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4" r:id="rId3"/>
    <p:sldId id="257" r:id="rId4"/>
    <p:sldId id="258" r:id="rId5"/>
    <p:sldId id="259" r:id="rId6"/>
    <p:sldId id="263" r:id="rId7"/>
    <p:sldId id="262" r:id="rId8"/>
    <p:sldId id="260" r:id="rId9"/>
    <p:sldId id="261"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14" autoAdjust="0"/>
    <p:restoredTop sz="94660"/>
  </p:normalViewPr>
  <p:slideViewPr>
    <p:cSldViewPr snapToGrid="0">
      <p:cViewPr varScale="1">
        <p:scale>
          <a:sx n="98" d="100"/>
          <a:sy n="98" d="100"/>
        </p:scale>
        <p:origin x="110" y="8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9E13EB4-61CC-402E-886A-8656A1D95962}" type="datetimeFigureOut">
              <a:rPr lang="en-GB" smtClean="0"/>
              <a:t>18/03/2020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3B05E8-ACA3-4CB3-A3AA-845EF9BF4C37}" type="slidenum">
              <a:rPr lang="en-GB" smtClean="0"/>
              <a:t>‹#›</a:t>
            </a:fld>
            <a:endParaRPr lang="en-GB"/>
          </a:p>
        </p:txBody>
      </p:sp>
    </p:spTree>
    <p:extLst>
      <p:ext uri="{BB962C8B-B14F-4D97-AF65-F5344CB8AC3E}">
        <p14:creationId xmlns:p14="http://schemas.microsoft.com/office/powerpoint/2010/main" val="30032398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9E13EB4-61CC-402E-886A-8656A1D95962}" type="datetimeFigureOut">
              <a:rPr lang="en-GB" smtClean="0"/>
              <a:t>18/03/2020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3B05E8-ACA3-4CB3-A3AA-845EF9BF4C37}" type="slidenum">
              <a:rPr lang="en-GB" smtClean="0"/>
              <a:t>‹#›</a:t>
            </a:fld>
            <a:endParaRPr lang="en-GB"/>
          </a:p>
        </p:txBody>
      </p:sp>
    </p:spTree>
    <p:extLst>
      <p:ext uri="{BB962C8B-B14F-4D97-AF65-F5344CB8AC3E}">
        <p14:creationId xmlns:p14="http://schemas.microsoft.com/office/powerpoint/2010/main" val="22140200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9E13EB4-61CC-402E-886A-8656A1D95962}" type="datetimeFigureOut">
              <a:rPr lang="en-GB" smtClean="0"/>
              <a:t>18/03/2020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3B05E8-ACA3-4CB3-A3AA-845EF9BF4C37}" type="slidenum">
              <a:rPr lang="en-GB" smtClean="0"/>
              <a:t>‹#›</a:t>
            </a:fld>
            <a:endParaRPr lang="en-GB"/>
          </a:p>
        </p:txBody>
      </p:sp>
    </p:spTree>
    <p:extLst>
      <p:ext uri="{BB962C8B-B14F-4D97-AF65-F5344CB8AC3E}">
        <p14:creationId xmlns:p14="http://schemas.microsoft.com/office/powerpoint/2010/main" val="14704200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9E13EB4-61CC-402E-886A-8656A1D95962}" type="datetimeFigureOut">
              <a:rPr lang="en-GB" smtClean="0"/>
              <a:t>18/03/2020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A3B05E8-ACA3-4CB3-A3AA-845EF9BF4C37}" type="slidenum">
              <a:rPr lang="en-GB" smtClean="0"/>
              <a:t>‹#›</a:t>
            </a:fld>
            <a:endParaRPr lang="en-GB"/>
          </a:p>
        </p:txBody>
      </p:sp>
    </p:spTree>
    <p:extLst>
      <p:ext uri="{BB962C8B-B14F-4D97-AF65-F5344CB8AC3E}">
        <p14:creationId xmlns:p14="http://schemas.microsoft.com/office/powerpoint/2010/main" val="24814289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9E13EB4-61CC-402E-886A-8656A1D95962}" type="datetimeFigureOut">
              <a:rPr lang="en-GB" smtClean="0"/>
              <a:t>18/03/2020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A3B05E8-ACA3-4CB3-A3AA-845EF9BF4C37}" type="slidenum">
              <a:rPr lang="en-GB" smtClean="0"/>
              <a:t>‹#›</a:t>
            </a:fld>
            <a:endParaRPr lang="en-GB"/>
          </a:p>
        </p:txBody>
      </p:sp>
    </p:spTree>
    <p:extLst>
      <p:ext uri="{BB962C8B-B14F-4D97-AF65-F5344CB8AC3E}">
        <p14:creationId xmlns:p14="http://schemas.microsoft.com/office/powerpoint/2010/main" val="31983699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9E13EB4-61CC-402E-886A-8656A1D95962}" type="datetimeFigureOut">
              <a:rPr lang="en-GB" smtClean="0"/>
              <a:t>18/03/2020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A3B05E8-ACA3-4CB3-A3AA-845EF9BF4C37}" type="slidenum">
              <a:rPr lang="en-GB" smtClean="0"/>
              <a:t>‹#›</a:t>
            </a:fld>
            <a:endParaRPr lang="en-GB"/>
          </a:p>
        </p:txBody>
      </p:sp>
    </p:spTree>
    <p:extLst>
      <p:ext uri="{BB962C8B-B14F-4D97-AF65-F5344CB8AC3E}">
        <p14:creationId xmlns:p14="http://schemas.microsoft.com/office/powerpoint/2010/main" val="15480770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9E13EB4-61CC-402E-886A-8656A1D95962}" type="datetimeFigureOut">
              <a:rPr lang="en-GB" smtClean="0"/>
              <a:t>18/03/2020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A3B05E8-ACA3-4CB3-A3AA-845EF9BF4C37}" type="slidenum">
              <a:rPr lang="en-GB" smtClean="0"/>
              <a:t>‹#›</a:t>
            </a:fld>
            <a:endParaRPr lang="en-GB"/>
          </a:p>
        </p:txBody>
      </p:sp>
    </p:spTree>
    <p:extLst>
      <p:ext uri="{BB962C8B-B14F-4D97-AF65-F5344CB8AC3E}">
        <p14:creationId xmlns:p14="http://schemas.microsoft.com/office/powerpoint/2010/main" val="1934313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9E13EB4-61CC-402E-886A-8656A1D95962}" type="datetimeFigureOut">
              <a:rPr lang="en-GB" smtClean="0"/>
              <a:t>18/03/2020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A3B05E8-ACA3-4CB3-A3AA-845EF9BF4C37}" type="slidenum">
              <a:rPr lang="en-GB" smtClean="0"/>
              <a:t>‹#›</a:t>
            </a:fld>
            <a:endParaRPr lang="en-GB"/>
          </a:p>
        </p:txBody>
      </p:sp>
    </p:spTree>
    <p:extLst>
      <p:ext uri="{BB962C8B-B14F-4D97-AF65-F5344CB8AC3E}">
        <p14:creationId xmlns:p14="http://schemas.microsoft.com/office/powerpoint/2010/main" val="28327048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9E13EB4-61CC-402E-886A-8656A1D95962}" type="datetimeFigureOut">
              <a:rPr lang="en-GB" smtClean="0"/>
              <a:t>18/03/2020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A3B05E8-ACA3-4CB3-A3AA-845EF9BF4C37}" type="slidenum">
              <a:rPr lang="en-GB" smtClean="0"/>
              <a:t>‹#›</a:t>
            </a:fld>
            <a:endParaRPr lang="en-GB"/>
          </a:p>
        </p:txBody>
      </p:sp>
    </p:spTree>
    <p:extLst>
      <p:ext uri="{BB962C8B-B14F-4D97-AF65-F5344CB8AC3E}">
        <p14:creationId xmlns:p14="http://schemas.microsoft.com/office/powerpoint/2010/main" val="35977384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9E13EB4-61CC-402E-886A-8656A1D95962}" type="datetimeFigureOut">
              <a:rPr lang="en-GB" smtClean="0"/>
              <a:t>18/03/2020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3B05E8-ACA3-4CB3-A3AA-845EF9BF4C37}" type="slidenum">
              <a:rPr lang="en-GB" smtClean="0"/>
              <a:t>‹#›</a:t>
            </a:fld>
            <a:endParaRPr lang="en-GB"/>
          </a:p>
        </p:txBody>
      </p:sp>
    </p:spTree>
    <p:extLst>
      <p:ext uri="{BB962C8B-B14F-4D97-AF65-F5344CB8AC3E}">
        <p14:creationId xmlns:p14="http://schemas.microsoft.com/office/powerpoint/2010/main" val="29941255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9E13EB4-61CC-402E-886A-8656A1D95962}" type="datetimeFigureOut">
              <a:rPr lang="en-GB" smtClean="0"/>
              <a:t>18/03/2020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3B05E8-ACA3-4CB3-A3AA-845EF9BF4C37}"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542674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9E13EB4-61CC-402E-886A-8656A1D95962}" type="datetimeFigureOut">
              <a:rPr lang="en-GB" smtClean="0"/>
              <a:t>18/03/2020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3B05E8-ACA3-4CB3-A3AA-845EF9BF4C37}" type="slidenum">
              <a:rPr lang="en-GB" smtClean="0"/>
              <a:t>‹#›</a:t>
            </a:fld>
            <a:endParaRPr lang="en-GB"/>
          </a:p>
        </p:txBody>
      </p:sp>
    </p:spTree>
    <p:extLst>
      <p:ext uri="{BB962C8B-B14F-4D97-AF65-F5344CB8AC3E}">
        <p14:creationId xmlns:p14="http://schemas.microsoft.com/office/powerpoint/2010/main" val="5542745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9E13EB4-61CC-402E-886A-8656A1D95962}" type="datetimeFigureOut">
              <a:rPr lang="en-GB" smtClean="0"/>
              <a:t>18/03/2020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3B05E8-ACA3-4CB3-A3AA-845EF9BF4C37}"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30868088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9E13EB4-61CC-402E-886A-8656A1D95962}" type="datetimeFigureOut">
              <a:rPr lang="en-GB" smtClean="0"/>
              <a:t>18/03/2020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3B05E8-ACA3-4CB3-A3AA-845EF9BF4C37}" type="slidenum">
              <a:rPr lang="en-GB" smtClean="0"/>
              <a:t>‹#›</a:t>
            </a:fld>
            <a:endParaRPr lang="en-GB"/>
          </a:p>
        </p:txBody>
      </p:sp>
    </p:spTree>
    <p:extLst>
      <p:ext uri="{BB962C8B-B14F-4D97-AF65-F5344CB8AC3E}">
        <p14:creationId xmlns:p14="http://schemas.microsoft.com/office/powerpoint/2010/main" val="156062048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9E13EB4-61CC-402E-886A-8656A1D95962}" type="datetimeFigureOut">
              <a:rPr lang="en-GB" smtClean="0"/>
              <a:t>18/03/2020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3B05E8-ACA3-4CB3-A3AA-845EF9BF4C37}" type="slidenum">
              <a:rPr lang="en-GB" smtClean="0"/>
              <a:t>‹#›</a:t>
            </a:fld>
            <a:endParaRPr lang="en-GB"/>
          </a:p>
        </p:txBody>
      </p:sp>
    </p:spTree>
    <p:extLst>
      <p:ext uri="{BB962C8B-B14F-4D97-AF65-F5344CB8AC3E}">
        <p14:creationId xmlns:p14="http://schemas.microsoft.com/office/powerpoint/2010/main" val="246141326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9E13EB4-61CC-402E-886A-8656A1D95962}" type="datetimeFigureOut">
              <a:rPr lang="en-GB" smtClean="0"/>
              <a:t>18/03/2020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3B05E8-ACA3-4CB3-A3AA-845EF9BF4C37}" type="slidenum">
              <a:rPr lang="en-GB" smtClean="0"/>
              <a:t>‹#›</a:t>
            </a:fld>
            <a:endParaRPr lang="en-GB"/>
          </a:p>
        </p:txBody>
      </p:sp>
    </p:spTree>
    <p:extLst>
      <p:ext uri="{BB962C8B-B14F-4D97-AF65-F5344CB8AC3E}">
        <p14:creationId xmlns:p14="http://schemas.microsoft.com/office/powerpoint/2010/main" val="3988944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09E13EB4-61CC-402E-886A-8656A1D95962}" type="datetimeFigureOut">
              <a:rPr lang="en-GB" smtClean="0"/>
              <a:t>18/03/2020</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6A3B05E8-ACA3-4CB3-A3AA-845EF9BF4C37}" type="slidenum">
              <a:rPr lang="en-GB" smtClean="0"/>
              <a:t>‹#›</a:t>
            </a:fld>
            <a:endParaRPr lang="en-GB"/>
          </a:p>
        </p:txBody>
      </p:sp>
    </p:spTree>
    <p:extLst>
      <p:ext uri="{BB962C8B-B14F-4D97-AF65-F5344CB8AC3E}">
        <p14:creationId xmlns:p14="http://schemas.microsoft.com/office/powerpoint/2010/main" val="141966945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3FC61-2F6B-48A1-85D2-7D3F6DC32E78}"/>
              </a:ext>
            </a:extLst>
          </p:cNvPr>
          <p:cNvSpPr>
            <a:spLocks noGrp="1"/>
          </p:cNvSpPr>
          <p:nvPr>
            <p:ph type="ctrTitle"/>
          </p:nvPr>
        </p:nvSpPr>
        <p:spPr/>
        <p:txBody>
          <a:bodyPr/>
          <a:lstStyle/>
          <a:p>
            <a:r>
              <a:rPr lang="en-US" dirty="0"/>
              <a:t>Ethics </a:t>
            </a:r>
            <a:endParaRPr lang="en-GB" dirty="0"/>
          </a:p>
        </p:txBody>
      </p:sp>
      <p:sp>
        <p:nvSpPr>
          <p:cNvPr id="3" name="Subtitle 2">
            <a:extLst>
              <a:ext uri="{FF2B5EF4-FFF2-40B4-BE49-F238E27FC236}">
                <a16:creationId xmlns:a16="http://schemas.microsoft.com/office/drawing/2014/main" id="{D63B5988-FDAA-49DE-A608-EE52A726B6DC}"/>
              </a:ext>
            </a:extLst>
          </p:cNvPr>
          <p:cNvSpPr>
            <a:spLocks noGrp="1"/>
          </p:cNvSpPr>
          <p:nvPr>
            <p:ph type="subTitle" idx="1"/>
          </p:nvPr>
        </p:nvSpPr>
        <p:spPr/>
        <p:txBody>
          <a:bodyPr/>
          <a:lstStyle/>
          <a:p>
            <a:r>
              <a:rPr lang="en-US" dirty="0"/>
              <a:t>By Shabilah Hussain </a:t>
            </a:r>
            <a:endParaRPr lang="en-GB" dirty="0"/>
          </a:p>
        </p:txBody>
      </p:sp>
    </p:spTree>
    <p:extLst>
      <p:ext uri="{BB962C8B-B14F-4D97-AF65-F5344CB8AC3E}">
        <p14:creationId xmlns:p14="http://schemas.microsoft.com/office/powerpoint/2010/main" val="36214083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96313-DEF7-469A-90A2-3BBA66393CEE}"/>
              </a:ext>
            </a:extLst>
          </p:cNvPr>
          <p:cNvSpPr>
            <a:spLocks noGrp="1"/>
          </p:cNvSpPr>
          <p:nvPr>
            <p:ph type="title"/>
          </p:nvPr>
        </p:nvSpPr>
        <p:spPr>
          <a:xfrm>
            <a:off x="677334" y="711200"/>
            <a:ext cx="8596668" cy="1219200"/>
          </a:xfrm>
        </p:spPr>
        <p:txBody>
          <a:bodyPr>
            <a:normAutofit/>
          </a:bodyPr>
          <a:lstStyle/>
          <a:p>
            <a:r>
              <a:rPr lang="en-US" dirty="0"/>
              <a:t>                      Introduction </a:t>
            </a:r>
            <a:endParaRPr lang="en-GB" dirty="0"/>
          </a:p>
        </p:txBody>
      </p:sp>
      <p:sp>
        <p:nvSpPr>
          <p:cNvPr id="3" name="Content Placeholder 2">
            <a:extLst>
              <a:ext uri="{FF2B5EF4-FFF2-40B4-BE49-F238E27FC236}">
                <a16:creationId xmlns:a16="http://schemas.microsoft.com/office/drawing/2014/main" id="{77B6C445-87EB-4441-BE63-E118E199ED6F}"/>
              </a:ext>
            </a:extLst>
          </p:cNvPr>
          <p:cNvSpPr>
            <a:spLocks noGrp="1"/>
          </p:cNvSpPr>
          <p:nvPr>
            <p:ph idx="1"/>
          </p:nvPr>
        </p:nvSpPr>
        <p:spPr>
          <a:xfrm>
            <a:off x="599179" y="2891692"/>
            <a:ext cx="8596668" cy="2289908"/>
          </a:xfrm>
        </p:spPr>
        <p:txBody>
          <a:bodyPr/>
          <a:lstStyle/>
          <a:p>
            <a:r>
              <a:rPr lang="en-US" dirty="0" err="1"/>
              <a:t>Asda</a:t>
            </a:r>
            <a:r>
              <a:rPr lang="en-US" dirty="0"/>
              <a:t> is one of the largest retailers in the </a:t>
            </a:r>
            <a:r>
              <a:rPr lang="en-US" dirty="0" err="1"/>
              <a:t>Uk</a:t>
            </a:r>
            <a:r>
              <a:rPr lang="en-US" dirty="0"/>
              <a:t> and has been the largest </a:t>
            </a:r>
            <a:r>
              <a:rPr lang="en-US" dirty="0" err="1"/>
              <a:t>susbsidery</a:t>
            </a:r>
            <a:r>
              <a:rPr lang="en-US" dirty="0"/>
              <a:t> of Walmart family company since 1999, it has 321 stores across the UK and has more than 148,000 colleagues. </a:t>
            </a:r>
            <a:r>
              <a:rPr lang="en-US" dirty="0" err="1"/>
              <a:t>Asda</a:t>
            </a:r>
            <a:r>
              <a:rPr lang="en-US" dirty="0"/>
              <a:t> does everything from grocery products to digital products, pharmacy services and insurance policies.</a:t>
            </a:r>
            <a:endParaRPr lang="en-GB" dirty="0"/>
          </a:p>
        </p:txBody>
      </p:sp>
    </p:spTree>
    <p:extLst>
      <p:ext uri="{BB962C8B-B14F-4D97-AF65-F5344CB8AC3E}">
        <p14:creationId xmlns:p14="http://schemas.microsoft.com/office/powerpoint/2010/main" val="22485058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19D92-D696-445F-A0C1-50B1657DCF2A}"/>
              </a:ext>
            </a:extLst>
          </p:cNvPr>
          <p:cNvSpPr>
            <a:spLocks noGrp="1"/>
          </p:cNvSpPr>
          <p:nvPr>
            <p:ph type="ctrTitle"/>
          </p:nvPr>
        </p:nvSpPr>
        <p:spPr>
          <a:xfrm>
            <a:off x="1524000" y="406400"/>
            <a:ext cx="8188036" cy="923636"/>
          </a:xfrm>
        </p:spPr>
        <p:txBody>
          <a:bodyPr/>
          <a:lstStyle/>
          <a:p>
            <a:r>
              <a:rPr lang="en-US" dirty="0"/>
              <a:t>What is Ethics ?</a:t>
            </a:r>
            <a:endParaRPr lang="en-GB" dirty="0"/>
          </a:p>
        </p:txBody>
      </p:sp>
      <p:sp>
        <p:nvSpPr>
          <p:cNvPr id="3" name="Subtitle 2">
            <a:extLst>
              <a:ext uri="{FF2B5EF4-FFF2-40B4-BE49-F238E27FC236}">
                <a16:creationId xmlns:a16="http://schemas.microsoft.com/office/drawing/2014/main" id="{4D517AE5-CE13-40CF-B687-D0E5C0E9EFC4}"/>
              </a:ext>
            </a:extLst>
          </p:cNvPr>
          <p:cNvSpPr>
            <a:spLocks noGrp="1"/>
          </p:cNvSpPr>
          <p:nvPr>
            <p:ph type="subTitle" idx="1"/>
          </p:nvPr>
        </p:nvSpPr>
        <p:spPr>
          <a:xfrm>
            <a:off x="1524000" y="1856509"/>
            <a:ext cx="7629525" cy="1991591"/>
          </a:xfrm>
        </p:spPr>
        <p:txBody>
          <a:bodyPr/>
          <a:lstStyle/>
          <a:p>
            <a:r>
              <a:rPr lang="en-US" dirty="0"/>
              <a:t>“Acting ethical way involves distinguishing between right and wrong and then making the right choice”</a:t>
            </a:r>
          </a:p>
          <a:p>
            <a:endParaRPr lang="en-US" dirty="0"/>
          </a:p>
          <a:p>
            <a:r>
              <a:rPr lang="en-US" dirty="0"/>
              <a:t>Business ethics are the values and principles held by those that run the business and the decision it makes. ethical principle should go beyond legal requirements</a:t>
            </a:r>
          </a:p>
          <a:p>
            <a:endParaRPr lang="en-US" dirty="0"/>
          </a:p>
          <a:p>
            <a:endParaRPr lang="en-GB" dirty="0"/>
          </a:p>
        </p:txBody>
      </p:sp>
      <p:pic>
        <p:nvPicPr>
          <p:cNvPr id="4" name="Picture 3">
            <a:extLst>
              <a:ext uri="{FF2B5EF4-FFF2-40B4-BE49-F238E27FC236}">
                <a16:creationId xmlns:a16="http://schemas.microsoft.com/office/drawing/2014/main" id="{BEA807B2-D374-4D66-AFFF-863E4BFBFFC7}"/>
              </a:ext>
            </a:extLst>
          </p:cNvPr>
          <p:cNvPicPr>
            <a:picLocks noChangeAspect="1"/>
          </p:cNvPicPr>
          <p:nvPr/>
        </p:nvPicPr>
        <p:blipFill>
          <a:blip r:embed="rId2"/>
          <a:stretch>
            <a:fillRect/>
          </a:stretch>
        </p:blipFill>
        <p:spPr>
          <a:xfrm>
            <a:off x="3885728" y="4086224"/>
            <a:ext cx="4848697" cy="2581275"/>
          </a:xfrm>
          <a:prstGeom prst="rect">
            <a:avLst/>
          </a:prstGeom>
        </p:spPr>
      </p:pic>
      <p:sp>
        <p:nvSpPr>
          <p:cNvPr id="5" name="TextBox 4">
            <a:extLst>
              <a:ext uri="{FF2B5EF4-FFF2-40B4-BE49-F238E27FC236}">
                <a16:creationId xmlns:a16="http://schemas.microsoft.com/office/drawing/2014/main" id="{9EA76778-2AEA-4385-A024-D75A9074F11B}"/>
              </a:ext>
            </a:extLst>
          </p:cNvPr>
          <p:cNvSpPr txBox="1"/>
          <p:nvPr/>
        </p:nvSpPr>
        <p:spPr>
          <a:xfrm>
            <a:off x="1428750" y="4591050"/>
            <a:ext cx="2266950" cy="646331"/>
          </a:xfrm>
          <a:prstGeom prst="rect">
            <a:avLst/>
          </a:prstGeom>
          <a:noFill/>
        </p:spPr>
        <p:txBody>
          <a:bodyPr wrap="square" rtlCol="0">
            <a:spAutoFit/>
          </a:bodyPr>
          <a:lstStyle/>
          <a:p>
            <a:r>
              <a:rPr lang="en-US" dirty="0"/>
              <a:t>Making ethical Judgement </a:t>
            </a:r>
            <a:endParaRPr lang="en-GB" dirty="0"/>
          </a:p>
        </p:txBody>
      </p:sp>
    </p:spTree>
    <p:extLst>
      <p:ext uri="{BB962C8B-B14F-4D97-AF65-F5344CB8AC3E}">
        <p14:creationId xmlns:p14="http://schemas.microsoft.com/office/powerpoint/2010/main" val="34195763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CAEC84E-9679-42BE-9E9C-DCA97828E7FE}"/>
              </a:ext>
            </a:extLst>
          </p:cNvPr>
          <p:cNvSpPr txBox="1"/>
          <p:nvPr/>
        </p:nvSpPr>
        <p:spPr>
          <a:xfrm>
            <a:off x="1162756" y="519289"/>
            <a:ext cx="10024533" cy="4524315"/>
          </a:xfrm>
          <a:prstGeom prst="rect">
            <a:avLst/>
          </a:prstGeom>
          <a:noFill/>
        </p:spPr>
        <p:txBody>
          <a:bodyPr wrap="square" rtlCol="0">
            <a:spAutoFit/>
          </a:bodyPr>
          <a:lstStyle/>
          <a:p>
            <a:r>
              <a:rPr lang="en-US" sz="3600" dirty="0">
                <a:latin typeface="+mj-lt"/>
              </a:rPr>
              <a:t>For </a:t>
            </a:r>
            <a:r>
              <a:rPr lang="en-US" sz="3600" dirty="0" err="1">
                <a:latin typeface="+mj-lt"/>
              </a:rPr>
              <a:t>Asda</a:t>
            </a:r>
            <a:r>
              <a:rPr lang="en-US" sz="3600" dirty="0">
                <a:latin typeface="+mj-lt"/>
              </a:rPr>
              <a:t> key ethical issues include:</a:t>
            </a:r>
            <a:br>
              <a:rPr lang="en-US" sz="3600" dirty="0">
                <a:latin typeface="+mj-lt"/>
              </a:rPr>
            </a:br>
            <a:endParaRPr lang="en-US" sz="3600" dirty="0">
              <a:latin typeface="+mj-lt"/>
            </a:endParaRPr>
          </a:p>
          <a:p>
            <a:pPr marL="571500" indent="-571500">
              <a:buFont typeface="Arial" panose="020B0604020202020204" pitchFamily="34" charset="0"/>
              <a:buChar char="•"/>
            </a:pPr>
            <a:r>
              <a:rPr lang="en-US" sz="3600" dirty="0">
                <a:latin typeface="+mj-lt"/>
              </a:rPr>
              <a:t>Fair trade- offering fair price </a:t>
            </a:r>
          </a:p>
          <a:p>
            <a:pPr marL="571500" indent="-571500">
              <a:buFont typeface="Arial" panose="020B0604020202020204" pitchFamily="34" charset="0"/>
              <a:buChar char="•"/>
            </a:pPr>
            <a:r>
              <a:rPr lang="en-US" sz="3600" dirty="0">
                <a:latin typeface="+mj-lt"/>
              </a:rPr>
              <a:t>Environment –using resources well and minimizing waste</a:t>
            </a:r>
          </a:p>
          <a:p>
            <a:pPr marL="571500" indent="-571500">
              <a:buFont typeface="Arial" panose="020B0604020202020204" pitchFamily="34" charset="0"/>
              <a:buChar char="•"/>
            </a:pPr>
            <a:r>
              <a:rPr lang="en-US" sz="3600" dirty="0">
                <a:latin typeface="+mj-lt"/>
              </a:rPr>
              <a:t>Not misleading customers</a:t>
            </a:r>
          </a:p>
          <a:p>
            <a:pPr marL="571500" indent="-571500">
              <a:buFont typeface="Arial" panose="020B0604020202020204" pitchFamily="34" charset="0"/>
              <a:buChar char="•"/>
            </a:pPr>
            <a:r>
              <a:rPr lang="en-US" sz="3600" dirty="0">
                <a:latin typeface="+mj-lt"/>
              </a:rPr>
              <a:t>Providing customers with what is good and useful to them </a:t>
            </a:r>
            <a:endParaRPr lang="en-GB" sz="3600" dirty="0">
              <a:latin typeface="+mj-lt"/>
            </a:endParaRPr>
          </a:p>
        </p:txBody>
      </p:sp>
      <p:pic>
        <p:nvPicPr>
          <p:cNvPr id="3" name="Picture 2">
            <a:extLst>
              <a:ext uri="{FF2B5EF4-FFF2-40B4-BE49-F238E27FC236}">
                <a16:creationId xmlns:a16="http://schemas.microsoft.com/office/drawing/2014/main" id="{39C53EFA-646C-45B0-9892-021227DBECB0}"/>
              </a:ext>
            </a:extLst>
          </p:cNvPr>
          <p:cNvPicPr>
            <a:picLocks noChangeAspect="1"/>
          </p:cNvPicPr>
          <p:nvPr/>
        </p:nvPicPr>
        <p:blipFill>
          <a:blip r:embed="rId2"/>
          <a:stretch>
            <a:fillRect/>
          </a:stretch>
        </p:blipFill>
        <p:spPr>
          <a:xfrm>
            <a:off x="0" y="5172075"/>
            <a:ext cx="4191000" cy="1685925"/>
          </a:xfrm>
          <a:prstGeom prst="rect">
            <a:avLst/>
          </a:prstGeom>
        </p:spPr>
      </p:pic>
    </p:spTree>
    <p:extLst>
      <p:ext uri="{BB962C8B-B14F-4D97-AF65-F5344CB8AC3E}">
        <p14:creationId xmlns:p14="http://schemas.microsoft.com/office/powerpoint/2010/main" val="35539018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0400B4-6A83-41AF-973B-B2C1F2B1366F}"/>
              </a:ext>
            </a:extLst>
          </p:cNvPr>
          <p:cNvSpPr>
            <a:spLocks noGrp="1"/>
          </p:cNvSpPr>
          <p:nvPr>
            <p:ph type="ctrTitle"/>
          </p:nvPr>
        </p:nvSpPr>
        <p:spPr>
          <a:xfrm>
            <a:off x="1524000" y="640863"/>
            <a:ext cx="9144000" cy="1258276"/>
          </a:xfrm>
        </p:spPr>
        <p:txBody>
          <a:bodyPr>
            <a:normAutofit/>
          </a:bodyPr>
          <a:lstStyle/>
          <a:p>
            <a:r>
              <a:rPr lang="en-US" dirty="0"/>
              <a:t>Drawbacks</a:t>
            </a:r>
            <a:endParaRPr lang="en-GB" dirty="0"/>
          </a:p>
        </p:txBody>
      </p:sp>
      <p:sp>
        <p:nvSpPr>
          <p:cNvPr id="3" name="Subtitle 2">
            <a:extLst>
              <a:ext uri="{FF2B5EF4-FFF2-40B4-BE49-F238E27FC236}">
                <a16:creationId xmlns:a16="http://schemas.microsoft.com/office/drawing/2014/main" id="{47779436-519A-406B-AB68-D5A5ECAA233A}"/>
              </a:ext>
            </a:extLst>
          </p:cNvPr>
          <p:cNvSpPr>
            <a:spLocks noGrp="1"/>
          </p:cNvSpPr>
          <p:nvPr>
            <p:ph type="subTitle" idx="1"/>
          </p:nvPr>
        </p:nvSpPr>
        <p:spPr>
          <a:xfrm>
            <a:off x="101600" y="1961661"/>
            <a:ext cx="9144000" cy="664308"/>
          </a:xfrm>
        </p:spPr>
        <p:txBody>
          <a:bodyPr>
            <a:normAutofit/>
          </a:bodyPr>
          <a:lstStyle/>
          <a:p>
            <a:r>
              <a:rPr lang="en-US" sz="3600" dirty="0"/>
              <a:t>Research highlights several ethical issues:</a:t>
            </a:r>
            <a:endParaRPr lang="en-GB" sz="3600" dirty="0"/>
          </a:p>
        </p:txBody>
      </p:sp>
      <p:sp>
        <p:nvSpPr>
          <p:cNvPr id="4" name="TextBox 3">
            <a:extLst>
              <a:ext uri="{FF2B5EF4-FFF2-40B4-BE49-F238E27FC236}">
                <a16:creationId xmlns:a16="http://schemas.microsoft.com/office/drawing/2014/main" id="{F2C18413-2BD4-4402-911D-9BD481F6DF2F}"/>
              </a:ext>
            </a:extLst>
          </p:cNvPr>
          <p:cNvSpPr txBox="1"/>
          <p:nvPr/>
        </p:nvSpPr>
        <p:spPr>
          <a:xfrm>
            <a:off x="1352061" y="3011905"/>
            <a:ext cx="8628185" cy="2585323"/>
          </a:xfrm>
          <a:prstGeom prst="rect">
            <a:avLst/>
          </a:prstGeom>
          <a:noFill/>
        </p:spPr>
        <p:txBody>
          <a:bodyPr wrap="square" rtlCol="0">
            <a:spAutoFit/>
          </a:bodyPr>
          <a:lstStyle/>
          <a:p>
            <a:pPr marL="285750" indent="-285750">
              <a:buFont typeface="Arial" panose="020B0604020202020204" pitchFamily="34" charset="0"/>
              <a:buChar char="•"/>
            </a:pPr>
            <a:r>
              <a:rPr lang="en-US" dirty="0"/>
              <a:t>People-An equal pay act against </a:t>
            </a:r>
            <a:r>
              <a:rPr lang="en-US" dirty="0" err="1"/>
              <a:t>Asda</a:t>
            </a:r>
            <a:endParaRPr lang="en-US" dirty="0"/>
          </a:p>
          <a:p>
            <a:pPr marL="285750" indent="-285750">
              <a:buFont typeface="Arial" panose="020B0604020202020204" pitchFamily="34" charset="0"/>
              <a:buChar char="•"/>
            </a:pPr>
            <a:r>
              <a:rPr lang="en-GB" dirty="0"/>
              <a:t>Environment- palm oil sourcing and policy</a:t>
            </a:r>
          </a:p>
          <a:p>
            <a:pPr marL="285750" indent="-285750">
              <a:buFont typeface="Arial" panose="020B0604020202020204" pitchFamily="34" charset="0"/>
              <a:buChar char="•"/>
            </a:pPr>
            <a:r>
              <a:rPr lang="en-GB" dirty="0"/>
              <a:t>Brexit</a:t>
            </a:r>
          </a:p>
          <a:p>
            <a:pPr marL="285750" indent="-285750">
              <a:buFont typeface="Arial" panose="020B0604020202020204" pitchFamily="34" charset="0"/>
              <a:buChar char="•"/>
            </a:pPr>
            <a:r>
              <a:rPr lang="en-GB" dirty="0"/>
              <a:t>Animal rights issues</a:t>
            </a:r>
          </a:p>
          <a:p>
            <a:endParaRPr lang="en-GB" dirty="0"/>
          </a:p>
          <a:p>
            <a:pPr marL="285750" indent="-285750">
              <a:buFont typeface="Arial" panose="020B0604020202020204" pitchFamily="34" charset="0"/>
              <a:buChar char="•"/>
            </a:pPr>
            <a:endParaRPr lang="en-GB" dirty="0"/>
          </a:p>
          <a:p>
            <a:endParaRPr lang="en-GB"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GB" dirty="0"/>
          </a:p>
        </p:txBody>
      </p:sp>
      <p:pic>
        <p:nvPicPr>
          <p:cNvPr id="5" name="Picture 4">
            <a:extLst>
              <a:ext uri="{FF2B5EF4-FFF2-40B4-BE49-F238E27FC236}">
                <a16:creationId xmlns:a16="http://schemas.microsoft.com/office/drawing/2014/main" id="{0BFC3BBB-8234-444C-A629-5D931890AAAC}"/>
              </a:ext>
            </a:extLst>
          </p:cNvPr>
          <p:cNvPicPr>
            <a:picLocks noChangeAspect="1"/>
          </p:cNvPicPr>
          <p:nvPr/>
        </p:nvPicPr>
        <p:blipFill>
          <a:blip r:embed="rId2"/>
          <a:stretch>
            <a:fillRect/>
          </a:stretch>
        </p:blipFill>
        <p:spPr>
          <a:xfrm>
            <a:off x="0" y="5172075"/>
            <a:ext cx="4191000" cy="1685925"/>
          </a:xfrm>
          <a:prstGeom prst="rect">
            <a:avLst/>
          </a:prstGeom>
        </p:spPr>
      </p:pic>
    </p:spTree>
    <p:extLst>
      <p:ext uri="{BB962C8B-B14F-4D97-AF65-F5344CB8AC3E}">
        <p14:creationId xmlns:p14="http://schemas.microsoft.com/office/powerpoint/2010/main" val="5438408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DCCFFE-CCA1-4CD2-ACFA-CE658534E093}"/>
              </a:ext>
            </a:extLst>
          </p:cNvPr>
          <p:cNvSpPr>
            <a:spLocks noGrp="1"/>
          </p:cNvSpPr>
          <p:nvPr>
            <p:ph type="ctrTitle"/>
          </p:nvPr>
        </p:nvSpPr>
        <p:spPr>
          <a:xfrm>
            <a:off x="1524000" y="1122363"/>
            <a:ext cx="9144000" cy="886191"/>
          </a:xfrm>
        </p:spPr>
        <p:txBody>
          <a:bodyPr>
            <a:normAutofit fontScale="90000"/>
          </a:bodyPr>
          <a:lstStyle/>
          <a:p>
            <a:r>
              <a:rPr lang="en-US" sz="4800" dirty="0"/>
              <a:t>Stakeholder engage with its Ethics </a:t>
            </a:r>
            <a:endParaRPr lang="en-GB" sz="4800" dirty="0"/>
          </a:p>
        </p:txBody>
      </p:sp>
      <p:sp>
        <p:nvSpPr>
          <p:cNvPr id="3" name="Subtitle 2">
            <a:extLst>
              <a:ext uri="{FF2B5EF4-FFF2-40B4-BE49-F238E27FC236}">
                <a16:creationId xmlns:a16="http://schemas.microsoft.com/office/drawing/2014/main" id="{9DC69DF3-6EAC-4F8A-B671-8FE0071C6436}"/>
              </a:ext>
            </a:extLst>
          </p:cNvPr>
          <p:cNvSpPr>
            <a:spLocks noGrp="1"/>
          </p:cNvSpPr>
          <p:nvPr>
            <p:ph type="subTitle" idx="1"/>
          </p:nvPr>
        </p:nvSpPr>
        <p:spPr>
          <a:xfrm>
            <a:off x="1524000" y="2774462"/>
            <a:ext cx="9144000" cy="2483338"/>
          </a:xfrm>
        </p:spPr>
        <p:txBody>
          <a:bodyPr>
            <a:normAutofit fontScale="92500" lnSpcReduction="10000"/>
          </a:bodyPr>
          <a:lstStyle/>
          <a:p>
            <a:r>
              <a:rPr lang="en-GB" b="1" dirty="0"/>
              <a:t>Focus</a:t>
            </a:r>
            <a:endParaRPr lang="en-GB" dirty="0"/>
          </a:p>
          <a:p>
            <a:r>
              <a:rPr lang="en-GB" dirty="0"/>
              <a:t>At Asda, our mission is to be the Most Trusted Retailer. It’s in every element of what we do. We are committed to reducing the environmental impact of our operations, the goods and services we sell, and the suppliers who make them.</a:t>
            </a:r>
          </a:p>
          <a:p>
            <a:r>
              <a:rPr lang="en-GB" dirty="0"/>
              <a:t>We know our customers care about sustainability too – so as well as reducing our impact on the environment, we want to help you to do the same. We stock sustainable products at an affordable price to make being green an achievable goal.</a:t>
            </a:r>
          </a:p>
          <a:p>
            <a:r>
              <a:rPr lang="en-US" dirty="0"/>
              <a:t> </a:t>
            </a:r>
            <a:endParaRPr lang="en-GB" dirty="0"/>
          </a:p>
          <a:p>
            <a:endParaRPr lang="en-GB" dirty="0"/>
          </a:p>
        </p:txBody>
      </p:sp>
      <p:pic>
        <p:nvPicPr>
          <p:cNvPr id="4" name="Picture 3">
            <a:extLst>
              <a:ext uri="{FF2B5EF4-FFF2-40B4-BE49-F238E27FC236}">
                <a16:creationId xmlns:a16="http://schemas.microsoft.com/office/drawing/2014/main" id="{1A34C2CC-6B6E-420C-9850-286B08A80DAE}"/>
              </a:ext>
            </a:extLst>
          </p:cNvPr>
          <p:cNvPicPr>
            <a:picLocks noChangeAspect="1"/>
          </p:cNvPicPr>
          <p:nvPr/>
        </p:nvPicPr>
        <p:blipFill>
          <a:blip r:embed="rId2"/>
          <a:stretch>
            <a:fillRect/>
          </a:stretch>
        </p:blipFill>
        <p:spPr>
          <a:xfrm>
            <a:off x="0" y="5172075"/>
            <a:ext cx="4191000" cy="1685925"/>
          </a:xfrm>
          <a:prstGeom prst="rect">
            <a:avLst/>
          </a:prstGeom>
        </p:spPr>
      </p:pic>
    </p:spTree>
    <p:extLst>
      <p:ext uri="{BB962C8B-B14F-4D97-AF65-F5344CB8AC3E}">
        <p14:creationId xmlns:p14="http://schemas.microsoft.com/office/powerpoint/2010/main" val="27960644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DCCFFE-CCA1-4CD2-ACFA-CE658534E093}"/>
              </a:ext>
            </a:extLst>
          </p:cNvPr>
          <p:cNvSpPr>
            <a:spLocks noGrp="1"/>
          </p:cNvSpPr>
          <p:nvPr>
            <p:ph type="ctrTitle"/>
          </p:nvPr>
        </p:nvSpPr>
        <p:spPr>
          <a:xfrm>
            <a:off x="1524000" y="1122363"/>
            <a:ext cx="9144000" cy="886191"/>
          </a:xfrm>
        </p:spPr>
        <p:txBody>
          <a:bodyPr>
            <a:normAutofit fontScale="90000"/>
          </a:bodyPr>
          <a:lstStyle/>
          <a:p>
            <a:r>
              <a:rPr lang="en-US" sz="4800" dirty="0"/>
              <a:t>Stakeholder engage with its Ethics </a:t>
            </a:r>
            <a:endParaRPr lang="en-GB" sz="4800" dirty="0"/>
          </a:p>
        </p:txBody>
      </p:sp>
      <p:sp>
        <p:nvSpPr>
          <p:cNvPr id="3" name="Subtitle 2">
            <a:extLst>
              <a:ext uri="{FF2B5EF4-FFF2-40B4-BE49-F238E27FC236}">
                <a16:creationId xmlns:a16="http://schemas.microsoft.com/office/drawing/2014/main" id="{9DC69DF3-6EAC-4F8A-B671-8FE0071C6436}"/>
              </a:ext>
            </a:extLst>
          </p:cNvPr>
          <p:cNvSpPr>
            <a:spLocks noGrp="1"/>
          </p:cNvSpPr>
          <p:nvPr>
            <p:ph type="subTitle" idx="1"/>
          </p:nvPr>
        </p:nvSpPr>
        <p:spPr>
          <a:xfrm>
            <a:off x="1524000" y="2774462"/>
            <a:ext cx="9144000" cy="2483338"/>
          </a:xfrm>
        </p:spPr>
        <p:txBody>
          <a:bodyPr>
            <a:normAutofit fontScale="92500" lnSpcReduction="10000"/>
          </a:bodyPr>
          <a:lstStyle/>
          <a:p>
            <a:r>
              <a:rPr lang="en-GB" b="1" dirty="0"/>
              <a:t>Focus</a:t>
            </a:r>
            <a:endParaRPr lang="en-GB" dirty="0"/>
          </a:p>
          <a:p>
            <a:r>
              <a:rPr lang="en-GB" dirty="0"/>
              <a:t>At Asda, our mission is to be the Most Trusted Retailer. It’s in every element of what we do. We are committed to reducing the environmental impact of our operations, the goods and services we sell, and the suppliers who make them.</a:t>
            </a:r>
          </a:p>
          <a:p>
            <a:r>
              <a:rPr lang="en-GB" dirty="0"/>
              <a:t>We know our customers care about sustainability too – so as well as reducing our impact on the environment, we want to help you to do the same. We stock sustainable products at an affordable price to make being green an achievable goal.</a:t>
            </a:r>
          </a:p>
          <a:p>
            <a:r>
              <a:rPr lang="en-US" dirty="0"/>
              <a:t> </a:t>
            </a:r>
            <a:endParaRPr lang="en-GB" dirty="0"/>
          </a:p>
          <a:p>
            <a:endParaRPr lang="en-GB" dirty="0"/>
          </a:p>
        </p:txBody>
      </p:sp>
      <p:pic>
        <p:nvPicPr>
          <p:cNvPr id="4" name="Picture 3">
            <a:extLst>
              <a:ext uri="{FF2B5EF4-FFF2-40B4-BE49-F238E27FC236}">
                <a16:creationId xmlns:a16="http://schemas.microsoft.com/office/drawing/2014/main" id="{1A34C2CC-6B6E-420C-9850-286B08A80DAE}"/>
              </a:ext>
            </a:extLst>
          </p:cNvPr>
          <p:cNvPicPr>
            <a:picLocks noChangeAspect="1"/>
          </p:cNvPicPr>
          <p:nvPr/>
        </p:nvPicPr>
        <p:blipFill>
          <a:blip r:embed="rId2"/>
          <a:stretch>
            <a:fillRect/>
          </a:stretch>
        </p:blipFill>
        <p:spPr>
          <a:xfrm>
            <a:off x="8001000" y="5172075"/>
            <a:ext cx="4191000" cy="1685925"/>
          </a:xfrm>
          <a:prstGeom prst="rect">
            <a:avLst/>
          </a:prstGeom>
        </p:spPr>
      </p:pic>
    </p:spTree>
    <p:extLst>
      <p:ext uri="{BB962C8B-B14F-4D97-AF65-F5344CB8AC3E}">
        <p14:creationId xmlns:p14="http://schemas.microsoft.com/office/powerpoint/2010/main" val="26094873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DCCFFE-CCA1-4CD2-ACFA-CE658534E093}"/>
              </a:ext>
            </a:extLst>
          </p:cNvPr>
          <p:cNvSpPr>
            <a:spLocks noGrp="1"/>
          </p:cNvSpPr>
          <p:nvPr>
            <p:ph type="ctrTitle"/>
          </p:nvPr>
        </p:nvSpPr>
        <p:spPr>
          <a:xfrm>
            <a:off x="1524000" y="1122363"/>
            <a:ext cx="9144000" cy="886191"/>
          </a:xfrm>
        </p:spPr>
        <p:txBody>
          <a:bodyPr>
            <a:normAutofit fontScale="90000"/>
          </a:bodyPr>
          <a:lstStyle/>
          <a:p>
            <a:r>
              <a:rPr lang="en-US" sz="4800" dirty="0"/>
              <a:t>Stakeholder engage with its Ethics </a:t>
            </a:r>
            <a:endParaRPr lang="en-GB" sz="4800" dirty="0"/>
          </a:p>
        </p:txBody>
      </p:sp>
      <p:sp>
        <p:nvSpPr>
          <p:cNvPr id="3" name="Subtitle 2">
            <a:extLst>
              <a:ext uri="{FF2B5EF4-FFF2-40B4-BE49-F238E27FC236}">
                <a16:creationId xmlns:a16="http://schemas.microsoft.com/office/drawing/2014/main" id="{9DC69DF3-6EAC-4F8A-B671-8FE0071C6436}"/>
              </a:ext>
            </a:extLst>
          </p:cNvPr>
          <p:cNvSpPr>
            <a:spLocks noGrp="1"/>
          </p:cNvSpPr>
          <p:nvPr>
            <p:ph type="subTitle" idx="1"/>
          </p:nvPr>
        </p:nvSpPr>
        <p:spPr>
          <a:xfrm>
            <a:off x="1524000" y="2774462"/>
            <a:ext cx="9144000" cy="2483338"/>
          </a:xfrm>
        </p:spPr>
        <p:txBody>
          <a:bodyPr>
            <a:normAutofit fontScale="92500" lnSpcReduction="10000"/>
          </a:bodyPr>
          <a:lstStyle/>
          <a:p>
            <a:r>
              <a:rPr lang="en-GB" b="1" dirty="0"/>
              <a:t>Focus</a:t>
            </a:r>
            <a:endParaRPr lang="en-GB" dirty="0"/>
          </a:p>
          <a:p>
            <a:r>
              <a:rPr lang="en-GB" dirty="0"/>
              <a:t>At Asda, our mission is to be the Most Trusted Retailer. It’s in every element of what we do. We are committed to reducing the environmental impact of our operations, the goods and services we sell, and the suppliers who make them.</a:t>
            </a:r>
          </a:p>
          <a:p>
            <a:r>
              <a:rPr lang="en-GB" dirty="0"/>
              <a:t>We know our customers care about sustainability too – so as well as reducing our impact on the environment, we want to help you to do the same. We stock sustainable products at an affordable price to make being green an achievable goal.</a:t>
            </a:r>
          </a:p>
          <a:p>
            <a:r>
              <a:rPr lang="en-US" dirty="0"/>
              <a:t> </a:t>
            </a:r>
            <a:endParaRPr lang="en-GB" dirty="0"/>
          </a:p>
          <a:p>
            <a:endParaRPr lang="en-GB" dirty="0"/>
          </a:p>
        </p:txBody>
      </p:sp>
      <p:pic>
        <p:nvPicPr>
          <p:cNvPr id="4" name="Picture 3">
            <a:extLst>
              <a:ext uri="{FF2B5EF4-FFF2-40B4-BE49-F238E27FC236}">
                <a16:creationId xmlns:a16="http://schemas.microsoft.com/office/drawing/2014/main" id="{1A34C2CC-6B6E-420C-9850-286B08A80DAE}"/>
              </a:ext>
            </a:extLst>
          </p:cNvPr>
          <p:cNvPicPr>
            <a:picLocks noChangeAspect="1"/>
          </p:cNvPicPr>
          <p:nvPr/>
        </p:nvPicPr>
        <p:blipFill>
          <a:blip r:embed="rId2"/>
          <a:stretch>
            <a:fillRect/>
          </a:stretch>
        </p:blipFill>
        <p:spPr>
          <a:xfrm>
            <a:off x="0" y="5172075"/>
            <a:ext cx="4191000" cy="1685925"/>
          </a:xfrm>
          <a:prstGeom prst="rect">
            <a:avLst/>
          </a:prstGeom>
        </p:spPr>
      </p:pic>
    </p:spTree>
    <p:extLst>
      <p:ext uri="{BB962C8B-B14F-4D97-AF65-F5344CB8AC3E}">
        <p14:creationId xmlns:p14="http://schemas.microsoft.com/office/powerpoint/2010/main" val="12909580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363EDC-1411-498E-8A1F-63D344BCB1E5}"/>
              </a:ext>
            </a:extLst>
          </p:cNvPr>
          <p:cNvSpPr>
            <a:spLocks noGrp="1"/>
          </p:cNvSpPr>
          <p:nvPr>
            <p:ph type="title"/>
          </p:nvPr>
        </p:nvSpPr>
        <p:spPr/>
        <p:txBody>
          <a:bodyPr/>
          <a:lstStyle/>
          <a:p>
            <a:r>
              <a:rPr lang="en-US" dirty="0"/>
              <a:t>SWOT Analysis Of </a:t>
            </a:r>
            <a:r>
              <a:rPr lang="en-US" dirty="0" err="1"/>
              <a:t>Asda</a:t>
            </a:r>
            <a:r>
              <a:rPr lang="en-US" dirty="0"/>
              <a:t> </a:t>
            </a:r>
            <a:endParaRPr lang="en-GB" dirty="0"/>
          </a:p>
        </p:txBody>
      </p:sp>
      <p:graphicFrame>
        <p:nvGraphicFramePr>
          <p:cNvPr id="4" name="Table 4">
            <a:extLst>
              <a:ext uri="{FF2B5EF4-FFF2-40B4-BE49-F238E27FC236}">
                <a16:creationId xmlns:a16="http://schemas.microsoft.com/office/drawing/2014/main" id="{6AA9C974-779F-496A-9813-364DE1A4220C}"/>
              </a:ext>
            </a:extLst>
          </p:cNvPr>
          <p:cNvGraphicFramePr>
            <a:graphicFrameLocks noGrp="1"/>
          </p:cNvGraphicFramePr>
          <p:nvPr>
            <p:ph idx="1"/>
            <p:extLst>
              <p:ext uri="{D42A27DB-BD31-4B8C-83A1-F6EECF244321}">
                <p14:modId xmlns:p14="http://schemas.microsoft.com/office/powerpoint/2010/main" val="257259223"/>
              </p:ext>
            </p:extLst>
          </p:nvPr>
        </p:nvGraphicFramePr>
        <p:xfrm>
          <a:off x="677863" y="2160588"/>
          <a:ext cx="8596312" cy="4667252"/>
        </p:xfrm>
        <a:graphic>
          <a:graphicData uri="http://schemas.openxmlformats.org/drawingml/2006/table">
            <a:tbl>
              <a:tblPr firstRow="1" bandRow="1">
                <a:tableStyleId>{5C22544A-7EE6-4342-B048-85BDC9FD1C3A}</a:tableStyleId>
              </a:tblPr>
              <a:tblGrid>
                <a:gridCol w="4298156">
                  <a:extLst>
                    <a:ext uri="{9D8B030D-6E8A-4147-A177-3AD203B41FA5}">
                      <a16:colId xmlns:a16="http://schemas.microsoft.com/office/drawing/2014/main" val="1823493436"/>
                    </a:ext>
                  </a:extLst>
                </a:gridCol>
                <a:gridCol w="4298156">
                  <a:extLst>
                    <a:ext uri="{9D8B030D-6E8A-4147-A177-3AD203B41FA5}">
                      <a16:colId xmlns:a16="http://schemas.microsoft.com/office/drawing/2014/main" val="1000484403"/>
                    </a:ext>
                  </a:extLst>
                </a:gridCol>
              </a:tblGrid>
              <a:tr h="2333626">
                <a:tc>
                  <a:txBody>
                    <a:bodyPr/>
                    <a:lstStyle/>
                    <a:p>
                      <a:pPr marL="0" indent="0">
                        <a:buFont typeface="Arial" panose="020B0604020202020204" pitchFamily="34" charset="0"/>
                        <a:buNone/>
                      </a:pPr>
                      <a:r>
                        <a:rPr lang="en-US" dirty="0"/>
                        <a:t>Strengths </a:t>
                      </a:r>
                    </a:p>
                    <a:p>
                      <a:pPr marL="285750" indent="-285750">
                        <a:buFont typeface="Arial" panose="020B0604020202020204" pitchFamily="34" charset="0"/>
                        <a:buChar char="•"/>
                      </a:pPr>
                      <a:r>
                        <a:rPr lang="en-US" dirty="0" err="1"/>
                        <a:t>Asda</a:t>
                      </a:r>
                      <a:r>
                        <a:rPr lang="en-US" dirty="0"/>
                        <a:t> has many retailers stores in the UK</a:t>
                      </a:r>
                    </a:p>
                    <a:p>
                      <a:pPr marL="285750" indent="-285750">
                        <a:buFont typeface="Arial" panose="020B0604020202020204" pitchFamily="34" charset="0"/>
                        <a:buChar char="•"/>
                      </a:pPr>
                      <a:r>
                        <a:rPr lang="en-US" dirty="0"/>
                        <a:t>Full range of products (</a:t>
                      </a:r>
                      <a:r>
                        <a:rPr lang="en-US" dirty="0" err="1"/>
                        <a:t>food,clothes</a:t>
                      </a:r>
                      <a:r>
                        <a:rPr lang="en-US" dirty="0"/>
                        <a:t>, home and services </a:t>
                      </a:r>
                    </a:p>
                    <a:p>
                      <a:pPr marL="285750" indent="-285750">
                        <a:buFont typeface="Arial" panose="020B0604020202020204" pitchFamily="34" charset="0"/>
                        <a:buChar char="•"/>
                      </a:pPr>
                      <a:r>
                        <a:rPr lang="en-US" dirty="0"/>
                        <a:t>Private label product</a:t>
                      </a:r>
                    </a:p>
                    <a:p>
                      <a:pPr marL="285750" indent="-285750">
                        <a:buFont typeface="Arial" panose="020B0604020202020204" pitchFamily="34" charset="0"/>
                        <a:buChar char="•"/>
                      </a:pPr>
                      <a:r>
                        <a:rPr lang="en-US" dirty="0"/>
                        <a:t>Strong support from </a:t>
                      </a:r>
                      <a:r>
                        <a:rPr lang="en-US" dirty="0" err="1"/>
                        <a:t>walmart</a:t>
                      </a:r>
                      <a:endParaRPr lang="en-GB" dirty="0"/>
                    </a:p>
                  </a:txBody>
                  <a:tcPr marL="74751" marR="74751"/>
                </a:tc>
                <a:tc>
                  <a:txBody>
                    <a:bodyPr/>
                    <a:lstStyle/>
                    <a:p>
                      <a:pPr marL="0" indent="0">
                        <a:buFont typeface="Arial" panose="020B0604020202020204" pitchFamily="34" charset="0"/>
                        <a:buNone/>
                      </a:pPr>
                      <a:r>
                        <a:rPr lang="en-US" dirty="0"/>
                        <a:t>Weakness </a:t>
                      </a:r>
                    </a:p>
                    <a:p>
                      <a:pPr marL="285750" indent="-285750">
                        <a:buFont typeface="Arial" panose="020B0604020202020204" pitchFamily="34" charset="0"/>
                        <a:buChar char="•"/>
                      </a:pPr>
                      <a:r>
                        <a:rPr lang="en-US" dirty="0"/>
                        <a:t>Legal proceedings in relation to equal rights and other ethical issues</a:t>
                      </a:r>
                    </a:p>
                    <a:p>
                      <a:pPr marL="285750" indent="-285750">
                        <a:buFont typeface="Arial" panose="020B0604020202020204" pitchFamily="34" charset="0"/>
                        <a:buChar char="•"/>
                      </a:pPr>
                      <a:r>
                        <a:rPr lang="en-US" dirty="0"/>
                        <a:t>Competitors</a:t>
                      </a:r>
                    </a:p>
                    <a:p>
                      <a:pPr marL="285750" indent="-285750">
                        <a:buFont typeface="Arial" panose="020B0604020202020204" pitchFamily="34" charset="0"/>
                        <a:buChar char="•"/>
                      </a:pPr>
                      <a:endParaRPr lang="en-GB" dirty="0"/>
                    </a:p>
                  </a:txBody>
                  <a:tcPr marL="74751" marR="74751"/>
                </a:tc>
                <a:extLst>
                  <a:ext uri="{0D108BD9-81ED-4DB2-BD59-A6C34878D82A}">
                    <a16:rowId xmlns:a16="http://schemas.microsoft.com/office/drawing/2014/main" val="3725688212"/>
                  </a:ext>
                </a:extLst>
              </a:tr>
              <a:tr h="2333626">
                <a:tc>
                  <a:txBody>
                    <a:bodyPr/>
                    <a:lstStyle/>
                    <a:p>
                      <a:r>
                        <a:rPr lang="en-US" dirty="0"/>
                        <a:t>Opportunities </a:t>
                      </a:r>
                    </a:p>
                    <a:p>
                      <a:pPr marL="285750" indent="-285750">
                        <a:buFont typeface="Arial" panose="020B0604020202020204" pitchFamily="34" charset="0"/>
                        <a:buChar char="•"/>
                      </a:pPr>
                      <a:r>
                        <a:rPr lang="en-US" dirty="0"/>
                        <a:t>Good products </a:t>
                      </a:r>
                    </a:p>
                    <a:p>
                      <a:pPr marL="285750" indent="-285750">
                        <a:buFont typeface="Arial" panose="020B0604020202020204" pitchFamily="34" charset="0"/>
                        <a:buChar char="•"/>
                      </a:pPr>
                      <a:r>
                        <a:rPr lang="en-US" dirty="0"/>
                        <a:t>Growth </a:t>
                      </a:r>
                    </a:p>
                    <a:p>
                      <a:pPr marL="285750" indent="-285750">
                        <a:buFont typeface="Arial" panose="020B0604020202020204" pitchFamily="34" charset="0"/>
                        <a:buChar char="•"/>
                      </a:pPr>
                      <a:r>
                        <a:rPr lang="en-US" dirty="0"/>
                        <a:t>Online expansion</a:t>
                      </a:r>
                    </a:p>
                  </a:txBody>
                  <a:tcPr marL="74751" marR="74751"/>
                </a:tc>
                <a:tc>
                  <a:txBody>
                    <a:bodyPr/>
                    <a:lstStyle/>
                    <a:p>
                      <a:r>
                        <a:rPr lang="en-US" dirty="0"/>
                        <a:t>Threats </a:t>
                      </a:r>
                    </a:p>
                    <a:p>
                      <a:pPr marL="285750" indent="-285750">
                        <a:buFont typeface="Arial" panose="020B0604020202020204" pitchFamily="34" charset="0"/>
                        <a:buChar char="•"/>
                      </a:pPr>
                      <a:r>
                        <a:rPr lang="en-US" dirty="0"/>
                        <a:t>Competition</a:t>
                      </a:r>
                    </a:p>
                    <a:p>
                      <a:pPr marL="285750" indent="-285750">
                        <a:buFont typeface="Arial" panose="020B0604020202020204" pitchFamily="34" charset="0"/>
                        <a:buChar char="•"/>
                      </a:pPr>
                      <a:r>
                        <a:rPr lang="en-US" dirty="0"/>
                        <a:t>Legal proceedings</a:t>
                      </a:r>
                    </a:p>
                    <a:p>
                      <a:pPr marL="285750" indent="-285750">
                        <a:buFont typeface="Arial" panose="020B0604020202020204" pitchFamily="34" charset="0"/>
                        <a:buChar char="•"/>
                      </a:pPr>
                      <a:endParaRPr lang="en-GB" dirty="0"/>
                    </a:p>
                  </a:txBody>
                  <a:tcPr marL="74751" marR="74751"/>
                </a:tc>
                <a:extLst>
                  <a:ext uri="{0D108BD9-81ED-4DB2-BD59-A6C34878D82A}">
                    <a16:rowId xmlns:a16="http://schemas.microsoft.com/office/drawing/2014/main" val="1431853126"/>
                  </a:ext>
                </a:extLst>
              </a:tr>
            </a:tbl>
          </a:graphicData>
        </a:graphic>
      </p:graphicFrame>
      <p:pic>
        <p:nvPicPr>
          <p:cNvPr id="6" name="Picture 5">
            <a:extLst>
              <a:ext uri="{FF2B5EF4-FFF2-40B4-BE49-F238E27FC236}">
                <a16:creationId xmlns:a16="http://schemas.microsoft.com/office/drawing/2014/main" id="{7D62BA5F-3F2E-44C5-B68F-858B8EC8FBCB}"/>
              </a:ext>
            </a:extLst>
          </p:cNvPr>
          <p:cNvPicPr>
            <a:picLocks noChangeAspect="1"/>
          </p:cNvPicPr>
          <p:nvPr/>
        </p:nvPicPr>
        <p:blipFill>
          <a:blip r:embed="rId2"/>
          <a:stretch>
            <a:fillRect/>
          </a:stretch>
        </p:blipFill>
        <p:spPr>
          <a:xfrm>
            <a:off x="8001000" y="5141915"/>
            <a:ext cx="4191000" cy="1685925"/>
          </a:xfrm>
          <a:prstGeom prst="rect">
            <a:avLst/>
          </a:prstGeom>
        </p:spPr>
      </p:pic>
    </p:spTree>
    <p:extLst>
      <p:ext uri="{BB962C8B-B14F-4D97-AF65-F5344CB8AC3E}">
        <p14:creationId xmlns:p14="http://schemas.microsoft.com/office/powerpoint/2010/main" val="177442474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864</TotalTime>
  <Words>525</Words>
  <Application>Microsoft Office PowerPoint</Application>
  <PresentationFormat>Widescreen</PresentationFormat>
  <Paragraphs>54</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Trebuchet MS</vt:lpstr>
      <vt:lpstr>Wingdings 3</vt:lpstr>
      <vt:lpstr>Facet</vt:lpstr>
      <vt:lpstr>Ethics </vt:lpstr>
      <vt:lpstr>                      Introduction </vt:lpstr>
      <vt:lpstr>What is Ethics ?</vt:lpstr>
      <vt:lpstr>PowerPoint Presentation</vt:lpstr>
      <vt:lpstr>Drawbacks</vt:lpstr>
      <vt:lpstr>Stakeholder engage with its Ethics </vt:lpstr>
      <vt:lpstr>Stakeholder engage with its Ethics </vt:lpstr>
      <vt:lpstr>Stakeholder engage with its Ethics </vt:lpstr>
      <vt:lpstr>SWOT Analysis Of Asda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Ethics </dc:title>
  <dc:creator>Shabilah Hussain (1806501)</dc:creator>
  <cp:lastModifiedBy>Shabilah Hussain (1806501)</cp:lastModifiedBy>
  <cp:revision>11</cp:revision>
  <dcterms:created xsi:type="dcterms:W3CDTF">2020-03-18T00:05:50Z</dcterms:created>
  <dcterms:modified xsi:type="dcterms:W3CDTF">2020-03-18T14:29:56Z</dcterms:modified>
</cp:coreProperties>
</file>