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70" r:id="rId6"/>
    <p:sldId id="261" r:id="rId7"/>
    <p:sldId id="264" r:id="rId8"/>
    <p:sldId id="263" r:id="rId9"/>
    <p:sldId id="271" r:id="rId10"/>
    <p:sldId id="265" r:id="rId11"/>
    <p:sldId id="272" r:id="rId12"/>
    <p:sldId id="266" r:id="rId13"/>
    <p:sldId id="273" r:id="rId14"/>
    <p:sldId id="260" r:id="rId15"/>
    <p:sldId id="262" r:id="rId16"/>
    <p:sldId id="267" r:id="rId17"/>
    <p:sldId id="269" r:id="rId18"/>
    <p:sldId id="268"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0" d="100"/>
          <a:sy n="60" d="100"/>
        </p:scale>
        <p:origin x="72" y="1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Sheet1!$C$4</c:f>
              <c:strCache>
                <c:ptCount val="1"/>
              </c:strCache>
            </c:strRef>
          </c:tx>
          <c:spPr>
            <a:gradFill rotWithShape="1">
              <a:gsLst>
                <a:gs pos="0">
                  <a:schemeClr val="accent3">
                    <a:tint val="94000"/>
                    <a:satMod val="105000"/>
                    <a:lumMod val="102000"/>
                  </a:schemeClr>
                </a:gs>
                <a:gs pos="100000">
                  <a:schemeClr val="accent3">
                    <a:shade val="74000"/>
                    <a:satMod val="128000"/>
                    <a:lumMod val="100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Sheet1!$B$5:$B$10</c:f>
              <c:strCache>
                <c:ptCount val="6"/>
                <c:pt idx="0">
                  <c:v>United Kingdom</c:v>
                </c:pt>
                <c:pt idx="1">
                  <c:v>Netherlands</c:v>
                </c:pt>
                <c:pt idx="2">
                  <c:v>Ireland</c:v>
                </c:pt>
                <c:pt idx="3">
                  <c:v>United States</c:v>
                </c:pt>
                <c:pt idx="4">
                  <c:v>Lithuania</c:v>
                </c:pt>
                <c:pt idx="5">
                  <c:v>Others</c:v>
                </c:pt>
              </c:strCache>
            </c:strRef>
          </c:cat>
          <c:val>
            <c:numRef>
              <c:f>Sheet1!$C$5:$C$10</c:f>
              <c:numCache>
                <c:formatCode>0.00%</c:formatCode>
                <c:ptCount val="6"/>
                <c:pt idx="0">
                  <c:v>0.94330000000000003</c:v>
                </c:pt>
                <c:pt idx="1">
                  <c:v>5.4000000000000003E-3</c:v>
                </c:pt>
                <c:pt idx="2">
                  <c:v>5.0000000000000001E-3</c:v>
                </c:pt>
                <c:pt idx="3">
                  <c:v>4.1000000000000003E-3</c:v>
                </c:pt>
                <c:pt idx="4">
                  <c:v>3.8999999999999998E-3</c:v>
                </c:pt>
                <c:pt idx="5">
                  <c:v>3.8199999999999998E-2</c:v>
                </c:pt>
              </c:numCache>
            </c:numRef>
          </c:val>
          <c:extLst>
            <c:ext xmlns:c16="http://schemas.microsoft.com/office/drawing/2014/chart" uri="{C3380CC4-5D6E-409C-BE32-E72D297353CC}">
              <c16:uniqueId val="{00000000-EEFB-43A3-93CD-D3FE4B22C359}"/>
            </c:ext>
          </c:extLst>
        </c:ser>
        <c:dLbls>
          <c:dLblPos val="outEnd"/>
          <c:showLegendKey val="0"/>
          <c:showVal val="1"/>
          <c:showCatName val="0"/>
          <c:showSerName val="0"/>
          <c:showPercent val="0"/>
          <c:showBubbleSize val="0"/>
        </c:dLbls>
        <c:gapWidth val="100"/>
        <c:overlap val="-24"/>
        <c:axId val="1546824640"/>
        <c:axId val="1598703008"/>
      </c:barChart>
      <c:catAx>
        <c:axId val="154682464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598703008"/>
        <c:crosses val="autoZero"/>
        <c:auto val="1"/>
        <c:lblAlgn val="ctr"/>
        <c:lblOffset val="100"/>
        <c:noMultiLvlLbl val="0"/>
      </c:catAx>
      <c:valAx>
        <c:axId val="1598703008"/>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5468246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Mysupermarket</a:t>
            </a:r>
            <a:r>
              <a:rPr lang="en-GB" baseline="0"/>
              <a:t> users from around the world.</a:t>
            </a:r>
            <a:endParaRPr lang="en-GB"/>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3">
                    <a:tint val="94000"/>
                    <a:satMod val="105000"/>
                    <a:lumMod val="102000"/>
                  </a:schemeClr>
                </a:gs>
                <a:gs pos="100000">
                  <a:schemeClr val="accent3">
                    <a:shade val="74000"/>
                    <a:satMod val="128000"/>
                    <a:lumMod val="100000"/>
                  </a:schemeClr>
                </a:gs>
              </a:gsLst>
              <a:lin ang="5400000" scaled="0"/>
            </a:gradFill>
            <a:ln>
              <a:noFill/>
            </a:ln>
            <a:effectLst>
              <a:outerShdw blurRad="57150" dist="19050" dir="5400000" algn="ctr" rotWithShape="0">
                <a:srgbClr val="000000">
                  <a:alpha val="63000"/>
                </a:srgbClr>
              </a:outerShdw>
            </a:effectLst>
          </c:spPr>
          <c:invertIfNegative val="0"/>
          <c:dLbls>
            <c:dLbl>
              <c:idx val="0"/>
              <c:layout>
                <c:manualLayout>
                  <c:x val="-2.5462668816039986E-17"/>
                  <c:y val="1.8449256342957129E-2"/>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2045-4173-B49E-27A230AF838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Sheet1!$B$4:$B$9</c:f>
              <c:strCache>
                <c:ptCount val="6"/>
                <c:pt idx="0">
                  <c:v>United Kingdom</c:v>
                </c:pt>
                <c:pt idx="1">
                  <c:v>Philippines</c:v>
                </c:pt>
                <c:pt idx="2">
                  <c:v>Portugel</c:v>
                </c:pt>
                <c:pt idx="3">
                  <c:v>Germany</c:v>
                </c:pt>
                <c:pt idx="4">
                  <c:v>United States</c:v>
                </c:pt>
                <c:pt idx="5">
                  <c:v>Others</c:v>
                </c:pt>
              </c:strCache>
            </c:strRef>
          </c:cat>
          <c:val>
            <c:numRef>
              <c:f>Sheet1!$C$4:$C$9</c:f>
              <c:numCache>
                <c:formatCode>0.00%</c:formatCode>
                <c:ptCount val="6"/>
                <c:pt idx="0">
                  <c:v>0.95609999999999995</c:v>
                </c:pt>
                <c:pt idx="1">
                  <c:v>1.0200000000000001E-2</c:v>
                </c:pt>
                <c:pt idx="2">
                  <c:v>6.3E-3</c:v>
                </c:pt>
                <c:pt idx="3">
                  <c:v>5.4999999999999997E-3</c:v>
                </c:pt>
                <c:pt idx="4">
                  <c:v>3.7000000000000002E-3</c:v>
                </c:pt>
                <c:pt idx="5">
                  <c:v>1.83E-2</c:v>
                </c:pt>
              </c:numCache>
            </c:numRef>
          </c:val>
          <c:extLst>
            <c:ext xmlns:c16="http://schemas.microsoft.com/office/drawing/2014/chart" uri="{C3380CC4-5D6E-409C-BE32-E72D297353CC}">
              <c16:uniqueId val="{00000001-2045-4173-B49E-27A230AF8386}"/>
            </c:ext>
          </c:extLst>
        </c:ser>
        <c:dLbls>
          <c:dLblPos val="inEnd"/>
          <c:showLegendKey val="0"/>
          <c:showVal val="1"/>
          <c:showCatName val="0"/>
          <c:showSerName val="0"/>
          <c:showPercent val="0"/>
          <c:showBubbleSize val="0"/>
        </c:dLbls>
        <c:gapWidth val="100"/>
        <c:overlap val="-24"/>
        <c:axId val="1692886464"/>
        <c:axId val="1602852080"/>
      </c:barChart>
      <c:catAx>
        <c:axId val="169288646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602852080"/>
        <c:crosses val="autoZero"/>
        <c:auto val="1"/>
        <c:lblAlgn val="ctr"/>
        <c:lblOffset val="100"/>
        <c:noMultiLvlLbl val="0"/>
      </c:catAx>
      <c:valAx>
        <c:axId val="1602852080"/>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692886464"/>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6">
  <a:schemeClr val="accent3"/>
</cs:colorStyle>
</file>

<file path=ppt/charts/colors2.xml><?xml version="1.0" encoding="utf-8"?>
<cs:colorStyle xmlns:cs="http://schemas.microsoft.com/office/drawing/2012/chartStyle" xmlns:a="http://schemas.openxmlformats.org/drawingml/2006/main" meth="withinLinear" id="16">
  <a:schemeClr val="accent3"/>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96DAF4F-C7FB-459B-9146-A456785822D6}" type="datetimeFigureOut">
              <a:rPr lang="en-GB" smtClean="0"/>
              <a:t>03/05/2024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149495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DAF4F-C7FB-459B-9146-A456785822D6}"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05682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DAF4F-C7FB-459B-9146-A456785822D6}"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17905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167097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6DAF4F-C7FB-459B-9146-A456785822D6}" type="datetimeFigureOut">
              <a:rPr lang="en-GB" smtClean="0"/>
              <a:t>03/05/2024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68472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6DAF4F-C7FB-459B-9146-A456785822D6}" type="datetimeFigureOut">
              <a:rPr lang="en-GB" smtClean="0"/>
              <a:t>03/05/2024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11501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6DAF4F-C7FB-459B-9146-A456785822D6}" type="datetimeFigureOut">
              <a:rPr lang="en-GB" smtClean="0"/>
              <a:t>03/05/2024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967944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554771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747205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20124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4259589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16027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6DAF4F-C7FB-459B-9146-A456785822D6}" type="datetimeFigureOut">
              <a:rPr lang="en-GB" smtClean="0"/>
              <a:t>03/05/2024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637187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96DAF4F-C7FB-459B-9146-A456785822D6}" type="datetimeFigureOut">
              <a:rPr lang="en-GB" smtClean="0"/>
              <a:t>03/05/2024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036400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96DAF4F-C7FB-459B-9146-A456785822D6}" type="datetimeFigureOut">
              <a:rPr lang="en-GB" smtClean="0"/>
              <a:t>03/05/2024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355261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DAF4F-C7FB-459B-9146-A456785822D6}"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2119992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DAF4F-C7FB-459B-9146-A456785822D6}" type="datetimeFigureOut">
              <a:rPr lang="en-GB" smtClean="0"/>
              <a:t>03/05/2024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889AF-6D91-48A8-B0F8-72E7827EB2D7}" type="slidenum">
              <a:rPr lang="en-GB" smtClean="0"/>
              <a:t>‹#›</a:t>
            </a:fld>
            <a:endParaRPr lang="en-GB"/>
          </a:p>
        </p:txBody>
      </p:sp>
    </p:spTree>
    <p:extLst>
      <p:ext uri="{BB962C8B-B14F-4D97-AF65-F5344CB8AC3E}">
        <p14:creationId xmlns:p14="http://schemas.microsoft.com/office/powerpoint/2010/main" val="1899287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6DAF4F-C7FB-459B-9146-A456785822D6}" type="datetimeFigureOut">
              <a:rPr lang="en-GB" smtClean="0"/>
              <a:t>03/05/2024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82889AF-6D91-48A8-B0F8-72E7827EB2D7}" type="slidenum">
              <a:rPr lang="en-GB" smtClean="0"/>
              <a:t>‹#›</a:t>
            </a:fld>
            <a:endParaRPr lang="en-GB"/>
          </a:p>
        </p:txBody>
      </p:sp>
    </p:spTree>
    <p:extLst>
      <p:ext uri="{BB962C8B-B14F-4D97-AF65-F5344CB8AC3E}">
        <p14:creationId xmlns:p14="http://schemas.microsoft.com/office/powerpoint/2010/main" val="272251477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imilarweb.com/website/trolley.co.uk/#social-media"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ilarweb.com/website/trolley.co.uk/#social-media"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hyperlink" Target="https://www.similarweb.com/website/mysupermarketcompare.co.uk/#overview"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similarweb.com/website/mysupermarketcompare.co.uk/#overview"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supermarketnews.com/news/78-women-identify-primary-household-shopper"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3.png"/><Relationship Id="rId5" Type="http://schemas.microsoft.com/office/2007/relationships/hdphoto" Target="../media/hdphoto1.wdp"/><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Website/index-app.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C15CE-782E-4575-969B-E14E6CF184F8}"/>
              </a:ext>
            </a:extLst>
          </p:cNvPr>
          <p:cNvSpPr>
            <a:spLocks noGrp="1"/>
          </p:cNvSpPr>
          <p:nvPr>
            <p:ph type="ctrTitle"/>
          </p:nvPr>
        </p:nvSpPr>
        <p:spPr>
          <a:xfrm>
            <a:off x="2136483" y="795192"/>
            <a:ext cx="8791575" cy="1419501"/>
          </a:xfrm>
        </p:spPr>
        <p:txBody>
          <a:bodyPr/>
          <a:lstStyle/>
          <a:p>
            <a:r>
              <a:rPr lang="en-GB" sz="3600" dirty="0"/>
              <a:t>Trading name </a:t>
            </a:r>
            <a:br>
              <a:rPr lang="en-GB" dirty="0"/>
            </a:br>
            <a:endParaRPr lang="en-GB" dirty="0"/>
          </a:p>
        </p:txBody>
      </p:sp>
      <p:sp>
        <p:nvSpPr>
          <p:cNvPr id="3" name="Subtitle 2">
            <a:extLst>
              <a:ext uri="{FF2B5EF4-FFF2-40B4-BE49-F238E27FC236}">
                <a16:creationId xmlns:a16="http://schemas.microsoft.com/office/drawing/2014/main" id="{9D4A5DD6-E19D-448A-BE74-E90CAD89BA69}"/>
              </a:ext>
            </a:extLst>
          </p:cNvPr>
          <p:cNvSpPr>
            <a:spLocks noGrp="1"/>
          </p:cNvSpPr>
          <p:nvPr>
            <p:ph type="subTitle" idx="1"/>
          </p:nvPr>
        </p:nvSpPr>
        <p:spPr>
          <a:xfrm>
            <a:off x="1979801" y="2214693"/>
            <a:ext cx="9311781" cy="3254929"/>
          </a:xfrm>
        </p:spPr>
        <p:txBody>
          <a:bodyPr>
            <a:normAutofit fontScale="92500"/>
          </a:bodyPr>
          <a:lstStyle/>
          <a:p>
            <a:r>
              <a:rPr lang="en-GB" sz="2400" dirty="0">
                <a:solidFill>
                  <a:schemeClr val="tx1"/>
                </a:solidFill>
              </a:rPr>
              <a:t>The name Price Mage came from a conversation the four of us had when we were bouncing ideas around for names and Dungeons and Dragons came Up and that’s how the name came into being.</a:t>
            </a:r>
          </a:p>
          <a:p>
            <a:r>
              <a:rPr lang="en-GB" sz="2400" dirty="0">
                <a:solidFill>
                  <a:schemeClr val="tx1"/>
                </a:solidFill>
              </a:rPr>
              <a:t> </a:t>
            </a:r>
          </a:p>
          <a:p>
            <a:r>
              <a:rPr lang="en-GB" sz="2400" dirty="0">
                <a:solidFill>
                  <a:schemeClr val="tx1"/>
                </a:solidFill>
              </a:rPr>
              <a:t>The business is going to be a LTD company with the four of us having equal control and shares distributed out at 1000 each. </a:t>
            </a:r>
          </a:p>
          <a:p>
            <a:endParaRPr lang="en-GB" dirty="0"/>
          </a:p>
        </p:txBody>
      </p:sp>
      <p:pic>
        <p:nvPicPr>
          <p:cNvPr id="5" name="Picture 4">
            <a:extLst>
              <a:ext uri="{FF2B5EF4-FFF2-40B4-BE49-F238E27FC236}">
                <a16:creationId xmlns:a16="http://schemas.microsoft.com/office/drawing/2014/main" id="{40F7D9BB-B6FB-4E5E-88BC-12722E42A0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1549" y="48648"/>
            <a:ext cx="2522978" cy="2166045"/>
          </a:xfrm>
          <a:prstGeom prst="rect">
            <a:avLst/>
          </a:prstGeom>
        </p:spPr>
      </p:pic>
    </p:spTree>
    <p:extLst>
      <p:ext uri="{BB962C8B-B14F-4D97-AF65-F5344CB8AC3E}">
        <p14:creationId xmlns:p14="http://schemas.microsoft.com/office/powerpoint/2010/main" val="2264139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536D8-04EF-4CD0-80CD-E70A4A172321}"/>
              </a:ext>
            </a:extLst>
          </p:cNvPr>
          <p:cNvSpPr>
            <a:spLocks noGrp="1"/>
          </p:cNvSpPr>
          <p:nvPr>
            <p:ph type="title"/>
          </p:nvPr>
        </p:nvSpPr>
        <p:spPr/>
        <p:txBody>
          <a:bodyPr/>
          <a:lstStyle/>
          <a:p>
            <a:r>
              <a:rPr lang="en-GB" dirty="0"/>
              <a:t>Roles </a:t>
            </a:r>
            <a:br>
              <a:rPr lang="en-GB" dirty="0"/>
            </a:br>
            <a:endParaRPr lang="en-GB" dirty="0"/>
          </a:p>
        </p:txBody>
      </p:sp>
      <p:sp>
        <p:nvSpPr>
          <p:cNvPr id="3" name="Content Placeholder 2">
            <a:extLst>
              <a:ext uri="{FF2B5EF4-FFF2-40B4-BE49-F238E27FC236}">
                <a16:creationId xmlns:a16="http://schemas.microsoft.com/office/drawing/2014/main" id="{CD89C5CF-3177-4A1F-8BB5-BA1C393D688B}"/>
              </a:ext>
            </a:extLst>
          </p:cNvPr>
          <p:cNvSpPr>
            <a:spLocks noGrp="1"/>
          </p:cNvSpPr>
          <p:nvPr>
            <p:ph idx="1"/>
          </p:nvPr>
        </p:nvSpPr>
        <p:spPr/>
        <p:txBody>
          <a:bodyPr/>
          <a:lstStyle/>
          <a:p>
            <a:r>
              <a:rPr lang="en-GB" dirty="0"/>
              <a:t>David Rapado Managing Director and Project Manager.</a:t>
            </a:r>
          </a:p>
          <a:p>
            <a:r>
              <a:rPr lang="en-GB" dirty="0"/>
              <a:t>Baily Jones Director of IT and Senior front end and back end development</a:t>
            </a:r>
          </a:p>
          <a:p>
            <a:r>
              <a:rPr lang="en-GB" dirty="0" err="1"/>
              <a:t>Faiz</a:t>
            </a:r>
            <a:r>
              <a:rPr lang="en-GB" dirty="0"/>
              <a:t> Khan Director of Sales and Marketing and social media</a:t>
            </a:r>
          </a:p>
          <a:p>
            <a:r>
              <a:rPr lang="en-GB" dirty="0"/>
              <a:t>Stephanie Ball Director of Finance.</a:t>
            </a:r>
          </a:p>
          <a:p>
            <a:endParaRPr lang="en-GB" dirty="0"/>
          </a:p>
        </p:txBody>
      </p:sp>
    </p:spTree>
    <p:extLst>
      <p:ext uri="{BB962C8B-B14F-4D97-AF65-F5344CB8AC3E}">
        <p14:creationId xmlns:p14="http://schemas.microsoft.com/office/powerpoint/2010/main" val="713288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48C8-B82F-4FB9-A152-055FD0B640FF}"/>
              </a:ext>
            </a:extLst>
          </p:cNvPr>
          <p:cNvSpPr>
            <a:spLocks noGrp="1"/>
          </p:cNvSpPr>
          <p:nvPr>
            <p:ph type="title"/>
          </p:nvPr>
        </p:nvSpPr>
        <p:spPr/>
        <p:txBody>
          <a:bodyPr/>
          <a:lstStyle/>
          <a:p>
            <a:r>
              <a:rPr lang="en-GB" dirty="0"/>
              <a:t>Mission statement </a:t>
            </a:r>
            <a:br>
              <a:rPr lang="en-GB" dirty="0"/>
            </a:br>
            <a:endParaRPr lang="en-GB" dirty="0"/>
          </a:p>
        </p:txBody>
      </p:sp>
      <p:sp>
        <p:nvSpPr>
          <p:cNvPr id="3" name="Content Placeholder 2">
            <a:extLst>
              <a:ext uri="{FF2B5EF4-FFF2-40B4-BE49-F238E27FC236}">
                <a16:creationId xmlns:a16="http://schemas.microsoft.com/office/drawing/2014/main" id="{4DF2B33F-0BF7-4BDE-A57A-D1CBC3AAC219}"/>
              </a:ext>
            </a:extLst>
          </p:cNvPr>
          <p:cNvSpPr>
            <a:spLocks noGrp="1"/>
          </p:cNvSpPr>
          <p:nvPr>
            <p:ph idx="1"/>
          </p:nvPr>
        </p:nvSpPr>
        <p:spPr/>
        <p:txBody>
          <a:bodyPr/>
          <a:lstStyle/>
          <a:p>
            <a:r>
              <a:rPr lang="en-GB" dirty="0"/>
              <a:t>At Price Mage, our mission is to empower consumers with the tools and information to give them confidence in their purchasing decisions when they use our web app. We are dedicated to providing a user-friendly platform that is easy to use and save people money.</a:t>
            </a:r>
          </a:p>
          <a:p>
            <a:endParaRPr lang="en-GB" dirty="0"/>
          </a:p>
        </p:txBody>
      </p:sp>
    </p:spTree>
    <p:extLst>
      <p:ext uri="{BB962C8B-B14F-4D97-AF65-F5344CB8AC3E}">
        <p14:creationId xmlns:p14="http://schemas.microsoft.com/office/powerpoint/2010/main" val="1550512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1B9C-4EA7-4DA7-A848-7B1DBACD1961}"/>
              </a:ext>
            </a:extLst>
          </p:cNvPr>
          <p:cNvSpPr>
            <a:spLocks noGrp="1"/>
          </p:cNvSpPr>
          <p:nvPr>
            <p:ph type="title"/>
          </p:nvPr>
        </p:nvSpPr>
        <p:spPr/>
        <p:txBody>
          <a:bodyPr/>
          <a:lstStyle/>
          <a:p>
            <a:r>
              <a:rPr lang="en-GB" dirty="0"/>
              <a:t>Core values</a:t>
            </a:r>
            <a:br>
              <a:rPr lang="en-GB" dirty="0"/>
            </a:br>
            <a:endParaRPr lang="en-GB" dirty="0"/>
          </a:p>
        </p:txBody>
      </p:sp>
      <p:sp>
        <p:nvSpPr>
          <p:cNvPr id="3" name="Content Placeholder 2">
            <a:extLst>
              <a:ext uri="{FF2B5EF4-FFF2-40B4-BE49-F238E27FC236}">
                <a16:creationId xmlns:a16="http://schemas.microsoft.com/office/drawing/2014/main" id="{20D2083A-1526-42CE-90BF-1F1A50B09778}"/>
              </a:ext>
            </a:extLst>
          </p:cNvPr>
          <p:cNvSpPr>
            <a:spLocks noGrp="1"/>
          </p:cNvSpPr>
          <p:nvPr>
            <p:ph idx="1"/>
          </p:nvPr>
        </p:nvSpPr>
        <p:spPr>
          <a:xfrm>
            <a:off x="1141412" y="2249487"/>
            <a:ext cx="10477340" cy="4059034"/>
          </a:xfrm>
        </p:spPr>
        <p:txBody>
          <a:bodyPr>
            <a:normAutofit fontScale="70000" lnSpcReduction="20000"/>
          </a:bodyPr>
          <a:lstStyle/>
          <a:p>
            <a:r>
              <a:rPr lang="en-GB" sz="2800" dirty="0"/>
              <a:t>Empowerment: We believe that by helping shoppers have more control on where they spend their grocery budget, it will help them make more informed choices and hopefully lead to significant savings in the long term.</a:t>
            </a:r>
          </a:p>
          <a:p>
            <a:r>
              <a:rPr lang="en-GB" sz="2800" dirty="0"/>
              <a:t>Innovation: We are committed to continuous update the app providing the user with the most effective and intuitive money-saving solutions.</a:t>
            </a:r>
          </a:p>
          <a:p>
            <a:r>
              <a:rPr lang="en-GB" sz="2800" dirty="0"/>
              <a:t>Simplicity: We are committed to user-friendliness and simplicity in our app design, to ensure that everyone, from tech-savvy individuals to beginners, can easily navigate and benefit from our services.</a:t>
            </a:r>
          </a:p>
          <a:p>
            <a:r>
              <a:rPr lang="en-GB" sz="2800" dirty="0"/>
              <a:t>Savings: This is our primary goal is to help users maximise their savings without compromising on quality, they can enjoy more of what they love without breaking your bank.</a:t>
            </a:r>
          </a:p>
          <a:p>
            <a:endParaRPr lang="en-GB" dirty="0"/>
          </a:p>
        </p:txBody>
      </p:sp>
    </p:spTree>
    <p:extLst>
      <p:ext uri="{BB962C8B-B14F-4D97-AF65-F5344CB8AC3E}">
        <p14:creationId xmlns:p14="http://schemas.microsoft.com/office/powerpoint/2010/main" val="4160444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5FFC4-1085-4FD9-ADD7-63A86BA4615F}"/>
              </a:ext>
            </a:extLst>
          </p:cNvPr>
          <p:cNvSpPr>
            <a:spLocks noGrp="1"/>
          </p:cNvSpPr>
          <p:nvPr>
            <p:ph type="title"/>
          </p:nvPr>
        </p:nvSpPr>
        <p:spPr/>
        <p:txBody>
          <a:bodyPr/>
          <a:lstStyle/>
          <a:p>
            <a:pPr algn="ctr"/>
            <a:r>
              <a:rPr lang="en-GB" dirty="0"/>
              <a:t>Executive summary</a:t>
            </a:r>
          </a:p>
        </p:txBody>
      </p:sp>
      <p:sp>
        <p:nvSpPr>
          <p:cNvPr id="3" name="Content Placeholder 2">
            <a:extLst>
              <a:ext uri="{FF2B5EF4-FFF2-40B4-BE49-F238E27FC236}">
                <a16:creationId xmlns:a16="http://schemas.microsoft.com/office/drawing/2014/main" id="{3B00D1B3-B359-45D0-A19F-4C9B520FF145}"/>
              </a:ext>
            </a:extLst>
          </p:cNvPr>
          <p:cNvSpPr>
            <a:spLocks noGrp="1"/>
          </p:cNvSpPr>
          <p:nvPr>
            <p:ph idx="1"/>
          </p:nvPr>
        </p:nvSpPr>
        <p:spPr>
          <a:xfrm>
            <a:off x="1141412" y="1773936"/>
            <a:ext cx="9905999" cy="4736592"/>
          </a:xfrm>
        </p:spPr>
        <p:txBody>
          <a:bodyPr>
            <a:normAutofit lnSpcReduction="10000"/>
          </a:bodyPr>
          <a:lstStyle/>
          <a:p>
            <a:pPr algn="ctr"/>
            <a:r>
              <a:rPr lang="en-GB" dirty="0"/>
              <a:t>Business Plan Summary </a:t>
            </a:r>
          </a:p>
          <a:p>
            <a:r>
              <a:rPr lang="en-GB" dirty="0"/>
              <a:t>Business overview:  Price Mage is an up and coming Shopping app based in the UK.</a:t>
            </a:r>
          </a:p>
          <a:p>
            <a:r>
              <a:rPr lang="en-GB" dirty="0"/>
              <a:t>Business Origins : By recognising a growing demand for user-friendly on-line shopping and with some Market research and analysis, we developed Price Mage to address those needs.</a:t>
            </a:r>
          </a:p>
          <a:p>
            <a:r>
              <a:rPr lang="en-GB" dirty="0"/>
              <a:t>Competitive advantage: lies in our unique approach to customer engagement and loyalty program, we will build a strong customer relationship.</a:t>
            </a:r>
          </a:p>
          <a:p>
            <a:r>
              <a:rPr lang="en-GB" dirty="0"/>
              <a:t>Financial Summary: In terms of revenue we are expected to generate £36,125* in first year of operation with a projected growth rate of 3%</a:t>
            </a:r>
          </a:p>
          <a:p>
            <a:endParaRPr lang="en-GB" dirty="0"/>
          </a:p>
        </p:txBody>
      </p:sp>
    </p:spTree>
    <p:extLst>
      <p:ext uri="{BB962C8B-B14F-4D97-AF65-F5344CB8AC3E}">
        <p14:creationId xmlns:p14="http://schemas.microsoft.com/office/powerpoint/2010/main" val="2396536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A9A5F-05FA-4604-B215-7795A3AB89B6}"/>
              </a:ext>
            </a:extLst>
          </p:cNvPr>
          <p:cNvSpPr>
            <a:spLocks noGrp="1"/>
          </p:cNvSpPr>
          <p:nvPr>
            <p:ph type="title"/>
          </p:nvPr>
        </p:nvSpPr>
        <p:spPr/>
        <p:txBody>
          <a:bodyPr/>
          <a:lstStyle/>
          <a:p>
            <a:r>
              <a:rPr lang="en-GB" dirty="0"/>
              <a:t>Price Mage </a:t>
            </a:r>
          </a:p>
        </p:txBody>
      </p:sp>
      <p:sp>
        <p:nvSpPr>
          <p:cNvPr id="3" name="Content Placeholder 2">
            <a:extLst>
              <a:ext uri="{FF2B5EF4-FFF2-40B4-BE49-F238E27FC236}">
                <a16:creationId xmlns:a16="http://schemas.microsoft.com/office/drawing/2014/main" id="{6C5279E9-166E-442A-B87A-8FA0E1206610}"/>
              </a:ext>
            </a:extLst>
          </p:cNvPr>
          <p:cNvSpPr>
            <a:spLocks noGrp="1"/>
          </p:cNvSpPr>
          <p:nvPr>
            <p:ph idx="1"/>
          </p:nvPr>
        </p:nvSpPr>
        <p:spPr>
          <a:xfrm>
            <a:off x="838199" y="1597572"/>
            <a:ext cx="5758667" cy="2869325"/>
          </a:xfrm>
        </p:spPr>
        <p:txBody>
          <a:bodyPr/>
          <a:lstStyle/>
          <a:p>
            <a:pPr marL="0" indent="0">
              <a:buNone/>
            </a:pPr>
            <a:r>
              <a:rPr lang="en-GB" dirty="0"/>
              <a:t>Price Mage is your premier shopping website, offers unbeatable deals and locates the nearest stores to shopping. Helping to reduce your carbon footprints. Shop smartly, making big savings and embrace a greener way to shop with Price Mage!</a:t>
            </a:r>
          </a:p>
        </p:txBody>
      </p:sp>
      <p:pic>
        <p:nvPicPr>
          <p:cNvPr id="5" name="Picture 4">
            <a:extLst>
              <a:ext uri="{FF2B5EF4-FFF2-40B4-BE49-F238E27FC236}">
                <a16:creationId xmlns:a16="http://schemas.microsoft.com/office/drawing/2014/main" id="{633E7855-3C8E-433D-958C-4CC02171CF3A}"/>
              </a:ext>
            </a:extLst>
          </p:cNvPr>
          <p:cNvPicPr>
            <a:picLocks noChangeAspect="1"/>
          </p:cNvPicPr>
          <p:nvPr/>
        </p:nvPicPr>
        <p:blipFill rotWithShape="1">
          <a:blip r:embed="rId2">
            <a:extLst>
              <a:ext uri="{28A0092B-C50C-407E-A947-70E740481C1C}">
                <a14:useLocalDpi xmlns:a14="http://schemas.microsoft.com/office/drawing/2010/main" val="0"/>
              </a:ext>
            </a:extLst>
          </a:blip>
          <a:srcRect t="-420" b="-1"/>
          <a:stretch/>
        </p:blipFill>
        <p:spPr>
          <a:xfrm>
            <a:off x="6708462" y="1174460"/>
            <a:ext cx="4645338" cy="4004926"/>
          </a:xfrm>
          <a:prstGeom prst="rect">
            <a:avLst/>
          </a:prstGeom>
        </p:spPr>
      </p:pic>
    </p:spTree>
    <p:extLst>
      <p:ext uri="{BB962C8B-B14F-4D97-AF65-F5344CB8AC3E}">
        <p14:creationId xmlns:p14="http://schemas.microsoft.com/office/powerpoint/2010/main" val="992118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7F63-0F16-466D-9794-97D18A1D7D05}"/>
              </a:ext>
            </a:extLst>
          </p:cNvPr>
          <p:cNvSpPr>
            <a:spLocks noGrp="1"/>
          </p:cNvSpPr>
          <p:nvPr>
            <p:ph type="title"/>
          </p:nvPr>
        </p:nvSpPr>
        <p:spPr/>
        <p:txBody>
          <a:bodyPr/>
          <a:lstStyle/>
          <a:p>
            <a:r>
              <a:rPr lang="en-GB" dirty="0"/>
              <a:t>Promotion strategy </a:t>
            </a:r>
          </a:p>
        </p:txBody>
      </p:sp>
      <p:sp>
        <p:nvSpPr>
          <p:cNvPr id="3" name="Content Placeholder 2">
            <a:extLst>
              <a:ext uri="{FF2B5EF4-FFF2-40B4-BE49-F238E27FC236}">
                <a16:creationId xmlns:a16="http://schemas.microsoft.com/office/drawing/2014/main" id="{D7BC6F8A-ED28-4D73-A8B4-5D41E405E72E}"/>
              </a:ext>
            </a:extLst>
          </p:cNvPr>
          <p:cNvSpPr>
            <a:spLocks noGrp="1"/>
          </p:cNvSpPr>
          <p:nvPr>
            <p:ph idx="1"/>
          </p:nvPr>
        </p:nvSpPr>
        <p:spPr>
          <a:xfrm>
            <a:off x="838200" y="1551963"/>
            <a:ext cx="5029200" cy="4625000"/>
          </a:xfrm>
        </p:spPr>
        <p:txBody>
          <a:bodyPr>
            <a:normAutofit fontScale="92500" lnSpcReduction="10000"/>
          </a:bodyPr>
          <a:lstStyle/>
          <a:p>
            <a:r>
              <a:rPr lang="en-GB" dirty="0"/>
              <a:t>A greener way to shop. Don’t have to travel by car and get the best deals to shop for customer.</a:t>
            </a:r>
          </a:p>
          <a:p>
            <a:r>
              <a:rPr lang="en-GB" dirty="0"/>
              <a:t>Cost efficient and cheaper places to shop.</a:t>
            </a:r>
          </a:p>
          <a:p>
            <a:r>
              <a:rPr lang="en-GB" dirty="0"/>
              <a:t>Reduces your Carbon footprints. Nearby place to shop by walking. </a:t>
            </a:r>
          </a:p>
          <a:p>
            <a:r>
              <a:rPr lang="en-GB" dirty="0"/>
              <a:t>Green Rewards Program, motivating users with incentives for sustainable choices like opting for local products and eco-friendly packaging. </a:t>
            </a:r>
          </a:p>
        </p:txBody>
      </p:sp>
      <p:pic>
        <p:nvPicPr>
          <p:cNvPr id="4" name="Picture 3">
            <a:extLst>
              <a:ext uri="{FF2B5EF4-FFF2-40B4-BE49-F238E27FC236}">
                <a16:creationId xmlns:a16="http://schemas.microsoft.com/office/drawing/2014/main" id="{B575C610-048D-45FC-862A-1E0CD6942B6E}"/>
              </a:ext>
            </a:extLst>
          </p:cNvPr>
          <p:cNvPicPr>
            <a:picLocks noChangeAspect="1"/>
          </p:cNvPicPr>
          <p:nvPr/>
        </p:nvPicPr>
        <p:blipFill rotWithShape="1">
          <a:blip r:embed="rId2">
            <a:extLst>
              <a:ext uri="{28A0092B-C50C-407E-A947-70E740481C1C}">
                <a14:useLocalDpi xmlns:a14="http://schemas.microsoft.com/office/drawing/2010/main" val="0"/>
              </a:ext>
            </a:extLst>
          </a:blip>
          <a:srcRect t="-420" b="-1"/>
          <a:stretch/>
        </p:blipFill>
        <p:spPr>
          <a:xfrm>
            <a:off x="6613323" y="1203035"/>
            <a:ext cx="4645338" cy="4004926"/>
          </a:xfrm>
          <a:prstGeom prst="rect">
            <a:avLst/>
          </a:prstGeom>
        </p:spPr>
      </p:pic>
    </p:spTree>
    <p:extLst>
      <p:ext uri="{BB962C8B-B14F-4D97-AF65-F5344CB8AC3E}">
        <p14:creationId xmlns:p14="http://schemas.microsoft.com/office/powerpoint/2010/main" val="3642013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1AC9-E2CD-406E-B265-DF06917C6B0E}"/>
              </a:ext>
            </a:extLst>
          </p:cNvPr>
          <p:cNvSpPr>
            <a:spLocks noGrp="1"/>
          </p:cNvSpPr>
          <p:nvPr>
            <p:ph type="title"/>
          </p:nvPr>
        </p:nvSpPr>
        <p:spPr/>
        <p:txBody>
          <a:bodyPr/>
          <a:lstStyle/>
          <a:p>
            <a:r>
              <a:rPr lang="en-GB" dirty="0"/>
              <a:t>Our competitors </a:t>
            </a:r>
          </a:p>
        </p:txBody>
      </p:sp>
      <p:sp>
        <p:nvSpPr>
          <p:cNvPr id="3" name="Content Placeholder 2">
            <a:extLst>
              <a:ext uri="{FF2B5EF4-FFF2-40B4-BE49-F238E27FC236}">
                <a16:creationId xmlns:a16="http://schemas.microsoft.com/office/drawing/2014/main" id="{5B9E7663-E62B-4CAC-B114-6A5A19E2D791}"/>
              </a:ext>
            </a:extLst>
          </p:cNvPr>
          <p:cNvSpPr>
            <a:spLocks noGrp="1"/>
          </p:cNvSpPr>
          <p:nvPr>
            <p:ph idx="1"/>
          </p:nvPr>
        </p:nvSpPr>
        <p:spPr>
          <a:xfrm>
            <a:off x="838200" y="1690688"/>
            <a:ext cx="4908259" cy="4486275"/>
          </a:xfrm>
        </p:spPr>
        <p:txBody>
          <a:bodyPr>
            <a:normAutofit/>
          </a:bodyPr>
          <a:lstStyle/>
          <a:p>
            <a:r>
              <a:rPr lang="en-GB" dirty="0"/>
              <a:t>Our competitors are Trolley and My supermarket compare. </a:t>
            </a:r>
          </a:p>
          <a:p>
            <a:r>
              <a:rPr lang="en-GB" dirty="0"/>
              <a:t>Our company, Price Mage strategy is to revolutionize the market with its dynamic pricing algorithm. </a:t>
            </a:r>
          </a:p>
        </p:txBody>
      </p:sp>
      <p:pic>
        <p:nvPicPr>
          <p:cNvPr id="4" name="Picture 2" descr="Get the Trolley.co.uk App - Compare supermarket prices on-the-go -  Trolley.co.uk">
            <a:extLst>
              <a:ext uri="{FF2B5EF4-FFF2-40B4-BE49-F238E27FC236}">
                <a16:creationId xmlns:a16="http://schemas.microsoft.com/office/drawing/2014/main" id="{35BF3B3A-1501-4F22-A725-2AA7B6714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7670" y="1690688"/>
            <a:ext cx="3924300" cy="642287"/>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7">
            <a:extLst>
              <a:ext uri="{FF2B5EF4-FFF2-40B4-BE49-F238E27FC236}">
                <a16:creationId xmlns:a16="http://schemas.microsoft.com/office/drawing/2014/main" id="{CCDFB3D7-4972-4AD5-ACAE-F9BC813976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5057" y="2545976"/>
            <a:ext cx="3924300" cy="1261601"/>
          </a:xfrm>
          <a:prstGeom prst="rect">
            <a:avLst/>
          </a:prstGeom>
        </p:spPr>
      </p:pic>
    </p:spTree>
    <p:extLst>
      <p:ext uri="{BB962C8B-B14F-4D97-AF65-F5344CB8AC3E}">
        <p14:creationId xmlns:p14="http://schemas.microsoft.com/office/powerpoint/2010/main" val="4041704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1593-2544-442B-B1E4-F003C25DA83D}"/>
              </a:ext>
            </a:extLst>
          </p:cNvPr>
          <p:cNvSpPr>
            <a:spLocks noGrp="1"/>
          </p:cNvSpPr>
          <p:nvPr>
            <p:ph type="title"/>
          </p:nvPr>
        </p:nvSpPr>
        <p:spPr/>
        <p:txBody>
          <a:bodyPr/>
          <a:lstStyle/>
          <a:p>
            <a:r>
              <a:rPr lang="en-GB" dirty="0"/>
              <a:t>Trolley </a:t>
            </a:r>
          </a:p>
        </p:txBody>
      </p:sp>
      <p:sp>
        <p:nvSpPr>
          <p:cNvPr id="3" name="Content Placeholder 2">
            <a:extLst>
              <a:ext uri="{FF2B5EF4-FFF2-40B4-BE49-F238E27FC236}">
                <a16:creationId xmlns:a16="http://schemas.microsoft.com/office/drawing/2014/main" id="{82F08797-8CFF-4F3C-92E8-B873CA6BEE83}"/>
              </a:ext>
            </a:extLst>
          </p:cNvPr>
          <p:cNvSpPr>
            <a:spLocks noGrp="1"/>
          </p:cNvSpPr>
          <p:nvPr>
            <p:ph idx="1"/>
          </p:nvPr>
        </p:nvSpPr>
        <p:spPr>
          <a:xfrm>
            <a:off x="838200" y="1825625"/>
            <a:ext cx="3105150" cy="955647"/>
          </a:xfrm>
        </p:spPr>
        <p:txBody>
          <a:bodyPr>
            <a:normAutofit lnSpcReduction="10000"/>
          </a:bodyPr>
          <a:lstStyle/>
          <a:p>
            <a:pPr marL="0" indent="0">
              <a:buNone/>
            </a:pPr>
            <a:r>
              <a:rPr lang="en-GB" sz="2600" u="sng" dirty="0"/>
              <a:t>Trolley.co.uk</a:t>
            </a:r>
            <a:br>
              <a:rPr lang="en-GB" sz="2600" dirty="0"/>
            </a:br>
            <a:r>
              <a:rPr lang="en-GB" sz="2400" dirty="0"/>
              <a:t>Total Visits </a:t>
            </a:r>
            <a:r>
              <a:rPr lang="en-GB" dirty="0"/>
              <a:t>792</a:t>
            </a:r>
            <a:r>
              <a:rPr lang="en-GB" sz="2400" dirty="0"/>
              <a:t>K</a:t>
            </a:r>
          </a:p>
          <a:p>
            <a:pPr marL="0" indent="0">
              <a:buNone/>
            </a:pPr>
            <a:endParaRPr lang="en-GB" sz="2600" u="sng" dirty="0"/>
          </a:p>
          <a:p>
            <a:endParaRPr lang="en-GB" dirty="0"/>
          </a:p>
        </p:txBody>
      </p:sp>
      <p:pic>
        <p:nvPicPr>
          <p:cNvPr id="4" name="Picture 2" descr="Get the Trolley.co.uk App - Compare supermarket prices on-the-go -  Trolley.co.uk">
            <a:extLst>
              <a:ext uri="{FF2B5EF4-FFF2-40B4-BE49-F238E27FC236}">
                <a16:creationId xmlns:a16="http://schemas.microsoft.com/office/drawing/2014/main" id="{FCE14E41-B903-4A6A-AC45-35CD0ACEE0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594518"/>
            <a:ext cx="5295900" cy="8667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7038504-8455-489D-AF19-9E0725165921}"/>
              </a:ext>
            </a:extLst>
          </p:cNvPr>
          <p:cNvSpPr/>
          <p:nvPr/>
        </p:nvSpPr>
        <p:spPr>
          <a:xfrm>
            <a:off x="5257101" y="1586734"/>
            <a:ext cx="5858312" cy="955646"/>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https://www.similarweb.com/website/trolley.co.uk/#social-media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0" name="Chart 9">
            <a:extLst>
              <a:ext uri="{FF2B5EF4-FFF2-40B4-BE49-F238E27FC236}">
                <a16:creationId xmlns:a16="http://schemas.microsoft.com/office/drawing/2014/main" id="{DAD42745-571F-4AA6-A4B3-3FEB0A412F02}"/>
              </a:ext>
            </a:extLst>
          </p:cNvPr>
          <p:cNvGraphicFramePr>
            <a:graphicFrameLocks/>
          </p:cNvGraphicFramePr>
          <p:nvPr>
            <p:extLst/>
          </p:nvPr>
        </p:nvGraphicFramePr>
        <p:xfrm>
          <a:off x="766377" y="2781272"/>
          <a:ext cx="7152829" cy="3804086"/>
        </p:xfrm>
        <a:graphic>
          <a:graphicData uri="http://schemas.openxmlformats.org/drawingml/2006/chart">
            <c:chart xmlns:c="http://schemas.openxmlformats.org/drawingml/2006/chart" xmlns:r="http://schemas.openxmlformats.org/officeDocument/2006/relationships" r:id="rId4"/>
          </a:graphicData>
        </a:graphic>
      </p:graphicFrame>
      <p:sp>
        <p:nvSpPr>
          <p:cNvPr id="6" name="Rectangle 5">
            <a:extLst>
              <a:ext uri="{FF2B5EF4-FFF2-40B4-BE49-F238E27FC236}">
                <a16:creationId xmlns:a16="http://schemas.microsoft.com/office/drawing/2014/main" id="{4CFAF6B5-EE81-4F7B-9CE9-57AEA2D06C44}"/>
              </a:ext>
            </a:extLst>
          </p:cNvPr>
          <p:cNvSpPr/>
          <p:nvPr/>
        </p:nvSpPr>
        <p:spPr>
          <a:xfrm>
            <a:off x="2390775" y="2781272"/>
            <a:ext cx="3418628" cy="369332"/>
          </a:xfrm>
          <a:prstGeom prst="rect">
            <a:avLst/>
          </a:prstGeom>
        </p:spPr>
        <p:txBody>
          <a:bodyPr wrap="none">
            <a:spAutoFit/>
          </a:bodyPr>
          <a:lstStyle/>
          <a:p>
            <a:r>
              <a:rPr lang="en-GB" dirty="0"/>
              <a:t>Trolley users from around the world</a:t>
            </a:r>
          </a:p>
        </p:txBody>
      </p:sp>
    </p:spTree>
    <p:extLst>
      <p:ext uri="{BB962C8B-B14F-4D97-AF65-F5344CB8AC3E}">
        <p14:creationId xmlns:p14="http://schemas.microsoft.com/office/powerpoint/2010/main" val="2355118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5902C-2BED-43F9-9371-1CBB1E01AA05}"/>
              </a:ext>
            </a:extLst>
          </p:cNvPr>
          <p:cNvSpPr>
            <a:spLocks noGrp="1"/>
          </p:cNvSpPr>
          <p:nvPr>
            <p:ph type="title"/>
          </p:nvPr>
        </p:nvSpPr>
        <p:spPr>
          <a:xfrm>
            <a:off x="838200" y="365125"/>
            <a:ext cx="5257800" cy="1325563"/>
          </a:xfrm>
        </p:spPr>
        <p:txBody>
          <a:bodyPr/>
          <a:lstStyle/>
          <a:p>
            <a:r>
              <a:rPr lang="en-GB" dirty="0"/>
              <a:t>Trolley user base </a:t>
            </a:r>
          </a:p>
        </p:txBody>
      </p:sp>
      <p:pic>
        <p:nvPicPr>
          <p:cNvPr id="7" name="Picture 2" descr="Get the Trolley.co.uk App - Compare supermarket prices on-the-go -  Trolley.co.uk">
            <a:extLst>
              <a:ext uri="{FF2B5EF4-FFF2-40B4-BE49-F238E27FC236}">
                <a16:creationId xmlns:a16="http://schemas.microsoft.com/office/drawing/2014/main" id="{D1C707A7-6DA9-47F0-B473-1C9CD688E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6694" y="365125"/>
            <a:ext cx="5295900" cy="8667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D6EF072F-A234-45C4-A082-23C31F7A50ED}"/>
              </a:ext>
            </a:extLst>
          </p:cNvPr>
          <p:cNvSpPr/>
          <p:nvPr/>
        </p:nvSpPr>
        <p:spPr>
          <a:xfrm>
            <a:off x="5495488" y="1231900"/>
            <a:ext cx="5858312" cy="955646"/>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https://www.similarweb.com/website/trolley.co.uk/#social-media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2756886F-964E-47E3-96E0-18261B80EE8C}"/>
              </a:ext>
            </a:extLst>
          </p:cNvPr>
          <p:cNvPicPr>
            <a:picLocks noChangeAspect="1"/>
          </p:cNvPicPr>
          <p:nvPr/>
        </p:nvPicPr>
        <p:blipFill>
          <a:blip r:embed="rId4"/>
          <a:stretch>
            <a:fillRect/>
          </a:stretch>
        </p:blipFill>
        <p:spPr>
          <a:xfrm>
            <a:off x="169920" y="2272586"/>
            <a:ext cx="11382375" cy="4410075"/>
          </a:xfrm>
          <a:prstGeom prst="rect">
            <a:avLst/>
          </a:prstGeom>
        </p:spPr>
      </p:pic>
    </p:spTree>
    <p:extLst>
      <p:ext uri="{BB962C8B-B14F-4D97-AF65-F5344CB8AC3E}">
        <p14:creationId xmlns:p14="http://schemas.microsoft.com/office/powerpoint/2010/main" val="2872582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556E5-A357-4C85-AB63-A8640C2407F3}"/>
              </a:ext>
            </a:extLst>
          </p:cNvPr>
          <p:cNvSpPr>
            <a:spLocks noGrp="1"/>
          </p:cNvSpPr>
          <p:nvPr>
            <p:ph type="title"/>
          </p:nvPr>
        </p:nvSpPr>
        <p:spPr/>
        <p:txBody>
          <a:bodyPr/>
          <a:lstStyle/>
          <a:p>
            <a:r>
              <a:rPr lang="en-GB" dirty="0"/>
              <a:t>My Supermarket compare </a:t>
            </a:r>
          </a:p>
        </p:txBody>
      </p:sp>
      <p:sp>
        <p:nvSpPr>
          <p:cNvPr id="3" name="Content Placeholder 2">
            <a:extLst>
              <a:ext uri="{FF2B5EF4-FFF2-40B4-BE49-F238E27FC236}">
                <a16:creationId xmlns:a16="http://schemas.microsoft.com/office/drawing/2014/main" id="{12C8CB80-519F-4035-9224-6DD0E118ED86}"/>
              </a:ext>
            </a:extLst>
          </p:cNvPr>
          <p:cNvSpPr>
            <a:spLocks noGrp="1"/>
          </p:cNvSpPr>
          <p:nvPr>
            <p:ph idx="1"/>
          </p:nvPr>
        </p:nvSpPr>
        <p:spPr>
          <a:xfrm>
            <a:off x="647700" y="1498183"/>
            <a:ext cx="4840705" cy="998442"/>
          </a:xfrm>
        </p:spPr>
        <p:txBody>
          <a:bodyPr>
            <a:normAutofit fontScale="92500" lnSpcReduction="10000"/>
          </a:bodyPr>
          <a:lstStyle/>
          <a:p>
            <a:pPr marL="0" indent="0">
              <a:buNone/>
            </a:pPr>
            <a:r>
              <a:rPr lang="en-GB" sz="2400" u="sng" dirty="0"/>
              <a:t>Mysupermarketcompare.co.uk</a:t>
            </a:r>
            <a:endParaRPr lang="en-GB" sz="2400" dirty="0"/>
          </a:p>
          <a:p>
            <a:pPr marL="0" indent="0">
              <a:buNone/>
            </a:pPr>
            <a:r>
              <a:rPr lang="en-GB" sz="2400" dirty="0"/>
              <a:t>Total Visits </a:t>
            </a:r>
            <a:r>
              <a:rPr lang="en-GB" dirty="0"/>
              <a:t>166</a:t>
            </a:r>
            <a:r>
              <a:rPr lang="en-GB" sz="2400" dirty="0"/>
              <a:t>.4K</a:t>
            </a:r>
          </a:p>
          <a:p>
            <a:pPr marL="0" indent="0">
              <a:buNone/>
            </a:pPr>
            <a:endParaRPr lang="en-GB" sz="2400" dirty="0"/>
          </a:p>
          <a:p>
            <a:pPr marL="0" indent="0">
              <a:buNone/>
            </a:pPr>
            <a:endParaRPr lang="en-GB" sz="2800" dirty="0"/>
          </a:p>
          <a:p>
            <a:pPr marL="0" indent="0">
              <a:buNone/>
            </a:pPr>
            <a:endParaRPr lang="en-GB" dirty="0"/>
          </a:p>
        </p:txBody>
      </p:sp>
      <p:pic>
        <p:nvPicPr>
          <p:cNvPr id="9" name="Content Placeholder 7">
            <a:extLst>
              <a:ext uri="{FF2B5EF4-FFF2-40B4-BE49-F238E27FC236}">
                <a16:creationId xmlns:a16="http://schemas.microsoft.com/office/drawing/2014/main" id="{DE101809-3AED-48EA-A99B-6BB516920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3802" y="588692"/>
            <a:ext cx="3924300" cy="1261601"/>
          </a:xfrm>
          <a:prstGeom prst="rect">
            <a:avLst/>
          </a:prstGeom>
        </p:spPr>
      </p:pic>
      <p:sp>
        <p:nvSpPr>
          <p:cNvPr id="4" name="Rectangle 3">
            <a:extLst>
              <a:ext uri="{FF2B5EF4-FFF2-40B4-BE49-F238E27FC236}">
                <a16:creationId xmlns:a16="http://schemas.microsoft.com/office/drawing/2014/main" id="{EE38CB43-7EDF-4D30-993A-162E6997A2E3}"/>
              </a:ext>
            </a:extLst>
          </p:cNvPr>
          <p:cNvSpPr/>
          <p:nvPr/>
        </p:nvSpPr>
        <p:spPr>
          <a:xfrm>
            <a:off x="5665366" y="1850293"/>
            <a:ext cx="6096000" cy="646331"/>
          </a:xfrm>
          <a:prstGeom prst="rect">
            <a:avLst/>
          </a:prstGeom>
        </p:spPr>
        <p:txBody>
          <a:bodyPr>
            <a:spAutoFit/>
          </a:bodyPr>
          <a:lstStyle/>
          <a:p>
            <a:r>
              <a:rPr lang="en-GB" dirty="0">
                <a:hlinkClick r:id="rId3"/>
              </a:rPr>
              <a:t>https://www.similarweb.com/website/mysupermarketcompare.co.uk/#overview</a:t>
            </a:r>
            <a:r>
              <a:rPr lang="en-GB" dirty="0"/>
              <a:t> </a:t>
            </a:r>
          </a:p>
        </p:txBody>
      </p:sp>
      <p:graphicFrame>
        <p:nvGraphicFramePr>
          <p:cNvPr id="8" name="Chart 7">
            <a:extLst>
              <a:ext uri="{FF2B5EF4-FFF2-40B4-BE49-F238E27FC236}">
                <a16:creationId xmlns:a16="http://schemas.microsoft.com/office/drawing/2014/main" id="{352B155E-D98F-40F9-899D-A830AC768D48}"/>
              </a:ext>
            </a:extLst>
          </p:cNvPr>
          <p:cNvGraphicFramePr>
            <a:graphicFrameLocks/>
          </p:cNvGraphicFramePr>
          <p:nvPr>
            <p:extLst/>
          </p:nvPr>
        </p:nvGraphicFramePr>
        <p:xfrm>
          <a:off x="647700" y="2787241"/>
          <a:ext cx="6625555" cy="3452241"/>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46079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76A91-4B54-4751-A70A-0B96428A7C24}"/>
              </a:ext>
            </a:extLst>
          </p:cNvPr>
          <p:cNvSpPr>
            <a:spLocks noGrp="1"/>
          </p:cNvSpPr>
          <p:nvPr>
            <p:ph type="title"/>
          </p:nvPr>
        </p:nvSpPr>
        <p:spPr>
          <a:xfrm>
            <a:off x="200025" y="260351"/>
            <a:ext cx="8553450" cy="1016000"/>
          </a:xfrm>
        </p:spPr>
        <p:txBody>
          <a:bodyPr/>
          <a:lstStyle/>
          <a:p>
            <a:r>
              <a:rPr lang="en-GB" dirty="0"/>
              <a:t>My Supermarket compare user base</a:t>
            </a:r>
          </a:p>
        </p:txBody>
      </p:sp>
      <p:sp>
        <p:nvSpPr>
          <p:cNvPr id="6" name="Rectangle 5">
            <a:extLst>
              <a:ext uri="{FF2B5EF4-FFF2-40B4-BE49-F238E27FC236}">
                <a16:creationId xmlns:a16="http://schemas.microsoft.com/office/drawing/2014/main" id="{9DBF449A-AAED-471B-BE0B-DBA8980F02EC}"/>
              </a:ext>
            </a:extLst>
          </p:cNvPr>
          <p:cNvSpPr/>
          <p:nvPr/>
        </p:nvSpPr>
        <p:spPr>
          <a:xfrm>
            <a:off x="3922291" y="1370497"/>
            <a:ext cx="6096000" cy="646331"/>
          </a:xfrm>
          <a:prstGeom prst="rect">
            <a:avLst/>
          </a:prstGeom>
        </p:spPr>
        <p:txBody>
          <a:bodyPr>
            <a:spAutoFit/>
          </a:bodyPr>
          <a:lstStyle/>
          <a:p>
            <a:r>
              <a:rPr lang="en-GB" dirty="0">
                <a:hlinkClick r:id="rId2"/>
              </a:rPr>
              <a:t>https://www.similarweb.com/website/mysupermarketcompare.co.uk/#overview</a:t>
            </a:r>
            <a:r>
              <a:rPr lang="en-GB" dirty="0"/>
              <a:t> </a:t>
            </a:r>
          </a:p>
        </p:txBody>
      </p:sp>
      <p:pic>
        <p:nvPicPr>
          <p:cNvPr id="7" name="Content Placeholder 7">
            <a:extLst>
              <a:ext uri="{FF2B5EF4-FFF2-40B4-BE49-F238E27FC236}">
                <a16:creationId xmlns:a16="http://schemas.microsoft.com/office/drawing/2014/main" id="{F6A02AD6-03A2-41E0-B652-DBA379A690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38682" y="166170"/>
            <a:ext cx="3453293" cy="1110180"/>
          </a:xfrm>
          <a:prstGeom prst="rect">
            <a:avLst/>
          </a:prstGeom>
        </p:spPr>
      </p:pic>
      <p:pic>
        <p:nvPicPr>
          <p:cNvPr id="3" name="Picture 2">
            <a:extLst>
              <a:ext uri="{FF2B5EF4-FFF2-40B4-BE49-F238E27FC236}">
                <a16:creationId xmlns:a16="http://schemas.microsoft.com/office/drawing/2014/main" id="{D481FA73-4B65-45DC-BA24-C5B039FC13FB}"/>
              </a:ext>
            </a:extLst>
          </p:cNvPr>
          <p:cNvPicPr>
            <a:picLocks noChangeAspect="1"/>
          </p:cNvPicPr>
          <p:nvPr/>
        </p:nvPicPr>
        <p:blipFill>
          <a:blip r:embed="rId4"/>
          <a:stretch>
            <a:fillRect/>
          </a:stretch>
        </p:blipFill>
        <p:spPr>
          <a:xfrm>
            <a:off x="0" y="2110974"/>
            <a:ext cx="11544300" cy="4591050"/>
          </a:xfrm>
          <a:prstGeom prst="rect">
            <a:avLst/>
          </a:prstGeom>
        </p:spPr>
      </p:pic>
    </p:spTree>
    <p:extLst>
      <p:ext uri="{BB962C8B-B14F-4D97-AF65-F5344CB8AC3E}">
        <p14:creationId xmlns:p14="http://schemas.microsoft.com/office/powerpoint/2010/main" val="3923012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C72D1-75DB-4E79-95AE-B41F439D5A79}"/>
              </a:ext>
            </a:extLst>
          </p:cNvPr>
          <p:cNvSpPr>
            <a:spLocks noGrp="1"/>
          </p:cNvSpPr>
          <p:nvPr>
            <p:ph type="title"/>
          </p:nvPr>
        </p:nvSpPr>
        <p:spPr/>
        <p:txBody>
          <a:bodyPr/>
          <a:lstStyle/>
          <a:p>
            <a:r>
              <a:rPr lang="en-GB" dirty="0"/>
              <a:t>Who is our target Market </a:t>
            </a:r>
          </a:p>
        </p:txBody>
      </p:sp>
      <p:sp>
        <p:nvSpPr>
          <p:cNvPr id="3" name="Content Placeholder 2">
            <a:extLst>
              <a:ext uri="{FF2B5EF4-FFF2-40B4-BE49-F238E27FC236}">
                <a16:creationId xmlns:a16="http://schemas.microsoft.com/office/drawing/2014/main" id="{E8537C74-3044-40C5-9303-4005CAD5B4FE}"/>
              </a:ext>
            </a:extLst>
          </p:cNvPr>
          <p:cNvSpPr>
            <a:spLocks noGrp="1"/>
          </p:cNvSpPr>
          <p:nvPr>
            <p:ph idx="1"/>
          </p:nvPr>
        </p:nvSpPr>
        <p:spPr>
          <a:xfrm>
            <a:off x="838200" y="1825625"/>
            <a:ext cx="10515600" cy="917575"/>
          </a:xfrm>
        </p:spPr>
        <p:txBody>
          <a:bodyPr>
            <a:normAutofit lnSpcReduction="10000"/>
          </a:bodyPr>
          <a:lstStyle/>
          <a:p>
            <a:pPr marL="0" indent="0">
              <a:buNone/>
            </a:pPr>
            <a:r>
              <a:rPr lang="en-GB" dirty="0"/>
              <a:t>78% of women identify as their household’s primary shopper, making the final say in purchases, including in male-centric categories.</a:t>
            </a:r>
          </a:p>
        </p:txBody>
      </p:sp>
      <p:sp>
        <p:nvSpPr>
          <p:cNvPr id="4" name="Rectangle 3">
            <a:extLst>
              <a:ext uri="{FF2B5EF4-FFF2-40B4-BE49-F238E27FC236}">
                <a16:creationId xmlns:a16="http://schemas.microsoft.com/office/drawing/2014/main" id="{29A2EFF7-535B-41B8-80F8-3A9ADE25275A}"/>
              </a:ext>
            </a:extLst>
          </p:cNvPr>
          <p:cNvSpPr/>
          <p:nvPr/>
        </p:nvSpPr>
        <p:spPr>
          <a:xfrm>
            <a:off x="838200" y="2782669"/>
            <a:ext cx="6096000" cy="923330"/>
          </a:xfrm>
          <a:prstGeom prst="rect">
            <a:avLst/>
          </a:prstGeom>
        </p:spPr>
        <p:txBody>
          <a:bodyPr>
            <a:spAutoFit/>
          </a:bodyPr>
          <a:lstStyle/>
          <a:p>
            <a:r>
              <a:rPr lang="en-GB" dirty="0">
                <a:hlinkClick r:id="rId2"/>
              </a:rPr>
              <a:t>https://www.supermarketnews.com/news/78-women-identify-primary-household-shopper</a:t>
            </a:r>
            <a:endParaRPr lang="en-GB" dirty="0"/>
          </a:p>
          <a:p>
            <a:endParaRPr lang="en-GB" dirty="0"/>
          </a:p>
        </p:txBody>
      </p:sp>
      <p:pic>
        <p:nvPicPr>
          <p:cNvPr id="6" name="Picture 4" descr="Forms response chart. Question title: Gender. Number of responses: 49 responses.">
            <a:extLst>
              <a:ext uri="{FF2B5EF4-FFF2-40B4-BE49-F238E27FC236}">
                <a16:creationId xmlns:a16="http://schemas.microsoft.com/office/drawing/2014/main" id="{629670EA-B028-4706-A120-2A57E5AE3E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551"/>
          <a:stretch/>
        </p:blipFill>
        <p:spPr bwMode="auto">
          <a:xfrm>
            <a:off x="392087" y="3420993"/>
            <a:ext cx="5874189" cy="307188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orms response chart. Question title: Have you ever bought a product after seeing it on social media?. Number of responses: 50 responses.">
            <a:extLst>
              <a:ext uri="{FF2B5EF4-FFF2-40B4-BE49-F238E27FC236}">
                <a16:creationId xmlns:a16="http://schemas.microsoft.com/office/drawing/2014/main" id="{126B889E-772E-45BC-B1AE-50081E6023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9684"/>
          <a:stretch/>
        </p:blipFill>
        <p:spPr bwMode="auto">
          <a:xfrm>
            <a:off x="6513539" y="3220807"/>
            <a:ext cx="5468911" cy="327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297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5A1A-BF06-4C30-84FC-4E4451C5502D}"/>
              </a:ext>
            </a:extLst>
          </p:cNvPr>
          <p:cNvSpPr>
            <a:spLocks noGrp="1"/>
          </p:cNvSpPr>
          <p:nvPr>
            <p:ph type="title"/>
          </p:nvPr>
        </p:nvSpPr>
        <p:spPr/>
        <p:txBody>
          <a:bodyPr/>
          <a:lstStyle/>
          <a:p>
            <a:r>
              <a:rPr lang="en-GB" dirty="0"/>
              <a:t>Social media/ X.com  </a:t>
            </a:r>
          </a:p>
        </p:txBody>
      </p:sp>
      <p:sp>
        <p:nvSpPr>
          <p:cNvPr id="3" name="Content Placeholder 2">
            <a:extLst>
              <a:ext uri="{FF2B5EF4-FFF2-40B4-BE49-F238E27FC236}">
                <a16:creationId xmlns:a16="http://schemas.microsoft.com/office/drawing/2014/main" id="{90287A4D-5E40-4AC5-B120-470C37F040C1}"/>
              </a:ext>
            </a:extLst>
          </p:cNvPr>
          <p:cNvSpPr>
            <a:spLocks noGrp="1"/>
          </p:cNvSpPr>
          <p:nvPr>
            <p:ph idx="1"/>
          </p:nvPr>
        </p:nvSpPr>
        <p:spPr>
          <a:xfrm>
            <a:off x="323850" y="1758950"/>
            <a:ext cx="5257800" cy="3613150"/>
          </a:xfrm>
        </p:spPr>
        <p:txBody>
          <a:bodyPr>
            <a:normAutofit fontScale="92500"/>
          </a:bodyPr>
          <a:lstStyle/>
          <a:p>
            <a:r>
              <a:rPr lang="en-GB" dirty="0"/>
              <a:t>Our Price Mage X.com account where we share daily updates of our content. With a growing followers and an engaged audience, our messages are reaching and resonating with shoppers everywhere.</a:t>
            </a:r>
          </a:p>
          <a:p>
            <a:r>
              <a:rPr lang="en-GB" dirty="0"/>
              <a:t>We also have Facebook and Instagram account for Price Mage but it is still in the process of growing.    </a:t>
            </a:r>
          </a:p>
        </p:txBody>
      </p:sp>
      <p:pic>
        <p:nvPicPr>
          <p:cNvPr id="4" name="Picture 3">
            <a:extLst>
              <a:ext uri="{FF2B5EF4-FFF2-40B4-BE49-F238E27FC236}">
                <a16:creationId xmlns:a16="http://schemas.microsoft.com/office/drawing/2014/main" id="{A746C1E3-3FD9-4ECC-AF91-680148EF3387}"/>
              </a:ext>
            </a:extLst>
          </p:cNvPr>
          <p:cNvPicPr>
            <a:picLocks noChangeAspect="1"/>
          </p:cNvPicPr>
          <p:nvPr/>
        </p:nvPicPr>
        <p:blipFill>
          <a:blip r:embed="rId2"/>
          <a:stretch>
            <a:fillRect/>
          </a:stretch>
        </p:blipFill>
        <p:spPr>
          <a:xfrm>
            <a:off x="6035689" y="618518"/>
            <a:ext cx="5257800" cy="3166928"/>
          </a:xfrm>
          <a:prstGeom prst="rect">
            <a:avLst/>
          </a:prstGeom>
        </p:spPr>
      </p:pic>
      <p:pic>
        <p:nvPicPr>
          <p:cNvPr id="9" name="Picture 8">
            <a:extLst>
              <a:ext uri="{FF2B5EF4-FFF2-40B4-BE49-F238E27FC236}">
                <a16:creationId xmlns:a16="http://schemas.microsoft.com/office/drawing/2014/main" id="{5EA04F4A-91ED-4176-B01A-431BCC7D7D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466" y="5357929"/>
            <a:ext cx="1360036" cy="1360036"/>
          </a:xfrm>
          <a:prstGeom prst="rect">
            <a:avLst/>
          </a:prstGeom>
        </p:spPr>
      </p:pic>
      <p:pic>
        <p:nvPicPr>
          <p:cNvPr id="12" name="Picture 11">
            <a:extLst>
              <a:ext uri="{FF2B5EF4-FFF2-40B4-BE49-F238E27FC236}">
                <a16:creationId xmlns:a16="http://schemas.microsoft.com/office/drawing/2014/main" id="{45EE4085-1215-4167-81F4-DBE1B7BBA56D}"/>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foregroundMark x1="38061" y1="39490" x2="35816" y2="55714"/>
                        <a14:foregroundMark x1="35816" y1="55714" x2="36429" y2="59694"/>
                        <a14:foregroundMark x1="52041" y1="48673" x2="52041" y2="48673"/>
                        <a14:foregroundMark x1="63061" y1="37857" x2="63061" y2="37857"/>
                      </a14:backgroundRemoval>
                    </a14:imgEffect>
                  </a14:imgLayer>
                </a14:imgProps>
              </a:ext>
              <a:ext uri="{28A0092B-C50C-407E-A947-70E740481C1C}">
                <a14:useLocalDpi xmlns:a14="http://schemas.microsoft.com/office/drawing/2010/main" val="0"/>
              </a:ext>
            </a:extLst>
          </a:blip>
          <a:srcRect l="12811" t="14045" r="15583" b="12579"/>
          <a:stretch/>
        </p:blipFill>
        <p:spPr>
          <a:xfrm>
            <a:off x="1908502" y="5206888"/>
            <a:ext cx="1611286" cy="1651112"/>
          </a:xfrm>
          <a:prstGeom prst="rect">
            <a:avLst/>
          </a:prstGeom>
        </p:spPr>
      </p:pic>
      <p:pic>
        <p:nvPicPr>
          <p:cNvPr id="14" name="Picture 13">
            <a:extLst>
              <a:ext uri="{FF2B5EF4-FFF2-40B4-BE49-F238E27FC236}">
                <a16:creationId xmlns:a16="http://schemas.microsoft.com/office/drawing/2014/main" id="{16F2A83A-F487-45DF-BCD6-F69BED2C84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95079" y="5343758"/>
            <a:ext cx="1374207" cy="1374207"/>
          </a:xfrm>
          <a:prstGeom prst="rect">
            <a:avLst/>
          </a:prstGeom>
        </p:spPr>
      </p:pic>
    </p:spTree>
    <p:extLst>
      <p:ext uri="{BB962C8B-B14F-4D97-AF65-F5344CB8AC3E}">
        <p14:creationId xmlns:p14="http://schemas.microsoft.com/office/powerpoint/2010/main" val="4159380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A0F3C-2121-4024-B774-B7E40660A530}"/>
              </a:ext>
            </a:extLst>
          </p:cNvPr>
          <p:cNvSpPr>
            <a:spLocks noGrp="1"/>
          </p:cNvSpPr>
          <p:nvPr>
            <p:ph type="title"/>
          </p:nvPr>
        </p:nvSpPr>
        <p:spPr/>
        <p:txBody>
          <a:bodyPr/>
          <a:lstStyle/>
          <a:p>
            <a:r>
              <a:rPr lang="en-GB" dirty="0"/>
              <a:t>Advertising graphics </a:t>
            </a:r>
          </a:p>
        </p:txBody>
      </p:sp>
      <p:sp>
        <p:nvSpPr>
          <p:cNvPr id="3" name="Content Placeholder 2">
            <a:extLst>
              <a:ext uri="{FF2B5EF4-FFF2-40B4-BE49-F238E27FC236}">
                <a16:creationId xmlns:a16="http://schemas.microsoft.com/office/drawing/2014/main" id="{652F3B34-74B6-4238-97F2-35BEF3165AC9}"/>
              </a:ext>
            </a:extLst>
          </p:cNvPr>
          <p:cNvSpPr>
            <a:spLocks noGrp="1"/>
          </p:cNvSpPr>
          <p:nvPr>
            <p:ph idx="1"/>
          </p:nvPr>
        </p:nvSpPr>
        <p:spPr>
          <a:xfrm>
            <a:off x="431339" y="1577131"/>
            <a:ext cx="5067302" cy="4115996"/>
          </a:xfrm>
        </p:spPr>
        <p:txBody>
          <a:bodyPr/>
          <a:lstStyle/>
          <a:p>
            <a:pPr marL="0" indent="0">
              <a:buNone/>
            </a:pPr>
            <a:endParaRPr lang="en-GB" dirty="0"/>
          </a:p>
          <a:p>
            <a:pPr marL="0" indent="0">
              <a:buNone/>
            </a:pPr>
            <a:r>
              <a:rPr lang="en-GB" dirty="0"/>
              <a:t>We’ve featured some products on social media Platforms, including Finish Dishwasher tablets and Dettol cleaning Spray etc. We posted these products on X.com, Facebook and Instagram.  </a:t>
            </a:r>
          </a:p>
        </p:txBody>
      </p:sp>
      <p:pic>
        <p:nvPicPr>
          <p:cNvPr id="6" name="Content Placeholder 4">
            <a:extLst>
              <a:ext uri="{FF2B5EF4-FFF2-40B4-BE49-F238E27FC236}">
                <a16:creationId xmlns:a16="http://schemas.microsoft.com/office/drawing/2014/main" id="{F449444B-C771-4F73-8B3C-E378B3B28B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73705" y="344488"/>
            <a:ext cx="4786956" cy="2692400"/>
          </a:xfrm>
          <a:prstGeom prst="rect">
            <a:avLst/>
          </a:prstGeom>
        </p:spPr>
      </p:pic>
      <p:pic>
        <p:nvPicPr>
          <p:cNvPr id="9" name="Content Placeholder 7">
            <a:extLst>
              <a:ext uri="{FF2B5EF4-FFF2-40B4-BE49-F238E27FC236}">
                <a16:creationId xmlns:a16="http://schemas.microsoft.com/office/drawing/2014/main" id="{5DAB67FE-7410-4E61-95CE-70652A5E67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3705" y="3057525"/>
            <a:ext cx="4114800" cy="3375080"/>
          </a:xfrm>
          <a:prstGeom prst="rect">
            <a:avLst/>
          </a:prstGeom>
        </p:spPr>
      </p:pic>
    </p:spTree>
    <p:extLst>
      <p:ext uri="{BB962C8B-B14F-4D97-AF65-F5344CB8AC3E}">
        <p14:creationId xmlns:p14="http://schemas.microsoft.com/office/powerpoint/2010/main" val="2215962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FC4D-9FAF-439C-8DB8-B7CB52046DF2}"/>
              </a:ext>
            </a:extLst>
          </p:cNvPr>
          <p:cNvSpPr>
            <a:spLocks noGrp="1"/>
          </p:cNvSpPr>
          <p:nvPr>
            <p:ph type="title"/>
          </p:nvPr>
        </p:nvSpPr>
        <p:spPr>
          <a:xfrm>
            <a:off x="604517" y="417183"/>
            <a:ext cx="9905998" cy="1478570"/>
          </a:xfrm>
        </p:spPr>
        <p:txBody>
          <a:bodyPr/>
          <a:lstStyle/>
          <a:p>
            <a:r>
              <a:rPr lang="en-GB" dirty="0"/>
              <a:t>Comparing Advertising Graphics  </a:t>
            </a:r>
          </a:p>
        </p:txBody>
      </p:sp>
      <p:sp>
        <p:nvSpPr>
          <p:cNvPr id="3" name="Content Placeholder 2">
            <a:extLst>
              <a:ext uri="{FF2B5EF4-FFF2-40B4-BE49-F238E27FC236}">
                <a16:creationId xmlns:a16="http://schemas.microsoft.com/office/drawing/2014/main" id="{04293715-5F08-4E09-B943-723FC8271D99}"/>
              </a:ext>
            </a:extLst>
          </p:cNvPr>
          <p:cNvSpPr>
            <a:spLocks noGrp="1"/>
          </p:cNvSpPr>
          <p:nvPr>
            <p:ph idx="1"/>
          </p:nvPr>
        </p:nvSpPr>
        <p:spPr>
          <a:xfrm>
            <a:off x="755520" y="2130804"/>
            <a:ext cx="5200664" cy="3867324"/>
          </a:xfrm>
        </p:spPr>
        <p:txBody>
          <a:bodyPr/>
          <a:lstStyle/>
          <a:p>
            <a:r>
              <a:rPr lang="en-GB" dirty="0"/>
              <a:t>We also featured some products where we are comparing Tesco price and Asda prices to Price Mage Prices. </a:t>
            </a:r>
          </a:p>
          <a:p>
            <a:r>
              <a:rPr lang="en-GB" dirty="0"/>
              <a:t>We posted this products on our social media accounts so our audiences can see our Price Mage Prices for our products     </a:t>
            </a:r>
          </a:p>
        </p:txBody>
      </p:sp>
      <p:pic>
        <p:nvPicPr>
          <p:cNvPr id="5" name="Picture 4">
            <a:extLst>
              <a:ext uri="{FF2B5EF4-FFF2-40B4-BE49-F238E27FC236}">
                <a16:creationId xmlns:a16="http://schemas.microsoft.com/office/drawing/2014/main" id="{DFD6DC12-8149-4E2F-82B2-27CF542591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9821" y="1381068"/>
            <a:ext cx="4454904" cy="2506542"/>
          </a:xfrm>
          <a:prstGeom prst="rect">
            <a:avLst/>
          </a:prstGeom>
        </p:spPr>
      </p:pic>
      <p:pic>
        <p:nvPicPr>
          <p:cNvPr id="7" name="Picture 6">
            <a:extLst>
              <a:ext uri="{FF2B5EF4-FFF2-40B4-BE49-F238E27FC236}">
                <a16:creationId xmlns:a16="http://schemas.microsoft.com/office/drawing/2014/main" id="{6B323B2E-D4D3-448D-8FC8-10132419C8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3621" y="4064466"/>
            <a:ext cx="4454904" cy="2506542"/>
          </a:xfrm>
          <a:prstGeom prst="rect">
            <a:avLst/>
          </a:prstGeom>
        </p:spPr>
      </p:pic>
    </p:spTree>
    <p:extLst>
      <p:ext uri="{BB962C8B-B14F-4D97-AF65-F5344CB8AC3E}">
        <p14:creationId xmlns:p14="http://schemas.microsoft.com/office/powerpoint/2010/main" val="1579277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8A79B-692A-4299-AD80-EBB30683262D}"/>
              </a:ext>
            </a:extLst>
          </p:cNvPr>
          <p:cNvSpPr>
            <a:spLocks noGrp="1"/>
          </p:cNvSpPr>
          <p:nvPr>
            <p:ph type="title"/>
          </p:nvPr>
        </p:nvSpPr>
        <p:spPr>
          <a:xfrm>
            <a:off x="859434" y="408794"/>
            <a:ext cx="9905998" cy="1025724"/>
          </a:xfrm>
        </p:spPr>
        <p:txBody>
          <a:bodyPr/>
          <a:lstStyle/>
          <a:p>
            <a:r>
              <a:rPr lang="en-GB" dirty="0" err="1"/>
              <a:t>X.Com</a:t>
            </a:r>
            <a:r>
              <a:rPr lang="en-GB" dirty="0"/>
              <a:t> post</a:t>
            </a:r>
          </a:p>
        </p:txBody>
      </p:sp>
      <p:pic>
        <p:nvPicPr>
          <p:cNvPr id="4" name="Picture 3">
            <a:extLst>
              <a:ext uri="{FF2B5EF4-FFF2-40B4-BE49-F238E27FC236}">
                <a16:creationId xmlns:a16="http://schemas.microsoft.com/office/drawing/2014/main" id="{47529032-9B04-40EB-A735-54817F33CAE0}"/>
              </a:ext>
            </a:extLst>
          </p:cNvPr>
          <p:cNvPicPr>
            <a:picLocks noChangeAspect="1"/>
          </p:cNvPicPr>
          <p:nvPr/>
        </p:nvPicPr>
        <p:blipFill>
          <a:blip r:embed="rId2"/>
          <a:stretch>
            <a:fillRect/>
          </a:stretch>
        </p:blipFill>
        <p:spPr>
          <a:xfrm>
            <a:off x="391709" y="1577131"/>
            <a:ext cx="5773238" cy="4947101"/>
          </a:xfrm>
          <a:prstGeom prst="rect">
            <a:avLst/>
          </a:prstGeom>
        </p:spPr>
      </p:pic>
      <p:pic>
        <p:nvPicPr>
          <p:cNvPr id="5" name="Picture 4">
            <a:extLst>
              <a:ext uri="{FF2B5EF4-FFF2-40B4-BE49-F238E27FC236}">
                <a16:creationId xmlns:a16="http://schemas.microsoft.com/office/drawing/2014/main" id="{BA03CF53-1BC8-46BD-BD9C-7651BB7E1AB5}"/>
              </a:ext>
            </a:extLst>
          </p:cNvPr>
          <p:cNvPicPr>
            <a:picLocks noChangeAspect="1"/>
          </p:cNvPicPr>
          <p:nvPr/>
        </p:nvPicPr>
        <p:blipFill>
          <a:blip r:embed="rId3"/>
          <a:stretch>
            <a:fillRect/>
          </a:stretch>
        </p:blipFill>
        <p:spPr>
          <a:xfrm>
            <a:off x="6290737" y="1801231"/>
            <a:ext cx="5690049" cy="4714612"/>
          </a:xfrm>
          <a:prstGeom prst="rect">
            <a:avLst/>
          </a:prstGeom>
        </p:spPr>
      </p:pic>
    </p:spTree>
    <p:extLst>
      <p:ext uri="{BB962C8B-B14F-4D97-AF65-F5344CB8AC3E}">
        <p14:creationId xmlns:p14="http://schemas.microsoft.com/office/powerpoint/2010/main" val="2862284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E2D9-16AA-4E25-8F61-CB35B3797C70}"/>
              </a:ext>
            </a:extLst>
          </p:cNvPr>
          <p:cNvSpPr>
            <a:spLocks noGrp="1"/>
          </p:cNvSpPr>
          <p:nvPr>
            <p:ph type="title"/>
          </p:nvPr>
        </p:nvSpPr>
        <p:spPr>
          <a:xfrm>
            <a:off x="598488" y="277181"/>
            <a:ext cx="9905998" cy="1478570"/>
          </a:xfrm>
        </p:spPr>
        <p:txBody>
          <a:bodyPr/>
          <a:lstStyle/>
          <a:p>
            <a:r>
              <a:rPr lang="en-GB" dirty="0"/>
              <a:t>Posting Images on our Upcoming Price Mage </a:t>
            </a:r>
          </a:p>
        </p:txBody>
      </p:sp>
      <p:sp>
        <p:nvSpPr>
          <p:cNvPr id="3" name="Content Placeholder 2">
            <a:extLst>
              <a:ext uri="{FF2B5EF4-FFF2-40B4-BE49-F238E27FC236}">
                <a16:creationId xmlns:a16="http://schemas.microsoft.com/office/drawing/2014/main" id="{20A0A256-9642-4BA2-A2B5-DAEC01F0F808}"/>
              </a:ext>
            </a:extLst>
          </p:cNvPr>
          <p:cNvSpPr>
            <a:spLocks noGrp="1"/>
          </p:cNvSpPr>
          <p:nvPr>
            <p:ph idx="1"/>
          </p:nvPr>
        </p:nvSpPr>
        <p:spPr>
          <a:xfrm>
            <a:off x="323850" y="1828800"/>
            <a:ext cx="6076951" cy="4012734"/>
          </a:xfrm>
        </p:spPr>
        <p:txBody>
          <a:bodyPr>
            <a:normAutofit fontScale="92500"/>
          </a:bodyPr>
          <a:lstStyle/>
          <a:p>
            <a:r>
              <a:rPr lang="en-GB" dirty="0"/>
              <a:t>We used AI tool like Microsoft designer  to make some images of our up coming price mage website. </a:t>
            </a:r>
          </a:p>
          <a:p>
            <a:r>
              <a:rPr lang="en-GB" dirty="0"/>
              <a:t>We posted some AI deign post of people which are deigned using the Microsoft designer AI tool. To let our audience know our Price Mage website will be launching soon  </a:t>
            </a:r>
          </a:p>
          <a:p>
            <a:r>
              <a:rPr lang="en-GB" dirty="0"/>
              <a:t>These posts are also more engaging as more customer will view them on online at social media </a:t>
            </a:r>
          </a:p>
        </p:txBody>
      </p:sp>
      <p:pic>
        <p:nvPicPr>
          <p:cNvPr id="4" name="Picture 3">
            <a:extLst>
              <a:ext uri="{FF2B5EF4-FFF2-40B4-BE49-F238E27FC236}">
                <a16:creationId xmlns:a16="http://schemas.microsoft.com/office/drawing/2014/main" id="{8FC57C97-7BDE-4FB0-8DDA-A575C9BEAF7F}"/>
              </a:ext>
            </a:extLst>
          </p:cNvPr>
          <p:cNvPicPr>
            <a:picLocks noChangeAspect="1"/>
          </p:cNvPicPr>
          <p:nvPr/>
        </p:nvPicPr>
        <p:blipFill>
          <a:blip r:embed="rId2"/>
          <a:stretch>
            <a:fillRect/>
          </a:stretch>
        </p:blipFill>
        <p:spPr>
          <a:xfrm>
            <a:off x="7084722" y="1565869"/>
            <a:ext cx="3917097" cy="4568838"/>
          </a:xfrm>
          <a:prstGeom prst="rect">
            <a:avLst/>
          </a:prstGeom>
        </p:spPr>
      </p:pic>
    </p:spTree>
    <p:extLst>
      <p:ext uri="{BB962C8B-B14F-4D97-AF65-F5344CB8AC3E}">
        <p14:creationId xmlns:p14="http://schemas.microsoft.com/office/powerpoint/2010/main" val="2838857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BBD1-839A-4B30-8670-E96AF18DEF83}"/>
              </a:ext>
            </a:extLst>
          </p:cNvPr>
          <p:cNvSpPr txBox="1">
            <a:spLocks noGrp="1"/>
          </p:cNvSpPr>
          <p:nvPr>
            <p:ph type="ctrTitle"/>
          </p:nvPr>
        </p:nvSpPr>
        <p:spPr/>
        <p:txBody>
          <a:bodyPr/>
          <a:lstStyle/>
          <a:p>
            <a:pPr lvl="0"/>
            <a:r>
              <a:rPr lang="en-GB"/>
              <a:t>Ideation</a:t>
            </a:r>
          </a:p>
        </p:txBody>
      </p:sp>
      <p:sp>
        <p:nvSpPr>
          <p:cNvPr id="3" name="Subtitle 2">
            <a:extLst>
              <a:ext uri="{FF2B5EF4-FFF2-40B4-BE49-F238E27FC236}">
                <a16:creationId xmlns:a16="http://schemas.microsoft.com/office/drawing/2014/main" id="{190664A0-AACD-448E-81F5-6975AC502FB4}"/>
              </a:ext>
            </a:extLst>
          </p:cNvPr>
          <p:cNvSpPr txBox="1">
            <a:spLocks noGrp="1"/>
          </p:cNvSpPr>
          <p:nvPr>
            <p:ph type="subTitle" idx="1"/>
          </p:nvPr>
        </p:nvSpPr>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E8A1C-13EA-4EC6-AE3D-EA9471652051}"/>
              </a:ext>
            </a:extLst>
          </p:cNvPr>
          <p:cNvSpPr txBox="1">
            <a:spLocks noGrp="1"/>
          </p:cNvSpPr>
          <p:nvPr>
            <p:ph type="title"/>
          </p:nvPr>
        </p:nvSpPr>
        <p:spPr/>
        <p:txBody>
          <a:bodyPr/>
          <a:lstStyle/>
          <a:p>
            <a:pPr lvl="0"/>
            <a:r>
              <a:rPr lang="en-GB"/>
              <a:t>What  i</a:t>
            </a:r>
            <a:r>
              <a:rPr lang="en-GB">
                <a:solidFill>
                  <a:srgbClr val="DBDEE1"/>
                </a:solidFill>
                <a:latin typeface="gg sans"/>
              </a:rPr>
              <a:t>s our product?</a:t>
            </a:r>
            <a:endParaRPr lang="en-GB"/>
          </a:p>
        </p:txBody>
      </p:sp>
      <p:sp>
        <p:nvSpPr>
          <p:cNvPr id="3" name="Content Placeholder 2">
            <a:extLst>
              <a:ext uri="{FF2B5EF4-FFF2-40B4-BE49-F238E27FC236}">
                <a16:creationId xmlns:a16="http://schemas.microsoft.com/office/drawing/2014/main" id="{B79BF94A-9207-462C-9810-E63621016417}"/>
              </a:ext>
            </a:extLst>
          </p:cNvPr>
          <p:cNvSpPr txBox="1">
            <a:spLocks noGrp="1"/>
          </p:cNvSpPr>
          <p:nvPr>
            <p:ph idx="1"/>
          </p:nvPr>
        </p:nvSpPr>
        <p:spPr/>
        <p:txBody>
          <a:bodyPr/>
          <a:lstStyle/>
          <a:p>
            <a:pPr lvl="0"/>
            <a:r>
              <a:rPr lang="en-GB"/>
              <a:t>Our product i</a:t>
            </a:r>
            <a:r>
              <a:rPr lang="en-GB">
                <a:solidFill>
                  <a:srgbClr val="DBDEE1"/>
                </a:solidFill>
                <a:latin typeface="gg sans"/>
              </a:rPr>
              <a:t>s an application which helps the user get their shopping for the cheapest price, our product will allow the user to input their shopping list into our application to see what shop or shops will be the cheapest for your shopping</a:t>
            </a: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8A6D-F111-43C4-8C1C-38854E4ACB3A}"/>
              </a:ext>
            </a:extLst>
          </p:cNvPr>
          <p:cNvSpPr txBox="1">
            <a:spLocks noGrp="1"/>
          </p:cNvSpPr>
          <p:nvPr>
            <p:ph type="title"/>
          </p:nvPr>
        </p:nvSpPr>
        <p:spPr/>
        <p:txBody>
          <a:bodyPr/>
          <a:lstStyle/>
          <a:p>
            <a:pPr lvl="0"/>
            <a:r>
              <a:rPr lang="en-GB">
                <a:solidFill>
                  <a:srgbClr val="DBDEE1"/>
                </a:solidFill>
                <a:latin typeface="gg sans"/>
              </a:rPr>
              <a:t>sitemap</a:t>
            </a:r>
            <a:endParaRPr lang="en-GB"/>
          </a:p>
        </p:txBody>
      </p:sp>
      <p:pic>
        <p:nvPicPr>
          <p:cNvPr id="3" name="Content Placeholder 4">
            <a:extLst>
              <a:ext uri="{FF2B5EF4-FFF2-40B4-BE49-F238E27FC236}">
                <a16:creationId xmlns:a16="http://schemas.microsoft.com/office/drawing/2014/main" id="{6D1C6F1E-2990-4ABD-919E-B1346ACF6D84}"/>
              </a:ext>
            </a:extLst>
          </p:cNvPr>
          <p:cNvPicPr>
            <a:picLocks noGrp="1" noChangeAspect="1"/>
          </p:cNvPicPr>
          <p:nvPr>
            <p:ph idx="1"/>
          </p:nvPr>
        </p:nvPicPr>
        <p:blipFill>
          <a:blip r:embed="rId2"/>
          <a:stretch>
            <a:fillRect/>
          </a:stretch>
        </p:blipFill>
        <p:spPr>
          <a:xfrm>
            <a:off x="1141408" y="1914525"/>
            <a:ext cx="9534521" cy="3028949"/>
          </a:xfrm>
        </p:spPr>
      </p:pic>
      <p:sp>
        <p:nvSpPr>
          <p:cNvPr id="4" name="TextBox 5">
            <a:extLst>
              <a:ext uri="{FF2B5EF4-FFF2-40B4-BE49-F238E27FC236}">
                <a16:creationId xmlns:a16="http://schemas.microsoft.com/office/drawing/2014/main" id="{DA0129DB-B361-4FDC-8585-3096CBD13A39}"/>
              </a:ext>
            </a:extLst>
          </p:cNvPr>
          <p:cNvSpPr txBox="1"/>
          <p:nvPr/>
        </p:nvSpPr>
        <p:spPr>
          <a:xfrm>
            <a:off x="1385736" y="5288441"/>
            <a:ext cx="8738646"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gg sans"/>
              </a:rPr>
              <a:t>Due to the web</a:t>
            </a:r>
            <a:r>
              <a:rPr lang="en-GB" sz="2400" b="0" i="0" u="none" strike="noStrike" kern="1200" cap="none" spc="0" baseline="0">
                <a:solidFill>
                  <a:srgbClr val="FFFFFF"/>
                </a:solidFill>
                <a:uFillTx/>
                <a:latin typeface="gg sans"/>
                <a:ea typeface="Calibri" pitchFamily="34"/>
              </a:rPr>
              <a:t>site uses a nav bar, all pages are accessible from any of the other pages</a:t>
            </a:r>
            <a:endParaRPr lang="en-GB" sz="2400" b="0" i="0" u="none" strike="noStrike" kern="1200" cap="none" spc="0" baseline="0">
              <a:solidFill>
                <a:srgbClr val="FFFFFF"/>
              </a:solidFill>
              <a:uFillTx/>
              <a:latin typeface="gg san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0C25-B6D1-4856-924B-D601D7E6FA8C}"/>
              </a:ext>
            </a:extLst>
          </p:cNvPr>
          <p:cNvSpPr txBox="1">
            <a:spLocks noGrp="1"/>
          </p:cNvSpPr>
          <p:nvPr>
            <p:ph type="title"/>
          </p:nvPr>
        </p:nvSpPr>
        <p:spPr/>
        <p:txBody>
          <a:bodyPr/>
          <a:lstStyle/>
          <a:p>
            <a:pPr lvl="0"/>
            <a:r>
              <a:rPr lang="en-GB"/>
              <a:t>U</a:t>
            </a:r>
            <a:r>
              <a:rPr lang="en-GB">
                <a:solidFill>
                  <a:srgbClr val="DBDEE1"/>
                </a:solidFill>
                <a:latin typeface="gg sans"/>
              </a:rPr>
              <a:t>sP (Unique selling point)</a:t>
            </a:r>
            <a:endParaRPr lang="en-GB"/>
          </a:p>
        </p:txBody>
      </p:sp>
      <p:sp>
        <p:nvSpPr>
          <p:cNvPr id="3" name="Content Placeholder 2">
            <a:extLst>
              <a:ext uri="{FF2B5EF4-FFF2-40B4-BE49-F238E27FC236}">
                <a16:creationId xmlns:a16="http://schemas.microsoft.com/office/drawing/2014/main" id="{6387A50F-57D0-402C-89F1-B071729B8099}"/>
              </a:ext>
            </a:extLst>
          </p:cNvPr>
          <p:cNvSpPr txBox="1">
            <a:spLocks noGrp="1"/>
          </p:cNvSpPr>
          <p:nvPr>
            <p:ph idx="1"/>
          </p:nvPr>
        </p:nvSpPr>
        <p:spPr/>
        <p:txBody>
          <a:bodyPr/>
          <a:lstStyle/>
          <a:p>
            <a:pPr lvl="0"/>
            <a:r>
              <a:rPr lang="en-GB"/>
              <a:t>We are aware that there are many </a:t>
            </a:r>
            <a:r>
              <a:rPr lang="en-GB">
                <a:solidFill>
                  <a:srgbClr val="DBDEE1"/>
                </a:solidFill>
                <a:latin typeface="gg sans"/>
              </a:rPr>
              <a:t>shopping apps and shop budgeting apps also. What makes PriceMage different is that it is made by a user for the users. Because it is very important for us to be “for the people” we will not be making any deals with companies to have their product stand out more than others, if it stands out it will be because of the product itself and not because of a deal made.</a:t>
            </a: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342B-14E5-482F-9494-94A330DE5D40}"/>
              </a:ext>
            </a:extLst>
          </p:cNvPr>
          <p:cNvSpPr txBox="1">
            <a:spLocks noGrp="1"/>
          </p:cNvSpPr>
          <p:nvPr>
            <p:ph type="title"/>
          </p:nvPr>
        </p:nvSpPr>
        <p:spPr/>
        <p:txBody>
          <a:bodyPr/>
          <a:lstStyle/>
          <a:p>
            <a:pPr lvl="0"/>
            <a:r>
              <a:rPr lang="en-GB"/>
              <a:t>Mvp (minimum viable product) pt.1</a:t>
            </a:r>
          </a:p>
        </p:txBody>
      </p:sp>
      <p:sp>
        <p:nvSpPr>
          <p:cNvPr id="3" name="Content Placeholder 2">
            <a:extLst>
              <a:ext uri="{FF2B5EF4-FFF2-40B4-BE49-F238E27FC236}">
                <a16:creationId xmlns:a16="http://schemas.microsoft.com/office/drawing/2014/main" id="{C0A908CB-04B7-4AAD-876B-6A2E79AC62C8}"/>
              </a:ext>
            </a:extLst>
          </p:cNvPr>
          <p:cNvSpPr txBox="1">
            <a:spLocks noGrp="1"/>
          </p:cNvSpPr>
          <p:nvPr>
            <p:ph idx="1"/>
          </p:nvPr>
        </p:nvSpPr>
        <p:spPr/>
        <p:txBody>
          <a:bodyPr/>
          <a:lstStyle/>
          <a:p>
            <a:pPr lvl="0"/>
            <a:r>
              <a:rPr lang="en-GB" b="1">
                <a:latin typeface="Söhne"/>
              </a:rPr>
              <a:t>User Authentication:</a:t>
            </a:r>
            <a:endParaRPr lang="en-GB">
              <a:latin typeface="Söhne"/>
            </a:endParaRPr>
          </a:p>
          <a:p>
            <a:pPr lvl="0"/>
            <a:r>
              <a:rPr lang="en-GB" b="1">
                <a:solidFill>
                  <a:srgbClr val="D1D5DB"/>
                </a:solidFill>
                <a:latin typeface="Söhne"/>
              </a:rPr>
              <a:t>Sign-Up:</a:t>
            </a:r>
            <a:endParaRPr lang="en-GB">
              <a:solidFill>
                <a:srgbClr val="D1D5DB"/>
              </a:solidFill>
              <a:latin typeface="Söhne"/>
            </a:endParaRPr>
          </a:p>
          <a:p>
            <a:pPr marL="742950" lvl="1" indent="-285750"/>
            <a:r>
              <a:rPr lang="en-GB">
                <a:solidFill>
                  <a:srgbClr val="D1D5DB"/>
                </a:solidFill>
                <a:latin typeface="Söhne"/>
              </a:rPr>
              <a:t>Create an account with a unique username and password.</a:t>
            </a:r>
          </a:p>
          <a:p>
            <a:pPr marL="742950" lvl="1" indent="-285750"/>
            <a:r>
              <a:rPr lang="en-GB">
                <a:solidFill>
                  <a:srgbClr val="D1D5DB"/>
                </a:solidFill>
                <a:latin typeface="Söhne"/>
              </a:rPr>
              <a:t>Collect basic user information (name, email).</a:t>
            </a:r>
          </a:p>
          <a:p>
            <a:pPr lvl="0"/>
            <a:r>
              <a:rPr lang="en-GB" b="1">
                <a:solidFill>
                  <a:srgbClr val="D1D5DB"/>
                </a:solidFill>
                <a:latin typeface="Söhne"/>
              </a:rPr>
              <a:t>Login:</a:t>
            </a:r>
            <a:endParaRPr lang="en-GB">
              <a:solidFill>
                <a:srgbClr val="D1D5DB"/>
              </a:solidFill>
              <a:latin typeface="Söhne"/>
            </a:endParaRPr>
          </a:p>
          <a:p>
            <a:pPr marL="742950" lvl="1" indent="-285750"/>
            <a:r>
              <a:rPr lang="en-GB">
                <a:solidFill>
                  <a:srgbClr val="D1D5DB"/>
                </a:solidFill>
                <a:latin typeface="Söhne"/>
              </a:rPr>
              <a:t>Authenticate users based on their credentials.</a:t>
            </a:r>
          </a:p>
          <a:p>
            <a:pPr marL="742950" lvl="1" indent="-285750"/>
            <a:r>
              <a:rPr lang="en-GB">
                <a:solidFill>
                  <a:srgbClr val="D1D5DB"/>
                </a:solidFill>
                <a:latin typeface="Söhne"/>
              </a:rPr>
              <a:t>Provide a "Forgot Password" option for password recovery.</a:t>
            </a:r>
          </a:p>
          <a:p>
            <a:pPr lvl="0"/>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E564-DCFA-4E4C-B9EE-163D77534AF8}"/>
              </a:ext>
            </a:extLst>
          </p:cNvPr>
          <p:cNvSpPr txBox="1">
            <a:spLocks noGrp="1"/>
          </p:cNvSpPr>
          <p:nvPr>
            <p:ph type="title"/>
          </p:nvPr>
        </p:nvSpPr>
        <p:spPr/>
        <p:txBody>
          <a:bodyPr/>
          <a:lstStyle/>
          <a:p>
            <a:pPr lvl="0"/>
            <a:r>
              <a:rPr lang="en-GB"/>
              <a:t>Mvp (minimum viable product) pt.2</a:t>
            </a:r>
          </a:p>
        </p:txBody>
      </p:sp>
      <p:sp>
        <p:nvSpPr>
          <p:cNvPr id="3" name="Content Placeholder 2">
            <a:extLst>
              <a:ext uri="{FF2B5EF4-FFF2-40B4-BE49-F238E27FC236}">
                <a16:creationId xmlns:a16="http://schemas.microsoft.com/office/drawing/2014/main" id="{787C3956-B2B2-435E-ACD3-AE90D2BA831D}"/>
              </a:ext>
            </a:extLst>
          </p:cNvPr>
          <p:cNvSpPr txBox="1">
            <a:spLocks noGrp="1"/>
          </p:cNvSpPr>
          <p:nvPr>
            <p:ph idx="1"/>
          </p:nvPr>
        </p:nvSpPr>
        <p:spPr/>
        <p:txBody>
          <a:bodyPr/>
          <a:lstStyle/>
          <a:p>
            <a:pPr lvl="0"/>
            <a:r>
              <a:rPr lang="en-GB">
                <a:latin typeface="Söhne"/>
              </a:rPr>
              <a:t>2. </a:t>
            </a:r>
            <a:r>
              <a:rPr lang="en-GB" b="1">
                <a:latin typeface="Söhne"/>
              </a:rPr>
              <a:t>Products Page:</a:t>
            </a:r>
            <a:endParaRPr lang="en-GB">
              <a:latin typeface="Söhne"/>
            </a:endParaRPr>
          </a:p>
          <a:p>
            <a:pPr lvl="0"/>
            <a:r>
              <a:rPr lang="en-GB">
                <a:solidFill>
                  <a:srgbClr val="D1D5DB"/>
                </a:solidFill>
                <a:latin typeface="Söhne"/>
              </a:rPr>
              <a:t>Display a list of products with essential information:</a:t>
            </a:r>
          </a:p>
          <a:p>
            <a:pPr marL="742950" lvl="1" indent="-285750"/>
            <a:r>
              <a:rPr lang="en-GB">
                <a:solidFill>
                  <a:srgbClr val="D1D5DB"/>
                </a:solidFill>
                <a:latin typeface="Söhne"/>
              </a:rPr>
              <a:t>Product name</a:t>
            </a:r>
          </a:p>
          <a:p>
            <a:pPr marL="742950" lvl="1" indent="-285750"/>
            <a:r>
              <a:rPr lang="en-GB">
                <a:solidFill>
                  <a:srgbClr val="D1D5DB"/>
                </a:solidFill>
                <a:latin typeface="Söhne"/>
              </a:rPr>
              <a:t>Price</a:t>
            </a:r>
          </a:p>
          <a:p>
            <a:pPr marL="742950" lvl="1" indent="-285750"/>
            <a:r>
              <a:rPr lang="en-GB">
                <a:solidFill>
                  <a:srgbClr val="D1D5DB"/>
                </a:solidFill>
                <a:latin typeface="Söhne"/>
              </a:rPr>
              <a:t>Image</a:t>
            </a:r>
          </a:p>
          <a:p>
            <a:pPr marL="742950" lvl="1" indent="-285750"/>
            <a:r>
              <a:rPr lang="en-GB">
                <a:solidFill>
                  <a:srgbClr val="D1D5DB"/>
                </a:solidFill>
                <a:latin typeface="Söhne"/>
              </a:rPr>
              <a:t>Add to Shopping List button</a:t>
            </a:r>
          </a:p>
          <a:p>
            <a:pPr lvl="0"/>
            <a:r>
              <a:rPr lang="en-GB">
                <a:solidFill>
                  <a:srgbClr val="D1D5DB"/>
                </a:solidFill>
                <a:latin typeface="Söhne"/>
              </a:rPr>
              <a:t>Implement basic search and filter options for users to find products easily.</a:t>
            </a:r>
          </a:p>
          <a:p>
            <a:pPr lvl="0"/>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7577-ED2F-4580-BFA1-F183D2FCB2F6}"/>
              </a:ext>
            </a:extLst>
          </p:cNvPr>
          <p:cNvSpPr txBox="1">
            <a:spLocks noGrp="1"/>
          </p:cNvSpPr>
          <p:nvPr>
            <p:ph type="title"/>
          </p:nvPr>
        </p:nvSpPr>
        <p:spPr/>
        <p:txBody>
          <a:bodyPr/>
          <a:lstStyle/>
          <a:p>
            <a:pPr lvl="0"/>
            <a:r>
              <a:rPr lang="en-GB"/>
              <a:t>Mvp (minimum viable product) pt.3</a:t>
            </a:r>
          </a:p>
        </p:txBody>
      </p:sp>
      <p:sp>
        <p:nvSpPr>
          <p:cNvPr id="3" name="Content Placeholder 2">
            <a:extLst>
              <a:ext uri="{FF2B5EF4-FFF2-40B4-BE49-F238E27FC236}">
                <a16:creationId xmlns:a16="http://schemas.microsoft.com/office/drawing/2014/main" id="{CB9354A7-976C-4315-8291-52F49F959FFD}"/>
              </a:ext>
            </a:extLst>
          </p:cNvPr>
          <p:cNvSpPr txBox="1">
            <a:spLocks noGrp="1"/>
          </p:cNvSpPr>
          <p:nvPr>
            <p:ph idx="1"/>
          </p:nvPr>
        </p:nvSpPr>
        <p:spPr/>
        <p:txBody>
          <a:bodyPr/>
          <a:lstStyle/>
          <a:p>
            <a:pPr lvl="0"/>
            <a:r>
              <a:rPr lang="en-GB" b="1">
                <a:latin typeface="Söhne"/>
              </a:rPr>
              <a:t>Shopping List:</a:t>
            </a:r>
            <a:endParaRPr lang="en-GB">
              <a:latin typeface="Söhne"/>
            </a:endParaRPr>
          </a:p>
          <a:p>
            <a:pPr lvl="0"/>
            <a:r>
              <a:rPr lang="en-GB">
                <a:solidFill>
                  <a:srgbClr val="D1D5DB"/>
                </a:solidFill>
                <a:latin typeface="Söhne"/>
              </a:rPr>
              <a:t>Allow users to create and manage multiple shopping lists.</a:t>
            </a:r>
          </a:p>
          <a:p>
            <a:pPr lvl="0"/>
            <a:r>
              <a:rPr lang="en-GB">
                <a:solidFill>
                  <a:srgbClr val="D1D5DB"/>
                </a:solidFill>
                <a:latin typeface="Söhne"/>
              </a:rPr>
              <a:t>Users should be able to:</a:t>
            </a:r>
          </a:p>
          <a:p>
            <a:pPr marL="742950" lvl="1" indent="-285750"/>
            <a:r>
              <a:rPr lang="en-GB">
                <a:solidFill>
                  <a:srgbClr val="D1D5DB"/>
                </a:solidFill>
                <a:latin typeface="Söhne"/>
              </a:rPr>
              <a:t>Add products to a specific shopping list.</a:t>
            </a:r>
          </a:p>
          <a:p>
            <a:pPr marL="742950" lvl="1" indent="-285750"/>
            <a:r>
              <a:rPr lang="en-GB">
                <a:solidFill>
                  <a:srgbClr val="D1D5DB"/>
                </a:solidFill>
                <a:latin typeface="Söhne"/>
              </a:rPr>
              <a:t>View and edit the items in a shopping list.</a:t>
            </a:r>
          </a:p>
          <a:p>
            <a:pPr marL="742950" lvl="1" indent="-285750"/>
            <a:r>
              <a:rPr lang="en-GB">
                <a:solidFill>
                  <a:srgbClr val="D1D5DB"/>
                </a:solidFill>
                <a:latin typeface="Söhne"/>
              </a:rPr>
              <a:t>Remove items from the shopping list.</a:t>
            </a:r>
          </a:p>
          <a:p>
            <a:pPr lvl="0"/>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86639-97D1-4296-9D99-B86AFC29CAF1}"/>
              </a:ext>
            </a:extLst>
          </p:cNvPr>
          <p:cNvSpPr txBox="1">
            <a:spLocks noGrp="1"/>
          </p:cNvSpPr>
          <p:nvPr>
            <p:ph type="title"/>
          </p:nvPr>
        </p:nvSpPr>
        <p:spPr/>
        <p:txBody>
          <a:bodyPr/>
          <a:lstStyle/>
          <a:p>
            <a:pPr lvl="0"/>
            <a:r>
              <a:rPr lang="en-GB"/>
              <a:t>Mvp (minimum viable product) pt.4</a:t>
            </a:r>
          </a:p>
        </p:txBody>
      </p:sp>
      <p:sp>
        <p:nvSpPr>
          <p:cNvPr id="3" name="Content Placeholder 2">
            <a:extLst>
              <a:ext uri="{FF2B5EF4-FFF2-40B4-BE49-F238E27FC236}">
                <a16:creationId xmlns:a16="http://schemas.microsoft.com/office/drawing/2014/main" id="{1D87D90B-6B22-4962-9F5B-8F0B5B6B9A80}"/>
              </a:ext>
            </a:extLst>
          </p:cNvPr>
          <p:cNvSpPr txBox="1">
            <a:spLocks noGrp="1"/>
          </p:cNvSpPr>
          <p:nvPr>
            <p:ph idx="1"/>
          </p:nvPr>
        </p:nvSpPr>
        <p:spPr/>
        <p:txBody>
          <a:bodyPr/>
          <a:lstStyle/>
          <a:p>
            <a:pPr lvl="0"/>
            <a:r>
              <a:rPr lang="en-GB" b="1">
                <a:latin typeface="Söhne"/>
              </a:rPr>
              <a:t>Navigation:</a:t>
            </a:r>
            <a:endParaRPr lang="en-GB">
              <a:latin typeface="Söhne"/>
            </a:endParaRPr>
          </a:p>
          <a:p>
            <a:pPr lvl="0"/>
            <a:r>
              <a:rPr lang="en-GB">
                <a:solidFill>
                  <a:srgbClr val="D1D5DB"/>
                </a:solidFill>
                <a:latin typeface="Söhne"/>
              </a:rPr>
              <a:t>Design a simple and intuitive navigation system:</a:t>
            </a:r>
          </a:p>
          <a:p>
            <a:pPr marL="742950" lvl="1" indent="-285750"/>
            <a:r>
              <a:rPr lang="en-GB">
                <a:solidFill>
                  <a:srgbClr val="D1D5DB"/>
                </a:solidFill>
                <a:latin typeface="Söhne"/>
              </a:rPr>
              <a:t>Bottom navigation bar or side menu for easy access to different sections (Products, Shopping List, Profile).</a:t>
            </a:r>
          </a:p>
          <a:p>
            <a:pPr lvl="0"/>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AD96-51FC-48FE-B07A-5BE618579A6A}"/>
              </a:ext>
            </a:extLst>
          </p:cNvPr>
          <p:cNvSpPr txBox="1">
            <a:spLocks noGrp="1"/>
          </p:cNvSpPr>
          <p:nvPr>
            <p:ph type="title"/>
          </p:nvPr>
        </p:nvSpPr>
        <p:spPr/>
        <p:txBody>
          <a:bodyPr/>
          <a:lstStyle/>
          <a:p>
            <a:pPr lvl="0"/>
            <a:r>
              <a:rPr lang="en-GB"/>
              <a:t>Mvp (minimum viable product) pt.5</a:t>
            </a:r>
          </a:p>
        </p:txBody>
      </p:sp>
      <p:sp>
        <p:nvSpPr>
          <p:cNvPr id="3" name="Content Placeholder 2">
            <a:extLst>
              <a:ext uri="{FF2B5EF4-FFF2-40B4-BE49-F238E27FC236}">
                <a16:creationId xmlns:a16="http://schemas.microsoft.com/office/drawing/2014/main" id="{DF4DBAC8-9871-4ABA-895A-29E2DF6EC3CD}"/>
              </a:ext>
            </a:extLst>
          </p:cNvPr>
          <p:cNvSpPr txBox="1">
            <a:spLocks noGrp="1"/>
          </p:cNvSpPr>
          <p:nvPr>
            <p:ph idx="1"/>
          </p:nvPr>
        </p:nvSpPr>
        <p:spPr/>
        <p:txBody>
          <a:bodyPr/>
          <a:lstStyle/>
          <a:p>
            <a:pPr lvl="0"/>
            <a:r>
              <a:rPr lang="en-GB" b="1">
                <a:latin typeface="Söhne"/>
              </a:rPr>
              <a:t>Basic Design and UI:</a:t>
            </a:r>
            <a:endParaRPr lang="en-GB">
              <a:latin typeface="Söhne"/>
            </a:endParaRPr>
          </a:p>
          <a:p>
            <a:pPr lvl="0"/>
            <a:r>
              <a:rPr lang="en-GB">
                <a:solidFill>
                  <a:srgbClr val="D1D5DB"/>
                </a:solidFill>
                <a:latin typeface="Söhne"/>
              </a:rPr>
              <a:t>Implement a clean and user-friendly interface.</a:t>
            </a:r>
          </a:p>
          <a:p>
            <a:pPr lvl="0"/>
            <a:r>
              <a:rPr lang="en-GB">
                <a:solidFill>
                  <a:srgbClr val="D1D5DB"/>
                </a:solidFill>
                <a:latin typeface="Söhne"/>
              </a:rPr>
              <a:t>Use visuals such as icons and images for products.</a:t>
            </a:r>
          </a:p>
          <a:p>
            <a:pPr lvl="0"/>
            <a:r>
              <a:rPr lang="en-GB">
                <a:solidFill>
                  <a:srgbClr val="D1D5DB"/>
                </a:solidFill>
                <a:latin typeface="Söhne"/>
              </a:rPr>
              <a:t>Ensure a responsive design for various screen sizes</a:t>
            </a:r>
          </a:p>
          <a:p>
            <a:pPr lvl="0"/>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B807F-4539-4356-96BB-BAE82FB9A577}"/>
              </a:ext>
            </a:extLst>
          </p:cNvPr>
          <p:cNvSpPr txBox="1">
            <a:spLocks noGrp="1"/>
          </p:cNvSpPr>
          <p:nvPr>
            <p:ph type="title"/>
          </p:nvPr>
        </p:nvSpPr>
        <p:spPr/>
        <p:txBody>
          <a:bodyPr/>
          <a:lstStyle/>
          <a:p>
            <a:pPr lvl="0"/>
            <a:r>
              <a:rPr lang="en-GB"/>
              <a:t>Website example</a:t>
            </a:r>
          </a:p>
        </p:txBody>
      </p:sp>
      <p:sp>
        <p:nvSpPr>
          <p:cNvPr id="3" name="Content Placeholder 2">
            <a:extLst>
              <a:ext uri="{FF2B5EF4-FFF2-40B4-BE49-F238E27FC236}">
                <a16:creationId xmlns:a16="http://schemas.microsoft.com/office/drawing/2014/main" id="{AC4B1D48-427B-4F39-BF38-70580BBA16FA}"/>
              </a:ext>
            </a:extLst>
          </p:cNvPr>
          <p:cNvSpPr txBox="1">
            <a:spLocks noGrp="1"/>
          </p:cNvSpPr>
          <p:nvPr>
            <p:ph idx="1"/>
          </p:nvPr>
        </p:nvSpPr>
        <p:spPr/>
        <p:txBody>
          <a:bodyPr/>
          <a:lstStyle/>
          <a:p>
            <a:pPr lvl="0"/>
            <a:r>
              <a:rPr lang="en-GB">
                <a:hlinkClick r:id="rId2" action="ppaction://hlinkfile"/>
              </a:rPr>
              <a:t>Website\index-app.html</a:t>
            </a:r>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217</TotalTime>
  <Words>1287</Words>
  <Application>Microsoft Office PowerPoint</Application>
  <PresentationFormat>Widescreen</PresentationFormat>
  <Paragraphs>107</Paragraphs>
  <Slides>28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gg sans</vt:lpstr>
      <vt:lpstr>Söhne</vt:lpstr>
      <vt:lpstr>Times New Roman</vt:lpstr>
      <vt:lpstr>Trebuchet MS</vt:lpstr>
      <vt:lpstr>Tw Cen MT</vt:lpstr>
      <vt:lpstr>Circuit</vt:lpstr>
      <vt:lpstr>Trading name  </vt:lpstr>
      <vt:lpstr>Roles  </vt:lpstr>
      <vt:lpstr>Mission statement  </vt:lpstr>
      <vt:lpstr>Core values </vt:lpstr>
      <vt:lpstr>Executive summary</vt:lpstr>
      <vt:lpstr>Price Mage </vt:lpstr>
      <vt:lpstr>Promotion strategy </vt:lpstr>
      <vt:lpstr>Our competitors </vt:lpstr>
      <vt:lpstr>Trolley </vt:lpstr>
      <vt:lpstr>Trolley user base </vt:lpstr>
      <vt:lpstr>My Supermarket compare </vt:lpstr>
      <vt:lpstr>My Supermarket compare user base</vt:lpstr>
      <vt:lpstr>Who is our target Market </vt:lpstr>
      <vt:lpstr>Social media/ X.com  </vt:lpstr>
      <vt:lpstr>Advertising graphics </vt:lpstr>
      <vt:lpstr>Comparing Advertising Graphics  </vt:lpstr>
      <vt:lpstr>X.Com post</vt:lpstr>
      <vt:lpstr>Posting Images on our Upcoming Price Mage </vt:lpstr>
      <vt:lpstr>Ideation</vt:lpstr>
      <vt:lpstr>What  is our product?</vt:lpstr>
      <vt:lpstr>sitemap</vt:lpstr>
      <vt:lpstr>UsP (Unique selling point)</vt:lpstr>
      <vt:lpstr>Mvp (minimum viable product) pt.1</vt:lpstr>
      <vt:lpstr>Mvp (minimum viable product) pt.2</vt:lpstr>
      <vt:lpstr>Mvp (minimum viable product) pt.3</vt:lpstr>
      <vt:lpstr>Mvp (minimum viable product) pt.4</vt:lpstr>
      <vt:lpstr>Mvp (minimum viable product) pt.5</vt:lpstr>
      <vt:lpstr>Website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Trading name</dc:title>
  <dc:creator>RAP11801722 (David Julian Rapado)</dc:creator>
  <cp:lastModifiedBy>KHA16828994 (Faiz Khalid Khan)</cp:lastModifiedBy>
  <cp:revision>12</cp:revision>
  <dcterms:created xsi:type="dcterms:W3CDTF">2023-12-15T09:52:53Z</dcterms:created>
  <dcterms:modified xsi:type="dcterms:W3CDTF">2024-05-03T11:17:13Z</dcterms:modified>
</cp:coreProperties>
</file>