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 id="2147483674" r:id="rId2"/>
  </p:sldMasterIdLst>
  <p:notesMasterIdLst>
    <p:notesMasterId r:id="rId29"/>
  </p:notesMasterIdLst>
  <p:sldIdLst>
    <p:sldId id="256" r:id="rId3"/>
    <p:sldId id="257" r:id="rId4"/>
    <p:sldId id="258" r:id="rId5"/>
    <p:sldId id="259" r:id="rId6"/>
    <p:sldId id="260" r:id="rId7"/>
    <p:sldId id="261" r:id="rId8"/>
    <p:sldId id="262" r:id="rId9"/>
    <p:sldId id="263" r:id="rId10"/>
    <p:sldId id="264" r:id="rId11"/>
    <p:sldId id="265" r:id="rId12"/>
    <p:sldId id="275" r:id="rId13"/>
    <p:sldId id="276" r:id="rId14"/>
    <p:sldId id="277" r:id="rId15"/>
    <p:sldId id="266" r:id="rId16"/>
    <p:sldId id="268" r:id="rId17"/>
    <p:sldId id="267" r:id="rId18"/>
    <p:sldId id="270" r:id="rId19"/>
    <p:sldId id="269" r:id="rId20"/>
    <p:sldId id="271" r:id="rId21"/>
    <p:sldId id="272" r:id="rId22"/>
    <p:sldId id="273" r:id="rId23"/>
    <p:sldId id="274" r:id="rId24"/>
    <p:sldId id="279" r:id="rId25"/>
    <p:sldId id="280" r:id="rId26"/>
    <p:sldId id="281" r:id="rId27"/>
    <p:sldId id="278"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255" autoAdjust="0"/>
    <p:restoredTop sz="74536" autoAdjust="0"/>
  </p:normalViewPr>
  <p:slideViewPr>
    <p:cSldViewPr snapToGrid="0">
      <p:cViewPr>
        <p:scale>
          <a:sx n="100" d="100"/>
          <a:sy n="100" d="100"/>
        </p:scale>
        <p:origin x="2832" y="4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A090A6-C241-4372-A43B-26E76F0F895A}" type="datetimeFigureOut">
              <a:rPr lang="en-GB" smtClean="0"/>
              <a:t>28/04/2024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35F8148-D4FD-4902-B3EF-4D422B3664E1}" type="slidenum">
              <a:rPr lang="en-GB" smtClean="0"/>
              <a:t>‹#›</a:t>
            </a:fld>
            <a:endParaRPr lang="en-GB"/>
          </a:p>
        </p:txBody>
      </p:sp>
    </p:spTree>
    <p:extLst>
      <p:ext uri="{BB962C8B-B14F-4D97-AF65-F5344CB8AC3E}">
        <p14:creationId xmlns:p14="http://schemas.microsoft.com/office/powerpoint/2010/main" val="3386023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Digital forensics play a crucial part into today's world. With more and more criminals turning to the internet as a source of income by illegitimate means, we need digital forensics to help up fight back and help prevent things like scams, or the more extreme cases such as murders and terrorism in cases where these suspects use the internet as a way of communicating with each other. As part of my research, I will be discussing tool features, categories of tools, real world applications and talk about how this technology is adapting to the ever-changing world</a:t>
            </a:r>
          </a:p>
        </p:txBody>
      </p:sp>
      <p:sp>
        <p:nvSpPr>
          <p:cNvPr id="4" name="Slide Number Placeholder 3"/>
          <p:cNvSpPr>
            <a:spLocks noGrp="1"/>
          </p:cNvSpPr>
          <p:nvPr>
            <p:ph type="sldNum" sz="quarter" idx="5"/>
          </p:nvPr>
        </p:nvSpPr>
        <p:spPr/>
        <p:txBody>
          <a:bodyPr/>
          <a:lstStyle/>
          <a:p>
            <a:fld id="{735F8148-D4FD-4902-B3EF-4D422B3664E1}" type="slidenum">
              <a:rPr lang="en-GB" smtClean="0"/>
              <a:t>2</a:t>
            </a:fld>
            <a:endParaRPr lang="en-GB"/>
          </a:p>
        </p:txBody>
      </p:sp>
    </p:spTree>
    <p:extLst>
      <p:ext uri="{BB962C8B-B14F-4D97-AF65-F5344CB8AC3E}">
        <p14:creationId xmlns:p14="http://schemas.microsoft.com/office/powerpoint/2010/main" val="34094122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Starting with the different categories that these tools can fall into. With the first one being “disk analysis tools”, an example of a disk analysis tool would be FTK imager or something very similar like autopsy, whose purpose is to facilitate the recovery, allow for imaging and aid in analysis of data from storage devices of any kind, such as hard drives. One of the key uses for a tool like this would be things like retrieving deleted or lost files, accessing unallocated space and copying data without altering the original data</a:t>
            </a:r>
          </a:p>
          <a:p>
            <a:endParaRPr lang="en-GB" dirty="0"/>
          </a:p>
          <a:p>
            <a:r>
              <a:rPr lang="en-GB" dirty="0"/>
              <a:t>Another category would be memory forensics tools. The purpose of the tools is to extract and analyse data stored as volatile memory, such as the memory found in RAM. This is very important data that can help in investigations as this data can tell us what programs were running at specific times, allowing us to know what actions were taken by a user before a security breach or system crash.</a:t>
            </a:r>
          </a:p>
          <a:p>
            <a:endParaRPr lang="en-GB" dirty="0"/>
          </a:p>
          <a:p>
            <a:r>
              <a:rPr lang="en-GB" dirty="0"/>
              <a:t>The third and final category would be the network forensic tools. An popular example of this would be </a:t>
            </a:r>
            <a:r>
              <a:rPr lang="en-GB" dirty="0" err="1"/>
              <a:t>wireshark</a:t>
            </a:r>
            <a:r>
              <a:rPr lang="en-GB" dirty="0"/>
              <a:t>, which is a tool that is used to monitor and analyse traffic on a network to detect malicious activities, test network security and ensure compliance with network policies. A tool like this is essential for tracing network packets and understanding traffic flow. Which in turn allows us to reconstruct streams of data transfers.</a:t>
            </a:r>
          </a:p>
        </p:txBody>
      </p:sp>
      <p:sp>
        <p:nvSpPr>
          <p:cNvPr id="4" name="Slide Number Placeholder 3"/>
          <p:cNvSpPr>
            <a:spLocks noGrp="1"/>
          </p:cNvSpPr>
          <p:nvPr>
            <p:ph type="sldNum" sz="quarter" idx="5"/>
          </p:nvPr>
        </p:nvSpPr>
        <p:spPr/>
        <p:txBody>
          <a:bodyPr/>
          <a:lstStyle/>
          <a:p>
            <a:fld id="{735F8148-D4FD-4902-B3EF-4D422B3664E1}" type="slidenum">
              <a:rPr lang="en-GB" smtClean="0"/>
              <a:t>3</a:t>
            </a:fld>
            <a:endParaRPr lang="en-GB"/>
          </a:p>
        </p:txBody>
      </p:sp>
    </p:spTree>
    <p:extLst>
      <p:ext uri="{BB962C8B-B14F-4D97-AF65-F5344CB8AC3E}">
        <p14:creationId xmlns:p14="http://schemas.microsoft.com/office/powerpoint/2010/main" val="25345272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9F9F9"/>
                </a:highlight>
                <a:latin typeface="Söhne"/>
              </a:rPr>
              <a:t>Firstly, FTK Imager excels in </a:t>
            </a:r>
            <a:r>
              <a:rPr lang="en-GB" b="1" i="0" dirty="0">
                <a:solidFill>
                  <a:srgbClr val="0D0D0D"/>
                </a:solidFill>
                <a:effectLst/>
                <a:highlight>
                  <a:srgbClr val="F9F9F9"/>
                </a:highlight>
                <a:latin typeface="Söhne"/>
              </a:rPr>
              <a:t>Imaging</a:t>
            </a:r>
            <a:r>
              <a:rPr lang="en-GB" b="0" i="0" dirty="0">
                <a:solidFill>
                  <a:srgbClr val="0D0D0D"/>
                </a:solidFill>
                <a:effectLst/>
                <a:highlight>
                  <a:srgbClr val="F9F9F9"/>
                </a:highlight>
                <a:latin typeface="Söhne"/>
              </a:rPr>
              <a:t>. It creates precise duplicates of data storage devices, like hard drives and USB drives, without altering the original evidence. This capability is crucial for maintaining forensic integrity, ensuring that the evidence remains unadulterated throughout the investigative process.</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Moving on to </a:t>
            </a:r>
            <a:r>
              <a:rPr lang="en-GB" b="1" i="0" dirty="0">
                <a:solidFill>
                  <a:srgbClr val="0D0D0D"/>
                </a:solidFill>
                <a:effectLst/>
                <a:highlight>
                  <a:srgbClr val="F9F9F9"/>
                </a:highlight>
                <a:latin typeface="Söhne"/>
              </a:rPr>
              <a:t>Hashing</a:t>
            </a:r>
            <a:r>
              <a:rPr lang="en-GB" b="0" i="0" dirty="0">
                <a:solidFill>
                  <a:srgbClr val="0D0D0D"/>
                </a:solidFill>
                <a:effectLst/>
                <a:highlight>
                  <a:srgbClr val="F9F9F9"/>
                </a:highlight>
                <a:latin typeface="Söhne"/>
              </a:rPr>
              <a:t>, FTK Imager generates unique hashes of images and files. These hashes are vital for verifying the integrity of the data and detecting any alterations, supporting the authenticity of evidence in legal proceedings. This feature is a cornerstone for establishing a chain of custody for digital evidence.</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In terms of </a:t>
            </a:r>
            <a:r>
              <a:rPr lang="en-GB" b="1" i="0" dirty="0">
                <a:solidFill>
                  <a:srgbClr val="0D0D0D"/>
                </a:solidFill>
                <a:effectLst/>
                <a:highlight>
                  <a:srgbClr val="F9F9F9"/>
                </a:highlight>
                <a:latin typeface="Söhne"/>
              </a:rPr>
              <a:t>Data Recovery</a:t>
            </a:r>
            <a:r>
              <a:rPr lang="en-GB" b="0" i="0" dirty="0">
                <a:solidFill>
                  <a:srgbClr val="0D0D0D"/>
                </a:solidFill>
                <a:effectLst/>
                <a:highlight>
                  <a:srgbClr val="F9F9F9"/>
                </a:highlight>
                <a:latin typeface="Söhne"/>
              </a:rPr>
              <a:t>, FTK Imager is capable of recovering deleted files and accessing hidden or unallocated disk spaces. This is pivotal for uncovering potential evidence that may have been deliberately obscured, allowing forensic experts to retrieve valuable data that could be critical to an investigation.</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FTK Imager has many </a:t>
            </a:r>
            <a:r>
              <a:rPr lang="en-GB" b="1" i="0" dirty="0">
                <a:solidFill>
                  <a:srgbClr val="0D0D0D"/>
                </a:solidFill>
                <a:effectLst/>
                <a:highlight>
                  <a:srgbClr val="F9F9F9"/>
                </a:highlight>
                <a:latin typeface="Söhne"/>
              </a:rPr>
              <a:t>Capabilities</a:t>
            </a:r>
            <a:endParaRPr lang="en-GB" b="0" i="0" dirty="0">
              <a:solidFill>
                <a:srgbClr val="0D0D0D"/>
              </a:solidFill>
              <a:effectLst/>
              <a:highlight>
                <a:srgbClr val="F9F9F9"/>
              </a:highlight>
              <a:latin typeface="Söhne"/>
            </a:endParaRP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Regarding </a:t>
            </a:r>
            <a:r>
              <a:rPr lang="en-GB" b="1" i="0" dirty="0">
                <a:solidFill>
                  <a:srgbClr val="0D0D0D"/>
                </a:solidFill>
                <a:effectLst/>
                <a:highlight>
                  <a:srgbClr val="F9F9F9"/>
                </a:highlight>
                <a:latin typeface="Söhne"/>
              </a:rPr>
              <a:t>Forensic Duplication</a:t>
            </a:r>
            <a:r>
              <a:rPr lang="en-GB" b="0" i="0" dirty="0">
                <a:solidFill>
                  <a:srgbClr val="0D0D0D"/>
                </a:solidFill>
                <a:effectLst/>
                <a:highlight>
                  <a:srgbClr val="F9F9F9"/>
                </a:highlight>
                <a:latin typeface="Söhne"/>
              </a:rPr>
              <a:t>, FTK Imager provides the capability to create bit-for-bit copies of storage devices. This ensures that digital evidence is preserved in a state that is forensically sound and suitable for detailed examination and court submission.</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Lastly, the </a:t>
            </a:r>
            <a:r>
              <a:rPr lang="en-GB" b="1" i="0" dirty="0">
                <a:solidFill>
                  <a:srgbClr val="0D0D0D"/>
                </a:solidFill>
                <a:effectLst/>
                <a:highlight>
                  <a:srgbClr val="F9F9F9"/>
                </a:highlight>
                <a:latin typeface="Söhne"/>
              </a:rPr>
              <a:t>Usability</a:t>
            </a:r>
            <a:r>
              <a:rPr lang="en-GB" b="0" i="0" dirty="0">
                <a:solidFill>
                  <a:srgbClr val="0D0D0D"/>
                </a:solidFill>
                <a:effectLst/>
                <a:highlight>
                  <a:srgbClr val="F9F9F9"/>
                </a:highlight>
                <a:latin typeface="Söhne"/>
              </a:rPr>
              <a:t> of FTK Imager features an intuitive user interface that simplifies complex forensic tasks. This makes it accessible for both novice and experienced forensic professionals, enhancing efficiency and effectiveness in forensic investigations.</a:t>
            </a:r>
          </a:p>
          <a:p>
            <a:endParaRPr lang="en-GB" dirty="0"/>
          </a:p>
        </p:txBody>
      </p:sp>
      <p:sp>
        <p:nvSpPr>
          <p:cNvPr id="4" name="Slide Number Placeholder 3"/>
          <p:cNvSpPr>
            <a:spLocks noGrp="1"/>
          </p:cNvSpPr>
          <p:nvPr>
            <p:ph type="sldNum" sz="quarter" idx="5"/>
          </p:nvPr>
        </p:nvSpPr>
        <p:spPr/>
        <p:txBody>
          <a:bodyPr/>
          <a:lstStyle/>
          <a:p>
            <a:fld id="{735F8148-D4FD-4902-B3EF-4D422B3664E1}" type="slidenum">
              <a:rPr lang="en-GB" smtClean="0"/>
              <a:t>4</a:t>
            </a:fld>
            <a:endParaRPr lang="en-GB"/>
          </a:p>
        </p:txBody>
      </p:sp>
    </p:spTree>
    <p:extLst>
      <p:ext uri="{BB962C8B-B14F-4D97-AF65-F5344CB8AC3E}">
        <p14:creationId xmlns:p14="http://schemas.microsoft.com/office/powerpoint/2010/main" val="253229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9F9F9"/>
                </a:highlight>
                <a:latin typeface="Söhne"/>
              </a:rPr>
              <a:t>First, we have </a:t>
            </a:r>
            <a:r>
              <a:rPr lang="en-GB" b="1" i="0" dirty="0">
                <a:solidFill>
                  <a:srgbClr val="0D0D0D"/>
                </a:solidFill>
                <a:effectLst/>
                <a:highlight>
                  <a:srgbClr val="F9F9F9"/>
                </a:highlight>
                <a:latin typeface="Söhne"/>
              </a:rPr>
              <a:t>RAM Analysis</a:t>
            </a:r>
            <a:r>
              <a:rPr lang="en-GB" b="0" i="0" dirty="0">
                <a:solidFill>
                  <a:srgbClr val="0D0D0D"/>
                </a:solidFill>
                <a:effectLst/>
                <a:highlight>
                  <a:srgbClr val="F9F9F9"/>
                </a:highlight>
                <a:latin typeface="Söhne"/>
              </a:rPr>
              <a:t>. Volatility enables the investigation of raw memory dumps to uncover the system state and running processes at any point in time. This feature is essential for incident response, allowing forensic analysts to capture a snapshot of the system’s activities and conditions during specific moments, such as during a security breach.</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Next is </a:t>
            </a:r>
            <a:r>
              <a:rPr lang="en-GB" b="1" i="0" dirty="0">
                <a:solidFill>
                  <a:srgbClr val="0D0D0D"/>
                </a:solidFill>
                <a:effectLst/>
                <a:highlight>
                  <a:srgbClr val="F9F9F9"/>
                </a:highlight>
                <a:latin typeface="Söhne"/>
              </a:rPr>
              <a:t>Hidden Process Detection</a:t>
            </a:r>
            <a:r>
              <a:rPr lang="en-GB" b="0" i="0" dirty="0">
                <a:solidFill>
                  <a:srgbClr val="0D0D0D"/>
                </a:solidFill>
                <a:effectLst/>
                <a:highlight>
                  <a:srgbClr val="F9F9F9"/>
                </a:highlight>
                <a:latin typeface="Söhne"/>
              </a:rPr>
              <a:t>. This feature allows Volatility to detect and report processes that are hidden or masked by malware. It's critical for identifying unauthorized actions and threats, providing a clear view of malicious activities that could otherwise go unnoticed within the system.</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Another feature would be </a:t>
            </a:r>
            <a:r>
              <a:rPr lang="en-GB" b="1" i="0" dirty="0">
                <a:solidFill>
                  <a:srgbClr val="0D0D0D"/>
                </a:solidFill>
                <a:effectLst/>
                <a:highlight>
                  <a:srgbClr val="F9F9F9"/>
                </a:highlight>
                <a:latin typeface="Söhne"/>
              </a:rPr>
              <a:t>Memory Extraction</a:t>
            </a:r>
            <a:r>
              <a:rPr lang="en-GB" b="0" i="0" dirty="0">
                <a:solidFill>
                  <a:srgbClr val="0D0D0D"/>
                </a:solidFill>
                <a:effectLst/>
                <a:highlight>
                  <a:srgbClr val="F9F9F9"/>
                </a:highlight>
                <a:latin typeface="Söhne"/>
              </a:rPr>
              <a:t>, Volatility can extract valuable data from memory dumps, including passwords, encryption keys, and network connections. This capability aids in deeper forensic analysis, offering insights into sensitive data that could prove crucial in uncovering the extent of a security incident or breach.</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For the </a:t>
            </a:r>
            <a:r>
              <a:rPr lang="en-GB" b="1" i="0" dirty="0">
                <a:solidFill>
                  <a:srgbClr val="0D0D0D"/>
                </a:solidFill>
                <a:effectLst/>
                <a:highlight>
                  <a:srgbClr val="F9F9F9"/>
                </a:highlight>
                <a:latin typeface="Söhne"/>
              </a:rPr>
              <a:t>Capabilities</a:t>
            </a:r>
            <a:r>
              <a:rPr lang="en-GB" b="0" i="0" dirty="0">
                <a:solidFill>
                  <a:srgbClr val="0D0D0D"/>
                </a:solidFill>
                <a:effectLst/>
                <a:highlight>
                  <a:srgbClr val="F9F9F9"/>
                </a:highlight>
                <a:latin typeface="Söhne"/>
              </a:rPr>
              <a:t> of Volatility.</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Volatility can </a:t>
            </a:r>
            <a:r>
              <a:rPr lang="en-GB" b="1" i="0" dirty="0">
                <a:solidFill>
                  <a:srgbClr val="0D0D0D"/>
                </a:solidFill>
                <a:effectLst/>
                <a:highlight>
                  <a:srgbClr val="F9F9F9"/>
                </a:highlight>
                <a:latin typeface="Söhne"/>
              </a:rPr>
              <a:t>Analyse Physical and Virtual Memory Dumps</a:t>
            </a:r>
            <a:r>
              <a:rPr lang="en-GB" b="0" i="0" dirty="0">
                <a:solidFill>
                  <a:srgbClr val="0D0D0D"/>
                </a:solidFill>
                <a:effectLst/>
                <a:highlight>
                  <a:srgbClr val="F9F9F9"/>
                </a:highlight>
                <a:latin typeface="Söhne"/>
              </a:rPr>
              <a:t>, making it versatile for use in both physical machines and virtual environments. This adaptability is vital in today’s digital landscape, where virtualization is commonplace, and incidents can span across both physical and digital realms.</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Volatility also offers </a:t>
            </a:r>
            <a:r>
              <a:rPr lang="en-GB" b="1" i="0" dirty="0">
                <a:solidFill>
                  <a:srgbClr val="0D0D0D"/>
                </a:solidFill>
                <a:effectLst/>
                <a:highlight>
                  <a:srgbClr val="F9F9F9"/>
                </a:highlight>
                <a:latin typeface="Söhne"/>
              </a:rPr>
              <a:t>Cross-Platform Support</a:t>
            </a:r>
            <a:r>
              <a:rPr lang="en-GB" b="0" i="0" dirty="0">
                <a:solidFill>
                  <a:srgbClr val="0D0D0D"/>
                </a:solidFill>
                <a:effectLst/>
                <a:highlight>
                  <a:srgbClr val="F9F9F9"/>
                </a:highlight>
                <a:latin typeface="Söhne"/>
              </a:rPr>
              <a:t>. It is compatible with memory dumps from many operating systems including Windows, Linux, Mac, and Android. This compatibility makes it a comprehensive tool for multi-platform investigations, ensuring that forensic professionals can extend their reach across different systems within a network.</a:t>
            </a:r>
          </a:p>
          <a:p>
            <a:endParaRPr lang="en-GB" dirty="0"/>
          </a:p>
        </p:txBody>
      </p:sp>
      <p:sp>
        <p:nvSpPr>
          <p:cNvPr id="4" name="Slide Number Placeholder 3"/>
          <p:cNvSpPr>
            <a:spLocks noGrp="1"/>
          </p:cNvSpPr>
          <p:nvPr>
            <p:ph type="sldNum" sz="quarter" idx="5"/>
          </p:nvPr>
        </p:nvSpPr>
        <p:spPr/>
        <p:txBody>
          <a:bodyPr/>
          <a:lstStyle/>
          <a:p>
            <a:fld id="{735F8148-D4FD-4902-B3EF-4D422B3664E1}" type="slidenum">
              <a:rPr lang="en-GB" smtClean="0"/>
              <a:t>5</a:t>
            </a:fld>
            <a:endParaRPr lang="en-GB"/>
          </a:p>
        </p:txBody>
      </p:sp>
    </p:spTree>
    <p:extLst>
      <p:ext uri="{BB962C8B-B14F-4D97-AF65-F5344CB8AC3E}">
        <p14:creationId xmlns:p14="http://schemas.microsoft.com/office/powerpoint/2010/main" val="31409832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9F9F9"/>
                </a:highlight>
                <a:latin typeface="Söhne"/>
              </a:rPr>
              <a:t>Starting with </a:t>
            </a:r>
            <a:r>
              <a:rPr lang="en-GB" b="1" i="0" dirty="0">
                <a:solidFill>
                  <a:srgbClr val="0D0D0D"/>
                </a:solidFill>
                <a:effectLst/>
                <a:highlight>
                  <a:srgbClr val="F9F9F9"/>
                </a:highlight>
                <a:latin typeface="Söhne"/>
              </a:rPr>
              <a:t>Packet Capture</a:t>
            </a:r>
            <a:r>
              <a:rPr lang="en-GB" b="0" i="0" dirty="0">
                <a:solidFill>
                  <a:srgbClr val="0D0D0D"/>
                </a:solidFill>
                <a:effectLst/>
                <a:highlight>
                  <a:srgbClr val="F9F9F9"/>
                </a:highlight>
                <a:latin typeface="Söhne"/>
              </a:rPr>
              <a:t>. This feature captures packets of data as they traverse the network, providing the raw data necessary for thorough analysis. This capability is fundamental for forensic professionals to capture a real-time snapshot of all the traffic flowing through the network, ensuring that no critical data is missed during investigations.</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Moving on to </a:t>
            </a:r>
            <a:r>
              <a:rPr lang="en-GB" b="1" i="0" dirty="0">
                <a:solidFill>
                  <a:srgbClr val="0D0D0D"/>
                </a:solidFill>
                <a:effectLst/>
                <a:highlight>
                  <a:srgbClr val="F9F9F9"/>
                </a:highlight>
                <a:latin typeface="Söhne"/>
              </a:rPr>
              <a:t>Network Traffic Analysis</a:t>
            </a:r>
            <a:r>
              <a:rPr lang="en-GB" b="0" i="0" dirty="0">
                <a:solidFill>
                  <a:srgbClr val="0D0D0D"/>
                </a:solidFill>
                <a:effectLst/>
                <a:highlight>
                  <a:srgbClr val="F9F9F9"/>
                </a:highlight>
                <a:latin typeface="Söhne"/>
              </a:rPr>
              <a:t>. This function analyses network traffic to detect patterns, anomalies, and potential security breaches. It's vital for network security assessments, allowing analysts to identify suspicious activities and potential vulnerabilities within the network before they can be exploited.</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Now, let’s discuss the broader </a:t>
            </a:r>
            <a:r>
              <a:rPr lang="en-GB" b="1" i="0" dirty="0">
                <a:solidFill>
                  <a:srgbClr val="0D0D0D"/>
                </a:solidFill>
                <a:effectLst/>
                <a:highlight>
                  <a:srgbClr val="F9F9F9"/>
                </a:highlight>
                <a:latin typeface="Söhne"/>
              </a:rPr>
              <a:t>Capabilities</a:t>
            </a:r>
            <a:r>
              <a:rPr lang="en-GB" b="0" i="0" dirty="0">
                <a:solidFill>
                  <a:srgbClr val="0D0D0D"/>
                </a:solidFill>
                <a:effectLst/>
                <a:highlight>
                  <a:srgbClr val="F9F9F9"/>
                </a:highlight>
                <a:latin typeface="Söhne"/>
              </a:rPr>
              <a:t> of this tool.</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The tool allows for </a:t>
            </a:r>
            <a:r>
              <a:rPr lang="en-GB" b="1" i="0" dirty="0">
                <a:solidFill>
                  <a:srgbClr val="0D0D0D"/>
                </a:solidFill>
                <a:effectLst/>
                <a:highlight>
                  <a:srgbClr val="F9F9F9"/>
                </a:highlight>
                <a:latin typeface="Söhne"/>
              </a:rPr>
              <a:t>Real-Time Network Monitoring</a:t>
            </a:r>
            <a:r>
              <a:rPr lang="en-GB" b="0" i="0" dirty="0">
                <a:solidFill>
                  <a:srgbClr val="0D0D0D"/>
                </a:solidFill>
                <a:effectLst/>
                <a:highlight>
                  <a:srgbClr val="F9F9F9"/>
                </a:highlight>
                <a:latin typeface="Söhne"/>
              </a:rPr>
              <a:t>. This capability enables the monitoring of network traffic in real time, facilitating immediate detection and response to suspicious activities. This feature is crucial for maintaining continuous security surveillance and reacting swiftly to prevent potential threats from escalating.</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Furthermore, </a:t>
            </a:r>
            <a:r>
              <a:rPr lang="en-GB" b="1" i="0" dirty="0">
                <a:solidFill>
                  <a:srgbClr val="0D0D0D"/>
                </a:solidFill>
                <a:effectLst/>
                <a:highlight>
                  <a:srgbClr val="F9F9F9"/>
                </a:highlight>
                <a:latin typeface="Söhne"/>
              </a:rPr>
              <a:t>Graphical Packet Analysis</a:t>
            </a:r>
            <a:r>
              <a:rPr lang="en-GB" b="0" i="0" dirty="0">
                <a:solidFill>
                  <a:srgbClr val="0D0D0D"/>
                </a:solidFill>
                <a:effectLst/>
                <a:highlight>
                  <a:srgbClr val="F9F9F9"/>
                </a:highlight>
                <a:latin typeface="Söhne"/>
              </a:rPr>
              <a:t> enhances the user experience by presenting a graphical view of traffic flows and protocol relationships. This aids in the intuitive understanding and troubleshooting of network issues, making it easier for analysts to visualize complex relationships and pinpoint the source of network anomalies.</a:t>
            </a:r>
            <a:endParaRPr lang="en-GB" dirty="0"/>
          </a:p>
          <a:p>
            <a:endParaRPr lang="en-GB" dirty="0"/>
          </a:p>
        </p:txBody>
      </p:sp>
      <p:sp>
        <p:nvSpPr>
          <p:cNvPr id="4" name="Slide Number Placeholder 3"/>
          <p:cNvSpPr>
            <a:spLocks noGrp="1"/>
          </p:cNvSpPr>
          <p:nvPr>
            <p:ph type="sldNum" sz="quarter" idx="5"/>
          </p:nvPr>
        </p:nvSpPr>
        <p:spPr/>
        <p:txBody>
          <a:bodyPr/>
          <a:lstStyle/>
          <a:p>
            <a:fld id="{735F8148-D4FD-4902-B3EF-4D422B3664E1}" type="slidenum">
              <a:rPr lang="en-GB" smtClean="0"/>
              <a:t>6</a:t>
            </a:fld>
            <a:endParaRPr lang="en-GB"/>
          </a:p>
        </p:txBody>
      </p:sp>
    </p:spTree>
    <p:extLst>
      <p:ext uri="{BB962C8B-B14F-4D97-AF65-F5344CB8AC3E}">
        <p14:creationId xmlns:p14="http://schemas.microsoft.com/office/powerpoint/2010/main" val="5214724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real-world case that shows the importance of computer forensics would be the case of the “BTK Killer”. Where a man killed 10 people over the course of 17 years, taunting the police throughout his murders which in turn lead to his arrest. After some technological advancements for computer forensics, investigators were able to uncover the metadata on a floppy disk that the killer had sent in in order to taunt the police. Giving them enough data to track down the man in 2005. if it wasn’t for these advancements in computer forensics, it is very likely </a:t>
            </a:r>
            <a:r>
              <a:rPr lang="en-GB" dirty="0" err="1"/>
              <a:t>dennis</a:t>
            </a:r>
            <a:r>
              <a:rPr lang="en-GB" dirty="0"/>
              <a:t> would never have been caught.</a:t>
            </a:r>
          </a:p>
        </p:txBody>
      </p:sp>
      <p:sp>
        <p:nvSpPr>
          <p:cNvPr id="4" name="Slide Number Placeholder 3"/>
          <p:cNvSpPr>
            <a:spLocks noGrp="1"/>
          </p:cNvSpPr>
          <p:nvPr>
            <p:ph type="sldNum" sz="quarter" idx="5"/>
          </p:nvPr>
        </p:nvSpPr>
        <p:spPr/>
        <p:txBody>
          <a:bodyPr/>
          <a:lstStyle/>
          <a:p>
            <a:fld id="{735F8148-D4FD-4902-B3EF-4D422B3664E1}" type="slidenum">
              <a:rPr lang="en-GB" smtClean="0"/>
              <a:t>7</a:t>
            </a:fld>
            <a:endParaRPr lang="en-GB"/>
          </a:p>
        </p:txBody>
      </p:sp>
    </p:spTree>
    <p:extLst>
      <p:ext uri="{BB962C8B-B14F-4D97-AF65-F5344CB8AC3E}">
        <p14:creationId xmlns:p14="http://schemas.microsoft.com/office/powerpoint/2010/main" val="33816309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Recent technological advancements in computer forensics would be the use of AI, as this is now being used to improve things like patten recognition and automating complex analyses which saves investigators a lot of time that would normally be spent doing it manually. An example of this would be the use of machine learning for autopsy. Which is a popular forensic tool that is used to analyse vast amounts of data, however with this new machine learning technology, the tool is able to analyse the data even quicker and allows for more accurate predictive analyses about where relevant information might be found.</a:t>
            </a:r>
          </a:p>
          <a:p>
            <a:endParaRPr lang="en-GB" dirty="0"/>
          </a:p>
          <a:p>
            <a:r>
              <a:rPr lang="en-GB" dirty="0"/>
              <a:t>Cloud services are also on the rise in computer forensics, with tools that can remotely access cloud storage data which makes it incredibly more flexible for businesses that may store most of their important data on the cloud.</a:t>
            </a:r>
          </a:p>
        </p:txBody>
      </p:sp>
      <p:sp>
        <p:nvSpPr>
          <p:cNvPr id="4" name="Slide Number Placeholder 3"/>
          <p:cNvSpPr>
            <a:spLocks noGrp="1"/>
          </p:cNvSpPr>
          <p:nvPr>
            <p:ph type="sldNum" sz="quarter" idx="5"/>
          </p:nvPr>
        </p:nvSpPr>
        <p:spPr/>
        <p:txBody>
          <a:bodyPr/>
          <a:lstStyle/>
          <a:p>
            <a:fld id="{735F8148-D4FD-4902-B3EF-4D422B3664E1}" type="slidenum">
              <a:rPr lang="en-GB" smtClean="0"/>
              <a:t>8</a:t>
            </a:fld>
            <a:endParaRPr lang="en-GB"/>
          </a:p>
        </p:txBody>
      </p:sp>
    </p:spTree>
    <p:extLst>
      <p:ext uri="{BB962C8B-B14F-4D97-AF65-F5344CB8AC3E}">
        <p14:creationId xmlns:p14="http://schemas.microsoft.com/office/powerpoint/2010/main" val="1635902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D0D0D"/>
                </a:solidFill>
                <a:effectLst/>
                <a:highlight>
                  <a:srgbClr val="F9F9F9"/>
                </a:highlight>
                <a:latin typeface="Söhne"/>
              </a:rPr>
              <a:t>Firstly, </a:t>
            </a:r>
            <a:r>
              <a:rPr lang="en-GB" b="1" i="0" dirty="0">
                <a:solidFill>
                  <a:srgbClr val="0D0D0D"/>
                </a:solidFill>
                <a:effectLst/>
                <a:highlight>
                  <a:srgbClr val="F9F9F9"/>
                </a:highlight>
                <a:latin typeface="Söhne"/>
              </a:rPr>
              <a:t>Cloud Computing</a:t>
            </a:r>
            <a:r>
              <a:rPr lang="en-GB" b="0" i="0" dirty="0">
                <a:solidFill>
                  <a:srgbClr val="0D0D0D"/>
                </a:solidFill>
                <a:effectLst/>
                <a:highlight>
                  <a:srgbClr val="F9F9F9"/>
                </a:highlight>
                <a:latin typeface="Söhne"/>
              </a:rPr>
              <a:t>. As previously mentioned,. As more data migrates to cloud-based services, tools like Oxygen Forensics and Cellebrite have become essential. They provide capabilities to access and analyse data directly from cloud services. This ability is crucial, enabling investigators to retrieve data stored on remote servers seamlessly, reflecting the shift towards digital environments that are not tied to physical devices.</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For </a:t>
            </a:r>
            <a:r>
              <a:rPr lang="en-GB" b="1" i="0" dirty="0">
                <a:solidFill>
                  <a:srgbClr val="0D0D0D"/>
                </a:solidFill>
                <a:effectLst/>
                <a:highlight>
                  <a:srgbClr val="F9F9F9"/>
                </a:highlight>
                <a:latin typeface="Söhne"/>
              </a:rPr>
              <a:t>IoT Devices</a:t>
            </a:r>
            <a:r>
              <a:rPr lang="en-GB" b="0" i="0" dirty="0">
                <a:solidFill>
                  <a:srgbClr val="0D0D0D"/>
                </a:solidFill>
                <a:effectLst/>
                <a:highlight>
                  <a:srgbClr val="F9F9F9"/>
                </a:highlight>
                <a:latin typeface="Söhne"/>
              </a:rPr>
              <a:t>. The unique challenges presented by the Internet of Things (IoT) devices, which often have limited processing power and unconventional data storage methods, demand specialized forensic tools. Forensic software is now being specifically developed to address these challenges, ensuring that data from devices like smart thermostats, watches, and home security systems can be accurately and efficiently analysed.</a:t>
            </a:r>
          </a:p>
          <a:p>
            <a:pPr algn="l"/>
            <a:endParaRPr lang="en-GB" b="0" i="0" dirty="0">
              <a:solidFill>
                <a:srgbClr val="0D0D0D"/>
              </a:solidFill>
              <a:effectLst/>
              <a:highlight>
                <a:srgbClr val="F9F9F9"/>
              </a:highlight>
              <a:latin typeface="Söhne"/>
            </a:endParaRPr>
          </a:p>
          <a:p>
            <a:pPr algn="l"/>
            <a:r>
              <a:rPr lang="en-GB" b="0" i="0" dirty="0">
                <a:solidFill>
                  <a:srgbClr val="0D0D0D"/>
                </a:solidFill>
                <a:effectLst/>
                <a:highlight>
                  <a:srgbClr val="F9F9F9"/>
                </a:highlight>
                <a:latin typeface="Söhne"/>
              </a:rPr>
              <a:t>Lastly, </a:t>
            </a:r>
            <a:r>
              <a:rPr lang="en-GB" b="1" i="0" dirty="0">
                <a:solidFill>
                  <a:srgbClr val="0D0D0D"/>
                </a:solidFill>
                <a:effectLst/>
                <a:highlight>
                  <a:srgbClr val="F9F9F9"/>
                </a:highlight>
                <a:latin typeface="Söhne"/>
              </a:rPr>
              <a:t>Encrypted Communications</a:t>
            </a:r>
            <a:r>
              <a:rPr lang="en-GB" b="0" i="0" dirty="0">
                <a:solidFill>
                  <a:srgbClr val="0D0D0D"/>
                </a:solidFill>
                <a:effectLst/>
                <a:highlight>
                  <a:srgbClr val="F9F9F9"/>
                </a:highlight>
                <a:latin typeface="Söhne"/>
              </a:rPr>
              <a:t>. With privacy concerns on the rise, encryption has become a common feature of digital communication. Tools such as Elcomsoft and Passware are at the forefront of overcoming these barriers, making it possible to decrypt previously secure communication channels. This advancement allows investigators to access vital information that is essential for solving cases, tackling the complexities of modern encryption technologies head-on.</a:t>
            </a:r>
          </a:p>
          <a:p>
            <a:endParaRPr lang="en-GB" dirty="0"/>
          </a:p>
        </p:txBody>
      </p:sp>
      <p:sp>
        <p:nvSpPr>
          <p:cNvPr id="4" name="Slide Number Placeholder 3"/>
          <p:cNvSpPr>
            <a:spLocks noGrp="1"/>
          </p:cNvSpPr>
          <p:nvPr>
            <p:ph type="sldNum" sz="quarter" idx="5"/>
          </p:nvPr>
        </p:nvSpPr>
        <p:spPr/>
        <p:txBody>
          <a:bodyPr/>
          <a:lstStyle/>
          <a:p>
            <a:fld id="{735F8148-D4FD-4902-B3EF-4D422B3664E1}" type="slidenum">
              <a:rPr lang="en-GB" smtClean="0"/>
              <a:t>9</a:t>
            </a:fld>
            <a:endParaRPr lang="en-GB"/>
          </a:p>
        </p:txBody>
      </p:sp>
    </p:spTree>
    <p:extLst>
      <p:ext uri="{BB962C8B-B14F-4D97-AF65-F5344CB8AC3E}">
        <p14:creationId xmlns:p14="http://schemas.microsoft.com/office/powerpoint/2010/main" val="117179552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section, I will be discussing my findings after carrying out a thorough investigation about cyberbullying. Where it was my job to find data that proves that there was evidence of a report of cyberbullying and threats online.</a:t>
            </a:r>
          </a:p>
        </p:txBody>
      </p:sp>
      <p:sp>
        <p:nvSpPr>
          <p:cNvPr id="4" name="Slide Number Placeholder 3"/>
          <p:cNvSpPr>
            <a:spLocks noGrp="1"/>
          </p:cNvSpPr>
          <p:nvPr>
            <p:ph type="sldNum" sz="quarter" idx="5"/>
          </p:nvPr>
        </p:nvSpPr>
        <p:spPr/>
        <p:txBody>
          <a:bodyPr/>
          <a:lstStyle/>
          <a:p>
            <a:fld id="{735F8148-D4FD-4902-B3EF-4D422B3664E1}" type="slidenum">
              <a:rPr lang="en-GB" smtClean="0"/>
              <a:t>10</a:t>
            </a:fld>
            <a:endParaRPr lang="en-GB"/>
          </a:p>
        </p:txBody>
      </p:sp>
    </p:spTree>
    <p:extLst>
      <p:ext uri="{BB962C8B-B14F-4D97-AF65-F5344CB8AC3E}">
        <p14:creationId xmlns:p14="http://schemas.microsoft.com/office/powerpoint/2010/main" val="30346137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a little background, this investigation was carried out in a controlled, isolated environment. I took many precautions to ensure that none of the data could be affected by myself, or other outside sources. In order to isolate the data, I ran a virtual machine that was not connected to any network, as I had removed the ability for a network card to be connected while setting up my VM. I also added a policy within windows that would not allow any data to be moved or deleted from the system.</a:t>
            </a:r>
          </a:p>
        </p:txBody>
      </p:sp>
      <p:sp>
        <p:nvSpPr>
          <p:cNvPr id="4" name="Slide Number Placeholder 3"/>
          <p:cNvSpPr>
            <a:spLocks noGrp="1"/>
          </p:cNvSpPr>
          <p:nvPr>
            <p:ph type="sldNum" sz="quarter" idx="5"/>
          </p:nvPr>
        </p:nvSpPr>
        <p:spPr/>
        <p:txBody>
          <a:bodyPr/>
          <a:lstStyle/>
          <a:p>
            <a:fld id="{735F8148-D4FD-4902-B3EF-4D422B3664E1}" type="slidenum">
              <a:rPr lang="en-GB" smtClean="0"/>
              <a:t>11</a:t>
            </a:fld>
            <a:endParaRPr lang="en-GB"/>
          </a:p>
        </p:txBody>
      </p:sp>
    </p:spTree>
    <p:extLst>
      <p:ext uri="{BB962C8B-B14F-4D97-AF65-F5344CB8AC3E}">
        <p14:creationId xmlns:p14="http://schemas.microsoft.com/office/powerpoint/2010/main" val="18060969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tools that I used was FTK and Autopsy. I used these tools as they give me a very clear view of what </a:t>
            </a:r>
            <a:r>
              <a:rPr lang="en-GB" dirty="0" err="1"/>
              <a:t>Im</a:t>
            </a:r>
            <a:r>
              <a:rPr lang="en-GB" dirty="0"/>
              <a:t> working with. Just by using this tool I was able to uncover lots of data and evidence such as messages and screenshots. As well as letting me extract files that were once unobtainable.</a:t>
            </a:r>
          </a:p>
        </p:txBody>
      </p:sp>
      <p:sp>
        <p:nvSpPr>
          <p:cNvPr id="4" name="Slide Number Placeholder 3"/>
          <p:cNvSpPr>
            <a:spLocks noGrp="1"/>
          </p:cNvSpPr>
          <p:nvPr>
            <p:ph type="sldNum" sz="quarter" idx="5"/>
          </p:nvPr>
        </p:nvSpPr>
        <p:spPr/>
        <p:txBody>
          <a:bodyPr/>
          <a:lstStyle/>
          <a:p>
            <a:fld id="{735F8148-D4FD-4902-B3EF-4D422B3664E1}" type="slidenum">
              <a:rPr lang="en-GB" smtClean="0"/>
              <a:t>12</a:t>
            </a:fld>
            <a:endParaRPr lang="en-GB"/>
          </a:p>
        </p:txBody>
      </p:sp>
    </p:spTree>
    <p:extLst>
      <p:ext uri="{BB962C8B-B14F-4D97-AF65-F5344CB8AC3E}">
        <p14:creationId xmlns:p14="http://schemas.microsoft.com/office/powerpoint/2010/main" val="326375162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EXIF allowed me access to the metadata of certain files. One of which was important in this investigation and will be discussed shortly</a:t>
            </a:r>
          </a:p>
        </p:txBody>
      </p:sp>
      <p:sp>
        <p:nvSpPr>
          <p:cNvPr id="4" name="Slide Number Placeholder 3"/>
          <p:cNvSpPr>
            <a:spLocks noGrp="1"/>
          </p:cNvSpPr>
          <p:nvPr>
            <p:ph type="sldNum" sz="quarter" idx="5"/>
          </p:nvPr>
        </p:nvSpPr>
        <p:spPr/>
        <p:txBody>
          <a:bodyPr/>
          <a:lstStyle/>
          <a:p>
            <a:fld id="{735F8148-D4FD-4902-B3EF-4D422B3664E1}" type="slidenum">
              <a:rPr lang="en-GB" smtClean="0"/>
              <a:t>13</a:t>
            </a:fld>
            <a:endParaRPr lang="en-GB"/>
          </a:p>
        </p:txBody>
      </p:sp>
    </p:spTree>
    <p:extLst>
      <p:ext uri="{BB962C8B-B14F-4D97-AF65-F5344CB8AC3E}">
        <p14:creationId xmlns:p14="http://schemas.microsoft.com/office/powerpoint/2010/main" val="78676067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After using WinRAR to unzip a folder, I was left with two encrypted files that also required a password, along with a script that was used to encrypt them. After some research, I learnt that scripts that were used to encrypt data are also the key to decrypting that same data. And after some trial and error using visual studio, I was able to run the script and decrypt these police reports which revealed data about a case of cyberbullying and threats against someone named Justine. This evidence supports the claim that there was a case involving cyber bullying.</a:t>
            </a:r>
          </a:p>
        </p:txBody>
      </p:sp>
      <p:sp>
        <p:nvSpPr>
          <p:cNvPr id="4" name="Slide Number Placeholder 3"/>
          <p:cNvSpPr>
            <a:spLocks noGrp="1"/>
          </p:cNvSpPr>
          <p:nvPr>
            <p:ph type="sldNum" sz="quarter" idx="5"/>
          </p:nvPr>
        </p:nvSpPr>
        <p:spPr/>
        <p:txBody>
          <a:bodyPr/>
          <a:lstStyle/>
          <a:p>
            <a:fld id="{735F8148-D4FD-4902-B3EF-4D422B3664E1}" type="slidenum">
              <a:rPr lang="en-GB" smtClean="0"/>
              <a:t>14</a:t>
            </a:fld>
            <a:endParaRPr lang="en-GB"/>
          </a:p>
        </p:txBody>
      </p:sp>
    </p:spTree>
    <p:extLst>
      <p:ext uri="{BB962C8B-B14F-4D97-AF65-F5344CB8AC3E}">
        <p14:creationId xmlns:p14="http://schemas.microsoft.com/office/powerpoint/2010/main" val="187008019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was also able to find screenshots of a chatlog between an unknown victim and Justine Elias. The messages being sent in these chats show clear signs of cyberbullying, as well as signs that Justine is annoyed with this unknown victim for not cooperating which could lead to things escalating in the future, such as threatening them or continuing to cyber bully.</a:t>
            </a:r>
          </a:p>
        </p:txBody>
      </p:sp>
      <p:sp>
        <p:nvSpPr>
          <p:cNvPr id="4" name="Slide Number Placeholder 3"/>
          <p:cNvSpPr>
            <a:spLocks noGrp="1"/>
          </p:cNvSpPr>
          <p:nvPr>
            <p:ph type="sldNum" sz="quarter" idx="5"/>
          </p:nvPr>
        </p:nvSpPr>
        <p:spPr/>
        <p:txBody>
          <a:bodyPr/>
          <a:lstStyle/>
          <a:p>
            <a:fld id="{735F8148-D4FD-4902-B3EF-4D422B3664E1}" type="slidenum">
              <a:rPr lang="en-GB" smtClean="0"/>
              <a:t>15</a:t>
            </a:fld>
            <a:endParaRPr lang="en-GB"/>
          </a:p>
        </p:txBody>
      </p:sp>
    </p:spTree>
    <p:extLst>
      <p:ext uri="{BB962C8B-B14F-4D97-AF65-F5344CB8AC3E}">
        <p14:creationId xmlns:p14="http://schemas.microsoft.com/office/powerpoint/2010/main" val="17362221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the third piece of evidence that I found in my investigation. A person claiming to be named </a:t>
            </a:r>
            <a:r>
              <a:rPr lang="en-GB" dirty="0" err="1"/>
              <a:t>fred</a:t>
            </a:r>
            <a:r>
              <a:rPr lang="en-GB" dirty="0"/>
              <a:t> Williams is messaging someone in a friendly manner, however he asks the person about an email address, account usernames and a phone number which is strange considering it is the first time he is messaging this person and doesn’t seem to know them at all. On top of this, </a:t>
            </a:r>
            <a:r>
              <a:rPr lang="en-GB" dirty="0" err="1"/>
              <a:t>fred</a:t>
            </a:r>
            <a:r>
              <a:rPr lang="en-GB" dirty="0"/>
              <a:t> claims to have a twitter account under the name </a:t>
            </a:r>
            <a:r>
              <a:rPr lang="en-GB" dirty="0" err="1"/>
              <a:t>musta</a:t>
            </a:r>
            <a:r>
              <a:rPr lang="en-GB" dirty="0"/>
              <a:t> seer, which is the name of another one of the accounts found within the evidence folder, potentially signalling that all of these accounts sending texts and asking for people's information to be all of the same person. However there was not enough evidence to support that claim</a:t>
            </a:r>
          </a:p>
        </p:txBody>
      </p:sp>
      <p:sp>
        <p:nvSpPr>
          <p:cNvPr id="4" name="Slide Number Placeholder 3"/>
          <p:cNvSpPr>
            <a:spLocks noGrp="1"/>
          </p:cNvSpPr>
          <p:nvPr>
            <p:ph type="sldNum" sz="quarter" idx="5"/>
          </p:nvPr>
        </p:nvSpPr>
        <p:spPr/>
        <p:txBody>
          <a:bodyPr/>
          <a:lstStyle/>
          <a:p>
            <a:fld id="{735F8148-D4FD-4902-B3EF-4D422B3664E1}" type="slidenum">
              <a:rPr lang="en-GB" smtClean="0"/>
              <a:t>16</a:t>
            </a:fld>
            <a:endParaRPr lang="en-GB"/>
          </a:p>
        </p:txBody>
      </p:sp>
    </p:spTree>
    <p:extLst>
      <p:ext uri="{BB962C8B-B14F-4D97-AF65-F5344CB8AC3E}">
        <p14:creationId xmlns:p14="http://schemas.microsoft.com/office/powerpoint/2010/main" val="7585828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previously mentioned, </a:t>
            </a:r>
            <a:r>
              <a:rPr lang="en-GB" dirty="0" err="1"/>
              <a:t>musta</a:t>
            </a:r>
            <a:r>
              <a:rPr lang="en-GB" dirty="0"/>
              <a:t> seers appears to be another one of these accounts that is trying to get information from an unknown victim. Musta seer also seems to know a lot about this person despite not knowing them personally. Which are signs of online stalking, which is classed as cyberbullying, further giving evidence that this person is being cyber bullied. [5]</a:t>
            </a:r>
          </a:p>
        </p:txBody>
      </p:sp>
      <p:sp>
        <p:nvSpPr>
          <p:cNvPr id="4" name="Slide Number Placeholder 3"/>
          <p:cNvSpPr>
            <a:spLocks noGrp="1"/>
          </p:cNvSpPr>
          <p:nvPr>
            <p:ph type="sldNum" sz="quarter" idx="5"/>
          </p:nvPr>
        </p:nvSpPr>
        <p:spPr/>
        <p:txBody>
          <a:bodyPr/>
          <a:lstStyle/>
          <a:p>
            <a:fld id="{735F8148-D4FD-4902-B3EF-4D422B3664E1}" type="slidenum">
              <a:rPr lang="en-GB" smtClean="0"/>
              <a:t>17</a:t>
            </a:fld>
            <a:endParaRPr lang="en-GB"/>
          </a:p>
        </p:txBody>
      </p:sp>
    </p:spTree>
    <p:extLst>
      <p:ext uri="{BB962C8B-B14F-4D97-AF65-F5344CB8AC3E}">
        <p14:creationId xmlns:p14="http://schemas.microsoft.com/office/powerpoint/2010/main" val="401221620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Lee saint follows very similar lines to the previous people and continues to question and annoy this victim and not taking no as an answer. He also threatens this person by claiming that he has hacked their Instagram account, and blackmailing them to go on a date with them. This shows clear signs of harassment, threats and cyber bullying. However we cannot say for certain that all of these accounts are ran by the same person.</a:t>
            </a:r>
          </a:p>
        </p:txBody>
      </p:sp>
      <p:sp>
        <p:nvSpPr>
          <p:cNvPr id="4" name="Slide Number Placeholder 3"/>
          <p:cNvSpPr>
            <a:spLocks noGrp="1"/>
          </p:cNvSpPr>
          <p:nvPr>
            <p:ph type="sldNum" sz="quarter" idx="5"/>
          </p:nvPr>
        </p:nvSpPr>
        <p:spPr/>
        <p:txBody>
          <a:bodyPr/>
          <a:lstStyle/>
          <a:p>
            <a:fld id="{735F8148-D4FD-4902-B3EF-4D422B3664E1}" type="slidenum">
              <a:rPr lang="en-GB" smtClean="0"/>
              <a:t>18</a:t>
            </a:fld>
            <a:endParaRPr lang="en-GB"/>
          </a:p>
        </p:txBody>
      </p:sp>
    </p:spTree>
    <p:extLst>
      <p:ext uri="{BB962C8B-B14F-4D97-AF65-F5344CB8AC3E}">
        <p14:creationId xmlns:p14="http://schemas.microsoft.com/office/powerpoint/2010/main" val="391947478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Zhen appears to be more kind that the other accounts and leaves the convocation in a more respectful way. Despite him asking about account details, there do not seem to be any threats or cyberbullying and it is safe to assume that </a:t>
            </a:r>
            <a:r>
              <a:rPr lang="en-GB" dirty="0" err="1"/>
              <a:t>zhen</a:t>
            </a:r>
            <a:r>
              <a:rPr lang="en-GB" dirty="0"/>
              <a:t> is not related to the other accounts and should not be used as evidence to support those claims in this investigation.</a:t>
            </a:r>
          </a:p>
        </p:txBody>
      </p:sp>
      <p:sp>
        <p:nvSpPr>
          <p:cNvPr id="4" name="Slide Number Placeholder 3"/>
          <p:cNvSpPr>
            <a:spLocks noGrp="1"/>
          </p:cNvSpPr>
          <p:nvPr>
            <p:ph type="sldNum" sz="quarter" idx="5"/>
          </p:nvPr>
        </p:nvSpPr>
        <p:spPr/>
        <p:txBody>
          <a:bodyPr/>
          <a:lstStyle/>
          <a:p>
            <a:fld id="{735F8148-D4FD-4902-B3EF-4D422B3664E1}" type="slidenum">
              <a:rPr lang="en-GB" smtClean="0"/>
              <a:t>19</a:t>
            </a:fld>
            <a:endParaRPr lang="en-GB"/>
          </a:p>
        </p:txBody>
      </p:sp>
    </p:spTree>
    <p:extLst>
      <p:ext uri="{BB962C8B-B14F-4D97-AF65-F5344CB8AC3E}">
        <p14:creationId xmlns:p14="http://schemas.microsoft.com/office/powerpoint/2010/main" val="136728830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photo saved within the evidence folder contained metadata, and after running the image through the EXIF tool, it provided me with coordinates that lead to a place in London. However. Since we have no other evidence to back up this claim, and no proof that the suspect took the photo, we cannot use this as evidence to support our claims. On top of this, the police report was filed against someone who had no relationship with that location.</a:t>
            </a:r>
          </a:p>
        </p:txBody>
      </p:sp>
      <p:sp>
        <p:nvSpPr>
          <p:cNvPr id="4" name="Slide Number Placeholder 3"/>
          <p:cNvSpPr>
            <a:spLocks noGrp="1"/>
          </p:cNvSpPr>
          <p:nvPr>
            <p:ph type="sldNum" sz="quarter" idx="5"/>
          </p:nvPr>
        </p:nvSpPr>
        <p:spPr/>
        <p:txBody>
          <a:bodyPr/>
          <a:lstStyle/>
          <a:p>
            <a:fld id="{735F8148-D4FD-4902-B3EF-4D422B3664E1}" type="slidenum">
              <a:rPr lang="en-GB" smtClean="0"/>
              <a:t>20</a:t>
            </a:fld>
            <a:endParaRPr lang="en-GB"/>
          </a:p>
        </p:txBody>
      </p:sp>
    </p:spTree>
    <p:extLst>
      <p:ext uri="{BB962C8B-B14F-4D97-AF65-F5344CB8AC3E}">
        <p14:creationId xmlns:p14="http://schemas.microsoft.com/office/powerpoint/2010/main" val="45821052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lot of databases throughout this evidence folder, and with all the accounts asking for personal data such as emails and phone numbers it could be safe to assume that this is a database of victim's data. However, there is one thing that proves that point wrong. The phone numbers in this database are not UK phone numbers, meaning that this data was likely not collected by someone in the UK. Therefore, we cannot assume that this data is related to this case.</a:t>
            </a:r>
          </a:p>
        </p:txBody>
      </p:sp>
      <p:sp>
        <p:nvSpPr>
          <p:cNvPr id="4" name="Slide Number Placeholder 3"/>
          <p:cNvSpPr>
            <a:spLocks noGrp="1"/>
          </p:cNvSpPr>
          <p:nvPr>
            <p:ph type="sldNum" sz="quarter" idx="5"/>
          </p:nvPr>
        </p:nvSpPr>
        <p:spPr/>
        <p:txBody>
          <a:bodyPr/>
          <a:lstStyle/>
          <a:p>
            <a:fld id="{735F8148-D4FD-4902-B3EF-4D422B3664E1}" type="slidenum">
              <a:rPr lang="en-GB" smtClean="0"/>
              <a:t>21</a:t>
            </a:fld>
            <a:endParaRPr lang="en-GB"/>
          </a:p>
        </p:txBody>
      </p:sp>
    </p:spTree>
    <p:extLst>
      <p:ext uri="{BB962C8B-B14F-4D97-AF65-F5344CB8AC3E}">
        <p14:creationId xmlns:p14="http://schemas.microsoft.com/office/powerpoint/2010/main" val="366987737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found this bank statement within the evidence folder, along with a link to a website that creates fake bank statements under a fake name. this could be evidence about a potential scam that the suspect may be involved in as they are creating fake documents that could be used to trick people. However, I cannot assume that this document belongs to the suspect as the name john doe lee is not mentioned elsewhere.</a:t>
            </a:r>
          </a:p>
        </p:txBody>
      </p:sp>
      <p:sp>
        <p:nvSpPr>
          <p:cNvPr id="4" name="Slide Number Placeholder 3"/>
          <p:cNvSpPr>
            <a:spLocks noGrp="1"/>
          </p:cNvSpPr>
          <p:nvPr>
            <p:ph type="sldNum" sz="quarter" idx="5"/>
          </p:nvPr>
        </p:nvSpPr>
        <p:spPr/>
        <p:txBody>
          <a:bodyPr/>
          <a:lstStyle/>
          <a:p>
            <a:fld id="{735F8148-D4FD-4902-B3EF-4D422B3664E1}" type="slidenum">
              <a:rPr lang="en-GB" smtClean="0"/>
              <a:t>22</a:t>
            </a:fld>
            <a:endParaRPr lang="en-GB"/>
          </a:p>
        </p:txBody>
      </p:sp>
    </p:spTree>
    <p:extLst>
      <p:ext uri="{BB962C8B-B14F-4D97-AF65-F5344CB8AC3E}">
        <p14:creationId xmlns:p14="http://schemas.microsoft.com/office/powerpoint/2010/main" val="304090294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My final piece of evidence is a document containing 2 passwords. The second password was used to access the police report files as I previously mentioned. However, the 1</a:t>
            </a:r>
            <a:r>
              <a:rPr lang="en-GB" baseline="30000" dirty="0"/>
              <a:t>st</a:t>
            </a:r>
            <a:r>
              <a:rPr lang="en-GB" dirty="0"/>
              <a:t> password, Kali, I was not able to figure out what it was used for. This could mean that there is more evidence that I had not uncovered. Or it could simply mean it was put there for the sole purpose of confusing an investigator. Either way, we cannot use this as evidence in this case.</a:t>
            </a:r>
          </a:p>
        </p:txBody>
      </p:sp>
      <p:sp>
        <p:nvSpPr>
          <p:cNvPr id="4" name="Slide Number Placeholder 3"/>
          <p:cNvSpPr>
            <a:spLocks noGrp="1"/>
          </p:cNvSpPr>
          <p:nvPr>
            <p:ph type="sldNum" sz="quarter" idx="5"/>
          </p:nvPr>
        </p:nvSpPr>
        <p:spPr/>
        <p:txBody>
          <a:bodyPr/>
          <a:lstStyle/>
          <a:p>
            <a:fld id="{735F8148-D4FD-4902-B3EF-4D422B3664E1}" type="slidenum">
              <a:rPr lang="en-GB" smtClean="0"/>
              <a:t>23</a:t>
            </a:fld>
            <a:endParaRPr lang="en-GB"/>
          </a:p>
        </p:txBody>
      </p:sp>
    </p:spTree>
    <p:extLst>
      <p:ext uri="{BB962C8B-B14F-4D97-AF65-F5344CB8AC3E}">
        <p14:creationId xmlns:p14="http://schemas.microsoft.com/office/powerpoint/2010/main" val="18240873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Although a lot of evidence turned out to be unrelated to the case, and potential red herrings, With the police report pointing fingers at Justine, and evidence that signals that the accounts are all ran by a single person and show clear signs of cyberbullying or threats</a:t>
            </a:r>
          </a:p>
          <a:p>
            <a:endParaRPr lang="en-GB" dirty="0"/>
          </a:p>
          <a:p>
            <a:r>
              <a:rPr lang="en-GB" dirty="0"/>
              <a:t>I believe that </a:t>
            </a:r>
            <a:r>
              <a:rPr lang="en-GB" b="1" dirty="0"/>
              <a:t>enough</a:t>
            </a:r>
            <a:r>
              <a:rPr lang="en-GB" dirty="0"/>
              <a:t> evidence </a:t>
            </a:r>
            <a:r>
              <a:rPr lang="en-GB" b="1" dirty="0"/>
              <a:t>was found</a:t>
            </a:r>
            <a:r>
              <a:rPr lang="en-GB" dirty="0"/>
              <a:t> to support the claim that cyberbullying and threats had happened in this case.</a:t>
            </a:r>
          </a:p>
        </p:txBody>
      </p:sp>
      <p:sp>
        <p:nvSpPr>
          <p:cNvPr id="4" name="Slide Number Placeholder 3"/>
          <p:cNvSpPr>
            <a:spLocks noGrp="1"/>
          </p:cNvSpPr>
          <p:nvPr>
            <p:ph type="sldNum" sz="quarter" idx="5"/>
          </p:nvPr>
        </p:nvSpPr>
        <p:spPr/>
        <p:txBody>
          <a:bodyPr/>
          <a:lstStyle/>
          <a:p>
            <a:fld id="{735F8148-D4FD-4902-B3EF-4D422B3664E1}" type="slidenum">
              <a:rPr lang="en-GB" smtClean="0"/>
              <a:t>24</a:t>
            </a:fld>
            <a:endParaRPr lang="en-GB"/>
          </a:p>
        </p:txBody>
      </p:sp>
    </p:spTree>
    <p:extLst>
      <p:ext uri="{BB962C8B-B14F-4D97-AF65-F5344CB8AC3E}">
        <p14:creationId xmlns:p14="http://schemas.microsoft.com/office/powerpoint/2010/main" val="3143301348"/>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Any questions?</a:t>
            </a:r>
          </a:p>
        </p:txBody>
      </p:sp>
      <p:sp>
        <p:nvSpPr>
          <p:cNvPr id="4" name="Slide Number Placeholder 3"/>
          <p:cNvSpPr>
            <a:spLocks noGrp="1"/>
          </p:cNvSpPr>
          <p:nvPr>
            <p:ph type="sldNum" sz="quarter" idx="5"/>
          </p:nvPr>
        </p:nvSpPr>
        <p:spPr/>
        <p:txBody>
          <a:bodyPr/>
          <a:lstStyle/>
          <a:p>
            <a:fld id="{735F8148-D4FD-4902-B3EF-4D422B3664E1}" type="slidenum">
              <a:rPr lang="en-GB" smtClean="0"/>
              <a:t>25</a:t>
            </a:fld>
            <a:endParaRPr lang="en-GB"/>
          </a:p>
        </p:txBody>
      </p:sp>
    </p:spTree>
    <p:extLst>
      <p:ext uri="{BB962C8B-B14F-4D97-AF65-F5344CB8AC3E}">
        <p14:creationId xmlns:p14="http://schemas.microsoft.com/office/powerpoint/2010/main" val="1228788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5EF58D-B62B-40BB-83AA-9D07CFC4ED26}"/>
              </a:ext>
            </a:extLst>
          </p:cNvPr>
          <p:cNvSpPr>
            <a:spLocks noGrp="1"/>
          </p:cNvSpPr>
          <p:nvPr>
            <p:ph type="ctrTitle"/>
          </p:nvPr>
        </p:nvSpPr>
        <p:spPr>
          <a:xfrm>
            <a:off x="612648" y="557783"/>
            <a:ext cx="10969752" cy="3130807"/>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66AC06D3-F571-4213-A2A4-6A1915120CED}"/>
              </a:ext>
            </a:extLst>
          </p:cNvPr>
          <p:cNvSpPr>
            <a:spLocks noGrp="1"/>
          </p:cNvSpPr>
          <p:nvPr>
            <p:ph type="subTitle" idx="1"/>
          </p:nvPr>
        </p:nvSpPr>
        <p:spPr>
          <a:xfrm>
            <a:off x="612648" y="3902206"/>
            <a:ext cx="10969752" cy="2240529"/>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75A10580-AD31-4B8F-8448-55A666AC1725}"/>
              </a:ext>
            </a:extLst>
          </p:cNvPr>
          <p:cNvSpPr>
            <a:spLocks noGrp="1"/>
          </p:cNvSpPr>
          <p:nvPr>
            <p:ph type="dt" sz="half" idx="10"/>
          </p:nvPr>
        </p:nvSpPr>
        <p:spPr/>
        <p:txBody>
          <a:bodyPr/>
          <a:lstStyle/>
          <a:p>
            <a:fld id="{79C5A860-F335-4252-AA00-24FB67ED2982}" type="datetime1">
              <a:rPr lang="en-US" smtClean="0"/>
              <a:t>4/28/2024</a:t>
            </a:fld>
            <a:endParaRPr lang="en-US"/>
          </a:p>
        </p:txBody>
      </p:sp>
      <p:sp>
        <p:nvSpPr>
          <p:cNvPr id="5" name="Footer Placeholder 4">
            <a:extLst>
              <a:ext uri="{FF2B5EF4-FFF2-40B4-BE49-F238E27FC236}">
                <a16:creationId xmlns:a16="http://schemas.microsoft.com/office/drawing/2014/main" id="{15EC99C8-515A-4FEA-9CD2-6D0BF46CF6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972AF1B-1868-4C05-B6C3-9EBF29A50AD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525723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E6D384-B2C5-42A4-9774-A931C39BA53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8D736C-5FCC-43BC-B824-A90F2CC5D1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A4A3A50-B922-45BE-945D-7ED3EBD83F7C}"/>
              </a:ext>
            </a:extLst>
          </p:cNvPr>
          <p:cNvSpPr>
            <a:spLocks noGrp="1"/>
          </p:cNvSpPr>
          <p:nvPr>
            <p:ph type="dt" sz="half" idx="10"/>
          </p:nvPr>
        </p:nvSpPr>
        <p:spPr/>
        <p:txBody>
          <a:bodyPr/>
          <a:lstStyle/>
          <a:p>
            <a:fld id="{D04BC802-30E3-4658-9CCA-F873646FEC67}" type="datetime1">
              <a:rPr lang="en-US" smtClean="0"/>
              <a:t>4/28/2024</a:t>
            </a:fld>
            <a:endParaRPr lang="en-US"/>
          </a:p>
        </p:txBody>
      </p:sp>
      <p:sp>
        <p:nvSpPr>
          <p:cNvPr id="5" name="Footer Placeholder 4">
            <a:extLst>
              <a:ext uri="{FF2B5EF4-FFF2-40B4-BE49-F238E27FC236}">
                <a16:creationId xmlns:a16="http://schemas.microsoft.com/office/drawing/2014/main" id="{64241F78-20DE-4D53-BB25-79E5C4E1AB6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E643084-C669-4FDF-87D4-F22D36BB827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852046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6C559-800C-489A-9174-7901F92B0D47}"/>
              </a:ext>
            </a:extLst>
          </p:cNvPr>
          <p:cNvSpPr>
            <a:spLocks noGrp="1"/>
          </p:cNvSpPr>
          <p:nvPr>
            <p:ph type="title"/>
          </p:nvPr>
        </p:nvSpPr>
        <p:spPr>
          <a:xfrm>
            <a:off x="612648" y="557784"/>
            <a:ext cx="10969752" cy="3146400"/>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142B5C3-320B-4CFD-B6A7-A28C7E435B41}"/>
              </a:ext>
            </a:extLst>
          </p:cNvPr>
          <p:cNvSpPr>
            <a:spLocks noGrp="1"/>
          </p:cNvSpPr>
          <p:nvPr>
            <p:ph type="body" idx="1"/>
          </p:nvPr>
        </p:nvSpPr>
        <p:spPr>
          <a:xfrm>
            <a:off x="612648" y="3902207"/>
            <a:ext cx="10969752" cy="2187443"/>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FCA372-3F42-4113-A73B-5FDCF93CB5BC}"/>
              </a:ext>
            </a:extLst>
          </p:cNvPr>
          <p:cNvSpPr>
            <a:spLocks noGrp="1"/>
          </p:cNvSpPr>
          <p:nvPr>
            <p:ph type="dt" sz="half" idx="10"/>
          </p:nvPr>
        </p:nvSpPr>
        <p:spPr/>
        <p:txBody>
          <a:bodyPr/>
          <a:lstStyle/>
          <a:p>
            <a:fld id="{0AB227A3-19CE-4153-81CE-64EB7AB094B3}" type="datetime1">
              <a:rPr lang="en-US" smtClean="0"/>
              <a:t>4/28/2024</a:t>
            </a:fld>
            <a:endParaRPr lang="en-US"/>
          </a:p>
        </p:txBody>
      </p:sp>
      <p:sp>
        <p:nvSpPr>
          <p:cNvPr id="5" name="Footer Placeholder 4">
            <a:extLst>
              <a:ext uri="{FF2B5EF4-FFF2-40B4-BE49-F238E27FC236}">
                <a16:creationId xmlns:a16="http://schemas.microsoft.com/office/drawing/2014/main" id="{F0DA1197-0C78-4878-B086-5D206EA491D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F1B83D8-FD42-44FF-AA20-944A519CC0B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21389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685AA-B5C7-4E3D-85FA-94F3C73E59B1}"/>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03AFEEA-6F3F-4630-A950-61C05D2FAFBC}"/>
              </a:ext>
            </a:extLst>
          </p:cNvPr>
          <p:cNvSpPr>
            <a:spLocks noGrp="1"/>
          </p:cNvSpPr>
          <p:nvPr>
            <p:ph sz="half" idx="1"/>
          </p:nvPr>
        </p:nvSpPr>
        <p:spPr>
          <a:xfrm>
            <a:off x="609600"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AC36817-B869-4D19-9EE8-A3166B0E1591}"/>
              </a:ext>
            </a:extLst>
          </p:cNvPr>
          <p:cNvSpPr>
            <a:spLocks noGrp="1"/>
          </p:cNvSpPr>
          <p:nvPr>
            <p:ph sz="half" idx="2"/>
          </p:nvPr>
        </p:nvSpPr>
        <p:spPr>
          <a:xfrm>
            <a:off x="6172202" y="2081369"/>
            <a:ext cx="5410200" cy="40955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FC074146-2374-4321-AEBB-3E9B09D7796D}"/>
              </a:ext>
            </a:extLst>
          </p:cNvPr>
          <p:cNvSpPr>
            <a:spLocks noGrp="1"/>
          </p:cNvSpPr>
          <p:nvPr>
            <p:ph type="dt" sz="half" idx="10"/>
          </p:nvPr>
        </p:nvSpPr>
        <p:spPr/>
        <p:txBody>
          <a:bodyPr/>
          <a:lstStyle/>
          <a:p>
            <a:fld id="{B819A100-10F6-477E-8847-29D479EF1C92}" type="datetime1">
              <a:rPr lang="en-US" smtClean="0"/>
              <a:t>4/28/2024</a:t>
            </a:fld>
            <a:endParaRPr lang="en-US"/>
          </a:p>
        </p:txBody>
      </p:sp>
      <p:sp>
        <p:nvSpPr>
          <p:cNvPr id="6" name="Footer Placeholder 5">
            <a:extLst>
              <a:ext uri="{FF2B5EF4-FFF2-40B4-BE49-F238E27FC236}">
                <a16:creationId xmlns:a16="http://schemas.microsoft.com/office/drawing/2014/main" id="{2C42337B-B902-4DC2-BB94-02B8A754926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44AD585-B83C-4ECF-AF42-8DDF6996B79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436415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A9ADB-3495-481F-BB4E-9C7128B17B1F}"/>
              </a:ext>
            </a:extLst>
          </p:cNvPr>
          <p:cNvSpPr>
            <a:spLocks noGrp="1"/>
          </p:cNvSpPr>
          <p:nvPr>
            <p:ph type="title"/>
          </p:nvPr>
        </p:nvSpPr>
        <p:spPr>
          <a:xfrm>
            <a:off x="609600" y="365125"/>
            <a:ext cx="10745788"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DED6FF4C-26CB-4281-A2F7-6CBE45186791}"/>
              </a:ext>
            </a:extLst>
          </p:cNvPr>
          <p:cNvSpPr>
            <a:spLocks noGrp="1"/>
          </p:cNvSpPr>
          <p:nvPr>
            <p:ph type="body" idx="1"/>
          </p:nvPr>
        </p:nvSpPr>
        <p:spPr>
          <a:xfrm>
            <a:off x="609600" y="1895096"/>
            <a:ext cx="5387975"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F2E72A9-F222-45B4-9355-C04C05864139}"/>
              </a:ext>
            </a:extLst>
          </p:cNvPr>
          <p:cNvSpPr>
            <a:spLocks noGrp="1"/>
          </p:cNvSpPr>
          <p:nvPr>
            <p:ph sz="half" idx="2"/>
          </p:nvPr>
        </p:nvSpPr>
        <p:spPr>
          <a:xfrm>
            <a:off x="609600" y="2842211"/>
            <a:ext cx="5387975"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4A699F6E-77AD-4EBC-BAF9-5A43CDEC41E2}"/>
              </a:ext>
            </a:extLst>
          </p:cNvPr>
          <p:cNvSpPr>
            <a:spLocks noGrp="1"/>
          </p:cNvSpPr>
          <p:nvPr>
            <p:ph type="body" sz="quarter" idx="3"/>
          </p:nvPr>
        </p:nvSpPr>
        <p:spPr>
          <a:xfrm>
            <a:off x="6167890" y="1895096"/>
            <a:ext cx="5414510" cy="823912"/>
          </a:xfrm>
        </p:spPr>
        <p:txBody>
          <a:bodyPr anchor="b"/>
          <a:lstStyle>
            <a:lvl1pPr marL="0" indent="0">
              <a:buNone/>
              <a:defRPr sz="2400" b="0"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0F77677-7169-4591-B047-0678815F48E6}"/>
              </a:ext>
            </a:extLst>
          </p:cNvPr>
          <p:cNvSpPr>
            <a:spLocks noGrp="1"/>
          </p:cNvSpPr>
          <p:nvPr>
            <p:ph sz="quarter" idx="4"/>
          </p:nvPr>
        </p:nvSpPr>
        <p:spPr>
          <a:xfrm>
            <a:off x="6167890" y="2842211"/>
            <a:ext cx="5414510" cy="33474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482A6EB-0285-4FA4-A00C-A7F716084FD3}"/>
              </a:ext>
            </a:extLst>
          </p:cNvPr>
          <p:cNvSpPr>
            <a:spLocks noGrp="1"/>
          </p:cNvSpPr>
          <p:nvPr>
            <p:ph type="dt" sz="half" idx="10"/>
          </p:nvPr>
        </p:nvSpPr>
        <p:spPr/>
        <p:txBody>
          <a:bodyPr/>
          <a:lstStyle/>
          <a:p>
            <a:fld id="{5DF128AB-198A-495F-8475-FDB360C9873F}" type="datetime1">
              <a:rPr lang="en-US" smtClean="0"/>
              <a:t>4/28/2024</a:t>
            </a:fld>
            <a:endParaRPr lang="en-US"/>
          </a:p>
        </p:txBody>
      </p:sp>
      <p:sp>
        <p:nvSpPr>
          <p:cNvPr id="8" name="Footer Placeholder 7">
            <a:extLst>
              <a:ext uri="{FF2B5EF4-FFF2-40B4-BE49-F238E27FC236}">
                <a16:creationId xmlns:a16="http://schemas.microsoft.com/office/drawing/2014/main" id="{86D39526-82B8-402C-8A2B-82EF8F3F3A7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55EC9E6-6FF1-4541-9CB1-A2FF9D852169}"/>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2586120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70F54-6CED-4251-A0A6-32CCD1213F82}"/>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6572C8E6-49D6-46A5-8DC3-B0D8E683C9CB}"/>
              </a:ext>
            </a:extLst>
          </p:cNvPr>
          <p:cNvSpPr>
            <a:spLocks noGrp="1"/>
          </p:cNvSpPr>
          <p:nvPr>
            <p:ph type="dt" sz="half" idx="10"/>
          </p:nvPr>
        </p:nvSpPr>
        <p:spPr/>
        <p:txBody>
          <a:bodyPr/>
          <a:lstStyle/>
          <a:p>
            <a:fld id="{021A235E-F8FD-479F-9FC7-18BE84110877}" type="datetime1">
              <a:rPr lang="en-US" smtClean="0"/>
              <a:t>4/28/2024</a:t>
            </a:fld>
            <a:endParaRPr lang="en-US"/>
          </a:p>
        </p:txBody>
      </p:sp>
      <p:sp>
        <p:nvSpPr>
          <p:cNvPr id="4" name="Footer Placeholder 3">
            <a:extLst>
              <a:ext uri="{FF2B5EF4-FFF2-40B4-BE49-F238E27FC236}">
                <a16:creationId xmlns:a16="http://schemas.microsoft.com/office/drawing/2014/main" id="{AB883CBA-77CD-4490-A5F3-BAA8FC254A3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EA5FF79-61B6-4693-8547-95B1F2F7A19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79520553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FBDCB94-13E9-41CB-88F0-D30A1791DCBA}"/>
              </a:ext>
            </a:extLst>
          </p:cNvPr>
          <p:cNvSpPr>
            <a:spLocks noGrp="1"/>
          </p:cNvSpPr>
          <p:nvPr>
            <p:ph type="dt" sz="half" idx="10"/>
          </p:nvPr>
        </p:nvSpPr>
        <p:spPr/>
        <p:txBody>
          <a:bodyPr/>
          <a:lstStyle/>
          <a:p>
            <a:fld id="{E890F09B-68DA-462E-9DB4-4C9ADAB8CBCC}" type="datetime1">
              <a:rPr lang="en-US" smtClean="0"/>
              <a:t>4/28/2024</a:t>
            </a:fld>
            <a:endParaRPr lang="en-US"/>
          </a:p>
        </p:txBody>
      </p:sp>
      <p:sp>
        <p:nvSpPr>
          <p:cNvPr id="3" name="Footer Placeholder 2">
            <a:extLst>
              <a:ext uri="{FF2B5EF4-FFF2-40B4-BE49-F238E27FC236}">
                <a16:creationId xmlns:a16="http://schemas.microsoft.com/office/drawing/2014/main" id="{244795A4-736C-426D-8559-5AD5892756A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B2A2ACD-17F3-4C16-8E77-86EC92CCD552}"/>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408848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7FCB2E-B68A-48F9-8B20-CDED818FB6E0}"/>
              </a:ext>
            </a:extLst>
          </p:cNvPr>
          <p:cNvSpPr>
            <a:spLocks noGrp="1"/>
          </p:cNvSpPr>
          <p:nvPr>
            <p:ph type="title"/>
          </p:nvPr>
        </p:nvSpPr>
        <p:spPr>
          <a:xfrm>
            <a:off x="612649" y="457199"/>
            <a:ext cx="4970822" cy="2660205"/>
          </a:xfrm>
        </p:spPr>
        <p:txBody>
          <a:bodyPr anchor="b">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D081C83-64B5-4BFD-A163-75C2EA7F8973}"/>
              </a:ext>
            </a:extLst>
          </p:cNvPr>
          <p:cNvSpPr>
            <a:spLocks noGrp="1"/>
          </p:cNvSpPr>
          <p:nvPr>
            <p:ph idx="1"/>
          </p:nvPr>
        </p:nvSpPr>
        <p:spPr>
          <a:xfrm>
            <a:off x="6096000" y="457200"/>
            <a:ext cx="5483352" cy="5744003"/>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725D44AD-E361-48A3-936D-DDA0D5144510}"/>
              </a:ext>
            </a:extLst>
          </p:cNvPr>
          <p:cNvSpPr>
            <a:spLocks noGrp="1"/>
          </p:cNvSpPr>
          <p:nvPr>
            <p:ph type="body" sz="half" idx="2"/>
          </p:nvPr>
        </p:nvSpPr>
        <p:spPr>
          <a:xfrm>
            <a:off x="612649" y="3329989"/>
            <a:ext cx="4970822" cy="2871216"/>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9EED06C-E016-489C-8863-EA1BE998BC48}"/>
              </a:ext>
            </a:extLst>
          </p:cNvPr>
          <p:cNvSpPr>
            <a:spLocks noGrp="1"/>
          </p:cNvSpPr>
          <p:nvPr>
            <p:ph type="dt" sz="half" idx="10"/>
          </p:nvPr>
        </p:nvSpPr>
        <p:spPr/>
        <p:txBody>
          <a:bodyPr/>
          <a:lstStyle/>
          <a:p>
            <a:fld id="{17AC4E36-FABE-47EB-AA7F-C19A93824617}" type="datetime1">
              <a:rPr lang="en-US" smtClean="0"/>
              <a:t>4/28/2024</a:t>
            </a:fld>
            <a:endParaRPr lang="en-US"/>
          </a:p>
        </p:txBody>
      </p:sp>
      <p:sp>
        <p:nvSpPr>
          <p:cNvPr id="6" name="Footer Placeholder 5">
            <a:extLst>
              <a:ext uri="{FF2B5EF4-FFF2-40B4-BE49-F238E27FC236}">
                <a16:creationId xmlns:a16="http://schemas.microsoft.com/office/drawing/2014/main" id="{359161F0-D253-49A7-9A08-7A0A228146C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42C61A-B326-40A7-A286-90D0544BBC34}"/>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2930948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2DF6F-D00F-4CE4-8701-B0062734611B}"/>
              </a:ext>
            </a:extLst>
          </p:cNvPr>
          <p:cNvSpPr>
            <a:spLocks noGrp="1"/>
          </p:cNvSpPr>
          <p:nvPr>
            <p:ph type="title"/>
          </p:nvPr>
        </p:nvSpPr>
        <p:spPr>
          <a:xfrm>
            <a:off x="612649" y="457199"/>
            <a:ext cx="4970822" cy="2667485"/>
          </a:xfrm>
        </p:spPr>
        <p:txBody>
          <a:bodyPr anchor="b">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0A0FF7AB-F851-4425-8407-996C920E6847}"/>
              </a:ext>
            </a:extLst>
          </p:cNvPr>
          <p:cNvSpPr>
            <a:spLocks noGrp="1"/>
          </p:cNvSpPr>
          <p:nvPr>
            <p:ph type="pic" idx="1"/>
          </p:nvPr>
        </p:nvSpPr>
        <p:spPr>
          <a:xfrm>
            <a:off x="6096000" y="457199"/>
            <a:ext cx="5483352"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A2ED6CF5-154F-4615-8CDC-E2BFA61FABE2}"/>
              </a:ext>
            </a:extLst>
          </p:cNvPr>
          <p:cNvSpPr>
            <a:spLocks noGrp="1"/>
          </p:cNvSpPr>
          <p:nvPr>
            <p:ph type="body" sz="half" idx="2"/>
          </p:nvPr>
        </p:nvSpPr>
        <p:spPr>
          <a:xfrm>
            <a:off x="612649" y="3322708"/>
            <a:ext cx="4970822" cy="2546280"/>
          </a:xfrm>
        </p:spPr>
        <p:txBody>
          <a:bodyP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5C400-0D13-495F-8C4E-EC3CDF5F22AF}"/>
              </a:ext>
            </a:extLst>
          </p:cNvPr>
          <p:cNvSpPr>
            <a:spLocks noGrp="1"/>
          </p:cNvSpPr>
          <p:nvPr>
            <p:ph type="dt" sz="half" idx="10"/>
          </p:nvPr>
        </p:nvSpPr>
        <p:spPr/>
        <p:txBody>
          <a:bodyPr/>
          <a:lstStyle/>
          <a:p>
            <a:fld id="{F199CE6B-5DE6-4A2D-B72E-5E8969F9F56F}" type="datetime1">
              <a:rPr lang="en-US" smtClean="0"/>
              <a:t>4/28/2024</a:t>
            </a:fld>
            <a:endParaRPr lang="en-US"/>
          </a:p>
        </p:txBody>
      </p:sp>
      <p:sp>
        <p:nvSpPr>
          <p:cNvPr id="6" name="Footer Placeholder 5">
            <a:extLst>
              <a:ext uri="{FF2B5EF4-FFF2-40B4-BE49-F238E27FC236}">
                <a16:creationId xmlns:a16="http://schemas.microsoft.com/office/drawing/2014/main" id="{4CB290D7-98AC-45E5-A7D6-73520AFC73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294276C-2BD2-4C4F-AC04-DD3D73768A5D}"/>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942056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5170B0-C1C5-4976-80E8-6B4F90EB362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097593EE-493E-4BCE-8992-24CA63E1E09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80919F-FDDD-42FB-8422-A0665D558D00}"/>
              </a:ext>
            </a:extLst>
          </p:cNvPr>
          <p:cNvSpPr>
            <a:spLocks noGrp="1"/>
          </p:cNvSpPr>
          <p:nvPr>
            <p:ph type="dt" sz="half" idx="10"/>
          </p:nvPr>
        </p:nvSpPr>
        <p:spPr/>
        <p:txBody>
          <a:bodyPr/>
          <a:lstStyle/>
          <a:p>
            <a:fld id="{46AB1048-0047-48CA-88BA-D69B470942CF}" type="datetime1">
              <a:rPr lang="en-US" smtClean="0"/>
              <a:t>4/28/2024</a:t>
            </a:fld>
            <a:endParaRPr lang="en-US"/>
          </a:p>
        </p:txBody>
      </p:sp>
      <p:sp>
        <p:nvSpPr>
          <p:cNvPr id="5" name="Footer Placeholder 4">
            <a:extLst>
              <a:ext uri="{FF2B5EF4-FFF2-40B4-BE49-F238E27FC236}">
                <a16:creationId xmlns:a16="http://schemas.microsoft.com/office/drawing/2014/main" id="{A216D38A-35F8-4667-A1F4-49644471E9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59CC230-78B7-487B-9C95-CB00868F6F1F}"/>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570542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14CB826-D9AA-4689-B8C0-38D999F0D065}"/>
              </a:ext>
            </a:extLst>
          </p:cNvPr>
          <p:cNvSpPr>
            <a:spLocks noGrp="1"/>
          </p:cNvSpPr>
          <p:nvPr>
            <p:ph type="title" orient="vert"/>
          </p:nvPr>
        </p:nvSpPr>
        <p:spPr>
          <a:xfrm>
            <a:off x="8724900" y="557784"/>
            <a:ext cx="2854452" cy="564342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1F1CDD-16FB-45E0-9887-24374C567647}"/>
              </a:ext>
            </a:extLst>
          </p:cNvPr>
          <p:cNvSpPr>
            <a:spLocks noGrp="1"/>
          </p:cNvSpPr>
          <p:nvPr>
            <p:ph type="body" orient="vert" idx="1"/>
          </p:nvPr>
        </p:nvSpPr>
        <p:spPr>
          <a:xfrm>
            <a:off x="612648" y="557784"/>
            <a:ext cx="7734300" cy="564342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846397-BBD2-4426-B1F5-FD6EA3CDC866}"/>
              </a:ext>
            </a:extLst>
          </p:cNvPr>
          <p:cNvSpPr>
            <a:spLocks noGrp="1"/>
          </p:cNvSpPr>
          <p:nvPr>
            <p:ph type="dt" sz="half" idx="10"/>
          </p:nvPr>
        </p:nvSpPr>
        <p:spPr/>
        <p:txBody>
          <a:bodyPr/>
          <a:lstStyle/>
          <a:p>
            <a:fld id="{5BD83879-648C-49A9-81A2-0EF5946532D0}" type="datetime1">
              <a:rPr lang="en-US" smtClean="0"/>
              <a:t>4/28/2024</a:t>
            </a:fld>
            <a:endParaRPr lang="en-US"/>
          </a:p>
        </p:txBody>
      </p:sp>
      <p:sp>
        <p:nvSpPr>
          <p:cNvPr id="5" name="Footer Placeholder 4">
            <a:extLst>
              <a:ext uri="{FF2B5EF4-FFF2-40B4-BE49-F238E27FC236}">
                <a16:creationId xmlns:a16="http://schemas.microsoft.com/office/drawing/2014/main" id="{FDAB91E4-73D0-4ACD-8F54-00EE6FB1D61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B28C61-59FE-44D6-A7D6-AAD292232778}"/>
              </a:ext>
            </a:extLst>
          </p:cNvPr>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97540250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9C5A860-F335-4252-AA00-24FB67ED2982}" type="datetime1">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322568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04BC802-30E3-4658-9CCA-F873646FEC67}" type="datetime1">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0618342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AB227A3-19CE-4153-81CE-64EB7AB094B3}" type="datetime1">
              <a:rPr lang="en-US" smtClean="0"/>
              <a:t>4/28/2024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519062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B819A100-10F6-477E-8847-29D479EF1C92}" type="datetime1">
              <a:rPr lang="en-US" smtClean="0"/>
              <a:t>4/28/2024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21814868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DF128AB-198A-495F-8475-FDB360C9873F}" type="datetime1">
              <a:rPr lang="en-US" smtClean="0"/>
              <a:t>4/28/2024</a:t>
            </a:fld>
            <a:endParaRPr lang="en-US"/>
          </a:p>
        </p:txBody>
      </p:sp>
      <p:sp>
        <p:nvSpPr>
          <p:cNvPr id="11" name="Footer Placeholder 10"/>
          <p:cNvSpPr>
            <a:spLocks noGrp="1"/>
          </p:cNvSpPr>
          <p:nvPr>
            <p:ph type="ftr" sz="quarter" idx="11"/>
          </p:nvPr>
        </p:nvSpPr>
        <p:spPr/>
        <p:txBody>
          <a:bodyPr/>
          <a:lstStyle/>
          <a:p>
            <a:endParaRPr lang="en-US"/>
          </a:p>
        </p:txBody>
      </p:sp>
      <p:sp>
        <p:nvSpPr>
          <p:cNvPr id="12" name="Slide Number Placeholder 11"/>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69973666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021A235E-F8FD-479F-9FC7-18BE84110877}" type="datetime1">
              <a:rPr lang="en-US" smtClean="0"/>
              <a:t>4/28/2024</a:t>
            </a:fld>
            <a:endParaRPr lang="en-US"/>
          </a:p>
        </p:txBody>
      </p:sp>
      <p:sp>
        <p:nvSpPr>
          <p:cNvPr id="7" name="Footer Placeholder 6"/>
          <p:cNvSpPr>
            <a:spLocks noGrp="1"/>
          </p:cNvSpPr>
          <p:nvPr>
            <p:ph type="ftr" sz="quarter" idx="11"/>
          </p:nvPr>
        </p:nvSpPr>
        <p:spPr/>
        <p:txBody>
          <a:bodyPr/>
          <a:lstStyle/>
          <a:p>
            <a:endParaRPr lang="en-US"/>
          </a:p>
        </p:txBody>
      </p:sp>
      <p:sp>
        <p:nvSpPr>
          <p:cNvPr id="8" name="Slide Number Placeholder 7"/>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417704340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E890F09B-68DA-462E-9DB4-4C9ADAB8CBCC}" type="datetime1">
              <a:rPr lang="en-US" smtClean="0"/>
              <a:t>4/28/2024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108170177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17AC4E36-FABE-47EB-AA7F-C19A93824617}" type="datetime1">
              <a:rPr lang="en-US" smtClean="0"/>
              <a:t>4/28/2024</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53853588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F199CE6B-5DE6-4A2D-B72E-5E8969F9F56F}" type="datetime1">
              <a:rPr lang="en-US" smtClean="0"/>
              <a:t>4/28/2024</a:t>
            </a:fld>
            <a:endParaRPr lang="en-US"/>
          </a:p>
        </p:txBody>
      </p:sp>
      <p:sp>
        <p:nvSpPr>
          <p:cNvPr id="9" name="Footer Placeholder 8"/>
          <p:cNvSpPr>
            <a:spLocks noGrp="1"/>
          </p:cNvSpPr>
          <p:nvPr>
            <p:ph type="ftr" sz="quarter" idx="11"/>
          </p:nvPr>
        </p:nvSpPr>
        <p:spPr>
          <a:xfrm>
            <a:off x="3499101" y="6356350"/>
            <a:ext cx="5911517" cy="365125"/>
          </a:xfrm>
        </p:spPr>
        <p:txBody>
          <a:bodyPr/>
          <a:lstStyle/>
          <a:p>
            <a:endParaRPr lang="en-US"/>
          </a:p>
        </p:txBody>
      </p:sp>
      <p:sp>
        <p:nvSpPr>
          <p:cNvPr id="10" name="Slide Number Placeholder 9"/>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908492316"/>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6AB1048-0047-48CA-88BA-D69B470942CF}" type="datetime1">
              <a:rPr lang="en-US" smtClean="0"/>
              <a:t>4/28/2024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395596741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D83879-648C-49A9-81A2-0EF5946532D0}" type="datetime1">
              <a:rPr lang="en-US" smtClean="0"/>
              <a:t>4/28/2024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F646F3F-274D-499B-ABBE-824EB4ABDC3D}" type="slidenum">
              <a:rPr lang="en-US" smtClean="0"/>
              <a:t>‹#›</a:t>
            </a:fld>
            <a:endParaRPr lang="en-US"/>
          </a:p>
        </p:txBody>
      </p:sp>
    </p:spTree>
    <p:extLst>
      <p:ext uri="{BB962C8B-B14F-4D97-AF65-F5344CB8AC3E}">
        <p14:creationId xmlns:p14="http://schemas.microsoft.com/office/powerpoint/2010/main" val="20701813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42E603F-28B7-4831-BF23-65FBAB13D5FB}"/>
              </a:ext>
            </a:extLst>
          </p:cNvPr>
          <p:cNvSpPr/>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Freeform: Shape 7">
            <a:extLst>
              <a:ext uri="{FF2B5EF4-FFF2-40B4-BE49-F238E27FC236}">
                <a16:creationId xmlns:a16="http://schemas.microsoft.com/office/drawing/2014/main" id="{4D39700F-2B10-4402-A7DD-06EE2245880D}"/>
              </a:ext>
              <a:ext uri="{C183D7F6-B498-43B3-948B-1728B52AA6E4}">
                <adec:decorative xmlns:adec="http://schemas.microsoft.com/office/drawing/2017/decorative" val="1"/>
              </a:ext>
            </a:extLst>
          </p:cNvPr>
          <p:cNvSpPr/>
          <p:nvPr/>
        </p:nvSpPr>
        <p:spPr>
          <a:xfrm>
            <a:off x="-1" y="232968"/>
            <a:ext cx="9560477" cy="6625032"/>
          </a:xfrm>
          <a:custGeom>
            <a:avLst/>
            <a:gdLst>
              <a:gd name="connsiteX0" fmla="*/ 8831314 w 9263816"/>
              <a:gd name="connsiteY0" fmla="*/ 5943878 h 6858000"/>
              <a:gd name="connsiteX1" fmla="*/ 9179783 w 9263816"/>
              <a:gd name="connsiteY1" fmla="*/ 6086141 h 6858000"/>
              <a:gd name="connsiteX2" fmla="*/ 9260887 w 9263816"/>
              <a:gd name="connsiteY2" fmla="*/ 6279156 h 6858000"/>
              <a:gd name="connsiteX3" fmla="*/ 8925621 w 9263816"/>
              <a:gd name="connsiteY3" fmla="*/ 6708712 h 6858000"/>
              <a:gd name="connsiteX4" fmla="*/ 8496050 w 9263816"/>
              <a:gd name="connsiteY4" fmla="*/ 6373449 h 6858000"/>
              <a:gd name="connsiteX5" fmla="*/ 8831314 w 9263816"/>
              <a:gd name="connsiteY5" fmla="*/ 5943878 h 6858000"/>
              <a:gd name="connsiteX6" fmla="*/ 7397485 w 9263816"/>
              <a:gd name="connsiteY6" fmla="*/ 5931706 h 6858000"/>
              <a:gd name="connsiteX7" fmla="*/ 7917779 w 9263816"/>
              <a:gd name="connsiteY7" fmla="*/ 6191864 h 6858000"/>
              <a:gd name="connsiteX8" fmla="*/ 8013467 w 9263816"/>
              <a:gd name="connsiteY8" fmla="*/ 6375784 h 6858000"/>
              <a:gd name="connsiteX9" fmla="*/ 8021879 w 9263816"/>
              <a:gd name="connsiteY9" fmla="*/ 6753751 h 6858000"/>
              <a:gd name="connsiteX10" fmla="*/ 7981316 w 9263816"/>
              <a:gd name="connsiteY10" fmla="*/ 6858000 h 6858000"/>
              <a:gd name="connsiteX11" fmla="*/ 6819486 w 9263816"/>
              <a:gd name="connsiteY11" fmla="*/ 6858000 h 6858000"/>
              <a:gd name="connsiteX12" fmla="*/ 6785199 w 9263816"/>
              <a:gd name="connsiteY12" fmla="*/ 6781101 h 6858000"/>
              <a:gd name="connsiteX13" fmla="*/ 7196747 w 9263816"/>
              <a:gd name="connsiteY13" fmla="*/ 5964309 h 6858000"/>
              <a:gd name="connsiteX14" fmla="*/ 7397485 w 9263816"/>
              <a:gd name="connsiteY14" fmla="*/ 5931706 h 6858000"/>
              <a:gd name="connsiteX15" fmla="*/ 1505570 w 9263816"/>
              <a:gd name="connsiteY15" fmla="*/ 227178 h 6858000"/>
              <a:gd name="connsiteX16" fmla="*/ 2026489 w 9263816"/>
              <a:gd name="connsiteY16" fmla="*/ 392370 h 6858000"/>
              <a:gd name="connsiteX17" fmla="*/ 2444553 w 9263816"/>
              <a:gd name="connsiteY17" fmla="*/ 1654853 h 6858000"/>
              <a:gd name="connsiteX18" fmla="*/ 3183153 w 9263816"/>
              <a:gd name="connsiteY18" fmla="*/ 2116208 h 6858000"/>
              <a:gd name="connsiteX19" fmla="*/ 4288384 w 9263816"/>
              <a:gd name="connsiteY19" fmla="*/ 1291908 h 6858000"/>
              <a:gd name="connsiteX20" fmla="*/ 5472602 w 9263816"/>
              <a:gd name="connsiteY20" fmla="*/ 1697818 h 6858000"/>
              <a:gd name="connsiteX21" fmla="*/ 5844697 w 9263816"/>
              <a:gd name="connsiteY21" fmla="*/ 3444791 h 6858000"/>
              <a:gd name="connsiteX22" fmla="*/ 6715674 w 9263816"/>
              <a:gd name="connsiteY22" fmla="*/ 4065208 h 6858000"/>
              <a:gd name="connsiteX23" fmla="*/ 8130429 w 9263816"/>
              <a:gd name="connsiteY23" fmla="*/ 4101787 h 6858000"/>
              <a:gd name="connsiteX24" fmla="*/ 8624630 w 9263816"/>
              <a:gd name="connsiteY24" fmla="*/ 4686202 h 6858000"/>
              <a:gd name="connsiteX25" fmla="*/ 8623843 w 9263816"/>
              <a:gd name="connsiteY25" fmla="*/ 4685749 h 6858000"/>
              <a:gd name="connsiteX26" fmla="*/ 8646859 w 9263816"/>
              <a:gd name="connsiteY26" fmla="*/ 4835156 h 6858000"/>
              <a:gd name="connsiteX27" fmla="*/ 8079403 w 9263816"/>
              <a:gd name="connsiteY27" fmla="*/ 5661624 h 6858000"/>
              <a:gd name="connsiteX28" fmla="*/ 6833105 w 9263816"/>
              <a:gd name="connsiteY28" fmla="*/ 5397208 h 6858000"/>
              <a:gd name="connsiteX29" fmla="*/ 5900832 w 9263816"/>
              <a:gd name="connsiteY29" fmla="*/ 5944462 h 6858000"/>
              <a:gd name="connsiteX30" fmla="*/ 6067212 w 9263816"/>
              <a:gd name="connsiteY30" fmla="*/ 6811916 h 6858000"/>
              <a:gd name="connsiteX31" fmla="*/ 6089565 w 9263816"/>
              <a:gd name="connsiteY31" fmla="*/ 6858000 h 6858000"/>
              <a:gd name="connsiteX32" fmla="*/ 0 w 9263816"/>
              <a:gd name="connsiteY32" fmla="*/ 6858000 h 6858000"/>
              <a:gd name="connsiteX33" fmla="*/ 0 w 9263816"/>
              <a:gd name="connsiteY33" fmla="*/ 2181377 h 6858000"/>
              <a:gd name="connsiteX34" fmla="*/ 73069 w 9263816"/>
              <a:gd name="connsiteY34" fmla="*/ 2215839 h 6858000"/>
              <a:gd name="connsiteX35" fmla="*/ 335445 w 9263816"/>
              <a:gd name="connsiteY35" fmla="*/ 2237140 h 6858000"/>
              <a:gd name="connsiteX36" fmla="*/ 752878 w 9263816"/>
              <a:gd name="connsiteY36" fmla="*/ 1445285 h 6858000"/>
              <a:gd name="connsiteX37" fmla="*/ 1202551 w 9263816"/>
              <a:gd name="connsiteY37" fmla="*/ 314229 h 6858000"/>
              <a:gd name="connsiteX38" fmla="*/ 1505570 w 9263816"/>
              <a:gd name="connsiteY38" fmla="*/ 227178 h 6858000"/>
              <a:gd name="connsiteX39" fmla="*/ 3142509 w 9263816"/>
              <a:gd name="connsiteY39" fmla="*/ 68854 h 6858000"/>
              <a:gd name="connsiteX40" fmla="*/ 3490978 w 9263816"/>
              <a:gd name="connsiteY40" fmla="*/ 211117 h 6858000"/>
              <a:gd name="connsiteX41" fmla="*/ 3572083 w 9263816"/>
              <a:gd name="connsiteY41" fmla="*/ 404131 h 6858000"/>
              <a:gd name="connsiteX42" fmla="*/ 3236814 w 9263816"/>
              <a:gd name="connsiteY42" fmla="*/ 833688 h 6858000"/>
              <a:gd name="connsiteX43" fmla="*/ 2807245 w 9263816"/>
              <a:gd name="connsiteY43" fmla="*/ 498425 h 6858000"/>
              <a:gd name="connsiteX44" fmla="*/ 3142509 w 9263816"/>
              <a:gd name="connsiteY44" fmla="*/ 68854 h 6858000"/>
              <a:gd name="connsiteX45" fmla="*/ 0 w 9263816"/>
              <a:gd name="connsiteY45" fmla="*/ 0 h 6858000"/>
              <a:gd name="connsiteX46" fmla="*/ 39858 w 9263816"/>
              <a:gd name="connsiteY46" fmla="*/ 0 h 6858000"/>
              <a:gd name="connsiteX47" fmla="*/ 65022 w 9263816"/>
              <a:gd name="connsiteY47" fmla="*/ 5834 h 6858000"/>
              <a:gd name="connsiteX48" fmla="*/ 389258 w 9263816"/>
              <a:gd name="connsiteY48" fmla="*/ 235630 h 6858000"/>
              <a:gd name="connsiteX49" fmla="*/ 485484 w 9263816"/>
              <a:gd name="connsiteY49" fmla="*/ 420070 h 6858000"/>
              <a:gd name="connsiteX50" fmla="*/ 74229 w 9263816"/>
              <a:gd name="connsiteY50" fmla="*/ 1237955 h 6858000"/>
              <a:gd name="connsiteX51" fmla="*/ 0 w 9263816"/>
              <a:gd name="connsiteY51" fmla="*/ 125447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9263816" h="6858000">
                <a:moveTo>
                  <a:pt x="8831314" y="5943878"/>
                </a:moveTo>
                <a:cubicBezTo>
                  <a:pt x="8964281" y="5927490"/>
                  <a:pt x="9096260" y="5981362"/>
                  <a:pt x="9179783" y="6086141"/>
                </a:cubicBezTo>
                <a:cubicBezTo>
                  <a:pt x="9224074" y="6141769"/>
                  <a:pt x="9252211" y="6208560"/>
                  <a:pt x="9260887" y="6279156"/>
                </a:cubicBezTo>
                <a:cubicBezTo>
                  <a:pt x="9286897" y="6490362"/>
                  <a:pt x="9136845" y="6682672"/>
                  <a:pt x="8925621" y="6708712"/>
                </a:cubicBezTo>
                <a:cubicBezTo>
                  <a:pt x="8714398" y="6734766"/>
                  <a:pt x="8522062" y="6584655"/>
                  <a:pt x="8496050" y="6373449"/>
                </a:cubicBezTo>
                <a:cubicBezTo>
                  <a:pt x="8470038" y="6162229"/>
                  <a:pt x="8620090" y="5969920"/>
                  <a:pt x="8831314" y="5943878"/>
                </a:cubicBezTo>
                <a:close/>
                <a:moveTo>
                  <a:pt x="7397485" y="5931706"/>
                </a:moveTo>
                <a:cubicBezTo>
                  <a:pt x="7598431" y="5931157"/>
                  <a:pt x="7792965" y="6024548"/>
                  <a:pt x="7917779" y="6191864"/>
                </a:cubicBezTo>
                <a:cubicBezTo>
                  <a:pt x="7959204" y="6247714"/>
                  <a:pt x="7991530" y="6309792"/>
                  <a:pt x="8013467" y="6375784"/>
                </a:cubicBezTo>
                <a:cubicBezTo>
                  <a:pt x="8055425" y="6502973"/>
                  <a:pt x="8055748" y="6633888"/>
                  <a:pt x="8021879" y="6753751"/>
                </a:cubicBezTo>
                <a:lnTo>
                  <a:pt x="7981316" y="6858000"/>
                </a:lnTo>
                <a:lnTo>
                  <a:pt x="6819486" y="6858000"/>
                </a:lnTo>
                <a:lnTo>
                  <a:pt x="6785199" y="6781101"/>
                </a:lnTo>
                <a:cubicBezTo>
                  <a:pt x="6673307" y="6441922"/>
                  <a:pt x="6857485" y="6076251"/>
                  <a:pt x="7196747" y="5964309"/>
                </a:cubicBezTo>
                <a:cubicBezTo>
                  <a:pt x="7262809" y="5942509"/>
                  <a:pt x="7330503" y="5931889"/>
                  <a:pt x="7397485" y="5931706"/>
                </a:cubicBezTo>
                <a:close/>
                <a:moveTo>
                  <a:pt x="1505570" y="227178"/>
                </a:moveTo>
                <a:cubicBezTo>
                  <a:pt x="1691018" y="218628"/>
                  <a:pt x="1889853" y="275403"/>
                  <a:pt x="2026489" y="392370"/>
                </a:cubicBezTo>
                <a:cubicBezTo>
                  <a:pt x="2369898" y="685965"/>
                  <a:pt x="2078266" y="1147857"/>
                  <a:pt x="2444553" y="1654853"/>
                </a:cubicBezTo>
                <a:cubicBezTo>
                  <a:pt x="2492906" y="1721679"/>
                  <a:pt x="2800482" y="2144546"/>
                  <a:pt x="3183153" y="2116208"/>
                </a:cubicBezTo>
                <a:cubicBezTo>
                  <a:pt x="3673561" y="2080541"/>
                  <a:pt x="3723222" y="1441614"/>
                  <a:pt x="4288384" y="1291908"/>
                </a:cubicBezTo>
                <a:cubicBezTo>
                  <a:pt x="4689065" y="1185875"/>
                  <a:pt x="5207943" y="1366633"/>
                  <a:pt x="5472602" y="1697818"/>
                </a:cubicBezTo>
                <a:cubicBezTo>
                  <a:pt x="5891294" y="2221754"/>
                  <a:pt x="5408012" y="2790179"/>
                  <a:pt x="5844697" y="3444791"/>
                </a:cubicBezTo>
                <a:cubicBezTo>
                  <a:pt x="6149900" y="3902467"/>
                  <a:pt x="6672672" y="4053594"/>
                  <a:pt x="6715674" y="4065208"/>
                </a:cubicBezTo>
                <a:cubicBezTo>
                  <a:pt x="7326423" y="4232519"/>
                  <a:pt x="7677158" y="3817020"/>
                  <a:pt x="8130429" y="4101787"/>
                </a:cubicBezTo>
                <a:cubicBezTo>
                  <a:pt x="8226340" y="4161985"/>
                  <a:pt x="8536372" y="4356819"/>
                  <a:pt x="8624630" y="4686202"/>
                </a:cubicBezTo>
                <a:lnTo>
                  <a:pt x="8623843" y="4685749"/>
                </a:lnTo>
                <a:cubicBezTo>
                  <a:pt x="8636924" y="4734567"/>
                  <a:pt x="8644635" y="4784678"/>
                  <a:pt x="8646859" y="4835156"/>
                </a:cubicBezTo>
                <a:cubicBezTo>
                  <a:pt x="8662596" y="5196604"/>
                  <a:pt x="8398383" y="5562326"/>
                  <a:pt x="8079403" y="5661624"/>
                </a:cubicBezTo>
                <a:cubicBezTo>
                  <a:pt x="7649807" y="5795217"/>
                  <a:pt x="7430996" y="5350293"/>
                  <a:pt x="6833105" y="5397208"/>
                </a:cubicBezTo>
                <a:cubicBezTo>
                  <a:pt x="6519033" y="5421527"/>
                  <a:pt x="6056658" y="5595550"/>
                  <a:pt x="5900832" y="5944462"/>
                </a:cubicBezTo>
                <a:cubicBezTo>
                  <a:pt x="5770548" y="6236600"/>
                  <a:pt x="5916359" y="6515160"/>
                  <a:pt x="6067212" y="6811916"/>
                </a:cubicBezTo>
                <a:lnTo>
                  <a:pt x="6089565" y="6858000"/>
                </a:lnTo>
                <a:lnTo>
                  <a:pt x="0" y="6858000"/>
                </a:lnTo>
                <a:lnTo>
                  <a:pt x="0" y="2181377"/>
                </a:lnTo>
                <a:lnTo>
                  <a:pt x="73069" y="2215839"/>
                </a:lnTo>
                <a:cubicBezTo>
                  <a:pt x="165116" y="2251829"/>
                  <a:pt x="254486" y="2263171"/>
                  <a:pt x="335445" y="2237140"/>
                </a:cubicBezTo>
                <a:cubicBezTo>
                  <a:pt x="594718" y="2153707"/>
                  <a:pt x="688441" y="1733807"/>
                  <a:pt x="752878" y="1445285"/>
                </a:cubicBezTo>
                <a:cubicBezTo>
                  <a:pt x="925059" y="674068"/>
                  <a:pt x="975076" y="456292"/>
                  <a:pt x="1202551" y="314229"/>
                </a:cubicBezTo>
                <a:cubicBezTo>
                  <a:pt x="1287853" y="260956"/>
                  <a:pt x="1394302" y="232308"/>
                  <a:pt x="1505570" y="227178"/>
                </a:cubicBezTo>
                <a:close/>
                <a:moveTo>
                  <a:pt x="3142509" y="68854"/>
                </a:moveTo>
                <a:cubicBezTo>
                  <a:pt x="3275474" y="52467"/>
                  <a:pt x="3407455" y="106339"/>
                  <a:pt x="3490978" y="211117"/>
                </a:cubicBezTo>
                <a:cubicBezTo>
                  <a:pt x="3535271" y="266744"/>
                  <a:pt x="3563404" y="333535"/>
                  <a:pt x="3572083" y="404131"/>
                </a:cubicBezTo>
                <a:cubicBezTo>
                  <a:pt x="3598092" y="615337"/>
                  <a:pt x="3448040" y="807648"/>
                  <a:pt x="3236814" y="833688"/>
                </a:cubicBezTo>
                <a:cubicBezTo>
                  <a:pt x="3025594" y="859741"/>
                  <a:pt x="2833255" y="709631"/>
                  <a:pt x="2807245" y="498425"/>
                </a:cubicBezTo>
                <a:cubicBezTo>
                  <a:pt x="2781232" y="287207"/>
                  <a:pt x="2931283" y="94896"/>
                  <a:pt x="3142509" y="68854"/>
                </a:cubicBezTo>
                <a:close/>
                <a:moveTo>
                  <a:pt x="0" y="0"/>
                </a:moveTo>
                <a:lnTo>
                  <a:pt x="39858" y="0"/>
                </a:lnTo>
                <a:lnTo>
                  <a:pt x="65022" y="5834"/>
                </a:lnTo>
                <a:cubicBezTo>
                  <a:pt x="191545" y="45606"/>
                  <a:pt x="305874" y="124173"/>
                  <a:pt x="389258" y="235630"/>
                </a:cubicBezTo>
                <a:cubicBezTo>
                  <a:pt x="430983" y="291600"/>
                  <a:pt x="463360" y="353876"/>
                  <a:pt x="485484" y="420070"/>
                </a:cubicBezTo>
                <a:cubicBezTo>
                  <a:pt x="597711" y="759508"/>
                  <a:pt x="413661" y="1125662"/>
                  <a:pt x="74229" y="1237955"/>
                </a:cubicBezTo>
                <a:lnTo>
                  <a:pt x="0" y="1254477"/>
                </a:lnTo>
                <a:close/>
              </a:path>
            </a:pathLst>
          </a:custGeom>
          <a:solidFill>
            <a:schemeClr val="bg1"/>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Placeholder 1">
            <a:extLst>
              <a:ext uri="{FF2B5EF4-FFF2-40B4-BE49-F238E27FC236}">
                <a16:creationId xmlns:a16="http://schemas.microsoft.com/office/drawing/2014/main" id="{B760C036-BBCE-4F9E-AD56-DD36D4407B25}"/>
              </a:ext>
            </a:extLst>
          </p:cNvPr>
          <p:cNvSpPr>
            <a:spLocks noGrp="1"/>
          </p:cNvSpPr>
          <p:nvPr>
            <p:ph type="title"/>
          </p:nvPr>
        </p:nvSpPr>
        <p:spPr>
          <a:xfrm>
            <a:off x="609600" y="557784"/>
            <a:ext cx="10972800" cy="1325563"/>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3A5D7EC-1E6A-473F-B5A4-18CDFB6CF95A}"/>
              </a:ext>
            </a:extLst>
          </p:cNvPr>
          <p:cNvSpPr>
            <a:spLocks noGrp="1"/>
          </p:cNvSpPr>
          <p:nvPr>
            <p:ph type="body" idx="1"/>
          </p:nvPr>
        </p:nvSpPr>
        <p:spPr>
          <a:xfrm>
            <a:off x="609600" y="2106204"/>
            <a:ext cx="10972800" cy="403653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F9981C7-34D5-49A4-949D-715FD4BD8FE0}"/>
              </a:ext>
            </a:extLst>
          </p:cNvPr>
          <p:cNvSpPr>
            <a:spLocks noGrp="1"/>
          </p:cNvSpPr>
          <p:nvPr>
            <p:ph type="dt" sz="half" idx="2"/>
          </p:nvPr>
        </p:nvSpPr>
        <p:spPr>
          <a:xfrm>
            <a:off x="609600" y="6356350"/>
            <a:ext cx="2743200" cy="365125"/>
          </a:xfrm>
          <a:prstGeom prst="rect">
            <a:avLst/>
          </a:prstGeom>
        </p:spPr>
        <p:txBody>
          <a:bodyPr vert="horz" lIns="91440" tIns="45720" rIns="91440" bIns="45720" rtlCol="0" anchor="ctr"/>
          <a:lstStyle>
            <a:lvl1pPr algn="l">
              <a:defRPr lang="en-US" sz="800" kern="1200" cap="all" spc="200" smtClean="0">
                <a:solidFill>
                  <a:schemeClr val="tx1"/>
                </a:solidFill>
                <a:latin typeface="+mn-lt"/>
                <a:ea typeface="+mn-ea"/>
                <a:cs typeface="Segoe UI Semilight" panose="020B0402040204020203" pitchFamily="34" charset="0"/>
              </a:defRPr>
            </a:lvl1pPr>
          </a:lstStyle>
          <a:p>
            <a:fld id="{F481A142-DA77-4A5F-AD1F-14E6C18F0F5F}" type="datetime1">
              <a:rPr lang="en-US" smtClean="0"/>
              <a:t>4/28/2024</a:t>
            </a:fld>
            <a:endParaRPr lang="en-US" dirty="0"/>
          </a:p>
        </p:txBody>
      </p:sp>
      <p:sp>
        <p:nvSpPr>
          <p:cNvPr id="5" name="Footer Placeholder 4">
            <a:extLst>
              <a:ext uri="{FF2B5EF4-FFF2-40B4-BE49-F238E27FC236}">
                <a16:creationId xmlns:a16="http://schemas.microsoft.com/office/drawing/2014/main" id="{FA85CE6E-733D-4C60-B40B-C7C10CB5AFB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lang="en-US" sz="800" kern="1200" cap="all" spc="200" dirty="0">
                <a:solidFill>
                  <a:schemeClr val="tx1"/>
                </a:solidFill>
                <a:latin typeface="+mn-lt"/>
                <a:ea typeface="+mn-ea"/>
                <a:cs typeface="Segoe UI Semilight" panose="020B0402040204020203" pitchFamily="34" charset="0"/>
              </a:defRPr>
            </a:lvl1pPr>
          </a:lstStyle>
          <a:p>
            <a:endParaRPr lang="en-US" dirty="0"/>
          </a:p>
        </p:txBody>
      </p:sp>
      <p:sp>
        <p:nvSpPr>
          <p:cNvPr id="6" name="Slide Number Placeholder 5">
            <a:extLst>
              <a:ext uri="{FF2B5EF4-FFF2-40B4-BE49-F238E27FC236}">
                <a16:creationId xmlns:a16="http://schemas.microsoft.com/office/drawing/2014/main" id="{92D80D8B-7909-4114-8EBA-C3086DC62B08}"/>
              </a:ext>
            </a:extLst>
          </p:cNvPr>
          <p:cNvSpPr>
            <a:spLocks noGrp="1"/>
          </p:cNvSpPr>
          <p:nvPr>
            <p:ph type="sldNum" sz="quarter" idx="4"/>
          </p:nvPr>
        </p:nvSpPr>
        <p:spPr>
          <a:xfrm>
            <a:off x="10134600" y="6356350"/>
            <a:ext cx="1447800" cy="365125"/>
          </a:xfrm>
          <a:prstGeom prst="rect">
            <a:avLst/>
          </a:prstGeom>
        </p:spPr>
        <p:txBody>
          <a:bodyPr vert="horz" lIns="91440" tIns="45720" rIns="91440" bIns="45720" rtlCol="0" anchor="ctr"/>
          <a:lstStyle>
            <a:lvl1pPr algn="r">
              <a:defRPr lang="en-US" sz="800" kern="1200" cap="all" spc="200" smtClean="0">
                <a:solidFill>
                  <a:schemeClr val="tx1"/>
                </a:solidFill>
                <a:latin typeface="+mn-lt"/>
                <a:ea typeface="+mn-ea"/>
                <a:cs typeface="Segoe UI Semilight" panose="020B0402040204020203" pitchFamily="34" charset="0"/>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1435098627"/>
      </p:ext>
    </p:extLst>
  </p:cSld>
  <p:clrMap bg1="lt1" tx1="dk1" bg2="lt2" tx2="dk2" accent1="accent1" accent2="accent2" accent3="accent3" accent4="accent4" accent5="accent5" accent6="accent6" hlink="hlink" folHlink="folHlink"/>
  <p:sldLayoutIdLst>
    <p:sldLayoutId id="2147483668" r:id="rId1"/>
    <p:sldLayoutId id="2147483669" r:id="rId2"/>
    <p:sldLayoutId id="2147483670" r:id="rId3"/>
    <p:sldLayoutId id="2147483671" r:id="rId4"/>
    <p:sldLayoutId id="2147483672" r:id="rId5"/>
    <p:sldLayoutId id="2147483666" r:id="rId6"/>
    <p:sldLayoutId id="2147483662" r:id="rId7"/>
    <p:sldLayoutId id="2147483663" r:id="rId8"/>
    <p:sldLayoutId id="2147483664" r:id="rId9"/>
    <p:sldLayoutId id="2147483665" r:id="rId10"/>
    <p:sldLayoutId id="2147483667" r:id="rId11"/>
  </p:sldLayoutIdLst>
  <p:hf sldNum="0" hdr="0" ftr="0" dt="0"/>
  <p:txStyles>
    <p:titleStyle>
      <a:lvl1pPr algn="l" defTabSz="914400" rtl="0" eaLnBrk="1" latinLnBrk="0" hangingPunct="1">
        <a:lnSpc>
          <a:spcPct val="10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110000"/>
        </a:lnSpc>
        <a:spcBef>
          <a:spcPts val="1000"/>
        </a:spcBef>
        <a:buClr>
          <a:schemeClr val="accent5"/>
        </a:buClr>
        <a:buFont typeface="Avenir Next LT Pro" panose="020B0504020202020204" pitchFamily="34" charset="0"/>
        <a:buNone/>
        <a:defRPr sz="2000" kern="1200">
          <a:solidFill>
            <a:schemeClr val="tx1"/>
          </a:solidFill>
          <a:latin typeface="+mn-lt"/>
          <a:ea typeface="+mn-ea"/>
          <a:cs typeface="+mn-cs"/>
        </a:defRPr>
      </a:lvl1pPr>
      <a:lvl2pPr marL="228600" indent="0" algn="l" defTabSz="914400" rtl="0" eaLnBrk="1" latinLnBrk="0" hangingPunct="1">
        <a:lnSpc>
          <a:spcPct val="110000"/>
        </a:lnSpc>
        <a:spcBef>
          <a:spcPts val="500"/>
        </a:spcBef>
        <a:buClr>
          <a:schemeClr val="accent5"/>
        </a:buClr>
        <a:buFont typeface="Avenir Next LT Pro" panose="020B0504020202020204" pitchFamily="34" charset="0"/>
        <a:buNone/>
        <a:defRPr sz="1800" kern="1200">
          <a:solidFill>
            <a:schemeClr val="tx1"/>
          </a:solidFill>
          <a:latin typeface="+mn-lt"/>
          <a:ea typeface="+mn-ea"/>
          <a:cs typeface="+mn-cs"/>
        </a:defRPr>
      </a:lvl2pPr>
      <a:lvl3pPr marL="457200" indent="0" algn="l" defTabSz="914400" rtl="0" eaLnBrk="1" latinLnBrk="0" hangingPunct="1">
        <a:lnSpc>
          <a:spcPct val="110000"/>
        </a:lnSpc>
        <a:spcBef>
          <a:spcPts val="500"/>
        </a:spcBef>
        <a:buClr>
          <a:schemeClr val="accent5"/>
        </a:buClr>
        <a:buFont typeface="Avenir Next LT Pro" panose="020B0504020202020204" pitchFamily="34" charset="0"/>
        <a:buNone/>
        <a:defRPr sz="1600" kern="1200">
          <a:solidFill>
            <a:schemeClr val="tx1"/>
          </a:solidFill>
          <a:latin typeface="+mn-lt"/>
          <a:ea typeface="+mn-ea"/>
          <a:cs typeface="+mn-cs"/>
        </a:defRPr>
      </a:lvl3pPr>
      <a:lvl4pPr marL="6858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4pPr>
      <a:lvl5pPr marL="914400" indent="0" algn="l" defTabSz="914400" rtl="0" eaLnBrk="1" latinLnBrk="0" hangingPunct="1">
        <a:lnSpc>
          <a:spcPct val="110000"/>
        </a:lnSpc>
        <a:spcBef>
          <a:spcPts val="500"/>
        </a:spcBef>
        <a:buClr>
          <a:schemeClr val="accent5"/>
        </a:buClr>
        <a:buFont typeface="Avenir Next LT Pro" panose="020B0504020202020204" pitchFamily="34" charset="0"/>
        <a:buNone/>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F481A142-DA77-4A5F-AD1F-14E6C18F0F5F}" type="datetime1">
              <a:rPr lang="en-US" smtClean="0"/>
              <a:t>4/28/2024</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1F646F3F-274D-499B-ABBE-824EB4ABDC3D}" type="slidenum">
              <a:rPr lang="en-US" smtClean="0"/>
              <a:pPr/>
              <a:t>‹#›</a:t>
            </a:fld>
            <a:endParaRPr lang="en-US"/>
          </a:p>
        </p:txBody>
      </p:sp>
    </p:spTree>
    <p:extLst>
      <p:ext uri="{BB962C8B-B14F-4D97-AF65-F5344CB8AC3E}">
        <p14:creationId xmlns:p14="http://schemas.microsoft.com/office/powerpoint/2010/main" val="867549323"/>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6.sv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3.xml"/><Relationship Id="rId1" Type="http://schemas.openxmlformats.org/officeDocument/2006/relationships/slideLayout" Target="../slideLayouts/slideLayout13.xml"/><Relationship Id="rId5" Type="http://schemas.openxmlformats.org/officeDocument/2006/relationships/image" Target="../media/image13.png"/><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6.xm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7.xm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9.xml"/><Relationship Id="rId1" Type="http://schemas.openxmlformats.org/officeDocument/2006/relationships/slideLayout" Target="../slideLayouts/slideLayout13.xml"/><Relationship Id="rId4" Type="http://schemas.openxmlformats.org/officeDocument/2006/relationships/image" Target="../media/image19.jpeg"/></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13.xml"/><Relationship Id="rId5" Type="http://schemas.openxmlformats.org/officeDocument/2006/relationships/image" Target="../media/image22.PNG"/><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notesSlide" Target="../notesSlides/notesSlide21.xml"/><Relationship Id="rId1" Type="http://schemas.openxmlformats.org/officeDocument/2006/relationships/slideLayout" Target="../slideLayouts/slideLayout13.xml"/></Relationships>
</file>

<file path=ppt/slides/_rels/slide23.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3.xml"/><Relationship Id="rId1" Type="http://schemas.openxmlformats.org/officeDocument/2006/relationships/slideLayout" Target="../slideLayouts/slideLayout13.xml"/><Relationship Id="rId4" Type="http://schemas.openxmlformats.org/officeDocument/2006/relationships/image" Target="../media/image26.svg"/></Relationships>
</file>

<file path=ppt/slides/_rels/slide25.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6.xml.rels><?xml version="1.0" encoding="UTF-8" standalone="yes"?>
<Relationships xmlns="http://schemas.openxmlformats.org/package/2006/relationships"><Relationship Id="rId3" Type="http://schemas.openxmlformats.org/officeDocument/2006/relationships/hyperlink" Target="https://www.goodhousekeeping.com/life/entertainment/a28859869/btk-killer-dennis-rader/" TargetMode="External"/><Relationship Id="rId2" Type="http://schemas.openxmlformats.org/officeDocument/2006/relationships/hyperlink" Target="https://eclipseforensics.com/3-famous-cases-solved-through-digital-forensics/" TargetMode="External"/><Relationship Id="rId1" Type="http://schemas.openxmlformats.org/officeDocument/2006/relationships/slideLayout" Target="../slideLayouts/slideLayout2.xml"/><Relationship Id="rId6" Type="http://schemas.openxmlformats.org/officeDocument/2006/relationships/hyperlink" Target="https://www.nationalbullyinghelpline.co.uk/cyberbullying.html#:~:text=Cyberbullying%20%2D%20Information%20and%20advice%20for" TargetMode="External"/><Relationship Id="rId5" Type="http://schemas.openxmlformats.org/officeDocument/2006/relationships/hyperlink" Target="https://blog.elcomsoft.com/2019/08/how-to-extract-and-decrypt-signal-conversation-history-from-the-iphone/" TargetMode="External"/><Relationship Id="rId4" Type="http://schemas.openxmlformats.org/officeDocument/2006/relationships/hyperlink" Target="https://www.adfsolutions.com/adf-blog/the-future-of-digital-forensic-software-advancements-and-innovations-to-look-out-for#:~:text=Artificial%20Intelligence%20and%20Machine%20Learn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06E15305-164C-44CD-9E0F-420C2DC1B3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13" name="Rectangle 12">
            <a:extLst>
              <a:ext uri="{FF2B5EF4-FFF2-40B4-BE49-F238E27FC236}">
                <a16:creationId xmlns:a16="http://schemas.microsoft.com/office/drawing/2014/main" id="{1D983374-3839-4F06-972D-B4C3CF2380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descr="Sample being pipetted into a petri dish">
            <a:extLst>
              <a:ext uri="{FF2B5EF4-FFF2-40B4-BE49-F238E27FC236}">
                <a16:creationId xmlns:a16="http://schemas.microsoft.com/office/drawing/2014/main" id="{C07A2058-E50D-906E-5C8D-D03C85A98C11}"/>
              </a:ext>
            </a:extLst>
          </p:cNvPr>
          <p:cNvPicPr>
            <a:picLocks noChangeAspect="1"/>
          </p:cNvPicPr>
          <p:nvPr/>
        </p:nvPicPr>
        <p:blipFill rotWithShape="1">
          <a:blip r:embed="rId2"/>
          <a:srcRect l="13826" r="-2" b="-2"/>
          <a:stretch/>
        </p:blipFill>
        <p:spPr>
          <a:xfrm>
            <a:off x="4285860" y="10"/>
            <a:ext cx="7906139" cy="6857989"/>
          </a:xfrm>
          <a:prstGeom prst="rect">
            <a:avLst/>
          </a:prstGeom>
        </p:spPr>
      </p:pic>
      <p:sp useBgFill="1">
        <p:nvSpPr>
          <p:cNvPr id="15" name="Freeform: Shape 14">
            <a:extLst>
              <a:ext uri="{FF2B5EF4-FFF2-40B4-BE49-F238E27FC236}">
                <a16:creationId xmlns:a16="http://schemas.microsoft.com/office/drawing/2014/main" id="{F1D5403D-09EC-41DB-B916-A09C0E5AEC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5592970" cy="6858000"/>
          </a:xfrm>
          <a:custGeom>
            <a:avLst/>
            <a:gdLst>
              <a:gd name="connsiteX0" fmla="*/ 4912746 w 5592970"/>
              <a:gd name="connsiteY0" fmla="*/ 2355321 h 6897159"/>
              <a:gd name="connsiteX1" fmla="*/ 4714738 w 5592970"/>
              <a:gd name="connsiteY1" fmla="*/ 2553329 h 6897159"/>
              <a:gd name="connsiteX2" fmla="*/ 4912746 w 5592970"/>
              <a:gd name="connsiteY2" fmla="*/ 2751337 h 6897159"/>
              <a:gd name="connsiteX3" fmla="*/ 5110754 w 5592970"/>
              <a:gd name="connsiteY3" fmla="*/ 2553329 h 6897159"/>
              <a:gd name="connsiteX4" fmla="*/ 4912746 w 5592970"/>
              <a:gd name="connsiteY4" fmla="*/ 2355321 h 6897159"/>
              <a:gd name="connsiteX5" fmla="*/ 4769785 w 5592970"/>
              <a:gd name="connsiteY5" fmla="*/ 1301525 h 6897159"/>
              <a:gd name="connsiteX6" fmla="*/ 4358192 w 5592970"/>
              <a:gd name="connsiteY6" fmla="*/ 1713118 h 6897159"/>
              <a:gd name="connsiteX7" fmla="*/ 4769785 w 5592970"/>
              <a:gd name="connsiteY7" fmla="*/ 2124711 h 6897159"/>
              <a:gd name="connsiteX8" fmla="*/ 5181378 w 5592970"/>
              <a:gd name="connsiteY8" fmla="*/ 1713118 h 6897159"/>
              <a:gd name="connsiteX9" fmla="*/ 4769785 w 5592970"/>
              <a:gd name="connsiteY9" fmla="*/ 1301525 h 6897159"/>
              <a:gd name="connsiteX10" fmla="*/ 1485712 w 5592970"/>
              <a:gd name="connsiteY10" fmla="*/ 0 h 6897159"/>
              <a:gd name="connsiteX11" fmla="*/ 1911850 w 5592970"/>
              <a:gd name="connsiteY11" fmla="*/ 0 h 6897159"/>
              <a:gd name="connsiteX12" fmla="*/ 4693359 w 5592970"/>
              <a:gd name="connsiteY12" fmla="*/ 0 h 6897159"/>
              <a:gd name="connsiteX13" fmla="*/ 4687196 w 5592970"/>
              <a:gd name="connsiteY13" fmla="*/ 186052 h 6897159"/>
              <a:gd name="connsiteX14" fmla="*/ 4689492 w 5592970"/>
              <a:gd name="connsiteY14" fmla="*/ 422393 h 6897159"/>
              <a:gd name="connsiteX15" fmla="*/ 5029277 w 5592970"/>
              <a:gd name="connsiteY15" fmla="*/ 1074198 h 6897159"/>
              <a:gd name="connsiteX16" fmla="*/ 5368989 w 5592970"/>
              <a:gd name="connsiteY16" fmla="*/ 2604190 h 6897159"/>
              <a:gd name="connsiteX17" fmla="*/ 5030698 w 5592970"/>
              <a:gd name="connsiteY17" fmla="*/ 3182337 h 6897159"/>
              <a:gd name="connsiteX18" fmla="*/ 4910556 w 5592970"/>
              <a:gd name="connsiteY18" fmla="*/ 4667756 h 6897159"/>
              <a:gd name="connsiteX19" fmla="*/ 5374561 w 5592970"/>
              <a:gd name="connsiteY19" fmla="*/ 5703238 h 6897159"/>
              <a:gd name="connsiteX20" fmla="*/ 5591170 w 5592970"/>
              <a:gd name="connsiteY20" fmla="*/ 6745970 h 6897159"/>
              <a:gd name="connsiteX21" fmla="*/ 5592970 w 5592970"/>
              <a:gd name="connsiteY21" fmla="*/ 6897158 h 6897159"/>
              <a:gd name="connsiteX22" fmla="*/ 2734191 w 5592970"/>
              <a:gd name="connsiteY22" fmla="*/ 6897158 h 6897159"/>
              <a:gd name="connsiteX23" fmla="*/ 2734191 w 5592970"/>
              <a:gd name="connsiteY23" fmla="*/ 6897159 h 6897159"/>
              <a:gd name="connsiteX24" fmla="*/ 0 w 5592970"/>
              <a:gd name="connsiteY24" fmla="*/ 6897159 h 6897159"/>
              <a:gd name="connsiteX25" fmla="*/ 0 w 5592970"/>
              <a:gd name="connsiteY25" fmla="*/ 1 h 6897159"/>
              <a:gd name="connsiteX26" fmla="*/ 1485712 w 5592970"/>
              <a:gd name="connsiteY26" fmla="*/ 1 h 6897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592970" h="6897159">
                <a:moveTo>
                  <a:pt x="4912746" y="2355321"/>
                </a:moveTo>
                <a:cubicBezTo>
                  <a:pt x="4803389" y="2355321"/>
                  <a:pt x="4714738" y="2443972"/>
                  <a:pt x="4714738" y="2553329"/>
                </a:cubicBezTo>
                <a:cubicBezTo>
                  <a:pt x="4714738" y="2662686"/>
                  <a:pt x="4803389" y="2751337"/>
                  <a:pt x="4912746" y="2751337"/>
                </a:cubicBezTo>
                <a:cubicBezTo>
                  <a:pt x="5022103" y="2751337"/>
                  <a:pt x="5110754" y="2662686"/>
                  <a:pt x="5110754" y="2553329"/>
                </a:cubicBezTo>
                <a:cubicBezTo>
                  <a:pt x="5110754" y="2443972"/>
                  <a:pt x="5022103" y="2355321"/>
                  <a:pt x="4912746" y="2355321"/>
                </a:cubicBezTo>
                <a:close/>
                <a:moveTo>
                  <a:pt x="4769785" y="1301525"/>
                </a:moveTo>
                <a:cubicBezTo>
                  <a:pt x="4542468" y="1301525"/>
                  <a:pt x="4358192" y="1485801"/>
                  <a:pt x="4358192" y="1713118"/>
                </a:cubicBezTo>
                <a:cubicBezTo>
                  <a:pt x="4358192" y="1940435"/>
                  <a:pt x="4542468" y="2124711"/>
                  <a:pt x="4769785" y="2124711"/>
                </a:cubicBezTo>
                <a:cubicBezTo>
                  <a:pt x="4997102" y="2124711"/>
                  <a:pt x="5181378" y="1940435"/>
                  <a:pt x="5181378" y="1713118"/>
                </a:cubicBezTo>
                <a:cubicBezTo>
                  <a:pt x="5181378" y="1485801"/>
                  <a:pt x="4997102" y="1301525"/>
                  <a:pt x="4769785" y="1301525"/>
                </a:cubicBezTo>
                <a:close/>
                <a:moveTo>
                  <a:pt x="1485712" y="0"/>
                </a:moveTo>
                <a:lnTo>
                  <a:pt x="1911850" y="0"/>
                </a:lnTo>
                <a:lnTo>
                  <a:pt x="4693359" y="0"/>
                </a:lnTo>
                <a:lnTo>
                  <a:pt x="4687196" y="186052"/>
                </a:lnTo>
                <a:cubicBezTo>
                  <a:pt x="4686166" y="265025"/>
                  <a:pt x="4686829" y="343862"/>
                  <a:pt x="4689492" y="422393"/>
                </a:cubicBezTo>
                <a:cubicBezTo>
                  <a:pt x="4699496" y="713539"/>
                  <a:pt x="4872938" y="896626"/>
                  <a:pt x="5029277" y="1074198"/>
                </a:cubicBezTo>
                <a:cubicBezTo>
                  <a:pt x="5418992" y="1516672"/>
                  <a:pt x="5551614" y="2043761"/>
                  <a:pt x="5368989" y="2604190"/>
                </a:cubicBezTo>
                <a:cubicBezTo>
                  <a:pt x="5298163" y="2821542"/>
                  <a:pt x="5160452" y="3010355"/>
                  <a:pt x="5030698" y="3182337"/>
                </a:cubicBezTo>
                <a:cubicBezTo>
                  <a:pt x="4682698" y="3643429"/>
                  <a:pt x="4696957" y="4178177"/>
                  <a:pt x="4910556" y="4667756"/>
                </a:cubicBezTo>
                <a:cubicBezTo>
                  <a:pt x="5062728" y="5015306"/>
                  <a:pt x="5245193" y="5341884"/>
                  <a:pt x="5374561" y="5703238"/>
                </a:cubicBezTo>
                <a:cubicBezTo>
                  <a:pt x="5500512" y="6053410"/>
                  <a:pt x="5575240" y="6402760"/>
                  <a:pt x="5591170" y="6745970"/>
                </a:cubicBezTo>
                <a:lnTo>
                  <a:pt x="5592970" y="6897158"/>
                </a:lnTo>
                <a:lnTo>
                  <a:pt x="2734191" y="6897158"/>
                </a:lnTo>
                <a:lnTo>
                  <a:pt x="2734191" y="6897159"/>
                </a:lnTo>
                <a:lnTo>
                  <a:pt x="0" y="6897159"/>
                </a:lnTo>
                <a:lnTo>
                  <a:pt x="0" y="1"/>
                </a:lnTo>
                <a:lnTo>
                  <a:pt x="1485712" y="1"/>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51D82F7-AF4E-AF39-5B49-F067097F1A8F}"/>
              </a:ext>
            </a:extLst>
          </p:cNvPr>
          <p:cNvSpPr>
            <a:spLocks noGrp="1"/>
          </p:cNvSpPr>
          <p:nvPr>
            <p:ph type="ctrTitle"/>
          </p:nvPr>
        </p:nvSpPr>
        <p:spPr>
          <a:xfrm>
            <a:off x="690613" y="1122363"/>
            <a:ext cx="3541909" cy="2387600"/>
          </a:xfrm>
        </p:spPr>
        <p:txBody>
          <a:bodyPr>
            <a:normAutofit/>
          </a:bodyPr>
          <a:lstStyle/>
          <a:p>
            <a:r>
              <a:rPr lang="en-GB" dirty="0">
                <a:latin typeface="Congenial Black" panose="020F0502020204030204" pitchFamily="2" charset="0"/>
              </a:rPr>
              <a:t>Computer Forensics</a:t>
            </a:r>
            <a:endParaRPr lang="en-GB" dirty="0">
              <a:latin typeface="Congenial" panose="02000503040000020004" pitchFamily="2" charset="0"/>
            </a:endParaRPr>
          </a:p>
        </p:txBody>
      </p:sp>
      <p:sp>
        <p:nvSpPr>
          <p:cNvPr id="3" name="Subtitle 2">
            <a:extLst>
              <a:ext uri="{FF2B5EF4-FFF2-40B4-BE49-F238E27FC236}">
                <a16:creationId xmlns:a16="http://schemas.microsoft.com/office/drawing/2014/main" id="{0B29DD9D-A22D-FEFC-BE2F-B769170E21A1}"/>
              </a:ext>
            </a:extLst>
          </p:cNvPr>
          <p:cNvSpPr>
            <a:spLocks noGrp="1"/>
          </p:cNvSpPr>
          <p:nvPr>
            <p:ph type="subTitle" idx="1"/>
          </p:nvPr>
        </p:nvSpPr>
        <p:spPr>
          <a:xfrm>
            <a:off x="690613" y="3722312"/>
            <a:ext cx="3541909" cy="414791"/>
          </a:xfrm>
        </p:spPr>
        <p:txBody>
          <a:bodyPr>
            <a:normAutofit lnSpcReduction="10000"/>
          </a:bodyPr>
          <a:lstStyle/>
          <a:p>
            <a:r>
              <a:rPr lang="en-GB" dirty="0">
                <a:latin typeface="Congenial" panose="02000503040000020004" pitchFamily="2" charset="0"/>
              </a:rPr>
              <a:t>Research and Report</a:t>
            </a:r>
            <a:endParaRPr lang="en-GB" dirty="0"/>
          </a:p>
        </p:txBody>
      </p:sp>
      <p:sp>
        <p:nvSpPr>
          <p:cNvPr id="10" name="TextBox 9">
            <a:extLst>
              <a:ext uri="{FF2B5EF4-FFF2-40B4-BE49-F238E27FC236}">
                <a16:creationId xmlns:a16="http://schemas.microsoft.com/office/drawing/2014/main" id="{026A7B21-57AF-621A-6D0F-12B686C84D56}"/>
              </a:ext>
            </a:extLst>
          </p:cNvPr>
          <p:cNvSpPr txBox="1"/>
          <p:nvPr/>
        </p:nvSpPr>
        <p:spPr>
          <a:xfrm>
            <a:off x="690613" y="4632326"/>
            <a:ext cx="3309888" cy="1477328"/>
          </a:xfrm>
          <a:prstGeom prst="rect">
            <a:avLst/>
          </a:prstGeom>
          <a:noFill/>
        </p:spPr>
        <p:txBody>
          <a:bodyPr wrap="square">
            <a:spAutoFit/>
          </a:bodyPr>
          <a:lstStyle/>
          <a:p>
            <a:r>
              <a:rPr lang="en-GB" dirty="0"/>
              <a:t>By Ethan Hopkins (2201011)</a:t>
            </a:r>
          </a:p>
          <a:p>
            <a:r>
              <a:rPr lang="en-GB" dirty="0"/>
              <a:t>Computing </a:t>
            </a:r>
          </a:p>
          <a:p>
            <a:r>
              <a:rPr lang="en-GB" dirty="0"/>
              <a:t>(Cyber Security and networks)</a:t>
            </a:r>
          </a:p>
          <a:p>
            <a:r>
              <a:rPr lang="en-GB" dirty="0"/>
              <a:t>Computer Forensics</a:t>
            </a:r>
          </a:p>
          <a:p>
            <a:r>
              <a:rPr lang="en-GB" dirty="0"/>
              <a:t>UWTSD</a:t>
            </a:r>
          </a:p>
        </p:txBody>
      </p:sp>
      <p:sp>
        <p:nvSpPr>
          <p:cNvPr id="12" name="TextBox 11">
            <a:extLst>
              <a:ext uri="{FF2B5EF4-FFF2-40B4-BE49-F238E27FC236}">
                <a16:creationId xmlns:a16="http://schemas.microsoft.com/office/drawing/2014/main" id="{2BF4E7E3-5305-09B5-C923-F7BC12885E70}"/>
              </a:ext>
            </a:extLst>
          </p:cNvPr>
          <p:cNvSpPr txBox="1"/>
          <p:nvPr/>
        </p:nvSpPr>
        <p:spPr>
          <a:xfrm>
            <a:off x="0" y="6488668"/>
            <a:ext cx="1800862" cy="369332"/>
          </a:xfrm>
          <a:prstGeom prst="rect">
            <a:avLst/>
          </a:prstGeom>
          <a:noFill/>
        </p:spPr>
        <p:txBody>
          <a:bodyPr wrap="square" rtlCol="0">
            <a:spAutoFit/>
          </a:bodyPr>
          <a:lstStyle/>
          <a:p>
            <a:r>
              <a:rPr lang="en-GB" dirty="0"/>
              <a:t>29</a:t>
            </a:r>
            <a:r>
              <a:rPr lang="en-GB" baseline="30000" dirty="0"/>
              <a:t>th</a:t>
            </a:r>
            <a:r>
              <a:rPr lang="en-GB" dirty="0"/>
              <a:t> April 2024</a:t>
            </a:r>
          </a:p>
        </p:txBody>
      </p:sp>
    </p:spTree>
    <p:extLst>
      <p:ext uri="{BB962C8B-B14F-4D97-AF65-F5344CB8AC3E}">
        <p14:creationId xmlns:p14="http://schemas.microsoft.com/office/powerpoint/2010/main" val="609445424"/>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48BE1-B770-5AC3-C376-148F93A10740}"/>
              </a:ext>
            </a:extLst>
          </p:cNvPr>
          <p:cNvSpPr>
            <a:spLocks noGrp="1"/>
          </p:cNvSpPr>
          <p:nvPr>
            <p:ph type="title"/>
          </p:nvPr>
        </p:nvSpPr>
        <p:spPr>
          <a:xfrm>
            <a:off x="609600" y="265685"/>
            <a:ext cx="10972800" cy="953516"/>
          </a:xfrm>
        </p:spPr>
        <p:txBody>
          <a:bodyPr/>
          <a:lstStyle/>
          <a:p>
            <a:pPr algn="ctr"/>
            <a:r>
              <a:rPr lang="en-GB" dirty="0">
                <a:latin typeface="Congenial Black" panose="02000503040000020004" pitchFamily="2" charset="0"/>
              </a:rPr>
              <a:t>Purpose of Digital Forensics</a:t>
            </a:r>
          </a:p>
        </p:txBody>
      </p:sp>
      <p:sp>
        <p:nvSpPr>
          <p:cNvPr id="3" name="Content Placeholder 2">
            <a:extLst>
              <a:ext uri="{FF2B5EF4-FFF2-40B4-BE49-F238E27FC236}">
                <a16:creationId xmlns:a16="http://schemas.microsoft.com/office/drawing/2014/main" id="{F79F763C-0EDA-8D23-1C56-612D8F08BE9B}"/>
              </a:ext>
            </a:extLst>
          </p:cNvPr>
          <p:cNvSpPr>
            <a:spLocks noGrp="1"/>
          </p:cNvSpPr>
          <p:nvPr>
            <p:ph idx="1"/>
          </p:nvPr>
        </p:nvSpPr>
        <p:spPr>
          <a:xfrm>
            <a:off x="609600" y="1320801"/>
            <a:ext cx="10972800" cy="5003799"/>
          </a:xfrm>
        </p:spPr>
        <p:txBody>
          <a:bodyPr>
            <a:normAutofit lnSpcReduction="10000"/>
          </a:bodyPr>
          <a:lstStyle/>
          <a:p>
            <a:pPr algn="l">
              <a:buFont typeface="Arial" panose="020B0604020202020204" pitchFamily="34" charset="0"/>
              <a:buChar char="•"/>
            </a:pPr>
            <a:r>
              <a:rPr lang="en-GB" b="1" i="0" dirty="0">
                <a:solidFill>
                  <a:srgbClr val="0D0D0D"/>
                </a:solidFill>
                <a:effectLst/>
                <a:latin typeface="Congenial" panose="02000503040000020004" pitchFamily="2" charset="0"/>
              </a:rPr>
              <a:t>Essentials in Criminal Investigations:</a:t>
            </a:r>
            <a:r>
              <a:rPr lang="en-GB" b="0" i="0" dirty="0">
                <a:solidFill>
                  <a:srgbClr val="0D0D0D"/>
                </a:solidFill>
                <a:effectLst/>
                <a:latin typeface="Congenial" panose="02000503040000020004" pitchFamily="2" charset="0"/>
              </a:rPr>
              <a:t> Digital forensic tools recover, analyse, and secure evidence from digital devices, ensuring the evidence is legally admissible.</a:t>
            </a:r>
          </a:p>
          <a:p>
            <a:pPr algn="l"/>
            <a:r>
              <a:rPr lang="en-GB" b="1" i="0" dirty="0">
                <a:solidFill>
                  <a:srgbClr val="0D0D0D"/>
                </a:solidFill>
                <a:effectLst/>
                <a:latin typeface="Congenial" panose="02000503040000020004" pitchFamily="2" charset="0"/>
              </a:rPr>
              <a:t>Scope of Task 2</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Tool Features:</a:t>
            </a:r>
            <a:r>
              <a:rPr lang="en-GB" b="0" i="0" dirty="0">
                <a:solidFill>
                  <a:srgbClr val="0D0D0D"/>
                </a:solidFill>
                <a:effectLst/>
                <a:latin typeface="Congenial" panose="02000503040000020004" pitchFamily="2" charset="0"/>
              </a:rPr>
              <a:t> Explore the functionalities and interfaces that make forensic tools essential for detailed data analysis.</a:t>
            </a:r>
          </a:p>
          <a:p>
            <a:pPr algn="l">
              <a:buFont typeface="Arial" panose="020B0604020202020204" pitchFamily="34" charset="0"/>
              <a:buChar char="•"/>
            </a:pPr>
            <a:r>
              <a:rPr lang="en-GB" b="1" i="0" dirty="0">
                <a:solidFill>
                  <a:srgbClr val="0D0D0D"/>
                </a:solidFill>
                <a:effectLst/>
                <a:latin typeface="Congenial" panose="02000503040000020004" pitchFamily="2" charset="0"/>
              </a:rPr>
              <a:t>Categories of Forensic Tools:</a:t>
            </a:r>
            <a:endParaRPr lang="en-GB" b="0" i="0" dirty="0">
              <a:solidFill>
                <a:srgbClr val="0D0D0D"/>
              </a:solidFill>
              <a:effectLst/>
              <a:latin typeface="Congenial" panose="02000503040000020004" pitchFamily="2" charset="0"/>
            </a:endParaRPr>
          </a:p>
          <a:p>
            <a:pPr marL="742950" lvl="1" indent="-285750" algn="l">
              <a:buFont typeface="Arial" panose="020B0604020202020204" pitchFamily="34" charset="0"/>
              <a:buChar char="•"/>
            </a:pPr>
            <a:r>
              <a:rPr lang="en-GB" b="1" i="0" dirty="0">
                <a:solidFill>
                  <a:srgbClr val="0D0D0D"/>
                </a:solidFill>
                <a:effectLst/>
                <a:latin typeface="Congenial" panose="02000503040000020004" pitchFamily="2" charset="0"/>
              </a:rPr>
              <a:t>Disk Analysis:</a:t>
            </a:r>
            <a:r>
              <a:rPr lang="en-GB" b="0" i="0" dirty="0">
                <a:solidFill>
                  <a:srgbClr val="0D0D0D"/>
                </a:solidFill>
                <a:effectLst/>
                <a:latin typeface="Congenial" panose="02000503040000020004" pitchFamily="2" charset="0"/>
              </a:rPr>
              <a:t> Tools for data recovery and imaging.</a:t>
            </a:r>
          </a:p>
          <a:p>
            <a:pPr marL="742950" lvl="1" indent="-285750" algn="l">
              <a:buFont typeface="Arial" panose="020B0604020202020204" pitchFamily="34" charset="0"/>
              <a:buChar char="•"/>
            </a:pPr>
            <a:r>
              <a:rPr lang="en-GB" b="1" i="0" dirty="0">
                <a:solidFill>
                  <a:srgbClr val="0D0D0D"/>
                </a:solidFill>
                <a:effectLst/>
                <a:latin typeface="Congenial" panose="02000503040000020004" pitchFamily="2" charset="0"/>
              </a:rPr>
              <a:t>Memory Forensics:</a:t>
            </a:r>
            <a:r>
              <a:rPr lang="en-GB" b="0" i="0" dirty="0">
                <a:solidFill>
                  <a:srgbClr val="0D0D0D"/>
                </a:solidFill>
                <a:effectLst/>
                <a:latin typeface="Congenial" panose="02000503040000020004" pitchFamily="2" charset="0"/>
              </a:rPr>
              <a:t> Tools for real-time memory analysis.</a:t>
            </a:r>
          </a:p>
          <a:p>
            <a:pPr marL="742950" lvl="1" indent="-285750" algn="l">
              <a:buFont typeface="Arial" panose="020B0604020202020204" pitchFamily="34" charset="0"/>
              <a:buChar char="•"/>
            </a:pPr>
            <a:r>
              <a:rPr lang="en-GB" b="1" i="0" dirty="0">
                <a:solidFill>
                  <a:srgbClr val="0D0D0D"/>
                </a:solidFill>
                <a:effectLst/>
                <a:latin typeface="Congenial" panose="02000503040000020004" pitchFamily="2" charset="0"/>
              </a:rPr>
              <a:t>Network Forensics:</a:t>
            </a:r>
            <a:r>
              <a:rPr lang="en-GB" b="0" i="0" dirty="0">
                <a:solidFill>
                  <a:srgbClr val="0D0D0D"/>
                </a:solidFill>
                <a:effectLst/>
                <a:latin typeface="Congenial" panose="02000503040000020004" pitchFamily="2" charset="0"/>
              </a:rPr>
              <a:t> Tools for monitoring and analysing network traffic.</a:t>
            </a:r>
          </a:p>
          <a:p>
            <a:pPr algn="l">
              <a:buFont typeface="Arial" panose="020B0604020202020204" pitchFamily="34" charset="0"/>
              <a:buChar char="•"/>
            </a:pPr>
            <a:r>
              <a:rPr lang="en-GB" b="1" i="0" dirty="0">
                <a:solidFill>
                  <a:srgbClr val="0D0D0D"/>
                </a:solidFill>
                <a:effectLst/>
                <a:latin typeface="Congenial" panose="02000503040000020004" pitchFamily="2" charset="0"/>
              </a:rPr>
              <a:t>Real-World Applications:</a:t>
            </a:r>
            <a:r>
              <a:rPr lang="en-GB" b="0" i="0" dirty="0">
                <a:solidFill>
                  <a:srgbClr val="0D0D0D"/>
                </a:solidFill>
                <a:effectLst/>
                <a:latin typeface="Congenial" panose="02000503040000020004" pitchFamily="2" charset="0"/>
              </a:rPr>
              <a:t> Case studies highlighting the impact of forensic tools in solving crimes.</a:t>
            </a:r>
          </a:p>
          <a:p>
            <a:pPr algn="l">
              <a:buFont typeface="Arial" panose="020B0604020202020204" pitchFamily="34" charset="0"/>
              <a:buChar char="•"/>
            </a:pPr>
            <a:r>
              <a:rPr lang="en-GB" b="1" i="0" dirty="0">
                <a:solidFill>
                  <a:srgbClr val="0D0D0D"/>
                </a:solidFill>
                <a:effectLst/>
                <a:latin typeface="Congenial" panose="02000503040000020004" pitchFamily="2" charset="0"/>
              </a:rPr>
              <a:t>Technological Adaptations:</a:t>
            </a:r>
            <a:r>
              <a:rPr lang="en-GB" b="0" i="0" dirty="0">
                <a:solidFill>
                  <a:srgbClr val="0D0D0D"/>
                </a:solidFill>
                <a:effectLst/>
                <a:latin typeface="Congenial" panose="02000503040000020004" pitchFamily="2" charset="0"/>
              </a:rPr>
              <a:t> Discuss how forensic tools adapt to new challenges like cloud computing, IoT, and encryption.</a:t>
            </a:r>
          </a:p>
          <a:p>
            <a:endParaRPr lang="en-GB" dirty="0"/>
          </a:p>
        </p:txBody>
      </p:sp>
    </p:spTree>
    <p:extLst>
      <p:ext uri="{BB962C8B-B14F-4D97-AF65-F5344CB8AC3E}">
        <p14:creationId xmlns:p14="http://schemas.microsoft.com/office/powerpoint/2010/main" val="3508450653"/>
      </p:ext>
    </p:extLst>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ABC06-DC0F-2335-2530-A9E7EBBB07ED}"/>
              </a:ext>
            </a:extLst>
          </p:cNvPr>
          <p:cNvSpPr>
            <a:spLocks noGrp="1"/>
          </p:cNvSpPr>
          <p:nvPr>
            <p:ph type="title"/>
          </p:nvPr>
        </p:nvSpPr>
        <p:spPr>
          <a:xfrm>
            <a:off x="609600" y="241300"/>
            <a:ext cx="10972800" cy="877316"/>
          </a:xfrm>
        </p:spPr>
        <p:txBody>
          <a:bodyPr/>
          <a:lstStyle/>
          <a:p>
            <a:pPr algn="ctr"/>
            <a:r>
              <a:rPr lang="en-GB" dirty="0">
                <a:latin typeface="Congenial Black" panose="02000503040000020004" pitchFamily="2" charset="0"/>
              </a:rPr>
              <a:t>Categories of Digital Forensic Tools</a:t>
            </a:r>
          </a:p>
        </p:txBody>
      </p:sp>
      <p:sp>
        <p:nvSpPr>
          <p:cNvPr id="3" name="Content Placeholder 2">
            <a:extLst>
              <a:ext uri="{FF2B5EF4-FFF2-40B4-BE49-F238E27FC236}">
                <a16:creationId xmlns:a16="http://schemas.microsoft.com/office/drawing/2014/main" id="{2F4302D3-21AE-0307-E554-753444AEDCD3}"/>
              </a:ext>
            </a:extLst>
          </p:cNvPr>
          <p:cNvSpPr>
            <a:spLocks noGrp="1"/>
          </p:cNvSpPr>
          <p:nvPr>
            <p:ph idx="1"/>
          </p:nvPr>
        </p:nvSpPr>
        <p:spPr>
          <a:xfrm>
            <a:off x="609600" y="1118616"/>
            <a:ext cx="10972800" cy="5498084"/>
          </a:xfrm>
        </p:spPr>
        <p:txBody>
          <a:bodyPr>
            <a:normAutofit fontScale="85000" lnSpcReduction="20000"/>
          </a:bodyPr>
          <a:lstStyle/>
          <a:p>
            <a:pPr algn="l"/>
            <a:r>
              <a:rPr lang="en-GB" b="1" i="0" dirty="0">
                <a:solidFill>
                  <a:srgbClr val="0D0D0D"/>
                </a:solidFill>
                <a:effectLst/>
                <a:latin typeface="Congenial" panose="02000503040000020004" pitchFamily="2" charset="0"/>
              </a:rPr>
              <a:t>1. Disk Analysis Tools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Examples:</a:t>
            </a:r>
            <a:r>
              <a:rPr lang="en-GB" b="0" i="0" dirty="0">
                <a:solidFill>
                  <a:srgbClr val="0D0D0D"/>
                </a:solidFill>
                <a:effectLst/>
                <a:latin typeface="Congenial" panose="02000503040000020004" pitchFamily="2" charset="0"/>
              </a:rPr>
              <a:t> FTK Imager, Autopsy</a:t>
            </a:r>
          </a:p>
          <a:p>
            <a:pPr algn="l">
              <a:buFont typeface="Arial" panose="020B0604020202020204" pitchFamily="34" charset="0"/>
              <a:buChar char="•"/>
            </a:pPr>
            <a:r>
              <a:rPr lang="en-GB" b="1" i="0" dirty="0">
                <a:solidFill>
                  <a:srgbClr val="0D0D0D"/>
                </a:solidFill>
                <a:effectLst/>
                <a:latin typeface="Congenial" panose="02000503040000020004" pitchFamily="2" charset="0"/>
              </a:rPr>
              <a:t>Purpose:</a:t>
            </a:r>
            <a:r>
              <a:rPr lang="en-GB" b="0" i="0" dirty="0">
                <a:solidFill>
                  <a:srgbClr val="0D0D0D"/>
                </a:solidFill>
                <a:effectLst/>
                <a:latin typeface="Congenial" panose="02000503040000020004" pitchFamily="2" charset="0"/>
              </a:rPr>
              <a:t> Facilitate the recovery, imaging, and analysis of data from hard drives and other storage media.</a:t>
            </a:r>
          </a:p>
          <a:p>
            <a:pPr algn="l">
              <a:buFont typeface="Arial" panose="020B0604020202020204" pitchFamily="34" charset="0"/>
              <a:buChar char="•"/>
            </a:pPr>
            <a:r>
              <a:rPr lang="en-GB" b="1" i="0" dirty="0">
                <a:solidFill>
                  <a:srgbClr val="0D0D0D"/>
                </a:solidFill>
                <a:effectLst/>
                <a:latin typeface="Congenial" panose="02000503040000020004" pitchFamily="2" charset="0"/>
              </a:rPr>
              <a:t>Key Use:</a:t>
            </a:r>
            <a:r>
              <a:rPr lang="en-GB" b="0" i="0" dirty="0">
                <a:solidFill>
                  <a:srgbClr val="0D0D0D"/>
                </a:solidFill>
                <a:effectLst/>
                <a:latin typeface="Congenial" panose="02000503040000020004" pitchFamily="2" charset="0"/>
              </a:rPr>
              <a:t> Ideal for retrieving deleted files, accessing unallocated space, and creating exact copies of devices for analysis without altering the original data.</a:t>
            </a:r>
          </a:p>
          <a:p>
            <a:pPr algn="l"/>
            <a:r>
              <a:rPr lang="en-GB" b="1" i="0" dirty="0">
                <a:solidFill>
                  <a:srgbClr val="0D0D0D"/>
                </a:solidFill>
                <a:effectLst/>
                <a:latin typeface="Congenial" panose="02000503040000020004" pitchFamily="2" charset="0"/>
              </a:rPr>
              <a:t>2. Memory Forensics Tools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Example:</a:t>
            </a:r>
            <a:r>
              <a:rPr lang="en-GB" b="0" i="0" dirty="0">
                <a:solidFill>
                  <a:srgbClr val="0D0D0D"/>
                </a:solidFill>
                <a:effectLst/>
                <a:latin typeface="Congenial" panose="02000503040000020004" pitchFamily="2" charset="0"/>
              </a:rPr>
              <a:t> Volatility</a:t>
            </a:r>
          </a:p>
          <a:p>
            <a:pPr algn="l">
              <a:buFont typeface="Arial" panose="020B0604020202020204" pitchFamily="34" charset="0"/>
              <a:buChar char="•"/>
            </a:pPr>
            <a:r>
              <a:rPr lang="en-GB" b="1" i="0" dirty="0">
                <a:solidFill>
                  <a:srgbClr val="0D0D0D"/>
                </a:solidFill>
                <a:effectLst/>
                <a:latin typeface="Congenial" panose="02000503040000020004" pitchFamily="2" charset="0"/>
              </a:rPr>
              <a:t>Purpose:</a:t>
            </a:r>
            <a:r>
              <a:rPr lang="en-GB" b="0" i="0" dirty="0">
                <a:solidFill>
                  <a:srgbClr val="0D0D0D"/>
                </a:solidFill>
                <a:effectLst/>
                <a:latin typeface="Congenial" panose="02000503040000020004" pitchFamily="2" charset="0"/>
              </a:rPr>
              <a:t> Extract and analyse data from the volatile memory (RAM) of a system to capture what programs were running at a specific point in time, including potentially malicious processes hidden from the user.</a:t>
            </a:r>
          </a:p>
          <a:p>
            <a:pPr algn="l">
              <a:buFont typeface="Arial" panose="020B0604020202020204" pitchFamily="34" charset="0"/>
              <a:buChar char="•"/>
            </a:pPr>
            <a:r>
              <a:rPr lang="en-GB" b="1" i="0" dirty="0">
                <a:solidFill>
                  <a:srgbClr val="0D0D0D"/>
                </a:solidFill>
                <a:effectLst/>
                <a:latin typeface="Congenial" panose="02000503040000020004" pitchFamily="2" charset="0"/>
              </a:rPr>
              <a:t>Key Use:</a:t>
            </a:r>
            <a:r>
              <a:rPr lang="en-GB" b="0" i="0" dirty="0">
                <a:solidFill>
                  <a:srgbClr val="0D0D0D"/>
                </a:solidFill>
                <a:effectLst/>
                <a:latin typeface="Congenial" panose="02000503040000020004" pitchFamily="2" charset="0"/>
              </a:rPr>
              <a:t> Critical for investigating system's real-time state post-incident, useful in identifying malware presence and actions taken by a user before a system crash or security breach.</a:t>
            </a:r>
          </a:p>
          <a:p>
            <a:pPr algn="l"/>
            <a:r>
              <a:rPr lang="en-GB" b="1" i="0" dirty="0">
                <a:solidFill>
                  <a:srgbClr val="0D0D0D"/>
                </a:solidFill>
                <a:effectLst/>
                <a:latin typeface="Congenial" panose="02000503040000020004" pitchFamily="2" charset="0"/>
              </a:rPr>
              <a:t>3. Network Forensics Tools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Example:</a:t>
            </a:r>
            <a:r>
              <a:rPr lang="en-GB" b="0" i="0" dirty="0">
                <a:solidFill>
                  <a:srgbClr val="0D0D0D"/>
                </a:solidFill>
                <a:effectLst/>
                <a:latin typeface="Congenial" panose="02000503040000020004" pitchFamily="2" charset="0"/>
              </a:rPr>
              <a:t> Wireshark</a:t>
            </a:r>
          </a:p>
          <a:p>
            <a:pPr algn="l">
              <a:buFont typeface="Arial" panose="020B0604020202020204" pitchFamily="34" charset="0"/>
              <a:buChar char="•"/>
            </a:pPr>
            <a:r>
              <a:rPr lang="en-GB" b="1" i="0" dirty="0">
                <a:solidFill>
                  <a:srgbClr val="0D0D0D"/>
                </a:solidFill>
                <a:effectLst/>
                <a:latin typeface="Congenial" panose="02000503040000020004" pitchFamily="2" charset="0"/>
              </a:rPr>
              <a:t>Purpose:</a:t>
            </a:r>
            <a:r>
              <a:rPr lang="en-GB" b="0" i="0" dirty="0">
                <a:solidFill>
                  <a:srgbClr val="0D0D0D"/>
                </a:solidFill>
                <a:effectLst/>
                <a:latin typeface="Congenial" panose="02000503040000020004" pitchFamily="2" charset="0"/>
              </a:rPr>
              <a:t> Monitor and analyse network traffic to detect malicious activities, investigate network security incidents, and ensure compliance with network policies.</a:t>
            </a:r>
          </a:p>
          <a:p>
            <a:pPr algn="l">
              <a:buFont typeface="Arial" panose="020B0604020202020204" pitchFamily="34" charset="0"/>
              <a:buChar char="•"/>
            </a:pPr>
            <a:r>
              <a:rPr lang="en-GB" b="1" i="0" dirty="0">
                <a:solidFill>
                  <a:srgbClr val="0D0D0D"/>
                </a:solidFill>
                <a:effectLst/>
                <a:latin typeface="Congenial" panose="02000503040000020004" pitchFamily="2" charset="0"/>
              </a:rPr>
              <a:t>Key Use:</a:t>
            </a:r>
            <a:r>
              <a:rPr lang="en-GB" b="0" i="0" dirty="0">
                <a:solidFill>
                  <a:srgbClr val="0D0D0D"/>
                </a:solidFill>
                <a:effectLst/>
                <a:latin typeface="Congenial" panose="02000503040000020004" pitchFamily="2" charset="0"/>
              </a:rPr>
              <a:t> Essential for tracing source and destination of network packets, understanding traffic flow, and reconstructing streams of data transfer.</a:t>
            </a:r>
          </a:p>
        </p:txBody>
      </p:sp>
    </p:spTree>
    <p:extLst>
      <p:ext uri="{BB962C8B-B14F-4D97-AF65-F5344CB8AC3E}">
        <p14:creationId xmlns:p14="http://schemas.microsoft.com/office/powerpoint/2010/main" val="3308912654"/>
      </p:ext>
    </p:extLst>
  </p:cSld>
  <p:clrMapOvr>
    <a:masterClrMapping/>
  </p:clrMapOvr>
  <p:transition spd="med">
    <p:pull/>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4F82D480-E921-9E91-7734-B9CE6D6B307F}"/>
              </a:ext>
            </a:extLst>
          </p:cNvPr>
          <p:cNvSpPr>
            <a:spLocks noGrp="1"/>
          </p:cNvSpPr>
          <p:nvPr>
            <p:ph type="title"/>
          </p:nvPr>
        </p:nvSpPr>
        <p:spPr>
          <a:xfrm>
            <a:off x="4555671" y="552783"/>
            <a:ext cx="7026729" cy="753504"/>
          </a:xfrm>
        </p:spPr>
        <p:txBody>
          <a:bodyPr>
            <a:normAutofit/>
          </a:bodyPr>
          <a:lstStyle/>
          <a:p>
            <a:pPr>
              <a:lnSpc>
                <a:spcPct val="90000"/>
              </a:lnSpc>
            </a:pPr>
            <a:r>
              <a:rPr lang="en-GB" sz="3700" b="1" i="0" dirty="0">
                <a:effectLst/>
                <a:latin typeface="Congenial Black" panose="02000503040000020004" pitchFamily="2" charset="0"/>
              </a:rPr>
              <a:t>Specific Tool: FTK Imager</a:t>
            </a:r>
            <a:endParaRPr lang="en-GB" sz="3700" dirty="0">
              <a:latin typeface="Congenial Black" panose="02000503040000020004" pitchFamily="2" charset="0"/>
            </a:endParaRPr>
          </a:p>
        </p:txBody>
      </p:sp>
      <p:pic>
        <p:nvPicPr>
          <p:cNvPr id="5" name="Picture 4" descr="Illuminated server room panel">
            <a:extLst>
              <a:ext uri="{FF2B5EF4-FFF2-40B4-BE49-F238E27FC236}">
                <a16:creationId xmlns:a16="http://schemas.microsoft.com/office/drawing/2014/main" id="{C6C9CE4D-CAAA-2CFB-BB4B-E1DB91064B73}"/>
              </a:ext>
            </a:extLst>
          </p:cNvPr>
          <p:cNvPicPr>
            <a:picLocks noChangeAspect="1"/>
          </p:cNvPicPr>
          <p:nvPr/>
        </p:nvPicPr>
        <p:blipFill rotWithShape="1">
          <a:blip r:embed="rId3"/>
          <a:srcRect l="18796" r="25529" b="1"/>
          <a:stretch/>
        </p:blipFill>
        <p:spPr>
          <a:xfrm>
            <a:off x="0" y="211090"/>
            <a:ext cx="3657600" cy="6646910"/>
          </a:xfrm>
          <a:custGeom>
            <a:avLst/>
            <a:gdLst/>
            <a:ahLst/>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p:spPr>
      </p:pic>
      <p:sp>
        <p:nvSpPr>
          <p:cNvPr id="3" name="Content Placeholder 2">
            <a:extLst>
              <a:ext uri="{FF2B5EF4-FFF2-40B4-BE49-F238E27FC236}">
                <a16:creationId xmlns:a16="http://schemas.microsoft.com/office/drawing/2014/main" id="{EE0B7F66-FBB8-1769-3307-4E7EEB7AA117}"/>
              </a:ext>
            </a:extLst>
          </p:cNvPr>
          <p:cNvSpPr>
            <a:spLocks noGrp="1"/>
          </p:cNvSpPr>
          <p:nvPr>
            <p:ph idx="1"/>
          </p:nvPr>
        </p:nvSpPr>
        <p:spPr>
          <a:xfrm>
            <a:off x="4000499" y="1632858"/>
            <a:ext cx="7870371" cy="4996542"/>
          </a:xfrm>
        </p:spPr>
        <p:txBody>
          <a:bodyPr anchor="t">
            <a:normAutofit/>
          </a:bodyPr>
          <a:lstStyle/>
          <a:p>
            <a:pPr>
              <a:lnSpc>
                <a:spcPct val="100000"/>
              </a:lnSpc>
            </a:pPr>
            <a:r>
              <a:rPr lang="en-GB" sz="1600" b="1" i="0" dirty="0">
                <a:effectLst/>
                <a:latin typeface="Congenial" panose="02000503040000020004" pitchFamily="2" charset="0"/>
              </a:rPr>
              <a:t>Features:</a:t>
            </a:r>
            <a:endParaRPr lang="en-GB" sz="1600" b="0" i="0" dirty="0">
              <a:effectLst/>
              <a:latin typeface="Congenial" panose="02000503040000020004" pitchFamily="2" charset="0"/>
            </a:endParaRPr>
          </a:p>
          <a:p>
            <a:pPr>
              <a:lnSpc>
                <a:spcPct val="100000"/>
              </a:lnSpc>
              <a:buFont typeface="Arial" panose="020B0604020202020204" pitchFamily="34" charset="0"/>
              <a:buChar char="•"/>
            </a:pPr>
            <a:r>
              <a:rPr lang="en-GB" sz="1600" b="1" i="0" dirty="0">
                <a:effectLst/>
                <a:latin typeface="Congenial" panose="02000503040000020004" pitchFamily="2" charset="0"/>
              </a:rPr>
              <a:t>Imaging:</a:t>
            </a:r>
            <a:r>
              <a:rPr lang="en-GB" sz="1600" b="0" i="0" dirty="0">
                <a:effectLst/>
                <a:latin typeface="Congenial" panose="02000503040000020004" pitchFamily="2" charset="0"/>
              </a:rPr>
              <a:t> Creates precise duplicates of data storage devices (e.g., hard drives, USB drives) without altering the original evidence, crucial for forensic integrity.</a:t>
            </a:r>
          </a:p>
          <a:p>
            <a:pPr>
              <a:lnSpc>
                <a:spcPct val="100000"/>
              </a:lnSpc>
              <a:buFont typeface="Arial" panose="020B0604020202020204" pitchFamily="34" charset="0"/>
              <a:buChar char="•"/>
            </a:pPr>
            <a:r>
              <a:rPr lang="en-GB" sz="1600" b="1" i="0" dirty="0">
                <a:effectLst/>
                <a:latin typeface="Congenial" panose="02000503040000020004" pitchFamily="2" charset="0"/>
              </a:rPr>
              <a:t>Hashing:</a:t>
            </a:r>
            <a:r>
              <a:rPr lang="en-GB" sz="1600" b="0" i="0" dirty="0">
                <a:effectLst/>
                <a:latin typeface="Congenial" panose="02000503040000020004" pitchFamily="2" charset="0"/>
              </a:rPr>
              <a:t> Generates unique hashes of images and files to verify integrity and detect any alterations, supporting the authenticity of evidence in legal proceedings.</a:t>
            </a:r>
          </a:p>
          <a:p>
            <a:pPr>
              <a:lnSpc>
                <a:spcPct val="100000"/>
              </a:lnSpc>
              <a:buFont typeface="Arial" panose="020B0604020202020204" pitchFamily="34" charset="0"/>
              <a:buChar char="•"/>
            </a:pPr>
            <a:r>
              <a:rPr lang="en-GB" sz="1600" b="1" i="0" dirty="0">
                <a:effectLst/>
                <a:latin typeface="Congenial" panose="02000503040000020004" pitchFamily="2" charset="0"/>
              </a:rPr>
              <a:t>Data Recovery:</a:t>
            </a:r>
            <a:r>
              <a:rPr lang="en-GB" sz="1600" b="0" i="0" dirty="0">
                <a:effectLst/>
                <a:latin typeface="Congenial" panose="02000503040000020004" pitchFamily="2" charset="0"/>
              </a:rPr>
              <a:t> Capable of recovering deleted files and accessing hidden or unallocated disk spaces, pivotal for uncovering potential evidence that may have been deliberately obscured.</a:t>
            </a:r>
          </a:p>
          <a:p>
            <a:pPr>
              <a:lnSpc>
                <a:spcPct val="100000"/>
              </a:lnSpc>
            </a:pPr>
            <a:r>
              <a:rPr lang="en-GB" sz="1600" b="1" i="0" dirty="0">
                <a:effectLst/>
                <a:latin typeface="Congenial" panose="02000503040000020004" pitchFamily="2" charset="0"/>
              </a:rPr>
              <a:t>Capabilities:</a:t>
            </a:r>
            <a:endParaRPr lang="en-GB" sz="1600" b="0" i="0" dirty="0">
              <a:effectLst/>
              <a:latin typeface="Congenial" panose="02000503040000020004" pitchFamily="2" charset="0"/>
            </a:endParaRPr>
          </a:p>
          <a:p>
            <a:pPr>
              <a:lnSpc>
                <a:spcPct val="100000"/>
              </a:lnSpc>
              <a:buFont typeface="Arial" panose="020B0604020202020204" pitchFamily="34" charset="0"/>
              <a:buChar char="•"/>
            </a:pPr>
            <a:r>
              <a:rPr lang="en-GB" sz="1600" b="1" i="0" dirty="0">
                <a:effectLst/>
                <a:latin typeface="Congenial" panose="02000503040000020004" pitchFamily="2" charset="0"/>
              </a:rPr>
              <a:t>Forensic Duplication:</a:t>
            </a:r>
            <a:r>
              <a:rPr lang="en-GB" sz="1600" b="0" i="0" dirty="0">
                <a:effectLst/>
                <a:latin typeface="Congenial" panose="02000503040000020004" pitchFamily="2" charset="0"/>
              </a:rPr>
              <a:t> Provides the capability to create bit-for-bit copies of storage devices, ensuring that digital evidence is preserved in a state that is forensically sound and suitable for detailed examination and court submission.</a:t>
            </a:r>
          </a:p>
          <a:p>
            <a:pPr>
              <a:lnSpc>
                <a:spcPct val="100000"/>
              </a:lnSpc>
              <a:buFont typeface="Arial" panose="020B0604020202020204" pitchFamily="34" charset="0"/>
              <a:buChar char="•"/>
            </a:pPr>
            <a:r>
              <a:rPr lang="en-GB" sz="1600" b="1" i="0" dirty="0">
                <a:effectLst/>
                <a:latin typeface="Congenial" panose="02000503040000020004" pitchFamily="2" charset="0"/>
              </a:rPr>
              <a:t>Usability:</a:t>
            </a:r>
            <a:r>
              <a:rPr lang="en-GB" sz="1600" b="0" i="0" dirty="0">
                <a:effectLst/>
                <a:latin typeface="Congenial" panose="02000503040000020004" pitchFamily="2" charset="0"/>
              </a:rPr>
              <a:t> Features an intuitive user interface that simplifies complex forensic tasks, making it accessible for both novice and experienced forensic professionals</a:t>
            </a:r>
            <a:r>
              <a:rPr lang="en-GB" sz="800" b="0" i="0" dirty="0">
                <a:effectLst/>
                <a:latin typeface="Congenial" panose="02000503040000020004" pitchFamily="2" charset="0"/>
              </a:rPr>
              <a:t>.</a:t>
            </a:r>
          </a:p>
          <a:p>
            <a:pPr>
              <a:lnSpc>
                <a:spcPct val="100000"/>
              </a:lnSpc>
            </a:pPr>
            <a:endParaRPr lang="en-GB" sz="800" dirty="0"/>
          </a:p>
        </p:txBody>
      </p:sp>
    </p:spTree>
    <p:extLst>
      <p:ext uri="{BB962C8B-B14F-4D97-AF65-F5344CB8AC3E}">
        <p14:creationId xmlns:p14="http://schemas.microsoft.com/office/powerpoint/2010/main" val="221488309"/>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D86BE04-4A2A-0A10-C903-05B3FBFED850}"/>
              </a:ext>
            </a:extLst>
          </p:cNvPr>
          <p:cNvSpPr>
            <a:spLocks noGrp="1"/>
          </p:cNvSpPr>
          <p:nvPr>
            <p:ph type="title"/>
          </p:nvPr>
        </p:nvSpPr>
        <p:spPr>
          <a:xfrm>
            <a:off x="2322942" y="-688189"/>
            <a:ext cx="7543067" cy="1652862"/>
          </a:xfrm>
        </p:spPr>
        <p:txBody>
          <a:bodyPr>
            <a:normAutofit/>
          </a:bodyPr>
          <a:lstStyle/>
          <a:p>
            <a:r>
              <a:rPr lang="en-GB" b="1" i="0" dirty="0">
                <a:effectLst/>
                <a:latin typeface="Congenial Black" panose="02000503040000020004" pitchFamily="2" charset="0"/>
              </a:rPr>
              <a:t>Specific Tool: Volatility</a:t>
            </a:r>
            <a:endParaRPr lang="en-GB" dirty="0">
              <a:latin typeface="Congenial Black" panose="02000503040000020004" pitchFamily="2" charset="0"/>
            </a:endParaRPr>
          </a:p>
        </p:txBody>
      </p:sp>
      <p:sp>
        <p:nvSpPr>
          <p:cNvPr id="3" name="Content Placeholder 2">
            <a:extLst>
              <a:ext uri="{FF2B5EF4-FFF2-40B4-BE49-F238E27FC236}">
                <a16:creationId xmlns:a16="http://schemas.microsoft.com/office/drawing/2014/main" id="{059F03B6-9B3A-8750-3AD1-3EB634C3583C}"/>
              </a:ext>
            </a:extLst>
          </p:cNvPr>
          <p:cNvSpPr>
            <a:spLocks noGrp="1"/>
          </p:cNvSpPr>
          <p:nvPr>
            <p:ph idx="1"/>
          </p:nvPr>
        </p:nvSpPr>
        <p:spPr>
          <a:xfrm>
            <a:off x="570156" y="1159330"/>
            <a:ext cx="7888044" cy="5197020"/>
          </a:xfrm>
        </p:spPr>
        <p:txBody>
          <a:bodyPr anchor="t">
            <a:normAutofit/>
          </a:bodyPr>
          <a:lstStyle/>
          <a:p>
            <a:pPr>
              <a:lnSpc>
                <a:spcPct val="100000"/>
              </a:lnSpc>
            </a:pPr>
            <a:r>
              <a:rPr lang="en-GB" sz="1700" b="1" i="0" dirty="0">
                <a:effectLst/>
                <a:latin typeface="Congenial" panose="02000503040000020004" pitchFamily="2" charset="0"/>
              </a:rPr>
              <a:t>Features:</a:t>
            </a:r>
          </a:p>
          <a:p>
            <a:pPr>
              <a:lnSpc>
                <a:spcPct val="100000"/>
              </a:lnSpc>
              <a:buFont typeface="Arial" panose="020B0604020202020204" pitchFamily="34" charset="0"/>
              <a:buChar char="•"/>
            </a:pPr>
            <a:r>
              <a:rPr lang="en-GB" sz="1600" b="1" i="0" dirty="0">
                <a:effectLst/>
                <a:latin typeface="Congenial" panose="02000503040000020004" pitchFamily="2" charset="0"/>
              </a:rPr>
              <a:t>RAM Analysis:</a:t>
            </a:r>
            <a:r>
              <a:rPr lang="en-GB" sz="1600" b="0" i="0" dirty="0">
                <a:effectLst/>
                <a:latin typeface="Congenial" panose="02000503040000020004" pitchFamily="2" charset="0"/>
              </a:rPr>
              <a:t> Enables the investigation of raw memory dumps to uncover system state and running processes at any point in time, essential for incident response.</a:t>
            </a:r>
          </a:p>
          <a:p>
            <a:pPr>
              <a:lnSpc>
                <a:spcPct val="100000"/>
              </a:lnSpc>
              <a:buFont typeface="Arial" panose="020B0604020202020204" pitchFamily="34" charset="0"/>
              <a:buChar char="•"/>
            </a:pPr>
            <a:r>
              <a:rPr lang="en-GB" sz="1600" b="1" i="0" dirty="0">
                <a:effectLst/>
                <a:latin typeface="Congenial" panose="02000503040000020004" pitchFamily="2" charset="0"/>
              </a:rPr>
              <a:t>Hidden Process Detection:</a:t>
            </a:r>
            <a:r>
              <a:rPr lang="en-GB" sz="1600" b="0" i="0" dirty="0">
                <a:effectLst/>
                <a:latin typeface="Congenial" panose="02000503040000020004" pitchFamily="2" charset="0"/>
              </a:rPr>
              <a:t> Detects and reports processes that are hidden or masked by malware, critical for identifying unauthorized actions and threats.</a:t>
            </a:r>
          </a:p>
          <a:p>
            <a:pPr>
              <a:lnSpc>
                <a:spcPct val="100000"/>
              </a:lnSpc>
              <a:buFont typeface="Arial" panose="020B0604020202020204" pitchFamily="34" charset="0"/>
              <a:buChar char="•"/>
            </a:pPr>
            <a:r>
              <a:rPr lang="en-GB" sz="1600" b="1" i="0" dirty="0">
                <a:effectLst/>
                <a:latin typeface="Congenial" panose="02000503040000020004" pitchFamily="2" charset="0"/>
              </a:rPr>
              <a:t>Memory Extraction:</a:t>
            </a:r>
            <a:r>
              <a:rPr lang="en-GB" sz="1600" b="0" i="0" dirty="0">
                <a:effectLst/>
                <a:latin typeface="Congenial" panose="02000503040000020004" pitchFamily="2" charset="0"/>
              </a:rPr>
              <a:t> Extracts valuable data from memory dumps, including passwords, encryption keys, and network connections, aiding in deeper forensic analysis.</a:t>
            </a:r>
          </a:p>
          <a:p>
            <a:pPr>
              <a:lnSpc>
                <a:spcPct val="100000"/>
              </a:lnSpc>
            </a:pPr>
            <a:r>
              <a:rPr lang="en-GB" sz="1600" b="1" i="0" dirty="0">
                <a:effectLst/>
                <a:latin typeface="Congenial" panose="02000503040000020004" pitchFamily="2" charset="0"/>
              </a:rPr>
              <a:t>Capabilities:</a:t>
            </a:r>
            <a:endParaRPr lang="en-GB" sz="1600" b="0" i="0" dirty="0">
              <a:effectLst/>
              <a:latin typeface="Congenial" panose="02000503040000020004" pitchFamily="2" charset="0"/>
            </a:endParaRPr>
          </a:p>
          <a:p>
            <a:pPr>
              <a:lnSpc>
                <a:spcPct val="100000"/>
              </a:lnSpc>
              <a:buFont typeface="Arial" panose="020B0604020202020204" pitchFamily="34" charset="0"/>
              <a:buChar char="•"/>
            </a:pPr>
            <a:r>
              <a:rPr lang="en-GB" sz="1600" b="1" i="0" dirty="0">
                <a:effectLst/>
                <a:latin typeface="Congenial" panose="02000503040000020004" pitchFamily="2" charset="0"/>
              </a:rPr>
              <a:t>Analyse Physical and Virtual Memory Dumps:</a:t>
            </a:r>
            <a:r>
              <a:rPr lang="en-GB" sz="1600" b="0" i="0" dirty="0">
                <a:effectLst/>
                <a:latin typeface="Congenial" panose="02000503040000020004" pitchFamily="2" charset="0"/>
              </a:rPr>
              <a:t> Volatility can analyse memory from both physical machines and virtual environments, providing versatility in digital investigations.</a:t>
            </a:r>
          </a:p>
          <a:p>
            <a:pPr>
              <a:lnSpc>
                <a:spcPct val="100000"/>
              </a:lnSpc>
              <a:buFont typeface="Arial" panose="020B0604020202020204" pitchFamily="34" charset="0"/>
              <a:buChar char="•"/>
            </a:pPr>
            <a:r>
              <a:rPr lang="en-GB" sz="1600" b="1" i="0" dirty="0">
                <a:effectLst/>
                <a:latin typeface="Congenial" panose="02000503040000020004" pitchFamily="2" charset="0"/>
              </a:rPr>
              <a:t>Cross-Platform Support:</a:t>
            </a:r>
            <a:r>
              <a:rPr lang="en-GB" sz="1600" b="0" i="0" dirty="0">
                <a:effectLst/>
                <a:latin typeface="Congenial" panose="02000503040000020004" pitchFamily="2" charset="0"/>
              </a:rPr>
              <a:t> Compatible with memory dumps from Windows, Linux, Mac, and Android systems, making it a comprehensive tool for multi-platform investigations.</a:t>
            </a:r>
          </a:p>
          <a:p>
            <a:pPr>
              <a:lnSpc>
                <a:spcPct val="100000"/>
              </a:lnSpc>
            </a:pPr>
            <a:endParaRPr lang="en-GB" sz="1100" dirty="0"/>
          </a:p>
        </p:txBody>
      </p:sp>
      <p:pic>
        <p:nvPicPr>
          <p:cNvPr id="5" name="Picture 4" descr="Circuit board background">
            <a:extLst>
              <a:ext uri="{FF2B5EF4-FFF2-40B4-BE49-F238E27FC236}">
                <a16:creationId xmlns:a16="http://schemas.microsoft.com/office/drawing/2014/main" id="{911C7335-70A8-E999-B82C-2848AE6CC78F}"/>
              </a:ext>
            </a:extLst>
          </p:cNvPr>
          <p:cNvPicPr>
            <a:picLocks noChangeAspect="1"/>
          </p:cNvPicPr>
          <p:nvPr/>
        </p:nvPicPr>
        <p:blipFill rotWithShape="1">
          <a:blip r:embed="rId3"/>
          <a:srcRect l="8264" r="42710"/>
          <a:stretch/>
        </p:blipFill>
        <p:spPr>
          <a:xfrm>
            <a:off x="8646362" y="9"/>
            <a:ext cx="3545637" cy="6711033"/>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p:spPr>
      </p:pic>
    </p:spTree>
    <p:extLst>
      <p:ext uri="{BB962C8B-B14F-4D97-AF65-F5344CB8AC3E}">
        <p14:creationId xmlns:p14="http://schemas.microsoft.com/office/powerpoint/2010/main" val="1221670168"/>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6ADA084-C86B-4F3C-8077-6A8999CC46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506A865-D532-94AF-DD40-10FEB110E200}"/>
              </a:ext>
            </a:extLst>
          </p:cNvPr>
          <p:cNvSpPr>
            <a:spLocks noGrp="1"/>
          </p:cNvSpPr>
          <p:nvPr>
            <p:ph type="title"/>
          </p:nvPr>
        </p:nvSpPr>
        <p:spPr>
          <a:xfrm>
            <a:off x="2322942" y="-720874"/>
            <a:ext cx="7543067" cy="1652862"/>
          </a:xfrm>
        </p:spPr>
        <p:txBody>
          <a:bodyPr>
            <a:normAutofit/>
          </a:bodyPr>
          <a:lstStyle/>
          <a:p>
            <a:r>
              <a:rPr lang="en-GB" b="1" i="0" dirty="0">
                <a:effectLst/>
                <a:latin typeface="Congenial Black" panose="02000503040000020004" pitchFamily="2" charset="0"/>
              </a:rPr>
              <a:t>Specific Tool: Wireshark</a:t>
            </a:r>
            <a:endParaRPr lang="en-GB" dirty="0">
              <a:latin typeface="Congenial Black" panose="02000503040000020004" pitchFamily="2" charset="0"/>
            </a:endParaRPr>
          </a:p>
        </p:txBody>
      </p:sp>
      <p:sp>
        <p:nvSpPr>
          <p:cNvPr id="3" name="Content Placeholder 2">
            <a:extLst>
              <a:ext uri="{FF2B5EF4-FFF2-40B4-BE49-F238E27FC236}">
                <a16:creationId xmlns:a16="http://schemas.microsoft.com/office/drawing/2014/main" id="{D13001A2-C873-5333-A52E-2CBC4CC4B570}"/>
              </a:ext>
            </a:extLst>
          </p:cNvPr>
          <p:cNvSpPr>
            <a:spLocks noGrp="1"/>
          </p:cNvSpPr>
          <p:nvPr>
            <p:ph idx="1"/>
          </p:nvPr>
        </p:nvSpPr>
        <p:spPr>
          <a:xfrm>
            <a:off x="570155" y="1225902"/>
            <a:ext cx="8247273" cy="5338184"/>
          </a:xfrm>
        </p:spPr>
        <p:txBody>
          <a:bodyPr anchor="t">
            <a:normAutofit/>
          </a:bodyPr>
          <a:lstStyle/>
          <a:p>
            <a:pPr>
              <a:lnSpc>
                <a:spcPct val="100000"/>
              </a:lnSpc>
            </a:pPr>
            <a:r>
              <a:rPr lang="en-GB" b="1" i="0" dirty="0">
                <a:effectLst/>
                <a:latin typeface="Congenial" panose="02000503040000020004" pitchFamily="2" charset="0"/>
              </a:rPr>
              <a:t>Features:</a:t>
            </a:r>
            <a:endParaRPr lang="en-GB" b="0" i="0" dirty="0">
              <a:effectLst/>
              <a:latin typeface="Congenial" panose="02000503040000020004" pitchFamily="2" charset="0"/>
            </a:endParaRPr>
          </a:p>
          <a:p>
            <a:pPr>
              <a:lnSpc>
                <a:spcPct val="100000"/>
              </a:lnSpc>
              <a:buFont typeface="Arial" panose="020B0604020202020204" pitchFamily="34" charset="0"/>
              <a:buChar char="•"/>
            </a:pPr>
            <a:r>
              <a:rPr lang="en-GB" b="1" i="0" dirty="0">
                <a:effectLst/>
                <a:latin typeface="Congenial" panose="02000503040000020004" pitchFamily="2" charset="0"/>
              </a:rPr>
              <a:t>Packet Capture:</a:t>
            </a:r>
            <a:r>
              <a:rPr lang="en-GB" b="0" i="0" dirty="0">
                <a:effectLst/>
                <a:latin typeface="Congenial" panose="02000503040000020004" pitchFamily="2" charset="0"/>
              </a:rPr>
              <a:t> Captures packets of data as they traverse the network, providing raw data for analysis.</a:t>
            </a:r>
          </a:p>
          <a:p>
            <a:pPr>
              <a:lnSpc>
                <a:spcPct val="100000"/>
              </a:lnSpc>
              <a:buFont typeface="Arial" panose="020B0604020202020204" pitchFamily="34" charset="0"/>
              <a:buChar char="•"/>
            </a:pPr>
            <a:r>
              <a:rPr lang="en-GB" b="1" i="0" dirty="0">
                <a:effectLst/>
                <a:latin typeface="Congenial" panose="02000503040000020004" pitchFamily="2" charset="0"/>
              </a:rPr>
              <a:t>Network Traffic Analysis:</a:t>
            </a:r>
            <a:r>
              <a:rPr lang="en-GB" b="0" i="0" dirty="0">
                <a:effectLst/>
                <a:latin typeface="Congenial" panose="02000503040000020004" pitchFamily="2" charset="0"/>
              </a:rPr>
              <a:t> Analyses network traffic to detect patterns, anomalies, and potential security breaches, vital for network security assessments.</a:t>
            </a:r>
          </a:p>
          <a:p>
            <a:pPr>
              <a:lnSpc>
                <a:spcPct val="100000"/>
              </a:lnSpc>
            </a:pPr>
            <a:r>
              <a:rPr lang="en-GB" b="1" i="0" dirty="0">
                <a:effectLst/>
                <a:latin typeface="Congenial" panose="02000503040000020004" pitchFamily="2" charset="0"/>
              </a:rPr>
              <a:t>Capabilities:</a:t>
            </a:r>
            <a:endParaRPr lang="en-GB" b="0" i="0" dirty="0">
              <a:effectLst/>
              <a:latin typeface="Congenial" panose="02000503040000020004" pitchFamily="2" charset="0"/>
            </a:endParaRPr>
          </a:p>
          <a:p>
            <a:pPr>
              <a:lnSpc>
                <a:spcPct val="100000"/>
              </a:lnSpc>
              <a:buFont typeface="Arial" panose="020B0604020202020204" pitchFamily="34" charset="0"/>
              <a:buChar char="•"/>
            </a:pPr>
            <a:r>
              <a:rPr lang="en-GB" b="1" i="0" dirty="0">
                <a:effectLst/>
                <a:latin typeface="Congenial" panose="02000503040000020004" pitchFamily="2" charset="0"/>
              </a:rPr>
              <a:t>Real-Time Network Monitoring:</a:t>
            </a:r>
            <a:r>
              <a:rPr lang="en-GB" b="0" i="0" dirty="0">
                <a:effectLst/>
                <a:latin typeface="Congenial" panose="02000503040000020004" pitchFamily="2" charset="0"/>
              </a:rPr>
              <a:t> Allows for the monitoring of network traffic in real time, enabling immediate detection and response to suspicious activities.</a:t>
            </a:r>
          </a:p>
          <a:p>
            <a:pPr>
              <a:lnSpc>
                <a:spcPct val="100000"/>
              </a:lnSpc>
              <a:buFont typeface="Arial" panose="020B0604020202020204" pitchFamily="34" charset="0"/>
              <a:buChar char="•"/>
            </a:pPr>
            <a:r>
              <a:rPr lang="en-GB" b="1" i="0" dirty="0">
                <a:effectLst/>
                <a:latin typeface="Congenial" panose="02000503040000020004" pitchFamily="2" charset="0"/>
              </a:rPr>
              <a:t>Graphical Packet Analysis:</a:t>
            </a:r>
            <a:r>
              <a:rPr lang="en-GB" b="0" i="0" dirty="0">
                <a:effectLst/>
                <a:latin typeface="Congenial" panose="02000503040000020004" pitchFamily="2" charset="0"/>
              </a:rPr>
              <a:t> Presents a graphical view of traffic flows and protocol relationships, aiding in the intuitive understanding and troubleshooting of network issues.</a:t>
            </a:r>
          </a:p>
          <a:p>
            <a:pPr>
              <a:lnSpc>
                <a:spcPct val="100000"/>
              </a:lnSpc>
            </a:pPr>
            <a:endParaRPr lang="en-GB" sz="1100" dirty="0"/>
          </a:p>
        </p:txBody>
      </p:sp>
      <p:pic>
        <p:nvPicPr>
          <p:cNvPr id="5" name="Picture 4" descr="A 3D pattern of ring shapes connected by lines">
            <a:extLst>
              <a:ext uri="{FF2B5EF4-FFF2-40B4-BE49-F238E27FC236}">
                <a16:creationId xmlns:a16="http://schemas.microsoft.com/office/drawing/2014/main" id="{C63CB49F-FB96-0684-BEB5-7A7CF1AA0018}"/>
              </a:ext>
            </a:extLst>
          </p:cNvPr>
          <p:cNvPicPr>
            <a:picLocks noChangeAspect="1"/>
          </p:cNvPicPr>
          <p:nvPr/>
        </p:nvPicPr>
        <p:blipFill rotWithShape="1">
          <a:blip r:embed="rId3"/>
          <a:srcRect l="12904" r="45626" b="-1"/>
          <a:stretch/>
        </p:blipFill>
        <p:spPr>
          <a:xfrm rot="19144457">
            <a:off x="8338839" y="-1482248"/>
            <a:ext cx="4686083" cy="6356340"/>
          </a:xfrm>
          <a:custGeom>
            <a:avLst/>
            <a:gdLst/>
            <a:ahLst/>
            <a:cxnLst/>
            <a:rect l="l" t="t" r="r" b="b"/>
            <a:pathLst>
              <a:path w="5055914" h="6858000">
                <a:moveTo>
                  <a:pt x="3831617" y="6216451"/>
                </a:moveTo>
                <a:cubicBezTo>
                  <a:pt x="3953208" y="6209320"/>
                  <a:pt x="4067130" y="6288226"/>
                  <a:pt x="4099715" y="6410505"/>
                </a:cubicBezTo>
                <a:cubicBezTo>
                  <a:pt x="4136955" y="6550252"/>
                  <a:pt x="4053856" y="6693729"/>
                  <a:pt x="3914110" y="6730968"/>
                </a:cubicBezTo>
                <a:cubicBezTo>
                  <a:pt x="3774363" y="6768208"/>
                  <a:pt x="3630886" y="6685110"/>
                  <a:pt x="3593646" y="6545362"/>
                </a:cubicBezTo>
                <a:cubicBezTo>
                  <a:pt x="3556406" y="6405615"/>
                  <a:pt x="3639505" y="6262140"/>
                  <a:pt x="3779252" y="6224900"/>
                </a:cubicBezTo>
                <a:cubicBezTo>
                  <a:pt x="3796720" y="6220245"/>
                  <a:pt x="3814247" y="6217470"/>
                  <a:pt x="3831617" y="6216451"/>
                </a:cubicBezTo>
                <a:close/>
                <a:moveTo>
                  <a:pt x="689474" y="4100903"/>
                </a:moveTo>
                <a:cubicBezTo>
                  <a:pt x="893747" y="4088922"/>
                  <a:pt x="1085135" y="4221486"/>
                  <a:pt x="1139878" y="4426914"/>
                </a:cubicBezTo>
                <a:cubicBezTo>
                  <a:pt x="1202441" y="4661689"/>
                  <a:pt x="1062836" y="4902728"/>
                  <a:pt x="828061" y="4965291"/>
                </a:cubicBezTo>
                <a:cubicBezTo>
                  <a:pt x="593286" y="5027854"/>
                  <a:pt x="352246" y="4888249"/>
                  <a:pt x="289683" y="4653474"/>
                </a:cubicBezTo>
                <a:cubicBezTo>
                  <a:pt x="227120" y="4418699"/>
                  <a:pt x="366725" y="4177659"/>
                  <a:pt x="601500" y="4115096"/>
                </a:cubicBezTo>
                <a:cubicBezTo>
                  <a:pt x="630847" y="4107276"/>
                  <a:pt x="660292" y="4102615"/>
                  <a:pt x="689474" y="4100903"/>
                </a:cubicBezTo>
                <a:close/>
                <a:moveTo>
                  <a:pt x="1171015" y="2068580"/>
                </a:moveTo>
                <a:cubicBezTo>
                  <a:pt x="1292606" y="2061448"/>
                  <a:pt x="1406528" y="2140355"/>
                  <a:pt x="1439114" y="2262633"/>
                </a:cubicBezTo>
                <a:cubicBezTo>
                  <a:pt x="1476353" y="2402380"/>
                  <a:pt x="1393254" y="2545856"/>
                  <a:pt x="1253507" y="2583096"/>
                </a:cubicBezTo>
                <a:cubicBezTo>
                  <a:pt x="1113761" y="2620335"/>
                  <a:pt x="970285" y="2537237"/>
                  <a:pt x="933045" y="2397490"/>
                </a:cubicBezTo>
                <a:cubicBezTo>
                  <a:pt x="895805" y="2257743"/>
                  <a:pt x="978904" y="2114267"/>
                  <a:pt x="1118650" y="2077027"/>
                </a:cubicBezTo>
                <a:cubicBezTo>
                  <a:pt x="1136119" y="2072372"/>
                  <a:pt x="1153645" y="2069598"/>
                  <a:pt x="1171015" y="2068580"/>
                </a:cubicBezTo>
                <a:close/>
                <a:moveTo>
                  <a:pt x="4312647" y="0"/>
                </a:moveTo>
                <a:lnTo>
                  <a:pt x="5055914" y="0"/>
                </a:lnTo>
                <a:lnTo>
                  <a:pt x="5055914" y="6858000"/>
                </a:lnTo>
                <a:lnTo>
                  <a:pt x="4943745" y="6858000"/>
                </a:lnTo>
                <a:lnTo>
                  <a:pt x="4927040" y="6855333"/>
                </a:lnTo>
                <a:cubicBezTo>
                  <a:pt x="4887898" y="6846537"/>
                  <a:pt x="4850098" y="6835404"/>
                  <a:pt x="4814299" y="6822025"/>
                </a:cubicBezTo>
                <a:cubicBezTo>
                  <a:pt x="4259053" y="6614528"/>
                  <a:pt x="4299526" y="5909667"/>
                  <a:pt x="3874184" y="5836074"/>
                </a:cubicBezTo>
                <a:cubicBezTo>
                  <a:pt x="3480850" y="5768012"/>
                  <a:pt x="3254878" y="6337209"/>
                  <a:pt x="2875328" y="6241390"/>
                </a:cubicBezTo>
                <a:cubicBezTo>
                  <a:pt x="2511344" y="6149488"/>
                  <a:pt x="2491296" y="5570423"/>
                  <a:pt x="2145161" y="5545578"/>
                </a:cubicBezTo>
                <a:cubicBezTo>
                  <a:pt x="1991460" y="5534539"/>
                  <a:pt x="1867087" y="5638130"/>
                  <a:pt x="1707793" y="5771343"/>
                </a:cubicBezTo>
                <a:cubicBezTo>
                  <a:pt x="1359667" y="6062468"/>
                  <a:pt x="1341379" y="6349988"/>
                  <a:pt x="1110462" y="6502495"/>
                </a:cubicBezTo>
                <a:cubicBezTo>
                  <a:pt x="789862" y="6714223"/>
                  <a:pt x="214317" y="6570976"/>
                  <a:pt x="57999" y="6216901"/>
                </a:cubicBezTo>
                <a:cubicBezTo>
                  <a:pt x="-77331" y="5910359"/>
                  <a:pt x="30639" y="5511830"/>
                  <a:pt x="314411" y="5329367"/>
                </a:cubicBezTo>
                <a:cubicBezTo>
                  <a:pt x="516231" y="5199611"/>
                  <a:pt x="756450" y="5251060"/>
                  <a:pt x="1101747" y="5121744"/>
                </a:cubicBezTo>
                <a:cubicBezTo>
                  <a:pt x="1146011" y="5105174"/>
                  <a:pt x="1871235" y="4827142"/>
                  <a:pt x="1856005" y="4519364"/>
                </a:cubicBezTo>
                <a:cubicBezTo>
                  <a:pt x="1846851" y="4334324"/>
                  <a:pt x="1587506" y="4198827"/>
                  <a:pt x="1409379" y="4105773"/>
                </a:cubicBezTo>
                <a:cubicBezTo>
                  <a:pt x="933111" y="3856944"/>
                  <a:pt x="798808" y="3785719"/>
                  <a:pt x="745557" y="3611321"/>
                </a:cubicBezTo>
                <a:cubicBezTo>
                  <a:pt x="692012" y="3435938"/>
                  <a:pt x="780729" y="3194546"/>
                  <a:pt x="941950" y="3083874"/>
                </a:cubicBezTo>
                <a:cubicBezTo>
                  <a:pt x="1195325" y="2909936"/>
                  <a:pt x="1447296" y="3182836"/>
                  <a:pt x="1844756" y="3031397"/>
                </a:cubicBezTo>
                <a:cubicBezTo>
                  <a:pt x="1897400" y="3011350"/>
                  <a:pt x="2228789" y="2883730"/>
                  <a:pt x="2277829" y="2627401"/>
                </a:cubicBezTo>
                <a:cubicBezTo>
                  <a:pt x="2340675" y="2299009"/>
                  <a:pt x="1929703" y="2153961"/>
                  <a:pt x="1930897" y="1756333"/>
                </a:cubicBezTo>
                <a:cubicBezTo>
                  <a:pt x="1931735" y="1474531"/>
                  <a:pt x="2141809" y="1165537"/>
                  <a:pt x="2405888" y="1049984"/>
                </a:cubicBezTo>
                <a:cubicBezTo>
                  <a:pt x="2823752" y="867144"/>
                  <a:pt x="3112090" y="1284611"/>
                  <a:pt x="3618945" y="1112998"/>
                </a:cubicBezTo>
                <a:cubicBezTo>
                  <a:pt x="3973272" y="993067"/>
                  <a:pt x="4164492" y="676699"/>
                  <a:pt x="4179762" y="650576"/>
                </a:cubicBezTo>
                <a:cubicBezTo>
                  <a:pt x="4315589" y="418228"/>
                  <a:pt x="4284054" y="212550"/>
                  <a:pt x="4306435" y="30507"/>
                </a:cubicBezTo>
                <a:close/>
              </a:path>
            </a:pathLst>
          </a:custGeom>
        </p:spPr>
      </p:pic>
    </p:spTree>
    <p:extLst>
      <p:ext uri="{BB962C8B-B14F-4D97-AF65-F5344CB8AC3E}">
        <p14:creationId xmlns:p14="http://schemas.microsoft.com/office/powerpoint/2010/main" val="1123097647"/>
      </p:ext>
    </p:extLst>
  </p:cSld>
  <p:clrMapOvr>
    <a:masterClrMapping/>
  </p:clrMapOvr>
  <p:transition spd="med">
    <p:pull/>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C18986-8386-6119-BCD5-C580F409AE14}"/>
              </a:ext>
            </a:extLst>
          </p:cNvPr>
          <p:cNvSpPr>
            <a:spLocks noGrp="1"/>
          </p:cNvSpPr>
          <p:nvPr>
            <p:ph type="title"/>
          </p:nvPr>
        </p:nvSpPr>
        <p:spPr>
          <a:xfrm>
            <a:off x="609600" y="557784"/>
            <a:ext cx="10972800" cy="791331"/>
          </a:xfrm>
        </p:spPr>
        <p:txBody>
          <a:bodyPr/>
          <a:lstStyle/>
          <a:p>
            <a:pPr algn="ctr"/>
            <a:r>
              <a:rPr lang="en-GB" dirty="0">
                <a:latin typeface="Congenial Black" panose="02000503040000020004" pitchFamily="2" charset="0"/>
              </a:rPr>
              <a:t>REAL WORLD CASES – The BTK Killer</a:t>
            </a:r>
          </a:p>
        </p:txBody>
      </p:sp>
      <p:sp>
        <p:nvSpPr>
          <p:cNvPr id="3" name="Content Placeholder 2">
            <a:extLst>
              <a:ext uri="{FF2B5EF4-FFF2-40B4-BE49-F238E27FC236}">
                <a16:creationId xmlns:a16="http://schemas.microsoft.com/office/drawing/2014/main" id="{6E9D44C9-68B5-95E5-4421-EDF0BB57A27F}"/>
              </a:ext>
            </a:extLst>
          </p:cNvPr>
          <p:cNvSpPr>
            <a:spLocks noGrp="1"/>
          </p:cNvSpPr>
          <p:nvPr>
            <p:ph idx="1"/>
          </p:nvPr>
        </p:nvSpPr>
        <p:spPr>
          <a:xfrm>
            <a:off x="609600" y="1618938"/>
            <a:ext cx="10972800" cy="4523800"/>
          </a:xfrm>
        </p:spPr>
        <p:txBody>
          <a:bodyPr/>
          <a:lstStyle/>
          <a:p>
            <a:pPr marL="342900" indent="-342900">
              <a:buFont typeface="Arial" panose="020B0604020202020204" pitchFamily="34" charset="0"/>
              <a:buChar char="•"/>
            </a:pPr>
            <a:r>
              <a:rPr lang="en-GB" dirty="0">
                <a:latin typeface="Congenial" panose="02000503040000020004" pitchFamily="2" charset="0"/>
              </a:rPr>
              <a:t>The BTK killer case was about a man named Dennis Rader who killed 10 between 1974 and 1991.</a:t>
            </a:r>
          </a:p>
          <a:p>
            <a:pPr marL="342900" indent="-342900">
              <a:buFont typeface="Arial" panose="020B0604020202020204" pitchFamily="34" charset="0"/>
              <a:buChar char="•"/>
            </a:pPr>
            <a:r>
              <a:rPr lang="en-GB" dirty="0">
                <a:latin typeface="Congenial" panose="02000503040000020004" pitchFamily="2" charset="0"/>
              </a:rPr>
              <a:t>He would taunt police throughout this time; however, this would ultimately lead to his arrest.</a:t>
            </a:r>
          </a:p>
          <a:p>
            <a:pPr marL="342900" indent="-342900">
              <a:buFont typeface="Arial" panose="020B0604020202020204" pitchFamily="34" charset="0"/>
              <a:buChar char="•"/>
            </a:pPr>
            <a:r>
              <a:rPr lang="en-GB" dirty="0">
                <a:latin typeface="Congenial" panose="02000503040000020004" pitchFamily="2" charset="0"/>
              </a:rPr>
              <a:t>Police used digital forensics to uncover the metadata from a floppy disk containing a word document that he sent in to taunt the police and his victims' families.</a:t>
            </a:r>
          </a:p>
          <a:p>
            <a:pPr marL="342900" indent="-342900">
              <a:buFont typeface="Arial" panose="020B0604020202020204" pitchFamily="34" charset="0"/>
              <a:buChar char="•"/>
            </a:pPr>
            <a:r>
              <a:rPr lang="en-GB" dirty="0">
                <a:latin typeface="Congenial" panose="02000503040000020004" pitchFamily="2" charset="0"/>
              </a:rPr>
              <a:t>Dennis Rader was eventually caught not long after they uncovered the metadata leading to his arrest in 2005.</a:t>
            </a:r>
          </a:p>
          <a:p>
            <a:pPr marL="342900" indent="-342900">
              <a:buFont typeface="Arial" panose="020B0604020202020204" pitchFamily="34" charset="0"/>
              <a:buChar char="•"/>
            </a:pPr>
            <a:r>
              <a:rPr lang="en-GB" dirty="0">
                <a:latin typeface="Congenial" panose="02000503040000020004" pitchFamily="2" charset="0"/>
              </a:rPr>
              <a:t>If it wasn’t for these advancements in computer forensics, it is likely Dennis would never have been caught.</a:t>
            </a:r>
          </a:p>
        </p:txBody>
      </p:sp>
    </p:spTree>
    <p:extLst>
      <p:ext uri="{BB962C8B-B14F-4D97-AF65-F5344CB8AC3E}">
        <p14:creationId xmlns:p14="http://schemas.microsoft.com/office/powerpoint/2010/main" val="1336567611"/>
      </p:ext>
    </p:extLst>
  </p:cSld>
  <p:clrMapOvr>
    <a:masterClrMapping/>
  </p:clrMapOvr>
  <mc:AlternateContent xmlns:mc="http://schemas.openxmlformats.org/markup-compatibility/2006">
    <mc:Choice xmlns:p14="http://schemas.microsoft.com/office/powerpoint/2010/main" Requires="p14">
      <p:transition spd="slow" p14:dur="800">
        <p14:flythrough/>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C2463-A3CF-FB32-FB34-0C6CEBBB9C9D}"/>
              </a:ext>
            </a:extLst>
          </p:cNvPr>
          <p:cNvSpPr>
            <a:spLocks noGrp="1"/>
          </p:cNvSpPr>
          <p:nvPr>
            <p:ph type="title"/>
          </p:nvPr>
        </p:nvSpPr>
        <p:spPr>
          <a:xfrm>
            <a:off x="609600" y="558801"/>
            <a:ext cx="10972800" cy="1104899"/>
          </a:xfrm>
        </p:spPr>
        <p:txBody>
          <a:bodyPr>
            <a:normAutofit fontScale="90000"/>
          </a:bodyPr>
          <a:lstStyle/>
          <a:p>
            <a:pPr algn="ctr"/>
            <a:r>
              <a:rPr lang="en-GB" b="1" i="0" dirty="0">
                <a:solidFill>
                  <a:srgbClr val="0D0D0D"/>
                </a:solidFill>
                <a:effectLst/>
                <a:latin typeface="Congenial Black" panose="02000503040000020004" pitchFamily="2" charset="0"/>
              </a:rPr>
              <a:t>Technological Advances in Forensic Tools</a:t>
            </a:r>
            <a:br>
              <a:rPr lang="en-GB" b="1" i="0" dirty="0">
                <a:solidFill>
                  <a:srgbClr val="0D0D0D"/>
                </a:solidFill>
                <a:effectLst/>
                <a:highlight>
                  <a:srgbClr val="FFFFFF"/>
                </a:highlight>
                <a:latin typeface="Congenial Black" panose="02000503040000020004" pitchFamily="2" charset="0"/>
              </a:rPr>
            </a:br>
            <a:endParaRPr lang="en-GB" dirty="0">
              <a:latin typeface="Congenial Black" panose="02000503040000020004" pitchFamily="2" charset="0"/>
            </a:endParaRPr>
          </a:p>
        </p:txBody>
      </p:sp>
      <p:sp>
        <p:nvSpPr>
          <p:cNvPr id="3" name="Content Placeholder 2">
            <a:extLst>
              <a:ext uri="{FF2B5EF4-FFF2-40B4-BE49-F238E27FC236}">
                <a16:creationId xmlns:a16="http://schemas.microsoft.com/office/drawing/2014/main" id="{004F28E7-DF7C-D1EE-8426-B1DBD51855AE}"/>
              </a:ext>
            </a:extLst>
          </p:cNvPr>
          <p:cNvSpPr>
            <a:spLocks noGrp="1"/>
          </p:cNvSpPr>
          <p:nvPr>
            <p:ph idx="1"/>
          </p:nvPr>
        </p:nvSpPr>
        <p:spPr>
          <a:xfrm>
            <a:off x="609600" y="1270000"/>
            <a:ext cx="10972800" cy="5143500"/>
          </a:xfrm>
        </p:spPr>
        <p:txBody>
          <a:bodyPr>
            <a:normAutofit/>
          </a:bodyPr>
          <a:lstStyle/>
          <a:p>
            <a:pPr algn="l"/>
            <a:r>
              <a:rPr lang="en-GB" b="1" i="0" dirty="0">
                <a:solidFill>
                  <a:srgbClr val="0D0D0D"/>
                </a:solidFill>
                <a:effectLst/>
                <a:latin typeface="Congenial" panose="02000503040000020004" pitchFamily="2" charset="0"/>
              </a:rPr>
              <a:t>Innovations in Digital Forensics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AI Integration:</a:t>
            </a:r>
            <a:r>
              <a:rPr lang="en-GB" b="0" i="0" dirty="0">
                <a:solidFill>
                  <a:srgbClr val="0D0D0D"/>
                </a:solidFill>
                <a:effectLst/>
                <a:latin typeface="Congenial" panose="02000503040000020004" pitchFamily="2" charset="0"/>
              </a:rPr>
              <a:t> Artificial intelligence is now being integrated to improve pattern recognition, automate complex analyses, and reduce the time investigators spend on manual data sorting. [3]</a:t>
            </a:r>
          </a:p>
          <a:p>
            <a:pPr algn="l">
              <a:buFont typeface="Arial" panose="020B0604020202020204" pitchFamily="34" charset="0"/>
              <a:buChar char="•"/>
            </a:pPr>
            <a:r>
              <a:rPr lang="en-GB" b="1" i="0" dirty="0">
                <a:solidFill>
                  <a:srgbClr val="0D0D0D"/>
                </a:solidFill>
                <a:effectLst/>
                <a:latin typeface="Congenial" panose="02000503040000020004" pitchFamily="2" charset="0"/>
              </a:rPr>
              <a:t>Examples:</a:t>
            </a:r>
            <a:endParaRPr lang="en-GB" b="0" i="0" dirty="0">
              <a:solidFill>
                <a:srgbClr val="0D0D0D"/>
              </a:solidFill>
              <a:effectLst/>
              <a:latin typeface="Congenial" panose="02000503040000020004" pitchFamily="2" charset="0"/>
            </a:endParaRPr>
          </a:p>
          <a:p>
            <a:pPr marL="742950" lvl="1" indent="-285750" algn="l">
              <a:buFont typeface="Arial" panose="020B0604020202020204" pitchFamily="34" charset="0"/>
              <a:buChar char="•"/>
            </a:pPr>
            <a:r>
              <a:rPr lang="en-GB" b="1" i="0" dirty="0">
                <a:solidFill>
                  <a:srgbClr val="0D0D0D"/>
                </a:solidFill>
                <a:effectLst/>
                <a:latin typeface="Congenial" panose="02000503040000020004" pitchFamily="2" charset="0"/>
              </a:rPr>
              <a:t>Machine Learning in Autopsy:</a:t>
            </a:r>
            <a:r>
              <a:rPr lang="en-GB" b="0" i="0" dirty="0">
                <a:solidFill>
                  <a:srgbClr val="0D0D0D"/>
                </a:solidFill>
                <a:effectLst/>
                <a:latin typeface="Congenial" panose="02000503040000020004" pitchFamily="2" charset="0"/>
              </a:rPr>
              <a:t> Enhances its capability to analyse vast amounts of data quickly, identify patterns, and make predictive analyses about where relevant information might be found.</a:t>
            </a:r>
          </a:p>
          <a:p>
            <a:pPr marL="742950" lvl="1" indent="-285750" algn="l">
              <a:buFont typeface="Arial" panose="020B0604020202020204" pitchFamily="34" charset="0"/>
              <a:buChar char="•"/>
            </a:pPr>
            <a:endParaRPr lang="en-GB" b="0" i="0" dirty="0">
              <a:solidFill>
                <a:srgbClr val="0D0D0D"/>
              </a:solidFill>
              <a:effectLst/>
              <a:latin typeface="Congenial" panose="02000503040000020004" pitchFamily="2" charset="0"/>
            </a:endParaRPr>
          </a:p>
          <a:p>
            <a:pPr algn="l"/>
            <a:r>
              <a:rPr lang="en-GB" b="1" i="0" dirty="0">
                <a:solidFill>
                  <a:srgbClr val="0D0D0D"/>
                </a:solidFill>
                <a:effectLst/>
                <a:latin typeface="Congenial" panose="02000503040000020004" pitchFamily="2" charset="0"/>
              </a:rPr>
              <a:t>Cloud-Based Forensic Services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Rise of cloud environments necessitates tools that can remotely access and analyse cloud storage data for forensic investigations, enhancing flexibility and response times. [3]</a:t>
            </a:r>
            <a:endParaRPr lang="en-GB" b="0" i="0" dirty="0">
              <a:solidFill>
                <a:srgbClr val="0D0D0D"/>
              </a:solidFill>
              <a:effectLst/>
              <a:latin typeface="Congenial" panose="02000503040000020004" pitchFamily="2" charset="0"/>
            </a:endParaRPr>
          </a:p>
          <a:p>
            <a:endParaRPr lang="en-GB" dirty="0"/>
          </a:p>
        </p:txBody>
      </p:sp>
    </p:spTree>
    <p:extLst>
      <p:ext uri="{BB962C8B-B14F-4D97-AF65-F5344CB8AC3E}">
        <p14:creationId xmlns:p14="http://schemas.microsoft.com/office/powerpoint/2010/main" val="3812435497"/>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98851-27F6-2E45-4731-D48D298B88AB}"/>
              </a:ext>
            </a:extLst>
          </p:cNvPr>
          <p:cNvSpPr>
            <a:spLocks noGrp="1"/>
          </p:cNvSpPr>
          <p:nvPr>
            <p:ph type="title"/>
          </p:nvPr>
        </p:nvSpPr>
        <p:spPr>
          <a:xfrm>
            <a:off x="609600" y="431800"/>
            <a:ext cx="10972800" cy="1422401"/>
          </a:xfrm>
        </p:spPr>
        <p:txBody>
          <a:bodyPr>
            <a:normAutofit fontScale="90000"/>
          </a:bodyPr>
          <a:lstStyle/>
          <a:p>
            <a:pPr algn="ctr"/>
            <a:r>
              <a:rPr lang="en-GB" b="1" i="0" dirty="0">
                <a:solidFill>
                  <a:srgbClr val="0D0D0D"/>
                </a:solidFill>
                <a:effectLst/>
                <a:latin typeface="Congenial Black" panose="02000503040000020004" pitchFamily="2" charset="0"/>
              </a:rPr>
              <a:t>Adapting to New Technologies</a:t>
            </a:r>
            <a:br>
              <a:rPr lang="en-GB" b="1" i="0" dirty="0">
                <a:solidFill>
                  <a:srgbClr val="0D0D0D"/>
                </a:solidFill>
                <a:effectLst/>
                <a:highlight>
                  <a:srgbClr val="FFFFFF"/>
                </a:highlight>
                <a:latin typeface="Söhne"/>
              </a:rPr>
            </a:br>
            <a:endParaRPr lang="en-GB" dirty="0"/>
          </a:p>
        </p:txBody>
      </p:sp>
      <p:sp>
        <p:nvSpPr>
          <p:cNvPr id="3" name="Content Placeholder 2">
            <a:extLst>
              <a:ext uri="{FF2B5EF4-FFF2-40B4-BE49-F238E27FC236}">
                <a16:creationId xmlns:a16="http://schemas.microsoft.com/office/drawing/2014/main" id="{7EDE40FF-03AB-DB86-34E8-B67DF3724398}"/>
              </a:ext>
            </a:extLst>
          </p:cNvPr>
          <p:cNvSpPr>
            <a:spLocks noGrp="1"/>
          </p:cNvSpPr>
          <p:nvPr>
            <p:ph idx="1"/>
          </p:nvPr>
        </p:nvSpPr>
        <p:spPr>
          <a:xfrm>
            <a:off x="609600" y="1549400"/>
            <a:ext cx="10972800" cy="4593338"/>
          </a:xfrm>
        </p:spPr>
        <p:txBody>
          <a:bodyPr/>
          <a:lstStyle/>
          <a:p>
            <a:pPr algn="l"/>
            <a:r>
              <a:rPr lang="en-GB" b="1" i="0" dirty="0">
                <a:solidFill>
                  <a:srgbClr val="0D0D0D"/>
                </a:solidFill>
                <a:effectLst/>
                <a:latin typeface="Congenial" panose="02000503040000020004" pitchFamily="2" charset="0"/>
              </a:rPr>
              <a:t>1. Cloud Computing</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Tools like Oxygen Forensics and Cellebrite provide capabilities to access and analyse data directly from cloud services, crucial as more data becomes cloud-based.</a:t>
            </a:r>
            <a:endParaRPr lang="en-GB" b="0" i="0" dirty="0">
              <a:solidFill>
                <a:srgbClr val="0D0D0D"/>
              </a:solidFill>
              <a:effectLst/>
              <a:latin typeface="Congenial" panose="02000503040000020004" pitchFamily="2" charset="0"/>
            </a:endParaRPr>
          </a:p>
          <a:p>
            <a:pPr algn="l"/>
            <a:r>
              <a:rPr lang="en-GB" b="1" i="0" dirty="0">
                <a:solidFill>
                  <a:srgbClr val="0D0D0D"/>
                </a:solidFill>
                <a:effectLst/>
                <a:latin typeface="Congenial" panose="02000503040000020004" pitchFamily="2" charset="0"/>
              </a:rPr>
              <a:t>2. IoT Devices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Forensic tools are being developed to specifically address the unique challenges of IoT devices, which often have limited processing power and unconventional data storage methods.</a:t>
            </a:r>
            <a:endParaRPr lang="en-GB" b="0" i="0" dirty="0">
              <a:solidFill>
                <a:srgbClr val="0D0D0D"/>
              </a:solidFill>
              <a:effectLst/>
              <a:latin typeface="Congenial" panose="02000503040000020004" pitchFamily="2" charset="0"/>
            </a:endParaRPr>
          </a:p>
          <a:p>
            <a:pPr algn="l"/>
            <a:r>
              <a:rPr lang="en-GB" b="1" i="0" dirty="0">
                <a:solidFill>
                  <a:srgbClr val="0D0D0D"/>
                </a:solidFill>
                <a:effectLst/>
                <a:latin typeface="Congenial" panose="02000503040000020004" pitchFamily="2" charset="0"/>
              </a:rPr>
              <a:t>3. Encrypted Communications</a:t>
            </a:r>
            <a:endParaRPr lang="en-GB" b="0" i="0" dirty="0">
              <a:solidFill>
                <a:srgbClr val="0D0D0D"/>
              </a:solidFill>
              <a:effectLst/>
              <a:latin typeface="Congenial" panose="02000503040000020004" pitchFamily="2" charset="0"/>
            </a:endParaRPr>
          </a:p>
          <a:p>
            <a:pPr algn="l">
              <a:buFont typeface="Arial" panose="020B0604020202020204" pitchFamily="34" charset="0"/>
              <a:buChar char="•"/>
            </a:pPr>
            <a:r>
              <a:rPr lang="en-GB" b="1" i="0" dirty="0">
                <a:solidFill>
                  <a:srgbClr val="0D0D0D"/>
                </a:solidFill>
                <a:effectLst/>
                <a:latin typeface="Congenial" panose="02000503040000020004" pitchFamily="2" charset="0"/>
              </a:rPr>
              <a:t>Advancements in tools such as Elcomsoft and Passware have made it possible to decrypt previously secure communication channels, allowing investigators to access vital information for their cases. [4]</a:t>
            </a:r>
            <a:endParaRPr lang="en-GB" b="0" i="0" dirty="0">
              <a:solidFill>
                <a:srgbClr val="0D0D0D"/>
              </a:solidFill>
              <a:effectLst/>
              <a:latin typeface="Congenial" panose="02000503040000020004" pitchFamily="2" charset="0"/>
            </a:endParaRPr>
          </a:p>
          <a:p>
            <a:endParaRPr lang="en-GB" dirty="0"/>
          </a:p>
        </p:txBody>
      </p:sp>
    </p:spTree>
    <p:extLst>
      <p:ext uri="{BB962C8B-B14F-4D97-AF65-F5344CB8AC3E}">
        <p14:creationId xmlns:p14="http://schemas.microsoft.com/office/powerpoint/2010/main" val="2668308399"/>
      </p:ext>
    </p:extLst>
  </p:cSld>
  <p:clrMapOvr>
    <a:masterClrMapping/>
  </p:clrMapOvr>
  <mc:AlternateContent xmlns:mc="http://schemas.openxmlformats.org/markup-compatibility/2006">
    <mc:Choice xmlns:p14="http://schemas.microsoft.com/office/powerpoint/2010/main" Requires="p14">
      <p:transition spd="slow" p14:dur="3400">
        <p14:reveal/>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094CCE7A-BF63-4F34-A790-506292F49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Freeform: Shape 13">
            <a:extLst>
              <a:ext uri="{FF2B5EF4-FFF2-40B4-BE49-F238E27FC236}">
                <a16:creationId xmlns:a16="http://schemas.microsoft.com/office/drawing/2014/main" id="{F066AA63-76B1-4DA5-BDFB-DB2FD4E001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44776" y="211090"/>
            <a:ext cx="5544176" cy="6646910"/>
          </a:xfrm>
          <a:custGeom>
            <a:avLst/>
            <a:gdLst>
              <a:gd name="connsiteX0" fmla="*/ 4779974 w 5544176"/>
              <a:gd name="connsiteY0" fmla="*/ 685250 h 6646910"/>
              <a:gd name="connsiteX1" fmla="*/ 5309474 w 5544176"/>
              <a:gd name="connsiteY1" fmla="*/ 1126951 h 6646910"/>
              <a:gd name="connsiteX2" fmla="*/ 5001910 w 5544176"/>
              <a:gd name="connsiteY2" fmla="*/ 1690856 h 6646910"/>
              <a:gd name="connsiteX3" fmla="*/ 4306656 w 5544176"/>
              <a:gd name="connsiteY3" fmla="*/ 1273177 h 6646910"/>
              <a:gd name="connsiteX4" fmla="*/ 4621504 w 5544176"/>
              <a:gd name="connsiteY4" fmla="*/ 721515 h 6646910"/>
              <a:gd name="connsiteX5" fmla="*/ 4779974 w 5544176"/>
              <a:gd name="connsiteY5" fmla="*/ 685250 h 6646910"/>
              <a:gd name="connsiteX6" fmla="*/ 2760003 w 5544176"/>
              <a:gd name="connsiteY6" fmla="*/ 352577 h 6646910"/>
              <a:gd name="connsiteX7" fmla="*/ 2990385 w 5544176"/>
              <a:gd name="connsiteY7" fmla="*/ 544679 h 6646910"/>
              <a:gd name="connsiteX8" fmla="*/ 2856557 w 5544176"/>
              <a:gd name="connsiteY8" fmla="*/ 790095 h 6646910"/>
              <a:gd name="connsiteX9" fmla="*/ 2554030 w 5544176"/>
              <a:gd name="connsiteY9" fmla="*/ 608299 h 6646910"/>
              <a:gd name="connsiteX10" fmla="*/ 2691113 w 5544176"/>
              <a:gd name="connsiteY10" fmla="*/ 368075 h 6646910"/>
              <a:gd name="connsiteX11" fmla="*/ 2760003 w 5544176"/>
              <a:gd name="connsiteY11" fmla="*/ 352577 h 6646910"/>
              <a:gd name="connsiteX12" fmla="*/ 3630 w 5544176"/>
              <a:gd name="connsiteY12" fmla="*/ 28121 h 6646910"/>
              <a:gd name="connsiteX13" fmla="*/ 151871 w 5544176"/>
              <a:gd name="connsiteY13" fmla="*/ 38891 h 6646910"/>
              <a:gd name="connsiteX14" fmla="*/ 1031555 w 5544176"/>
              <a:gd name="connsiteY14" fmla="*/ 832871 h 6646910"/>
              <a:gd name="connsiteX15" fmla="*/ 1096338 w 5544176"/>
              <a:gd name="connsiteY15" fmla="*/ 964607 h 6646910"/>
              <a:gd name="connsiteX16" fmla="*/ 1409481 w 5544176"/>
              <a:gd name="connsiteY16" fmla="*/ 1265738 h 6646910"/>
              <a:gd name="connsiteX17" fmla="*/ 2318612 w 5544176"/>
              <a:gd name="connsiteY17" fmla="*/ 859062 h 6646910"/>
              <a:gd name="connsiteX18" fmla="*/ 2675615 w 5544176"/>
              <a:gd name="connsiteY18" fmla="*/ 1267985 h 6646910"/>
              <a:gd name="connsiteX19" fmla="*/ 2952957 w 5544176"/>
              <a:gd name="connsiteY19" fmla="*/ 1297896 h 6646910"/>
              <a:gd name="connsiteX20" fmla="*/ 3058268 w 5544176"/>
              <a:gd name="connsiteY20" fmla="*/ 1155778 h 6646910"/>
              <a:gd name="connsiteX21" fmla="*/ 3306706 w 5544176"/>
              <a:gd name="connsiteY21" fmla="*/ 310500 h 6646910"/>
              <a:gd name="connsiteX22" fmla="*/ 3735234 w 5544176"/>
              <a:gd name="connsiteY22" fmla="*/ 107395 h 6646910"/>
              <a:gd name="connsiteX23" fmla="*/ 3828224 w 5544176"/>
              <a:gd name="connsiteY23" fmla="*/ 117624 h 6646910"/>
              <a:gd name="connsiteX24" fmla="*/ 4231180 w 5544176"/>
              <a:gd name="connsiteY24" fmla="*/ 592260 h 6646910"/>
              <a:gd name="connsiteX25" fmla="*/ 3873092 w 5544176"/>
              <a:gd name="connsiteY25" fmla="*/ 1299370 h 6646910"/>
              <a:gd name="connsiteX26" fmla="*/ 4050935 w 5544176"/>
              <a:gd name="connsiteY26" fmla="*/ 1948439 h 6646910"/>
              <a:gd name="connsiteX27" fmla="*/ 5211525 w 5544176"/>
              <a:gd name="connsiteY27" fmla="*/ 2027402 h 6646910"/>
              <a:gd name="connsiteX28" fmla="*/ 5541097 w 5544176"/>
              <a:gd name="connsiteY28" fmla="*/ 2700958 h 6646910"/>
              <a:gd name="connsiteX29" fmla="*/ 5094823 w 5544176"/>
              <a:gd name="connsiteY29" fmla="*/ 3471378 h 6646910"/>
              <a:gd name="connsiteX30" fmla="*/ 5505528 w 5544176"/>
              <a:gd name="connsiteY30" fmla="*/ 4272564 h 6646910"/>
              <a:gd name="connsiteX31" fmla="*/ 5281423 w 5544176"/>
              <a:gd name="connsiteY31" fmla="*/ 4965183 h 6646910"/>
              <a:gd name="connsiteX32" fmla="*/ 4675749 w 5544176"/>
              <a:gd name="connsiteY32" fmla="*/ 5385343 h 6646910"/>
              <a:gd name="connsiteX33" fmla="*/ 4508838 w 5544176"/>
              <a:gd name="connsiteY33" fmla="*/ 6598516 h 6646910"/>
              <a:gd name="connsiteX34" fmla="*/ 4472787 w 5544176"/>
              <a:gd name="connsiteY34" fmla="*/ 6646910 h 6646910"/>
              <a:gd name="connsiteX35" fmla="*/ 3367517 w 5544176"/>
              <a:gd name="connsiteY35" fmla="*/ 6646910 h 6646910"/>
              <a:gd name="connsiteX36" fmla="*/ 2998981 w 5544176"/>
              <a:gd name="connsiteY36" fmla="*/ 6646910 h 6646910"/>
              <a:gd name="connsiteX37" fmla="*/ 2648733 w 5544176"/>
              <a:gd name="connsiteY37" fmla="*/ 6646910 h 6646910"/>
              <a:gd name="connsiteX38" fmla="*/ 0 w 5544176"/>
              <a:gd name="connsiteY38" fmla="*/ 6646910 h 6646910"/>
              <a:gd name="connsiteX39" fmla="*/ 0 w 5544176"/>
              <a:gd name="connsiteY39" fmla="*/ 28222 h 6646910"/>
              <a:gd name="connsiteX40" fmla="*/ 1509522 w 5544176"/>
              <a:gd name="connsiteY40" fmla="*/ 767 h 6646910"/>
              <a:gd name="connsiteX41" fmla="*/ 1986017 w 5544176"/>
              <a:gd name="connsiteY41" fmla="*/ 398066 h 6646910"/>
              <a:gd name="connsiteX42" fmla="*/ 1709217 w 5544176"/>
              <a:gd name="connsiteY42" fmla="*/ 905558 h 6646910"/>
              <a:gd name="connsiteX43" fmla="*/ 1083551 w 5544176"/>
              <a:gd name="connsiteY43" fmla="*/ 529879 h 6646910"/>
              <a:gd name="connsiteX44" fmla="*/ 1366937 w 5544176"/>
              <a:gd name="connsiteY44" fmla="*/ 33390 h 6646910"/>
              <a:gd name="connsiteX45" fmla="*/ 1509522 w 5544176"/>
              <a:gd name="connsiteY45" fmla="*/ 767 h 6646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5544176" h="6646910">
                <a:moveTo>
                  <a:pt x="4779974" y="685250"/>
                </a:moveTo>
                <a:cubicBezTo>
                  <a:pt x="5032054" y="670215"/>
                  <a:pt x="5267008" y="852320"/>
                  <a:pt x="5309474" y="1126951"/>
                </a:cubicBezTo>
                <a:cubicBezTo>
                  <a:pt x="5346050" y="1363456"/>
                  <a:pt x="5216949" y="1600813"/>
                  <a:pt x="5001910" y="1690856"/>
                </a:cubicBezTo>
                <a:cubicBezTo>
                  <a:pt x="4692098" y="1820733"/>
                  <a:pt x="4350283" y="1615922"/>
                  <a:pt x="4306656" y="1273177"/>
                </a:cubicBezTo>
                <a:cubicBezTo>
                  <a:pt x="4276590" y="1039231"/>
                  <a:pt x="4408479" y="807918"/>
                  <a:pt x="4621504" y="721515"/>
                </a:cubicBezTo>
                <a:cubicBezTo>
                  <a:pt x="4671997" y="700903"/>
                  <a:pt x="4725528" y="688659"/>
                  <a:pt x="4779974" y="685250"/>
                </a:cubicBezTo>
                <a:close/>
                <a:moveTo>
                  <a:pt x="2760003" y="352577"/>
                </a:moveTo>
                <a:cubicBezTo>
                  <a:pt x="2869653" y="345991"/>
                  <a:pt x="2971942" y="425187"/>
                  <a:pt x="2990385" y="544679"/>
                </a:cubicBezTo>
                <a:cubicBezTo>
                  <a:pt x="3006348" y="647665"/>
                  <a:pt x="2950167" y="750884"/>
                  <a:pt x="2856557" y="790095"/>
                </a:cubicBezTo>
                <a:cubicBezTo>
                  <a:pt x="2721799" y="846585"/>
                  <a:pt x="2573171" y="757470"/>
                  <a:pt x="2554030" y="608299"/>
                </a:cubicBezTo>
                <a:cubicBezTo>
                  <a:pt x="2540934" y="506165"/>
                  <a:pt x="2598123" y="405659"/>
                  <a:pt x="2691113" y="368075"/>
                </a:cubicBezTo>
                <a:cubicBezTo>
                  <a:pt x="2713089" y="359242"/>
                  <a:pt x="2736352" y="353973"/>
                  <a:pt x="2760003" y="352577"/>
                </a:cubicBezTo>
                <a:close/>
                <a:moveTo>
                  <a:pt x="3630" y="28121"/>
                </a:moveTo>
                <a:cubicBezTo>
                  <a:pt x="53278" y="26959"/>
                  <a:pt x="102920" y="30524"/>
                  <a:pt x="151871" y="38891"/>
                </a:cubicBezTo>
                <a:cubicBezTo>
                  <a:pt x="865103" y="112200"/>
                  <a:pt x="964292" y="593344"/>
                  <a:pt x="1031555" y="832871"/>
                </a:cubicBezTo>
                <a:cubicBezTo>
                  <a:pt x="1053330" y="878203"/>
                  <a:pt x="1074563" y="922528"/>
                  <a:pt x="1096338" y="964607"/>
                </a:cubicBezTo>
                <a:cubicBezTo>
                  <a:pt x="1174682" y="1115560"/>
                  <a:pt x="1260852" y="1237377"/>
                  <a:pt x="1409481" y="1265738"/>
                </a:cubicBezTo>
                <a:cubicBezTo>
                  <a:pt x="1767492" y="1334008"/>
                  <a:pt x="1973154" y="762896"/>
                  <a:pt x="2318612" y="859062"/>
                </a:cubicBezTo>
                <a:cubicBezTo>
                  <a:pt x="2496300" y="908501"/>
                  <a:pt x="2583943" y="1098510"/>
                  <a:pt x="2675615" y="1267985"/>
                </a:cubicBezTo>
                <a:cubicBezTo>
                  <a:pt x="2731099" y="1370507"/>
                  <a:pt x="2875466" y="1386005"/>
                  <a:pt x="2952957" y="1297896"/>
                </a:cubicBezTo>
                <a:cubicBezTo>
                  <a:pt x="2992292" y="1253804"/>
                  <a:pt x="3027543" y="1206225"/>
                  <a:pt x="3058268" y="1155778"/>
                </a:cubicBezTo>
                <a:cubicBezTo>
                  <a:pt x="3256027" y="815280"/>
                  <a:pt x="3063848" y="537317"/>
                  <a:pt x="3306706" y="310500"/>
                </a:cubicBezTo>
                <a:cubicBezTo>
                  <a:pt x="3358006" y="262378"/>
                  <a:pt x="3524148" y="107395"/>
                  <a:pt x="3735234" y="107395"/>
                </a:cubicBezTo>
                <a:cubicBezTo>
                  <a:pt x="3766510" y="107395"/>
                  <a:pt x="3797693" y="110804"/>
                  <a:pt x="3828224" y="117624"/>
                </a:cubicBezTo>
                <a:cubicBezTo>
                  <a:pt x="4046595" y="166056"/>
                  <a:pt x="4222967" y="384349"/>
                  <a:pt x="4231180" y="592260"/>
                </a:cubicBezTo>
                <a:cubicBezTo>
                  <a:pt x="4242339" y="872003"/>
                  <a:pt x="3941207" y="932136"/>
                  <a:pt x="3873092" y="1299370"/>
                </a:cubicBezTo>
                <a:cubicBezTo>
                  <a:pt x="3837368" y="1492245"/>
                  <a:pt x="3867280" y="1798492"/>
                  <a:pt x="4050935" y="1948439"/>
                </a:cubicBezTo>
                <a:cubicBezTo>
                  <a:pt x="4358421" y="2199435"/>
                  <a:pt x="4810507" y="1777182"/>
                  <a:pt x="5211525" y="2027402"/>
                </a:cubicBezTo>
                <a:cubicBezTo>
                  <a:pt x="5429122" y="2163013"/>
                  <a:pt x="5566824" y="2456164"/>
                  <a:pt x="5541097" y="2700958"/>
                </a:cubicBezTo>
                <a:cubicBezTo>
                  <a:pt x="5501654" y="3076251"/>
                  <a:pt x="5098698" y="3142194"/>
                  <a:pt x="5094823" y="3471378"/>
                </a:cubicBezTo>
                <a:cubicBezTo>
                  <a:pt x="5091415" y="3745236"/>
                  <a:pt x="5419668" y="3893242"/>
                  <a:pt x="5505528" y="4272564"/>
                </a:cubicBezTo>
                <a:cubicBezTo>
                  <a:pt x="5569691" y="4556184"/>
                  <a:pt x="5439041" y="4752005"/>
                  <a:pt x="5281423" y="4965183"/>
                </a:cubicBezTo>
                <a:cubicBezTo>
                  <a:pt x="5068244" y="5253608"/>
                  <a:pt x="4866301" y="5146281"/>
                  <a:pt x="4675749" y="5385343"/>
                </a:cubicBezTo>
                <a:cubicBezTo>
                  <a:pt x="4370191" y="5769070"/>
                  <a:pt x="4714176" y="6260683"/>
                  <a:pt x="4508838" y="6598516"/>
                </a:cubicBezTo>
                <a:lnTo>
                  <a:pt x="4472787" y="6646910"/>
                </a:lnTo>
                <a:lnTo>
                  <a:pt x="3367517" y="6646910"/>
                </a:lnTo>
                <a:lnTo>
                  <a:pt x="2998981" y="6646910"/>
                </a:lnTo>
                <a:lnTo>
                  <a:pt x="2648733" y="6646910"/>
                </a:lnTo>
                <a:lnTo>
                  <a:pt x="0" y="6646910"/>
                </a:lnTo>
                <a:lnTo>
                  <a:pt x="0" y="28222"/>
                </a:lnTo>
                <a:close/>
                <a:moveTo>
                  <a:pt x="1509522" y="767"/>
                </a:moveTo>
                <a:cubicBezTo>
                  <a:pt x="1736339" y="-12639"/>
                  <a:pt x="1947814" y="150946"/>
                  <a:pt x="1986017" y="398066"/>
                </a:cubicBezTo>
                <a:cubicBezTo>
                  <a:pt x="2019183" y="611090"/>
                  <a:pt x="1902946" y="824502"/>
                  <a:pt x="1709217" y="905558"/>
                </a:cubicBezTo>
                <a:cubicBezTo>
                  <a:pt x="1430403" y="1021795"/>
                  <a:pt x="1123149" y="837830"/>
                  <a:pt x="1083551" y="529879"/>
                </a:cubicBezTo>
                <a:cubicBezTo>
                  <a:pt x="1056506" y="319025"/>
                  <a:pt x="1175223" y="110882"/>
                  <a:pt x="1366937" y="33390"/>
                </a:cubicBezTo>
                <a:cubicBezTo>
                  <a:pt x="1412379" y="14871"/>
                  <a:pt x="1460539" y="3866"/>
                  <a:pt x="1509522" y="767"/>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2A8018F9-0052-DEA3-CA5D-5454AC9E40ED}"/>
              </a:ext>
            </a:extLst>
          </p:cNvPr>
          <p:cNvSpPr>
            <a:spLocks noGrp="1"/>
          </p:cNvSpPr>
          <p:nvPr>
            <p:ph type="title"/>
          </p:nvPr>
        </p:nvSpPr>
        <p:spPr>
          <a:xfrm>
            <a:off x="609600" y="517386"/>
            <a:ext cx="5369169" cy="1570986"/>
          </a:xfrm>
        </p:spPr>
        <p:txBody>
          <a:bodyPr>
            <a:normAutofit/>
          </a:bodyPr>
          <a:lstStyle/>
          <a:p>
            <a:r>
              <a:rPr lang="en-GB" dirty="0">
                <a:latin typeface="Congenial Black" panose="02000503040000020004" pitchFamily="2" charset="0"/>
              </a:rPr>
              <a:t>Investigation Findings Report</a:t>
            </a:r>
          </a:p>
        </p:txBody>
      </p:sp>
      <p:sp>
        <p:nvSpPr>
          <p:cNvPr id="3" name="Content Placeholder 2">
            <a:extLst>
              <a:ext uri="{FF2B5EF4-FFF2-40B4-BE49-F238E27FC236}">
                <a16:creationId xmlns:a16="http://schemas.microsoft.com/office/drawing/2014/main" id="{035E8774-2AB3-D129-2BCD-2A7691ABE66C}"/>
              </a:ext>
            </a:extLst>
          </p:cNvPr>
          <p:cNvSpPr>
            <a:spLocks noGrp="1"/>
          </p:cNvSpPr>
          <p:nvPr>
            <p:ph idx="1"/>
          </p:nvPr>
        </p:nvSpPr>
        <p:spPr>
          <a:xfrm>
            <a:off x="610198" y="2356598"/>
            <a:ext cx="4800002" cy="3984016"/>
          </a:xfrm>
        </p:spPr>
        <p:txBody>
          <a:bodyPr anchor="t">
            <a:normAutofit/>
          </a:bodyPr>
          <a:lstStyle/>
          <a:p>
            <a:pPr>
              <a:lnSpc>
                <a:spcPct val="100000"/>
              </a:lnSpc>
            </a:pPr>
            <a:r>
              <a:rPr lang="en-GB" sz="1800" b="1" dirty="0">
                <a:latin typeface="Congenial" panose="02000503040000020004" pitchFamily="2" charset="0"/>
              </a:rPr>
              <a:t>In this section of the presentation, I will be discussing:</a:t>
            </a:r>
          </a:p>
          <a:p>
            <a:pPr marL="342900" indent="-342900">
              <a:lnSpc>
                <a:spcPct val="100000"/>
              </a:lnSpc>
              <a:buFont typeface="Arial" panose="020B0604020202020204" pitchFamily="34" charset="0"/>
              <a:buChar char="•"/>
            </a:pPr>
            <a:r>
              <a:rPr lang="en-GB" sz="1800" b="1" u="sng" dirty="0">
                <a:latin typeface="Congenial" panose="02000503040000020004" pitchFamily="2" charset="0"/>
              </a:rPr>
              <a:t>Tools</a:t>
            </a:r>
            <a:r>
              <a:rPr lang="en-GB" sz="1800" dirty="0">
                <a:latin typeface="Congenial" panose="02000503040000020004" pitchFamily="2" charset="0"/>
              </a:rPr>
              <a:t> used in the investigation</a:t>
            </a:r>
          </a:p>
          <a:p>
            <a:pPr marL="342900" indent="-342900">
              <a:lnSpc>
                <a:spcPct val="100000"/>
              </a:lnSpc>
              <a:buFont typeface="Arial" panose="020B0604020202020204" pitchFamily="34" charset="0"/>
              <a:buChar char="•"/>
            </a:pPr>
            <a:r>
              <a:rPr lang="en-GB" sz="1800" b="1" u="sng" dirty="0">
                <a:latin typeface="Congenial" panose="02000503040000020004" pitchFamily="2" charset="0"/>
              </a:rPr>
              <a:t>Evidence</a:t>
            </a:r>
            <a:r>
              <a:rPr lang="en-GB" sz="1800" dirty="0">
                <a:latin typeface="Congenial" panose="02000503040000020004" pitchFamily="2" charset="0"/>
              </a:rPr>
              <a:t> found throughout the investigation</a:t>
            </a:r>
          </a:p>
          <a:p>
            <a:pPr>
              <a:lnSpc>
                <a:spcPct val="100000"/>
              </a:lnSpc>
            </a:pPr>
            <a:r>
              <a:rPr lang="en-GB" sz="1800" dirty="0">
                <a:latin typeface="Congenial" panose="02000503040000020004" pitchFamily="2" charset="0"/>
              </a:rPr>
              <a:t>	-This includes evidence for 	  	  and against the case</a:t>
            </a:r>
          </a:p>
          <a:p>
            <a:pPr marL="342900" indent="-342900">
              <a:lnSpc>
                <a:spcPct val="100000"/>
              </a:lnSpc>
              <a:buFont typeface="Arial" panose="020B0604020202020204" pitchFamily="34" charset="0"/>
              <a:buChar char="•"/>
            </a:pPr>
            <a:r>
              <a:rPr lang="en-GB" sz="1800" b="1" u="sng" dirty="0">
                <a:latin typeface="Congenial" panose="02000503040000020004" pitchFamily="2" charset="0"/>
              </a:rPr>
              <a:t>Conclusion</a:t>
            </a:r>
            <a:r>
              <a:rPr lang="en-GB" sz="1800" dirty="0">
                <a:latin typeface="Congenial" panose="02000503040000020004" pitchFamily="2" charset="0"/>
              </a:rPr>
              <a:t> on whether there in enough evidence to support the claims being made</a:t>
            </a:r>
          </a:p>
          <a:p>
            <a:pPr marL="342900" indent="-342900">
              <a:lnSpc>
                <a:spcPct val="100000"/>
              </a:lnSpc>
              <a:buFont typeface="Arial" panose="020B0604020202020204" pitchFamily="34" charset="0"/>
              <a:buChar char="•"/>
            </a:pPr>
            <a:endParaRPr lang="en-GB" sz="1700" dirty="0"/>
          </a:p>
        </p:txBody>
      </p:sp>
      <p:pic>
        <p:nvPicPr>
          <p:cNvPr id="7" name="Graphic 6" descr="Magnifying glass">
            <a:extLst>
              <a:ext uri="{FF2B5EF4-FFF2-40B4-BE49-F238E27FC236}">
                <a16:creationId xmlns:a16="http://schemas.microsoft.com/office/drawing/2014/main" id="{44757442-D088-9646-9548-04091CA7462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943866" y="2175847"/>
            <a:ext cx="3956501" cy="3956501"/>
          </a:xfrm>
          <a:prstGeom prst="rect">
            <a:avLst/>
          </a:prstGeom>
        </p:spPr>
      </p:pic>
    </p:spTree>
    <p:extLst>
      <p:ext uri="{BB962C8B-B14F-4D97-AF65-F5344CB8AC3E}">
        <p14:creationId xmlns:p14="http://schemas.microsoft.com/office/powerpoint/2010/main" val="908346289"/>
      </p:ext>
    </p:extLst>
  </p:cSld>
  <p:clrMapOvr>
    <a:masterClrMapping/>
  </p:clrMapOvr>
  <mc:AlternateContent xmlns:mc="http://schemas.openxmlformats.org/markup-compatibility/2006">
    <mc:Choice xmlns:p14="http://schemas.microsoft.com/office/powerpoint/2010/main" Requires="p14">
      <p:transition spd="slow" p14:dur="2200">
        <p:push dir="u"/>
      </p:transition>
    </mc:Choice>
    <mc:Fallback>
      <p:transition spd="slow">
        <p:push dir="u"/>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083"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85" name="Rectangle 3084">
            <a:extLst>
              <a:ext uri="{FF2B5EF4-FFF2-40B4-BE49-F238E27FC236}">
                <a16:creationId xmlns:a16="http://schemas.microsoft.com/office/drawing/2014/main" id="{60E20617-5A38-4FAF-8FE0-B4C6A95F1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87" name="Freeform: Shape 3086">
            <a:extLst>
              <a:ext uri="{FF2B5EF4-FFF2-40B4-BE49-F238E27FC236}">
                <a16:creationId xmlns:a16="http://schemas.microsoft.com/office/drawing/2014/main" id="{91E23747-C918-4EC5-811F-876AFAD747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28177" y="0"/>
            <a:ext cx="7360775" cy="6858000"/>
          </a:xfrm>
          <a:custGeom>
            <a:avLst/>
            <a:gdLst>
              <a:gd name="connsiteX0" fmla="*/ 615190 w 7360775"/>
              <a:gd name="connsiteY0" fmla="*/ 3536635 h 6858000"/>
              <a:gd name="connsiteX1" fmla="*/ 1124778 w 7360775"/>
              <a:gd name="connsiteY1" fmla="*/ 4046223 h 6858000"/>
              <a:gd name="connsiteX2" fmla="*/ 615190 w 7360775"/>
              <a:gd name="connsiteY2" fmla="*/ 4555811 h 6858000"/>
              <a:gd name="connsiteX3" fmla="*/ 105602 w 7360775"/>
              <a:gd name="connsiteY3" fmla="*/ 4046223 h 6858000"/>
              <a:gd name="connsiteX4" fmla="*/ 615190 w 7360775"/>
              <a:gd name="connsiteY4" fmla="*/ 3536635 h 6858000"/>
              <a:gd name="connsiteX5" fmla="*/ 1497780 w 7360775"/>
              <a:gd name="connsiteY5" fmla="*/ 0 h 6858000"/>
              <a:gd name="connsiteX6" fmla="*/ 1997377 w 7360775"/>
              <a:gd name="connsiteY6" fmla="*/ 0 h 6858000"/>
              <a:gd name="connsiteX7" fmla="*/ 5164844 w 7360775"/>
              <a:gd name="connsiteY7" fmla="*/ 0 h 6858000"/>
              <a:gd name="connsiteX8" fmla="*/ 5726653 w 7360775"/>
              <a:gd name="connsiteY8" fmla="*/ 0 h 6858000"/>
              <a:gd name="connsiteX9" fmla="*/ 7360775 w 7360775"/>
              <a:gd name="connsiteY9" fmla="*/ 0 h 6858000"/>
              <a:gd name="connsiteX10" fmla="*/ 7360775 w 7360775"/>
              <a:gd name="connsiteY10" fmla="*/ 6858000 h 6858000"/>
              <a:gd name="connsiteX11" fmla="*/ 5726653 w 7360775"/>
              <a:gd name="connsiteY11" fmla="*/ 6858000 h 6858000"/>
              <a:gd name="connsiteX12" fmla="*/ 1997377 w 7360775"/>
              <a:gd name="connsiteY12" fmla="*/ 6858000 h 6858000"/>
              <a:gd name="connsiteX13" fmla="*/ 311757 w 7360775"/>
              <a:gd name="connsiteY13" fmla="*/ 6858000 h 6858000"/>
              <a:gd name="connsiteX14" fmla="*/ 314130 w 7360775"/>
              <a:gd name="connsiteY14" fmla="*/ 6707670 h 6858000"/>
              <a:gd name="connsiteX15" fmla="*/ 599702 w 7360775"/>
              <a:gd name="connsiteY15" fmla="*/ 5670858 h 6858000"/>
              <a:gd name="connsiteX16" fmla="*/ 1211433 w 7360775"/>
              <a:gd name="connsiteY16" fmla="*/ 4641255 h 6858000"/>
              <a:gd name="connsiteX17" fmla="*/ 1053041 w 7360775"/>
              <a:gd name="connsiteY17" fmla="*/ 3164269 h 6858000"/>
              <a:gd name="connsiteX18" fmla="*/ 607048 w 7360775"/>
              <a:gd name="connsiteY18" fmla="*/ 2589405 h 6858000"/>
              <a:gd name="connsiteX19" fmla="*/ 1054915 w 7360775"/>
              <a:gd name="connsiteY19" fmla="*/ 1068099 h 6858000"/>
              <a:gd name="connsiteX20" fmla="*/ 1502877 w 7360775"/>
              <a:gd name="connsiteY20" fmla="*/ 419995 h 6858000"/>
              <a:gd name="connsiteX21" fmla="*/ 1505904 w 7360775"/>
              <a:gd name="connsiteY21" fmla="*/ 184996 h 6858000"/>
              <a:gd name="connsiteX22" fmla="*/ 14543 w 7360775"/>
              <a:gd name="connsiteY22" fmla="*/ 0 h 6858000"/>
              <a:gd name="connsiteX23" fmla="*/ 879351 w 7360775"/>
              <a:gd name="connsiteY23" fmla="*/ 0 h 6858000"/>
              <a:gd name="connsiteX24" fmla="*/ 892053 w 7360775"/>
              <a:gd name="connsiteY24" fmla="*/ 78052 h 6858000"/>
              <a:gd name="connsiteX25" fmla="*/ 561940 w 7360775"/>
              <a:gd name="connsiteY25" fmla="*/ 535443 h 6858000"/>
              <a:gd name="connsiteX26" fmla="*/ 15319 w 7360775"/>
              <a:gd name="connsiteY26" fmla="*/ 219852 h 6858000"/>
              <a:gd name="connsiteX27" fmla="*/ 4234 w 7360775"/>
              <a:gd name="connsiteY27" fmla="*/ 42969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7360775" h="6858000">
                <a:moveTo>
                  <a:pt x="615190" y="3536635"/>
                </a:moveTo>
                <a:cubicBezTo>
                  <a:pt x="896628" y="3536635"/>
                  <a:pt x="1124778" y="3764785"/>
                  <a:pt x="1124778" y="4046223"/>
                </a:cubicBezTo>
                <a:cubicBezTo>
                  <a:pt x="1124778" y="4327661"/>
                  <a:pt x="896628" y="4555811"/>
                  <a:pt x="615190" y="4555811"/>
                </a:cubicBezTo>
                <a:cubicBezTo>
                  <a:pt x="333752" y="4555811"/>
                  <a:pt x="105602" y="4327661"/>
                  <a:pt x="105602" y="4046223"/>
                </a:cubicBezTo>
                <a:cubicBezTo>
                  <a:pt x="105602" y="3764785"/>
                  <a:pt x="333752" y="3536635"/>
                  <a:pt x="615190" y="3536635"/>
                </a:cubicBezTo>
                <a:close/>
                <a:moveTo>
                  <a:pt x="1497780" y="0"/>
                </a:moveTo>
                <a:lnTo>
                  <a:pt x="1997377" y="0"/>
                </a:lnTo>
                <a:lnTo>
                  <a:pt x="5164844" y="0"/>
                </a:lnTo>
                <a:lnTo>
                  <a:pt x="5726653" y="0"/>
                </a:lnTo>
                <a:lnTo>
                  <a:pt x="7360775" y="0"/>
                </a:lnTo>
                <a:lnTo>
                  <a:pt x="7360775" y="6858000"/>
                </a:lnTo>
                <a:lnTo>
                  <a:pt x="5726653" y="6858000"/>
                </a:lnTo>
                <a:lnTo>
                  <a:pt x="1997377" y="6858000"/>
                </a:lnTo>
                <a:lnTo>
                  <a:pt x="311757" y="6858000"/>
                </a:lnTo>
                <a:lnTo>
                  <a:pt x="314130" y="6707670"/>
                </a:lnTo>
                <a:cubicBezTo>
                  <a:pt x="335132" y="6366409"/>
                  <a:pt x="433651" y="6019042"/>
                  <a:pt x="599702" y="5670858"/>
                </a:cubicBezTo>
                <a:cubicBezTo>
                  <a:pt x="770257" y="5311556"/>
                  <a:pt x="1010813" y="4986832"/>
                  <a:pt x="1211433" y="4641255"/>
                </a:cubicBezTo>
                <a:cubicBezTo>
                  <a:pt x="1493036" y="4154456"/>
                  <a:pt x="1511835" y="3622744"/>
                  <a:pt x="1053041" y="3164269"/>
                </a:cubicBezTo>
                <a:cubicBezTo>
                  <a:pt x="881977" y="2993264"/>
                  <a:pt x="700422" y="2805523"/>
                  <a:pt x="607048" y="2589405"/>
                </a:cubicBezTo>
                <a:cubicBezTo>
                  <a:pt x="366279" y="2032158"/>
                  <a:pt x="541125" y="1508061"/>
                  <a:pt x="1054915" y="1068099"/>
                </a:cubicBezTo>
                <a:cubicBezTo>
                  <a:pt x="1261027" y="891535"/>
                  <a:pt x="1489688" y="709488"/>
                  <a:pt x="1502877" y="419995"/>
                </a:cubicBezTo>
                <a:cubicBezTo>
                  <a:pt x="1506389" y="341910"/>
                  <a:pt x="1507262" y="263520"/>
                  <a:pt x="1505904" y="184996"/>
                </a:cubicBezTo>
                <a:close/>
                <a:moveTo>
                  <a:pt x="14543" y="0"/>
                </a:moveTo>
                <a:lnTo>
                  <a:pt x="879351" y="0"/>
                </a:lnTo>
                <a:lnTo>
                  <a:pt x="892053" y="78052"/>
                </a:lnTo>
                <a:cubicBezTo>
                  <a:pt x="904492" y="285271"/>
                  <a:pt x="770271" y="479621"/>
                  <a:pt x="561940" y="535443"/>
                </a:cubicBezTo>
                <a:cubicBezTo>
                  <a:pt x="323846" y="599240"/>
                  <a:pt x="79116" y="457945"/>
                  <a:pt x="15319" y="219852"/>
                </a:cubicBezTo>
                <a:cubicBezTo>
                  <a:pt x="-631" y="160329"/>
                  <a:pt x="-3762" y="100391"/>
                  <a:pt x="4234" y="42969"/>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96270EE-8CDB-591A-4FDE-E56B127DDB28}"/>
              </a:ext>
            </a:extLst>
          </p:cNvPr>
          <p:cNvSpPr>
            <a:spLocks noGrp="1"/>
          </p:cNvSpPr>
          <p:nvPr>
            <p:ph type="title"/>
          </p:nvPr>
        </p:nvSpPr>
        <p:spPr>
          <a:xfrm>
            <a:off x="609601" y="552782"/>
            <a:ext cx="4769671" cy="738435"/>
          </a:xfrm>
        </p:spPr>
        <p:txBody>
          <a:bodyPr>
            <a:normAutofit fontScale="90000"/>
          </a:bodyPr>
          <a:lstStyle/>
          <a:p>
            <a:r>
              <a:rPr lang="en-GB" dirty="0">
                <a:latin typeface="Congenial Black" panose="02000503040000020004" pitchFamily="2" charset="0"/>
              </a:rPr>
              <a:t>Case background</a:t>
            </a:r>
          </a:p>
        </p:txBody>
      </p:sp>
      <p:sp>
        <p:nvSpPr>
          <p:cNvPr id="3080" name="Content Placeholder 3079">
            <a:extLst>
              <a:ext uri="{FF2B5EF4-FFF2-40B4-BE49-F238E27FC236}">
                <a16:creationId xmlns:a16="http://schemas.microsoft.com/office/drawing/2014/main" id="{84485157-3986-9D16-2B51-3C8189C64426}"/>
              </a:ext>
            </a:extLst>
          </p:cNvPr>
          <p:cNvSpPr>
            <a:spLocks noGrp="1"/>
          </p:cNvSpPr>
          <p:nvPr>
            <p:ph idx="1"/>
          </p:nvPr>
        </p:nvSpPr>
        <p:spPr>
          <a:xfrm>
            <a:off x="610197" y="2070100"/>
            <a:ext cx="4769671" cy="3496683"/>
          </a:xfrm>
        </p:spPr>
        <p:txBody>
          <a:bodyPr anchor="t">
            <a:normAutofit/>
          </a:bodyPr>
          <a:lstStyle/>
          <a:p>
            <a:pPr marL="342900" indent="-342900">
              <a:buFont typeface="Arial" panose="020B0604020202020204" pitchFamily="34" charset="0"/>
              <a:buChar char="•"/>
            </a:pPr>
            <a:r>
              <a:rPr lang="en-US" dirty="0">
                <a:latin typeface="Congenial" panose="02000503040000020004" pitchFamily="2" charset="0"/>
              </a:rPr>
              <a:t>All parts of the investigation were completed on a virtual machine</a:t>
            </a:r>
          </a:p>
          <a:p>
            <a:pPr marL="342900" indent="-342900">
              <a:buFont typeface="Arial" panose="020B0604020202020204" pitchFamily="34" charset="0"/>
              <a:buChar char="•"/>
            </a:pPr>
            <a:r>
              <a:rPr lang="en-US" dirty="0">
                <a:latin typeface="Congenial" panose="02000503040000020004" pitchFamily="2" charset="0"/>
              </a:rPr>
              <a:t>I was also disconnected to any networks</a:t>
            </a:r>
          </a:p>
          <a:p>
            <a:pPr marL="342900" indent="-342900">
              <a:buFont typeface="Arial" panose="020B0604020202020204" pitchFamily="34" charset="0"/>
              <a:buChar char="•"/>
            </a:pPr>
            <a:r>
              <a:rPr lang="en-US" dirty="0">
                <a:latin typeface="Congenial" panose="02000503040000020004" pitchFamily="2" charset="0"/>
              </a:rPr>
              <a:t>There were polices in place that doesn’t allow for files to be moved or taken off a storage device</a:t>
            </a:r>
          </a:p>
        </p:txBody>
      </p:sp>
      <p:pic>
        <p:nvPicPr>
          <p:cNvPr id="3076" name="Picture 4" descr="A screenshot of a computer&#10;&#10;Description automatically generated">
            <a:extLst>
              <a:ext uri="{FF2B5EF4-FFF2-40B4-BE49-F238E27FC236}">
                <a16:creationId xmlns:a16="http://schemas.microsoft.com/office/drawing/2014/main" id="{65CEEEBA-8789-DA93-71C1-11181C09EFD6}"/>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51777" y="552782"/>
            <a:ext cx="4592625" cy="2583351"/>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A computer screen shot of a computer&#10;&#10;Description automatically generated">
            <a:extLst>
              <a:ext uri="{FF2B5EF4-FFF2-40B4-BE49-F238E27FC236}">
                <a16:creationId xmlns:a16="http://schemas.microsoft.com/office/drawing/2014/main" id="{9FEF534F-736E-345D-A988-F183EAB38A46}"/>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6751776" y="3721868"/>
            <a:ext cx="4592625" cy="25833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74681726"/>
      </p:ext>
    </p:extLst>
  </p:cSld>
  <p:clrMapOvr>
    <a:masterClrMapping/>
  </p:clrMapOvr>
  <mc:AlternateContent xmlns:mc="http://schemas.openxmlformats.org/markup-compatibility/2006">
    <mc:Choice xmlns:p14="http://schemas.microsoft.com/office/powerpoint/2010/main" Requires="p14">
      <p:transition spd="slow" p14:dur="2200">
        <p:wipe/>
      </p:transition>
    </mc:Choice>
    <mc:Fallback>
      <p:transition spd="slow">
        <p:wip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05"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7" name="Rectangle 4106">
            <a:extLst>
              <a:ext uri="{FF2B5EF4-FFF2-40B4-BE49-F238E27FC236}">
                <a16:creationId xmlns:a16="http://schemas.microsoft.com/office/drawing/2014/main" id="{39796C61-3902-4C2A-AD60-D926667F5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09" name="Freeform: Shape 4108">
            <a:extLst>
              <a:ext uri="{FF2B5EF4-FFF2-40B4-BE49-F238E27FC236}">
                <a16:creationId xmlns:a16="http://schemas.microsoft.com/office/drawing/2014/main" id="{36A49EC6-053B-4ACB-9913-5C4B245E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9474" y="2353584"/>
            <a:ext cx="7276966" cy="4504413"/>
          </a:xfrm>
          <a:custGeom>
            <a:avLst/>
            <a:gdLst>
              <a:gd name="connsiteX0" fmla="*/ 1412408 w 8831334"/>
              <a:gd name="connsiteY0" fmla="*/ 4231273 h 4923095"/>
              <a:gd name="connsiteX1" fmla="*/ 1480115 w 8831334"/>
              <a:gd name="connsiteY1" fmla="*/ 4255873 h 4923095"/>
              <a:gd name="connsiteX2" fmla="*/ 1555026 w 8831334"/>
              <a:gd name="connsiteY2" fmla="*/ 4493895 h 4923095"/>
              <a:gd name="connsiteX3" fmla="*/ 1315323 w 8831334"/>
              <a:gd name="connsiteY3" fmla="*/ 4546785 h 4923095"/>
              <a:gd name="connsiteX4" fmla="*/ 1240411 w 8831334"/>
              <a:gd name="connsiteY4" fmla="*/ 4308763 h 4923095"/>
              <a:gd name="connsiteX5" fmla="*/ 1344748 w 8831334"/>
              <a:gd name="connsiteY5" fmla="*/ 4233023 h 4923095"/>
              <a:gd name="connsiteX6" fmla="*/ 1412408 w 8831334"/>
              <a:gd name="connsiteY6" fmla="*/ 4231273 h 4923095"/>
              <a:gd name="connsiteX7" fmla="*/ 622613 w 8831334"/>
              <a:gd name="connsiteY7" fmla="*/ 3711323 h 4923095"/>
              <a:gd name="connsiteX8" fmla="*/ 726058 w 8831334"/>
              <a:gd name="connsiteY8" fmla="*/ 3713477 h 4923095"/>
              <a:gd name="connsiteX9" fmla="*/ 862930 w 8831334"/>
              <a:gd name="connsiteY9" fmla="*/ 3763207 h 4923095"/>
              <a:gd name="connsiteX10" fmla="*/ 1014368 w 8831334"/>
              <a:gd name="connsiteY10" fmla="*/ 4244384 h 4923095"/>
              <a:gd name="connsiteX11" fmla="*/ 529792 w 8831334"/>
              <a:gd name="connsiteY11" fmla="*/ 4351304 h 4923095"/>
              <a:gd name="connsiteX12" fmla="*/ 378355 w 8831334"/>
              <a:gd name="connsiteY12" fmla="*/ 3870127 h 4923095"/>
              <a:gd name="connsiteX13" fmla="*/ 622613 w 8831334"/>
              <a:gd name="connsiteY13" fmla="*/ 3711323 h 4923095"/>
              <a:gd name="connsiteX14" fmla="*/ 0 w 8831334"/>
              <a:gd name="connsiteY14" fmla="*/ 0 h 4923095"/>
              <a:gd name="connsiteX15" fmla="*/ 7345477 w 8831334"/>
              <a:gd name="connsiteY15" fmla="*/ 0 h 4923095"/>
              <a:gd name="connsiteX16" fmla="*/ 7330937 w 8831334"/>
              <a:gd name="connsiteY16" fmla="*/ 57909 h 4923095"/>
              <a:gd name="connsiteX17" fmla="*/ 7204045 w 8831334"/>
              <a:gd name="connsiteY17" fmla="*/ 525057 h 4923095"/>
              <a:gd name="connsiteX18" fmla="*/ 7423939 w 8831334"/>
              <a:gd name="connsiteY18" fmla="*/ 1259431 h 4923095"/>
              <a:gd name="connsiteX19" fmla="*/ 8123848 w 8831334"/>
              <a:gd name="connsiteY19" fmla="*/ 1829863 h 4923095"/>
              <a:gd name="connsiteX20" fmla="*/ 8304560 w 8831334"/>
              <a:gd name="connsiteY20" fmla="*/ 4410617 h 4923095"/>
              <a:gd name="connsiteX21" fmla="*/ 5824906 w 8831334"/>
              <a:gd name="connsiteY21" fmla="*/ 4582246 h 4923095"/>
              <a:gd name="connsiteX22" fmla="*/ 4814027 w 8831334"/>
              <a:gd name="connsiteY22" fmla="*/ 3900391 h 4923095"/>
              <a:gd name="connsiteX23" fmla="*/ 3389336 w 8831334"/>
              <a:gd name="connsiteY23" fmla="*/ 4033298 h 4923095"/>
              <a:gd name="connsiteX24" fmla="*/ 2844266 w 8831334"/>
              <a:gd name="connsiteY24" fmla="*/ 4497245 h 4923095"/>
              <a:gd name="connsiteX25" fmla="*/ 1361823 w 8831334"/>
              <a:gd name="connsiteY25" fmla="*/ 3978831 h 4923095"/>
              <a:gd name="connsiteX26" fmla="*/ 723961 w 8831334"/>
              <a:gd name="connsiteY26" fmla="*/ 3482165 h 4923095"/>
              <a:gd name="connsiteX27" fmla="*/ 41451 w 8831334"/>
              <a:gd name="connsiteY27" fmla="*/ 3495177 h 4923095"/>
              <a:gd name="connsiteX28" fmla="*/ 0 w 8831334"/>
              <a:gd name="connsiteY28" fmla="*/ 3499960 h 4923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831334" h="4923095">
                <a:moveTo>
                  <a:pt x="1412408" y="4231273"/>
                </a:moveTo>
                <a:cubicBezTo>
                  <a:pt x="1435398" y="4234988"/>
                  <a:pt x="1458395" y="4243092"/>
                  <a:pt x="1480115" y="4255873"/>
                </a:cubicBezTo>
                <a:cubicBezTo>
                  <a:pt x="1566994" y="4306997"/>
                  <a:pt x="1600533" y="4413563"/>
                  <a:pt x="1555026" y="4493895"/>
                </a:cubicBezTo>
                <a:cubicBezTo>
                  <a:pt x="1509520" y="4574228"/>
                  <a:pt x="1402201" y="4597907"/>
                  <a:pt x="1315323" y="4546785"/>
                </a:cubicBezTo>
                <a:cubicBezTo>
                  <a:pt x="1228444" y="4495662"/>
                  <a:pt x="1194905" y="4389095"/>
                  <a:pt x="1240411" y="4308763"/>
                </a:cubicBezTo>
                <a:cubicBezTo>
                  <a:pt x="1263164" y="4268597"/>
                  <a:pt x="1301371" y="4242593"/>
                  <a:pt x="1344748" y="4233023"/>
                </a:cubicBezTo>
                <a:cubicBezTo>
                  <a:pt x="1366437" y="4228237"/>
                  <a:pt x="1389419" y="4227559"/>
                  <a:pt x="1412408" y="4231273"/>
                </a:cubicBezTo>
                <a:close/>
                <a:moveTo>
                  <a:pt x="622613" y="3711323"/>
                </a:moveTo>
                <a:cubicBezTo>
                  <a:pt x="656354" y="3707209"/>
                  <a:pt x="691202" y="3707845"/>
                  <a:pt x="726058" y="3713477"/>
                </a:cubicBezTo>
                <a:cubicBezTo>
                  <a:pt x="772533" y="3720984"/>
                  <a:pt x="819023" y="3737370"/>
                  <a:pt x="862930" y="3763207"/>
                </a:cubicBezTo>
                <a:cubicBezTo>
                  <a:pt x="1038560" y="3866555"/>
                  <a:pt x="1106361" y="4081986"/>
                  <a:pt x="1014368" y="4244384"/>
                </a:cubicBezTo>
                <a:cubicBezTo>
                  <a:pt x="922373" y="4406782"/>
                  <a:pt x="705422" y="4454653"/>
                  <a:pt x="529792" y="4351304"/>
                </a:cubicBezTo>
                <a:cubicBezTo>
                  <a:pt x="354162" y="4247957"/>
                  <a:pt x="286361" y="4032525"/>
                  <a:pt x="378355" y="3870127"/>
                </a:cubicBezTo>
                <a:cubicBezTo>
                  <a:pt x="430102" y="3778778"/>
                  <a:pt x="521385" y="3723667"/>
                  <a:pt x="622613" y="3711323"/>
                </a:cubicBezTo>
                <a:close/>
                <a:moveTo>
                  <a:pt x="0" y="0"/>
                </a:moveTo>
                <a:lnTo>
                  <a:pt x="7345477" y="0"/>
                </a:lnTo>
                <a:lnTo>
                  <a:pt x="7330937" y="57909"/>
                </a:lnTo>
                <a:cubicBezTo>
                  <a:pt x="7288864" y="213626"/>
                  <a:pt x="7242961" y="368487"/>
                  <a:pt x="7204045" y="525057"/>
                </a:cubicBezTo>
                <a:cubicBezTo>
                  <a:pt x="7133676" y="809936"/>
                  <a:pt x="7207545" y="1073056"/>
                  <a:pt x="7423939" y="1259431"/>
                </a:cubicBezTo>
                <a:cubicBezTo>
                  <a:pt x="7652783" y="1456418"/>
                  <a:pt x="7881464" y="1655861"/>
                  <a:pt x="8123848" y="1829863"/>
                </a:cubicBezTo>
                <a:cubicBezTo>
                  <a:pt x="9170527" y="2581053"/>
                  <a:pt x="8902406" y="3889765"/>
                  <a:pt x="8304560" y="4410617"/>
                </a:cubicBezTo>
                <a:cubicBezTo>
                  <a:pt x="7554009" y="5063887"/>
                  <a:pt x="6697479" y="5060469"/>
                  <a:pt x="5824906" y="4582246"/>
                </a:cubicBezTo>
                <a:cubicBezTo>
                  <a:pt x="5473190" y="4390333"/>
                  <a:pt x="5153204" y="4124206"/>
                  <a:pt x="4814027" y="3900391"/>
                </a:cubicBezTo>
                <a:cubicBezTo>
                  <a:pt x="4336267" y="3586184"/>
                  <a:pt x="3821519" y="3552717"/>
                  <a:pt x="3389336" y="4033298"/>
                </a:cubicBezTo>
                <a:cubicBezTo>
                  <a:pt x="3228138" y="4212489"/>
                  <a:pt x="3051008" y="4402509"/>
                  <a:pt x="2844266" y="4497245"/>
                </a:cubicBezTo>
                <a:cubicBezTo>
                  <a:pt x="2311195" y="4741524"/>
                  <a:pt x="1799982" y="4540883"/>
                  <a:pt x="1361823" y="3978831"/>
                </a:cubicBezTo>
                <a:cubicBezTo>
                  <a:pt x="1185983" y="3753353"/>
                  <a:pt x="1004288" y="3503556"/>
                  <a:pt x="723961" y="3482165"/>
                </a:cubicBezTo>
                <a:cubicBezTo>
                  <a:pt x="497125" y="3465003"/>
                  <a:pt x="268214" y="3473242"/>
                  <a:pt x="41451" y="3495177"/>
                </a:cubicBezTo>
                <a:lnTo>
                  <a:pt x="0" y="349996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74C0571-5E9A-6A39-72D8-2B1A89954D38}"/>
              </a:ext>
            </a:extLst>
          </p:cNvPr>
          <p:cNvSpPr>
            <a:spLocks noGrp="1"/>
          </p:cNvSpPr>
          <p:nvPr>
            <p:ph type="title"/>
          </p:nvPr>
        </p:nvSpPr>
        <p:spPr>
          <a:xfrm>
            <a:off x="609600" y="810563"/>
            <a:ext cx="4618072" cy="1782986"/>
          </a:xfrm>
        </p:spPr>
        <p:txBody>
          <a:bodyPr anchor="t">
            <a:normAutofit/>
          </a:bodyPr>
          <a:lstStyle/>
          <a:p>
            <a:r>
              <a:rPr lang="en-GB" dirty="0">
                <a:latin typeface="Congenial Black" panose="02000503040000020004" pitchFamily="2" charset="0"/>
              </a:rPr>
              <a:t>FTK &amp; Autopsy</a:t>
            </a:r>
          </a:p>
        </p:txBody>
      </p:sp>
      <p:sp>
        <p:nvSpPr>
          <p:cNvPr id="4102" name="Content Placeholder 4101">
            <a:extLst>
              <a:ext uri="{FF2B5EF4-FFF2-40B4-BE49-F238E27FC236}">
                <a16:creationId xmlns:a16="http://schemas.microsoft.com/office/drawing/2014/main" id="{9BB4F968-38EB-1807-B17C-81F30785C5BF}"/>
              </a:ext>
            </a:extLst>
          </p:cNvPr>
          <p:cNvSpPr>
            <a:spLocks noGrp="1"/>
          </p:cNvSpPr>
          <p:nvPr>
            <p:ph idx="1"/>
          </p:nvPr>
        </p:nvSpPr>
        <p:spPr>
          <a:xfrm>
            <a:off x="6094476" y="2353581"/>
            <a:ext cx="4877450" cy="3232150"/>
          </a:xfrm>
        </p:spPr>
        <p:txBody>
          <a:bodyPr>
            <a:normAutofit/>
          </a:bodyPr>
          <a:lstStyle/>
          <a:p>
            <a:pPr marL="342900" indent="-342900">
              <a:buFont typeface="Arial" panose="020B0604020202020204" pitchFamily="34" charset="0"/>
              <a:buChar char="•"/>
            </a:pPr>
            <a:r>
              <a:rPr lang="en-US" dirty="0">
                <a:latin typeface="Congenial" panose="02000503040000020004" pitchFamily="2" charset="0"/>
              </a:rPr>
              <a:t>They both allowed access to the image files</a:t>
            </a:r>
          </a:p>
          <a:p>
            <a:pPr marL="342900" indent="-342900">
              <a:buFont typeface="Arial" panose="020B0604020202020204" pitchFamily="34" charset="0"/>
              <a:buChar char="•"/>
            </a:pPr>
            <a:r>
              <a:rPr lang="en-US" dirty="0">
                <a:latin typeface="Congenial" panose="02000503040000020004" pitchFamily="2" charset="0"/>
              </a:rPr>
              <a:t>These were used interchangeably to help visualize the data</a:t>
            </a:r>
          </a:p>
          <a:p>
            <a:pPr marL="342900" indent="-342900">
              <a:buFont typeface="Arial" panose="020B0604020202020204" pitchFamily="34" charset="0"/>
              <a:buChar char="•"/>
            </a:pPr>
            <a:r>
              <a:rPr lang="en-US" dirty="0">
                <a:latin typeface="Congenial" panose="02000503040000020004" pitchFamily="2" charset="0"/>
              </a:rPr>
              <a:t>Using these allowed me access to view all the messages</a:t>
            </a:r>
          </a:p>
          <a:p>
            <a:pPr marL="342900" indent="-342900">
              <a:buFont typeface="Arial" panose="020B0604020202020204" pitchFamily="34" charset="0"/>
              <a:buChar char="•"/>
            </a:pPr>
            <a:r>
              <a:rPr lang="en-US" dirty="0">
                <a:latin typeface="Congenial" panose="02000503040000020004" pitchFamily="2" charset="0"/>
              </a:rPr>
              <a:t>They helped in giving me access to encrypted/restricted files</a:t>
            </a:r>
          </a:p>
        </p:txBody>
      </p:sp>
      <p:pic>
        <p:nvPicPr>
          <p:cNvPr id="4098" name="Picture 2" descr="A screenshot of a computer&#10;&#10;Description automatically generated">
            <a:extLst>
              <a:ext uri="{FF2B5EF4-FFF2-40B4-BE49-F238E27FC236}">
                <a16:creationId xmlns:a16="http://schemas.microsoft.com/office/drawing/2014/main" id="{584AF001-348D-CAA7-22E5-8316AC43611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33400" y="2670823"/>
            <a:ext cx="4618072" cy="259766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1871371"/>
      </p:ext>
    </p:extLst>
  </p:cSld>
  <p:clrMapOvr>
    <a:masterClrMapping/>
  </p:clrMapOvr>
  <mc:AlternateContent xmlns:mc="http://schemas.openxmlformats.org/markup-compatibility/2006">
    <mc:Choice xmlns:p14="http://schemas.microsoft.com/office/powerpoint/2010/main" Requires="p14">
      <p:transition spd="slow" p14:dur="2200">
        <p:pull/>
      </p:transition>
    </mc:Choice>
    <mc:Fallback>
      <p:transition spd="slow">
        <p:pull/>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5129" name="Background Fill">
            <a:extLst>
              <a:ext uri="{FF2B5EF4-FFF2-40B4-BE49-F238E27FC236}">
                <a16:creationId xmlns:a16="http://schemas.microsoft.com/office/drawing/2014/main" id="{B937640E-EF7A-4A6C-A950-D12B7D5C92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876BDF4D-4826-490A-8307-7247A295E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1" cy="6858000"/>
          </a:xfrm>
          <a:prstGeom prst="rect">
            <a:avLst/>
          </a:prstGeom>
          <a:solidFill>
            <a:srgbClr val="AEAEAE">
              <a:alpha val="1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133" name="Freeform: Shape 5132">
            <a:extLst>
              <a:ext uri="{FF2B5EF4-FFF2-40B4-BE49-F238E27FC236}">
                <a16:creationId xmlns:a16="http://schemas.microsoft.com/office/drawing/2014/main" id="{2E0FF4CF-25CB-4537-9BBF-28B36C76BE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65328" y="1352190"/>
            <a:ext cx="7823624" cy="5505810"/>
          </a:xfrm>
          <a:custGeom>
            <a:avLst/>
            <a:gdLst>
              <a:gd name="connsiteX0" fmla="*/ 7676365 w 7823624"/>
              <a:gd name="connsiteY0" fmla="*/ 583688 h 5505810"/>
              <a:gd name="connsiteX1" fmla="*/ 7807957 w 7823624"/>
              <a:gd name="connsiteY1" fmla="*/ 609260 h 5505810"/>
              <a:gd name="connsiteX2" fmla="*/ 7823624 w 7823624"/>
              <a:gd name="connsiteY2" fmla="*/ 618028 h 5505810"/>
              <a:gd name="connsiteX3" fmla="*/ 7823624 w 7823624"/>
              <a:gd name="connsiteY3" fmla="*/ 1356037 h 5505810"/>
              <a:gd name="connsiteX4" fmla="*/ 7783921 w 7823624"/>
              <a:gd name="connsiteY4" fmla="*/ 1367061 h 5505810"/>
              <a:gd name="connsiteX5" fmla="*/ 7685829 w 7823624"/>
              <a:gd name="connsiteY5" fmla="*/ 1364631 h 5505810"/>
              <a:gd name="connsiteX6" fmla="*/ 7556041 w 7823624"/>
              <a:gd name="connsiteY6" fmla="*/ 1308528 h 5505810"/>
              <a:gd name="connsiteX7" fmla="*/ 7412440 w 7823624"/>
              <a:gd name="connsiteY7" fmla="*/ 765688 h 5505810"/>
              <a:gd name="connsiteX8" fmla="*/ 7676365 w 7823624"/>
              <a:gd name="connsiteY8" fmla="*/ 583688 h 5505810"/>
              <a:gd name="connsiteX9" fmla="*/ 7062857 w 7823624"/>
              <a:gd name="connsiteY9" fmla="*/ 396783 h 5505810"/>
              <a:gd name="connsiteX10" fmla="*/ 7127059 w 7823624"/>
              <a:gd name="connsiteY10" fmla="*/ 424535 h 5505810"/>
              <a:gd name="connsiteX11" fmla="*/ 7198094 w 7823624"/>
              <a:gd name="connsiteY11" fmla="*/ 693059 h 5505810"/>
              <a:gd name="connsiteX12" fmla="*/ 7099157 w 7823624"/>
              <a:gd name="connsiteY12" fmla="*/ 778505 h 5505810"/>
              <a:gd name="connsiteX13" fmla="*/ 7034998 w 7823624"/>
              <a:gd name="connsiteY13" fmla="*/ 780480 h 5505810"/>
              <a:gd name="connsiteX14" fmla="*/ 6970795 w 7823624"/>
              <a:gd name="connsiteY14" fmla="*/ 752727 h 5505810"/>
              <a:gd name="connsiteX15" fmla="*/ 6899760 w 7823624"/>
              <a:gd name="connsiteY15" fmla="*/ 484203 h 5505810"/>
              <a:gd name="connsiteX16" fmla="*/ 7062857 w 7823624"/>
              <a:gd name="connsiteY16" fmla="*/ 396783 h 5505810"/>
              <a:gd name="connsiteX17" fmla="*/ 1780739 w 7823624"/>
              <a:gd name="connsiteY17" fmla="*/ 1190 h 5505810"/>
              <a:gd name="connsiteX18" fmla="*/ 2850847 w 7823624"/>
              <a:gd name="connsiteY18" fmla="*/ 384530 h 5505810"/>
              <a:gd name="connsiteX19" fmla="*/ 3809413 w 7823624"/>
              <a:gd name="connsiteY19" fmla="*/ 1153764 h 5505810"/>
              <a:gd name="connsiteX20" fmla="*/ 5160376 w 7823624"/>
              <a:gd name="connsiteY20" fmla="*/ 1003825 h 5505810"/>
              <a:gd name="connsiteX21" fmla="*/ 5677238 w 7823624"/>
              <a:gd name="connsiteY21" fmla="*/ 480424 h 5505810"/>
              <a:gd name="connsiteX22" fmla="*/ 7082965 w 7823624"/>
              <a:gd name="connsiteY22" fmla="*/ 1065272 h 5505810"/>
              <a:gd name="connsiteX23" fmla="*/ 7687818 w 7823624"/>
              <a:gd name="connsiteY23" fmla="*/ 1625585 h 5505810"/>
              <a:gd name="connsiteX24" fmla="*/ 7823624 w 7823624"/>
              <a:gd name="connsiteY24" fmla="*/ 1633445 h 5505810"/>
              <a:gd name="connsiteX25" fmla="*/ 7823624 w 7823624"/>
              <a:gd name="connsiteY25" fmla="*/ 5505810 h 5505810"/>
              <a:gd name="connsiteX26" fmla="*/ 1419133 w 7823624"/>
              <a:gd name="connsiteY26" fmla="*/ 5505810 h 5505810"/>
              <a:gd name="connsiteX27" fmla="*/ 1422753 w 7823624"/>
              <a:gd name="connsiteY27" fmla="*/ 5488656 h 5505810"/>
              <a:gd name="connsiteX28" fmla="*/ 1543078 w 7823624"/>
              <a:gd name="connsiteY28" fmla="*/ 4961644 h 5505810"/>
              <a:gd name="connsiteX29" fmla="*/ 1334564 w 7823624"/>
              <a:gd name="connsiteY29" fmla="*/ 4133160 h 5505810"/>
              <a:gd name="connsiteX30" fmla="*/ 670875 w 7823624"/>
              <a:gd name="connsiteY30" fmla="*/ 3489628 h 5505810"/>
              <a:gd name="connsiteX31" fmla="*/ 499515 w 7823624"/>
              <a:gd name="connsiteY31" fmla="*/ 578153 h 5505810"/>
              <a:gd name="connsiteX32" fmla="*/ 1780739 w 7823624"/>
              <a:gd name="connsiteY32" fmla="*/ 1190 h 5505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7823624" h="5505810">
                <a:moveTo>
                  <a:pt x="7676365" y="583688"/>
                </a:moveTo>
                <a:cubicBezTo>
                  <a:pt x="7719804" y="582304"/>
                  <a:pt x="7764489" y="590613"/>
                  <a:pt x="7807957" y="609260"/>
                </a:cubicBezTo>
                <a:lnTo>
                  <a:pt x="7823624" y="618028"/>
                </a:lnTo>
                <a:lnTo>
                  <a:pt x="7823624" y="1356037"/>
                </a:lnTo>
                <a:lnTo>
                  <a:pt x="7783921" y="1367061"/>
                </a:lnTo>
                <a:cubicBezTo>
                  <a:pt x="7751926" y="1371702"/>
                  <a:pt x="7718882" y="1370985"/>
                  <a:pt x="7685829" y="1364631"/>
                </a:cubicBezTo>
                <a:cubicBezTo>
                  <a:pt x="7641760" y="1356162"/>
                  <a:pt x="7597675" y="1337676"/>
                  <a:pt x="7556041" y="1308528"/>
                </a:cubicBezTo>
                <a:cubicBezTo>
                  <a:pt x="7389499" y="1191936"/>
                  <a:pt x="7325207" y="948898"/>
                  <a:pt x="7412440" y="765688"/>
                </a:cubicBezTo>
                <a:cubicBezTo>
                  <a:pt x="7466961" y="651183"/>
                  <a:pt x="7567768" y="587147"/>
                  <a:pt x="7676365" y="583688"/>
                </a:cubicBezTo>
                <a:close/>
                <a:moveTo>
                  <a:pt x="7062857" y="396783"/>
                </a:moveTo>
                <a:cubicBezTo>
                  <a:pt x="7084657" y="400973"/>
                  <a:pt x="7106463" y="410117"/>
                  <a:pt x="7127059" y="424535"/>
                </a:cubicBezTo>
                <a:cubicBezTo>
                  <a:pt x="7209442" y="482209"/>
                  <a:pt x="7241245" y="602433"/>
                  <a:pt x="7198094" y="693059"/>
                </a:cubicBezTo>
                <a:cubicBezTo>
                  <a:pt x="7176519" y="738373"/>
                  <a:pt x="7140289" y="767709"/>
                  <a:pt x="7099157" y="778505"/>
                </a:cubicBezTo>
                <a:cubicBezTo>
                  <a:pt x="7078590" y="783905"/>
                  <a:pt x="7056797" y="784670"/>
                  <a:pt x="7034998" y="780480"/>
                </a:cubicBezTo>
                <a:cubicBezTo>
                  <a:pt x="7013198" y="776289"/>
                  <a:pt x="6991391" y="767146"/>
                  <a:pt x="6970795" y="752727"/>
                </a:cubicBezTo>
                <a:cubicBezTo>
                  <a:pt x="6888412" y="695052"/>
                  <a:pt x="6856608" y="574829"/>
                  <a:pt x="6899760" y="484203"/>
                </a:cubicBezTo>
                <a:cubicBezTo>
                  <a:pt x="6932124" y="416232"/>
                  <a:pt x="6997458" y="384213"/>
                  <a:pt x="7062857" y="396783"/>
                </a:cubicBezTo>
                <a:close/>
                <a:moveTo>
                  <a:pt x="1780739" y="1190"/>
                </a:moveTo>
                <a:cubicBezTo>
                  <a:pt x="2129768" y="14988"/>
                  <a:pt x="2488852" y="148495"/>
                  <a:pt x="2850847" y="384530"/>
                </a:cubicBezTo>
                <a:cubicBezTo>
                  <a:pt x="3184362" y="601036"/>
                  <a:pt x="3487788" y="901267"/>
                  <a:pt x="3809413" y="1153764"/>
                </a:cubicBezTo>
                <a:cubicBezTo>
                  <a:pt x="4262448" y="1508236"/>
                  <a:pt x="4750558" y="1545992"/>
                  <a:pt x="5160376" y="1003825"/>
                </a:cubicBezTo>
                <a:cubicBezTo>
                  <a:pt x="5313232" y="801671"/>
                  <a:pt x="5481196" y="587300"/>
                  <a:pt x="5677238" y="480424"/>
                </a:cubicBezTo>
                <a:cubicBezTo>
                  <a:pt x="6182723" y="204840"/>
                  <a:pt x="6667481" y="431193"/>
                  <a:pt x="7082965" y="1065272"/>
                </a:cubicBezTo>
                <a:cubicBezTo>
                  <a:pt x="7249706" y="1319645"/>
                  <a:pt x="7421998" y="1601453"/>
                  <a:pt x="7687818" y="1625585"/>
                </a:cubicBezTo>
                <a:lnTo>
                  <a:pt x="7823624" y="1633445"/>
                </a:lnTo>
                <a:lnTo>
                  <a:pt x="7823624" y="5505810"/>
                </a:lnTo>
                <a:lnTo>
                  <a:pt x="1419133" y="5505810"/>
                </a:lnTo>
                <a:lnTo>
                  <a:pt x="1422753" y="5488656"/>
                </a:lnTo>
                <a:cubicBezTo>
                  <a:pt x="1462649" y="5312984"/>
                  <a:pt x="1506176" y="5138278"/>
                  <a:pt x="1543078" y="4961644"/>
                </a:cubicBezTo>
                <a:cubicBezTo>
                  <a:pt x="1609806" y="4640258"/>
                  <a:pt x="1539760" y="4343419"/>
                  <a:pt x="1334564" y="4133160"/>
                </a:cubicBezTo>
                <a:cubicBezTo>
                  <a:pt x="1117562" y="3910930"/>
                  <a:pt x="900716" y="3685928"/>
                  <a:pt x="670875" y="3489628"/>
                </a:cubicBezTo>
                <a:cubicBezTo>
                  <a:pt x="-321639" y="2642174"/>
                  <a:pt x="-67393" y="1165752"/>
                  <a:pt x="499515" y="578153"/>
                </a:cubicBezTo>
                <a:cubicBezTo>
                  <a:pt x="899852" y="163598"/>
                  <a:pt x="1331986" y="-16550"/>
                  <a:pt x="1780739" y="119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211B145-02A4-6389-E964-EDE59D3A63E0}"/>
              </a:ext>
            </a:extLst>
          </p:cNvPr>
          <p:cNvSpPr>
            <a:spLocks noGrp="1"/>
          </p:cNvSpPr>
          <p:nvPr>
            <p:ph type="title"/>
          </p:nvPr>
        </p:nvSpPr>
        <p:spPr>
          <a:xfrm>
            <a:off x="609600" y="552783"/>
            <a:ext cx="10972800" cy="1570804"/>
          </a:xfrm>
        </p:spPr>
        <p:txBody>
          <a:bodyPr>
            <a:normAutofit/>
          </a:bodyPr>
          <a:lstStyle/>
          <a:p>
            <a:r>
              <a:rPr lang="en-GB" dirty="0">
                <a:latin typeface="Congenial Black" panose="02000503040000020004" pitchFamily="2" charset="0"/>
              </a:rPr>
              <a:t>EXIF</a:t>
            </a:r>
          </a:p>
        </p:txBody>
      </p:sp>
      <p:sp>
        <p:nvSpPr>
          <p:cNvPr id="5126" name="Content Placeholder 5125">
            <a:extLst>
              <a:ext uri="{FF2B5EF4-FFF2-40B4-BE49-F238E27FC236}">
                <a16:creationId xmlns:a16="http://schemas.microsoft.com/office/drawing/2014/main" id="{CEA29C6A-D13E-A876-9C61-6B30A64CDF3F}"/>
              </a:ext>
            </a:extLst>
          </p:cNvPr>
          <p:cNvSpPr>
            <a:spLocks noGrp="1"/>
          </p:cNvSpPr>
          <p:nvPr>
            <p:ph idx="1"/>
          </p:nvPr>
        </p:nvSpPr>
        <p:spPr>
          <a:xfrm>
            <a:off x="609600" y="2873939"/>
            <a:ext cx="4495801" cy="1964761"/>
          </a:xfrm>
        </p:spPr>
        <p:txBody>
          <a:bodyPr>
            <a:normAutofit/>
          </a:bodyPr>
          <a:lstStyle/>
          <a:p>
            <a:pPr marL="342900" indent="-342900">
              <a:buFont typeface="Arial" panose="020B0604020202020204" pitchFamily="34" charset="0"/>
              <a:buChar char="•"/>
            </a:pPr>
            <a:r>
              <a:rPr lang="en-US" dirty="0">
                <a:latin typeface="Congenial" panose="02000503040000020004" pitchFamily="2" charset="0"/>
              </a:rPr>
              <a:t>EXIF gave me access to the metadate of the files</a:t>
            </a:r>
          </a:p>
          <a:p>
            <a:pPr marL="342900" indent="-342900">
              <a:buFont typeface="Arial" panose="020B0604020202020204" pitchFamily="34" charset="0"/>
              <a:buChar char="•"/>
            </a:pPr>
            <a:r>
              <a:rPr lang="en-US" dirty="0">
                <a:latin typeface="Congenial" panose="02000503040000020004" pitchFamily="2" charset="0"/>
              </a:rPr>
              <a:t>It gave me specific data such as coordinated of where images were taken</a:t>
            </a:r>
          </a:p>
        </p:txBody>
      </p:sp>
      <p:pic>
        <p:nvPicPr>
          <p:cNvPr id="5122" name="Picture 2" descr="A screenshot of a computer&#10;&#10;Description automatically generated">
            <a:extLst>
              <a:ext uri="{FF2B5EF4-FFF2-40B4-BE49-F238E27FC236}">
                <a16:creationId xmlns:a16="http://schemas.microsoft.com/office/drawing/2014/main" id="{197F37A1-6487-2AAB-45E4-84AA99E04BCB}"/>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537199" y="2286000"/>
            <a:ext cx="6045201" cy="3578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2207712"/>
      </p:ext>
    </p:extLst>
  </p:cSld>
  <p:clrMapOvr>
    <a:masterClrMapping/>
  </p:clrMapOvr>
  <p:transition spd="slow">
    <p:wipe/>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5" name="Rectangle 14">
            <a:extLst>
              <a:ext uri="{FF2B5EF4-FFF2-40B4-BE49-F238E27FC236}">
                <a16:creationId xmlns:a16="http://schemas.microsoft.com/office/drawing/2014/main" id="{4B392D36-B685-45E0-B197-6EE5D7480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9DCA8533-CC5E-4754-9A04-047EDE49E0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367639"/>
            <a:ext cx="11707367" cy="185218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3A636B2-147C-B0A0-5E00-6CD106461349}"/>
              </a:ext>
            </a:extLst>
          </p:cNvPr>
          <p:cNvSpPr>
            <a:spLocks noGrp="1"/>
          </p:cNvSpPr>
          <p:nvPr>
            <p:ph type="title"/>
          </p:nvPr>
        </p:nvSpPr>
        <p:spPr>
          <a:xfrm>
            <a:off x="1069848" y="4590661"/>
            <a:ext cx="10210862" cy="1065690"/>
          </a:xfrm>
        </p:spPr>
        <p:txBody>
          <a:bodyPr vert="horz" lIns="91440" tIns="45720" rIns="91440" bIns="45720" rtlCol="0" anchor="b">
            <a:normAutofit/>
          </a:bodyPr>
          <a:lstStyle/>
          <a:p>
            <a:r>
              <a:rPr lang="en-US" sz="5000" spc="-100" dirty="0"/>
              <a:t>Evidence 1	 			Police Reports</a:t>
            </a:r>
          </a:p>
        </p:txBody>
      </p:sp>
      <p:pic>
        <p:nvPicPr>
          <p:cNvPr id="5" name="Picture 4">
            <a:extLst>
              <a:ext uri="{FF2B5EF4-FFF2-40B4-BE49-F238E27FC236}">
                <a16:creationId xmlns:a16="http://schemas.microsoft.com/office/drawing/2014/main" id="{0D3F770E-AAE3-A392-7ED3-02217F005F07}"/>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3446872" y="245424"/>
            <a:ext cx="2516404" cy="3556755"/>
          </a:xfrm>
          <a:prstGeom prst="rect">
            <a:avLst/>
          </a:prstGeom>
          <a:noFill/>
        </p:spPr>
      </p:pic>
      <p:pic>
        <p:nvPicPr>
          <p:cNvPr id="4" name="Content Placeholder 3">
            <a:extLst>
              <a:ext uri="{FF2B5EF4-FFF2-40B4-BE49-F238E27FC236}">
                <a16:creationId xmlns:a16="http://schemas.microsoft.com/office/drawing/2014/main" id="{7C099A74-B172-95F0-E25E-6FB5E44FC684}"/>
              </a:ext>
            </a:extLst>
          </p:cNvPr>
          <p:cNvPicPr>
            <a:picLocks noGrp="1" noChangeAspect="1"/>
          </p:cNvPicPr>
          <p:nvPr>
            <p:ph idx="1"/>
          </p:nvPr>
        </p:nvPicPr>
        <p:blipFill>
          <a:blip r:embed="rId4" cstate="print">
            <a:extLst>
              <a:ext uri="{28A0092B-C50C-407E-A947-70E740481C1C}">
                <a14:useLocalDpi xmlns:a14="http://schemas.microsoft.com/office/drawing/2010/main" val="0"/>
              </a:ext>
            </a:extLst>
          </a:blip>
          <a:stretch>
            <a:fillRect/>
          </a:stretch>
        </p:blipFill>
        <p:spPr bwMode="auto">
          <a:xfrm>
            <a:off x="801824" y="342333"/>
            <a:ext cx="2516404" cy="3556755"/>
          </a:xfrm>
          <a:prstGeom prst="rect">
            <a:avLst/>
          </a:prstGeom>
          <a:noFill/>
        </p:spPr>
      </p:pic>
      <p:pic>
        <p:nvPicPr>
          <p:cNvPr id="6146" name="Picture 2" descr="A screenshot of a computer&#10;&#10;Description automatically generated">
            <a:extLst>
              <a:ext uri="{FF2B5EF4-FFF2-40B4-BE49-F238E27FC236}">
                <a16:creationId xmlns:a16="http://schemas.microsoft.com/office/drawing/2014/main" id="{C9208C57-D402-38D5-04E8-F2B8FD9B4C5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82514" y="753638"/>
            <a:ext cx="4860700" cy="2734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784963"/>
      </p:ext>
    </p:extLst>
  </p:cSld>
  <p:clrMapOvr>
    <a:masterClrMapping/>
  </p:clrMapOvr>
  <p:transition spd="slow">
    <p:push dir="u"/>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1" name="Rectangle 30">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6">
            <a:extLst>
              <a:ext uri="{FF2B5EF4-FFF2-40B4-BE49-F238E27FC236}">
                <a16:creationId xmlns:a16="http://schemas.microsoft.com/office/drawing/2014/main" id="{3C939E79-1EC6-E20C-E9AB-31324C865A5F}"/>
              </a:ext>
            </a:extLst>
          </p:cNvPr>
          <p:cNvSpPr>
            <a:spLocks noGrp="1"/>
          </p:cNvSpPr>
          <p:nvPr>
            <p:ph type="title"/>
          </p:nvPr>
        </p:nvSpPr>
        <p:spPr>
          <a:xfrm>
            <a:off x="1069848" y="1298448"/>
            <a:ext cx="6068070" cy="3255264"/>
          </a:xfrm>
        </p:spPr>
        <p:txBody>
          <a:bodyPr vert="horz" lIns="91440" tIns="45720" rIns="91440" bIns="45720" rtlCol="0" anchor="b">
            <a:normAutofit/>
          </a:bodyPr>
          <a:lstStyle/>
          <a:p>
            <a:r>
              <a:rPr lang="en-US" sz="5900" spc="-100" dirty="0"/>
              <a:t>Evidence 2 </a:t>
            </a:r>
            <a:br>
              <a:rPr lang="en-US" sz="5900" spc="-100" dirty="0"/>
            </a:br>
            <a:r>
              <a:rPr lang="en-US" sz="5900" spc="-100" dirty="0"/>
              <a:t>	Justine Elias</a:t>
            </a:r>
          </a:p>
        </p:txBody>
      </p:sp>
      <p:pic>
        <p:nvPicPr>
          <p:cNvPr id="4" name="Picture 3">
            <a:extLst>
              <a:ext uri="{FF2B5EF4-FFF2-40B4-BE49-F238E27FC236}">
                <a16:creationId xmlns:a16="http://schemas.microsoft.com/office/drawing/2014/main" id="{6D0B52EC-C8B7-261E-19E8-11ED0C6C2DC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8533987" y="759599"/>
            <a:ext cx="2465423" cy="5330650"/>
          </a:xfrm>
          <a:prstGeom prst="rect">
            <a:avLst/>
          </a:prstGeom>
          <a:noFill/>
        </p:spPr>
      </p:pic>
      <p:sp>
        <p:nvSpPr>
          <p:cNvPr id="35" name="Rectangle 34">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15563735"/>
      </p:ext>
    </p:extLst>
  </p:cSld>
  <p:clrMapOvr>
    <a:masterClrMapping/>
  </p:clrMapOvr>
  <p:transition spd="slow">
    <p:cove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3" name="Rectangle 22">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84AC5E39-45FD-BB03-75AF-56A828D9999C}"/>
              </a:ext>
            </a:extLst>
          </p:cNvPr>
          <p:cNvSpPr>
            <a:spLocks noGrp="1"/>
          </p:cNvSpPr>
          <p:nvPr>
            <p:ph type="title"/>
          </p:nvPr>
        </p:nvSpPr>
        <p:spPr>
          <a:xfrm>
            <a:off x="5054082" y="1298448"/>
            <a:ext cx="6068070" cy="3255264"/>
          </a:xfrm>
        </p:spPr>
        <p:txBody>
          <a:bodyPr vert="horz" lIns="91440" tIns="45720" rIns="91440" bIns="45720" rtlCol="0" anchor="b">
            <a:normAutofit/>
          </a:bodyPr>
          <a:lstStyle/>
          <a:p>
            <a:r>
              <a:rPr lang="en-US" sz="5900" spc="-100" dirty="0"/>
              <a:t>Evidence 3				Fred Williams</a:t>
            </a:r>
          </a:p>
        </p:txBody>
      </p:sp>
      <p:sp>
        <p:nvSpPr>
          <p:cNvPr id="27" name="Rectangle 26">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4" name="Picture 13">
            <a:extLst>
              <a:ext uri="{FF2B5EF4-FFF2-40B4-BE49-F238E27FC236}">
                <a16:creationId xmlns:a16="http://schemas.microsoft.com/office/drawing/2014/main" id="{47950159-5896-B67C-26AF-C6713C9EE0F1}"/>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1168421" y="758952"/>
            <a:ext cx="2452099" cy="5330650"/>
          </a:xfrm>
          <a:prstGeom prst="rect">
            <a:avLst/>
          </a:prstGeom>
          <a:noFill/>
        </p:spPr>
      </p:pic>
    </p:spTree>
    <p:extLst>
      <p:ext uri="{BB962C8B-B14F-4D97-AF65-F5344CB8AC3E}">
        <p14:creationId xmlns:p14="http://schemas.microsoft.com/office/powerpoint/2010/main" val="1832419776"/>
      </p:ext>
    </p:extLst>
  </p:cSld>
  <p:clrMapOvr>
    <a:masterClrMapping/>
  </p:clrMapOvr>
  <p:transition spd="slow">
    <p:push dir="u"/>
  </p:transition>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4" name="Rectangle 23">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5" name="Rectangle 24">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itle 1">
            <a:extLst>
              <a:ext uri="{FF2B5EF4-FFF2-40B4-BE49-F238E27FC236}">
                <a16:creationId xmlns:a16="http://schemas.microsoft.com/office/drawing/2014/main" id="{5BE32FF9-315F-0749-6FA5-5FF5F633A0E8}"/>
              </a:ext>
            </a:extLst>
          </p:cNvPr>
          <p:cNvSpPr txBox="1">
            <a:spLocks/>
          </p:cNvSpPr>
          <p:nvPr/>
        </p:nvSpPr>
        <p:spPr>
          <a:xfrm>
            <a:off x="1069848" y="1298448"/>
            <a:ext cx="6068070" cy="325526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spcAft>
                <a:spcPts val="600"/>
              </a:spcAft>
            </a:pPr>
            <a:r>
              <a:rPr lang="en-US" sz="5900" spc="-100" dirty="0"/>
              <a:t>Evidence 4				Musta Seer</a:t>
            </a:r>
          </a:p>
        </p:txBody>
      </p:sp>
      <p:pic>
        <p:nvPicPr>
          <p:cNvPr id="8" name="Picture 7">
            <a:extLst>
              <a:ext uri="{FF2B5EF4-FFF2-40B4-BE49-F238E27FC236}">
                <a16:creationId xmlns:a16="http://schemas.microsoft.com/office/drawing/2014/main" id="{FCE0F6E3-CCB6-FA64-E3C7-288C24D861C0}"/>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8533986" y="759599"/>
            <a:ext cx="2465425" cy="5330650"/>
          </a:xfrm>
          <a:prstGeom prst="rect">
            <a:avLst/>
          </a:prstGeom>
          <a:noFill/>
        </p:spPr>
      </p:pic>
      <p:sp>
        <p:nvSpPr>
          <p:cNvPr id="27" name="Rectangle 26">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831580365"/>
      </p:ext>
    </p:extLst>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00465E1C-D0BD-B5A7-DECA-07102C011DD3}"/>
              </a:ext>
            </a:extLst>
          </p:cNvPr>
          <p:cNvSpPr>
            <a:spLocks noGrp="1"/>
          </p:cNvSpPr>
          <p:nvPr>
            <p:ph type="title"/>
          </p:nvPr>
        </p:nvSpPr>
        <p:spPr>
          <a:xfrm>
            <a:off x="5054082" y="1298448"/>
            <a:ext cx="6068070" cy="3255264"/>
          </a:xfrm>
        </p:spPr>
        <p:txBody>
          <a:bodyPr vert="horz" lIns="91440" tIns="45720" rIns="91440" bIns="45720" rtlCol="0" anchor="b">
            <a:normAutofit/>
          </a:bodyPr>
          <a:lstStyle/>
          <a:p>
            <a:r>
              <a:rPr lang="en-US" sz="5900" spc="-100" dirty="0"/>
              <a:t>Evidence 5				     Lee Saint</a:t>
            </a:r>
          </a:p>
        </p:txBody>
      </p:sp>
      <p:sp>
        <p:nvSpPr>
          <p:cNvPr id="17" name="Rectangle 16">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9C409CD0-ABFE-853E-3C26-98B39A867B8B}"/>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1192589" y="759599"/>
            <a:ext cx="2465425" cy="5330650"/>
          </a:xfrm>
          <a:prstGeom prst="rect">
            <a:avLst/>
          </a:prstGeom>
          <a:noFill/>
        </p:spPr>
      </p:pic>
    </p:spTree>
    <p:extLst>
      <p:ext uri="{BB962C8B-B14F-4D97-AF65-F5344CB8AC3E}">
        <p14:creationId xmlns:p14="http://schemas.microsoft.com/office/powerpoint/2010/main" val="3679955129"/>
      </p:ext>
    </p:extLst>
  </p:cSld>
  <p:clrMapOvr>
    <a:masterClrMapping/>
  </p:clrMapOvr>
  <p:transition spd="slow">
    <p:cove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2" name="Rectangle 21">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3" name="Rectangle 22">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 name="Title 1">
            <a:extLst>
              <a:ext uri="{FF2B5EF4-FFF2-40B4-BE49-F238E27FC236}">
                <a16:creationId xmlns:a16="http://schemas.microsoft.com/office/drawing/2014/main" id="{143C3405-F435-D8D7-731F-5CBA4B151A04}"/>
              </a:ext>
            </a:extLst>
          </p:cNvPr>
          <p:cNvSpPr>
            <a:spLocks noGrp="1"/>
          </p:cNvSpPr>
          <p:nvPr>
            <p:ph type="title"/>
          </p:nvPr>
        </p:nvSpPr>
        <p:spPr>
          <a:xfrm>
            <a:off x="5054082" y="1298448"/>
            <a:ext cx="6068070" cy="3255264"/>
          </a:xfrm>
        </p:spPr>
        <p:txBody>
          <a:bodyPr vert="horz" lIns="91440" tIns="45720" rIns="91440" bIns="45720" rtlCol="0" anchor="b">
            <a:normAutofit/>
          </a:bodyPr>
          <a:lstStyle/>
          <a:p>
            <a:r>
              <a:rPr lang="en-US" sz="5900" spc="-100"/>
              <a:t>Evidence 6					Zhen</a:t>
            </a:r>
          </a:p>
        </p:txBody>
      </p:sp>
      <p:sp>
        <p:nvSpPr>
          <p:cNvPr id="25" name="Rectangle 24">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5">
            <a:extLst>
              <a:ext uri="{FF2B5EF4-FFF2-40B4-BE49-F238E27FC236}">
                <a16:creationId xmlns:a16="http://schemas.microsoft.com/office/drawing/2014/main" id="{A7CC3F40-7BAA-A17B-51A0-9CB9F90F681E}"/>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bwMode="auto">
          <a:xfrm>
            <a:off x="1199252" y="759599"/>
            <a:ext cx="2452099" cy="5330650"/>
          </a:xfrm>
          <a:prstGeom prst="rect">
            <a:avLst/>
          </a:prstGeom>
          <a:noFill/>
        </p:spPr>
      </p:pic>
    </p:spTree>
    <p:extLst>
      <p:ext uri="{BB962C8B-B14F-4D97-AF65-F5344CB8AC3E}">
        <p14:creationId xmlns:p14="http://schemas.microsoft.com/office/powerpoint/2010/main" val="685397660"/>
      </p:ext>
    </p:extLst>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B3875682-0790-427D-9A23-4B7265F0FA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5" name="Rectangle 24">
            <a:extLst>
              <a:ext uri="{FF2B5EF4-FFF2-40B4-BE49-F238E27FC236}">
                <a16:creationId xmlns:a16="http://schemas.microsoft.com/office/drawing/2014/main" id="{6EDE4AAE-4785-4EA7-95DB-45200F5B80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7" name="Rectangle 26">
            <a:extLst>
              <a:ext uri="{FF2B5EF4-FFF2-40B4-BE49-F238E27FC236}">
                <a16:creationId xmlns:a16="http://schemas.microsoft.com/office/drawing/2014/main" id="{0F2F231C-9E36-40B0-A4AD-D3AD1E81F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AC80E3FC-06A2-4801-8281-7E4E063B73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4666165"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A296079E-B472-10A3-CEE7-AA5333771D1F}"/>
              </a:ext>
            </a:extLst>
          </p:cNvPr>
          <p:cNvSpPr txBox="1">
            <a:spLocks/>
          </p:cNvSpPr>
          <p:nvPr/>
        </p:nvSpPr>
        <p:spPr>
          <a:xfrm>
            <a:off x="485128" y="1298448"/>
            <a:ext cx="3842653" cy="3255264"/>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pPr>
              <a:spcAft>
                <a:spcPts val="600"/>
              </a:spcAft>
            </a:pPr>
            <a:r>
              <a:rPr lang="en-US" sz="5500" spc="-100"/>
              <a:t>Evidence 7				Metadata</a:t>
            </a:r>
          </a:p>
        </p:txBody>
      </p:sp>
      <p:sp>
        <p:nvSpPr>
          <p:cNvPr id="31" name="Rectangle 30">
            <a:extLst>
              <a:ext uri="{FF2B5EF4-FFF2-40B4-BE49-F238E27FC236}">
                <a16:creationId xmlns:a16="http://schemas.microsoft.com/office/drawing/2014/main" id="{6993D2C4-33A7-4A1E-B168-F4C7A6922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8840" y="758952"/>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9A66981E-645D-4036-BB9A-5E14E16438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463" y="4080912"/>
            <a:ext cx="2157385" cy="2008992"/>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4554E15C-DA50-4F0F-A416-E3B088C757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6" name="Picture 2" descr="A screenshot of a computer&#10;&#10;Description automatically generated">
            <a:extLst>
              <a:ext uri="{FF2B5EF4-FFF2-40B4-BE49-F238E27FC236}">
                <a16:creationId xmlns:a16="http://schemas.microsoft.com/office/drawing/2014/main" id="{1AABA6A6-3EA7-E451-2B3D-CE0B3158A95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8460" r="18512"/>
          <a:stretch/>
        </p:blipFill>
        <p:spPr bwMode="auto">
          <a:xfrm>
            <a:off x="7460907" y="3264090"/>
            <a:ext cx="4027002" cy="359391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cell phone on a table&#10;&#10;Description automatically generated">
            <a:extLst>
              <a:ext uri="{FF2B5EF4-FFF2-40B4-BE49-F238E27FC236}">
                <a16:creationId xmlns:a16="http://schemas.microsoft.com/office/drawing/2014/main" id="{C6E66360-DE10-4540-09FA-4441BE896C32}"/>
              </a:ext>
            </a:extLst>
          </p:cNvPr>
          <p:cNvPicPr>
            <a:picLocks noChangeAspect="1"/>
          </p:cNvPicPr>
          <p:nvPr/>
        </p:nvPicPr>
        <p:blipFill rotWithShape="1">
          <a:blip r:embed="rId4" cstate="print">
            <a:extLst>
              <a:ext uri="{28A0092B-C50C-407E-A947-70E740481C1C}">
                <a14:useLocalDpi xmlns:a14="http://schemas.microsoft.com/office/drawing/2010/main" val="0"/>
              </a:ext>
            </a:extLst>
          </a:blip>
          <a:srcRect t="20656" r="-2" b="36459"/>
          <a:stretch/>
        </p:blipFill>
        <p:spPr bwMode="auto">
          <a:xfrm>
            <a:off x="5137460" y="10"/>
            <a:ext cx="4113440" cy="3920034"/>
          </a:xfrm>
          <a:custGeom>
            <a:avLst/>
            <a:gdLst/>
            <a:ahLst/>
            <a:cxnLst/>
            <a:rect l="l" t="t" r="r" b="b"/>
            <a:pathLst>
              <a:path w="4113440" h="3920044">
                <a:moveTo>
                  <a:pt x="0" y="0"/>
                </a:moveTo>
                <a:lnTo>
                  <a:pt x="4113440" y="0"/>
                </a:lnTo>
                <a:lnTo>
                  <a:pt x="4113440" y="3103224"/>
                </a:lnTo>
                <a:lnTo>
                  <a:pt x="2157388" y="3103224"/>
                </a:lnTo>
                <a:lnTo>
                  <a:pt x="2157388" y="3920044"/>
                </a:lnTo>
                <a:lnTo>
                  <a:pt x="0" y="3920044"/>
                </a:lnTo>
                <a:close/>
              </a:path>
            </a:pathLst>
          </a:custGeom>
          <a:noFill/>
        </p:spPr>
      </p:pic>
    </p:spTree>
    <p:extLst>
      <p:ext uri="{BB962C8B-B14F-4D97-AF65-F5344CB8AC3E}">
        <p14:creationId xmlns:p14="http://schemas.microsoft.com/office/powerpoint/2010/main" val="4079261530"/>
      </p:ext>
    </p:extLst>
  </p:cSld>
  <p:clrMapOvr>
    <a:masterClrMapping/>
  </p:clrMapOvr>
  <p:transition spd="slow">
    <p:cove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2" name="Rectangle 31">
            <a:extLst>
              <a:ext uri="{FF2B5EF4-FFF2-40B4-BE49-F238E27FC236}">
                <a16:creationId xmlns:a16="http://schemas.microsoft.com/office/drawing/2014/main" id="{64C9EE1D-12BB-43F7-9A2A-893578DCA6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34" name="Rectangle 33">
            <a:extLst>
              <a:ext uri="{FF2B5EF4-FFF2-40B4-BE49-F238E27FC236}">
                <a16:creationId xmlns:a16="http://schemas.microsoft.com/office/drawing/2014/main" id="{43962A31-C54E-4762-B155-59777FED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6" name="Rectangle 35">
            <a:extLst>
              <a:ext uri="{FF2B5EF4-FFF2-40B4-BE49-F238E27FC236}">
                <a16:creationId xmlns:a16="http://schemas.microsoft.com/office/drawing/2014/main" id="{6B086509-1281-468A-AAAC-1BBEDAE757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EEA73850-2107-4E65-85FE-EDD3F45FCD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63543C1F-E612-5AE9-18D5-B49DAE221ECA}"/>
              </a:ext>
            </a:extLst>
          </p:cNvPr>
          <p:cNvSpPr>
            <a:spLocks noGrp="1"/>
          </p:cNvSpPr>
          <p:nvPr>
            <p:ph type="title"/>
          </p:nvPr>
        </p:nvSpPr>
        <p:spPr>
          <a:xfrm>
            <a:off x="334557" y="1653703"/>
            <a:ext cx="3361953" cy="2470488"/>
          </a:xfrm>
        </p:spPr>
        <p:txBody>
          <a:bodyPr vert="horz" lIns="91440" tIns="45720" rIns="91440" bIns="45720" rtlCol="0" anchor="b">
            <a:normAutofit/>
          </a:bodyPr>
          <a:lstStyle/>
          <a:p>
            <a:r>
              <a:rPr lang="en-US" sz="5400" spc="-100" dirty="0"/>
              <a:t>Evidence 8 </a:t>
            </a:r>
            <a:br>
              <a:rPr lang="en-US" sz="5400" spc="-100" dirty="0"/>
            </a:br>
            <a:br>
              <a:rPr lang="en-US" sz="5400" spc="-100" dirty="0"/>
            </a:br>
            <a:r>
              <a:rPr lang="en-US" sz="5400" spc="-100" dirty="0"/>
              <a:t>Databases</a:t>
            </a:r>
          </a:p>
        </p:txBody>
      </p:sp>
      <p:pic>
        <p:nvPicPr>
          <p:cNvPr id="5" name="Content Placeholder 4" descr="A screenshot of a computer&#10;&#10;Description automatically generated">
            <a:extLst>
              <a:ext uri="{FF2B5EF4-FFF2-40B4-BE49-F238E27FC236}">
                <a16:creationId xmlns:a16="http://schemas.microsoft.com/office/drawing/2014/main" id="{B8C40097-C579-C539-CE06-2517C9B031C8}"/>
              </a:ext>
            </a:extLst>
          </p:cNvPr>
          <p:cNvPicPr>
            <a:picLocks noChangeAspect="1"/>
          </p:cNvPicPr>
          <p:nvPr/>
        </p:nvPicPr>
        <p:blipFill rotWithShape="1">
          <a:blip r:embed="rId3">
            <a:extLst>
              <a:ext uri="{28A0092B-C50C-407E-A947-70E740481C1C}">
                <a14:useLocalDpi xmlns:a14="http://schemas.microsoft.com/office/drawing/2010/main" val="0"/>
              </a:ext>
            </a:extLst>
          </a:blip>
          <a:srcRect t="10129" b="18004"/>
          <a:stretch/>
        </p:blipFill>
        <p:spPr>
          <a:xfrm>
            <a:off x="4515391" y="2592515"/>
            <a:ext cx="3435968" cy="1672969"/>
          </a:xfrm>
          <a:prstGeom prst="rect">
            <a:avLst/>
          </a:prstGeom>
        </p:spPr>
      </p:pic>
      <p:pic>
        <p:nvPicPr>
          <p:cNvPr id="9" name="Picture 8" descr="A screenshot of a computer&#10;&#10;Description automatically generated">
            <a:extLst>
              <a:ext uri="{FF2B5EF4-FFF2-40B4-BE49-F238E27FC236}">
                <a16:creationId xmlns:a16="http://schemas.microsoft.com/office/drawing/2014/main" id="{18D01365-586E-3D1C-FB52-1B66BE042225}"/>
              </a:ext>
            </a:extLst>
          </p:cNvPr>
          <p:cNvPicPr>
            <a:picLocks noChangeAspect="1"/>
          </p:cNvPicPr>
          <p:nvPr/>
        </p:nvPicPr>
        <p:blipFill rotWithShape="1">
          <a:blip r:embed="rId4">
            <a:extLst>
              <a:ext uri="{28A0092B-C50C-407E-A947-70E740481C1C}">
                <a14:useLocalDpi xmlns:a14="http://schemas.microsoft.com/office/drawing/2010/main" val="0"/>
              </a:ext>
            </a:extLst>
          </a:blip>
          <a:srcRect t="5839" b="2741"/>
          <a:stretch/>
        </p:blipFill>
        <p:spPr>
          <a:xfrm>
            <a:off x="8271399" y="1595465"/>
            <a:ext cx="3435969" cy="1672669"/>
          </a:xfrm>
          <a:prstGeom prst="rect">
            <a:avLst/>
          </a:prstGeom>
        </p:spPr>
      </p:pic>
      <p:pic>
        <p:nvPicPr>
          <p:cNvPr id="7" name="Picture 6" descr="A close up of a list&#10;&#10;Description automatically generated">
            <a:extLst>
              <a:ext uri="{FF2B5EF4-FFF2-40B4-BE49-F238E27FC236}">
                <a16:creationId xmlns:a16="http://schemas.microsoft.com/office/drawing/2014/main" id="{5286AAF3-BBC9-4246-E354-E5680F089A16}"/>
              </a:ext>
            </a:extLst>
          </p:cNvPr>
          <p:cNvPicPr>
            <a:picLocks noChangeAspect="1"/>
          </p:cNvPicPr>
          <p:nvPr/>
        </p:nvPicPr>
        <p:blipFill rotWithShape="1">
          <a:blip r:embed="rId5">
            <a:extLst>
              <a:ext uri="{28A0092B-C50C-407E-A947-70E740481C1C}">
                <a14:useLocalDpi xmlns:a14="http://schemas.microsoft.com/office/drawing/2010/main" val="0"/>
              </a:ext>
            </a:extLst>
          </a:blip>
          <a:srcRect t="11421" r="-4" b="11530"/>
          <a:stretch/>
        </p:blipFill>
        <p:spPr>
          <a:xfrm>
            <a:off x="8271399" y="3589868"/>
            <a:ext cx="3435968" cy="1674400"/>
          </a:xfrm>
          <a:prstGeom prst="rect">
            <a:avLst/>
          </a:prstGeom>
        </p:spPr>
      </p:pic>
    </p:spTree>
    <p:extLst>
      <p:ext uri="{BB962C8B-B14F-4D97-AF65-F5344CB8AC3E}">
        <p14:creationId xmlns:p14="http://schemas.microsoft.com/office/powerpoint/2010/main" val="3028785899"/>
      </p:ext>
    </p:extLst>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5" name="Rectangle 2064">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066" name="Rectangle 2065">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067" name="Rectangle 2066">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8" name="Rectangle 2067">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4" name="Title 1">
            <a:extLst>
              <a:ext uri="{FF2B5EF4-FFF2-40B4-BE49-F238E27FC236}">
                <a16:creationId xmlns:a16="http://schemas.microsoft.com/office/drawing/2014/main" id="{EEB5256B-8469-67FC-E2ED-251DBD9A63FB}"/>
              </a:ext>
            </a:extLst>
          </p:cNvPr>
          <p:cNvSpPr>
            <a:spLocks noGrp="1"/>
          </p:cNvSpPr>
          <p:nvPr>
            <p:ph type="title"/>
          </p:nvPr>
        </p:nvSpPr>
        <p:spPr>
          <a:xfrm>
            <a:off x="5054082" y="1298448"/>
            <a:ext cx="6068070" cy="3255264"/>
          </a:xfrm>
        </p:spPr>
        <p:txBody>
          <a:bodyPr vert="horz" lIns="91440" tIns="45720" rIns="91440" bIns="45720" rtlCol="0" anchor="b">
            <a:normAutofit/>
          </a:bodyPr>
          <a:lstStyle/>
          <a:p>
            <a:r>
              <a:rPr lang="en-US" sz="5900" spc="-100"/>
              <a:t>Evidence 9			        Bank Statement</a:t>
            </a:r>
          </a:p>
        </p:txBody>
      </p:sp>
      <p:sp>
        <p:nvSpPr>
          <p:cNvPr id="2069" name="Rectangle 2068">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2050" name="Picture 2">
            <a:extLst>
              <a:ext uri="{FF2B5EF4-FFF2-40B4-BE49-F238E27FC236}">
                <a16:creationId xmlns:a16="http://schemas.microsoft.com/office/drawing/2014/main" id="{DF300C30-3038-51E0-C2E9-88BBBDC8E220}"/>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6177" y="980932"/>
            <a:ext cx="3458249" cy="488798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2919278"/>
      </p:ext>
    </p:extLst>
  </p:cSld>
  <p:clrMapOvr>
    <a:masterClrMapping/>
  </p:clrMapOvr>
  <p:transition spd="med">
    <p:pull/>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9" name="Rectangle 28">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31" name="Rectangle 30">
            <a:extLst>
              <a:ext uri="{FF2B5EF4-FFF2-40B4-BE49-F238E27FC236}">
                <a16:creationId xmlns:a16="http://schemas.microsoft.com/office/drawing/2014/main" id="{0864E5C9-52C9-4572-AC75-548B9B9C26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45CC6500-4DBD-4C34-BC14-2387FB483B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F5730C02-FCD2-D2E6-CC15-ED8A417C0B34}"/>
              </a:ext>
            </a:extLst>
          </p:cNvPr>
          <p:cNvSpPr>
            <a:spLocks noGrp="1"/>
          </p:cNvSpPr>
          <p:nvPr>
            <p:ph type="title"/>
          </p:nvPr>
        </p:nvSpPr>
        <p:spPr>
          <a:xfrm>
            <a:off x="1069849" y="1298448"/>
            <a:ext cx="3258688" cy="3255264"/>
          </a:xfrm>
        </p:spPr>
        <p:txBody>
          <a:bodyPr vert="horz" lIns="91440" tIns="45720" rIns="91440" bIns="45720" rtlCol="0" anchor="b">
            <a:normAutofit/>
          </a:bodyPr>
          <a:lstStyle/>
          <a:p>
            <a:r>
              <a:rPr lang="en-US" sz="5000" spc="-100"/>
              <a:t>Evidence 10</a:t>
            </a:r>
            <a:br>
              <a:rPr lang="en-US" sz="5000" spc="-100"/>
            </a:br>
            <a:br>
              <a:rPr lang="en-US" sz="5000" spc="-100"/>
            </a:br>
            <a:r>
              <a:rPr lang="en-US" sz="5000" spc="-100"/>
              <a:t>         Passwords</a:t>
            </a:r>
          </a:p>
        </p:txBody>
      </p:sp>
      <p:pic>
        <p:nvPicPr>
          <p:cNvPr id="11" name="Picture 10">
            <a:extLst>
              <a:ext uri="{FF2B5EF4-FFF2-40B4-BE49-F238E27FC236}">
                <a16:creationId xmlns:a16="http://schemas.microsoft.com/office/drawing/2014/main" id="{2C4BB162-D386-C6A9-F5C3-444B902A9573}"/>
              </a:ext>
            </a:extLst>
          </p:cNvPr>
          <p:cNvPicPr>
            <a:picLocks noChangeAspect="1"/>
          </p:cNvPicPr>
          <p:nvPr/>
        </p:nvPicPr>
        <p:blipFill>
          <a:blip r:embed="rId3"/>
          <a:stretch>
            <a:fillRect/>
          </a:stretch>
        </p:blipFill>
        <p:spPr>
          <a:xfrm>
            <a:off x="5120640" y="1634129"/>
            <a:ext cx="6367271" cy="3581589"/>
          </a:xfrm>
          <a:prstGeom prst="rect">
            <a:avLst/>
          </a:prstGeom>
        </p:spPr>
      </p:pic>
      <p:sp>
        <p:nvSpPr>
          <p:cNvPr id="35" name="Rectangle 34">
            <a:extLst>
              <a:ext uri="{FF2B5EF4-FFF2-40B4-BE49-F238E27FC236}">
                <a16:creationId xmlns:a16="http://schemas.microsoft.com/office/drawing/2014/main" id="{4E34A3B6-BAD2-4156-BDC6-4736248BF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209089564"/>
      </p:ext>
    </p:extLst>
  </p:cSld>
  <p:clrMapOvr>
    <a:masterClrMapping/>
  </p:clrMapOvr>
  <p:transition spd="slow">
    <p:cove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DB8424AB-D56B-4256-866A-5B54DE93C2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FC999C28-AD33-4EB7-A5F1-C06D10A5FD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23" name="Rectangle 22">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7"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119C2C2E-67BE-2E7F-D9F9-CF206C95035F}"/>
              </a:ext>
            </a:extLst>
          </p:cNvPr>
          <p:cNvSpPr>
            <a:spLocks noGrp="1"/>
          </p:cNvSpPr>
          <p:nvPr>
            <p:ph type="title"/>
          </p:nvPr>
        </p:nvSpPr>
        <p:spPr>
          <a:xfrm>
            <a:off x="5054082" y="1298448"/>
            <a:ext cx="6068070" cy="3255264"/>
          </a:xfrm>
        </p:spPr>
        <p:txBody>
          <a:bodyPr vert="horz" lIns="91440" tIns="45720" rIns="91440" bIns="45720" rtlCol="0" anchor="b">
            <a:normAutofit/>
          </a:bodyPr>
          <a:lstStyle/>
          <a:p>
            <a:r>
              <a:rPr lang="en-US" sz="5900" spc="-100"/>
              <a:t>Conclusion</a:t>
            </a:r>
          </a:p>
        </p:txBody>
      </p:sp>
      <p:sp>
        <p:nvSpPr>
          <p:cNvPr id="27" name="Rectangle 26">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2"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16" name="Graphic 15" descr="Gavel">
            <a:extLst>
              <a:ext uri="{FF2B5EF4-FFF2-40B4-BE49-F238E27FC236}">
                <a16:creationId xmlns:a16="http://schemas.microsoft.com/office/drawing/2014/main" id="{B1C2F17E-0329-307C-C422-C324B030C6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96177" y="1695799"/>
            <a:ext cx="3458249" cy="3458249"/>
          </a:xfrm>
          <a:prstGeom prst="rect">
            <a:avLst/>
          </a:prstGeom>
        </p:spPr>
      </p:pic>
    </p:spTree>
    <p:extLst>
      <p:ext uri="{BB962C8B-B14F-4D97-AF65-F5344CB8AC3E}">
        <p14:creationId xmlns:p14="http://schemas.microsoft.com/office/powerpoint/2010/main" val="1496389572"/>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Rectangle 10">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useBgFill="1">
        <p:nvSpPr>
          <p:cNvPr id="13" name="Rectangle 12">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3D black question marks with one yellow question mark">
            <a:extLst>
              <a:ext uri="{FF2B5EF4-FFF2-40B4-BE49-F238E27FC236}">
                <a16:creationId xmlns:a16="http://schemas.microsoft.com/office/drawing/2014/main" id="{E4E356F5-5546-4B70-A92E-629F70363152}"/>
              </a:ext>
            </a:extLst>
          </p:cNvPr>
          <p:cNvPicPr>
            <a:picLocks noChangeAspect="1"/>
          </p:cNvPicPr>
          <p:nvPr/>
        </p:nvPicPr>
        <p:blipFill rotWithShape="1">
          <a:blip r:embed="rId3"/>
          <a:srcRect l="17637" r="17491" b="1"/>
          <a:stretch/>
        </p:blipFill>
        <p:spPr>
          <a:xfrm>
            <a:off x="20" y="-1"/>
            <a:ext cx="12188932" cy="6858000"/>
          </a:xfrm>
          <a:prstGeom prst="rect">
            <a:avLst/>
          </a:prstGeom>
        </p:spPr>
      </p:pic>
      <p:sp>
        <p:nvSpPr>
          <p:cNvPr id="15" name="Rectangle 14">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E19F00FC-5574-C9BB-292F-2EC0B82C53D9}"/>
              </a:ext>
            </a:extLst>
          </p:cNvPr>
          <p:cNvSpPr>
            <a:spLocks noGrp="1"/>
          </p:cNvSpPr>
          <p:nvPr>
            <p:ph type="title"/>
          </p:nvPr>
        </p:nvSpPr>
        <p:spPr>
          <a:xfrm>
            <a:off x="643467" y="1298448"/>
            <a:ext cx="3685070" cy="3255264"/>
          </a:xfrm>
        </p:spPr>
        <p:txBody>
          <a:bodyPr vert="horz" lIns="91440" tIns="45720" rIns="91440" bIns="45720" rtlCol="0" anchor="b">
            <a:normAutofit/>
          </a:bodyPr>
          <a:lstStyle/>
          <a:p>
            <a:r>
              <a:rPr lang="en-US" sz="4400" spc="-100"/>
              <a:t>Any questions?</a:t>
            </a:r>
          </a:p>
        </p:txBody>
      </p:sp>
      <p:sp>
        <p:nvSpPr>
          <p:cNvPr id="17" name="Rectangle 16">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2104248796"/>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0AB8C-3E4F-BAF6-35D8-26C275F06DD1}"/>
              </a:ext>
            </a:extLst>
          </p:cNvPr>
          <p:cNvSpPr>
            <a:spLocks noGrp="1"/>
          </p:cNvSpPr>
          <p:nvPr>
            <p:ph type="title"/>
          </p:nvPr>
        </p:nvSpPr>
        <p:spPr/>
        <p:txBody>
          <a:bodyPr/>
          <a:lstStyle/>
          <a:p>
            <a:r>
              <a:rPr lang="en-GB" dirty="0"/>
              <a:t>Bibliography</a:t>
            </a:r>
          </a:p>
        </p:txBody>
      </p:sp>
      <p:sp>
        <p:nvSpPr>
          <p:cNvPr id="3" name="Content Placeholder 2">
            <a:extLst>
              <a:ext uri="{FF2B5EF4-FFF2-40B4-BE49-F238E27FC236}">
                <a16:creationId xmlns:a16="http://schemas.microsoft.com/office/drawing/2014/main" id="{8E83A302-10DB-5CEB-EC63-38331F50215C}"/>
              </a:ext>
            </a:extLst>
          </p:cNvPr>
          <p:cNvSpPr>
            <a:spLocks noGrp="1"/>
          </p:cNvSpPr>
          <p:nvPr>
            <p:ph idx="1"/>
          </p:nvPr>
        </p:nvSpPr>
        <p:spPr/>
        <p:txBody>
          <a:bodyPr>
            <a:normAutofit fontScale="77500" lnSpcReduction="20000"/>
          </a:bodyPr>
          <a:lstStyle/>
          <a:p>
            <a:pPr marR="457200" algn="l"/>
            <a:r>
              <a:rPr lang="en-GB" sz="1400" b="0" i="0" dirty="0">
                <a:solidFill>
                  <a:srgbClr val="000000"/>
                </a:solidFill>
                <a:effectLst/>
                <a:latin typeface="Congenial" panose="02000503040000020004" pitchFamily="2" charset="0"/>
              </a:rPr>
              <a:t>[1]</a:t>
            </a:r>
          </a:p>
          <a:p>
            <a:pPr algn="l"/>
            <a:r>
              <a:rPr lang="en-GB" sz="1400" b="0" i="0" dirty="0">
                <a:solidFill>
                  <a:srgbClr val="000000"/>
                </a:solidFill>
                <a:effectLst/>
                <a:latin typeface="Congenial" panose="02000503040000020004" pitchFamily="2" charset="0"/>
              </a:rPr>
              <a:t>Eclipse Forensics, “3 Famous Cases Solved Through Digital Forensics,” </a:t>
            </a:r>
            <a:r>
              <a:rPr lang="en-GB" sz="1400" b="0" i="1" dirty="0">
                <a:solidFill>
                  <a:srgbClr val="000000"/>
                </a:solidFill>
                <a:effectLst/>
                <a:latin typeface="Congenial" panose="02000503040000020004" pitchFamily="2" charset="0"/>
              </a:rPr>
              <a:t>Eclipse Forensics</a:t>
            </a:r>
            <a:r>
              <a:rPr lang="en-GB" sz="1400" b="0" i="0" dirty="0">
                <a:solidFill>
                  <a:srgbClr val="000000"/>
                </a:solidFill>
                <a:effectLst/>
                <a:latin typeface="Congenial" panose="02000503040000020004" pitchFamily="2" charset="0"/>
              </a:rPr>
              <a:t>, Jul. 01, 2021. </a:t>
            </a:r>
            <a:r>
              <a:rPr lang="en-GB" sz="1400" b="0" i="0" dirty="0">
                <a:solidFill>
                  <a:srgbClr val="000000"/>
                </a:solidFill>
                <a:effectLst/>
                <a:latin typeface="Congenial" panose="02000503040000020004" pitchFamily="2" charset="0"/>
                <a:hlinkClick r:id="rId2"/>
              </a:rPr>
              <a:t>https://eclipseforensics.com/3-famous-cases-solved-through-digital-forensics/</a:t>
            </a:r>
            <a:endParaRPr lang="en-GB" sz="1400" b="0" i="0" dirty="0">
              <a:solidFill>
                <a:srgbClr val="000000"/>
              </a:solidFill>
              <a:effectLst/>
              <a:latin typeface="Congenial" panose="02000503040000020004" pitchFamily="2" charset="0"/>
            </a:endParaRPr>
          </a:p>
          <a:p>
            <a:pPr marR="457200" algn="l"/>
            <a:r>
              <a:rPr lang="en-GB" sz="1400" b="0" i="0" dirty="0">
                <a:solidFill>
                  <a:srgbClr val="000000"/>
                </a:solidFill>
                <a:effectLst/>
                <a:latin typeface="Congenial" panose="02000503040000020004" pitchFamily="2" charset="0"/>
              </a:rPr>
              <a:t>‌[2]</a:t>
            </a:r>
          </a:p>
          <a:p>
            <a:pPr algn="l"/>
            <a:r>
              <a:rPr lang="en-GB" sz="1400" b="0" i="0" dirty="0">
                <a:solidFill>
                  <a:srgbClr val="000000"/>
                </a:solidFill>
                <a:effectLst/>
                <a:latin typeface="Congenial" panose="02000503040000020004" pitchFamily="2" charset="0"/>
              </a:rPr>
              <a:t>H. Finn, “The BTK Killer You See in ‘Mindhunter’ Was Caught in 2005 Because of a Floppy Disk Mistake,” </a:t>
            </a:r>
            <a:r>
              <a:rPr lang="en-GB" sz="1400" b="0" i="1" dirty="0">
                <a:solidFill>
                  <a:srgbClr val="000000"/>
                </a:solidFill>
                <a:effectLst/>
                <a:latin typeface="Congenial" panose="02000503040000020004" pitchFamily="2" charset="0"/>
              </a:rPr>
              <a:t>Good Housekeeping</a:t>
            </a:r>
            <a:r>
              <a:rPr lang="en-GB" sz="1400" b="0" i="0" dirty="0">
                <a:solidFill>
                  <a:srgbClr val="000000"/>
                </a:solidFill>
                <a:effectLst/>
                <a:latin typeface="Congenial" panose="02000503040000020004" pitchFamily="2" charset="0"/>
              </a:rPr>
              <a:t>, Aug. 30, 2019. </a:t>
            </a:r>
            <a:r>
              <a:rPr lang="en-GB" sz="1400" b="0" i="0" dirty="0">
                <a:solidFill>
                  <a:srgbClr val="000000"/>
                </a:solidFill>
                <a:effectLst/>
                <a:latin typeface="Congenial" panose="02000503040000020004" pitchFamily="2" charset="0"/>
                <a:hlinkClick r:id="rId3"/>
              </a:rPr>
              <a:t>https://www.goodhousekeeping.com/life/entertainment/a28859869/btk-killer-dennis-rader/</a:t>
            </a:r>
            <a:endParaRPr lang="en-GB" sz="1400" b="0" i="0" dirty="0">
              <a:solidFill>
                <a:srgbClr val="000000"/>
              </a:solidFill>
              <a:effectLst/>
              <a:latin typeface="Congenial" panose="02000503040000020004" pitchFamily="2" charset="0"/>
            </a:endParaRPr>
          </a:p>
          <a:p>
            <a:pPr marR="457200" algn="l"/>
            <a:r>
              <a:rPr lang="en-GB" sz="1400" b="0" i="0" dirty="0">
                <a:solidFill>
                  <a:srgbClr val="000000"/>
                </a:solidFill>
                <a:effectLst/>
                <a:latin typeface="Congenial" panose="02000503040000020004" pitchFamily="2" charset="0"/>
              </a:rPr>
              <a:t>‌[3]</a:t>
            </a:r>
          </a:p>
          <a:p>
            <a:pPr algn="l"/>
            <a:r>
              <a:rPr lang="en-GB" sz="1400" b="0" i="0" dirty="0">
                <a:solidFill>
                  <a:srgbClr val="000000"/>
                </a:solidFill>
                <a:effectLst/>
                <a:latin typeface="Congenial" panose="02000503040000020004" pitchFamily="2" charset="0"/>
              </a:rPr>
              <a:t>D. F. Solutions, “The Future of Digital Forensic Software Advancements and Innovations,” </a:t>
            </a:r>
            <a:r>
              <a:rPr lang="en-GB" sz="1400" b="0" i="1" dirty="0">
                <a:solidFill>
                  <a:srgbClr val="000000"/>
                </a:solidFill>
                <a:effectLst/>
                <a:latin typeface="Congenial" panose="02000503040000020004" pitchFamily="2" charset="0"/>
              </a:rPr>
              <a:t>www.adfsolutions.com</a:t>
            </a:r>
            <a:r>
              <a:rPr lang="en-GB" sz="1400" b="0" i="0" dirty="0">
                <a:solidFill>
                  <a:srgbClr val="000000"/>
                </a:solidFill>
                <a:effectLst/>
                <a:latin typeface="Congenial" panose="02000503040000020004" pitchFamily="2" charset="0"/>
              </a:rPr>
              <a:t>. </a:t>
            </a:r>
            <a:r>
              <a:rPr lang="en-GB" sz="1400" b="0" i="0" dirty="0">
                <a:solidFill>
                  <a:srgbClr val="000000"/>
                </a:solidFill>
                <a:effectLst/>
                <a:latin typeface="Congenial" panose="02000503040000020004" pitchFamily="2" charset="0"/>
                <a:hlinkClick r:id="rId4"/>
              </a:rPr>
              <a:t>https://www.adfsolutions.com/adf-blog/the-future-of-digital-forensic-software-advancements-and-innovations-to-look-out-for#:~:text=Artificial%20Intelligence%20and%20Machine%20Learning</a:t>
            </a:r>
            <a:endParaRPr lang="en-GB" sz="1400" b="0" i="0" dirty="0">
              <a:solidFill>
                <a:srgbClr val="000000"/>
              </a:solidFill>
              <a:effectLst/>
              <a:latin typeface="Congenial" panose="02000503040000020004" pitchFamily="2" charset="0"/>
            </a:endParaRPr>
          </a:p>
          <a:p>
            <a:pPr marR="457200" algn="l"/>
            <a:r>
              <a:rPr lang="en-GB" sz="1400" b="0" i="0" dirty="0">
                <a:solidFill>
                  <a:srgbClr val="000000"/>
                </a:solidFill>
                <a:effectLst/>
                <a:latin typeface="Congenial" panose="02000503040000020004" pitchFamily="2" charset="0"/>
              </a:rPr>
              <a:t>[4]</a:t>
            </a:r>
          </a:p>
          <a:p>
            <a:pPr algn="l"/>
            <a:r>
              <a:rPr lang="en-GB" sz="1400" b="0" i="0" dirty="0">
                <a:solidFill>
                  <a:srgbClr val="000000"/>
                </a:solidFill>
                <a:effectLst/>
                <a:latin typeface="Congenial" panose="02000503040000020004" pitchFamily="2" charset="0"/>
              </a:rPr>
              <a:t>“How to Extract and Decrypt Signal Conversation History from the iPhone,” </a:t>
            </a:r>
            <a:r>
              <a:rPr lang="en-GB" sz="1400" b="0" i="1" dirty="0" err="1">
                <a:solidFill>
                  <a:srgbClr val="000000"/>
                </a:solidFill>
                <a:effectLst/>
                <a:latin typeface="Congenial" panose="02000503040000020004" pitchFamily="2" charset="0"/>
              </a:rPr>
              <a:t>ElcomSoft</a:t>
            </a:r>
            <a:r>
              <a:rPr lang="en-GB" sz="1400" b="0" i="1" dirty="0">
                <a:solidFill>
                  <a:srgbClr val="000000"/>
                </a:solidFill>
                <a:effectLst/>
                <a:latin typeface="Congenial" panose="02000503040000020004" pitchFamily="2" charset="0"/>
              </a:rPr>
              <a:t> blog</a:t>
            </a:r>
            <a:r>
              <a:rPr lang="en-GB" sz="1400" b="0" i="0" dirty="0">
                <a:solidFill>
                  <a:srgbClr val="000000"/>
                </a:solidFill>
                <a:effectLst/>
                <a:latin typeface="Congenial" panose="02000503040000020004" pitchFamily="2" charset="0"/>
              </a:rPr>
              <a:t>, Aug. 29, 2019. </a:t>
            </a:r>
            <a:r>
              <a:rPr lang="en-GB" sz="1400" b="0" i="0" dirty="0">
                <a:solidFill>
                  <a:srgbClr val="000000"/>
                </a:solidFill>
                <a:effectLst/>
                <a:latin typeface="Congenial" panose="02000503040000020004" pitchFamily="2" charset="0"/>
                <a:hlinkClick r:id="rId5"/>
              </a:rPr>
              <a:t>https://blog.elcomsoft.com/2019/08/how-to-extract-and-decrypt-signal-conversation-history-from-the-iphone/</a:t>
            </a:r>
            <a:endParaRPr lang="en-GB" sz="1400" b="0" i="0" dirty="0">
              <a:solidFill>
                <a:srgbClr val="000000"/>
              </a:solidFill>
              <a:effectLst/>
              <a:latin typeface="Congenial" panose="02000503040000020004" pitchFamily="2" charset="0"/>
            </a:endParaRPr>
          </a:p>
          <a:p>
            <a:pPr marR="457200" algn="l"/>
            <a:r>
              <a:rPr lang="en-GB" sz="1400" b="0" i="0" dirty="0">
                <a:solidFill>
                  <a:srgbClr val="000000"/>
                </a:solidFill>
                <a:effectLst/>
                <a:latin typeface="Congenial" panose="02000503040000020004" pitchFamily="2" charset="0"/>
              </a:rPr>
              <a:t>[5]</a:t>
            </a:r>
          </a:p>
          <a:p>
            <a:pPr algn="l"/>
            <a:r>
              <a:rPr lang="en-GB" sz="1400" b="0" i="0" dirty="0">
                <a:solidFill>
                  <a:srgbClr val="000000"/>
                </a:solidFill>
                <a:effectLst/>
                <a:latin typeface="Congenial" panose="02000503040000020004" pitchFamily="2" charset="0"/>
              </a:rPr>
              <a:t>“Cyberbullying | Bullying online advice,” </a:t>
            </a:r>
            <a:r>
              <a:rPr lang="en-GB" sz="1400" b="0" i="1" dirty="0">
                <a:solidFill>
                  <a:srgbClr val="000000"/>
                </a:solidFill>
                <a:effectLst/>
                <a:latin typeface="Congenial" panose="02000503040000020004" pitchFamily="2" charset="0"/>
              </a:rPr>
              <a:t>www.nationalbullyinghelpline.co.uk</a:t>
            </a:r>
            <a:r>
              <a:rPr lang="en-GB" sz="1400" b="0" i="0" dirty="0">
                <a:solidFill>
                  <a:srgbClr val="000000"/>
                </a:solidFill>
                <a:effectLst/>
                <a:latin typeface="Congenial" panose="02000503040000020004" pitchFamily="2" charset="0"/>
              </a:rPr>
              <a:t>. </a:t>
            </a:r>
            <a:r>
              <a:rPr lang="en-GB" sz="1400" b="0" i="0" dirty="0">
                <a:solidFill>
                  <a:srgbClr val="000000"/>
                </a:solidFill>
                <a:effectLst/>
                <a:latin typeface="Congenial" panose="02000503040000020004" pitchFamily="2" charset="0"/>
                <a:hlinkClick r:id="rId6"/>
              </a:rPr>
              <a:t>https://www.nationalbullyinghelpline.co.uk/cyberbullying.html#:~:text=Cyberbullying%20%2D%20Information%20and%20advice%20for</a:t>
            </a:r>
            <a:r>
              <a:rPr lang="en-GB" sz="1400" dirty="0">
                <a:solidFill>
                  <a:srgbClr val="000000"/>
                </a:solidFill>
                <a:latin typeface="Congenial" panose="02000503040000020004" pitchFamily="2" charset="0"/>
              </a:rPr>
              <a:t> </a:t>
            </a:r>
            <a:r>
              <a:rPr lang="en-GB" sz="1400" b="0" i="0" dirty="0">
                <a:solidFill>
                  <a:srgbClr val="000000"/>
                </a:solidFill>
                <a:effectLst/>
                <a:latin typeface="Congenial" panose="02000503040000020004" pitchFamily="2" charset="0"/>
              </a:rPr>
              <a:t>(accessed Apr. 28, 2024).</a:t>
            </a:r>
          </a:p>
          <a:p>
            <a:pPr algn="l"/>
            <a:r>
              <a:rPr lang="en-GB" sz="1200" b="0" i="0" dirty="0">
                <a:solidFill>
                  <a:srgbClr val="000000"/>
                </a:solidFill>
                <a:effectLst/>
                <a:latin typeface="Calibri" panose="020F0502020204030204" pitchFamily="34" charset="0"/>
              </a:rPr>
              <a:t>‌</a:t>
            </a:r>
          </a:p>
          <a:p>
            <a:pPr algn="l"/>
            <a:endParaRPr lang="en-GB" sz="1300" b="0" i="0" dirty="0">
              <a:solidFill>
                <a:srgbClr val="000000"/>
              </a:solidFill>
              <a:effectLst/>
              <a:latin typeface="Congenial" panose="02000503040000020004" pitchFamily="2"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pPr algn="l"/>
            <a:endParaRPr lang="en-GB" b="0" i="0" dirty="0">
              <a:solidFill>
                <a:srgbClr val="000000"/>
              </a:solidFill>
              <a:effectLst/>
              <a:latin typeface="Calibri" panose="020F0502020204030204" pitchFamily="34" charset="0"/>
            </a:endParaRPr>
          </a:p>
          <a:p>
            <a:endParaRPr lang="en-GB" dirty="0"/>
          </a:p>
        </p:txBody>
      </p:sp>
    </p:spTree>
    <p:extLst>
      <p:ext uri="{BB962C8B-B14F-4D97-AF65-F5344CB8AC3E}">
        <p14:creationId xmlns:p14="http://schemas.microsoft.com/office/powerpoint/2010/main" val="4170933880"/>
      </p:ext>
    </p:extLst>
  </p:cSld>
  <p:clrMapOvr>
    <a:masterClrMapping/>
  </p:clrMapOvr>
  <mc:AlternateContent xmlns:mc="http://schemas.openxmlformats.org/markup-compatibility/2006">
    <mc:Choice xmlns:p14="http://schemas.microsoft.com/office/powerpoint/2010/main" Requires="p14">
      <p:transition spd="slow" p14:dur="1600">
        <p14:prism isContent="1" isInverted="1"/>
      </p:transition>
    </mc:Choice>
    <mc:Fallback>
      <p:transition spd="slow">
        <p:fade/>
      </p:transition>
    </mc:Fallback>
  </mc:AlternateContent>
</p:sld>
</file>

<file path=ppt/theme/theme1.xml><?xml version="1.0" encoding="utf-8"?>
<a:theme xmlns:a="http://schemas.openxmlformats.org/drawingml/2006/main" name="SplashVTI">
  <a:themeElements>
    <a:clrScheme name="AnalogousFromLightSeedRightStep">
      <a:dk1>
        <a:srgbClr val="000000"/>
      </a:dk1>
      <a:lt1>
        <a:srgbClr val="FFFFFF"/>
      </a:lt1>
      <a:dk2>
        <a:srgbClr val="243341"/>
      </a:dk2>
      <a:lt2>
        <a:srgbClr val="E8E3E2"/>
      </a:lt2>
      <a:accent1>
        <a:srgbClr val="56ABC4"/>
      </a:accent1>
      <a:accent2>
        <a:srgbClr val="6A8ECF"/>
      </a:accent2>
      <a:accent3>
        <a:srgbClr val="8985D8"/>
      </a:accent3>
      <a:accent4>
        <a:srgbClr val="9A6ACF"/>
      </a:accent4>
      <a:accent5>
        <a:srgbClr val="CF85D8"/>
      </a:accent5>
      <a:accent6>
        <a:srgbClr val="CF6AB0"/>
      </a:accent6>
      <a:hlink>
        <a:srgbClr val="AC7464"/>
      </a:hlink>
      <a:folHlink>
        <a:srgbClr val="7F7F7F"/>
      </a:folHlink>
    </a:clrScheme>
    <a:fontScheme name="Custom 23">
      <a:majorFont>
        <a:latin typeface="Posterama"/>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plashVTI" id="{CD38C481-21EC-466B-953B-A1440B42712A}" vid="{D3E4813C-1D98-48C2-AF59-2D0D78E25500}"/>
    </a:ext>
  </a:extLst>
</a:theme>
</file>

<file path=ppt/theme/theme2.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TM03457475[[fn=Frame]]</Template>
  <TotalTime>1044</TotalTime>
  <Words>4269</Words>
  <Application>Microsoft Office PowerPoint</Application>
  <PresentationFormat>Widescreen</PresentationFormat>
  <Paragraphs>211</Paragraphs>
  <Slides>26</Slides>
  <Notes>24</Notes>
  <HiddenSlides>0</HiddenSlides>
  <MMClips>0</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26</vt:i4>
      </vt:variant>
    </vt:vector>
  </HeadingPairs>
  <TitlesOfParts>
    <vt:vector size="38" baseType="lpstr">
      <vt:lpstr>Aptos</vt:lpstr>
      <vt:lpstr>Arial</vt:lpstr>
      <vt:lpstr>Avenir Next LT Pro</vt:lpstr>
      <vt:lpstr>Calibri</vt:lpstr>
      <vt:lpstr>Congenial</vt:lpstr>
      <vt:lpstr>Congenial Black</vt:lpstr>
      <vt:lpstr>Corbel</vt:lpstr>
      <vt:lpstr>Posterama</vt:lpstr>
      <vt:lpstr>Söhne</vt:lpstr>
      <vt:lpstr>Wingdings 2</vt:lpstr>
      <vt:lpstr>SplashVTI</vt:lpstr>
      <vt:lpstr>Frame</vt:lpstr>
      <vt:lpstr>Computer Forensics</vt:lpstr>
      <vt:lpstr>Purpose of Digital Forensics</vt:lpstr>
      <vt:lpstr>Categories of Digital Forensic Tools</vt:lpstr>
      <vt:lpstr>Specific Tool: FTK Imager</vt:lpstr>
      <vt:lpstr>Specific Tool: Volatility</vt:lpstr>
      <vt:lpstr>Specific Tool: Wireshark</vt:lpstr>
      <vt:lpstr>REAL WORLD CASES – The BTK Killer</vt:lpstr>
      <vt:lpstr>Technological Advances in Forensic Tools </vt:lpstr>
      <vt:lpstr>Adapting to New Technologies </vt:lpstr>
      <vt:lpstr>Investigation Findings Report</vt:lpstr>
      <vt:lpstr>Case background</vt:lpstr>
      <vt:lpstr>FTK &amp; Autopsy</vt:lpstr>
      <vt:lpstr>EXIF</vt:lpstr>
      <vt:lpstr>Evidence 1     Police Reports</vt:lpstr>
      <vt:lpstr>Evidence 2   Justine Elias</vt:lpstr>
      <vt:lpstr>Evidence 3    Fred Williams</vt:lpstr>
      <vt:lpstr>PowerPoint Presentation</vt:lpstr>
      <vt:lpstr>Evidence 5         Lee Saint</vt:lpstr>
      <vt:lpstr>Evidence 6     Zhen</vt:lpstr>
      <vt:lpstr>PowerPoint Presentation</vt:lpstr>
      <vt:lpstr>Evidence 8   Databases</vt:lpstr>
      <vt:lpstr>Evidence 9           Bank Statement</vt:lpstr>
      <vt:lpstr>Evidence 10           Passwords</vt:lpstr>
      <vt:lpstr>Conclusion</vt:lpstr>
      <vt:lpstr>Any questions?</vt:lpstr>
      <vt:lpstr>Bibliography</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Computer Forensics</dc:title>
  <dc:creator>Ethan Hopkins (2201011)</dc:creator>
  <cp:lastModifiedBy>Ethan Hopkins (2201011)</cp:lastModifiedBy>
  <cp:revision>17</cp:revision>
  <dcterms:created xsi:type="dcterms:W3CDTF">2024-04-27T10:23:51Z</dcterms:created>
  <dcterms:modified xsi:type="dcterms:W3CDTF">2024-04-28T23:46:14Z</dcterms:modified>
</cp:coreProperties>
</file>