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304" r:id="rId6"/>
    <p:sldId id="305" r:id="rId7"/>
    <p:sldId id="306" r:id="rId8"/>
    <p:sldId id="307" r:id="rId9"/>
    <p:sldId id="294" r:id="rId10"/>
    <p:sldId id="310" r:id="rId11"/>
    <p:sldId id="311" r:id="rId12"/>
    <p:sldId id="312" r:id="rId13"/>
    <p:sldId id="313" r:id="rId14"/>
    <p:sldId id="314" r:id="rId15"/>
    <p:sldId id="315" r:id="rId16"/>
    <p:sldId id="316" r:id="rId17"/>
    <p:sldId id="318" r:id="rId18"/>
    <p:sldId id="320" r:id="rId19"/>
    <p:sldId id="317" r:id="rId20"/>
    <p:sldId id="321" r:id="rId21"/>
    <p:sldId id="319" r:id="rId22"/>
    <p:sldId id="323" r:id="rId23"/>
    <p:sldId id="292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481" autoAdjust="0"/>
  </p:normalViewPr>
  <p:slideViewPr>
    <p:cSldViewPr>
      <p:cViewPr varScale="1">
        <p:scale>
          <a:sx n="58" d="100"/>
          <a:sy n="58" d="100"/>
        </p:scale>
        <p:origin x="876" y="7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https://docs.angularjs.org/guide/services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483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qlite.org/about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commonjs.org/wiki/Promise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Cross-Platform Mobile Development WITH Apache Cordova and Angular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8: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21-Nov-2016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Angular </a:t>
            </a:r>
            <a:r>
              <a:rPr lang="en-GB" dirty="0" smtClean="0"/>
              <a:t>Routing</a:t>
            </a:r>
          </a:p>
          <a:p>
            <a:r>
              <a:rPr lang="en-GB" dirty="0" smtClean="0"/>
              <a:t>SQLite Database</a:t>
            </a:r>
            <a:endParaRPr lang="en-GB" dirty="0" smtClean="0"/>
          </a:p>
          <a:p>
            <a:r>
              <a:rPr lang="en-GB" dirty="0" smtClean="0"/>
              <a:t>Angular Custom Services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Routing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Enables you to achieve Single Page Applications while splitting your application into multiple component pages.</a:t>
            </a:r>
          </a:p>
          <a:p>
            <a:r>
              <a:rPr lang="en-GB" dirty="0"/>
              <a:t>You have different options for enabling routing in your Angular application. E.g.:</a:t>
            </a:r>
          </a:p>
          <a:p>
            <a:pPr lvl="1"/>
            <a:r>
              <a:rPr lang="en-GB" b="1" dirty="0" err="1"/>
              <a:t>ngRoute</a:t>
            </a:r>
            <a:r>
              <a:rPr lang="en-GB" dirty="0"/>
              <a:t> (</a:t>
            </a:r>
            <a:r>
              <a:rPr lang="en-GB" dirty="0" err="1"/>
              <a:t>Angular’s</a:t>
            </a:r>
            <a:r>
              <a:rPr lang="en-GB" dirty="0"/>
              <a:t> initial routing module implementation)</a:t>
            </a:r>
          </a:p>
          <a:p>
            <a:pPr lvl="1"/>
            <a:r>
              <a:rPr lang="en-GB" b="1" dirty="0"/>
              <a:t>Angular UI Router</a:t>
            </a:r>
            <a:r>
              <a:rPr lang="en-GB" dirty="0"/>
              <a:t> (powerful third-party routing module).</a:t>
            </a:r>
          </a:p>
          <a:p>
            <a:pPr lvl="1"/>
            <a:r>
              <a:rPr lang="en-GB" dirty="0" err="1"/>
              <a:t>Angular’s</a:t>
            </a:r>
            <a:r>
              <a:rPr lang="en-GB" dirty="0"/>
              <a:t> Component Router (newer implementation)</a:t>
            </a:r>
          </a:p>
          <a:p>
            <a:r>
              <a:rPr lang="en-GB" dirty="0"/>
              <a:t>We will use the simple </a:t>
            </a:r>
            <a:r>
              <a:rPr lang="en-GB" dirty="0" err="1"/>
              <a:t>ngRoute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7760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Angular’s</a:t>
            </a:r>
            <a:r>
              <a:rPr lang="en-GB" dirty="0"/>
              <a:t> </a:t>
            </a:r>
            <a:r>
              <a:rPr lang="en-GB" dirty="0" err="1"/>
              <a:t>ngRoute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have to add the AngularJS Route module script reference to your HTML page(s).</a:t>
            </a:r>
          </a:p>
          <a:p>
            <a:r>
              <a:rPr lang="en-GB" dirty="0"/>
              <a:t>Next, you register the </a:t>
            </a:r>
            <a:r>
              <a:rPr lang="en-GB" dirty="0" err="1"/>
              <a:t>ngRoute</a:t>
            </a:r>
            <a:r>
              <a:rPr lang="en-GB" dirty="0"/>
              <a:t> as a dependency in the application module.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app 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angular.module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MyApp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[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ngRoute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]);</a:t>
            </a:r>
            <a:endParaRPr lang="en-GB" sz="1800" dirty="0"/>
          </a:p>
          <a:p>
            <a:r>
              <a:rPr lang="en-GB" dirty="0"/>
              <a:t>This gives your application access to the route module, which provides the </a:t>
            </a:r>
            <a:r>
              <a:rPr lang="en-GB" b="1" dirty="0"/>
              <a:t>$</a:t>
            </a:r>
            <a:r>
              <a:rPr lang="en-GB" b="1" dirty="0" err="1"/>
              <a:t>routeProvider</a:t>
            </a:r>
            <a:r>
              <a:rPr lang="en-GB" dirty="0"/>
              <a:t>.</a:t>
            </a:r>
          </a:p>
          <a:p>
            <a:r>
              <a:rPr lang="en-GB" dirty="0"/>
              <a:t>The $</a:t>
            </a:r>
            <a:r>
              <a:rPr lang="en-GB" dirty="0" err="1"/>
              <a:t>routeProvider</a:t>
            </a:r>
            <a:r>
              <a:rPr lang="en-GB" dirty="0"/>
              <a:t> is used to configure the different URL routes in your application.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24128" y="3501008"/>
            <a:ext cx="1584176" cy="50405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58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Route Configuration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app.config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($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routeProvider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$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routeProvider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.when(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"/"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,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templateUrl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"index.html"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})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.when(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"/list"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,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templateUrl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"list.html"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})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.when(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"/edit/</a:t>
            </a:r>
            <a:r>
              <a:rPr lang="en-GB" sz="3200" dirty="0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:id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,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templateUrl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"edit.htm",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controller: 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3200" dirty="0" err="1">
                <a:solidFill>
                  <a:srgbClr val="A31515"/>
                </a:solidFill>
                <a:latin typeface="Consolas" panose="020B0609020204030204" pitchFamily="49" charset="0"/>
              </a:rPr>
              <a:t>editCtrl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})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.otherwise({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redirectTo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A31515"/>
                </a:solidFill>
                <a:latin typeface="Consolas" panose="020B0609020204030204" pitchFamily="49" charset="0"/>
              </a:rPr>
              <a:t>“index.htm"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});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/>
          </a:p>
          <a:p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2807804" y="3429000"/>
            <a:ext cx="6099109" cy="969497"/>
            <a:chOff x="2807804" y="3429000"/>
            <a:chExt cx="6099109" cy="969497"/>
          </a:xfrm>
        </p:grpSpPr>
        <p:sp>
          <p:nvSpPr>
            <p:cNvPr id="4" name="TextBox 3"/>
            <p:cNvSpPr txBox="1"/>
            <p:nvPr/>
          </p:nvSpPr>
          <p:spPr>
            <a:xfrm>
              <a:off x="5076056" y="3429000"/>
              <a:ext cx="3830857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GB" dirty="0"/>
                <a:t>You can also add URL parameters e.g.</a:t>
              </a:r>
            </a:p>
            <a:p>
              <a:r>
                <a:rPr lang="en-GB" dirty="0"/>
                <a:t>Edit item with id=1</a:t>
              </a:r>
            </a:p>
          </p:txBody>
        </p:sp>
        <p:cxnSp>
          <p:nvCxnSpPr>
            <p:cNvPr id="6" name="Straight Arrow Connector 5"/>
            <p:cNvCxnSpPr>
              <a:stCxn id="4" idx="1"/>
            </p:cNvCxnSpPr>
            <p:nvPr/>
          </p:nvCxnSpPr>
          <p:spPr>
            <a:xfrm flipH="1">
              <a:off x="3347864" y="3752166"/>
              <a:ext cx="1728192" cy="32316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11"/>
            <p:cNvSpPr/>
            <p:nvPr/>
          </p:nvSpPr>
          <p:spPr>
            <a:xfrm>
              <a:off x="2807804" y="4038457"/>
              <a:ext cx="540060" cy="36004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691680" y="4653136"/>
            <a:ext cx="7248704" cy="862355"/>
            <a:chOff x="1691680" y="4653136"/>
            <a:chExt cx="7248704" cy="862355"/>
          </a:xfrm>
        </p:grpSpPr>
        <p:sp>
          <p:nvSpPr>
            <p:cNvPr id="9" name="TextBox 8"/>
            <p:cNvSpPr txBox="1"/>
            <p:nvPr/>
          </p:nvSpPr>
          <p:spPr>
            <a:xfrm>
              <a:off x="5076056" y="4869160"/>
              <a:ext cx="3864328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You can also specify the controller for page when it is loaded.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691680" y="4653136"/>
              <a:ext cx="2808312" cy="36004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" name="Straight Arrow Connector 6"/>
            <p:cNvCxnSpPr>
              <a:stCxn id="9" idx="1"/>
            </p:cNvCxnSpPr>
            <p:nvPr/>
          </p:nvCxnSpPr>
          <p:spPr>
            <a:xfrm flipH="1" flipV="1">
              <a:off x="4499992" y="5013176"/>
              <a:ext cx="576064" cy="1791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12887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ng-view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Your HTML page needs to identify where to put the content provided by the routing component.</a:t>
            </a:r>
          </a:p>
          <a:p>
            <a:r>
              <a:rPr lang="en-GB" dirty="0"/>
              <a:t>Three options:</a:t>
            </a:r>
          </a:p>
          <a:p>
            <a:pPr lvl="1"/>
            <a:r>
              <a:rPr lang="en-GB" dirty="0"/>
              <a:t>Use the ng-view directive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5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dirty="0">
                <a:solidFill>
                  <a:srgbClr val="FF0000"/>
                </a:solidFill>
                <a:latin typeface="Consolas" panose="020B0609020204030204" pitchFamily="49" charset="0"/>
              </a:rPr>
              <a:t>ng-view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5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Use the custom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ng-view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400" dirty="0">
                <a:solidFill>
                  <a:srgbClr val="800000"/>
                </a:solidFill>
                <a:latin typeface="Consolas" panose="020B0609020204030204" pitchFamily="49" charset="0"/>
              </a:rPr>
              <a:t>ng-view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dirty="0"/>
              <a:t> element (IE restrictions).</a:t>
            </a:r>
          </a:p>
          <a:p>
            <a:pPr lvl="1"/>
            <a:r>
              <a:rPr lang="en-GB" dirty="0"/>
              <a:t>Specify ng-view as class attribute.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5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="ng-view"&gt;&lt;/</a:t>
            </a:r>
            <a:r>
              <a:rPr lang="en-GB" sz="25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Note</a:t>
            </a:r>
            <a:r>
              <a:rPr lang="en-GB" dirty="0"/>
              <a:t>: applications can have only </a:t>
            </a:r>
            <a:r>
              <a:rPr lang="en-GB" u="sng" dirty="0"/>
              <a:t>one</a:t>
            </a:r>
            <a:r>
              <a:rPr lang="en-GB" dirty="0"/>
              <a:t> ng-view directive defined.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52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SQLite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self-contained, </a:t>
            </a:r>
            <a:r>
              <a:rPr lang="en-GB" dirty="0" err="1"/>
              <a:t>serverless</a:t>
            </a:r>
            <a:r>
              <a:rPr lang="en-GB" dirty="0"/>
              <a:t>, zero-configuration, transactional SQL Database engine.</a:t>
            </a:r>
          </a:p>
          <a:p>
            <a:r>
              <a:rPr lang="en-GB" dirty="0"/>
              <a:t>It reads and writes directly to ordinary disk files.</a:t>
            </a:r>
          </a:p>
          <a:p>
            <a:r>
              <a:rPr lang="en-GB" dirty="0"/>
              <a:t>It is a complete SQL database with multiple tables, indices, triggers and views, contained in a single disk file.</a:t>
            </a:r>
          </a:p>
          <a:p>
            <a:r>
              <a:rPr lang="en-GB" dirty="0"/>
              <a:t>It is a compact library making it a popular choice on memory constrained devices.</a:t>
            </a:r>
          </a:p>
          <a:p>
            <a:r>
              <a:rPr lang="en-GB" dirty="0"/>
              <a:t>It is free to use for any purpose.</a:t>
            </a:r>
          </a:p>
          <a:p>
            <a:r>
              <a:rPr lang="en-GB" dirty="0">
                <a:hlinkClick r:id="rId2"/>
              </a:rPr>
              <a:t>Read more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112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SQLite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are three core methods.</a:t>
            </a:r>
          </a:p>
          <a:p>
            <a:r>
              <a:rPr lang="en-GB" b="1" dirty="0" err="1"/>
              <a:t>openDatabase</a:t>
            </a:r>
            <a:r>
              <a:rPr lang="en-GB" dirty="0"/>
              <a:t>: responsible for opening the database. </a:t>
            </a:r>
          </a:p>
          <a:p>
            <a:pPr lvl="1"/>
            <a:r>
              <a:rPr lang="en-GB" dirty="0"/>
              <a:t>If the database does not exist, it will create the database first.</a:t>
            </a:r>
          </a:p>
          <a:p>
            <a:pPr lvl="1"/>
            <a:r>
              <a:rPr lang="en-GB" dirty="0"/>
              <a:t>Syntax:</a:t>
            </a: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openDatabase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DB Name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Version No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DB Description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DB Size, Creation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Callback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Function);</a:t>
            </a:r>
            <a:endParaRPr lang="en-GB" sz="2000" dirty="0"/>
          </a:p>
          <a:p>
            <a:pPr lvl="1">
              <a:buClr>
                <a:srgbClr val="2DA2BF"/>
              </a:buClr>
            </a:pPr>
            <a:r>
              <a:rPr lang="en-GB" dirty="0">
                <a:solidFill>
                  <a:prstClr val="black"/>
                </a:solidFill>
              </a:rPr>
              <a:t>Example:</a:t>
            </a:r>
            <a:endParaRPr lang="en-GB" sz="20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365760" lvl="1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db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openDatabase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DBName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"1.0"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"DB Title"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2 * 1024 * 1024);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0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SQLite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transaction</a:t>
            </a:r>
            <a:r>
              <a:rPr lang="en-GB" dirty="0"/>
              <a:t>: provides the ability to control a SQL transaction and commit or rollback the transaction as needed.</a:t>
            </a:r>
          </a:p>
          <a:p>
            <a:r>
              <a:rPr lang="en-GB" b="1" dirty="0" err="1"/>
              <a:t>executeSql</a:t>
            </a:r>
            <a:r>
              <a:rPr lang="en-GB" dirty="0"/>
              <a:t>: This method is used to execute the actual SQL query both for DDL and DML.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73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SQLite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Executing queries: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db.transaction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tx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tx.executeSql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sql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[],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 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tx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result)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//successful return result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},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(error) { 	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//error occurred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1800" dirty="0"/>
          </a:p>
          <a:p>
            <a:r>
              <a:rPr lang="en-GB" dirty="0"/>
              <a:t>The </a:t>
            </a:r>
            <a:r>
              <a:rPr lang="en-GB" dirty="0" err="1"/>
              <a:t>sql</a:t>
            </a:r>
            <a:r>
              <a:rPr lang="en-GB" dirty="0"/>
              <a:t> parameter is the SQL query to execute.</a:t>
            </a:r>
          </a:p>
          <a:p>
            <a:r>
              <a:rPr lang="en-GB" dirty="0"/>
              <a:t>[] is used to pass in dynamic values for the </a:t>
            </a:r>
            <a:r>
              <a:rPr lang="en-GB" dirty="0" err="1"/>
              <a:t>Sql</a:t>
            </a:r>
            <a:r>
              <a:rPr lang="en-GB" dirty="0"/>
              <a:t> query e.g.</a:t>
            </a:r>
          </a:p>
          <a:p>
            <a:pPr lvl="1"/>
            <a:r>
              <a:rPr lang="en-GB" sz="2800" dirty="0">
                <a:solidFill>
                  <a:srgbClr val="A31515"/>
                </a:solidFill>
                <a:latin typeface="Consolas" panose="020B0609020204030204" pitchFamily="49" charset="0"/>
              </a:rPr>
              <a:t>"SELECT * FROM Note WHERE </a:t>
            </a:r>
            <a:r>
              <a:rPr lang="en-GB" sz="2800" dirty="0" err="1">
                <a:solidFill>
                  <a:srgbClr val="A31515"/>
                </a:solidFill>
                <a:latin typeface="Consolas" panose="020B0609020204030204" pitchFamily="49" charset="0"/>
              </a:rPr>
              <a:t>NoteId</a:t>
            </a:r>
            <a:r>
              <a:rPr lang="en-GB" sz="2800" dirty="0">
                <a:solidFill>
                  <a:srgbClr val="A31515"/>
                </a:solidFill>
                <a:latin typeface="Consolas" panose="020B0609020204030204" pitchFamily="49" charset="0"/>
              </a:rPr>
              <a:t> = ?"</a:t>
            </a:r>
          </a:p>
          <a:p>
            <a:pPr lvl="1"/>
            <a:r>
              <a:rPr lang="en-GB" sz="2900" dirty="0"/>
              <a:t>The ? represents a dynamic value,  and you can pass in the value [7], for example.</a:t>
            </a:r>
          </a:p>
        </p:txBody>
      </p:sp>
    </p:spTree>
    <p:extLst>
      <p:ext uri="{BB962C8B-B14F-4D97-AF65-F5344CB8AC3E}">
        <p14:creationId xmlns:p14="http://schemas.microsoft.com/office/powerpoint/2010/main" val="22978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SQLite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Creating a table and adding data to it:</a:t>
            </a:r>
          </a:p>
          <a:p>
            <a:pPr marL="32004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db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openDatabase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mydb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'1.0'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'Test DB'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2 * 1024 * 1024);</a:t>
            </a:r>
          </a:p>
          <a:p>
            <a:pPr marL="320040" lvl="1" indent="0">
              <a:buNone/>
            </a:pP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db.transaction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tx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tx.executeSql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'CREATE TABLE IF NOT EXISTS 	LOGS (id unique, log)'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tx.executeSql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'INSERT INTO LOGS (id, log) 	VALUES (1, 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foobar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")'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tx.executeSql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'INSERT INTO LOGS (id, log) 	VALUES (?, ?)', [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l_Id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l_msg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]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61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SQLite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Reading Data: you access the data via </a:t>
            </a:r>
            <a:r>
              <a:rPr lang="en-GB" b="1" dirty="0" err="1"/>
              <a:t>result.rows</a:t>
            </a:r>
            <a:endParaRPr lang="en-GB" b="1" dirty="0"/>
          </a:p>
          <a:p>
            <a:pPr marL="320040" lvl="1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db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openDatabase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200" dirty="0" err="1">
                <a:solidFill>
                  <a:srgbClr val="A31515"/>
                </a:solidFill>
                <a:latin typeface="Consolas" panose="020B0609020204030204" pitchFamily="49" charset="0"/>
              </a:rPr>
              <a:t>mydb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'1.0'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'Test DB'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2 * 1024 * 1024);</a:t>
            </a:r>
          </a:p>
          <a:p>
            <a:pPr marL="320040" lvl="1" indent="0">
              <a:buNone/>
            </a:pP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db.transaction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tx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tx.executeSql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'SELECT * FROM Log',[], 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  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tx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b="1" dirty="0">
                <a:solidFill>
                  <a:srgbClr val="000000"/>
                </a:solidFill>
                <a:latin typeface="Consolas" panose="020B0609020204030204" pitchFamily="49" charset="0"/>
              </a:rPr>
              <a:t>result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 {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//successful return result 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numRows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result.rows.length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0;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&lt;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numRows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++)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  console.log(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result.rows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.item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));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}</a:t>
            </a:r>
            <a:endParaRPr lang="en-GB" sz="2200" dirty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2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22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asynchronous operations?</a:t>
            </a:r>
          </a:p>
        </p:txBody>
      </p:sp>
    </p:spTree>
    <p:extLst>
      <p:ext uri="{BB962C8B-B14F-4D97-AF65-F5344CB8AC3E}">
        <p14:creationId xmlns:p14="http://schemas.microsoft.com/office/powerpoint/2010/main" val="236051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Angular’s</a:t>
            </a:r>
            <a:r>
              <a:rPr lang="en-GB" dirty="0"/>
              <a:t> $q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A service that lets you run functions asynchronously and use the values returned from the functions whenever they finish executing.</a:t>
            </a:r>
          </a:p>
          <a:p>
            <a:r>
              <a:rPr lang="en-GB" dirty="0"/>
              <a:t>You have to inject the </a:t>
            </a:r>
            <a:r>
              <a:rPr lang="en-GB" b="1" dirty="0"/>
              <a:t>$q</a:t>
            </a:r>
            <a:r>
              <a:rPr lang="en-GB" dirty="0"/>
              <a:t> dependency to use it.</a:t>
            </a:r>
          </a:p>
          <a:p>
            <a:r>
              <a:rPr lang="en-GB" dirty="0"/>
              <a:t>There are different syntaxes for using the $q service, we will use the one based on the </a:t>
            </a:r>
            <a:r>
              <a:rPr lang="en-GB" dirty="0" err="1">
                <a:hlinkClick r:id="rId2"/>
              </a:rPr>
              <a:t>CommonJS</a:t>
            </a:r>
            <a:r>
              <a:rPr lang="en-GB" dirty="0">
                <a:hlinkClick r:id="rId2"/>
              </a:rPr>
              <a:t> Promise</a:t>
            </a:r>
            <a:r>
              <a:rPr lang="en-GB" dirty="0"/>
              <a:t> proposal.</a:t>
            </a:r>
          </a:p>
          <a:p>
            <a:pPr lvl="1"/>
            <a:r>
              <a:rPr lang="en-GB" dirty="0"/>
              <a:t>The idea is you fulfil (return) a deferred promise later </a:t>
            </a:r>
            <a:r>
              <a:rPr lang="en-GB" dirty="0" smtClean="0"/>
              <a:t>on whether the result is successful or not.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733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Implementing the Promise in Angular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declare a promise </a:t>
            </a:r>
            <a:r>
              <a:rPr lang="en-GB" dirty="0" smtClean="0"/>
              <a:t>as some function code </a:t>
            </a:r>
            <a:r>
              <a:rPr lang="en-GB" dirty="0" smtClean="0"/>
              <a:t>to execute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smtClean="0"/>
              <a:t>Then call </a:t>
            </a:r>
            <a:r>
              <a:rPr lang="en-GB" dirty="0" smtClean="0"/>
              <a:t>the declared promis</a:t>
            </a:r>
            <a:r>
              <a:rPr lang="en-GB" dirty="0" smtClean="0"/>
              <a:t>e’s</a:t>
            </a:r>
            <a:r>
              <a:rPr lang="en-GB" dirty="0" smtClean="0"/>
              <a:t> </a:t>
            </a:r>
            <a:r>
              <a:rPr lang="en-GB" b="1" dirty="0" smtClean="0"/>
              <a:t>.then</a:t>
            </a:r>
            <a:r>
              <a:rPr lang="en-GB" dirty="0" smtClean="0"/>
              <a:t> method which accepts two parameters:</a:t>
            </a:r>
          </a:p>
          <a:p>
            <a:pPr lvl="1"/>
            <a:r>
              <a:rPr lang="en-GB" dirty="0" smtClean="0"/>
              <a:t>A call back function to execute if the promise fulfilled successfully</a:t>
            </a:r>
          </a:p>
          <a:p>
            <a:pPr lvl="1"/>
            <a:r>
              <a:rPr lang="en-GB" dirty="0" smtClean="0"/>
              <a:t>A call back function to execute if the promise was not able to be fulfilled.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811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Calling the </a:t>
            </a:r>
            <a:r>
              <a:rPr lang="en-GB" dirty="0" err="1"/>
              <a:t>Async</a:t>
            </a:r>
            <a:r>
              <a:rPr lang="en-GB" dirty="0"/>
              <a:t>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Create the promise with call backs to process the fulfilled promise on success or failure.</a:t>
            </a:r>
          </a:p>
          <a:p>
            <a:pPr marL="32004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promise =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asyncSql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("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sql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"); 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b="1" dirty="0">
                <a:solidFill>
                  <a:srgbClr val="000000"/>
                </a:solidFill>
                <a:latin typeface="Consolas" panose="020B0609020204030204" pitchFamily="49" charset="0"/>
              </a:rPr>
              <a:t>.then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(response) 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	// called asynchronously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	// when the response is available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(response) 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	// called asynchronously if an error occurs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	// or server returns response with an error status.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6804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$q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function to fulfil a promise needs to be setup to run asynchronously. You use </a:t>
            </a:r>
            <a:r>
              <a:rPr lang="en-GB" b="1" dirty="0" err="1" smtClean="0"/>
              <a:t>Angular’s</a:t>
            </a:r>
            <a:r>
              <a:rPr lang="en-GB" b="1" dirty="0" smtClean="0"/>
              <a:t> $q</a:t>
            </a:r>
            <a:r>
              <a:rPr lang="en-GB" dirty="0" smtClean="0"/>
              <a:t>. </a:t>
            </a:r>
          </a:p>
          <a:p>
            <a:r>
              <a:rPr lang="en-GB" dirty="0" smtClean="0"/>
              <a:t>Create </a:t>
            </a:r>
            <a:r>
              <a:rPr lang="en-GB" dirty="0"/>
              <a:t>a </a:t>
            </a:r>
            <a:r>
              <a:rPr lang="en-GB" dirty="0" smtClean="0"/>
              <a:t>function </a:t>
            </a:r>
            <a:r>
              <a:rPr lang="en-GB" dirty="0"/>
              <a:t>to execute asynchronously with the </a:t>
            </a:r>
            <a:r>
              <a:rPr lang="en-GB" dirty="0" smtClean="0"/>
              <a:t>following.</a:t>
            </a:r>
            <a:endParaRPr lang="en-GB" dirty="0"/>
          </a:p>
          <a:p>
            <a:r>
              <a:rPr lang="en-GB" dirty="0"/>
              <a:t>Declare a new instance of deferred.</a:t>
            </a:r>
          </a:p>
          <a:p>
            <a:pPr marL="36576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deferred = $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q.defer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sz="2000" dirty="0"/>
          </a:p>
          <a:p>
            <a:r>
              <a:rPr lang="en-GB" dirty="0"/>
              <a:t>Execute some code that evaluates to success or failure eventually.</a:t>
            </a:r>
          </a:p>
          <a:p>
            <a:pPr lvl="1"/>
            <a:r>
              <a:rPr lang="en-GB" dirty="0"/>
              <a:t>If it is successful, call </a:t>
            </a:r>
            <a:r>
              <a:rPr lang="en-GB" b="1" dirty="0" err="1"/>
              <a:t>deferred.resolve</a:t>
            </a:r>
            <a:r>
              <a:rPr lang="en-GB" dirty="0"/>
              <a:t> with the result.</a:t>
            </a:r>
          </a:p>
          <a:p>
            <a:pPr lvl="1"/>
            <a:r>
              <a:rPr lang="en-GB" dirty="0"/>
              <a:t>If not, call </a:t>
            </a:r>
            <a:r>
              <a:rPr lang="en-GB" b="1" dirty="0" err="1"/>
              <a:t>deferred.reject</a:t>
            </a:r>
            <a:r>
              <a:rPr lang="en-GB" dirty="0"/>
              <a:t> with the error reason.</a:t>
            </a:r>
          </a:p>
          <a:p>
            <a:r>
              <a:rPr lang="en-GB" dirty="0"/>
              <a:t>Return the </a:t>
            </a:r>
            <a:r>
              <a:rPr lang="en-GB" b="1" dirty="0" err="1"/>
              <a:t>deferred.promise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8490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  <a:r>
              <a:rPr lang="en-GB" dirty="0" err="1"/>
              <a:t>Async</a:t>
            </a:r>
            <a:r>
              <a:rPr lang="en-GB" dirty="0"/>
              <a:t> Function with $q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asyncSql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()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sz="3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deferred = $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q.defer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db.transaction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tx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tx.executeSql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sqlStatement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, values,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tx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, result) { </a:t>
            </a: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//return result;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deferred.resolve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(result);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},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(error) { </a:t>
            </a: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//return null;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   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deferred.reject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(error);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});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});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deferred.promise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26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 Angular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today’s lab, you will create a custom service for managing SQLite CRUD operations for the Notes App.</a:t>
            </a:r>
          </a:p>
          <a:p>
            <a:r>
              <a:rPr lang="en-GB" dirty="0" smtClean="0"/>
              <a:t>The basic syntax for creating a custom service is:</a:t>
            </a:r>
          </a:p>
          <a:p>
            <a:pPr marL="320040" lvl="1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app 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angular.module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200" dirty="0" err="1">
                <a:solidFill>
                  <a:srgbClr val="A31515"/>
                </a:solidFill>
                <a:latin typeface="Consolas" panose="020B0609020204030204" pitchFamily="49" charset="0"/>
              </a:rPr>
              <a:t>myModule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, []);</a:t>
            </a:r>
          </a:p>
          <a:p>
            <a:pPr marL="320040" lvl="1" indent="0">
              <a:buNone/>
            </a:pP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app.factory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2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serviceName</a:t>
            </a:r>
            <a:r>
              <a:rPr lang="en-GB" sz="22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shinyNewServiceInstance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function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body that constructs </a:t>
            </a:r>
            <a:r>
              <a:rPr lang="en-GB" sz="2200" dirty="0" err="1">
                <a:solidFill>
                  <a:srgbClr val="008000"/>
                </a:solidFill>
                <a:latin typeface="Consolas" panose="020B0609020204030204" pitchFamily="49" charset="0"/>
              </a:rPr>
              <a:t>shinyNewServiceInstance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shinyNewServiceInstance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200" dirty="0" smtClean="0"/>
          </a:p>
          <a:p>
            <a:pPr marL="320040" lvl="1" indent="0">
              <a:buNone/>
            </a:pPr>
            <a:r>
              <a:rPr lang="en-GB" sz="2200" dirty="0" smtClean="0"/>
              <a:t>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3175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 Angular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An alternative syntax (this is the one I have used in the exercise)</a:t>
            </a:r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app 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angular.module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myModule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[]);</a:t>
            </a:r>
          </a:p>
          <a:p>
            <a:pPr marL="320040" lvl="1" indent="0">
              <a:buNone/>
            </a:pP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app.factory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serviceName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'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function body e.g. nested functions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method1: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method code e.g. call to nested function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method2: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method code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456929" y="5949280"/>
            <a:ext cx="6335902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This service exposes multiple methods, method1 and method2, so, for example, you can make calls to serviceName.method1() and serviceName.method2()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67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72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18802</TotalTime>
  <Words>1069</Words>
  <Application>Microsoft Office PowerPoint</Application>
  <PresentationFormat>On-screen Show (4:3)</PresentationFormat>
  <Paragraphs>179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Calibri</vt:lpstr>
      <vt:lpstr>Cambria</vt:lpstr>
      <vt:lpstr>Consolas</vt:lpstr>
      <vt:lpstr>Wingdings</vt:lpstr>
      <vt:lpstr>Wingdings 2</vt:lpstr>
      <vt:lpstr>Median</vt:lpstr>
      <vt:lpstr>Cross-Platform Mobile Development WITH Apache Cordova and Angular</vt:lpstr>
      <vt:lpstr>Today’s Lecture</vt:lpstr>
      <vt:lpstr>Angular Routing</vt:lpstr>
      <vt:lpstr>Angular’s ngRoute</vt:lpstr>
      <vt:lpstr>Route Configuration Example</vt:lpstr>
      <vt:lpstr>The ng-view Directive</vt:lpstr>
      <vt:lpstr>SQLite Database</vt:lpstr>
      <vt:lpstr>Using SQLite</vt:lpstr>
      <vt:lpstr>Using SQLite</vt:lpstr>
      <vt:lpstr>Using SQLite</vt:lpstr>
      <vt:lpstr>SQLite Examples</vt:lpstr>
      <vt:lpstr>SQLite Example</vt:lpstr>
      <vt:lpstr>Question</vt:lpstr>
      <vt:lpstr>Angular’s $q</vt:lpstr>
      <vt:lpstr>Implementing the Promise in Angular</vt:lpstr>
      <vt:lpstr>Calling the Async Function</vt:lpstr>
      <vt:lpstr>Using $q</vt:lpstr>
      <vt:lpstr>Example Async Function with $q</vt:lpstr>
      <vt:lpstr>Custom Angular Services</vt:lpstr>
      <vt:lpstr>Custom Angular Services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2653</cp:revision>
  <cp:lastPrinted>2016-11-21T08:41:52Z</cp:lastPrinted>
  <dcterms:created xsi:type="dcterms:W3CDTF">2013-09-18T07:00:31Z</dcterms:created>
  <dcterms:modified xsi:type="dcterms:W3CDTF">2016-11-21T09:46:44Z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