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57" r:id="rId3"/>
    <p:sldId id="258" r:id="rId4"/>
    <p:sldId id="259" r:id="rId5"/>
    <p:sldId id="260" r:id="rId6"/>
    <p:sldId id="261" r:id="rId7"/>
    <p:sldId id="262" r:id="rId8"/>
    <p:sldId id="263"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FE3D5A4-E78F-4522-A5C1-41BE1D4FE3C2}"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3220800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E3D5A4-E78F-4522-A5C1-41BE1D4FE3C2}"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4122114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E3D5A4-E78F-4522-A5C1-41BE1D4FE3C2}"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1944105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FE3D5A4-E78F-4522-A5C1-41BE1D4FE3C2}"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348930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E3D5A4-E78F-4522-A5C1-41BE1D4FE3C2}"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1912271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FE3D5A4-E78F-4522-A5C1-41BE1D4FE3C2}"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4119583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E3D5A4-E78F-4522-A5C1-41BE1D4FE3C2}"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4033291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FE3D5A4-E78F-4522-A5C1-41BE1D4FE3C2}"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1744762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058A7-7685-42E8-B3F3-EF200235E12B}" type="slidenum">
              <a:rPr lang="en-GB" smtClean="0"/>
              <a:t>‹#›</a:t>
            </a:fld>
            <a:endParaRPr lang="en-GB"/>
          </a:p>
        </p:txBody>
      </p:sp>
      <p:sp>
        <p:nvSpPr>
          <p:cNvPr id="5" name="Date Placeholder 4"/>
          <p:cNvSpPr>
            <a:spLocks noGrp="1"/>
          </p:cNvSpPr>
          <p:nvPr>
            <p:ph type="dt" sz="half" idx="10"/>
          </p:nvPr>
        </p:nvSpPr>
        <p:spPr/>
        <p:txBody>
          <a:bodyPr/>
          <a:lstStyle/>
          <a:p>
            <a:fld id="{3FE3D5A4-E78F-4522-A5C1-41BE1D4FE3C2}" type="datetimeFigureOut">
              <a:rPr lang="en-GB" smtClean="0"/>
              <a:t>08/03/2026</a:t>
            </a:fld>
            <a:endParaRPr lang="en-GB"/>
          </a:p>
        </p:txBody>
      </p:sp>
    </p:spTree>
    <p:extLst>
      <p:ext uri="{BB962C8B-B14F-4D97-AF65-F5344CB8AC3E}">
        <p14:creationId xmlns:p14="http://schemas.microsoft.com/office/powerpoint/2010/main" val="2660439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E3D5A4-E78F-4522-A5C1-41BE1D4FE3C2}"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460414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E3D5A4-E78F-4522-A5C1-41BE1D4FE3C2}"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8890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E3D5A4-E78F-4522-A5C1-41BE1D4FE3C2}"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20151074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E3D5A4-E78F-4522-A5C1-41BE1D4FE3C2}"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866019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E3D5A4-E78F-4522-A5C1-41BE1D4FE3C2}"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1074247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E3D5A4-E78F-4522-A5C1-41BE1D4FE3C2}"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14485120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E3D5A4-E78F-4522-A5C1-41BE1D4FE3C2}"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2068060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FE3D5A4-E78F-4522-A5C1-41BE1D4FE3C2}" type="datetimeFigureOut">
              <a:rPr lang="en-GB" smtClean="0"/>
              <a:t>08/03/2026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BF058A7-7685-42E8-B3F3-EF200235E12B}" type="slidenum">
              <a:rPr lang="en-GB" smtClean="0"/>
              <a:t>‹#›</a:t>
            </a:fld>
            <a:endParaRPr lang="en-GB"/>
          </a:p>
        </p:txBody>
      </p:sp>
    </p:spTree>
    <p:extLst>
      <p:ext uri="{BB962C8B-B14F-4D97-AF65-F5344CB8AC3E}">
        <p14:creationId xmlns:p14="http://schemas.microsoft.com/office/powerpoint/2010/main" val="1022236596"/>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967EBF-EBBA-4FC5-9A6E-DF64172D2BC6}"/>
              </a:ext>
            </a:extLst>
          </p:cNvPr>
          <p:cNvSpPr txBox="1"/>
          <p:nvPr/>
        </p:nvSpPr>
        <p:spPr>
          <a:xfrm>
            <a:off x="3044687" y="462535"/>
            <a:ext cx="6152322" cy="6013313"/>
          </a:xfrm>
          <a:prstGeom prst="rect">
            <a:avLst/>
          </a:prstGeom>
          <a:noFill/>
        </p:spPr>
        <p:txBody>
          <a:bodyPr wrap="square">
            <a:spAutoFit/>
          </a:bodyPr>
          <a:lstStyle/>
          <a:p>
            <a:pPr algn="ctr">
              <a:lnSpc>
                <a:spcPct val="150000"/>
              </a:lnSpc>
            </a:pPr>
            <a:r>
              <a:rPr lang="en-GB" sz="1800" b="1" dirty="0">
                <a:effectLst/>
                <a:latin typeface="Arial" panose="020B0604020202020204" pitchFamily="34" charset="0"/>
                <a:ea typeface="Times New Roman" panose="02020603050405020304" pitchFamily="18" charset="0"/>
              </a:rPr>
              <a:t>Student Name: Jude Adimonye Ubanii</a:t>
            </a:r>
            <a:endParaRPr lang="en-GB" sz="2000" dirty="0">
              <a:effectLst/>
              <a:latin typeface="Times New Roman" panose="02020603050405020304" pitchFamily="18" charset="0"/>
              <a:ea typeface="Times New Roman" panose="02020603050405020304" pitchFamily="18" charset="0"/>
            </a:endParaRPr>
          </a:p>
          <a:p>
            <a:pPr algn="ctr">
              <a:lnSpc>
                <a:spcPct val="150000"/>
              </a:lnSpc>
            </a:pPr>
            <a:r>
              <a:rPr lang="en-GB" sz="1800" b="1" dirty="0">
                <a:effectLst/>
                <a:latin typeface="Arial" panose="020B0604020202020204" pitchFamily="34" charset="0"/>
                <a:ea typeface="Times New Roman" panose="02020603050405020304" pitchFamily="18" charset="0"/>
              </a:rPr>
              <a:t>Student ID: 2320539</a:t>
            </a:r>
            <a:endParaRPr lang="en-GB" sz="2000" dirty="0">
              <a:effectLst/>
              <a:latin typeface="Times New Roman" panose="02020603050405020304" pitchFamily="18" charset="0"/>
              <a:ea typeface="Times New Roman" panose="02020603050405020304" pitchFamily="18" charset="0"/>
            </a:endParaRPr>
          </a:p>
          <a:p>
            <a:pPr algn="ctr">
              <a:lnSpc>
                <a:spcPct val="150000"/>
              </a:lnSpc>
            </a:pPr>
            <a:r>
              <a:rPr lang="en-GB" sz="1800" b="1" dirty="0">
                <a:effectLst/>
                <a:latin typeface="Arial" panose="020B0604020202020204" pitchFamily="34" charset="0"/>
                <a:ea typeface="Times New Roman" panose="02020603050405020304" pitchFamily="18" charset="0"/>
              </a:rPr>
              <a:t>Programme: BSc (Hons) Health and Care</a:t>
            </a:r>
            <a:endParaRPr lang="en-GB" sz="2000" dirty="0">
              <a:effectLst/>
              <a:latin typeface="Times New Roman" panose="02020603050405020304" pitchFamily="18" charset="0"/>
              <a:ea typeface="Times New Roman" panose="02020603050405020304" pitchFamily="18" charset="0"/>
            </a:endParaRPr>
          </a:p>
          <a:p>
            <a:pPr algn="ctr">
              <a:lnSpc>
                <a:spcPct val="150000"/>
              </a:lnSpc>
            </a:pPr>
            <a:r>
              <a:rPr lang="en-GB" sz="1800" b="1" dirty="0">
                <a:effectLst/>
                <a:latin typeface="Arial" panose="020B0604020202020204" pitchFamily="34" charset="0"/>
                <a:ea typeface="Times New Roman" panose="02020603050405020304" pitchFamily="18" charset="0"/>
              </a:rPr>
              <a:t>Module: Digital Transformation in the Health and Social Care Professions.</a:t>
            </a:r>
            <a:endParaRPr lang="en-GB" sz="2000" dirty="0">
              <a:effectLst/>
              <a:latin typeface="Times New Roman" panose="02020603050405020304" pitchFamily="18" charset="0"/>
              <a:ea typeface="Times New Roman" panose="02020603050405020304" pitchFamily="18" charset="0"/>
            </a:endParaRPr>
          </a:p>
          <a:p>
            <a:pPr algn="ctr">
              <a:lnSpc>
                <a:spcPct val="150000"/>
              </a:lnSpc>
            </a:pPr>
            <a:r>
              <a:rPr lang="en-GB" sz="1800" b="1" dirty="0">
                <a:effectLst/>
                <a:latin typeface="Arial" panose="020B0604020202020204" pitchFamily="34" charset="0"/>
                <a:ea typeface="Times New Roman" panose="02020603050405020304" pitchFamily="18" charset="0"/>
              </a:rPr>
              <a:t>Module Code: BMHP6026</a:t>
            </a:r>
            <a:endParaRPr lang="en-GB" sz="2000" dirty="0">
              <a:effectLst/>
              <a:latin typeface="Times New Roman" panose="02020603050405020304" pitchFamily="18" charset="0"/>
              <a:ea typeface="Times New Roman" panose="02020603050405020304" pitchFamily="18" charset="0"/>
            </a:endParaRPr>
          </a:p>
          <a:p>
            <a:pPr algn="ctr">
              <a:lnSpc>
                <a:spcPct val="150000"/>
              </a:lnSpc>
            </a:pPr>
            <a:r>
              <a:rPr lang="en-GB" sz="1800" b="1" dirty="0">
                <a:effectLst/>
                <a:latin typeface="Arial" panose="020B0604020202020204" pitchFamily="34" charset="0"/>
                <a:ea typeface="Times New Roman" panose="02020603050405020304" pitchFamily="18" charset="0"/>
              </a:rPr>
              <a:t>Assignment Title: Component 2: Viva Voce ( Oral Presentation)</a:t>
            </a:r>
            <a:endParaRPr lang="en-GB" sz="2000" dirty="0">
              <a:effectLst/>
              <a:latin typeface="Times New Roman" panose="02020603050405020304" pitchFamily="18" charset="0"/>
              <a:ea typeface="Times New Roman" panose="02020603050405020304" pitchFamily="18" charset="0"/>
            </a:endParaRPr>
          </a:p>
          <a:p>
            <a:pPr algn="ctr">
              <a:lnSpc>
                <a:spcPct val="150000"/>
              </a:lnSpc>
            </a:pPr>
            <a:r>
              <a:rPr lang="en-GB" sz="1800" b="1" dirty="0">
                <a:effectLst/>
                <a:latin typeface="Arial" panose="020B0604020202020204" pitchFamily="34" charset="0"/>
                <a:ea typeface="Times New Roman" panose="02020603050405020304" pitchFamily="18" charset="0"/>
              </a:rPr>
              <a:t>Lecturer Name: Martin Svejda</a:t>
            </a:r>
            <a:br>
              <a:rPr lang="en-GB" sz="1800" b="1" dirty="0">
                <a:effectLst/>
                <a:latin typeface="Arial" panose="020B0604020202020204" pitchFamily="34" charset="0"/>
                <a:ea typeface="Times New Roman" panose="02020603050405020304" pitchFamily="18" charset="0"/>
              </a:rPr>
            </a:br>
            <a:endParaRPr lang="en-GB" sz="2000" dirty="0">
              <a:effectLst/>
              <a:latin typeface="Times New Roman" panose="02020603050405020304" pitchFamily="18" charset="0"/>
              <a:ea typeface="Times New Roman" panose="02020603050405020304" pitchFamily="18" charset="0"/>
            </a:endParaRPr>
          </a:p>
          <a:p>
            <a:pPr algn="ctr">
              <a:lnSpc>
                <a:spcPct val="150000"/>
              </a:lnSpc>
            </a:pPr>
            <a:r>
              <a:rPr lang="en-GB" sz="1800" dirty="0">
                <a:effectLst/>
                <a:latin typeface="Arial" panose="020B0604020202020204" pitchFamily="34" charset="0"/>
                <a:ea typeface="Times New Roman" panose="02020603050405020304" pitchFamily="18" charset="0"/>
              </a:rPr>
              <a:t> </a:t>
            </a:r>
            <a:r>
              <a:rPr lang="en-GB" b="1" dirty="0">
                <a:latin typeface="Arial" panose="020B0604020202020204" pitchFamily="34" charset="0"/>
              </a:rPr>
              <a:t>TOPIC</a:t>
            </a:r>
            <a:endParaRPr lang="en-GB" sz="2000" dirty="0">
              <a:effectLst/>
              <a:latin typeface="Times New Roman" panose="02020603050405020304" pitchFamily="18" charset="0"/>
              <a:ea typeface="Times New Roman" panose="02020603050405020304" pitchFamily="18" charset="0"/>
            </a:endParaRPr>
          </a:p>
          <a:p>
            <a:pP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The Impacts of Remote Patient Monitoring (RPM) on Health and Social Care Delivery in the United Kingdom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06848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967EBF-EBBA-4FC5-9A6E-DF64172D2BC6}"/>
              </a:ext>
            </a:extLst>
          </p:cNvPr>
          <p:cNvSpPr txBox="1"/>
          <p:nvPr/>
        </p:nvSpPr>
        <p:spPr>
          <a:xfrm>
            <a:off x="3044687" y="144047"/>
            <a:ext cx="8656983" cy="6946517"/>
          </a:xfrm>
          <a:prstGeom prst="rect">
            <a:avLst/>
          </a:prstGeom>
          <a:noFill/>
        </p:spPr>
        <p:txBody>
          <a:bodyPr wrap="square">
            <a:spAutoFit/>
          </a:bodyPr>
          <a:lstStyle/>
          <a:p>
            <a:pPr algn="ctr">
              <a:lnSpc>
                <a:spcPct val="150000"/>
              </a:lnSpc>
            </a:pPr>
            <a:r>
              <a:rPr lang="en-GB" sz="2400" b="1" dirty="0">
                <a:latin typeface="Calibri" panose="020F0502020204030204" pitchFamily="34" charset="0"/>
                <a:ea typeface="Calibri" panose="020F0502020204030204" pitchFamily="34" charset="0"/>
                <a:cs typeface="Times New Roman" panose="02020603050405020304" pitchFamily="18" charset="0"/>
              </a:rPr>
              <a:t>INTRODUCTION</a:t>
            </a: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500" dirty="0">
                <a:effectLst/>
                <a:latin typeface="Arial" panose="020B0604020202020204" pitchFamily="34" charset="0"/>
                <a:ea typeface="Times New Roman" panose="02020603050405020304" pitchFamily="18" charset="0"/>
              </a:rPr>
              <a:t>Remote Patient Monitoring (RPM) refers to the use of digital technologies to collect patient health data outside conventional healthcare environments and transmit this information electronically to clinicians for review and intervention. Over the past decade, RPM has moved from pilot schemes to mainstream NHS strategy, particularly accelerated by the COVID-19 pandemic and the expansion of virtual wards across England (NHS England, 2022a). The NHS Long Term Plan identified digitally enabled care as essential for improving outcomes, enhancing efficiency and shifting care from hospital to community settings (NHS England, 2019).</a:t>
            </a:r>
            <a:endParaRPr lang="en-GB" sz="1500" dirty="0">
              <a:effectLst/>
              <a:latin typeface="Times New Roman" panose="02020603050405020304" pitchFamily="18" charset="0"/>
              <a:ea typeface="Times New Roman" panose="02020603050405020304" pitchFamily="18" charset="0"/>
            </a:endParaRPr>
          </a:p>
          <a:p>
            <a:pPr>
              <a:lnSpc>
                <a:spcPct val="150000"/>
              </a:lnSpc>
            </a:pPr>
            <a:r>
              <a:rPr lang="en-GB" sz="1500" dirty="0">
                <a:effectLst/>
                <a:latin typeface="Arial" panose="020B0604020202020204" pitchFamily="34" charset="0"/>
                <a:ea typeface="Times New Roman" panose="02020603050405020304" pitchFamily="18" charset="0"/>
              </a:rPr>
              <a:t>Recent policy frameworks, including the Health and Care Act 2022, further emphasise integration and digital transformation across Integrated Care Systems (ICSs) (Department of Health and Social Care (DHSC), 2022). RPM now supports management of long-term conditions such as heart failure, chronic obstructive pulmonary disease (COPD) and diabetes, as well as step-down acute care through “hospital at home” models (Nuffield Trust, 2022).</a:t>
            </a:r>
            <a:endParaRPr lang="en-GB" sz="1500" dirty="0">
              <a:effectLst/>
              <a:latin typeface="Times New Roman" panose="02020603050405020304" pitchFamily="18" charset="0"/>
              <a:ea typeface="Times New Roman" panose="02020603050405020304" pitchFamily="18" charset="0"/>
            </a:endParaRPr>
          </a:p>
          <a:p>
            <a:pPr>
              <a:lnSpc>
                <a:spcPct val="150000"/>
              </a:lnSpc>
            </a:pPr>
            <a:r>
              <a:rPr lang="en-GB" sz="1500" dirty="0">
                <a:effectLst/>
                <a:latin typeface="Arial" panose="020B0604020202020204" pitchFamily="34" charset="0"/>
                <a:ea typeface="Times New Roman" panose="02020603050405020304" pitchFamily="18" charset="0"/>
              </a:rPr>
              <a:t>This report critically evaluates the impact of RPM on two areas: </a:t>
            </a:r>
            <a:r>
              <a:rPr lang="en-GB" sz="1500" b="1" dirty="0">
                <a:effectLst/>
                <a:latin typeface="Arial" panose="020B0604020202020204" pitchFamily="34" charset="0"/>
                <a:ea typeface="Times New Roman" panose="02020603050405020304" pitchFamily="18" charset="0"/>
              </a:rPr>
              <a:t>Service Delivery</a:t>
            </a:r>
            <a:r>
              <a:rPr lang="en-GB" sz="1500" dirty="0">
                <a:effectLst/>
                <a:latin typeface="Arial" panose="020B0604020202020204" pitchFamily="34" charset="0"/>
                <a:ea typeface="Times New Roman" panose="02020603050405020304" pitchFamily="18" charset="0"/>
              </a:rPr>
              <a:t> and </a:t>
            </a:r>
            <a:r>
              <a:rPr lang="en-GB" sz="1500" b="1" dirty="0">
                <a:effectLst/>
                <a:latin typeface="Arial" panose="020B0604020202020204" pitchFamily="34" charset="0"/>
                <a:ea typeface="Times New Roman" panose="02020603050405020304" pitchFamily="18" charset="0"/>
              </a:rPr>
              <a:t>Patients/Service Users</a:t>
            </a:r>
            <a:r>
              <a:rPr lang="en-GB" sz="1500" dirty="0">
                <a:effectLst/>
                <a:latin typeface="Arial" panose="020B0604020202020204" pitchFamily="34" charset="0"/>
                <a:ea typeface="Times New Roman" panose="02020603050405020304" pitchFamily="18" charset="0"/>
              </a:rPr>
              <a:t>. It examines both benefits and limitations using contemporary UK evidence. Rather than describing technological features, the discussion analyses implications for workforce practice, health equity, sustainability and quality of care.</a:t>
            </a:r>
            <a:endParaRPr lang="en-GB" sz="1500" dirty="0">
              <a:effectLst/>
              <a:latin typeface="Times New Roman" panose="02020603050405020304" pitchFamily="18" charset="0"/>
              <a:ea typeface="Times New Roman" panose="02020603050405020304" pitchFamily="18" charset="0"/>
            </a:endParaRPr>
          </a:p>
          <a:p>
            <a:pPr>
              <a:lnSpc>
                <a:spcPct val="150000"/>
              </a:lnSpc>
            </a:pPr>
            <a:endParaRPr lang="en-GB" sz="1500" dirty="0">
              <a:effectLst/>
              <a:latin typeface="Times New Roman" panose="02020603050405020304" pitchFamily="18" charset="0"/>
              <a:ea typeface="Times New Roman" panose="02020603050405020304" pitchFamily="18" charset="0"/>
            </a:endParaRPr>
          </a:p>
          <a:p>
            <a:pPr algn="ctr">
              <a:lnSpc>
                <a:spcPct val="150000"/>
              </a:lnSpc>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7 Data Analysis Software Applications You Need to Know | Coursera">
            <a:extLst>
              <a:ext uri="{FF2B5EF4-FFF2-40B4-BE49-F238E27FC236}">
                <a16:creationId xmlns:a16="http://schemas.microsoft.com/office/drawing/2014/main" id="{F3F85A7E-5DA2-4CC6-A75F-467A498814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767" r="54105"/>
          <a:stretch/>
        </p:blipFill>
        <p:spPr bwMode="auto">
          <a:xfrm>
            <a:off x="0" y="0"/>
            <a:ext cx="30446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5673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967EBF-EBBA-4FC5-9A6E-DF64172D2BC6}"/>
              </a:ext>
            </a:extLst>
          </p:cNvPr>
          <p:cNvSpPr txBox="1"/>
          <p:nvPr/>
        </p:nvSpPr>
        <p:spPr>
          <a:xfrm>
            <a:off x="1668117" y="1028791"/>
            <a:ext cx="8855765" cy="4800417"/>
          </a:xfrm>
          <a:prstGeom prst="rect">
            <a:avLst/>
          </a:prstGeom>
          <a:noFill/>
        </p:spPr>
        <p:txBody>
          <a:bodyPr wrap="square">
            <a:spAutoFit/>
          </a:bodyPr>
          <a:lstStyle/>
          <a:p>
            <a:pPr algn="ctr">
              <a:lnSpc>
                <a:spcPct val="150000"/>
              </a:lnSpc>
            </a:pPr>
            <a:r>
              <a:rPr lang="en-GB" sz="2400" dirty="0">
                <a:effectLst/>
                <a:latin typeface="Arial" panose="020B0604020202020204" pitchFamily="34" charset="0"/>
                <a:ea typeface="Times New Roman" panose="02020603050405020304" pitchFamily="18" charset="0"/>
              </a:rPr>
              <a:t>BACKGROUND TO RPM IN THE UK</a:t>
            </a:r>
          </a:p>
          <a:p>
            <a:pPr>
              <a:lnSpc>
                <a:spcPct val="150000"/>
              </a:lnSpc>
            </a:pPr>
            <a:r>
              <a:rPr lang="en-GB" sz="1500" dirty="0">
                <a:latin typeface="Arial" panose="020B0604020202020204" pitchFamily="34" charset="0"/>
              </a:rPr>
              <a:t>Although telehealth initiatives existed before 2015, widespread NHS implementation occurred largely within the last ten years. During COVID-19, remote home monitoring using pulse oximetry enabled early discharge and community management of infected patients (</a:t>
            </a:r>
            <a:r>
              <a:rPr lang="en-GB" sz="1500" dirty="0" err="1">
                <a:latin typeface="Arial" panose="020B0604020202020204" pitchFamily="34" charset="0"/>
              </a:rPr>
              <a:t>Vindrola-Padros</a:t>
            </a:r>
            <a:r>
              <a:rPr lang="en-GB" sz="1500" dirty="0">
                <a:latin typeface="Arial" panose="020B0604020202020204" pitchFamily="34" charset="0"/>
              </a:rPr>
              <a:t> et al., 2021). Subsequently, NHS England committed to expanding virtual ward capacity nationally (NHS England, 2022b).</a:t>
            </a:r>
          </a:p>
          <a:p>
            <a:pPr>
              <a:lnSpc>
                <a:spcPct val="150000"/>
              </a:lnSpc>
            </a:pPr>
            <a:r>
              <a:rPr lang="en-GB" sz="1500" dirty="0">
                <a:latin typeface="Arial" panose="020B0604020202020204" pitchFamily="34" charset="0"/>
              </a:rPr>
              <a:t>RPM technologies include wearable sensors, mobile applications and home diagnostic devices that feed into digital dashboards reviewed by multidisciplinary teams. These systems reflect broader global digital health priorities outlined by the World Health Organization (WHO, 2021).</a:t>
            </a:r>
          </a:p>
          <a:p>
            <a:pPr>
              <a:lnSpc>
                <a:spcPct val="150000"/>
              </a:lnSpc>
            </a:pPr>
            <a:r>
              <a:rPr lang="en-GB" sz="1500" dirty="0">
                <a:latin typeface="Arial" panose="020B0604020202020204" pitchFamily="34" charset="0"/>
              </a:rPr>
              <a:t>However, digital maturity varies significantly across NHS organisations (National Audit Office (NAO), 2023). This uneven readiness influences how effectively RPM can be embedded into routine service delivery.</a:t>
            </a:r>
          </a:p>
          <a:p>
            <a:pPr>
              <a:lnSpc>
                <a:spcPct val="150000"/>
              </a:lnSpc>
            </a:pPr>
            <a:endParaRPr lang="en-GB" sz="17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54616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967EBF-EBBA-4FC5-9A6E-DF64172D2BC6}"/>
              </a:ext>
            </a:extLst>
          </p:cNvPr>
          <p:cNvSpPr txBox="1"/>
          <p:nvPr/>
        </p:nvSpPr>
        <p:spPr>
          <a:xfrm>
            <a:off x="3044687" y="315839"/>
            <a:ext cx="9041296" cy="7159011"/>
          </a:xfrm>
          <a:prstGeom prst="rect">
            <a:avLst/>
          </a:prstGeom>
          <a:noFill/>
        </p:spPr>
        <p:txBody>
          <a:bodyPr wrap="square">
            <a:spAutoFit/>
          </a:bodyPr>
          <a:lstStyle/>
          <a:p>
            <a:pPr algn="ctr">
              <a:lnSpc>
                <a:spcPct val="150000"/>
              </a:lnSpc>
            </a:pPr>
            <a:r>
              <a:rPr lang="en-GB" sz="1800" b="1" dirty="0">
                <a:effectLst/>
                <a:latin typeface="Arial" panose="020B0604020202020204" pitchFamily="34" charset="0"/>
                <a:ea typeface="Times New Roman" panose="02020603050405020304" pitchFamily="18" charset="0"/>
              </a:rPr>
              <a:t>IMPACTS ON SERVICE DELIVERY</a:t>
            </a:r>
          </a:p>
          <a:p>
            <a:pPr>
              <a:lnSpc>
                <a:spcPct val="150000"/>
              </a:lnSpc>
            </a:pPr>
            <a:r>
              <a:rPr lang="en-GB" sz="1800" b="1" dirty="0">
                <a:effectLst/>
                <a:latin typeface="Arial" panose="020B0604020202020204" pitchFamily="34" charset="0"/>
                <a:ea typeface="Times New Roman" panose="02020603050405020304" pitchFamily="18" charset="0"/>
              </a:rPr>
              <a:t>Changes in Daily Health Operations</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500" dirty="0">
                <a:latin typeface="Arial" panose="020B0604020202020204" pitchFamily="34" charset="0"/>
              </a:rPr>
              <a:t>Remote Patient Monitoring (RPM) has significantly changed daily healthcare operations. Traditionally, services were organised around scheduled face-to-face appointments. With RPM, care shifts toward continuous oversight, where clinicians review patient data remotely and intervene when alerts indicate deterioration (Shah et al., 2020). This allows earlier responses and supports more proactive care.</a:t>
            </a:r>
          </a:p>
          <a:p>
            <a:pPr>
              <a:lnSpc>
                <a:spcPct val="150000"/>
              </a:lnSpc>
            </a:pPr>
            <a:r>
              <a:rPr lang="en-GB" sz="1500" dirty="0">
                <a:latin typeface="Arial" panose="020B0604020202020204" pitchFamily="34" charset="0"/>
              </a:rPr>
              <a:t>The introduction of “virtual wards” illustrates this transformation. Hospital consultants, community nurses and allied health professionals collaborate digitally to review patients at home (NHS England, 2022c). This model can strengthen multidisciplinary teamwork, reduce duplicated appointments, and enable patients to remain safely in their own homes while still receiving clinical supervision.</a:t>
            </a:r>
          </a:p>
          <a:p>
            <a:pPr>
              <a:lnSpc>
                <a:spcPct val="150000"/>
              </a:lnSpc>
            </a:pPr>
            <a:r>
              <a:rPr lang="en-GB" sz="1500" dirty="0">
                <a:latin typeface="Arial" panose="020B0604020202020204" pitchFamily="34" charset="0"/>
              </a:rPr>
              <a:t>However, these changes also create challenges. Monitoring high volumes of patient data may increase administrative workload, particularly if alert systems generate excessive notifications (Vindrola-Padros et al., 2021). Some staff experience “digital fatigue” due to constant data review. Additionally, interoperability gaps between electronic health record systems can limit effective communication across services (NAO, 2023). RPM therefore requires workflow redesign and better system integration, rather than simply adding new technology to existing structures.</a:t>
            </a:r>
          </a:p>
          <a:p>
            <a:pPr>
              <a:lnSpc>
                <a:spcPct val="150000"/>
              </a:lnSpc>
            </a:pPr>
            <a:endParaRPr lang="en-GB" sz="1600" dirty="0">
              <a:effectLst/>
              <a:latin typeface="Times New Roman" panose="02020603050405020304" pitchFamily="18" charset="0"/>
              <a:ea typeface="Times New Roman" panose="02020603050405020304" pitchFamily="18" charset="0"/>
            </a:endParaRPr>
          </a:p>
          <a:p>
            <a:pPr>
              <a:lnSpc>
                <a:spcPct val="150000"/>
              </a:lnSpc>
            </a:pPr>
            <a:endParaRPr lang="en-GB" sz="1400" dirty="0">
              <a:effectLst/>
              <a:latin typeface="Times New Roman" panose="02020603050405020304" pitchFamily="18" charset="0"/>
              <a:ea typeface="Times New Roman" panose="02020603050405020304" pitchFamily="18" charset="0"/>
            </a:endParaRPr>
          </a:p>
          <a:p>
            <a:pPr>
              <a:lnSpc>
                <a:spcPct val="150000"/>
              </a:lnSpc>
            </a:pPr>
            <a:endParaRPr lang="en-GB" sz="1400" dirty="0">
              <a:effectLst/>
              <a:latin typeface="Times New Roman" panose="02020603050405020304" pitchFamily="18" charset="0"/>
              <a:ea typeface="Times New Roman" panose="02020603050405020304" pitchFamily="18" charset="0"/>
            </a:endParaRPr>
          </a:p>
          <a:p>
            <a:pPr algn="ctr">
              <a:lnSpc>
                <a:spcPct val="150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050" name="Picture 2" descr="What are the Main Types of Medical Robots Used in Healthcare">
            <a:extLst>
              <a:ext uri="{FF2B5EF4-FFF2-40B4-BE49-F238E27FC236}">
                <a16:creationId xmlns:a16="http://schemas.microsoft.com/office/drawing/2014/main" id="{500648C8-6366-4341-A3AF-246CB6EE20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309" t="-8783" r="51140" b="-6207"/>
          <a:stretch/>
        </p:blipFill>
        <p:spPr bwMode="auto">
          <a:xfrm>
            <a:off x="0" y="-43070"/>
            <a:ext cx="2796210" cy="6917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7686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F14185-31D1-4BB3-915B-E649E97007E0}"/>
              </a:ext>
            </a:extLst>
          </p:cNvPr>
          <p:cNvSpPr txBox="1"/>
          <p:nvPr/>
        </p:nvSpPr>
        <p:spPr>
          <a:xfrm>
            <a:off x="1024145" y="944379"/>
            <a:ext cx="10143710" cy="4987904"/>
          </a:xfrm>
          <a:prstGeom prst="rect">
            <a:avLst/>
          </a:prstGeom>
          <a:noFill/>
        </p:spPr>
        <p:txBody>
          <a:bodyPr wrap="square">
            <a:spAutoFit/>
          </a:bodyPr>
          <a:lstStyle/>
          <a:p>
            <a:pPr>
              <a:lnSpc>
                <a:spcPct val="150000"/>
              </a:lnSpc>
            </a:pPr>
            <a:r>
              <a:rPr lang="en-GB" sz="1800" b="1" dirty="0">
                <a:effectLst/>
                <a:latin typeface="Arial" panose="020B0604020202020204" pitchFamily="34" charset="0"/>
                <a:ea typeface="Times New Roman" panose="02020603050405020304" pitchFamily="18" charset="0"/>
              </a:rPr>
              <a:t>Improved Efficiency and Quality of Service</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500" dirty="0">
                <a:latin typeface="Arial" panose="020B0604020202020204" pitchFamily="34" charset="0"/>
              </a:rPr>
              <a:t>RPM is frequently justified as a strategy to reduce hospital admissions and improve system efficiency. Evidence from NHS virtual ward pilots suggest reduced length of stay and avoidance of some emergency admissions (NHS England, 2022d). By facilitating earlier intervention, RPM supports proactive care models aligned with the NHS urgent and emergency care recovery plan (DHSC, 2023).</a:t>
            </a:r>
          </a:p>
          <a:p>
            <a:pPr>
              <a:lnSpc>
                <a:spcPct val="150000"/>
              </a:lnSpc>
            </a:pPr>
            <a:r>
              <a:rPr lang="en-GB" sz="1500" dirty="0">
                <a:latin typeface="Arial" panose="020B0604020202020204" pitchFamily="34" charset="0"/>
              </a:rPr>
              <a:t>Continuous physiological data may enhance clinical decision-making and patient safety (Shah et al., 2020). From a quality perspective, earlier detection of deterioration can prevent complications.</a:t>
            </a:r>
          </a:p>
          <a:p>
            <a:pPr>
              <a:lnSpc>
                <a:spcPct val="150000"/>
              </a:lnSpc>
            </a:pPr>
            <a:r>
              <a:rPr lang="en-GB" sz="1500" dirty="0">
                <a:latin typeface="Arial" panose="020B0604020202020204" pitchFamily="34" charset="0"/>
              </a:rPr>
              <a:t>Nevertheless, projected cost savings remain contested. The NAO (2023) reports that digital transformation programmes often underestimate ongoing maintenance and workforce costs. Initial procurement, cybersecurity infrastructure and training require sustained funding.</a:t>
            </a:r>
          </a:p>
          <a:p>
            <a:pPr>
              <a:lnSpc>
                <a:spcPct val="150000"/>
              </a:lnSpc>
            </a:pPr>
            <a:r>
              <a:rPr lang="en-GB" sz="1500" dirty="0">
                <a:latin typeface="Arial" panose="020B0604020202020204" pitchFamily="34" charset="0"/>
              </a:rPr>
              <a:t>Moreover, efficiency gains are context-dependent. In regions with limited staffing or digital infrastructure, RPM may increase workload without reducing hospital demand (Health Foundation, 2022). Consequently, efficiency improvements must be evaluated critically rather than assumed.</a:t>
            </a:r>
          </a:p>
          <a:p>
            <a:pPr>
              <a:lnSpc>
                <a:spcPct val="150000"/>
              </a:lnSpc>
            </a:pP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097443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F14185-31D1-4BB3-915B-E649E97007E0}"/>
              </a:ext>
            </a:extLst>
          </p:cNvPr>
          <p:cNvSpPr txBox="1"/>
          <p:nvPr/>
        </p:nvSpPr>
        <p:spPr>
          <a:xfrm>
            <a:off x="1024145" y="374317"/>
            <a:ext cx="10143710" cy="6109365"/>
          </a:xfrm>
          <a:prstGeom prst="rect">
            <a:avLst/>
          </a:prstGeom>
          <a:noFill/>
        </p:spPr>
        <p:txBody>
          <a:bodyPr wrap="square">
            <a:spAutoFit/>
          </a:bodyPr>
          <a:lstStyle/>
          <a:p>
            <a:pPr>
              <a:lnSpc>
                <a:spcPct val="150000"/>
              </a:lnSpc>
            </a:pPr>
            <a:r>
              <a:rPr lang="en-GB" sz="1800" b="1" dirty="0">
                <a:effectLst/>
                <a:latin typeface="Arial" panose="020B0604020202020204" pitchFamily="34" charset="0"/>
                <a:ea typeface="Times New Roman" panose="02020603050405020304" pitchFamily="18" charset="0"/>
              </a:rPr>
              <a:t>Barriers to Implementation</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400" dirty="0">
                <a:latin typeface="Arial" panose="020B0604020202020204" pitchFamily="34" charset="0"/>
              </a:rPr>
              <a:t>Financial constraints represent a primary barrier. Although pandemic funding accelerated implementation, long-term commissioning arrangements remain variable (Nuffield Trust, 2022).</a:t>
            </a:r>
          </a:p>
          <a:p>
            <a:pPr>
              <a:lnSpc>
                <a:spcPct val="150000"/>
              </a:lnSpc>
            </a:pPr>
            <a:r>
              <a:rPr lang="en-GB" sz="1400" dirty="0">
                <a:latin typeface="Arial" panose="020B0604020202020204" pitchFamily="34" charset="0"/>
              </a:rPr>
              <a:t>Workforce readiness is another challenge. Many professionals require training in digital literacy, data interpretation and remote risk assessment (Tobol, 2019). Resistance to change may arise where technology is perceived as threatening professional autonomy.</a:t>
            </a:r>
          </a:p>
          <a:p>
            <a:pPr>
              <a:lnSpc>
                <a:spcPct val="150000"/>
              </a:lnSpc>
            </a:pPr>
            <a:r>
              <a:rPr lang="en-GB" sz="1400" dirty="0">
                <a:latin typeface="Arial" panose="020B0604020202020204" pitchFamily="34" charset="0"/>
              </a:rPr>
              <a:t>Technological fragmentation across ICSs further complicates implementation. The NAO (2023) highlights persistent interoperability problems, limiting data sharing across care settings. Cybersecurity risks also demand robust governance frameworks compliant with UK GDPR.</a:t>
            </a:r>
          </a:p>
          <a:p>
            <a:pPr>
              <a:lnSpc>
                <a:spcPct val="150000"/>
              </a:lnSpc>
            </a:pPr>
            <a:r>
              <a:rPr lang="en-GB" sz="1400" dirty="0">
                <a:latin typeface="Arial" panose="020B0604020202020204" pitchFamily="34" charset="0"/>
              </a:rPr>
              <a:t>Critically, rapid pandemic deployment sometimes bypassed thorough evaluation. Without systematic outcome measurement, scalability may be politically driven rather than evidence-based.</a:t>
            </a:r>
          </a:p>
          <a:p>
            <a:pPr>
              <a:lnSpc>
                <a:spcPct val="150000"/>
              </a:lnSpc>
            </a:pPr>
            <a:r>
              <a:rPr lang="en-GB" sz="1400" dirty="0">
                <a:latin typeface="Arial" panose="020B0604020202020204" pitchFamily="34" charset="0"/>
              </a:rPr>
              <a:t>3.4 Ensuring Long-Term Sustainability</a:t>
            </a:r>
          </a:p>
          <a:p>
            <a:pPr>
              <a:lnSpc>
                <a:spcPct val="150000"/>
              </a:lnSpc>
            </a:pPr>
            <a:r>
              <a:rPr lang="en-GB" sz="1400" dirty="0">
                <a:latin typeface="Arial" panose="020B0604020202020204" pitchFamily="34" charset="0"/>
              </a:rPr>
              <a:t>Sustainable RPM requires embedding digital pathways into routine commissioning rather than short-term initiatives. This involves stable funding models, ongoing workforce development and integration into professional education curricula (Tobol, 2019).</a:t>
            </a:r>
          </a:p>
          <a:p>
            <a:pPr>
              <a:lnSpc>
                <a:spcPct val="150000"/>
              </a:lnSpc>
            </a:pPr>
            <a:r>
              <a:rPr lang="en-GB" sz="1400" dirty="0">
                <a:latin typeface="Arial" panose="020B0604020202020204" pitchFamily="34" charset="0"/>
              </a:rPr>
              <a:t>Evaluation frameworks should assess not only hospital utilisation but patient safety, equity and staff wellbeing. The Care Quality Commission (CQC, 2023) emphasises that innovation must align with safe and person-centred care standards.</a:t>
            </a:r>
          </a:p>
          <a:p>
            <a:r>
              <a:rPr lang="en-GB" sz="1400" dirty="0">
                <a:latin typeface="Arial" panose="020B0604020202020204" pitchFamily="34" charset="0"/>
              </a:rPr>
              <a:t>Without strategic oversight, RPM risks widening regional disparities. Sustainable success therefore depends on coordinated national guidance </a:t>
            </a:r>
          </a:p>
        </p:txBody>
      </p:sp>
    </p:spTree>
    <p:extLst>
      <p:ext uri="{BB962C8B-B14F-4D97-AF65-F5344CB8AC3E}">
        <p14:creationId xmlns:p14="http://schemas.microsoft.com/office/powerpoint/2010/main" val="1282635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F14185-31D1-4BB3-915B-E649E97007E0}"/>
              </a:ext>
            </a:extLst>
          </p:cNvPr>
          <p:cNvSpPr txBox="1"/>
          <p:nvPr/>
        </p:nvSpPr>
        <p:spPr>
          <a:xfrm>
            <a:off x="1024145" y="393297"/>
            <a:ext cx="10143710" cy="6232988"/>
          </a:xfrm>
          <a:prstGeom prst="rect">
            <a:avLst/>
          </a:prstGeom>
        </p:spPr>
        <p:txBody>
          <a:bodyPr wrap="square">
            <a:spAutoFit/>
          </a:bodyPr>
          <a:lstStyle/>
          <a:p>
            <a:pPr>
              <a:lnSpc>
                <a:spcPct val="150000"/>
              </a:lnSpc>
            </a:pPr>
            <a:r>
              <a:rPr lang="en-GB" sz="1400" b="1" dirty="0">
                <a:effectLst/>
                <a:latin typeface="Arial" panose="020B0604020202020204" pitchFamily="34" charset="0"/>
                <a:ea typeface="Times New Roman" panose="02020603050405020304" pitchFamily="18" charset="0"/>
              </a:rPr>
              <a:t>Impacts on Patients and Service Users</a:t>
            </a:r>
            <a:endParaRPr lang="en-GB" sz="1400" b="1" dirty="0">
              <a:effectLst/>
              <a:latin typeface="Times New Roman" panose="02020603050405020304" pitchFamily="18" charset="0"/>
              <a:ea typeface="Times New Roman" panose="02020603050405020304" pitchFamily="18" charset="0"/>
            </a:endParaRPr>
          </a:p>
          <a:p>
            <a:pPr>
              <a:lnSpc>
                <a:spcPct val="150000"/>
              </a:lnSpc>
            </a:pPr>
            <a:r>
              <a:rPr lang="en-GB" sz="1400" b="1" dirty="0">
                <a:effectLst/>
                <a:latin typeface="Arial" panose="020B0604020202020204" pitchFamily="34" charset="0"/>
                <a:ea typeface="Times New Roman" panose="02020603050405020304" pitchFamily="18" charset="0"/>
              </a:rPr>
              <a:t>Encouraging Patient Involvement and Self-Management</a:t>
            </a:r>
            <a:endParaRPr lang="en-GB" sz="1400" dirty="0">
              <a:effectLst/>
              <a:latin typeface="Times New Roman" panose="02020603050405020304" pitchFamily="18" charset="0"/>
              <a:ea typeface="Times New Roman" panose="02020603050405020304" pitchFamily="18" charset="0"/>
            </a:endParaRPr>
          </a:p>
          <a:p>
            <a:pPr>
              <a:lnSpc>
                <a:spcPct val="150000"/>
              </a:lnSpc>
            </a:pPr>
            <a:r>
              <a:rPr lang="en-GB" sz="1500" dirty="0">
                <a:latin typeface="Arial" panose="020B0604020202020204" pitchFamily="34" charset="0"/>
              </a:rPr>
              <a:t>RPM aligns with personalised care agendas by enabling patients to monitor their conditions at home (NHS England, 2019). Evidence indicates improved self-efficacy among some individuals managing chronic illness (Shah et al., 2020).</a:t>
            </a:r>
          </a:p>
          <a:p>
            <a:pPr>
              <a:lnSpc>
                <a:spcPct val="150000"/>
              </a:lnSpc>
            </a:pPr>
            <a:r>
              <a:rPr lang="en-GB" sz="1500" dirty="0">
                <a:latin typeface="Arial" panose="020B0604020202020204" pitchFamily="34" charset="0"/>
              </a:rPr>
              <a:t>Greater access to personal health data can promote shared decision-making. However, empowerment is uneven. Some patients report anxiety when interpreting fluctuating readings, particularly without adequate explanation (Vindrola-Padros et al., 2021).</a:t>
            </a:r>
          </a:p>
          <a:p>
            <a:pPr>
              <a:lnSpc>
                <a:spcPct val="150000"/>
              </a:lnSpc>
            </a:pPr>
            <a:r>
              <a:rPr lang="en-GB" sz="1500" dirty="0">
                <a:latin typeface="Arial" panose="020B0604020202020204" pitchFamily="34" charset="0"/>
              </a:rPr>
              <a:t>Thus, RPM can enhance autonomy, but only where educational support accompanies technology.</a:t>
            </a:r>
          </a:p>
          <a:p>
            <a:pPr>
              <a:lnSpc>
                <a:spcPct val="150000"/>
              </a:lnSpc>
            </a:pPr>
            <a:r>
              <a:rPr lang="en-GB" sz="1400" b="1" dirty="0">
                <a:effectLst/>
                <a:latin typeface="Arial" panose="020B0604020202020204" pitchFamily="34" charset="0"/>
                <a:ea typeface="Times New Roman" panose="02020603050405020304" pitchFamily="18" charset="0"/>
              </a:rPr>
              <a:t>Improving Access and Consistency of Care</a:t>
            </a:r>
            <a:endParaRPr lang="en-GB" sz="1400" dirty="0">
              <a:effectLst/>
              <a:latin typeface="Times New Roman" panose="02020603050405020304" pitchFamily="18" charset="0"/>
              <a:ea typeface="Times New Roman" panose="02020603050405020304" pitchFamily="18" charset="0"/>
            </a:endParaRPr>
          </a:p>
          <a:p>
            <a:pPr>
              <a:lnSpc>
                <a:spcPct val="150000"/>
              </a:lnSpc>
            </a:pPr>
            <a:r>
              <a:rPr lang="en-GB" sz="1500" dirty="0">
                <a:latin typeface="Arial" panose="020B0604020202020204" pitchFamily="34" charset="0"/>
              </a:rPr>
              <a:t>Remote monitoring reduces travel demands and facilitates more frequent oversight. For rural populations and individuals with mobility difficulties, this may enhance accessibility (Health Foundation, 2022). During COVID-19, RPM maintained service continuity while reducing infection risk (Vindrola-Padros et al., 2021).</a:t>
            </a:r>
          </a:p>
          <a:p>
            <a:pPr>
              <a:lnSpc>
                <a:spcPct val="150000"/>
              </a:lnSpc>
            </a:pPr>
            <a:r>
              <a:rPr lang="en-GB" sz="1500" dirty="0">
                <a:latin typeface="Arial" panose="020B0604020202020204" pitchFamily="34" charset="0"/>
              </a:rPr>
              <a:t>However, digital exclusion remains significant. Older adults, socioeconomically disadvantaged groups and individuals with limited digital literacy may struggle to engage (Good Things Foundation, 2023). If RPM becomes standard practice without alternatives, inequalities may intensify.</a:t>
            </a:r>
          </a:p>
          <a:p>
            <a:pPr>
              <a:lnSpc>
                <a:spcPct val="150000"/>
              </a:lnSpc>
            </a:pPr>
            <a:r>
              <a:rPr lang="en-GB" sz="1500" dirty="0">
                <a:latin typeface="Arial" panose="020B0604020202020204" pitchFamily="34" charset="0"/>
              </a:rPr>
              <a:t>Therefore, while RPM can expand access, it may simultaneously restrict access for vulnerable groups.</a:t>
            </a:r>
          </a:p>
          <a:p>
            <a:pPr>
              <a:lnSpc>
                <a:spcPct val="150000"/>
              </a:lnSpc>
            </a:pPr>
            <a:endParaRPr lang="en-GB" sz="1600"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2699248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967EBF-EBBA-4FC5-9A6E-DF64172D2BC6}"/>
              </a:ext>
            </a:extLst>
          </p:cNvPr>
          <p:cNvSpPr txBox="1"/>
          <p:nvPr/>
        </p:nvSpPr>
        <p:spPr>
          <a:xfrm>
            <a:off x="3044687" y="147888"/>
            <a:ext cx="9054548" cy="6616555"/>
          </a:xfrm>
          <a:prstGeom prst="rect">
            <a:avLst/>
          </a:prstGeom>
          <a:noFill/>
        </p:spPr>
        <p:txBody>
          <a:bodyPr wrap="square">
            <a:spAutoFit/>
          </a:bodyPr>
          <a:lstStyle/>
          <a:p>
            <a:pPr>
              <a:lnSpc>
                <a:spcPct val="150000"/>
              </a:lnSpc>
            </a:pPr>
            <a:r>
              <a:rPr lang="en-GB" sz="1400" b="1" dirty="0">
                <a:effectLst/>
                <a:latin typeface="Arial" panose="020B0604020202020204" pitchFamily="34" charset="0"/>
                <a:ea typeface="Times New Roman" panose="02020603050405020304" pitchFamily="18" charset="0"/>
              </a:rPr>
              <a:t>Better Health Outcomes and Patient Satisfaction</a:t>
            </a:r>
            <a:endParaRPr lang="en-GB" sz="1400" dirty="0">
              <a:effectLst/>
              <a:latin typeface="Times New Roman" panose="02020603050405020304" pitchFamily="18" charset="0"/>
              <a:ea typeface="Times New Roman" panose="02020603050405020304" pitchFamily="18" charset="0"/>
            </a:endParaRPr>
          </a:p>
          <a:p>
            <a:pPr>
              <a:lnSpc>
                <a:spcPct val="150000"/>
              </a:lnSpc>
            </a:pPr>
            <a:r>
              <a:rPr lang="en-GB" sz="1300" dirty="0">
                <a:latin typeface="Arial" panose="020B0604020202020204" pitchFamily="34" charset="0"/>
              </a:rPr>
              <a:t>Reducing emergency admissions and improving clinical outcomes are two benefits of early patient deterioration identification (NHS England, 2022e). Knowing that doctors are keeping an eye on their health from a distance gives many patients peace of mind, and the convenience and reduced disruption frequently result in increased patient satisfaction (Nuffield Trust, 2022). Strong longitudinal evidence for these advantages is still scarce, though. Long-term outcome data is still being developed, and problems like technical</a:t>
            </a:r>
          </a:p>
          <a:p>
            <a:pPr>
              <a:lnSpc>
                <a:spcPct val="150000"/>
              </a:lnSpc>
            </a:pPr>
            <a:r>
              <a:rPr lang="en-GB" sz="1300" dirty="0">
                <a:latin typeface="Arial" panose="020B0604020202020204" pitchFamily="34" charset="0"/>
              </a:rPr>
              <a:t>malfunctions or ambiguous response protocols might erode patient confidence, the NAO (2023) cautions. Therefore, it is wise to be wary of claims of long-term outcome improvements, even while short-term outcomes are favourable.</a:t>
            </a:r>
          </a:p>
          <a:p>
            <a:pPr>
              <a:lnSpc>
                <a:spcPct val="150000"/>
              </a:lnSpc>
            </a:pPr>
            <a:endParaRPr lang="en-GB" sz="1400" dirty="0">
              <a:effectLst/>
              <a:latin typeface="Times New Roman" panose="02020603050405020304" pitchFamily="18" charset="0"/>
              <a:ea typeface="Times New Roman" panose="02020603050405020304" pitchFamily="18" charset="0"/>
            </a:endParaRPr>
          </a:p>
          <a:p>
            <a:pPr>
              <a:lnSpc>
                <a:spcPct val="150000"/>
              </a:lnSpc>
            </a:pPr>
            <a:r>
              <a:rPr lang="en-GB" sz="1400" b="1" dirty="0">
                <a:effectLst/>
                <a:latin typeface="Arial" panose="020B0604020202020204" pitchFamily="34" charset="0"/>
                <a:ea typeface="Times New Roman" panose="02020603050405020304" pitchFamily="18" charset="0"/>
              </a:rPr>
              <a:t>4.4 Ongoing Barriers for Patients</a:t>
            </a:r>
            <a:endParaRPr lang="en-GB" sz="1400" dirty="0">
              <a:effectLst/>
              <a:latin typeface="Times New Roman" panose="02020603050405020304" pitchFamily="18" charset="0"/>
              <a:ea typeface="Times New Roman" panose="02020603050405020304" pitchFamily="18" charset="0"/>
            </a:endParaRPr>
          </a:p>
          <a:p>
            <a:pPr>
              <a:lnSpc>
                <a:spcPct val="150000"/>
              </a:lnSpc>
            </a:pPr>
            <a:r>
              <a:rPr lang="en-GB" sz="1300" dirty="0">
                <a:latin typeface="Arial" panose="020B0604020202020204" pitchFamily="34" charset="0"/>
              </a:rPr>
              <a:t>Digital inequality represents a major ethical challenge. The Health Foundation (2022) warns that digital health expansion risks reinforcing socioeconomic disparities. Limited internet access or device ownership may exclude already marginalised populations.</a:t>
            </a:r>
          </a:p>
          <a:p>
            <a:pPr>
              <a:lnSpc>
                <a:spcPct val="150000"/>
              </a:lnSpc>
            </a:pPr>
            <a:r>
              <a:rPr lang="en-GB" sz="1300" dirty="0">
                <a:latin typeface="Arial" panose="020B0604020202020204" pitchFamily="34" charset="0"/>
              </a:rPr>
              <a:t>Privacy concerns also influence trust. Continuous data transmission raises questions about consent and data security. Transparent governance and clear communication are therefore essential.</a:t>
            </a:r>
          </a:p>
          <a:p>
            <a:pPr>
              <a:lnSpc>
                <a:spcPct val="150000"/>
              </a:lnSpc>
            </a:pPr>
            <a:r>
              <a:rPr lang="en-GB" sz="1300" dirty="0">
                <a:latin typeface="Arial" panose="020B0604020202020204" pitchFamily="34" charset="0"/>
              </a:rPr>
              <a:t>Furthermore, reduced face-to-face interaction may weaken therapeutic relationships, particularly within social care contexts where relational continuity is central (CQC, 2023). Over-digitalisation risks depersonalising care if human contact is diminished.</a:t>
            </a:r>
          </a:p>
          <a:p>
            <a:pPr>
              <a:lnSpc>
                <a:spcPct val="150000"/>
              </a:lnSpc>
            </a:pPr>
            <a:r>
              <a:rPr lang="en-GB" sz="1300" dirty="0">
                <a:latin typeface="Arial" panose="020B0604020202020204" pitchFamily="34" charset="0"/>
              </a:rPr>
              <a:t>RPM should therefore operate within a hybrid care model that preserves personal interaction.</a:t>
            </a:r>
          </a:p>
          <a:p>
            <a:pPr>
              <a:lnSpc>
                <a:spcPct val="150000"/>
              </a:lnSpc>
            </a:pPr>
            <a:r>
              <a:rPr lang="en-GB" sz="1300" dirty="0">
                <a:latin typeface="Arial" panose="020B0604020202020204" pitchFamily="34" charset="0"/>
              </a:rPr>
              <a:t> </a:t>
            </a:r>
          </a:p>
          <a:p>
            <a:pPr algn="ctr">
              <a:lnSpc>
                <a:spcPct val="150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074" name="Picture 2" descr="Using your Apple Watch to monitor blood pressure">
            <a:extLst>
              <a:ext uri="{FF2B5EF4-FFF2-40B4-BE49-F238E27FC236}">
                <a16:creationId xmlns:a16="http://schemas.microsoft.com/office/drawing/2014/main" id="{477E41FF-B423-43F2-BA66-EE865A76F2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049" r="40978"/>
          <a:stretch/>
        </p:blipFill>
        <p:spPr bwMode="auto">
          <a:xfrm>
            <a:off x="0" y="0"/>
            <a:ext cx="30446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5038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F14185-31D1-4BB3-915B-E649E97007E0}"/>
              </a:ext>
            </a:extLst>
          </p:cNvPr>
          <p:cNvSpPr txBox="1"/>
          <p:nvPr/>
        </p:nvSpPr>
        <p:spPr>
          <a:xfrm>
            <a:off x="1024145" y="1455703"/>
            <a:ext cx="10143710" cy="6198492"/>
          </a:xfrm>
          <a:prstGeom prst="rect">
            <a:avLst/>
          </a:prstGeom>
          <a:noFill/>
        </p:spPr>
        <p:txBody>
          <a:bodyPr wrap="square">
            <a:spAutoFit/>
          </a:bodyPr>
          <a:lstStyle/>
          <a:p>
            <a:pPr>
              <a:lnSpc>
                <a:spcPct val="150000"/>
              </a:lnSpc>
            </a:pPr>
            <a:r>
              <a:rPr lang="en-GB" sz="1800" b="1" dirty="0">
                <a:effectLst/>
                <a:latin typeface="Arial" panose="020B0604020202020204" pitchFamily="34" charset="0"/>
                <a:ea typeface="Times New Roman" panose="02020603050405020304" pitchFamily="18" charset="0"/>
              </a:rPr>
              <a:t>Conclusion and Recommendations</a:t>
            </a:r>
          </a:p>
          <a:p>
            <a:pPr>
              <a:lnSpc>
                <a:spcPct val="150000"/>
              </a:lnSpc>
            </a:pPr>
            <a:endParaRPr lang="en-GB" sz="1800" b="1" dirty="0">
              <a:effectLst/>
              <a:latin typeface="Times New Roman" panose="02020603050405020304" pitchFamily="18" charset="0"/>
              <a:ea typeface="Times New Roman" panose="02020603050405020304" pitchFamily="18" charset="0"/>
            </a:endParaRPr>
          </a:p>
          <a:p>
            <a:pPr>
              <a:lnSpc>
                <a:spcPct val="150000"/>
              </a:lnSpc>
            </a:pPr>
            <a:r>
              <a:rPr lang="en-GB" sz="1500" dirty="0">
                <a:latin typeface="Arial" panose="020B0604020202020204" pitchFamily="34" charset="0"/>
              </a:rPr>
              <a:t>Remote Patient Monitoring (RPM) has become an important digital innovation within UK health and social care, particularly following the COVID-19 pandemic and the expansion of NHS virtual wards (NHS England, 2022f). RPM has the potential to improve service delivery by supporting earlier hospital discharge, improving hospital capacity management and enabling proactive clinical intervention. However, national evaluations highlight that digital transformation programmes often underestimate long-term infrastructure, maintenance and workforce costs (National Audit Office (NAO), 2023). As a result, expected efficiency gains should be considered conditional rather than guaranteed.</a:t>
            </a:r>
          </a:p>
          <a:p>
            <a:pPr>
              <a:lnSpc>
                <a:spcPct val="150000"/>
              </a:lnSpc>
            </a:pPr>
            <a:r>
              <a:rPr lang="en-GB" sz="1500" dirty="0">
                <a:latin typeface="Arial" panose="020B0604020202020204" pitchFamily="34" charset="0"/>
              </a:rPr>
              <a:t>From a patient perspective, RPM can improve convenience, promote self-management and provide continuous clinical oversight, supporting the personalised care objectives outlined in the NHS Long Term Plan. Some patients report increased reassurance and confidence in managing long-term conditions when their health is monitored remotely. Nevertheless, digital expansion may also increase health inequalities, particularly where individuals lack access to digital devices, internet connectivity or the skills needed to use monitoring technologies. And technological innovation must not compromise safety or person-centred care.</a:t>
            </a:r>
          </a:p>
          <a:p>
            <a:pPr algn="ctr">
              <a:lnSpc>
                <a:spcPct val="150000"/>
              </a:lnSpc>
              <a:spcAft>
                <a:spcPts val="800"/>
              </a:spcAft>
            </a:pPr>
            <a:r>
              <a:rPr lang="en-GB" sz="1500" dirty="0">
                <a:latin typeface="Arial" panose="020B0604020202020204" pitchFamily="34" charset="0"/>
              </a:rPr>
              <a:t>.</a:t>
            </a:r>
          </a:p>
          <a:p>
            <a:pPr>
              <a:lnSpc>
                <a:spcPct val="150000"/>
              </a:lnSpc>
            </a:pP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94888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F14185-31D1-4BB3-915B-E649E97007E0}"/>
              </a:ext>
            </a:extLst>
          </p:cNvPr>
          <p:cNvSpPr txBox="1"/>
          <p:nvPr/>
        </p:nvSpPr>
        <p:spPr>
          <a:xfrm>
            <a:off x="800211" y="0"/>
            <a:ext cx="10143710" cy="7069115"/>
          </a:xfrm>
          <a:prstGeom prst="rect">
            <a:avLst/>
          </a:prstGeom>
          <a:noFill/>
        </p:spPr>
        <p:txBody>
          <a:bodyPr wrap="square">
            <a:spAutoFit/>
          </a:bodyPr>
          <a:lstStyle/>
          <a:p>
            <a:pPr>
              <a:lnSpc>
                <a:spcPct val="150000"/>
              </a:lnSpc>
              <a:spcAft>
                <a:spcPts val="800"/>
              </a:spcAft>
            </a:pPr>
            <a:r>
              <a:rPr lang="en-GB" sz="1800" b="1" kern="100" dirty="0">
                <a:effectLst/>
                <a:latin typeface="Arial" panose="020B0604020202020204" pitchFamily="34" charset="0"/>
                <a:ea typeface="Aptos"/>
                <a:cs typeface="Times New Roman" panose="02020603050405020304" pitchFamily="18" charset="0"/>
              </a:rPr>
              <a:t>References:</a:t>
            </a:r>
            <a:endParaRPr lang="en-GB" sz="1800" kern="100" dirty="0">
              <a:effectLst/>
              <a:latin typeface="Aptos"/>
              <a:ea typeface="Aptos"/>
              <a:cs typeface="Times New Roman" panose="02020603050405020304" pitchFamily="18" charset="0"/>
            </a:endParaRPr>
          </a:p>
          <a:p>
            <a:pPr>
              <a:lnSpc>
                <a:spcPct val="150000"/>
              </a:lnSpc>
              <a:spcAft>
                <a:spcPts val="800"/>
              </a:spcAft>
            </a:pPr>
            <a:r>
              <a:rPr lang="en-GB" sz="1300" dirty="0">
                <a:latin typeface="Arial" panose="020B0604020202020204" pitchFamily="34" charset="0"/>
              </a:rPr>
              <a:t>Care Quality Commission (2023) State of care 2022/23. London: CQC.</a:t>
            </a:r>
          </a:p>
          <a:p>
            <a:pPr>
              <a:lnSpc>
                <a:spcPct val="150000"/>
              </a:lnSpc>
              <a:spcAft>
                <a:spcPts val="800"/>
              </a:spcAft>
            </a:pPr>
            <a:r>
              <a:rPr lang="en-GB" sz="1300" dirty="0">
                <a:latin typeface="Arial" panose="020B0604020202020204" pitchFamily="34" charset="0"/>
              </a:rPr>
              <a:t>Department of Health and Social Care (2022) Health and Care Act 2022. London: DHSC.</a:t>
            </a:r>
          </a:p>
          <a:p>
            <a:pPr>
              <a:lnSpc>
                <a:spcPct val="150000"/>
              </a:lnSpc>
              <a:spcAft>
                <a:spcPts val="800"/>
              </a:spcAft>
            </a:pPr>
            <a:r>
              <a:rPr lang="en-GB" sz="1300" dirty="0">
                <a:latin typeface="Arial" panose="020B0604020202020204" pitchFamily="34" charset="0"/>
              </a:rPr>
              <a:t>Department of Health and Social Care (2023) Delivery plan for recovering urgent and emergency care services. London: DHSC.</a:t>
            </a:r>
          </a:p>
          <a:p>
            <a:pPr>
              <a:lnSpc>
                <a:spcPct val="150000"/>
              </a:lnSpc>
              <a:spcAft>
                <a:spcPts val="800"/>
              </a:spcAft>
            </a:pPr>
            <a:r>
              <a:rPr lang="en-GB" sz="1300" dirty="0">
                <a:latin typeface="Arial" panose="020B0604020202020204" pitchFamily="34" charset="0"/>
              </a:rPr>
              <a:t>Good Things Foundation (2023) Digital inclusion in health and care. London: Good Things Foundation.</a:t>
            </a:r>
          </a:p>
          <a:p>
            <a:pPr>
              <a:lnSpc>
                <a:spcPct val="150000"/>
              </a:lnSpc>
              <a:spcAft>
                <a:spcPts val="800"/>
              </a:spcAft>
            </a:pPr>
            <a:r>
              <a:rPr lang="en-GB" sz="1300" dirty="0">
                <a:latin typeface="Arial" panose="020B0604020202020204" pitchFamily="34" charset="0"/>
              </a:rPr>
              <a:t>Greenhalgh, T., Koh, G.C.H. and Car, J. (2020) ‘Covid-19: a remote assessment in primary care’, BMJ, 368, pp. 1–5.</a:t>
            </a:r>
          </a:p>
          <a:p>
            <a:pPr>
              <a:lnSpc>
                <a:spcPct val="150000"/>
              </a:lnSpc>
              <a:spcAft>
                <a:spcPts val="800"/>
              </a:spcAft>
            </a:pPr>
            <a:r>
              <a:rPr lang="en-GB" sz="1300" dirty="0">
                <a:latin typeface="Arial" panose="020B0604020202020204" pitchFamily="34" charset="0"/>
              </a:rPr>
              <a:t>Health Foundation (2022) The digital divide and health inequalities. London: The Health Foundation.</a:t>
            </a:r>
          </a:p>
          <a:p>
            <a:pPr>
              <a:lnSpc>
                <a:spcPct val="150000"/>
              </a:lnSpc>
              <a:spcAft>
                <a:spcPts val="800"/>
              </a:spcAft>
            </a:pPr>
            <a:r>
              <a:rPr lang="en-GB" sz="1300" dirty="0">
                <a:latin typeface="Arial" panose="020B0604020202020204" pitchFamily="34" charset="0"/>
              </a:rPr>
              <a:t>National Audit Office (2023) Digital transformation in the NHS. London: NAO.</a:t>
            </a:r>
          </a:p>
          <a:p>
            <a:pPr>
              <a:lnSpc>
                <a:spcPct val="150000"/>
              </a:lnSpc>
              <a:spcAft>
                <a:spcPts val="800"/>
              </a:spcAft>
            </a:pPr>
            <a:r>
              <a:rPr lang="en-GB" sz="1300" dirty="0">
                <a:latin typeface="Arial" panose="020B0604020202020204" pitchFamily="34" charset="0"/>
              </a:rPr>
              <a:t>NHS England (2019) The NHS Long Term Plan. London: NHS England.</a:t>
            </a:r>
          </a:p>
          <a:p>
            <a:pPr>
              <a:lnSpc>
                <a:spcPct val="150000"/>
              </a:lnSpc>
              <a:spcAft>
                <a:spcPts val="800"/>
              </a:spcAft>
            </a:pPr>
            <a:r>
              <a:rPr lang="en-GB" sz="1300" dirty="0">
                <a:latin typeface="Arial" panose="020B0604020202020204" pitchFamily="34" charset="0"/>
              </a:rPr>
              <a:t>NHS England (2022a) Virtual wards including hospital at home. London: NHS England.</a:t>
            </a:r>
          </a:p>
          <a:p>
            <a:pPr>
              <a:lnSpc>
                <a:spcPct val="150000"/>
              </a:lnSpc>
              <a:spcAft>
                <a:spcPts val="800"/>
              </a:spcAft>
            </a:pPr>
            <a:r>
              <a:rPr lang="en-GB" sz="1300" dirty="0">
                <a:latin typeface="Arial" panose="020B0604020202020204" pitchFamily="34" charset="0"/>
              </a:rPr>
              <a:t>Nuffield Trust (2022) The future of virtual wards in England. London: Nuffield Trust.</a:t>
            </a:r>
          </a:p>
          <a:p>
            <a:pPr>
              <a:lnSpc>
                <a:spcPct val="150000"/>
              </a:lnSpc>
              <a:spcAft>
                <a:spcPts val="800"/>
              </a:spcAft>
            </a:pPr>
            <a:r>
              <a:rPr lang="en-GB" sz="1300" dirty="0">
                <a:latin typeface="Arial" panose="020B0604020202020204" pitchFamily="34" charset="0"/>
              </a:rPr>
              <a:t>Shah, S., Noronha, M., Ahmed, S. and Smith, R. (2020) ‘Remote monitoring in chronic disease management: a systematic review’, BMJ Open, 10(9), pp. 1–10.</a:t>
            </a:r>
          </a:p>
          <a:p>
            <a:pPr>
              <a:lnSpc>
                <a:spcPct val="150000"/>
              </a:lnSpc>
              <a:spcAft>
                <a:spcPts val="800"/>
              </a:spcAft>
            </a:pPr>
            <a:r>
              <a:rPr lang="en-GB" sz="1300" dirty="0">
                <a:latin typeface="Arial" panose="020B0604020202020204" pitchFamily="34" charset="0"/>
              </a:rPr>
              <a:t>Topol, E. (2019) The Topol Review: Preparing the healthcare workforce to deliver the digital future. London: Health Education England.</a:t>
            </a:r>
          </a:p>
          <a:p>
            <a:pPr>
              <a:lnSpc>
                <a:spcPct val="150000"/>
              </a:lnSpc>
              <a:spcAft>
                <a:spcPts val="800"/>
              </a:spcAft>
            </a:pPr>
            <a:r>
              <a:rPr lang="en-GB" sz="1300" dirty="0">
                <a:latin typeface="Arial" panose="020B0604020202020204" pitchFamily="34" charset="0"/>
              </a:rPr>
              <a:t>Vindrola-Padros et al., (2021) ‘The implementation of remote home monitoring models during the COVID-19 pandemic in England’, BMJ Open, 11(3), pp. 1–12.</a:t>
            </a:r>
          </a:p>
          <a:p>
            <a:pPr>
              <a:lnSpc>
                <a:spcPct val="150000"/>
              </a:lnSpc>
            </a:pPr>
            <a:r>
              <a:rPr lang="en-GB" sz="1300" dirty="0">
                <a:latin typeface="Arial" panose="020B0604020202020204" pitchFamily="34" charset="0"/>
              </a:rPr>
              <a:t> </a:t>
            </a:r>
          </a:p>
          <a:p>
            <a:pPr>
              <a:lnSpc>
                <a:spcPct val="150000"/>
              </a:lnSpc>
            </a:pPr>
            <a:endParaRPr lang="en-GB" sz="1600"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2668495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F14185-31D1-4BB3-915B-E649E97007E0}"/>
              </a:ext>
            </a:extLst>
          </p:cNvPr>
          <p:cNvSpPr txBox="1"/>
          <p:nvPr/>
        </p:nvSpPr>
        <p:spPr>
          <a:xfrm>
            <a:off x="427797" y="587863"/>
            <a:ext cx="10143710" cy="742063"/>
          </a:xfrm>
          <a:prstGeom prst="rect">
            <a:avLst/>
          </a:prstGeom>
          <a:noFill/>
        </p:spPr>
        <p:txBody>
          <a:bodyPr wrap="square">
            <a:spAutoFit/>
          </a:bodyPr>
          <a:lstStyle/>
          <a:p>
            <a:pPr>
              <a:lnSpc>
                <a:spcPct val="150000"/>
              </a:lnSpc>
            </a:pPr>
            <a:r>
              <a:rPr lang="en-GB" sz="1500" dirty="0">
                <a:latin typeface="Arial" panose="020B0604020202020204" pitchFamily="34" charset="0"/>
              </a:rPr>
              <a:t>World Health Organization (2021) Global strategy on digital health 2020–2025. Geneva: WHO.</a:t>
            </a:r>
          </a:p>
          <a:p>
            <a:pPr>
              <a:lnSpc>
                <a:spcPct val="150000"/>
              </a:lnSpc>
            </a:pPr>
            <a:endParaRPr lang="en-GB" sz="1500" dirty="0">
              <a:latin typeface="Arial" panose="020B0604020202020204" pitchFamily="34" charset="0"/>
            </a:endParaRPr>
          </a:p>
        </p:txBody>
      </p:sp>
    </p:spTree>
    <p:extLst>
      <p:ext uri="{BB962C8B-B14F-4D97-AF65-F5344CB8AC3E}">
        <p14:creationId xmlns:p14="http://schemas.microsoft.com/office/powerpoint/2010/main" val="196403547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397</TotalTime>
  <Words>2039</Words>
  <Application>Microsoft Office PowerPoint</Application>
  <PresentationFormat>Widescreen</PresentationFormat>
  <Paragraphs>79</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Calibri</vt:lpstr>
      <vt:lpstr>Times New Roman</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Jude Adimonye</dc:creator>
  <cp:lastModifiedBy>jude ubanii</cp:lastModifiedBy>
  <cp:revision>15</cp:revision>
  <dcterms:created xsi:type="dcterms:W3CDTF">2026-02-21T18:10:15Z</dcterms:created>
  <dcterms:modified xsi:type="dcterms:W3CDTF">2026-03-08T06:06:24Z</dcterms:modified>
</cp:coreProperties>
</file>