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93" r:id="rId2"/>
    <p:sldMasterId id="2147483680" r:id="rId3"/>
    <p:sldMasterId id="2147483667" r:id="rId4"/>
  </p:sldMasterIdLst>
  <p:notesMasterIdLst>
    <p:notesMasterId r:id="rId47"/>
  </p:notesMasterIdLst>
  <p:sldIdLst>
    <p:sldId id="388" r:id="rId5"/>
    <p:sldId id="258" r:id="rId6"/>
    <p:sldId id="356" r:id="rId7"/>
    <p:sldId id="259" r:id="rId8"/>
    <p:sldId id="359" r:id="rId9"/>
    <p:sldId id="358" r:id="rId10"/>
    <p:sldId id="360" r:id="rId11"/>
    <p:sldId id="330" r:id="rId12"/>
    <p:sldId id="370" r:id="rId13"/>
    <p:sldId id="371" r:id="rId14"/>
    <p:sldId id="372" r:id="rId15"/>
    <p:sldId id="331" r:id="rId16"/>
    <p:sldId id="375" r:id="rId17"/>
    <p:sldId id="374" r:id="rId18"/>
    <p:sldId id="376" r:id="rId19"/>
    <p:sldId id="377" r:id="rId20"/>
    <p:sldId id="378" r:id="rId21"/>
    <p:sldId id="379" r:id="rId22"/>
    <p:sldId id="380" r:id="rId23"/>
    <p:sldId id="385" r:id="rId24"/>
    <p:sldId id="386" r:id="rId25"/>
    <p:sldId id="410" r:id="rId26"/>
    <p:sldId id="399" r:id="rId27"/>
    <p:sldId id="400" r:id="rId28"/>
    <p:sldId id="401" r:id="rId29"/>
    <p:sldId id="402" r:id="rId30"/>
    <p:sldId id="411" r:id="rId31"/>
    <p:sldId id="403" r:id="rId32"/>
    <p:sldId id="404" r:id="rId33"/>
    <p:sldId id="405" r:id="rId34"/>
    <p:sldId id="409" r:id="rId35"/>
    <p:sldId id="389" r:id="rId36"/>
    <p:sldId id="390" r:id="rId37"/>
    <p:sldId id="398" r:id="rId38"/>
    <p:sldId id="391" r:id="rId39"/>
    <p:sldId id="397" r:id="rId40"/>
    <p:sldId id="392" r:id="rId41"/>
    <p:sldId id="393" r:id="rId42"/>
    <p:sldId id="394" r:id="rId43"/>
    <p:sldId id="395" r:id="rId44"/>
    <p:sldId id="407" r:id="rId45"/>
    <p:sldId id="408"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userDrawn="1">
          <p15:clr>
            <a:srgbClr val="A4A3A4"/>
          </p15:clr>
        </p15:guide>
        <p15:guide id="2" pos="3864" userDrawn="1">
          <p15:clr>
            <a:srgbClr val="A4A3A4"/>
          </p15:clr>
        </p15:guide>
        <p15:guide id="3" pos="3865">
          <p15:clr>
            <a:srgbClr val="A4A3A4"/>
          </p15:clr>
        </p15:guide>
      </p15:sldGuideLst>
    </p:ext>
    <p:ext uri="{2D200454-40CA-4A62-9FC3-DE9A4176ACB9}">
      <p15:notesGuideLst xmlns="" xmlns:p15="http://schemas.microsoft.com/office/powerpoint/2012/main">
        <p15:guide id="1" orient="horz" pos="2880" userDrawn="1">
          <p15:clr>
            <a:srgbClr val="A4A3A4"/>
          </p15:clr>
        </p15:guide>
        <p15:guide id="2" pos="216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Emily Yelverton" initials="ey" lastIdx="3" clrIdx="0"/>
  <p:cmAuthor id="1" name="Douglas Martin" initials="DM" lastIdx="2" clrIdx="1">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0099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44" autoAdjust="0"/>
    <p:restoredTop sz="77630" autoAdjust="0"/>
  </p:normalViewPr>
  <p:slideViewPr>
    <p:cSldViewPr snapToGrid="0">
      <p:cViewPr>
        <p:scale>
          <a:sx n="82" d="100"/>
          <a:sy n="82" d="100"/>
        </p:scale>
        <p:origin x="-528" y="216"/>
      </p:cViewPr>
      <p:guideLst>
        <p:guide orient="horz" pos="2160"/>
        <p:guide pos="3864"/>
        <p:guide pos="3865"/>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14682"/>
    </p:cViewPr>
  </p:sorterViewPr>
  <p:notesViewPr>
    <p:cSldViewPr snapToGrid="0" showGuides="1">
      <p:cViewPr>
        <p:scale>
          <a:sx n="160" d="100"/>
          <a:sy n="160" d="100"/>
        </p:scale>
        <p:origin x="-66" y="-315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commentAuthors" Target="commentAuthors.xml"/><Relationship Id="rId8" Type="http://schemas.openxmlformats.org/officeDocument/2006/relationships/slide" Target="slides/slide4.xml"/><Relationship Id="rId51"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E17990-1B36-4882-9547-0AB35B157D7D}" type="doc">
      <dgm:prSet loTypeId="urn:microsoft.com/office/officeart/2005/8/layout/hList1" loCatId="list" qsTypeId="urn:microsoft.com/office/officeart/2005/8/quickstyle/simple1#1" qsCatId="simple" csTypeId="urn:microsoft.com/office/officeart/2005/8/colors/colorful2" csCatId="colorful"/>
      <dgm:spPr/>
      <dgm:t>
        <a:bodyPr/>
        <a:lstStyle/>
        <a:p>
          <a:endParaRPr lang="en-US"/>
        </a:p>
      </dgm:t>
    </dgm:pt>
    <dgm:pt modelId="{B772A1BA-20A0-4DAE-AAE9-3D73CA6A16EF}">
      <dgm:prSet/>
      <dgm:spPr/>
      <dgm:t>
        <a:bodyPr/>
        <a:lstStyle/>
        <a:p>
          <a:pPr rtl="0"/>
          <a:r>
            <a:rPr lang="en-US" b="0" dirty="0"/>
            <a:t>Business objectives  </a:t>
          </a:r>
          <a:endParaRPr lang="en-US" dirty="0"/>
        </a:p>
      </dgm:t>
    </dgm:pt>
    <dgm:pt modelId="{58099CFC-C6C9-481F-90AA-A95028687CB8}" type="parTrans" cxnId="{AEE361FC-9D3C-4226-90BA-40A0D8810A40}">
      <dgm:prSet/>
      <dgm:spPr/>
      <dgm:t>
        <a:bodyPr/>
        <a:lstStyle/>
        <a:p>
          <a:endParaRPr lang="en-US"/>
        </a:p>
      </dgm:t>
    </dgm:pt>
    <dgm:pt modelId="{9B34DE0D-4FFD-44C7-9EB4-A44DEC4135A6}" type="sibTrans" cxnId="{AEE361FC-9D3C-4226-90BA-40A0D8810A40}">
      <dgm:prSet/>
      <dgm:spPr/>
      <dgm:t>
        <a:bodyPr/>
        <a:lstStyle/>
        <a:p>
          <a:endParaRPr lang="en-US"/>
        </a:p>
      </dgm:t>
    </dgm:pt>
    <dgm:pt modelId="{C38C1299-EF6D-4824-9BEE-0558F2CDDF7C}">
      <dgm:prSet/>
      <dgm:spPr/>
      <dgm:t>
        <a:bodyPr/>
        <a:lstStyle/>
        <a:p>
          <a:pPr rtl="0"/>
          <a:r>
            <a:rPr lang="en-US" b="0" dirty="0"/>
            <a:t>Build profitable customer relationships</a:t>
          </a:r>
          <a:endParaRPr lang="en-US" dirty="0"/>
        </a:p>
      </dgm:t>
    </dgm:pt>
    <dgm:pt modelId="{6D3F3598-8474-4F44-BDC4-000A9F2F1C51}" type="parTrans" cxnId="{EE0FACBD-42B1-4956-9903-6D9654CA2C29}">
      <dgm:prSet/>
      <dgm:spPr/>
      <dgm:t>
        <a:bodyPr/>
        <a:lstStyle/>
        <a:p>
          <a:endParaRPr lang="en-US"/>
        </a:p>
      </dgm:t>
    </dgm:pt>
    <dgm:pt modelId="{E779480A-86A1-46A2-970F-7A2376440122}" type="sibTrans" cxnId="{EE0FACBD-42B1-4956-9903-6D9654CA2C29}">
      <dgm:prSet/>
      <dgm:spPr/>
      <dgm:t>
        <a:bodyPr/>
        <a:lstStyle/>
        <a:p>
          <a:endParaRPr lang="en-US"/>
        </a:p>
      </dgm:t>
    </dgm:pt>
    <dgm:pt modelId="{C872B7DB-D280-4A5B-A044-868D7B68E09B}">
      <dgm:prSet/>
      <dgm:spPr/>
      <dgm:t>
        <a:bodyPr/>
        <a:lstStyle/>
        <a:p>
          <a:pPr rtl="0"/>
          <a:r>
            <a:rPr lang="en-US" b="0" dirty="0"/>
            <a:t>Invest in research</a:t>
          </a:r>
          <a:endParaRPr lang="en-US" dirty="0"/>
        </a:p>
      </dgm:t>
    </dgm:pt>
    <dgm:pt modelId="{0C00FFAF-D812-4224-B733-D4546CA47A73}" type="parTrans" cxnId="{7587ACEA-5F3B-4B1A-83A7-4801A2B36849}">
      <dgm:prSet/>
      <dgm:spPr/>
      <dgm:t>
        <a:bodyPr/>
        <a:lstStyle/>
        <a:p>
          <a:endParaRPr lang="en-US"/>
        </a:p>
      </dgm:t>
    </dgm:pt>
    <dgm:pt modelId="{F25FFD7D-D856-42BF-A066-AEEB31A7C7A7}" type="sibTrans" cxnId="{7587ACEA-5F3B-4B1A-83A7-4801A2B36849}">
      <dgm:prSet/>
      <dgm:spPr/>
      <dgm:t>
        <a:bodyPr/>
        <a:lstStyle/>
        <a:p>
          <a:endParaRPr lang="en-US"/>
        </a:p>
      </dgm:t>
    </dgm:pt>
    <dgm:pt modelId="{08F25F2E-CE35-4023-84C0-3F4BA5D293B7}">
      <dgm:prSet/>
      <dgm:spPr/>
      <dgm:t>
        <a:bodyPr/>
        <a:lstStyle/>
        <a:p>
          <a:pPr rtl="0"/>
          <a:r>
            <a:rPr lang="en-US" b="0" dirty="0"/>
            <a:t>Improve profits</a:t>
          </a:r>
          <a:endParaRPr lang="en-US" dirty="0"/>
        </a:p>
      </dgm:t>
    </dgm:pt>
    <dgm:pt modelId="{E7386F7E-02B6-4225-B2D0-A3A6BE8A9965}" type="parTrans" cxnId="{66CCF02B-EBAC-4530-BE0F-ABFE4A30805A}">
      <dgm:prSet/>
      <dgm:spPr/>
      <dgm:t>
        <a:bodyPr/>
        <a:lstStyle/>
        <a:p>
          <a:endParaRPr lang="en-US"/>
        </a:p>
      </dgm:t>
    </dgm:pt>
    <dgm:pt modelId="{0EA42ACF-4C63-4F89-B6AE-B249F1EBC6E1}" type="sibTrans" cxnId="{66CCF02B-EBAC-4530-BE0F-ABFE4A30805A}">
      <dgm:prSet/>
      <dgm:spPr/>
      <dgm:t>
        <a:bodyPr/>
        <a:lstStyle/>
        <a:p>
          <a:endParaRPr lang="en-US"/>
        </a:p>
      </dgm:t>
    </dgm:pt>
    <dgm:pt modelId="{9187F990-89D1-425D-B2B1-96F78F83EC0D}">
      <dgm:prSet/>
      <dgm:spPr/>
      <dgm:t>
        <a:bodyPr/>
        <a:lstStyle/>
        <a:p>
          <a:pPr rtl="0"/>
          <a:r>
            <a:rPr lang="en-US" b="0" dirty="0"/>
            <a:t>Marketing objectives</a:t>
          </a:r>
          <a:endParaRPr lang="en-US" dirty="0"/>
        </a:p>
      </dgm:t>
    </dgm:pt>
    <dgm:pt modelId="{E4EEB799-1215-4799-B8A5-FE1982A827AF}" type="parTrans" cxnId="{8AF764E8-5C65-4B00-959E-6CDBE4297F88}">
      <dgm:prSet/>
      <dgm:spPr/>
      <dgm:t>
        <a:bodyPr/>
        <a:lstStyle/>
        <a:p>
          <a:endParaRPr lang="en-US"/>
        </a:p>
      </dgm:t>
    </dgm:pt>
    <dgm:pt modelId="{9A8F5D54-9D82-4ECF-BCF3-9DE2BD6B125F}" type="sibTrans" cxnId="{8AF764E8-5C65-4B00-959E-6CDBE4297F88}">
      <dgm:prSet/>
      <dgm:spPr/>
      <dgm:t>
        <a:bodyPr/>
        <a:lstStyle/>
        <a:p>
          <a:endParaRPr lang="en-US"/>
        </a:p>
      </dgm:t>
    </dgm:pt>
    <dgm:pt modelId="{EF52BE60-D87E-4787-ACD7-0082DC3B7285}">
      <dgm:prSet/>
      <dgm:spPr/>
      <dgm:t>
        <a:bodyPr/>
        <a:lstStyle/>
        <a:p>
          <a:pPr rtl="0"/>
          <a:r>
            <a:rPr lang="en-US" b="0" dirty="0"/>
            <a:t>Increase market share</a:t>
          </a:r>
          <a:endParaRPr lang="en-US" dirty="0"/>
        </a:p>
      </dgm:t>
    </dgm:pt>
    <dgm:pt modelId="{6AC32FE1-7178-4542-A331-C31FF79A914C}" type="parTrans" cxnId="{C3FDB3B5-7711-48F3-A9D8-34691CE53BEA}">
      <dgm:prSet/>
      <dgm:spPr/>
      <dgm:t>
        <a:bodyPr/>
        <a:lstStyle/>
        <a:p>
          <a:endParaRPr lang="en-US"/>
        </a:p>
      </dgm:t>
    </dgm:pt>
    <dgm:pt modelId="{7E3BD09E-DDE7-4F78-B992-72589D095391}" type="sibTrans" cxnId="{C3FDB3B5-7711-48F3-A9D8-34691CE53BEA}">
      <dgm:prSet/>
      <dgm:spPr/>
      <dgm:t>
        <a:bodyPr/>
        <a:lstStyle/>
        <a:p>
          <a:endParaRPr lang="en-US"/>
        </a:p>
      </dgm:t>
    </dgm:pt>
    <dgm:pt modelId="{DC425323-1F2A-4120-B88C-2CDD559FF9C6}">
      <dgm:prSet/>
      <dgm:spPr/>
      <dgm:t>
        <a:bodyPr/>
        <a:lstStyle/>
        <a:p>
          <a:pPr rtl="0"/>
          <a:r>
            <a:rPr lang="en-US" b="0" dirty="0"/>
            <a:t>Create local partnerships</a:t>
          </a:r>
          <a:endParaRPr lang="en-US" dirty="0"/>
        </a:p>
      </dgm:t>
    </dgm:pt>
    <dgm:pt modelId="{F78B18B0-5820-4BF3-B724-2BB1A628F689}" type="parTrans" cxnId="{A7591078-CD86-4675-8A4B-0B80E4BFF3FF}">
      <dgm:prSet/>
      <dgm:spPr/>
      <dgm:t>
        <a:bodyPr/>
        <a:lstStyle/>
        <a:p>
          <a:endParaRPr lang="en-US"/>
        </a:p>
      </dgm:t>
    </dgm:pt>
    <dgm:pt modelId="{B6805086-FADD-4961-B650-FB0202DA72D9}" type="sibTrans" cxnId="{A7591078-CD86-4675-8A4B-0B80E4BFF3FF}">
      <dgm:prSet/>
      <dgm:spPr/>
      <dgm:t>
        <a:bodyPr/>
        <a:lstStyle/>
        <a:p>
          <a:endParaRPr lang="en-US"/>
        </a:p>
      </dgm:t>
    </dgm:pt>
    <dgm:pt modelId="{2496CA23-B3FF-4F65-91FF-BF29B322FC56}">
      <dgm:prSet/>
      <dgm:spPr/>
      <dgm:t>
        <a:bodyPr/>
        <a:lstStyle/>
        <a:p>
          <a:pPr rtl="0"/>
          <a:r>
            <a:rPr lang="en-US" b="0" dirty="0"/>
            <a:t>Increase promotion</a:t>
          </a:r>
          <a:endParaRPr lang="en-US" dirty="0"/>
        </a:p>
      </dgm:t>
    </dgm:pt>
    <dgm:pt modelId="{ADB102C4-D182-46A5-9878-62352ED2808A}" type="parTrans" cxnId="{5AB868BB-684B-4976-892F-4E5CA7F58F47}">
      <dgm:prSet/>
      <dgm:spPr/>
      <dgm:t>
        <a:bodyPr/>
        <a:lstStyle/>
        <a:p>
          <a:endParaRPr lang="en-US"/>
        </a:p>
      </dgm:t>
    </dgm:pt>
    <dgm:pt modelId="{9D4C903D-094D-4B58-A731-3F44F9FC46DB}" type="sibTrans" cxnId="{5AB868BB-684B-4976-892F-4E5CA7F58F47}">
      <dgm:prSet/>
      <dgm:spPr/>
      <dgm:t>
        <a:bodyPr/>
        <a:lstStyle/>
        <a:p>
          <a:endParaRPr lang="en-US"/>
        </a:p>
      </dgm:t>
    </dgm:pt>
    <dgm:pt modelId="{D0C07292-0D04-4CC4-B4A2-01F7C0FDE2D2}" type="pres">
      <dgm:prSet presAssocID="{91E17990-1B36-4882-9547-0AB35B157D7D}" presName="Name0" presStyleCnt="0">
        <dgm:presLayoutVars>
          <dgm:dir/>
          <dgm:animLvl val="lvl"/>
          <dgm:resizeHandles val="exact"/>
        </dgm:presLayoutVars>
      </dgm:prSet>
      <dgm:spPr/>
      <dgm:t>
        <a:bodyPr/>
        <a:lstStyle/>
        <a:p>
          <a:endParaRPr lang="en-GB"/>
        </a:p>
      </dgm:t>
    </dgm:pt>
    <dgm:pt modelId="{4BE3F5B8-F767-4D9C-9B91-F36AACDCD055}" type="pres">
      <dgm:prSet presAssocID="{B772A1BA-20A0-4DAE-AAE9-3D73CA6A16EF}" presName="composite" presStyleCnt="0"/>
      <dgm:spPr/>
    </dgm:pt>
    <dgm:pt modelId="{854D64B1-368B-4A61-A48D-50C68040DE27}" type="pres">
      <dgm:prSet presAssocID="{B772A1BA-20A0-4DAE-AAE9-3D73CA6A16EF}" presName="parTx" presStyleLbl="alignNode1" presStyleIdx="0" presStyleCnt="2">
        <dgm:presLayoutVars>
          <dgm:chMax val="0"/>
          <dgm:chPref val="0"/>
          <dgm:bulletEnabled val="1"/>
        </dgm:presLayoutVars>
      </dgm:prSet>
      <dgm:spPr/>
      <dgm:t>
        <a:bodyPr/>
        <a:lstStyle/>
        <a:p>
          <a:endParaRPr lang="en-GB"/>
        </a:p>
      </dgm:t>
    </dgm:pt>
    <dgm:pt modelId="{1E8DA66C-F1E4-406A-95DB-2ADB228D16C7}" type="pres">
      <dgm:prSet presAssocID="{B772A1BA-20A0-4DAE-AAE9-3D73CA6A16EF}" presName="desTx" presStyleLbl="alignAccFollowNode1" presStyleIdx="0" presStyleCnt="2">
        <dgm:presLayoutVars>
          <dgm:bulletEnabled val="1"/>
        </dgm:presLayoutVars>
      </dgm:prSet>
      <dgm:spPr/>
      <dgm:t>
        <a:bodyPr/>
        <a:lstStyle/>
        <a:p>
          <a:endParaRPr lang="en-GB"/>
        </a:p>
      </dgm:t>
    </dgm:pt>
    <dgm:pt modelId="{E2DD084C-B9D2-4181-97E8-A4EBC6190008}" type="pres">
      <dgm:prSet presAssocID="{9B34DE0D-4FFD-44C7-9EB4-A44DEC4135A6}" presName="space" presStyleCnt="0"/>
      <dgm:spPr/>
    </dgm:pt>
    <dgm:pt modelId="{DBFF0C25-5524-4867-9C26-6F23A7108B99}" type="pres">
      <dgm:prSet presAssocID="{9187F990-89D1-425D-B2B1-96F78F83EC0D}" presName="composite" presStyleCnt="0"/>
      <dgm:spPr/>
    </dgm:pt>
    <dgm:pt modelId="{BBF4D3C0-2DEE-46A2-BCD0-D9DCDFEE486C}" type="pres">
      <dgm:prSet presAssocID="{9187F990-89D1-425D-B2B1-96F78F83EC0D}" presName="parTx" presStyleLbl="alignNode1" presStyleIdx="1" presStyleCnt="2">
        <dgm:presLayoutVars>
          <dgm:chMax val="0"/>
          <dgm:chPref val="0"/>
          <dgm:bulletEnabled val="1"/>
        </dgm:presLayoutVars>
      </dgm:prSet>
      <dgm:spPr/>
      <dgm:t>
        <a:bodyPr/>
        <a:lstStyle/>
        <a:p>
          <a:endParaRPr lang="en-GB"/>
        </a:p>
      </dgm:t>
    </dgm:pt>
    <dgm:pt modelId="{BD52AD3B-B31A-4386-AE3B-6D0487278EAB}" type="pres">
      <dgm:prSet presAssocID="{9187F990-89D1-425D-B2B1-96F78F83EC0D}" presName="desTx" presStyleLbl="alignAccFollowNode1" presStyleIdx="1" presStyleCnt="2">
        <dgm:presLayoutVars>
          <dgm:bulletEnabled val="1"/>
        </dgm:presLayoutVars>
      </dgm:prSet>
      <dgm:spPr/>
      <dgm:t>
        <a:bodyPr/>
        <a:lstStyle/>
        <a:p>
          <a:endParaRPr lang="en-GB"/>
        </a:p>
      </dgm:t>
    </dgm:pt>
  </dgm:ptLst>
  <dgm:cxnLst>
    <dgm:cxn modelId="{8AF764E8-5C65-4B00-959E-6CDBE4297F88}" srcId="{91E17990-1B36-4882-9547-0AB35B157D7D}" destId="{9187F990-89D1-425D-B2B1-96F78F83EC0D}" srcOrd="1" destOrd="0" parTransId="{E4EEB799-1215-4799-B8A5-FE1982A827AF}" sibTransId="{9A8F5D54-9D82-4ECF-BCF3-9DE2BD6B125F}"/>
    <dgm:cxn modelId="{39F5AB24-9C4F-7B4E-AA31-A19FC1C2138B}" type="presOf" srcId="{DC425323-1F2A-4120-B88C-2CDD559FF9C6}" destId="{BD52AD3B-B31A-4386-AE3B-6D0487278EAB}" srcOrd="0" destOrd="1" presId="urn:microsoft.com/office/officeart/2005/8/layout/hList1"/>
    <dgm:cxn modelId="{4E0E6E92-8758-464F-9D16-7A048D62B980}" type="presOf" srcId="{91E17990-1B36-4882-9547-0AB35B157D7D}" destId="{D0C07292-0D04-4CC4-B4A2-01F7C0FDE2D2}" srcOrd="0" destOrd="0" presId="urn:microsoft.com/office/officeart/2005/8/layout/hList1"/>
    <dgm:cxn modelId="{AEE361FC-9D3C-4226-90BA-40A0D8810A40}" srcId="{91E17990-1B36-4882-9547-0AB35B157D7D}" destId="{B772A1BA-20A0-4DAE-AAE9-3D73CA6A16EF}" srcOrd="0" destOrd="0" parTransId="{58099CFC-C6C9-481F-90AA-A95028687CB8}" sibTransId="{9B34DE0D-4FFD-44C7-9EB4-A44DEC4135A6}"/>
    <dgm:cxn modelId="{C3FDB3B5-7711-48F3-A9D8-34691CE53BEA}" srcId="{9187F990-89D1-425D-B2B1-96F78F83EC0D}" destId="{EF52BE60-D87E-4787-ACD7-0082DC3B7285}" srcOrd="0" destOrd="0" parTransId="{6AC32FE1-7178-4542-A331-C31FF79A914C}" sibTransId="{7E3BD09E-DDE7-4F78-B992-72589D095391}"/>
    <dgm:cxn modelId="{7587ACEA-5F3B-4B1A-83A7-4801A2B36849}" srcId="{B772A1BA-20A0-4DAE-AAE9-3D73CA6A16EF}" destId="{C872B7DB-D280-4A5B-A044-868D7B68E09B}" srcOrd="1" destOrd="0" parTransId="{0C00FFAF-D812-4224-B733-D4546CA47A73}" sibTransId="{F25FFD7D-D856-42BF-A066-AEEB31A7C7A7}"/>
    <dgm:cxn modelId="{A7591078-CD86-4675-8A4B-0B80E4BFF3FF}" srcId="{9187F990-89D1-425D-B2B1-96F78F83EC0D}" destId="{DC425323-1F2A-4120-B88C-2CDD559FF9C6}" srcOrd="1" destOrd="0" parTransId="{F78B18B0-5820-4BF3-B724-2BB1A628F689}" sibTransId="{B6805086-FADD-4961-B650-FB0202DA72D9}"/>
    <dgm:cxn modelId="{BE90C49A-5DD9-A34E-860C-248832F239B1}" type="presOf" srcId="{C872B7DB-D280-4A5B-A044-868D7B68E09B}" destId="{1E8DA66C-F1E4-406A-95DB-2ADB228D16C7}" srcOrd="0" destOrd="1" presId="urn:microsoft.com/office/officeart/2005/8/layout/hList1"/>
    <dgm:cxn modelId="{EE0FACBD-42B1-4956-9903-6D9654CA2C29}" srcId="{B772A1BA-20A0-4DAE-AAE9-3D73CA6A16EF}" destId="{C38C1299-EF6D-4824-9BEE-0558F2CDDF7C}" srcOrd="0" destOrd="0" parTransId="{6D3F3598-8474-4F44-BDC4-000A9F2F1C51}" sibTransId="{E779480A-86A1-46A2-970F-7A2376440122}"/>
    <dgm:cxn modelId="{55B24706-E108-0449-A4BB-D2E5193104C9}" type="presOf" srcId="{EF52BE60-D87E-4787-ACD7-0082DC3B7285}" destId="{BD52AD3B-B31A-4386-AE3B-6D0487278EAB}" srcOrd="0" destOrd="0" presId="urn:microsoft.com/office/officeart/2005/8/layout/hList1"/>
    <dgm:cxn modelId="{8FC270EE-106D-3C4A-A213-FAA5F41C6DDA}" type="presOf" srcId="{B772A1BA-20A0-4DAE-AAE9-3D73CA6A16EF}" destId="{854D64B1-368B-4A61-A48D-50C68040DE27}" srcOrd="0" destOrd="0" presId="urn:microsoft.com/office/officeart/2005/8/layout/hList1"/>
    <dgm:cxn modelId="{19836453-D454-784A-B398-E949BABAD33D}" type="presOf" srcId="{2496CA23-B3FF-4F65-91FF-BF29B322FC56}" destId="{BD52AD3B-B31A-4386-AE3B-6D0487278EAB}" srcOrd="0" destOrd="2" presId="urn:microsoft.com/office/officeart/2005/8/layout/hList1"/>
    <dgm:cxn modelId="{D3113656-94F2-134F-8C6B-0DCC04E1EB74}" type="presOf" srcId="{9187F990-89D1-425D-B2B1-96F78F83EC0D}" destId="{BBF4D3C0-2DEE-46A2-BCD0-D9DCDFEE486C}" srcOrd="0" destOrd="0" presId="urn:microsoft.com/office/officeart/2005/8/layout/hList1"/>
    <dgm:cxn modelId="{66CCF02B-EBAC-4530-BE0F-ABFE4A30805A}" srcId="{B772A1BA-20A0-4DAE-AAE9-3D73CA6A16EF}" destId="{08F25F2E-CE35-4023-84C0-3F4BA5D293B7}" srcOrd="2" destOrd="0" parTransId="{E7386F7E-02B6-4225-B2D0-A3A6BE8A9965}" sibTransId="{0EA42ACF-4C63-4F89-B6AE-B249F1EBC6E1}"/>
    <dgm:cxn modelId="{5AB868BB-684B-4976-892F-4E5CA7F58F47}" srcId="{9187F990-89D1-425D-B2B1-96F78F83EC0D}" destId="{2496CA23-B3FF-4F65-91FF-BF29B322FC56}" srcOrd="2" destOrd="0" parTransId="{ADB102C4-D182-46A5-9878-62352ED2808A}" sibTransId="{9D4C903D-094D-4B58-A731-3F44F9FC46DB}"/>
    <dgm:cxn modelId="{61AED924-8CA1-E74B-9820-1446E6DCADC8}" type="presOf" srcId="{C38C1299-EF6D-4824-9BEE-0558F2CDDF7C}" destId="{1E8DA66C-F1E4-406A-95DB-2ADB228D16C7}" srcOrd="0" destOrd="0" presId="urn:microsoft.com/office/officeart/2005/8/layout/hList1"/>
    <dgm:cxn modelId="{3C0D929F-4294-0F42-A475-0104083675A7}" type="presOf" srcId="{08F25F2E-CE35-4023-84C0-3F4BA5D293B7}" destId="{1E8DA66C-F1E4-406A-95DB-2ADB228D16C7}" srcOrd="0" destOrd="2" presId="urn:microsoft.com/office/officeart/2005/8/layout/hList1"/>
    <dgm:cxn modelId="{C0B73108-0B8A-C94F-9423-943D7BBAA1C1}" type="presParOf" srcId="{D0C07292-0D04-4CC4-B4A2-01F7C0FDE2D2}" destId="{4BE3F5B8-F767-4D9C-9B91-F36AACDCD055}" srcOrd="0" destOrd="0" presId="urn:microsoft.com/office/officeart/2005/8/layout/hList1"/>
    <dgm:cxn modelId="{10D0EBC8-321A-584E-AC2D-FF0A4E2195DE}" type="presParOf" srcId="{4BE3F5B8-F767-4D9C-9B91-F36AACDCD055}" destId="{854D64B1-368B-4A61-A48D-50C68040DE27}" srcOrd="0" destOrd="0" presId="urn:microsoft.com/office/officeart/2005/8/layout/hList1"/>
    <dgm:cxn modelId="{61C55D61-EF07-8148-B826-4C5B466ED1C5}" type="presParOf" srcId="{4BE3F5B8-F767-4D9C-9B91-F36AACDCD055}" destId="{1E8DA66C-F1E4-406A-95DB-2ADB228D16C7}" srcOrd="1" destOrd="0" presId="urn:microsoft.com/office/officeart/2005/8/layout/hList1"/>
    <dgm:cxn modelId="{04CFEBB7-240C-E740-800D-F271A533D566}" type="presParOf" srcId="{D0C07292-0D04-4CC4-B4A2-01F7C0FDE2D2}" destId="{E2DD084C-B9D2-4181-97E8-A4EBC6190008}" srcOrd="1" destOrd="0" presId="urn:microsoft.com/office/officeart/2005/8/layout/hList1"/>
    <dgm:cxn modelId="{D4A17E96-E455-034B-9F62-9BD2F1C2B0B5}" type="presParOf" srcId="{D0C07292-0D04-4CC4-B4A2-01F7C0FDE2D2}" destId="{DBFF0C25-5524-4867-9C26-6F23A7108B99}" srcOrd="2" destOrd="0" presId="urn:microsoft.com/office/officeart/2005/8/layout/hList1"/>
    <dgm:cxn modelId="{6D7E2186-AE29-064C-B8D7-4442EDF8C3AA}" type="presParOf" srcId="{DBFF0C25-5524-4867-9C26-6F23A7108B99}" destId="{BBF4D3C0-2DEE-46A2-BCD0-D9DCDFEE486C}" srcOrd="0" destOrd="0" presId="urn:microsoft.com/office/officeart/2005/8/layout/hList1"/>
    <dgm:cxn modelId="{4CF994E8-A765-7444-A0E5-6BD01BA107ED}" type="presParOf" srcId="{DBFF0C25-5524-4867-9C26-6F23A7108B99}" destId="{BD52AD3B-B31A-4386-AE3B-6D0487278EA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D64B1-368B-4A61-A48D-50C68040DE27}">
      <dsp:nvSpPr>
        <dsp:cNvPr id="0" name=""/>
        <dsp:cNvSpPr/>
      </dsp:nvSpPr>
      <dsp:spPr>
        <a:xfrm>
          <a:off x="30" y="258675"/>
          <a:ext cx="2955392" cy="92930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lvl="0" algn="ctr" defTabSz="1200150" rtl="0">
            <a:lnSpc>
              <a:spcPct val="90000"/>
            </a:lnSpc>
            <a:spcBef>
              <a:spcPct val="0"/>
            </a:spcBef>
            <a:spcAft>
              <a:spcPct val="35000"/>
            </a:spcAft>
          </a:pPr>
          <a:r>
            <a:rPr lang="en-US" sz="2700" b="0" kern="1200" dirty="0"/>
            <a:t>Business objectives  </a:t>
          </a:r>
          <a:endParaRPr lang="en-US" sz="2700" kern="1200" dirty="0"/>
        </a:p>
      </dsp:txBody>
      <dsp:txXfrm>
        <a:off x="30" y="258675"/>
        <a:ext cx="2955392" cy="929308"/>
      </dsp:txXfrm>
    </dsp:sp>
    <dsp:sp modelId="{1E8DA66C-F1E4-406A-95DB-2ADB228D16C7}">
      <dsp:nvSpPr>
        <dsp:cNvPr id="0" name=""/>
        <dsp:cNvSpPr/>
      </dsp:nvSpPr>
      <dsp:spPr>
        <a:xfrm>
          <a:off x="30" y="1187984"/>
          <a:ext cx="2955392" cy="266814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rtl="0">
            <a:lnSpc>
              <a:spcPct val="90000"/>
            </a:lnSpc>
            <a:spcBef>
              <a:spcPct val="0"/>
            </a:spcBef>
            <a:spcAft>
              <a:spcPct val="15000"/>
            </a:spcAft>
            <a:buChar char="••"/>
          </a:pPr>
          <a:r>
            <a:rPr lang="en-US" sz="2700" b="0" kern="1200" dirty="0"/>
            <a:t>Build profitable customer relationships</a:t>
          </a:r>
          <a:endParaRPr lang="en-US" sz="2700" kern="1200" dirty="0"/>
        </a:p>
        <a:p>
          <a:pPr marL="228600" lvl="1" indent="-228600" algn="l" defTabSz="1200150" rtl="0">
            <a:lnSpc>
              <a:spcPct val="90000"/>
            </a:lnSpc>
            <a:spcBef>
              <a:spcPct val="0"/>
            </a:spcBef>
            <a:spcAft>
              <a:spcPct val="15000"/>
            </a:spcAft>
            <a:buChar char="••"/>
          </a:pPr>
          <a:r>
            <a:rPr lang="en-US" sz="2700" b="0" kern="1200" dirty="0"/>
            <a:t>Invest in research</a:t>
          </a:r>
          <a:endParaRPr lang="en-US" sz="2700" kern="1200" dirty="0"/>
        </a:p>
        <a:p>
          <a:pPr marL="228600" lvl="1" indent="-228600" algn="l" defTabSz="1200150" rtl="0">
            <a:lnSpc>
              <a:spcPct val="90000"/>
            </a:lnSpc>
            <a:spcBef>
              <a:spcPct val="0"/>
            </a:spcBef>
            <a:spcAft>
              <a:spcPct val="15000"/>
            </a:spcAft>
            <a:buChar char="••"/>
          </a:pPr>
          <a:r>
            <a:rPr lang="en-US" sz="2700" b="0" kern="1200" dirty="0"/>
            <a:t>Improve profits</a:t>
          </a:r>
          <a:endParaRPr lang="en-US" sz="2700" kern="1200" dirty="0"/>
        </a:p>
      </dsp:txBody>
      <dsp:txXfrm>
        <a:off x="30" y="1187984"/>
        <a:ext cx="2955392" cy="2668140"/>
      </dsp:txXfrm>
    </dsp:sp>
    <dsp:sp modelId="{BBF4D3C0-2DEE-46A2-BCD0-D9DCDFEE486C}">
      <dsp:nvSpPr>
        <dsp:cNvPr id="0" name=""/>
        <dsp:cNvSpPr/>
      </dsp:nvSpPr>
      <dsp:spPr>
        <a:xfrm>
          <a:off x="3369177" y="258675"/>
          <a:ext cx="2955392" cy="929308"/>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lvl="0" algn="ctr" defTabSz="1200150" rtl="0">
            <a:lnSpc>
              <a:spcPct val="90000"/>
            </a:lnSpc>
            <a:spcBef>
              <a:spcPct val="0"/>
            </a:spcBef>
            <a:spcAft>
              <a:spcPct val="35000"/>
            </a:spcAft>
          </a:pPr>
          <a:r>
            <a:rPr lang="en-US" sz="2700" b="0" kern="1200" dirty="0"/>
            <a:t>Marketing objectives</a:t>
          </a:r>
          <a:endParaRPr lang="en-US" sz="2700" kern="1200" dirty="0"/>
        </a:p>
      </dsp:txBody>
      <dsp:txXfrm>
        <a:off x="3369177" y="258675"/>
        <a:ext cx="2955392" cy="929308"/>
      </dsp:txXfrm>
    </dsp:sp>
    <dsp:sp modelId="{BD52AD3B-B31A-4386-AE3B-6D0487278EAB}">
      <dsp:nvSpPr>
        <dsp:cNvPr id="0" name=""/>
        <dsp:cNvSpPr/>
      </dsp:nvSpPr>
      <dsp:spPr>
        <a:xfrm>
          <a:off x="3369177" y="1187984"/>
          <a:ext cx="2955392" cy="2668140"/>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rtl="0">
            <a:lnSpc>
              <a:spcPct val="90000"/>
            </a:lnSpc>
            <a:spcBef>
              <a:spcPct val="0"/>
            </a:spcBef>
            <a:spcAft>
              <a:spcPct val="15000"/>
            </a:spcAft>
            <a:buChar char="••"/>
          </a:pPr>
          <a:r>
            <a:rPr lang="en-US" sz="2700" b="0" kern="1200" dirty="0"/>
            <a:t>Increase market share</a:t>
          </a:r>
          <a:endParaRPr lang="en-US" sz="2700" kern="1200" dirty="0"/>
        </a:p>
        <a:p>
          <a:pPr marL="228600" lvl="1" indent="-228600" algn="l" defTabSz="1200150" rtl="0">
            <a:lnSpc>
              <a:spcPct val="90000"/>
            </a:lnSpc>
            <a:spcBef>
              <a:spcPct val="0"/>
            </a:spcBef>
            <a:spcAft>
              <a:spcPct val="15000"/>
            </a:spcAft>
            <a:buChar char="••"/>
          </a:pPr>
          <a:r>
            <a:rPr lang="en-US" sz="2700" b="0" kern="1200" dirty="0"/>
            <a:t>Create local partnerships</a:t>
          </a:r>
          <a:endParaRPr lang="en-US" sz="2700" kern="1200" dirty="0"/>
        </a:p>
        <a:p>
          <a:pPr marL="228600" lvl="1" indent="-228600" algn="l" defTabSz="1200150" rtl="0">
            <a:lnSpc>
              <a:spcPct val="90000"/>
            </a:lnSpc>
            <a:spcBef>
              <a:spcPct val="0"/>
            </a:spcBef>
            <a:spcAft>
              <a:spcPct val="15000"/>
            </a:spcAft>
            <a:buChar char="••"/>
          </a:pPr>
          <a:r>
            <a:rPr lang="en-US" sz="2700" b="0" kern="1200" dirty="0"/>
            <a:t>Increase promotion</a:t>
          </a:r>
          <a:endParaRPr lang="en-US" sz="2700" kern="1200" dirty="0"/>
        </a:p>
      </dsp:txBody>
      <dsp:txXfrm>
        <a:off x="3369177" y="1187984"/>
        <a:ext cx="2955392" cy="266814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1E5A47-5EF7-41C3-AE15-CC3EBBE7979D}" type="datetimeFigureOut">
              <a:rPr lang="en-US" smtClean="0"/>
              <a:t>5/14/2019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5A0A23-7F20-4B04-A006-693C5986EE1E}" type="slidenum">
              <a:rPr lang="en-US" smtClean="0"/>
              <a:t>‹#›</a:t>
            </a:fld>
            <a:endParaRPr lang="en-US" dirty="0"/>
          </a:p>
        </p:txBody>
      </p:sp>
    </p:spTree>
    <p:extLst>
      <p:ext uri="{BB962C8B-B14F-4D97-AF65-F5344CB8AC3E}">
        <p14:creationId xmlns:p14="http://schemas.microsoft.com/office/powerpoint/2010/main" val="273344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solidFill>
                <a:srgbClr val="000000"/>
              </a:solidFill>
              <a:cs typeface="Arial" panose="020B0604020202020204" pitchFamily="34" charset="0"/>
              <a:sym typeface="Arial" panose="020B0604020202020204" pitchFamily="34" charset="0"/>
            </a:endParaRPr>
          </a:p>
        </p:txBody>
      </p:sp>
      <p:sp>
        <p:nvSpPr>
          <p:cNvPr id="24580"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B6AA7723-1386-4A38-B045-2C418B1CBE64}" type="slidenum">
              <a:rPr lang="en-US" altLang="en-US" sz="1400">
                <a:solidFill>
                  <a:srgbClr val="000000"/>
                </a:solidFill>
              </a:rPr>
              <a:pPr algn="l">
                <a:spcBef>
                  <a:spcPct val="0"/>
                </a:spcBef>
                <a:buSzTx/>
              </a:pPr>
              <a:t>1</a:t>
            </a:fld>
            <a:endParaRPr lang="en-US" altLang="en-US" sz="1400">
              <a:solidFill>
                <a:srgbClr val="000000"/>
              </a:solidFill>
            </a:endParaRPr>
          </a:p>
        </p:txBody>
      </p:sp>
    </p:spTree>
    <p:extLst>
      <p:ext uri="{BB962C8B-B14F-4D97-AF65-F5344CB8AC3E}">
        <p14:creationId xmlns:p14="http://schemas.microsoft.com/office/powerpoint/2010/main" val="3221396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bwMode="auto">
          <a:noFill/>
          <a:ln>
            <a:miter lim="800000"/>
            <a:headEnd/>
            <a:tailEnd/>
          </a:ln>
        </p:spPr>
        <p:txBody>
          <a:bodyPr/>
          <a:lstStyle/>
          <a:p>
            <a:fld id="{EFB05278-0ACB-4DE5-84A4-C63BC4CA7DEB}" type="slidenum">
              <a:rPr lang="en-US" smtClean="0">
                <a:latin typeface="Calibri" pitchFamily="34" charset="0"/>
                <a:ea typeface="ヒラギノ角ゴ Pro W3"/>
                <a:cs typeface="ヒラギノ角ゴ Pro W3"/>
              </a:rPr>
              <a:pPr/>
              <a:t>2</a:t>
            </a:fld>
            <a:endParaRPr lang="en-US" dirty="0">
              <a:latin typeface="Calibri" pitchFamily="34" charset="0"/>
              <a:ea typeface="ヒラギノ角ゴ Pro W3"/>
              <a:cs typeface="ヒラギノ角ゴ Pro W3"/>
            </a:endParaRPr>
          </a:p>
        </p:txBody>
      </p:sp>
      <p:sp>
        <p:nvSpPr>
          <p:cNvPr id="17410"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17411" name="Rectangle 3"/>
          <p:cNvSpPr>
            <a:spLocks noGrp="1" noChangeArrowheads="1"/>
          </p:cNvSpPr>
          <p:nvPr>
            <p:ph type="body" idx="1"/>
          </p:nvPr>
        </p:nvSpPr>
        <p:spPr bwMode="auto">
          <a:noFill/>
        </p:spPr>
        <p:txBody>
          <a:bodyPr/>
          <a:lstStyle/>
          <a:p>
            <a:endParaRPr lang="en-US" dirty="0"/>
          </a:p>
        </p:txBody>
      </p:sp>
    </p:spTree>
    <p:extLst>
      <p:ext uri="{BB962C8B-B14F-4D97-AF65-F5344CB8AC3E}">
        <p14:creationId xmlns:p14="http://schemas.microsoft.com/office/powerpoint/2010/main" val="1771527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bwMode="auto">
          <a:noFill/>
          <a:ln>
            <a:miter lim="800000"/>
            <a:headEnd/>
            <a:tailEnd/>
          </a:ln>
        </p:spPr>
        <p:txBody>
          <a:bodyPr/>
          <a:lstStyle/>
          <a:p>
            <a:fld id="{EFB05278-0ACB-4DE5-84A4-C63BC4CA7DEB}" type="slidenum">
              <a:rPr lang="en-US" smtClean="0">
                <a:latin typeface="Calibri" pitchFamily="34" charset="0"/>
                <a:ea typeface="ヒラギノ角ゴ Pro W3"/>
                <a:cs typeface="ヒラギノ角ゴ Pro W3"/>
              </a:rPr>
              <a:pPr/>
              <a:t>3</a:t>
            </a:fld>
            <a:endParaRPr lang="en-US" dirty="0">
              <a:latin typeface="Calibri" pitchFamily="34" charset="0"/>
              <a:ea typeface="ヒラギノ角ゴ Pro W3"/>
              <a:cs typeface="ヒラギノ角ゴ Pro W3"/>
            </a:endParaRPr>
          </a:p>
        </p:txBody>
      </p:sp>
      <p:sp>
        <p:nvSpPr>
          <p:cNvPr id="17410"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17411" name="Rectangle 3"/>
          <p:cNvSpPr>
            <a:spLocks noGrp="1" noChangeArrowheads="1"/>
          </p:cNvSpPr>
          <p:nvPr>
            <p:ph type="body" idx="1"/>
          </p:nvPr>
        </p:nvSpPr>
        <p:spPr bwMode="auto">
          <a:noFill/>
        </p:spPr>
        <p:txBody>
          <a:bodyPr/>
          <a:lstStyle/>
          <a:p>
            <a:endParaRPr lang="en-US" dirty="0"/>
          </a:p>
        </p:txBody>
      </p:sp>
    </p:spTree>
    <p:extLst>
      <p:ext uri="{BB962C8B-B14F-4D97-AF65-F5344CB8AC3E}">
        <p14:creationId xmlns:p14="http://schemas.microsoft.com/office/powerpoint/2010/main" val="34982845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p:cNvSpPr>
            <a:spLocks noGrp="1" noChangeArrowheads="1"/>
          </p:cNvSpPr>
          <p:nvPr>
            <p:ph type="sldNum" sz="quarter" idx="5"/>
          </p:nvPr>
        </p:nvSpPr>
        <p:spPr bwMode="auto">
          <a:noFill/>
          <a:ln>
            <a:miter lim="800000"/>
            <a:headEnd/>
            <a:tailEnd/>
          </a:ln>
        </p:spPr>
        <p:txBody>
          <a:bodyPr/>
          <a:lstStyle/>
          <a:p>
            <a:fld id="{B743B637-1191-4CC9-BFE3-2ABB92FAF133}" type="slidenum">
              <a:rPr lang="en-US" smtClean="0">
                <a:latin typeface="Calibri" pitchFamily="34" charset="0"/>
                <a:ea typeface="ヒラギノ角ゴ Pro W3"/>
                <a:cs typeface="ヒラギノ角ゴ Pro W3"/>
              </a:rPr>
              <a:pPr/>
              <a:t>4</a:t>
            </a:fld>
            <a:endParaRPr lang="en-US" dirty="0">
              <a:latin typeface="Calibri" pitchFamily="34" charset="0"/>
              <a:ea typeface="ヒラギノ角ゴ Pro W3"/>
              <a:cs typeface="ヒラギノ角ゴ Pro W3"/>
            </a:endParaRPr>
          </a:p>
        </p:txBody>
      </p:sp>
      <p:sp>
        <p:nvSpPr>
          <p:cNvPr id="19458"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19460" name="Rectangle 3"/>
          <p:cNvSpPr>
            <a:spLocks noGrp="1" noChangeArrowheads="1"/>
          </p:cNvSpPr>
          <p:nvPr>
            <p:ph type="body" idx="1"/>
          </p:nvPr>
        </p:nvSpPr>
        <p:spPr bwMode="auto"/>
        <p:txBody>
          <a:bodyPr>
            <a:normAutofit fontScale="85000" lnSpcReduction="10000"/>
          </a:bodyPr>
          <a:lstStyle/>
          <a:p>
            <a:pPr eaLnBrk="1" hangingPunct="1">
              <a:spcBef>
                <a:spcPct val="0"/>
              </a:spcBef>
            </a:pPr>
            <a:r>
              <a:rPr lang="en-US" sz="1800" b="1" dirty="0"/>
              <a:t>Discussion Question</a:t>
            </a:r>
          </a:p>
          <a:p>
            <a:pPr eaLnBrk="1" hangingPunct="1">
              <a:spcBef>
                <a:spcPct val="0"/>
              </a:spcBef>
            </a:pPr>
            <a:r>
              <a:rPr lang="en-US" sz="1800" i="1" dirty="0"/>
              <a:t>How might the strategic plan of the college or university influence decisions in the school’s programs and offerings?</a:t>
            </a:r>
            <a:r>
              <a:rPr lang="en-US" sz="1800" i="1" baseline="0" dirty="0"/>
              <a:t> </a:t>
            </a:r>
            <a:r>
              <a:rPr lang="en-US" sz="1800" i="1" dirty="0"/>
              <a:t>How might it influence decisions in food services, dormitories, executive education, and undergraduate versus graduate programs?</a:t>
            </a:r>
          </a:p>
          <a:p>
            <a:pPr eaLnBrk="1" hangingPunct="1">
              <a:spcBef>
                <a:spcPct val="0"/>
              </a:spcBef>
            </a:pPr>
            <a:endParaRPr lang="en-US" sz="1800" dirty="0"/>
          </a:p>
          <a:p>
            <a:r>
              <a:rPr lang="en-US" sz="1800" dirty="0"/>
              <a:t>Strategic planning sets the stage for the rest of planning in the firm. Companies usually prepare annual plans, long-range plans, and strategic plans. </a:t>
            </a:r>
          </a:p>
          <a:p>
            <a:endParaRPr lang="en-US" sz="1800" dirty="0"/>
          </a:p>
          <a:p>
            <a:r>
              <a:rPr lang="en-US" sz="1800" dirty="0"/>
              <a:t>The annual and long-range plans deal with the company’s current businesses and how to keep them going. </a:t>
            </a:r>
          </a:p>
          <a:p>
            <a:endParaRPr lang="en-US" sz="1800" dirty="0"/>
          </a:p>
          <a:p>
            <a:r>
              <a:rPr lang="en-US" sz="1800" dirty="0"/>
              <a:t>In contrast, the strategic plan involves adapting the firm to take advantage of opportunities in its constantly changing environment.</a:t>
            </a:r>
          </a:p>
        </p:txBody>
      </p:sp>
    </p:spTree>
    <p:extLst>
      <p:ext uri="{BB962C8B-B14F-4D97-AF65-F5344CB8AC3E}">
        <p14:creationId xmlns:p14="http://schemas.microsoft.com/office/powerpoint/2010/main" val="2699629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5</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dirty="0"/>
              <a:t>At the corporate level, the company starts the strategic planning process by defining its overall purpose and mission (see Figure 2.1).</a:t>
            </a:r>
          </a:p>
          <a:p>
            <a:endParaRPr lang="en-US" dirty="0"/>
          </a:p>
          <a:p>
            <a:r>
              <a:rPr lang="en-US" dirty="0"/>
              <a:t>This mission is then turned into detailed supporting objectives that guide the entire company. Next, headquarters decides what portfolio of businesses and products is best for the company and how much support to give each one. In turn, each business and product develops detailed marketing and other departmental plans that support the company-wide plan. </a:t>
            </a:r>
          </a:p>
          <a:p>
            <a:endParaRPr lang="en-US" dirty="0"/>
          </a:p>
          <a:p>
            <a:r>
              <a:rPr lang="en-US" dirty="0"/>
              <a:t>Thus, marketing planning occurs at the business-unit, product, and market levels. </a:t>
            </a:r>
          </a:p>
          <a:p>
            <a:endParaRPr lang="en-US" dirty="0"/>
          </a:p>
          <a:p>
            <a:r>
              <a:rPr lang="en-US" dirty="0"/>
              <a:t>It supports company strategic planning with more detailed plans for specific marketing opportunities.</a:t>
            </a:r>
          </a:p>
        </p:txBody>
      </p:sp>
    </p:spTree>
    <p:extLst>
      <p:ext uri="{BB962C8B-B14F-4D97-AF65-F5344CB8AC3E}">
        <p14:creationId xmlns:p14="http://schemas.microsoft.com/office/powerpoint/2010/main" val="3061430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p:cNvSpPr>
            <a:spLocks noGrp="1" noChangeArrowheads="1"/>
          </p:cNvSpPr>
          <p:nvPr>
            <p:ph type="sldNum" sz="quarter" idx="5"/>
          </p:nvPr>
        </p:nvSpPr>
        <p:spPr bwMode="auto">
          <a:noFill/>
          <a:ln>
            <a:miter lim="800000"/>
            <a:headEnd/>
            <a:tailEnd/>
          </a:ln>
        </p:spPr>
        <p:txBody>
          <a:bodyPr/>
          <a:lstStyle/>
          <a:p>
            <a:fld id="{2458D2F9-D5E2-4D5D-BBDE-98F2CDBA1631}" type="slidenum">
              <a:rPr lang="en-US" smtClean="0">
                <a:latin typeface="Calibri" pitchFamily="34" charset="0"/>
                <a:ea typeface="ヒラギノ角ゴ Pro W3"/>
                <a:cs typeface="ヒラギノ角ゴ Pro W3"/>
              </a:rPr>
              <a:pPr/>
              <a:t>6</a:t>
            </a:fld>
            <a:endParaRPr lang="en-US" dirty="0">
              <a:latin typeface="Calibri" pitchFamily="34" charset="0"/>
              <a:ea typeface="ヒラギノ角ゴ Pro W3"/>
              <a:cs typeface="ヒラギノ角ゴ Pro W3"/>
            </a:endParaRPr>
          </a:p>
        </p:txBody>
      </p:sp>
      <p:sp>
        <p:nvSpPr>
          <p:cNvPr id="23554"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3555" name="Rectangle 3"/>
          <p:cNvSpPr>
            <a:spLocks noGrp="1" noChangeArrowheads="1"/>
          </p:cNvSpPr>
          <p:nvPr>
            <p:ph type="body" idx="1"/>
          </p:nvPr>
        </p:nvSpPr>
        <p:spPr bwMode="auto">
          <a:noFill/>
        </p:spPr>
        <p:txBody>
          <a:bodyPr/>
          <a:lstStyle/>
          <a:p>
            <a:pPr eaLnBrk="1" hangingPunct="1">
              <a:spcBef>
                <a:spcPct val="0"/>
              </a:spcBef>
            </a:pPr>
            <a:r>
              <a:rPr lang="en-US" sz="1100" dirty="0"/>
              <a:t>Forging a sound mission begins with the following questions: </a:t>
            </a:r>
          </a:p>
          <a:p>
            <a:pPr eaLnBrk="1" hangingPunct="1">
              <a:spcBef>
                <a:spcPct val="0"/>
              </a:spcBef>
            </a:pPr>
            <a:endParaRPr lang="en-US" sz="1100" dirty="0"/>
          </a:p>
          <a:p>
            <a:pPr marL="171450" indent="-171450" eaLnBrk="1" hangingPunct="1">
              <a:spcBef>
                <a:spcPct val="0"/>
              </a:spcBef>
              <a:buFont typeface="Arial" panose="020B0604020202020204" pitchFamily="34" charset="0"/>
              <a:buChar char="•"/>
            </a:pPr>
            <a:r>
              <a:rPr lang="en-US" sz="1100" i="0" dirty="0"/>
              <a:t>What is our business? </a:t>
            </a:r>
          </a:p>
          <a:p>
            <a:pPr marL="171450" indent="-171450" eaLnBrk="1" hangingPunct="1">
              <a:spcBef>
                <a:spcPct val="0"/>
              </a:spcBef>
              <a:buFont typeface="Arial" panose="020B0604020202020204" pitchFamily="34" charset="0"/>
              <a:buChar char="•"/>
            </a:pPr>
            <a:r>
              <a:rPr lang="en-US" sz="1100" i="0" dirty="0"/>
              <a:t>Who is the customer? </a:t>
            </a:r>
          </a:p>
          <a:p>
            <a:pPr marL="171450" indent="-171450" eaLnBrk="1" hangingPunct="1">
              <a:spcBef>
                <a:spcPct val="0"/>
              </a:spcBef>
              <a:buFont typeface="Arial" panose="020B0604020202020204" pitchFamily="34" charset="0"/>
              <a:buChar char="•"/>
            </a:pPr>
            <a:r>
              <a:rPr lang="en-US" sz="1100" i="0" dirty="0"/>
              <a:t>What do consumers value? </a:t>
            </a:r>
          </a:p>
          <a:p>
            <a:pPr marL="171450" indent="-171450" eaLnBrk="1" hangingPunct="1">
              <a:spcBef>
                <a:spcPct val="0"/>
              </a:spcBef>
              <a:buFont typeface="Arial" panose="020B0604020202020204" pitchFamily="34" charset="0"/>
              <a:buChar char="•"/>
            </a:pPr>
            <a:r>
              <a:rPr lang="en-US" sz="1100" i="0" dirty="0"/>
              <a:t>What should our business </a:t>
            </a:r>
            <a:r>
              <a:rPr lang="en-US" sz="1100" dirty="0"/>
              <a:t>be? </a:t>
            </a:r>
          </a:p>
          <a:p>
            <a:pPr eaLnBrk="1" hangingPunct="1">
              <a:spcBef>
                <a:spcPct val="0"/>
              </a:spcBef>
            </a:pPr>
            <a:endParaRPr lang="en-US" sz="1100" dirty="0"/>
          </a:p>
          <a:p>
            <a:pPr eaLnBrk="1" hangingPunct="1">
              <a:spcBef>
                <a:spcPct val="0"/>
              </a:spcBef>
            </a:pPr>
            <a:r>
              <a:rPr lang="en-US" sz="1100" dirty="0"/>
              <a:t>These simple-sounding questions are among the most difficult the company will ever have to answer. Successful companies continuously raise these questions and answer them carefully and completely.</a:t>
            </a:r>
          </a:p>
          <a:p>
            <a:pPr eaLnBrk="1" hangingPunct="1">
              <a:spcBef>
                <a:spcPct val="0"/>
              </a:spcBef>
            </a:pPr>
            <a:endParaRPr lang="en-US" sz="1100" dirty="0"/>
          </a:p>
          <a:p>
            <a:pPr eaLnBrk="1" hangingPunct="1">
              <a:spcBef>
                <a:spcPct val="0"/>
              </a:spcBef>
            </a:pPr>
            <a:r>
              <a:rPr lang="en-US" sz="1100" dirty="0"/>
              <a:t>A mission statement should:</a:t>
            </a:r>
          </a:p>
          <a:p>
            <a:pPr eaLnBrk="1" hangingPunct="1">
              <a:spcBef>
                <a:spcPct val="0"/>
              </a:spcBef>
            </a:pPr>
            <a:endParaRPr lang="en-US" sz="1100" dirty="0"/>
          </a:p>
          <a:p>
            <a:pPr eaLnBrk="1" hangingPunct="1">
              <a:spcBef>
                <a:spcPct val="0"/>
              </a:spcBef>
              <a:buFont typeface="Calibri" pitchFamily="34" charset="0"/>
              <a:buAutoNum type="arabicPeriod"/>
            </a:pPr>
            <a:r>
              <a:rPr lang="en-US" sz="1100" dirty="0"/>
              <a:t>Not be myopic in product terms</a:t>
            </a:r>
          </a:p>
          <a:p>
            <a:pPr eaLnBrk="1" hangingPunct="1">
              <a:spcBef>
                <a:spcPct val="0"/>
              </a:spcBef>
              <a:buFont typeface="Calibri" pitchFamily="34" charset="0"/>
              <a:buAutoNum type="arabicPeriod"/>
            </a:pPr>
            <a:r>
              <a:rPr lang="en-US" sz="1100" dirty="0"/>
              <a:t>Be</a:t>
            </a:r>
            <a:r>
              <a:rPr lang="en-US" sz="1100" baseline="0" dirty="0"/>
              <a:t> m</a:t>
            </a:r>
            <a:r>
              <a:rPr lang="en-US" sz="1100" dirty="0"/>
              <a:t>eaningful and specific</a:t>
            </a:r>
          </a:p>
          <a:p>
            <a:pPr eaLnBrk="1" hangingPunct="1">
              <a:spcBef>
                <a:spcPct val="0"/>
              </a:spcBef>
              <a:buFont typeface="Calibri" pitchFamily="34" charset="0"/>
              <a:buAutoNum type="arabicPeriod"/>
            </a:pPr>
            <a:r>
              <a:rPr lang="en-US" sz="1100" dirty="0"/>
              <a:t>Be</a:t>
            </a:r>
            <a:r>
              <a:rPr lang="en-US" sz="1100" baseline="0" dirty="0"/>
              <a:t> m</a:t>
            </a:r>
            <a:r>
              <a:rPr lang="en-US" sz="1100" dirty="0"/>
              <a:t>otivating</a:t>
            </a:r>
          </a:p>
          <a:p>
            <a:pPr eaLnBrk="1" hangingPunct="1">
              <a:spcBef>
                <a:spcPct val="0"/>
              </a:spcBef>
              <a:buFont typeface="Calibri" pitchFamily="34" charset="0"/>
              <a:buAutoNum type="arabicPeriod"/>
            </a:pPr>
            <a:r>
              <a:rPr lang="en-US" sz="1100" dirty="0"/>
              <a:t>Emphasize the company’s strengths</a:t>
            </a:r>
          </a:p>
          <a:p>
            <a:pPr eaLnBrk="1" hangingPunct="1">
              <a:spcBef>
                <a:spcPct val="0"/>
              </a:spcBef>
              <a:buFont typeface="Calibri" pitchFamily="34" charset="0"/>
              <a:buAutoNum type="arabicPeriod"/>
            </a:pPr>
            <a:r>
              <a:rPr lang="en-US" sz="1100" dirty="0"/>
              <a:t>Contain specific workable guidelines</a:t>
            </a:r>
          </a:p>
          <a:p>
            <a:pPr eaLnBrk="1" hangingPunct="1">
              <a:spcBef>
                <a:spcPct val="0"/>
              </a:spcBef>
              <a:buFont typeface="Calibri" pitchFamily="34" charset="0"/>
              <a:buAutoNum type="arabicPeriod"/>
            </a:pPr>
            <a:r>
              <a:rPr lang="en-US" sz="1100" dirty="0"/>
              <a:t>Not be stated as making sales or profits</a:t>
            </a:r>
          </a:p>
          <a:p>
            <a:pPr eaLnBrk="1" hangingPunct="1">
              <a:spcBef>
                <a:spcPct val="0"/>
              </a:spcBef>
            </a:pPr>
            <a:endParaRPr lang="en-US" sz="1100" dirty="0"/>
          </a:p>
          <a:p>
            <a:pPr eaLnBrk="1" hangingPunct="1">
              <a:spcBef>
                <a:spcPct val="0"/>
              </a:spcBef>
            </a:pPr>
            <a:r>
              <a:rPr lang="en-US" sz="1100" b="1" dirty="0"/>
              <a:t>Discussion Question</a:t>
            </a:r>
            <a:endParaRPr lang="en-US" sz="1100" dirty="0"/>
          </a:p>
          <a:p>
            <a:pPr marL="0" marR="0" indent="0" algn="l" defTabSz="914400" rtl="0" eaLnBrk="1" fontAlgn="base" latinLnBrk="0" hangingPunct="1">
              <a:lnSpc>
                <a:spcPct val="100000"/>
              </a:lnSpc>
              <a:spcBef>
                <a:spcPct val="0"/>
              </a:spcBef>
              <a:spcAft>
                <a:spcPct val="0"/>
              </a:spcAft>
              <a:buClrTx/>
              <a:buSzTx/>
              <a:buFontTx/>
              <a:buNone/>
              <a:tabLst/>
              <a:defRPr/>
            </a:pPr>
            <a:r>
              <a:rPr lang="en-US" sz="1100" i="1" dirty="0">
                <a:solidFill>
                  <a:srgbClr val="000000"/>
                </a:solidFill>
                <a:latin typeface="+mn-lt"/>
              </a:rPr>
              <a:t>A</a:t>
            </a:r>
            <a:r>
              <a:rPr lang="en-US" sz="1100" i="1" baseline="0" dirty="0">
                <a:solidFill>
                  <a:srgbClr val="000000"/>
                </a:solidFill>
                <a:latin typeface="+mn-lt"/>
              </a:rPr>
              <a:t> m</a:t>
            </a:r>
            <a:r>
              <a:rPr lang="en-US" sz="1100" i="1" dirty="0">
                <a:solidFill>
                  <a:srgbClr val="000000"/>
                </a:solidFill>
                <a:latin typeface="+mn-lt"/>
              </a:rPr>
              <a:t>arket-oriented mission statement defines the business in terms of satisfying basic customer needs.</a:t>
            </a:r>
            <a:r>
              <a:rPr lang="en-US" sz="1100" i="1" baseline="0" dirty="0">
                <a:solidFill>
                  <a:srgbClr val="000000"/>
                </a:solidFill>
                <a:latin typeface="+mn-lt"/>
              </a:rPr>
              <a:t> </a:t>
            </a:r>
            <a:r>
              <a:rPr lang="en-US" sz="1100" i="1" dirty="0"/>
              <a:t>Ask the students to evaluate how the IBM mission statement meets the criteria of a market-oriented mission statement.</a:t>
            </a:r>
          </a:p>
        </p:txBody>
      </p:sp>
    </p:spTree>
    <p:extLst>
      <p:ext uri="{BB962C8B-B14F-4D97-AF65-F5344CB8AC3E}">
        <p14:creationId xmlns:p14="http://schemas.microsoft.com/office/powerpoint/2010/main" val="24197508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7</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dirty="0"/>
              <a:t>The company needs to turn its mission into detailed supporting objectives for each level of management. Each manager should have objectives and be responsible for reaching them.</a:t>
            </a:r>
          </a:p>
          <a:p>
            <a:endParaRPr lang="en-US" dirty="0"/>
          </a:p>
          <a:p>
            <a:r>
              <a:rPr lang="en-US" dirty="0"/>
              <a:t>The company can tie a diverse product portfolio together under a mission.</a:t>
            </a:r>
          </a:p>
          <a:p>
            <a:endParaRPr lang="en-US" dirty="0"/>
          </a:p>
          <a:p>
            <a:r>
              <a:rPr lang="en-US" dirty="0"/>
              <a:t>This broad mission leads to a hierarchy of objectives, including business objectives and marketing objectives such as</a:t>
            </a:r>
            <a:r>
              <a:rPr lang="en-US" baseline="0" dirty="0"/>
              <a:t> to build </a:t>
            </a:r>
            <a:r>
              <a:rPr lang="en-US" dirty="0"/>
              <a:t>profitable customer relationships by developing superior products. </a:t>
            </a:r>
          </a:p>
        </p:txBody>
      </p:sp>
    </p:spTree>
    <p:extLst>
      <p:ext uri="{BB962C8B-B14F-4D97-AF65-F5344CB8AC3E}">
        <p14:creationId xmlns:p14="http://schemas.microsoft.com/office/powerpoint/2010/main" val="30614304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bwMode="auto">
          <a:noFill/>
          <a:ln>
            <a:miter lim="800000"/>
            <a:headEnd/>
            <a:tailEnd/>
          </a:ln>
        </p:spPr>
        <p:txBody>
          <a:bodyPr/>
          <a:lstStyle/>
          <a:p>
            <a:fld id="{EFB05278-0ACB-4DE5-84A4-C63BC4CA7DEB}" type="slidenum">
              <a:rPr lang="en-US" smtClean="0">
                <a:latin typeface="Calibri" pitchFamily="34" charset="0"/>
                <a:ea typeface="ヒラギノ角ゴ Pro W3"/>
                <a:cs typeface="ヒラギノ角ゴ Pro W3"/>
              </a:rPr>
              <a:pPr/>
              <a:t>8</a:t>
            </a:fld>
            <a:endParaRPr lang="en-US" dirty="0">
              <a:latin typeface="Calibri" pitchFamily="34" charset="0"/>
              <a:ea typeface="ヒラギノ角ゴ Pro W3"/>
              <a:cs typeface="ヒラギノ角ゴ Pro W3"/>
            </a:endParaRPr>
          </a:p>
        </p:txBody>
      </p:sp>
      <p:sp>
        <p:nvSpPr>
          <p:cNvPr id="17410"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17411" name="Rectangle 3"/>
          <p:cNvSpPr>
            <a:spLocks noGrp="1" noChangeArrowheads="1"/>
          </p:cNvSpPr>
          <p:nvPr>
            <p:ph type="body" idx="1"/>
          </p:nvPr>
        </p:nvSpPr>
        <p:spPr bwMode="auto">
          <a:noFill/>
        </p:spPr>
        <p:txBody>
          <a:bodyPr/>
          <a:lstStyle/>
          <a:p>
            <a:endParaRPr lang="en-US" dirty="0"/>
          </a:p>
        </p:txBody>
      </p:sp>
    </p:spTree>
    <p:extLst>
      <p:ext uri="{BB962C8B-B14F-4D97-AF65-F5344CB8AC3E}">
        <p14:creationId xmlns:p14="http://schemas.microsoft.com/office/powerpoint/2010/main" val="34982845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9</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dirty="0"/>
              <a:t>Marketing alone can’t create superior customer value. Under the company-wide strategic plan, marketers must work closely with other departments to form an effective internal </a:t>
            </a:r>
            <a:r>
              <a:rPr lang="en-US" b="1" dirty="0"/>
              <a:t>company value chain.</a:t>
            </a:r>
            <a:endParaRPr lang="en-US" dirty="0"/>
          </a:p>
        </p:txBody>
      </p:sp>
    </p:spTree>
    <p:extLst>
      <p:ext uri="{BB962C8B-B14F-4D97-AF65-F5344CB8AC3E}">
        <p14:creationId xmlns:p14="http://schemas.microsoft.com/office/powerpoint/2010/main" val="30614304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10</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dirty="0"/>
              <a:t>Marketing alone can’t create superior customer value. Under the company-wide strategic plan, marketers must work closely with other departments to form an effective internal </a:t>
            </a:r>
            <a:r>
              <a:rPr lang="en-US" b="1" dirty="0"/>
              <a:t>company value chain.</a:t>
            </a:r>
            <a:r>
              <a:rPr lang="en-US" sz="1200" b="1" kern="1200" dirty="0">
                <a:solidFill>
                  <a:schemeClr val="tx1"/>
                </a:solidFill>
                <a:effectLst/>
                <a:latin typeface="+mn-lt"/>
                <a:ea typeface="MS PGothic" pitchFamily="34" charset="-128"/>
                <a:cs typeface="ＭＳ Ｐゴシック" charset="-128"/>
              </a:rPr>
              <a:t> </a:t>
            </a:r>
          </a:p>
          <a:p>
            <a:endParaRPr lang="en-US" sz="1200" b="1" kern="1200" dirty="0">
              <a:solidFill>
                <a:schemeClr val="tx1"/>
              </a:solidFill>
              <a:effectLst/>
              <a:latin typeface="+mn-lt"/>
              <a:ea typeface="MS PGothic" pitchFamily="34" charset="-128"/>
              <a:cs typeface="ＭＳ Ｐゴシック" charset="-128"/>
            </a:endParaRPr>
          </a:p>
          <a:p>
            <a:r>
              <a:rPr lang="en-US" sz="1200" b="0" kern="1200" dirty="0">
                <a:solidFill>
                  <a:schemeClr val="tx1"/>
                </a:solidFill>
                <a:effectLst/>
                <a:latin typeface="+mn-lt"/>
                <a:ea typeface="MS PGothic" pitchFamily="34" charset="-128"/>
                <a:cs typeface="ＭＳ Ｐゴシック" charset="-128"/>
              </a:rPr>
              <a:t>The value chain: These True Value ads recognize that everyone in the organization—from marketing research analyst Jeff Alvarez to operations manager Tom Statham—must contribute to helping the chain’s customers handle their home improvement projects. They form the foundation for the brand’s “Behind Every Project Is a True Value” positioning.</a:t>
            </a:r>
            <a:endParaRPr lang="en-US" b="0" dirty="0"/>
          </a:p>
        </p:txBody>
      </p:sp>
    </p:spTree>
    <p:extLst>
      <p:ext uri="{BB962C8B-B14F-4D97-AF65-F5344CB8AC3E}">
        <p14:creationId xmlns:p14="http://schemas.microsoft.com/office/powerpoint/2010/main" val="30614304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11</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dirty="0"/>
              <a:t>More companies today are partnering with other members of the supply to improve the performance of the customer </a:t>
            </a:r>
            <a:r>
              <a:rPr lang="en-US" b="1" dirty="0"/>
              <a:t>value delivery network</a:t>
            </a:r>
            <a:r>
              <a:rPr lang="en-US" dirty="0"/>
              <a:t>. </a:t>
            </a:r>
          </a:p>
          <a:p>
            <a:endParaRPr lang="en-US" dirty="0"/>
          </a:p>
          <a:p>
            <a:r>
              <a:rPr lang="en-US" dirty="0"/>
              <a:t>Competition no longer takes place only between individual competitors. Rather, it takes place between the entire value delivery network created by these competitors. </a:t>
            </a:r>
          </a:p>
        </p:txBody>
      </p:sp>
    </p:spTree>
    <p:extLst>
      <p:ext uri="{BB962C8B-B14F-4D97-AF65-F5344CB8AC3E}">
        <p14:creationId xmlns:p14="http://schemas.microsoft.com/office/powerpoint/2010/main" val="30614304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bwMode="auto">
          <a:noFill/>
          <a:ln>
            <a:miter lim="800000"/>
            <a:headEnd/>
            <a:tailEnd/>
          </a:ln>
        </p:spPr>
        <p:txBody>
          <a:bodyPr/>
          <a:lstStyle/>
          <a:p>
            <a:fld id="{EFB05278-0ACB-4DE5-84A4-C63BC4CA7DEB}" type="slidenum">
              <a:rPr lang="en-US" smtClean="0">
                <a:latin typeface="Calibri" pitchFamily="34" charset="0"/>
                <a:ea typeface="ヒラギノ角ゴ Pro W3"/>
                <a:cs typeface="ヒラギノ角ゴ Pro W3"/>
              </a:rPr>
              <a:pPr/>
              <a:t>12</a:t>
            </a:fld>
            <a:endParaRPr lang="en-US" dirty="0">
              <a:latin typeface="Calibri" pitchFamily="34" charset="0"/>
              <a:ea typeface="ヒラギノ角ゴ Pro W3"/>
              <a:cs typeface="ヒラギノ角ゴ Pro W3"/>
            </a:endParaRPr>
          </a:p>
        </p:txBody>
      </p:sp>
      <p:sp>
        <p:nvSpPr>
          <p:cNvPr id="17410"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17411" name="Rectangle 3"/>
          <p:cNvSpPr>
            <a:spLocks noGrp="1" noChangeArrowheads="1"/>
          </p:cNvSpPr>
          <p:nvPr>
            <p:ph type="body" idx="1"/>
          </p:nvPr>
        </p:nvSpPr>
        <p:spPr bwMode="auto">
          <a:noFill/>
        </p:spPr>
        <p:txBody>
          <a:bodyPr/>
          <a:lstStyle/>
          <a:p>
            <a:endParaRPr lang="en-US" dirty="0"/>
          </a:p>
        </p:txBody>
      </p:sp>
    </p:spTree>
    <p:extLst>
      <p:ext uri="{BB962C8B-B14F-4D97-AF65-F5344CB8AC3E}">
        <p14:creationId xmlns:p14="http://schemas.microsoft.com/office/powerpoint/2010/main" val="34982845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13</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pPr eaLnBrk="1" hangingPunct="1"/>
            <a:r>
              <a:rPr lang="en-US" b="1" dirty="0"/>
              <a:t>Consumers</a:t>
            </a:r>
            <a:r>
              <a:rPr lang="en-US" dirty="0"/>
              <a:t> stand in the center of Figure 2.4 where the goal is to create value for customers and build profitable customer relationships. </a:t>
            </a:r>
          </a:p>
          <a:p>
            <a:pPr eaLnBrk="1" hangingPunct="1"/>
            <a:endParaRPr lang="en-US" dirty="0"/>
          </a:p>
          <a:p>
            <a:pPr eaLnBrk="1" hangingPunct="1"/>
            <a:r>
              <a:rPr lang="en-US" dirty="0"/>
              <a:t>Next comes </a:t>
            </a:r>
            <a:r>
              <a:rPr lang="en-US" b="1" dirty="0"/>
              <a:t>marketing strategy</a:t>
            </a:r>
            <a:r>
              <a:rPr lang="en-US" dirty="0"/>
              <a:t>—the marketing logic by which the company hopes to create this customer value and achieve these profitable relationships. The company decides which customers it will serve (segmentation and targeting) and how (differentiation and positioning).</a:t>
            </a:r>
          </a:p>
          <a:p>
            <a:pPr eaLnBrk="1" hangingPunct="1"/>
            <a:endParaRPr lang="en-US" dirty="0"/>
          </a:p>
          <a:p>
            <a:pPr eaLnBrk="1" hangingPunct="1"/>
            <a:r>
              <a:rPr lang="en-US" dirty="0"/>
              <a:t>Guided by marketing strategy, the company designs an </a:t>
            </a:r>
            <a:r>
              <a:rPr lang="en-US" b="1" dirty="0"/>
              <a:t>integrated marketing mix </a:t>
            </a:r>
            <a:r>
              <a:rPr lang="en-US" dirty="0"/>
              <a:t>made up of factors under its control—product, price, place, and promotion (the four Ps). </a:t>
            </a:r>
          </a:p>
          <a:p>
            <a:pPr eaLnBrk="1" hangingPunct="1"/>
            <a:endParaRPr lang="en-US" dirty="0"/>
          </a:p>
          <a:p>
            <a:pPr eaLnBrk="1" hangingPunct="1"/>
            <a:r>
              <a:rPr lang="en-US" dirty="0"/>
              <a:t>To find the best marketing strategy and mix, the company engages in </a:t>
            </a:r>
            <a:r>
              <a:rPr lang="en-US" b="1" dirty="0"/>
              <a:t>marketing analysis</a:t>
            </a:r>
            <a:r>
              <a:rPr lang="en-US" dirty="0"/>
              <a:t>, planning, implementation, and control. </a:t>
            </a:r>
          </a:p>
          <a:p>
            <a:pPr eaLnBrk="1" hangingPunct="1"/>
            <a:endParaRPr lang="en-US" dirty="0"/>
          </a:p>
          <a:p>
            <a:pPr eaLnBrk="1" hangingPunct="1"/>
            <a:r>
              <a:rPr lang="en-US" dirty="0"/>
              <a:t>Through these activities, the company watches and adapts to the actors and forces in the </a:t>
            </a:r>
            <a:r>
              <a:rPr lang="en-US" b="1" dirty="0"/>
              <a:t>marketing environment.</a:t>
            </a:r>
          </a:p>
        </p:txBody>
      </p:sp>
    </p:spTree>
    <p:extLst>
      <p:ext uri="{BB962C8B-B14F-4D97-AF65-F5344CB8AC3E}">
        <p14:creationId xmlns:p14="http://schemas.microsoft.com/office/powerpoint/2010/main" val="30614304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14</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sz="1200" b="1" i="0" u="none" strike="noStrike" kern="1200" baseline="0" dirty="0">
                <a:solidFill>
                  <a:schemeClr val="tx1"/>
                </a:solidFill>
                <a:latin typeface="+mn-lt"/>
                <a:ea typeface="+mn-ea"/>
                <a:cs typeface="+mn-cs"/>
              </a:rPr>
              <a:t>Market offerings </a:t>
            </a:r>
            <a:r>
              <a:rPr lang="en-US" sz="1200" b="0" i="0" u="none" strike="noStrike" kern="1200" baseline="0" dirty="0">
                <a:solidFill>
                  <a:schemeClr val="tx1"/>
                </a:solidFill>
                <a:latin typeface="+mn-lt"/>
                <a:ea typeface="+mn-ea"/>
                <a:cs typeface="+mn-cs"/>
              </a:rPr>
              <a:t>include other entities, such as </a:t>
            </a:r>
            <a:r>
              <a:rPr lang="en-US" sz="1200" b="0" i="1" u="none" strike="noStrike" kern="1200" baseline="0" dirty="0">
                <a:solidFill>
                  <a:schemeClr val="tx1"/>
                </a:solidFill>
                <a:latin typeface="+mn-lt"/>
                <a:ea typeface="+mn-ea"/>
                <a:cs typeface="+mn-cs"/>
              </a:rPr>
              <a:t>persons</a:t>
            </a:r>
            <a:r>
              <a:rPr lang="en-US" sz="1200" b="0" i="0" u="none" strike="noStrike" kern="1200" baseline="0" dirty="0">
                <a:solidFill>
                  <a:schemeClr val="tx1"/>
                </a:solidFill>
                <a:latin typeface="+mn-lt"/>
                <a:ea typeface="+mn-ea"/>
                <a:cs typeface="+mn-cs"/>
              </a:rPr>
              <a:t>, </a:t>
            </a:r>
            <a:r>
              <a:rPr lang="en-US" sz="1200" b="0" i="1" u="none" strike="noStrike" kern="1200" baseline="0" dirty="0">
                <a:solidFill>
                  <a:schemeClr val="tx1"/>
                </a:solidFill>
                <a:latin typeface="+mn-lt"/>
                <a:ea typeface="+mn-ea"/>
                <a:cs typeface="+mn-cs"/>
              </a:rPr>
              <a:t>places</a:t>
            </a:r>
            <a:r>
              <a:rPr lang="en-US" sz="1200" b="0" i="0" u="none" strike="noStrike" kern="1200" baseline="0" dirty="0">
                <a:solidFill>
                  <a:schemeClr val="tx1"/>
                </a:solidFill>
                <a:latin typeface="+mn-lt"/>
                <a:ea typeface="+mn-ea"/>
                <a:cs typeface="+mn-cs"/>
              </a:rPr>
              <a:t>, </a:t>
            </a:r>
            <a:r>
              <a:rPr lang="en-US" sz="1200" b="0" i="1" u="none" strike="noStrike" kern="1200" baseline="0" dirty="0">
                <a:solidFill>
                  <a:schemeClr val="tx1"/>
                </a:solidFill>
                <a:latin typeface="+mn-lt"/>
                <a:ea typeface="+mn-ea"/>
                <a:cs typeface="+mn-cs"/>
              </a:rPr>
              <a:t>organizations</a:t>
            </a:r>
            <a:r>
              <a:rPr lang="en-US" sz="1200" b="0" i="0" u="none" strike="noStrike" kern="1200" baseline="0" dirty="0">
                <a:solidFill>
                  <a:schemeClr val="tx1"/>
                </a:solidFill>
                <a:latin typeface="+mn-lt"/>
                <a:ea typeface="+mn-ea"/>
                <a:cs typeface="+mn-cs"/>
              </a:rPr>
              <a:t>, </a:t>
            </a:r>
            <a:r>
              <a:rPr lang="en-US" sz="1200" b="0" i="1" u="none" strike="noStrike" kern="1200" baseline="0" dirty="0">
                <a:solidFill>
                  <a:schemeClr val="tx1"/>
                </a:solidFill>
                <a:latin typeface="+mn-lt"/>
                <a:ea typeface="+mn-ea"/>
                <a:cs typeface="+mn-cs"/>
              </a:rPr>
              <a:t>information</a:t>
            </a:r>
            <a:r>
              <a:rPr lang="en-US" sz="1200" b="0" i="0" u="none" strike="noStrike" kern="1200" baseline="0" dirty="0">
                <a:solidFill>
                  <a:schemeClr val="tx1"/>
                </a:solidFill>
                <a:latin typeface="+mn-lt"/>
                <a:ea typeface="+mn-ea"/>
                <a:cs typeface="+mn-cs"/>
              </a:rPr>
              <a:t>, and </a:t>
            </a:r>
            <a:r>
              <a:rPr lang="en-US" sz="1200" b="0" i="1" u="none" strike="noStrike" kern="1200" baseline="0" dirty="0">
                <a:solidFill>
                  <a:schemeClr val="tx1"/>
                </a:solidFill>
                <a:latin typeface="+mn-lt"/>
                <a:ea typeface="+mn-ea"/>
                <a:cs typeface="+mn-cs"/>
              </a:rPr>
              <a:t>ideas</a:t>
            </a:r>
            <a:r>
              <a:rPr lang="en-US" sz="1200" b="0" i="0" u="none" strike="noStrike" kern="1200" baseline="0" dirty="0">
                <a:solidFill>
                  <a:schemeClr val="tx1"/>
                </a:solidFill>
                <a:latin typeface="+mn-lt"/>
                <a:ea typeface="+mn-ea"/>
                <a:cs typeface="+mn-cs"/>
              </a:rPr>
              <a:t>. </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Many sellers suffer from </a:t>
            </a:r>
            <a:r>
              <a:rPr lang="en-US" sz="1200" b="1" i="0" u="none" strike="noStrike" kern="1200" baseline="0" dirty="0">
                <a:solidFill>
                  <a:schemeClr val="tx1"/>
                </a:solidFill>
                <a:latin typeface="+mn-lt"/>
                <a:ea typeface="+mn-ea"/>
                <a:cs typeface="+mn-cs"/>
              </a:rPr>
              <a:t>marketing myopia,</a:t>
            </a:r>
            <a:r>
              <a:rPr lang="en-US" sz="1200" b="0" i="0" u="none" strike="noStrike" kern="1200" baseline="0" dirty="0">
                <a:solidFill>
                  <a:schemeClr val="tx1"/>
                </a:solidFill>
                <a:latin typeface="+mn-lt"/>
                <a:ea typeface="+mn-ea"/>
                <a:cs typeface="+mn-cs"/>
              </a:rPr>
              <a:t> the mistake of paying more attention to the specific products they offer than to the benefits and experiences produced by these products.  </a:t>
            </a:r>
          </a:p>
          <a:p>
            <a:endParaRPr lang="en-US" sz="1200" b="0" i="0" u="none" strike="noStrike" kern="1200" baseline="0" dirty="0">
              <a:solidFill>
                <a:schemeClr val="tx1"/>
              </a:solidFill>
              <a:latin typeface="+mn-lt"/>
              <a:ea typeface="+mn-ea"/>
              <a:cs typeface="+mn-cs"/>
            </a:endParaRPr>
          </a:p>
          <a:p>
            <a:r>
              <a:rPr lang="en-US" sz="1200" b="1" i="0" u="none" strike="noStrike" kern="1200" baseline="0" dirty="0">
                <a:solidFill>
                  <a:schemeClr val="tx1"/>
                </a:solidFill>
                <a:latin typeface="+mn-lt"/>
                <a:ea typeface="+mn-ea"/>
                <a:cs typeface="+mn-cs"/>
              </a:rPr>
              <a:t>Marketing experiences</a:t>
            </a:r>
            <a:r>
              <a:rPr lang="en-US" sz="1200" b="0" i="0" u="none" strike="noStrike" kern="1200" baseline="0" dirty="0">
                <a:solidFill>
                  <a:schemeClr val="tx1"/>
                </a:solidFill>
                <a:latin typeface="+mn-lt"/>
                <a:ea typeface="+mn-ea"/>
                <a:cs typeface="+mn-cs"/>
              </a:rPr>
              <a:t>: </a:t>
            </a:r>
          </a:p>
          <a:p>
            <a:r>
              <a:rPr lang="en-US" sz="1200" b="0" i="0" u="none" strike="noStrike" kern="1200" baseline="0" dirty="0">
                <a:solidFill>
                  <a:schemeClr val="tx1"/>
                </a:solidFill>
                <a:latin typeface="+mn-lt"/>
                <a:ea typeface="+mn-ea"/>
                <a:cs typeface="+mn-cs"/>
              </a:rPr>
              <a:t>More than just a sports bar, Buffalo Wild Wings mission is to provide a total eating and social environment that “fuels the sports fan experience” through in-store and online engagement. Smart marketers orchestrate several services and products, thereby creating </a:t>
            </a:r>
            <a:r>
              <a:rPr lang="en-US" sz="1200" b="0" i="1" u="none" strike="noStrike" kern="1200" baseline="0" dirty="0">
                <a:solidFill>
                  <a:schemeClr val="tx1"/>
                </a:solidFill>
                <a:latin typeface="+mn-lt"/>
                <a:ea typeface="+mn-ea"/>
                <a:cs typeface="+mn-cs"/>
              </a:rPr>
              <a:t>brand experiences </a:t>
            </a:r>
            <a:r>
              <a:rPr lang="en-US" sz="1200" b="0" i="0" u="none" strike="noStrike" kern="1200" baseline="0" dirty="0">
                <a:solidFill>
                  <a:schemeClr val="tx1"/>
                </a:solidFill>
                <a:latin typeface="+mn-lt"/>
                <a:ea typeface="+mn-ea"/>
                <a:cs typeface="+mn-cs"/>
              </a:rPr>
              <a:t>for consumers. </a:t>
            </a:r>
            <a:endParaRPr lang="en-US" dirty="0"/>
          </a:p>
        </p:txBody>
      </p:sp>
    </p:spTree>
    <p:extLst>
      <p:ext uri="{BB962C8B-B14F-4D97-AF65-F5344CB8AC3E}">
        <p14:creationId xmlns:p14="http://schemas.microsoft.com/office/powerpoint/2010/main" val="30614304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15</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dirty="0"/>
              <a:t>The market consists of many types of customers, products, and needs. The marketer must determine which segments offer the best opportunities. Consumers can be grouped and served in various ways based on geographic, demographic, psychographic, and behavioral factors.</a:t>
            </a:r>
          </a:p>
          <a:p>
            <a:endParaRPr lang="en-US" dirty="0"/>
          </a:p>
          <a:p>
            <a:r>
              <a:rPr lang="en-US" dirty="0"/>
              <a:t>Every market has segments, but not all ways of segmenting a market are equally useful. For example, Tylenol would gain little by distinguishing between low-income and high-income pain relief users if both respond the same way to marketing efforts.</a:t>
            </a:r>
            <a:r>
              <a:rPr lang="en-US" baseline="0" dirty="0"/>
              <a:t> </a:t>
            </a:r>
            <a:r>
              <a:rPr lang="en-US" dirty="0"/>
              <a:t>In the car market, for example, consumers who want the biggest, most comfortable car regardless of price and consumers who care mainly about price and operating economy represent two different segments.</a:t>
            </a:r>
          </a:p>
          <a:p>
            <a:endParaRPr lang="en-US" dirty="0"/>
          </a:p>
          <a:p>
            <a:r>
              <a:rPr lang="en-US" dirty="0"/>
              <a:t>Companies are wise to focus their efforts on meeting the distinct needs of individual market segments.</a:t>
            </a:r>
          </a:p>
        </p:txBody>
      </p:sp>
    </p:spTree>
    <p:extLst>
      <p:ext uri="{BB962C8B-B14F-4D97-AF65-F5344CB8AC3E}">
        <p14:creationId xmlns:p14="http://schemas.microsoft.com/office/powerpoint/2010/main" val="30614304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16</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dirty="0"/>
              <a:t>A company should target segments in which it can profitably generate the greatest customer value and sustain it over time.</a:t>
            </a:r>
          </a:p>
          <a:p>
            <a:endParaRPr lang="en-US" dirty="0"/>
          </a:p>
          <a:p>
            <a:r>
              <a:rPr lang="en-US" dirty="0"/>
              <a:t>A company might</a:t>
            </a:r>
            <a:r>
              <a:rPr lang="en-US" baseline="0" dirty="0"/>
              <a:t> decide to serve</a:t>
            </a:r>
          </a:p>
          <a:p>
            <a:endParaRPr lang="en-US" baseline="0" dirty="0"/>
          </a:p>
          <a:p>
            <a:pPr marL="628650" lvl="1" indent="-171450">
              <a:buFont typeface="Arial" panose="020B0604020202020204" pitchFamily="34" charset="0"/>
              <a:buChar char="•"/>
            </a:pPr>
            <a:r>
              <a:rPr lang="en-US" dirty="0"/>
              <a:t>only one or a few special segments or market niches, segments that major competitors overlook or ignore.</a:t>
            </a:r>
          </a:p>
          <a:p>
            <a:pPr marL="628650" lvl="1" indent="-171450">
              <a:buFont typeface="Arial" panose="020B0604020202020204" pitchFamily="34" charset="0"/>
              <a:buChar char="•"/>
            </a:pPr>
            <a:r>
              <a:rPr lang="en-US" dirty="0"/>
              <a:t>several related segments—perhaps those with different kinds of customers but with the same basic wants. </a:t>
            </a:r>
          </a:p>
          <a:p>
            <a:pPr marL="628650" lvl="1" indent="-171450">
              <a:buFont typeface="Arial" panose="020B0604020202020204" pitchFamily="34" charset="0"/>
              <a:buChar char="•"/>
            </a:pPr>
            <a:r>
              <a:rPr lang="en-US" dirty="0"/>
              <a:t>all market segments, offering a complete range of products.</a:t>
            </a:r>
          </a:p>
          <a:p>
            <a:pPr marL="628650" lvl="1" indent="-171450">
              <a:buFont typeface="Arial" panose="020B0604020202020204" pitchFamily="34" charset="0"/>
              <a:buChar char="•"/>
            </a:pPr>
            <a:endParaRPr lang="en-US" dirty="0"/>
          </a:p>
          <a:p>
            <a:r>
              <a:rPr lang="en-US" dirty="0"/>
              <a:t>Most companies enter a new market by serving a single segment; if this proves successful, they add more segments.</a:t>
            </a:r>
          </a:p>
          <a:p>
            <a:endParaRPr lang="en-US" dirty="0"/>
          </a:p>
          <a:p>
            <a:r>
              <a:rPr lang="en-US" dirty="0"/>
              <a:t>The company must determine how to differentiate its market offering for each targeted segment and what positions it wants to occupy in those segments. A product’s </a:t>
            </a:r>
            <a:r>
              <a:rPr lang="en-US" b="1" i="1" dirty="0"/>
              <a:t>position</a:t>
            </a:r>
            <a:r>
              <a:rPr lang="en-US" dirty="0"/>
              <a:t> is the place it occupies relative to competitors’ products in consumers’ minds. Marketers plan positions that distinguish their products from competing brands and give them the greatest advantage in their target markets.</a:t>
            </a:r>
          </a:p>
        </p:txBody>
      </p:sp>
    </p:spTree>
    <p:extLst>
      <p:ext uri="{BB962C8B-B14F-4D97-AF65-F5344CB8AC3E}">
        <p14:creationId xmlns:p14="http://schemas.microsoft.com/office/powerpoint/2010/main" val="30614304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17</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endParaRPr lang="en-US" dirty="0"/>
          </a:p>
        </p:txBody>
      </p:sp>
    </p:spTree>
    <p:extLst>
      <p:ext uri="{BB962C8B-B14F-4D97-AF65-F5344CB8AC3E}">
        <p14:creationId xmlns:p14="http://schemas.microsoft.com/office/powerpoint/2010/main" val="30614304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18</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dirty="0"/>
              <a:t>After determining its overall marketing strategy, the company is ready to begin planning the details of the </a:t>
            </a:r>
            <a:r>
              <a:rPr lang="en-US" b="1" dirty="0"/>
              <a:t>marketing mix</a:t>
            </a:r>
            <a:r>
              <a:rPr lang="en-US" dirty="0"/>
              <a:t>, one of the major concepts in modern marketing. </a:t>
            </a:r>
          </a:p>
          <a:p>
            <a:endParaRPr lang="en-US" dirty="0"/>
          </a:p>
          <a:p>
            <a:r>
              <a:rPr lang="en-US" dirty="0"/>
              <a:t>The marketing mix consists of everything the firm can do to influence the demand for its product. </a:t>
            </a:r>
          </a:p>
        </p:txBody>
      </p:sp>
    </p:spTree>
    <p:extLst>
      <p:ext uri="{BB962C8B-B14F-4D97-AF65-F5344CB8AC3E}">
        <p14:creationId xmlns:p14="http://schemas.microsoft.com/office/powerpoint/2010/main" val="30614304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19</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r>
              <a:rPr lang="en-US" dirty="0"/>
              <a:t>The many possibilities can be collected into four groups of variables—the four Ps. Figure 2.5 above shows the marketing tools under each P.</a:t>
            </a:r>
          </a:p>
          <a:p>
            <a:endParaRPr lang="en-US" dirty="0"/>
          </a:p>
          <a:p>
            <a:pPr marL="171450" indent="-171450">
              <a:buFont typeface="Arial" panose="020B0604020202020204" pitchFamily="34" charset="0"/>
              <a:buChar char="•"/>
            </a:pPr>
            <a:r>
              <a:rPr lang="en-US" i="1" dirty="0"/>
              <a:t>Product</a:t>
            </a:r>
            <a:r>
              <a:rPr lang="en-US" dirty="0"/>
              <a:t> means the goods-and-services combination the company offers to the target market. </a:t>
            </a:r>
          </a:p>
          <a:p>
            <a:pPr marL="171450" indent="-171450">
              <a:buFont typeface="Arial" panose="020B0604020202020204" pitchFamily="34" charset="0"/>
              <a:buChar char="•"/>
            </a:pPr>
            <a:r>
              <a:rPr lang="en-US" i="1" dirty="0"/>
              <a:t>Price</a:t>
            </a:r>
            <a:r>
              <a:rPr lang="en-US" dirty="0"/>
              <a:t> is the amount of money customers must pay to obtain the product. </a:t>
            </a:r>
          </a:p>
          <a:p>
            <a:pPr marL="171450" indent="-171450">
              <a:buFont typeface="Arial" panose="020B0604020202020204" pitchFamily="34" charset="0"/>
              <a:buChar char="•"/>
            </a:pPr>
            <a:r>
              <a:rPr lang="en-US" i="1" dirty="0"/>
              <a:t>Place</a:t>
            </a:r>
            <a:r>
              <a:rPr lang="en-US" dirty="0"/>
              <a:t> includes company activities that make the product available to target consumers. </a:t>
            </a:r>
          </a:p>
          <a:p>
            <a:pPr marL="171450" indent="-171450">
              <a:buFont typeface="Arial" panose="020B0604020202020204" pitchFamily="34" charset="0"/>
              <a:buChar char="•"/>
            </a:pPr>
            <a:r>
              <a:rPr lang="en-US" i="1" dirty="0"/>
              <a:t>Promotion</a:t>
            </a:r>
            <a:r>
              <a:rPr lang="en-US" dirty="0"/>
              <a:t> refers to activities that communicate the merits of the product and persuade target customers to buy it. </a:t>
            </a:r>
          </a:p>
          <a:p>
            <a:endParaRPr lang="en-US" dirty="0"/>
          </a:p>
          <a:p>
            <a:r>
              <a:rPr lang="en-US" dirty="0"/>
              <a:t>An effective marketing program blends the marketing mix elements into an integrated marketing program designed to achieve the company’s marketing objectives by delivering value to consumers. The marketing mix constitutes the company’s tactical tool kit for establishing strong positioning in target markets.</a:t>
            </a:r>
          </a:p>
          <a:p>
            <a:endParaRPr lang="en-US" dirty="0"/>
          </a:p>
          <a:p>
            <a:r>
              <a:rPr lang="en-US" dirty="0"/>
              <a:t>Some critics think that the four Ps may omit or underemphasize certain important activities. For example, they ask, “Where are services?” or “Where is packaging?”  As Figure 2.5 suggests, many marketing activities that might appear to be left out of the marketing mix are included under one of the four Ps. </a:t>
            </a:r>
          </a:p>
          <a:p>
            <a:endParaRPr lang="en-US" dirty="0"/>
          </a:p>
          <a:p>
            <a:r>
              <a:rPr lang="en-US" dirty="0"/>
              <a:t>The issue is not whether there should be four, six, or ten Ps so much as what framework is most helpful in designing integrated marketing programs.</a:t>
            </a:r>
          </a:p>
          <a:p>
            <a:endParaRPr lang="en-US" dirty="0"/>
          </a:p>
          <a:p>
            <a:r>
              <a:rPr lang="en-US" dirty="0"/>
              <a:t>It is interesting to ask how to make the 4Ps more customer centric. This leads to a redefining of the 4Ps to the 4Cs as follows:</a:t>
            </a:r>
          </a:p>
          <a:p>
            <a:endParaRPr lang="en-US" dirty="0"/>
          </a:p>
          <a:p>
            <a:pPr eaLnBrk="1" hangingPunct="1">
              <a:buFontTx/>
              <a:buChar char="•"/>
            </a:pPr>
            <a:r>
              <a:rPr lang="en-US" dirty="0"/>
              <a:t>Product—Customer solution</a:t>
            </a:r>
          </a:p>
          <a:p>
            <a:pPr eaLnBrk="1" hangingPunct="1">
              <a:buFontTx/>
              <a:buChar char="•"/>
            </a:pPr>
            <a:r>
              <a:rPr lang="en-US" dirty="0"/>
              <a:t>Price—Customer cost</a:t>
            </a:r>
          </a:p>
          <a:p>
            <a:pPr eaLnBrk="1" hangingPunct="1">
              <a:buFontTx/>
              <a:buChar char="•"/>
            </a:pPr>
            <a:r>
              <a:rPr lang="en-US" dirty="0"/>
              <a:t>Place—Convenience</a:t>
            </a:r>
          </a:p>
          <a:p>
            <a:pPr eaLnBrk="1" hangingPunct="1">
              <a:buFontTx/>
              <a:buChar char="•"/>
            </a:pPr>
            <a:r>
              <a:rPr lang="en-US" dirty="0"/>
              <a:t>Promotion—Communication</a:t>
            </a:r>
          </a:p>
        </p:txBody>
      </p:sp>
    </p:spTree>
    <p:extLst>
      <p:ext uri="{BB962C8B-B14F-4D97-AF65-F5344CB8AC3E}">
        <p14:creationId xmlns:p14="http://schemas.microsoft.com/office/powerpoint/2010/main" val="30614304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20</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pPr>
              <a:defRPr/>
            </a:pPr>
            <a:r>
              <a:rPr lang="en-US" dirty="0">
                <a:ea typeface="ＭＳ Ｐゴシック" charset="-128"/>
              </a:rPr>
              <a:t>Measuring return on marketing investment has become a major marketing emphasis. </a:t>
            </a:r>
          </a:p>
          <a:p>
            <a:pPr>
              <a:defRPr/>
            </a:pPr>
            <a:endParaRPr lang="en-US" dirty="0">
              <a:ea typeface="ＭＳ Ｐゴシック" charset="-128"/>
            </a:endParaRPr>
          </a:p>
          <a:p>
            <a:pPr>
              <a:defRPr/>
            </a:pPr>
            <a:r>
              <a:rPr lang="en-US" dirty="0">
                <a:ea typeface="ＭＳ Ｐゴシック" charset="-128"/>
              </a:rPr>
              <a:t>A company can assess marketing ROI in terms of standard marketing performance measures, such as brand awareness, sales, or market share. Many companies are assembling such measures into </a:t>
            </a:r>
            <a:r>
              <a:rPr lang="en-US" i="1" dirty="0">
                <a:ea typeface="ＭＳ Ｐゴシック" charset="-128"/>
              </a:rPr>
              <a:t>marketing dashboards</a:t>
            </a:r>
            <a:r>
              <a:rPr lang="en-US" dirty="0">
                <a:ea typeface="ＭＳ Ｐゴシック" charset="-128"/>
              </a:rPr>
              <a:t>—meaningful sets of marketing performance measures in a single display used to monitor strategic marketing performance. </a:t>
            </a:r>
          </a:p>
          <a:p>
            <a:pPr>
              <a:defRPr/>
            </a:pPr>
            <a:endParaRPr lang="en-US" dirty="0">
              <a:ea typeface="ＭＳ Ｐゴシック" charset="-128"/>
            </a:endParaRPr>
          </a:p>
          <a:p>
            <a:pPr>
              <a:defRPr/>
            </a:pPr>
            <a:r>
              <a:rPr lang="en-US" dirty="0">
                <a:ea typeface="ＭＳ Ｐゴシック" charset="-128"/>
              </a:rPr>
              <a:t>Increasingly, however, beyond standard performance measures, marketers are using customer-centered measures of marketing impact, such as customer acquisition, customer retention, customer lifetime value, and customer equity. </a:t>
            </a:r>
          </a:p>
          <a:p>
            <a:pPr>
              <a:defRPr/>
            </a:pPr>
            <a:endParaRPr lang="en-US" dirty="0">
              <a:ea typeface="ＭＳ Ｐゴシック" charset="-128"/>
            </a:endParaRPr>
          </a:p>
          <a:p>
            <a:pPr>
              <a:defRPr/>
            </a:pPr>
            <a:r>
              <a:rPr lang="en-US" dirty="0">
                <a:ea typeface="ＭＳ Ｐゴシック" charset="-128"/>
              </a:rPr>
              <a:t>We can view marketing expenditures as investments that produce returns in the form of more profitable customer relationships.</a:t>
            </a:r>
          </a:p>
          <a:p>
            <a:pPr>
              <a:defRPr/>
            </a:pPr>
            <a:endParaRPr lang="en-US" dirty="0">
              <a:ea typeface="ＭＳ Ｐゴシック" charset="-128"/>
            </a:endParaRPr>
          </a:p>
          <a:p>
            <a:pPr>
              <a:defRPr/>
            </a:pPr>
            <a:r>
              <a:rPr lang="en-US" dirty="0">
                <a:ea typeface="ＭＳ Ｐゴシック" charset="-128"/>
              </a:rPr>
              <a:t>“In good times and bad, whether or not marketers are ready for it, they’re going to be asked to justify their spending with financial data,” says one marketer. Adds another, marketers “have got to know how to count.”</a:t>
            </a:r>
            <a:r>
              <a:rPr lang="en-US" cap="all" dirty="0">
                <a:ea typeface="ＭＳ Ｐゴシック" charset="-128"/>
              </a:rPr>
              <a:t> </a:t>
            </a:r>
            <a:endParaRPr lang="en-US" dirty="0">
              <a:ea typeface="ＭＳ Ｐゴシック" charset="-128"/>
            </a:endParaRPr>
          </a:p>
        </p:txBody>
      </p:sp>
    </p:spTree>
    <p:extLst>
      <p:ext uri="{BB962C8B-B14F-4D97-AF65-F5344CB8AC3E}">
        <p14:creationId xmlns:p14="http://schemas.microsoft.com/office/powerpoint/2010/main" val="30614304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bwMode="auto">
          <a:noFill/>
          <a:ln>
            <a:miter lim="800000"/>
            <a:headEnd/>
            <a:tailEnd/>
          </a:ln>
        </p:spPr>
        <p:txBody>
          <a:bodyPr/>
          <a:lstStyle/>
          <a:p>
            <a:fld id="{21369FB5-585D-4FD3-97DB-28D88A2CD41D}" type="slidenum">
              <a:rPr lang="en-US" smtClean="0">
                <a:latin typeface="Calibri" pitchFamily="34" charset="0"/>
                <a:ea typeface="ヒラギノ角ゴ Pro W3"/>
                <a:cs typeface="ヒラギノ角ゴ Pro W3"/>
              </a:rPr>
              <a:pPr/>
              <a:t>21</a:t>
            </a:fld>
            <a:endParaRPr lang="en-US" dirty="0">
              <a:latin typeface="Calibri" pitchFamily="34" charset="0"/>
              <a:ea typeface="ヒラギノ角ゴ Pro W3"/>
              <a:cs typeface="ヒラギノ角ゴ Pro W3"/>
            </a:endParaRPr>
          </a:p>
        </p:txBody>
      </p:sp>
      <p:sp>
        <p:nvSpPr>
          <p:cNvPr id="25602"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p:spPr>
      </p:sp>
      <p:sp>
        <p:nvSpPr>
          <p:cNvPr id="25603" name="Rectangle 3"/>
          <p:cNvSpPr>
            <a:spLocks noGrp="1" noChangeArrowheads="1"/>
          </p:cNvSpPr>
          <p:nvPr>
            <p:ph type="body" idx="1"/>
          </p:nvPr>
        </p:nvSpPr>
        <p:spPr bwMode="auto">
          <a:noFill/>
        </p:spPr>
        <p:txBody>
          <a:bodyPr/>
          <a:lstStyle/>
          <a:p>
            <a:endParaRPr lang="en-US" dirty="0"/>
          </a:p>
        </p:txBody>
      </p:sp>
    </p:spTree>
    <p:extLst>
      <p:ext uri="{BB962C8B-B14F-4D97-AF65-F5344CB8AC3E}">
        <p14:creationId xmlns:p14="http://schemas.microsoft.com/office/powerpoint/2010/main" val="30614304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0EC653C-498C-4B5B-8751-0853BDFAA6F5}" type="slidenum">
              <a:rPr lang="en-US"/>
              <a:pPr/>
              <a:t>22</a:t>
            </a:fld>
            <a:endParaRPr lang="en-US"/>
          </a:p>
        </p:txBody>
      </p:sp>
      <p:sp>
        <p:nvSpPr>
          <p:cNvPr id="158722" name="Rectangle 2"/>
          <p:cNvSpPr>
            <a:spLocks noGrp="1" noRot="1" noChangeAspect="1" noChangeArrowheads="1" noTextEdit="1"/>
          </p:cNvSpPr>
          <p:nvPr>
            <p:ph type="sldImg"/>
          </p:nvPr>
        </p:nvSpPr>
        <p:spPr>
          <a:xfrm>
            <a:off x="685800" y="1143000"/>
            <a:ext cx="5486400" cy="3086100"/>
          </a:xfrm>
          <a:ln/>
        </p:spPr>
      </p:sp>
      <p:sp>
        <p:nvSpPr>
          <p:cNvPr id="1587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710563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0EC653C-498C-4B5B-8751-0853BDFAA6F5}" type="slidenum">
              <a:rPr lang="en-US"/>
              <a:pPr/>
              <a:t>23</a:t>
            </a:fld>
            <a:endParaRPr lang="en-US"/>
          </a:p>
        </p:txBody>
      </p:sp>
      <p:sp>
        <p:nvSpPr>
          <p:cNvPr id="158722" name="Rectangle 2"/>
          <p:cNvSpPr>
            <a:spLocks noGrp="1" noRot="1" noChangeAspect="1" noChangeArrowheads="1" noTextEdit="1"/>
          </p:cNvSpPr>
          <p:nvPr>
            <p:ph type="sldImg"/>
          </p:nvPr>
        </p:nvSpPr>
        <p:spPr>
          <a:xfrm>
            <a:off x="685800" y="1143000"/>
            <a:ext cx="5486400" cy="3086100"/>
          </a:xfrm>
          <a:ln/>
        </p:spPr>
      </p:sp>
      <p:sp>
        <p:nvSpPr>
          <p:cNvPr id="1587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0710563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30ADE0E-784E-4775-99FA-472675784F1B}" type="slidenum">
              <a:rPr lang="en-US"/>
              <a:pPr/>
              <a:t>24</a:t>
            </a:fld>
            <a:endParaRPr lang="en-US"/>
          </a:p>
        </p:txBody>
      </p:sp>
      <p:sp>
        <p:nvSpPr>
          <p:cNvPr id="160770" name="Rectangle 2"/>
          <p:cNvSpPr>
            <a:spLocks noGrp="1" noRot="1" noChangeAspect="1" noChangeArrowheads="1" noTextEdit="1"/>
          </p:cNvSpPr>
          <p:nvPr>
            <p:ph type="sldImg"/>
          </p:nvPr>
        </p:nvSpPr>
        <p:spPr>
          <a:xfrm>
            <a:off x="1371600" y="1143000"/>
            <a:ext cx="4114800" cy="3086100"/>
          </a:xfrm>
          <a:ln/>
        </p:spPr>
      </p:sp>
      <p:sp>
        <p:nvSpPr>
          <p:cNvPr id="1607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454683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B6AA71-4600-43C3-B5A8-E93EE62BFC56}" type="slidenum">
              <a:rPr lang="en-US"/>
              <a:pPr/>
              <a:t>25</a:t>
            </a:fld>
            <a:endParaRPr lang="en-US"/>
          </a:p>
        </p:txBody>
      </p:sp>
      <p:sp>
        <p:nvSpPr>
          <p:cNvPr id="165890" name="Rectangle 2"/>
          <p:cNvSpPr>
            <a:spLocks noGrp="1" noRot="1" noChangeAspect="1" noChangeArrowheads="1" noTextEdit="1"/>
          </p:cNvSpPr>
          <p:nvPr>
            <p:ph type="sldImg"/>
          </p:nvPr>
        </p:nvSpPr>
        <p:spPr>
          <a:xfrm>
            <a:off x="1371600" y="1143000"/>
            <a:ext cx="4114800" cy="3086100"/>
          </a:xfrm>
          <a:ln/>
        </p:spPr>
      </p:sp>
      <p:sp>
        <p:nvSpPr>
          <p:cNvPr id="1658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433831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36F8E09-CDAC-469D-92DF-520DE7CAF95C}" type="slidenum">
              <a:rPr lang="en-US"/>
              <a:pPr/>
              <a:t>26</a:t>
            </a:fld>
            <a:endParaRPr lang="en-US"/>
          </a:p>
        </p:txBody>
      </p:sp>
      <p:sp>
        <p:nvSpPr>
          <p:cNvPr id="167938" name="Rectangle 2"/>
          <p:cNvSpPr>
            <a:spLocks noGrp="1" noRot="1" noChangeAspect="1" noChangeArrowheads="1" noTextEdit="1"/>
          </p:cNvSpPr>
          <p:nvPr>
            <p:ph type="sldImg"/>
          </p:nvPr>
        </p:nvSpPr>
        <p:spPr>
          <a:xfrm>
            <a:off x="1371600" y="1143000"/>
            <a:ext cx="4114800" cy="3086100"/>
          </a:xfrm>
          <a:ln/>
        </p:spPr>
      </p:sp>
      <p:sp>
        <p:nvSpPr>
          <p:cNvPr id="16793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3731187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ED4E954-0A92-4DCA-8A5B-52421AF3B90D}" type="slidenum">
              <a:rPr lang="en-US"/>
              <a:pPr/>
              <a:t>28</a:t>
            </a:fld>
            <a:endParaRPr lang="en-US"/>
          </a:p>
        </p:txBody>
      </p:sp>
      <p:sp>
        <p:nvSpPr>
          <p:cNvPr id="171010" name="Rectangle 2"/>
          <p:cNvSpPr>
            <a:spLocks noGrp="1" noRot="1" noChangeAspect="1" noChangeArrowheads="1" noTextEdit="1"/>
          </p:cNvSpPr>
          <p:nvPr>
            <p:ph type="sldImg"/>
          </p:nvPr>
        </p:nvSpPr>
        <p:spPr>
          <a:xfrm>
            <a:off x="1371600" y="1143000"/>
            <a:ext cx="4114800" cy="3086100"/>
          </a:xfrm>
          <a:ln/>
        </p:spPr>
      </p:sp>
      <p:sp>
        <p:nvSpPr>
          <p:cNvPr id="1710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991666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FBD515-3F22-48B0-972C-DDC5E1E736F8}" type="slidenum">
              <a:rPr lang="en-US"/>
              <a:pPr/>
              <a:t>31</a:t>
            </a:fld>
            <a:endParaRPr lang="en-US"/>
          </a:p>
        </p:txBody>
      </p:sp>
      <p:sp>
        <p:nvSpPr>
          <p:cNvPr id="173058" name="Rectangle 2"/>
          <p:cNvSpPr>
            <a:spLocks noGrp="1" noRot="1" noChangeAspect="1" noChangeArrowheads="1" noTextEdit="1"/>
          </p:cNvSpPr>
          <p:nvPr>
            <p:ph type="sldImg"/>
          </p:nvPr>
        </p:nvSpPr>
        <p:spPr>
          <a:xfrm>
            <a:off x="685800" y="1143000"/>
            <a:ext cx="5486400" cy="3086100"/>
          </a:xfrm>
          <a:ln/>
        </p:spPr>
      </p:sp>
      <p:sp>
        <p:nvSpPr>
          <p:cNvPr id="1730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803843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E7C44083-4A7B-430D-842B-EBE651371489}" type="slidenum">
              <a:rPr lang="en-GB" altLang="en-US" smtClean="0">
                <a:latin typeface="Calibri" pitchFamily="34" charset="0"/>
              </a:rPr>
              <a:pPr/>
              <a:t>32</a:t>
            </a:fld>
            <a:endParaRPr lang="en-GB" altLang="en-US" smtClean="0">
              <a:latin typeface="Calibri"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IN" altLang="en-US" b="1" smtClean="0"/>
              <a:t>Figure 7.2  Three generic strategies</a:t>
            </a:r>
            <a:endParaRPr lang="en-US" altLang="en-US" b="1" i="1" smtClean="0"/>
          </a:p>
          <a:p>
            <a:pPr eaLnBrk="1" hangingPunct="1">
              <a:spcBef>
                <a:spcPct val="0"/>
              </a:spcBef>
            </a:pPr>
            <a:endParaRPr lang="en-GB" altLang="en-US" smtClean="0"/>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A11E474C-1F3D-4F9E-8D39-0CEB68CE7568}" type="slidenum">
              <a:rPr lang="en-GB" altLang="en-US" smtClean="0">
                <a:latin typeface="Calibri" pitchFamily="34" charset="0"/>
              </a:rPr>
              <a:pPr/>
              <a:t>33</a:t>
            </a:fld>
            <a:endParaRPr lang="en-GB" altLang="en-US" smtClean="0">
              <a:latin typeface="Calibri"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A87BBD3A-9CA0-46CD-B0CA-FA8480D26740}" type="slidenum">
              <a:rPr lang="en-GB" altLang="en-US" smtClean="0">
                <a:latin typeface="Calibri" pitchFamily="34" charset="0"/>
              </a:rPr>
              <a:pPr/>
              <a:t>34</a:t>
            </a:fld>
            <a:endParaRPr lang="en-GB" altLang="en-US" smtClean="0">
              <a:latin typeface="Calibri"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686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62A8F88A-BB5A-4A6B-80F4-679F9E586F3E}" type="slidenum">
              <a:rPr lang="en-GB" altLang="en-US" smtClean="0">
                <a:latin typeface="Calibri" pitchFamily="34" charset="0"/>
              </a:rPr>
              <a:pPr/>
              <a:t>35</a:t>
            </a:fld>
            <a:endParaRPr lang="en-GB" altLang="en-US" smtClean="0">
              <a:latin typeface="Calibri"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IN" altLang="en-US" sz="1000" b="1" smtClean="0"/>
              <a:t>Figure 7.4  </a:t>
            </a:r>
            <a:r>
              <a:rPr lang="en-IN" altLang="en-US" b="1" smtClean="0"/>
              <a:t>Costs, prices and profits for generic strategies</a:t>
            </a:r>
          </a:p>
          <a:p>
            <a:pPr eaLnBrk="1" hangingPunct="1">
              <a:spcBef>
                <a:spcPct val="0"/>
              </a:spcBef>
            </a:pPr>
            <a:endParaRPr lang="en-GB" altLang="en-US" smtClean="0"/>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67FB5A3D-D783-4A58-BDC8-630443D40658}" type="slidenum">
              <a:rPr lang="en-GB" altLang="en-US" smtClean="0">
                <a:latin typeface="Calibri" pitchFamily="34" charset="0"/>
              </a:rPr>
              <a:pPr/>
              <a:t>36</a:t>
            </a:fld>
            <a:endParaRPr lang="en-GB" altLang="en-US" smtClean="0">
              <a:latin typeface="Calibri"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C7701FBC-4946-4B46-B17F-FA2076F1FEDC}" type="slidenum">
              <a:rPr lang="en-GB" altLang="en-US" smtClean="0">
                <a:latin typeface="Calibri" pitchFamily="34" charset="0"/>
              </a:rPr>
              <a:pPr/>
              <a:t>37</a:t>
            </a:fld>
            <a:endParaRPr lang="en-GB" altLang="en-US" smtClean="0">
              <a:latin typeface="Calibri"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706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08DD8232-AC68-4CC9-9B4D-EF276D91669A}" type="slidenum">
              <a:rPr lang="en-GB" altLang="en-US" smtClean="0">
                <a:latin typeface="Calibri" pitchFamily="34" charset="0"/>
              </a:rPr>
              <a:pPr/>
              <a:t>38</a:t>
            </a:fld>
            <a:endParaRPr lang="en-GB" altLang="en-US" smtClean="0">
              <a:latin typeface="Calibri"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BE2DF730-7BB0-46F8-9F54-F99B5EEF7DFD}" type="slidenum">
              <a:rPr lang="en-GB" altLang="en-US" smtClean="0">
                <a:latin typeface="Arial" charset="0"/>
              </a:rPr>
              <a:pPr>
                <a:spcBef>
                  <a:spcPct val="0"/>
                </a:spcBef>
              </a:pPr>
              <a:t>39</a:t>
            </a:fld>
            <a:endParaRPr lang="en-GB" altLang="en-US" smtClean="0">
              <a:latin typeface="Arial"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A395652-A37D-4E10-A6FF-45E060D4516B}" type="slidenum">
              <a:rPr lang="en-US"/>
              <a:pPr/>
              <a:t>41</a:t>
            </a:fld>
            <a:endParaRPr lang="en-US"/>
          </a:p>
        </p:txBody>
      </p:sp>
      <p:sp>
        <p:nvSpPr>
          <p:cNvPr id="175106" name="Rectangle 2"/>
          <p:cNvSpPr>
            <a:spLocks noGrp="1" noRot="1" noChangeAspect="1" noChangeArrowheads="1" noTextEdit="1"/>
          </p:cNvSpPr>
          <p:nvPr>
            <p:ph type="sldImg"/>
          </p:nvPr>
        </p:nvSpPr>
        <p:spPr>
          <a:xfrm>
            <a:off x="685800" y="1143000"/>
            <a:ext cx="5486400" cy="3086100"/>
          </a:xfrm>
          <a:ln/>
        </p:spPr>
      </p:sp>
      <p:sp>
        <p:nvSpPr>
          <p:cNvPr id="1751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508889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29869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49125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2"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Content Placeholder 1"/>
          <p:cNvSpPr txBox="1"/>
          <p:nvPr userDrawn="1"/>
        </p:nvSpPr>
        <p:spPr>
          <a:xfrm>
            <a:off x="5396668" y="6385452"/>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1835877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1"/>
          <p:cNvSpPr txBox="1"/>
          <p:nvPr userDrawn="1"/>
        </p:nvSpPr>
        <p:spPr>
          <a:xfrm>
            <a:off x="5291736" y="643167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1777080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2" y="250507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3276236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3116394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2170824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0" y="457200"/>
            <a:ext cx="3932236"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90" y="2057400"/>
            <a:ext cx="3932236"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1505396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0" y="457200"/>
            <a:ext cx="3932236"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90" y="2057400"/>
            <a:ext cx="3932236"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3014267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1652982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899"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199"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3214088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3"/>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2"/>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125292" y="6165339"/>
            <a:ext cx="11460480" cy="235463"/>
          </a:xfrm>
          <a:prstGeom prst="rect">
            <a:avLst/>
          </a:prstGeom>
        </p:spPr>
        <p:txBody>
          <a:bodyPr/>
          <a:lstStyle/>
          <a:p>
            <a:endParaRPr lang="en-US" dirty="0"/>
          </a:p>
        </p:txBody>
      </p:sp>
      <p:sp>
        <p:nvSpPr>
          <p:cNvPr id="4" name="Date Placeholder 3"/>
          <p:cNvSpPr>
            <a:spLocks noGrp="1"/>
          </p:cNvSpPr>
          <p:nvPr>
            <p:ph type="dt" sz="half" idx="11"/>
          </p:nvPr>
        </p:nvSpPr>
        <p:spPr>
          <a:xfrm>
            <a:off x="8447619" y="113073"/>
            <a:ext cx="2844798" cy="182879"/>
          </a:xfrm>
          <a:prstGeom prst="rect">
            <a:avLst/>
          </a:prstGeom>
        </p:spPr>
        <p:txBody>
          <a:bodyPr/>
          <a:lstStyle/>
          <a:p>
            <a:fld id="{A9DF6EFB-3F44-496C-A842-1E0B3D3B975A}" type="datetimeFigureOut">
              <a:rPr lang="en-US" smtClean="0"/>
              <a:pPr/>
              <a:t>5/14/2019</a:t>
            </a:fld>
            <a:endParaRPr lang="en-US" dirty="0"/>
          </a:p>
        </p:txBody>
      </p:sp>
      <p:sp>
        <p:nvSpPr>
          <p:cNvPr id="5" name="Slide Number Placeholder 4"/>
          <p:cNvSpPr>
            <a:spLocks noGrp="1"/>
          </p:cNvSpPr>
          <p:nvPr>
            <p:ph type="sldNum" sz="quarter" idx="12"/>
          </p:nvPr>
        </p:nvSpPr>
        <p:spPr>
          <a:xfrm>
            <a:off x="11292417" y="113073"/>
            <a:ext cx="735710" cy="182879"/>
          </a:xfrm>
          <a:prstGeom prst="rect">
            <a:avLst/>
          </a:prstGeom>
        </p:spPr>
        <p:txBody>
          <a:bodyPr/>
          <a:lstStyle/>
          <a:p>
            <a:fld id="{200B2350-5261-4F5C-9DF5-EF0D264FC8D2}" type="slidenum">
              <a:rPr lang="en-US" smtClean="0"/>
              <a:pPr/>
              <a:t>‹#›</a:t>
            </a:fld>
            <a:endParaRPr lang="en-US" dirty="0"/>
          </a:p>
        </p:txBody>
      </p:sp>
      <p:sp>
        <p:nvSpPr>
          <p:cNvPr id="14" name="Content Placeholder 1"/>
          <p:cNvSpPr txBox="1"/>
          <p:nvPr userDrawn="1"/>
        </p:nvSpPr>
        <p:spPr>
          <a:xfrm>
            <a:off x="5366687" y="6386704"/>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29251530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1219200" y="13716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5" name="Title 4"/>
          <p:cNvSpPr>
            <a:spLocks noGrp="1"/>
          </p:cNvSpPr>
          <p:nvPr>
            <p:ph type="title"/>
          </p:nvPr>
        </p:nvSpPr>
        <p:spPr/>
        <p:txBody>
          <a:bodyPr/>
          <a:lstStyle/>
          <a:p>
            <a:r>
              <a:rPr lang="en-US"/>
              <a:t>Click to edit Master title style</a:t>
            </a:r>
          </a:p>
        </p:txBody>
      </p:sp>
      <p:sp>
        <p:nvSpPr>
          <p:cNvPr id="6" name="Content Placeholder 1"/>
          <p:cNvSpPr txBox="1"/>
          <p:nvPr userDrawn="1"/>
        </p:nvSpPr>
        <p:spPr>
          <a:xfrm>
            <a:off x="5681480" y="6385452"/>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1584135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117600" y="304800"/>
            <a:ext cx="10390716" cy="1462088"/>
          </a:xfrm>
        </p:spPr>
        <p:txBody>
          <a:bodyPr/>
          <a:lstStyle>
            <a:lvl1pPr>
              <a:defRPr b="1" i="0" baseline="0"/>
            </a:lvl1pPr>
          </a:lstStyle>
          <a:p>
            <a:r>
              <a:rPr lang="en-US" dirty="0"/>
              <a:t>Click to edit Master title style</a:t>
            </a:r>
          </a:p>
        </p:txBody>
      </p:sp>
      <p:sp>
        <p:nvSpPr>
          <p:cNvPr id="3" name="Content Placeholder 2"/>
          <p:cNvSpPr>
            <a:spLocks noGrp="1"/>
          </p:cNvSpPr>
          <p:nvPr>
            <p:ph sz="half" idx="1"/>
          </p:nvPr>
        </p:nvSpPr>
        <p:spPr>
          <a:xfrm>
            <a:off x="15769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601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1"/>
          <p:cNvSpPr txBox="1"/>
          <p:nvPr userDrawn="1"/>
        </p:nvSpPr>
        <p:spPr>
          <a:xfrm>
            <a:off x="5681480" y="6385452"/>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21513097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143000"/>
          </a:xfrm>
        </p:spPr>
        <p:txBody>
          <a:bodyPr/>
          <a:lstStyle>
            <a:lvl1pPr>
              <a:defRPr sz="4000" b="1"/>
            </a:lvl1pPr>
          </a:lstStyle>
          <a:p>
            <a:r>
              <a:rPr lang="en-US" dirty="0"/>
              <a:t>Click to edit Master title style</a:t>
            </a:r>
          </a:p>
        </p:txBody>
      </p:sp>
      <p:sp>
        <p:nvSpPr>
          <p:cNvPr id="3" name="Content Placeholder 2"/>
          <p:cNvSpPr>
            <a:spLocks noGrp="1"/>
          </p:cNvSpPr>
          <p:nvPr>
            <p:ph idx="1"/>
          </p:nvPr>
        </p:nvSpPr>
        <p:spPr>
          <a:xfrm>
            <a:off x="914400" y="1981200"/>
            <a:ext cx="3962400" cy="4114800"/>
          </a:xfrm>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609600" y="1447800"/>
            <a:ext cx="4267200" cy="381000"/>
          </a:xfrm>
        </p:spPr>
        <p:txBody>
          <a:bodyPr/>
          <a:lstStyle>
            <a:lvl1pPr algn="ctr">
              <a:buNone/>
              <a:defRPr sz="2000" b="0" i="1">
                <a:solidFill>
                  <a:srgbClr val="C00000"/>
                </a:solidFill>
              </a:defRPr>
            </a:lvl1pPr>
          </a:lstStyle>
          <a:p>
            <a:pPr lvl="0"/>
            <a:r>
              <a:rPr lang="en-US" dirty="0"/>
              <a:t>Click to edit Master text styles</a:t>
            </a:r>
          </a:p>
        </p:txBody>
      </p:sp>
      <p:sp>
        <p:nvSpPr>
          <p:cNvPr id="13" name="Content Placeholder 12"/>
          <p:cNvSpPr>
            <a:spLocks noGrp="1"/>
          </p:cNvSpPr>
          <p:nvPr>
            <p:ph sz="quarter" idx="14"/>
          </p:nvPr>
        </p:nvSpPr>
        <p:spPr>
          <a:xfrm>
            <a:off x="5080000" y="1524000"/>
            <a:ext cx="5791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1"/>
          <p:cNvSpPr txBox="1"/>
          <p:nvPr userDrawn="1"/>
        </p:nvSpPr>
        <p:spPr>
          <a:xfrm>
            <a:off x="5681480" y="6385452"/>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8511647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2_Chapter Opener">
    <p:spTree>
      <p:nvGrpSpPr>
        <p:cNvPr id="1" name=""/>
        <p:cNvGrpSpPr/>
        <p:nvPr/>
      </p:nvGrpSpPr>
      <p:grpSpPr>
        <a:xfrm>
          <a:off x="0" y="0"/>
          <a:ext cx="0" cy="0"/>
          <a:chOff x="0" y="0"/>
          <a:chExt cx="0" cy="0"/>
        </a:xfrm>
      </p:grpSpPr>
      <p:pic>
        <p:nvPicPr>
          <p:cNvPr id="8" name="Picture 16" descr="Pearson Logo"/>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550334" y="6472238"/>
            <a:ext cx="1223433"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9" name="Text Placeholder 8"/>
          <p:cNvSpPr>
            <a:spLocks noGrp="1"/>
          </p:cNvSpPr>
          <p:nvPr>
            <p:ph type="body" sz="quarter" idx="14"/>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Click to edit Master text styles</a:t>
            </a:r>
          </a:p>
        </p:txBody>
      </p:sp>
      <p:sp>
        <p:nvSpPr>
          <p:cNvPr id="10" name="Text Placeholder 8"/>
          <p:cNvSpPr>
            <a:spLocks noGrp="1"/>
          </p:cNvSpPr>
          <p:nvPr>
            <p:ph type="body" sz="quarter" idx="15"/>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Click to edit Master text styles</a:t>
            </a:r>
          </a:p>
        </p:txBody>
      </p:sp>
      <p:sp>
        <p:nvSpPr>
          <p:cNvPr id="18" name="Text Placeholder 17"/>
          <p:cNvSpPr>
            <a:spLocks noGrp="1"/>
          </p:cNvSpPr>
          <p:nvPr>
            <p:ph type="body" sz="quarter" idx="16"/>
          </p:nvPr>
        </p:nvSpPr>
        <p:spPr>
          <a:xfrm>
            <a:off x="4155607" y="6515673"/>
            <a:ext cx="7823200" cy="187537"/>
          </a:xfrm>
        </p:spPr>
        <p:txBody>
          <a:bodyPr/>
          <a:lstStyle>
            <a:lvl1pPr marL="0" indent="0">
              <a:buNone/>
              <a:defRPr sz="1200" baseline="0"/>
            </a:lvl1pPr>
          </a:lstStyle>
          <a:p>
            <a:pPr lvl="0"/>
            <a:r>
              <a:rPr lang="en-US"/>
              <a:t>Click to edit Master text styles</a:t>
            </a:r>
          </a:p>
        </p:txBody>
      </p:sp>
      <p:sp>
        <p:nvSpPr>
          <p:cNvPr id="12" name="Footer Placeholder 2"/>
          <p:cNvSpPr>
            <a:spLocks noGrp="1"/>
          </p:cNvSpPr>
          <p:nvPr>
            <p:ph type="ftr" sz="quarter" idx="17"/>
          </p:nvPr>
        </p:nvSpPr>
        <p:spPr bwMode="auto">
          <a:xfrm>
            <a:off x="124884" y="6165850"/>
            <a:ext cx="11461749" cy="234950"/>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eaLnBrk="1" hangingPunct="1">
              <a:defRPr smtClean="0"/>
            </a:lvl1pPr>
          </a:lstStyle>
          <a:p>
            <a:pPr>
              <a:defRPr/>
            </a:pPr>
            <a:endParaRPr lang="en-US" altLang="en-US"/>
          </a:p>
        </p:txBody>
      </p:sp>
      <p:sp>
        <p:nvSpPr>
          <p:cNvPr id="13" name="Date Placeholder 3"/>
          <p:cNvSpPr>
            <a:spLocks noGrp="1"/>
          </p:cNvSpPr>
          <p:nvPr>
            <p:ph type="dt" sz="half" idx="18"/>
          </p:nvPr>
        </p:nvSpPr>
        <p:spPr>
          <a:xfrm>
            <a:off x="8447617" y="112713"/>
            <a:ext cx="2844800" cy="182562"/>
          </a:xfrm>
          <a:prstGeom prst="rect">
            <a:avLst/>
          </a:prstGeom>
        </p:spPr>
        <p:txBody>
          <a:bodyPr/>
          <a:lstStyle>
            <a:lvl1pPr>
              <a:defRPr smtClean="0"/>
            </a:lvl1pPr>
          </a:lstStyle>
          <a:p>
            <a:pPr>
              <a:defRPr/>
            </a:pPr>
            <a:fld id="{166BC605-0BD0-4FF4-860F-7C7C72544917}" type="datetimeFigureOut">
              <a:rPr lang="en-US" altLang="en-US"/>
              <a:pPr>
                <a:defRPr/>
              </a:pPr>
              <a:t>5/14/2019</a:t>
            </a:fld>
            <a:endParaRPr lang="en-US" altLang="en-US"/>
          </a:p>
        </p:txBody>
      </p:sp>
      <p:sp>
        <p:nvSpPr>
          <p:cNvPr id="14" name="Slide Number Placeholder 4"/>
          <p:cNvSpPr>
            <a:spLocks noGrp="1"/>
          </p:cNvSpPr>
          <p:nvPr>
            <p:ph type="sldNum" sz="quarter" idx="19"/>
          </p:nvPr>
        </p:nvSpPr>
        <p:spPr>
          <a:xfrm>
            <a:off x="11292417" y="112713"/>
            <a:ext cx="736600" cy="182562"/>
          </a:xfrm>
          <a:prstGeom prst="rect">
            <a:avLst/>
          </a:prstGeom>
        </p:spPr>
        <p:txBody>
          <a:bodyPr/>
          <a:lstStyle>
            <a:lvl1pPr algn="l">
              <a:buSzTx/>
              <a:defRPr sz="1400" smtClean="0">
                <a:solidFill>
                  <a:srgbClr val="000000"/>
                </a:solidFill>
              </a:defRPr>
            </a:lvl1pPr>
          </a:lstStyle>
          <a:p>
            <a:pPr>
              <a:defRPr/>
            </a:pPr>
            <a:fld id="{3259735B-BBA4-4AC4-9EB2-F09C5F33FDD0}" type="slidenum">
              <a:rPr lang="en-US" altLang="en-US"/>
              <a:pPr>
                <a:defRPr/>
              </a:pPr>
              <a:t>‹#›</a:t>
            </a:fld>
            <a:endParaRPr lang="en-US" altLang="en-US"/>
          </a:p>
        </p:txBody>
      </p:sp>
    </p:spTree>
    <p:extLst>
      <p:ext uri="{BB962C8B-B14F-4D97-AF65-F5344CB8AC3E}">
        <p14:creationId xmlns:p14="http://schemas.microsoft.com/office/powerpoint/2010/main" val="1462585963"/>
      </p:ext>
    </p:extLst>
  </p:cSld>
  <p:clrMapOvr>
    <a:masterClrMapping/>
  </p:clrMapOvr>
  <p:transition spd="slow"/>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1219200" y="1371600"/>
            <a:ext cx="9550400" cy="381000"/>
          </a:xfrm>
        </p:spPr>
        <p:txBody>
          <a:bodyPr/>
          <a:lstStyle>
            <a:lvl1pPr algn="ctr">
              <a:buNone/>
              <a:defRPr sz="2100" b="1" i="0">
                <a:solidFill>
                  <a:schemeClr val="tx2"/>
                </a:solidFill>
              </a:defRPr>
            </a:lvl1pPr>
          </a:lstStyle>
          <a:p>
            <a:pPr lvl="0"/>
            <a:r>
              <a:rPr lang="en-US" dirty="0"/>
              <a:t>Click to edit Master text styles</a:t>
            </a:r>
          </a:p>
        </p:txBody>
      </p:sp>
      <p:sp>
        <p:nvSpPr>
          <p:cNvPr id="5" name="Title 4"/>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016741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Blank">
    <p:spTree>
      <p:nvGrpSpPr>
        <p:cNvPr id="1" name="Shape 51"/>
        <p:cNvGrpSpPr/>
        <p:nvPr/>
      </p:nvGrpSpPr>
      <p:grpSpPr>
        <a:xfrm>
          <a:off x="0" y="0"/>
          <a:ext cx="0" cy="0"/>
          <a:chOff x="0" y="0"/>
          <a:chExt cx="0" cy="0"/>
        </a:xfrm>
      </p:grpSpPr>
      <p:sp>
        <p:nvSpPr>
          <p:cNvPr id="53" name="Shape 53"/>
          <p:cNvSpPr txBox="1">
            <a:spLocks noGrp="1"/>
          </p:cNvSpPr>
          <p:nvPr>
            <p:ph type="dt" idx="10"/>
          </p:nvPr>
        </p:nvSpPr>
        <p:spPr>
          <a:xfrm>
            <a:off x="8447618" y="113074"/>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4" name="Shape 54"/>
          <p:cNvSpPr txBox="1">
            <a:spLocks noGrp="1"/>
          </p:cNvSpPr>
          <p:nvPr>
            <p:ph type="sldNum" idx="12"/>
          </p:nvPr>
        </p:nvSpPr>
        <p:spPr>
          <a:xfrm>
            <a:off x="11292417" y="113074"/>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dk1"/>
                </a:solidFill>
                <a:latin typeface="Arial"/>
                <a:ea typeface="Arial"/>
                <a:cs typeface="Arial"/>
                <a:sym typeface="Arial"/>
              </a:rPr>
              <a:t>‹#›</a:t>
            </a:fld>
            <a:endParaRPr lang="en-US" sz="900">
              <a:solidFill>
                <a:schemeClr val="dk1"/>
              </a:solidFill>
              <a:latin typeface="Arial"/>
              <a:ea typeface="Arial"/>
              <a:cs typeface="Arial"/>
              <a:sym typeface="Arial"/>
            </a:endParaRPr>
          </a:p>
        </p:txBody>
      </p:sp>
      <p:pic>
        <p:nvPicPr>
          <p:cNvPr id="55" name="Shape 55" descr="Pearson Logo"/>
          <p:cNvPicPr preferRelativeResize="0"/>
          <p:nvPr/>
        </p:nvPicPr>
        <p:blipFill rotWithShape="1">
          <a:blip r:embed="rId2">
            <a:alphaModFix/>
          </a:blip>
          <a:srcRect/>
          <a:stretch/>
        </p:blipFill>
        <p:spPr>
          <a:xfrm>
            <a:off x="10663202" y="6434394"/>
            <a:ext cx="1223999" cy="279914"/>
          </a:xfrm>
          <a:prstGeom prst="rect">
            <a:avLst/>
          </a:prstGeom>
          <a:noFill/>
          <a:ln>
            <a:noFill/>
          </a:ln>
        </p:spPr>
      </p:pic>
      <p:sp>
        <p:nvSpPr>
          <p:cNvPr id="56" name="Shape 56"/>
          <p:cNvSpPr txBox="1"/>
          <p:nvPr userDrawn="1"/>
        </p:nvSpPr>
        <p:spPr>
          <a:xfrm>
            <a:off x="1135693" y="6434396"/>
            <a:ext cx="9149912" cy="279915"/>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Verdana"/>
              <a:buNone/>
            </a:pPr>
            <a:endParaRPr lang="en-US" sz="1200" b="0" dirty="0">
              <a:solidFill>
                <a:schemeClr val="dk1"/>
              </a:solidFill>
              <a:latin typeface="Verdana"/>
              <a:ea typeface="Verdana"/>
              <a:cs typeface="Verdana"/>
              <a:sym typeface="Verdana"/>
            </a:endParaRPr>
          </a:p>
        </p:txBody>
      </p:sp>
      <p:sp>
        <p:nvSpPr>
          <p:cNvPr id="6" name="Content Placeholder 1"/>
          <p:cNvSpPr txBox="1"/>
          <p:nvPr userDrawn="1"/>
        </p:nvSpPr>
        <p:spPr>
          <a:xfrm>
            <a:off x="5681480" y="6385452"/>
            <a:ext cx="6227514" cy="282048"/>
          </a:xfrm>
          <a:prstGeom prst="rect">
            <a:avLst/>
          </a:prstGeom>
          <a:noFill/>
          <a:ln>
            <a:noFill/>
          </a:ln>
        </p:spPr>
        <p:txBody>
          <a:bodyPr lIns="91425" tIns="45700" rIns="91425" bIns="45700" anchor="t" anchorCtr="0">
            <a:noAutofit/>
          </a:bodyPr>
          <a:lstStyle/>
          <a:p>
            <a:pPr algn="r">
              <a:defRPr/>
            </a:pPr>
            <a:r>
              <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2016, 2014 Pearson Education, Inc. All Rights Reserved.</a:t>
            </a:r>
          </a:p>
        </p:txBody>
      </p:sp>
    </p:spTree>
    <p:extLst>
      <p:ext uri="{BB962C8B-B14F-4D97-AF65-F5344CB8AC3E}">
        <p14:creationId xmlns:p14="http://schemas.microsoft.com/office/powerpoint/2010/main" val="2577588071"/>
      </p:ext>
    </p:extLst>
  </p:cSld>
  <p:clrMapOvr>
    <a:masterClrMapping/>
  </p:clrMapOvr>
  <p:hf sldNum="0" hdr="0" dt="0"/>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Title + Learning Objectives and Content">
    <p:spTree>
      <p:nvGrpSpPr>
        <p:cNvPr id="1" name="Shape 57"/>
        <p:cNvGrpSpPr/>
        <p:nvPr/>
      </p:nvGrpSpPr>
      <p:grpSpPr>
        <a:xfrm>
          <a:off x="0" y="0"/>
          <a:ext cx="0" cy="0"/>
          <a:chOff x="0" y="0"/>
          <a:chExt cx="0" cy="0"/>
        </a:xfrm>
      </p:grpSpPr>
      <p:sp>
        <p:nvSpPr>
          <p:cNvPr id="58" name="Shape 58"/>
          <p:cNvSpPr txBox="1">
            <a:spLocks noGrp="1"/>
          </p:cNvSpPr>
          <p:nvPr>
            <p:ph type="title"/>
          </p:nvPr>
        </p:nvSpPr>
        <p:spPr>
          <a:xfrm>
            <a:off x="609600" y="215371"/>
            <a:ext cx="109728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9" name="Shape 59"/>
          <p:cNvSpPr txBox="1">
            <a:spLocks noGrp="1"/>
          </p:cNvSpPr>
          <p:nvPr>
            <p:ph type="body" idx="1"/>
          </p:nvPr>
        </p:nvSpPr>
        <p:spPr>
          <a:xfrm>
            <a:off x="609600" y="816432"/>
            <a:ext cx="10972800" cy="402769"/>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60" name="Shape 60"/>
          <p:cNvSpPr txBox="1">
            <a:spLocks noGrp="1"/>
          </p:cNvSpPr>
          <p:nvPr>
            <p:ph type="body" idx="2"/>
          </p:nvPr>
        </p:nvSpPr>
        <p:spPr>
          <a:xfrm>
            <a:off x="609600" y="1600203"/>
            <a:ext cx="109728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a:p>
        </p:txBody>
      </p:sp>
      <p:sp>
        <p:nvSpPr>
          <p:cNvPr id="61" name="Shape 61"/>
          <p:cNvSpPr txBox="1">
            <a:spLocks noGrp="1"/>
          </p:cNvSpPr>
          <p:nvPr>
            <p:ph type="ftr" idx="11"/>
          </p:nvPr>
        </p:nvSpPr>
        <p:spPr>
          <a:xfrm>
            <a:off x="125294" y="6172200"/>
            <a:ext cx="11460479" cy="235462"/>
          </a:xfrm>
          <a:prstGeom prst="rect">
            <a:avLst/>
          </a:prstGeom>
          <a:noFill/>
          <a:ln>
            <a:noFill/>
          </a:ln>
        </p:spPr>
        <p:txBody>
          <a:bodyPr lIns="91425" tIns="91425" rIns="91425" bIns="91425" anchor="b" anchorCtr="0"/>
          <a:lstStyle>
            <a:lvl1pPr marL="0" marR="0" lvl="0" indent="0" algn="l" rtl="0">
              <a:spcBef>
                <a:spcPts val="0"/>
              </a:spcBef>
              <a:buNone/>
              <a:defRPr sz="1100">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2" name="Shape 62"/>
          <p:cNvSpPr txBox="1">
            <a:spLocks noGrp="1"/>
          </p:cNvSpPr>
          <p:nvPr>
            <p:ph type="dt" idx="10"/>
          </p:nvPr>
        </p:nvSpPr>
        <p:spPr>
          <a:xfrm>
            <a:off x="8447618" y="113074"/>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3" name="Shape 63"/>
          <p:cNvSpPr txBox="1">
            <a:spLocks noGrp="1"/>
          </p:cNvSpPr>
          <p:nvPr>
            <p:ph type="sldNum" idx="12"/>
          </p:nvPr>
        </p:nvSpPr>
        <p:spPr>
          <a:xfrm>
            <a:off x="11292417" y="113074"/>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lt1"/>
                </a:solidFill>
                <a:latin typeface="Arial"/>
                <a:ea typeface="Arial"/>
                <a:cs typeface="Arial"/>
                <a:sym typeface="Arial"/>
              </a:r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2864466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Shape 64"/>
        <p:cNvGrpSpPr/>
        <p:nvPr/>
      </p:nvGrpSpPr>
      <p:grpSpPr>
        <a:xfrm>
          <a:off x="0" y="0"/>
          <a:ext cx="0" cy="0"/>
          <a:chOff x="0" y="0"/>
          <a:chExt cx="0" cy="0"/>
        </a:xfrm>
      </p:grpSpPr>
      <p:sp>
        <p:nvSpPr>
          <p:cNvPr id="65" name="Shape 65"/>
          <p:cNvSpPr txBox="1">
            <a:spLocks noGrp="1"/>
          </p:cNvSpPr>
          <p:nvPr>
            <p:ph type="title"/>
          </p:nvPr>
        </p:nvSpPr>
        <p:spPr>
          <a:xfrm>
            <a:off x="609600" y="228603"/>
            <a:ext cx="109728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8" name="Shape 68"/>
          <p:cNvSpPr txBox="1">
            <a:spLocks noGrp="1"/>
          </p:cNvSpPr>
          <p:nvPr>
            <p:ph type="dt" idx="10"/>
          </p:nvPr>
        </p:nvSpPr>
        <p:spPr>
          <a:xfrm>
            <a:off x="8447618" y="113074"/>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9" name="Shape 69"/>
          <p:cNvSpPr txBox="1">
            <a:spLocks noGrp="1"/>
          </p:cNvSpPr>
          <p:nvPr>
            <p:ph type="sldNum" idx="12"/>
          </p:nvPr>
        </p:nvSpPr>
        <p:spPr>
          <a:xfrm>
            <a:off x="11292417" y="113074"/>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dk1"/>
                </a:solidFill>
                <a:latin typeface="Arial"/>
                <a:ea typeface="Arial"/>
                <a:cs typeface="Arial"/>
                <a:sym typeface="Arial"/>
              </a:rPr>
              <a:t>‹#›</a:t>
            </a:fld>
            <a:endParaRPr lang="en-US" sz="900">
              <a:solidFill>
                <a:schemeClr val="dk1"/>
              </a:solidFill>
              <a:latin typeface="Arial"/>
              <a:ea typeface="Arial"/>
              <a:cs typeface="Arial"/>
              <a:sym typeface="Arial"/>
            </a:endParaRPr>
          </a:p>
        </p:txBody>
      </p:sp>
      <p:pic>
        <p:nvPicPr>
          <p:cNvPr id="70" name="Shape 70" descr="Pearson Logo"/>
          <p:cNvPicPr preferRelativeResize="0"/>
          <p:nvPr/>
        </p:nvPicPr>
        <p:blipFill rotWithShape="1">
          <a:blip r:embed="rId2">
            <a:alphaModFix/>
          </a:blip>
          <a:srcRect/>
          <a:stretch/>
        </p:blipFill>
        <p:spPr>
          <a:xfrm>
            <a:off x="10663202" y="6434394"/>
            <a:ext cx="1223999" cy="279914"/>
          </a:xfrm>
          <a:prstGeom prst="rect">
            <a:avLst/>
          </a:prstGeom>
          <a:noFill/>
          <a:ln>
            <a:noFill/>
          </a:ln>
        </p:spPr>
      </p:pic>
    </p:spTree>
    <p:extLst>
      <p:ext uri="{BB962C8B-B14F-4D97-AF65-F5344CB8AC3E}">
        <p14:creationId xmlns:p14="http://schemas.microsoft.com/office/powerpoint/2010/main" val="37622991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Title and Two Content">
    <p:spTree>
      <p:nvGrpSpPr>
        <p:cNvPr id="1" name="Shape 72"/>
        <p:cNvGrpSpPr/>
        <p:nvPr/>
      </p:nvGrpSpPr>
      <p:grpSpPr>
        <a:xfrm>
          <a:off x="0" y="0"/>
          <a:ext cx="0" cy="0"/>
          <a:chOff x="0" y="0"/>
          <a:chExt cx="0" cy="0"/>
        </a:xfrm>
      </p:grpSpPr>
      <p:sp>
        <p:nvSpPr>
          <p:cNvPr id="73" name="Shape 73"/>
          <p:cNvSpPr txBox="1">
            <a:spLocks noGrp="1"/>
          </p:cNvSpPr>
          <p:nvPr>
            <p:ph type="title"/>
          </p:nvPr>
        </p:nvSpPr>
        <p:spPr>
          <a:xfrm>
            <a:off x="609600" y="215374"/>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4" name="Shape 74"/>
          <p:cNvSpPr txBox="1">
            <a:spLocks noGrp="1"/>
          </p:cNvSpPr>
          <p:nvPr>
            <p:ph type="body" idx="1"/>
          </p:nvPr>
        </p:nvSpPr>
        <p:spPr>
          <a:xfrm>
            <a:off x="609600" y="1600203"/>
            <a:ext cx="10972800" cy="21637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a:p>
        </p:txBody>
      </p:sp>
      <p:sp>
        <p:nvSpPr>
          <p:cNvPr id="75" name="Shape 75"/>
          <p:cNvSpPr txBox="1">
            <a:spLocks noGrp="1"/>
          </p:cNvSpPr>
          <p:nvPr>
            <p:ph type="body" idx="2"/>
          </p:nvPr>
        </p:nvSpPr>
        <p:spPr>
          <a:xfrm>
            <a:off x="609600" y="3962403"/>
            <a:ext cx="10972800" cy="21637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a:p>
        </p:txBody>
      </p:sp>
      <p:sp>
        <p:nvSpPr>
          <p:cNvPr id="77" name="Shape 77"/>
          <p:cNvSpPr txBox="1">
            <a:spLocks noGrp="1"/>
          </p:cNvSpPr>
          <p:nvPr>
            <p:ph type="dt" idx="10"/>
          </p:nvPr>
        </p:nvSpPr>
        <p:spPr>
          <a:xfrm>
            <a:off x="8447618" y="113074"/>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8" name="Shape 78"/>
          <p:cNvSpPr txBox="1">
            <a:spLocks noGrp="1"/>
          </p:cNvSpPr>
          <p:nvPr>
            <p:ph type="sldNum" idx="12"/>
          </p:nvPr>
        </p:nvSpPr>
        <p:spPr>
          <a:xfrm>
            <a:off x="11292417" y="113074"/>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lt1"/>
                </a:solidFill>
                <a:latin typeface="Arial"/>
                <a:ea typeface="Arial"/>
                <a:cs typeface="Arial"/>
                <a:sym typeface="Arial"/>
              </a:r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3708781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Shape 79"/>
        <p:cNvGrpSpPr/>
        <p:nvPr/>
      </p:nvGrpSpPr>
      <p:grpSpPr>
        <a:xfrm>
          <a:off x="0" y="0"/>
          <a:ext cx="0" cy="0"/>
          <a:chOff x="0" y="0"/>
          <a:chExt cx="0" cy="0"/>
        </a:xfrm>
      </p:grpSpPr>
      <p:sp>
        <p:nvSpPr>
          <p:cNvPr id="80" name="Shape 80"/>
          <p:cNvSpPr txBox="1">
            <a:spLocks noGrp="1"/>
          </p:cNvSpPr>
          <p:nvPr>
            <p:ph type="title"/>
          </p:nvPr>
        </p:nvSpPr>
        <p:spPr>
          <a:xfrm>
            <a:off x="914400" y="1447803"/>
            <a:ext cx="10363200" cy="2152651"/>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1" name="Shape 81"/>
          <p:cNvSpPr txBox="1">
            <a:spLocks noGrp="1"/>
          </p:cNvSpPr>
          <p:nvPr>
            <p:ph type="body" idx="1"/>
          </p:nvPr>
        </p:nvSpPr>
        <p:spPr>
          <a:xfrm>
            <a:off x="899584" y="3962400"/>
            <a:ext cx="1039283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457200" marR="0" lvl="1" indent="0" algn="l" rtl="0">
              <a:spcBef>
                <a:spcPts val="600"/>
              </a:spcBef>
              <a:buClr>
                <a:srgbClr val="007FA3"/>
              </a:buClr>
              <a:buFont typeface="Arial"/>
              <a:buNone/>
              <a:defRPr sz="1800" b="0" i="0" u="none" strike="noStrike" cap="none">
                <a:solidFill>
                  <a:srgbClr val="888888"/>
                </a:solidFill>
                <a:latin typeface="Arial"/>
                <a:ea typeface="Arial"/>
                <a:cs typeface="Arial"/>
                <a:sym typeface="Arial"/>
              </a:defRPr>
            </a:lvl2pPr>
            <a:lvl3pPr marL="914400" marR="0" lvl="2" indent="0" algn="l"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4pPr>
            <a:lvl5pPr marL="1828800" marR="0" lvl="4"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5pPr>
            <a:lvl6pPr marL="2286000" marR="0" lvl="5"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6pPr>
            <a:lvl7pPr marL="2743200" marR="0" lvl="6"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7pPr>
            <a:lvl8pPr marL="3200400" marR="0" lvl="7"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8pPr>
            <a:lvl9pPr marL="3657600" marR="0" lvl="8"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9pPr>
          </a:lstStyle>
          <a:p>
            <a:endParaRPr/>
          </a:p>
        </p:txBody>
      </p:sp>
      <p:sp>
        <p:nvSpPr>
          <p:cNvPr id="83" name="Shape 83"/>
          <p:cNvSpPr txBox="1">
            <a:spLocks noGrp="1"/>
          </p:cNvSpPr>
          <p:nvPr>
            <p:ph type="dt" idx="10"/>
          </p:nvPr>
        </p:nvSpPr>
        <p:spPr>
          <a:xfrm>
            <a:off x="8447618" y="113074"/>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4" name="Shape 84"/>
          <p:cNvSpPr txBox="1">
            <a:spLocks noGrp="1"/>
          </p:cNvSpPr>
          <p:nvPr>
            <p:ph type="sldNum" idx="12"/>
          </p:nvPr>
        </p:nvSpPr>
        <p:spPr>
          <a:xfrm>
            <a:off x="11292417" y="113074"/>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lt1"/>
                </a:solidFill>
                <a:latin typeface="Arial"/>
                <a:ea typeface="Arial"/>
                <a:cs typeface="Arial"/>
                <a:sym typeface="Arial"/>
              </a:r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10564043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4"/>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3"/>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4" name="Date Placeholder 3"/>
          <p:cNvSpPr>
            <a:spLocks noGrp="1"/>
          </p:cNvSpPr>
          <p:nvPr>
            <p:ph type="dt" sz="half" idx="11"/>
          </p:nvPr>
        </p:nvSpPr>
        <p:spPr/>
        <p:txBody>
          <a:bodyPr/>
          <a:lstStyle/>
          <a:p>
            <a:fld id="{A9DF6EFB-3F44-496C-A842-1E0B3D3B975A}" type="datetimeFigureOut">
              <a:rPr lang="en-US" smtClean="0"/>
              <a:pPr/>
              <a:t>5/14/2019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404416"/>
            <a:ext cx="1224000" cy="279915"/>
          </a:xfrm>
          <a:prstGeom prst="rect">
            <a:avLst/>
          </a:prstGeom>
        </p:spPr>
      </p:pic>
    </p:spTree>
    <p:extLst>
      <p:ext uri="{BB962C8B-B14F-4D97-AF65-F5344CB8AC3E}">
        <p14:creationId xmlns:p14="http://schemas.microsoft.com/office/powerpoint/2010/main" val="8948195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1219200" y="1371600"/>
            <a:ext cx="9550400" cy="381000"/>
          </a:xfrm>
        </p:spPr>
        <p:txBody>
          <a:bodyPr/>
          <a:lstStyle>
            <a:lvl1pPr algn="ctr">
              <a:buNone/>
              <a:defRPr sz="2100" b="1" i="0">
                <a:solidFill>
                  <a:schemeClr val="tx2"/>
                </a:solidFill>
              </a:defRPr>
            </a:lvl1pPr>
          </a:lstStyle>
          <a:p>
            <a:pPr lvl="0"/>
            <a:r>
              <a:rPr lang="en-US" dirty="0"/>
              <a:t>Click to edit Master text styles</a:t>
            </a:r>
          </a:p>
        </p:txBody>
      </p:sp>
      <p:sp>
        <p:nvSpPr>
          <p:cNvPr id="5" name="Title 4"/>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6011543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117600" y="304800"/>
            <a:ext cx="10390717" cy="1462088"/>
          </a:xfrm>
        </p:spPr>
        <p:txBody>
          <a:bodyPr/>
          <a:lstStyle>
            <a:lvl1pPr>
              <a:defRPr b="1" i="0" baseline="0"/>
            </a:lvl1pPr>
          </a:lstStyle>
          <a:p>
            <a:r>
              <a:rPr lang="en-US" dirty="0"/>
              <a:t>Click to edit Master title style</a:t>
            </a:r>
          </a:p>
        </p:txBody>
      </p:sp>
      <p:sp>
        <p:nvSpPr>
          <p:cNvPr id="3" name="Content Placeholder 2"/>
          <p:cNvSpPr>
            <a:spLocks noGrp="1"/>
          </p:cNvSpPr>
          <p:nvPr>
            <p:ph sz="half" idx="1"/>
          </p:nvPr>
        </p:nvSpPr>
        <p:spPr>
          <a:xfrm>
            <a:off x="15769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601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22288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447800"/>
            <a:ext cx="9550400" cy="381000"/>
          </a:xfrm>
        </p:spPr>
        <p:txBody>
          <a:bodyPr/>
          <a:lstStyle>
            <a:lvl1pPr algn="ctr">
              <a:buNone/>
              <a:defRPr sz="2100" b="1" i="0">
                <a:solidFill>
                  <a:schemeClr val="tx2"/>
                </a:solidFill>
              </a:defRPr>
            </a:lvl1pPr>
          </a:lstStyle>
          <a:p>
            <a:pPr lvl="0"/>
            <a:r>
              <a:rPr lang="en-US" dirty="0"/>
              <a:t>Click to edit Master text styles</a:t>
            </a:r>
          </a:p>
        </p:txBody>
      </p:sp>
    </p:spTree>
    <p:extLst>
      <p:ext uri="{BB962C8B-B14F-4D97-AF65-F5344CB8AC3E}">
        <p14:creationId xmlns:p14="http://schemas.microsoft.com/office/powerpoint/2010/main" val="25182216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143000"/>
          </a:xfrm>
        </p:spPr>
        <p:txBody>
          <a:bodyPr/>
          <a:lstStyle>
            <a:lvl1pPr>
              <a:defRPr sz="3000" b="1"/>
            </a:lvl1pPr>
          </a:lstStyle>
          <a:p>
            <a:r>
              <a:rPr lang="en-US" dirty="0"/>
              <a:t>Click to edit Master title style</a:t>
            </a:r>
          </a:p>
        </p:txBody>
      </p:sp>
      <p:sp>
        <p:nvSpPr>
          <p:cNvPr id="3" name="Content Placeholder 2"/>
          <p:cNvSpPr>
            <a:spLocks noGrp="1"/>
          </p:cNvSpPr>
          <p:nvPr>
            <p:ph idx="1"/>
          </p:nvPr>
        </p:nvSpPr>
        <p:spPr>
          <a:xfrm>
            <a:off x="914400" y="1981200"/>
            <a:ext cx="3962400" cy="4114800"/>
          </a:xfrm>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609600" y="1447800"/>
            <a:ext cx="4267200" cy="381000"/>
          </a:xfrm>
        </p:spPr>
        <p:txBody>
          <a:bodyPr/>
          <a:lstStyle>
            <a:lvl1pPr algn="ctr">
              <a:buNone/>
              <a:defRPr sz="1500" b="0" i="1">
                <a:solidFill>
                  <a:srgbClr val="C00000"/>
                </a:solidFill>
              </a:defRPr>
            </a:lvl1pPr>
          </a:lstStyle>
          <a:p>
            <a:pPr lvl="0"/>
            <a:r>
              <a:rPr lang="en-US" dirty="0"/>
              <a:t>Click to edit Master text styles</a:t>
            </a:r>
          </a:p>
        </p:txBody>
      </p:sp>
      <p:sp>
        <p:nvSpPr>
          <p:cNvPr id="13" name="Content Placeholder 12"/>
          <p:cNvSpPr>
            <a:spLocks noGrp="1"/>
          </p:cNvSpPr>
          <p:nvPr>
            <p:ph sz="quarter" idx="14"/>
          </p:nvPr>
        </p:nvSpPr>
        <p:spPr>
          <a:xfrm>
            <a:off x="5080000" y="1524000"/>
            <a:ext cx="5791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807324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17600" y="304800"/>
            <a:ext cx="10390717" cy="1462088"/>
          </a:xfrm>
        </p:spPr>
        <p:txBody>
          <a:bodyPr/>
          <a:lstStyle/>
          <a:p>
            <a:r>
              <a:rPr lang="en-US"/>
              <a:t>Click to edit Master title style</a:t>
            </a:r>
          </a:p>
        </p:txBody>
      </p:sp>
      <p:sp>
        <p:nvSpPr>
          <p:cNvPr id="3" name="Text Placeholder 2"/>
          <p:cNvSpPr>
            <a:spLocks noGrp="1"/>
          </p:cNvSpPr>
          <p:nvPr>
            <p:ph type="body" sz="half" idx="1"/>
          </p:nvPr>
        </p:nvSpPr>
        <p:spPr>
          <a:xfrm>
            <a:off x="15769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601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95348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426502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Blank">
    <p:spTree>
      <p:nvGrpSpPr>
        <p:cNvPr id="1" name="Shape 51"/>
        <p:cNvGrpSpPr/>
        <p:nvPr/>
      </p:nvGrpSpPr>
      <p:grpSpPr>
        <a:xfrm>
          <a:off x="0" y="0"/>
          <a:ext cx="0" cy="0"/>
          <a:chOff x="0" y="0"/>
          <a:chExt cx="0" cy="0"/>
        </a:xfrm>
      </p:grpSpPr>
      <p:sp>
        <p:nvSpPr>
          <p:cNvPr id="53" name="Shape 53"/>
          <p:cNvSpPr txBox="1">
            <a:spLocks noGrp="1"/>
          </p:cNvSpPr>
          <p:nvPr>
            <p:ph type="dt" idx="10"/>
          </p:nvPr>
        </p:nvSpPr>
        <p:spPr>
          <a:xfrm>
            <a:off x="8447619" y="113076"/>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54" name="Shape 54"/>
          <p:cNvSpPr txBox="1">
            <a:spLocks noGrp="1"/>
          </p:cNvSpPr>
          <p:nvPr>
            <p:ph type="sldNum" idx="12"/>
          </p:nvPr>
        </p:nvSpPr>
        <p:spPr>
          <a:xfrm>
            <a:off x="11292418" y="113076"/>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dk1"/>
                </a:solidFill>
                <a:latin typeface="Arial"/>
                <a:ea typeface="Arial"/>
                <a:cs typeface="Arial"/>
                <a:sym typeface="Arial"/>
              </a:rPr>
              <a:t>‹#›</a:t>
            </a:fld>
            <a:endParaRPr lang="en-US" sz="900">
              <a:solidFill>
                <a:schemeClr val="dk1"/>
              </a:solidFill>
              <a:latin typeface="Arial"/>
              <a:ea typeface="Arial"/>
              <a:cs typeface="Arial"/>
              <a:sym typeface="Arial"/>
            </a:endParaRPr>
          </a:p>
        </p:txBody>
      </p:sp>
      <p:pic>
        <p:nvPicPr>
          <p:cNvPr id="55" name="Shape 55" descr="Pearson Logo"/>
          <p:cNvPicPr preferRelativeResize="0"/>
          <p:nvPr/>
        </p:nvPicPr>
        <p:blipFill rotWithShape="1">
          <a:blip r:embed="rId2">
            <a:alphaModFix/>
          </a:blip>
          <a:srcRect/>
          <a:stretch/>
        </p:blipFill>
        <p:spPr>
          <a:xfrm>
            <a:off x="10663203" y="6434394"/>
            <a:ext cx="1223999" cy="279914"/>
          </a:xfrm>
          <a:prstGeom prst="rect">
            <a:avLst/>
          </a:prstGeom>
          <a:noFill/>
          <a:ln>
            <a:noFill/>
          </a:ln>
        </p:spPr>
      </p:pic>
      <p:sp>
        <p:nvSpPr>
          <p:cNvPr id="56" name="Shape 56"/>
          <p:cNvSpPr txBox="1"/>
          <p:nvPr userDrawn="1"/>
        </p:nvSpPr>
        <p:spPr>
          <a:xfrm>
            <a:off x="1135693" y="6434398"/>
            <a:ext cx="9149912" cy="279915"/>
          </a:xfrm>
          <a:prstGeom prst="rect">
            <a:avLst/>
          </a:prstGeom>
          <a:noFill/>
          <a:ln>
            <a:noFill/>
          </a:ln>
        </p:spPr>
        <p:txBody>
          <a:bodyPr lIns="91425" tIns="45700" rIns="91425" bIns="45700" anchor="t" anchorCtr="0">
            <a:noAutofit/>
          </a:bodyPr>
          <a:lstStyle/>
          <a:p>
            <a:pPr marL="0" marR="0" lvl="0" indent="0" algn="l" rtl="0">
              <a:lnSpc>
                <a:spcPct val="100000"/>
              </a:lnSpc>
              <a:spcBef>
                <a:spcPts val="0"/>
              </a:spcBef>
              <a:spcAft>
                <a:spcPts val="0"/>
              </a:spcAft>
              <a:buClr>
                <a:schemeClr val="dk1"/>
              </a:buClr>
              <a:buSzPct val="25000"/>
              <a:buFont typeface="Verdana"/>
              <a:buNone/>
            </a:pPr>
            <a:endParaRPr lang="en-US" sz="1200" b="0" dirty="0">
              <a:solidFill>
                <a:schemeClr val="dk1"/>
              </a:solidFill>
              <a:latin typeface="Verdana"/>
              <a:ea typeface="Verdana"/>
              <a:cs typeface="Verdana"/>
              <a:sym typeface="Verdana"/>
            </a:endParaRPr>
          </a:p>
        </p:txBody>
      </p:sp>
    </p:spTree>
    <p:extLst>
      <p:ext uri="{BB962C8B-B14F-4D97-AF65-F5344CB8AC3E}">
        <p14:creationId xmlns:p14="http://schemas.microsoft.com/office/powerpoint/2010/main" val="4279932800"/>
      </p:ext>
    </p:extLst>
  </p:cSld>
  <p:clrMapOvr>
    <a:masterClrMapping/>
  </p:clrMapOvr>
  <p:hf sldNum="0" hdr="0" dt="0"/>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Title + Learning Objectives and Content">
    <p:spTree>
      <p:nvGrpSpPr>
        <p:cNvPr id="1" name="Shape 57"/>
        <p:cNvGrpSpPr/>
        <p:nvPr/>
      </p:nvGrpSpPr>
      <p:grpSpPr>
        <a:xfrm>
          <a:off x="0" y="0"/>
          <a:ext cx="0" cy="0"/>
          <a:chOff x="0" y="0"/>
          <a:chExt cx="0" cy="0"/>
        </a:xfrm>
      </p:grpSpPr>
      <p:sp>
        <p:nvSpPr>
          <p:cNvPr id="58" name="Shape 58"/>
          <p:cNvSpPr txBox="1">
            <a:spLocks noGrp="1"/>
          </p:cNvSpPr>
          <p:nvPr>
            <p:ph type="title"/>
          </p:nvPr>
        </p:nvSpPr>
        <p:spPr>
          <a:xfrm>
            <a:off x="609600" y="215371"/>
            <a:ext cx="10972800" cy="622828"/>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59" name="Shape 59"/>
          <p:cNvSpPr txBox="1">
            <a:spLocks noGrp="1"/>
          </p:cNvSpPr>
          <p:nvPr>
            <p:ph type="body" idx="1"/>
          </p:nvPr>
        </p:nvSpPr>
        <p:spPr>
          <a:xfrm>
            <a:off x="609600" y="816433"/>
            <a:ext cx="10972800" cy="402769"/>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0" marR="0" lvl="1"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2pPr>
            <a:lvl3pPr marL="0" marR="0" lvl="2" indent="0" algn="l" rtl="0">
              <a:spcBef>
                <a:spcPts val="0"/>
              </a:spcBef>
              <a:buClr>
                <a:srgbClr val="007FA3"/>
              </a:buClr>
              <a:buFont typeface="Noto Sans Symbols"/>
              <a:buNone/>
              <a:defRPr sz="2400" b="0" i="0" u="none" strike="noStrike" cap="none">
                <a:solidFill>
                  <a:schemeClr val="lt1"/>
                </a:solidFill>
                <a:latin typeface="Arial"/>
                <a:ea typeface="Arial"/>
                <a:cs typeface="Arial"/>
                <a:sym typeface="Arial"/>
              </a:defRPr>
            </a:lvl3pPr>
            <a:lvl4pPr marL="0" marR="0" lvl="3"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4pPr>
            <a:lvl5pPr marL="0" marR="0" lvl="4"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5pPr>
            <a:lvl6pPr marL="0" marR="0" lvl="5"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6pPr>
            <a:lvl7pPr marL="0" marR="0" lvl="6"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7pPr>
            <a:lvl8pPr marL="0" marR="0" lvl="7"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8pPr>
            <a:lvl9pPr marL="0" marR="0" lvl="8" indent="0" algn="l" rtl="0">
              <a:spcBef>
                <a:spcPts val="0"/>
              </a:spcBef>
              <a:buClr>
                <a:srgbClr val="007FA3"/>
              </a:buClr>
              <a:buFont typeface="Arial"/>
              <a:buNone/>
              <a:defRPr sz="2400" b="0" i="0" u="none" strike="noStrike" cap="none">
                <a:solidFill>
                  <a:schemeClr val="lt1"/>
                </a:solidFill>
                <a:latin typeface="Arial"/>
                <a:ea typeface="Arial"/>
                <a:cs typeface="Arial"/>
                <a:sym typeface="Arial"/>
              </a:defRPr>
            </a:lvl9pPr>
          </a:lstStyle>
          <a:p>
            <a:endParaRPr/>
          </a:p>
        </p:txBody>
      </p:sp>
      <p:sp>
        <p:nvSpPr>
          <p:cNvPr id="60" name="Shape 60"/>
          <p:cNvSpPr txBox="1">
            <a:spLocks noGrp="1"/>
          </p:cNvSpPr>
          <p:nvPr>
            <p:ph type="body" idx="2"/>
          </p:nvPr>
        </p:nvSpPr>
        <p:spPr>
          <a:xfrm>
            <a:off x="609600" y="1600205"/>
            <a:ext cx="109728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a:p>
        </p:txBody>
      </p:sp>
      <p:sp>
        <p:nvSpPr>
          <p:cNvPr id="61" name="Shape 61"/>
          <p:cNvSpPr txBox="1">
            <a:spLocks noGrp="1"/>
          </p:cNvSpPr>
          <p:nvPr>
            <p:ph type="ftr" idx="11"/>
          </p:nvPr>
        </p:nvSpPr>
        <p:spPr>
          <a:xfrm>
            <a:off x="125295" y="6172200"/>
            <a:ext cx="11460479" cy="235462"/>
          </a:xfrm>
          <a:prstGeom prst="rect">
            <a:avLst/>
          </a:prstGeom>
          <a:noFill/>
          <a:ln>
            <a:noFill/>
          </a:ln>
        </p:spPr>
        <p:txBody>
          <a:bodyPr lIns="91425" tIns="91425" rIns="91425" bIns="91425" anchor="b" anchorCtr="0"/>
          <a:lstStyle>
            <a:lvl1pPr marL="0" marR="0" lvl="0" indent="0" algn="l" rtl="0">
              <a:spcBef>
                <a:spcPts val="0"/>
              </a:spcBef>
              <a:buNone/>
              <a:defRPr sz="1100">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2" name="Shape 62"/>
          <p:cNvSpPr txBox="1">
            <a:spLocks noGrp="1"/>
          </p:cNvSpPr>
          <p:nvPr>
            <p:ph type="dt" idx="10"/>
          </p:nvPr>
        </p:nvSpPr>
        <p:spPr>
          <a:xfrm>
            <a:off x="8447619" y="113076"/>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3" name="Shape 63"/>
          <p:cNvSpPr txBox="1">
            <a:spLocks noGrp="1"/>
          </p:cNvSpPr>
          <p:nvPr>
            <p:ph type="sldNum" idx="12"/>
          </p:nvPr>
        </p:nvSpPr>
        <p:spPr>
          <a:xfrm>
            <a:off x="11292418" y="113076"/>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lt1"/>
                </a:solidFill>
                <a:latin typeface="Arial"/>
                <a:ea typeface="Arial"/>
                <a:cs typeface="Arial"/>
                <a:sym typeface="Arial"/>
              </a:r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25547281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Shape 64"/>
        <p:cNvGrpSpPr/>
        <p:nvPr/>
      </p:nvGrpSpPr>
      <p:grpSpPr>
        <a:xfrm>
          <a:off x="0" y="0"/>
          <a:ext cx="0" cy="0"/>
          <a:chOff x="0" y="0"/>
          <a:chExt cx="0" cy="0"/>
        </a:xfrm>
      </p:grpSpPr>
      <p:sp>
        <p:nvSpPr>
          <p:cNvPr id="65" name="Shape 65"/>
          <p:cNvSpPr txBox="1">
            <a:spLocks noGrp="1"/>
          </p:cNvSpPr>
          <p:nvPr>
            <p:ph type="title"/>
          </p:nvPr>
        </p:nvSpPr>
        <p:spPr>
          <a:xfrm>
            <a:off x="609600" y="228605"/>
            <a:ext cx="10972800" cy="1066799"/>
          </a:xfrm>
          <a:prstGeom prst="rect">
            <a:avLst/>
          </a:prstGeom>
          <a:noFill/>
          <a:ln>
            <a:noFill/>
          </a:ln>
        </p:spPr>
        <p:txBody>
          <a:bodyPr lIns="91425" tIns="91425" rIns="91425" bIns="91425" anchor="t"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8" name="Shape 68"/>
          <p:cNvSpPr txBox="1">
            <a:spLocks noGrp="1"/>
          </p:cNvSpPr>
          <p:nvPr>
            <p:ph type="dt" idx="10"/>
          </p:nvPr>
        </p:nvSpPr>
        <p:spPr>
          <a:xfrm>
            <a:off x="8447619" y="113076"/>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69" name="Shape 69"/>
          <p:cNvSpPr txBox="1">
            <a:spLocks noGrp="1"/>
          </p:cNvSpPr>
          <p:nvPr>
            <p:ph type="sldNum" idx="12"/>
          </p:nvPr>
        </p:nvSpPr>
        <p:spPr>
          <a:xfrm>
            <a:off x="11292418" y="113076"/>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dk1"/>
                </a:solidFill>
                <a:latin typeface="Arial"/>
                <a:ea typeface="Arial"/>
                <a:cs typeface="Arial"/>
                <a:sym typeface="Arial"/>
              </a:rPr>
              <a:t>‹#›</a:t>
            </a:fld>
            <a:endParaRPr lang="en-US" sz="900">
              <a:solidFill>
                <a:schemeClr val="dk1"/>
              </a:solidFill>
              <a:latin typeface="Arial"/>
              <a:ea typeface="Arial"/>
              <a:cs typeface="Arial"/>
              <a:sym typeface="Arial"/>
            </a:endParaRPr>
          </a:p>
        </p:txBody>
      </p:sp>
      <p:pic>
        <p:nvPicPr>
          <p:cNvPr id="70" name="Shape 70" descr="Pearson Logo"/>
          <p:cNvPicPr preferRelativeResize="0"/>
          <p:nvPr/>
        </p:nvPicPr>
        <p:blipFill rotWithShape="1">
          <a:blip r:embed="rId2">
            <a:alphaModFix/>
          </a:blip>
          <a:srcRect/>
          <a:stretch/>
        </p:blipFill>
        <p:spPr>
          <a:xfrm>
            <a:off x="10663203" y="6434394"/>
            <a:ext cx="1223999" cy="279914"/>
          </a:xfrm>
          <a:prstGeom prst="rect">
            <a:avLst/>
          </a:prstGeom>
          <a:noFill/>
          <a:ln>
            <a:noFill/>
          </a:ln>
        </p:spPr>
      </p:pic>
    </p:spTree>
    <p:extLst>
      <p:ext uri="{BB962C8B-B14F-4D97-AF65-F5344CB8AC3E}">
        <p14:creationId xmlns:p14="http://schemas.microsoft.com/office/powerpoint/2010/main" val="15943078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Title and Two Content">
    <p:spTree>
      <p:nvGrpSpPr>
        <p:cNvPr id="1" name="Shape 72"/>
        <p:cNvGrpSpPr/>
        <p:nvPr/>
      </p:nvGrpSpPr>
      <p:grpSpPr>
        <a:xfrm>
          <a:off x="0" y="0"/>
          <a:ext cx="0" cy="0"/>
          <a:chOff x="0" y="0"/>
          <a:chExt cx="0" cy="0"/>
        </a:xfrm>
      </p:grpSpPr>
      <p:sp>
        <p:nvSpPr>
          <p:cNvPr id="73" name="Shape 73"/>
          <p:cNvSpPr txBox="1">
            <a:spLocks noGrp="1"/>
          </p:cNvSpPr>
          <p:nvPr>
            <p:ph type="title"/>
          </p:nvPr>
        </p:nvSpPr>
        <p:spPr>
          <a:xfrm>
            <a:off x="609600" y="215376"/>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4" name="Shape 74"/>
          <p:cNvSpPr txBox="1">
            <a:spLocks noGrp="1"/>
          </p:cNvSpPr>
          <p:nvPr>
            <p:ph type="body" idx="1"/>
          </p:nvPr>
        </p:nvSpPr>
        <p:spPr>
          <a:xfrm>
            <a:off x="609600" y="1600205"/>
            <a:ext cx="10972800" cy="21637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a:p>
        </p:txBody>
      </p:sp>
      <p:sp>
        <p:nvSpPr>
          <p:cNvPr id="75" name="Shape 75"/>
          <p:cNvSpPr txBox="1">
            <a:spLocks noGrp="1"/>
          </p:cNvSpPr>
          <p:nvPr>
            <p:ph type="body" idx="2"/>
          </p:nvPr>
        </p:nvSpPr>
        <p:spPr>
          <a:xfrm>
            <a:off x="609600" y="3962405"/>
            <a:ext cx="10972800" cy="21637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6pPr>
            <a:lvl7pPr marL="2971800" marR="0" lvl="6"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7pPr>
            <a:lvl8pPr marL="3429000" marR="0" lvl="7"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8pPr>
            <a:lvl9pPr marL="3886200" marR="0" lvl="8" indent="-139700" algn="l" rtl="0">
              <a:spcBef>
                <a:spcPts val="300"/>
              </a:spcBef>
              <a:buClr>
                <a:srgbClr val="007FA3"/>
              </a:buClr>
              <a:buSzPct val="100000"/>
              <a:buFont typeface="Arial"/>
              <a:buChar char="•"/>
              <a:defRPr sz="1400" b="0" i="0" u="none" strike="noStrike" cap="none">
                <a:solidFill>
                  <a:schemeClr val="dk1"/>
                </a:solidFill>
                <a:latin typeface="Arial"/>
                <a:ea typeface="Arial"/>
                <a:cs typeface="Arial"/>
                <a:sym typeface="Arial"/>
              </a:defRPr>
            </a:lvl9pPr>
          </a:lstStyle>
          <a:p>
            <a:endParaRPr/>
          </a:p>
        </p:txBody>
      </p:sp>
      <p:sp>
        <p:nvSpPr>
          <p:cNvPr id="77" name="Shape 77"/>
          <p:cNvSpPr txBox="1">
            <a:spLocks noGrp="1"/>
          </p:cNvSpPr>
          <p:nvPr>
            <p:ph type="dt" idx="10"/>
          </p:nvPr>
        </p:nvSpPr>
        <p:spPr>
          <a:xfrm>
            <a:off x="8447619" y="113076"/>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78" name="Shape 78"/>
          <p:cNvSpPr txBox="1">
            <a:spLocks noGrp="1"/>
          </p:cNvSpPr>
          <p:nvPr>
            <p:ph type="sldNum" idx="12"/>
          </p:nvPr>
        </p:nvSpPr>
        <p:spPr>
          <a:xfrm>
            <a:off x="11292418" y="113076"/>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lt1"/>
                </a:solidFill>
                <a:latin typeface="Arial"/>
                <a:ea typeface="Arial"/>
                <a:cs typeface="Arial"/>
                <a:sym typeface="Arial"/>
              </a:r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18018654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Shape 79"/>
        <p:cNvGrpSpPr/>
        <p:nvPr/>
      </p:nvGrpSpPr>
      <p:grpSpPr>
        <a:xfrm>
          <a:off x="0" y="0"/>
          <a:ext cx="0" cy="0"/>
          <a:chOff x="0" y="0"/>
          <a:chExt cx="0" cy="0"/>
        </a:xfrm>
      </p:grpSpPr>
      <p:sp>
        <p:nvSpPr>
          <p:cNvPr id="80" name="Shape 80"/>
          <p:cNvSpPr txBox="1">
            <a:spLocks noGrp="1"/>
          </p:cNvSpPr>
          <p:nvPr>
            <p:ph type="title"/>
          </p:nvPr>
        </p:nvSpPr>
        <p:spPr>
          <a:xfrm>
            <a:off x="914400" y="1447805"/>
            <a:ext cx="10363200" cy="2152651"/>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81" name="Shape 81"/>
          <p:cNvSpPr txBox="1">
            <a:spLocks noGrp="1"/>
          </p:cNvSpPr>
          <p:nvPr>
            <p:ph type="body" idx="1"/>
          </p:nvPr>
        </p:nvSpPr>
        <p:spPr>
          <a:xfrm>
            <a:off x="899585" y="3962400"/>
            <a:ext cx="10392835" cy="1752600"/>
          </a:xfrm>
          <a:prstGeom prst="rect">
            <a:avLst/>
          </a:prstGeom>
          <a:noFill/>
          <a:ln>
            <a:noFill/>
          </a:ln>
        </p:spPr>
        <p:txBody>
          <a:bodyPr lIns="91425" tIns="91425" rIns="91425" bIns="91425" anchor="t" anchorCtr="0"/>
          <a:lstStyle>
            <a:lvl1pPr marL="0" marR="0" lvl="0" indent="0" algn="l" rtl="0">
              <a:spcBef>
                <a:spcPts val="0"/>
              </a:spcBef>
              <a:buClr>
                <a:srgbClr val="007FA3"/>
              </a:buClr>
              <a:buFont typeface="Arial"/>
              <a:buNone/>
              <a:defRPr sz="1600" b="0" i="0" u="none" strike="noStrike" cap="none">
                <a:solidFill>
                  <a:srgbClr val="007FA3"/>
                </a:solidFill>
                <a:latin typeface="Arial"/>
                <a:ea typeface="Arial"/>
                <a:cs typeface="Arial"/>
                <a:sym typeface="Arial"/>
              </a:defRPr>
            </a:lvl1pPr>
            <a:lvl2pPr marL="457200" marR="0" lvl="1" indent="0" algn="l" rtl="0">
              <a:spcBef>
                <a:spcPts val="600"/>
              </a:spcBef>
              <a:buClr>
                <a:srgbClr val="007FA3"/>
              </a:buClr>
              <a:buFont typeface="Arial"/>
              <a:buNone/>
              <a:defRPr sz="1800" b="0" i="0" u="none" strike="noStrike" cap="none">
                <a:solidFill>
                  <a:srgbClr val="888888"/>
                </a:solidFill>
                <a:latin typeface="Arial"/>
                <a:ea typeface="Arial"/>
                <a:cs typeface="Arial"/>
                <a:sym typeface="Arial"/>
              </a:defRPr>
            </a:lvl2pPr>
            <a:lvl3pPr marL="914400" marR="0" lvl="2" indent="0" algn="l" rtl="0">
              <a:spcBef>
                <a:spcPts val="600"/>
              </a:spcBef>
              <a:buClr>
                <a:srgbClr val="007FA3"/>
              </a:buClr>
              <a:buFont typeface="Noto Sans Symbols"/>
              <a:buNone/>
              <a:defRPr sz="1600" b="0" i="0" u="none" strike="noStrike" cap="none">
                <a:solidFill>
                  <a:srgbClr val="888888"/>
                </a:solidFill>
                <a:latin typeface="Arial"/>
                <a:ea typeface="Arial"/>
                <a:cs typeface="Arial"/>
                <a:sym typeface="Arial"/>
              </a:defRPr>
            </a:lvl3pPr>
            <a:lvl4pPr marL="1371600" marR="0" lvl="3"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4pPr>
            <a:lvl5pPr marL="1828800" marR="0" lvl="4" indent="0" algn="l" rtl="0">
              <a:spcBef>
                <a:spcPts val="600"/>
              </a:spcBef>
              <a:buClr>
                <a:srgbClr val="007FA3"/>
              </a:buClr>
              <a:buFont typeface="Arial"/>
              <a:buNone/>
              <a:defRPr sz="1400" b="0" i="0" u="none" strike="noStrike" cap="none">
                <a:solidFill>
                  <a:srgbClr val="888888"/>
                </a:solidFill>
                <a:latin typeface="Arial"/>
                <a:ea typeface="Arial"/>
                <a:cs typeface="Arial"/>
                <a:sym typeface="Arial"/>
              </a:defRPr>
            </a:lvl5pPr>
            <a:lvl6pPr marL="2286000" marR="0" lvl="5"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6pPr>
            <a:lvl7pPr marL="2743200" marR="0" lvl="6"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7pPr>
            <a:lvl8pPr marL="3200400" marR="0" lvl="7"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8pPr>
            <a:lvl9pPr marL="3657600" marR="0" lvl="8" indent="0" algn="l" rtl="0">
              <a:spcBef>
                <a:spcPts val="300"/>
              </a:spcBef>
              <a:buClr>
                <a:srgbClr val="007FA3"/>
              </a:buClr>
              <a:buFont typeface="Arial"/>
              <a:buNone/>
              <a:defRPr sz="1400" b="0" i="0" u="none" strike="noStrike" cap="none">
                <a:solidFill>
                  <a:srgbClr val="888888"/>
                </a:solidFill>
                <a:latin typeface="Arial"/>
                <a:ea typeface="Arial"/>
                <a:cs typeface="Arial"/>
                <a:sym typeface="Arial"/>
              </a:defRPr>
            </a:lvl9pPr>
          </a:lstStyle>
          <a:p>
            <a:endParaRPr/>
          </a:p>
        </p:txBody>
      </p:sp>
      <p:sp>
        <p:nvSpPr>
          <p:cNvPr id="82" name="Shape 82"/>
          <p:cNvSpPr txBox="1">
            <a:spLocks noGrp="1"/>
          </p:cNvSpPr>
          <p:nvPr>
            <p:ph type="ftr" idx="11"/>
          </p:nvPr>
        </p:nvSpPr>
        <p:spPr>
          <a:xfrm>
            <a:off x="125295" y="6172200"/>
            <a:ext cx="11460479" cy="235462"/>
          </a:xfrm>
          <a:prstGeom prst="rect">
            <a:avLst/>
          </a:prstGeom>
          <a:noFill/>
          <a:ln>
            <a:noFill/>
          </a:ln>
        </p:spPr>
        <p:txBody>
          <a:bodyPr lIns="91425" tIns="91425" rIns="91425" bIns="91425" anchor="b" anchorCtr="0"/>
          <a:lstStyle>
            <a:lvl1pPr marL="0" marR="0" lvl="0" indent="0" algn="l" rtl="0">
              <a:spcBef>
                <a:spcPts val="0"/>
              </a:spcBef>
              <a:buNone/>
              <a:defRPr sz="1100">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3" name="Shape 83"/>
          <p:cNvSpPr txBox="1">
            <a:spLocks noGrp="1"/>
          </p:cNvSpPr>
          <p:nvPr>
            <p:ph type="dt" idx="10"/>
          </p:nvPr>
        </p:nvSpPr>
        <p:spPr>
          <a:xfrm>
            <a:off x="8447619" y="113076"/>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84" name="Shape 84"/>
          <p:cNvSpPr txBox="1">
            <a:spLocks noGrp="1"/>
          </p:cNvSpPr>
          <p:nvPr>
            <p:ph type="sldNum" idx="12"/>
          </p:nvPr>
        </p:nvSpPr>
        <p:spPr>
          <a:xfrm>
            <a:off x="11292418" y="113076"/>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a:solidFill>
                  <a:schemeClr val="lt1"/>
                </a:solidFill>
                <a:latin typeface="Arial"/>
                <a:ea typeface="Arial"/>
                <a:cs typeface="Arial"/>
                <a:sym typeface="Arial"/>
              </a:rPr>
              <a:t>‹#›</a:t>
            </a:fld>
            <a:endParaRPr lang="en-US" sz="900">
              <a:solidFill>
                <a:schemeClr val="lt1"/>
              </a:solidFill>
              <a:latin typeface="Arial"/>
              <a:ea typeface="Arial"/>
              <a:cs typeface="Arial"/>
              <a:sym typeface="Arial"/>
            </a:endParaRPr>
          </a:p>
        </p:txBody>
      </p:sp>
    </p:spTree>
    <p:extLst>
      <p:ext uri="{BB962C8B-B14F-4D97-AF65-F5344CB8AC3E}">
        <p14:creationId xmlns:p14="http://schemas.microsoft.com/office/powerpoint/2010/main" val="96348942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6"/>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5"/>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125292" y="6165342"/>
            <a:ext cx="1146048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5/14/2019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663200" y="6434399"/>
            <a:ext cx="1224000" cy="279915"/>
          </a:xfrm>
          <a:prstGeom prst="rect">
            <a:avLst/>
          </a:prstGeom>
        </p:spPr>
      </p:pic>
    </p:spTree>
    <p:extLst>
      <p:ext uri="{BB962C8B-B14F-4D97-AF65-F5344CB8AC3E}">
        <p14:creationId xmlns:p14="http://schemas.microsoft.com/office/powerpoint/2010/main" val="19178869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1219200" y="1371600"/>
            <a:ext cx="9550400" cy="381000"/>
          </a:xfrm>
        </p:spPr>
        <p:txBody>
          <a:bodyPr/>
          <a:lstStyle>
            <a:lvl1pPr algn="ctr">
              <a:buNone/>
              <a:defRPr sz="2100" b="1" i="0">
                <a:solidFill>
                  <a:schemeClr val="tx2"/>
                </a:solidFill>
              </a:defRPr>
            </a:lvl1pPr>
          </a:lstStyle>
          <a:p>
            <a:pPr lvl="0"/>
            <a:r>
              <a:rPr lang="en-US" dirty="0"/>
              <a:t>Click to edit Master text styles</a:t>
            </a:r>
          </a:p>
        </p:txBody>
      </p:sp>
      <p:sp>
        <p:nvSpPr>
          <p:cNvPr id="5" name="Title 4"/>
          <p:cNvSpPr>
            <a:spLocks noGrp="1"/>
          </p:cNvSpPr>
          <p:nvPr>
            <p:ph type="title"/>
          </p:nvPr>
        </p:nvSpPr>
        <p:spPr/>
        <p:txBody>
          <a:bodyPr/>
          <a:lstStyle/>
          <a:p>
            <a:r>
              <a:rPr lang="en-US" dirty="0"/>
              <a:t>Click to edit Master title style</a:t>
            </a:r>
          </a:p>
        </p:txBody>
      </p:sp>
    </p:spTree>
    <p:extLst>
      <p:ext uri="{BB962C8B-B14F-4D97-AF65-F5344CB8AC3E}">
        <p14:creationId xmlns:p14="http://schemas.microsoft.com/office/powerpoint/2010/main" val="165080699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117600" y="304800"/>
            <a:ext cx="10390717" cy="1462088"/>
          </a:xfrm>
        </p:spPr>
        <p:txBody>
          <a:bodyPr/>
          <a:lstStyle>
            <a:lvl1pPr>
              <a:defRPr b="1" i="0" baseline="0"/>
            </a:lvl1pPr>
          </a:lstStyle>
          <a:p>
            <a:r>
              <a:rPr lang="en-US" dirty="0"/>
              <a:t>Click to edit Master title style</a:t>
            </a:r>
          </a:p>
        </p:txBody>
      </p:sp>
      <p:sp>
        <p:nvSpPr>
          <p:cNvPr id="3" name="Content Placeholder 2"/>
          <p:cNvSpPr>
            <a:spLocks noGrp="1"/>
          </p:cNvSpPr>
          <p:nvPr>
            <p:ph sz="half" idx="1"/>
          </p:nvPr>
        </p:nvSpPr>
        <p:spPr>
          <a:xfrm>
            <a:off x="15769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601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23960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447800"/>
            <a:ext cx="9550400" cy="381000"/>
          </a:xfrm>
        </p:spPr>
        <p:txBody>
          <a:bodyPr/>
          <a:lstStyle>
            <a:lvl1pPr algn="ctr">
              <a:buNone/>
              <a:defRPr sz="2100" b="1" i="0">
                <a:solidFill>
                  <a:schemeClr val="tx2"/>
                </a:solidFill>
              </a:defRPr>
            </a:lvl1pPr>
          </a:lstStyle>
          <a:p>
            <a:pPr lvl="0"/>
            <a:r>
              <a:rPr lang="en-US" dirty="0"/>
              <a:t>Click to edit Master text styles</a:t>
            </a:r>
          </a:p>
        </p:txBody>
      </p:sp>
      <p:sp>
        <p:nvSpPr>
          <p:cNvPr id="6" name="Date Placeholder 5"/>
          <p:cNvSpPr>
            <a:spLocks noGrp="1"/>
          </p:cNvSpPr>
          <p:nvPr>
            <p:ph type="dt" sz="half" idx="14"/>
          </p:nvPr>
        </p:nvSpPr>
        <p:spPr>
          <a:xfrm>
            <a:off x="838200" y="6356356"/>
            <a:ext cx="2743200" cy="365125"/>
          </a:xfrm>
          <a:prstGeom prst="rect">
            <a:avLst/>
          </a:prstGeom>
        </p:spPr>
        <p:txBody>
          <a:bodyPr/>
          <a:lstStyle/>
          <a:p>
            <a:endParaRPr lang="en-US" dirty="0"/>
          </a:p>
        </p:txBody>
      </p:sp>
    </p:spTree>
    <p:extLst>
      <p:ext uri="{BB962C8B-B14F-4D97-AF65-F5344CB8AC3E}">
        <p14:creationId xmlns:p14="http://schemas.microsoft.com/office/powerpoint/2010/main" val="10996139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143000"/>
          </a:xfrm>
        </p:spPr>
        <p:txBody>
          <a:bodyPr/>
          <a:lstStyle>
            <a:lvl1pPr>
              <a:defRPr sz="3000" b="1"/>
            </a:lvl1pPr>
          </a:lstStyle>
          <a:p>
            <a:r>
              <a:rPr lang="en-US" dirty="0"/>
              <a:t>Click to edit Master title style</a:t>
            </a:r>
          </a:p>
        </p:txBody>
      </p:sp>
      <p:sp>
        <p:nvSpPr>
          <p:cNvPr id="3" name="Content Placeholder 2"/>
          <p:cNvSpPr>
            <a:spLocks noGrp="1"/>
          </p:cNvSpPr>
          <p:nvPr>
            <p:ph idx="1"/>
          </p:nvPr>
        </p:nvSpPr>
        <p:spPr>
          <a:xfrm>
            <a:off x="914400" y="1981200"/>
            <a:ext cx="3962400" cy="4114800"/>
          </a:xfrm>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609600" y="1447800"/>
            <a:ext cx="4267200" cy="381000"/>
          </a:xfrm>
        </p:spPr>
        <p:txBody>
          <a:bodyPr/>
          <a:lstStyle>
            <a:lvl1pPr algn="ctr">
              <a:buNone/>
              <a:defRPr sz="1500" b="0" i="1">
                <a:solidFill>
                  <a:srgbClr val="C00000"/>
                </a:solidFill>
              </a:defRPr>
            </a:lvl1pPr>
          </a:lstStyle>
          <a:p>
            <a:pPr lvl="0"/>
            <a:r>
              <a:rPr lang="en-US" dirty="0"/>
              <a:t>Click to edit Master text styles</a:t>
            </a:r>
          </a:p>
        </p:txBody>
      </p:sp>
      <p:sp>
        <p:nvSpPr>
          <p:cNvPr id="13" name="Content Placeholder 12"/>
          <p:cNvSpPr>
            <a:spLocks noGrp="1"/>
          </p:cNvSpPr>
          <p:nvPr>
            <p:ph sz="quarter" idx="14"/>
          </p:nvPr>
        </p:nvSpPr>
        <p:spPr>
          <a:xfrm>
            <a:off x="5080000" y="1524000"/>
            <a:ext cx="5791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674662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17600" y="304800"/>
            <a:ext cx="10390717" cy="1462088"/>
          </a:xfrm>
        </p:spPr>
        <p:txBody>
          <a:bodyPr/>
          <a:lstStyle/>
          <a:p>
            <a:r>
              <a:rPr lang="en-US"/>
              <a:t>Click to edit Master title style</a:t>
            </a:r>
          </a:p>
        </p:txBody>
      </p:sp>
      <p:sp>
        <p:nvSpPr>
          <p:cNvPr id="3" name="Text Placeholder 2"/>
          <p:cNvSpPr>
            <a:spLocks noGrp="1"/>
          </p:cNvSpPr>
          <p:nvPr>
            <p:ph type="body" sz="half" idx="1"/>
          </p:nvPr>
        </p:nvSpPr>
        <p:spPr>
          <a:xfrm>
            <a:off x="15769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601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5601357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7306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3.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theme" Target="../theme/theme4.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2"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2"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Shape 15" descr="Pearson Logo"/>
          <p:cNvPicPr preferRelativeResize="0"/>
          <p:nvPr userDrawn="1"/>
        </p:nvPicPr>
        <p:blipFill rotWithShape="1">
          <a:blip r:embed="rId18">
            <a:alphaModFix/>
          </a:blip>
          <a:srcRect/>
          <a:stretch/>
        </p:blipFill>
        <p:spPr>
          <a:xfrm>
            <a:off x="949575" y="6388838"/>
            <a:ext cx="1223999" cy="279914"/>
          </a:xfrm>
          <a:prstGeom prst="rect">
            <a:avLst/>
          </a:prstGeom>
          <a:noFill/>
          <a:ln>
            <a:noFill/>
          </a:ln>
        </p:spPr>
      </p:pic>
    </p:spTree>
    <p:extLst>
      <p:ext uri="{BB962C8B-B14F-4D97-AF65-F5344CB8AC3E}">
        <p14:creationId xmlns:p14="http://schemas.microsoft.com/office/powerpoint/2010/main" val="1644812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6" r:id="rId12"/>
    <p:sldLayoutId id="2147483660" r:id="rId13"/>
    <p:sldLayoutId id="2147483661" r:id="rId14"/>
    <p:sldLayoutId id="2147483663" r:id="rId15"/>
    <p:sldLayoutId id="2147483695" r:id="rId1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609600" y="1600201"/>
            <a:ext cx="109728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3" name="Shape 13"/>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kern="0">
              <a:solidFill>
                <a:srgbClr val="FFFFFF"/>
              </a:solidFill>
            </a:endParaRPr>
          </a:p>
        </p:txBody>
      </p:sp>
      <p:sp>
        <p:nvSpPr>
          <p:cNvPr id="14" name="Shape 14"/>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lgn="r">
              <a:buSzPct val="25000"/>
            </a:pPr>
            <a:fld id="{00000000-1234-1234-1234-123412341234}" type="slidenum">
              <a:rPr lang="en-US" sz="900" kern="0">
                <a:solidFill>
                  <a:srgbClr val="FFFFFF"/>
                </a:solidFill>
                <a:ea typeface="Arial"/>
                <a:cs typeface="Arial"/>
                <a:sym typeface="Arial"/>
              </a:rPr>
              <a:pPr algn="r">
                <a:buSzPct val="25000"/>
              </a:pPr>
              <a:t>‹#›</a:t>
            </a:fld>
            <a:endParaRPr lang="en-US" sz="900" kern="0">
              <a:solidFill>
                <a:srgbClr val="FFFFFF"/>
              </a:solidFill>
              <a:ea typeface="Arial"/>
              <a:cs typeface="Arial"/>
              <a:sym typeface="Arial"/>
            </a:endParaRPr>
          </a:p>
        </p:txBody>
      </p:sp>
      <p:pic>
        <p:nvPicPr>
          <p:cNvPr id="15" name="Shape 15" descr="Pearson Logo"/>
          <p:cNvPicPr preferRelativeResize="0"/>
          <p:nvPr/>
        </p:nvPicPr>
        <p:blipFill rotWithShape="1">
          <a:blip r:embed="rId3">
            <a:alphaModFix/>
          </a:blip>
          <a:srcRect/>
          <a:stretch/>
        </p:blipFill>
        <p:spPr>
          <a:xfrm>
            <a:off x="10678191" y="6434394"/>
            <a:ext cx="1223999" cy="279914"/>
          </a:xfrm>
          <a:prstGeom prst="rect">
            <a:avLst/>
          </a:prstGeom>
          <a:noFill/>
          <a:ln>
            <a:noFill/>
          </a:ln>
        </p:spPr>
      </p:pic>
      <p:sp>
        <p:nvSpPr>
          <p:cNvPr id="16" name="Shape 16"/>
          <p:cNvSpPr txBox="1"/>
          <p:nvPr/>
        </p:nvSpPr>
        <p:spPr>
          <a:xfrm>
            <a:off x="609601" y="6413713"/>
            <a:ext cx="8706303" cy="261352"/>
          </a:xfrm>
          <a:prstGeom prst="rect">
            <a:avLst/>
          </a:prstGeom>
          <a:noFill/>
          <a:ln>
            <a:noFill/>
          </a:ln>
        </p:spPr>
        <p:txBody>
          <a:bodyPr lIns="91425" tIns="45700" rIns="91425" bIns="45700" anchor="t" anchorCtr="0">
            <a:noAutofit/>
          </a:bodyPr>
          <a:lstStyle/>
          <a:p>
            <a:pP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
        <p:nvSpPr>
          <p:cNvPr id="8" name="Content Placeholder 1"/>
          <p:cNvSpPr txBox="1"/>
          <p:nvPr userDrawn="1"/>
        </p:nvSpPr>
        <p:spPr>
          <a:xfrm>
            <a:off x="5681480" y="6385452"/>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1090768670"/>
      </p:ext>
    </p:extLst>
  </p:cSld>
  <p:clrMap bg1="lt1" tx1="dk1" bg2="dk2" tx2="lt2" accent1="accent1" accent2="accent2" accent3="accent3" accent4="accent4" accent5="accent5" accent6="accent6" hlink="hlink" folHlink="folHlink"/>
  <p:sldLayoutIdLst>
    <p:sldLayoutId id="2147483694"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609600" y="1600201"/>
            <a:ext cx="109728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3" name="Shape 13"/>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14">
            <a:alphaModFix/>
          </a:blip>
          <a:srcRect/>
          <a:stretch/>
        </p:blipFill>
        <p:spPr>
          <a:xfrm>
            <a:off x="10663201" y="6434394"/>
            <a:ext cx="1223999" cy="279914"/>
          </a:xfrm>
          <a:prstGeom prst="rect">
            <a:avLst/>
          </a:prstGeom>
          <a:noFill/>
          <a:ln>
            <a:noFill/>
          </a:ln>
        </p:spPr>
      </p:pic>
      <p:sp>
        <p:nvSpPr>
          <p:cNvPr id="16" name="Shape 16"/>
          <p:cNvSpPr txBox="1"/>
          <p:nvPr/>
        </p:nvSpPr>
        <p:spPr>
          <a:xfrm>
            <a:off x="609601" y="6413713"/>
            <a:ext cx="8706303" cy="261352"/>
          </a:xfrm>
          <a:prstGeom prst="rect">
            <a:avLst/>
          </a:prstGeom>
          <a:noFill/>
          <a:ln>
            <a:noFill/>
          </a:ln>
        </p:spPr>
        <p:txBody>
          <a:bodyPr lIns="91425" tIns="45700" rIns="91425" bIns="45700" anchor="t" anchorCtr="0">
            <a:noAutofit/>
          </a:bodyPr>
          <a:lstStyle/>
          <a:p>
            <a:pPr>
              <a:spcBef>
                <a:spcPts val="0"/>
              </a:spcBef>
              <a:buClrTx/>
              <a:defRPr/>
            </a:pPr>
            <a:r>
              <a:rPr lang="en-IN" altLang="en-US" sz="1200" dirty="0">
                <a:latin typeface="Verdana" panose="020B0604030504040204" pitchFamily="34" charset="0"/>
                <a:ea typeface="Verdana" panose="020B0604030504040204" pitchFamily="34" charset="0"/>
                <a:cs typeface="Verdana" panose="020B0604030504040204" pitchFamily="34" charset="0"/>
              </a:rPr>
              <a:t>Copyright © 2018 Pearson Education Ltd.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sp>
        <p:nvSpPr>
          <p:cNvPr id="8" name="Content Placeholder 1"/>
          <p:cNvSpPr txBox="1"/>
          <p:nvPr userDrawn="1"/>
        </p:nvSpPr>
        <p:spPr>
          <a:xfrm>
            <a:off x="5681480" y="6385452"/>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2067881418"/>
      </p:ext>
    </p:extLst>
  </p:cSld>
  <p:clrMap bg1="lt1" tx1="dk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9"/>
        <p:cNvGrpSpPr/>
        <p:nvPr/>
      </p:nvGrpSpPr>
      <p:grpSpPr>
        <a:xfrm>
          <a:off x="0" y="0"/>
          <a:ext cx="0" cy="0"/>
          <a:chOff x="0" y="0"/>
          <a:chExt cx="0" cy="0"/>
        </a:xfrm>
      </p:grpSpPr>
      <p:sp>
        <p:nvSpPr>
          <p:cNvPr id="10" name="Shape 10"/>
          <p:cNvSpPr txBox="1">
            <a:spLocks noGrp="1"/>
          </p:cNvSpPr>
          <p:nvPr>
            <p:ph type="title"/>
          </p:nvPr>
        </p:nvSpPr>
        <p:spPr>
          <a:xfrm>
            <a:off x="609600" y="215374"/>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400" b="1" i="0" u="none" strike="noStrike" cap="none">
                <a:solidFill>
                  <a:srgbClr val="007FA3"/>
                </a:solidFill>
                <a:latin typeface="Times New Roman"/>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11" name="Shape 11"/>
          <p:cNvSpPr txBox="1">
            <a:spLocks noGrp="1"/>
          </p:cNvSpPr>
          <p:nvPr>
            <p:ph type="body" idx="1"/>
          </p:nvPr>
        </p:nvSpPr>
        <p:spPr>
          <a:xfrm>
            <a:off x="609600" y="1600203"/>
            <a:ext cx="10972800" cy="4525963"/>
          </a:xfrm>
          <a:prstGeom prst="rect">
            <a:avLst/>
          </a:prstGeom>
          <a:noFill/>
          <a:ln>
            <a:noFill/>
          </a:ln>
        </p:spPr>
        <p:txBody>
          <a:bodyPr lIns="91425" tIns="91425" rIns="91425" bIns="91425" anchor="t" anchorCtr="0"/>
          <a:lstStyle>
            <a:lvl1pPr marL="256032" marR="0" lvl="0" indent="-154432" algn="l" rtl="0">
              <a:spcBef>
                <a:spcPts val="1500"/>
              </a:spcBef>
              <a:buClr>
                <a:srgbClr val="007FA3"/>
              </a:buClr>
              <a:buSzPct val="100000"/>
              <a:buFont typeface="Arial"/>
              <a:buChar char="•"/>
              <a:defRPr sz="1600" b="0" i="0" u="none" strike="noStrike" cap="none">
                <a:solidFill>
                  <a:schemeClr val="dk1"/>
                </a:solidFill>
                <a:latin typeface="Arial"/>
                <a:ea typeface="Arial"/>
                <a:cs typeface="Arial"/>
                <a:sym typeface="Arial"/>
              </a:defRPr>
            </a:lvl1pPr>
            <a:lvl2pPr marL="742950" marR="0" lvl="1" indent="-18415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2pPr>
            <a:lvl3pPr marL="1143000" marR="0" lvl="2" indent="-127000" algn="l" rtl="0">
              <a:spcBef>
                <a:spcPts val="600"/>
              </a:spcBef>
              <a:buClr>
                <a:srgbClr val="007FA3"/>
              </a:buClr>
              <a:buSzPct val="100000"/>
              <a:buFont typeface="Noto Sans Symbols"/>
              <a:buChar char="▪"/>
              <a:defRPr sz="1600" b="0" i="0" u="none" strike="noStrike" cap="none">
                <a:solidFill>
                  <a:schemeClr val="dk1"/>
                </a:solidFill>
                <a:latin typeface="Arial"/>
                <a:ea typeface="Arial"/>
                <a:cs typeface="Arial"/>
                <a:sym typeface="Arial"/>
              </a:defRPr>
            </a:lvl3pPr>
            <a:lvl4pPr marL="1600200" marR="0" lvl="3"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4pPr>
            <a:lvl5pPr marL="2057400" marR="0" lvl="4" indent="-127000" algn="l" rtl="0">
              <a:spcBef>
                <a:spcPts val="600"/>
              </a:spcBef>
              <a:buClr>
                <a:srgbClr val="007FA3"/>
              </a:buClr>
              <a:buSzPct val="100000"/>
              <a:buFont typeface="Arial"/>
              <a:buChar char="•"/>
              <a:defRPr sz="1600" b="0" i="0" u="none" strike="noStrike" cap="none">
                <a:solidFill>
                  <a:schemeClr val="dk1"/>
                </a:solidFill>
                <a:latin typeface="Arial"/>
                <a:ea typeface="Arial"/>
                <a:cs typeface="Arial"/>
                <a:sym typeface="Arial"/>
              </a:defRPr>
            </a:lvl5pPr>
            <a:lvl6pPr marL="2514600" marR="0" lvl="5"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6pPr>
            <a:lvl7pPr marL="2971800" marR="0" lvl="6"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7pPr>
            <a:lvl8pPr marL="3429000" marR="0" lvl="7"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8pPr>
            <a:lvl9pPr marL="3886200" marR="0" lvl="8" indent="-127000" algn="l" rtl="0">
              <a:spcBef>
                <a:spcPts val="300"/>
              </a:spcBef>
              <a:buClr>
                <a:srgbClr val="007FA3"/>
              </a:buClr>
              <a:buSzPct val="100000"/>
              <a:buFont typeface="Arial"/>
              <a:buChar char="•"/>
              <a:defRPr sz="1600" b="0" i="0" u="none" strike="noStrike" cap="none">
                <a:solidFill>
                  <a:schemeClr val="dk1"/>
                </a:solidFill>
                <a:latin typeface="Arial"/>
                <a:ea typeface="Arial"/>
                <a:cs typeface="Arial"/>
                <a:sym typeface="Arial"/>
              </a:defRPr>
            </a:lvl9pPr>
          </a:lstStyle>
          <a:p>
            <a:endParaRPr dirty="0"/>
          </a:p>
        </p:txBody>
      </p:sp>
      <p:sp>
        <p:nvSpPr>
          <p:cNvPr id="13" name="Shape 13"/>
          <p:cNvSpPr txBox="1">
            <a:spLocks noGrp="1"/>
          </p:cNvSpPr>
          <p:nvPr>
            <p:ph type="dt" idx="10"/>
          </p:nvPr>
        </p:nvSpPr>
        <p:spPr>
          <a:xfrm>
            <a:off x="8447618" y="113074"/>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a:p>
        </p:txBody>
      </p:sp>
      <p:sp>
        <p:nvSpPr>
          <p:cNvPr id="14" name="Shape 14"/>
          <p:cNvSpPr txBox="1">
            <a:spLocks noGrp="1"/>
          </p:cNvSpPr>
          <p:nvPr>
            <p:ph type="sldNum" idx="12"/>
          </p:nvPr>
        </p:nvSpPr>
        <p:spPr>
          <a:xfrm>
            <a:off x="11292417" y="113074"/>
            <a:ext cx="735711" cy="182879"/>
          </a:xfrm>
          <a:prstGeom prst="rect">
            <a:avLst/>
          </a:prstGeom>
          <a:noFill/>
          <a:ln>
            <a:noFill/>
          </a:ln>
        </p:spPr>
        <p:txBody>
          <a:bodyPr lIns="91425" tIns="45700" rIns="91425" bIns="45700" anchor="ctr" anchorCtr="0">
            <a:noAutofit/>
          </a:bodyPr>
          <a:lstStyle/>
          <a:p>
            <a:pPr marL="0" marR="0" lvl="0" indent="0" algn="r" rtl="0">
              <a:spcBef>
                <a:spcPts val="0"/>
              </a:spcBef>
              <a:buSzPct val="25000"/>
              <a:buNone/>
            </a:pPr>
            <a:fld id="{00000000-1234-1234-1234-123412341234}" type="slidenum">
              <a:rPr lang="en-US" sz="900" b="0" i="0" u="none" strike="noStrike" cap="none">
                <a:solidFill>
                  <a:schemeClr val="lt1"/>
                </a:solidFill>
                <a:latin typeface="Arial"/>
                <a:ea typeface="Arial"/>
                <a:cs typeface="Arial"/>
                <a:sym typeface="Arial"/>
              </a:rPr>
              <a:t>‹#›</a:t>
            </a:fld>
            <a:endParaRPr lang="en-US" sz="900" b="0" i="0" u="none" strike="noStrike" cap="none">
              <a:solidFill>
                <a:schemeClr val="lt1"/>
              </a:solidFill>
              <a:latin typeface="Arial"/>
              <a:ea typeface="Arial"/>
              <a:cs typeface="Arial"/>
              <a:sym typeface="Arial"/>
            </a:endParaRPr>
          </a:p>
        </p:txBody>
      </p:sp>
      <p:pic>
        <p:nvPicPr>
          <p:cNvPr id="15" name="Shape 15" descr="Pearson Logo"/>
          <p:cNvPicPr preferRelativeResize="0"/>
          <p:nvPr/>
        </p:nvPicPr>
        <p:blipFill rotWithShape="1">
          <a:blip r:embed="rId14">
            <a:alphaModFix/>
          </a:blip>
          <a:srcRect/>
          <a:stretch/>
        </p:blipFill>
        <p:spPr>
          <a:xfrm>
            <a:off x="10663202" y="6434394"/>
            <a:ext cx="1223999" cy="279914"/>
          </a:xfrm>
          <a:prstGeom prst="rect">
            <a:avLst/>
          </a:prstGeom>
          <a:noFill/>
          <a:ln>
            <a:noFill/>
          </a:ln>
        </p:spPr>
      </p:pic>
      <p:sp>
        <p:nvSpPr>
          <p:cNvPr id="16" name="Shape 16"/>
          <p:cNvSpPr txBox="1"/>
          <p:nvPr/>
        </p:nvSpPr>
        <p:spPr>
          <a:xfrm>
            <a:off x="609602" y="6413713"/>
            <a:ext cx="8706303" cy="261352"/>
          </a:xfrm>
          <a:prstGeom prst="rect">
            <a:avLst/>
          </a:prstGeom>
          <a:noFill/>
          <a:ln>
            <a:noFill/>
          </a:ln>
        </p:spPr>
        <p:txBody>
          <a:bodyPr lIns="91425" tIns="45700" rIns="91425" bIns="45700" anchor="t" anchorCtr="0">
            <a:noAutofit/>
          </a:bodyPr>
          <a:lstStyle/>
          <a:p>
            <a:pPr>
              <a:spcBef>
                <a:spcPts val="0"/>
              </a:spcBef>
              <a:buClrTx/>
              <a:defRPr/>
            </a:pPr>
            <a:r>
              <a:rPr lang="en-IN" altLang="en-US" sz="1200" dirty="0">
                <a:latin typeface="Verdana" panose="020B0604030504040204" pitchFamily="34" charset="0"/>
                <a:ea typeface="Verdana" panose="020B0604030504040204" pitchFamily="34" charset="0"/>
                <a:cs typeface="Verdana" panose="020B0604030504040204" pitchFamily="34" charset="0"/>
              </a:rPr>
              <a:t>Copyright © 2018 Pearson Education Ltd. All Rights Reserved.</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sp>
        <p:nvSpPr>
          <p:cNvPr id="8" name="Content Placeholder 1"/>
          <p:cNvSpPr txBox="1"/>
          <p:nvPr userDrawn="1"/>
        </p:nvSpPr>
        <p:spPr>
          <a:xfrm>
            <a:off x="5681480" y="6385452"/>
            <a:ext cx="6227514" cy="282048"/>
          </a:xfrm>
          <a:prstGeom prst="rect">
            <a:avLst/>
          </a:prstGeom>
          <a:noFill/>
          <a:ln>
            <a:noFill/>
          </a:ln>
        </p:spPr>
        <p:txBody>
          <a:bodyPr lIns="91425" tIns="45700" rIns="91425" bIns="45700" anchor="t" anchorCtr="0">
            <a:noAutofit/>
          </a:bodyPr>
          <a:lstStyle/>
          <a:p>
            <a:pPr algn="r">
              <a:defRPr/>
            </a:pPr>
            <a:r>
              <a:rPr lang="en-IN"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rPr>
              <a:t>Copyright © 2018 Pearson Education Ltd. All Rights Reserved.</a:t>
            </a:r>
            <a:endParaRPr lang="en-US" altLang="en-US" sz="1200" kern="0" dirty="0">
              <a:solidFill>
                <a:srgbClr val="000000"/>
              </a:solidFill>
              <a:latin typeface="Verdana" panose="020B0604030504040204" pitchFamily="34" charset="0"/>
              <a:ea typeface="Verdana" panose="020B0604030504040204" pitchFamily="34" charset="0"/>
              <a:cs typeface="Verdana" panose="020B0604030504040204" pitchFamily="34" charset="0"/>
              <a:sym typeface="Arial"/>
            </a:endParaRPr>
          </a:p>
        </p:txBody>
      </p:sp>
    </p:spTree>
    <p:extLst>
      <p:ext uri="{BB962C8B-B14F-4D97-AF65-F5344CB8AC3E}">
        <p14:creationId xmlns:p14="http://schemas.microsoft.com/office/powerpoint/2010/main" val="2217271806"/>
      </p:ext>
    </p:extLst>
  </p:cSld>
  <p:clrMap bg1="lt1" tx1="dk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14.png"/></Relationships>
</file>

<file path=ppt/slides/_rels/slide40.xml.rels><?xml version="1.0" encoding="UTF-8" standalone="yes"?>
<Relationships xmlns="http://schemas.openxmlformats.org/package/2006/relationships"><Relationship Id="rId3" Type="http://schemas.openxmlformats.org/officeDocument/2006/relationships/hyperlink" Target="http://www.youtube.com/watch?v=YnyPWy64li4"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Title 1"/>
          <p:cNvSpPr txBox="1">
            <a:spLocks noGrp="1"/>
          </p:cNvSpPr>
          <p:nvPr>
            <p:ph type="title"/>
          </p:nvPr>
        </p:nvSpPr>
        <p:spPr>
          <a:xfrm>
            <a:off x="428953" y="383745"/>
            <a:ext cx="8674100" cy="861731"/>
          </a:xfrm>
        </p:spPr>
        <p:txBody>
          <a:bodyPr>
            <a:normAutofit/>
          </a:bodyPr>
          <a:lstStyle/>
          <a:p>
            <a:pPr eaLnBrk="1" hangingPunct="1">
              <a:buClr>
                <a:srgbClr val="007FA3"/>
              </a:buClr>
              <a:buFont typeface="Times New Roman" panose="02020603050405020304" pitchFamily="18" charset="0"/>
              <a:buNone/>
            </a:pPr>
            <a:endParaRPr lang="en-IN" altLang="en-US" sz="2700" b="1" dirty="0">
              <a:solidFill>
                <a:srgbClr val="007FA3"/>
              </a:solidFill>
              <a:latin typeface="Arial" panose="020B0604020202020204" pitchFamily="34" charset="0"/>
              <a:cs typeface="Times New Roman" panose="02020603050405020304" pitchFamily="18" charset="0"/>
              <a:sym typeface="Times New Roman" panose="02020603050405020304" pitchFamily="18" charset="0"/>
            </a:endParaRPr>
          </a:p>
        </p:txBody>
      </p:sp>
      <p:sp>
        <p:nvSpPr>
          <p:cNvPr id="7" name="Title 2"/>
          <p:cNvSpPr>
            <a:spLocks noGrp="1"/>
          </p:cNvSpPr>
          <p:nvPr>
            <p:ph type="body" sz="half" idx="4294967295"/>
          </p:nvPr>
        </p:nvSpPr>
        <p:spPr>
          <a:xfrm>
            <a:off x="5765416" y="2128223"/>
            <a:ext cx="5953444" cy="2273008"/>
          </a:xfrm>
          <a:prstGeom prst="rect">
            <a:avLst/>
          </a:prstGeom>
        </p:spPr>
        <p:txBody>
          <a:bodyPr>
            <a:normAutofit fontScale="77500" lnSpcReduction="20000"/>
          </a:bodyPr>
          <a:lstStyle/>
          <a:p>
            <a:pPr marL="0" marR="0" indent="0" algn="ctr" defTabSz="914400" rtl="0" eaLnBrk="1" fontAlgn="auto" latinLnBrk="0" hangingPunct="1">
              <a:lnSpc>
                <a:spcPct val="120000"/>
              </a:lnSpc>
              <a:spcBef>
                <a:spcPts val="0"/>
              </a:spcBef>
              <a:spcAft>
                <a:spcPts val="0"/>
              </a:spcAft>
              <a:buClr>
                <a:srgbClr val="007FA3"/>
              </a:buClr>
              <a:buSzPct val="100000"/>
              <a:buFont typeface="Arial" panose="020B0604020202020204" pitchFamily="34" charset="0"/>
              <a:buNone/>
              <a:tabLst/>
              <a:defRPr/>
            </a:pPr>
            <a:r>
              <a:rPr lang="en-US" sz="3400" b="1" dirty="0" smtClean="0">
                <a:solidFill>
                  <a:schemeClr val="dk1"/>
                </a:solidFill>
                <a:latin typeface="Arial"/>
                <a:ea typeface="Arial"/>
                <a:cs typeface="Arial"/>
                <a:sym typeface="Arial"/>
              </a:rPr>
              <a:t>Lecture 2</a:t>
            </a:r>
            <a:r>
              <a:rPr lang="en-US" sz="3400" b="1" dirty="0">
                <a:solidFill>
                  <a:schemeClr val="dk1"/>
                </a:solidFill>
                <a:latin typeface="Arial"/>
                <a:ea typeface="Arial"/>
                <a:cs typeface="Arial"/>
                <a:sym typeface="Arial"/>
              </a:rPr>
              <a:t/>
            </a:r>
            <a:br>
              <a:rPr lang="en-US" sz="3400" b="1" dirty="0">
                <a:solidFill>
                  <a:schemeClr val="dk1"/>
                </a:solidFill>
                <a:latin typeface="Arial"/>
                <a:ea typeface="Arial"/>
                <a:cs typeface="Arial"/>
                <a:sym typeface="Arial"/>
              </a:rPr>
            </a:br>
            <a:r>
              <a:rPr lang="en-US" sz="3400" b="1" dirty="0">
                <a:solidFill>
                  <a:schemeClr val="dk1"/>
                </a:solidFill>
                <a:latin typeface="Arial"/>
                <a:ea typeface="Arial"/>
                <a:cs typeface="Arial"/>
                <a:sym typeface="Arial"/>
              </a:rPr>
              <a:t/>
            </a:r>
            <a:br>
              <a:rPr lang="en-US" sz="3400" b="1" dirty="0">
                <a:solidFill>
                  <a:schemeClr val="dk1"/>
                </a:solidFill>
                <a:latin typeface="Arial"/>
                <a:ea typeface="Arial"/>
                <a:cs typeface="Arial"/>
                <a:sym typeface="Arial"/>
              </a:rPr>
            </a:br>
            <a:r>
              <a:rPr lang="en-US" sz="3600" b="1" dirty="0">
                <a:solidFill>
                  <a:schemeClr val="dk1"/>
                </a:solidFill>
                <a:latin typeface="Arial"/>
                <a:ea typeface="Arial"/>
                <a:cs typeface="Arial"/>
                <a:sym typeface="Arial"/>
              </a:rPr>
              <a:t> </a:t>
            </a:r>
            <a:r>
              <a:rPr lang="en-US" sz="3600" kern="1200" dirty="0">
                <a:solidFill>
                  <a:schemeClr val="tx1"/>
                </a:solidFill>
                <a:effectLst/>
              </a:rPr>
              <a:t>Partnering to Build Customer Engagement, Value, and Relationships</a:t>
            </a:r>
            <a:endParaRPr lang="en-US" sz="3600" dirty="0">
              <a:effectLst/>
            </a:endParaRPr>
          </a:p>
          <a:p>
            <a:pPr marL="0" indent="0" algn="ctr">
              <a:lnSpc>
                <a:spcPct val="100000"/>
              </a:lnSpc>
              <a:spcBef>
                <a:spcPts val="0"/>
              </a:spcBef>
              <a:buClr>
                <a:srgbClr val="007FA3"/>
              </a:buClr>
              <a:buSzPct val="100000"/>
              <a:buNone/>
            </a:pPr>
            <a:endParaRPr lang="en-US" sz="5100" b="1" dirty="0">
              <a:solidFill>
                <a:schemeClr val="dk1"/>
              </a:solidFill>
              <a:latin typeface="Arial"/>
              <a:ea typeface="Arial"/>
              <a:cs typeface="Arial"/>
              <a:sym typeface="Arial"/>
            </a:endParaRPr>
          </a:p>
        </p:txBody>
      </p:sp>
      <p:sp>
        <p:nvSpPr>
          <p:cNvPr id="23558" name="Text Placeholder 1"/>
          <p:cNvSpPr txBox="1">
            <a:spLocks noGrp="1"/>
          </p:cNvSpPr>
          <p:nvPr>
            <p:ph type="body" sz="quarter" idx="16"/>
          </p:nvPr>
        </p:nvSpPr>
        <p:spPr>
          <a:xfrm>
            <a:off x="5765416" y="6454589"/>
            <a:ext cx="6180137" cy="241180"/>
          </a:xfrm>
        </p:spPr>
        <p:txBody>
          <a:bodyPr>
            <a:normAutofit lnSpcReduction="10000"/>
          </a:bodyPr>
          <a:lstStyle/>
          <a:p>
            <a:pPr algn="r"/>
            <a:endParaRPr lang="en-US" altLang="en-US" dirty="0">
              <a:latin typeface="Verdana" panose="020B0604030504040204" pitchFamily="34" charset="0"/>
              <a:cs typeface="Arial" panose="020B0604020202020204" pitchFamily="34" charset="0"/>
            </a:endParaRPr>
          </a:p>
        </p:txBody>
      </p:sp>
    </p:spTree>
    <p:extLst>
      <p:ext uri="{BB962C8B-B14F-4D97-AF65-F5344CB8AC3E}">
        <p14:creationId xmlns:p14="http://schemas.microsoft.com/office/powerpoint/2010/main" val="349922630"/>
      </p:ext>
    </p:extLst>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7" name="Title 1"/>
          <p:cNvSpPr>
            <a:spLocks noGrp="1" noChangeArrowheads="1"/>
          </p:cNvSpPr>
          <p:nvPr>
            <p:ph type="title"/>
          </p:nvPr>
        </p:nvSpPr>
        <p:spPr>
          <a:xfrm>
            <a:off x="675213" y="360684"/>
            <a:ext cx="10915931" cy="1143000"/>
          </a:xfrm>
        </p:spPr>
        <p:txBody>
          <a:bodyPr>
            <a:noAutofit/>
          </a:bodyPr>
          <a:lstStyle/>
          <a:p>
            <a:r>
              <a:rPr lang="en-US" sz="3600" b="1" dirty="0">
                <a:solidFill>
                  <a:srgbClr val="007FA3"/>
                </a:solidFill>
                <a:ea typeface="Times New Roman"/>
                <a:cs typeface="Times New Roman"/>
              </a:rPr>
              <a:t>Learning</a:t>
            </a:r>
            <a:r>
              <a:rPr lang="en-US" sz="4000" b="1" dirty="0">
                <a:solidFill>
                  <a:srgbClr val="007FA3"/>
                </a:solidFill>
                <a:latin typeface="Calibri" panose="020F0502020204030204" pitchFamily="34" charset="0"/>
              </a:rPr>
              <a:t> </a:t>
            </a:r>
            <a:r>
              <a:rPr lang="en-US" sz="3600" b="1" dirty="0">
                <a:solidFill>
                  <a:srgbClr val="007FA3"/>
                </a:solidFill>
                <a:ea typeface="Times New Roman"/>
                <a:cs typeface="Times New Roman"/>
                <a:sym typeface="Times New Roman"/>
              </a:rPr>
              <a:t>Objectives</a:t>
            </a:r>
          </a:p>
        </p:txBody>
      </p:sp>
      <p:sp>
        <p:nvSpPr>
          <p:cNvPr id="16385" name="Content Placeholder 3"/>
          <p:cNvSpPr>
            <a:spLocks noGrp="1" noChangeArrowheads="1"/>
          </p:cNvSpPr>
          <p:nvPr>
            <p:ph idx="1"/>
          </p:nvPr>
        </p:nvSpPr>
        <p:spPr>
          <a:xfrm>
            <a:off x="824458" y="1574800"/>
            <a:ext cx="11167673" cy="4436255"/>
          </a:xfrm>
        </p:spPr>
        <p:txBody>
          <a:bodyPr>
            <a:noAutofit/>
          </a:bodyPr>
          <a:lstStyle/>
          <a:p>
            <a:pPr marL="0" indent="0">
              <a:buNone/>
            </a:pPr>
            <a:r>
              <a:rPr lang="en-US" sz="2400" b="1" dirty="0">
                <a:solidFill>
                  <a:srgbClr val="007FA3"/>
                </a:solidFill>
                <a:latin typeface="Arial" panose="020B0604020202020204" pitchFamily="34" charset="0"/>
                <a:ea typeface="Arial"/>
                <a:cs typeface="Arial" panose="020B0604020202020204" pitchFamily="34" charset="0"/>
                <a:sym typeface="Arial"/>
              </a:rPr>
              <a:t>2-1</a:t>
            </a:r>
            <a:r>
              <a:rPr lang="en-US" sz="2400" b="1" dirty="0">
                <a:solidFill>
                  <a:srgbClr val="007FA3"/>
                </a:solidFill>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Explain company-wide strategic planning and its four steps.</a:t>
            </a:r>
          </a:p>
          <a:p>
            <a:pPr marL="0" indent="0">
              <a:buNone/>
            </a:pPr>
            <a:r>
              <a:rPr lang="en-US" sz="2400" b="1" dirty="0">
                <a:solidFill>
                  <a:srgbClr val="007FA3"/>
                </a:solidFill>
                <a:latin typeface="Arial" panose="020B0604020202020204" pitchFamily="34" charset="0"/>
                <a:ea typeface="Arial"/>
                <a:cs typeface="Arial" panose="020B0604020202020204" pitchFamily="34" charset="0"/>
              </a:rPr>
              <a:t>2-2</a:t>
            </a:r>
            <a:r>
              <a:rPr lang="en-US" sz="2400" b="1" dirty="0">
                <a:solidFill>
                  <a:srgbClr val="007FA3"/>
                </a:solidFill>
                <a:latin typeface="Arial" panose="020B0604020202020204" pitchFamily="34" charset="0"/>
                <a:cs typeface="Arial" panose="020B0604020202020204" pitchFamily="34" charset="0"/>
              </a:rPr>
              <a:t>  </a:t>
            </a:r>
            <a:r>
              <a:rPr lang="en-US" sz="2400" dirty="0" smtClean="0">
                <a:latin typeface="Arial" panose="020B0604020202020204" pitchFamily="34" charset="0"/>
                <a:cs typeface="Arial" panose="020B0604020202020204" pitchFamily="34" charset="0"/>
              </a:rPr>
              <a:t>Explain </a:t>
            </a:r>
            <a:r>
              <a:rPr lang="en-US" sz="2400" dirty="0">
                <a:latin typeface="Arial" panose="020B0604020202020204" pitchFamily="34" charset="0"/>
                <a:cs typeface="Arial" panose="020B0604020202020204" pitchFamily="34" charset="0"/>
              </a:rPr>
              <a:t>marketing’s role in strategic planning and how marketing works with</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its partners to create and deliver customer value.</a:t>
            </a:r>
            <a:endParaRPr lang="en-US" sz="2400" b="1" dirty="0">
              <a:solidFill>
                <a:srgbClr val="00B0F0"/>
              </a:solidFill>
              <a:latin typeface="Arial" panose="020B0604020202020204" pitchFamily="34" charset="0"/>
              <a:cs typeface="Arial" panose="020B0604020202020204" pitchFamily="34" charset="0"/>
            </a:endParaRPr>
          </a:p>
          <a:p>
            <a:pPr marL="0" indent="0">
              <a:buNone/>
            </a:pPr>
            <a:r>
              <a:rPr lang="en-US" sz="2400" b="1" dirty="0">
                <a:solidFill>
                  <a:srgbClr val="007FA3"/>
                </a:solidFill>
                <a:latin typeface="Arial" panose="020B0604020202020204" pitchFamily="34" charset="0"/>
                <a:ea typeface="Arial"/>
                <a:cs typeface="Arial" panose="020B0604020202020204" pitchFamily="34" charset="0"/>
              </a:rPr>
              <a:t>2-4</a:t>
            </a:r>
            <a:r>
              <a:rPr lang="en-US" sz="2400" b="1" dirty="0">
                <a:solidFill>
                  <a:srgbClr val="007FA3"/>
                </a:solidFill>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Describe the elements of a customer value-driven marketing strategy and</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mix, and the forces that influence it.</a:t>
            </a:r>
            <a:r>
              <a:rPr lang="en-US" sz="2400" b="1" dirty="0">
                <a:latin typeface="Arial" panose="020B0604020202020204" pitchFamily="34" charset="0"/>
                <a:cs typeface="Arial" panose="020B0604020202020204" pitchFamily="34" charset="0"/>
              </a:rPr>
              <a:t>	</a:t>
            </a:r>
          </a:p>
          <a:p>
            <a:pPr marL="0" indent="0" algn="just">
              <a:buNone/>
            </a:pPr>
            <a:r>
              <a:rPr lang="en-US" sz="2400" b="1" dirty="0" smtClean="0">
                <a:solidFill>
                  <a:srgbClr val="007FA3"/>
                </a:solidFill>
                <a:latin typeface="Arial" panose="020B0604020202020204" pitchFamily="34" charset="0"/>
                <a:ea typeface="Arial"/>
                <a:cs typeface="Arial" panose="020B0604020202020204" pitchFamily="34" charset="0"/>
              </a:rPr>
              <a:t>2-5  </a:t>
            </a:r>
            <a:r>
              <a:rPr lang="en-US" sz="2400" dirty="0" smtClean="0">
                <a:latin typeface="Arial" panose="020B0604020202020204" pitchFamily="34" charset="0"/>
                <a:ea typeface="Arial"/>
                <a:cs typeface="Arial" panose="020B0604020202020204" pitchFamily="34" charset="0"/>
              </a:rPr>
              <a:t>Porters generic strategies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2517912"/>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83394" y="621466"/>
            <a:ext cx="10915931" cy="800934"/>
          </a:xfrm>
        </p:spPr>
        <p:txBody>
          <a:bodyPr>
            <a:noAutofit/>
          </a:bodyPr>
          <a:lstStyle/>
          <a:p>
            <a:r>
              <a:rPr lang="en-US" sz="4000" b="1" dirty="0">
                <a:solidFill>
                  <a:srgbClr val="007FA3"/>
                </a:solidFill>
                <a:latin typeface="Calibri" panose="020F0502020204030204" pitchFamily="34" charset="0"/>
              </a:rPr>
              <a:t>Learning </a:t>
            </a:r>
            <a:r>
              <a:rPr lang="en-US" sz="3600" b="1" dirty="0">
                <a:solidFill>
                  <a:srgbClr val="007FA3"/>
                </a:solidFill>
              </a:rPr>
              <a:t>Objective</a:t>
            </a:r>
            <a:r>
              <a:rPr lang="en-US" sz="4000" b="1" dirty="0">
                <a:solidFill>
                  <a:srgbClr val="007FA3"/>
                </a:solidFill>
                <a:latin typeface="Calibri" panose="020F0502020204030204" pitchFamily="34" charset="0"/>
              </a:rPr>
              <a:t> 1</a:t>
            </a:r>
          </a:p>
        </p:txBody>
      </p:sp>
      <p:sp>
        <p:nvSpPr>
          <p:cNvPr id="16385" name="Content Placeholder 3"/>
          <p:cNvSpPr>
            <a:spLocks noGrp="1" noChangeArrowheads="1"/>
          </p:cNvSpPr>
          <p:nvPr>
            <p:ph idx="1"/>
          </p:nvPr>
        </p:nvSpPr>
        <p:spPr>
          <a:xfrm>
            <a:off x="883394" y="1692730"/>
            <a:ext cx="10879013" cy="1335314"/>
          </a:xfrm>
        </p:spPr>
        <p:txBody>
          <a:bodyPr>
            <a:noAutofit/>
          </a:bodyPr>
          <a:lstStyle/>
          <a:p>
            <a:pPr marL="176213" indent="-176213">
              <a:buNone/>
            </a:pPr>
            <a:r>
              <a:rPr lang="en-US" sz="2400" dirty="0"/>
              <a:t>Explain company-wide strategic planning and its four steps.</a:t>
            </a:r>
          </a:p>
        </p:txBody>
      </p:sp>
    </p:spTree>
    <p:extLst>
      <p:ext uri="{BB962C8B-B14F-4D97-AF65-F5344CB8AC3E}">
        <p14:creationId xmlns:p14="http://schemas.microsoft.com/office/powerpoint/2010/main" val="1164825292"/>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itle 1"/>
          <p:cNvSpPr>
            <a:spLocks noGrp="1" noChangeArrowheads="1"/>
          </p:cNvSpPr>
          <p:nvPr>
            <p:ph type="title"/>
          </p:nvPr>
        </p:nvSpPr>
        <p:spPr>
          <a:xfrm>
            <a:off x="878413" y="1016000"/>
            <a:ext cx="10915931" cy="640084"/>
          </a:xfrm>
        </p:spPr>
        <p:txBody>
          <a:bodyPr>
            <a:noAutofit/>
          </a:bodyPr>
          <a:lstStyle/>
          <a:p>
            <a:r>
              <a:rPr lang="en-US" sz="3600" b="1" dirty="0">
                <a:solidFill>
                  <a:srgbClr val="007FA3"/>
                </a:solidFill>
              </a:rPr>
              <a:t>Company-Wide Strategic Planning </a:t>
            </a:r>
            <a:r>
              <a:rPr lang="en-US" sz="2000" b="0" dirty="0">
                <a:solidFill>
                  <a:srgbClr val="007FA3"/>
                </a:solidFill>
              </a:rPr>
              <a:t>(1 of 3)</a:t>
            </a:r>
          </a:p>
        </p:txBody>
      </p:sp>
      <p:sp>
        <p:nvSpPr>
          <p:cNvPr id="18434" name="Content Placeholder 1"/>
          <p:cNvSpPr>
            <a:spLocks noGrp="1" noChangeArrowheads="1"/>
          </p:cNvSpPr>
          <p:nvPr>
            <p:ph type="body" sz="half" idx="2"/>
          </p:nvPr>
        </p:nvSpPr>
        <p:spPr>
          <a:xfrm>
            <a:off x="495382" y="1997914"/>
            <a:ext cx="10617118" cy="1630657"/>
          </a:xfrm>
        </p:spPr>
        <p:txBody>
          <a:bodyPr>
            <a:normAutofit/>
          </a:bodyPr>
          <a:lstStyle/>
          <a:p>
            <a:pPr marL="342900" indent="0">
              <a:lnSpc>
                <a:spcPct val="100000"/>
              </a:lnSpc>
              <a:buFontTx/>
              <a:buNone/>
            </a:pPr>
            <a:r>
              <a:rPr lang="en-US" sz="2400" b="1" dirty="0">
                <a:solidFill>
                  <a:srgbClr val="000000"/>
                </a:solidFill>
              </a:rPr>
              <a:t>Strategic planning </a:t>
            </a:r>
            <a:r>
              <a:rPr lang="en-US" sz="2400" dirty="0">
                <a:solidFill>
                  <a:srgbClr val="000000"/>
                </a:solidFill>
              </a:rPr>
              <a:t>is the process of developing and maintaining a strategic fit between the organization’s </a:t>
            </a:r>
            <a:r>
              <a:rPr lang="en-US" sz="2400" dirty="0">
                <a:solidFill>
                  <a:srgbClr val="000000"/>
                </a:solidFill>
                <a:cs typeface="Arial" panose="020B0604020202020204" pitchFamily="34" charset="0"/>
              </a:rPr>
              <a:t>goals</a:t>
            </a:r>
            <a:r>
              <a:rPr lang="en-US" sz="2400" dirty="0">
                <a:solidFill>
                  <a:srgbClr val="000000"/>
                </a:solidFill>
              </a:rPr>
              <a:t> and capabilities, and its changing marketing opportunities.</a:t>
            </a:r>
          </a:p>
        </p:txBody>
      </p:sp>
    </p:spTree>
    <p:extLst>
      <p:ext uri="{BB962C8B-B14F-4D97-AF65-F5344CB8AC3E}">
        <p14:creationId xmlns:p14="http://schemas.microsoft.com/office/powerpoint/2010/main" val="4112992353"/>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971890" y="1028700"/>
            <a:ext cx="8236044" cy="529167"/>
          </a:xfrm>
        </p:spPr>
        <p:txBody>
          <a:bodyPr>
            <a:noAutofit/>
          </a:bodyPr>
          <a:lstStyle/>
          <a:p>
            <a:r>
              <a:rPr lang="en-US" sz="3600" dirty="0">
                <a:solidFill>
                  <a:srgbClr val="007FA3"/>
                </a:solidFill>
              </a:rPr>
              <a:t>Company-Wide Strategic Planning</a:t>
            </a:r>
            <a:endParaRPr lang="en-US" sz="2000" b="0" dirty="0">
              <a:solidFill>
                <a:srgbClr val="007FA3"/>
              </a:solidFill>
            </a:endParaRPr>
          </a:p>
        </p:txBody>
      </p:sp>
      <p:pic>
        <p:nvPicPr>
          <p:cNvPr id="1026" name="Picture 2" descr="Figure 2.1 Steps in strategic planning.&#10;In this figure, a flowchart shows the four steps in Strategic Plan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890" y="2039805"/>
            <a:ext cx="9472178" cy="33559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09825432"/>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itle 2"/>
          <p:cNvSpPr>
            <a:spLocks noGrp="1" noChangeArrowheads="1"/>
          </p:cNvSpPr>
          <p:nvPr>
            <p:ph type="title"/>
          </p:nvPr>
        </p:nvSpPr>
        <p:spPr>
          <a:xfrm>
            <a:off x="675212" y="360684"/>
            <a:ext cx="11516788" cy="1143000"/>
          </a:xfrm>
        </p:spPr>
        <p:txBody>
          <a:bodyPr>
            <a:noAutofit/>
          </a:bodyPr>
          <a:lstStyle/>
          <a:p>
            <a:r>
              <a:rPr lang="en-US" sz="3600" b="1" dirty="0">
                <a:solidFill>
                  <a:srgbClr val="007FA3"/>
                </a:solidFill>
              </a:rPr>
              <a:t>Company-Wide Strategic Planning</a:t>
            </a:r>
            <a:endParaRPr lang="en-US" sz="2000" dirty="0">
              <a:solidFill>
                <a:srgbClr val="007FA3"/>
              </a:solidFill>
            </a:endParaRPr>
          </a:p>
        </p:txBody>
      </p:sp>
      <p:sp>
        <p:nvSpPr>
          <p:cNvPr id="13" name="Content Placeholder 5"/>
          <p:cNvSpPr>
            <a:spLocks noGrp="1"/>
          </p:cNvSpPr>
          <p:nvPr>
            <p:ph idx="1"/>
          </p:nvPr>
        </p:nvSpPr>
        <p:spPr>
          <a:xfrm>
            <a:off x="677129" y="1521468"/>
            <a:ext cx="6261388" cy="2677999"/>
          </a:xfrm>
        </p:spPr>
        <p:txBody>
          <a:bodyPr>
            <a:normAutofit/>
          </a:bodyPr>
          <a:lstStyle/>
          <a:p>
            <a:pPr marL="0" indent="0">
              <a:lnSpc>
                <a:spcPct val="80000"/>
              </a:lnSpc>
              <a:buNone/>
            </a:pPr>
            <a:r>
              <a:rPr lang="en-US" sz="2400" dirty="0">
                <a:solidFill>
                  <a:srgbClr val="000000"/>
                </a:solidFill>
              </a:rPr>
              <a:t>The </a:t>
            </a:r>
            <a:r>
              <a:rPr lang="en-US" sz="2400" b="1" dirty="0">
                <a:solidFill>
                  <a:srgbClr val="000000"/>
                </a:solidFill>
              </a:rPr>
              <a:t>mission statement </a:t>
            </a:r>
            <a:r>
              <a:rPr lang="en-US" sz="2400" dirty="0">
                <a:solidFill>
                  <a:srgbClr val="000000"/>
                </a:solidFill>
              </a:rPr>
              <a:t>is the organization’s purpose; what it wants to accomplish in the larger environment.</a:t>
            </a:r>
          </a:p>
          <a:p>
            <a:pPr indent="-65088">
              <a:buNone/>
            </a:pPr>
            <a:endParaRPr lang="en-US" sz="3200" dirty="0"/>
          </a:p>
          <a:p>
            <a:pPr indent="-65088"/>
            <a:endParaRPr lang="en-US" dirty="0"/>
          </a:p>
        </p:txBody>
      </p:sp>
      <p:pic>
        <p:nvPicPr>
          <p:cNvPr id="2050" name="Picture 2" descr="Image with CVS Health Logo explains its Mission, Strategy, Purpose, and Valu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2327" y="1503684"/>
            <a:ext cx="4285863" cy="39827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2086109"/>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2506134" y="677333"/>
            <a:ext cx="7958666" cy="932777"/>
          </a:xfrm>
        </p:spPr>
        <p:txBody>
          <a:bodyPr>
            <a:noAutofit/>
          </a:bodyPr>
          <a:lstStyle/>
          <a:p>
            <a:r>
              <a:rPr lang="en-US" sz="3600" dirty="0">
                <a:solidFill>
                  <a:srgbClr val="007FA3"/>
                </a:solidFill>
                <a:latin typeface="+mn-lt"/>
              </a:rPr>
              <a:t>Company-Wide Strategic Planning</a:t>
            </a:r>
            <a:endParaRPr lang="en-US" sz="2000" b="0" dirty="0">
              <a:solidFill>
                <a:srgbClr val="007FA3"/>
              </a:solidFill>
              <a:latin typeface="+mn-lt"/>
            </a:endParaRPr>
          </a:p>
        </p:txBody>
      </p:sp>
      <p:sp>
        <p:nvSpPr>
          <p:cNvPr id="3" name="Content Placeholder 2"/>
          <p:cNvSpPr>
            <a:spLocks noGrp="1"/>
          </p:cNvSpPr>
          <p:nvPr>
            <p:ph idx="1"/>
          </p:nvPr>
        </p:nvSpPr>
        <p:spPr>
          <a:xfrm>
            <a:off x="2893101" y="1610110"/>
            <a:ext cx="8139659" cy="574290"/>
          </a:xfrm>
        </p:spPr>
        <p:txBody>
          <a:bodyPr>
            <a:normAutofit/>
          </a:bodyPr>
          <a:lstStyle/>
          <a:p>
            <a:pPr marL="0" indent="0">
              <a:buNone/>
            </a:pPr>
            <a:r>
              <a:rPr lang="en-US" b="1" dirty="0"/>
              <a:t>Setting Company Objectives and Goals</a:t>
            </a:r>
          </a:p>
          <a:p>
            <a:pPr marL="0" indent="0">
              <a:buNone/>
            </a:pPr>
            <a:endParaRPr lang="en-US" b="1" dirty="0"/>
          </a:p>
          <a:p>
            <a:pPr marL="0" indent="0">
              <a:buNone/>
            </a:pPr>
            <a:endParaRPr lang="en-US" dirty="0"/>
          </a:p>
        </p:txBody>
      </p:sp>
      <p:graphicFrame>
        <p:nvGraphicFramePr>
          <p:cNvPr id="7" name="Content Placeholder 5" descr="business and marketing objecives" title="company objectives"/>
          <p:cNvGraphicFramePr>
            <a:graphicFrameLocks noGrp="1"/>
          </p:cNvGraphicFramePr>
          <p:nvPr>
            <p:ph idx="1"/>
            <p:extLst>
              <p:ext uri="{D42A27DB-BD31-4B8C-83A1-F6EECF244321}">
                <p14:modId xmlns:p14="http://schemas.microsoft.com/office/powerpoint/2010/main" val="2172590955"/>
              </p:ext>
            </p:extLst>
          </p:nvPr>
        </p:nvGraphicFramePr>
        <p:xfrm>
          <a:off x="3132665" y="2125134"/>
          <a:ext cx="6324601"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5060650"/>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05925" y="1297858"/>
            <a:ext cx="10915931" cy="496580"/>
          </a:xfrm>
        </p:spPr>
        <p:txBody>
          <a:bodyPr>
            <a:noAutofit/>
          </a:bodyPr>
          <a:lstStyle/>
          <a:p>
            <a:r>
              <a:rPr lang="en-US" sz="3600" b="1" dirty="0">
                <a:solidFill>
                  <a:srgbClr val="007FA3"/>
                </a:solidFill>
              </a:rPr>
              <a:t>Learning Objective </a:t>
            </a:r>
            <a:r>
              <a:rPr lang="en-US" sz="3600" b="1" dirty="0" smtClean="0">
                <a:solidFill>
                  <a:srgbClr val="007FA3"/>
                </a:solidFill>
              </a:rPr>
              <a:t>2</a:t>
            </a:r>
            <a:endParaRPr lang="en-US" sz="3600" b="1" dirty="0">
              <a:solidFill>
                <a:srgbClr val="007FA3"/>
              </a:solidFill>
            </a:endParaRPr>
          </a:p>
        </p:txBody>
      </p:sp>
      <p:sp>
        <p:nvSpPr>
          <p:cNvPr id="16385" name="Content Placeholder 3"/>
          <p:cNvSpPr>
            <a:spLocks noGrp="1" noChangeArrowheads="1"/>
          </p:cNvSpPr>
          <p:nvPr>
            <p:ph idx="1"/>
          </p:nvPr>
        </p:nvSpPr>
        <p:spPr>
          <a:xfrm>
            <a:off x="805925" y="2139614"/>
            <a:ext cx="10801056" cy="2819292"/>
          </a:xfrm>
        </p:spPr>
        <p:txBody>
          <a:bodyPr>
            <a:noAutofit/>
          </a:bodyPr>
          <a:lstStyle/>
          <a:p>
            <a:pPr marL="0" indent="0">
              <a:buNone/>
            </a:pPr>
            <a:r>
              <a:rPr lang="en-US" sz="2400" dirty="0"/>
              <a:t>Explain marketing’s role in strategic planning and how marketing works with its partners to create and deliver customer value.</a:t>
            </a:r>
            <a:endParaRPr lang="en-US" sz="2400" b="1" dirty="0">
              <a:solidFill>
                <a:srgbClr val="00B0F0"/>
              </a:solidFill>
            </a:endParaRPr>
          </a:p>
          <a:p>
            <a:pPr marL="0" indent="0">
              <a:buNone/>
            </a:pPr>
            <a:endParaRPr lang="en-US" sz="3200" b="1" dirty="0">
              <a:latin typeface="Calibri" panose="020F0502020204030204" pitchFamily="34" charset="0"/>
            </a:endParaRPr>
          </a:p>
          <a:p>
            <a:pPr marL="0" indent="0">
              <a:buNone/>
            </a:pPr>
            <a:r>
              <a:rPr lang="en-US" sz="3200" b="1" dirty="0">
                <a:latin typeface="Calibri" panose="020F0502020204030204" pitchFamily="34" charset="0"/>
              </a:rPr>
              <a:t>	</a:t>
            </a:r>
            <a:endParaRPr lang="en-US" sz="3200" b="1" dirty="0">
              <a:solidFill>
                <a:srgbClr val="0070C0"/>
              </a:solidFill>
              <a:latin typeface="Calibri" panose="020F0502020204030204" pitchFamily="34" charset="0"/>
            </a:endParaRPr>
          </a:p>
        </p:txBody>
      </p:sp>
    </p:spTree>
    <p:extLst>
      <p:ext uri="{BB962C8B-B14F-4D97-AF65-F5344CB8AC3E}">
        <p14:creationId xmlns:p14="http://schemas.microsoft.com/office/powerpoint/2010/main" val="1059120819"/>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904622" y="462313"/>
            <a:ext cx="10317441" cy="1143000"/>
          </a:xfrm>
        </p:spPr>
        <p:txBody>
          <a:bodyPr>
            <a:noAutofit/>
          </a:bodyPr>
          <a:lstStyle/>
          <a:p>
            <a:r>
              <a:rPr lang="en-US" sz="3400" dirty="0">
                <a:solidFill>
                  <a:srgbClr val="007FA3"/>
                </a:solidFill>
              </a:rPr>
              <a:t>Planning Marketing: Partnering to Build Customer Relationships </a:t>
            </a:r>
            <a:r>
              <a:rPr lang="en-US" sz="2000" b="0" dirty="0">
                <a:solidFill>
                  <a:srgbClr val="007FA3"/>
                </a:solidFill>
              </a:rPr>
              <a:t>(1 of 3)</a:t>
            </a:r>
          </a:p>
        </p:txBody>
      </p:sp>
      <p:sp>
        <p:nvSpPr>
          <p:cNvPr id="24578" name="Content Placeholder 11"/>
          <p:cNvSpPr>
            <a:spLocks noGrp="1"/>
          </p:cNvSpPr>
          <p:nvPr>
            <p:ph idx="1"/>
          </p:nvPr>
        </p:nvSpPr>
        <p:spPr>
          <a:xfrm>
            <a:off x="904622" y="1816177"/>
            <a:ext cx="9211735" cy="645129"/>
          </a:xfrm>
        </p:spPr>
        <p:txBody>
          <a:bodyPr>
            <a:noAutofit/>
          </a:bodyPr>
          <a:lstStyle/>
          <a:p>
            <a:pPr marL="0" indent="0">
              <a:buNone/>
            </a:pPr>
            <a:r>
              <a:rPr lang="en-US" b="1" dirty="0">
                <a:solidFill>
                  <a:srgbClr val="000000"/>
                </a:solidFill>
              </a:rPr>
              <a:t>Partnering with Other Company Departments</a:t>
            </a:r>
          </a:p>
          <a:p>
            <a:pPr marL="0" indent="0" eaLnBrk="1" hangingPunct="1">
              <a:lnSpc>
                <a:spcPct val="80000"/>
              </a:lnSpc>
              <a:buNone/>
            </a:pPr>
            <a:endParaRPr lang="en-US" dirty="0"/>
          </a:p>
        </p:txBody>
      </p:sp>
      <p:sp>
        <p:nvSpPr>
          <p:cNvPr id="2" name="Content Placeholder 1"/>
          <p:cNvSpPr>
            <a:spLocks noGrp="1"/>
          </p:cNvSpPr>
          <p:nvPr>
            <p:ph type="body" sz="quarter" idx="13"/>
          </p:nvPr>
        </p:nvSpPr>
        <p:spPr>
          <a:xfrm>
            <a:off x="904622" y="2478316"/>
            <a:ext cx="10717107" cy="2218265"/>
          </a:xfrm>
        </p:spPr>
        <p:txBody>
          <a:bodyPr>
            <a:noAutofit/>
          </a:bodyPr>
          <a:lstStyle/>
          <a:p>
            <a:pPr marL="0" indent="0" algn="l"/>
            <a:r>
              <a:rPr lang="en-US" sz="2400" b="1" i="0" dirty="0">
                <a:solidFill>
                  <a:srgbClr val="000000"/>
                </a:solidFill>
              </a:rPr>
              <a:t>Value chain </a:t>
            </a:r>
            <a:r>
              <a:rPr lang="en-US" sz="2400" i="0" dirty="0">
                <a:solidFill>
                  <a:srgbClr val="000000"/>
                </a:solidFill>
              </a:rPr>
              <a:t>is a series of departments that carry out value creating activities to design, produce, market, deliver, and support a firm’s products.</a:t>
            </a:r>
          </a:p>
        </p:txBody>
      </p:sp>
    </p:spTree>
    <p:extLst>
      <p:ext uri="{BB962C8B-B14F-4D97-AF65-F5344CB8AC3E}">
        <p14:creationId xmlns:p14="http://schemas.microsoft.com/office/powerpoint/2010/main" val="497964768"/>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1349828" y="319315"/>
            <a:ext cx="10842172" cy="1176796"/>
          </a:xfrm>
        </p:spPr>
        <p:txBody>
          <a:bodyPr>
            <a:noAutofit/>
          </a:bodyPr>
          <a:lstStyle/>
          <a:p>
            <a:r>
              <a:rPr lang="en-US" sz="3600" dirty="0">
                <a:solidFill>
                  <a:srgbClr val="007FA3"/>
                </a:solidFill>
              </a:rPr>
              <a:t>Planning Marketing: Partnering to Build Customer Relationships </a:t>
            </a:r>
            <a:r>
              <a:rPr lang="en-US" sz="2000" b="0" dirty="0">
                <a:solidFill>
                  <a:srgbClr val="007FA3"/>
                </a:solidFill>
              </a:rPr>
              <a:t>(2 of 3)</a:t>
            </a:r>
          </a:p>
        </p:txBody>
      </p:sp>
      <p:sp>
        <p:nvSpPr>
          <p:cNvPr id="24578" name="Content Placeholder 11"/>
          <p:cNvSpPr>
            <a:spLocks noGrp="1"/>
          </p:cNvSpPr>
          <p:nvPr>
            <p:ph idx="1"/>
          </p:nvPr>
        </p:nvSpPr>
        <p:spPr>
          <a:xfrm>
            <a:off x="1485901" y="1496111"/>
            <a:ext cx="9211735" cy="521375"/>
          </a:xfrm>
        </p:spPr>
        <p:txBody>
          <a:bodyPr>
            <a:noAutofit/>
          </a:bodyPr>
          <a:lstStyle/>
          <a:p>
            <a:pPr marL="0" indent="0">
              <a:buNone/>
            </a:pPr>
            <a:r>
              <a:rPr lang="en-US" b="1" dirty="0">
                <a:solidFill>
                  <a:srgbClr val="000000"/>
                </a:solidFill>
              </a:rPr>
              <a:t>Partnering with Other Company Departments</a:t>
            </a:r>
          </a:p>
          <a:p>
            <a:pPr marL="0" indent="0" eaLnBrk="1" hangingPunct="1">
              <a:lnSpc>
                <a:spcPct val="80000"/>
              </a:lnSpc>
              <a:buNone/>
            </a:pPr>
            <a:endParaRPr lang="en-US" sz="2500" dirty="0"/>
          </a:p>
        </p:txBody>
      </p:sp>
      <p:pic>
        <p:nvPicPr>
          <p:cNvPr id="8194" name="Picture 2" descr="Two photos show the employees of True Value.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4672" y="2177137"/>
            <a:ext cx="5795634" cy="39934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7537999"/>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908985" y="345471"/>
            <a:ext cx="11083928" cy="1143000"/>
          </a:xfrm>
        </p:spPr>
        <p:txBody>
          <a:bodyPr>
            <a:noAutofit/>
          </a:bodyPr>
          <a:lstStyle/>
          <a:p>
            <a:r>
              <a:rPr lang="en-US" sz="3200" dirty="0">
                <a:solidFill>
                  <a:srgbClr val="007FA3"/>
                </a:solidFill>
              </a:rPr>
              <a:t>Planning Marketing: Partnering to Build Customer Relationships </a:t>
            </a:r>
            <a:r>
              <a:rPr lang="en-US" sz="2000" b="0" dirty="0">
                <a:solidFill>
                  <a:srgbClr val="007FA3"/>
                </a:solidFill>
              </a:rPr>
              <a:t>(3 of 3)</a:t>
            </a:r>
          </a:p>
        </p:txBody>
      </p:sp>
      <p:sp>
        <p:nvSpPr>
          <p:cNvPr id="24578" name="Content Placeholder 11"/>
          <p:cNvSpPr>
            <a:spLocks noGrp="1"/>
          </p:cNvSpPr>
          <p:nvPr>
            <p:ph idx="1"/>
          </p:nvPr>
        </p:nvSpPr>
        <p:spPr>
          <a:xfrm>
            <a:off x="908985" y="1610406"/>
            <a:ext cx="9929894" cy="645129"/>
          </a:xfrm>
        </p:spPr>
        <p:txBody>
          <a:bodyPr>
            <a:noAutofit/>
          </a:bodyPr>
          <a:lstStyle/>
          <a:p>
            <a:pPr marL="0" indent="0">
              <a:buNone/>
            </a:pPr>
            <a:r>
              <a:rPr lang="en-US" sz="2600" b="1" dirty="0">
                <a:solidFill>
                  <a:srgbClr val="000000"/>
                </a:solidFill>
              </a:rPr>
              <a:t>Partnering with Others in the Marketing System</a:t>
            </a:r>
          </a:p>
          <a:p>
            <a:pPr marL="0" indent="0" eaLnBrk="1" hangingPunct="1">
              <a:lnSpc>
                <a:spcPct val="80000"/>
              </a:lnSpc>
              <a:buNone/>
            </a:pPr>
            <a:endParaRPr lang="en-US" dirty="0"/>
          </a:p>
        </p:txBody>
      </p:sp>
      <p:sp>
        <p:nvSpPr>
          <p:cNvPr id="2" name="Content Placeholder 1"/>
          <p:cNvSpPr>
            <a:spLocks noGrp="1"/>
          </p:cNvSpPr>
          <p:nvPr>
            <p:ph type="body" sz="quarter" idx="13"/>
          </p:nvPr>
        </p:nvSpPr>
        <p:spPr>
          <a:xfrm>
            <a:off x="908985" y="2255535"/>
            <a:ext cx="10651067" cy="2218265"/>
          </a:xfrm>
        </p:spPr>
        <p:txBody>
          <a:bodyPr>
            <a:noAutofit/>
          </a:bodyPr>
          <a:lstStyle/>
          <a:p>
            <a:pPr marL="0" indent="0" algn="l"/>
            <a:r>
              <a:rPr lang="en-US" sz="2400" b="1" i="0" dirty="0">
                <a:solidFill>
                  <a:srgbClr val="000000"/>
                </a:solidFill>
              </a:rPr>
              <a:t>Value delivery network </a:t>
            </a:r>
            <a:r>
              <a:rPr lang="en-US" sz="2400" i="0" dirty="0">
                <a:solidFill>
                  <a:srgbClr val="000000"/>
                </a:solidFill>
              </a:rPr>
              <a:t>is made up of the company, suppliers, distributors, and ultimately customers who partner with each other to improve performance of the entire system.</a:t>
            </a:r>
          </a:p>
        </p:txBody>
      </p:sp>
    </p:spTree>
    <p:extLst>
      <p:ext uri="{BB962C8B-B14F-4D97-AF65-F5344CB8AC3E}">
        <p14:creationId xmlns:p14="http://schemas.microsoft.com/office/powerpoint/2010/main" val="3641235009"/>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31365" y="914399"/>
            <a:ext cx="10915931" cy="614683"/>
          </a:xfrm>
        </p:spPr>
        <p:txBody>
          <a:bodyPr>
            <a:noAutofit/>
          </a:bodyPr>
          <a:lstStyle/>
          <a:p>
            <a:r>
              <a:rPr lang="en-US" sz="3600" b="1" dirty="0">
                <a:solidFill>
                  <a:srgbClr val="007FA3"/>
                </a:solidFill>
              </a:rPr>
              <a:t>Learning Objective 4</a:t>
            </a:r>
          </a:p>
        </p:txBody>
      </p:sp>
      <p:sp>
        <p:nvSpPr>
          <p:cNvPr id="16385" name="Content Placeholder 3"/>
          <p:cNvSpPr>
            <a:spLocks noGrp="1" noChangeArrowheads="1"/>
          </p:cNvSpPr>
          <p:nvPr>
            <p:ph idx="1"/>
          </p:nvPr>
        </p:nvSpPr>
        <p:spPr>
          <a:xfrm>
            <a:off x="831365" y="1798060"/>
            <a:ext cx="10879013" cy="2197555"/>
          </a:xfrm>
        </p:spPr>
        <p:txBody>
          <a:bodyPr>
            <a:noAutofit/>
          </a:bodyPr>
          <a:lstStyle/>
          <a:p>
            <a:pPr marL="0" indent="0">
              <a:buNone/>
            </a:pPr>
            <a:r>
              <a:rPr lang="en-US" sz="2400" dirty="0"/>
              <a:t>Describe the elements of a customer value-driven marketing strategy and mix, and the forces that influence it.</a:t>
            </a:r>
          </a:p>
          <a:p>
            <a:pPr marL="0" indent="0">
              <a:buNone/>
            </a:pPr>
            <a:endParaRPr lang="en-US" sz="3200" b="1" dirty="0">
              <a:latin typeface="Calibri" panose="020F0502020204030204" pitchFamily="34" charset="0"/>
            </a:endParaRPr>
          </a:p>
          <a:p>
            <a:pPr marL="0" indent="0">
              <a:buNone/>
            </a:pPr>
            <a:r>
              <a:rPr lang="en-US" sz="3200" b="1" dirty="0">
                <a:latin typeface="Calibri" panose="020F0502020204030204" pitchFamily="34" charset="0"/>
              </a:rPr>
              <a:t>	</a:t>
            </a:r>
            <a:endParaRPr lang="en-US" sz="3200" b="1" dirty="0">
              <a:solidFill>
                <a:srgbClr val="0070C0"/>
              </a:solidFill>
              <a:latin typeface="Calibri" panose="020F0502020204030204" pitchFamily="34" charset="0"/>
            </a:endParaRPr>
          </a:p>
        </p:txBody>
      </p:sp>
    </p:spTree>
    <p:extLst>
      <p:ext uri="{BB962C8B-B14F-4D97-AF65-F5344CB8AC3E}">
        <p14:creationId xmlns:p14="http://schemas.microsoft.com/office/powerpoint/2010/main" val="378110183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1837964" y="548847"/>
            <a:ext cx="8269863" cy="681835"/>
          </a:xfrm>
        </p:spPr>
        <p:txBody>
          <a:bodyPr>
            <a:noAutofit/>
          </a:bodyPr>
          <a:lstStyle/>
          <a:p>
            <a:r>
              <a:rPr lang="en-US" sz="3200" dirty="0">
                <a:solidFill>
                  <a:srgbClr val="007FA3"/>
                </a:solidFill>
                <a:latin typeface="+mn-lt"/>
              </a:rPr>
              <a:t>Marketing Strategy and the Marketing Mix</a:t>
            </a:r>
            <a:endParaRPr lang="en-US" sz="3200" b="1" dirty="0">
              <a:solidFill>
                <a:srgbClr val="007FA3"/>
              </a:solidFill>
              <a:latin typeface="+mn-lt"/>
            </a:endParaRPr>
          </a:p>
        </p:txBody>
      </p:sp>
      <p:pic>
        <p:nvPicPr>
          <p:cNvPr id="9218" name="Picture 2" descr="Figure 2.4 Managing marketing strategies and the marketing mix. A chart explains managing marketing strategies and the marketing mix.&#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7964" y="1547944"/>
            <a:ext cx="7913380" cy="39418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06211985"/>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78878" y="360684"/>
            <a:ext cx="10433556" cy="839920"/>
          </a:xfrm>
        </p:spPr>
        <p:txBody>
          <a:bodyPr>
            <a:noAutofit/>
          </a:bodyPr>
          <a:lstStyle/>
          <a:p>
            <a:r>
              <a:rPr lang="en-US" sz="3600" dirty="0">
                <a:solidFill>
                  <a:srgbClr val="007FA3"/>
                </a:solidFill>
              </a:rPr>
              <a:t>Marketing Strategy and the Marketing Mix</a:t>
            </a:r>
            <a:endParaRPr lang="en-US" sz="3600" b="1" dirty="0">
              <a:solidFill>
                <a:srgbClr val="007FA3"/>
              </a:solidFill>
            </a:endParaRPr>
          </a:p>
        </p:txBody>
      </p:sp>
      <p:sp>
        <p:nvSpPr>
          <p:cNvPr id="24578" name="Content Placeholder 11"/>
          <p:cNvSpPr>
            <a:spLocks noGrp="1"/>
          </p:cNvSpPr>
          <p:nvPr>
            <p:ph idx="1"/>
          </p:nvPr>
        </p:nvSpPr>
        <p:spPr>
          <a:xfrm>
            <a:off x="878878" y="1354088"/>
            <a:ext cx="9211735" cy="645129"/>
          </a:xfrm>
        </p:spPr>
        <p:txBody>
          <a:bodyPr>
            <a:noAutofit/>
          </a:bodyPr>
          <a:lstStyle/>
          <a:p>
            <a:pPr marL="0" indent="0">
              <a:buNone/>
            </a:pPr>
            <a:r>
              <a:rPr lang="en-US" b="1" dirty="0">
                <a:solidFill>
                  <a:srgbClr val="000000"/>
                </a:solidFill>
              </a:rPr>
              <a:t>Customer Value-Driven Marketing Strategy</a:t>
            </a:r>
          </a:p>
          <a:p>
            <a:pPr marL="0" indent="0" eaLnBrk="1" hangingPunct="1">
              <a:lnSpc>
                <a:spcPct val="80000"/>
              </a:lnSpc>
              <a:buNone/>
            </a:pPr>
            <a:endParaRPr lang="en-US" dirty="0"/>
          </a:p>
        </p:txBody>
      </p:sp>
      <p:sp>
        <p:nvSpPr>
          <p:cNvPr id="2" name="Content Placeholderv 1"/>
          <p:cNvSpPr>
            <a:spLocks noGrp="1"/>
          </p:cNvSpPr>
          <p:nvPr>
            <p:ph type="body" sz="quarter" idx="13"/>
          </p:nvPr>
        </p:nvSpPr>
        <p:spPr>
          <a:xfrm>
            <a:off x="878878" y="2078773"/>
            <a:ext cx="10651067" cy="2218265"/>
          </a:xfrm>
        </p:spPr>
        <p:txBody>
          <a:bodyPr>
            <a:noAutofit/>
          </a:bodyPr>
          <a:lstStyle/>
          <a:p>
            <a:pPr marL="0" indent="0" algn="l"/>
            <a:r>
              <a:rPr lang="en-US" sz="2400" b="1" i="0" dirty="0">
                <a:solidFill>
                  <a:srgbClr val="000000"/>
                </a:solidFill>
              </a:rPr>
              <a:t>Marketing strategy </a:t>
            </a:r>
            <a:r>
              <a:rPr lang="en-US" sz="2400" i="0" dirty="0">
                <a:solidFill>
                  <a:srgbClr val="000000"/>
                </a:solidFill>
              </a:rPr>
              <a:t>is the marketing logic by which the company hopes to create customer value and achieve profitable customer relationships.</a:t>
            </a:r>
          </a:p>
        </p:txBody>
      </p:sp>
    </p:spTree>
    <p:extLst>
      <p:ext uri="{BB962C8B-B14F-4D97-AF65-F5344CB8AC3E}">
        <p14:creationId xmlns:p14="http://schemas.microsoft.com/office/powerpoint/2010/main" val="1721492850"/>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65712" y="580572"/>
            <a:ext cx="9827688" cy="504371"/>
          </a:xfrm>
        </p:spPr>
        <p:txBody>
          <a:bodyPr>
            <a:noAutofit/>
          </a:bodyPr>
          <a:lstStyle/>
          <a:p>
            <a:r>
              <a:rPr lang="en-US" sz="3600" dirty="0">
                <a:solidFill>
                  <a:srgbClr val="007FA3"/>
                </a:solidFill>
              </a:rPr>
              <a:t>Marketing Strategy and the Marketing Mix</a:t>
            </a:r>
            <a:endParaRPr lang="en-US" sz="3600" b="1" dirty="0">
              <a:solidFill>
                <a:srgbClr val="007FA3"/>
              </a:solidFill>
            </a:endParaRPr>
          </a:p>
        </p:txBody>
      </p:sp>
      <p:sp>
        <p:nvSpPr>
          <p:cNvPr id="24578" name="Content Placeholder 11"/>
          <p:cNvSpPr>
            <a:spLocks noGrp="1"/>
          </p:cNvSpPr>
          <p:nvPr>
            <p:ph idx="1"/>
          </p:nvPr>
        </p:nvSpPr>
        <p:spPr>
          <a:xfrm>
            <a:off x="865712" y="1237342"/>
            <a:ext cx="7975600" cy="645129"/>
          </a:xfrm>
        </p:spPr>
        <p:txBody>
          <a:bodyPr>
            <a:noAutofit/>
          </a:bodyPr>
          <a:lstStyle/>
          <a:p>
            <a:pPr marL="0" indent="0">
              <a:buNone/>
            </a:pPr>
            <a:r>
              <a:rPr lang="en-US" b="1" dirty="0">
                <a:solidFill>
                  <a:srgbClr val="000000"/>
                </a:solidFill>
              </a:rPr>
              <a:t>Customer Value-Driven Marketing Strategy</a:t>
            </a:r>
          </a:p>
          <a:p>
            <a:pPr marL="0" indent="0" eaLnBrk="1" hangingPunct="1">
              <a:lnSpc>
                <a:spcPct val="80000"/>
              </a:lnSpc>
              <a:buNone/>
            </a:pPr>
            <a:endParaRPr lang="en-US" sz="2500" dirty="0"/>
          </a:p>
        </p:txBody>
      </p:sp>
      <p:sp>
        <p:nvSpPr>
          <p:cNvPr id="2" name="Content Placeholder 1"/>
          <p:cNvSpPr>
            <a:spLocks noGrp="1"/>
          </p:cNvSpPr>
          <p:nvPr>
            <p:ph type="body" sz="quarter" idx="13"/>
          </p:nvPr>
        </p:nvSpPr>
        <p:spPr>
          <a:xfrm>
            <a:off x="865712" y="2034870"/>
            <a:ext cx="10651067" cy="3001587"/>
          </a:xfrm>
        </p:spPr>
        <p:txBody>
          <a:bodyPr>
            <a:noAutofit/>
          </a:bodyPr>
          <a:lstStyle/>
          <a:p>
            <a:pPr marL="0" indent="0" algn="l"/>
            <a:r>
              <a:rPr lang="en-US" sz="2400" b="1" i="0" dirty="0">
                <a:solidFill>
                  <a:srgbClr val="000000"/>
                </a:solidFill>
              </a:rPr>
              <a:t>Market segmentation </a:t>
            </a:r>
            <a:r>
              <a:rPr lang="en-US" sz="2400" i="0" dirty="0">
                <a:solidFill>
                  <a:srgbClr val="000000"/>
                </a:solidFill>
              </a:rPr>
              <a:t>is the division of a market into distinct groups of buyers who have different needs, characteristics, or behaviors and who might require separate products or marketing mixes. </a:t>
            </a:r>
            <a:br>
              <a:rPr lang="en-US" sz="2400" i="0" dirty="0">
                <a:solidFill>
                  <a:srgbClr val="000000"/>
                </a:solidFill>
              </a:rPr>
            </a:br>
            <a:r>
              <a:rPr lang="en-US" sz="2400" i="0" dirty="0">
                <a:solidFill>
                  <a:srgbClr val="000000"/>
                </a:solidFill>
              </a:rPr>
              <a:t/>
            </a:r>
            <a:br>
              <a:rPr lang="en-US" sz="2400" i="0" dirty="0">
                <a:solidFill>
                  <a:srgbClr val="000000"/>
                </a:solidFill>
              </a:rPr>
            </a:br>
            <a:r>
              <a:rPr lang="en-US" sz="2400" b="1" i="0" dirty="0">
                <a:solidFill>
                  <a:srgbClr val="000000"/>
                </a:solidFill>
              </a:rPr>
              <a:t>Market segment </a:t>
            </a:r>
            <a:r>
              <a:rPr lang="en-US" sz="2400" i="0" dirty="0">
                <a:solidFill>
                  <a:srgbClr val="000000"/>
                </a:solidFill>
              </a:rPr>
              <a:t>is a group of consumers who respond in a similar way to a given set of marketing efforts.</a:t>
            </a:r>
          </a:p>
        </p:txBody>
      </p:sp>
    </p:spTree>
    <p:extLst>
      <p:ext uri="{BB962C8B-B14F-4D97-AF65-F5344CB8AC3E}">
        <p14:creationId xmlns:p14="http://schemas.microsoft.com/office/powerpoint/2010/main" val="4081814244"/>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790574" y="347962"/>
            <a:ext cx="10893426" cy="838202"/>
          </a:xfrm>
        </p:spPr>
        <p:txBody>
          <a:bodyPr>
            <a:noAutofit/>
          </a:bodyPr>
          <a:lstStyle/>
          <a:p>
            <a:r>
              <a:rPr lang="en-US" sz="3600" dirty="0">
                <a:solidFill>
                  <a:srgbClr val="007FA3"/>
                </a:solidFill>
              </a:rPr>
              <a:t>Marketing Strategy and the Marketing Mix</a:t>
            </a:r>
            <a:endParaRPr lang="en-US" sz="3600" b="1" dirty="0">
              <a:solidFill>
                <a:srgbClr val="007FA3"/>
              </a:solidFill>
            </a:endParaRPr>
          </a:p>
        </p:txBody>
      </p:sp>
      <p:sp>
        <p:nvSpPr>
          <p:cNvPr id="24578" name="Content Placeholder 11"/>
          <p:cNvSpPr>
            <a:spLocks noGrp="1"/>
          </p:cNvSpPr>
          <p:nvPr>
            <p:ph idx="1"/>
          </p:nvPr>
        </p:nvSpPr>
        <p:spPr>
          <a:xfrm>
            <a:off x="790574" y="1333500"/>
            <a:ext cx="8026400" cy="444505"/>
          </a:xfrm>
        </p:spPr>
        <p:txBody>
          <a:bodyPr>
            <a:noAutofit/>
          </a:bodyPr>
          <a:lstStyle/>
          <a:p>
            <a:pPr marL="0" indent="0">
              <a:buNone/>
            </a:pPr>
            <a:r>
              <a:rPr lang="en-US" b="1" dirty="0">
                <a:solidFill>
                  <a:srgbClr val="000000"/>
                </a:solidFill>
              </a:rPr>
              <a:t>Customer Value-Driven Marketing Strategy</a:t>
            </a:r>
          </a:p>
          <a:p>
            <a:pPr marL="0" indent="0" eaLnBrk="1" hangingPunct="1">
              <a:lnSpc>
                <a:spcPct val="80000"/>
              </a:lnSpc>
              <a:buNone/>
            </a:pPr>
            <a:endParaRPr lang="en-US" dirty="0"/>
          </a:p>
        </p:txBody>
      </p:sp>
      <p:sp>
        <p:nvSpPr>
          <p:cNvPr id="2" name="Content Placeholder 1"/>
          <p:cNvSpPr>
            <a:spLocks noGrp="1"/>
          </p:cNvSpPr>
          <p:nvPr>
            <p:ph type="body" sz="quarter" idx="13"/>
          </p:nvPr>
        </p:nvSpPr>
        <p:spPr>
          <a:xfrm>
            <a:off x="790574" y="2072678"/>
            <a:ext cx="11097687" cy="3318933"/>
          </a:xfrm>
        </p:spPr>
        <p:txBody>
          <a:bodyPr>
            <a:noAutofit/>
          </a:bodyPr>
          <a:lstStyle/>
          <a:p>
            <a:pPr marL="0" indent="0" algn="l"/>
            <a:r>
              <a:rPr lang="en-US" sz="2400" b="1" i="0" dirty="0">
                <a:solidFill>
                  <a:srgbClr val="000000"/>
                </a:solidFill>
              </a:rPr>
              <a:t>Market targeting </a:t>
            </a:r>
            <a:r>
              <a:rPr lang="en-US" sz="2400" i="0" dirty="0">
                <a:solidFill>
                  <a:srgbClr val="000000"/>
                </a:solidFill>
              </a:rPr>
              <a:t>is the process of evaluating each market segment’s</a:t>
            </a:r>
            <a:br>
              <a:rPr lang="en-US" sz="2400" i="0" dirty="0">
                <a:solidFill>
                  <a:srgbClr val="000000"/>
                </a:solidFill>
              </a:rPr>
            </a:br>
            <a:r>
              <a:rPr lang="en-US" sz="2400" i="0" dirty="0">
                <a:solidFill>
                  <a:srgbClr val="000000"/>
                </a:solidFill>
              </a:rPr>
              <a:t>attractiveness and selecting one or more segments to enter.</a:t>
            </a:r>
          </a:p>
          <a:p>
            <a:pPr marL="0" indent="0" algn="l"/>
            <a:r>
              <a:rPr lang="en-US" sz="2400" b="1" i="0" dirty="0">
                <a:solidFill>
                  <a:srgbClr val="000000"/>
                </a:solidFill>
              </a:rPr>
              <a:t>Market positioning </a:t>
            </a:r>
            <a:r>
              <a:rPr lang="en-US" sz="2400" i="0" dirty="0">
                <a:solidFill>
                  <a:srgbClr val="000000"/>
                </a:solidFill>
              </a:rPr>
              <a:t>is the arranging for a product to occupy a clear, distinctive, and desirable place relative to competing products in the minds of target consumers.</a:t>
            </a:r>
          </a:p>
          <a:p>
            <a:pPr algn="l"/>
            <a:r>
              <a:rPr lang="en-US" sz="2400" b="1" i="0" dirty="0">
                <a:solidFill>
                  <a:srgbClr val="000000"/>
                </a:solidFill>
              </a:rPr>
              <a:t>Differentiation</a:t>
            </a:r>
            <a:r>
              <a:rPr lang="en-US" sz="2400" i="0" dirty="0">
                <a:solidFill>
                  <a:srgbClr val="000000"/>
                </a:solidFill>
              </a:rPr>
              <a:t> begins the positioning process.</a:t>
            </a:r>
          </a:p>
        </p:txBody>
      </p:sp>
    </p:spTree>
    <p:extLst>
      <p:ext uri="{BB962C8B-B14F-4D97-AF65-F5344CB8AC3E}">
        <p14:creationId xmlns:p14="http://schemas.microsoft.com/office/powerpoint/2010/main" val="375871207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918346" y="305860"/>
            <a:ext cx="8239683" cy="834204"/>
          </a:xfrm>
        </p:spPr>
        <p:txBody>
          <a:bodyPr>
            <a:noAutofit/>
          </a:bodyPr>
          <a:lstStyle/>
          <a:p>
            <a:r>
              <a:rPr lang="en-US" sz="3200" dirty="0">
                <a:solidFill>
                  <a:srgbClr val="007FA3"/>
                </a:solidFill>
              </a:rPr>
              <a:t>Marketing Strategy and the Marketing Mix</a:t>
            </a:r>
            <a:endParaRPr lang="en-US" sz="3200" b="1" dirty="0">
              <a:solidFill>
                <a:srgbClr val="007FA3"/>
              </a:solidFill>
            </a:endParaRPr>
          </a:p>
        </p:txBody>
      </p:sp>
      <p:sp>
        <p:nvSpPr>
          <p:cNvPr id="24578" name="Content Placeholder 11"/>
          <p:cNvSpPr>
            <a:spLocks noGrp="1"/>
          </p:cNvSpPr>
          <p:nvPr>
            <p:ph idx="1"/>
          </p:nvPr>
        </p:nvSpPr>
        <p:spPr>
          <a:xfrm>
            <a:off x="831744" y="1140064"/>
            <a:ext cx="7688140" cy="645129"/>
          </a:xfrm>
        </p:spPr>
        <p:txBody>
          <a:bodyPr>
            <a:noAutofit/>
          </a:bodyPr>
          <a:lstStyle/>
          <a:p>
            <a:pPr marL="0" indent="0">
              <a:buNone/>
            </a:pPr>
            <a:r>
              <a:rPr lang="en-US" b="1" dirty="0">
                <a:solidFill>
                  <a:srgbClr val="000000"/>
                </a:solidFill>
              </a:rPr>
              <a:t>Customer Value-Driven Marketing Strategy</a:t>
            </a:r>
          </a:p>
          <a:p>
            <a:pPr marL="0" indent="0" eaLnBrk="1" hangingPunct="1">
              <a:lnSpc>
                <a:spcPct val="80000"/>
              </a:lnSpc>
              <a:buNone/>
            </a:pPr>
            <a:endParaRPr lang="en-US" dirty="0"/>
          </a:p>
        </p:txBody>
      </p:sp>
      <p:sp>
        <p:nvSpPr>
          <p:cNvPr id="2" name="Content Placeholder 1"/>
          <p:cNvSpPr>
            <a:spLocks noGrp="1"/>
          </p:cNvSpPr>
          <p:nvPr>
            <p:ph type="body" sz="quarter" idx="13"/>
          </p:nvPr>
        </p:nvSpPr>
        <p:spPr>
          <a:xfrm>
            <a:off x="831744" y="1974268"/>
            <a:ext cx="7211875" cy="3318933"/>
          </a:xfrm>
        </p:spPr>
        <p:txBody>
          <a:bodyPr>
            <a:noAutofit/>
          </a:bodyPr>
          <a:lstStyle/>
          <a:p>
            <a:pPr marL="0" indent="0" algn="l"/>
            <a:r>
              <a:rPr lang="en-US" sz="2400" b="1" i="0" dirty="0">
                <a:solidFill>
                  <a:srgbClr val="000000"/>
                </a:solidFill>
              </a:rPr>
              <a:t>Positioning:</a:t>
            </a:r>
            <a:r>
              <a:rPr lang="en-US" sz="2400" i="0" dirty="0">
                <a:solidFill>
                  <a:srgbClr val="000000"/>
                </a:solidFill>
              </a:rPr>
              <a:t> </a:t>
            </a:r>
            <a:r>
              <a:rPr lang="en-IN" sz="2400" i="0" dirty="0">
                <a:solidFill>
                  <a:srgbClr val="000000"/>
                </a:solidFill>
              </a:rPr>
              <a:t>The L’Oréal group serves major segments of the beauty market, and within each segment it caters to many sub segments. L’Oréal targets the larger segments through its major divisions; further within these major divisions, L’Oréal markets various brands that cater to customers of different ages, incomes, and lifestyles.</a:t>
            </a:r>
            <a:endParaRPr lang="en-US" sz="2400" i="0" dirty="0">
              <a:solidFill>
                <a:srgbClr val="000000"/>
              </a:solidFill>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43620" y="2619397"/>
            <a:ext cx="3982387" cy="3565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7396392"/>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936172" y="636663"/>
            <a:ext cx="9490127" cy="488195"/>
          </a:xfrm>
        </p:spPr>
        <p:txBody>
          <a:bodyPr>
            <a:noAutofit/>
          </a:bodyPr>
          <a:lstStyle/>
          <a:p>
            <a:r>
              <a:rPr lang="en-US" sz="3200" dirty="0">
                <a:solidFill>
                  <a:srgbClr val="007FA3"/>
                </a:solidFill>
              </a:rPr>
              <a:t>Marketing Strategy and the Marketing Mix</a:t>
            </a:r>
            <a:endParaRPr lang="en-US" sz="3200" b="1" dirty="0">
              <a:solidFill>
                <a:srgbClr val="007FA3"/>
              </a:solidFill>
            </a:endParaRPr>
          </a:p>
        </p:txBody>
      </p:sp>
      <p:sp>
        <p:nvSpPr>
          <p:cNvPr id="24578" name="Content Placeholder 11"/>
          <p:cNvSpPr>
            <a:spLocks noGrp="1"/>
          </p:cNvSpPr>
          <p:nvPr>
            <p:ph idx="1"/>
          </p:nvPr>
        </p:nvSpPr>
        <p:spPr>
          <a:xfrm>
            <a:off x="936172" y="1326395"/>
            <a:ext cx="7569200" cy="645129"/>
          </a:xfrm>
        </p:spPr>
        <p:txBody>
          <a:bodyPr>
            <a:noAutofit/>
          </a:bodyPr>
          <a:lstStyle/>
          <a:p>
            <a:pPr marL="0" indent="0">
              <a:buNone/>
            </a:pPr>
            <a:r>
              <a:rPr lang="en-US" b="1" dirty="0">
                <a:solidFill>
                  <a:srgbClr val="000000"/>
                </a:solidFill>
              </a:rPr>
              <a:t>Developing an Integrated Marketing Mix </a:t>
            </a:r>
          </a:p>
          <a:p>
            <a:pPr marL="0" indent="0" eaLnBrk="1" hangingPunct="1">
              <a:lnSpc>
                <a:spcPct val="80000"/>
              </a:lnSpc>
              <a:buNone/>
            </a:pPr>
            <a:endParaRPr lang="en-US" sz="2500" dirty="0"/>
          </a:p>
        </p:txBody>
      </p:sp>
      <p:sp>
        <p:nvSpPr>
          <p:cNvPr id="2" name="Content Placeholder 1"/>
          <p:cNvSpPr>
            <a:spLocks noGrp="1"/>
          </p:cNvSpPr>
          <p:nvPr>
            <p:ph type="body" sz="quarter" idx="13"/>
          </p:nvPr>
        </p:nvSpPr>
        <p:spPr>
          <a:xfrm>
            <a:off x="936172" y="2173061"/>
            <a:ext cx="10651067" cy="1861910"/>
          </a:xfrm>
        </p:spPr>
        <p:txBody>
          <a:bodyPr>
            <a:noAutofit/>
          </a:bodyPr>
          <a:lstStyle/>
          <a:p>
            <a:pPr marL="0" indent="0" algn="l"/>
            <a:r>
              <a:rPr lang="en-US" sz="2400" b="1" i="0" dirty="0">
                <a:solidFill>
                  <a:srgbClr val="000000"/>
                </a:solidFill>
              </a:rPr>
              <a:t>Marketing mix </a:t>
            </a:r>
            <a:r>
              <a:rPr lang="en-US" sz="2400" i="0" dirty="0">
                <a:solidFill>
                  <a:srgbClr val="000000"/>
                </a:solidFill>
              </a:rPr>
              <a:t>is the set of controllable, tactical marketing tools—product, price, place, and promotion—that the firm blends to produce the response it wants in the target market.</a:t>
            </a:r>
          </a:p>
        </p:txBody>
      </p:sp>
    </p:spTree>
    <p:extLst>
      <p:ext uri="{BB962C8B-B14F-4D97-AF65-F5344CB8AC3E}">
        <p14:creationId xmlns:p14="http://schemas.microsoft.com/office/powerpoint/2010/main" val="3954669899"/>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941912" y="850900"/>
            <a:ext cx="11516788" cy="652784"/>
          </a:xfrm>
        </p:spPr>
        <p:txBody>
          <a:bodyPr>
            <a:noAutofit/>
          </a:bodyPr>
          <a:lstStyle/>
          <a:p>
            <a:r>
              <a:rPr lang="en-US" sz="3200" dirty="0">
                <a:solidFill>
                  <a:srgbClr val="007FA3"/>
                </a:solidFill>
              </a:rPr>
              <a:t>Marketing Strategy and the Marketing </a:t>
            </a:r>
            <a:r>
              <a:rPr lang="en-US" sz="3200" dirty="0" smtClean="0">
                <a:solidFill>
                  <a:srgbClr val="007FA3"/>
                </a:solidFill>
              </a:rPr>
              <a:t>Mix: The ultimate question is how to make 4P’s customer centric</a:t>
            </a:r>
            <a:endParaRPr lang="en-US" sz="3200" b="1" dirty="0">
              <a:solidFill>
                <a:srgbClr val="007FA3"/>
              </a:solidFill>
            </a:endParaRPr>
          </a:p>
        </p:txBody>
      </p:sp>
      <p:pic>
        <p:nvPicPr>
          <p:cNvPr id="11266" name="Picture 2" descr="Figure 2.5 The four P's of the marketing mix.&#10;Chart explains the 4Ps of the marketing mix.&#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312" y="1808079"/>
            <a:ext cx="9307538" cy="35937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753772"/>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714765" y="1257300"/>
            <a:ext cx="10458765" cy="466056"/>
          </a:xfrm>
        </p:spPr>
        <p:txBody>
          <a:bodyPr>
            <a:noAutofit/>
          </a:bodyPr>
          <a:lstStyle/>
          <a:p>
            <a:r>
              <a:rPr lang="en-US" sz="2800" dirty="0">
                <a:solidFill>
                  <a:srgbClr val="007FA3"/>
                </a:solidFill>
              </a:rPr>
              <a:t>Measuring and Managing Return on Marketing  Investment</a:t>
            </a:r>
          </a:p>
        </p:txBody>
      </p:sp>
      <p:sp>
        <p:nvSpPr>
          <p:cNvPr id="24578" name="Content Placeholder 11"/>
          <p:cNvSpPr>
            <a:spLocks noGrp="1"/>
          </p:cNvSpPr>
          <p:nvPr>
            <p:ph idx="1"/>
          </p:nvPr>
        </p:nvSpPr>
        <p:spPr>
          <a:xfrm>
            <a:off x="714765" y="2006600"/>
            <a:ext cx="9144000" cy="429157"/>
          </a:xfrm>
        </p:spPr>
        <p:txBody>
          <a:bodyPr>
            <a:noAutofit/>
          </a:bodyPr>
          <a:lstStyle/>
          <a:p>
            <a:pPr marL="0" indent="0">
              <a:buNone/>
            </a:pPr>
            <a:r>
              <a:rPr lang="en-US" sz="2600" b="1" dirty="0">
                <a:solidFill>
                  <a:srgbClr val="000000"/>
                </a:solidFill>
              </a:rPr>
              <a:t>Return on Marketing Investment (Marketing ROI)</a:t>
            </a:r>
          </a:p>
        </p:txBody>
      </p:sp>
      <p:sp>
        <p:nvSpPr>
          <p:cNvPr id="2" name="Content Placeholder 1"/>
          <p:cNvSpPr>
            <a:spLocks noGrp="1"/>
          </p:cNvSpPr>
          <p:nvPr>
            <p:ph type="body" sz="quarter" idx="13"/>
          </p:nvPr>
        </p:nvSpPr>
        <p:spPr>
          <a:xfrm>
            <a:off x="714765" y="2656702"/>
            <a:ext cx="10041468" cy="2122014"/>
          </a:xfrm>
        </p:spPr>
        <p:txBody>
          <a:bodyPr>
            <a:noAutofit/>
          </a:bodyPr>
          <a:lstStyle/>
          <a:p>
            <a:pPr algn="l">
              <a:buClr>
                <a:srgbClr val="007FA3"/>
              </a:buClr>
              <a:buFont typeface="Arial"/>
              <a:buChar char="•"/>
            </a:pPr>
            <a:r>
              <a:rPr lang="en-US" sz="2400" b="1" i="0" dirty="0">
                <a:solidFill>
                  <a:srgbClr val="000000"/>
                </a:solidFill>
              </a:rPr>
              <a:t>Net return </a:t>
            </a:r>
            <a:r>
              <a:rPr lang="en-US" sz="2400" i="0" dirty="0">
                <a:solidFill>
                  <a:srgbClr val="000000"/>
                </a:solidFill>
              </a:rPr>
              <a:t>from a marketing investment divided by the costs of the marketing investment</a:t>
            </a:r>
          </a:p>
          <a:p>
            <a:pPr algn="l">
              <a:buClr>
                <a:srgbClr val="007FA3"/>
              </a:buClr>
              <a:buFont typeface="Arial"/>
              <a:buChar char="•"/>
            </a:pPr>
            <a:r>
              <a:rPr lang="en-US" sz="2400" i="0" dirty="0">
                <a:solidFill>
                  <a:srgbClr val="000000"/>
                </a:solidFill>
              </a:rPr>
              <a:t>Measurement of the </a:t>
            </a:r>
            <a:r>
              <a:rPr lang="en-US" sz="2400" b="1" i="0" dirty="0">
                <a:solidFill>
                  <a:srgbClr val="000000"/>
                </a:solidFill>
              </a:rPr>
              <a:t>profits generated </a:t>
            </a:r>
            <a:r>
              <a:rPr lang="en-US" sz="2400" i="0" dirty="0">
                <a:solidFill>
                  <a:srgbClr val="000000"/>
                </a:solidFill>
              </a:rPr>
              <a:t>by investments in marketing activities</a:t>
            </a:r>
          </a:p>
        </p:txBody>
      </p:sp>
    </p:spTree>
    <p:extLst>
      <p:ext uri="{BB962C8B-B14F-4D97-AF65-F5344CB8AC3E}">
        <p14:creationId xmlns:p14="http://schemas.microsoft.com/office/powerpoint/2010/main" val="3779822989"/>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2"/>
          <p:cNvSpPr>
            <a:spLocks noGrp="1" noChangeArrowheads="1"/>
          </p:cNvSpPr>
          <p:nvPr>
            <p:ph type="title"/>
          </p:nvPr>
        </p:nvSpPr>
        <p:spPr>
          <a:xfrm>
            <a:off x="858437" y="800099"/>
            <a:ext cx="10295505" cy="509073"/>
          </a:xfrm>
        </p:spPr>
        <p:txBody>
          <a:bodyPr>
            <a:noAutofit/>
          </a:bodyPr>
          <a:lstStyle/>
          <a:p>
            <a:r>
              <a:rPr lang="en-US" sz="2800" dirty="0">
                <a:solidFill>
                  <a:srgbClr val="007FA3"/>
                </a:solidFill>
              </a:rPr>
              <a:t>Measuring and Managing Return on Marketing  Investment</a:t>
            </a:r>
          </a:p>
        </p:txBody>
      </p:sp>
      <p:pic>
        <p:nvPicPr>
          <p:cNvPr id="14338" name="Picture 2" descr="Figure 2.8  Marketing Return On Investment.The flowchart in this figure explains marketing rate of return.&#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337" y="1474984"/>
            <a:ext cx="9929210" cy="4464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7745419"/>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p:txBody>
          <a:bodyPr/>
          <a:lstStyle/>
          <a:p>
            <a:r>
              <a:rPr lang="en-GB" dirty="0" smtClean="0"/>
              <a:t>Customer Relationship Management:</a:t>
            </a:r>
            <a:endParaRPr lang="en-GB" dirty="0"/>
          </a:p>
        </p:txBody>
      </p:sp>
      <p:sp>
        <p:nvSpPr>
          <p:cNvPr id="138243" name="Rectangle 3"/>
          <p:cNvSpPr>
            <a:spLocks noGrp="1" noChangeArrowheads="1"/>
          </p:cNvSpPr>
          <p:nvPr>
            <p:ph type="body" idx="1"/>
          </p:nvPr>
        </p:nvSpPr>
        <p:spPr>
          <a:xfrm>
            <a:off x="1047715" y="2017713"/>
            <a:ext cx="10892403" cy="4114800"/>
          </a:xfrm>
        </p:spPr>
        <p:txBody>
          <a:bodyPr>
            <a:normAutofit fontScale="70000" lnSpcReduction="20000"/>
          </a:bodyPr>
          <a:lstStyle/>
          <a:p>
            <a:pPr marL="0" indent="0">
              <a:buNone/>
            </a:pPr>
            <a:r>
              <a:rPr lang="en-US" dirty="0"/>
              <a:t>Customer-relationship management is an approach to manage a company's interaction with current and potential customers. It uses data analysis about customers' history with a company to improve business relationships with customers, specifically focusing on customer retention and ultimately driving sales </a:t>
            </a:r>
            <a:r>
              <a:rPr lang="en-US" dirty="0" smtClean="0"/>
              <a:t>growth.</a:t>
            </a:r>
            <a:endParaRPr lang="en-GB" dirty="0" smtClean="0"/>
          </a:p>
          <a:p>
            <a:pPr marL="609600" indent="-609600">
              <a:buFont typeface="Wingdings" pitchFamily="2" charset="2"/>
              <a:buAutoNum type="arabicPeriod"/>
            </a:pPr>
            <a:endParaRPr lang="en-GB" dirty="0"/>
          </a:p>
          <a:p>
            <a:r>
              <a:rPr lang="en-US" dirty="0"/>
              <a:t>CRM helps users focus on their organization’s relationships with individual people including customers, service users, colleagues, or suppliers.</a:t>
            </a:r>
          </a:p>
          <a:p>
            <a:r>
              <a:rPr lang="en-US" dirty="0"/>
              <a:t>When people talk about CRM, they might mean any of three things:</a:t>
            </a:r>
          </a:p>
          <a:p>
            <a:r>
              <a:rPr lang="en-US" dirty="0"/>
              <a:t>CRM as Technology: This is a technology product, often in the cloud, that teams use to record, report and </a:t>
            </a:r>
            <a:r>
              <a:rPr lang="en-US" dirty="0" err="1"/>
              <a:t>analyse</a:t>
            </a:r>
            <a:r>
              <a:rPr lang="en-US" dirty="0"/>
              <a:t> interactions between the company and users. This is also called a CRM system or solution.</a:t>
            </a:r>
          </a:p>
          <a:p>
            <a:r>
              <a:rPr lang="en-US" dirty="0"/>
              <a:t>CRM as a Strategy: This is a business’ philosophy about how relationships with customers and potential customers should be managed  </a:t>
            </a:r>
          </a:p>
          <a:p>
            <a:r>
              <a:rPr lang="en-US" dirty="0"/>
              <a:t>CRM as a Process: Think of this as a the system a business adopts to nurture and manage those relationships.</a:t>
            </a:r>
          </a:p>
          <a:p>
            <a:pPr marL="990600" lvl="1" indent="-533400">
              <a:buFont typeface="Wingdings" pitchFamily="2" charset="2"/>
              <a:buNone/>
            </a:pPr>
            <a:endParaRPr lang="en-GB" sz="2400" dirty="0"/>
          </a:p>
        </p:txBody>
      </p:sp>
    </p:spTree>
    <p:extLst>
      <p:ext uri="{BB962C8B-B14F-4D97-AF65-F5344CB8AC3E}">
        <p14:creationId xmlns:p14="http://schemas.microsoft.com/office/powerpoint/2010/main" val="40874311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p:txBody>
          <a:bodyPr/>
          <a:lstStyle/>
          <a:p>
            <a:r>
              <a:rPr lang="en-GB" dirty="0" smtClean="0"/>
              <a:t>The </a:t>
            </a:r>
            <a:r>
              <a:rPr lang="en-GB" dirty="0"/>
              <a:t>Grand </a:t>
            </a:r>
            <a:r>
              <a:rPr lang="en-GB" dirty="0" smtClean="0"/>
              <a:t>Plan Analysis</a:t>
            </a:r>
            <a:endParaRPr lang="en-GB" dirty="0"/>
          </a:p>
        </p:txBody>
      </p:sp>
      <p:sp>
        <p:nvSpPr>
          <p:cNvPr id="138243" name="Rectangle 3"/>
          <p:cNvSpPr>
            <a:spLocks noGrp="1" noChangeArrowheads="1"/>
          </p:cNvSpPr>
          <p:nvPr>
            <p:ph type="body" idx="1"/>
          </p:nvPr>
        </p:nvSpPr>
        <p:spPr>
          <a:xfrm>
            <a:off x="1047715" y="2017713"/>
            <a:ext cx="10892403" cy="4114800"/>
          </a:xfrm>
        </p:spPr>
        <p:txBody>
          <a:bodyPr>
            <a:normAutofit/>
          </a:bodyPr>
          <a:lstStyle/>
          <a:p>
            <a:pPr marL="0" indent="0">
              <a:buNone/>
            </a:pPr>
            <a:endParaRPr lang="en-GB" dirty="0"/>
          </a:p>
          <a:p>
            <a:pPr marL="609600" indent="-609600">
              <a:buFont typeface="Wingdings" pitchFamily="2" charset="2"/>
              <a:buAutoNum type="arabicPeriod"/>
            </a:pPr>
            <a:r>
              <a:rPr lang="en-GB" dirty="0" smtClean="0"/>
              <a:t>Where </a:t>
            </a:r>
            <a:r>
              <a:rPr lang="en-GB" dirty="0"/>
              <a:t>are we now?</a:t>
            </a:r>
          </a:p>
          <a:p>
            <a:pPr marL="609600" indent="-609600">
              <a:buFont typeface="Wingdings" pitchFamily="2" charset="2"/>
              <a:buAutoNum type="arabicPeriod"/>
            </a:pPr>
            <a:r>
              <a:rPr lang="en-GB" dirty="0"/>
              <a:t>Where do we want to be?</a:t>
            </a:r>
          </a:p>
          <a:p>
            <a:pPr marL="609600" indent="-609600">
              <a:buFont typeface="Wingdings" pitchFamily="2" charset="2"/>
              <a:buAutoNum type="arabicPeriod"/>
            </a:pPr>
            <a:r>
              <a:rPr lang="en-GB" dirty="0"/>
              <a:t>How might we get there?</a:t>
            </a:r>
          </a:p>
          <a:p>
            <a:pPr marL="609600" indent="-609600">
              <a:buFont typeface="Wingdings" pitchFamily="2" charset="2"/>
              <a:buAutoNum type="arabicPeriod"/>
            </a:pPr>
            <a:r>
              <a:rPr lang="en-GB" dirty="0"/>
              <a:t>Which way is best?</a:t>
            </a:r>
          </a:p>
          <a:p>
            <a:pPr marL="609600" indent="-609600">
              <a:buFont typeface="Wingdings" pitchFamily="2" charset="2"/>
              <a:buAutoNum type="arabicPeriod"/>
            </a:pPr>
            <a:r>
              <a:rPr lang="en-GB" dirty="0"/>
              <a:t>How can we ensure </a:t>
            </a:r>
            <a:r>
              <a:rPr lang="en-GB" dirty="0" smtClean="0"/>
              <a:t>arrival/survival?</a:t>
            </a:r>
            <a:endParaRPr lang="en-GB" dirty="0"/>
          </a:p>
          <a:p>
            <a:pPr marL="990600" lvl="1" indent="-533400">
              <a:buFont typeface="Wingdings" pitchFamily="2" charset="2"/>
              <a:buNone/>
            </a:pPr>
            <a:endParaRPr lang="en-GB" sz="2400" dirty="0"/>
          </a:p>
        </p:txBody>
      </p:sp>
    </p:spTree>
    <p:extLst>
      <p:ext uri="{BB962C8B-B14F-4D97-AF65-F5344CB8AC3E}">
        <p14:creationId xmlns:p14="http://schemas.microsoft.com/office/powerpoint/2010/main" val="24868544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p:txBody>
          <a:bodyPr/>
          <a:lstStyle/>
          <a:p>
            <a:r>
              <a:rPr lang="en-GB" sz="4000"/>
              <a:t>Analysis and its link to planning</a:t>
            </a:r>
          </a:p>
        </p:txBody>
      </p:sp>
      <p:sp>
        <p:nvSpPr>
          <p:cNvPr id="153603" name="Rectangle 3"/>
          <p:cNvSpPr>
            <a:spLocks noGrp="1" noChangeArrowheads="1"/>
          </p:cNvSpPr>
          <p:nvPr>
            <p:ph type="body" idx="1"/>
          </p:nvPr>
        </p:nvSpPr>
        <p:spPr>
          <a:xfrm>
            <a:off x="952464" y="2017713"/>
            <a:ext cx="10987653" cy="4114800"/>
          </a:xfrm>
        </p:spPr>
        <p:txBody>
          <a:bodyPr/>
          <a:lstStyle/>
          <a:p>
            <a:pPr>
              <a:lnSpc>
                <a:spcPct val="90000"/>
              </a:lnSpc>
            </a:pPr>
            <a:r>
              <a:rPr lang="en-GB" dirty="0"/>
              <a:t>Following on from our analysis we should be able to identify:</a:t>
            </a:r>
          </a:p>
          <a:p>
            <a:pPr lvl="1">
              <a:lnSpc>
                <a:spcPct val="90000"/>
              </a:lnSpc>
            </a:pPr>
            <a:r>
              <a:rPr lang="en-GB" dirty="0"/>
              <a:t>How appropriate is a focus on </a:t>
            </a:r>
            <a:r>
              <a:rPr lang="en-GB" dirty="0" smtClean="0"/>
              <a:t>CRM </a:t>
            </a:r>
            <a:r>
              <a:rPr lang="en-GB" dirty="0"/>
              <a:t>for our company?</a:t>
            </a:r>
          </a:p>
          <a:p>
            <a:pPr lvl="1">
              <a:lnSpc>
                <a:spcPct val="90000"/>
              </a:lnSpc>
            </a:pPr>
            <a:r>
              <a:rPr lang="en-GB" dirty="0"/>
              <a:t>At what step are our current customers in the </a:t>
            </a:r>
            <a:r>
              <a:rPr lang="en-GB" dirty="0" smtClean="0"/>
              <a:t>relationship. </a:t>
            </a:r>
            <a:r>
              <a:rPr lang="en-GB" smtClean="0"/>
              <a:t>( </a:t>
            </a:r>
            <a:r>
              <a:rPr lang="en-GB" dirty="0"/>
              <a:t>loyalty ladder)?</a:t>
            </a:r>
          </a:p>
          <a:p>
            <a:pPr lvl="1">
              <a:lnSpc>
                <a:spcPct val="90000"/>
              </a:lnSpc>
            </a:pPr>
            <a:r>
              <a:rPr lang="en-GB" dirty="0"/>
              <a:t>At what stages are our customers in the relationship life cycle (Prospective? Developing? Established? Declining?)</a:t>
            </a:r>
          </a:p>
        </p:txBody>
      </p:sp>
    </p:spTree>
    <p:extLst>
      <p:ext uri="{BB962C8B-B14F-4D97-AF65-F5344CB8AC3E}">
        <p14:creationId xmlns:p14="http://schemas.microsoft.com/office/powerpoint/2010/main" val="36165504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p:txBody>
          <a:bodyPr/>
          <a:lstStyle/>
          <a:p>
            <a:r>
              <a:rPr lang="en-GB" dirty="0"/>
              <a:t>Objectives for </a:t>
            </a:r>
            <a:r>
              <a:rPr lang="en-GB" dirty="0" smtClean="0"/>
              <a:t>CRM</a:t>
            </a:r>
            <a:r>
              <a:rPr lang="en-GB" dirty="0"/>
              <a:t>	</a:t>
            </a:r>
          </a:p>
        </p:txBody>
      </p:sp>
      <p:sp>
        <p:nvSpPr>
          <p:cNvPr id="155651" name="Rectangle 3"/>
          <p:cNvSpPr>
            <a:spLocks noGrp="1" noChangeArrowheads="1"/>
          </p:cNvSpPr>
          <p:nvPr>
            <p:ph type="body" idx="1"/>
          </p:nvPr>
        </p:nvSpPr>
        <p:spPr>
          <a:xfrm>
            <a:off x="666712" y="2017713"/>
            <a:ext cx="11273405" cy="4114800"/>
          </a:xfrm>
        </p:spPr>
        <p:txBody>
          <a:bodyPr/>
          <a:lstStyle/>
          <a:p>
            <a:pPr>
              <a:lnSpc>
                <a:spcPct val="90000"/>
              </a:lnSpc>
            </a:pPr>
            <a:r>
              <a:rPr lang="en-GB" dirty="0"/>
              <a:t>Gordon (1998) suggests the following as appropriate objectives for </a:t>
            </a:r>
            <a:r>
              <a:rPr lang="en-GB" dirty="0" smtClean="0"/>
              <a:t>CRM:</a:t>
            </a:r>
          </a:p>
          <a:p>
            <a:pPr>
              <a:lnSpc>
                <a:spcPct val="90000"/>
              </a:lnSpc>
              <a:buNone/>
            </a:pPr>
            <a:endParaRPr lang="en-GB" sz="1000" dirty="0"/>
          </a:p>
          <a:p>
            <a:pPr lvl="1">
              <a:lnSpc>
                <a:spcPct val="90000"/>
              </a:lnSpc>
            </a:pPr>
            <a:r>
              <a:rPr lang="en-GB" dirty="0"/>
              <a:t>Revenues and costs by customer</a:t>
            </a:r>
          </a:p>
          <a:p>
            <a:pPr lvl="1">
              <a:lnSpc>
                <a:spcPct val="90000"/>
              </a:lnSpc>
            </a:pPr>
            <a:r>
              <a:rPr lang="en-GB" dirty="0"/>
              <a:t>Customer retention rates</a:t>
            </a:r>
          </a:p>
          <a:p>
            <a:pPr lvl="1">
              <a:lnSpc>
                <a:spcPct val="90000"/>
              </a:lnSpc>
            </a:pPr>
            <a:r>
              <a:rPr lang="en-GB" dirty="0"/>
              <a:t>Share of customer for existing products / services</a:t>
            </a:r>
          </a:p>
          <a:p>
            <a:pPr lvl="1">
              <a:lnSpc>
                <a:spcPct val="90000"/>
              </a:lnSpc>
            </a:pPr>
            <a:r>
              <a:rPr lang="en-GB" dirty="0"/>
              <a:t>Share of customer for potential products / services</a:t>
            </a:r>
          </a:p>
          <a:p>
            <a:pPr lvl="1">
              <a:lnSpc>
                <a:spcPct val="90000"/>
              </a:lnSpc>
            </a:pPr>
            <a:r>
              <a:rPr lang="en-GB" dirty="0"/>
              <a:t>Progression up the relationship ladder</a:t>
            </a:r>
          </a:p>
        </p:txBody>
      </p:sp>
    </p:spTree>
    <p:extLst>
      <p:ext uri="{BB962C8B-B14F-4D97-AF65-F5344CB8AC3E}">
        <p14:creationId xmlns:p14="http://schemas.microsoft.com/office/powerpoint/2010/main" val="18667376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lstStyle/>
          <a:p>
            <a:r>
              <a:rPr lang="en-GB"/>
              <a:t>Segmentation</a:t>
            </a:r>
          </a:p>
        </p:txBody>
      </p:sp>
      <p:sp>
        <p:nvSpPr>
          <p:cNvPr id="141315" name="Rectangle 3"/>
          <p:cNvSpPr>
            <a:spLocks noGrp="1" noChangeArrowheads="1"/>
          </p:cNvSpPr>
          <p:nvPr>
            <p:ph type="body" idx="1"/>
          </p:nvPr>
        </p:nvSpPr>
        <p:spPr>
          <a:xfrm>
            <a:off x="761963" y="2017713"/>
            <a:ext cx="11178155" cy="4114800"/>
          </a:xfrm>
        </p:spPr>
        <p:txBody>
          <a:bodyPr/>
          <a:lstStyle/>
          <a:p>
            <a:pPr>
              <a:lnSpc>
                <a:spcPct val="90000"/>
              </a:lnSpc>
            </a:pPr>
            <a:r>
              <a:rPr lang="en-GB" sz="2400" dirty="0"/>
              <a:t>Which customers should we invest </a:t>
            </a:r>
            <a:r>
              <a:rPr lang="en-GB" sz="2400" dirty="0" smtClean="0"/>
              <a:t>in/ aim to have a relationship with?</a:t>
            </a:r>
            <a:endParaRPr lang="en-GB" sz="2400" dirty="0"/>
          </a:p>
          <a:p>
            <a:pPr>
              <a:lnSpc>
                <a:spcPct val="90000"/>
              </a:lnSpc>
            </a:pPr>
            <a:r>
              <a:rPr lang="en-GB" sz="2400" dirty="0"/>
              <a:t>Which should we </a:t>
            </a:r>
            <a:r>
              <a:rPr lang="en-GB" sz="2400" dirty="0" smtClean="0"/>
              <a:t>neglect/dis-connect with?</a:t>
            </a:r>
            <a:endParaRPr lang="en-GB" sz="2400" dirty="0"/>
          </a:p>
          <a:p>
            <a:pPr>
              <a:lnSpc>
                <a:spcPct val="90000"/>
              </a:lnSpc>
            </a:pPr>
            <a:r>
              <a:rPr lang="en-GB" sz="2400" dirty="0"/>
              <a:t>Companies do not always want each and every </a:t>
            </a:r>
            <a:r>
              <a:rPr lang="en-GB" sz="2400" dirty="0" smtClean="0"/>
              <a:t>consumer- do not fit with their strategy ?</a:t>
            </a:r>
          </a:p>
          <a:p>
            <a:pPr>
              <a:lnSpc>
                <a:spcPct val="90000"/>
              </a:lnSpc>
            </a:pPr>
            <a:r>
              <a:rPr lang="en-GB" sz="2400" dirty="0"/>
              <a:t>Marketers need to know who to try to engage in the relationship</a:t>
            </a:r>
          </a:p>
          <a:p>
            <a:pPr>
              <a:lnSpc>
                <a:spcPct val="90000"/>
              </a:lnSpc>
            </a:pPr>
            <a:r>
              <a:rPr lang="en-GB" sz="2400" dirty="0" smtClean="0"/>
              <a:t>A </a:t>
            </a:r>
            <a:r>
              <a:rPr lang="en-GB" sz="2400" dirty="0"/>
              <a:t>segmented market can maximise </a:t>
            </a:r>
            <a:r>
              <a:rPr lang="en-GB" sz="2400" dirty="0" smtClean="0"/>
              <a:t>profitability and target relationships- reduce marketing and admin. costs</a:t>
            </a:r>
            <a:endParaRPr lang="en-GB" sz="2400" dirty="0"/>
          </a:p>
          <a:p>
            <a:pPr>
              <a:lnSpc>
                <a:spcPct val="90000"/>
              </a:lnSpc>
            </a:pPr>
            <a:r>
              <a:rPr lang="en-GB" sz="2400" dirty="0" smtClean="0"/>
              <a:t>Makes </a:t>
            </a:r>
            <a:r>
              <a:rPr lang="en-GB" sz="2400" dirty="0"/>
              <a:t>marketing more manageable and helps provide focus</a:t>
            </a:r>
          </a:p>
        </p:txBody>
      </p:sp>
    </p:spTree>
    <p:extLst>
      <p:ext uri="{BB962C8B-B14F-4D97-AF65-F5344CB8AC3E}">
        <p14:creationId xmlns:p14="http://schemas.microsoft.com/office/powerpoint/2010/main" val="26125339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Segmentation Activity</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2178273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p:txBody>
          <a:bodyPr/>
          <a:lstStyle/>
          <a:p>
            <a:r>
              <a:rPr lang="en-GB"/>
              <a:t>Targeting</a:t>
            </a:r>
          </a:p>
        </p:txBody>
      </p:sp>
      <p:sp>
        <p:nvSpPr>
          <p:cNvPr id="146435" name="Rectangle 3"/>
          <p:cNvSpPr>
            <a:spLocks noGrp="1" noChangeArrowheads="1"/>
          </p:cNvSpPr>
          <p:nvPr>
            <p:ph type="body" idx="1"/>
          </p:nvPr>
        </p:nvSpPr>
        <p:spPr/>
        <p:txBody>
          <a:bodyPr/>
          <a:lstStyle/>
          <a:p>
            <a:r>
              <a:rPr lang="en-GB" dirty="0"/>
              <a:t>How many segments to aim at</a:t>
            </a:r>
          </a:p>
          <a:p>
            <a:r>
              <a:rPr lang="en-GB" dirty="0"/>
              <a:t>How to reach these segments</a:t>
            </a:r>
          </a:p>
          <a:p>
            <a:r>
              <a:rPr lang="en-GB" dirty="0"/>
              <a:t>There are 3 main types of targeting</a:t>
            </a:r>
          </a:p>
          <a:p>
            <a:pPr lvl="1"/>
            <a:r>
              <a:rPr lang="en-GB" dirty="0"/>
              <a:t>Undifferentiated</a:t>
            </a:r>
          </a:p>
          <a:p>
            <a:pPr lvl="1"/>
            <a:r>
              <a:rPr lang="en-GB" dirty="0" smtClean="0"/>
              <a:t>Concentrated</a:t>
            </a:r>
            <a:endParaRPr lang="en-GB" dirty="0"/>
          </a:p>
          <a:p>
            <a:pPr lvl="1"/>
            <a:r>
              <a:rPr lang="en-GB" dirty="0" smtClean="0"/>
              <a:t>Differentiated</a:t>
            </a:r>
            <a:endParaRPr lang="en-GB" dirty="0"/>
          </a:p>
        </p:txBody>
      </p:sp>
    </p:spTree>
    <p:extLst>
      <p:ext uri="{BB962C8B-B14F-4D97-AF65-F5344CB8AC3E}">
        <p14:creationId xmlns:p14="http://schemas.microsoft.com/office/powerpoint/2010/main" val="10608126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Segmentation Strategies</a:t>
            </a:r>
            <a:endParaRPr lang="en-GB" dirty="0"/>
          </a:p>
        </p:txBody>
      </p:sp>
      <p:pic>
        <p:nvPicPr>
          <p:cNvPr id="189442" name="Picture 2"/>
          <p:cNvPicPr>
            <a:picLocks noChangeAspect="1" noChangeArrowheads="1"/>
          </p:cNvPicPr>
          <p:nvPr/>
        </p:nvPicPr>
        <p:blipFill>
          <a:blip r:embed="rId2"/>
          <a:srcRect l="13205" t="50865" r="41306" b="29285"/>
          <a:stretch>
            <a:fillRect/>
          </a:stretch>
        </p:blipFill>
        <p:spPr bwMode="auto">
          <a:xfrm>
            <a:off x="76593" y="2348880"/>
            <a:ext cx="11525331" cy="2357454"/>
          </a:xfrm>
          <a:prstGeom prst="rect">
            <a:avLst/>
          </a:prstGeom>
          <a:noFill/>
          <a:ln w="9525" cap="flat" cmpd="sng">
            <a:noFill/>
            <a:prstDash val="solid"/>
            <a:miter lim="800000"/>
            <a:headEnd type="none" w="med" len="med"/>
            <a:tailEnd type="none" w="med" len="med"/>
          </a:ln>
          <a:effectLst/>
        </p:spPr>
      </p:pic>
    </p:spTree>
    <p:extLst>
      <p:ext uri="{BB962C8B-B14F-4D97-AF65-F5344CB8AC3E}">
        <p14:creationId xmlns:p14="http://schemas.microsoft.com/office/powerpoint/2010/main" val="3532315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Segmentation Strategies</a:t>
            </a:r>
            <a:endParaRPr lang="en-GB" dirty="0"/>
          </a:p>
        </p:txBody>
      </p:sp>
      <p:sp>
        <p:nvSpPr>
          <p:cNvPr id="3" name="Content Placeholder 2"/>
          <p:cNvSpPr>
            <a:spLocks noGrp="1"/>
          </p:cNvSpPr>
          <p:nvPr>
            <p:ph idx="1"/>
          </p:nvPr>
        </p:nvSpPr>
        <p:spPr/>
        <p:txBody>
          <a:bodyPr/>
          <a:lstStyle/>
          <a:p>
            <a:r>
              <a:rPr lang="en-GB" dirty="0" smtClean="0"/>
              <a:t>How do we identify which segmentation strategy will best work for the organisation- Data collection/analysis on current/prospective customers.</a:t>
            </a:r>
          </a:p>
          <a:p>
            <a:r>
              <a:rPr lang="en-GB" dirty="0" smtClean="0"/>
              <a:t>Evaluation of our ‘competitors’ segmentation strategies.</a:t>
            </a:r>
          </a:p>
          <a:p>
            <a:r>
              <a:rPr lang="en-GB" dirty="0" smtClean="0"/>
              <a:t>How can we use this information to start/continue/improve CRM.</a:t>
            </a:r>
            <a:endParaRPr lang="en-GB" dirty="0"/>
          </a:p>
        </p:txBody>
      </p:sp>
    </p:spTree>
    <p:extLst>
      <p:ext uri="{BB962C8B-B14F-4D97-AF65-F5344CB8AC3E}">
        <p14:creationId xmlns:p14="http://schemas.microsoft.com/office/powerpoint/2010/main" val="25194772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p:txBody>
          <a:bodyPr/>
          <a:lstStyle/>
          <a:p>
            <a:r>
              <a:rPr lang="en-GB"/>
              <a:t>Strategic Development</a:t>
            </a:r>
          </a:p>
        </p:txBody>
      </p:sp>
      <p:sp>
        <p:nvSpPr>
          <p:cNvPr id="150531" name="Rectangle 3"/>
          <p:cNvSpPr>
            <a:spLocks noGrp="1" noChangeArrowheads="1"/>
          </p:cNvSpPr>
          <p:nvPr>
            <p:ph type="body" idx="1"/>
          </p:nvPr>
        </p:nvSpPr>
        <p:spPr>
          <a:xfrm>
            <a:off x="761963" y="2017713"/>
            <a:ext cx="11178155" cy="4114800"/>
          </a:xfrm>
        </p:spPr>
        <p:txBody>
          <a:bodyPr/>
          <a:lstStyle/>
          <a:p>
            <a:r>
              <a:rPr lang="en-GB" sz="1800" dirty="0" smtClean="0"/>
              <a:t>Porter’s (1980) Generic </a:t>
            </a:r>
            <a:r>
              <a:rPr lang="en-GB" sz="1800" dirty="0"/>
              <a:t>Strategies</a:t>
            </a:r>
          </a:p>
          <a:p>
            <a:pPr lvl="1"/>
            <a:r>
              <a:rPr lang="en-GB" sz="1800" dirty="0"/>
              <a:t>Cost </a:t>
            </a:r>
            <a:r>
              <a:rPr lang="en-GB" sz="1800" dirty="0" smtClean="0"/>
              <a:t>leadership - This strategy involves the firm winning market share by appealing to cost-conscious or price-sensitive customers.</a:t>
            </a:r>
            <a:endParaRPr lang="en-GB" sz="1800" dirty="0"/>
          </a:p>
          <a:p>
            <a:pPr lvl="1"/>
            <a:r>
              <a:rPr lang="en-GB" sz="1800" dirty="0" smtClean="0"/>
              <a:t>Focus - In adopting a narrow focus, the company ideally focuses on a few target markets (also called a segmentation strategy or niche strategy). </a:t>
            </a:r>
            <a:endParaRPr lang="en-GB" sz="1800" dirty="0"/>
          </a:p>
          <a:p>
            <a:pPr lvl="1"/>
            <a:r>
              <a:rPr lang="en-GB" sz="1800" dirty="0"/>
              <a:t>Differentiation </a:t>
            </a:r>
            <a:r>
              <a:rPr lang="en-GB" sz="1800" dirty="0" smtClean="0"/>
              <a:t>- Differentiate the products in some way in order to compete successfully. Examples of the successful use of a differentiation strategy are Nike athletic shoes, Apple Computer, and Mercedes-Benz automobiles.</a:t>
            </a:r>
            <a:endParaRPr lang="en-GB" sz="1800" dirty="0"/>
          </a:p>
          <a:p>
            <a:r>
              <a:rPr lang="en-GB" sz="1800" dirty="0"/>
              <a:t>Being stuck in the middle - fatal for competitive </a:t>
            </a:r>
            <a:r>
              <a:rPr lang="en-GB" sz="1800" dirty="0" smtClean="0"/>
              <a:t>advantage and loss of customer satisfaction, trust and loyalty.</a:t>
            </a:r>
            <a:endParaRPr lang="en-GB" sz="1800" dirty="0"/>
          </a:p>
        </p:txBody>
      </p:sp>
    </p:spTree>
    <p:extLst>
      <p:ext uri="{BB962C8B-B14F-4D97-AF65-F5344CB8AC3E}">
        <p14:creationId xmlns:p14="http://schemas.microsoft.com/office/powerpoint/2010/main" val="19367033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609600" y="114300"/>
            <a:ext cx="10972800" cy="909638"/>
          </a:xfrm>
        </p:spPr>
        <p:txBody>
          <a:bodyPr/>
          <a:lstStyle/>
          <a:p>
            <a:pPr eaLnBrk="1" hangingPunct="1"/>
            <a:r>
              <a:rPr lang="en-GB" altLang="en-US" smtClean="0"/>
              <a:t>Generic competitive strategies </a:t>
            </a:r>
          </a:p>
        </p:txBody>
      </p:sp>
      <p:sp>
        <p:nvSpPr>
          <p:cNvPr id="12291" name="Content Placeholder 2"/>
          <p:cNvSpPr>
            <a:spLocks noGrp="1"/>
          </p:cNvSpPr>
          <p:nvPr>
            <p:ph idx="1"/>
          </p:nvPr>
        </p:nvSpPr>
        <p:spPr>
          <a:xfrm>
            <a:off x="662517" y="1338264"/>
            <a:ext cx="10972800" cy="5114925"/>
          </a:xfrm>
        </p:spPr>
        <p:txBody>
          <a:bodyPr/>
          <a:lstStyle/>
          <a:p>
            <a:pPr marL="0" indent="0" eaLnBrk="1" hangingPunct="1">
              <a:lnSpc>
                <a:spcPct val="95000"/>
              </a:lnSpc>
              <a:spcBef>
                <a:spcPct val="15000"/>
              </a:spcBef>
              <a:buFont typeface="Arial" charset="0"/>
              <a:buNone/>
              <a:defRPr/>
            </a:pPr>
            <a:r>
              <a:rPr lang="en-GB" altLang="en-US" sz="3000" dirty="0" smtClean="0"/>
              <a:t>Michael Porter introduced the term </a:t>
            </a:r>
            <a:r>
              <a:rPr lang="en-GB" altLang="en-US" sz="3000" b="1" i="1" dirty="0" smtClean="0"/>
              <a:t>‘generic strategy’ </a:t>
            </a:r>
            <a:r>
              <a:rPr lang="en-GB" altLang="en-US" sz="3000" dirty="0" smtClean="0"/>
              <a:t>to mean basic types of competitive strategy that hold across many kinds of business situations.</a:t>
            </a:r>
          </a:p>
          <a:p>
            <a:pPr marL="301625" indent="-301625" eaLnBrk="1" hangingPunct="1">
              <a:lnSpc>
                <a:spcPct val="95000"/>
              </a:lnSpc>
              <a:spcBef>
                <a:spcPct val="15000"/>
              </a:spcBef>
              <a:defRPr/>
            </a:pPr>
            <a:r>
              <a:rPr lang="en-GB" altLang="en-US" sz="3000" b="1" i="1" dirty="0" smtClean="0"/>
              <a:t>Competitive strategy </a:t>
            </a:r>
            <a:r>
              <a:rPr lang="en-GB" altLang="en-US" sz="3000" dirty="0" smtClean="0"/>
              <a:t>is concerned with how a company, business unit or organisation achieves competitive advantage in its domain of activity.</a:t>
            </a:r>
          </a:p>
          <a:p>
            <a:pPr marL="301625" indent="-301625" eaLnBrk="1" hangingPunct="1">
              <a:lnSpc>
                <a:spcPct val="95000"/>
              </a:lnSpc>
              <a:spcBef>
                <a:spcPct val="15000"/>
              </a:spcBef>
              <a:defRPr/>
            </a:pPr>
            <a:r>
              <a:rPr lang="en-GB" altLang="en-US" sz="3000" b="1" i="1" dirty="0" smtClean="0"/>
              <a:t>Competitive advantage </a:t>
            </a:r>
            <a:r>
              <a:rPr lang="en-GB" altLang="en-US" sz="3000" dirty="0" smtClean="0"/>
              <a:t>is about how a company, business unit or organisation creates value for its users, both greater than the costs of supplying them and superior to that of rivals.</a:t>
            </a:r>
          </a:p>
        </p:txBody>
      </p:sp>
    </p:spTree>
    <p:extLst>
      <p:ext uri="{BB962C8B-B14F-4D97-AF65-F5344CB8AC3E}">
        <p14:creationId xmlns:p14="http://schemas.microsoft.com/office/powerpoint/2010/main" val="328012157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09600" y="260350"/>
            <a:ext cx="10972800" cy="641350"/>
          </a:xfrm>
        </p:spPr>
        <p:txBody>
          <a:bodyPr>
            <a:normAutofit fontScale="90000"/>
          </a:bodyPr>
          <a:lstStyle/>
          <a:p>
            <a:pPr eaLnBrk="1" hangingPunct="1"/>
            <a:r>
              <a:rPr lang="en-GB" altLang="en-US" smtClean="0"/>
              <a:t>Three generic strategies</a:t>
            </a:r>
          </a:p>
        </p:txBody>
      </p:sp>
      <p:pic>
        <p:nvPicPr>
          <p:cNvPr id="11267"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0651" y="1201738"/>
            <a:ext cx="9410700" cy="467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2" name="Rectangle 8"/>
          <p:cNvSpPr>
            <a:spLocks noChangeArrowheads="1"/>
          </p:cNvSpPr>
          <p:nvPr/>
        </p:nvSpPr>
        <p:spPr bwMode="auto">
          <a:xfrm>
            <a:off x="692151" y="6021389"/>
            <a:ext cx="11228916" cy="338137"/>
          </a:xfrm>
          <a:prstGeom prst="rect">
            <a:avLst/>
          </a:prstGeom>
          <a:noFill/>
          <a:ln>
            <a:noFill/>
          </a:ln>
          <a:extLst/>
        </p:spPr>
        <p:txBody>
          <a:bodyPr>
            <a:spAutoFit/>
          </a:bodyPr>
          <a:lstStyle/>
          <a:p>
            <a:pPr eaLnBrk="1" hangingPunct="1">
              <a:defRPr/>
            </a:pPr>
            <a:r>
              <a:rPr lang="en-US" altLang="en-US" sz="800" i="1">
                <a:latin typeface="+mj-lt"/>
              </a:rPr>
              <a:t>Source</a:t>
            </a:r>
            <a:r>
              <a:rPr lang="en-US" altLang="en-US" sz="800">
                <a:latin typeface="+mj-lt"/>
              </a:rPr>
              <a:t>: </a:t>
            </a:r>
            <a:r>
              <a:rPr lang="en-IN" altLang="en-US" sz="800">
                <a:latin typeface="+mj-lt"/>
              </a:rPr>
              <a:t>Adapted with the permission of The Free Press, a Division of Simon &amp; Schuster, Inc., from </a:t>
            </a:r>
            <a:r>
              <a:rPr lang="en-IN" altLang="en-US" sz="800" i="1">
                <a:latin typeface="+mj-lt"/>
              </a:rPr>
              <a:t>Competitive Advantage: Creating and Sustaining Superior Performance</a:t>
            </a:r>
            <a:r>
              <a:rPr lang="en-IN" altLang="en-US" sz="800">
                <a:latin typeface="+mj-lt"/>
              </a:rPr>
              <a:t> by </a:t>
            </a:r>
            <a:br>
              <a:rPr lang="en-IN" altLang="en-US" sz="800">
                <a:latin typeface="+mj-lt"/>
              </a:rPr>
            </a:br>
            <a:r>
              <a:rPr lang="en-IN" altLang="en-US" sz="800">
                <a:latin typeface="+mj-lt"/>
              </a:rPr>
              <a:t>Michael E. Porter. Copyright © 1985, 1998 by Michael E. Porter. All rights reserved.</a:t>
            </a:r>
          </a:p>
        </p:txBody>
      </p:sp>
    </p:spTree>
    <p:extLst>
      <p:ext uri="{BB962C8B-B14F-4D97-AF65-F5344CB8AC3E}">
        <p14:creationId xmlns:p14="http://schemas.microsoft.com/office/powerpoint/2010/main" val="109725869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09600" y="269875"/>
            <a:ext cx="10972800" cy="641350"/>
          </a:xfrm>
        </p:spPr>
        <p:txBody>
          <a:bodyPr>
            <a:normAutofit fontScale="90000"/>
          </a:bodyPr>
          <a:lstStyle/>
          <a:p>
            <a:pPr eaLnBrk="1" hangingPunct="1"/>
            <a:r>
              <a:rPr lang="en-GB" altLang="en-US" smtClean="0"/>
              <a:t>Cost-leadership strategy</a:t>
            </a:r>
          </a:p>
        </p:txBody>
      </p:sp>
      <p:sp>
        <p:nvSpPr>
          <p:cNvPr id="12291" name="Content Placeholder 2"/>
          <p:cNvSpPr>
            <a:spLocks noGrp="1"/>
          </p:cNvSpPr>
          <p:nvPr>
            <p:ph idx="1"/>
          </p:nvPr>
        </p:nvSpPr>
        <p:spPr>
          <a:xfrm>
            <a:off x="666751" y="1331914"/>
            <a:ext cx="10972800" cy="4708525"/>
          </a:xfrm>
        </p:spPr>
        <p:txBody>
          <a:bodyPr/>
          <a:lstStyle/>
          <a:p>
            <a:pPr marL="9525" indent="-9525" eaLnBrk="1" hangingPunct="1">
              <a:buFont typeface="Arial" charset="0"/>
              <a:buNone/>
              <a:tabLst>
                <a:tab pos="292100" algn="l"/>
              </a:tabLst>
            </a:pPr>
            <a:r>
              <a:rPr lang="en-GB" altLang="en-US" sz="3000" b="1" smtClean="0"/>
              <a:t>	</a:t>
            </a:r>
            <a:r>
              <a:rPr lang="en-GB" altLang="en-US" sz="3000" b="1" i="1" smtClean="0"/>
              <a:t>Cost-leadership strategy </a:t>
            </a:r>
            <a:r>
              <a:rPr lang="en-GB" altLang="en-US" sz="3000" smtClean="0"/>
              <a:t>involves becoming the lowest-cost organisation in a domain of activity.</a:t>
            </a:r>
          </a:p>
          <a:p>
            <a:pPr marL="9525" indent="-9525" eaLnBrk="1" hangingPunct="1">
              <a:buFont typeface="Arial" charset="0"/>
              <a:buNone/>
              <a:tabLst>
                <a:tab pos="292100" algn="l"/>
              </a:tabLst>
            </a:pPr>
            <a:r>
              <a:rPr lang="en-GB" altLang="en-US" sz="3000" smtClean="0"/>
              <a:t>	Four key cost drivers that can help deliver cost leadership:</a:t>
            </a:r>
          </a:p>
          <a:p>
            <a:pPr marL="9525" indent="-9525" eaLnBrk="1" hangingPunct="1">
              <a:tabLst>
                <a:tab pos="292100" algn="l"/>
              </a:tabLst>
            </a:pPr>
            <a:r>
              <a:rPr lang="en-GB" altLang="en-US" sz="3000" i="1" smtClean="0"/>
              <a:t>	</a:t>
            </a:r>
            <a:r>
              <a:rPr lang="en-GB" altLang="en-US" sz="3000" b="1" i="1" smtClean="0"/>
              <a:t>Lower input costs</a:t>
            </a:r>
          </a:p>
          <a:p>
            <a:pPr marL="9525" indent="-9525" eaLnBrk="1" hangingPunct="1">
              <a:tabLst>
                <a:tab pos="292100" algn="l"/>
              </a:tabLst>
            </a:pPr>
            <a:r>
              <a:rPr lang="en-GB" altLang="en-US" sz="3000" b="1" i="1" smtClean="0"/>
              <a:t>	Economies of scale</a:t>
            </a:r>
          </a:p>
          <a:p>
            <a:pPr marL="9525" indent="-9525" eaLnBrk="1" hangingPunct="1">
              <a:tabLst>
                <a:tab pos="292100" algn="l"/>
              </a:tabLst>
            </a:pPr>
            <a:r>
              <a:rPr lang="en-GB" altLang="en-US" sz="3000" b="1" i="1" smtClean="0"/>
              <a:t>	Experience</a:t>
            </a:r>
          </a:p>
          <a:p>
            <a:pPr marL="9525" indent="-9525" eaLnBrk="1" hangingPunct="1">
              <a:tabLst>
                <a:tab pos="292100" algn="l"/>
              </a:tabLst>
            </a:pPr>
            <a:r>
              <a:rPr lang="en-GB" altLang="en-US" sz="3000" b="1" i="1" smtClean="0"/>
              <a:t>	Product/process design.</a:t>
            </a:r>
          </a:p>
        </p:txBody>
      </p:sp>
    </p:spTree>
    <p:extLst>
      <p:ext uri="{BB962C8B-B14F-4D97-AF65-F5344CB8AC3E}">
        <p14:creationId xmlns:p14="http://schemas.microsoft.com/office/powerpoint/2010/main" val="125493963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09600" y="188914"/>
            <a:ext cx="10972800" cy="777875"/>
          </a:xfrm>
        </p:spPr>
        <p:txBody>
          <a:bodyPr/>
          <a:lstStyle/>
          <a:p>
            <a:pPr eaLnBrk="1" hangingPunct="1"/>
            <a:r>
              <a:rPr lang="en-GB" altLang="en-US" smtClean="0"/>
              <a:t>Cost-leadership strategy</a:t>
            </a:r>
          </a:p>
        </p:txBody>
      </p:sp>
      <p:sp>
        <p:nvSpPr>
          <p:cNvPr id="17411" name="Content Placeholder 2"/>
          <p:cNvSpPr>
            <a:spLocks noGrp="1"/>
          </p:cNvSpPr>
          <p:nvPr>
            <p:ph idx="1"/>
          </p:nvPr>
        </p:nvSpPr>
        <p:spPr>
          <a:xfrm>
            <a:off x="660400" y="1319214"/>
            <a:ext cx="10972800" cy="4054475"/>
          </a:xfrm>
        </p:spPr>
        <p:txBody>
          <a:bodyPr/>
          <a:lstStyle/>
          <a:p>
            <a:pPr marL="0" indent="0" eaLnBrk="1" hangingPunct="1">
              <a:buFont typeface="Arial" charset="0"/>
              <a:buNone/>
              <a:defRPr/>
            </a:pPr>
            <a:r>
              <a:rPr lang="en-GB" altLang="en-US" sz="3000" dirty="0" smtClean="0"/>
              <a:t>Low cost should not be pursued in total disregard for quality. Businesses have two options here:</a:t>
            </a:r>
          </a:p>
          <a:p>
            <a:pPr marL="301625" indent="-301625" eaLnBrk="1" hangingPunct="1">
              <a:defRPr/>
            </a:pPr>
            <a:r>
              <a:rPr lang="en-GB" altLang="en-US" sz="3000" b="1" i="1" dirty="0" smtClean="0"/>
              <a:t>Parity</a:t>
            </a:r>
            <a:r>
              <a:rPr lang="en-GB" altLang="en-US" sz="3000" dirty="0" smtClean="0"/>
              <a:t> – equivalent quality in terms of product or service features. The cost leader can then charge the same price as rivals and make higher profits.</a:t>
            </a:r>
          </a:p>
          <a:p>
            <a:pPr marL="301625" indent="-301625" eaLnBrk="1" hangingPunct="1">
              <a:defRPr/>
            </a:pPr>
            <a:r>
              <a:rPr lang="en-GB" altLang="en-US" sz="3000" b="1" i="1" dirty="0" smtClean="0"/>
              <a:t>Proximity</a:t>
            </a:r>
            <a:r>
              <a:rPr lang="en-GB" altLang="en-US" sz="3000" dirty="0" smtClean="0"/>
              <a:t> – only slightly lower quality allows the cost leader to offer a slightly lower price and still make higher profits.</a:t>
            </a:r>
          </a:p>
          <a:p>
            <a:pPr eaLnBrk="1" hangingPunct="1">
              <a:defRPr/>
            </a:pPr>
            <a:endParaRPr lang="en-GB" altLang="en-US" sz="3000" dirty="0" smtClean="0"/>
          </a:p>
        </p:txBody>
      </p:sp>
    </p:spTree>
    <p:extLst>
      <p:ext uri="{BB962C8B-B14F-4D97-AF65-F5344CB8AC3E}">
        <p14:creationId xmlns:p14="http://schemas.microsoft.com/office/powerpoint/2010/main" val="72179077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609600" y="333375"/>
            <a:ext cx="10972800" cy="1085850"/>
          </a:xfrm>
        </p:spPr>
        <p:txBody>
          <a:bodyPr rtlCol="0">
            <a:normAutofit fontScale="90000"/>
          </a:bodyPr>
          <a:lstStyle/>
          <a:p>
            <a:pPr eaLnBrk="1" fontAlgn="auto" hangingPunct="1">
              <a:spcAft>
                <a:spcPts val="0"/>
              </a:spcAft>
              <a:defRPr/>
            </a:pPr>
            <a:r>
              <a:rPr lang="en-GB" dirty="0" smtClean="0"/>
              <a:t>Costs, prices and profits for </a:t>
            </a:r>
            <a:br>
              <a:rPr lang="en-GB" dirty="0" smtClean="0"/>
            </a:br>
            <a:r>
              <a:rPr lang="en-GB" dirty="0" smtClean="0"/>
              <a:t>generic strategies</a:t>
            </a:r>
          </a:p>
        </p:txBody>
      </p:sp>
      <p:pic>
        <p:nvPicPr>
          <p:cNvPr id="133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8768" y="1484314"/>
            <a:ext cx="8142817" cy="489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6" name="TextBox 3"/>
          <p:cNvSpPr txBox="1">
            <a:spLocks noChangeArrowheads="1"/>
          </p:cNvSpPr>
          <p:nvPr/>
        </p:nvSpPr>
        <p:spPr bwMode="auto">
          <a:xfrm>
            <a:off x="912284" y="2852739"/>
            <a:ext cx="17272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spcBef>
                <a:spcPct val="0"/>
              </a:spcBef>
              <a:buFontTx/>
              <a:buNone/>
            </a:pPr>
            <a:r>
              <a:rPr lang="en-GB" altLang="en-US" sz="1800" b="1">
                <a:latin typeface="Arial" charset="0"/>
              </a:rPr>
              <a:t>Average</a:t>
            </a:r>
            <a:r>
              <a:rPr lang="en-GB" altLang="en-US" sz="1800">
                <a:latin typeface="Arial" charset="0"/>
              </a:rPr>
              <a:t> </a:t>
            </a:r>
          </a:p>
        </p:txBody>
      </p:sp>
    </p:spTree>
    <p:extLst>
      <p:ext uri="{BB962C8B-B14F-4D97-AF65-F5344CB8AC3E}">
        <p14:creationId xmlns:p14="http://schemas.microsoft.com/office/powerpoint/2010/main" val="230638695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609600" y="269875"/>
            <a:ext cx="10972800" cy="641350"/>
          </a:xfrm>
        </p:spPr>
        <p:txBody>
          <a:bodyPr>
            <a:normAutofit fontScale="90000"/>
          </a:bodyPr>
          <a:lstStyle/>
          <a:p>
            <a:pPr eaLnBrk="1" hangingPunct="1"/>
            <a:r>
              <a:rPr lang="en-GB" altLang="en-US" smtClean="0"/>
              <a:t>Differentiation strategy (1 of 2)</a:t>
            </a:r>
          </a:p>
        </p:txBody>
      </p:sp>
      <p:sp>
        <p:nvSpPr>
          <p:cNvPr id="15363" name="Content Placeholder 2"/>
          <p:cNvSpPr>
            <a:spLocks noGrp="1"/>
          </p:cNvSpPr>
          <p:nvPr>
            <p:ph idx="1"/>
          </p:nvPr>
        </p:nvSpPr>
        <p:spPr>
          <a:xfrm>
            <a:off x="662517" y="1377950"/>
            <a:ext cx="10972800" cy="4787900"/>
          </a:xfrm>
        </p:spPr>
        <p:txBody>
          <a:bodyPr/>
          <a:lstStyle/>
          <a:p>
            <a:pPr marL="0" indent="0" eaLnBrk="1" hangingPunct="1">
              <a:lnSpc>
                <a:spcPct val="90000"/>
              </a:lnSpc>
              <a:buFont typeface="Arial" charset="0"/>
              <a:buNone/>
              <a:tabLst>
                <a:tab pos="284163" algn="l"/>
              </a:tabLst>
            </a:pPr>
            <a:r>
              <a:rPr lang="en-GB" altLang="en-US" sz="3000" b="1" i="1" smtClean="0"/>
              <a:t>Differentiation</a:t>
            </a:r>
            <a:r>
              <a:rPr lang="en-GB" altLang="en-US" sz="3000" b="1" smtClean="0"/>
              <a:t> </a:t>
            </a:r>
            <a:r>
              <a:rPr lang="en-GB" altLang="en-US" sz="3000" smtClean="0"/>
              <a:t>involves uniqueness along some dimension that is sufficiently valued by customers to allow a price premium.</a:t>
            </a:r>
          </a:p>
          <a:p>
            <a:pPr marL="0" indent="0" eaLnBrk="1" hangingPunct="1">
              <a:lnSpc>
                <a:spcPct val="90000"/>
              </a:lnSpc>
              <a:tabLst>
                <a:tab pos="284163" algn="l"/>
              </a:tabLst>
            </a:pPr>
            <a:r>
              <a:rPr lang="en-GB" altLang="en-US" sz="3000" smtClean="0"/>
              <a:t>  Within each market businesses may 	differentiate along </a:t>
            </a:r>
            <a:r>
              <a:rPr lang="en-GB" altLang="en-US" sz="3000" b="1" i="1" smtClean="0"/>
              <a:t>different dimensions.</a:t>
            </a:r>
          </a:p>
          <a:p>
            <a:pPr marL="0" indent="0" eaLnBrk="1" hangingPunct="1">
              <a:lnSpc>
                <a:spcPct val="90000"/>
              </a:lnSpc>
              <a:buFont typeface="Arial" charset="0"/>
              <a:buNone/>
              <a:tabLst>
                <a:tab pos="284163" algn="l"/>
              </a:tabLst>
            </a:pPr>
            <a:r>
              <a:rPr lang="en-GB" altLang="en-US" sz="3000" smtClean="0"/>
              <a:t>Two key issues to consider:</a:t>
            </a:r>
          </a:p>
          <a:p>
            <a:pPr marL="0" indent="0" eaLnBrk="1" hangingPunct="1">
              <a:lnSpc>
                <a:spcPct val="90000"/>
              </a:lnSpc>
              <a:tabLst>
                <a:tab pos="284163" algn="l"/>
              </a:tabLst>
            </a:pPr>
            <a:r>
              <a:rPr lang="en-GB" altLang="en-US" sz="3000" smtClean="0"/>
              <a:t>	The </a:t>
            </a:r>
            <a:r>
              <a:rPr lang="en-GB" altLang="en-US" sz="3000" b="1" i="1" smtClean="0"/>
              <a:t>strategic customer </a:t>
            </a:r>
            <a:r>
              <a:rPr lang="en-GB" altLang="en-US" sz="3000" smtClean="0"/>
              <a:t>on whose needs the 	differentiation is based.</a:t>
            </a:r>
          </a:p>
          <a:p>
            <a:pPr marL="0" indent="0" eaLnBrk="1" hangingPunct="1">
              <a:lnSpc>
                <a:spcPct val="90000"/>
              </a:lnSpc>
              <a:tabLst>
                <a:tab pos="284163" algn="l"/>
              </a:tabLst>
            </a:pPr>
            <a:r>
              <a:rPr lang="en-GB" altLang="en-US" sz="3000" i="1" smtClean="0"/>
              <a:t>	</a:t>
            </a:r>
            <a:r>
              <a:rPr lang="en-GB" altLang="en-US" sz="3000" b="1" i="1" smtClean="0"/>
              <a:t>Key competitors </a:t>
            </a:r>
            <a:r>
              <a:rPr lang="en-GB" altLang="en-US" sz="3000" smtClean="0"/>
              <a:t>– who are the rivals and who 	may </a:t>
            </a:r>
            <a:r>
              <a:rPr lang="en-GB" altLang="en-US" sz="3000" i="1" smtClean="0"/>
              <a:t>become </a:t>
            </a:r>
            <a:r>
              <a:rPr lang="en-GB" altLang="en-US" sz="3000" smtClean="0"/>
              <a:t>a rival.</a:t>
            </a:r>
          </a:p>
        </p:txBody>
      </p:sp>
    </p:spTree>
    <p:extLst>
      <p:ext uri="{BB962C8B-B14F-4D97-AF65-F5344CB8AC3E}">
        <p14:creationId xmlns:p14="http://schemas.microsoft.com/office/powerpoint/2010/main" val="335095191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609600" y="198439"/>
            <a:ext cx="10972800" cy="777875"/>
          </a:xfrm>
        </p:spPr>
        <p:txBody>
          <a:bodyPr/>
          <a:lstStyle/>
          <a:p>
            <a:pPr eaLnBrk="1" hangingPunct="1"/>
            <a:r>
              <a:rPr lang="en-GB" altLang="en-US" smtClean="0"/>
              <a:t>Differentiation strategy (2 of 2)</a:t>
            </a:r>
          </a:p>
        </p:txBody>
      </p:sp>
      <p:sp>
        <p:nvSpPr>
          <p:cNvPr id="19459" name="Content Placeholder 2"/>
          <p:cNvSpPr>
            <a:spLocks noGrp="1"/>
          </p:cNvSpPr>
          <p:nvPr>
            <p:ph idx="1"/>
          </p:nvPr>
        </p:nvSpPr>
        <p:spPr>
          <a:xfrm>
            <a:off x="658284" y="1317625"/>
            <a:ext cx="10972800" cy="4262438"/>
          </a:xfrm>
        </p:spPr>
        <p:txBody>
          <a:bodyPr/>
          <a:lstStyle/>
          <a:p>
            <a:pPr marL="346075" indent="-319088" eaLnBrk="1" hangingPunct="1">
              <a:buFont typeface="Arial" charset="0"/>
              <a:buNone/>
              <a:defRPr/>
            </a:pPr>
            <a:r>
              <a:rPr lang="en-GB" altLang="en-US" sz="3000" dirty="0" smtClean="0"/>
              <a:t>The key drivers of differentiation are:</a:t>
            </a:r>
          </a:p>
          <a:p>
            <a:pPr marL="295275" indent="-295275" eaLnBrk="1" hangingPunct="1">
              <a:defRPr/>
            </a:pPr>
            <a:r>
              <a:rPr lang="en-GB" altLang="en-US" sz="3000" b="1" i="1" dirty="0" smtClean="0"/>
              <a:t>Product and service attributes – </a:t>
            </a:r>
            <a:r>
              <a:rPr lang="en-GB" altLang="en-US" sz="3000" dirty="0" smtClean="0"/>
              <a:t>providing better or unique features (e.g. Apple or Dyson).</a:t>
            </a:r>
            <a:endParaRPr lang="en-GB" altLang="en-US" sz="3000" b="1" i="1" dirty="0" smtClean="0"/>
          </a:p>
          <a:p>
            <a:pPr marL="295275" indent="-295275" eaLnBrk="1" hangingPunct="1">
              <a:defRPr/>
            </a:pPr>
            <a:r>
              <a:rPr lang="en-GB" altLang="en-US" sz="3000" b="1" i="1" dirty="0" smtClean="0"/>
              <a:t>Customer relationships – </a:t>
            </a:r>
            <a:r>
              <a:rPr lang="en-GB" altLang="en-US" sz="3000" dirty="0" smtClean="0"/>
              <a:t>customer service and responsiveness (e.g. </a:t>
            </a:r>
            <a:r>
              <a:rPr lang="en-GB" altLang="en-US" sz="3000" dirty="0" err="1" smtClean="0"/>
              <a:t>Zalando</a:t>
            </a:r>
            <a:r>
              <a:rPr lang="en-GB" altLang="en-US" sz="3000" dirty="0" smtClean="0"/>
              <a:t>); customisation (e.g. SAP) or marketing and reputation (e.g. Coca Cola).</a:t>
            </a:r>
            <a:endParaRPr lang="en-GB" altLang="en-US" sz="3000" b="1" i="1" dirty="0" smtClean="0"/>
          </a:p>
          <a:p>
            <a:pPr marL="295275" indent="-295275" eaLnBrk="1" hangingPunct="1">
              <a:defRPr/>
            </a:pPr>
            <a:r>
              <a:rPr lang="en-GB" altLang="en-US" sz="3000" b="1" i="1" dirty="0" smtClean="0"/>
              <a:t>Complements – </a:t>
            </a:r>
            <a:r>
              <a:rPr lang="en-GB" altLang="en-US" sz="3000" dirty="0" smtClean="0"/>
              <a:t>building on linkages with other products/services (Apple and iTunes).</a:t>
            </a:r>
            <a:endParaRPr lang="en-GB" altLang="en-US" sz="3000" b="1" i="1" dirty="0" smtClean="0"/>
          </a:p>
        </p:txBody>
      </p:sp>
    </p:spTree>
    <p:extLst>
      <p:ext uri="{BB962C8B-B14F-4D97-AF65-F5344CB8AC3E}">
        <p14:creationId xmlns:p14="http://schemas.microsoft.com/office/powerpoint/2010/main" val="69872735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571501" y="0"/>
            <a:ext cx="11239500" cy="1143000"/>
          </a:xfrm>
        </p:spPr>
        <p:txBody>
          <a:bodyPr>
            <a:normAutofit/>
          </a:bodyPr>
          <a:lstStyle/>
          <a:p>
            <a:pPr eaLnBrk="1" hangingPunct="1">
              <a:defRPr/>
            </a:pPr>
            <a:r>
              <a:rPr lang="en-GB" sz="3200" dirty="0" smtClean="0"/>
              <a:t/>
            </a:r>
            <a:br>
              <a:rPr lang="en-GB" sz="3200" dirty="0" smtClean="0"/>
            </a:br>
            <a:r>
              <a:rPr lang="en-GB" sz="3200" dirty="0" smtClean="0"/>
              <a:t>Activity: Place the various brands of coffee in this matrix</a:t>
            </a:r>
          </a:p>
        </p:txBody>
      </p:sp>
      <p:sp>
        <p:nvSpPr>
          <p:cNvPr id="17411" name="Rectangle 7"/>
          <p:cNvSpPr>
            <a:spLocks noChangeArrowheads="1"/>
          </p:cNvSpPr>
          <p:nvPr/>
        </p:nvSpPr>
        <p:spPr bwMode="auto">
          <a:xfrm>
            <a:off x="632885" y="6000750"/>
            <a:ext cx="11559116"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r>
              <a:rPr lang="en-US" altLang="en-US" sz="800" i="1">
                <a:latin typeface="Arial" charset="0"/>
              </a:rPr>
              <a:t>Source</a:t>
            </a:r>
            <a:r>
              <a:rPr lang="en-US" altLang="en-US" sz="800">
                <a:latin typeface="Arial" charset="0"/>
              </a:rPr>
              <a:t>: Adapted with the permission of The Free Press, a Division of Simon &amp; Schuster, Inc., from </a:t>
            </a:r>
            <a:r>
              <a:rPr lang="en-US" altLang="en-US" sz="800" i="1">
                <a:latin typeface="Arial" charset="0"/>
              </a:rPr>
              <a:t>Competitive Advantage: Creating and Sustaining Superior Performance</a:t>
            </a:r>
          </a:p>
          <a:p>
            <a:pPr eaLnBrk="1" hangingPunct="1">
              <a:spcBef>
                <a:spcPct val="0"/>
              </a:spcBef>
              <a:buFontTx/>
              <a:buNone/>
            </a:pPr>
            <a:r>
              <a:rPr lang="en-US" altLang="en-US" sz="800">
                <a:latin typeface="Arial" charset="0"/>
              </a:rPr>
              <a:t>by Michael E. Porter. Copyright © 1985, 1998 by Michael E. Porter. All rights reserved</a:t>
            </a:r>
          </a:p>
        </p:txBody>
      </p:sp>
      <p:pic>
        <p:nvPicPr>
          <p:cNvPr id="17412" name="Picture 8" descr="M06NF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1" y="1425576"/>
            <a:ext cx="8953500" cy="455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3" name="TextBox 5"/>
          <p:cNvSpPr txBox="1">
            <a:spLocks noChangeArrowheads="1"/>
          </p:cNvSpPr>
          <p:nvPr/>
        </p:nvSpPr>
        <p:spPr bwMode="auto">
          <a:xfrm>
            <a:off x="5143501" y="5286375"/>
            <a:ext cx="110799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r>
              <a:rPr lang="en-GB" altLang="en-US" sz="1800">
                <a:latin typeface="Arial" charset="0"/>
              </a:rPr>
              <a:t>	</a:t>
            </a:r>
          </a:p>
        </p:txBody>
      </p:sp>
      <p:pic>
        <p:nvPicPr>
          <p:cNvPr id="17414" name="Picture 2" descr="Starbucks Coffee Compan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10751" y="2717800"/>
            <a:ext cx="1809749" cy="134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68000" y="4572000"/>
            <a:ext cx="1238251" cy="1062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6" name="TextBox 9"/>
          <p:cNvSpPr txBox="1">
            <a:spLocks noChangeArrowheads="1"/>
          </p:cNvSpPr>
          <p:nvPr/>
        </p:nvSpPr>
        <p:spPr bwMode="auto">
          <a:xfrm>
            <a:off x="9810751" y="4214813"/>
            <a:ext cx="132523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r>
              <a:rPr lang="en-GB" altLang="en-US" sz="2400" b="1" i="1">
                <a:latin typeface="Arial" charset="0"/>
              </a:rPr>
              <a:t>Coffee?</a:t>
            </a:r>
          </a:p>
        </p:txBody>
      </p:sp>
      <p:pic>
        <p:nvPicPr>
          <p:cNvPr id="17417"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16117" y="6251576"/>
            <a:ext cx="1430867" cy="39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536974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72034" y="5876926"/>
            <a:ext cx="2774951" cy="773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007534" y="981076"/>
            <a:ext cx="7763151" cy="3108543"/>
          </a:xfrm>
          <a:prstGeom prst="rect">
            <a:avLst/>
          </a:prstGeom>
          <a:noFill/>
        </p:spPr>
        <p:txBody>
          <a:bodyPr wrap="none">
            <a:spAutoFit/>
          </a:bodyPr>
          <a:lstStyle/>
          <a:p>
            <a:pPr>
              <a:defRPr/>
            </a:pPr>
            <a:endParaRPr lang="en-GB" sz="2800" dirty="0"/>
          </a:p>
          <a:p>
            <a:pPr marL="457200" indent="-457200">
              <a:buFont typeface="Arial" pitchFamily="34" charset="0"/>
              <a:buChar char="•"/>
              <a:defRPr/>
            </a:pPr>
            <a:endParaRPr lang="en-GB" sz="2800" dirty="0"/>
          </a:p>
          <a:p>
            <a:pPr marL="457200" indent="-457200">
              <a:buFont typeface="Arial" pitchFamily="34" charset="0"/>
              <a:buChar char="•"/>
              <a:defRPr/>
            </a:pPr>
            <a:r>
              <a:rPr lang="en-GB" sz="2800" dirty="0"/>
              <a:t>Listen: HBR interview – The Differentiated</a:t>
            </a:r>
          </a:p>
          <a:p>
            <a:pPr>
              <a:defRPr/>
            </a:pPr>
            <a:r>
              <a:rPr lang="en-GB" sz="2800" dirty="0"/>
              <a:t>	Workforce</a:t>
            </a:r>
          </a:p>
          <a:p>
            <a:pPr>
              <a:defRPr/>
            </a:pPr>
            <a:endParaRPr lang="en-GB" sz="2800" dirty="0"/>
          </a:p>
          <a:p>
            <a:pPr>
              <a:defRPr/>
            </a:pPr>
            <a:r>
              <a:rPr lang="en-GB" sz="2800" dirty="0">
                <a:hlinkClick r:id="rId3"/>
              </a:rPr>
              <a:t>http://www.youtube.com/watch?v=YnyPWy64li4</a:t>
            </a:r>
            <a:endParaRPr lang="en-GB" sz="2800" dirty="0"/>
          </a:p>
          <a:p>
            <a:pPr>
              <a:defRPr/>
            </a:pPr>
            <a:endParaRPr lang="en-GB" sz="2800" dirty="0"/>
          </a:p>
        </p:txBody>
      </p:sp>
    </p:spTree>
    <p:extLst>
      <p:ext uri="{BB962C8B-B14F-4D97-AF65-F5344CB8AC3E}">
        <p14:creationId xmlns:p14="http://schemas.microsoft.com/office/powerpoint/2010/main" val="12577521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p:txBody>
          <a:bodyPr/>
          <a:lstStyle/>
          <a:p>
            <a:r>
              <a:rPr lang="en-GB"/>
              <a:t>Tutorial </a:t>
            </a:r>
            <a:r>
              <a:rPr lang="en-GB" smtClean="0"/>
              <a:t>activity- 30 mins</a:t>
            </a:r>
            <a:endParaRPr lang="en-US"/>
          </a:p>
        </p:txBody>
      </p:sp>
      <p:sp>
        <p:nvSpPr>
          <p:cNvPr id="174083" name="Rectangle 3"/>
          <p:cNvSpPr>
            <a:spLocks noGrp="1" noChangeArrowheads="1"/>
          </p:cNvSpPr>
          <p:nvPr>
            <p:ph type="body" idx="1"/>
          </p:nvPr>
        </p:nvSpPr>
        <p:spPr/>
        <p:txBody>
          <a:bodyPr/>
          <a:lstStyle/>
          <a:p>
            <a:r>
              <a:rPr lang="en-US" sz="1800" dirty="0" smtClean="0"/>
              <a:t>In </a:t>
            </a:r>
            <a:r>
              <a:rPr lang="en-US" sz="1800" dirty="0" smtClean="0"/>
              <a:t>your teams using the flip chart paper provided complete the following task.</a:t>
            </a:r>
          </a:p>
          <a:p>
            <a:r>
              <a:rPr lang="en-US" sz="1800" dirty="0" smtClean="0"/>
              <a:t>Task 1</a:t>
            </a:r>
          </a:p>
          <a:p>
            <a:r>
              <a:rPr lang="en-US" sz="1800" dirty="0" smtClean="0"/>
              <a:t>How have the German discount chains planned their arrival/survival in the UK market.</a:t>
            </a:r>
          </a:p>
          <a:p>
            <a:r>
              <a:rPr lang="en-US" sz="1800" dirty="0" smtClean="0"/>
              <a:t>Task 2</a:t>
            </a:r>
          </a:p>
          <a:p>
            <a:r>
              <a:rPr lang="en-US" sz="1800" dirty="0" smtClean="0"/>
              <a:t>Identify how important CRM is from the case and your own experience  to the various supermarkets identified- How do they demonstrate this.</a:t>
            </a:r>
          </a:p>
          <a:p>
            <a:r>
              <a:rPr lang="en-US" sz="1800" dirty="0" smtClean="0"/>
              <a:t>Task 3</a:t>
            </a:r>
          </a:p>
          <a:p>
            <a:r>
              <a:rPr lang="en-US" sz="1800" dirty="0" smtClean="0"/>
              <a:t>What stage of the customer relationship lifecycle do we </a:t>
            </a:r>
            <a:r>
              <a:rPr lang="en-US" sz="1800" dirty="0" smtClean="0"/>
              <a:t>see, </a:t>
            </a:r>
            <a:r>
              <a:rPr lang="en-US" sz="1800" dirty="0" smtClean="0"/>
              <a:t>Tesco, </a:t>
            </a:r>
            <a:r>
              <a:rPr lang="en-US" sz="1800" dirty="0" smtClean="0"/>
              <a:t>Lidl Marks and Spencer </a:t>
            </a:r>
            <a:r>
              <a:rPr lang="en-US" sz="1800" dirty="0" smtClean="0"/>
              <a:t>at- Explain why</a:t>
            </a:r>
          </a:p>
          <a:p>
            <a:endParaRPr lang="en-US" sz="2000" dirty="0" smtClean="0"/>
          </a:p>
          <a:p>
            <a:endParaRPr lang="en-US" sz="2800" dirty="0" smtClean="0"/>
          </a:p>
          <a:p>
            <a:endParaRPr lang="en-US" sz="2800" dirty="0" smtClean="0"/>
          </a:p>
          <a:p>
            <a:endParaRPr lang="en-US" sz="2800" dirty="0"/>
          </a:p>
        </p:txBody>
      </p:sp>
    </p:spTree>
    <p:extLst>
      <p:ext uri="{BB962C8B-B14F-4D97-AF65-F5344CB8AC3E}">
        <p14:creationId xmlns:p14="http://schemas.microsoft.com/office/powerpoint/2010/main" val="18677651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Cont</a:t>
            </a:r>
            <a:r>
              <a:rPr lang="en-GB" dirty="0" smtClean="0"/>
              <a:t>:</a:t>
            </a:r>
            <a:endParaRPr lang="en-GB" dirty="0"/>
          </a:p>
        </p:txBody>
      </p:sp>
      <p:sp>
        <p:nvSpPr>
          <p:cNvPr id="3" name="Content Placeholder 2"/>
          <p:cNvSpPr>
            <a:spLocks noGrp="1"/>
          </p:cNvSpPr>
          <p:nvPr>
            <p:ph idx="1"/>
          </p:nvPr>
        </p:nvSpPr>
        <p:spPr/>
        <p:txBody>
          <a:bodyPr/>
          <a:lstStyle/>
          <a:p>
            <a:r>
              <a:rPr lang="en-GB" sz="1800" dirty="0" smtClean="0"/>
              <a:t>Task 4</a:t>
            </a:r>
          </a:p>
          <a:p>
            <a:r>
              <a:rPr lang="en-GB" sz="1800" dirty="0" smtClean="0"/>
              <a:t>Using Porter’s Generic Strategies identify which strategy ALDI/Lidl and Marks and Spencer/Waitrose are currently using.</a:t>
            </a:r>
          </a:p>
          <a:p>
            <a:endParaRPr lang="en-GB" sz="1800" dirty="0"/>
          </a:p>
          <a:p>
            <a:r>
              <a:rPr lang="en-GB" sz="1800" dirty="0" smtClean="0"/>
              <a:t>One team will be select to provide feedback to the class. </a:t>
            </a:r>
          </a:p>
          <a:p>
            <a:endParaRPr lang="en-GB" sz="1800" dirty="0" smtClean="0"/>
          </a:p>
          <a:p>
            <a:endParaRPr lang="en-GB" dirty="0"/>
          </a:p>
        </p:txBody>
      </p:sp>
    </p:spTree>
    <p:extLst>
      <p:ext uri="{BB962C8B-B14F-4D97-AF65-F5344CB8AC3E}">
        <p14:creationId xmlns:p14="http://schemas.microsoft.com/office/powerpoint/2010/main" val="33706389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508 Lecture">
  <a:themeElements>
    <a:clrScheme name="Custom 7">
      <a:dk1>
        <a:srgbClr val="000000"/>
      </a:dk1>
      <a:lt1>
        <a:srgbClr val="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4453</TotalTime>
  <Words>3133</Words>
  <Application>Microsoft Office PowerPoint</Application>
  <PresentationFormat>Custom</PresentationFormat>
  <Paragraphs>321</Paragraphs>
  <Slides>42</Slides>
  <Notes>37</Notes>
  <HiddenSlides>0</HiddenSlides>
  <MMClips>0</MMClips>
  <ScaleCrop>false</ScaleCrop>
  <HeadingPairs>
    <vt:vector size="4" baseType="variant">
      <vt:variant>
        <vt:lpstr>Theme</vt:lpstr>
      </vt:variant>
      <vt:variant>
        <vt:i4>4</vt:i4>
      </vt:variant>
      <vt:variant>
        <vt:lpstr>Slide Titles</vt:lpstr>
      </vt:variant>
      <vt:variant>
        <vt:i4>42</vt:i4>
      </vt:variant>
    </vt:vector>
  </HeadingPairs>
  <TitlesOfParts>
    <vt:vector size="46" baseType="lpstr">
      <vt:lpstr>Office Theme</vt:lpstr>
      <vt:lpstr>2_508 Lecture</vt:lpstr>
      <vt:lpstr>1_508 Lecture</vt:lpstr>
      <vt:lpstr>508 Lecture</vt:lpstr>
      <vt:lpstr>PowerPoint Presentation</vt:lpstr>
      <vt:lpstr>Learning Objectives</vt:lpstr>
      <vt:lpstr>Learning Objective 1</vt:lpstr>
      <vt:lpstr>Company-Wide Strategic Planning (1 of 3)</vt:lpstr>
      <vt:lpstr>Company-Wide Strategic Planning</vt:lpstr>
      <vt:lpstr>Company-Wide Strategic Planning</vt:lpstr>
      <vt:lpstr>Company-Wide Strategic Planning</vt:lpstr>
      <vt:lpstr>Learning Objective 2</vt:lpstr>
      <vt:lpstr>Planning Marketing: Partnering to Build Customer Relationships (1 of 3)</vt:lpstr>
      <vt:lpstr>Planning Marketing: Partnering to Build Customer Relationships (2 of 3)</vt:lpstr>
      <vt:lpstr>Planning Marketing: Partnering to Build Customer Relationships (3 of 3)</vt:lpstr>
      <vt:lpstr>Learning Objective 4</vt:lpstr>
      <vt:lpstr>Marketing Strategy and the Marketing Mix</vt:lpstr>
      <vt:lpstr>Marketing Strategy and the Marketing Mix</vt:lpstr>
      <vt:lpstr>Marketing Strategy and the Marketing Mix</vt:lpstr>
      <vt:lpstr>Marketing Strategy and the Marketing Mix</vt:lpstr>
      <vt:lpstr>Marketing Strategy and the Marketing Mix</vt:lpstr>
      <vt:lpstr>Marketing Strategy and the Marketing Mix</vt:lpstr>
      <vt:lpstr>Marketing Strategy and the Marketing Mix: The ultimate question is how to make 4P’s customer centric</vt:lpstr>
      <vt:lpstr>Measuring and Managing Return on Marketing  Investment</vt:lpstr>
      <vt:lpstr>Measuring and Managing Return on Marketing  Investment</vt:lpstr>
      <vt:lpstr>Customer Relationship Management:</vt:lpstr>
      <vt:lpstr>The Grand Plan Analysis</vt:lpstr>
      <vt:lpstr>Analysis and its link to planning</vt:lpstr>
      <vt:lpstr>Objectives for CRM </vt:lpstr>
      <vt:lpstr>Segmentation</vt:lpstr>
      <vt:lpstr>Segmentation Activity</vt:lpstr>
      <vt:lpstr>Targeting</vt:lpstr>
      <vt:lpstr>Segmentation Strategies</vt:lpstr>
      <vt:lpstr>Segmentation Strategies</vt:lpstr>
      <vt:lpstr>Strategic Development</vt:lpstr>
      <vt:lpstr>Generic competitive strategies </vt:lpstr>
      <vt:lpstr>Three generic strategies</vt:lpstr>
      <vt:lpstr>Cost-leadership strategy</vt:lpstr>
      <vt:lpstr>Cost-leadership strategy</vt:lpstr>
      <vt:lpstr>Costs, prices and profits for  generic strategies</vt:lpstr>
      <vt:lpstr>Differentiation strategy (1 of 2)</vt:lpstr>
      <vt:lpstr>Differentiation strategy (2 of 2)</vt:lpstr>
      <vt:lpstr> Activity: Place the various brands of coffee in this matrix</vt:lpstr>
      <vt:lpstr>PowerPoint Presentation</vt:lpstr>
      <vt:lpstr>Tutorial activity- 30 mins</vt:lpstr>
      <vt:lpstr>Cont:</vt:lpstr>
    </vt:vector>
  </TitlesOfParts>
  <Manager>Karin Williams</Manager>
  <Company>Integra Software Services Pvt. Ltd.</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Marketing, Seventeenth Edition</dc:title>
  <dc:subject>Business</dc:subject>
  <dc:creator>Kotler</dc:creator>
  <cp:keywords>Marketing</cp:keywords>
  <dc:description/>
  <cp:lastModifiedBy>T</cp:lastModifiedBy>
  <cp:revision>671</cp:revision>
  <dcterms:created xsi:type="dcterms:W3CDTF">2014-08-17T17:56:33Z</dcterms:created>
  <dcterms:modified xsi:type="dcterms:W3CDTF">2019-05-14T06:46:50Z</dcterms:modified>
  <cp:category/>
</cp:coreProperties>
</file>