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6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11DF89-D325-8677-FD05-7FFF236E5D8E}" v="469" dt="2025-11-10T13:58:54.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arii Vlasov (2439780)" userId="S::2439780@student.uwtsd.ac.uk::65c42a8b-b40c-4178-bb6f-3da9559fc232" providerId="AD" clId="Web-{2811DF89-D325-8677-FD05-7FFF236E5D8E}"/>
    <pc:docChg chg="addSld delSld modSld">
      <pc:chgData name="Nazarii Vlasov (2439780)" userId="S::2439780@student.uwtsd.ac.uk::65c42a8b-b40c-4178-bb6f-3da9559fc232" providerId="AD" clId="Web-{2811DF89-D325-8677-FD05-7FFF236E5D8E}" dt="2025-11-10T13:58:54.401" v="473" actId="20577"/>
      <pc:docMkLst>
        <pc:docMk/>
      </pc:docMkLst>
      <pc:sldChg chg="modSp">
        <pc:chgData name="Nazarii Vlasov (2439780)" userId="S::2439780@student.uwtsd.ac.uk::65c42a8b-b40c-4178-bb6f-3da9559fc232" providerId="AD" clId="Web-{2811DF89-D325-8677-FD05-7FFF236E5D8E}" dt="2025-11-10T13:36:09.855" v="433" actId="20577"/>
        <pc:sldMkLst>
          <pc:docMk/>
          <pc:sldMk cId="2563627717" sldId="256"/>
        </pc:sldMkLst>
        <pc:spChg chg="mod">
          <ac:chgData name="Nazarii Vlasov (2439780)" userId="S::2439780@student.uwtsd.ac.uk::65c42a8b-b40c-4178-bb6f-3da9559fc232" providerId="AD" clId="Web-{2811DF89-D325-8677-FD05-7FFF236E5D8E}" dt="2025-11-10T13:36:09.855" v="433" actId="20577"/>
          <ac:spMkLst>
            <pc:docMk/>
            <pc:sldMk cId="2563627717" sldId="256"/>
            <ac:spMk id="2" creationId="{13877589-7B87-1810-7D1A-B5A2048E3490}"/>
          </ac:spMkLst>
        </pc:spChg>
      </pc:sldChg>
      <pc:sldChg chg="addSp delSp modSp">
        <pc:chgData name="Nazarii Vlasov (2439780)" userId="S::2439780@student.uwtsd.ac.uk::65c42a8b-b40c-4178-bb6f-3da9559fc232" providerId="AD" clId="Web-{2811DF89-D325-8677-FD05-7FFF236E5D8E}" dt="2025-11-10T13:21:53.744" v="369" actId="20577"/>
        <pc:sldMkLst>
          <pc:docMk/>
          <pc:sldMk cId="2897957523" sldId="258"/>
        </pc:sldMkLst>
        <pc:spChg chg="mod">
          <ac:chgData name="Nazarii Vlasov (2439780)" userId="S::2439780@student.uwtsd.ac.uk::65c42a8b-b40c-4178-bb6f-3da9559fc232" providerId="AD" clId="Web-{2811DF89-D325-8677-FD05-7FFF236E5D8E}" dt="2025-11-10T12:47:59.118" v="155" actId="20577"/>
          <ac:spMkLst>
            <pc:docMk/>
            <pc:sldMk cId="2897957523" sldId="258"/>
            <ac:spMk id="3" creationId="{028A8359-438A-7EDF-F235-AE5BAE7FB208}"/>
          </ac:spMkLst>
        </pc:spChg>
        <pc:spChg chg="add del">
          <ac:chgData name="Nazarii Vlasov (2439780)" userId="S::2439780@student.uwtsd.ac.uk::65c42a8b-b40c-4178-bb6f-3da9559fc232" providerId="AD" clId="Web-{2811DF89-D325-8677-FD05-7FFF236E5D8E}" dt="2025-11-10T12:14:31.116" v="113"/>
          <ac:spMkLst>
            <pc:docMk/>
            <pc:sldMk cId="2897957523" sldId="258"/>
            <ac:spMk id="4" creationId="{1FEFDF83-6CDA-EB6A-5DF7-16ABF9609408}"/>
          </ac:spMkLst>
        </pc:spChg>
        <pc:spChg chg="add mod">
          <ac:chgData name="Nazarii Vlasov (2439780)" userId="S::2439780@student.uwtsd.ac.uk::65c42a8b-b40c-4178-bb6f-3da9559fc232" providerId="AD" clId="Web-{2811DF89-D325-8677-FD05-7FFF236E5D8E}" dt="2025-11-10T13:21:53.744" v="369" actId="20577"/>
          <ac:spMkLst>
            <pc:docMk/>
            <pc:sldMk cId="2897957523" sldId="258"/>
            <ac:spMk id="5" creationId="{6162D7E6-65DB-29AD-C610-0C85EA0D89F5}"/>
          </ac:spMkLst>
        </pc:spChg>
      </pc:sldChg>
      <pc:sldChg chg="del">
        <pc:chgData name="Nazarii Vlasov (2439780)" userId="S::2439780@student.uwtsd.ac.uk::65c42a8b-b40c-4178-bb6f-3da9559fc232" providerId="AD" clId="Web-{2811DF89-D325-8677-FD05-7FFF236E5D8E}" dt="2025-11-10T13:17:25.944" v="355"/>
        <pc:sldMkLst>
          <pc:docMk/>
          <pc:sldMk cId="1748499028" sldId="259"/>
        </pc:sldMkLst>
      </pc:sldChg>
      <pc:sldChg chg="modSp">
        <pc:chgData name="Nazarii Vlasov (2439780)" userId="S::2439780@student.uwtsd.ac.uk::65c42a8b-b40c-4178-bb6f-3da9559fc232" providerId="AD" clId="Web-{2811DF89-D325-8677-FD05-7FFF236E5D8E}" dt="2025-11-10T13:37:52.028" v="441" actId="20577"/>
        <pc:sldMkLst>
          <pc:docMk/>
          <pc:sldMk cId="1424087263" sldId="260"/>
        </pc:sldMkLst>
        <pc:spChg chg="mod">
          <ac:chgData name="Nazarii Vlasov (2439780)" userId="S::2439780@student.uwtsd.ac.uk::65c42a8b-b40c-4178-bb6f-3da9559fc232" providerId="AD" clId="Web-{2811DF89-D325-8677-FD05-7FFF236E5D8E}" dt="2025-11-10T13:37:52.028" v="441" actId="20577"/>
          <ac:spMkLst>
            <pc:docMk/>
            <pc:sldMk cId="1424087263" sldId="260"/>
            <ac:spMk id="3" creationId="{E73EC453-8E6E-AAA5-639A-7F2EB8FCDBC5}"/>
          </ac:spMkLst>
        </pc:spChg>
      </pc:sldChg>
      <pc:sldChg chg="modSp">
        <pc:chgData name="Nazarii Vlasov (2439780)" userId="S::2439780@student.uwtsd.ac.uk::65c42a8b-b40c-4178-bb6f-3da9559fc232" providerId="AD" clId="Web-{2811DF89-D325-8677-FD05-7FFF236E5D8E}" dt="2025-11-10T13:02:00.699" v="202" actId="14100"/>
        <pc:sldMkLst>
          <pc:docMk/>
          <pc:sldMk cId="1382716628" sldId="262"/>
        </pc:sldMkLst>
        <pc:spChg chg="mod">
          <ac:chgData name="Nazarii Vlasov (2439780)" userId="S::2439780@student.uwtsd.ac.uk::65c42a8b-b40c-4178-bb6f-3da9559fc232" providerId="AD" clId="Web-{2811DF89-D325-8677-FD05-7FFF236E5D8E}" dt="2025-11-10T13:02:00.699" v="202" actId="14100"/>
          <ac:spMkLst>
            <pc:docMk/>
            <pc:sldMk cId="1382716628" sldId="262"/>
            <ac:spMk id="3" creationId="{87B96C4E-C633-AD44-2B5D-616D8D99EE4D}"/>
          </ac:spMkLst>
        </pc:spChg>
      </pc:sldChg>
      <pc:sldChg chg="modSp">
        <pc:chgData name="Nazarii Vlasov (2439780)" userId="S::2439780@student.uwtsd.ac.uk::65c42a8b-b40c-4178-bb6f-3da9559fc232" providerId="AD" clId="Web-{2811DF89-D325-8677-FD05-7FFF236E5D8E}" dt="2025-11-10T13:34:35.963" v="421" actId="1076"/>
        <pc:sldMkLst>
          <pc:docMk/>
          <pc:sldMk cId="3970473306" sldId="264"/>
        </pc:sldMkLst>
        <pc:spChg chg="mod">
          <ac:chgData name="Nazarii Vlasov (2439780)" userId="S::2439780@student.uwtsd.ac.uk::65c42a8b-b40c-4178-bb6f-3da9559fc232" providerId="AD" clId="Web-{2811DF89-D325-8677-FD05-7FFF236E5D8E}" dt="2025-11-10T13:34:35.963" v="421" actId="1076"/>
          <ac:spMkLst>
            <pc:docMk/>
            <pc:sldMk cId="3970473306" sldId="264"/>
            <ac:spMk id="3" creationId="{4A53051C-8483-F6FD-7AB5-FC885653EC99}"/>
          </ac:spMkLst>
        </pc:spChg>
      </pc:sldChg>
      <pc:sldChg chg="modSp">
        <pc:chgData name="Nazarii Vlasov (2439780)" userId="S::2439780@student.uwtsd.ac.uk::65c42a8b-b40c-4178-bb6f-3da9559fc232" providerId="AD" clId="Web-{2811DF89-D325-8677-FD05-7FFF236E5D8E}" dt="2025-11-10T13:58:54.401" v="473" actId="20577"/>
        <pc:sldMkLst>
          <pc:docMk/>
          <pc:sldMk cId="359125969" sldId="265"/>
        </pc:sldMkLst>
        <pc:spChg chg="mod">
          <ac:chgData name="Nazarii Vlasov (2439780)" userId="S::2439780@student.uwtsd.ac.uk::65c42a8b-b40c-4178-bb6f-3da9559fc232" providerId="AD" clId="Web-{2811DF89-D325-8677-FD05-7FFF236E5D8E}" dt="2025-11-10T13:58:54.401" v="473" actId="20577"/>
          <ac:spMkLst>
            <pc:docMk/>
            <pc:sldMk cId="359125969" sldId="265"/>
            <ac:spMk id="3" creationId="{5F8D0C3B-0DFC-3E5A-28D7-AC7CD95B6A10}"/>
          </ac:spMkLst>
        </pc:spChg>
      </pc:sldChg>
      <pc:sldChg chg="modSp">
        <pc:chgData name="Nazarii Vlasov (2439780)" userId="S::2439780@student.uwtsd.ac.uk::65c42a8b-b40c-4178-bb6f-3da9559fc232" providerId="AD" clId="Web-{2811DF89-D325-8677-FD05-7FFF236E5D8E}" dt="2025-11-10T13:12:43.176" v="335" actId="1076"/>
        <pc:sldMkLst>
          <pc:docMk/>
          <pc:sldMk cId="1917974163" sldId="267"/>
        </pc:sldMkLst>
        <pc:spChg chg="mod">
          <ac:chgData name="Nazarii Vlasov (2439780)" userId="S::2439780@student.uwtsd.ac.uk::65c42a8b-b40c-4178-bb6f-3da9559fc232" providerId="AD" clId="Web-{2811DF89-D325-8677-FD05-7FFF236E5D8E}" dt="2025-11-10T13:12:43.176" v="335" actId="1076"/>
          <ac:spMkLst>
            <pc:docMk/>
            <pc:sldMk cId="1917974163" sldId="267"/>
            <ac:spMk id="3" creationId="{C71705AF-A114-46D3-808C-4A69D3AE5A69}"/>
          </ac:spMkLst>
        </pc:spChg>
      </pc:sldChg>
      <pc:sldChg chg="addSp delSp modSp">
        <pc:chgData name="Nazarii Vlasov (2439780)" userId="S::2439780@student.uwtsd.ac.uk::65c42a8b-b40c-4178-bb6f-3da9559fc232" providerId="AD" clId="Web-{2811DF89-D325-8677-FD05-7FFF236E5D8E}" dt="2025-11-10T12:19:21.671" v="130" actId="1076"/>
        <pc:sldMkLst>
          <pc:docMk/>
          <pc:sldMk cId="3645478630" sldId="268"/>
        </pc:sldMkLst>
        <pc:spChg chg="del mod">
          <ac:chgData name="Nazarii Vlasov (2439780)" userId="S::2439780@student.uwtsd.ac.uk::65c42a8b-b40c-4178-bb6f-3da9559fc232" providerId="AD" clId="Web-{2811DF89-D325-8677-FD05-7FFF236E5D8E}" dt="2025-11-10T12:19:19.233" v="129"/>
          <ac:spMkLst>
            <pc:docMk/>
            <pc:sldMk cId="3645478630" sldId="268"/>
            <ac:spMk id="3" creationId="{6ED3E622-CB09-1362-15C9-BF616871B4C4}"/>
          </ac:spMkLst>
        </pc:spChg>
        <pc:picChg chg="add del mod">
          <ac:chgData name="Nazarii Vlasov (2439780)" userId="S::2439780@student.uwtsd.ac.uk::65c42a8b-b40c-4178-bb6f-3da9559fc232" providerId="AD" clId="Web-{2811DF89-D325-8677-FD05-7FFF236E5D8E}" dt="2025-11-10T12:18:50.433" v="123"/>
          <ac:picMkLst>
            <pc:docMk/>
            <pc:sldMk cId="3645478630" sldId="268"/>
            <ac:picMk id="4" creationId="{9D9065C6-D058-0615-651F-99B441507D64}"/>
          </ac:picMkLst>
        </pc:picChg>
        <pc:picChg chg="add mod">
          <ac:chgData name="Nazarii Vlasov (2439780)" userId="S::2439780@student.uwtsd.ac.uk::65c42a8b-b40c-4178-bb6f-3da9559fc232" providerId="AD" clId="Web-{2811DF89-D325-8677-FD05-7FFF236E5D8E}" dt="2025-11-10T12:19:21.671" v="130" actId="1076"/>
          <ac:picMkLst>
            <pc:docMk/>
            <pc:sldMk cId="3645478630" sldId="268"/>
            <ac:picMk id="5" creationId="{ECBE7DC5-6E24-E820-C962-5E260FD84AAA}"/>
          </ac:picMkLst>
        </pc:picChg>
      </pc:sldChg>
      <pc:sldChg chg="addSp delSp modSp add replId">
        <pc:chgData name="Nazarii Vlasov (2439780)" userId="S::2439780@student.uwtsd.ac.uk::65c42a8b-b40c-4178-bb6f-3da9559fc232" providerId="AD" clId="Web-{2811DF89-D325-8677-FD05-7FFF236E5D8E}" dt="2025-11-10T13:17:16.694" v="354" actId="1076"/>
        <pc:sldMkLst>
          <pc:docMk/>
          <pc:sldMk cId="634033137" sldId="269"/>
        </pc:sldMkLst>
        <pc:spChg chg="del">
          <ac:chgData name="Nazarii Vlasov (2439780)" userId="S::2439780@student.uwtsd.ac.uk::65c42a8b-b40c-4178-bb6f-3da9559fc232" providerId="AD" clId="Web-{2811DF89-D325-8677-FD05-7FFF236E5D8E}" dt="2025-11-10T13:16:32.616" v="339"/>
          <ac:spMkLst>
            <pc:docMk/>
            <pc:sldMk cId="634033137" sldId="269"/>
            <ac:spMk id="2" creationId="{6AA490F1-9967-A5A5-919D-6BFB9EDCB59B}"/>
          </ac:spMkLst>
        </pc:spChg>
        <pc:spChg chg="del mod">
          <ac:chgData name="Nazarii Vlasov (2439780)" userId="S::2439780@student.uwtsd.ac.uk::65c42a8b-b40c-4178-bb6f-3da9559fc232" providerId="AD" clId="Web-{2811DF89-D325-8677-FD05-7FFF236E5D8E}" dt="2025-11-10T13:16:38.413" v="341"/>
          <ac:spMkLst>
            <pc:docMk/>
            <pc:sldMk cId="634033137" sldId="269"/>
            <ac:spMk id="3" creationId="{D9EAA712-64E1-0382-3953-7DC8776FEB24}"/>
          </ac:spMkLst>
        </pc:spChg>
        <pc:spChg chg="mod">
          <ac:chgData name="Nazarii Vlasov (2439780)" userId="S::2439780@student.uwtsd.ac.uk::65c42a8b-b40c-4178-bb6f-3da9559fc232" providerId="AD" clId="Web-{2811DF89-D325-8677-FD05-7FFF236E5D8E}" dt="2025-11-10T13:17:16.694" v="354" actId="1076"/>
          <ac:spMkLst>
            <pc:docMk/>
            <pc:sldMk cId="634033137" sldId="269"/>
            <ac:spMk id="5" creationId="{7D9E3C1D-307D-D40C-9262-B8184A47DD8F}"/>
          </ac:spMkLst>
        </pc:spChg>
        <pc:spChg chg="add del">
          <ac:chgData name="Nazarii Vlasov (2439780)" userId="S::2439780@student.uwtsd.ac.uk::65c42a8b-b40c-4178-bb6f-3da9559fc232" providerId="AD" clId="Web-{2811DF89-D325-8677-FD05-7FFF236E5D8E}" dt="2025-11-10T13:16:27.991" v="338"/>
          <ac:spMkLst>
            <pc:docMk/>
            <pc:sldMk cId="634033137" sldId="269"/>
            <ac:spMk id="6" creationId="{4E3A6B76-1E07-AEA4-2ECB-73A8C60BC4B0}"/>
          </ac:spMkLst>
        </pc:spChg>
        <pc:spChg chg="add del mod">
          <ac:chgData name="Nazarii Vlasov (2439780)" userId="S::2439780@student.uwtsd.ac.uk::65c42a8b-b40c-4178-bb6f-3da9559fc232" providerId="AD" clId="Web-{2811DF89-D325-8677-FD05-7FFF236E5D8E}" dt="2025-11-10T13:16:43.319" v="343"/>
          <ac:spMkLst>
            <pc:docMk/>
            <pc:sldMk cId="634033137" sldId="269"/>
            <ac:spMk id="8" creationId="{E3C71C08-2449-1A85-A5EF-98186073F52B}"/>
          </ac:spMkLst>
        </pc:spChg>
        <pc:spChg chg="add del mod">
          <ac:chgData name="Nazarii Vlasov (2439780)" userId="S::2439780@student.uwtsd.ac.uk::65c42a8b-b40c-4178-bb6f-3da9559fc232" providerId="AD" clId="Web-{2811DF89-D325-8677-FD05-7FFF236E5D8E}" dt="2025-11-10T13:16:46.131" v="345"/>
          <ac:spMkLst>
            <pc:docMk/>
            <pc:sldMk cId="634033137" sldId="269"/>
            <ac:spMk id="10" creationId="{8F02E71B-2494-1CCE-2709-887CD6AC95E5}"/>
          </ac:spMkLst>
        </pc:spChg>
        <pc:spChg chg="add mod">
          <ac:chgData name="Nazarii Vlasov (2439780)" userId="S::2439780@student.uwtsd.ac.uk::65c42a8b-b40c-4178-bb6f-3da9559fc232" providerId="AD" clId="Web-{2811DF89-D325-8677-FD05-7FFF236E5D8E}" dt="2025-11-10T13:16:47.288" v="346"/>
          <ac:spMkLst>
            <pc:docMk/>
            <pc:sldMk cId="634033137" sldId="269"/>
            <ac:spMk id="12" creationId="{22B7E3F0-16B4-19BB-75F9-B6541EB2583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ofitableventure.com/risk-threat-flower-shop-business/"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elyts.in/Knowledge-Centre/Elyts-Knowledge-Center-Branding-Advertising-Agency/newspaper-ad-success-green-haven-florists" TargetMode="External"/><Relationship Id="rId5" Type="http://schemas.openxmlformats.org/officeDocument/2006/relationships/hyperlink" Target="https://blog.osum.com/flower-business-threats/" TargetMode="External"/><Relationship Id="rId4" Type="http://schemas.openxmlformats.org/officeDocument/2006/relationships/hyperlink" Target="https://flowershopbusinessboss.com/florist-going-out-of-business-uncovering-the-causes-and-implication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a:t>
            </a:r>
            <a:br>
              <a:rPr lang="en-GB" sz="3200" dirty="0">
                <a:latin typeface="A"/>
              </a:rPr>
            </a:br>
            <a:r>
              <a:rPr lang="en-GB" sz="3200" dirty="0">
                <a:latin typeface="A"/>
              </a:rPr>
              <a:t>MODULE CODE:              LCLM4004_LON</a:t>
            </a:r>
            <a:br>
              <a:rPr lang="en-GB" sz="3200" dirty="0">
                <a:latin typeface="A"/>
              </a:rPr>
            </a:br>
            <a:r>
              <a:rPr lang="en-GB" sz="3200" dirty="0">
                <a:latin typeface="A"/>
              </a:rPr>
              <a:t>STUDENT NAME:            NAZARII VLASOV </a:t>
            </a:r>
            <a:br>
              <a:rPr lang="en-GB" sz="3200" dirty="0">
                <a:latin typeface="A"/>
              </a:rPr>
            </a:br>
            <a:r>
              <a:rPr lang="en-GB" sz="3200" dirty="0">
                <a:latin typeface="A"/>
              </a:rPr>
              <a:t>STUDENT ID :                  2439780</a:t>
            </a:r>
            <a:br>
              <a:rPr lang="en-GB" sz="3200" dirty="0">
                <a:latin typeface="A"/>
              </a:rPr>
            </a:br>
            <a:r>
              <a:rPr lang="en-GB" sz="3200" dirty="0">
                <a:latin typeface="A"/>
              </a:rPr>
              <a:t>LECTURER:                     </a:t>
            </a:r>
            <a:br>
              <a:rPr lang="en-GB" sz="3200" dirty="0">
                <a:latin typeface="A"/>
              </a:rPr>
            </a:br>
            <a:r>
              <a:rPr lang="en-GB" sz="3200" dirty="0">
                <a:latin typeface="A"/>
              </a:rPr>
              <a:t>Assignment 1:                    Presentation</a:t>
            </a:r>
            <a:endParaRPr lang="en-US" dirty="0">
              <a:latin typeface="A"/>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622167" y="1431422"/>
            <a:ext cx="10232571" cy="564744"/>
          </a:xfrm>
        </p:spPr>
        <p:txBody>
          <a:bodyPr>
            <a:noAutofit/>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n-GB" sz="1500">
              <a:solidFill>
                <a:srgbClr val="111111"/>
              </a:solidFill>
              <a:latin typeface="Roboto"/>
              <a:ea typeface="Roboto"/>
              <a:cs typeface="Roboto"/>
            </a:endParaRPr>
          </a:p>
        </p:txBody>
      </p:sp>
      <p:sp>
        <p:nvSpPr>
          <p:cNvPr id="5" name="TextBox 4">
            <a:extLst>
              <a:ext uri="{FF2B5EF4-FFF2-40B4-BE49-F238E27FC236}">
                <a16:creationId xmlns:a16="http://schemas.microsoft.com/office/drawing/2014/main" id="{6162D7E6-65DB-29AD-C610-0C85EA0D89F5}"/>
              </a:ext>
            </a:extLst>
          </p:cNvPr>
          <p:cNvSpPr txBox="1"/>
          <p:nvPr/>
        </p:nvSpPr>
        <p:spPr>
          <a:xfrm>
            <a:off x="1623540" y="2207054"/>
            <a:ext cx="1055129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Green Haven Florists is going through a tough time with a 30% decrease in physical store sales due to pressure from internet florist competitors. The cost escalation for imported flowers and eco-packaging has resulted in a decrease in profitability. Customer response has revealed grievances with Green Haven's old website and constrained delivery areas, impacting overall consumer experience. Thus, it is necessary to investigate the nature of the situation and understand related external variables to determine root causes for efficient decision-making for long-term business sustainability.</a:t>
            </a:r>
            <a:endParaRPr lang="en-US" sz="2400">
              <a:ea typeface="+mn-lt"/>
              <a:cs typeface="+mn-lt"/>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8E529-B908-92B2-9A55-4BFE007C96F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D9E3C1D-307D-D40C-9262-B8184A47DD8F}"/>
              </a:ext>
            </a:extLst>
          </p:cNvPr>
          <p:cNvSpPr txBox="1"/>
          <p:nvPr/>
        </p:nvSpPr>
        <p:spPr>
          <a:xfrm>
            <a:off x="1623540" y="2043204"/>
            <a:ext cx="10547891"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
                <a:ea typeface="+mn-lt"/>
                <a:cs typeface="+mn-lt"/>
              </a:rPr>
              <a:t>Green Haven Florists is a small, independently owned florist business operating in Norwich, UK, established by Liam and Priya Patel in 2016. The business offers bespoke flower arrangements, eco-packaging designs, and is home to strong community engagement with both walk-in and business customers. The past few years have shown a clearly evident downturn in physical footfall due to store closings in the local area and increasing competition from internet shopping websites. Although there has been a slight increase in internet business, this does not compensate for store losses.</a:t>
            </a:r>
          </a:p>
        </p:txBody>
      </p:sp>
      <p:sp>
        <p:nvSpPr>
          <p:cNvPr id="12" name="Title 1">
            <a:extLst>
              <a:ext uri="{FF2B5EF4-FFF2-40B4-BE49-F238E27FC236}">
                <a16:creationId xmlns:a16="http://schemas.microsoft.com/office/drawing/2014/main" id="{22B7E3F0-16B4-19BB-75F9-B6541EB25836}"/>
              </a:ext>
            </a:extLst>
          </p:cNvPr>
          <p:cNvSpPr>
            <a:spLocks noGrp="1"/>
          </p:cNvSpPr>
          <p:nvPr>
            <p:ph type="title"/>
          </p:nvPr>
        </p:nvSpPr>
        <p:spPr>
          <a:xfrm>
            <a:off x="2589212" y="320040"/>
            <a:ext cx="8915399" cy="756339"/>
          </a:xfrm>
        </p:spPr>
        <p:txBody>
          <a:bodyPr/>
          <a:lstStyle/>
          <a:p>
            <a:r>
              <a:rPr lang="en-GB" b="1" dirty="0"/>
              <a:t>Company background</a:t>
            </a:r>
          </a:p>
        </p:txBody>
      </p:sp>
    </p:spTree>
    <p:extLst>
      <p:ext uri="{BB962C8B-B14F-4D97-AF65-F5344CB8AC3E}">
        <p14:creationId xmlns:p14="http://schemas.microsoft.com/office/powerpoint/2010/main" val="634033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415611" cy="4969192"/>
          </a:xfrm>
        </p:spPr>
        <p:txBody>
          <a:bodyPr>
            <a:normAutofit fontScale="92500" lnSpcReduction="10000"/>
          </a:bodyPr>
          <a:lstStyle/>
          <a:p>
            <a:r>
              <a:rPr lang="en-GB" sz="2800" b="1" dirty="0">
                <a:solidFill>
                  <a:srgbClr val="FF0000"/>
                </a:solidFill>
              </a:rPr>
              <a:t>5W2H</a:t>
            </a:r>
          </a:p>
          <a:p>
            <a:r>
              <a:rPr lang="en-GB" sz="2800" b="1" dirty="0">
                <a:solidFill>
                  <a:schemeClr val="tx1"/>
                </a:solidFill>
              </a:rPr>
              <a:t>Who:</a:t>
            </a:r>
            <a:r>
              <a:rPr lang="en-GB" sz="2800" dirty="0">
                <a:solidFill>
                  <a:schemeClr val="tx1"/>
                </a:solidFill>
              </a:rPr>
              <a:t> </a:t>
            </a:r>
            <a:r>
              <a:rPr lang="en-GB" sz="2800" dirty="0">
                <a:solidFill>
                  <a:schemeClr val="tx1"/>
                </a:solidFill>
                <a:ea typeface="+mn-lt"/>
                <a:cs typeface="+mn-lt"/>
              </a:rPr>
              <a:t>Liam and Priya Patel</a:t>
            </a:r>
          </a:p>
          <a:p>
            <a:r>
              <a:rPr lang="en-GB" sz="2800" b="1" dirty="0">
                <a:solidFill>
                  <a:schemeClr val="tx1"/>
                </a:solidFill>
              </a:rPr>
              <a:t>What:</a:t>
            </a:r>
            <a:r>
              <a:rPr lang="en-GB" sz="2800" dirty="0">
                <a:solidFill>
                  <a:schemeClr val="tx1"/>
                </a:solidFill>
                <a:ea typeface="+mn-lt"/>
                <a:cs typeface="+mn-lt"/>
              </a:rPr>
              <a:t> 30% decrease in store sales in the past year</a:t>
            </a:r>
          </a:p>
          <a:p>
            <a:r>
              <a:rPr lang="en-GB" sz="2800" b="1" dirty="0">
                <a:solidFill>
                  <a:schemeClr val="tx1"/>
                </a:solidFill>
              </a:rPr>
              <a:t>Where:</a:t>
            </a:r>
            <a:r>
              <a:rPr lang="en-GB" sz="2800" b="1" dirty="0">
                <a:solidFill>
                  <a:schemeClr val="tx1"/>
                </a:solidFill>
                <a:ea typeface="+mn-lt"/>
                <a:cs typeface="+mn-lt"/>
              </a:rPr>
              <a:t> </a:t>
            </a:r>
            <a:r>
              <a:rPr lang="en-GB" sz="2800" dirty="0">
                <a:solidFill>
                  <a:schemeClr val="tx1"/>
                </a:solidFill>
                <a:ea typeface="+mn-lt"/>
                <a:cs typeface="+mn-lt"/>
              </a:rPr>
              <a:t>An originally busy high street in Norwich</a:t>
            </a:r>
          </a:p>
          <a:p>
            <a:r>
              <a:rPr lang="en-GB" sz="2800" b="1" dirty="0">
                <a:solidFill>
                  <a:schemeClr val="tx1"/>
                </a:solidFill>
                <a:ea typeface="+mn-lt"/>
                <a:cs typeface="+mn-lt"/>
              </a:rPr>
              <a:t>When: </a:t>
            </a:r>
            <a:r>
              <a:rPr lang="en-GB" sz="2800" dirty="0">
                <a:solidFill>
                  <a:schemeClr val="tx1"/>
                </a:solidFill>
                <a:ea typeface="+mn-lt"/>
                <a:cs typeface="+mn-lt"/>
              </a:rPr>
              <a:t>Over the past 12 months.</a:t>
            </a:r>
          </a:p>
          <a:p>
            <a:r>
              <a:rPr lang="en-GB" sz="2800" b="1" dirty="0">
                <a:solidFill>
                  <a:schemeClr val="tx1"/>
                </a:solidFill>
                <a:ea typeface="+mn-lt"/>
                <a:cs typeface="+mn-lt"/>
              </a:rPr>
              <a:t>Why: </a:t>
            </a:r>
            <a:r>
              <a:rPr lang="en-GB" sz="2800" dirty="0">
                <a:solidFill>
                  <a:schemeClr val="tx1"/>
                </a:solidFill>
                <a:ea typeface="+mn-lt"/>
                <a:cs typeface="+mn-lt"/>
              </a:rPr>
              <a:t>More competition, outdated website, increasing operating costs</a:t>
            </a:r>
          </a:p>
          <a:p>
            <a:r>
              <a:rPr lang="en-GB" sz="2800" b="1" dirty="0">
                <a:solidFill>
                  <a:schemeClr val="tx1"/>
                </a:solidFill>
                <a:ea typeface="+mn-lt"/>
                <a:cs typeface="+mn-lt"/>
              </a:rPr>
              <a:t>How: </a:t>
            </a:r>
            <a:r>
              <a:rPr lang="en-GB" sz="2800" dirty="0">
                <a:solidFill>
                  <a:schemeClr val="tx1"/>
                </a:solidFill>
                <a:ea typeface="+mn-lt"/>
                <a:cs typeface="+mn-lt"/>
              </a:rPr>
              <a:t>Competitors provide better delivery options, lower </a:t>
            </a:r>
            <a:r>
              <a:rPr lang="en-GB" sz="2800">
                <a:solidFill>
                  <a:schemeClr val="tx1"/>
                </a:solidFill>
                <a:ea typeface="+mn-lt"/>
                <a:cs typeface="+mn-lt"/>
              </a:rPr>
              <a:t>costs, and stronger social media engagement</a:t>
            </a:r>
          </a:p>
          <a:p>
            <a:r>
              <a:rPr lang="en-GB" sz="2800" b="1" dirty="0">
                <a:solidFill>
                  <a:schemeClr val="tx1"/>
                </a:solidFill>
                <a:ea typeface="+mn-lt"/>
                <a:cs typeface="+mn-lt"/>
              </a:rPr>
              <a:t>How much: </a:t>
            </a:r>
            <a:r>
              <a:rPr lang="en-GB" sz="2800" dirty="0">
                <a:solidFill>
                  <a:schemeClr val="tx1"/>
                </a:solidFill>
                <a:ea typeface="+mn-lt"/>
                <a:cs typeface="+mn-lt"/>
              </a:rPr>
              <a:t>The fall impedes profitability and business sustainability</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5221058"/>
          </a:xfrm>
        </p:spPr>
        <p:txBody>
          <a:bodyPr>
            <a:normAutofit lnSpcReduction="10000"/>
          </a:bodyPr>
          <a:lstStyle/>
          <a:p>
            <a:r>
              <a:rPr lang="en-GB" b="1" dirty="0"/>
              <a:t>POLITICAL</a:t>
            </a:r>
          </a:p>
          <a:p>
            <a:pPr marL="342900" indent="-342900">
              <a:buFont typeface="Arial" charset="2"/>
              <a:buChar char="•"/>
            </a:pPr>
            <a:r>
              <a:rPr lang="en-GB" dirty="0">
                <a:ea typeface="+mn-lt"/>
                <a:cs typeface="+mn-lt"/>
              </a:rPr>
              <a:t>Government regulations on sustainable packaging drive up costs.</a:t>
            </a:r>
          </a:p>
          <a:p>
            <a:pPr marL="342900" indent="-342900">
              <a:buFont typeface="Arial" charset="2"/>
              <a:buChar char="•"/>
            </a:pPr>
            <a:r>
              <a:rPr lang="en-GB" dirty="0">
                <a:ea typeface="+mn-lt"/>
                <a:cs typeface="+mn-lt"/>
              </a:rPr>
              <a:t>Importation regulations impact access to particular types of flowers during particular times.</a:t>
            </a:r>
          </a:p>
          <a:p>
            <a:r>
              <a:rPr lang="en-GB" b="1" dirty="0"/>
              <a:t>ECONOMIC</a:t>
            </a:r>
          </a:p>
          <a:p>
            <a:pPr marL="342900" indent="-342900">
              <a:buFont typeface="Arial" charset="2"/>
              <a:buChar char="•"/>
            </a:pPr>
            <a:r>
              <a:rPr lang="en-GB" dirty="0">
                <a:ea typeface="+mn-lt"/>
                <a:cs typeface="+mn-lt"/>
              </a:rPr>
              <a:t>As a result, inflation and disruption of supply chains increase the cost of imported flowers.</a:t>
            </a:r>
            <a:endParaRPr lang="en-GB" b="1" dirty="0">
              <a:ea typeface="+mn-lt"/>
              <a:cs typeface="+mn-lt"/>
            </a:endParaRPr>
          </a:p>
          <a:p>
            <a:pPr marL="342900" indent="-342900">
              <a:buFont typeface="Arial" charset="2"/>
              <a:buChar char="•"/>
            </a:pPr>
            <a:r>
              <a:rPr lang="en-GB" dirty="0">
                <a:ea typeface="+mn-lt"/>
                <a:cs typeface="+mn-lt"/>
              </a:rPr>
              <a:t>Lower consumer spending on high street adversely affects walk-in business.</a:t>
            </a:r>
            <a:endParaRPr lang="en-GB" b="1" dirty="0"/>
          </a:p>
          <a:p>
            <a:r>
              <a:rPr lang="en-GB" b="1" dirty="0"/>
              <a:t>SOCIAL</a:t>
            </a:r>
          </a:p>
          <a:p>
            <a:pPr marL="342900" indent="-342900">
              <a:buFont typeface="Arial" charset="2"/>
              <a:buChar char="•"/>
            </a:pPr>
            <a:r>
              <a:rPr lang="en-GB" dirty="0">
                <a:ea typeface="+mn-lt"/>
                <a:cs typeface="+mn-lt"/>
              </a:rPr>
              <a:t>Fast delivery options and easy online shopping are becoming more and more popular among consumers.</a:t>
            </a:r>
            <a:endParaRPr lang="en-GB" b="1" dirty="0">
              <a:ea typeface="+mn-lt"/>
              <a:cs typeface="+mn-lt"/>
            </a:endParaRPr>
          </a:p>
          <a:p>
            <a:pPr marL="342900" indent="-342900">
              <a:buFont typeface="Arial" charset="2"/>
              <a:buChar char="•"/>
            </a:pPr>
            <a:r>
              <a:rPr lang="en-GB" dirty="0">
                <a:ea typeface="+mn-lt"/>
                <a:cs typeface="+mn-lt"/>
              </a:rPr>
              <a:t>Demand for locally produced and sustainable goods is rising, which raises the cost of procurement.</a:t>
            </a:r>
            <a:endParaRPr lang="en-GB" b="1"/>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18350" y="1437408"/>
            <a:ext cx="10629415" cy="5253567"/>
          </a:xfrm>
        </p:spPr>
        <p:txBody>
          <a:bodyPr vert="horz" lIns="91440" tIns="45720" rIns="91440" bIns="45720" rtlCol="0" anchor="t">
            <a:normAutofit/>
          </a:bodyPr>
          <a:lstStyle/>
          <a:p>
            <a:pPr>
              <a:buFont typeface="Wingdings" charset="2"/>
              <a:buChar char="v"/>
            </a:pPr>
            <a:r>
              <a:rPr lang="en-GB" sz="2000" b="1" dirty="0"/>
              <a:t>TECHNOLOGICAL</a:t>
            </a:r>
            <a:endParaRPr lang="en-US" sz="2000" dirty="0"/>
          </a:p>
          <a:p>
            <a:pPr lvl="1">
              <a:buFont typeface="Wingdings" charset="2"/>
              <a:buChar char="Ø"/>
            </a:pPr>
            <a:r>
              <a:rPr lang="en-GB" sz="1800" dirty="0"/>
              <a:t>The</a:t>
            </a:r>
            <a:r>
              <a:rPr lang="en-GB" sz="1800" dirty="0">
                <a:ea typeface="+mn-lt"/>
                <a:cs typeface="+mn-lt"/>
              </a:rPr>
              <a:t> business’s old website does not incorporate current features such as mobile friendliness.</a:t>
            </a:r>
            <a:endParaRPr lang="en-GB" sz="1800" b="1"/>
          </a:p>
          <a:p>
            <a:pPr lvl="1">
              <a:buFont typeface="Wingdings" charset="2"/>
              <a:buChar char="Ø"/>
            </a:pPr>
            <a:r>
              <a:rPr lang="en-GB" sz="1800" dirty="0">
                <a:ea typeface="+mn-lt"/>
                <a:cs typeface="+mn-lt"/>
              </a:rPr>
              <a:t>Their competitors utilize various social networking platforms to draw new customers.</a:t>
            </a:r>
            <a:endParaRPr lang="en-GB" sz="1800"/>
          </a:p>
          <a:p>
            <a:pPr>
              <a:buFont typeface="Wingdings" charset="2"/>
              <a:buChar char="v"/>
            </a:pPr>
            <a:r>
              <a:rPr lang="en-GB" sz="2000" b="1" dirty="0"/>
              <a:t>LEGAL</a:t>
            </a:r>
          </a:p>
          <a:p>
            <a:pPr lvl="1">
              <a:buFont typeface="Wingdings" charset="2"/>
              <a:buChar char="Ø"/>
            </a:pPr>
            <a:r>
              <a:rPr lang="en-GB" sz="1800" dirty="0">
                <a:ea typeface="+mn-lt"/>
                <a:cs typeface="+mn-lt"/>
              </a:rPr>
              <a:t>Consumer protection and delivery standards must be followed.</a:t>
            </a:r>
            <a:endParaRPr lang="en-US" sz="1800"/>
          </a:p>
          <a:p>
            <a:pPr lvl="1">
              <a:buFont typeface="Wingdings" charset="2"/>
              <a:buChar char="Ø"/>
            </a:pPr>
            <a:r>
              <a:rPr lang="en-GB" sz="1800" dirty="0">
                <a:ea typeface="+mn-lt"/>
                <a:cs typeface="+mn-lt"/>
              </a:rPr>
              <a:t>Data privacy regulations dictate that data should be treated securely when selling to  consumers.</a:t>
            </a:r>
            <a:r>
              <a:rPr lang="en-GB" dirty="0">
                <a:ea typeface="+mn-lt"/>
                <a:cs typeface="+mn-lt"/>
              </a:rPr>
              <a:t> </a:t>
            </a:r>
            <a:endParaRPr lang="en-GB" b="1"/>
          </a:p>
          <a:p>
            <a:pPr>
              <a:buFont typeface="Wingdings" charset="2"/>
              <a:buChar char="v"/>
            </a:pPr>
            <a:r>
              <a:rPr lang="en-GB" sz="2000" b="1" dirty="0"/>
              <a:t>ENVIRONMENTAL</a:t>
            </a:r>
          </a:p>
          <a:p>
            <a:pPr lvl="1">
              <a:buFont typeface="Wingdings" charset="2"/>
              <a:buChar char="Ø"/>
            </a:pPr>
            <a:r>
              <a:rPr lang="en-GB" sz="1800" dirty="0">
                <a:ea typeface="+mn-lt"/>
                <a:cs typeface="+mn-lt"/>
              </a:rPr>
              <a:t>Biodegradable packaging materials are costly.</a:t>
            </a:r>
            <a:endParaRPr lang="en-GB" sz="1800" b="1" dirty="0">
              <a:ea typeface="+mn-lt"/>
              <a:cs typeface="+mn-lt"/>
            </a:endParaRPr>
          </a:p>
          <a:p>
            <a:pPr lvl="1">
              <a:buFont typeface="Wingdings" charset="2"/>
              <a:buChar char="Ø"/>
            </a:pPr>
            <a:r>
              <a:rPr lang="en-GB" sz="1800" dirty="0">
                <a:ea typeface="+mn-lt"/>
                <a:cs typeface="+mn-lt"/>
              </a:rPr>
              <a:t>Weather patterns vary across seasons. This is because different flowers can only thrive during preferred seasons.</a:t>
            </a:r>
            <a:endParaRPr lang="en-GB" sz="1800" b="1"/>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pic>
        <p:nvPicPr>
          <p:cNvPr id="5" name="Picture 4">
            <a:extLst>
              <a:ext uri="{FF2B5EF4-FFF2-40B4-BE49-F238E27FC236}">
                <a16:creationId xmlns:a16="http://schemas.microsoft.com/office/drawing/2014/main" id="{ECBE7DC5-6E24-E820-C962-5E260FD84AAA}"/>
              </a:ext>
            </a:extLst>
          </p:cNvPr>
          <p:cNvPicPr>
            <a:picLocks noChangeAspect="1"/>
          </p:cNvPicPr>
          <p:nvPr/>
        </p:nvPicPr>
        <p:blipFill>
          <a:blip r:embed="rId2"/>
          <a:stretch>
            <a:fillRect/>
          </a:stretch>
        </p:blipFill>
        <p:spPr>
          <a:xfrm>
            <a:off x="1413691" y="1020702"/>
            <a:ext cx="11020425" cy="5478780"/>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355807" y="1863097"/>
            <a:ext cx="8915399" cy="4654790"/>
          </a:xfrm>
        </p:spPr>
        <p:txBody>
          <a:bodyPr>
            <a:normAutofit/>
          </a:bodyPr>
          <a:lstStyle/>
          <a:p>
            <a:r>
              <a:rPr lang="en-GB" sz="2400" dirty="0">
                <a:ea typeface="+mn-lt"/>
                <a:cs typeface="+mn-lt"/>
              </a:rPr>
              <a:t>There are several reasons why the Green Haven Florists have been facing a decline in their sales. The competition for business and rising costs of doing business have impacted the profitability. The weaknesses associated with digital have impacted the ability of the florist to attract more customers. The website is outdated, which is ineffective for business, and it has limited delivery alternatives for customers. To be ahead, it is recommended that the florist enhance and optimize their website for business. They should incorporate innovative delivery alternatives for customers.</a:t>
            </a:r>
            <a:endParaRPr lang="en-US" sz="2400" dirty="0">
              <a:ea typeface="+mn-lt"/>
              <a:cs typeface="+mn-lt"/>
            </a:endParaRP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5264046"/>
          </a:xfrm>
        </p:spPr>
        <p:txBody>
          <a:bodyPr>
            <a:normAutofit fontScale="85000" lnSpcReduction="2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endParaRPr lang="en-GB" b="1" dirty="0">
              <a:latin typeface="Arial"/>
              <a:ea typeface="Roboto"/>
              <a:cs typeface="Roboto"/>
            </a:endParaRPr>
          </a:p>
          <a:p>
            <a:r>
              <a:rPr lang="en-GB" err="1">
                <a:ea typeface="+mn-lt"/>
                <a:cs typeface="+mn-lt"/>
              </a:rPr>
              <a:t>ProfitableVenture</a:t>
            </a:r>
            <a:r>
              <a:rPr lang="en-GB" dirty="0">
                <a:ea typeface="+mn-lt"/>
                <a:cs typeface="+mn-lt"/>
              </a:rPr>
              <a:t> (2025) 6 Biggest Risks and Threats in the Flower Shop Business. Available at: </a:t>
            </a:r>
            <a:r>
              <a:rPr lang="en-GB" dirty="0">
                <a:ea typeface="+mn-lt"/>
                <a:cs typeface="+mn-lt"/>
                <a:hlinkClick r:id="rId3"/>
              </a:rPr>
              <a:t>https://www.profitableventure.com/risk-threat-flower-shop-business/</a:t>
            </a:r>
            <a:r>
              <a:rPr lang="en-GB" dirty="0">
                <a:ea typeface="+mn-lt"/>
                <a:cs typeface="+mn-lt"/>
              </a:rPr>
              <a:t> (Accessed: 1 November 2025).</a:t>
            </a:r>
          </a:p>
          <a:p>
            <a:endParaRPr lang="en-GB" dirty="0"/>
          </a:p>
          <a:p>
            <a:r>
              <a:rPr lang="en-GB" dirty="0">
                <a:ea typeface="+mn-lt"/>
                <a:cs typeface="+mn-lt"/>
              </a:rPr>
              <a:t>Flower Shop Business Boss (2025) Florist Going Out of Business: Uncovering the Causes and Implications. Available at: </a:t>
            </a:r>
            <a:r>
              <a:rPr lang="en-GB" dirty="0">
                <a:ea typeface="+mn-lt"/>
                <a:cs typeface="+mn-lt"/>
                <a:hlinkClick r:id="rId4"/>
              </a:rPr>
              <a:t>https://flowershopbusinessboss.com/florist-going-out-of-business-uncovering-the-causes-and-implications</a:t>
            </a:r>
            <a:r>
              <a:rPr lang="en-GB" dirty="0">
                <a:ea typeface="+mn-lt"/>
                <a:cs typeface="+mn-lt"/>
              </a:rPr>
              <a:t> (Accessed: 1 November 2025).</a:t>
            </a:r>
          </a:p>
          <a:p>
            <a:endParaRPr lang="en-GB" dirty="0"/>
          </a:p>
          <a:p>
            <a:r>
              <a:rPr lang="en-GB" err="1">
                <a:ea typeface="+mn-lt"/>
                <a:cs typeface="+mn-lt"/>
              </a:rPr>
              <a:t>Osum</a:t>
            </a:r>
            <a:r>
              <a:rPr lang="en-GB" dirty="0">
                <a:ea typeface="+mn-lt"/>
                <a:cs typeface="+mn-lt"/>
              </a:rPr>
              <a:t> Blog (2024) Identifying and Overcoming Flower Business Threats. Available at: </a:t>
            </a:r>
            <a:r>
              <a:rPr lang="en-GB" dirty="0">
                <a:ea typeface="+mn-lt"/>
                <a:cs typeface="+mn-lt"/>
                <a:hlinkClick r:id="rId5"/>
              </a:rPr>
              <a:t>https://blog.osum.com/flower-business-threats/</a:t>
            </a:r>
            <a:r>
              <a:rPr lang="en-GB" dirty="0">
                <a:ea typeface="+mn-lt"/>
                <a:cs typeface="+mn-lt"/>
              </a:rPr>
              <a:t> (Accessed: 1 November 2025).</a:t>
            </a:r>
          </a:p>
          <a:p>
            <a:endParaRPr lang="en-GB" dirty="0"/>
          </a:p>
          <a:p>
            <a:r>
              <a:rPr lang="en-GB" dirty="0" err="1">
                <a:ea typeface="+mn-lt"/>
                <a:cs typeface="+mn-lt"/>
              </a:rPr>
              <a:t>Elyts</a:t>
            </a:r>
            <a:r>
              <a:rPr lang="en-GB" dirty="0">
                <a:ea typeface="+mn-lt"/>
                <a:cs typeface="+mn-lt"/>
              </a:rPr>
              <a:t> Knowledge </a:t>
            </a:r>
            <a:r>
              <a:rPr lang="en-GB" dirty="0" err="1">
                <a:ea typeface="+mn-lt"/>
                <a:cs typeface="+mn-lt"/>
              </a:rPr>
              <a:t>Center</a:t>
            </a:r>
            <a:r>
              <a:rPr lang="en-GB" dirty="0">
                <a:ea typeface="+mn-lt"/>
                <a:cs typeface="+mn-lt"/>
              </a:rPr>
              <a:t> (2025) Newspaper Ad Success: Green Haven Florists Case Study. Available at: </a:t>
            </a:r>
            <a:r>
              <a:rPr lang="en-GB" dirty="0">
                <a:ea typeface="+mn-lt"/>
                <a:cs typeface="+mn-lt"/>
                <a:hlinkClick r:id="rId6"/>
              </a:rPr>
              <a:t>https://elyts.in/Knowledge-Centre/Elyts-Knowledge-Center-Branding-Advertising-Agency/newspaper-ad-success-green-haven-florists</a:t>
            </a:r>
            <a:r>
              <a:rPr lang="en-GB" dirty="0">
                <a:ea typeface="+mn-lt"/>
                <a:cs typeface="+mn-lt"/>
              </a:rPr>
              <a:t> (Accessed: 1 November 2025).</a:t>
            </a:r>
            <a:endParaRPr lang="en-GB" dirty="0"/>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219</TotalTime>
  <Words>173</Words>
  <Application>Microsoft Office PowerPoint</Application>
  <PresentationFormat>Widescreen</PresentationFormat>
  <Paragraphs>47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MODULE CODE:              LCLM4004_LON STUDENT NAME:            NAZARII VLASOV  STUDENT ID :                  2439780 LECTURER: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Anita Nan</cp:lastModifiedBy>
  <cp:revision>286</cp:revision>
  <dcterms:created xsi:type="dcterms:W3CDTF">2024-10-08T15:58:04Z</dcterms:created>
  <dcterms:modified xsi:type="dcterms:W3CDTF">2025-11-10T13:58:55Z</dcterms:modified>
</cp:coreProperties>
</file>