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75" d="100"/>
          <a:sy n="75" d="100"/>
        </p:scale>
        <p:origin x="974" y="29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12/8/2019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12/8/2019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12/8/2019</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12/8/2019</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12/8/2019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12/8/2019</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12/8/2019</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12/8/2019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12/8/2019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12/8/2019</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google.co.uk/maps/@51.7134209,-5.0445605,14z" TargetMode="External"/><Relationship Id="rId2" Type="http://schemas.openxmlformats.org/officeDocument/2006/relationships/hyperlink" Target="https://www.socialcare.co.uk/care/blog/role-of-a-domiciliary-care-worker/"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7D26B-925A-4C6A-A512-CA8B96BDA051}"/>
              </a:ext>
            </a:extLst>
          </p:cNvPr>
          <p:cNvSpPr>
            <a:spLocks noGrp="1"/>
          </p:cNvSpPr>
          <p:nvPr>
            <p:ph type="ctrTitle"/>
          </p:nvPr>
        </p:nvSpPr>
        <p:spPr>
          <a:xfrm>
            <a:off x="1069848" y="3524434"/>
            <a:ext cx="7315200" cy="1029277"/>
          </a:xfrm>
        </p:spPr>
        <p:txBody>
          <a:bodyPr>
            <a:normAutofit fontScale="90000"/>
          </a:bodyPr>
          <a:lstStyle/>
          <a:p>
            <a:r>
              <a:rPr lang="en-GB" dirty="0"/>
              <a:t>My introduction to Domiciliary Care,</a:t>
            </a:r>
          </a:p>
        </p:txBody>
      </p:sp>
      <p:sp>
        <p:nvSpPr>
          <p:cNvPr id="3" name="Subtitle 2">
            <a:extLst>
              <a:ext uri="{FF2B5EF4-FFF2-40B4-BE49-F238E27FC236}">
                <a16:creationId xmlns:a16="http://schemas.microsoft.com/office/drawing/2014/main" id="{AA2A0C92-DBB8-410B-846C-8FE3E9FF3628}"/>
              </a:ext>
            </a:extLst>
          </p:cNvPr>
          <p:cNvSpPr>
            <a:spLocks noGrp="1"/>
          </p:cNvSpPr>
          <p:nvPr>
            <p:ph type="subTitle" idx="1"/>
          </p:nvPr>
        </p:nvSpPr>
        <p:spPr/>
        <p:txBody>
          <a:bodyPr/>
          <a:lstStyle/>
          <a:p>
            <a:r>
              <a:rPr lang="en-GB" dirty="0"/>
              <a:t>and acknowledging factors that influence time management.</a:t>
            </a:r>
          </a:p>
        </p:txBody>
      </p:sp>
    </p:spTree>
    <p:extLst>
      <p:ext uri="{BB962C8B-B14F-4D97-AF65-F5344CB8AC3E}">
        <p14:creationId xmlns:p14="http://schemas.microsoft.com/office/powerpoint/2010/main" val="242106360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0516254-1D9F-4F3A-9870-3A3280BE2B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FDC997F-258E-4D66-A9E6-777356A96A2C}"/>
              </a:ext>
            </a:extLst>
          </p:cNvPr>
          <p:cNvSpPr>
            <a:spLocks noGrp="1"/>
          </p:cNvSpPr>
          <p:nvPr>
            <p:ph type="title"/>
          </p:nvPr>
        </p:nvSpPr>
        <p:spPr>
          <a:xfrm>
            <a:off x="1539116" y="864108"/>
            <a:ext cx="3073914" cy="5120639"/>
          </a:xfrm>
        </p:spPr>
        <p:txBody>
          <a:bodyPr>
            <a:normAutofit/>
          </a:bodyPr>
          <a:lstStyle/>
          <a:p>
            <a:pPr algn="r"/>
            <a:r>
              <a:rPr lang="en-GB" dirty="0">
                <a:solidFill>
                  <a:schemeClr val="tx1">
                    <a:lumMod val="85000"/>
                    <a:lumOff val="15000"/>
                  </a:schemeClr>
                </a:solidFill>
              </a:rPr>
              <a:t>What is a ‘Domiciliary Care Assistant’?</a:t>
            </a:r>
          </a:p>
        </p:txBody>
      </p:sp>
      <p:sp>
        <p:nvSpPr>
          <p:cNvPr id="10" name="Rectangle 9">
            <a:extLst>
              <a:ext uri="{FF2B5EF4-FFF2-40B4-BE49-F238E27FC236}">
                <a16:creationId xmlns:a16="http://schemas.microsoft.com/office/drawing/2014/main" id="{FC14672B-27A5-4CDA-ABAF-5E4CF4B41C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1286934"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2" name="Straight Connector 11">
            <a:extLst>
              <a:ext uri="{FF2B5EF4-FFF2-40B4-BE49-F238E27FC236}">
                <a16:creationId xmlns:a16="http://schemas.microsoft.com/office/drawing/2014/main" id="{8D89589C-2C90-4407-A995-05EC3DD7AB1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951129" y="2085681"/>
            <a:ext cx="0" cy="2686639"/>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CD4991E-4331-4F02-A9E8-714C1A6DF32F}"/>
              </a:ext>
            </a:extLst>
          </p:cNvPr>
          <p:cNvSpPr>
            <a:spLocks noGrp="1"/>
          </p:cNvSpPr>
          <p:nvPr>
            <p:ph idx="1"/>
          </p:nvPr>
        </p:nvSpPr>
        <p:spPr>
          <a:xfrm>
            <a:off x="5289229" y="1482811"/>
            <a:ext cx="5910677" cy="4511081"/>
          </a:xfrm>
        </p:spPr>
        <p:txBody>
          <a:bodyPr>
            <a:normAutofit fontScale="92500" lnSpcReduction="10000"/>
          </a:bodyPr>
          <a:lstStyle/>
          <a:p>
            <a:pPr marL="0" indent="0">
              <a:buNone/>
            </a:pPr>
            <a:r>
              <a:rPr lang="en-GB" dirty="0"/>
              <a:t>“</a:t>
            </a:r>
            <a:r>
              <a:rPr lang="en-GB" b="1" i="1" dirty="0"/>
              <a:t>Domiciliary care</a:t>
            </a:r>
            <a:r>
              <a:rPr lang="en-GB" i="1" dirty="0"/>
              <a:t> is provided to people who still live in their own homes but who require additional support with household tasks, personal care or any other activity that allows them to maintain their independence and quality of life.”  </a:t>
            </a:r>
            <a:r>
              <a:rPr lang="en-GB" dirty="0"/>
              <a:t>Farrah, M. (2018)</a:t>
            </a:r>
          </a:p>
          <a:p>
            <a:pPr marL="0" indent="0">
              <a:buNone/>
            </a:pPr>
            <a:endParaRPr lang="en-GB" dirty="0"/>
          </a:p>
          <a:p>
            <a:pPr marL="0" indent="0">
              <a:buNone/>
            </a:pPr>
            <a:endParaRPr lang="en-GB" dirty="0"/>
          </a:p>
          <a:p>
            <a:pPr marL="0" indent="0">
              <a:buNone/>
            </a:pPr>
            <a:r>
              <a:rPr lang="en-GB" dirty="0"/>
              <a:t>The role of a Domiciliary Carer is to assist with things like:</a:t>
            </a:r>
          </a:p>
          <a:p>
            <a:r>
              <a:rPr lang="en-GB" dirty="0"/>
              <a:t>Washing and dressing,</a:t>
            </a:r>
          </a:p>
          <a:p>
            <a:r>
              <a:rPr lang="en-GB" dirty="0"/>
              <a:t>Medication preparation or prompting,</a:t>
            </a:r>
          </a:p>
          <a:p>
            <a:r>
              <a:rPr lang="en-GB" dirty="0"/>
              <a:t>Light cooking and cleaning duties,</a:t>
            </a:r>
          </a:p>
          <a:p>
            <a:r>
              <a:rPr lang="en-GB" dirty="0"/>
              <a:t>Transfers using aids, or assisted walking and many more!</a:t>
            </a:r>
          </a:p>
          <a:p>
            <a:pPr marL="0" indent="0">
              <a:buNone/>
            </a:pPr>
            <a:endParaRPr lang="en-GB" dirty="0"/>
          </a:p>
          <a:p>
            <a:pPr marL="0" indent="0">
              <a:buNone/>
            </a:pPr>
            <a:endParaRPr lang="en-GB" dirty="0"/>
          </a:p>
          <a:p>
            <a:pPr marL="0" indent="0">
              <a:buNone/>
            </a:pPr>
            <a:endParaRPr lang="en-GB" dirty="0"/>
          </a:p>
        </p:txBody>
      </p:sp>
      <p:sp>
        <p:nvSpPr>
          <p:cNvPr id="14" name="Rectangle 13">
            <a:extLst>
              <a:ext uri="{FF2B5EF4-FFF2-40B4-BE49-F238E27FC236}">
                <a16:creationId xmlns:a16="http://schemas.microsoft.com/office/drawing/2014/main" id="{9A206779-5C74-4555-94BC-5845C92EC3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683988" y="767825"/>
            <a:ext cx="508012" cy="5328173"/>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49319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2" presetID="42" presetClass="entr" presetSubtype="0" fill="hold" nodeType="withEffect">
                                  <p:stCondLst>
                                    <p:cond delay="0"/>
                                  </p:stCondLst>
                                  <p:childTnLst>
                                    <p:set>
                                      <p:cBhvr>
                                        <p:cTn id="23" dur="1" fill="hold">
                                          <p:stCondLst>
                                            <p:cond delay="0"/>
                                          </p:stCondLst>
                                        </p:cTn>
                                        <p:tgtEl>
                                          <p:spTgt spid="3">
                                            <p:txEl>
                                              <p:pRg st="4" end="4"/>
                                            </p:txEl>
                                          </p:spTgt>
                                        </p:tgtEl>
                                        <p:attrNameLst>
                                          <p:attrName>style.visibility</p:attrName>
                                        </p:attrNameLst>
                                      </p:cBhvr>
                                      <p:to>
                                        <p:strVal val="visible"/>
                                      </p:to>
                                    </p:set>
                                    <p:animEffect transition="in" filter="fade">
                                      <p:cBhvr>
                                        <p:cTn id="24" dur="1000"/>
                                        <p:tgtEl>
                                          <p:spTgt spid="3">
                                            <p:txEl>
                                              <p:pRg st="4" end="4"/>
                                            </p:txEl>
                                          </p:spTgt>
                                        </p:tgtEl>
                                      </p:cBhvr>
                                    </p:animEffect>
                                    <p:anim calcmode="lin" valueType="num">
                                      <p:cBhvr>
                                        <p:cTn id="2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4" end="4"/>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Effect transition="in" filter="fade">
                                      <p:cBhvr>
                                        <p:cTn id="29" dur="1000"/>
                                        <p:tgtEl>
                                          <p:spTgt spid="3">
                                            <p:txEl>
                                              <p:pRg st="5" end="5"/>
                                            </p:txEl>
                                          </p:spTgt>
                                        </p:tgtEl>
                                      </p:cBhvr>
                                    </p:animEffect>
                                    <p:anim calcmode="lin" valueType="num">
                                      <p:cBhvr>
                                        <p:cTn id="30"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5" end="5"/>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Effect transition="in" filter="fade">
                                      <p:cBhvr>
                                        <p:cTn id="39" dur="1000"/>
                                        <p:tgtEl>
                                          <p:spTgt spid="3">
                                            <p:txEl>
                                              <p:pRg st="7" end="7"/>
                                            </p:txEl>
                                          </p:spTgt>
                                        </p:tgtEl>
                                      </p:cBhvr>
                                    </p:animEffect>
                                    <p:anim calcmode="lin" valueType="num">
                                      <p:cBhvr>
                                        <p:cTn id="40"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41"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E79BA-301F-491F-84D1-8CE0F6440C21}"/>
              </a:ext>
            </a:extLst>
          </p:cNvPr>
          <p:cNvSpPr>
            <a:spLocks noGrp="1"/>
          </p:cNvSpPr>
          <p:nvPr>
            <p:ph type="title"/>
          </p:nvPr>
        </p:nvSpPr>
        <p:spPr/>
        <p:txBody>
          <a:bodyPr/>
          <a:lstStyle/>
          <a:p>
            <a:r>
              <a:rPr lang="en-GB" dirty="0"/>
              <a:t>Essential Criteria</a:t>
            </a:r>
          </a:p>
        </p:txBody>
      </p:sp>
      <p:sp>
        <p:nvSpPr>
          <p:cNvPr id="3" name="Content Placeholder 2">
            <a:extLst>
              <a:ext uri="{FF2B5EF4-FFF2-40B4-BE49-F238E27FC236}">
                <a16:creationId xmlns:a16="http://schemas.microsoft.com/office/drawing/2014/main" id="{0D025DC4-F2D1-4873-9BAB-A1165374D5CF}"/>
              </a:ext>
            </a:extLst>
          </p:cNvPr>
          <p:cNvSpPr>
            <a:spLocks noGrp="1"/>
          </p:cNvSpPr>
          <p:nvPr>
            <p:ph idx="1"/>
          </p:nvPr>
        </p:nvSpPr>
        <p:spPr>
          <a:xfrm>
            <a:off x="3869268" y="2988296"/>
            <a:ext cx="7315200" cy="2996451"/>
          </a:xfrm>
        </p:spPr>
        <p:txBody>
          <a:bodyPr/>
          <a:lstStyle/>
          <a:p>
            <a:r>
              <a:rPr lang="en-GB" dirty="0"/>
              <a:t>I started driving lessons in June, 2011; aged 17 and passed my test 4 months later- to everyone’s surprise!</a:t>
            </a:r>
          </a:p>
          <a:p>
            <a:r>
              <a:rPr lang="en-GB" dirty="0"/>
              <a:t>Then I had to wait for my 18</a:t>
            </a:r>
            <a:r>
              <a:rPr lang="en-GB" baseline="30000" dirty="0"/>
              <a:t>th</a:t>
            </a:r>
            <a:r>
              <a:rPr lang="en-GB" dirty="0"/>
              <a:t> birthday.</a:t>
            </a:r>
          </a:p>
        </p:txBody>
      </p:sp>
      <p:sp>
        <p:nvSpPr>
          <p:cNvPr id="5" name="TextBox 4">
            <a:extLst>
              <a:ext uri="{FF2B5EF4-FFF2-40B4-BE49-F238E27FC236}">
                <a16:creationId xmlns:a16="http://schemas.microsoft.com/office/drawing/2014/main" id="{A61FCE4B-3211-487D-A161-FB3B6EE7048E}"/>
              </a:ext>
            </a:extLst>
          </p:cNvPr>
          <p:cNvSpPr txBox="1"/>
          <p:nvPr/>
        </p:nvSpPr>
        <p:spPr>
          <a:xfrm>
            <a:off x="8514080" y="3147429"/>
            <a:ext cx="2670388" cy="276999"/>
          </a:xfrm>
          <a:prstGeom prst="rect">
            <a:avLst/>
          </a:prstGeom>
          <a:noFill/>
        </p:spPr>
        <p:txBody>
          <a:bodyPr wrap="square" rtlCol="0">
            <a:spAutoFit/>
          </a:bodyPr>
          <a:lstStyle/>
          <a:p>
            <a:r>
              <a:rPr lang="en-GB" sz="1200" dirty="0"/>
              <a:t>(Employment contract from July 2012).</a:t>
            </a:r>
          </a:p>
        </p:txBody>
      </p:sp>
      <p:pic>
        <p:nvPicPr>
          <p:cNvPr id="6" name="Picture 5">
            <a:extLst>
              <a:ext uri="{FF2B5EF4-FFF2-40B4-BE49-F238E27FC236}">
                <a16:creationId xmlns:a16="http://schemas.microsoft.com/office/drawing/2014/main" id="{D4F5D239-2623-4AFD-A347-19C0B7031B23}"/>
              </a:ext>
            </a:extLst>
          </p:cNvPr>
          <p:cNvPicPr>
            <a:picLocks noChangeAspect="1"/>
          </p:cNvPicPr>
          <p:nvPr/>
        </p:nvPicPr>
        <p:blipFill>
          <a:blip r:embed="rId2"/>
          <a:stretch>
            <a:fillRect/>
          </a:stretch>
        </p:blipFill>
        <p:spPr>
          <a:xfrm>
            <a:off x="3058161" y="359587"/>
            <a:ext cx="8229600" cy="2787842"/>
          </a:xfrm>
          <a:prstGeom prst="rect">
            <a:avLst/>
          </a:prstGeom>
        </p:spPr>
      </p:pic>
    </p:spTree>
    <p:extLst>
      <p:ext uri="{BB962C8B-B14F-4D97-AF65-F5344CB8AC3E}">
        <p14:creationId xmlns:p14="http://schemas.microsoft.com/office/powerpoint/2010/main" val="17745896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arn(inVertical)">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circle(in)">
                                      <p:cBhvr>
                                        <p:cTn id="17" dur="2000"/>
                                        <p:tgtEl>
                                          <p:spTgt spid="3">
                                            <p:txEl>
                                              <p:pRg st="0" end="0"/>
                                            </p:txEl>
                                          </p:spTgt>
                                        </p:tgtEl>
                                      </p:cBhvr>
                                    </p:animEffect>
                                  </p:childTnLst>
                                </p:cTn>
                              </p:par>
                              <p:par>
                                <p:cTn id="18" presetID="6" presetClass="entr" presetSubtype="16" fill="hold" nodeType="with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circle(in)">
                                      <p:cBhvr>
                                        <p:cTn id="20" dur="20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nodeType="clickEffect">
                                  <p:stCondLst>
                                    <p:cond delay="0"/>
                                  </p:stCondLst>
                                  <p:childTnLst>
                                    <p:set>
                                      <p:cBhvr>
                                        <p:cTn id="24" dur="1" fill="hold">
                                          <p:stCondLst>
                                            <p:cond delay="0"/>
                                          </p:stCondLst>
                                        </p:cTn>
                                        <p:tgtEl>
                                          <p:spTgt spid="5">
                                            <p:txEl>
                                              <p:pRg st="0" end="0"/>
                                            </p:txEl>
                                          </p:spTgt>
                                        </p:tgtEl>
                                        <p:attrNameLst>
                                          <p:attrName>style.visibility</p:attrName>
                                        </p:attrNameLst>
                                      </p:cBhvr>
                                      <p:to>
                                        <p:strVal val="visible"/>
                                      </p:to>
                                    </p:set>
                                    <p:animEffect transition="in" filter="fade">
                                      <p:cBhvr>
                                        <p:cTn id="25"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73A69-4BD8-4B67-9ABE-A02FFD968ECC}"/>
              </a:ext>
            </a:extLst>
          </p:cNvPr>
          <p:cNvSpPr>
            <a:spLocks noGrp="1"/>
          </p:cNvSpPr>
          <p:nvPr>
            <p:ph type="title"/>
          </p:nvPr>
        </p:nvSpPr>
        <p:spPr/>
        <p:txBody>
          <a:bodyPr/>
          <a:lstStyle/>
          <a:p>
            <a:r>
              <a:rPr lang="en-GB" dirty="0"/>
              <a:t>Why is a driving license </a:t>
            </a:r>
            <a:r>
              <a:rPr lang="en-GB" i="1" dirty="0"/>
              <a:t>essential</a:t>
            </a:r>
            <a:r>
              <a:rPr lang="en-GB" dirty="0"/>
              <a:t>?</a:t>
            </a:r>
          </a:p>
        </p:txBody>
      </p:sp>
      <p:sp>
        <p:nvSpPr>
          <p:cNvPr id="3" name="Content Placeholder 2">
            <a:extLst>
              <a:ext uri="{FF2B5EF4-FFF2-40B4-BE49-F238E27FC236}">
                <a16:creationId xmlns:a16="http://schemas.microsoft.com/office/drawing/2014/main" id="{82EF41FA-D28A-4851-8258-14DFEFC52245}"/>
              </a:ext>
            </a:extLst>
          </p:cNvPr>
          <p:cNvSpPr>
            <a:spLocks noGrp="1"/>
          </p:cNvSpPr>
          <p:nvPr>
            <p:ph idx="1"/>
          </p:nvPr>
        </p:nvSpPr>
        <p:spPr>
          <a:xfrm>
            <a:off x="3859108" y="682968"/>
            <a:ext cx="3405292" cy="5636551"/>
          </a:xfrm>
        </p:spPr>
        <p:txBody>
          <a:bodyPr/>
          <a:lstStyle/>
          <a:p>
            <a:pPr marL="0" indent="0">
              <a:buNone/>
            </a:pPr>
            <a:r>
              <a:rPr lang="en-GB" dirty="0"/>
              <a:t>A driving license is essential because this is how the shift patterns are set:</a:t>
            </a:r>
          </a:p>
        </p:txBody>
      </p:sp>
      <p:pic>
        <p:nvPicPr>
          <p:cNvPr id="5" name="Picture 4">
            <a:extLst>
              <a:ext uri="{FF2B5EF4-FFF2-40B4-BE49-F238E27FC236}">
                <a16:creationId xmlns:a16="http://schemas.microsoft.com/office/drawing/2014/main" id="{FFD724F4-AE5F-4390-B1BF-71F51CEB3C6C}"/>
              </a:ext>
            </a:extLst>
          </p:cNvPr>
          <p:cNvPicPr>
            <a:picLocks noChangeAspect="1"/>
          </p:cNvPicPr>
          <p:nvPr/>
        </p:nvPicPr>
        <p:blipFill>
          <a:blip r:embed="rId2"/>
          <a:stretch>
            <a:fillRect/>
          </a:stretch>
        </p:blipFill>
        <p:spPr>
          <a:xfrm>
            <a:off x="7570148" y="1123837"/>
            <a:ext cx="3489760" cy="4856480"/>
          </a:xfrm>
          <a:prstGeom prst="rect">
            <a:avLst/>
          </a:prstGeom>
        </p:spPr>
      </p:pic>
    </p:spTree>
    <p:extLst>
      <p:ext uri="{BB962C8B-B14F-4D97-AF65-F5344CB8AC3E}">
        <p14:creationId xmlns:p14="http://schemas.microsoft.com/office/powerpoint/2010/main" val="36114382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14" presetClass="entr" presetSubtype="10" fill="hold" nodeType="clickEffect">
                                  <p:stCondLst>
                                    <p:cond delay="0"/>
                                  </p:stCondLst>
                                  <p:childTnLst>
                                    <p:set>
                                      <p:cBhvr>
                                        <p:cTn id="17" dur="1" fill="hold">
                                          <p:stCondLst>
                                            <p:cond delay="0"/>
                                          </p:stCondLst>
                                        </p:cTn>
                                        <p:tgtEl>
                                          <p:spTgt spid="5"/>
                                        </p:tgtEl>
                                        <p:attrNameLst>
                                          <p:attrName>style.visibility</p:attrName>
                                        </p:attrNameLst>
                                      </p:cBhvr>
                                      <p:to>
                                        <p:strVal val="visible"/>
                                      </p:to>
                                    </p:set>
                                    <p:animEffect transition="in" filter="randombar(horizontal)">
                                      <p:cBhvr>
                                        <p:cTn id="18"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Content Placeholder 4" descr="A picture containing text, map&#10;&#10;Description automatically generated">
            <a:extLst>
              <a:ext uri="{FF2B5EF4-FFF2-40B4-BE49-F238E27FC236}">
                <a16:creationId xmlns:a16="http://schemas.microsoft.com/office/drawing/2014/main" id="{044D6830-C262-4FC9-8DFE-08F3A890B088}"/>
              </a:ext>
            </a:extLst>
          </p:cNvPr>
          <p:cNvPicPr>
            <a:picLocks noGrp="1" noChangeAspect="1"/>
          </p:cNvPicPr>
          <p:nvPr>
            <p:ph idx="1"/>
          </p:nvPr>
        </p:nvPicPr>
        <p:blipFill rotWithShape="1">
          <a:blip r:embed="rId2"/>
          <a:srcRect r="888" b="-1"/>
          <a:stretch/>
        </p:blipFill>
        <p:spPr>
          <a:xfrm>
            <a:off x="20" y="0"/>
            <a:ext cx="12191980" cy="6857990"/>
          </a:xfrm>
          <a:prstGeom prst="rect">
            <a:avLst/>
          </a:prstGeom>
        </p:spPr>
      </p:pic>
      <p:sp>
        <p:nvSpPr>
          <p:cNvPr id="6" name="TextBox 5">
            <a:extLst>
              <a:ext uri="{FF2B5EF4-FFF2-40B4-BE49-F238E27FC236}">
                <a16:creationId xmlns:a16="http://schemas.microsoft.com/office/drawing/2014/main" id="{D3D816EC-CFB5-4467-8500-5A7E54311C9A}"/>
              </a:ext>
            </a:extLst>
          </p:cNvPr>
          <p:cNvSpPr txBox="1"/>
          <p:nvPr/>
        </p:nvSpPr>
        <p:spPr>
          <a:xfrm>
            <a:off x="10139680" y="6502400"/>
            <a:ext cx="2052300" cy="400110"/>
          </a:xfrm>
          <a:prstGeom prst="rect">
            <a:avLst/>
          </a:prstGeom>
          <a:noFill/>
        </p:spPr>
        <p:txBody>
          <a:bodyPr wrap="square" rtlCol="0">
            <a:spAutoFit/>
          </a:bodyPr>
          <a:lstStyle/>
          <a:p>
            <a:r>
              <a:rPr lang="en-GB" sz="1000" dirty="0"/>
              <a:t>Picture provided by: Google Maps</a:t>
            </a:r>
          </a:p>
          <a:p>
            <a:r>
              <a:rPr lang="en-GB" sz="1000" dirty="0"/>
              <a:t>Edited by: Davies, K.</a:t>
            </a:r>
          </a:p>
        </p:txBody>
      </p:sp>
      <p:sp>
        <p:nvSpPr>
          <p:cNvPr id="7" name="Oval 6">
            <a:extLst>
              <a:ext uri="{FF2B5EF4-FFF2-40B4-BE49-F238E27FC236}">
                <a16:creationId xmlns:a16="http://schemas.microsoft.com/office/drawing/2014/main" id="{CC5A306E-6BBE-4213-A786-BC2AF753F791}"/>
              </a:ext>
            </a:extLst>
          </p:cNvPr>
          <p:cNvSpPr/>
          <p:nvPr/>
        </p:nvSpPr>
        <p:spPr>
          <a:xfrm>
            <a:off x="7548880" y="3718560"/>
            <a:ext cx="274320" cy="264160"/>
          </a:xfrm>
          <a:prstGeom prst="ellipse">
            <a:avLst/>
          </a:prstGeom>
          <a:solidFill>
            <a:srgbClr val="FF0000"/>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EE1BA2FC-69E2-4356-82D4-2F8983DCD8D0}"/>
              </a:ext>
            </a:extLst>
          </p:cNvPr>
          <p:cNvPicPr>
            <a:picLocks noChangeAspect="1"/>
          </p:cNvPicPr>
          <p:nvPr/>
        </p:nvPicPr>
        <p:blipFill>
          <a:blip r:embed="rId3"/>
          <a:stretch>
            <a:fillRect/>
          </a:stretch>
        </p:blipFill>
        <p:spPr>
          <a:xfrm>
            <a:off x="10484091" y="152388"/>
            <a:ext cx="286537" cy="274344"/>
          </a:xfrm>
          <a:prstGeom prst="rect">
            <a:avLst/>
          </a:prstGeom>
        </p:spPr>
      </p:pic>
      <p:pic>
        <p:nvPicPr>
          <p:cNvPr id="9" name="Picture 8">
            <a:extLst>
              <a:ext uri="{FF2B5EF4-FFF2-40B4-BE49-F238E27FC236}">
                <a16:creationId xmlns:a16="http://schemas.microsoft.com/office/drawing/2014/main" id="{3942D1F1-A916-40F7-B94F-4A993F49AA80}"/>
              </a:ext>
            </a:extLst>
          </p:cNvPr>
          <p:cNvPicPr>
            <a:picLocks noChangeAspect="1"/>
          </p:cNvPicPr>
          <p:nvPr/>
        </p:nvPicPr>
        <p:blipFill>
          <a:blip r:embed="rId3"/>
          <a:stretch>
            <a:fillRect/>
          </a:stretch>
        </p:blipFill>
        <p:spPr>
          <a:xfrm>
            <a:off x="3651501" y="3982720"/>
            <a:ext cx="286537" cy="274344"/>
          </a:xfrm>
          <a:prstGeom prst="rect">
            <a:avLst/>
          </a:prstGeom>
        </p:spPr>
      </p:pic>
      <p:pic>
        <p:nvPicPr>
          <p:cNvPr id="10" name="Picture 9">
            <a:extLst>
              <a:ext uri="{FF2B5EF4-FFF2-40B4-BE49-F238E27FC236}">
                <a16:creationId xmlns:a16="http://schemas.microsoft.com/office/drawing/2014/main" id="{147F9326-A76F-4973-9FAB-04C7BCFA3403}"/>
              </a:ext>
            </a:extLst>
          </p:cNvPr>
          <p:cNvPicPr>
            <a:picLocks noChangeAspect="1"/>
          </p:cNvPicPr>
          <p:nvPr/>
        </p:nvPicPr>
        <p:blipFill>
          <a:blip r:embed="rId3"/>
          <a:stretch>
            <a:fillRect/>
          </a:stretch>
        </p:blipFill>
        <p:spPr>
          <a:xfrm>
            <a:off x="9324822" y="1910068"/>
            <a:ext cx="286537" cy="274344"/>
          </a:xfrm>
          <a:prstGeom prst="rect">
            <a:avLst/>
          </a:prstGeom>
        </p:spPr>
      </p:pic>
      <p:pic>
        <p:nvPicPr>
          <p:cNvPr id="11" name="Picture 10">
            <a:extLst>
              <a:ext uri="{FF2B5EF4-FFF2-40B4-BE49-F238E27FC236}">
                <a16:creationId xmlns:a16="http://schemas.microsoft.com/office/drawing/2014/main" id="{E37EA826-6A93-4EE6-9166-8A911BF412C9}"/>
              </a:ext>
            </a:extLst>
          </p:cNvPr>
          <p:cNvPicPr>
            <a:picLocks noChangeAspect="1"/>
          </p:cNvPicPr>
          <p:nvPr/>
        </p:nvPicPr>
        <p:blipFill>
          <a:blip r:embed="rId3"/>
          <a:stretch>
            <a:fillRect/>
          </a:stretch>
        </p:blipFill>
        <p:spPr>
          <a:xfrm>
            <a:off x="9468091" y="3850640"/>
            <a:ext cx="286537" cy="274344"/>
          </a:xfrm>
          <a:prstGeom prst="rect">
            <a:avLst/>
          </a:prstGeom>
        </p:spPr>
      </p:pic>
      <p:pic>
        <p:nvPicPr>
          <p:cNvPr id="12" name="Picture 11">
            <a:extLst>
              <a:ext uri="{FF2B5EF4-FFF2-40B4-BE49-F238E27FC236}">
                <a16:creationId xmlns:a16="http://schemas.microsoft.com/office/drawing/2014/main" id="{CAE5DB75-B8F8-4FFE-870A-C588869BA90E}"/>
              </a:ext>
            </a:extLst>
          </p:cNvPr>
          <p:cNvPicPr>
            <a:picLocks noChangeAspect="1"/>
          </p:cNvPicPr>
          <p:nvPr/>
        </p:nvPicPr>
        <p:blipFill>
          <a:blip r:embed="rId3"/>
          <a:stretch>
            <a:fillRect/>
          </a:stretch>
        </p:blipFill>
        <p:spPr>
          <a:xfrm>
            <a:off x="5111508" y="3581388"/>
            <a:ext cx="286537" cy="274344"/>
          </a:xfrm>
          <a:prstGeom prst="rect">
            <a:avLst/>
          </a:prstGeom>
        </p:spPr>
      </p:pic>
      <p:cxnSp>
        <p:nvCxnSpPr>
          <p:cNvPr id="14" name="Straight Arrow Connector 13">
            <a:extLst>
              <a:ext uri="{FF2B5EF4-FFF2-40B4-BE49-F238E27FC236}">
                <a16:creationId xmlns:a16="http://schemas.microsoft.com/office/drawing/2014/main" id="{5EB76890-AE76-4E3B-B725-F078F672565A}"/>
              </a:ext>
            </a:extLst>
          </p:cNvPr>
          <p:cNvCxnSpPr/>
          <p:nvPr/>
        </p:nvCxnSpPr>
        <p:spPr>
          <a:xfrm flipH="1" flipV="1">
            <a:off x="5398045" y="3718560"/>
            <a:ext cx="2287995" cy="13208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6" name="Straight Arrow Connector 15">
            <a:extLst>
              <a:ext uri="{FF2B5EF4-FFF2-40B4-BE49-F238E27FC236}">
                <a16:creationId xmlns:a16="http://schemas.microsoft.com/office/drawing/2014/main" id="{BB349087-163E-4D66-AB66-5C7BBB63892B}"/>
              </a:ext>
            </a:extLst>
          </p:cNvPr>
          <p:cNvCxnSpPr>
            <a:stCxn id="12" idx="0"/>
            <a:endCxn id="10" idx="1"/>
          </p:cNvCxnSpPr>
          <p:nvPr/>
        </p:nvCxnSpPr>
        <p:spPr>
          <a:xfrm flipV="1">
            <a:off x="5254777" y="2047240"/>
            <a:ext cx="4070045" cy="153414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18" name="Straight Arrow Connector 17">
            <a:extLst>
              <a:ext uri="{FF2B5EF4-FFF2-40B4-BE49-F238E27FC236}">
                <a16:creationId xmlns:a16="http://schemas.microsoft.com/office/drawing/2014/main" id="{FB10D273-3C69-4C4F-AACC-0911A478031A}"/>
              </a:ext>
            </a:extLst>
          </p:cNvPr>
          <p:cNvCxnSpPr/>
          <p:nvPr/>
        </p:nvCxnSpPr>
        <p:spPr>
          <a:xfrm flipV="1">
            <a:off x="9611359" y="426732"/>
            <a:ext cx="872732" cy="147824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0" name="Straight Arrow Connector 19">
            <a:extLst>
              <a:ext uri="{FF2B5EF4-FFF2-40B4-BE49-F238E27FC236}">
                <a16:creationId xmlns:a16="http://schemas.microsoft.com/office/drawing/2014/main" id="{0A2E04DD-2789-4E56-BE2A-3360DA7665A1}"/>
              </a:ext>
            </a:extLst>
          </p:cNvPr>
          <p:cNvCxnSpPr/>
          <p:nvPr/>
        </p:nvCxnSpPr>
        <p:spPr>
          <a:xfrm flipH="1">
            <a:off x="9611359" y="513092"/>
            <a:ext cx="1016000" cy="3337548"/>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2" name="Straight Arrow Connector 21">
            <a:extLst>
              <a:ext uri="{FF2B5EF4-FFF2-40B4-BE49-F238E27FC236}">
                <a16:creationId xmlns:a16="http://schemas.microsoft.com/office/drawing/2014/main" id="{CB019946-16A6-4CC6-906C-ED98A06C7E3A}"/>
              </a:ext>
            </a:extLst>
          </p:cNvPr>
          <p:cNvCxnSpPr>
            <a:cxnSpLocks/>
            <a:stCxn id="11" idx="1"/>
          </p:cNvCxnSpPr>
          <p:nvPr/>
        </p:nvCxnSpPr>
        <p:spPr>
          <a:xfrm flipH="1" flipV="1">
            <a:off x="9468090" y="2231109"/>
            <a:ext cx="1" cy="175670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5" name="Straight Arrow Connector 24">
            <a:extLst>
              <a:ext uri="{FF2B5EF4-FFF2-40B4-BE49-F238E27FC236}">
                <a16:creationId xmlns:a16="http://schemas.microsoft.com/office/drawing/2014/main" id="{2DA36B74-C27A-4E06-A1AD-6F188077A4B5}"/>
              </a:ext>
            </a:extLst>
          </p:cNvPr>
          <p:cNvCxnSpPr/>
          <p:nvPr/>
        </p:nvCxnSpPr>
        <p:spPr>
          <a:xfrm flipV="1">
            <a:off x="9393401" y="333229"/>
            <a:ext cx="990119" cy="1532319"/>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7" name="Straight Arrow Connector 26">
            <a:extLst>
              <a:ext uri="{FF2B5EF4-FFF2-40B4-BE49-F238E27FC236}">
                <a16:creationId xmlns:a16="http://schemas.microsoft.com/office/drawing/2014/main" id="{4C1E753D-C54A-41A9-979B-E7DBB74B0321}"/>
              </a:ext>
            </a:extLst>
          </p:cNvPr>
          <p:cNvCxnSpPr>
            <a:stCxn id="8" idx="1"/>
          </p:cNvCxnSpPr>
          <p:nvPr/>
        </p:nvCxnSpPr>
        <p:spPr>
          <a:xfrm flipH="1">
            <a:off x="3938038" y="289560"/>
            <a:ext cx="6546053" cy="369316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29" name="Straight Arrow Connector 28">
            <a:extLst>
              <a:ext uri="{FF2B5EF4-FFF2-40B4-BE49-F238E27FC236}">
                <a16:creationId xmlns:a16="http://schemas.microsoft.com/office/drawing/2014/main" id="{CFA57F66-8610-410B-A4C4-31EB291E6F19}"/>
              </a:ext>
            </a:extLst>
          </p:cNvPr>
          <p:cNvCxnSpPr>
            <a:stCxn id="11" idx="1"/>
          </p:cNvCxnSpPr>
          <p:nvPr/>
        </p:nvCxnSpPr>
        <p:spPr>
          <a:xfrm flipH="1" flipV="1">
            <a:off x="7823200" y="3850640"/>
            <a:ext cx="1644891" cy="137172"/>
          </a:xfrm>
          <a:prstGeom prst="straightConnector1">
            <a:avLst/>
          </a:prstGeom>
          <a:ln>
            <a:headEnd type="triangle"/>
            <a:tailEnd type="triangle"/>
          </a:ln>
        </p:spPr>
        <p:style>
          <a:lnRef idx="1">
            <a:schemeClr val="dk1"/>
          </a:lnRef>
          <a:fillRef idx="0">
            <a:schemeClr val="dk1"/>
          </a:fillRef>
          <a:effectRef idx="0">
            <a:schemeClr val="dk1"/>
          </a:effectRef>
          <a:fontRef idx="minor">
            <a:schemeClr val="tx1"/>
          </a:fontRef>
        </p:style>
      </p:cxnSp>
      <p:sp>
        <p:nvSpPr>
          <p:cNvPr id="30" name="TextBox 29">
            <a:extLst>
              <a:ext uri="{FF2B5EF4-FFF2-40B4-BE49-F238E27FC236}">
                <a16:creationId xmlns:a16="http://schemas.microsoft.com/office/drawing/2014/main" id="{7EEA4A4A-611B-46A0-AB78-5E1FD6C99A83}"/>
              </a:ext>
            </a:extLst>
          </p:cNvPr>
          <p:cNvSpPr txBox="1"/>
          <p:nvPr/>
        </p:nvSpPr>
        <p:spPr>
          <a:xfrm>
            <a:off x="7399503" y="3444216"/>
            <a:ext cx="286537" cy="369332"/>
          </a:xfrm>
          <a:prstGeom prst="rect">
            <a:avLst/>
          </a:prstGeom>
          <a:noFill/>
        </p:spPr>
        <p:txBody>
          <a:bodyPr wrap="square" rtlCol="0">
            <a:spAutoFit/>
          </a:bodyPr>
          <a:lstStyle/>
          <a:p>
            <a:r>
              <a:rPr lang="en-GB" dirty="0"/>
              <a:t>A</a:t>
            </a:r>
          </a:p>
        </p:txBody>
      </p:sp>
      <p:sp>
        <p:nvSpPr>
          <p:cNvPr id="31" name="TextBox 30">
            <a:extLst>
              <a:ext uri="{FF2B5EF4-FFF2-40B4-BE49-F238E27FC236}">
                <a16:creationId xmlns:a16="http://schemas.microsoft.com/office/drawing/2014/main" id="{F781920B-839E-4038-900D-5FDF21AE3430}"/>
              </a:ext>
            </a:extLst>
          </p:cNvPr>
          <p:cNvSpPr txBox="1"/>
          <p:nvPr/>
        </p:nvSpPr>
        <p:spPr>
          <a:xfrm>
            <a:off x="5254777" y="3718560"/>
            <a:ext cx="328140" cy="369332"/>
          </a:xfrm>
          <a:prstGeom prst="rect">
            <a:avLst/>
          </a:prstGeom>
          <a:noFill/>
        </p:spPr>
        <p:txBody>
          <a:bodyPr wrap="square" rtlCol="0">
            <a:spAutoFit/>
          </a:bodyPr>
          <a:lstStyle/>
          <a:p>
            <a:r>
              <a:rPr lang="en-GB" dirty="0"/>
              <a:t>B</a:t>
            </a:r>
          </a:p>
        </p:txBody>
      </p:sp>
      <p:sp>
        <p:nvSpPr>
          <p:cNvPr id="32" name="TextBox 31">
            <a:extLst>
              <a:ext uri="{FF2B5EF4-FFF2-40B4-BE49-F238E27FC236}">
                <a16:creationId xmlns:a16="http://schemas.microsoft.com/office/drawing/2014/main" id="{B7A07943-9DD2-4B69-8562-8CF823CBB16F}"/>
              </a:ext>
            </a:extLst>
          </p:cNvPr>
          <p:cNvSpPr txBox="1"/>
          <p:nvPr/>
        </p:nvSpPr>
        <p:spPr>
          <a:xfrm>
            <a:off x="9106864" y="2047240"/>
            <a:ext cx="286537" cy="369332"/>
          </a:xfrm>
          <a:prstGeom prst="rect">
            <a:avLst/>
          </a:prstGeom>
          <a:noFill/>
        </p:spPr>
        <p:txBody>
          <a:bodyPr wrap="square" rtlCol="0">
            <a:spAutoFit/>
          </a:bodyPr>
          <a:lstStyle/>
          <a:p>
            <a:r>
              <a:rPr lang="en-GB" dirty="0"/>
              <a:t>C</a:t>
            </a:r>
          </a:p>
        </p:txBody>
      </p:sp>
      <p:sp>
        <p:nvSpPr>
          <p:cNvPr id="33" name="TextBox 32">
            <a:extLst>
              <a:ext uri="{FF2B5EF4-FFF2-40B4-BE49-F238E27FC236}">
                <a16:creationId xmlns:a16="http://schemas.microsoft.com/office/drawing/2014/main" id="{41993266-98AB-43CF-908F-C854B6161175}"/>
              </a:ext>
            </a:extLst>
          </p:cNvPr>
          <p:cNvSpPr txBox="1"/>
          <p:nvPr/>
        </p:nvSpPr>
        <p:spPr>
          <a:xfrm>
            <a:off x="10641561" y="228057"/>
            <a:ext cx="286537" cy="369332"/>
          </a:xfrm>
          <a:prstGeom prst="rect">
            <a:avLst/>
          </a:prstGeom>
          <a:noFill/>
        </p:spPr>
        <p:txBody>
          <a:bodyPr wrap="square" rtlCol="0">
            <a:spAutoFit/>
          </a:bodyPr>
          <a:lstStyle/>
          <a:p>
            <a:r>
              <a:rPr lang="en-GB" dirty="0"/>
              <a:t>D</a:t>
            </a:r>
          </a:p>
        </p:txBody>
      </p:sp>
      <p:sp>
        <p:nvSpPr>
          <p:cNvPr id="34" name="TextBox 33">
            <a:extLst>
              <a:ext uri="{FF2B5EF4-FFF2-40B4-BE49-F238E27FC236}">
                <a16:creationId xmlns:a16="http://schemas.microsoft.com/office/drawing/2014/main" id="{D232BDE6-72B8-4B24-AF5F-9213FBDC3333}"/>
              </a:ext>
            </a:extLst>
          </p:cNvPr>
          <p:cNvSpPr txBox="1"/>
          <p:nvPr/>
        </p:nvSpPr>
        <p:spPr>
          <a:xfrm>
            <a:off x="9376298" y="4082800"/>
            <a:ext cx="311304" cy="369332"/>
          </a:xfrm>
          <a:prstGeom prst="rect">
            <a:avLst/>
          </a:prstGeom>
          <a:noFill/>
        </p:spPr>
        <p:txBody>
          <a:bodyPr wrap="none" rtlCol="0">
            <a:spAutoFit/>
          </a:bodyPr>
          <a:lstStyle/>
          <a:p>
            <a:r>
              <a:rPr lang="en-GB" dirty="0"/>
              <a:t>E</a:t>
            </a:r>
          </a:p>
        </p:txBody>
      </p:sp>
      <p:sp>
        <p:nvSpPr>
          <p:cNvPr id="35" name="TextBox 34">
            <a:extLst>
              <a:ext uri="{FF2B5EF4-FFF2-40B4-BE49-F238E27FC236}">
                <a16:creationId xmlns:a16="http://schemas.microsoft.com/office/drawing/2014/main" id="{D9F391DB-448F-4771-9920-C6BDC829FB2F}"/>
              </a:ext>
            </a:extLst>
          </p:cNvPr>
          <p:cNvSpPr txBox="1"/>
          <p:nvPr/>
        </p:nvSpPr>
        <p:spPr>
          <a:xfrm>
            <a:off x="7686040" y="3982720"/>
            <a:ext cx="211825" cy="369332"/>
          </a:xfrm>
          <a:prstGeom prst="rect">
            <a:avLst/>
          </a:prstGeom>
          <a:noFill/>
        </p:spPr>
        <p:txBody>
          <a:bodyPr wrap="square" rtlCol="0">
            <a:spAutoFit/>
          </a:bodyPr>
          <a:lstStyle/>
          <a:p>
            <a:r>
              <a:rPr lang="en-GB" dirty="0"/>
              <a:t>F</a:t>
            </a:r>
          </a:p>
        </p:txBody>
      </p:sp>
      <p:sp>
        <p:nvSpPr>
          <p:cNvPr id="36" name="TextBox 35">
            <a:extLst>
              <a:ext uri="{FF2B5EF4-FFF2-40B4-BE49-F238E27FC236}">
                <a16:creationId xmlns:a16="http://schemas.microsoft.com/office/drawing/2014/main" id="{FFFE00A8-A8B4-4F01-9B94-73C5D86E1877}"/>
              </a:ext>
            </a:extLst>
          </p:cNvPr>
          <p:cNvSpPr txBox="1"/>
          <p:nvPr/>
        </p:nvSpPr>
        <p:spPr>
          <a:xfrm>
            <a:off x="9698866" y="3908306"/>
            <a:ext cx="311304" cy="369332"/>
          </a:xfrm>
          <a:prstGeom prst="rect">
            <a:avLst/>
          </a:prstGeom>
          <a:noFill/>
        </p:spPr>
        <p:txBody>
          <a:bodyPr wrap="square" rtlCol="0">
            <a:spAutoFit/>
          </a:bodyPr>
          <a:lstStyle/>
          <a:p>
            <a:r>
              <a:rPr lang="en-GB" dirty="0"/>
              <a:t>G</a:t>
            </a:r>
          </a:p>
        </p:txBody>
      </p:sp>
      <p:sp>
        <p:nvSpPr>
          <p:cNvPr id="37" name="TextBox 36">
            <a:extLst>
              <a:ext uri="{FF2B5EF4-FFF2-40B4-BE49-F238E27FC236}">
                <a16:creationId xmlns:a16="http://schemas.microsoft.com/office/drawing/2014/main" id="{A88EDAB2-AF53-4033-9FBF-83A667EC6A7C}"/>
              </a:ext>
            </a:extLst>
          </p:cNvPr>
          <p:cNvSpPr txBox="1"/>
          <p:nvPr/>
        </p:nvSpPr>
        <p:spPr>
          <a:xfrm>
            <a:off x="9559884" y="1951908"/>
            <a:ext cx="338008" cy="369332"/>
          </a:xfrm>
          <a:prstGeom prst="rect">
            <a:avLst/>
          </a:prstGeom>
          <a:noFill/>
        </p:spPr>
        <p:txBody>
          <a:bodyPr wrap="square" rtlCol="0">
            <a:spAutoFit/>
          </a:bodyPr>
          <a:lstStyle/>
          <a:p>
            <a:r>
              <a:rPr lang="en-GB" dirty="0"/>
              <a:t>H</a:t>
            </a:r>
          </a:p>
        </p:txBody>
      </p:sp>
      <p:sp>
        <p:nvSpPr>
          <p:cNvPr id="38" name="TextBox 37">
            <a:extLst>
              <a:ext uri="{FF2B5EF4-FFF2-40B4-BE49-F238E27FC236}">
                <a16:creationId xmlns:a16="http://schemas.microsoft.com/office/drawing/2014/main" id="{0D4A4562-095B-4CA0-B0D9-EBB5178ADBAA}"/>
              </a:ext>
            </a:extLst>
          </p:cNvPr>
          <p:cNvSpPr txBox="1"/>
          <p:nvPr/>
        </p:nvSpPr>
        <p:spPr>
          <a:xfrm>
            <a:off x="10312400" y="99584"/>
            <a:ext cx="228590" cy="369332"/>
          </a:xfrm>
          <a:prstGeom prst="rect">
            <a:avLst/>
          </a:prstGeom>
          <a:noFill/>
        </p:spPr>
        <p:txBody>
          <a:bodyPr wrap="square" rtlCol="0">
            <a:spAutoFit/>
          </a:bodyPr>
          <a:lstStyle/>
          <a:p>
            <a:r>
              <a:rPr lang="en-GB" dirty="0"/>
              <a:t>I</a:t>
            </a:r>
          </a:p>
        </p:txBody>
      </p:sp>
      <p:sp>
        <p:nvSpPr>
          <p:cNvPr id="39" name="TextBox 38">
            <a:extLst>
              <a:ext uri="{FF2B5EF4-FFF2-40B4-BE49-F238E27FC236}">
                <a16:creationId xmlns:a16="http://schemas.microsoft.com/office/drawing/2014/main" id="{41FAC123-1D6C-4142-930E-7E99353C45E4}"/>
              </a:ext>
            </a:extLst>
          </p:cNvPr>
          <p:cNvSpPr txBox="1"/>
          <p:nvPr/>
        </p:nvSpPr>
        <p:spPr>
          <a:xfrm>
            <a:off x="3559708" y="3813548"/>
            <a:ext cx="303665" cy="369332"/>
          </a:xfrm>
          <a:prstGeom prst="rect">
            <a:avLst/>
          </a:prstGeom>
          <a:noFill/>
        </p:spPr>
        <p:txBody>
          <a:bodyPr wrap="square" rtlCol="0">
            <a:spAutoFit/>
          </a:bodyPr>
          <a:lstStyle/>
          <a:p>
            <a:r>
              <a:rPr lang="en-GB" dirty="0"/>
              <a:t>K</a:t>
            </a:r>
          </a:p>
        </p:txBody>
      </p:sp>
    </p:spTree>
    <p:extLst>
      <p:ext uri="{BB962C8B-B14F-4D97-AF65-F5344CB8AC3E}">
        <p14:creationId xmlns:p14="http://schemas.microsoft.com/office/powerpoint/2010/main" val="1098797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0783F2-2890-4102-8BBC-8A117D402F07}"/>
              </a:ext>
            </a:extLst>
          </p:cNvPr>
          <p:cNvSpPr>
            <a:spLocks noGrp="1"/>
          </p:cNvSpPr>
          <p:nvPr>
            <p:ph type="title"/>
          </p:nvPr>
        </p:nvSpPr>
        <p:spPr/>
        <p:txBody>
          <a:bodyPr/>
          <a:lstStyle/>
          <a:p>
            <a:r>
              <a:rPr lang="en-GB" dirty="0"/>
              <a:t>Negative points of this practise.</a:t>
            </a:r>
          </a:p>
        </p:txBody>
      </p:sp>
      <p:sp>
        <p:nvSpPr>
          <p:cNvPr id="3" name="Content Placeholder 2">
            <a:extLst>
              <a:ext uri="{FF2B5EF4-FFF2-40B4-BE49-F238E27FC236}">
                <a16:creationId xmlns:a16="http://schemas.microsoft.com/office/drawing/2014/main" id="{958E9555-330A-4F90-8A84-1C476264B68C}"/>
              </a:ext>
            </a:extLst>
          </p:cNvPr>
          <p:cNvSpPr>
            <a:spLocks noGrp="1"/>
          </p:cNvSpPr>
          <p:nvPr>
            <p:ph idx="1"/>
          </p:nvPr>
        </p:nvSpPr>
        <p:spPr/>
        <p:txBody>
          <a:bodyPr/>
          <a:lstStyle/>
          <a:p>
            <a:r>
              <a:rPr lang="en-GB" dirty="0"/>
              <a:t>Continuously late for the remainder of the shift. </a:t>
            </a:r>
          </a:p>
          <a:p>
            <a:r>
              <a:rPr lang="en-GB" dirty="0"/>
              <a:t>Cut corners in the standard of care practise.</a:t>
            </a:r>
          </a:p>
          <a:p>
            <a:r>
              <a:rPr lang="en-GB" dirty="0"/>
              <a:t>No allocated or paid travelling time.</a:t>
            </a:r>
          </a:p>
          <a:p>
            <a:pPr marL="0" indent="0">
              <a:buNone/>
            </a:pPr>
            <a:r>
              <a:rPr lang="en-GB" sz="1400" dirty="0"/>
              <a:t>UNISON surveyed 700 domiciliary carers, they found that the average time spent travelling between service users homes per week is 6hr 49 minutes, creating approx. £43 weekly loss for employees.</a:t>
            </a:r>
          </a:p>
          <a:p>
            <a:pPr marL="0" indent="0">
              <a:buNone/>
            </a:pPr>
            <a:r>
              <a:rPr lang="en-GB" sz="1400" dirty="0"/>
              <a:t>This can cause:</a:t>
            </a:r>
          </a:p>
          <a:p>
            <a:r>
              <a:rPr lang="en-GB" dirty="0"/>
              <a:t>Driving hazards.</a:t>
            </a:r>
          </a:p>
          <a:p>
            <a:r>
              <a:rPr lang="en-GB" dirty="0"/>
              <a:t>Unnecessary stress and pressure on Domiciliary Care employees.</a:t>
            </a:r>
          </a:p>
        </p:txBody>
      </p:sp>
    </p:spTree>
    <p:extLst>
      <p:ext uri="{BB962C8B-B14F-4D97-AF65-F5344CB8AC3E}">
        <p14:creationId xmlns:p14="http://schemas.microsoft.com/office/powerpoint/2010/main" val="40714120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heel(1)">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5" dur="500"/>
                                        <p:tgtEl>
                                          <p:spTgt spid="3">
                                            <p:txEl>
                                              <p:pRg st="1" end="1"/>
                                            </p:txEl>
                                          </p:spTgt>
                                        </p:tgtEl>
                                      </p:cBhvr>
                                    </p:animEffect>
                                  </p:childTnLst>
                                </p:cTn>
                              </p:par>
                              <p:par>
                                <p:cTn id="16" presetID="14" presetClass="entr" presetSubtype="10" fill="hold" nodeType="with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anim calcmode="lin" valueType="num">
                                      <p:cBhvr additive="base">
                                        <p:cTn id="2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16" presetClass="entr" presetSubtype="21" fill="hold"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Effect transition="in" filter="barn(inVertical)">
                                      <p:cBhvr>
                                        <p:cTn id="29" dur="500"/>
                                        <p:tgtEl>
                                          <p:spTgt spid="3">
                                            <p:txEl>
                                              <p:pRg st="4" end="4"/>
                                            </p:txEl>
                                          </p:spTgt>
                                        </p:tgtEl>
                                      </p:cBhvr>
                                    </p:animEffect>
                                  </p:childTnLst>
                                </p:cTn>
                              </p:par>
                              <p:par>
                                <p:cTn id="30" presetID="16" presetClass="entr" presetSubtype="21" fill="hold" nodeType="with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barn(inVertical)">
                                      <p:cBhvr>
                                        <p:cTn id="32" dur="500"/>
                                        <p:tgtEl>
                                          <p:spTgt spid="3">
                                            <p:txEl>
                                              <p:pRg st="5" end="5"/>
                                            </p:txEl>
                                          </p:spTgt>
                                        </p:tgtEl>
                                      </p:cBhvr>
                                    </p:animEffect>
                                  </p:childTnLst>
                                </p:cTn>
                              </p:par>
                              <p:par>
                                <p:cTn id="33" presetID="16" presetClass="entr" presetSubtype="21" fill="hold"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Effect transition="in" filter="barn(inVertical)">
                                      <p:cBhvr>
                                        <p:cTn id="3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9C6C94-8AE7-4B74-96E0-8ED2290B9E69}"/>
              </a:ext>
            </a:extLst>
          </p:cNvPr>
          <p:cNvSpPr>
            <a:spLocks noGrp="1"/>
          </p:cNvSpPr>
          <p:nvPr>
            <p:ph type="title"/>
          </p:nvPr>
        </p:nvSpPr>
        <p:spPr/>
        <p:txBody>
          <a:bodyPr/>
          <a:lstStyle/>
          <a:p>
            <a:r>
              <a:rPr lang="en-GB" dirty="0"/>
              <a:t>Thank you all for listening!</a:t>
            </a:r>
          </a:p>
        </p:txBody>
      </p:sp>
      <p:sp>
        <p:nvSpPr>
          <p:cNvPr id="3" name="Content Placeholder 2">
            <a:extLst>
              <a:ext uri="{FF2B5EF4-FFF2-40B4-BE49-F238E27FC236}">
                <a16:creationId xmlns:a16="http://schemas.microsoft.com/office/drawing/2014/main" id="{BA104B54-8462-4C8A-88E0-5E6862EC7D39}"/>
              </a:ext>
            </a:extLst>
          </p:cNvPr>
          <p:cNvSpPr>
            <a:spLocks noGrp="1"/>
          </p:cNvSpPr>
          <p:nvPr>
            <p:ph idx="1"/>
          </p:nvPr>
        </p:nvSpPr>
        <p:spPr>
          <a:xfrm>
            <a:off x="3901440" y="619760"/>
            <a:ext cx="7660640" cy="5618480"/>
          </a:xfrm>
        </p:spPr>
        <p:txBody>
          <a:bodyPr>
            <a:normAutofit/>
          </a:bodyPr>
          <a:lstStyle/>
          <a:p>
            <a:pPr marL="0" indent="0" algn="ctr">
              <a:buNone/>
            </a:pPr>
            <a:r>
              <a:rPr lang="en-GB" dirty="0"/>
              <a:t>References</a:t>
            </a:r>
          </a:p>
          <a:p>
            <a:pPr marL="0" indent="0">
              <a:buNone/>
            </a:pPr>
            <a:endParaRPr lang="en-GB" sz="1200" dirty="0"/>
          </a:p>
          <a:p>
            <a:pPr marL="0" indent="0">
              <a:buNone/>
            </a:pPr>
            <a:r>
              <a:rPr lang="en-GB" sz="1200" dirty="0"/>
              <a:t>Farrah, M. (2018) Role of a Domiciliary Care Worker, SocialCare.co.uk. [blog]</a:t>
            </a:r>
          </a:p>
          <a:p>
            <a:pPr marL="0" indent="0">
              <a:buNone/>
            </a:pPr>
            <a:r>
              <a:rPr lang="en-GB" sz="1200" dirty="0"/>
              <a:t>	Retrieved from </a:t>
            </a:r>
          </a:p>
          <a:p>
            <a:pPr marL="0" indent="0">
              <a:buNone/>
            </a:pPr>
            <a:r>
              <a:rPr lang="en-GB" sz="1200" dirty="0"/>
              <a:t>	</a:t>
            </a:r>
            <a:r>
              <a:rPr lang="en-GB" sz="1200" dirty="0">
                <a:hlinkClick r:id="rId2"/>
              </a:rPr>
              <a:t>https://www.socialcare.co.uk/care/blog/role-of-a-domiciliary-care-worker/</a:t>
            </a:r>
            <a:endParaRPr lang="en-GB" sz="1200" dirty="0"/>
          </a:p>
          <a:p>
            <a:pPr marL="0" indent="0">
              <a:buNone/>
            </a:pPr>
            <a:r>
              <a:rPr lang="en-GB" sz="1200" dirty="0"/>
              <a:t>Google Maps</a:t>
            </a:r>
          </a:p>
          <a:p>
            <a:pPr marL="0" indent="0">
              <a:buNone/>
            </a:pPr>
            <a:r>
              <a:rPr lang="en-GB" sz="1200" dirty="0"/>
              <a:t>	Retrieved from</a:t>
            </a:r>
          </a:p>
          <a:p>
            <a:pPr marL="0" indent="0">
              <a:buNone/>
            </a:pPr>
            <a:r>
              <a:rPr lang="en-GB" sz="1200" dirty="0">
                <a:solidFill>
                  <a:schemeClr val="bg1"/>
                </a:solidFill>
                <a:hlinkClick r:id="rId3">
                  <a:extLst>
                    <a:ext uri="{A12FA001-AC4F-418D-AE19-62706E023703}">
                      <ahyp:hlinkClr xmlns:ahyp="http://schemas.microsoft.com/office/drawing/2018/hyperlinkcolor" val="tx"/>
                    </a:ext>
                  </a:extLst>
                </a:hlinkClick>
              </a:rPr>
              <a:t>	</a:t>
            </a:r>
            <a:r>
              <a:rPr lang="en-GB" sz="1200" dirty="0">
                <a:hlinkClick r:id="rId3">
                  <a:extLst>
                    <a:ext uri="{A12FA001-AC4F-418D-AE19-62706E023703}">
                      <ahyp:hlinkClr xmlns:ahyp="http://schemas.microsoft.com/office/drawing/2018/hyperlinkcolor" val="tx"/>
                    </a:ext>
                  </a:extLst>
                </a:hlinkClick>
              </a:rPr>
              <a:t>https://www.google.co.uk/maps/@51.7134209,-5.0445605,14z</a:t>
            </a:r>
            <a:endParaRPr lang="en-GB" sz="1200" dirty="0"/>
          </a:p>
          <a:p>
            <a:pPr marL="0" indent="0">
              <a:buNone/>
            </a:pPr>
            <a:r>
              <a:rPr lang="en-GB" sz="1200" dirty="0"/>
              <a:t>Harbour Care Services Ltd. (2012). Employment Contract.</a:t>
            </a:r>
          </a:p>
          <a:p>
            <a:pPr marL="0" indent="0">
              <a:buNone/>
            </a:pPr>
            <a:r>
              <a:rPr lang="en-GB" sz="1200" dirty="0"/>
              <a:t>Harbour Care Service Ltd. (2012). Roster.</a:t>
            </a:r>
          </a:p>
          <a:p>
            <a:pPr marL="0" indent="0">
              <a:buNone/>
            </a:pPr>
            <a:r>
              <a:rPr lang="en-GB" sz="1200" dirty="0"/>
              <a:t>Microsoft PowerPoint: provided theme/background display of presentation.</a:t>
            </a:r>
          </a:p>
          <a:p>
            <a:pPr marL="0" indent="0">
              <a:buNone/>
            </a:pPr>
            <a:r>
              <a:rPr lang="en-GB" sz="1200" dirty="0"/>
              <a:t>Pictures taken and edited by: Davies, K. (2019).</a:t>
            </a:r>
          </a:p>
          <a:p>
            <a:pPr marL="0" indent="0">
              <a:buNone/>
            </a:pPr>
            <a:r>
              <a:rPr lang="en-GB" sz="1200" dirty="0"/>
              <a:t>Speaker: Davies, K. (2019). </a:t>
            </a:r>
          </a:p>
          <a:p>
            <a:pPr marL="0" indent="0">
              <a:buNone/>
            </a:pPr>
            <a:r>
              <a:rPr lang="en-GB" sz="1200" dirty="0"/>
              <a:t>UNISON. (2013). </a:t>
            </a:r>
            <a:r>
              <a:rPr lang="en-GB" sz="1200" i="1" dirty="0"/>
              <a:t>Homecare workers lose out on travel time pay.</a:t>
            </a:r>
            <a:r>
              <a:rPr lang="en-GB" sz="1200" dirty="0"/>
              <a:t> London: UNISON Centre.</a:t>
            </a:r>
          </a:p>
          <a:p>
            <a:pPr marL="0" indent="0">
              <a:buNone/>
            </a:pPr>
            <a:r>
              <a:rPr lang="en-GB" sz="1200" dirty="0"/>
              <a:t>	Retrieved from</a:t>
            </a:r>
          </a:p>
          <a:p>
            <a:pPr marL="0" indent="0">
              <a:buNone/>
            </a:pPr>
            <a:r>
              <a:rPr lang="en-GB" sz="1200" dirty="0"/>
              <a:t>	https://www.unison.org.uk/news/article/2013/10/homecare-workers-lose-out-on-travel-time-pay/</a:t>
            </a:r>
          </a:p>
        </p:txBody>
      </p:sp>
    </p:spTree>
    <p:extLst>
      <p:ext uri="{BB962C8B-B14F-4D97-AF65-F5344CB8AC3E}">
        <p14:creationId xmlns:p14="http://schemas.microsoft.com/office/powerpoint/2010/main" val="3122940037"/>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otalTime>271</TotalTime>
  <Words>307</Words>
  <Application>Microsoft Office PowerPoint</Application>
  <PresentationFormat>Widescreen</PresentationFormat>
  <Paragraphs>55</Paragraphs>
  <Slides>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7</vt:i4>
      </vt:variant>
    </vt:vector>
  </HeadingPairs>
  <TitlesOfParts>
    <vt:vector size="10" baseType="lpstr">
      <vt:lpstr>Corbel</vt:lpstr>
      <vt:lpstr>Wingdings 2</vt:lpstr>
      <vt:lpstr>Frame</vt:lpstr>
      <vt:lpstr>My introduction to Domiciliary Care,</vt:lpstr>
      <vt:lpstr>What is a ‘Domiciliary Care Assistant’?</vt:lpstr>
      <vt:lpstr>Essential Criteria</vt:lpstr>
      <vt:lpstr>Why is a driving license essential?</vt:lpstr>
      <vt:lpstr>PowerPoint Presentation</vt:lpstr>
      <vt:lpstr>Negative points of this practise.</vt:lpstr>
      <vt:lpstr>Thank you all for listening!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My introduction to Domiciliary Care,</dc:title>
  <dc:creator>Kelly Davies</dc:creator>
  <cp:lastModifiedBy>Kelly Davies</cp:lastModifiedBy>
  <cp:revision>16</cp:revision>
  <dcterms:created xsi:type="dcterms:W3CDTF">2019-12-08T19:09:52Z</dcterms:created>
  <dcterms:modified xsi:type="dcterms:W3CDTF">2019-12-08T23:41:52Z</dcterms:modified>
</cp:coreProperties>
</file>