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diagrams/data1.xml" ContentType="application/vnd.openxmlformats-officedocument.drawingml.diagramData+xml"/>
  <Override PartName="/word/diagrams/layout1.xml" ContentType="application/vnd.openxmlformats-officedocument.drawingml.diagramLayout+xml"/>
  <Override PartName="/word/diagrams/quickStyle1.xml" ContentType="application/vnd.openxmlformats-officedocument.drawingml.diagramStyle+xml"/>
  <Override PartName="/word/diagrams/colors1.xml" ContentType="application/vnd.openxmlformats-officedocument.drawingml.diagramColor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diagrams/data5.xml" ContentType="application/vnd.openxmlformats-officedocument.drawingml.diagramData+xml"/>
  <Override PartName="/word/diagrams/layout5.xml" ContentType="application/vnd.openxmlformats-officedocument.drawingml.diagramLayout+xml"/>
  <Override PartName="/word/diagrams/quickStyle5.xml" ContentType="application/vnd.openxmlformats-officedocument.drawingml.diagramStyle+xml"/>
  <Override PartName="/word/diagrams/colors5.xml" ContentType="application/vnd.openxmlformats-officedocument.drawingml.diagramColors+xml"/>
  <Override PartName="/word/diagrams/drawing5.xml" ContentType="application/vnd.ms-office.drawingml.diagramDrawing+xml"/>
  <Override PartName="/word/diagrams/data6.xml" ContentType="application/vnd.openxmlformats-officedocument.drawingml.diagramData+xml"/>
  <Override PartName="/word/diagrams/layout6.xml" ContentType="application/vnd.openxmlformats-officedocument.drawingml.diagramLayout+xml"/>
  <Override PartName="/word/diagrams/quickStyle6.xml" ContentType="application/vnd.openxmlformats-officedocument.drawingml.diagramStyle+xml"/>
  <Override PartName="/word/diagrams/colors6.xml" ContentType="application/vnd.openxmlformats-officedocument.drawingml.diagramColors+xml"/>
  <Override PartName="/word/diagrams/drawing6.xml" ContentType="application/vnd.ms-office.drawingml.diagramDrawing+xml"/>
  <Override PartName="/word/diagrams/data7.xml" ContentType="application/vnd.openxmlformats-officedocument.drawingml.diagramData+xml"/>
  <Override PartName="/word/diagrams/layout7.xml" ContentType="application/vnd.openxmlformats-officedocument.drawingml.diagramLayout+xml"/>
  <Override PartName="/word/diagrams/quickStyle7.xml" ContentType="application/vnd.openxmlformats-officedocument.drawingml.diagramStyle+xml"/>
  <Override PartName="/word/diagrams/colors7.xml" ContentType="application/vnd.openxmlformats-officedocument.drawingml.diagramColors+xml"/>
  <Override PartName="/word/diagrams/drawing7.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body>
    <w:p w14:paraId="2A76F9A0" w14:textId="77777777" w:rsidR="00335DC8" w:rsidRDefault="00335DC8" w:rsidP="00335DC8">
      <w:pPr>
        <w:rPr>
          <w:rFonts w:ascii="Times New Roman" w:hAnsi="Times New Roman" w:cs="Times New Roman"/>
        </w:rPr>
      </w:pPr>
    </w:p>
    <w:p w14:paraId="31534884" w14:textId="77777777" w:rsidR="00335DC8" w:rsidRPr="00A16773" w:rsidRDefault="00335DC8" w:rsidP="00335DC8">
      <w:pPr>
        <w:rPr>
          <w:rFonts w:ascii="Times New Roman" w:hAnsi="Times New Roman" w:cs="Times New Roman"/>
        </w:rPr>
      </w:pPr>
      <w:r>
        <w:rPr>
          <w:rFonts w:ascii="Times New Roman" w:hAnsi="Times New Roman" w:cs="Times New Roman"/>
        </w:rPr>
        <w:t>All Means All</w:t>
      </w:r>
      <w:r w:rsidRPr="00A16773">
        <w:rPr>
          <w:rFonts w:ascii="Times New Roman" w:hAnsi="Times New Roman" w:cs="Times New Roman"/>
        </w:rPr>
        <w:t>-</w:t>
      </w:r>
      <w:r>
        <w:rPr>
          <w:rFonts w:ascii="Times New Roman" w:hAnsi="Times New Roman" w:cs="Times New Roman"/>
        </w:rPr>
        <w:t xml:space="preserve"> ECES5006</w:t>
      </w:r>
    </w:p>
    <w:p w14:paraId="6311BE2D" w14:textId="77777777" w:rsidR="00335DC8" w:rsidRPr="00A16773" w:rsidRDefault="00335DC8" w:rsidP="00335DC8">
      <w:pPr>
        <w:rPr>
          <w:rFonts w:ascii="Times New Roman" w:hAnsi="Times New Roman" w:cs="Times New Roman"/>
        </w:rPr>
      </w:pPr>
    </w:p>
    <w:p w14:paraId="3AB9B677" w14:textId="77777777" w:rsidR="00335DC8" w:rsidRDefault="00335DC8" w:rsidP="00335DC8">
      <w:pPr>
        <w:rPr>
          <w:rFonts w:ascii="Times New Roman" w:hAnsi="Times New Roman" w:cs="Times New Roman"/>
        </w:rPr>
      </w:pPr>
      <w:r w:rsidRPr="00A16773">
        <w:rPr>
          <w:rFonts w:ascii="Times New Roman" w:hAnsi="Times New Roman" w:cs="Times New Roman"/>
        </w:rPr>
        <w: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w:t>
      </w:r>
    </w:p>
    <w:p w14:paraId="0199BF36" w14:textId="77777777" w:rsidR="00335DC8" w:rsidRPr="00A16773" w:rsidRDefault="00335DC8" w:rsidP="00335DC8">
      <w:pPr>
        <w:rPr>
          <w:rFonts w:ascii="Times New Roman" w:hAnsi="Times New Roman" w:cs="Times New Roman"/>
        </w:rPr>
      </w:pPr>
      <w:r>
        <w:rPr>
          <w:rFonts w:ascii="Times New Roman" w:hAnsi="Times New Roman" w:cs="Times New Roman"/>
        </w:rPr>
        <w:t>16 January 2025.</w:t>
      </w:r>
    </w:p>
    <w:p w14:paraId="160EB4F6" w14:textId="3A585B4F" w:rsidR="00335DC8" w:rsidRDefault="001A243A">
      <w:r>
        <w:br w:type="page"/>
      </w:r>
    </w:p>
    <w:p w14:paraId="67536130" w14:textId="4D404D08" w:rsidR="007348CD" w:rsidRPr="007D49F4" w:rsidRDefault="00E33386">
      <w:pPr>
        <w:rPr>
          <w:noProof/>
        </w:rPr>
      </w:pPr>
      <w:r w:rsidRPr="007D49F4">
        <w:rPr>
          <w:noProof/>
        </w:rPr>
        <w:lastRenderedPageBreak/>
        <mc:AlternateContent>
          <mc:Choice Requires="wps">
            <w:drawing>
              <wp:anchor distT="0" distB="0" distL="114300" distR="114300" simplePos="0" relativeHeight="251164160" behindDoc="0" locked="0" layoutInCell="1" allowOverlap="1" wp14:anchorId="5FCFC995" wp14:editId="6149E1B0">
                <wp:simplePos x="0" y="0"/>
                <wp:positionH relativeFrom="column">
                  <wp:posOffset>5017481</wp:posOffset>
                </wp:positionH>
                <wp:positionV relativeFrom="paragraph">
                  <wp:posOffset>-1273986</wp:posOffset>
                </wp:positionV>
                <wp:extent cx="0" cy="5996160"/>
                <wp:effectExtent l="0" t="0" r="38100" b="24130"/>
                <wp:wrapNone/>
                <wp:docPr id="1723410009" name="Straight Connector 24"/>
                <wp:cNvGraphicFramePr/>
                <a:graphic xmlns:a="http://schemas.openxmlformats.org/drawingml/2006/main">
                  <a:graphicData uri="http://schemas.microsoft.com/office/word/2010/wordprocessingShape">
                    <wps:wsp>
                      <wps:cNvCnPr/>
                      <wps:spPr>
                        <a:xfrm>
                          <a:off x="0" y="0"/>
                          <a:ext cx="0" cy="5996160"/>
                        </a:xfrm>
                        <a:prstGeom prst="line">
                          <a:avLst/>
                        </a:prstGeom>
                        <a:ln>
                          <a:solidFill>
                            <a:schemeClr val="tx2">
                              <a:lumMod val="60000"/>
                              <a:lumOff val="40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2223911A" id="Straight Connector 24" o:spid="_x0000_s1026" style="position:absolute;z-index:251164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95.1pt,-100.3pt" to="395.1pt,371.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xViFMzQEAAA8EAAAOAAAAZHJzL2Uyb0RvYy54bWysU8tu2zAQvBfoPxC815KM1mgEyzkkSC99&#10;BG36AQy1tAjwBZKx5L/vcmXLQVugaBAdKHG5O7MzXG2vJ2vYAWLS3nW8WdWcgZO+127f8Z8Pd+8+&#10;cpaycL0w3kHHj5D49e7tm+0YWlj7wZseIkMQl9oxdHzIObRVleQAVqSVD+DwUPloRcZt3Fd9FCOi&#10;W1Ot63pTjT72IXoJKWH0dj7kO8JXCmT+plSCzEzHsbdMa6T1sazVbivafRRh0PLUhnhBF1Zoh6QL&#10;1K3Igj1F/QeU1TL65FVeSW8rr5SWQBpQTVP/pubHIAKQFjQnhcWm9Hqw8uvhxt1HtGEMqU3hPhYV&#10;k4q2vLE/NpFZx8UsmDKTc1Bi9MPV1abZkJHVpTDElD+Bt6x8dNxoV3SIVhw+p4xkmHpOKWHjypq8&#10;0f2dNoY2ZQLgxkR2EHh3eVoTgHmyX3w/xzY1PvMNYhjveQ6/P4eRhOaooBDlMwI8K6TVRTV95aOB&#10;uaHvoJjuUWdDvAvQzCGkBJebQk5ImF3KFDa/FNb/Ljzll1KgYf2f4qWCmL3LS7HVzse/sefp3LKa&#10;888OzLqLBY++P9I8kDU4daTw9IeUsX6+p/LLf7z7BQAA//8DAFBLAwQUAAYACAAAACEAWrnE9N4A&#10;AAAMAQAADwAAAGRycy9kb3ducmV2LnhtbEyPzU7DMBCE70i8g7VI3Fqb/oYQp6KVEKic+vMAbrwk&#10;EfE6ip02fXu24gC33Z3RzLfZanCNOGMXak8ansYKBFLhbU2lhuPhbZSACNGQNY0n1HDFAKv8/i4z&#10;qfUX2uF5H0vBIRRSo6GKsU2lDEWFzoSxb5FY+/KdM5HXrpS2MxcOd42cKLWQztTEDZVpcVNh8b3v&#10;nQacX+3ntp+vt/WH2qgok3c/S7R+fBheX0BEHOKfGW74jA45M518TzaIRsPyWU3YqmF06wHBlt/T&#10;iYfZdAkyz+T/J/IfAAAA//8DAFBLAQItABQABgAIAAAAIQC2gziS/gAAAOEBAAATAAAAAAAAAAAA&#10;AAAAAAAAAABbQ29udGVudF9UeXBlc10ueG1sUEsBAi0AFAAGAAgAAAAhADj9If/WAAAAlAEAAAsA&#10;AAAAAAAAAAAAAAAALwEAAF9yZWxzLy5yZWxzUEsBAi0AFAAGAAgAAAAhAHFWIUzNAQAADwQAAA4A&#10;AAAAAAAAAAAAAAAALgIAAGRycy9lMm9Eb2MueG1sUEsBAi0AFAAGAAgAAAAhAFq5xPTeAAAADAEA&#10;AA8AAAAAAAAAAAAAAAAAJwQAAGRycy9kb3ducmV2LnhtbFBLBQYAAAAABAAEAPMAAAAyBQAAAAA=&#10;" strokecolor="#6fa0c0 [1951]" strokeweight=".5pt">
                <v:stroke joinstyle="miter"/>
              </v:line>
            </w:pict>
          </mc:Fallback>
        </mc:AlternateContent>
      </w:r>
      <w:r w:rsidRPr="007D49F4">
        <w:rPr>
          <w:noProof/>
        </w:rPr>
        <mc:AlternateContent>
          <mc:Choice Requires="wps">
            <w:drawing>
              <wp:anchor distT="0" distB="0" distL="114300" distR="114300" simplePos="0" relativeHeight="251163136" behindDoc="0" locked="0" layoutInCell="1" allowOverlap="1" wp14:anchorId="31D600AA" wp14:editId="33A87980">
                <wp:simplePos x="0" y="0"/>
                <wp:positionH relativeFrom="column">
                  <wp:posOffset>4956647</wp:posOffset>
                </wp:positionH>
                <wp:positionV relativeFrom="paragraph">
                  <wp:posOffset>-1029542</wp:posOffset>
                </wp:positionV>
                <wp:extent cx="0" cy="5766680"/>
                <wp:effectExtent l="0" t="0" r="38100" b="24765"/>
                <wp:wrapNone/>
                <wp:docPr id="540969411" name="Straight Connector 23"/>
                <wp:cNvGraphicFramePr/>
                <a:graphic xmlns:a="http://schemas.openxmlformats.org/drawingml/2006/main">
                  <a:graphicData uri="http://schemas.microsoft.com/office/word/2010/wordprocessingShape">
                    <wps:wsp>
                      <wps:cNvCnPr/>
                      <wps:spPr>
                        <a:xfrm>
                          <a:off x="0" y="0"/>
                          <a:ext cx="0" cy="5766680"/>
                        </a:xfrm>
                        <a:prstGeom prst="line">
                          <a:avLst/>
                        </a:prstGeom>
                        <a:ln>
                          <a:solidFill>
                            <a:schemeClr val="tx2">
                              <a:lumMod val="60000"/>
                              <a:lumOff val="40000"/>
                            </a:schemeClr>
                          </a:solidFill>
                        </a:ln>
                      </wps:spPr>
                      <wps:style>
                        <a:lnRef idx="1">
                          <a:schemeClr val="dk1"/>
                        </a:lnRef>
                        <a:fillRef idx="0">
                          <a:schemeClr val="dk1"/>
                        </a:fillRef>
                        <a:effectRef idx="0">
                          <a:schemeClr val="dk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2C92D5AC" id="Straight Connector 23" o:spid="_x0000_s1026" style="position:absolute;z-index:2511631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90.3pt,-81.05pt" to="390.3pt,373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QpzlywEAAAMEAAAOAAAAZHJzL2Uyb0RvYy54bWysU8lu2zAQvRfoPxC815KNVg0EyzkkSC9d&#10;gi4fwHCxiHIDyVjy33c4tOWgLYoiiA4jcjjz3rzhcHs9W0MOMibt3UDXq5YS6bgX2u0H+uP73Zsr&#10;SlJmTjDjnRzoUSZ6vXv9ajuFXm786I2QkQCIS/0UBjrmHPqmSXyUlqWVD9LBofLRsgzbuG9EZBOg&#10;W9Ns2rZrJh9FiJ7LlMB7Ww/pDvGVkjx/USrJTMxAobaMNqJ9KLbZbVm/jyyMmp/KYM+owjLtgHSB&#10;umWZkceo/4CymkefvMor7m3jldJcogZQs25/U/NtZEGiFmhOCkub0svB8s+HG3cfoQ1TSH0K97Go&#10;mFW05Q/1kRmbdVyaJedMeHVy8L5733XdFTayuSSGmPIH6S0pi4Ea7YoO1rPDx5SBDELPIcVtXLHJ&#10;Gy3utDG4KRMgb0wkBwZ3l+cNAphH+8mL6uta+OoNghvuubrfnt1AgnNUUJDyCQGcFdLmohpX+Whk&#10;LeirVEQL0LlG3gWocoif60KMKBBZUhQUviS1/046xZY0iUP6v4lLNDJ6l5dEq52Pf2PN87lUVePP&#10;qqvWIvvBiyPOALYDJg2VnV5FGeWne0y/vN3dLwAAAP//AwBQSwMEFAAGAAgAAAAhANHqo/zeAAAA&#10;DAEAAA8AAABkcnMvZG93bnJldi54bWxMj01OwzAQRvdIvYM1SOxaO1UbohCnKpUQqKwoHMCNhyQi&#10;Hkex06a3Z6ouYDc/T9+8KTaT68QJh9B60pAsFAikytuWag1fny/zDESIhqzpPKGGCwbYlLO7wuTW&#10;n+kDT4dYCw6hkBsNTYx9LmWoGnQmLHyPxLtvPzgTuR1qaQdz5nDXyaVSqXSmJb7QmB53DVY/h9Fp&#10;wPXFvu/H9fO+fVM7FWX26leZ1g/30/YJRMQp/sFw1Wd1KNnp6EeyQXQaHjOVMqphnqTLBAQjt9GR&#10;i1WqQJaF/P9E+QsAAP//AwBQSwECLQAUAAYACAAAACEAtoM4kv4AAADhAQAAEwAAAAAAAAAAAAAA&#10;AAAAAAAAW0NvbnRlbnRfVHlwZXNdLnhtbFBLAQItABQABgAIAAAAIQA4/SH/1gAAAJQBAAALAAAA&#10;AAAAAAAAAAAAAC8BAABfcmVscy8ucmVsc1BLAQItABQABgAIAAAAIQA8QpzlywEAAAMEAAAOAAAA&#10;AAAAAAAAAAAAAC4CAABkcnMvZTJvRG9jLnhtbFBLAQItABQABgAIAAAAIQDR6qP83gAAAAwBAAAP&#10;AAAAAAAAAAAAAAAAACUEAABkcnMvZG93bnJldi54bWxQSwUGAAAAAAQABADzAAAAMAUAAAAA&#10;" strokecolor="#6fa0c0 [1951]" strokeweight=".5pt">
                <v:stroke joinstyle="miter"/>
              </v:line>
            </w:pict>
          </mc:Fallback>
        </mc:AlternateContent>
      </w:r>
    </w:p>
    <w:sdt>
      <w:sdtPr>
        <w:rPr>
          <w:noProof/>
        </w:rPr>
        <w:id w:val="-148139645"/>
        <w:docPartObj>
          <w:docPartGallery w:val="Cover Pages"/>
          <w:docPartUnique/>
        </w:docPartObj>
      </w:sdtPr>
      <w:sdtEndPr>
        <w:rPr>
          <w:rFonts w:asciiTheme="majorHAnsi" w:eastAsiaTheme="minorEastAsia" w:hAnsiTheme="majorHAnsi"/>
          <w:b/>
          <w:color w:val="FFFFFF" w:themeColor="background1"/>
          <w:sz w:val="96"/>
          <w:szCs w:val="96"/>
        </w:rPr>
      </w:sdtEndPr>
      <w:sdtContent>
        <w:p w14:paraId="487D99EF" w14:textId="70072DF1" w:rsidR="00571941" w:rsidRPr="007D49F4" w:rsidRDefault="00835132">
          <w:pPr>
            <w:rPr>
              <w:noProof/>
            </w:rPr>
          </w:pPr>
          <w:r w:rsidRPr="007D49F4">
            <w:rPr>
              <w:noProof/>
            </w:rPr>
            <mc:AlternateContent>
              <mc:Choice Requires="wpg">
                <w:drawing>
                  <wp:anchor distT="0" distB="0" distL="114300" distR="114300" simplePos="0" relativeHeight="251161088" behindDoc="0" locked="0" layoutInCell="1" allowOverlap="1" wp14:anchorId="7E3DE9F9" wp14:editId="3C5616C9">
                    <wp:simplePos x="0" y="0"/>
                    <wp:positionH relativeFrom="page">
                      <wp:align>right</wp:align>
                    </wp:positionH>
                    <wp:positionV relativeFrom="page">
                      <wp:align>top</wp:align>
                    </wp:positionV>
                    <wp:extent cx="1928604" cy="10058400"/>
                    <wp:effectExtent l="0" t="0" r="0" b="0"/>
                    <wp:wrapNone/>
                    <wp:docPr id="453" name="Group 252"/>
                    <wp:cNvGraphicFramePr/>
                    <a:graphic xmlns:a="http://schemas.openxmlformats.org/drawingml/2006/main">
                      <a:graphicData uri="http://schemas.microsoft.com/office/word/2010/wordprocessingGroup">
                        <wpg:wgp>
                          <wpg:cNvGrpSpPr/>
                          <wpg:grpSpPr>
                            <a:xfrm>
                              <a:off x="0" y="0"/>
                              <a:ext cx="1928604" cy="10058400"/>
                              <a:chOff x="0" y="0"/>
                              <a:chExt cx="3113670" cy="10058400"/>
                            </a:xfrm>
                            <a:solidFill>
                              <a:schemeClr val="accent1">
                                <a:lumMod val="50000"/>
                              </a:schemeClr>
                            </a:solidFill>
                          </wpg:grpSpPr>
                          <wps:wsp>
                            <wps:cNvPr id="459" name="Rectangle 459" descr="Light vertical"/>
                            <wps:cNvSpPr>
                              <a:spLocks noChangeArrowheads="1"/>
                            </wps:cNvSpPr>
                            <wps:spPr bwMode="auto">
                              <a:xfrm>
                                <a:off x="0" y="0"/>
                                <a:ext cx="138545" cy="10058400"/>
                              </a:xfrm>
                              <a:prstGeom prst="rect">
                                <a:avLst/>
                              </a:prstGeom>
                              <a:grpFill/>
                              <a:extLst>
                                <a:ext uri="{91240B29-F687-4F45-9708-019B960494DF}">
                                  <a14:hiddenLine xmlns:a14="http://schemas.microsoft.com/office/drawing/2010/main" w="12700">
                                    <a:solidFill>
                                      <a:srgbClr val="FFFFFF"/>
                                    </a:solidFill>
                                    <a:miter lim="800000"/>
                                    <a:headEnd/>
                                    <a:tailEnd/>
                                  </a14:hiddenLine>
                                </a:ext>
                                <a:ext uri="{AF507438-7753-43E0-B8FC-AC1667EBCBE1}">
                                  <a14:hiddenEffects xmlns:a14="http://schemas.microsoft.com/office/drawing/2010/main">
                                    <a:effectLst>
                                      <a:outerShdw dist="53882" dir="2700000" algn="ctr" rotWithShape="0">
                                        <a:srgbClr val="D8D8D8"/>
                                      </a:outerShdw>
                                    </a:effectLst>
                                  </a14:hiddenEffects>
                                </a:ext>
                              </a:extLst>
                            </wps:spPr>
                            <wps:bodyPr rot="0" vert="horz" wrap="square" lIns="91440" tIns="45720" rIns="91440" bIns="45720" anchor="ctr" anchorCtr="0" upright="1">
                              <a:noAutofit/>
                            </wps:bodyPr>
                          </wps:wsp>
                          <wps:wsp>
                            <wps:cNvPr id="460" name="Rectangle 460"/>
                            <wps:cNvSpPr>
                              <a:spLocks noChangeArrowheads="1"/>
                            </wps:cNvSpPr>
                            <wps:spPr bwMode="auto">
                              <a:xfrm>
                                <a:off x="124691" y="0"/>
                                <a:ext cx="2971800" cy="10058400"/>
                              </a:xfrm>
                              <a:prstGeom prst="rect">
                                <a:avLst/>
                              </a:prstGeom>
                              <a:grpFill/>
                              <a:extLst>
                                <a:ext uri="{91240B29-F687-4F45-9708-019B960494DF}">
                                  <a14:hiddenLine xmlns:a14="http://schemas.microsoft.com/office/drawing/2010/main" w="9525">
                                    <a:solidFill>
                                      <a:srgbClr val="D8D8D8"/>
                                    </a:solidFill>
                                    <a:miter lim="800000"/>
                                    <a:headEnd/>
                                    <a:tailEnd/>
                                  </a14:hiddenLine>
                                </a:ext>
                              </a:extLst>
                            </wps:spPr>
                            <wps:bodyPr rot="0" vert="horz" wrap="square" lIns="91440" tIns="45720" rIns="91440" bIns="45720" anchor="t" anchorCtr="0" upright="1">
                              <a:noAutofit/>
                            </wps:bodyPr>
                          </wps:wsp>
                          <wps:wsp>
                            <wps:cNvPr id="461" name="Rectangle 461"/>
                            <wps:cNvSpPr>
                              <a:spLocks noChangeArrowheads="1"/>
                            </wps:cNvSpPr>
                            <wps:spPr bwMode="auto">
                              <a:xfrm>
                                <a:off x="13854" y="0"/>
                                <a:ext cx="3099816" cy="1718441"/>
                              </a:xfrm>
                              <a:prstGeom prst="rect">
                                <a:avLst/>
                              </a:prstGeom>
                              <a:grpFill/>
                              <a:extLst>
                                <a:ext uri="{91240B29-F687-4F45-9708-019B960494DF}">
                                  <a14:hiddenLine xmlns:a14="http://schemas.microsoft.com/office/drawing/2010/main" w="12700">
                                    <a:solidFill>
                                      <a:srgbClr val="FFFFFF"/>
                                    </a:solidFill>
                                    <a:miter lim="800000"/>
                                    <a:headEnd/>
                                    <a:tailEnd/>
                                  </a14:hiddenLine>
                                </a:ext>
                                <a:ext uri="{AF507438-7753-43E0-B8FC-AC1667EBCBE1}">
                                  <a14:hiddenEffects xmlns:a14="http://schemas.microsoft.com/office/drawing/2010/main">
                                    <a:effectLst>
                                      <a:outerShdw dist="53882" dir="2700000" algn="ctr" rotWithShape="0">
                                        <a:srgbClr val="D8D8D8"/>
                                      </a:outerShdw>
                                    </a:effectLst>
                                  </a14:hiddenEffects>
                                </a:ext>
                              </a:extLst>
                            </wps:spPr>
                            <wps:txbx>
                              <w:txbxContent>
                                <w:sdt>
                                  <w:sdtPr>
                                    <w:rPr>
                                      <w:noProof/>
                                      <w:color w:val="FFFFFF" w:themeColor="background1"/>
                                      <w:sz w:val="96"/>
                                      <w:szCs w:val="96"/>
                                    </w:rPr>
                                    <w:alias w:val="Year"/>
                                    <w:id w:val="1012341074"/>
                                    <w:dataBinding w:prefixMappings="xmlns:ns0='http://schemas.microsoft.com/office/2006/coverPageProps'" w:xpath="/ns0:CoverPageProperties[1]/ns0:PublishDate[1]" w:storeItemID="{55AF091B-3C7A-41E3-B477-F2FDAA23CFDA}"/>
                                    <w:date w:fullDate="2025-01-01T00:00:00Z">
                                      <w:dateFormat w:val="yyyy"/>
                                      <w:lid w:val="en-GB"/>
                                      <w:storeMappedDataAs w:val="dateTime"/>
                                      <w:calendar w:val="gregorian"/>
                                    </w:date>
                                  </w:sdtPr>
                                  <w:sdtEndPr/>
                                  <w:sdtContent>
                                    <w:p w14:paraId="203742D0" w14:textId="21971886" w:rsidR="00571941" w:rsidRPr="007D49F4" w:rsidRDefault="00835132">
                                      <w:pPr>
                                        <w:pStyle w:val="NoSpacing"/>
                                        <w:rPr>
                                          <w:noProof/>
                                          <w:color w:val="FFFFFF" w:themeColor="background1"/>
                                          <w:sz w:val="96"/>
                                          <w:szCs w:val="96"/>
                                        </w:rPr>
                                      </w:pPr>
                                      <w:r w:rsidRPr="007D49F4">
                                        <w:rPr>
                                          <w:noProof/>
                                          <w:color w:val="FFFFFF" w:themeColor="background1"/>
                                          <w:sz w:val="96"/>
                                          <w:szCs w:val="96"/>
                                        </w:rPr>
                                        <w:t>2025</w:t>
                                      </w:r>
                                    </w:p>
                                  </w:sdtContent>
                                </w:sdt>
                              </w:txbxContent>
                            </wps:txbx>
                            <wps:bodyPr rot="0" vert="horz" wrap="square" lIns="365760" tIns="182880" rIns="182880" bIns="182880" anchor="b" anchorCtr="0" upright="1">
                              <a:noAutofit/>
                            </wps:bodyPr>
                          </wps:wsp>
                          <wps:wsp>
                            <wps:cNvPr id="462" name="Rectangle 9"/>
                            <wps:cNvSpPr>
                              <a:spLocks noChangeArrowheads="1"/>
                            </wps:cNvSpPr>
                            <wps:spPr bwMode="auto">
                              <a:xfrm>
                                <a:off x="0" y="6761018"/>
                                <a:ext cx="3089515" cy="2833370"/>
                              </a:xfrm>
                              <a:prstGeom prst="rect">
                                <a:avLst/>
                              </a:prstGeom>
                              <a:grpFill/>
                              <a:extLst>
                                <a:ext uri="{91240B29-F687-4F45-9708-019B960494DF}">
                                  <a14:hiddenLine xmlns:a14="http://schemas.microsoft.com/office/drawing/2010/main" w="12700">
                                    <a:solidFill>
                                      <a:srgbClr val="FFFFFF"/>
                                    </a:solidFill>
                                    <a:miter lim="800000"/>
                                    <a:headEnd/>
                                    <a:tailEnd/>
                                  </a14:hiddenLine>
                                </a:ext>
                                <a:ext uri="{AF507438-7753-43E0-B8FC-AC1667EBCBE1}">
                                  <a14:hiddenEffects xmlns:a14="http://schemas.microsoft.com/office/drawing/2010/main">
                                    <a:effectLst>
                                      <a:outerShdw dist="53882" dir="2700000" algn="ctr" rotWithShape="0">
                                        <a:srgbClr val="D8D8D8"/>
                                      </a:outerShdw>
                                    </a:effectLst>
                                  </a14:hiddenEffects>
                                </a:ext>
                              </a:extLst>
                            </wps:spPr>
                            <wps:txbx>
                              <w:txbxContent>
                                <w:sdt>
                                  <w:sdtPr>
                                    <w:rPr>
                                      <w:noProof/>
                                      <w:color w:val="FFFFFF" w:themeColor="background1"/>
                                      <w:sz w:val="20"/>
                                      <w:szCs w:val="20"/>
                                    </w:rPr>
                                    <w:alias w:val="Author"/>
                                    <w:id w:val="1380359617"/>
                                    <w:dataBinding w:prefixMappings="xmlns:ns0='http://schemas.openxmlformats.org/package/2006/metadata/core-properties' xmlns:ns1='http://purl.org/dc/elements/1.1/'" w:xpath="/ns0:coreProperties[1]/ns1:creator[1]" w:storeItemID="{6C3C8BC8-F283-45AE-878A-BAB7291924A1}"/>
                                    <w:text/>
                                  </w:sdtPr>
                                  <w:sdtEndPr/>
                                  <w:sdtContent>
                                    <w:p w14:paraId="030AEC13" w14:textId="0A8D1346" w:rsidR="00571941" w:rsidRPr="007D49F4" w:rsidRDefault="00571941">
                                      <w:pPr>
                                        <w:pStyle w:val="NoSpacing"/>
                                        <w:spacing w:line="360" w:lineRule="auto"/>
                                        <w:rPr>
                                          <w:noProof/>
                                          <w:color w:val="FFFFFF" w:themeColor="background1"/>
                                          <w:sz w:val="20"/>
                                          <w:szCs w:val="20"/>
                                        </w:rPr>
                                      </w:pPr>
                                      <w:r w:rsidRPr="007D49F4">
                                        <w:rPr>
                                          <w:noProof/>
                                          <w:color w:val="FFFFFF" w:themeColor="background1"/>
                                          <w:sz w:val="20"/>
                                          <w:szCs w:val="20"/>
                                        </w:rPr>
                                        <w:t>Alanna Earls</w:t>
                                      </w:r>
                                    </w:p>
                                  </w:sdtContent>
                                </w:sdt>
                                <w:p w14:paraId="45E867F5" w14:textId="00F19EBA" w:rsidR="00571941" w:rsidRPr="007D49F4" w:rsidRDefault="006F4E82">
                                  <w:pPr>
                                    <w:pStyle w:val="NoSpacing"/>
                                    <w:spacing w:line="360" w:lineRule="auto"/>
                                    <w:rPr>
                                      <w:noProof/>
                                      <w:color w:val="FFFFFF" w:themeColor="background1"/>
                                      <w:sz w:val="20"/>
                                      <w:szCs w:val="20"/>
                                    </w:rPr>
                                  </w:pPr>
                                  <w:r w:rsidRPr="007D49F4">
                                    <w:rPr>
                                      <w:noProof/>
                                      <w:color w:val="FFFFFF" w:themeColor="background1"/>
                                      <w:sz w:val="20"/>
                                      <w:szCs w:val="20"/>
                                    </w:rPr>
                                    <w:t>1904250</w:t>
                                  </w:r>
                                </w:p>
                              </w:txbxContent>
                            </wps:txbx>
                            <wps:bodyPr rot="0" vert="horz" wrap="square" lIns="365760" tIns="182880" rIns="182880" bIns="182880" anchor="b" anchorCtr="0" upright="1">
                              <a:noAutofit/>
                            </wps:bodyPr>
                          </wps:wsp>
                        </wpg:wgp>
                      </a:graphicData>
                    </a:graphic>
                    <wp14:sizeRelH relativeFrom="page">
                      <wp14:pctWidth>0</wp14:pctWidth>
                    </wp14:sizeRelH>
                    <wp14:sizeRelV relativeFrom="page">
                      <wp14:pctHeight>100000</wp14:pctHeight>
                    </wp14:sizeRelV>
                  </wp:anchor>
                </w:drawing>
              </mc:Choice>
              <mc:Fallback>
                <w:pict>
                  <v:group w14:anchorId="7E3DE9F9" id="Group 252" o:spid="_x0000_s1026" style="position:absolute;margin-left:100.65pt;margin-top:0;width:151.85pt;height:11in;z-index:251161088;mso-height-percent:1000;mso-position-horizontal:right;mso-position-horizontal-relative:page;mso-position-vertical:top;mso-position-vertical-relative:page;mso-height-percent:1000" coordsize="31136,100584"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UsNIJDwMAAIcLAAAOAAAAZHJzL2Uyb0RvYy54bWzUVm1v0zAQ/o7Ef7D8nSXOW5Nq6TRtbEIa&#10;MDH4Aa7jvIgkNra7dPx6zk7abiuaYLBJ7Qe3Z9fn55577uzjk3XXoluudCP6HJMjHyPeM1E0fZXj&#10;b18v3qUYaUP7grai5zm+4xqfLN6+OR7knAeiFm3BFQInvZ4PMse1MXLueZrVvKP6SEjew2IpVEcN&#10;mKryCkUH8N61XuD7iTcIVUglGNcaZs/HRbxw/suSM/O5LDU3qM0xYDNuVG5c2tFbHNN5paisGzbB&#10;oM9A0dGmh0O3rs6poWilmj1XXcOU0KI0R0x0nijLhnEXA0RD/EfRXCqxki6Waj5UcksTUPuIp2e7&#10;ZZ9uL5W8kdcKmBhkBVw4y8ayLlVnvwElWjvK7raU8bVBDCZJFqSJH2HEYI34fpxG/sQqq4H6vY2s&#10;fj9tDQkJkxkk5fFWb3e0Fm1TXDRta3E4UfCzVqFbCumkjPHeEEd7u+o+imKcj3342MSCn+2W0dp5&#10;8x7EOkhQn94RrP+N4JuaSu7ypudA8LVCTZHjKM4w6mkHVfAFdEn7quXITRZcM9DkVVPVxhaTaRht&#10;bQQWFziw6XEEyCvBvmvUi7MatvNTpcRQc1oAXuIifrDBGhq2ouUA5MCxdGWEo+uPMhumcRQ/mR2p&#10;tLnkokP2R44VROXc09srbcYEbP5i4YO0bCrtwgbaGOJSFHcAU4mxPC0DkAChfmI0QGnmWP9YUcUx&#10;aj/0EGpGosjWsjOieBaAoe6vLO+v0J6BqxwzozAajTMzdoCVVJZyS57F14tTIKhsHHSLcMQ1wQV9&#10;jGhfXigJBLQnFJh8PUWQIEoygtF+wQfZjKRQX09V7SbpB6ELczCqgHzsq8LV/YOyh673Qn2C2Jbw&#10;O1GEfpalJJlEAQKJorEf7Tr5/9KEWS/XUx38ZdsIk3hmK2vsGyQN0nTbODbW2Dk21qZ1LA9GIsG+&#10;RLJXbBvAJ3SMZJYQn6T2XDrfPBRCP81iMt0nQRqGIVz99ip4GYm4G3dbG4ekFPcygdeeo2Z6mdrn&#10;5H3bXUm79/PiFwAAAP//AwBQSwMEFAAGAAgAAAAhADMoPSHfAAAABgEAAA8AAABkcnMvZG93bnJl&#10;di54bWxMj81OwzAQhO9IvIO1SNyoDeWnDXGqCqlcoKAWOHBz4yWJsNdR7DQpT8/CBS4jrWY0822+&#10;GL0Te+xiE0jD+USBQCqDbajS8PqyOpuBiMmQNS4QajhghEVxfJSbzIaBNrjfpkpwCcXMaKhTajMp&#10;Y1mjN3ESWiT2PkLnTeKzq6TtzMDl3skLpa6lNw3xQm1avKux/Nz2XoOTK7v0h4f34el5M5/f9+vH&#10;t6+11qcn4/IWRMIx/YXhB5/RoWCmXejJRuE08CPpV9mbqukNiB2HrmaXCmSRy//4xTcAAAD//wMA&#10;UEsBAi0AFAAGAAgAAAAhALaDOJL+AAAA4QEAABMAAAAAAAAAAAAAAAAAAAAAAFtDb250ZW50X1R5&#10;cGVzXS54bWxQSwECLQAUAAYACAAAACEAOP0h/9YAAACUAQAACwAAAAAAAAAAAAAAAAAvAQAAX3Jl&#10;bHMvLnJlbHNQSwECLQAUAAYACAAAACEAFLDSCQ8DAACHCwAADgAAAAAAAAAAAAAAAAAuAgAAZHJz&#10;L2Uyb0RvYy54bWxQSwECLQAUAAYACAAAACEAMyg9Id8AAAAGAQAADwAAAAAAAAAAAAAAAABpBQAA&#10;ZHJzL2Rvd25yZXYueG1sUEsFBgAAAAAEAAQA8wAAAHUGAAAAAA==&#10;">
                    <v:rect id="Rectangle 459" o:spid="_x0000_s1027" alt="Light vertical" style="position:absolute;width:1385;height:100584;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k6tCxwAAANwAAAAPAAAAZHJzL2Rvd25yZXYueG1sRI9Ba8JA&#10;FITvhf6H5Qm91Y21LRpdpUgt7UHBVRBvz+wzCWbfhuyapP++Wyj0OMzMN8x82dtKtNT40rGC0TAB&#10;QZw5U3Ku4LBfP05A+IBssHJMCr7Jw3JxfzfH1LiOd9TqkIsIYZ+igiKEOpXSZwVZ9ENXE0fv4hqL&#10;Icoml6bBLsJtJZ+S5FVaLDkuFFjTqqDsqm9WwdeHXsnbZnt611vdncfr4xXbsVIPg/5tBiJQH/7D&#10;f+1Po+D5ZQq/Z+IRkIsfAAAA//8DAFBLAQItABQABgAIAAAAIQDb4fbL7gAAAIUBAAATAAAAAAAA&#10;AAAAAAAAAAAAAABbQ29udGVudF9UeXBlc10ueG1sUEsBAi0AFAAGAAgAAAAhAFr0LFu/AAAAFQEA&#10;AAsAAAAAAAAAAAAAAAAAHwEAAF9yZWxzLy5yZWxzUEsBAi0AFAAGAAgAAAAhAOOTq0LHAAAA3AAA&#10;AA8AAAAAAAAAAAAAAAAABwIAAGRycy9kb3ducmV2LnhtbFBLBQYAAAAAAwADALcAAAD7AgAAAAA=&#10;" filled="f" stroked="f" strokecolor="white" strokeweight="1pt">
                      <v:shadow color="#d8d8d8" offset="3pt,3pt"/>
                    </v:rect>
                    <v:rect id="Rectangle 460" o:spid="_x0000_s1028" style="position:absolute;left:1246;width:29718;height:100584;visibility:visible;mso-wrap-style:square;v-text-anchor:top"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kMScwgAAANwAAAAPAAAAZHJzL2Rvd25yZXYueG1sRE9Ni8Iw&#10;EL0L/ocwwt401RUr1SjLouhSL+162OPQjG2xmZQmav33m4Pg8fG+19veNOJOnastK5hOIhDEhdU1&#10;lwrOv/vxEoTzyBoby6TgSQ62m+FgjYm2D87onvtShBB2CSqovG8TKV1RkUE3sS1x4C62M+gD7Eqp&#10;O3yEcNPIWRQtpMGaQ0OFLX1XVFzzm1EQ53F6S//S887tfk7ZMv60l+tBqY9R/7UC4an3b/HLfdQK&#10;5oswP5wJR0Bu/gEAAP//AwBQSwECLQAUAAYACAAAACEA2+H2y+4AAACFAQAAEwAAAAAAAAAAAAAA&#10;AAAAAAAAW0NvbnRlbnRfVHlwZXNdLnhtbFBLAQItABQABgAIAAAAIQBa9CxbvwAAABUBAAALAAAA&#10;AAAAAAAAAAAAAB8BAABfcmVscy8ucmVsc1BLAQItABQABgAIAAAAIQDzkMScwgAAANwAAAAPAAAA&#10;AAAAAAAAAAAAAAcCAABkcnMvZG93bnJldi54bWxQSwUGAAAAAAMAAwC3AAAA9gIAAAAA&#10;" filled="f" stroked="f" strokecolor="#d8d8d8"/>
                    <v:rect id="Rectangle 461" o:spid="_x0000_s1029" style="position:absolute;left:138;width:30998;height:17184;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zIt5xQAAANwAAAAPAAAAZHJzL2Rvd25yZXYueG1sRI9Ba8JA&#10;FITvBf/D8gRvdaPEUKOrSKHixYNWPT92n0kw+zbJrpr213cLhR6HmfmGWa57W4sHdb5yrGAyTkAQ&#10;a2cqLhScPj9e30D4gGywdkwKvsjDejV4WWJu3JMP9DiGQkQI+xwVlCE0uZRel2TRj11DHL2r6yyG&#10;KLtCmg6fEW5rOU2STFqsOC6U2NB7Sfp2vFsFWdp+X7XOTrND2k73bXI5m/lWqdGw3yxABOrDf/iv&#10;vTMK0mwCv2fiEZCrHwAAAP//AwBQSwECLQAUAAYACAAAACEA2+H2y+4AAACFAQAAEwAAAAAAAAAA&#10;AAAAAAAAAAAAW0NvbnRlbnRfVHlwZXNdLnhtbFBLAQItABQABgAIAAAAIQBa9CxbvwAAABUBAAAL&#10;AAAAAAAAAAAAAAAAAB8BAABfcmVscy8ucmVsc1BLAQItABQABgAIAAAAIQAizIt5xQAAANwAAAAP&#10;AAAAAAAAAAAAAAAAAAcCAABkcnMvZG93bnJldi54bWxQSwUGAAAAAAMAAwC3AAAA+QIAAAAA&#10;" filled="f" stroked="f" strokecolor="white" strokeweight="1pt">
                      <v:shadow color="#d8d8d8" offset="3pt,3pt"/>
                      <v:textbox inset="28.8pt,14.4pt,14.4pt,14.4pt">
                        <w:txbxContent>
                          <w:sdt>
                            <w:sdtPr>
                              <w:rPr>
                                <w:noProof/>
                                <w:color w:val="FFFFFF" w:themeColor="background1"/>
                                <w:sz w:val="96"/>
                                <w:szCs w:val="96"/>
                              </w:rPr>
                              <w:alias w:val="Year"/>
                              <w:id w:val="1012341074"/>
                              <w:dataBinding w:prefixMappings="xmlns:ns0='http://schemas.microsoft.com/office/2006/coverPageProps'" w:xpath="/ns0:CoverPageProperties[1]/ns0:PublishDate[1]" w:storeItemID="{55AF091B-3C7A-41E3-B477-F2FDAA23CFDA}"/>
                              <w:date w:fullDate="2025-01-01T00:00:00Z">
                                <w:dateFormat w:val="yyyy"/>
                                <w:lid w:val="en-GB"/>
                                <w:storeMappedDataAs w:val="dateTime"/>
                                <w:calendar w:val="gregorian"/>
                              </w:date>
                            </w:sdtPr>
                            <w:sdtEndPr/>
                            <w:sdtContent>
                              <w:p w14:paraId="203742D0" w14:textId="21971886" w:rsidR="00571941" w:rsidRPr="007D49F4" w:rsidRDefault="00835132">
                                <w:pPr>
                                  <w:pStyle w:val="NoSpacing"/>
                                  <w:rPr>
                                    <w:noProof/>
                                    <w:color w:val="FFFFFF" w:themeColor="background1"/>
                                    <w:sz w:val="96"/>
                                    <w:szCs w:val="96"/>
                                  </w:rPr>
                                </w:pPr>
                                <w:r w:rsidRPr="007D49F4">
                                  <w:rPr>
                                    <w:noProof/>
                                    <w:color w:val="FFFFFF" w:themeColor="background1"/>
                                    <w:sz w:val="96"/>
                                    <w:szCs w:val="96"/>
                                  </w:rPr>
                                  <w:t>2025</w:t>
                                </w:r>
                              </w:p>
                            </w:sdtContent>
                          </w:sdt>
                        </w:txbxContent>
                      </v:textbox>
                    </v:rect>
                    <v:rect id="Rectangle 9" o:spid="_x0000_s1030" style="position:absolute;top:67610;width:30895;height:28333;visibility:visible;mso-wrap-style:square;v-text-anchor:bottom"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SHhUOxQAAANwAAAAPAAAAZHJzL2Rvd25yZXYueG1sRI/NasMw&#10;EITvhbyD2EJviVzjmsSNEkKhoZce8ntepI1taq1sS0mcPH1VCPQ4zMw3zHw52EZcqPe1YwWvkwQE&#10;sXam5lLBfvc5noLwAdlg45gU3MjDcjF6mmNh3JU3dNmGUkQI+wIVVCG0hZReV2TRT1xLHL2T6y2G&#10;KPtSmh6vEW4bmSZJLi3WHBcqbOmjIv2zPVsFedbdT1rn+7dN1qXfXXI8mNlaqZfnYfUOItAQ/sOP&#10;9pdRkOUp/J2JR0AufgEAAP//AwBQSwECLQAUAAYACAAAACEA2+H2y+4AAACFAQAAEwAAAAAAAAAA&#10;AAAAAAAAAAAAW0NvbnRlbnRfVHlwZXNdLnhtbFBLAQItABQABgAIAAAAIQBa9CxbvwAAABUBAAAL&#10;AAAAAAAAAAAAAAAAAB8BAABfcmVscy8ucmVsc1BLAQItABQABgAIAAAAIQDSHhUOxQAAANwAAAAP&#10;AAAAAAAAAAAAAAAAAAcCAABkcnMvZG93bnJldi54bWxQSwUGAAAAAAMAAwC3AAAA+QIAAAAA&#10;" filled="f" stroked="f" strokecolor="white" strokeweight="1pt">
                      <v:shadow color="#d8d8d8" offset="3pt,3pt"/>
                      <v:textbox inset="28.8pt,14.4pt,14.4pt,14.4pt">
                        <w:txbxContent>
                          <w:sdt>
                            <w:sdtPr>
                              <w:rPr>
                                <w:noProof/>
                                <w:color w:val="FFFFFF" w:themeColor="background1"/>
                                <w:sz w:val="20"/>
                                <w:szCs w:val="20"/>
                              </w:rPr>
                              <w:alias w:val="Author"/>
                              <w:id w:val="1380359617"/>
                              <w:dataBinding w:prefixMappings="xmlns:ns0='http://schemas.openxmlformats.org/package/2006/metadata/core-properties' xmlns:ns1='http://purl.org/dc/elements/1.1/'" w:xpath="/ns0:coreProperties[1]/ns1:creator[1]" w:storeItemID="{6C3C8BC8-F283-45AE-878A-BAB7291924A1}"/>
                              <w:text/>
                            </w:sdtPr>
                            <w:sdtEndPr/>
                            <w:sdtContent>
                              <w:p w14:paraId="030AEC13" w14:textId="0A8D1346" w:rsidR="00571941" w:rsidRPr="007D49F4" w:rsidRDefault="00571941">
                                <w:pPr>
                                  <w:pStyle w:val="NoSpacing"/>
                                  <w:spacing w:line="360" w:lineRule="auto"/>
                                  <w:rPr>
                                    <w:noProof/>
                                    <w:color w:val="FFFFFF" w:themeColor="background1"/>
                                    <w:sz w:val="20"/>
                                    <w:szCs w:val="20"/>
                                  </w:rPr>
                                </w:pPr>
                                <w:r w:rsidRPr="007D49F4">
                                  <w:rPr>
                                    <w:noProof/>
                                    <w:color w:val="FFFFFF" w:themeColor="background1"/>
                                    <w:sz w:val="20"/>
                                    <w:szCs w:val="20"/>
                                  </w:rPr>
                                  <w:t>Alanna Earls</w:t>
                                </w:r>
                              </w:p>
                            </w:sdtContent>
                          </w:sdt>
                          <w:p w14:paraId="45E867F5" w14:textId="00F19EBA" w:rsidR="00571941" w:rsidRPr="007D49F4" w:rsidRDefault="006F4E82">
                            <w:pPr>
                              <w:pStyle w:val="NoSpacing"/>
                              <w:spacing w:line="360" w:lineRule="auto"/>
                              <w:rPr>
                                <w:noProof/>
                                <w:color w:val="FFFFFF" w:themeColor="background1"/>
                                <w:sz w:val="20"/>
                                <w:szCs w:val="20"/>
                              </w:rPr>
                            </w:pPr>
                            <w:r w:rsidRPr="007D49F4">
                              <w:rPr>
                                <w:noProof/>
                                <w:color w:val="FFFFFF" w:themeColor="background1"/>
                                <w:sz w:val="20"/>
                                <w:szCs w:val="20"/>
                              </w:rPr>
                              <w:t>1904250</w:t>
                            </w:r>
                          </w:p>
                        </w:txbxContent>
                      </v:textbox>
                    </v:rect>
                    <w10:wrap anchorx="page" anchory="page"/>
                  </v:group>
                </w:pict>
              </mc:Fallback>
            </mc:AlternateContent>
          </w:r>
          <w:r w:rsidR="006F4E82" w:rsidRPr="007D49F4">
            <w:rPr>
              <w:b/>
              <w:noProof/>
              <w:sz w:val="96"/>
              <w:szCs w:val="96"/>
            </w:rPr>
            <mc:AlternateContent>
              <mc:Choice Requires="wps">
                <w:drawing>
                  <wp:anchor distT="45720" distB="45720" distL="114300" distR="114300" simplePos="0" relativeHeight="251086336" behindDoc="0" locked="0" layoutInCell="1" allowOverlap="1" wp14:anchorId="6C0951F6" wp14:editId="7FD7A5A8">
                    <wp:simplePos x="0" y="0"/>
                    <wp:positionH relativeFrom="margin">
                      <wp:align>left</wp:align>
                    </wp:positionH>
                    <wp:positionV relativeFrom="paragraph">
                      <wp:posOffset>157655</wp:posOffset>
                    </wp:positionV>
                    <wp:extent cx="4965700" cy="4035425"/>
                    <wp:effectExtent l="0" t="0" r="6350" b="3175"/>
                    <wp:wrapSquare wrapText="bothSides"/>
                    <wp:docPr id="217"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4965700" cy="4035425"/>
                            </a:xfrm>
                            <a:prstGeom prst="rect">
                              <a:avLst/>
                            </a:prstGeom>
                            <a:solidFill>
                              <a:srgbClr val="FFFFFF"/>
                            </a:solidFill>
                            <a:ln w="9525">
                              <a:noFill/>
                              <a:miter lim="800000"/>
                              <a:headEnd/>
                              <a:tailEnd/>
                            </a:ln>
                          </wps:spPr>
                          <wps:txbx>
                            <w:txbxContent>
                              <w:p w14:paraId="1021B9CE" w14:textId="1B5FEC77" w:rsidR="00571941" w:rsidRPr="007D49F4" w:rsidRDefault="00571941" w:rsidP="00571941">
                                <w:pPr>
                                  <w:pStyle w:val="Subtitle"/>
                                  <w:rPr>
                                    <w:rFonts w:asciiTheme="minorHAnsi" w:hAnsiTheme="minorHAnsi" w:cstheme="minorHAnsi"/>
                                    <w:noProof/>
                                    <w:color w:val="0D5672" w:themeColor="accent1" w:themeShade="80"/>
                                    <w:sz w:val="144"/>
                                    <w:szCs w:val="144"/>
                                  </w:rPr>
                                </w:pPr>
                                <w:r w:rsidRPr="007D49F4">
                                  <w:rPr>
                                    <w:rFonts w:asciiTheme="minorHAnsi" w:hAnsiTheme="minorHAnsi" w:cstheme="minorHAnsi"/>
                                    <w:noProof/>
                                    <w:color w:val="0D5672" w:themeColor="accent1" w:themeShade="80"/>
                                    <w:sz w:val="144"/>
                                    <w:szCs w:val="144"/>
                                  </w:rPr>
                                  <w:t>Practioners Guide</w:t>
                                </w:r>
                              </w:p>
                              <w:p w14:paraId="3ECC6817" w14:textId="77777777" w:rsidR="006F4E82" w:rsidRPr="007D49F4" w:rsidRDefault="006F4E82" w:rsidP="006F4E82">
                                <w:pPr>
                                  <w:rPr>
                                    <w:noProof/>
                                  </w:rPr>
                                </w:pPr>
                              </w:p>
                              <w:p w14:paraId="570CD379" w14:textId="77777777" w:rsidR="006F4E82" w:rsidRPr="007D49F4" w:rsidRDefault="006F4E82" w:rsidP="006F4E82">
                                <w:pPr>
                                  <w:rPr>
                                    <w:rFonts w:ascii="Arial" w:hAnsi="Arial" w:cs="Arial"/>
                                    <w:noProof/>
                                  </w:rPr>
                                </w:pPr>
                              </w:p>
                              <w:p w14:paraId="78E1D313" w14:textId="75D33300" w:rsidR="00571941" w:rsidRPr="007D49F4" w:rsidRDefault="00571941" w:rsidP="00571941">
                                <w:pPr>
                                  <w:pStyle w:val="Title"/>
                                  <w:rPr>
                                    <w:rFonts w:asciiTheme="minorHAnsi" w:hAnsiTheme="minorHAnsi" w:cstheme="minorHAnsi"/>
                                    <w:noProof/>
                                    <w:color w:val="1D99A0" w:themeColor="accent3" w:themeShade="BF"/>
                                    <w:sz w:val="56"/>
                                  </w:rPr>
                                </w:pPr>
                                <w:r w:rsidRPr="007D49F4">
                                  <w:rPr>
                                    <w:rFonts w:asciiTheme="minorHAnsi" w:hAnsiTheme="minorHAnsi" w:cstheme="minorHAnsi"/>
                                    <w:noProof/>
                                    <w:color w:val="0D5672" w:themeColor="accent1" w:themeShade="80"/>
                                    <w:sz w:val="56"/>
                                  </w:rPr>
                                  <w:t xml:space="preserve">Inclusive Practice Guidance for Supporting Pupils </w:t>
                                </w:r>
                                <w:r w:rsidR="002B0FD6" w:rsidRPr="007D49F4">
                                  <w:rPr>
                                    <w:rFonts w:asciiTheme="minorHAnsi" w:hAnsiTheme="minorHAnsi" w:cstheme="minorHAnsi"/>
                                    <w:noProof/>
                                    <w:color w:val="0D5672" w:themeColor="accent1" w:themeShade="80"/>
                                    <w:sz w:val="56"/>
                                  </w:rPr>
                                  <w:t xml:space="preserve">On The Autsim Spectrum </w:t>
                                </w:r>
                                <w:r w:rsidR="00952D71">
                                  <w:rPr>
                                    <w:rFonts w:asciiTheme="minorHAnsi" w:hAnsiTheme="minorHAnsi" w:cstheme="minorHAnsi"/>
                                    <w:noProof/>
                                    <w:color w:val="0D5672" w:themeColor="accent1" w:themeShade="80"/>
                                    <w:sz w:val="56"/>
                                  </w:rPr>
                                  <w:t>in</w:t>
                                </w:r>
                                <w:r w:rsidRPr="007D49F4">
                                  <w:rPr>
                                    <w:rFonts w:asciiTheme="minorHAnsi" w:hAnsiTheme="minorHAnsi" w:cstheme="minorHAnsi"/>
                                    <w:noProof/>
                                    <w:color w:val="0D5672" w:themeColor="accent1" w:themeShade="80"/>
                                    <w:sz w:val="56"/>
                                  </w:rPr>
                                  <w:t xml:space="preserve"> The Foundation Phase</w:t>
                                </w:r>
                                <w:r w:rsidR="002B0FD6" w:rsidRPr="007D49F4">
                                  <w:rPr>
                                    <w:rFonts w:asciiTheme="minorHAnsi" w:hAnsiTheme="minorHAnsi" w:cstheme="minorHAnsi"/>
                                    <w:noProof/>
                                    <w:color w:val="0D5672" w:themeColor="accent1" w:themeShade="80"/>
                                    <w:sz w:val="56"/>
                                  </w:rPr>
                                  <w:t>.</w:t>
                                </w:r>
                              </w:p>
                              <w:p w14:paraId="0A6B656F" w14:textId="77777777" w:rsidR="00571941" w:rsidRPr="007D49F4" w:rsidRDefault="00571941" w:rsidP="00571941">
                                <w:pPr>
                                  <w:rPr>
                                    <w:noProof/>
                                    <w:color w:val="1D99A0" w:themeColor="accent3" w:themeShade="BF"/>
                                    <w:sz w:val="24"/>
                                    <w:szCs w:val="24"/>
                                  </w:rPr>
                                </w:pPr>
                              </w:p>
                              <w:p w14:paraId="0F86C878" w14:textId="5E9C6D99" w:rsidR="00571941" w:rsidRPr="007D49F4" w:rsidRDefault="00571941" w:rsidP="00571941">
                                <w:pPr>
                                  <w:rPr>
                                    <w:noProof/>
                                    <w:color w:val="1D99A0" w:themeColor="accent3" w:themeShade="BF"/>
                                    <w:sz w:val="28"/>
                                    <w:szCs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type w14:anchorId="6C0951F6" id="_x0000_t202" coordsize="21600,21600" o:spt="202" path="m,l,21600r21600,l21600,xe">
                    <v:stroke joinstyle="miter"/>
                    <v:path gradientshapeok="t" o:connecttype="rect"/>
                  </v:shapetype>
                  <v:shape id="Text Box 2" o:spid="_x0000_s1031" type="#_x0000_t202" style="position:absolute;margin-left:0;margin-top:12.4pt;width:391pt;height:317.75pt;z-index:251086336;visibility:visible;mso-wrap-style:square;mso-width-percent:0;mso-height-percent:0;mso-wrap-distance-left:9pt;mso-wrap-distance-top:3.6pt;mso-wrap-distance-right:9pt;mso-wrap-distance-bottom:3.6pt;mso-position-horizontal:left;mso-position-horizontal-relative:margin;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Mw2bEQIAAP4DAAAOAAAAZHJzL2Uyb0RvYy54bWysU9uO2yAQfa/Uf0C8N3ZSZ3djxVlts01V&#10;aXuRtv0ADDhGxQwFEjv9+h2wN5u2b1V5QAzDnJk5c1jfDp0mR+m8AlPR+SynRBoOQpl9Rb9/2725&#10;ocQHZgTTYGRFT9LT283rV+velnIBLWghHUEQ48veVrQNwZZZ5nkrO+ZnYKVBZwOuYwFNt8+EYz2i&#10;dzpb5PlV1oMT1gGX3uPt/eikm4TfNJKHL03jZSC6olhbSLtLex33bLNm5d4x2yo+lcH+oYqOKYNJ&#10;z1D3LDBycOovqE5xBx6aMOPQZdA0isvUA3Yzz//o5rFlVqZekBxvzzT5/wfLPx8f7VdHwvAOBhxg&#10;asLbB+A/PDGwbZnZyzvnoG8lE5h4HinLeuvLKTRS7UsfQer+EwgcMjsESEBD47rICvZJEB0HcDqT&#10;LodAOF4Wq6vldY4ujr4if7ssFsuUg5XP4db58EFCR+Khog6nmuDZ8cGHWA4rn5/EbB60EjuldTLc&#10;vt5qR44MFbBLa0L/7Zk2pK/oaom5Y5SBGJ/E0amACtWqq+hNHteomUjHeyPSk8CUHs9YiTYTP5GS&#10;kZww1ANRoqKLGBvpqkGckDAHoyDxA+GhBfeLkh7FWFH/88CcpER/NEj6al4UUb3JKJbXCzTcpae+&#10;9DDDEaqigZLxuA1J8WNjdzicRiXaXiqZSkaRJTanDxFVfGmnVy/fdvMEAAD//wMAUEsDBBQABgAI&#10;AAAAIQAKImfP3AAAAAcBAAAPAAAAZHJzL2Rvd25yZXYueG1sTI9BT4NAEIXvJv6HzZh4MXYRK1TK&#10;0qiJptfW/oABpkDKzhJ2W+i/dzzpcd57ee+bfDPbXl1o9J1jA0+LCBRx5eqOGwOH78/HFSgfkGvs&#10;HZOBK3nYFLc3OWa1m3hHl31olJSwz9BAG8KQae2rliz6hRuIxTu60WKQc2x0PeIk5bbXcRQl2mLH&#10;stDiQB8tVaf92Ro4bqeHl9ep/AqHdLdM3rFLS3c15v5ufluDCjSHvzD84gs6FMJUujPXXvUG5JFg&#10;IF4Kv7jpKhahNJAk0TPoItf/+YsfAAAA//8DAFBLAQItABQABgAIAAAAIQC2gziS/gAAAOEBAAAT&#10;AAAAAAAAAAAAAAAAAAAAAABbQ29udGVudF9UeXBlc10ueG1sUEsBAi0AFAAGAAgAAAAhADj9If/W&#10;AAAAlAEAAAsAAAAAAAAAAAAAAAAALwEAAF9yZWxzLy5yZWxzUEsBAi0AFAAGAAgAAAAhAA4zDZsR&#10;AgAA/gMAAA4AAAAAAAAAAAAAAAAALgIAAGRycy9lMm9Eb2MueG1sUEsBAi0AFAAGAAgAAAAhAAoi&#10;Z8/cAAAABwEAAA8AAAAAAAAAAAAAAAAAawQAAGRycy9kb3ducmV2LnhtbFBLBQYAAAAABAAEAPMA&#10;AAB0BQAAAAA=&#10;" stroked="f">
                    <v:textbox>
                      <w:txbxContent>
                        <w:p w14:paraId="1021B9CE" w14:textId="1B5FEC77" w:rsidR="00571941" w:rsidRPr="007D49F4" w:rsidRDefault="00571941" w:rsidP="00571941">
                          <w:pPr>
                            <w:pStyle w:val="Subtitle"/>
                            <w:rPr>
                              <w:rFonts w:asciiTheme="minorHAnsi" w:hAnsiTheme="minorHAnsi" w:cstheme="minorHAnsi"/>
                              <w:noProof/>
                              <w:color w:val="0D5672" w:themeColor="accent1" w:themeShade="80"/>
                              <w:sz w:val="144"/>
                              <w:szCs w:val="144"/>
                            </w:rPr>
                          </w:pPr>
                          <w:r w:rsidRPr="007D49F4">
                            <w:rPr>
                              <w:rFonts w:asciiTheme="minorHAnsi" w:hAnsiTheme="minorHAnsi" w:cstheme="minorHAnsi"/>
                              <w:noProof/>
                              <w:color w:val="0D5672" w:themeColor="accent1" w:themeShade="80"/>
                              <w:sz w:val="144"/>
                              <w:szCs w:val="144"/>
                            </w:rPr>
                            <w:t>Practioners Guide</w:t>
                          </w:r>
                        </w:p>
                        <w:p w14:paraId="3ECC6817" w14:textId="77777777" w:rsidR="006F4E82" w:rsidRPr="007D49F4" w:rsidRDefault="006F4E82" w:rsidP="006F4E82">
                          <w:pPr>
                            <w:rPr>
                              <w:noProof/>
                            </w:rPr>
                          </w:pPr>
                        </w:p>
                        <w:p w14:paraId="570CD379" w14:textId="77777777" w:rsidR="006F4E82" w:rsidRPr="007D49F4" w:rsidRDefault="006F4E82" w:rsidP="006F4E82">
                          <w:pPr>
                            <w:rPr>
                              <w:rFonts w:ascii="Arial" w:hAnsi="Arial" w:cs="Arial"/>
                              <w:noProof/>
                            </w:rPr>
                          </w:pPr>
                        </w:p>
                        <w:p w14:paraId="78E1D313" w14:textId="75D33300" w:rsidR="00571941" w:rsidRPr="007D49F4" w:rsidRDefault="00571941" w:rsidP="00571941">
                          <w:pPr>
                            <w:pStyle w:val="Title"/>
                            <w:rPr>
                              <w:rFonts w:asciiTheme="minorHAnsi" w:hAnsiTheme="minorHAnsi" w:cstheme="minorHAnsi"/>
                              <w:noProof/>
                              <w:color w:val="1D99A0" w:themeColor="accent3" w:themeShade="BF"/>
                              <w:sz w:val="56"/>
                            </w:rPr>
                          </w:pPr>
                          <w:r w:rsidRPr="007D49F4">
                            <w:rPr>
                              <w:rFonts w:asciiTheme="minorHAnsi" w:hAnsiTheme="minorHAnsi" w:cstheme="minorHAnsi"/>
                              <w:noProof/>
                              <w:color w:val="0D5672" w:themeColor="accent1" w:themeShade="80"/>
                              <w:sz w:val="56"/>
                            </w:rPr>
                            <w:t xml:space="preserve">Inclusive Practice Guidance for Supporting Pupils </w:t>
                          </w:r>
                          <w:r w:rsidR="002B0FD6" w:rsidRPr="007D49F4">
                            <w:rPr>
                              <w:rFonts w:asciiTheme="minorHAnsi" w:hAnsiTheme="minorHAnsi" w:cstheme="minorHAnsi"/>
                              <w:noProof/>
                              <w:color w:val="0D5672" w:themeColor="accent1" w:themeShade="80"/>
                              <w:sz w:val="56"/>
                            </w:rPr>
                            <w:t xml:space="preserve">On The Autsim Spectrum </w:t>
                          </w:r>
                          <w:r w:rsidR="00952D71">
                            <w:rPr>
                              <w:rFonts w:asciiTheme="minorHAnsi" w:hAnsiTheme="minorHAnsi" w:cstheme="minorHAnsi"/>
                              <w:noProof/>
                              <w:color w:val="0D5672" w:themeColor="accent1" w:themeShade="80"/>
                              <w:sz w:val="56"/>
                            </w:rPr>
                            <w:t>in</w:t>
                          </w:r>
                          <w:r w:rsidRPr="007D49F4">
                            <w:rPr>
                              <w:rFonts w:asciiTheme="minorHAnsi" w:hAnsiTheme="minorHAnsi" w:cstheme="minorHAnsi"/>
                              <w:noProof/>
                              <w:color w:val="0D5672" w:themeColor="accent1" w:themeShade="80"/>
                              <w:sz w:val="56"/>
                            </w:rPr>
                            <w:t xml:space="preserve"> The Foundation Phase</w:t>
                          </w:r>
                          <w:r w:rsidR="002B0FD6" w:rsidRPr="007D49F4">
                            <w:rPr>
                              <w:rFonts w:asciiTheme="minorHAnsi" w:hAnsiTheme="minorHAnsi" w:cstheme="minorHAnsi"/>
                              <w:noProof/>
                              <w:color w:val="0D5672" w:themeColor="accent1" w:themeShade="80"/>
                              <w:sz w:val="56"/>
                            </w:rPr>
                            <w:t>.</w:t>
                          </w:r>
                        </w:p>
                        <w:p w14:paraId="0A6B656F" w14:textId="77777777" w:rsidR="00571941" w:rsidRPr="007D49F4" w:rsidRDefault="00571941" w:rsidP="00571941">
                          <w:pPr>
                            <w:rPr>
                              <w:noProof/>
                              <w:color w:val="1D99A0" w:themeColor="accent3" w:themeShade="BF"/>
                              <w:sz w:val="24"/>
                              <w:szCs w:val="24"/>
                            </w:rPr>
                          </w:pPr>
                        </w:p>
                        <w:p w14:paraId="0F86C878" w14:textId="5E9C6D99" w:rsidR="00571941" w:rsidRPr="007D49F4" w:rsidRDefault="00571941" w:rsidP="00571941">
                          <w:pPr>
                            <w:rPr>
                              <w:noProof/>
                              <w:color w:val="1D99A0" w:themeColor="accent3" w:themeShade="BF"/>
                              <w:sz w:val="28"/>
                              <w:szCs w:val="28"/>
                            </w:rPr>
                          </w:pPr>
                        </w:p>
                      </w:txbxContent>
                    </v:textbox>
                    <w10:wrap type="square" anchorx="margin"/>
                  </v:shape>
                </w:pict>
              </mc:Fallback>
            </mc:AlternateContent>
          </w:r>
          <w:r w:rsidR="006F4E82" w:rsidRPr="007D49F4">
            <w:rPr>
              <w:b/>
              <w:noProof/>
              <w:sz w:val="96"/>
              <w:szCs w:val="96"/>
            </w:rPr>
            <mc:AlternateContent>
              <mc:Choice Requires="wps">
                <w:drawing>
                  <wp:anchor distT="0" distB="0" distL="114300" distR="114300" simplePos="0" relativeHeight="251144704" behindDoc="1" locked="0" layoutInCell="1" allowOverlap="1" wp14:anchorId="15233740" wp14:editId="3ABAA74C">
                    <wp:simplePos x="0" y="0"/>
                    <wp:positionH relativeFrom="column">
                      <wp:posOffset>-609056</wp:posOffset>
                    </wp:positionH>
                    <wp:positionV relativeFrom="paragraph">
                      <wp:posOffset>9805582</wp:posOffset>
                    </wp:positionV>
                    <wp:extent cx="464147" cy="2613025"/>
                    <wp:effectExtent l="0" t="0" r="0" b="0"/>
                    <wp:wrapNone/>
                    <wp:docPr id="1253822449" name="Rectangle 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464147" cy="2613025"/>
                            </a:xfrm>
                            <a:prstGeom prst="rect">
                              <a:avLst/>
                            </a:prstGeom>
                            <a:solidFill>
                              <a:srgbClr val="F2F2F2">
                                <a:alpha val="50196"/>
                              </a:srgb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6B0EAF79" id="Rectangle 3" o:spid="_x0000_s1026" alt="&quot;&quot;" style="position:absolute;margin-left:-47.95pt;margin-top:772.1pt;width:36.55pt;height:205.75pt;z-index:-252171776;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O9CdiwIAAIAFAAAOAAAAZHJzL2Uyb0RvYy54bWysVMFu2zAMvQ/YPwi6r7azNF2DOEWQIsOA&#10;og3WDj0rshQbkEVNUuJkXz9KcpyuLXYYhgAKJZKP5DPJ2c2hVWQvrGtAl7S4yCkRmkPV6G1Jfzyt&#10;Pn2hxHmmK6ZAi5IehaM3848fZp2ZihHUoCphCYJoN+1MSWvvzTTLHK9Fy9wFGKFRKcG2zOPVbrPK&#10;sg7RW5WN8nySdWArY4EL5/D1NinpPOJLKbh/kNIJT1RJMTcfTxvPTTiz+YxNt5aZuuF9GuwfsmhZ&#10;ozHoAHXLPCM727yBahtuwYH0FxzaDKRsuIg1YDVF/qqax5oZEWtBcpwZaHL/D5bf7x/N2iINnXFT&#10;h2Ko4iBtG/4xP3KIZB0HssTBE46P48m4GF9RwlE1mhSf89FlYDM7exvr/FcBLQlCSS1+jMgR2985&#10;n0xPJiGYA9VUq0apeLHbzVJZsmf44Vaj8Eu+ytQsvV7mxfWkD+mSeQz/B47SAU1DwE0hw0t2LjZK&#10;/qhEsFP6u5CkqbC8FC72oRgSYZwL7YuYiatZJU6Z5HlsJSx+8Ii5RMCALDH+gN0DhB5/i52y7O2D&#10;q4htPDjnKfrfnAePGBm0H5zbRoN9D0BhVX3kZH8iKVETWNpAdVxbYiENkTN81eCHvWPOr5nFqcH5&#10;wk3gH/CQCrqSQi9RUoP99d57sMdmRi0lHU5hSd3PHbOCEvVNY5tfF+NxGNt4GV9ejfBiX2o2LzV6&#10;1y4B+6XAnWN4FIO9VydRWmifcWEsQlRUMc0xdkm5t6fL0qftgCuHi8UimuGoGubv9KPhATywGhr3&#10;6fDMrOm72+Nc3MNpYtn0VZMn2+CpYbHzIJs4AWdee75xzGPj9Csp7JGX92h1Xpzz3wAAAP//AwBQ&#10;SwMEFAAGAAgAAAAhABz7CebgAAAADQEAAA8AAABkcnMvZG93bnJldi54bWxMj81OwzAQhO9IvIO1&#10;SFxQahM1hYQ4FaoE5xLg7sbbOOCfKHbb0KdnOdHjznyananXs7PsiFMcgpdwvxDA0HdBD76X8PH+&#10;kj0Ci0l5rWzwKOEHI6yb66taVTqc/Bse29QzCvGxUhJMSmPFeewMOhUXYURP3j5MTiU6p57rSZ0o&#10;3FmeC7HiTg2ePhg14sZg990enITXTxNWrd4O27tObM57/SWSPUt5ezM/PwFLOKd/GP7qU3VoqNMu&#10;HLyOzErIyqIklIxiucyBEZLlOa3ZkVQWxQPwpuaXK5pfAAAA//8DAFBLAQItABQABgAIAAAAIQC2&#10;gziS/gAAAOEBAAATAAAAAAAAAAAAAAAAAAAAAABbQ29udGVudF9UeXBlc10ueG1sUEsBAi0AFAAG&#10;AAgAAAAhADj9If/WAAAAlAEAAAsAAAAAAAAAAAAAAAAALwEAAF9yZWxzLy5yZWxzUEsBAi0AFAAG&#10;AAgAAAAhACs70J2LAgAAgAUAAA4AAAAAAAAAAAAAAAAALgIAAGRycy9lMm9Eb2MueG1sUEsBAi0A&#10;FAAGAAgAAAAhABz7CebgAAAADQEAAA8AAAAAAAAAAAAAAAAA5QQAAGRycy9kb3ducmV2LnhtbFBL&#10;BQYAAAAABAAEAPMAAADyBQAAAAA=&#10;" fillcolor="#f2f2f2" stroked="f" strokeweight="1pt">
                    <v:fill opacity="32896f"/>
                  </v:rect>
                </w:pict>
              </mc:Fallback>
            </mc:AlternateContent>
          </w:r>
        </w:p>
        <w:p w14:paraId="24105110" w14:textId="12AF7423" w:rsidR="00571941" w:rsidRPr="007D49F4" w:rsidRDefault="006F4E82" w:rsidP="00571941">
          <w:pPr>
            <w:pStyle w:val="Subtitle"/>
            <w:rPr>
              <w:noProof/>
              <w:sz w:val="96"/>
              <w:szCs w:val="96"/>
            </w:rPr>
          </w:pPr>
          <w:r w:rsidRPr="007D49F4">
            <w:rPr>
              <w:noProof/>
            </w:rPr>
            <w:drawing>
              <wp:anchor distT="0" distB="0" distL="114300" distR="114300" simplePos="0" relativeHeight="251162112" behindDoc="0" locked="0" layoutInCell="0" allowOverlap="1" wp14:anchorId="50C91251" wp14:editId="178745C4">
                <wp:simplePos x="0" y="0"/>
                <wp:positionH relativeFrom="page">
                  <wp:posOffset>622300</wp:posOffset>
                </wp:positionH>
                <wp:positionV relativeFrom="page">
                  <wp:posOffset>5080000</wp:posOffset>
                </wp:positionV>
                <wp:extent cx="6937033" cy="3260090"/>
                <wp:effectExtent l="0" t="0" r="0" b="0"/>
                <wp:wrapNone/>
                <wp:docPr id="46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4" name="Picture 1"/>
                        <pic:cNvPicPr/>
                      </pic:nvPicPr>
                      <pic:blipFill>
                        <a:blip r:embed="rId12">
                          <a:extLst>
                            <a:ext uri="{28A0092B-C50C-407E-A947-70E740481C1C}">
                              <a14:useLocalDpi xmlns:a14="http://schemas.microsoft.com/office/drawing/2010/main" val="0"/>
                            </a:ext>
                          </a:extLst>
                        </a:blip>
                        <a:stretch>
                          <a:fillRect/>
                        </a:stretch>
                      </pic:blipFill>
                      <pic:spPr>
                        <a:xfrm>
                          <a:off x="0" y="0"/>
                          <a:ext cx="6937033" cy="3260090"/>
                        </a:xfrm>
                        <a:prstGeom prst="rect">
                          <a:avLst/>
                        </a:prstGeom>
                        <a:ln w="12700">
                          <a:noFill/>
                        </a:ln>
                      </pic:spPr>
                    </pic:pic>
                  </a:graphicData>
                </a:graphic>
                <wp14:sizeRelH relativeFrom="margin">
                  <wp14:pctWidth>0</wp14:pctWidth>
                </wp14:sizeRelH>
                <wp14:sizeRelV relativeFrom="margin">
                  <wp14:pctHeight>0</wp14:pctHeight>
                </wp14:sizeRelV>
              </wp:anchor>
            </w:drawing>
          </w:r>
          <w:r w:rsidRPr="007D49F4">
            <w:rPr>
              <w:b w:val="0"/>
              <w:noProof/>
              <w:sz w:val="96"/>
              <w:szCs w:val="96"/>
            </w:rPr>
            <w:drawing>
              <wp:inline distT="0" distB="0" distL="0" distR="0" wp14:anchorId="5383F5B6" wp14:editId="4BD7E2BF">
                <wp:extent cx="1765738" cy="1765738"/>
                <wp:effectExtent l="0" t="0" r="0" b="0"/>
                <wp:docPr id="1838956817" name="Graphic 21" descr="A curved brushstrok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38956817" name="Graphic 1838956817" descr="A curved brushstroke"/>
                        <pic:cNvPicPr/>
                      </pic:nvPicPr>
                      <pic:blipFill>
                        <a:blip r:embed="rId13">
                          <a:extLst>
                            <a:ext uri="{96DAC541-7B7A-43D3-8B79-37D633B846F1}">
                              <asvg:svgBlip xmlns:asvg="http://schemas.microsoft.com/office/drawing/2016/SVG/main" r:embed="rId14"/>
                            </a:ext>
                          </a:extLst>
                        </a:blip>
                        <a:stretch>
                          <a:fillRect/>
                        </a:stretch>
                      </pic:blipFill>
                      <pic:spPr>
                        <a:xfrm flipV="1">
                          <a:off x="0" y="0"/>
                          <a:ext cx="1775655" cy="1775655"/>
                        </a:xfrm>
                        <a:prstGeom prst="rect">
                          <a:avLst/>
                        </a:prstGeom>
                      </pic:spPr>
                    </pic:pic>
                  </a:graphicData>
                </a:graphic>
              </wp:inline>
            </w:drawing>
          </w:r>
          <w:r w:rsidR="00571941" w:rsidRPr="007D49F4">
            <w:rPr>
              <w:noProof/>
              <w:sz w:val="96"/>
              <w:szCs w:val="96"/>
            </w:rPr>
            <w:t>Practioners Guide</w:t>
          </w:r>
        </w:p>
        <w:p w14:paraId="21029D85" w14:textId="32ACD813" w:rsidR="00571941" w:rsidRPr="007D49F4" w:rsidRDefault="00571941" w:rsidP="00571941">
          <w:pPr>
            <w:pStyle w:val="Title"/>
            <w:rPr>
              <w:noProof/>
              <w:sz w:val="44"/>
              <w:szCs w:val="44"/>
            </w:rPr>
          </w:pPr>
          <w:r w:rsidRPr="007D49F4">
            <w:rPr>
              <w:noProof/>
              <w:sz w:val="44"/>
              <w:szCs w:val="44"/>
            </w:rPr>
            <w:t>Inclusive Practice Guidance for Supporting Pupils With Autism Spectrum Disorder In The Foundation Phase.</w:t>
          </w:r>
        </w:p>
        <w:p w14:paraId="7C61AE76" w14:textId="6135C21A" w:rsidR="00571941" w:rsidRPr="007D49F4" w:rsidRDefault="00E33386" w:rsidP="00571941">
          <w:pPr>
            <w:rPr>
              <w:noProof/>
              <w:color w:val="FFFFFF" w:themeColor="background1"/>
              <w:sz w:val="24"/>
              <w:szCs w:val="24"/>
            </w:rPr>
          </w:pPr>
          <w:r w:rsidRPr="007D49F4">
            <w:rPr>
              <w:b/>
              <w:noProof/>
              <w:sz w:val="96"/>
              <w:szCs w:val="96"/>
            </w:rPr>
            <mc:AlternateContent>
              <mc:Choice Requires="wps">
                <w:drawing>
                  <wp:anchor distT="45720" distB="45720" distL="114300" distR="114300" simplePos="0" relativeHeight="251090432" behindDoc="0" locked="0" layoutInCell="1" allowOverlap="1" wp14:anchorId="3538946B" wp14:editId="5381A585">
                    <wp:simplePos x="0" y="0"/>
                    <wp:positionH relativeFrom="page">
                      <wp:posOffset>45267</wp:posOffset>
                    </wp:positionH>
                    <wp:positionV relativeFrom="paragraph">
                      <wp:posOffset>307283</wp:posOffset>
                    </wp:positionV>
                    <wp:extent cx="5448300" cy="1854200"/>
                    <wp:effectExtent l="0" t="0" r="0" b="0"/>
                    <wp:wrapSquare wrapText="bothSides"/>
                    <wp:docPr id="1670501865"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448300" cy="1854200"/>
                            </a:xfrm>
                            <a:prstGeom prst="rect">
                              <a:avLst/>
                            </a:prstGeom>
                            <a:solidFill>
                              <a:srgbClr val="FFFFFF"/>
                            </a:solidFill>
                            <a:ln w="9525">
                              <a:noFill/>
                              <a:miter lim="800000"/>
                              <a:headEnd/>
                              <a:tailEnd/>
                            </a:ln>
                          </wps:spPr>
                          <wps:txbx>
                            <w:txbxContent>
                              <w:p w14:paraId="7877ADBF" w14:textId="5C933811" w:rsidR="00571941" w:rsidRPr="007D49F4" w:rsidRDefault="00571941" w:rsidP="00571941">
                                <w:pPr>
                                  <w:jc w:val="right"/>
                                  <w:rPr>
                                    <w:noProof/>
                                    <w:color w:val="1D99A0" w:themeColor="accent3" w:themeShade="BF"/>
                                    <w:sz w:val="36"/>
                                    <w:szCs w:val="36"/>
                                  </w:rPr>
                                </w:pPr>
                              </w:p>
                              <w:p w14:paraId="225160C4" w14:textId="3C0D9D88" w:rsidR="00571941" w:rsidRPr="007D49F4" w:rsidRDefault="00835132" w:rsidP="00571941">
                                <w:pPr>
                                  <w:jc w:val="right"/>
                                  <w:rPr>
                                    <w:noProof/>
                                    <w:color w:val="0D5672" w:themeColor="accent1" w:themeShade="80"/>
                                    <w:sz w:val="48"/>
                                    <w:szCs w:val="48"/>
                                  </w:rPr>
                                </w:pPr>
                                <w:r w:rsidRPr="007D49F4">
                                  <w:rPr>
                                    <w:noProof/>
                                    <w:color w:val="0D5672" w:themeColor="accent1" w:themeShade="80"/>
                                    <w:sz w:val="48"/>
                                    <w:szCs w:val="48"/>
                                  </w:rPr>
                                  <w:t xml:space="preserve"> </w:t>
                                </w:r>
                                <w:r w:rsidR="00571941" w:rsidRPr="007D49F4">
                                  <w:rPr>
                                    <w:noProof/>
                                    <w:color w:val="0D5672" w:themeColor="accent1" w:themeShade="80"/>
                                    <w:sz w:val="48"/>
                                    <w:szCs w:val="48"/>
                                  </w:rPr>
                                  <w:t xml:space="preserve">A Guide for </w:t>
                                </w:r>
                                <w:r w:rsidR="00F53DD4">
                                  <w:rPr>
                                    <w:noProof/>
                                    <w:color w:val="0D5672" w:themeColor="accent1" w:themeShade="80"/>
                                    <w:sz w:val="48"/>
                                    <w:szCs w:val="48"/>
                                  </w:rPr>
                                  <w:t xml:space="preserve">Level 3 </w:t>
                                </w:r>
                                <w:r w:rsidR="0023359A">
                                  <w:rPr>
                                    <w:color w:val="0D5672" w:themeColor="accent1" w:themeShade="80"/>
                                    <w:sz w:val="48"/>
                                    <w:szCs w:val="48"/>
                                  </w:rPr>
                                  <w:t>T</w:t>
                                </w:r>
                                <w:r w:rsidR="00571941" w:rsidRPr="007D49F4">
                                  <w:rPr>
                                    <w:noProof/>
                                    <w:color w:val="0D5672" w:themeColor="accent1" w:themeShade="80"/>
                                    <w:sz w:val="48"/>
                                    <w:szCs w:val="48"/>
                                  </w:rPr>
                                  <w:t xml:space="preserve">eaching Assistants </w:t>
                                </w:r>
                                <w:r w:rsidR="00E02FCF">
                                  <w:rPr>
                                    <w:color w:val="0D5672" w:themeColor="accent1" w:themeShade="80"/>
                                    <w:sz w:val="48"/>
                                    <w:szCs w:val="48"/>
                                  </w:rPr>
                                  <w:t>W</w:t>
                                </w:r>
                                <w:r w:rsidR="00571941" w:rsidRPr="007D49F4">
                                  <w:rPr>
                                    <w:noProof/>
                                    <w:color w:val="0D5672" w:themeColor="accent1" w:themeShade="80"/>
                                    <w:sz w:val="48"/>
                                    <w:szCs w:val="48"/>
                                  </w:rPr>
                                  <w:t xml:space="preserve">orking </w:t>
                                </w:r>
                                <w:r w:rsidR="00E02FCF">
                                  <w:rPr>
                                    <w:color w:val="0D5672" w:themeColor="accent1" w:themeShade="80"/>
                                    <w:sz w:val="48"/>
                                    <w:szCs w:val="48"/>
                                  </w:rPr>
                                  <w:t>as</w:t>
                                </w:r>
                                <w:r w:rsidR="00571941" w:rsidRPr="007D49F4">
                                  <w:rPr>
                                    <w:noProof/>
                                    <w:color w:val="0D5672" w:themeColor="accent1" w:themeShade="80"/>
                                    <w:sz w:val="48"/>
                                    <w:szCs w:val="48"/>
                                  </w:rPr>
                                  <w:t xml:space="preserve"> 1:1 </w:t>
                                </w:r>
                                <w:r w:rsidR="00E02FCF">
                                  <w:rPr>
                                    <w:color w:val="0D5672" w:themeColor="accent1" w:themeShade="80"/>
                                    <w:sz w:val="48"/>
                                    <w:szCs w:val="48"/>
                                  </w:rPr>
                                  <w:t>Su</w:t>
                                </w:r>
                                <w:r w:rsidR="00571941" w:rsidRPr="007D49F4">
                                  <w:rPr>
                                    <w:noProof/>
                                    <w:color w:val="0D5672" w:themeColor="accent1" w:themeShade="80"/>
                                    <w:sz w:val="48"/>
                                    <w:szCs w:val="48"/>
                                  </w:rPr>
                                  <w:t>pport.</w:t>
                                </w:r>
                              </w:p>
                              <w:p w14:paraId="626FFFAA" w14:textId="63BA251A" w:rsidR="00571941" w:rsidRPr="007D49F4" w:rsidRDefault="00CB6014">
                                <w:pPr>
                                  <w:rPr>
                                    <w:noProof/>
                                    <w:color w:val="0D5672" w:themeColor="accent1" w:themeShade="80"/>
                                    <w:sz w:val="48"/>
                                    <w:szCs w:val="48"/>
                                  </w:rPr>
                                </w:pPr>
                                <w:r>
                                  <w:rPr>
                                    <w:noProof/>
                                  </w:rPr>
                                  <w:drawing>
                                    <wp:inline distT="0" distB="0" distL="0" distR="0" wp14:anchorId="772E4E67" wp14:editId="45071717">
                                      <wp:extent cx="989315" cy="295421"/>
                                      <wp:effectExtent l="0" t="0" r="1905" b="0"/>
                                      <wp:docPr id="163501216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5012165" name=""/>
                                              <pic:cNvPicPr/>
                                            </pic:nvPicPr>
                                            <pic:blipFill>
                                              <a:blip r:embed="rId15"/>
                                              <a:stretch>
                                                <a:fillRect/>
                                              </a:stretch>
                                            </pic:blipFill>
                                            <pic:spPr>
                                              <a:xfrm>
                                                <a:off x="0" y="0"/>
                                                <a:ext cx="991307" cy="296016"/>
                                              </a:xfrm>
                                              <a:prstGeom prst="rect">
                                                <a:avLst/>
                                              </a:prstGeom>
                                            </pic:spPr>
                                          </pic:pic>
                                        </a:graphicData>
                                      </a:graphic>
                                    </wp:inline>
                                  </w:drawing>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3538946B" id="_x0000_s1032" type="#_x0000_t202" style="position:absolute;margin-left:3.55pt;margin-top:24.2pt;width:429pt;height:146pt;z-index:251090432;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1t1VBEgIAAP4DAAAOAAAAZHJzL2Uyb0RvYy54bWysU9uO0zAQfUfiHyy/06TdFrpR09XSpQhp&#10;uUgLH+A4TmPheMzYbbJ8PWMn2y3whvCDNeMZH8+cOd7cDJ1hJ4Vegy35fJZzpqyEWttDyb993b9a&#10;c+aDsLUwYFXJH5XnN9uXLza9K9QCWjC1QkYg1he9K3kbgiuyzMtWdcLPwClLwQawE4FcPGQ1ip7Q&#10;O5Mt8vx11gPWDkEq7+n0bgzybcJvGiXD56bxKjBTcqotpB3TXsU9225EcUDhWi2nMsQ/VNEJbenR&#10;M9SdCIIdUf8F1WmJ4KEJMwldBk2jpUo9UDfz/I9uHlrhVOqFyPHuTJP/f7Dy0+nBfUEWhrcw0ABT&#10;E97dg/zumYVdK+xB3SJC3ypR08PzSFnWO19MVyPVvvARpOo/Qk1DFscACWhosIusUJ+M0GkAj2fS&#10;1RCYpMPVcrm+yikkKTZfr5Y01vSGKJ6uO/ThvYKORaPkSFNN8OJ070MsRxRPKfE1D0bXe21McvBQ&#10;7QyykyAF7NOa0H9LM5b1Jb9eLVYJ2UK8n8TR6UAKNbor+TqPa9RMpOOdrVNKENqMNlVi7MRPpGQk&#10;JwzVwHRd8qt4N9JVQf1IhCGMgqQPREYL+JOznsRYcv/jKFBxZj5YIv16vlxG9SZnuXqzIAcvI9Vl&#10;RFhJUCUPnI3mLiTFRzos3NJwGp1oe65kKplElticPkRU8aWfsp6/7fYXAAAA//8DAFBLAwQUAAYA&#10;CAAAACEA73vCkd0AAAAIAQAADwAAAGRycy9kb3ducmV2LnhtbEyPwU7DMBBE70j8g7VIXBB1Cm4S&#10;QpwKkEBcW/oBm3ibRMTrKHab9O8xJzjOzmjmbbld7CDONPnesYb1KgFB3DjTc6vh8PV+n4PwAdng&#10;4Jg0XMjDtrq+KrEwbuYdnfehFbGEfYEauhDGQkrfdGTRr9xIHL2jmyyGKKdWmgnnWG4H+ZAkqbTY&#10;c1zocKS3jprv/clqOH7Od5unuf4Ih2yn0lfss9pdtL69WV6eQQRawl8YfvEjOlSRqXYnNl4MGrJ1&#10;DGpQuQIR7TzdxEOt4VElCmRVyv8PVD8AAAD//wMAUEsBAi0AFAAGAAgAAAAhALaDOJL+AAAA4QEA&#10;ABMAAAAAAAAAAAAAAAAAAAAAAFtDb250ZW50X1R5cGVzXS54bWxQSwECLQAUAAYACAAAACEAOP0h&#10;/9YAAACUAQAACwAAAAAAAAAAAAAAAAAvAQAAX3JlbHMvLnJlbHNQSwECLQAUAAYACAAAACEAtbdV&#10;QRICAAD+AwAADgAAAAAAAAAAAAAAAAAuAgAAZHJzL2Uyb0RvYy54bWxQSwECLQAUAAYACAAAACEA&#10;73vCkd0AAAAIAQAADwAAAAAAAAAAAAAAAABsBAAAZHJzL2Rvd25yZXYueG1sUEsFBgAAAAAEAAQA&#10;8wAAAHYFAAAAAA==&#10;" stroked="f">
                    <v:textbox>
                      <w:txbxContent>
                        <w:p w14:paraId="7877ADBF" w14:textId="5C933811" w:rsidR="00571941" w:rsidRPr="007D49F4" w:rsidRDefault="00571941" w:rsidP="00571941">
                          <w:pPr>
                            <w:jc w:val="right"/>
                            <w:rPr>
                              <w:noProof/>
                              <w:color w:val="1D99A0" w:themeColor="accent3" w:themeShade="BF"/>
                              <w:sz w:val="36"/>
                              <w:szCs w:val="36"/>
                            </w:rPr>
                          </w:pPr>
                        </w:p>
                        <w:p w14:paraId="225160C4" w14:textId="3C0D9D88" w:rsidR="00571941" w:rsidRPr="007D49F4" w:rsidRDefault="00835132" w:rsidP="00571941">
                          <w:pPr>
                            <w:jc w:val="right"/>
                            <w:rPr>
                              <w:noProof/>
                              <w:color w:val="0D5672" w:themeColor="accent1" w:themeShade="80"/>
                              <w:sz w:val="48"/>
                              <w:szCs w:val="48"/>
                            </w:rPr>
                          </w:pPr>
                          <w:r w:rsidRPr="007D49F4">
                            <w:rPr>
                              <w:noProof/>
                              <w:color w:val="0D5672" w:themeColor="accent1" w:themeShade="80"/>
                              <w:sz w:val="48"/>
                              <w:szCs w:val="48"/>
                            </w:rPr>
                            <w:t xml:space="preserve"> </w:t>
                          </w:r>
                          <w:r w:rsidR="00571941" w:rsidRPr="007D49F4">
                            <w:rPr>
                              <w:noProof/>
                              <w:color w:val="0D5672" w:themeColor="accent1" w:themeShade="80"/>
                              <w:sz w:val="48"/>
                              <w:szCs w:val="48"/>
                            </w:rPr>
                            <w:t xml:space="preserve">A Guide for </w:t>
                          </w:r>
                          <w:r w:rsidR="00F53DD4">
                            <w:rPr>
                              <w:noProof/>
                              <w:color w:val="0D5672" w:themeColor="accent1" w:themeShade="80"/>
                              <w:sz w:val="48"/>
                              <w:szCs w:val="48"/>
                            </w:rPr>
                            <w:t xml:space="preserve">Level 3 </w:t>
                          </w:r>
                          <w:r w:rsidR="0023359A">
                            <w:rPr>
                              <w:color w:val="0D5672" w:themeColor="accent1" w:themeShade="80"/>
                              <w:sz w:val="48"/>
                              <w:szCs w:val="48"/>
                            </w:rPr>
                            <w:t>T</w:t>
                          </w:r>
                          <w:r w:rsidR="00571941" w:rsidRPr="007D49F4">
                            <w:rPr>
                              <w:noProof/>
                              <w:color w:val="0D5672" w:themeColor="accent1" w:themeShade="80"/>
                              <w:sz w:val="48"/>
                              <w:szCs w:val="48"/>
                            </w:rPr>
                            <w:t xml:space="preserve">eaching Assistants </w:t>
                          </w:r>
                          <w:r w:rsidR="00E02FCF">
                            <w:rPr>
                              <w:color w:val="0D5672" w:themeColor="accent1" w:themeShade="80"/>
                              <w:sz w:val="48"/>
                              <w:szCs w:val="48"/>
                            </w:rPr>
                            <w:t>W</w:t>
                          </w:r>
                          <w:r w:rsidR="00571941" w:rsidRPr="007D49F4">
                            <w:rPr>
                              <w:noProof/>
                              <w:color w:val="0D5672" w:themeColor="accent1" w:themeShade="80"/>
                              <w:sz w:val="48"/>
                              <w:szCs w:val="48"/>
                            </w:rPr>
                            <w:t xml:space="preserve">orking </w:t>
                          </w:r>
                          <w:r w:rsidR="00E02FCF">
                            <w:rPr>
                              <w:color w:val="0D5672" w:themeColor="accent1" w:themeShade="80"/>
                              <w:sz w:val="48"/>
                              <w:szCs w:val="48"/>
                            </w:rPr>
                            <w:t>as</w:t>
                          </w:r>
                          <w:r w:rsidR="00571941" w:rsidRPr="007D49F4">
                            <w:rPr>
                              <w:noProof/>
                              <w:color w:val="0D5672" w:themeColor="accent1" w:themeShade="80"/>
                              <w:sz w:val="48"/>
                              <w:szCs w:val="48"/>
                            </w:rPr>
                            <w:t xml:space="preserve"> 1:1 </w:t>
                          </w:r>
                          <w:r w:rsidR="00E02FCF">
                            <w:rPr>
                              <w:color w:val="0D5672" w:themeColor="accent1" w:themeShade="80"/>
                              <w:sz w:val="48"/>
                              <w:szCs w:val="48"/>
                            </w:rPr>
                            <w:t>Su</w:t>
                          </w:r>
                          <w:r w:rsidR="00571941" w:rsidRPr="007D49F4">
                            <w:rPr>
                              <w:noProof/>
                              <w:color w:val="0D5672" w:themeColor="accent1" w:themeShade="80"/>
                              <w:sz w:val="48"/>
                              <w:szCs w:val="48"/>
                            </w:rPr>
                            <w:t>pport.</w:t>
                          </w:r>
                        </w:p>
                        <w:p w14:paraId="626FFFAA" w14:textId="63BA251A" w:rsidR="00571941" w:rsidRPr="007D49F4" w:rsidRDefault="00CB6014">
                          <w:pPr>
                            <w:rPr>
                              <w:noProof/>
                              <w:color w:val="0D5672" w:themeColor="accent1" w:themeShade="80"/>
                              <w:sz w:val="48"/>
                              <w:szCs w:val="48"/>
                            </w:rPr>
                          </w:pPr>
                          <w:r>
                            <w:rPr>
                              <w:noProof/>
                            </w:rPr>
                            <w:drawing>
                              <wp:inline distT="0" distB="0" distL="0" distR="0" wp14:anchorId="772E4E67" wp14:editId="45071717">
                                <wp:extent cx="989315" cy="295421"/>
                                <wp:effectExtent l="0" t="0" r="1905" b="0"/>
                                <wp:docPr id="163501216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35012165" name=""/>
                                        <pic:cNvPicPr/>
                                      </pic:nvPicPr>
                                      <pic:blipFill>
                                        <a:blip r:embed="rId15"/>
                                        <a:stretch>
                                          <a:fillRect/>
                                        </a:stretch>
                                      </pic:blipFill>
                                      <pic:spPr>
                                        <a:xfrm>
                                          <a:off x="0" y="0"/>
                                          <a:ext cx="991307" cy="296016"/>
                                        </a:xfrm>
                                        <a:prstGeom prst="rect">
                                          <a:avLst/>
                                        </a:prstGeom>
                                      </pic:spPr>
                                    </pic:pic>
                                  </a:graphicData>
                                </a:graphic>
                              </wp:inline>
                            </w:drawing>
                          </w:r>
                        </w:p>
                      </w:txbxContent>
                    </v:textbox>
                    <w10:wrap type="square" anchorx="page"/>
                  </v:shape>
                </w:pict>
              </mc:Fallback>
            </mc:AlternateContent>
          </w:r>
        </w:p>
        <w:p w14:paraId="14A53036" w14:textId="1215965A" w:rsidR="00571941" w:rsidRPr="007D49F4" w:rsidRDefault="00E33386" w:rsidP="00571941">
          <w:pPr>
            <w:rPr>
              <w:rFonts w:asciiTheme="majorHAnsi" w:eastAsiaTheme="minorEastAsia" w:hAnsiTheme="majorHAnsi"/>
              <w:b/>
              <w:noProof/>
              <w:color w:val="FFFFFF" w:themeColor="background1"/>
              <w:sz w:val="96"/>
              <w:szCs w:val="96"/>
            </w:rPr>
          </w:pPr>
          <w:r w:rsidRPr="007D49F4">
            <w:rPr>
              <w:noProof/>
            </w:rPr>
            <mc:AlternateContent>
              <mc:Choice Requires="wps">
                <w:drawing>
                  <wp:anchor distT="0" distB="0" distL="114300" distR="114300" simplePos="0" relativeHeight="251165184" behindDoc="0" locked="0" layoutInCell="1" allowOverlap="1" wp14:anchorId="0458101F" wp14:editId="4F1B6292">
                    <wp:simplePos x="0" y="0"/>
                    <wp:positionH relativeFrom="column">
                      <wp:posOffset>5046402</wp:posOffset>
                    </wp:positionH>
                    <wp:positionV relativeFrom="paragraph">
                      <wp:posOffset>141203</wp:posOffset>
                    </wp:positionV>
                    <wp:extent cx="9053" cy="3556603"/>
                    <wp:effectExtent l="0" t="0" r="29210" b="25400"/>
                    <wp:wrapNone/>
                    <wp:docPr id="803846329" name="Straight Connector 26"/>
                    <wp:cNvGraphicFramePr/>
                    <a:graphic xmlns:a="http://schemas.openxmlformats.org/drawingml/2006/main">
                      <a:graphicData uri="http://schemas.microsoft.com/office/word/2010/wordprocessingShape">
                        <wps:wsp>
                          <wps:cNvCnPr/>
                          <wps:spPr>
                            <a:xfrm>
                              <a:off x="0" y="0"/>
                              <a:ext cx="9053" cy="3556603"/>
                            </a:xfrm>
                            <a:prstGeom prst="line">
                              <a:avLst/>
                            </a:prstGeom>
                          </wps:spPr>
                          <wps:style>
                            <a:lnRef idx="1">
                              <a:schemeClr val="accent2"/>
                            </a:lnRef>
                            <a:fillRef idx="0">
                              <a:schemeClr val="accent2"/>
                            </a:fillRef>
                            <a:effectRef idx="0">
                              <a:schemeClr val="accent2"/>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5F20C7C0" id="Straight Connector 26" o:spid="_x0000_s1026" style="position:absolute;z-index:2511651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97.35pt,11.1pt" to="398.05pt,291.1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DiuganwEAAJcDAAAOAAAAZHJzL2Uyb0RvYy54bWysU01v2zAMvQ/YfxB0X+wkSNAZcXposV2G&#10;tejHD1BlKhYgiYKkxc6/L6W4zrAOGDbsQksiH8n3SO+uR2vYEULU6Fq+XNScgZPYaXdo+fPTl09X&#10;nMUkXCcMOmj5CSK/3n/8sBt8Ayvs0XQQGCVxsRl8y/uUfFNVUfZgRVygB0dOhcGKRNdwqLogBspu&#10;TbWq6201YOh8QAkx0uvt2cn3Jb9SINOdUhESMy2n3lKxodiXbKv9TjSHIHyv5dSG+IcurNCOis6p&#10;bkUS7EfQ71JZLQNGVGkh0VaolJZQOBCbZf0Lm8deeChcSJzoZ5ni/0srvx9v3H0gGQYfm+jvQ2Yx&#10;qmDzl/pjYxHrNIsFY2KSHj/XmzVnkhzrzWa7rddZy+qC9SGmr4CW5UPLjXaZimjE8VtM59C3EMJd&#10;qpdTOhnIwcY9gGK6o3rLgi6LATcmsKOgkQopwaXVVLpEZ5jSxszA+s/AKT5DoSzN34BnRKmMLs1g&#10;qx2G31VP43JqWZ3j3xQ4884SvGB3KnMp0tD0i7jTpub1+vle4Jf/af8KAAD//wMAUEsDBBQABgAI&#10;AAAAIQDeBwVD4AAAAAoBAAAPAAAAZHJzL2Rvd25yZXYueG1sTI/BTsMwEETvSPyDtUjcqFNDmzbE&#10;qVARlcqNppfenHhJotrrKHbT8Pe4Jziu5mnmbb6ZrGEjDr5zJGE+S4Ah1U531Eg4lh9PK2A+KNLK&#10;OEIJP+hhU9zf5SrT7kpfOB5Cw2IJ+UxJaEPoM8593aJVfuZ6pJh9u8GqEM+h4XpQ11huDRdJsuRW&#10;dRQXWtXjtsX6fLhYCeVnZdx2dO87e/L7XYX7Y3k+Sfn4ML29Ags4hT8YbvpRHYroVLkLac+MhHT9&#10;kkZUghACWATS9XIOrJKwWIln4EXO/79Q/AIAAP//AwBQSwECLQAUAAYACAAAACEAtoM4kv4AAADh&#10;AQAAEwAAAAAAAAAAAAAAAAAAAAAAW0NvbnRlbnRfVHlwZXNdLnhtbFBLAQItABQABgAIAAAAIQA4&#10;/SH/1gAAAJQBAAALAAAAAAAAAAAAAAAAAC8BAABfcmVscy8ucmVsc1BLAQItABQABgAIAAAAIQAD&#10;iuganwEAAJcDAAAOAAAAAAAAAAAAAAAAAC4CAABkcnMvZTJvRG9jLnhtbFBLAQItABQABgAIAAAA&#10;IQDeBwVD4AAAAAoBAAAPAAAAAAAAAAAAAAAAAPkDAABkcnMvZG93bnJldi54bWxQSwUGAAAAAAQA&#10;BADzAAAABgUAAAAA&#10;" strokecolor="#2683c6 [3205]" strokeweight=".5pt">
                    <v:stroke joinstyle="miter"/>
                  </v:line>
                </w:pict>
              </mc:Fallback>
            </mc:AlternateContent>
          </w:r>
          <w:r w:rsidRPr="007D49F4">
            <w:rPr>
              <w:noProof/>
            </w:rPr>
            <mc:AlternateContent>
              <mc:Choice Requires="wps">
                <w:drawing>
                  <wp:anchor distT="0" distB="0" distL="114300" distR="114300" simplePos="0" relativeHeight="251166208" behindDoc="0" locked="0" layoutInCell="1" allowOverlap="1" wp14:anchorId="1FBCABCB" wp14:editId="1C600F88">
                    <wp:simplePos x="0" y="0"/>
                    <wp:positionH relativeFrom="column">
                      <wp:posOffset>5017481</wp:posOffset>
                    </wp:positionH>
                    <wp:positionV relativeFrom="paragraph">
                      <wp:posOffset>277005</wp:posOffset>
                    </wp:positionV>
                    <wp:extent cx="1760" cy="3448741"/>
                    <wp:effectExtent l="0" t="0" r="36830" b="37465"/>
                    <wp:wrapNone/>
                    <wp:docPr id="1653328972" name="Straight Connector 27"/>
                    <wp:cNvGraphicFramePr/>
                    <a:graphic xmlns:a="http://schemas.openxmlformats.org/drawingml/2006/main">
                      <a:graphicData uri="http://schemas.microsoft.com/office/word/2010/wordprocessingShape">
                        <wps:wsp>
                          <wps:cNvCnPr/>
                          <wps:spPr>
                            <a:xfrm>
                              <a:off x="0" y="0"/>
                              <a:ext cx="1760" cy="3448741"/>
                            </a:xfrm>
                            <a:prstGeom prst="line">
                              <a:avLst/>
                            </a:prstGeom>
                            <a:ln>
                              <a:solidFill>
                                <a:schemeClr val="tx2">
                                  <a:lumMod val="60000"/>
                                  <a:lumOff val="40000"/>
                                </a:schemeClr>
                              </a:solidFill>
                            </a:ln>
                          </wps:spPr>
                          <wps:style>
                            <a:lnRef idx="1">
                              <a:schemeClr val="accent1"/>
                            </a:lnRef>
                            <a:fillRef idx="0">
                              <a:schemeClr val="accent1"/>
                            </a:fillRef>
                            <a:effectRef idx="0">
                              <a:schemeClr val="accent1"/>
                            </a:effectRef>
                            <a:fontRef idx="minor">
                              <a:schemeClr val="tx1"/>
                            </a:fontRef>
                          </wps:style>
                          <wps:bodyPr/>
                        </wps:wsp>
                      </a:graphicData>
                    </a:graphic>
                    <wp14:sizeRelH relativeFrom="margin">
                      <wp14:pctWidth>0</wp14:pctWidth>
                    </wp14:sizeRelH>
                    <wp14:sizeRelV relativeFrom="margin">
                      <wp14:pctHeight>0</wp14:pctHeight>
                    </wp14:sizeRelV>
                  </wp:anchor>
                </w:drawing>
              </mc:Choice>
              <mc:Fallback>
                <w:pict>
                  <v:line w14:anchorId="41E554A1" id="Straight Connector 27" o:spid="_x0000_s1026" style="position:absolute;z-index:25116620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 from="395.1pt,21.8pt" to="395.25pt,293.3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4j/6N0QEAABIEAAAOAAAAZHJzL2Uyb0RvYy54bWysU8tu2zAQvBfoPxC815JdwwkEyzkkSC99&#10;BG36AQy1tAiQXIJkLPnvu6RsOWgLFA2iAyUud2dnhqvtzWgNO0CIGl3Ll4uaM3ASO+32Lf/5eP/h&#10;mrOYhOuEQQctP0LkN7v377aDb2CFPZoOAiMQF5vBt7xPyTdVFWUPVsQFenB0qDBYkWgb9lUXxEDo&#10;1lSrut5UA4bOB5QQI0XvpkO+K/hKgUzflIqQmGk5cUtlDWV9ymu124pmH4TvtTzREK9gYYV21HSG&#10;uhNJsOeg/4CyWgaMqNJCoq1QKS2haCA1y/o3NT964aFoIXOin22Kbwcrvx5u3UMgGwYfm+gfQlYx&#10;qmDzm/ixsZh1nM2CMTFJweXVhgyVdPBxvb6+Wi+zl9Wl1oeYPgFalj9abrTLUkQjDp9jmlLPKTls&#10;XF4jGt3da2PKJg8B3JrADoKuL42rAmCe7Rfsptimpme6RArTVU/h9TlMfMooZZTC7kUDOstNq4vw&#10;8pWOBiZC30Ex3WWppe8MNPUQUoJLZ9XGUXYuU0R+Lqz/XXjKz6VQ5vV/iueK0hldmoutdhj+1j2N&#10;Z8pqyj87MOnOFjxhdywjUayhwSvOnX6SPNkv96X88ivvfgEAAP//AwBQSwMEFAAGAAgAAAAhAOY3&#10;RBneAAAACgEAAA8AAABkcnMvZG93bnJldi54bWxMj8FOwzAMhu9Ie4fIk7ixhLF2pWs6wSQEGicG&#10;D5A1XlvROFWTbt3bY05wtP3p9/cX28l14oxDaD1puF8oEEiVty3VGr4+X+4yECEasqbzhBquGGBb&#10;zm4Kk1t/oQ88H2ItOIRCbjQ0Mfa5lKFq0Jmw8D0S305+cCbyONTSDubC4a6TS6VS6UxL/KExPe4a&#10;rL4Po9OAydW+78fked++qZ2KMnv1q0zr2/n0tAERcYp/MPzqszqU7HT0I9kgOg3rR7VkVMPqIQXB&#10;AC8SEEcNSZauQZaF/F+h/AEAAP//AwBQSwECLQAUAAYACAAAACEAtoM4kv4AAADhAQAAEwAAAAAA&#10;AAAAAAAAAAAAAAAAW0NvbnRlbnRfVHlwZXNdLnhtbFBLAQItABQABgAIAAAAIQA4/SH/1gAAAJQB&#10;AAALAAAAAAAAAAAAAAAAAC8BAABfcmVscy8ucmVsc1BLAQItABQABgAIAAAAIQB4j/6N0QEAABIE&#10;AAAOAAAAAAAAAAAAAAAAAC4CAABkcnMvZTJvRG9jLnhtbFBLAQItABQABgAIAAAAIQDmN0QZ3gAA&#10;AAoBAAAPAAAAAAAAAAAAAAAAACsEAABkcnMvZG93bnJldi54bWxQSwUGAAAAAAQABADzAAAANgUA&#10;AAAA&#10;" strokecolor="#6fa0c0 [1951]" strokeweight=".5pt">
                    <v:stroke joinstyle="miter"/>
                  </v:line>
                </w:pict>
              </mc:Fallback>
            </mc:AlternateContent>
          </w:r>
          <w:r w:rsidR="00571941" w:rsidRPr="007D49F4">
            <w:rPr>
              <w:noProof/>
              <w:color w:val="FFFFFF" w:themeColor="background1"/>
              <w:sz w:val="24"/>
              <w:szCs w:val="24"/>
            </w:rPr>
            <w:t>Designed for Level 3 teaching Assistants working as 1:1 support.</w:t>
          </w:r>
        </w:p>
      </w:sdtContent>
    </w:sdt>
    <w:p w14:paraId="3F69A1A9" w14:textId="376CCB25" w:rsidR="00220B9B" w:rsidRPr="007D49F4" w:rsidRDefault="005C21DB" w:rsidP="00A42F9B">
      <w:pPr>
        <w:ind w:left="4320"/>
        <w:rPr>
          <w:noProof/>
        </w:rPr>
      </w:pPr>
      <w:r w:rsidRPr="005C21DB">
        <w:rPr>
          <w:noProof/>
        </w:rPr>
        <w:drawing>
          <wp:anchor distT="0" distB="0" distL="114300" distR="114300" simplePos="0" relativeHeight="252417536" behindDoc="1" locked="0" layoutInCell="1" allowOverlap="1" wp14:anchorId="67896F28" wp14:editId="75B12EA4">
            <wp:simplePos x="0" y="0"/>
            <wp:positionH relativeFrom="column">
              <wp:posOffset>5059045</wp:posOffset>
            </wp:positionH>
            <wp:positionV relativeFrom="paragraph">
              <wp:posOffset>-635</wp:posOffset>
            </wp:positionV>
            <wp:extent cx="901746" cy="330217"/>
            <wp:effectExtent l="0" t="0" r="0" b="0"/>
            <wp:wrapNone/>
            <wp:docPr id="405568229" name="Picture 1" descr="A close up of a nam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5568229" name="Picture 1" descr="A close up of a name&#10;&#10;Description automatically generated"/>
                    <pic:cNvPicPr/>
                  </pic:nvPicPr>
                  <pic:blipFill>
                    <a:blip r:embed="rId16"/>
                    <a:stretch>
                      <a:fillRect/>
                    </a:stretch>
                  </pic:blipFill>
                  <pic:spPr>
                    <a:xfrm>
                      <a:off x="0" y="0"/>
                      <a:ext cx="901746" cy="330217"/>
                    </a:xfrm>
                    <a:prstGeom prst="rect">
                      <a:avLst/>
                    </a:prstGeom>
                  </pic:spPr>
                </pic:pic>
              </a:graphicData>
            </a:graphic>
          </wp:anchor>
        </w:drawing>
      </w:r>
      <w:r w:rsidR="001C1B4D" w:rsidRPr="007D49F4">
        <w:rPr>
          <w:noProof/>
        </w:rPr>
        <mc:AlternateContent>
          <mc:Choice Requires="wps">
            <w:drawing>
              <wp:anchor distT="45720" distB="45720" distL="114300" distR="114300" simplePos="0" relativeHeight="251167232" behindDoc="0" locked="0" layoutInCell="1" allowOverlap="1" wp14:anchorId="1953423B" wp14:editId="2C408B7B">
                <wp:simplePos x="0" y="0"/>
                <wp:positionH relativeFrom="page">
                  <wp:posOffset>12700</wp:posOffset>
                </wp:positionH>
                <wp:positionV relativeFrom="paragraph">
                  <wp:posOffset>1191895</wp:posOffset>
                </wp:positionV>
                <wp:extent cx="2273300" cy="207010"/>
                <wp:effectExtent l="0" t="0" r="0" b="2540"/>
                <wp:wrapSquare wrapText="bothSides"/>
                <wp:docPr id="1066172352"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2273300" cy="207010"/>
                        </a:xfrm>
                        <a:prstGeom prst="rect">
                          <a:avLst/>
                        </a:prstGeom>
                        <a:solidFill>
                          <a:srgbClr val="FFFFFF"/>
                        </a:solidFill>
                        <a:ln w="9525">
                          <a:noFill/>
                          <a:miter lim="800000"/>
                          <a:headEnd/>
                          <a:tailEnd/>
                        </a:ln>
                      </wps:spPr>
                      <wps:txbx>
                        <w:txbxContent>
                          <w:p w14:paraId="0BEF3BA8" w14:textId="29C754FA" w:rsidR="007348CD" w:rsidRPr="007D49F4" w:rsidRDefault="007348CD">
                            <w:pPr>
                              <w:rPr>
                                <w:noProof/>
                                <w:sz w:val="16"/>
                                <w:szCs w:val="16"/>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953423B" id="_x0000_s1033" type="#_x0000_t202" style="position:absolute;left:0;text-align:left;margin-left:1pt;margin-top:93.85pt;width:179pt;height:16.3pt;z-index:251167232;visibility:visible;mso-wrap-style:square;mso-width-percent:0;mso-height-percent:0;mso-wrap-distance-left:9pt;mso-wrap-distance-top:3.6pt;mso-wrap-distance-right:9pt;mso-wrap-distance-bottom:3.6pt;mso-position-horizontal:absolute;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IbwzVEQIAAP0DAAAOAAAAZHJzL2Uyb0RvYy54bWysU9uO2yAQfa/Uf0C8N3a8SbNrhay22aaq&#10;tL1I234AxjhGxQwFEjv9+h2wN5u2b1V5QDPMcJg5c1jfDp0mR+m8AsPofJZTIo2AWpk9o9+/7d5c&#10;U+IDNzXXYCSjJ+np7eb1q3VvS1lAC7qWjiCI8WVvGW1DsGWWedHKjvsZWGkw2IDreEDX7bPa8R7R&#10;O50Vef4268HV1oGQ3uPp/Rikm4TfNFKEL03jZSCaUawtpN2lvYp7tlnzcu+4bZWYyuD/UEXHlcFH&#10;z1D3PHBycOovqE4JBx6aMBPQZdA0SsjUA3Yzz//o5rHlVqZekBxvzzT5/wcrPh8f7VdHwvAOBhxg&#10;asLbBxA/PDGwbbnZyzvnoG8lr/HheaQs660vp6uRal/6CFL1n6DGIfNDgAQ0NK6LrGCfBNFxAKcz&#10;6XIIROBhUayurnIMCYwV+QppSE/w8vm2dT58kNCRaDDqcKgJnR8ffIjV8PI5JT7mQat6p7ROjttX&#10;W+3IkaMAdmlN6L+laUN6Rm+WxTIhG4j3kzY6FVCgWnWMXudxjZKJbLw3dUoJXOnRxkq0meiJjIzc&#10;hKEaiKoZXcS7ka0K6hPy5WDUI/4fNFpwvyjpUYuM+p8H7iQl+qNBzm/mi0UUb3IWy1WBjruMVJcR&#10;bgRCMRooGc1tSIKPdBi4w9k0KtH2UslUMmossTn9hyjiSz9lvfzazRMAAAD//wMAUEsDBBQABgAI&#10;AAAAIQDMb+7/3QAAAAkBAAAPAAAAZHJzL2Rvd25yZXYueG1sTI/BTsMwEETvSPyDtUhcELVJISlp&#10;nAqQQL229AM2sZtEjddR7Dbp37Oc4LjzRrMzxWZ2vbjYMXSeNDwtFAhLtTcdNRoO35+PKxAhIhns&#10;PVkNVxtgU97eFJgbP9HOXvaxERxCIUcNbYxDLmWoW+swLPxgidnRjw4jn2MjzYgTh7teJkql0mFH&#10;/KHFwX60tj7tz07DcTs9vLxO1Vc8ZLvn9B27rPJXre/v5rc1iGjn+GeG3/pcHUruVPkzmSB6DQkv&#10;iSyvsgwE82WqWKkYJGoJsizk/wXlDwAAAP//AwBQSwECLQAUAAYACAAAACEAtoM4kv4AAADhAQAA&#10;EwAAAAAAAAAAAAAAAAAAAAAAW0NvbnRlbnRfVHlwZXNdLnhtbFBLAQItABQABgAIAAAAIQA4/SH/&#10;1gAAAJQBAAALAAAAAAAAAAAAAAAAAC8BAABfcmVscy8ucmVsc1BLAQItABQABgAIAAAAIQCIbwzV&#10;EQIAAP0DAAAOAAAAAAAAAAAAAAAAAC4CAABkcnMvZTJvRG9jLnhtbFBLAQItABQABgAIAAAAIQDM&#10;b+7/3QAAAAkBAAAPAAAAAAAAAAAAAAAAAGsEAABkcnMvZG93bnJldi54bWxQSwUGAAAAAAQABADz&#10;AAAAdQUAAAAA&#10;" stroked="f">
                <v:textbox>
                  <w:txbxContent>
                    <w:p w14:paraId="0BEF3BA8" w14:textId="29C754FA" w:rsidR="007348CD" w:rsidRPr="007D49F4" w:rsidRDefault="007348CD">
                      <w:pPr>
                        <w:rPr>
                          <w:noProof/>
                          <w:sz w:val="16"/>
                          <w:szCs w:val="16"/>
                        </w:rPr>
                      </w:pPr>
                    </w:p>
                  </w:txbxContent>
                </v:textbox>
                <w10:wrap type="square" anchorx="page"/>
              </v:shape>
            </w:pict>
          </mc:Fallback>
        </mc:AlternateContent>
      </w:r>
    </w:p>
    <w:p w14:paraId="3621E349" w14:textId="77777777" w:rsidR="007766B6" w:rsidRPr="007D49F4" w:rsidRDefault="007766B6" w:rsidP="00220B9B">
      <w:pPr>
        <w:rPr>
          <w:noProof/>
        </w:rPr>
        <w:sectPr w:rsidR="007766B6" w:rsidRPr="007D49F4" w:rsidSect="00571941">
          <w:headerReference w:type="first" r:id="rId17"/>
          <w:type w:val="continuous"/>
          <w:pgSz w:w="11906" w:h="16838" w:code="9"/>
          <w:pgMar w:top="994" w:right="864" w:bottom="720" w:left="864" w:header="706" w:footer="706" w:gutter="0"/>
          <w:pgNumType w:start="0"/>
          <w:cols w:space="851"/>
          <w:titlePg/>
          <w:docGrid w:linePitch="360"/>
        </w:sectPr>
      </w:pPr>
    </w:p>
    <w:tbl>
      <w:tblPr>
        <w:tblW w:w="12155" w:type="dxa"/>
        <w:tblInd w:w="-284" w:type="dxa"/>
        <w:tblCellMar>
          <w:top w:w="72" w:type="dxa"/>
          <w:left w:w="0" w:type="dxa"/>
          <w:bottom w:w="72" w:type="dxa"/>
          <w:right w:w="0" w:type="dxa"/>
        </w:tblCellMar>
        <w:tblLook w:val="04A0" w:firstRow="1" w:lastRow="0" w:firstColumn="1" w:lastColumn="0" w:noHBand="0" w:noVBand="1"/>
      </w:tblPr>
      <w:tblGrid>
        <w:gridCol w:w="10452"/>
        <w:gridCol w:w="1703"/>
      </w:tblGrid>
      <w:tr w:rsidR="00E33386" w:rsidRPr="007D49F4" w14:paraId="04575B56" w14:textId="77777777" w:rsidTr="007B7CF4">
        <w:trPr>
          <w:trHeight w:val="1994"/>
        </w:trPr>
        <w:tc>
          <w:tcPr>
            <w:tcW w:w="10452" w:type="dxa"/>
          </w:tcPr>
          <w:p w14:paraId="617329B3" w14:textId="61205408" w:rsidR="000630B0" w:rsidRPr="00172AE8" w:rsidRDefault="00172AE8" w:rsidP="000630B0">
            <w:pPr>
              <w:rPr>
                <w:noProof/>
                <w:color w:val="1481AB" w:themeColor="accent1" w:themeShade="BF"/>
                <w:sz w:val="52"/>
                <w:szCs w:val="52"/>
              </w:rPr>
            </w:pPr>
            <w:r w:rsidRPr="00172AE8">
              <w:rPr>
                <w:noProof/>
                <w:color w:val="1481AB" w:themeColor="accent1" w:themeShade="BF"/>
                <w:sz w:val="52"/>
                <w:szCs w:val="52"/>
              </w:rPr>
              <w:lastRenderedPageBreak/>
              <w:t>Contents</w:t>
            </w:r>
          </w:p>
          <w:p w14:paraId="398700B1" w14:textId="12745135" w:rsidR="00A30929" w:rsidRPr="007D49F4" w:rsidRDefault="00172AE8" w:rsidP="0032530A">
            <w:pPr>
              <w:pStyle w:val="TOC1"/>
              <w:tabs>
                <w:tab w:val="right" w:leader="dot" w:pos="10168"/>
              </w:tabs>
              <w:rPr>
                <w:noProof/>
                <w:sz w:val="52"/>
                <w:szCs w:val="52"/>
              </w:rPr>
            </w:pPr>
            <w:r w:rsidRPr="00172AE8">
              <w:rPr>
                <w:noProof/>
                <w:sz w:val="52"/>
                <w:szCs w:val="52"/>
              </w:rPr>
              <w:drawing>
                <wp:anchor distT="0" distB="0" distL="114300" distR="114300" simplePos="0" relativeHeight="252405248" behindDoc="1" locked="0" layoutInCell="1" allowOverlap="1" wp14:anchorId="08E43BDB" wp14:editId="398C2C2B">
                  <wp:simplePos x="0" y="0"/>
                  <wp:positionH relativeFrom="column">
                    <wp:posOffset>21314</wp:posOffset>
                  </wp:positionH>
                  <wp:positionV relativeFrom="paragraph">
                    <wp:posOffset>201489</wp:posOffset>
                  </wp:positionV>
                  <wp:extent cx="7020560" cy="3053301"/>
                  <wp:effectExtent l="0" t="0" r="8890" b="0"/>
                  <wp:wrapNone/>
                  <wp:docPr id="17914144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9141445" name=""/>
                          <pic:cNvPicPr/>
                        </pic:nvPicPr>
                        <pic:blipFill>
                          <a:blip r:embed="rId18"/>
                          <a:stretch>
                            <a:fillRect/>
                          </a:stretch>
                        </pic:blipFill>
                        <pic:spPr>
                          <a:xfrm>
                            <a:off x="0" y="0"/>
                            <a:ext cx="7020560" cy="3053301"/>
                          </a:xfrm>
                          <a:prstGeom prst="rect">
                            <a:avLst/>
                          </a:prstGeom>
                        </pic:spPr>
                      </pic:pic>
                    </a:graphicData>
                  </a:graphic>
                  <wp14:sizeRelH relativeFrom="margin">
                    <wp14:pctWidth>0</wp14:pctWidth>
                  </wp14:sizeRelH>
                  <wp14:sizeRelV relativeFrom="margin">
                    <wp14:pctHeight>0</wp14:pctHeight>
                  </wp14:sizeRelV>
                </wp:anchor>
              </w:drawing>
            </w:r>
          </w:p>
          <w:p w14:paraId="391344E2" w14:textId="4197345C" w:rsidR="001C4651" w:rsidRPr="007D49F4" w:rsidRDefault="00881588" w:rsidP="00172AE8">
            <w:pPr>
              <w:tabs>
                <w:tab w:val="left" w:pos="3068"/>
              </w:tabs>
              <w:rPr>
                <w:noProof/>
                <w:sz w:val="52"/>
                <w:szCs w:val="52"/>
              </w:rPr>
            </w:pPr>
            <w:r w:rsidRPr="007D49F4">
              <w:rPr>
                <w:noProof/>
                <w:sz w:val="52"/>
                <w:szCs w:val="52"/>
              </w:rPr>
              <w:t xml:space="preserve"> </w:t>
            </w:r>
            <w:r w:rsidR="00172AE8">
              <w:rPr>
                <w:noProof/>
                <w:sz w:val="52"/>
                <w:szCs w:val="52"/>
              </w:rPr>
              <w:tab/>
            </w:r>
          </w:p>
          <w:p w14:paraId="4F9939FE" w14:textId="5770FC42" w:rsidR="005B6BBD" w:rsidRPr="007D49F4" w:rsidRDefault="005B6BBD" w:rsidP="005B6BBD">
            <w:pPr>
              <w:rPr>
                <w:noProof/>
                <w:color w:val="808080"/>
                <w:sz w:val="52"/>
                <w:szCs w:val="52"/>
              </w:rPr>
            </w:pPr>
          </w:p>
          <w:p w14:paraId="239700C8" w14:textId="77777777" w:rsidR="00A42F9B" w:rsidRPr="007D49F4" w:rsidRDefault="00A42F9B" w:rsidP="005B6BBD">
            <w:pPr>
              <w:rPr>
                <w:noProof/>
                <w:color w:val="808080"/>
                <w:sz w:val="52"/>
                <w:szCs w:val="52"/>
              </w:rPr>
            </w:pPr>
          </w:p>
          <w:p w14:paraId="3F219E10" w14:textId="77777777" w:rsidR="00A42F9B" w:rsidRPr="007D49F4" w:rsidRDefault="00A42F9B" w:rsidP="005B6BBD">
            <w:pPr>
              <w:rPr>
                <w:noProof/>
                <w:color w:val="808080"/>
                <w:sz w:val="52"/>
                <w:szCs w:val="52"/>
              </w:rPr>
            </w:pPr>
          </w:p>
          <w:p w14:paraId="76E9D6C9" w14:textId="21A98EF0" w:rsidR="00A42F9B" w:rsidRPr="007D49F4" w:rsidRDefault="00A42F9B" w:rsidP="005B6BBD">
            <w:pPr>
              <w:rPr>
                <w:noProof/>
                <w:color w:val="808080"/>
                <w:sz w:val="52"/>
                <w:szCs w:val="52"/>
              </w:rPr>
            </w:pPr>
          </w:p>
          <w:p w14:paraId="0BDC5ADA" w14:textId="77777777" w:rsidR="00A42F9B" w:rsidRPr="007D49F4" w:rsidRDefault="00A42F9B" w:rsidP="005B6BBD">
            <w:pPr>
              <w:rPr>
                <w:noProof/>
                <w:color w:val="808080"/>
                <w:sz w:val="52"/>
                <w:szCs w:val="52"/>
              </w:rPr>
            </w:pPr>
          </w:p>
          <w:p w14:paraId="5D1E303B" w14:textId="73C9587E" w:rsidR="00A42F9B" w:rsidRPr="007D49F4" w:rsidRDefault="00A42F9B" w:rsidP="005B6BBD">
            <w:pPr>
              <w:rPr>
                <w:noProof/>
                <w:color w:val="808080"/>
                <w:sz w:val="52"/>
                <w:szCs w:val="52"/>
              </w:rPr>
            </w:pPr>
          </w:p>
          <w:p w14:paraId="5330E401" w14:textId="77777777" w:rsidR="00A42F9B" w:rsidRDefault="00A42F9B" w:rsidP="007B7CF4">
            <w:pPr>
              <w:tabs>
                <w:tab w:val="left" w:pos="6413"/>
              </w:tabs>
              <w:rPr>
                <w:noProof/>
                <w:color w:val="808080"/>
                <w:sz w:val="52"/>
                <w:szCs w:val="52"/>
              </w:rPr>
            </w:pPr>
          </w:p>
          <w:p w14:paraId="6B4FF844" w14:textId="77777777" w:rsidR="000B6C5E" w:rsidRDefault="000B6C5E" w:rsidP="007B7CF4">
            <w:pPr>
              <w:tabs>
                <w:tab w:val="left" w:pos="6413"/>
              </w:tabs>
              <w:rPr>
                <w:noProof/>
                <w:color w:val="808080"/>
                <w:sz w:val="52"/>
                <w:szCs w:val="52"/>
              </w:rPr>
            </w:pPr>
          </w:p>
          <w:p w14:paraId="3364EEA8" w14:textId="77777777" w:rsidR="000B6C5E" w:rsidRDefault="000B6C5E" w:rsidP="007B7CF4">
            <w:pPr>
              <w:tabs>
                <w:tab w:val="left" w:pos="6413"/>
              </w:tabs>
              <w:rPr>
                <w:noProof/>
                <w:color w:val="808080"/>
                <w:sz w:val="52"/>
                <w:szCs w:val="52"/>
              </w:rPr>
            </w:pPr>
          </w:p>
          <w:p w14:paraId="0A5365A8" w14:textId="77777777" w:rsidR="000B6C5E" w:rsidRDefault="000B6C5E" w:rsidP="007B7CF4">
            <w:pPr>
              <w:tabs>
                <w:tab w:val="left" w:pos="6413"/>
              </w:tabs>
              <w:rPr>
                <w:noProof/>
                <w:color w:val="808080"/>
                <w:sz w:val="52"/>
                <w:szCs w:val="52"/>
              </w:rPr>
            </w:pPr>
          </w:p>
          <w:p w14:paraId="1F78B68A" w14:textId="77777777" w:rsidR="000B6C5E" w:rsidRDefault="000B6C5E" w:rsidP="007B7CF4">
            <w:pPr>
              <w:tabs>
                <w:tab w:val="left" w:pos="6413"/>
              </w:tabs>
              <w:rPr>
                <w:noProof/>
                <w:color w:val="808080"/>
                <w:sz w:val="52"/>
                <w:szCs w:val="52"/>
              </w:rPr>
            </w:pPr>
          </w:p>
          <w:p w14:paraId="09EEC86A" w14:textId="77777777" w:rsidR="000B6C5E" w:rsidRDefault="000B6C5E" w:rsidP="007B7CF4">
            <w:pPr>
              <w:tabs>
                <w:tab w:val="left" w:pos="6413"/>
              </w:tabs>
              <w:rPr>
                <w:noProof/>
                <w:color w:val="808080"/>
                <w:sz w:val="52"/>
                <w:szCs w:val="52"/>
              </w:rPr>
            </w:pPr>
          </w:p>
          <w:p w14:paraId="2797B4D6" w14:textId="33777B44" w:rsidR="000B6C5E" w:rsidRPr="007D49F4" w:rsidRDefault="000B6C5E" w:rsidP="007B7CF4">
            <w:pPr>
              <w:tabs>
                <w:tab w:val="left" w:pos="6413"/>
              </w:tabs>
              <w:rPr>
                <w:noProof/>
                <w:color w:val="808080"/>
                <w:sz w:val="52"/>
                <w:szCs w:val="52"/>
              </w:rPr>
            </w:pPr>
          </w:p>
        </w:tc>
        <w:tc>
          <w:tcPr>
            <w:tcW w:w="1703" w:type="dxa"/>
          </w:tcPr>
          <w:p w14:paraId="02013B94" w14:textId="77777777" w:rsidR="005B6BBD" w:rsidRPr="007D49F4" w:rsidRDefault="005B6BBD" w:rsidP="00300132">
            <w:pPr>
              <w:rPr>
                <w:noProof/>
                <w:sz w:val="52"/>
                <w:szCs w:val="52"/>
              </w:rPr>
            </w:pPr>
          </w:p>
        </w:tc>
      </w:tr>
    </w:tbl>
    <w:p w14:paraId="07FC85CF" w14:textId="77777777" w:rsidR="00911E77" w:rsidRPr="007D49F4" w:rsidRDefault="00911E77">
      <w:pPr>
        <w:rPr>
          <w:noProof/>
        </w:rPr>
      </w:pPr>
    </w:p>
    <w:p w14:paraId="64D10EE6" w14:textId="77777777" w:rsidR="00911E77" w:rsidRPr="007D49F4" w:rsidRDefault="00911E77">
      <w:pPr>
        <w:rPr>
          <w:noProof/>
        </w:rPr>
      </w:pPr>
    </w:p>
    <w:p w14:paraId="22BADA12" w14:textId="363C816C" w:rsidR="00911E77" w:rsidRPr="007D49F4" w:rsidRDefault="00911E77">
      <w:pPr>
        <w:rPr>
          <w:noProof/>
        </w:rPr>
      </w:pPr>
    </w:p>
    <w:p w14:paraId="7235A7B3" w14:textId="33F8DDF5" w:rsidR="007B0AC6" w:rsidRPr="007D49F4" w:rsidRDefault="006A4604" w:rsidP="007B0AC6">
      <w:pPr>
        <w:rPr>
          <w:noProof/>
          <w:color w:val="FFFFFF" w:themeColor="background1"/>
          <w:sz w:val="96"/>
          <w:szCs w:val="96"/>
          <w14:shadow w14:blurRad="38100" w14:dist="19050" w14:dir="2700000" w14:sx="100000" w14:sy="100000" w14:kx="0" w14:ky="0" w14:algn="tl">
            <w14:schemeClr w14:val="dk1">
              <w14:alpha w14:val="60000"/>
            </w14:schemeClr>
          </w14:shadow>
          <w14:textOutline w14:w="0" w14:cap="flat" w14:cmpd="sng" w14:algn="ctr">
            <w14:noFill/>
            <w14:prstDash w14:val="solid"/>
            <w14:round/>
          </w14:textOutline>
        </w:rPr>
      </w:pPr>
      <w:r w:rsidRPr="007D49F4">
        <w:rPr>
          <w:noProof/>
          <w:color w:val="FFFFFF" w:themeColor="background1"/>
          <w:sz w:val="96"/>
          <w:szCs w:val="96"/>
        </w:rPr>
        <w:lastRenderedPageBreak/>
        <mc:AlternateContent>
          <mc:Choice Requires="wps">
            <w:drawing>
              <wp:anchor distT="0" distB="0" distL="114300" distR="114300" simplePos="0" relativeHeight="251214336" behindDoc="0" locked="0" layoutInCell="1" allowOverlap="1" wp14:anchorId="6D67E1A2" wp14:editId="30D5F4BB">
                <wp:simplePos x="0" y="0"/>
                <wp:positionH relativeFrom="column">
                  <wp:posOffset>-112705</wp:posOffset>
                </wp:positionH>
                <wp:positionV relativeFrom="paragraph">
                  <wp:posOffset>-301580</wp:posOffset>
                </wp:positionV>
                <wp:extent cx="2317898" cy="2243470"/>
                <wp:effectExtent l="0" t="0" r="25400" b="23495"/>
                <wp:wrapNone/>
                <wp:docPr id="715434311" name="Flowchart: Connector 46"/>
                <wp:cNvGraphicFramePr/>
                <a:graphic xmlns:a="http://schemas.openxmlformats.org/drawingml/2006/main">
                  <a:graphicData uri="http://schemas.microsoft.com/office/word/2010/wordprocessingShape">
                    <wps:wsp>
                      <wps:cNvSpPr/>
                      <wps:spPr>
                        <a:xfrm>
                          <a:off x="0" y="0"/>
                          <a:ext cx="2317898" cy="2243470"/>
                        </a:xfrm>
                        <a:prstGeom prst="flowChartConnector">
                          <a:avLst/>
                        </a:prstGeom>
                        <a:solidFill>
                          <a:srgbClr val="006699"/>
                        </a:solidFill>
                      </wps:spPr>
                      <wps:style>
                        <a:lnRef idx="2">
                          <a:schemeClr val="accent1">
                            <a:shade val="15000"/>
                          </a:schemeClr>
                        </a:lnRef>
                        <a:fillRef idx="1">
                          <a:schemeClr val="accent1"/>
                        </a:fillRef>
                        <a:effectRef idx="0">
                          <a:schemeClr val="accent1"/>
                        </a:effectRef>
                        <a:fontRef idx="minor">
                          <a:schemeClr val="lt1"/>
                        </a:fontRef>
                      </wps:style>
                      <wps:txbx>
                        <w:txbxContent>
                          <w:p w14:paraId="5D354850" w14:textId="0242A15E" w:rsidR="00881588" w:rsidRPr="007D49F4" w:rsidRDefault="00881588" w:rsidP="00881588">
                            <w:pPr>
                              <w:jc w:val="center"/>
                              <w:rPr>
                                <w:b/>
                                <w:bCs/>
                                <w:noProof/>
                                <w:color w:val="FFFFFF" w:themeColor="background1"/>
                                <w:sz w:val="56"/>
                                <w:szCs w:val="56"/>
                              </w:rPr>
                            </w:pPr>
                            <w:r w:rsidRPr="007D49F4">
                              <w:rPr>
                                <w:b/>
                                <w:bCs/>
                                <w:noProof/>
                                <w:color w:val="FFFFFF" w:themeColor="background1"/>
                                <w:sz w:val="56"/>
                                <w:szCs w:val="56"/>
                              </w:rPr>
                              <w:t>Chapter One</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6D67E1A2" id="_x0000_t120" coordsize="21600,21600" o:spt="120" path="m10800,qx,10800,10800,21600,21600,10800,10800,xe">
                <v:path gradientshapeok="t" o:connecttype="custom" o:connectlocs="10800,0;3163,3163;0,10800;3163,18437;10800,21600;18437,18437;21600,10800;18437,3163" textboxrect="3163,3163,18437,18437"/>
              </v:shapetype>
              <v:shape id="Flowchart: Connector 46" o:spid="_x0000_s1034" type="#_x0000_t120" style="position:absolute;margin-left:-8.85pt;margin-top:-23.75pt;width:182.5pt;height:176.65pt;z-index:251214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rpbm8igIAAGgFAAAOAAAAZHJzL2Uyb0RvYy54bWysVEtv2zAMvg/YfxB0X22n6SNBnSJI0WFA&#10;0RZrh54VWYoFyKImKbGzXz9KdpygHXYYdrFJkfz45s1t12iyE84rMCUtznJKhOFQKbMp6Y/X+y/X&#10;lPjATMU0GFHSvfD0dvH5001r52ICNehKOIIgxs9bW9I6BDvPMs9r0TB/BlYYFEpwDQvIuk1WOdYi&#10;eqOzSZ5fZi24yjrgwnt8veuFdJHwpRQ8PEnpRSC6pBhbSF+Xvuv4zRY3bL5xzNaKD2Gwf4iiYcqg&#10;0xHqjgVGtk59gGoUd+BBhjMOTQZSKi5SDphNkb/L5qVmVqRcsDjejmXy/w+WP+5e7LPDMrTWzz2S&#10;MYtOuib+MT7SpWLtx2KJLhCOj5Pz4up6hu3lKJtMpufTq1TO7GhunQ9fBTQkEiWVGtpVzVxYgTHY&#10;GXCpZGz34AMGgIYHg+jbg1bVvdI6MW6zXmlHdiz2Mb+8nM1i69DkRC07ppCosNciGmvzXUiiqhh0&#10;8pimS4x4jHNhQtGLalaJ3k1xkeeHjEaL5DMBRmSJ4Y3YA0Cc3I/YfbCDfjQVaThH4/xvgfXGo0Xy&#10;DCaMxo0yQy3HOPsUNGY1eO71MfyT0kQydOsOa1PSi6gZX9ZQ7Z8dcdAvi7f8XmH/HpgPz8zhduAe&#10;4caHJ/zElpYUBoqSGtyvP71HfRxalFLS4raV1P/cMico0d8MjvOsmE7jeiZmenE1QcadStanErNt&#10;VoCDUOBtsTyRUT/oAykdNG94GJbRK4qY4ei7pDy4A7MK/RXA08LFcpnUcCUtCw/mxfIIHuscJ/K1&#10;e2PODkMccP4f4bCZbP5uenvdaGlguQ0gVRrtY12HDuA6p1EaTk+8F6d80joeyMVvAAAA//8DAFBL&#10;AwQUAAYACAAAACEAt6Wi8+EAAAALAQAADwAAAGRycy9kb3ducmV2LnhtbEyPQU/DMAyF70j8h8hI&#10;3LZ0bGum0nSCISQOu2zA3WtMW9EkXZOtHb8ecxq3Z/n5+Xv5erStOFMfGu80zKYJCHKlN42rNHy8&#10;v05WIEJEZ7D1jjRcKMC6uL3JMTN+cDs672MlOMSFDDXUMXaZlKGsyWKY+o4c7758bzHy2FfS9Dhw&#10;uG3lQ5Kk0mLj+EONHW1qKr/3J8sYCmPaDy/b3XZ8vvxsPtPjW3rU+v5ufHoEEWmMVzP84fMNFMx0&#10;8Cdngmg1TGZKsZXFQi1BsGO+UHMQBxbJcgWyyOX/DsUvAAAA//8DAFBLAQItABQABgAIAAAAIQC2&#10;gziS/gAAAOEBAAATAAAAAAAAAAAAAAAAAAAAAABbQ29udGVudF9UeXBlc10ueG1sUEsBAi0AFAAG&#10;AAgAAAAhADj9If/WAAAAlAEAAAsAAAAAAAAAAAAAAAAALwEAAF9yZWxzLy5yZWxzUEsBAi0AFAAG&#10;AAgAAAAhAOulubyKAgAAaAUAAA4AAAAAAAAAAAAAAAAALgIAAGRycy9lMm9Eb2MueG1sUEsBAi0A&#10;FAAGAAgAAAAhALelovPhAAAACwEAAA8AAAAAAAAAAAAAAAAA5AQAAGRycy9kb3ducmV2LnhtbFBL&#10;BQYAAAAABAAEAPMAAADyBQAAAAA=&#10;" fillcolor="#069" strokecolor="#041921 [484]" strokeweight="1pt">
                <v:stroke joinstyle="miter"/>
                <v:textbox>
                  <w:txbxContent>
                    <w:p w14:paraId="5D354850" w14:textId="0242A15E" w:rsidR="00881588" w:rsidRPr="007D49F4" w:rsidRDefault="00881588" w:rsidP="00881588">
                      <w:pPr>
                        <w:jc w:val="center"/>
                        <w:rPr>
                          <w:b/>
                          <w:bCs/>
                          <w:noProof/>
                          <w:color w:val="FFFFFF" w:themeColor="background1"/>
                          <w:sz w:val="56"/>
                          <w:szCs w:val="56"/>
                        </w:rPr>
                      </w:pPr>
                      <w:r w:rsidRPr="007D49F4">
                        <w:rPr>
                          <w:b/>
                          <w:bCs/>
                          <w:noProof/>
                          <w:color w:val="FFFFFF" w:themeColor="background1"/>
                          <w:sz w:val="56"/>
                          <w:szCs w:val="56"/>
                        </w:rPr>
                        <w:t>Chapter One</w:t>
                      </w:r>
                    </w:p>
                  </w:txbxContent>
                </v:textbox>
              </v:shape>
            </w:pict>
          </mc:Fallback>
        </mc:AlternateContent>
      </w:r>
    </w:p>
    <w:p w14:paraId="18538D67" w14:textId="5883541E" w:rsidR="00911E77" w:rsidRPr="007D49F4" w:rsidRDefault="00911E77">
      <w:pPr>
        <w:rPr>
          <w:noProof/>
        </w:rPr>
      </w:pPr>
    </w:p>
    <w:p w14:paraId="61B83B69" w14:textId="47D6144D" w:rsidR="007B0AC6" w:rsidRPr="007D49F4" w:rsidRDefault="007B0AC6">
      <w:pPr>
        <w:rPr>
          <w:noProof/>
        </w:rPr>
      </w:pPr>
    </w:p>
    <w:p w14:paraId="5112DB31" w14:textId="7EB9FEC1" w:rsidR="00881588" w:rsidRPr="007D49F4" w:rsidRDefault="00881588">
      <w:pPr>
        <w:rPr>
          <w:noProof/>
        </w:rPr>
      </w:pPr>
    </w:p>
    <w:p w14:paraId="6B008052" w14:textId="7CB0FEFD" w:rsidR="00881588" w:rsidRPr="007D49F4" w:rsidRDefault="00881588">
      <w:pPr>
        <w:rPr>
          <w:noProof/>
        </w:rPr>
      </w:pPr>
    </w:p>
    <w:p w14:paraId="53C00325" w14:textId="413EDAB7" w:rsidR="005B785E" w:rsidRDefault="005B785E">
      <w:pPr>
        <w:rPr>
          <w:noProof/>
          <w:color w:val="006699"/>
          <w:sz w:val="96"/>
          <w:szCs w:val="96"/>
        </w:rPr>
      </w:pPr>
      <w:r>
        <w:rPr>
          <w:noProof/>
          <w:color w:val="006699"/>
          <w:sz w:val="96"/>
          <w:szCs w:val="96"/>
        </w:rPr>
        <w:drawing>
          <wp:anchor distT="0" distB="0" distL="114300" distR="114300" simplePos="0" relativeHeight="252419584" behindDoc="1" locked="0" layoutInCell="1" allowOverlap="1" wp14:anchorId="44F4B307" wp14:editId="380AB05E">
            <wp:simplePos x="0" y="0"/>
            <wp:positionH relativeFrom="margin">
              <wp:posOffset>247620</wp:posOffset>
            </wp:positionH>
            <wp:positionV relativeFrom="paragraph">
              <wp:posOffset>132373</wp:posOffset>
            </wp:positionV>
            <wp:extent cx="4368800" cy="1397000"/>
            <wp:effectExtent l="0" t="0" r="0" b="0"/>
            <wp:wrapNone/>
            <wp:docPr id="778045049" name="Picture 17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4368800" cy="1397000"/>
                    </a:xfrm>
                    <a:prstGeom prst="rect">
                      <a:avLst/>
                    </a:prstGeom>
                    <a:noFill/>
                  </pic:spPr>
                </pic:pic>
              </a:graphicData>
            </a:graphic>
            <wp14:sizeRelH relativeFrom="page">
              <wp14:pctWidth>0</wp14:pctWidth>
            </wp14:sizeRelH>
            <wp14:sizeRelV relativeFrom="page">
              <wp14:pctHeight>0</wp14:pctHeight>
            </wp14:sizeRelV>
          </wp:anchor>
        </w:drawing>
      </w:r>
    </w:p>
    <w:p w14:paraId="6DF9D99A" w14:textId="77777777" w:rsidR="005B785E" w:rsidRDefault="005B785E">
      <w:pPr>
        <w:rPr>
          <w:noProof/>
          <w:color w:val="006699"/>
          <w:sz w:val="96"/>
          <w:szCs w:val="96"/>
        </w:rPr>
      </w:pPr>
    </w:p>
    <w:p w14:paraId="301723F9" w14:textId="08458487" w:rsidR="00777B31" w:rsidRPr="007D49F4" w:rsidRDefault="006E4AD9">
      <w:pPr>
        <w:rPr>
          <w:noProof/>
        </w:rPr>
      </w:pPr>
      <w:r w:rsidRPr="007D49F4">
        <w:rPr>
          <w:noProof/>
        </w:rPr>
        <mc:AlternateContent>
          <mc:Choice Requires="wps">
            <w:drawing>
              <wp:anchor distT="0" distB="0" distL="114300" distR="114300" simplePos="0" relativeHeight="251212288" behindDoc="0" locked="0" layoutInCell="1" allowOverlap="1" wp14:anchorId="30CDA928" wp14:editId="09AC44BE">
                <wp:simplePos x="0" y="0"/>
                <wp:positionH relativeFrom="column">
                  <wp:posOffset>3970197</wp:posOffset>
                </wp:positionH>
                <wp:positionV relativeFrom="paragraph">
                  <wp:posOffset>5290747</wp:posOffset>
                </wp:positionV>
                <wp:extent cx="737566" cy="648010"/>
                <wp:effectExtent l="0" t="0" r="24765" b="19050"/>
                <wp:wrapNone/>
                <wp:docPr id="1488127082" name="Flowchart: Connector 44"/>
                <wp:cNvGraphicFramePr/>
                <a:graphic xmlns:a="http://schemas.openxmlformats.org/drawingml/2006/main">
                  <a:graphicData uri="http://schemas.microsoft.com/office/word/2010/wordprocessingShape">
                    <wps:wsp>
                      <wps:cNvSpPr/>
                      <wps:spPr>
                        <a:xfrm>
                          <a:off x="0" y="0"/>
                          <a:ext cx="737566" cy="648010"/>
                        </a:xfrm>
                        <a:prstGeom prst="flowChartConnector">
                          <a:avLst/>
                        </a:prstGeom>
                        <a:solidFill>
                          <a:schemeClr val="accent1">
                            <a:lumMod val="50000"/>
                          </a:schemeClr>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E6719BF" id="Flowchart: Connector 44" o:spid="_x0000_s1026" type="#_x0000_t120" style="position:absolute;margin-left:312.6pt;margin-top:416.6pt;width:58.1pt;height:51pt;z-index:25121228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yW66wgQIAAHsFAAAOAAAAZHJzL2Uyb0RvYy54bWysVMFu2zAMvQ/YPwi6r06yNO2COkWQosOA&#10;bi3WDj2rslQbkESNUuJkXz9Kdpyg7XYYloNCieQj+Uzy4nJrDdsoDA24ko9PRpwpJ6Fq3HPJfzxc&#10;fzjnLEThKmHAqZLvVOCXi/fvLlo/VxOowVQKGYG4MG99yesY/bwogqyVFeEEvHKk1IBWRLric1Gh&#10;aAndmmIyGs2KFrDyCFKFQK9XnZIvMr7WSsZbrYOKzJSccov5xHw+pbNYXIj5MwpfN7JPQ/xDFlY0&#10;joIOUFciCrbG5hWUbSRCAB1PJNgCtG6kyjVQNePRi2rua+FVroXICX6gKfw/WPltc+/vkGhofZgH&#10;ElMVW402/VN+bJvJ2g1kqW1kkh7PPp6dzmacSVLNpueUfSKzODh7DPGzAsuSUHJtoF3VAuMKnKPv&#10;ApgJE5ubEDvHvUOKHMA01XVjTL6kblArg2wj6DsKKZWL4+xu1vYrVN376Yh+fRK5gZJLTukIrTjU&#10;maW4MyrFMO670qypqLJJRh4QXgcNtahU9zxOQd+MmQETsqYqBuwu6z9gdzT09slV5Q4enEd/S6xz&#10;HjxyZHBxcLaN6yl/Ed0QlX3kzp4oO6ImiU9Q7e6QIXTzE7y8buij3ogQ7wTSwNBo0RKIt3Sk71xy&#10;6CXOasBfb70ne+pj0nLW0gCWPPxcC1ScmS+OOvzTeDpNE5sv09OzCV3wWPN0rHFruwLqjTGtGy+z&#10;mOyj2YsawT7SrlimqKQSTlLsksuI+8sqdouBto1Uy2U2oyn1It64ey8TeGI1tenD9lGg7zs70kh8&#10;g/2wivmLlu5sk6eD5TqCbnK/H3jt+aYJz83ab6O0Qo7v2eqwMxe/AQAA//8DAFBLAwQUAAYACAAA&#10;ACEAQhX40+AAAAALAQAADwAAAGRycy9kb3ducmV2LnhtbEyPwU7DMAyG70i8Q2Qkbixdu62j1J2m&#10;SUOI0yh7gKzx2oom6ZpsLW+POcHN1v/p9+d8M5lO3GjwrbMI81kEgmzldGtrhOPn/mkNwgdlteqc&#10;JYRv8rAp7u9ylWk32g+6laEWXGJ9phCaEPpMSl81ZJSfuZ4sZ2c3GBV4HWqpBzVyuelkHEUraVRr&#10;+UKjeto1VH2VV4Pwmu4uF5kc37dv1WE57ks5pvqM+PgwbV9ABJrCHwy/+qwOBTud3NVqLzqEVbyM&#10;GUVYJwkPTKSL+QLECeE54UgWufz/Q/EDAAD//wMAUEsBAi0AFAAGAAgAAAAhALaDOJL+AAAA4QEA&#10;ABMAAAAAAAAAAAAAAAAAAAAAAFtDb250ZW50X1R5cGVzXS54bWxQSwECLQAUAAYACAAAACEAOP0h&#10;/9YAAACUAQAACwAAAAAAAAAAAAAAAAAvAQAAX3JlbHMvLnJlbHNQSwECLQAUAAYACAAAACEAsluu&#10;sIECAAB7BQAADgAAAAAAAAAAAAAAAAAuAgAAZHJzL2Uyb0RvYy54bWxQSwECLQAUAAYACAAAACEA&#10;QhX40+AAAAALAQAADwAAAAAAAAAAAAAAAADbBAAAZHJzL2Rvd25yZXYueG1sUEsFBgAAAAAEAAQA&#10;8wAAAOgFAAAAAA==&#10;" fillcolor="#0d5571 [1604]" strokecolor="#041921 [484]" strokeweight="1pt">
                <v:stroke joinstyle="miter"/>
              </v:shape>
            </w:pict>
          </mc:Fallback>
        </mc:AlternateContent>
      </w:r>
      <w:r w:rsidR="00FB51F2" w:rsidRPr="007D49F4">
        <w:rPr>
          <w:noProof/>
        </w:rPr>
        <mc:AlternateContent>
          <mc:Choice Requires="wps">
            <w:drawing>
              <wp:anchor distT="0" distB="0" distL="114300" distR="114300" simplePos="0" relativeHeight="251210240" behindDoc="0" locked="0" layoutInCell="1" allowOverlap="1" wp14:anchorId="7A005E41" wp14:editId="13178DEC">
                <wp:simplePos x="0" y="0"/>
                <wp:positionH relativeFrom="column">
                  <wp:posOffset>1992010</wp:posOffset>
                </wp:positionH>
                <wp:positionV relativeFrom="paragraph">
                  <wp:posOffset>3141079</wp:posOffset>
                </wp:positionV>
                <wp:extent cx="822167" cy="850604"/>
                <wp:effectExtent l="0" t="0" r="16510" b="26035"/>
                <wp:wrapNone/>
                <wp:docPr id="574590399" name="Flowchart: Connector 43"/>
                <wp:cNvGraphicFramePr/>
                <a:graphic xmlns:a="http://schemas.openxmlformats.org/drawingml/2006/main">
                  <a:graphicData uri="http://schemas.microsoft.com/office/word/2010/wordprocessingShape">
                    <wps:wsp>
                      <wps:cNvSpPr/>
                      <wps:spPr>
                        <a:xfrm>
                          <a:off x="0" y="0"/>
                          <a:ext cx="822167" cy="850604"/>
                        </a:xfrm>
                        <a:prstGeom prst="flowChartConnector">
                          <a:avLst/>
                        </a:prstGeom>
                        <a:solidFill>
                          <a:schemeClr val="tx2"/>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6CE8666B" id="Flowchart: Connector 43" o:spid="_x0000_s1026" type="#_x0000_t120" style="position:absolute;margin-left:156.85pt;margin-top:247.35pt;width:64.75pt;height:67pt;z-index:251210240;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9vQGfAIAAFMFAAAOAAAAZHJzL2Uyb0RvYy54bWysVEtv2zAMvg/YfxB0X/1A+lhQpwhSdBhQ&#10;tEXboWdVlmoDsqhRSpzs14+SHSfrhh2GXWTKJD8+9JGXV9vOsI1C34KteHGSc6ashLq1bxX/9nzz&#10;6YIzH4SthQGrKr5Tnl8tPn647N1cldCAqRUyArF+3ruKNyG4eZZ52ahO+BNwypJSA3Yi0BXfshpF&#10;T+idyco8P8t6wNohSOU9/b0elHyR8LVWMtxr7VVgpuKUW0gnpvM1ntniUszfULimlWMa4h+y6ERr&#10;KegEdS2CYGtsf4PqWongQYcTCV0GWrdSpRqomiJ/V81TI5xKtVBzvJva5P8frLzbPLkHpDb0zs89&#10;ibGKrcYufik/tk3N2k3NUtvAJP28KMvi7JwzSaqL0/wsn8VmZgdnhz58UdCxKFRcG+hXjcCwAmvp&#10;XQBTw8Tm1ofBce8QI3swbX3TGpMukQ1qZZBtBL1j2JZjqCOr7JB/ksLOqOhr7KPSrK0p4zIFTNQ6&#10;gAkplQ3FoGpErYYYxWmeJ3ZQQZNHKi8BRmRN2U3YI8Cvie6xh/JG++iqEjMn5/xviQ3Ok0eKDDZM&#10;zl1rx1ZOeQ4lGKpqjDzYU/pHrYniK9S7B2QIw1x4J29aeqxb4cODQBoEGhka7nBPR3y/isMocdYA&#10;/vjT/2hP/CQtZz0NVsX997VAxZn5aom5n4vZLE5iusxOz0u64LHm9Vhj190K6M0LWiNOJjHaB7MX&#10;NUL3QjtgGaOSSlhJsSsuA+4vqzAMPG0RqZbLZEbT50S4tU9ORvDY1Ui/5+2LQDcyNhDV72A/hGL+&#10;jqqDbfS0sFwH0G3i8aGvY79pchNxxi0TV8PxPVkdduHiJwAAAP//AwBQSwMEFAAGAAgAAAAhAAlK&#10;+0TiAAAACwEAAA8AAABkcnMvZG93bnJldi54bWxMj8tOwzAQRfdI/IM1SOyoUydK2hCnQoiHUFmU&#10;0gXLaWySCD+i2G3C3zOsYDejObpzbrWZrWFnPYbeOwnLRQJMu8ar3rUSDu+PNytgIaJTaLzTEr51&#10;gE19eVFhqfzk3vR5H1tGIS6UKKGLcSg5D02nLYaFH7Sj26cfLUZax5arEScKt4aLJMm5xd7Rhw4H&#10;fd/p5mt/shISLxrxaqb+pdhOD0+7Z/zId7mU11fz3S2wqOf4B8OvPqlDTU5Hf3IqMCMhXaYFoRKy&#10;dUYDEVmWCmBHCblYFcDriv/vUP8AAAD//wMAUEsBAi0AFAAGAAgAAAAhALaDOJL+AAAA4QEAABMA&#10;AAAAAAAAAAAAAAAAAAAAAFtDb250ZW50X1R5cGVzXS54bWxQSwECLQAUAAYACAAAACEAOP0h/9YA&#10;AACUAQAACwAAAAAAAAAAAAAAAAAvAQAAX3JlbHMvLnJlbHNQSwECLQAUAAYACAAAACEAqvb0BnwC&#10;AABTBQAADgAAAAAAAAAAAAAAAAAuAgAAZHJzL2Uyb0RvYy54bWxQSwECLQAUAAYACAAAACEACUr7&#10;ROIAAAALAQAADwAAAAAAAAAAAAAAAADWBAAAZHJzL2Rvd25yZXYueG1sUEsFBgAAAAAEAAQA8wAA&#10;AOUFAAAAAA==&#10;" fillcolor="#335b74 [3215]" strokecolor="#041921 [484]" strokeweight="1pt">
                <v:stroke joinstyle="miter"/>
              </v:shape>
            </w:pict>
          </mc:Fallback>
        </mc:AlternateContent>
      </w:r>
      <w:r w:rsidR="0087197C" w:rsidRPr="007D49F4">
        <w:rPr>
          <w:noProof/>
        </w:rPr>
        <mc:AlternateContent>
          <mc:Choice Requires="wpg">
            <w:drawing>
              <wp:anchor distT="0" distB="0" distL="114300" distR="114300" simplePos="0" relativeHeight="251102720" behindDoc="0" locked="0" layoutInCell="1" allowOverlap="1" wp14:anchorId="5224BC23" wp14:editId="51622560">
                <wp:simplePos x="0" y="0"/>
                <wp:positionH relativeFrom="column">
                  <wp:posOffset>1534795</wp:posOffset>
                </wp:positionH>
                <wp:positionV relativeFrom="page">
                  <wp:posOffset>4857912</wp:posOffset>
                </wp:positionV>
                <wp:extent cx="6081395" cy="6506210"/>
                <wp:effectExtent l="0" t="0" r="0" b="0"/>
                <wp:wrapTopAndBottom/>
                <wp:docPr id="1" name="Graphic 40" descr="A collection of circles in various sizes and patterns"/>
                <wp:cNvGraphicFramePr/>
                <a:graphic xmlns:a="http://schemas.openxmlformats.org/drawingml/2006/main">
                  <a:graphicData uri="http://schemas.microsoft.com/office/word/2010/wordprocessingGroup">
                    <wpg:wgp>
                      <wpg:cNvGrpSpPr/>
                      <wpg:grpSpPr>
                        <a:xfrm>
                          <a:off x="0" y="0"/>
                          <a:ext cx="6081395" cy="6506210"/>
                          <a:chOff x="0" y="0"/>
                          <a:chExt cx="4572000" cy="4572000"/>
                        </a:xfrm>
                        <a:solidFill>
                          <a:schemeClr val="accent2">
                            <a:lumMod val="60000"/>
                            <a:lumOff val="40000"/>
                          </a:schemeClr>
                        </a:solidFill>
                      </wpg:grpSpPr>
                      <wpg:grpSp>
                        <wpg:cNvPr id="2009179672" name="Graphic 40" descr="A collection of circles in various sizes and patterns"/>
                        <wpg:cNvGrpSpPr/>
                        <wpg:grpSpPr>
                          <a:xfrm>
                            <a:off x="2317137" y="2103196"/>
                            <a:ext cx="1713433" cy="1713433"/>
                            <a:chOff x="2317137" y="2103196"/>
                            <a:chExt cx="1713433" cy="1713433"/>
                          </a:xfrm>
                          <a:grpFill/>
                        </wpg:grpSpPr>
                        <wps:wsp>
                          <wps:cNvPr id="686825596" name="Free-form: Shape 686825596"/>
                          <wps:cNvSpPr/>
                          <wps:spPr>
                            <a:xfrm>
                              <a:off x="3584171" y="3370211"/>
                              <a:ext cx="342500" cy="342500"/>
                            </a:xfrm>
                            <a:custGeom>
                              <a:avLst/>
                              <a:gdLst>
                                <a:gd name="connsiteX0" fmla="*/ 68647 w 342500"/>
                                <a:gd name="connsiteY0" fmla="*/ 300790 h 342500"/>
                                <a:gd name="connsiteX1" fmla="*/ 300780 w 342500"/>
                                <a:gd name="connsiteY1" fmla="*/ 68656 h 342500"/>
                                <a:gd name="connsiteX2" fmla="*/ 342500 w 342500"/>
                                <a:gd name="connsiteY2" fmla="*/ 0 h 342500"/>
                                <a:gd name="connsiteX3" fmla="*/ 0 w 342500"/>
                                <a:gd name="connsiteY3" fmla="*/ 342500 h 342500"/>
                                <a:gd name="connsiteX4" fmla="*/ 68647 w 342500"/>
                                <a:gd name="connsiteY4" fmla="*/ 300790 h 3425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500" h="342500">
                                  <a:moveTo>
                                    <a:pt x="68647" y="300790"/>
                                  </a:moveTo>
                                  <a:lnTo>
                                    <a:pt x="300780" y="68656"/>
                                  </a:lnTo>
                                  <a:lnTo>
                                    <a:pt x="342500" y="0"/>
                                  </a:lnTo>
                                  <a:lnTo>
                                    <a:pt x="0" y="342500"/>
                                  </a:lnTo>
                                  <a:lnTo>
                                    <a:pt x="68647" y="300790"/>
                                  </a:ln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95590736" name="Free-form: Shape 1995590736"/>
                          <wps:cNvSpPr/>
                          <wps:spPr>
                            <a:xfrm>
                              <a:off x="3428523" y="3214592"/>
                              <a:ext cx="563955" cy="563956"/>
                            </a:xfrm>
                            <a:custGeom>
                              <a:avLst/>
                              <a:gdLst>
                                <a:gd name="connsiteX0" fmla="*/ 40719 w 563955"/>
                                <a:gd name="connsiteY0" fmla="*/ 550174 h 563956"/>
                                <a:gd name="connsiteX1" fmla="*/ 550183 w 563955"/>
                                <a:gd name="connsiteY1" fmla="*/ 40710 h 563956"/>
                                <a:gd name="connsiteX2" fmla="*/ 563956 w 563955"/>
                                <a:gd name="connsiteY2" fmla="*/ 0 h 563956"/>
                                <a:gd name="connsiteX3" fmla="*/ 0 w 563955"/>
                                <a:gd name="connsiteY3" fmla="*/ 563956 h 563956"/>
                                <a:gd name="connsiteX4" fmla="*/ 40719 w 563955"/>
                                <a:gd name="connsiteY4" fmla="*/ 550174 h 563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955" h="563956">
                                  <a:moveTo>
                                    <a:pt x="40719" y="550174"/>
                                  </a:moveTo>
                                  <a:lnTo>
                                    <a:pt x="550183" y="40710"/>
                                  </a:lnTo>
                                  <a:lnTo>
                                    <a:pt x="563956" y="0"/>
                                  </a:lnTo>
                                  <a:lnTo>
                                    <a:pt x="0" y="563956"/>
                                  </a:lnTo>
                                  <a:lnTo>
                                    <a:pt x="40719" y="550174"/>
                                  </a:ln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944049536" name="Free-form: Shape 944049536"/>
                          <wps:cNvSpPr/>
                          <wps:spPr>
                            <a:xfrm>
                              <a:off x="3311271" y="3097320"/>
                              <a:ext cx="708688" cy="708688"/>
                            </a:xfrm>
                            <a:custGeom>
                              <a:avLst/>
                              <a:gdLst>
                                <a:gd name="connsiteX0" fmla="*/ 32785 w 708688"/>
                                <a:gd name="connsiteY0" fmla="*/ 702840 h 708688"/>
                                <a:gd name="connsiteX1" fmla="*/ 702831 w 708688"/>
                                <a:gd name="connsiteY1" fmla="*/ 32795 h 708688"/>
                                <a:gd name="connsiteX2" fmla="*/ 708688 w 708688"/>
                                <a:gd name="connsiteY2" fmla="*/ 0 h 708688"/>
                                <a:gd name="connsiteX3" fmla="*/ 0 w 708688"/>
                                <a:gd name="connsiteY3" fmla="*/ 708688 h 708688"/>
                                <a:gd name="connsiteX4" fmla="*/ 32785 w 708688"/>
                                <a:gd name="connsiteY4" fmla="*/ 702840 h 7086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8688" h="708688">
                                  <a:moveTo>
                                    <a:pt x="32785" y="702840"/>
                                  </a:moveTo>
                                  <a:lnTo>
                                    <a:pt x="702831" y="32795"/>
                                  </a:lnTo>
                                  <a:cubicBezTo>
                                    <a:pt x="705021" y="21898"/>
                                    <a:pt x="706917" y="10963"/>
                                    <a:pt x="708688" y="0"/>
                                  </a:cubicBezTo>
                                  <a:lnTo>
                                    <a:pt x="0" y="708688"/>
                                  </a:lnTo>
                                  <a:cubicBezTo>
                                    <a:pt x="10954" y="706926"/>
                                    <a:pt x="21888" y="705031"/>
                                    <a:pt x="32785" y="702840"/>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943032538" name="Free-form: Shape 943032538"/>
                          <wps:cNvSpPr/>
                          <wps:spPr>
                            <a:xfrm>
                              <a:off x="3211115" y="2997184"/>
                              <a:ext cx="819188" cy="819188"/>
                            </a:xfrm>
                            <a:custGeom>
                              <a:avLst/>
                              <a:gdLst>
                                <a:gd name="connsiteX0" fmla="*/ 28813 w 819188"/>
                                <a:gd name="connsiteY0" fmla="*/ 817302 h 819188"/>
                                <a:gd name="connsiteX1" fmla="*/ 817312 w 819188"/>
                                <a:gd name="connsiteY1" fmla="*/ 28813 h 819188"/>
                                <a:gd name="connsiteX2" fmla="*/ 819188 w 819188"/>
                                <a:gd name="connsiteY2" fmla="*/ 0 h 819188"/>
                                <a:gd name="connsiteX3" fmla="*/ 0 w 819188"/>
                                <a:gd name="connsiteY3" fmla="*/ 819188 h 819188"/>
                                <a:gd name="connsiteX4" fmla="*/ 28813 w 819188"/>
                                <a:gd name="connsiteY4" fmla="*/ 817302 h 819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188" h="819188">
                                  <a:moveTo>
                                    <a:pt x="28813" y="817302"/>
                                  </a:moveTo>
                                  <a:lnTo>
                                    <a:pt x="817312" y="28813"/>
                                  </a:lnTo>
                                  <a:cubicBezTo>
                                    <a:pt x="818055" y="19212"/>
                                    <a:pt x="818769" y="9611"/>
                                    <a:pt x="819188" y="0"/>
                                  </a:cubicBezTo>
                                  <a:lnTo>
                                    <a:pt x="0" y="819188"/>
                                  </a:lnTo>
                                  <a:cubicBezTo>
                                    <a:pt x="9611" y="818759"/>
                                    <a:pt x="19212" y="818036"/>
                                    <a:pt x="28813" y="817302"/>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95274072" name="Free-form: Shape 495274072"/>
                          <wps:cNvSpPr/>
                          <wps:spPr>
                            <a:xfrm>
                              <a:off x="3122171" y="2908230"/>
                              <a:ext cx="908399" cy="908399"/>
                            </a:xfrm>
                            <a:custGeom>
                              <a:avLst/>
                              <a:gdLst>
                                <a:gd name="connsiteX0" fmla="*/ 25813 w 908399"/>
                                <a:gd name="connsiteY0" fmla="*/ 908400 h 908399"/>
                                <a:gd name="connsiteX1" fmla="*/ 908400 w 908399"/>
                                <a:gd name="connsiteY1" fmla="*/ 25813 h 908399"/>
                                <a:gd name="connsiteX2" fmla="*/ 907275 w 908399"/>
                                <a:gd name="connsiteY2" fmla="*/ 0 h 908399"/>
                                <a:gd name="connsiteX3" fmla="*/ 0 w 908399"/>
                                <a:gd name="connsiteY3" fmla="*/ 907275 h 908399"/>
                                <a:gd name="connsiteX4" fmla="*/ 25813 w 908399"/>
                                <a:gd name="connsiteY4" fmla="*/ 908400 h 9083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8399" h="908399">
                                  <a:moveTo>
                                    <a:pt x="25813" y="908400"/>
                                  </a:moveTo>
                                  <a:lnTo>
                                    <a:pt x="908400" y="25813"/>
                                  </a:lnTo>
                                  <a:cubicBezTo>
                                    <a:pt x="908142" y="17202"/>
                                    <a:pt x="907790" y="8601"/>
                                    <a:pt x="907275" y="0"/>
                                  </a:cubicBezTo>
                                  <a:lnTo>
                                    <a:pt x="0" y="907275"/>
                                  </a:lnTo>
                                  <a:cubicBezTo>
                                    <a:pt x="8592" y="907790"/>
                                    <a:pt x="17202" y="908142"/>
                                    <a:pt x="25813" y="908400"/>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430926711" name="Free-form: Shape 1430926711"/>
                          <wps:cNvSpPr/>
                          <wps:spPr>
                            <a:xfrm>
                              <a:off x="3041094" y="2827162"/>
                              <a:ext cx="982932" cy="982922"/>
                            </a:xfrm>
                            <a:custGeom>
                              <a:avLst/>
                              <a:gdLst>
                                <a:gd name="connsiteX0" fmla="*/ 23632 w 982932"/>
                                <a:gd name="connsiteY0" fmla="*/ 982923 h 982922"/>
                                <a:gd name="connsiteX1" fmla="*/ 982932 w 982932"/>
                                <a:gd name="connsiteY1" fmla="*/ 23622 h 982922"/>
                                <a:gd name="connsiteX2" fmla="*/ 979618 w 982932"/>
                                <a:gd name="connsiteY2" fmla="*/ 0 h 982922"/>
                                <a:gd name="connsiteX3" fmla="*/ 0 w 982932"/>
                                <a:gd name="connsiteY3" fmla="*/ 979608 h 982922"/>
                                <a:gd name="connsiteX4" fmla="*/ 23632 w 982932"/>
                                <a:gd name="connsiteY4" fmla="*/ 982923 h 982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2932" h="982922">
                                  <a:moveTo>
                                    <a:pt x="23632" y="982923"/>
                                  </a:moveTo>
                                  <a:lnTo>
                                    <a:pt x="982932" y="23622"/>
                                  </a:lnTo>
                                  <a:cubicBezTo>
                                    <a:pt x="981923" y="15735"/>
                                    <a:pt x="980847" y="7858"/>
                                    <a:pt x="979618" y="0"/>
                                  </a:cubicBezTo>
                                  <a:lnTo>
                                    <a:pt x="0" y="979608"/>
                                  </a:lnTo>
                                  <a:cubicBezTo>
                                    <a:pt x="7868" y="980837"/>
                                    <a:pt x="15745" y="981913"/>
                                    <a:pt x="23632" y="982923"/>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57928539" name="Free-form: Shape 157928539"/>
                          <wps:cNvSpPr/>
                          <wps:spPr>
                            <a:xfrm>
                              <a:off x="2966294" y="2752353"/>
                              <a:ext cx="1044397" cy="1044397"/>
                            </a:xfrm>
                            <a:custGeom>
                              <a:avLst/>
                              <a:gdLst>
                                <a:gd name="connsiteX0" fmla="*/ 21955 w 1044397"/>
                                <a:gd name="connsiteY0" fmla="*/ 1044397 h 1044397"/>
                                <a:gd name="connsiteX1" fmla="*/ 1044397 w 1044397"/>
                                <a:gd name="connsiteY1" fmla="*/ 21955 h 1044397"/>
                                <a:gd name="connsiteX2" fmla="*/ 1039416 w 1044397"/>
                                <a:gd name="connsiteY2" fmla="*/ 0 h 1044397"/>
                                <a:gd name="connsiteX3" fmla="*/ 0 w 1044397"/>
                                <a:gd name="connsiteY3" fmla="*/ 1039416 h 1044397"/>
                                <a:gd name="connsiteX4" fmla="*/ 21955 w 1044397"/>
                                <a:gd name="connsiteY4" fmla="*/ 1044397 h 1044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4397" h="1044397">
                                  <a:moveTo>
                                    <a:pt x="21955" y="1044397"/>
                                  </a:moveTo>
                                  <a:lnTo>
                                    <a:pt x="1044397" y="21955"/>
                                  </a:lnTo>
                                  <a:cubicBezTo>
                                    <a:pt x="1042778" y="14631"/>
                                    <a:pt x="1041225" y="7296"/>
                                    <a:pt x="1039416" y="0"/>
                                  </a:cubicBezTo>
                                  <a:lnTo>
                                    <a:pt x="0" y="1039416"/>
                                  </a:lnTo>
                                  <a:cubicBezTo>
                                    <a:pt x="7287" y="1041225"/>
                                    <a:pt x="14631" y="1042778"/>
                                    <a:pt x="21955" y="1044397"/>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962382454" name="Free-form: Shape 962382454"/>
                          <wps:cNvSpPr/>
                          <wps:spPr>
                            <a:xfrm>
                              <a:off x="2896942" y="2683011"/>
                              <a:ext cx="1094889" cy="1094879"/>
                            </a:xfrm>
                            <a:custGeom>
                              <a:avLst/>
                              <a:gdLst>
                                <a:gd name="connsiteX0" fmla="*/ 20364 w 1094889"/>
                                <a:gd name="connsiteY0" fmla="*/ 1094880 h 1094879"/>
                                <a:gd name="connsiteX1" fmla="*/ 1094889 w 1094889"/>
                                <a:gd name="connsiteY1" fmla="*/ 20364 h 1094879"/>
                                <a:gd name="connsiteX2" fmla="*/ 1088317 w 1094889"/>
                                <a:gd name="connsiteY2" fmla="*/ 0 h 1094879"/>
                                <a:gd name="connsiteX3" fmla="*/ 0 w 1094889"/>
                                <a:gd name="connsiteY3" fmla="*/ 1088307 h 1094879"/>
                                <a:gd name="connsiteX4" fmla="*/ 20364 w 1094889"/>
                                <a:gd name="connsiteY4" fmla="*/ 1094880 h 1094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4889" h="1094879">
                                  <a:moveTo>
                                    <a:pt x="20364" y="1094880"/>
                                  </a:moveTo>
                                  <a:lnTo>
                                    <a:pt x="1094889" y="20364"/>
                                  </a:lnTo>
                                  <a:cubicBezTo>
                                    <a:pt x="1092756" y="13564"/>
                                    <a:pt x="1090622" y="6753"/>
                                    <a:pt x="1088317" y="0"/>
                                  </a:cubicBezTo>
                                  <a:lnTo>
                                    <a:pt x="0" y="1088307"/>
                                  </a:lnTo>
                                  <a:cubicBezTo>
                                    <a:pt x="6763" y="1090613"/>
                                    <a:pt x="13564" y="1092746"/>
                                    <a:pt x="20364" y="1094880"/>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470972756" name="Free-form: Shape 1470972756"/>
                          <wps:cNvSpPr/>
                          <wps:spPr>
                            <a:xfrm>
                              <a:off x="2832268" y="2618327"/>
                              <a:ext cx="1136018" cy="1136018"/>
                            </a:xfrm>
                            <a:custGeom>
                              <a:avLst/>
                              <a:gdLst>
                                <a:gd name="connsiteX0" fmla="*/ 18783 w 1136018"/>
                                <a:gd name="connsiteY0" fmla="*/ 1136018 h 1136018"/>
                                <a:gd name="connsiteX1" fmla="*/ 1136018 w 1136018"/>
                                <a:gd name="connsiteY1" fmla="*/ 18783 h 1136018"/>
                                <a:gd name="connsiteX2" fmla="*/ 1127865 w 1136018"/>
                                <a:gd name="connsiteY2" fmla="*/ 0 h 1136018"/>
                                <a:gd name="connsiteX3" fmla="*/ 0 w 1136018"/>
                                <a:gd name="connsiteY3" fmla="*/ 1127855 h 1136018"/>
                                <a:gd name="connsiteX4" fmla="*/ 18783 w 1136018"/>
                                <a:gd name="connsiteY4" fmla="*/ 1136018 h 1136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6018" h="1136018">
                                  <a:moveTo>
                                    <a:pt x="18783" y="1136018"/>
                                  </a:moveTo>
                                  <a:lnTo>
                                    <a:pt x="1136018" y="18783"/>
                                  </a:lnTo>
                                  <a:cubicBezTo>
                                    <a:pt x="1133456" y="12468"/>
                                    <a:pt x="1130579" y="6267"/>
                                    <a:pt x="1127865" y="0"/>
                                  </a:cubicBezTo>
                                  <a:lnTo>
                                    <a:pt x="0" y="1127855"/>
                                  </a:lnTo>
                                  <a:cubicBezTo>
                                    <a:pt x="6258" y="1130579"/>
                                    <a:pt x="12468" y="1133456"/>
                                    <a:pt x="18783" y="113601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77441869" name="Free-form: Shape 1677441869"/>
                          <wps:cNvSpPr/>
                          <wps:spPr>
                            <a:xfrm>
                              <a:off x="2771565" y="2557614"/>
                              <a:ext cx="1168536" cy="1168546"/>
                            </a:xfrm>
                            <a:custGeom>
                              <a:avLst/>
                              <a:gdLst>
                                <a:gd name="connsiteX0" fmla="*/ 17869 w 1168536"/>
                                <a:gd name="connsiteY0" fmla="*/ 1168546 h 1168546"/>
                                <a:gd name="connsiteX1" fmla="*/ 1168537 w 1168536"/>
                                <a:gd name="connsiteY1" fmla="*/ 17869 h 1168546"/>
                                <a:gd name="connsiteX2" fmla="*/ 1159469 w 1168536"/>
                                <a:gd name="connsiteY2" fmla="*/ 0 h 1168546"/>
                                <a:gd name="connsiteX3" fmla="*/ 0 w 1168536"/>
                                <a:gd name="connsiteY3" fmla="*/ 1159478 h 1168546"/>
                                <a:gd name="connsiteX4" fmla="*/ 17869 w 1168536"/>
                                <a:gd name="connsiteY4" fmla="*/ 1168546 h 116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536" h="1168546">
                                  <a:moveTo>
                                    <a:pt x="17869" y="1168546"/>
                                  </a:moveTo>
                                  <a:lnTo>
                                    <a:pt x="1168537" y="17869"/>
                                  </a:lnTo>
                                  <a:cubicBezTo>
                                    <a:pt x="1165546" y="11897"/>
                                    <a:pt x="1162612" y="5915"/>
                                    <a:pt x="1159469" y="0"/>
                                  </a:cubicBezTo>
                                  <a:lnTo>
                                    <a:pt x="0" y="1159478"/>
                                  </a:lnTo>
                                  <a:cubicBezTo>
                                    <a:pt x="5905" y="1162622"/>
                                    <a:pt x="11897" y="1165555"/>
                                    <a:pt x="17869" y="1168546"/>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22727155" name="Free-form: Shape 1822727155"/>
                          <wps:cNvSpPr/>
                          <wps:spPr>
                            <a:xfrm>
                              <a:off x="2714920" y="2500979"/>
                              <a:ext cx="1193320" cy="1193310"/>
                            </a:xfrm>
                            <a:custGeom>
                              <a:avLst/>
                              <a:gdLst>
                                <a:gd name="connsiteX0" fmla="*/ 16583 w 1193320"/>
                                <a:gd name="connsiteY0" fmla="*/ 1193311 h 1193310"/>
                                <a:gd name="connsiteX1" fmla="*/ 1193321 w 1193320"/>
                                <a:gd name="connsiteY1" fmla="*/ 16573 h 1193310"/>
                                <a:gd name="connsiteX2" fmla="*/ 1182958 w 1193320"/>
                                <a:gd name="connsiteY2" fmla="*/ 0 h 1193310"/>
                                <a:gd name="connsiteX3" fmla="*/ 0 w 1193320"/>
                                <a:gd name="connsiteY3" fmla="*/ 1182958 h 1193310"/>
                                <a:gd name="connsiteX4" fmla="*/ 16583 w 1193320"/>
                                <a:gd name="connsiteY4" fmla="*/ 1193311 h 11933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3320" h="1193310">
                                  <a:moveTo>
                                    <a:pt x="16583" y="1193311"/>
                                  </a:moveTo>
                                  <a:lnTo>
                                    <a:pt x="1193321" y="16573"/>
                                  </a:lnTo>
                                  <a:cubicBezTo>
                                    <a:pt x="1189958" y="11001"/>
                                    <a:pt x="1186453" y="5505"/>
                                    <a:pt x="1182958" y="0"/>
                                  </a:cubicBezTo>
                                  <a:lnTo>
                                    <a:pt x="0" y="1182958"/>
                                  </a:lnTo>
                                  <a:cubicBezTo>
                                    <a:pt x="5505" y="1186453"/>
                                    <a:pt x="11011" y="1189958"/>
                                    <a:pt x="16583" y="1193311"/>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364774972" name="Free-form: Shape 1364774972"/>
                          <wps:cNvSpPr/>
                          <wps:spPr>
                            <a:xfrm>
                              <a:off x="2661704" y="2447763"/>
                              <a:ext cx="1210884" cy="1210884"/>
                            </a:xfrm>
                            <a:custGeom>
                              <a:avLst/>
                              <a:gdLst>
                                <a:gd name="connsiteX0" fmla="*/ 15630 w 1210884"/>
                                <a:gd name="connsiteY0" fmla="*/ 1210885 h 1210884"/>
                                <a:gd name="connsiteX1" fmla="*/ 1210885 w 1210884"/>
                                <a:gd name="connsiteY1" fmla="*/ 15630 h 1210884"/>
                                <a:gd name="connsiteX2" fmla="*/ 1199579 w 1210884"/>
                                <a:gd name="connsiteY2" fmla="*/ 0 h 1210884"/>
                                <a:gd name="connsiteX3" fmla="*/ 0 w 1210884"/>
                                <a:gd name="connsiteY3" fmla="*/ 1199579 h 1210884"/>
                                <a:gd name="connsiteX4" fmla="*/ 15630 w 1210884"/>
                                <a:gd name="connsiteY4" fmla="*/ 1210885 h 1210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0884" h="1210884">
                                  <a:moveTo>
                                    <a:pt x="15630" y="1210885"/>
                                  </a:moveTo>
                                  <a:lnTo>
                                    <a:pt x="1210885" y="15630"/>
                                  </a:lnTo>
                                  <a:cubicBezTo>
                                    <a:pt x="1207151" y="10401"/>
                                    <a:pt x="1203436" y="5162"/>
                                    <a:pt x="1199579" y="0"/>
                                  </a:cubicBezTo>
                                  <a:lnTo>
                                    <a:pt x="0" y="1199579"/>
                                  </a:lnTo>
                                  <a:cubicBezTo>
                                    <a:pt x="5172" y="1203436"/>
                                    <a:pt x="10401" y="1207160"/>
                                    <a:pt x="15630" y="121088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89039713" name="Free-form: Shape 1889039713"/>
                          <wps:cNvSpPr/>
                          <wps:spPr>
                            <a:xfrm>
                              <a:off x="2612088" y="2401281"/>
                              <a:ext cx="1219352" cy="1218333"/>
                            </a:xfrm>
                            <a:custGeom>
                              <a:avLst/>
                              <a:gdLst>
                                <a:gd name="connsiteX0" fmla="*/ 1205884 w 1219352"/>
                                <a:gd name="connsiteY0" fmla="*/ 0 h 1218333"/>
                                <a:gd name="connsiteX1" fmla="*/ 0 w 1219352"/>
                                <a:gd name="connsiteY1" fmla="*/ 1205884 h 1218333"/>
                                <a:gd name="connsiteX2" fmla="*/ 14488 w 1219352"/>
                                <a:gd name="connsiteY2" fmla="*/ 1218333 h 1218333"/>
                                <a:gd name="connsiteX3" fmla="*/ 1219353 w 1219352"/>
                                <a:gd name="connsiteY3" fmla="*/ 13468 h 1218333"/>
                                <a:gd name="connsiteX4" fmla="*/ 1205884 w 1219352"/>
                                <a:gd name="connsiteY4" fmla="*/ 0 h 1218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352" h="1218333">
                                  <a:moveTo>
                                    <a:pt x="1205884" y="0"/>
                                  </a:moveTo>
                                  <a:lnTo>
                                    <a:pt x="0" y="1205884"/>
                                  </a:lnTo>
                                  <a:cubicBezTo>
                                    <a:pt x="4810" y="1210066"/>
                                    <a:pt x="9611" y="1214266"/>
                                    <a:pt x="14488" y="1218333"/>
                                  </a:cubicBezTo>
                                  <a:lnTo>
                                    <a:pt x="1219353" y="13468"/>
                                  </a:lnTo>
                                  <a:lnTo>
                                    <a:pt x="1205884" y="0"/>
                                  </a:ln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3649634" name="Free-form: Shape 23649634"/>
                          <wps:cNvSpPr/>
                          <wps:spPr>
                            <a:xfrm>
                              <a:off x="2565587" y="2356503"/>
                              <a:ext cx="1220828" cy="1220600"/>
                            </a:xfrm>
                            <a:custGeom>
                              <a:avLst/>
                              <a:gdLst>
                                <a:gd name="connsiteX0" fmla="*/ 1207351 w 1220828"/>
                                <a:gd name="connsiteY0" fmla="*/ 0 h 1220600"/>
                                <a:gd name="connsiteX1" fmla="*/ 0 w 1220828"/>
                                <a:gd name="connsiteY1" fmla="*/ 1207361 h 1220600"/>
                                <a:gd name="connsiteX2" fmla="*/ 2191 w 1220828"/>
                                <a:gd name="connsiteY2" fmla="*/ 1209666 h 1220600"/>
                                <a:gd name="connsiteX3" fmla="*/ 13697 w 1220828"/>
                                <a:gd name="connsiteY3" fmla="*/ 1220600 h 1220600"/>
                                <a:gd name="connsiteX4" fmla="*/ 1220829 w 1220828"/>
                                <a:gd name="connsiteY4" fmla="*/ 13468 h 1220600"/>
                                <a:gd name="connsiteX5" fmla="*/ 1207351 w 1220828"/>
                                <a:gd name="connsiteY5" fmla="*/ 0 h 1220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0828" h="1220600">
                                  <a:moveTo>
                                    <a:pt x="1207351" y="0"/>
                                  </a:moveTo>
                                  <a:lnTo>
                                    <a:pt x="0" y="1207361"/>
                                  </a:lnTo>
                                  <a:cubicBezTo>
                                    <a:pt x="753" y="1208113"/>
                                    <a:pt x="1438" y="1208913"/>
                                    <a:pt x="2191" y="1209666"/>
                                  </a:cubicBezTo>
                                  <a:cubicBezTo>
                                    <a:pt x="5953" y="1213428"/>
                                    <a:pt x="9878" y="1216924"/>
                                    <a:pt x="13697" y="1220600"/>
                                  </a:cubicBezTo>
                                  <a:lnTo>
                                    <a:pt x="1220829" y="13468"/>
                                  </a:lnTo>
                                  <a:lnTo>
                                    <a:pt x="1207351" y="0"/>
                                  </a:ln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67627583" name="Free-form: Shape 1867627583"/>
                          <wps:cNvSpPr/>
                          <wps:spPr>
                            <a:xfrm>
                              <a:off x="2522629" y="2311727"/>
                              <a:ext cx="1218752" cy="1219780"/>
                            </a:xfrm>
                            <a:custGeom>
                              <a:avLst/>
                              <a:gdLst>
                                <a:gd name="connsiteX0" fmla="*/ 1205284 w 1218752"/>
                                <a:gd name="connsiteY0" fmla="*/ 0 h 1219780"/>
                                <a:gd name="connsiteX1" fmla="*/ 0 w 1218752"/>
                                <a:gd name="connsiteY1" fmla="*/ 1205284 h 1219780"/>
                                <a:gd name="connsiteX2" fmla="*/ 12440 w 1218752"/>
                                <a:gd name="connsiteY2" fmla="*/ 1219781 h 1219780"/>
                                <a:gd name="connsiteX3" fmla="*/ 1218752 w 1218752"/>
                                <a:gd name="connsiteY3" fmla="*/ 13468 h 1219780"/>
                                <a:gd name="connsiteX4" fmla="*/ 1205284 w 1218752"/>
                                <a:gd name="connsiteY4" fmla="*/ 0 h 1219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8752" h="1219780">
                                  <a:moveTo>
                                    <a:pt x="1205284" y="0"/>
                                  </a:moveTo>
                                  <a:lnTo>
                                    <a:pt x="0" y="1205284"/>
                                  </a:lnTo>
                                  <a:cubicBezTo>
                                    <a:pt x="4144" y="1210123"/>
                                    <a:pt x="8172" y="1215018"/>
                                    <a:pt x="12440" y="1219781"/>
                                  </a:cubicBezTo>
                                  <a:lnTo>
                                    <a:pt x="1218752" y="13468"/>
                                  </a:lnTo>
                                  <a:lnTo>
                                    <a:pt x="1205284" y="0"/>
                                  </a:ln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38378675" name="Free-form: Shape 1938378675"/>
                          <wps:cNvSpPr/>
                          <wps:spPr>
                            <a:xfrm>
                              <a:off x="2482662" y="2268740"/>
                              <a:ext cx="1213618" cy="1213608"/>
                            </a:xfrm>
                            <a:custGeom>
                              <a:avLst/>
                              <a:gdLst>
                                <a:gd name="connsiteX0" fmla="*/ 11763 w 1213618"/>
                                <a:gd name="connsiteY0" fmla="*/ 1213609 h 1213608"/>
                                <a:gd name="connsiteX1" fmla="*/ 1213618 w 1213618"/>
                                <a:gd name="connsiteY1" fmla="*/ 11754 h 1213608"/>
                                <a:gd name="connsiteX2" fmla="*/ 1198436 w 1213618"/>
                                <a:gd name="connsiteY2" fmla="*/ 0 h 1213608"/>
                                <a:gd name="connsiteX3" fmla="*/ 0 w 1213618"/>
                                <a:gd name="connsiteY3" fmla="*/ 1198435 h 1213608"/>
                                <a:gd name="connsiteX4" fmla="*/ 11763 w 1213618"/>
                                <a:gd name="connsiteY4" fmla="*/ 1213609 h 1213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618" h="1213608">
                                  <a:moveTo>
                                    <a:pt x="11763" y="1213609"/>
                                  </a:moveTo>
                                  <a:lnTo>
                                    <a:pt x="1213618" y="11754"/>
                                  </a:lnTo>
                                  <a:cubicBezTo>
                                    <a:pt x="1208551" y="7849"/>
                                    <a:pt x="1203570" y="3772"/>
                                    <a:pt x="1198436" y="0"/>
                                  </a:cubicBezTo>
                                  <a:lnTo>
                                    <a:pt x="0" y="1198435"/>
                                  </a:lnTo>
                                  <a:cubicBezTo>
                                    <a:pt x="3781" y="1203560"/>
                                    <a:pt x="7858" y="1208542"/>
                                    <a:pt x="11763" y="1213609"/>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31712522" name="Free-form: Shape 431712522"/>
                          <wps:cNvSpPr/>
                          <wps:spPr>
                            <a:xfrm>
                              <a:off x="2446553" y="2232602"/>
                              <a:ext cx="1197454" cy="1197463"/>
                            </a:xfrm>
                            <a:custGeom>
                              <a:avLst/>
                              <a:gdLst>
                                <a:gd name="connsiteX0" fmla="*/ 10354 w 1197454"/>
                                <a:gd name="connsiteY0" fmla="*/ 1197464 h 1197463"/>
                                <a:gd name="connsiteX1" fmla="*/ 1197455 w 1197454"/>
                                <a:gd name="connsiteY1" fmla="*/ 10363 h 1197463"/>
                                <a:gd name="connsiteX2" fmla="*/ 1180872 w 1197454"/>
                                <a:gd name="connsiteY2" fmla="*/ 0 h 1197463"/>
                                <a:gd name="connsiteX3" fmla="*/ 0 w 1197454"/>
                                <a:gd name="connsiteY3" fmla="*/ 1180891 h 1197463"/>
                                <a:gd name="connsiteX4" fmla="*/ 10354 w 1197454"/>
                                <a:gd name="connsiteY4" fmla="*/ 1197464 h 1197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7454" h="1197463">
                                  <a:moveTo>
                                    <a:pt x="10354" y="1197464"/>
                                  </a:moveTo>
                                  <a:lnTo>
                                    <a:pt x="1197455" y="10363"/>
                                  </a:lnTo>
                                  <a:cubicBezTo>
                                    <a:pt x="1191987" y="6772"/>
                                    <a:pt x="1186406" y="3458"/>
                                    <a:pt x="1180872" y="0"/>
                                  </a:cubicBezTo>
                                  <a:lnTo>
                                    <a:pt x="0" y="1180891"/>
                                  </a:lnTo>
                                  <a:cubicBezTo>
                                    <a:pt x="3448" y="1186415"/>
                                    <a:pt x="6772" y="1192006"/>
                                    <a:pt x="10354" y="1197464"/>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018191015" name="Free-form: Shape 2018191015"/>
                          <wps:cNvSpPr/>
                          <wps:spPr>
                            <a:xfrm>
                              <a:off x="2413711" y="2199779"/>
                              <a:ext cx="1174137" cy="1174127"/>
                            </a:xfrm>
                            <a:custGeom>
                              <a:avLst/>
                              <a:gdLst>
                                <a:gd name="connsiteX0" fmla="*/ 9563 w 1174137"/>
                                <a:gd name="connsiteY0" fmla="*/ 1174128 h 1174127"/>
                                <a:gd name="connsiteX1" fmla="*/ 1174137 w 1174137"/>
                                <a:gd name="connsiteY1" fmla="*/ 9554 h 1174127"/>
                                <a:gd name="connsiteX2" fmla="*/ 1156754 w 1174137"/>
                                <a:gd name="connsiteY2" fmla="*/ 0 h 1174127"/>
                                <a:gd name="connsiteX3" fmla="*/ 0 w 1174137"/>
                                <a:gd name="connsiteY3" fmla="*/ 1156745 h 1174127"/>
                                <a:gd name="connsiteX4" fmla="*/ 9563 w 1174137"/>
                                <a:gd name="connsiteY4" fmla="*/ 1174128 h 11741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4137" h="1174127">
                                  <a:moveTo>
                                    <a:pt x="9563" y="1174128"/>
                                  </a:moveTo>
                                  <a:lnTo>
                                    <a:pt x="1174137" y="9554"/>
                                  </a:lnTo>
                                  <a:cubicBezTo>
                                    <a:pt x="1168346" y="6353"/>
                                    <a:pt x="1162602" y="3048"/>
                                    <a:pt x="1156754" y="0"/>
                                  </a:cubicBezTo>
                                  <a:lnTo>
                                    <a:pt x="0" y="1156745"/>
                                  </a:lnTo>
                                  <a:cubicBezTo>
                                    <a:pt x="3058" y="1162593"/>
                                    <a:pt x="6363" y="1168337"/>
                                    <a:pt x="9563" y="117412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29046277" name="Free-form: Shape 829046277"/>
                          <wps:cNvSpPr/>
                          <wps:spPr>
                            <a:xfrm>
                              <a:off x="2385031" y="2171080"/>
                              <a:ext cx="1143085" cy="1143104"/>
                            </a:xfrm>
                            <a:custGeom>
                              <a:avLst/>
                              <a:gdLst>
                                <a:gd name="connsiteX0" fmla="*/ 8153 w 1143085"/>
                                <a:gd name="connsiteY0" fmla="*/ 1143105 h 1143104"/>
                                <a:gd name="connsiteX1" fmla="*/ 1143086 w 1143085"/>
                                <a:gd name="connsiteY1" fmla="*/ 8163 h 1143104"/>
                                <a:gd name="connsiteX2" fmla="*/ 1124302 w 1143085"/>
                                <a:gd name="connsiteY2" fmla="*/ 0 h 1143104"/>
                                <a:gd name="connsiteX3" fmla="*/ 0 w 1143085"/>
                                <a:gd name="connsiteY3" fmla="*/ 1124322 h 1143104"/>
                                <a:gd name="connsiteX4" fmla="*/ 8153 w 1143085"/>
                                <a:gd name="connsiteY4" fmla="*/ 1143105 h 1143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085" h="1143104">
                                  <a:moveTo>
                                    <a:pt x="8153" y="1143105"/>
                                  </a:moveTo>
                                  <a:lnTo>
                                    <a:pt x="1143086" y="8163"/>
                                  </a:lnTo>
                                  <a:cubicBezTo>
                                    <a:pt x="1136857" y="5344"/>
                                    <a:pt x="1130579" y="2667"/>
                                    <a:pt x="1124302" y="0"/>
                                  </a:cubicBezTo>
                                  <a:lnTo>
                                    <a:pt x="0" y="1124322"/>
                                  </a:lnTo>
                                  <a:cubicBezTo>
                                    <a:pt x="2667" y="1130598"/>
                                    <a:pt x="5334" y="1136875"/>
                                    <a:pt x="8153" y="114310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11170140" name="Free-form: Shape 411170140"/>
                          <wps:cNvSpPr/>
                          <wps:spPr>
                            <a:xfrm>
                              <a:off x="2360428" y="2146487"/>
                              <a:ext cx="1103804" cy="1103804"/>
                            </a:xfrm>
                            <a:custGeom>
                              <a:avLst/>
                              <a:gdLst>
                                <a:gd name="connsiteX0" fmla="*/ 6849 w 1103804"/>
                                <a:gd name="connsiteY0" fmla="*/ 1103805 h 1103804"/>
                                <a:gd name="connsiteX1" fmla="*/ 1103805 w 1103804"/>
                                <a:gd name="connsiteY1" fmla="*/ 6849 h 1103804"/>
                                <a:gd name="connsiteX2" fmla="*/ 1083716 w 1103804"/>
                                <a:gd name="connsiteY2" fmla="*/ 0 h 1103804"/>
                                <a:gd name="connsiteX3" fmla="*/ 0 w 1103804"/>
                                <a:gd name="connsiteY3" fmla="*/ 1083716 h 1103804"/>
                                <a:gd name="connsiteX4" fmla="*/ 6849 w 1103804"/>
                                <a:gd name="connsiteY4" fmla="*/ 1103805 h 1103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3804" h="1103804">
                                  <a:moveTo>
                                    <a:pt x="6849" y="1103805"/>
                                  </a:moveTo>
                                  <a:lnTo>
                                    <a:pt x="1103805" y="6849"/>
                                  </a:lnTo>
                                  <a:cubicBezTo>
                                    <a:pt x="1097137" y="4458"/>
                                    <a:pt x="1090432" y="2229"/>
                                    <a:pt x="1083716" y="0"/>
                                  </a:cubicBezTo>
                                  <a:lnTo>
                                    <a:pt x="0" y="1083716"/>
                                  </a:lnTo>
                                  <a:cubicBezTo>
                                    <a:pt x="2219" y="1090432"/>
                                    <a:pt x="4448" y="1097137"/>
                                    <a:pt x="6849" y="110380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797557981" name="Free-form: Shape 1797557981"/>
                          <wps:cNvSpPr/>
                          <wps:spPr>
                            <a:xfrm>
                              <a:off x="2340406" y="2126465"/>
                              <a:ext cx="1055312" cy="1055312"/>
                            </a:xfrm>
                            <a:custGeom>
                              <a:avLst/>
                              <a:gdLst>
                                <a:gd name="connsiteX0" fmla="*/ 5572 w 1055312"/>
                                <a:gd name="connsiteY0" fmla="*/ 1055313 h 1055312"/>
                                <a:gd name="connsiteX1" fmla="*/ 1055313 w 1055312"/>
                                <a:gd name="connsiteY1" fmla="*/ 5572 h 1055312"/>
                                <a:gd name="connsiteX2" fmla="*/ 1033948 w 1055312"/>
                                <a:gd name="connsiteY2" fmla="*/ 0 h 1055312"/>
                                <a:gd name="connsiteX3" fmla="*/ 0 w 1055312"/>
                                <a:gd name="connsiteY3" fmla="*/ 1033958 h 1055312"/>
                                <a:gd name="connsiteX4" fmla="*/ 5572 w 1055312"/>
                                <a:gd name="connsiteY4" fmla="*/ 1055313 h 1055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312" h="1055312">
                                  <a:moveTo>
                                    <a:pt x="5572" y="1055313"/>
                                  </a:moveTo>
                                  <a:lnTo>
                                    <a:pt x="1055313" y="5572"/>
                                  </a:lnTo>
                                  <a:cubicBezTo>
                                    <a:pt x="1048198" y="3677"/>
                                    <a:pt x="1041102" y="1705"/>
                                    <a:pt x="1033948" y="0"/>
                                  </a:cubicBezTo>
                                  <a:lnTo>
                                    <a:pt x="0" y="1033958"/>
                                  </a:lnTo>
                                  <a:cubicBezTo>
                                    <a:pt x="1714" y="1041111"/>
                                    <a:pt x="3677" y="1048207"/>
                                    <a:pt x="5572" y="1055313"/>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79192299" name="Free-form: Shape 1879192299"/>
                          <wps:cNvSpPr/>
                          <wps:spPr>
                            <a:xfrm>
                              <a:off x="2325871" y="2111921"/>
                              <a:ext cx="996267" cy="996276"/>
                            </a:xfrm>
                            <a:custGeom>
                              <a:avLst/>
                              <a:gdLst>
                                <a:gd name="connsiteX0" fmla="*/ 3886 w 996267"/>
                                <a:gd name="connsiteY0" fmla="*/ 996277 h 996276"/>
                                <a:gd name="connsiteX1" fmla="*/ 996267 w 996267"/>
                                <a:gd name="connsiteY1" fmla="*/ 3896 h 996276"/>
                                <a:gd name="connsiteX2" fmla="*/ 973226 w 996267"/>
                                <a:gd name="connsiteY2" fmla="*/ 0 h 996276"/>
                                <a:gd name="connsiteX3" fmla="*/ 0 w 996267"/>
                                <a:gd name="connsiteY3" fmla="*/ 973236 h 996276"/>
                                <a:gd name="connsiteX4" fmla="*/ 3886 w 996267"/>
                                <a:gd name="connsiteY4" fmla="*/ 996277 h 9962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6267" h="996276">
                                  <a:moveTo>
                                    <a:pt x="3886" y="996277"/>
                                  </a:moveTo>
                                  <a:lnTo>
                                    <a:pt x="996267" y="3896"/>
                                  </a:lnTo>
                                  <a:cubicBezTo>
                                    <a:pt x="988590" y="2553"/>
                                    <a:pt x="980923" y="1134"/>
                                    <a:pt x="973226" y="0"/>
                                  </a:cubicBezTo>
                                  <a:lnTo>
                                    <a:pt x="0" y="973236"/>
                                  </a:lnTo>
                                  <a:cubicBezTo>
                                    <a:pt x="1124" y="980942"/>
                                    <a:pt x="2543" y="988600"/>
                                    <a:pt x="3886" y="996277"/>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688811688" name="Free-form: Shape 688811688"/>
                          <wps:cNvSpPr/>
                          <wps:spPr>
                            <a:xfrm>
                              <a:off x="2317832" y="2103891"/>
                              <a:ext cx="924629" cy="924639"/>
                            </a:xfrm>
                            <a:custGeom>
                              <a:avLst/>
                              <a:gdLst>
                                <a:gd name="connsiteX0" fmla="*/ 1800 w 924629"/>
                                <a:gd name="connsiteY0" fmla="*/ 924639 h 924639"/>
                                <a:gd name="connsiteX1" fmla="*/ 924630 w 924629"/>
                                <a:gd name="connsiteY1" fmla="*/ 1800 h 924639"/>
                                <a:gd name="connsiteX2" fmla="*/ 899494 w 924629"/>
                                <a:gd name="connsiteY2" fmla="*/ 0 h 924639"/>
                                <a:gd name="connsiteX3" fmla="*/ 0 w 924629"/>
                                <a:gd name="connsiteY3" fmla="*/ 899503 h 924639"/>
                                <a:gd name="connsiteX4" fmla="*/ 1800 w 924629"/>
                                <a:gd name="connsiteY4" fmla="*/ 924639 h 9246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4629" h="924639">
                                  <a:moveTo>
                                    <a:pt x="1800" y="924639"/>
                                  </a:moveTo>
                                  <a:lnTo>
                                    <a:pt x="924630" y="1800"/>
                                  </a:lnTo>
                                  <a:cubicBezTo>
                                    <a:pt x="916257" y="1134"/>
                                    <a:pt x="907885" y="419"/>
                                    <a:pt x="899494" y="0"/>
                                  </a:cubicBezTo>
                                  <a:lnTo>
                                    <a:pt x="0" y="899503"/>
                                  </a:lnTo>
                                  <a:cubicBezTo>
                                    <a:pt x="419" y="907894"/>
                                    <a:pt x="1134" y="916267"/>
                                    <a:pt x="1800" y="924639"/>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759129083" name="Free-form: Shape 759129083"/>
                          <wps:cNvSpPr/>
                          <wps:spPr>
                            <a:xfrm>
                              <a:off x="2317137" y="2103196"/>
                              <a:ext cx="838028" cy="838028"/>
                            </a:xfrm>
                            <a:custGeom>
                              <a:avLst/>
                              <a:gdLst>
                                <a:gd name="connsiteX0" fmla="*/ 0 w 838028"/>
                                <a:gd name="connsiteY0" fmla="*/ 838029 h 838028"/>
                                <a:gd name="connsiteX1" fmla="*/ 838029 w 838028"/>
                                <a:gd name="connsiteY1" fmla="*/ 0 h 838028"/>
                                <a:gd name="connsiteX2" fmla="*/ 810168 w 838028"/>
                                <a:gd name="connsiteY2" fmla="*/ 924 h 838028"/>
                                <a:gd name="connsiteX3" fmla="*/ 934 w 838028"/>
                                <a:gd name="connsiteY3" fmla="*/ 810159 h 838028"/>
                                <a:gd name="connsiteX4" fmla="*/ 0 w 838028"/>
                                <a:gd name="connsiteY4" fmla="*/ 838029 h 838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28" h="838028">
                                  <a:moveTo>
                                    <a:pt x="0" y="838029"/>
                                  </a:moveTo>
                                  <a:lnTo>
                                    <a:pt x="838029" y="0"/>
                                  </a:lnTo>
                                  <a:cubicBezTo>
                                    <a:pt x="828732" y="200"/>
                                    <a:pt x="819445" y="429"/>
                                    <a:pt x="810168" y="924"/>
                                  </a:cubicBezTo>
                                  <a:lnTo>
                                    <a:pt x="934" y="810159"/>
                                  </a:lnTo>
                                  <a:cubicBezTo>
                                    <a:pt x="419" y="819445"/>
                                    <a:pt x="200" y="828742"/>
                                    <a:pt x="0" y="838029"/>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80532746" name="Free-form: Shape 180532746"/>
                          <wps:cNvSpPr/>
                          <wps:spPr>
                            <a:xfrm>
                              <a:off x="2324681" y="2110749"/>
                              <a:ext cx="733139" cy="733129"/>
                            </a:xfrm>
                            <a:custGeom>
                              <a:avLst/>
                              <a:gdLst>
                                <a:gd name="connsiteX0" fmla="*/ 0 w 733139"/>
                                <a:gd name="connsiteY0" fmla="*/ 733130 h 733129"/>
                                <a:gd name="connsiteX1" fmla="*/ 733139 w 733139"/>
                                <a:gd name="connsiteY1" fmla="*/ 0 h 733129"/>
                                <a:gd name="connsiteX2" fmla="*/ 701135 w 733139"/>
                                <a:gd name="connsiteY2" fmla="*/ 5067 h 733129"/>
                                <a:gd name="connsiteX3" fmla="*/ 5067 w 733139"/>
                                <a:gd name="connsiteY3" fmla="*/ 701135 h 733129"/>
                                <a:gd name="connsiteX4" fmla="*/ 0 w 733139"/>
                                <a:gd name="connsiteY4" fmla="*/ 733130 h 7331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3139" h="733129">
                                  <a:moveTo>
                                    <a:pt x="0" y="733130"/>
                                  </a:moveTo>
                                  <a:lnTo>
                                    <a:pt x="733139" y="0"/>
                                  </a:lnTo>
                                  <a:cubicBezTo>
                                    <a:pt x="722443" y="1457"/>
                                    <a:pt x="711784" y="3200"/>
                                    <a:pt x="701135" y="5067"/>
                                  </a:cubicBezTo>
                                  <a:lnTo>
                                    <a:pt x="5067" y="701135"/>
                                  </a:lnTo>
                                  <a:cubicBezTo>
                                    <a:pt x="3200" y="711775"/>
                                    <a:pt x="1457" y="722433"/>
                                    <a:pt x="0" y="733130"/>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23083779" name="Free-form: Shape 1623083779"/>
                          <wps:cNvSpPr/>
                          <wps:spPr>
                            <a:xfrm>
                              <a:off x="2347998" y="2134047"/>
                              <a:ext cx="596703" cy="596712"/>
                            </a:xfrm>
                            <a:custGeom>
                              <a:avLst/>
                              <a:gdLst>
                                <a:gd name="connsiteX0" fmla="*/ 0 w 596703"/>
                                <a:gd name="connsiteY0" fmla="*/ 596713 h 596712"/>
                                <a:gd name="connsiteX1" fmla="*/ 596703 w 596703"/>
                                <a:gd name="connsiteY1" fmla="*/ 0 h 596712"/>
                                <a:gd name="connsiteX2" fmla="*/ 558089 w 596703"/>
                                <a:gd name="connsiteY2" fmla="*/ 11678 h 596712"/>
                                <a:gd name="connsiteX3" fmla="*/ 11668 w 596703"/>
                                <a:gd name="connsiteY3" fmla="*/ 558099 h 596712"/>
                                <a:gd name="connsiteX4" fmla="*/ 0 w 596703"/>
                                <a:gd name="connsiteY4" fmla="*/ 596713 h 5967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6703" h="596712">
                                  <a:moveTo>
                                    <a:pt x="0" y="596713"/>
                                  </a:moveTo>
                                  <a:lnTo>
                                    <a:pt x="596703" y="0"/>
                                  </a:lnTo>
                                  <a:cubicBezTo>
                                    <a:pt x="583759" y="3581"/>
                                    <a:pt x="570890" y="7477"/>
                                    <a:pt x="558089" y="11678"/>
                                  </a:cubicBezTo>
                                  <a:lnTo>
                                    <a:pt x="11668" y="558099"/>
                                  </a:lnTo>
                                  <a:cubicBezTo>
                                    <a:pt x="7468" y="570900"/>
                                    <a:pt x="3572" y="583768"/>
                                    <a:pt x="0" y="596713"/>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66370224" name="Free-form: Shape 266370224"/>
                          <wps:cNvSpPr/>
                          <wps:spPr>
                            <a:xfrm>
                              <a:off x="2402204" y="2188263"/>
                              <a:ext cx="398478" cy="398478"/>
                            </a:xfrm>
                            <a:custGeom>
                              <a:avLst/>
                              <a:gdLst>
                                <a:gd name="connsiteX0" fmla="*/ 0 w 398478"/>
                                <a:gd name="connsiteY0" fmla="*/ 398478 h 398478"/>
                                <a:gd name="connsiteX1" fmla="*/ 398478 w 398478"/>
                                <a:gd name="connsiteY1" fmla="*/ 0 h 398478"/>
                                <a:gd name="connsiteX2" fmla="*/ 341214 w 398478"/>
                                <a:gd name="connsiteY2" fmla="*/ 30328 h 398478"/>
                                <a:gd name="connsiteX3" fmla="*/ 30328 w 398478"/>
                                <a:gd name="connsiteY3" fmla="*/ 341214 h 398478"/>
                                <a:gd name="connsiteX4" fmla="*/ 0 w 398478"/>
                                <a:gd name="connsiteY4" fmla="*/ 398478 h 3984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478" h="398478">
                                  <a:moveTo>
                                    <a:pt x="0" y="398478"/>
                                  </a:moveTo>
                                  <a:lnTo>
                                    <a:pt x="398478" y="0"/>
                                  </a:lnTo>
                                  <a:lnTo>
                                    <a:pt x="341214" y="30328"/>
                                  </a:lnTo>
                                  <a:lnTo>
                                    <a:pt x="30328" y="341214"/>
                                  </a:lnTo>
                                  <a:lnTo>
                                    <a:pt x="0" y="398478"/>
                                  </a:ln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s:wsp>
                        <wps:cNvPr id="870495870" name="Free-form: Shape 870495870"/>
                        <wps:cNvSpPr/>
                        <wps:spPr>
                          <a:xfrm>
                            <a:off x="1085850" y="1466850"/>
                            <a:ext cx="1285865" cy="1285865"/>
                          </a:xfrm>
                          <a:custGeom>
                            <a:avLst/>
                            <a:gdLst>
                              <a:gd name="connsiteX0" fmla="*/ 188309 w 1285865"/>
                              <a:gd name="connsiteY0" fmla="*/ 188309 h 1285865"/>
                              <a:gd name="connsiteX1" fmla="*/ 188309 w 1285865"/>
                              <a:gd name="connsiteY1" fmla="*/ 188309 h 1285865"/>
                              <a:gd name="connsiteX2" fmla="*/ 1097556 w 1285865"/>
                              <a:gd name="connsiteY2" fmla="*/ 188309 h 1285865"/>
                              <a:gd name="connsiteX3" fmla="*/ 1097556 w 1285865"/>
                              <a:gd name="connsiteY3" fmla="*/ 188309 h 1285865"/>
                              <a:gd name="connsiteX4" fmla="*/ 1097556 w 1285865"/>
                              <a:gd name="connsiteY4" fmla="*/ 1097556 h 1285865"/>
                              <a:gd name="connsiteX5" fmla="*/ 1097556 w 1285865"/>
                              <a:gd name="connsiteY5" fmla="*/ 1097556 h 1285865"/>
                              <a:gd name="connsiteX6" fmla="*/ 188309 w 1285865"/>
                              <a:gd name="connsiteY6" fmla="*/ 1097556 h 1285865"/>
                              <a:gd name="connsiteX7" fmla="*/ 188309 w 1285865"/>
                              <a:gd name="connsiteY7" fmla="*/ 1097556 h 1285865"/>
                              <a:gd name="connsiteX8" fmla="*/ 188309 w 1285865"/>
                              <a:gd name="connsiteY8" fmla="*/ 188309 h 128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5865" h="1285865">
                                <a:moveTo>
                                  <a:pt x="188309" y="188309"/>
                                </a:moveTo>
                                <a:lnTo>
                                  <a:pt x="188309" y="188309"/>
                                </a:lnTo>
                                <a:cubicBezTo>
                                  <a:pt x="439388" y="-62770"/>
                                  <a:pt x="846477" y="-62770"/>
                                  <a:pt x="1097556" y="188309"/>
                                </a:cubicBezTo>
                                <a:lnTo>
                                  <a:pt x="1097556" y="188309"/>
                                </a:lnTo>
                                <a:cubicBezTo>
                                  <a:pt x="1348635" y="439388"/>
                                  <a:pt x="1348635" y="846477"/>
                                  <a:pt x="1097556" y="1097556"/>
                                </a:cubicBezTo>
                                <a:lnTo>
                                  <a:pt x="1097556" y="1097556"/>
                                </a:lnTo>
                                <a:cubicBezTo>
                                  <a:pt x="846477" y="1348635"/>
                                  <a:pt x="439388" y="1348635"/>
                                  <a:pt x="188309" y="1097556"/>
                                </a:cubicBezTo>
                                <a:lnTo>
                                  <a:pt x="188309" y="1097556"/>
                                </a:lnTo>
                                <a:cubicBezTo>
                                  <a:pt x="-62770" y="846477"/>
                                  <a:pt x="-62770" y="439398"/>
                                  <a:pt x="188309" y="188309"/>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461076088" name="Free-form: Shape 1461076088"/>
                        <wps:cNvSpPr/>
                        <wps:spPr>
                          <a:xfrm>
                            <a:off x="2430501" y="2378590"/>
                            <a:ext cx="1000129" cy="1000122"/>
                          </a:xfrm>
                          <a:custGeom>
                            <a:avLst/>
                            <a:gdLst>
                              <a:gd name="connsiteX0" fmla="*/ 146468 w 1000129"/>
                              <a:gd name="connsiteY0" fmla="*/ 853661 h 1000122"/>
                              <a:gd name="connsiteX1" fmla="*/ 146468 w 1000129"/>
                              <a:gd name="connsiteY1" fmla="*/ 853661 h 1000122"/>
                              <a:gd name="connsiteX2" fmla="*/ 146468 w 1000129"/>
                              <a:gd name="connsiteY2" fmla="*/ 146468 h 1000122"/>
                              <a:gd name="connsiteX3" fmla="*/ 146468 w 1000129"/>
                              <a:gd name="connsiteY3" fmla="*/ 146468 h 1000122"/>
                              <a:gd name="connsiteX4" fmla="*/ 853662 w 1000129"/>
                              <a:gd name="connsiteY4" fmla="*/ 146468 h 1000122"/>
                              <a:gd name="connsiteX5" fmla="*/ 853662 w 1000129"/>
                              <a:gd name="connsiteY5" fmla="*/ 146468 h 1000122"/>
                              <a:gd name="connsiteX6" fmla="*/ 853662 w 1000129"/>
                              <a:gd name="connsiteY6" fmla="*/ 853661 h 1000122"/>
                              <a:gd name="connsiteX7" fmla="*/ 853662 w 1000129"/>
                              <a:gd name="connsiteY7" fmla="*/ 853661 h 1000122"/>
                              <a:gd name="connsiteX8" fmla="*/ 146468 w 1000129"/>
                              <a:gd name="connsiteY8" fmla="*/ 853661 h 1000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129" h="1000122">
                                <a:moveTo>
                                  <a:pt x="146468" y="853661"/>
                                </a:moveTo>
                                <a:lnTo>
                                  <a:pt x="146468" y="853661"/>
                                </a:lnTo>
                                <a:cubicBezTo>
                                  <a:pt x="-48823" y="658370"/>
                                  <a:pt x="-48823" y="341750"/>
                                  <a:pt x="146468" y="146468"/>
                                </a:cubicBezTo>
                                <a:lnTo>
                                  <a:pt x="146468" y="146468"/>
                                </a:lnTo>
                                <a:cubicBezTo>
                                  <a:pt x="341759" y="-48823"/>
                                  <a:pt x="658380" y="-48823"/>
                                  <a:pt x="853662" y="146468"/>
                                </a:cubicBezTo>
                                <a:lnTo>
                                  <a:pt x="853662" y="146468"/>
                                </a:lnTo>
                                <a:cubicBezTo>
                                  <a:pt x="1048953" y="341760"/>
                                  <a:pt x="1048953" y="658380"/>
                                  <a:pt x="853662" y="853661"/>
                                </a:cubicBezTo>
                                <a:lnTo>
                                  <a:pt x="853662" y="853661"/>
                                </a:lnTo>
                                <a:cubicBezTo>
                                  <a:pt x="658380" y="1048943"/>
                                  <a:pt x="341759" y="1048943"/>
                                  <a:pt x="146468" y="853661"/>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196807767" name="Free-form: Shape 1196807767"/>
                        <wps:cNvSpPr/>
                        <wps:spPr>
                          <a:xfrm>
                            <a:off x="2657475" y="1143000"/>
                            <a:ext cx="714375" cy="714375"/>
                          </a:xfrm>
                          <a:custGeom>
                            <a:avLst/>
                            <a:gdLst>
                              <a:gd name="connsiteX0" fmla="*/ 359397 w 714375"/>
                              <a:gd name="connsiteY0" fmla="*/ 714375 h 714375"/>
                              <a:gd name="connsiteX1" fmla="*/ 354978 w 714375"/>
                              <a:gd name="connsiteY1" fmla="*/ 714375 h 714375"/>
                              <a:gd name="connsiteX2" fmla="*/ 0 w 714375"/>
                              <a:gd name="connsiteY2" fmla="*/ 359397 h 714375"/>
                              <a:gd name="connsiteX3" fmla="*/ 0 w 714375"/>
                              <a:gd name="connsiteY3" fmla="*/ 354978 h 714375"/>
                              <a:gd name="connsiteX4" fmla="*/ 354978 w 714375"/>
                              <a:gd name="connsiteY4" fmla="*/ 0 h 714375"/>
                              <a:gd name="connsiteX5" fmla="*/ 359397 w 714375"/>
                              <a:gd name="connsiteY5" fmla="*/ 0 h 714375"/>
                              <a:gd name="connsiteX6" fmla="*/ 714375 w 714375"/>
                              <a:gd name="connsiteY6" fmla="*/ 354978 h 714375"/>
                              <a:gd name="connsiteX7" fmla="*/ 714375 w 714375"/>
                              <a:gd name="connsiteY7" fmla="*/ 359397 h 714375"/>
                              <a:gd name="connsiteX8" fmla="*/ 359397 w 714375"/>
                              <a:gd name="connsiteY8" fmla="*/ 714375 h 71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375" h="714375">
                                <a:moveTo>
                                  <a:pt x="359397" y="714375"/>
                                </a:moveTo>
                                <a:lnTo>
                                  <a:pt x="354978" y="714375"/>
                                </a:lnTo>
                                <a:cubicBezTo>
                                  <a:pt x="158925" y="714375"/>
                                  <a:pt x="0" y="555450"/>
                                  <a:pt x="0" y="359397"/>
                                </a:cubicBezTo>
                                <a:lnTo>
                                  <a:pt x="0" y="354978"/>
                                </a:lnTo>
                                <a:cubicBezTo>
                                  <a:pt x="0" y="158925"/>
                                  <a:pt x="158925" y="0"/>
                                  <a:pt x="354978" y="0"/>
                                </a:cubicBezTo>
                                <a:lnTo>
                                  <a:pt x="359397" y="0"/>
                                </a:lnTo>
                                <a:cubicBezTo>
                                  <a:pt x="555450" y="0"/>
                                  <a:pt x="714375" y="158925"/>
                                  <a:pt x="714375" y="354978"/>
                                </a:cubicBezTo>
                                <a:lnTo>
                                  <a:pt x="714375" y="359397"/>
                                </a:lnTo>
                                <a:cubicBezTo>
                                  <a:pt x="714375" y="555450"/>
                                  <a:pt x="555450" y="714375"/>
                                  <a:pt x="359397" y="71437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544767575" name="Free-form: Shape 544767575"/>
                        <wps:cNvSpPr/>
                        <wps:spPr>
                          <a:xfrm>
                            <a:off x="2257434" y="3705225"/>
                            <a:ext cx="285740" cy="285750"/>
                          </a:xfrm>
                          <a:custGeom>
                            <a:avLst/>
                            <a:gdLst>
                              <a:gd name="connsiteX0" fmla="*/ 147485 w 285740"/>
                              <a:gd name="connsiteY0" fmla="*/ 285750 h 285750"/>
                              <a:gd name="connsiteX1" fmla="*/ 138255 w 285740"/>
                              <a:gd name="connsiteY1" fmla="*/ 285750 h 285750"/>
                              <a:gd name="connsiteX2" fmla="*/ 0 w 285740"/>
                              <a:gd name="connsiteY2" fmla="*/ 147485 h 285750"/>
                              <a:gd name="connsiteX3" fmla="*/ 0 w 285740"/>
                              <a:gd name="connsiteY3" fmla="*/ 138256 h 285750"/>
                              <a:gd name="connsiteX4" fmla="*/ 138255 w 285740"/>
                              <a:gd name="connsiteY4" fmla="*/ 0 h 285750"/>
                              <a:gd name="connsiteX5" fmla="*/ 147485 w 285740"/>
                              <a:gd name="connsiteY5" fmla="*/ 0 h 285750"/>
                              <a:gd name="connsiteX6" fmla="*/ 285740 w 285740"/>
                              <a:gd name="connsiteY6" fmla="*/ 138256 h 285750"/>
                              <a:gd name="connsiteX7" fmla="*/ 285740 w 285740"/>
                              <a:gd name="connsiteY7" fmla="*/ 147485 h 285750"/>
                              <a:gd name="connsiteX8" fmla="*/ 147485 w 285740"/>
                              <a:gd name="connsiteY8" fmla="*/ 285750 h 28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5740" h="285750">
                                <a:moveTo>
                                  <a:pt x="147485" y="285750"/>
                                </a:moveTo>
                                <a:lnTo>
                                  <a:pt x="138255" y="285750"/>
                                </a:lnTo>
                                <a:cubicBezTo>
                                  <a:pt x="61893" y="285750"/>
                                  <a:pt x="0" y="223847"/>
                                  <a:pt x="0" y="147485"/>
                                </a:cubicBezTo>
                                <a:lnTo>
                                  <a:pt x="0" y="138256"/>
                                </a:lnTo>
                                <a:cubicBezTo>
                                  <a:pt x="0" y="61893"/>
                                  <a:pt x="61903" y="0"/>
                                  <a:pt x="138255" y="0"/>
                                </a:cubicBezTo>
                                <a:lnTo>
                                  <a:pt x="147485" y="0"/>
                                </a:lnTo>
                                <a:cubicBezTo>
                                  <a:pt x="223847" y="0"/>
                                  <a:pt x="285740" y="61903"/>
                                  <a:pt x="285740" y="138256"/>
                                </a:cubicBezTo>
                                <a:lnTo>
                                  <a:pt x="285740" y="147485"/>
                                </a:lnTo>
                                <a:cubicBezTo>
                                  <a:pt x="285740" y="223847"/>
                                  <a:pt x="223838" y="285750"/>
                                  <a:pt x="147485" y="285750"/>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cNvPr id="74278698" name="Graphic 40" descr="A collection of circles in various sizes and patterns"/>
                        <wpg:cNvGrpSpPr/>
                        <wpg:grpSpPr>
                          <a:xfrm>
                            <a:off x="542925" y="2238375"/>
                            <a:ext cx="1714500" cy="1714500"/>
                            <a:chOff x="542925" y="2238375"/>
                            <a:chExt cx="1714500" cy="1714500"/>
                          </a:xfrm>
                          <a:grpFill/>
                        </wpg:grpSpPr>
                        <wps:wsp>
                          <wps:cNvPr id="497901121" name="Free-form: Shape 497901121"/>
                          <wps:cNvSpPr/>
                          <wps:spPr>
                            <a:xfrm>
                              <a:off x="1346596" y="2506265"/>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648827322" name="Free-form: Shape 648827322"/>
                          <wps:cNvSpPr/>
                          <wps:spPr>
                            <a:xfrm>
                              <a:off x="1346596" y="2238375"/>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39208243" name="Free-form: Shape 839208243"/>
                          <wps:cNvSpPr/>
                          <wps:spPr>
                            <a:xfrm>
                              <a:off x="1138589" y="2265759"/>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63574348" name="Free-form: Shape 1663574348"/>
                          <wps:cNvSpPr/>
                          <wps:spPr>
                            <a:xfrm>
                              <a:off x="944765" y="2346045"/>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9"/>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00144119" name="Free-form: Shape 200144119"/>
                          <wps:cNvSpPr/>
                          <wps:spPr>
                            <a:xfrm>
                              <a:off x="778316" y="247376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9"/>
                                    <a:pt x="83169" y="107156"/>
                                    <a:pt x="53578" y="107156"/>
                                  </a:cubicBezTo>
                                  <a:cubicBezTo>
                                    <a:pt x="23988" y="107156"/>
                                    <a:pt x="0" y="83169"/>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55969556" name="Free-form: Shape 855969556"/>
                          <wps:cNvSpPr/>
                          <wps:spPr>
                            <a:xfrm>
                              <a:off x="650595" y="2640215"/>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150969069" name="Free-form: Shape 1150969069"/>
                          <wps:cNvSpPr/>
                          <wps:spPr>
                            <a:xfrm>
                              <a:off x="570309" y="2834039"/>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068399185" name="Free-form: Shape 2068399185"/>
                          <wps:cNvSpPr/>
                          <wps:spPr>
                            <a:xfrm>
                              <a:off x="542925" y="304204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327394477" name="Free-form: Shape 327394477"/>
                          <wps:cNvSpPr/>
                          <wps:spPr>
                            <a:xfrm>
                              <a:off x="570309" y="3250053"/>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9"/>
                                    <a:pt x="83169" y="107156"/>
                                    <a:pt x="53578" y="107156"/>
                                  </a:cubicBezTo>
                                  <a:cubicBezTo>
                                    <a:pt x="23988" y="107156"/>
                                    <a:pt x="0" y="83169"/>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374695045" name="Free-form: Shape 1374695045"/>
                          <wps:cNvSpPr/>
                          <wps:spPr>
                            <a:xfrm>
                              <a:off x="650595" y="344388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990568094" name="Free-form: Shape 990568094"/>
                          <wps:cNvSpPr/>
                          <wps:spPr>
                            <a:xfrm>
                              <a:off x="778316" y="361032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734159864" name="Free-form: Shape 734159864"/>
                          <wps:cNvSpPr/>
                          <wps:spPr>
                            <a:xfrm>
                              <a:off x="944765" y="3738048"/>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9"/>
                                    <a:pt x="83169" y="107156"/>
                                    <a:pt x="53578" y="107156"/>
                                  </a:cubicBezTo>
                                  <a:cubicBezTo>
                                    <a:pt x="23988" y="107156"/>
                                    <a:pt x="0" y="83169"/>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017232389" name="Free-form: Shape 2017232389"/>
                          <wps:cNvSpPr/>
                          <wps:spPr>
                            <a:xfrm>
                              <a:off x="1138589" y="3818334"/>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647672496" name="Free-form: Shape 647672496"/>
                          <wps:cNvSpPr/>
                          <wps:spPr>
                            <a:xfrm>
                              <a:off x="1346596" y="3845718"/>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097107982" name="Free-form: Shape 1097107982"/>
                          <wps:cNvSpPr/>
                          <wps:spPr>
                            <a:xfrm>
                              <a:off x="1554603" y="3818334"/>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21536186" name="Free-form: Shape 1621536186"/>
                          <wps:cNvSpPr/>
                          <wps:spPr>
                            <a:xfrm>
                              <a:off x="1748437" y="3738048"/>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9"/>
                                    <a:pt x="83169" y="107156"/>
                                    <a:pt x="53578" y="107156"/>
                                  </a:cubicBezTo>
                                  <a:cubicBezTo>
                                    <a:pt x="23988" y="107156"/>
                                    <a:pt x="0" y="83169"/>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18580039" name="Free-form: Shape 418580039"/>
                          <wps:cNvSpPr/>
                          <wps:spPr>
                            <a:xfrm>
                              <a:off x="1914877" y="361032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32293615" name="Free-form: Shape 32293615"/>
                          <wps:cNvSpPr/>
                          <wps:spPr>
                            <a:xfrm>
                              <a:off x="2042598" y="344388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517394162" name="Free-form: Shape 1517394162"/>
                          <wps:cNvSpPr/>
                          <wps:spPr>
                            <a:xfrm>
                              <a:off x="2122884" y="3250053"/>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9"/>
                                    <a:pt x="83168" y="107156"/>
                                    <a:pt x="53578" y="107156"/>
                                  </a:cubicBezTo>
                                  <a:cubicBezTo>
                                    <a:pt x="23988" y="107156"/>
                                    <a:pt x="0" y="83169"/>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769009318" name="Free-form: Shape 1769009318"/>
                          <wps:cNvSpPr/>
                          <wps:spPr>
                            <a:xfrm>
                              <a:off x="2150268" y="304204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987474994" name="Free-form: Shape 987474994"/>
                          <wps:cNvSpPr/>
                          <wps:spPr>
                            <a:xfrm>
                              <a:off x="2122884" y="2834039"/>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521431997" name="Free-form: Shape 521431997"/>
                          <wps:cNvSpPr/>
                          <wps:spPr>
                            <a:xfrm>
                              <a:off x="2042598" y="2640215"/>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124469127" name="Free-form: Shape 2124469127"/>
                          <wps:cNvSpPr/>
                          <wps:spPr>
                            <a:xfrm>
                              <a:off x="1914877" y="247376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9"/>
                                    <a:pt x="83168" y="107156"/>
                                    <a:pt x="53578" y="107156"/>
                                  </a:cubicBezTo>
                                  <a:cubicBezTo>
                                    <a:pt x="23988" y="107156"/>
                                    <a:pt x="0" y="83169"/>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375462736" name="Free-form: Shape 375462736"/>
                          <wps:cNvSpPr/>
                          <wps:spPr>
                            <a:xfrm>
                              <a:off x="1748437" y="2346045"/>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9"/>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104062680" name="Free-form: Shape 2104062680"/>
                          <wps:cNvSpPr/>
                          <wps:spPr>
                            <a:xfrm>
                              <a:off x="1554603" y="2265759"/>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610706741" name="Free-form: Shape 610706741"/>
                          <wps:cNvSpPr/>
                          <wps:spPr>
                            <a:xfrm>
                              <a:off x="1078706" y="257804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9"/>
                                    <a:pt x="83169" y="107156"/>
                                    <a:pt x="53578" y="107156"/>
                                  </a:cubicBezTo>
                                  <a:cubicBezTo>
                                    <a:pt x="23988" y="107156"/>
                                    <a:pt x="0" y="83169"/>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175725011" name="Free-form: Shape 1175725011"/>
                          <wps:cNvSpPr/>
                          <wps:spPr>
                            <a:xfrm>
                              <a:off x="882596" y="277415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111673060" name="Free-form: Shape 2111673060"/>
                          <wps:cNvSpPr/>
                          <wps:spPr>
                            <a:xfrm>
                              <a:off x="810815" y="304204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02943396" name="Free-form: Shape 202943396"/>
                          <wps:cNvSpPr/>
                          <wps:spPr>
                            <a:xfrm>
                              <a:off x="882596" y="330993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36214359" name="Free-form: Shape 436214359"/>
                          <wps:cNvSpPr/>
                          <wps:spPr>
                            <a:xfrm>
                              <a:off x="1078706" y="350604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28645836" name="Free-form: Shape 228645836"/>
                          <wps:cNvSpPr/>
                          <wps:spPr>
                            <a:xfrm>
                              <a:off x="1346596" y="3577828"/>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86083834" name="Free-form: Shape 1986083834"/>
                          <wps:cNvSpPr/>
                          <wps:spPr>
                            <a:xfrm>
                              <a:off x="1614487" y="350604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8554222" name="Free-form: Shape 48554222"/>
                          <wps:cNvSpPr/>
                          <wps:spPr>
                            <a:xfrm>
                              <a:off x="1810597" y="330993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711491218" name="Free-form: Shape 711491218"/>
                          <wps:cNvSpPr/>
                          <wps:spPr>
                            <a:xfrm>
                              <a:off x="1882378" y="304204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240259173" name="Free-form: Shape 1240259173"/>
                          <wps:cNvSpPr/>
                          <wps:spPr>
                            <a:xfrm>
                              <a:off x="1810597" y="277415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345622076" name="Free-form: Shape 1345622076"/>
                          <wps:cNvSpPr/>
                          <wps:spPr>
                            <a:xfrm>
                              <a:off x="1614487" y="257804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9"/>
                                    <a:pt x="83168" y="107156"/>
                                    <a:pt x="53578" y="107156"/>
                                  </a:cubicBezTo>
                                  <a:cubicBezTo>
                                    <a:pt x="23988" y="107156"/>
                                    <a:pt x="0" y="83169"/>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069501111" name="Free-form: Shape 2069501111"/>
                          <wps:cNvSpPr/>
                          <wps:spPr>
                            <a:xfrm>
                              <a:off x="1346596" y="277415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94536924" name="Free-form: Shape 894536924"/>
                          <wps:cNvSpPr/>
                          <wps:spPr>
                            <a:xfrm>
                              <a:off x="1114596" y="290810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335716246" name="Free-form: Shape 335716246"/>
                          <wps:cNvSpPr/>
                          <wps:spPr>
                            <a:xfrm>
                              <a:off x="1114596" y="317599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9" y="107156"/>
                                    <a:pt x="53578" y="107156"/>
                                  </a:cubicBezTo>
                                  <a:cubicBezTo>
                                    <a:pt x="23988" y="107156"/>
                                    <a:pt x="0" y="83168"/>
                                    <a:pt x="0" y="53578"/>
                                  </a:cubicBezTo>
                                  <a:cubicBezTo>
                                    <a:pt x="0" y="23988"/>
                                    <a:pt x="23988" y="0"/>
                                    <a:pt x="53578" y="0"/>
                                  </a:cubicBezTo>
                                  <a:cubicBezTo>
                                    <a:pt x="83169"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53011812" name="Free-form: Shape 453011812"/>
                          <wps:cNvSpPr/>
                          <wps:spPr>
                            <a:xfrm>
                              <a:off x="1346596" y="330993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59813770" name="Free-form: Shape 459813770"/>
                          <wps:cNvSpPr/>
                          <wps:spPr>
                            <a:xfrm>
                              <a:off x="1578597" y="317599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942117571" name="Free-form: Shape 1942117571"/>
                          <wps:cNvSpPr/>
                          <wps:spPr>
                            <a:xfrm>
                              <a:off x="1346587" y="3042037"/>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330675558" name="Free-form: Shape 330675558"/>
                          <wps:cNvSpPr/>
                          <wps:spPr>
                            <a:xfrm>
                              <a:off x="1578597" y="2908106"/>
                              <a:ext cx="107156" cy="107156"/>
                            </a:xfrm>
                            <a:custGeom>
                              <a:avLst/>
                              <a:gdLst>
                                <a:gd name="connsiteX0" fmla="*/ 107156 w 107156"/>
                                <a:gd name="connsiteY0" fmla="*/ 53578 h 107156"/>
                                <a:gd name="connsiteX1" fmla="*/ 53578 w 107156"/>
                                <a:gd name="connsiteY1" fmla="*/ 107156 h 107156"/>
                                <a:gd name="connsiteX2" fmla="*/ 0 w 107156"/>
                                <a:gd name="connsiteY2" fmla="*/ 53578 h 107156"/>
                                <a:gd name="connsiteX3" fmla="*/ 53578 w 107156"/>
                                <a:gd name="connsiteY3" fmla="*/ 0 h 107156"/>
                                <a:gd name="connsiteX4" fmla="*/ 107156 w 107156"/>
                                <a:gd name="connsiteY4" fmla="*/ 53578 h 107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56" h="107156">
                                  <a:moveTo>
                                    <a:pt x="107156" y="53578"/>
                                  </a:moveTo>
                                  <a:cubicBezTo>
                                    <a:pt x="107156" y="83168"/>
                                    <a:pt x="83168" y="107156"/>
                                    <a:pt x="53578" y="107156"/>
                                  </a:cubicBezTo>
                                  <a:cubicBezTo>
                                    <a:pt x="23988" y="107156"/>
                                    <a:pt x="0" y="83168"/>
                                    <a:pt x="0" y="53578"/>
                                  </a:cubicBezTo>
                                  <a:cubicBezTo>
                                    <a:pt x="0" y="23988"/>
                                    <a:pt x="23988" y="0"/>
                                    <a:pt x="53578" y="0"/>
                                  </a:cubicBezTo>
                                  <a:cubicBezTo>
                                    <a:pt x="83168" y="0"/>
                                    <a:pt x="107156" y="23988"/>
                                    <a:pt x="107156" y="53578"/>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grpSp>
                        <wpg:cNvPr id="302720377" name="Graphic 40" descr="A collection of circles in various sizes and patterns"/>
                        <wpg:cNvGrpSpPr/>
                        <wpg:grpSpPr>
                          <a:xfrm>
                            <a:off x="1357312" y="557212"/>
                            <a:ext cx="1724025" cy="1724025"/>
                            <a:chOff x="1357312" y="557212"/>
                            <a:chExt cx="1724025" cy="1724025"/>
                          </a:xfrm>
                          <a:grpFill/>
                        </wpg:grpSpPr>
                        <wps:wsp>
                          <wps:cNvPr id="1302914770" name="Free-form: Shape 1302914770"/>
                          <wps:cNvSpPr/>
                          <wps:spPr>
                            <a:xfrm>
                              <a:off x="1357312" y="557212"/>
                              <a:ext cx="1724025" cy="1724025"/>
                            </a:xfrm>
                            <a:custGeom>
                              <a:avLst/>
                              <a:gdLst>
                                <a:gd name="connsiteX0" fmla="*/ 862013 w 1724025"/>
                                <a:gd name="connsiteY0" fmla="*/ 1724025 h 1724025"/>
                                <a:gd name="connsiteX1" fmla="*/ 0 w 1724025"/>
                                <a:gd name="connsiteY1" fmla="*/ 862013 h 1724025"/>
                                <a:gd name="connsiteX2" fmla="*/ 862013 w 1724025"/>
                                <a:gd name="connsiteY2" fmla="*/ 0 h 1724025"/>
                                <a:gd name="connsiteX3" fmla="*/ 1724025 w 1724025"/>
                                <a:gd name="connsiteY3" fmla="*/ 862013 h 1724025"/>
                                <a:gd name="connsiteX4" fmla="*/ 862013 w 1724025"/>
                                <a:gd name="connsiteY4" fmla="*/ 1724025 h 1724025"/>
                                <a:gd name="connsiteX5" fmla="*/ 862013 w 1724025"/>
                                <a:gd name="connsiteY5" fmla="*/ 9525 h 1724025"/>
                                <a:gd name="connsiteX6" fmla="*/ 9525 w 1724025"/>
                                <a:gd name="connsiteY6" fmla="*/ 862013 h 1724025"/>
                                <a:gd name="connsiteX7" fmla="*/ 862013 w 1724025"/>
                                <a:gd name="connsiteY7" fmla="*/ 1714500 h 1724025"/>
                                <a:gd name="connsiteX8" fmla="*/ 1714500 w 1724025"/>
                                <a:gd name="connsiteY8" fmla="*/ 862013 h 1724025"/>
                                <a:gd name="connsiteX9" fmla="*/ 862013 w 1724025"/>
                                <a:gd name="connsiteY9" fmla="*/ 9525 h 17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4025" h="1724025">
                                  <a:moveTo>
                                    <a:pt x="862013" y="1724025"/>
                                  </a:moveTo>
                                  <a:cubicBezTo>
                                    <a:pt x="386696" y="1724025"/>
                                    <a:pt x="0" y="1337329"/>
                                    <a:pt x="0" y="862013"/>
                                  </a:cubicBezTo>
                                  <a:cubicBezTo>
                                    <a:pt x="0" y="386696"/>
                                    <a:pt x="386696" y="0"/>
                                    <a:pt x="862013" y="0"/>
                                  </a:cubicBezTo>
                                  <a:cubicBezTo>
                                    <a:pt x="1337329" y="0"/>
                                    <a:pt x="1724025" y="386696"/>
                                    <a:pt x="1724025" y="862013"/>
                                  </a:cubicBezTo>
                                  <a:cubicBezTo>
                                    <a:pt x="1724025" y="1337329"/>
                                    <a:pt x="1337329" y="1724025"/>
                                    <a:pt x="862013" y="1724025"/>
                                  </a:cubicBezTo>
                                  <a:close/>
                                  <a:moveTo>
                                    <a:pt x="862013" y="9525"/>
                                  </a:moveTo>
                                  <a:cubicBezTo>
                                    <a:pt x="391944" y="9525"/>
                                    <a:pt x="9525" y="391944"/>
                                    <a:pt x="9525" y="862013"/>
                                  </a:cubicBezTo>
                                  <a:cubicBezTo>
                                    <a:pt x="9525" y="1332081"/>
                                    <a:pt x="391944" y="1714500"/>
                                    <a:pt x="862013" y="1714500"/>
                                  </a:cubicBezTo>
                                  <a:cubicBezTo>
                                    <a:pt x="1332081" y="1714500"/>
                                    <a:pt x="1714500" y="1332081"/>
                                    <a:pt x="1714500" y="862013"/>
                                  </a:cubicBezTo>
                                  <a:cubicBezTo>
                                    <a:pt x="1714500" y="391944"/>
                                    <a:pt x="1332081" y="9525"/>
                                    <a:pt x="862013"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497923301" name="Free-form: Shape 1497923301"/>
                          <wps:cNvSpPr/>
                          <wps:spPr>
                            <a:xfrm>
                              <a:off x="1416653" y="616562"/>
                              <a:ext cx="1605343" cy="1605324"/>
                            </a:xfrm>
                            <a:custGeom>
                              <a:avLst/>
                              <a:gdLst>
                                <a:gd name="connsiteX0" fmla="*/ 802672 w 1605343"/>
                                <a:gd name="connsiteY0" fmla="*/ 1605324 h 1605324"/>
                                <a:gd name="connsiteX1" fmla="*/ 0 w 1605343"/>
                                <a:gd name="connsiteY1" fmla="*/ 802662 h 1605324"/>
                                <a:gd name="connsiteX2" fmla="*/ 802672 w 1605343"/>
                                <a:gd name="connsiteY2" fmla="*/ 0 h 1605324"/>
                                <a:gd name="connsiteX3" fmla="*/ 1605343 w 1605343"/>
                                <a:gd name="connsiteY3" fmla="*/ 802662 h 1605324"/>
                                <a:gd name="connsiteX4" fmla="*/ 802672 w 1605343"/>
                                <a:gd name="connsiteY4" fmla="*/ 1605324 h 1605324"/>
                                <a:gd name="connsiteX5" fmla="*/ 802672 w 1605343"/>
                                <a:gd name="connsiteY5" fmla="*/ 9525 h 1605324"/>
                                <a:gd name="connsiteX6" fmla="*/ 9525 w 1605343"/>
                                <a:gd name="connsiteY6" fmla="*/ 802662 h 1605324"/>
                                <a:gd name="connsiteX7" fmla="*/ 802672 w 1605343"/>
                                <a:gd name="connsiteY7" fmla="*/ 1595799 h 1605324"/>
                                <a:gd name="connsiteX8" fmla="*/ 1595818 w 1605343"/>
                                <a:gd name="connsiteY8" fmla="*/ 802662 h 1605324"/>
                                <a:gd name="connsiteX9" fmla="*/ 802672 w 1605343"/>
                                <a:gd name="connsiteY9" fmla="*/ 9525 h 160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343" h="1605324">
                                  <a:moveTo>
                                    <a:pt x="802672" y="1605324"/>
                                  </a:moveTo>
                                  <a:cubicBezTo>
                                    <a:pt x="360074" y="1605324"/>
                                    <a:pt x="0" y="1245251"/>
                                    <a:pt x="0" y="802662"/>
                                  </a:cubicBezTo>
                                  <a:cubicBezTo>
                                    <a:pt x="0" y="360074"/>
                                    <a:pt x="360074" y="0"/>
                                    <a:pt x="802672" y="0"/>
                                  </a:cubicBezTo>
                                  <a:cubicBezTo>
                                    <a:pt x="1245270" y="0"/>
                                    <a:pt x="1605343" y="360074"/>
                                    <a:pt x="1605343" y="802662"/>
                                  </a:cubicBezTo>
                                  <a:cubicBezTo>
                                    <a:pt x="1605343" y="1245251"/>
                                    <a:pt x="1245270" y="1605324"/>
                                    <a:pt x="802672" y="1605324"/>
                                  </a:cubicBezTo>
                                  <a:close/>
                                  <a:moveTo>
                                    <a:pt x="802672" y="9525"/>
                                  </a:moveTo>
                                  <a:cubicBezTo>
                                    <a:pt x="365331" y="9525"/>
                                    <a:pt x="9525" y="365322"/>
                                    <a:pt x="9525" y="802662"/>
                                  </a:cubicBezTo>
                                  <a:cubicBezTo>
                                    <a:pt x="9525" y="1240003"/>
                                    <a:pt x="365322" y="1595799"/>
                                    <a:pt x="802672" y="1595799"/>
                                  </a:cubicBezTo>
                                  <a:cubicBezTo>
                                    <a:pt x="1240022" y="1595799"/>
                                    <a:pt x="1595818" y="1240003"/>
                                    <a:pt x="1595818" y="802662"/>
                                  </a:cubicBezTo>
                                  <a:cubicBezTo>
                                    <a:pt x="1595818" y="365322"/>
                                    <a:pt x="1240012" y="9525"/>
                                    <a:pt x="802672"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157634019" name="Free-form: Shape 1157634019"/>
                          <wps:cNvSpPr/>
                          <wps:spPr>
                            <a:xfrm>
                              <a:off x="1476013" y="675903"/>
                              <a:ext cx="1486623" cy="1486642"/>
                            </a:xfrm>
                            <a:custGeom>
                              <a:avLst/>
                              <a:gdLst>
                                <a:gd name="connsiteX0" fmla="*/ 743312 w 1486623"/>
                                <a:gd name="connsiteY0" fmla="*/ 1486643 h 1486642"/>
                                <a:gd name="connsiteX1" fmla="*/ 0 w 1486623"/>
                                <a:gd name="connsiteY1" fmla="*/ 743322 h 1486642"/>
                                <a:gd name="connsiteX2" fmla="*/ 743312 w 1486623"/>
                                <a:gd name="connsiteY2" fmla="*/ 0 h 1486642"/>
                                <a:gd name="connsiteX3" fmla="*/ 1486624 w 1486623"/>
                                <a:gd name="connsiteY3" fmla="*/ 743322 h 1486642"/>
                                <a:gd name="connsiteX4" fmla="*/ 743312 w 1486623"/>
                                <a:gd name="connsiteY4" fmla="*/ 1486643 h 1486642"/>
                                <a:gd name="connsiteX5" fmla="*/ 743312 w 1486623"/>
                                <a:gd name="connsiteY5" fmla="*/ 9525 h 1486642"/>
                                <a:gd name="connsiteX6" fmla="*/ 9525 w 1486623"/>
                                <a:gd name="connsiteY6" fmla="*/ 743322 h 1486642"/>
                                <a:gd name="connsiteX7" fmla="*/ 743312 w 1486623"/>
                                <a:gd name="connsiteY7" fmla="*/ 1477118 h 1486642"/>
                                <a:gd name="connsiteX8" fmla="*/ 1477099 w 1486623"/>
                                <a:gd name="connsiteY8" fmla="*/ 743322 h 1486642"/>
                                <a:gd name="connsiteX9" fmla="*/ 743312 w 1486623"/>
                                <a:gd name="connsiteY9" fmla="*/ 9525 h 1486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86623" h="1486642">
                                  <a:moveTo>
                                    <a:pt x="743312" y="1486643"/>
                                  </a:moveTo>
                                  <a:cubicBezTo>
                                    <a:pt x="333451" y="1486643"/>
                                    <a:pt x="0" y="1153192"/>
                                    <a:pt x="0" y="743322"/>
                                  </a:cubicBezTo>
                                  <a:cubicBezTo>
                                    <a:pt x="0" y="333451"/>
                                    <a:pt x="333451" y="0"/>
                                    <a:pt x="743312" y="0"/>
                                  </a:cubicBezTo>
                                  <a:cubicBezTo>
                                    <a:pt x="1153173" y="0"/>
                                    <a:pt x="1486624" y="333451"/>
                                    <a:pt x="1486624" y="743322"/>
                                  </a:cubicBezTo>
                                  <a:cubicBezTo>
                                    <a:pt x="1486624" y="1153192"/>
                                    <a:pt x="1153173" y="1486643"/>
                                    <a:pt x="743312" y="1486643"/>
                                  </a:cubicBezTo>
                                  <a:close/>
                                  <a:moveTo>
                                    <a:pt x="743312" y="9525"/>
                                  </a:moveTo>
                                  <a:cubicBezTo>
                                    <a:pt x="338699" y="9525"/>
                                    <a:pt x="9525" y="338709"/>
                                    <a:pt x="9525" y="743322"/>
                                  </a:cubicBezTo>
                                  <a:cubicBezTo>
                                    <a:pt x="9525" y="1147934"/>
                                    <a:pt x="338709" y="1477118"/>
                                    <a:pt x="743312" y="1477118"/>
                                  </a:cubicBezTo>
                                  <a:cubicBezTo>
                                    <a:pt x="1147915" y="1477118"/>
                                    <a:pt x="1477099" y="1147934"/>
                                    <a:pt x="1477099" y="743322"/>
                                  </a:cubicBezTo>
                                  <a:cubicBezTo>
                                    <a:pt x="1477099" y="338709"/>
                                    <a:pt x="1147924" y="9525"/>
                                    <a:pt x="743312"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532098556" name="Free-form: Shape 532098556"/>
                          <wps:cNvSpPr/>
                          <wps:spPr>
                            <a:xfrm>
                              <a:off x="1535353" y="735253"/>
                              <a:ext cx="1367942" cy="1367942"/>
                            </a:xfrm>
                            <a:custGeom>
                              <a:avLst/>
                              <a:gdLst>
                                <a:gd name="connsiteX0" fmla="*/ 683971 w 1367942"/>
                                <a:gd name="connsiteY0" fmla="*/ 1367942 h 1367942"/>
                                <a:gd name="connsiteX1" fmla="*/ 0 w 1367942"/>
                                <a:gd name="connsiteY1" fmla="*/ 683971 h 1367942"/>
                                <a:gd name="connsiteX2" fmla="*/ 683971 w 1367942"/>
                                <a:gd name="connsiteY2" fmla="*/ 0 h 1367942"/>
                                <a:gd name="connsiteX3" fmla="*/ 1367943 w 1367942"/>
                                <a:gd name="connsiteY3" fmla="*/ 683971 h 1367942"/>
                                <a:gd name="connsiteX4" fmla="*/ 683971 w 1367942"/>
                                <a:gd name="connsiteY4" fmla="*/ 1367942 h 1367942"/>
                                <a:gd name="connsiteX5" fmla="*/ 683971 w 1367942"/>
                                <a:gd name="connsiteY5" fmla="*/ 9525 h 1367942"/>
                                <a:gd name="connsiteX6" fmla="*/ 9525 w 1367942"/>
                                <a:gd name="connsiteY6" fmla="*/ 683971 h 1367942"/>
                                <a:gd name="connsiteX7" fmla="*/ 683971 w 1367942"/>
                                <a:gd name="connsiteY7" fmla="*/ 1358417 h 1367942"/>
                                <a:gd name="connsiteX8" fmla="*/ 1358418 w 1367942"/>
                                <a:gd name="connsiteY8" fmla="*/ 683971 h 1367942"/>
                                <a:gd name="connsiteX9" fmla="*/ 683971 w 1367942"/>
                                <a:gd name="connsiteY9" fmla="*/ 9525 h 1367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7942" h="1367942">
                                  <a:moveTo>
                                    <a:pt x="683971" y="1367942"/>
                                  </a:moveTo>
                                  <a:cubicBezTo>
                                    <a:pt x="306829" y="1367942"/>
                                    <a:pt x="0" y="1061114"/>
                                    <a:pt x="0" y="683971"/>
                                  </a:cubicBezTo>
                                  <a:cubicBezTo>
                                    <a:pt x="0" y="306829"/>
                                    <a:pt x="306829" y="0"/>
                                    <a:pt x="683971" y="0"/>
                                  </a:cubicBezTo>
                                  <a:cubicBezTo>
                                    <a:pt x="1061114" y="0"/>
                                    <a:pt x="1367943" y="306829"/>
                                    <a:pt x="1367943" y="683971"/>
                                  </a:cubicBezTo>
                                  <a:cubicBezTo>
                                    <a:pt x="1367943" y="1061114"/>
                                    <a:pt x="1061114" y="1367942"/>
                                    <a:pt x="683971" y="1367942"/>
                                  </a:cubicBezTo>
                                  <a:close/>
                                  <a:moveTo>
                                    <a:pt x="683971" y="9525"/>
                                  </a:moveTo>
                                  <a:cubicBezTo>
                                    <a:pt x="312077" y="9525"/>
                                    <a:pt x="9525" y="312077"/>
                                    <a:pt x="9525" y="683971"/>
                                  </a:cubicBezTo>
                                  <a:cubicBezTo>
                                    <a:pt x="9525" y="1055865"/>
                                    <a:pt x="312077" y="1358417"/>
                                    <a:pt x="683971" y="1358417"/>
                                  </a:cubicBezTo>
                                  <a:cubicBezTo>
                                    <a:pt x="1055865" y="1358417"/>
                                    <a:pt x="1358418" y="1055865"/>
                                    <a:pt x="1358418" y="683971"/>
                                  </a:cubicBezTo>
                                  <a:cubicBezTo>
                                    <a:pt x="1358418" y="312077"/>
                                    <a:pt x="1055865" y="9525"/>
                                    <a:pt x="683971"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681232335" name="Free-form: Shape 1681232335"/>
                          <wps:cNvSpPr/>
                          <wps:spPr>
                            <a:xfrm>
                              <a:off x="1594704" y="794604"/>
                              <a:ext cx="1249241" cy="1249241"/>
                            </a:xfrm>
                            <a:custGeom>
                              <a:avLst/>
                              <a:gdLst>
                                <a:gd name="connsiteX0" fmla="*/ 624621 w 1249241"/>
                                <a:gd name="connsiteY0" fmla="*/ 1249242 h 1249241"/>
                                <a:gd name="connsiteX1" fmla="*/ 0 w 1249241"/>
                                <a:gd name="connsiteY1" fmla="*/ 624621 h 1249241"/>
                                <a:gd name="connsiteX2" fmla="*/ 624621 w 1249241"/>
                                <a:gd name="connsiteY2" fmla="*/ 0 h 1249241"/>
                                <a:gd name="connsiteX3" fmla="*/ 1249242 w 1249241"/>
                                <a:gd name="connsiteY3" fmla="*/ 624621 h 1249241"/>
                                <a:gd name="connsiteX4" fmla="*/ 624621 w 1249241"/>
                                <a:gd name="connsiteY4" fmla="*/ 1249242 h 1249241"/>
                                <a:gd name="connsiteX5" fmla="*/ 624621 w 1249241"/>
                                <a:gd name="connsiteY5" fmla="*/ 9525 h 1249241"/>
                                <a:gd name="connsiteX6" fmla="*/ 9525 w 1249241"/>
                                <a:gd name="connsiteY6" fmla="*/ 624621 h 1249241"/>
                                <a:gd name="connsiteX7" fmla="*/ 624621 w 1249241"/>
                                <a:gd name="connsiteY7" fmla="*/ 1239717 h 1249241"/>
                                <a:gd name="connsiteX8" fmla="*/ 1239717 w 1249241"/>
                                <a:gd name="connsiteY8" fmla="*/ 624621 h 1249241"/>
                                <a:gd name="connsiteX9" fmla="*/ 624621 w 1249241"/>
                                <a:gd name="connsiteY9" fmla="*/ 9525 h 1249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241" h="1249241">
                                  <a:moveTo>
                                    <a:pt x="624621" y="1249242"/>
                                  </a:moveTo>
                                  <a:cubicBezTo>
                                    <a:pt x="280206" y="1249242"/>
                                    <a:pt x="0" y="969035"/>
                                    <a:pt x="0" y="624621"/>
                                  </a:cubicBezTo>
                                  <a:cubicBezTo>
                                    <a:pt x="0" y="280207"/>
                                    <a:pt x="280206" y="0"/>
                                    <a:pt x="624621" y="0"/>
                                  </a:cubicBezTo>
                                  <a:cubicBezTo>
                                    <a:pt x="969035" y="0"/>
                                    <a:pt x="1249242" y="280207"/>
                                    <a:pt x="1249242" y="624621"/>
                                  </a:cubicBezTo>
                                  <a:cubicBezTo>
                                    <a:pt x="1249242" y="969035"/>
                                    <a:pt x="969035" y="1249242"/>
                                    <a:pt x="624621" y="1249242"/>
                                  </a:cubicBezTo>
                                  <a:close/>
                                  <a:moveTo>
                                    <a:pt x="624621" y="9525"/>
                                  </a:moveTo>
                                  <a:cubicBezTo>
                                    <a:pt x="285455" y="9525"/>
                                    <a:pt x="9525" y="285455"/>
                                    <a:pt x="9525" y="624621"/>
                                  </a:cubicBezTo>
                                  <a:cubicBezTo>
                                    <a:pt x="9525" y="963787"/>
                                    <a:pt x="285455" y="1239717"/>
                                    <a:pt x="624621" y="1239717"/>
                                  </a:cubicBezTo>
                                  <a:cubicBezTo>
                                    <a:pt x="963787" y="1239717"/>
                                    <a:pt x="1239717" y="963787"/>
                                    <a:pt x="1239717" y="624621"/>
                                  </a:cubicBezTo>
                                  <a:cubicBezTo>
                                    <a:pt x="1239717" y="285455"/>
                                    <a:pt x="963787" y="9525"/>
                                    <a:pt x="624621"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56237196" name="Free-form: Shape 456237196"/>
                          <wps:cNvSpPr/>
                          <wps:spPr>
                            <a:xfrm>
                              <a:off x="1654054" y="853954"/>
                              <a:ext cx="1130541" cy="1130541"/>
                            </a:xfrm>
                            <a:custGeom>
                              <a:avLst/>
                              <a:gdLst>
                                <a:gd name="connsiteX0" fmla="*/ 565271 w 1130541"/>
                                <a:gd name="connsiteY0" fmla="*/ 1130541 h 1130541"/>
                                <a:gd name="connsiteX1" fmla="*/ 0 w 1130541"/>
                                <a:gd name="connsiteY1" fmla="*/ 565271 h 1130541"/>
                                <a:gd name="connsiteX2" fmla="*/ 565271 w 1130541"/>
                                <a:gd name="connsiteY2" fmla="*/ 0 h 1130541"/>
                                <a:gd name="connsiteX3" fmla="*/ 1130541 w 1130541"/>
                                <a:gd name="connsiteY3" fmla="*/ 565271 h 1130541"/>
                                <a:gd name="connsiteX4" fmla="*/ 565271 w 1130541"/>
                                <a:gd name="connsiteY4" fmla="*/ 1130541 h 1130541"/>
                                <a:gd name="connsiteX5" fmla="*/ 565271 w 1130541"/>
                                <a:gd name="connsiteY5" fmla="*/ 9525 h 1130541"/>
                                <a:gd name="connsiteX6" fmla="*/ 9525 w 1130541"/>
                                <a:gd name="connsiteY6" fmla="*/ 565271 h 1130541"/>
                                <a:gd name="connsiteX7" fmla="*/ 565271 w 1130541"/>
                                <a:gd name="connsiteY7" fmla="*/ 1121016 h 1130541"/>
                                <a:gd name="connsiteX8" fmla="*/ 1121016 w 1130541"/>
                                <a:gd name="connsiteY8" fmla="*/ 565271 h 1130541"/>
                                <a:gd name="connsiteX9" fmla="*/ 565271 w 1130541"/>
                                <a:gd name="connsiteY9" fmla="*/ 9525 h 1130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541" h="1130541">
                                  <a:moveTo>
                                    <a:pt x="565271" y="1130541"/>
                                  </a:moveTo>
                                  <a:cubicBezTo>
                                    <a:pt x="253575" y="1130541"/>
                                    <a:pt x="0" y="876957"/>
                                    <a:pt x="0" y="565271"/>
                                  </a:cubicBezTo>
                                  <a:cubicBezTo>
                                    <a:pt x="0" y="253584"/>
                                    <a:pt x="253575" y="0"/>
                                    <a:pt x="565271" y="0"/>
                                  </a:cubicBezTo>
                                  <a:cubicBezTo>
                                    <a:pt x="876967" y="0"/>
                                    <a:pt x="1130541" y="253584"/>
                                    <a:pt x="1130541" y="565271"/>
                                  </a:cubicBezTo>
                                  <a:cubicBezTo>
                                    <a:pt x="1130541" y="876957"/>
                                    <a:pt x="876967" y="1130541"/>
                                    <a:pt x="565271" y="1130541"/>
                                  </a:cubicBezTo>
                                  <a:close/>
                                  <a:moveTo>
                                    <a:pt x="565271" y="9525"/>
                                  </a:moveTo>
                                  <a:cubicBezTo>
                                    <a:pt x="258832" y="9525"/>
                                    <a:pt x="9525" y="258832"/>
                                    <a:pt x="9525" y="565271"/>
                                  </a:cubicBezTo>
                                  <a:cubicBezTo>
                                    <a:pt x="9525" y="871709"/>
                                    <a:pt x="258832" y="1121016"/>
                                    <a:pt x="565271" y="1121016"/>
                                  </a:cubicBezTo>
                                  <a:cubicBezTo>
                                    <a:pt x="871709" y="1121016"/>
                                    <a:pt x="1121016" y="871709"/>
                                    <a:pt x="1121016" y="565271"/>
                                  </a:cubicBezTo>
                                  <a:cubicBezTo>
                                    <a:pt x="1121016" y="258832"/>
                                    <a:pt x="871709" y="9525"/>
                                    <a:pt x="565271"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43419638" name="Free-form: Shape 843419638"/>
                          <wps:cNvSpPr/>
                          <wps:spPr>
                            <a:xfrm>
                              <a:off x="1713404" y="913304"/>
                              <a:ext cx="1011840" cy="1011840"/>
                            </a:xfrm>
                            <a:custGeom>
                              <a:avLst/>
                              <a:gdLst>
                                <a:gd name="connsiteX0" fmla="*/ 505920 w 1011840"/>
                                <a:gd name="connsiteY0" fmla="*/ 1011841 h 1011840"/>
                                <a:gd name="connsiteX1" fmla="*/ 0 w 1011840"/>
                                <a:gd name="connsiteY1" fmla="*/ 505920 h 1011840"/>
                                <a:gd name="connsiteX2" fmla="*/ 505920 w 1011840"/>
                                <a:gd name="connsiteY2" fmla="*/ 0 h 1011840"/>
                                <a:gd name="connsiteX3" fmla="*/ 1011841 w 1011840"/>
                                <a:gd name="connsiteY3" fmla="*/ 505920 h 1011840"/>
                                <a:gd name="connsiteX4" fmla="*/ 505920 w 1011840"/>
                                <a:gd name="connsiteY4" fmla="*/ 1011841 h 1011840"/>
                                <a:gd name="connsiteX5" fmla="*/ 505920 w 1011840"/>
                                <a:gd name="connsiteY5" fmla="*/ 9525 h 1011840"/>
                                <a:gd name="connsiteX6" fmla="*/ 9525 w 1011840"/>
                                <a:gd name="connsiteY6" fmla="*/ 505920 h 1011840"/>
                                <a:gd name="connsiteX7" fmla="*/ 505920 w 1011840"/>
                                <a:gd name="connsiteY7" fmla="*/ 1002316 h 1011840"/>
                                <a:gd name="connsiteX8" fmla="*/ 1002316 w 1011840"/>
                                <a:gd name="connsiteY8" fmla="*/ 505920 h 1011840"/>
                                <a:gd name="connsiteX9" fmla="*/ 505920 w 1011840"/>
                                <a:gd name="connsiteY9" fmla="*/ 9525 h 101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840" h="1011840">
                                  <a:moveTo>
                                    <a:pt x="505920" y="1011841"/>
                                  </a:moveTo>
                                  <a:cubicBezTo>
                                    <a:pt x="226952" y="1011841"/>
                                    <a:pt x="0" y="784889"/>
                                    <a:pt x="0" y="505920"/>
                                  </a:cubicBezTo>
                                  <a:cubicBezTo>
                                    <a:pt x="0" y="226952"/>
                                    <a:pt x="226952" y="0"/>
                                    <a:pt x="505920" y="0"/>
                                  </a:cubicBezTo>
                                  <a:cubicBezTo>
                                    <a:pt x="784889" y="0"/>
                                    <a:pt x="1011841" y="226952"/>
                                    <a:pt x="1011841" y="505920"/>
                                  </a:cubicBezTo>
                                  <a:cubicBezTo>
                                    <a:pt x="1011841" y="784889"/>
                                    <a:pt x="784889" y="1011841"/>
                                    <a:pt x="505920" y="1011841"/>
                                  </a:cubicBezTo>
                                  <a:close/>
                                  <a:moveTo>
                                    <a:pt x="505920" y="9525"/>
                                  </a:moveTo>
                                  <a:cubicBezTo>
                                    <a:pt x="232210" y="9525"/>
                                    <a:pt x="9525" y="232210"/>
                                    <a:pt x="9525" y="505920"/>
                                  </a:cubicBezTo>
                                  <a:cubicBezTo>
                                    <a:pt x="9525" y="779631"/>
                                    <a:pt x="232210" y="1002316"/>
                                    <a:pt x="505920" y="1002316"/>
                                  </a:cubicBezTo>
                                  <a:cubicBezTo>
                                    <a:pt x="779631" y="1002316"/>
                                    <a:pt x="1002316" y="779631"/>
                                    <a:pt x="1002316" y="505920"/>
                                  </a:cubicBezTo>
                                  <a:cubicBezTo>
                                    <a:pt x="1002316" y="232210"/>
                                    <a:pt x="779631" y="9525"/>
                                    <a:pt x="505920"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78970319" name="Free-form: Shape 478970319"/>
                          <wps:cNvSpPr/>
                          <wps:spPr>
                            <a:xfrm>
                              <a:off x="1772745" y="972645"/>
                              <a:ext cx="893159" cy="893159"/>
                            </a:xfrm>
                            <a:custGeom>
                              <a:avLst/>
                              <a:gdLst>
                                <a:gd name="connsiteX0" fmla="*/ 446580 w 893159"/>
                                <a:gd name="connsiteY0" fmla="*/ 893159 h 893159"/>
                                <a:gd name="connsiteX1" fmla="*/ 0 w 893159"/>
                                <a:gd name="connsiteY1" fmla="*/ 446580 h 893159"/>
                                <a:gd name="connsiteX2" fmla="*/ 446580 w 893159"/>
                                <a:gd name="connsiteY2" fmla="*/ 0 h 893159"/>
                                <a:gd name="connsiteX3" fmla="*/ 893159 w 893159"/>
                                <a:gd name="connsiteY3" fmla="*/ 446580 h 893159"/>
                                <a:gd name="connsiteX4" fmla="*/ 446580 w 893159"/>
                                <a:gd name="connsiteY4" fmla="*/ 893159 h 893159"/>
                                <a:gd name="connsiteX5" fmla="*/ 446580 w 893159"/>
                                <a:gd name="connsiteY5" fmla="*/ 9525 h 893159"/>
                                <a:gd name="connsiteX6" fmla="*/ 9525 w 893159"/>
                                <a:gd name="connsiteY6" fmla="*/ 446580 h 893159"/>
                                <a:gd name="connsiteX7" fmla="*/ 446580 w 893159"/>
                                <a:gd name="connsiteY7" fmla="*/ 883634 h 893159"/>
                                <a:gd name="connsiteX8" fmla="*/ 883634 w 893159"/>
                                <a:gd name="connsiteY8" fmla="*/ 446580 h 893159"/>
                                <a:gd name="connsiteX9" fmla="*/ 446580 w 893159"/>
                                <a:gd name="connsiteY9" fmla="*/ 9525 h 893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59" h="893159">
                                  <a:moveTo>
                                    <a:pt x="446580" y="893159"/>
                                  </a:moveTo>
                                  <a:cubicBezTo>
                                    <a:pt x="200330" y="893159"/>
                                    <a:pt x="0" y="692829"/>
                                    <a:pt x="0" y="446580"/>
                                  </a:cubicBezTo>
                                  <a:cubicBezTo>
                                    <a:pt x="0" y="200330"/>
                                    <a:pt x="200330" y="0"/>
                                    <a:pt x="446580" y="0"/>
                                  </a:cubicBezTo>
                                  <a:cubicBezTo>
                                    <a:pt x="692829" y="0"/>
                                    <a:pt x="893159" y="200330"/>
                                    <a:pt x="893159" y="446580"/>
                                  </a:cubicBezTo>
                                  <a:cubicBezTo>
                                    <a:pt x="893159" y="692829"/>
                                    <a:pt x="692829" y="893159"/>
                                    <a:pt x="446580" y="893159"/>
                                  </a:cubicBezTo>
                                  <a:close/>
                                  <a:moveTo>
                                    <a:pt x="446580" y="9525"/>
                                  </a:moveTo>
                                  <a:cubicBezTo>
                                    <a:pt x="205588" y="9525"/>
                                    <a:pt x="9525" y="205588"/>
                                    <a:pt x="9525" y="446580"/>
                                  </a:cubicBezTo>
                                  <a:cubicBezTo>
                                    <a:pt x="9525" y="687572"/>
                                    <a:pt x="205588" y="883634"/>
                                    <a:pt x="446580" y="883634"/>
                                  </a:cubicBezTo>
                                  <a:cubicBezTo>
                                    <a:pt x="687572" y="883634"/>
                                    <a:pt x="883634" y="687572"/>
                                    <a:pt x="883634" y="446580"/>
                                  </a:cubicBezTo>
                                  <a:cubicBezTo>
                                    <a:pt x="883634" y="205588"/>
                                    <a:pt x="687572" y="9525"/>
                                    <a:pt x="446580"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2128948693" name="Free-form: Shape 2128948693"/>
                          <wps:cNvSpPr/>
                          <wps:spPr>
                            <a:xfrm>
                              <a:off x="1832095" y="1031995"/>
                              <a:ext cx="774458" cy="774458"/>
                            </a:xfrm>
                            <a:custGeom>
                              <a:avLst/>
                              <a:gdLst>
                                <a:gd name="connsiteX0" fmla="*/ 387229 w 774458"/>
                                <a:gd name="connsiteY0" fmla="*/ 774459 h 774458"/>
                                <a:gd name="connsiteX1" fmla="*/ 0 w 774458"/>
                                <a:gd name="connsiteY1" fmla="*/ 387229 h 774458"/>
                                <a:gd name="connsiteX2" fmla="*/ 387229 w 774458"/>
                                <a:gd name="connsiteY2" fmla="*/ 0 h 774458"/>
                                <a:gd name="connsiteX3" fmla="*/ 774459 w 774458"/>
                                <a:gd name="connsiteY3" fmla="*/ 387229 h 774458"/>
                                <a:gd name="connsiteX4" fmla="*/ 387229 w 774458"/>
                                <a:gd name="connsiteY4" fmla="*/ 774459 h 774458"/>
                                <a:gd name="connsiteX5" fmla="*/ 387229 w 774458"/>
                                <a:gd name="connsiteY5" fmla="*/ 9525 h 774458"/>
                                <a:gd name="connsiteX6" fmla="*/ 9525 w 774458"/>
                                <a:gd name="connsiteY6" fmla="*/ 387229 h 774458"/>
                                <a:gd name="connsiteX7" fmla="*/ 387229 w 774458"/>
                                <a:gd name="connsiteY7" fmla="*/ 764934 h 774458"/>
                                <a:gd name="connsiteX8" fmla="*/ 764934 w 774458"/>
                                <a:gd name="connsiteY8" fmla="*/ 387229 h 774458"/>
                                <a:gd name="connsiteX9" fmla="*/ 387229 w 774458"/>
                                <a:gd name="connsiteY9" fmla="*/ 9525 h 774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458" h="774458">
                                  <a:moveTo>
                                    <a:pt x="387229" y="774459"/>
                                  </a:moveTo>
                                  <a:cubicBezTo>
                                    <a:pt x="173707" y="774459"/>
                                    <a:pt x="0" y="600751"/>
                                    <a:pt x="0" y="387229"/>
                                  </a:cubicBezTo>
                                  <a:cubicBezTo>
                                    <a:pt x="0" y="173707"/>
                                    <a:pt x="173707" y="0"/>
                                    <a:pt x="387229" y="0"/>
                                  </a:cubicBezTo>
                                  <a:cubicBezTo>
                                    <a:pt x="600751" y="0"/>
                                    <a:pt x="774459" y="173707"/>
                                    <a:pt x="774459" y="387229"/>
                                  </a:cubicBezTo>
                                  <a:cubicBezTo>
                                    <a:pt x="774459" y="600751"/>
                                    <a:pt x="600751" y="774459"/>
                                    <a:pt x="387229" y="774459"/>
                                  </a:cubicBezTo>
                                  <a:close/>
                                  <a:moveTo>
                                    <a:pt x="387229" y="9525"/>
                                  </a:moveTo>
                                  <a:cubicBezTo>
                                    <a:pt x="178965" y="9525"/>
                                    <a:pt x="9525" y="178965"/>
                                    <a:pt x="9525" y="387229"/>
                                  </a:cubicBezTo>
                                  <a:cubicBezTo>
                                    <a:pt x="9525" y="595494"/>
                                    <a:pt x="178965" y="764934"/>
                                    <a:pt x="387229" y="764934"/>
                                  </a:cubicBezTo>
                                  <a:cubicBezTo>
                                    <a:pt x="595494" y="764934"/>
                                    <a:pt x="764934" y="595494"/>
                                    <a:pt x="764934" y="387229"/>
                                  </a:cubicBezTo>
                                  <a:cubicBezTo>
                                    <a:pt x="764934" y="178965"/>
                                    <a:pt x="595494" y="9525"/>
                                    <a:pt x="387229"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826688272" name="Free-form: Shape 826688272"/>
                          <wps:cNvSpPr/>
                          <wps:spPr>
                            <a:xfrm>
                              <a:off x="1891445" y="1091345"/>
                              <a:ext cx="655758" cy="655758"/>
                            </a:xfrm>
                            <a:custGeom>
                              <a:avLst/>
                              <a:gdLst>
                                <a:gd name="connsiteX0" fmla="*/ 327879 w 655758"/>
                                <a:gd name="connsiteY0" fmla="*/ 655758 h 655758"/>
                                <a:gd name="connsiteX1" fmla="*/ 0 w 655758"/>
                                <a:gd name="connsiteY1" fmla="*/ 327879 h 655758"/>
                                <a:gd name="connsiteX2" fmla="*/ 327879 w 655758"/>
                                <a:gd name="connsiteY2" fmla="*/ 0 h 655758"/>
                                <a:gd name="connsiteX3" fmla="*/ 655758 w 655758"/>
                                <a:gd name="connsiteY3" fmla="*/ 327879 h 655758"/>
                                <a:gd name="connsiteX4" fmla="*/ 327879 w 655758"/>
                                <a:gd name="connsiteY4" fmla="*/ 655758 h 655758"/>
                                <a:gd name="connsiteX5" fmla="*/ 327879 w 655758"/>
                                <a:gd name="connsiteY5" fmla="*/ 9525 h 655758"/>
                                <a:gd name="connsiteX6" fmla="*/ 9525 w 655758"/>
                                <a:gd name="connsiteY6" fmla="*/ 327879 h 655758"/>
                                <a:gd name="connsiteX7" fmla="*/ 327879 w 655758"/>
                                <a:gd name="connsiteY7" fmla="*/ 646233 h 655758"/>
                                <a:gd name="connsiteX8" fmla="*/ 646233 w 655758"/>
                                <a:gd name="connsiteY8" fmla="*/ 327879 h 655758"/>
                                <a:gd name="connsiteX9" fmla="*/ 327879 w 655758"/>
                                <a:gd name="connsiteY9" fmla="*/ 9525 h 655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5758" h="655758">
                                  <a:moveTo>
                                    <a:pt x="327879" y="655758"/>
                                  </a:moveTo>
                                  <a:cubicBezTo>
                                    <a:pt x="147095" y="655758"/>
                                    <a:pt x="0" y="508673"/>
                                    <a:pt x="0" y="327879"/>
                                  </a:cubicBezTo>
                                  <a:cubicBezTo>
                                    <a:pt x="0" y="147085"/>
                                    <a:pt x="147095" y="0"/>
                                    <a:pt x="327879" y="0"/>
                                  </a:cubicBezTo>
                                  <a:cubicBezTo>
                                    <a:pt x="508664" y="0"/>
                                    <a:pt x="655758" y="147085"/>
                                    <a:pt x="655758" y="327879"/>
                                  </a:cubicBezTo>
                                  <a:cubicBezTo>
                                    <a:pt x="655758" y="508673"/>
                                    <a:pt x="508664" y="655758"/>
                                    <a:pt x="327879" y="655758"/>
                                  </a:cubicBezTo>
                                  <a:close/>
                                  <a:moveTo>
                                    <a:pt x="327879" y="9525"/>
                                  </a:moveTo>
                                  <a:cubicBezTo>
                                    <a:pt x="152333" y="9525"/>
                                    <a:pt x="9525" y="152343"/>
                                    <a:pt x="9525" y="327879"/>
                                  </a:cubicBezTo>
                                  <a:cubicBezTo>
                                    <a:pt x="9525" y="503415"/>
                                    <a:pt x="152333" y="646233"/>
                                    <a:pt x="327879" y="646233"/>
                                  </a:cubicBezTo>
                                  <a:cubicBezTo>
                                    <a:pt x="503425" y="646233"/>
                                    <a:pt x="646233" y="503415"/>
                                    <a:pt x="646233" y="327879"/>
                                  </a:cubicBezTo>
                                  <a:cubicBezTo>
                                    <a:pt x="646233" y="152343"/>
                                    <a:pt x="503425" y="9525"/>
                                    <a:pt x="327879"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26794873" name="Free-form: Shape 426794873"/>
                          <wps:cNvSpPr/>
                          <wps:spPr>
                            <a:xfrm>
                              <a:off x="1950796" y="1150696"/>
                              <a:ext cx="537057" cy="537057"/>
                            </a:xfrm>
                            <a:custGeom>
                              <a:avLst/>
                              <a:gdLst>
                                <a:gd name="connsiteX0" fmla="*/ 268529 w 537057"/>
                                <a:gd name="connsiteY0" fmla="*/ 537058 h 537057"/>
                                <a:gd name="connsiteX1" fmla="*/ 0 w 537057"/>
                                <a:gd name="connsiteY1" fmla="*/ 268529 h 537057"/>
                                <a:gd name="connsiteX2" fmla="*/ 268529 w 537057"/>
                                <a:gd name="connsiteY2" fmla="*/ 0 h 537057"/>
                                <a:gd name="connsiteX3" fmla="*/ 537058 w 537057"/>
                                <a:gd name="connsiteY3" fmla="*/ 268529 h 537057"/>
                                <a:gd name="connsiteX4" fmla="*/ 268529 w 537057"/>
                                <a:gd name="connsiteY4" fmla="*/ 537058 h 537057"/>
                                <a:gd name="connsiteX5" fmla="*/ 268529 w 537057"/>
                                <a:gd name="connsiteY5" fmla="*/ 9525 h 537057"/>
                                <a:gd name="connsiteX6" fmla="*/ 9525 w 537057"/>
                                <a:gd name="connsiteY6" fmla="*/ 268529 h 537057"/>
                                <a:gd name="connsiteX7" fmla="*/ 268529 w 537057"/>
                                <a:gd name="connsiteY7" fmla="*/ 527533 h 537057"/>
                                <a:gd name="connsiteX8" fmla="*/ 527533 w 537057"/>
                                <a:gd name="connsiteY8" fmla="*/ 268529 h 537057"/>
                                <a:gd name="connsiteX9" fmla="*/ 268529 w 537057"/>
                                <a:gd name="connsiteY9" fmla="*/ 9525 h 537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7057" h="537057">
                                  <a:moveTo>
                                    <a:pt x="268529" y="537058"/>
                                  </a:moveTo>
                                  <a:cubicBezTo>
                                    <a:pt x="120463" y="537058"/>
                                    <a:pt x="0" y="416595"/>
                                    <a:pt x="0" y="268529"/>
                                  </a:cubicBezTo>
                                  <a:cubicBezTo>
                                    <a:pt x="0" y="120463"/>
                                    <a:pt x="120463" y="0"/>
                                    <a:pt x="268529" y="0"/>
                                  </a:cubicBezTo>
                                  <a:cubicBezTo>
                                    <a:pt x="416595" y="0"/>
                                    <a:pt x="537058" y="120463"/>
                                    <a:pt x="537058" y="268529"/>
                                  </a:cubicBezTo>
                                  <a:cubicBezTo>
                                    <a:pt x="537058" y="416595"/>
                                    <a:pt x="416595" y="537058"/>
                                    <a:pt x="268529" y="537058"/>
                                  </a:cubicBezTo>
                                  <a:close/>
                                  <a:moveTo>
                                    <a:pt x="268529" y="9525"/>
                                  </a:moveTo>
                                  <a:cubicBezTo>
                                    <a:pt x="125711" y="9525"/>
                                    <a:pt x="9525" y="125711"/>
                                    <a:pt x="9525" y="268529"/>
                                  </a:cubicBezTo>
                                  <a:cubicBezTo>
                                    <a:pt x="9525" y="411347"/>
                                    <a:pt x="125711" y="527533"/>
                                    <a:pt x="268529" y="527533"/>
                                  </a:cubicBezTo>
                                  <a:cubicBezTo>
                                    <a:pt x="411347" y="527533"/>
                                    <a:pt x="527533" y="411347"/>
                                    <a:pt x="527533" y="268529"/>
                                  </a:cubicBezTo>
                                  <a:cubicBezTo>
                                    <a:pt x="527533" y="125711"/>
                                    <a:pt x="411347" y="9525"/>
                                    <a:pt x="268529"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485808597" name="Free-form: Shape 485808597"/>
                          <wps:cNvSpPr/>
                          <wps:spPr>
                            <a:xfrm>
                              <a:off x="2010136" y="1210046"/>
                              <a:ext cx="418376" cy="418357"/>
                            </a:xfrm>
                            <a:custGeom>
                              <a:avLst/>
                              <a:gdLst>
                                <a:gd name="connsiteX0" fmla="*/ 209188 w 418376"/>
                                <a:gd name="connsiteY0" fmla="*/ 418357 h 418357"/>
                                <a:gd name="connsiteX1" fmla="*/ 0 w 418376"/>
                                <a:gd name="connsiteY1" fmla="*/ 209179 h 418357"/>
                                <a:gd name="connsiteX2" fmla="*/ 209188 w 418376"/>
                                <a:gd name="connsiteY2" fmla="*/ 0 h 418357"/>
                                <a:gd name="connsiteX3" fmla="*/ 418376 w 418376"/>
                                <a:gd name="connsiteY3" fmla="*/ 209179 h 418357"/>
                                <a:gd name="connsiteX4" fmla="*/ 209188 w 418376"/>
                                <a:gd name="connsiteY4" fmla="*/ 418357 h 418357"/>
                                <a:gd name="connsiteX5" fmla="*/ 209188 w 418376"/>
                                <a:gd name="connsiteY5" fmla="*/ 9525 h 418357"/>
                                <a:gd name="connsiteX6" fmla="*/ 9525 w 418376"/>
                                <a:gd name="connsiteY6" fmla="*/ 209179 h 418357"/>
                                <a:gd name="connsiteX7" fmla="*/ 209188 w 418376"/>
                                <a:gd name="connsiteY7" fmla="*/ 408832 h 418357"/>
                                <a:gd name="connsiteX8" fmla="*/ 408851 w 418376"/>
                                <a:gd name="connsiteY8" fmla="*/ 209179 h 418357"/>
                                <a:gd name="connsiteX9" fmla="*/ 209188 w 418376"/>
                                <a:gd name="connsiteY9" fmla="*/ 9525 h 418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376" h="418357">
                                  <a:moveTo>
                                    <a:pt x="209188" y="418357"/>
                                  </a:moveTo>
                                  <a:cubicBezTo>
                                    <a:pt x="93850" y="418357"/>
                                    <a:pt x="0" y="324517"/>
                                    <a:pt x="0" y="209179"/>
                                  </a:cubicBezTo>
                                  <a:cubicBezTo>
                                    <a:pt x="0" y="93840"/>
                                    <a:pt x="93850" y="0"/>
                                    <a:pt x="209188" y="0"/>
                                  </a:cubicBezTo>
                                  <a:cubicBezTo>
                                    <a:pt x="324526" y="0"/>
                                    <a:pt x="418376" y="93840"/>
                                    <a:pt x="418376" y="209179"/>
                                  </a:cubicBezTo>
                                  <a:cubicBezTo>
                                    <a:pt x="418376" y="324517"/>
                                    <a:pt x="324526" y="418357"/>
                                    <a:pt x="209188" y="418357"/>
                                  </a:cubicBezTo>
                                  <a:close/>
                                  <a:moveTo>
                                    <a:pt x="209188" y="9525"/>
                                  </a:moveTo>
                                  <a:cubicBezTo>
                                    <a:pt x="99089" y="9525"/>
                                    <a:pt x="9525" y="99089"/>
                                    <a:pt x="9525" y="209179"/>
                                  </a:cubicBezTo>
                                  <a:cubicBezTo>
                                    <a:pt x="9525" y="319268"/>
                                    <a:pt x="99089" y="408832"/>
                                    <a:pt x="209188" y="408832"/>
                                  </a:cubicBezTo>
                                  <a:cubicBezTo>
                                    <a:pt x="319288" y="408832"/>
                                    <a:pt x="408851" y="319268"/>
                                    <a:pt x="408851" y="209179"/>
                                  </a:cubicBezTo>
                                  <a:cubicBezTo>
                                    <a:pt x="408851" y="99089"/>
                                    <a:pt x="319288" y="9525"/>
                                    <a:pt x="209188"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373010631" name="Free-form: Shape 373010631"/>
                          <wps:cNvSpPr/>
                          <wps:spPr>
                            <a:xfrm>
                              <a:off x="2069496" y="1269387"/>
                              <a:ext cx="299656" cy="299675"/>
                            </a:xfrm>
                            <a:custGeom>
                              <a:avLst/>
                              <a:gdLst>
                                <a:gd name="connsiteX0" fmla="*/ 149828 w 299656"/>
                                <a:gd name="connsiteY0" fmla="*/ 299676 h 299675"/>
                                <a:gd name="connsiteX1" fmla="*/ 0 w 299656"/>
                                <a:gd name="connsiteY1" fmla="*/ 149838 h 299675"/>
                                <a:gd name="connsiteX2" fmla="*/ 149828 w 299656"/>
                                <a:gd name="connsiteY2" fmla="*/ 0 h 299675"/>
                                <a:gd name="connsiteX3" fmla="*/ 299656 w 299656"/>
                                <a:gd name="connsiteY3" fmla="*/ 149838 h 299675"/>
                                <a:gd name="connsiteX4" fmla="*/ 149828 w 299656"/>
                                <a:gd name="connsiteY4" fmla="*/ 299676 h 299675"/>
                                <a:gd name="connsiteX5" fmla="*/ 149828 w 299656"/>
                                <a:gd name="connsiteY5" fmla="*/ 9525 h 299675"/>
                                <a:gd name="connsiteX6" fmla="*/ 9525 w 299656"/>
                                <a:gd name="connsiteY6" fmla="*/ 149838 h 299675"/>
                                <a:gd name="connsiteX7" fmla="*/ 149828 w 299656"/>
                                <a:gd name="connsiteY7" fmla="*/ 290151 h 299675"/>
                                <a:gd name="connsiteX8" fmla="*/ 290131 w 299656"/>
                                <a:gd name="connsiteY8" fmla="*/ 149838 h 299675"/>
                                <a:gd name="connsiteX9" fmla="*/ 149828 w 299656"/>
                                <a:gd name="connsiteY9" fmla="*/ 9525 h 299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9656" h="299675">
                                  <a:moveTo>
                                    <a:pt x="149828" y="299676"/>
                                  </a:moveTo>
                                  <a:cubicBezTo>
                                    <a:pt x="67208" y="299676"/>
                                    <a:pt x="0" y="232458"/>
                                    <a:pt x="0" y="149838"/>
                                  </a:cubicBezTo>
                                  <a:cubicBezTo>
                                    <a:pt x="0" y="67218"/>
                                    <a:pt x="67218" y="0"/>
                                    <a:pt x="149828" y="0"/>
                                  </a:cubicBezTo>
                                  <a:cubicBezTo>
                                    <a:pt x="232439" y="0"/>
                                    <a:pt x="299656" y="67218"/>
                                    <a:pt x="299656" y="149838"/>
                                  </a:cubicBezTo>
                                  <a:cubicBezTo>
                                    <a:pt x="299656" y="232458"/>
                                    <a:pt x="232448" y="299676"/>
                                    <a:pt x="149828" y="299676"/>
                                  </a:cubicBezTo>
                                  <a:close/>
                                  <a:moveTo>
                                    <a:pt x="149828" y="9525"/>
                                  </a:moveTo>
                                  <a:cubicBezTo>
                                    <a:pt x="72466" y="9525"/>
                                    <a:pt x="9525" y="72466"/>
                                    <a:pt x="9525" y="149838"/>
                                  </a:cubicBezTo>
                                  <a:cubicBezTo>
                                    <a:pt x="9525" y="227209"/>
                                    <a:pt x="72466" y="290151"/>
                                    <a:pt x="149828" y="290151"/>
                                  </a:cubicBezTo>
                                  <a:cubicBezTo>
                                    <a:pt x="227190" y="290151"/>
                                    <a:pt x="290131" y="227209"/>
                                    <a:pt x="290131" y="149838"/>
                                  </a:cubicBezTo>
                                  <a:cubicBezTo>
                                    <a:pt x="290131" y="72466"/>
                                    <a:pt x="227190" y="9525"/>
                                    <a:pt x="149828"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s:wsp>
                          <wps:cNvPr id="1409130012" name="Free-form: Shape 1409130012"/>
                          <wps:cNvSpPr/>
                          <wps:spPr>
                            <a:xfrm>
                              <a:off x="2128837" y="1328737"/>
                              <a:ext cx="180975" cy="180975"/>
                            </a:xfrm>
                            <a:custGeom>
                              <a:avLst/>
                              <a:gdLst>
                                <a:gd name="connsiteX0" fmla="*/ 90488 w 180975"/>
                                <a:gd name="connsiteY0" fmla="*/ 180975 h 180975"/>
                                <a:gd name="connsiteX1" fmla="*/ 0 w 180975"/>
                                <a:gd name="connsiteY1" fmla="*/ 90488 h 180975"/>
                                <a:gd name="connsiteX2" fmla="*/ 90488 w 180975"/>
                                <a:gd name="connsiteY2" fmla="*/ 0 h 180975"/>
                                <a:gd name="connsiteX3" fmla="*/ 180975 w 180975"/>
                                <a:gd name="connsiteY3" fmla="*/ 90488 h 180975"/>
                                <a:gd name="connsiteX4" fmla="*/ 90488 w 180975"/>
                                <a:gd name="connsiteY4" fmla="*/ 180975 h 180975"/>
                                <a:gd name="connsiteX5" fmla="*/ 90488 w 180975"/>
                                <a:gd name="connsiteY5" fmla="*/ 9525 h 180975"/>
                                <a:gd name="connsiteX6" fmla="*/ 9525 w 180975"/>
                                <a:gd name="connsiteY6" fmla="*/ 90488 h 180975"/>
                                <a:gd name="connsiteX7" fmla="*/ 90488 w 180975"/>
                                <a:gd name="connsiteY7" fmla="*/ 171450 h 180975"/>
                                <a:gd name="connsiteX8" fmla="*/ 171450 w 180975"/>
                                <a:gd name="connsiteY8" fmla="*/ 90488 h 180975"/>
                                <a:gd name="connsiteX9" fmla="*/ 90488 w 180975"/>
                                <a:gd name="connsiteY9" fmla="*/ 9525 h 18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975" h="180975">
                                  <a:moveTo>
                                    <a:pt x="90488" y="180975"/>
                                  </a:moveTo>
                                  <a:cubicBezTo>
                                    <a:pt x="40595" y="180975"/>
                                    <a:pt x="0" y="140380"/>
                                    <a:pt x="0" y="90488"/>
                                  </a:cubicBezTo>
                                  <a:cubicBezTo>
                                    <a:pt x="0" y="40595"/>
                                    <a:pt x="40595" y="0"/>
                                    <a:pt x="90488" y="0"/>
                                  </a:cubicBezTo>
                                  <a:cubicBezTo>
                                    <a:pt x="140380" y="0"/>
                                    <a:pt x="180975" y="40595"/>
                                    <a:pt x="180975" y="90488"/>
                                  </a:cubicBezTo>
                                  <a:cubicBezTo>
                                    <a:pt x="180975" y="140380"/>
                                    <a:pt x="140380" y="180975"/>
                                    <a:pt x="90488" y="180975"/>
                                  </a:cubicBezTo>
                                  <a:close/>
                                  <a:moveTo>
                                    <a:pt x="90488" y="9525"/>
                                  </a:moveTo>
                                  <a:cubicBezTo>
                                    <a:pt x="45844" y="9525"/>
                                    <a:pt x="9525" y="45844"/>
                                    <a:pt x="9525" y="90488"/>
                                  </a:cubicBezTo>
                                  <a:cubicBezTo>
                                    <a:pt x="9525" y="135131"/>
                                    <a:pt x="45844" y="171450"/>
                                    <a:pt x="90488" y="171450"/>
                                  </a:cubicBezTo>
                                  <a:cubicBezTo>
                                    <a:pt x="135131" y="171450"/>
                                    <a:pt x="171450" y="135131"/>
                                    <a:pt x="171450" y="90488"/>
                                  </a:cubicBezTo>
                                  <a:cubicBezTo>
                                    <a:pt x="171450" y="45844"/>
                                    <a:pt x="135131" y="9525"/>
                                    <a:pt x="90488" y="9525"/>
                                  </a:cubicBezTo>
                                  <a:close/>
                                </a:path>
                              </a:pathLst>
                            </a:custGeom>
                            <a:grpFill/>
                            <a:ln w="9525" cap="flat">
                              <a:noFill/>
                              <a:prstDash val="solid"/>
                              <a:miter/>
                            </a:ln>
                          </wps:spPr>
                          <wps:bodyPr rot="0" spcFirstLastPara="0" vert="horz" wrap="square" lIns="91440" tIns="45720" rIns="91440" bIns="45720" numCol="1" spcCol="0" rtlCol="0" fromWordArt="0" anchor="ctr" anchorCtr="0" forceAA="0" compatLnSpc="1">
                            <a:prstTxWarp prst="textNoShape">
                              <a:avLst/>
                            </a:prstTxWarp>
                            <a:noAutofit/>
                          </wps:bodyPr>
                        </wps:wsp>
                      </wpg:grpSp>
                    </wpg:wgp>
                  </a:graphicData>
                </a:graphic>
                <wp14:sizeRelV relativeFrom="margin">
                  <wp14:pctHeight>0</wp14:pctHeight>
                </wp14:sizeRelV>
              </wp:anchor>
            </w:drawing>
          </mc:Choice>
          <mc:Fallback>
            <w:pict>
              <v:group w14:anchorId="39B0AE0C" id="Graphic 40" o:spid="_x0000_s1026" alt="A collection of circles in various sizes and patterns" style="position:absolute;margin-left:120.85pt;margin-top:382.5pt;width:478.85pt;height:512.3pt;z-index:251102720;mso-position-vertical-relative:page;mso-height-relative:margin" coordsize="45720,4572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CzK2LWkgAAI0wAwAOAAAAZHJzL2Uyb0RvYy54bWzsfVuPI0eO7vsBzn8Q6nGAmc77pTA1i157&#10;bSzg4zFgH7j9qFapugSoJI2kvox//X4kIzIZUl7dte6ywRnAnaoMJhnXj2QwGH//j09P28WH9fG0&#10;2e/ubuK/RTeL9W61v9/s3t3d/P+fvvlrdbM4nZe7++V2v1vf3fx7fbr5j3/83//z94+H23Wyf9xv&#10;79fHBT6yO91+PNzdPJ7Ph9tXr06rx/XT8vS3/WG9w8uH/fFpecbP47tX98flR3z9afsqiaLi1cf9&#10;8f5w3K/WpxP++rW8vPkHf//hYb06//Ph4bQ+L7Z3N5DtzP898n/f0n9f/ePvy9t3x+XhcbNyYix/&#10;gxRPy80OTJtPfb08Lxfvj5urTz1tVsf9af9w/ttq//Rq//CwWa25DqhNHF3U5tvj/v2B6/Lu9uO7&#10;Q9NMaNqLdvrNn119/+Hb4+HHww9HtMTHwzu0Bf+iunx6OD7Rv5By8Ymb7N9Nk60/nRcr/LGIqjit&#10;85vFCu+KPCqS2DXq6hEtf0W3evwvR5nlJToQfUKU/geEeNUyPu23m/tvNtstScFDYv3V9rj4sERn&#10;Ller9e6ccKNv3z/9v/29/L3AN50E+DOJwMUz/2d8vvkSM1NMXgUN0PyQhkFL/XBcbO7vbiB2HZd1&#10;USY3i93yCaP6WzeAMlTnfn1aYYC9Xqz22y3GHybGYv+wWG2Oq+36tNjsINBxs39/Wpw2v+IPmBuL&#10;w/J8Xh93JxqOxHZGryRpXMZpebNAK6Lt07guZFD7HqLXWZpKO/sfPOybHur9RttbnpB7y/8Iewsj&#10;h/qK/tg03Q9HqhCm9qkdvafPG70/Pi4Pa54UJ2on1ydFVVRJnqPyrku+Oa7Xf6V143bBFIu2BDcy&#10;Ezfj/nR7whToGPRpXmWoLjdvmpZREsdh86ZZkvtR7J7DZlm9P52/Xe95Ji0/fHc64zXWiXs8yYMT&#10;eLXf7U6b8/oNxtDD0xar0F9ekdBZufi4aL9MpBcUv2iKNIrKOlo8DpO8QY0aJkRSRaNcNAnkyotR&#10;JpgfLRNup1EmmmS8FhjVDYPxCujS0qCjNcgUg2l9oSk6+gLLT9P1y0c/Glafdm444AkrAhb4iFe2&#10;w/5ES6geG5jn/ic6XsYaqGgsjRDLKG6IeSBDnmnE6BjNOZnFGS2vidNZxGhRTZxpYhHftd0Rqy3h&#10;/JZx/nyzwDJ8vFkA598SzfIWyyw1uX9cfLy78dP3sXmkt0/7D+uf9lzuTO3PXS9rAE8vJ0JbbLvT&#10;xWVCcXmeKK64L+T/PfC3vQSoo+9OX8D/KwUxy1GmXQlQd1/A/ysFe6T1hVbb/Wkt44YahEGwaRlq&#10;ULVgtWs6MaMGq/OE0H4JXe1huzzzKN3t3cKPJj6ezl8vT4+Cuoyt0vZPWNqOwnWLwQqI8GsuPb3d&#10;3/8bK/lxLwra6bD6ZoMvfbc8nX9YHrEWovLQMvH2cX/89WbxEYB7d3P61/vlcX2z2P73DqBSxxnh&#10;75l/sEKBEaDfvNVvdu+fvtpjsGBSgBs/gvh43vrHh+P+6Wcol6+JK14tdyvwxuQ7Y0zJj6/O+I1X&#10;gJnV+vVrfoZah8b8bvfjYUUf5zGEmvz06efl8bCg5rm7OQObv997IFveelhA41MBKUuUu/3r9+f9&#10;w4Ywg1tM2sn9AKj+Tuga1zWwNSrTfnhVRSAs9SnAeQK+ZkmVJ7I+pEmc5TWvLMtbr77kBdRLp1/y&#10;M6s3aCmvnerh6htSLbJXaBngaxaVcQ1Qclwg+Ri+5nkUlxmAoxWmgyTAVyKp0lEuGl9JLoK/YSYa&#10;LKXkKBNNMs5AIybh63Az6dJOnLEaaLSc1heaoqMvMDAMX18QvroRswC+ypDgFbEFTkEs7nqGN+nS&#10;EXyVCcXleaIM4qtjS9g5BV9dcY9UAuseOgel9YUMXxNgouHrfZdLx4O+A0hnvdbQXLI6H4DXtsQs&#10;dE3jOPHWa1SXKXqGMc6jaxnBboaLjnww7llG/rOga5qUVQ7YaL/cAZWB9QoDu8oIlwZJAnQlkjQe&#10;5aLRFXLV+SgTDZUizigTTTJeC42XhK6Ddf5Fl3bijDWTxsppfaEpOvrC0PW8RkfIFJlmN6NFMbca&#10;o/t5rVc3Yghd3SMpsJfoyl3PYkiXjqCrTCguzxPlAl1X799uVv+5/lUbvGWUwzPGJElc1ZUsMoKW&#10;ZVTAW8rv4qguuPVg57Dt6+VX2Bx+3mOqFAesXK5TvkBIJsXBLpfmJxkS5xeVdxCT1j3+XA6vqZa4&#10;p71CFobyhvK9Gzd9KJ9GaZKnGHeybXDlo64zX2IWysMpHcewkTGak7ou44pXmdaGruIaw11Q3j0/&#10;I8onFbaAAF/tl8dQvorLNEoAwIMkAcoTSZyMctEoL3KNMdGQLeKMMtEkhPLDtdC4TSg/WDpAeSfO&#10;GAON2dP6QlN09IWh/MtCeTdiCOXdYxfKc9fzGiBdOoLyMqFkzaAJPAHlq7iKyBWHZSauk9g56gRP&#10;8a4san5XF36PzL+S1Qdk3gAPodRjuBQXkG9nCUajLxCSSXHmRiKRBHmtcVyEdO8iGFdY9Lzm0dNa&#10;IQfDeMP4mRgPKz4p4ZQCRvRgfFtiFsbHSeL3oZM6qpL0wpLH39IaE5Aseff8nBifC8a3Xx7DeJRE&#10;zAXQcZAkwHhH8nGY5JcA41muMSYasLGLkZTklBiU6xdNMl6LS4wf/rYu7cQZq4FG7GRSX2gK17Ca&#10;iWH8y8J4N2II491jJ8ZT1wvI8vQawXjpd8F4ppQVYRBOoyrOMPgJ4xGfFWA8xipCS/hdVUSBySzD&#10;mF9Nx3hHNC5URbuCJJKTABQex0VIeceSq3c8URwdLUautQzjeZ/cdsPHAzC77fgYVjrcSSXU3D6Q&#10;V0UwIKfvhkcZnFZYujHWkwqe++JiN7yukjrFXGCUx3PC77GYP4u/PkmLlGxsx4Wn0tX+eeCvp5JJ&#10;SijfCNOhGIQoz1UY5RKgfFok5C4YZqIhu0Z4ZlyNMtEkjPKDtdC4TZb8cDPp0iROVI3WQGP2tL7Q&#10;FB19YSj/wlCex/4No7wMtU6Up2kouEWFvGneuvU9gDsL2H2U1gyaKA7mfKEQ7jwJbGNRJOK8THNt&#10;GdcVVAvx12P3LnDly6xiybrB1PPUlryM/QlCldiKdLWGLVNqmSBkJo6HmhwDwR4CT5Tr1gqrbZa8&#10;WfIzLXmMuRqxaSls6h5Lvi0xB+OTuigSj/ElYt9yN5z9nnwcZVlaYwYSyPsf4PBsKB8joA7wpT7d&#10;gdkBzLuiALBhogDoPdEopwDqWbhRPhq4ceihzuJivEaaiNB+pC4awAnuh4sHnnsv0igPjd/JtH7R&#10;JL6JAz4G+i8L9P24IdT3z52wT/3PQOZLyaTvw31fio0FppXyHoRDBBRIBk1SlgKzcVaE+954CS+j&#10;iFBimQoQWCbZTOx382AK+CeVjxEQIVCXxsZnQamaXnz1kmdNR6uFtTf8N/yfif91kaRVklEESQ/+&#10;tyUwHifb+ElVF7VzsSVFlUZ+t6zF/zqrKufKJ3dAVfK21rPhP7bCMsYz4cOTadjMZylwRIxwppGn&#10;Q2m4wH/+/jinAP9ZuFE+GsrjqEIAIJ2SEzHdHuB1jTTRhLpc4/9ge+niLFJUjreXBvNkWr9oks5+&#10;Mfx/afgv40bwX6ZPJ/5T/zskIwpvYvfjv/suGf5Mi5mMzh/G/xq7XzjFQ2Ca5uCnoBSjCee3MUvw&#10;sii9WeIVB55k/M4LFkKsZ6ttfzcPJuB/USIyUCAeQoQWvgjqXmJ3NVBMpObupWq1UDjDf8P/mfgf&#10;ZyUi5mW29CgAqsg8DSBNgPw83BO4qRFvKtOw0QDiFPtrLmAvdj9kcj+Lnx+RMnweTX26A8xDD4BI&#10;QYjWytNBFGoAjgjIPEgUbOmLcKN8NJjTIQccSCcNYJiPJmINYLD4Gw3p7AEYLB56AEgkuFlG6xHA&#10;+bR+CUhEpJCPaQAvTANw44Y1APfcpQHw0BcUbEcaOrNXA/DfJTSnsTMBaDFD0sxrAEmGZUhrAHEa&#10;we3JIhTY4Qzf8STjdzM0AJkHEwQrsF3v685CaLlYUAZ5J75+yTV3L3ndlKXSNADb55+YaKlnn78o&#10;yyyLK4pr7dMA2iIYdNN9AGUZ54V42pC1pizii4j9OC6w9QA9nfcA6IdovVgMnkcDAF7SuXfPh6fT&#10;tcWMYJ8mvwoXzSjpi3uSxeGK6EIDoHqwbe5q1MNJ+wBiFm6UjwZzHH+osyk10kSiATRt26XNXGsA&#10;0i89tdDFWaSSNv1H2iuA82n9EpDI6Aj5mAbw0jQAGTeiAciQ69QAqP8dCjYDc1ADoO86zznTYmSi&#10;vDfGQwx0pnxc5LScCGJW2Gnk0dy8hEmCWQKVIq9xqCh4x5OM383RAECFLYdxwZBhxO1/IO7JBTI0&#10;ewA4VuiqSeJjo0QL1tNqYe3NB2A+gLk+gCpJ4AKIaV+uTwNoi2BEztAA4qym/sA8owRyiJKREd36&#10;AOqUjus7DQA/JLHis2kARe58AMKHp9MVmF/4AEiKmJGmkacLNQMwj+n7dD4/5ideODqIQh9Agaik&#10;cT4azOMYYVA5hfyN8NFEogEM1kVDuvgAqD69tdDFvUikAQzyCOB8Wr8EJPz1i34xDeClaQAybkQD&#10;kOHQqQFQ/ztsplI+S1+/D4C+ixlHPgCaNhOAFgMTCb28tR2Fofx4WWRw/rMGkAORNdDKJON3czQA&#10;npoTBENiH68BiBAB74gCrqmaTnz9sqfVTAMwH8Dn+QCwJwcvADYC+jWAtghG5HQNoCjiMsI6ThpA&#10;BiY+NUajASS0fYYC7ANwP8Dh2TQApLpiRGs/3YXLgQ+Ai7JXe5Ao9AE4IiDzIFGoAbBwQM5Bkjca&#10;zAGyNZyXpAEMEl2d7Rsufr0LMPz1UAMQkUbrEcD5tH4JSFiki34xDeCFaQBu3LAG4J47NQDqfwE6&#10;6VYHnL0agCvF0Mi0skgM+gASJJjMHZxG2YUGgD31jJyPWJny5giS9w/wiOZ3czQAoRoXLMeBPld3&#10;EQIkjQ+ABeVqkviFU8KdYD2tZhqAaQCfpwEgFg/Br8ii368BtEUwXGdoAHEChOfhnmAOJpU7U6s0&#10;gDrNMR+cBlClyOMvc+h5dgGSKIeGIYjJnHi2DXsB2GZG+iwnS4fKEKC/0zCGvh64C5xIjJhDPALk&#10;zxD4M16LgERqQD6G4boEcI5gYxzXGOcUEKXYZB3nE8L5xH7RRBf9Yuj/4tBf5jKdAnBDrhP9ZQIE&#10;ANuH/F5L4NEywbzOKvgQBT9j3J0TxNE1eXQgXJaE75BY3S1TXnJZhEJs9fqGw2OZK8KOpsCFfJel&#10;pQ4knFcrfAnz25Mb2PLpzsinizOhGVJNYnns8do3BWbhNbbsc3dMBcf2cNvR5cm9BHie+Lg9/MBl&#10;RM+M1zisy750x2kyXjeyTMNrqUfP1y/wGrcCsO+5rW8XDw2+WBomVEJTQFHCsUkOPhhmEyJvUXPo&#10;wXBjBSTydYbrwSbTyItDU+h2cTwMNlxA1KgFg3zgDm0jMGD1TOp+TSRqQcPD1IJnVQtG79wRd3aT&#10;/pe96egDzh0s/37G5TUy8LDesE4hfdyjU9DAmadT0LS+wOwQ7wXn6ZyAM8krxBYSRWOvZ5TqlBz2&#10;mBWXp/axBPh3NLMdp5BD+Ev45UiT7ghxrxkWW8WwRiSgf4eEv+HhhhSLgXupZ0PIw+scXofhiS1U&#10;U3SYq1b23zMdxnSY2bEHOBOD4we0G9ijxWCnzhfBLJjud8hx/CCRMCNc/QeP2+X5A9gnyEzQ+B1q&#10;XA/nJuiz+R2Q51/saObUo2lA723Qz9m3XpYuHUMrJs7vMPR1XRxLVE4isT9giEeolcC3Nl6LkCTG&#10;10Vfoifnw7xyuQS7DmR1oT/GOQWqTKNgDPIJdBLXCLyDMtRymuiiX0zBeFYF4xl0BDeXxe/AQ65H&#10;R6AJwFjnJ/u434EoMHchZYN0HdcDZHAgeFyGmzNQEpCHGPODlYSY7snSeB5jX7RxWNC0cbyGMdvV&#10;lz45BbOvat3UxO7JM78DXS89/R4fuIeRuQqoDLW/D7PbIrMwO6vglJOZQocHkWNYZoraK4DC3vge&#10;6GSQd7k9D2bHCFAQBGI+ExAbsAUpasFUL88YbjMRp+5zT1LNK4AMowXiMnfYPcQnAOK4rrDJOV4j&#10;TeSwboiHhmCnGwy1ly6OAAaI5Hbxh3ho+IX6NqVfApKufjHcfnG4LfNZcJuHQyduU/97AEUpnyqk&#10;D7v9rGLIpWnjMLVBvQ78Jvs9d/6DsspcpLK3kaM0LwWl0xJYzguDeydzLNAphrDbYb1MgwlyYalt&#10;nAjwx7oVUXhz7kLvfMiRbyWQq7vNQtnMZjebfabNniEPTZzAvO6F/7bEPPTPsPUg0zxJ0qTwibkb&#10;9IeNx6mK5Lwgfkg0IVb150F/THK21x2fKehPRZFoCBY1Pzmt/wrIg2gBLirZCYc5BbY7kp+40wK+&#10;3l1ahgZyhBBHVckW9TAfTcToP1wXDeeM/sNf18VZJOyLjLZXAOXT+iUg4Rpc9Iuh/wtDfzdu3GkB&#10;Htad6E/9L+gv3epQsxf9+buyKYHkfM0iMYj+cNXDs85ccNz5AkkRpx9JqCDSCoTWu8yx2eiPmYm9&#10;AawwI16FFFEJruoQIjyqyHKKioNTVhBQo39Pmxn6W6TgZ0UKJnBfYa5EdBVfj/WviszD/zjl6wbg&#10;1MLmeY17OGREt/hfZijiTwvih/j0nwv/a0TXkqkcC5tJ8E9CyPH3RpwuWA6QXL4/zkkTIWuqoNkg&#10;Gw3kOJoPF43oM4MV0kSC/oM8NJwL+g9+XRdnkTLJFzTIQ0P5tF7RFNyBl71i4P/SwF+GjYC/jIYu&#10;8KfudwBIhby7rx/73WexiNCcmQCxlLkCPnSB/iZRuTfucUgfdgihbBoBijXEygTjd34zIYRXr3DI&#10;t7zhj2mJPP/40Bj0I1rQ1Rxpg+pgQ6EgrUagH8KH9wj0tFgomtn9ZvfPtPsR/RVl2KwHAPcAf1ti&#10;Fu6nFV9OTcOZrv+L/H5xi/u4i6iCviF2P7wLOFEo8+dZ7P4qlnB3us8IbHiKX1nwF0kCSAgBskac&#10;cdyn77MzfpiTxv0qdlb/IBsN4cgTCD5i9Q9WSBMJ7g/y0EAuuD/4dV2cReLLjWLU3PVeV3NpFJ/W&#10;K5pCPn7RK4b7Lw33ZdgI7sto6MJ96n6HcFTIA2Y/7tNnBcRpzkzAV0qjWeVi8uews2Xie9xvcwRi&#10;S/IiexBPsNm4D6pJ9xYxP8F2CFEHOkeOvIauVSA8dmB5sRKZe1rMcN8s/s+y+LMYBlUUU5BKD+63&#10;JebhfoGLOkTFxXGcAlcAyHBucT9KK0oeILgvP54R9wvs8rEV3ny5A5MucJ+KCsIMEV24+4WIPAtD&#10;RMFmP8tGXvIhijAzAN0nJjcEDRJdZwYYLB7E6AnuD4kU5gd2Io3WQ6P4tF7RFNJIF71iuP/ScF+G&#10;jeC+PHfhPnW/QzgqNI77UorwkkllffCWdwh+DtuRh4zdiCDJLt35uB0AMM0CJAnChxW+wjChCTYX&#10;9x3VuFy4+9zV3AmheGfNNoATXr3rabGw6mbvm70/096Py7pE2l5cRtkL/KoIBuT02Pw0Q5YLmUlJ&#10;nBTY979A/giBAJSgk5Hf/ZAZ9CwWP6rFBnL75VHk56K8AT9IFCK/IwLyDxIFyM+yATEHKS6QP8Xl&#10;gJwbYJDoGvkHi18j/2DxC+SHSEhUOFoPjePTekVTSCNd9Ioh/wtDfjdsGPndcxfyU/cL8nMhb8L3&#10;WvyuFCE/k8r6MIz8SA4Ag5pIUuyeh+gOK8Z5+mHuBJY1FGSaYLORn+cAMRnx9MPpiVENoehyQvxP&#10;y8VyuncVzsbqdz0tZshvFv9nWfw4XIJoGKi/0Ed7TH5VZB7y4wKMEgoFBnuCkV4jqSfol7fe5q9x&#10;3yDcbQz89Fz6Q7PPgvtpxf53x4QZDzv6WQS64q6VpUNTCEBfPg6/wjAX7eRPcVviKA/trq9Lulxp&#10;lIcmIQ//cCW0x54M/WH5dWkSB6cMxhho5J7UE5qAZQ97woD+ZQG9GzCE826kdcE89TzPf+lRB499&#10;KO+/SYiNWeJKD4F8XVXIsS8rDIUT8ywXy7+uohoH8xhNcWwueMUzil9N38uXcT9BJtoAkzpDgjBM&#10;P8kzkQhyu0wqPrVAd0sZuhu6fxa6F1WFJBb4by+4tyXmYTvutPG+M/IpS4CrwnZccEUn8smoR+KK&#10;IvXHeJ4F2xGIy6glTKZgO4tAqNXIMortVHKci8Z2FmuMhwZqZC3PagrbI7G8B/JaS9EkjO2DldBo&#10;PS6/Lk1J1COysIdbSUP1pJ7QBPLpgIdh+wvDdhmMjO0y0rqwnXpecK4ZjejIXmynQi4qjggxZ0cM&#10;5RqJet2OPXbvQwCPSgA/M8/gR1eoLxNqJrTLsJ8gEjEjhaIG/zqQiCXkV3TTT2C4d7eTIbsh+2ch&#10;e4nLrBCkN5BMpy0xF9n9jhnycKexKOItslfYqfMpAd2zTOZnQXYCrParHRgd7NFzSTqPP0gSmOyO&#10;ZIyLhnWC3GEGGqCRkhQK12g1NAkwcZSFxuk6JZ1hUKTAQ08i5ePNpGF6vB90adeoupkM1F8WqLvR&#10;QqDuHrtAXRBautMBYh+iu0IEelPgHGlEYXYzfOL8WoDZcY2teUFzrwP7KDeaSgK5kvwOoypETu8d&#10;cEa/i5iTAT8D0bFVQDIoTYKEpLqR3KEV39FGoUy2/27773P33xH9kiY4Fdtrp0ONdCXmoTn0btrU&#10;x0iGDz7CxT8yyL0PvsSNXLDN2U6nZ5mAmGbPhuaOA0+ta9MWk6lJiMclCWxbQToUgADN5eMAw2Eu&#10;l2g+zEBDM4IhY2SwGWOgSfKoIN/1MA8N50wwxkETOKHGeGiEJjwfbiNdmkuGPWF4/rLw3HUm4bkb&#10;af14Lt3p4LAPz/0HJ+J5mSCXHQYliscZ7HQFnTjYi6Q6/AoXSwZYLyOXX9GodyKF8BlCOhcjLo4U&#10;fDAUfZmQUpQA5skUkCMMm2dJ+RWkl6tHlrdCJagetFT4cUN1Q/W5qF4kOKiCJFIDe+ttkXm4npW1&#10;i25B8jOE2LkZ6HE9r4sS2fwZ1+kZAXYyc54N1x0HnvfDuM78ya3cCjKG6/JxYNYwl0tcH2YQgHRO&#10;WTlGGWgS7KOUFOU2zETjNCjYEzBcCU2B6xiimiz1YSYaqwnZhxno0vzdsC8M2V8WsrvOJGR3o6Af&#10;2aU7R5Ddf3AisiNBN1yHAt85bAee4QKSyIuHu8P4VYkLPoNXPKH4FU8UJ1OIoR625Ws8PUQX4GHv&#10;SHyhkFRIYCGJPwCS1KFqgaR9mK2oI8kvt/OE2B60Vfhxw3bD9pnYjpObaRlBjey12NsSs5A9w0f9&#10;LbpxhSS5LqzFI3uKnKp0KwTtrLvnZ0b29qsdMB3436Uk4GqQJLDYHcnHYZIgSp4M0WEGGqZTZA6J&#10;yT8+SBLEx6dRyilkBimCEHmhGOOhkd2JNVYTjdWE7IMi/aJLS8mgqQzZXxayu84kZHeP/cjedjx6&#10;sc9m9x/sQHaPooKbMvoYHnnoXkDtRWGaDlKW59JgYdEGAmn91wxV/0yo+urj4d3tu+Phx4Oc/vp4&#10;Oiw+PW13p1ucBbu7eTyfD7evXp1Wj+un5elvT5vVcX/6rB3uCpfJ41wRpWLuCUxvS8xBWJztzJGF&#10;hgc4jqIjL4RzUXmEReapvMIxNYZY/+MZMRaoniKLPF1KIozw7TGkdTQ4YzVIE0DtVD7aip7KRyNu&#10;jHOqeS6Z5wcrFBBJI4xWSGPoZEYB0URGGksnM+oiGq0SRlaz5zGZUxfRKCdsJ7WcJo66gMb17Cgj&#10;nOKYzSigmcoIuDSbUQdNUCFTk55VTfqsKwRHieU8QXP/oD8lwPcPjhJLAqCGuNl/+LSjFRjfWCx3&#10;7yiegX4e9qfFp7sbX/qNqET+5y8+O+Fz3XzoMAe6oV/iu5RDWZ8Fu3hCO+WsT0PsK9/oaB23I2Qp&#10;rnSR2v6VcsAFOzgVkrdQWjionNcv3Wp2LV7obvHMnRtI5v41kS8WEjuiNKuK1EWNiLyMotdvncD6&#10;rWbongXeQ06ef4eYAZUvF1ILlWouuOlZZCWJaumOt7rvAoYhI8/eiSmjgvrH94bUzRcLiYXI9SQR&#10;XTeXeknyhkmqtIx6PIZczBL4M1kClPvhf137h2aOcBXc+YSFqEf9V0UwxKdnpED2OFzMxutNghtX&#10;6AQZz8lG/48iXOrmgmJwrzx+POvuGeW/4n0h+baLyBneQ6vytJBbqVt5OmyGUP+fyEfr/1P5BKr8&#10;RD4dNNDDhusTaPIT+XTQjPLRijy3geQMkYHAo+O6fzSN69NRPlqNn8pH00zlo7X4qXyuaPjujuH+&#10;0Ur8VD5XNBP4BDr8xHGgaVi2Cz6m95ve/8X1fp5ewBrS+91U69T7ecwzZslQHtP7e8oPaoEZtpuw&#10;eEILLGgTNdD7/9q+hDO59D4zp3S23GSBctKFWqDnPUzjS4W0QsOcZWvaycNLs7wkmZFOmi0TEVa9&#10;lLWJX06WsI9mSEJkdan8he4kbXiHm37rxO2WMejjsCU8d6m0kjGg8aVC2quGYoEQxqekUG3c8dY1&#10;HlsKrJJ09rTp+6bvz9xPR36YoorKkhLC9On7bRGM1+n6fpEjWEVcBZQ2HKusjHev7yMjEyJeXAy8&#10;POP70A6eJVYuxXUOdQlvv2PDU+1amcTC1Tg2pSS2cgdJAl0ft2bhPulRLlrVn8hFa+0cRd60UIf9&#10;EW6rS83HqqHV9XEGurSr9BgDradPbCdNwnHwQ5V+oxX0id2tScYZaM3cddvYeNIkE9tJ6+UTuWgS&#10;V/Ox3tBa+cTG0iQdo9b0eNPjv7QeL8OS1Xj32KXFy3hnLdSVEqDp897LxL0uP6TdxXlVJ4J2LY+L&#10;SEhclhQq8KI2O/FEplBz9BxFg/TFCXOcAugLhGS6uBOM8U/+rkQNbA1Vbf47Jnj4Wc9MPqNa1Rf3&#10;BUIyKZ5L7UmFDbj6LiTPubShElW9dNKNt1JAQ0rAhKZSNE5OJYSS3JVTL1UrtC+vWs40c9PMZ2rm&#10;eZZBK89JQ+5RzNsSGI/T9XKkd8ncgW04G3DJ9EVmaES6lHQTBUW60rMsWc+ll8dZmVV0stOx4ak0&#10;rJeLENDLW2k6dOBAL4/TKuHrn4e5aL18IpdLvXyYgS7taj5WDa1pk14+zECX5kpTjkipilhbV037&#10;RivZE9tJk5DaPMxAK9kTu1uTjDPQSrY0z2g7aZKJ7aSV7IlcNMnE7tZK9sTG0iTSE0GXmF5uevmX&#10;1stlvrBeLiOUQ3tafdspoowFrGe7UkADDN+2nFcoXXle1a/L+1JdamcRV7jXk7TOlkWolidJiqMd&#10;sloKH9GzZTY65TH8tGcYFCfhfFyULxCS6eIil1Iki7imk6OX6rGs0O3fr1RLz8o1UdukU5RyV/cr&#10;rr7/II3IpQRV72QlndBEmkYklJ72wne1k6K57iL6S4qFsLNfXc+FL68aznTyP5dOrsLk392uvv/w&#10;w3GxuUcCgywpq4IObYsa/e1xeXjcrBak4t6vT6vj3c3rxWq/3a5X581+t9g/LFab42q7Pi02u8WH&#10;5XGzf39anDa/4g/L3f3isDyf18fdiUY9xeaD07cUnv/D0f2Bg/V/ONIS7D3Z+4cHimnMs8T7CHj8&#10;+iwJ3iNOlxTklACJ72RxP3jmrR7/OfyJ1eN/fTovVmDS9xGMfy8OJPxms93SFGxOF5DAv0uEEZwX&#10;NbK7ICt9n13TluAWPVETN+17uj2hqTsaF5F8Bc6aypKA9BXJ9Y03Ja6Tdo0b8TO1QNssq/en87fr&#10;/RN9fPnhu9OZm/7dPZ7oT9eaNHqq2TxA1BS+Dj1UHmh0dJAEx/hynJ2V+1u8MB0UgVkjFGM8tFXj&#10;xKIAmSEm2k4ho2OwdLDbMK0S2kyZVglNQRbBoEShTTOtJ7RNc10JDIum45ePfiwg6NgNhpGgZdEg&#10;mqBlD8UctDwa8Yz+A6w1xHwUnNBrUrg0elIT+wi6acSifzSceYN6Mmc0qObMiVo9sfzr2u6IlXax&#10;vbvZ3izOdzfnmwWW4OPN4u3dzVuZNlhiqclpBtHj4iMFafDwlXgNfqS3raLotB9XCnJwl9LnwLot&#10;1qVn+E+DqEop8R1PXfmg/IHqpcefvBMO4TuqZxDaHf4SwgTBvKK6XH9UBs6VHPJnXafww+EvYSM0&#10;wkxVqeUeuGHb2jSDdbQibesEn1INesVdvRuozXZ/WkvXUf9zHzZjgpu4XahbLKP0RDRU6pz88Kvl&#10;4e7mYbs8s+Wx2zvAw4g6ns5fL0+PgHaMwdN+u7mXHn/aANeF6xYHEwCNHmvo6e3+/t/QKI57DFm0&#10;7Omw+maDL323PJ1/WB6X/McP6yPePu6Pv94sPkLNwOf/9X55XN8stv+9w2G9Oubsu2f+gexNpH8d&#10;9Zu3+s3u/dNXe4iI5QDc+JHKn7f+8eG4f/p5f7x/TVzxarlbgTdWjjNmk/z46ozfePWwP67Wr1/z&#10;82r/hMb8bvfjYUUf51mGmvz06efl8bCg5sGkhEry/f7Hx+VhzQU8HKLxqYCUJcrd/vX78/5hQ1jJ&#10;LSbt5H4gXPl30ipwtW2V0AUTvVpFWwKiTvaWBloF2RxXOptbclhlk2cZQ17ZMq3i7uYvrxamVciw&#10;MK3CtIoWN68VgBaH23emVZBd2+p2plWYVvG7+CqqtE6iCjkre7WKtsQsrQKOU8Q6iK8CjgpK/AX6&#10;Ntu/H+ymVVx7XaDiNV4X0ypMq9idYLjh4gVpiWmODvNVsFEdug3CX+ar8IvwhTcpbCbbRSIvhvkq&#10;7l8lURxxjNfhuF+tT6fN7p13oDh3g9uRQnpaeP4Rg9XsSX1zXK//Ch/N0+2CSRaqyBy9ArdplJRB&#10;CSM2wXZI5O/WaDaYzFnBO/Rd+yymVlxsRsHqNGeFqRXkrBBLpXVI+ACa/2VnRXDHIFBmGIiD7Yrf&#10;cwtEWse2QGijwbZA/FbR774Fgjs/sL+EA529zoq2xBylosSVw7GLq8hKJPl2EGpKBcVa60XRfBUw&#10;xC2uAuh4kcPO4ipIh8Ci4xUHUyrWv/60p/YIvQmitrStY0qFKRVfNK6iyhFTWSPNcK9S0ZaYo1QU&#10;eZTXzlNR4O6F+OIQmve92QaIKRWmVEiQlikVQRQAoeRVsOYX8lQEcpinwoI1EbeJYWDBmi6C9GID&#10;JM4jaBUR+RV7zrbHbZE5agXuJ8MdD7IBUuF+RtyxzFaH+SrMV3F9gMd8FWSQm1phaoX4HdrtnHln&#10;QGTBNV+F+Sq+qK8iiQqEY9ZxBb9Cj1qhisxSK9qDu2mU4Z5I2wJ55XY+bAvkykFjaoWpFQKo3ouJ&#10;wAXzVqARTK3AGVUXGCBpDMgwtqOlfHoUpsiLPFqa4lwpBVYiuVePVtGWmKVUtL6KNEHaj5xjzewM&#10;CKXRsLiKezfYmmQMFldhvoozZRG6UCosrsKf/AkCQC2uwvJV8Bmnl6lUxGmZIa6CTmj0aRWqyBy1&#10;QkVWpFmGG0VdakPbAjG1wrZAJuXQsnBNi6wwXwXl0zJfxR8rDVZdRznu86phLPb4KtoSc5QKdQYk&#10;xQXBcHhYXIVtgPSdpbUNENsAsQ2Q9rSLxVVYbs0/cG7NEnfT5nVV9CsVbYk5SoXKVpGWuEMY+TBA&#10;bhsgtgGCQWBRFTC+RlOFm6fCDpaap8I8FX+8hN3IllUmKTJq958BUUXmqBWxSq6ZVnGV4rJD0ytk&#10;19gCK0yvML2C9KogWGCas6Lvzo7WvHehGVhtLGV3GKliKbstZffvkrK7oFuTk4wuAuvZAWlLzNIq&#10;1PViuC8yL2PzVtgZELnw07wV07Jum7eiI67CtIqhNFjSOna01I6WftGjpXFUl1Du66r/fjFVZJZe&#10;kedI1C0ro3krnra4SQ+3hZm3QlxW5q0wb4V5K+jUi11bateW/vmuLY0LZL5ERGXV765QRWbpFWVW&#10;ZSnOrOLYtUVXmF4xdqe7HS+146V2vBS6lqXCEtPDQjb/wCGbGZJgVRGlv+zbBWlLzNIqcIV9RZkw&#10;SKuwgyDmrRi+/8QOghCgWILNq6QVQb5sSY1FS0obP3GNw+07i62w2IrH/fHXm8XH4/Jwd3P6l8VW&#10;/C6xFWmS1ED9/pQVTYE5OgXSaSY4XiI6hWWsMJ3CdArceJKQFUZIZxkr+uIDnEZAikNndk2LrOhr&#10;uVbjssgKi6z4spEVeUzpNbHL0euqiNsis/SKOEmqCn5t8lVYgk3TK0yvML1ClKqn/Yd1//WbF3rF&#10;VYLNL6RXBHK83DvGLGLz/MPyiDA2uw39VZvd3CUS+3g6/OPvv4uvIi5xwVhUpzim0bcFoorM0yvy&#10;KMHNg6xX2G0gpleYXmF6xW/QK2wPxLu4grO4XSdzzV9x/m55Mr1i/7Dhq0K+oF5RV2VWZvVQhs2m&#10;xDytovVWJHZ1qWkVplWYVmFaxVXeCDsHYudA/nznQPIkztK4rvvvGGtLzNIqVGxFUmQRTptIdK/d&#10;BmK3gViOTYut6IsQuNgDMV+F+SrsNhCA5vf7Hx+Xh/UNzZvlh+9OL/rm0iROMtwyFuO2jr49EFVk&#10;jl4Rq3MgSVamZWE3olvWCsuGJQa7xWzuJ+oVQUxD6+Vvz3r8TudAAjkstgIG9iOwzaUxPZ2/Xe+f&#10;qEffHQ/fbLZbjHJKub34eHdT5wmOA6zoGMbDdnlmXNztm0J0+ebXy9Pj4sNyi4Ma++3mXuxPO136&#10;Bz5dmpbIWYVb0fuTVrQlZmkVKmdFgnybdDsqjzXzVpi3wrwV5q2YqFVceStwDP5LnC79g2gV0jp2&#10;EsQiNr/oSZAkjrKoQGQl9O+e1N2qyCy9QuXYTJIiL3M3M02vML3C9ArTK36rXvGFToIE+o15K8xb&#10;Ad8KhsHxvP1qL48Px/3Tz/vj/evjmV8tdytkzLi7WZ2PNwv58dUZv0H1sD+u1q9f8/Nq//Tni61A&#10;mqoyKsos7lUr2hKztIqorPBhNi2SvMT9pbYHYnsgtgeCOWR5Kz7nfKl5K/r0MdohMm+FnQN5AedA&#10;4rjMS2SViPvVClVkjl5RVUiH5dSKEmqLRxRzVpizwpwV5qzoA8exkM0vpFb8QZwVplaYWvEC1Iok&#10;juOiTKNiaBOkKTJLrYijilJ3UjYsy1ph50vtfKmdLxVXzaxsWAGct/b47x6xGcjxcvdATK0wteIl&#10;qBVRUmdpOnAretKUmKVUtL6KNI3qGheOgXx5a74K81WYr8J8Fear4DvVnjlphSkVplS8AKUiS3F7&#10;aZYimLIvXrMtMUepgC3RBFakOVwhmWkVFljht8HsSnS7Eh0WRleaSNsBoZvS8xTBaOzn5SMdk25L&#10;ax05dgzEjoF82WMgSVVkeTVwuBSJMl2JWVoFDpT6uArMkLJKnAvRfBXmqzBfhfkqfquvwg6B9LVc&#10;m9DDtArTKr6oVhHXVRFVKRJr9zorVJFZekURZ7gTXQIrzFthgRUWWGGBFVhAYHd/XmCF6RWmV5xu&#10;3+7v//3DcXHcy0HO02H1zQZJtew6kNfvzy9hD6RCbokk6b+8NPMFZukUVRzllAycgjUtrsJ0CtMp&#10;TKd4Dp1CIgcsWPPtZvWf61/lCtgDh2jYDojpFPuXoVOUcZwhaffAzaVtiXlaRZWkbmvQjoA8mVZh&#10;WoVpFc+hVZinwjwV5ql44ZeB4C6QCIkl4jLt3wFpi8zTK1pvRWIZK0yvML3C9Irn0CvMWzGkV9gp&#10;EDsF8gJ2QOI0y4skicr+20BUkVl6hYqssASb5q/4aHqF6RW/Qa8IruFoYxJ/912QQI6Xm7JCnR3x&#10;t6+pgzVXF7Krd3LyRHooPJ+z2u5Pa3lB2bo5OsbSdlva7tNps3vnb1T9eDjdrr7/gGiXzf3dTRIV&#10;NaXXHEiwqYrM0ivUSRDzV5heYXrFxvSK36BXBCmovqBeEchheoXpFaZXDOgVVZ3laVEn/QdB2hKz&#10;tApEbfjzpUmNXJu4GgT0lgsLCcwXj8Om+xvEzz54RSRajAGyLs02x+j3sefVfF8oxnhoimj0+xhM&#10;zffFIBqthCa5rgROD7y75yuYl7dLuouZhxIuFnd/wxPu8XlHt/bQGDvsT3T0f7Xf7U4A8zeCAv7n&#10;L00igEmnPJHRHnHHDXFMw3jyjR7oG02czCJGo2vidBYxGlQTZ5pYxHdtd1yvzguskdubBYLqz7g4&#10;6e7meLN4e3fzlmjQmv76a3mke669lfvYPFLB9oCHBBH6UpBD28JtsdAqviISJUJkuIhKdJ9W74QD&#10;1bl9R/V8r4Mbw1/CsM1G1RJ6S18GzpUcL1ersF0Q2wV5AbsgKVJKxEWCK8D6cmG1JTCHnavjx8MP&#10;R/frhEdaUj49HJ/o3/3DA63ocH80WkWKK0dqpPDkNcCyVphWYVkrJukzplXEReAjIHi32ApaZbvU&#10;o7Z1LGuFZa34olkr4KnADkgVw6jquRG9LTFLq1A7IHa+1DsexBoatfW198F8FRh25qvA9on5KsRp&#10;EPojvFvBfBVt65hWYVrFF9Yq6ipOyxJOvV6twpeYpVUg72yTtcJ8FXYOZHjT5xfbAQE8XmzcmK+i&#10;w1dh50uHfBUWr2k7IC9gBySuM1xeikvRBy5Eb4vM0ivIW+EzbNLVpXbL2F/sPhC7D0RcL4gEYXQY&#10;DggxvcL0CpjdbsiMhoiYt8KyYb2QbFjYnyjKPM+h5vZ4K9oSs7QK5a2weE3bAxkLCDVvhXkrOCbT&#10;BU3SRofAJFYdv8/R4uZ1aKXtgbStY3sgtgfStwfy6uPh3e274+HHA8VJBo/t6dA0SkpyBCBHtmgF&#10;3x6Xh8fNapFhV+N+fVohpvv1YrXfbhHsvdnvFvuHxWpzXG3Xp8Vmt/iwPG7270+L0+ZX/GG5u18g&#10;5vu8Pu5OpCITV7D6lmRwAZpOjO4YTcR+phSjQWHfeZngkZeEJkSz5LxaN4sVxWq7H1xi9fhPF+bZ&#10;84nV4399Oi9WFAja8xFsvvuQUbTZN5vtFl9um5AEpmDTj6fD4tPTdoenw+nu5vF8Pty+enVaPa6f&#10;lqe/PW1Wx/1p/3D+22r/9Aqhp5vV+tXH/fH+VRLFET8djvvVeuBYTYweqeNsaFdJFeFG5tO+TQuf&#10;bk89IbA9bTPWvKplVu9P52/Xew6sXX7wpymaAxZXV4rS+YnmPEdVoBFSOs+hu+6KBocsWhpXlGJJ&#10;BonewFnWMOJgksHiv+jiTq5RFjpeZWpdNA2ffhkU6w28C00tfNVH20sTTa2LVsKm1kXTeOFGGy1X&#10;NZrKSNPUeZKP9z6ixZt2Y4rRRtMUUxsNa2TDZWpdNE1cIgY9mjAMYKI1jDzRaI000dQaIXi1YTS1&#10;RprmuncshulZY5gQWTvsj8RcARg2Z8xy75ma5MzEJNDEfCICHTjNEyq3ajSc+WrxycSy19YQc1T1&#10;ZGIJuW6IOR2MJ5Z/P+eAmluhF3RCzT2TXdKePXN57hnNuAF9MVIYdMGuoOi0KgocPaF2V2Te7AH0&#10;0Ys0LdOkI8uNTFHfxaPOR/ma48h6koiuZAjsB/d5EmG6h9ML21D5uvjq0YtrGfTbmdXSpJ67qp3/&#10;E7ekhtuRfgt7yyfa0f159QFa/lxvtMMj/I5r8Rq7esBPNIWn8c3Ev7mNpIyqSfNqZgM1dGiKBAeo&#10;RYu+ksQhi36rRoB6S3NqdLB5XtLsDHT6y/5z/PpaLP16Zm01aXrVhlqsy6ZXtfWvrqtqCZewjOze&#10;P321x0lfqM24OIsf8dfjeesfH477p59h57w+yvVay93qcQ/TcXU+3sAspB9fnfEbVA/742r9+jU/&#10;w0qCvfjd7sfDij7O/h9cyvXTp5+Xx8PigEecK4Z98v3e5zbCKW5nd6CrqICUJcrdC3G049KJsk7g&#10;TB/YwG+LYL5PP8SYxUWRyxZkERdIFylTrLHgiihPM7xnA5l+IDsDGKCpvG37eRZclBRlQhacY8SL&#10;1YgFJ2KQDt8KRIfynb/Bw/i1BTfMI7DgIFeRjLPQ1lg1sS6ahlX34VpoY8y10nh7aSKSa0pdtDU2&#10;tS6axvXGeKNpa2wqI01DS+s4F22PMcXoINMUUxtNW2NT66Jp4rzOy7oer442xoioiqvxYaCJptZI&#10;W2NTa6RprnsHi0Xj0LGMGZPsKNHs/EqGeFxZc6fZUWbB/fLMFpwDDrbg3GrdacExAojF1S7qGP4j&#10;unwRRaX0eIBool+LzYU7IrDqBYq3vJBp7cfHqFItRKlwZLB1WnwrQ2jBtVWaYcGRsHSIwdt93jRx&#10;+MUvrmXQb2dWS5N2NBX/yQnU0cSyzHX024WR4jR33Z/SeuoDSu8f6/U8TaFzDFpw0M1wg6nqJ/48&#10;0cxsoIaOLhuJIj4T53slFS5sSAkcaY6qbg6sJg825kU3sEJeRev5OhiT19di6dcza6tJXe1UG7JY&#10;blfId5eXSdXWv8L87R4HeEH5iFgbbhITcel2T6Pd+VnebneUr0h6YrU83N08bJdnNlF2e7c9hC/C&#10;Avl6eXrERhjMo9N+u7mX3nhC9qijwMAWcYXYSPL7MvRklxFTHi7qkZdpwcV5WaRZFENT6omVitsi&#10;qMkMC64ssAnGkwjRWLWf2o0Fl8E/mHgLjn5kvKCgqZ7FgiszrGJswTlGPNGujLFwD47FSEnpbQWa&#10;ZMEN89AWHMmVsAU3zEJbY1PromnYghtmoY0xrnCSkeo+XBdNNLUu2hqbWhdNI70xoV+0NTaVkaah&#10;NXC897U9xhSjjaYppjaatsam1kXT0M46MkGMV0cbY7wdD7NvtEaaaGqNtDU2tUaa5rp3sFiYBfd8&#10;eQRsD47C8i7OV2IEQk1sTN5ntuDcYssWnFutuyw4mS6ikXIx3+kjunyKq3ZEl3drqNagnQUX52lc&#10;B8q8vJBpPVmpdhaccGSwdRZcK0NgwakqzbDgSFi6jxBdEnzN4Re/SK9k0G9nVkuTQhW6bCr+kxOo&#10;o4lVJdVb1sWDnJu9Fpz6ACvookyO9XpV1DJsPQ2GNUei8m9qvDStyijYeG1ezWyghg55B8s6ZZeQ&#10;Z+e4sJ0lcKTHn6qbA6vJg415xeJQUrSer4MxmS/XYunXM2urSa/bkMWiPNFo4cumV7X1r3rHAV6Y&#10;BWd7cBRPORZFCUdMVFc5zjb2GXBtiVn2G4LP8X8eymUKvdi5Zhr7LS1KHM51O3Duh6xOz2K/FVVa&#10;lzEpou23O0yx0H6ToqTyDhJd78ANFg9iKJ1coyy0LTa1LpqG7bdBscIYSi7KMaeDRMg61QbCTa2L&#10;tsWm1kXTuN4Y7xdti01lpGloYR3noq0xphgdZJpiaqNpW2xqXTRNnOZVFpfj1dGmmBDxDtzwMNBE&#10;U2ukbbGpNdI0171j9pvFUJK5MxL6icGqTbCXFEPpZhnbb+65y36T6SL6aDsxMfxHNPmoqBAeyfpz&#10;S+a1XGe/RQWl/NaKtbxwPAWTL3YKgv04MQ2c/SYcQeS54DCtlyGwuFSVZthvTliqUfA1gQhRNxxH&#10;JYN+O7NamhQXrFw2lf9TTxOrSjoQ6zZReu039QGl9Y/0eoy7cQEFHUYEf4NewLdNZVQbNa9mNlBD&#10;F0c4Ml1wmGfT960kDo40R1U39fbaqOkYbJ6XNDsDnf6ygzEZ+Ndi6dcza6tJr9tQi+W7y7eFqq1/&#10;dV1VNw7wwuw3s9+m2G9IMhInKYIoocf27cC1RTDfp+/A5XVWRuKMgKlW4JGXi8aCSzLcaQXvIMdQ&#10;uh8ogcH7PBYc7rZI2IJrvz1qwXFR3h4bJLq24AaLhxacyAULbpAmuGGK7umYUpcrC26YhTbGRBre&#10;sRwkCi24iXXR1tjUumgaL9xoo2lrbCojTUNLK5k8g03wRttjTAELbpDiF03h5Brloq2xqXXRNJjX&#10;cGGwBTco3BttjHmi0Rppoqk10tbY1BppmuvewWJhO3B+M2ZaGKSsyM2GEq/KpElMCsDEXNGmkD+U&#10;M40Yk0AT2yk4uqbNTU224NxzpwXHK61opFzMR6sM6/IJArdwrSPruS2Z1ynF5qoLRMf8D3vXsiM5&#10;bgR/ZTFHX1bPKmmBNTBYXwwsfJmDz+3xPAzMTDd6B57fd+SDpWBRElNAH7YN3VQig5mRlMiMokRl&#10;ebcLODNpU3JUwKnBTBiQC5nksgFAXYsLOPdV+GSN+QShrZUucKmbjbJiaBkocidV1BzHJC0xpFK5&#10;1zJJsv0GHDVAOX+tx8dhtNs0YVJ3628JXTdpHXL1VnQwPDfcfOmv2PGSmnQjdunpTMSlRM2nHCkt&#10;Y5NFyhcRzdRGw6k1KS6d4tKDVBm6EsDFqfuwE9VUVPI8lRsGnfPttwP7lwx4K62/tvKO84ZwW2rg&#10;1orrtss4NKNlCdPYzzjUu/qm27ArynjTbf7D7t0X0W3jBQ/Jq25b2q7qNqsqmfsuqNRtu9Uz3eZ+&#10;VU2wBotyYYyuvO26la+8OXUk7LugTLdFubAGi3JhjLtU7xfWYFFDjJGBtW6FVZgiqkFjRDRorMGi&#10;XBjTtl3btPqxyN0ezXWbg6qMWLdFGbEGizJiTNk7mABP3Xbqtle88ua3puo2P17TbXa7mABb7mZc&#10;/pUsXvZetCw+G9Z5rWy6XvCSLCfVptvcZDSdNhAesMEyCDcmZ9yFTGoRo7huE18vGOQK3ZbCKKqk&#10;cCFRF9hBVgwtA0XupIqa41h4iSGVbubs3JdFA5Tx13p8mnrkASJbMJlxT+hvKehGrUOu3ooOhueG&#10;m/APYf4gphsRez4TsS9ZbHSektIyNiu6zU1tNJxsSXHpFJcepMrQMoDk1H3YiWoqKnmeuu3Ubcf2&#10;nZyGfoBq65GIbei2pQZurbhuu7Z4k85024zdeIr1Nvkwq2w2qutt/sPu3ZfRbc04d/Z5UTOkw1Tl&#10;jTd1o5XMfXFoReyVum23eq7bzK+qCdZgY5ALY1S37bqV6zanjoR9F5TrtiAX1mBRLowxlwL9whos&#10;aogxMrDWe59VmCKqQWOE+1W9AFiDRbkwpm2aDt8pr9NhCZZAVUYMijJiDRZlxJiydzABnrrt1G2v&#10;WLf5YKu6zY9XdZuOtKbbbKT2PLeSxXfQZJbF+xjKybNJres0TFP27pOdtzs0nE4bqDODOtea+PAz&#10;kkfnum1hFNdt7mvRWCInBaULXHqQFUPLQJE7qSIxd1PiE5Vu5uwrum0JkQx9sR7H6/St9UXClOtt&#10;Vodc1ari6MHw3HDXK1LIbN8bPMWVHPFJhS+9LDY6T4UvNDdlYb1BE8lkS4pLp7j0IFWGOjcKIDl1&#10;H3aimoo2rwEUnE9Knk9KRp6UHK7TfG3wAu6mbltq4EI9oNuu3XWw//rma3fBoV7nab1tmnvs22Oy&#10;zY9Rjgv3RVTbIF+qFNW2NL2iv7LX3Kwm0txdSCHZdmtnis19qhlg8RWkwRDRa7s+ZXLNSdfixE9U&#10;Bmmw7grSYIg7VuPCoitohSEykFbjxaJLAbVoMSAYLRZcQR4Mwf+n2G+oyoTFlkNqXBgS5MJSK8iF&#10;IUWfYEw4xdkpzl6vOPPhWLSZH65JM7tVVJp5LZsPK8oMu/v1lqcvqJTE2vnL3MmrZjr78kKbGzQr&#10;d8/uraxzuDAze9RYt3iQCTPiExdm7qtk3VljKYQ47/bIAyo8yImQZZTIlzK0xG4p3MzHS01GeMrm&#10;a32NV8kwICMICZN6Wn9LQSfvdemrnEXRwdjcmrxM+Jh4tpONGxF7No3wxUXMlsIyMitXmBtab9bb&#10;ksLSISo8yJKQZejIofuAE8tUVHI8V9EwaJxPPx54+hHfrJtmbEU1I+PeWEajKhgD43oMy/DNbHqs&#10;Fb2HYx1DkyC7XodBPu4r62h+jHJc1C8iyLAxUtfJDnhL0zVBpjVlr/RdSCHIdmtngsx9qhlgdRWk&#10;wRARZLs+ZYLMSdfixIIsSIPVVZAGQ9yxGhdWV0ErDJGxtBov1lcKqEWLAcFosboK8mDI9TJg064q&#10;E1ZXDqlxYUiQC6urIBeGFH2CMeEUZKcge72CzIdjEWR+uCbI7FbRdNsGP5kvce3vJ+nYR/HaYChI&#10;s+iK8JLN99c293eDZiUqyNyeTuWm7siDTEMRnwOCzHwVOlljHhE5X3pAhQc5EbKMkp9ZDy2xy3rr&#10;Lo6eknMvWtQITwl9ra+nGVt7iEMJU6iuFv+v59t/aFXBHIzNDYdd+4c5e6jVjWhkdOZhQUbMbI7x&#10;6/guMiuCzA2tN+ttSWHpEBUeZEnIMnTk0H3AiWUqOgXZG3wJWp6N+9ffv+Fj0wNk/CnIDj7WiK9p&#10;TRO+cb6px6ZbDYzBB+SYdE2SY3iw8X597IIvmCc55sc2MbyMHOvwWqvIsaXpmhyzmkhpdyGFHNut&#10;ncsx86lmgLVVH6PBEJFjuz5lcsxJ1+KUybEYDdZWQRoMccdqXFhbBa0wREbSarxYXSmgFi0GuFM1&#10;HqytgjwYcsE+M7186WC/51lbOaTGhSFBLqytglwYUvTJKcfO7R5Fv7za7R79phQ55oerckzHVU22&#10;l7u4LsewWZf/67mgUpJuS1pjM12w1zwpKDtv92Y4WTYQdjJvpuw1JznjHmQKypuX/Dkux8TXC+aB&#10;BEpMUghxvvSACg9yImQZJfKlDC2xWwo3E/IVObb0NqXzFTk2YpDHVIwgJEyKj/6WghZ18IVb6uxb&#10;0cHY3HBjgzdf8i5fHLFphO1xZHRaCl9hYgiPbwqNslk/I4WlQ1R4kCUhy9CRQ/cBJ5apaLP3UXA+&#10;rXg+rRh6WhEfkMb6mHwaZGN5bLjVOCTH5rHBo8d6b+HjIw1e67V7Nq2OjfhXD28l6+qYH7+gHOsu&#10;06irY0vTNTmmNeU7VLuQQo7t1s7kmPtUM8DaKkiDISLHdn3K5JiT/rEPyd4tC9JgbRWkwRB3rMaF&#10;tVXQCkNkJK3Gi9WVAmrRYkAwWqytgjwYgp1w8DXUKhPWVg6pcWFIkAtrqyAXhhR9gtnsXB07V8de&#10;rxzz4VjkmB+uyTG7VXTCtMHP09hKit41w8VS9AWVknRTUEN7wd/8nDHbeTdos2597cLlmNmjdB97&#10;rycPMjlGfOJyzH2VpDtrzLmp4Cg8oMKDnAhZRol8KUNL7JbCzYS8lGOEp3S+1tcjPpVZkWOd1qH+&#10;0eYlcAdjc8MN2NxkyPaPac2ISiOdefjiImY2x/h1XL/C3NB6s96WFJYOUeFBloR0VhQ6cih1Urq1&#10;iGUq2uz9U4494lvcuHD/eHr/mxxiKHn+/iUdfnx+/PpPfELs7fN3LXr49v7z4zO+Zfn9+c1P9uO3&#10;7/gN1MfH5/cf3r7V4/ePXyFyf//27um9NC5D6vLx6p/k8Nc336E2/vH47vPD0wet8PDf3//4U3/o&#10;epjwltU0zkjutuTYrQYu1PDqWNfgTdfe5Rhe/8SQbfdskmNDO/VXlMvDinJsG0bhyn2R1TE8KNlO&#10;8rknN6P32P6WH+YEUtrFmxUFV8ixfQO4Bj9+/fLw65u//PyT+IQVu5oB1lZBGgwRObbPgJe6zPtq&#10;nBgSpMHaKkiDIUahyoW1VdAKQ2QkrdpgdaWA2lXFgGC0WFsFeTBkaPAUvHwdYr/nWVsJZJTdTO0S&#10;sJuzvEMYEuTC2irIhSFFn2BMOOXYKcderxzzO0zkmN+fq3JMpyxNtpe7GNf+foo+99NoQmkBpZTR&#10;zvcdPnWdZdN23u7mcK5sIJjD00iUsS72s9N23yuZuBYTTztLGbLGUvyQKRT2qewgIUKWISJXyrgS&#10;uaUQPXUnODYfVCQ8pfKVfp4bbM0iYiRBUi/rby3QKtw3mN0UcjAytxblo96X/FW0mxs25fClQLSW&#10;wjIsK08pih1/LW5BJn42USmP0h8qPEiSkPN94Mif+2gTyVRUUjzfGsNocb41duCtsf7aQzDJxjlb&#10;MmypcUyGXeYhrYphRyY8Y2u3bJJh3Yxnm12GyTE21kX7uKRfRIa1wzx1IsPcjA5OZZKJq2VRSeKE&#10;7FW3eBORYfsGWIaJT70su+0bYE0VpMEQkWH7BjJNpb1QjRNDgjRYUwVpMEQp1HuDNVXQCkNkJK3G&#10;i1WVAmpXFQOC0WJNFeTBkG5uWmiqWs9nmgqQXmTY/gXMkCAX1lRBLgwp+gRjwinDThn2emWY32Ei&#10;w3xkXpNhdqtY2qxTkc+H++n5Be9l4B5Fem4jJufFLrdEUmS5tJ23u9mN3CmIlVTZQDDXZm3ZCbGf&#10;KSciE5dh2NNu6E1rZI2l+MFIYZ/KDhIipBjOQyRnhq24Erkl6JvJOAtpf8tOkxPtNErl9/v5ik/P&#10;mUJNkCRT9Ld0gFVZk2EHI3NrscPLK/lW+IsbNuXw5ZaFReaj8LUFO+3sV6vOZNysGJL0VC7xwh8q&#10;PEiSkEXgyJ/7aBPJVLTZ8yg4H048V8MiDye2A/6E65umRSq/sRxGVQ4JMWwLggUvvX/avsPzj3dC&#10;rJ2aWb5qopvg2/ELCrG5wda+yDLdSkCHWU3ksruQYjlst3b2dKK5VGufNVWMBCNEhe16lD2b6JRr&#10;UWIVFiPBiipGghHuVo1JJqhC3Z0hTILtB4sVlQy71QsqA6hPNRYsp2KhYkR7bYex3umZmjJIrdMZ&#10;Euv0TEyF+iND3PfHKb/Od8REr7zad8R8aBH55Ydr8kvvLZsleRLcz8rxWVB/P4vHL94pEbN2P2Vq&#10;xvJcM2cTbVR8mTWdQs3EYj6zsFCJay/3sxRynh0g+y7Mp8Ci7BgdApbxIU/KoC7UlrLN/LtUXguc&#10;kvdKF+MjcJgUhSNGRhYm+lsKoB1RhfrlVnIsLDdY248ieahFMyHGbKbhsoXUUlbGZEXSu5n1Vr0t&#10;LSzcocJjFAlYRI3cKUIt01jWCSXBc+0LI8v/y9rXzz+ePv3y6fnp3RPWhOT4xyc5wj/Bzw9Pn//z&#10;/m8P3x/4t9b65UP3+Pnxy78/PP/1fwAAAP//AwBQSwMEFAAGAAgAAAAhAOkShkbkAAAADQEAAA8A&#10;AABkcnMvZG93bnJldi54bWxMj8FOwzAMhu9IvENkJG4szdjatTSdpgk4TUhsSIhb1nhttSapmqzt&#10;3h7vBDdb/vT7+/P1ZFo2YO8bZyWIWQQMbel0YysJX4e3pxUwH5TVqnUWJVzRw7q4v8tVpt1oP3HY&#10;h4pRiPWZklCH0GWc+7JGo/zMdWjpdnK9UYHWvuK6VyOFm5bPoyjmRjWWPtSqw22N5Xl/MRLeRzVu&#10;nsXrsDufttefw/LjeydQyseHafMCLOAU/mC46ZM6FOR0dBerPWslzBciIVRCEi+p1I0QaboAdqQp&#10;WaUx8CLn/1sUvwAAAP//AwBQSwECLQAUAAYACAAAACEAtoM4kv4AAADhAQAAEwAAAAAAAAAAAAAA&#10;AAAAAAAAW0NvbnRlbnRfVHlwZXNdLnhtbFBLAQItABQABgAIAAAAIQA4/SH/1gAAAJQBAAALAAAA&#10;AAAAAAAAAAAAAC8BAABfcmVscy8ucmVsc1BLAQItABQABgAIAAAAIQACzK2LWkgAAI0wAwAOAAAA&#10;AAAAAAAAAAAAAC4CAABkcnMvZTJvRG9jLnhtbFBLAQItABQABgAIAAAAIQDpEoZG5AAAAA0BAAAP&#10;AAAAAAAAAAAAAAAAALRKAABkcnMvZG93bnJldi54bWxQSwUGAAAAAAQABADzAAAAxUsAAAAA&#10;">
                <v:group id="_x0000_s1027" alt="A collection of circles in various sizes and patterns" style="position:absolute;left:23171;top:21031;width:17134;height:17135" coordorigin="23171,21031" coordsize="17134,1713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4KxrywAAAOMAAAAPAAAAZHJzL2Rvd25yZXYueG1sRI9Pa8JA&#10;FMTvQr/D8gq91U0sGk1dRaQtPQRBLZTeHtlnEsy+Ddlt/nx7t1DwOMzMb5j1djC16Kh1lWUF8TQC&#10;QZxbXXGh4Ov8/rwE4TyyxtoyKRjJwXbzMFljqm3PR+pOvhABwi5FBaX3TSqly0sy6Ka2IQ7exbYG&#10;fZBtIXWLfYCbWs6iaCENVhwWSmxoX1J+Pf0aBR899ruX+K3Lrpf9+HOeH76zmJR6ehx2ryA8Df4e&#10;/m9/agWBuIqT1SKZwd+n8Afk5gYAAP//AwBQSwECLQAUAAYACAAAACEA2+H2y+4AAACFAQAAEwAA&#10;AAAAAAAAAAAAAAAAAAAAW0NvbnRlbnRfVHlwZXNdLnhtbFBLAQItABQABgAIAAAAIQBa9CxbvwAA&#10;ABUBAAALAAAAAAAAAAAAAAAAAB8BAABfcmVscy8ucmVsc1BLAQItABQABgAIAAAAIQAB4KxrywAA&#10;AOMAAAAPAAAAAAAAAAAAAAAAAAcCAABkcnMvZG93bnJldi54bWxQSwUGAAAAAAMAAwC3AAAA/wIA&#10;AAAA&#10;">
                  <v:shape id="Free-form: Shape 686825596" o:spid="_x0000_s1028" style="position:absolute;left:35841;top:33702;width:3425;height:3425;visibility:visible;mso-wrap-style:square;v-text-anchor:middle" coordsize="342500,3425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bxrnygAAAOIAAAAPAAAAZHJzL2Rvd25yZXYueG1sRI/RasJA&#10;FETfC/2H5Rb6VjcKhhjdBA20VEofGvsB1+w1CWbvxuzWpH/vFgo+DjNzhtnkk+nElQbXWlYwn0Ug&#10;iCurW64VfB9eXxIQziNr7CyTgl9ykGePDxtMtR35i66lr0WAsEtRQeN9n0rpqoYMupntiYN3soNB&#10;H+RQSz3gGOCmk4soiqXBlsNCgz0VDVXn8scoqPDjYldj8Zb0xfZw9Du9x9OnUs9P03YNwtPk7+H/&#10;9rtWECdxslguVzH8XQp3QGY3AAAA//8DAFBLAQItABQABgAIAAAAIQDb4fbL7gAAAIUBAAATAAAA&#10;AAAAAAAAAAAAAAAAAABbQ29udGVudF9UeXBlc10ueG1sUEsBAi0AFAAGAAgAAAAhAFr0LFu/AAAA&#10;FQEAAAsAAAAAAAAAAAAAAAAAHwEAAF9yZWxzLy5yZWxzUEsBAi0AFAAGAAgAAAAhAIhvGufKAAAA&#10;4gAAAA8AAAAAAAAAAAAAAAAABwIAAGRycy9kb3ducmV2LnhtbFBLBQYAAAAAAwADALcAAAD+AgAA&#10;AAA=&#10;" path="m68647,300790l300780,68656,342500,,,342500,68647,300790xe" filled="f" stroked="f">
                    <v:stroke joinstyle="miter"/>
                    <v:path arrowok="t" o:connecttype="custom" o:connectlocs="68647,300790;300780,68656;342500,0;0,342500;68647,300790" o:connectangles="0,0,0,0,0"/>
                  </v:shape>
                  <v:shape id="Free-form: Shape 1995590736" o:spid="_x0000_s1029" style="position:absolute;left:34285;top:32145;width:5639;height:5640;visibility:visible;mso-wrap-style:square;v-text-anchor:middle" coordsize="563955,5639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IJNjyQAAAOMAAAAPAAAAZHJzL2Rvd25yZXYueG1sRE/NTsJA&#10;EL6b8A6bIeEmWyEgrSyEnxCMxAOVB5h0x7bSnS3dpVSfnjUx8Tjf/8yXnalES40rLSt4GkYgiDOr&#10;S84VnD52jzMQziNrrCyTgm9ysFz0HuaYaHvjI7Wpz0UIYZeggsL7OpHSZQUZdENbEwfu0zYGfTib&#10;XOoGbyHcVHIURVNpsOTQUGBNm4Kyc3o1Cs5fs4O/7t/iFNvT4We9PV7G751Sg363egHhqfP/4j/3&#10;qw7z43gyiaPn8RR+fwoAyMUdAAD//wMAUEsBAi0AFAAGAAgAAAAhANvh9svuAAAAhQEAABMAAAAA&#10;AAAAAAAAAAAAAAAAAFtDb250ZW50X1R5cGVzXS54bWxQSwECLQAUAAYACAAAACEAWvQsW78AAAAV&#10;AQAACwAAAAAAAAAAAAAAAAAfAQAAX3JlbHMvLnJlbHNQSwECLQAUAAYACAAAACEAIiCTY8kAAADj&#10;AAAADwAAAAAAAAAAAAAAAAAHAgAAZHJzL2Rvd25yZXYueG1sUEsFBgAAAAADAAMAtwAAAP0CAAAA&#10;AA==&#10;" path="m40719,550174l550183,40710,563956,,,563956,40719,550174xe" filled="f" stroked="f">
                    <v:stroke joinstyle="miter"/>
                    <v:path arrowok="t" o:connecttype="custom" o:connectlocs="40719,550174;550183,40710;563956,0;0,563956;40719,550174" o:connectangles="0,0,0,0,0"/>
                  </v:shape>
                  <v:shape id="Free-form: Shape 944049536" o:spid="_x0000_s1030" style="position:absolute;left:33112;top:30973;width:7087;height:7087;visibility:visible;mso-wrap-style:square;v-text-anchor:middle" coordsize="708688,70868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j/2NszAAAAOIAAAAPAAAAZHJzL2Rvd25yZXYueG1sRI9BS8NA&#10;FITvQv/D8gre7EYTi4ndFqsILXqxLerxkX1m02bfhuymTf31riB4HGbmG2a2GGwjjtT52rGC60kC&#10;grh0uuZKwW77fHUHwgdkjY1jUnAmD4v56GKGhXYnfqPjJlQiQtgXqMCE0BZS+tKQRT9xLXH0vlxn&#10;MUTZVVJ3eIpw28ibJJlKizXHBYMtPRoqD5veKnh6fU9X6zQ/h33/ve4/6uXL59IodTkeHu5BBBrC&#10;f/ivvdIK8ixLsvw2ncLvpXgH5PwHAAD//wMAUEsBAi0AFAAGAAgAAAAhANvh9svuAAAAhQEAABMA&#10;AAAAAAAAAAAAAAAAAAAAAFtDb250ZW50X1R5cGVzXS54bWxQSwECLQAUAAYACAAAACEAWvQsW78A&#10;AAAVAQAACwAAAAAAAAAAAAAAAAAfAQAAX3JlbHMvLnJlbHNQSwECLQAUAAYACAAAACEAo/9jbMwA&#10;AADiAAAADwAAAAAAAAAAAAAAAAAHAgAAZHJzL2Rvd25yZXYueG1sUEsFBgAAAAADAAMAtwAAAAAD&#10;AAAAAA==&#10;" path="m32785,702840l702831,32795c705021,21898,706917,10963,708688,l,708688v10954,-1762,21888,-3657,32785,-5848xe" filled="f" stroked="f">
                    <v:stroke joinstyle="miter"/>
                    <v:path arrowok="t" o:connecttype="custom" o:connectlocs="32785,702840;702831,32795;708688,0;0,708688;32785,702840" o:connectangles="0,0,0,0,0"/>
                  </v:shape>
                  <v:shape id="Free-form: Shape 943032538" o:spid="_x0000_s1031" style="position:absolute;left:32111;top:29971;width:8192;height:8192;visibility:visible;mso-wrap-style:square;v-text-anchor:middle" coordsize="819188,81918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uXjUyQAAAOIAAAAPAAAAZHJzL2Rvd25yZXYueG1sRE/LSsNA&#10;FN0X/IfhCm6KnTxq0NhpaaVCE9xYXbi8ZK5JMHNnyIxt+vfOouDycN6rzWQGcaLR95YVpIsEBHFj&#10;dc+tgs+P1/tHED4gaxwsk4ILedisb2YrLLU98zudjqEVMYR9iQq6EFwppW86MugX1hFH7tuOBkOE&#10;Yyv1iOcYbgaZJUkhDfYcGzp09NJR83P8NQq2byYt9rt2d/iaZ3VdpZVzRaXU3e20fQYRaAr/4qv7&#10;oBU8LfMkzx7yuDleindArv8AAAD//wMAUEsBAi0AFAAGAAgAAAAhANvh9svuAAAAhQEAABMAAAAA&#10;AAAAAAAAAAAAAAAAAFtDb250ZW50X1R5cGVzXS54bWxQSwECLQAUAAYACAAAACEAWvQsW78AAAAV&#10;AQAACwAAAAAAAAAAAAAAAAAfAQAAX3JlbHMvLnJlbHNQSwECLQAUAAYACAAAACEAObl41MkAAADi&#10;AAAADwAAAAAAAAAAAAAAAAAHAgAAZHJzL2Rvd25yZXYueG1sUEsFBgAAAAADAAMAtwAAAP0CAAAA&#10;AA==&#10;" path="m28813,817302l817312,28813c818055,19212,818769,9611,819188,l,819188v9611,-429,19212,-1152,28813,-1886xe" filled="f" stroked="f">
                    <v:stroke joinstyle="miter"/>
                    <v:path arrowok="t" o:connecttype="custom" o:connectlocs="28813,817302;817312,28813;819188,0;0,819188;28813,817302" o:connectangles="0,0,0,0,0"/>
                  </v:shape>
                  <v:shape id="Free-form: Shape 495274072" o:spid="_x0000_s1032" style="position:absolute;left:31221;top:29082;width:9084;height:9084;visibility:visible;mso-wrap-style:square;v-text-anchor:middle" coordsize="908399,90839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CB7M7zgAAAOIAAAAPAAAAZHJzL2Rvd25yZXYueG1sRI9BS8NA&#10;FITvQv/D8oRepN0Yo9XYbSmKtFCttqnQ4zP7mgSzb0N228Z/7xYEj8PMfMOMp52pxZFaV1lWcD2M&#10;QBDnVldcKNhmL4N7EM4ja6wtk4IfcjCd9C7GmGp74jUdN74QAcIuRQWl900qpctLMuiGtiEO3t62&#10;Bn2QbSF1i6cAN7WMo+hOGqw4LJTY0FNJ+ffmYBR8LnU2v3o75B+vu+fVe7ZNbtZfO6X6l93sEYSn&#10;zv+H/9oLrSB5uI1HSTSK4Xwp3AE5+QUAAP//AwBQSwECLQAUAAYACAAAACEA2+H2y+4AAACFAQAA&#10;EwAAAAAAAAAAAAAAAAAAAAAAW0NvbnRlbnRfVHlwZXNdLnhtbFBLAQItABQABgAIAAAAIQBa9Cxb&#10;vwAAABUBAAALAAAAAAAAAAAAAAAAAB8BAABfcmVscy8ucmVsc1BLAQItABQABgAIAAAAIQBCB7M7&#10;zgAAAOIAAAAPAAAAAAAAAAAAAAAAAAcCAABkcnMvZG93bnJldi54bWxQSwUGAAAAAAMAAwC3AAAA&#10;AgMAAAAA&#10;" path="m25813,908400l908400,25813c908142,17202,907790,8601,907275,l,907275v8592,515,17202,867,25813,1125xe" filled="f" stroked="f">
                    <v:stroke joinstyle="miter"/>
                    <v:path arrowok="t" o:connecttype="custom" o:connectlocs="25813,908400;908400,25813;907275,0;0,907275;25813,908400" o:connectangles="0,0,0,0,0"/>
                  </v:shape>
                  <v:shape id="Free-form: Shape 1430926711" o:spid="_x0000_s1033" style="position:absolute;left:30410;top:28271;width:9830;height:9829;visibility:visible;mso-wrap-style:square;v-text-anchor:middle" coordsize="982932,9829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NlCcyAAAAOMAAAAPAAAAZHJzL2Rvd25yZXYueG1sRE9fa8Iw&#10;EH8f+B3CCb5pUh1u7YziBEEYOKYb+Hg0Z1vWXLom1u7bL4Kwx/v9v8Wqt7XoqPWVYw3JRIEgzp2p&#10;uNDwedyOn0H4gGywdkwafsnDajl4WGBm3JU/qDuEQsQQ9hlqKENoMil9XpJFP3ENceTOrrUY4tkW&#10;0rR4jeG2llOl5tJixbGhxIY2JeXfh4vVoPh1nZjT8f2nN6e0e0v3X82ZtB4N+/ULiEB9+Bff3TsT&#10;5z/OVDqdPyUJ3H6KAMjlHwAAAP//AwBQSwECLQAUAAYACAAAACEA2+H2y+4AAACFAQAAEwAAAAAA&#10;AAAAAAAAAAAAAAAAW0NvbnRlbnRfVHlwZXNdLnhtbFBLAQItABQABgAIAAAAIQBa9CxbvwAAABUB&#10;AAALAAAAAAAAAAAAAAAAAB8BAABfcmVscy8ucmVsc1BLAQItABQABgAIAAAAIQDtNlCcyAAAAOMA&#10;AAAPAAAAAAAAAAAAAAAAAAcCAABkcnMvZG93bnJldi54bWxQSwUGAAAAAAMAAwC3AAAA/AIAAAAA&#10;" path="m23632,982923l982932,23622c981923,15735,980847,7858,979618,l,979608v7868,1229,15745,2305,23632,3315xe" filled="f" stroked="f">
                    <v:stroke joinstyle="miter"/>
                    <v:path arrowok="t" o:connecttype="custom" o:connectlocs="23632,982923;982932,23622;979618,0;0,979608;23632,982923" o:connectangles="0,0,0,0,0"/>
                  </v:shape>
                  <v:shape id="Free-form: Shape 157928539" o:spid="_x0000_s1034" style="position:absolute;left:29662;top:27523;width:10444;height:10444;visibility:visible;mso-wrap-style:square;v-text-anchor:middle" coordsize="1044397,104439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EBJ9hxQAAAOIAAAAPAAAAZHJzL2Rvd25yZXYueG1sRE/LasJA&#10;FN0L/sNwC92IToy1NamjFFF0J1W7v2RuHpi5EzKjpv36jiC4PJz3fNmZWlypdZVlBeNRBII4s7ri&#10;QsHpuBnOQDiPrLG2TAp+ycFy0e/NMdX2xt90PfhChBB2KSoovW9SKV1WkkE3sg1x4HLbGvQBtoXU&#10;Ld5CuKllHEXv0mDFoaHEhlYlZefDxShYJ8cc4z0m290bbeV5IPHnL1fq9aX7+gThqfNP8cO902H+&#10;9COJZ9NJAvdLAYNc/AMAAP//AwBQSwECLQAUAAYACAAAACEA2+H2y+4AAACFAQAAEwAAAAAAAAAA&#10;AAAAAAAAAAAAW0NvbnRlbnRfVHlwZXNdLnhtbFBLAQItABQABgAIAAAAIQBa9CxbvwAAABUBAAAL&#10;AAAAAAAAAAAAAAAAAB8BAABfcmVscy8ucmVsc1BLAQItABQABgAIAAAAIQBEBJ9hxQAAAOIAAAAP&#10;AAAAAAAAAAAAAAAAAAcCAABkcnMvZG93bnJldi54bWxQSwUGAAAAAAMAAwC3AAAA+QIAAAAA&#10;" path="m21955,1044397l1044397,21955c1042778,14631,1041225,7296,1039416,l,1039416v7287,1809,14631,3362,21955,4981xe" filled="f" stroked="f">
                    <v:stroke joinstyle="miter"/>
                    <v:path arrowok="t" o:connecttype="custom" o:connectlocs="21955,1044397;1044397,21955;1039416,0;0,1039416;21955,1044397" o:connectangles="0,0,0,0,0"/>
                  </v:shape>
                  <v:shape id="Free-form: Shape 962382454" o:spid="_x0000_s1035" style="position:absolute;left:28969;top:26830;width:10949;height:10948;visibility:visible;mso-wrap-style:square;v-text-anchor:middle" coordsize="1094889,109487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2hY9FyAAAAOIAAAAPAAAAZHJzL2Rvd25yZXYueG1sRI/BbsIw&#10;EETvlfgHa5F6Kw5pimiKQVXVCq4NHDiu4iWJsNchNuD+fY2ExHE0M280i1W0Rlxo8J1jBdNJBoK4&#10;drrjRsFu+/MyB+EDskbjmBT8kYfVcvS0wFK7K//SpQqNSBD2JSpoQ+hLKX3dkkU/cT1x8g5usBiS&#10;HBqpB7wmuDUyz7KZtNhxWmixp6+W6mN1tgoKczb1eruW37Lanw4UYnHcR6Wex/HzA0SgGB7he3uj&#10;FbzP8td5XrwVcLuU7oBc/gMAAP//AwBQSwECLQAUAAYACAAAACEA2+H2y+4AAACFAQAAEwAAAAAA&#10;AAAAAAAAAAAAAAAAW0NvbnRlbnRfVHlwZXNdLnhtbFBLAQItABQABgAIAAAAIQBa9CxbvwAAABUB&#10;AAALAAAAAAAAAAAAAAAAAB8BAABfcmVscy8ucmVsc1BLAQItABQABgAIAAAAIQB2hY9FyAAAAOIA&#10;AAAPAAAAAAAAAAAAAAAAAAcCAABkcnMvZG93bnJldi54bWxQSwUGAAAAAAMAAwC3AAAA/AIAAAAA&#10;" path="m20364,1094880l1094889,20364c1092756,13564,1090622,6753,1088317,l,1088307v6763,2306,13564,4439,20364,6573xe" filled="f" stroked="f">
                    <v:stroke joinstyle="miter"/>
                    <v:path arrowok="t" o:connecttype="custom" o:connectlocs="20364,1094880;1094889,20364;1088317,0;0,1088307;20364,1094880" o:connectangles="0,0,0,0,0"/>
                  </v:shape>
                  <v:shape id="Free-form: Shape 1470972756" o:spid="_x0000_s1036" style="position:absolute;left:28322;top:26183;width:11360;height:11360;visibility:visible;mso-wrap-style:square;v-text-anchor:middle" coordsize="1136018,113601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AjvM2yQAAAOMAAAAPAAAAZHJzL2Rvd25yZXYueG1sRE9La8JA&#10;EL4X/A/LCN7qxkdNGl2lNARaKIha6HWaHZO02dmQXTX9965Q8Djfe1ab3jTiTJ2rLSuYjCMQxIXV&#10;NZcKPg/5YwLCeWSNjWVS8EcONuvBwwpTbS+8o/PelyKEsEtRQeV9m0rpiooMurFtiQN3tJ1BH86u&#10;lLrDSwg3jZxG0UIarDk0VNjSa0XF7/5kFPS23OXfWVIcjtns/YfNx/arSZQaDfuXJQhPvb+L/91v&#10;Osyfx9FzPI2fFnD7KQAg11cAAAD//wMAUEsBAi0AFAAGAAgAAAAhANvh9svuAAAAhQEAABMAAAAA&#10;AAAAAAAAAAAAAAAAAFtDb250ZW50X1R5cGVzXS54bWxQSwECLQAUAAYACAAAACEAWvQsW78AAAAV&#10;AQAACwAAAAAAAAAAAAAAAAAfAQAAX3JlbHMvLnJlbHNQSwECLQAUAAYACAAAACEAQI7zNskAAADj&#10;AAAADwAAAAAAAAAAAAAAAAAHAgAAZHJzL2Rvd25yZXYueG1sUEsFBgAAAAADAAMAtwAAAP0CAAAA&#10;AA==&#10;" path="m18783,1136018l1136018,18783c1133456,12468,1130579,6267,1127865,l,1127855v6258,2724,12468,5601,18783,8163xe" filled="f" stroked="f">
                    <v:stroke joinstyle="miter"/>
                    <v:path arrowok="t" o:connecttype="custom" o:connectlocs="18783,1136018;1136018,18783;1127865,0;0,1127855;18783,1136018" o:connectangles="0,0,0,0,0"/>
                  </v:shape>
                  <v:shape id="Free-form: Shape 1677441869" o:spid="_x0000_s1037" style="position:absolute;left:27715;top:25576;width:11686;height:11685;visibility:visible;mso-wrap-style:square;v-text-anchor:middle" coordsize="1168536,116854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JvAHxwAAAOMAAAAPAAAAZHJzL2Rvd25yZXYueG1sRE9La8JA&#10;EL4X/A/LCN7qxiKJRleRQsEeilQFPQ7ZyUOzs2l2Nem/7woFj/O9Z7nuTS3u1LrKsoLJOAJBnFld&#10;caHgePh4nYFwHlljbZkU/JKD9WrwssRU246/6b73hQgh7FJUUHrfpFK6rCSDbmwb4sDltjXow9kW&#10;UrfYhXBTy7coiqXBikNDiQ29l5Rd9zejgPLb/HRJkuizyn92xTn3Tae/lBoN+80ChKfeP8X/7q0O&#10;8+MkmU4ns3gOj58CAHL1BwAA//8DAFBLAQItABQABgAIAAAAIQDb4fbL7gAAAIUBAAATAAAAAAAA&#10;AAAAAAAAAAAAAABbQ29udGVudF9UeXBlc10ueG1sUEsBAi0AFAAGAAgAAAAhAFr0LFu/AAAAFQEA&#10;AAsAAAAAAAAAAAAAAAAAHwEAAF9yZWxzLy5yZWxzUEsBAi0AFAAGAAgAAAAhAG8m8AfHAAAA4wAA&#10;AA8AAAAAAAAAAAAAAAAABwIAAGRycy9kb3ducmV2LnhtbFBLBQYAAAAAAwADALcAAAD7AgAAAAA=&#10;" path="m17869,1168546l1168537,17869c1165546,11897,1162612,5915,1159469,l,1159478v5905,3144,11897,6077,17869,9068xe" filled="f" stroked="f">
                    <v:stroke joinstyle="miter"/>
                    <v:path arrowok="t" o:connecttype="custom" o:connectlocs="17869,1168546;1168537,17869;1159469,0;0,1159478;17869,1168546" o:connectangles="0,0,0,0,0"/>
                  </v:shape>
                  <v:shape id="Free-form: Shape 1822727155" o:spid="_x0000_s1038" style="position:absolute;left:27149;top:25009;width:11933;height:11933;visibility:visible;mso-wrap-style:square;v-text-anchor:middle" coordsize="1193320,119331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1uXgyAAAAOMAAAAPAAAAZHJzL2Rvd25yZXYueG1sRE9LS8NA&#10;EL4L/Q/LFLzZTRf6IHZbikWJJ7H20OM0O2aj2dmQ3aTRX+8Kgsf53rPZja4RA3Wh9qxhPstAEJfe&#10;1FxpOL093q1BhIhssPFMGr4owG47udlgbvyVX2k4xkqkEA45arAxtrmUobTkMMx8S5y4d985jOns&#10;Kmk6vKZw10iVZUvpsObUYLGlB0vl57F3Gs7L/lDS/gXtUzGoy0f//VycDlrfTsf9PYhIY/wX/7kL&#10;k+avlVqp1XyxgN+fEgBy+wMAAP//AwBQSwECLQAUAAYACAAAACEA2+H2y+4AAACFAQAAEwAAAAAA&#10;AAAAAAAAAAAAAAAAW0NvbnRlbnRfVHlwZXNdLnhtbFBLAQItABQABgAIAAAAIQBa9CxbvwAAABUB&#10;AAALAAAAAAAAAAAAAAAAAB8BAABfcmVscy8ucmVsc1BLAQItABQABgAIAAAAIQDq1uXgyAAAAOMA&#10;AAAPAAAAAAAAAAAAAAAAAAcCAABkcnMvZG93bnJldi54bWxQSwUGAAAAAAMAAwC3AAAA/AIAAAAA&#10;" path="m16583,1193311l1193321,16573c1189958,11001,1186453,5505,1182958,l,1182958v5505,3495,11011,7000,16583,10353xe" filled="f" stroked="f">
                    <v:stroke joinstyle="miter"/>
                    <v:path arrowok="t" o:connecttype="custom" o:connectlocs="16583,1193311;1193321,16573;1182958,0;0,1182958;16583,1193311" o:connectangles="0,0,0,0,0"/>
                  </v:shape>
                  <v:shape id="Free-form: Shape 1364774972" o:spid="_x0000_s1039" style="position:absolute;left:26617;top:24477;width:12108;height:12109;visibility:visible;mso-wrap-style:square;v-text-anchor:middle" coordsize="1210884,121088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D3M2xwAAAOMAAAAPAAAAZHJzL2Rvd25yZXYueG1sRE/NbsIw&#10;DL5P2jtEnrTbSMsqOgoBARuIC4dRHsBqTFvROF2T0fL2BGnSjv7+PV8OphFX6lxtWUE8ikAQF1bX&#10;XCo45du3DxDOI2tsLJOCGzlYLp6f5php2/M3XY++FCGEXYYKKu/bTEpXVGTQjWxLHLiz7Qz6cHal&#10;1B32Idw0chxFE2mw5tBQYUubiorL8dco0D/xOok/d/kX+hPZzaG/rfOVUq8vw2oGwtPg/8V/7r0O&#10;898nSZom03QMj58CAHJxBwAA//8DAFBLAQItABQABgAIAAAAIQDb4fbL7gAAAIUBAAATAAAAAAAA&#10;AAAAAAAAAAAAAABbQ29udGVudF9UeXBlc10ueG1sUEsBAi0AFAAGAAgAAAAhAFr0LFu/AAAAFQEA&#10;AAsAAAAAAAAAAAAAAAAAHwEAAF9yZWxzLy5yZWxzUEsBAi0AFAAGAAgAAAAhAGMPczbHAAAA4wAA&#10;AA8AAAAAAAAAAAAAAAAABwIAAGRycy9kb3ducmV2LnhtbFBLBQYAAAAAAwADALcAAAD7AgAAAAA=&#10;" path="m15630,1210885l1210885,15630c1207151,10401,1203436,5162,1199579,l,1199579v5172,3857,10401,7581,15630,11306xe" filled="f" stroked="f">
                    <v:stroke joinstyle="miter"/>
                    <v:path arrowok="t" o:connecttype="custom" o:connectlocs="15630,1210885;1210885,15630;1199579,0;0,1199579;15630,1210885" o:connectangles="0,0,0,0,0"/>
                  </v:shape>
                  <v:shape id="Free-form: Shape 1889039713" o:spid="_x0000_s1040" style="position:absolute;left:26120;top:24012;width:12194;height:12184;visibility:visible;mso-wrap-style:square;v-text-anchor:middle" coordsize="1219352,121833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l4iZywAAAOMAAAAPAAAAZHJzL2Rvd25yZXYueG1sRI9BS8NA&#10;EIXvQv/DMgVvdrcWbZp2W0QQclFMWtDjkJ1mQ7OzMbu28d+7gtDjzHvvmzeb3eg6caYhtJ41zGcK&#10;BHHtTcuNhsP+5S4DESKywc4zafihALvt5GaDufEXLulcxUYkCIccNdgY+1zKUFtyGGa+J07a0Q8O&#10;YxqHRpoBLwnuOnmv1KN02HK6YLGnZ0v1qfp2iVKePh/cq/2y5kOVRdi3b+9FpfXtdHxag4g0xqv5&#10;P12YVD/LVmqxWs4X8PdTWoDc/gIAAP//AwBQSwECLQAUAAYACAAAACEA2+H2y+4AAACFAQAAEwAA&#10;AAAAAAAAAAAAAAAAAAAAW0NvbnRlbnRfVHlwZXNdLnhtbFBLAQItABQABgAIAAAAIQBa9CxbvwAA&#10;ABUBAAALAAAAAAAAAAAAAAAAAB8BAABfcmVscy8ucmVsc1BLAQItABQABgAIAAAAIQCYl4iZywAA&#10;AOMAAAAPAAAAAAAAAAAAAAAAAAcCAABkcnMvZG93bnJldi54bWxQSwUGAAAAAAMAAwC3AAAA/wIA&#10;AAAA&#10;" path="m1205884,l,1205884v4810,4182,9611,8382,14488,12449l1219353,13468,1205884,xe" filled="f" stroked="f">
                    <v:stroke joinstyle="miter"/>
                    <v:path arrowok="t" o:connecttype="custom" o:connectlocs="1205884,0;0,1205884;14488,1218333;1219353,13468;1205884,0" o:connectangles="0,0,0,0,0"/>
                  </v:shape>
                  <v:shape id="Free-form: Shape 23649634" o:spid="_x0000_s1041" style="position:absolute;left:25655;top:23565;width:12209;height:12206;visibility:visible;mso-wrap-style:square;v-text-anchor:middle" coordsize="1220828,122060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Up/LmxwAAAOEAAAAPAAAAZHJzL2Rvd25yZXYueG1sRI9Ba8JA&#10;FITvBf/D8oTe6sZEQoyuIqIQxB60Ba+P7DMJZt+G7Krpv+8WhB6HmfmGWa4H04oH9a6xrGA6iUAQ&#10;l1Y3XCn4/tp/ZCCcR9bYWiYFP+RgvRq9LTHX9sknepx9JQKEXY4Kau+7XEpX1mTQTWxHHLyr7Q36&#10;IPtK6h6fAW5aGUdRKg02HBZq7GhbU3k7340CY5NqKD6PnJ0OO1lcMoyv/qDU+3jYLEB4Gvx/+NUu&#10;tII4SWfzNJnB36PwBuTqFwAA//8DAFBLAQItABQABgAIAAAAIQDb4fbL7gAAAIUBAAATAAAAAAAA&#10;AAAAAAAAAAAAAABbQ29udGVudF9UeXBlc10ueG1sUEsBAi0AFAAGAAgAAAAhAFr0LFu/AAAAFQEA&#10;AAsAAAAAAAAAAAAAAAAAHwEAAF9yZWxzLy5yZWxzUEsBAi0AFAAGAAgAAAAhANSn8ubHAAAA4QAA&#10;AA8AAAAAAAAAAAAAAAAABwIAAGRycy9kb3ducmV2LnhtbFBLBQYAAAAAAwADALcAAAD7AgAAAAA=&#10;" path="m1207351,l,1207361v753,752,1438,1552,2191,2305c5953,1213428,9878,1216924,13697,1220600l1220829,13468,1207351,xe" filled="f" stroked="f">
                    <v:stroke joinstyle="miter"/>
                    <v:path arrowok="t" o:connecttype="custom" o:connectlocs="1207351,0;0,1207361;2191,1209666;13697,1220600;1220829,13468;1207351,0" o:connectangles="0,0,0,0,0,0"/>
                  </v:shape>
                  <v:shape id="Free-form: Shape 1867627583" o:spid="_x0000_s1042" style="position:absolute;left:25226;top:23117;width:12187;height:12198;visibility:visible;mso-wrap-style:square;v-text-anchor:middle" coordsize="1218752,121978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9s82yQAAAOMAAAAPAAAAZHJzL2Rvd25yZXYueG1sRE/dS8Mw&#10;EH8X/B/CDfbm0k3sSl02RHSryBj7EPHtbM62mFxKE7f63y+CsMf7fd9s0VsjjtT5xrGC8SgBQVw6&#10;3XCl4LB/vslA+ICs0TgmBb/kYTG/vpphrt2Jt3TchUrEEPY5KqhDaHMpfVmTRT9yLXHkvlxnMcSz&#10;q6Tu8BTDrZGTJEmlxYZjQ40tPdZUfu9+rIKUXjMv159PxcfGLGV4e38xxUqp4aB/uAcRqA8X8b+7&#10;0HF+lk7TyfQuu4W/nyIAcn4GAAD//wMAUEsBAi0AFAAGAAgAAAAhANvh9svuAAAAhQEAABMAAAAA&#10;AAAAAAAAAAAAAAAAAFtDb250ZW50X1R5cGVzXS54bWxQSwECLQAUAAYACAAAACEAWvQsW78AAAAV&#10;AQAACwAAAAAAAAAAAAAAAAAfAQAAX3JlbHMvLnJlbHNQSwECLQAUAAYACAAAACEAYPbPNskAAADj&#10;AAAADwAAAAAAAAAAAAAAAAAHAgAAZHJzL2Rvd25yZXYueG1sUEsFBgAAAAADAAMAtwAAAP0CAAAA&#10;AA==&#10;" path="m1205284,l,1205284v4144,4839,8172,9734,12440,14497l1218752,13468,1205284,xe" filled="f" stroked="f">
                    <v:stroke joinstyle="miter"/>
                    <v:path arrowok="t" o:connecttype="custom" o:connectlocs="1205284,0;0,1205284;12440,1219781;1218752,13468;1205284,0" o:connectangles="0,0,0,0,0"/>
                  </v:shape>
                  <v:shape id="Free-form: Shape 1938378675" o:spid="_x0000_s1043" style="position:absolute;left:24826;top:22687;width:12136;height:12136;visibility:visible;mso-wrap-style:square;v-text-anchor:middle" coordsize="1213618,121360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qsmLyQAAAOMAAAAPAAAAZHJzL2Rvd25yZXYueG1sRE/bagIx&#10;EH0X+g9hCr5IzbayF7dGkYK0fRCt+gHDZvbSbibLJur6902h4OOc+yxWg2nFhXrXWFbwPI1AEBdW&#10;N1wpOB03TxkI55E1tpZJwY0crJYPowXm2l75iy4HX4kQwi5HBbX3XS6lK2oy6Ka2Iw5caXuDPpx9&#10;JXWP1xBuWvkSRYk02HBoqLGjt5qKn8PZKNh/xmV12pTx7Xtr1+87Lymd7JQaPw7rVxCeBn8X/7s/&#10;dJg/n2WzNEvSGP5+CgDI5S8AAAD//wMAUEsBAi0AFAAGAAgAAAAhANvh9svuAAAAhQEAABMAAAAA&#10;AAAAAAAAAAAAAAAAAFtDb250ZW50X1R5cGVzXS54bWxQSwECLQAUAAYACAAAACEAWvQsW78AAAAV&#10;AQAACwAAAAAAAAAAAAAAAAAfAQAAX3JlbHMvLnJlbHNQSwECLQAUAAYACAAAACEAD6rJi8kAAADj&#10;AAAADwAAAAAAAAAAAAAAAAAHAgAAZHJzL2Rvd25yZXYueG1sUEsFBgAAAAADAAMAtwAAAP0CAAAA&#10;AA==&#10;" path="m11763,1213609l1213618,11754c1208551,7849,1203570,3772,1198436,l,1198435v3781,5125,7858,10107,11763,15174xe" filled="f" stroked="f">
                    <v:stroke joinstyle="miter"/>
                    <v:path arrowok="t" o:connecttype="custom" o:connectlocs="11763,1213609;1213618,11754;1198436,0;0,1198435;11763,1213609" o:connectangles="0,0,0,0,0"/>
                  </v:shape>
                  <v:shape id="Free-form: Shape 431712522" o:spid="_x0000_s1044" style="position:absolute;left:24465;top:22326;width:11975;height:11974;visibility:visible;mso-wrap-style:square;v-text-anchor:middle" coordsize="1197454,1197463"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Y/RecygAAAOIAAAAPAAAAZHJzL2Rvd25yZXYueG1sRI9ba8JA&#10;FITfBf/Dcgq+6Sbx0pK6iiiCL1ZqS/t6mj25YPZsyK4a/31XEHwcZuYbZr7sTC0u1LrKsoJ4FIEg&#10;zqyuuFDw/bUdvoFwHlljbZkU3MjBctHvzTHV9sqfdDn6QgQIuxQVlN43qZQuK8mgG9mGOHi5bQ36&#10;INtC6havAW5qmUTRTBqsOCyU2NC6pOx0PBsF9kz5tMv32cxv/g6T3x+K3OFDqcFLt3oH4anzz/Cj&#10;vdMKJuP4NU6mSQL3S+EOyMU/AAAA//8DAFBLAQItABQABgAIAAAAIQDb4fbL7gAAAIUBAAATAAAA&#10;AAAAAAAAAAAAAAAAAABbQ29udGVudF9UeXBlc10ueG1sUEsBAi0AFAAGAAgAAAAhAFr0LFu/AAAA&#10;FQEAAAsAAAAAAAAAAAAAAAAAHwEAAF9yZWxzLy5yZWxzUEsBAi0AFAAGAAgAAAAhAFj9F5zKAAAA&#10;4gAAAA8AAAAAAAAAAAAAAAAABwIAAGRycy9kb3ducmV2LnhtbFBLBQYAAAAAAwADALcAAAD+AgAA&#10;AAA=&#10;" path="m10354,1197464l1197455,10363c1191987,6772,1186406,3458,1180872,l,1180891v3448,5524,6772,11115,10354,16573xe" filled="f" stroked="f">
                    <v:stroke joinstyle="miter"/>
                    <v:path arrowok="t" o:connecttype="custom" o:connectlocs="10354,1197464;1197455,10363;1180872,0;0,1180891;10354,1197464" o:connectangles="0,0,0,0,0"/>
                  </v:shape>
                  <v:shape id="Free-form: Shape 2018191015" o:spid="_x0000_s1045" style="position:absolute;left:24137;top:21997;width:11741;height:11742;visibility:visible;mso-wrap-style:square;v-text-anchor:middle" coordsize="1174137,117412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UX+IJygAAAOMAAAAPAAAAZHJzL2Rvd25yZXYueG1sRI9RS8Mw&#10;FIXfBf9DuIIv4pIMVrZu2ZC6ifrm3A+4NHdtsbkpSey6f28EwcfDOec7nM1ucr0YKcTOswE9UyCI&#10;a287bgycPg+PSxAxIVvsPZOBK0XYbW9vNlhaf+EPGo+pERnCsUQDbUpDKWWsW3IYZ34gzt7ZB4cp&#10;y9BIG/CS4a6Xc6UK6bDjvNDiQFVL9dfx2xnYv1fjavG8L5rDw5svVKhehvPVmPu76WkNItGU/sN/&#10;7VdrYK70Uq+00gv4/ZT/gNz+AAAA//8DAFBLAQItABQABgAIAAAAIQDb4fbL7gAAAIUBAAATAAAA&#10;AAAAAAAAAAAAAAAAAABbQ29udGVudF9UeXBlc10ueG1sUEsBAi0AFAAGAAgAAAAhAFr0LFu/AAAA&#10;FQEAAAsAAAAAAAAAAAAAAAAAHwEAAF9yZWxzLy5yZWxzUEsBAi0AFAAGAAgAAAAhABRf4gnKAAAA&#10;4wAAAA8AAAAAAAAAAAAAAAAABwIAAGRycy9kb3ducmV2LnhtbFBLBQYAAAAAAwADALcAAAD+AgAA&#10;AAA=&#10;" path="m9563,1174128l1174137,9554c1168346,6353,1162602,3048,1156754,l,1156745v3058,5848,6363,11592,9563,17383xe" filled="f" stroked="f">
                    <v:stroke joinstyle="miter"/>
                    <v:path arrowok="t" o:connecttype="custom" o:connectlocs="9563,1174128;1174137,9554;1156754,0;0,1156745;9563,1174128" o:connectangles="0,0,0,0,0"/>
                  </v:shape>
                  <v:shape id="Free-form: Shape 829046277" o:spid="_x0000_s1046" style="position:absolute;left:23850;top:21710;width:11431;height:11431;visibility:visible;mso-wrap-style:square;v-text-anchor:middle" coordsize="1143085,11431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0Sfr2ywAAAOIAAAAPAAAAZHJzL2Rvd25yZXYueG1sRI/RTgIx&#10;FETfTfyH5pr4Jl03BHChkFUEITwQ0Q+42V62G7a3a1th/XtrYsLjZGbOZGaL3rbiTD40jhU8DjIQ&#10;xJXTDdcKPj9WDxMQISJrbB2Tgh8KsJjf3syw0O7C73Q+xFokCIcCFZgYu0LKUBmyGAauI07e0XmL&#10;MUlfS+3xkuC2lXmWjaTFhtOCwY5eDFWnw7dVYPvSrXdf/nV5eosrU+/X5fbZKnV/15dTEJH6eA3/&#10;tzdawSR/yoajfDyGv0vpDsj5LwAAAP//AwBQSwECLQAUAAYACAAAACEA2+H2y+4AAACFAQAAEwAA&#10;AAAAAAAAAAAAAAAAAAAAW0NvbnRlbnRfVHlwZXNdLnhtbFBLAQItABQABgAIAAAAIQBa9CxbvwAA&#10;ABUBAAALAAAAAAAAAAAAAAAAAB8BAABfcmVscy8ucmVsc1BLAQItABQABgAIAAAAIQB0Sfr2ywAA&#10;AOIAAAAPAAAAAAAAAAAAAAAAAAcCAABkcnMvZG93bnJldi54bWxQSwUGAAAAAAMAAwC3AAAA/wIA&#10;AAAA&#10;" path="m8153,1143105l1143086,8163c1136857,5344,1130579,2667,1124302,l,1124322v2667,6276,5334,12553,8153,18783xe" filled="f" stroked="f">
                    <v:stroke joinstyle="miter"/>
                    <v:path arrowok="t" o:connecttype="custom" o:connectlocs="8153,1143105;1143086,8163;1124302,0;0,1124322;8153,1143105" o:connectangles="0,0,0,0,0"/>
                  </v:shape>
                  <v:shape id="Free-form: Shape 411170140" o:spid="_x0000_s1047" style="position:absolute;left:23604;top:21464;width:11038;height:11038;visibility:visible;mso-wrap-style:square;v-text-anchor:middle" coordsize="1103804,110380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GOisOygAAAOIAAAAPAAAAZHJzL2Rvd25yZXYueG1sRI/LSgMx&#10;FIb3Qt8hnII7m0Sq1rFpUdF6QQoddX+YHGemnZyMSWynb28Wgsuf/8Y3Xw6uE3sKsfVsQE8UCOLK&#10;25ZrAx/vj2czEDEhW+w8k4EjRVguRidzLKw/8Ib2ZapFHuFYoIEmpb6QMlYNOYwT3xNn78sHhynL&#10;UEsb8JDHXSfPlbqUDlvODw32dN9QtSt/nIG38qhftxd3q+/P65VaP4SX8DTrjTkdD7c3IBIN6T/8&#10;1362BqZa6yulpxkiI2UckItfAAAA//8DAFBLAQItABQABgAIAAAAIQDb4fbL7gAAAIUBAAATAAAA&#10;AAAAAAAAAAAAAAAAAABbQ29udGVudF9UeXBlc10ueG1sUEsBAi0AFAAGAAgAAAAhAFr0LFu/AAAA&#10;FQEAAAsAAAAAAAAAAAAAAAAAHwEAAF9yZWxzLy5yZWxzUEsBAi0AFAAGAAgAAAAhAIY6Kw7KAAAA&#10;4gAAAA8AAAAAAAAAAAAAAAAABwIAAGRycy9kb3ducmV2LnhtbFBLBQYAAAAAAwADALcAAAD+AgAA&#10;AAA=&#10;" path="m6849,1103805l1103805,6849c1097137,4458,1090432,2229,1083716,l,1083716v2219,6716,4448,13421,6849,20089xe" filled="f" stroked="f">
                    <v:stroke joinstyle="miter"/>
                    <v:path arrowok="t" o:connecttype="custom" o:connectlocs="6849,1103805;1103805,6849;1083716,0;0,1083716;6849,1103805" o:connectangles="0,0,0,0,0"/>
                  </v:shape>
                  <v:shape id="Free-form: Shape 1797557981" o:spid="_x0000_s1048" style="position:absolute;left:23404;top:21264;width:10553;height:10553;visibility:visible;mso-wrap-style:square;v-text-anchor:middle" coordsize="1055312,10553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6VbEyQAAAOMAAAAPAAAAZHJzL2Rvd25yZXYueG1sRE/NasJA&#10;EL4XfIdlCt7qJopGU1eRQlEPCtX20Ns0OybB7GzIria+vSsIPc73P/NlZypxpcaVlhXEgwgEcWZ1&#10;ybmC7+Pn2xSE88gaK8uk4EYOloveyxxTbVv+ouvB5yKEsEtRQeF9nUrpsoIMuoGtiQN3so1BH84m&#10;l7rBNoSbSg6jaCINlhwaCqzpo6DsfLgYBa7+2yftbn38uWC1PY3i380+2irVf+1W7yA8df5f/HRv&#10;dJifzJLxOJlNY3j8FACQizsAAAD//wMAUEsBAi0AFAAGAAgAAAAhANvh9svuAAAAhQEAABMAAAAA&#10;AAAAAAAAAAAAAAAAAFtDb250ZW50X1R5cGVzXS54bWxQSwECLQAUAAYACAAAACEAWvQsW78AAAAV&#10;AQAACwAAAAAAAAAAAAAAAAAfAQAAX3JlbHMvLnJlbHNQSwECLQAUAAYACAAAACEATulWxMkAAADj&#10;AAAADwAAAAAAAAAAAAAAAAAHAgAAZHJzL2Rvd25yZXYueG1sUEsFBgAAAAADAAMAtwAAAP0CAAAA&#10;AA==&#10;" path="m5572,1055313l1055313,5572c1048198,3677,1041102,1705,1033948,l,1033958v1714,7153,3677,14249,5572,21355xe" filled="f" stroked="f">
                    <v:stroke joinstyle="miter"/>
                    <v:path arrowok="t" o:connecttype="custom" o:connectlocs="5572,1055313;1055313,5572;1033948,0;0,1033958;5572,1055313" o:connectangles="0,0,0,0,0"/>
                  </v:shape>
                  <v:shape id="Free-form: Shape 1879192299" o:spid="_x0000_s1049" style="position:absolute;left:23258;top:21119;width:9963;height:9962;visibility:visible;mso-wrap-style:square;v-text-anchor:middle" coordsize="996267,99627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7iW4xQAAAOMAAAAPAAAAZHJzL2Rvd25yZXYueG1sRE9La8JA&#10;EL4X/A/LCN7qxhQaN3UVEQrerI/ep9lpEs3OhuyapP++KxR6nO89q81oG9FT52vHGhbzBARx4UzN&#10;pYbL+f15CcIHZIONY9LwQx4268nTCnPjBj5SfwqliCHsc9RQhdDmUvqiIot+7lriyH27zmKIZ1dK&#10;0+EQw20j0yR5lRZrjg0VtrSrqLid7laD46vvVXbfy8NL0vOnzz4G+aX1bDpu30AEGsO/+M+9N3H+&#10;MlMLlaZKweOnCIBc/wIAAP//AwBQSwECLQAUAAYACAAAACEA2+H2y+4AAACFAQAAEwAAAAAAAAAA&#10;AAAAAAAAAAAAW0NvbnRlbnRfVHlwZXNdLnhtbFBLAQItABQABgAIAAAAIQBa9CxbvwAAABUBAAAL&#10;AAAAAAAAAAAAAAAAAB8BAABfcmVscy8ucmVsc1BLAQItABQABgAIAAAAIQDF7iW4xQAAAOMAAAAP&#10;AAAAAAAAAAAAAAAAAAcCAABkcnMvZG93bnJldi54bWxQSwUGAAAAAAMAAwC3AAAA+QIAAAAA&#10;" path="m3886,996277l996267,3896c988590,2553,980923,1134,973226,l,973236v1124,7706,2543,15364,3886,23041xe" filled="f" stroked="f">
                    <v:stroke joinstyle="miter"/>
                    <v:path arrowok="t" o:connecttype="custom" o:connectlocs="3886,996277;996267,3896;973226,0;0,973236;3886,996277" o:connectangles="0,0,0,0,0"/>
                  </v:shape>
                  <v:shape id="Free-form: Shape 688811688" o:spid="_x0000_s1050" style="position:absolute;left:23178;top:21038;width:9246;height:9247;visibility:visible;mso-wrap-style:square;v-text-anchor:middle" coordsize="924629,92463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XFsIxQAAAOIAAAAPAAAAZHJzL2Rvd25yZXYueG1sRE9da8Iw&#10;FH0f+B/CHfg208qQ2BllKLKBT9P+gEtz13RrbkoStf57MxD2cuBwvjirzeh6caEQO88aylkBgrjx&#10;puNWQ33avygQMSEb7D2ThhtF2KwnTyusjL/yF12OqRW5hGOFGmxKQyVlbCw5jDM/EGft2weHKdPQ&#10;ShPwmstdL+dFsZAOO84LFgfaWmp+j2enQfHpI9Tnn9d+Gerd4UbK7qTSevo8vr+BSDSmf/Mj/Wk0&#10;LJRSZZkR/i7lOyDXdwAAAP//AwBQSwECLQAUAAYACAAAACEA2+H2y+4AAACFAQAAEwAAAAAAAAAA&#10;AAAAAAAAAAAAW0NvbnRlbnRfVHlwZXNdLnhtbFBLAQItABQABgAIAAAAIQBa9CxbvwAAABUBAAAL&#10;AAAAAAAAAAAAAAAAAB8BAABfcmVscy8ucmVsc1BLAQItABQABgAIAAAAIQAGXFsIxQAAAOIAAAAP&#10;AAAAAAAAAAAAAAAAAAcCAABkcnMvZG93bnJldi54bWxQSwUGAAAAAAMAAwC3AAAA+QIAAAAA&#10;" path="m1800,924639l924630,1800c916257,1134,907885,419,899494,l,899503v419,8391,1134,16764,1800,25136xe" filled="f" stroked="f">
                    <v:stroke joinstyle="miter"/>
                    <v:path arrowok="t" o:connecttype="custom" o:connectlocs="1800,924639;924630,1800;899494,0;0,899503;1800,924639" o:connectangles="0,0,0,0,0"/>
                  </v:shape>
                  <v:shape id="Free-form: Shape 759129083" o:spid="_x0000_s1051" style="position:absolute;left:23171;top:21031;width:8380;height:8381;visibility:visible;mso-wrap-style:square;v-text-anchor:middle" coordsize="838028,83802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8hDDygAAAOIAAAAPAAAAZHJzL2Rvd25yZXYueG1sRI9Ba8JA&#10;FITvhf6H5Qm91V3TajV1lVAUi7emvXh7ZJ9JavZtyG40/fduQfA4zMw3zHI92EacqfO1Yw2TsQJB&#10;XDhTc6nh53v7PAfhA7LBxjFp+CMP69XjwxJT4y78Rec8lCJC2KeooQqhTaX0RUUW/di1xNE7us5i&#10;iLIrpenwEuG2kYlSM2mx5rhQYUsfFRWnvLcadkm92edDliU9l/3+oOh19ttr/TQasncQgYZwD9/a&#10;n0bD23QxSRZq/gL/l+IdkKsrAAAA//8DAFBLAQItABQABgAIAAAAIQDb4fbL7gAAAIUBAAATAAAA&#10;AAAAAAAAAAAAAAAAAABbQ29udGVudF9UeXBlc10ueG1sUEsBAi0AFAAGAAgAAAAhAFr0LFu/AAAA&#10;FQEAAAsAAAAAAAAAAAAAAAAAHwEAAF9yZWxzLy5yZWxzUEsBAi0AFAAGAAgAAAAhAM3yEMPKAAAA&#10;4gAAAA8AAAAAAAAAAAAAAAAABwIAAGRycy9kb3ducmV2LnhtbFBLBQYAAAAAAwADALcAAAD+AgAA&#10;AAA=&#10;" path="m,838029l838029,v-9297,200,-18584,429,-27861,924l934,810159c419,819445,200,828742,,838029xe" filled="f" stroked="f">
                    <v:stroke joinstyle="miter"/>
                    <v:path arrowok="t" o:connecttype="custom" o:connectlocs="0,838029;838029,0;810168,924;934,810159;0,838029" o:connectangles="0,0,0,0,0"/>
                  </v:shape>
                  <v:shape id="Free-form: Shape 180532746" o:spid="_x0000_s1052" style="position:absolute;left:23246;top:21107;width:7332;height:7331;visibility:visible;mso-wrap-style:square;v-text-anchor:middle" coordsize="733139,73312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iRJFTxwAAAOIAAAAPAAAAZHJzL2Rvd25yZXYueG1sRE9da8Iw&#10;FH0f7D+EO/BlaKpuKtUoQxAEfXBV36/Nte3W3GRNqt2/XwaDPR7O92LVmVrcqPGVZQXDQQKCOLe6&#10;4kLB6bjpz0D4gKyxtkwKvsnDavn4sMBU2zu/0y0LhYgh7FNUUIbgUil9XpJBP7COOHJX2xgMETaF&#10;1A3eY7ip5ShJJtJgxbGhREfrkvLPrDUKpu2+3X4MKdsciv3z+Rrc12XnlOo9dW9zEIG68C/+c291&#10;nD9LXsej6csEfi9FDHL5AwAA//8DAFBLAQItABQABgAIAAAAIQDb4fbL7gAAAIUBAAATAAAAAAAA&#10;AAAAAAAAAAAAAABbQ29udGVudF9UeXBlc10ueG1sUEsBAi0AFAAGAAgAAAAhAFr0LFu/AAAAFQEA&#10;AAsAAAAAAAAAAAAAAAAAHwEAAF9yZWxzLy5yZWxzUEsBAi0AFAAGAAgAAAAhAKJEkVPHAAAA4gAA&#10;AA8AAAAAAAAAAAAAAAAABwIAAGRycy9kb3ducmV2LnhtbFBLBQYAAAAAAwADALcAAAD7AgAAAAA=&#10;" path="m,733130l733139,c722443,1457,711784,3200,701135,5067l5067,701135c3200,711775,1457,722433,,733130xe" filled="f" stroked="f">
                    <v:stroke joinstyle="miter"/>
                    <v:path arrowok="t" o:connecttype="custom" o:connectlocs="0,733130;733139,0;701135,5067;5067,701135;0,733130" o:connectangles="0,0,0,0,0"/>
                  </v:shape>
                  <v:shape id="Free-form: Shape 1623083779" o:spid="_x0000_s1053" style="position:absolute;left:23479;top:21340;width:5968;height:5967;visibility:visible;mso-wrap-style:square;v-text-anchor:middle" coordsize="596703,59671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6+663xgAAAOMAAAAPAAAAZHJzL2Rvd25yZXYueG1sRE/NasJA&#10;EL4X+g7LFHqrm0TQGF2lPwremqY+wJAds6HZ2ZDdaHz7bkHocb7/2ewm24kLDb51rCCdJSCIa6db&#10;bhScvg8vOQgfkDV2jknBjTzsto8PGyy0u/IXXarQiBjCvkAFJoS+kNLXhiz6meuJI3d2g8UQz6GR&#10;esBrDLedzJJkIS22HBsM9vRuqP6pRqugl/uPtBpdLZu3z+APaZmbslTq+Wl6XYMINIV/8d191HH+&#10;Ipsn+Xy5XMHfTxEAuf0FAAD//wMAUEsBAi0AFAAGAAgAAAAhANvh9svuAAAAhQEAABMAAAAAAAAA&#10;AAAAAAAAAAAAAFtDb250ZW50X1R5cGVzXS54bWxQSwECLQAUAAYACAAAACEAWvQsW78AAAAVAQAA&#10;CwAAAAAAAAAAAAAAAAAfAQAAX3JlbHMvLnJlbHNQSwECLQAUAAYACAAAACEAevuut8YAAADjAAAA&#10;DwAAAAAAAAAAAAAAAAAHAgAAZHJzL2Rvd25yZXYueG1sUEsFBgAAAAADAAMAtwAAAPoCAAAAAA==&#10;" path="m,596713l596703,c583759,3581,570890,7477,558089,11678l11668,558099c7468,570900,3572,583768,,596713xe" filled="f" stroked="f">
                    <v:stroke joinstyle="miter"/>
                    <v:path arrowok="t" o:connecttype="custom" o:connectlocs="0,596713;596703,0;558089,11678;11668,558099;0,596713" o:connectangles="0,0,0,0,0"/>
                  </v:shape>
                  <v:shape id="Free-form: Shape 266370224" o:spid="_x0000_s1054" style="position:absolute;left:24022;top:21882;width:3984;height:3985;visibility:visible;mso-wrap-style:square;v-text-anchor:middle" coordsize="398478,39847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5Xo+KywAAAOIAAAAPAAAAZHJzL2Rvd25yZXYueG1sRI9Ba8JA&#10;FITvhf6H5RW8FN24SmpTVxFBkIKHWgl4e2Rfk9Ds25BdY/z3XUHocZiZb5jlerCN6KnztWMN00kC&#10;grhwpuZSw+l7N16A8AHZYOOYNNzIw3r1/LTEzLgrf1F/DKWIEPYZaqhCaDMpfVGRRT9xLXH0flxn&#10;MUTZldJ0eI1w20iVJKm0WHNcqLClbUXF7/FiNfRqbs5Df3rN3w95g/vP7Tk/3LQevQybDxCBhvAf&#10;frT3RoNK09lbotQc7pfiHZCrPwAAAP//AwBQSwECLQAUAAYACAAAACEA2+H2y+4AAACFAQAAEwAA&#10;AAAAAAAAAAAAAAAAAAAAW0NvbnRlbnRfVHlwZXNdLnhtbFBLAQItABQABgAIAAAAIQBa9CxbvwAA&#10;ABUBAAALAAAAAAAAAAAAAAAAAB8BAABfcmVscy8ucmVsc1BLAQItABQABgAIAAAAIQD5Xo+KywAA&#10;AOIAAAAPAAAAAAAAAAAAAAAAAAcCAABkcnMvZG93bnJldi54bWxQSwUGAAAAAAMAAwC3AAAA/wIA&#10;AAAA&#10;" path="m,398478l398478,,341214,30328,30328,341214,,398478xe" filled="f" stroked="f">
                    <v:stroke joinstyle="miter"/>
                    <v:path arrowok="t" o:connecttype="custom" o:connectlocs="0,398478;398478,0;341214,30328;30328,341214;0,398478" o:connectangles="0,0,0,0,0"/>
                  </v:shape>
                </v:group>
                <v:shape id="Free-form: Shape 870495870" o:spid="_x0000_s1055" style="position:absolute;left:10858;top:14668;width:12859;height:12859;visibility:visible;mso-wrap-style:square;v-text-anchor:middle" coordsize="1285865,128586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a0HxgAAAOIAAAAPAAAAZHJzL2Rvd25yZXYueG1sRE9NawIx&#10;FLwX/A/hCV5KzSra2q1RRBDUnmoVr4/Na7J087IkUdd/3xQKvQwM88XMl51rxJVCrD0rGA0LEMSV&#10;1zUbBcfPzdMMREzIGhvPpOBOEZaL3sMcS+1v/EHXQzIil3AsUYFNqS2ljJUlh3HoW+KsffngMGUa&#10;jNQBb7ncNXJcFM/SYc15wWJLa0vV9+HiFHTxFGw6m63fvQfTPN55v9NnpQb9bvUGIlGX/s1/6a1W&#10;MHspJq/TjPB7Kd8BufgBAAD//wMAUEsBAi0AFAAGAAgAAAAhANvh9svuAAAAhQEAABMAAAAAAAAA&#10;AAAAAAAAAAAAAFtDb250ZW50X1R5cGVzXS54bWxQSwECLQAUAAYACAAAACEAWvQsW78AAAAVAQAA&#10;CwAAAAAAAAAAAAAAAAAfAQAAX3JlbHMvLnJlbHNQSwECLQAUAAYACAAAACEAL/2tB8YAAADiAAAA&#10;DwAAAAAAAAAAAAAAAAAHAgAAZHJzL2Rvd25yZXYueG1sUEsFBgAAAAADAAMAtwAAAPoCAAAAAA==&#10;" path="m188309,188309r,c439388,-62770,846477,-62770,1097556,188309r,c1348635,439388,1348635,846477,1097556,1097556r,c846477,1348635,439388,1348635,188309,1097556r,c-62770,846477,-62770,439398,188309,188309xe" filled="f" stroked="f">
                  <v:stroke joinstyle="miter"/>
                  <v:path arrowok="t" o:connecttype="custom" o:connectlocs="188309,188309;188309,188309;1097556,188309;1097556,188309;1097556,1097556;1097556,1097556;188309,1097556;188309,1097556;188309,188309" o:connectangles="0,0,0,0,0,0,0,0,0"/>
                </v:shape>
                <v:shape id="Free-form: Shape 1461076088" o:spid="_x0000_s1056" style="position:absolute;left:24305;top:23785;width:10001;height:10002;visibility:visible;mso-wrap-style:square;v-text-anchor:middle" coordsize="1000129,100012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BNE0uzAAAAOMAAAAPAAAAZHJzL2Rvd25yZXYueG1sRI9Pa8JA&#10;EMXvQr/DMoXedFcpUVJXKYVCW8FS7Z/rNDtNgtnZNLua+O07B6HHmffmvd8s14Nv1Im6WAe2MJ0Y&#10;UMRFcDWXFt73j+MFqJiQHTaBycKZIqxXV6Ml5i70/EanXSqVhHDM0UKVUptrHYuKPMZJaIlF+wmd&#10;xyRjV2rXYS/hvtEzYzLtsWZpqLClh4qKw+7oLaTZ0L9iv3+mw+fma4vh5fvjN7P25nq4vwOVaEj/&#10;5sv1kxP822xq5plZCLT8JAvQqz8AAAD//wMAUEsBAi0AFAAGAAgAAAAhANvh9svuAAAAhQEAABMA&#10;AAAAAAAAAAAAAAAAAAAAAFtDb250ZW50X1R5cGVzXS54bWxQSwECLQAUAAYACAAAACEAWvQsW78A&#10;AAAVAQAACwAAAAAAAAAAAAAAAAAfAQAAX3JlbHMvLnJlbHNQSwECLQAUAAYACAAAACEAgTRNLswA&#10;AADjAAAADwAAAAAAAAAAAAAAAAAHAgAAZHJzL2Rvd25yZXYueG1sUEsFBgAAAAADAAMAtwAAAAAD&#10;AAAAAA==&#10;" path="m146468,853661r,c-48823,658370,-48823,341750,146468,146468r,c341759,-48823,658380,-48823,853662,146468r,c1048953,341760,1048953,658380,853662,853661r,c658380,1048943,341759,1048943,146468,853661xe" filled="f" stroked="f">
                  <v:stroke joinstyle="miter"/>
                  <v:path arrowok="t" o:connecttype="custom" o:connectlocs="146468,853661;146468,853661;146468,146468;146468,146468;853662,146468;853662,146468;853662,853661;853662,853661;146468,853661" o:connectangles="0,0,0,0,0,0,0,0,0"/>
                </v:shape>
                <v:shape id="Free-form: Shape 1196807767" o:spid="_x0000_s1057" style="position:absolute;left:26574;top:11430;width:7144;height:7143;visibility:visible;mso-wrap-style:square;v-text-anchor:middle" coordsize="714375,7143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afIjxwAAAOMAAAAPAAAAZHJzL2Rvd25yZXYueG1sRE9Li8Iw&#10;EL4L+x/CLOxF1tQ9tLVrFFF2EQ+CD/A6NGNbbCa1iVr/vREEj/O9ZzztTC2u1LrKsoLhIAJBnFtd&#10;caFgv/v7TkE4j6yxtkwK7uRgOvnojTHT9sYbum59IUIIuwwVlN43mZQuL8mgG9iGOHBH2xr04WwL&#10;qVu8hXBTy58oiqXBikNDiQ3NS8pP24tR0D/UK31O//eLw2XRN3bmbbUeKfX12c1+QXjq/Fv8ci91&#10;mD8cxWmUJHECz58CAHLyAAAA//8DAFBLAQItABQABgAIAAAAIQDb4fbL7gAAAIUBAAATAAAAAAAA&#10;AAAAAAAAAAAAAABbQ29udGVudF9UeXBlc10ueG1sUEsBAi0AFAAGAAgAAAAhAFr0LFu/AAAAFQEA&#10;AAsAAAAAAAAAAAAAAAAAHwEAAF9yZWxzLy5yZWxzUEsBAi0AFAAGAAgAAAAhAJlp8iPHAAAA4wAA&#10;AA8AAAAAAAAAAAAAAAAABwIAAGRycy9kb3ducmV2LnhtbFBLBQYAAAAAAwADALcAAAD7AgAAAAA=&#10;" path="m359397,714375r-4419,c158925,714375,,555450,,359397r,-4419c,158925,158925,,354978,r4419,c555450,,714375,158925,714375,354978r,4419c714375,555450,555450,714375,359397,714375xe" filled="f" stroked="f">
                  <v:stroke joinstyle="miter"/>
                  <v:path arrowok="t" o:connecttype="custom" o:connectlocs="359397,714375;354978,714375;0,359397;0,354978;354978,0;359397,0;714375,354978;714375,359397;359397,714375" o:connectangles="0,0,0,0,0,0,0,0,0"/>
                </v:shape>
                <v:shape id="Free-form: Shape 544767575" o:spid="_x0000_s1058" style="position:absolute;left:22574;top:37052;width:2857;height:2857;visibility:visible;mso-wrap-style:square;v-text-anchor:middle" coordsize="285740,28575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CQxD7yQAAAOIAAAAPAAAAZHJzL2Rvd25yZXYueG1sRI9Ba8JA&#10;FITvhf6H5RW81Y1ikhJdpRQFKaWi1vsj+5qEZt+G3TWJ/75bKHgcZuYbZrUZTSt6cr6xrGA2TUAQ&#10;l1Y3XCn4Ou+eX0D4gKyxtUwKbuRhs358WGGh7cBH6k+hEhHCvkAFdQhdIaUvazLop7Yjjt63dQZD&#10;lK6S2uEQ4aaV8yTJpMGG40KNHb3VVP6crkYBp82YXXb5Bw9u2x5n8vD5fuiVmjyNr0sQgcZwD/+3&#10;91pBuljkWZ7mKfxdindArn8BAAD//wMAUEsBAi0AFAAGAAgAAAAhANvh9svuAAAAhQEAABMAAAAA&#10;AAAAAAAAAAAAAAAAAFtDb250ZW50X1R5cGVzXS54bWxQSwECLQAUAAYACAAAACEAWvQsW78AAAAV&#10;AQAACwAAAAAAAAAAAAAAAAAfAQAAX3JlbHMvLnJlbHNQSwECLQAUAAYACAAAACEAgkMQ+8kAAADi&#10;AAAADwAAAAAAAAAAAAAAAAAHAgAAZHJzL2Rvd25yZXYueG1sUEsFBgAAAAADAAMAtwAAAP0CAAAA&#10;AA==&#10;" path="m147485,285750r-9230,c61893,285750,,223847,,147485r,-9229c,61893,61903,,138255,r9230,c223847,,285740,61903,285740,138256r,9229c285740,223847,223838,285750,147485,285750xe" filled="f" stroked="f">
                  <v:stroke joinstyle="miter"/>
                  <v:path arrowok="t" o:connecttype="custom" o:connectlocs="147485,285750;138255,285750;0,147485;0,138256;138255,0;147485,0;285740,138256;285740,147485;147485,285750" o:connectangles="0,0,0,0,0,0,0,0,0"/>
                </v:shape>
                <v:group id="_x0000_s1059" alt="A collection of circles in various sizes and patterns" style="position:absolute;left:5429;top:22383;width:17145;height:17145" coordorigin="5429,22383" coordsize="17145,1714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UDUxwAAAOEAAAAPAAAAZHJzL2Rvd25yZXYueG1sRE/LasJA&#10;FN0X/IfhCt3VSbT1ER1FREsXIvgAcXfJXJNg5k7ITJP4951FweXhvBerzpSiodoVlhXEgwgEcWp1&#10;wZmCy3n3MQXhPLLG0jIpeJKD1bL3tsBE25aP1Jx8JkIIuwQV5N5XiZQuzcmgG9iKOHB3Wxv0AdaZ&#10;1DW2IdyUchhFY2mw4NCQY0WbnNLH6dco+G6xXY/ibbN/3DfP2/nrcN3HpNR7v1vPQXjq/Ev87/7R&#10;Ciafw8l0PAuTw6PwBuTyDwAA//8DAFBLAQItABQABgAIAAAAIQDb4fbL7gAAAIUBAAATAAAAAAAA&#10;AAAAAAAAAAAAAABbQ29udGVudF9UeXBlc10ueG1sUEsBAi0AFAAGAAgAAAAhAFr0LFu/AAAAFQEA&#10;AAsAAAAAAAAAAAAAAAAAHwEAAF9yZWxzLy5yZWxzUEsBAi0AFAAGAAgAAAAhACn5QNTHAAAA4QAA&#10;AA8AAAAAAAAAAAAAAAAABwIAAGRycy9kb3ducmV2LnhtbFBLBQYAAAAAAwADALcAAAD7AgAAAAA=&#10;">
                  <v:shape id="Free-form: Shape 497901121" o:spid="_x0000_s1060" style="position:absolute;left:13465;top:25062;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ZmFEQygAAAOIAAAAPAAAAZHJzL2Rvd25yZXYueG1sRI9PawIx&#10;FMTvQr9DeAVvmo2If7ZGWQqtHltrKb09Ns/dbZOXZRN1/fZNQfA4zMxvmNWmd1acqQuNZw1qnIEg&#10;Lr1puNJw+HgZLUCEiGzQeiYNVwqwWT8MVpgbf+F3Ou9jJRKEQ44a6hjbXMpQ1uQwjH1LnLyj7xzG&#10;JLtKmg4vCe6snGTZTDpsOC3U2NJzTeXv/uQ0fL6+fS1+Tm3xfd3OjsWhtypapfXwsS+eQETq4z18&#10;a++MhulyvsyUmij4v5TugFz/AQAA//8DAFBLAQItABQABgAIAAAAIQDb4fbL7gAAAIUBAAATAAAA&#10;AAAAAAAAAAAAAAAAAABbQ29udGVudF9UeXBlc10ueG1sUEsBAi0AFAAGAAgAAAAhAFr0LFu/AAAA&#10;FQEAAAsAAAAAAAAAAAAAAAAAHwEAAF9yZWxzLy5yZWxzUEsBAi0AFAAGAAgAAAAhAJmYURDKAAAA&#10;4gAAAA8AAAAAAAAAAAAAAAAABwIAAGRycy9kb3ducmV2LnhtbFBLBQYAAAAAAwADALcAAAD+AgAA&#10;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648827322" o:spid="_x0000_s1061" style="position:absolute;left:13465;top:22383;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9sevygAAAOIAAAAPAAAAZHJzL2Rvd25yZXYueG1sRI9La8Mw&#10;EITvgf4HsYXeEtlucI0bJZhCH8fmUUpvi7Wx3UorYymJ8++jQiDHYWa+YRar0RpxpMF3jhWkswQE&#10;ce10x42C3fZ1WoDwAVmjcUwKzuRhtbybLLDU7sRrOm5CIyKEfYkK2hD6Ukpft2TRz1xPHL29GyyG&#10;KIdG6gFPEW6NzJIklxY7jgst9vTSUv23OVgFX2+f38Xvoa9+zu/5vtqNJg0mVerhfqyeQQQawy18&#10;bX9oBfm8KLKnxyyD/0vxDsjlBQAA//8DAFBLAQItABQABgAIAAAAIQDb4fbL7gAAAIUBAAATAAAA&#10;AAAAAAAAAAAAAAAAAABbQ29udGVudF9UeXBlc10ueG1sUEsBAi0AFAAGAAgAAAAhAFr0LFu/AAAA&#10;FQEAAAsAAAAAAAAAAAAAAAAAHwEAAF9yZWxzLy5yZWxzUEsBAi0AFAAGAAgAAAAhAM32x6/KAAAA&#10;4gAAAA8AAAAAAAAAAAAAAAAABwIAAGRycy9kb3ducmV2LnhtbFBLBQYAAAAAAwADALcAAAD+AgAA&#10;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839208243" o:spid="_x0000_s1062" style="position:absolute;left:11385;top:22657;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yxhUygAAAOIAAAAPAAAAZHJzL2Rvd25yZXYueG1sRI9Ba8JA&#10;FITvQv/D8gredJNYJE1dJRSqHqu1lN4e2WeSdvdtyK4a/323IHgcZuYbZrEarBFn6n3rWEE6TUAQ&#10;V063XCs4fLxNchA+IGs0jknBlTyslg+jBRbaXXhH532oRYSwL1BBE0JXSOmrhiz6qeuIo3d0vcUQ&#10;ZV9L3eMlwq2RWZLMpcWW40KDHb02VP3uT1bB5/r9K/85deX3dTM/lofBpMGkSo0fh/IFRKAh3MO3&#10;9lYryGfPWZJnTzP4vxTvgFz+AQAA//8DAFBLAQItABQABgAIAAAAIQDb4fbL7gAAAIUBAAATAAAA&#10;AAAAAAAAAAAAAAAAAABbQ29udGVudF9UeXBlc10ueG1sUEsBAi0AFAAGAAgAAAAhAFr0LFu/AAAA&#10;FQEAAAsAAAAAAAAAAAAAAAAAHwEAAF9yZWxzLy5yZWxzUEsBAi0AFAAGAAgAAAAhAGPLGFTKAAAA&#10;4gAAAA8AAAAAAAAAAAAAAAAABwIAAGRycy9kb3ducmV2LnhtbFBLBQYAAAAAAwADALcAAAD+AgAA&#10;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1663574348" o:spid="_x0000_s1063" style="position:absolute;left:9447;top:23460;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T7ctzAAAAOMAAAAPAAAAZHJzL2Rvd25yZXYueG1sRI9PT8Mw&#10;DMXvSHyHyEjcWFo2ylSWTRUSf44whqbdrMZrC4lTNdnWfXt8QNrRfs/v/bxYjd6pIw2xC2wgn2Sg&#10;iOtgO24MbL5e7uagYkK26AKTgTNFWC2vrxZY2nDiTzquU6MkhGOJBtqU+lLrWLfkMU5CTyzaPgwe&#10;k4xDo+2AJwn3Tt9nWaE9diwNLfb03FL9uz54A9+vH9v5z6Gvdue3Yl9tRpcnlxtzezNWT6ASjeli&#10;/r9+t4JfFNOHx9l0JtDykyxAL/8AAAD//wMAUEsBAi0AFAAGAAgAAAAhANvh9svuAAAAhQEAABMA&#10;AAAAAAAAAAAAAAAAAAAAAFtDb250ZW50X1R5cGVzXS54bWxQSwECLQAUAAYACAAAACEAWvQsW78A&#10;AAAVAQAACwAAAAAAAAAAAAAAAAAfAQAAX3JlbHMvLnJlbHNQSwECLQAUAAYACAAAACEAYE+3LcwA&#10;AADjAAAADwAAAAAAAAAAAAAAAAAHAgAAZHJzL2Rvd25yZXYueG1sUEsFBgAAAAADAAMAtwAAAAAD&#10;AAAAAA==&#10;" path="m107156,53578v,29590,-23987,53578,-53578,53578c23988,107156,,83169,,53578,,23988,23988,,53578,v29591,,53578,23988,53578,53578xe" filled="f" stroked="f">
                    <v:stroke joinstyle="miter"/>
                    <v:path arrowok="t" o:connecttype="custom" o:connectlocs="107156,53578;53578,107156;0,53578;53578,0;107156,53578" o:connectangles="0,0,0,0,0"/>
                  </v:shape>
                  <v:shape id="Free-form: Shape 200144119" o:spid="_x0000_s1064" style="position:absolute;left:7783;top:24737;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XNX8RyAAAAOIAAAAPAAAAZHJzL2Rvd25yZXYueG1sRI9bawIx&#10;FITfC/6HcAp902yKiK5GWYReHuuN0rfD5ri7NjlZNlHXf98IQh+HmfmGWax6Z8WFutB41qBGGQji&#10;0puGKw373dtwCiJEZIPWM2m4UYDVcvC0wNz4K2/oso2VSBAOOWqoY2xzKUNZk8Mw8i1x8o6+cxiT&#10;7CppOrwmuLPyNcsm0mHDaaHGltY1lb/bs9NweP/6np7ObfFz+5gci31vVbRK65fnvpiDiNTH//Cj&#10;/Wk0JKIaj5Wawf1SugNy+QcAAP//AwBQSwECLQAUAAYACAAAACEA2+H2y+4AAACFAQAAEwAAAAAA&#10;AAAAAAAAAAAAAAAAW0NvbnRlbnRfVHlwZXNdLnhtbFBLAQItABQABgAIAAAAIQBa9CxbvwAAABUB&#10;AAALAAAAAAAAAAAAAAAAAB8BAABfcmVscy8ucmVsc1BLAQItABQABgAIAAAAIQBXNX8RyAAAAOIA&#10;AAAPAAAAAAAAAAAAAAAAAAcCAABkcnMvZG93bnJldi54bWxQSwUGAAAAAAMAAwC3AAAA/AIAAAAA&#10;" path="m107156,53578v,29591,-23987,53578,-53578,53578c23988,107156,,83169,,53578,,23988,23988,,53578,v29591,,53578,23988,53578,53578xe" filled="f" stroked="f">
                    <v:stroke joinstyle="miter"/>
                    <v:path arrowok="t" o:connecttype="custom" o:connectlocs="107156,53578;53578,107156;0,53578;53578,0;107156,53578" o:connectangles="0,0,0,0,0"/>
                  </v:shape>
                  <v:shape id="Free-form: Shape 855969556" o:spid="_x0000_s1065" style="position:absolute;left:6505;top:26402;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5GyWqygAAAOIAAAAPAAAAZHJzL2Rvd25yZXYueG1sRI/NasMw&#10;EITvgb6D2EJuieyCjeNGCabQpsfmp5TeFmtju5VWxlIS5+2jQiHHYWa+YZbr0RpxpsF3jhWk8wQE&#10;ce10x42Cw/51VoDwAVmjcUwKruRhvXqYLLHU7sJbOu9CIyKEfYkK2hD6Ukpft2TRz11PHL2jGyyG&#10;KIdG6gEvEW6NfEqSXFrsOC602NNLS/Xv7mQVfL59fBU/p776vm7yY3UYTRpMqtT0cayeQQQawz38&#10;337XCoosW+SLLMvh71K8A3J1AwAA//8DAFBLAQItABQABgAIAAAAIQDb4fbL7gAAAIUBAAATAAAA&#10;AAAAAAAAAAAAAAAAAABbQ29udGVudF9UeXBlc10ueG1sUEsBAi0AFAAGAAgAAAAhAFr0LFu/AAAA&#10;FQEAAAsAAAAAAAAAAAAAAAAAHwEAAF9yZWxzLy5yZWxzUEsBAi0AFAAGAAgAAAAhADkbJarKAAAA&#10;4gAAAA8AAAAAAAAAAAAAAAAABwIAAGRycy9kb3ducmV2LnhtbFBLBQYAAAAAAwADALcAAAD+AgAA&#10;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1150969069" o:spid="_x0000_s1066" style="position:absolute;left:5703;top:28340;width:1071;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5cXFxwAAAOMAAAAPAAAAZHJzL2Rvd25yZXYueG1sRE/da8Iw&#10;EH8f+D+EG+xtJh2s2GqUIuzjcXOOsbejOdu65FKaqPW/XwTBx/t932I1OiuONITOs4ZsqkAQ1950&#10;3GjYfr08zkCEiGzQeiYNZwqwWk7uFlgaf+JPOm5iI1IIhxI1tDH2pZShbslhmPqeOHE7PziM6Rwa&#10;aQY8pXBn5ZNSuXTYcWposad1S/Xf5uA0fL9+/Mz2h776Pb/lu2o72izaTOuH+7Gag4g0xpv46n43&#10;aX72rIq8UHkBl58SAHL5DwAA//8DAFBLAQItABQABgAIAAAAIQDb4fbL7gAAAIUBAAATAAAAAAAA&#10;AAAAAAAAAAAAAABbQ29udGVudF9UeXBlc10ueG1sUEsBAi0AFAAGAAgAAAAhAFr0LFu/AAAAFQEA&#10;AAsAAAAAAAAAAAAAAAAAHwEAAF9yZWxzLy5yZWxzUEsBAi0AFAAGAAgAAAAhAAvlxcXHAAAA4wAA&#10;AA8AAAAAAAAAAAAAAAAABwIAAGRycy9kb3ducmV2LnhtbFBLBQYAAAAAAwADALcAAAD7AgAA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2068399185" o:spid="_x0000_s1067" style="position:absolute;left:5429;top:30420;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vbJ6xywAAAOMAAAAPAAAAZHJzL2Rvd25yZXYueG1sRI9Ba8JA&#10;FITvQv/D8gredBOlIaauEgqtHqu1lN4e2WeSdvdtyK4a/323IHgcZuYbZrkerBFn6n3rWEE6TUAQ&#10;V063XCs4fLxOchA+IGs0jknBlTysVw+jJRbaXXhH532oRYSwL1BBE0JXSOmrhiz6qeuIo3d0vcUQ&#10;ZV9L3eMlwq2RsyTJpMWW40KDHb00VP3uT1bB59v7V/5z6srv6yY7lofBpMGkSo0fh/IZRKAh3MO3&#10;9lYrmCVZPl8s0vwJ/j/FPyBXfwAAAP//AwBQSwECLQAUAAYACAAAACEA2+H2y+4AAACFAQAAEwAA&#10;AAAAAAAAAAAAAAAAAAAAW0NvbnRlbnRfVHlwZXNdLnhtbFBLAQItABQABgAIAAAAIQBa9CxbvwAA&#10;ABUBAAALAAAAAAAAAAAAAAAAAB8BAABfcmVscy8ucmVsc1BLAQItABQABgAIAAAAIQAvbJ6xywAA&#10;AOMAAAAPAAAAAAAAAAAAAAAAAAcCAABkcnMvZG93bnJldi54bWxQSwUGAAAAAAMAAwC3AAAA/wIA&#10;A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327394477" o:spid="_x0000_s1068" style="position:absolute;left:5703;top:32500;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0soPxywAAAOIAAAAPAAAAZHJzL2Rvd25yZXYueG1sRI9Ba8JA&#10;FITvQv/D8gq96SYqRlNXCYJtj9ZapLdH9pmk3X0bsqvGf98tCD0OM/MNs1z31ogLdb5xrCAdJSCI&#10;S6cbrhQcPrbDOQgfkDUax6TgRh7Wq4fBEnPtrvxOl32oRISwz1FBHUKbS+nLmiz6kWuJo3dyncUQ&#10;ZVdJ3eE1wq2R4ySZSYsNx4UaW9rUVP7sz1bB58vuOP8+t8XX7XV2Kg69SYNJlXp67ItnEIH68B++&#10;t9+0gsk4myym0yyDv0vxDsjVLwAAAP//AwBQSwECLQAUAAYACAAAACEA2+H2y+4AAACFAQAAEwAA&#10;AAAAAAAAAAAAAAAAAAAAW0NvbnRlbnRfVHlwZXNdLnhtbFBLAQItABQABgAIAAAAIQBa9CxbvwAA&#10;ABUBAAALAAAAAAAAAAAAAAAAAB8BAABfcmVscy8ucmVsc1BLAQItABQABgAIAAAAIQC0soPxywAA&#10;AOIAAAAPAAAAAAAAAAAAAAAAAAcCAABkcnMvZG93bnJldi54bWxQSwUGAAAAAAMAAwC3AAAA/wIA&#10;AAAA&#10;" path="m107156,53578v,29591,-23987,53578,-53578,53578c23988,107156,,83169,,53578,,23988,23988,,53578,v29591,,53578,23988,53578,53578xe" filled="f" stroked="f">
                    <v:stroke joinstyle="miter"/>
                    <v:path arrowok="t" o:connecttype="custom" o:connectlocs="107156,53578;53578,107156;0,53578;53578,0;107156,53578" o:connectangles="0,0,0,0,0"/>
                  </v:shape>
                  <v:shape id="Free-form: Shape 1374695045" o:spid="_x0000_s1069" style="position:absolute;left:6505;top:34438;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R9wYyAAAAOMAAAAPAAAAZHJzL2Rvd25yZXYueG1sRE9fT8Iw&#10;EH838Ts0R+KbdEOYMChkMVF5RMQY3i7rsU3a67IWGN/empD4eL//t1j11ogzdb5xrCAdJiCIS6cb&#10;rhTsPl8fpyB8QNZoHJOCK3lYLe/vFphrd+EPOm9DJWII+xwV1CG0uZS+rMmiH7qWOHIH11kM8ewq&#10;qTu8xHBr5ChJMmmx4dhQY0svNZXH7ckq+HrbfE9/Tm2xv75nh2LXmzSYVKmHQV/MQQTqw7/45l7r&#10;OP/peZzNJsl4An8/RQDk8hcAAP//AwBQSwECLQAUAAYACAAAACEA2+H2y+4AAACFAQAAEwAAAAAA&#10;AAAAAAAAAAAAAAAAW0NvbnRlbnRfVHlwZXNdLnhtbFBLAQItABQABgAIAAAAIQBa9CxbvwAAABUB&#10;AAALAAAAAAAAAAAAAAAAAB8BAABfcmVscy8ucmVsc1BLAQItABQABgAIAAAAIQCxR9wYyAAAAOMA&#10;AAAPAAAAAAAAAAAAAAAAAAcCAABkcnMvZG93bnJldi54bWxQSwUGAAAAAAMAAwC3AAAA/AIAA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990568094" o:spid="_x0000_s1070" style="position:absolute;left:7783;top:36103;width:1071;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q7AVygAAAOIAAAAPAAAAZHJzL2Rvd25yZXYueG1sRI/NasMw&#10;EITvhbyD2EBvjeTSGtuNEkyhP8c2TQi9LdbGdiutjKUkzttXhUKPw8x8wyzXk7PiRGPoPWvIFgoE&#10;ceNNz62G7cfTTQEiRGSD1jNpuFCA9Wp2tcTK+DO/02kTW5EgHCrU0MU4VFKGpiOHYeEH4uQd/Ogw&#10;Jjm20ox4TnBn5a1SuXTYc1rocKDHjprvzdFp2D2/7Yuv41B/Xl7yQ72dbBZtpvX1fKofQESa4n/4&#10;r/1qNJSlus8LVd7B76V0B+TqBwAA//8DAFBLAQItABQABgAIAAAAIQDb4fbL7gAAAIUBAAATAAAA&#10;AAAAAAAAAAAAAAAAAABbQ29udGVudF9UeXBlc10ueG1sUEsBAi0AFAAGAAgAAAAhAFr0LFu/AAAA&#10;FQEAAAsAAAAAAAAAAAAAAAAAHwEAAF9yZWxzLy5yZWxzUEsBAi0AFAAGAAgAAAAhAE+rsBXKAAAA&#10;4gAAAA8AAAAAAAAAAAAAAAAABwIAAGRycy9kb3ducmV2LnhtbFBLBQYAAAAAAwADALcAAAD+AgAA&#10;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734159864" o:spid="_x0000_s1071" style="position:absolute;left:9447;top:37380;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r+eNywAAAOIAAAAPAAAAZHJzL2Rvd25yZXYueG1sRI9PS8NA&#10;FMTvgt9heYI3u4nWmKbdliBoPfafiLdH9jWJ7r4N2W2bfvuuIPQ4zMxvmNlisEYcqfetYwXpKAFB&#10;XDndcq1gt317yEH4gKzROCYFZ/KwmN/ezLDQ7sRrOm5CLSKEfYEKmhC6QkpfNWTRj1xHHL296y2G&#10;KPta6h5PEW6NfEySTFpsOS402NFrQ9Xv5mAVfL6vvvKfQ1d+n5fZvtwNJg0mVer+biinIAIN4Rr+&#10;b39oBS9P4/R5kmdj+LsU74CcXwAAAP//AwBQSwECLQAUAAYACAAAACEA2+H2y+4AAACFAQAAEwAA&#10;AAAAAAAAAAAAAAAAAAAAW0NvbnRlbnRfVHlwZXNdLnhtbFBLAQItABQABgAIAAAAIQBa9CxbvwAA&#10;ABUBAAALAAAAAAAAAAAAAAAAAB8BAABfcmVscy8ucmVsc1BLAQItABQABgAIAAAAIQCMr+eNywAA&#10;AOIAAAAPAAAAAAAAAAAAAAAAAAcCAABkcnMvZG93bnJldi54bWxQSwUGAAAAAAMAAwC3AAAA/wIA&#10;AAAA&#10;" path="m107156,53578v,29591,-23987,53578,-53578,53578c23988,107156,,83169,,53578,,23988,23988,,53578,v29591,,53578,23988,53578,53578xe" filled="f" stroked="f">
                    <v:stroke joinstyle="miter"/>
                    <v:path arrowok="t" o:connecttype="custom" o:connectlocs="107156,53578;53578,107156;0,53578;53578,0;107156,53578" o:connectangles="0,0,0,0,0"/>
                  </v:shape>
                  <v:shape id="Free-form: Shape 2017232389" o:spid="_x0000_s1072" style="position:absolute;left:11385;top:38183;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xHVpEywAAAOMAAAAPAAAAZHJzL2Rvd25yZXYueG1sRI9Pa8JA&#10;FMTvhX6H5RW81U0iaJq6SijU9mj9Q+ntkX0maXffhuyq8du7BcHjMDO/YebLwRpxot63jhWk4wQE&#10;ceV0y7WC3fb9OQfhA7JG45gUXMjDcvH4MMdCuzN/0WkTahEh7AtU0ITQFVL6qiGLfuw64ugdXG8x&#10;RNnXUvd4jnBrZJYkU2mx5bjQYEdvDVV/m6NVsF+tv/PfY1f+XD6mh3I3mDSYVKnR01C+ggg0hHv4&#10;1v7UCrIknWWTbJK/wP+n+Afk4goAAP//AwBQSwECLQAUAAYACAAAACEA2+H2y+4AAACFAQAAEwAA&#10;AAAAAAAAAAAAAAAAAAAAW0NvbnRlbnRfVHlwZXNdLnhtbFBLAQItABQABgAIAAAAIQBa9CxbvwAA&#10;ABUBAAALAAAAAAAAAAAAAAAAAB8BAABfcmVscy8ucmVsc1BLAQItABQABgAIAAAAIQCxHVpEywAA&#10;AOMAAAAPAAAAAAAAAAAAAAAAAAcCAABkcnMvZG93bnJldi54bWxQSwUGAAAAAAMAAwC3AAAA/wIA&#10;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647672496" o:spid="_x0000_s1073" style="position:absolute;left:13465;top:38457;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50DQygAAAOIAAAAPAAAAZHJzL2Rvd25yZXYueG1sRI9PawIx&#10;FMTvBb9DeEJvNbsi0W6Nsgj9c2ytRbw9Ns/drcnLsom6fvumUOhxmJnfMMv14Ky4UB9azxrySQaC&#10;uPKm5VrD7vP5YQEiRGSD1jNpuFGA9Wp0t8TC+Ct/0GUba5EgHArU0MTYFVKGqiGHYeI74uQdfe8w&#10;JtnX0vR4TXBn5TTLlHTYclposKNNQ9Vpe3Yavl7e94vvc1cebq/qWO4Gm0eba30/HsonEJGG+B/+&#10;a78ZDWo2V/Pp7FHB76V0B+TqBwAA//8DAFBLAQItABQABgAIAAAAIQDb4fbL7gAAAIUBAAATAAAA&#10;AAAAAAAAAAAAAAAAAABbQ29udGVudF9UeXBlc10ueG1sUEsBAi0AFAAGAAgAAAAhAFr0LFu/AAAA&#10;FQEAAAsAAAAAAAAAAAAAAAAAHwEAAF9yZWxzLy5yZWxzUEsBAi0AFAAGAAgAAAAhALLnQNDKAAAA&#10;4gAAAA8AAAAAAAAAAAAAAAAABwIAAGRycy9kb3ducmV2LnhtbFBLBQYAAAAAAwADALcAAAD+AgAA&#10;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1097107982" o:spid="_x0000_s1074" style="position:absolute;left:15546;top:38183;width:1071;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ZXcyAAAAOMAAAAPAAAAZHJzL2Rvd25yZXYueG1sRE/JbsIw&#10;EL1X4h+sqdRbscMBQsCgCKnLsWVR1dsoHpJQexzFBsLf15UqcZy3z3I9OCsu1IfWs4ZsrEAQV960&#10;XGvY716ecxAhIhu0nknDjQKsV6OHJRbGX/mTLttYixTCoUANTYxdIWWoGnIYxr4jTtzR9w5jOvta&#10;mh6vKdxZOVFqKh22nBoa7GjTUPWzPTsNh9ePr/x07srv29v0WO4Hm0Wbaf30OJQLEJGGeBf/u99N&#10;mq/ms0zN5vkE/n5KAMjVLwAAAP//AwBQSwECLQAUAAYACAAAACEA2+H2y+4AAACFAQAAEwAAAAAA&#10;AAAAAAAAAAAAAAAAW0NvbnRlbnRfVHlwZXNdLnhtbFBLAQItABQABgAIAAAAIQBa9CxbvwAAABUB&#10;AAALAAAAAAAAAAAAAAAAAB8BAABfcmVscy8ucmVsc1BLAQItABQABgAIAAAAIQC/rZXcyAAAAOMA&#10;AAAPAAAAAAAAAAAAAAAAAAcCAABkcnMvZG93bnJldi54bWxQSwUGAAAAAAMAAwC3AAAA/AIA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1621536186" o:spid="_x0000_s1075" style="position:absolute;left:17484;top:37380;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felkvxwAAAOMAAAAPAAAAZHJzL2Rvd25yZXYueG1sRE/dS8Mw&#10;EH8X/B/CCb65NBND6ZaNIvjxqHMivh3Nre1MLqXJtu6/N4Kwx/t933I9eSeONMY+sAE1K0AQN8H2&#10;3BrYfjzdlSBiQrboApOBM0VYr66vlljZcOJ3Om5SK3IIxwoNdCkNlZSx6chjnIWBOHO7MHpM+Rxb&#10;aUc85XDv5LwotPTYc27ocKDHjpqfzcEb+Hx++yr3h6H+Pr/oXb2dnEpOGXN7M9ULEImmdBH/u19t&#10;nq/n6uFeq1LD308ZALn6BQAA//8DAFBLAQItABQABgAIAAAAIQDb4fbL7gAAAIUBAAATAAAAAAAA&#10;AAAAAAAAAAAAAABbQ29udGVudF9UeXBlc10ueG1sUEsBAi0AFAAGAAgAAAAhAFr0LFu/AAAAFQEA&#10;AAsAAAAAAAAAAAAAAAAAHwEAAF9yZWxzLy5yZWxzUEsBAi0AFAAGAAgAAAAhAF96WS/HAAAA4wAA&#10;AA8AAAAAAAAAAAAAAAAABwIAAGRycy9kb3ducmV2LnhtbFBLBQYAAAAAAwADALcAAAD7AgAAAAA=&#10;" path="m107156,53578v,29591,-23987,53578,-53578,53578c23988,107156,,83169,,53578,,23988,23988,,53578,v29591,,53578,23988,53578,53578xe" filled="f" stroked="f">
                    <v:stroke joinstyle="miter"/>
                    <v:path arrowok="t" o:connecttype="custom" o:connectlocs="107156,53578;53578,107156;0,53578;53578,0;107156,53578" o:connectangles="0,0,0,0,0"/>
                  </v:shape>
                  <v:shape id="Free-form: Shape 418580039" o:spid="_x0000_s1076" style="position:absolute;left:19148;top:36103;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Q+r2ywAAAOIAAAAPAAAAZHJzL2Rvd25yZXYueG1sRI9BSwMx&#10;FITvBf9DeIK3NlmrZV2blkWoemxrRbw9Nq+7q8nLsknb7b83BaHHYWa+YebLwVlxpD60njVkEwWC&#10;uPKm5VrD7mM1zkGEiGzQeiYNZwqwXNyM5lgYf+INHbexFgnCoUANTYxdIWWoGnIYJr4jTt7e9w5j&#10;kn0tTY+nBHdW3is1kw5bTgsNdvTSUPW7PTgNn6/rr/zn0JXf57fZvtwNNos20/rudiifQUQa4jX8&#10;3343Gh6y/DFXavoEl0vpDsjFHwAAAP//AwBQSwECLQAUAAYACAAAACEA2+H2y+4AAACFAQAAEwAA&#10;AAAAAAAAAAAAAAAAAAAAW0NvbnRlbnRfVHlwZXNdLnhtbFBLAQItABQABgAIAAAAIQBa9CxbvwAA&#10;ABUBAAALAAAAAAAAAAAAAAAAAB8BAABfcmVscy8ucmVsc1BLAQItABQABgAIAAAAIQCPQ+r2ywAA&#10;AOIAAAAPAAAAAAAAAAAAAAAAAAcCAABkcnMvZG93bnJldi54bWxQSwUGAAAAAAMAAwC3AAAA/wIA&#10;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32293615" o:spid="_x0000_s1077" style="position:absolute;left:20425;top:34438;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TU286ygAAAOEAAAAPAAAAZHJzL2Rvd25yZXYueG1sRI/NasMw&#10;EITvhb6D2EJujWyHmNSNEkyhaY/NH6W3xdrYbqWVsZTEefuoEMhxmJlvmPlysEacqPetYwXpOAFB&#10;XDndcq1gt31/noHwAVmjcUwKLuRhuXh8mGOh3ZnXdNqEWkQI+wIVNCF0hZS+asiiH7uOOHoH11sM&#10;Ufa11D2eI9wamSVJLi22HBca7Oitoepvc7QK9quv79nvsSt/Lh/5odwNJg0mVWr0NJSvIAIN4R6+&#10;tT+1gkmWvUzydAr/j+IbkIsrAAAA//8DAFBLAQItABQABgAIAAAAIQDb4fbL7gAAAIUBAAATAAAA&#10;AAAAAAAAAAAAAAAAAABbQ29udGVudF9UeXBlc10ueG1sUEsBAi0AFAAGAAgAAAAhAFr0LFu/AAAA&#10;FQEAAAsAAAAAAAAAAAAAAAAAHwEAAF9yZWxzLy5yZWxzUEsBAi0AFAAGAAgAAAAhAJNTbzrKAAAA&#10;4QAAAA8AAAAAAAAAAAAAAAAABwIAAGRycy9kb3ducmV2LnhtbFBLBQYAAAAAAwADALcAAAD+AgAA&#10;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1517394162" o:spid="_x0000_s1078" style="position:absolute;left:21228;top:32500;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hjsvyAAAAOMAAAAPAAAAZHJzL2Rvd25yZXYueG1sRE/dS8Mw&#10;EH8X/B/CCb65NFPrrMtGEXQ+ug8ZezuaW1tNLqXJtu6/XwTBx/t933Q+OCuO1IfWswY1ykAQV960&#10;XGvYrN/uJiBCRDZoPZOGMwWYz66vplgYf+IlHVexFimEQ4Eamhi7QspQNeQwjHxHnLi97x3GdPa1&#10;ND2eUrizcpxluXTYcmposKPXhqqf1cFp+Hr/3E6+D125Oy/yfbkZrIpWaX17M5QvICIN8V/85/4w&#10;af6jerp/flD5GH5/SgDI2QUAAP//AwBQSwECLQAUAAYACAAAACEA2+H2y+4AAACFAQAAEwAAAAAA&#10;AAAAAAAAAAAAAAAAW0NvbnRlbnRfVHlwZXNdLnhtbFBLAQItABQABgAIAAAAIQBa9CxbvwAAABUB&#10;AAALAAAAAAAAAAAAAAAAAB8BAABfcmVscy8ucmVsc1BLAQItABQABgAIAAAAIQDDhjsvyAAAAOMA&#10;AAAPAAAAAAAAAAAAAAAAAAcCAABkcnMvZG93bnJldi54bWxQSwUGAAAAAAMAAwC3AAAA/AIAAAAA&#10;" path="m107156,53578v,29591,-23988,53578,-53578,53578c23988,107156,,83169,,53578,,23988,23988,,53578,v29590,,53578,23988,53578,53578xe" filled="f" stroked="f">
                    <v:stroke joinstyle="miter"/>
                    <v:path arrowok="t" o:connecttype="custom" o:connectlocs="107156,53578;53578,107156;0,53578;53578,0;107156,53578" o:connectangles="0,0,0,0,0"/>
                  </v:shape>
                  <v:shape id="Free-form: Shape 1769009318" o:spid="_x0000_s1079" style="position:absolute;left:21502;top:30420;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ZCOyywAAAOMAAAAPAAAAZHJzL2Rvd25yZXYueG1sRI9PT8Mw&#10;DMXvSHyHyEjcWFKQylaWTRUSf44whhA3q/HaQuJUTbZ13x4fkHa03/N7Py/XU/DqQGPqI1soZgYU&#10;cRNdz62F7cfTzRxUysgOfWSycKIE69XlxRIrF4/8TodNbpWEcKrQQpfzUGmdmo4CplkciEXbxTFg&#10;lnFstRvxKOHB61tjSh2wZ2nocKDHjprfzT5Y+Hx++5r/7If6+/RS7urt5IvsC2uvr6b6AVSmKZ/N&#10;/9evTvDvy4Uxi7tCoOUnWYBe/QEAAP//AwBQSwECLQAUAAYACAAAACEA2+H2y+4AAACFAQAAEwAA&#10;AAAAAAAAAAAAAAAAAAAAW0NvbnRlbnRfVHlwZXNdLnhtbFBLAQItABQABgAIAAAAIQBa9CxbvwAA&#10;ABUBAAALAAAAAAAAAAAAAAAAAB8BAABfcmVscy8ucmVsc1BLAQItABQABgAIAAAAIQBPZCOyywAA&#10;AOMAAAAPAAAAAAAAAAAAAAAAAAcCAABkcnMvZG93bnJldi54bWxQSwUGAAAAAAMAAwC3AAAA/wIA&#10;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987474994" o:spid="_x0000_s1080" style="position:absolute;left:21228;top:28340;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FLRHhywAAAOIAAAAPAAAAZHJzL2Rvd25yZXYueG1sRI9Pa8JA&#10;FMTvBb/D8oTe6iYSNImuEoT+ObbWUrw9ss8k7e7bkF01fvtuodDjMDO/Ydbb0RpxocF3jhWkswQE&#10;ce10x42Cw/vjQw7CB2SNxjEpuJGH7WZyt8ZSuyu/0WUfGhEh7EtU0IbQl1L6uiWLfuZ64uid3GAx&#10;RDk0Ug94jXBr5DxJFtJix3GhxZ52LdXf+7NV8PH0+pl/nfvqeHtenKrDaNJgUqXup2O1AhFoDP/h&#10;v/aLVlDky2yZFUUGv5fiHZCbHwAAAP//AwBQSwECLQAUAAYACAAAACEA2+H2y+4AAACFAQAAEwAA&#10;AAAAAAAAAAAAAAAAAAAAW0NvbnRlbnRfVHlwZXNdLnhtbFBLAQItABQABgAIAAAAIQBa9CxbvwAA&#10;ABUBAAALAAAAAAAAAAAAAAAAAB8BAABfcmVscy8ucmVsc1BLAQItABQABgAIAAAAIQAFLRHhywAA&#10;AOIAAAAPAAAAAAAAAAAAAAAAAAcCAABkcnMvZG93bnJldi54bWxQSwUGAAAAAAMAAwC3AAAA/wIA&#10;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521431997" o:spid="_x0000_s1081" style="position:absolute;left:20425;top:26402;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l2bRywAAAOIAAAAPAAAAZHJzL2Rvd25yZXYueG1sRI9BTwIx&#10;FITvJv6H5pl4k25REVYK2ZioHBEhxNvL9rG70L5utgWWf29JTDxOZuabzHTeOytO1IXGswY1yEAQ&#10;l940XGlYf78/jEGEiGzQeiYNFwown93eTDE3/sxfdFrFSiQIhxw11DG2uZShrMlhGPiWOHk73zmM&#10;SXaVNB2eE9xZOcyykXTYcFqosaW3msrD6ug0bD6W2/H+2BY/l8/Rrlj3VkWrtL6/64tXEJH6+B/+&#10;ay+MhuehenpUk8kLXC+lOyBnvwAAAP//AwBQSwECLQAUAAYACAAAACEA2+H2y+4AAACFAQAAEwAA&#10;AAAAAAAAAAAAAAAAAAAAW0NvbnRlbnRfVHlwZXNdLnhtbFBLAQItABQABgAIAAAAIQBa9CxbvwAA&#10;ABUBAAALAAAAAAAAAAAAAAAAAB8BAABfcmVscy8ucmVsc1BLAQItABQABgAIAAAAIQDjl2bRywAA&#10;AOIAAAAPAAAAAAAAAAAAAAAAAAcCAABkcnMvZG93bnJldi54bWxQSwUGAAAAAAMAAwC3AAAA/wIA&#10;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2124469127" o:spid="_x0000_s1082" style="position:absolute;left:19148;top:24737;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JwHRZywAAAOMAAAAPAAAAZHJzL2Rvd25yZXYueG1sRI9BS8NA&#10;FITvQv/D8gre7GZDiTV2W0Kh6lFrRbw9sq9JdPdtyG7b9N+7gtDjMDPfMMv16Kw40RA6zxrULANB&#10;XHvTcaNh/769W4AIEdmg9UwaLhRgvZrcLLE0/sxvdNrFRiQIhxI1tDH2pZShbslhmPmeOHkHPziM&#10;SQ6NNAOeE9xZmWdZIR12nBZa7GnTUv2zOzoNH0+vn4vvY199XZ6LQ7UfrYpWaX07HatHEJHGeA3/&#10;t1+Mhlzl83nxoPJ7+PuU/oBc/QIAAP//AwBQSwECLQAUAAYACAAAACEA2+H2y+4AAACFAQAAEwAA&#10;AAAAAAAAAAAAAAAAAAAAW0NvbnRlbnRfVHlwZXNdLnhtbFBLAQItABQABgAIAAAAIQBa9CxbvwAA&#10;ABUBAAALAAAAAAAAAAAAAAAAAB8BAABfcmVscy8ucmVsc1BLAQItABQABgAIAAAAIQBJwHRZywAA&#10;AOMAAAAPAAAAAAAAAAAAAAAAAAcCAABkcnMvZG93bnJldi54bWxQSwUGAAAAAAMAAwC3AAAA/wIA&#10;AAAA&#10;" path="m107156,53578v,29591,-23988,53578,-53578,53578c23988,107156,,83169,,53578,,23988,23988,,53578,v29590,,53578,23988,53578,53578xe" filled="f" stroked="f">
                    <v:stroke joinstyle="miter"/>
                    <v:path arrowok="t" o:connecttype="custom" o:connectlocs="107156,53578;53578,107156;0,53578;53578,0;107156,53578" o:connectangles="0,0,0,0,0"/>
                  </v:shape>
                  <v:shape id="Free-form: Shape 375462736" o:spid="_x0000_s1083" style="position:absolute;left:17484;top:23460;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mCJhygAAAOIAAAAPAAAAZHJzL2Rvd25yZXYueG1sRI9Ba8JA&#10;FITvQv/D8gredBOtUVJXCYVaj9VaSm+P7DNJu/s2ZFeN/94tCD0OM/MNs1z31ogzdb5xrCAdJyCI&#10;S6cbrhQcPl5HCxA+IGs0jknBlTysVw+DJebaXXhH532oRISwz1FBHUKbS+nLmiz6sWuJo3d0ncUQ&#10;ZVdJ3eElwq2RkyTJpMWG40KNLb3UVP7uT1bB5+b9a/Fzaovv61t2LA69SYNJlRo+9sUziEB9+A/f&#10;21utYDqfPWWT+TSDv0vxDsjVDQAA//8DAFBLAQItABQABgAIAAAAIQDb4fbL7gAAAIUBAAATAAAA&#10;AAAAAAAAAAAAAAAAAABbQ29udGVudF9UeXBlc10ueG1sUEsBAi0AFAAGAAgAAAAhAFr0LFu/AAAA&#10;FQEAAAsAAAAAAAAAAAAAAAAAHwEAAF9yZWxzLy5yZWxzUEsBAi0AFAAGAAgAAAAhACyYImHKAAAA&#10;4gAAAA8AAAAAAAAAAAAAAAAABwIAAGRycy9kb3ducmV2LnhtbFBLBQYAAAAAAwADALcAAAD+AgAA&#10;AAA=&#10;" path="m107156,53578v,29590,-23987,53578,-53578,53578c23988,107156,,83169,,53578,,23988,23988,,53578,v29591,,53578,23988,53578,53578xe" filled="f" stroked="f">
                    <v:stroke joinstyle="miter"/>
                    <v:path arrowok="t" o:connecttype="custom" o:connectlocs="107156,53578;53578,107156;0,53578;53578,0;107156,53578" o:connectangles="0,0,0,0,0"/>
                  </v:shape>
                  <v:shape id="Free-form: Shape 2104062680" o:spid="_x0000_s1084" style="position:absolute;left:15546;top:22657;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gYjaryQAAAOMAAAAPAAAAZHJzL2Rvd25yZXYueG1sRI9da8Iw&#10;FIbvB/6HcITdzaRllNIZpQi6XW5OGbs7NMe2MzkpTdT675eLwS5f3i+e5XpyVlxpDL1nDdlCgSBu&#10;vOm51XD43D6VIEJENmg9k4Y7BVivZg9LrIy/8Qdd97EVaYRDhRq6GIdKytB05DAs/ECcvJMfHcYk&#10;x1aaEW9p3FmZK1VIhz2nhw4H2nTUnPcXp+G4e/8qfy5D/X1/LU71YbJZtJnWj/OpfgERaYr/4b/2&#10;m9GQZ+pZFXlRJorElHhArn4BAAD//wMAUEsBAi0AFAAGAAgAAAAhANvh9svuAAAAhQEAABMAAAAA&#10;AAAAAAAAAAAAAAAAAFtDb250ZW50X1R5cGVzXS54bWxQSwECLQAUAAYACAAAACEAWvQsW78AAAAV&#10;AQAACwAAAAAAAAAAAAAAAAAfAQAAX3JlbHMvLnJlbHNQSwECLQAUAAYACAAAACEA4GI2q8kAAADj&#10;AAAADwAAAAAAAAAAAAAAAAAHAgAAZHJzL2Rvd25yZXYueG1sUEsFBgAAAAADAAMAtwAAAP0CAAAA&#10;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610706741" o:spid="_x0000_s1085" style="position:absolute;left:10787;top:25780;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mhKwygAAAOIAAAAPAAAAZHJzL2Rvd25yZXYueG1sRI9La8Mw&#10;EITvhfwHsYXeGkmlOMGNEkygj2ObB6W3xdrYbqWVsZTE+fdVoZDjMDPfMIvV6J040RC7wAb0VIEg&#10;roPtuDGw2z7fz0HEhGzRBSYDF4qwWk5uFljacOYPOm1SIzKEY4kG2pT6UspYt+QxTkNPnL1DGDym&#10;LIdG2gHPGe6dfFCqkB47zgst9rRuqf7ZHL2B/cv75/z72Fdfl9fiUO1Gp5PTxtzdjtUTiERjuob/&#10;22/WQKHVTBWzRw1/l/IdkMtfAAAA//8DAFBLAQItABQABgAIAAAAIQDb4fbL7gAAAIUBAAATAAAA&#10;AAAAAAAAAAAAAAAAAABbQ29udGVudF9UeXBlc10ueG1sUEsBAi0AFAAGAAgAAAAhAFr0LFu/AAAA&#10;FQEAAAsAAAAAAAAAAAAAAAAAHwEAAF9yZWxzLy5yZWxzUEsBAi0AFAAGAAgAAAAhABOaErDKAAAA&#10;4gAAAA8AAAAAAAAAAAAAAAAABwIAAGRycy9kb3ducmV2LnhtbFBLBQYAAAAAAwADALcAAAD+AgAA&#10;AAA=&#10;" path="m107156,53578v,29591,-23987,53578,-53578,53578c23988,107156,,83169,,53578,,23988,23988,,53578,v29591,,53578,23988,53578,53578xe" filled="f" stroked="f">
                    <v:stroke joinstyle="miter"/>
                    <v:path arrowok="t" o:connecttype="custom" o:connectlocs="107156,53578;53578,107156;0,53578;53578,0;107156,53578" o:connectangles="0,0,0,0,0"/>
                  </v:shape>
                  <v:shape id="Free-form: Shape 1175725011" o:spid="_x0000_s1086" style="position:absolute;left:8825;top:27741;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7xT+xwAAAOMAAAAPAAAAZHJzL2Rvd25yZXYueG1sRE9LawIx&#10;EL4L/Q9hCt40G8EHq1GWQmuPrbWIt2Ez7q5NJssm6vrvm0LB43zvWW16Z8WVutB41qDGGQji0puG&#10;Kw37r9fRAkSIyAatZ9JwpwCb9dNghbnxN/6k6y5WIoVwyFFDHWObSxnKmhyGsW+JE3fyncOYzq6S&#10;psNbCndWTrJsJh02nBpqbOmlpvJnd3Eavt8+DovzpS2O9+3sVOx7q6JVWg+f+2IJIlIfH+J/97tJ&#10;89V8Op9MM6Xg76cEgFz/AgAA//8DAFBLAQItABQABgAIAAAAIQDb4fbL7gAAAIUBAAATAAAAAAAA&#10;AAAAAAAAAAAAAABbQ29udGVudF9UeXBlc10ueG1sUEsBAi0AFAAGAAgAAAAhAFr0LFu/AAAAFQEA&#10;AAsAAAAAAAAAAAAAAAAAHwEAAF9yZWxzLy5yZWxzUEsBAi0AFAAGAAgAAAAhAE7vFP7HAAAA4wAA&#10;AA8AAAAAAAAAAAAAAAAABwIAAGRycy9kb3ducmV2LnhtbFBLBQYAAAAAAwADALcAAAD7AgAA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2111673060" o:spid="_x0000_s1087" style="position:absolute;left:8108;top:30420;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oOa0qyQAAAOMAAAAPAAAAZHJzL2Rvd25yZXYueG1sRI9da8Iw&#10;FIbvhf2HcITdaRoHnVSjlME+LqdziHeH5thWk5PSRK3/frkQdvnyfvEs14Oz4kp9aD1rUNMMBHHl&#10;Tcu1ht3P+2QOIkRkg9YzabhTgPXqabTEwvgbb+i6jbVIIxwK1NDE2BVShqohh2HqO+LkHX3vMCbZ&#10;19L0eEvjzspZluXSYcvpocGO3hqqztuL0/D78b2fny5debh/5sdyN1gVrdL6eTyUCxCRhvgffrS/&#10;jIaZUip/fcnyRJGYEg/I1R8AAAD//wMAUEsBAi0AFAAGAAgAAAAhANvh9svuAAAAhQEAABMAAAAA&#10;AAAAAAAAAAAAAAAAAFtDb250ZW50X1R5cGVzXS54bWxQSwECLQAUAAYACAAAACEAWvQsW78AAAAV&#10;AQAACwAAAAAAAAAAAAAAAAAfAQAAX3JlbHMvLnJlbHNQSwECLQAUAAYACAAAACEAKDmtKskAAADj&#10;AAAADwAAAAAAAAAAAAAAAAAHAgAAZHJzL2Rvd25yZXYueG1sUEsFBgAAAAADAAMAtwAAAP0CAAAA&#10;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202943396" o:spid="_x0000_s1088" style="position:absolute;left:8825;top:33099;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hlkOgygAAAOIAAAAPAAAAZHJzL2Rvd25yZXYueG1sRI9Ba8JA&#10;FITvhf6H5RW81U1iCRpdJRSqHluriLdH9pmk3X0bsqvGf98tFHocZuYbZrEarBFX6n3rWEE6TkAQ&#10;V063XCvYf749T0H4gKzROCYFd/KwWj4+LLDQ7sYfdN2FWkQI+wIVNCF0hZS+asiiH7uOOHpn11sM&#10;Ufa11D3eItwamSVJLi22HBca7Oi1oep7d7EKDuv34/Tr0pWn+yY/l/vBpMGkSo2ehnIOItAQ/sN/&#10;7a1WkCXZ7GUymeXweyneAbn8AQAA//8DAFBLAQItABQABgAIAAAAIQDb4fbL7gAAAIUBAAATAAAA&#10;AAAAAAAAAAAAAAAAAABbQ29udGVudF9UeXBlc10ueG1sUEsBAi0AFAAGAAgAAAAhAFr0LFu/AAAA&#10;FQEAAAsAAAAAAAAAAAAAAAAAHwEAAF9yZWxzLy5yZWxzUEsBAi0AFAAGAAgAAAAhAOGWQ6DKAAAA&#10;4gAAAA8AAAAAAAAAAAAAAAAABwIAAGRycy9kb3ducmV2LnhtbFBLBQYAAAAAAwADALcAAAD+AgAA&#10;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436214359" o:spid="_x0000_s1089" style="position:absolute;left:10787;top:35060;width:1071;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umIwywAAAOIAAAAPAAAAZHJzL2Rvd25yZXYueG1sRI9Pa8JA&#10;FMTvgt9heUJvuol/gk1dJRTaeqzWUnp7ZJ9J2t23Ibtq/PZuQehxmJnfMKtNb404U+cbxwrSSQKC&#10;uHS64UrB4eNlvAThA7JG45gUXMnDZj0crDDX7sI7Ou9DJSKEfY4K6hDaXEpf1mTRT1xLHL2j6yyG&#10;KLtK6g4vEW6NnCZJJi02HBdqbOm5pvJ3f7IKPl/fv5Y/p7b4vr5lx+LQmzSYVKmHUV88gQjUh//w&#10;vb3VCuazbJrOZ4tH+LsU74Bc3wAAAP//AwBQSwECLQAUAAYACAAAACEA2+H2y+4AAACFAQAAEwAA&#10;AAAAAAAAAAAAAAAAAAAAW0NvbnRlbnRfVHlwZXNdLnhtbFBLAQItABQABgAIAAAAIQBa9CxbvwAA&#10;ABUBAAALAAAAAAAAAAAAAAAAAB8BAABfcmVscy8ucmVsc1BLAQItABQABgAIAAAAIQAHumIwywAA&#10;AOIAAAAPAAAAAAAAAAAAAAAAAAcCAABkcnMvZG93bnJldi54bWxQSwUGAAAAAAMAAwC3AAAA/wIA&#10;A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228645836" o:spid="_x0000_s1090" style="position:absolute;left:13465;top:35778;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z721XygAAAOIAAAAPAAAAZHJzL2Rvd25yZXYueG1sRI9Ba8JA&#10;FITvQv/D8gq96SaxDSF1lVCo7dGqpfT2yD6TtLtvQ3bV+O/dQsHjMDPfMIvVaI040eA7xwrSWQKC&#10;uHa640bBfvc6LUD4gKzROCYFF/KwWt5NFlhqd+YPOm1DIyKEfYkK2hD6Ukpft2TRz1xPHL2DGyyG&#10;KIdG6gHPEW6NzJIklxY7jgst9vTSUv27PVoFn+vNV/Fz7Kvvy1t+qPajSYNJlXq4H6tnEIHGcAv/&#10;t9+1giwr8senYp7D36V4B+TyCgAA//8DAFBLAQItABQABgAIAAAAIQDb4fbL7gAAAIUBAAATAAAA&#10;AAAAAAAAAAAAAAAAAABbQ29udGVudF9UeXBlc10ueG1sUEsBAi0AFAAGAAgAAAAhAFr0LFu/AAAA&#10;FQEAAAsAAAAAAAAAAAAAAAAAHwEAAF9yZWxzLy5yZWxzUEsBAi0AFAAGAAgAAAAhAHPvbVfKAAAA&#10;4gAAAA8AAAAAAAAAAAAAAAAABwIAAGRycy9kb3ducmV2LnhtbFBLBQYAAAAAAwADALcAAAD+AgAA&#10;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1986083834" o:spid="_x0000_s1091" style="position:absolute;left:16144;top:35060;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vKv3yAAAAOMAAAAPAAAAZHJzL2Rvd25yZXYueG1sRE/da8Iw&#10;EH8f7H8IN9jbTDtHiZ1RymAfj84p4tvRnG235FKaqPW/X4TBHu/3ffPl6Kw40RA6zxrySQaCuPam&#10;40bD5uv1QYEIEdmg9UwaLhRgubi9mWNp/Jk/6bSOjUghHErU0MbYl1KGuiWHYeJ74sQd/OAwpnNo&#10;pBnwnMKdlY9ZVkiHHaeGFnt6aan+WR+dhu3baqe+j321v7wXh2oz2jzaXOv7u7F6BhFpjP/iP/eH&#10;SfNnqsjUVE2f4PpTAkAufgEAAP//AwBQSwECLQAUAAYACAAAACEA2+H2y+4AAACFAQAAEwAAAAAA&#10;AAAAAAAAAAAAAAAAW0NvbnRlbnRfVHlwZXNdLnhtbFBLAQItABQABgAIAAAAIQBa9CxbvwAAABUB&#10;AAALAAAAAAAAAAAAAAAAAB8BAABfcmVscy8ucmVsc1BLAQItABQABgAIAAAAIQCovKv3yAAAAOMA&#10;AAAPAAAAAAAAAAAAAAAAAAcCAABkcnMvZG93bnJldi54bWxQSwUGAAAAAAMAAwC3AAAA/AIA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48554222" o:spid="_x0000_s1092" style="position:absolute;left:18105;top:33099;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Ut5uuyQAAAOEAAAAPAAAAZHJzL2Rvd25yZXYueG1sRI9La8Mw&#10;EITvgf4HsYHeEtkmCcaNEkyhj2PzovS2WBvbjbQylpI4/z4qFHIcZuYbZrkerBEX6n3rWEE6TUAQ&#10;V063XCvY794mOQgfkDUax6TgRh7Wq6fREgvtrryhyzbUIkLYF6igCaErpPRVQxb91HXE0Tu63mKI&#10;sq+l7vEa4dbILEkW0mLLcaHBjl4bqk7bs1VweP/6zn/PXflz+1gcy/1g0mBSpZ7HQ/kCItAQHuH/&#10;9qdWMMvn81mWZfD3KL4BuboDAAD//wMAUEsBAi0AFAAGAAgAAAAhANvh9svuAAAAhQEAABMAAAAA&#10;AAAAAAAAAAAAAAAAAFtDb250ZW50X1R5cGVzXS54bWxQSwECLQAUAAYACAAAACEAWvQsW78AAAAV&#10;AQAACwAAAAAAAAAAAAAAAAAfAQAAX3JlbHMvLnJlbHNQSwECLQAUAAYACAAAACEAlLebrskAAADh&#10;AAAADwAAAAAAAAAAAAAAAAAHAgAAZHJzL2Rvd25yZXYueG1sUEsFBgAAAAADAAMAtwAAAP0CAAAA&#10;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711491218" o:spid="_x0000_s1093" style="position:absolute;left:18823;top:30420;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bquIrxgAAAOIAAAAPAAAAZHJzL2Rvd25yZXYueG1sRE/LagIx&#10;FN0L/YdwC91pJiJqR6MMhdou64vi7jK5zkyb3AyTqOPfN4uCy8N5L9e9s+JKXWg8a1CjDARx6U3D&#10;lYbD/n04BxEiskHrmTTcKcB69TRYYm78jbd03cVKpBAOOWqoY2xzKUNZk8Mw8i1x4s6+cxgT7Cpp&#10;OrylcGflOMum0mHDqaHGlt5qKn93F6fhuPn6nv9c2uJ0/5iei0NvVbRK65fnvliAiNTHh/jf/Wk0&#10;zJSavKqxSpvTpXQH5OoPAAD//wMAUEsBAi0AFAAGAAgAAAAhANvh9svuAAAAhQEAABMAAAAAAAAA&#10;AAAAAAAAAAAAAFtDb250ZW50X1R5cGVzXS54bWxQSwECLQAUAAYACAAAACEAWvQsW78AAAAVAQAA&#10;CwAAAAAAAAAAAAAAAAAfAQAAX3JlbHMvLnJlbHNQSwECLQAUAAYACAAAACEAG6riK8YAAADiAAAA&#10;DwAAAAAAAAAAAAAAAAAHAgAAZHJzL2Rvd25yZXYueG1sUEsFBgAAAAADAAMAtwAAAPoCAA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1240259173" o:spid="_x0000_s1094" style="position:absolute;left:18105;top:27741;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WGKLyAAAAOMAAAAPAAAAZHJzL2Rvd25yZXYueG1sRE9La8JA&#10;EL4L/Q/LFHrTTdL6iq4SCn0cW6uItyE7Jml3Z0N21fjvuwWhx/nes1z31ogzdb5xrCAdJSCIS6cb&#10;rhRsv16GMxA+IGs0jknBlTysV3eDJebaXfiTzptQiRjCPkcFdQhtLqUva7LoR64ljtzRdRZDPLtK&#10;6g4vMdwamSXJRFpsODbU2NJzTeXP5mQV7F4/9rPvU1scrm+TY7HtTRpMqtTDfV8sQATqw7/45n7X&#10;cX72lGTjeTp9hL+fIgBy9QsAAP//AwBQSwECLQAUAAYACAAAACEA2+H2y+4AAACFAQAAEwAAAAAA&#10;AAAAAAAAAAAAAAAAW0NvbnRlbnRfVHlwZXNdLnhtbFBLAQItABQABgAIAAAAIQBa9CxbvwAAABUB&#10;AAALAAAAAAAAAAAAAAAAAB8BAABfcmVscy8ucmVsc1BLAQItABQABgAIAAAAIQDjWGKLyAAAAOMA&#10;AAAPAAAAAAAAAAAAAAAAAAcCAABkcnMvZG93bnJldi54bWxQSwUGAAAAAAMAAwC3AAAA/AIAA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1345622076" o:spid="_x0000_s1095" style="position:absolute;left:16144;top:25780;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g7VZfyAAAAOMAAAAPAAAAZHJzL2Rvd25yZXYueG1sRE9fa8Iw&#10;EH8X9h3CDXzTtJ3rpDNKGUz3qM4x9nY0Z9stuZQmav32izDY4/3+32I1WCPO1PvWsYJ0moAgrpxu&#10;uVZweH+dzEH4gKzROCYFV/KwWt6NFlhod+EdnfehFjGEfYEKmhC6QkpfNWTRT11HHLmj6y2GePa1&#10;1D1eYrg1MkuSXFpsOTY02NFLQ9XP/mQVfKy3n/PvU1d+XTf5sTwMJg0mVWp8P5TPIAIN4V/8537T&#10;cf7D7DHPsuQph9tPEQC5/AUAAP//AwBQSwECLQAUAAYACAAAACEA2+H2y+4AAACFAQAAEwAAAAAA&#10;AAAAAAAAAAAAAAAAW0NvbnRlbnRfVHlwZXNdLnhtbFBLAQItABQABgAIAAAAIQBa9CxbvwAAABUB&#10;AAALAAAAAAAAAAAAAAAAAB8BAABfcmVscy8ucmVsc1BLAQItABQABgAIAAAAIQBg7VZfyAAAAOMA&#10;AAAPAAAAAAAAAAAAAAAAAAcCAABkcnMvZG93bnJldi54bWxQSwUGAAAAAAMAAwC3AAAA/AIAAAAA&#10;" path="m107156,53578v,29591,-23988,53578,-53578,53578c23988,107156,,83169,,53578,,23988,23988,,53578,v29590,,53578,23988,53578,53578xe" filled="f" stroked="f">
                    <v:stroke joinstyle="miter"/>
                    <v:path arrowok="t" o:connecttype="custom" o:connectlocs="107156,53578;53578,107156;0,53578;53578,0;107156,53578" o:connectangles="0,0,0,0,0"/>
                  </v:shape>
                  <v:shape id="Free-form: Shape 2069501111" o:spid="_x0000_s1096" style="position:absolute;left:13465;top:27741;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InplvxwAAAOMAAAAPAAAAZHJzL2Rvd25yZXYueG1sRE9da8Iw&#10;FH0f7D+EO/BtJhUsrjNKGWz66NcYe7s017ZbclOaqPXfG2Gw83Y4X5z5cnBWnKkPrWcN2ViBIK68&#10;abnWcNi/P89AhIhs0HomDVcKsFw8PsyxMP7CWzrvYi1SCYcCNTQxdoWUoWrIYRj7jjhpR987jIn2&#10;tTQ9XlK5s3KiVC4dtpwWGuzoraHqd3dyGj4/Nl+zn1NXfl9X+bE8DDaLNtN69DSUryAiDfHf/Jde&#10;Gw0Tlb9MVZYA90/pD8jFDQAA//8DAFBLAQItABQABgAIAAAAIQDb4fbL7gAAAIUBAAATAAAAAAAA&#10;AAAAAAAAAAAAAABbQ29udGVudF9UeXBlc10ueG1sUEsBAi0AFAAGAAgAAAAhAFr0LFu/AAAAFQEA&#10;AAsAAAAAAAAAAAAAAAAAHwEAAF9yZWxzLy5yZWxzUEsBAi0AFAAGAAgAAAAhAAiemW/HAAAA4wAA&#10;AA8AAAAAAAAAAAAAAAAABwIAAGRycy9kb3ducmV2LnhtbFBLBQYAAAAAAwADALcAAAD7AgA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894536924" o:spid="_x0000_s1097" style="position:absolute;left:11145;top:29081;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PwsqlywAAAOIAAAAPAAAAZHJzL2Rvd25yZXYueG1sRI9Pa8JA&#10;FMTvBb/D8gq91U2sDTG6Sij0z1GtpXh7ZJ9J6u7bkF01fvuuUOhxmJnfMIvVYI04U+9bxwrScQKC&#10;uHK65VrB7vP1MQfhA7JG45gUXMnDajm6W2Ch3YU3dN6GWkQI+wIVNCF0hZS+asiiH7uOOHoH11sM&#10;Ufa11D1eItwaOUmSTFpsOS402NFLQ9Vxe7IKvt7W3/nPqSv31/fsUO4GkwaTKvVwP5RzEIGG8B/+&#10;a39oBfls+vyUzSZTuF2Kd0AufwEAAP//AwBQSwECLQAUAAYACAAAACEA2+H2y+4AAACFAQAAEwAA&#10;AAAAAAAAAAAAAAAAAAAAW0NvbnRlbnRfVHlwZXNdLnhtbFBLAQItABQABgAIAAAAIQBa9CxbvwAA&#10;ABUBAAALAAAAAAAAAAAAAAAAAB8BAABfcmVscy8ucmVsc1BLAQItABQABgAIAAAAIQCPwsqlywAA&#10;AOIAAAAPAAAAAAAAAAAAAAAAAAcCAABkcnMvZG93bnJldi54bWxQSwUGAAAAAAMAAwC3AAAA/wIA&#10;A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335716246" o:spid="_x0000_s1098" style="position:absolute;left:11145;top:31759;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O4VVywAAAOIAAAAPAAAAZHJzL2Rvd25yZXYueG1sRI9Pa8JA&#10;FMTvBb/D8gq91U20jZK6Sii09Wj9g/T2yD6T1N23Ibtq/PauUOhxmJnfMLNFb404U+cbxwrSYQKC&#10;uHS64UrBdvPxPAXhA7JG45gUXMnDYj54mGGu3YW/6bwOlYgQ9jkqqENocyl9WZNFP3QtcfQOrrMY&#10;ouwqqTu8RLg1cpQkmbTYcFyosaX3msrj+mQV7D5X++nvqS1+rl/Zodj2Jg0mVerpsS/eQATqw3/4&#10;r73UCsbj10majV4yuF+Kd0DObwAAAP//AwBQSwECLQAUAAYACAAAACEA2+H2y+4AAACFAQAAEwAA&#10;AAAAAAAAAAAAAAAAAAAAW0NvbnRlbnRfVHlwZXNdLnhtbFBLAQItABQABgAIAAAAIQBa9CxbvwAA&#10;ABUBAAALAAAAAAAAAAAAAAAAAB8BAABfcmVscy8ucmVsc1BLAQItABQABgAIAAAAIQBpO4VVywAA&#10;AOIAAAAPAAAAAAAAAAAAAAAAAAcCAABkcnMvZG93bnJldi54bWxQSwUGAAAAAAMAAwC3AAAA/wIA&#10;AAAA&#10;" path="m107156,53578v,29590,-23987,53578,-53578,53578c23988,107156,,83168,,53578,,23988,23988,,53578,v29591,,53578,23988,53578,53578xe" filled="f" stroked="f">
                    <v:stroke joinstyle="miter"/>
                    <v:path arrowok="t" o:connecttype="custom" o:connectlocs="107156,53578;53578,107156;0,53578;53578,0;107156,53578" o:connectangles="0,0,0,0,0"/>
                  </v:shape>
                  <v:shape id="Free-form: Shape 453011812" o:spid="_x0000_s1099" style="position:absolute;left:13465;top:33099;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KC+xQygAAAOIAAAAPAAAAZHJzL2Rvd25yZXYueG1sRI9BawIx&#10;FITvhf6H8AreajZWZdkaZSm0emzVUnp7bJ672yYvyybq+u+bguBxmJlvmMVqcFacqA+tZw1qnIEg&#10;rrxpudaw370+5iBCRDZoPZOGCwVYLe/vFlgYf+YPOm1jLRKEQ4Eamhi7QspQNeQwjH1HnLyD7x3G&#10;JPtamh7PCe6snGTZXDpsOS002NFLQ9Xv9ug0fL69f+U/x678vqznh3I/WBWt0nr0MJTPICIN8Ra+&#10;tjdGw3T2lCmVqwn8X0p3QC7/AAAA//8DAFBLAQItABQABgAIAAAAIQDb4fbL7gAAAIUBAAATAAAA&#10;AAAAAAAAAAAAAAAAAABbQ29udGVudF9UeXBlc10ueG1sUEsBAi0AFAAGAAgAAAAhAFr0LFu/AAAA&#10;FQEAAAsAAAAAAAAAAAAAAAAAHwEAAF9yZWxzLy5yZWxzUEsBAi0AFAAGAAgAAAAhAMoL7FDKAAAA&#10;4gAAAA8AAAAAAAAAAAAAAAAABwIAAGRycy9kb3ducmV2LnhtbFBLBQYAAAAAAwADALcAAAD+AgAA&#10;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459813770" o:spid="_x0000_s1100" style="position:absolute;left:15785;top:31759;width:1072;height:1072;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xbUWygAAAOIAAAAPAAAAZHJzL2Rvd25yZXYueG1sRI/LbsIw&#10;EEX3SP0HayqxAyfQQppiUITUx5LyEGI3iockrT2OYgPh7+tFpS6v7ktnseqtEVfqfONYQTpOQBCX&#10;TjdcKdjv3kYZCB+QNRrHpOBOHlbLh8ECc+1u/EXXbahEHGGfo4I6hDaX0pc1WfRj1xJH7+w6iyHK&#10;rpK6w1sct0ZOkmQmLTYcH2psaV1T+bO9WAWH980x+760xen+MTsX+96kwaRKDR/74hVEoD78h//a&#10;n1rB0/NLlk7n8wgRkSIOyOUvAAAA//8DAFBLAQItABQABgAIAAAAIQDb4fbL7gAAAIUBAAATAAAA&#10;AAAAAAAAAAAAAAAAAABbQ29udGVudF9UeXBlc10ueG1sUEsBAi0AFAAGAAgAAAAhAFr0LFu/AAAA&#10;FQEAAAsAAAAAAAAAAAAAAAAAHwEAAF9yZWxzLy5yZWxzUEsBAi0AFAAGAAgAAAAhAP7FtRbKAAAA&#10;4gAAAA8AAAAAAAAAAAAAAAAABwIAAGRycy9kb3ducmV2LnhtbFBLBQYAAAAAAwADALcAAAD+AgAA&#10;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1942117571" o:spid="_x0000_s1101" style="position:absolute;left:13465;top:30420;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qtosjyAAAAOMAAAAPAAAAZHJzL2Rvd25yZXYueG1sRE9fa8Iw&#10;EH8X9h3CCXvTNLKp64xSBLc9bs4x9nY0Z1uXXEoTtX57Iwz2eL//t1j1zooTdaHxrEGNMxDEpTcN&#10;Vxp2n5vRHESIyAatZ9JwoQCr5d1ggbnxZ/6g0zZWIoVwyFFDHWObSxnKmhyGsW+JE7f3ncOYzq6S&#10;psNzCndWTrJsKh02nBpqbGldU/m7PToNXy/v3/PDsS1+Lq/TfbHrrYpWaX0/7ItnEJH6+C/+c7+Z&#10;NP/pYaLU7HGm4PZTAkAurwAAAP//AwBQSwECLQAUAAYACAAAACEA2+H2y+4AAACFAQAAEwAAAAAA&#10;AAAAAAAAAAAAAAAAW0NvbnRlbnRfVHlwZXNdLnhtbFBLAQItABQABgAIAAAAIQBa9CxbvwAAABUB&#10;AAALAAAAAAAAAAAAAAAAAB8BAABfcmVscy8ucmVsc1BLAQItABQABgAIAAAAIQDqtosjyAAAAOMA&#10;AAAPAAAAAAAAAAAAAAAAAAcCAABkcnMvZG93bnJldi54bWxQSwUGAAAAAAMAAwC3AAAA/AIAAAAA&#10;" path="m107156,53578v,29590,-23988,53578,-53578,53578c23988,107156,,83168,,53578,,23988,23988,,53578,v29590,,53578,23988,53578,53578xe" filled="f" stroked="f">
                    <v:stroke joinstyle="miter"/>
                    <v:path arrowok="t" o:connecttype="custom" o:connectlocs="107156,53578;53578,107156;0,53578;53578,0;107156,53578" o:connectangles="0,0,0,0,0"/>
                  </v:shape>
                  <v:shape id="Free-form: Shape 330675558" o:spid="_x0000_s1102" style="position:absolute;left:15785;top:29081;width:1072;height:1071;visibility:visible;mso-wrap-style:square;v-text-anchor:middle" coordsize="107156,107156"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LMl8lxwAAAOIAAAAPAAAAZHJzL2Rvd25yZXYueG1sRE/LasJA&#10;FN0X+g/DFbqrk1SSSnSUUOhjadUi7i6ZaxKduRMyo8a/dxYFl4fzni8Ha8SFet86VpCOExDEldMt&#10;1wq2m8/XKQgfkDUax6TgRh6Wi+enORbaXfmXLutQixjCvkAFTQhdIaWvGrLox64jjtzB9RZDhH0t&#10;dY/XGG6NfEuSXFpsOTY02NFHQ9VpfbYK/r5Wu+nx3JX723d+KLeDSYNJlXoZDeUMRKAhPMT/7h+t&#10;YDJJ8vcsy+LmeCneAbm4AwAA//8DAFBLAQItABQABgAIAAAAIQDb4fbL7gAAAIUBAAATAAAAAAAA&#10;AAAAAAAAAAAAAABbQ29udGVudF9UeXBlc10ueG1sUEsBAi0AFAAGAAgAAAAhAFr0LFu/AAAAFQEA&#10;AAsAAAAAAAAAAAAAAAAAHwEAAF9yZWxzLy5yZWxzUEsBAi0AFAAGAAgAAAAhAAsyXyXHAAAA4gAA&#10;AA8AAAAAAAAAAAAAAAAABwIAAGRycy9kb3ducmV2LnhtbFBLBQYAAAAAAwADALcAAAD7AgAAAAA=&#10;" path="m107156,53578v,29590,-23988,53578,-53578,53578c23988,107156,,83168,,53578,,23988,23988,,53578,v29590,,53578,23988,53578,53578xe" filled="f" stroked="f">
                    <v:stroke joinstyle="miter"/>
                    <v:path arrowok="t" o:connecttype="custom" o:connectlocs="107156,53578;53578,107156;0,53578;53578,0;107156,53578" o:connectangles="0,0,0,0,0"/>
                  </v:shape>
                </v:group>
                <v:group id="_x0000_s1103" alt="A collection of circles in various sizes and patterns" style="position:absolute;left:13573;top:5572;width:17240;height:17240" coordorigin="13573,5572" coordsize="17240,172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iLk4wywAAAOIAAAAPAAAAZHJzL2Rvd25yZXYueG1sRI9BS8NA&#10;FITvgv9heUJvdjcJGondllJa8VAEW0G8PbKvSWj2bchuk/Tfu4LQ4zAz3zCL1WRbMVDvG8cakrkC&#10;QVw603Cl4eu4e3wB4QOywdYxabiSh9Xy/m6BhXEjf9JwCJWIEPYFaqhD6AopfVmTRT93HXH0Tq63&#10;GKLsK2l6HCPctjJV6llabDgu1NjRpqbyfLhYDW8jjuss2Q7782lz/Tk+fXzvE9J69jCtX0EEmsIt&#10;/N9+NxoyleapyvIc/i7FOyCXvwAAAP//AwBQSwECLQAUAAYACAAAACEA2+H2y+4AAACFAQAAEwAA&#10;AAAAAAAAAAAAAAAAAAAAW0NvbnRlbnRfVHlwZXNdLnhtbFBLAQItABQABgAIAAAAIQBa9CxbvwAA&#10;ABUBAAALAAAAAAAAAAAAAAAAAB8BAABfcmVscy8ucmVsc1BLAQItABQABgAIAAAAIQBiLk4wywAA&#10;AOIAAAAPAAAAAAAAAAAAAAAAAAcCAABkcnMvZG93bnJldi54bWxQSwUGAAAAAAMAAwC3AAAA/wIA&#10;AAAA&#10;">
                  <v:shape id="Free-form: Shape 1302914770" o:spid="_x0000_s1104" style="position:absolute;left:13573;top:5572;width:17240;height:17240;visibility:visible;mso-wrap-style:square;v-text-anchor:middle" coordsize="1724025,172402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FuMfuywAAAOMAAAAPAAAAZHJzL2Rvd25yZXYueG1sRI9Pa8JA&#10;EMXvhX6HZYTe6kYt/omuUpRiDb3UCl6H7JgEs7Mhu03Sb985FHqcmTfvvd9mN7haddSGyrOByTgB&#10;RZx7W3Fh4PL19rwEFSKyxdozGfihALvt48MGU+t7/qTuHAslJhxSNFDG2KRah7wkh2HsG2K53Xzr&#10;MMrYFtq22Iu5q/U0SebaYcWSUGJD+5Ly+/nbGZgdb9kJ+49uOVyz+zFe3MFmzpin0fC6BhVpiP/i&#10;v+93K/VnyXQ1eVkshEKYZAF6+wsAAP//AwBQSwECLQAUAAYACAAAACEA2+H2y+4AAACFAQAAEwAA&#10;AAAAAAAAAAAAAAAAAAAAW0NvbnRlbnRfVHlwZXNdLnhtbFBLAQItABQABgAIAAAAIQBa9CxbvwAA&#10;ABUBAAALAAAAAAAAAAAAAAAAAB8BAABfcmVscy8ucmVsc1BLAQItABQABgAIAAAAIQDFuMfuywAA&#10;AOMAAAAPAAAAAAAAAAAAAAAAAAcCAABkcnMvZG93bnJldi54bWxQSwUGAAAAAAMAAwC3AAAA/wIA&#10;AAAA&#10;" path="m862013,1724025c386696,1724025,,1337329,,862013,,386696,386696,,862013,v475316,,862012,386696,862012,862013c1724025,1337329,1337329,1724025,862013,1724025xm862013,9525c391944,9525,9525,391944,9525,862013v,470068,382419,852487,852488,852487c1332081,1714500,1714500,1332081,1714500,862013,1714500,391944,1332081,9525,862013,9525xe" filled="f" stroked="f">
                    <v:stroke joinstyle="miter"/>
                    <v:path arrowok="t" o:connecttype="custom" o:connectlocs="862013,1724025;0,862013;862013,0;1724025,862013;862013,1724025;862013,9525;9525,862013;862013,1714500;1714500,862013;862013,9525" o:connectangles="0,0,0,0,0,0,0,0,0,0"/>
                  </v:shape>
                  <v:shape id="Free-form: Shape 1497923301" o:spid="_x0000_s1105" style="position:absolute;left:14166;top:6165;width:16053;height:16053;visibility:visible;mso-wrap-style:square;v-text-anchor:middle" coordsize="1605343,1605324"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hfCKqyAAAAOMAAAAPAAAAZHJzL2Rvd25yZXYueG1sRE9fa8Iw&#10;EH8X9h3CCb5pYjvm7IwyBoI4hsypez2bsy1rLqWJWr+9GQz2eL//N1t0thYXan3lWMN4pEAQ585U&#10;XGjYfS2HzyB8QDZYOyYNN/KwmD/0ZpgZd+VPumxDIWII+ww1lCE0mZQ+L8miH7mGOHIn11oM8WwL&#10;aVq8xnBby0SpJ2mx4thQYkNvJeU/27PVUH8fl7vjZjVJ8vTDrMNend8PSutBv3t9ARGoC//iP/fK&#10;xPmP08k0SVM1ht+fIgByfgcAAP//AwBQSwECLQAUAAYACAAAACEA2+H2y+4AAACFAQAAEwAAAAAA&#10;AAAAAAAAAAAAAAAAW0NvbnRlbnRfVHlwZXNdLnhtbFBLAQItABQABgAIAAAAIQBa9CxbvwAAABUB&#10;AAALAAAAAAAAAAAAAAAAAB8BAABfcmVscy8ucmVsc1BLAQItABQABgAIAAAAIQAhfCKqyAAAAOMA&#10;AAAPAAAAAAAAAAAAAAAAAAcCAABkcnMvZG93bnJldi54bWxQSwUGAAAAAAMAAwC3AAAA/AIAAAAA&#10;" path="m802672,1605324c360074,1605324,,1245251,,802662,,360074,360074,,802672,v442598,,802671,360074,802671,802662c1605343,1245251,1245270,1605324,802672,1605324xm802672,9525c365331,9525,9525,365322,9525,802662v,437341,355797,793137,793147,793137c1240022,1595799,1595818,1240003,1595818,802662,1595818,365322,1240012,9525,802672,9525xe" filled="f" stroked="f">
                    <v:stroke joinstyle="miter"/>
                    <v:path arrowok="t" o:connecttype="custom" o:connectlocs="802672,1605324;0,802662;802672,0;1605343,802662;802672,1605324;802672,9525;9525,802662;802672,1595799;1595818,802662;802672,9525" o:connectangles="0,0,0,0,0,0,0,0,0,0"/>
                  </v:shape>
                  <v:shape id="Free-form: Shape 1157634019" o:spid="_x0000_s1106" style="position:absolute;left:14760;top:6759;width:14866;height:14866;visibility:visible;mso-wrap-style:square;v-text-anchor:middle" coordsize="1486623,14866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WLHPsyAAAAOMAAAAPAAAAZHJzL2Rvd25yZXYueG1sRE9fT8Iw&#10;EH8n8Ts0Z8IbdANBnBQiJBhifBH5AJf1XBfX62wrG3x6akLi4/3+33Ld20acyIfasYJ8nIEgLp2u&#10;uVJw/NyNFiBCRNbYOCYFZwqwXt0Nllho1/EHnQ6xEimEQ4EKTIxtIWUoDVkMY9cSJ+7LeYsxnb6S&#10;2mOXwm0jJ1k2lxZrTg0GW9oaKr8Pv1bB62TvXTedcfd+qTbGlD+7fPum1PC+f3kGEamP/+Kbe6/T&#10;/Hz2OJ8+ZPkT/P2UAJCrKwAAAP//AwBQSwECLQAUAAYACAAAACEA2+H2y+4AAACFAQAAEwAAAAAA&#10;AAAAAAAAAAAAAAAAW0NvbnRlbnRfVHlwZXNdLnhtbFBLAQItABQABgAIAAAAIQBa9CxbvwAAABUB&#10;AAALAAAAAAAAAAAAAAAAAB8BAABfcmVscy8ucmVsc1BLAQItABQABgAIAAAAIQCWLHPsyAAAAOMA&#10;AAAPAAAAAAAAAAAAAAAAAAcCAABkcnMvZG93bnJldi54bWxQSwUGAAAAAAMAAwC3AAAA/AIAAAAA&#10;" path="m743312,1486643c333451,1486643,,1153192,,743322,,333451,333451,,743312,v409861,,743312,333451,743312,743322c1486624,1153192,1153173,1486643,743312,1486643xm743312,9525c338699,9525,9525,338709,9525,743322v,404612,329184,733796,733787,733796c1147915,1477118,1477099,1147934,1477099,743322,1477099,338709,1147924,9525,743312,9525xe" filled="f" stroked="f">
                    <v:stroke joinstyle="miter"/>
                    <v:path arrowok="t" o:connecttype="custom" o:connectlocs="743312,1486643;0,743322;743312,0;1486624,743322;743312,1486643;743312,9525;9525,743322;743312,1477118;1477099,743322;743312,9525" o:connectangles="0,0,0,0,0,0,0,0,0,0"/>
                  </v:shape>
                  <v:shape id="Free-form: Shape 532098556" o:spid="_x0000_s1107" style="position:absolute;left:15353;top:7352;width:13679;height:13679;visibility:visible;mso-wrap-style:square;v-text-anchor:middle" coordsize="1367942,136794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p0htzQAAAOIAAAAPAAAAZHJzL2Rvd25yZXYueG1sRI9Ba8JA&#10;FITvhf6H5RV6q5umRGJ0lVIstIcqtXrI7Zl9JqHZt2l2NfHfdwXB4zAz3zCzxWAacaLO1ZYVPI8i&#10;EMSF1TWXCrY/708pCOeRNTaWScGZHCzm93czzLTt+ZtOG1+KAGGXoYLK+zaT0hUVGXQj2xIH72A7&#10;gz7IrpS6wz7ATSPjKBpLgzWHhQpbequo+N0cjYLlX79P413+eVzm+X7Yntfx12qt1OPD8DoF4Wnw&#10;t/C1/aEVJC9xNEmTZAyXS+EOyPk/AAAA//8DAFBLAQItABQABgAIAAAAIQDb4fbL7gAAAIUBAAAT&#10;AAAAAAAAAAAAAAAAAAAAAABbQ29udGVudF9UeXBlc10ueG1sUEsBAi0AFAAGAAgAAAAhAFr0LFu/&#10;AAAAFQEAAAsAAAAAAAAAAAAAAAAAHwEAAF9yZWxzLy5yZWxzUEsBAi0AFAAGAAgAAAAhAL2nSG3N&#10;AAAA4gAAAA8AAAAAAAAAAAAAAAAABwIAAGRycy9kb3ducmV2LnhtbFBLBQYAAAAAAwADALcAAAAB&#10;AwAAAAA=&#10;" path="m683971,1367942c306829,1367942,,1061114,,683971,,306829,306829,,683971,v377143,,683972,306829,683972,683971c1367943,1061114,1061114,1367942,683971,1367942xm683971,9525c312077,9525,9525,312077,9525,683971v,371894,302552,674446,674446,674446c1055865,1358417,1358418,1055865,1358418,683971,1358418,312077,1055865,9525,683971,9525xe" filled="f" stroked="f">
                    <v:stroke joinstyle="miter"/>
                    <v:path arrowok="t" o:connecttype="custom" o:connectlocs="683971,1367942;0,683971;683971,0;1367943,683971;683971,1367942;683971,9525;9525,683971;683971,1358417;1358418,683971;683971,9525" o:connectangles="0,0,0,0,0,0,0,0,0,0"/>
                  </v:shape>
                  <v:shape id="Free-form: Shape 1681232335" o:spid="_x0000_s1108" style="position:absolute;left:15947;top:7946;width:12492;height:12492;visibility:visible;mso-wrap-style:square;v-text-anchor:middle" coordsize="1249241,12492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Gh+t7yAAAAOMAAAAPAAAAZHJzL2Rvd25yZXYueG1sRE/JasMw&#10;EL0X8g9iCr018kJN6kQJoRCaQyhkozkO0tQ2tkbGUhP376tCIcd5+yxWo+3ElQbfOFaQThMQxNqZ&#10;hisFp+PmeQbCB2SDnWNS8EMeVsvJwwJL4268p+shVCKGsC9RQR1CX0rpdU0W/dT1xJH7coPFEM+h&#10;kmbAWwy3ncySpJAWG44NNfb0VpNuD99WwW77ebaXNt3v8k2hffXefrzqk1JPj+N6DiLQGO7if/fW&#10;xPnFLM3yLM9f4O+nCIBc/gIAAP//AwBQSwECLQAUAAYACAAAACEA2+H2y+4AAACFAQAAEwAAAAAA&#10;AAAAAAAAAAAAAAAAW0NvbnRlbnRfVHlwZXNdLnhtbFBLAQItABQABgAIAAAAIQBa9CxbvwAAABUB&#10;AAALAAAAAAAAAAAAAAAAAB8BAABfcmVscy8ucmVsc1BLAQItABQABgAIAAAAIQAGh+t7yAAAAOMA&#10;AAAPAAAAAAAAAAAAAAAAAAcCAABkcnMvZG93bnJldi54bWxQSwUGAAAAAAMAAwC3AAAA/AIAAAAA&#10;" path="m624621,1249242c280206,1249242,,969035,,624621,,280207,280206,,624621,v344414,,624621,280207,624621,624621c1249242,969035,969035,1249242,624621,1249242xm624621,9525c285455,9525,9525,285455,9525,624621v,339166,275930,615096,615096,615096c963787,1239717,1239717,963787,1239717,624621,1239717,285455,963787,9525,624621,9525xe" filled="f" stroked="f">
                    <v:stroke joinstyle="miter"/>
                    <v:path arrowok="t" o:connecttype="custom" o:connectlocs="624621,1249242;0,624621;624621,0;1249242,624621;624621,1249242;624621,9525;9525,624621;624621,1239717;1239717,624621;624621,9525" o:connectangles="0,0,0,0,0,0,0,0,0,0"/>
                  </v:shape>
                  <v:shape id="Free-form: Shape 456237196" o:spid="_x0000_s1109" style="position:absolute;left:16540;top:8539;width:11305;height:11305;visibility:visible;mso-wrap-style:square;v-text-anchor:middle" coordsize="1130541,1130541"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tdOwwygAAAOIAAAAPAAAAZHJzL2Rvd25yZXYueG1sRI9Ba8JA&#10;FITvQv/D8gredKOxqUZXEUH0VKr14PGRfSah2bfp7jam/94tFHocZuYbZrXpTSM6cr62rGAyTkAQ&#10;F1bXXCq4fOxHcxA+IGtsLJOCH/KwWT8NVphre+cTdedQighhn6OCKoQ2l9IXFRn0Y9sSR+9mncEQ&#10;pSuldniPcNPIaZJk0mDNcaHClnYVFZ/nb6Pg4N9nt+76tqVL8uW6w2mfyrRRavjcb5cgAvXhP/zX&#10;PmoFs5dsmr5OFhn8Xop3QK4fAAAA//8DAFBLAQItABQABgAIAAAAIQDb4fbL7gAAAIUBAAATAAAA&#10;AAAAAAAAAAAAAAAAAABbQ29udGVudF9UeXBlc10ueG1sUEsBAi0AFAAGAAgAAAAhAFr0LFu/AAAA&#10;FQEAAAsAAAAAAAAAAAAAAAAAHwEAAF9yZWxzLy5yZWxzUEsBAi0AFAAGAAgAAAAhAC107DDKAAAA&#10;4gAAAA8AAAAAAAAAAAAAAAAABwIAAGRycy9kb3ducmV2LnhtbFBLBQYAAAAAAwADALcAAAD+AgAA&#10;AAA=&#10;" path="m565271,1130541c253575,1130541,,876957,,565271,,253584,253575,,565271,v311696,,565270,253584,565270,565271c1130541,876957,876967,1130541,565271,1130541xm565271,9525c258832,9525,9525,258832,9525,565271v,306438,249307,555745,555746,555745c871709,1121016,1121016,871709,1121016,565271,1121016,258832,871709,9525,565271,9525xe" filled="f" stroked="f">
                    <v:stroke joinstyle="miter"/>
                    <v:path arrowok="t" o:connecttype="custom" o:connectlocs="565271,1130541;0,565271;565271,0;1130541,565271;565271,1130541;565271,9525;9525,565271;565271,1121016;1121016,565271;565271,9525" o:connectangles="0,0,0,0,0,0,0,0,0,0"/>
                  </v:shape>
                  <v:shape id="Free-form: Shape 843419638" o:spid="_x0000_s1110" style="position:absolute;left:17134;top:9133;width:10118;height:10118;visibility:visible;mso-wrap-style:square;v-text-anchor:middle" coordsize="1011840,101184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tOgiTyAAAAOIAAAAPAAAAZHJzL2Rvd25yZXYueG1sRE/LasJA&#10;FN0X/IfhFrqrE42IjY4igiBdFHxR3F0zt0k0cydkpibx652F4PJw3rNFa0pxo9oVlhUM+hEI4tTq&#10;gjMFh/36cwLCeWSNpWVS0JGDxbz3NsNE24a3dNv5TIQQdgkqyL2vEildmpNB17cVceD+bG3QB1hn&#10;UtfYhHBTymEUjaXBgkNDjhWtckqvu3+joPm9fO8v3X34czx117h05xVXZ6U+3tvlFISn1r/ET/dG&#10;K5iM4tHgaxyHzeFSuANy/gAAAP//AwBQSwECLQAUAAYACAAAACEA2+H2y+4AAACFAQAAEwAAAAAA&#10;AAAAAAAAAAAAAAAAW0NvbnRlbnRfVHlwZXNdLnhtbFBLAQItABQABgAIAAAAIQBa9CxbvwAAABUB&#10;AAALAAAAAAAAAAAAAAAAAB8BAABfcmVscy8ucmVsc1BLAQItABQABgAIAAAAIQDtOgiTyAAAAOIA&#10;AAAPAAAAAAAAAAAAAAAAAAcCAABkcnMvZG93bnJldi54bWxQSwUGAAAAAAMAAwC3AAAA/AIAAAAA&#10;" path="m505920,1011841c226952,1011841,,784889,,505920,,226952,226952,,505920,v278969,,505921,226952,505921,505920c1011841,784889,784889,1011841,505920,1011841xm505920,9525c232210,9525,9525,232210,9525,505920v,273711,222685,496396,496395,496396c779631,1002316,1002316,779631,1002316,505920,1002316,232210,779631,9525,505920,9525xe" filled="f" stroked="f">
                    <v:stroke joinstyle="miter"/>
                    <v:path arrowok="t" o:connecttype="custom" o:connectlocs="505920,1011841;0,505920;505920,0;1011841,505920;505920,1011841;505920,9525;9525,505920;505920,1002316;1002316,505920;505920,9525" o:connectangles="0,0,0,0,0,0,0,0,0,0"/>
                  </v:shape>
                  <v:shape id="Free-form: Shape 478970319" o:spid="_x0000_s1111" style="position:absolute;left:17727;top:9726;width:8932;height:8932;visibility:visible;mso-wrap-style:square;v-text-anchor:middle" coordsize="893159,893159"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HYVDHywAAAOIAAAAPAAAAZHJzL2Rvd25yZXYueG1sRI9BawIx&#10;FITvQv9DeIXeNKstVbdGqZZCKUipW2iPj83bzdLNy5pEXf+9KRQ8DjPzDbNY9bYVR/KhcaxgPMpA&#10;EJdON1wr+CpehzMQISJrbB2TgjMFWC1vBgvMtTvxJx13sRYJwiFHBSbGLpcylIYshpHriJNXOW8x&#10;JulrqT2eEty2cpJlj9Jiw2nBYEcbQ+Xv7mAVTFxofooXf1hXm6owH/vv961mpe5u++cnEJH6eA3/&#10;t9+0gofpbD7N7sdz+LuU7oBcXgAAAP//AwBQSwECLQAUAAYACAAAACEA2+H2y+4AAACFAQAAEwAA&#10;AAAAAAAAAAAAAAAAAAAAW0NvbnRlbnRfVHlwZXNdLnhtbFBLAQItABQABgAIAAAAIQBa9CxbvwAA&#10;ABUBAAALAAAAAAAAAAAAAAAAAB8BAABfcmVscy8ucmVsc1BLAQItABQABgAIAAAAIQBHYVDHywAA&#10;AOIAAAAPAAAAAAAAAAAAAAAAAAcCAABkcnMvZG93bnJldi54bWxQSwUGAAAAAAMAAwC3AAAA/wIA&#10;AAAA&#10;" path="m446580,893159c200330,893159,,692829,,446580,,200330,200330,,446580,,692829,,893159,200330,893159,446580v,246249,-200330,446579,-446579,446579xm446580,9525c205588,9525,9525,205588,9525,446580v,240992,196063,437054,437055,437054c687572,883634,883634,687572,883634,446580,883634,205588,687572,9525,446580,9525xe" filled="f" stroked="f">
                    <v:stroke joinstyle="miter"/>
                    <v:path arrowok="t" o:connecttype="custom" o:connectlocs="446580,893159;0,446580;446580,0;893159,446580;446580,893159;446580,9525;9525,446580;446580,883634;883634,446580;446580,9525" o:connectangles="0,0,0,0,0,0,0,0,0,0"/>
                  </v:shape>
                  <v:shape id="Free-form: Shape 2128948693" o:spid="_x0000_s1112" style="position:absolute;left:18320;top:10319;width:7745;height:7745;visibility:visible;mso-wrap-style:square;v-text-anchor:middle" coordsize="774458,7744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Y35hzAAAAOMAAAAPAAAAZHJzL2Rvd25yZXYueG1sRI9Ba8JA&#10;FITvQv/D8gredGPUEFNXkaJgERRtD+3tNftMQrNvQ3bV9N+7hYLHYWa+YebLztTiSq2rLCsYDSMQ&#10;xLnVFRcKPt43gxSE88gaa8uk4JccLBdPvTlm2t74SNeTL0SAsMtQQel9k0np8pIMuqFtiIN3tq1B&#10;H2RbSN3iLcBNLeMoSqTBisNCiQ29lpT/nC4mUN4OKz+dHs/JOt5/Rfvv+pN3G6X6z93qBYSnzj/C&#10;/+2tVhCP4nQ2SZPZGP4+hT8gF3cAAAD//wMAUEsBAi0AFAAGAAgAAAAhANvh9svuAAAAhQEAABMA&#10;AAAAAAAAAAAAAAAAAAAAAFtDb250ZW50X1R5cGVzXS54bWxQSwECLQAUAAYACAAAACEAWvQsW78A&#10;AAAVAQAACwAAAAAAAAAAAAAAAAAfAQAAX3JlbHMvLnJlbHNQSwECLQAUAAYACAAAACEA5mN+YcwA&#10;AADjAAAADwAAAAAAAAAAAAAAAAAHAgAAZHJzL2Rvd25yZXYueG1sUEsFBgAAAAADAAMAtwAAAAAD&#10;AAAAAA==&#10;" path="m387229,774459c173707,774459,,600751,,387229,,173707,173707,,387229,,600751,,774459,173707,774459,387229v,213522,-173708,387230,-387230,387230xm387229,9525c178965,9525,9525,178965,9525,387229v,208265,169440,377705,377704,377705c595494,764934,764934,595494,764934,387229,764934,178965,595494,9525,387229,9525xe" filled="f" stroked="f">
                    <v:stroke joinstyle="miter"/>
                    <v:path arrowok="t" o:connecttype="custom" o:connectlocs="387229,774459;0,387229;387229,0;774459,387229;387229,774459;387229,9525;9525,387229;387229,764934;764934,387229;387229,9525" o:connectangles="0,0,0,0,0,0,0,0,0,0"/>
                  </v:shape>
                  <v:shape id="Free-form: Shape 826688272" o:spid="_x0000_s1113" style="position:absolute;left:18914;top:10913;width:6558;height:6558;visibility:visible;mso-wrap-style:square;v-text-anchor:middle" coordsize="655758,655758"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YYBgsyQAAAOIAAAAPAAAAZHJzL2Rvd25yZXYueG1sRI9BS8NA&#10;FITvgv9heYXe7G73kIbYbSkBQSwo1hw8PrOvSWj2bcyuafz3riB4HGbmG2a7n10vJhpD59nAeqVA&#10;ENfedtwYqN4e7nIQISJb7D2TgW8KsN/d3myxsP7KrzSdYiMShEOBBtoYh0LKULfkMKz8QJy8sx8d&#10;xiTHRtoRrwnueqmVyqTDjtNCiwOVLdWX05cz8HysJjVXl1o9le8fmjey/OQXY5aL+XAPItIc/8N/&#10;7UdrINdZlud6o+H3UroDcvcDAAD//wMAUEsBAi0AFAAGAAgAAAAhANvh9svuAAAAhQEAABMAAAAA&#10;AAAAAAAAAAAAAAAAAFtDb250ZW50X1R5cGVzXS54bWxQSwECLQAUAAYACAAAACEAWvQsW78AAAAV&#10;AQAACwAAAAAAAAAAAAAAAAAfAQAAX3JlbHMvLnJlbHNQSwECLQAUAAYACAAAACEAGGAYLMkAAADi&#10;AAAADwAAAAAAAAAAAAAAAAAHAgAAZHJzL2Rvd25yZXYueG1sUEsFBgAAAAADAAMAtwAAAP0CAAAA&#10;AA==&#10;" path="m327879,655758c147095,655758,,508673,,327879,,147085,147095,,327879,,508664,,655758,147085,655758,327879v,180794,-147094,327879,-327879,327879xm327879,9525c152333,9525,9525,152343,9525,327879v,175536,142808,318354,318354,318354c503425,646233,646233,503415,646233,327879,646233,152343,503425,9525,327879,9525xe" filled="f" stroked="f">
                    <v:stroke joinstyle="miter"/>
                    <v:path arrowok="t" o:connecttype="custom" o:connectlocs="327879,655758;0,327879;327879,0;655758,327879;327879,655758;327879,9525;9525,327879;327879,646233;646233,327879;327879,9525" o:connectangles="0,0,0,0,0,0,0,0,0,0"/>
                  </v:shape>
                  <v:shape id="Free-form: Shape 426794873" o:spid="_x0000_s1114" style="position:absolute;left:19507;top:11506;width:5371;height:5371;visibility:visible;mso-wrap-style:square;v-text-anchor:middle" coordsize="537057,53705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SV1NywAAAOIAAAAPAAAAZHJzL2Rvd25yZXYueG1sRI9BSwMx&#10;FITvgv8hPKEXsVlr7da1aWkFpSfXtkKvj81zd3HzEpK0u/33RhA8DjPzDbNYDaYTZ/KhtazgfpyB&#10;IK6sbrlW8Hl4vZuDCBFZY2eZFFwowGp5fbXAQtued3Tex1okCIcCFTQxukLKUDVkMIytI07el/UG&#10;Y5K+ltpjn+Cmk5Msm0mDLaeFBh29NFR9709Ggdtccv34cSvL9+NbX5rWH12ZKzW6GdbPICIN8T/8&#10;195qBdPJLH+azvMH+L2U7oBc/gAAAP//AwBQSwECLQAUAAYACAAAACEA2+H2y+4AAACFAQAAEwAA&#10;AAAAAAAAAAAAAAAAAAAAW0NvbnRlbnRfVHlwZXNdLnhtbFBLAQItABQABgAIAAAAIQBa9CxbvwAA&#10;ABUBAAALAAAAAAAAAAAAAAAAAB8BAABfcmVscy8ucmVsc1BLAQItABQABgAIAAAAIQCkSV1NywAA&#10;AOIAAAAPAAAAAAAAAAAAAAAAAAcCAABkcnMvZG93bnJldi54bWxQSwUGAAAAAAMAAwC3AAAA/wIA&#10;AAAA&#10;" path="m268529,537058c120463,537058,,416595,,268529,,120463,120463,,268529,,416595,,537058,120463,537058,268529v,148066,-120463,268529,-268529,268529xm268529,9525c125711,9525,9525,125711,9525,268529v,142818,116186,259004,259004,259004c411347,527533,527533,411347,527533,268529,527533,125711,411347,9525,268529,9525xe" filled="f" stroked="f">
                    <v:stroke joinstyle="miter"/>
                    <v:path arrowok="t" o:connecttype="custom" o:connectlocs="268529,537058;0,268529;268529,0;537058,268529;268529,537058;268529,9525;9525,268529;268529,527533;527533,268529;268529,9525" o:connectangles="0,0,0,0,0,0,0,0,0,0"/>
                  </v:shape>
                  <v:shape id="Free-form: Shape 485808597" o:spid="_x0000_s1115" style="position:absolute;left:20101;top:12100;width:4184;height:4184;visibility:visible;mso-wrap-style:square;v-text-anchor:middle" coordsize="418376,418357"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7pFoMygAAAOIAAAAPAAAAZHJzL2Rvd25yZXYueG1sRI9PS8NA&#10;FMTvgt9heYK3dteS2Bi7LaIUPIjQP3h+ZF+TYPZt3N2k0U/vCgWPw8z8hlltJtuJkXxoHWu4mysQ&#10;xJUzLdcajoftrAARIrLBzjFp+KYAm/X11QpL4868o3Efa5EgHErU0MTYl1KGqiGLYe564uSdnLcY&#10;k/S1NB7PCW47uVDqXlpsOS002NNzQ9XnfrAa3hbbj69sGNTR19npPf8ZXxyNWt/eTE+PICJN8T98&#10;ab8aDVmRF6rIH5bwdyndAbn+BQAA//8DAFBLAQItABQABgAIAAAAIQDb4fbL7gAAAIUBAAATAAAA&#10;AAAAAAAAAAAAAAAAAABbQ29udGVudF9UeXBlc10ueG1sUEsBAi0AFAAGAAgAAAAhAFr0LFu/AAAA&#10;FQEAAAsAAAAAAAAAAAAAAAAAHwEAAF9yZWxzLy5yZWxzUEsBAi0AFAAGAAgAAAAhADukWgzKAAAA&#10;4gAAAA8AAAAAAAAAAAAAAAAABwIAAGRycy9kb3ducmV2LnhtbFBLBQYAAAAAAwADALcAAAD+AgAA&#10;AAA=&#10;" path="m209188,418357c93850,418357,,324517,,209179,,93840,93850,,209188,,324526,,418376,93840,418376,209179v,115338,-93850,209178,-209188,209178xm209188,9525c99089,9525,9525,99089,9525,209179v,110089,89564,199653,199663,199653c319288,408832,408851,319268,408851,209179,408851,99089,319288,9525,209188,9525xe" filled="f" stroked="f">
                    <v:stroke joinstyle="miter"/>
                    <v:path arrowok="t" o:connecttype="custom" o:connectlocs="209188,418357;0,209179;209188,0;418376,209179;209188,418357;209188,9525;9525,209179;209188,408832;408851,209179;209188,9525" o:connectangles="0,0,0,0,0,0,0,0,0,0"/>
                  </v:shape>
                  <v:shape id="Free-form: Shape 373010631" o:spid="_x0000_s1116" style="position:absolute;left:20694;top:12693;width:2997;height:2997;visibility:visible;mso-wrap-style:square;v-text-anchor:middle" coordsize="299656,2996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i0bTyQAAAOIAAAAPAAAAZHJzL2Rvd25yZXYueG1sRI9BSwMx&#10;FITvQv9DeAVvNtmurHZtWoqiFA+CVTw/k9fN4uZl3cTt+u+NIHgcZuYbZr2dfCdGGmIbWEOxUCCI&#10;TbAtNxpeX+4vrkHEhGyxC0wavinCdjM7W2Ntw4mfaTykRmQIxxo1uJT6WspoHHmMi9ATZ+8YBo8p&#10;y6GRdsBThvtOLpWqpMeW84LDnm4dmY/Dl9cwutXx/W10dHm3b83DSlVPj+ZT6/P5tLsBkWhK/+G/&#10;9t5qKK9KVaiqLOD3Ur4DcvMDAAD//wMAUEsBAi0AFAAGAAgAAAAhANvh9svuAAAAhQEAABMAAAAA&#10;AAAAAAAAAAAAAAAAAFtDb250ZW50X1R5cGVzXS54bWxQSwECLQAUAAYACAAAACEAWvQsW78AAAAV&#10;AQAACwAAAAAAAAAAAAAAAAAfAQAAX3JlbHMvLnJlbHNQSwECLQAUAAYACAAAACEA9YtG08kAAADi&#10;AAAADwAAAAAAAAAAAAAAAAAHAgAAZHJzL2Rvd25yZXYueG1sUEsFBgAAAAADAAMAtwAAAP0CAAAA&#10;AA==&#10;" path="m149828,299676c67208,299676,,232458,,149838,,67218,67218,,149828,v82611,,149828,67218,149828,149838c299656,232458,232448,299676,149828,299676xm149828,9525c72466,9525,9525,72466,9525,149838v,77371,62941,140313,140303,140313c227190,290151,290131,227209,290131,149838,290131,72466,227190,9525,149828,9525xe" filled="f" stroked="f">
                    <v:stroke joinstyle="miter"/>
                    <v:path arrowok="t" o:connecttype="custom" o:connectlocs="149828,299676;0,149838;149828,0;299656,149838;149828,299676;149828,9525;9525,149838;149828,290151;290131,149838;149828,9525" o:connectangles="0,0,0,0,0,0,0,0,0,0"/>
                  </v:shape>
                  <v:shape id="Free-form: Shape 1409130012" o:spid="_x0000_s1117" style="position:absolute;left:21288;top:13287;width:1810;height:1810;visibility:visible;mso-wrap-style:square;v-text-anchor:middle" coordsize="180975,180975"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Izn6WxwAAAOMAAAAPAAAAZHJzL2Rvd25yZXYueG1sRE/NagIx&#10;EL4LvkMYoTdN1hbR1SjFUuihhapVr8NmzK7dTJZN1O3bNwWhx/n+Z7HqXC2u1IbKs4ZspEAQF95U&#10;bDV87V6HUxAhIhusPZOGHwqwWvZ7C8yNv/GGrttoRQrhkKOGMsYmlzIUJTkMI98QJ+7kW4cxna2V&#10;psVbCne1HCs1kQ4rTg0lNrQuqfjeXpyG48vhUpx33cyuj2zl/jN8nN6nWj8Muuc5iEhd/Bff3W8m&#10;zX9Ss+xRqWwMfz8lAOTyFwAA//8DAFBLAQItABQABgAIAAAAIQDb4fbL7gAAAIUBAAATAAAAAAAA&#10;AAAAAAAAAAAAAABbQ29udGVudF9UeXBlc10ueG1sUEsBAi0AFAAGAAgAAAAhAFr0LFu/AAAAFQEA&#10;AAsAAAAAAAAAAAAAAAAAHwEAAF9yZWxzLy5yZWxzUEsBAi0AFAAGAAgAAAAhAMjOfpbHAAAA4wAA&#10;AA8AAAAAAAAAAAAAAAAABwIAAGRycy9kb3ducmV2LnhtbFBLBQYAAAAAAwADALcAAAD7AgAAAAA=&#10;" path="m90488,180975c40595,180975,,140380,,90488,,40595,40595,,90488,v49892,,90487,40595,90487,90488c180975,140380,140380,180975,90488,180975xm90488,9525c45844,9525,9525,45844,9525,90488v,44643,36319,80962,80963,80962c135131,171450,171450,135131,171450,90488,171450,45844,135131,9525,90488,9525xe" filled="f" stroked="f">
                    <v:stroke joinstyle="miter"/>
                    <v:path arrowok="t" o:connecttype="custom" o:connectlocs="90488,180975;0,90488;90488,0;180975,90488;90488,180975;90488,9525;9525,90488;90488,171450;171450,90488;90488,9525" o:connectangles="0,0,0,0,0,0,0,0,0,0"/>
                  </v:shape>
                </v:group>
                <w10:wrap type="topAndBottom" anchory="page"/>
              </v:group>
            </w:pict>
          </mc:Fallback>
        </mc:AlternateContent>
      </w:r>
      <w:r w:rsidR="00911E77" w:rsidRPr="007D49F4">
        <w:rPr>
          <w:noProof/>
        </w:rPr>
        <w:t xml:space="preserve">            </w:t>
      </w:r>
      <w:r w:rsidR="0087197C" w:rsidRPr="007D49F4">
        <w:rPr>
          <w:noProof/>
        </w:rPr>
        <mc:AlternateContent>
          <mc:Choice Requires="wps">
            <w:drawing>
              <wp:anchor distT="0" distB="0" distL="114300" distR="114300" simplePos="0" relativeHeight="251054592" behindDoc="0" locked="0" layoutInCell="1" allowOverlap="1" wp14:anchorId="0337B373" wp14:editId="21EFC37F">
                <wp:simplePos x="0" y="0"/>
                <wp:positionH relativeFrom="column">
                  <wp:posOffset>1769971</wp:posOffset>
                </wp:positionH>
                <wp:positionV relativeFrom="paragraph">
                  <wp:posOffset>75860</wp:posOffset>
                </wp:positionV>
                <wp:extent cx="3961912" cy="3880883"/>
                <wp:effectExtent l="0" t="0" r="635" b="5715"/>
                <wp:wrapNone/>
                <wp:docPr id="1769979350" name="Flowchart: Connector 41"/>
                <wp:cNvGraphicFramePr/>
                <a:graphic xmlns:a="http://schemas.openxmlformats.org/drawingml/2006/main">
                  <a:graphicData uri="http://schemas.microsoft.com/office/word/2010/wordprocessingShape">
                    <wps:wsp>
                      <wps:cNvSpPr/>
                      <wps:spPr>
                        <a:xfrm>
                          <a:off x="0" y="0"/>
                          <a:ext cx="3961912" cy="3880883"/>
                        </a:xfrm>
                        <a:prstGeom prst="flowChartConnector">
                          <a:avLst/>
                        </a:prstGeom>
                        <a:solidFill>
                          <a:schemeClr val="accent1">
                            <a:lumMod val="20000"/>
                            <a:lumOff val="8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62CE22FC" id="Flowchart: Connector 41" o:spid="_x0000_s1026" type="#_x0000_t120" style="position:absolute;margin-left:139.35pt;margin-top:5.95pt;width:311.95pt;height:305.6pt;z-index:25105459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ve16mAIAAKwFAAAOAAAAZHJzL2Uyb0RvYy54bWysVEtv2zAMvg/YfxB0X22nj6VBnSJI0WFA&#10;1wZrh55VWaoFyKImKXGyXz9Kcpyu3XYYdrHF10fqE8mLy22nyUY4r8DUtDoqKRGGQ6PMc02/PVx/&#10;mFLiAzMN02BETXfC08v5+3cXvZ2JCbSgG+EIghg/621N2xDsrCg8b0XH/BFYYdAowXUsoOiei8ax&#10;HtE7XUzK8qzowTXWARfeo/YqG+k84UspeLiT0otAdE2xtpC+Ln2f4reYX7DZs2O2VXwog/1DFR1T&#10;BpOOUFcsMLJ26g1Up7gDDzIccegKkFJxke6At6nKV7e5b5kV6S5IjrcjTf7/wfLbzb1dOaSht37m&#10;8RhvsZWui3+sj2wTWbuRLLENhKPy+PysOq8mlHC0HU+n5XR6HOksDuHW+fBJQEfioaZSQ79smQtL&#10;MAZfBlyijG1ufMiB+4CY24NWzbXSOgmxH8RSO7Jh+JKMc2FClcL1uvsCTdZjR5TDm6IaXz6rp3s1&#10;1pY6KyKlSn9Jok1MZSAmzfVETXEgJp3CTovop81XIYlqkIpJKmREflujb1kjsro6HUp8U0sCjMgS&#10;84/Y+ZJ/wM5VDv4xVKSWH4PLvxWWg8eIlBlMGIM7ZYYXepVdI/ND5uy/JylTE1l6gma3csRBHjhv&#10;+bXCHrhhPqyYwwnDWcStEe7wE9uipjCcKGnB/fidPvpj46OVkh4ntqb++5o5QYn+bHAkzquTkzji&#10;STg5/ThBwb20PL20mHW3BGylCveT5ekY/YPeH6WD7hGXyyJmRRMzHHPXlAe3F5YhbxJcT1wsFskN&#10;x9qycGPuLY/gkdXY1Q/bR+bsMAgBZ+gW9tPNZq8mIPvGSAOLdQCp0ngceB34xpWQmnhYX3HnvJST&#10;12HJzn8CAAD//wMAUEsDBBQABgAIAAAAIQCWkFFj3gAAAAoBAAAPAAAAZHJzL2Rvd25yZXYueG1s&#10;TI/LTsMwEEX3SPyDNUjsqJOAkjSNU1UIWLGhdMHSjadxRDyObOfRv8esYDm6R/eeqferGdiMzveW&#10;BKSbBBhSa1VPnYDT5+tDCcwHSUoOllDAFT3sm9ubWlbKLvSB8zF0LJaQr6QAHcJYce5bjUb6jR2R&#10;YnaxzsgQT9dx5eQSy83AsyTJuZE9xQUtR3zW2H4fJyNgfrue1qcvK6eRisOLLlvjlnch7u/Www5Y&#10;wDX8wfCrH9WhiU5nO5HybBCQFWUR0RikW2AR2CZZDuwsIM8eU+BNzf+/0PwAAAD//wMAUEsBAi0A&#10;FAAGAAgAAAAhALaDOJL+AAAA4QEAABMAAAAAAAAAAAAAAAAAAAAAAFtDb250ZW50X1R5cGVzXS54&#10;bWxQSwECLQAUAAYACAAAACEAOP0h/9YAAACUAQAACwAAAAAAAAAAAAAAAAAvAQAAX3JlbHMvLnJl&#10;bHNQSwECLQAUAAYACAAAACEAzb3tepgCAACsBQAADgAAAAAAAAAAAAAAAAAuAgAAZHJzL2Uyb0Rv&#10;Yy54bWxQSwECLQAUAAYACAAAACEAlpBRY94AAAAKAQAADwAAAAAAAAAAAAAAAADyBAAAZHJzL2Rv&#10;d25yZXYueG1sUEsFBgAAAAAEAAQA8wAAAP0FAAAAAA==&#10;" fillcolor="#d1eef9 [660]" stroked="f" strokeweight="1pt">
                <v:stroke joinstyle="miter"/>
              </v:shape>
            </w:pict>
          </mc:Fallback>
        </mc:AlternateContent>
      </w:r>
    </w:p>
    <w:tbl>
      <w:tblPr>
        <w:tblW w:w="12175" w:type="dxa"/>
        <w:tblInd w:w="-284" w:type="dxa"/>
        <w:tblCellMar>
          <w:top w:w="72" w:type="dxa"/>
          <w:left w:w="0" w:type="dxa"/>
          <w:bottom w:w="72" w:type="dxa"/>
          <w:right w:w="0" w:type="dxa"/>
        </w:tblCellMar>
        <w:tblLook w:val="04A0" w:firstRow="1" w:lastRow="0" w:firstColumn="1" w:lastColumn="0" w:noHBand="0" w:noVBand="1"/>
      </w:tblPr>
      <w:tblGrid>
        <w:gridCol w:w="10472"/>
        <w:gridCol w:w="1703"/>
      </w:tblGrid>
      <w:tr w:rsidR="000F1C5A" w:rsidRPr="007D49F4" w14:paraId="12CCBCC7" w14:textId="77777777" w:rsidTr="00FC2C4F">
        <w:trPr>
          <w:trHeight w:val="2003"/>
        </w:trPr>
        <w:tc>
          <w:tcPr>
            <w:tcW w:w="10472" w:type="dxa"/>
          </w:tcPr>
          <w:p w14:paraId="66B5C918" w14:textId="6BF8EB3F" w:rsidR="000F1C5A" w:rsidRPr="005450BC" w:rsidRDefault="000F1C5A" w:rsidP="009321A0">
            <w:pPr>
              <w:pStyle w:val="Heading1"/>
              <w:spacing w:before="240"/>
              <w:rPr>
                <w:rFonts w:asciiTheme="minorHAnsi" w:hAnsiTheme="minorHAnsi" w:cstheme="minorHAnsi"/>
                <w:noProof/>
              </w:rPr>
            </w:pPr>
            <w:bookmarkStart w:id="0" w:name="_Toc187755177"/>
            <w:r w:rsidRPr="005450BC">
              <w:rPr>
                <w:rFonts w:asciiTheme="minorHAnsi" w:hAnsiTheme="minorHAnsi" w:cstheme="minorHAnsi"/>
                <w:noProof/>
                <w:color w:val="145A7A"/>
              </w:rPr>
              <w:lastRenderedPageBreak/>
              <w:t>Introduction</w:t>
            </w:r>
            <w:bookmarkEnd w:id="0"/>
            <w:r w:rsidRPr="005450BC">
              <w:rPr>
                <w:rFonts w:asciiTheme="minorHAnsi" w:hAnsiTheme="minorHAnsi" w:cstheme="minorHAnsi"/>
                <w:noProof/>
              </w:rPr>
              <w:t xml:space="preserve"> </w:t>
            </w:r>
          </w:p>
          <w:p w14:paraId="60C7FDAF" w14:textId="789BB6B2" w:rsidR="004E00C4" w:rsidRPr="005450BC" w:rsidRDefault="000F1C5A" w:rsidP="000F5CA4">
            <w:pPr>
              <w:spacing w:line="360" w:lineRule="auto"/>
              <w:rPr>
                <w:rFonts w:cstheme="minorHAnsi"/>
                <w:noProof/>
                <w:color w:val="auto"/>
                <w:sz w:val="24"/>
                <w:szCs w:val="24"/>
              </w:rPr>
            </w:pPr>
            <w:r w:rsidRPr="005450BC">
              <w:rPr>
                <w:rFonts w:cstheme="minorHAnsi"/>
                <w:noProof/>
                <w:color w:val="auto"/>
                <w:sz w:val="24"/>
                <w:szCs w:val="24"/>
              </w:rPr>
              <w:t>The guidelines set out within this</w:t>
            </w:r>
            <w:r w:rsidR="004A21A6" w:rsidRPr="005450BC">
              <w:rPr>
                <w:rFonts w:cstheme="minorHAnsi"/>
                <w:color w:val="auto"/>
                <w:kern w:val="2"/>
                <w:sz w:val="24"/>
                <w:szCs w:val="24"/>
                <w14:ligatures w14:val="standardContextual"/>
              </w:rPr>
              <w:t xml:space="preserve"> </w:t>
            </w:r>
            <w:r w:rsidR="004A21A6" w:rsidRPr="005450BC">
              <w:rPr>
                <w:rFonts w:cstheme="minorHAnsi"/>
                <w:color w:val="auto"/>
                <w:sz w:val="24"/>
                <w:szCs w:val="24"/>
              </w:rPr>
              <w:t xml:space="preserve">practitioner’s </w:t>
            </w:r>
            <w:r w:rsidRPr="005450BC">
              <w:rPr>
                <w:rFonts w:cstheme="minorHAnsi"/>
                <w:noProof/>
                <w:color w:val="auto"/>
                <w:sz w:val="24"/>
                <w:szCs w:val="24"/>
              </w:rPr>
              <w:t xml:space="preserve">handbook provide a framework for </w:t>
            </w:r>
            <w:r w:rsidR="00F53DD4">
              <w:rPr>
                <w:rFonts w:cstheme="minorHAnsi"/>
                <w:noProof/>
                <w:color w:val="auto"/>
                <w:sz w:val="24"/>
                <w:szCs w:val="24"/>
              </w:rPr>
              <w:t>level 3</w:t>
            </w:r>
            <w:r w:rsidRPr="005450BC">
              <w:rPr>
                <w:rFonts w:cstheme="minorHAnsi"/>
                <w:noProof/>
                <w:color w:val="auto"/>
                <w:sz w:val="24"/>
                <w:szCs w:val="24"/>
              </w:rPr>
              <w:t xml:space="preserve"> teaching assistants </w:t>
            </w:r>
            <w:r w:rsidR="0050207A">
              <w:rPr>
                <w:rFonts w:cstheme="minorHAnsi"/>
                <w:noProof/>
                <w:color w:val="auto"/>
                <w:sz w:val="24"/>
                <w:szCs w:val="24"/>
              </w:rPr>
              <w:t>providing</w:t>
            </w:r>
            <w:r w:rsidRPr="005450BC">
              <w:rPr>
                <w:rFonts w:cstheme="minorHAnsi"/>
                <w:noProof/>
                <w:color w:val="auto"/>
                <w:sz w:val="24"/>
                <w:szCs w:val="24"/>
              </w:rPr>
              <w:t xml:space="preserve"> 1:1 support</w:t>
            </w:r>
            <w:r w:rsidR="006A6B9C" w:rsidRPr="005450BC">
              <w:rPr>
                <w:rFonts w:cstheme="minorHAnsi"/>
                <w:color w:val="auto"/>
                <w:sz w:val="24"/>
                <w:szCs w:val="24"/>
              </w:rPr>
              <w:t xml:space="preserve"> </w:t>
            </w:r>
            <w:r w:rsidRPr="005450BC">
              <w:rPr>
                <w:rFonts w:cstheme="minorHAnsi"/>
                <w:noProof/>
                <w:color w:val="auto"/>
                <w:sz w:val="24"/>
                <w:szCs w:val="24"/>
              </w:rPr>
              <w:t xml:space="preserve">for pupils diagnosed with autism spectrum </w:t>
            </w:r>
            <w:r w:rsidR="00A83015" w:rsidRPr="005450BC">
              <w:rPr>
                <w:rFonts w:cstheme="minorHAnsi"/>
                <w:noProof/>
                <w:color w:val="auto"/>
                <w:sz w:val="24"/>
                <w:szCs w:val="24"/>
              </w:rPr>
              <w:t>disorder</w:t>
            </w:r>
            <w:r w:rsidR="00A83015">
              <w:rPr>
                <w:rFonts w:cstheme="minorHAnsi"/>
                <w:noProof/>
                <w:color w:val="auto"/>
                <w:sz w:val="24"/>
                <w:szCs w:val="24"/>
              </w:rPr>
              <w:t xml:space="preserve"> or</w:t>
            </w:r>
            <w:r w:rsidR="006A6B9C" w:rsidRPr="005450BC">
              <w:rPr>
                <w:rFonts w:cstheme="minorHAnsi"/>
                <w:color w:val="auto"/>
                <w:sz w:val="24"/>
                <w:szCs w:val="24"/>
              </w:rPr>
              <w:t xml:space="preserve"> are on the pathway for diagnosis</w:t>
            </w:r>
            <w:r w:rsidRPr="005450BC">
              <w:rPr>
                <w:rFonts w:cstheme="minorHAnsi"/>
                <w:noProof/>
                <w:color w:val="auto"/>
                <w:sz w:val="24"/>
                <w:szCs w:val="24"/>
              </w:rPr>
              <w:t>. The guidance offers methods to support inclusive practices within a mainstream classroom throughout the foundation phase in Wales and should be used alongside statutory guidance. The underpinning principles are to promote inclusivity and equality by implementing strategies to remove barriers to education. Inclusive practice ensures that all individuals regardless of disability or background feel respected, valued and included. This can be achieved by creating environments that demonstrate acceptance</w:t>
            </w:r>
            <w:r w:rsidR="006F53D5">
              <w:rPr>
                <w:rFonts w:cstheme="minorHAnsi"/>
                <w:noProof/>
                <w:color w:val="auto"/>
                <w:sz w:val="24"/>
                <w:szCs w:val="24"/>
              </w:rPr>
              <w:t>,</w:t>
            </w:r>
            <w:r w:rsidRPr="005450BC">
              <w:rPr>
                <w:rFonts w:cstheme="minorHAnsi"/>
                <w:noProof/>
                <w:color w:val="auto"/>
                <w:sz w:val="24"/>
                <w:szCs w:val="24"/>
              </w:rPr>
              <w:t xml:space="preserve"> by embracing diversity and offer</w:t>
            </w:r>
            <w:r w:rsidR="00A83015">
              <w:rPr>
                <w:rFonts w:cstheme="minorHAnsi"/>
                <w:noProof/>
                <w:color w:val="auto"/>
                <w:sz w:val="24"/>
                <w:szCs w:val="24"/>
              </w:rPr>
              <w:t>ing</w:t>
            </w:r>
            <w:r w:rsidRPr="005450BC">
              <w:rPr>
                <w:rFonts w:cstheme="minorHAnsi"/>
                <w:noProof/>
                <w:color w:val="auto"/>
                <w:sz w:val="24"/>
                <w:szCs w:val="24"/>
              </w:rPr>
              <w:t xml:space="preserve"> equal opportunities for participation to enhance learning (Welsh Government, 2018).</w:t>
            </w:r>
            <w:r w:rsidR="009A0B3B" w:rsidRPr="005450BC">
              <w:rPr>
                <w:rFonts w:cstheme="minorHAnsi"/>
                <w:noProof/>
                <w:color w:val="auto"/>
                <w:sz w:val="24"/>
                <w:szCs w:val="24"/>
              </w:rPr>
              <w:t xml:space="preserve"> T</w:t>
            </w:r>
            <w:r w:rsidRPr="005450BC">
              <w:rPr>
                <w:rFonts w:cstheme="minorHAnsi"/>
                <w:noProof/>
                <w:color w:val="auto"/>
                <w:sz w:val="24"/>
                <w:szCs w:val="24"/>
              </w:rPr>
              <w:t>h</w:t>
            </w:r>
            <w:r w:rsidR="009A0B3B" w:rsidRPr="005450BC">
              <w:rPr>
                <w:rFonts w:cstheme="minorHAnsi"/>
                <w:noProof/>
                <w:color w:val="auto"/>
                <w:sz w:val="24"/>
                <w:szCs w:val="24"/>
              </w:rPr>
              <w:t>is</w:t>
            </w:r>
            <w:r w:rsidRPr="005450BC">
              <w:rPr>
                <w:rFonts w:cstheme="minorHAnsi"/>
                <w:noProof/>
                <w:color w:val="auto"/>
                <w:sz w:val="24"/>
                <w:szCs w:val="24"/>
              </w:rPr>
              <w:t xml:space="preserve"> Guide has been developed using evidence-based research and incorporates key policy legislation and theoretical perspectives to produce good practice strategies.</w:t>
            </w:r>
          </w:p>
          <w:p w14:paraId="626F9F54" w14:textId="42D6A271" w:rsidR="000F1C5A" w:rsidRPr="005450BC" w:rsidRDefault="004E00C4" w:rsidP="000F1C5A">
            <w:pPr>
              <w:rPr>
                <w:rFonts w:cstheme="minorHAnsi"/>
                <w:b/>
                <w:bCs/>
                <w:noProof/>
                <w:color w:val="316293"/>
                <w:sz w:val="40"/>
                <w:szCs w:val="40"/>
              </w:rPr>
            </w:pPr>
            <w:r w:rsidRPr="005450BC">
              <w:rPr>
                <w:rFonts w:cstheme="minorHAnsi"/>
                <w:b/>
                <w:bCs/>
                <w:noProof/>
                <w:color w:val="316293"/>
                <w:sz w:val="40"/>
                <w:szCs w:val="40"/>
              </w:rPr>
              <w:t>Background</w:t>
            </w:r>
            <w:r w:rsidR="000C3123" w:rsidRPr="005450BC">
              <w:rPr>
                <w:rFonts w:cstheme="minorHAnsi"/>
                <w:b/>
                <w:bCs/>
                <w:noProof/>
                <w:color w:val="316293"/>
                <w:sz w:val="40"/>
                <w:szCs w:val="40"/>
              </w:rPr>
              <w:t xml:space="preserve"> </w:t>
            </w:r>
          </w:p>
          <w:p w14:paraId="331F936A" w14:textId="65C722F9" w:rsidR="006104EB" w:rsidRPr="00F87F69" w:rsidRDefault="00B45D49" w:rsidP="000F5CA4">
            <w:pPr>
              <w:spacing w:line="360" w:lineRule="auto"/>
              <w:rPr>
                <w:rFonts w:cstheme="minorHAnsi"/>
                <w:i/>
                <w:iCs/>
                <w:noProof/>
                <w:color w:val="auto"/>
                <w:sz w:val="24"/>
                <w:szCs w:val="24"/>
              </w:rPr>
            </w:pPr>
            <w:r w:rsidRPr="005450BC">
              <w:rPr>
                <w:rFonts w:cstheme="minorHAnsi"/>
                <w:noProof/>
                <w:color w:val="auto"/>
                <w:sz w:val="24"/>
                <w:szCs w:val="24"/>
              </w:rPr>
              <w:t xml:space="preserve">The 1978 Warnock </w:t>
            </w:r>
            <w:r w:rsidR="00C92946" w:rsidRPr="005450BC">
              <w:rPr>
                <w:rFonts w:cstheme="minorHAnsi"/>
                <w:noProof/>
                <w:color w:val="auto"/>
                <w:sz w:val="24"/>
                <w:szCs w:val="24"/>
              </w:rPr>
              <w:t xml:space="preserve">report marked the beginning of key changes </w:t>
            </w:r>
            <w:r w:rsidR="00A51F1C" w:rsidRPr="005450BC">
              <w:rPr>
                <w:rFonts w:cstheme="minorHAnsi"/>
                <w:color w:val="auto"/>
                <w:sz w:val="24"/>
                <w:szCs w:val="24"/>
              </w:rPr>
              <w:t>across</w:t>
            </w:r>
            <w:r w:rsidR="00C92946" w:rsidRPr="005450BC">
              <w:rPr>
                <w:rFonts w:cstheme="minorHAnsi"/>
                <w:noProof/>
                <w:color w:val="auto"/>
                <w:sz w:val="24"/>
                <w:szCs w:val="24"/>
              </w:rPr>
              <w:t xml:space="preserve"> the education system</w:t>
            </w:r>
            <w:r w:rsidR="00765A24" w:rsidRPr="005450BC">
              <w:rPr>
                <w:rFonts w:cstheme="minorHAnsi"/>
                <w:noProof/>
                <w:color w:val="auto"/>
                <w:sz w:val="24"/>
                <w:szCs w:val="24"/>
              </w:rPr>
              <w:t xml:space="preserve"> and </w:t>
            </w:r>
            <w:r w:rsidR="002F7E4A" w:rsidRPr="005450BC">
              <w:rPr>
                <w:rFonts w:cstheme="minorHAnsi"/>
                <w:noProof/>
                <w:color w:val="auto"/>
                <w:sz w:val="24"/>
                <w:szCs w:val="24"/>
              </w:rPr>
              <w:t xml:space="preserve">had a </w:t>
            </w:r>
            <w:r w:rsidR="004A6A01" w:rsidRPr="005450BC">
              <w:rPr>
                <w:rFonts w:cstheme="minorHAnsi"/>
                <w:noProof/>
                <w:color w:val="auto"/>
                <w:sz w:val="24"/>
                <w:szCs w:val="24"/>
              </w:rPr>
              <w:t>significant</w:t>
            </w:r>
            <w:r w:rsidR="002F7E4A" w:rsidRPr="005450BC">
              <w:rPr>
                <w:rFonts w:cstheme="minorHAnsi"/>
                <w:noProof/>
                <w:color w:val="auto"/>
                <w:sz w:val="24"/>
                <w:szCs w:val="24"/>
              </w:rPr>
              <w:t xml:space="preserve"> </w:t>
            </w:r>
            <w:r w:rsidR="00E07FDA" w:rsidRPr="005450BC">
              <w:rPr>
                <w:rFonts w:cstheme="minorHAnsi"/>
                <w:noProof/>
                <w:color w:val="auto"/>
                <w:sz w:val="24"/>
                <w:szCs w:val="24"/>
              </w:rPr>
              <w:t xml:space="preserve">legislative impact </w:t>
            </w:r>
            <w:r w:rsidR="002F7E4A" w:rsidRPr="005450BC">
              <w:rPr>
                <w:rFonts w:cstheme="minorHAnsi"/>
                <w:noProof/>
                <w:color w:val="auto"/>
                <w:sz w:val="24"/>
                <w:szCs w:val="24"/>
              </w:rPr>
              <w:t xml:space="preserve">in the field of specialist education </w:t>
            </w:r>
            <w:r w:rsidR="00E07FDA" w:rsidRPr="005450BC">
              <w:rPr>
                <w:rFonts w:cstheme="minorHAnsi"/>
                <w:noProof/>
                <w:color w:val="auto"/>
                <w:sz w:val="24"/>
                <w:szCs w:val="24"/>
              </w:rPr>
              <w:t>when</w:t>
            </w:r>
            <w:r w:rsidR="002F7E4A" w:rsidRPr="005450BC">
              <w:rPr>
                <w:rFonts w:cstheme="minorHAnsi"/>
                <w:noProof/>
                <w:color w:val="auto"/>
                <w:sz w:val="24"/>
                <w:szCs w:val="24"/>
              </w:rPr>
              <w:t xml:space="preserve"> </w:t>
            </w:r>
            <w:r w:rsidR="00B9267F" w:rsidRPr="005450BC">
              <w:rPr>
                <w:rFonts w:cstheme="minorHAnsi"/>
                <w:noProof/>
                <w:color w:val="auto"/>
                <w:sz w:val="24"/>
                <w:szCs w:val="24"/>
              </w:rPr>
              <w:t xml:space="preserve">its recommendations </w:t>
            </w:r>
            <w:r w:rsidR="00A02852" w:rsidRPr="005450BC">
              <w:rPr>
                <w:rFonts w:cstheme="minorHAnsi"/>
                <w:noProof/>
                <w:color w:val="auto"/>
                <w:sz w:val="24"/>
                <w:szCs w:val="24"/>
              </w:rPr>
              <w:t xml:space="preserve">were enshrined in law through the </w:t>
            </w:r>
            <w:r w:rsidR="00A02852" w:rsidRPr="005450BC">
              <w:rPr>
                <w:rFonts w:cstheme="minorHAnsi"/>
                <w:i/>
                <w:iCs/>
                <w:noProof/>
                <w:color w:val="auto"/>
                <w:sz w:val="24"/>
                <w:szCs w:val="24"/>
              </w:rPr>
              <w:t>Education Act</w:t>
            </w:r>
            <w:r w:rsidR="00E07FDA" w:rsidRPr="005450BC">
              <w:rPr>
                <w:rFonts w:cstheme="minorHAnsi"/>
                <w:i/>
                <w:iCs/>
                <w:noProof/>
                <w:color w:val="auto"/>
                <w:sz w:val="24"/>
                <w:szCs w:val="24"/>
              </w:rPr>
              <w:t xml:space="preserve"> </w:t>
            </w:r>
            <w:r w:rsidR="00A02852" w:rsidRPr="005450BC">
              <w:rPr>
                <w:rFonts w:cstheme="minorHAnsi"/>
                <w:i/>
                <w:iCs/>
                <w:noProof/>
                <w:color w:val="auto"/>
                <w:sz w:val="24"/>
                <w:szCs w:val="24"/>
              </w:rPr>
              <w:t>1981</w:t>
            </w:r>
            <w:r w:rsidR="000100B4" w:rsidRPr="005450BC">
              <w:rPr>
                <w:rFonts w:cstheme="minorHAnsi"/>
                <w:i/>
                <w:iCs/>
                <w:color w:val="auto"/>
                <w:sz w:val="24"/>
                <w:szCs w:val="24"/>
              </w:rPr>
              <w:t xml:space="preserve">. </w:t>
            </w:r>
            <w:r w:rsidR="00B4648C" w:rsidRPr="005450BC">
              <w:rPr>
                <w:rFonts w:cstheme="minorHAnsi"/>
                <w:color w:val="auto"/>
                <w:sz w:val="24"/>
                <w:szCs w:val="24"/>
              </w:rPr>
              <w:t xml:space="preserve">(Dunsmuir, Fredrickson and </w:t>
            </w:r>
            <w:r w:rsidR="007A23D5" w:rsidRPr="005450BC">
              <w:rPr>
                <w:rFonts w:cstheme="minorHAnsi"/>
                <w:color w:val="auto"/>
                <w:sz w:val="24"/>
                <w:szCs w:val="24"/>
              </w:rPr>
              <w:t xml:space="preserve">Cline, 2024). </w:t>
            </w:r>
            <w:r w:rsidR="00495020" w:rsidRPr="005450BC">
              <w:rPr>
                <w:rFonts w:cstheme="minorHAnsi"/>
                <w:noProof/>
                <w:color w:val="auto"/>
                <w:sz w:val="24"/>
                <w:szCs w:val="24"/>
              </w:rPr>
              <w:t>The principles of the report advocated for inclusion and integration of children with specialist needs into mainstream classrooms</w:t>
            </w:r>
            <w:r w:rsidR="00DC3C58" w:rsidRPr="005450BC">
              <w:rPr>
                <w:rFonts w:cstheme="minorHAnsi"/>
                <w:noProof/>
                <w:color w:val="auto"/>
                <w:sz w:val="24"/>
                <w:szCs w:val="24"/>
              </w:rPr>
              <w:t xml:space="preserve"> with the </w:t>
            </w:r>
            <w:r w:rsidR="001E278C" w:rsidRPr="005450BC">
              <w:rPr>
                <w:rFonts w:cstheme="minorHAnsi"/>
                <w:noProof/>
                <w:color w:val="auto"/>
                <w:sz w:val="24"/>
                <w:szCs w:val="24"/>
              </w:rPr>
              <w:t>support</w:t>
            </w:r>
            <w:r w:rsidR="00DC3C58" w:rsidRPr="005450BC">
              <w:rPr>
                <w:rFonts w:cstheme="minorHAnsi"/>
                <w:noProof/>
                <w:color w:val="auto"/>
                <w:sz w:val="24"/>
                <w:szCs w:val="24"/>
              </w:rPr>
              <w:t xml:space="preserve"> of individualized plans and parental involvement.</w:t>
            </w:r>
            <w:r w:rsidR="002C07F2" w:rsidRPr="005450BC">
              <w:rPr>
                <w:rFonts w:cstheme="minorHAnsi"/>
                <w:noProof/>
                <w:color w:val="auto"/>
                <w:sz w:val="24"/>
                <w:szCs w:val="24"/>
              </w:rPr>
              <w:t xml:space="preserve"> </w:t>
            </w:r>
            <w:r w:rsidR="00D35A1A" w:rsidRPr="005450BC">
              <w:rPr>
                <w:rFonts w:cstheme="minorHAnsi"/>
                <w:noProof/>
                <w:color w:val="auto"/>
                <w:sz w:val="24"/>
                <w:szCs w:val="24"/>
              </w:rPr>
              <w:t xml:space="preserve">The report </w:t>
            </w:r>
            <w:r w:rsidR="00DA5D93" w:rsidRPr="005450BC">
              <w:rPr>
                <w:rFonts w:cstheme="minorHAnsi"/>
                <w:noProof/>
                <w:color w:val="auto"/>
                <w:sz w:val="24"/>
                <w:szCs w:val="24"/>
              </w:rPr>
              <w:t>suggested that terminology based on the medical mo</w:t>
            </w:r>
            <w:r w:rsidR="00BF5FF3" w:rsidRPr="005450BC">
              <w:rPr>
                <w:rFonts w:cstheme="minorHAnsi"/>
                <w:noProof/>
                <w:color w:val="auto"/>
                <w:sz w:val="24"/>
                <w:szCs w:val="24"/>
              </w:rPr>
              <w:t xml:space="preserve">del </w:t>
            </w:r>
            <w:r w:rsidR="00B44EBA" w:rsidRPr="005450BC">
              <w:rPr>
                <w:rFonts w:cstheme="minorHAnsi"/>
                <w:noProof/>
                <w:color w:val="auto"/>
                <w:sz w:val="24"/>
                <w:szCs w:val="24"/>
              </w:rPr>
              <w:t xml:space="preserve">held </w:t>
            </w:r>
            <w:r w:rsidR="0081248F" w:rsidRPr="005450BC">
              <w:rPr>
                <w:rFonts w:cstheme="minorHAnsi"/>
                <w:noProof/>
                <w:color w:val="auto"/>
                <w:sz w:val="24"/>
                <w:szCs w:val="24"/>
              </w:rPr>
              <w:t>social</w:t>
            </w:r>
            <w:r w:rsidR="0048203B" w:rsidRPr="005450BC">
              <w:rPr>
                <w:rFonts w:cstheme="minorHAnsi"/>
                <w:noProof/>
                <w:color w:val="auto"/>
                <w:sz w:val="24"/>
                <w:szCs w:val="24"/>
              </w:rPr>
              <w:t xml:space="preserve"> stigma</w:t>
            </w:r>
            <w:r w:rsidR="005E2092">
              <w:rPr>
                <w:rFonts w:cstheme="minorHAnsi"/>
                <w:noProof/>
                <w:color w:val="auto"/>
                <w:sz w:val="24"/>
                <w:szCs w:val="24"/>
              </w:rPr>
              <w:t>s</w:t>
            </w:r>
            <w:r w:rsidR="0048203B" w:rsidRPr="005450BC">
              <w:rPr>
                <w:rFonts w:cstheme="minorHAnsi"/>
                <w:noProof/>
                <w:color w:val="auto"/>
                <w:sz w:val="24"/>
                <w:szCs w:val="24"/>
              </w:rPr>
              <w:t xml:space="preserve"> and </w:t>
            </w:r>
            <w:r w:rsidR="003B4441" w:rsidRPr="005450BC">
              <w:rPr>
                <w:rFonts w:cstheme="minorHAnsi"/>
                <w:noProof/>
                <w:color w:val="auto"/>
                <w:sz w:val="24"/>
                <w:szCs w:val="24"/>
              </w:rPr>
              <w:t xml:space="preserve">should be </w:t>
            </w:r>
            <w:r w:rsidR="0048203B" w:rsidRPr="005450BC">
              <w:rPr>
                <w:rFonts w:cstheme="minorHAnsi"/>
                <w:noProof/>
                <w:color w:val="auto"/>
                <w:sz w:val="24"/>
                <w:szCs w:val="24"/>
              </w:rPr>
              <w:t>replace</w:t>
            </w:r>
            <w:r w:rsidR="00E9664C" w:rsidRPr="005450BC">
              <w:rPr>
                <w:rFonts w:cstheme="minorHAnsi"/>
                <w:noProof/>
                <w:color w:val="auto"/>
                <w:sz w:val="24"/>
                <w:szCs w:val="24"/>
              </w:rPr>
              <w:t>d</w:t>
            </w:r>
            <w:r w:rsidR="0048203B" w:rsidRPr="005450BC">
              <w:rPr>
                <w:rFonts w:cstheme="minorHAnsi"/>
                <w:noProof/>
                <w:color w:val="auto"/>
                <w:sz w:val="24"/>
                <w:szCs w:val="24"/>
              </w:rPr>
              <w:t xml:space="preserve"> with more inclusion </w:t>
            </w:r>
            <w:r w:rsidR="002531CB">
              <w:rPr>
                <w:rFonts w:cstheme="minorHAnsi"/>
                <w:color w:val="auto"/>
                <w:sz w:val="24"/>
                <w:szCs w:val="24"/>
              </w:rPr>
              <w:t>language</w:t>
            </w:r>
            <w:r w:rsidR="0048203B" w:rsidRPr="005450BC">
              <w:rPr>
                <w:rFonts w:cstheme="minorHAnsi"/>
                <w:noProof/>
                <w:color w:val="auto"/>
                <w:sz w:val="24"/>
                <w:szCs w:val="24"/>
              </w:rPr>
              <w:t xml:space="preserve"> that display a broader definition of needs</w:t>
            </w:r>
            <w:r w:rsidR="003B4441" w:rsidRPr="005450BC">
              <w:rPr>
                <w:rFonts w:cstheme="minorHAnsi"/>
                <w:noProof/>
                <w:color w:val="auto"/>
                <w:sz w:val="24"/>
                <w:szCs w:val="24"/>
              </w:rPr>
              <w:t>, adopting the term</w:t>
            </w:r>
            <w:r w:rsidR="00E87351">
              <w:rPr>
                <w:rFonts w:cstheme="minorHAnsi"/>
                <w:noProof/>
                <w:color w:val="auto"/>
                <w:sz w:val="24"/>
                <w:szCs w:val="24"/>
              </w:rPr>
              <w:t xml:space="preserve">, </w:t>
            </w:r>
            <w:r w:rsidR="003B4441" w:rsidRPr="005450BC">
              <w:rPr>
                <w:rFonts w:cstheme="minorHAnsi"/>
                <w:noProof/>
                <w:color w:val="auto"/>
                <w:sz w:val="24"/>
                <w:szCs w:val="24"/>
              </w:rPr>
              <w:t>special education</w:t>
            </w:r>
            <w:r w:rsidR="00D72930">
              <w:rPr>
                <w:rFonts w:cstheme="minorHAnsi"/>
                <w:noProof/>
                <w:color w:val="auto"/>
                <w:sz w:val="24"/>
                <w:szCs w:val="24"/>
              </w:rPr>
              <w:t>al</w:t>
            </w:r>
            <w:r w:rsidR="003B4441" w:rsidRPr="005450BC">
              <w:rPr>
                <w:rFonts w:cstheme="minorHAnsi"/>
                <w:noProof/>
                <w:color w:val="auto"/>
                <w:sz w:val="24"/>
                <w:szCs w:val="24"/>
              </w:rPr>
              <w:t xml:space="preserve"> </w:t>
            </w:r>
            <w:r w:rsidR="003B3F67" w:rsidRPr="005450BC">
              <w:rPr>
                <w:rFonts w:cstheme="minorHAnsi"/>
                <w:noProof/>
                <w:color w:val="auto"/>
                <w:sz w:val="24"/>
                <w:szCs w:val="24"/>
              </w:rPr>
              <w:t>needs</w:t>
            </w:r>
            <w:r w:rsidR="00BE5584" w:rsidRPr="005450BC">
              <w:rPr>
                <w:rFonts w:cstheme="minorHAnsi"/>
                <w:color w:val="auto"/>
                <w:sz w:val="24"/>
                <w:szCs w:val="24"/>
              </w:rPr>
              <w:t>.</w:t>
            </w:r>
            <w:r w:rsidR="00BF1EF7" w:rsidRPr="005450BC">
              <w:rPr>
                <w:rFonts w:cstheme="minorHAnsi"/>
                <w:noProof/>
                <w:color w:val="auto"/>
                <w:sz w:val="24"/>
                <w:szCs w:val="24"/>
              </w:rPr>
              <w:t xml:space="preserve"> The </w:t>
            </w:r>
            <w:r w:rsidR="00E9664C" w:rsidRPr="005450BC">
              <w:rPr>
                <w:rFonts w:cstheme="minorHAnsi"/>
                <w:noProof/>
                <w:color w:val="auto"/>
                <w:sz w:val="24"/>
                <w:szCs w:val="24"/>
              </w:rPr>
              <w:t>alternative</w:t>
            </w:r>
            <w:r w:rsidR="005C01C1" w:rsidRPr="005450BC">
              <w:rPr>
                <w:rFonts w:cstheme="minorHAnsi"/>
                <w:noProof/>
                <w:color w:val="auto"/>
                <w:sz w:val="24"/>
                <w:szCs w:val="24"/>
              </w:rPr>
              <w:t xml:space="preserve"> use of language provided a paradigm shift in </w:t>
            </w:r>
            <w:r w:rsidR="00715E12" w:rsidRPr="005450BC">
              <w:rPr>
                <w:rFonts w:cstheme="minorHAnsi"/>
                <w:noProof/>
                <w:color w:val="auto"/>
                <w:sz w:val="24"/>
                <w:szCs w:val="24"/>
              </w:rPr>
              <w:t>societal stereotype</w:t>
            </w:r>
            <w:r w:rsidR="005C01C1" w:rsidRPr="005450BC">
              <w:rPr>
                <w:rFonts w:cstheme="minorHAnsi"/>
                <w:noProof/>
                <w:color w:val="auto"/>
                <w:sz w:val="24"/>
                <w:szCs w:val="24"/>
              </w:rPr>
              <w:t xml:space="preserve"> </w:t>
            </w:r>
            <w:r w:rsidR="00BC7B89" w:rsidRPr="005450BC">
              <w:rPr>
                <w:rFonts w:cstheme="minorHAnsi"/>
                <w:noProof/>
                <w:color w:val="auto"/>
                <w:sz w:val="24"/>
                <w:szCs w:val="24"/>
              </w:rPr>
              <w:t xml:space="preserve">and </w:t>
            </w:r>
            <w:r w:rsidR="007F043C" w:rsidRPr="005450BC">
              <w:rPr>
                <w:rFonts w:cstheme="minorHAnsi"/>
                <w:noProof/>
                <w:color w:val="auto"/>
                <w:sz w:val="24"/>
                <w:szCs w:val="24"/>
              </w:rPr>
              <w:t>aligned</w:t>
            </w:r>
            <w:r w:rsidR="00715E12" w:rsidRPr="005450BC">
              <w:rPr>
                <w:rFonts w:cstheme="minorHAnsi"/>
                <w:noProof/>
                <w:color w:val="auto"/>
                <w:sz w:val="24"/>
                <w:szCs w:val="24"/>
              </w:rPr>
              <w:t xml:space="preserve"> with the </w:t>
            </w:r>
            <w:r w:rsidR="00186E00" w:rsidRPr="005450BC">
              <w:rPr>
                <w:rFonts w:cstheme="minorHAnsi"/>
                <w:noProof/>
                <w:color w:val="auto"/>
                <w:sz w:val="24"/>
                <w:szCs w:val="24"/>
              </w:rPr>
              <w:t xml:space="preserve">progressive </w:t>
            </w:r>
            <w:r w:rsidR="00715E12" w:rsidRPr="005450BC">
              <w:rPr>
                <w:rFonts w:cstheme="minorHAnsi"/>
                <w:noProof/>
                <w:color w:val="auto"/>
                <w:sz w:val="24"/>
                <w:szCs w:val="24"/>
              </w:rPr>
              <w:t xml:space="preserve">movement of </w:t>
            </w:r>
            <w:r w:rsidR="007F043C" w:rsidRPr="005450BC">
              <w:rPr>
                <w:rFonts w:cstheme="minorHAnsi"/>
                <w:noProof/>
                <w:color w:val="auto"/>
                <w:sz w:val="24"/>
                <w:szCs w:val="24"/>
              </w:rPr>
              <w:t xml:space="preserve">educational </w:t>
            </w:r>
            <w:r w:rsidR="00186E00" w:rsidRPr="005450BC">
              <w:rPr>
                <w:rFonts w:cstheme="minorHAnsi"/>
                <w:noProof/>
                <w:color w:val="auto"/>
                <w:sz w:val="24"/>
                <w:szCs w:val="24"/>
              </w:rPr>
              <w:t>practices</w:t>
            </w:r>
            <w:r w:rsidR="007F043C" w:rsidRPr="005450BC">
              <w:rPr>
                <w:rFonts w:cstheme="minorHAnsi"/>
                <w:noProof/>
                <w:color w:val="auto"/>
                <w:sz w:val="24"/>
                <w:szCs w:val="24"/>
              </w:rPr>
              <w:t xml:space="preserve"> based</w:t>
            </w:r>
            <w:r w:rsidR="00BC7B89" w:rsidRPr="005450BC">
              <w:rPr>
                <w:rFonts w:cstheme="minorHAnsi"/>
                <w:noProof/>
                <w:color w:val="auto"/>
                <w:sz w:val="24"/>
                <w:szCs w:val="24"/>
              </w:rPr>
              <w:t xml:space="preserve"> on</w:t>
            </w:r>
            <w:r w:rsidR="00BF1EF7" w:rsidRPr="005450BC">
              <w:rPr>
                <w:rFonts w:cstheme="minorHAnsi"/>
                <w:noProof/>
                <w:color w:val="auto"/>
                <w:sz w:val="24"/>
                <w:szCs w:val="24"/>
              </w:rPr>
              <w:t xml:space="preserve"> the </w:t>
            </w:r>
            <w:r w:rsidR="00BC7B89" w:rsidRPr="005450BC">
              <w:rPr>
                <w:rFonts w:cstheme="minorHAnsi"/>
                <w:noProof/>
                <w:color w:val="auto"/>
                <w:sz w:val="24"/>
                <w:szCs w:val="24"/>
              </w:rPr>
              <w:t xml:space="preserve">needs and rights of the </w:t>
            </w:r>
            <w:r w:rsidR="00BF1EF7" w:rsidRPr="005450BC">
              <w:rPr>
                <w:rFonts w:cstheme="minorHAnsi"/>
                <w:noProof/>
                <w:color w:val="auto"/>
                <w:sz w:val="24"/>
                <w:szCs w:val="24"/>
              </w:rPr>
              <w:t>child</w:t>
            </w:r>
            <w:r w:rsidR="00AA4323" w:rsidRPr="005450BC">
              <w:rPr>
                <w:rFonts w:cstheme="minorHAnsi"/>
                <w:noProof/>
                <w:color w:val="auto"/>
                <w:sz w:val="24"/>
                <w:szCs w:val="24"/>
              </w:rPr>
              <w:t xml:space="preserve"> (Warnock, 2005).</w:t>
            </w:r>
            <w:r w:rsidR="009321A0" w:rsidRPr="005450BC">
              <w:rPr>
                <w:rFonts w:cstheme="minorHAnsi"/>
                <w:noProof/>
                <w:color w:val="auto"/>
                <w:sz w:val="24"/>
                <w:szCs w:val="24"/>
              </w:rPr>
              <w:t xml:space="preserve"> </w:t>
            </w:r>
            <w:r w:rsidR="001113E6" w:rsidRPr="005450BC">
              <w:rPr>
                <w:rFonts w:cstheme="minorHAnsi"/>
                <w:noProof/>
                <w:color w:val="auto"/>
                <w:sz w:val="24"/>
                <w:szCs w:val="24"/>
              </w:rPr>
              <w:t xml:space="preserve">The foundations laid by the Warnock Report </w:t>
            </w:r>
            <w:r w:rsidR="002359D4" w:rsidRPr="005450BC">
              <w:rPr>
                <w:rFonts w:cstheme="minorHAnsi"/>
                <w:noProof/>
                <w:color w:val="auto"/>
                <w:sz w:val="24"/>
                <w:szCs w:val="24"/>
              </w:rPr>
              <w:t>for a</w:t>
            </w:r>
            <w:r w:rsidR="00EA7E05">
              <w:rPr>
                <w:rFonts w:cstheme="minorHAnsi"/>
                <w:noProof/>
                <w:color w:val="auto"/>
                <w:sz w:val="24"/>
                <w:szCs w:val="24"/>
              </w:rPr>
              <w:t xml:space="preserve">n </w:t>
            </w:r>
            <w:r w:rsidR="002359D4" w:rsidRPr="005450BC">
              <w:rPr>
                <w:rFonts w:cstheme="minorHAnsi"/>
                <w:noProof/>
                <w:color w:val="auto"/>
                <w:sz w:val="24"/>
                <w:szCs w:val="24"/>
              </w:rPr>
              <w:t xml:space="preserve">inclusive educational system have been continually </w:t>
            </w:r>
            <w:r w:rsidR="00E41FDC" w:rsidRPr="005450BC">
              <w:rPr>
                <w:rFonts w:cstheme="minorHAnsi"/>
                <w:noProof/>
                <w:color w:val="auto"/>
                <w:sz w:val="24"/>
                <w:szCs w:val="24"/>
              </w:rPr>
              <w:t>upheld in Wales</w:t>
            </w:r>
            <w:r w:rsidR="00887D77" w:rsidRPr="005450BC">
              <w:rPr>
                <w:rFonts w:cstheme="minorHAnsi"/>
                <w:noProof/>
                <w:color w:val="auto"/>
                <w:sz w:val="24"/>
                <w:szCs w:val="24"/>
              </w:rPr>
              <w:t xml:space="preserve">, with </w:t>
            </w:r>
            <w:r w:rsidR="003E5543" w:rsidRPr="005450BC">
              <w:rPr>
                <w:rFonts w:cstheme="minorHAnsi"/>
                <w:noProof/>
                <w:color w:val="auto"/>
                <w:sz w:val="24"/>
                <w:szCs w:val="24"/>
              </w:rPr>
              <w:t xml:space="preserve">practice and policy </w:t>
            </w:r>
            <w:r w:rsidR="00887D77" w:rsidRPr="005450BC">
              <w:rPr>
                <w:rFonts w:cstheme="minorHAnsi"/>
                <w:noProof/>
                <w:color w:val="auto"/>
                <w:sz w:val="24"/>
                <w:szCs w:val="24"/>
              </w:rPr>
              <w:t xml:space="preserve">being </w:t>
            </w:r>
            <w:r w:rsidR="003E5543" w:rsidRPr="005450BC">
              <w:rPr>
                <w:rFonts w:cstheme="minorHAnsi"/>
                <w:noProof/>
                <w:color w:val="auto"/>
                <w:sz w:val="24"/>
                <w:szCs w:val="24"/>
              </w:rPr>
              <w:t xml:space="preserve">continually adapted to </w:t>
            </w:r>
            <w:r w:rsidR="002843AD" w:rsidRPr="005450BC">
              <w:rPr>
                <w:rFonts w:cstheme="minorHAnsi"/>
                <w:noProof/>
                <w:color w:val="auto"/>
                <w:sz w:val="24"/>
                <w:szCs w:val="24"/>
              </w:rPr>
              <w:t xml:space="preserve">ensure support for </w:t>
            </w:r>
            <w:r w:rsidR="00887D77" w:rsidRPr="005450BC">
              <w:rPr>
                <w:rFonts w:cstheme="minorHAnsi"/>
                <w:noProof/>
                <w:color w:val="auto"/>
                <w:sz w:val="24"/>
                <w:szCs w:val="24"/>
              </w:rPr>
              <w:t xml:space="preserve">all </w:t>
            </w:r>
            <w:r w:rsidR="002843AD" w:rsidRPr="005450BC">
              <w:rPr>
                <w:rFonts w:cstheme="minorHAnsi"/>
                <w:noProof/>
                <w:color w:val="auto"/>
                <w:sz w:val="24"/>
                <w:szCs w:val="24"/>
              </w:rPr>
              <w:t>its learn</w:t>
            </w:r>
            <w:r w:rsidR="000D37B1" w:rsidRPr="005450BC">
              <w:rPr>
                <w:rFonts w:cstheme="minorHAnsi"/>
                <w:noProof/>
                <w:color w:val="auto"/>
                <w:sz w:val="24"/>
                <w:szCs w:val="24"/>
              </w:rPr>
              <w:t>ers</w:t>
            </w:r>
            <w:r w:rsidR="007959A5">
              <w:rPr>
                <w:rFonts w:cstheme="minorHAnsi"/>
                <w:color w:val="auto"/>
                <w:sz w:val="24"/>
                <w:szCs w:val="24"/>
              </w:rPr>
              <w:t xml:space="preserve"> (Kellet, 2014).</w:t>
            </w:r>
            <w:r w:rsidR="00717683" w:rsidRPr="005450BC">
              <w:rPr>
                <w:rFonts w:cstheme="minorHAnsi"/>
                <w:noProof/>
                <w:color w:val="auto"/>
                <w:sz w:val="24"/>
                <w:szCs w:val="24"/>
              </w:rPr>
              <w:t xml:space="preserve"> Welsh</w:t>
            </w:r>
            <w:r w:rsidR="0023013D" w:rsidRPr="005450BC">
              <w:rPr>
                <w:rFonts w:cstheme="minorHAnsi"/>
                <w:noProof/>
                <w:color w:val="auto"/>
                <w:sz w:val="24"/>
                <w:szCs w:val="24"/>
              </w:rPr>
              <w:t xml:space="preserve"> Government (2021) demonstrated</w:t>
            </w:r>
            <w:r w:rsidR="00857891" w:rsidRPr="005450BC">
              <w:rPr>
                <w:rFonts w:cstheme="minorHAnsi"/>
                <w:noProof/>
                <w:color w:val="auto"/>
                <w:sz w:val="24"/>
                <w:szCs w:val="24"/>
              </w:rPr>
              <w:t xml:space="preserve"> a</w:t>
            </w:r>
            <w:r w:rsidR="0023013D" w:rsidRPr="005450BC">
              <w:rPr>
                <w:rFonts w:cstheme="minorHAnsi"/>
                <w:noProof/>
                <w:color w:val="auto"/>
                <w:sz w:val="24"/>
                <w:szCs w:val="24"/>
              </w:rPr>
              <w:t xml:space="preserve"> commitment to the progression of inclusive education with its </w:t>
            </w:r>
            <w:r w:rsidR="002C6614" w:rsidRPr="005450BC">
              <w:rPr>
                <w:rFonts w:cstheme="minorHAnsi"/>
                <w:noProof/>
                <w:color w:val="auto"/>
                <w:sz w:val="24"/>
                <w:szCs w:val="24"/>
              </w:rPr>
              <w:t xml:space="preserve">overhaul of the system through its </w:t>
            </w:r>
            <w:r w:rsidR="00732941" w:rsidRPr="005450BC">
              <w:rPr>
                <w:rFonts w:cstheme="minorHAnsi"/>
                <w:noProof/>
                <w:color w:val="auto"/>
                <w:sz w:val="24"/>
                <w:szCs w:val="24"/>
              </w:rPr>
              <w:t xml:space="preserve">Additional Learning Needs (ALN) Transformation </w:t>
            </w:r>
            <w:r w:rsidR="004F7406" w:rsidRPr="005450BC">
              <w:rPr>
                <w:rFonts w:cstheme="minorHAnsi"/>
                <w:color w:val="auto"/>
                <w:sz w:val="24"/>
                <w:szCs w:val="24"/>
              </w:rPr>
              <w:t>P</w:t>
            </w:r>
            <w:r w:rsidR="002C6614" w:rsidRPr="005450BC">
              <w:rPr>
                <w:rFonts w:cstheme="minorHAnsi"/>
                <w:noProof/>
                <w:color w:val="auto"/>
                <w:sz w:val="24"/>
                <w:szCs w:val="24"/>
              </w:rPr>
              <w:t>rogramme</w:t>
            </w:r>
            <w:r w:rsidR="00703002" w:rsidRPr="005450BC">
              <w:rPr>
                <w:rFonts w:cstheme="minorHAnsi"/>
                <w:noProof/>
                <w:color w:val="auto"/>
                <w:sz w:val="24"/>
                <w:szCs w:val="24"/>
              </w:rPr>
              <w:t xml:space="preserve"> (2018)</w:t>
            </w:r>
            <w:r w:rsidR="005F079C" w:rsidRPr="005450BC">
              <w:rPr>
                <w:rFonts w:cstheme="minorHAnsi"/>
                <w:noProof/>
                <w:color w:val="auto"/>
                <w:sz w:val="24"/>
                <w:szCs w:val="24"/>
              </w:rPr>
              <w:t xml:space="preserve"> which is</w:t>
            </w:r>
            <w:r w:rsidR="00C7447B" w:rsidRPr="005450BC">
              <w:rPr>
                <w:rFonts w:cstheme="minorHAnsi"/>
                <w:noProof/>
                <w:color w:val="auto"/>
                <w:sz w:val="24"/>
                <w:szCs w:val="24"/>
              </w:rPr>
              <w:t xml:space="preserve"> designed to </w:t>
            </w:r>
            <w:r w:rsidR="005F079C" w:rsidRPr="005450BC">
              <w:rPr>
                <w:rFonts w:cstheme="minorHAnsi"/>
                <w:noProof/>
                <w:color w:val="auto"/>
                <w:sz w:val="24"/>
                <w:szCs w:val="24"/>
              </w:rPr>
              <w:t xml:space="preserve">be </w:t>
            </w:r>
            <w:r w:rsidR="00040B65" w:rsidRPr="005450BC">
              <w:rPr>
                <w:rFonts w:cstheme="minorHAnsi"/>
                <w:noProof/>
                <w:color w:val="auto"/>
                <w:sz w:val="24"/>
                <w:szCs w:val="24"/>
              </w:rPr>
              <w:t>flexible and responsive to the evolving needs of its learners</w:t>
            </w:r>
            <w:r w:rsidR="00717683" w:rsidRPr="005450BC">
              <w:rPr>
                <w:rFonts w:cstheme="minorHAnsi"/>
                <w:noProof/>
                <w:color w:val="auto"/>
                <w:sz w:val="24"/>
                <w:szCs w:val="24"/>
              </w:rPr>
              <w:t>.</w:t>
            </w:r>
            <w:r w:rsidR="00B8369D" w:rsidRPr="005450BC">
              <w:rPr>
                <w:rFonts w:cstheme="minorHAnsi"/>
                <w:noProof/>
                <w:color w:val="auto"/>
                <w:sz w:val="24"/>
                <w:szCs w:val="24"/>
              </w:rPr>
              <w:t xml:space="preserve"> The recent educational reforms in Wales are deemed as a significant milestone in the progressive movement of implementing inclusive education for children with additional learning needs</w:t>
            </w:r>
            <w:r w:rsidR="00450709" w:rsidRPr="005450BC">
              <w:rPr>
                <w:rFonts w:cstheme="minorHAnsi"/>
                <w:noProof/>
                <w:color w:val="auto"/>
                <w:sz w:val="24"/>
                <w:szCs w:val="24"/>
              </w:rPr>
              <w:t xml:space="preserve">. </w:t>
            </w:r>
            <w:r w:rsidR="00BE5C47" w:rsidRPr="005450BC">
              <w:rPr>
                <w:rFonts w:cstheme="minorHAnsi"/>
                <w:noProof/>
                <w:color w:val="auto"/>
                <w:sz w:val="24"/>
                <w:szCs w:val="24"/>
              </w:rPr>
              <w:t>I</w:t>
            </w:r>
            <w:r w:rsidR="00B8369D" w:rsidRPr="005450BC">
              <w:rPr>
                <w:rFonts w:cstheme="minorHAnsi"/>
                <w:noProof/>
                <w:color w:val="auto"/>
                <w:sz w:val="24"/>
                <w:szCs w:val="24"/>
              </w:rPr>
              <w:t>n part, this is due to</w:t>
            </w:r>
            <w:r w:rsidR="00025DBD" w:rsidRPr="005450BC">
              <w:rPr>
                <w:rFonts w:cstheme="minorHAnsi"/>
                <w:noProof/>
                <w:color w:val="auto"/>
                <w:sz w:val="24"/>
                <w:szCs w:val="24"/>
              </w:rPr>
              <w:t xml:space="preserve"> </w:t>
            </w:r>
            <w:r w:rsidR="00B8369D" w:rsidRPr="005450BC">
              <w:rPr>
                <w:rFonts w:cstheme="minorHAnsi"/>
                <w:noProof/>
                <w:color w:val="auto"/>
                <w:sz w:val="24"/>
                <w:szCs w:val="24"/>
              </w:rPr>
              <w:t>contributions</w:t>
            </w:r>
            <w:r w:rsidR="004567FA">
              <w:rPr>
                <w:rFonts w:cstheme="minorHAnsi"/>
                <w:noProof/>
                <w:color w:val="auto"/>
                <w:sz w:val="24"/>
                <w:szCs w:val="24"/>
              </w:rPr>
              <w:t xml:space="preserve"> </w:t>
            </w:r>
            <w:r w:rsidR="00A4756C">
              <w:rPr>
                <w:rFonts w:cstheme="minorHAnsi"/>
                <w:noProof/>
                <w:color w:val="auto"/>
                <w:sz w:val="24"/>
                <w:szCs w:val="24"/>
              </w:rPr>
              <w:t xml:space="preserve">at </w:t>
            </w:r>
            <w:r w:rsidR="00B8369D" w:rsidRPr="005450BC">
              <w:rPr>
                <w:rFonts w:cstheme="minorHAnsi"/>
                <w:noProof/>
                <w:color w:val="auto"/>
                <w:sz w:val="24"/>
                <w:szCs w:val="24"/>
              </w:rPr>
              <w:t>replacing</w:t>
            </w:r>
            <w:r w:rsidR="00EA0311" w:rsidRPr="005450BC">
              <w:rPr>
                <w:rFonts w:cstheme="minorHAnsi"/>
                <w:noProof/>
                <w:color w:val="auto"/>
                <w:sz w:val="24"/>
                <w:szCs w:val="24"/>
              </w:rPr>
              <w:t xml:space="preserve"> outdated</w:t>
            </w:r>
            <w:r w:rsidR="00B8369D" w:rsidRPr="005450BC">
              <w:rPr>
                <w:rFonts w:cstheme="minorHAnsi"/>
                <w:noProof/>
                <w:color w:val="auto"/>
                <w:sz w:val="24"/>
                <w:szCs w:val="24"/>
              </w:rPr>
              <w:t xml:space="preserve"> terminology</w:t>
            </w:r>
            <w:r w:rsidR="00025DBD" w:rsidRPr="005450BC">
              <w:rPr>
                <w:rFonts w:cstheme="minorHAnsi"/>
                <w:noProof/>
                <w:color w:val="auto"/>
                <w:sz w:val="24"/>
                <w:szCs w:val="24"/>
              </w:rPr>
              <w:t>,</w:t>
            </w:r>
            <w:r w:rsidR="00B8369D" w:rsidRPr="005450BC">
              <w:rPr>
                <w:rFonts w:cstheme="minorHAnsi"/>
                <w:noProof/>
                <w:color w:val="auto"/>
                <w:sz w:val="24"/>
                <w:szCs w:val="24"/>
              </w:rPr>
              <w:t xml:space="preserve"> </w:t>
            </w:r>
            <w:r w:rsidR="00450709" w:rsidRPr="005450BC">
              <w:rPr>
                <w:rFonts w:cstheme="minorHAnsi"/>
                <w:noProof/>
                <w:color w:val="auto"/>
                <w:sz w:val="24"/>
                <w:szCs w:val="24"/>
              </w:rPr>
              <w:t>which</w:t>
            </w:r>
            <w:r w:rsidR="00025DBD" w:rsidRPr="005450BC">
              <w:rPr>
                <w:rFonts w:cstheme="minorHAnsi"/>
                <w:noProof/>
                <w:color w:val="auto"/>
                <w:sz w:val="24"/>
                <w:szCs w:val="24"/>
              </w:rPr>
              <w:t xml:space="preserve"> over recent years</w:t>
            </w:r>
            <w:r w:rsidR="00B8369D" w:rsidRPr="005450BC">
              <w:rPr>
                <w:rFonts w:cstheme="minorHAnsi"/>
                <w:noProof/>
                <w:color w:val="auto"/>
                <w:sz w:val="24"/>
                <w:szCs w:val="24"/>
              </w:rPr>
              <w:t xml:space="preserve"> </w:t>
            </w:r>
            <w:r w:rsidR="00213BDA" w:rsidRPr="005450BC">
              <w:rPr>
                <w:rFonts w:cstheme="minorHAnsi"/>
                <w:noProof/>
                <w:color w:val="auto"/>
                <w:sz w:val="24"/>
                <w:szCs w:val="24"/>
              </w:rPr>
              <w:t>have become</w:t>
            </w:r>
            <w:r w:rsidR="00B8369D" w:rsidRPr="005450BC">
              <w:rPr>
                <w:rFonts w:cstheme="minorHAnsi"/>
                <w:noProof/>
                <w:color w:val="auto"/>
                <w:sz w:val="24"/>
                <w:szCs w:val="24"/>
              </w:rPr>
              <w:t xml:space="preserve"> stigmatized by negative associations with the medical model of disabilities (Conn, Hicks and Thomas, 2024).</w:t>
            </w:r>
            <w:r w:rsidR="00AB1242" w:rsidRPr="005450BC">
              <w:rPr>
                <w:rFonts w:cstheme="minorHAnsi"/>
                <w:noProof/>
                <w:color w:val="auto"/>
                <w:sz w:val="24"/>
                <w:szCs w:val="24"/>
              </w:rPr>
              <w:t xml:space="preserve"> </w:t>
            </w:r>
            <w:r w:rsidR="00B87B93" w:rsidRPr="005450BC">
              <w:rPr>
                <w:rFonts w:cstheme="minorHAnsi"/>
                <w:noProof/>
                <w:color w:val="auto"/>
                <w:sz w:val="24"/>
                <w:szCs w:val="24"/>
              </w:rPr>
              <w:t xml:space="preserve">The introduction of the new ALN system in Wales </w:t>
            </w:r>
            <w:r w:rsidR="00C501EC">
              <w:rPr>
                <w:rFonts w:cstheme="minorHAnsi"/>
                <w:noProof/>
                <w:color w:val="auto"/>
                <w:sz w:val="24"/>
                <w:szCs w:val="24"/>
              </w:rPr>
              <w:t>replaced</w:t>
            </w:r>
            <w:r w:rsidR="00B87B93" w:rsidRPr="005450BC">
              <w:rPr>
                <w:rFonts w:cstheme="minorHAnsi"/>
                <w:noProof/>
                <w:color w:val="auto"/>
                <w:sz w:val="24"/>
                <w:szCs w:val="24"/>
              </w:rPr>
              <w:t xml:space="preserve"> the term ‘special educational needs’ with </w:t>
            </w:r>
            <w:r w:rsidR="00553AE0" w:rsidRPr="00271615">
              <w:rPr>
                <w:rFonts w:cstheme="minorHAnsi"/>
                <w:b/>
                <w:bCs/>
                <w:noProof/>
                <w:color w:val="auto"/>
                <w:sz w:val="24"/>
                <w:szCs w:val="24"/>
              </w:rPr>
              <mc:AlternateContent>
                <mc:Choice Requires="wps">
                  <w:drawing>
                    <wp:anchor distT="0" distB="0" distL="114300" distR="114300" simplePos="0" relativeHeight="251594240" behindDoc="0" locked="0" layoutInCell="1" allowOverlap="1" wp14:anchorId="41205C00" wp14:editId="7A5981FF">
                      <wp:simplePos x="0" y="0"/>
                      <wp:positionH relativeFrom="column">
                        <wp:posOffset>7085525</wp:posOffset>
                      </wp:positionH>
                      <wp:positionV relativeFrom="paragraph">
                        <wp:posOffset>-1234440</wp:posOffset>
                      </wp:positionV>
                      <wp:extent cx="355379" cy="12681750"/>
                      <wp:effectExtent l="0" t="0" r="6985" b="5715"/>
                      <wp:wrapNone/>
                      <wp:docPr id="1875993053" name="Rectangle: Rounded Corners 37"/>
                      <wp:cNvGraphicFramePr/>
                      <a:graphic xmlns:a="http://schemas.openxmlformats.org/drawingml/2006/main">
                        <a:graphicData uri="http://schemas.microsoft.com/office/word/2010/wordprocessingShape">
                          <wps:wsp>
                            <wps:cNvSpPr/>
                            <wps:spPr>
                              <a:xfrm>
                                <a:off x="0" y="0"/>
                                <a:ext cx="355379" cy="12681750"/>
                              </a:xfrm>
                              <a:prstGeom prst="roundRect">
                                <a:avLst/>
                              </a:prstGeom>
                              <a:solidFill>
                                <a:srgbClr val="316293"/>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22259255" id="Rectangle: Rounded Corners 37" o:spid="_x0000_s1026" style="position:absolute;margin-left:557.9pt;margin-top:-97.2pt;width:28pt;height:998.55pt;z-index:25159424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r/WkhAIAAGUFAAAOAAAAZHJzL2Uyb0RvYy54bWysVEtv2zAMvg/YfxB0Xx0nTR9BnSJo0WFA&#10;0RZth54VWYoNyKJGKXGyXz9Kdpy+sMOwiyyK5EfyM8mLy21j2Eahr8EWPD8acaashLK2q4L/fL75&#10;dsaZD8KWwoBVBd8pzy/nX79ctG6mxlCBKRUyArF+1rqCVyG4WZZ5WalG+CNwypJSAzYikIirrETR&#10;EnpjsvFodJK1gKVDkMp7er3ulHye8LVWMtxr7VVgpuCUW0gnpnMZz2x+IWYrFK6qZZ+G+IcsGlFb&#10;CjpAXYsg2BrrD1BNLRE86HAkoclA61qqVANVk4/eVfNUCadSLUSOdwNN/v/ByrvNk3tAoqF1fubp&#10;GqvYamzil/Jj20TWbiBLbQOT9DiZTien55xJUuXjk7P8dJrozA7uDn34rqBh8VJwhLUtH+mXJKbE&#10;5tYHikv2e7sY0oOpy5vamCTganllkG0E/b5JfjI+n8Q/Ri5vzIyNxhaiW6eOL9mhonQLO6OinbGP&#10;SrO6pBrGKZPUbGqII6RUNuSdqhKl6sLn09FoX+DgkXJJgBFZU/wBuweIjfwRu8uyt4+uKvXq4Dz6&#10;W2Kd8+CRIoMNg3NTW8DPAAxV1Ufu7PckddRElpZQ7h6QIXST4p28qenn3QofHgTSaNAQ0biHezq0&#10;gbbg0N84qwB/f/Ye7aljSctZS6NWcP9rLVBxZn5Y6uXz/Pg4zmYSjqenYxLwtWb5WmPXzRVQO+S0&#10;WJxM12gfzP6qEZoX2gqLGJVUwkqKXXAZcC9chW4F0F6RarFIZjSPToRb++RkBI+sxr583r4IdH0H&#10;B2r+O9iPpZi96+HONnpaWKwD6Do1+IHXnm+a5dQ4/d6Jy+K1nKwO23H+BwAA//8DAFBLAwQUAAYA&#10;CAAAACEAYQAvVOIAAAAPAQAADwAAAGRycy9kb3ducmV2LnhtbEyPwU7DMBBE70j8g7VI3FrbVWna&#10;EKcqSD1wqEQL3N3YxBHxOordJPw92xO97eyOZt8U28m3bLB9bAIqkHMBzGIVTIO1gs+P/WwNLCaN&#10;RrcBrYJfG2Fb3t8VOjdhxKMdTqlmFIIx1wpcSl3Oeayc9TrOQ2eRbt+h9zqR7Gtuej1SuG/5QogV&#10;97pB+uB0Z1+drX5OF69gEOMhHV6O75mb3jbB7b6y/apV6vFh2j0DS3ZK/2a44hM6lMR0Dhc0kbWk&#10;pXwi9qRgJjfLJbCrR2aSdmea1mKRAS8Lftuj/AMAAP//AwBQSwECLQAUAAYACAAAACEAtoM4kv4A&#10;AADhAQAAEwAAAAAAAAAAAAAAAAAAAAAAW0NvbnRlbnRfVHlwZXNdLnhtbFBLAQItABQABgAIAAAA&#10;IQA4/SH/1gAAAJQBAAALAAAAAAAAAAAAAAAAAC8BAABfcmVscy8ucmVsc1BLAQItABQABgAIAAAA&#10;IQDOr/WkhAIAAGUFAAAOAAAAAAAAAAAAAAAAAC4CAABkcnMvZTJvRG9jLnhtbFBLAQItABQABgAI&#10;AAAAIQBhAC9U4gAAAA8BAAAPAAAAAAAAAAAAAAAAAN4EAABkcnMvZG93bnJldi54bWxQSwUGAAAA&#10;AAQABADzAAAA7QUAAAAA&#10;" fillcolor="#316293" stroked="f" strokeweight="1pt">
                      <v:stroke joinstyle="miter"/>
                    </v:roundrect>
                  </w:pict>
                </mc:Fallback>
              </mc:AlternateContent>
            </w:r>
            <w:r w:rsidR="00B87B93" w:rsidRPr="005450BC">
              <w:rPr>
                <w:rFonts w:cstheme="minorHAnsi"/>
                <w:noProof/>
                <w:color w:val="auto"/>
                <w:sz w:val="24"/>
                <w:szCs w:val="24"/>
              </w:rPr>
              <w:t xml:space="preserve">‘additional learning needs’ under the legislative framework outlined in the </w:t>
            </w:r>
            <w:r w:rsidR="00B87B93" w:rsidRPr="005450BC">
              <w:rPr>
                <w:rFonts w:cstheme="minorHAnsi"/>
                <w:i/>
                <w:iCs/>
                <w:noProof/>
                <w:color w:val="auto"/>
                <w:sz w:val="24"/>
                <w:szCs w:val="24"/>
              </w:rPr>
              <w:t xml:space="preserve">Additional Learning Needs and </w:t>
            </w:r>
            <w:r w:rsidR="00335DC8" w:rsidRPr="00E45F3D">
              <w:rPr>
                <w:b/>
                <w:bCs/>
                <w:noProof/>
                <w:color w:val="316293"/>
                <w:sz w:val="36"/>
                <w:szCs w:val="36"/>
              </w:rPr>
              <w:lastRenderedPageBreak/>
              <mc:AlternateContent>
                <mc:Choice Requires="wps">
                  <w:drawing>
                    <wp:anchor distT="0" distB="0" distL="114300" distR="114300" simplePos="0" relativeHeight="251581952" behindDoc="0" locked="0" layoutInCell="1" allowOverlap="1" wp14:anchorId="3390D659" wp14:editId="44D880D7">
                      <wp:simplePos x="0" y="0"/>
                      <wp:positionH relativeFrom="column">
                        <wp:posOffset>7091155</wp:posOffset>
                      </wp:positionH>
                      <wp:positionV relativeFrom="paragraph">
                        <wp:posOffset>-573764</wp:posOffset>
                      </wp:positionV>
                      <wp:extent cx="336136" cy="22125443"/>
                      <wp:effectExtent l="0" t="0" r="6985" b="0"/>
                      <wp:wrapNone/>
                      <wp:docPr id="1772843545" name="Rectangle: Rounded Corners 41"/>
                      <wp:cNvGraphicFramePr/>
                      <a:graphic xmlns:a="http://schemas.openxmlformats.org/drawingml/2006/main">
                        <a:graphicData uri="http://schemas.microsoft.com/office/word/2010/wordprocessingShape">
                          <wps:wsp>
                            <wps:cNvSpPr/>
                            <wps:spPr>
                              <a:xfrm>
                                <a:off x="0" y="0"/>
                                <a:ext cx="336136" cy="22125443"/>
                              </a:xfrm>
                              <a:prstGeom prst="roundRect">
                                <a:avLst/>
                              </a:prstGeom>
                              <a:solidFill>
                                <a:srgbClr val="316293"/>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47BF7228" id="Rectangle: Rounded Corners 41" o:spid="_x0000_s1026" style="position:absolute;margin-left:558.35pt;margin-top:-45.2pt;width:26.45pt;height:1742.15pt;z-index:2515819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Cq5H4gwIAAGUFAAAOAAAAZHJzL2Uyb0RvYy54bWysVEtPGzEQvlfqf7B8L/tISCFigyIQVSUE&#10;CKg4O147a8nrcW0nm/TXd+zdbCigHqpevB7PzDeP/WYuLnetJlvhvAJT0eIkp0QYDrUy64r+eL75&#10;ckaJD8zUTIMRFd0LTy8Xnz9ddHYuSmhA18IRBDF+3tmKNiHYeZZ53oiW+ROwwqBSgmtZQNGts9qx&#10;DtFbnZV5Pss6cLV1wIX3+HrdK+ki4UspeLiX0otAdEUxt5BOl85VPLPFBZuvHbON4kMa7B+yaJky&#10;GHSEumaBkY1T76BaxR14kOGEQ5uBlIqLVANWU+RvqnlqmBWpFmyOt2Ob/P+D5XfbJ/vgsA2d9XOP&#10;11jFTro2fjE/skvN2o/NErtAOD5OJrNiMqOEo6osi/J0Op3EdmZHd+t8+CagJfFSUQcbUz/iL0md&#10;YttbH3r7g10M6UGr+kZpnQS3Xl1pR7YMf9+kmJXnhxB/mGkTjQ1Etx4xvmTHitIt7LWIdto8CklU&#10;jTWUKZNENjHGYZwLE4pe1bBa9OGL0zxPfMECR49UbgKMyBLjj9gDQCTye+w+y8E+uorE1dE5/1ti&#10;vfPokSKDCaNzqwy4jwA0VjVE7u0PTepbE7u0gnr/4IiDflK85TcKf94t8+GBORwNHCIc93CPh9TQ&#10;VRSGGyUNuF8fvUd7ZCxqKelw1Crqf26YE5To7wa5fF5Mp3E2kzA9/Vqi4F5rVq81ZtNeAdKhwMVi&#10;ebpG+6APV+mgfcGtsIxRUcUMx9gV5cEdhKvQrwDcK1wsl8kM59GycGueLI/gsauRl8+7F+bswOCA&#10;5L+Dw1iy+RsO97bR08ByE0CqRPBjX4d+4ywn4gx7Jy6L13KyOm7HxW8AAAD//wMAUEsDBBQABgAI&#10;AAAAIQDmOxpQ4QAAAA4BAAAPAAAAZHJzL2Rvd25yZXYueG1sTI/BTsMwEETvSPyDtUjcWjsEOTjE&#10;qQpSDxwq0QJ3N17iiNiOYjcJf497osfRPs28rTaL7cmEY+i8k5CtGRB0jdedayV8fuxWT0BCVE6r&#10;3juU8IsBNvXtTaVK7Wd3wOkYW5JKXCiVBBPjUFIaGoNWhbUf0KXbtx+tiimOLdWjmlO57ekDY5xa&#10;1bm0YNSArwabn+PZSpjYvI/7l8N7YZY34c32q9jxXsr7u2X7DCTiEv9huOgndaiT08mfnQ6kTznL&#10;eJFYCSvBHoFckIwLDuQkIc9FLoDWFb1+o/4DAAD//wMAUEsBAi0AFAAGAAgAAAAhALaDOJL+AAAA&#10;4QEAABMAAAAAAAAAAAAAAAAAAAAAAFtDb250ZW50X1R5cGVzXS54bWxQSwECLQAUAAYACAAAACEA&#10;OP0h/9YAAACUAQAACwAAAAAAAAAAAAAAAAAvAQAAX3JlbHMvLnJlbHNQSwECLQAUAAYACAAAACEA&#10;QquR+IMCAABlBQAADgAAAAAAAAAAAAAAAAAuAgAAZHJzL2Uyb0RvYy54bWxQSwECLQAUAAYACAAA&#10;ACEA5jsaUOEAAAAOAQAADwAAAAAAAAAAAAAAAADdBAAAZHJzL2Rvd25yZXYueG1sUEsFBgAAAAAE&#10;AAQA8wAAAOsFAAAAAA==&#10;" fillcolor="#316293" stroked="f" strokeweight="1pt">
                      <v:stroke joinstyle="miter"/>
                    </v:roundrect>
                  </w:pict>
                </mc:Fallback>
              </mc:AlternateContent>
            </w:r>
            <w:r w:rsidR="00B87B93" w:rsidRPr="005450BC">
              <w:rPr>
                <w:rFonts w:cstheme="minorHAnsi"/>
                <w:i/>
                <w:iCs/>
                <w:noProof/>
                <w:color w:val="auto"/>
                <w:sz w:val="24"/>
                <w:szCs w:val="24"/>
              </w:rPr>
              <w:t>Education Tribunal (Wales) Act 2018</w:t>
            </w:r>
            <w:r w:rsidR="00C501EC">
              <w:rPr>
                <w:rFonts w:cstheme="minorHAnsi"/>
                <w:i/>
                <w:iCs/>
                <w:noProof/>
                <w:color w:val="auto"/>
                <w:sz w:val="24"/>
                <w:szCs w:val="24"/>
              </w:rPr>
              <w:t>.</w:t>
            </w:r>
            <w:r w:rsidR="00B87B93" w:rsidRPr="005450BC">
              <w:rPr>
                <w:rFonts w:cstheme="minorHAnsi"/>
                <w:noProof/>
                <w:color w:val="auto"/>
                <w:sz w:val="24"/>
                <w:szCs w:val="24"/>
              </w:rPr>
              <w:t xml:space="preserve"> and the Additional Learning Needs Code for Wales </w:t>
            </w:r>
            <w:r w:rsidR="00C501EC">
              <w:rPr>
                <w:rFonts w:cstheme="minorHAnsi"/>
                <w:noProof/>
                <w:color w:val="auto"/>
                <w:sz w:val="24"/>
                <w:szCs w:val="24"/>
              </w:rPr>
              <w:t>(</w:t>
            </w:r>
            <w:r w:rsidR="00B87B93" w:rsidRPr="005450BC">
              <w:rPr>
                <w:rFonts w:cstheme="minorHAnsi"/>
                <w:noProof/>
                <w:color w:val="auto"/>
                <w:sz w:val="24"/>
                <w:szCs w:val="24"/>
              </w:rPr>
              <w:t>2021</w:t>
            </w:r>
            <w:r w:rsidR="00C501EC">
              <w:rPr>
                <w:rFonts w:cstheme="minorHAnsi"/>
                <w:noProof/>
                <w:color w:val="auto"/>
                <w:sz w:val="24"/>
                <w:szCs w:val="24"/>
              </w:rPr>
              <w:t>)</w:t>
            </w:r>
            <w:r w:rsidR="00B87B93" w:rsidRPr="005450BC">
              <w:rPr>
                <w:rFonts w:cstheme="minorHAnsi"/>
                <w:noProof/>
                <w:color w:val="auto"/>
                <w:sz w:val="24"/>
                <w:szCs w:val="24"/>
              </w:rPr>
              <w:t xml:space="preserve"> (the ALN Code)</w:t>
            </w:r>
            <w:r w:rsidR="00450709" w:rsidRPr="005450BC">
              <w:rPr>
                <w:rFonts w:cstheme="minorHAnsi"/>
                <w:noProof/>
                <w:color w:val="auto"/>
                <w:sz w:val="24"/>
                <w:szCs w:val="24"/>
              </w:rPr>
              <w:t>.</w:t>
            </w:r>
            <w:r w:rsidR="00E07C50" w:rsidRPr="005450BC">
              <w:rPr>
                <w:rFonts w:cstheme="minorHAnsi"/>
                <w:noProof/>
                <w:color w:val="auto"/>
                <w:sz w:val="24"/>
                <w:szCs w:val="24"/>
              </w:rPr>
              <w:t xml:space="preserve"> </w:t>
            </w:r>
            <w:r w:rsidR="00271615" w:rsidRPr="00271615">
              <w:rPr>
                <w:rFonts w:cstheme="minorHAnsi"/>
                <w:color w:val="auto"/>
                <w:sz w:val="24"/>
                <w:szCs w:val="24"/>
              </w:rPr>
              <w:t xml:space="preserve">Furthermore, the programme provides a unified system that promotes equality and encourages the integration of pupils with additional learning needs into mainstream classrooms if appropriate for the individual. Pupils are supported through a statutory Individual Development Plan (IDP) which outlines the pupil’s </w:t>
            </w:r>
            <w:r w:rsidR="0071235D" w:rsidRPr="00271615">
              <w:rPr>
                <w:rFonts w:cstheme="minorHAnsi"/>
                <w:color w:val="auto"/>
                <w:sz w:val="24"/>
                <w:szCs w:val="24"/>
              </w:rPr>
              <w:t>needs</w:t>
            </w:r>
            <w:r w:rsidR="00271615" w:rsidRPr="00271615">
              <w:rPr>
                <w:rFonts w:cstheme="minorHAnsi"/>
                <w:color w:val="auto"/>
                <w:sz w:val="24"/>
                <w:szCs w:val="24"/>
              </w:rPr>
              <w:t xml:space="preserve"> and </w:t>
            </w:r>
            <w:r w:rsidR="003B7444">
              <w:rPr>
                <w:rFonts w:cstheme="minorHAnsi"/>
                <w:color w:val="auto"/>
                <w:sz w:val="24"/>
                <w:szCs w:val="24"/>
              </w:rPr>
              <w:t>required support</w:t>
            </w:r>
            <w:r w:rsidR="00271615" w:rsidRPr="00271615">
              <w:rPr>
                <w:rFonts w:cstheme="minorHAnsi"/>
                <w:color w:val="auto"/>
                <w:sz w:val="24"/>
                <w:szCs w:val="24"/>
              </w:rPr>
              <w:t xml:space="preserve"> to ensure equal access to education allowing them to reach their full potential</w:t>
            </w:r>
            <w:r w:rsidR="008C5B6E">
              <w:rPr>
                <w:rFonts w:cstheme="minorHAnsi"/>
                <w:color w:val="auto"/>
                <w:sz w:val="24"/>
                <w:szCs w:val="24"/>
              </w:rPr>
              <w:t>.</w:t>
            </w:r>
            <w:r w:rsidR="00271615" w:rsidRPr="00271615">
              <w:rPr>
                <w:rFonts w:cstheme="minorHAnsi"/>
                <w:color w:val="auto"/>
                <w:sz w:val="24"/>
                <w:szCs w:val="24"/>
              </w:rPr>
              <w:t xml:space="preserve"> </w:t>
            </w:r>
            <w:r w:rsidR="008C5B6E">
              <w:rPr>
                <w:rFonts w:cstheme="minorHAnsi"/>
                <w:color w:val="auto"/>
                <w:sz w:val="24"/>
                <w:szCs w:val="24"/>
              </w:rPr>
              <w:t>R</w:t>
            </w:r>
            <w:r w:rsidR="00271615" w:rsidRPr="00271615">
              <w:rPr>
                <w:rFonts w:cstheme="minorHAnsi"/>
                <w:color w:val="auto"/>
                <w:sz w:val="24"/>
                <w:szCs w:val="24"/>
              </w:rPr>
              <w:t xml:space="preserve">egular monitoring and evaluation ensure </w:t>
            </w:r>
            <w:r w:rsidR="008C5B6E">
              <w:rPr>
                <w:rFonts w:cstheme="minorHAnsi"/>
                <w:color w:val="auto"/>
                <w:sz w:val="24"/>
                <w:szCs w:val="24"/>
              </w:rPr>
              <w:t xml:space="preserve">that </w:t>
            </w:r>
            <w:r w:rsidR="00271615" w:rsidRPr="00271615">
              <w:rPr>
                <w:rFonts w:cstheme="minorHAnsi"/>
                <w:color w:val="auto"/>
                <w:sz w:val="24"/>
                <w:szCs w:val="24"/>
              </w:rPr>
              <w:t>the plan is adapted to meet the needs of the learner. Pupil and parental voice are an integral part of the process</w:t>
            </w:r>
            <w:r w:rsidR="006F573C">
              <w:rPr>
                <w:rFonts w:cstheme="minorHAnsi"/>
                <w:color w:val="auto"/>
                <w:sz w:val="24"/>
                <w:szCs w:val="24"/>
              </w:rPr>
              <w:t xml:space="preserve">, </w:t>
            </w:r>
            <w:r w:rsidR="00271615" w:rsidRPr="00271615">
              <w:rPr>
                <w:rFonts w:cstheme="minorHAnsi"/>
                <w:color w:val="auto"/>
                <w:sz w:val="24"/>
                <w:szCs w:val="24"/>
              </w:rPr>
              <w:t>with emphasis on multi agency collaborative working to ensure that the plan accurately reflects the induvia</w:t>
            </w:r>
            <w:r w:rsidR="006104EB">
              <w:rPr>
                <w:rFonts w:cstheme="minorHAnsi"/>
                <w:color w:val="auto"/>
                <w:sz w:val="24"/>
                <w:szCs w:val="24"/>
              </w:rPr>
              <w:t>l</w:t>
            </w:r>
            <w:r w:rsidR="00D83275">
              <w:rPr>
                <w:rFonts w:cstheme="minorHAnsi"/>
                <w:color w:val="auto"/>
                <w:sz w:val="24"/>
                <w:szCs w:val="24"/>
              </w:rPr>
              <w:t xml:space="preserve"> and continues to support the </w:t>
            </w:r>
            <w:r w:rsidR="0071235D">
              <w:rPr>
                <w:rFonts w:cstheme="minorHAnsi"/>
                <w:color w:val="auto"/>
                <w:sz w:val="24"/>
                <w:szCs w:val="24"/>
              </w:rPr>
              <w:t>child’s</w:t>
            </w:r>
            <w:r w:rsidR="00D83275">
              <w:rPr>
                <w:rFonts w:cstheme="minorHAnsi"/>
                <w:color w:val="auto"/>
                <w:sz w:val="24"/>
                <w:szCs w:val="24"/>
              </w:rPr>
              <w:t xml:space="preserve"> evolving needs</w:t>
            </w:r>
            <w:r w:rsidR="00271615" w:rsidRPr="00271615">
              <w:rPr>
                <w:rFonts w:cstheme="minorHAnsi"/>
                <w:color w:val="auto"/>
                <w:sz w:val="24"/>
                <w:szCs w:val="24"/>
              </w:rPr>
              <w:t xml:space="preserve">. The </w:t>
            </w:r>
            <w:r w:rsidR="00D83275">
              <w:rPr>
                <w:rFonts w:cstheme="minorHAnsi"/>
                <w:color w:val="auto"/>
                <w:sz w:val="24"/>
                <w:szCs w:val="24"/>
              </w:rPr>
              <w:t xml:space="preserve">holistic approach is </w:t>
            </w:r>
            <w:r w:rsidR="004C100F">
              <w:rPr>
                <w:rFonts w:cstheme="minorHAnsi"/>
                <w:color w:val="auto"/>
                <w:sz w:val="24"/>
                <w:szCs w:val="24"/>
              </w:rPr>
              <w:t>supported</w:t>
            </w:r>
            <w:r w:rsidR="00271615" w:rsidRPr="00271615">
              <w:rPr>
                <w:rFonts w:cstheme="minorHAnsi"/>
                <w:color w:val="auto"/>
                <w:sz w:val="24"/>
                <w:szCs w:val="24"/>
              </w:rPr>
              <w:t xml:space="preserve"> by the Children’s Commissioner for Wales (2024) whose ambitions align with the protection of disabled children’s rights outlined in Article 23 of UNICEF (1989) United Nations Convention on the Rights of the Child and are embedded within </w:t>
            </w:r>
            <w:r w:rsidR="00F87F69" w:rsidRPr="00F87F69">
              <w:rPr>
                <w:rFonts w:cstheme="minorHAnsi"/>
                <w:i/>
                <w:iCs/>
                <w:color w:val="auto"/>
                <w:sz w:val="24"/>
                <w:szCs w:val="24"/>
              </w:rPr>
              <w:t>T</w:t>
            </w:r>
            <w:r w:rsidR="00271615" w:rsidRPr="00F87F69">
              <w:rPr>
                <w:rFonts w:cstheme="minorHAnsi"/>
                <w:i/>
                <w:iCs/>
                <w:color w:val="auto"/>
                <w:sz w:val="24"/>
                <w:szCs w:val="24"/>
              </w:rPr>
              <w:t>he Rights of Children and Young Persons (Wales) Measure 2011.</w:t>
            </w:r>
          </w:p>
          <w:p w14:paraId="1AF9AE53" w14:textId="6232D6A4" w:rsidR="00014502" w:rsidRPr="00603855" w:rsidRDefault="00014502" w:rsidP="000962BC">
            <w:pPr>
              <w:rPr>
                <w:b/>
                <w:bCs/>
                <w:noProof/>
                <w:color w:val="145A7A"/>
                <w:sz w:val="40"/>
                <w:szCs w:val="40"/>
              </w:rPr>
            </w:pPr>
            <w:r w:rsidRPr="00603855">
              <w:rPr>
                <w:b/>
                <w:bCs/>
                <w:noProof/>
                <w:color w:val="145A7A"/>
                <w:sz w:val="40"/>
                <w:szCs w:val="40"/>
              </w:rPr>
              <w:t>Terminology</w:t>
            </w:r>
          </w:p>
          <w:p w14:paraId="398B8538" w14:textId="786A8192" w:rsidR="00C1671D" w:rsidRPr="00603855" w:rsidRDefault="000F1C5A" w:rsidP="000F5CA4">
            <w:pPr>
              <w:spacing w:line="360" w:lineRule="auto"/>
              <w:rPr>
                <w:noProof/>
                <w:color w:val="auto"/>
                <w:sz w:val="24"/>
                <w:szCs w:val="24"/>
              </w:rPr>
            </w:pPr>
            <w:r w:rsidRPr="00603855">
              <w:rPr>
                <w:noProof/>
                <w:color w:val="auto"/>
                <w:sz w:val="24"/>
                <w:szCs w:val="24"/>
              </w:rPr>
              <w:t xml:space="preserve">Studies conducted by Autism Education Trust (2024) into descriptive terminology concluded that there are conflicting views on the increasing use of person first language when pertaining to themselves and their disabilities. </w:t>
            </w:r>
            <w:r w:rsidR="00A01894">
              <w:rPr>
                <w:noProof/>
                <w:color w:val="auto"/>
                <w:sz w:val="24"/>
                <w:szCs w:val="24"/>
              </w:rPr>
              <w:t>Historically,</w:t>
            </w:r>
            <w:r w:rsidRPr="00603855">
              <w:rPr>
                <w:noProof/>
                <w:color w:val="auto"/>
                <w:sz w:val="24"/>
                <w:szCs w:val="24"/>
              </w:rPr>
              <w:t xml:space="preserve"> identity first language was widely </w:t>
            </w:r>
            <w:r w:rsidR="000A1F8F">
              <w:rPr>
                <w:noProof/>
                <w:color w:val="auto"/>
                <w:sz w:val="24"/>
                <w:szCs w:val="24"/>
              </w:rPr>
              <w:t>accepted</w:t>
            </w:r>
            <w:r w:rsidRPr="00603855">
              <w:rPr>
                <w:noProof/>
                <w:color w:val="auto"/>
                <w:sz w:val="24"/>
                <w:szCs w:val="24"/>
              </w:rPr>
              <w:t xml:space="preserve"> and remains to be favored by individuals who believe that autism is a key part of their identity.</w:t>
            </w:r>
            <w:r w:rsidR="00B47176">
              <w:rPr>
                <w:noProof/>
                <w:color w:val="auto"/>
                <w:sz w:val="24"/>
                <w:szCs w:val="24"/>
              </w:rPr>
              <w:t xml:space="preserve"> </w:t>
            </w:r>
            <w:r w:rsidR="009F0A62" w:rsidRPr="009F0A62">
              <w:rPr>
                <w:noProof/>
                <w:color w:val="auto"/>
                <w:sz w:val="24"/>
                <w:szCs w:val="24"/>
              </w:rPr>
              <w:t xml:space="preserve">In contrast, Flink (2019) suggets that terminology </w:t>
            </w:r>
            <w:r w:rsidR="00B06348">
              <w:rPr>
                <w:noProof/>
                <w:color w:val="auto"/>
                <w:sz w:val="24"/>
                <w:szCs w:val="24"/>
              </w:rPr>
              <w:t xml:space="preserve">has adapted </w:t>
            </w:r>
            <w:r w:rsidR="009F0A62" w:rsidRPr="009F0A62">
              <w:rPr>
                <w:noProof/>
                <w:color w:val="auto"/>
                <w:sz w:val="24"/>
                <w:szCs w:val="24"/>
              </w:rPr>
              <w:t xml:space="preserve">based on </w:t>
            </w:r>
            <w:r w:rsidR="00E747EE">
              <w:rPr>
                <w:noProof/>
                <w:color w:val="auto"/>
                <w:sz w:val="24"/>
                <w:szCs w:val="24"/>
              </w:rPr>
              <w:t xml:space="preserve">a </w:t>
            </w:r>
            <w:r w:rsidR="009F0A62" w:rsidRPr="009F0A62">
              <w:rPr>
                <w:noProof/>
                <w:color w:val="auto"/>
                <w:sz w:val="24"/>
                <w:szCs w:val="24"/>
              </w:rPr>
              <w:t>greater societal undertsanding of disabilities, with research indicating that a high percentage of individuals now prefer to place personal identity before their disability</w:t>
            </w:r>
            <w:r w:rsidR="006F2F66">
              <w:rPr>
                <w:noProof/>
                <w:color w:val="auto"/>
                <w:sz w:val="24"/>
                <w:szCs w:val="24"/>
              </w:rPr>
              <w:t>,</w:t>
            </w:r>
            <w:r w:rsidR="00C25545">
              <w:rPr>
                <w:noProof/>
                <w:color w:val="auto"/>
                <w:sz w:val="24"/>
                <w:szCs w:val="24"/>
              </w:rPr>
              <w:t xml:space="preserve"> </w:t>
            </w:r>
            <w:r w:rsidR="009F0A62" w:rsidRPr="009F0A62">
              <w:rPr>
                <w:noProof/>
                <w:color w:val="auto"/>
                <w:sz w:val="24"/>
                <w:szCs w:val="24"/>
              </w:rPr>
              <w:t xml:space="preserve">favoring </w:t>
            </w:r>
            <w:r w:rsidR="00C25545">
              <w:rPr>
                <w:noProof/>
                <w:color w:val="auto"/>
                <w:sz w:val="24"/>
                <w:szCs w:val="24"/>
              </w:rPr>
              <w:t>person</w:t>
            </w:r>
            <w:r w:rsidR="00C25545" w:rsidRPr="009F0A62">
              <w:rPr>
                <w:noProof/>
                <w:color w:val="auto"/>
                <w:sz w:val="24"/>
                <w:szCs w:val="24"/>
              </w:rPr>
              <w:t xml:space="preserve"> first language</w:t>
            </w:r>
            <w:r w:rsidR="00A235C3">
              <w:rPr>
                <w:noProof/>
                <w:color w:val="auto"/>
                <w:sz w:val="24"/>
                <w:szCs w:val="24"/>
              </w:rPr>
              <w:t xml:space="preserve"> and</w:t>
            </w:r>
            <w:r w:rsidR="00C25545">
              <w:rPr>
                <w:noProof/>
                <w:color w:val="auto"/>
                <w:sz w:val="24"/>
                <w:szCs w:val="24"/>
              </w:rPr>
              <w:t xml:space="preserve"> </w:t>
            </w:r>
            <w:r w:rsidR="00A54A3B">
              <w:rPr>
                <w:noProof/>
                <w:color w:val="auto"/>
                <w:sz w:val="24"/>
                <w:szCs w:val="24"/>
              </w:rPr>
              <w:t xml:space="preserve">identifying as </w:t>
            </w:r>
            <w:r w:rsidR="009F0A62" w:rsidRPr="009F0A62">
              <w:rPr>
                <w:noProof/>
                <w:color w:val="auto"/>
                <w:sz w:val="24"/>
                <w:szCs w:val="24"/>
              </w:rPr>
              <w:t>‘autistic’ as opposed to ‘person with autism</w:t>
            </w:r>
            <w:r w:rsidR="00E17C11">
              <w:rPr>
                <w:noProof/>
                <w:color w:val="auto"/>
                <w:sz w:val="24"/>
                <w:szCs w:val="24"/>
              </w:rPr>
              <w:t>’</w:t>
            </w:r>
            <w:r w:rsidR="009F0A62" w:rsidRPr="009F0A62">
              <w:rPr>
                <w:noProof/>
                <w:color w:val="auto"/>
                <w:sz w:val="24"/>
                <w:szCs w:val="24"/>
              </w:rPr>
              <w:t xml:space="preserve">. Extending on the debate, </w:t>
            </w:r>
            <w:r w:rsidR="00E17C11">
              <w:rPr>
                <w:noProof/>
                <w:color w:val="auto"/>
                <w:sz w:val="24"/>
                <w:szCs w:val="24"/>
              </w:rPr>
              <w:t>T</w:t>
            </w:r>
            <w:r w:rsidR="009F0A62" w:rsidRPr="009F0A62">
              <w:rPr>
                <w:noProof/>
                <w:color w:val="auto"/>
                <w:sz w:val="24"/>
                <w:szCs w:val="24"/>
              </w:rPr>
              <w:t>he British Psychological Society (2021) suggest</w:t>
            </w:r>
            <w:r w:rsidR="001025EB">
              <w:rPr>
                <w:noProof/>
                <w:color w:val="auto"/>
                <w:sz w:val="24"/>
                <w:szCs w:val="24"/>
              </w:rPr>
              <w:t>s</w:t>
            </w:r>
            <w:r w:rsidR="009F0A62" w:rsidRPr="009F0A62">
              <w:rPr>
                <w:noProof/>
                <w:color w:val="auto"/>
                <w:sz w:val="24"/>
                <w:szCs w:val="24"/>
              </w:rPr>
              <w:t xml:space="preserve"> that terminology based on diagnostic classifications were also </w:t>
            </w:r>
            <w:r w:rsidR="006A4C63">
              <w:rPr>
                <w:noProof/>
                <w:color w:val="auto"/>
                <w:sz w:val="24"/>
                <w:szCs w:val="24"/>
              </w:rPr>
              <w:t>dividing</w:t>
            </w:r>
            <w:r w:rsidR="009F0A62" w:rsidRPr="009F0A62">
              <w:rPr>
                <w:noProof/>
                <w:color w:val="auto"/>
                <w:sz w:val="24"/>
                <w:szCs w:val="24"/>
              </w:rPr>
              <w:t xml:space="preserve"> opinion. The widely used terms ‘Autism Spectrum Disorder’ and ‘Autism Spectrum Condition’ are opposed by</w:t>
            </w:r>
            <w:r w:rsidR="00002DA2">
              <w:rPr>
                <w:noProof/>
                <w:color w:val="auto"/>
                <w:sz w:val="24"/>
                <w:szCs w:val="24"/>
              </w:rPr>
              <w:t xml:space="preserve"> </w:t>
            </w:r>
            <w:r w:rsidR="009F0A62" w:rsidRPr="009F0A62">
              <w:rPr>
                <w:noProof/>
                <w:color w:val="auto"/>
                <w:sz w:val="24"/>
                <w:szCs w:val="24"/>
              </w:rPr>
              <w:t xml:space="preserve">individuals who believe that autism </w:t>
            </w:r>
            <w:r w:rsidR="003A7C1A">
              <w:rPr>
                <w:noProof/>
                <w:color w:val="auto"/>
                <w:sz w:val="24"/>
                <w:szCs w:val="24"/>
              </w:rPr>
              <w:t>is a</w:t>
            </w:r>
            <w:r w:rsidR="009F0A62" w:rsidRPr="009F0A62">
              <w:rPr>
                <w:noProof/>
                <w:color w:val="auto"/>
                <w:sz w:val="24"/>
                <w:szCs w:val="24"/>
              </w:rPr>
              <w:t xml:space="preserve"> difference and not a disorder o</w:t>
            </w:r>
            <w:r w:rsidR="000A2280">
              <w:rPr>
                <w:noProof/>
                <w:color w:val="auto"/>
                <w:sz w:val="24"/>
                <w:szCs w:val="24"/>
              </w:rPr>
              <w:t>r</w:t>
            </w:r>
            <w:r w:rsidR="009F0A62" w:rsidRPr="009F0A62">
              <w:rPr>
                <w:noProof/>
                <w:color w:val="auto"/>
                <w:sz w:val="24"/>
                <w:szCs w:val="24"/>
              </w:rPr>
              <w:t xml:space="preserve"> deficit. However, others believe that the term disorder serves as recognition of how autism creates significant challenges to their lives. The language discourse used </w:t>
            </w:r>
            <w:r w:rsidR="003A7E35">
              <w:rPr>
                <w:noProof/>
                <w:color w:val="auto"/>
                <w:sz w:val="24"/>
                <w:szCs w:val="24"/>
              </w:rPr>
              <w:t xml:space="preserve">across </w:t>
            </w:r>
            <w:r w:rsidR="009F0A62" w:rsidRPr="009F0A62">
              <w:rPr>
                <w:noProof/>
                <w:color w:val="auto"/>
                <w:sz w:val="24"/>
                <w:szCs w:val="24"/>
              </w:rPr>
              <w:t>autism advocacy discussions favors the term neurodiversity</w:t>
            </w:r>
            <w:r w:rsidR="002D41F5">
              <w:rPr>
                <w:noProof/>
                <w:color w:val="auto"/>
                <w:sz w:val="24"/>
                <w:szCs w:val="24"/>
              </w:rPr>
              <w:t>,</w:t>
            </w:r>
            <w:r w:rsidR="009F0A62" w:rsidRPr="009F0A62">
              <w:rPr>
                <w:noProof/>
                <w:color w:val="auto"/>
                <w:sz w:val="24"/>
                <w:szCs w:val="24"/>
              </w:rPr>
              <w:t xml:space="preserve"> </w:t>
            </w:r>
            <w:r w:rsidR="003A7E35">
              <w:rPr>
                <w:noProof/>
                <w:color w:val="auto"/>
                <w:sz w:val="24"/>
                <w:szCs w:val="24"/>
              </w:rPr>
              <w:t>offering</w:t>
            </w:r>
            <w:r w:rsidR="009F0A62" w:rsidRPr="009F0A62">
              <w:rPr>
                <w:noProof/>
                <w:color w:val="auto"/>
                <w:sz w:val="24"/>
                <w:szCs w:val="24"/>
              </w:rPr>
              <w:t xml:space="preserve"> an alternative view of the difficulties faced by individuals as opposed to the deficits highlighted from the medical descriptive (Bottini </w:t>
            </w:r>
            <w:r w:rsidR="009F0A62" w:rsidRPr="009F0A62">
              <w:rPr>
                <w:i/>
                <w:iCs/>
                <w:noProof/>
                <w:color w:val="auto"/>
                <w:sz w:val="24"/>
                <w:szCs w:val="24"/>
              </w:rPr>
              <w:t xml:space="preserve">et al., </w:t>
            </w:r>
            <w:r w:rsidR="009F0A62" w:rsidRPr="009F0A62">
              <w:rPr>
                <w:noProof/>
                <w:color w:val="auto"/>
                <w:sz w:val="24"/>
                <w:szCs w:val="24"/>
              </w:rPr>
              <w:t>2024).</w:t>
            </w:r>
          </w:p>
          <w:p w14:paraId="7CC64DA5" w14:textId="4E2299B0" w:rsidR="000F5CA4" w:rsidRDefault="000F1C5A" w:rsidP="00075316">
            <w:pPr>
              <w:spacing w:line="360" w:lineRule="auto"/>
              <w:rPr>
                <w:noProof/>
                <w:color w:val="auto"/>
                <w:sz w:val="24"/>
                <w:szCs w:val="24"/>
              </w:rPr>
            </w:pPr>
            <w:r w:rsidRPr="00603855">
              <w:rPr>
                <w:noProof/>
                <w:color w:val="auto"/>
                <w:sz w:val="24"/>
                <w:szCs w:val="24"/>
              </w:rPr>
              <w:t xml:space="preserve">In acknowledgement of the conflicting views </w:t>
            </w:r>
            <w:r w:rsidR="00D26615" w:rsidRPr="00603855">
              <w:rPr>
                <w:noProof/>
                <w:color w:val="auto"/>
                <w:sz w:val="24"/>
                <w:szCs w:val="24"/>
              </w:rPr>
              <w:t>within these</w:t>
            </w:r>
            <w:r w:rsidRPr="00603855">
              <w:rPr>
                <w:noProof/>
                <w:color w:val="auto"/>
                <w:sz w:val="24"/>
                <w:szCs w:val="24"/>
              </w:rPr>
              <w:t xml:space="preserve"> debate</w:t>
            </w:r>
            <w:r w:rsidR="00D26615" w:rsidRPr="00603855">
              <w:rPr>
                <w:noProof/>
                <w:color w:val="auto"/>
                <w:sz w:val="24"/>
                <w:szCs w:val="24"/>
              </w:rPr>
              <w:t>s</w:t>
            </w:r>
            <w:r w:rsidRPr="00603855">
              <w:rPr>
                <w:noProof/>
                <w:color w:val="auto"/>
                <w:sz w:val="24"/>
                <w:szCs w:val="24"/>
              </w:rPr>
              <w:t xml:space="preserve">, the contents of this guide will use the </w:t>
            </w:r>
            <w:r w:rsidR="00AA3622" w:rsidRPr="00603855">
              <w:rPr>
                <w:noProof/>
                <w:color w:val="auto"/>
                <w:sz w:val="24"/>
                <w:szCs w:val="24"/>
              </w:rPr>
              <w:t xml:space="preserve">terms; </w:t>
            </w:r>
            <w:r w:rsidR="000B0EAA" w:rsidRPr="00603855">
              <w:rPr>
                <w:noProof/>
                <w:color w:val="auto"/>
                <w:sz w:val="24"/>
                <w:szCs w:val="24"/>
              </w:rPr>
              <w:t>‘</w:t>
            </w:r>
            <w:r w:rsidRPr="00603855">
              <w:rPr>
                <w:noProof/>
                <w:color w:val="auto"/>
                <w:sz w:val="24"/>
                <w:szCs w:val="24"/>
              </w:rPr>
              <w:t>autistic’</w:t>
            </w:r>
            <w:r w:rsidR="005A1012" w:rsidRPr="00603855">
              <w:rPr>
                <w:noProof/>
                <w:color w:val="auto"/>
                <w:sz w:val="24"/>
                <w:szCs w:val="24"/>
              </w:rPr>
              <w:t>,</w:t>
            </w:r>
            <w:r w:rsidRPr="00603855">
              <w:rPr>
                <w:noProof/>
                <w:color w:val="auto"/>
                <w:sz w:val="24"/>
                <w:szCs w:val="24"/>
              </w:rPr>
              <w:t xml:space="preserve"> ‘children with autism’</w:t>
            </w:r>
            <w:r w:rsidR="004A3BDB" w:rsidRPr="00603855">
              <w:rPr>
                <w:noProof/>
                <w:color w:val="auto"/>
                <w:sz w:val="24"/>
                <w:szCs w:val="24"/>
              </w:rPr>
              <w:t xml:space="preserve"> and </w:t>
            </w:r>
            <w:r w:rsidR="00E62886" w:rsidRPr="00603855">
              <w:rPr>
                <w:noProof/>
                <w:color w:val="auto"/>
                <w:sz w:val="24"/>
                <w:szCs w:val="24"/>
              </w:rPr>
              <w:t>‘on</w:t>
            </w:r>
            <w:r w:rsidR="004A3BDB" w:rsidRPr="00603855">
              <w:rPr>
                <w:noProof/>
                <w:color w:val="auto"/>
                <w:sz w:val="24"/>
                <w:szCs w:val="24"/>
              </w:rPr>
              <w:t xml:space="preserve"> the </w:t>
            </w:r>
            <w:r w:rsidR="00D26615" w:rsidRPr="00603855">
              <w:rPr>
                <w:noProof/>
                <w:color w:val="auto"/>
                <w:sz w:val="24"/>
                <w:szCs w:val="24"/>
              </w:rPr>
              <w:t xml:space="preserve">spectrum’ </w:t>
            </w:r>
            <w:r w:rsidR="00C32685" w:rsidRPr="00603855">
              <w:rPr>
                <w:noProof/>
                <w:color w:val="auto"/>
                <w:sz w:val="24"/>
                <w:szCs w:val="24"/>
              </w:rPr>
              <w:t xml:space="preserve">interchangeably </w:t>
            </w:r>
            <w:r w:rsidR="00D26615" w:rsidRPr="00603855">
              <w:rPr>
                <w:noProof/>
                <w:color w:val="auto"/>
                <w:sz w:val="24"/>
                <w:szCs w:val="24"/>
              </w:rPr>
              <w:t xml:space="preserve">throughout. </w:t>
            </w:r>
            <w:r w:rsidRPr="00603855">
              <w:rPr>
                <w:noProof/>
                <w:color w:val="auto"/>
                <w:sz w:val="24"/>
                <w:szCs w:val="24"/>
              </w:rPr>
              <w:t xml:space="preserve"> </w:t>
            </w:r>
          </w:p>
          <w:p w14:paraId="4503C6AC" w14:textId="77777777" w:rsidR="00BA500F" w:rsidRDefault="00BA500F" w:rsidP="000F5CA4">
            <w:pPr>
              <w:rPr>
                <w:noProof/>
                <w:color w:val="auto"/>
                <w:sz w:val="24"/>
                <w:szCs w:val="24"/>
              </w:rPr>
            </w:pPr>
          </w:p>
          <w:p w14:paraId="68420999" w14:textId="77777777" w:rsidR="00BA500F" w:rsidRDefault="00BA500F" w:rsidP="000F5CA4">
            <w:pPr>
              <w:rPr>
                <w:noProof/>
                <w:color w:val="auto"/>
                <w:sz w:val="24"/>
                <w:szCs w:val="24"/>
              </w:rPr>
            </w:pPr>
          </w:p>
          <w:p w14:paraId="5754943D" w14:textId="3CE99691" w:rsidR="00335DC8" w:rsidRDefault="00335DC8" w:rsidP="000F5CA4">
            <w:pPr>
              <w:rPr>
                <w:noProof/>
                <w:color w:val="auto"/>
                <w:sz w:val="24"/>
                <w:szCs w:val="24"/>
              </w:rPr>
            </w:pPr>
            <w:r>
              <w:rPr>
                <w:b/>
                <w:bCs/>
                <w:noProof/>
                <w:color w:val="316293"/>
                <w:sz w:val="36"/>
                <w:szCs w:val="36"/>
              </w:rPr>
              <mc:AlternateContent>
                <mc:Choice Requires="wps">
                  <w:drawing>
                    <wp:anchor distT="0" distB="0" distL="114300" distR="114300" simplePos="0" relativeHeight="252422656" behindDoc="0" locked="0" layoutInCell="1" allowOverlap="1" wp14:anchorId="1A2B1DE7" wp14:editId="48907377">
                      <wp:simplePos x="0" y="0"/>
                      <wp:positionH relativeFrom="column">
                        <wp:posOffset>7103745</wp:posOffset>
                      </wp:positionH>
                      <wp:positionV relativeFrom="paragraph">
                        <wp:posOffset>-878840</wp:posOffset>
                      </wp:positionV>
                      <wp:extent cx="180044" cy="10994065"/>
                      <wp:effectExtent l="0" t="0" r="0" b="0"/>
                      <wp:wrapNone/>
                      <wp:docPr id="1327012036" name="Rectangle 166"/>
                      <wp:cNvGraphicFramePr/>
                      <a:graphic xmlns:a="http://schemas.openxmlformats.org/drawingml/2006/main">
                        <a:graphicData uri="http://schemas.microsoft.com/office/word/2010/wordprocessingShape">
                          <wps:wsp>
                            <wps:cNvSpPr/>
                            <wps:spPr>
                              <a:xfrm>
                                <a:off x="0" y="0"/>
                                <a:ext cx="180044" cy="10994065"/>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D0DC7AA" id="Rectangle 166" o:spid="_x0000_s1026" style="position:absolute;margin-left:559.35pt;margin-top:-69.2pt;width:14.2pt;height:865.65pt;z-index:2524226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GrdImfgIAAGAFAAAOAAAAZHJzL2Uyb0RvYy54bWysVMFu2zAMvQ/YPwi6r7aDNGuCOkXQosOA&#10;oivWDj0rshQbkEWNUuJkXz9KdpyuLXYYdpElkXwknx91ebVvDdsp9A3YkhdnOWfKSqgauyn5j6fb&#10;Txec+SBsJQxYVfKD8vxq+fHDZecWagI1mEohIxDrF50reR2CW2SZl7VqhT8DpywZNWArAh1xk1Uo&#10;OkJvTTbJ81nWAVYOQSrv6famN/JlwtdayfBNa68CMyWn2kJaMa3ruGbLS7HYoHB1I4cyxD9U0YrG&#10;UtIR6kYEwbbYvIFqG4ngQYczCW0GWjdSpR6omyJ/1c1jLZxKvRA53o00+f8HK+93j+4BiYbO+YWn&#10;bexir7GNX6qP7RNZh5EstQ9M0mVxkefTKWeSTEU+n0/z2XmkMzuFO/Thi4KWxU3Jkf5GIkns7nzo&#10;XY8uMZsH01S3jTHpgJv1tUG2E/HP5bPZfD6g/+FmbHS2EMN6xHiTnZpJu3AwKvoZ+11p1lRU/iRV&#10;knSmxjxCSmVD0ZtqUak+fXGe50kq1NsYkTpNgBFZU/4RewCIGn6L3Vc5+MdQlWQ6Bud/K6wPHiNS&#10;ZrBhDG4bC/gegKGuhsy9/5GknprI0hqqwwMyhH5IvJO3Df23O+HDg0CaCpofmvTwjRZtoCs5DDvO&#10;asBf791HfxIrWTnraMpK7n9uBSrOzFdLMp4X02kcy3SYnn+e0AFfWtYvLXbbXgPJoaA3xcm0jf7B&#10;HLcaoX2mB2EVs5JJWEm5Sy4DHg/XoZ9+elKkWq2SG42iE+HOPjoZwSOrUZdP+2eBbhBvIN3fw3Ei&#10;xeKVhnvfGGlhtQ2gmyTwE68D3zTGSTjDkxPfiZfn5HV6GJe/AQAA//8DAFBLAwQUAAYACAAAACEA&#10;V2HfjOMAAAAPAQAADwAAAGRycy9kb3ducmV2LnhtbEyPy07DMBBF90j8gzVI7FrHJSVpiFMhJB67&#10;ivIQy2kyJIF4HNluG/4edwW7uZqjO2fK9WQGcSDne8sa1DwBQVzbpudWw+vL/SwH4QNyg4Nl0vBD&#10;HtbV+VmJRWOP/EyHbWhFLGFfoIYuhLGQ0tcdGfRzOxLH3ad1BkOMrpWNw2MsN4NcJMm1NNhzvNDh&#10;SHcd1d/bvdEg802G6v3xAT/ILVVin77qt1Try4vp9gZEoCn8wXDSj+pQRaed3XPjxRCzUnkWWQ0z&#10;dZWnIE6MSjMFYhen5WqxAlmV8v8f1S8AAAD//wMAUEsBAi0AFAAGAAgAAAAhALaDOJL+AAAA4QEA&#10;ABMAAAAAAAAAAAAAAAAAAAAAAFtDb250ZW50X1R5cGVzXS54bWxQSwECLQAUAAYACAAAACEAOP0h&#10;/9YAAACUAQAACwAAAAAAAAAAAAAAAAAvAQAAX3JlbHMvLnJlbHNQSwECLQAUAAYACAAAACEABq3S&#10;Jn4CAABgBQAADgAAAAAAAAAAAAAAAAAuAgAAZHJzL2Uyb0RvYy54bWxQSwECLQAUAAYACAAAACEA&#10;V2HfjOMAAAAPAQAADwAAAAAAAAAAAAAAAADYBAAAZHJzL2Rvd25yZXYueG1sUEsFBgAAAAAEAAQA&#10;8wAAAOgFAAAAAA==&#10;" fillcolor="#069" stroked="f" strokeweight="1pt"/>
                  </w:pict>
                </mc:Fallback>
              </mc:AlternateContent>
            </w:r>
          </w:p>
          <w:p w14:paraId="36D2D8E1" w14:textId="657C301D" w:rsidR="000F5CA4" w:rsidRPr="00E45F3D" w:rsidRDefault="00335DC8" w:rsidP="000F5CA4">
            <w:pPr>
              <w:rPr>
                <w:b/>
                <w:bCs/>
                <w:color w:val="316293"/>
                <w:sz w:val="36"/>
                <w:szCs w:val="36"/>
              </w:rPr>
            </w:pPr>
            <w:r>
              <w:rPr>
                <w:b/>
                <w:bCs/>
                <w:noProof/>
                <w:color w:val="316293"/>
                <w:sz w:val="36"/>
                <w:szCs w:val="36"/>
              </w:rPr>
              <w:lastRenderedPageBreak/>
              <mc:AlternateContent>
                <mc:Choice Requires="wps">
                  <w:drawing>
                    <wp:anchor distT="0" distB="0" distL="114300" distR="114300" simplePos="0" relativeHeight="252427776" behindDoc="0" locked="0" layoutInCell="1" allowOverlap="1" wp14:anchorId="684EAD89" wp14:editId="6D46B817">
                      <wp:simplePos x="0" y="0"/>
                      <wp:positionH relativeFrom="column">
                        <wp:posOffset>7103745</wp:posOffset>
                      </wp:positionH>
                      <wp:positionV relativeFrom="paragraph">
                        <wp:posOffset>-537210</wp:posOffset>
                      </wp:positionV>
                      <wp:extent cx="203200" cy="10706100"/>
                      <wp:effectExtent l="0" t="0" r="6350" b="0"/>
                      <wp:wrapNone/>
                      <wp:docPr id="1932244886" name="Rectangle 169"/>
                      <wp:cNvGraphicFramePr/>
                      <a:graphic xmlns:a="http://schemas.openxmlformats.org/drawingml/2006/main">
                        <a:graphicData uri="http://schemas.microsoft.com/office/word/2010/wordprocessingShape">
                          <wps:wsp>
                            <wps:cNvSpPr/>
                            <wps:spPr>
                              <a:xfrm>
                                <a:off x="0" y="0"/>
                                <a:ext cx="203200" cy="10706100"/>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1FBCF77" id="Rectangle 169" o:spid="_x0000_s1026" style="position:absolute;margin-left:559.35pt;margin-top:-42.3pt;width:16pt;height:843pt;z-index:2524277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HeNWRegIAAGAFAAAOAAAAZHJzL2Uyb0RvYy54bWysVE1v2zAMvQ/YfxB0X21nbboGdYqgRYcB&#10;RRusHXpWZCk2IIsapcTJfv0o2XG6tthh2MUWxcfHD5G8vNq1hm0V+gZsyYuTnDNlJVSNXZf8x9Pt&#10;py+c+SBsJQxYVfK98vxq/vHDZedmagI1mEohIxLrZ50reR2Cm2WZl7VqhT8BpywpNWArAom4zioU&#10;HbG3Jpvk+TTrACuHIJX3dHvTK/k88WutZHjQ2qvATMkptpC+mL6r+M3ml2K2RuHqRg5hiH+IohWN&#10;Jacj1Y0Igm2weUPVNhLBgw4nEtoMtG6kSjlQNkX+KpvHWjiVcqHieDeWyf8/Wnm/fXRLpDJ0zs88&#10;HWMWO41t/FN8bJeKtR+LpXaBSbqc5J/pATiTpCry83xakEQ82dHcoQ9fFbQsHkqO9BqpSGJ750MP&#10;PUCiNw+mqW4bY5KA69W1QbYV8eXy6fTiYmD/A2ZsBFuIZj1jvMmOyaRT2BsVccZ+V5o1VQw/RZL6&#10;TI1+hJTKhqJX1aJSvfviLB9zGy1SpokwMmvyP3IPBLGH33L3UQ74aKpSm47G+d8C641Hi+QZbBiN&#10;28YCvkdgKKvBc48/FKkvTazSCqr9EhlCPyTeyduG3u1O+LAUSFNBj02THh7oow10JYfhxFkN+Ou9&#10;+4inZiUtZx1NWcn9z41AxZn5ZqmNL4rT0ziWSTg9O5+QgC81q5cau2mvgdqhoJ3iZDpGfDCHo0Zo&#10;n2khLKJXUgkryXfJZcCDcB366aeVItVikWA0ik6EO/voZCSPVY19+bR7FuiG5g3U9/dwmEgxe9XD&#10;PTZaWlhsAugmNfixrkO9aYxT4wwrJ+6Jl3JCHRfj/DcAAAD//wMAUEsDBBQABgAIAAAAIQCLmtLG&#10;4QAAAA4BAAAPAAAAZHJzL2Rvd25yZXYueG1sTI9LT8MwEITvSPwHa5G4tbZRmkYhToWQeNwQ5SGO&#10;22RJArEd2W4b/j3bE9x2dkez31Sb2Y7iQCEO3hnQSwWCXOPbwXUGXl/uFgWImNC1OHpHBn4owqY+&#10;P6uwbP3RPdNhmzrBIS6WaKBPaSqljE1PFuPST+T49umDxcQydLINeORwO8orpXJpcXD8oceJbntq&#10;vrd7a0AWT2vU7w/3+EFhpZV//GreMmMuL+abaxCJ5vRnhhM+o0PNTDu/d20UI2utizV7DSyKLAdx&#10;suiV4tWOp1zpDGRdyf816l8AAAD//wMAUEsBAi0AFAAGAAgAAAAhALaDOJL+AAAA4QEAABMAAAAA&#10;AAAAAAAAAAAAAAAAAFtDb250ZW50X1R5cGVzXS54bWxQSwECLQAUAAYACAAAACEAOP0h/9YAAACU&#10;AQAACwAAAAAAAAAAAAAAAAAvAQAAX3JlbHMvLnJlbHNQSwECLQAUAAYACAAAACEAh3jVkXoCAABg&#10;BQAADgAAAAAAAAAAAAAAAAAuAgAAZHJzL2Uyb0RvYy54bWxQSwECLQAUAAYACAAAACEAi5rSxuEA&#10;AAAOAQAADwAAAAAAAAAAAAAAAADUBAAAZHJzL2Rvd25yZXYueG1sUEsFBgAAAAAEAAQA8wAAAOIF&#10;AAAAAA==&#10;" fillcolor="#069" stroked="f" strokeweight="1pt"/>
                  </w:pict>
                </mc:Fallback>
              </mc:AlternateContent>
            </w:r>
            <w:r w:rsidR="000F5CA4" w:rsidRPr="00E45F3D">
              <w:rPr>
                <w:b/>
                <w:bCs/>
                <w:color w:val="316293"/>
                <w:sz w:val="36"/>
                <w:szCs w:val="36"/>
              </w:rPr>
              <w:t>Theoretical Perspectives</w:t>
            </w:r>
          </w:p>
          <w:p w14:paraId="51D6FB44" w14:textId="6BBFD325" w:rsidR="000F5CA4" w:rsidRPr="00B9271A" w:rsidRDefault="000F5CA4" w:rsidP="00097914">
            <w:pPr>
              <w:spacing w:line="240" w:lineRule="auto"/>
              <w:rPr>
                <w:color w:val="auto"/>
                <w:sz w:val="24"/>
                <w:szCs w:val="24"/>
              </w:rPr>
            </w:pPr>
            <w:r w:rsidRPr="00B9271A">
              <w:rPr>
                <w:color w:val="auto"/>
                <w:sz w:val="24"/>
                <w:szCs w:val="24"/>
              </w:rPr>
              <w:t xml:space="preserve">Good autism practice uses </w:t>
            </w:r>
            <w:r w:rsidR="00B56DEB">
              <w:rPr>
                <w:color w:val="auto"/>
                <w:sz w:val="24"/>
                <w:szCs w:val="24"/>
              </w:rPr>
              <w:t>pedagogical</w:t>
            </w:r>
            <w:r w:rsidRPr="00B9271A">
              <w:rPr>
                <w:color w:val="auto"/>
                <w:sz w:val="24"/>
                <w:szCs w:val="24"/>
              </w:rPr>
              <w:t xml:space="preserve"> strategies based on a range of theoretical perspectives that provide a broader understanding of the strengths and challenges associated with autism. </w:t>
            </w:r>
            <w:r w:rsidR="00B56DEB">
              <w:rPr>
                <w:color w:val="auto"/>
                <w:sz w:val="24"/>
                <w:szCs w:val="24"/>
              </w:rPr>
              <w:t>C</w:t>
            </w:r>
            <w:r w:rsidRPr="00B9271A">
              <w:rPr>
                <w:color w:val="auto"/>
                <w:sz w:val="24"/>
                <w:szCs w:val="24"/>
              </w:rPr>
              <w:t>ommonly used theories</w:t>
            </w:r>
            <w:r w:rsidR="00097914">
              <w:rPr>
                <w:color w:val="auto"/>
                <w:sz w:val="24"/>
                <w:szCs w:val="24"/>
              </w:rPr>
              <w:t>:</w:t>
            </w:r>
          </w:p>
          <w:p w14:paraId="3F723D24" w14:textId="072CCBB1" w:rsidR="000F5CA4" w:rsidRPr="00B9271A" w:rsidRDefault="000F5CA4" w:rsidP="000F5CA4">
            <w:pPr>
              <w:ind w:left="720"/>
              <w:rPr>
                <w:color w:val="auto"/>
                <w:sz w:val="24"/>
                <w:szCs w:val="24"/>
              </w:rPr>
            </w:pPr>
            <w:r w:rsidRPr="00E45F3D">
              <w:rPr>
                <w:noProof/>
                <w:color w:val="auto"/>
                <w:sz w:val="28"/>
                <w:szCs w:val="28"/>
              </w:rPr>
              <w:drawing>
                <wp:anchor distT="0" distB="0" distL="114300" distR="114300" simplePos="0" relativeHeight="251582976" behindDoc="1" locked="0" layoutInCell="1" allowOverlap="1" wp14:anchorId="68B53EF3" wp14:editId="0C3CEFE2">
                  <wp:simplePos x="0" y="0"/>
                  <wp:positionH relativeFrom="column">
                    <wp:posOffset>-132803</wp:posOffset>
                  </wp:positionH>
                  <wp:positionV relativeFrom="paragraph">
                    <wp:posOffset>53869</wp:posOffset>
                  </wp:positionV>
                  <wp:extent cx="506994" cy="506994"/>
                  <wp:effectExtent l="0" t="0" r="0" b="7620"/>
                  <wp:wrapNone/>
                  <wp:docPr id="592274676" name="Graphic 76" descr="Brain in head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92274676" name="Graphic 592274676" descr="Brain in head outline"/>
                          <pic:cNvPicPr/>
                        </pic:nvPicPr>
                        <pic:blipFill>
                          <a:blip r:embed="rId20">
                            <a:extLst>
                              <a:ext uri="{96DAC541-7B7A-43D3-8B79-37D633B846F1}">
                                <asvg:svgBlip xmlns:asvg="http://schemas.microsoft.com/office/drawing/2016/SVG/main" r:embed="rId21"/>
                              </a:ext>
                            </a:extLst>
                          </a:blip>
                          <a:stretch>
                            <a:fillRect/>
                          </a:stretch>
                        </pic:blipFill>
                        <pic:spPr>
                          <a:xfrm>
                            <a:off x="0" y="0"/>
                            <a:ext cx="506994" cy="506994"/>
                          </a:xfrm>
                          <a:prstGeom prst="rect">
                            <a:avLst/>
                          </a:prstGeom>
                        </pic:spPr>
                      </pic:pic>
                    </a:graphicData>
                  </a:graphic>
                </wp:anchor>
              </w:drawing>
            </w:r>
            <w:r w:rsidRPr="00E45F3D">
              <w:rPr>
                <w:b/>
                <w:bCs/>
                <w:color w:val="316293"/>
                <w:sz w:val="28"/>
                <w:szCs w:val="28"/>
              </w:rPr>
              <w:t>Theory of Mind-</w:t>
            </w:r>
            <w:r w:rsidRPr="00B9271A">
              <w:rPr>
                <w:b/>
                <w:bCs/>
                <w:color w:val="316293"/>
                <w:sz w:val="24"/>
                <w:szCs w:val="24"/>
              </w:rPr>
              <w:t xml:space="preserve"> </w:t>
            </w:r>
            <w:r w:rsidRPr="00B9271A">
              <w:rPr>
                <w:color w:val="auto"/>
                <w:sz w:val="24"/>
                <w:szCs w:val="24"/>
              </w:rPr>
              <w:t xml:space="preserve">The process </w:t>
            </w:r>
            <w:r w:rsidR="00364826">
              <w:rPr>
                <w:color w:val="auto"/>
                <w:sz w:val="24"/>
                <w:szCs w:val="24"/>
              </w:rPr>
              <w:t>enabling an</w:t>
            </w:r>
            <w:r w:rsidRPr="00B9271A">
              <w:rPr>
                <w:color w:val="auto"/>
                <w:sz w:val="24"/>
                <w:szCs w:val="24"/>
              </w:rPr>
              <w:t xml:space="preserve"> individual to understand the beliefs, thoughts and feelings of </w:t>
            </w:r>
            <w:r w:rsidR="00840B92">
              <w:rPr>
                <w:color w:val="auto"/>
                <w:sz w:val="24"/>
                <w:szCs w:val="24"/>
              </w:rPr>
              <w:t>another person</w:t>
            </w:r>
            <w:r w:rsidR="00B24DB9">
              <w:rPr>
                <w:color w:val="auto"/>
                <w:sz w:val="24"/>
                <w:szCs w:val="24"/>
              </w:rPr>
              <w:t xml:space="preserve">, </w:t>
            </w:r>
            <w:r w:rsidRPr="00B9271A">
              <w:rPr>
                <w:color w:val="auto"/>
                <w:sz w:val="24"/>
                <w:szCs w:val="24"/>
              </w:rPr>
              <w:t>suggest</w:t>
            </w:r>
            <w:r w:rsidR="00B24DB9">
              <w:rPr>
                <w:color w:val="auto"/>
                <w:sz w:val="24"/>
                <w:szCs w:val="24"/>
              </w:rPr>
              <w:t>ing</w:t>
            </w:r>
            <w:r w:rsidRPr="00B9271A">
              <w:rPr>
                <w:color w:val="auto"/>
                <w:sz w:val="24"/>
                <w:szCs w:val="24"/>
              </w:rPr>
              <w:t xml:space="preserve"> that autistic children have difficulties in understanding the mental state of others</w:t>
            </w:r>
            <w:r w:rsidR="00B7406A">
              <w:rPr>
                <w:color w:val="auto"/>
                <w:sz w:val="24"/>
                <w:szCs w:val="24"/>
              </w:rPr>
              <w:t xml:space="preserve"> </w:t>
            </w:r>
            <w:r w:rsidRPr="00B9271A">
              <w:rPr>
                <w:color w:val="auto"/>
                <w:sz w:val="24"/>
                <w:szCs w:val="24"/>
              </w:rPr>
              <w:t>which impacts social functioning</w:t>
            </w:r>
            <w:r w:rsidR="00B7406A">
              <w:rPr>
                <w:color w:val="auto"/>
                <w:sz w:val="24"/>
                <w:szCs w:val="24"/>
              </w:rPr>
              <w:t xml:space="preserve">, often </w:t>
            </w:r>
            <w:r w:rsidR="00E969EC">
              <w:rPr>
                <w:color w:val="auto"/>
                <w:sz w:val="24"/>
                <w:szCs w:val="24"/>
              </w:rPr>
              <w:t>referred</w:t>
            </w:r>
            <w:r w:rsidR="00B7406A">
              <w:rPr>
                <w:color w:val="auto"/>
                <w:sz w:val="24"/>
                <w:szCs w:val="24"/>
              </w:rPr>
              <w:t xml:space="preserve"> to as</w:t>
            </w:r>
            <w:r w:rsidR="00B7406A" w:rsidRPr="00B9271A">
              <w:rPr>
                <w:color w:val="auto"/>
                <w:sz w:val="24"/>
                <w:szCs w:val="24"/>
              </w:rPr>
              <w:t xml:space="preserve"> ‘mind blindness’</w:t>
            </w:r>
            <w:r w:rsidR="007A212A">
              <w:rPr>
                <w:color w:val="auto"/>
                <w:sz w:val="24"/>
                <w:szCs w:val="24"/>
              </w:rPr>
              <w:t xml:space="preserve"> </w:t>
            </w:r>
            <w:r w:rsidRPr="00B9271A">
              <w:rPr>
                <w:color w:val="auto"/>
                <w:sz w:val="24"/>
                <w:szCs w:val="24"/>
              </w:rPr>
              <w:t>(Baron-Cohen, Leslie and Frith, 1985).</w:t>
            </w:r>
          </w:p>
          <w:p w14:paraId="1CA054F6" w14:textId="566680D9" w:rsidR="000F5CA4" w:rsidRPr="00B9271A" w:rsidRDefault="000F5CA4" w:rsidP="000F5CA4">
            <w:pPr>
              <w:ind w:left="720"/>
              <w:rPr>
                <w:b/>
                <w:bCs/>
                <w:color w:val="316293"/>
                <w:sz w:val="24"/>
                <w:szCs w:val="24"/>
              </w:rPr>
            </w:pPr>
            <w:r w:rsidRPr="00E45F3D">
              <w:rPr>
                <w:noProof/>
                <w:color w:val="auto"/>
                <w:sz w:val="28"/>
                <w:szCs w:val="28"/>
              </w:rPr>
              <w:drawing>
                <wp:anchor distT="0" distB="0" distL="114300" distR="114300" simplePos="0" relativeHeight="251585024" behindDoc="1" locked="0" layoutInCell="1" allowOverlap="1" wp14:anchorId="18CB7165" wp14:editId="4FC9DD52">
                  <wp:simplePos x="0" y="0"/>
                  <wp:positionH relativeFrom="column">
                    <wp:posOffset>-141329</wp:posOffset>
                  </wp:positionH>
                  <wp:positionV relativeFrom="paragraph">
                    <wp:posOffset>340523</wp:posOffset>
                  </wp:positionV>
                  <wp:extent cx="488887" cy="488887"/>
                  <wp:effectExtent l="0" t="0" r="0" b="0"/>
                  <wp:wrapNone/>
                  <wp:docPr id="408262937" name="Graphic 78" descr="Right And Left Brain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08262937" name="Graphic 408262937" descr="Right And Left Brain outline"/>
                          <pic:cNvPicPr/>
                        </pic:nvPicPr>
                        <pic:blipFill>
                          <a:blip r:embed="rId22">
                            <a:extLst>
                              <a:ext uri="{96DAC541-7B7A-43D3-8B79-37D633B846F1}">
                                <asvg:svgBlip xmlns:asvg="http://schemas.microsoft.com/office/drawing/2016/SVG/main" r:embed="rId23"/>
                              </a:ext>
                            </a:extLst>
                          </a:blip>
                          <a:stretch>
                            <a:fillRect/>
                          </a:stretch>
                        </pic:blipFill>
                        <pic:spPr>
                          <a:xfrm>
                            <a:off x="0" y="0"/>
                            <a:ext cx="488887" cy="488887"/>
                          </a:xfrm>
                          <a:prstGeom prst="rect">
                            <a:avLst/>
                          </a:prstGeom>
                        </pic:spPr>
                      </pic:pic>
                    </a:graphicData>
                  </a:graphic>
                  <wp14:sizeRelH relativeFrom="margin">
                    <wp14:pctWidth>0</wp14:pctWidth>
                  </wp14:sizeRelH>
                  <wp14:sizeRelV relativeFrom="margin">
                    <wp14:pctHeight>0</wp14:pctHeight>
                  </wp14:sizeRelV>
                </wp:anchor>
              </w:drawing>
            </w:r>
            <w:r w:rsidRPr="00E45F3D">
              <w:rPr>
                <w:b/>
                <w:bCs/>
                <w:color w:val="316293"/>
                <w:sz w:val="28"/>
                <w:szCs w:val="28"/>
              </w:rPr>
              <w:t>Central Coherence</w:t>
            </w:r>
            <w:r w:rsidRPr="00B9271A">
              <w:rPr>
                <w:b/>
                <w:bCs/>
                <w:color w:val="316293"/>
                <w:sz w:val="32"/>
                <w:szCs w:val="32"/>
              </w:rPr>
              <w:t>-</w:t>
            </w:r>
            <w:r w:rsidRPr="00B9271A">
              <w:rPr>
                <w:b/>
                <w:bCs/>
                <w:color w:val="316293"/>
                <w:sz w:val="24"/>
                <w:szCs w:val="24"/>
              </w:rPr>
              <w:t xml:space="preserve"> </w:t>
            </w:r>
            <w:r w:rsidRPr="00B9271A">
              <w:rPr>
                <w:color w:val="auto"/>
                <w:sz w:val="24"/>
                <w:szCs w:val="24"/>
              </w:rPr>
              <w:t xml:space="preserve">The ability to understand context and ‘the bigger picture’. This theory suggests that autistic individuals have difficulty with this perceptual process as they tend to hyper focus on small details and local processing. This concept helps </w:t>
            </w:r>
            <w:r w:rsidR="009879A6">
              <w:rPr>
                <w:color w:val="auto"/>
                <w:sz w:val="24"/>
                <w:szCs w:val="24"/>
              </w:rPr>
              <w:t>understand the</w:t>
            </w:r>
            <w:r w:rsidRPr="00B9271A">
              <w:rPr>
                <w:color w:val="auto"/>
                <w:sz w:val="24"/>
                <w:szCs w:val="24"/>
              </w:rPr>
              <w:t xml:space="preserve"> cognitive characteristics of children on the spectrum, and how processing bias and differences can affect social cognition</w:t>
            </w:r>
            <w:r w:rsidR="006B3493">
              <w:rPr>
                <w:color w:val="auto"/>
                <w:sz w:val="24"/>
                <w:szCs w:val="24"/>
              </w:rPr>
              <w:t xml:space="preserve"> </w:t>
            </w:r>
            <w:r w:rsidRPr="00B9271A">
              <w:rPr>
                <w:color w:val="auto"/>
                <w:sz w:val="24"/>
                <w:szCs w:val="24"/>
              </w:rPr>
              <w:t>(Happé and Frith, 2006).</w:t>
            </w:r>
          </w:p>
          <w:p w14:paraId="603CFD0C" w14:textId="77103F44" w:rsidR="000F5CA4" w:rsidRPr="00E45F3D" w:rsidRDefault="000F5CA4" w:rsidP="00E45F3D">
            <w:pPr>
              <w:ind w:left="720"/>
              <w:rPr>
                <w:color w:val="auto"/>
                <w:sz w:val="24"/>
                <w:szCs w:val="24"/>
              </w:rPr>
            </w:pPr>
            <w:r w:rsidRPr="00E45F3D">
              <w:rPr>
                <w:noProof/>
                <w:color w:val="auto"/>
                <w:sz w:val="28"/>
                <w:szCs w:val="28"/>
              </w:rPr>
              <w:drawing>
                <wp:anchor distT="0" distB="0" distL="114300" distR="114300" simplePos="0" relativeHeight="251584000" behindDoc="1" locked="0" layoutInCell="1" allowOverlap="1" wp14:anchorId="0E3C8462" wp14:editId="42AF652A">
                  <wp:simplePos x="0" y="0"/>
                  <wp:positionH relativeFrom="column">
                    <wp:posOffset>-223357</wp:posOffset>
                  </wp:positionH>
                  <wp:positionV relativeFrom="paragraph">
                    <wp:posOffset>226456</wp:posOffset>
                  </wp:positionV>
                  <wp:extent cx="624689" cy="624689"/>
                  <wp:effectExtent l="0" t="0" r="0" b="4445"/>
                  <wp:wrapNone/>
                  <wp:docPr id="111231337" name="Graphic 77" descr="Gears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1231337" name="Graphic 111231337" descr="Gears outline"/>
                          <pic:cNvPicPr/>
                        </pic:nvPicPr>
                        <pic:blipFill>
                          <a:blip r:embed="rId24">
                            <a:extLst>
                              <a:ext uri="{96DAC541-7B7A-43D3-8B79-37D633B846F1}">
                                <asvg:svgBlip xmlns:asvg="http://schemas.microsoft.com/office/drawing/2016/SVG/main" r:embed="rId25"/>
                              </a:ext>
                            </a:extLst>
                          </a:blip>
                          <a:stretch>
                            <a:fillRect/>
                          </a:stretch>
                        </pic:blipFill>
                        <pic:spPr>
                          <a:xfrm>
                            <a:off x="0" y="0"/>
                            <a:ext cx="624689" cy="624689"/>
                          </a:xfrm>
                          <a:prstGeom prst="rect">
                            <a:avLst/>
                          </a:prstGeom>
                        </pic:spPr>
                      </pic:pic>
                    </a:graphicData>
                  </a:graphic>
                  <wp14:sizeRelH relativeFrom="margin">
                    <wp14:pctWidth>0</wp14:pctWidth>
                  </wp14:sizeRelH>
                  <wp14:sizeRelV relativeFrom="margin">
                    <wp14:pctHeight>0</wp14:pctHeight>
                  </wp14:sizeRelV>
                </wp:anchor>
              </w:drawing>
            </w:r>
            <w:r w:rsidRPr="00E45F3D">
              <w:rPr>
                <w:b/>
                <w:bCs/>
                <w:color w:val="316293"/>
                <w:sz w:val="28"/>
                <w:szCs w:val="28"/>
              </w:rPr>
              <w:t>Executive Functioning-</w:t>
            </w:r>
            <w:r w:rsidRPr="00B9271A">
              <w:rPr>
                <w:b/>
                <w:bCs/>
                <w:color w:val="316293"/>
                <w:sz w:val="24"/>
                <w:szCs w:val="24"/>
              </w:rPr>
              <w:t xml:space="preserve"> </w:t>
            </w:r>
            <w:r w:rsidRPr="00B9271A">
              <w:rPr>
                <w:color w:val="auto"/>
                <w:sz w:val="24"/>
                <w:szCs w:val="24"/>
              </w:rPr>
              <w:t xml:space="preserve">The way in which an individual can initiate and engage with flexible response and thought processing. </w:t>
            </w:r>
            <w:r w:rsidR="00B67B74">
              <w:rPr>
                <w:color w:val="auto"/>
                <w:sz w:val="24"/>
                <w:szCs w:val="24"/>
              </w:rPr>
              <w:t>C</w:t>
            </w:r>
            <w:r w:rsidRPr="00B9271A">
              <w:rPr>
                <w:color w:val="auto"/>
                <w:sz w:val="24"/>
                <w:szCs w:val="24"/>
              </w:rPr>
              <w:t>hildren on the spectrum</w:t>
            </w:r>
            <w:r w:rsidR="00B67B74">
              <w:rPr>
                <w:color w:val="auto"/>
                <w:sz w:val="24"/>
                <w:szCs w:val="24"/>
              </w:rPr>
              <w:t xml:space="preserve"> who</w:t>
            </w:r>
            <w:r w:rsidRPr="00B9271A">
              <w:rPr>
                <w:color w:val="auto"/>
                <w:sz w:val="24"/>
                <w:szCs w:val="24"/>
              </w:rPr>
              <w:t xml:space="preserve"> </w:t>
            </w:r>
            <w:r w:rsidR="00BC737D">
              <w:rPr>
                <w:color w:val="auto"/>
                <w:sz w:val="24"/>
                <w:szCs w:val="24"/>
              </w:rPr>
              <w:t>lack this ability often</w:t>
            </w:r>
            <w:r w:rsidRPr="00B9271A">
              <w:rPr>
                <w:color w:val="auto"/>
                <w:sz w:val="24"/>
                <w:szCs w:val="24"/>
              </w:rPr>
              <w:t xml:space="preserve"> demonstrate a resistant to change along with difficulties in planning, working memory and emotional regulation (Ozonoff, Pennington and Rogers, 1991).</w:t>
            </w:r>
          </w:p>
          <w:p w14:paraId="1EC497E4" w14:textId="2A6C09D9" w:rsidR="000F5CA4" w:rsidRPr="008F52D0" w:rsidRDefault="000F5CA4" w:rsidP="000F5CA4">
            <w:pPr>
              <w:rPr>
                <w:b/>
                <w:bCs/>
                <w:color w:val="000000" w:themeColor="text1"/>
                <w:sz w:val="24"/>
                <w:szCs w:val="24"/>
              </w:rPr>
            </w:pPr>
            <w:r w:rsidRPr="008F52D0">
              <w:rPr>
                <w:b/>
                <w:bCs/>
                <w:color w:val="000000" w:themeColor="text1"/>
                <w:sz w:val="24"/>
                <w:szCs w:val="24"/>
              </w:rPr>
              <w:t xml:space="preserve">Pedagogical frameworks based on theory offer teaching strategies that can be tailored to meet the diverse needs of learners on the spectrum and are influenced by several key theoretical </w:t>
            </w:r>
            <w:r w:rsidR="00E87351" w:rsidRPr="008F52D0">
              <w:rPr>
                <w:b/>
                <w:bCs/>
                <w:color w:val="000000" w:themeColor="text1"/>
                <w:sz w:val="24"/>
                <w:szCs w:val="24"/>
              </w:rPr>
              <w:t>models.</w:t>
            </w:r>
          </w:p>
          <w:p w14:paraId="7703DA32" w14:textId="38553D07" w:rsidR="008F52D0" w:rsidRPr="008F52D0" w:rsidRDefault="000F5CA4" w:rsidP="00791165">
            <w:pPr>
              <w:numPr>
                <w:ilvl w:val="0"/>
                <w:numId w:val="7"/>
              </w:numPr>
              <w:spacing w:before="100" w:beforeAutospacing="1" w:after="0"/>
              <w:ind w:left="360"/>
              <w:rPr>
                <w:color w:val="000000" w:themeColor="text1"/>
                <w:sz w:val="28"/>
                <w:szCs w:val="28"/>
              </w:rPr>
            </w:pPr>
            <w:r w:rsidRPr="008F52D0">
              <w:rPr>
                <w:b/>
                <w:bCs/>
                <w:color w:val="006699"/>
                <w:sz w:val="28"/>
                <w:szCs w:val="28"/>
              </w:rPr>
              <w:t>Behaviourism</w:t>
            </w:r>
            <w:r w:rsidRPr="008F52D0">
              <w:rPr>
                <w:color w:val="000000" w:themeColor="text1"/>
                <w:sz w:val="28"/>
                <w:szCs w:val="28"/>
              </w:rPr>
              <w:t xml:space="preserve"> </w:t>
            </w:r>
            <w:r w:rsidRPr="008F52D0">
              <w:rPr>
                <w:color w:val="000000" w:themeColor="text1"/>
                <w:sz w:val="24"/>
                <w:szCs w:val="24"/>
              </w:rPr>
              <w:t xml:space="preserve">– </w:t>
            </w:r>
            <w:r w:rsidR="00520988">
              <w:rPr>
                <w:color w:val="000000" w:themeColor="text1"/>
                <w:sz w:val="24"/>
                <w:szCs w:val="24"/>
              </w:rPr>
              <w:t>Based on elements f</w:t>
            </w:r>
            <w:r w:rsidR="00414BAB">
              <w:rPr>
                <w:color w:val="000000" w:themeColor="text1"/>
                <w:sz w:val="24"/>
                <w:szCs w:val="24"/>
              </w:rPr>
              <w:t>rom</w:t>
            </w:r>
            <w:r w:rsidR="00520988">
              <w:rPr>
                <w:color w:val="000000" w:themeColor="text1"/>
                <w:sz w:val="24"/>
                <w:szCs w:val="24"/>
              </w:rPr>
              <w:t xml:space="preserve"> Skinners (1957) operant conditioning, m</w:t>
            </w:r>
            <w:r w:rsidRPr="008F52D0">
              <w:rPr>
                <w:color w:val="000000" w:themeColor="text1"/>
                <w:sz w:val="24"/>
                <w:szCs w:val="24"/>
              </w:rPr>
              <w:t>odels using</w:t>
            </w:r>
            <w:r w:rsidR="00842053">
              <w:rPr>
                <w:color w:val="000000" w:themeColor="text1"/>
                <w:sz w:val="24"/>
                <w:szCs w:val="24"/>
              </w:rPr>
              <w:t xml:space="preserve"> A</w:t>
            </w:r>
            <w:r w:rsidR="000717B7">
              <w:rPr>
                <w:color w:val="000000" w:themeColor="text1"/>
                <w:sz w:val="24"/>
                <w:szCs w:val="24"/>
              </w:rPr>
              <w:t xml:space="preserve">pplied </w:t>
            </w:r>
            <w:r w:rsidR="00842053">
              <w:rPr>
                <w:color w:val="000000" w:themeColor="text1"/>
                <w:sz w:val="24"/>
                <w:szCs w:val="24"/>
              </w:rPr>
              <w:t>B</w:t>
            </w:r>
            <w:r w:rsidR="000717B7">
              <w:rPr>
                <w:color w:val="000000" w:themeColor="text1"/>
                <w:sz w:val="24"/>
                <w:szCs w:val="24"/>
              </w:rPr>
              <w:t xml:space="preserve">ehavioural </w:t>
            </w:r>
            <w:r w:rsidR="00842053">
              <w:rPr>
                <w:color w:val="000000" w:themeColor="text1"/>
                <w:sz w:val="24"/>
                <w:szCs w:val="24"/>
              </w:rPr>
              <w:t>A</w:t>
            </w:r>
            <w:r w:rsidR="000717B7">
              <w:rPr>
                <w:color w:val="000000" w:themeColor="text1"/>
                <w:sz w:val="24"/>
                <w:szCs w:val="24"/>
              </w:rPr>
              <w:t>nalysis (ABA)</w:t>
            </w:r>
            <w:r w:rsidRPr="008F52D0">
              <w:rPr>
                <w:color w:val="000000" w:themeColor="text1"/>
                <w:sz w:val="24"/>
                <w:szCs w:val="24"/>
              </w:rPr>
              <w:t xml:space="preserve"> therapy</w:t>
            </w:r>
            <w:r w:rsidR="002D5D41">
              <w:rPr>
                <w:color w:val="000000" w:themeColor="text1"/>
                <w:sz w:val="24"/>
                <w:szCs w:val="24"/>
              </w:rPr>
              <w:t xml:space="preserve">, </w:t>
            </w:r>
            <w:r w:rsidR="00791165">
              <w:rPr>
                <w:color w:val="000000" w:themeColor="text1"/>
                <w:sz w:val="24"/>
                <w:szCs w:val="24"/>
              </w:rPr>
              <w:t>using</w:t>
            </w:r>
            <w:r w:rsidR="00842053">
              <w:rPr>
                <w:color w:val="000000" w:themeColor="text1"/>
                <w:sz w:val="24"/>
                <w:szCs w:val="24"/>
              </w:rPr>
              <w:t xml:space="preserve"> </w:t>
            </w:r>
            <w:r w:rsidR="002317C7">
              <w:rPr>
                <w:color w:val="000000" w:themeColor="text1"/>
                <w:sz w:val="24"/>
                <w:szCs w:val="24"/>
              </w:rPr>
              <w:t>positi</w:t>
            </w:r>
            <w:r w:rsidR="00842053">
              <w:rPr>
                <w:color w:val="000000" w:themeColor="text1"/>
                <w:sz w:val="24"/>
                <w:szCs w:val="24"/>
              </w:rPr>
              <w:t>ve</w:t>
            </w:r>
            <w:r w:rsidR="002317C7">
              <w:rPr>
                <w:color w:val="000000" w:themeColor="text1"/>
                <w:sz w:val="24"/>
                <w:szCs w:val="24"/>
              </w:rPr>
              <w:t xml:space="preserve"> and </w:t>
            </w:r>
            <w:r w:rsidRPr="008F52D0">
              <w:rPr>
                <w:color w:val="000000" w:themeColor="text1"/>
                <w:sz w:val="24"/>
                <w:szCs w:val="24"/>
              </w:rPr>
              <w:t>negative reinforcements for instrumental learning</w:t>
            </w:r>
            <w:r w:rsidR="002D5D41">
              <w:rPr>
                <w:color w:val="000000" w:themeColor="text1"/>
                <w:sz w:val="24"/>
                <w:szCs w:val="24"/>
              </w:rPr>
              <w:t xml:space="preserve"> </w:t>
            </w:r>
            <w:r w:rsidRPr="008F52D0">
              <w:rPr>
                <w:color w:val="000000" w:themeColor="text1"/>
                <w:sz w:val="24"/>
                <w:szCs w:val="24"/>
              </w:rPr>
              <w:t xml:space="preserve">are highly contested within the autism community (Whittaker, 2021). The contents of this guide will therefore recommend alternative </w:t>
            </w:r>
            <w:r w:rsidR="00DC2C3A">
              <w:rPr>
                <w:color w:val="000000" w:themeColor="text1"/>
                <w:sz w:val="24"/>
                <w:szCs w:val="24"/>
              </w:rPr>
              <w:t>practice methods</w:t>
            </w:r>
            <w:r w:rsidR="00EE0C6C">
              <w:rPr>
                <w:color w:val="000000" w:themeColor="text1"/>
                <w:sz w:val="24"/>
                <w:szCs w:val="24"/>
              </w:rPr>
              <w:t xml:space="preserve"> that do not support </w:t>
            </w:r>
            <w:r w:rsidR="008B1608">
              <w:rPr>
                <w:color w:val="000000" w:themeColor="text1"/>
                <w:sz w:val="24"/>
                <w:szCs w:val="24"/>
              </w:rPr>
              <w:t>punitive</w:t>
            </w:r>
            <w:r w:rsidR="00EE0C6C">
              <w:rPr>
                <w:color w:val="000000" w:themeColor="text1"/>
                <w:sz w:val="24"/>
                <w:szCs w:val="24"/>
              </w:rPr>
              <w:t xml:space="preserve"> measures.</w:t>
            </w:r>
          </w:p>
          <w:p w14:paraId="69D69E3B" w14:textId="0F909B8E" w:rsidR="008F52D0" w:rsidRPr="008F52D0" w:rsidRDefault="000F5CA4" w:rsidP="000F5CA4">
            <w:pPr>
              <w:numPr>
                <w:ilvl w:val="0"/>
                <w:numId w:val="7"/>
              </w:numPr>
              <w:spacing w:before="100" w:beforeAutospacing="1" w:after="0"/>
              <w:ind w:left="360"/>
              <w:rPr>
                <w:color w:val="000000" w:themeColor="text1"/>
                <w:sz w:val="28"/>
                <w:szCs w:val="28"/>
              </w:rPr>
            </w:pPr>
            <w:r w:rsidRPr="008F52D0">
              <w:rPr>
                <w:b/>
                <w:bCs/>
                <w:color w:val="006699"/>
                <w:sz w:val="28"/>
                <w:szCs w:val="28"/>
              </w:rPr>
              <w:t>Cognitivism</w:t>
            </w:r>
            <w:r w:rsidRPr="008F52D0">
              <w:rPr>
                <w:color w:val="000000" w:themeColor="text1"/>
                <w:sz w:val="28"/>
                <w:szCs w:val="28"/>
              </w:rPr>
              <w:t xml:space="preserve"> –</w:t>
            </w:r>
            <w:r w:rsidR="00B37D4F">
              <w:rPr>
                <w:color w:val="000000" w:themeColor="text1"/>
                <w:sz w:val="28"/>
                <w:szCs w:val="28"/>
              </w:rPr>
              <w:t xml:space="preserve"> </w:t>
            </w:r>
            <w:r w:rsidR="005E4E98" w:rsidRPr="005E4E98">
              <w:rPr>
                <w:color w:val="000000" w:themeColor="text1"/>
                <w:sz w:val="24"/>
                <w:szCs w:val="24"/>
              </w:rPr>
              <w:t>In contrast to behaviourism,</w:t>
            </w:r>
            <w:r w:rsidRPr="008F52D0">
              <w:rPr>
                <w:color w:val="000000" w:themeColor="text1"/>
                <w:sz w:val="24"/>
                <w:szCs w:val="24"/>
              </w:rPr>
              <w:t xml:space="preserve"> </w:t>
            </w:r>
            <w:r w:rsidR="005E4E98">
              <w:rPr>
                <w:color w:val="000000" w:themeColor="text1"/>
                <w:sz w:val="24"/>
                <w:szCs w:val="24"/>
              </w:rPr>
              <w:t xml:space="preserve">this </w:t>
            </w:r>
            <w:r w:rsidRPr="008F52D0">
              <w:rPr>
                <w:color w:val="000000" w:themeColor="text1"/>
                <w:sz w:val="24"/>
                <w:szCs w:val="24"/>
              </w:rPr>
              <w:t>approach focuses on information processing and offers strategies for autistic learners to break down tasks into manageable steps to improve understanding.</w:t>
            </w:r>
            <w:r w:rsidR="00A35BC9">
              <w:rPr>
                <w:color w:val="000000" w:themeColor="text1"/>
                <w:sz w:val="24"/>
                <w:szCs w:val="24"/>
              </w:rPr>
              <w:t xml:space="preserve"> The structural learning process of Blooms </w:t>
            </w:r>
            <w:r w:rsidR="00C4634C">
              <w:rPr>
                <w:color w:val="000000" w:themeColor="text1"/>
                <w:sz w:val="24"/>
                <w:szCs w:val="24"/>
              </w:rPr>
              <w:t>(195</w:t>
            </w:r>
            <w:r w:rsidR="00B0594B">
              <w:rPr>
                <w:color w:val="000000" w:themeColor="text1"/>
                <w:sz w:val="24"/>
                <w:szCs w:val="24"/>
              </w:rPr>
              <w:t>6</w:t>
            </w:r>
            <w:r w:rsidR="00C4634C">
              <w:rPr>
                <w:color w:val="000000" w:themeColor="text1"/>
                <w:sz w:val="24"/>
                <w:szCs w:val="24"/>
              </w:rPr>
              <w:t xml:space="preserve">) </w:t>
            </w:r>
            <w:r w:rsidR="00A35BC9">
              <w:rPr>
                <w:color w:val="000000" w:themeColor="text1"/>
                <w:sz w:val="24"/>
                <w:szCs w:val="24"/>
              </w:rPr>
              <w:t>taxon</w:t>
            </w:r>
            <w:r w:rsidR="008E620C">
              <w:rPr>
                <w:color w:val="000000" w:themeColor="text1"/>
                <w:sz w:val="24"/>
                <w:szCs w:val="24"/>
              </w:rPr>
              <w:t>omy</w:t>
            </w:r>
            <w:r w:rsidR="002230ED">
              <w:rPr>
                <w:color w:val="000000" w:themeColor="text1"/>
                <w:sz w:val="24"/>
                <w:szCs w:val="24"/>
              </w:rPr>
              <w:t xml:space="preserve"> allows autistic learners to</w:t>
            </w:r>
            <w:r w:rsidR="003758A5">
              <w:rPr>
                <w:color w:val="000000" w:themeColor="text1"/>
                <w:sz w:val="24"/>
                <w:szCs w:val="24"/>
              </w:rPr>
              <w:t xml:space="preserve"> </w:t>
            </w:r>
            <w:r w:rsidR="00E82D33">
              <w:rPr>
                <w:color w:val="000000" w:themeColor="text1"/>
                <w:sz w:val="24"/>
                <w:szCs w:val="24"/>
              </w:rPr>
              <w:t xml:space="preserve">access curriculum content at their individual cognitive level, </w:t>
            </w:r>
            <w:r w:rsidR="00810B2B">
              <w:rPr>
                <w:color w:val="000000" w:themeColor="text1"/>
                <w:sz w:val="24"/>
                <w:szCs w:val="24"/>
              </w:rPr>
              <w:t>supporting progression</w:t>
            </w:r>
            <w:r w:rsidR="0024739C">
              <w:rPr>
                <w:color w:val="000000" w:themeColor="text1"/>
                <w:sz w:val="24"/>
                <w:szCs w:val="24"/>
              </w:rPr>
              <w:t xml:space="preserve"> through the</w:t>
            </w:r>
            <w:r w:rsidR="006F67D9">
              <w:rPr>
                <w:color w:val="000000" w:themeColor="text1"/>
                <w:sz w:val="24"/>
                <w:szCs w:val="24"/>
              </w:rPr>
              <w:t xml:space="preserve"> hierarchical</w:t>
            </w:r>
            <w:r w:rsidR="0024739C">
              <w:rPr>
                <w:color w:val="000000" w:themeColor="text1"/>
                <w:sz w:val="24"/>
                <w:szCs w:val="24"/>
              </w:rPr>
              <w:t xml:space="preserve"> levels</w:t>
            </w:r>
            <w:r w:rsidR="00460CA7">
              <w:rPr>
                <w:color w:val="000000" w:themeColor="text1"/>
                <w:sz w:val="24"/>
                <w:szCs w:val="24"/>
              </w:rPr>
              <w:t xml:space="preserve"> of taxonomy</w:t>
            </w:r>
            <w:r w:rsidR="0024739C">
              <w:rPr>
                <w:color w:val="000000" w:themeColor="text1"/>
                <w:sz w:val="24"/>
                <w:szCs w:val="24"/>
              </w:rPr>
              <w:t xml:space="preserve">. </w:t>
            </w:r>
            <w:r w:rsidR="00E82B3D">
              <w:rPr>
                <w:color w:val="000000" w:themeColor="text1"/>
                <w:sz w:val="24"/>
                <w:szCs w:val="24"/>
              </w:rPr>
              <w:t>Additionally,</w:t>
            </w:r>
            <w:r w:rsidR="004148A6">
              <w:rPr>
                <w:color w:val="000000" w:themeColor="text1"/>
                <w:sz w:val="24"/>
                <w:szCs w:val="24"/>
              </w:rPr>
              <w:t xml:space="preserve"> t</w:t>
            </w:r>
            <w:r w:rsidRPr="008F52D0">
              <w:rPr>
                <w:color w:val="000000" w:themeColor="text1"/>
                <w:sz w:val="24"/>
                <w:szCs w:val="24"/>
              </w:rPr>
              <w:t xml:space="preserve">his model </w:t>
            </w:r>
            <w:r w:rsidR="00473E00">
              <w:rPr>
                <w:color w:val="000000" w:themeColor="text1"/>
                <w:sz w:val="24"/>
                <w:szCs w:val="24"/>
              </w:rPr>
              <w:t xml:space="preserve">encourages </w:t>
            </w:r>
            <w:r w:rsidRPr="008F52D0">
              <w:rPr>
                <w:color w:val="000000" w:themeColor="text1"/>
                <w:sz w:val="24"/>
                <w:szCs w:val="24"/>
              </w:rPr>
              <w:t xml:space="preserve">visual aids and digital technology to improve engagement </w:t>
            </w:r>
            <w:r w:rsidR="00473E00">
              <w:rPr>
                <w:color w:val="000000" w:themeColor="text1"/>
                <w:sz w:val="24"/>
                <w:szCs w:val="24"/>
              </w:rPr>
              <w:t xml:space="preserve">through visual literacy </w:t>
            </w:r>
            <w:r w:rsidRPr="008F52D0">
              <w:rPr>
                <w:color w:val="000000" w:themeColor="text1"/>
                <w:sz w:val="24"/>
                <w:szCs w:val="24"/>
              </w:rPr>
              <w:t>(Murray, 2015).</w:t>
            </w:r>
          </w:p>
          <w:p w14:paraId="69813731" w14:textId="2BFF711B" w:rsidR="000F5CA4" w:rsidRPr="008F52D0" w:rsidRDefault="000F5CA4" w:rsidP="000F5CA4">
            <w:pPr>
              <w:numPr>
                <w:ilvl w:val="0"/>
                <w:numId w:val="7"/>
              </w:numPr>
              <w:spacing w:before="100" w:beforeAutospacing="1" w:after="0"/>
              <w:ind w:left="360"/>
              <w:rPr>
                <w:color w:val="000000" w:themeColor="text1"/>
                <w:sz w:val="28"/>
                <w:szCs w:val="28"/>
              </w:rPr>
            </w:pPr>
            <w:r w:rsidRPr="008F52D0">
              <w:rPr>
                <w:b/>
                <w:bCs/>
                <w:color w:val="006699"/>
                <w:sz w:val="28"/>
                <w:szCs w:val="28"/>
              </w:rPr>
              <w:t>Constructivism</w:t>
            </w:r>
            <w:r w:rsidRPr="008F52D0">
              <w:rPr>
                <w:color w:val="000000" w:themeColor="text1"/>
                <w:sz w:val="28"/>
                <w:szCs w:val="28"/>
              </w:rPr>
              <w:t xml:space="preserve">- </w:t>
            </w:r>
            <w:r w:rsidRPr="008F52D0">
              <w:rPr>
                <w:color w:val="000000" w:themeColor="text1"/>
                <w:sz w:val="24"/>
                <w:szCs w:val="24"/>
              </w:rPr>
              <w:t>Teaching from this approach supports learning through hands on experience and reflection.</w:t>
            </w:r>
            <w:r w:rsidR="005157CB">
              <w:rPr>
                <w:color w:val="000000" w:themeColor="text1"/>
                <w:sz w:val="24"/>
                <w:szCs w:val="24"/>
              </w:rPr>
              <w:t xml:space="preserve"> Advocated by theorist Dewey (19</w:t>
            </w:r>
            <w:r w:rsidR="00E80964">
              <w:rPr>
                <w:color w:val="000000" w:themeColor="text1"/>
                <w:sz w:val="24"/>
                <w:szCs w:val="24"/>
              </w:rPr>
              <w:t>38</w:t>
            </w:r>
            <w:r w:rsidR="005157CB">
              <w:rPr>
                <w:color w:val="000000" w:themeColor="text1"/>
                <w:sz w:val="24"/>
                <w:szCs w:val="24"/>
              </w:rPr>
              <w:t>),</w:t>
            </w:r>
            <w:r w:rsidRPr="008F52D0">
              <w:rPr>
                <w:color w:val="000000" w:themeColor="text1"/>
                <w:sz w:val="24"/>
                <w:szCs w:val="24"/>
              </w:rPr>
              <w:t xml:space="preserve"> </w:t>
            </w:r>
            <w:r w:rsidR="005157CB">
              <w:rPr>
                <w:color w:val="000000" w:themeColor="text1"/>
                <w:sz w:val="24"/>
                <w:szCs w:val="24"/>
              </w:rPr>
              <w:t>ex</w:t>
            </w:r>
            <w:r w:rsidRPr="008F52D0">
              <w:rPr>
                <w:color w:val="000000" w:themeColor="text1"/>
                <w:sz w:val="24"/>
                <w:szCs w:val="24"/>
              </w:rPr>
              <w:t xml:space="preserve">periential and sensory learning activities </w:t>
            </w:r>
            <w:r w:rsidR="00E4521C">
              <w:rPr>
                <w:color w:val="000000" w:themeColor="text1"/>
                <w:sz w:val="24"/>
                <w:szCs w:val="24"/>
              </w:rPr>
              <w:t>that allow the active construction of knowledge</w:t>
            </w:r>
            <w:r w:rsidR="005157CB">
              <w:rPr>
                <w:color w:val="000000" w:themeColor="text1"/>
                <w:sz w:val="24"/>
                <w:szCs w:val="24"/>
              </w:rPr>
              <w:t xml:space="preserve"> </w:t>
            </w:r>
            <w:r w:rsidR="005C0D57">
              <w:rPr>
                <w:color w:val="000000" w:themeColor="text1"/>
                <w:sz w:val="24"/>
                <w:szCs w:val="24"/>
              </w:rPr>
              <w:t>are beneficial to</w:t>
            </w:r>
            <w:r w:rsidRPr="008F52D0">
              <w:rPr>
                <w:color w:val="000000" w:themeColor="text1"/>
                <w:sz w:val="24"/>
                <w:szCs w:val="24"/>
              </w:rPr>
              <w:t xml:space="preserve"> foundation phase</w:t>
            </w:r>
            <w:r w:rsidR="005C0D57">
              <w:rPr>
                <w:color w:val="000000" w:themeColor="text1"/>
                <w:sz w:val="24"/>
                <w:szCs w:val="24"/>
              </w:rPr>
              <w:t xml:space="preserve"> pupils</w:t>
            </w:r>
            <w:r w:rsidRPr="008F52D0">
              <w:rPr>
                <w:color w:val="000000" w:themeColor="text1"/>
                <w:sz w:val="24"/>
                <w:szCs w:val="24"/>
              </w:rPr>
              <w:t xml:space="preserve"> and can enhance social and cognitive skills for autistic students as part of an inclusive curriculum</w:t>
            </w:r>
            <w:r w:rsidR="00E4521C">
              <w:rPr>
                <w:color w:val="000000" w:themeColor="text1"/>
                <w:sz w:val="24"/>
                <w:szCs w:val="24"/>
              </w:rPr>
              <w:t xml:space="preserve"> </w:t>
            </w:r>
            <w:r w:rsidRPr="008F52D0">
              <w:rPr>
                <w:color w:val="000000" w:themeColor="text1"/>
                <w:sz w:val="24"/>
                <w:szCs w:val="24"/>
              </w:rPr>
              <w:t>(Fosnott, 2013).</w:t>
            </w:r>
          </w:p>
          <w:p w14:paraId="28254F7E" w14:textId="58D9E387" w:rsidR="00EA197B" w:rsidRDefault="008F52D0" w:rsidP="00EA197B">
            <w:pPr>
              <w:numPr>
                <w:ilvl w:val="0"/>
                <w:numId w:val="7"/>
              </w:numPr>
              <w:spacing w:before="100" w:beforeAutospacing="1" w:after="0"/>
              <w:ind w:left="360"/>
              <w:rPr>
                <w:color w:val="000000" w:themeColor="text1"/>
                <w:sz w:val="24"/>
                <w:szCs w:val="24"/>
              </w:rPr>
            </w:pPr>
            <w:r w:rsidRPr="008F52D0">
              <w:rPr>
                <w:b/>
                <w:bCs/>
                <w:color w:val="006699"/>
                <w:sz w:val="28"/>
                <w:szCs w:val="28"/>
              </w:rPr>
              <w:t>Social Learning Theory</w:t>
            </w:r>
            <w:r w:rsidRPr="008F52D0">
              <w:rPr>
                <w:color w:val="000000" w:themeColor="text1"/>
                <w:sz w:val="28"/>
                <w:szCs w:val="28"/>
              </w:rPr>
              <w:t>-</w:t>
            </w:r>
            <w:r w:rsidR="000F5CA4" w:rsidRPr="008F52D0">
              <w:rPr>
                <w:color w:val="000000" w:themeColor="text1"/>
                <w:sz w:val="28"/>
                <w:szCs w:val="28"/>
              </w:rPr>
              <w:t xml:space="preserve"> </w:t>
            </w:r>
            <w:r w:rsidR="000F5CA4" w:rsidRPr="008F52D0">
              <w:rPr>
                <w:color w:val="000000" w:themeColor="text1"/>
                <w:sz w:val="24"/>
                <w:szCs w:val="24"/>
              </w:rPr>
              <w:t xml:space="preserve">Principles behind this theory </w:t>
            </w:r>
            <w:r w:rsidR="00290475">
              <w:rPr>
                <w:color w:val="000000" w:themeColor="text1"/>
                <w:sz w:val="24"/>
                <w:szCs w:val="24"/>
              </w:rPr>
              <w:t>are based</w:t>
            </w:r>
            <w:r w:rsidR="000F5CA4" w:rsidRPr="008F52D0">
              <w:rPr>
                <w:color w:val="000000" w:themeColor="text1"/>
                <w:sz w:val="24"/>
                <w:szCs w:val="24"/>
              </w:rPr>
              <w:t xml:space="preserve"> </w:t>
            </w:r>
            <w:r w:rsidR="00290475">
              <w:rPr>
                <w:color w:val="000000" w:themeColor="text1"/>
                <w:sz w:val="24"/>
                <w:szCs w:val="24"/>
              </w:rPr>
              <w:t xml:space="preserve">on </w:t>
            </w:r>
            <w:r w:rsidR="000F5CA4" w:rsidRPr="008F52D0">
              <w:rPr>
                <w:color w:val="000000" w:themeColor="text1"/>
                <w:sz w:val="24"/>
                <w:szCs w:val="24"/>
              </w:rPr>
              <w:t xml:space="preserve">theorist Bandura (1971) who promoted learning through modelled behaviours and Vygotsky (1978) who </w:t>
            </w:r>
            <w:r w:rsidR="00317593">
              <w:rPr>
                <w:color w:val="000000" w:themeColor="text1"/>
                <w:sz w:val="24"/>
                <w:szCs w:val="24"/>
              </w:rPr>
              <w:t>likewise</w:t>
            </w:r>
            <w:r w:rsidR="000F5CA4" w:rsidRPr="008F52D0">
              <w:rPr>
                <w:color w:val="000000" w:themeColor="text1"/>
                <w:sz w:val="24"/>
                <w:szCs w:val="24"/>
              </w:rPr>
              <w:t xml:space="preserve"> advocated for </w:t>
            </w:r>
            <w:r w:rsidR="005263E0">
              <w:rPr>
                <w:color w:val="000000" w:themeColor="text1"/>
                <w:sz w:val="24"/>
                <w:szCs w:val="24"/>
              </w:rPr>
              <w:t xml:space="preserve">learning with peers </w:t>
            </w:r>
            <w:r w:rsidR="000F5CA4" w:rsidRPr="008F52D0">
              <w:rPr>
                <w:color w:val="000000" w:themeColor="text1"/>
                <w:sz w:val="24"/>
                <w:szCs w:val="24"/>
              </w:rPr>
              <w:t>to enhance socio-cultural development.</w:t>
            </w:r>
            <w:r w:rsidR="00F54411">
              <w:rPr>
                <w:color w:val="000000" w:themeColor="text1"/>
                <w:sz w:val="24"/>
                <w:szCs w:val="24"/>
              </w:rPr>
              <w:t xml:space="preserve"> Using these principles,</w:t>
            </w:r>
            <w:r w:rsidR="004A572C">
              <w:rPr>
                <w:color w:val="000000" w:themeColor="text1"/>
                <w:sz w:val="24"/>
                <w:szCs w:val="24"/>
              </w:rPr>
              <w:t xml:space="preserve"> </w:t>
            </w:r>
            <w:r w:rsidR="00962807">
              <w:rPr>
                <w:color w:val="000000" w:themeColor="text1"/>
                <w:sz w:val="24"/>
                <w:szCs w:val="24"/>
              </w:rPr>
              <w:t>facilitating</w:t>
            </w:r>
            <w:r w:rsidR="004A572C">
              <w:rPr>
                <w:color w:val="000000" w:themeColor="text1"/>
                <w:sz w:val="24"/>
                <w:szCs w:val="24"/>
              </w:rPr>
              <w:t xml:space="preserve"> </w:t>
            </w:r>
            <w:r w:rsidR="003079DE">
              <w:rPr>
                <w:color w:val="000000" w:themeColor="text1"/>
                <w:sz w:val="24"/>
                <w:szCs w:val="24"/>
              </w:rPr>
              <w:t xml:space="preserve">peer mediated </w:t>
            </w:r>
            <w:r w:rsidR="00737390">
              <w:rPr>
                <w:color w:val="000000" w:themeColor="text1"/>
                <w:sz w:val="24"/>
                <w:szCs w:val="24"/>
              </w:rPr>
              <w:t>instruction</w:t>
            </w:r>
            <w:r w:rsidR="00675454">
              <w:rPr>
                <w:color w:val="000000" w:themeColor="text1"/>
                <w:sz w:val="24"/>
                <w:szCs w:val="24"/>
              </w:rPr>
              <w:t xml:space="preserve"> and </w:t>
            </w:r>
            <w:r w:rsidR="004A572C">
              <w:rPr>
                <w:color w:val="000000" w:themeColor="text1"/>
                <w:sz w:val="24"/>
                <w:szCs w:val="24"/>
              </w:rPr>
              <w:t>small group work</w:t>
            </w:r>
            <w:r w:rsidR="00675454">
              <w:rPr>
                <w:color w:val="000000" w:themeColor="text1"/>
                <w:sz w:val="24"/>
                <w:szCs w:val="24"/>
              </w:rPr>
              <w:t xml:space="preserve"> </w:t>
            </w:r>
            <w:r w:rsidR="00D74DE7">
              <w:rPr>
                <w:color w:val="000000" w:themeColor="text1"/>
                <w:sz w:val="24"/>
                <w:szCs w:val="24"/>
              </w:rPr>
              <w:t>encourage</w:t>
            </w:r>
            <w:r w:rsidR="00675454">
              <w:rPr>
                <w:color w:val="000000" w:themeColor="text1"/>
                <w:sz w:val="24"/>
                <w:szCs w:val="24"/>
              </w:rPr>
              <w:t>s</w:t>
            </w:r>
            <w:r w:rsidR="00D74DE7">
              <w:rPr>
                <w:color w:val="000000" w:themeColor="text1"/>
                <w:sz w:val="24"/>
                <w:szCs w:val="24"/>
              </w:rPr>
              <w:t xml:space="preserve"> </w:t>
            </w:r>
            <w:r w:rsidR="00E95514">
              <w:rPr>
                <w:color w:val="000000" w:themeColor="text1"/>
                <w:sz w:val="24"/>
                <w:szCs w:val="24"/>
              </w:rPr>
              <w:t>opportunity</w:t>
            </w:r>
            <w:r w:rsidR="00D74DE7">
              <w:rPr>
                <w:color w:val="000000" w:themeColor="text1"/>
                <w:sz w:val="24"/>
                <w:szCs w:val="24"/>
              </w:rPr>
              <w:t xml:space="preserve"> for positive modelled behaviours</w:t>
            </w:r>
            <w:r w:rsidR="00551419">
              <w:rPr>
                <w:color w:val="000000" w:themeColor="text1"/>
                <w:sz w:val="24"/>
                <w:szCs w:val="24"/>
              </w:rPr>
              <w:t xml:space="preserve"> </w:t>
            </w:r>
            <w:r w:rsidR="004037C4">
              <w:rPr>
                <w:color w:val="000000" w:themeColor="text1"/>
                <w:sz w:val="24"/>
                <w:szCs w:val="24"/>
              </w:rPr>
              <w:t xml:space="preserve">to </w:t>
            </w:r>
            <w:r w:rsidR="00551419">
              <w:rPr>
                <w:color w:val="000000" w:themeColor="text1"/>
                <w:sz w:val="24"/>
                <w:szCs w:val="24"/>
              </w:rPr>
              <w:t>support</w:t>
            </w:r>
            <w:r w:rsidR="000F5CA4" w:rsidRPr="008F52D0">
              <w:rPr>
                <w:color w:val="000000" w:themeColor="text1"/>
                <w:sz w:val="24"/>
                <w:szCs w:val="24"/>
              </w:rPr>
              <w:t xml:space="preserve"> the social development of autistic children (Hassani and Schwab, 2021).</w:t>
            </w:r>
            <w:r w:rsidR="008A248D">
              <w:rPr>
                <w:color w:val="000000" w:themeColor="text1"/>
                <w:sz w:val="24"/>
                <w:szCs w:val="24"/>
              </w:rPr>
              <w:t xml:space="preserve"> </w:t>
            </w:r>
          </w:p>
          <w:p w14:paraId="2C65D701" w14:textId="020085A5" w:rsidR="00503780" w:rsidRPr="00EA197B" w:rsidRDefault="000F5CA4" w:rsidP="00B1228A">
            <w:pPr>
              <w:numPr>
                <w:ilvl w:val="0"/>
                <w:numId w:val="7"/>
              </w:numPr>
              <w:spacing w:before="100" w:beforeAutospacing="1" w:after="0"/>
              <w:ind w:left="360"/>
              <w:rPr>
                <w:color w:val="000000" w:themeColor="text1"/>
                <w:sz w:val="24"/>
                <w:szCs w:val="24"/>
              </w:rPr>
            </w:pPr>
            <w:r w:rsidRPr="008F52D0">
              <w:rPr>
                <w:b/>
                <w:bCs/>
                <w:color w:val="006699"/>
                <w:sz w:val="28"/>
                <w:szCs w:val="28"/>
              </w:rPr>
              <w:t>Humanism</w:t>
            </w:r>
            <w:r w:rsidRPr="008F52D0">
              <w:rPr>
                <w:color w:val="000000" w:themeColor="text1"/>
                <w:sz w:val="28"/>
                <w:szCs w:val="28"/>
              </w:rPr>
              <w:t xml:space="preserve">- </w:t>
            </w:r>
            <w:r w:rsidRPr="008F52D0">
              <w:rPr>
                <w:color w:val="000000" w:themeColor="text1"/>
                <w:sz w:val="24"/>
                <w:szCs w:val="24"/>
              </w:rPr>
              <w:t xml:space="preserve">Using a </w:t>
            </w:r>
            <w:r w:rsidR="00B1228A">
              <w:rPr>
                <w:color w:val="000000" w:themeColor="text1"/>
                <w:sz w:val="24"/>
                <w:szCs w:val="24"/>
              </w:rPr>
              <w:t>holistic</w:t>
            </w:r>
            <w:r w:rsidRPr="008F52D0">
              <w:rPr>
                <w:color w:val="000000" w:themeColor="text1"/>
                <w:sz w:val="24"/>
                <w:szCs w:val="24"/>
              </w:rPr>
              <w:t xml:space="preserve"> approach to meet the needs of the individual by creating a nurturing learning environment</w:t>
            </w:r>
            <w:r w:rsidR="00BD17E0">
              <w:rPr>
                <w:color w:val="000000" w:themeColor="text1"/>
                <w:sz w:val="24"/>
                <w:szCs w:val="24"/>
              </w:rPr>
              <w:t xml:space="preserve"> that supports belonginess</w:t>
            </w:r>
            <w:r w:rsidRPr="008F52D0">
              <w:rPr>
                <w:color w:val="000000" w:themeColor="text1"/>
                <w:sz w:val="24"/>
                <w:szCs w:val="24"/>
              </w:rPr>
              <w:t>. The model using Maslow’s (1957) hierarchy of needs</w:t>
            </w:r>
            <w:r w:rsidR="00097914">
              <w:rPr>
                <w:color w:val="000000" w:themeColor="text1"/>
                <w:sz w:val="24"/>
                <w:szCs w:val="24"/>
              </w:rPr>
              <w:t xml:space="preserve"> </w:t>
            </w:r>
            <w:r w:rsidRPr="008F52D0">
              <w:rPr>
                <w:color w:val="000000" w:themeColor="text1"/>
                <w:sz w:val="24"/>
                <w:szCs w:val="24"/>
              </w:rPr>
              <w:t>can support autistic pupils improve self-esteem and reach self-actualisation</w:t>
            </w:r>
            <w:r w:rsidR="00364826">
              <w:rPr>
                <w:color w:val="000000" w:themeColor="text1"/>
                <w:sz w:val="24"/>
                <w:szCs w:val="24"/>
              </w:rPr>
              <w:t xml:space="preserve"> by ensuring their basic needs are met</w:t>
            </w:r>
            <w:r w:rsidRPr="008F52D0">
              <w:rPr>
                <w:color w:val="000000" w:themeColor="text1"/>
                <w:sz w:val="24"/>
                <w:szCs w:val="24"/>
              </w:rPr>
              <w:t xml:space="preserve"> (Zakaria, 2017).</w:t>
            </w:r>
          </w:p>
          <w:p w14:paraId="4630A6CE" w14:textId="304C412B" w:rsidR="00335DC8" w:rsidRDefault="00335DC8" w:rsidP="00075316">
            <w:pPr>
              <w:spacing w:line="360" w:lineRule="auto"/>
              <w:rPr>
                <w:noProof/>
                <w:color w:val="FFFFFF" w:themeColor="background1"/>
                <w:sz w:val="144"/>
                <w:szCs w:val="144"/>
              </w:rPr>
            </w:pPr>
            <w:r w:rsidRPr="00603855">
              <w:rPr>
                <w:noProof/>
                <w:color w:val="316293"/>
                <w:sz w:val="144"/>
                <w:szCs w:val="144"/>
              </w:rPr>
              <w:lastRenderedPageBreak/>
              <mc:AlternateContent>
                <mc:Choice Requires="wps">
                  <w:drawing>
                    <wp:anchor distT="0" distB="0" distL="114300" distR="114300" simplePos="0" relativeHeight="251117056" behindDoc="0" locked="0" layoutInCell="1" allowOverlap="1" wp14:anchorId="002DC7A3" wp14:editId="6A41D9F7">
                      <wp:simplePos x="0" y="0"/>
                      <wp:positionH relativeFrom="column">
                        <wp:posOffset>-7945</wp:posOffset>
                      </wp:positionH>
                      <wp:positionV relativeFrom="page">
                        <wp:posOffset>-70750</wp:posOffset>
                      </wp:positionV>
                      <wp:extent cx="2423795" cy="2370455"/>
                      <wp:effectExtent l="0" t="0" r="14605" b="10795"/>
                      <wp:wrapNone/>
                      <wp:docPr id="1693137361" name="Flowchart: Connector 47"/>
                      <wp:cNvGraphicFramePr/>
                      <a:graphic xmlns:a="http://schemas.openxmlformats.org/drawingml/2006/main">
                        <a:graphicData uri="http://schemas.microsoft.com/office/word/2010/wordprocessingShape">
                          <wps:wsp>
                            <wps:cNvSpPr/>
                            <wps:spPr>
                              <a:xfrm>
                                <a:off x="0" y="0"/>
                                <a:ext cx="2423795" cy="2370455"/>
                              </a:xfrm>
                              <a:prstGeom prst="flowChartConnector">
                                <a:avLst/>
                              </a:prstGeom>
                              <a:solidFill>
                                <a:srgbClr val="006699"/>
                              </a:solidFill>
                            </wps:spPr>
                            <wps:style>
                              <a:lnRef idx="2">
                                <a:schemeClr val="accent1">
                                  <a:shade val="15000"/>
                                </a:schemeClr>
                              </a:lnRef>
                              <a:fillRef idx="1">
                                <a:schemeClr val="accent1"/>
                              </a:fillRef>
                              <a:effectRef idx="0">
                                <a:schemeClr val="accent1"/>
                              </a:effectRef>
                              <a:fontRef idx="minor">
                                <a:schemeClr val="lt1"/>
                              </a:fontRef>
                            </wps:style>
                            <wps:txbx>
                              <w:txbxContent>
                                <w:p w14:paraId="04AB7AB2" w14:textId="07833A9A" w:rsidR="00477672" w:rsidRPr="007D49F4" w:rsidRDefault="00477672" w:rsidP="00477672">
                                  <w:pPr>
                                    <w:jc w:val="center"/>
                                    <w:rPr>
                                      <w:b/>
                                      <w:bCs/>
                                      <w:noProof/>
                                      <w:color w:val="FFFFFF" w:themeColor="background1"/>
                                      <w:sz w:val="56"/>
                                      <w:szCs w:val="56"/>
                                    </w:rPr>
                                  </w:pPr>
                                  <w:r w:rsidRPr="007D49F4">
                                    <w:rPr>
                                      <w:b/>
                                      <w:bCs/>
                                      <w:noProof/>
                                      <w:color w:val="FFFFFF" w:themeColor="background1"/>
                                      <w:sz w:val="56"/>
                                      <w:szCs w:val="56"/>
                                    </w:rPr>
                                    <w:t>Chapter Two</w:t>
                                  </w:r>
                                </w:p>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002DC7A3" id="Flowchart: Connector 47" o:spid="_x0000_s1035" type="#_x0000_t120" style="position:absolute;margin-left:-.65pt;margin-top:-5.55pt;width:190.85pt;height:186.65pt;z-index:251117056;visibility:visible;mso-wrap-style:square;mso-wrap-distance-left:9pt;mso-wrap-distance-top:0;mso-wrap-distance-right:9pt;mso-wrap-distance-bottom:0;mso-position-horizontal:absolute;mso-position-horizontal-relative:text;mso-position-vertical:absolute;mso-position-vertical-relative:page;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sfyhhiQIAAGgFAAAOAAAAZHJzL2Uyb0RvYy54bWysVE1v2zAMvQ/YfxB0X+1kSboEdYogRYcB&#10;RRusHXpWZCkWIIuapMTOfv0o2XGCdthh2MWmRPLxQ4+8uW1rTQ7CeQWmoKOrnBJhOJTK7Ar64+X+&#10;0xdKfGCmZBqMKOhReHq7/PjhprELMYYKdCkcQRDjF40taBWCXWSZ55Womb8CKwwqJbiaBTy6XVY6&#10;1iB6rbNxns+yBlxpHXDhPd7edUq6TPhSCh6epPQiEF1QzC2kr0vfbfxmyxu22DlmK8X7NNg/ZFEz&#10;ZTDoAHXHAiN7p95B1Yo78CDDFYc6AykVF6kGrGaUv6nmuWJWpFqwOd4ObfL/D5Y/Hp7txmEbGusX&#10;HsVYRStdHf+YH2lTs45Ds0QbCMfL8WT8+Xo+pYSjDsV8Mp3GdmZnd+t8+CqgJlEoqNTQrCvmwhqM&#10;wZcBl1rGDg8+dI4nhxjbg1blvdI6Hdxuu9aOHFh8x3w2m8/7WBdm2bmEJIWjFtFZm+9CElXGpFPE&#10;xC4x4DHOhQmjTlWxUnRhRtM8TwTBigaPVF8CjMgS0xuwe4DI3PfYXX29fXQViZyDc/63xDrnwSNF&#10;BhMG51qZvpdDnl0JGqvqI3f2mP5Fa6IY2m2LvSnoLFrGmy2Ux40jDrph8ZbfK3y/B+bDhjmcDpwj&#10;nPjwhJ/4pAWFXqKkAvfrT/fRHkmLWkoanLaC+p975gQl+ptBOs9Hk0kcz3SYTK/HeHCXmu2lxuzr&#10;NSARRrhbLE9itA/6JEoH9SsuhlWMiipmOMYuKA/udFiHbgvgauFitUpmOJKWhQfzbHkEj32OjHxp&#10;X5mzPYkD8v8RTpPJFm/Y29lGTwOrfQCpErXPfe1fAMc5UalfPXFfXJ6T1XlBLn8DAAD//wMAUEsD&#10;BBQABgAIAAAAIQBLO9/L3wAAAAoBAAAPAAAAZHJzL2Rvd25yZXYueG1sTI9BT8MwDIXvSPyHyEjc&#10;trQdClNpOsEQEoddNuDuNaGtaJyuydaOX493Yifb8vN7n4vV5DpxskNoPWlI5wkIS5U3LdUaPj/e&#10;ZksQISIZ7DxZDWcbYFXe3hSYGz/S1p52sRZsQiFHDU2MfS5lqBrrMMx9b4l3335wGHkcamkGHNnc&#10;dTJLEiUdtsQJDfZ23djqZ3d0jPGIUQ3j62a7mV7Ov+svdXhXB63v76bnJxDRTvFfDBd8voGSmfb+&#10;SCaITsMsXbDyUtMUBAsWy+QBxJ4blWUgy0Jev1D+AQAA//8DAFBLAQItABQABgAIAAAAIQC2gziS&#10;/gAAAOEBAAATAAAAAAAAAAAAAAAAAAAAAABbQ29udGVudF9UeXBlc10ueG1sUEsBAi0AFAAGAAgA&#10;AAAhADj9If/WAAAAlAEAAAsAAAAAAAAAAAAAAAAALwEAAF9yZWxzLy5yZWxzUEsBAi0AFAAGAAgA&#10;AAAhACx/KGGJAgAAaAUAAA4AAAAAAAAAAAAAAAAALgIAAGRycy9lMm9Eb2MueG1sUEsBAi0AFAAG&#10;AAgAAAAhAEs738vfAAAACgEAAA8AAAAAAAAAAAAAAAAA4wQAAGRycy9kb3ducmV2LnhtbFBLBQYA&#10;AAAABAAEAPMAAADvBQAAAAA=&#10;" fillcolor="#069" strokecolor="#041921 [484]" strokeweight="1pt">
                      <v:stroke joinstyle="miter"/>
                      <v:textbox>
                        <w:txbxContent>
                          <w:p w14:paraId="04AB7AB2" w14:textId="07833A9A" w:rsidR="00477672" w:rsidRPr="007D49F4" w:rsidRDefault="00477672" w:rsidP="00477672">
                            <w:pPr>
                              <w:jc w:val="center"/>
                              <w:rPr>
                                <w:b/>
                                <w:bCs/>
                                <w:noProof/>
                                <w:color w:val="FFFFFF" w:themeColor="background1"/>
                                <w:sz w:val="56"/>
                                <w:szCs w:val="56"/>
                              </w:rPr>
                            </w:pPr>
                            <w:r w:rsidRPr="007D49F4">
                              <w:rPr>
                                <w:b/>
                                <w:bCs/>
                                <w:noProof/>
                                <w:color w:val="FFFFFF" w:themeColor="background1"/>
                                <w:sz w:val="56"/>
                                <w:szCs w:val="56"/>
                              </w:rPr>
                              <w:t>Chapter Two</w:t>
                            </w:r>
                          </w:p>
                        </w:txbxContent>
                      </v:textbox>
                      <w10:wrap anchory="page"/>
                    </v:shape>
                  </w:pict>
                </mc:Fallback>
              </mc:AlternateContent>
            </w:r>
            <w:r w:rsidR="00097914" w:rsidRPr="00603855">
              <w:rPr>
                <w:noProof/>
                <w:color w:val="FFFFFF" w:themeColor="background1"/>
                <w:sz w:val="144"/>
                <w:szCs w:val="144"/>
              </w:rPr>
              <mc:AlternateContent>
                <mc:Choice Requires="wps">
                  <w:drawing>
                    <wp:anchor distT="0" distB="0" distL="114300" distR="114300" simplePos="0" relativeHeight="251343360" behindDoc="0" locked="0" layoutInCell="1" allowOverlap="1" wp14:anchorId="75BD714C" wp14:editId="2F19CF62">
                      <wp:simplePos x="0" y="0"/>
                      <wp:positionH relativeFrom="column">
                        <wp:posOffset>7099107</wp:posOffset>
                      </wp:positionH>
                      <wp:positionV relativeFrom="paragraph">
                        <wp:posOffset>-669180</wp:posOffset>
                      </wp:positionV>
                      <wp:extent cx="203752" cy="10956898"/>
                      <wp:effectExtent l="0" t="0" r="6350" b="0"/>
                      <wp:wrapNone/>
                      <wp:docPr id="321632444" name="Rectangle 81"/>
                      <wp:cNvGraphicFramePr/>
                      <a:graphic xmlns:a="http://schemas.openxmlformats.org/drawingml/2006/main">
                        <a:graphicData uri="http://schemas.microsoft.com/office/word/2010/wordprocessingShape">
                          <wps:wsp>
                            <wps:cNvSpPr/>
                            <wps:spPr>
                              <a:xfrm>
                                <a:off x="0" y="0"/>
                                <a:ext cx="203752" cy="10956898"/>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88C2D6A" id="Rectangle 81" o:spid="_x0000_s1026" style="position:absolute;margin-left:559pt;margin-top:-52.7pt;width:16.05pt;height:862.75pt;z-index:2513433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M7DvxfgIAAGAFAAAOAAAAZHJzL2Uyb0RvYy54bWysVE1v2zAMvQ/YfxB0X21nTdoEdYqgRYcB&#10;RVu0HXpWZCk2IIsapXzt14+SHadrix2GXWRJJB/J50ddXO5awzYKfQO25MVJzpmyEqrGrkr+4/nm&#10;yzlnPghbCQNWlXyvPL+cf/50sXUzNYIaTKWQEYj1s60reR2Cm2WZl7VqhT8BpywZNWArAh1xlVUo&#10;toTemmyU55NsC1g5BKm8p9vrzsjnCV9rJcO91l4FZkpOtYW0YlqXcc3mF2K2QuHqRvZliH+oohWN&#10;paQD1LUIgq2xeQfVNhLBgw4nEtoMtG6kSj1QN0X+ppunWjiVeiFyvBto8v8PVt5tntwDEg1b52ee&#10;trGLncY2fqk+tktk7Qey1C4wSZej/OvZeMSZJFORT8eT8+l5pDM7hjv04ZuClsVNyZH+RiJJbG59&#10;6FwPLjGbB9NUN40x6YCr5ZVBthHxz+WTyXTao//hZmx0thDDOsR4kx2bSbuwNyr6GfuoNGuqWH6q&#10;JOlMDXmElMqGojPVolJd+mKc50kq1NsQkTpNgBFZU/4BuweIGn6P3VXZ+8dQlWQ6BOd/K6wLHiJS&#10;ZrBhCG4bC/gRgKGu+syd/4GkjprI0hKq/QMyhG5IvJM3Df23W+HDg0CaCpofmvRwT4s2sC059DvO&#10;asBfH91HfxIrWTnb0pSV3P9cC1Scme+WZDwtTk/jWKbD6fhsRAd8bVm+tth1ewUkh4LeFCfTNvoH&#10;c9hqhPaFHoRFzEomYSXlLrkMeDhchW766UmRarFIbjSKToRb++RkBI+sRl0+714Eul68gXR/B4eJ&#10;FLM3Gu58Y6SFxTqAbpLAj7z2fNMYJ+H0T058J16fk9fxYZz/BgAA//8DAFBLAwQUAAYACAAAACEA&#10;XEt0b+EAAAAPAQAADwAAAGRycy9kb3ducmV2LnhtbEyPS0/DMBCE70j8B2uRuLW2q6ZEaZwKIfG4&#10;IcpDPW6TJQnEdmS7bfj3bE9wm9GOZr8pN5MdxJFC7L0zoOcKBLnaN71rDby93s9yEDGha3Dwjgz8&#10;UIRNdXlRYtH4k3uh4za1gktcLNBAl9JYSBnrjizGuR/J8e3TB4uJbWhlE/DE5XaQC6VW0mLv+EOH&#10;I911VH9vD9aAzJ9vUH88PuCOQqaVf/qq35fGXF9Nt2sQiab0F4YzPqNDxUx7f3BNFAN7rXMekwzM&#10;tMqWIM4ZnSkNYs9qtWAlq1L+31H9AgAA//8DAFBLAQItABQABgAIAAAAIQC2gziS/gAAAOEBAAAT&#10;AAAAAAAAAAAAAAAAAAAAAABbQ29udGVudF9UeXBlc10ueG1sUEsBAi0AFAAGAAgAAAAhADj9If/W&#10;AAAAlAEAAAsAAAAAAAAAAAAAAAAALwEAAF9yZWxzLy5yZWxzUEsBAi0AFAAGAAgAAAAhAEzsO/F+&#10;AgAAYAUAAA4AAAAAAAAAAAAAAAAALgIAAGRycy9lMm9Eb2MueG1sUEsBAi0AFAAGAAgAAAAhAFxL&#10;dG/hAAAADwEAAA8AAAAAAAAAAAAAAAAA2AQAAGRycy9kb3ducmV2LnhtbFBLBQYAAAAABAAEAPMA&#10;AADmBQAAAAA=&#10;" fillcolor="#069" stroked="f" strokeweight="1pt"/>
                  </w:pict>
                </mc:Fallback>
              </mc:AlternateContent>
            </w:r>
            <w:r w:rsidR="006A7426" w:rsidRPr="00603855">
              <w:rPr>
                <w:b/>
                <w:bCs/>
                <w:noProof/>
                <w:color w:val="316293"/>
                <w:sz w:val="52"/>
                <w:szCs w:val="52"/>
              </w:rPr>
              <w:drawing>
                <wp:anchor distT="0" distB="0" distL="114300" distR="114300" simplePos="0" relativeHeight="251034112" behindDoc="0" locked="0" layoutInCell="1" allowOverlap="1" wp14:anchorId="0470FCD8" wp14:editId="4CB61091">
                  <wp:simplePos x="0" y="0"/>
                  <wp:positionH relativeFrom="column">
                    <wp:posOffset>-3070461</wp:posOffset>
                  </wp:positionH>
                  <wp:positionV relativeFrom="paragraph">
                    <wp:posOffset>9795613</wp:posOffset>
                  </wp:positionV>
                  <wp:extent cx="9363710" cy="2218099"/>
                  <wp:effectExtent l="0" t="0" r="8890" b="0"/>
                  <wp:wrapNone/>
                  <wp:docPr id="1556163809" name="Picture 58" descr="Rainbow eraser"/>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6163809" name="Picture 1556163809" descr="Rainbow eraser"/>
                          <pic:cNvPicPr/>
                        </pic:nvPicPr>
                        <pic:blipFill>
                          <a:blip r:embed="rId26" cstate="print">
                            <a:alphaModFix amt="20000"/>
                            <a:extLst>
                              <a:ext uri="{BEBA8EAE-BF5A-486C-A8C5-ECC9F3942E4B}">
                                <a14:imgProps xmlns:a14="http://schemas.microsoft.com/office/drawing/2010/main">
                                  <a14:imgLayer r:embed="rId27">
                                    <a14:imgEffect>
                                      <a14:artisticGlowDiffused/>
                                    </a14:imgEffect>
                                  </a14:imgLayer>
                                </a14:imgProps>
                              </a:ext>
                              <a:ext uri="{28A0092B-C50C-407E-A947-70E740481C1C}">
                                <a14:useLocalDpi xmlns:a14="http://schemas.microsoft.com/office/drawing/2010/main" val="0"/>
                              </a:ext>
                            </a:extLst>
                          </a:blip>
                          <a:stretch>
                            <a:fillRect/>
                          </a:stretch>
                        </pic:blipFill>
                        <pic:spPr>
                          <a:xfrm>
                            <a:off x="0" y="0"/>
                            <a:ext cx="9363710" cy="2218099"/>
                          </a:xfrm>
                          <a:prstGeom prst="rect">
                            <a:avLst/>
                          </a:prstGeom>
                          <a:noFill/>
                        </pic:spPr>
                      </pic:pic>
                    </a:graphicData>
                  </a:graphic>
                  <wp14:sizeRelH relativeFrom="margin">
                    <wp14:pctWidth>0</wp14:pctWidth>
                  </wp14:sizeRelH>
                  <wp14:sizeRelV relativeFrom="margin">
                    <wp14:pctHeight>0</wp14:pctHeight>
                  </wp14:sizeRelV>
                </wp:anchor>
              </w:drawing>
            </w:r>
            <w:r w:rsidR="00B63409" w:rsidRPr="00603855">
              <w:rPr>
                <w:noProof/>
                <w:color w:val="FFFFFF" w:themeColor="background1"/>
                <w:sz w:val="144"/>
                <w:szCs w:val="144"/>
              </w:rPr>
              <mc:AlternateContent>
                <mc:Choice Requires="wps">
                  <w:drawing>
                    <wp:anchor distT="45720" distB="45720" distL="114300" distR="114300" simplePos="0" relativeHeight="251304448" behindDoc="1" locked="0" layoutInCell="1" allowOverlap="1" wp14:anchorId="07FEED31" wp14:editId="6E44C3D1">
                      <wp:simplePos x="0" y="0"/>
                      <wp:positionH relativeFrom="column">
                        <wp:posOffset>464266</wp:posOffset>
                      </wp:positionH>
                      <wp:positionV relativeFrom="paragraph">
                        <wp:posOffset>2844328</wp:posOffset>
                      </wp:positionV>
                      <wp:extent cx="5033645" cy="1665605"/>
                      <wp:effectExtent l="0" t="0" r="0" b="0"/>
                      <wp:wrapNone/>
                      <wp:docPr id="1150737803"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5033645" cy="1665605"/>
                              </a:xfrm>
                              <a:prstGeom prst="rect">
                                <a:avLst/>
                              </a:prstGeom>
                              <a:solidFill>
                                <a:srgbClr val="FFFFFF"/>
                              </a:solidFill>
                              <a:ln w="9525">
                                <a:noFill/>
                                <a:miter lim="800000"/>
                                <a:headEnd/>
                                <a:tailEnd/>
                              </a:ln>
                            </wps:spPr>
                            <wps:txbx>
                              <w:txbxContent>
                                <w:p w14:paraId="3FCD3F1E" w14:textId="170AC9C1" w:rsidR="00B63409" w:rsidRDefault="00B65947">
                                  <w:r w:rsidRPr="00B65947">
                                    <w:rPr>
                                      <w:noProof/>
                                    </w:rPr>
                                    <w:drawing>
                                      <wp:inline distT="0" distB="0" distL="0" distR="0" wp14:anchorId="4D17D981" wp14:editId="606B7F98">
                                        <wp:extent cx="4729480" cy="1565275"/>
                                        <wp:effectExtent l="0" t="0" r="0" b="0"/>
                                        <wp:docPr id="64168029" name="Picture 1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729480" cy="1565275"/>
                                                </a:xfrm>
                                                <a:prstGeom prst="rect">
                                                  <a:avLst/>
                                                </a:prstGeom>
                                                <a:noFill/>
                                                <a:ln>
                                                  <a:noFill/>
                                                </a:ln>
                                              </pic:spPr>
                                            </pic:pic>
                                          </a:graphicData>
                                        </a:graphic>
                                      </wp:inline>
                                    </w:drawing>
                                  </w: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07FEED31" id="_x0000_s1036" type="#_x0000_t202" style="position:absolute;margin-left:36.55pt;margin-top:223.95pt;width:396.35pt;height:131.15pt;z-index:-252012032;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TOHoXEwIAAP4DAAAOAAAAZHJzL2Uyb0RvYy54bWysU9uO2yAQfa/Uf0C8N3aycXbXCllts01V&#10;aXuRtv0AjHGMihkKJHb69R2wN5u2b1V5QDPMcJg5c1jfDZ0mR+m8AsPofJZTIo2AWpk9o9++7t7c&#10;UOIDNzXXYCSjJ+np3eb1q3VvS7mAFnQtHUEQ48veMtqGYMss86KVHfczsNJgsAHX8YCu22e14z2i&#10;dzpb5Pkq68HV1oGQ3uPpwxikm4TfNFKEz03jZSCaUawtpN2lvYp7tlnzcu+4bZWYyuD/UEXHlcFH&#10;z1APPHBycOovqE4JBx6aMBPQZdA0SsjUA3Yzz//o5qnlVqZekBxvzzT5/wcrPh2f7BdHwvAWBhxg&#10;asLbRxDfPTGwbbnZy3vnoG8lr/HheaQs660vp6uRal/6CFL1H6HGIfNDgAQ0NK6LrGCfBNFxAKcz&#10;6XIIROBhkV9drZYFJQJj89WqWOVFeoOXz9et8+G9hI5Eg1GHU03w/PjoQyyHl88p8TUPWtU7pXVy&#10;3L7aakeOHBWwS2tC/y1NG9IzelssioRsIN5P4uhUQIVq1TF6k8c1aibS8c7UKSVwpUcbK9Fm4idS&#10;MpIThmogqmb0Ot6NdFVQn5AwB6Mg8QOh0YL7SUmPYmTU/zhwJynRHwySfjtfLqN6k7MsrhfouMtI&#10;dRnhRiAUo4GS0dyGpPhIh4F7HE6jEm0vlUwlo8gSm9OHiCq+9FPWy7fd/AIAAP//AwBQSwMEFAAG&#10;AAgAAAAhAACzapXfAAAACgEAAA8AAABkcnMvZG93bnJldi54bWxMj9FOg0AQRd9N/IfNmPhi7EKl&#10;0FKWRk00vrb2AwZ2CqTsLmG3hf6945M+Tu7JnXOL3Wx6caXRd84qiBcRCLK1051tFBy/P57XIHxA&#10;q7F3lhTcyMOuvL8rMNdusnu6HkIjuMT6HBW0IQy5lL5uyaBfuIEsZyc3Ggx8jo3UI05cbnq5jKJU&#10;Guwsf2hxoPeW6vPhYhScvqan1WaqPsMx2yfpG3ZZ5W5KPT7Mr1sQgebwB8OvPqtDyU6Vu1jtRa8g&#10;e4mZVJAk2QYEA+t0xVsqTuJoCbIs5P8J5Q8AAAD//wMAUEsBAi0AFAAGAAgAAAAhALaDOJL+AAAA&#10;4QEAABMAAAAAAAAAAAAAAAAAAAAAAFtDb250ZW50X1R5cGVzXS54bWxQSwECLQAUAAYACAAAACEA&#10;OP0h/9YAAACUAQAACwAAAAAAAAAAAAAAAAAvAQAAX3JlbHMvLnJlbHNQSwECLQAUAAYACAAAACEA&#10;Uzh6FxMCAAD+AwAADgAAAAAAAAAAAAAAAAAuAgAAZHJzL2Uyb0RvYy54bWxQSwECLQAUAAYACAAA&#10;ACEAALNqld8AAAAKAQAADwAAAAAAAAAAAAAAAABtBAAAZHJzL2Rvd25yZXYueG1sUEsFBgAAAAAE&#10;AAQA8wAAAHkFAAAAAA==&#10;" stroked="f">
                      <v:textbox>
                        <w:txbxContent>
                          <w:p w14:paraId="3FCD3F1E" w14:textId="170AC9C1" w:rsidR="00B63409" w:rsidRDefault="00B65947">
                            <w:r w:rsidRPr="00B65947">
                              <w:rPr>
                                <w:noProof/>
                              </w:rPr>
                              <w:drawing>
                                <wp:inline distT="0" distB="0" distL="0" distR="0" wp14:anchorId="4D17D981" wp14:editId="606B7F98">
                                  <wp:extent cx="4729480" cy="1565275"/>
                                  <wp:effectExtent l="0" t="0" r="0" b="0"/>
                                  <wp:docPr id="64168029" name="Picture 178"/>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4729480" cy="1565275"/>
                                          </a:xfrm>
                                          <a:prstGeom prst="rect">
                                            <a:avLst/>
                                          </a:prstGeom>
                                          <a:noFill/>
                                          <a:ln>
                                            <a:noFill/>
                                          </a:ln>
                                        </pic:spPr>
                                      </pic:pic>
                                    </a:graphicData>
                                  </a:graphic>
                                </wp:inline>
                              </w:drawing>
                            </w:r>
                          </w:p>
                        </w:txbxContent>
                      </v:textbox>
                    </v:shape>
                  </w:pict>
                </mc:Fallback>
              </mc:AlternateContent>
            </w:r>
            <w:r w:rsidR="00864AB8" w:rsidRPr="00603855">
              <w:rPr>
                <w:noProof/>
                <w:color w:val="FFFFFF" w:themeColor="background1"/>
                <w:sz w:val="144"/>
                <w:szCs w:val="144"/>
              </w:rPr>
              <w:t>CHAPTE</w:t>
            </w:r>
          </w:p>
          <w:p w14:paraId="582FEB7C" w14:textId="7B5BBA00" w:rsidR="00335DC8" w:rsidRDefault="00335DC8" w:rsidP="00075316">
            <w:pPr>
              <w:spacing w:line="360" w:lineRule="auto"/>
              <w:rPr>
                <w:noProof/>
                <w:color w:val="FFFFFF" w:themeColor="background1"/>
                <w:sz w:val="144"/>
                <w:szCs w:val="144"/>
              </w:rPr>
            </w:pPr>
            <w:r w:rsidRPr="00603855">
              <w:rPr>
                <w:noProof/>
                <w:color w:val="316293"/>
                <w:sz w:val="28"/>
                <w:szCs w:val="28"/>
              </w:rPr>
              <w:drawing>
                <wp:anchor distT="0" distB="0" distL="114300" distR="114300" simplePos="0" relativeHeight="251136512" behindDoc="0" locked="0" layoutInCell="1" allowOverlap="1" wp14:anchorId="755958E5" wp14:editId="33394843">
                  <wp:simplePos x="0" y="0"/>
                  <wp:positionH relativeFrom="column">
                    <wp:posOffset>2358390</wp:posOffset>
                  </wp:positionH>
                  <wp:positionV relativeFrom="page">
                    <wp:posOffset>4952365</wp:posOffset>
                  </wp:positionV>
                  <wp:extent cx="4291330" cy="4523105"/>
                  <wp:effectExtent l="0" t="0" r="0" b="0"/>
                  <wp:wrapTopAndBottom/>
                  <wp:docPr id="1894852763" name="Picture 4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291330" cy="4523105"/>
                          </a:xfrm>
                          <a:prstGeom prst="rect">
                            <a:avLst/>
                          </a:prstGeom>
                          <a:noFill/>
                        </pic:spPr>
                      </pic:pic>
                    </a:graphicData>
                  </a:graphic>
                  <wp14:sizeRelH relativeFrom="margin">
                    <wp14:pctWidth>0</wp14:pctWidth>
                  </wp14:sizeRelH>
                  <wp14:sizeRelV relativeFrom="margin">
                    <wp14:pctHeight>0</wp14:pctHeight>
                  </wp14:sizeRelV>
                </wp:anchor>
              </w:drawing>
            </w:r>
          </w:p>
          <w:p w14:paraId="584E85D9" w14:textId="3584BC85" w:rsidR="00503780" w:rsidRPr="00335DC8" w:rsidRDefault="00335DC8" w:rsidP="00075316">
            <w:pPr>
              <w:spacing w:line="360" w:lineRule="auto"/>
              <w:rPr>
                <w:noProof/>
                <w:color w:val="FFFFFF" w:themeColor="background1"/>
                <w:sz w:val="144"/>
                <w:szCs w:val="144"/>
              </w:rPr>
            </w:pPr>
            <w:r w:rsidRPr="00603855">
              <w:rPr>
                <w:noProof/>
                <w:color w:val="316293"/>
                <w:sz w:val="28"/>
                <w:szCs w:val="28"/>
              </w:rPr>
              <mc:AlternateContent>
                <mc:Choice Requires="wps">
                  <w:drawing>
                    <wp:anchor distT="0" distB="0" distL="114300" distR="114300" simplePos="0" relativeHeight="251050496" behindDoc="0" locked="0" layoutInCell="1" allowOverlap="1" wp14:anchorId="1984DAFE" wp14:editId="252A62F0">
                      <wp:simplePos x="0" y="0"/>
                      <wp:positionH relativeFrom="column">
                        <wp:posOffset>2134870</wp:posOffset>
                      </wp:positionH>
                      <wp:positionV relativeFrom="paragraph">
                        <wp:posOffset>2766695</wp:posOffset>
                      </wp:positionV>
                      <wp:extent cx="3869823" cy="3774041"/>
                      <wp:effectExtent l="0" t="0" r="0" b="0"/>
                      <wp:wrapNone/>
                      <wp:docPr id="1475460775" name="Flowchart: Connector 51"/>
                      <wp:cNvGraphicFramePr/>
                      <a:graphic xmlns:a="http://schemas.openxmlformats.org/drawingml/2006/main">
                        <a:graphicData uri="http://schemas.microsoft.com/office/word/2010/wordprocessingShape">
                          <wps:wsp>
                            <wps:cNvSpPr/>
                            <wps:spPr>
                              <a:xfrm>
                                <a:off x="0" y="0"/>
                                <a:ext cx="3869823" cy="3774041"/>
                              </a:xfrm>
                              <a:prstGeom prst="flowChartConnector">
                                <a:avLst/>
                              </a:prstGeom>
                              <a:solidFill>
                                <a:schemeClr val="accent1">
                                  <a:lumMod val="40000"/>
                                  <a:lumOff val="6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70676025" id="Flowchart: Connector 51" o:spid="_x0000_s1026" type="#_x0000_t120" style="position:absolute;margin-left:168.1pt;margin-top:217.85pt;width:304.7pt;height:297.15pt;z-index:2510504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M3e49mQIAAKwFAAAOAAAAZHJzL2Uyb0RvYy54bWysVN1v2yAQf5+0/wHxvtpO06+oThWl6jSp&#10;a6u2U58phhoJcwxInOyv3wGO07XbHqb5AcN9/O74cXfnF5tOk7VwXoGpaXVQUiIMh0aZl5p+e7z6&#10;dEqJD8w0TIMRNd0KTy/mHz+c93YmJtCCboQjCGL8rLc1bUOws6LwvBUd8wdghUGlBNexgEf3UjSO&#10;9Yje6WJSlsdFD66xDrjwHqWXWUnnCV9KwcOtlF4EomuKuYW0urQ+x7WYn7PZi2O2VXxIg/1DFh1T&#10;BoOOUJcsMLJy6h1Up7gDDzIccOgKkFJxke6At6nKN7d5aJkV6S5IjrcjTf7/wfKb9YO9c0hDb/3M&#10;4zbeYiNdF/+YH9kksrYjWWITCEfh4enx2enkkBKOusOTk2k5rSKdxd7dOh8+C+hI3NRUauiXLXNh&#10;Ccbgy4BLlLH1tQ/ZcecQY3vQqrlSWqdDrAex1I6sGb4k41yYUCV3veq+QpPl0xK//KYoxpfP4uOd&#10;GHNLlRWRUqa/BNEmhjIQg+Z8oqTYE5N2YatFtNPmXkiiGqRikhIZkd/n6FvWiCyujoYU3+WSACOy&#10;xPgjdr7kH7BzloN9dBWp5Efn8m+JZefRI0UGE0bnTpnhhd5E18j8EDnb70jK1ESWnqHZ3jniIDec&#10;t/xKYQ1cMx/umMMOw17EqRFucYllUVMYdpS04H78Th7tsfBRS0mPHVtT/33FnKBEfzHYEmfVdBpb&#10;PB2mRycTPLjXmufXGrPqloClVOF8sjxto33Qu6100D3hcFnEqKhihmPsmvLgdodlyJMExxMXi0Uy&#10;w7a2LFybB8sjeGQ1VvXj5ok5OzRCwB66gV13s9mbDsi20dPAYhVAqtQee14HvnEkpCIexlecOa/P&#10;yWo/ZOc/AQAA//8DAFBLAwQUAAYACAAAACEA/u2hb+EAAAAMAQAADwAAAGRycy9kb3ducmV2Lnht&#10;bEyPy07DMBBF90j8gzVIbBC1adpAQpyqAsGmqxYWLJ14SCJiO9iTB3w9ZgXL0T2690yxW0zPJvSh&#10;c1bCzUoAQ1s73dlGwuvL0/UdsEDKatU7ixK+MMCuPD8rVK7dbI84nahhscSGXEloiYac81C3aFRY&#10;uQFtzN6dN4ri6RuuvZpjuen5WoiUG9XZuNCqAR9arD9Oo5HAr6bKfx9pfp4y+szGQ0Nvj3spLy+W&#10;/T0wwoX+YPjVj+pQRqfKjVYH1ktIknQdUQmbZHsLLBLZZpsCqyIqEiGAlwX//0T5AwAA//8DAFBL&#10;AQItABQABgAIAAAAIQC2gziS/gAAAOEBAAATAAAAAAAAAAAAAAAAAAAAAABbQ29udGVudF9UeXBl&#10;c10ueG1sUEsBAi0AFAAGAAgAAAAhADj9If/WAAAAlAEAAAsAAAAAAAAAAAAAAAAALwEAAF9yZWxz&#10;Ly5yZWxzUEsBAi0AFAAGAAgAAAAhAAzd7j2ZAgAArAUAAA4AAAAAAAAAAAAAAAAALgIAAGRycy9l&#10;Mm9Eb2MueG1sUEsBAi0AFAAGAAgAAAAhAP7toW/hAAAADAEAAA8AAAAAAAAAAAAAAAAA8wQAAGRy&#10;cy9kb3ducmV2LnhtbFBLBQYAAAAABAAEAPMAAAABBgAAAAA=&#10;" fillcolor="#a4ddf4 [1300]" stroked="f" strokeweight="1pt">
                      <v:stroke joinstyle="miter"/>
                    </v:shape>
                  </w:pict>
                </mc:Fallback>
              </mc:AlternateContent>
            </w:r>
            <w:r w:rsidRPr="00603855">
              <w:rPr>
                <w:noProof/>
                <w:sz w:val="28"/>
                <w:szCs w:val="28"/>
              </w:rPr>
              <mc:AlternateContent>
                <mc:Choice Requires="wps">
                  <w:drawing>
                    <wp:anchor distT="0" distB="0" distL="114300" distR="114300" simplePos="0" relativeHeight="251083264" behindDoc="0" locked="0" layoutInCell="1" allowOverlap="1" wp14:anchorId="0292A27C" wp14:editId="4E631E80">
                      <wp:simplePos x="0" y="0"/>
                      <wp:positionH relativeFrom="column">
                        <wp:posOffset>7122961</wp:posOffset>
                      </wp:positionH>
                      <wp:positionV relativeFrom="paragraph">
                        <wp:posOffset>-645326</wp:posOffset>
                      </wp:positionV>
                      <wp:extent cx="447592" cy="13537814"/>
                      <wp:effectExtent l="0" t="0" r="10160" b="26035"/>
                      <wp:wrapNone/>
                      <wp:docPr id="2068947451" name="Rectangle: Rounded Corners 39"/>
                      <wp:cNvGraphicFramePr/>
                      <a:graphic xmlns:a="http://schemas.openxmlformats.org/drawingml/2006/main">
                        <a:graphicData uri="http://schemas.microsoft.com/office/word/2010/wordprocessingShape">
                          <wps:wsp>
                            <wps:cNvSpPr/>
                            <wps:spPr>
                              <a:xfrm>
                                <a:off x="0" y="0"/>
                                <a:ext cx="447592" cy="13537814"/>
                              </a:xfrm>
                              <a:prstGeom prst="roundRect">
                                <a:avLst>
                                  <a:gd name="adj" fmla="val 0"/>
                                </a:avLst>
                              </a:prstGeom>
                              <a:solidFill>
                                <a:srgbClr val="316293"/>
                              </a:solidFill>
                              <a:ln>
                                <a:solidFill>
                                  <a:schemeClr val="bg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0B2C86A8" id="Rectangle: Rounded Corners 39" o:spid="_x0000_s1026" style="position:absolute;margin-left:560.85pt;margin-top:-50.8pt;width:35.25pt;height:1065.95pt;z-index:2510832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0"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i4cjEngIAALUFAAAOAAAAZHJzL2Uyb0RvYy54bWysVEtv2zAMvg/YfxB0X23n0UdQpwhadBhQ&#10;tEHboWdFlmIPkqhJymu/fpT8SLsWOwy7yKRJfiI/kby82mtFtsL5BkxJi5OcEmE4VI1Zl/T78+2X&#10;c0p8YKZiCowo6UF4ejX//OlyZ2diBDWoSjiCIMbPdrakdQh2lmWe10IzfwJWGDRKcJoFVN06qxzb&#10;IbpW2SjPT7MduMo64MJ7/HvTGuk84UspeHiQ0otAVEkxt5BOl85VPLP5JZutHbN1w7s02D9koVlj&#10;8NIB6oYFRjaueQelG+7AgwwnHHQGUjZcpBqwmiL/o5qnmlmRakFyvB1o8v8Plt9vn+zSIQ0762ce&#10;xVjFXjodv5gf2SeyDgNZYh8Ix5+Tydn0YkQJR1Mxno7PzotJpDM7hlvnw1cBmkShpA42pnrEJ0lM&#10;se2dD4myihimsTdY9YMSqRU+wJYpkh4H0TpHlHq8GOVBNdVto1RS3Hp1rRzBsJKOi9PRxbhL5Y2b&#10;Mu8jY6OJIXa1Lt4H4s0xMjsylKRwUCLiKfMoJGkq5GSUKkvNe8RknAsTitZUs0q0aRbTPO9LHCIS&#10;fQkwIkssb8DuAN7m22O3vHf+MVSk3h+C878l1gYPEelmMGEI1o0B9xGAwqq6m1v/nqSWmsjSCqrD&#10;0hEH7eR5y28bbIY75sOSOXxpHEpcH+EBD6lgV1LoJEpqcL8++h/9cQLQSskOR7ek/ueGOUGJ+mZw&#10;Ni6KySTOelIm07MRKu61ZfXaYjb6GrBtClxUlicx+gfVi9KBfsEts4i3ookZjneXlAfXK9ehXSm4&#10;p7hYLJIbzrdl4c48WR7BI6uxf5/3L8zZbiICDtM99GPetXrL6NE3RhpYbALIJkTjkddOwd2QGqfb&#10;Y3H5vNaT13Hbzn8DAAD//wMAUEsDBBQABgAIAAAAIQBB7FLf3wAAAA8BAAAPAAAAZHJzL2Rvd25y&#10;ZXYueG1sTI/LTsMwEEX3SPyDNUjsWj8q9RHiVAWEWDfwAZPYjSPicRS7bfr3uCtYXs3RvWfK/ewH&#10;drFT7ANpkEsBzFIbTE+dhu+vj8UWWExIBodAVsPNRthXjw8lFiZc6WgvdepYLqFYoAaX0lhwHltn&#10;PcZlGC3l2ylMHlOOU8fNhNdc7geuhFhzjz3lBYejfXO2/anPXgOvT4lkg6/z5tO/H9zNHOV2p/Xz&#10;03x4AZbsnP5guOtndaiyUxPOZCIbcpZKbjKrYSGFXAO7M3KnFLBGgxIrsQJelfz/H9UvAAAA//8D&#10;AFBLAQItABQABgAIAAAAIQC2gziS/gAAAOEBAAATAAAAAAAAAAAAAAAAAAAAAABbQ29udGVudF9U&#10;eXBlc10ueG1sUEsBAi0AFAAGAAgAAAAhADj9If/WAAAAlAEAAAsAAAAAAAAAAAAAAAAALwEAAF9y&#10;ZWxzLy5yZWxzUEsBAi0AFAAGAAgAAAAhACLhyMSeAgAAtQUAAA4AAAAAAAAAAAAAAAAALgIAAGRy&#10;cy9lMm9Eb2MueG1sUEsBAi0AFAAGAAgAAAAhAEHsUt/fAAAADwEAAA8AAAAAAAAAAAAAAAAA+AQA&#10;AGRycy9kb3ducmV2LnhtbFBLBQYAAAAABAAEAPMAAAAEBgAAAAA=&#10;" fillcolor="#316293" strokecolor="white [3212]" strokeweight="1pt">
                      <v:stroke joinstyle="miter"/>
                    </v:roundrect>
                  </w:pict>
                </mc:Fallback>
              </mc:AlternateContent>
            </w:r>
            <w:r w:rsidR="00864AB8" w:rsidRPr="00603855">
              <w:rPr>
                <w:noProof/>
                <w:color w:val="FFFFFF" w:themeColor="background1"/>
                <w:sz w:val="144"/>
                <w:szCs w:val="144"/>
              </w:rPr>
              <w:t xml:space="preserve"> 2</w:t>
            </w:r>
          </w:p>
          <w:p w14:paraId="124F50DC" w14:textId="713802E9" w:rsidR="00072508" w:rsidRPr="006A7426" w:rsidRDefault="00335DC8" w:rsidP="00072508">
            <w:pPr>
              <w:spacing w:after="0" w:line="360" w:lineRule="auto"/>
              <w:rPr>
                <w:b/>
                <w:bCs/>
                <w:color w:val="1C6194" w:themeColor="accent2" w:themeShade="BF"/>
                <w:sz w:val="52"/>
                <w:szCs w:val="52"/>
              </w:rPr>
            </w:pPr>
            <w:r>
              <w:rPr>
                <w:b/>
                <w:bCs/>
                <w:noProof/>
                <w:color w:val="002060"/>
                <w:sz w:val="52"/>
                <w:szCs w:val="52"/>
              </w:rPr>
              <w:lastRenderedPageBreak/>
              <mc:AlternateContent>
                <mc:Choice Requires="wps">
                  <w:drawing>
                    <wp:anchor distT="0" distB="0" distL="114300" distR="114300" simplePos="0" relativeHeight="252423680" behindDoc="0" locked="0" layoutInCell="1" allowOverlap="1" wp14:anchorId="0CD4A48D" wp14:editId="441F5AD1">
                      <wp:simplePos x="0" y="0"/>
                      <wp:positionH relativeFrom="column">
                        <wp:posOffset>7104917</wp:posOffset>
                      </wp:positionH>
                      <wp:positionV relativeFrom="paragraph">
                        <wp:posOffset>-535842</wp:posOffset>
                      </wp:positionV>
                      <wp:extent cx="295129" cy="10761784"/>
                      <wp:effectExtent l="0" t="0" r="0" b="1905"/>
                      <wp:wrapNone/>
                      <wp:docPr id="1781221147" name="Rectangle 167"/>
                      <wp:cNvGraphicFramePr/>
                      <a:graphic xmlns:a="http://schemas.openxmlformats.org/drawingml/2006/main">
                        <a:graphicData uri="http://schemas.microsoft.com/office/word/2010/wordprocessingShape">
                          <wps:wsp>
                            <wps:cNvSpPr/>
                            <wps:spPr>
                              <a:xfrm>
                                <a:off x="0" y="0"/>
                                <a:ext cx="295129" cy="10761784"/>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BB1F34E" id="Rectangle 167" o:spid="_x0000_s1026" style="position:absolute;margin-left:559.45pt;margin-top:-42.2pt;width:23.25pt;height:847.4pt;z-index:2524236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Y0W9HfgIAAGAFAAAOAAAAZHJzL2Uyb0RvYy54bWysVE1v2zAMvQ/YfxB0X20HadoEdYqgRYcB&#10;RVssHXpWZCk2IIsapXzt14+SHadrix2GXWRJJB/J50ddXe9bw7YKfQO25MVZzpmyEqrGrkv+4/nu&#10;yyVnPghbCQNWlfygPL+ef/50tXMzNYIaTKWQEYj1s50reR2Cm2WZl7VqhT8DpywZNWArAh1xnVUo&#10;doTemmyU55NsB1g5BKm8p9vbzsjnCV9rJcOj1l4FZkpOtYW0YlpXcc3mV2K2RuHqRvZliH+oohWN&#10;paQD1K0Igm2weQfVNhLBgw5nEtoMtG6kSj1QN0X+pptlLZxKvRA53g00+f8HKx+2S/eERMPO+Zmn&#10;bexir7GNX6qP7RNZh4EstQ9M0uVoel6MppxJMhX5xaS4uBxHOrNTuEMfvipoWdyUHOlvJJLE9t6H&#10;zvXoErN5ME111xiTDrhe3RhkWxH/XD6ZTKc9+h9uxkZnCzGsQ4w32amZtAsHo6Kfsd+VZk0Vy0+V&#10;JJ2pIY+QUtlQdKZaVKpLX5zneZIK9TZEpE4TYETWlH/A7gGiht9jd1X2/jFUJZkOwfnfCuuCh4iU&#10;GWwYgtvGAn4EYKirPnPnfySpoyaytILq8IQMoRsS7+RdQ//tXvjwJJCmguaHJj080qIN7EoO/Y6z&#10;GvDXR/fRn8RKVs52NGUl9z83AhVn5pslGU+L8TiOZTqMzy9GdMDXltVri920N0ByKOhNcTJto38w&#10;x61GaF/oQVjErGQSVlLuksuAx8NN6KafnhSpFovkRqPoRLi3SycjeGQ16vJ5/yLQ9eINpPsHOE6k&#10;mL3RcOcbIy0sNgF0kwR+4rXnm8Y4Cad/cuI78fqcvE4P4/w3AAAA//8DAFBLAwQUAAYACAAAACEA&#10;XwLkYeAAAAAOAQAADwAAAGRycy9kb3ducmV2LnhtbEyPS0/DMBCE70j8B2uRuLW2URpCiFMhJB43&#10;RHmI4zZZkkBsR7bbhn/P9gS3Ge2n2ZlqPdtR7CnEwTsDeqlAkGt8O7jOwOvL3aIAERO6FkfvyMAP&#10;RVjXpycVlq0/uGfab1InOMTFEg30KU2llLHpyWJc+okc3z59sJjYhk62AQ8cbkd5oVQuLQ6OP/Q4&#10;0W1PzfdmZw3I4ukS9fvDPX5QWGnlH7+at8yY87P55hpEojn9wXCsz9Wh5k5bv3NtFCN7rYsrZg0s&#10;iiwDcUR0vmK1ZZVrlYGsK/l/Rv0LAAD//wMAUEsBAi0AFAAGAAgAAAAhALaDOJL+AAAA4QEAABMA&#10;AAAAAAAAAAAAAAAAAAAAAFtDb250ZW50X1R5cGVzXS54bWxQSwECLQAUAAYACAAAACEAOP0h/9YA&#10;AACUAQAACwAAAAAAAAAAAAAAAAAvAQAAX3JlbHMvLnJlbHNQSwECLQAUAAYACAAAACEA2NFvR34C&#10;AABgBQAADgAAAAAAAAAAAAAAAAAuAgAAZHJzL2Uyb0RvYy54bWxQSwECLQAUAAYACAAAACEAXwLk&#10;YeAAAAAOAQAADwAAAAAAAAAAAAAAAADYBAAAZHJzL2Rvd25yZXYueG1sUEsFBgAAAAAEAAQA8wAA&#10;AOUFAAAAAA==&#10;" fillcolor="#069" stroked="f" strokeweight="1pt"/>
                  </w:pict>
                </mc:Fallback>
              </mc:AlternateContent>
            </w:r>
            <w:r w:rsidR="006A7426">
              <w:rPr>
                <w:b/>
                <w:bCs/>
                <w:noProof/>
                <w:color w:val="002060"/>
                <w:sz w:val="52"/>
                <w:szCs w:val="52"/>
              </w:rPr>
              <w:drawing>
                <wp:anchor distT="0" distB="0" distL="114300" distR="114300" simplePos="0" relativeHeight="251586048" behindDoc="1" locked="0" layoutInCell="1" allowOverlap="1" wp14:anchorId="57206FB0" wp14:editId="4E9F8872">
                  <wp:simplePos x="0" y="0"/>
                  <wp:positionH relativeFrom="column">
                    <wp:posOffset>-1272318</wp:posOffset>
                  </wp:positionH>
                  <wp:positionV relativeFrom="paragraph">
                    <wp:posOffset>-847031</wp:posOffset>
                  </wp:positionV>
                  <wp:extent cx="4783951" cy="3188675"/>
                  <wp:effectExtent l="0" t="0" r="0" b="0"/>
                  <wp:wrapNone/>
                  <wp:docPr id="427767749" name="Picture 126" descr="Multi-coloured toy block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7767749" name="Picture 427767749" descr="Multi-coloured toy blocks"/>
                          <pic:cNvPicPr/>
                        </pic:nvPicPr>
                        <pic:blipFill>
                          <a:blip r:embed="rId30" cstate="print">
                            <a:alphaModFix amt="20000"/>
                            <a:extLst>
                              <a:ext uri="{28A0092B-C50C-407E-A947-70E740481C1C}">
                                <a14:useLocalDpi xmlns:a14="http://schemas.microsoft.com/office/drawing/2010/main" val="0"/>
                              </a:ext>
                            </a:extLst>
                          </a:blip>
                          <a:stretch>
                            <a:fillRect/>
                          </a:stretch>
                        </pic:blipFill>
                        <pic:spPr>
                          <a:xfrm>
                            <a:off x="0" y="0"/>
                            <a:ext cx="4801268" cy="3200217"/>
                          </a:xfrm>
                          <a:prstGeom prst="rect">
                            <a:avLst/>
                          </a:prstGeom>
                        </pic:spPr>
                      </pic:pic>
                    </a:graphicData>
                  </a:graphic>
                  <wp14:sizeRelH relativeFrom="margin">
                    <wp14:pctWidth>0</wp14:pctWidth>
                  </wp14:sizeRelH>
                  <wp14:sizeRelV relativeFrom="margin">
                    <wp14:pctHeight>0</wp14:pctHeight>
                  </wp14:sizeRelV>
                </wp:anchor>
              </w:drawing>
            </w:r>
            <w:r w:rsidR="00FB5456" w:rsidRPr="00603855">
              <w:rPr>
                <w:b/>
                <w:bCs/>
                <w:color w:val="002060"/>
                <w:sz w:val="52"/>
                <w:szCs w:val="52"/>
              </w:rPr>
              <w:t xml:space="preserve">                    </w:t>
            </w:r>
            <w:r w:rsidR="006C44F9" w:rsidRPr="006A7426">
              <w:rPr>
                <w:b/>
                <w:bCs/>
                <w:noProof/>
                <w:color w:val="1C6194" w:themeColor="accent2" w:themeShade="BF"/>
                <w:sz w:val="52"/>
                <w:szCs w:val="52"/>
              </w:rPr>
              <w:t>Understanding Autism</w:t>
            </w:r>
          </w:p>
          <w:p w14:paraId="5D966CBA" w14:textId="7A510C3C" w:rsidR="00352796" w:rsidRPr="006A7426" w:rsidRDefault="00352796" w:rsidP="00072508">
            <w:pPr>
              <w:spacing w:after="0" w:line="360" w:lineRule="auto"/>
              <w:jc w:val="center"/>
              <w:rPr>
                <w:b/>
                <w:bCs/>
                <w:noProof/>
                <w:color w:val="1C6194" w:themeColor="accent2" w:themeShade="BF"/>
                <w:sz w:val="28"/>
                <w:szCs w:val="28"/>
              </w:rPr>
            </w:pPr>
            <w:r w:rsidRPr="006A7426">
              <w:rPr>
                <w:b/>
                <w:bCs/>
                <w:i/>
                <w:iCs/>
                <w:noProof/>
                <w:color w:val="1C6194" w:themeColor="accent2" w:themeShade="BF"/>
                <w:sz w:val="32"/>
                <w:szCs w:val="32"/>
              </w:rPr>
              <w:t>“</w:t>
            </w:r>
            <w:r w:rsidRPr="006A7426">
              <w:rPr>
                <w:b/>
                <w:bCs/>
                <w:i/>
                <w:iCs/>
                <w:noProof/>
                <w:color w:val="1C6194" w:themeColor="accent2" w:themeShade="BF"/>
                <w:sz w:val="28"/>
                <w:szCs w:val="28"/>
              </w:rPr>
              <w:t xml:space="preserve">Autism is a lifelong </w:t>
            </w:r>
            <w:r w:rsidR="00042E83" w:rsidRPr="006A7426">
              <w:rPr>
                <w:b/>
                <w:bCs/>
                <w:i/>
                <w:iCs/>
                <w:noProof/>
                <w:color w:val="1C6194" w:themeColor="accent2" w:themeShade="BF"/>
                <w:sz w:val="28"/>
                <w:szCs w:val="28"/>
              </w:rPr>
              <w:t>neuro</w:t>
            </w:r>
            <w:r w:rsidRPr="006A7426">
              <w:rPr>
                <w:b/>
                <w:bCs/>
                <w:i/>
                <w:iCs/>
                <w:noProof/>
                <w:color w:val="1C6194" w:themeColor="accent2" w:themeShade="BF"/>
                <w:sz w:val="28"/>
                <w:szCs w:val="28"/>
              </w:rPr>
              <w:t>developmental disability which affects how people communicate and interact with the world. More than one in 100 people are on the autism spectrum and there are around 700,000 autistic adults and children in the UK.”</w:t>
            </w:r>
          </w:p>
          <w:p w14:paraId="02BD3E12" w14:textId="556E55E7" w:rsidR="00DA2EEB" w:rsidRDefault="00352796" w:rsidP="008068A6">
            <w:pPr>
              <w:spacing w:after="120" w:line="360" w:lineRule="auto"/>
              <w:jc w:val="center"/>
              <w:rPr>
                <w:b/>
                <w:bCs/>
                <w:color w:val="1C6194" w:themeColor="accent2" w:themeShade="BF"/>
                <w:sz w:val="16"/>
                <w:szCs w:val="16"/>
              </w:rPr>
            </w:pPr>
            <w:r w:rsidRPr="006A7426">
              <w:rPr>
                <w:b/>
                <w:bCs/>
                <w:noProof/>
                <w:color w:val="1C6194" w:themeColor="accent2" w:themeShade="BF"/>
                <w:sz w:val="16"/>
                <w:szCs w:val="16"/>
              </w:rPr>
              <w:t>(National Autistic Society, no date).</w:t>
            </w:r>
          </w:p>
          <w:p w14:paraId="7A1DA006" w14:textId="77777777" w:rsidR="008068A6" w:rsidRPr="008068A6" w:rsidRDefault="008068A6" w:rsidP="008068A6">
            <w:pPr>
              <w:spacing w:after="120" w:line="360" w:lineRule="auto"/>
              <w:jc w:val="center"/>
              <w:rPr>
                <w:b/>
                <w:bCs/>
                <w:noProof/>
                <w:color w:val="1C6194" w:themeColor="accent2" w:themeShade="BF"/>
                <w:sz w:val="16"/>
                <w:szCs w:val="16"/>
              </w:rPr>
            </w:pPr>
          </w:p>
          <w:p w14:paraId="29BC0125" w14:textId="4CF7411B" w:rsidR="00F147FA" w:rsidRPr="00F147FA" w:rsidRDefault="00F147FA" w:rsidP="00072508">
            <w:pPr>
              <w:spacing w:after="120" w:line="360" w:lineRule="auto"/>
              <w:rPr>
                <w:color w:val="000000" w:themeColor="text1"/>
                <w:sz w:val="24"/>
                <w:szCs w:val="24"/>
              </w:rPr>
            </w:pPr>
            <w:r w:rsidRPr="00F147FA">
              <w:rPr>
                <w:color w:val="000000" w:themeColor="text1"/>
                <w:sz w:val="24"/>
                <w:szCs w:val="24"/>
              </w:rPr>
              <w:t>Autism is a diverse condition which covers a broad spectrum of both skills and challenges and typically present with co-occurring conditions. Signs of autism</w:t>
            </w:r>
            <w:r w:rsidR="0055275A">
              <w:rPr>
                <w:color w:val="000000" w:themeColor="text1"/>
                <w:sz w:val="24"/>
                <w:szCs w:val="24"/>
              </w:rPr>
              <w:t xml:space="preserve"> are diverse</w:t>
            </w:r>
            <w:r w:rsidR="00480C7B">
              <w:rPr>
                <w:color w:val="000000" w:themeColor="text1"/>
                <w:sz w:val="24"/>
                <w:szCs w:val="24"/>
              </w:rPr>
              <w:t>,</w:t>
            </w:r>
            <w:r w:rsidRPr="00F147FA">
              <w:rPr>
                <w:color w:val="000000" w:themeColor="text1"/>
                <w:sz w:val="24"/>
                <w:szCs w:val="24"/>
              </w:rPr>
              <w:t xml:space="preserve"> present</w:t>
            </w:r>
            <w:r w:rsidR="00480C7B">
              <w:rPr>
                <w:color w:val="000000" w:themeColor="text1"/>
                <w:sz w:val="24"/>
                <w:szCs w:val="24"/>
              </w:rPr>
              <w:t>ing</w:t>
            </w:r>
            <w:r w:rsidRPr="00F147FA">
              <w:rPr>
                <w:color w:val="000000" w:themeColor="text1"/>
                <w:sz w:val="24"/>
                <w:szCs w:val="24"/>
              </w:rPr>
              <w:t xml:space="preserve"> differently amongst individuals and are often missed during early childhood, resulting in children remaining undiagnosed until much later </w:t>
            </w:r>
            <w:r w:rsidR="00000D94" w:rsidRPr="00603855">
              <w:rPr>
                <w:color w:val="000000" w:themeColor="text1"/>
                <w:sz w:val="24"/>
                <w:szCs w:val="24"/>
              </w:rPr>
              <w:t>in life</w:t>
            </w:r>
            <w:r w:rsidRPr="00F147FA">
              <w:rPr>
                <w:color w:val="000000" w:themeColor="text1"/>
                <w:sz w:val="24"/>
                <w:szCs w:val="24"/>
              </w:rPr>
              <w:t xml:space="preserve">, facing </w:t>
            </w:r>
            <w:r w:rsidR="000C379F">
              <w:rPr>
                <w:color w:val="000000" w:themeColor="text1"/>
                <w:sz w:val="24"/>
                <w:szCs w:val="24"/>
              </w:rPr>
              <w:t xml:space="preserve">daily </w:t>
            </w:r>
            <w:r w:rsidRPr="00F147FA">
              <w:rPr>
                <w:color w:val="000000" w:themeColor="text1"/>
                <w:sz w:val="24"/>
                <w:szCs w:val="24"/>
              </w:rPr>
              <w:t xml:space="preserve">challenges in executive function </w:t>
            </w:r>
            <w:r w:rsidR="005B7E63">
              <w:rPr>
                <w:color w:val="000000" w:themeColor="text1"/>
                <w:sz w:val="24"/>
                <w:szCs w:val="24"/>
              </w:rPr>
              <w:t>that create</w:t>
            </w:r>
            <w:r w:rsidRPr="00F147FA">
              <w:rPr>
                <w:color w:val="000000" w:themeColor="text1"/>
                <w:sz w:val="24"/>
                <w:szCs w:val="24"/>
              </w:rPr>
              <w:t xml:space="preserve"> barriers to their learning. Practitioners working within </w:t>
            </w:r>
            <w:r w:rsidR="00CD1D64">
              <w:rPr>
                <w:color w:val="000000" w:themeColor="text1"/>
                <w:sz w:val="24"/>
                <w:szCs w:val="24"/>
              </w:rPr>
              <w:t>the f</w:t>
            </w:r>
            <w:r w:rsidRPr="00F147FA">
              <w:rPr>
                <w:color w:val="000000" w:themeColor="text1"/>
                <w:sz w:val="24"/>
                <w:szCs w:val="24"/>
              </w:rPr>
              <w:t>oundation phase</w:t>
            </w:r>
            <w:r w:rsidR="00CF7170">
              <w:rPr>
                <w:color w:val="000000" w:themeColor="text1"/>
                <w:sz w:val="24"/>
                <w:szCs w:val="24"/>
              </w:rPr>
              <w:t>,</w:t>
            </w:r>
            <w:r w:rsidRPr="00F147FA">
              <w:rPr>
                <w:color w:val="000000" w:themeColor="text1"/>
                <w:sz w:val="24"/>
                <w:szCs w:val="24"/>
              </w:rPr>
              <w:t xml:space="preserve"> play an important part in early identification of children on the spectrum and can provide early intervention strategies to support their learning (Autism Education Trust, 2022).</w:t>
            </w:r>
          </w:p>
          <w:p w14:paraId="27568DCF" w14:textId="38CDBB0B" w:rsidR="00B04123" w:rsidRPr="00B37E6B" w:rsidRDefault="00F147FA" w:rsidP="00B37E6B">
            <w:pPr>
              <w:spacing w:after="120" w:line="360" w:lineRule="auto"/>
              <w:rPr>
                <w:noProof/>
                <w:color w:val="000000" w:themeColor="text1"/>
                <w:sz w:val="24"/>
                <w:szCs w:val="24"/>
              </w:rPr>
            </w:pPr>
            <w:r w:rsidRPr="00F147FA">
              <w:rPr>
                <w:color w:val="000000" w:themeColor="text1"/>
                <w:sz w:val="24"/>
                <w:szCs w:val="24"/>
              </w:rPr>
              <w:t xml:space="preserve"> Diagnosis is determined using the </w:t>
            </w:r>
            <w:r w:rsidR="00807CEE">
              <w:rPr>
                <w:color w:val="000000" w:themeColor="text1"/>
                <w:sz w:val="24"/>
                <w:szCs w:val="24"/>
              </w:rPr>
              <w:t xml:space="preserve">American Psychiatric Association (2022) </w:t>
            </w:r>
            <w:r w:rsidRPr="00F147FA">
              <w:rPr>
                <w:color w:val="000000" w:themeColor="text1"/>
                <w:sz w:val="24"/>
                <w:szCs w:val="24"/>
              </w:rPr>
              <w:t>DSM-5 diagnostic criteria by a panel of multidisciplinary experts. In Carmarthenshire</w:t>
            </w:r>
            <w:r w:rsidR="00CF7170">
              <w:rPr>
                <w:color w:val="000000" w:themeColor="text1"/>
                <w:sz w:val="24"/>
                <w:szCs w:val="24"/>
              </w:rPr>
              <w:t xml:space="preserve"> the</w:t>
            </w:r>
            <w:r w:rsidRPr="00F147FA">
              <w:rPr>
                <w:color w:val="000000" w:themeColor="text1"/>
                <w:sz w:val="24"/>
                <w:szCs w:val="24"/>
              </w:rPr>
              <w:t xml:space="preserve"> referral for diagnosis </w:t>
            </w:r>
            <w:r w:rsidR="00E87351" w:rsidRPr="00F147FA">
              <w:rPr>
                <w:color w:val="000000" w:themeColor="text1"/>
                <w:sz w:val="24"/>
                <w:szCs w:val="24"/>
              </w:rPr>
              <w:t>is</w:t>
            </w:r>
            <w:r w:rsidRPr="00F147FA">
              <w:rPr>
                <w:color w:val="000000" w:themeColor="text1"/>
                <w:sz w:val="24"/>
                <w:szCs w:val="24"/>
              </w:rPr>
              <w:t xml:space="preserve"> made to the Hywel Dda </w:t>
            </w:r>
            <w:r w:rsidR="00FB68F0">
              <w:rPr>
                <w:color w:val="000000" w:themeColor="text1"/>
                <w:sz w:val="24"/>
                <w:szCs w:val="24"/>
              </w:rPr>
              <w:t>H</w:t>
            </w:r>
            <w:r w:rsidRPr="00F147FA">
              <w:rPr>
                <w:color w:val="000000" w:themeColor="text1"/>
                <w:sz w:val="24"/>
                <w:szCs w:val="24"/>
              </w:rPr>
              <w:t xml:space="preserve">ealth </w:t>
            </w:r>
            <w:r w:rsidR="00426A88">
              <w:rPr>
                <w:color w:val="000000" w:themeColor="text1"/>
                <w:sz w:val="24"/>
                <w:szCs w:val="24"/>
              </w:rPr>
              <w:t>B</w:t>
            </w:r>
            <w:r w:rsidRPr="00F147FA">
              <w:rPr>
                <w:color w:val="000000" w:themeColor="text1"/>
                <w:sz w:val="24"/>
                <w:szCs w:val="24"/>
              </w:rPr>
              <w:t xml:space="preserve">oard Neurodevelopmental </w:t>
            </w:r>
            <w:r w:rsidR="00426A88">
              <w:rPr>
                <w:color w:val="000000" w:themeColor="text1"/>
                <w:sz w:val="24"/>
                <w:szCs w:val="24"/>
              </w:rPr>
              <w:t>T</w:t>
            </w:r>
            <w:r w:rsidRPr="00F147FA">
              <w:rPr>
                <w:color w:val="000000" w:themeColor="text1"/>
                <w:sz w:val="24"/>
                <w:szCs w:val="24"/>
              </w:rPr>
              <w:t xml:space="preserve">eam. At present, Hywell Dda </w:t>
            </w:r>
            <w:r w:rsidR="0071235D" w:rsidRPr="00F147FA">
              <w:rPr>
                <w:color w:val="000000" w:themeColor="text1"/>
                <w:sz w:val="24"/>
                <w:szCs w:val="24"/>
              </w:rPr>
              <w:t>is</w:t>
            </w:r>
            <w:r w:rsidRPr="00F147FA">
              <w:rPr>
                <w:color w:val="000000" w:themeColor="text1"/>
                <w:sz w:val="24"/>
                <w:szCs w:val="24"/>
              </w:rPr>
              <w:t xml:space="preserve"> facing an overwhelming need for the service, resulting in excessive waiting times. </w:t>
            </w:r>
            <w:r w:rsidR="00F4709F">
              <w:rPr>
                <w:color w:val="000000" w:themeColor="text1"/>
                <w:sz w:val="24"/>
                <w:szCs w:val="24"/>
              </w:rPr>
              <w:t>The</w:t>
            </w:r>
            <w:r w:rsidR="00792320">
              <w:rPr>
                <w:color w:val="000000" w:themeColor="text1"/>
                <w:sz w:val="24"/>
                <w:szCs w:val="24"/>
              </w:rPr>
              <w:t xml:space="preserve"> </w:t>
            </w:r>
            <w:r w:rsidR="0071235D">
              <w:rPr>
                <w:color w:val="000000" w:themeColor="text1"/>
                <w:sz w:val="24"/>
                <w:szCs w:val="24"/>
              </w:rPr>
              <w:t>unprecedented</w:t>
            </w:r>
            <w:r w:rsidR="00203AC4">
              <w:rPr>
                <w:color w:val="000000" w:themeColor="text1"/>
                <w:sz w:val="24"/>
                <w:szCs w:val="24"/>
              </w:rPr>
              <w:t xml:space="preserve"> effe</w:t>
            </w:r>
            <w:r w:rsidR="00426A88">
              <w:rPr>
                <w:color w:val="000000" w:themeColor="text1"/>
                <w:sz w:val="24"/>
                <w:szCs w:val="24"/>
              </w:rPr>
              <w:t>ct</w:t>
            </w:r>
            <w:r w:rsidR="00203AC4">
              <w:rPr>
                <w:color w:val="000000" w:themeColor="text1"/>
                <w:sz w:val="24"/>
                <w:szCs w:val="24"/>
              </w:rPr>
              <w:t xml:space="preserve"> of </w:t>
            </w:r>
            <w:r w:rsidR="00426A88">
              <w:rPr>
                <w:color w:val="000000" w:themeColor="text1"/>
                <w:sz w:val="24"/>
                <w:szCs w:val="24"/>
              </w:rPr>
              <w:t xml:space="preserve">the </w:t>
            </w:r>
            <w:r w:rsidR="0071235D">
              <w:rPr>
                <w:color w:val="000000" w:themeColor="text1"/>
                <w:sz w:val="24"/>
                <w:szCs w:val="24"/>
              </w:rPr>
              <w:t>coronavirus</w:t>
            </w:r>
            <w:r w:rsidR="00792320">
              <w:rPr>
                <w:color w:val="000000" w:themeColor="text1"/>
                <w:sz w:val="24"/>
                <w:szCs w:val="24"/>
              </w:rPr>
              <w:t xml:space="preserve"> pandemic has</w:t>
            </w:r>
            <w:r w:rsidR="00203AC4">
              <w:rPr>
                <w:color w:val="000000" w:themeColor="text1"/>
                <w:sz w:val="24"/>
                <w:szCs w:val="24"/>
              </w:rPr>
              <w:t xml:space="preserve"> negatively impacted </w:t>
            </w:r>
            <w:r w:rsidR="002D717D">
              <w:rPr>
                <w:color w:val="000000" w:themeColor="text1"/>
                <w:sz w:val="24"/>
                <w:szCs w:val="24"/>
              </w:rPr>
              <w:t xml:space="preserve">the </w:t>
            </w:r>
            <w:r w:rsidR="00B2072B">
              <w:rPr>
                <w:color w:val="000000" w:themeColor="text1"/>
                <w:sz w:val="24"/>
                <w:szCs w:val="24"/>
              </w:rPr>
              <w:t>operating</w:t>
            </w:r>
            <w:r w:rsidR="002D717D">
              <w:rPr>
                <w:color w:val="000000" w:themeColor="text1"/>
                <w:sz w:val="24"/>
                <w:szCs w:val="24"/>
              </w:rPr>
              <w:t xml:space="preserve"> of the </w:t>
            </w:r>
            <w:r w:rsidR="00B37E6B">
              <w:rPr>
                <w:color w:val="000000" w:themeColor="text1"/>
                <w:sz w:val="24"/>
                <w:szCs w:val="24"/>
              </w:rPr>
              <w:t xml:space="preserve">neurodevelopmental </w:t>
            </w:r>
            <w:r w:rsidR="002D717D">
              <w:rPr>
                <w:color w:val="000000" w:themeColor="text1"/>
                <w:sz w:val="24"/>
                <w:szCs w:val="24"/>
              </w:rPr>
              <w:t>ser</w:t>
            </w:r>
            <w:r w:rsidR="00530254">
              <w:rPr>
                <w:color w:val="000000" w:themeColor="text1"/>
                <w:sz w:val="24"/>
                <w:szCs w:val="24"/>
              </w:rPr>
              <w:t>vices</w:t>
            </w:r>
            <w:r w:rsidR="005D2A52">
              <w:rPr>
                <w:color w:val="000000" w:themeColor="text1"/>
                <w:sz w:val="24"/>
                <w:szCs w:val="24"/>
              </w:rPr>
              <w:t>,</w:t>
            </w:r>
            <w:r w:rsidR="00203AC4">
              <w:rPr>
                <w:color w:val="000000" w:themeColor="text1"/>
                <w:sz w:val="24"/>
                <w:szCs w:val="24"/>
              </w:rPr>
              <w:t xml:space="preserve"> p</w:t>
            </w:r>
            <w:r w:rsidR="00F41AD2">
              <w:rPr>
                <w:color w:val="000000" w:themeColor="text1"/>
                <w:sz w:val="24"/>
                <w:szCs w:val="24"/>
              </w:rPr>
              <w:t>lacing</w:t>
            </w:r>
            <w:r w:rsidR="00203AC4">
              <w:rPr>
                <w:color w:val="000000" w:themeColor="text1"/>
                <w:sz w:val="24"/>
                <w:szCs w:val="24"/>
              </w:rPr>
              <w:t xml:space="preserve"> an</w:t>
            </w:r>
            <w:r w:rsidR="006C6383">
              <w:rPr>
                <w:color w:val="000000" w:themeColor="text1"/>
                <w:sz w:val="24"/>
                <w:szCs w:val="24"/>
              </w:rPr>
              <w:t xml:space="preserve"> enormous strain on workf</w:t>
            </w:r>
            <w:r w:rsidR="002D717D">
              <w:rPr>
                <w:color w:val="000000" w:themeColor="text1"/>
                <w:sz w:val="24"/>
                <w:szCs w:val="24"/>
              </w:rPr>
              <w:t>orce</w:t>
            </w:r>
            <w:r w:rsidR="00C558C7">
              <w:rPr>
                <w:color w:val="000000" w:themeColor="text1"/>
                <w:sz w:val="24"/>
                <w:szCs w:val="24"/>
              </w:rPr>
              <w:t xml:space="preserve"> </w:t>
            </w:r>
            <w:r w:rsidR="007D1C1E">
              <w:rPr>
                <w:color w:val="000000" w:themeColor="text1"/>
                <w:sz w:val="24"/>
                <w:szCs w:val="24"/>
              </w:rPr>
              <w:t>delaying the</w:t>
            </w:r>
            <w:r w:rsidR="00C558C7">
              <w:rPr>
                <w:color w:val="000000" w:themeColor="text1"/>
                <w:sz w:val="24"/>
                <w:szCs w:val="24"/>
              </w:rPr>
              <w:t xml:space="preserve"> </w:t>
            </w:r>
            <w:r w:rsidR="0071235D">
              <w:rPr>
                <w:color w:val="000000" w:themeColor="text1"/>
                <w:sz w:val="24"/>
                <w:szCs w:val="24"/>
              </w:rPr>
              <w:t>assessment</w:t>
            </w:r>
            <w:r w:rsidR="00C558C7">
              <w:rPr>
                <w:color w:val="000000" w:themeColor="text1"/>
                <w:sz w:val="24"/>
                <w:szCs w:val="24"/>
              </w:rPr>
              <w:t xml:space="preserve"> </w:t>
            </w:r>
            <w:r w:rsidR="0071235D">
              <w:rPr>
                <w:color w:val="000000" w:themeColor="text1"/>
                <w:sz w:val="24"/>
                <w:szCs w:val="24"/>
              </w:rPr>
              <w:t>process</w:t>
            </w:r>
            <w:r w:rsidR="00D17491">
              <w:rPr>
                <w:color w:val="000000" w:themeColor="text1"/>
                <w:sz w:val="24"/>
                <w:szCs w:val="24"/>
              </w:rPr>
              <w:t xml:space="preserve"> (NHS Wales, 2024)</w:t>
            </w:r>
            <w:r w:rsidR="002D717D">
              <w:rPr>
                <w:color w:val="000000" w:themeColor="text1"/>
                <w:sz w:val="24"/>
                <w:szCs w:val="24"/>
              </w:rPr>
              <w:t xml:space="preserve">. </w:t>
            </w:r>
            <w:r w:rsidR="0082594B">
              <w:rPr>
                <w:color w:val="000000" w:themeColor="text1"/>
                <w:sz w:val="24"/>
                <w:szCs w:val="24"/>
              </w:rPr>
              <w:t>Therefore,</w:t>
            </w:r>
            <w:r w:rsidR="00391369">
              <w:rPr>
                <w:color w:val="000000" w:themeColor="text1"/>
                <w:sz w:val="24"/>
                <w:szCs w:val="24"/>
              </w:rPr>
              <w:t xml:space="preserve"> any</w:t>
            </w:r>
            <w:r w:rsidRPr="00F147FA">
              <w:rPr>
                <w:color w:val="000000" w:themeColor="text1"/>
                <w:sz w:val="24"/>
                <w:szCs w:val="24"/>
              </w:rPr>
              <w:t xml:space="preserve"> pupil suspected as being autistic and presenting with challenges </w:t>
            </w:r>
            <w:r w:rsidR="00391369">
              <w:rPr>
                <w:color w:val="000000" w:themeColor="text1"/>
                <w:sz w:val="24"/>
                <w:szCs w:val="24"/>
              </w:rPr>
              <w:t>must</w:t>
            </w:r>
            <w:r w:rsidRPr="00F147FA">
              <w:rPr>
                <w:color w:val="000000" w:themeColor="text1"/>
                <w:sz w:val="24"/>
                <w:szCs w:val="24"/>
              </w:rPr>
              <w:t xml:space="preserve"> be given appropriate interventions and supported by the schools </w:t>
            </w:r>
            <w:r w:rsidR="00817248">
              <w:rPr>
                <w:color w:val="000000" w:themeColor="text1"/>
                <w:sz w:val="24"/>
                <w:szCs w:val="24"/>
              </w:rPr>
              <w:t>Additional Learning Needs Co-ordinator (</w:t>
            </w:r>
            <w:r w:rsidRPr="00F147FA">
              <w:rPr>
                <w:color w:val="000000" w:themeColor="text1"/>
                <w:sz w:val="24"/>
                <w:szCs w:val="24"/>
              </w:rPr>
              <w:t>ALNCO</w:t>
            </w:r>
            <w:r w:rsidR="00817248">
              <w:rPr>
                <w:color w:val="000000" w:themeColor="text1"/>
                <w:sz w:val="24"/>
                <w:szCs w:val="24"/>
              </w:rPr>
              <w:t>)</w:t>
            </w:r>
            <w:r w:rsidRPr="00F147FA">
              <w:rPr>
                <w:color w:val="000000" w:themeColor="text1"/>
                <w:sz w:val="24"/>
                <w:szCs w:val="24"/>
              </w:rPr>
              <w:t xml:space="preserve"> based on their need</w:t>
            </w:r>
            <w:r w:rsidR="00817248">
              <w:rPr>
                <w:color w:val="000000" w:themeColor="text1"/>
                <w:sz w:val="24"/>
                <w:szCs w:val="24"/>
              </w:rPr>
              <w:t>s</w:t>
            </w:r>
            <w:r w:rsidR="00564457">
              <w:rPr>
                <w:color w:val="000000" w:themeColor="text1"/>
                <w:sz w:val="24"/>
                <w:szCs w:val="24"/>
              </w:rPr>
              <w:t xml:space="preserve"> and </w:t>
            </w:r>
            <w:r w:rsidRPr="00F147FA">
              <w:rPr>
                <w:color w:val="000000" w:themeColor="text1"/>
                <w:sz w:val="24"/>
                <w:szCs w:val="24"/>
              </w:rPr>
              <w:t>not diagnosis. (NHS Wales, 2024).</w:t>
            </w:r>
          </w:p>
          <w:p w14:paraId="506A84EB" w14:textId="554286C9" w:rsidR="00807CEE" w:rsidRDefault="00807CEE" w:rsidP="00BF33CE">
            <w:pPr>
              <w:spacing w:after="120" w:line="276" w:lineRule="auto"/>
              <w:rPr>
                <w:b/>
                <w:bCs/>
                <w:color w:val="006699"/>
                <w:sz w:val="40"/>
                <w:szCs w:val="40"/>
              </w:rPr>
            </w:pPr>
            <w:r w:rsidRPr="00807CEE">
              <w:rPr>
                <w:b/>
                <w:bCs/>
                <w:noProof/>
                <w:color w:val="006699"/>
                <w:sz w:val="40"/>
                <w:szCs w:val="40"/>
              </w:rPr>
              <w:drawing>
                <wp:anchor distT="0" distB="0" distL="114300" distR="114300" simplePos="0" relativeHeight="252412416" behindDoc="1" locked="0" layoutInCell="1" allowOverlap="1" wp14:anchorId="7439ABBA" wp14:editId="049B4D1C">
                  <wp:simplePos x="0" y="0"/>
                  <wp:positionH relativeFrom="column">
                    <wp:posOffset>387074</wp:posOffset>
                  </wp:positionH>
                  <wp:positionV relativeFrom="paragraph">
                    <wp:posOffset>4445</wp:posOffset>
                  </wp:positionV>
                  <wp:extent cx="6042991" cy="3028441"/>
                  <wp:effectExtent l="0" t="0" r="0" b="635"/>
                  <wp:wrapNone/>
                  <wp:docPr id="2109815237"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09815237" name=""/>
                          <pic:cNvPicPr/>
                        </pic:nvPicPr>
                        <pic:blipFill>
                          <a:blip r:embed="rId31"/>
                          <a:stretch>
                            <a:fillRect/>
                          </a:stretch>
                        </pic:blipFill>
                        <pic:spPr>
                          <a:xfrm>
                            <a:off x="0" y="0"/>
                            <a:ext cx="6042991" cy="3028441"/>
                          </a:xfrm>
                          <a:prstGeom prst="rect">
                            <a:avLst/>
                          </a:prstGeom>
                        </pic:spPr>
                      </pic:pic>
                    </a:graphicData>
                  </a:graphic>
                  <wp14:sizeRelH relativeFrom="margin">
                    <wp14:pctWidth>0</wp14:pctWidth>
                  </wp14:sizeRelH>
                  <wp14:sizeRelV relativeFrom="margin">
                    <wp14:pctHeight>0</wp14:pctHeight>
                  </wp14:sizeRelV>
                </wp:anchor>
              </w:drawing>
            </w:r>
          </w:p>
          <w:p w14:paraId="62296EA6" w14:textId="77777777" w:rsidR="00807CEE" w:rsidRDefault="00807CEE" w:rsidP="00BF33CE">
            <w:pPr>
              <w:spacing w:after="120" w:line="276" w:lineRule="auto"/>
              <w:rPr>
                <w:b/>
                <w:bCs/>
                <w:color w:val="006699"/>
                <w:sz w:val="40"/>
                <w:szCs w:val="40"/>
              </w:rPr>
            </w:pPr>
          </w:p>
          <w:p w14:paraId="4DF7B7E7" w14:textId="3830E4B2" w:rsidR="00807CEE" w:rsidRDefault="00807CEE" w:rsidP="00BF33CE">
            <w:pPr>
              <w:spacing w:after="120" w:line="276" w:lineRule="auto"/>
              <w:rPr>
                <w:b/>
                <w:bCs/>
                <w:color w:val="006699"/>
                <w:sz w:val="40"/>
                <w:szCs w:val="40"/>
              </w:rPr>
            </w:pPr>
          </w:p>
          <w:p w14:paraId="2BCDF594" w14:textId="6DF09F8B" w:rsidR="00807CEE" w:rsidRDefault="00807CEE" w:rsidP="00BF33CE">
            <w:pPr>
              <w:spacing w:after="120" w:line="276" w:lineRule="auto"/>
              <w:rPr>
                <w:b/>
                <w:bCs/>
                <w:color w:val="006699"/>
                <w:sz w:val="40"/>
                <w:szCs w:val="40"/>
              </w:rPr>
            </w:pPr>
          </w:p>
          <w:p w14:paraId="42C60CDF" w14:textId="4F38C37E" w:rsidR="00807CEE" w:rsidRDefault="00807CEE" w:rsidP="00BF33CE">
            <w:pPr>
              <w:spacing w:after="120" w:line="276" w:lineRule="auto"/>
              <w:rPr>
                <w:b/>
                <w:bCs/>
                <w:color w:val="006699"/>
                <w:sz w:val="40"/>
                <w:szCs w:val="40"/>
              </w:rPr>
            </w:pPr>
          </w:p>
          <w:p w14:paraId="65AB6D40" w14:textId="77777777" w:rsidR="00B53019" w:rsidRDefault="00B53019" w:rsidP="00BF33CE">
            <w:pPr>
              <w:spacing w:after="120" w:line="276" w:lineRule="auto"/>
              <w:rPr>
                <w:b/>
                <w:bCs/>
                <w:color w:val="006699"/>
                <w:sz w:val="40"/>
                <w:szCs w:val="40"/>
              </w:rPr>
            </w:pPr>
          </w:p>
          <w:p w14:paraId="06C40CEF" w14:textId="12D9D07A" w:rsidR="002F423F" w:rsidRPr="00603855" w:rsidRDefault="00B53019" w:rsidP="00BF33CE">
            <w:pPr>
              <w:spacing w:after="120" w:line="276" w:lineRule="auto"/>
              <w:rPr>
                <w:b/>
                <w:bCs/>
                <w:color w:val="006699"/>
                <w:sz w:val="40"/>
                <w:szCs w:val="40"/>
              </w:rPr>
            </w:pPr>
            <w:r w:rsidRPr="00603855">
              <w:rPr>
                <w:b/>
                <w:bCs/>
                <w:noProof/>
                <w:color w:val="006699"/>
                <w:sz w:val="40"/>
                <w:szCs w:val="40"/>
              </w:rPr>
              <w:lastRenderedPageBreak/>
              <mc:AlternateContent>
                <mc:Choice Requires="wps">
                  <w:drawing>
                    <wp:anchor distT="0" distB="0" distL="114300" distR="114300" simplePos="0" relativeHeight="251321856" behindDoc="0" locked="0" layoutInCell="1" allowOverlap="1" wp14:anchorId="543C369E" wp14:editId="28FEFC85">
                      <wp:simplePos x="0" y="0"/>
                      <wp:positionH relativeFrom="column">
                        <wp:posOffset>7091155</wp:posOffset>
                      </wp:positionH>
                      <wp:positionV relativeFrom="paragraph">
                        <wp:posOffset>-637374</wp:posOffset>
                      </wp:positionV>
                      <wp:extent cx="486825" cy="13270147"/>
                      <wp:effectExtent l="0" t="0" r="8890" b="8255"/>
                      <wp:wrapNone/>
                      <wp:docPr id="40302842" name="Rectangle 75"/>
                      <wp:cNvGraphicFramePr/>
                      <a:graphic xmlns:a="http://schemas.openxmlformats.org/drawingml/2006/main">
                        <a:graphicData uri="http://schemas.microsoft.com/office/word/2010/wordprocessingShape">
                          <wps:wsp>
                            <wps:cNvSpPr/>
                            <wps:spPr>
                              <a:xfrm>
                                <a:off x="0" y="0"/>
                                <a:ext cx="486825" cy="13270147"/>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BCE9EED" id="Rectangle 75" o:spid="_x0000_s1026" style="position:absolute;margin-left:558.35pt;margin-top:-50.2pt;width:38.35pt;height:1044.9pt;z-index:251321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A7akLfwIAAGAFAAAOAAAAZHJzL2Uyb0RvYy54bWysVMFu2zAMvQ/YPwi6r7azNG2DOkXQosOA&#10;oivWDj0rshQbkEWNUuJkXz9KdpyuLXYYdpElkXwknx91ebVrDdsq9A3YkhcnOWfKSqgauy75j6fb&#10;T+ec+SBsJQxYVfK98vxq8fHDZefmagI1mEohIxDr550reR2Cm2eZl7VqhT8BpywZNWArAh1xnVUo&#10;OkJvTTbJ81nWAVYOQSrv6famN/JFwtdayfBNa68CMyWn2kJaMa2ruGaLSzFfo3B1I4cyxD9U0YrG&#10;UtIR6kYEwTbYvIFqG4ngQYcTCW0GWjdSpR6omyJ/1c1jLZxKvRA53o00+f8HK++3j+4BiYbO+bmn&#10;bexip7GNX6qP7RJZ+5EstQtM0uX0fHY+OeVMkqn4PDnLi+lZpDM7hjv04YuClsVNyZH+RiJJbO98&#10;6F0PLjGbB9NUt40x6YDr1bVBthXxz+Wz2cXFgP6Hm7HR2UIM6xHjTXZsJu3C3qjoZ+x3pVlTUfmT&#10;VEnSmRrzCCmVDUVvqkWl+vTFaZ4nqVBvY0TqNAFGZE35R+wBIGr4LXZf5eAfQ1WS6Ric/62wPniM&#10;SJnBhjG4bSzgewCGuhoy9/4HknpqIksrqPYPyBD6IfFO3jb03+6EDw8CaSpofmjSwzdatIGu5DDs&#10;OKsBf713H/1JrGTlrKMpK7n/uRGoODNfLcn4ophO41imw/T0bEIHfGlZvbTYTXsNJIeC3hQn0zb6&#10;B3PYaoT2mR6EZcxKJmEl5S65DHg4XId++ulJkWq5TG40ik6EO/voZASPrEZdPu2eBbpBvIF0fw+H&#10;iRTzVxrufWOkheUmgG6SwI+8DnzTGCfhDE9OfCdenpPX8WFc/AYAAP//AwBQSwMEFAAGAAgAAAAh&#10;ALHSw7niAAAADwEAAA8AAABkcnMvZG93bnJldi54bWxMj81OwzAQhO9IvIO1SNxa2xDaJMSpEBI/&#10;N0ShFcdtsiSB2I5itw1vz/YEtxntp9mZYjXZXhxoDJ13BvRcgSBX+bpzjYH3t4dZCiJEdDX23pGB&#10;HwqwKs/PCsxrf3SvdFjHRnCICzkaaGMccilD1ZLFMPcDOb59+tFiZDs2sh7xyOG2l1dKLaTFzvGH&#10;Fge6b6n6Xu+tAZm+LFFvnx7xg8YbrfzzV7VJjLm8mO5uQUSa4h8Mp/pcHUrutPN7VwfRs9d6sWTW&#10;wEwrlYA4MTq7ZrVjlaVZArIs5P8d5S8AAAD//wMAUEsBAi0AFAAGAAgAAAAhALaDOJL+AAAA4QEA&#10;ABMAAAAAAAAAAAAAAAAAAAAAAFtDb250ZW50X1R5cGVzXS54bWxQSwECLQAUAAYACAAAACEAOP0h&#10;/9YAAACUAQAACwAAAAAAAAAAAAAAAAAvAQAAX3JlbHMvLnJlbHNQSwECLQAUAAYACAAAACEAAO2p&#10;C38CAABgBQAADgAAAAAAAAAAAAAAAAAuAgAAZHJzL2Uyb0RvYy54bWxQSwECLQAUAAYACAAAACEA&#10;sdLDueIAAAAPAQAADwAAAAAAAAAAAAAAAADZBAAAZHJzL2Rvd25yZXYueG1sUEsFBgAAAAAEAAQA&#10;8wAAAOgFAAAAAA==&#10;" fillcolor="#069" stroked="f" strokeweight="1pt"/>
                  </w:pict>
                </mc:Fallback>
              </mc:AlternateContent>
            </w:r>
            <w:r w:rsidR="00CF4C42" w:rsidRPr="00603855">
              <w:rPr>
                <w:b/>
                <w:bCs/>
                <w:color w:val="006699"/>
                <w:sz w:val="40"/>
                <w:szCs w:val="40"/>
              </w:rPr>
              <w:t xml:space="preserve">Profiles and </w:t>
            </w:r>
            <w:r w:rsidR="009C215C" w:rsidRPr="00603855">
              <w:rPr>
                <w:b/>
                <w:bCs/>
                <w:color w:val="006699"/>
                <w:sz w:val="40"/>
                <w:szCs w:val="40"/>
              </w:rPr>
              <w:t>Subgroups</w:t>
            </w:r>
          </w:p>
          <w:p w14:paraId="39AA65A4" w14:textId="12D26339" w:rsidR="00E03AE1" w:rsidRPr="00603855" w:rsidRDefault="00B70892" w:rsidP="00DC0576">
            <w:pPr>
              <w:tabs>
                <w:tab w:val="left" w:pos="553"/>
              </w:tabs>
              <w:spacing w:after="120" w:line="360" w:lineRule="auto"/>
              <w:rPr>
                <w:color w:val="000000" w:themeColor="text1"/>
                <w:sz w:val="24"/>
                <w:szCs w:val="24"/>
              </w:rPr>
            </w:pPr>
            <w:r w:rsidRPr="00603855">
              <w:rPr>
                <w:i/>
                <w:iCs/>
                <w:noProof/>
                <w:color w:val="006699"/>
                <w:sz w:val="36"/>
                <w:szCs w:val="36"/>
              </w:rPr>
              <w:drawing>
                <wp:anchor distT="0" distB="0" distL="114300" distR="114300" simplePos="0" relativeHeight="252413440" behindDoc="1" locked="0" layoutInCell="1" allowOverlap="1" wp14:anchorId="4184FEB2" wp14:editId="7F583902">
                  <wp:simplePos x="0" y="0"/>
                  <wp:positionH relativeFrom="column">
                    <wp:posOffset>1150400</wp:posOffset>
                  </wp:positionH>
                  <wp:positionV relativeFrom="paragraph">
                    <wp:posOffset>3342308</wp:posOffset>
                  </wp:positionV>
                  <wp:extent cx="4306570" cy="2965450"/>
                  <wp:effectExtent l="0" t="0" r="0" b="6350"/>
                  <wp:wrapNone/>
                  <wp:docPr id="601616126" name="Picture 82" descr="A chart of colors with text&#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1616126" name="Picture 82" descr="A chart of colors with text&#10;&#10;Description automatically generated with medium confidence"/>
                          <pic:cNvPicPr/>
                        </pic:nvPicPr>
                        <pic:blipFill rotWithShape="1">
                          <a:blip r:embed="rId32" cstate="print">
                            <a:extLst>
                              <a:ext uri="{28A0092B-C50C-407E-A947-70E740481C1C}">
                                <a14:useLocalDpi xmlns:a14="http://schemas.microsoft.com/office/drawing/2010/main" val="0"/>
                              </a:ext>
                            </a:extLst>
                          </a:blip>
                          <a:srcRect t="15936" r="2270" b="-1393"/>
                          <a:stretch/>
                        </pic:blipFill>
                        <pic:spPr bwMode="auto">
                          <a:xfrm>
                            <a:off x="0" y="0"/>
                            <a:ext cx="4306570" cy="2965450"/>
                          </a:xfrm>
                          <a:prstGeom prst="rect">
                            <a:avLst/>
                          </a:prstGeom>
                          <a:ln>
                            <a:noFill/>
                          </a:ln>
                          <a:extLst>
                            <a:ext uri="{53640926-AAD7-44D8-BBD7-CCE9431645EC}">
                              <a14:shadowObscured xmlns:a14="http://schemas.microsoft.com/office/drawing/2010/main"/>
                            </a:ext>
                          </a:extLst>
                        </pic:spPr>
                      </pic:pic>
                    </a:graphicData>
                  </a:graphic>
                </wp:anchor>
              </w:drawing>
            </w:r>
            <w:r w:rsidR="00E03AE1" w:rsidRPr="00E03AE1">
              <w:rPr>
                <w:color w:val="000000" w:themeColor="text1"/>
                <w:sz w:val="24"/>
                <w:szCs w:val="24"/>
              </w:rPr>
              <w:t xml:space="preserve">Subgroups within </w:t>
            </w:r>
            <w:r w:rsidR="003318C9">
              <w:rPr>
                <w:color w:val="000000" w:themeColor="text1"/>
                <w:sz w:val="24"/>
                <w:szCs w:val="24"/>
              </w:rPr>
              <w:t xml:space="preserve">the </w:t>
            </w:r>
            <w:r w:rsidR="00E03AE1" w:rsidRPr="00E03AE1">
              <w:rPr>
                <w:color w:val="000000" w:themeColor="text1"/>
                <w:sz w:val="24"/>
                <w:szCs w:val="24"/>
              </w:rPr>
              <w:t xml:space="preserve">autism </w:t>
            </w:r>
            <w:r w:rsidR="003318C9">
              <w:rPr>
                <w:color w:val="000000" w:themeColor="text1"/>
                <w:sz w:val="24"/>
                <w:szCs w:val="24"/>
              </w:rPr>
              <w:t xml:space="preserve">spectrum </w:t>
            </w:r>
            <w:r w:rsidR="00E03AE1" w:rsidRPr="00E03AE1">
              <w:rPr>
                <w:color w:val="000000" w:themeColor="text1"/>
                <w:sz w:val="24"/>
                <w:szCs w:val="24"/>
              </w:rPr>
              <w:t>have been used to define the profiles of autistic individuals with certain characteristic</w:t>
            </w:r>
            <w:r w:rsidR="0026143C">
              <w:rPr>
                <w:color w:val="000000" w:themeColor="text1"/>
                <w:sz w:val="24"/>
                <w:szCs w:val="24"/>
              </w:rPr>
              <w:t>s</w:t>
            </w:r>
            <w:r w:rsidR="00E03AE1" w:rsidRPr="00E03AE1">
              <w:rPr>
                <w:color w:val="000000" w:themeColor="text1"/>
                <w:sz w:val="24"/>
                <w:szCs w:val="24"/>
              </w:rPr>
              <w:t xml:space="preserve">. Commonly known subgroups </w:t>
            </w:r>
            <w:r w:rsidR="00392AB0" w:rsidRPr="00E03AE1">
              <w:rPr>
                <w:color w:val="000000" w:themeColor="text1"/>
                <w:sz w:val="24"/>
                <w:szCs w:val="24"/>
              </w:rPr>
              <w:t>are</w:t>
            </w:r>
            <w:r w:rsidR="00E03AE1" w:rsidRPr="00E03AE1">
              <w:rPr>
                <w:color w:val="000000" w:themeColor="text1"/>
                <w:sz w:val="24"/>
                <w:szCs w:val="24"/>
              </w:rPr>
              <w:t xml:space="preserve"> Aspergers </w:t>
            </w:r>
            <w:r w:rsidR="002A2B4A">
              <w:rPr>
                <w:color w:val="000000" w:themeColor="text1"/>
                <w:sz w:val="24"/>
                <w:szCs w:val="24"/>
              </w:rPr>
              <w:t>S</w:t>
            </w:r>
            <w:r w:rsidR="00E03AE1" w:rsidRPr="00E03AE1">
              <w:rPr>
                <w:color w:val="000000" w:themeColor="text1"/>
                <w:sz w:val="24"/>
                <w:szCs w:val="24"/>
              </w:rPr>
              <w:t>yndrome and high functioning autism. Typically, Aspergers is characterised by strong cognitive and language skills</w:t>
            </w:r>
            <w:r w:rsidR="00467D7F">
              <w:rPr>
                <w:color w:val="000000" w:themeColor="text1"/>
                <w:sz w:val="24"/>
                <w:szCs w:val="24"/>
              </w:rPr>
              <w:t xml:space="preserve"> and</w:t>
            </w:r>
            <w:r w:rsidR="00E03AE1" w:rsidRPr="00E03AE1">
              <w:rPr>
                <w:color w:val="000000" w:themeColor="text1"/>
                <w:sz w:val="24"/>
                <w:szCs w:val="24"/>
              </w:rPr>
              <w:t xml:space="preserve"> </w:t>
            </w:r>
            <w:r w:rsidR="00083F91">
              <w:rPr>
                <w:color w:val="000000" w:themeColor="text1"/>
                <w:sz w:val="24"/>
                <w:szCs w:val="24"/>
              </w:rPr>
              <w:t xml:space="preserve">a </w:t>
            </w:r>
            <w:r w:rsidR="00E03AE1" w:rsidRPr="00E03AE1">
              <w:rPr>
                <w:color w:val="000000" w:themeColor="text1"/>
                <w:sz w:val="24"/>
                <w:szCs w:val="24"/>
              </w:rPr>
              <w:t>lack of social and self-regulati</w:t>
            </w:r>
            <w:r w:rsidR="00962AD4">
              <w:rPr>
                <w:color w:val="000000" w:themeColor="text1"/>
                <w:sz w:val="24"/>
                <w:szCs w:val="24"/>
              </w:rPr>
              <w:t>ve</w:t>
            </w:r>
            <w:r w:rsidR="00E03AE1" w:rsidRPr="00E03AE1">
              <w:rPr>
                <w:color w:val="000000" w:themeColor="text1"/>
                <w:sz w:val="24"/>
                <w:szCs w:val="24"/>
              </w:rPr>
              <w:t xml:space="preserve"> </w:t>
            </w:r>
            <w:r w:rsidR="000B6F81">
              <w:rPr>
                <w:color w:val="000000" w:themeColor="text1"/>
                <w:sz w:val="24"/>
                <w:szCs w:val="24"/>
              </w:rPr>
              <w:t>abilities</w:t>
            </w:r>
            <w:r w:rsidR="00E03AE1" w:rsidRPr="00E03AE1">
              <w:rPr>
                <w:color w:val="000000" w:themeColor="text1"/>
                <w:sz w:val="24"/>
                <w:szCs w:val="24"/>
              </w:rPr>
              <w:t xml:space="preserve"> </w:t>
            </w:r>
            <w:r w:rsidR="00467D7F">
              <w:rPr>
                <w:color w:val="000000" w:themeColor="text1"/>
                <w:sz w:val="24"/>
                <w:szCs w:val="24"/>
              </w:rPr>
              <w:t xml:space="preserve">with </w:t>
            </w:r>
            <w:r w:rsidR="00962AD4">
              <w:rPr>
                <w:color w:val="000000" w:themeColor="text1"/>
                <w:sz w:val="24"/>
                <w:szCs w:val="24"/>
              </w:rPr>
              <w:t xml:space="preserve">greater </w:t>
            </w:r>
            <w:r w:rsidR="00E03AE1" w:rsidRPr="00E03AE1">
              <w:rPr>
                <w:color w:val="000000" w:themeColor="text1"/>
                <w:sz w:val="24"/>
                <w:szCs w:val="24"/>
              </w:rPr>
              <w:t>need for routine and rituals. Changes to the</w:t>
            </w:r>
            <w:r w:rsidR="00B3348A">
              <w:rPr>
                <w:color w:val="000000" w:themeColor="text1"/>
                <w:sz w:val="24"/>
                <w:szCs w:val="24"/>
              </w:rPr>
              <w:t xml:space="preserve"> American Psychiatric Association (2022)</w:t>
            </w:r>
            <w:r w:rsidR="00E03AE1" w:rsidRPr="00E03AE1">
              <w:rPr>
                <w:color w:val="000000" w:themeColor="text1"/>
                <w:sz w:val="24"/>
                <w:szCs w:val="24"/>
              </w:rPr>
              <w:t xml:space="preserve"> DSM-5 criteria meant that Aspergers Syndrome would no longer being diagnosed as a separate condition and is now part of the umbrella term </w:t>
            </w:r>
            <w:r w:rsidR="00E87351" w:rsidRPr="00E03AE1">
              <w:rPr>
                <w:color w:val="000000" w:themeColor="text1"/>
                <w:sz w:val="24"/>
                <w:szCs w:val="24"/>
              </w:rPr>
              <w:t>autism spectrum disorder</w:t>
            </w:r>
            <w:r w:rsidR="002A2B4A">
              <w:rPr>
                <w:color w:val="000000" w:themeColor="text1"/>
                <w:sz w:val="24"/>
                <w:szCs w:val="24"/>
              </w:rPr>
              <w:t>. Autism Education Trust (2022) therefore highlight</w:t>
            </w:r>
            <w:r w:rsidR="00D02793">
              <w:rPr>
                <w:color w:val="000000" w:themeColor="text1"/>
                <w:sz w:val="24"/>
                <w:szCs w:val="24"/>
              </w:rPr>
              <w:t xml:space="preserve"> </w:t>
            </w:r>
            <w:r w:rsidR="002A2B4A">
              <w:rPr>
                <w:color w:val="000000" w:themeColor="text1"/>
                <w:sz w:val="24"/>
                <w:szCs w:val="24"/>
              </w:rPr>
              <w:t>the</w:t>
            </w:r>
            <w:r w:rsidR="006B660E">
              <w:rPr>
                <w:color w:val="000000" w:themeColor="text1"/>
                <w:sz w:val="24"/>
                <w:szCs w:val="24"/>
              </w:rPr>
              <w:t xml:space="preserve"> importa</w:t>
            </w:r>
            <w:r w:rsidR="002A2B4A">
              <w:rPr>
                <w:color w:val="000000" w:themeColor="text1"/>
                <w:sz w:val="24"/>
                <w:szCs w:val="24"/>
              </w:rPr>
              <w:t>nce of</w:t>
            </w:r>
            <w:r w:rsidR="006B660E">
              <w:rPr>
                <w:color w:val="000000" w:themeColor="text1"/>
                <w:sz w:val="24"/>
                <w:szCs w:val="24"/>
              </w:rPr>
              <w:t xml:space="preserve"> </w:t>
            </w:r>
            <w:r w:rsidR="00B022CC">
              <w:rPr>
                <w:color w:val="000000" w:themeColor="text1"/>
                <w:sz w:val="24"/>
                <w:szCs w:val="24"/>
              </w:rPr>
              <w:t>identify</w:t>
            </w:r>
            <w:r w:rsidR="002A2B4A">
              <w:rPr>
                <w:color w:val="000000" w:themeColor="text1"/>
                <w:sz w:val="24"/>
                <w:szCs w:val="24"/>
              </w:rPr>
              <w:t xml:space="preserve">ing </w:t>
            </w:r>
            <w:r w:rsidR="00590A20">
              <w:rPr>
                <w:color w:val="000000" w:themeColor="text1"/>
                <w:sz w:val="24"/>
                <w:szCs w:val="24"/>
              </w:rPr>
              <w:t xml:space="preserve">the diverse </w:t>
            </w:r>
            <w:r w:rsidR="00E03AE1" w:rsidRPr="00E03AE1">
              <w:rPr>
                <w:color w:val="000000" w:themeColor="text1"/>
                <w:sz w:val="24"/>
                <w:szCs w:val="24"/>
              </w:rPr>
              <w:t>characteristics of autism in children</w:t>
            </w:r>
            <w:r w:rsidR="007E5C73">
              <w:rPr>
                <w:color w:val="000000" w:themeColor="text1"/>
                <w:sz w:val="24"/>
                <w:szCs w:val="24"/>
              </w:rPr>
              <w:t xml:space="preserve"> </w:t>
            </w:r>
            <w:r w:rsidR="005565E5">
              <w:rPr>
                <w:color w:val="000000" w:themeColor="text1"/>
                <w:sz w:val="24"/>
                <w:szCs w:val="24"/>
              </w:rPr>
              <w:t>to provide early intervention appropriate for the individual</w:t>
            </w:r>
            <w:r w:rsidR="007E5C73">
              <w:rPr>
                <w:color w:val="000000" w:themeColor="text1"/>
                <w:sz w:val="24"/>
                <w:szCs w:val="24"/>
              </w:rPr>
              <w:t xml:space="preserve">, </w:t>
            </w:r>
            <w:r w:rsidR="00467D7F">
              <w:rPr>
                <w:color w:val="000000" w:themeColor="text1"/>
                <w:sz w:val="24"/>
                <w:szCs w:val="24"/>
              </w:rPr>
              <w:t>propo</w:t>
            </w:r>
            <w:r w:rsidR="007E5C73">
              <w:rPr>
                <w:color w:val="000000" w:themeColor="text1"/>
                <w:sz w:val="24"/>
                <w:szCs w:val="24"/>
              </w:rPr>
              <w:t>sing</w:t>
            </w:r>
            <w:r w:rsidR="00467D7F">
              <w:rPr>
                <w:color w:val="000000" w:themeColor="text1"/>
                <w:sz w:val="24"/>
                <w:szCs w:val="24"/>
              </w:rPr>
              <w:t xml:space="preserve"> that the </w:t>
            </w:r>
            <w:r w:rsidR="00E03AE1" w:rsidRPr="00E03AE1">
              <w:rPr>
                <w:color w:val="000000" w:themeColor="text1"/>
                <w:sz w:val="24"/>
                <w:szCs w:val="24"/>
              </w:rPr>
              <w:t xml:space="preserve">spectrum should be thought of as a wheel as opposed to </w:t>
            </w:r>
            <w:r w:rsidR="00E1403C" w:rsidRPr="00603855">
              <w:rPr>
                <w:color w:val="000000" w:themeColor="text1"/>
                <w:sz w:val="24"/>
                <w:szCs w:val="24"/>
              </w:rPr>
              <w:t>the linear</w:t>
            </w:r>
            <w:r w:rsidR="00D8023F">
              <w:rPr>
                <w:color w:val="000000" w:themeColor="text1"/>
                <w:sz w:val="24"/>
                <w:szCs w:val="24"/>
              </w:rPr>
              <w:t xml:space="preserve"> concept of</w:t>
            </w:r>
            <w:r w:rsidR="00E1403C" w:rsidRPr="00603855">
              <w:rPr>
                <w:color w:val="000000" w:themeColor="text1"/>
                <w:sz w:val="24"/>
                <w:szCs w:val="24"/>
              </w:rPr>
              <w:t xml:space="preserve"> low to high functioning</w:t>
            </w:r>
            <w:r w:rsidR="00392AB0">
              <w:rPr>
                <w:color w:val="000000" w:themeColor="text1"/>
                <w:sz w:val="24"/>
                <w:szCs w:val="24"/>
              </w:rPr>
              <w:t>.</w:t>
            </w:r>
            <w:r w:rsidR="002B36A1">
              <w:rPr>
                <w:color w:val="000000" w:themeColor="text1"/>
                <w:sz w:val="24"/>
                <w:szCs w:val="24"/>
              </w:rPr>
              <w:t xml:space="preserve"> </w:t>
            </w:r>
            <w:r w:rsidR="00392AB0">
              <w:rPr>
                <w:color w:val="000000" w:themeColor="text1"/>
                <w:sz w:val="24"/>
                <w:szCs w:val="24"/>
              </w:rPr>
              <w:t>A</w:t>
            </w:r>
            <w:r w:rsidR="002A2B4A">
              <w:rPr>
                <w:color w:val="000000" w:themeColor="text1"/>
                <w:sz w:val="24"/>
                <w:szCs w:val="24"/>
              </w:rPr>
              <w:t>n</w:t>
            </w:r>
            <w:r w:rsidR="005319CC">
              <w:rPr>
                <w:color w:val="000000" w:themeColor="text1"/>
                <w:sz w:val="24"/>
                <w:szCs w:val="24"/>
              </w:rPr>
              <w:t xml:space="preserve"> individual may have strong</w:t>
            </w:r>
            <w:r w:rsidR="00E03AE1" w:rsidRPr="00E03AE1">
              <w:rPr>
                <w:color w:val="000000" w:themeColor="text1"/>
                <w:sz w:val="24"/>
                <w:szCs w:val="24"/>
              </w:rPr>
              <w:t xml:space="preserve"> language and communication skills whereas other aspects such as self-regulation and social ability </w:t>
            </w:r>
            <w:r w:rsidR="000D2199">
              <w:rPr>
                <w:color w:val="000000" w:themeColor="text1"/>
                <w:sz w:val="24"/>
                <w:szCs w:val="24"/>
              </w:rPr>
              <w:t xml:space="preserve">can </w:t>
            </w:r>
            <w:r w:rsidR="00E03AE1" w:rsidRPr="00603855">
              <w:rPr>
                <w:color w:val="000000" w:themeColor="text1"/>
                <w:sz w:val="24"/>
                <w:szCs w:val="24"/>
              </w:rPr>
              <w:t>pose more challenging</w:t>
            </w:r>
            <w:r w:rsidR="00E03AE1" w:rsidRPr="00E03AE1">
              <w:rPr>
                <w:color w:val="000000" w:themeColor="text1"/>
                <w:sz w:val="24"/>
                <w:szCs w:val="24"/>
              </w:rPr>
              <w:t>. E</w:t>
            </w:r>
            <w:r w:rsidR="003A7E35">
              <w:rPr>
                <w:color w:val="000000" w:themeColor="text1"/>
                <w:sz w:val="24"/>
                <w:szCs w:val="24"/>
              </w:rPr>
              <w:t>ach</w:t>
            </w:r>
            <w:r w:rsidR="00E03AE1" w:rsidRPr="00E03AE1">
              <w:rPr>
                <w:color w:val="000000" w:themeColor="text1"/>
                <w:sz w:val="24"/>
                <w:szCs w:val="24"/>
              </w:rPr>
              <w:t xml:space="preserve"> autistic child </w:t>
            </w:r>
            <w:r w:rsidR="003A7E35">
              <w:rPr>
                <w:color w:val="000000" w:themeColor="text1"/>
                <w:sz w:val="24"/>
                <w:szCs w:val="24"/>
              </w:rPr>
              <w:t>has</w:t>
            </w:r>
            <w:r w:rsidR="00E03AE1" w:rsidRPr="00E03AE1">
              <w:rPr>
                <w:color w:val="000000" w:themeColor="text1"/>
                <w:sz w:val="24"/>
                <w:szCs w:val="24"/>
              </w:rPr>
              <w:t xml:space="preserve"> their own unique profile with different abilities and challenges</w:t>
            </w:r>
            <w:r w:rsidR="00162A34" w:rsidRPr="00603855">
              <w:rPr>
                <w:color w:val="000000" w:themeColor="text1"/>
                <w:sz w:val="24"/>
                <w:szCs w:val="24"/>
              </w:rPr>
              <w:t xml:space="preserve"> (Autism Education</w:t>
            </w:r>
            <w:r w:rsidR="009572D1" w:rsidRPr="00603855">
              <w:rPr>
                <w:color w:val="000000" w:themeColor="text1"/>
                <w:sz w:val="24"/>
                <w:szCs w:val="24"/>
              </w:rPr>
              <w:t xml:space="preserve"> Trust, 2022).</w:t>
            </w:r>
            <w:r w:rsidRPr="00603855">
              <w:rPr>
                <w:i/>
                <w:iCs/>
                <w:noProof/>
                <w:color w:val="006699"/>
                <w:sz w:val="36"/>
                <w:szCs w:val="36"/>
              </w:rPr>
              <w:t xml:space="preserve"> </w:t>
            </w:r>
          </w:p>
          <w:p w14:paraId="6D9F4BC7" w14:textId="77777777" w:rsidR="00B70892" w:rsidRDefault="00B70892" w:rsidP="00603855">
            <w:pPr>
              <w:tabs>
                <w:tab w:val="left" w:pos="553"/>
              </w:tabs>
              <w:spacing w:after="0"/>
              <w:ind w:left="1440"/>
              <w:rPr>
                <w:color w:val="000000" w:themeColor="text1"/>
                <w:sz w:val="24"/>
                <w:szCs w:val="24"/>
              </w:rPr>
            </w:pPr>
          </w:p>
          <w:p w14:paraId="72B61010" w14:textId="77777777" w:rsidR="00B70892" w:rsidRDefault="00B70892" w:rsidP="00603855">
            <w:pPr>
              <w:tabs>
                <w:tab w:val="left" w:pos="553"/>
              </w:tabs>
              <w:spacing w:after="0"/>
              <w:ind w:left="1440"/>
              <w:rPr>
                <w:color w:val="000000" w:themeColor="text1"/>
                <w:sz w:val="24"/>
                <w:szCs w:val="24"/>
              </w:rPr>
            </w:pPr>
          </w:p>
          <w:p w14:paraId="1F44DA8D" w14:textId="77777777" w:rsidR="00B70892" w:rsidRDefault="00B70892" w:rsidP="00603855">
            <w:pPr>
              <w:tabs>
                <w:tab w:val="left" w:pos="553"/>
              </w:tabs>
              <w:spacing w:after="0"/>
              <w:ind w:left="1440"/>
              <w:rPr>
                <w:color w:val="000000" w:themeColor="text1"/>
                <w:sz w:val="24"/>
                <w:szCs w:val="24"/>
              </w:rPr>
            </w:pPr>
          </w:p>
          <w:p w14:paraId="0585E036" w14:textId="77777777" w:rsidR="00B70892" w:rsidRDefault="00B70892" w:rsidP="00603855">
            <w:pPr>
              <w:tabs>
                <w:tab w:val="left" w:pos="553"/>
              </w:tabs>
              <w:spacing w:after="0"/>
              <w:ind w:left="1440"/>
              <w:rPr>
                <w:color w:val="000000" w:themeColor="text1"/>
                <w:sz w:val="24"/>
                <w:szCs w:val="24"/>
              </w:rPr>
            </w:pPr>
          </w:p>
          <w:p w14:paraId="52180217" w14:textId="77777777" w:rsidR="00B70892" w:rsidRDefault="00B70892" w:rsidP="00603855">
            <w:pPr>
              <w:tabs>
                <w:tab w:val="left" w:pos="553"/>
              </w:tabs>
              <w:spacing w:after="0"/>
              <w:ind w:left="1440"/>
              <w:rPr>
                <w:color w:val="000000" w:themeColor="text1"/>
                <w:sz w:val="24"/>
                <w:szCs w:val="24"/>
              </w:rPr>
            </w:pPr>
          </w:p>
          <w:p w14:paraId="0A86DC37" w14:textId="77777777" w:rsidR="00B70892" w:rsidRDefault="00B70892" w:rsidP="00603855">
            <w:pPr>
              <w:tabs>
                <w:tab w:val="left" w:pos="553"/>
              </w:tabs>
              <w:spacing w:after="0"/>
              <w:ind w:left="1440"/>
              <w:rPr>
                <w:color w:val="000000" w:themeColor="text1"/>
                <w:sz w:val="24"/>
                <w:szCs w:val="24"/>
              </w:rPr>
            </w:pPr>
          </w:p>
          <w:p w14:paraId="062A9F0B" w14:textId="77777777" w:rsidR="00B70892" w:rsidRDefault="00B70892" w:rsidP="00603855">
            <w:pPr>
              <w:tabs>
                <w:tab w:val="left" w:pos="553"/>
              </w:tabs>
              <w:spacing w:after="0"/>
              <w:ind w:left="1440"/>
              <w:rPr>
                <w:color w:val="000000" w:themeColor="text1"/>
                <w:sz w:val="24"/>
                <w:szCs w:val="24"/>
              </w:rPr>
            </w:pPr>
          </w:p>
          <w:p w14:paraId="7DD5BD1D" w14:textId="77777777" w:rsidR="00B70892" w:rsidRDefault="00B70892" w:rsidP="00603855">
            <w:pPr>
              <w:tabs>
                <w:tab w:val="left" w:pos="553"/>
              </w:tabs>
              <w:spacing w:after="0"/>
              <w:ind w:left="1440"/>
              <w:rPr>
                <w:color w:val="000000" w:themeColor="text1"/>
                <w:sz w:val="24"/>
                <w:szCs w:val="24"/>
              </w:rPr>
            </w:pPr>
          </w:p>
          <w:p w14:paraId="1CE3E3CF" w14:textId="77777777" w:rsidR="00B70892" w:rsidRDefault="00B70892" w:rsidP="00603855">
            <w:pPr>
              <w:tabs>
                <w:tab w:val="left" w:pos="553"/>
              </w:tabs>
              <w:spacing w:after="0"/>
              <w:ind w:left="1440"/>
              <w:rPr>
                <w:color w:val="000000" w:themeColor="text1"/>
                <w:sz w:val="24"/>
                <w:szCs w:val="24"/>
              </w:rPr>
            </w:pPr>
          </w:p>
          <w:p w14:paraId="4624003F" w14:textId="77777777" w:rsidR="00B70892" w:rsidRDefault="00B70892" w:rsidP="00603855">
            <w:pPr>
              <w:tabs>
                <w:tab w:val="left" w:pos="553"/>
              </w:tabs>
              <w:spacing w:after="0"/>
              <w:ind w:left="1440"/>
              <w:rPr>
                <w:color w:val="000000" w:themeColor="text1"/>
                <w:sz w:val="24"/>
                <w:szCs w:val="24"/>
              </w:rPr>
            </w:pPr>
          </w:p>
          <w:p w14:paraId="67DD8F1A" w14:textId="16D8D6B7" w:rsidR="00B70892" w:rsidRDefault="00B70892" w:rsidP="00603855">
            <w:pPr>
              <w:tabs>
                <w:tab w:val="left" w:pos="553"/>
              </w:tabs>
              <w:spacing w:after="0"/>
              <w:ind w:left="1440"/>
              <w:rPr>
                <w:color w:val="000000" w:themeColor="text1"/>
                <w:sz w:val="24"/>
                <w:szCs w:val="24"/>
              </w:rPr>
            </w:pPr>
            <w:r w:rsidRPr="00603855">
              <w:rPr>
                <w:i/>
                <w:iCs/>
                <w:noProof/>
                <w:color w:val="006699"/>
                <w:sz w:val="36"/>
                <w:szCs w:val="36"/>
              </w:rPr>
              <mc:AlternateContent>
                <mc:Choice Requires="wps">
                  <w:drawing>
                    <wp:anchor distT="0" distB="0" distL="114300" distR="114300" simplePos="0" relativeHeight="251357696" behindDoc="0" locked="0" layoutInCell="1" allowOverlap="1" wp14:anchorId="5F8B93D4" wp14:editId="7FE604F2">
                      <wp:simplePos x="0" y="0"/>
                      <wp:positionH relativeFrom="column">
                        <wp:posOffset>5229225</wp:posOffset>
                      </wp:positionH>
                      <wp:positionV relativeFrom="paragraph">
                        <wp:posOffset>191770</wp:posOffset>
                      </wp:positionV>
                      <wp:extent cx="1527810" cy="405130"/>
                      <wp:effectExtent l="0" t="0" r="0" b="0"/>
                      <wp:wrapNone/>
                      <wp:docPr id="1249164886" name="Text Box 84"/>
                      <wp:cNvGraphicFramePr/>
                      <a:graphic xmlns:a="http://schemas.openxmlformats.org/drawingml/2006/main">
                        <a:graphicData uri="http://schemas.microsoft.com/office/word/2010/wordprocessingShape">
                          <wps:wsp>
                            <wps:cNvSpPr txBox="1"/>
                            <wps:spPr>
                              <a:xfrm>
                                <a:off x="0" y="0"/>
                                <a:ext cx="1527810" cy="405130"/>
                              </a:xfrm>
                              <a:prstGeom prst="rect">
                                <a:avLst/>
                              </a:prstGeom>
                              <a:solidFill>
                                <a:schemeClr val="lt1"/>
                              </a:solidFill>
                              <a:ln w="6350">
                                <a:noFill/>
                              </a:ln>
                            </wps:spPr>
                            <wps:txbx>
                              <w:txbxContent>
                                <w:p w14:paraId="5C27585A" w14:textId="32ADEC3C" w:rsidR="00A731E5" w:rsidRPr="00924777" w:rsidRDefault="00A731E5">
                                  <w:pPr>
                                    <w:rPr>
                                      <w:sz w:val="16"/>
                                      <w:szCs w:val="16"/>
                                    </w:rPr>
                                  </w:pPr>
                                  <w:r w:rsidRPr="00924777">
                                    <w:rPr>
                                      <w:sz w:val="16"/>
                                      <w:szCs w:val="16"/>
                                    </w:rPr>
                                    <w:t>Image Source:</w:t>
                                  </w:r>
                                  <w:r w:rsidR="00E969EC">
                                    <w:rPr>
                                      <w:sz w:val="16"/>
                                      <w:szCs w:val="16"/>
                                    </w:rPr>
                                    <w:t xml:space="preserve"> (</w:t>
                                  </w:r>
                                  <w:r w:rsidR="00924777" w:rsidRPr="00924777">
                                    <w:rPr>
                                      <w:sz w:val="16"/>
                                      <w:szCs w:val="16"/>
                                    </w:rPr>
                                    <w:t xml:space="preserve">A Heart </w:t>
                                  </w:r>
                                  <w:r w:rsidR="00E969EC" w:rsidRPr="00924777">
                                    <w:rPr>
                                      <w:sz w:val="16"/>
                                      <w:szCs w:val="16"/>
                                    </w:rPr>
                                    <w:t>for</w:t>
                                  </w:r>
                                  <w:r w:rsidR="00924777" w:rsidRPr="00924777">
                                    <w:rPr>
                                      <w:sz w:val="16"/>
                                      <w:szCs w:val="16"/>
                                    </w:rPr>
                                    <w:t xml:space="preserve"> All Students, 2024).</w:t>
                                  </w:r>
                                </w:p>
                                <w:p w14:paraId="12ACD3F2" w14:textId="6EF13508" w:rsidR="00A731E5" w:rsidRDefault="00A731E5"/>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5F8B93D4" id="Text Box 84" o:spid="_x0000_s1037" type="#_x0000_t202" style="position:absolute;left:0;text-align:left;margin-left:411.75pt;margin-top:15.1pt;width:120.3pt;height:31.9pt;z-index:251357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HC3IMQIAAFsEAAAOAAAAZHJzL2Uyb0RvYy54bWysVN9v2jAQfp+0/8Hy+wih0LKIUDEqpkmo&#10;rUSnPhvHJpYcn2cbEvbX7+xAYd2epr04d77z/fi+u8zuu0aTg3BegSlpPhhSIgyHSpldSb+/rD5N&#10;KfGBmYppMKKkR+Hp/fzjh1lrCzGCGnQlHMEgxhetLWkdgi2yzPNaNMwPwAqDRgmuYQFVt8sqx1qM&#10;3uhsNBzeZi24yjrgwnu8feiNdJ7iSyl4eJLSi0B0SbG2kE6Xzm08s/mMFTvHbK34qQz2D1U0TBlM&#10;+hbqgQVG9k79EapR3IEHGQYcmgykVFykHrCbfPium03NrEi9IDjevsHk/19Y/njY2GdHQvcFOiQw&#10;AtJaX3i8jP100jXxi5UStCOExzfYRBcIj48mo7tpjiaOtvFwkt8kXLPLa+t8+CqgIVEoqUNaElrs&#10;sPYBM6Lr2SUm86BVtVJaJyWOglhqRw4MSdQh1YgvfvPShrQlvb2ZDFNgA/F5H1kbTHDpKUqh23ZE&#10;VSWdnvvdQnVEGBz0E+ItXymsdc18eGYORwLbwzEPT3hIDZgLThIlNbiff7uP/sgUWilpccRK6n/s&#10;mROU6G8GOfycj8dxJpMyntyNUHHXlu21xeybJSAAOS6U5UmM/kGfRemgecVtWMSsaGKGY+6ShrO4&#10;DP3g4zZxsVgkJ5xCy8LabCyPoSPgkYmX7pU5e6IrINGPcB5GVrxjrfeNLw0s9gGkSpRGnHtUT/Dj&#10;BCemT9sWV+RaT16Xf8L8FwAAAP//AwBQSwMEFAAGAAgAAAAhAGsVIHziAAAACgEAAA8AAABkcnMv&#10;ZG93bnJldi54bWxMj8tOwzAQRfdI/IM1SGwQtdu0pYRMKoR4SOxoeIidGw9JRDyOYjcJf4+7guXo&#10;Ht17JttOthUD9b5xjDCfKRDEpTMNVwivxcPlBoQPmo1uHRPCD3nY5qcnmU6NG/mFhl2oRCxhn2qE&#10;OoQuldKXNVntZ64jjtmX660O8ewraXo9xnLbyoVSa2l1w3Gh1h3d1VR+7w4W4fOi+nj20+PbmKyS&#10;7v5pKK7eTYF4fjbd3oAINIU/GI76UR3y6LR3BzZetAibRbKKKEKiFiCOgFov5yD2CNdLBTLP5P8X&#10;8l8AAAD//wMAUEsBAi0AFAAGAAgAAAAhALaDOJL+AAAA4QEAABMAAAAAAAAAAAAAAAAAAAAAAFtD&#10;b250ZW50X1R5cGVzXS54bWxQSwECLQAUAAYACAAAACEAOP0h/9YAAACUAQAACwAAAAAAAAAAAAAA&#10;AAAvAQAAX3JlbHMvLnJlbHNQSwECLQAUAAYACAAAACEAkBwtyDECAABbBAAADgAAAAAAAAAAAAAA&#10;AAAuAgAAZHJzL2Uyb0RvYy54bWxQSwECLQAUAAYACAAAACEAaxUgfOIAAAAKAQAADwAAAAAAAAAA&#10;AAAAAACLBAAAZHJzL2Rvd25yZXYueG1sUEsFBgAAAAAEAAQA8wAAAJoFAAAAAA==&#10;" fillcolor="white [3201]" stroked="f" strokeweight=".5pt">
                      <v:textbox>
                        <w:txbxContent>
                          <w:p w14:paraId="5C27585A" w14:textId="32ADEC3C" w:rsidR="00A731E5" w:rsidRPr="00924777" w:rsidRDefault="00A731E5">
                            <w:pPr>
                              <w:rPr>
                                <w:sz w:val="16"/>
                                <w:szCs w:val="16"/>
                              </w:rPr>
                            </w:pPr>
                            <w:r w:rsidRPr="00924777">
                              <w:rPr>
                                <w:sz w:val="16"/>
                                <w:szCs w:val="16"/>
                              </w:rPr>
                              <w:t>Image Source:</w:t>
                            </w:r>
                            <w:r w:rsidR="00E969EC">
                              <w:rPr>
                                <w:sz w:val="16"/>
                                <w:szCs w:val="16"/>
                              </w:rPr>
                              <w:t xml:space="preserve"> (</w:t>
                            </w:r>
                            <w:r w:rsidR="00924777" w:rsidRPr="00924777">
                              <w:rPr>
                                <w:sz w:val="16"/>
                                <w:szCs w:val="16"/>
                              </w:rPr>
                              <w:t xml:space="preserve">A Heart </w:t>
                            </w:r>
                            <w:r w:rsidR="00E969EC" w:rsidRPr="00924777">
                              <w:rPr>
                                <w:sz w:val="16"/>
                                <w:szCs w:val="16"/>
                              </w:rPr>
                              <w:t>for</w:t>
                            </w:r>
                            <w:r w:rsidR="00924777" w:rsidRPr="00924777">
                              <w:rPr>
                                <w:sz w:val="16"/>
                                <w:szCs w:val="16"/>
                              </w:rPr>
                              <w:t xml:space="preserve"> All Students, 2024).</w:t>
                            </w:r>
                          </w:p>
                          <w:p w14:paraId="12ACD3F2" w14:textId="6EF13508" w:rsidR="00A731E5" w:rsidRDefault="00A731E5"/>
                        </w:txbxContent>
                      </v:textbox>
                    </v:shape>
                  </w:pict>
                </mc:Fallback>
              </mc:AlternateContent>
            </w:r>
          </w:p>
          <w:p w14:paraId="403FC777" w14:textId="6BF01DE1" w:rsidR="00B70892" w:rsidRDefault="00B70892" w:rsidP="00603855">
            <w:pPr>
              <w:tabs>
                <w:tab w:val="left" w:pos="553"/>
              </w:tabs>
              <w:spacing w:after="0"/>
              <w:ind w:left="1440"/>
              <w:rPr>
                <w:color w:val="000000" w:themeColor="text1"/>
                <w:sz w:val="24"/>
                <w:szCs w:val="24"/>
              </w:rPr>
            </w:pPr>
          </w:p>
          <w:p w14:paraId="2E7EC3D4" w14:textId="3C2C9EE7" w:rsidR="009572D1" w:rsidRPr="00E03AE1" w:rsidRDefault="00B33CE1" w:rsidP="00603855">
            <w:pPr>
              <w:tabs>
                <w:tab w:val="left" w:pos="553"/>
              </w:tabs>
              <w:spacing w:after="0"/>
              <w:ind w:left="1440"/>
              <w:rPr>
                <w:color w:val="000000" w:themeColor="text1"/>
                <w:sz w:val="24"/>
                <w:szCs w:val="24"/>
              </w:rPr>
            </w:pPr>
            <w:r w:rsidRPr="00603855">
              <w:rPr>
                <w:i/>
                <w:iCs/>
                <w:noProof/>
                <w:color w:val="006699"/>
                <w:sz w:val="36"/>
                <w:szCs w:val="36"/>
              </w:rPr>
              <mc:AlternateContent>
                <mc:Choice Requires="wps">
                  <w:drawing>
                    <wp:anchor distT="0" distB="0" distL="114300" distR="114300" simplePos="0" relativeHeight="251349504" behindDoc="0" locked="0" layoutInCell="1" allowOverlap="1" wp14:anchorId="063B7EB3" wp14:editId="1B362AFB">
                      <wp:simplePos x="0" y="0"/>
                      <wp:positionH relativeFrom="column">
                        <wp:posOffset>-3192981</wp:posOffset>
                      </wp:positionH>
                      <wp:positionV relativeFrom="paragraph">
                        <wp:posOffset>544226</wp:posOffset>
                      </wp:positionV>
                      <wp:extent cx="1475715" cy="651516"/>
                      <wp:effectExtent l="0" t="0" r="0" b="0"/>
                      <wp:wrapNone/>
                      <wp:docPr id="642407203" name="Rectangle 83"/>
                      <wp:cNvGraphicFramePr/>
                      <a:graphic xmlns:a="http://schemas.openxmlformats.org/drawingml/2006/main">
                        <a:graphicData uri="http://schemas.microsoft.com/office/word/2010/wordprocessingShape">
                          <wps:wsp>
                            <wps:cNvSpPr/>
                            <wps:spPr>
                              <a:xfrm>
                                <a:off x="0" y="0"/>
                                <a:ext cx="1475715" cy="651516"/>
                              </a:xfrm>
                              <a:prstGeom prst="rect">
                                <a:avLst/>
                              </a:prstGeom>
                              <a:ln>
                                <a:noFill/>
                              </a:ln>
                            </wps:spPr>
                            <wps:style>
                              <a:lnRef idx="2">
                                <a:schemeClr val="accent6"/>
                              </a:lnRef>
                              <a:fillRef idx="1">
                                <a:schemeClr val="lt1"/>
                              </a:fillRef>
                              <a:effectRef idx="0">
                                <a:schemeClr val="accent6"/>
                              </a:effectRef>
                              <a:fontRef idx="minor">
                                <a:schemeClr val="dk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9826BD6" id="Rectangle 83" o:spid="_x0000_s1026" style="position:absolute;margin-left:-251.4pt;margin-top:42.85pt;width:116.2pt;height:51.3pt;z-index:25134950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2uRl+VAIAAAQFAAAOAAAAZHJzL2Uyb0RvYy54bWysVF1v2jAUfZ+0/2D5fQ1BfGyooUJUnSah&#10;FrWd+uw6NkRzfL1rQ2C/ftdOCF3H07QXc+37fTgn1zeH2rC9Ql+BLXh+NeBMWQllZTcF//589+kz&#10;Zz4IWwoDVhX8qDy/mX/8cN24mRrCFkypkFER62eNK/g2BDfLMi+3qhb+Cpyy5NSAtQh0xU1Womio&#10;em2y4WAwyRrA0iFI5T293rZOPk/1tVYyPGjtVWCm4DRbSCem8zWe2fxazDYo3LaS3RjiH6aoRWWp&#10;aV/qVgTBdlj9VaquJIIHHa4k1BloXUmVdqBt8sG7bZ62wqm0C4HjXQ+T/39l5f3+ya2RYGicn3ky&#10;4xYHjXX8pfnYIYF17MFSh8AkPeaj6XiajzmT5JuM83E+iWhm52yHPnxVULNoFBzpz0gYif3Khzb0&#10;FBKbGRtPC3eVMa03vmTnuZIVjka10Y9Ks6qkSYapaqKMWhpke0F/tpBS2XAayViKjmmaiveJ+aVE&#10;E/Jujy42pqlEpT5xcCnxz459RuoKNvTJdWUBLxUof/Sd2/jT9u3Ocf1XKI9rZAgtkb2TdxWBuxI+&#10;rAUSc4njpMbwQIc20BQcOouzLeCvS+8xnghFXs4aUkLB/c+dQMWZ+WaJal/y0ShKJ11G4+mQLvjW&#10;8/rWY3f1Egj/nHTvZDJjfDAnUyPULyTaRexKLmEl9S64DHi6LEOrUJK9VItFCiO5OBFW9snJWDyi&#10;GsnzfHgR6DqGBeLmPZxUI2bviNbGxkwLi10AXSUWnnHt8CapJR53n4Wo5bf3FHX+eM1/AwAA//8D&#10;AFBLAwQUAAYACAAAACEABwcwiuMAAAAMAQAADwAAAGRycy9kb3ducmV2LnhtbEyPwU7DMBBE70j8&#10;g7VI3FKbJCVRiFOhiooDB0QAiaMbb5NAvE5jtw1/X3Mqx9U8zbwtV7MZ2BEn11uScLcQwJAaq3tq&#10;JXy8b6IcmPOKtBosoYRfdLCqrq9KVWh7ojc81r5loYRcoSR03o8F567p0Ci3sCNSyHZ2MsqHc2q5&#10;ntQplJuBx0Lcc6N6CgudGnHdYfNTH4yEl2+9T9uvp9ekz9bZ5z59rje7RMrbm/nxAZjH2V9g+NMP&#10;6lAFp609kHZskBAtRRzcvYR8mQELRBRnIgW2DWyeJ8Crkv9/ojoDAAD//wMAUEsBAi0AFAAGAAgA&#10;AAAhALaDOJL+AAAA4QEAABMAAAAAAAAAAAAAAAAAAAAAAFtDb250ZW50X1R5cGVzXS54bWxQSwEC&#10;LQAUAAYACAAAACEAOP0h/9YAAACUAQAACwAAAAAAAAAAAAAAAAAvAQAAX3JlbHMvLnJlbHNQSwEC&#10;LQAUAAYACAAAACEA9rkZflQCAAAEBQAADgAAAAAAAAAAAAAAAAAuAgAAZHJzL2Uyb0RvYy54bWxQ&#10;SwECLQAUAAYACAAAACEABwcwiuMAAAAMAQAADwAAAAAAAAAAAAAAAACuBAAAZHJzL2Rvd25yZXYu&#10;eG1sUEsFBgAAAAAEAAQA8wAAAL4FAAAAAA==&#10;" fillcolor="white [3201]" stroked="f" strokeweight="1pt"/>
                  </w:pict>
                </mc:Fallback>
              </mc:AlternateContent>
            </w:r>
          </w:p>
          <w:p w14:paraId="72A955D0" w14:textId="70073C37" w:rsidR="009C215C" w:rsidRPr="00603855" w:rsidRDefault="00F33C57" w:rsidP="00DC0576">
            <w:pPr>
              <w:tabs>
                <w:tab w:val="left" w:pos="553"/>
              </w:tabs>
              <w:spacing w:after="120" w:line="360" w:lineRule="auto"/>
              <w:rPr>
                <w:b/>
                <w:bCs/>
                <w:noProof/>
                <w:color w:val="006699"/>
                <w:sz w:val="28"/>
                <w:szCs w:val="28"/>
              </w:rPr>
            </w:pPr>
            <w:r w:rsidRPr="00603855">
              <w:rPr>
                <w:b/>
                <w:bCs/>
                <w:color w:val="006699"/>
                <w:sz w:val="28"/>
                <w:szCs w:val="28"/>
              </w:rPr>
              <w:t>Masking</w:t>
            </w:r>
          </w:p>
          <w:p w14:paraId="2C04E900" w14:textId="5DD433C0" w:rsidR="004E6A2D" w:rsidRPr="00E658C7" w:rsidRDefault="00FC37BE" w:rsidP="00395C93">
            <w:pPr>
              <w:spacing w:line="360" w:lineRule="auto"/>
              <w:rPr>
                <w:rFonts w:cstheme="minorHAnsi"/>
                <w:color w:val="auto"/>
                <w:sz w:val="24"/>
                <w:szCs w:val="24"/>
              </w:rPr>
            </w:pPr>
            <w:r>
              <w:rPr>
                <w:rFonts w:cstheme="minorHAnsi"/>
                <w:b/>
                <w:bCs/>
                <w:noProof/>
                <w:color w:val="006699"/>
                <w:sz w:val="32"/>
                <w:szCs w:val="32"/>
              </w:rPr>
              <mc:AlternateContent>
                <mc:Choice Requires="wps">
                  <w:drawing>
                    <wp:anchor distT="0" distB="0" distL="114300" distR="114300" simplePos="0" relativeHeight="251374080" behindDoc="0" locked="0" layoutInCell="1" allowOverlap="1" wp14:anchorId="1EBC01A1" wp14:editId="6545692F">
                      <wp:simplePos x="0" y="0"/>
                      <wp:positionH relativeFrom="column">
                        <wp:posOffset>8131706</wp:posOffset>
                      </wp:positionH>
                      <wp:positionV relativeFrom="paragraph">
                        <wp:posOffset>821099</wp:posOffset>
                      </wp:positionV>
                      <wp:extent cx="398182" cy="13408176"/>
                      <wp:effectExtent l="0" t="0" r="1905" b="3175"/>
                      <wp:wrapNone/>
                      <wp:docPr id="1914435275" name="Rectangle 86"/>
                      <wp:cNvGraphicFramePr/>
                      <a:graphic xmlns:a="http://schemas.openxmlformats.org/drawingml/2006/main">
                        <a:graphicData uri="http://schemas.microsoft.com/office/word/2010/wordprocessingShape">
                          <wps:wsp>
                            <wps:cNvSpPr/>
                            <wps:spPr>
                              <a:xfrm>
                                <a:off x="0" y="0"/>
                                <a:ext cx="398182" cy="13408176"/>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C3D3726" id="Rectangle 86" o:spid="_x0000_s1026" style="position:absolute;margin-left:640.3pt;margin-top:64.65pt;width:31.35pt;height:1055.75pt;z-index:2513740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kt118fwIAAGAFAAAOAAAAZHJzL2Uyb0RvYy54bWysVFFv2yAQfp+0/4B4X22naZpEdaqoVadJ&#10;VRutnfpMMMRImGNA4mS/fgd2nK6t9jDtBQN3993d5++4ut43muyE8wpMSYuznBJhOFTKbEr64/nu&#10;y5QSH5ipmAYjSnoQnl4vPn+6au1cjKAGXQlHEMT4eWtLWodg51nmeS0a5s/ACoNGCa5hAY9uk1WO&#10;tYje6GyU55OsBVdZB1x4j7e3nZEuEr6UgodHKb0IRJcUawtpdWldxzVbXLH5xjFbK96Xwf6hioYp&#10;g0kHqFsWGNk69Q6qUdyBBxnOODQZSKm4SD1gN0X+ppunmlmRekFyvB1o8v8Plj/snuzKIQ2t9XOP&#10;29jFXromfrE+sk9kHQayxD4Qjpfns2kxHVHC0VScj/NpcTmJdGancOt8+CqgIXFTUod/I5HEdvc+&#10;dK5Hl5jNg1bVndI6HdxmfaMd2bH45/LJZDbr0f9w0yY6G4hhHWK8yU7NpF04aBH9tPkuJFEVlj9K&#10;lSSdiSEP41yYUHSmmlWiS19c5HmSCvY2RKROE2BElph/wO4BoobfY3dV9v4xVCSZDsH53wrrgoeI&#10;lBlMGIIbZcB9BKCxqz5z538kqaMmsrSG6rByxEE3JN7yO4X/7Z75sGIOpwLnByc9POIiNbQlhX5H&#10;SQ3u10f30R/FilZKWpyykvqfW+YEJfqbQRnPivE4jmU6jC8uR3hwry3r1xazbW4A5VDgm2J52kb/&#10;oI9b6aB5wQdhGbOiiRmOuUvKgzsebkI3/fikcLFcJjccRcvCvXmyPIJHVqMun/cvzNlevAF1/wDH&#10;iWTzNxrufGOkgeU2gFRJ4Cdee75xjJNw+icnvhOvz8nr9DAufgMAAP//AwBQSwMEFAAGAAgAAAAh&#10;AG5hQ0bgAAAADgEAAA8AAABkcnMvZG93bnJldi54bWxMj0tPwzAQhO9I/AdrkbhROw/aEOJUCInH&#10;raIUxHEbL0kgtiPbbcO/xznBbUb7aXamWk96YEdyvrdGQrIQwMg0VvWmlbB7fbgqgPmARuFgDUn4&#10;IQ/r+vyswlLZk3mh4za0LIYYX6KELoSx5Nw3HWn0CzuSibdP6zSGaF3LlcNTDNcDT4VYco29iR86&#10;HOm+o+Z7e9ASeLFZYfL+9Igf5K4TYZ+/mrdcysuL6e4WWKAp/MEw14/VoY6d9vZglGdD9GkhlpGd&#10;1U0GbEayPItqLyFNc1EAryv+f0b9CwAA//8DAFBLAQItABQABgAIAAAAIQC2gziS/gAAAOEBAAAT&#10;AAAAAAAAAAAAAAAAAAAAAABbQ29udGVudF9UeXBlc10ueG1sUEsBAi0AFAAGAAgAAAAhADj9If/W&#10;AAAAlAEAAAsAAAAAAAAAAAAAAAAALwEAAF9yZWxzLy5yZWxzUEsBAi0AFAAGAAgAAAAhAGS3XXx/&#10;AgAAYAUAAA4AAAAAAAAAAAAAAAAALgIAAGRycy9lMm9Eb2MueG1sUEsBAi0AFAAGAAgAAAAhAG5h&#10;Q0bgAAAADgEAAA8AAAAAAAAAAAAAAAAA2QQAAGRycy9kb3ducmV2LnhtbFBLBQYAAAAABAAEAPMA&#10;AADmBQAAAAA=&#10;" fillcolor="#069" stroked="f" strokeweight="1pt"/>
                  </w:pict>
                </mc:Fallback>
              </mc:AlternateContent>
            </w:r>
            <w:r w:rsidR="008B4995" w:rsidRPr="008B4995">
              <w:rPr>
                <w:rFonts w:cstheme="minorHAnsi"/>
                <w:color w:val="auto"/>
                <w:sz w:val="24"/>
                <w:szCs w:val="24"/>
              </w:rPr>
              <w:t xml:space="preserve">Some autistic individuals use masking strategies as a social camouflage to hide their autistic traits </w:t>
            </w:r>
            <w:r w:rsidR="00954716">
              <w:rPr>
                <w:rFonts w:cstheme="minorHAnsi"/>
                <w:color w:val="auto"/>
                <w:sz w:val="24"/>
                <w:szCs w:val="24"/>
              </w:rPr>
              <w:t xml:space="preserve">to </w:t>
            </w:r>
            <w:r w:rsidR="008B4995" w:rsidRPr="008B4995">
              <w:rPr>
                <w:rFonts w:cstheme="minorHAnsi"/>
                <w:color w:val="auto"/>
                <w:sz w:val="24"/>
                <w:szCs w:val="24"/>
              </w:rPr>
              <w:t xml:space="preserve">appear more neurotypical </w:t>
            </w:r>
            <w:r w:rsidR="00954716">
              <w:rPr>
                <w:rFonts w:cstheme="minorHAnsi"/>
                <w:color w:val="auto"/>
                <w:sz w:val="24"/>
                <w:szCs w:val="24"/>
              </w:rPr>
              <w:t>and</w:t>
            </w:r>
            <w:r w:rsidR="00283600">
              <w:rPr>
                <w:rFonts w:cstheme="minorHAnsi"/>
                <w:color w:val="auto"/>
                <w:sz w:val="24"/>
                <w:szCs w:val="24"/>
              </w:rPr>
              <w:t xml:space="preserve"> </w:t>
            </w:r>
            <w:r w:rsidR="008B4995" w:rsidRPr="008B4995">
              <w:rPr>
                <w:rFonts w:cstheme="minorHAnsi"/>
                <w:color w:val="auto"/>
                <w:sz w:val="24"/>
                <w:szCs w:val="24"/>
              </w:rPr>
              <w:t>fit in with peers. Suppressing these behaviours as a coping strategy can cause low self-esteem and autistic burnout, significantly impacting on their mental health (Mandy, 2019). Classrooms must create a safe and nurturing environment that promotes understanding and acceptance to allow the child to express themselves</w:t>
            </w:r>
            <w:r w:rsidR="00F912CC">
              <w:rPr>
                <w:rFonts w:cstheme="minorHAnsi"/>
                <w:color w:val="auto"/>
                <w:sz w:val="24"/>
                <w:szCs w:val="24"/>
              </w:rPr>
              <w:t xml:space="preserve"> and their</w:t>
            </w:r>
            <w:r w:rsidR="005B0BCE">
              <w:rPr>
                <w:rFonts w:cstheme="minorHAnsi"/>
                <w:color w:val="auto"/>
                <w:sz w:val="24"/>
                <w:szCs w:val="24"/>
              </w:rPr>
              <w:t xml:space="preserve"> fundamental</w:t>
            </w:r>
            <w:r w:rsidR="00F912CC">
              <w:rPr>
                <w:rFonts w:cstheme="minorHAnsi"/>
                <w:color w:val="auto"/>
                <w:sz w:val="24"/>
                <w:szCs w:val="24"/>
              </w:rPr>
              <w:t xml:space="preserve"> needs.</w:t>
            </w:r>
            <w:r w:rsidR="008B4995" w:rsidRPr="008B4995">
              <w:rPr>
                <w:rFonts w:cstheme="minorHAnsi"/>
                <w:color w:val="auto"/>
                <w:sz w:val="24"/>
                <w:szCs w:val="24"/>
              </w:rPr>
              <w:t xml:space="preserve"> Teaching assistants providing 1:1 support play an important role at identifying signs of masking and</w:t>
            </w:r>
            <w:r w:rsidR="00A94D90">
              <w:rPr>
                <w:rFonts w:cstheme="minorHAnsi"/>
                <w:color w:val="auto"/>
                <w:sz w:val="24"/>
                <w:szCs w:val="24"/>
              </w:rPr>
              <w:t xml:space="preserve"> must</w:t>
            </w:r>
            <w:r w:rsidR="008B4995" w:rsidRPr="008B4995">
              <w:rPr>
                <w:rFonts w:cstheme="minorHAnsi"/>
                <w:color w:val="auto"/>
                <w:sz w:val="24"/>
                <w:szCs w:val="24"/>
              </w:rPr>
              <w:t xml:space="preserve"> ensure</w:t>
            </w:r>
            <w:r w:rsidR="00A94D90">
              <w:rPr>
                <w:rFonts w:cstheme="minorHAnsi"/>
                <w:color w:val="auto"/>
                <w:sz w:val="24"/>
                <w:szCs w:val="24"/>
              </w:rPr>
              <w:t xml:space="preserve"> accommodations are provided</w:t>
            </w:r>
            <w:r w:rsidR="005538E0">
              <w:rPr>
                <w:rFonts w:cstheme="minorHAnsi"/>
                <w:color w:val="auto"/>
                <w:sz w:val="24"/>
                <w:szCs w:val="24"/>
              </w:rPr>
              <w:t>,</w:t>
            </w:r>
            <w:r w:rsidR="00A94D90">
              <w:rPr>
                <w:rFonts w:cstheme="minorHAnsi"/>
                <w:color w:val="auto"/>
                <w:sz w:val="24"/>
                <w:szCs w:val="24"/>
              </w:rPr>
              <w:t xml:space="preserve"> </w:t>
            </w:r>
            <w:r w:rsidR="005538E0">
              <w:rPr>
                <w:rFonts w:cstheme="minorHAnsi"/>
                <w:color w:val="auto"/>
                <w:sz w:val="24"/>
                <w:szCs w:val="24"/>
              </w:rPr>
              <w:t xml:space="preserve">allowing </w:t>
            </w:r>
            <w:r w:rsidR="008B4995" w:rsidRPr="008B4995">
              <w:rPr>
                <w:rFonts w:cstheme="minorHAnsi"/>
                <w:color w:val="auto"/>
                <w:sz w:val="24"/>
                <w:szCs w:val="24"/>
              </w:rPr>
              <w:t>regulation breaks following intense social interactions (National Autistic Society, 2022).</w:t>
            </w:r>
          </w:p>
          <w:p w14:paraId="0AFC6B10" w14:textId="77777777" w:rsidR="005B0BCE" w:rsidRDefault="005B0BCE" w:rsidP="00395C93">
            <w:pPr>
              <w:spacing w:line="360" w:lineRule="auto"/>
              <w:rPr>
                <w:rFonts w:cstheme="minorHAnsi"/>
                <w:b/>
                <w:bCs/>
                <w:color w:val="006699"/>
                <w:sz w:val="32"/>
                <w:szCs w:val="32"/>
              </w:rPr>
            </w:pPr>
          </w:p>
          <w:p w14:paraId="5CCB7CD6" w14:textId="30D23307" w:rsidR="004E6A2D" w:rsidRDefault="003E6B81" w:rsidP="00395C93">
            <w:pPr>
              <w:spacing w:line="360" w:lineRule="auto"/>
              <w:rPr>
                <w:rFonts w:cstheme="minorHAnsi"/>
                <w:b/>
                <w:bCs/>
                <w:color w:val="006699"/>
                <w:sz w:val="32"/>
                <w:szCs w:val="32"/>
              </w:rPr>
            </w:pPr>
            <w:r>
              <w:rPr>
                <w:rFonts w:cstheme="minorHAnsi"/>
                <w:b/>
                <w:bCs/>
                <w:noProof/>
                <w:color w:val="006699"/>
                <w:sz w:val="32"/>
                <w:szCs w:val="32"/>
              </w:rPr>
              <w:lastRenderedPageBreak/>
              <mc:AlternateContent>
                <mc:Choice Requires="wps">
                  <w:drawing>
                    <wp:anchor distT="0" distB="0" distL="114300" distR="114300" simplePos="0" relativeHeight="251380224" behindDoc="0" locked="0" layoutInCell="1" allowOverlap="1" wp14:anchorId="2C35CBD0" wp14:editId="621623A1">
                      <wp:simplePos x="0" y="0"/>
                      <wp:positionH relativeFrom="column">
                        <wp:posOffset>7099852</wp:posOffset>
                      </wp:positionH>
                      <wp:positionV relativeFrom="paragraph">
                        <wp:posOffset>-643531</wp:posOffset>
                      </wp:positionV>
                      <wp:extent cx="216843" cy="11298725"/>
                      <wp:effectExtent l="0" t="0" r="0" b="0"/>
                      <wp:wrapNone/>
                      <wp:docPr id="1781743627" name="Rectangle 97"/>
                      <wp:cNvGraphicFramePr/>
                      <a:graphic xmlns:a="http://schemas.openxmlformats.org/drawingml/2006/main">
                        <a:graphicData uri="http://schemas.microsoft.com/office/word/2010/wordprocessingShape">
                          <wps:wsp>
                            <wps:cNvSpPr/>
                            <wps:spPr>
                              <a:xfrm>
                                <a:off x="0" y="0"/>
                                <a:ext cx="216843" cy="11298725"/>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C2A4E25" id="Rectangle 97" o:spid="_x0000_s1026" style="position:absolute;margin-left:559.05pt;margin-top:-50.65pt;width:17.05pt;height:889.65pt;z-index:2513802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1tx04fgIAAGAFAAAOAAAAZHJzL2Uyb0RvYy54bWysVE1v2zAMvQ/YfxB0X21nadoEdYqgRYcB&#10;RVu0HXpWZCk2IIsapXzt14+SHadrix2GXWRJJB/J50ddXO5awzYKfQO25MVJzpmyEqrGrkr+4/nm&#10;yzlnPghbCQNWlXyvPL+cf/50sXUzNYIaTKWQEYj1s60reR2Cm2WZl7VqhT8BpywZNWArAh1xlVUo&#10;toTemmyU55NsC1g5BKm8p9vrzsjnCV9rJcO91l4FZkpOtYW0YlqXcc3mF2K2QuHqRvZliH+oohWN&#10;paQD1LUIgq2xeQfVNhLBgw4nEtoMtG6kSj1QN0X+ppunWjiVeiFyvBto8v8PVt5tntwDEg1b52ee&#10;trGLncY2fqk+tktk7Qey1C4wSZejYnI+/sqZJFNRjKbnZ6PTSGd2DHfowzcFLYubkiP9jUSS2Nz6&#10;0LkeXGI2D6apbhpj0gFXyyuDbCPin8snk+m0R//DzdjobCGGdYjxJjs2k3Zhb1T0M/ZRadZUsfxU&#10;SdKZGvIIKZUNRWeqRaW69MVpniepUG9DROo0AUZkTfkH7B4gavg9dldl7x9DVZLpEJz/rbAueIhI&#10;mcGGIbhtLOBHAIa66jN3/geSOmoiS0uo9g/IELoh8U7eNPTfboUPDwJpKmh+aNLDPS3awLbk0O84&#10;qwF/fXQf/UmsZOVsS1NWcv9zLVBxZr5bkvG0GI/jWKbD+PRsRAd8bVm+tth1ewUkh4LeFCfTNvoH&#10;c9hqhPaFHoRFzEomYSXlLrkMeDhchW766UmRarFIbjSKToRb++RkBI+sRl0+714Eul68gXR/B4eJ&#10;FLM3Gu58Y6SFxTqAbpLAj7z2fNMYJ+H0T058J16fk9fxYZz/BgAA//8DAFBLAwQUAAYACAAAACEA&#10;PW+wGOIAAAAPAQAADwAAAGRycy9kb3ducmV2LnhtbEyPy07DMBBF90j8gzVI7FrbgbZRiFMhJB47&#10;1PIQy2kyJIF4HNluG/4edwW7uZqjO2fK9WQHcSAfescG9FyBIK5d03Nr4PXlfpaDCBG5wcExGfih&#10;AOvq/KzEonFH3tBhG1uRSjgUaKCLcSykDHVHFsPcjcRp9+m8xZiib2Xj8ZjK7SAzpZbSYs/pQocj&#10;3XVUf2/31oDMn1eo3x8f8IP8Qiv39FW/XRtzeTHd3oCINMU/GE76SR2q5LRze26CGFLWOteJNTDT&#10;Sl+BODF6kWUgdmlarnIFsirl/z+qXwAAAP//AwBQSwECLQAUAAYACAAAACEAtoM4kv4AAADhAQAA&#10;EwAAAAAAAAAAAAAAAAAAAAAAW0NvbnRlbnRfVHlwZXNdLnhtbFBLAQItABQABgAIAAAAIQA4/SH/&#10;1gAAAJQBAAALAAAAAAAAAAAAAAAAAC8BAABfcmVscy8ucmVsc1BLAQItABQABgAIAAAAIQA1tx04&#10;fgIAAGAFAAAOAAAAAAAAAAAAAAAAAC4CAABkcnMvZTJvRG9jLnhtbFBLAQItABQABgAIAAAAIQA9&#10;b7AY4gAAAA8BAAAPAAAAAAAAAAAAAAAAANgEAABkcnMvZG93bnJldi54bWxQSwUGAAAAAAQABADz&#10;AAAA5wUAAAAA&#10;" fillcolor="#069" stroked="f" strokeweight="1pt"/>
                  </w:pict>
                </mc:Fallback>
              </mc:AlternateContent>
            </w:r>
            <w:r w:rsidR="00E658C7">
              <w:rPr>
                <w:rFonts w:cstheme="minorHAnsi"/>
                <w:b/>
                <w:bCs/>
                <w:color w:val="006699"/>
                <w:sz w:val="32"/>
                <w:szCs w:val="32"/>
              </w:rPr>
              <w:t>Autism and Girls</w:t>
            </w:r>
          </w:p>
          <w:p w14:paraId="6700183C" w14:textId="77777777" w:rsidR="00163EB0" w:rsidRDefault="00163EB0" w:rsidP="00395C93">
            <w:pPr>
              <w:spacing w:line="360" w:lineRule="auto"/>
              <w:rPr>
                <w:rFonts w:cstheme="minorHAnsi"/>
                <w:b/>
                <w:bCs/>
                <w:color w:val="006699"/>
                <w:sz w:val="32"/>
                <w:szCs w:val="32"/>
              </w:rPr>
            </w:pPr>
          </w:p>
          <w:p w14:paraId="53D70BA9" w14:textId="77777777" w:rsidR="001D3B52" w:rsidRDefault="001D3B52" w:rsidP="00395C93">
            <w:pPr>
              <w:spacing w:line="360" w:lineRule="auto"/>
              <w:rPr>
                <w:rFonts w:cstheme="minorHAnsi"/>
                <w:b/>
                <w:bCs/>
                <w:color w:val="006699"/>
                <w:sz w:val="32"/>
                <w:szCs w:val="32"/>
              </w:rPr>
            </w:pPr>
            <w:r w:rsidRPr="001D3B52">
              <w:rPr>
                <w:rFonts w:cstheme="minorHAnsi"/>
                <w:b/>
                <w:bCs/>
                <w:noProof/>
                <w:color w:val="F86E06"/>
                <w:sz w:val="72"/>
                <w:szCs w:val="72"/>
              </w:rPr>
              <w:drawing>
                <wp:anchor distT="0" distB="0" distL="114300" distR="114300" simplePos="0" relativeHeight="252410368" behindDoc="1" locked="0" layoutInCell="1" allowOverlap="1" wp14:anchorId="628E9DF1" wp14:editId="2D0E7995">
                  <wp:simplePos x="0" y="0"/>
                  <wp:positionH relativeFrom="column">
                    <wp:posOffset>1253766</wp:posOffset>
                  </wp:positionH>
                  <wp:positionV relativeFrom="paragraph">
                    <wp:posOffset>18415</wp:posOffset>
                  </wp:positionV>
                  <wp:extent cx="3943599" cy="895923"/>
                  <wp:effectExtent l="0" t="0" r="0" b="0"/>
                  <wp:wrapNone/>
                  <wp:docPr id="974700698"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974700698" name=""/>
                          <pic:cNvPicPr/>
                        </pic:nvPicPr>
                        <pic:blipFill>
                          <a:blip r:embed="rId33"/>
                          <a:stretch>
                            <a:fillRect/>
                          </a:stretch>
                        </pic:blipFill>
                        <pic:spPr>
                          <a:xfrm>
                            <a:off x="0" y="0"/>
                            <a:ext cx="3978734" cy="903905"/>
                          </a:xfrm>
                          <a:prstGeom prst="rect">
                            <a:avLst/>
                          </a:prstGeom>
                        </pic:spPr>
                      </pic:pic>
                    </a:graphicData>
                  </a:graphic>
                  <wp14:sizeRelH relativeFrom="margin">
                    <wp14:pctWidth>0</wp14:pctWidth>
                  </wp14:sizeRelH>
                  <wp14:sizeRelV relativeFrom="margin">
                    <wp14:pctHeight>0</wp14:pctHeight>
                  </wp14:sizeRelV>
                </wp:anchor>
              </w:drawing>
            </w:r>
            <w:r w:rsidR="00BB441F">
              <w:rPr>
                <w:rFonts w:cstheme="minorHAnsi"/>
                <w:b/>
                <w:bCs/>
                <w:color w:val="006699"/>
                <w:sz w:val="32"/>
                <w:szCs w:val="32"/>
              </w:rPr>
              <w:t xml:space="preserve">                                </w:t>
            </w:r>
          </w:p>
          <w:p w14:paraId="44EADD0D" w14:textId="45CFE6D3" w:rsidR="00BB441F" w:rsidRDefault="00BB441F" w:rsidP="00395C93">
            <w:pPr>
              <w:spacing w:line="360" w:lineRule="auto"/>
              <w:rPr>
                <w:rFonts w:cstheme="minorHAnsi"/>
                <w:b/>
                <w:bCs/>
                <w:color w:val="006699"/>
                <w:sz w:val="32"/>
                <w:szCs w:val="32"/>
              </w:rPr>
            </w:pPr>
            <w:r>
              <w:rPr>
                <w:rFonts w:cstheme="minorHAnsi"/>
                <w:b/>
                <w:bCs/>
                <w:color w:val="006699"/>
                <w:sz w:val="32"/>
                <w:szCs w:val="32"/>
              </w:rPr>
              <w:t xml:space="preserve">            </w:t>
            </w:r>
            <w:r w:rsidRPr="00BB441F">
              <w:rPr>
                <w:rFonts w:cstheme="minorHAnsi"/>
                <w:b/>
                <w:bCs/>
                <w:color w:val="F86E06"/>
                <w:sz w:val="72"/>
                <w:szCs w:val="72"/>
              </w:rPr>
              <w:t xml:space="preserve">     </w:t>
            </w:r>
          </w:p>
          <w:p w14:paraId="6905C22E" w14:textId="0E9F742F" w:rsidR="00A3732A" w:rsidRPr="003E6B81" w:rsidRDefault="00397844" w:rsidP="008344D8">
            <w:pPr>
              <w:spacing w:line="360" w:lineRule="auto"/>
              <w:jc w:val="center"/>
              <w:rPr>
                <w:rFonts w:cstheme="minorHAnsi"/>
                <w:color w:val="006699"/>
                <w:sz w:val="24"/>
                <w:szCs w:val="24"/>
              </w:rPr>
            </w:pPr>
            <w:r w:rsidRPr="003E6B81">
              <w:rPr>
                <w:rFonts w:cstheme="minorHAnsi"/>
                <w:color w:val="006699"/>
                <w:sz w:val="24"/>
                <w:szCs w:val="24"/>
              </w:rPr>
              <w:t>Report from Loomes, Hull and Mandy (2017) estimated that the ratio of</w:t>
            </w:r>
            <w:r w:rsidR="00EE0ED2" w:rsidRPr="003E6B81">
              <w:rPr>
                <w:rFonts w:cstheme="minorHAnsi"/>
                <w:color w:val="006699"/>
                <w:sz w:val="24"/>
                <w:szCs w:val="24"/>
              </w:rPr>
              <w:t xml:space="preserve"> autistic male to female</w:t>
            </w:r>
            <w:r w:rsidR="008344D8" w:rsidRPr="003E6B81">
              <w:rPr>
                <w:rFonts w:cstheme="minorHAnsi"/>
                <w:color w:val="006699"/>
                <w:sz w:val="24"/>
                <w:szCs w:val="24"/>
              </w:rPr>
              <w:t xml:space="preserve"> was 3:1.</w:t>
            </w:r>
          </w:p>
          <w:p w14:paraId="1B36B4D0" w14:textId="042726AF" w:rsidR="004E6A2D" w:rsidRPr="00AB123B" w:rsidRDefault="005538E0" w:rsidP="00395C93">
            <w:pPr>
              <w:spacing w:line="360" w:lineRule="auto"/>
              <w:rPr>
                <w:rFonts w:cstheme="minorHAnsi"/>
                <w:color w:val="000000" w:themeColor="text1"/>
                <w:sz w:val="24"/>
                <w:szCs w:val="24"/>
              </w:rPr>
            </w:pPr>
            <w:r>
              <w:rPr>
                <w:rFonts w:cstheme="minorHAnsi"/>
                <w:color w:val="000000" w:themeColor="text1"/>
                <w:sz w:val="24"/>
                <w:szCs w:val="24"/>
              </w:rPr>
              <w:t>A r</w:t>
            </w:r>
            <w:r w:rsidR="001F3F5A" w:rsidRPr="001F3F5A">
              <w:rPr>
                <w:rFonts w:cstheme="minorHAnsi"/>
                <w:color w:val="000000" w:themeColor="text1"/>
                <w:sz w:val="24"/>
                <w:szCs w:val="24"/>
              </w:rPr>
              <w:t xml:space="preserve">eport by </w:t>
            </w:r>
            <w:r w:rsidR="0044779D">
              <w:rPr>
                <w:rFonts w:cstheme="minorHAnsi"/>
                <w:color w:val="000000" w:themeColor="text1"/>
                <w:sz w:val="24"/>
                <w:szCs w:val="24"/>
              </w:rPr>
              <w:t xml:space="preserve">the </w:t>
            </w:r>
            <w:r w:rsidR="001F3F5A" w:rsidRPr="001F3F5A">
              <w:rPr>
                <w:rFonts w:cstheme="minorHAnsi"/>
                <w:color w:val="000000" w:themeColor="text1"/>
                <w:sz w:val="24"/>
                <w:szCs w:val="24"/>
              </w:rPr>
              <w:t xml:space="preserve">National Autistic Society (2022) concluded that a common misconception was that autistic individuals were predominately male. This outdated stereotype of gender bias subsequently results in girls </w:t>
            </w:r>
            <w:r w:rsidR="00BF4635">
              <w:rPr>
                <w:rFonts w:cstheme="minorHAnsi"/>
                <w:color w:val="000000" w:themeColor="text1"/>
                <w:sz w:val="24"/>
                <w:szCs w:val="24"/>
              </w:rPr>
              <w:t xml:space="preserve">remaining </w:t>
            </w:r>
            <w:r w:rsidR="001F3F5A" w:rsidRPr="001F3F5A">
              <w:rPr>
                <w:rFonts w:cstheme="minorHAnsi"/>
                <w:color w:val="000000" w:themeColor="text1"/>
                <w:sz w:val="24"/>
                <w:szCs w:val="24"/>
              </w:rPr>
              <w:t>undiagnosed until later in life.  It is important to note that the characteristics of autism in girls may differ to boys, due to their increased ability to mask within social contexts. Particularly in a school setting, girls tend</w:t>
            </w:r>
            <w:r w:rsidR="00886BE5">
              <w:rPr>
                <w:rFonts w:cstheme="minorHAnsi"/>
                <w:color w:val="000000" w:themeColor="text1"/>
                <w:sz w:val="24"/>
                <w:szCs w:val="24"/>
              </w:rPr>
              <w:t xml:space="preserve"> </w:t>
            </w:r>
            <w:r w:rsidR="001F3F5A" w:rsidRPr="001F3F5A">
              <w:rPr>
                <w:rFonts w:cstheme="minorHAnsi"/>
                <w:color w:val="000000" w:themeColor="text1"/>
                <w:sz w:val="24"/>
                <w:szCs w:val="24"/>
              </w:rPr>
              <w:t>to find coping strategies within social groups and form friendships, often masking their traits. To ensure the wellbeing of autistic girls is met within school, support staff should encourage self-advocacy to reduce the overwhelming pressure of conforming to the neurotypical behaviours of peers.</w:t>
            </w:r>
          </w:p>
          <w:p w14:paraId="37D33BCF" w14:textId="77777777" w:rsidR="00163EB0" w:rsidRDefault="00163EB0" w:rsidP="00395C93">
            <w:pPr>
              <w:spacing w:line="360" w:lineRule="auto"/>
              <w:rPr>
                <w:rFonts w:cstheme="minorHAnsi"/>
                <w:b/>
                <w:bCs/>
                <w:noProof/>
                <w:color w:val="006699"/>
                <w:sz w:val="32"/>
                <w:szCs w:val="32"/>
              </w:rPr>
            </w:pPr>
          </w:p>
          <w:p w14:paraId="51FED61E" w14:textId="3349F89C" w:rsidR="00395C93" w:rsidRPr="00603855" w:rsidRDefault="00395C93" w:rsidP="00395C93">
            <w:pPr>
              <w:spacing w:line="360" w:lineRule="auto"/>
              <w:rPr>
                <w:rFonts w:cstheme="minorHAnsi"/>
                <w:b/>
                <w:bCs/>
                <w:noProof/>
                <w:color w:val="006699"/>
                <w:sz w:val="32"/>
                <w:szCs w:val="32"/>
              </w:rPr>
            </w:pPr>
            <w:r w:rsidRPr="00603855">
              <w:rPr>
                <w:rFonts w:cstheme="minorHAnsi"/>
                <w:b/>
                <w:bCs/>
                <w:noProof/>
                <w:color w:val="006699"/>
                <w:sz w:val="32"/>
                <w:szCs w:val="32"/>
              </w:rPr>
              <w:t xml:space="preserve">Pathological Demand Avoidance (PDA)  </w:t>
            </w:r>
          </w:p>
          <w:p w14:paraId="63F1938A" w14:textId="3C86F1EF" w:rsidR="00FC68F8" w:rsidRPr="003E6B81" w:rsidRDefault="00395C93" w:rsidP="003E6B81">
            <w:pPr>
              <w:spacing w:line="360" w:lineRule="auto"/>
              <w:rPr>
                <w:rFonts w:cstheme="minorHAnsi"/>
                <w:color w:val="auto"/>
                <w:sz w:val="24"/>
                <w:szCs w:val="24"/>
              </w:rPr>
            </w:pPr>
            <w:r w:rsidRPr="001527E7">
              <w:rPr>
                <w:rFonts w:cstheme="minorHAnsi"/>
                <w:noProof/>
                <w:color w:val="auto"/>
                <w:sz w:val="24"/>
                <w:szCs w:val="24"/>
              </w:rPr>
              <w:t xml:space="preserve">PDA is a behavioural profile associated with autism. Children with PDA demonstrate extreme avoidance to </w:t>
            </w:r>
            <w:r w:rsidR="00391AAE" w:rsidRPr="00603855">
              <w:rPr>
                <w:rFonts w:cstheme="minorHAnsi"/>
                <w:noProof/>
                <w:color w:val="auto"/>
                <w:sz w:val="24"/>
                <w:szCs w:val="24"/>
              </w:rPr>
              <w:t>everyday</w:t>
            </w:r>
            <w:r w:rsidRPr="001527E7">
              <w:rPr>
                <w:rFonts w:cstheme="minorHAnsi"/>
                <w:noProof/>
                <w:color w:val="auto"/>
                <w:sz w:val="24"/>
                <w:szCs w:val="24"/>
              </w:rPr>
              <w:t xml:space="preserve"> demands, </w:t>
            </w:r>
            <w:r w:rsidR="00951ECC">
              <w:rPr>
                <w:rFonts w:cstheme="minorHAnsi"/>
                <w:noProof/>
                <w:color w:val="auto"/>
                <w:sz w:val="24"/>
                <w:szCs w:val="24"/>
              </w:rPr>
              <w:t>including</w:t>
            </w:r>
            <w:r w:rsidRPr="001527E7">
              <w:rPr>
                <w:rFonts w:cstheme="minorHAnsi"/>
                <w:noProof/>
                <w:color w:val="auto"/>
                <w:sz w:val="24"/>
                <w:szCs w:val="24"/>
              </w:rPr>
              <w:t xml:space="preserve"> activities that are of personal interest or routine. Children with PDA report </w:t>
            </w:r>
            <w:r w:rsidR="00391AAE" w:rsidRPr="00603855">
              <w:rPr>
                <w:rFonts w:cstheme="minorHAnsi"/>
                <w:noProof/>
                <w:color w:val="auto"/>
                <w:sz w:val="24"/>
                <w:szCs w:val="24"/>
              </w:rPr>
              <w:t>elevated levels</w:t>
            </w:r>
            <w:r w:rsidRPr="001527E7">
              <w:rPr>
                <w:rFonts w:cstheme="minorHAnsi"/>
                <w:noProof/>
                <w:color w:val="auto"/>
                <w:sz w:val="24"/>
                <w:szCs w:val="24"/>
              </w:rPr>
              <w:t xml:space="preserve"> of anxiety and may use social strategies to avoid demands through negotiation or distraction methods</w:t>
            </w:r>
            <w:r w:rsidR="005025A0">
              <w:rPr>
                <w:rFonts w:cstheme="minorHAnsi"/>
                <w:noProof/>
                <w:color w:val="auto"/>
                <w:sz w:val="24"/>
                <w:szCs w:val="24"/>
              </w:rPr>
              <w:t xml:space="preserve"> to</w:t>
            </w:r>
            <w:r w:rsidRPr="001527E7">
              <w:rPr>
                <w:rFonts w:cstheme="minorHAnsi"/>
                <w:noProof/>
                <w:color w:val="auto"/>
                <w:sz w:val="24"/>
                <w:szCs w:val="24"/>
              </w:rPr>
              <w:t xml:space="preserve"> regain control. Distressed behaviours may be </w:t>
            </w:r>
            <w:r w:rsidRPr="00603855">
              <w:rPr>
                <w:rFonts w:cstheme="minorHAnsi"/>
                <w:noProof/>
                <w:color w:val="auto"/>
                <w:sz w:val="24"/>
                <w:szCs w:val="24"/>
              </w:rPr>
              <w:t>misinterpreted</w:t>
            </w:r>
            <w:r w:rsidRPr="001527E7">
              <w:rPr>
                <w:rFonts w:cstheme="minorHAnsi"/>
                <w:noProof/>
                <w:color w:val="auto"/>
                <w:sz w:val="24"/>
                <w:szCs w:val="24"/>
              </w:rPr>
              <w:t xml:space="preserve"> as defiant or </w:t>
            </w:r>
            <w:r w:rsidRPr="00603855">
              <w:rPr>
                <w:rFonts w:cstheme="minorHAnsi"/>
                <w:noProof/>
                <w:color w:val="auto"/>
                <w:sz w:val="24"/>
                <w:szCs w:val="24"/>
              </w:rPr>
              <w:t>erratic</w:t>
            </w:r>
            <w:r w:rsidR="004B0D17">
              <w:rPr>
                <w:rFonts w:cstheme="minorHAnsi"/>
                <w:noProof/>
                <w:color w:val="auto"/>
                <w:sz w:val="24"/>
                <w:szCs w:val="24"/>
              </w:rPr>
              <w:t xml:space="preserve">, I is therefore important </w:t>
            </w:r>
            <w:r w:rsidR="004E02F4">
              <w:rPr>
                <w:rFonts w:cstheme="minorHAnsi"/>
                <w:noProof/>
                <w:color w:val="auto"/>
                <w:sz w:val="24"/>
                <w:szCs w:val="24"/>
              </w:rPr>
              <w:t xml:space="preserve">for </w:t>
            </w:r>
            <w:r w:rsidRPr="001527E7">
              <w:rPr>
                <w:rFonts w:cstheme="minorHAnsi"/>
                <w:noProof/>
                <w:color w:val="auto"/>
                <w:sz w:val="24"/>
                <w:szCs w:val="24"/>
              </w:rPr>
              <w:t xml:space="preserve">teaching assistants to identify and </w:t>
            </w:r>
            <w:r w:rsidRPr="00603855">
              <w:rPr>
                <w:rFonts w:cstheme="minorHAnsi"/>
                <w:noProof/>
                <w:color w:val="auto"/>
                <w:sz w:val="24"/>
                <w:szCs w:val="24"/>
              </w:rPr>
              <w:t>understand</w:t>
            </w:r>
            <w:r w:rsidRPr="001527E7">
              <w:rPr>
                <w:rFonts w:cstheme="minorHAnsi"/>
                <w:noProof/>
                <w:color w:val="auto"/>
                <w:sz w:val="24"/>
                <w:szCs w:val="24"/>
              </w:rPr>
              <w:t xml:space="preserve"> this profile to provide a flexible approach that adapts demands to reduce anxiety.</w:t>
            </w:r>
            <w:r w:rsidR="005D7B5C">
              <w:rPr>
                <w:rFonts w:cstheme="minorHAnsi"/>
                <w:noProof/>
                <w:color w:val="auto"/>
                <w:sz w:val="24"/>
                <w:szCs w:val="24"/>
              </w:rPr>
              <w:t xml:space="preserve"> Children with this profile often </w:t>
            </w:r>
            <w:r w:rsidR="00AF4D8C">
              <w:rPr>
                <w:rFonts w:cstheme="minorHAnsi"/>
                <w:noProof/>
                <w:color w:val="auto"/>
                <w:sz w:val="24"/>
                <w:szCs w:val="24"/>
              </w:rPr>
              <w:t>find the deman</w:t>
            </w:r>
            <w:r w:rsidR="003F3C34">
              <w:rPr>
                <w:rFonts w:cstheme="minorHAnsi"/>
                <w:noProof/>
                <w:color w:val="auto"/>
                <w:sz w:val="24"/>
                <w:szCs w:val="24"/>
              </w:rPr>
              <w:t>ds</w:t>
            </w:r>
            <w:r w:rsidR="00AF4D8C">
              <w:rPr>
                <w:rFonts w:cstheme="minorHAnsi"/>
                <w:noProof/>
                <w:color w:val="auto"/>
                <w:sz w:val="24"/>
                <w:szCs w:val="24"/>
              </w:rPr>
              <w:t xml:space="preserve"> of </w:t>
            </w:r>
            <w:r w:rsidR="002137BE">
              <w:rPr>
                <w:rFonts w:cstheme="minorHAnsi"/>
                <w:noProof/>
                <w:color w:val="auto"/>
                <w:sz w:val="24"/>
                <w:szCs w:val="24"/>
              </w:rPr>
              <w:t>school overhwhelming and have episodes of refusal where they will avoid coming to school due to</w:t>
            </w:r>
            <w:r w:rsidR="003F3C34">
              <w:rPr>
                <w:rFonts w:cstheme="minorHAnsi"/>
                <w:noProof/>
                <w:color w:val="auto"/>
                <w:sz w:val="24"/>
                <w:szCs w:val="24"/>
              </w:rPr>
              <w:t xml:space="preserve"> extreme anixety, </w:t>
            </w:r>
            <w:r w:rsidR="004124A1">
              <w:rPr>
                <w:rFonts w:cstheme="minorHAnsi"/>
                <w:noProof/>
                <w:color w:val="auto"/>
                <w:sz w:val="24"/>
                <w:szCs w:val="24"/>
              </w:rPr>
              <w:t xml:space="preserve">impacting </w:t>
            </w:r>
            <w:r w:rsidR="004E02F4">
              <w:rPr>
                <w:rFonts w:cstheme="minorHAnsi"/>
                <w:noProof/>
                <w:color w:val="auto"/>
                <w:sz w:val="24"/>
                <w:szCs w:val="24"/>
              </w:rPr>
              <w:t>long term attendance</w:t>
            </w:r>
            <w:r w:rsidR="004124A1">
              <w:rPr>
                <w:rFonts w:cstheme="minorHAnsi"/>
                <w:noProof/>
                <w:color w:val="auto"/>
                <w:sz w:val="24"/>
                <w:szCs w:val="24"/>
              </w:rPr>
              <w:t xml:space="preserve"> </w:t>
            </w:r>
            <w:r w:rsidR="00AB123B">
              <w:rPr>
                <w:rFonts w:cstheme="minorHAnsi"/>
                <w:noProof/>
                <w:color w:val="auto"/>
                <w:sz w:val="24"/>
                <w:szCs w:val="24"/>
              </w:rPr>
              <w:t>(PDA Society, 2022).</w:t>
            </w:r>
            <w:r w:rsidRPr="001527E7">
              <w:rPr>
                <w:rFonts w:cstheme="minorHAnsi"/>
                <w:noProof/>
                <w:color w:val="auto"/>
                <w:sz w:val="24"/>
                <w:szCs w:val="24"/>
              </w:rPr>
              <w:t xml:space="preserve"> O’</w:t>
            </w:r>
            <w:r w:rsidR="000D23D7">
              <w:rPr>
                <w:rFonts w:cstheme="minorHAnsi"/>
                <w:noProof/>
                <w:color w:val="auto"/>
                <w:sz w:val="24"/>
                <w:szCs w:val="24"/>
              </w:rPr>
              <w:t>Ni</w:t>
            </w:r>
            <w:r w:rsidRPr="001527E7">
              <w:rPr>
                <w:rFonts w:cstheme="minorHAnsi"/>
                <w:noProof/>
                <w:color w:val="auto"/>
                <w:sz w:val="24"/>
                <w:szCs w:val="24"/>
              </w:rPr>
              <w:t xml:space="preserve">ons (2014) suggests that due to the nature of this profile and the extreme resistance to demands, teaching methods based on reward or punishment systems </w:t>
            </w:r>
            <w:r w:rsidR="00B76CED">
              <w:rPr>
                <w:rFonts w:cstheme="minorHAnsi"/>
                <w:noProof/>
                <w:color w:val="auto"/>
                <w:sz w:val="24"/>
                <w:szCs w:val="24"/>
              </w:rPr>
              <w:t>are typically</w:t>
            </w:r>
            <w:r w:rsidRPr="001527E7">
              <w:rPr>
                <w:rFonts w:cstheme="minorHAnsi"/>
                <w:noProof/>
                <w:color w:val="auto"/>
                <w:sz w:val="24"/>
                <w:szCs w:val="24"/>
              </w:rPr>
              <w:t xml:space="preserve"> </w:t>
            </w:r>
            <w:r w:rsidRPr="00603855">
              <w:rPr>
                <w:rFonts w:cstheme="minorHAnsi"/>
                <w:noProof/>
                <w:color w:val="auto"/>
                <w:sz w:val="24"/>
                <w:szCs w:val="24"/>
              </w:rPr>
              <w:t>ineffective</w:t>
            </w:r>
            <w:r w:rsidRPr="001527E7">
              <w:rPr>
                <w:rFonts w:cstheme="minorHAnsi"/>
                <w:noProof/>
                <w:color w:val="auto"/>
                <w:sz w:val="24"/>
                <w:szCs w:val="24"/>
              </w:rPr>
              <w:t xml:space="preserve"> as they are contingent on </w:t>
            </w:r>
            <w:r w:rsidRPr="00603855">
              <w:rPr>
                <w:rFonts w:cstheme="minorHAnsi"/>
                <w:noProof/>
                <w:color w:val="auto"/>
                <w:sz w:val="24"/>
                <w:szCs w:val="24"/>
              </w:rPr>
              <w:t>compliance</w:t>
            </w:r>
            <w:r w:rsidRPr="001527E7">
              <w:rPr>
                <w:rFonts w:cstheme="minorHAnsi"/>
                <w:noProof/>
                <w:color w:val="auto"/>
                <w:sz w:val="24"/>
                <w:szCs w:val="24"/>
              </w:rPr>
              <w:t xml:space="preserve">. </w:t>
            </w:r>
            <w:r w:rsidRPr="00603855">
              <w:rPr>
                <w:rFonts w:cstheme="minorHAnsi"/>
                <w:noProof/>
                <w:color w:val="auto"/>
                <w:sz w:val="24"/>
                <w:szCs w:val="24"/>
              </w:rPr>
              <w:t>Recommendations</w:t>
            </w:r>
            <w:r w:rsidRPr="001527E7">
              <w:rPr>
                <w:rFonts w:cstheme="minorHAnsi"/>
                <w:noProof/>
                <w:color w:val="auto"/>
                <w:sz w:val="24"/>
                <w:szCs w:val="24"/>
              </w:rPr>
              <w:t xml:space="preserve"> by The PDA Society (2022) </w:t>
            </w:r>
            <w:r w:rsidR="00B76CED">
              <w:rPr>
                <w:rFonts w:cstheme="minorHAnsi"/>
                <w:noProof/>
                <w:color w:val="auto"/>
                <w:sz w:val="24"/>
                <w:szCs w:val="24"/>
              </w:rPr>
              <w:t>s</w:t>
            </w:r>
            <w:r w:rsidRPr="001527E7">
              <w:rPr>
                <w:rFonts w:cstheme="minorHAnsi"/>
                <w:noProof/>
                <w:color w:val="auto"/>
                <w:sz w:val="24"/>
                <w:szCs w:val="24"/>
              </w:rPr>
              <w:t xml:space="preserve">uggests that </w:t>
            </w:r>
            <w:r w:rsidRPr="00603855">
              <w:rPr>
                <w:rFonts w:cstheme="minorHAnsi"/>
                <w:noProof/>
                <w:color w:val="auto"/>
                <w:sz w:val="24"/>
                <w:szCs w:val="24"/>
              </w:rPr>
              <w:t>practitioners</w:t>
            </w:r>
            <w:r w:rsidRPr="001527E7">
              <w:rPr>
                <w:rFonts w:cstheme="minorHAnsi"/>
                <w:noProof/>
                <w:color w:val="auto"/>
                <w:sz w:val="24"/>
                <w:szCs w:val="24"/>
              </w:rPr>
              <w:t xml:space="preserve"> adopt a </w:t>
            </w:r>
            <w:r w:rsidRPr="00603855">
              <w:rPr>
                <w:rFonts w:cstheme="minorHAnsi"/>
                <w:noProof/>
                <w:color w:val="auto"/>
                <w:sz w:val="24"/>
                <w:szCs w:val="24"/>
              </w:rPr>
              <w:t>flexible</w:t>
            </w:r>
            <w:r w:rsidRPr="001527E7">
              <w:rPr>
                <w:rFonts w:cstheme="minorHAnsi"/>
                <w:noProof/>
                <w:color w:val="auto"/>
                <w:sz w:val="24"/>
                <w:szCs w:val="24"/>
              </w:rPr>
              <w:t xml:space="preserve"> and </w:t>
            </w:r>
            <w:r w:rsidRPr="00603855">
              <w:rPr>
                <w:rFonts w:cstheme="minorHAnsi"/>
                <w:noProof/>
                <w:color w:val="auto"/>
                <w:sz w:val="24"/>
                <w:szCs w:val="24"/>
              </w:rPr>
              <w:t>collaborative</w:t>
            </w:r>
            <w:r w:rsidRPr="001527E7">
              <w:rPr>
                <w:rFonts w:cstheme="minorHAnsi"/>
                <w:noProof/>
                <w:color w:val="auto"/>
                <w:sz w:val="24"/>
                <w:szCs w:val="24"/>
              </w:rPr>
              <w:t xml:space="preserve"> approach that uses low arousal </w:t>
            </w:r>
            <w:r w:rsidRPr="00603855">
              <w:rPr>
                <w:rFonts w:cstheme="minorHAnsi"/>
                <w:noProof/>
                <w:color w:val="auto"/>
                <w:sz w:val="24"/>
                <w:szCs w:val="24"/>
              </w:rPr>
              <w:t>strategies</w:t>
            </w:r>
            <w:r w:rsidRPr="001527E7">
              <w:rPr>
                <w:rFonts w:cstheme="minorHAnsi"/>
                <w:noProof/>
                <w:color w:val="auto"/>
                <w:sz w:val="24"/>
                <w:szCs w:val="24"/>
              </w:rPr>
              <w:t xml:space="preserve"> and indirect communication styles that minimises the feeling of being controlled, whilst </w:t>
            </w:r>
            <w:r w:rsidRPr="00603855">
              <w:rPr>
                <w:rFonts w:cstheme="minorHAnsi"/>
                <w:noProof/>
                <w:color w:val="auto"/>
                <w:sz w:val="24"/>
                <w:szCs w:val="24"/>
              </w:rPr>
              <w:t>maintaining</w:t>
            </w:r>
            <w:r w:rsidRPr="001527E7">
              <w:rPr>
                <w:rFonts w:cstheme="minorHAnsi"/>
                <w:noProof/>
                <w:color w:val="auto"/>
                <w:sz w:val="24"/>
                <w:szCs w:val="24"/>
              </w:rPr>
              <w:t xml:space="preserve"> boundaries. </w:t>
            </w:r>
          </w:p>
          <w:p w14:paraId="118BCF43" w14:textId="1E27A45D" w:rsidR="003F3C34" w:rsidRDefault="003F3C34" w:rsidP="00AD0400">
            <w:pPr>
              <w:tabs>
                <w:tab w:val="left" w:pos="553"/>
              </w:tabs>
              <w:spacing w:after="120"/>
              <w:rPr>
                <w:noProof/>
                <w:color w:val="006699"/>
                <w:sz w:val="28"/>
                <w:szCs w:val="28"/>
              </w:rPr>
            </w:pPr>
          </w:p>
          <w:p w14:paraId="31746B8E" w14:textId="77777777" w:rsidR="00BA500F" w:rsidRDefault="00BA500F" w:rsidP="00AD0400">
            <w:pPr>
              <w:tabs>
                <w:tab w:val="left" w:pos="553"/>
              </w:tabs>
              <w:spacing w:after="120"/>
              <w:rPr>
                <w:noProof/>
                <w:color w:val="006699"/>
                <w:sz w:val="28"/>
                <w:szCs w:val="28"/>
              </w:rPr>
            </w:pPr>
          </w:p>
          <w:p w14:paraId="12CEC49E" w14:textId="6841700C" w:rsidR="00C6457B" w:rsidRPr="00603855" w:rsidRDefault="00C6457B" w:rsidP="00AD0400">
            <w:pPr>
              <w:tabs>
                <w:tab w:val="left" w:pos="553"/>
              </w:tabs>
              <w:spacing w:after="120"/>
              <w:rPr>
                <w:noProof/>
                <w:color w:val="006699"/>
                <w:sz w:val="28"/>
                <w:szCs w:val="28"/>
              </w:rPr>
            </w:pPr>
            <w:r>
              <w:rPr>
                <w:noProof/>
                <w:color w:val="006699"/>
                <w:sz w:val="28"/>
                <w:szCs w:val="28"/>
              </w:rPr>
              <w:lastRenderedPageBreak/>
              <mc:AlternateContent>
                <mc:Choice Requires="wps">
                  <w:drawing>
                    <wp:anchor distT="0" distB="0" distL="114300" distR="114300" simplePos="0" relativeHeight="252414464" behindDoc="0" locked="0" layoutInCell="1" allowOverlap="1" wp14:anchorId="3650BE12" wp14:editId="2D310043">
                      <wp:simplePos x="0" y="0"/>
                      <wp:positionH relativeFrom="column">
                        <wp:posOffset>7099108</wp:posOffset>
                      </wp:positionH>
                      <wp:positionV relativeFrom="paragraph">
                        <wp:posOffset>-645325</wp:posOffset>
                      </wp:positionV>
                      <wp:extent cx="372800" cy="10797402"/>
                      <wp:effectExtent l="0" t="0" r="27305" b="23495"/>
                      <wp:wrapNone/>
                      <wp:docPr id="2055697999" name="Rectangle 168"/>
                      <wp:cNvGraphicFramePr/>
                      <a:graphic xmlns:a="http://schemas.openxmlformats.org/drawingml/2006/main">
                        <a:graphicData uri="http://schemas.microsoft.com/office/word/2010/wordprocessingShape">
                          <wps:wsp>
                            <wps:cNvSpPr/>
                            <wps:spPr>
                              <a:xfrm>
                                <a:off x="0" y="0"/>
                                <a:ext cx="372800" cy="10797402"/>
                              </a:xfrm>
                              <a:prstGeom prst="rect">
                                <a:avLst/>
                              </a:prstGeom>
                              <a:solidFill>
                                <a:srgbClr val="006699"/>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4EEC966F" id="Rectangle 168" o:spid="_x0000_s1026" style="position:absolute;margin-left:559pt;margin-top:-50.8pt;width:29.35pt;height:850.2pt;z-index:252414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gMNWcgIAAEgFAAAOAAAAZHJzL2Uyb0RvYy54bWysVEtv2zAMvg/YfxB0X21nadMEdYqgRYcB&#10;RVusHXpWZCk2IIsapbz260fJjhO0xQ7DLjJpkh8f+qir611r2Eahb8CWvDjLOVNWQtXYVcl/vtx9&#10;ueTMB2ErYcCqku+V59fzz5+utm6mRlCDqRQyArF+tnUlr0Nwsyzzslat8GfglCWjBmxFIBVXWYVi&#10;S+ityUZ5fpFtASuHIJX39Pe2M/J5wtdayfCotVeBmZJTbSGdmM5lPLP5lZitULi6kX0Z4h+qaEVj&#10;KekAdSuCYGts3kG1jUTwoMOZhDYDrRupUg/UTZG/6ea5Fk6lXmg43g1j8v8PVj5snt0T0hi2zs88&#10;ibGLncY2fqk+tkvD2g/DUrvAJP38Ohld5jRSSaYin0wn43wUx5kdwx368E1By6JQcqTbSEMSm3sf&#10;OteDS8zmwTTVXWNMUnC1vDHINiLeXH5xMZ326Cdu2bHoJIW9UTHY2B9Ks6aiMkcpY+KTGvCElMqG&#10;ojPVolJdmuI8p466woaI1FECjMiayhuwe4DI1ffYHUzvH0NVouMQnP+tsC54iEiZwYYhuG0s4EcA&#10;hrrqM3f+VP7JaKK4hGr/hAyhWwbv5F1D93MvfHgSSOynS6WNDo90aAPbkkMvcVYD/v7of/QnUpKV&#10;sy1tU8n9r7VAxZn5bomu02I8juuXlPH5ZEQKnlqWpxa7bm+Arr2gt8PJJEb/YA6iRmhfafEXMSuZ&#10;hJWUu+Qy4EG5Cd2W09Mh1WKR3GjlnAj39tnJCB6nGvn3snsV6HqSBuL3Axw2T8zecLXzjZEWFusA&#10;uklEPs61nzetayJO/7TE9+BUT17HB3D+BwAA//8DAFBLAwQUAAYACAAAACEAa39Q2+QAAAAPAQAA&#10;DwAAAGRycy9kb3ducmV2LnhtbEyPwU7DMBBE70j8g7VI3FrbqUhDiFOhIrgUIRGQ4OjESxKI1yF2&#10;2/D3uCe47WhHM2+KzWwHdsDJ944UyKUAhtQ401Or4PXlfpEB80GT0YMjVPCDHjbl+Vmhc+OO9IyH&#10;KrQshpDPtYIuhDHn3DcdWu2XbkSKvw83WR2inFpuJn2M4XbgiRApt7qn2NDpEbcdNl/V3ipYzWL3&#10;mGzN010lw/vu++2h/lwlSl1ezLc3wALO4c8MJ/yIDmVkqt2ejGdD1FJmcUxQsJBCpsBOHrlO18Dq&#10;eF1dZxnwsuD/d5S/AAAA//8DAFBLAQItABQABgAIAAAAIQC2gziS/gAAAOEBAAATAAAAAAAAAAAA&#10;AAAAAAAAAABbQ29udGVudF9UeXBlc10ueG1sUEsBAi0AFAAGAAgAAAAhADj9If/WAAAAlAEAAAsA&#10;AAAAAAAAAAAAAAAALwEAAF9yZWxzLy5yZWxzUEsBAi0AFAAGAAgAAAAhABmAw1ZyAgAASAUAAA4A&#10;AAAAAAAAAAAAAAAALgIAAGRycy9lMm9Eb2MueG1sUEsBAi0AFAAGAAgAAAAhAGt/UNvkAAAADwEA&#10;AA8AAAAAAAAAAAAAAAAAzAQAAGRycy9kb3ducmV2LnhtbFBLBQYAAAAABAAEAPMAAADdBQAAAAA=&#10;" fillcolor="#069" strokecolor="#041921 [484]" strokeweight="1pt"/>
                  </w:pict>
                </mc:Fallback>
              </mc:AlternateContent>
            </w:r>
          </w:p>
          <w:p w14:paraId="4FAF6174" w14:textId="6E5FE20A" w:rsidR="005A2D5F" w:rsidRDefault="000A3608" w:rsidP="00AD0400">
            <w:pPr>
              <w:tabs>
                <w:tab w:val="left" w:pos="553"/>
              </w:tabs>
              <w:spacing w:after="120"/>
              <w:rPr>
                <w:b/>
                <w:bCs/>
                <w:color w:val="006699"/>
                <w:sz w:val="28"/>
                <w:szCs w:val="28"/>
              </w:rPr>
            </w:pPr>
            <w:r>
              <w:rPr>
                <w:b/>
                <w:bCs/>
                <w:noProof/>
                <w:color w:val="002060"/>
                <w:sz w:val="28"/>
                <w:szCs w:val="28"/>
              </w:rPr>
              <mc:AlternateContent>
                <mc:Choice Requires="wps">
                  <w:drawing>
                    <wp:anchor distT="0" distB="0" distL="114300" distR="114300" simplePos="0" relativeHeight="251488768" behindDoc="0" locked="0" layoutInCell="1" allowOverlap="1" wp14:anchorId="7B0BB27E" wp14:editId="0C3601EC">
                      <wp:simplePos x="0" y="0"/>
                      <wp:positionH relativeFrom="column">
                        <wp:posOffset>7115009</wp:posOffset>
                      </wp:positionH>
                      <wp:positionV relativeFrom="paragraph">
                        <wp:posOffset>-677131</wp:posOffset>
                      </wp:positionV>
                      <wp:extent cx="334037" cy="27780532"/>
                      <wp:effectExtent l="0" t="0" r="27940" b="13970"/>
                      <wp:wrapNone/>
                      <wp:docPr id="1980428396" name="Rectangle 113"/>
                      <wp:cNvGraphicFramePr/>
                      <a:graphic xmlns:a="http://schemas.openxmlformats.org/drawingml/2006/main">
                        <a:graphicData uri="http://schemas.microsoft.com/office/word/2010/wordprocessingShape">
                          <wps:wsp>
                            <wps:cNvSpPr/>
                            <wps:spPr>
                              <a:xfrm>
                                <a:off x="0" y="0"/>
                                <a:ext cx="334037" cy="27780532"/>
                              </a:xfrm>
                              <a:prstGeom prst="rect">
                                <a:avLst/>
                              </a:prstGeom>
                              <a:solidFill>
                                <a:srgbClr val="006699"/>
                              </a:solidFill>
                              <a:ln>
                                <a:solidFill>
                                  <a:srgbClr val="0066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B306ACF" id="Rectangle 113" o:spid="_x0000_s1026" style="position:absolute;margin-left:560.25pt;margin-top:-53.3pt;width:26.3pt;height:2187.45pt;z-index:2514887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HVGwsfgIAAIkFAAAOAAAAZHJzL2Uyb0RvYy54bWysVE1v2zAMvQ/YfxB0X+18tGmDOkXQosOA&#10;oivWDj0rshQbkEWNUuJkv36U7DhdW+xQ7CKLIvlIPpO8vNo1hm0V+hpswUcnOWfKSihruy74z6fb&#10;L+ec+SBsKQxYVfC98vxq8fnTZevmagwVmFIhIxDr560reBWCm2eZl5VqhD8BpywpNWAjAom4zkoU&#10;LaE3Jhvn+VnWApYOQSrv6fWmU/JFwtdayfBda68CMwWn3EI6MZ2reGaLSzFfo3BVLfs0xAeyaERt&#10;KegAdSOCYBus30A1tUTwoMOJhCYDrWupUg1UzSh/Vc1jJZxKtRA53g00+f8HK++3j+4BiYbW+bmn&#10;a6xip7GJX8qP7RJZ+4EstQtM0uNkMs0nM84kqcaz2Xl+OhlHOrOju0MfvipoWLwUHOlvJJLE9s6H&#10;zvRgEqN5MHV5WxuTBFyvrg2yrYh/Lj87u7jo0f8yM/ZjnpRldM2OVadb2BsVAY39oTSrS6pznFJO&#10;DamGhISUyoZRp6pEqbo8R6d5nnqK4AePREkCjMia6huwe4DY7G+xO4J6++iqUj8Pzvm/EuucB48U&#10;GWwYnJvaAr4HYKiqPnJnfyCpoyaytIJy/4AMoZsm7+RtTT/4TvjwIJDGhwaNVkL4Toc20BYc+htn&#10;FeDv996jPXU1aTlraRwL7n9tBCrOzDdL/X4xmk7j/CZhejobk4AvNauXGrtproH6ZkTLx8l0jfbB&#10;HK4aoXmmzbGMUUklrKTYBZcBD8J16NYE7R6plstkRjPrRLizj05G8MhqbOCn3bNA13d5oAG5h8Po&#10;ivmrZu9so6eF5SaArtMkHHnt+aZ5T43T76a4UF7Kyeq4QRd/AAAA//8DAFBLAwQUAAYACAAAACEA&#10;3czJz+MAAAAPAQAADwAAAGRycy9kb3ducmV2LnhtbEyPy07DMBBF90j8gzVI7FrbKaRRGqdCSCAk&#10;2FAqdTuJnYcaPxQ7aeDrcVewvJqje88U+0UPZFaj760RwNcMiDK1lb1pBRy/XlYZEB/QSBysUQK+&#10;lYd9eXtTYC7txXyq+RBaEkuMz1FAF4LLKfV1pzT6tXXKxFtjR40hxrGlcsRLLNcDTRhLqcbexIUO&#10;nXruVH0+TFrAgtWxaX4+XjN3OrlmGrc4v70LcX+3PO2ABLWEPxiu+lEdyuhU2clIT4aYecIeIytg&#10;xVmaArkyfLvhQCoBD0mabYCWBf3/R/kLAAD//wMAUEsBAi0AFAAGAAgAAAAhALaDOJL+AAAA4QEA&#10;ABMAAAAAAAAAAAAAAAAAAAAAAFtDb250ZW50X1R5cGVzXS54bWxQSwECLQAUAAYACAAAACEAOP0h&#10;/9YAAACUAQAACwAAAAAAAAAAAAAAAAAvAQAAX3JlbHMvLnJlbHNQSwECLQAUAAYACAAAACEAR1Rs&#10;LH4CAACJBQAADgAAAAAAAAAAAAAAAAAuAgAAZHJzL2Uyb0RvYy54bWxQSwECLQAUAAYACAAAACEA&#10;3czJz+MAAAAPAQAADwAAAAAAAAAAAAAAAADYBAAAZHJzL2Rvd25yZXYueG1sUEsFBgAAAAAEAAQA&#10;8wAAAOgFAAAAAA==&#10;" fillcolor="#069" strokecolor="#069" strokeweight="1pt"/>
                  </w:pict>
                </mc:Fallback>
              </mc:AlternateContent>
            </w:r>
            <w:r w:rsidR="00C34493" w:rsidRPr="00045B6D">
              <w:rPr>
                <w:b/>
                <w:bCs/>
                <w:color w:val="006699"/>
                <w:sz w:val="28"/>
                <w:szCs w:val="28"/>
              </w:rPr>
              <w:t xml:space="preserve">Sensory </w:t>
            </w:r>
            <w:r w:rsidR="003F3C34" w:rsidRPr="00045B6D">
              <w:rPr>
                <w:b/>
                <w:bCs/>
                <w:color w:val="006699"/>
                <w:sz w:val="28"/>
                <w:szCs w:val="28"/>
              </w:rPr>
              <w:t>Processing</w:t>
            </w:r>
            <w:r w:rsidR="00C34493" w:rsidRPr="00045B6D">
              <w:rPr>
                <w:b/>
                <w:bCs/>
                <w:color w:val="006699"/>
                <w:sz w:val="28"/>
                <w:szCs w:val="28"/>
              </w:rPr>
              <w:t xml:space="preserve"> </w:t>
            </w:r>
            <w:r w:rsidR="00405BD9" w:rsidRPr="00045B6D">
              <w:rPr>
                <w:b/>
                <w:bCs/>
                <w:color w:val="006699"/>
                <w:sz w:val="28"/>
                <w:szCs w:val="28"/>
              </w:rPr>
              <w:t>Disorder (SPD)</w:t>
            </w:r>
          </w:p>
          <w:p w14:paraId="5EE56CE2" w14:textId="7B7A0AD0" w:rsidR="003E6B81" w:rsidRPr="00746A6E" w:rsidRDefault="003E6B81" w:rsidP="00AD0400">
            <w:pPr>
              <w:tabs>
                <w:tab w:val="left" w:pos="553"/>
              </w:tabs>
              <w:spacing w:after="120"/>
              <w:rPr>
                <w:b/>
                <w:bCs/>
                <w:color w:val="006699"/>
                <w:sz w:val="24"/>
                <w:szCs w:val="24"/>
              </w:rPr>
            </w:pPr>
          </w:p>
          <w:p w14:paraId="661DCF3A" w14:textId="4A746552" w:rsidR="00746A6E" w:rsidRPr="00746A6E" w:rsidRDefault="00C15C04" w:rsidP="00746A6E">
            <w:pPr>
              <w:tabs>
                <w:tab w:val="left" w:pos="553"/>
              </w:tabs>
              <w:spacing w:after="120" w:line="360" w:lineRule="auto"/>
              <w:rPr>
                <w:color w:val="000000" w:themeColor="text1"/>
                <w:sz w:val="24"/>
                <w:szCs w:val="24"/>
              </w:rPr>
            </w:pPr>
            <w:r w:rsidRPr="00746A6E">
              <w:rPr>
                <w:noProof/>
                <w:color w:val="006699"/>
                <w:sz w:val="24"/>
                <w:szCs w:val="24"/>
              </w:rPr>
              <mc:AlternateContent>
                <mc:Choice Requires="wps">
                  <w:drawing>
                    <wp:anchor distT="0" distB="0" distL="114300" distR="114300" simplePos="0" relativeHeight="251408896" behindDoc="1" locked="0" layoutInCell="1" allowOverlap="1" wp14:anchorId="6279493C" wp14:editId="06C62237">
                      <wp:simplePos x="0" y="0"/>
                      <wp:positionH relativeFrom="column">
                        <wp:posOffset>5353050</wp:posOffset>
                      </wp:positionH>
                      <wp:positionV relativeFrom="paragraph">
                        <wp:posOffset>4188171</wp:posOffset>
                      </wp:positionV>
                      <wp:extent cx="2615484" cy="289711"/>
                      <wp:effectExtent l="0" t="0" r="0" b="0"/>
                      <wp:wrapNone/>
                      <wp:docPr id="1463216927" name="Text Box 89"/>
                      <wp:cNvGraphicFramePr/>
                      <a:graphic xmlns:a="http://schemas.openxmlformats.org/drawingml/2006/main">
                        <a:graphicData uri="http://schemas.microsoft.com/office/word/2010/wordprocessingShape">
                          <wps:wsp>
                            <wps:cNvSpPr txBox="1"/>
                            <wps:spPr>
                              <a:xfrm>
                                <a:off x="0" y="0"/>
                                <a:ext cx="2615484" cy="289711"/>
                              </a:xfrm>
                              <a:prstGeom prst="rect">
                                <a:avLst/>
                              </a:prstGeom>
                              <a:solidFill>
                                <a:schemeClr val="lt1"/>
                              </a:solidFill>
                              <a:ln w="6350">
                                <a:noFill/>
                              </a:ln>
                            </wps:spPr>
                            <wps:txbx>
                              <w:txbxContent>
                                <w:p w14:paraId="0500952A" w14:textId="6CDDA15E" w:rsidR="00045B6D" w:rsidRPr="00C15C04" w:rsidRDefault="00C15C04">
                                  <w:pPr>
                                    <w:rPr>
                                      <w:sz w:val="16"/>
                                      <w:szCs w:val="16"/>
                                    </w:rPr>
                                  </w:pPr>
                                  <w:r w:rsidRPr="00C15C04">
                                    <w:rPr>
                                      <w:sz w:val="16"/>
                                      <w:szCs w:val="16"/>
                                    </w:rPr>
                                    <w:t>(Image:</w:t>
                                  </w:r>
                                  <w:r w:rsidR="00045B6D" w:rsidRPr="00C15C04">
                                    <w:rPr>
                                      <w:sz w:val="16"/>
                                      <w:szCs w:val="16"/>
                                    </w:rPr>
                                    <w:t xml:space="preserve"> Sunshine</w:t>
                                  </w:r>
                                  <w:r w:rsidR="00851ECE" w:rsidRPr="00C15C04">
                                    <w:rPr>
                                      <w:sz w:val="16"/>
                                      <w:szCs w:val="16"/>
                                    </w:rPr>
                                    <w:t xml:space="preserve"> Support, no date).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279493C" id="Text Box 89" o:spid="_x0000_s1038" type="#_x0000_t202" style="position:absolute;margin-left:421.5pt;margin-top:329.8pt;width:205.95pt;height:22.8pt;z-index:-2519075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PwWuwMAIAAFsEAAAOAAAAZHJzL2Uyb0RvYy54bWysVMGO2jAQvVfqP1i+lxAKLESEFWVFVWm1&#10;uxJb7dk4DrHkeFzbkNCv79ghQLc9Vb04M57xG8974yzu21qRo7BOgs5pOhhSIjSHQup9Tr+/bj7N&#10;KHGe6YIp0CKnJ+Ho/fLjh0VjMjGCClQhLEEQ7bLG5LTy3mRJ4nglauYGYITGYAm2Zh5du08KyxpE&#10;r1UyGg6nSQO2MBa4cA53H7ogXUb8shTcP5elE56onOLdfFxtXHdhTZYLlu0tM5Xk52uwf7hFzaTG&#10;oheoB+YZOVj5B1QtuQUHpR9wqBMoS8lF7AG7SYfvutlWzIjYC5LjzIUm9/9g+dNxa14s8e0XaFHA&#10;QEhjXOZwM/TTlrYOX7wpwThSeLrQJlpPOG6OpulkPBtTwjE2ms3v0giTXE8b6/xXATUJRk4tyhLZ&#10;YsdH57EipvYpoZgDJYuNVCo6YRTEWllyZCii8j34b1lKkyan08+TYQTWEI53yEpjgWtPwfLtriWy&#10;yOm873cHxQlpsNBNiDN8I/Guj8z5F2ZxJLBzHHP/jEupAGvB2aKkAvvzb/shH5XCKCUNjlhO3Y8D&#10;s4IS9U2jhvN0PA4zGZ3x5G6Ejr2N7G4j+lCvAQlI8UEZHs2Q71VvlhbqN3wNq1AVQ0xzrJ1T35tr&#10;3w0+viYuVquYhFNomH/UW8MDdCA8KPHavjFrznJ5FPoJ+mFk2TvVutxwUsPq4KGUUdLAc8fqmX6c&#10;4Kj0+bWFJ3Lrx6zrP2H5CwAA//8DAFBLAwQUAAYACAAAACEAszP/8uQAAAAMAQAADwAAAGRycy9k&#10;b3ducmV2LnhtbEyPT0+DQBTE7yZ+h81r4sXYRSi0RZbGGLVJbxb/xNuWfQUi+5awW8Bv7/Zkj5OZ&#10;zPwm20y6ZQP2tjEk4H4eAEMqjWqoEvBevNytgFknScnWEAr4RQub/Poqk6kyI73hsHcV8yVkUymg&#10;dq5LObdljVrauemQvHc0vZbOy77iqpejL9ctD4Mg4Vo25Bdq2eFTjeXP/qQFfN9WXzs7vX6MURx1&#10;z9uhWH6qQoib2fT4AMzh5P7DcMb36JB7poM5kbKsFbBaRP6LE5DE6wTYORHGizWwg4BlEIfA84xf&#10;nsj/AAAA//8DAFBLAQItABQABgAIAAAAIQC2gziS/gAAAOEBAAATAAAAAAAAAAAAAAAAAAAAAABb&#10;Q29udGVudF9UeXBlc10ueG1sUEsBAi0AFAAGAAgAAAAhADj9If/WAAAAlAEAAAsAAAAAAAAAAAAA&#10;AAAALwEAAF9yZWxzLy5yZWxzUEsBAi0AFAAGAAgAAAAhAA/Ba7AwAgAAWwQAAA4AAAAAAAAAAAAA&#10;AAAALgIAAGRycy9lMm9Eb2MueG1sUEsBAi0AFAAGAAgAAAAhALMz//LkAAAADAEAAA8AAAAAAAAA&#10;AAAAAAAAigQAAGRycy9kb3ducmV2LnhtbFBLBQYAAAAABAAEAPMAAACbBQAAAAA=&#10;" fillcolor="white [3201]" stroked="f" strokeweight=".5pt">
                      <v:textbox>
                        <w:txbxContent>
                          <w:p w14:paraId="0500952A" w14:textId="6CDDA15E" w:rsidR="00045B6D" w:rsidRPr="00C15C04" w:rsidRDefault="00C15C04">
                            <w:pPr>
                              <w:rPr>
                                <w:sz w:val="16"/>
                                <w:szCs w:val="16"/>
                              </w:rPr>
                            </w:pPr>
                            <w:r w:rsidRPr="00C15C04">
                              <w:rPr>
                                <w:sz w:val="16"/>
                                <w:szCs w:val="16"/>
                              </w:rPr>
                              <w:t>(Image:</w:t>
                            </w:r>
                            <w:r w:rsidR="00045B6D" w:rsidRPr="00C15C04">
                              <w:rPr>
                                <w:sz w:val="16"/>
                                <w:szCs w:val="16"/>
                              </w:rPr>
                              <w:t xml:space="preserve"> Sunshine</w:t>
                            </w:r>
                            <w:r w:rsidR="00851ECE" w:rsidRPr="00C15C04">
                              <w:rPr>
                                <w:sz w:val="16"/>
                                <w:szCs w:val="16"/>
                              </w:rPr>
                              <w:t xml:space="preserve"> Support, no date).</w:t>
                            </w:r>
                          </w:p>
                        </w:txbxContent>
                      </v:textbox>
                    </v:shape>
                  </w:pict>
                </mc:Fallback>
              </mc:AlternateContent>
            </w:r>
            <w:r w:rsidR="00D30001" w:rsidRPr="00746A6E">
              <w:rPr>
                <w:color w:val="auto"/>
                <w:sz w:val="24"/>
                <w:szCs w:val="24"/>
              </w:rPr>
              <w:t>A common characteristic of autism is an atypical response to sensory stimuli, behaviours displayed can be sensory seeking if hyporeactive to stimuli or sensory avoidant if hyperreactive. The condition Sensory Processing Disorder (SPD) is a difficulty in processing sensory information and is often co-occurring with autism. Children that are under reactive to stimuli will often seek sensory input through self-stimulating behaviours, known as ‘stimming’. Children who are overactive to stimuli will avoid any sensory experiences that are triggering</w:t>
            </w:r>
            <w:r w:rsidR="00D30001" w:rsidRPr="00746A6E">
              <w:rPr>
                <w:color w:val="006699"/>
                <w:sz w:val="24"/>
                <w:szCs w:val="24"/>
              </w:rPr>
              <w:t xml:space="preserve"> </w:t>
            </w:r>
            <w:r w:rsidR="00CE7BC2" w:rsidRPr="00746A6E">
              <w:rPr>
                <w:color w:val="000000" w:themeColor="text1"/>
                <w:sz w:val="24"/>
                <w:szCs w:val="24"/>
              </w:rPr>
              <w:t>(</w:t>
            </w:r>
            <w:r w:rsidR="000C7FD3" w:rsidRPr="00746A6E">
              <w:rPr>
                <w:color w:val="000000" w:themeColor="text1"/>
                <w:sz w:val="24"/>
                <w:szCs w:val="24"/>
              </w:rPr>
              <w:t>Patil and Kapil, 2023)</w:t>
            </w:r>
            <w:r w:rsidR="00746A6E">
              <w:rPr>
                <w:color w:val="000000" w:themeColor="text1"/>
                <w:sz w:val="24"/>
                <w:szCs w:val="24"/>
              </w:rPr>
              <w:t>.</w:t>
            </w:r>
          </w:p>
          <w:p w14:paraId="0954AEE7" w14:textId="5497FEFB" w:rsidR="00F53C5D" w:rsidRPr="00746A6E" w:rsidRDefault="00EA197B" w:rsidP="00746A6E">
            <w:pPr>
              <w:tabs>
                <w:tab w:val="left" w:pos="553"/>
              </w:tabs>
              <w:spacing w:after="120" w:line="360" w:lineRule="auto"/>
              <w:rPr>
                <w:color w:val="auto"/>
                <w:sz w:val="28"/>
                <w:szCs w:val="28"/>
              </w:rPr>
            </w:pPr>
            <w:r>
              <w:rPr>
                <w:noProof/>
                <w:color w:val="006699"/>
                <w:sz w:val="28"/>
                <w:szCs w:val="28"/>
              </w:rPr>
              <w:drawing>
                <wp:anchor distT="0" distB="0" distL="114300" distR="114300" simplePos="0" relativeHeight="251398656" behindDoc="1" locked="0" layoutInCell="1" allowOverlap="1" wp14:anchorId="639807FD" wp14:editId="51DF451E">
                  <wp:simplePos x="0" y="0"/>
                  <wp:positionH relativeFrom="column">
                    <wp:posOffset>498392</wp:posOffset>
                  </wp:positionH>
                  <wp:positionV relativeFrom="paragraph">
                    <wp:posOffset>259108</wp:posOffset>
                  </wp:positionV>
                  <wp:extent cx="4857750" cy="4890052"/>
                  <wp:effectExtent l="0" t="0" r="0" b="6350"/>
                  <wp:wrapNone/>
                  <wp:docPr id="360190658" name="Picture 88" descr="A poster of a child's guide to sensory issues&#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60190658" name="Picture 88" descr="A poster of a child's guide to sensory issues&#10;&#10;Description automatically generated"/>
                          <pic:cNvPicPr/>
                        </pic:nvPicPr>
                        <pic:blipFill>
                          <a:blip r:embed="rId34" cstate="print">
                            <a:extLst>
                              <a:ext uri="{28A0092B-C50C-407E-A947-70E740481C1C}">
                                <a14:useLocalDpi xmlns:a14="http://schemas.microsoft.com/office/drawing/2010/main" val="0"/>
                              </a:ext>
                            </a:extLst>
                          </a:blip>
                          <a:stretch>
                            <a:fillRect/>
                          </a:stretch>
                        </pic:blipFill>
                        <pic:spPr>
                          <a:xfrm>
                            <a:off x="0" y="0"/>
                            <a:ext cx="4872613" cy="4905014"/>
                          </a:xfrm>
                          <a:prstGeom prst="rect">
                            <a:avLst/>
                          </a:prstGeom>
                        </pic:spPr>
                      </pic:pic>
                    </a:graphicData>
                  </a:graphic>
                  <wp14:sizeRelH relativeFrom="margin">
                    <wp14:pctWidth>0</wp14:pctWidth>
                  </wp14:sizeRelH>
                  <wp14:sizeRelV relativeFrom="margin">
                    <wp14:pctHeight>0</wp14:pctHeight>
                  </wp14:sizeRelV>
                </wp:anchor>
              </w:drawing>
            </w:r>
          </w:p>
          <w:p w14:paraId="5988572A" w14:textId="6882C69F" w:rsidR="00BA5385" w:rsidRDefault="00BA5385" w:rsidP="00AD0400">
            <w:pPr>
              <w:tabs>
                <w:tab w:val="left" w:pos="553"/>
              </w:tabs>
              <w:spacing w:after="120"/>
              <w:rPr>
                <w:color w:val="006699"/>
                <w:sz w:val="28"/>
                <w:szCs w:val="28"/>
              </w:rPr>
            </w:pPr>
          </w:p>
          <w:p w14:paraId="2682487B" w14:textId="136432BE" w:rsidR="00BA5385" w:rsidRDefault="00BA5385" w:rsidP="00AD0400">
            <w:pPr>
              <w:tabs>
                <w:tab w:val="left" w:pos="553"/>
              </w:tabs>
              <w:spacing w:after="120"/>
              <w:rPr>
                <w:color w:val="006699"/>
                <w:sz w:val="28"/>
                <w:szCs w:val="28"/>
              </w:rPr>
            </w:pPr>
          </w:p>
          <w:p w14:paraId="38879111" w14:textId="0C444577" w:rsidR="00BA5385" w:rsidRDefault="00BA5385" w:rsidP="00AD0400">
            <w:pPr>
              <w:tabs>
                <w:tab w:val="left" w:pos="553"/>
              </w:tabs>
              <w:spacing w:after="120"/>
              <w:rPr>
                <w:color w:val="006699"/>
                <w:sz w:val="28"/>
                <w:szCs w:val="28"/>
              </w:rPr>
            </w:pPr>
          </w:p>
          <w:p w14:paraId="5EE2E229" w14:textId="4E84BBE9" w:rsidR="00BA5385" w:rsidRDefault="00BA5385" w:rsidP="00AD0400">
            <w:pPr>
              <w:tabs>
                <w:tab w:val="left" w:pos="553"/>
              </w:tabs>
              <w:spacing w:after="120"/>
              <w:rPr>
                <w:color w:val="006699"/>
                <w:sz w:val="28"/>
                <w:szCs w:val="28"/>
              </w:rPr>
            </w:pPr>
          </w:p>
          <w:p w14:paraId="6386E189" w14:textId="4F3A987A" w:rsidR="00BA5385" w:rsidRDefault="00BA5385" w:rsidP="00AD0400">
            <w:pPr>
              <w:tabs>
                <w:tab w:val="left" w:pos="553"/>
              </w:tabs>
              <w:spacing w:after="120"/>
              <w:rPr>
                <w:color w:val="006699"/>
                <w:sz w:val="28"/>
                <w:szCs w:val="28"/>
              </w:rPr>
            </w:pPr>
          </w:p>
          <w:p w14:paraId="02C51750" w14:textId="4BF477D5" w:rsidR="00BA5385" w:rsidRDefault="00BA5385" w:rsidP="00AD0400">
            <w:pPr>
              <w:tabs>
                <w:tab w:val="left" w:pos="553"/>
              </w:tabs>
              <w:spacing w:after="120"/>
              <w:rPr>
                <w:color w:val="006699"/>
                <w:sz w:val="28"/>
                <w:szCs w:val="28"/>
              </w:rPr>
            </w:pPr>
          </w:p>
          <w:p w14:paraId="75B13645" w14:textId="521A6BB0" w:rsidR="00BA5385" w:rsidRDefault="00EA197B" w:rsidP="00EA197B">
            <w:pPr>
              <w:tabs>
                <w:tab w:val="left" w:pos="3719"/>
              </w:tabs>
              <w:spacing w:after="120"/>
              <w:rPr>
                <w:color w:val="006699"/>
                <w:sz w:val="28"/>
                <w:szCs w:val="28"/>
              </w:rPr>
            </w:pPr>
            <w:r>
              <w:rPr>
                <w:color w:val="006699"/>
                <w:sz w:val="28"/>
                <w:szCs w:val="28"/>
              </w:rPr>
              <w:tab/>
            </w:r>
          </w:p>
          <w:p w14:paraId="6D9A6B1F" w14:textId="2F0A0FBF" w:rsidR="00BA5385" w:rsidRPr="00603855" w:rsidRDefault="00BA5385" w:rsidP="00AD0400">
            <w:pPr>
              <w:tabs>
                <w:tab w:val="left" w:pos="553"/>
              </w:tabs>
              <w:spacing w:after="120"/>
              <w:rPr>
                <w:noProof/>
                <w:color w:val="006699"/>
                <w:sz w:val="28"/>
                <w:szCs w:val="28"/>
              </w:rPr>
            </w:pPr>
          </w:p>
          <w:p w14:paraId="2CBABA0E" w14:textId="0E2EE5E1" w:rsidR="00F53C5D" w:rsidRPr="00603855" w:rsidRDefault="00F53C5D" w:rsidP="00AD0400">
            <w:pPr>
              <w:tabs>
                <w:tab w:val="left" w:pos="553"/>
              </w:tabs>
              <w:spacing w:after="120"/>
              <w:rPr>
                <w:noProof/>
                <w:color w:val="006699"/>
                <w:sz w:val="28"/>
                <w:szCs w:val="28"/>
              </w:rPr>
            </w:pPr>
          </w:p>
          <w:p w14:paraId="2AACEE2A" w14:textId="77777777" w:rsidR="002F423F" w:rsidRPr="00603855" w:rsidRDefault="002F423F" w:rsidP="00AD0400">
            <w:pPr>
              <w:tabs>
                <w:tab w:val="left" w:pos="553"/>
              </w:tabs>
              <w:spacing w:after="120"/>
              <w:rPr>
                <w:noProof/>
                <w:color w:val="FFFFFF" w:themeColor="background1"/>
                <w:sz w:val="28"/>
                <w:szCs w:val="28"/>
              </w:rPr>
            </w:pPr>
          </w:p>
          <w:p w14:paraId="3CF771A4" w14:textId="0C747C57" w:rsidR="00FF4769" w:rsidRPr="00603855" w:rsidRDefault="00FF4769" w:rsidP="00AD0400">
            <w:pPr>
              <w:tabs>
                <w:tab w:val="left" w:pos="553"/>
              </w:tabs>
              <w:spacing w:after="120"/>
              <w:rPr>
                <w:noProof/>
                <w:color w:val="FFFFFF" w:themeColor="background1"/>
                <w:sz w:val="28"/>
                <w:szCs w:val="28"/>
              </w:rPr>
            </w:pPr>
          </w:p>
          <w:p w14:paraId="0370D444" w14:textId="3864C579" w:rsidR="002F423F" w:rsidRPr="00603855" w:rsidRDefault="002F423F" w:rsidP="00AD0400">
            <w:pPr>
              <w:tabs>
                <w:tab w:val="left" w:pos="553"/>
              </w:tabs>
              <w:spacing w:after="120"/>
              <w:rPr>
                <w:noProof/>
                <w:color w:val="FFFFFF" w:themeColor="background1"/>
                <w:sz w:val="28"/>
                <w:szCs w:val="28"/>
              </w:rPr>
            </w:pPr>
          </w:p>
          <w:p w14:paraId="5C0D5683" w14:textId="77777777" w:rsidR="00746A6E" w:rsidRDefault="00746A6E" w:rsidP="00746A6E">
            <w:pPr>
              <w:pStyle w:val="ListParagraph"/>
              <w:tabs>
                <w:tab w:val="left" w:pos="553"/>
              </w:tabs>
              <w:spacing w:after="120"/>
              <w:rPr>
                <w:rFonts w:ascii="Times New Roman" w:hAnsi="Times New Roman" w:cs="Times New Roman"/>
              </w:rPr>
            </w:pPr>
          </w:p>
          <w:p w14:paraId="12C90FA0" w14:textId="77777777" w:rsidR="00746A6E" w:rsidRDefault="00746A6E" w:rsidP="00746A6E">
            <w:pPr>
              <w:pStyle w:val="ListParagraph"/>
              <w:tabs>
                <w:tab w:val="left" w:pos="553"/>
              </w:tabs>
              <w:spacing w:after="120"/>
              <w:rPr>
                <w:rFonts w:ascii="Times New Roman" w:hAnsi="Times New Roman" w:cs="Times New Roman"/>
              </w:rPr>
            </w:pPr>
          </w:p>
          <w:p w14:paraId="4B36D88E" w14:textId="77777777" w:rsidR="00746A6E" w:rsidRDefault="00746A6E" w:rsidP="00746A6E">
            <w:pPr>
              <w:pStyle w:val="ListParagraph"/>
              <w:tabs>
                <w:tab w:val="left" w:pos="553"/>
              </w:tabs>
              <w:spacing w:after="120"/>
              <w:rPr>
                <w:rFonts w:ascii="Times New Roman" w:hAnsi="Times New Roman" w:cs="Times New Roman"/>
              </w:rPr>
            </w:pPr>
          </w:p>
          <w:p w14:paraId="3BBCD317" w14:textId="77777777" w:rsidR="00746A6E" w:rsidRDefault="00746A6E" w:rsidP="00746A6E">
            <w:pPr>
              <w:pStyle w:val="ListParagraph"/>
              <w:tabs>
                <w:tab w:val="left" w:pos="553"/>
              </w:tabs>
              <w:spacing w:after="120"/>
              <w:rPr>
                <w:rFonts w:ascii="Times New Roman" w:hAnsi="Times New Roman" w:cs="Times New Roman"/>
              </w:rPr>
            </w:pPr>
          </w:p>
          <w:p w14:paraId="13A4A121" w14:textId="77777777" w:rsidR="00746A6E" w:rsidRDefault="00746A6E" w:rsidP="00746A6E">
            <w:pPr>
              <w:pStyle w:val="ListParagraph"/>
              <w:tabs>
                <w:tab w:val="left" w:pos="553"/>
              </w:tabs>
              <w:spacing w:after="120"/>
              <w:rPr>
                <w:rFonts w:ascii="Times New Roman" w:hAnsi="Times New Roman" w:cs="Times New Roman"/>
              </w:rPr>
            </w:pPr>
          </w:p>
          <w:p w14:paraId="25E83C24" w14:textId="77777777" w:rsidR="00746A6E" w:rsidRPr="00B80DBD" w:rsidRDefault="00746A6E" w:rsidP="00B80DBD">
            <w:pPr>
              <w:tabs>
                <w:tab w:val="left" w:pos="553"/>
              </w:tabs>
              <w:spacing w:after="120"/>
              <w:rPr>
                <w:rFonts w:ascii="Times New Roman" w:hAnsi="Times New Roman" w:cs="Times New Roman"/>
              </w:rPr>
            </w:pPr>
          </w:p>
          <w:p w14:paraId="7E2B77AE" w14:textId="41DF07FD" w:rsidR="00746A6E" w:rsidRPr="00B80DBD" w:rsidRDefault="00746A6E" w:rsidP="00E50894">
            <w:pPr>
              <w:tabs>
                <w:tab w:val="left" w:pos="553"/>
              </w:tabs>
              <w:spacing w:after="120"/>
              <w:jc w:val="center"/>
              <w:rPr>
                <w:rFonts w:cstheme="minorHAnsi"/>
                <w:sz w:val="24"/>
                <w:szCs w:val="24"/>
              </w:rPr>
            </w:pPr>
            <w:r w:rsidRPr="00B80DBD">
              <w:rPr>
                <w:rFonts w:cstheme="minorHAnsi"/>
                <w:sz w:val="24"/>
                <w:szCs w:val="24"/>
              </w:rPr>
              <w:t xml:space="preserve">Children seeking oral sensory feedback may have a condition called PICA, a persistent compulsion to eating nonedible items. This can be dangerous </w:t>
            </w:r>
            <w:r w:rsidR="00F159B3">
              <w:rPr>
                <w:rFonts w:cstheme="minorHAnsi"/>
                <w:sz w:val="24"/>
                <w:szCs w:val="24"/>
              </w:rPr>
              <w:t>due to potential choking hazards and</w:t>
            </w:r>
            <w:r w:rsidRPr="00B80DBD">
              <w:rPr>
                <w:rFonts w:cstheme="minorHAnsi"/>
                <w:sz w:val="24"/>
                <w:szCs w:val="24"/>
              </w:rPr>
              <w:t xml:space="preserve"> the accidental ingestion of toxic substance</w:t>
            </w:r>
            <w:r w:rsidR="00E50894">
              <w:rPr>
                <w:rFonts w:cstheme="minorHAnsi"/>
                <w:sz w:val="24"/>
                <w:szCs w:val="24"/>
              </w:rPr>
              <w:t>s</w:t>
            </w:r>
            <w:r w:rsidR="002A5F0B">
              <w:rPr>
                <w:rFonts w:cstheme="minorHAnsi"/>
                <w:sz w:val="24"/>
                <w:szCs w:val="24"/>
              </w:rPr>
              <w:t>,</w:t>
            </w:r>
            <w:r w:rsidRPr="00B80DBD">
              <w:rPr>
                <w:rFonts w:cstheme="minorHAnsi"/>
                <w:sz w:val="24"/>
                <w:szCs w:val="24"/>
              </w:rPr>
              <w:t xml:space="preserve"> requiring constant monitoring. Support intervention should include:</w:t>
            </w:r>
          </w:p>
          <w:p w14:paraId="407A9102" w14:textId="77777777" w:rsidR="00EA2581" w:rsidRDefault="00EA2581" w:rsidP="00E50894">
            <w:pPr>
              <w:pStyle w:val="ListParagraph"/>
              <w:tabs>
                <w:tab w:val="left" w:pos="553"/>
              </w:tabs>
              <w:spacing w:after="120"/>
              <w:jc w:val="center"/>
              <w:rPr>
                <w:noProof/>
                <w:color w:val="000000" w:themeColor="text1"/>
                <w:sz w:val="24"/>
                <w:szCs w:val="24"/>
              </w:rPr>
            </w:pPr>
          </w:p>
          <w:p w14:paraId="3880F286" w14:textId="73D7FFBB" w:rsidR="00B80DBD" w:rsidRPr="00B80DBD" w:rsidRDefault="00B80DBD" w:rsidP="00E50894">
            <w:pPr>
              <w:pStyle w:val="ListParagraph"/>
              <w:numPr>
                <w:ilvl w:val="0"/>
                <w:numId w:val="16"/>
              </w:numPr>
              <w:tabs>
                <w:tab w:val="left" w:pos="553"/>
              </w:tabs>
              <w:spacing w:after="120"/>
              <w:jc w:val="center"/>
              <w:rPr>
                <w:noProof/>
                <w:color w:val="000000" w:themeColor="text1"/>
                <w:sz w:val="24"/>
                <w:szCs w:val="24"/>
              </w:rPr>
            </w:pPr>
            <w:r w:rsidRPr="00B80DBD">
              <w:rPr>
                <w:noProof/>
                <w:color w:val="000000" w:themeColor="text1"/>
                <w:sz w:val="24"/>
                <w:szCs w:val="24"/>
              </w:rPr>
              <w:t>Restricting access to harmful items.</w:t>
            </w:r>
          </w:p>
          <w:p w14:paraId="45E4CB8E" w14:textId="77777777" w:rsidR="00B80DBD" w:rsidRPr="00B80DBD" w:rsidRDefault="00B80DBD" w:rsidP="00E50894">
            <w:pPr>
              <w:pStyle w:val="ListParagraph"/>
              <w:numPr>
                <w:ilvl w:val="0"/>
                <w:numId w:val="16"/>
              </w:numPr>
              <w:tabs>
                <w:tab w:val="left" w:pos="553"/>
              </w:tabs>
              <w:spacing w:after="120"/>
              <w:jc w:val="center"/>
              <w:rPr>
                <w:noProof/>
                <w:color w:val="000000" w:themeColor="text1"/>
                <w:sz w:val="24"/>
                <w:szCs w:val="24"/>
              </w:rPr>
            </w:pPr>
            <w:r w:rsidRPr="00B80DBD">
              <w:rPr>
                <w:noProof/>
                <w:color w:val="000000" w:themeColor="text1"/>
                <w:sz w:val="24"/>
                <w:szCs w:val="24"/>
              </w:rPr>
              <w:t>Redirecting behaviours and replacing items with safe alternatives.</w:t>
            </w:r>
          </w:p>
          <w:p w14:paraId="7561EE5C" w14:textId="77777777" w:rsidR="00B80DBD" w:rsidRPr="00B80DBD" w:rsidRDefault="00B80DBD" w:rsidP="00E50894">
            <w:pPr>
              <w:pStyle w:val="ListParagraph"/>
              <w:numPr>
                <w:ilvl w:val="0"/>
                <w:numId w:val="16"/>
              </w:numPr>
              <w:tabs>
                <w:tab w:val="left" w:pos="553"/>
              </w:tabs>
              <w:spacing w:after="120"/>
              <w:jc w:val="center"/>
              <w:rPr>
                <w:b/>
                <w:bCs/>
                <w:noProof/>
                <w:color w:val="000000" w:themeColor="text1"/>
                <w:sz w:val="24"/>
                <w:szCs w:val="24"/>
              </w:rPr>
            </w:pPr>
            <w:r w:rsidRPr="00B80DBD">
              <w:rPr>
                <w:noProof/>
                <w:color w:val="000000" w:themeColor="text1"/>
                <w:sz w:val="24"/>
                <w:szCs w:val="24"/>
              </w:rPr>
              <w:t>Promoting self-soothing behaviour</w:t>
            </w:r>
            <w:r w:rsidRPr="00B80DBD">
              <w:rPr>
                <w:b/>
                <w:bCs/>
                <w:noProof/>
                <w:color w:val="000000" w:themeColor="text1"/>
                <w:sz w:val="24"/>
                <w:szCs w:val="24"/>
              </w:rPr>
              <w:t>.</w:t>
            </w:r>
          </w:p>
          <w:p w14:paraId="0B76EA89" w14:textId="2894A215" w:rsidR="002F423F" w:rsidRPr="00603855" w:rsidRDefault="00335DC8" w:rsidP="00AD0400">
            <w:pPr>
              <w:tabs>
                <w:tab w:val="left" w:pos="553"/>
              </w:tabs>
              <w:spacing w:after="120"/>
              <w:rPr>
                <w:noProof/>
                <w:color w:val="FFFFFF" w:themeColor="background1"/>
                <w:sz w:val="28"/>
                <w:szCs w:val="28"/>
              </w:rPr>
            </w:pPr>
            <w:r>
              <w:rPr>
                <w:i/>
                <w:iCs/>
                <w:noProof/>
                <w:color w:val="002060"/>
                <w:sz w:val="52"/>
                <w:szCs w:val="52"/>
              </w:rPr>
              <w:lastRenderedPageBreak/>
              <mc:AlternateContent>
                <mc:Choice Requires="wps">
                  <w:drawing>
                    <wp:anchor distT="0" distB="0" distL="114300" distR="114300" simplePos="0" relativeHeight="252428800" behindDoc="0" locked="0" layoutInCell="1" allowOverlap="1" wp14:anchorId="691AD798" wp14:editId="175A2406">
                      <wp:simplePos x="0" y="0"/>
                      <wp:positionH relativeFrom="column">
                        <wp:posOffset>7106920</wp:posOffset>
                      </wp:positionH>
                      <wp:positionV relativeFrom="paragraph">
                        <wp:posOffset>-551800</wp:posOffset>
                      </wp:positionV>
                      <wp:extent cx="298395" cy="10699695"/>
                      <wp:effectExtent l="0" t="0" r="6985" b="6985"/>
                      <wp:wrapNone/>
                      <wp:docPr id="494030147" name="Rectangle 170"/>
                      <wp:cNvGraphicFramePr/>
                      <a:graphic xmlns:a="http://schemas.openxmlformats.org/drawingml/2006/main">
                        <a:graphicData uri="http://schemas.microsoft.com/office/word/2010/wordprocessingShape">
                          <wps:wsp>
                            <wps:cNvSpPr/>
                            <wps:spPr>
                              <a:xfrm>
                                <a:off x="0" y="0"/>
                                <a:ext cx="298395" cy="10699695"/>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B5D086F" id="Rectangle 170" o:spid="_x0000_s1026" style="position:absolute;margin-left:559.6pt;margin-top:-43.45pt;width:23.5pt;height:842.5pt;z-index:25242880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eywlfAIAAGAFAAAOAAAAZHJzL2Uyb0RvYy54bWysVE1v2zAMvQ/YfxB0X21nbdYEdYqgRYcB&#10;RVusHXpWZCk2IIsapcTJfv0o2XG6tthh2EUWRfLxw4+8uNy1hm0V+gZsyYuTnDNlJVSNXZf8x9PN&#10;p3POfBC2EgasKvleeX65+PjhonNzNYEaTKWQEYj1886VvA7BzbPMy1q1wp+AU5aUGrAVgURcZxWK&#10;jtBbk03yfJp1gJVDkMp7er3ulXyR8LVWMtxr7VVgpuSUW0gnpnMVz2xxIeZrFK5u5JCG+IcsWtFY&#10;CjpCXYsg2AabN1BtIxE86HAioc1A60aqVANVU+SvqnmshVOpFmqOd2Ob/P+DlXfbR/eA1IbO+bmn&#10;a6xip7GNX8qP7VKz9mOz1C4wSY+T2fnn2RlnklRFPp3NpiQRTnZ0d+jDVwUti5eSI/2N1CSxvfWh&#10;Nz2YxGgeTFPdNMYkAderK4NsK+Kfy6cUYED/w8zYaGwhuvWI8SU7FpNuYW9UtDP2u9KsqWL6KZPE&#10;MzXGEVIqG4peVYtK9eGLszxPVKHaRo9UaQKMyJrij9gDQOTwW+w+y8E+uqpE09E5/1tivfPokSKD&#10;DaNz21jA9wAMVTVE7u0PTepbE7u0gmr/gAyhHxLv5E1D/+1W+PAgkKaC5ocmPdzToQ10JYfhxlkN&#10;+Ou992hPZCUtZx1NWcn9z41AxZn5ZonGs+L0NI5lEk7PvkxIwJea1UuN3bRXQHQoaKc4ma7RPpjD&#10;VSO0z7QQljEqqYSVFLvkMuBBuAr99NNKkWq5TGY0ik6EW/voZASPXY28fNo9C3QDeQPx/g4OEynm&#10;rzjc20ZPC8tNAN0kgh/7OvSbxjgRZ1g5cU+8lJPVcTEufgMAAP//AwBQSwMEFAAGAAgAAAAhAD4k&#10;dMfhAAAADgEAAA8AAABkcnMvZG93bnJldi54bWxMj81OwzAQhO9IvIO1SNxaxxUNSYhTISR+bqiF&#10;Vhy3yZIEYjuy3Ta8PdsT3HZ2R7PflKvJDOJIPvTOalDzBATZ2jW9bTW8vz3OMhAhom1wcJY0/FCA&#10;VXV5UWLRuJNd03ETW8EhNhSooYtxLKQMdUcGw9yNZPn26bzByNK3svF44nAzyEWSpNJgb/lDhyM9&#10;dFR/bw5Gg8xeb1Htnp/wg/xSJe7lq97eaH19Nd3fgYg0xT8znPEZHSpm2ruDbYIYWCuVL9irYZal&#10;OYizRaUpr/Y8LfNMgaxK+b9G9QsAAP//AwBQSwECLQAUAAYACAAAACEAtoM4kv4AAADhAQAAEwAA&#10;AAAAAAAAAAAAAAAAAAAAW0NvbnRlbnRfVHlwZXNdLnhtbFBLAQItABQABgAIAAAAIQA4/SH/1gAA&#10;AJQBAAALAAAAAAAAAAAAAAAAAC8BAABfcmVscy8ucmVsc1BLAQItABQABgAIAAAAIQDIeywlfAIA&#10;AGAFAAAOAAAAAAAAAAAAAAAAAC4CAABkcnMvZTJvRG9jLnhtbFBLAQItABQABgAIAAAAIQA+JHTH&#10;4QAAAA4BAAAPAAAAAAAAAAAAAAAAANYEAABkcnMvZG93bnJldi54bWxQSwUGAAAAAAQABADzAAAA&#10;5AUAAAAA&#10;" fillcolor="#069" stroked="f" strokeweight="1pt"/>
                  </w:pict>
                </mc:Fallback>
              </mc:AlternateContent>
            </w:r>
            <w:r w:rsidR="00746A6E" w:rsidRPr="00603855">
              <w:rPr>
                <w:i/>
                <w:iCs/>
                <w:noProof/>
                <w:color w:val="002060"/>
                <w:sz w:val="52"/>
                <w:szCs w:val="52"/>
              </w:rPr>
              <w:drawing>
                <wp:anchor distT="0" distB="0" distL="114300" distR="114300" simplePos="0" relativeHeight="251281920" behindDoc="1" locked="0" layoutInCell="1" allowOverlap="1" wp14:anchorId="080FD73F" wp14:editId="6204457A">
                  <wp:simplePos x="0" y="0"/>
                  <wp:positionH relativeFrom="column">
                    <wp:posOffset>-988502</wp:posOffset>
                  </wp:positionH>
                  <wp:positionV relativeFrom="paragraph">
                    <wp:posOffset>-3038446</wp:posOffset>
                  </wp:positionV>
                  <wp:extent cx="11158294" cy="4516340"/>
                  <wp:effectExtent l="0" t="0" r="5080" b="0"/>
                  <wp:wrapNone/>
                  <wp:docPr id="424135101" name="Picture 70" descr="Suspended clear partic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24135101" name="Picture 424135101" descr="Suspended clear particles"/>
                          <pic:cNvPicPr/>
                        </pic:nvPicPr>
                        <pic:blipFill>
                          <a:blip r:embed="rId35" cstate="print">
                            <a:alphaModFix amt="5000"/>
                            <a:extLst>
                              <a:ext uri="{28A0092B-C50C-407E-A947-70E740481C1C}">
                                <a14:useLocalDpi xmlns:a14="http://schemas.microsoft.com/office/drawing/2010/main" val="0"/>
                              </a:ext>
                            </a:extLst>
                          </a:blip>
                          <a:stretch>
                            <a:fillRect/>
                          </a:stretch>
                        </pic:blipFill>
                        <pic:spPr>
                          <a:xfrm>
                            <a:off x="0" y="0"/>
                            <a:ext cx="11159448" cy="4516807"/>
                          </a:xfrm>
                          <a:prstGeom prst="rect">
                            <a:avLst/>
                          </a:prstGeom>
                        </pic:spPr>
                      </pic:pic>
                    </a:graphicData>
                  </a:graphic>
                  <wp14:sizeRelH relativeFrom="page">
                    <wp14:pctWidth>0</wp14:pctWidth>
                  </wp14:sizeRelH>
                  <wp14:sizeRelV relativeFrom="page">
                    <wp14:pctHeight>0</wp14:pctHeight>
                  </wp14:sizeRelV>
                </wp:anchor>
              </w:drawing>
            </w:r>
          </w:p>
          <w:p w14:paraId="46F5F735" w14:textId="719026FC" w:rsidR="00345386" w:rsidRPr="003B3B2B" w:rsidRDefault="001747F8" w:rsidP="003B3B2B">
            <w:pPr>
              <w:spacing w:after="0"/>
              <w:rPr>
                <w:noProof/>
                <w:color w:val="002060"/>
                <w:sz w:val="72"/>
                <w:szCs w:val="72"/>
              </w:rPr>
            </w:pPr>
            <w:r w:rsidRPr="00603855">
              <w:rPr>
                <w:noProof/>
                <w:sz w:val="28"/>
                <w:szCs w:val="28"/>
              </w:rPr>
              <mc:AlternateContent>
                <mc:Choice Requires="wps">
                  <w:drawing>
                    <wp:anchor distT="0" distB="0" distL="114300" distR="114300" simplePos="0" relativeHeight="251262464" behindDoc="0" locked="0" layoutInCell="1" allowOverlap="1" wp14:anchorId="4ECE40F4" wp14:editId="1831FDB5">
                      <wp:simplePos x="0" y="0"/>
                      <wp:positionH relativeFrom="column">
                        <wp:posOffset>7305758</wp:posOffset>
                      </wp:positionH>
                      <wp:positionV relativeFrom="paragraph">
                        <wp:posOffset>790548</wp:posOffset>
                      </wp:positionV>
                      <wp:extent cx="325396" cy="11026830"/>
                      <wp:effectExtent l="0" t="0" r="0" b="3175"/>
                      <wp:wrapNone/>
                      <wp:docPr id="1576346183" name="Rectangle 66"/>
                      <wp:cNvGraphicFramePr/>
                      <a:graphic xmlns:a="http://schemas.openxmlformats.org/drawingml/2006/main">
                        <a:graphicData uri="http://schemas.microsoft.com/office/word/2010/wordprocessingShape">
                          <wps:wsp>
                            <wps:cNvSpPr/>
                            <wps:spPr>
                              <a:xfrm>
                                <a:off x="0" y="0"/>
                                <a:ext cx="325396" cy="11026830"/>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102C724" id="Rectangle 66" o:spid="_x0000_s1026" style="position:absolute;margin-left:575.25pt;margin-top:62.25pt;width:25.6pt;height:868.25pt;z-index:25126246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Cdo9/gAIAAGAFAAAOAAAAZHJzL2Uyb0RvYy54bWysVMFu2zAMvQ/YPwi6r7bTNmuCOkXQosOA&#10;oivWDj0rshQbkEWNUuJkXz9KdpyuLXYYdpFFkXwkn0leXu1aw7YKfQO25MVJzpmyEqrGrkv+4+n2&#10;0wVnPghbCQNWlXyvPL9afPxw2bm5mkANplLICMT6eedKXofg5lnmZa1a4U/AKUtKDdiKQCKuswpF&#10;R+itySZ5Ps06wMohSOU9vd70Sr5I+ForGb5p7VVgpuSUW0gnpnMVz2xxKeZrFK5u5JCG+IcsWtFY&#10;CjpC3Ygg2AabN1BtIxE86HAioc1A60aqVANVU+SvqnmshVOpFiLHu5Em//9g5f320T0g0dA5P/d0&#10;jVXsNLbxS/mxXSJrP5KldoFJejydnJ/OppxJUhVFPplenCY6s6O7Qx++KGhZvJQc6W8kksT2zgcK&#10;SaYHkxjNg2mq28aYJOB6dW2QbUX8c/l0OpvFn0Uuf5gZG40tRLdeHV+yYzHpFvZGRTtjvyvNmorS&#10;n6RMUp+pMY6QUtlQ9KpaVKoPX5zn+aG20SPlkgAjsqb4I/YAEHv4LXaf5WAfXVVq09E5/1tivfPo&#10;kSKDDaNz21jA9wAMVTVE7u0PJPXURJZWUO0fkCH0Q+KdvG3ov90JHx4E0lTQ/NCkh290aANdyWG4&#10;cVYD/nrvPdpTs5KWs46mrOT+50ag4sx8tdTGs+LsLI5lEs7OP09IwJea1UuN3bTXQO1Q0E5xMl2j&#10;fTCHq0Zon2khLGNUUgkrKXbJZcCDcB366aeVItVymcxoFJ0Id/bRyQgeWY19+bR7FuiG5g3U9/dw&#10;mEgxf9XDvW30tLDcBNBNavAjrwPfNMapcYaVE/fESzlZHRfj4jcAAAD//wMAUEsDBBQABgAIAAAA&#10;IQD6dIRz3wAAAA4BAAAPAAAAZHJzL2Rvd25yZXYueG1sTI9LT8MwEITvSPwHa5G4UdtR00YhToWQ&#10;eNwQ5SGO22RJArEd2W4b/j3bE9xmtKPZb6rNbEdxoBAH7wzohQJBrvHt4DoDry93VwWImNC1OHpH&#10;Bn4owqY+P6uwbP3RPdNhmzrBJS6WaKBPaSqljE1PFuPCT+T49umDxcQ2dLINeORyO8pMqZW0ODj+&#10;0ONEtz0139u9NSCLpzXq94d7/KCQa+Ufv5q3pTGXF/PNNYhEc/oLwwmf0aFmpp3fuzaKkb3OVc5Z&#10;VtmSxSmSKb0GsWNVrLQCWVfy/4z6FwAA//8DAFBLAQItABQABgAIAAAAIQC2gziS/gAAAOEBAAAT&#10;AAAAAAAAAAAAAAAAAAAAAABbQ29udGVudF9UeXBlc10ueG1sUEsBAi0AFAAGAAgAAAAhADj9If/W&#10;AAAAlAEAAAsAAAAAAAAAAAAAAAAALwEAAF9yZWxzLy5yZWxzUEsBAi0AFAAGAAgAAAAhAIJ2j3+A&#10;AgAAYAUAAA4AAAAAAAAAAAAAAAAALgIAAGRycy9lMm9Eb2MueG1sUEsBAi0AFAAGAAgAAAAhAPp0&#10;hHPfAAAADgEAAA8AAAAAAAAAAAAAAAAA2gQAAGRycy9kb3ducmV2LnhtbFBLBQYAAAAABAAEAPMA&#10;AADmBQAAAAA=&#10;" fillcolor="#069" stroked="f" strokeweight="1pt"/>
                  </w:pict>
                </mc:Fallback>
              </mc:AlternateContent>
            </w:r>
            <w:r w:rsidR="00535F49" w:rsidRPr="00603855">
              <w:rPr>
                <w:noProof/>
                <w:sz w:val="28"/>
                <w:szCs w:val="28"/>
              </w:rPr>
              <mc:AlternateContent>
                <mc:Choice Requires="wps">
                  <w:drawing>
                    <wp:anchor distT="45720" distB="45720" distL="114300" distR="114300" simplePos="0" relativeHeight="251183616" behindDoc="0" locked="0" layoutInCell="1" allowOverlap="1" wp14:anchorId="1BE5B74A" wp14:editId="31A2F212">
                      <wp:simplePos x="0" y="0"/>
                      <wp:positionH relativeFrom="column">
                        <wp:posOffset>5817870</wp:posOffset>
                      </wp:positionH>
                      <wp:positionV relativeFrom="paragraph">
                        <wp:posOffset>5650230</wp:posOffset>
                      </wp:positionV>
                      <wp:extent cx="810260" cy="333375"/>
                      <wp:effectExtent l="0" t="0" r="8890" b="9525"/>
                      <wp:wrapSquare wrapText="bothSides"/>
                      <wp:docPr id="1473573604" name="Text Box 2"/>
                      <wp:cNvGraphicFramePr>
                        <a:graphicFrameLocks xmlns:a="http://schemas.openxmlformats.org/drawingml/2006/main"/>
                      </wp:cNvGraphicFramePr>
                      <a:graphic xmlns:a="http://schemas.openxmlformats.org/drawingml/2006/main">
                        <a:graphicData uri="http://schemas.microsoft.com/office/word/2010/wordprocessingShape">
                          <wps:wsp>
                            <wps:cNvSpPr txBox="1">
                              <a:spLocks noChangeArrowheads="1"/>
                            </wps:cNvSpPr>
                            <wps:spPr bwMode="auto">
                              <a:xfrm>
                                <a:off x="0" y="0"/>
                                <a:ext cx="810260" cy="333375"/>
                              </a:xfrm>
                              <a:prstGeom prst="rect">
                                <a:avLst/>
                              </a:prstGeom>
                              <a:solidFill>
                                <a:srgbClr val="FFFFFF"/>
                              </a:solidFill>
                              <a:ln w="9525">
                                <a:noFill/>
                                <a:miter lim="800000"/>
                                <a:headEnd/>
                                <a:tailEnd/>
                              </a:ln>
                            </wps:spPr>
                            <wps:txbx>
                              <w:txbxContent>
                                <w:p w14:paraId="06B3F475" w14:textId="7A08C373" w:rsidR="005A4393" w:rsidRPr="007D49F4" w:rsidRDefault="005A4393">
                                  <w:pPr>
                                    <w:rPr>
                                      <w:noProof/>
                                      <w:color w:val="316293"/>
                                      <w:sz w:val="28"/>
                                      <w:szCs w:val="28"/>
                                    </w:rPr>
                                  </w:pPr>
                                </w:p>
                              </w:txbxContent>
                            </wps:txbx>
                            <wps:bodyPr rot="0" vert="horz" wrap="square" lIns="91440" tIns="45720" rIns="91440" bIns="45720" anchor="t" anchorCtr="0">
                              <a:noAutofit/>
                            </wps:bodyPr>
                          </wps:wsp>
                        </a:graphicData>
                      </a:graphic>
                      <wp14:sizeRelH relativeFrom="margin">
                        <wp14:pctWidth>0</wp14:pctWidth>
                      </wp14:sizeRelH>
                      <wp14:sizeRelV relativeFrom="margin">
                        <wp14:pctHeight>0</wp14:pctHeight>
                      </wp14:sizeRelV>
                    </wp:anchor>
                  </w:drawing>
                </mc:Choice>
                <mc:Fallback>
                  <w:pict>
                    <v:shape w14:anchorId="1BE5B74A" id="_x0000_s1039" type="#_x0000_t202" style="position:absolute;margin-left:458.1pt;margin-top:444.9pt;width:63.8pt;height:26.25pt;z-index:251183616;visibility:visible;mso-wrap-style:square;mso-width-percent:0;mso-height-percent:0;mso-wrap-distance-left:9pt;mso-wrap-distance-top:3.6pt;mso-wrap-distance-right:9pt;mso-wrap-distance-bottom:3.6pt;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nEvDgIAAP0DAAAOAAAAZHJzL2Uyb0RvYy54bWysU9tu2zAMfR+wfxD0vtjJkl6MOEWXLsOA&#10;7gJ0+wBZlmNhsqhRSuzu60vJbpptb8P0IJAidUQeHq1vhs6wo0KvwZZ8Pss5U1ZCre2+5N+/7d5c&#10;ceaDsLUwYFXJH5XnN5vXr9a9K9QCWjC1QkYg1he9K3kbgiuyzMtWdcLPwClLwQawE4Fc3Gc1ip7Q&#10;O5Mt8vwi6wFrhyCV93R6Nwb5JuE3jZLhS9N4FZgpOdUW0o5pr+Kebdai2KNwrZZTGeIfquiEtvTo&#10;CepOBMEOqP+C6rRE8NCEmYQug6bRUqUeqJt5/kc3D61wKvVC5Hh3osn/P1j5+fjgviILwzsYaICp&#10;Ce/uQf7wzMK2FXavbhGhb5Wo6eF5pCzrnS+mq5FqX/gIUvWfoKYhi0OABDQ02EVWqE9G6DSAxxPp&#10;aghM0uHVPF9cUERS6C2ty1V6QRTPlx368EFBx6JRcqSZJnBxvPchFiOK55T4lgej6502Jjm4r7YG&#10;2VHQ/HdpTei/pRnL+pJfrxarhGwh3k/S6HQgfRrdUaF5XKNiIhnvbZ1SgtBmtKkSYyd2IiEjNWGo&#10;BqZroi5djmxVUD8SXwijHun/kNEC/uKsJy2W3P88CFScmY+WOL+eL5dRvMlZri4X5OB5pDqPCCsJ&#10;quSBs9HchiT4yIeFW5pNoxNvL5VMNZPGEp3Tf4giPvdT1suv3TwBAAD//wMAUEsDBBQABgAIAAAA&#10;IQAlhm2y4AAAAAwBAAAPAAAAZHJzL2Rvd25yZXYueG1sTI/BboMwEETvlfoP1kbqpWpMCCVAMVFb&#10;qVWuSfMBCziAgtcIO4H8fTen9rajeZqdybez6cVVj66zpGC1DEBoqmzdUaPg+PP1koBwHqnG3pJW&#10;cNMOtsXjQ45ZbSfa6+vBN4JDyGWooPV+yKR0VasNuqUdNLF3sqNBz3JsZD3ixOGml2EQxNJgR/yh&#10;xUF/tro6Hy5GwWk3Pb+mU/ntj5t9FH9gtyntTamnxfz+BsLr2f/BcK/P1aHgTqW9UO1EryBdxSGj&#10;CpIk5Q13IojWfJXsReEaZJHL/yOKXwAAAP//AwBQSwECLQAUAAYACAAAACEAtoM4kv4AAADhAQAA&#10;EwAAAAAAAAAAAAAAAAAAAAAAW0NvbnRlbnRfVHlwZXNdLnhtbFBLAQItABQABgAIAAAAIQA4/SH/&#10;1gAAAJQBAAALAAAAAAAAAAAAAAAAAC8BAABfcmVscy8ucmVsc1BLAQItABQABgAIAAAAIQBj+nEv&#10;DgIAAP0DAAAOAAAAAAAAAAAAAAAAAC4CAABkcnMvZTJvRG9jLnhtbFBLAQItABQABgAIAAAAIQAl&#10;hm2y4AAAAAwBAAAPAAAAAAAAAAAAAAAAAGgEAABkcnMvZG93bnJldi54bWxQSwUGAAAAAAQABADz&#10;AAAAdQUAAAAA&#10;" stroked="f">
                      <v:textbox>
                        <w:txbxContent>
                          <w:p w14:paraId="06B3F475" w14:textId="7A08C373" w:rsidR="005A4393" w:rsidRPr="007D49F4" w:rsidRDefault="005A4393">
                            <w:pPr>
                              <w:rPr>
                                <w:noProof/>
                                <w:color w:val="316293"/>
                                <w:sz w:val="28"/>
                                <w:szCs w:val="28"/>
                              </w:rPr>
                            </w:pPr>
                          </w:p>
                        </w:txbxContent>
                      </v:textbox>
                      <w10:wrap type="square"/>
                    </v:shape>
                  </w:pict>
                </mc:Fallback>
              </mc:AlternateContent>
            </w:r>
            <w:r w:rsidR="00B42559" w:rsidRPr="00603855">
              <w:rPr>
                <w:i/>
                <w:iCs/>
                <w:noProof/>
                <w:color w:val="002060"/>
                <w:sz w:val="72"/>
                <w:szCs w:val="72"/>
              </w:rPr>
              <w:t xml:space="preserve"> </w:t>
            </w:r>
            <w:r w:rsidR="00B42559" w:rsidRPr="003B3B2B">
              <w:rPr>
                <w:noProof/>
                <w:color w:val="002060"/>
                <w:sz w:val="72"/>
                <w:szCs w:val="72"/>
              </w:rPr>
              <w:t>Barriers To In</w:t>
            </w:r>
            <w:r w:rsidR="003B3B2B">
              <w:rPr>
                <w:noProof/>
                <w:color w:val="002060"/>
                <w:sz w:val="72"/>
                <w:szCs w:val="72"/>
              </w:rPr>
              <w:t xml:space="preserve">clusive </w:t>
            </w:r>
            <w:r w:rsidR="003D324C" w:rsidRPr="003B3B2B">
              <w:rPr>
                <w:color w:val="002060"/>
                <w:sz w:val="72"/>
                <w:szCs w:val="72"/>
              </w:rPr>
              <w:t>Education</w:t>
            </w:r>
          </w:p>
          <w:p w14:paraId="4D5989C5" w14:textId="5A988B6D" w:rsidR="005276B8" w:rsidRPr="005276B8" w:rsidRDefault="005276B8" w:rsidP="005276B8">
            <w:pPr>
              <w:rPr>
                <w:color w:val="002060"/>
                <w:sz w:val="24"/>
                <w:szCs w:val="24"/>
              </w:rPr>
            </w:pPr>
            <w:r w:rsidRPr="005276B8">
              <w:rPr>
                <w:color w:val="002060"/>
                <w:sz w:val="24"/>
                <w:szCs w:val="24"/>
              </w:rPr>
              <w:t xml:space="preserve">Early years </w:t>
            </w:r>
            <w:r w:rsidR="00BA1836" w:rsidRPr="00BA1836">
              <w:rPr>
                <w:color w:val="002060"/>
                <w:sz w:val="24"/>
                <w:szCs w:val="24"/>
              </w:rPr>
              <w:t>practitioners</w:t>
            </w:r>
            <w:r w:rsidRPr="005276B8">
              <w:rPr>
                <w:color w:val="002060"/>
                <w:sz w:val="24"/>
                <w:szCs w:val="24"/>
              </w:rPr>
              <w:t xml:space="preserve"> can support autistic learners by adapting practices based on the individual need of the child and overcome barriers to learning, creating an inclusive Learning environment.          </w:t>
            </w:r>
          </w:p>
          <w:p w14:paraId="0FC29480" w14:textId="309AC2E4" w:rsidR="00676466" w:rsidRPr="00310E01" w:rsidRDefault="00246C38" w:rsidP="007C26B0">
            <w:pPr>
              <w:rPr>
                <w:noProof/>
                <w:color w:val="002060"/>
                <w:sz w:val="14"/>
                <w:szCs w:val="14"/>
              </w:rPr>
            </w:pPr>
            <w:r w:rsidRPr="00310E01">
              <w:rPr>
                <w:noProof/>
                <w:color w:val="002060"/>
                <w:sz w:val="14"/>
                <w:szCs w:val="14"/>
              </w:rPr>
              <w:t xml:space="preserve">                                                                                                                                                                                                                                             (Welsh Government, 2018).</w:t>
            </w:r>
          </w:p>
          <w:p w14:paraId="21BBC9D1" w14:textId="65D14986" w:rsidR="002950E8" w:rsidRPr="00310E01" w:rsidRDefault="004C626E" w:rsidP="002950E8">
            <w:pPr>
              <w:rPr>
                <w:color w:val="002060"/>
                <w:sz w:val="28"/>
                <w:szCs w:val="28"/>
              </w:rPr>
            </w:pPr>
            <w:r w:rsidRPr="00310E01">
              <w:rPr>
                <w:noProof/>
                <w:color w:val="002060"/>
                <w:sz w:val="28"/>
                <w:szCs w:val="28"/>
              </w:rPr>
              <mc:AlternateContent>
                <mc:Choice Requires="wps">
                  <w:drawing>
                    <wp:anchor distT="0" distB="0" distL="114300" distR="114300" simplePos="0" relativeHeight="251480576" behindDoc="0" locked="0" layoutInCell="1" allowOverlap="1" wp14:anchorId="3B9E01EE" wp14:editId="061BE154">
                      <wp:simplePos x="0" y="0"/>
                      <wp:positionH relativeFrom="column">
                        <wp:posOffset>-803187</wp:posOffset>
                      </wp:positionH>
                      <wp:positionV relativeFrom="paragraph">
                        <wp:posOffset>420534</wp:posOffset>
                      </wp:positionV>
                      <wp:extent cx="36214" cy="4725909"/>
                      <wp:effectExtent l="0" t="0" r="20955" b="36830"/>
                      <wp:wrapNone/>
                      <wp:docPr id="518491751" name="Straight Connector 109"/>
                      <wp:cNvGraphicFramePr/>
                      <a:graphic xmlns:a="http://schemas.openxmlformats.org/drawingml/2006/main">
                        <a:graphicData uri="http://schemas.microsoft.com/office/word/2010/wordprocessingShape">
                          <wps:wsp>
                            <wps:cNvCnPr/>
                            <wps:spPr>
                              <a:xfrm>
                                <a:off x="0" y="0"/>
                                <a:ext cx="36214" cy="4725909"/>
                              </a:xfrm>
                              <a:prstGeom prst="line">
                                <a:avLst/>
                              </a:prstGeom>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7017F991" id="Straight Connector 109" o:spid="_x0000_s1026" style="position:absolute;z-index:251480576;visibility:visible;mso-wrap-style:square;mso-wrap-distance-left:9pt;mso-wrap-distance-top:0;mso-wrap-distance-right:9pt;mso-wrap-distance-bottom:0;mso-position-horizontal:absolute;mso-position-horizontal-relative:text;mso-position-vertical:absolute;mso-position-vertical-relative:text" from="-63.25pt,33.1pt" to="-60.4pt,405.2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XNGUooAEAAJgDAAAOAAAAZHJzL2Uyb0RvYy54bWysU9tu2zAMfS+wfxD03thOu3Y14vShxfYy&#10;bMUuH6DKVCxAN1Bq7Pz9KCVxhnVA0aIvtCTykDyH9Op2soZtAaP2ruPNouYMnPS9dpuO//71+fwT&#10;ZzEJ1wvjHXR8B5Hfrj+crcbQwtIP3vSAjJK42I6h40NKoa2qKAewIi58AEdO5dGKRFfcVD2KkbJb&#10;Uy3r+qoaPfYBvYQY6fV+7+Trkl8pkOm7UhESMx2n3lKxWOxjttV6JdoNijBoeWhDvKELK7SjonOq&#10;e5EEe0L9LJXVEn30Ki2kt5VXSksoHIhNU//D5ucgAhQuJE4Ms0zx/dLKb9s794AkwxhiG8MDZhaT&#10;Qpu/1B+bili7WSyYEpP0eHG1bC45k+S5vF5+vKlvspjVCRwwpi/gLcuHjhvtMhfRiu3XmPahxxDC&#10;ncqXU9oZyMHG/QDFdE8Fm4IumwF3BtlW0EyFlOBScyhdojNMaWNmYP0y8BCfoVC25jXgGVEqe5dm&#10;sNXO4/+qp+nYstrHHxXY884SPPp+VwZTpKHxF3EPq5r36+97gZ9+qPUfAAAA//8DAFBLAwQUAAYA&#10;CAAAACEAWHZrZ+IAAAAMAQAADwAAAGRycy9kb3ducmV2LnhtbEyPwUrDQBCG74LvsIzgrd1N0FBi&#10;NqUUxFqQYhXqcZsdk2h2NmS3Tfr2jic9zszHP99fLCfXiTMOofWkIZkrEEiVty3VGt7fHmcLECEa&#10;sqbzhBouGGBZXl8VJrd+pFc872MtOIRCbjQ0Mfa5lKFq0Jkw9z0S3z794EzkcailHczI4a6TqVKZ&#10;dKYl/tCYHtcNVt/7k9PwMmw269X28kW7Dzce0u1h9zw9aX17M60eQESc4h8Mv/qsDiU7Hf2JbBCd&#10;hlmSZvfMasiyFAQTvFHc5qhhkag7kGUh/5cofwAAAP//AwBQSwECLQAUAAYACAAAACEAtoM4kv4A&#10;AADhAQAAEwAAAAAAAAAAAAAAAAAAAAAAW0NvbnRlbnRfVHlwZXNdLnhtbFBLAQItABQABgAIAAAA&#10;IQA4/SH/1gAAAJQBAAALAAAAAAAAAAAAAAAAAC8BAABfcmVscy8ucmVsc1BLAQItABQABgAIAAAA&#10;IQDXNGUooAEAAJgDAAAOAAAAAAAAAAAAAAAAAC4CAABkcnMvZTJvRG9jLnhtbFBLAQItABQABgAI&#10;AAAAIQBYdmtn4gAAAAwBAAAPAAAAAAAAAAAAAAAAAPoDAABkcnMvZG93bnJldi54bWxQSwUGAAAA&#10;AAQABADzAAAACQUAAAAA&#10;" strokecolor="#1cade4 [3204]" strokeweight=".5pt">
                      <v:stroke joinstyle="miter"/>
                    </v:line>
                  </w:pict>
                </mc:Fallback>
              </mc:AlternateContent>
            </w:r>
            <w:r w:rsidR="00727C43" w:rsidRPr="00310E01">
              <w:rPr>
                <w:noProof/>
                <w:color w:val="F86E06"/>
                <w:sz w:val="28"/>
                <w:szCs w:val="28"/>
              </w:rPr>
              <w:drawing>
                <wp:anchor distT="0" distB="0" distL="114300" distR="114300" simplePos="0" relativeHeight="251421184" behindDoc="1" locked="0" layoutInCell="1" allowOverlap="1" wp14:anchorId="5CDE521C" wp14:editId="17CB368C">
                  <wp:simplePos x="0" y="0"/>
                  <wp:positionH relativeFrom="column">
                    <wp:posOffset>391795</wp:posOffset>
                  </wp:positionH>
                  <wp:positionV relativeFrom="paragraph">
                    <wp:posOffset>339090</wp:posOffset>
                  </wp:positionV>
                  <wp:extent cx="307340" cy="307340"/>
                  <wp:effectExtent l="0" t="0" r="0" b="0"/>
                  <wp:wrapTight wrapText="bothSides">
                    <wp:wrapPolygon edited="0">
                      <wp:start x="2678" y="0"/>
                      <wp:lineTo x="1339" y="6694"/>
                      <wp:lineTo x="2678" y="20083"/>
                      <wp:lineTo x="17405" y="20083"/>
                      <wp:lineTo x="18744" y="6694"/>
                      <wp:lineTo x="17405" y="0"/>
                      <wp:lineTo x="2678" y="0"/>
                    </wp:wrapPolygon>
                  </wp:wrapTight>
                  <wp:docPr id="1551762143" name="Graphic 98" descr="Two women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51762143" name="Graphic 1551762143" descr="Two women outline"/>
                          <pic:cNvPicPr/>
                        </pic:nvPicPr>
                        <pic:blipFill>
                          <a:blip r:embed="rId36">
                            <a:extLst>
                              <a:ext uri="{96DAC541-7B7A-43D3-8B79-37D633B846F1}">
                                <asvg:svgBlip xmlns:asvg="http://schemas.microsoft.com/office/drawing/2016/SVG/main" r:embed="rId37"/>
                              </a:ext>
                            </a:extLst>
                          </a:blip>
                          <a:stretch>
                            <a:fillRect/>
                          </a:stretch>
                        </pic:blipFill>
                        <pic:spPr>
                          <a:xfrm>
                            <a:off x="0" y="0"/>
                            <a:ext cx="307340" cy="307340"/>
                          </a:xfrm>
                          <a:prstGeom prst="rect">
                            <a:avLst/>
                          </a:prstGeom>
                        </pic:spPr>
                      </pic:pic>
                    </a:graphicData>
                  </a:graphic>
                  <wp14:sizeRelH relativeFrom="margin">
                    <wp14:pctWidth>0</wp14:pctWidth>
                  </wp14:sizeRelH>
                  <wp14:sizeRelV relativeFrom="margin">
                    <wp14:pctHeight>0</wp14:pctHeight>
                  </wp14:sizeRelV>
                </wp:anchor>
              </w:drawing>
            </w:r>
            <w:r w:rsidR="0021734B" w:rsidRPr="00310E01">
              <w:rPr>
                <w:color w:val="002060"/>
                <w:sz w:val="28"/>
                <w:szCs w:val="28"/>
              </w:rPr>
              <w:t>Potential Barriers</w:t>
            </w:r>
            <w:r w:rsidR="002950E8" w:rsidRPr="00310E01">
              <w:rPr>
                <w:color w:val="002060"/>
                <w:sz w:val="28"/>
                <w:szCs w:val="28"/>
              </w:rPr>
              <w:t>:</w:t>
            </w:r>
          </w:p>
          <w:p w14:paraId="3C3A0A07" w14:textId="1A321C52" w:rsidR="002950E8" w:rsidRPr="00310E01" w:rsidRDefault="00727C43" w:rsidP="00727C43">
            <w:pPr>
              <w:spacing w:line="360" w:lineRule="auto"/>
              <w:ind w:left="720"/>
              <w:rPr>
                <w:color w:val="002060"/>
                <w:sz w:val="28"/>
                <w:szCs w:val="28"/>
              </w:rPr>
            </w:pPr>
            <w:r w:rsidRPr="00310E01">
              <w:rPr>
                <w:noProof/>
                <w:color w:val="002060"/>
                <w:sz w:val="28"/>
                <w:szCs w:val="28"/>
              </w:rPr>
              <w:drawing>
                <wp:anchor distT="0" distB="0" distL="114300" distR="114300" simplePos="0" relativeHeight="251428352" behindDoc="0" locked="0" layoutInCell="1" allowOverlap="1" wp14:anchorId="099A48D9" wp14:editId="1BE830F3">
                  <wp:simplePos x="0" y="0"/>
                  <wp:positionH relativeFrom="column">
                    <wp:posOffset>409575</wp:posOffset>
                  </wp:positionH>
                  <wp:positionV relativeFrom="paragraph">
                    <wp:posOffset>368300</wp:posOffset>
                  </wp:positionV>
                  <wp:extent cx="389255" cy="389255"/>
                  <wp:effectExtent l="0" t="0" r="0" b="0"/>
                  <wp:wrapSquare wrapText="bothSides"/>
                  <wp:docPr id="1753337591" name="Graphic 99" descr="Marketing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53337591" name="Graphic 1753337591" descr="Marketing outline"/>
                          <pic:cNvPicPr/>
                        </pic:nvPicPr>
                        <pic:blipFill>
                          <a:blip r:embed="rId38">
                            <a:extLst>
                              <a:ext uri="{96DAC541-7B7A-43D3-8B79-37D633B846F1}">
                                <asvg:svgBlip xmlns:asvg="http://schemas.microsoft.com/office/drawing/2016/SVG/main" r:embed="rId39"/>
                              </a:ext>
                            </a:extLst>
                          </a:blip>
                          <a:stretch>
                            <a:fillRect/>
                          </a:stretch>
                        </pic:blipFill>
                        <pic:spPr>
                          <a:xfrm>
                            <a:off x="0" y="0"/>
                            <a:ext cx="389255" cy="389255"/>
                          </a:xfrm>
                          <a:prstGeom prst="rect">
                            <a:avLst/>
                          </a:prstGeom>
                        </pic:spPr>
                      </pic:pic>
                    </a:graphicData>
                  </a:graphic>
                </wp:anchor>
              </w:drawing>
            </w:r>
            <w:r w:rsidRPr="00310E01">
              <w:rPr>
                <w:color w:val="002060"/>
                <w:sz w:val="28"/>
                <w:szCs w:val="28"/>
              </w:rPr>
              <w:t xml:space="preserve">     </w:t>
            </w:r>
            <w:r w:rsidR="002950E8" w:rsidRPr="00310E01">
              <w:rPr>
                <w:color w:val="002060"/>
                <w:sz w:val="28"/>
                <w:szCs w:val="28"/>
              </w:rPr>
              <w:t>Social Exclusion</w:t>
            </w:r>
            <w:r w:rsidR="00FA6C11" w:rsidRPr="00310E01">
              <w:rPr>
                <w:color w:val="002060"/>
                <w:sz w:val="28"/>
                <w:szCs w:val="28"/>
              </w:rPr>
              <w:t xml:space="preserve">                                 </w:t>
            </w:r>
          </w:p>
          <w:p w14:paraId="4D040507" w14:textId="719F3B42" w:rsidR="00727C43" w:rsidRPr="00310E01" w:rsidRDefault="00727C43" w:rsidP="00727C43">
            <w:pPr>
              <w:spacing w:line="360" w:lineRule="auto"/>
              <w:ind w:left="720"/>
              <w:rPr>
                <w:color w:val="002060"/>
                <w:sz w:val="28"/>
                <w:szCs w:val="28"/>
              </w:rPr>
            </w:pPr>
            <w:r w:rsidRPr="00310E01">
              <w:rPr>
                <w:noProof/>
                <w:color w:val="002060"/>
                <w:sz w:val="28"/>
                <w:szCs w:val="28"/>
              </w:rPr>
              <w:drawing>
                <wp:anchor distT="0" distB="0" distL="114300" distR="114300" simplePos="0" relativeHeight="251438592" behindDoc="0" locked="0" layoutInCell="1" allowOverlap="1" wp14:anchorId="441E5F48" wp14:editId="1DE88A77">
                  <wp:simplePos x="0" y="0"/>
                  <wp:positionH relativeFrom="column">
                    <wp:posOffset>355600</wp:posOffset>
                  </wp:positionH>
                  <wp:positionV relativeFrom="paragraph">
                    <wp:posOffset>374650</wp:posOffset>
                  </wp:positionV>
                  <wp:extent cx="443230" cy="443230"/>
                  <wp:effectExtent l="0" t="0" r="0" b="0"/>
                  <wp:wrapSquare wrapText="bothSides"/>
                  <wp:docPr id="465671945" name="Graphic 101" descr="Eye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65671945" name="Graphic 465671945" descr="Eye outline"/>
                          <pic:cNvPicPr/>
                        </pic:nvPicPr>
                        <pic:blipFill>
                          <a:blip r:embed="rId40">
                            <a:extLst>
                              <a:ext uri="{96DAC541-7B7A-43D3-8B79-37D633B846F1}">
                                <asvg:svgBlip xmlns:asvg="http://schemas.microsoft.com/office/drawing/2016/SVG/main" r:embed="rId41"/>
                              </a:ext>
                            </a:extLst>
                          </a:blip>
                          <a:stretch>
                            <a:fillRect/>
                          </a:stretch>
                        </pic:blipFill>
                        <pic:spPr>
                          <a:xfrm>
                            <a:off x="0" y="0"/>
                            <a:ext cx="443230" cy="443230"/>
                          </a:xfrm>
                          <a:prstGeom prst="rect">
                            <a:avLst/>
                          </a:prstGeom>
                        </pic:spPr>
                      </pic:pic>
                    </a:graphicData>
                  </a:graphic>
                  <wp14:sizeRelH relativeFrom="margin">
                    <wp14:pctWidth>0</wp14:pctWidth>
                  </wp14:sizeRelH>
                  <wp14:sizeRelV relativeFrom="margin">
                    <wp14:pctHeight>0</wp14:pctHeight>
                  </wp14:sizeRelV>
                </wp:anchor>
              </w:drawing>
            </w:r>
            <w:r w:rsidRPr="00310E01">
              <w:rPr>
                <w:color w:val="002060"/>
                <w:sz w:val="28"/>
                <w:szCs w:val="28"/>
              </w:rPr>
              <w:t xml:space="preserve"> </w:t>
            </w:r>
            <w:r w:rsidR="002950E8" w:rsidRPr="00310E01">
              <w:rPr>
                <w:color w:val="002060"/>
                <w:sz w:val="28"/>
                <w:szCs w:val="28"/>
              </w:rPr>
              <w:t>Communication Difficulties</w:t>
            </w:r>
          </w:p>
          <w:p w14:paraId="178DB14B" w14:textId="17903524" w:rsidR="002950E8" w:rsidRPr="00310E01" w:rsidRDefault="00727C43" w:rsidP="00727C43">
            <w:pPr>
              <w:spacing w:line="360" w:lineRule="auto"/>
              <w:ind w:left="720"/>
              <w:rPr>
                <w:color w:val="002060"/>
                <w:sz w:val="28"/>
                <w:szCs w:val="28"/>
              </w:rPr>
            </w:pPr>
            <w:r w:rsidRPr="00310E01">
              <w:rPr>
                <w:noProof/>
                <w:color w:val="002060"/>
                <w:sz w:val="28"/>
                <w:szCs w:val="28"/>
              </w:rPr>
              <w:drawing>
                <wp:anchor distT="0" distB="0" distL="114300" distR="114300" simplePos="0" relativeHeight="251444736" behindDoc="0" locked="0" layoutInCell="1" allowOverlap="1" wp14:anchorId="5E11BC1D" wp14:editId="26BB7EED">
                  <wp:simplePos x="0" y="0"/>
                  <wp:positionH relativeFrom="column">
                    <wp:posOffset>436880</wp:posOffset>
                  </wp:positionH>
                  <wp:positionV relativeFrom="paragraph">
                    <wp:posOffset>371475</wp:posOffset>
                  </wp:positionV>
                  <wp:extent cx="379095" cy="379095"/>
                  <wp:effectExtent l="0" t="0" r="1905" b="1905"/>
                  <wp:wrapSquare wrapText="bothSides"/>
                  <wp:docPr id="1852356998" name="Graphic 102" descr="Thought bubble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52356998" name="Graphic 1852356998" descr="Thought bubble outline"/>
                          <pic:cNvPicPr/>
                        </pic:nvPicPr>
                        <pic:blipFill>
                          <a:blip r:embed="rId42">
                            <a:extLst>
                              <a:ext uri="{96DAC541-7B7A-43D3-8B79-37D633B846F1}">
                                <asvg:svgBlip xmlns:asvg="http://schemas.microsoft.com/office/drawing/2016/SVG/main" r:embed="rId43"/>
                              </a:ext>
                            </a:extLst>
                          </a:blip>
                          <a:stretch>
                            <a:fillRect/>
                          </a:stretch>
                        </pic:blipFill>
                        <pic:spPr>
                          <a:xfrm>
                            <a:off x="0" y="0"/>
                            <a:ext cx="379095" cy="379095"/>
                          </a:xfrm>
                          <a:prstGeom prst="rect">
                            <a:avLst/>
                          </a:prstGeom>
                        </pic:spPr>
                      </pic:pic>
                    </a:graphicData>
                  </a:graphic>
                  <wp14:sizeRelH relativeFrom="margin">
                    <wp14:pctWidth>0</wp14:pctWidth>
                  </wp14:sizeRelH>
                  <wp14:sizeRelV relativeFrom="margin">
                    <wp14:pctHeight>0</wp14:pctHeight>
                  </wp14:sizeRelV>
                </wp:anchor>
              </w:drawing>
            </w:r>
            <w:r w:rsidR="004C626E" w:rsidRPr="00310E01">
              <w:rPr>
                <w:color w:val="002060"/>
                <w:sz w:val="28"/>
                <w:szCs w:val="28"/>
              </w:rPr>
              <w:t xml:space="preserve"> </w:t>
            </w:r>
            <w:r w:rsidR="002950E8" w:rsidRPr="00310E01">
              <w:rPr>
                <w:color w:val="002060"/>
                <w:sz w:val="28"/>
                <w:szCs w:val="28"/>
              </w:rPr>
              <w:t xml:space="preserve">Sensory Processing </w:t>
            </w:r>
          </w:p>
          <w:p w14:paraId="023196CD" w14:textId="125374FB" w:rsidR="00727C43" w:rsidRPr="00310E01" w:rsidRDefault="00310E01" w:rsidP="00727C43">
            <w:pPr>
              <w:spacing w:line="360" w:lineRule="auto"/>
              <w:ind w:left="720"/>
              <w:rPr>
                <w:color w:val="002060"/>
                <w:sz w:val="28"/>
                <w:szCs w:val="28"/>
              </w:rPr>
            </w:pPr>
            <w:r w:rsidRPr="00310E01">
              <w:rPr>
                <w:noProof/>
                <w:color w:val="002060"/>
                <w:sz w:val="28"/>
                <w:szCs w:val="28"/>
              </w:rPr>
              <w:drawing>
                <wp:anchor distT="0" distB="0" distL="114300" distR="114300" simplePos="0" relativeHeight="251450880" behindDoc="0" locked="0" layoutInCell="1" allowOverlap="1" wp14:anchorId="558F0C77" wp14:editId="3D3B008F">
                  <wp:simplePos x="0" y="0"/>
                  <wp:positionH relativeFrom="column">
                    <wp:posOffset>391795</wp:posOffset>
                  </wp:positionH>
                  <wp:positionV relativeFrom="paragraph">
                    <wp:posOffset>396240</wp:posOffset>
                  </wp:positionV>
                  <wp:extent cx="353060" cy="337185"/>
                  <wp:effectExtent l="0" t="0" r="0" b="5715"/>
                  <wp:wrapSquare wrapText="bothSides"/>
                  <wp:docPr id="579564026" name="Graphic 103" descr="Clock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79564026" name="Graphic 579564026" descr="Clock outline"/>
                          <pic:cNvPicPr/>
                        </pic:nvPicPr>
                        <pic:blipFill>
                          <a:blip r:embed="rId44">
                            <a:extLst>
                              <a:ext uri="{96DAC541-7B7A-43D3-8B79-37D633B846F1}">
                                <asvg:svgBlip xmlns:asvg="http://schemas.microsoft.com/office/drawing/2016/SVG/main" r:embed="rId45"/>
                              </a:ext>
                            </a:extLst>
                          </a:blip>
                          <a:stretch>
                            <a:fillRect/>
                          </a:stretch>
                        </pic:blipFill>
                        <pic:spPr>
                          <a:xfrm>
                            <a:off x="0" y="0"/>
                            <a:ext cx="353060" cy="337185"/>
                          </a:xfrm>
                          <a:prstGeom prst="rect">
                            <a:avLst/>
                          </a:prstGeom>
                        </pic:spPr>
                      </pic:pic>
                    </a:graphicData>
                  </a:graphic>
                  <wp14:sizeRelH relativeFrom="margin">
                    <wp14:pctWidth>0</wp14:pctWidth>
                  </wp14:sizeRelH>
                  <wp14:sizeRelV relativeFrom="margin">
                    <wp14:pctHeight>0</wp14:pctHeight>
                  </wp14:sizeRelV>
                </wp:anchor>
              </w:drawing>
            </w:r>
            <w:r w:rsidR="004C626E" w:rsidRPr="00310E01">
              <w:rPr>
                <w:color w:val="002060"/>
                <w:sz w:val="28"/>
                <w:szCs w:val="28"/>
              </w:rPr>
              <w:t xml:space="preserve"> </w:t>
            </w:r>
            <w:r w:rsidR="002950E8" w:rsidRPr="00310E01">
              <w:rPr>
                <w:color w:val="002060"/>
                <w:sz w:val="28"/>
                <w:szCs w:val="28"/>
              </w:rPr>
              <w:t xml:space="preserve">Rigid Thinking </w:t>
            </w:r>
          </w:p>
          <w:p w14:paraId="0DE65028" w14:textId="1D7D7B2E" w:rsidR="00B63683" w:rsidRPr="00310E01" w:rsidRDefault="00D73E67" w:rsidP="00727C43">
            <w:pPr>
              <w:spacing w:line="360" w:lineRule="auto"/>
              <w:ind w:left="720"/>
              <w:rPr>
                <w:color w:val="002060"/>
                <w:sz w:val="28"/>
                <w:szCs w:val="28"/>
              </w:rPr>
            </w:pPr>
            <w:r w:rsidRPr="00310E01">
              <w:rPr>
                <w:noProof/>
                <w:color w:val="002060"/>
                <w:sz w:val="28"/>
                <w:szCs w:val="28"/>
              </w:rPr>
              <w:drawing>
                <wp:anchor distT="0" distB="0" distL="114300" distR="114300" simplePos="0" relativeHeight="251454976" behindDoc="0" locked="0" layoutInCell="1" allowOverlap="1" wp14:anchorId="28DD72E7" wp14:editId="6ADCF22D">
                  <wp:simplePos x="0" y="0"/>
                  <wp:positionH relativeFrom="column">
                    <wp:posOffset>374015</wp:posOffset>
                  </wp:positionH>
                  <wp:positionV relativeFrom="paragraph">
                    <wp:posOffset>393065</wp:posOffset>
                  </wp:positionV>
                  <wp:extent cx="407035" cy="407035"/>
                  <wp:effectExtent l="0" t="0" r="0" b="0"/>
                  <wp:wrapSquare wrapText="bothSides"/>
                  <wp:docPr id="1685789950" name="Graphic 104" descr="Circles with arrows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85789950" name="Graphic 1685789950" descr="Circles with arrows outline"/>
                          <pic:cNvPicPr/>
                        </pic:nvPicPr>
                        <pic:blipFill>
                          <a:blip r:embed="rId46">
                            <a:extLst>
                              <a:ext uri="{96DAC541-7B7A-43D3-8B79-37D633B846F1}">
                                <asvg:svgBlip xmlns:asvg="http://schemas.microsoft.com/office/drawing/2016/SVG/main" r:embed="rId47"/>
                              </a:ext>
                            </a:extLst>
                          </a:blip>
                          <a:stretch>
                            <a:fillRect/>
                          </a:stretch>
                        </pic:blipFill>
                        <pic:spPr>
                          <a:xfrm>
                            <a:off x="0" y="0"/>
                            <a:ext cx="407035" cy="407035"/>
                          </a:xfrm>
                          <a:prstGeom prst="rect">
                            <a:avLst/>
                          </a:prstGeom>
                        </pic:spPr>
                      </pic:pic>
                    </a:graphicData>
                  </a:graphic>
                  <wp14:sizeRelH relativeFrom="margin">
                    <wp14:pctWidth>0</wp14:pctWidth>
                  </wp14:sizeRelH>
                  <wp14:sizeRelV relativeFrom="margin">
                    <wp14:pctHeight>0</wp14:pctHeight>
                  </wp14:sizeRelV>
                </wp:anchor>
              </w:drawing>
            </w:r>
            <w:r w:rsidR="00727C43" w:rsidRPr="00310E01">
              <w:rPr>
                <w:color w:val="002060"/>
                <w:sz w:val="28"/>
                <w:szCs w:val="28"/>
              </w:rPr>
              <w:t xml:space="preserve"> </w:t>
            </w:r>
            <w:r w:rsidR="004C626E" w:rsidRPr="00310E01">
              <w:rPr>
                <w:color w:val="002060"/>
                <w:sz w:val="28"/>
                <w:szCs w:val="28"/>
              </w:rPr>
              <w:t xml:space="preserve"> </w:t>
            </w:r>
            <w:r w:rsidR="00B63683" w:rsidRPr="00310E01">
              <w:rPr>
                <w:color w:val="002060"/>
                <w:sz w:val="28"/>
                <w:szCs w:val="28"/>
              </w:rPr>
              <w:t xml:space="preserve">Strict </w:t>
            </w:r>
            <w:r w:rsidR="0021734B" w:rsidRPr="00310E01">
              <w:rPr>
                <w:color w:val="002060"/>
                <w:sz w:val="28"/>
                <w:szCs w:val="28"/>
              </w:rPr>
              <w:t>adherence</w:t>
            </w:r>
            <w:r w:rsidR="00B63683" w:rsidRPr="00310E01">
              <w:rPr>
                <w:color w:val="002060"/>
                <w:sz w:val="28"/>
                <w:szCs w:val="28"/>
              </w:rPr>
              <w:t xml:space="preserve"> to routine</w:t>
            </w:r>
          </w:p>
          <w:p w14:paraId="2F8FA0EB" w14:textId="7423FD29" w:rsidR="005E2D04" w:rsidRPr="00310E01" w:rsidRDefault="004C626E" w:rsidP="004C626E">
            <w:pPr>
              <w:spacing w:line="360" w:lineRule="auto"/>
              <w:rPr>
                <w:color w:val="002060"/>
                <w:sz w:val="28"/>
                <w:szCs w:val="28"/>
              </w:rPr>
            </w:pPr>
            <w:r w:rsidRPr="00310E01">
              <w:rPr>
                <w:noProof/>
                <w:color w:val="002060"/>
                <w:sz w:val="28"/>
                <w:szCs w:val="28"/>
              </w:rPr>
              <w:drawing>
                <wp:anchor distT="0" distB="0" distL="114300" distR="114300" simplePos="0" relativeHeight="251460096" behindDoc="0" locked="0" layoutInCell="1" allowOverlap="1" wp14:anchorId="1FAA0C6D" wp14:editId="39438D5A">
                  <wp:simplePos x="0" y="0"/>
                  <wp:positionH relativeFrom="column">
                    <wp:posOffset>373380</wp:posOffset>
                  </wp:positionH>
                  <wp:positionV relativeFrom="paragraph">
                    <wp:posOffset>453390</wp:posOffset>
                  </wp:positionV>
                  <wp:extent cx="389255" cy="389255"/>
                  <wp:effectExtent l="0" t="0" r="0" b="0"/>
                  <wp:wrapSquare wrapText="bothSides"/>
                  <wp:docPr id="796852797" name="Graphic 105" descr="Lunch Box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96852797" name="Graphic 796852797" descr="Lunch Box outline"/>
                          <pic:cNvPicPr/>
                        </pic:nvPicPr>
                        <pic:blipFill>
                          <a:blip r:embed="rId48">
                            <a:extLst>
                              <a:ext uri="{96DAC541-7B7A-43D3-8B79-37D633B846F1}">
                                <asvg:svgBlip xmlns:asvg="http://schemas.microsoft.com/office/drawing/2016/SVG/main" r:embed="rId49"/>
                              </a:ext>
                            </a:extLst>
                          </a:blip>
                          <a:stretch>
                            <a:fillRect/>
                          </a:stretch>
                        </pic:blipFill>
                        <pic:spPr>
                          <a:xfrm>
                            <a:off x="0" y="0"/>
                            <a:ext cx="389255" cy="389255"/>
                          </a:xfrm>
                          <a:prstGeom prst="rect">
                            <a:avLst/>
                          </a:prstGeom>
                        </pic:spPr>
                      </pic:pic>
                    </a:graphicData>
                  </a:graphic>
                  <wp14:sizeRelH relativeFrom="margin">
                    <wp14:pctWidth>0</wp14:pctWidth>
                  </wp14:sizeRelH>
                  <wp14:sizeRelV relativeFrom="margin">
                    <wp14:pctHeight>0</wp14:pctHeight>
                  </wp14:sizeRelV>
                </wp:anchor>
              </w:drawing>
            </w:r>
            <w:r w:rsidRPr="00310E01">
              <w:rPr>
                <w:color w:val="002060"/>
                <w:sz w:val="28"/>
                <w:szCs w:val="28"/>
              </w:rPr>
              <w:t xml:space="preserve">  </w:t>
            </w:r>
            <w:r w:rsidR="005E2D04" w:rsidRPr="00310E01">
              <w:rPr>
                <w:color w:val="002060"/>
                <w:sz w:val="28"/>
                <w:szCs w:val="28"/>
              </w:rPr>
              <w:t>Difficulty with Transitions</w:t>
            </w:r>
          </w:p>
          <w:p w14:paraId="2D2208F2" w14:textId="28ECB42D" w:rsidR="002950E8" w:rsidRPr="00310E01" w:rsidRDefault="004C626E" w:rsidP="00D73E67">
            <w:pPr>
              <w:spacing w:line="360" w:lineRule="auto"/>
              <w:ind w:left="720"/>
              <w:rPr>
                <w:color w:val="002060"/>
                <w:sz w:val="28"/>
                <w:szCs w:val="28"/>
              </w:rPr>
            </w:pPr>
            <w:r w:rsidRPr="00310E01">
              <w:rPr>
                <w:noProof/>
                <w:color w:val="002060"/>
                <w:sz w:val="28"/>
                <w:szCs w:val="28"/>
              </w:rPr>
              <w:drawing>
                <wp:anchor distT="0" distB="0" distL="114300" distR="114300" simplePos="0" relativeHeight="251464192" behindDoc="0" locked="0" layoutInCell="1" allowOverlap="1" wp14:anchorId="044306B3" wp14:editId="631D8E98">
                  <wp:simplePos x="0" y="0"/>
                  <wp:positionH relativeFrom="column">
                    <wp:posOffset>372745</wp:posOffset>
                  </wp:positionH>
                  <wp:positionV relativeFrom="paragraph">
                    <wp:posOffset>450215</wp:posOffset>
                  </wp:positionV>
                  <wp:extent cx="461010" cy="415925"/>
                  <wp:effectExtent l="0" t="0" r="0" b="3175"/>
                  <wp:wrapSquare wrapText="bothSides"/>
                  <wp:docPr id="699693975" name="Graphic 106" descr="Artificial Intelligence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99693975" name="Graphic 699693975" descr="Artificial Intelligence outline"/>
                          <pic:cNvPicPr/>
                        </pic:nvPicPr>
                        <pic:blipFill>
                          <a:blip r:embed="rId50">
                            <a:extLst>
                              <a:ext uri="{96DAC541-7B7A-43D3-8B79-37D633B846F1}">
                                <asvg:svgBlip xmlns:asvg="http://schemas.microsoft.com/office/drawing/2016/SVG/main" r:embed="rId51"/>
                              </a:ext>
                            </a:extLst>
                          </a:blip>
                          <a:stretch>
                            <a:fillRect/>
                          </a:stretch>
                        </pic:blipFill>
                        <pic:spPr>
                          <a:xfrm>
                            <a:off x="0" y="0"/>
                            <a:ext cx="461010" cy="415925"/>
                          </a:xfrm>
                          <a:prstGeom prst="rect">
                            <a:avLst/>
                          </a:prstGeom>
                        </pic:spPr>
                      </pic:pic>
                    </a:graphicData>
                  </a:graphic>
                  <wp14:sizeRelH relativeFrom="margin">
                    <wp14:pctWidth>0</wp14:pctWidth>
                  </wp14:sizeRelH>
                  <wp14:sizeRelV relativeFrom="margin">
                    <wp14:pctHeight>0</wp14:pctHeight>
                  </wp14:sizeRelV>
                </wp:anchor>
              </w:drawing>
            </w:r>
            <w:r w:rsidRPr="00310E01">
              <w:rPr>
                <w:color w:val="002060"/>
                <w:sz w:val="28"/>
                <w:szCs w:val="28"/>
              </w:rPr>
              <w:t xml:space="preserve"> </w:t>
            </w:r>
            <w:r w:rsidR="002950E8" w:rsidRPr="00310E01">
              <w:rPr>
                <w:color w:val="002060"/>
                <w:sz w:val="28"/>
                <w:szCs w:val="28"/>
              </w:rPr>
              <w:t xml:space="preserve">Dietary Aversions </w:t>
            </w:r>
          </w:p>
          <w:p w14:paraId="0DBDEBD5" w14:textId="3433C5B4" w:rsidR="002950E8" w:rsidRPr="00310E01" w:rsidRDefault="002950E8" w:rsidP="004C626E">
            <w:pPr>
              <w:spacing w:line="360" w:lineRule="auto"/>
              <w:ind w:left="720"/>
              <w:rPr>
                <w:color w:val="002060"/>
                <w:sz w:val="28"/>
                <w:szCs w:val="28"/>
              </w:rPr>
            </w:pPr>
            <w:r w:rsidRPr="00310E01">
              <w:rPr>
                <w:color w:val="002060"/>
                <w:sz w:val="28"/>
                <w:szCs w:val="28"/>
              </w:rPr>
              <w:t>Distressed Behaviours</w:t>
            </w:r>
          </w:p>
          <w:p w14:paraId="088E475A" w14:textId="5228316E" w:rsidR="00F445A3" w:rsidRPr="00310E01" w:rsidRDefault="00F35823" w:rsidP="004C626E">
            <w:pPr>
              <w:spacing w:line="360" w:lineRule="auto"/>
              <w:ind w:left="720"/>
              <w:rPr>
                <w:color w:val="002060"/>
                <w:sz w:val="28"/>
                <w:szCs w:val="28"/>
              </w:rPr>
            </w:pPr>
            <w:r w:rsidRPr="00310E01">
              <w:rPr>
                <w:noProof/>
                <w:color w:val="002060"/>
                <w:sz w:val="28"/>
                <w:szCs w:val="28"/>
              </w:rPr>
              <w:drawing>
                <wp:anchor distT="0" distB="0" distL="114300" distR="114300" simplePos="0" relativeHeight="251471360" behindDoc="0" locked="0" layoutInCell="1" allowOverlap="1" wp14:anchorId="1BE7ED03" wp14:editId="15B39624">
                  <wp:simplePos x="0" y="0"/>
                  <wp:positionH relativeFrom="column">
                    <wp:posOffset>387350</wp:posOffset>
                  </wp:positionH>
                  <wp:positionV relativeFrom="paragraph">
                    <wp:posOffset>1270</wp:posOffset>
                  </wp:positionV>
                  <wp:extent cx="389255" cy="389255"/>
                  <wp:effectExtent l="0" t="0" r="0" b="0"/>
                  <wp:wrapSquare wrapText="bothSides"/>
                  <wp:docPr id="354447838" name="Graphic 107" descr="Worried face outline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4447838" name="Graphic 354447838" descr="Worried face outline with solid fill"/>
                          <pic:cNvPicPr/>
                        </pic:nvPicPr>
                        <pic:blipFill>
                          <a:blip r:embed="rId52">
                            <a:extLst>
                              <a:ext uri="{96DAC541-7B7A-43D3-8B79-37D633B846F1}">
                                <asvg:svgBlip xmlns:asvg="http://schemas.microsoft.com/office/drawing/2016/SVG/main" r:embed="rId53"/>
                              </a:ext>
                            </a:extLst>
                          </a:blip>
                          <a:stretch>
                            <a:fillRect/>
                          </a:stretch>
                        </pic:blipFill>
                        <pic:spPr>
                          <a:xfrm>
                            <a:off x="0" y="0"/>
                            <a:ext cx="389255" cy="389255"/>
                          </a:xfrm>
                          <a:prstGeom prst="rect">
                            <a:avLst/>
                          </a:prstGeom>
                        </pic:spPr>
                      </pic:pic>
                    </a:graphicData>
                  </a:graphic>
                  <wp14:sizeRelH relativeFrom="margin">
                    <wp14:pctWidth>0</wp14:pctWidth>
                  </wp14:sizeRelH>
                  <wp14:sizeRelV relativeFrom="margin">
                    <wp14:pctHeight>0</wp14:pctHeight>
                  </wp14:sizeRelV>
                </wp:anchor>
              </w:drawing>
            </w:r>
            <w:r w:rsidR="00F445A3" w:rsidRPr="00310E01">
              <w:rPr>
                <w:color w:val="002060"/>
                <w:sz w:val="28"/>
                <w:szCs w:val="28"/>
              </w:rPr>
              <w:t>Anxiety</w:t>
            </w:r>
          </w:p>
          <w:p w14:paraId="73A77F4A" w14:textId="0060F60F" w:rsidR="007C5597" w:rsidRPr="00310E01" w:rsidRDefault="00F35823" w:rsidP="00A75A03">
            <w:pPr>
              <w:spacing w:line="360" w:lineRule="auto"/>
              <w:ind w:left="720"/>
              <w:rPr>
                <w:color w:val="002060"/>
                <w:sz w:val="28"/>
                <w:szCs w:val="28"/>
              </w:rPr>
            </w:pPr>
            <w:r w:rsidRPr="00310E01">
              <w:rPr>
                <w:noProof/>
                <w:color w:val="002060"/>
                <w:sz w:val="28"/>
                <w:szCs w:val="28"/>
              </w:rPr>
              <w:drawing>
                <wp:anchor distT="0" distB="0" distL="114300" distR="114300" simplePos="0" relativeHeight="251477504" behindDoc="0" locked="0" layoutInCell="1" allowOverlap="1" wp14:anchorId="3E595A9A" wp14:editId="0E6EAA27">
                  <wp:simplePos x="0" y="0"/>
                  <wp:positionH relativeFrom="column">
                    <wp:posOffset>366395</wp:posOffset>
                  </wp:positionH>
                  <wp:positionV relativeFrom="paragraph">
                    <wp:posOffset>8890</wp:posOffset>
                  </wp:positionV>
                  <wp:extent cx="407035" cy="407035"/>
                  <wp:effectExtent l="0" t="0" r="0" b="0"/>
                  <wp:wrapSquare wrapText="bothSides"/>
                  <wp:docPr id="487352578" name="Graphic 108" descr="Toilet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7352578" name="Graphic 487352578" descr="Toilet outline"/>
                          <pic:cNvPicPr/>
                        </pic:nvPicPr>
                        <pic:blipFill>
                          <a:blip r:embed="rId54">
                            <a:extLst>
                              <a:ext uri="{96DAC541-7B7A-43D3-8B79-37D633B846F1}">
                                <asvg:svgBlip xmlns:asvg="http://schemas.microsoft.com/office/drawing/2016/SVG/main" r:embed="rId55"/>
                              </a:ext>
                            </a:extLst>
                          </a:blip>
                          <a:stretch>
                            <a:fillRect/>
                          </a:stretch>
                        </pic:blipFill>
                        <pic:spPr>
                          <a:xfrm>
                            <a:off x="0" y="0"/>
                            <a:ext cx="407035" cy="407035"/>
                          </a:xfrm>
                          <a:prstGeom prst="rect">
                            <a:avLst/>
                          </a:prstGeom>
                        </pic:spPr>
                      </pic:pic>
                    </a:graphicData>
                  </a:graphic>
                </wp:anchor>
              </w:drawing>
            </w:r>
            <w:r w:rsidR="002950E8" w:rsidRPr="00310E01">
              <w:rPr>
                <w:color w:val="002060"/>
                <w:sz w:val="28"/>
                <w:szCs w:val="28"/>
              </w:rPr>
              <w:t xml:space="preserve">Toileting </w:t>
            </w:r>
          </w:p>
          <w:p w14:paraId="3CB5BF7B" w14:textId="77777777" w:rsidR="003D3F62" w:rsidRDefault="003D3F62" w:rsidP="007C5597">
            <w:pPr>
              <w:spacing w:line="276" w:lineRule="auto"/>
              <w:rPr>
                <w:color w:val="002060"/>
                <w:sz w:val="24"/>
                <w:szCs w:val="24"/>
              </w:rPr>
            </w:pPr>
          </w:p>
          <w:p w14:paraId="2A982AB8" w14:textId="0A77F7F1" w:rsidR="00310E01" w:rsidRDefault="003B3B2B" w:rsidP="003D3F62">
            <w:pPr>
              <w:spacing w:line="276" w:lineRule="auto"/>
              <w:rPr>
                <w:color w:val="002060"/>
                <w:sz w:val="24"/>
                <w:szCs w:val="24"/>
              </w:rPr>
            </w:pPr>
            <w:r w:rsidRPr="007C5597">
              <w:rPr>
                <w:color w:val="002060"/>
                <w:sz w:val="24"/>
                <w:szCs w:val="24"/>
              </w:rPr>
              <w:t xml:space="preserve">The flexibility of the New Curriculum for Wales (2022) allows practitioners the autonomy to make their own decisions when planning the curricula. However, Conn and Davies (2024) argue that the lack of clarity in policy for supporting inclusion in Wales, allows systems that group students based on attainment, </w:t>
            </w:r>
            <w:r w:rsidR="007C7394" w:rsidRPr="007C5597">
              <w:rPr>
                <w:color w:val="002060"/>
                <w:sz w:val="24"/>
                <w:szCs w:val="24"/>
              </w:rPr>
              <w:t>establishing</w:t>
            </w:r>
            <w:r w:rsidRPr="007C5597">
              <w:rPr>
                <w:color w:val="002060"/>
                <w:sz w:val="24"/>
                <w:szCs w:val="24"/>
              </w:rPr>
              <w:t xml:space="preserve"> a hierarchy of learners which creates further barriers to inclusion. Emphasis should be placed on professional learning to understand the needs of the learner and how best to integrate them into a mainstream classroom by shifting attention to the social model of disability and encouraging acceptance amongst peers. 1:1 Teaching assistants should engage in autism awareness training to identify the specific barriers to learning faced by the individual and ensure that inclusive practices are met within the classroom (Robertson and Jaswal, 2024). Autism awareness certification is available through Neurodivergence Wales (no date) and supports the values and dispositions outlined in the Welsh Government Professional Standards for Assisting Teaching (2019). Teaching assistants must uphold the needs and rights of the learners in their approach to facilitate learning and make a commitment to lifelong professional development.</w:t>
            </w:r>
          </w:p>
          <w:p w14:paraId="12AA972E" w14:textId="77777777" w:rsidR="00310E01" w:rsidRDefault="00310E01" w:rsidP="005432E0">
            <w:pPr>
              <w:rPr>
                <w:color w:val="002060"/>
                <w:sz w:val="24"/>
                <w:szCs w:val="24"/>
              </w:rPr>
            </w:pPr>
          </w:p>
          <w:p w14:paraId="1AEEB878" w14:textId="77777777" w:rsidR="00310E01" w:rsidRPr="00603855" w:rsidRDefault="00310E01" w:rsidP="005432E0">
            <w:pPr>
              <w:rPr>
                <w:noProof/>
                <w:color w:val="002060"/>
                <w:sz w:val="24"/>
                <w:szCs w:val="24"/>
              </w:rPr>
            </w:pPr>
          </w:p>
          <w:p w14:paraId="73E3BDAA" w14:textId="5D5090E8" w:rsidR="00223204" w:rsidRPr="00223204" w:rsidRDefault="004C626E" w:rsidP="00223204">
            <w:pPr>
              <w:spacing w:line="276" w:lineRule="auto"/>
              <w:rPr>
                <w:color w:val="FFFFFF" w:themeColor="background1"/>
                <w:sz w:val="72"/>
                <w:szCs w:val="72"/>
              </w:rPr>
            </w:pPr>
            <w:r>
              <w:rPr>
                <w:b/>
                <w:bCs/>
                <w:noProof/>
                <w:color w:val="002060"/>
                <w:sz w:val="28"/>
                <w:szCs w:val="28"/>
              </w:rPr>
              <mc:AlternateContent>
                <mc:Choice Requires="wps">
                  <w:drawing>
                    <wp:anchor distT="0" distB="0" distL="114300" distR="114300" simplePos="0" relativeHeight="251483648" behindDoc="1" locked="0" layoutInCell="1" allowOverlap="1" wp14:anchorId="7ABFE317" wp14:editId="21288049">
                      <wp:simplePos x="0" y="0"/>
                      <wp:positionH relativeFrom="column">
                        <wp:posOffset>-51429</wp:posOffset>
                      </wp:positionH>
                      <wp:positionV relativeFrom="paragraph">
                        <wp:posOffset>-369092</wp:posOffset>
                      </wp:positionV>
                      <wp:extent cx="2335794" cy="2245259"/>
                      <wp:effectExtent l="0" t="0" r="26670" b="22225"/>
                      <wp:wrapNone/>
                      <wp:docPr id="2094305964" name="Flowchart: Connector 111"/>
                      <wp:cNvGraphicFramePr/>
                      <a:graphic xmlns:a="http://schemas.openxmlformats.org/drawingml/2006/main">
                        <a:graphicData uri="http://schemas.microsoft.com/office/word/2010/wordprocessingShape">
                          <wps:wsp>
                            <wps:cNvSpPr/>
                            <wps:spPr>
                              <a:xfrm>
                                <a:off x="0" y="0"/>
                                <a:ext cx="2335794" cy="2245259"/>
                              </a:xfrm>
                              <a:prstGeom prst="flowChartConnector">
                                <a:avLst/>
                              </a:prstGeom>
                              <a:solidFill>
                                <a:srgbClr val="006699"/>
                              </a:solidFill>
                              <a:ln>
                                <a:solidFill>
                                  <a:srgbClr val="0066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1996B27B" id="Flowchart: Connector 111" o:spid="_x0000_s1026" type="#_x0000_t120" style="position:absolute;margin-left:-4.05pt;margin-top:-29.05pt;width:183.9pt;height:176.8pt;z-index:-25183283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xHpwSiAIAAJcFAAAOAAAAZHJzL2Uyb0RvYy54bWysVE1v2zAMvQ/YfxB0X+24SbcEdYogRYcB&#10;RVusHXpWZCk2IIsapXzt14+SHadrhx2KXWTRJB/JJ5KXV/vWsK1C34At+egs50xZCVVj1yX/8XTz&#10;6QtnPghbCQNWlfygPL+af/xwuXMzVUANplLICMT62c6VvA7BzbLMy1q1wp+BU5aUGrAVgURcZxWK&#10;HaG3Jivy/CLbAVYOQSrv6e91p+TzhK+1kuFea68CMyWn3EI6MZ2reGbzSzFbo3B1I/s0xDuyaEVj&#10;KegAdS2CYBts3kC1jUTwoMOZhDYDrRupUg1UzSh/Vc1jLZxKtRA53g00+f8HK++2j+4BiYad8zNP&#10;11jFXmMbv5Qf2yeyDgNZah+YpJ/F+fnk83TMmSRdUYwnxWQa6cxO7g59+KqgZfFScm1gt6wFhiVY&#10;Sy8DmCgT21sfOsejQ4ztwTTVTWNMEnC9WhpkWxHfMb+4mB5j/WFm7Ps8Kefomp04SLdwMCoCGvtd&#10;adZUseqUcmpPNSQkpFQ2jDpVLSrV5Tma5HnqMIIfPBJBCTAia6pvwO4BYuu/xe4I6u2jq0rdPTjn&#10;/0qscx48UmSwYXBuG9s/xpBnV4KhqvrInf2RpI6ayNIKqsMDMoRutryTNw09963w4UEgDRONHS2I&#10;cE9H7ICSQ3/jrAb89bf/0Z56nLSc7Wg4S+5/bgQqzsw3S90/HY3HcZqTMJ58LkjAl5rVS43dtEug&#10;vhnRKnIyXaN9MMerRmifaY8sYlRSCSspdsllwKOwDN3SoE0k1WKRzGiCnQi39tHJCB5ZjQ38tH8W&#10;6PqeDzQud3AcZDF71eydbfS0sNgE0E2ahBOvPd80/alx+k0V18tLOVmd9un8NwAAAP//AwBQSwME&#10;FAAGAAgAAAAhAHyoN3DhAAAACgEAAA8AAABkcnMvZG93bnJldi54bWxMj8FOwzAMhu9IvENkJG5b&#10;2kFZV5pOCIGEBIex7cAxa0xbSJyqybayp8c7wcm2/On353I5OisOOITOk4J0moBAqr3pqFGw3TxP&#10;chAhajLaekIFPxhgWV1elLow/kjveFjHRnAIhUIraGPsCylD3aLTYep7JN59+sHpyOPQSDPoI4c7&#10;K2dJcied7ogvtLrHxxbr7/XeKXipQ756fbs9+VQ+fW3n6cauPk5KXV+ND/cgIo7xD4azPqtDxU47&#10;vycThFUwyVMmuWbnhoGbbDEHsVMwW2QZyKqU/1+ofgEAAP//AwBQSwECLQAUAAYACAAAACEAtoM4&#10;kv4AAADhAQAAEwAAAAAAAAAAAAAAAAAAAAAAW0NvbnRlbnRfVHlwZXNdLnhtbFBLAQItABQABgAI&#10;AAAAIQA4/SH/1gAAAJQBAAALAAAAAAAAAAAAAAAAAC8BAABfcmVscy8ucmVsc1BLAQItABQABgAI&#10;AAAAIQAxHpwSiAIAAJcFAAAOAAAAAAAAAAAAAAAAAC4CAABkcnMvZTJvRG9jLnhtbFBLAQItABQA&#10;BgAIAAAAIQB8qDdw4QAAAAoBAAAPAAAAAAAAAAAAAAAAAOIEAABkcnMvZG93bnJldi54bWxQSwUG&#10;AAAAAAQABADzAAAA8AUAAAAA&#10;" fillcolor="#069" strokecolor="#069" strokeweight="1pt">
                      <v:stroke joinstyle="miter"/>
                    </v:shape>
                  </w:pict>
                </mc:Fallback>
              </mc:AlternateContent>
            </w:r>
            <w:r w:rsidR="00223204">
              <w:rPr>
                <w:color w:val="FFFFFF" w:themeColor="background1"/>
                <w:sz w:val="72"/>
                <w:szCs w:val="72"/>
              </w:rPr>
              <w:t xml:space="preserve">     </w:t>
            </w:r>
            <w:r w:rsidRPr="00223204">
              <w:rPr>
                <w:b/>
                <w:bCs/>
                <w:color w:val="FFFFFF" w:themeColor="background1"/>
                <w:sz w:val="56"/>
                <w:szCs w:val="56"/>
              </w:rPr>
              <w:t xml:space="preserve">Chapter </w:t>
            </w:r>
          </w:p>
          <w:p w14:paraId="69A41A57" w14:textId="43993E7B" w:rsidR="00A07F47" w:rsidRPr="00223204" w:rsidRDefault="00223204" w:rsidP="00223204">
            <w:pPr>
              <w:spacing w:line="276" w:lineRule="auto"/>
              <w:rPr>
                <w:b/>
                <w:bCs/>
                <w:noProof/>
                <w:color w:val="FFFFFF" w:themeColor="background1"/>
                <w:sz w:val="56"/>
                <w:szCs w:val="56"/>
              </w:rPr>
            </w:pPr>
            <w:r w:rsidRPr="00223204">
              <w:rPr>
                <w:b/>
                <w:bCs/>
                <w:color w:val="FFFFFF" w:themeColor="background1"/>
                <w:sz w:val="56"/>
                <w:szCs w:val="56"/>
              </w:rPr>
              <w:t xml:space="preserve">    </w:t>
            </w:r>
            <w:r>
              <w:rPr>
                <w:b/>
                <w:bCs/>
                <w:color w:val="FFFFFF" w:themeColor="background1"/>
                <w:sz w:val="56"/>
                <w:szCs w:val="56"/>
              </w:rPr>
              <w:t xml:space="preserve">   </w:t>
            </w:r>
            <w:r w:rsidRPr="00223204">
              <w:rPr>
                <w:b/>
                <w:bCs/>
                <w:color w:val="FFFFFF" w:themeColor="background1"/>
                <w:sz w:val="56"/>
                <w:szCs w:val="56"/>
              </w:rPr>
              <w:t xml:space="preserve"> Three</w:t>
            </w:r>
          </w:p>
          <w:p w14:paraId="4F6C0C98" w14:textId="77777777" w:rsidR="00A07F47" w:rsidRPr="00603855" w:rsidRDefault="00A07F47" w:rsidP="005432E0">
            <w:pPr>
              <w:rPr>
                <w:b/>
                <w:bCs/>
                <w:noProof/>
                <w:color w:val="002060"/>
                <w:sz w:val="28"/>
                <w:szCs w:val="28"/>
              </w:rPr>
            </w:pPr>
          </w:p>
          <w:p w14:paraId="5E8C4DA6" w14:textId="77777777" w:rsidR="004510F1" w:rsidRPr="00603855" w:rsidRDefault="004510F1" w:rsidP="004510F1">
            <w:pPr>
              <w:tabs>
                <w:tab w:val="left" w:pos="4253"/>
              </w:tabs>
              <w:rPr>
                <w:b/>
                <w:bCs/>
                <w:noProof/>
                <w:color w:val="002060"/>
                <w:sz w:val="28"/>
                <w:szCs w:val="28"/>
              </w:rPr>
            </w:pPr>
          </w:p>
          <w:p w14:paraId="332936E3" w14:textId="5FD6AD17" w:rsidR="004510F1" w:rsidRPr="00603855" w:rsidRDefault="00E41F1C" w:rsidP="005432E0">
            <w:pPr>
              <w:rPr>
                <w:b/>
                <w:bCs/>
                <w:noProof/>
                <w:color w:val="002060"/>
                <w:sz w:val="28"/>
                <w:szCs w:val="28"/>
              </w:rPr>
            </w:pPr>
            <w:r>
              <w:rPr>
                <w:b/>
                <w:bCs/>
                <w:noProof/>
                <w:color w:val="002060"/>
                <w:sz w:val="28"/>
                <w:szCs w:val="28"/>
              </w:rPr>
              <mc:AlternateContent>
                <mc:Choice Requires="wps">
                  <w:drawing>
                    <wp:anchor distT="0" distB="0" distL="114300" distR="114300" simplePos="0" relativeHeight="252420608" behindDoc="0" locked="0" layoutInCell="1" allowOverlap="1" wp14:anchorId="49BB4736" wp14:editId="734E37D0">
                      <wp:simplePos x="0" y="0"/>
                      <wp:positionH relativeFrom="column">
                        <wp:posOffset>176579</wp:posOffset>
                      </wp:positionH>
                      <wp:positionV relativeFrom="paragraph">
                        <wp:posOffset>264160</wp:posOffset>
                      </wp:positionV>
                      <wp:extent cx="4635304" cy="1441938"/>
                      <wp:effectExtent l="0" t="0" r="0" b="6350"/>
                      <wp:wrapNone/>
                      <wp:docPr id="2039055231" name="Text Box 179"/>
                      <wp:cNvGraphicFramePr/>
                      <a:graphic xmlns:a="http://schemas.openxmlformats.org/drawingml/2006/main">
                        <a:graphicData uri="http://schemas.microsoft.com/office/word/2010/wordprocessingShape">
                          <wps:wsp>
                            <wps:cNvSpPr txBox="1"/>
                            <wps:spPr>
                              <a:xfrm>
                                <a:off x="0" y="0"/>
                                <a:ext cx="4635304" cy="1441938"/>
                              </a:xfrm>
                              <a:prstGeom prst="rect">
                                <a:avLst/>
                              </a:prstGeom>
                              <a:solidFill>
                                <a:schemeClr val="lt1"/>
                              </a:solidFill>
                              <a:ln w="6350">
                                <a:noFill/>
                              </a:ln>
                            </wps:spPr>
                            <wps:txbx>
                              <w:txbxContent>
                                <w:p w14:paraId="2F68757E" w14:textId="5695A215" w:rsidR="00E41F1C" w:rsidRPr="00E41F1C" w:rsidRDefault="00B80353">
                                  <w:pPr>
                                    <w:rPr>
                                      <w:b/>
                                      <w:bCs/>
                                      <w:color w:val="006699"/>
                                      <w:sz w:val="96"/>
                                      <w:szCs w:val="96"/>
                                    </w:rPr>
                                  </w:pPr>
                                  <w:r>
                                    <w:rPr>
                                      <w:noProof/>
                                    </w:rPr>
                                    <w:drawing>
                                      <wp:inline distT="0" distB="0" distL="0" distR="0" wp14:anchorId="4577F4BE" wp14:editId="6960B2F5">
                                        <wp:extent cx="4445635" cy="956310"/>
                                        <wp:effectExtent l="0" t="0" r="0" b="0"/>
                                        <wp:docPr id="235930993" name="Picture 1" descr="Blue text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0009474" name="Picture 1" descr="Blue text on a white background&#10;&#10;Description automatically generated"/>
                                                <pic:cNvPicPr/>
                                              </pic:nvPicPr>
                                              <pic:blipFill>
                                                <a:blip r:embed="rId56"/>
                                                <a:stretch>
                                                  <a:fillRect/>
                                                </a:stretch>
                                              </pic:blipFill>
                                              <pic:spPr>
                                                <a:xfrm>
                                                  <a:off x="0" y="0"/>
                                                  <a:ext cx="4445635" cy="956310"/>
                                                </a:xfrm>
                                                <a:prstGeom prst="rect">
                                                  <a:avLst/>
                                                </a:prstGeom>
                                              </pic:spPr>
                                            </pic:pic>
                                          </a:graphicData>
                                        </a:graphic>
                                      </wp:inline>
                                    </w:drawing>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49BB4736" id="Text Box 179" o:spid="_x0000_s1040" type="#_x0000_t202" style="position:absolute;margin-left:13.9pt;margin-top:20.8pt;width:365pt;height:113.55pt;z-index:252420608;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8j997MAIAAF0EAAAOAAAAZHJzL2Uyb0RvYy54bWysVE1v2zAMvQ/YfxB0X+x8tGuNOEWWIsOA&#10;oC2QDj0rshQLkEVNUmJnv36UnK91Ow27yKRIPZGPT54+dI0me+G8AlPS4SCnRBgOlTLbkn5/XX66&#10;o8QHZiqmwYiSHoSnD7OPH6atLcQIatCVcARBjC9aW9I6BFtkmee1aJgfgBUGgxJcwwK6bptVjrWI&#10;3uhslOe3WQuusg648B53H/sgnSV8KQUPz1J6EYguKdYW0urSuolrNpuyYuuYrRU/lsH+oYqGKYOX&#10;nqEeWWBk59QfUI3iDjzIMODQZCCl4iL1gN0M83fdrGtmReoFyfH2TJP/f7D8ab+2L46E7gt0OMBI&#10;SGt94XEz9tNJ18QvVkowjhQezrSJLhCOm5Pb8c04n1DCMTacTIb347uIk12OW+fDVwENiUZJHc4l&#10;0cX2Kx/61FNKvM2DVtVSaZ2cqAWx0I7sGU5Rh1Qkgv+WpQ1pS4qV5AnYQDzeI2uDtVyailboNh1R&#10;FZZ77ngD1QGJcNBrxFu+VFjsivnwwhyKAntHoYdnXKQGvAyOFiU1uJ9/24/5OCuMUtKiyErqf+yY&#10;E5TobwaneI9sRVUmZ3LzeYSOu45sriNm1ywAGRjik7I8mTE/6JMpHTRv+B7m8VYMMcPx7pKGk7kI&#10;vfTxPXExn6ck1KFlYWXWlkfoyHgcxWv3xpw9zivgqJ/gJEdWvBtbnxtPGpjvAkiVZhqJ7lk98o8a&#10;Tqo4vrf4SK79lHX5K8x+AQAA//8DAFBLAwQUAAYACAAAACEA2Km/u+AAAAAJAQAADwAAAGRycy9k&#10;b3ducmV2LnhtbEyPTU/DMAyG70j8h8hIXBBLt7F2Kk0nhPiQdmPdQNyyxrQVjVM1WVv+Pd4Jjvbz&#10;6vXjbDPZVgzY+8aRgvksAoFUOtNQpWBfPN+uQfigyejWESr4QQ+b/PIi06lxI73hsAuV4BLyqVZQ&#10;h9ClUvqyRqv9zHVIzL5cb3Xgsa+k6fXI5baViyiKpdUN8YVad/hYY/m9O1kFnzfVx9ZPL4dxuVp2&#10;T69DkbybQqnrq+nhHkTAKfyF4azP6pCz09GdyHjRKlgkbB4U3M1jEMyT1XlxZBCvE5B5Jv9/kP8C&#10;AAD//wMAUEsBAi0AFAAGAAgAAAAhALaDOJL+AAAA4QEAABMAAAAAAAAAAAAAAAAAAAAAAFtDb250&#10;ZW50X1R5cGVzXS54bWxQSwECLQAUAAYACAAAACEAOP0h/9YAAACUAQAACwAAAAAAAAAAAAAAAAAv&#10;AQAAX3JlbHMvLnJlbHNQSwECLQAUAAYACAAAACEAPI/fezACAABdBAAADgAAAAAAAAAAAAAAAAAu&#10;AgAAZHJzL2Uyb0RvYy54bWxQSwECLQAUAAYACAAAACEA2Km/u+AAAAAJAQAADwAAAAAAAAAAAAAA&#10;AACKBAAAZHJzL2Rvd25yZXYueG1sUEsFBgAAAAAEAAQA8wAAAJcFAAAAAA==&#10;" fillcolor="white [3201]" stroked="f" strokeweight=".5pt">
                      <v:textbox>
                        <w:txbxContent>
                          <w:p w14:paraId="2F68757E" w14:textId="5695A215" w:rsidR="00E41F1C" w:rsidRPr="00E41F1C" w:rsidRDefault="00B80353">
                            <w:pPr>
                              <w:rPr>
                                <w:b/>
                                <w:bCs/>
                                <w:color w:val="006699"/>
                                <w:sz w:val="96"/>
                                <w:szCs w:val="96"/>
                              </w:rPr>
                            </w:pPr>
                            <w:r>
                              <w:rPr>
                                <w:noProof/>
                              </w:rPr>
                              <w:drawing>
                                <wp:inline distT="0" distB="0" distL="0" distR="0" wp14:anchorId="4577F4BE" wp14:editId="6960B2F5">
                                  <wp:extent cx="4445635" cy="956310"/>
                                  <wp:effectExtent l="0" t="0" r="0" b="0"/>
                                  <wp:docPr id="235930993" name="Picture 1" descr="Blue text on a white background&#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740009474" name="Picture 1" descr="Blue text on a white background&#10;&#10;Description automatically generated"/>
                                          <pic:cNvPicPr/>
                                        </pic:nvPicPr>
                                        <pic:blipFill>
                                          <a:blip r:embed="rId56"/>
                                          <a:stretch>
                                            <a:fillRect/>
                                          </a:stretch>
                                        </pic:blipFill>
                                        <pic:spPr>
                                          <a:xfrm>
                                            <a:off x="0" y="0"/>
                                            <a:ext cx="4445635" cy="956310"/>
                                          </a:xfrm>
                                          <a:prstGeom prst="rect">
                                            <a:avLst/>
                                          </a:prstGeom>
                                        </pic:spPr>
                                      </pic:pic>
                                    </a:graphicData>
                                  </a:graphic>
                                </wp:inline>
                              </w:drawing>
                            </w:r>
                          </w:p>
                        </w:txbxContent>
                      </v:textbox>
                    </v:shape>
                  </w:pict>
                </mc:Fallback>
              </mc:AlternateContent>
            </w:r>
          </w:p>
          <w:p w14:paraId="7B8340A2" w14:textId="77777777" w:rsidR="00BB53B4" w:rsidRPr="00603855" w:rsidRDefault="00BB53B4" w:rsidP="005432E0">
            <w:pPr>
              <w:rPr>
                <w:noProof/>
                <w:color w:val="002060"/>
                <w:sz w:val="24"/>
                <w:szCs w:val="24"/>
              </w:rPr>
            </w:pPr>
          </w:p>
          <w:p w14:paraId="79C19D3A" w14:textId="4CAEF7D6" w:rsidR="005432E0" w:rsidRPr="00192D3A" w:rsidRDefault="00223204" w:rsidP="00192D3A">
            <w:pPr>
              <w:rPr>
                <w:noProof/>
                <w:color w:val="002060"/>
                <w:sz w:val="24"/>
                <w:szCs w:val="24"/>
              </w:rPr>
            </w:pPr>
            <w:r>
              <w:rPr>
                <w:noProof/>
                <w:color w:val="002060"/>
                <w:sz w:val="24"/>
                <w:szCs w:val="24"/>
              </w:rPr>
              <mc:AlternateContent>
                <mc:Choice Requires="wps">
                  <w:drawing>
                    <wp:anchor distT="0" distB="0" distL="114300" distR="114300" simplePos="0" relativeHeight="250997248" behindDoc="1" locked="0" layoutInCell="1" allowOverlap="1" wp14:anchorId="3D384E6E" wp14:editId="69BFD76E">
                      <wp:simplePos x="0" y="0"/>
                      <wp:positionH relativeFrom="column">
                        <wp:posOffset>2201815</wp:posOffset>
                      </wp:positionH>
                      <wp:positionV relativeFrom="paragraph">
                        <wp:posOffset>1189292</wp:posOffset>
                      </wp:positionV>
                      <wp:extent cx="3195874" cy="3232087"/>
                      <wp:effectExtent l="0" t="0" r="5080" b="6985"/>
                      <wp:wrapNone/>
                      <wp:docPr id="1453660316" name="Flowchart: Connector 116"/>
                      <wp:cNvGraphicFramePr/>
                      <a:graphic xmlns:a="http://schemas.openxmlformats.org/drawingml/2006/main">
                        <a:graphicData uri="http://schemas.microsoft.com/office/word/2010/wordprocessingShape">
                          <wps:wsp>
                            <wps:cNvSpPr/>
                            <wps:spPr>
                              <a:xfrm>
                                <a:off x="0" y="0"/>
                                <a:ext cx="3195874" cy="3232087"/>
                              </a:xfrm>
                              <a:prstGeom prst="flowChartConnector">
                                <a:avLst/>
                              </a:prstGeom>
                              <a:solidFill>
                                <a:schemeClr val="accent1">
                                  <a:lumMod val="40000"/>
                                  <a:lumOff val="60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132FD605" id="Flowchart: Connector 116" o:spid="_x0000_s1026" type="#_x0000_t120" style="position:absolute;margin-left:173.35pt;margin-top:93.65pt;width:251.65pt;height:254.5pt;z-index:-25231923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mGyXmQIAAKwFAAAOAAAAZHJzL2Uyb0RvYy54bWysVN1v2yAQf5+0/wHxvtpO06+oThWl6jSp&#10;a6u2U58phhoJcwxInOyv3wGO07XbHqb5AcN9/O74cXfnF5tOk7VwXoGpaXVQUiIMh0aZl5p+e7z6&#10;dEqJD8w0TIMRNd0KTy/mHz+c93YmJtCCboQjCGL8rLc1bUOws6LwvBUd8wdghUGlBNexgEf3UjSO&#10;9Yje6WJSlsdFD66xDrjwHqWXWUnnCV9KwcOtlF4EomuKuYW0urQ+x7WYn7PZi2O2VXxIg/1DFh1T&#10;BoOOUJcsMLJy6h1Up7gDDzIccOgKkFJxke6At6nKN7d5aJkV6S5IjrcjTf7/wfKb9YO9c0hDb/3M&#10;4zbeYiNdF/+YH9kksrYjWWITCEfhYXV2dHoypYSj7nByOClPTyKdxd7dOh8+C+hI3NRUauiXLXNh&#10;Ccbgy4BLlLH1tQ/ZcecQY3vQqrlSWqdDrAex1I6sGb4k41yYUCV3veq+QpPl0xK//KYoxpfP4uOd&#10;GHNLlRWRUqa/BNEmhjIQg+Z8oqTYE5N2YatFtNPmXkiiGqRikhIZkd/n6FvWiCyujoYU3+WSACOy&#10;xPgjdr7kH7BzloN9dBWp5Efn8m+JZefRI0UGE0bnTpnhhd5E18j8EDnb70jK1ESWnqHZ3jniIDec&#10;t/xKYQ1cMx/umMMOw17EqRFucYllUVMYdpS04H78Th7tsfBRS0mPHVtT/33FnKBEfzHYEmfVdBpb&#10;PB2mRycTPLjXmufXGrPqloClVOF8sjxto33Qu6100D3hcFnEqKhihmPsmvLgdodlyJMExxMXi0Uy&#10;w7a2LFybB8sjeGQ1VvXj5ok5OzRCwB66gV13s9mbDsi20dPAYhVAqtQee14HvnEkpCIexlecOa/P&#10;yWo/ZOc/AQAA//8DAFBLAwQUAAYACAAAACEAJfJtXeAAAAALAQAADwAAAGRycy9kb3ducmV2Lnht&#10;bEyPTU+EMBCG7yb+h2ZMvBi3KMoCUjYbjV487erBY4EKRDrFdvjQX+940uPkffLO8xa71Q5iNj70&#10;DhVcbSIQBmvX9NgqeH15vExBBNLY6MGhUfBlAuzK05NC541b8GDmI7WCSzDkWkFHNOZShrozVoeN&#10;Gw1y9u681cSnb2Xj9cLldpDXUZRIq3vkD50ezX1n6o/jZBXIi7ny3wdanuaMPrPpuaW3h71S52fr&#10;/g4EmZX+YPjVZ3Uo2alyEzZBDArim2TLKAfpNgbBRHob8bpKQZIlMciykP83lD8AAAD//wMAUEsB&#10;Ai0AFAAGAAgAAAAhALaDOJL+AAAA4QEAABMAAAAAAAAAAAAAAAAAAAAAAFtDb250ZW50X1R5cGVz&#10;XS54bWxQSwECLQAUAAYACAAAACEAOP0h/9YAAACUAQAACwAAAAAAAAAAAAAAAAAvAQAAX3JlbHMv&#10;LnJlbHNQSwECLQAUAAYACAAAACEAc5hsl5kCAACsBQAADgAAAAAAAAAAAAAAAAAuAgAAZHJzL2Uy&#10;b0RvYy54bWxQSwECLQAUAAYACAAAACEAJfJtXeAAAAALAQAADwAAAAAAAAAAAAAAAADzBAAAZHJz&#10;L2Rvd25yZXYueG1sUEsFBgAAAAAEAAQA8wAAAAAGAAAAAA==&#10;" fillcolor="#a4ddf4 [1300]" stroked="f" strokeweight="1pt">
                      <v:stroke joinstyle="miter"/>
                    </v:shape>
                  </w:pict>
                </mc:Fallback>
              </mc:AlternateContent>
            </w:r>
            <w:r>
              <w:rPr>
                <w:noProof/>
                <w:color w:val="002060"/>
                <w:sz w:val="24"/>
                <w:szCs w:val="24"/>
              </w:rPr>
              <w:drawing>
                <wp:anchor distT="0" distB="0" distL="114300" distR="114300" simplePos="0" relativeHeight="251494912" behindDoc="1" locked="0" layoutInCell="1" allowOverlap="1" wp14:anchorId="5E99586A" wp14:editId="6707FF9F">
                  <wp:simplePos x="0" y="0"/>
                  <wp:positionH relativeFrom="column">
                    <wp:posOffset>2138830</wp:posOffset>
                  </wp:positionH>
                  <wp:positionV relativeFrom="paragraph">
                    <wp:posOffset>1868755</wp:posOffset>
                  </wp:positionV>
                  <wp:extent cx="4869815" cy="5132070"/>
                  <wp:effectExtent l="0" t="0" r="6985" b="0"/>
                  <wp:wrapNone/>
                  <wp:docPr id="973422470" name="Picture 1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4869815" cy="5132070"/>
                          </a:xfrm>
                          <a:prstGeom prst="rect">
                            <a:avLst/>
                          </a:prstGeom>
                          <a:noFill/>
                        </pic:spPr>
                      </pic:pic>
                    </a:graphicData>
                  </a:graphic>
                </wp:anchor>
              </w:drawing>
            </w:r>
            <w:r w:rsidR="005432E0" w:rsidRPr="00603855">
              <w:rPr>
                <w:noProof/>
                <w:color w:val="002060"/>
                <w:sz w:val="24"/>
                <w:szCs w:val="24"/>
              </w:rPr>
              <w:t xml:space="preserve">             </w:t>
            </w:r>
          </w:p>
          <w:p w14:paraId="4B0B8319" w14:textId="441283D9" w:rsidR="007C26B0" w:rsidRPr="00603855" w:rsidRDefault="003D3F62" w:rsidP="00192D3A">
            <w:pPr>
              <w:ind w:left="8640"/>
              <w:rPr>
                <w:noProof/>
                <w:sz w:val="28"/>
                <w:szCs w:val="28"/>
              </w:rPr>
            </w:pPr>
            <w:r>
              <w:rPr>
                <w:noProof/>
                <w:color w:val="002060"/>
                <w:sz w:val="24"/>
                <w:szCs w:val="24"/>
              </w:rPr>
              <mc:AlternateContent>
                <mc:Choice Requires="wps">
                  <w:drawing>
                    <wp:anchor distT="0" distB="0" distL="114300" distR="114300" simplePos="0" relativeHeight="251497984" behindDoc="0" locked="0" layoutInCell="1" allowOverlap="1" wp14:anchorId="00920A3C" wp14:editId="329C7941">
                      <wp:simplePos x="0" y="0"/>
                      <wp:positionH relativeFrom="column">
                        <wp:posOffset>2052293</wp:posOffset>
                      </wp:positionH>
                      <wp:positionV relativeFrom="paragraph">
                        <wp:posOffset>4716283</wp:posOffset>
                      </wp:positionV>
                      <wp:extent cx="1023042" cy="1059827"/>
                      <wp:effectExtent l="0" t="0" r="24765" b="26035"/>
                      <wp:wrapNone/>
                      <wp:docPr id="1912611033" name="Flowchart: Connector 117"/>
                      <wp:cNvGraphicFramePr/>
                      <a:graphic xmlns:a="http://schemas.openxmlformats.org/drawingml/2006/main">
                        <a:graphicData uri="http://schemas.microsoft.com/office/word/2010/wordprocessingShape">
                          <wps:wsp>
                            <wps:cNvSpPr/>
                            <wps:spPr>
                              <a:xfrm>
                                <a:off x="0" y="0"/>
                                <a:ext cx="1023042" cy="1059827"/>
                              </a:xfrm>
                              <a:prstGeom prst="flowChartConnector">
                                <a:avLst/>
                              </a:prstGeom>
                              <a:solidFill>
                                <a:schemeClr val="tx2"/>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55A3EC74" id="Flowchart: Connector 117" o:spid="_x0000_s1026" type="#_x0000_t120" style="position:absolute;margin-left:161.6pt;margin-top:371.35pt;width:80.55pt;height:83.45pt;z-index:25149798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NuQgVfQIAAFUFAAAOAAAAZHJzL2Uyb0RvYy54bWysVEtv2zAMvg/YfxB0X/1YurZBnSJI0WFA&#10;0RZrh55VWaoNyKJGKXGyXz9KdpysG3YYdpEpk/z40EdeXm07wzYKfQu24sVJzpmyEurWvlb829PN&#10;h3POfBC2FgasqvhOeX61eP/usndzVUIDplbICMT6ee8q3oTg5lnmZaM64U/AKUtKDdiJQFd8zWoU&#10;PaF3Jivz/FPWA9YOQSrv6e/1oOSLhK+1kuFea68CMxWn3EI6MZ0v8cwWl2L+isI1rRzTEP+QRSda&#10;S0EnqGsRBFtj+xtU10oEDzqcSOgy0LqVKtVA1RT5m2oeG+FUqoWa493UJv//YOXd5tE9ILWhd37u&#10;SYxVbDV28Uv5sW1q1m5qltoGJulnkZcf81nJmSRdkZ9enJdnsZ3Zwd2hD58VdCwKFdcG+lUjMKzA&#10;WnoZwNQysbn1YXDcO8TYHkxb37TGpEvkg1oZZBtBLxm25RjqyCo7VJCksDMq+hr7VWnW1pRzmQIm&#10;ch3AhJTKhmJQNaJWQ4ziNM8TP6igySOVlwAjsqbsJuwR4NdE99hDeaN9dFWJm5Nz/rfEBufJI0UG&#10;GybnrrVjK6c8hxIMVTVGHuwp/aPWRPEF6t0DMoRhMryTNy091q3w4UEgjQINDY13uKcjvl/FYZQ4&#10;awB//Ol/tCeGkpaznkar4v77WqDizHyxxN2LYjaLs5gus9Ozki54rHk51th1twJ684IWiZNJjPbB&#10;7EWN0D3TFljGqKQSVlLsisuA+8sqDCNPe0Sq5TKZ0fw5EW7to5MRPHY10u9p+yzQjYwNRPY72I+h&#10;mL+h6mAbPS0s1wF0m3h86OvYb5rdRJxxz8TlcHxPVodtuPgJAAD//wMAUEsDBBQABgAIAAAAIQDQ&#10;jCHu4gAAAAsBAAAPAAAAZHJzL2Rvd25yZXYueG1sTI/LTsMwEEX3SPyDNUjsqI0TJW3IpEKIh1BZ&#10;lNJFl25ikgh7HMVuE/4es4Ll6B7de6Zcz9awsx597wjhdiGAaapd01OLsP94ulkC80FRo4wjjfCt&#10;Payry4tSFY2b6F2fd6FlsYR8oRC6EIaCc1932iq/cIOmmH260aoQz7HlzaimWG4Nl0Jk3Kqe4kKn&#10;Bv3Q6fprd7IIwslavpmpf8030+Pz9kUdsm2GeH01398BC3oOfzD86kd1qKLT0Z2o8cwgJDKREUXI&#10;U5kDi0S6TBNgR4SVWGXAq5L//6H6AQAA//8DAFBLAQItABQABgAIAAAAIQC2gziS/gAAAOEBAAAT&#10;AAAAAAAAAAAAAAAAAAAAAABbQ29udGVudF9UeXBlc10ueG1sUEsBAi0AFAAGAAgAAAAhADj9If/W&#10;AAAAlAEAAAsAAAAAAAAAAAAAAAAALwEAAF9yZWxzLy5yZWxzUEsBAi0AFAAGAAgAAAAhAA25CBV9&#10;AgAAVQUAAA4AAAAAAAAAAAAAAAAALgIAAGRycy9lMm9Eb2MueG1sUEsBAi0AFAAGAAgAAAAhANCM&#10;Ie7iAAAACwEAAA8AAAAAAAAAAAAAAAAA1wQAAGRycy9kb3ducmV2LnhtbFBLBQYAAAAABAAEAPMA&#10;AADmBQAAAAA=&#10;" fillcolor="#335b74 [3215]" strokecolor="#041921 [484]" strokeweight="1pt">
                      <v:stroke joinstyle="miter"/>
                    </v:shape>
                  </w:pict>
                </mc:Fallback>
              </mc:AlternateContent>
            </w:r>
            <w:r w:rsidR="005432E0" w:rsidRPr="00603855">
              <w:rPr>
                <w:noProof/>
                <w:color w:val="002060"/>
                <w:sz w:val="24"/>
                <w:szCs w:val="24"/>
              </w:rPr>
              <w:t xml:space="preserve"> </w:t>
            </w:r>
            <w:r w:rsidR="007C26B0" w:rsidRPr="00603855">
              <w:rPr>
                <w:noProof/>
                <w:sz w:val="28"/>
                <w:szCs w:val="28"/>
              </w:rPr>
              <w:tab/>
            </w:r>
          </w:p>
        </w:tc>
        <w:tc>
          <w:tcPr>
            <w:tcW w:w="1703" w:type="dxa"/>
          </w:tcPr>
          <w:p w14:paraId="13B145BA" w14:textId="2CACB6CA" w:rsidR="000F1C5A" w:rsidRPr="007D49F4" w:rsidRDefault="000F1C5A" w:rsidP="000F1C5A">
            <w:pPr>
              <w:rPr>
                <w:noProof/>
              </w:rPr>
            </w:pPr>
            <w:r w:rsidRPr="00603855">
              <w:rPr>
                <w:noProof/>
              </w:rPr>
              <w:lastRenderedPageBreak/>
              <mc:AlternateContent>
                <mc:Choice Requires="wps">
                  <w:drawing>
                    <wp:anchor distT="0" distB="0" distL="114300" distR="114300" simplePos="0" relativeHeight="251175424" behindDoc="0" locked="0" layoutInCell="1" allowOverlap="1" wp14:anchorId="7640176C" wp14:editId="48AE973A">
                      <wp:simplePos x="0" y="0"/>
                      <wp:positionH relativeFrom="column">
                        <wp:posOffset>416974</wp:posOffset>
                      </wp:positionH>
                      <wp:positionV relativeFrom="paragraph">
                        <wp:posOffset>-907415</wp:posOffset>
                      </wp:positionV>
                      <wp:extent cx="229180" cy="11203388"/>
                      <wp:effectExtent l="0" t="0" r="38100" b="17145"/>
                      <wp:wrapNone/>
                      <wp:docPr id="1802546999" name="Rectangle: Rounded Corners 36"/>
                      <wp:cNvGraphicFramePr/>
                      <a:graphic xmlns:a="http://schemas.openxmlformats.org/drawingml/2006/main">
                        <a:graphicData uri="http://schemas.microsoft.com/office/word/2010/wordprocessingShape">
                          <wps:wsp>
                            <wps:cNvSpPr/>
                            <wps:spPr>
                              <a:xfrm>
                                <a:off x="0" y="0"/>
                                <a:ext cx="229180" cy="11203388"/>
                              </a:xfrm>
                              <a:prstGeom prst="roundRect">
                                <a:avLst/>
                              </a:prstGeom>
                              <a:solidFill>
                                <a:srgbClr val="316293"/>
                              </a:solidFill>
                              <a:ln>
                                <a:solidFill>
                                  <a:schemeClr val="bg1"/>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oundrect w14:anchorId="549E29B7" id="Rectangle: Rounded Corners 36" o:spid="_x0000_s1026" style="position:absolute;margin-left:32.85pt;margin-top:-71.45pt;width:18.05pt;height:882.15pt;z-index:25117542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arcsize="10923f"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nYL2ciAIAAI0FAAAOAAAAZHJzL2Uyb0RvYy54bWysVEtv2zAMvg/YfxB0X/1I26VBnSJo0WFA&#10;0RZ9oGdFlmIBsqhJSpzs14+SHacv7DDsIosi+ZH8TPL8YttqshHOKzAVLY5ySoThUCuzqujz0/W3&#10;KSU+MFMzDUZUdCc8vZh//XLe2ZkooQFdC0cQxPhZZyvahGBnWeZ5I1rmj8AKg0oJrmUBRbfKasc6&#10;RG91Vub5adaBq60DLrzH16teSecJX0rBw52UXgSiK4q5hXS6dC7jmc3P2WzlmG0UH9Jg/5BFy5TB&#10;oCPUFQuMrJ36ANUq7sCDDEcc2gykVFykGrCaIn9XzWPDrEi1IDnejjT5/wfLbzeP9t4hDZ31M4/X&#10;WMVWujZ+MT+yTWTtRrLENhCOj2V5VkyRUo6qoijzyWQ6jXRmB3frfPghoCXxUlEHa1M/4C9JTLHN&#10;jQ+9/d4uhvSgVX2ttE6CWy0vtSMbhr9vUpyWZ5MhxBszbT56xgYSo+9yVXx0xEyjZ3aoPN3CTouI&#10;p82DkETVsdaUcWrKAybjXJhQ9KqG1aJPszjJ89RXCD96JFoSYESWWN6IPQC8zXeP3fMz2EdXkXp6&#10;dM7/lljvPHqkyGDC6NwqA+4zAI1VDZF7+z1JPTWRpSXUu3tHHPQT5S2/VviTb5gP98zhCGFn4FoI&#10;d3hIDV1FYbhR0oD7/dl7tMfORi0lHY5kRf2vNXOCEv3TYM+fFcfHcYaTcHzyvUTBvdYsX2vMur0E&#10;bJsCF5Dl6Rrtg95fpYP2BbfHIkZFFTMcY1eUB7cXLkO/KnD/cLFYJDOcW8vCjXm0PIJHVmP/Pm1f&#10;mLNDpwccklvYjy+bvev13jZ6GlisA0iVBuHA68A3znxqnGE/xaXyWk5Why06/wMAAP//AwBQSwME&#10;FAAGAAgAAAAhAPKoKRXeAAAADAEAAA8AAABkcnMvZG93bnJldi54bWxMj8FOwzAMhu9IvENkJG5b&#10;mmp0W2k6DRDivI4HSBuvrWicqsm27u3xTnCz5U+/v7/YzW4QF5xC70mDWiYgkBpve2o1fB8/FxsQ&#10;IRqyZvCEGm4YYFc+PhQmt/5KB7xUsRUcQiE3GroYx1zK0HToTFj6EYlvJz85E3mdWmknc+VwN8g0&#10;STLpTE/8oTMjvnfY/FRnp0FWp0iqNm/z+st97LubPajNVuvnp3n/CiLiHP9guOuzOpTsVPsz2SAG&#10;DdnLmkkNC7VKtyDuRKK4TM1DlqoVyLKQ/0uUvwAAAP//AwBQSwECLQAUAAYACAAAACEAtoM4kv4A&#10;AADhAQAAEwAAAAAAAAAAAAAAAAAAAAAAW0NvbnRlbnRfVHlwZXNdLnhtbFBLAQItABQABgAIAAAA&#10;IQA4/SH/1gAAAJQBAAALAAAAAAAAAAAAAAAAAC8BAABfcmVscy8ucmVsc1BLAQItABQABgAIAAAA&#10;IQDnYL2ciAIAAI0FAAAOAAAAAAAAAAAAAAAAAC4CAABkcnMvZTJvRG9jLnhtbFBLAQItABQABgAI&#10;AAAAIQDyqCkV3gAAAAwBAAAPAAAAAAAAAAAAAAAAAOIEAABkcnMvZG93bnJldi54bWxQSwUGAAAA&#10;AAQABADzAAAA7QUAAAAA&#10;" fillcolor="#316293" strokecolor="white [3212]" strokeweight="1pt">
                      <v:stroke joinstyle="miter"/>
                    </v:roundrect>
                  </w:pict>
                </mc:Fallback>
              </mc:AlternateContent>
            </w:r>
          </w:p>
        </w:tc>
      </w:tr>
      <w:tr w:rsidR="000F1C5A" w:rsidRPr="007D49F4" w14:paraId="2AF2A73B" w14:textId="77777777" w:rsidTr="00FC2C4F">
        <w:trPr>
          <w:trHeight w:val="849"/>
        </w:trPr>
        <w:tc>
          <w:tcPr>
            <w:tcW w:w="10472" w:type="dxa"/>
            <w:shd w:val="clear" w:color="auto" w:fill="auto"/>
            <w:tcMar>
              <w:top w:w="227" w:type="dxa"/>
              <w:bottom w:w="227" w:type="dxa"/>
            </w:tcMar>
          </w:tcPr>
          <w:p w14:paraId="0FE1A8B3" w14:textId="2C02824B" w:rsidR="009D5C57" w:rsidRPr="002F6D65" w:rsidRDefault="009D5C57" w:rsidP="009D5C57">
            <w:pPr>
              <w:pStyle w:val="Heading1"/>
              <w:spacing w:before="240"/>
              <w:rPr>
                <w:rFonts w:asciiTheme="minorHAnsi" w:hAnsiTheme="minorHAnsi" w:cstheme="minorHAnsi"/>
                <w:color w:val="145A7A"/>
                <w:sz w:val="56"/>
                <w:szCs w:val="56"/>
              </w:rPr>
            </w:pPr>
            <w:bookmarkStart w:id="1" w:name="_Toc187755178"/>
            <w:bookmarkStart w:id="2" w:name="_Hlk187912273"/>
            <w:r>
              <w:rPr>
                <w:rFonts w:asciiTheme="minorHAnsi" w:hAnsiTheme="minorHAnsi" w:cstheme="minorHAnsi"/>
                <w:noProof/>
                <w:color w:val="145A7A"/>
                <w:sz w:val="56"/>
                <w:szCs w:val="56"/>
              </w:rPr>
              <w:lastRenderedPageBreak/>
              <mc:AlternateContent>
                <mc:Choice Requires="wps">
                  <w:drawing>
                    <wp:anchor distT="0" distB="0" distL="114300" distR="114300" simplePos="0" relativeHeight="251576832" behindDoc="0" locked="0" layoutInCell="1" allowOverlap="1" wp14:anchorId="774D4565" wp14:editId="6F674521">
                      <wp:simplePos x="0" y="0"/>
                      <wp:positionH relativeFrom="column">
                        <wp:posOffset>-166281</wp:posOffset>
                      </wp:positionH>
                      <wp:positionV relativeFrom="paragraph">
                        <wp:posOffset>603709</wp:posOffset>
                      </wp:positionV>
                      <wp:extent cx="6687879" cy="45719"/>
                      <wp:effectExtent l="0" t="0" r="17780" b="12065"/>
                      <wp:wrapNone/>
                      <wp:docPr id="1577221586" name="Rectangle 122"/>
                      <wp:cNvGraphicFramePr/>
                      <a:graphic xmlns:a="http://schemas.openxmlformats.org/drawingml/2006/main">
                        <a:graphicData uri="http://schemas.microsoft.com/office/word/2010/wordprocessingShape">
                          <wps:wsp>
                            <wps:cNvSpPr/>
                            <wps:spPr>
                              <a:xfrm>
                                <a:off x="0" y="0"/>
                                <a:ext cx="6687879" cy="45719"/>
                              </a:xfrm>
                              <a:prstGeom prst="rect">
                                <a:avLst/>
                              </a:prstGeom>
                              <a:solidFill>
                                <a:srgbClr val="006699"/>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50C8099" id="Rectangle 122" o:spid="_x0000_s1026" style="position:absolute;margin-left:-13.1pt;margin-top:47.55pt;width:526.6pt;height:3.6pt;z-index:25157683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D7FiCcQIAAEYFAAAOAAAAZHJzL2Uyb0RvYy54bWysVE1v2zAMvQ/YfxB0X20HbdoEdYqgRYcB&#10;RVesHXpWZCk2IIsapcTJfv0o2XGCtthh2EUmTfLxQ4+6vtm1hm0V+gZsyYuznDNlJVSNXZf858v9&#10;lyvOfBC2EgasKvleeX6z+PzpunNzNYEaTKWQEYj1886VvA7BzbPMy1q1wp+BU5aMGrAVgVRcZxWK&#10;jtBbk03yfJp1gJVDkMp7+nvXG/ki4WutZPiutVeBmZJTbSGdmM5VPLPFtZivUbi6kUMZ4h+qaEVj&#10;KekIdSeCYBts3kG1jUTwoMOZhDYDrRupUg/UTZG/6ea5Fk6lXmg43o1j8v8PVj5un90T0hg65+ee&#10;xNjFTmMbv1Qf26Vh7cdhqV1gkn5Op1eXV5czziTZzi8ui1kcZnYMdujDVwUti0LJke4ijUhsH3zo&#10;XQ8uMZcH01T3jTFJwfXq1iDbinhv+XQ6O6CfuGXHkpMU9kbFYGN/KM2aioqcpIyJTWrEE1IqG4re&#10;VItK9WmKizxPhKAexojUUQKMyJrKG7EHgMjU99h9f4N/DFWJjGNw/rfC+uAxImUGG8bgtrGAHwEY&#10;6mrI3PtT+SejieIKqv0TMoR+FbyT9w3dz4Pw4UkgcZ+2hPY5fKdDG+hKDoPEWQ34+6P/0Z8oSVbO&#10;OtqlkvtfG4GKM/PNEllnxfl5XL6kEFUmpOCpZXVqsZv2FujaC3o5nExi9A/mIGqE9pXWfhmzkklY&#10;SblLLgMelNvQ7zg9HFItl8mNFs6J8GCfnYzgcaqRfy+7V4FuIGkgdj/CYe/E/A1Xe98YaWG5CaCb&#10;ROTjXId507Im4gwPS3wNTvXkdXz+Fn8AAAD//wMAUEsDBBQABgAIAAAAIQDvOLqw4AAAAAsBAAAP&#10;AAAAZHJzL2Rvd25yZXYueG1sTI/BTsMwDIbvSLxDZCRuW9JUjFGaTmgILkOTKJPgmDamLTROabKt&#10;vD0ZF7jZ8qff35+vJtuzA46+c6QgmQtgSLUzHTUKdi8PsyUwHzQZ3TtCBd/oYVWcn+U6M+5Iz3go&#10;Q8NiCPlMK2hDGDLOfd2i1X7uBqR4e3ej1SGuY8PNqI8x3PZcCrHgVncUP7R6wHWL9We5twrSSWye&#10;5Nps78skvG2+Xh+rj1QqdXkx3d0CCziFPxhO+lEdiuhUuT0Zz3oFM7mQEVVwc5UAOwFCXsd21e+U&#10;Ai9y/r9D8QMAAP//AwBQSwECLQAUAAYACAAAACEAtoM4kv4AAADhAQAAEwAAAAAAAAAAAAAAAAAA&#10;AAAAW0NvbnRlbnRfVHlwZXNdLnhtbFBLAQItABQABgAIAAAAIQA4/SH/1gAAAJQBAAALAAAAAAAA&#10;AAAAAAAAAC8BAABfcmVscy8ucmVsc1BLAQItABQABgAIAAAAIQBD7FiCcQIAAEYFAAAOAAAAAAAA&#10;AAAAAAAAAC4CAABkcnMvZTJvRG9jLnhtbFBLAQItABQABgAIAAAAIQDvOLqw4AAAAAsBAAAPAAAA&#10;AAAAAAAAAAAAAMsEAABkcnMvZG93bnJldi54bWxQSwUGAAAAAAQABADzAAAA2AUAAAAA&#10;" fillcolor="#069" strokecolor="#041921 [484]" strokeweight="1pt"/>
                  </w:pict>
                </mc:Fallback>
              </mc:AlternateContent>
            </w:r>
            <w:r w:rsidRPr="0010547C">
              <w:rPr>
                <w:rFonts w:asciiTheme="minorHAnsi" w:hAnsiTheme="minorHAnsi" w:cstheme="minorHAnsi"/>
                <w:color w:val="145A7A"/>
                <w:sz w:val="56"/>
                <w:szCs w:val="56"/>
              </w:rPr>
              <w:t>Case Studies</w:t>
            </w:r>
            <w:bookmarkEnd w:id="1"/>
          </w:p>
          <w:p w14:paraId="4D12EA29" w14:textId="532CF74B" w:rsidR="009D5C57" w:rsidRDefault="009D5C57" w:rsidP="00A832B3">
            <w:pPr>
              <w:pStyle w:val="Heading1"/>
              <w:rPr>
                <w:rFonts w:asciiTheme="minorHAnsi" w:hAnsiTheme="minorHAnsi" w:cstheme="minorHAnsi"/>
                <w:color w:val="000000" w:themeColor="text1"/>
                <w:sz w:val="24"/>
                <w:szCs w:val="24"/>
              </w:rPr>
            </w:pPr>
            <w:bookmarkStart w:id="3" w:name="_Toc187755179"/>
            <w:r w:rsidRPr="001F5614">
              <w:rPr>
                <w:rFonts w:asciiTheme="minorHAnsi" w:hAnsiTheme="minorHAnsi" w:cstheme="minorHAnsi"/>
                <w:color w:val="000000" w:themeColor="text1"/>
                <w:sz w:val="24"/>
                <w:szCs w:val="24"/>
              </w:rPr>
              <w:t>The following chapter will explore case stud</w:t>
            </w:r>
            <w:r w:rsidR="00C46F97">
              <w:rPr>
                <w:rFonts w:asciiTheme="minorHAnsi" w:hAnsiTheme="minorHAnsi" w:cstheme="minorHAnsi"/>
                <w:color w:val="000000" w:themeColor="text1"/>
                <w:sz w:val="24"/>
                <w:szCs w:val="24"/>
              </w:rPr>
              <w:t>y</w:t>
            </w:r>
            <w:r w:rsidRPr="001F5614">
              <w:rPr>
                <w:rFonts w:asciiTheme="minorHAnsi" w:hAnsiTheme="minorHAnsi" w:cstheme="minorHAnsi"/>
                <w:color w:val="000000" w:themeColor="text1"/>
                <w:sz w:val="24"/>
                <w:szCs w:val="24"/>
              </w:rPr>
              <w:t xml:space="preserve"> examples providing good practice in relation to inclusive education for children on the spectrum.</w:t>
            </w:r>
            <w:bookmarkEnd w:id="3"/>
          </w:p>
          <w:p w14:paraId="62ADEFAF" w14:textId="77777777" w:rsidR="00A832B3" w:rsidRPr="00A832B3" w:rsidRDefault="00A832B3" w:rsidP="00A832B3"/>
          <w:p w14:paraId="6B4EEE40" w14:textId="3D695953" w:rsidR="009D5C57" w:rsidRDefault="001F5614" w:rsidP="009D5C57">
            <w:pPr>
              <w:rPr>
                <w:b/>
                <w:bCs/>
                <w:caps/>
                <w:color w:val="006699"/>
                <w:sz w:val="28"/>
                <w:szCs w:val="28"/>
              </w:rPr>
            </w:pPr>
            <w:r w:rsidRPr="009D5C57">
              <w:rPr>
                <w:rFonts w:cstheme="minorHAnsi"/>
                <w:noProof/>
                <w:color w:val="FF9900"/>
                <w:sz w:val="56"/>
                <w:szCs w:val="56"/>
              </w:rPr>
              <mc:AlternateContent>
                <mc:Choice Requires="wps">
                  <w:drawing>
                    <wp:anchor distT="0" distB="0" distL="114300" distR="114300" simplePos="0" relativeHeight="251574784" behindDoc="1" locked="0" layoutInCell="1" allowOverlap="1" wp14:anchorId="6AC67506" wp14:editId="5F3FF9C9">
                      <wp:simplePos x="0" y="0"/>
                      <wp:positionH relativeFrom="column">
                        <wp:posOffset>445466</wp:posOffset>
                      </wp:positionH>
                      <wp:positionV relativeFrom="paragraph">
                        <wp:posOffset>257313</wp:posOffset>
                      </wp:positionV>
                      <wp:extent cx="4008474" cy="988207"/>
                      <wp:effectExtent l="0" t="19050" r="30480" b="40640"/>
                      <wp:wrapNone/>
                      <wp:docPr id="1922341545" name="Arrow: Right 121"/>
                      <wp:cNvGraphicFramePr/>
                      <a:graphic xmlns:a="http://schemas.openxmlformats.org/drawingml/2006/main">
                        <a:graphicData uri="http://schemas.microsoft.com/office/word/2010/wordprocessingShape">
                          <wps:wsp>
                            <wps:cNvSpPr/>
                            <wps:spPr>
                              <a:xfrm>
                                <a:off x="0" y="0"/>
                                <a:ext cx="4008474" cy="988207"/>
                              </a:xfrm>
                              <a:prstGeom prst="rightArrow">
                                <a:avLst/>
                              </a:prstGeom>
                              <a:solidFill>
                                <a:schemeClr val="bg1"/>
                              </a:solidFill>
                              <a:ln>
                                <a:solidFill>
                                  <a:srgbClr val="FF990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type w14:anchorId="3D31309A" id="_x0000_t13" coordsize="21600,21600" o:spt="13" adj="16200,5400" path="m@0,l@0@1,0@1,0@2@0@2@0,21600,21600,10800xe">
                      <v:stroke joinstyle="miter"/>
                      <v:formulas>
                        <v:f eqn="val #0"/>
                        <v:f eqn="val #1"/>
                        <v:f eqn="sum height 0 #1"/>
                        <v:f eqn="sum 10800 0 #1"/>
                        <v:f eqn="sum width 0 #0"/>
                        <v:f eqn="prod @4 @3 10800"/>
                        <v:f eqn="sum width 0 @5"/>
                      </v:formulas>
                      <v:path o:connecttype="custom" o:connectlocs="@0,0;0,10800;@0,21600;21600,10800" o:connectangles="270,180,90,0" textboxrect="0,@1,@6,@2"/>
                      <v:handles>
                        <v:h position="#0,#1" xrange="0,21600" yrange="0,10800"/>
                      </v:handles>
                    </v:shapetype>
                    <v:shape id="Arrow: Right 121" o:spid="_x0000_s1026" type="#_x0000_t13" style="position:absolute;margin-left:35.1pt;margin-top:20.25pt;width:315.65pt;height:77.8pt;z-index:-25174169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jYIMiwIAAI0FAAAOAAAAZHJzL2Uyb0RvYy54bWysVE1v2zAMvQ/YfxB0X20H6ZoEdYqgRYYB&#10;RVesHXpWZCkWIEsapcTJfv0o+SNZW+ww7CKLIvlIPpO8vjk0muwFeGVNSYuLnBJhuK2U2Zb0x/P6&#10;04wSH5ipmLZGlPQoPL1Zfvxw3bqFmNja6koAQRDjF60raR2CW2SZ57VomL+wThhUSgsNCyjCNquA&#10;tYje6GyS55+z1kLlwHLhPb7edUq6TPhSCh6+SelFILqkmFtIJ6RzE89sec0WW2CuVrxPg/1DFg1T&#10;BoOOUHcsMLID9QaqURystzJccNtkVkrFRaoBqynyV9U81cyJVAuS491Ik/9/sPxh/+QeAWlonV94&#10;vMYqDhKa+MX8yCGRdRzJEodAOD5O83w2vZpSwlE3n80m+VVkMzt5O/Dhi7ANiZeSgtrWYQVg28QU&#10;29/70DkMhjGkt1pVa6V1EmIbiFsNZM/wB262RR/iDytt3jrCdjO6rdfzeZ5+NSZ35olSdM1Oladb&#10;OGoRAbX5LiRRFdY6SRmnpjxlwzgXJhSdqmaV6JIsLvNTsCH/xEsCjMgSyxuxe4DBsgMZsDt+evvo&#10;KlJPj8753xLrnEePFNmaMDo3ylh4D0BjVX3kzn4gqaMmsrSx1fERCNhuorzja4V/+Z758MgARwiH&#10;DddC+IaH1LYtqe1vlNQWfr33Hu2xs1FLSYsjWVL/c8dAUKK/Guz5eTGdxhlOwvTyaoICnGs25xqz&#10;a24tNk2BC8jxdI32QQ9XCbZ5we2xilFRxQzH2CXlAQbhNnSrAvcPF6tVMsO5dSzcmyfHI3hkNfbv&#10;8+GFgetbPeCQPNhhfNniVa93ttHT2NUuWKnSIJx47fnGmU+N0++nuFTO5WR12qLL3wAAAP//AwBQ&#10;SwMEFAAGAAgAAAAhAKHffArfAAAACQEAAA8AAABkcnMvZG93bnJldi54bWxMj8FKw0AQhu+C77CM&#10;4M3uJtjWxGxKEPVSkBoL4m2aXZNgdjZkt218e8eT3mb4P/75ptjMbhAnO4Xek4ZkoUBYarzpqdWw&#10;f3u6uQMRIpLBwZPV8G0DbMrLiwJz48/0ak91bAWXUMhRQxfjmEsZms46DAs/WuLs008OI69TK82E&#10;Zy53g0yVWkmHPfGFDkf70Nnmqz46De/pdp9tdxm+PNaIc1Z9VPXzUuvrq7m6BxHtHP9g+NVndSjZ&#10;6eCPZIIYNKxVyqSGW7UEwflaJTwcGMxWCciykP8/KH8AAAD//wMAUEsBAi0AFAAGAAgAAAAhALaD&#10;OJL+AAAA4QEAABMAAAAAAAAAAAAAAAAAAAAAAFtDb250ZW50X1R5cGVzXS54bWxQSwECLQAUAAYA&#10;CAAAACEAOP0h/9YAAACUAQAACwAAAAAAAAAAAAAAAAAvAQAAX3JlbHMvLnJlbHNQSwECLQAUAAYA&#10;CAAAACEAe42CDIsCAACNBQAADgAAAAAAAAAAAAAAAAAuAgAAZHJzL2Uyb0RvYy54bWxQSwECLQAU&#10;AAYACAAAACEAod98Ct8AAAAJAQAADwAAAAAAAAAAAAAAAADlBAAAZHJzL2Rvd25yZXYueG1sUEsF&#10;BgAAAAAEAAQA8wAAAPEFAAAAAA==&#10;" adj="18937" fillcolor="white [3212]" strokecolor="#f90" strokeweight="1pt"/>
                  </w:pict>
                </mc:Fallback>
              </mc:AlternateContent>
            </w:r>
            <w:r w:rsidR="009D5C57" w:rsidRPr="007C19F0">
              <w:rPr>
                <w:b/>
                <w:bCs/>
                <w:caps/>
                <w:color w:val="006699"/>
                <w:sz w:val="28"/>
                <w:szCs w:val="28"/>
              </w:rPr>
              <w:t xml:space="preserve">Case Study </w:t>
            </w:r>
            <w:r w:rsidR="00670DB5">
              <w:rPr>
                <w:b/>
                <w:bCs/>
                <w:caps/>
                <w:color w:val="006699"/>
                <w:sz w:val="28"/>
                <w:szCs w:val="28"/>
              </w:rPr>
              <w:t>One</w:t>
            </w:r>
          </w:p>
          <w:p w14:paraId="5641BCBB" w14:textId="651C46A5" w:rsidR="009D5C57" w:rsidRDefault="001F5614" w:rsidP="009D5C57">
            <w:r>
              <w:rPr>
                <w:noProof/>
              </w:rPr>
              <w:drawing>
                <wp:anchor distT="0" distB="0" distL="114300" distR="114300" simplePos="0" relativeHeight="251579904" behindDoc="0" locked="0" layoutInCell="1" allowOverlap="1" wp14:anchorId="2AECC2B2" wp14:editId="6B8FB236">
                  <wp:simplePos x="0" y="0"/>
                  <wp:positionH relativeFrom="column">
                    <wp:posOffset>492760</wp:posOffset>
                  </wp:positionH>
                  <wp:positionV relativeFrom="paragraph">
                    <wp:posOffset>89535</wp:posOffset>
                  </wp:positionV>
                  <wp:extent cx="626745" cy="626745"/>
                  <wp:effectExtent l="0" t="0" r="1905" b="0"/>
                  <wp:wrapSquare wrapText="bothSides"/>
                  <wp:docPr id="244071167" name="Graphic 123" descr="Children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071167" name="Graphic 244071167" descr="Children outline"/>
                          <pic:cNvPicPr/>
                        </pic:nvPicPr>
                        <pic:blipFill>
                          <a:blip r:embed="rId57">
                            <a:extLst>
                              <a:ext uri="{96DAC541-7B7A-43D3-8B79-37D633B846F1}">
                                <asvg:svgBlip xmlns:asvg="http://schemas.microsoft.com/office/drawing/2016/SVG/main" r:embed="rId58"/>
                              </a:ext>
                            </a:extLst>
                          </a:blip>
                          <a:stretch>
                            <a:fillRect/>
                          </a:stretch>
                        </pic:blipFill>
                        <pic:spPr>
                          <a:xfrm>
                            <a:off x="0" y="0"/>
                            <a:ext cx="626745" cy="626745"/>
                          </a:xfrm>
                          <a:prstGeom prst="rect">
                            <a:avLst/>
                          </a:prstGeom>
                        </pic:spPr>
                      </pic:pic>
                    </a:graphicData>
                  </a:graphic>
                </wp:anchor>
              </w:drawing>
            </w:r>
          </w:p>
          <w:p w14:paraId="11B6A363" w14:textId="66F8DB06" w:rsidR="009D5C57" w:rsidRDefault="001F5614" w:rsidP="009D5C57">
            <w:pPr>
              <w:rPr>
                <w:b/>
                <w:bCs/>
                <w:sz w:val="28"/>
                <w:szCs w:val="28"/>
              </w:rPr>
            </w:pPr>
            <w:r>
              <w:rPr>
                <w:b/>
                <w:bCs/>
                <w:sz w:val="28"/>
                <w:szCs w:val="28"/>
              </w:rPr>
              <w:t xml:space="preserve">         </w:t>
            </w:r>
            <w:r w:rsidRPr="001F5614">
              <w:rPr>
                <w:b/>
                <w:bCs/>
                <w:sz w:val="28"/>
                <w:szCs w:val="28"/>
              </w:rPr>
              <w:t>Challenges with social communication</w:t>
            </w:r>
          </w:p>
          <w:p w14:paraId="5EFF5D45" w14:textId="77777777" w:rsidR="00A17945" w:rsidRDefault="00A17945" w:rsidP="009D5C57">
            <w:pPr>
              <w:rPr>
                <w:b/>
                <w:bCs/>
                <w:sz w:val="28"/>
                <w:szCs w:val="28"/>
              </w:rPr>
            </w:pPr>
          </w:p>
          <w:p w14:paraId="4B3E7225" w14:textId="2BEFF422" w:rsidR="00455A22" w:rsidRPr="00A17945" w:rsidRDefault="00A17945" w:rsidP="009D5C57">
            <w:pPr>
              <w:rPr>
                <w:b/>
                <w:bCs/>
                <w:sz w:val="28"/>
                <w:szCs w:val="28"/>
              </w:rPr>
            </w:pPr>
            <w:r w:rsidRPr="00A17945">
              <w:rPr>
                <w:b/>
                <w:bCs/>
                <w:sz w:val="28"/>
                <w:szCs w:val="28"/>
              </w:rPr>
              <w:t>Background</w:t>
            </w:r>
          </w:p>
          <w:p w14:paraId="7534A3EB" w14:textId="107C8DCE" w:rsidR="00752863" w:rsidRPr="00CF2448" w:rsidRDefault="00752863" w:rsidP="00CF2448">
            <w:pPr>
              <w:pStyle w:val="ListParagraph"/>
              <w:numPr>
                <w:ilvl w:val="0"/>
                <w:numId w:val="10"/>
              </w:numPr>
              <w:rPr>
                <w:b/>
                <w:bCs/>
                <w:sz w:val="24"/>
                <w:szCs w:val="24"/>
              </w:rPr>
            </w:pPr>
            <w:r w:rsidRPr="00752863">
              <w:rPr>
                <w:b/>
                <w:bCs/>
                <w:sz w:val="24"/>
                <w:szCs w:val="24"/>
              </w:rPr>
              <w:t>Autistic boy aged four</w:t>
            </w:r>
            <w:r w:rsidR="00CF2448">
              <w:rPr>
                <w:b/>
                <w:bCs/>
                <w:sz w:val="24"/>
                <w:szCs w:val="24"/>
              </w:rPr>
              <w:t xml:space="preserve"> with d</w:t>
            </w:r>
            <w:r w:rsidRPr="00CF2448">
              <w:rPr>
                <w:b/>
                <w:bCs/>
                <w:sz w:val="24"/>
                <w:szCs w:val="24"/>
              </w:rPr>
              <w:t>ifficul</w:t>
            </w:r>
            <w:r w:rsidR="00CF2448">
              <w:rPr>
                <w:b/>
                <w:bCs/>
                <w:sz w:val="24"/>
                <w:szCs w:val="24"/>
              </w:rPr>
              <w:t>ty</w:t>
            </w:r>
            <w:r w:rsidRPr="00CF2448">
              <w:rPr>
                <w:b/>
                <w:bCs/>
                <w:sz w:val="24"/>
                <w:szCs w:val="24"/>
              </w:rPr>
              <w:t xml:space="preserve"> engaging in social interactions.</w:t>
            </w:r>
          </w:p>
          <w:p w14:paraId="7F8175B0" w14:textId="77777777" w:rsidR="00752863" w:rsidRPr="00752863" w:rsidRDefault="00752863" w:rsidP="000C558F">
            <w:pPr>
              <w:pStyle w:val="ListParagraph"/>
              <w:numPr>
                <w:ilvl w:val="0"/>
                <w:numId w:val="10"/>
              </w:numPr>
              <w:rPr>
                <w:b/>
                <w:bCs/>
                <w:sz w:val="24"/>
                <w:szCs w:val="24"/>
              </w:rPr>
            </w:pPr>
            <w:r w:rsidRPr="00752863">
              <w:rPr>
                <w:b/>
                <w:bCs/>
                <w:sz w:val="24"/>
                <w:szCs w:val="24"/>
              </w:rPr>
              <w:t>Child is verbal with an advanced vocabulary, although struggles with conversive language.</w:t>
            </w:r>
          </w:p>
          <w:p w14:paraId="75F64F74" w14:textId="77777777" w:rsidR="00CF2448" w:rsidRPr="00CF2448" w:rsidRDefault="00752863" w:rsidP="00BB2A33">
            <w:pPr>
              <w:pStyle w:val="ListParagraph"/>
              <w:numPr>
                <w:ilvl w:val="0"/>
                <w:numId w:val="10"/>
              </w:numPr>
              <w:rPr>
                <w:b/>
                <w:bCs/>
                <w:sz w:val="24"/>
                <w:szCs w:val="24"/>
              </w:rPr>
            </w:pPr>
            <w:r w:rsidRPr="00752863">
              <w:rPr>
                <w:b/>
                <w:bCs/>
                <w:sz w:val="24"/>
                <w:szCs w:val="24"/>
              </w:rPr>
              <w:t>Has a particular interest in toy trains</w:t>
            </w:r>
            <w:r>
              <w:rPr>
                <w:b/>
                <w:bCs/>
              </w:rPr>
              <w:t>.</w:t>
            </w:r>
          </w:p>
          <w:p w14:paraId="283FAA69" w14:textId="4D3E9C12" w:rsidR="00BB2A33" w:rsidRPr="00CF2448" w:rsidRDefault="00BB2A33" w:rsidP="00BB2A33">
            <w:pPr>
              <w:pStyle w:val="ListParagraph"/>
              <w:numPr>
                <w:ilvl w:val="0"/>
                <w:numId w:val="10"/>
              </w:numPr>
              <w:rPr>
                <w:b/>
                <w:bCs/>
                <w:sz w:val="24"/>
                <w:szCs w:val="24"/>
              </w:rPr>
            </w:pPr>
            <w:r w:rsidRPr="00CF2448">
              <w:rPr>
                <w:b/>
                <w:bCs/>
                <w:sz w:val="24"/>
                <w:szCs w:val="24"/>
              </w:rPr>
              <w:t xml:space="preserve">Interventions focused on </w:t>
            </w:r>
            <w:r w:rsidR="00C75602" w:rsidRPr="00CF2448">
              <w:rPr>
                <w:b/>
                <w:bCs/>
                <w:sz w:val="24"/>
                <w:szCs w:val="24"/>
              </w:rPr>
              <w:t>social</w:t>
            </w:r>
            <w:r w:rsidRPr="00CF2448">
              <w:rPr>
                <w:b/>
                <w:bCs/>
                <w:sz w:val="24"/>
                <w:szCs w:val="24"/>
              </w:rPr>
              <w:t xml:space="preserve"> skills training.   </w:t>
            </w:r>
          </w:p>
          <w:p w14:paraId="2D79337F" w14:textId="77777777" w:rsidR="00BB2A33" w:rsidRPr="009A6433" w:rsidRDefault="00BB2A33" w:rsidP="00BB2A33">
            <w:pPr>
              <w:rPr>
                <w:b/>
                <w:bCs/>
                <w:sz w:val="24"/>
                <w:szCs w:val="24"/>
              </w:rPr>
            </w:pPr>
            <w:r w:rsidRPr="009A6433">
              <w:rPr>
                <w:b/>
                <w:bCs/>
                <w:sz w:val="24"/>
                <w:szCs w:val="24"/>
              </w:rPr>
              <w:t>A notable improvement in turn taking skills and peer interactions were recorded after 6 months of intervention methods (Neurolaunch, 2024).</w:t>
            </w:r>
          </w:p>
          <w:p w14:paraId="1DB94F34" w14:textId="1E8A1E62" w:rsidR="00BB2A33" w:rsidRPr="007E0414" w:rsidRDefault="00BB2A33" w:rsidP="00BB2A33">
            <w:pPr>
              <w:rPr>
                <w:b/>
                <w:bCs/>
                <w:sz w:val="24"/>
                <w:szCs w:val="24"/>
              </w:rPr>
            </w:pPr>
            <w:r w:rsidRPr="007E0414">
              <w:rPr>
                <w:b/>
                <w:bCs/>
                <w:sz w:val="24"/>
                <w:szCs w:val="24"/>
              </w:rPr>
              <w:t xml:space="preserve">Social skills training is described by Bellini and Peters (2008) as a model of structured teaching methods that can facilitate improved social functioning. </w:t>
            </w:r>
            <w:r w:rsidR="00B85D2A" w:rsidRPr="007E0414">
              <w:rPr>
                <w:b/>
                <w:bCs/>
                <w:sz w:val="24"/>
                <w:szCs w:val="24"/>
              </w:rPr>
              <w:t>Social intervention m</w:t>
            </w:r>
            <w:r w:rsidRPr="007E0414">
              <w:rPr>
                <w:b/>
                <w:bCs/>
                <w:sz w:val="24"/>
                <w:szCs w:val="24"/>
              </w:rPr>
              <w:t>ethods</w:t>
            </w:r>
            <w:r w:rsidR="00B85D2A" w:rsidRPr="007E0414">
              <w:rPr>
                <w:b/>
                <w:bCs/>
                <w:sz w:val="24"/>
                <w:szCs w:val="24"/>
              </w:rPr>
              <w:t xml:space="preserve"> outline</w:t>
            </w:r>
            <w:r w:rsidR="001D55EB" w:rsidRPr="007E0414">
              <w:rPr>
                <w:b/>
                <w:bCs/>
                <w:sz w:val="24"/>
                <w:szCs w:val="24"/>
              </w:rPr>
              <w:t>d</w:t>
            </w:r>
            <w:r w:rsidR="00B85D2A" w:rsidRPr="007E0414">
              <w:rPr>
                <w:b/>
                <w:bCs/>
                <w:sz w:val="24"/>
                <w:szCs w:val="24"/>
              </w:rPr>
              <w:t xml:space="preserve"> in Welsh Government Guidance (2019)</w:t>
            </w:r>
            <w:r w:rsidRPr="007E0414">
              <w:rPr>
                <w:b/>
                <w:bCs/>
                <w:sz w:val="24"/>
                <w:szCs w:val="24"/>
              </w:rPr>
              <w:t xml:space="preserve"> include:</w:t>
            </w:r>
          </w:p>
          <w:p w14:paraId="1B315A30" w14:textId="3FD02938" w:rsidR="00286349" w:rsidRPr="00A84686" w:rsidRDefault="00796EC4" w:rsidP="00286349">
            <w:pPr>
              <w:numPr>
                <w:ilvl w:val="0"/>
                <w:numId w:val="13"/>
              </w:numPr>
              <w:spacing w:line="278" w:lineRule="auto"/>
              <w:rPr>
                <w:b/>
                <w:bCs/>
                <w:sz w:val="24"/>
                <w:szCs w:val="24"/>
              </w:rPr>
            </w:pPr>
            <w:r w:rsidRPr="00A84686">
              <w:rPr>
                <w:b/>
                <w:bCs/>
                <w:color w:val="FF9900"/>
                <w:sz w:val="24"/>
                <w:szCs w:val="24"/>
              </w:rPr>
              <w:t xml:space="preserve">Peer </w:t>
            </w:r>
            <w:r w:rsidR="001F35B4">
              <w:rPr>
                <w:b/>
                <w:bCs/>
                <w:color w:val="FF9900"/>
                <w:sz w:val="24"/>
                <w:szCs w:val="24"/>
              </w:rPr>
              <w:t>M</w:t>
            </w:r>
            <w:r w:rsidRPr="00A84686">
              <w:rPr>
                <w:b/>
                <w:bCs/>
                <w:color w:val="FF9900"/>
                <w:sz w:val="24"/>
                <w:szCs w:val="24"/>
              </w:rPr>
              <w:t xml:space="preserve">ediated </w:t>
            </w:r>
            <w:r w:rsidR="001F35B4">
              <w:rPr>
                <w:b/>
                <w:bCs/>
                <w:color w:val="FF9900"/>
                <w:sz w:val="24"/>
                <w:szCs w:val="24"/>
              </w:rPr>
              <w:t>I</w:t>
            </w:r>
            <w:r w:rsidRPr="00A84686">
              <w:rPr>
                <w:b/>
                <w:bCs/>
                <w:color w:val="FF9900"/>
                <w:sz w:val="24"/>
                <w:szCs w:val="24"/>
              </w:rPr>
              <w:t>ntervention</w:t>
            </w:r>
            <w:r w:rsidR="00670DB5" w:rsidRPr="00A84686">
              <w:rPr>
                <w:b/>
                <w:bCs/>
                <w:color w:val="FF9900"/>
                <w:sz w:val="24"/>
                <w:szCs w:val="24"/>
              </w:rPr>
              <w:t xml:space="preserve"> (PMI)</w:t>
            </w:r>
            <w:r w:rsidRPr="00A84686">
              <w:rPr>
                <w:b/>
                <w:bCs/>
                <w:color w:val="FF9900"/>
                <w:sz w:val="24"/>
                <w:szCs w:val="24"/>
              </w:rPr>
              <w:t xml:space="preserve">- </w:t>
            </w:r>
            <w:r w:rsidRPr="00A84686">
              <w:rPr>
                <w:sz w:val="24"/>
                <w:szCs w:val="24"/>
              </w:rPr>
              <w:t xml:space="preserve">Evidence based practice </w:t>
            </w:r>
            <w:r w:rsidR="00AD6D7A">
              <w:rPr>
                <w:sz w:val="24"/>
                <w:szCs w:val="24"/>
              </w:rPr>
              <w:t>facilitating</w:t>
            </w:r>
            <w:r w:rsidR="00286349" w:rsidRPr="00A84686">
              <w:rPr>
                <w:sz w:val="24"/>
                <w:szCs w:val="24"/>
              </w:rPr>
              <w:t xml:space="preserve"> interactions between children with autism and their peers who are not on the spectrum,</w:t>
            </w:r>
            <w:r w:rsidRPr="00A84686">
              <w:rPr>
                <w:sz w:val="24"/>
                <w:szCs w:val="24"/>
              </w:rPr>
              <w:t xml:space="preserve"> </w:t>
            </w:r>
            <w:r w:rsidR="004D1CD9">
              <w:rPr>
                <w:sz w:val="24"/>
                <w:szCs w:val="24"/>
              </w:rPr>
              <w:t>allowing</w:t>
            </w:r>
            <w:r w:rsidRPr="00A84686">
              <w:rPr>
                <w:sz w:val="24"/>
                <w:szCs w:val="24"/>
              </w:rPr>
              <w:t xml:space="preserve"> the modelling of appropriate social behaviours through positive social </w:t>
            </w:r>
            <w:r w:rsidR="00286349" w:rsidRPr="00286349">
              <w:rPr>
                <w:sz w:val="24"/>
                <w:szCs w:val="24"/>
              </w:rPr>
              <w:t>interactions. This</w:t>
            </w:r>
            <w:r w:rsidR="00286349" w:rsidRPr="00A84686">
              <w:rPr>
                <w:sz w:val="24"/>
                <w:szCs w:val="24"/>
              </w:rPr>
              <w:t xml:space="preserve"> method uses a</w:t>
            </w:r>
            <w:r w:rsidRPr="00A84686">
              <w:rPr>
                <w:sz w:val="24"/>
                <w:szCs w:val="24"/>
              </w:rPr>
              <w:t xml:space="preserve"> controlled environment </w:t>
            </w:r>
            <w:r w:rsidR="00286349" w:rsidRPr="00A84686">
              <w:rPr>
                <w:sz w:val="24"/>
                <w:szCs w:val="24"/>
              </w:rPr>
              <w:t xml:space="preserve">to support autistic children in </w:t>
            </w:r>
            <w:r w:rsidRPr="00A84686">
              <w:rPr>
                <w:sz w:val="24"/>
                <w:szCs w:val="24"/>
              </w:rPr>
              <w:t>practic</w:t>
            </w:r>
            <w:r w:rsidR="00286349" w:rsidRPr="00A84686">
              <w:rPr>
                <w:sz w:val="24"/>
                <w:szCs w:val="24"/>
              </w:rPr>
              <w:t>ing</w:t>
            </w:r>
            <w:r w:rsidRPr="00A84686">
              <w:rPr>
                <w:sz w:val="24"/>
                <w:szCs w:val="24"/>
              </w:rPr>
              <w:t xml:space="preserve"> social skills</w:t>
            </w:r>
            <w:r w:rsidR="00286349" w:rsidRPr="00A84686">
              <w:rPr>
                <w:sz w:val="24"/>
                <w:szCs w:val="24"/>
              </w:rPr>
              <w:t xml:space="preserve"> and </w:t>
            </w:r>
            <w:r w:rsidRPr="00A84686">
              <w:rPr>
                <w:sz w:val="24"/>
                <w:szCs w:val="24"/>
              </w:rPr>
              <w:t>foster</w:t>
            </w:r>
            <w:r w:rsidR="00286349" w:rsidRPr="00A84686">
              <w:rPr>
                <w:sz w:val="24"/>
                <w:szCs w:val="24"/>
              </w:rPr>
              <w:t>s</w:t>
            </w:r>
            <w:r w:rsidRPr="00A84686">
              <w:rPr>
                <w:sz w:val="24"/>
                <w:szCs w:val="24"/>
              </w:rPr>
              <w:t xml:space="preserve"> an inclusive classroom environment by</w:t>
            </w:r>
            <w:r w:rsidR="00286349" w:rsidRPr="00A84686">
              <w:rPr>
                <w:sz w:val="24"/>
                <w:szCs w:val="24"/>
              </w:rPr>
              <w:t xml:space="preserve"> providing</w:t>
            </w:r>
            <w:r w:rsidRPr="00A84686">
              <w:rPr>
                <w:sz w:val="24"/>
                <w:szCs w:val="24"/>
              </w:rPr>
              <w:t xml:space="preserve"> peers</w:t>
            </w:r>
            <w:r w:rsidR="00286349" w:rsidRPr="00A84686">
              <w:rPr>
                <w:sz w:val="24"/>
                <w:szCs w:val="24"/>
              </w:rPr>
              <w:t xml:space="preserve"> opportunity</w:t>
            </w:r>
            <w:r w:rsidRPr="00A84686">
              <w:rPr>
                <w:sz w:val="24"/>
                <w:szCs w:val="24"/>
              </w:rPr>
              <w:t xml:space="preserve"> to understand and accept differences</w:t>
            </w:r>
            <w:r w:rsidR="00591EFC">
              <w:rPr>
                <w:sz w:val="24"/>
                <w:szCs w:val="24"/>
              </w:rPr>
              <w:t xml:space="preserve"> which </w:t>
            </w:r>
            <w:r w:rsidR="009B0909">
              <w:rPr>
                <w:sz w:val="24"/>
                <w:szCs w:val="24"/>
              </w:rPr>
              <w:t xml:space="preserve">can </w:t>
            </w:r>
            <w:r w:rsidR="001C20C7">
              <w:rPr>
                <w:sz w:val="24"/>
                <w:szCs w:val="24"/>
              </w:rPr>
              <w:t>discourage</w:t>
            </w:r>
            <w:r w:rsidR="00591EFC">
              <w:rPr>
                <w:sz w:val="24"/>
                <w:szCs w:val="24"/>
              </w:rPr>
              <w:t xml:space="preserve"> bullying</w:t>
            </w:r>
            <w:r w:rsidR="00710CEE">
              <w:rPr>
                <w:sz w:val="24"/>
                <w:szCs w:val="24"/>
              </w:rPr>
              <w:t xml:space="preserve"> (Autism Education Trust, 2022).</w:t>
            </w:r>
            <w:r w:rsidR="00286349" w:rsidRPr="00286349">
              <w:rPr>
                <w:sz w:val="24"/>
                <w:szCs w:val="24"/>
              </w:rPr>
              <w:t xml:space="preserve"> Promoting </w:t>
            </w:r>
            <w:r w:rsidR="007A50D5" w:rsidRPr="00286349">
              <w:rPr>
                <w:sz w:val="24"/>
                <w:szCs w:val="24"/>
              </w:rPr>
              <w:t>inclusion</w:t>
            </w:r>
            <w:r w:rsidR="00286349" w:rsidRPr="00286349">
              <w:rPr>
                <w:sz w:val="24"/>
                <w:szCs w:val="24"/>
              </w:rPr>
              <w:t xml:space="preserve"> and acceptance by </w:t>
            </w:r>
            <w:r w:rsidRPr="00A84686">
              <w:rPr>
                <w:sz w:val="24"/>
                <w:szCs w:val="24"/>
              </w:rPr>
              <w:t>removing barriers of disablism based upon on the social mod</w:t>
            </w:r>
            <w:r w:rsidR="00286349" w:rsidRPr="00286349">
              <w:rPr>
                <w:sz w:val="24"/>
                <w:szCs w:val="24"/>
              </w:rPr>
              <w:t xml:space="preserve">el upholds the key component of providing inclusive education within the </w:t>
            </w:r>
            <w:r w:rsidR="007A50D5" w:rsidRPr="00286349">
              <w:rPr>
                <w:sz w:val="24"/>
                <w:szCs w:val="24"/>
              </w:rPr>
              <w:t>legislative</w:t>
            </w:r>
            <w:r w:rsidR="00286349" w:rsidRPr="00286349">
              <w:rPr>
                <w:sz w:val="24"/>
                <w:szCs w:val="24"/>
              </w:rPr>
              <w:t xml:space="preserve"> framework of The </w:t>
            </w:r>
            <w:r w:rsidR="00286349" w:rsidRPr="00286349">
              <w:rPr>
                <w:i/>
                <w:iCs/>
                <w:sz w:val="24"/>
                <w:szCs w:val="24"/>
              </w:rPr>
              <w:t>Additional Learning Needs and Education Tribunal (Wales) Act 2018.</w:t>
            </w:r>
            <w:r w:rsidR="00286349" w:rsidRPr="00286349">
              <w:rPr>
                <w:b/>
                <w:i/>
                <w:iCs/>
                <w:sz w:val="24"/>
                <w:szCs w:val="24"/>
              </w:rPr>
              <w:t xml:space="preserve"> </w:t>
            </w:r>
            <w:r w:rsidRPr="00A84686">
              <w:rPr>
                <w:sz w:val="24"/>
                <w:szCs w:val="24"/>
              </w:rPr>
              <w:t xml:space="preserve">The emphasise on reinforced modelled behaviours within behaviourism theory, lays the foundation behind peer mediated interventions, </w:t>
            </w:r>
            <w:r w:rsidR="007A50D5" w:rsidRPr="00286349">
              <w:rPr>
                <w:sz w:val="24"/>
                <w:szCs w:val="24"/>
              </w:rPr>
              <w:t>incorporating</w:t>
            </w:r>
            <w:r w:rsidRPr="00A84686">
              <w:rPr>
                <w:sz w:val="24"/>
                <w:szCs w:val="24"/>
              </w:rPr>
              <w:t xml:space="preserve"> Banduras (1971) social learning theory that suggests children learn through observation and imitation.</w:t>
            </w:r>
            <w:r w:rsidR="00286349" w:rsidRPr="00A84686">
              <w:rPr>
                <w:sz w:val="24"/>
                <w:szCs w:val="24"/>
              </w:rPr>
              <w:t xml:space="preserve"> Studies into the </w:t>
            </w:r>
            <w:r w:rsidR="00286349" w:rsidRPr="00286349">
              <w:rPr>
                <w:sz w:val="24"/>
                <w:szCs w:val="24"/>
              </w:rPr>
              <w:t>facilitation</w:t>
            </w:r>
            <w:r w:rsidR="00286349" w:rsidRPr="00A84686">
              <w:rPr>
                <w:sz w:val="24"/>
                <w:szCs w:val="24"/>
              </w:rPr>
              <w:t xml:space="preserve"> of </w:t>
            </w:r>
            <w:r w:rsidR="00286349" w:rsidRPr="00286349">
              <w:rPr>
                <w:sz w:val="24"/>
                <w:szCs w:val="24"/>
              </w:rPr>
              <w:t>modelled</w:t>
            </w:r>
            <w:r w:rsidR="00286349" w:rsidRPr="00A84686">
              <w:rPr>
                <w:sz w:val="24"/>
                <w:szCs w:val="24"/>
              </w:rPr>
              <w:t xml:space="preserve"> learning by Carr and Darcy (1990) highlighted the difficulties autistic children have in imitating behaviours and suggested that this model could be enhanced by promoting a greater focus on the activity through visual or physical prompts. The game used within the classroom </w:t>
            </w:r>
            <w:r w:rsidR="00286349" w:rsidRPr="00286349">
              <w:rPr>
                <w:sz w:val="24"/>
                <w:szCs w:val="24"/>
              </w:rPr>
              <w:t>‘follow</w:t>
            </w:r>
            <w:r w:rsidR="00286349" w:rsidRPr="00A84686">
              <w:rPr>
                <w:sz w:val="24"/>
                <w:szCs w:val="24"/>
              </w:rPr>
              <w:t xml:space="preserve"> the leader’ evoked a greater response to the </w:t>
            </w:r>
            <w:r w:rsidR="00286349" w:rsidRPr="00286349">
              <w:rPr>
                <w:sz w:val="24"/>
                <w:szCs w:val="24"/>
              </w:rPr>
              <w:t>imitation</w:t>
            </w:r>
            <w:r w:rsidR="00286349" w:rsidRPr="00A84686">
              <w:rPr>
                <w:sz w:val="24"/>
                <w:szCs w:val="24"/>
              </w:rPr>
              <w:t xml:space="preserve"> acquisition. This study is backed up by Cardon and </w:t>
            </w:r>
            <w:r w:rsidR="00286349" w:rsidRPr="00286349">
              <w:rPr>
                <w:sz w:val="24"/>
                <w:szCs w:val="24"/>
              </w:rPr>
              <w:t>Wilcox</w:t>
            </w:r>
            <w:r w:rsidR="00286349" w:rsidRPr="00A84686">
              <w:rPr>
                <w:sz w:val="24"/>
                <w:szCs w:val="24"/>
              </w:rPr>
              <w:t xml:space="preserve"> (2011) who suggest using a naturalist behavioural approach that uses Reciprocal Imitation Training (RIT) to provide </w:t>
            </w:r>
            <w:r w:rsidR="00286349" w:rsidRPr="00286349">
              <w:rPr>
                <w:sz w:val="24"/>
                <w:szCs w:val="24"/>
              </w:rPr>
              <w:t>intrinsically</w:t>
            </w:r>
            <w:r w:rsidR="00286349" w:rsidRPr="00A84686">
              <w:rPr>
                <w:sz w:val="24"/>
                <w:szCs w:val="24"/>
              </w:rPr>
              <w:t xml:space="preserve"> </w:t>
            </w:r>
            <w:r w:rsidR="00286349" w:rsidRPr="00286349">
              <w:rPr>
                <w:noProof/>
                <w:sz w:val="24"/>
                <w:szCs w:val="24"/>
              </w:rPr>
              <w:lastRenderedPageBreak/>
              <mc:AlternateContent>
                <mc:Choice Requires="wps">
                  <w:drawing>
                    <wp:anchor distT="0" distB="0" distL="114300" distR="114300" simplePos="0" relativeHeight="251854336" behindDoc="0" locked="0" layoutInCell="1" allowOverlap="1" wp14:anchorId="547080CF" wp14:editId="7B0A62B5">
                      <wp:simplePos x="0" y="0"/>
                      <wp:positionH relativeFrom="column">
                        <wp:posOffset>7026412</wp:posOffset>
                      </wp:positionH>
                      <wp:positionV relativeFrom="paragraph">
                        <wp:posOffset>-775335</wp:posOffset>
                      </wp:positionV>
                      <wp:extent cx="270179" cy="11545294"/>
                      <wp:effectExtent l="0" t="0" r="0" b="0"/>
                      <wp:wrapNone/>
                      <wp:docPr id="2043067057" name="Rectangle 127"/>
                      <wp:cNvGraphicFramePr/>
                      <a:graphic xmlns:a="http://schemas.openxmlformats.org/drawingml/2006/main">
                        <a:graphicData uri="http://schemas.microsoft.com/office/word/2010/wordprocessingShape">
                          <wps:wsp>
                            <wps:cNvSpPr/>
                            <wps:spPr>
                              <a:xfrm>
                                <a:off x="0" y="0"/>
                                <a:ext cx="270179" cy="11545294"/>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09194FE" id="Rectangle 127" o:spid="_x0000_s1026" style="position:absolute;margin-left:553.25pt;margin-top:-61.05pt;width:21.25pt;height:909.1pt;z-index:251854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OHLeDfgIAAGAFAAAOAAAAZHJzL2Uyb0RvYy54bWysVMFu2zAMvQ/YPwi6r7aDpF2COkXQosOA&#10;oivWDj0rshQbkEWNUuJkXz9KdpyuLXYYdpElkXwknx91ebVvDdsp9A3YkhdnOWfKSqgauyn5j6fb&#10;T58580HYShiwquQH5fnV8uOHy84t1ARqMJVCRiDWLzpX8joEt8gyL2vVCn8GTlkyasBWBDriJqtQ&#10;dITemmyS5+dZB1g5BKm8p9ub3siXCV9rJcM3rb0KzJScagtpxbSu45otL8Vig8LVjRzKEP9QRSsa&#10;S0lHqBsRBNti8waqbSSCBx3OJLQZaN1IlXqgbor8VTePtXAq9ULkeDfS5P8frLzfPboHJBo65xee&#10;trGLvcY2fqk+tk9kHUay1D4wSZeTi7y4mHMmyVQUs+lsMp9GOrNTuEMfvihoWdyUHOlvJJLE7s6H&#10;3vXoErN5ME112xiTDrhZXxtkOxH/XH5+Pp8P6H+4GRudLcSwHjHeZKdm0i4cjIp+xn5XmjVVLD9V&#10;knSmxjxCSmVD0ZtqUak+fTHL8yQV6m2MSJ0mwIisKf+IPQBEDb/F7qsc/GOoSjIdg/O/FdYHjxEp&#10;M9gwBreNBXwPwFBXQ+be/0hST01kaQ3V4QEZQj8k3snbhv7bnfDhQSBNBc0PTXr4Ros20JUchh1n&#10;NeCv9+6jP4mVrJx1NGUl9z+3AhVn5qslGc+L6TSOZTpMZxcTOuBLy/qlxW7bayA5FPSmOJm20T+Y&#10;41YjtM/0IKxiVjIJKyl3yWXA4+E69NNPT4pUq1Vyo1F0ItzZRycjeGQ16vJp/yzQDeINpPt7OE6k&#10;WLzScO8bIy2stgF0kwR+4nXgm8Y4CWd4cuI78fKcvE4P4/I3AAAA//8DAFBLAwQUAAYACAAAACEA&#10;XY6Nw+EAAAAPAQAADwAAAGRycy9kb3ducmV2LnhtbEyPy07DMBBF90j8gzVI7FrbURvaEKdCSDx2&#10;iPIQy2k8JIHYjmK3DX/PdAW7uZqj+yg3k+vFgcbYBW9AzxUI8nWwnW8MvL7czVYgYkJvsQ+eDPxQ&#10;hE11flZiYcPRP9NhmxrBJj4WaKBNaSikjHVLDuM8DOT59xlGh4nl2Eg74pHNXS8zpXLpsPOc0OJA&#10;ty3V39u9MyBXT1eo3x/u8YPGpVbh8at+WxhzeTHdXININKU/GE71uTpU3GkX9t5G0bPWKl8ya2Cm&#10;s0yDODF6seaBO77yda5BVqX8v6P6BQAA//8DAFBLAQItABQABgAIAAAAIQC2gziS/gAAAOEBAAAT&#10;AAAAAAAAAAAAAAAAAAAAAABbQ29udGVudF9UeXBlc10ueG1sUEsBAi0AFAAGAAgAAAAhADj9If/W&#10;AAAAlAEAAAsAAAAAAAAAAAAAAAAALwEAAF9yZWxzLy5yZWxzUEsBAi0AFAAGAAgAAAAhAA4ct4N+&#10;AgAAYAUAAA4AAAAAAAAAAAAAAAAALgIAAGRycy9lMm9Eb2MueG1sUEsBAi0AFAAGAAgAAAAhAF2O&#10;jcPhAAAADwEAAA8AAAAAAAAAAAAAAAAA2AQAAGRycy9kb3ducmV2LnhtbFBLBQYAAAAABAAEAPMA&#10;AADmBQAAAAA=&#10;" fillcolor="#069" stroked="f" strokeweight="1pt"/>
                  </w:pict>
                </mc:Fallback>
              </mc:AlternateContent>
            </w:r>
            <w:r w:rsidR="00286349" w:rsidRPr="00A84686">
              <w:rPr>
                <w:sz w:val="24"/>
                <w:szCs w:val="24"/>
              </w:rPr>
              <w:t xml:space="preserve">motivating </w:t>
            </w:r>
            <w:r w:rsidR="00286349" w:rsidRPr="00286349">
              <w:rPr>
                <w:sz w:val="24"/>
                <w:szCs w:val="24"/>
              </w:rPr>
              <w:t>opportunities</w:t>
            </w:r>
            <w:r w:rsidR="00286349" w:rsidRPr="00A84686">
              <w:rPr>
                <w:sz w:val="24"/>
                <w:szCs w:val="24"/>
              </w:rPr>
              <w:t xml:space="preserve"> to encourage autistic children to imitate peers through actions using objects or visual cues as opposed to verbal commands.</w:t>
            </w:r>
          </w:p>
          <w:p w14:paraId="513D1412" w14:textId="58FE569F" w:rsidR="00670DB5" w:rsidRPr="00A84686" w:rsidRDefault="00670DB5" w:rsidP="00670DB5">
            <w:pPr>
              <w:numPr>
                <w:ilvl w:val="0"/>
                <w:numId w:val="10"/>
              </w:numPr>
              <w:spacing w:line="278" w:lineRule="auto"/>
              <w:rPr>
                <w:b/>
                <w:bCs/>
                <w:sz w:val="24"/>
                <w:szCs w:val="24"/>
              </w:rPr>
            </w:pPr>
            <w:r w:rsidRPr="00A84686">
              <w:rPr>
                <w:b/>
                <w:bCs/>
                <w:color w:val="FF9900"/>
                <w:sz w:val="24"/>
                <w:szCs w:val="24"/>
              </w:rPr>
              <w:t xml:space="preserve">Joint Attention- </w:t>
            </w:r>
            <w:r w:rsidRPr="00A84686">
              <w:rPr>
                <w:sz w:val="24"/>
                <w:szCs w:val="24"/>
              </w:rPr>
              <w:t xml:space="preserve">A focus on specific skills that Involves 1:1 play based </w:t>
            </w:r>
            <w:r w:rsidRPr="00670DB5">
              <w:rPr>
                <w:sz w:val="24"/>
                <w:szCs w:val="24"/>
              </w:rPr>
              <w:t>activities</w:t>
            </w:r>
            <w:r w:rsidRPr="00A84686">
              <w:rPr>
                <w:sz w:val="24"/>
                <w:szCs w:val="24"/>
              </w:rPr>
              <w:t xml:space="preserve"> and turn taking. Intervention should be delivered by appropriately trained staff for short </w:t>
            </w:r>
            <w:r w:rsidRPr="00670DB5">
              <w:rPr>
                <w:sz w:val="24"/>
                <w:szCs w:val="24"/>
              </w:rPr>
              <w:t>intervals</w:t>
            </w:r>
            <w:r w:rsidRPr="00A84686">
              <w:rPr>
                <w:sz w:val="24"/>
                <w:szCs w:val="24"/>
              </w:rPr>
              <w:t xml:space="preserve"> to </w:t>
            </w:r>
            <w:r w:rsidRPr="00670DB5">
              <w:rPr>
                <w:sz w:val="24"/>
                <w:szCs w:val="24"/>
              </w:rPr>
              <w:t>encourage</w:t>
            </w:r>
            <w:r w:rsidR="00DF3A4C">
              <w:rPr>
                <w:sz w:val="24"/>
                <w:szCs w:val="24"/>
              </w:rPr>
              <w:t xml:space="preserve"> engagement </w:t>
            </w:r>
            <w:r w:rsidRPr="00A84686">
              <w:rPr>
                <w:sz w:val="24"/>
                <w:szCs w:val="24"/>
              </w:rPr>
              <w:t xml:space="preserve">in shared attention activities to produce meaningful social interactions. The use of </w:t>
            </w:r>
            <w:r w:rsidRPr="00670DB5">
              <w:rPr>
                <w:sz w:val="24"/>
                <w:szCs w:val="24"/>
              </w:rPr>
              <w:t>nonverbal</w:t>
            </w:r>
            <w:r w:rsidRPr="00A84686">
              <w:rPr>
                <w:sz w:val="24"/>
                <w:szCs w:val="24"/>
              </w:rPr>
              <w:t xml:space="preserve"> and verbal cues can promote </w:t>
            </w:r>
            <w:r w:rsidRPr="00670DB5">
              <w:rPr>
                <w:sz w:val="24"/>
                <w:szCs w:val="24"/>
              </w:rPr>
              <w:t>language</w:t>
            </w:r>
            <w:r w:rsidRPr="00A84686">
              <w:rPr>
                <w:sz w:val="24"/>
                <w:szCs w:val="24"/>
              </w:rPr>
              <w:t xml:space="preserve"> development in </w:t>
            </w:r>
            <w:r w:rsidRPr="00670DB5">
              <w:rPr>
                <w:sz w:val="24"/>
                <w:szCs w:val="24"/>
              </w:rPr>
              <w:t>autistic</w:t>
            </w:r>
            <w:r w:rsidRPr="00A84686">
              <w:rPr>
                <w:sz w:val="24"/>
                <w:szCs w:val="24"/>
              </w:rPr>
              <w:t xml:space="preserve"> children and the ability to recognise </w:t>
            </w:r>
            <w:r w:rsidRPr="00670DB5">
              <w:rPr>
                <w:sz w:val="24"/>
                <w:szCs w:val="24"/>
              </w:rPr>
              <w:t>social</w:t>
            </w:r>
            <w:r w:rsidRPr="00A84686">
              <w:rPr>
                <w:sz w:val="24"/>
                <w:szCs w:val="24"/>
              </w:rPr>
              <w:t xml:space="preserve"> cues (Welsh Government, 2019).</w:t>
            </w:r>
          </w:p>
          <w:p w14:paraId="0B1F6C77" w14:textId="68CCFE19" w:rsidR="00670DB5" w:rsidRPr="00A84686" w:rsidRDefault="00670DB5" w:rsidP="00670DB5">
            <w:pPr>
              <w:numPr>
                <w:ilvl w:val="0"/>
                <w:numId w:val="10"/>
              </w:numPr>
              <w:spacing w:line="278" w:lineRule="auto"/>
              <w:rPr>
                <w:sz w:val="24"/>
                <w:szCs w:val="24"/>
              </w:rPr>
            </w:pPr>
            <w:r w:rsidRPr="00A84686">
              <w:rPr>
                <w:b/>
                <w:bCs/>
                <w:color w:val="FF9900"/>
                <w:sz w:val="24"/>
                <w:szCs w:val="24"/>
              </w:rPr>
              <w:t>Structured Play Groups-</w:t>
            </w:r>
            <w:r w:rsidRPr="00A84686">
              <w:rPr>
                <w:color w:val="FF9900"/>
                <w:sz w:val="24"/>
                <w:szCs w:val="24"/>
              </w:rPr>
              <w:t xml:space="preserve"> </w:t>
            </w:r>
            <w:r w:rsidRPr="00A84686">
              <w:rPr>
                <w:sz w:val="24"/>
                <w:szCs w:val="24"/>
              </w:rPr>
              <w:t xml:space="preserve">Small group activities that encourage interactive play amongst peers </w:t>
            </w:r>
            <w:r w:rsidR="008415BF">
              <w:rPr>
                <w:sz w:val="24"/>
                <w:szCs w:val="24"/>
              </w:rPr>
              <w:t>acting</w:t>
            </w:r>
            <w:r w:rsidR="00955961">
              <w:rPr>
                <w:sz w:val="24"/>
                <w:szCs w:val="24"/>
              </w:rPr>
              <w:t xml:space="preserve"> as role models </w:t>
            </w:r>
            <w:r w:rsidRPr="00A84686">
              <w:rPr>
                <w:sz w:val="24"/>
                <w:szCs w:val="24"/>
              </w:rPr>
              <w:t xml:space="preserve">to enhance social skills in a </w:t>
            </w:r>
            <w:r w:rsidRPr="00670DB5">
              <w:rPr>
                <w:sz w:val="24"/>
                <w:szCs w:val="24"/>
              </w:rPr>
              <w:t>structured</w:t>
            </w:r>
            <w:r w:rsidRPr="00A84686">
              <w:rPr>
                <w:sz w:val="24"/>
                <w:szCs w:val="24"/>
              </w:rPr>
              <w:t xml:space="preserve"> environment. Activities are </w:t>
            </w:r>
            <w:r w:rsidRPr="00670DB5">
              <w:rPr>
                <w:sz w:val="24"/>
                <w:szCs w:val="24"/>
              </w:rPr>
              <w:t>supported</w:t>
            </w:r>
            <w:r w:rsidRPr="00A84686">
              <w:rPr>
                <w:sz w:val="24"/>
                <w:szCs w:val="24"/>
              </w:rPr>
              <w:t xml:space="preserve"> with instructional resources from teaching staff to achieve a higher level of understanding, </w:t>
            </w:r>
            <w:r w:rsidRPr="00670DB5">
              <w:rPr>
                <w:sz w:val="24"/>
                <w:szCs w:val="24"/>
              </w:rPr>
              <w:t>using</w:t>
            </w:r>
            <w:r w:rsidRPr="00A84686">
              <w:rPr>
                <w:sz w:val="24"/>
                <w:szCs w:val="24"/>
              </w:rPr>
              <w:t xml:space="preserve"> </w:t>
            </w:r>
            <w:r w:rsidRPr="00670DB5">
              <w:rPr>
                <w:sz w:val="24"/>
                <w:szCs w:val="24"/>
              </w:rPr>
              <w:t>Vygotsky’s</w:t>
            </w:r>
            <w:r w:rsidRPr="00A84686">
              <w:rPr>
                <w:sz w:val="24"/>
                <w:szCs w:val="24"/>
              </w:rPr>
              <w:t xml:space="preserve"> (1979) theory to scaffold learning within the zone of </w:t>
            </w:r>
            <w:r w:rsidRPr="00670DB5">
              <w:rPr>
                <w:sz w:val="24"/>
                <w:szCs w:val="24"/>
              </w:rPr>
              <w:t>proximal</w:t>
            </w:r>
            <w:r w:rsidRPr="00A84686">
              <w:rPr>
                <w:sz w:val="24"/>
                <w:szCs w:val="24"/>
              </w:rPr>
              <w:t xml:space="preserve"> development.</w:t>
            </w:r>
            <w:r w:rsidR="00AD10FF">
              <w:rPr>
                <w:sz w:val="24"/>
                <w:szCs w:val="24"/>
              </w:rPr>
              <w:t xml:space="preserve"> The structured </w:t>
            </w:r>
            <w:r w:rsidR="00481A6C">
              <w:rPr>
                <w:sz w:val="24"/>
                <w:szCs w:val="24"/>
              </w:rPr>
              <w:t xml:space="preserve">pedagogical </w:t>
            </w:r>
            <w:r w:rsidR="00AD10FF">
              <w:rPr>
                <w:sz w:val="24"/>
                <w:szCs w:val="24"/>
              </w:rPr>
              <w:t xml:space="preserve">approach that </w:t>
            </w:r>
            <w:r w:rsidR="00481A6C">
              <w:rPr>
                <w:sz w:val="24"/>
                <w:szCs w:val="24"/>
              </w:rPr>
              <w:t xml:space="preserve">scaffolds learning </w:t>
            </w:r>
            <w:r w:rsidR="008A3B1D">
              <w:rPr>
                <w:sz w:val="24"/>
                <w:szCs w:val="24"/>
              </w:rPr>
              <w:t xml:space="preserve">is </w:t>
            </w:r>
            <w:r w:rsidR="007A50D5">
              <w:rPr>
                <w:sz w:val="24"/>
                <w:szCs w:val="24"/>
              </w:rPr>
              <w:t>incorporated</w:t>
            </w:r>
            <w:r w:rsidR="008A3B1D">
              <w:rPr>
                <w:sz w:val="24"/>
                <w:szCs w:val="24"/>
              </w:rPr>
              <w:t xml:space="preserve"> in the</w:t>
            </w:r>
            <w:r w:rsidR="0093476E">
              <w:rPr>
                <w:sz w:val="24"/>
                <w:szCs w:val="24"/>
              </w:rPr>
              <w:t xml:space="preserve"> </w:t>
            </w:r>
            <w:r w:rsidR="009251C9">
              <w:rPr>
                <w:sz w:val="24"/>
                <w:szCs w:val="24"/>
              </w:rPr>
              <w:t xml:space="preserve">Welsh Government (2022) New Curriculum </w:t>
            </w:r>
            <w:r w:rsidR="00C75602">
              <w:rPr>
                <w:sz w:val="24"/>
                <w:szCs w:val="24"/>
              </w:rPr>
              <w:t>for</w:t>
            </w:r>
            <w:r w:rsidR="009251C9">
              <w:rPr>
                <w:sz w:val="24"/>
                <w:szCs w:val="24"/>
              </w:rPr>
              <w:t xml:space="preserve"> Wales and </w:t>
            </w:r>
            <w:r w:rsidR="00583E50">
              <w:rPr>
                <w:sz w:val="24"/>
                <w:szCs w:val="24"/>
              </w:rPr>
              <w:t xml:space="preserve">emphasises an inclusive and flexible approach to </w:t>
            </w:r>
            <w:r w:rsidR="007A50D5">
              <w:rPr>
                <w:sz w:val="24"/>
                <w:szCs w:val="24"/>
              </w:rPr>
              <w:t>learning</w:t>
            </w:r>
            <w:r w:rsidR="00583E50">
              <w:rPr>
                <w:sz w:val="24"/>
                <w:szCs w:val="24"/>
              </w:rPr>
              <w:t>.</w:t>
            </w:r>
          </w:p>
          <w:p w14:paraId="4F90CF58" w14:textId="3A581870" w:rsidR="000930F0" w:rsidRPr="00A84686" w:rsidRDefault="00670DB5" w:rsidP="00670DB5">
            <w:pPr>
              <w:numPr>
                <w:ilvl w:val="0"/>
                <w:numId w:val="10"/>
              </w:numPr>
              <w:spacing w:line="278" w:lineRule="auto"/>
              <w:rPr>
                <w:b/>
                <w:bCs/>
                <w:sz w:val="24"/>
                <w:szCs w:val="24"/>
              </w:rPr>
            </w:pPr>
            <w:r w:rsidRPr="00A84686">
              <w:rPr>
                <w:b/>
                <w:bCs/>
                <w:color w:val="FF9900"/>
                <w:sz w:val="24"/>
                <w:szCs w:val="24"/>
              </w:rPr>
              <w:t xml:space="preserve">Pivotal Response Training- </w:t>
            </w:r>
            <w:r w:rsidRPr="00A84686">
              <w:rPr>
                <w:sz w:val="24"/>
                <w:szCs w:val="24"/>
              </w:rPr>
              <w:t xml:space="preserve">Pivotal response learning contains four pivotal areas, motivation, initiation, responding to multiple cues and self-management. Welsh Government (2019) suggest using a child’s particular interest to motivate them into engaging in a task. The child in case study </w:t>
            </w:r>
            <w:r w:rsidR="00DF3A4C">
              <w:rPr>
                <w:sz w:val="24"/>
                <w:szCs w:val="24"/>
              </w:rPr>
              <w:t>one</w:t>
            </w:r>
            <w:r w:rsidRPr="00A84686">
              <w:rPr>
                <w:sz w:val="24"/>
                <w:szCs w:val="24"/>
              </w:rPr>
              <w:t xml:space="preserve"> has a particular interest in toy trains, </w:t>
            </w:r>
            <w:r w:rsidR="00731422">
              <w:rPr>
                <w:sz w:val="24"/>
                <w:szCs w:val="24"/>
              </w:rPr>
              <w:t>teaching</w:t>
            </w:r>
            <w:r w:rsidRPr="00A84686">
              <w:rPr>
                <w:sz w:val="24"/>
                <w:szCs w:val="24"/>
              </w:rPr>
              <w:t xml:space="preserve"> assistants can tailor an activity around this interest to enhance the child’s </w:t>
            </w:r>
            <w:r w:rsidR="0012219E">
              <w:rPr>
                <w:sz w:val="24"/>
                <w:szCs w:val="24"/>
              </w:rPr>
              <w:t>engagement</w:t>
            </w:r>
            <w:r w:rsidRPr="00A84686">
              <w:rPr>
                <w:sz w:val="24"/>
                <w:szCs w:val="24"/>
              </w:rPr>
              <w:t xml:space="preserve"> in the task, e.g. taking turns pushing the toy train</w:t>
            </w:r>
            <w:r w:rsidR="00A44317">
              <w:rPr>
                <w:sz w:val="24"/>
                <w:szCs w:val="24"/>
              </w:rPr>
              <w:t xml:space="preserve"> back and forth</w:t>
            </w:r>
            <w:r w:rsidRPr="00A84686">
              <w:rPr>
                <w:sz w:val="24"/>
                <w:szCs w:val="24"/>
              </w:rPr>
              <w:t>, modelling language that encourages turn taking and initiat</w:t>
            </w:r>
            <w:r w:rsidR="0012219E">
              <w:rPr>
                <w:sz w:val="24"/>
                <w:szCs w:val="24"/>
              </w:rPr>
              <w:t>ing</w:t>
            </w:r>
            <w:r w:rsidRPr="00A84686">
              <w:rPr>
                <w:sz w:val="24"/>
                <w:szCs w:val="24"/>
              </w:rPr>
              <w:t xml:space="preserve"> communication f</w:t>
            </w:r>
            <w:r w:rsidR="00185F57">
              <w:rPr>
                <w:sz w:val="24"/>
                <w:szCs w:val="24"/>
              </w:rPr>
              <w:t>rom</w:t>
            </w:r>
            <w:r w:rsidRPr="00A84686">
              <w:rPr>
                <w:sz w:val="24"/>
                <w:szCs w:val="24"/>
              </w:rPr>
              <w:t xml:space="preserve"> the child at the appropriate cue, placing the child central to their learning.</w:t>
            </w:r>
          </w:p>
          <w:p w14:paraId="267436B2" w14:textId="77777777" w:rsidR="000C558F" w:rsidRPr="00670DB5" w:rsidRDefault="000C558F" w:rsidP="000C558F">
            <w:pPr>
              <w:pStyle w:val="ListParagraph"/>
              <w:rPr>
                <w:b/>
                <w:bCs/>
                <w:sz w:val="24"/>
                <w:szCs w:val="24"/>
              </w:rPr>
            </w:pPr>
          </w:p>
          <w:p w14:paraId="66806602" w14:textId="524937B1" w:rsidR="00611AE5" w:rsidRPr="00EA197B" w:rsidRDefault="00670DB5" w:rsidP="00EA197B">
            <w:pPr>
              <w:pStyle w:val="ListParagraph"/>
              <w:rPr>
                <w:b/>
                <w:bCs/>
                <w:sz w:val="24"/>
                <w:szCs w:val="24"/>
              </w:rPr>
            </w:pPr>
            <w:r>
              <w:rPr>
                <w:b/>
                <w:bCs/>
                <w:noProof/>
                <w:sz w:val="24"/>
                <w:szCs w:val="24"/>
              </w:rPr>
              <mc:AlternateContent>
                <mc:Choice Requires="wps">
                  <w:drawing>
                    <wp:anchor distT="0" distB="0" distL="114300" distR="114300" simplePos="0" relativeHeight="251851264" behindDoc="0" locked="0" layoutInCell="1" allowOverlap="1" wp14:anchorId="2F35A1CA" wp14:editId="592F58D3">
                      <wp:simplePos x="0" y="0"/>
                      <wp:positionH relativeFrom="column">
                        <wp:posOffset>220097</wp:posOffset>
                      </wp:positionH>
                      <wp:positionV relativeFrom="paragraph">
                        <wp:posOffset>65488</wp:posOffset>
                      </wp:positionV>
                      <wp:extent cx="6329238" cy="7951"/>
                      <wp:effectExtent l="0" t="0" r="33655" b="30480"/>
                      <wp:wrapNone/>
                      <wp:docPr id="733230106" name="Straight Connector 128"/>
                      <wp:cNvGraphicFramePr/>
                      <a:graphic xmlns:a="http://schemas.openxmlformats.org/drawingml/2006/main">
                        <a:graphicData uri="http://schemas.microsoft.com/office/word/2010/wordprocessingShape">
                          <wps:wsp>
                            <wps:cNvCnPr/>
                            <wps:spPr>
                              <a:xfrm flipV="1">
                                <a:off x="0" y="0"/>
                                <a:ext cx="6329238" cy="7951"/>
                              </a:xfrm>
                              <a:prstGeom prst="line">
                                <a:avLst/>
                              </a:prstGeom>
                            </wps:spPr>
                            <wps:style>
                              <a:lnRef idx="1">
                                <a:schemeClr val="dk1"/>
                              </a:lnRef>
                              <a:fillRef idx="0">
                                <a:schemeClr val="dk1"/>
                              </a:fillRef>
                              <a:effectRef idx="0">
                                <a:schemeClr val="dk1"/>
                              </a:effectRef>
                              <a:fontRef idx="minor">
                                <a:schemeClr val="tx1"/>
                              </a:fontRef>
                            </wps:style>
                            <wps:bodyPr/>
                          </wps:wsp>
                        </a:graphicData>
                      </a:graphic>
                    </wp:anchor>
                  </w:drawing>
                </mc:Choice>
                <mc:Fallback>
                  <w:pict>
                    <v:line w14:anchorId="2DE691FC" id="Straight Connector 128" o:spid="_x0000_s1026" style="position:absolute;flip:y;z-index:251851264;visibility:visible;mso-wrap-style:square;mso-wrap-distance-left:9pt;mso-wrap-distance-top:0;mso-wrap-distance-right:9pt;mso-wrap-distance-bottom:0;mso-position-horizontal:absolute;mso-position-horizontal-relative:text;mso-position-vertical:absolute;mso-position-vertical-relative:text" from="17.35pt,5.15pt" to="515.7pt,5.8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z3ucgpQEAAJUDAAAOAAAAZHJzL2Uyb0RvYy54bWysU01P3DAQvSP1P1i+d5NdBIVosxxA7aVq&#10;UUu5G2e8seovjd1N9t937OyGqoCEEBfLH/PezHszXl+N1rAdYNTetXy5qDkDJ32n3bblv+4+f7zg&#10;LCbhOmG8g5bvIfKrzYeT9RAaWPnemw6QEYmLzRBa3qcUmqqKsgcr4sIHcPSoPFqR6IjbqkMxELs1&#10;1aquz6vBYxfQS4iRbm+mR74p/EqBTN+VipCYaTnVlsqKZX3Ia7VZi2aLIvRaHsoQb6jCCu0o6Ux1&#10;I5Jgf1A/obJaoo9epYX0tvJKaQlFA6lZ1v+p+dmLAEULmRPDbFN8P1r5bXftbpFsGEJsYrjFrGJU&#10;aJkyOtxTT4suqpSNxbb9bBuMiUm6PD9dXa5OqdGS3j5dni2zq9XEktkCxvQFvGV503KjXRYlGrH7&#10;GtMUegwh3GMdZZf2BnKwcT9AMd1RvqmiMiJwbZDtBDW3+31MWyIzRGljZlBdUr4IOsRmGJSxeS1w&#10;ji4ZvUsz0Grn8bmsaTyWqqb4o+pJa5b94Lt96Uqxg3pfDD3MaR6uf88F/vibNn8BAAD//wMAUEsD&#10;BBQABgAIAAAAIQAj6wjG3AAAAAkBAAAPAAAAZHJzL2Rvd25yZXYueG1sTI9Bb8IwDIXvk/YfIiNx&#10;G0lXKFPXFDEktPNgF25p47UVjdM1Abp/P3Pabrbf0/P3is3kenHFMXSeNCQLBQKp9rajRsPncf/0&#10;AiJEQ9b0nlDDDwbYlI8Phcmtv9EHXg+xERxCITca2hiHXMpQt+hMWPgBibUvPzoTeR0baUdz43DX&#10;y2elMulMR/yhNQPuWqzPh4vTcHx3aqpit0P6Xqvt6W2V0Wml9Xw2bV9BRJzinxnu+IwOJTNV/kI2&#10;iF5Dulyzk+8qBXHXVZosQVQ8JRnIspD/G5S/AAAA//8DAFBLAQItABQABgAIAAAAIQC2gziS/gAA&#10;AOEBAAATAAAAAAAAAAAAAAAAAAAAAABbQ29udGVudF9UeXBlc10ueG1sUEsBAi0AFAAGAAgAAAAh&#10;ADj9If/WAAAAlAEAAAsAAAAAAAAAAAAAAAAALwEAAF9yZWxzLy5yZWxzUEsBAi0AFAAGAAgAAAAh&#10;AHPe5yClAQAAlQMAAA4AAAAAAAAAAAAAAAAALgIAAGRycy9lMm9Eb2MueG1sUEsBAi0AFAAGAAgA&#10;AAAhACPrCMbcAAAACQEAAA8AAAAAAAAAAAAAAAAA/wMAAGRycy9kb3ducmV2LnhtbFBLBQYAAAAA&#10;BAAEAPMAAAAIBQAAAAA=&#10;" strokecolor="black [3200]" strokeweight=".5pt">
                      <v:stroke joinstyle="miter"/>
                    </v:line>
                  </w:pict>
                </mc:Fallback>
              </mc:AlternateContent>
            </w:r>
          </w:p>
          <w:p w14:paraId="0BF7DF7C" w14:textId="22DBB082" w:rsidR="00932E78" w:rsidRDefault="00AC3563" w:rsidP="00360591">
            <w:pPr>
              <w:rPr>
                <w:b/>
                <w:bCs/>
                <w:color w:val="006699"/>
                <w:sz w:val="28"/>
                <w:szCs w:val="28"/>
              </w:rPr>
            </w:pPr>
            <w:r w:rsidRPr="00670DB5">
              <w:rPr>
                <w:b/>
                <w:bCs/>
                <w:noProof/>
                <w:color w:val="FF9900"/>
                <w:sz w:val="28"/>
                <w:szCs w:val="28"/>
              </w:rPr>
              <mc:AlternateContent>
                <mc:Choice Requires="wps">
                  <w:drawing>
                    <wp:anchor distT="0" distB="0" distL="114300" distR="114300" simplePos="0" relativeHeight="251610624" behindDoc="1" locked="0" layoutInCell="1" allowOverlap="1" wp14:anchorId="37B5DEB2" wp14:editId="7DAD2269">
                      <wp:simplePos x="0" y="0"/>
                      <wp:positionH relativeFrom="column">
                        <wp:posOffset>-82054</wp:posOffset>
                      </wp:positionH>
                      <wp:positionV relativeFrom="paragraph">
                        <wp:posOffset>265402</wp:posOffset>
                      </wp:positionV>
                      <wp:extent cx="3760967" cy="1166329"/>
                      <wp:effectExtent l="0" t="19050" r="30480" b="34290"/>
                      <wp:wrapNone/>
                      <wp:docPr id="653162610" name="Arrow: Right 129"/>
                      <wp:cNvGraphicFramePr/>
                      <a:graphic xmlns:a="http://schemas.openxmlformats.org/drawingml/2006/main">
                        <a:graphicData uri="http://schemas.microsoft.com/office/word/2010/wordprocessingShape">
                          <wps:wsp>
                            <wps:cNvSpPr/>
                            <wps:spPr>
                              <a:xfrm>
                                <a:off x="0" y="0"/>
                                <a:ext cx="3760967" cy="1166329"/>
                              </a:xfrm>
                              <a:prstGeom prst="rightArrow">
                                <a:avLst/>
                              </a:prstGeom>
                              <a:solidFill>
                                <a:schemeClr val="bg1"/>
                              </a:solidFill>
                              <a:ln>
                                <a:solidFill>
                                  <a:srgbClr val="FF990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5018F69" id="Arrow: Right 129" o:spid="_x0000_s1026" type="#_x0000_t13" style="position:absolute;margin-left:-6.45pt;margin-top:20.9pt;width:296.15pt;height:91.85pt;z-index:-2517058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pimtNjAIAAI4FAAAOAAAAZHJzL2Uyb0RvYy54bWysVE1v2zAMvQ/YfxB0X22nbboEdYqgRYYB&#10;RVesHXpWZCkWIEsapcTJfv0o+SNZW+ww7CKLIvlIPpO8vtk3muwEeGVNSYuznBJhuK2U2ZT0x/Pq&#10;02dKfGCmYtoaUdKD8PRm8fHDdevmYmJrqysBBEGMn7eupHUIbp5lnteiYf7MOmFQKS00LKAIm6wC&#10;1iJ6o7NJnk+z1kLlwHLhPb7edUq6SPhSCh6+SelFILqkmFtIJ6RzHc9scc3mG2CuVrxPg/1DFg1T&#10;BoOOUHcsMLIF9QaqURystzKccdtkVkrFRaoBqynyV9U81cyJVAuS491Ik/9/sPxh9+QeAWlonZ97&#10;vMYq9hKa+MX8yD6RdRjJEvtAOD6eX03z2fSKEo66ophOzyezSGd2dHfgwxdhGxIvJQW1qcMSwLaJ&#10;Kra796FzGAxjTG+1qlZK6yTEPhC3GsiO4R9cb4o+xB9W2rx1hM16dFutZrM8/WtM7sQTpeiaHUtP&#10;t3DQIgJq811IoiosdpIyTl15zIZxLkwoOlXNKtElWVzmx2BD/omXBBiRJZY3YvcAg2UHMmB3/PT2&#10;0VWkph6d878l1jmPHimyNWF0bpSx8B6Axqr6yJ39QFJHTWRpbavDIxCw3Uh5x1cK//I98+GRAc4Q&#10;ThvuhfAND6ltW1Lb3yipLfx67z3aY2ujlpIWZ7Kk/ueWgaBEfzXY9LPi4iIOcRIuLq8mKMCpZn2q&#10;Mdvm1mLTFLiBHE/XaB/0cJVgmxdcH8sYFVXMcIxdUh5gEG5DtytwAXGxXCYzHFzHwr15cjyCR1Zj&#10;/z7vXxi4vtUDTsmDHeaXzV/1emcbPY1dboOVKg3Ckdeebxz61Dj9gopb5VROVsc1uvgNAAD//wMA&#10;UEsDBBQABgAIAAAAIQDczS0E4AAAAAoBAAAPAAAAZHJzL2Rvd25yZXYueG1sTI9BT4NAEIXvJv6H&#10;zZh4axewaEsZGmPSg9GL2HreslsgsrOE3QL66x1PepzMl/e+l+9m24nRDL51hBAvIxCGKqdbqhEO&#10;7/vFGoQPirTqHBmEL+NhV1xf5SrTbqI3M5ahFhxCPlMITQh9JqWvGmOVX7reEP/ObrAq8DnUUg9q&#10;4nDbySSK7qVVLXFDo3rz1Jjqs7xYhHNaHu/0eDxMHb18P88fr7bcV4i3N/PjFkQwc/iD4Vef1aFg&#10;p5O7kPaiQ1jEyYZRhFXMExhIHzYrECeEJElTkEUu/08ofgAAAP//AwBQSwECLQAUAAYACAAAACEA&#10;toM4kv4AAADhAQAAEwAAAAAAAAAAAAAAAAAAAAAAW0NvbnRlbnRfVHlwZXNdLnhtbFBLAQItABQA&#10;BgAIAAAAIQA4/SH/1gAAAJQBAAALAAAAAAAAAAAAAAAAAC8BAABfcmVscy8ucmVsc1BLAQItABQA&#10;BgAIAAAAIQBpimtNjAIAAI4FAAAOAAAAAAAAAAAAAAAAAC4CAABkcnMvZTJvRG9jLnhtbFBLAQIt&#10;ABQABgAIAAAAIQDczS0E4AAAAAoBAAAPAAAAAAAAAAAAAAAAAOYEAABkcnMvZG93bnJldi54bWxQ&#10;SwUGAAAAAAQABADzAAAA8wUAAAAA&#10;" adj="18251" fillcolor="white [3212]" strokecolor="#f90" strokeweight="1pt"/>
                  </w:pict>
                </mc:Fallback>
              </mc:AlternateContent>
            </w:r>
            <w:r w:rsidR="00670DB5" w:rsidRPr="00670DB5">
              <w:rPr>
                <w:b/>
                <w:bCs/>
                <w:color w:val="006699"/>
                <w:sz w:val="28"/>
                <w:szCs w:val="28"/>
              </w:rPr>
              <w:t>CASE STUDY TWO</w:t>
            </w:r>
          </w:p>
          <w:p w14:paraId="72AFE1EA" w14:textId="32954097" w:rsidR="00670DB5" w:rsidRDefault="00670DB5" w:rsidP="00360591">
            <w:pPr>
              <w:rPr>
                <w:b/>
                <w:bCs/>
                <w:color w:val="FF9900"/>
                <w:sz w:val="28"/>
                <w:szCs w:val="28"/>
              </w:rPr>
            </w:pPr>
          </w:p>
          <w:p w14:paraId="36024F8B" w14:textId="2283F80A" w:rsidR="00AC3563" w:rsidRPr="00AC3563" w:rsidRDefault="00AC3563" w:rsidP="00AC3563">
            <w:pPr>
              <w:spacing w:before="240"/>
              <w:rPr>
                <w:b/>
                <w:bCs/>
                <w:color w:val="auto"/>
                <w:sz w:val="28"/>
                <w:szCs w:val="28"/>
              </w:rPr>
            </w:pPr>
            <w:r>
              <w:rPr>
                <w:b/>
                <w:bCs/>
                <w:color w:val="auto"/>
                <w:sz w:val="28"/>
                <w:szCs w:val="28"/>
              </w:rPr>
              <w:t xml:space="preserve">  </w:t>
            </w:r>
            <w:r>
              <w:rPr>
                <w:b/>
                <w:bCs/>
                <w:noProof/>
                <w:color w:val="auto"/>
                <w:sz w:val="28"/>
                <w:szCs w:val="28"/>
              </w:rPr>
              <w:drawing>
                <wp:anchor distT="0" distB="0" distL="114300" distR="114300" simplePos="0" relativeHeight="251612672" behindDoc="1" locked="0" layoutInCell="1" allowOverlap="1" wp14:anchorId="68174D29" wp14:editId="28CC12D5">
                  <wp:simplePos x="0" y="0"/>
                  <wp:positionH relativeFrom="column">
                    <wp:posOffset>76835</wp:posOffset>
                  </wp:positionH>
                  <wp:positionV relativeFrom="paragraph">
                    <wp:posOffset>-4445</wp:posOffset>
                  </wp:positionV>
                  <wp:extent cx="445135" cy="445135"/>
                  <wp:effectExtent l="0" t="0" r="0" b="0"/>
                  <wp:wrapNone/>
                  <wp:docPr id="1825246135" name="Graphic 130" descr="Watering Plant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25246135" name="Graphic 1825246135" descr="Watering Plant outline"/>
                          <pic:cNvPicPr/>
                        </pic:nvPicPr>
                        <pic:blipFill>
                          <a:blip r:embed="rId59">
                            <a:extLst>
                              <a:ext uri="{96DAC541-7B7A-43D3-8B79-37D633B846F1}">
                                <asvg:svgBlip xmlns:asvg="http://schemas.microsoft.com/office/drawing/2016/SVG/main" r:embed="rId60"/>
                              </a:ext>
                            </a:extLst>
                          </a:blip>
                          <a:stretch>
                            <a:fillRect/>
                          </a:stretch>
                        </pic:blipFill>
                        <pic:spPr>
                          <a:xfrm>
                            <a:off x="0" y="0"/>
                            <a:ext cx="445135" cy="445135"/>
                          </a:xfrm>
                          <a:prstGeom prst="rect">
                            <a:avLst/>
                          </a:prstGeom>
                        </pic:spPr>
                      </pic:pic>
                    </a:graphicData>
                  </a:graphic>
                </wp:anchor>
              </w:drawing>
            </w:r>
            <w:r>
              <w:rPr>
                <w:b/>
                <w:bCs/>
                <w:color w:val="auto"/>
                <w:sz w:val="28"/>
                <w:szCs w:val="28"/>
              </w:rPr>
              <w:t xml:space="preserve">                </w:t>
            </w:r>
            <w:r w:rsidRPr="00AC3563">
              <w:rPr>
                <w:b/>
                <w:bCs/>
                <w:color w:val="auto"/>
                <w:sz w:val="28"/>
                <w:szCs w:val="28"/>
              </w:rPr>
              <w:t>Emotional Regulation</w:t>
            </w:r>
            <w:r w:rsidR="00C95A3B">
              <w:rPr>
                <w:b/>
                <w:bCs/>
                <w:color w:val="auto"/>
                <w:sz w:val="28"/>
                <w:szCs w:val="28"/>
              </w:rPr>
              <w:t xml:space="preserve"> and Wellbeing</w:t>
            </w:r>
          </w:p>
          <w:p w14:paraId="0C45D63C" w14:textId="11B2660F" w:rsidR="00AC3563" w:rsidRDefault="00AC3563" w:rsidP="00360591">
            <w:pPr>
              <w:rPr>
                <w:b/>
                <w:bCs/>
                <w:color w:val="auto"/>
                <w:sz w:val="28"/>
                <w:szCs w:val="28"/>
              </w:rPr>
            </w:pPr>
          </w:p>
          <w:p w14:paraId="5F37E28A" w14:textId="0AF858EE" w:rsidR="00670DB5" w:rsidRPr="00A17945" w:rsidRDefault="00A17945" w:rsidP="00360591">
            <w:pPr>
              <w:rPr>
                <w:b/>
                <w:bCs/>
                <w:color w:val="auto"/>
                <w:sz w:val="28"/>
                <w:szCs w:val="28"/>
              </w:rPr>
            </w:pPr>
            <w:r w:rsidRPr="00A17945">
              <w:rPr>
                <w:b/>
                <w:bCs/>
                <w:color w:val="auto"/>
                <w:sz w:val="28"/>
                <w:szCs w:val="28"/>
              </w:rPr>
              <w:t>Background</w:t>
            </w:r>
          </w:p>
          <w:p w14:paraId="5F07D584" w14:textId="1C022813" w:rsidR="00932E78" w:rsidRDefault="003E19A7" w:rsidP="00AC3563">
            <w:pPr>
              <w:pStyle w:val="ListParagraph"/>
              <w:numPr>
                <w:ilvl w:val="0"/>
                <w:numId w:val="13"/>
              </w:numPr>
              <w:rPr>
                <w:b/>
                <w:bCs/>
                <w:sz w:val="24"/>
                <w:szCs w:val="24"/>
              </w:rPr>
            </w:pPr>
            <w:r>
              <w:rPr>
                <w:b/>
                <w:bCs/>
                <w:sz w:val="24"/>
                <w:szCs w:val="24"/>
              </w:rPr>
              <w:t xml:space="preserve">Primary </w:t>
            </w:r>
            <w:r w:rsidR="00AF2132">
              <w:rPr>
                <w:b/>
                <w:bCs/>
                <w:sz w:val="24"/>
                <w:szCs w:val="24"/>
              </w:rPr>
              <w:t>s</w:t>
            </w:r>
            <w:r>
              <w:rPr>
                <w:b/>
                <w:bCs/>
                <w:sz w:val="24"/>
                <w:szCs w:val="24"/>
              </w:rPr>
              <w:t xml:space="preserve">chool with 12 classes and 4 specialist </w:t>
            </w:r>
            <w:r w:rsidR="007A50D5">
              <w:rPr>
                <w:b/>
                <w:bCs/>
                <w:sz w:val="24"/>
                <w:szCs w:val="24"/>
              </w:rPr>
              <w:t>facilities</w:t>
            </w:r>
            <w:r>
              <w:rPr>
                <w:b/>
                <w:bCs/>
                <w:sz w:val="24"/>
                <w:szCs w:val="24"/>
              </w:rPr>
              <w:t xml:space="preserve"> for </w:t>
            </w:r>
            <w:r w:rsidR="00AF2132">
              <w:rPr>
                <w:b/>
                <w:bCs/>
                <w:sz w:val="24"/>
                <w:szCs w:val="24"/>
              </w:rPr>
              <w:t>autistic pupils</w:t>
            </w:r>
            <w:r w:rsidR="007A50D5">
              <w:rPr>
                <w:b/>
                <w:bCs/>
                <w:sz w:val="24"/>
                <w:szCs w:val="24"/>
              </w:rPr>
              <w:t>.</w:t>
            </w:r>
          </w:p>
          <w:p w14:paraId="147DB54C" w14:textId="54E86CD9" w:rsidR="003E19A7" w:rsidRDefault="00AF2132" w:rsidP="00AC3563">
            <w:pPr>
              <w:pStyle w:val="ListParagraph"/>
              <w:numPr>
                <w:ilvl w:val="0"/>
                <w:numId w:val="13"/>
              </w:numPr>
              <w:rPr>
                <w:b/>
                <w:bCs/>
                <w:sz w:val="24"/>
                <w:szCs w:val="24"/>
              </w:rPr>
            </w:pPr>
            <w:r>
              <w:rPr>
                <w:b/>
                <w:bCs/>
                <w:sz w:val="24"/>
                <w:szCs w:val="24"/>
              </w:rPr>
              <w:t>Promoti</w:t>
            </w:r>
            <w:r w:rsidR="00C5153A">
              <w:rPr>
                <w:b/>
                <w:bCs/>
                <w:sz w:val="24"/>
                <w:szCs w:val="24"/>
              </w:rPr>
              <w:t>ng</w:t>
            </w:r>
            <w:r w:rsidR="00C95A3B">
              <w:rPr>
                <w:b/>
                <w:bCs/>
                <w:sz w:val="24"/>
                <w:szCs w:val="24"/>
              </w:rPr>
              <w:t xml:space="preserve"> pupil wellbeing.</w:t>
            </w:r>
          </w:p>
          <w:p w14:paraId="2FA1357F" w14:textId="7E7F7244" w:rsidR="00BE702D" w:rsidRDefault="00F879EB" w:rsidP="00AC3563">
            <w:pPr>
              <w:pStyle w:val="ListParagraph"/>
              <w:numPr>
                <w:ilvl w:val="0"/>
                <w:numId w:val="13"/>
              </w:numPr>
              <w:rPr>
                <w:b/>
                <w:bCs/>
                <w:sz w:val="24"/>
                <w:szCs w:val="24"/>
              </w:rPr>
            </w:pPr>
            <w:r>
              <w:rPr>
                <w:b/>
                <w:bCs/>
                <w:sz w:val="24"/>
                <w:szCs w:val="24"/>
              </w:rPr>
              <w:t xml:space="preserve">Nurture provision for early years pupils </w:t>
            </w:r>
            <w:r w:rsidR="007A50D5">
              <w:rPr>
                <w:b/>
                <w:bCs/>
                <w:sz w:val="24"/>
                <w:szCs w:val="24"/>
              </w:rPr>
              <w:t>successful</w:t>
            </w:r>
            <w:r>
              <w:rPr>
                <w:b/>
                <w:bCs/>
                <w:sz w:val="24"/>
                <w:szCs w:val="24"/>
              </w:rPr>
              <w:t>.</w:t>
            </w:r>
          </w:p>
          <w:p w14:paraId="5F41B3E9" w14:textId="319158F2" w:rsidR="00C95A3B" w:rsidRDefault="00453771" w:rsidP="00AC3563">
            <w:pPr>
              <w:pStyle w:val="ListParagraph"/>
              <w:numPr>
                <w:ilvl w:val="0"/>
                <w:numId w:val="13"/>
              </w:numPr>
              <w:rPr>
                <w:b/>
                <w:bCs/>
                <w:sz w:val="24"/>
                <w:szCs w:val="24"/>
              </w:rPr>
            </w:pPr>
            <w:r>
              <w:rPr>
                <w:b/>
                <w:bCs/>
                <w:sz w:val="24"/>
                <w:szCs w:val="24"/>
              </w:rPr>
              <w:t>‘</w:t>
            </w:r>
            <w:r w:rsidR="00BE702D">
              <w:rPr>
                <w:b/>
                <w:bCs/>
                <w:sz w:val="24"/>
                <w:szCs w:val="24"/>
              </w:rPr>
              <w:t xml:space="preserve">The </w:t>
            </w:r>
            <w:r>
              <w:rPr>
                <w:b/>
                <w:bCs/>
                <w:sz w:val="24"/>
                <w:szCs w:val="24"/>
              </w:rPr>
              <w:t>Cwtsh</w:t>
            </w:r>
            <w:r w:rsidR="00BE702D">
              <w:rPr>
                <w:b/>
                <w:bCs/>
                <w:sz w:val="24"/>
                <w:szCs w:val="24"/>
              </w:rPr>
              <w:t xml:space="preserve"> </w:t>
            </w:r>
            <w:r w:rsidR="003F3C34">
              <w:rPr>
                <w:b/>
                <w:bCs/>
                <w:sz w:val="24"/>
                <w:szCs w:val="24"/>
              </w:rPr>
              <w:t>Approach’</w:t>
            </w:r>
            <w:r w:rsidR="0030266D">
              <w:rPr>
                <w:b/>
                <w:bCs/>
                <w:sz w:val="24"/>
                <w:szCs w:val="24"/>
              </w:rPr>
              <w:t xml:space="preserve"> bespoke provision</w:t>
            </w:r>
            <w:r w:rsidR="00BE702D">
              <w:rPr>
                <w:b/>
                <w:bCs/>
                <w:sz w:val="24"/>
                <w:szCs w:val="24"/>
              </w:rPr>
              <w:t xml:space="preserve"> developed </w:t>
            </w:r>
            <w:r w:rsidR="00F879EB">
              <w:rPr>
                <w:b/>
                <w:bCs/>
                <w:sz w:val="24"/>
                <w:szCs w:val="24"/>
              </w:rPr>
              <w:t>using</w:t>
            </w:r>
            <w:r w:rsidR="00BE702D">
              <w:rPr>
                <w:b/>
                <w:bCs/>
                <w:sz w:val="24"/>
                <w:szCs w:val="24"/>
              </w:rPr>
              <w:t xml:space="preserve"> </w:t>
            </w:r>
            <w:r w:rsidR="00C93493">
              <w:rPr>
                <w:b/>
                <w:bCs/>
                <w:sz w:val="24"/>
                <w:szCs w:val="24"/>
              </w:rPr>
              <w:t>principles</w:t>
            </w:r>
            <w:r w:rsidR="00BE702D">
              <w:rPr>
                <w:b/>
                <w:bCs/>
                <w:sz w:val="24"/>
                <w:szCs w:val="24"/>
              </w:rPr>
              <w:t xml:space="preserve"> of nurture groups.</w:t>
            </w:r>
          </w:p>
          <w:p w14:paraId="74A935CB" w14:textId="77777777" w:rsidR="00F879EB" w:rsidRDefault="00F879EB" w:rsidP="00AC305C">
            <w:pPr>
              <w:pStyle w:val="ListParagraph"/>
              <w:rPr>
                <w:b/>
                <w:bCs/>
                <w:sz w:val="24"/>
                <w:szCs w:val="24"/>
              </w:rPr>
            </w:pPr>
          </w:p>
          <w:p w14:paraId="62DDEA2D" w14:textId="5A51BEE4" w:rsidR="00AC305C" w:rsidRDefault="007D0D26" w:rsidP="007D0D26">
            <w:pPr>
              <w:rPr>
                <w:b/>
                <w:bCs/>
                <w:sz w:val="24"/>
                <w:szCs w:val="24"/>
              </w:rPr>
            </w:pPr>
            <w:r>
              <w:rPr>
                <w:b/>
                <w:bCs/>
                <w:sz w:val="24"/>
                <w:szCs w:val="24"/>
              </w:rPr>
              <w:t xml:space="preserve">Leaders of the </w:t>
            </w:r>
            <w:r w:rsidR="00AC305C" w:rsidRPr="007D0D26">
              <w:rPr>
                <w:b/>
                <w:bCs/>
                <w:sz w:val="24"/>
                <w:szCs w:val="24"/>
              </w:rPr>
              <w:t xml:space="preserve">school </w:t>
            </w:r>
            <w:r>
              <w:rPr>
                <w:b/>
                <w:bCs/>
                <w:sz w:val="24"/>
                <w:szCs w:val="24"/>
              </w:rPr>
              <w:t>r</w:t>
            </w:r>
            <w:r w:rsidR="00AC305C" w:rsidRPr="007D0D26">
              <w:rPr>
                <w:b/>
                <w:bCs/>
                <w:sz w:val="24"/>
                <w:szCs w:val="24"/>
              </w:rPr>
              <w:t xml:space="preserve">ecognised </w:t>
            </w:r>
            <w:r w:rsidR="00CE6E9B">
              <w:rPr>
                <w:b/>
                <w:bCs/>
                <w:sz w:val="24"/>
                <w:szCs w:val="24"/>
              </w:rPr>
              <w:t xml:space="preserve">a need for a nurture provision </w:t>
            </w:r>
            <w:r w:rsidR="000B472C">
              <w:rPr>
                <w:b/>
                <w:bCs/>
                <w:sz w:val="24"/>
                <w:szCs w:val="24"/>
              </w:rPr>
              <w:t>to support</w:t>
            </w:r>
            <w:r w:rsidR="00CE6E9B">
              <w:rPr>
                <w:b/>
                <w:bCs/>
                <w:sz w:val="24"/>
                <w:szCs w:val="24"/>
              </w:rPr>
              <w:t xml:space="preserve"> pupils</w:t>
            </w:r>
            <w:r w:rsidR="000B472C">
              <w:rPr>
                <w:b/>
                <w:bCs/>
                <w:sz w:val="24"/>
                <w:szCs w:val="24"/>
              </w:rPr>
              <w:t xml:space="preserve"> in</w:t>
            </w:r>
            <w:r w:rsidR="00CE6E9B">
              <w:rPr>
                <w:b/>
                <w:bCs/>
                <w:sz w:val="24"/>
                <w:szCs w:val="24"/>
              </w:rPr>
              <w:t xml:space="preserve"> the </w:t>
            </w:r>
            <w:r w:rsidR="00B55233">
              <w:rPr>
                <w:b/>
                <w:bCs/>
                <w:sz w:val="24"/>
                <w:szCs w:val="24"/>
              </w:rPr>
              <w:t>foundation phase</w:t>
            </w:r>
            <w:r w:rsidR="00CE6E9B">
              <w:rPr>
                <w:b/>
                <w:bCs/>
                <w:sz w:val="24"/>
                <w:szCs w:val="24"/>
              </w:rPr>
              <w:t xml:space="preserve">. </w:t>
            </w:r>
            <w:r w:rsidR="00B55233">
              <w:rPr>
                <w:b/>
                <w:bCs/>
                <w:sz w:val="24"/>
                <w:szCs w:val="24"/>
              </w:rPr>
              <w:t xml:space="preserve">Extending on this approach the school developed </w:t>
            </w:r>
            <w:r w:rsidR="00C726A7">
              <w:rPr>
                <w:b/>
                <w:bCs/>
                <w:sz w:val="24"/>
                <w:szCs w:val="24"/>
              </w:rPr>
              <w:t xml:space="preserve">a range of nurturing </w:t>
            </w:r>
            <w:r w:rsidR="007A50D5">
              <w:rPr>
                <w:b/>
                <w:bCs/>
                <w:sz w:val="24"/>
                <w:szCs w:val="24"/>
              </w:rPr>
              <w:t>provisions</w:t>
            </w:r>
            <w:r w:rsidR="00C726A7">
              <w:rPr>
                <w:b/>
                <w:bCs/>
                <w:sz w:val="24"/>
                <w:szCs w:val="24"/>
              </w:rPr>
              <w:t xml:space="preserve"> to meet the </w:t>
            </w:r>
            <w:r w:rsidR="00A45F1F">
              <w:rPr>
                <w:b/>
                <w:bCs/>
                <w:sz w:val="24"/>
                <w:szCs w:val="24"/>
              </w:rPr>
              <w:t>emerging needs of pupils across the school</w:t>
            </w:r>
            <w:r w:rsidR="00430743">
              <w:rPr>
                <w:b/>
                <w:bCs/>
                <w:sz w:val="24"/>
                <w:szCs w:val="24"/>
              </w:rPr>
              <w:t>. Regular monitoring</w:t>
            </w:r>
            <w:r w:rsidR="00F5070B">
              <w:rPr>
                <w:b/>
                <w:bCs/>
                <w:sz w:val="24"/>
                <w:szCs w:val="24"/>
              </w:rPr>
              <w:t xml:space="preserve"> </w:t>
            </w:r>
            <w:r w:rsidR="00430743">
              <w:rPr>
                <w:b/>
                <w:bCs/>
                <w:sz w:val="24"/>
                <w:szCs w:val="24"/>
              </w:rPr>
              <w:t>demonstrated</w:t>
            </w:r>
            <w:r w:rsidR="00554BEA">
              <w:rPr>
                <w:b/>
                <w:bCs/>
                <w:sz w:val="24"/>
                <w:szCs w:val="24"/>
              </w:rPr>
              <w:t xml:space="preserve"> good progress on emotional wellbeing and increased engagement</w:t>
            </w:r>
            <w:r w:rsidR="007A50D5">
              <w:rPr>
                <w:b/>
                <w:bCs/>
                <w:sz w:val="24"/>
                <w:szCs w:val="24"/>
              </w:rPr>
              <w:t>. The</w:t>
            </w:r>
            <w:r w:rsidR="002C69F2">
              <w:rPr>
                <w:b/>
                <w:bCs/>
                <w:sz w:val="24"/>
                <w:szCs w:val="24"/>
              </w:rPr>
              <w:t xml:space="preserve"> school have established </w:t>
            </w:r>
            <w:r w:rsidR="0039173E">
              <w:rPr>
                <w:b/>
                <w:bCs/>
                <w:noProof/>
                <w:color w:val="006699"/>
                <w:sz w:val="28"/>
                <w:szCs w:val="28"/>
              </w:rPr>
              <mc:AlternateContent>
                <mc:Choice Requires="wps">
                  <w:drawing>
                    <wp:anchor distT="0" distB="0" distL="114300" distR="114300" simplePos="0" relativeHeight="251623936" behindDoc="0" locked="0" layoutInCell="1" allowOverlap="1" wp14:anchorId="7BD15BAF" wp14:editId="58E5B4BC">
                      <wp:simplePos x="0" y="0"/>
                      <wp:positionH relativeFrom="column">
                        <wp:posOffset>7042316</wp:posOffset>
                      </wp:positionH>
                      <wp:positionV relativeFrom="paragraph">
                        <wp:posOffset>-838945</wp:posOffset>
                      </wp:positionV>
                      <wp:extent cx="468271" cy="19599275"/>
                      <wp:effectExtent l="0" t="0" r="8255" b="3175"/>
                      <wp:wrapNone/>
                      <wp:docPr id="1100018952" name="Rectangle 139"/>
                      <wp:cNvGraphicFramePr/>
                      <a:graphic xmlns:a="http://schemas.openxmlformats.org/drawingml/2006/main">
                        <a:graphicData uri="http://schemas.microsoft.com/office/word/2010/wordprocessingShape">
                          <wps:wsp>
                            <wps:cNvSpPr/>
                            <wps:spPr>
                              <a:xfrm>
                                <a:off x="0" y="0"/>
                                <a:ext cx="468271" cy="19599275"/>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3972FFC" id="Rectangle 139" o:spid="_x0000_s1026" style="position:absolute;margin-left:554.5pt;margin-top:-66.05pt;width:36.85pt;height:1543.25pt;z-index:2516239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d1oYfgIAAGAFAAAOAAAAZHJzL2Uyb0RvYy54bWysVE1v2zAMvQ/YfxB0X20HSdoEdYqgRYcB&#10;RVusHXpWZCk2IIsapXzt14+SHadrix2GXWRJJB/J50ddXu1bw7YKfQO25MVZzpmyEqrGrkv+4/n2&#10;ywVnPghbCQNWlfygPL9afP50uXNzNYIaTKWQEYj1850reR2Cm2eZl7VqhT8DpywZNWArAh1xnVUo&#10;doTemmyU59NsB1g5BKm8p9ubzsgXCV9rJcOD1l4FZkpOtYW0YlpXcc0Wl2K+RuHqRvZliH+oohWN&#10;paQD1I0Igm2weQfVNhLBgw5nEtoMtG6kSj1QN0X+ppunWjiVeiFyvBto8v8PVt5vn9wjEg075+ee&#10;trGLvcY2fqk+tk9kHQay1D4wSZfj6cXovOBMkqmYTWaz0fkk0pmdwh368FVBy+Km5Eh/I5Ektnc+&#10;dK5Hl5jNg2mq28aYdMD16tog24r45/LpdDbr0f9wMzY6W4hhHWK8yU7NpF04GBX9jP2uNGsqKn+U&#10;Kkk6U0MeIaWyoehMtahUl76Y5HmSCvU2RKROE2BE1pR/wO4BoobfY3dV9v4xVCWZDsH53wrrgoeI&#10;lBlsGILbxgJ+BGCoqz5z538kqaMmsrSC6vCIDKEbEu/kbUP/7U748CiQpoLmhyY9PNCiDexKDv2O&#10;sxrw10f30Z/ESlbOdjRlJfc/NwIVZ+abJRnPivE4jmU6jCfnIzrga8vqtcVu2msgOZDqqLq0jf7B&#10;HLcaoX2hB2EZs5JJWEm5Sy4DHg/XoZt+elKkWi6TG42iE+HOPjkZwSOrUZfP+xeBrhdvIN3fw3Ei&#10;xfyNhjvfGGlhuQmgmyTwE6893zTGSTj9kxPfidfn5HV6GBe/AQAA//8DAFBLAwQUAAYACAAAACEA&#10;1RzLj+MAAAAPAQAADwAAAGRycy9kb3ducmV2LnhtbEyPy07DMBRE90j8g3WR2LW2Q0rTEKdCSDx2&#10;FeUhlrfxJQnEdmS7bfh73BUsRzOaOVOtJzOwA/nQO6tAzgUwso3TvW0VvL7czwpgIaLVODhLCn4o&#10;wLo+P6uw1O5on+mwjS1LJTaUqKCLcSw5D01HBsPcjWST9+m8wZikb7n2eEzlZuCZENfcYG/TQocj&#10;3XXUfG/3RgEvNkuU748P+EF+IYV7+mrecqUuL6bbG2CRpvgXhhN+Qoc6Me3c3urAhqSlWKUzUcFM&#10;XmUS2Ckji2wJbKcgWy3yHHhd8f8/6l8AAAD//wMAUEsBAi0AFAAGAAgAAAAhALaDOJL+AAAA4QEA&#10;ABMAAAAAAAAAAAAAAAAAAAAAAFtDb250ZW50X1R5cGVzXS54bWxQSwECLQAUAAYACAAAACEAOP0h&#10;/9YAAACUAQAACwAAAAAAAAAAAAAAAAAvAQAAX3JlbHMvLnJlbHNQSwECLQAUAAYACAAAACEAWHda&#10;GH4CAABgBQAADgAAAAAAAAAAAAAAAAAuAgAAZHJzL2Uyb0RvYy54bWxQSwECLQAUAAYACAAAACEA&#10;1RzLj+MAAAAPAQAADwAAAAAAAAAAAAAAAADYBAAAZHJzL2Rvd25yZXYueG1sUEsFBgAAAAAEAAQA&#10;8wAAAOgFAAAAAA==&#10;" fillcolor="#069" stroked="f" strokeweight="1pt"/>
                  </w:pict>
                </mc:Fallback>
              </mc:AlternateContent>
            </w:r>
            <w:r w:rsidR="00EA197B">
              <w:rPr>
                <w:b/>
                <w:bCs/>
                <w:noProof/>
                <w:sz w:val="24"/>
                <w:szCs w:val="24"/>
              </w:rPr>
              <mc:AlternateContent>
                <mc:Choice Requires="wps">
                  <w:drawing>
                    <wp:anchor distT="0" distB="0" distL="114300" distR="114300" simplePos="0" relativeHeight="251615744" behindDoc="0" locked="0" layoutInCell="1" allowOverlap="1" wp14:anchorId="414D1401" wp14:editId="64314062">
                      <wp:simplePos x="0" y="0"/>
                      <wp:positionH relativeFrom="column">
                        <wp:posOffset>7330689</wp:posOffset>
                      </wp:positionH>
                      <wp:positionV relativeFrom="paragraph">
                        <wp:posOffset>9691</wp:posOffset>
                      </wp:positionV>
                      <wp:extent cx="229622" cy="10837628"/>
                      <wp:effectExtent l="0" t="0" r="0" b="1905"/>
                      <wp:wrapNone/>
                      <wp:docPr id="172906194" name="Rectangle 132"/>
                      <wp:cNvGraphicFramePr/>
                      <a:graphic xmlns:a="http://schemas.openxmlformats.org/drawingml/2006/main">
                        <a:graphicData uri="http://schemas.microsoft.com/office/word/2010/wordprocessingShape">
                          <wps:wsp>
                            <wps:cNvSpPr/>
                            <wps:spPr>
                              <a:xfrm>
                                <a:off x="0" y="0"/>
                                <a:ext cx="229622" cy="10837628"/>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986BA4E" id="Rectangle 132" o:spid="_x0000_s1026" style="position:absolute;margin-left:577.2pt;margin-top:.75pt;width:18.1pt;height:853.35pt;z-index:25161574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4iba7fgIAAGAFAAAOAAAAZHJzL2Uyb0RvYy54bWysVE1v2zAMvQ/YfxB0X/2xNmuCOkXQosOA&#10;oi3WDj0rspQYkEWNUuJkv36U7DhdW+ww7CJLIvlIPj/q4nLXGrZV6BuwFS9Ocs6UlVA3dlXxH083&#10;n84580HYWhiwquJ75fnl/OOHi87NVAlrMLVCRiDWzzpX8XUIbpZlXq5VK/wJOGXJqAFbEeiIq6xG&#10;0RF6a7IyzydZB1g7BKm8p9vr3sjnCV9rJcO91l4FZipOtYW0YlqXcc3mF2K2QuHWjRzKEP9QRSsa&#10;S0lHqGsRBNtg8waqbSSCBx1OJLQZaN1IlXqgbor8VTePa+FU6oXI8W6kyf8/WHm3fXQPSDR0zs88&#10;bWMXO41t/FJ9bJfI2o9kqV1gki7LcjopS84kmYr8/POXSXke6cyO4Q59+KqgZXFTcaS/kUgS21sf&#10;eteDS8zmwTT1TWNMOuBqeWWQbUX8c/lkMp0O6H+4GRudLcSwHjHeZMdm0i7sjYp+xn5XmjV1LD9V&#10;knSmxjxCSmVD0ZvWolZ9+uIsz5NUqLcxInWaACOypvwj9gAQNfwWu69y8I+hKsl0DM7/VlgfPEak&#10;zGDDGNw2FvA9AENdDZl7/wNJPTWRpSXU+wdkCP2QeCdvGvpvt8KHB4E0FTQ/NOnhnhZtoKs4DDvO&#10;1oC/3ruP/iRWsnLW0ZRV3P/cCFScmW+WZDwtTk/jWKbD6dmXkg740rJ8abGb9gpIDgW9KU6mbfQP&#10;5rDVCO0zPQiLmJVMwkrKXXEZ8HC4Cv3005Mi1WKR3GgUnQi39tHJCB5Zjbp82j0LdIN4A+n+Dg4T&#10;KWavNNz7xkgLi00A3SSBH3kd+KYxTsIZnpz4Trw8J6/jwzj/DQAA//8DAFBLAwQUAAYACAAAACEA&#10;m488Bt8AAAAMAQAADwAAAGRycy9kb3ducmV2LnhtbEyPzU7DMBCE70i8g7VI3KidKmlDiFMhJH5u&#10;qIVWHLfJkgRiO7LdNrw92xPcZrSfZmfK1WQGcSQfemc1JDMFgmztmt62Gt7fHm9yECGibXBwljT8&#10;UIBVdXlRYtG4k13TcRNbwSE2FKihi3EspAx1RwbDzI1k+fbpvMHI1rey8XjicDPIuVILabC3/KHD&#10;kR46qr83B6NB5q9LTHbPT/hBPkuUe/mqt6nW11fT/R2ISFP8g+Fcn6tDxZ327mCbIAb2SZamzLLK&#10;QJyB5FYtQOxZLVU+B1mV8v+I6hcAAP//AwBQSwECLQAUAAYACAAAACEAtoM4kv4AAADhAQAAEwAA&#10;AAAAAAAAAAAAAAAAAAAAW0NvbnRlbnRfVHlwZXNdLnhtbFBLAQItABQABgAIAAAAIQA4/SH/1gAA&#10;AJQBAAALAAAAAAAAAAAAAAAAAC8BAABfcmVscy8ucmVsc1BLAQItABQABgAIAAAAIQD4iba7fgIA&#10;AGAFAAAOAAAAAAAAAAAAAAAAAC4CAABkcnMvZTJvRG9jLnhtbFBLAQItABQABgAIAAAAIQCbjzwG&#10;3wAAAAwBAAAPAAAAAAAAAAAAAAAAANgEAABkcnMvZG93bnJldi54bWxQSwUGAAAAAAQABADzAAAA&#10;5AUAAAAA&#10;" fillcolor="#069" stroked="f" strokeweight="1pt"/>
                  </w:pict>
                </mc:Fallback>
              </mc:AlternateContent>
            </w:r>
            <w:r w:rsidR="002C69F2">
              <w:rPr>
                <w:b/>
                <w:bCs/>
                <w:sz w:val="24"/>
                <w:szCs w:val="24"/>
              </w:rPr>
              <w:t xml:space="preserve">positive </w:t>
            </w:r>
            <w:r w:rsidR="00F5070B">
              <w:rPr>
                <w:b/>
                <w:bCs/>
                <w:noProof/>
                <w:sz w:val="24"/>
                <w:szCs w:val="24"/>
              </w:rPr>
              <mc:AlternateContent>
                <mc:Choice Requires="wps">
                  <w:drawing>
                    <wp:anchor distT="0" distB="0" distL="114300" distR="114300" simplePos="0" relativeHeight="252415488" behindDoc="0" locked="0" layoutInCell="1" allowOverlap="1" wp14:anchorId="0C5F52DE" wp14:editId="3F58314B">
                      <wp:simplePos x="0" y="0"/>
                      <wp:positionH relativeFrom="column">
                        <wp:posOffset>7067302</wp:posOffset>
                      </wp:positionH>
                      <wp:positionV relativeFrom="paragraph">
                        <wp:posOffset>-648335</wp:posOffset>
                      </wp:positionV>
                      <wp:extent cx="238539" cy="10805823"/>
                      <wp:effectExtent l="0" t="0" r="9525" b="0"/>
                      <wp:wrapNone/>
                      <wp:docPr id="1232847519" name="Rectangle 171"/>
                      <wp:cNvGraphicFramePr/>
                      <a:graphic xmlns:a="http://schemas.openxmlformats.org/drawingml/2006/main">
                        <a:graphicData uri="http://schemas.microsoft.com/office/word/2010/wordprocessingShape">
                          <wps:wsp>
                            <wps:cNvSpPr/>
                            <wps:spPr>
                              <a:xfrm>
                                <a:off x="0" y="0"/>
                                <a:ext cx="238539" cy="10805823"/>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108A4541" id="Rectangle 171" o:spid="_x0000_s1026" style="position:absolute;margin-left:556.5pt;margin-top:-51.05pt;width:18.8pt;height:850.85pt;z-index:252415488;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NrTmnfgIAAGAFAAAOAAAAZHJzL2Uyb0RvYy54bWysVFFP2zAQfp+0/2D5fSQplLUVKapATJMQ&#10;IGDi2XXsNpLj885u0+7X7+ykKQO0h2kvju27++7uy3e+uNw1hm0V+hpsyYuTnDNlJVS1XZX8x/PN&#10;lwlnPghbCQNWlXyvPL+cf/500bqZGsEaTKWQEYj1s9aVfB2Cm2WZl2vVCH8CTlkyasBGBDriKqtQ&#10;tITemGyU5+dZC1g5BKm8p9vrzsjnCV9rJcO91l4FZkpOtYW0YlqXcc3mF2K2QuHWtezLEP9QRSNq&#10;S0kHqGsRBNtg/Q6qqSWCBx1OJDQZaF1LlXqgbor8TTdPa+FU6oXI8W6gyf8/WHm3fXIPSDS0zs88&#10;bWMXO41N/FJ9bJfI2g9kqV1gki5Hp5Px6ZQzSaYin+Tjyeg00pkdwx368E1Bw+Km5Eh/I5Ektrc+&#10;dK4Hl5jNg6mrm9qYdMDV8sog24r45/Lz8+m0R//DzdjobCGGdYjxJjs2k3Zhb1T0M/ZRaVZXsfxU&#10;SdKZGvIIKZUNRWdai0p16YtxniepUG9DROo0AUZkTfkH7B4gavg9dldl7x9DVZLpEJz/rbAueIhI&#10;mcGGIbipLeBHAIa66jN3/geSOmoiS0uo9g/IELoh8U7e1PTfboUPDwJpKmh+aNLDPS3aQFty6Hec&#10;rQF/fXQf/UmsZOWspSkruf+5Eag4M98tyXhanJ3FsUyHs/HXER3wtWX52mI3zRWQHAp6U5xM2+gf&#10;zGGrEZoXehAWMSuZhJWUu+Qy4OFwFbrppydFqsUiudEoOhFu7ZOTETyyGnX5vHsR6HrxBtL9HRwm&#10;UszeaLjzjZEWFpsAuk4CP/La801jnITTPznxnXh9Tl7Hh3H+GwAA//8DAFBLAwQUAAYACAAAACEA&#10;zCRpsOIAAAAPAQAADwAAAGRycy9kb3ducmV2LnhtbEyPS0/DMBCE70j8B2uRuLW2CwltiFMhJB43&#10;RHmI4zZZkkC8jmy3Df8e9wS3He1o5ptyPdlB7MmH3rEBPVcgiGvX9NwaeH25my1BhIjc4OCYDPxQ&#10;gHV1elJi0bgDP9N+E1uRQjgUaKCLcSykDHVHFsPcjcTp9+m8xZikb2Xj8ZDC7SAXSuXSYs+pocOR&#10;bjuqvzc7a0Aun65Qvz/c4wf5TCv3+FW/XRpzfjbdXIOINMU/MxzxEzpUiWnrdtwEMSSt9UUaEw3M&#10;tFpoEEePzlQOYpuubLXKQVal/L+j+gUAAP//AwBQSwECLQAUAAYACAAAACEAtoM4kv4AAADhAQAA&#10;EwAAAAAAAAAAAAAAAAAAAAAAW0NvbnRlbnRfVHlwZXNdLnhtbFBLAQItABQABgAIAAAAIQA4/SH/&#10;1gAAAJQBAAALAAAAAAAAAAAAAAAAAC8BAABfcmVscy8ucmVsc1BLAQItABQABgAIAAAAIQCNrTmn&#10;fgIAAGAFAAAOAAAAAAAAAAAAAAAAAC4CAABkcnMvZTJvRG9jLnhtbFBLAQItABQABgAIAAAAIQDM&#10;JGmw4gAAAA8BAAAPAAAAAAAAAAAAAAAAANgEAABkcnMvZG93bnJldi54bWxQSwUGAAAAAAQABADz&#10;AAAA5wUAAAAA&#10;" fillcolor="#069" stroked="f" strokeweight="1pt"/>
                  </w:pict>
                </mc:Fallback>
              </mc:AlternateContent>
            </w:r>
            <w:r w:rsidR="002C69F2">
              <w:rPr>
                <w:b/>
                <w:bCs/>
                <w:sz w:val="24"/>
                <w:szCs w:val="24"/>
              </w:rPr>
              <w:t xml:space="preserve">relationships with </w:t>
            </w:r>
            <w:r w:rsidR="0077734D">
              <w:rPr>
                <w:b/>
                <w:bCs/>
                <w:noProof/>
                <w:sz w:val="24"/>
                <w:szCs w:val="24"/>
              </w:rPr>
              <mc:AlternateContent>
                <mc:Choice Requires="wps">
                  <w:drawing>
                    <wp:anchor distT="0" distB="0" distL="114300" distR="114300" simplePos="0" relativeHeight="252418560" behindDoc="0" locked="0" layoutInCell="1" allowOverlap="1" wp14:anchorId="0D151B3B" wp14:editId="0977A8C2">
                      <wp:simplePos x="0" y="0"/>
                      <wp:positionH relativeFrom="column">
                        <wp:posOffset>7062715</wp:posOffset>
                      </wp:positionH>
                      <wp:positionV relativeFrom="paragraph">
                        <wp:posOffset>-1400810</wp:posOffset>
                      </wp:positionV>
                      <wp:extent cx="294591" cy="11450516"/>
                      <wp:effectExtent l="0" t="0" r="0" b="0"/>
                      <wp:wrapNone/>
                      <wp:docPr id="1867340053" name="Rectangle 172"/>
                      <wp:cNvGraphicFramePr/>
                      <a:graphic xmlns:a="http://schemas.openxmlformats.org/drawingml/2006/main">
                        <a:graphicData uri="http://schemas.microsoft.com/office/word/2010/wordprocessingShape">
                          <wps:wsp>
                            <wps:cNvSpPr/>
                            <wps:spPr>
                              <a:xfrm>
                                <a:off x="0" y="0"/>
                                <a:ext cx="294591" cy="11450516"/>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81EADAC" id="Rectangle 172" o:spid="_x0000_s1026" style="position:absolute;margin-left:556.1pt;margin-top:-110.3pt;width:23.2pt;height:901.6pt;z-index:2524185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lnXWsfAIAAGAFAAAOAAAAZHJzL2Uyb0RvYy54bWysVE1v2zAMvQ/YfxB0X20HSbYEdYqgRYcB&#10;RVssHXpWZCk2IIsapXzt14+SHadrix2GXWRJJB/J50ddXh1aw3YKfQO25MVFzpmyEqrGbkr+4+n2&#10;0xfOfBC2EgasKvlReX61+Pjhcu/magQ1mEohIxDr53tX8joEN88yL2vVCn8BTlkyasBWBDriJqtQ&#10;7Am9Ndkoz6fZHrByCFJ5T7c3nZEvEr7WSoYHrb0KzJScagtpxbSu45otLsV8g8LVjezLEP9QRSsa&#10;S0kHqBsRBNti8waqbSSCBx0uJLQZaN1IlXqgbor8VTerWjiVeiFyvBto8v8PVt7vVu4RiYa983NP&#10;29jFQWMbv1QfOySyjgNZ6hCYpMvRbDyZFZxJMhXFeJJPimmkMzuHO/Thq4KWxU3Jkf5GIkns7nzo&#10;XE8uMZsH01S3jTHpgJv1tUG2E/HP5dPpbNaj/+FmbHS2EMM6xHiTnZtJu3A0KvoZ+11p1lSx/FRJ&#10;0pka8ggplQ1FZ6pFpbr0xSTPk1SotyEidZoAI7Km/AN2DxA1/Ba7q7L3j6EqyXQIzv9WWBc8RKTM&#10;YMMQ3DYW8D0AQ131mTv/E0kdNZGlNVTHR2QI3ZB4J28b+m93wodHgTQVND806eGBFm1gX3Lod5zV&#10;gL/eu4/+JFaycranKSu5/7kVqDgz3yzJeFaMx3Es02E8+TyiA760rF9a7La9BpIDqY6qS9voH8xp&#10;qxHaZ3oQljErmYSVlLvkMuDpcB266acnRarlMrnRKDoR7uzKyQgeWY26fDo8C3S9eAPp/h5OEynm&#10;rzTc+cZIC8ttAN0kgZ957fmmMU7C6Z+c+E68PCev88O4+A0AAP//AwBQSwMEFAAGAAgAAAAhABzZ&#10;FODhAAAADwEAAA8AAABkcnMvZG93bnJldi54bWxMj81OwzAQhO9IvIO1SNxaxxYJUYhTISR+bogC&#10;VY/bZEkCsR3Fbhvenu2p3Ga0n2ZnytVsB3GgKfTeGVDLBAS52je9aw18vD8uchAhomtw8I4M/FKA&#10;VXV5UWLR+KN7o8M6toJDXCjQQBfjWEgZ6o4shqUfyfHty08WI9uplc2ERw63g9RJkkmLveMPHY70&#10;0FH9s95bAzJ/vUW1eX7CLU2pSvzLd/15Y8z11Xx/ByLSHM8wnOpzdai4087vXRPEwF4prZk1sNA6&#10;yUCcGJXmrHas0lxnIKtS/t9R/QEAAP//AwBQSwECLQAUAAYACAAAACEAtoM4kv4AAADhAQAAEwAA&#10;AAAAAAAAAAAAAAAAAAAAW0NvbnRlbnRfVHlwZXNdLnhtbFBLAQItABQABgAIAAAAIQA4/SH/1gAA&#10;AJQBAAALAAAAAAAAAAAAAAAAAC8BAABfcmVscy8ucmVsc1BLAQItABQABgAIAAAAIQDlnXWsfAIA&#10;AGAFAAAOAAAAAAAAAAAAAAAAAC4CAABkcnMvZTJvRG9jLnhtbFBLAQItABQABgAIAAAAIQAc2RTg&#10;4QAAAA8BAAAPAAAAAAAAAAAAAAAAANYEAABkcnMvZG93bnJldi54bWxQSwUGAAAAAAQABADzAAAA&#10;5AUAAAAA&#10;" fillcolor="#069" stroked="f" strokeweight="1pt"/>
                  </w:pict>
                </mc:Fallback>
              </mc:AlternateContent>
            </w:r>
            <w:r w:rsidR="002C69F2">
              <w:rPr>
                <w:b/>
                <w:bCs/>
                <w:sz w:val="24"/>
                <w:szCs w:val="24"/>
              </w:rPr>
              <w:t>families and outside agencies</w:t>
            </w:r>
            <w:r w:rsidR="00554BEA">
              <w:rPr>
                <w:b/>
                <w:bCs/>
                <w:sz w:val="24"/>
                <w:szCs w:val="24"/>
              </w:rPr>
              <w:t xml:space="preserve"> and</w:t>
            </w:r>
            <w:r w:rsidR="00C7635B">
              <w:rPr>
                <w:b/>
                <w:bCs/>
                <w:sz w:val="24"/>
                <w:szCs w:val="24"/>
              </w:rPr>
              <w:t xml:space="preserve"> regularly offer ways for parents to engage wi</w:t>
            </w:r>
            <w:r w:rsidR="00F52AA0">
              <w:rPr>
                <w:b/>
                <w:bCs/>
                <w:sz w:val="24"/>
                <w:szCs w:val="24"/>
              </w:rPr>
              <w:t xml:space="preserve">th </w:t>
            </w:r>
            <w:r w:rsidR="00A60B68">
              <w:rPr>
                <w:b/>
                <w:bCs/>
                <w:sz w:val="24"/>
                <w:szCs w:val="24"/>
              </w:rPr>
              <w:t>nurture provision activities</w:t>
            </w:r>
            <w:r w:rsidR="00A81CA9">
              <w:rPr>
                <w:b/>
                <w:bCs/>
                <w:sz w:val="24"/>
                <w:szCs w:val="24"/>
              </w:rPr>
              <w:t xml:space="preserve"> (ESTYN, 2019).</w:t>
            </w:r>
          </w:p>
          <w:p w14:paraId="44EA567C" w14:textId="0F81D415" w:rsidR="00611AE5" w:rsidRPr="007A50D5" w:rsidRDefault="00BA500F" w:rsidP="007D0D26">
            <w:pPr>
              <w:rPr>
                <w:b/>
                <w:bCs/>
                <w:sz w:val="24"/>
                <w:szCs w:val="24"/>
                <w:u w:val="single"/>
              </w:rPr>
            </w:pPr>
            <w:r>
              <w:rPr>
                <w:b/>
                <w:bCs/>
                <w:noProof/>
                <w:sz w:val="24"/>
                <w:szCs w:val="24"/>
                <w:u w:val="single"/>
              </w:rPr>
              <w:lastRenderedPageBreak/>
              <mc:AlternateContent>
                <mc:Choice Requires="wps">
                  <w:drawing>
                    <wp:anchor distT="0" distB="0" distL="114300" distR="114300" simplePos="0" relativeHeight="252429824" behindDoc="0" locked="0" layoutInCell="1" allowOverlap="1" wp14:anchorId="02B1D23E" wp14:editId="7B49C7B7">
                      <wp:simplePos x="0" y="0"/>
                      <wp:positionH relativeFrom="column">
                        <wp:posOffset>7075253</wp:posOffset>
                      </wp:positionH>
                      <wp:positionV relativeFrom="paragraph">
                        <wp:posOffset>-640384</wp:posOffset>
                      </wp:positionV>
                      <wp:extent cx="182880" cy="10710407"/>
                      <wp:effectExtent l="0" t="0" r="7620" b="0"/>
                      <wp:wrapNone/>
                      <wp:docPr id="434947097" name="Rectangle 170"/>
                      <wp:cNvGraphicFramePr/>
                      <a:graphic xmlns:a="http://schemas.openxmlformats.org/drawingml/2006/main">
                        <a:graphicData uri="http://schemas.microsoft.com/office/word/2010/wordprocessingShape">
                          <wps:wsp>
                            <wps:cNvSpPr/>
                            <wps:spPr>
                              <a:xfrm>
                                <a:off x="0" y="0"/>
                                <a:ext cx="182880" cy="10710407"/>
                              </a:xfrm>
                              <a:prstGeom prst="rect">
                                <a:avLst/>
                              </a:prstGeom>
                              <a:solidFill>
                                <a:schemeClr val="accent2">
                                  <a:lumMod val="75000"/>
                                </a:schemeClr>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rect w14:anchorId="2E1B881C" id="Rectangle 170" o:spid="_x0000_s1026" style="position:absolute;margin-left:557.1pt;margin-top:-50.4pt;width:14.4pt;height:843.35pt;z-index:252429824;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O/8HMhAIAAIcFAAAOAAAAZHJzL2Uyb0RvYy54bWysVMFu2zAMvQ/YPwi6r7aDdMmCOkXQosOA&#10;ri3aDj2rslQLkERNUuJkXz9Kdpys63YYdpFFkXwkn0menW+NJhvhgwJb0+qkpERYDo2yLzX99nj1&#10;YU5JiMw2TIMVNd2JQM+X79+ddW4hJtCCboQnCGLDonM1bWN0i6IIvBWGhRNwwqJSgjcsouhfisaz&#10;DtGNLiZl+bHowDfOAxch4Otlr6TLjC+l4PFWyiAi0TXF3GI+fT6f01ksz9jixTPXKj6kwf4hC8OU&#10;xaAj1CWLjKy9+g3KKO4hgIwnHEwBUioucg1YTVW+quahZU7kWpCc4Eaawv+D5TebB3fnkYbOhUXA&#10;a6piK71JX8yPbDNZu5EssY2E42M1n8znSClHVVXOqnJazhKdxcHd+RA/CzAkXWrq8W9kktjmOsTe&#10;dG+SogXQqrlSWmchdYC40J5sGP47xrmwcZLd9dp8haZ/n52WZf6LGDY3TXLJSfyCpm3CtJDQ+8Dp&#10;pTjUnG9xp0Wy0/ZeSKIarLKPOCIfJ1PlZELLGtE/V3/MJQMmZInxR+wB4K1Cq4HJwT65itzNo3PZ&#10;R/+b8+iRI4ONo7NRFvxbADqOkXv7PUk9NYmlZ2h2d5546GcpOH6l8PdesxDvmMfhwZ7AhRBv8ZAa&#10;uprCcKOkBf/jrfdkjz2NWko6HMaahu9r5gUl+ovFbv9UTadperMwPZ1NUPDHmudjjV2bC8CeqXD1&#10;OJ6vyT7q/VV6ME+4N1YpKqqY5Ri7pjz6vXAR+yWBm4eL1Sqb4cQ6Fq/tg+MJPLGa2vdx+8S8G3o8&#10;4njcwH5w2eJVq/e2ydPCah1BqjwHB14HvnHacxMPmymtk2M5Wx325/InAAAA//8DAFBLAwQUAAYA&#10;CAAAACEAt/ZN5uIAAAAPAQAADwAAAGRycy9kb3ducmV2LnhtbEyPTUvDQBCG74L/YRnBW7u7tdUa&#10;sykiCFZowerB4yS7TYLZ2ZDdtum/d3rS27zMw/uRr0bfiaMbYhvIgJ4qEI6qYFuqDXx9vk6WIGJC&#10;stgFcgbOLsKquL7KMbPhRB/uuEu1YBOKGRpoUuozKWPVOI9xGnpH/NuHwWNiOdTSDnhic9/JmVL3&#10;0mNLnNBg714aV/3sDt7AfkPv21a353VZvz1YxPU2fPfG3N6Mz08gkhvTHwyX+lwdCu5UhgPZKDrW&#10;Ws9nzBqYaKV4xYXR8zseWPK1WC4eQRa5/L+j+AUAAP//AwBQSwECLQAUAAYACAAAACEAtoM4kv4A&#10;AADhAQAAEwAAAAAAAAAAAAAAAAAAAAAAW0NvbnRlbnRfVHlwZXNdLnhtbFBLAQItABQABgAIAAAA&#10;IQA4/SH/1gAAAJQBAAALAAAAAAAAAAAAAAAAAC8BAABfcmVscy8ucmVsc1BLAQItABQABgAIAAAA&#10;IQDO/8HMhAIAAIcFAAAOAAAAAAAAAAAAAAAAAC4CAABkcnMvZTJvRG9jLnhtbFBLAQItABQABgAI&#10;AAAAIQC39k3m4gAAAA8BAAAPAAAAAAAAAAAAAAAAAN4EAABkcnMvZG93bnJldi54bWxQSwUGAAAA&#10;AAQABADzAAAA7QUAAAAA&#10;" fillcolor="#1c6194 [2405]" stroked="f" strokeweight="1pt"/>
                  </w:pict>
                </mc:Fallback>
              </mc:AlternateContent>
            </w:r>
          </w:p>
          <w:p w14:paraId="185043F7" w14:textId="6D0AC268" w:rsidR="00A45F1F" w:rsidRPr="007A50D5" w:rsidRDefault="007A50D5" w:rsidP="007D0D26">
            <w:pPr>
              <w:rPr>
                <w:b/>
                <w:bCs/>
                <w:sz w:val="28"/>
                <w:szCs w:val="28"/>
                <w:u w:val="single"/>
              </w:rPr>
            </w:pPr>
            <w:r w:rsidRPr="007A50D5">
              <w:rPr>
                <w:b/>
                <w:bCs/>
                <w:sz w:val="28"/>
                <w:szCs w:val="28"/>
                <w:u w:val="single"/>
              </w:rPr>
              <w:t>Provisions</w:t>
            </w:r>
          </w:p>
          <w:p w14:paraId="3C25C693" w14:textId="464B3BAD" w:rsidR="00E027DD" w:rsidRDefault="00E027DD" w:rsidP="00E027DD">
            <w:pPr>
              <w:rPr>
                <w:color w:val="000000" w:themeColor="text1"/>
                <w:sz w:val="24"/>
                <w:szCs w:val="24"/>
              </w:rPr>
            </w:pPr>
            <w:r w:rsidRPr="00A81CA9">
              <w:rPr>
                <w:b/>
                <w:bCs/>
                <w:color w:val="FF9900"/>
                <w:sz w:val="28"/>
                <w:szCs w:val="28"/>
              </w:rPr>
              <w:t>Cwtsh Nursery</w:t>
            </w:r>
            <w:r w:rsidRPr="00A81CA9">
              <w:rPr>
                <w:b/>
                <w:bCs/>
                <w:color w:val="FF9900"/>
                <w:sz w:val="24"/>
                <w:szCs w:val="24"/>
              </w:rPr>
              <w:t xml:space="preserve">- </w:t>
            </w:r>
            <w:r w:rsidRPr="00A81CA9">
              <w:rPr>
                <w:color w:val="000000" w:themeColor="text1"/>
                <w:sz w:val="24"/>
                <w:szCs w:val="24"/>
              </w:rPr>
              <w:t>Morning sessions are run to develop a positive relationship between the school and families</w:t>
            </w:r>
            <w:r w:rsidR="0086543D">
              <w:rPr>
                <w:color w:val="000000" w:themeColor="text1"/>
                <w:sz w:val="24"/>
                <w:szCs w:val="24"/>
              </w:rPr>
              <w:t xml:space="preserve">, </w:t>
            </w:r>
            <w:r w:rsidRPr="00A81CA9">
              <w:rPr>
                <w:color w:val="000000" w:themeColor="text1"/>
                <w:sz w:val="24"/>
                <w:szCs w:val="24"/>
              </w:rPr>
              <w:t>offer</w:t>
            </w:r>
            <w:r w:rsidR="0086543D">
              <w:rPr>
                <w:color w:val="000000" w:themeColor="text1"/>
                <w:sz w:val="24"/>
                <w:szCs w:val="24"/>
              </w:rPr>
              <w:t>ing</w:t>
            </w:r>
            <w:r w:rsidRPr="00A81CA9">
              <w:rPr>
                <w:color w:val="000000" w:themeColor="text1"/>
                <w:sz w:val="24"/>
                <w:szCs w:val="24"/>
              </w:rPr>
              <w:t xml:space="preserve"> support and signposting to relevant multi</w:t>
            </w:r>
            <w:r w:rsidR="0086543D">
              <w:rPr>
                <w:color w:val="000000" w:themeColor="text1"/>
                <w:sz w:val="24"/>
                <w:szCs w:val="24"/>
              </w:rPr>
              <w:t xml:space="preserve"> </w:t>
            </w:r>
            <w:r w:rsidRPr="00A81CA9">
              <w:rPr>
                <w:color w:val="000000" w:themeColor="text1"/>
                <w:sz w:val="24"/>
                <w:szCs w:val="24"/>
              </w:rPr>
              <w:t>agencies. Collaboration is a key principle underpinning Welsh Government (2021) Additional Learning Needs Code for Wales to support children with additional learning needs. Hasson</w:t>
            </w:r>
            <w:r w:rsidRPr="00A81CA9">
              <w:rPr>
                <w:i/>
                <w:iCs/>
                <w:color w:val="000000" w:themeColor="text1"/>
                <w:sz w:val="24"/>
                <w:szCs w:val="24"/>
              </w:rPr>
              <w:t xml:space="preserve"> et al.</w:t>
            </w:r>
            <w:r w:rsidR="00B9431E">
              <w:rPr>
                <w:i/>
                <w:iCs/>
                <w:color w:val="000000" w:themeColor="text1"/>
                <w:sz w:val="24"/>
                <w:szCs w:val="24"/>
              </w:rPr>
              <w:t xml:space="preserve"> </w:t>
            </w:r>
            <w:r w:rsidR="00B9431E">
              <w:rPr>
                <w:color w:val="000000" w:themeColor="text1"/>
                <w:sz w:val="24"/>
                <w:szCs w:val="24"/>
              </w:rPr>
              <w:t>(2022)</w:t>
            </w:r>
            <w:r w:rsidRPr="00A81CA9">
              <w:rPr>
                <w:i/>
                <w:iCs/>
                <w:color w:val="000000" w:themeColor="text1"/>
                <w:sz w:val="24"/>
                <w:szCs w:val="24"/>
              </w:rPr>
              <w:t xml:space="preserve"> </w:t>
            </w:r>
            <w:r w:rsidRPr="00A81CA9">
              <w:rPr>
                <w:color w:val="000000" w:themeColor="text1"/>
                <w:sz w:val="24"/>
                <w:szCs w:val="24"/>
              </w:rPr>
              <w:t>emphasise the underlying stress for parents of children with disabilities and the invisible battle they face when advocating for a child with additional learning needs. By offering opportunities to meet with parents to discuss aspects of the child’s life that may not be apparent, practitioners have the chance at gaining new perspectives and developing strategies to best meet the child’s needs.</w:t>
            </w:r>
          </w:p>
          <w:p w14:paraId="0C7BD9F8" w14:textId="5CDE3734" w:rsidR="00A60B68" w:rsidRDefault="00A60B68" w:rsidP="00E027DD">
            <w:pPr>
              <w:rPr>
                <w:color w:val="000000" w:themeColor="text1"/>
                <w:sz w:val="24"/>
                <w:szCs w:val="24"/>
              </w:rPr>
            </w:pPr>
            <w:r w:rsidRPr="00681C5E">
              <w:rPr>
                <w:b/>
                <w:bCs/>
                <w:color w:val="FF9900"/>
                <w:sz w:val="28"/>
                <w:szCs w:val="28"/>
              </w:rPr>
              <w:t>Cwtsh Classroom</w:t>
            </w:r>
            <w:r w:rsidR="007A50D5" w:rsidRPr="00681C5E">
              <w:rPr>
                <w:b/>
                <w:bCs/>
                <w:color w:val="FF9900"/>
                <w:sz w:val="28"/>
                <w:szCs w:val="28"/>
              </w:rPr>
              <w:t xml:space="preserve">- </w:t>
            </w:r>
            <w:r w:rsidR="007A50D5" w:rsidRPr="007A50D5">
              <w:rPr>
                <w:color w:val="000000" w:themeColor="text1"/>
                <w:sz w:val="24"/>
                <w:szCs w:val="24"/>
              </w:rPr>
              <w:t>Daily</w:t>
            </w:r>
            <w:r w:rsidR="00681C5E" w:rsidRPr="007A50D5">
              <w:rPr>
                <w:color w:val="000000" w:themeColor="text1"/>
                <w:sz w:val="24"/>
                <w:szCs w:val="24"/>
              </w:rPr>
              <w:t xml:space="preserve"> </w:t>
            </w:r>
            <w:r w:rsidR="00681C5E" w:rsidRPr="00681C5E">
              <w:rPr>
                <w:color w:val="000000" w:themeColor="text1"/>
                <w:sz w:val="24"/>
                <w:szCs w:val="24"/>
              </w:rPr>
              <w:t xml:space="preserve">routines in the classroom </w:t>
            </w:r>
            <w:r w:rsidR="007A50D5" w:rsidRPr="00681C5E">
              <w:rPr>
                <w:color w:val="000000" w:themeColor="text1"/>
                <w:sz w:val="24"/>
                <w:szCs w:val="24"/>
              </w:rPr>
              <w:t>promote</w:t>
            </w:r>
            <w:r w:rsidR="00681C5E" w:rsidRPr="00681C5E">
              <w:rPr>
                <w:color w:val="000000" w:themeColor="text1"/>
                <w:sz w:val="24"/>
                <w:szCs w:val="24"/>
              </w:rPr>
              <w:t xml:space="preserve"> </w:t>
            </w:r>
            <w:r w:rsidR="007A50D5" w:rsidRPr="00681C5E">
              <w:rPr>
                <w:color w:val="000000" w:themeColor="text1"/>
                <w:sz w:val="24"/>
                <w:szCs w:val="24"/>
              </w:rPr>
              <w:t>self-</w:t>
            </w:r>
            <w:r w:rsidR="007A50D5">
              <w:rPr>
                <w:color w:val="000000" w:themeColor="text1"/>
                <w:sz w:val="24"/>
                <w:szCs w:val="24"/>
              </w:rPr>
              <w:t>regulation</w:t>
            </w:r>
            <w:r w:rsidR="00D57247">
              <w:rPr>
                <w:color w:val="000000" w:themeColor="text1"/>
                <w:sz w:val="24"/>
                <w:szCs w:val="24"/>
              </w:rPr>
              <w:t xml:space="preserve"> through </w:t>
            </w:r>
            <w:r w:rsidR="007A50D5">
              <w:rPr>
                <w:color w:val="000000" w:themeColor="text1"/>
                <w:sz w:val="24"/>
                <w:szCs w:val="24"/>
              </w:rPr>
              <w:t>resilience</w:t>
            </w:r>
            <w:r w:rsidR="00D57247">
              <w:rPr>
                <w:color w:val="000000" w:themeColor="text1"/>
                <w:sz w:val="24"/>
                <w:szCs w:val="24"/>
              </w:rPr>
              <w:t xml:space="preserve"> and coping </w:t>
            </w:r>
            <w:r w:rsidR="007A50D5">
              <w:rPr>
                <w:color w:val="000000" w:themeColor="text1"/>
                <w:sz w:val="24"/>
                <w:szCs w:val="24"/>
              </w:rPr>
              <w:t>strategies</w:t>
            </w:r>
            <w:r w:rsidR="00722563">
              <w:rPr>
                <w:color w:val="000000" w:themeColor="text1"/>
                <w:sz w:val="24"/>
                <w:szCs w:val="24"/>
              </w:rPr>
              <w:t xml:space="preserve">. Pupils are encouraged to use breathing </w:t>
            </w:r>
            <w:r w:rsidR="009C43A2">
              <w:rPr>
                <w:color w:val="000000" w:themeColor="text1"/>
                <w:sz w:val="24"/>
                <w:szCs w:val="24"/>
              </w:rPr>
              <w:t xml:space="preserve">techniques </w:t>
            </w:r>
            <w:r w:rsidR="00722563">
              <w:rPr>
                <w:color w:val="000000" w:themeColor="text1"/>
                <w:sz w:val="24"/>
                <w:szCs w:val="24"/>
              </w:rPr>
              <w:t xml:space="preserve">and </w:t>
            </w:r>
            <w:r w:rsidR="00147E13">
              <w:rPr>
                <w:color w:val="000000" w:themeColor="text1"/>
                <w:sz w:val="24"/>
                <w:szCs w:val="24"/>
              </w:rPr>
              <w:t>mindfulness exercises</w:t>
            </w:r>
            <w:r w:rsidR="00722563">
              <w:rPr>
                <w:color w:val="000000" w:themeColor="text1"/>
                <w:sz w:val="24"/>
                <w:szCs w:val="24"/>
              </w:rPr>
              <w:t xml:space="preserve"> to </w:t>
            </w:r>
            <w:r w:rsidR="007A50D5">
              <w:rPr>
                <w:color w:val="000000" w:themeColor="text1"/>
                <w:sz w:val="24"/>
                <w:szCs w:val="24"/>
              </w:rPr>
              <w:t>recognise</w:t>
            </w:r>
            <w:r w:rsidR="00C67659">
              <w:rPr>
                <w:color w:val="000000" w:themeColor="text1"/>
                <w:sz w:val="24"/>
                <w:szCs w:val="24"/>
              </w:rPr>
              <w:t xml:space="preserve"> the effects of their </w:t>
            </w:r>
            <w:r w:rsidR="007A50D5">
              <w:rPr>
                <w:color w:val="000000" w:themeColor="text1"/>
                <w:sz w:val="24"/>
                <w:szCs w:val="24"/>
              </w:rPr>
              <w:t>emotional</w:t>
            </w:r>
            <w:r w:rsidR="00C67659">
              <w:rPr>
                <w:color w:val="000000" w:themeColor="text1"/>
                <w:sz w:val="24"/>
                <w:szCs w:val="24"/>
              </w:rPr>
              <w:t xml:space="preserve"> dysregulation.</w:t>
            </w:r>
            <w:r w:rsidR="00337CD1">
              <w:rPr>
                <w:color w:val="000000" w:themeColor="text1"/>
                <w:sz w:val="24"/>
                <w:szCs w:val="24"/>
              </w:rPr>
              <w:t xml:space="preserve"> </w:t>
            </w:r>
            <w:r w:rsidR="009C43A2">
              <w:rPr>
                <w:color w:val="000000" w:themeColor="text1"/>
                <w:sz w:val="24"/>
                <w:szCs w:val="24"/>
              </w:rPr>
              <w:t xml:space="preserve"> </w:t>
            </w:r>
            <w:r w:rsidR="00DA5EF4">
              <w:rPr>
                <w:color w:val="000000" w:themeColor="text1"/>
                <w:sz w:val="24"/>
                <w:szCs w:val="24"/>
              </w:rPr>
              <w:t xml:space="preserve">The </w:t>
            </w:r>
            <w:r w:rsidR="00A32380">
              <w:rPr>
                <w:color w:val="000000" w:themeColor="text1"/>
                <w:sz w:val="24"/>
                <w:szCs w:val="24"/>
              </w:rPr>
              <w:t>strategies</w:t>
            </w:r>
            <w:r w:rsidR="00DA5EF4">
              <w:rPr>
                <w:color w:val="000000" w:themeColor="text1"/>
                <w:sz w:val="24"/>
                <w:szCs w:val="24"/>
              </w:rPr>
              <w:t xml:space="preserve"> are designed to create a supportive and nurturing learning environment that </w:t>
            </w:r>
            <w:r w:rsidR="00A32380">
              <w:rPr>
                <w:color w:val="000000" w:themeColor="text1"/>
                <w:sz w:val="24"/>
                <w:szCs w:val="24"/>
              </w:rPr>
              <w:t>helps to build resilience.</w:t>
            </w:r>
            <w:r w:rsidR="00AE1DDD">
              <w:rPr>
                <w:color w:val="000000" w:themeColor="text1"/>
                <w:sz w:val="24"/>
                <w:szCs w:val="24"/>
              </w:rPr>
              <w:t xml:space="preserve"> </w:t>
            </w:r>
            <w:r w:rsidR="00A32380">
              <w:rPr>
                <w:color w:val="000000" w:themeColor="text1"/>
                <w:sz w:val="24"/>
                <w:szCs w:val="24"/>
              </w:rPr>
              <w:t xml:space="preserve">Further to the implementations of these </w:t>
            </w:r>
            <w:r w:rsidR="00DA4A7A">
              <w:rPr>
                <w:color w:val="000000" w:themeColor="text1"/>
                <w:sz w:val="24"/>
                <w:szCs w:val="24"/>
              </w:rPr>
              <w:t>strategies within</w:t>
            </w:r>
            <w:r w:rsidR="00A32380">
              <w:rPr>
                <w:color w:val="000000" w:themeColor="text1"/>
                <w:sz w:val="24"/>
                <w:szCs w:val="24"/>
              </w:rPr>
              <w:t xml:space="preserve"> the classroom, </w:t>
            </w:r>
            <w:r w:rsidR="00AE1DDD">
              <w:rPr>
                <w:color w:val="000000" w:themeColor="text1"/>
                <w:sz w:val="24"/>
                <w:szCs w:val="24"/>
              </w:rPr>
              <w:t xml:space="preserve">Aune, Burt and Gennaro (2010) suggest </w:t>
            </w:r>
            <w:r w:rsidR="001D0A07">
              <w:rPr>
                <w:color w:val="000000" w:themeColor="text1"/>
                <w:sz w:val="24"/>
                <w:szCs w:val="24"/>
              </w:rPr>
              <w:t>using a</w:t>
            </w:r>
            <w:r w:rsidR="00AE1DDD">
              <w:rPr>
                <w:color w:val="000000" w:themeColor="text1"/>
                <w:sz w:val="24"/>
                <w:szCs w:val="24"/>
              </w:rPr>
              <w:t xml:space="preserve"> designated quiet area in the classroom, available for </w:t>
            </w:r>
            <w:r w:rsidR="009C43A2">
              <w:rPr>
                <w:color w:val="000000" w:themeColor="text1"/>
                <w:sz w:val="24"/>
                <w:szCs w:val="24"/>
              </w:rPr>
              <w:t>pupil’s</w:t>
            </w:r>
            <w:r w:rsidR="00AE1DDD">
              <w:rPr>
                <w:color w:val="000000" w:themeColor="text1"/>
                <w:sz w:val="24"/>
                <w:szCs w:val="24"/>
              </w:rPr>
              <w:t xml:space="preserve"> struggl</w:t>
            </w:r>
            <w:r w:rsidR="000B477E">
              <w:rPr>
                <w:color w:val="000000" w:themeColor="text1"/>
                <w:sz w:val="24"/>
                <w:szCs w:val="24"/>
              </w:rPr>
              <w:t xml:space="preserve">ing </w:t>
            </w:r>
            <w:r w:rsidR="00AE1DDD">
              <w:rPr>
                <w:color w:val="000000" w:themeColor="text1"/>
                <w:sz w:val="24"/>
                <w:szCs w:val="24"/>
              </w:rPr>
              <w:t>with overstimulation and dysregulation to access when needed to regroup</w:t>
            </w:r>
            <w:r w:rsidR="00DB147B">
              <w:rPr>
                <w:color w:val="000000" w:themeColor="text1"/>
                <w:sz w:val="24"/>
                <w:szCs w:val="24"/>
              </w:rPr>
              <w:t xml:space="preserve">. </w:t>
            </w:r>
            <w:r w:rsidR="00FE1137">
              <w:rPr>
                <w:color w:val="000000" w:themeColor="text1"/>
                <w:sz w:val="24"/>
                <w:szCs w:val="24"/>
              </w:rPr>
              <w:t xml:space="preserve">Children on the spectrum often face overwhelming emotions and </w:t>
            </w:r>
            <w:r w:rsidR="0013481E">
              <w:rPr>
                <w:color w:val="000000" w:themeColor="text1"/>
                <w:sz w:val="24"/>
                <w:szCs w:val="24"/>
              </w:rPr>
              <w:t>lack</w:t>
            </w:r>
            <w:r w:rsidR="00FE1137">
              <w:rPr>
                <w:color w:val="000000" w:themeColor="text1"/>
                <w:sz w:val="24"/>
                <w:szCs w:val="24"/>
              </w:rPr>
              <w:t xml:space="preserve"> </w:t>
            </w:r>
            <w:r w:rsidR="00D73A59">
              <w:rPr>
                <w:color w:val="000000" w:themeColor="text1"/>
                <w:sz w:val="24"/>
                <w:szCs w:val="24"/>
              </w:rPr>
              <w:t>self-regulati</w:t>
            </w:r>
            <w:r w:rsidR="00DB147B">
              <w:rPr>
                <w:color w:val="000000" w:themeColor="text1"/>
                <w:sz w:val="24"/>
                <w:szCs w:val="24"/>
              </w:rPr>
              <w:t>ng</w:t>
            </w:r>
            <w:r w:rsidR="00FE1137">
              <w:rPr>
                <w:color w:val="000000" w:themeColor="text1"/>
                <w:sz w:val="24"/>
                <w:szCs w:val="24"/>
              </w:rPr>
              <w:t xml:space="preserve"> abilities</w:t>
            </w:r>
            <w:r w:rsidR="00DB147B">
              <w:rPr>
                <w:color w:val="000000" w:themeColor="text1"/>
                <w:sz w:val="24"/>
                <w:szCs w:val="24"/>
              </w:rPr>
              <w:t>,</w:t>
            </w:r>
            <w:r w:rsidR="00D73A59">
              <w:rPr>
                <w:color w:val="000000" w:themeColor="text1"/>
                <w:sz w:val="24"/>
                <w:szCs w:val="24"/>
              </w:rPr>
              <w:t xml:space="preserve"> resulting in distressed behaviours. Providing an a</w:t>
            </w:r>
            <w:r w:rsidR="00DB147B">
              <w:rPr>
                <w:color w:val="000000" w:themeColor="text1"/>
                <w:sz w:val="24"/>
                <w:szCs w:val="24"/>
              </w:rPr>
              <w:t>rea</w:t>
            </w:r>
            <w:r w:rsidR="00D73A59">
              <w:rPr>
                <w:color w:val="000000" w:themeColor="text1"/>
                <w:sz w:val="24"/>
                <w:szCs w:val="24"/>
              </w:rPr>
              <w:t xml:space="preserve"> within the class</w:t>
            </w:r>
            <w:r w:rsidR="00C151B5">
              <w:rPr>
                <w:color w:val="000000" w:themeColor="text1"/>
                <w:sz w:val="24"/>
                <w:szCs w:val="24"/>
              </w:rPr>
              <w:t>room</w:t>
            </w:r>
            <w:r w:rsidR="00D73A59">
              <w:rPr>
                <w:color w:val="000000" w:themeColor="text1"/>
                <w:sz w:val="24"/>
                <w:szCs w:val="24"/>
              </w:rPr>
              <w:t xml:space="preserve"> </w:t>
            </w:r>
            <w:r w:rsidR="003F3C34">
              <w:rPr>
                <w:color w:val="000000" w:themeColor="text1"/>
                <w:sz w:val="24"/>
                <w:szCs w:val="24"/>
              </w:rPr>
              <w:t>away from</w:t>
            </w:r>
            <w:r w:rsidR="00BA367C">
              <w:rPr>
                <w:color w:val="000000" w:themeColor="text1"/>
                <w:sz w:val="24"/>
                <w:szCs w:val="24"/>
              </w:rPr>
              <w:t xml:space="preserve"> overpowering </w:t>
            </w:r>
            <w:r w:rsidR="00D90989">
              <w:rPr>
                <w:color w:val="000000" w:themeColor="text1"/>
                <w:sz w:val="24"/>
                <w:szCs w:val="24"/>
              </w:rPr>
              <w:t>sensory</w:t>
            </w:r>
            <w:r w:rsidR="00BA367C">
              <w:rPr>
                <w:color w:val="000000" w:themeColor="text1"/>
                <w:sz w:val="24"/>
                <w:szCs w:val="24"/>
              </w:rPr>
              <w:t xml:space="preserve"> experiences can allow the child the </w:t>
            </w:r>
            <w:r w:rsidR="00D90989">
              <w:rPr>
                <w:color w:val="000000" w:themeColor="text1"/>
                <w:sz w:val="24"/>
                <w:szCs w:val="24"/>
              </w:rPr>
              <w:t>processing</w:t>
            </w:r>
            <w:r w:rsidR="00BA367C">
              <w:rPr>
                <w:color w:val="000000" w:themeColor="text1"/>
                <w:sz w:val="24"/>
                <w:szCs w:val="24"/>
              </w:rPr>
              <w:t xml:space="preserve"> time needed </w:t>
            </w:r>
            <w:r w:rsidR="00D90989">
              <w:rPr>
                <w:color w:val="000000" w:themeColor="text1"/>
                <w:sz w:val="24"/>
                <w:szCs w:val="24"/>
              </w:rPr>
              <w:t>to regain a level of control</w:t>
            </w:r>
            <w:r w:rsidR="004079B5">
              <w:rPr>
                <w:color w:val="000000" w:themeColor="text1"/>
                <w:sz w:val="24"/>
                <w:szCs w:val="24"/>
              </w:rPr>
              <w:t xml:space="preserve"> (Canavan, 2016). </w:t>
            </w:r>
          </w:p>
          <w:p w14:paraId="1409F55A" w14:textId="5890A8BD" w:rsidR="00461548" w:rsidRDefault="005D692A" w:rsidP="00E027DD">
            <w:pPr>
              <w:rPr>
                <w:color w:val="auto"/>
                <w:sz w:val="24"/>
                <w:szCs w:val="24"/>
              </w:rPr>
            </w:pPr>
            <w:r w:rsidRPr="00CD1AE9">
              <w:rPr>
                <w:b/>
                <w:bCs/>
                <w:color w:val="FF9900"/>
                <w:sz w:val="28"/>
                <w:szCs w:val="28"/>
              </w:rPr>
              <w:t xml:space="preserve">Cwtsh </w:t>
            </w:r>
            <w:r w:rsidR="00CD1AE9" w:rsidRPr="00CD1AE9">
              <w:rPr>
                <w:b/>
                <w:bCs/>
                <w:color w:val="FF9900"/>
                <w:sz w:val="28"/>
                <w:szCs w:val="28"/>
              </w:rPr>
              <w:t>Forest and Garden</w:t>
            </w:r>
            <w:r w:rsidR="00CD1AE9">
              <w:rPr>
                <w:b/>
                <w:bCs/>
                <w:color w:val="FF9900"/>
                <w:sz w:val="28"/>
                <w:szCs w:val="28"/>
              </w:rPr>
              <w:t xml:space="preserve">- </w:t>
            </w:r>
            <w:r w:rsidR="00551E13">
              <w:rPr>
                <w:color w:val="auto"/>
                <w:sz w:val="24"/>
                <w:szCs w:val="24"/>
              </w:rPr>
              <w:t>An o</w:t>
            </w:r>
            <w:r w:rsidR="006407D1">
              <w:rPr>
                <w:color w:val="auto"/>
                <w:sz w:val="24"/>
                <w:szCs w:val="24"/>
              </w:rPr>
              <w:t xml:space="preserve">utdoor learning provision </w:t>
            </w:r>
            <w:r w:rsidR="00283101">
              <w:rPr>
                <w:color w:val="auto"/>
                <w:sz w:val="24"/>
                <w:szCs w:val="24"/>
              </w:rPr>
              <w:t>holding</w:t>
            </w:r>
            <w:r w:rsidR="006407D1">
              <w:rPr>
                <w:color w:val="auto"/>
                <w:sz w:val="24"/>
                <w:szCs w:val="24"/>
              </w:rPr>
              <w:t xml:space="preserve"> ‘Welly Wednesdays’ and </w:t>
            </w:r>
            <w:r w:rsidR="00DC7450">
              <w:rPr>
                <w:color w:val="auto"/>
                <w:sz w:val="24"/>
                <w:szCs w:val="24"/>
              </w:rPr>
              <w:t>activities</w:t>
            </w:r>
            <w:r w:rsidR="00042EEC">
              <w:rPr>
                <w:color w:val="auto"/>
                <w:sz w:val="24"/>
                <w:szCs w:val="24"/>
              </w:rPr>
              <w:t xml:space="preserve"> includ</w:t>
            </w:r>
            <w:r w:rsidR="00DC7450">
              <w:rPr>
                <w:color w:val="auto"/>
                <w:sz w:val="24"/>
                <w:szCs w:val="24"/>
              </w:rPr>
              <w:t>ing</w:t>
            </w:r>
            <w:r w:rsidR="001847AC">
              <w:rPr>
                <w:color w:val="auto"/>
                <w:sz w:val="24"/>
                <w:szCs w:val="24"/>
              </w:rPr>
              <w:t xml:space="preserve"> feeding the schools chickens, planting vegetables and growing plants. </w:t>
            </w:r>
            <w:r w:rsidR="00383A5E">
              <w:rPr>
                <w:color w:val="auto"/>
                <w:sz w:val="24"/>
                <w:szCs w:val="24"/>
              </w:rPr>
              <w:t>The process</w:t>
            </w:r>
            <w:r w:rsidR="00A83C88">
              <w:rPr>
                <w:color w:val="auto"/>
                <w:sz w:val="24"/>
                <w:szCs w:val="24"/>
              </w:rPr>
              <w:t xml:space="preserve"> of learning through real life experiences </w:t>
            </w:r>
            <w:r w:rsidR="00A87C83">
              <w:rPr>
                <w:color w:val="auto"/>
                <w:sz w:val="24"/>
                <w:szCs w:val="24"/>
              </w:rPr>
              <w:t>by connecting</w:t>
            </w:r>
            <w:r w:rsidR="001A1F5E">
              <w:rPr>
                <w:color w:val="auto"/>
                <w:sz w:val="24"/>
                <w:szCs w:val="24"/>
              </w:rPr>
              <w:t xml:space="preserve"> theoretical knowledge with the </w:t>
            </w:r>
            <w:r w:rsidR="00551E13">
              <w:rPr>
                <w:color w:val="auto"/>
                <w:sz w:val="24"/>
                <w:szCs w:val="24"/>
              </w:rPr>
              <w:t>practical</w:t>
            </w:r>
            <w:r w:rsidR="001A1F5E">
              <w:rPr>
                <w:color w:val="auto"/>
                <w:sz w:val="24"/>
                <w:szCs w:val="24"/>
              </w:rPr>
              <w:t xml:space="preserve"> application</w:t>
            </w:r>
            <w:r w:rsidR="00551E13">
              <w:rPr>
                <w:color w:val="auto"/>
                <w:sz w:val="24"/>
                <w:szCs w:val="24"/>
              </w:rPr>
              <w:t xml:space="preserve"> of hands-on learning in</w:t>
            </w:r>
            <w:r w:rsidR="00A87C83">
              <w:rPr>
                <w:color w:val="auto"/>
                <w:sz w:val="24"/>
                <w:szCs w:val="24"/>
              </w:rPr>
              <w:t xml:space="preserve"> an</w:t>
            </w:r>
            <w:r w:rsidR="00A83C88">
              <w:rPr>
                <w:color w:val="auto"/>
                <w:sz w:val="24"/>
                <w:szCs w:val="24"/>
              </w:rPr>
              <w:t xml:space="preserve"> outdoor </w:t>
            </w:r>
            <w:r w:rsidR="00A87C83">
              <w:rPr>
                <w:color w:val="auto"/>
                <w:sz w:val="24"/>
                <w:szCs w:val="24"/>
              </w:rPr>
              <w:t>environment</w:t>
            </w:r>
            <w:r w:rsidR="0094644C">
              <w:rPr>
                <w:color w:val="auto"/>
                <w:sz w:val="24"/>
                <w:szCs w:val="24"/>
              </w:rPr>
              <w:t>,</w:t>
            </w:r>
            <w:r w:rsidR="00A83C88">
              <w:rPr>
                <w:color w:val="auto"/>
                <w:sz w:val="24"/>
                <w:szCs w:val="24"/>
              </w:rPr>
              <w:t xml:space="preserve"> aligns with John </w:t>
            </w:r>
            <w:r w:rsidR="00AC5C1E">
              <w:rPr>
                <w:color w:val="auto"/>
                <w:sz w:val="24"/>
                <w:szCs w:val="24"/>
              </w:rPr>
              <w:t xml:space="preserve">Dewey </w:t>
            </w:r>
            <w:r w:rsidR="00A83C88">
              <w:rPr>
                <w:color w:val="auto"/>
                <w:sz w:val="24"/>
                <w:szCs w:val="24"/>
              </w:rPr>
              <w:t>(19</w:t>
            </w:r>
            <w:r w:rsidR="00E80964">
              <w:rPr>
                <w:color w:val="auto"/>
                <w:sz w:val="24"/>
                <w:szCs w:val="24"/>
              </w:rPr>
              <w:t>38</w:t>
            </w:r>
            <w:r w:rsidR="00A83C88">
              <w:rPr>
                <w:color w:val="auto"/>
                <w:sz w:val="24"/>
                <w:szCs w:val="24"/>
              </w:rPr>
              <w:t xml:space="preserve">) theory of </w:t>
            </w:r>
            <w:r w:rsidR="00A87C83">
              <w:rPr>
                <w:color w:val="auto"/>
                <w:sz w:val="24"/>
                <w:szCs w:val="24"/>
              </w:rPr>
              <w:t>experiential</w:t>
            </w:r>
            <w:r w:rsidR="00A83C88">
              <w:rPr>
                <w:color w:val="auto"/>
                <w:sz w:val="24"/>
                <w:szCs w:val="24"/>
              </w:rPr>
              <w:t xml:space="preserve"> </w:t>
            </w:r>
            <w:r w:rsidR="00A87C83">
              <w:rPr>
                <w:color w:val="auto"/>
                <w:sz w:val="24"/>
                <w:szCs w:val="24"/>
              </w:rPr>
              <w:t>learning.</w:t>
            </w:r>
            <w:r w:rsidR="00080BC5">
              <w:rPr>
                <w:color w:val="auto"/>
                <w:sz w:val="24"/>
                <w:szCs w:val="24"/>
              </w:rPr>
              <w:t xml:space="preserve"> Sharing a similar </w:t>
            </w:r>
            <w:r w:rsidR="00AC5C1E">
              <w:rPr>
                <w:color w:val="auto"/>
                <w:sz w:val="24"/>
                <w:szCs w:val="24"/>
              </w:rPr>
              <w:t>philosophy</w:t>
            </w:r>
            <w:r w:rsidR="00080BC5">
              <w:rPr>
                <w:color w:val="auto"/>
                <w:sz w:val="24"/>
                <w:szCs w:val="24"/>
              </w:rPr>
              <w:t xml:space="preserve"> </w:t>
            </w:r>
            <w:r w:rsidR="00E87351">
              <w:rPr>
                <w:color w:val="auto"/>
                <w:sz w:val="24"/>
                <w:szCs w:val="24"/>
              </w:rPr>
              <w:t>Froebel’s</w:t>
            </w:r>
            <w:r w:rsidR="00080BC5">
              <w:rPr>
                <w:color w:val="auto"/>
                <w:sz w:val="24"/>
                <w:szCs w:val="24"/>
              </w:rPr>
              <w:t xml:space="preserve"> (1</w:t>
            </w:r>
            <w:r w:rsidR="00F35E41">
              <w:rPr>
                <w:color w:val="auto"/>
                <w:sz w:val="24"/>
                <w:szCs w:val="24"/>
              </w:rPr>
              <w:t>896</w:t>
            </w:r>
            <w:r w:rsidR="00080BC5">
              <w:rPr>
                <w:color w:val="auto"/>
                <w:sz w:val="24"/>
                <w:szCs w:val="24"/>
              </w:rPr>
              <w:t xml:space="preserve">) </w:t>
            </w:r>
            <w:r w:rsidR="000B3680">
              <w:rPr>
                <w:color w:val="auto"/>
                <w:sz w:val="24"/>
                <w:szCs w:val="24"/>
              </w:rPr>
              <w:t xml:space="preserve">approach to </w:t>
            </w:r>
            <w:r w:rsidR="00AC5C1E">
              <w:rPr>
                <w:color w:val="auto"/>
                <w:sz w:val="24"/>
                <w:szCs w:val="24"/>
              </w:rPr>
              <w:t>holistic</w:t>
            </w:r>
            <w:r w:rsidR="00783C6A">
              <w:rPr>
                <w:color w:val="auto"/>
                <w:sz w:val="24"/>
                <w:szCs w:val="24"/>
              </w:rPr>
              <w:t xml:space="preserve"> child development focused on the link between nature and play, </w:t>
            </w:r>
            <w:r w:rsidR="00B14CD0">
              <w:rPr>
                <w:color w:val="auto"/>
                <w:sz w:val="24"/>
                <w:szCs w:val="24"/>
              </w:rPr>
              <w:t>founding</w:t>
            </w:r>
            <w:r w:rsidR="00783C6A">
              <w:rPr>
                <w:color w:val="auto"/>
                <w:sz w:val="24"/>
                <w:szCs w:val="24"/>
              </w:rPr>
              <w:t xml:space="preserve"> the ‘</w:t>
            </w:r>
            <w:r w:rsidR="00AC5C1E">
              <w:rPr>
                <w:color w:val="auto"/>
                <w:sz w:val="24"/>
                <w:szCs w:val="24"/>
              </w:rPr>
              <w:t>kindergarten</w:t>
            </w:r>
            <w:r w:rsidR="00783C6A">
              <w:rPr>
                <w:color w:val="auto"/>
                <w:sz w:val="24"/>
                <w:szCs w:val="24"/>
              </w:rPr>
              <w:t xml:space="preserve">’ </w:t>
            </w:r>
            <w:r w:rsidR="00A1112B">
              <w:rPr>
                <w:color w:val="auto"/>
                <w:sz w:val="24"/>
                <w:szCs w:val="24"/>
              </w:rPr>
              <w:t xml:space="preserve">a child </w:t>
            </w:r>
            <w:r w:rsidR="00472549">
              <w:rPr>
                <w:color w:val="auto"/>
                <w:sz w:val="24"/>
                <w:szCs w:val="24"/>
              </w:rPr>
              <w:t>centred</w:t>
            </w:r>
            <w:r w:rsidR="00A1112B">
              <w:rPr>
                <w:color w:val="auto"/>
                <w:sz w:val="24"/>
                <w:szCs w:val="24"/>
              </w:rPr>
              <w:t xml:space="preserve"> </w:t>
            </w:r>
            <w:r w:rsidR="00B14CD0">
              <w:rPr>
                <w:color w:val="auto"/>
                <w:sz w:val="24"/>
                <w:szCs w:val="24"/>
              </w:rPr>
              <w:t>approach to learning outdoors</w:t>
            </w:r>
            <w:r w:rsidR="00C2798B">
              <w:rPr>
                <w:color w:val="auto"/>
                <w:sz w:val="24"/>
                <w:szCs w:val="24"/>
              </w:rPr>
              <w:t>, which</w:t>
            </w:r>
            <w:r w:rsidR="00B14CD0">
              <w:rPr>
                <w:color w:val="auto"/>
                <w:sz w:val="24"/>
                <w:szCs w:val="24"/>
              </w:rPr>
              <w:t xml:space="preserve"> focuses on</w:t>
            </w:r>
            <w:r w:rsidR="00AC5C1E">
              <w:rPr>
                <w:color w:val="auto"/>
                <w:sz w:val="24"/>
                <w:szCs w:val="24"/>
              </w:rPr>
              <w:t xml:space="preserve"> exploration through play and connecting to nature through gardening activities.</w:t>
            </w:r>
            <w:r w:rsidR="005C29C1">
              <w:rPr>
                <w:color w:val="auto"/>
                <w:sz w:val="24"/>
                <w:szCs w:val="24"/>
              </w:rPr>
              <w:t xml:space="preserve"> </w:t>
            </w:r>
            <w:r w:rsidR="001847AC">
              <w:rPr>
                <w:color w:val="auto"/>
                <w:sz w:val="24"/>
                <w:szCs w:val="24"/>
              </w:rPr>
              <w:t>The school are</w:t>
            </w:r>
            <w:r w:rsidR="00AC5C1E">
              <w:rPr>
                <w:color w:val="auto"/>
                <w:sz w:val="24"/>
                <w:szCs w:val="24"/>
              </w:rPr>
              <w:t xml:space="preserve"> demonstrating an excellent way t</w:t>
            </w:r>
            <w:r w:rsidR="002D37C0">
              <w:rPr>
                <w:color w:val="auto"/>
                <w:sz w:val="24"/>
                <w:szCs w:val="24"/>
              </w:rPr>
              <w:t xml:space="preserve">o </w:t>
            </w:r>
            <w:r w:rsidR="00AC5C1E">
              <w:rPr>
                <w:color w:val="auto"/>
                <w:sz w:val="24"/>
                <w:szCs w:val="24"/>
              </w:rPr>
              <w:t xml:space="preserve">incorporate theoretical perspectives </w:t>
            </w:r>
            <w:r w:rsidR="00697051">
              <w:rPr>
                <w:color w:val="auto"/>
                <w:sz w:val="24"/>
                <w:szCs w:val="24"/>
              </w:rPr>
              <w:t>into providing good</w:t>
            </w:r>
            <w:r w:rsidR="00AC5C1E">
              <w:rPr>
                <w:color w:val="auto"/>
                <w:sz w:val="24"/>
                <w:szCs w:val="24"/>
              </w:rPr>
              <w:t xml:space="preserve"> practice and</w:t>
            </w:r>
            <w:r w:rsidR="005C29C1">
              <w:rPr>
                <w:color w:val="auto"/>
                <w:sz w:val="24"/>
                <w:szCs w:val="24"/>
              </w:rPr>
              <w:t xml:space="preserve"> </w:t>
            </w:r>
            <w:r w:rsidR="00B11A07">
              <w:rPr>
                <w:color w:val="auto"/>
                <w:sz w:val="24"/>
                <w:szCs w:val="24"/>
              </w:rPr>
              <w:t>uphold</w:t>
            </w:r>
            <w:r w:rsidR="00C7340D">
              <w:rPr>
                <w:color w:val="auto"/>
                <w:sz w:val="24"/>
                <w:szCs w:val="24"/>
              </w:rPr>
              <w:t xml:space="preserve"> </w:t>
            </w:r>
            <w:r w:rsidR="00B11A07">
              <w:rPr>
                <w:color w:val="auto"/>
                <w:sz w:val="24"/>
                <w:szCs w:val="24"/>
              </w:rPr>
              <w:t xml:space="preserve">the key values </w:t>
            </w:r>
            <w:r w:rsidR="00C7340D">
              <w:rPr>
                <w:color w:val="auto"/>
                <w:sz w:val="24"/>
                <w:szCs w:val="24"/>
              </w:rPr>
              <w:t>of</w:t>
            </w:r>
            <w:r w:rsidR="00B11A07">
              <w:rPr>
                <w:color w:val="auto"/>
                <w:sz w:val="24"/>
                <w:szCs w:val="24"/>
              </w:rPr>
              <w:t xml:space="preserve"> </w:t>
            </w:r>
            <w:r w:rsidR="00B4188F">
              <w:rPr>
                <w:color w:val="auto"/>
                <w:sz w:val="24"/>
                <w:szCs w:val="24"/>
              </w:rPr>
              <w:t xml:space="preserve">the </w:t>
            </w:r>
            <w:r w:rsidR="00B11A07">
              <w:rPr>
                <w:color w:val="auto"/>
                <w:sz w:val="24"/>
                <w:szCs w:val="24"/>
              </w:rPr>
              <w:t>Welsh Government (2015) Foundation Phase Outdoor Learning Handbook</w:t>
            </w:r>
            <w:r w:rsidR="008834D3">
              <w:rPr>
                <w:color w:val="auto"/>
                <w:sz w:val="24"/>
                <w:szCs w:val="24"/>
              </w:rPr>
              <w:t xml:space="preserve"> framework</w:t>
            </w:r>
            <w:r w:rsidR="000E0617">
              <w:rPr>
                <w:color w:val="auto"/>
                <w:sz w:val="24"/>
                <w:szCs w:val="24"/>
              </w:rPr>
              <w:t>, promoting learning</w:t>
            </w:r>
            <w:r w:rsidR="00473474">
              <w:rPr>
                <w:color w:val="auto"/>
                <w:sz w:val="24"/>
                <w:szCs w:val="24"/>
              </w:rPr>
              <w:t xml:space="preserve"> and independence</w:t>
            </w:r>
            <w:r w:rsidR="000E0617">
              <w:rPr>
                <w:color w:val="auto"/>
                <w:sz w:val="24"/>
                <w:szCs w:val="24"/>
              </w:rPr>
              <w:t xml:space="preserve"> through discovery </w:t>
            </w:r>
            <w:r w:rsidR="00473474">
              <w:rPr>
                <w:color w:val="auto"/>
                <w:sz w:val="24"/>
                <w:szCs w:val="24"/>
              </w:rPr>
              <w:t>using outdoor learning as a resource.</w:t>
            </w:r>
            <w:r w:rsidR="005C16E7">
              <w:rPr>
                <w:color w:val="auto"/>
                <w:sz w:val="24"/>
                <w:szCs w:val="24"/>
              </w:rPr>
              <w:t xml:space="preserve"> The </w:t>
            </w:r>
            <w:r w:rsidR="001B231A">
              <w:rPr>
                <w:color w:val="auto"/>
                <w:sz w:val="24"/>
                <w:szCs w:val="24"/>
              </w:rPr>
              <w:t>facilitation</w:t>
            </w:r>
            <w:r w:rsidR="005C16E7">
              <w:rPr>
                <w:color w:val="auto"/>
                <w:sz w:val="24"/>
                <w:szCs w:val="24"/>
              </w:rPr>
              <w:t xml:space="preserve"> of </w:t>
            </w:r>
            <w:r w:rsidR="001B231A">
              <w:rPr>
                <w:color w:val="auto"/>
                <w:sz w:val="24"/>
                <w:szCs w:val="24"/>
              </w:rPr>
              <w:t>learning outdoor leaning</w:t>
            </w:r>
            <w:r w:rsidR="00C34B9B">
              <w:rPr>
                <w:color w:val="auto"/>
                <w:sz w:val="24"/>
                <w:szCs w:val="24"/>
              </w:rPr>
              <w:t xml:space="preserve"> has</w:t>
            </w:r>
            <w:r w:rsidR="001E17D7">
              <w:rPr>
                <w:color w:val="auto"/>
                <w:sz w:val="24"/>
                <w:szCs w:val="24"/>
              </w:rPr>
              <w:t xml:space="preserve"> been</w:t>
            </w:r>
            <w:r w:rsidR="00C34B9B">
              <w:rPr>
                <w:color w:val="auto"/>
                <w:sz w:val="24"/>
                <w:szCs w:val="24"/>
              </w:rPr>
              <w:t xml:space="preserve"> shown to be especially beneficial to children on the spectrum as it</w:t>
            </w:r>
            <w:r w:rsidR="005C16E7">
              <w:rPr>
                <w:color w:val="auto"/>
                <w:sz w:val="24"/>
                <w:szCs w:val="24"/>
              </w:rPr>
              <w:t xml:space="preserve"> allows for th</w:t>
            </w:r>
            <w:r w:rsidR="00142201">
              <w:rPr>
                <w:color w:val="auto"/>
                <w:sz w:val="24"/>
                <w:szCs w:val="24"/>
              </w:rPr>
              <w:t xml:space="preserve">e social, sensory and physical </w:t>
            </w:r>
            <w:r w:rsidR="001A1A49">
              <w:rPr>
                <w:color w:val="auto"/>
                <w:sz w:val="24"/>
                <w:szCs w:val="24"/>
              </w:rPr>
              <w:t>development</w:t>
            </w:r>
            <w:r w:rsidR="00142201">
              <w:rPr>
                <w:color w:val="auto"/>
                <w:sz w:val="24"/>
                <w:szCs w:val="24"/>
              </w:rPr>
              <w:t xml:space="preserve"> a safe and structured way</w:t>
            </w:r>
            <w:r w:rsidR="00D8216F">
              <w:rPr>
                <w:color w:val="auto"/>
                <w:sz w:val="24"/>
                <w:szCs w:val="24"/>
              </w:rPr>
              <w:t xml:space="preserve"> </w:t>
            </w:r>
            <w:r w:rsidR="008A5201">
              <w:rPr>
                <w:color w:val="auto"/>
                <w:sz w:val="24"/>
                <w:szCs w:val="24"/>
              </w:rPr>
              <w:t>(</w:t>
            </w:r>
            <w:r w:rsidR="00D8216F">
              <w:rPr>
                <w:color w:val="auto"/>
                <w:sz w:val="24"/>
                <w:szCs w:val="24"/>
              </w:rPr>
              <w:t>Knight, 2016).</w:t>
            </w:r>
          </w:p>
          <w:p w14:paraId="783BB3E2" w14:textId="37A0030B" w:rsidR="001A1A49" w:rsidRPr="00AB4BE5" w:rsidRDefault="00AB4BE5" w:rsidP="00E027DD">
            <w:pPr>
              <w:rPr>
                <w:color w:val="auto"/>
                <w:sz w:val="24"/>
                <w:szCs w:val="24"/>
              </w:rPr>
            </w:pPr>
            <w:r w:rsidRPr="00AB4BE5">
              <w:rPr>
                <w:noProof/>
                <w:color w:val="auto"/>
                <w:sz w:val="24"/>
                <w:szCs w:val="24"/>
              </w:rPr>
              <mc:AlternateContent>
                <mc:Choice Requires="wps">
                  <w:drawing>
                    <wp:anchor distT="0" distB="0" distL="114300" distR="114300" simplePos="0" relativeHeight="251618816" behindDoc="0" locked="0" layoutInCell="1" allowOverlap="1" wp14:anchorId="518E4BA3" wp14:editId="7483A372">
                      <wp:simplePos x="0" y="0"/>
                      <wp:positionH relativeFrom="column">
                        <wp:posOffset>-26395</wp:posOffset>
                      </wp:positionH>
                      <wp:positionV relativeFrom="paragraph">
                        <wp:posOffset>172996</wp:posOffset>
                      </wp:positionV>
                      <wp:extent cx="6384897" cy="0"/>
                      <wp:effectExtent l="0" t="0" r="0" b="0"/>
                      <wp:wrapNone/>
                      <wp:docPr id="1686769356" name="Straight Connector 134"/>
                      <wp:cNvGraphicFramePr/>
                      <a:graphic xmlns:a="http://schemas.openxmlformats.org/drawingml/2006/main">
                        <a:graphicData uri="http://schemas.microsoft.com/office/word/2010/wordprocessingShape">
                          <wps:wsp>
                            <wps:cNvCnPr/>
                            <wps:spPr>
                              <a:xfrm>
                                <a:off x="0" y="0"/>
                                <a:ext cx="6384897"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7707BD60" id="Straight Connector 134" o:spid="_x0000_s1026" style="position:absolute;z-index:251618816;visibility:visible;mso-wrap-style:square;mso-wrap-distance-left:9pt;mso-wrap-distance-top:0;mso-wrap-distance-right:9pt;mso-wrap-distance-bottom:0;mso-position-horizontal:absolute;mso-position-horizontal-relative:text;mso-position-vertical:absolute;mso-position-vertical-relative:text" from="-2.1pt,13.6pt" to="500.65pt,13.6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mYzwTswEAANQDAAAOAAAAZHJzL2Uyb0RvYy54bWysU01v2zAMvQ/YfxB0X+S0Q5cZcXpo0V2G&#10;rdjHD1BlKhYgiYKkxc6/H6UkdrENGDb0QosU3yP5RG9vJ2fZAWIy6Du+XjWcgVfYG7/v+PdvD282&#10;nKUsfS8teuj4ERK/3b1+tR1DC1c4oO0hMiLxqR1Dx4ecQytEUgM4mVYYwNOlxuhkJjfuRR/lSOzO&#10;iqumuREjxj5EVJASRe9Pl3xX+bUGlT9rnSAz23HqLVcbq30qVuy2st1HGQajzm3I/+jCSeOp6Ex1&#10;L7NkP6L5jcoZFTGhziuFTqDWRkGdgaZZN79M83WQAeosJE4Ks0zp5WjVp8Odf4wkwxhSm8JjLFNM&#10;Orrypf7YVMU6zmLBlJmi4M315u3m/TvO1OVOLMAQU/4A6Fg5dNwaX+aQrTx8TJmKUeolpYStLzah&#10;Nf2DsbY6ZQPgzkZ2kPR2eVqXtyLcsyzyClIsrddTPlo4sX4BzUxPza5r9bpVC6dUCny+8FpP2QWm&#10;qYMZ2PwdeM4vUKgb9y/gGVEro88z2BmP8U/VFyn0Kf+iwGnuIsET9sf6qFUaWp2q3HnNy24+9yt8&#10;+Rl3PwEAAP//AwBQSwMEFAAGAAgAAAAhAAhp5YPfAAAACQEAAA8AAABkcnMvZG93bnJldi54bWxM&#10;j0FrwkAQhe9C/8MyhV5Ed42tLWk2UgJeeihoivS4ZsdsaHY2ZFcT/31XPNTTMPMeb76XrUfbsjP2&#10;vnEkYTEXwJAqpxuqJXyXm9kbMB8UadU6QgkX9LDOHyaZSrUbaIvnXahZDCGfKgkmhC7l3FcGrfJz&#10;1yFF7eh6q0Jc+5rrXg0x3LY8EWLFrWoofjCqw8Jg9bs7WQk/9XS52ZdUDkX4Oq7MeNl/vhRSPj2O&#10;H+/AAo7h3wxX/IgOeWQ6uBNpz1oJs+ckOiUkr3FedSEWS2CH24XnGb9vkP8BAAD//wMAUEsBAi0A&#10;FAAGAAgAAAAhALaDOJL+AAAA4QEAABMAAAAAAAAAAAAAAAAAAAAAAFtDb250ZW50X1R5cGVzXS54&#10;bWxQSwECLQAUAAYACAAAACEAOP0h/9YAAACUAQAACwAAAAAAAAAAAAAAAAAvAQAAX3JlbHMvLnJl&#10;bHNQSwECLQAUAAYACAAAACEA5mM8E7MBAADUAwAADgAAAAAAAAAAAAAAAAAuAgAAZHJzL2Uyb0Rv&#10;Yy54bWxQSwECLQAUAAYACAAAACEACGnlg98AAAAJAQAADwAAAAAAAAAAAAAAAAANBAAAZHJzL2Rv&#10;d25yZXYueG1sUEsFBgAAAAAEAAQA8wAAABkFAAAAAA==&#10;" strokecolor="black [3213]" strokeweight=".5pt">
                      <v:stroke joinstyle="miter"/>
                    </v:line>
                  </w:pict>
                </mc:Fallback>
              </mc:AlternateContent>
            </w:r>
          </w:p>
          <w:p w14:paraId="537A7A29" w14:textId="42494FFD" w:rsidR="00A81CA9" w:rsidRDefault="00A81CA9" w:rsidP="00E027DD">
            <w:pPr>
              <w:rPr>
                <w:color w:val="000000" w:themeColor="text1"/>
                <w:sz w:val="24"/>
                <w:szCs w:val="24"/>
              </w:rPr>
            </w:pPr>
          </w:p>
          <w:p w14:paraId="5F908569" w14:textId="77777777" w:rsidR="00BA500F" w:rsidRDefault="00BA500F" w:rsidP="00E027DD">
            <w:pPr>
              <w:rPr>
                <w:color w:val="000000" w:themeColor="text1"/>
                <w:sz w:val="24"/>
                <w:szCs w:val="24"/>
              </w:rPr>
            </w:pPr>
          </w:p>
          <w:p w14:paraId="2AD486C5" w14:textId="77777777" w:rsidR="00BA500F" w:rsidRDefault="00BA500F" w:rsidP="00E027DD">
            <w:pPr>
              <w:rPr>
                <w:color w:val="000000" w:themeColor="text1"/>
                <w:sz w:val="24"/>
                <w:szCs w:val="24"/>
              </w:rPr>
            </w:pPr>
          </w:p>
          <w:p w14:paraId="41B18B21" w14:textId="77777777" w:rsidR="00BA500F" w:rsidRDefault="00BA500F" w:rsidP="00E027DD">
            <w:pPr>
              <w:rPr>
                <w:color w:val="000000" w:themeColor="text1"/>
                <w:sz w:val="24"/>
                <w:szCs w:val="24"/>
              </w:rPr>
            </w:pPr>
          </w:p>
          <w:p w14:paraId="4C911923" w14:textId="77777777" w:rsidR="00335DC8" w:rsidRDefault="00335DC8" w:rsidP="007D0D26">
            <w:pPr>
              <w:rPr>
                <w:color w:val="000000" w:themeColor="text1"/>
                <w:sz w:val="24"/>
                <w:szCs w:val="24"/>
              </w:rPr>
            </w:pPr>
          </w:p>
          <w:p w14:paraId="272392A8" w14:textId="06EAE2CF" w:rsidR="00335DC8" w:rsidRPr="00790F58" w:rsidRDefault="00335DC8" w:rsidP="007D0D26">
            <w:pPr>
              <w:rPr>
                <w:color w:val="000000" w:themeColor="text1"/>
                <w:sz w:val="24"/>
                <w:szCs w:val="24"/>
              </w:rPr>
            </w:pPr>
          </w:p>
          <w:p w14:paraId="14D9C06B" w14:textId="5B470F73" w:rsidR="00AB4BE5" w:rsidRDefault="00335DC8" w:rsidP="007D0D26">
            <w:pPr>
              <w:rPr>
                <w:b/>
                <w:bCs/>
                <w:color w:val="006699"/>
                <w:sz w:val="28"/>
                <w:szCs w:val="28"/>
              </w:rPr>
            </w:pPr>
            <w:r>
              <w:rPr>
                <w:b/>
                <w:bCs/>
                <w:noProof/>
                <w:color w:val="006699"/>
                <w:sz w:val="28"/>
                <w:szCs w:val="28"/>
              </w:rPr>
              <w:lastRenderedPageBreak/>
              <mc:AlternateContent>
                <mc:Choice Requires="wps">
                  <w:drawing>
                    <wp:anchor distT="0" distB="0" distL="114300" distR="114300" simplePos="0" relativeHeight="252426752" behindDoc="0" locked="0" layoutInCell="1" allowOverlap="1" wp14:anchorId="502884F2" wp14:editId="7740CA4C">
                      <wp:simplePos x="0" y="0"/>
                      <wp:positionH relativeFrom="column">
                        <wp:posOffset>7091045</wp:posOffset>
                      </wp:positionH>
                      <wp:positionV relativeFrom="paragraph">
                        <wp:posOffset>-635635</wp:posOffset>
                      </wp:positionV>
                      <wp:extent cx="228600" cy="10820400"/>
                      <wp:effectExtent l="0" t="0" r="0" b="0"/>
                      <wp:wrapNone/>
                      <wp:docPr id="1272290963" name="Rectangle 168"/>
                      <wp:cNvGraphicFramePr/>
                      <a:graphic xmlns:a="http://schemas.openxmlformats.org/drawingml/2006/main">
                        <a:graphicData uri="http://schemas.microsoft.com/office/word/2010/wordprocessingShape">
                          <wps:wsp>
                            <wps:cNvSpPr/>
                            <wps:spPr>
                              <a:xfrm>
                                <a:off x="0" y="0"/>
                                <a:ext cx="228600" cy="10820400"/>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22B126AA" id="Rectangle 168" o:spid="_x0000_s1026" style="position:absolute;margin-left:558.35pt;margin-top:-50.05pt;width:18pt;height:852pt;z-index:25242675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RxMt4egIAAGAFAAAOAAAAZHJzL2Uyb0RvYy54bWysVMFu2zAMvQ/YPwi6r7aDNGuDOkXQosOA&#10;oi3aDj0rshQbkEWNUuJkXz9KdpyuLXYYdpFFkXwkn0leXO5aw7YKfQO25MVJzpmyEqrGrkv+4/nm&#10;yxlnPghbCQNWlXyvPL9cfP500bm5mkANplLICMT6eedKXofg5lnmZa1a4U/AKUtKDdiKQCKuswpF&#10;R+itySZ5Pss6wMohSOU9vV73Sr5I+ForGe619iowU3LKLaQT07mKZ7a4EPM1Clc3ckhD/EMWrWgs&#10;BR2hrkUQbIPNO6i2kQgedDiR0GagdSNVqoGqKfI31TzVwqlUC5Hj3UiT/3+w8m775B6QaOicn3u6&#10;xip2Gtv4pfzYLpG1H8lSu8AkPU4mZ7OcKJWkKvKzST4liXCyo7tDH74paFm8lBzpbySSxPbWh970&#10;YBKjeTBNddMYkwRcr64Msq2Ify6fzc7PB/Q/zIyNxhaiW48YX7JjMekW9kZFO2MflWZNFdNPmaQ+&#10;U2McIaWyoehVtahUH744zcfaRo9UaQKMyJrij9gDQOzh99h9loN9dFWpTUfn/G+J9c6jR4oMNozO&#10;bWMBPwIwVNUQubc/kNRTE1laQbV/QIbQD4l38qah/3YrfHgQSFNBP5smPdzToQ10JYfhxlkN+Ouj&#10;92hPzUpazjqaspL7nxuBijPz3VIbnxfTaRzLJExPv05IwNea1WuN3bRXQO1Q0E5xMl2jfTCHq0Zo&#10;X2ghLGNUUgkrKXbJZcCDcBX66aeVItVymcxoFJ0It/bJyQgeWY19+bx7EeiG5g3U93dwmEgxf9PD&#10;vW30tLDcBNBNavAjrwPfNMapcYaVE/fEazlZHRfj4jcAAAD//wMAUEsDBBQABgAIAAAAIQBivYFa&#10;4gAAAA8BAAAPAAAAZHJzL2Rvd25yZXYueG1sTI/NTsMwEITvSLyDtUjcWtuFpiXEqRASPzdEoRXH&#10;bbwkgdiOYrcNb8/2BLed3dHsN8VqdJ040BDb4A3oqQJBvgq29bWB97eHyRJETOgtdsGTgR+KsCrP&#10;zwrMbTj6VzqsUy04xMccDTQp9bmUsWrIYZyGnjzfPsPgMLEcamkHPHK46+RMqUw6bD1/aLCn+4aq&#10;7/XeGZDLlwXq7dMjftAw1yo8f1Wba2MuL8a7WxCJxvRnhhM+o0PJTLuw9zaKjrXW2YK9BiZaKQ3i&#10;5NHzGe92PGXq6gZkWcj/PcpfAAAA//8DAFBLAQItABQABgAIAAAAIQC2gziS/gAAAOEBAAATAAAA&#10;AAAAAAAAAAAAAAAAAABbQ29udGVudF9UeXBlc10ueG1sUEsBAi0AFAAGAAgAAAAhADj9If/WAAAA&#10;lAEAAAsAAAAAAAAAAAAAAAAALwEAAF9yZWxzLy5yZWxzUEsBAi0AFAAGAAgAAAAhABHEy3h6AgAA&#10;YAUAAA4AAAAAAAAAAAAAAAAALgIAAGRycy9lMm9Eb2MueG1sUEsBAi0AFAAGAAgAAAAhAGK9gVri&#10;AAAADwEAAA8AAAAAAAAAAAAAAAAA1AQAAGRycy9kb3ducmV2LnhtbFBLBQYAAAAABAAEAPMAAADj&#10;BQAAAAA=&#10;" fillcolor="#069" stroked="f" strokeweight="1pt"/>
                  </w:pict>
                </mc:Fallback>
              </mc:AlternateContent>
            </w:r>
            <w:r w:rsidR="00AB4BE5">
              <w:rPr>
                <w:b/>
                <w:bCs/>
                <w:noProof/>
                <w:color w:val="006699"/>
                <w:sz w:val="28"/>
                <w:szCs w:val="28"/>
              </w:rPr>
              <mc:AlternateContent>
                <mc:Choice Requires="wps">
                  <w:drawing>
                    <wp:anchor distT="0" distB="0" distL="114300" distR="114300" simplePos="0" relativeHeight="251858432" behindDoc="0" locked="0" layoutInCell="1" allowOverlap="1" wp14:anchorId="2EBA15C7" wp14:editId="26ECF3B0">
                      <wp:simplePos x="0" y="0"/>
                      <wp:positionH relativeFrom="column">
                        <wp:posOffset>108777</wp:posOffset>
                      </wp:positionH>
                      <wp:positionV relativeFrom="paragraph">
                        <wp:posOffset>-353916</wp:posOffset>
                      </wp:positionV>
                      <wp:extent cx="6098651" cy="0"/>
                      <wp:effectExtent l="0" t="0" r="0" b="0"/>
                      <wp:wrapNone/>
                      <wp:docPr id="1566468294" name="Straight Connector 135"/>
                      <wp:cNvGraphicFramePr/>
                      <a:graphic xmlns:a="http://schemas.openxmlformats.org/drawingml/2006/main">
                        <a:graphicData uri="http://schemas.microsoft.com/office/word/2010/wordprocessingShape">
                          <wps:wsp>
                            <wps:cNvCnPr/>
                            <wps:spPr>
                              <a:xfrm>
                                <a:off x="0" y="0"/>
                                <a:ext cx="6098651" cy="0"/>
                              </a:xfrm>
                              <a:prstGeom prst="line">
                                <a:avLst/>
                              </a:prstGeom>
                              <a:ln>
                                <a:solidFill>
                                  <a:schemeClr val="tx1"/>
                                </a:solidFill>
                              </a:ln>
                            </wps:spPr>
                            <wps:style>
                              <a:lnRef idx="1">
                                <a:schemeClr val="accent1"/>
                              </a:lnRef>
                              <a:fillRef idx="0">
                                <a:schemeClr val="accent1"/>
                              </a:fillRef>
                              <a:effectRef idx="0">
                                <a:schemeClr val="accent1"/>
                              </a:effectRef>
                              <a:fontRef idx="minor">
                                <a:schemeClr val="tx1"/>
                              </a:fontRef>
                            </wps:style>
                            <wps:bodyPr/>
                          </wps:wsp>
                        </a:graphicData>
                      </a:graphic>
                    </wp:anchor>
                  </w:drawing>
                </mc:Choice>
                <mc:Fallback>
                  <w:pict>
                    <v:line w14:anchorId="007BD7A0" id="Straight Connector 135" o:spid="_x0000_s1026" style="position:absolute;z-index:251858432;visibility:visible;mso-wrap-style:square;mso-wrap-distance-left:9pt;mso-wrap-distance-top:0;mso-wrap-distance-right:9pt;mso-wrap-distance-bottom:0;mso-position-horizontal:absolute;mso-position-horizontal-relative:text;mso-position-vertical:absolute;mso-position-vertical-relative:text" from="8.55pt,-27.85pt" to="488.75pt,-27.85pt"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CUsusgEAANQDAAAOAAAAZHJzL2Uyb0RvYy54bWysU01v2zAMvQ/YfxB0X2QXWNAZcXpo0V2G&#10;rdjHD1BlKhYgiYKkxc6/H6UkdrENGDbsQosU3yP5RO/uZmfZEWIy6HvebhrOwCscjD/0/NvXxze3&#10;nKUs/SAteuj5CRK/279+tZtCBzc4oh0gMiLxqZtCz8ecQydEUiM4mTYYwNOlxuhkJjcexBDlROzO&#10;ipum2YoJ4xAiKkiJog/nS76v/FqDyp+0TpCZ7Tn1lquN1T4XK/Y72R2iDKNRlzbkP3ThpPFUdKF6&#10;kFmy79H8QuWMiphQ541CJ1Bro6DOQNO0zU/TfBllgDoLiZPCIlP6f7Tq4/HeP0WSYQqpS+Eplilm&#10;HV35Un9srmKdFrFgzkxRcNu8u92+bTlT1zuxAkNM+T2gY+XQc2t8mUN28vghZSpGqdeUEra+2ITW&#10;DI/G2uqUDYB7G9lR0tvluS1vRbgXWeQVpFhbr6d8snBm/QyamYGabWv1ulUrp1QKfL7yWk/ZBaap&#10;gwXY/Bl4yS9QqBv3N+AFUSujzwvYGY/xd9VXKfQ5/6rAee4iwTMOp/qoVRpanarcZc3Lbr70K3z9&#10;Gfc/AAAA//8DAFBLAwQUAAYACAAAACEA8ICl+N4AAAAKAQAADwAAAGRycy9kb3ducmV2LnhtbEyP&#10;wUrDQBCG74LvsIzgRdpNlTQasykS6MWDYCPF4zY7zQazsyG7bdK3dwRBj//Mxz/fFJvZ9eKMY+g8&#10;KVgtExBIjTcdtQo+6u3iEUSImozuPaGCCwbYlNdXhc6Nn+gdz7vYCi6hkGsFNsYhlzI0Fp0OSz8g&#10;8e7oR6cjx7GVZtQTl7te3ifJWjrdEV+wesDKYvO1OzkFn+3dw3ZfUz1V8e24tvNl/5pWSt3ezC/P&#10;ICLO8Q+GH31Wh5KdDv5EJoiec7ZiUsEiTTMQDDxlWQri8DuRZSH/v1B+AwAA//8DAFBLAQItABQA&#10;BgAIAAAAIQC2gziS/gAAAOEBAAATAAAAAAAAAAAAAAAAAAAAAABbQ29udGVudF9UeXBlc10ueG1s&#10;UEsBAi0AFAAGAAgAAAAhADj9If/WAAAAlAEAAAsAAAAAAAAAAAAAAAAALwEAAF9yZWxzLy5yZWxz&#10;UEsBAi0AFAAGAAgAAAAhAC0JSy6yAQAA1AMAAA4AAAAAAAAAAAAAAAAALgIAAGRycy9lMm9Eb2Mu&#10;eG1sUEsBAi0AFAAGAAgAAAAhAPCApfjeAAAACgEAAA8AAAAAAAAAAAAAAAAADAQAAGRycy9kb3du&#10;cmV2LnhtbFBLBQYAAAAABAAEAPMAAAAXBQAAAAA=&#10;" strokecolor="black [3213]" strokeweight=".5pt">
                      <v:stroke joinstyle="miter"/>
                    </v:line>
                  </w:pict>
                </mc:Fallback>
              </mc:AlternateContent>
            </w:r>
            <w:r w:rsidR="00AB4BE5" w:rsidRPr="00AB4BE5">
              <w:rPr>
                <w:b/>
                <w:bCs/>
                <w:color w:val="006699"/>
                <w:sz w:val="28"/>
                <w:szCs w:val="28"/>
              </w:rPr>
              <w:t>CASE STUDY THREE</w:t>
            </w:r>
            <w:r w:rsidR="00AB4BE5">
              <w:rPr>
                <w:b/>
                <w:bCs/>
                <w:noProof/>
                <w:color w:val="006699"/>
                <w:sz w:val="28"/>
                <w:szCs w:val="28"/>
              </w:rPr>
              <mc:AlternateContent>
                <mc:Choice Requires="wps">
                  <w:drawing>
                    <wp:anchor distT="0" distB="0" distL="114300" distR="114300" simplePos="0" relativeHeight="251497983" behindDoc="1" locked="0" layoutInCell="1" allowOverlap="1" wp14:anchorId="638F148C" wp14:editId="4800799D">
                      <wp:simplePos x="0" y="0"/>
                      <wp:positionH relativeFrom="column">
                        <wp:posOffset>-57785</wp:posOffset>
                      </wp:positionH>
                      <wp:positionV relativeFrom="paragraph">
                        <wp:posOffset>251239</wp:posOffset>
                      </wp:positionV>
                      <wp:extent cx="3538330" cy="1049573"/>
                      <wp:effectExtent l="0" t="19050" r="43180" b="36830"/>
                      <wp:wrapNone/>
                      <wp:docPr id="618279522" name="Arrow: Right 136"/>
                      <wp:cNvGraphicFramePr/>
                      <a:graphic xmlns:a="http://schemas.openxmlformats.org/drawingml/2006/main">
                        <a:graphicData uri="http://schemas.microsoft.com/office/word/2010/wordprocessingShape">
                          <wps:wsp>
                            <wps:cNvSpPr/>
                            <wps:spPr>
                              <a:xfrm>
                                <a:off x="0" y="0"/>
                                <a:ext cx="3538330" cy="1049573"/>
                              </a:xfrm>
                              <a:prstGeom prst="rightArrow">
                                <a:avLst/>
                              </a:prstGeom>
                              <a:solidFill>
                                <a:schemeClr val="bg1"/>
                              </a:solidFill>
                              <a:ln>
                                <a:solidFill>
                                  <a:srgbClr val="FF9900"/>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anchor>
                  </w:drawing>
                </mc:Choice>
                <mc:Fallback>
                  <w:pict>
                    <v:shape w14:anchorId="677AC3B0" id="Arrow: Right 136" o:spid="_x0000_s1026" type="#_x0000_t13" style="position:absolute;margin-left:-4.55pt;margin-top:19.8pt;width:278.6pt;height:82.65pt;z-index:-251818497;visibility:visible;mso-wrap-style:square;mso-width-percent:0;mso-wrap-distance-left:9pt;mso-wrap-distance-top:0;mso-wrap-distance-right:9pt;mso-wrap-distance-bottom:0;mso-position-horizontal:absolute;mso-position-horizontal-relative:text;mso-position-vertical:absolute;mso-position-vertical-relative:text;mso-width-percent:0;mso-width-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IV7apjAIAAI4FAAAOAAAAZHJzL2Uyb0RvYy54bWysVEtv2zAMvg/YfxB0X23nsTZBnSJokWFA&#10;0QZth54VWYoNyJJGKXGyXz9KfiRrix2GXWRRJD+Sn0le3xxqRfYCXGV0TrOLlBKhuSkqvc3pj5fV&#10;lytKnGe6YMpokdOjcPRm8fnTdWPnYmRKowoBBEG0mzc2p6X3dp4kjpeiZu7CWKFRKQ3UzKMI26QA&#10;1iB6rZJRmn5NGgOFBcOFc/h61yrpIuJLKbh/lNIJT1ROMTcfT4jnJpzJ4prNt8BsWfEuDfYPWdSs&#10;0hh0gLpjnpEdVO+g6oqDcUb6C27qxEhZcRFrwGqy9E01zyWzItaC5Dg70OT+Hyx/2D/bNSANjXVz&#10;h9dQxUFCHb6YHzlEso4DWeLgCcfH8XR8NR4jpxx1WTqZTS/Hgc7k5G7B+W/C1CRccgrVtvRLANNE&#10;qtj+3vnWoTcMMZ1RVbGqlIpC6ANxq4DsGf7BzTbrQvxhpfR7R9huBrfVajZL47/G5M48UQquyan0&#10;ePNHJQKg0k9CkqrAYkcx49iVp2wY50L7rFWVrBBtktk0PQXr84+8RMCALLG8AbsD6C1bkB675aez&#10;D64iNvXgnP4tsdZ58IiRjfaDc11pAx8BKKyqi9za9yS11ASWNqY4roGAaUfKWb6q8C/fM+fXDHCG&#10;sDNwL/hHPKQyTU5Nd6OkNPDro/dgj62NWkoanMmcup87BoIS9V1j08+yySQMcRQm08sRCnCu2Zxr&#10;9K6+Ndg0GW4gy+M12HvVXyWY+hXXxzJERRXTHGPnlHvohVvf7gpcQFwsl9EMB9cyf6+fLQ/ggdXQ&#10;vy+HVwa2a3WPU/Jg+vll8ze93toGT22WO29kFQfhxGvHNw59bJxuQYWtci5Hq9MaXfwGAAD//wMA&#10;UEsDBBQABgAIAAAAIQAlP38K4AAAAAkBAAAPAAAAZHJzL2Rvd25yZXYueG1sTI/BTsMwEETvSPyD&#10;tUjcWqeljZKQTQVIFRdERanU6zbeximxHcVuG/4ec4Lj7Ixm3par0XTiwoNvnUWYTRMQbGunWtsg&#10;7D7XkwyED2QVdc4ywjd7WFW3NyUVyl3tB1+2oRGxxPqCEHQIfSGlrzUb8lPXs43e0Q2GQpRDI9VA&#10;11huOjlPklQaam1c0NTzi+b6a3s2CNnr7m1/qjfEqX72+/dxqc26R7y/G58eQQQew18YfvEjOlSR&#10;6eDOVnnRIUzyWUwiPOQpiOgvF1k8HBDmySIHWZXy/wfVDwAAAP//AwBQSwECLQAUAAYACAAAACEA&#10;toM4kv4AAADhAQAAEwAAAAAAAAAAAAAAAAAAAAAAW0NvbnRlbnRfVHlwZXNdLnhtbFBLAQItABQA&#10;BgAIAAAAIQA4/SH/1gAAAJQBAAALAAAAAAAAAAAAAAAAAC8BAABfcmVscy8ucmVsc1BLAQItABQA&#10;BgAIAAAAIQDIV7apjAIAAI4FAAAOAAAAAAAAAAAAAAAAAC4CAABkcnMvZTJvRG9jLnhtbFBLAQIt&#10;ABQABgAIAAAAIQAlP38K4AAAAAkBAAAPAAAAAAAAAAAAAAAAAOYEAABkcnMvZG93bnJldi54bWxQ&#10;SwUGAAAAAAQABADzAAAA8wUAAAAA&#10;" adj="18396" fillcolor="white [3212]" strokecolor="#f90" strokeweight="1pt"/>
                  </w:pict>
                </mc:Fallback>
              </mc:AlternateContent>
            </w:r>
          </w:p>
          <w:p w14:paraId="1DC20A9F" w14:textId="3F832B20" w:rsidR="00AB4BE5" w:rsidRPr="00AB4BE5" w:rsidRDefault="00F12FB7" w:rsidP="007D0D26">
            <w:pPr>
              <w:rPr>
                <w:b/>
                <w:bCs/>
                <w:color w:val="006699"/>
                <w:sz w:val="28"/>
                <w:szCs w:val="28"/>
              </w:rPr>
            </w:pPr>
            <w:r>
              <w:rPr>
                <w:b/>
                <w:bCs/>
                <w:noProof/>
                <w:sz w:val="32"/>
                <w:szCs w:val="32"/>
              </w:rPr>
              <w:drawing>
                <wp:anchor distT="0" distB="0" distL="114300" distR="114300" simplePos="0" relativeHeight="251620864" behindDoc="0" locked="0" layoutInCell="1" allowOverlap="1" wp14:anchorId="76D6ACB7" wp14:editId="722D8498">
                  <wp:simplePos x="0" y="0"/>
                  <wp:positionH relativeFrom="column">
                    <wp:posOffset>99695</wp:posOffset>
                  </wp:positionH>
                  <wp:positionV relativeFrom="paragraph">
                    <wp:posOffset>205740</wp:posOffset>
                  </wp:positionV>
                  <wp:extent cx="452755" cy="452755"/>
                  <wp:effectExtent l="0" t="0" r="0" b="0"/>
                  <wp:wrapSquare wrapText="bothSides"/>
                  <wp:docPr id="480819787" name="Graphic 137" descr="Marketing with solid fil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80819787" name="Graphic 480819787" descr="Marketing with solid fill"/>
                          <pic:cNvPicPr/>
                        </pic:nvPicPr>
                        <pic:blipFill>
                          <a:blip r:embed="rId61">
                            <a:extLst>
                              <a:ext uri="{96DAC541-7B7A-43D3-8B79-37D633B846F1}">
                                <asvg:svgBlip xmlns:asvg="http://schemas.microsoft.com/office/drawing/2016/SVG/main" r:embed="rId62"/>
                              </a:ext>
                            </a:extLst>
                          </a:blip>
                          <a:stretch>
                            <a:fillRect/>
                          </a:stretch>
                        </pic:blipFill>
                        <pic:spPr>
                          <a:xfrm>
                            <a:off x="0" y="0"/>
                            <a:ext cx="452755" cy="452755"/>
                          </a:xfrm>
                          <a:prstGeom prst="rect">
                            <a:avLst/>
                          </a:prstGeom>
                        </pic:spPr>
                      </pic:pic>
                    </a:graphicData>
                  </a:graphic>
                </wp:anchor>
              </w:drawing>
            </w:r>
          </w:p>
          <w:p w14:paraId="26E874B1" w14:textId="12EC58F4" w:rsidR="00F12FB7" w:rsidRDefault="00F12FB7" w:rsidP="00F12FB7">
            <w:pPr>
              <w:rPr>
                <w:b/>
                <w:bCs/>
                <w:sz w:val="32"/>
                <w:szCs w:val="32"/>
              </w:rPr>
            </w:pPr>
            <w:r w:rsidRPr="00F12FB7">
              <w:rPr>
                <w:b/>
                <w:bCs/>
                <w:sz w:val="32"/>
                <w:szCs w:val="32"/>
              </w:rPr>
              <w:t>Communication</w:t>
            </w:r>
            <w:r w:rsidR="00A17945">
              <w:rPr>
                <w:b/>
                <w:bCs/>
                <w:sz w:val="32"/>
                <w:szCs w:val="32"/>
              </w:rPr>
              <w:t xml:space="preserve"> Resources</w:t>
            </w:r>
          </w:p>
          <w:p w14:paraId="6ADA6935" w14:textId="77777777" w:rsidR="00211288" w:rsidRDefault="00211288" w:rsidP="00F12FB7">
            <w:pPr>
              <w:rPr>
                <w:b/>
                <w:bCs/>
                <w:sz w:val="32"/>
                <w:szCs w:val="32"/>
              </w:rPr>
            </w:pPr>
          </w:p>
          <w:p w14:paraId="3A089214" w14:textId="1AFEA518" w:rsidR="00A17945" w:rsidRPr="00A17945" w:rsidRDefault="00A17945" w:rsidP="00F12FB7">
            <w:pPr>
              <w:rPr>
                <w:b/>
                <w:bCs/>
                <w:sz w:val="28"/>
                <w:szCs w:val="28"/>
              </w:rPr>
            </w:pPr>
            <w:r w:rsidRPr="00A17945">
              <w:rPr>
                <w:b/>
                <w:bCs/>
                <w:sz w:val="28"/>
                <w:szCs w:val="28"/>
              </w:rPr>
              <w:t>Background</w:t>
            </w:r>
          </w:p>
          <w:p w14:paraId="1B5FE53B" w14:textId="4A3D164B" w:rsidR="00211288" w:rsidRDefault="00313546" w:rsidP="00211288">
            <w:pPr>
              <w:pStyle w:val="ListParagraph"/>
              <w:numPr>
                <w:ilvl w:val="0"/>
                <w:numId w:val="14"/>
              </w:numPr>
              <w:rPr>
                <w:b/>
                <w:bCs/>
                <w:sz w:val="24"/>
                <w:szCs w:val="24"/>
              </w:rPr>
            </w:pPr>
            <w:r>
              <w:rPr>
                <w:b/>
                <w:bCs/>
                <w:sz w:val="24"/>
                <w:szCs w:val="24"/>
              </w:rPr>
              <w:t xml:space="preserve">Community school for </w:t>
            </w:r>
            <w:r w:rsidR="007760EE">
              <w:rPr>
                <w:b/>
                <w:bCs/>
                <w:sz w:val="24"/>
                <w:szCs w:val="24"/>
              </w:rPr>
              <w:t>autistic pupils</w:t>
            </w:r>
            <w:r w:rsidR="0080193D">
              <w:rPr>
                <w:b/>
                <w:bCs/>
                <w:sz w:val="24"/>
                <w:szCs w:val="24"/>
              </w:rPr>
              <w:t>.</w:t>
            </w:r>
          </w:p>
          <w:p w14:paraId="06F15660" w14:textId="62C44617" w:rsidR="002B3D31" w:rsidRPr="00211288" w:rsidRDefault="00313546" w:rsidP="00211288">
            <w:pPr>
              <w:pStyle w:val="ListParagraph"/>
              <w:numPr>
                <w:ilvl w:val="0"/>
                <w:numId w:val="14"/>
              </w:numPr>
              <w:rPr>
                <w:b/>
                <w:bCs/>
                <w:sz w:val="24"/>
                <w:szCs w:val="24"/>
              </w:rPr>
            </w:pPr>
            <w:r w:rsidRPr="00211288">
              <w:rPr>
                <w:b/>
                <w:bCs/>
                <w:sz w:val="24"/>
                <w:szCs w:val="24"/>
              </w:rPr>
              <w:t>Holistic approach to teaching</w:t>
            </w:r>
            <w:r w:rsidR="0080193D">
              <w:rPr>
                <w:b/>
                <w:bCs/>
                <w:sz w:val="24"/>
                <w:szCs w:val="24"/>
              </w:rPr>
              <w:t>.</w:t>
            </w:r>
          </w:p>
          <w:p w14:paraId="5200FF0A" w14:textId="1EC1DDDD" w:rsidR="002B3D31" w:rsidRDefault="00313546" w:rsidP="002B3D31">
            <w:pPr>
              <w:pStyle w:val="ListParagraph"/>
              <w:numPr>
                <w:ilvl w:val="0"/>
                <w:numId w:val="14"/>
              </w:numPr>
              <w:rPr>
                <w:b/>
                <w:bCs/>
                <w:sz w:val="24"/>
                <w:szCs w:val="24"/>
              </w:rPr>
            </w:pPr>
            <w:r>
              <w:rPr>
                <w:b/>
                <w:bCs/>
                <w:sz w:val="24"/>
                <w:szCs w:val="24"/>
              </w:rPr>
              <w:t>Focus on understanding the interests and thoughts of the pupil</w:t>
            </w:r>
            <w:r w:rsidR="0080193D">
              <w:rPr>
                <w:b/>
                <w:bCs/>
                <w:sz w:val="24"/>
                <w:szCs w:val="24"/>
              </w:rPr>
              <w:t>.</w:t>
            </w:r>
          </w:p>
          <w:p w14:paraId="32DF1C8A" w14:textId="0E692448" w:rsidR="00313546" w:rsidRDefault="003842E7" w:rsidP="002B3D31">
            <w:pPr>
              <w:pStyle w:val="ListParagraph"/>
              <w:numPr>
                <w:ilvl w:val="0"/>
                <w:numId w:val="14"/>
              </w:numPr>
              <w:rPr>
                <w:b/>
                <w:bCs/>
                <w:sz w:val="24"/>
                <w:szCs w:val="24"/>
              </w:rPr>
            </w:pPr>
            <w:r>
              <w:rPr>
                <w:b/>
                <w:bCs/>
                <w:sz w:val="24"/>
                <w:szCs w:val="24"/>
              </w:rPr>
              <w:t>Enabling pupil voice</w:t>
            </w:r>
            <w:r w:rsidR="0080193D">
              <w:rPr>
                <w:b/>
                <w:bCs/>
                <w:sz w:val="24"/>
                <w:szCs w:val="24"/>
              </w:rPr>
              <w:t>.</w:t>
            </w:r>
          </w:p>
          <w:p w14:paraId="1DB75BF7" w14:textId="72A18C16" w:rsidR="003842E7" w:rsidRDefault="003842E7" w:rsidP="002B3D31">
            <w:pPr>
              <w:pStyle w:val="ListParagraph"/>
              <w:numPr>
                <w:ilvl w:val="0"/>
                <w:numId w:val="14"/>
              </w:numPr>
              <w:rPr>
                <w:b/>
                <w:bCs/>
                <w:sz w:val="24"/>
                <w:szCs w:val="24"/>
              </w:rPr>
            </w:pPr>
            <w:r>
              <w:rPr>
                <w:b/>
                <w:bCs/>
                <w:sz w:val="24"/>
                <w:szCs w:val="24"/>
              </w:rPr>
              <w:t xml:space="preserve">Targeted </w:t>
            </w:r>
            <w:r w:rsidR="00211288">
              <w:rPr>
                <w:b/>
                <w:bCs/>
                <w:sz w:val="24"/>
                <w:szCs w:val="24"/>
              </w:rPr>
              <w:t>support and evaluation</w:t>
            </w:r>
            <w:r w:rsidR="0080193D">
              <w:rPr>
                <w:b/>
                <w:bCs/>
                <w:sz w:val="24"/>
                <w:szCs w:val="24"/>
              </w:rPr>
              <w:t>.</w:t>
            </w:r>
          </w:p>
          <w:p w14:paraId="13A5E8F1" w14:textId="233B2B58" w:rsidR="009C4DC7" w:rsidRDefault="0021734B" w:rsidP="002B3D31">
            <w:pPr>
              <w:pStyle w:val="ListParagraph"/>
              <w:numPr>
                <w:ilvl w:val="0"/>
                <w:numId w:val="14"/>
              </w:numPr>
              <w:rPr>
                <w:b/>
                <w:bCs/>
                <w:sz w:val="24"/>
                <w:szCs w:val="24"/>
              </w:rPr>
            </w:pPr>
            <w:r>
              <w:rPr>
                <w:b/>
                <w:bCs/>
                <w:noProof/>
                <w:sz w:val="24"/>
                <w:szCs w:val="24"/>
              </w:rPr>
              <mc:AlternateContent>
                <mc:Choice Requires="wps">
                  <w:drawing>
                    <wp:anchor distT="0" distB="0" distL="114300" distR="114300" simplePos="0" relativeHeight="251860480" behindDoc="0" locked="0" layoutInCell="1" allowOverlap="1" wp14:anchorId="2FFA9C25" wp14:editId="2F4C53A8">
                      <wp:simplePos x="0" y="0"/>
                      <wp:positionH relativeFrom="column">
                        <wp:posOffset>5157857</wp:posOffset>
                      </wp:positionH>
                      <wp:positionV relativeFrom="paragraph">
                        <wp:posOffset>152869</wp:posOffset>
                      </wp:positionV>
                      <wp:extent cx="1916181" cy="373601"/>
                      <wp:effectExtent l="0" t="0" r="8255" b="7620"/>
                      <wp:wrapNone/>
                      <wp:docPr id="1341711881" name="Text Box 138"/>
                      <wp:cNvGraphicFramePr/>
                      <a:graphic xmlns:a="http://schemas.openxmlformats.org/drawingml/2006/main">
                        <a:graphicData uri="http://schemas.microsoft.com/office/word/2010/wordprocessingShape">
                          <wps:wsp>
                            <wps:cNvSpPr txBox="1"/>
                            <wps:spPr>
                              <a:xfrm>
                                <a:off x="0" y="0"/>
                                <a:ext cx="1916181" cy="373601"/>
                              </a:xfrm>
                              <a:prstGeom prst="rect">
                                <a:avLst/>
                              </a:prstGeom>
                              <a:solidFill>
                                <a:schemeClr val="lt1"/>
                              </a:solidFill>
                              <a:ln w="6350">
                                <a:noFill/>
                              </a:ln>
                            </wps:spPr>
                            <wps:txbx>
                              <w:txbxContent>
                                <w:p w14:paraId="413902E1" w14:textId="089E93D9" w:rsidR="0021734B" w:rsidRPr="0021734B" w:rsidRDefault="0021734B">
                                  <w:pPr>
                                    <w:rPr>
                                      <w:sz w:val="18"/>
                                      <w:szCs w:val="18"/>
                                    </w:rPr>
                                  </w:pPr>
                                  <w:r w:rsidRPr="0021734B">
                                    <w:rPr>
                                      <w:sz w:val="18"/>
                                      <w:szCs w:val="18"/>
                                    </w:rPr>
                                    <w:t>(Autism Education Trust, 20</w:t>
                                  </w:r>
                                  <w:r>
                                    <w:rPr>
                                      <w:sz w:val="18"/>
                                      <w:szCs w:val="18"/>
                                    </w:rPr>
                                    <w:t>22).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FFA9C25" id="Text Box 138" o:spid="_x0000_s1041" type="#_x0000_t202" style="position:absolute;left:0;text-align:left;margin-left:406.15pt;margin-top:12.05pt;width:150.9pt;height:29.4pt;z-index:25186048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tUHcJMAIAAFwEAAAOAAAAZHJzL2Uyb0RvYy54bWysVE1v2zAMvQ/YfxB0X2wnadoacYosRYYB&#10;QVsgHXpWZCk2IIuapMTOfv0oOV/tdhp2kSmReiTfozx96BpF9sK6GnRBs0FKidAcylpvC/rjdfnl&#10;jhLnmS6ZAi0KehCOPsw+f5q2JhdDqECVwhIE0S5vTUEr702eJI5XomFuAEZodEqwDfO4tduktKxF&#10;9EYlwzSdJC3Y0ljgwjk8feyddBbxpRTcP0vphCeqoFibj6uN6yasyWzK8q1lpqr5sQz2D1U0rNaY&#10;9Az1yDwjO1v/AdXU3IID6QccmgSkrLmIPWA3Wfqhm3XFjIi9IDnOnGly/w+WP+3X5sUS332FDgUM&#10;hLTG5Q4PQz+dtE34YqUE/Ujh4Uyb6Dzh4dJ9NsnuMko4+ka3o0kaYZLLbWOd/yagIcEoqEVZIlts&#10;v3IeM2LoKSQkc6DqclkrFTdhFMRCWbJnKKLyJ/B3UUqTtqCT0U0agTWE6z2y0pjg0lOwfLfpSF1i&#10;6cNTwxsoD8iDhX5EnOHLGotdMedfmMWZwNZxzv0zLlIBJoOjRUkF9tffzkM8SoVeSlqcsYK6nztm&#10;BSXqu0YR77PxOAxl3Ixvboe4sdeezbVH75oFIANINFYXzRDv1cmUFpo3fA7zkBVdTHPMXVB/Mhe+&#10;n3x8TlzM5zEIx9Awv9JrwwN0YDxI8dq9MWuOenlU+glO08jyD7L1seGmhvnOg6yjpoHontUj/zjC&#10;Uerjcwtv5Hofoy4/hdlvAAAA//8DAFBLAwQUAAYACAAAACEA3M4Qg+AAAAAKAQAADwAAAGRycy9k&#10;b3ducmV2LnhtbEyPy07DMBBF90j9B2sqsUHUccKjhDgVQkAldjTQip0bD0lEPI5iNwl/j7OC3Yzu&#10;0Z0z2WYyLRuwd40lCWIVAUMqrW6okvBePF+ugTmvSKvWEkr4QQebfHGWqVTbkd5w2PmKhRJyqZJQ&#10;e9+lnLuyRqPcynZIIfuyvVE+rH3Fda/GUG5aHkfRDTeqoXChVh0+1lh+705GwudFdXh108vHmFwn&#10;3dN2KG73upDyfDk93APzOPk/GGb9oA55cDraE2nHWglrEScBlRBfCWAzIMQ8HUMU3wHPM/7/hfwX&#10;AAD//wMAUEsBAi0AFAAGAAgAAAAhALaDOJL+AAAA4QEAABMAAAAAAAAAAAAAAAAAAAAAAFtDb250&#10;ZW50X1R5cGVzXS54bWxQSwECLQAUAAYACAAAACEAOP0h/9YAAACUAQAACwAAAAAAAAAAAAAAAAAv&#10;AQAAX3JlbHMvLnJlbHNQSwECLQAUAAYACAAAACEALVB3CTACAABcBAAADgAAAAAAAAAAAAAAAAAu&#10;AgAAZHJzL2Uyb0RvYy54bWxQSwECLQAUAAYACAAAACEA3M4Qg+AAAAAKAQAADwAAAAAAAAAAAAAA&#10;AACKBAAAZHJzL2Rvd25yZXYueG1sUEsFBgAAAAAEAAQA8wAAAJcFAAAAAA==&#10;" fillcolor="white [3201]" stroked="f" strokeweight=".5pt">
                      <v:textbox>
                        <w:txbxContent>
                          <w:p w14:paraId="413902E1" w14:textId="089E93D9" w:rsidR="0021734B" w:rsidRPr="0021734B" w:rsidRDefault="0021734B">
                            <w:pPr>
                              <w:rPr>
                                <w:sz w:val="18"/>
                                <w:szCs w:val="18"/>
                              </w:rPr>
                            </w:pPr>
                            <w:r w:rsidRPr="0021734B">
                              <w:rPr>
                                <w:sz w:val="18"/>
                                <w:szCs w:val="18"/>
                              </w:rPr>
                              <w:t>(Autism Education Trust, 20</w:t>
                            </w:r>
                            <w:r>
                              <w:rPr>
                                <w:sz w:val="18"/>
                                <w:szCs w:val="18"/>
                              </w:rPr>
                              <w:t>22).</w:t>
                            </w:r>
                          </w:p>
                        </w:txbxContent>
                      </v:textbox>
                    </v:shape>
                  </w:pict>
                </mc:Fallback>
              </mc:AlternateContent>
            </w:r>
            <w:r w:rsidR="009C4DC7">
              <w:rPr>
                <w:b/>
                <w:bCs/>
                <w:sz w:val="24"/>
                <w:szCs w:val="24"/>
              </w:rPr>
              <w:t>Providing an outreach service to mainstream primary schools.</w:t>
            </w:r>
          </w:p>
          <w:p w14:paraId="2FCCE918" w14:textId="77777777" w:rsidR="003B5F2D" w:rsidRDefault="003B5F2D" w:rsidP="009C4DC7">
            <w:pPr>
              <w:rPr>
                <w:b/>
                <w:bCs/>
                <w:sz w:val="24"/>
                <w:szCs w:val="24"/>
              </w:rPr>
            </w:pPr>
          </w:p>
          <w:p w14:paraId="7380C153" w14:textId="77E45E70" w:rsidR="009C4DC7" w:rsidRDefault="003B5F2D" w:rsidP="009C4DC7">
            <w:pPr>
              <w:rPr>
                <w:color w:val="auto"/>
                <w:sz w:val="24"/>
                <w:szCs w:val="24"/>
              </w:rPr>
            </w:pPr>
            <w:r w:rsidRPr="008F32D8">
              <w:rPr>
                <w:b/>
                <w:bCs/>
                <w:color w:val="FF9900"/>
                <w:sz w:val="28"/>
                <w:szCs w:val="28"/>
              </w:rPr>
              <w:t>Visual Aids</w:t>
            </w:r>
            <w:r w:rsidRPr="003B5F2D">
              <w:rPr>
                <w:b/>
                <w:bCs/>
                <w:color w:val="FFC000"/>
                <w:sz w:val="28"/>
                <w:szCs w:val="28"/>
              </w:rPr>
              <w:t xml:space="preserve">- </w:t>
            </w:r>
            <w:r w:rsidRPr="003B5F2D">
              <w:rPr>
                <w:color w:val="auto"/>
                <w:sz w:val="24"/>
                <w:szCs w:val="24"/>
              </w:rPr>
              <w:t>Visual aids are</w:t>
            </w:r>
            <w:r>
              <w:rPr>
                <w:b/>
                <w:bCs/>
                <w:color w:val="auto"/>
                <w:sz w:val="24"/>
                <w:szCs w:val="24"/>
              </w:rPr>
              <w:t xml:space="preserve"> </w:t>
            </w:r>
            <w:r w:rsidRPr="003B5F2D">
              <w:rPr>
                <w:color w:val="auto"/>
                <w:sz w:val="24"/>
                <w:szCs w:val="24"/>
              </w:rPr>
              <w:t xml:space="preserve">used throughout the </w:t>
            </w:r>
            <w:r>
              <w:rPr>
                <w:color w:val="auto"/>
                <w:sz w:val="24"/>
                <w:szCs w:val="24"/>
              </w:rPr>
              <w:t>day</w:t>
            </w:r>
            <w:r w:rsidR="00364611">
              <w:rPr>
                <w:color w:val="auto"/>
                <w:sz w:val="24"/>
                <w:szCs w:val="24"/>
              </w:rPr>
              <w:t xml:space="preserve"> for </w:t>
            </w:r>
            <w:r w:rsidR="00DF538C">
              <w:rPr>
                <w:color w:val="auto"/>
                <w:sz w:val="24"/>
                <w:szCs w:val="24"/>
              </w:rPr>
              <w:t xml:space="preserve">daily </w:t>
            </w:r>
            <w:r w:rsidR="00364611">
              <w:rPr>
                <w:color w:val="auto"/>
                <w:sz w:val="24"/>
                <w:szCs w:val="24"/>
              </w:rPr>
              <w:t>tasks and timetables</w:t>
            </w:r>
            <w:r w:rsidR="001D37D0">
              <w:rPr>
                <w:color w:val="auto"/>
                <w:sz w:val="24"/>
                <w:szCs w:val="24"/>
              </w:rPr>
              <w:t>.</w:t>
            </w:r>
            <w:r w:rsidR="00DF538C">
              <w:rPr>
                <w:color w:val="auto"/>
                <w:sz w:val="24"/>
                <w:szCs w:val="24"/>
              </w:rPr>
              <w:t xml:space="preserve"> Visual supports are a communication tool</w:t>
            </w:r>
            <w:r w:rsidR="001968EF">
              <w:rPr>
                <w:color w:val="auto"/>
                <w:sz w:val="24"/>
                <w:szCs w:val="24"/>
              </w:rPr>
              <w:t xml:space="preserve"> that have a substantial benefit for children with autism. </w:t>
            </w:r>
            <w:r w:rsidR="00BA2CB8">
              <w:rPr>
                <w:color w:val="auto"/>
                <w:sz w:val="24"/>
                <w:szCs w:val="24"/>
              </w:rPr>
              <w:t xml:space="preserve">They enhance communication skills through </w:t>
            </w:r>
            <w:r w:rsidR="004C318B">
              <w:rPr>
                <w:color w:val="auto"/>
                <w:sz w:val="24"/>
                <w:szCs w:val="24"/>
              </w:rPr>
              <w:t>nonverbal</w:t>
            </w:r>
            <w:r w:rsidR="00BA2CB8">
              <w:rPr>
                <w:color w:val="auto"/>
                <w:sz w:val="24"/>
                <w:szCs w:val="24"/>
              </w:rPr>
              <w:t xml:space="preserve"> methods, allowing the child to </w:t>
            </w:r>
            <w:r w:rsidR="00BC1078">
              <w:rPr>
                <w:color w:val="auto"/>
                <w:sz w:val="24"/>
                <w:szCs w:val="24"/>
              </w:rPr>
              <w:t xml:space="preserve">gain independence and </w:t>
            </w:r>
            <w:r w:rsidR="00BA2CB8">
              <w:rPr>
                <w:color w:val="auto"/>
                <w:sz w:val="24"/>
                <w:szCs w:val="24"/>
              </w:rPr>
              <w:t>express feelings</w:t>
            </w:r>
            <w:r w:rsidR="00BC1078">
              <w:rPr>
                <w:color w:val="auto"/>
                <w:sz w:val="24"/>
                <w:szCs w:val="24"/>
              </w:rPr>
              <w:t>, reducing frustration. The use of timetables and ‘now and next’ boards can reduce anxiety by</w:t>
            </w:r>
            <w:r w:rsidR="004C318B">
              <w:rPr>
                <w:color w:val="auto"/>
                <w:sz w:val="24"/>
                <w:szCs w:val="24"/>
              </w:rPr>
              <w:t xml:space="preserve"> </w:t>
            </w:r>
            <w:r w:rsidR="00B2286E">
              <w:rPr>
                <w:color w:val="auto"/>
                <w:sz w:val="24"/>
                <w:szCs w:val="24"/>
              </w:rPr>
              <w:t>providing</w:t>
            </w:r>
            <w:r w:rsidR="004C318B">
              <w:rPr>
                <w:color w:val="auto"/>
                <w:sz w:val="24"/>
                <w:szCs w:val="24"/>
              </w:rPr>
              <w:t xml:space="preserve"> structure and predictability throughout the day</w:t>
            </w:r>
            <w:r w:rsidR="0087607E">
              <w:rPr>
                <w:color w:val="auto"/>
                <w:sz w:val="24"/>
                <w:szCs w:val="24"/>
              </w:rPr>
              <w:t xml:space="preserve"> (Coh</w:t>
            </w:r>
            <w:r w:rsidR="00105344">
              <w:rPr>
                <w:color w:val="auto"/>
                <w:sz w:val="24"/>
                <w:szCs w:val="24"/>
              </w:rPr>
              <w:t>en and Gerhardt, 2016).</w:t>
            </w:r>
          </w:p>
          <w:p w14:paraId="52173FBC" w14:textId="673A2E53" w:rsidR="00324E87" w:rsidRPr="00EE1241" w:rsidRDefault="00324E87" w:rsidP="009C4DC7">
            <w:pPr>
              <w:rPr>
                <w:color w:val="auto"/>
                <w:sz w:val="24"/>
                <w:szCs w:val="24"/>
              </w:rPr>
            </w:pPr>
            <w:r w:rsidRPr="00671F1E">
              <w:rPr>
                <w:b/>
                <w:bCs/>
                <w:color w:val="FF9900"/>
                <w:sz w:val="28"/>
                <w:szCs w:val="28"/>
              </w:rPr>
              <w:t>P</w:t>
            </w:r>
            <w:r w:rsidR="001A1306" w:rsidRPr="00671F1E">
              <w:rPr>
                <w:b/>
                <w:bCs/>
                <w:color w:val="FF9900"/>
                <w:sz w:val="28"/>
                <w:szCs w:val="28"/>
              </w:rPr>
              <w:t>icture Exchange</w:t>
            </w:r>
            <w:r w:rsidR="008F32D8" w:rsidRPr="00671F1E">
              <w:rPr>
                <w:b/>
                <w:bCs/>
                <w:color w:val="FF9900"/>
                <w:sz w:val="28"/>
                <w:szCs w:val="28"/>
              </w:rPr>
              <w:t xml:space="preserve"> Communication System (PECS)- </w:t>
            </w:r>
            <w:r w:rsidR="00EE1241">
              <w:rPr>
                <w:color w:val="auto"/>
                <w:sz w:val="24"/>
                <w:szCs w:val="24"/>
              </w:rPr>
              <w:t xml:space="preserve">Alternative </w:t>
            </w:r>
            <w:r w:rsidR="00962F53">
              <w:rPr>
                <w:color w:val="auto"/>
                <w:sz w:val="24"/>
                <w:szCs w:val="24"/>
              </w:rPr>
              <w:t xml:space="preserve">structured </w:t>
            </w:r>
            <w:r w:rsidR="00EE1241">
              <w:rPr>
                <w:color w:val="auto"/>
                <w:sz w:val="24"/>
                <w:szCs w:val="24"/>
              </w:rPr>
              <w:t xml:space="preserve">communication aid developed by </w:t>
            </w:r>
            <w:r w:rsidR="00262617">
              <w:rPr>
                <w:color w:val="auto"/>
                <w:sz w:val="24"/>
                <w:szCs w:val="24"/>
              </w:rPr>
              <w:t>Frost and Bondy (19</w:t>
            </w:r>
            <w:r w:rsidR="00454177">
              <w:rPr>
                <w:color w:val="auto"/>
                <w:sz w:val="24"/>
                <w:szCs w:val="24"/>
              </w:rPr>
              <w:t>94</w:t>
            </w:r>
            <w:r w:rsidR="00262617">
              <w:rPr>
                <w:color w:val="auto"/>
                <w:sz w:val="24"/>
                <w:szCs w:val="24"/>
              </w:rPr>
              <w:t>) that allows</w:t>
            </w:r>
            <w:r w:rsidR="00962F53">
              <w:rPr>
                <w:color w:val="auto"/>
                <w:sz w:val="24"/>
                <w:szCs w:val="24"/>
              </w:rPr>
              <w:t xml:space="preserve"> </w:t>
            </w:r>
            <w:r w:rsidR="00262617">
              <w:rPr>
                <w:color w:val="auto"/>
                <w:sz w:val="24"/>
                <w:szCs w:val="24"/>
              </w:rPr>
              <w:t xml:space="preserve">communications through </w:t>
            </w:r>
            <w:r w:rsidR="001576A8">
              <w:rPr>
                <w:color w:val="auto"/>
                <w:sz w:val="24"/>
                <w:szCs w:val="24"/>
              </w:rPr>
              <w:t xml:space="preserve">the exchange of simple </w:t>
            </w:r>
            <w:r w:rsidR="00262617">
              <w:rPr>
                <w:color w:val="auto"/>
                <w:sz w:val="24"/>
                <w:szCs w:val="24"/>
              </w:rPr>
              <w:t>pictures</w:t>
            </w:r>
            <w:r w:rsidR="001D16CD">
              <w:rPr>
                <w:color w:val="auto"/>
                <w:sz w:val="24"/>
                <w:szCs w:val="24"/>
              </w:rPr>
              <w:t xml:space="preserve"> offering a clear way of communicating needs and reducing frustrations. </w:t>
            </w:r>
          </w:p>
          <w:p w14:paraId="4077ED6E" w14:textId="76BBF2C4" w:rsidR="003E0A32" w:rsidRDefault="004D0611" w:rsidP="009C4DC7">
            <w:pPr>
              <w:rPr>
                <w:color w:val="auto"/>
                <w:sz w:val="24"/>
                <w:szCs w:val="24"/>
              </w:rPr>
            </w:pPr>
            <w:r w:rsidRPr="00671F1E">
              <w:rPr>
                <w:b/>
                <w:bCs/>
                <w:color w:val="FF9900"/>
                <w:sz w:val="28"/>
                <w:szCs w:val="28"/>
              </w:rPr>
              <w:t>Emotional</w:t>
            </w:r>
            <w:r w:rsidR="00A41CFE" w:rsidRPr="00671F1E">
              <w:rPr>
                <w:b/>
                <w:bCs/>
                <w:color w:val="FF9900"/>
                <w:sz w:val="28"/>
                <w:szCs w:val="28"/>
              </w:rPr>
              <w:t xml:space="preserve"> Zone</w:t>
            </w:r>
            <w:r w:rsidR="003E0A32" w:rsidRPr="00671F1E">
              <w:rPr>
                <w:b/>
                <w:bCs/>
                <w:color w:val="FF9900"/>
                <w:sz w:val="28"/>
                <w:szCs w:val="28"/>
              </w:rPr>
              <w:t xml:space="preserve"> Lanyard</w:t>
            </w:r>
            <w:r w:rsidR="003E0A32">
              <w:rPr>
                <w:color w:val="auto"/>
                <w:sz w:val="24"/>
                <w:szCs w:val="24"/>
              </w:rPr>
              <w:t xml:space="preserve">- </w:t>
            </w:r>
            <w:r w:rsidR="00A41CFE">
              <w:rPr>
                <w:color w:val="auto"/>
                <w:sz w:val="24"/>
                <w:szCs w:val="24"/>
              </w:rPr>
              <w:t xml:space="preserve">The staff each wear a </w:t>
            </w:r>
            <w:r w:rsidR="00B529F0">
              <w:rPr>
                <w:color w:val="auto"/>
                <w:sz w:val="24"/>
                <w:szCs w:val="24"/>
              </w:rPr>
              <w:t>four-colour</w:t>
            </w:r>
            <w:r w:rsidR="00A41CFE">
              <w:rPr>
                <w:color w:val="auto"/>
                <w:sz w:val="24"/>
                <w:szCs w:val="24"/>
              </w:rPr>
              <w:t xml:space="preserve"> coded zone on their lanyard that allows pupils to </w:t>
            </w:r>
            <w:r w:rsidR="00A71D1D">
              <w:rPr>
                <w:color w:val="auto"/>
                <w:sz w:val="24"/>
                <w:szCs w:val="24"/>
              </w:rPr>
              <w:t xml:space="preserve">consciously identify their feelings and level of </w:t>
            </w:r>
            <w:r w:rsidR="00B529F0">
              <w:rPr>
                <w:color w:val="auto"/>
                <w:sz w:val="24"/>
                <w:szCs w:val="24"/>
              </w:rPr>
              <w:t>alertness.</w:t>
            </w:r>
            <w:r w:rsidR="00681B50">
              <w:rPr>
                <w:color w:val="auto"/>
                <w:sz w:val="24"/>
                <w:szCs w:val="24"/>
              </w:rPr>
              <w:t xml:space="preserve"> This </w:t>
            </w:r>
            <w:r w:rsidR="008C6B84">
              <w:rPr>
                <w:color w:val="auto"/>
                <w:sz w:val="24"/>
                <w:szCs w:val="24"/>
              </w:rPr>
              <w:t>useful teaching tool</w:t>
            </w:r>
            <w:r w:rsidR="00681B50">
              <w:rPr>
                <w:color w:val="auto"/>
                <w:sz w:val="24"/>
                <w:szCs w:val="24"/>
              </w:rPr>
              <w:t xml:space="preserve"> is based on Leah Kuypers (2011) Zones of Regulation Approach.</w:t>
            </w:r>
            <w:r w:rsidR="00BD4047">
              <w:rPr>
                <w:color w:val="auto"/>
                <w:sz w:val="24"/>
                <w:szCs w:val="24"/>
              </w:rPr>
              <w:t xml:space="preserve"> </w:t>
            </w:r>
          </w:p>
          <w:p w14:paraId="307C00E9" w14:textId="79A8BF37" w:rsidR="00B529F0" w:rsidRDefault="00B529F0" w:rsidP="009C4DC7">
            <w:pPr>
              <w:rPr>
                <w:color w:val="auto"/>
                <w:sz w:val="24"/>
                <w:szCs w:val="24"/>
              </w:rPr>
            </w:pPr>
            <w:r w:rsidRPr="00B529F0">
              <w:rPr>
                <w:b/>
                <w:bCs/>
                <w:color w:val="1CADE4" w:themeColor="accent1"/>
                <w:sz w:val="24"/>
                <w:szCs w:val="24"/>
              </w:rPr>
              <w:t>BLUE</w:t>
            </w:r>
            <w:r>
              <w:rPr>
                <w:b/>
                <w:bCs/>
                <w:color w:val="1CADE4" w:themeColor="accent1"/>
                <w:sz w:val="24"/>
                <w:szCs w:val="24"/>
              </w:rPr>
              <w:t xml:space="preserve">- </w:t>
            </w:r>
            <w:r w:rsidR="00A82EBC">
              <w:rPr>
                <w:color w:val="auto"/>
                <w:sz w:val="24"/>
                <w:szCs w:val="24"/>
              </w:rPr>
              <w:t>Low moo</w:t>
            </w:r>
            <w:r w:rsidR="00AE7419">
              <w:rPr>
                <w:color w:val="auto"/>
                <w:sz w:val="24"/>
                <w:szCs w:val="24"/>
              </w:rPr>
              <w:t xml:space="preserve">d, </w:t>
            </w:r>
            <w:r w:rsidR="00A82EBC">
              <w:rPr>
                <w:color w:val="auto"/>
                <w:sz w:val="24"/>
                <w:szCs w:val="24"/>
              </w:rPr>
              <w:t>feeling sad, sick or tired. Low motivation, moving slowly with minimal alertness.</w:t>
            </w:r>
          </w:p>
          <w:p w14:paraId="6185CC98" w14:textId="57A231C4" w:rsidR="00A82EBC" w:rsidRDefault="00182E5D" w:rsidP="009C4DC7">
            <w:pPr>
              <w:rPr>
                <w:color w:val="auto"/>
                <w:sz w:val="24"/>
                <w:szCs w:val="24"/>
              </w:rPr>
            </w:pPr>
            <w:r w:rsidRPr="00182E5D">
              <w:rPr>
                <w:b/>
                <w:bCs/>
                <w:color w:val="00B050"/>
                <w:sz w:val="24"/>
                <w:szCs w:val="24"/>
              </w:rPr>
              <w:t>G</w:t>
            </w:r>
            <w:r>
              <w:rPr>
                <w:b/>
                <w:bCs/>
                <w:color w:val="00B050"/>
                <w:sz w:val="24"/>
                <w:szCs w:val="24"/>
              </w:rPr>
              <w:t xml:space="preserve">REEN- </w:t>
            </w:r>
            <w:r>
              <w:rPr>
                <w:color w:val="auto"/>
                <w:sz w:val="24"/>
                <w:szCs w:val="24"/>
              </w:rPr>
              <w:t>Regualted emotions</w:t>
            </w:r>
            <w:r w:rsidR="00AE7419">
              <w:rPr>
                <w:color w:val="auto"/>
                <w:sz w:val="24"/>
                <w:szCs w:val="24"/>
              </w:rPr>
              <w:t>, feeling happy and calm. Ready to learn and feeling</w:t>
            </w:r>
            <w:r w:rsidR="00BE5A62">
              <w:rPr>
                <w:color w:val="auto"/>
                <w:sz w:val="24"/>
                <w:szCs w:val="24"/>
              </w:rPr>
              <w:t xml:space="preserve"> focused</w:t>
            </w:r>
          </w:p>
          <w:p w14:paraId="7E77F8CC" w14:textId="5F804B7D" w:rsidR="00BE5A62" w:rsidRDefault="00BE5A62" w:rsidP="009C4DC7">
            <w:pPr>
              <w:rPr>
                <w:color w:val="auto"/>
                <w:sz w:val="24"/>
                <w:szCs w:val="24"/>
              </w:rPr>
            </w:pPr>
            <w:r w:rsidRPr="00BE5A62">
              <w:rPr>
                <w:b/>
                <w:bCs/>
                <w:color w:val="FFFF00"/>
                <w:sz w:val="24"/>
                <w:szCs w:val="24"/>
              </w:rPr>
              <w:t>YELLOW</w:t>
            </w:r>
            <w:r>
              <w:rPr>
                <w:b/>
                <w:bCs/>
                <w:color w:val="FFFF00"/>
                <w:sz w:val="24"/>
                <w:szCs w:val="24"/>
              </w:rPr>
              <w:t xml:space="preserve">- </w:t>
            </w:r>
            <w:r w:rsidR="00273A6F">
              <w:rPr>
                <w:color w:val="auto"/>
                <w:sz w:val="24"/>
                <w:szCs w:val="24"/>
              </w:rPr>
              <w:t xml:space="preserve">Feelings such as anxiousness and worry, contributing to a </w:t>
            </w:r>
            <w:r w:rsidR="00117509">
              <w:rPr>
                <w:color w:val="auto"/>
                <w:sz w:val="24"/>
                <w:szCs w:val="24"/>
              </w:rPr>
              <w:t>heightened state of alertness with a slight loss of control.</w:t>
            </w:r>
          </w:p>
          <w:p w14:paraId="51EC1D33" w14:textId="7CEE9097" w:rsidR="00117509" w:rsidRDefault="00117509" w:rsidP="009C4DC7">
            <w:pPr>
              <w:rPr>
                <w:color w:val="auto"/>
                <w:sz w:val="24"/>
                <w:szCs w:val="24"/>
              </w:rPr>
            </w:pPr>
            <w:r w:rsidRPr="00117509">
              <w:rPr>
                <w:b/>
                <w:bCs/>
                <w:color w:val="FF0000"/>
                <w:sz w:val="24"/>
                <w:szCs w:val="24"/>
              </w:rPr>
              <w:t>RED</w:t>
            </w:r>
            <w:r>
              <w:rPr>
                <w:b/>
                <w:bCs/>
                <w:color w:val="FF0000"/>
                <w:sz w:val="24"/>
                <w:szCs w:val="24"/>
              </w:rPr>
              <w:t>-</w:t>
            </w:r>
            <w:r w:rsidR="00964C28">
              <w:rPr>
                <w:color w:val="auto"/>
                <w:sz w:val="24"/>
                <w:szCs w:val="24"/>
              </w:rPr>
              <w:t xml:space="preserve"> A heightened sense of alertness resulting in feelings of anger or rage.</w:t>
            </w:r>
          </w:p>
          <w:p w14:paraId="46818E46" w14:textId="02FF8FBB" w:rsidR="005C2323" w:rsidRDefault="007A39A1" w:rsidP="009C4DC7">
            <w:pPr>
              <w:rPr>
                <w:color w:val="auto"/>
                <w:sz w:val="24"/>
                <w:szCs w:val="24"/>
              </w:rPr>
            </w:pPr>
            <w:r>
              <w:rPr>
                <w:color w:val="auto"/>
                <w:sz w:val="24"/>
                <w:szCs w:val="24"/>
              </w:rPr>
              <w:t xml:space="preserve">The </w:t>
            </w:r>
            <w:r w:rsidR="00CB49F6">
              <w:rPr>
                <w:color w:val="auto"/>
                <w:sz w:val="24"/>
                <w:szCs w:val="24"/>
              </w:rPr>
              <w:t>ideology behind this</w:t>
            </w:r>
            <w:r>
              <w:rPr>
                <w:color w:val="auto"/>
                <w:sz w:val="24"/>
                <w:szCs w:val="24"/>
              </w:rPr>
              <w:t xml:space="preserve"> method </w:t>
            </w:r>
            <w:r w:rsidR="00CB49F6">
              <w:rPr>
                <w:color w:val="auto"/>
                <w:sz w:val="24"/>
                <w:szCs w:val="24"/>
              </w:rPr>
              <w:t xml:space="preserve">is to </w:t>
            </w:r>
            <w:r w:rsidR="00030F25">
              <w:rPr>
                <w:color w:val="auto"/>
                <w:sz w:val="24"/>
                <w:szCs w:val="24"/>
              </w:rPr>
              <w:t>empower learners to understand their emotions through socio-emotional learning</w:t>
            </w:r>
            <w:r w:rsidR="003A6A45">
              <w:rPr>
                <w:color w:val="auto"/>
                <w:sz w:val="24"/>
                <w:szCs w:val="24"/>
              </w:rPr>
              <w:t xml:space="preserve"> and achieve self-advocacy over feelings</w:t>
            </w:r>
            <w:r w:rsidR="00DA2304">
              <w:rPr>
                <w:color w:val="auto"/>
                <w:sz w:val="24"/>
                <w:szCs w:val="24"/>
              </w:rPr>
              <w:t xml:space="preserve">. </w:t>
            </w:r>
            <w:r w:rsidR="0086326A">
              <w:rPr>
                <w:color w:val="auto"/>
                <w:sz w:val="24"/>
                <w:szCs w:val="24"/>
              </w:rPr>
              <w:t xml:space="preserve">The framework focuses on </w:t>
            </w:r>
            <w:r w:rsidR="009875FF">
              <w:rPr>
                <w:color w:val="auto"/>
                <w:sz w:val="24"/>
                <w:szCs w:val="24"/>
              </w:rPr>
              <w:t xml:space="preserve">the importance </w:t>
            </w:r>
            <w:r w:rsidR="001223B6">
              <w:rPr>
                <w:color w:val="auto"/>
                <w:sz w:val="24"/>
                <w:szCs w:val="24"/>
              </w:rPr>
              <w:t xml:space="preserve">of teaching </w:t>
            </w:r>
            <w:r w:rsidR="009875FF">
              <w:rPr>
                <w:color w:val="auto"/>
                <w:sz w:val="24"/>
                <w:szCs w:val="24"/>
              </w:rPr>
              <w:t xml:space="preserve">emotional regulation </w:t>
            </w:r>
            <w:r w:rsidR="001223B6">
              <w:rPr>
                <w:color w:val="auto"/>
                <w:sz w:val="24"/>
                <w:szCs w:val="24"/>
              </w:rPr>
              <w:t xml:space="preserve">skills </w:t>
            </w:r>
            <w:r w:rsidR="009875FF">
              <w:rPr>
                <w:color w:val="auto"/>
                <w:sz w:val="24"/>
                <w:szCs w:val="24"/>
              </w:rPr>
              <w:t xml:space="preserve">for development of positive </w:t>
            </w:r>
            <w:r w:rsidR="00E16F91">
              <w:rPr>
                <w:color w:val="auto"/>
                <w:sz w:val="24"/>
                <w:szCs w:val="24"/>
              </w:rPr>
              <w:t>behavioural, social, emotional and academic development.</w:t>
            </w:r>
            <w:r w:rsidR="001223B6">
              <w:rPr>
                <w:color w:val="auto"/>
                <w:sz w:val="24"/>
                <w:szCs w:val="24"/>
              </w:rPr>
              <w:t xml:space="preserve"> This links to </w:t>
            </w:r>
            <w:r w:rsidR="00B7177D">
              <w:rPr>
                <w:color w:val="auto"/>
                <w:sz w:val="24"/>
                <w:szCs w:val="24"/>
              </w:rPr>
              <w:t>Maslow’s</w:t>
            </w:r>
            <w:r w:rsidR="001223B6">
              <w:rPr>
                <w:color w:val="auto"/>
                <w:sz w:val="24"/>
                <w:szCs w:val="24"/>
              </w:rPr>
              <w:t xml:space="preserve"> </w:t>
            </w:r>
            <w:r w:rsidR="007C1B7D">
              <w:rPr>
                <w:color w:val="auto"/>
                <w:sz w:val="24"/>
                <w:szCs w:val="24"/>
              </w:rPr>
              <w:t>(1957) h</w:t>
            </w:r>
            <w:r w:rsidR="00B7177D">
              <w:rPr>
                <w:color w:val="auto"/>
                <w:sz w:val="24"/>
                <w:szCs w:val="24"/>
              </w:rPr>
              <w:t>ierarchy</w:t>
            </w:r>
            <w:r w:rsidR="001223B6">
              <w:rPr>
                <w:color w:val="auto"/>
                <w:sz w:val="24"/>
                <w:szCs w:val="24"/>
              </w:rPr>
              <w:t xml:space="preserve"> of </w:t>
            </w:r>
            <w:r w:rsidR="007C1B7D">
              <w:rPr>
                <w:color w:val="auto"/>
                <w:sz w:val="24"/>
                <w:szCs w:val="24"/>
              </w:rPr>
              <w:t>n</w:t>
            </w:r>
            <w:r w:rsidR="001223B6">
              <w:rPr>
                <w:color w:val="auto"/>
                <w:sz w:val="24"/>
                <w:szCs w:val="24"/>
              </w:rPr>
              <w:t xml:space="preserve">eeds </w:t>
            </w:r>
            <w:r w:rsidR="00BC76FA">
              <w:rPr>
                <w:color w:val="auto"/>
                <w:sz w:val="24"/>
                <w:szCs w:val="24"/>
              </w:rPr>
              <w:t>theory</w:t>
            </w:r>
            <w:r w:rsidR="006F55FA">
              <w:rPr>
                <w:color w:val="auto"/>
                <w:sz w:val="24"/>
                <w:szCs w:val="24"/>
              </w:rPr>
              <w:t xml:space="preserve">, suggesting that </w:t>
            </w:r>
            <w:r w:rsidR="00B7177D">
              <w:rPr>
                <w:color w:val="auto"/>
                <w:sz w:val="24"/>
                <w:szCs w:val="24"/>
              </w:rPr>
              <w:t>individuals must fulfil the</w:t>
            </w:r>
            <w:r w:rsidR="00F5301D">
              <w:rPr>
                <w:color w:val="auto"/>
                <w:sz w:val="24"/>
                <w:szCs w:val="24"/>
              </w:rPr>
              <w:t>ir</w:t>
            </w:r>
            <w:r w:rsidR="00B7177D">
              <w:rPr>
                <w:color w:val="auto"/>
                <w:sz w:val="24"/>
                <w:szCs w:val="24"/>
              </w:rPr>
              <w:t xml:space="preserve"> basic needs to </w:t>
            </w:r>
            <w:r w:rsidR="00132F71">
              <w:rPr>
                <w:color w:val="auto"/>
                <w:sz w:val="24"/>
                <w:szCs w:val="24"/>
              </w:rPr>
              <w:t>allow</w:t>
            </w:r>
            <w:r w:rsidR="00B7177D">
              <w:rPr>
                <w:color w:val="auto"/>
                <w:sz w:val="24"/>
                <w:szCs w:val="24"/>
              </w:rPr>
              <w:t xml:space="preserve"> progress</w:t>
            </w:r>
            <w:r w:rsidR="00132F71">
              <w:rPr>
                <w:color w:val="auto"/>
                <w:sz w:val="24"/>
                <w:szCs w:val="24"/>
              </w:rPr>
              <w:t>ion</w:t>
            </w:r>
            <w:r w:rsidR="00CB161D">
              <w:rPr>
                <w:color w:val="auto"/>
                <w:sz w:val="24"/>
                <w:szCs w:val="24"/>
              </w:rPr>
              <w:t xml:space="preserve"> on to the more advance</w:t>
            </w:r>
            <w:r w:rsidR="007C1B7D">
              <w:rPr>
                <w:color w:val="auto"/>
                <w:sz w:val="24"/>
                <w:szCs w:val="24"/>
              </w:rPr>
              <w:t>d.</w:t>
            </w:r>
            <w:r w:rsidR="00912532">
              <w:rPr>
                <w:color w:val="auto"/>
                <w:sz w:val="24"/>
                <w:szCs w:val="24"/>
              </w:rPr>
              <w:t xml:space="preserve"> </w:t>
            </w:r>
            <w:r w:rsidR="0021734B">
              <w:rPr>
                <w:color w:val="auto"/>
                <w:sz w:val="24"/>
                <w:szCs w:val="24"/>
              </w:rPr>
              <w:t>Maslow’s</w:t>
            </w:r>
            <w:r w:rsidR="00294757">
              <w:rPr>
                <w:color w:val="auto"/>
                <w:sz w:val="24"/>
                <w:szCs w:val="24"/>
              </w:rPr>
              <w:t xml:space="preserve"> </w:t>
            </w:r>
            <w:r w:rsidR="000629CD">
              <w:rPr>
                <w:color w:val="auto"/>
                <w:sz w:val="24"/>
                <w:szCs w:val="24"/>
              </w:rPr>
              <w:t>focus on social relationships and connect</w:t>
            </w:r>
            <w:r w:rsidR="006F55FA">
              <w:rPr>
                <w:color w:val="auto"/>
                <w:sz w:val="24"/>
                <w:szCs w:val="24"/>
              </w:rPr>
              <w:t>ion</w:t>
            </w:r>
            <w:r w:rsidR="000629CD">
              <w:rPr>
                <w:color w:val="auto"/>
                <w:sz w:val="24"/>
                <w:szCs w:val="24"/>
              </w:rPr>
              <w:t xml:space="preserve"> through</w:t>
            </w:r>
            <w:r w:rsidR="00B96273">
              <w:rPr>
                <w:color w:val="auto"/>
                <w:sz w:val="24"/>
                <w:szCs w:val="24"/>
              </w:rPr>
              <w:t xml:space="preserve"> love and </w:t>
            </w:r>
            <w:r w:rsidR="0021734B">
              <w:rPr>
                <w:color w:val="auto"/>
                <w:sz w:val="24"/>
                <w:szCs w:val="24"/>
              </w:rPr>
              <w:t>belonging</w:t>
            </w:r>
            <w:r w:rsidR="000629CD">
              <w:rPr>
                <w:color w:val="auto"/>
                <w:sz w:val="24"/>
                <w:szCs w:val="24"/>
              </w:rPr>
              <w:t>, connects</w:t>
            </w:r>
            <w:r w:rsidR="000974E3">
              <w:rPr>
                <w:color w:val="auto"/>
                <w:sz w:val="24"/>
                <w:szCs w:val="24"/>
              </w:rPr>
              <w:t xml:space="preserve"> </w:t>
            </w:r>
            <w:r w:rsidR="00B96273">
              <w:rPr>
                <w:color w:val="auto"/>
                <w:sz w:val="24"/>
                <w:szCs w:val="24"/>
              </w:rPr>
              <w:t>to the green zone</w:t>
            </w:r>
            <w:r w:rsidR="00065F2A">
              <w:rPr>
                <w:color w:val="auto"/>
                <w:sz w:val="24"/>
                <w:szCs w:val="24"/>
              </w:rPr>
              <w:t xml:space="preserve">, suggesting that when pupils are in a calm and regulated </w:t>
            </w:r>
            <w:r w:rsidR="007C1B7D">
              <w:rPr>
                <w:color w:val="auto"/>
                <w:sz w:val="24"/>
                <w:szCs w:val="24"/>
              </w:rPr>
              <w:t>state,</w:t>
            </w:r>
            <w:r w:rsidR="00065F2A">
              <w:rPr>
                <w:color w:val="auto"/>
                <w:sz w:val="24"/>
                <w:szCs w:val="24"/>
              </w:rPr>
              <w:t xml:space="preserve"> they are most likely to engage ad learn with others. </w:t>
            </w:r>
          </w:p>
          <w:p w14:paraId="6A3F248B" w14:textId="1BD26031" w:rsidR="00335DC8" w:rsidRDefault="00335DC8" w:rsidP="00335DC8">
            <w:pPr>
              <w:rPr>
                <w:b/>
                <w:bCs/>
                <w:color w:val="FFFFFF" w:themeColor="background1"/>
                <w:sz w:val="56"/>
                <w:szCs w:val="56"/>
              </w:rPr>
            </w:pPr>
            <w:r w:rsidRPr="00CF2448">
              <w:rPr>
                <w:b/>
                <w:bCs/>
                <w:noProof/>
                <w:color w:val="FFFFFF" w:themeColor="background1"/>
                <w:sz w:val="56"/>
                <w:szCs w:val="56"/>
              </w:rPr>
              <w:lastRenderedPageBreak/>
              <mc:AlternateContent>
                <mc:Choice Requires="wps">
                  <w:drawing>
                    <wp:anchor distT="0" distB="0" distL="114300" distR="114300" simplePos="0" relativeHeight="252425728" behindDoc="1" locked="0" layoutInCell="1" allowOverlap="1" wp14:anchorId="5A5569B2" wp14:editId="68DABF0C">
                      <wp:simplePos x="0" y="0"/>
                      <wp:positionH relativeFrom="column">
                        <wp:posOffset>95250</wp:posOffset>
                      </wp:positionH>
                      <wp:positionV relativeFrom="paragraph">
                        <wp:posOffset>-304800</wp:posOffset>
                      </wp:positionV>
                      <wp:extent cx="2440940" cy="2130425"/>
                      <wp:effectExtent l="0" t="0" r="16510" b="22225"/>
                      <wp:wrapNone/>
                      <wp:docPr id="1544388453" name="Flowchart: Connector 140"/>
                      <wp:cNvGraphicFramePr/>
                      <a:graphic xmlns:a="http://schemas.openxmlformats.org/drawingml/2006/main">
                        <a:graphicData uri="http://schemas.microsoft.com/office/word/2010/wordprocessingShape">
                          <wps:wsp>
                            <wps:cNvSpPr/>
                            <wps:spPr>
                              <a:xfrm>
                                <a:off x="0" y="0"/>
                                <a:ext cx="2440940" cy="2130425"/>
                              </a:xfrm>
                              <a:prstGeom prst="flowChartConnector">
                                <a:avLst/>
                              </a:prstGeom>
                              <a:solidFill>
                                <a:srgbClr val="006699"/>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37949047" id="Flowchart: Connector 140" o:spid="_x0000_s1026" type="#_x0000_t120" style="position:absolute;margin-left:7.5pt;margin-top:-24pt;width:192.2pt;height:167.75pt;z-index:-25089075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dr+w8fwIAAFYFAAAOAAAAZHJzL2Uyb0RvYy54bWysVE1v2zAMvQ/YfxB0X21nabcEdYogRYcB&#10;RVesHXpWZCk2IIsapcTJfv0o2XGCdthh2EWmTPLxQ4+8vtm3hu0U+gZsyYuLnDNlJVSN3ZT8x/Pd&#10;h8+c+SBsJQxYVfKD8vxm8f7ddefmagI1mEohIxDr550reR2Cm2eZl7Vqhb8ApywpNWArAl1xk1Uo&#10;OkJvTTbJ86usA6wcglTe09/bXskXCV9rJcM3rb0KzJSccgvpxHSu45ktrsV8g8LVjRzSEP+QRSsa&#10;S0FHqFsRBNti8waqbSSCBx0uJLQZaN1IlWqgaor8VTVPtXAq1ULN8W5sk/9/sPJh9+QekdrQOT/3&#10;JMYq9hrb+KX82D416zA2S+0Dk/RzMp3msyn1VJJuUnzMp5PL2M7s5O7Qhy8KWhaFkmsD3aoWGFZg&#10;Lb0MYGqZ2N370DseHWJsD6ap7hpj0gU365VBthPxHfOrq9lsiHVmlp1KSFI4GBWdjf2uNGuqmHSK&#10;mNilRjwhpbKh6FW1qFQfprjM80QQqmj0SPUlwIisKb0RewCIzH2L3dc32EdXlcg5Oud/S6x3Hj1S&#10;ZLBhdG4bO/RyzLMvwVBVQ+TentI/a00U11AdHpEh9KPhnbxr6LXuhQ+PAmkW6IVpvsM3OuIDlhwG&#10;ibMa8Nef/kd7oihpOetotkruf24FKs7MV0vknRXEHRrGdJlefprQBc8163ON3bYroGcvaJM4mcRo&#10;H8xR1AjtC62BZYxKKmElxS65DHi8rEI/87RIpFoukxkNoBPh3j45GcFjVyP/nvcvAt1A2UBsf4Dj&#10;HIr5K672ttHTwnIbQDeJyKe+Dv2m4U3EGRZN3A7n92R1WoeL3wAAAP//AwBQSwMEFAAGAAgAAAAh&#10;ADVR+NngAAAACgEAAA8AAABkcnMvZG93bnJldi54bWxMj0FPwzAMhe9I/IfISNy2lLF1XWk6wRAS&#10;h1024J41pq1onC7J1o5fjznBzU9+fv5esR5tJ87oQ+tIwd00AYFUOdNSreD97WWSgQhRk9GdI1Rw&#10;wQDr8vqq0LlxA+3wvI+14BAKuVbQxNjnUoaqQavD1PVIvPt03urI0tfSeD1wuO3kLElSaXVL/KHR&#10;PW4arL72J8sYSx1TPzxvd9vx6fK9+UiPr+lRqdub8fEBRMQx/pnhF59voGSmgzuRCaJjveAqUcFk&#10;nvHAhvvVag7ioGCWLRcgy0L+r1D+AAAA//8DAFBLAQItABQABgAIAAAAIQC2gziS/gAAAOEBAAAT&#10;AAAAAAAAAAAAAAAAAAAAAABbQ29udGVudF9UeXBlc10ueG1sUEsBAi0AFAAGAAgAAAAhADj9If/W&#10;AAAAlAEAAAsAAAAAAAAAAAAAAAAALwEAAF9yZWxzLy5yZWxzUEsBAi0AFAAGAAgAAAAhAN2v7Dx/&#10;AgAAVgUAAA4AAAAAAAAAAAAAAAAALgIAAGRycy9lMm9Eb2MueG1sUEsBAi0AFAAGAAgAAAAhADVR&#10;+NngAAAACgEAAA8AAAAAAAAAAAAAAAAA2QQAAGRycy9kb3ducmV2LnhtbFBLBQYAAAAABAAEAPMA&#10;AADmBQAAAAA=&#10;" fillcolor="#069" strokecolor="#041921 [484]" strokeweight="1pt">
                      <v:stroke joinstyle="miter"/>
                    </v:shape>
                  </w:pict>
                </mc:Fallback>
              </mc:AlternateContent>
            </w:r>
            <w:r w:rsidR="00CF2448">
              <w:rPr>
                <w:b/>
                <w:bCs/>
                <w:color w:val="FFFFFF" w:themeColor="background1"/>
                <w:sz w:val="56"/>
                <w:szCs w:val="56"/>
              </w:rPr>
              <w:t xml:space="preserve">    </w:t>
            </w:r>
            <w:r>
              <w:rPr>
                <w:b/>
                <w:bCs/>
                <w:color w:val="FFFFFF" w:themeColor="background1"/>
                <w:sz w:val="56"/>
                <w:szCs w:val="56"/>
              </w:rPr>
              <w:t xml:space="preserve">     </w:t>
            </w:r>
            <w:r w:rsidRPr="00CF2448">
              <w:rPr>
                <w:b/>
                <w:bCs/>
                <w:color w:val="FFFFFF" w:themeColor="background1"/>
                <w:sz w:val="56"/>
                <w:szCs w:val="56"/>
              </w:rPr>
              <w:t>Chapter</w:t>
            </w:r>
          </w:p>
          <w:p w14:paraId="1369C58F" w14:textId="5705FD47" w:rsidR="00335DC8" w:rsidRPr="00CF2448" w:rsidRDefault="00335DC8" w:rsidP="00335DC8">
            <w:pPr>
              <w:rPr>
                <w:b/>
                <w:bCs/>
                <w:color w:val="FFFFFF" w:themeColor="background1"/>
                <w:sz w:val="56"/>
                <w:szCs w:val="56"/>
              </w:rPr>
            </w:pPr>
            <w:r>
              <w:rPr>
                <w:b/>
                <w:bCs/>
                <w:color w:val="FFFFFF" w:themeColor="background1"/>
                <w:sz w:val="56"/>
                <w:szCs w:val="56"/>
              </w:rPr>
              <w:t xml:space="preserve">      </w:t>
            </w:r>
            <w:r w:rsidRPr="00CF2448">
              <w:rPr>
                <w:b/>
                <w:bCs/>
                <w:color w:val="FFFFFF" w:themeColor="background1"/>
                <w:sz w:val="56"/>
                <w:szCs w:val="56"/>
              </w:rPr>
              <w:t xml:space="preserve"> </w:t>
            </w:r>
            <w:r>
              <w:rPr>
                <w:b/>
                <w:bCs/>
                <w:color w:val="FFFFFF" w:themeColor="background1"/>
                <w:sz w:val="56"/>
                <w:szCs w:val="56"/>
              </w:rPr>
              <w:t xml:space="preserve">    </w:t>
            </w:r>
            <w:r w:rsidRPr="00CF2448">
              <w:rPr>
                <w:b/>
                <w:bCs/>
                <w:color w:val="FFFFFF" w:themeColor="background1"/>
                <w:sz w:val="56"/>
                <w:szCs w:val="56"/>
              </w:rPr>
              <w:t>Four</w:t>
            </w:r>
          </w:p>
          <w:p w14:paraId="79A9D9C7" w14:textId="5BCCC95A" w:rsidR="00633FFF" w:rsidRPr="00CF2448" w:rsidRDefault="00633FFF" w:rsidP="00335DC8">
            <w:pPr>
              <w:rPr>
                <w:b/>
                <w:bCs/>
                <w:color w:val="FFFFFF" w:themeColor="background1"/>
                <w:sz w:val="56"/>
                <w:szCs w:val="56"/>
              </w:rPr>
            </w:pPr>
          </w:p>
          <w:p w14:paraId="10B7E32A" w14:textId="77777777" w:rsidR="0080193D" w:rsidRPr="0080193D" w:rsidRDefault="0080193D" w:rsidP="0080193D">
            <w:pPr>
              <w:rPr>
                <w:b/>
                <w:bCs/>
                <w:sz w:val="24"/>
                <w:szCs w:val="24"/>
              </w:rPr>
            </w:pPr>
          </w:p>
          <w:p w14:paraId="5E813D18" w14:textId="77777777" w:rsidR="00211288" w:rsidRDefault="00211288" w:rsidP="00211288">
            <w:pPr>
              <w:pStyle w:val="ListParagraph"/>
              <w:rPr>
                <w:b/>
                <w:bCs/>
                <w:sz w:val="24"/>
                <w:szCs w:val="24"/>
              </w:rPr>
            </w:pPr>
          </w:p>
          <w:p w14:paraId="4BF9F2E0" w14:textId="1862156C" w:rsidR="00211288" w:rsidRDefault="00211288" w:rsidP="00211288">
            <w:pPr>
              <w:pStyle w:val="ListParagraph"/>
              <w:rPr>
                <w:b/>
                <w:bCs/>
                <w:sz w:val="24"/>
                <w:szCs w:val="24"/>
              </w:rPr>
            </w:pPr>
          </w:p>
          <w:p w14:paraId="04D98879" w14:textId="184B495E" w:rsidR="00211288" w:rsidRDefault="00D57BAF" w:rsidP="00211288">
            <w:pPr>
              <w:pStyle w:val="ListParagraph"/>
              <w:rPr>
                <w:b/>
                <w:bCs/>
                <w:sz w:val="24"/>
                <w:szCs w:val="24"/>
              </w:rPr>
            </w:pPr>
            <w:r>
              <w:rPr>
                <w:b/>
                <w:bCs/>
                <w:noProof/>
                <w:color w:val="006699"/>
                <w:sz w:val="96"/>
                <w:szCs w:val="96"/>
              </w:rPr>
              <mc:AlternateContent>
                <mc:Choice Requires="wps">
                  <w:drawing>
                    <wp:anchor distT="0" distB="0" distL="114300" distR="114300" simplePos="0" relativeHeight="252421632" behindDoc="0" locked="0" layoutInCell="1" allowOverlap="1" wp14:anchorId="6A5D3928" wp14:editId="7979D12F">
                      <wp:simplePos x="0" y="0"/>
                      <wp:positionH relativeFrom="column">
                        <wp:posOffset>275052</wp:posOffset>
                      </wp:positionH>
                      <wp:positionV relativeFrom="paragraph">
                        <wp:posOffset>96080</wp:posOffset>
                      </wp:positionV>
                      <wp:extent cx="6154615" cy="1758462"/>
                      <wp:effectExtent l="0" t="0" r="0" b="0"/>
                      <wp:wrapNone/>
                      <wp:docPr id="1236346807" name="Text Box 180"/>
                      <wp:cNvGraphicFramePr/>
                      <a:graphic xmlns:a="http://schemas.openxmlformats.org/drawingml/2006/main">
                        <a:graphicData uri="http://schemas.microsoft.com/office/word/2010/wordprocessingShape">
                          <wps:wsp>
                            <wps:cNvSpPr txBox="1"/>
                            <wps:spPr>
                              <a:xfrm>
                                <a:off x="0" y="0"/>
                                <a:ext cx="6154615" cy="1758462"/>
                              </a:xfrm>
                              <a:prstGeom prst="rect">
                                <a:avLst/>
                              </a:prstGeom>
                              <a:solidFill>
                                <a:schemeClr val="lt1"/>
                              </a:solidFill>
                              <a:ln w="6350">
                                <a:noFill/>
                              </a:ln>
                            </wps:spPr>
                            <wps:txbx>
                              <w:txbxContent>
                                <w:p w14:paraId="67751CCF" w14:textId="2C9B4A8F" w:rsidR="00B753C3" w:rsidRDefault="00D57BAF" w:rsidP="00335DC8">
                                  <w:r>
                                    <w:rPr>
                                      <w:noProof/>
                                    </w:rPr>
                                    <w:drawing>
                                      <wp:inline distT="0" distB="0" distL="0" distR="0" wp14:anchorId="5C881BED" wp14:editId="129C1C04">
                                        <wp:extent cx="4638883" cy="1442912"/>
                                        <wp:effectExtent l="0" t="0" r="0" b="5080"/>
                                        <wp:docPr id="515042576" name="Picture 1" descr="Blue text on a whit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5042576" name="Picture 1" descr="Blue text on a white background"/>
                                                <pic:cNvPicPr/>
                                              </pic:nvPicPr>
                                              <pic:blipFill>
                                                <a:blip r:embed="rId63"/>
                                                <a:stretch>
                                                  <a:fillRect/>
                                                </a:stretch>
                                              </pic:blipFill>
                                              <pic:spPr>
                                                <a:xfrm>
                                                  <a:off x="0" y="0"/>
                                                  <a:ext cx="4655510" cy="1448084"/>
                                                </a:xfrm>
                                                <a:prstGeom prst="rect">
                                                  <a:avLst/>
                                                </a:prstGeom>
                                              </pic:spPr>
                                            </pic:pic>
                                          </a:graphicData>
                                        </a:graphic>
                                      </wp:inline>
                                    </w:drawing>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A5D3928" id="Text Box 180" o:spid="_x0000_s1042" type="#_x0000_t202" style="position:absolute;left:0;text-align:left;margin-left:21.65pt;margin-top:7.55pt;width:484.6pt;height:138.45pt;z-index:252421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vZWTaMgIAAF0EAAAOAAAAZHJzL2Uyb0RvYy54bWysVE1v2zAMvQ/YfxB0XxynSdoZcYosRYYB&#10;RVsgHXpWZCkWIIuapMTOfv0oOV/rdhp2iEKJ1BP5+OjZfddoshfOKzAlzQdDSoThUCmzLen319Wn&#10;O0p8YKZiGowo6UF4ej//+GHW2kKMoAZdCUcQxPiitSWtQ7BFlnlei4b5AVhh0CnBNSzg1m2zyrEW&#10;0RudjYbDadaCq6wDLrzH04feSecJX0rBw7OUXgSiS4q5hbS6tG7ims1nrNg6ZmvFj2mwf8iiYcrg&#10;o2eoBxYY2Tn1B1SjuAMPMgw4NBlIqbhINWA1+fBdNeuaWZFqQXK8PdPk/x8sf9qv7YsjofsCHTYw&#10;EtJaX3g8jPV00jXxHzMl6EcKD2faRBcIx8NpPhnjjxKOvvx2cjeejiJOdrlunQ9fBTQkGiV12JdE&#10;F9s/+tCHnkLiax60qlZK67SJWhBL7cieYRd1SEki+G9R2pAWU7mZDBOwgXi9R9YGc7kUFa3QbTqi&#10;Kkz35lTxBqoDEuGg14i3fKUw2UfmwwtzKAqsHYUennGRGvAxOFqU1OB+/u08xmOv0EtJiyIrqf+x&#10;Y05Qor8Z7OLnfDyOqkyb8eR2hBt37dlce8yuWQIykONIWZ7MGB/0yZQOmjech0V8FV3McHy7pOFk&#10;LkMvfZwnLhaLFIQ6tCw8mrXlEToyHlvx2r0xZ4/9CtjqJzjJkRXv2tbHxpsGFrsAUqWeRqJ7Vo/8&#10;o4aTKo7zFofkep+iLl+F+S8AAAD//wMAUEsDBBQABgAIAAAAIQCilgXZ4QAAAAoBAAAPAAAAZHJz&#10;L2Rvd25yZXYueG1sTI/NTsMwEITvSH0HaytxQdROQoCGOBVCQCVuNPyoNzdekoh4HcVuEt4e9wTH&#10;2RnNfJtvZtOxEQfXWpIQrQQwpMrqlmoJb+XT5S0w5xVp1VlCCT/oYFMsznKVaTvRK447X7NQQi5T&#10;Ehrv+4xzVzVolFvZHil4X3Ywygc51FwPagrlpuOxENfcqJbCQqN6fGiw+t4djYT9Rf354ubn9ylJ&#10;k/5xO5Y3H7qU8nw5398B8zj7vzCc8AM6FIHpYI+kHeskXCVJSIZ7GgE7+SKKU2AHCfE6FsCLnP9/&#10;ofgFAAD//wMAUEsBAi0AFAAGAAgAAAAhALaDOJL+AAAA4QEAABMAAAAAAAAAAAAAAAAAAAAAAFtD&#10;b250ZW50X1R5cGVzXS54bWxQSwECLQAUAAYACAAAACEAOP0h/9YAAACUAQAACwAAAAAAAAAAAAAA&#10;AAAvAQAAX3JlbHMvLnJlbHNQSwECLQAUAAYACAAAACEAr2Vk2jICAABdBAAADgAAAAAAAAAAAAAA&#10;AAAuAgAAZHJzL2Uyb0RvYy54bWxQSwECLQAUAAYACAAAACEAopYF2eEAAAAKAQAADwAAAAAAAAAA&#10;AAAAAACMBAAAZHJzL2Rvd25yZXYueG1sUEsFBgAAAAAEAAQA8wAAAJoFAAAAAA==&#10;" fillcolor="white [3201]" stroked="f" strokeweight=".5pt">
                      <v:textbox>
                        <w:txbxContent>
                          <w:p w14:paraId="67751CCF" w14:textId="2C9B4A8F" w:rsidR="00B753C3" w:rsidRDefault="00D57BAF" w:rsidP="00335DC8">
                            <w:r>
                              <w:rPr>
                                <w:noProof/>
                              </w:rPr>
                              <w:drawing>
                                <wp:inline distT="0" distB="0" distL="0" distR="0" wp14:anchorId="5C881BED" wp14:editId="129C1C04">
                                  <wp:extent cx="4638883" cy="1442912"/>
                                  <wp:effectExtent l="0" t="0" r="0" b="5080"/>
                                  <wp:docPr id="515042576" name="Picture 1" descr="Blue text on a white backgroun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15042576" name="Picture 1" descr="Blue text on a white background"/>
                                          <pic:cNvPicPr/>
                                        </pic:nvPicPr>
                                        <pic:blipFill>
                                          <a:blip r:embed="rId63"/>
                                          <a:stretch>
                                            <a:fillRect/>
                                          </a:stretch>
                                        </pic:blipFill>
                                        <pic:spPr>
                                          <a:xfrm>
                                            <a:off x="0" y="0"/>
                                            <a:ext cx="4655510" cy="1448084"/>
                                          </a:xfrm>
                                          <a:prstGeom prst="rect">
                                            <a:avLst/>
                                          </a:prstGeom>
                                        </pic:spPr>
                                      </pic:pic>
                                    </a:graphicData>
                                  </a:graphic>
                                </wp:inline>
                              </w:drawing>
                            </w:r>
                          </w:p>
                        </w:txbxContent>
                      </v:textbox>
                    </v:shape>
                  </w:pict>
                </mc:Fallback>
              </mc:AlternateContent>
            </w:r>
          </w:p>
          <w:p w14:paraId="1A87F491" w14:textId="50383B64" w:rsidR="00CF458B" w:rsidRDefault="00CF458B" w:rsidP="00CF458B">
            <w:pPr>
              <w:pStyle w:val="ListParagraph"/>
              <w:rPr>
                <w:b/>
                <w:bCs/>
                <w:color w:val="006699"/>
                <w:sz w:val="96"/>
                <w:szCs w:val="96"/>
              </w:rPr>
            </w:pPr>
          </w:p>
          <w:p w14:paraId="7DA9D475" w14:textId="77777777" w:rsidR="009D5C57" w:rsidRDefault="009D5C57" w:rsidP="00B753C3">
            <w:pPr>
              <w:pStyle w:val="ListParagraph"/>
              <w:rPr>
                <w:b/>
                <w:bCs/>
                <w:color w:val="006699"/>
                <w:sz w:val="96"/>
                <w:szCs w:val="96"/>
              </w:rPr>
            </w:pPr>
          </w:p>
          <w:p w14:paraId="32065310" w14:textId="77777777" w:rsidR="00B753C3" w:rsidRDefault="00B753C3" w:rsidP="00B753C3">
            <w:pPr>
              <w:pStyle w:val="ListParagraph"/>
              <w:rPr>
                <w:b/>
                <w:bCs/>
                <w:color w:val="006699"/>
                <w:sz w:val="96"/>
                <w:szCs w:val="96"/>
              </w:rPr>
            </w:pPr>
          </w:p>
          <w:p w14:paraId="3043D6FE" w14:textId="52C80EDA" w:rsidR="00B753C3" w:rsidRPr="00153D9C" w:rsidRDefault="00B753C3" w:rsidP="00B753C3">
            <w:pPr>
              <w:pStyle w:val="ListParagraph"/>
              <w:rPr>
                <w:b/>
                <w:bCs/>
                <w:caps/>
                <w:color w:val="006699"/>
                <w:sz w:val="28"/>
                <w:szCs w:val="28"/>
              </w:rPr>
            </w:pPr>
          </w:p>
        </w:tc>
        <w:tc>
          <w:tcPr>
            <w:tcW w:w="1703" w:type="dxa"/>
            <w:shd w:val="clear" w:color="auto" w:fill="auto"/>
          </w:tcPr>
          <w:p w14:paraId="3B4BD40C" w14:textId="59067371" w:rsidR="00A832B3" w:rsidRDefault="00DF5209" w:rsidP="000F1C5A">
            <w:r>
              <w:rPr>
                <w:rFonts w:cstheme="minorHAnsi"/>
                <w:noProof/>
                <w:color w:val="145A7A"/>
                <w:sz w:val="56"/>
                <w:szCs w:val="56"/>
              </w:rPr>
              <w:lastRenderedPageBreak/>
              <mc:AlternateContent>
                <mc:Choice Requires="wps">
                  <w:drawing>
                    <wp:anchor distT="0" distB="0" distL="114300" distR="114300" simplePos="0" relativeHeight="251557376" behindDoc="0" locked="0" layoutInCell="1" allowOverlap="1" wp14:anchorId="0F64526D" wp14:editId="59B4FCF3">
                      <wp:simplePos x="0" y="0"/>
                      <wp:positionH relativeFrom="column">
                        <wp:posOffset>376279</wp:posOffset>
                      </wp:positionH>
                      <wp:positionV relativeFrom="paragraph">
                        <wp:posOffset>-826135</wp:posOffset>
                      </wp:positionV>
                      <wp:extent cx="470535" cy="12611790"/>
                      <wp:effectExtent l="0" t="0" r="24765" b="18415"/>
                      <wp:wrapNone/>
                      <wp:docPr id="682394293" name="Rectangle 119"/>
                      <wp:cNvGraphicFramePr/>
                      <a:graphic xmlns:a="http://schemas.openxmlformats.org/drawingml/2006/main">
                        <a:graphicData uri="http://schemas.microsoft.com/office/word/2010/wordprocessingShape">
                          <wps:wsp>
                            <wps:cNvSpPr/>
                            <wps:spPr>
                              <a:xfrm>
                                <a:off x="0" y="0"/>
                                <a:ext cx="470535" cy="12611790"/>
                              </a:xfrm>
                              <a:prstGeom prst="rect">
                                <a:avLst/>
                              </a:prstGeom>
                              <a:solidFill>
                                <a:srgbClr val="006699"/>
                              </a:solidFill>
                              <a:ln>
                                <a:solidFill>
                                  <a:srgbClr val="0066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4A158EB" id="Rectangle 119" o:spid="_x0000_s1026" style="position:absolute;margin-left:29.65pt;margin-top:-65.05pt;width:37.05pt;height:993.05pt;z-index:25155737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JSUzjfgIAAIkFAAAOAAAAZHJzL2Uyb0RvYy54bWysVE1v2zAMvQ/YfxB0X21nSboEdYqgRYcB&#10;RVesHXpWZCk2IIsapXzt14+SHadrix2KXWTRJB/JJ5IXl/vWsK1C34AteXGWc6ashKqx65L/fLz5&#10;9IUzH4SthAGrSn5Qnl8uPn642Lm5GkENplLICMT6+c6VvA7BzbPMy1q1wp+BU5aUGrAVgURcZxWK&#10;HaG3Jhvl+TTbAVYOQSrv6e91p+SLhK+1kuG71l4FZkpOuYV0YjpX8cwWF2K+RuHqRvZpiHdk0YrG&#10;UtAB6loEwTbYvIJqG4ngQYczCW0GWjdSpRqomiJ/Uc1DLZxKtRA53g00+f8HK++2D+4eiYad83NP&#10;11jFXmMbv5Qf2yeyDgNZah+YpJ/j83zyecKZJFUxmhbF+SzRmZ3cHfrwVUHL4qXkSK+RSBLbWx8o&#10;JJkeTWI0D6apbhpjkoDr1ZVBthXx5fLpdDaLj0Uuf5kZ+z5Pwomu2anqdAsHoyKgsT+UZk1FdY5S&#10;yqkh1ZCQkFLZUHSqWlSqy7OY5PmRhMEjJZ0AI7Km+gbsHiA2+2vsrtrePrqq1M+Dc/6vxDrnwSNF&#10;BhsG57axgG8BGKqqj9zZH0nqqIksraA63CND6KbJO3nT0APfCh/uBdL40KDRSgjf6dAGdiWH/sZZ&#10;Dfj7rf/RnrqatJztaBxL7n9tBCrOzDdL/T4rxuM4v0kYT85HJOBzzeq5xm7aK6C+KWj5OJmu0T6Y&#10;41UjtE+0OZYxKqmElRS75DLgUbgK3Zqg3SPVcpnMaGadCLf2wckIHlmNDfy4fxLo+i4PNCB3cBxd&#10;MX/R7J1t9LSw3ATQTZqEE6893zTvqXH63RQXynM5WZ026OIPAAAA//8DAFBLAwQUAAYACAAAACEA&#10;za7aC+EAAAAMAQAADwAAAGRycy9kb3ducmV2LnhtbEyPTUvDQBCG74L/YRnBW7sbY2uM2RQRFEEv&#10;1kKvk+zkA7MfZDdp9Ne7Pelthnl453mL3aIHNtPoe2skJGsBjExtVW9aCYfP51UGzAc0CgdrSMI3&#10;ediVlxcF5sqezAfN+9CyGGJ8jhK6EFzOua870ujX1pGJt8aOGkNcx5arEU8xXA/8Rogt19ib+KFD&#10;R08d1V/7SUtYsDo0zc/7S+aOR9dM4x3Or29SXl8tjw/AAi3hD4azflSHMjpVdjLKs0HC5j6NpIRV&#10;kooE2JlI01tgVRyyzVYALwv+v0T5CwAA//8DAFBLAQItABQABgAIAAAAIQC2gziS/gAAAOEBAAAT&#10;AAAAAAAAAAAAAAAAAAAAAABbQ29udGVudF9UeXBlc10ueG1sUEsBAi0AFAAGAAgAAAAhADj9If/W&#10;AAAAlAEAAAsAAAAAAAAAAAAAAAAALwEAAF9yZWxzLy5yZWxzUEsBAi0AFAAGAAgAAAAhAElJTON+&#10;AgAAiQUAAA4AAAAAAAAAAAAAAAAALgIAAGRycy9lMm9Eb2MueG1sUEsBAi0AFAAGAAgAAAAhAM2u&#10;2gvhAAAADAEAAA8AAAAAAAAAAAAAAAAA2AQAAGRycy9kb3ducmV2LnhtbFBLBQYAAAAABAAEAPMA&#10;AADmBQAAAAA=&#10;" fillcolor="#069" strokecolor="#069" strokeweight="1pt"/>
                  </w:pict>
                </mc:Fallback>
              </mc:AlternateContent>
            </w:r>
          </w:p>
          <w:p w14:paraId="359B8965" w14:textId="25340DE9" w:rsidR="000F1C5A" w:rsidRPr="007D49F4" w:rsidRDefault="000F1C5A" w:rsidP="000F1C5A">
            <w:pPr>
              <w:rPr>
                <w:noProof/>
              </w:rPr>
            </w:pPr>
          </w:p>
        </w:tc>
      </w:tr>
      <w:bookmarkEnd w:id="2"/>
      <w:tr w:rsidR="000F1C5A" w:rsidRPr="007D49F4" w14:paraId="5D1E4246" w14:textId="77777777" w:rsidTr="00FC2C4F">
        <w:trPr>
          <w:trHeight w:val="849"/>
        </w:trPr>
        <w:tc>
          <w:tcPr>
            <w:tcW w:w="10472" w:type="dxa"/>
            <w:shd w:val="clear" w:color="auto" w:fill="auto"/>
            <w:tcMar>
              <w:top w:w="227" w:type="dxa"/>
              <w:bottom w:w="227" w:type="dxa"/>
            </w:tcMar>
          </w:tcPr>
          <w:p w14:paraId="59255F02" w14:textId="68876109" w:rsidR="009E0C83" w:rsidRPr="009E0C83" w:rsidRDefault="004F2B2E" w:rsidP="009E0C83">
            <w:r>
              <w:rPr>
                <w:noProof/>
              </w:rPr>
              <w:lastRenderedPageBreak/>
              <mc:AlternateContent>
                <mc:Choice Requires="wps">
                  <w:drawing>
                    <wp:anchor distT="0" distB="0" distL="114300" distR="114300" simplePos="0" relativeHeight="251633152" behindDoc="0" locked="0" layoutInCell="1" allowOverlap="1" wp14:anchorId="25F25F9E" wp14:editId="2EA12814">
                      <wp:simplePos x="0" y="0"/>
                      <wp:positionH relativeFrom="column">
                        <wp:posOffset>3431512</wp:posOffset>
                      </wp:positionH>
                      <wp:positionV relativeFrom="paragraph">
                        <wp:posOffset>3144024</wp:posOffset>
                      </wp:positionV>
                      <wp:extent cx="890546" cy="890546"/>
                      <wp:effectExtent l="0" t="0" r="24130" b="24130"/>
                      <wp:wrapNone/>
                      <wp:docPr id="937522817" name="Flowchart: Connector 144"/>
                      <wp:cNvGraphicFramePr/>
                      <a:graphic xmlns:a="http://schemas.openxmlformats.org/drawingml/2006/main">
                        <a:graphicData uri="http://schemas.microsoft.com/office/word/2010/wordprocessingShape">
                          <wps:wsp>
                            <wps:cNvSpPr/>
                            <wps:spPr>
                              <a:xfrm>
                                <a:off x="0" y="0"/>
                                <a:ext cx="890546" cy="890546"/>
                              </a:xfrm>
                              <a:prstGeom prst="flowChartConnector">
                                <a:avLst/>
                              </a:prstGeom>
                              <a:solidFill>
                                <a:srgbClr val="006699"/>
                              </a:solidFill>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anchor>
                  </w:drawing>
                </mc:Choice>
                <mc:Fallback>
                  <w:pict>
                    <v:shape w14:anchorId="35D29471" id="Flowchart: Connector 144" o:spid="_x0000_s1026" type="#_x0000_t120" style="position:absolute;margin-left:270.2pt;margin-top:247.55pt;width:70.1pt;height:70.1pt;z-index:251633152;visibility:visible;mso-wrap-style:square;mso-wrap-distance-left:9pt;mso-wrap-distance-top:0;mso-wrap-distance-right:9pt;mso-wrap-distance-bottom:0;mso-position-horizontal:absolute;mso-position-horizontal-relative:text;mso-position-vertical:absolute;mso-position-vertical-relative:text;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17NsyfQIAAFQFAAAOAAAAZHJzL2Uyb0RvYy54bWysVM1u2zAMvg/YOwi6r3aCNGuCOkWQosOA&#10;oi2WDj0rshQbkEWNUuJkTz9KdpygG3YYdpFJk/z4z9u7Q2PYXqGvwRZ8dJVzpqyEsrbbgn9/ffh0&#10;w5kPwpbCgFUFPyrP7xYfP9y2bq7GUIEpFTICsX7euoJXIbh5lnlZqUb4K3DKklADNiIQi9usRNES&#10;emOycZ5PsxawdAhSeU9/7zshXyR8rZUMz1p7FZgpOMUW0ovp3cQ3W9yK+RaFq2rZhyH+IYpG1Jac&#10;DlD3Igi2w/o3qKaWCB50uJLQZKB1LVXKgbIZ5e+yWVfCqZQLFce7oUz+/8HKp/3avSCVoXV+7omM&#10;WRw0NvFL8bFDKtZxKJY6BCbp580sv55MOZMk6mlCyc7GDn34oqBhkSi4NtCuKoFhBdZSXwBTwcT+&#10;0YfO8GQQPXswdflQG5MY3G5WBtlexC7m0+lsFhtHvi7UsnMCiQpHo6Kxsd+UZnVJIY+TxzRbasAT&#10;UiobRp2oEqXq3Iyu8zyNR/QSpzFaJJ8JMCJrCm/A7gFOmh3ICbsLttePpiqN5mCc/y2wzniwSJ7B&#10;hsG4qW1fyyHOzruhrHrPnT6Ff1GaSG6gPL4gQ+gWwzv5UFO3HoUPLwJpE2hnaLvDMz2xgQWHnuKs&#10;Avz5p/9RnwaUpJy1tFkF9z92AhVn5qul0Z2NJpO4iomZXH8eE4OXks2lxO6aFVDbR3RHnExk1A/m&#10;RGqE5o2OwDJ6JZGwknwXXAY8MavQbTydEamWy6RG6+dEeLRrJyN4rGqcv9fDm0DXj2ygWX+C0xaK&#10;+btZ7XSjpYXlLoCu0yCf69rXm1Y3DU5/ZuJtuOST1vkYLn4BAAD//wMAUEsDBBQABgAIAAAAIQBj&#10;KcXu4AAAAAsBAAAPAAAAZHJzL2Rvd25yZXYueG1sTI/BTsMwDIbvSLxDZCRuLBlrwyhNJxhC4rDL&#10;BtyzxrQVTdIl2drx9JgT3Gz58+/P5WqyPTthiJ13CuYzAQxd7U3nGgXvby83S2AxaWd07x0qOGOE&#10;VXV5UerC+NFt8bRLDaMQFwutoE1pKDiPdYtWx5kf0NHs0werE7Wh4SbokcJtz2+FkNzqztGFVg+4&#10;brH+2h0tadzpJMP4vNlupqfz9/pDHl7lQanrq+nxAVjCKf3B8KtPO1CR094fnYmsV5BnIiNUQXaf&#10;z4ERIZdCAttTscgXwKuS//+h+gEAAP//AwBQSwECLQAUAAYACAAAACEAtoM4kv4AAADhAQAAEwAA&#10;AAAAAAAAAAAAAAAAAAAAW0NvbnRlbnRfVHlwZXNdLnhtbFBLAQItABQABgAIAAAAIQA4/SH/1gAA&#10;AJQBAAALAAAAAAAAAAAAAAAAAC8BAABfcmVscy8ucmVsc1BLAQItABQABgAIAAAAIQB17NsyfQIA&#10;AFQFAAAOAAAAAAAAAAAAAAAAAC4CAABkcnMvZTJvRG9jLnhtbFBLAQItABQABgAIAAAAIQBjKcXu&#10;4AAAAAsBAAAPAAAAAAAAAAAAAAAAANcEAABkcnMvZG93bnJldi54bWxQSwUGAAAAAAQABADzAAAA&#10;5AUAAAAA&#10;" fillcolor="#069" strokecolor="#041921 [484]" strokeweight="1pt">
                      <v:stroke joinstyle="miter"/>
                    </v:shape>
                  </w:pict>
                </mc:Fallback>
              </mc:AlternateContent>
            </w:r>
            <w:r>
              <w:rPr>
                <w:noProof/>
              </w:rPr>
              <w:drawing>
                <wp:anchor distT="0" distB="0" distL="114300" distR="114300" simplePos="0" relativeHeight="251630080" behindDoc="1" locked="0" layoutInCell="1" allowOverlap="1" wp14:anchorId="5FB9D523" wp14:editId="5AD3DC2E">
                  <wp:simplePos x="0" y="0"/>
                  <wp:positionH relativeFrom="column">
                    <wp:posOffset>1404261</wp:posOffset>
                  </wp:positionH>
                  <wp:positionV relativeFrom="paragraph">
                    <wp:posOffset>-1187285</wp:posOffset>
                  </wp:positionV>
                  <wp:extent cx="6098650" cy="6098650"/>
                  <wp:effectExtent l="0" t="0" r="0" b="0"/>
                  <wp:wrapNone/>
                  <wp:docPr id="1769458969" name="Graphic 141" descr="An assortment of differently patterned circle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69458969" name="Graphic 1769458969" descr="An assortment of differently patterned circles"/>
                          <pic:cNvPicPr/>
                        </pic:nvPicPr>
                        <pic:blipFill>
                          <a:blip r:embed="rId64">
                            <a:extLst>
                              <a:ext uri="{96DAC541-7B7A-43D3-8B79-37D633B846F1}">
                                <asvg:svgBlip xmlns:asvg="http://schemas.microsoft.com/office/drawing/2016/SVG/main" r:embed="rId65"/>
                              </a:ext>
                            </a:extLst>
                          </a:blip>
                          <a:stretch>
                            <a:fillRect/>
                          </a:stretch>
                        </pic:blipFill>
                        <pic:spPr>
                          <a:xfrm>
                            <a:off x="0" y="0"/>
                            <a:ext cx="6098650" cy="6098650"/>
                          </a:xfrm>
                          <a:prstGeom prst="rect">
                            <a:avLst/>
                          </a:prstGeom>
                        </pic:spPr>
                      </pic:pic>
                    </a:graphicData>
                  </a:graphic>
                  <wp14:sizeRelH relativeFrom="margin">
                    <wp14:pctWidth>0</wp14:pctWidth>
                  </wp14:sizeRelH>
                  <wp14:sizeRelV relativeFrom="margin">
                    <wp14:pctHeight>0</wp14:pctHeight>
                  </wp14:sizeRelV>
                </wp:anchor>
              </w:drawing>
            </w:r>
          </w:p>
        </w:tc>
        <w:tc>
          <w:tcPr>
            <w:tcW w:w="1703" w:type="dxa"/>
            <w:shd w:val="clear" w:color="auto" w:fill="auto"/>
          </w:tcPr>
          <w:p w14:paraId="09BAC4D8" w14:textId="77777777" w:rsidR="000F1C5A" w:rsidRPr="007D49F4" w:rsidRDefault="000F1C5A" w:rsidP="000F1C5A">
            <w:pPr>
              <w:rPr>
                <w:noProof/>
              </w:rPr>
            </w:pPr>
          </w:p>
        </w:tc>
      </w:tr>
      <w:tr w:rsidR="000F1C5A" w:rsidRPr="007D49F4" w14:paraId="023CB06B" w14:textId="77777777" w:rsidTr="00FC2C4F">
        <w:trPr>
          <w:trHeight w:val="6347"/>
        </w:trPr>
        <w:tc>
          <w:tcPr>
            <w:tcW w:w="10472" w:type="dxa"/>
            <w:shd w:val="clear" w:color="auto" w:fill="auto"/>
            <w:tcMar>
              <w:top w:w="227" w:type="dxa"/>
              <w:bottom w:w="227" w:type="dxa"/>
            </w:tcMar>
          </w:tcPr>
          <w:p w14:paraId="7556B636" w14:textId="7ADB1B72" w:rsidR="000F1C5A" w:rsidRPr="007D49F4" w:rsidRDefault="00A17FF9" w:rsidP="000F1C5A">
            <w:pPr>
              <w:rPr>
                <w:noProof/>
              </w:rPr>
            </w:pPr>
            <w:r>
              <w:rPr>
                <w:noProof/>
              </w:rPr>
              <w:lastRenderedPageBreak/>
              <mc:AlternateContent>
                <mc:Choice Requires="wps">
                  <w:drawing>
                    <wp:anchor distT="0" distB="0" distL="114300" distR="114300" simplePos="0" relativeHeight="252393984" behindDoc="0" locked="0" layoutInCell="1" allowOverlap="1" wp14:anchorId="6ADC55DC" wp14:editId="6C4B972C">
                      <wp:simplePos x="0" y="0"/>
                      <wp:positionH relativeFrom="column">
                        <wp:posOffset>106239</wp:posOffset>
                      </wp:positionH>
                      <wp:positionV relativeFrom="paragraph">
                        <wp:posOffset>1384447</wp:posOffset>
                      </wp:positionV>
                      <wp:extent cx="6717323" cy="1927273"/>
                      <wp:effectExtent l="0" t="0" r="7620" b="0"/>
                      <wp:wrapNone/>
                      <wp:docPr id="594929675" name="Text Box 221"/>
                      <wp:cNvGraphicFramePr/>
                      <a:graphic xmlns:a="http://schemas.openxmlformats.org/drawingml/2006/main">
                        <a:graphicData uri="http://schemas.microsoft.com/office/word/2010/wordprocessingShape">
                          <wps:wsp>
                            <wps:cNvSpPr txBox="1"/>
                            <wps:spPr>
                              <a:xfrm>
                                <a:off x="0" y="0"/>
                                <a:ext cx="6717323" cy="1927273"/>
                              </a:xfrm>
                              <a:prstGeom prst="rect">
                                <a:avLst/>
                              </a:prstGeom>
                              <a:solidFill>
                                <a:schemeClr val="lt1"/>
                              </a:solidFill>
                              <a:ln w="6350">
                                <a:noFill/>
                              </a:ln>
                            </wps:spPr>
                            <wps:txbx>
                              <w:txbxContent>
                                <w:p w14:paraId="6F2984D6" w14:textId="7F1B230E" w:rsidR="0039173E" w:rsidRPr="00A17FF9" w:rsidRDefault="0039173E" w:rsidP="0039173E">
                                  <w:pPr>
                                    <w:rPr>
                                      <w:sz w:val="24"/>
                                      <w:szCs w:val="24"/>
                                    </w:rPr>
                                  </w:pPr>
                                  <w:r w:rsidRPr="00A17FF9">
                                    <w:rPr>
                                      <w:sz w:val="24"/>
                                      <w:szCs w:val="24"/>
                                    </w:rPr>
                                    <w:t xml:space="preserve">Autistic children often have difficulty with sensory overload and require regular sensory breaks. Alongside a quiet area within the classroom, outdoor play </w:t>
                                  </w:r>
                                  <w:r w:rsidR="00F6592B" w:rsidRPr="00A17FF9">
                                    <w:rPr>
                                      <w:sz w:val="24"/>
                                      <w:szCs w:val="24"/>
                                    </w:rPr>
                                    <w:t xml:space="preserve">provides opportunity </w:t>
                                  </w:r>
                                  <w:r w:rsidR="00257FC0" w:rsidRPr="00A17FF9">
                                    <w:rPr>
                                      <w:sz w:val="24"/>
                                      <w:szCs w:val="24"/>
                                    </w:rPr>
                                    <w:t>to regulate</w:t>
                                  </w:r>
                                  <w:r w:rsidRPr="00A17FF9">
                                    <w:rPr>
                                      <w:sz w:val="24"/>
                                      <w:szCs w:val="24"/>
                                    </w:rPr>
                                    <w:t xml:space="preserve"> and is supported through the integration of outdoor learning within the Welsh Government New Curriculum for Wales (2022). Welsh Government (2015) Foundation Phase Outdoor Learning Handbook upholds the values underpinned in Article 31 of the </w:t>
                                  </w:r>
                                  <w:proofErr w:type="spellStart"/>
                                  <w:r w:rsidRPr="00A17FF9">
                                    <w:rPr>
                                      <w:sz w:val="24"/>
                                      <w:szCs w:val="24"/>
                                    </w:rPr>
                                    <w:t>UNCRC</w:t>
                                  </w:r>
                                  <w:proofErr w:type="spellEnd"/>
                                  <w:r w:rsidRPr="00A17FF9">
                                    <w:rPr>
                                      <w:sz w:val="24"/>
                                      <w:szCs w:val="24"/>
                                    </w:rPr>
                                    <w:t xml:space="preserve"> (1989) advocating for a child’s right to play whilst promoting experiential learning through independence and discovery of the outdoors. Elements of the framework are constructed from theorist Froebel (1896) and his creation of the kindergarten. The Froebelian approach advocates for structured play to promote learning through creativity and exploration and the interconnectedness of child development.</w:t>
                                  </w:r>
                                </w:p>
                                <w:p w14:paraId="4ABBEDB7" w14:textId="77777777" w:rsidR="0039173E" w:rsidRDefault="0039173E"/>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ADC55DC" id="Text Box 221" o:spid="_x0000_s1043" type="#_x0000_t202" style="position:absolute;margin-left:8.35pt;margin-top:109pt;width:528.9pt;height:151.75pt;z-index:252393984;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7RI3+MgIAAF0EAAAOAAAAZHJzL2Uyb0RvYy54bWysVE1v2zAMvQ/YfxB0Xxw7abMacYosRYYB&#10;RVsgHXpWZCkRIIuapMTOfv0oOV/rdhp2kUmReiIfnzy97xpN9sJ5Baai+WBIiTAcamU2Ff3+uvz0&#10;mRIfmKmZBiMqehCe3s8+fpi2thQFbEHXwhEEMb5sbUW3Idgyyzzfiob5AVhhMCjBNSyg6zZZ7ViL&#10;6I3OiuHwNmvB1dYBF97j7kMfpLOEL6Xg4VlKLwLRFcXaQlpdWtdxzWZTVm4cs1vFj2Wwf6iiYcrg&#10;pWeoBxYY2Tn1B1SjuAMPMgw4NBlIqbhIPWA3+fBdN6stsyL1guR4e6bJ/z9Y/rRf2RdHQvcFOhxg&#10;JKS1vvS4GfvppGviFyslGEcKD2faRBcIx83bST4ZFSNKOMbyu2JSTEYRJ7sct86HrwIaEo2KOpxL&#10;oovtH33oU08p8TYPWtVLpXVyohbEQjuyZzhFHVKRCP5bljakxVJGN8MEbCAe75G1wVouTUUrdOuO&#10;qBrLHZ86XkN9QCIc9Brxli8VFvvIfHhhDkWBvaPQwzMuUgNeBkeLki24n3/bj/k4K4xS0qLIKup/&#10;7JgTlOhvBqd4l4/HUZXJGd9MCnTcdWR9HTG7ZgHIQI5PyvJkxvygT6Z00Lzhe5jHWzHEDMe7KxpO&#10;5iL00sf3xMV8npJQh5aFR7OyPEJHxuMoXrs35uxxXgFH/QQnObLy3dj63HjSwHwXQKo000h0z+qR&#10;f9RwUsXxvcVHcu2nrMtfYfYLAAD//wMAUEsDBBQABgAIAAAAIQBqF45I4gAAAAsBAAAPAAAAZHJz&#10;L2Rvd25yZXYueG1sTI/LTsMwEEX3SPyDNUhsEHXSkqYKcSqEeEjd0fAQOzcekoh4HMVuEv6e6QqW&#10;V3N059x8O9tOjDj41pGCeBGBQKqcaalW8Fo+Xm9A+KDJ6M4RKvhBD9vi/CzXmXETveC4D7XgEvKZ&#10;VtCE0GdS+qpBq/3C9Uh8+3KD1YHjUEsz6InLbSeXUbSWVrfEHxrd432D1ff+aBV8XtUfOz8/vU2r&#10;ZNU/PI9l+m5KpS4v5rtbEAHn8AfDSZ/VoWCngzuS8aLjvE6ZVLCMN7zpBETpTQLioCBZxgnIIpf/&#10;NxS/AAAA//8DAFBLAQItABQABgAIAAAAIQC2gziS/gAAAOEBAAATAAAAAAAAAAAAAAAAAAAAAABb&#10;Q29udGVudF9UeXBlc10ueG1sUEsBAi0AFAAGAAgAAAAhADj9If/WAAAAlAEAAAsAAAAAAAAAAAAA&#10;AAAALwEAAF9yZWxzLy5yZWxzUEsBAi0AFAAGAAgAAAAhAHtEjf4yAgAAXQQAAA4AAAAAAAAAAAAA&#10;AAAALgIAAGRycy9lMm9Eb2MueG1sUEsBAi0AFAAGAAgAAAAhAGoXjkjiAAAACwEAAA8AAAAAAAAA&#10;AAAAAAAAjAQAAGRycy9kb3ducmV2LnhtbFBLBQYAAAAABAAEAPMAAACbBQAAAAA=&#10;" fillcolor="white [3201]" stroked="f" strokeweight=".5pt">
                      <v:textbox>
                        <w:txbxContent>
                          <w:p w14:paraId="6F2984D6" w14:textId="7F1B230E" w:rsidR="0039173E" w:rsidRPr="00A17FF9" w:rsidRDefault="0039173E" w:rsidP="0039173E">
                            <w:pPr>
                              <w:rPr>
                                <w:sz w:val="24"/>
                                <w:szCs w:val="24"/>
                              </w:rPr>
                            </w:pPr>
                            <w:r w:rsidRPr="00A17FF9">
                              <w:rPr>
                                <w:sz w:val="24"/>
                                <w:szCs w:val="24"/>
                              </w:rPr>
                              <w:t xml:space="preserve">Autistic children often have difficulty with sensory overload and require regular sensory breaks. Alongside a quiet area within the classroom, outdoor play </w:t>
                            </w:r>
                            <w:r w:rsidR="00F6592B" w:rsidRPr="00A17FF9">
                              <w:rPr>
                                <w:sz w:val="24"/>
                                <w:szCs w:val="24"/>
                              </w:rPr>
                              <w:t xml:space="preserve">provides opportunity </w:t>
                            </w:r>
                            <w:r w:rsidR="00257FC0" w:rsidRPr="00A17FF9">
                              <w:rPr>
                                <w:sz w:val="24"/>
                                <w:szCs w:val="24"/>
                              </w:rPr>
                              <w:t>to regulate</w:t>
                            </w:r>
                            <w:r w:rsidRPr="00A17FF9">
                              <w:rPr>
                                <w:sz w:val="24"/>
                                <w:szCs w:val="24"/>
                              </w:rPr>
                              <w:t xml:space="preserve"> and is supported through the integration of outdoor learning within the Welsh Government New Curriculum for Wales (2022). Welsh Government (2015) Foundation Phase Outdoor Learning Handbook upholds the values underpinned in Article 31 of the </w:t>
                            </w:r>
                            <w:proofErr w:type="spellStart"/>
                            <w:r w:rsidRPr="00A17FF9">
                              <w:rPr>
                                <w:sz w:val="24"/>
                                <w:szCs w:val="24"/>
                              </w:rPr>
                              <w:t>UNCRC</w:t>
                            </w:r>
                            <w:proofErr w:type="spellEnd"/>
                            <w:r w:rsidRPr="00A17FF9">
                              <w:rPr>
                                <w:sz w:val="24"/>
                                <w:szCs w:val="24"/>
                              </w:rPr>
                              <w:t xml:space="preserve"> (1989) advocating for a child’s right to play whilst promoting experiential learning through independence and discovery of the outdoors. Elements of the framework are constructed from theorist Froebel (1896) and his creation of the kindergarten. The Froebelian approach advocates for structured play to promote learning through creativity and exploration and the interconnectedness of child development.</w:t>
                            </w:r>
                          </w:p>
                          <w:p w14:paraId="4ABBEDB7" w14:textId="77777777" w:rsidR="0039173E" w:rsidRDefault="0039173E"/>
                        </w:txbxContent>
                      </v:textbox>
                    </v:shape>
                  </w:pict>
                </mc:Fallback>
              </mc:AlternateContent>
            </w:r>
            <w:r w:rsidR="0039173E">
              <w:rPr>
                <w:noProof/>
              </w:rPr>
              <mc:AlternateContent>
                <mc:Choice Requires="wps">
                  <w:drawing>
                    <wp:anchor distT="0" distB="0" distL="114300" distR="114300" simplePos="0" relativeHeight="251704832" behindDoc="0" locked="0" layoutInCell="1" allowOverlap="1" wp14:anchorId="2FE8AA64" wp14:editId="7C7B0CF9">
                      <wp:simplePos x="0" y="0"/>
                      <wp:positionH relativeFrom="column">
                        <wp:posOffset>883285</wp:posOffset>
                      </wp:positionH>
                      <wp:positionV relativeFrom="paragraph">
                        <wp:posOffset>51739</wp:posOffset>
                      </wp:positionV>
                      <wp:extent cx="4850130" cy="2981325"/>
                      <wp:effectExtent l="0" t="0" r="0" b="0"/>
                      <wp:wrapNone/>
                      <wp:docPr id="1528268958" name="Text Box 1"/>
                      <wp:cNvGraphicFramePr/>
                      <a:graphic xmlns:a="http://schemas.openxmlformats.org/drawingml/2006/main">
                        <a:graphicData uri="http://schemas.microsoft.com/office/word/2010/wordprocessingShape">
                          <wps:wsp>
                            <wps:cNvSpPr txBox="1"/>
                            <wps:spPr>
                              <a:xfrm>
                                <a:off x="0" y="0"/>
                                <a:ext cx="4850130" cy="2981325"/>
                              </a:xfrm>
                              <a:prstGeom prst="rect">
                                <a:avLst/>
                              </a:prstGeom>
                              <a:noFill/>
                              <a:ln>
                                <a:noFill/>
                              </a:ln>
                            </wps:spPr>
                            <wps:txbx>
                              <w:txbxContent>
                                <w:p w14:paraId="27CA529F" w14:textId="0452395B" w:rsidR="005E561B" w:rsidRPr="007B083A" w:rsidRDefault="005E561B" w:rsidP="005E561B">
                                  <w:pPr>
                                    <w:jc w:val="center"/>
                                    <w:rPr>
                                      <w:b/>
                                      <w:bCs/>
                                      <w:noProof/>
                                      <w:color w:val="264356" w:themeColor="text2" w:themeShade="BF"/>
                                      <w:sz w:val="96"/>
                                      <w:szCs w:val="96"/>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pPr>
                                  <w:r w:rsidRPr="007B083A">
                                    <w:rPr>
                                      <w:b/>
                                      <w:bCs/>
                                      <w:noProof/>
                                      <w:color w:val="264356" w:themeColor="text2" w:themeShade="BF"/>
                                      <w:sz w:val="96"/>
                                      <w:szCs w:val="96"/>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t>Outdoor Learning</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spAutoFit/>
                            </wps:bodyPr>
                          </wps:wsp>
                        </a:graphicData>
                      </a:graphic>
                      <wp14:sizeRelH relativeFrom="margin">
                        <wp14:pctWidth>0</wp14:pctWidth>
                      </wp14:sizeRelH>
                      <wp14:sizeRelV relativeFrom="margin">
                        <wp14:pctHeight>0</wp14:pctHeight>
                      </wp14:sizeRelV>
                    </wp:anchor>
                  </w:drawing>
                </mc:Choice>
                <mc:Fallback>
                  <w:pict>
                    <v:shape w14:anchorId="2FE8AA64" id="Text Box 1" o:spid="_x0000_s1044" type="#_x0000_t202" style="position:absolute;margin-left:69.55pt;margin-top:4.05pt;width:381.9pt;height:234.75pt;z-index:2517048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3BwJxFAIAACwEAAAOAAAAZHJzL2Uyb0RvYy54bWysU8tu2zAQvBfoPxC817Icu3UEy4GbwEUB&#10;IwngBDnTFGkJILksSVtyv75Lyq+mPRW9UMvd1T5mhrO7TiuyF843YEqaD4aUCMOhasy2pK8vy09T&#10;SnxgpmIKjCjpQXh6N//4YdbaQoygBlUJR7CI8UVrS1qHYIss87wWmvkBWGEwKMFpFvDqtlnlWIvV&#10;tcpGw+HnrAVXWQdceI/ehz5I56m+lIKHJym9CESVFGcL6XTp3MQzm89YsXXM1g0/jsH+YQrNGoNN&#10;z6UeWGBk55o/SumGO/Agw4CDzkDKhou0A26TD99ts66ZFWkXBMfbM0z+/5Xlj/u1fXYkdF+hQwIj&#10;IK31hUdn3KeTTscvTkowjhAezrCJLhCOzvF0MsxvMMQxNrqd5jejSayTXX63zodvAjSJRkkd8pLg&#10;YvuVD33qKSV2M7BslErcKPObA2tGT3aZMVqh23SkqXD+1Di6NlAdcC8HPeXe8mWDvVfMh2fmkGOc&#10;F3UbnvCQCtqSwtGipAb382/+mI/QY5SSFjVTUv9jx5ygRH03SMptPh5HkaXLePJlhBd3HdlcR8xO&#10;3wPKMscXYnkyY35QJ1M60G8o70XsiiFmOPYuaTiZ96FXMj4PLhaLlISysiyszNryWDqCF5F96d6Y&#10;s0f4AzL3CCd1seIdC31u/NPbxS4gF4miC6pH/FGSieTj84mav76nrMsjn/8CAAD//wMAUEsDBBQA&#10;BgAIAAAAIQBeN/pO3QAAAAkBAAAPAAAAZHJzL2Rvd25yZXYueG1sTI/NTsMwEITvSLyDtUjcqJ0C&#10;bRPiVBU/EgculHDfxkscEdtR7Dbp27Oc4LQazWj2m3I7u16caIxd8BqyhQJBvgmm862G+uPlZgMi&#10;JvQG++BJw5kibKvLixILEyb/Tqd9agWX+FigBpvSUEgZG0sO4yIM5Nn7CqPDxHJspRlx4nLXy6VS&#10;K+mw8/zB4kCPlprv/dFpSMnssnP97OLr5/z2NFnV3GOt9fXVvHsAkWhOf2H4xWd0qJjpEI7eRNGz&#10;vs0zjmrY8GE/V8scxEHD3Xq9AlmV8v+C6gcAAP//AwBQSwECLQAUAAYACAAAACEAtoM4kv4AAADh&#10;AQAAEwAAAAAAAAAAAAAAAAAAAAAAW0NvbnRlbnRfVHlwZXNdLnhtbFBLAQItABQABgAIAAAAIQA4&#10;/SH/1gAAAJQBAAALAAAAAAAAAAAAAAAAAC8BAABfcmVscy8ucmVsc1BLAQItABQABgAIAAAAIQD3&#10;BwJxFAIAACwEAAAOAAAAAAAAAAAAAAAAAC4CAABkcnMvZTJvRG9jLnhtbFBLAQItABQABgAIAAAA&#10;IQBeN/pO3QAAAAkBAAAPAAAAAAAAAAAAAAAAAG4EAABkcnMvZG93bnJldi54bWxQSwUGAAAAAAQA&#10;BADzAAAAeAUAAAAA&#10;" filled="f" stroked="f">
                      <v:textbox style="mso-fit-shape-to-text:t">
                        <w:txbxContent>
                          <w:p w14:paraId="27CA529F" w14:textId="0452395B" w:rsidR="005E561B" w:rsidRPr="007B083A" w:rsidRDefault="005E561B" w:rsidP="005E561B">
                            <w:pPr>
                              <w:jc w:val="center"/>
                              <w:rPr>
                                <w:b/>
                                <w:bCs/>
                                <w:noProof/>
                                <w:color w:val="264356" w:themeColor="text2" w:themeShade="BF"/>
                                <w:sz w:val="96"/>
                                <w:szCs w:val="96"/>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pPr>
                            <w:r w:rsidRPr="007B083A">
                              <w:rPr>
                                <w:b/>
                                <w:bCs/>
                                <w:noProof/>
                                <w:color w:val="264356" w:themeColor="text2" w:themeShade="BF"/>
                                <w:sz w:val="96"/>
                                <w:szCs w:val="96"/>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t>Outdoor Learning</w:t>
                            </w:r>
                          </w:p>
                        </w:txbxContent>
                      </v:textbox>
                    </v:shape>
                  </w:pict>
                </mc:Fallback>
              </mc:AlternateContent>
            </w:r>
          </w:p>
        </w:tc>
        <w:tc>
          <w:tcPr>
            <w:tcW w:w="1703" w:type="dxa"/>
            <w:shd w:val="clear" w:color="auto" w:fill="auto"/>
          </w:tcPr>
          <w:p w14:paraId="1A9932C0" w14:textId="7308B31B" w:rsidR="000F1C5A" w:rsidRPr="007D49F4" w:rsidRDefault="00192D3A" w:rsidP="000F1C5A">
            <w:pPr>
              <w:rPr>
                <w:noProof/>
              </w:rPr>
            </w:pPr>
            <w:r w:rsidRPr="00603855">
              <w:rPr>
                <w:noProof/>
                <w:sz w:val="28"/>
                <w:szCs w:val="28"/>
              </w:rPr>
              <w:drawing>
                <wp:anchor distT="0" distB="0" distL="114300" distR="114300" simplePos="0" relativeHeight="251508224" behindDoc="1" locked="0" layoutInCell="1" allowOverlap="1" wp14:anchorId="66E76D93" wp14:editId="6B110AB8">
                  <wp:simplePos x="0" y="0"/>
                  <wp:positionH relativeFrom="column">
                    <wp:posOffset>455248</wp:posOffset>
                  </wp:positionH>
                  <wp:positionV relativeFrom="paragraph">
                    <wp:posOffset>-7391041</wp:posOffset>
                  </wp:positionV>
                  <wp:extent cx="224699" cy="17532626"/>
                  <wp:effectExtent l="0" t="0" r="4445" b="0"/>
                  <wp:wrapNone/>
                  <wp:docPr id="1784525923" name="Picture 6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66">
                            <a:extLst>
                              <a:ext uri="{28A0092B-C50C-407E-A947-70E740481C1C}">
                                <a14:useLocalDpi xmlns:a14="http://schemas.microsoft.com/office/drawing/2010/main" val="0"/>
                              </a:ext>
                            </a:extLst>
                          </a:blip>
                          <a:srcRect/>
                          <a:stretch>
                            <a:fillRect/>
                          </a:stretch>
                        </pic:blipFill>
                        <pic:spPr bwMode="auto">
                          <a:xfrm>
                            <a:off x="0" y="0"/>
                            <a:ext cx="226459" cy="17669974"/>
                          </a:xfrm>
                          <a:prstGeom prst="rect">
                            <a:avLst/>
                          </a:prstGeom>
                          <a:noFill/>
                        </pic:spPr>
                      </pic:pic>
                    </a:graphicData>
                  </a:graphic>
                  <wp14:sizeRelH relativeFrom="margin">
                    <wp14:pctWidth>0</wp14:pctWidth>
                  </wp14:sizeRelH>
                  <wp14:sizeRelV relativeFrom="margin">
                    <wp14:pctHeight>0</wp14:pctHeight>
                  </wp14:sizeRelV>
                </wp:anchor>
              </w:drawing>
            </w:r>
          </w:p>
        </w:tc>
      </w:tr>
      <w:tr w:rsidR="000F1C5A" w:rsidRPr="007D49F4" w14:paraId="32379482" w14:textId="77777777" w:rsidTr="005805A5">
        <w:trPr>
          <w:trHeight w:val="5892"/>
        </w:trPr>
        <w:tc>
          <w:tcPr>
            <w:tcW w:w="10472" w:type="dxa"/>
            <w:tcMar>
              <w:bottom w:w="0" w:type="dxa"/>
            </w:tcMar>
            <w:vAlign w:val="center"/>
          </w:tcPr>
          <w:p w14:paraId="65686449" w14:textId="700F1171" w:rsidR="00A342E7" w:rsidRDefault="00A342E7" w:rsidP="00AE62EB">
            <w:pPr>
              <w:rPr>
                <w:b/>
                <w:bCs/>
                <w:color w:val="13666B" w:themeColor="accent3" w:themeShade="80"/>
              </w:rPr>
            </w:pPr>
          </w:p>
          <w:p w14:paraId="4C456A63" w14:textId="77777777" w:rsidR="00A342E7" w:rsidRDefault="00A342E7" w:rsidP="00AE62EB">
            <w:pPr>
              <w:rPr>
                <w:b/>
                <w:bCs/>
                <w:color w:val="13666B" w:themeColor="accent3" w:themeShade="80"/>
              </w:rPr>
            </w:pPr>
          </w:p>
          <w:p w14:paraId="4B21190A" w14:textId="77777777" w:rsidR="00A342E7" w:rsidRDefault="00A342E7" w:rsidP="00AE62EB">
            <w:pPr>
              <w:rPr>
                <w:b/>
                <w:bCs/>
                <w:color w:val="13666B" w:themeColor="accent3" w:themeShade="80"/>
              </w:rPr>
            </w:pPr>
          </w:p>
          <w:p w14:paraId="223C7DCE" w14:textId="77777777" w:rsidR="00A342E7" w:rsidRDefault="00A342E7" w:rsidP="00AE62EB">
            <w:pPr>
              <w:rPr>
                <w:b/>
                <w:bCs/>
                <w:color w:val="13666B" w:themeColor="accent3" w:themeShade="80"/>
              </w:rPr>
            </w:pPr>
          </w:p>
          <w:p w14:paraId="42AA0C55" w14:textId="77777777" w:rsidR="00A342E7" w:rsidRDefault="00A342E7" w:rsidP="00AE62EB">
            <w:pPr>
              <w:rPr>
                <w:b/>
                <w:bCs/>
                <w:color w:val="13666B" w:themeColor="accent3" w:themeShade="80"/>
              </w:rPr>
            </w:pPr>
          </w:p>
          <w:p w14:paraId="15D2519F" w14:textId="77777777" w:rsidR="00A342E7" w:rsidRDefault="00A342E7" w:rsidP="00AE62EB">
            <w:pPr>
              <w:rPr>
                <w:b/>
                <w:bCs/>
                <w:color w:val="13666B" w:themeColor="accent3" w:themeShade="80"/>
              </w:rPr>
            </w:pPr>
          </w:p>
          <w:p w14:paraId="3D953454" w14:textId="77777777" w:rsidR="00A342E7" w:rsidRDefault="00A342E7" w:rsidP="00AE62EB">
            <w:pPr>
              <w:rPr>
                <w:b/>
                <w:bCs/>
                <w:color w:val="13666B" w:themeColor="accent3" w:themeShade="80"/>
              </w:rPr>
            </w:pPr>
          </w:p>
          <w:p w14:paraId="1B89ED1D" w14:textId="0E0215EC" w:rsidR="00A342E7" w:rsidRDefault="005805A5" w:rsidP="00AE62EB">
            <w:pPr>
              <w:rPr>
                <w:b/>
                <w:bCs/>
                <w:color w:val="13666B" w:themeColor="accent3" w:themeShade="80"/>
              </w:rPr>
            </w:pPr>
            <w:r w:rsidRPr="006722C0">
              <w:rPr>
                <w:b/>
                <w:bCs/>
                <w:color w:val="13666B" w:themeColor="accent3" w:themeShade="80"/>
                <w:sz w:val="56"/>
                <w:szCs w:val="56"/>
              </w:rPr>
              <w:t>Activitie</w:t>
            </w:r>
            <w:r>
              <w:rPr>
                <w:b/>
                <w:bCs/>
                <w:color w:val="13666B" w:themeColor="accent3" w:themeShade="80"/>
                <w:sz w:val="56"/>
                <w:szCs w:val="56"/>
              </w:rPr>
              <w:t>s</w:t>
            </w:r>
          </w:p>
          <w:p w14:paraId="60A17B16" w14:textId="010CC5F9" w:rsidR="00BF075F" w:rsidRPr="00700AAA" w:rsidRDefault="00EC6925" w:rsidP="005805A5">
            <w:pPr>
              <w:rPr>
                <w:noProof/>
                <w:color w:val="1D99A0" w:themeColor="accent3" w:themeShade="BF"/>
              </w:rPr>
            </w:pPr>
            <w:r>
              <w:rPr>
                <w:b/>
                <w:bCs/>
                <w:noProof/>
                <w:color w:val="27CED7" w:themeColor="accent3"/>
              </w:rPr>
              <w:drawing>
                <wp:anchor distT="0" distB="0" distL="114300" distR="114300" simplePos="0" relativeHeight="252027392" behindDoc="1" locked="0" layoutInCell="1" allowOverlap="1" wp14:anchorId="6CA122B7" wp14:editId="0E18DA67">
                  <wp:simplePos x="0" y="0"/>
                  <wp:positionH relativeFrom="margin">
                    <wp:posOffset>2118360</wp:posOffset>
                  </wp:positionH>
                  <wp:positionV relativeFrom="paragraph">
                    <wp:posOffset>359410</wp:posOffset>
                  </wp:positionV>
                  <wp:extent cx="2257425" cy="2447925"/>
                  <wp:effectExtent l="0" t="0" r="0" b="9525"/>
                  <wp:wrapNone/>
                  <wp:docPr id="1652535278" name="Picture 15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1"/>
                          <pic:cNvPicPr>
                            <a:picLocks noChangeAspect="1" noChangeArrowheads="1"/>
                          </pic:cNvPicPr>
                        </pic:nvPicPr>
                        <pic:blipFill>
                          <a:blip r:embed="rId67">
                            <a:extLst>
                              <a:ext uri="{28A0092B-C50C-407E-A947-70E740481C1C}">
                                <a14:useLocalDpi xmlns:a14="http://schemas.microsoft.com/office/drawing/2010/main" val="0"/>
                              </a:ext>
                            </a:extLst>
                          </a:blip>
                          <a:srcRect/>
                          <a:stretch>
                            <a:fillRect/>
                          </a:stretch>
                        </pic:blipFill>
                        <pic:spPr bwMode="auto">
                          <a:xfrm>
                            <a:off x="0" y="0"/>
                            <a:ext cx="2257425" cy="2447925"/>
                          </a:xfrm>
                          <a:prstGeom prst="rect">
                            <a:avLst/>
                          </a:prstGeom>
                          <a:noFill/>
                        </pic:spPr>
                      </pic:pic>
                    </a:graphicData>
                  </a:graphic>
                  <wp14:sizeRelH relativeFrom="page">
                    <wp14:pctWidth>0</wp14:pctWidth>
                  </wp14:sizeRelH>
                  <wp14:sizeRelV relativeFrom="page">
                    <wp14:pctHeight>0</wp14:pctHeight>
                  </wp14:sizeRelV>
                </wp:anchor>
              </w:drawing>
            </w:r>
            <w:r w:rsidR="0054072E">
              <w:rPr>
                <w:b/>
                <w:bCs/>
                <w:noProof/>
                <w:color w:val="27CED7" w:themeColor="accent3"/>
              </w:rPr>
              <w:drawing>
                <wp:anchor distT="0" distB="0" distL="114300" distR="114300" simplePos="0" relativeHeight="252065280" behindDoc="1" locked="0" layoutInCell="1" allowOverlap="1" wp14:anchorId="33AF61DC" wp14:editId="2BAC7635">
                  <wp:simplePos x="0" y="0"/>
                  <wp:positionH relativeFrom="margin">
                    <wp:posOffset>4542790</wp:posOffset>
                  </wp:positionH>
                  <wp:positionV relativeFrom="paragraph">
                    <wp:posOffset>354330</wp:posOffset>
                  </wp:positionV>
                  <wp:extent cx="2241550" cy="2432050"/>
                  <wp:effectExtent l="0" t="0" r="6350" b="6350"/>
                  <wp:wrapNone/>
                  <wp:docPr id="1791856479" name="Picture 15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68">
                            <a:extLst>
                              <a:ext uri="{28A0092B-C50C-407E-A947-70E740481C1C}">
                                <a14:useLocalDpi xmlns:a14="http://schemas.microsoft.com/office/drawing/2010/main" val="0"/>
                              </a:ext>
                            </a:extLst>
                          </a:blip>
                          <a:srcRect/>
                          <a:stretch>
                            <a:fillRect/>
                          </a:stretch>
                        </pic:blipFill>
                        <pic:spPr bwMode="auto">
                          <a:xfrm>
                            <a:off x="0" y="0"/>
                            <a:ext cx="2241550" cy="2432050"/>
                          </a:xfrm>
                          <a:prstGeom prst="rect">
                            <a:avLst/>
                          </a:prstGeom>
                          <a:noFill/>
                        </pic:spPr>
                      </pic:pic>
                    </a:graphicData>
                  </a:graphic>
                  <wp14:sizeRelH relativeFrom="page">
                    <wp14:pctWidth>0</wp14:pctWidth>
                  </wp14:sizeRelH>
                  <wp14:sizeRelV relativeFrom="page">
                    <wp14:pctHeight>0</wp14:pctHeight>
                  </wp14:sizeRelV>
                </wp:anchor>
              </w:drawing>
            </w:r>
            <w:r w:rsidR="005805A5">
              <w:rPr>
                <w:noProof/>
              </w:rPr>
              <mc:AlternateContent>
                <mc:Choice Requires="wps">
                  <w:drawing>
                    <wp:anchor distT="0" distB="0" distL="114300" distR="114300" simplePos="0" relativeHeight="251950592" behindDoc="0" locked="0" layoutInCell="1" allowOverlap="1" wp14:anchorId="219137D0" wp14:editId="250E9D72">
                      <wp:simplePos x="0" y="0"/>
                      <wp:positionH relativeFrom="column">
                        <wp:posOffset>6209665</wp:posOffset>
                      </wp:positionH>
                      <wp:positionV relativeFrom="paragraph">
                        <wp:posOffset>6063615</wp:posOffset>
                      </wp:positionV>
                      <wp:extent cx="1097280" cy="269875"/>
                      <wp:effectExtent l="0" t="0" r="7620" b="0"/>
                      <wp:wrapNone/>
                      <wp:docPr id="1994489181" name="Text Box 153"/>
                      <wp:cNvGraphicFramePr/>
                      <a:graphic xmlns:a="http://schemas.openxmlformats.org/drawingml/2006/main">
                        <a:graphicData uri="http://schemas.microsoft.com/office/word/2010/wordprocessingShape">
                          <wps:wsp>
                            <wps:cNvSpPr txBox="1"/>
                            <wps:spPr>
                              <a:xfrm>
                                <a:off x="0" y="0"/>
                                <a:ext cx="1097280" cy="269875"/>
                              </a:xfrm>
                              <a:prstGeom prst="rect">
                                <a:avLst/>
                              </a:prstGeom>
                              <a:solidFill>
                                <a:schemeClr val="lt1"/>
                              </a:solidFill>
                              <a:ln w="6350">
                                <a:noFill/>
                              </a:ln>
                            </wps:spPr>
                            <wps:txbx>
                              <w:txbxContent>
                                <w:p w14:paraId="3AA24BC6" w14:textId="48B42678" w:rsidR="00D46F78" w:rsidRPr="00D46F78" w:rsidRDefault="00D46F78">
                                  <w:pPr>
                                    <w:rPr>
                                      <w:sz w:val="16"/>
                                      <w:szCs w:val="16"/>
                                    </w:rPr>
                                  </w:pPr>
                                  <w:r w:rsidRPr="00D46F78">
                                    <w:rPr>
                                      <w:sz w:val="16"/>
                                      <w:szCs w:val="16"/>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219137D0" id="Text Box 153" o:spid="_x0000_s1045" type="#_x0000_t202" style="position:absolute;margin-left:488.95pt;margin-top:477.45pt;width:86.4pt;height:21.25pt;z-index:251950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zKEsiMAIAAFwEAAAOAAAAZHJzL2Uyb0RvYy54bWysVE2P2yAQvVfqf0DcGztpPq04qzSrVJWi&#10;3ZWy1Z4JhtgSZiiQ2Omv74Dz1W1PVS94YIbHzJs3nj+0tSJHYV0FOqf9XkqJ0ByKSu9z+v11/WlK&#10;ifNMF0yBFjk9CUcfFh8/zBuTiQGUoAphCYJolzUmp6X3JksSx0tRM9cDIzQ6JdiaedzafVJY1iB6&#10;rZJBmo6TBmxhLHDhHJ4+dk66iPhSCu6fpXTCE5VTzM3H1cZ1F9ZkMWfZ3jJTVvycBvuHLGpWaXz0&#10;CvXIPCMHW/0BVVfcggPpexzqBKSsuIg1YDX99F0125IZEWtBcpy50uT+Hyx/Om7NiyW+/QItNjAQ&#10;0hiXOTwM9bTS1uGLmRL0I4WnK22i9YSHS+lsMpiii6NvMJ5NJ6MAk9xuG+v8VwE1CUZOLbYlssWO&#10;G+e70EtIeMyBqop1pVTcBCmIlbLkyLCJysccEfy3KKVJk9Px51EagTWE6x2y0pjLraZg+XbXkqrA&#10;1MeXgndQnJAHC51EnOHrCpPdMOdfmEVNYH2oc/+Mi1SAj8HZoqQE+/Nv5yEeW4VeShrUWE7djwOz&#10;ghL1TWMTZ/3hMIgyboajyQA39t6zu/foQ70CZKCPE2V4NEO8VxdTWqjfcByW4VV0Mc3x7Zz6i7ny&#10;nfJxnLhYLmMQytAwv9FbwwN0YDy04rV9Y9ac++Wx009wUSPL3rWtiw03NSwPHmQVexqI7lg9848S&#10;jqo4j1uYkft9jLr9FBa/AAAA//8DAFBLAwQUAAYACAAAACEAr5Kt++IAAAAMAQAADwAAAGRycy9k&#10;b3ducmV2LnhtbEyPT0+DQBDF7yZ+h82YeDF2qS0iyNIYozbxZvFPvG3ZEYjsLGG3gN/e6Ulvb+a9&#10;vPlNvpltJ0YcfOtIwXIRgUCqnGmpVvBaPl7egPBBk9GdI1Twgx42xelJrjPjJnrBcRdqwSXkM62g&#10;CaHPpPRVg1b7heuR2Ptyg9WBx6GWZtATl9tOXkXRtbS6Jb7Q6B7vG6y+dwer4POi/nj289PbtIpX&#10;/cN2LJN3Uyp1fjbf3YIIOIe/MBzxGR0KZtq7AxkvOgVpkqQcZRGvWRwTyzhKQOx5lSZrkEUu/z9R&#10;/AIAAP//AwBQSwECLQAUAAYACAAAACEAtoM4kv4AAADhAQAAEwAAAAAAAAAAAAAAAAAAAAAAW0Nv&#10;bnRlbnRfVHlwZXNdLnhtbFBLAQItABQABgAIAAAAIQA4/SH/1gAAAJQBAAALAAAAAAAAAAAAAAAA&#10;AC8BAABfcmVscy8ucmVsc1BLAQItABQABgAIAAAAIQAzKEsiMAIAAFwEAAAOAAAAAAAAAAAAAAAA&#10;AC4CAABkcnMvZTJvRG9jLnhtbFBLAQItABQABgAIAAAAIQCvkq374gAAAAwBAAAPAAAAAAAAAAAA&#10;AAAAAIoEAABkcnMvZG93bnJldi54bWxQSwUGAAAAAAQABADzAAAAmQUAAAAA&#10;" fillcolor="white [3201]" stroked="f" strokeweight=".5pt">
                      <v:textbox>
                        <w:txbxContent>
                          <w:p w14:paraId="3AA24BC6" w14:textId="48B42678" w:rsidR="00D46F78" w:rsidRPr="00D46F78" w:rsidRDefault="00D46F78">
                            <w:pPr>
                              <w:rPr>
                                <w:sz w:val="16"/>
                                <w:szCs w:val="16"/>
                              </w:rPr>
                            </w:pPr>
                            <w:r w:rsidRPr="00D46F78">
                              <w:rPr>
                                <w:sz w:val="16"/>
                                <w:szCs w:val="16"/>
                              </w:rPr>
                              <w:t>.</w:t>
                            </w:r>
                          </w:p>
                        </w:txbxContent>
                      </v:textbox>
                    </v:shape>
                  </w:pict>
                </mc:Fallback>
              </mc:AlternateContent>
            </w:r>
          </w:p>
        </w:tc>
        <w:tc>
          <w:tcPr>
            <w:tcW w:w="1703" w:type="dxa"/>
          </w:tcPr>
          <w:p w14:paraId="2DFBDC1A" w14:textId="77777777" w:rsidR="000F1C5A" w:rsidRPr="007D49F4" w:rsidRDefault="000F1C5A" w:rsidP="000F1C5A">
            <w:pPr>
              <w:rPr>
                <w:noProof/>
              </w:rPr>
            </w:pPr>
          </w:p>
        </w:tc>
      </w:tr>
    </w:tbl>
    <w:p w14:paraId="3A869B66" w14:textId="42B8E597" w:rsidR="00314345" w:rsidRPr="005805A5" w:rsidRDefault="00A17FF9" w:rsidP="005805A5">
      <w:pPr>
        <w:tabs>
          <w:tab w:val="left" w:pos="6374"/>
        </w:tabs>
        <w:rPr>
          <w:b/>
          <w:bCs/>
          <w:color w:val="13666B" w:themeColor="accent3" w:themeShade="80"/>
        </w:rPr>
      </w:pPr>
      <w:r>
        <w:rPr>
          <w:noProof/>
        </w:rPr>
        <w:drawing>
          <wp:anchor distT="0" distB="0" distL="114300" distR="114300" simplePos="0" relativeHeight="252402176" behindDoc="1" locked="0" layoutInCell="1" allowOverlap="1" wp14:anchorId="3A6D5D09" wp14:editId="5906E537">
            <wp:simplePos x="0" y="0"/>
            <wp:positionH relativeFrom="column">
              <wp:posOffset>-368300</wp:posOffset>
            </wp:positionH>
            <wp:positionV relativeFrom="paragraph">
              <wp:posOffset>-4625340</wp:posOffset>
            </wp:positionV>
            <wp:extent cx="7192645" cy="2512060"/>
            <wp:effectExtent l="0" t="0" r="8255" b="2540"/>
            <wp:wrapNone/>
            <wp:docPr id="890015530" name="Picture 22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8"/>
                    <pic:cNvPicPr>
                      <a:picLocks noChangeAspect="1" noChangeArrowheads="1"/>
                    </pic:cNvPicPr>
                  </pic:nvPicPr>
                  <pic:blipFill>
                    <a:blip r:embed="rId69">
                      <a:extLst>
                        <a:ext uri="{28A0092B-C50C-407E-A947-70E740481C1C}">
                          <a14:useLocalDpi xmlns:a14="http://schemas.microsoft.com/office/drawing/2010/main" val="0"/>
                        </a:ext>
                      </a:extLst>
                    </a:blip>
                    <a:srcRect/>
                    <a:stretch>
                      <a:fillRect/>
                    </a:stretch>
                  </pic:blipFill>
                  <pic:spPr bwMode="auto">
                    <a:xfrm>
                      <a:off x="0" y="0"/>
                      <a:ext cx="7192645" cy="2512060"/>
                    </a:xfrm>
                    <a:prstGeom prst="rect">
                      <a:avLst/>
                    </a:prstGeom>
                    <a:noFill/>
                  </pic:spPr>
                </pic:pic>
              </a:graphicData>
            </a:graphic>
            <wp14:sizeRelH relativeFrom="page">
              <wp14:pctWidth>0</wp14:pctWidth>
            </wp14:sizeRelH>
            <wp14:sizeRelV relativeFrom="page">
              <wp14:pctHeight>0</wp14:pctHeight>
            </wp14:sizeRelV>
          </wp:anchor>
        </w:drawing>
      </w:r>
      <w:r w:rsidR="00EC6925">
        <w:rPr>
          <w:b/>
          <w:bCs/>
          <w:noProof/>
          <w:color w:val="27CED7" w:themeColor="accent3"/>
        </w:rPr>
        <w:drawing>
          <wp:anchor distT="0" distB="0" distL="114300" distR="114300" simplePos="0" relativeHeight="251991552" behindDoc="1" locked="0" layoutInCell="1" allowOverlap="1" wp14:anchorId="6BA355FB" wp14:editId="02154154">
            <wp:simplePos x="0" y="0"/>
            <wp:positionH relativeFrom="margin">
              <wp:posOffset>-427355</wp:posOffset>
            </wp:positionH>
            <wp:positionV relativeFrom="paragraph">
              <wp:posOffset>-850955</wp:posOffset>
            </wp:positionV>
            <wp:extent cx="2249805" cy="2423795"/>
            <wp:effectExtent l="0" t="0" r="0" b="0"/>
            <wp:wrapNone/>
            <wp:docPr id="251735819" name="Picture 15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0"/>
                    <pic:cNvPicPr>
                      <a:picLocks noChangeAspect="1" noChangeArrowheads="1"/>
                    </pic:cNvPicPr>
                  </pic:nvPicPr>
                  <pic:blipFill>
                    <a:blip r:embed="rId70" cstate="print">
                      <a:extLst>
                        <a:ext uri="{28A0092B-C50C-407E-A947-70E740481C1C}">
                          <a14:useLocalDpi xmlns:a14="http://schemas.microsoft.com/office/drawing/2010/main" val="0"/>
                        </a:ext>
                      </a:extLst>
                    </a:blip>
                    <a:srcRect/>
                    <a:stretch>
                      <a:fillRect/>
                    </a:stretch>
                  </pic:blipFill>
                  <pic:spPr bwMode="auto">
                    <a:xfrm>
                      <a:off x="0" y="0"/>
                      <a:ext cx="2249805" cy="2423795"/>
                    </a:xfrm>
                    <a:prstGeom prst="rect">
                      <a:avLst/>
                    </a:prstGeom>
                    <a:noFill/>
                  </pic:spPr>
                </pic:pic>
              </a:graphicData>
            </a:graphic>
            <wp14:sizeRelH relativeFrom="page">
              <wp14:pctWidth>0</wp14:pctWidth>
            </wp14:sizeRelH>
            <wp14:sizeRelV relativeFrom="page">
              <wp14:pctHeight>0</wp14:pctHeight>
            </wp14:sizeRelV>
          </wp:anchor>
        </w:drawing>
      </w:r>
      <w:r w:rsidR="00A342E7" w:rsidRPr="00700AAA">
        <w:rPr>
          <w:noProof/>
          <w:color w:val="1D99A0" w:themeColor="accent3" w:themeShade="BF"/>
        </w:rPr>
        <w:drawing>
          <wp:anchor distT="0" distB="0" distL="114300" distR="114300" simplePos="0" relativeHeight="251910656" behindDoc="1" locked="0" layoutInCell="1" allowOverlap="1" wp14:anchorId="2DBFA86A" wp14:editId="2C3EA55C">
            <wp:simplePos x="0" y="0"/>
            <wp:positionH relativeFrom="column">
              <wp:posOffset>-201212</wp:posOffset>
            </wp:positionH>
            <wp:positionV relativeFrom="paragraph">
              <wp:posOffset>-115708</wp:posOffset>
            </wp:positionV>
            <wp:extent cx="524510" cy="524510"/>
            <wp:effectExtent l="0" t="0" r="8890" b="8890"/>
            <wp:wrapNone/>
            <wp:docPr id="2033283231" name="Graphic 151" descr="Sprouting Seed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33283231" name="Graphic 2033283231" descr="Sprouting Seed outline"/>
                    <pic:cNvPicPr/>
                  </pic:nvPicPr>
                  <pic:blipFill>
                    <a:blip r:embed="rId71">
                      <a:extLst>
                        <a:ext uri="{96DAC541-7B7A-43D3-8B79-37D633B846F1}">
                          <asvg:svgBlip xmlns:asvg="http://schemas.microsoft.com/office/drawing/2016/SVG/main" r:embed="rId72"/>
                        </a:ext>
                      </a:extLst>
                    </a:blip>
                    <a:stretch>
                      <a:fillRect/>
                    </a:stretch>
                  </pic:blipFill>
                  <pic:spPr>
                    <a:xfrm>
                      <a:off x="0" y="0"/>
                      <a:ext cx="524510" cy="524510"/>
                    </a:xfrm>
                    <a:prstGeom prst="rect">
                      <a:avLst/>
                    </a:prstGeom>
                  </pic:spPr>
                </pic:pic>
              </a:graphicData>
            </a:graphic>
            <wp14:sizeRelH relativeFrom="margin">
              <wp14:pctWidth>0</wp14:pctWidth>
            </wp14:sizeRelH>
            <wp14:sizeRelV relativeFrom="margin">
              <wp14:pctHeight>0</wp14:pctHeight>
            </wp14:sizeRelV>
          </wp:anchor>
        </w:drawing>
      </w:r>
      <w:r w:rsidR="0039173E">
        <w:rPr>
          <w:noProof/>
        </w:rPr>
        <w:drawing>
          <wp:anchor distT="0" distB="0" distL="114300" distR="114300" simplePos="0" relativeHeight="251685376" behindDoc="1" locked="0" layoutInCell="1" allowOverlap="1" wp14:anchorId="205802EE" wp14:editId="273FF4CB">
            <wp:simplePos x="0" y="0"/>
            <wp:positionH relativeFrom="column">
              <wp:posOffset>-2957885</wp:posOffset>
            </wp:positionH>
            <wp:positionV relativeFrom="paragraph">
              <wp:posOffset>-9234224</wp:posOffset>
            </wp:positionV>
            <wp:extent cx="10187940" cy="2552230"/>
            <wp:effectExtent l="0" t="0" r="3810" b="635"/>
            <wp:wrapNone/>
            <wp:docPr id="2128592146" name="Picture 146" descr="Child watering a plant"/>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128592146" name="Picture 2128592146" descr="Child watering a plant"/>
                    <pic:cNvPicPr/>
                  </pic:nvPicPr>
                  <pic:blipFill>
                    <a:blip r:embed="rId73" cstate="print">
                      <a:alphaModFix amt="20000"/>
                      <a:extLst>
                        <a:ext uri="{28A0092B-C50C-407E-A947-70E740481C1C}">
                          <a14:useLocalDpi xmlns:a14="http://schemas.microsoft.com/office/drawing/2010/main" val="0"/>
                        </a:ext>
                      </a:extLst>
                    </a:blip>
                    <a:stretch>
                      <a:fillRect/>
                    </a:stretch>
                  </pic:blipFill>
                  <pic:spPr>
                    <a:xfrm>
                      <a:off x="0" y="0"/>
                      <a:ext cx="10190834" cy="2552955"/>
                    </a:xfrm>
                    <a:prstGeom prst="rect">
                      <a:avLst/>
                    </a:prstGeom>
                  </pic:spPr>
                </pic:pic>
              </a:graphicData>
            </a:graphic>
            <wp14:sizeRelH relativeFrom="margin">
              <wp14:pctWidth>0</wp14:pctWidth>
            </wp14:sizeRelH>
            <wp14:sizeRelV relativeFrom="margin">
              <wp14:pctHeight>0</wp14:pctHeight>
            </wp14:sizeRelV>
          </wp:anchor>
        </w:drawing>
      </w:r>
      <w:r w:rsidR="00847A0F" w:rsidRPr="00847A0F">
        <w:rPr>
          <w:noProof/>
          <w:color w:val="1D99A0" w:themeColor="accent3" w:themeShade="BF"/>
        </w:rPr>
        <w:drawing>
          <wp:anchor distT="0" distB="0" distL="114300" distR="114300" simplePos="0" relativeHeight="251746816" behindDoc="1" locked="0" layoutInCell="1" allowOverlap="1" wp14:anchorId="251A13AD" wp14:editId="6863EF3A">
            <wp:simplePos x="0" y="0"/>
            <wp:positionH relativeFrom="column">
              <wp:posOffset>-217970</wp:posOffset>
            </wp:positionH>
            <wp:positionV relativeFrom="paragraph">
              <wp:posOffset>381635</wp:posOffset>
            </wp:positionV>
            <wp:extent cx="580390" cy="580390"/>
            <wp:effectExtent l="0" t="0" r="0" b="0"/>
            <wp:wrapNone/>
            <wp:docPr id="1656461881" name="Graphic 147" descr="Garden Tools outlin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56461881" name="Graphic 1656461881" descr="Garden Tools outline"/>
                    <pic:cNvPicPr/>
                  </pic:nvPicPr>
                  <pic:blipFill>
                    <a:blip r:embed="rId74">
                      <a:extLst>
                        <a:ext uri="{96DAC541-7B7A-43D3-8B79-37D633B846F1}">
                          <asvg:svgBlip xmlns:asvg="http://schemas.microsoft.com/office/drawing/2016/SVG/main" r:embed="rId75"/>
                        </a:ext>
                      </a:extLst>
                    </a:blip>
                    <a:stretch>
                      <a:fillRect/>
                    </a:stretch>
                  </pic:blipFill>
                  <pic:spPr>
                    <a:xfrm>
                      <a:off x="0" y="0"/>
                      <a:ext cx="580390" cy="580390"/>
                    </a:xfrm>
                    <a:prstGeom prst="rect">
                      <a:avLst/>
                    </a:prstGeom>
                  </pic:spPr>
                </pic:pic>
              </a:graphicData>
            </a:graphic>
            <wp14:sizeRelH relativeFrom="margin">
              <wp14:pctWidth>0</wp14:pctWidth>
            </wp14:sizeRelH>
            <wp14:sizeRelV relativeFrom="margin">
              <wp14:pctHeight>0</wp14:pctHeight>
            </wp14:sizeRelV>
          </wp:anchor>
        </w:drawing>
      </w:r>
      <w:r w:rsidR="005805A5">
        <w:rPr>
          <w:b/>
          <w:bCs/>
          <w:color w:val="13666B" w:themeColor="accent3" w:themeShade="80"/>
          <w:sz w:val="56"/>
          <w:szCs w:val="56"/>
        </w:rPr>
        <w:t xml:space="preserve">                      </w:t>
      </w:r>
    </w:p>
    <w:p w14:paraId="21D82F6E" w14:textId="2614E2BD" w:rsidR="00092851" w:rsidRPr="00314345" w:rsidRDefault="0054072E" w:rsidP="000075B6">
      <w:pPr>
        <w:tabs>
          <w:tab w:val="left" w:pos="664"/>
        </w:tabs>
        <w:rPr>
          <w:b/>
          <w:bCs/>
          <w:color w:val="13666B" w:themeColor="accent3" w:themeShade="80"/>
          <w:sz w:val="56"/>
          <w:szCs w:val="56"/>
        </w:rPr>
        <w:sectPr w:rsidR="00092851" w:rsidRPr="00314345" w:rsidSect="00A036E5">
          <w:pgSz w:w="11906" w:h="16838" w:code="9"/>
          <w:pgMar w:top="794" w:right="964" w:bottom="720" w:left="737" w:header="709" w:footer="709" w:gutter="0"/>
          <w:cols w:space="851"/>
          <w:docGrid w:linePitch="360"/>
        </w:sectPr>
      </w:pPr>
      <w:r>
        <w:rPr>
          <w:noProof/>
        </w:rPr>
        <mc:AlternateContent>
          <mc:Choice Requires="wps">
            <w:drawing>
              <wp:anchor distT="0" distB="0" distL="114300" distR="114300" simplePos="0" relativeHeight="251923968" behindDoc="1" locked="0" layoutInCell="1" allowOverlap="1" wp14:anchorId="0A4B2DA0" wp14:editId="30AF1879">
                <wp:simplePos x="0" y="0"/>
                <wp:positionH relativeFrom="column">
                  <wp:posOffset>3555365</wp:posOffset>
                </wp:positionH>
                <wp:positionV relativeFrom="paragraph">
                  <wp:posOffset>1377216</wp:posOffset>
                </wp:positionV>
                <wp:extent cx="3217447" cy="228893"/>
                <wp:effectExtent l="0" t="0" r="2540" b="0"/>
                <wp:wrapNone/>
                <wp:docPr id="1566391882" name="Text Box 228"/>
                <wp:cNvGraphicFramePr/>
                <a:graphic xmlns:a="http://schemas.openxmlformats.org/drawingml/2006/main">
                  <a:graphicData uri="http://schemas.microsoft.com/office/word/2010/wordprocessingShape">
                    <wps:wsp>
                      <wps:cNvSpPr txBox="1"/>
                      <wps:spPr>
                        <a:xfrm>
                          <a:off x="0" y="0"/>
                          <a:ext cx="3217447" cy="228893"/>
                        </a:xfrm>
                        <a:prstGeom prst="rect">
                          <a:avLst/>
                        </a:prstGeom>
                        <a:solidFill>
                          <a:schemeClr val="lt1"/>
                        </a:solidFill>
                        <a:ln w="6350">
                          <a:noFill/>
                        </a:ln>
                      </wps:spPr>
                      <wps:txbx>
                        <w:txbxContent>
                          <w:p w14:paraId="142A13AD" w14:textId="3D52E3F3" w:rsidR="0054072E" w:rsidRPr="00EC6925" w:rsidRDefault="00621168">
                            <w:pPr>
                              <w:rPr>
                                <w:sz w:val="14"/>
                                <w:szCs w:val="14"/>
                              </w:rPr>
                            </w:pPr>
                            <w:r>
                              <w:rPr>
                                <w:noProof/>
                              </w:rPr>
                              <w:drawing>
                                <wp:inline distT="0" distB="0" distL="0" distR="0" wp14:anchorId="0180EF6E" wp14:editId="7F0E51BD">
                                  <wp:extent cx="2767965" cy="172720"/>
                                  <wp:effectExtent l="0" t="0" r="0" b="0"/>
                                  <wp:docPr id="18768866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6886694" name=""/>
                                          <pic:cNvPicPr/>
                                        </pic:nvPicPr>
                                        <pic:blipFill>
                                          <a:blip r:embed="rId76"/>
                                          <a:stretch>
                                            <a:fillRect/>
                                          </a:stretch>
                                        </pic:blipFill>
                                        <pic:spPr>
                                          <a:xfrm>
                                            <a:off x="0" y="0"/>
                                            <a:ext cx="2767965" cy="172720"/>
                                          </a:xfrm>
                                          <a:prstGeom prst="rect">
                                            <a:avLst/>
                                          </a:prstGeom>
                                        </pic:spPr>
                                      </pic:pic>
                                    </a:graphicData>
                                  </a:graphic>
                                </wp:inline>
                              </w:drawing>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0A4B2DA0" id="Text Box 228" o:spid="_x0000_s1046" type="#_x0000_t202" style="position:absolute;margin-left:279.95pt;margin-top:108.45pt;width:253.35pt;height:18pt;z-index:-2513925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QFEJuMgIAAFwEAAAOAAAAZHJzL2Uyb0RvYy54bWysVE1v2zAMvQ/YfxB0X5w4aZMacYosRYYB&#10;RVsgHXpWZCkRIIuapMTOfv0oOV/tdhp2kUmReiIfnzy9b2tN9sJ5Baakg16fEmE4VMpsSvrjdfll&#10;QokPzFRMgxElPQhP72efP00bW4gctqAr4QiCGF80tqTbEGyRZZ5vRc18D6wwGJTgahbQdZuscqxB&#10;9Fpneb9/mzXgKuuAC+9x96EL0lnCl1Lw8CylF4HokmJtIa0ureu4ZrMpKzaO2a3ixzLYP1RRM2Xw&#10;0jPUAwuM7Jz6A6pW3IEHGXoc6gykVFykHrCbQf9DN6stsyL1guR4e6bJ/z9Y/rRf2RdHQvsVWhxg&#10;JKSxvvC4GftppavjFyslGEcKD2faRBsIx81hPhiPRmNKOMbyfDK5G0aY7HLaOh++CahJNErqcCyJ&#10;LbZ/9KFLPaXEyzxoVS2V1smJUhAL7cie4RB1SDUi+LssbUhT0tvhTT8BG4jHO2RtsJZLT9EK7bol&#10;qsJ+x6eG11AdkAcHnUS85UuFxT4yH16YQ01g66jz8IyL1ICXwdGiZAvu19/2Yz6OCqOUNKixkvqf&#10;O+YEJfq7wSHeDUajKMrkjG7GOTruOrK+jphdvQBkYIAvyvJkxvygT6Z0UL/hc5jHWzHEDMe7SxpO&#10;5iJ0ysfnxMV8npJQhpaFR7OyPEJHxuMoXts35uxxXgEn/QQnNbLiw9i63HjSwHwXQKo000h0x+qR&#10;f5RwUsXxucU3cu2nrMtPYfYbAAD//wMAUEsDBBQABgAIAAAAIQBrLm7w4gAAAAwBAAAPAAAAZHJz&#10;L2Rvd25yZXYueG1sTI9NT4QwEIbvJv6HZky8GLcsG1CQsjHGj8Sbix/x1qUjEOmU0C7gv3f2pLf5&#10;ePLOM8V2sb2YcPSdIwXrVQQCqXamo0bBa/VweQ3CB01G945QwQ962JanJ4XOjZvpBaddaASHkM+1&#10;gjaEIZfS1y1a7VduQOLdlxutDtyOjTSjnjnc9jKOolRa3RFfaPWAdy3W37uDVfB50Xw8++Xxbd4k&#10;m+H+aaqu3k2l1PnZcnsDIuAS/mA46rM6lOy0dwcyXvQKkiTLGFUQr1MujkSUpimIPY+SOANZFvL/&#10;E+UvAAAA//8DAFBLAQItABQABgAIAAAAIQC2gziS/gAAAOEBAAATAAAAAAAAAAAAAAAAAAAAAABb&#10;Q29udGVudF9UeXBlc10ueG1sUEsBAi0AFAAGAAgAAAAhADj9If/WAAAAlAEAAAsAAAAAAAAAAAAA&#10;AAAALwEAAF9yZWxzLy5yZWxzUEsBAi0AFAAGAAgAAAAhAJAUQm4yAgAAXAQAAA4AAAAAAAAAAAAA&#10;AAAALgIAAGRycy9lMm9Eb2MueG1sUEsBAi0AFAAGAAgAAAAhAGsubvDiAAAADAEAAA8AAAAAAAAA&#10;AAAAAAAAjAQAAGRycy9kb3ducmV2LnhtbFBLBQYAAAAABAAEAPMAAACbBQAAAAA=&#10;" fillcolor="white [3201]" stroked="f" strokeweight=".5pt">
                <v:textbox>
                  <w:txbxContent>
                    <w:p w14:paraId="142A13AD" w14:textId="3D52E3F3" w:rsidR="0054072E" w:rsidRPr="00EC6925" w:rsidRDefault="00621168">
                      <w:pPr>
                        <w:rPr>
                          <w:sz w:val="14"/>
                          <w:szCs w:val="14"/>
                        </w:rPr>
                      </w:pPr>
                      <w:r>
                        <w:rPr>
                          <w:noProof/>
                        </w:rPr>
                        <w:drawing>
                          <wp:inline distT="0" distB="0" distL="0" distR="0" wp14:anchorId="0180EF6E" wp14:editId="7F0E51BD">
                            <wp:extent cx="2767965" cy="172720"/>
                            <wp:effectExtent l="0" t="0" r="0" b="0"/>
                            <wp:docPr id="1876886694"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76886694" name=""/>
                                    <pic:cNvPicPr/>
                                  </pic:nvPicPr>
                                  <pic:blipFill>
                                    <a:blip r:embed="rId76"/>
                                    <a:stretch>
                                      <a:fillRect/>
                                    </a:stretch>
                                  </pic:blipFill>
                                  <pic:spPr>
                                    <a:xfrm>
                                      <a:off x="0" y="0"/>
                                      <a:ext cx="2767965" cy="172720"/>
                                    </a:xfrm>
                                    <a:prstGeom prst="rect">
                                      <a:avLst/>
                                    </a:prstGeom>
                                  </pic:spPr>
                                </pic:pic>
                              </a:graphicData>
                            </a:graphic>
                          </wp:inline>
                        </w:drawing>
                      </w:r>
                    </w:p>
                  </w:txbxContent>
                </v:textbox>
              </v:shape>
            </w:pict>
          </mc:Fallback>
        </mc:AlternateContent>
      </w:r>
      <w:r w:rsidR="001E6E88">
        <w:t xml:space="preserve">  </w:t>
      </w:r>
      <w:r w:rsidR="001E6E88">
        <w:rPr>
          <w:noProof/>
        </w:rPr>
        <w:drawing>
          <wp:anchor distT="0" distB="0" distL="114300" distR="114300" simplePos="0" relativeHeight="252094976" behindDoc="1" locked="0" layoutInCell="1" allowOverlap="1" wp14:anchorId="5E5C3D93" wp14:editId="7B4E2116">
            <wp:simplePos x="0" y="0"/>
            <wp:positionH relativeFrom="column">
              <wp:posOffset>5576691</wp:posOffset>
            </wp:positionH>
            <wp:positionV relativeFrom="paragraph">
              <wp:posOffset>2772879</wp:posOffset>
            </wp:positionV>
            <wp:extent cx="1140019" cy="153808"/>
            <wp:effectExtent l="0" t="0" r="3175" b="0"/>
            <wp:wrapNone/>
            <wp:docPr id="1691970266" name="Picture 16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4"/>
                    <pic:cNvPicPr>
                      <a:picLocks noChangeAspect="1" noChangeArrowheads="1"/>
                    </pic:cNvPicPr>
                  </pic:nvPicPr>
                  <pic:blipFill>
                    <a:blip r:embed="rId77" cstate="print">
                      <a:extLst>
                        <a:ext uri="{28A0092B-C50C-407E-A947-70E740481C1C}">
                          <a14:useLocalDpi xmlns:a14="http://schemas.microsoft.com/office/drawing/2010/main" val="0"/>
                        </a:ext>
                      </a:extLst>
                    </a:blip>
                    <a:srcRect/>
                    <a:stretch>
                      <a:fillRect/>
                    </a:stretch>
                  </pic:blipFill>
                  <pic:spPr bwMode="auto">
                    <a:xfrm>
                      <a:off x="0" y="0"/>
                      <a:ext cx="1173618" cy="158341"/>
                    </a:xfrm>
                    <a:prstGeom prst="rect">
                      <a:avLst/>
                    </a:prstGeom>
                    <a:noFill/>
                  </pic:spPr>
                </pic:pic>
              </a:graphicData>
            </a:graphic>
            <wp14:sizeRelH relativeFrom="page">
              <wp14:pctWidth>0</wp14:pctWidth>
            </wp14:sizeRelH>
            <wp14:sizeRelV relativeFrom="page">
              <wp14:pctHeight>0</wp14:pctHeight>
            </wp14:sizeRelV>
          </wp:anchor>
        </w:drawing>
      </w:r>
    </w:p>
    <w:p w14:paraId="4A26980D" w14:textId="5D4563FF" w:rsidR="006754EC" w:rsidRDefault="00055DB8" w:rsidP="007E5338">
      <w:pPr>
        <w:tabs>
          <w:tab w:val="right" w:pos="10178"/>
        </w:tabs>
        <w:rPr>
          <w:noProof/>
        </w:rPr>
      </w:pPr>
      <w:r>
        <w:rPr>
          <w:noProof/>
        </w:rPr>
        <w:lastRenderedPageBreak/>
        <w:drawing>
          <wp:anchor distT="0" distB="0" distL="114300" distR="114300" simplePos="0" relativeHeight="252120576" behindDoc="1" locked="0" layoutInCell="1" allowOverlap="1" wp14:anchorId="44F37733" wp14:editId="05773987">
            <wp:simplePos x="0" y="0"/>
            <wp:positionH relativeFrom="page">
              <wp:align>left</wp:align>
            </wp:positionH>
            <wp:positionV relativeFrom="paragraph">
              <wp:posOffset>-694800</wp:posOffset>
            </wp:positionV>
            <wp:extent cx="3060700" cy="3252083"/>
            <wp:effectExtent l="0" t="0" r="6350" b="5715"/>
            <wp:wrapNone/>
            <wp:docPr id="2086117001" name="Picture 16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6"/>
                    <pic:cNvPicPr>
                      <a:picLocks noChangeAspect="1" noChangeArrowheads="1"/>
                    </pic:cNvPicPr>
                  </pic:nvPicPr>
                  <pic:blipFill>
                    <a:blip r:embed="rId78" cstate="print">
                      <a:extLst>
                        <a:ext uri="{28A0092B-C50C-407E-A947-70E740481C1C}">
                          <a14:useLocalDpi xmlns:a14="http://schemas.microsoft.com/office/drawing/2010/main" val="0"/>
                        </a:ext>
                      </a:extLst>
                    </a:blip>
                    <a:srcRect/>
                    <a:stretch>
                      <a:fillRect/>
                    </a:stretch>
                  </pic:blipFill>
                  <pic:spPr bwMode="auto">
                    <a:xfrm>
                      <a:off x="0" y="0"/>
                      <a:ext cx="3065757" cy="3257456"/>
                    </a:xfrm>
                    <a:prstGeom prst="rect">
                      <a:avLst/>
                    </a:prstGeom>
                    <a:noFill/>
                  </pic:spPr>
                </pic:pic>
              </a:graphicData>
            </a:graphic>
            <wp14:sizeRelH relativeFrom="page">
              <wp14:pctWidth>0</wp14:pctWidth>
            </wp14:sizeRelH>
            <wp14:sizeRelV relativeFrom="page">
              <wp14:pctHeight>0</wp14:pctHeight>
            </wp14:sizeRelV>
          </wp:anchor>
        </w:drawing>
      </w:r>
      <w:r w:rsidR="00E10A76">
        <w:rPr>
          <w:noProof/>
        </w:rPr>
        <mc:AlternateContent>
          <mc:Choice Requires="wps">
            <w:drawing>
              <wp:anchor distT="0" distB="0" distL="114300" distR="114300" simplePos="0" relativeHeight="252140032" behindDoc="0" locked="0" layoutInCell="1" allowOverlap="1" wp14:anchorId="2930C701" wp14:editId="38488041">
                <wp:simplePos x="0" y="0"/>
                <wp:positionH relativeFrom="column">
                  <wp:posOffset>3163350</wp:posOffset>
                </wp:positionH>
                <wp:positionV relativeFrom="paragraph">
                  <wp:posOffset>-581825</wp:posOffset>
                </wp:positionV>
                <wp:extent cx="3363402" cy="365760"/>
                <wp:effectExtent l="0" t="0" r="8890" b="0"/>
                <wp:wrapNone/>
                <wp:docPr id="155395950" name="Text Box 164"/>
                <wp:cNvGraphicFramePr/>
                <a:graphic xmlns:a="http://schemas.openxmlformats.org/drawingml/2006/main">
                  <a:graphicData uri="http://schemas.microsoft.com/office/word/2010/wordprocessingShape">
                    <wps:wsp>
                      <wps:cNvSpPr txBox="1"/>
                      <wps:spPr>
                        <a:xfrm>
                          <a:off x="0" y="0"/>
                          <a:ext cx="3363402" cy="365760"/>
                        </a:xfrm>
                        <a:prstGeom prst="rect">
                          <a:avLst/>
                        </a:prstGeom>
                        <a:solidFill>
                          <a:schemeClr val="lt1"/>
                        </a:solidFill>
                        <a:ln w="6350">
                          <a:noFill/>
                        </a:ln>
                      </wps:spPr>
                      <wps:txbx>
                        <w:txbxContent>
                          <w:p w14:paraId="22429937" w14:textId="1643F372" w:rsidR="00314345" w:rsidRPr="00E10A76" w:rsidRDefault="00E10A76">
                            <w:pPr>
                              <w:rPr>
                                <w:b/>
                                <w:bCs/>
                                <w:color w:val="13666B" w:themeColor="accent3" w:themeShade="80"/>
                                <w:sz w:val="40"/>
                                <w:szCs w:val="40"/>
                              </w:rPr>
                            </w:pPr>
                            <w:r>
                              <w:rPr>
                                <w:b/>
                                <w:bCs/>
                                <w:color w:val="13666B" w:themeColor="accent3" w:themeShade="80"/>
                                <w:sz w:val="40"/>
                                <w:szCs w:val="40"/>
                              </w:rPr>
                              <w:t xml:space="preserve">          </w:t>
                            </w:r>
                            <w:r w:rsidR="00314345" w:rsidRPr="00E10A76">
                              <w:rPr>
                                <w:b/>
                                <w:bCs/>
                                <w:color w:val="13666B" w:themeColor="accent3" w:themeShade="80"/>
                                <w:sz w:val="40"/>
                                <w:szCs w:val="40"/>
                              </w:rPr>
                              <w:t>Story Stones</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2930C701" id="Text Box 164" o:spid="_x0000_s1047" type="#_x0000_t202" style="position:absolute;margin-left:249.1pt;margin-top:-45.8pt;width:264.85pt;height:28.8pt;z-index:252140032;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DM7xMQIAAFwEAAAOAAAAZHJzL2Uyb0RvYy54bWysVEtv2zAMvg/YfxB0X5x3OyNOkaXIMCBo&#10;C6RDz4osxQJkUZOU2NmvHyXntW6nYReZFCk+vo/07KGtNTkI5xWYgg56fUqE4VAqsyvo99fVp3tK&#10;fGCmZBqMKOhRePow//hh1thcDKECXQpHMIjxeWMLWoVg8yzzvBI18z2wwqBRgqtZQNXtstKxBqPX&#10;Ohv2+9OsAVdaB1x4j7ePnZHOU3wpBQ/PUnoRiC4o1hbS6dK5jWc2n7F855itFD+Vwf6hipopg0kv&#10;oR5ZYGTv1B+hasUdeJChx6HOQErFReoBuxn033WzqZgVqRcEx9sLTP7/heVPh419cSS0X6BFAiMg&#10;jfW5x8vYTytdHb9YKUE7Qni8wCbaQDhejkbT0bg/pISjbTSd3E0Trtn1tXU+fBVQkygU1CEtCS12&#10;WPuAGdH17BKTedCqXCmtkxJHQSy1IweGJOqQasQXv3lpQ5qCTkeTfgpsID7vImuDCa49RSm025ao&#10;Evu9Pze8hfKIODjoRsRbvlJY7Jr58MIczgS2jnMenvGQGjAZnCRKKnA//3Yf/ZEqtFLS4IwV1P/Y&#10;Myco0d8Mkvh5MB7HoUzKeHI3RMXdWra3FrOvl4AIDHCjLE9i9A/6LEoH9RuuwyJmRRMzHHMXNJzF&#10;ZegmH9eJi8UiOeEYWhbWZmN5DB0Rj1S8tm/M2RNfAZl+gvM0svwdbZ1vfGlgsQ8gVeI0At2hesIf&#10;RzhRfVq3uCO3evK6/hTmvwAAAP//AwBQSwMEFAAGAAgAAAAhAEm8sdfkAAAADAEAAA8AAABkcnMv&#10;ZG93bnJldi54bWxMj8tOwzAQRfdI/IM1SGxQazcpbRPiVAjxkNjRtCB2bjwkEfE4it0k/D3uCpYz&#10;c3Tn3Gw7mZYN2LvGkoTFXABDKq1uqJKwL55mG2DOK9KqtYQSftDBNr+8yFSq7UhvOOx8xUIIuVRJ&#10;qL3vUs5dWaNRbm47pHD7sr1RPox9xXWvxhBuWh4JseJGNRQ+1KrDhxrL793JSPi8qT5e3fR8GOPb&#10;uHt8GYr1uy6kvL6a7u+AeZz8Hwxn/aAOeXA62hNpx1oJy2QTBVTCLFmsgJ0JEa0TYMewipcCeJ7x&#10;/yXyXwAAAP//AwBQSwECLQAUAAYACAAAACEAtoM4kv4AAADhAQAAEwAAAAAAAAAAAAAAAAAAAAAA&#10;W0NvbnRlbnRfVHlwZXNdLnhtbFBLAQItABQABgAIAAAAIQA4/SH/1gAAAJQBAAALAAAAAAAAAAAA&#10;AAAAAC8BAABfcmVscy8ucmVsc1BLAQItABQABgAIAAAAIQDUDM7xMQIAAFwEAAAOAAAAAAAAAAAA&#10;AAAAAC4CAABkcnMvZTJvRG9jLnhtbFBLAQItABQABgAIAAAAIQBJvLHX5AAAAAwBAAAPAAAAAAAA&#10;AAAAAAAAAIsEAABkcnMvZG93bnJldi54bWxQSwUGAAAAAAQABADzAAAAnAUAAAAA&#10;" fillcolor="white [3201]" stroked="f" strokeweight=".5pt">
                <v:textbox>
                  <w:txbxContent>
                    <w:p w14:paraId="22429937" w14:textId="1643F372" w:rsidR="00314345" w:rsidRPr="00E10A76" w:rsidRDefault="00E10A76">
                      <w:pPr>
                        <w:rPr>
                          <w:b/>
                          <w:bCs/>
                          <w:color w:val="13666B" w:themeColor="accent3" w:themeShade="80"/>
                          <w:sz w:val="40"/>
                          <w:szCs w:val="40"/>
                        </w:rPr>
                      </w:pPr>
                      <w:r>
                        <w:rPr>
                          <w:b/>
                          <w:bCs/>
                          <w:color w:val="13666B" w:themeColor="accent3" w:themeShade="80"/>
                          <w:sz w:val="40"/>
                          <w:szCs w:val="40"/>
                        </w:rPr>
                        <w:t xml:space="preserve">          </w:t>
                      </w:r>
                      <w:r w:rsidR="00314345" w:rsidRPr="00E10A76">
                        <w:rPr>
                          <w:b/>
                          <w:bCs/>
                          <w:color w:val="13666B" w:themeColor="accent3" w:themeShade="80"/>
                          <w:sz w:val="40"/>
                          <w:szCs w:val="40"/>
                        </w:rPr>
                        <w:t>Story Stones</w:t>
                      </w:r>
                    </w:p>
                  </w:txbxContent>
                </v:textbox>
              </v:shape>
            </w:pict>
          </mc:Fallback>
        </mc:AlternateContent>
      </w:r>
      <w:r w:rsidR="00CC212E">
        <w:rPr>
          <w:noProof/>
          <w:lang w:bidi="en-US"/>
        </w:rPr>
        <w:drawing>
          <wp:anchor distT="0" distB="0" distL="114300" distR="114300" simplePos="0" relativeHeight="252233216" behindDoc="1" locked="0" layoutInCell="1" allowOverlap="1" wp14:anchorId="48FDB938" wp14:editId="5DE76397">
            <wp:simplePos x="0" y="0"/>
            <wp:positionH relativeFrom="column">
              <wp:posOffset>2568271</wp:posOffset>
            </wp:positionH>
            <wp:positionV relativeFrom="paragraph">
              <wp:posOffset>-201820</wp:posOffset>
            </wp:positionV>
            <wp:extent cx="4175760" cy="2671225"/>
            <wp:effectExtent l="19050" t="0" r="15240" b="15240"/>
            <wp:wrapNone/>
            <wp:docPr id="1236102341" name="Diagram 18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79" r:lo="rId80" r:qs="rId81" r:cs="rId82"/>
              </a:graphicData>
            </a:graphic>
            <wp14:sizeRelH relativeFrom="margin">
              <wp14:pctWidth>0</wp14:pctWidth>
            </wp14:sizeRelH>
            <wp14:sizeRelV relativeFrom="margin">
              <wp14:pctHeight>0</wp14:pctHeight>
            </wp14:sizeRelV>
          </wp:anchor>
        </w:drawing>
      </w:r>
      <w:r w:rsidR="00AB105A">
        <w:rPr>
          <w:noProof/>
          <w:lang w:bidi="en-US"/>
        </w:rPr>
        <mc:AlternateContent>
          <mc:Choice Requires="wps">
            <w:drawing>
              <wp:anchor distT="0" distB="0" distL="114300" distR="114300" simplePos="0" relativeHeight="252084736" behindDoc="0" locked="0" layoutInCell="1" allowOverlap="1" wp14:anchorId="162A5762" wp14:editId="51BA7F9E">
                <wp:simplePos x="0" y="0"/>
                <wp:positionH relativeFrom="column">
                  <wp:posOffset>6822220</wp:posOffset>
                </wp:positionH>
                <wp:positionV relativeFrom="paragraph">
                  <wp:posOffset>-2984776</wp:posOffset>
                </wp:positionV>
                <wp:extent cx="522936" cy="13032188"/>
                <wp:effectExtent l="0" t="0" r="0" b="0"/>
                <wp:wrapNone/>
                <wp:docPr id="1338924737" name="Rectangle 158"/>
                <wp:cNvGraphicFramePr/>
                <a:graphic xmlns:a="http://schemas.openxmlformats.org/drawingml/2006/main">
                  <a:graphicData uri="http://schemas.microsoft.com/office/word/2010/wordprocessingShape">
                    <wps:wsp>
                      <wps:cNvSpPr/>
                      <wps:spPr>
                        <a:xfrm>
                          <a:off x="0" y="0"/>
                          <a:ext cx="522936" cy="13032188"/>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EE95CD6" id="Rectangle 158" o:spid="_x0000_s1026" style="position:absolute;margin-left:537.2pt;margin-top:-235pt;width:41.2pt;height:1026.15pt;z-index:2520847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rfPRkfwIAAGAFAAAOAAAAZHJzL2Uyb0RvYy54bWysVE1v2zAMvQ/YfxB0X/3RNmuCOkXQosOA&#10;oivWDj0rspQYkEWNUuJkv36U7DhdW+ww7CJLIvlIPj/q8mrXGrZV6BuwFS9Ocs6UlVA3dlXxH0+3&#10;ny4480HYWhiwquJ75fnV/OOHy87NVAlrMLVCRiDWzzpX8XUIbpZlXq5VK/wJOGXJqAFbEeiIq6xG&#10;0RF6a7IyzydZB1g7BKm8p9ub3sjnCV9rJcM3rb0KzFScagtpxbQu45rNL8VshcKtGzmUIf6hilY0&#10;lpKOUDciCLbB5g1U20gEDzqcSGgz0LqRKvVA3RT5q24e18Kp1AuR491Ik/9/sPJ+++gekGjonJ95&#10;2sYudhrb+KX62C6RtR/JUrvAJF2el+X0dMKZJFNxmp+WxcVFpDM7hjv04YuClsVNxZH+RiJJbO98&#10;6F0PLjGbB9PUt40x6YCr5bVBthXxz+WTyXQ6oP/hZmx0thDDesR4kx2bSbuwNyr6GftdadbUVH6Z&#10;Kkk6U2MeIaWyoehNa1GrPn1xnudJKtTbGJE6TYARWVP+EXsAiBp+i91XOfjHUJVkOgbnfyusDx4j&#10;UmawYQxuGwv4HoChrobMvf+BpJ6ayNIS6v0DMoR+SLyTtw39tzvhw4NAmgqaH5r08I0WbaCrOAw7&#10;ztaAv967j/4kVrJy1tGUVdz/3AhUnJmvlmQ8Lc7O4limw9n555IO+NKyfGmxm/YaSA4FvSlOpm30&#10;D+aw1QjtMz0Ii5iVTMJKyl1xGfBwuA799NOTItVikdxoFJ0Id/bRyQgeWY26fNo9C3SDeAPp/h4O&#10;EylmrzTc+8ZIC4tNAN0kgR95HfimMU7CGZ6c+E68PCev48M4/w0AAP//AwBQSwMEFAAGAAgAAAAh&#10;ALKLIyHhAAAADwEAAA8AAABkcnMvZG93bnJldi54bWxMj8tOwzAQRfdI/IM1SOxaOyVpohCnQkg8&#10;dojyEMtpMiSB2I5stw1/z3QFu7mao/uoNrMZxYF8GJzVkCwVCLKNawfbaXh9uVsUIEJE2+LoLGn4&#10;oQCb+vyswrJ1R/tMh23sBJvYUKKGPsaplDI0PRkMSzeR5d+n8wYjS9/J1uORzc0oV0qtpcHBckKP&#10;E9321Hxv90aDLJ5yTN4f7vGDfJYo9/jVvKVaX17MN9cgIs3xD4ZTfa4ONXfaub1tgxhZqzxNmdWw&#10;SHPFs05Mkq15z46vrFhdgawr+X9H/QsAAP//AwBQSwECLQAUAAYACAAAACEAtoM4kv4AAADhAQAA&#10;EwAAAAAAAAAAAAAAAAAAAAAAW0NvbnRlbnRfVHlwZXNdLnhtbFBLAQItABQABgAIAAAAIQA4/SH/&#10;1gAAAJQBAAALAAAAAAAAAAAAAAAAAC8BAABfcmVscy8ucmVsc1BLAQItABQABgAIAAAAIQCrfPRk&#10;fwIAAGAFAAAOAAAAAAAAAAAAAAAAAC4CAABkcnMvZTJvRG9jLnhtbFBLAQItABQABgAIAAAAIQCy&#10;iyMh4QAAAA8BAAAPAAAAAAAAAAAAAAAAANkEAABkcnMvZG93bnJldi54bWxQSwUGAAAAAAQABADz&#10;AAAA5wUAAAAA&#10;" fillcolor="#069" stroked="f" strokeweight="1pt"/>
            </w:pict>
          </mc:Fallback>
        </mc:AlternateContent>
      </w:r>
      <w:r w:rsidR="005F4B01" w:rsidRPr="007D49F4">
        <w:rPr>
          <w:noProof/>
          <w:lang w:bidi="en-US"/>
        </w:rPr>
        <mc:AlternateContent>
          <mc:Choice Requires="wps">
            <w:drawing>
              <wp:anchor distT="0" distB="0" distL="114300" distR="114300" simplePos="0" relativeHeight="251150848" behindDoc="1" locked="0" layoutInCell="1" allowOverlap="1" wp14:anchorId="681188CE" wp14:editId="25B0DD10">
                <wp:simplePos x="0" y="0"/>
                <wp:positionH relativeFrom="column">
                  <wp:posOffset>-685800</wp:posOffset>
                </wp:positionH>
                <wp:positionV relativeFrom="paragraph">
                  <wp:posOffset>-9072245</wp:posOffset>
                </wp:positionV>
                <wp:extent cx="2565070" cy="3194463"/>
                <wp:effectExtent l="0" t="0" r="6985" b="6350"/>
                <wp:wrapNone/>
                <wp:docPr id="6" name="Rectangle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2565070" cy="3194463"/>
                        </a:xfrm>
                        <a:prstGeom prst="rect">
                          <a:avLst/>
                        </a:prstGeom>
                        <a:blipFill dpi="0" rotWithShape="1">
                          <a:blip r:embed="rId84">
                            <a:extLst>
                              <a:ext uri="{28A0092B-C50C-407E-A947-70E740481C1C}">
                                <a14:useLocalDpi xmlns:a14="http://schemas.microsoft.com/office/drawing/2010/main" val="0"/>
                              </a:ext>
                            </a:extLst>
                          </a:blip>
                          <a:srcRect/>
                          <a:stretch>
                            <a:fillRect/>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05D30B46" id="Rectangle 6" o:spid="_x0000_s1026" alt="&quot;&quot;" style="position:absolute;margin-left:-54pt;margin-top:-714.35pt;width:201.95pt;height:251.55pt;z-index:-25216563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ArVsAWugIAAPQFAAAOAAAAZHJzL2Uyb0RvYy54bWysVN9P2zAQfp+0&#10;/8Hy+0haWjYqUlSBmJAQIGDi2XVsYsmxvbPbtPvrd7aTFAHapGl9cM++31++u7PzXavJVoBX1lR0&#10;clRSIgy3tTIvFf3xdPXlGyU+MFMzbY2o6F54er78/OmscwsxtY3VtQCCQYxfdK6iTQhuURSeN6Jl&#10;/sg6YVApLbQs4BVeihpYh9FbXUzL8qToLNQOLBfe4+tlVtJlii+l4OFOSi8C0RXF2kI6IZ3reBbL&#10;M7Z4AeYaxfsy2D9U0TJlMOkY6pIFRjag3oVqFQfrrQxH3LaFlVJxkXrAbiblm24eG+ZE6gXB8W6E&#10;yf+/sPx2++juAWHonF94FGMXOwlt/Mf6yC6BtR/BErtAOD5O5yfz8itiylF3PDmdzU6OI5zFwd2B&#10;D9+FbUkUKgr4NRJIbHvjQzYdTGK2tVbuSmlNaofAYWSw4VmFJsGA5Eq+0agHAj/j3+mSIb60fNMK&#10;EzJnQGgWkLC+Uc5jmoVo16LGAq/rSWaEB/6A1SZ2+AAi8CZWKLG6/h3bHBUoD7VHK23iaWzsJXcZ&#10;X4oDwEkKey2y9YOQRNUR0tRh4r640EC2DFnLOMfCc/O+YbXIz/MSfz3eo0dCXxsMeKi2j90HiHP1&#10;PnauMneXXEUanbGw8k+FZefRI2W2JozOrTIWPgqgsas+c7YfQMrQRJTWtt7fQyRCIoR3/Eohl26Y&#10;D/cMcFKRJbh9wh0eUtuuoraXKGks/ProPdojc1BLSYeTX1H/c8NAUKKvDY7W6WQ2i6siXWbzr9PI&#10;xNea9WuN2bQXFj/TBPec40mM9kEPogTbPuOSWsWsqGKGY+6K8gDD5SLkjYRrjovVKpnhenAs3JhH&#10;xwfqx1l52j0zcP1ABZzFWztsCbZ4M1fZNnNxtQlWqjR0B1x7vHG1JOL0azDurtf3ZHVY1svfAAAA&#10;//8DAFBLAwQKAAAAAAAAACEAZMXDjto/AgDaPwIAFAAAAGRycy9tZWRpYS9pbWFnZTEuanBn/9j/&#10;4AAQSkZJRgABAQEBLAEsAAD/4QAWRXhpZgAASUkqAAgAAAAAAAAAAAD/4QPDaHR0cDovL25zLmFk&#10;b2JlLmNvbS94YXAvMS4wLwAJPHJkZjpSREYgeG1sbnM6cmRmPSJodHRwOi8vd3d3LnczLm9yZy8x&#10;OTk5LzAyLzIyLXJkZi1zeW50YXgtbnMjIj4KCQk8cmRmOkRlc2NyaXB0aW9uIHJkZjphYm91dD0i&#10;IiB4bWxuczpwaG90b3Nob3A9Imh0dHA6Ly9ucy5hZG9iZS5jb20vcGhvdG9zaG9wLzEuMC8iIHht&#10;bG5zOklwdGM0eG1wQ29yZT0iaHR0cDovL2lwdGMub3JnL3N0ZC9JcHRjNHhtcENvcmUvMS4wL3ht&#10;bG5zLyIgICB4bWxuczpHZXR0eUltYWdlc0dJRlQ9Imh0dHA6Ly94bXAuZ2V0dHlpbWFnZXMuY29t&#10;L2dpZnQvMS4wLyIgeG1sbnM6ZGM9Imh0dHA6Ly9wdXJsLm9yZy9kYy9lbGVtZW50cy8xLjEvIiB4&#10;bWxuczpwbHVzPSJodHRwOi8vbnMudXNlcGx1cy5vcmcvbGRmL3htcC8xLjAvIiAgeG1sbnM6aXB0&#10;Y0V4dD0iaHR0cDovL2lwdGMub3JnL3N0ZC9JcHRjNHhtcEV4dC8yMDA4LTAyLTI5LyIgeG1sbnM6&#10;eG1wUmlnaHRzPSJodHRwOi8vbnMuYWRvYmUuY29tL3hhcC8xLjAvcmlnaHRzLyIgcGhvdG9zaG9w&#10;OkNyZWRpdD0iR2V0dHkgSW1hZ2VzL0V5ZUVtIiBwbHVzOkxpY3NlbnNvclVSTD0iaHR0cHM6Ly93&#10;d3cuZ2V0dHlpbWFnZXMuY29tL2RldGFpbC8xMTQ4NzczMzU4P3V0bV9tZWRpdW09b3JnYW5pYyZh&#10;bXA7dXRtX3NvdXJjZT1nb29nbGUmYW1wO3V0bV9jYW1wYWlnbj1pcHRjdXJsIiBHZXR0eUltYWdl&#10;c0dJRlQ6QXNzZXRJRD0iMTE0ODc3MzM1OCIgeG1wUmlnaHRzOldlYlN0YXRlbWVudD0iaHR0cHM6&#10;Ly93d3cuZ2V0dHlpbWFnZXMuY29tL2V1bGE/dXRtX21lZGl1bT1vcmdhbmljJmFtcDt1dG1fc291&#10;cmNlPWdvb2dsZSZhbXA7dXRtX2NhbXBhaWduPWlwdGN1cmwiID4KPGRjOmNyZWF0b3I+PHJkZjpT&#10;ZXE+PHJkZjpsaT5QYW1hcyBTd2FuIC8gRXllRW08L3JkZjpsaT48L3JkZjpTZXE+PC9kYzpjcmVh&#10;dG9yPgkJPC9yZGY6RGVzY3JpcHRpb24+Cgk8L3JkZjpSREY+Cv/iDFhJQ0NfUFJPRklMRQABAQAA&#10;DEhMaW5vAhAAAG1udHJSR0IgWFlaIAfOAAIACQAGADEAAGFjc3BNU0ZUAAAAAElFQyBzUkdCAAAA&#10;AAAAAAAAAAAAAAD21gABAAAAANMtSFAgIAAAAAAAAAAAAAAAAAAAAAAAAAAAAAAAAAAAAAAAAAAA&#10;AAAAAAAAAAAAAAAAAAAAEWNwcnQAAAFQAAAAM2Rlc2MAAAGEAAAAbHd0cHQAAAHwAAAAFGJrcHQA&#10;AAIEAAAAFHJYWVoAAAIYAAAAFGdYWVoAAAIsAAAAFGJYWVoAAAJAAAAAFGRtbmQAAAJUAAAAcGRt&#10;ZGQAAALEAAAAiHZ1ZWQAAANMAAAAhnZpZXcAAAPUAAAAJGx1bWkAAAP4AAAAFG1lYXMAAAQMAAAA&#10;JHRlY2gAAAQwAAAADHJUUkMAAAQ8AAAIDGdUUkMAAAQ8AAAIDGJUUkMAAAQ8AAAIDHRleHQAAAAA&#10;Q29weXJpZ2h0IChjKSAxOTk4IEhld2xldHQtUGFja2FyZCBDb21wYW55AABkZXNjAAAAAAAAABJz&#10;UkdCIElFQzYxOTY2LTIuMQAAAAAAAAAAAAAAEnNSR0IgSUVDNjE5NjYtMi4xAAAAAAAAAAAAAAAA&#10;AAAAAAAAAAAAAAAAAAAAAAAAAAAAAAAAAAAAAAAAAAAAAAAAAABYWVogAAAAAAAA81EAAQAAAAEW&#10;zFhZWiAAAAAAAAAAAAAAAAAAAAAAWFlaIAAAAAAAAG+iAAA49QAAA5BYWVogAAAAAAAAYpkAALeF&#10;AAAY2lhZWiAAAAAAAAAkoAAAD4QAALbPZGVzYwAAAAAAAAAWSUVDIGh0dHA6Ly93d3cuaWVjLmNo&#10;AAAAAAAAAAAAAAAWSUVDIGh0dHA6Ly93d3cuaWVjLmNoAAAAAAAAAAAAAAAAAAAAAAAAAAAAAAAA&#10;AAAAAAAAAAAAAAAAAAAAAAAAAAAAAGRlc2MAAAAAAAAALklFQyA2MTk2Ni0yLjEgRGVmYXVsdCBS&#10;R0IgY29sb3VyIHNwYWNlIC0gc1JHQgAAAAAAAAAAAAAALklFQyA2MTk2Ni0yLjEgRGVmYXVsdCBS&#10;R0IgY29sb3VyIHNwYWNlIC0gc1JHQgAAAAAAAAAAAAAAAAAAAAAAAAAAAABkZXNjAAAAAAAAACxS&#10;ZWZlcmVuY2UgVmlld2luZyBDb25kaXRpb24gaW4gSUVDNjE5NjYtMi4xAAAAAAAAAAAAAAAsUmVm&#10;ZXJlbmNlIFZpZXdpbmcgQ29uZGl0aW9uIGluIElFQzYxOTY2LTIuMQAAAAAAAAAAAAAAAAAAAAAA&#10;AAAAAAAAAAAAdmlldwAAAAAAE6T+ABRfLgAQzxQAA+3MAAQTCwADXJ4AAAABWFlaIAAAAAAATAlW&#10;AFAAAABXH+dtZWFzAAAAAAAAAAEAAAAAAAAAAAAAAAAAAAAAAAACjwAAAAJzaWcgAAAAAENSVCBj&#10;dXJ2AAAAAAAABAAAAAAFAAoADwAUABkAHgAjACgALQAyADcAOwBAAEUASgBPAFQAWQBeAGMAaABt&#10;AHIAdwB8AIEAhgCLAJAAlQCaAJ8ApACpAK4AsgC3ALwAwQDGAMsA0ADVANsA4ADlAOsA8AD2APsB&#10;AQEHAQ0BEwEZAR8BJQErATIBOAE+AUUBTAFSAVkBYAFnAW4BdQF8AYMBiwGSAZoBoQGpAbEBuQHB&#10;AckB0QHZAeEB6QHyAfoCAwIMAhQCHQImAi8COAJBAksCVAJdAmcCcQJ6AoQCjgKYAqICrAK2AsEC&#10;ywLVAuAC6wL1AwADCwMWAyEDLQM4A0MDTwNaA2YDcgN+A4oDlgOiA64DugPHA9MD4APsA/kEBgQT&#10;BCAELQQ7BEgEVQRjBHEEfgSMBJoEqAS2BMQE0wThBPAE/gUNBRwFKwU6BUkFWAVnBXcFhgWWBaYF&#10;tQXFBdUF5QX2BgYGFgYnBjcGSAZZBmoGewaMBp0GrwbABtEG4wb1BwcHGQcrBz0HTwdhB3QHhgeZ&#10;B6wHvwfSB+UH+AgLCB8IMghGCFoIbgiCCJYIqgi+CNII5wj7CRAJJQk6CU8JZAl5CY8JpAm6Cc8J&#10;5Qn7ChEKJwo9ClQKagqBCpgKrgrFCtwK8wsLCyILOQtRC2kLgAuYC7ALyAvhC/kMEgwqDEMMXAx1&#10;DI4MpwzADNkM8w0NDSYNQA1aDXQNjg2pDcMN3g34DhMOLg5JDmQOfw6bDrYO0g7uDwkPJQ9BD14P&#10;eg+WD7MPzw/sEAkQJhBDEGEQfhCbELkQ1xD1ERMRMRFPEW0RjBGqEckR6BIHEiYSRRJkEoQSoxLD&#10;EuMTAxMjE0MTYxODE6QTxRPlFAYUJxRJFGoUixStFM4U8BUSFTQVVhV4FZsVvRXgFgMWJhZJFmwW&#10;jxayFtYW+hcdF0EXZReJF64X0hf3GBsYQBhlGIoYrxjVGPoZIBlFGWsZkRm3Gd0aBBoqGlEadxqe&#10;GsUa7BsUGzsbYxuKG7Ib2hwCHCocUhx7HKMczBz1HR4dRx1wHZkdwx3sHhYeQB5qHpQevh7pHxMf&#10;Ph9pH5Qfvx/qIBUgQSBsIJggxCDwIRwhSCF1IaEhziH7IiciVSKCIq8i3SMKIzgjZiOUI8Ij8CQf&#10;JE0kfCSrJNolCSU4JWgllyXHJfcmJyZXJocmtyboJxgnSSd6J6sn3CgNKD8ocSiiKNQpBik4KWsp&#10;nSnQKgIqNSpoKpsqzysCKzYraSudK9EsBSw5LG4soizXLQwtQS12Last4S4WLkwugi63Lu4vJC9a&#10;L5Evxy/+MDUwbDCkMNsxEjFKMYIxujHyMioyYzKbMtQzDTNGM38zuDPxNCs0ZTSeNNg1EzVNNYc1&#10;wjX9Njc2cjauNuk3JDdgN5w31zgUOFA4jDjIOQU5Qjl/Obw5+To2OnQ6sjrvOy07azuqO+g8Jzxl&#10;PKQ84z0iPWE9oT3gPiA+YD6gPuA/IT9hP6I/4kAjQGRApkDnQSlBakGsQe5CMEJyQrVC90M6Q31D&#10;wEQDREdEikTORRJFVUWaRd5GIkZnRqtG8Ec1R3tHwEgFSEtIkUjXSR1JY0mpSfBKN0p9SsRLDEtT&#10;S5pL4kwqTHJMuk0CTUpNk03cTiVObk63TwBPSU+TT91QJ1BxULtRBlFQUZtR5lIxUnxSx1MTU19T&#10;qlP2VEJUj1TbVShVdVXCVg9WXFapVvdXRFeSV+BYL1h9WMtZGllpWbhaB1pWWqZa9VtFW5Vb5Vw1&#10;XIZc1l0nXXhdyV4aXmxevV8PX2Ffs2AFYFdgqmD8YU9homH1YklinGLwY0Njl2PrZEBklGTpZT1l&#10;kmXnZj1mkmboZz1nk2fpaD9olmjsaUNpmmnxakhqn2r3a09rp2v/bFdsr20IbWBtuW4SbmtuxG8e&#10;b3hv0XArcIZw4HE6cZVx8HJLcqZzAXNdc7h0FHRwdMx1KHWFdeF2Pnabdvh3VnezeBF4bnjMeSp5&#10;iXnnekZ6pXsEe2N7wnwhfIF84X1BfaF+AX5ifsJ/I3+Ef+WAR4CogQqBa4HNgjCCkoL0g1eDuoQd&#10;hICE44VHhauGDoZyhteHO4efiASIaYjOiTOJmYn+imSKyoswi5aL/IxjjMqNMY2Yjf+OZo7OjzaP&#10;npAGkG6Q1pE/kaiSEZJ6kuOTTZO2lCCUipT0lV+VyZY0lp+XCpd1l+CYTJi4mSSZkJn8mmia1ZtC&#10;m6+cHJyJnPedZJ3SnkCerp8dn4uf+qBpoNihR6G2oiailqMGo3aj5qRWpMelOKWpphqmi6b9p26n&#10;4KhSqMSpN6mpqhyqj6sCq3Wr6axcrNCtRK24ri2uoa8Wr4uwALB1sOqxYLHWskuywrM4s660JbSc&#10;tRO1irYBtnm28Ldot+C4WbjRuUq5wro7urW7LrunvCG8m70VvY++Cr6Evv+/er/1wHDA7MFnwePC&#10;X8Lbw1jD1MRRxM7FS8XIxkbGw8dBx7/IPci8yTrJuco4yrfLNsu2zDXMtc01zbXONs62zzfPuNA5&#10;0LrRPNG+0j/SwdNE08bUSdTL1U7V0dZV1tjXXNfg2GTY6Nls2fHadtr724DcBdyK3RDdlt4c3qLf&#10;Kd+v4DbgveFE4cziU+Lb42Pj6+Rz5PzlhOYN5pbnH+ep6DLovOlG6dDqW+rl63Dr++yG7RHtnO4o&#10;7rTvQO/M8Fjw5fFy8f/yjPMZ86f0NPTC9VD13vZt9vv3ivgZ+Kj5OPnH+lf65/t3/Af8mP0p/br+&#10;S/7c/23////tAEpQaG90b3Nob3AgMy4wADhCSU0EBAAAAAAALhwCUAASUGFtYXMgU3dhbiAvIEV5&#10;ZUVtHAJuABJHZXR0eSBJbWFnZXMvRXllRW3/2wBDAAIBAQEBAQIBAQECAgICAgQDAgICAgUEBAME&#10;BgUGBgYFBgYGBwkIBgcJBwYGCAsICQoKCgoKBggLDAsKDAkKCgr/2wBDAQICAgICAgUDAwUKBwYH&#10;CgoKCgoKCgoKCgoKCgoKCgoKCgoKCgoKCgoKCgoKCgoKCgoKCgoKCgoKCgoKCgoKCgr/wAARCAHf&#10;AWcDAREAAhEBAxEB/8QAHwAAAQUBAQEBAQEAAAAAAAAAAAECAwQFBgcICQoL/8QAtRAAAgEDAwIE&#10;AwUFBAQAAAF9AQIDAAQRBRIhMUEGE1FhByJxFDKBkaEII0KxwRVS0fAkM2JyggkKFhcYGRolJico&#10;KSo0NTY3ODk6Q0RFRkdISUpTVFVWV1hZWmNkZWZnaGlqc3R1dnd4eXqDhIWGh4iJipKTlJWWl5iZ&#10;mqKjpKWmp6ipqrKztLW2t7i5usLDxMXGx8jJytLT1NXW19jZ2uHi4+Tl5ufo6erx8vP09fb3+Pn6&#10;/8QAHwEAAwEBAQEBAQEBAQAAAAAAAAECAwQFBgcICQoL/8QAtREAAgECBAQDBAcFBAQAAQJ3AAEC&#10;AxEEBSExBhJBUQdhcRMiMoEIFEKRobHBCSMzUvAVYnLRChYkNOEl8RcYGRomJygpKjU2Nzg5OkNE&#10;RUZHSElKU1RVVldYWVpjZGVmZ2hpanN0dXZ3eHl6goOEhYaHiImKkpOUlZaXmJmaoqOkpaanqKmq&#10;srO0tba3uLm6wsPExcbHyMnK0tPU1dbX2Nna4uPk5ebn6Onq8vP09fb3+Pn6/9oADAMBAAIRAxEA&#10;PwD80pr7SUSx8dxNJFZSWKwanuG2RNPZ/llbH/LSzuD83cRmTsBXzyu9Fv09f8pLbzsfzisPiuar&#10;lk0nUUm4dnVS1iv7uJp/D3modWzQupVs9UvItV0/dFfTzTXduDgGfaI9Qhx2EsZS5XHVhO3asvZ3&#10;Vk+1vzi/k9PSxx071cPTnRl71NRjF/3b82Hl5uEr0Zdo+zQ/wRdWd3pknw58T6g8kmlXF1ps8+P9&#10;biFZNPn+kkARcnoVz2rCdOaq+1honZ/mpr5SLzSlbGLMsOuWNWMaqXZttV4f9u1b3t0fY8G8aref&#10;Dn4kwapDf3L2mnXqXGliSEndGkjSMkZY/JGzySPtBAPm7iCea9mhy1sO421e/rolfu0klfysfs2W&#10;1pcQcPPDVEuaUHCWvw3VlfzXX+8nruet6jH8Q9e0mfwvpnh7Qbq2vLWeyjB1eUMVmVVVgTDg7SbY&#10;qTjkL6nHnSlh6c1OV7qz2XTXv63+Z+WYaWSYLFQxdWtVjOEozf7uNrwbbX8S+tqqdr7vsr8J8H/G&#10;mp6L8PbjTB4MvryGwnmZLmy2v5Bcx3MSMmQcCS2di3PyluPlrsxlGM69+ZJu3/yL/Bo+x4pymjis&#10;7hVeIjBzUVyyuuZLmpyaeq1jUSS/mt3Og8HfEP4fa74qfTRrkVrBdRWtvIt+vkEAT3MDKdx258i5&#10;jzz0Q+lYYihiI0XJK7V2ra9E1+KPDzTI87weWqp7NylFzkuX3t4Upp6a/wASnK2m7Xc5TRfCugX/&#10;AMH7zULewWS70iXUoxPs2uTCLebDEfeHlvLjNbSrVFjeV6J8v43X5o+ox+YYmhxXTpKb9nWVF23V&#10;pupDRPb3lC9vmYEF/wCLz4EuWn01dQ0y5t3jhm3ZazZZ0w5OOm4KuDxh8AjOK6ZRpe3Wtmvx0PZn&#10;SyxZ5C83GrFptfz3pyVvVK70/l1T3NDw9peuWdpda/8AC3V1ntyhW80uZjk/ut7EZxggqcdD8owW&#10;6VFScXaNZWfRnnY3EYOrWp4bNqdp3vGa/wAVktL6O+u611UdzkvE+p6FPY6amnIYZLexSC6WWPaw&#10;ZUAJz0IJ3HPXBrqpQqKUm/kfT4Cji6dWtKq7qU3KNndWbb+VlZeqO9/Z+0+fSfFU1vKI7iafTZCb&#10;UMV+zPbXVtPiQOhWRZPICARtz5nJHIOXtoyxEVbtr33l69LapHl8SVKTwcZ3t72lv70Zx36NJt+V&#10;ib9ovWPssd1p8NnDJ9p1YJbXsit5xt4omnjbIIH+r1FUzg52N0xiumtCNTG83ZbdHd3/AAsh8Mpu&#10;knJ68uq82+R/+TUm/mjyCMoG/eKSuDkKcH+RrV3sfVk5ESWiKsbRzglSwl6g5ySOoOCAOxAPes92&#10;yb62Ox8XzeIfCun+GfGel39tpt42nRXVhceHtUUtBE4kjXLROXik/cyB0chwcgjBGfJy+op4qvTv&#10;J2lZ8ys7pK9tEmrSVmtH3vcxjV5sS15fiv8Ah0XdR1yG20+HwZcuqWcfhsWimOMLnUBEHkd8cFi4&#10;+zbsZZYIiSduT6FBxXN53f36r+ulzysZTlUrKtCN5RnG/wDgva3yT5vvXUxPD+it4yhtdKvtR+zn&#10;SQxmmcAeXZF2dyOwZZGOAcZM3opIpJ87fR/1+JtWrRwkpTir89rLvKyS+9L5cvmifxL4wtNZs5fD&#10;mi6WRbK0Ys50mcSBV3ArjOGRywY5G4sgORlhVcrc007JJq2lumve69ba6rYjDYR0H7Wq/ee/9d/w&#10;S09aE2ma1dXFxqV7b3N7ey7pZZZ1dt755y2PmbknGfXmqjyQiowWi00N1Wp2UYtKO3T+kVxp00qt&#10;JdTSlduChUDbJ/EoA649Bgc8kd7Ubu7NPaxjpFf8N/X/AACHUEeCFbcKEzg+UPvN7k45/kO1UaU7&#10;Sdz0L4k/tXfHP4u/AH4ffs1eI9UtP+EO+Gc183hHStM0uCzigmuxB9olfylX7TOzR7zNKXkDTyYI&#10;DVnRpU6MHGN23KUm23J+807at2ire7FWSRisOoYqdadRtNRSi7csbOTbVlf3r63bvyo5rwLpkGm6&#10;jOJkluTdRPp090j7Y7OS4jkVQD1dyFkHoAWBGeimpSaSZni6kqlNNWSVpJdWotP5Lb8DrdDsZ7XR&#10;dL1P7s2k3axuWPCxsfKb9TEf+A1101yxjLqv1PGxFSNSrVpbqabXqtfyue1fDzSPMndTGwMMxxx0&#10;yAR+WT+NdU3y6Hyi1dz6LtPC8f8AYVn4iGnwyRX1jJbX1u6bkZxmKaMqR0ZcnBH3SOxzWeFk5t83&#10;Q58ZBUXGVN2vZ389/wAB3jb4u/214Rg03xDO134i8JagLLVLuWQtLeIsCPbXLHqz3VnMhc4ANzJN&#10;g/uRSjF05uL6HfjnGso1oLSor+SezX/brT+Xqfnz4+tb7wP8fdW1rwZb3ElpewXOprDaoTvtmjeW&#10;cEDog2O/oiqrfw1yVJqjUTT6r8T7HCRjm2SRpVld/C/WOz+7fvqcl4lvEk1s3iMHjuYlBfaOVOCp&#10;9uAPyrGWtzuw0ZfV+V7o9a/4J3/ED4gfCr9s74X/ABB+FPgN/FHijRPH1pPoHh2OLfJqF2SBFDGu&#10;RmQuPkH9/bweh0w0qUcRF1FePUwx6xMqT+ru07K3XVPt6DP+Cl37R3hz9rj/AIKF/Fj9oHwTdzze&#10;HvEfjy+m8NyXFp5DmwE7CFjHklSwy5yc5ckgfdEOhHD88YtPWWqvZ6vXWz/I9GhOVbDKpKLi5JO0&#10;rXV1s7Nq62dm1dbvc8Ru5oJvNktGkMZCkiQAEMwG/uf4iQD3ABwOgcU1ZMu1pJEVpd32jX9rq2nX&#10;RhubeVJ7aeNhujkR8q3sQVB59Ae9FSnTr0pU5q8Wmmn1TVmvmmbQk1Lmi9UTWViGs7rU7gxmO3iW&#10;NEkfl3cbVwMgnaMt3wQuQQacr7Izuk1BDLGfynaZ2KrFC7DHXcRtT/x5lP4GlJaBNXSXmQpH8uyM&#10;FnJCoqjO7P8AkfnVNlPcuNZW8k0kjXCLa2xEe/OTKR12juScn0AxmspTklZLV/1qZe8oebLWm2U3&#10;iK6ur1pUhtrGzUyKrhdyBlREHILEkjP4+wrOpUVFRj1b/wCCxRj7OFlvv8ywvwz8bf8ACCN8Tm8P&#10;zf2FHdS2kmqGSNYvPi8kPGMsGZh9pgOAOj56KxEvG4dYlYfm996pa3s7/Lo/uOjlfJzLYyZI7cW8&#10;chDD5CMnozZJ49sEZrfW7ITvoXdKs5I9Uitpo8EBXZfQFQ2P1xWFeS9k2Q3oen/FiyHhX4E+AtJn&#10;VopNUur/AFu5hcFSVQrb28m0jkMPNw3Q9ulePl96uNrS9Ir83+hxwnzVpRj6f5nkssM9rKI0Mjbo&#10;iUS4XO1Dlh+J5P1Ne9eM43/I6oyjUWv4dx+o3ztLLFqNvD5yv87oMYIOCABgYySen5YqKUEopwvb&#10;+vmVCHLFcr0PoCDVm8P66nhueyjfT9TeSTS45k/1N1jE+nP28uWPcYweONgyAMeaqS5XJb9f8/W+&#10;/wB+97/hlWi8xwX1rnftaSjGbX2qaf7uuuvNTlZTe9vedru9ywumns20G3uTJeWggOmXF22fNQbh&#10;aSuevKiW0mPU7Sf4xUyilq9v6v8A/JL/AIByVqahVWJkrQnzc6j0entopbaNxr0lsrpfZZk6hqVk&#10;ur6XqaTSLDqEaWF5DLFnhX32Ty9lKSs1s+e0m3txSj8S+f8Anb1Wq9LnpUKFZ4SvRa96m3Ui0+rX&#10;LWUe/NBKtC38vMH7Svhy08W6AvifSYS1wlml0ka54+8pHHfbG2V6AxoO4zlgKkqVRxm9L2/r79+z&#10;OjgXMK2X472FZ+7OTi35qz/OSd+035lf4X/EnTh4I0q81DVTDdR24tpUSF5HDxgxxthVJ5ZbNv8A&#10;gB/HTE0JKo1FXX9X/UXEOQ13nFeFOneDfOtUlaVpSV21snWXzRn/AA88f+BvCXxU8SQXurpBoupa&#10;hDe2r3EMkYI88MY8FQVxFcTryAPk4JyMvEUa9bCwsveSaf3f5pfeehnuTZvmfDmDlCnzV6cJQkk0&#10;/sNc107O86cHpd+9rs7WZbbwp44k0qC7msdXmuIZ7SdluA8j3DWJKPlTuyZ7Q4PpN/tVK9pRTavF&#10;Jp/K/wDk/wADmjUzHKI15QUqUYuM1o0lBVtVZ6fw6yv/AIP7piWngHxTbeIfF3hjwB4vksbWyu1j&#10;i0q7YvFc2t3bzbSc5AfytqbtuT5g+ZcVX1mnyUp1YXum210cWvwvrv02PXq5zl08FgMXmNBTnOLb&#10;nHRxnRnC/Z8vPeVuay5X7ruYfh3xbo2i+BZ/C3ifQ75oLmOQ20qAqs26WGQxnIBXGw8jJ5HTrXVO&#10;nKpWU4NXTV/xPaxOW18RntPGUJx91x5o9UlGcb9b35vLbrsa1x4SSa2uPG3grVl024WCQsbQ5glQ&#10;WyyOuOcHlh356881kqri1SqK6899zyqeaOnVhgsdT9pG8fi+JN1HFPpps+mnW2hyvjzxhr9x4otN&#10;dFnNo2pW1giPJaymNi2XxIjqc7SjKo5PAxkgV04ejTVNxvzRv1+Wn3n0/D+Co4LCTjRq88XNtPqt&#10;Emn58ybeive9rs9C+FupeCzr/gjVvB/hfxFZeIprCY+KjquqW9zY6o1vIk1tPYrHDHLb7/szRyxS&#10;tN86blkxIY4ypJQqR1vZ32+78zg4ljQqZXOn0g7X7OXu6q2lozuvK3zj/aC+FXjC58deEvhz4aS3&#10;1WbVLCWbQHtrxFS+jkuJYIFVpSmGMdqiBGwSwwu7Kluj2sdZNWO/IE3SqVJaOTX/AKSm/wDyaUjy&#10;zSNE0e503XLzxLrkunXdlp6SaTaLZM/226N3bxtAxXiFVge4l3HqYVQDL5EyqSUoKCunv5Kz+/Wy&#10;PdVSlayd30Kdu1hujsbm9uPsxkDMYl3BCQAzhCVBOB0yM4AyK0fM9Q9/c2dKtZtRtE8PakSkhupL&#10;Qq5H7to3SQL+IadR7muCt+5rOceiv96cfzUTmxNV0/3i1sr/ACd1+dmSeMRGsOj3LXBLy6ck0pXj&#10;52kcqMDjoF/A12WSSS7HBl7m54hNaKbS9FGN/wAbj4/tWn6ZB4T05BJd3sSz6iwz8oKnyoyRzhEb&#10;cR/ecr/DUuz66Gl6dSpKvL4Y6L16v1bVvRX6iwaBrmmyGCLQHijZf3tzqMfklvdQ5XA7c5z+lW+b&#10;sZyxeHrK/Om+ii7/AH2uT2WiXW11v7CyiZXZla3tokKp0+Z1HA6jIOT0GeSNYxaV2KdeD+CTfq29&#10;fJP+v1ztY1FLdjb2TxsMYaYjoPQDsPQdT1PfNt9EdVCk5K8v6/4P5GMyFiQCRnt3P9B/IVJ2l7S7&#10;W/1D/Q9K2qx4aYkgKDwQvBI68t15xxnBPQxqyhT96f3f1+C+Z02hRWuk+EZbGykkknt9UttTnuI4&#10;isciR740KZxvEZaYbsYPmtx8gJmKm5N9EcOIqSqVVzKyknFX31s9e19NPLzPTNK8NJrttd6L5/kL&#10;fQyQrOxwI/MUqHJH90sG/Cu/kcoM+U9s6eJpy7Nfn+p9efGr9kH4j/scftHa5+zn8SHhu9UsUiZb&#10;+1t3jt711jEwkg8zDGNkaQgnBIXpWNSfNFSMsXg54GvKjuls+67/ANdbnRfCea2F3P4H1UukOs28&#10;t1pEzvgNfW8e94QD95pbVTLxgKtg5/iqITlSqq3Uy+r0sZgJcz96nr8m/wBH+Z4V+1bcf8K4+I1j&#10;4wtbuT7HqSpouvxnI2kbmsbj0GwyPHu7Ldn0rqrPkqKfR6EZbD63gqmHXxQfPH02kvu1t3R8rfGy&#10;5+2BL9ZNksRkTavGIpMgrj0yMAf3T7159RXqan2GTe6nHo/zX9fecNBb3l7oTXgtpWitpBC84QlF&#10;JBZVLdASqvgdSFOOhrOUoxqpX3Paa9nVv0f5na/DaPxf4a0rVPjf4M12OxvPC+u6SbO4jlUXEN1P&#10;DfTQzRqeuw2jZbB2syeorH2k6c4W81f7v+CcVaEZRgpbXaa76r8NDzu2tZEszcRRnyYikZbspIba&#10;D9QrflXU2r2PUbV7DlQiz8zdjfKVHHoBn/0IUfaFb3h+pNaS6jKbDd5O7CFhgtgctjtk5OOcZxmi&#10;N1FXBaRGSSBoRGvCjkgetO2oorW5qeF9W1XwrPF4q0XU2sr62n8yxuERS8ciqQrLuBAOWJDdVZAR&#10;ggEY1bTfI1ddf6/rcibl7RWKlu890RMIkRbS2SOPyoQoGCFDHAyTkltxyc49qppRVu5TSWhCxaYp&#10;bxAAL27Z7mjbVh5s24SNP+G9/NbXEJkutVtrd48nzNipJLxxjG5Ezz2FYNc2KjdbJ/ovyuZpXxF2&#10;+h7H4M/a08QWeknw/wCFLqw8PWuhaTZ3dtpGh+ArG5t/EurWcUtjazakbyRgf9Gu5meXY2WaQrEH&#10;fza+PxHDCVV1JuVX2lS7c6017KDl7RqnGCSlaatGMn8Ls5OF4BTlOjNNaOWm/q/1e3keDxWpubyH&#10;TrZy6PLsjYNnK5659Mc5r7a9o3ZqmrM6jwHDputfEOytbx2kW9lVH2rnBbAyc152Nc44STWljCXP&#10;GndLY7T9qHxNpF38WLXRkb+29F8H6Za6BZlAYorpbcSTNGShGEM8zqWQglFypBwa48shUeCfLLln&#10;K7v1V2lezvrZXV1a71XQ4aVKsqEowfJOWt92rtK6T3aW19L76HlkNzZPrcUktwgieU+ZO6bVGT98&#10;hRx2OAPpXsOM1RaS1O2MJxp29CPW9Lv7AW2oXlvMsGpxvc2Vy9u6JdRiV42kjLgb1Ekcke4cbonH&#10;VTWtN6W7aHSrnsF0iLNP8PvEl/uFxEJ9G1CPKs0KndDIp6iWEhQQOqr6ZNefFtR5l03/AK7M/IKd&#10;3GOZYWPwtxqQetpNWnF/3KurTezfdpDbTxRf31k91d2xGr6JJImqWduOZo2CmYJ7OFWeP/bjAHen&#10;KCUtNnt/Xls/IdTLaNGqoQl+4rKLhJ/ZkrqHN5xbdKp/dldl3UW0bXLRoLq/VrHX4pkM0ZyqvhHe&#10;ROnfy7lQf4hIeMVkuaMr9Y2/r9PQ5cP9awlRThG1Sg46Pdr3lGL+XNRk+3Ile5mWWv3viDQbfXvE&#10;t7HIuk3rWep2oH7mNZiqSXDZALYuBbyYOVCPwM80504qbUV8Sun102X3XXqelVwkMDi54XCJr2kf&#10;aQf2m4puMFq0r0ueF17znHV2SRW+Fy3mg6/4j+GVvJ9lSdjc6Y7t/qS48rIJ7qzQHPrCTVV7VaUa&#10;j1ez+X9P7zfiN0sZg8Hm0lzNe7O3VL3vulFTVv79jS8Yaxp17488G/EpYUittZifS7+GRcrF5obA&#10;bPeMXJT/ALYe1Y0oSVCpS7e8vl/nb8ThyvCVqOSZjlbd50WqsGt3y21Vv5nSUv8AuJ5knxG8NeB7&#10;u21PWbrwhBZzWUtvNL9gRoiYZBazSOPmADBJrhfQGEEAA1GGlXh7im3va+v8yS9NF94ZLmWaqth6&#10;Ma3NGcZRV9VzR9rCN73esoU5PVX52Qy+DPG3gDxubbwD40kuLtdPW5uLbX1WSKWG3ujHHGr5JOGh&#10;c4wgVAAGOSA416Fei/awsr293zSbfzv56mizbJ86ySM8xocseeUU6V04upTUnK3dqdn8V5a2OFl8&#10;VXNt4d1Pwd4gtCJ47qWOMxgPHbyJAIViAz8u1olwQT6+57vZ3nCcHdWXq1e9/wAT7B4KOIzCjj6E&#10;rpxjvo5Rcubm87qT0sv0NfSvCesNoh8SfDrXEjW4s0F9pksm6JmeBfMAJyAwLOuDyPUVnOrBT5Kq&#10;22fXfQ8bE5lhFjPq2Z0r8snyzStJKM3yu29mlF3Wj7GT4n8T6L4u+H1vaNCtrqmlC3dUuFGbqAoy&#10;MY2POB8j7e4J67c10UKHsqs5X3PcyzA4jLcwqa81OpKWq+zK97SX3q/ptexo/CCfVNT8TeCFtbSS&#10;2S11trD7cGBRkaZJmXHZlWSQnPUMMdDjeceeUI9W9/n/AME5c8hSw2Gx8nJScoKpydU1FxT81Jxi&#10;l2ady7+0UjXHxHl0y+uZJLPQdDsLWGHeSu4xLIMDp/y1GP8AeXtmqxT9nNU47hw5Xc8qhOPxVpSl&#10;8r2/9tb+T62PMZ55rrEKAkBuFQZ5PA/wH196IqMNT6yEIU1cm02yjvJdkpdYYwTcyJjJx/CpPA47&#10;njqecAFTnyoirV9mtN3sv8/68jY8E6hbw3EtymnoIbV0nVc7jIwDqUbPXMbyEkdlz2FcuJjJNPe6&#10;a8tf+Clb1OfFwlKCg3rK6/W/ydvvNO4Sy8ZeKtNiu4YrVZUijuGC4CIG+eTHb5Tk44LAkYBwEpON&#10;P8DzqSlhKM1F3V3b/L/Lyte5HNDPE11qmm6+1jZ3MkhbUb1jbtcqZG5VIyzyJtCfcBG7dnoDVwd3&#10;y9i26blGi4czXRa206t2invu07Wsavh3wBYaYqazJdPcyyW4mLyWhjCKRlTtLEkngjOCc9B1HfCi&#10;t9zixGYVKr9lblSdt73762tp1tdeZm+Jb+6MItriz+zo75S2yssrODwTgbd2MYxkKPooZyfRnbha&#10;cL80Xfz1St+dvz++3O3KYUyOoTaPkUcqoPfPU59eSccdMiD1I9v6/ry6dfOoomu7gQIrksRnIyT6&#10;f/WH/wCug1doRuzp9a8E+P8AR/Aeh+LofDk0Oi+J72+stG1EyoBfyWfkC68td27y0NzGhmIEbN5i&#10;IxMUwBexzxjTTdSo9tbdV2bW+vT07rTrvD1jZJo+kWEDxz240H7IZdxIcs0ks2D3AnecA9CiqR1F&#10;dFNPkTa3ufO42u54io1dNST/AASX/kvL8zv/AIeWaFfsUx3GNFJJPUEENn8dv51v8MTxa/7yrp1v&#10;/wAA/Sb/AIKFfHS8/ab8CfAz9qOx8Ham2qWHw102y8XeIXU/ZNS1iCadJ7SJ/umbbC0jp95Y723L&#10;DDoW4atSmp+y6yuejipVMZTo4lqytyt3WrTa2T9XqeEfEbVF0OS21rwuJLg2OpWes6K9vIFkuGhk&#10;S4WMMwIC3EfmQtkEGOZgcg1pb9wm90eNhK31fNrS+B3jJeT0f3b+qPBv2z/HfgD4m6DfXfgHU55/&#10;DutWwvtHlvP9c0L/AD25kA4EqZ2SDoJDt/hrWtUU6B1Zfh6uBzjRfDJp97f8NqfK+qazN4n0YS3T&#10;7pjHtmJH8Q+Vsj1ztP51585NSVz7CnRWFrWW19PT+roh0n4n+ObX4XzfBRNdkHhi98Qx67PpQiTa&#10;+oRW728c5bbvJEMkiBd2394TjJzRUgnLm7Ho1Yt6p7f1+pDocaj7TM5+VNGndz67cgfyH51y13Zx&#10;X95ficlZc9rfzI57JEYX15Nd+7PS63LV9BLZWdkvnA+fbNPhWzt3OyYPvhBWcbTlLydv1ISUpMmj&#10;8O6gvhg+LbmGaGyfUPsVtO1nLsuJlj8yVUk2+WWjVoC6bw4FxEQpBJDdRe1UPK/Ty+euttLaPyKa&#10;la9hbm4vPF2ttM0dtC/2ZVjiT93GscEAVEGc5OyJVBOSzdSSSayShhKNtXr6u8pav73d9EvJGFOE&#10;MJR5U29W9dXeUm2/vb8ktFoitNcSzQw2YTPlAqoA5JLMf61rGKjeXc1UUm5Et0PsUI08Z8w4aYMu&#10;CrY+6fTHQ571KfM+boSvfd+gfZxCpj3rvB+bnpjr2/rRdy1G9xLrUpLmwg01Y1WKB3cYHzO77ckn&#10;6KAB259TTUFFuXVijC0m76suSqtnYW1vpVzt/tCNFmd5Qvz5HyZONq55z7exzGt25dCYJSm3Jax2&#10;Nfw1q9/4q8YXfiLxDd/bL2aCTMjIq72kj8nOAABhGJHA5UVz1IU8LhVTpq0Vt+Y2lG0Ujvf2Qfhb&#10;H4++MmmaddyrHaC5LalcyNtW1tkYb2z2Jztz1XO7tXkZ3inTwjS+Xm/6+8wxVX2dNv8Aq5578TvE&#10;a+N/Her+LbGw8uPVNTuLu3hSPasSTStIqAAYG0Oq47YAr1sBRWHwkKTfwpL7lb8bXN4bXfUp+KYN&#10;L+yadJYatJdXV2ks9zEYXVbNSwSO3O6NA8gEZZnjUoRIgByGVemnzJu//DlJWKOn+HNTvjNJZ2m1&#10;Yn8uSSVhHh+4OSOfaqlOK3LWqPZr34IfGG/8F3BudGe7j0+aR9PuYg32rT5UP3ZIyAwBAG4rvUDD&#10;E/Ka8iGNwfNzKats9V/n+dj8ro55k1PMozpXi5pKcbe5Ui+sZK6dnqr2e6W6OUu73xVo0ll4t1nw&#10;1eaXqcKxw36X9u8EdxbE4WUMwwQpI5BOAcZwK6Iyo1E4QkpLdW117HuRwmCrqpgoVIzpTu4NNNxm&#10;lqrLXVfjruzX8R+LoPGOkTrLqE8uoXUkd9Yu0xcTkqEDIxOcjBidP7rbhwWEfJh6H1SShFWgtNtu&#10;tn5dU/k9bN8dPCVMPioV5rSKdOp6LXX5WnF9423tzUrHWNP1DUYda8qT+y/Eenmy1lUXP2eUJ5QZ&#10;uykowXPGXjB9K65R5Y2b96LuvNb/APB9BVsJiKNCVBP97h5KpT/vRb5rLulJN+UZW7lFdXu7K70j&#10;xZcyA3WlXD6Zq8wcFJAf3e/IycYZZM46yd8VaSvKC2lqv6/rY65YWnWo4jBxXuVUqtNW1X2rW2vd&#10;OFrrSPQs+NYtSv8AQfEfhaQQRxaTfx6xFEhYukcxZisTcDapnkLZA6ewpUrKcJ90193f7kc2Uzw9&#10;HGYPGK7daDotu1m4WV5rV3ahG1m9/M09R1n4kaubOzv9MtHHiXQ3t47NjNCAzROQzCQYWUx3GQR8&#10;rLGpB+UVjCOHV5QfwvfR9fyuvkzkhl+T5e6jvOLwtWMm2ovRuLSVtXBun11Tk9NSmnxNv2u/C3i7&#10;WPDd7Fapp93YXF3C4lF8ssATKr8uHEokkKk5+bjpy3hko1KcZK90/Szv91tDZ5BRVLHYKjWi5udO&#10;ootcvs3CfNq9bpw5YqSVtNd9MibXdF8ReLPFd1YXULW2q6gbyzWVBFvLebkBT0YGQflmtJQnTpU9&#10;NYqz/D/I9SOExeByvAwnF89KHJK2trcttV0fL+hrxeEYpb+fVPhV4nktw07RWplhaOO9jEjorPG2&#10;7YzKoYqdyhiQMACo9o1Hlrxv38v6+8wzbMcLRxc6GNpKpSTbT+1FWTVvvto0/U5jSdQ0fW18NeF/&#10;E+myRWkYuLb7Y7lMrJhI5FbAx5cg+bOQNp9SK6qdLlr1Jp7207Wv+dz2atGvhJ4zE4eSc3yy5bXs&#10;43ck1/ei9LWeq8jS8BPqGhXU/hbbI8um+JbC8jvIUPl27+YIG8zIBAYOozyMjGTkGuiUpOCjbqmc&#10;mawpYiUcYmrTpVIcr3krc8bb3tZ6b2d7aMf+0Hqt/qXxM121hhlaCz1SWMyYLb/KIgQk/wCzjb/w&#10;AUVYw+u1JX1bt/X3fiZ8H4eNLI8PKTvKUI/Lm95r57/M53RfC7tozaiJ97PbMVjt8llA2g9eN7F4&#10;4x2G9uMrisHV56ri1ZR1bf8AW3X/AIDPcxGMisSqb2TTd/O9vkuVyfey6M0Lmx8HWPhO50e9uLoN&#10;b30cM1zZBGImaCdlyHIDR+Yg3YIIA4yVAN0Pfg6r3e3oc2Fni62OVaS0lGTSfbmil87N/f5lXwPH&#10;pl3ol3YO5F2uq2kttwcMgEofd324Iz7GnX1g11ZvmU61KtGcfh5ZJ9+lreZelintJr+xeSFZlkW2&#10;spJGCKiu4+ZyehBDN65456Dig00peV36owpck4xmtkrvzfl8tPTXzOh8M+GfDFjp8es63pT3ltHD&#10;+41TViywzzZwXji6uiE8uxbcWVQinO30cLGHK6k1a+19v6R4+IxWNqV3CnLlb3hCzko9OaT2b6RS&#10;Vkm3Jq17uoQ2Gv6U3iMavf3VvPMRZIwMEU5U4aTacNIM8bnwv+zgBT2pJw5rt/giKLqUK6pOEYtL&#10;XaUlfZX2XpG787u65PX410wtqGqKu8rthiZc/KeQcHk5ySF/izuYgEBspJrVns4ZutaNPa+r/r8X&#10;0+FarTG1TQNUg0FvEmqq8ImkCWUDfeYknLnPsp/IYAUCk4SUOZ9Tuo4yhPF/Vqbu4rV9vL8V/wAO&#10;ZFv5qobWJ8NIMOw649P89ag7pWbu+h0Gu+JfEnjWx0vREu7UW1pE+n2kVrHCrwwqQ7mQRgMVHm/6&#10;yTghSqnbGQOajRo4ec3FO8tW2279NL6L0XrbU4aGEw2EqVKzveTUndt3eytd2W2kV62uz0bXW0/S&#10;NW0/SrNRGtr5cHkr0GRtI+g+f869molDlj2SR8jgpVMVSq15facnf8V+Fjvfh3GXv4vOTDyvNDIS&#10;OnCuP1GPwomrwOCrJQq3W2n+R9CaP8cvhfo3wq8J/CjxnoviSXxJqvjaTR9E1RfE039k2FrcWzSC&#10;I2DEw/aZrmKCMXKhZNilWJVQp8nFU5c8ai3SPVyyMalGtSUdnzXv02aS+9s57x74wuNH8FHSLmQm&#10;50S5NufR7dyXt37dMSRYA+VYh/fr0ab93U8LF0XUxCnH7X5r+kz5M1rxMJp9Z8IGfbZx3L3elREc&#10;RQTyM8qD0VJ2LAf9NDXE5WTiuh9hTpc0aWIa95pRl6paP5o4+w0CMeF7rxNJr1pGx1j7JHpTN++Y&#10;eVueYf7ILIv1+lcVSs/rCpKL2vfpvZI66mNf9oxwipSa9nzuf2V73Ko+rs36epztwhW82xqf3cmc&#10;frXWrOPqevF3p69Td0C183UrTSnsJblb3VLazeG3lCSSxyyfNGjNwrMFZQTwNwPauGtJKEp3tyxc&#10;tdbNLfzte9vI5k1rPsm/uRz+qTw3erXVzbxPHFJcyPHHIwLKpYkAkDBIBxxxXoQTjBJ7nctENmnm&#10;vpYkbnbGkUa9OAMAficn8aElBP7wSsaGs6/q0Hh638BHX9VbTLDUJr06Zc3bLaxXssUEU0iW+SqS&#10;YgSNpfvSLFHkLtCiYK75/wCrBtqU7TUbvTopYbZwhkyHcINwG10IDdQCHYEd+PQUOEalm/66kuMZ&#10;2bNHw/quhaFpOqjWfC0OoXd/YiDTZbiVh9gfzI3M6qpwzbVKYYEYc8A4IxqwqVasOWdknrbr0t6f&#10;qRJynPljt1+/p91vmVIoWtbP7c75uJWIjTkFRwS2cYOeRj3qm+aXL0RpZJeRBcEyy+TbOXy3ynAX&#10;JP41a0V2Ttqyx4g0ZvD2uXWgy31vcyWjhJJrR98TNgbgrYGdpJXPQlTioo1Pb0lUSav338vvLsov&#10;R3L8t74Ms/A+mtoOp+IF8TyXl+mtmQRR2EVi8USQJAyMZZJH3XQm3hECmNVDZchOFSdV86ThZNd+&#10;ZNu/ay923W93pZCa1uanw9/s+00w3rQBrqe/Me//AJ5RRxjgD0ZpeT/0yHvXNj9YWMZyaqo9f8AX&#10;dl8M/gV438QzTBb7VbY6dayK21gJ3MZwfUQvPL/wEDtXzdWTxmZ0qa2jr9yv+dkcteXtK8Yx11v/&#10;AF8z5/1HWNT1vDXCRKkSgGKIBA2OmR3IyfzNfXxjGmrI70owsiA3F/Y3nnmXypUwQ8MmMZGeCvtV&#10;LllHQfuyI5obtXCXZkRnAkw5PIYZDfiCPrmmnFrQrY9i0/4xfFfwnP8AaY9c+G0t0mU82SPT5ZgN&#10;u3/WqPM+6SvDivLpYfDQl7sJW9HbXc/O45blmIivZrGQXSyqr7k00vuNrQfjZqA0KCz1XwD4UuYZ&#10;rnb/AGZovxEn0uN0TaFdYprx4M7ty4WPGBgjGacsJlVWpzVqF7dbO6+dn6nBiMmqRxMp4fFVYNR1&#10;lUwsaj1vdOUKUJ6qzvz363NKz8O/DDxvq0LSeCfEuii2adY7vTdDt9Q022aRfLLrdacE2HgNukiI&#10;BG4jOTW0cFhknKjVmm0tJvmWmvr16W7XMY43PsBBqpKhXjKyf7ydKrJLVJ067kn10VRPpscPq/wr&#10;1LU59X/4QDW7HWbS9ie+ig0G4F5JaXAIxvQKskRYkggxgr74peyxlFU1JKo1o3Hbl7tatW7dT3KG&#10;eZfTdFYyMqEoWh++XJzxtspawnay1Umn8zCuWne9Fv4htUg/t+2Frdq7hvLvIvkBIGcZ+UgHqfoa&#10;xhUhLmUHd09eq0ev9dj0Hh5UMOqtHVUZOUWutOWrSfk7/L1JdK11NRvNH1PVJT5Wo6Tc6Lq528Rk&#10;ZAdvQkvwfQCtpR5FKK6NNHFisE6FHEUqK1p1IV6fn5Ly93X1G2ur6ro+g6Fd+IxqMOqabrovEa8h&#10;ctc28/LzB2xlWwxB+YsfUEkFoucoxtytdOlun9WOzHYH6xmGJsvcr0f/ACaL93T0e+3mEvifS9L8&#10;KX2n6deI8ui+Lo9Q0LY5VnhWSUqVBHODISR1/Km4SlVTe0otP7v+AcsMvxGIzOlUqxsq2HdOr1Sk&#10;4xTv8o2XT7ybXNN0LxB8Sbq1CRXNvd2UE0E0D8ggpGxBU99h655PvWcZVKeHT2abT/MzwNbGYPII&#10;Td4yhKSafnzSW/qvu8ir4ds/HPhe/WLQr2KeWG6AXT7r/VSDZJIjLk8AqM8EctVVJ0JxvNWXf7vy&#10;N8fPJ8yoOVeLScfjjutYxaenR6ap6Ioa9d2ev2Vj4av420e5sprhniuUJU+Y+7C/j6/ma3pQtUlN&#10;O6dvwPRwVCphcTVxKftIzULNb+6ra/Lt9yN+TwnL8P7i61HSFm1HTtW8Oxvv81d9uUMVweTw6pJA&#10;ydiAp4453qN06TW91+qf6HmU8bHOVCNW1OpRrNW6SupwXo5RmpdVdoZ8YNLudc8f311Fpk7mdo2V&#10;l8nDPKPNOd7A/ekP6/UuUeWrOXd3+9I34aksPlNOm5K6uuv2Xyrp2iivpJXRYZoU04L9m06CFBcO&#10;I18zcJjknCj975alicZz6V5s5OcGr/G3e3bb9Aqp4txXNrUnJ6fy/Av/ACW7X/BMubwdrOn/AAnv&#10;fiJfwad9jvdeh0q3juNRY3rSrHJO88MS/K8QCmJ5GztZwgGSSq+u0J5vHBQcuaMHN2S5LXUVGT3U&#10;teaMdLpXvsn9MlF1YpPa+n3b9vLuUfDtlcaXcwH7als7zk3Ei4fy4gSob5cgjdu+u2umVWM3df5a&#10;/Pyt95xY6Uaikmr2Vl0u3q/wt95ev9UtdEukJtba6uI5A1oNQAkjt3GMM6fdkdd2drZQYbcrdKjD&#10;3vJ20/r8PzM8PTeIou10nvy6Nrye6T7rXazW57T4T+Gk3j/ULfxH8U765l0zSdOjvP7PklZpZFIY&#10;wLNz8jSknZFkBV818FEZF97DYV1rSrvRK9vLp6X6Hw2IzSGBhKhlsUm5OMppKyd7S5f5uW3vS1bd&#10;lfmabXXrKW700+K9YsR++GzSrGOEKrhSVUKmMCIdAOmByCQynqnFcvNJei/roZ4SpeTpU5WSfvPr&#10;d6vXdyfV99tLM4K98NWmmQXHjfxpILi6klZLaBmyA55IAJ55KruOTls5yOOV01FOcz6GGLnXlHCY&#10;X3YpK78v+Gu7dl2ZifHDxFZ30thpGnTK/lmSWYqOoIjWMfhtc/8AAqjFVIzaSOvhnCVKMKlWa3sl&#10;8rt/mvuOHQscQRn534LVyM+naW76HY6x8RtX+IN74X0fXrDTYLDwv4ai0qBtL0e3szcWtvNNMhnM&#10;CJ9olMs5DTPukf5QzMVyVBRh/W/9fkcWIjUVCcr3k9vK+mnyu9dfloq0/iqfWvELSTsx3bmQZyQ/&#10;G0jP+1x/wI1v7VzndnDRwMcLhVGPp/Xy/I9/8LsmnXMOrxnzob7TbTV7UJyeoYRn6h2J9h7V3O33&#10;q58biYaOPWMnF/lf8Eav7RnhvUNY+Euuw6FLI11pTR6rps0AJaOWFwPNUjlWEbyBT/eYd8Vx14L2&#10;bk+h25Di40cdBz0Uvdfz1X42Ifjd8VYPiN8OfDnxn00RQ/25paL4hhiwBb3GfLnTaPuKlwm5V6+W&#10;Qe9TGV6Sa22OmWFUMbUw7Wqd4+a3X4aep83+KdSgttb/ALRuVm3FGQGMrjJOG3ZHIxk4BGCQe2Dy&#10;u7bPpcLTcqLivX/IxJsQatFPJGG8wlDn1YbSfrnmp+Km/wCtjrj71Fr+tNR2o2SqtxqCtOJvMhKx&#10;JADG0TI5dmfcCpBVMAKQdzHcpQBik04DoyTio+v5lzWrlNOg03UIo43kkt7e6KOMqWUMBnGO+c9K&#10;5aEeeU4vZNr7zHDxcnOL2TaMGJbSPTZN0n+kedGIlwf9Xtfcc9Ouz3rvbk5+R6GrZp2EMeieHv8A&#10;hIk1K4ttUkuk/ssW05jZYxu3TZXn7y7R05HfNZSlKdbkS91b+vRBdPQ2/h9YeLPA+i2/7SejXWkO&#10;vh7xda2drb3lxbTzfbzFJcxyPayMXMQWF2EpQxl025DDBjERjXToNaSTv6f8Hz6Fpe65XKk/xGPj&#10;H4yXPxf+Luh2/iB9W8STaz4k061ij06HUJZp2nmjVLVES2jd2I2Qqiop2oFAGLlS5cP7Kk+TSyst&#10;uisttOhlUdSSdnq+rM27v5PEuoXOo3On21uZ7p50itiUih3Et5aK5J2KOFBJIAGSaiMFRgoxeyt3&#10;v5vz7mdOlyS916W1/r8ylfXTTuNzh2BI3BQN3PXH0rSEbGz1NPwdpNte6xBJeX9lHBExluDc3scO&#10;FUbiPnIyTjAAySeBk1hiaso02knd6Kyb/L9TOcZTg1EyJ53vJ3vJ2zJK5eQnuzHJ/U11xioqyNEr&#10;RSRqWOjWt1ocutJq1tbtAsgmhvC37xlAIWPap+Y5AAPGc5IArKTany2+4yjUftuR9rmt4Qskiy6s&#10;S8kCN5WeCxkTkenyE1w4ud9H0/y/zMq0ldNHWfFrxItv8N9L8MwzKplllvJ48c5P7mIEdvlN1Xl5&#10;VQbxs6rXZL83+PKc+GjzV2+39f5HnPh7w/rviC7g0/Q9FvL25vr2O0tIbW3aRp5W58tAPvNwOBzz&#10;7171evQoRcqkklFOTu9l3fkdmIr0MNSlVrTUYxV227JLu30Q3WobWC6iZ75neVc3kItyj2zKxVkI&#10;PU/LkezDODkAoylKDstOjvdPS9/xJoznLmXLZLZ3T5k0ndW6XdteqdtLMk0TRbHUnludV1CXT7GA&#10;L9rvIbIz+UzZEalAykltp5z2Na3sdGx6FrFumgyeX4k0z4f+Eimf9BhsBqWopwcLIHE2D6sQPXFe&#10;fFOcfccp+rsv0PzfC1PruuFni8Xf7Tn7Gk+7i17L5LUzfEmuWto1qL7WrW4jmso57aGx8BWTIIZd&#10;xGzzWDAFgxII6scg5qoUvJr1nLp6Hp4LA4h8yjSkmm03LFVbtxtvyprZpeiRjjxh4ftrxGu7fTLk&#10;IwP7zwVa2pHoQ9pPHIPqCDXTGlUWqX/kzf5o9dYPHez0TV/+n0p/K1SnJHcaX8Y9BuGi1jXNRgkX&#10;yPs8Ud3c3kmFQk7AbyDVGQHf/A0OM5UjJNNOp7W8k29O2n32PFrZDV9jKhSg4u99FBfNqlPDp7bS&#10;Uk9mmjqLu78GeLLSyvJNVgnivsSWkl0xeYFGICqWe4uZ8MpGAsEZ2couOKqUaWLTUtH/AF8/xPnq&#10;VHMcnnJU4tKPxJKKjquqtSpQTWv/AC8nr8T68x4y+BusnSdQ1LwhLLcmO+hvS95KomtXAkyXVNyp&#10;vLZ5dSNgGzJrgbnhcTCDd48rVktWtLdfs22s99WrH0mW53hcQozrxsrOGl+WSdtFdJu1rJpWeur6&#10;cdr17f6vDrejC2t2UaTFcwGzjAIYT+fIGx991knlQnqAACcAVpSqQtSm9NXHX5pfelddz1qdL2Lw&#10;c5bwbh6xaaj96UWbkthZ6ja6pq+r5MepaRFcGKSMK0DxxI7FDywLbDkgDg8bucRB8sopLZtfifPx&#10;qzoTw9Kk9adWUdHpJSk0k9k0ubT01toZ6eG/DV3o/h7W9LWayk1Oc20r2s7Eq6gnfkngjZjpzk8A&#10;8jd+0jTnJu/K+vY6nj8bDE4zD1bTVNcy5krWdlbTpr3+fQpXGpeJPDWuIIdRj1UW8ggQzLnYyAja&#10;GB6jzGXOe5FRy0qlPVcvX7/+GOqFDA4/CO8HS5lzadb63t58qdrE114g8FX2nroN7p11b7L5pmg1&#10;FgxDNuMoWRAvAkLAcA4Azk5rSnTkqnPe6stvkVHB4yljPrFB3i4RV13Sik2vNK/XRk/hCDxGugxe&#10;Tctf6ZBLJbS2BO2W2RnkD+Uc4dT85KEgZbp8xNb1m40W/IjHTwSx0k48lSSUubpJxUbc3ZrRJ9lv&#10;pYoeJfiV4gttVMAnhmtV0+z3QS2sbbibWEONzKxBySQetaKTqRX9dDtweT4b2Slqpc09bv8Ank1o&#10;mlbyH+OpbezsLsQuQbifYVGAWO9ic+oHlp+BFeZhVKU1fov6/NnLk8Z1KkOZfCr/AILb15mcrfat&#10;f3kVnYXF+9xDYQPDZRt92JGkeQhfq8jNz3au+nRpwlKcY2cmm/NpJa/JJeiPpoxSu7Wua/hFA6LJ&#10;dTKijI3ucBEU5yT9ZCf+AVhW+Oy/q/8AwEeVmbbfLFf8Fv8A4EbfM9E+Fvwiv/Eomi1Xw7Bdme0E&#10;2r6ky5j8PWs0Uk2Pm/di7lt7aV037hHHlsGQbU7MHQdbEezS0a37Wu2/uWh4eeZqsuwnt6c2lB6R&#10;61ZJqMV/NyKc1zctnJpK6j8X1v8ADX4Cp4v0zTPAthHNY6TJb/8ACReLLieRnlgRowxMzycmby2R&#10;Dvzh2mYfKpx9VhMNGcYx6PV/8Hza/XofmdfEVo1JuVnOKUdFaKd3pFLTli725d0o7t3fk3xi8QeG&#10;tQ1fX/FdldmHTdF8qw0uxVR808yvKAD1/d2sRc/7V3DnJUVniHFSnNvSNkvV3f4RX3tHq4CjV9jR&#10;owjrUcnf+7BqLb/xVJJekJJaHhlzpkPxG0TxB4g1HxxYaRZeGLL7Rbx3UUrvqVw0mI7WEICFLspY&#10;uxCrx1LAV8fmWZVcPiKFKnRlUdSVm00lCNrucrvZdkm2fo+CpU8FNRavKpp07b/JdjzjU7l7m7Ly&#10;SFtq4XJrqina57tGChTshsQc4ihQmR+M+g7/AKUy3bd7IvSX89rZPaWcmy2DfPtI3SMwxtJ67Rs6&#10;HuAfQ1nyq5i6anJSlv08v+CW/DVhFd2U+o+Yolt2EpBbBKKQpUfXezf9s81vGPumGIm4VFDo/wA9&#10;/wBLfM9t+EGrLe+GbC9unYHSbt7O69VgYlsn2CTMo/3K6acm7eWh8pmVBKrOK+2k16rT80n8z0Lx&#10;vqh0zwpHZ3eUmtkeyvE5x+7YAKfUeXtP1+laVYqzi9meJhPeqXjrs1/XqfPHh7x5OfD2r/CfVJHl&#10;hUmexZ53YmVVKT8OTjzYxGeMKPI4A3GvKw8HRUkurb2S1+SX4692ffY+lGrKji4KzVk/R7fc/wAz&#10;i7qd54AtwokaM4bdnkjjPXPI2mh/FodsFyy06/1/mRx3ckNrBfRQpNJBIjiOZdyuwYDaR3Bxz9al&#10;pOTi3ZO45U1KUqbbSaautGrrdPuuhN4gtZbnxM2nWMsMYmVUQz3KRIAQOGdyFUe5OKWGb9imwwj/&#10;ANnTkJrUM8Nxb6Zf/I1vZpFKu4HYRknpwcE9R9ami005x6tsunFx5n5sfrF9pOp22m6fYeEpLSHT&#10;LfOsPbTtI11KzhWmyykwgxrEuwllEnmMpVXEaFGnVpyqSnU5uZ+7dW5VbbT4rO+tk3HlTu05S1gn&#10;q29yr4g1278Uasb02ixIsey3trdPlhhUEhQB2Ayc/wBK2p01Sha9/PuykkkUmBnI2xEiNMADJwO5&#10;9s9TVfCDdiWSR7zyLSKBFWNQiLGmCxJ5JPViSe/sBgACkvcvJsUU16st3OoJYWZsNOZf3sMfnOB0&#10;4bI5HX5sZGMcis1BzleXQSWpY1HwXrOh+E9O8X6xaxw2mrtINNZb2F5ZQhw5MSuXjUHAy4XduG3I&#10;Bxd3J6bEqcJ1HBPVGKzZGcEADPHatLWNLWLEFvaTyGymYRPj5JzJ8ucZwwP86m7tdEuUkuZFmUtF&#10;p8Ok2w8yXzGkudi5CuTsVc/T8PmA65qdG+ZmaXNUc3tsje8NSm71Bo4Pmxg5Pp0A/lXm4q0YXZjW&#10;Voh8Vrq6u/EckEMn/Hs/k4HOBCoT8vM878aeWQUMOm+uv36/lYeBglTuv6vr/kZ/gS+8O2+ted4p&#10;8Q32nW9rp87RPaQCZpZ9pCRKCMIG3clsjhuRkY3xtKrUotUopttb3WnfTV2NMVRlWo8kLXbT1Ta0&#10;aeyafTTXR2vdaEnw1+GniP4peI/+Eb8Lf2dB9l0+W9v7/XNYt7CxsbeIZeSe5uHSKJclI0DNmSWS&#10;OKMPJKiNrXrRoQc5Xfkldv0XVnXGLqTtffqY1w2n3MMV3ZNKsjH51mUMoyOxP0B6d/bnSKknZ/hu&#10;Qubqeh+Ev2dJZ7eO+8ZzX8MksKzpoWkwK14sbZIeeSQiK2BwceYRnBAO4Fa46mPt8FvV7fJLV/10&#10;Pz/M+OYwm6eBUWk3F1ajap3W6hGN51WuvInbR25WpGp4tn+EWkGwtJdT0eYw6LFAsdxbT6nKgjZ8&#10;xqYpI4CFYMNxYknOQMVhQWMmpOSa957O35q6uunQ48E+KMZzz5aus27pwoR1S1tKM6ruv7qsO8Cx&#10;6B4q1cf2TY65pcUenXVzY6vZ+BbVkNzDbyS28IZElaMyypHEJMkRmQO3AOCv7SCs3F3aTTlLZ7vz&#10;t26nXONTAt/XsXTg10liK0nf/CpU/wAvkZUtvNFomoW2oeCWhljeG4t21Cz0kszIWRo9vkjqspcl&#10;v+eIHetNFJNS8tOf/M6aOIozqRcMSne692WJtrre7m+1vmXJRpd3qMvhjXfC0EltbpHaz2sdpYfM&#10;Y/veWI7q2ZT5hkb5T1dhjDEHSXNJqUXqv8X6p3NaUq0aXtaVa0neSblPrtfnpT0tZa9l1SN/RPB+&#10;r+GtKm8r+3tH0lgJU2Q3kNs3l7XD+TcR3kJO1mA3SplgRjg40m+aUZrdaaq++j7fqiJYmni+aElG&#10;pN2vZwcv/AoOlL7o7O99SrNpUPjWa61qLXPtsVrvd9Yj8uKeM7ScEW891E2BkbWkhIBzxxTnhI1U&#10;9r/gefVxscrcacYyXM0lGSdnrbacaU1rrdRq3ZkeKPAd6niOFBpls7JmGRLKxRLe83KyCSF0+UyL&#10;tVjFgEHcV9/OlUqYBSjXem6ldvTs/J6pPXomenhMbSxGAc6c5cz96zb5o2d3Frez2vs1ZHLeEdB0&#10;fXfDWl3M0EgvJvESWM08EpEjB4pWUAdM7ggzjPbvXptS9rOK7Jpff/kehj8VXwuMrxuuRUnNJrRW&#10;aT82rXuUr6w1C0+3tZanI8NrqskXludxb5tu9j6kYzWcZQly3W6ubUatGp7Lngk5QTvtbS9l6O9h&#10;W8TKmgwaBrmkLMLfUFuUkD8SRlt7xnHPO48g5+b2FaKC9opra1rFU8DfHPE0alrx5WrbO1k16WWj&#10;7aG54LTULHUrtfA+oJqFjFtkGnXLbfMieRFJDfwSAmIEYI5bPAqqq56Eot6HJjqdGtGDxceWevvL&#10;o0n06xfvW+RDdfD19Q8P6/431a7+zQjdb6TblHZprqK4sI5I22ZCbYbveCcqdjAcivNjjvZ16WHi&#10;ry3ltpFxqNPXXWULaa6rodqxc6boQpWau3Jt68vLJrl0d25JXu42V9b2Tz/iRcedrLWs5AEcs7Ri&#10;FAMAKkaE4AGMxHJ6nJJyTk9GBVqV/Rfm3+DMskj/ALMqi6xgn+Lf4SRztvbTXE0S8bpCqIWwijkK&#10;CTwAM9zj3713NpJnvJaGpo5ubHR7241K0Mixyxo1rKuN2C7sjA9iVAP1NY1Le1jbzf5f5nnYpKeK&#10;pxi7PXXtsvwvc+ttK8ET/D34X+Bfg/JBBJq/xS1B9R8f3c6RGSO10+Saa8jcsNys63E1tktsYQNj&#10;DO2e6EXRwsOTera3om1+N/uXmfDLH0cdi8VimnyYTSHa8knFr/Dyqe105LokdT+1D+1fF8KPhlZ/&#10;B/wvfxt4h8Y241nx/erkG0tOXs9PUNho/NB8+RSMpvZQSk7LXrVcydGklHeWr9Oi+e55mV8N+3cn&#10;b3YtJecr++/+3PhXeye6PlX4qz+KfDWgaB4b8SamgudX05vEU1rypgF8/wDo4k77mtLa0dQekdwg&#10;4JNeZWqVORRlu7y++36JfI+0y/CYaWInVpLSFqff4F71v+35yv3aOd+G3w1vPivq+oWaeJtI0iDS&#10;dEutSmudUu0iV2jjZo4IwzAs8kmyMH7sYcu5CqTXiZlmSy6nCSpym5zjG0Vsm1eT8oxvK28rcqu2&#10;ezicbQy+EXU5nzy5VyxctfO2y7v/AIYwdS1u41fT9Ls5rWCNNMsnghaKBUeRWnlnLSMAC7ZmKgtk&#10;hVUZwoA7aVCNGdSSbbm7vW9rRjHTsrRvZWV7vdtnXCHK5a7v9Ev0K0Xmqu2LPmScDB6VuU7N67It&#10;anOosLbSrWOExRGSbzUKGRyx2ncV5Cjy/lVumSw4fJzilzMiPO3zT/r/AIJp+HY4YLlyyl4miBdA&#10;cFlKncP++C4+tbRdmcOIcpJd0/y2/Gx6p+znJMfGV94Nv2KnVtNZoy6nEk8Bbp7FGlbI7KK2o35+&#10;X+tDw84Ufq0ay2i/wl/wbHXfGPWZbfS7e98ptt7bhLhZT8xuIiUZifVwBIfZx6Vti78qfc8XLIRV&#10;dxXR6ej/AMtj51vEjHjO3K6lDZl7hVN5c7vLjPADPtBIXGNxAJAJ4PSvPWrPvaK5sI4tX02/y/Qg&#10;1OBre/ngULgMQfLkDqCDjhlJDDkYIODjisrjpu8Eyqrf8Sy4TjIYkfpj+tH/AC8Ro1++ixdTb7fq&#10;jFGOFRUB46hfc+tFJclP+u46X7ul/XcglkhQrNGD53mvvV+uOMZ/NqtJvToaq+z2JJmgltA8EZVw&#10;3Qdcc859Ocfh70o3UtRK6nqQObfy08gMCUxLvYNk56j5RtHTuTweecVor31L16h0TGclscegqbak&#10;r4iwg+ygSw3Wx0YMGX724dB7etR8W6JcpJpW1/ItLoF1pFjZa94l0m7gtNTs3utG86B411GJZpLc&#10;yRMy4eITQzRl1yu+GRM7lYBTlKT5Yb9X2NEordFC9uXv7t7yZV3v6LjHYCrjFU4pIWyN77fo3hvQ&#10;LaKwuor976Wb+0bV4CmYgFWPLZyDksQAP4e+a56Uq9WtLmVkrW1vr1/QznTjOd1J3X4f5+Zz8MpW&#10;UTvGHC9ARwTjjPtnt3Arqe1jS2lkaPhBpm1+KZTwiSPOzH+Hack/jisq2lNmGKsqLXpY6XwXJb2U&#10;kurSQhYoWaZk/wBlQX2/oBXk4xSmlDq9P0OXEO/u/I5jxVeTPq5tZWPmW8axzknkyH55Qf8Atozj&#10;8K9WhBKndbPb06fhY7qCtSX9en4FeKKQ6S7yyRqryBo0LgM7KG55I+UDcM/3iB3qm4+003X62/r0&#10;NCvh1geRJVC5VGXzcFsncPl6sAVB9jj2q93YZbu5rKCVm01G2YCQvKmG2j+MgcAt6c4BIyeDWcbt&#10;e8Sr21O08e/EvWvixq//AArzwRHMml3F5ssrZH/e6pcFgPOuG/iLkDg4VQF4+XjloYeOFpqpU1fX&#10;yXkfE5NkGE4cwv8AaePadWMbyf2aUEvgprWyir6r3pNvXXWXU/EPw++EsMfh/wAIaRY+I/EFmpjv&#10;fEV/H5tpbSZLGO2iPD7WLYkPGc/fBGJp08TiW51Xyxeqit7ef9fcKjgs74mk8RjaksPhpaxoxfLU&#10;kukqst48y+wulvhabfPX+t/FP4n6k1rJq2p6q+0O0KzFYoxjqVGI4x+AFdMY4ahG9kvz/wAz2KOE&#10;4c4eoKapwpLa9lzP5u8pP5tlf/hCtIVvI1PxjZGdwQbPR7d76QHvzHhM5/2qr207e7HTzdjb+1sT&#10;KPNSw8uX+ao1SX/k3vf+SmxdfDy98TeJGi/sjxP9o1PUipubjRViiEksmC2S54y3WsoYiUklzR++&#10;/wChxxzyFChzupQSir2VVt2Sv/KuhszaZJr3i+9Xw9baxptnb3AGj38IVW06CMCKEfu23kNGiKV6&#10;s2G65pVpy5+ZNdmu6/zRz4fFLDYSLnKE5O7krv3nJuUt420bdukVptY6fX9R1zR7azsdWuLu9WXT&#10;r1Tfa3aSOxnVVKtJOP3sakoeFblSACQAK7YygqSt1T2PnKFKGPxdSrFKLjOk7Rl9l3vaD92Ts93H&#10;Rpuyuc7fato+uwx38+mC5n1C3QvJa3LXbT7WIUJBO8d2BjDArMRzyrYrmcOazf8AX6fgfQUsPPCX&#10;pxdlBvdKCV7XblGMqWu2sE/NGPr/AIXTTpSmktHBcK6XIj/tF0mhQL/FA8ayo2SDu2kD+8fvHkU6&#10;tKp77vHbbrfve3lb/hj0aGIp16fv6pprZOLv2ldxa8ubXt0UGr+H44dGvNQ0HxJJNLDcMuq6ZON8&#10;ysmJBLnAJQqCc4/gIOaulU51BySs9mjmoYqf1yFHE0eVNLkmtI2fu8u+kk9Lf3k0cvqNu1rLNbXY&#10;Ak3KymN8rkgH9QR+QrrhJSSa2PeoTU4xlDbXfft+ZsaLZppMNj4k8J+LmkvEsXuNYgjsnjOmkXJg&#10;WNix23CurROCp48zaQCpNDvK6a9Nd/8AIzxyoTpKlUXMpaWfezej6aJu5t3njzUdN8Nz6Bq8NlOk&#10;sjXNnYTWSvHbyzrA8tzFMMskmLa2jCkMpR35Xnf5rw3tq/Mm1Zu7TtfdKLXWPvSe900tH05cPQpV&#10;KfLT84362Tat08/8jA+IDxL4iW5dd0UlnFJGqn724FiM+m5mrswafsLdbv8Ar7i8li44Lle6lJfc&#10;7L8Eirc2s90ywXTKoISSdQuFCCMMoA7Ab2/WtoW3/rf/AIB69abhDzZ2ngm/8O6p4h0XUNRgMl1Y&#10;X1va6na3C5juIQ6eRN0xvCb4WBwMJG2GLMRyVeanF9tWv1X36/eeLnPNTwDUHadpar0/r7jrNF+L&#10;Y1r4lW/jTxzrc1zZaRoOk6RLG672mspYnmvkXAJDuZLnDdmlBOcVeNq1qlCCjutI9LW2/HU8/B5b&#10;DDYaVGMdKk6tR+qlaKt2S5V6I5jwvr0nxv8AjtefEH4ryrdW091LrPiZY4yVa2iJleFF67WYrCqj&#10;pvUDoK6+aEqi9o7Lr6f1ob4ilLLcqVLCr3to3f2paXb8tZN+TuYPxW+JWs/HD4o6x8QNQi8ptYmj&#10;d4hED9niREjROB/CEAJGM4J71des6k3Vlv2/JHZlmX08pwEMOndxvr3bbbfzb+RhDVGtNAOjxafZ&#10;o1xOZZL4Qn7SU27BHvLHbHy5KqBu3neWATZl7NSkpP7unrbv59OltTvcVOafb7r/APA6FLb87gSK&#10;8athWC/exnBGRkZ61qti1sAMgw8YLPIcRgdR70MenXZGzbeFpNS061Ph2G81TUDeXUd9a6fYyyrD&#10;CiW/ktuC87nMwx28sH+IZyg3zO+2lu/W/wChz1sVQowcqslBf3ml+bNHS/DHinRpojrXhbUrVTEw&#10;DXVhJGDg7hksAOfmFa3TOCeKwla/sqkZejT8uj9DQ8H+J5fh/wCPLHxAGJGm3sV4QvV4QfLmX8Y/&#10;/Q60hN05qXYyxOHWOwUqf8ycfR7p/J/kep/tJySWljOltKDCl150JU5ByOWB9GXA+iiu7GK0D5Th&#10;9qrVi5b2s/68mfPeuSG4lE57nk+v+cj8q8tas/QMOuVWCzje8sgBIA8RxyMcAcfpx+FY1Jck/JhV&#10;apz8mdh4f+EbfEi48CeE/hANQ1jxR401VtGm8OzQRpJ/af2tY4BbFXJkt5Yri2AkkCETJcpgrGHZ&#10;Snyq76frsWnqrnrv7ZH/AATd8U/sf/EG18K3XxZ0fxxYNarI+p+HYJrRdYuIHZNVGmeerNPZWskc&#10;kP8AacqRQSyIyxh2R415a+OjhZ8tSNk9FLeN/dST2fM5OyUVLRNtoVSpCjZy279Oy+97Hz54d1O0&#10;sdNkWHQILm9DnyZri7MMUaeXLuJKOjO3QqN+3KYKvuAr0Go82oTg5VPi0+/t6/PT7jPstQjDpFJC&#10;ixqjLhByATnuT0PP5ilOOl0XOm2m1uQXEEttKVnjKE5wGHari1JaGkWpLQdGqQp58se4txGuOPr+&#10;FS7ydkUPit42t/Put0asGMbtG2JCONqkDrn8Bg1Lb5rIi0ua72NnxH4q8bfFfXNObxBqj309jpNr&#10;pdlmFI47Szt49sUSrGqqqIgPbJ5JySSYcqeGpNvT/g/qy6cataVuv5Ixbg20RaGCNjhztkbg4zxk&#10;cjP06e9aR5mrszL3hbwufEaatdyajHbQaNpD6jdO65LKJooVRR3ZpJ415OACTzjB03TIq1VT5Uld&#10;ydl+L/JMy2LeXsB46tz1NFrmqNLRllLy6dAVWa7hIIbqVyH2D0Jxn6ADPJFYT2v2MKrXxPZf8Nc6&#10;KxhWKzFnfxuiTTbrpWyCsK/vJG/BIz+dedJOVW66beuy/FnHN88vd+Xr/TOMu7qa+u5b+7O6S4la&#10;WUjuzEk/qa9eKUYqK6aHqJJKyAyHKeXkBI9uc9c5z/M1KW9xlrTriKwjF5PYJKTKrxiXOH25O3Hd&#10;c4z67QBjJqZpy0TEt7ifaIr6eS4vJissjFmYj5WJ5P0qbOKSitDWPLJ+8e7+IfFfhCKzm8TahoFt&#10;JvupbFprbT7Cw1HR5mSSOaI3MaRmTbyA0jSMdy4JHLGIhSqYiCj8G7XXyT6b6/I/KfY51jKywFSV&#10;pxtN3c50qsYuLi1G7td6tR5Vo7pbLh4PgTb6vdw33hfxzb31jIWeYQwH7UsKgnfHGu5ZSfu8EHe2&#10;MU8TJUEkvevov+Ce1Pi2VCi4V8PKNXRJP4HJ9HJ25Ut3f7K3JvEN7oHhjRINP8T6S8cc6ibTfBMV&#10;w0Yjj/guNQkUhnkbAIj/AD25rgpqVSblB+sv0iu3mcmBo4zMMZKphaibj7s8S0nd9YYeL92MY7Of&#10;/pVjmG8ZeOvEDRad4eV4I5m2W+j6FAYE78BIuXx1y5J9TXWqVCnrL73r+Z9CspybAp1sTaTjq6lV&#10;8z/8CnovSKS7IuXXhQeGPEumeI/E/iLTNJuLb7JN9iaQz3PmxBA2ViDBSXjZssw60Ku5JqnFvz2X&#10;l/ViKebwx2HnSwVCdWDuuayhCzvs5tX36RZqQ+FLLQI9A0PS7PVJYhJFqep3M+mxxwSO3yxh5JJA&#10;qhIfmXqVM8nOTgVCrKcltf1/4BzRxeLx7xE3yc3K4Riqjclpq0lHeUmk3onyx7XfW23hHWtT8XS6&#10;hqtpfPcWU9zcQrpWpWLyTpJGxES+XPkAtjDEcDHsaxqOspuyVn+Hmv8AI8mnisNhcvjGLjaUYxfM&#10;ppJxaXM7xtdLdX/UZN4C+Mg0+zM+k3tzq+rFZ7jVNa8M3BS0jkUoLRLiOOZIQyjezBkwpTlMMK1t&#10;KO8bJf11sdP9pZG6soxqRUIfZhUheTWvO4OUXKz0Sald30ehxN7bz2U0Fp4XubLWI1XbcaZYXC3k&#10;EL9zDBPO0zMOm4Ig9KbjKad/6+Z60JKUZSxF6be0pLkb/wAUowULeV5eZVt77U9O1OTVdFtbW1ng&#10;YCS2ntpreVAMZVhKTnIBG0OxAY4xxjlnTjGPLO9vk1+H+RVfD0sThlSrtyi9mmpLyaaS2dmnZar1&#10;MDVorm6vpb+5s2jiuN5hEQDKCo6AjqB0PpXVTlFR5U9V+p6WGcKdKNOMruNr30evl3ZUt/s6tHK7&#10;uGD4kSJ9rlMc4OMDv6/SrdzonztNL5X1V/vLuoR6nfaZbrOWEoRVDHgeSULZJHVQF5PYL7VlTcI1&#10;nbZ/mn/wSMKqKryjDa7+9PX/AD/E1PiXpjW2raW0O0/8S0L04LLK56f8CH+RWeCknQb7s4MiqurQ&#10;qJ9JP7mkXfGdhbWepQ6Jpd0JfM0+LzJgvLKkKxEjHVTIHYHuuPWtoXjRTktXr97/AMj0qMvrOLnJ&#10;fDH3V5vqyl4eu7aw8SSRXreXbXF0oeQnAQq5IYn0XOc9wPpWVS8qWm9gzDDqqov1X36DrJLaCC6t&#10;7i4Mrxf6RbiCUFkWJkiQnHsWYA44X/a5VZSdrbbP53f/AADnpvmvLlt7tterk7v7vz06EUt1Bovh&#10;SaPSbgR3Go3URkaLO4QRsZFi9CPMWNic8tGvpThKpKu1LZL8SVGVTErn1SX4vRv7r/Jsz4br7Jcy&#10;3U0jJciQvMhGFnBb5h+BHHpit2uaPKtjVx5oqK+Hp3XYivNH1aGyt9WvNGmS0v0dba7mt3SNij7X&#10;8s8B9pUqeoGSMZHFqcZT5b6roVCvRnUlTjNc0LXSab1WnMt1e91s9E9gvtOhgtbSdb+GQTxPJJFD&#10;IrNEocoFfByrkqzbSB8pUgnOBd7mkZvU3dL8OWvhvw3Y/EDxfppu31ppB4X0LeyG/SOQxPcylCHW&#10;2EqvEuwhpXjkVWURsaJJKPM/68zz6+IrYjFPCYZ8qhZ1J6PlurqMU9HNr3ne6hFptSckjesPD/i/&#10;xnpV34n8YWmry+H9NnNvp2m6HCLeG8uCmVgtwqGGKNQVkllCttDIOXlQ1zxnZWju9/67nDKrlmX1&#10;IwpyiqklrKbvJLvJt8zb2irrrskzLEvjnRkjnXw/PpdnBOp+yaZatDEyAgkOVy0pxuG6Rmb3q4un&#10;zX3N39QxC5edTbW8mm7+XReiSQeJ/Fd1Y3KuLqC9iD7ZRcKs2VPfJ5JAx1zVuEU9CcJhYVE1ZxfS&#10;2n/AOg1HxVL4y+GNrcSyMzaYv2SWMEFlWLGzHABHlFe3UHmuucpVMOtdtPu2/A82nhVgs2lHpP3l&#10;/wBvb/8Ak1/wPO3ijMf+jot55eT9n3FXcY4GAck8/wAJPSuC7v2Pp1PlleWn9f1uai+FzoHi3UfC&#10;p8Q6Tqosog/9o6LdGa1uRtRgUcqrdH5DKrKwZWAIIrDFy5YJ+dvvFi2lBNf1c9I+A+k/Dzwb8MB8&#10;dvGOs2uo2lj440Jpk8N6NHqGr6HNbXgeSOdLwRxW8N1ZyXbxsFu4pp9OWKUR7lJ4MdiIPFRwkKnL&#10;WlCo4Rkm4ytyq7el+WTj7qkpWk9LarpVJtczTcU1e1lvru0+z9OqPQ/2xfCvgvTvgPpPxq8V/DaP&#10;xN4x8b+IL2a7+KfhKHVE8KRRyWlgbbw1aOILbTc6XFFNAIrHzol+eMbY7eEHaccbLGU6cJRhBNtp&#10;NOUkkrWTXuq71s77a2Zy1vbvFUo0ppR1ck17z9N9E2rvTf7/ABX4d/DHUdO8Hx/Ebxj4H0Gbw/qV&#10;tcW8d74m8SNa27PLFfrbSLHbOtyrxy6VqDKQGWSRIonUrIFk2rYiLrqEG3JdEr9r6vTXnjpppd+m&#10;ONxEozSpylzJrSMU3a6TWulnzRvtZXlfTTzSN4FmMC3avg7WePOGHY4IBAPuAfau96o9N3avY1HE&#10;c8D6nfhm2wFIVUDBlBUZbJ/ukt7tjsaxV0+Vf0jOnyKTj8yikbzAzy7tg4Lk98cD+X59q1bUdEa6&#10;k0kuo6/dhiseY4VRcIsccMaqFGdoCjgct1YkkksSTN4UY+v3tlJSm/6sie61O3sbSfQtHk8y3lkB&#10;muXUq020nHAJAHPueOvXOUaUpyVWpo1su3/BKnNRh7OG3V9/+AVrf7MLmJ78l4hIDKvOSoPIyD6e&#10;mPrWkuZxajucqulaKLD+JtQXT9Q0XTyltZaldJLcwQxgF1QkxxluuxSc7c4JAJyVUi4R5YpN3D2U&#10;bxlLdbfPcz8cVSNEanhGxNzqwvJZMRWyPNK3U4A/+KIHvmsqsrRsjlxc+Wny9XodfcWmnSXE0Pie&#10;+ntrSztVTUbq1QPLEZpFRwqsQHby/MwCR1xkda4I+7UVlu/yu/zsc2Aiqk+bpv8AJf8ABscBfWgt&#10;JFgFxHL+4ikLxOrDLxq5XKsRkbsEZyCCCAQQPTTfU9NbjIUxIFZVPbDE45HtSbKFdChwVwB0pXuB&#10;Y07THvSZZJFjiX70shwo/GsqlVQ0Wr7GlOm6nWyOyuL/AE+LRdN0u2tYobe502RdQiYKFmn+0yqs&#10;oK8NhUiUMDk4OexKhJS5mv60v+p8tKm5VnUes4tWfVK17d9eZtp6Gh4Fns9M0xG1uzYWNmX1OWJA&#10;RuWHCwqpB+88znAPB28jrXHXc5T9x6vRfPV/crHj53GriMQ44d/vJ2pJ9nPWbem0aaV7aq4mp63Y&#10;/F2Nl1jTng1OeTZYOF3NC56Ju4LRnptI4xxivQUqdGjyJaRX9feVhsFU4a/gyvSiryWyaW7traS3&#10;bW/W5dj8OeJtD8j4e/DsLaG8haTX/FoKjITHmIGBzDGuOnysx4GBuZuFyjye1qq/8sf6/q3yRwyx&#10;uBxalmua+8otKlQ838La2nKXzUV52UcSHUrewnm8N/AvRlY2yH+0PFl8q+a2eCyO/wAtvGT0x87c&#10;Y566qLl72Ie+0V/l1Z6lTD1K8Y4niCpbmfuYeN+VdUmo+9Uklv8AZjrfTbVuvht/b2p6h4v1H7Rq&#10;sumWtsrJIESAzOpRGlmnfARfLlY7lwxRUOd+Kca3sYWdo+W7+5f5kU85jgMPTw8YxpKo5cu7lZO7&#10;5acFdt3S0ldXb0sZWqtoF5pvk3+sRz3MKtFeSWl09xJszkEt5SKW3A5IIHI5NKLqSlt96t+rO7Cy&#10;xsazag4xeq5oqKvs9OeUrW2uvkdDpOoeCF8Jar4g0zU9ZtdU1RLTTrrWriVbcQ20EUcjxpJGJ3i3&#10;ZtQSF5WMqvG8GKbrU6qi2ktbWv1fy7P+rDq0qzrQoVYxnCLcoxtfVtpXTcU7e81d7u71SLfhzw5r&#10;/i/TRr0Xjp/Fdqiyra6Xrl1HcpIEKq0nnajDEUiVmUEqgOThTu4rqnWUbKomr6Lz9NWebi54TASl&#10;CnQVB2TnKClHlveycaLkpTdnZNtW1d0Zni/RvH/h+wDeKPDNvHbRLstRply0Nm3PyjZco0cmOMGL&#10;Bx3FE7Sja24suxOVYuq1hKrc3q3OKlO3XWDjKPX409ehwmp/2hZ7NGbSnt5ELP5RfcxyMM/XJ3Lw&#10;exwPSs1BRk5Sf6f15H09H2VT97z3W1+nkvk9uq1Mwx25s48Onm7mLq2QduBtxnjHB79TW125Psdi&#10;c/aPtp/wTQ0aK9ukTS/tbEXMSbFWb7qecQyEdsnccehz3rnqyjCXPba/5b/kYVqkKSnUirWvfTd8&#10;uj8+i/DodNe2a+LtZ8JQw5zdqySOqk8lImJ9sbs0qCdNTg+/+Z52U/7LXxMWtItP5LnX/tpd8V6b&#10;oWqXNj4r0mL7Nb2t2dO1LaciKNwI4ZSOT8ysfqYGxjFa1ajdace+3y/4b8T2sspSp4Clzu8rJy9Z&#10;a/qcqkJaysr+CaP/AEl5JDEX+fd1IUFgD94nGQT2zyKmXxNP+v6/4cltTqVOfZL8LXK97qJu9Zux&#10;e3/lvNbuGC4UuVXdGvTuUQf8C/CqStBO23/DMnDxjCnZ/wBf0xunTSNpha4jeSDeG+U48t+AAeOe&#10;Mj8jnANKSXtfP9BVI+9aO/8AVyKNz/ZlxaBQ8W4uH8v5oyqSYBPUAsy8dCQPSrbs18v6+4pR/eqX&#10;X/O3+THtpN5c6ZfeIdN8oWlpexIyXOqQmcNMXKbI3KyTgCI73SMqnyb9m9AZ9tCNWNKd+aSb0jK3&#10;u2vdpOMd9FKSb15b2dtbRuWLyDxF8QfGEGnx6fD/AGlrd5DFFbaXpMVurSSbVTy7e3REGcqQEUbu&#10;vJYk6w5KdPlWy82397u2ZTqwoU5VZ7RTf6npXjPWV1zxZI/wd8LxanfwiHTLPXrkxy2thbwRrBb2&#10;NgG/duUjVVe6Id5pWaSMICXkuq+bzPkqdKnRoqOYVnCLvJ043Upyk7udVr3km78tNOMYx92blpGK&#10;ftYQ+H4fi7dfDb/hYa3+neBof+EftrxzJcvfXNu7C9vWc5z594bmVc5KRNDH0jUVLShJqK2O/Jp1&#10;Y4P2tGhb2j5vsxST+GKX92PKvN3e7Z5vbjw9ZTN/ZXiba5TBYxyoePcIKPe7HqSeKqL95S0+T/UT&#10;UPEVw1qkZvI7l1Xa7yIJAwHHVhkcY9KpxT1HSw0edtxsvu/LQXQPErwyS6ekEcAuVy4hdtjMuccE&#10;nBKlh19KpNqLQYjCJ8s73t37P/g2Ma5jMMxTOQDgEVnud0XeNzR0nV5LdnkuGeaXydsDlwChyM5J&#10;BLDbuGMjBIOeMHGrTVSNjCpSg1orEuq6q/iHTILvUtd1i61iyjisrOa7vjIiaekJjS3Usd0Yj2hV&#10;VSUKORtTYN+rctU9v6/rY1cukj0H4o/tI+N/2hRaW3xf1awuLbw2l6dF0fSNIg0nfPcK6pJ5lpbb&#10;ZVt/LtwqzEMIh5MbpGqhPEwWU0Mqc3hrp1GnJt3jdO7tC6jFz5pNuKSbV5Ju10oXtOWsrWu7N23t&#10;6eX/AADkvDehNoGq+CvH+sW3h63sL69mjjkaODVXX7POfMmu9Pkkdmx5gIjdUSZUAAPzMeuvXVan&#10;iMPDmcopX3h8SulGpZL1abcXuTV1pTjd/LTfs1b773Xcl+IHjrRhBrPw98KfEnxXrnh8641zpX20&#10;JpFlcBWfbdy6VE00ccrCRtqiX92CRlg21XgKePlSp1sVShTm4+9GLdS0mloqjUOZK1m+RX8ra1Ro&#10;0qSXLHWyV3rKy6Nttv73133OdgtTPHLpolJSNVlYbeQwwCP1yf8Ad9q6+ZpqQ5e5JSe5nEs2LYOq&#10;4Y85yATxn9B+VbrRcxubkuhP4q8ZQeAvhNoes6s+palHaaNpdrE13d6jcSMEijjjhiVpZHchVRU3&#10;EsAAT1xoKo489W3N5dPxY5Si3aN7Fe40bQtP8LHULrxG6a8urmB9BbT3xHaiFXFwZ87CS7GPyvvD&#10;YSeDxabnZrYhqzs9zLYtKTIR9TTWgr2GnjoKrfcBxKRphxlnxt56DPX/AD/hRq2MvWWqppdtGLUl&#10;pMhn7DOcj644/EZ7DOcoOb1MKlL2knfb+v69C9pWqrrt9Hp2qztaWslwJdQu7eDz5EiACM6xs6CR&#10;kQyOELrvPG4ZzWfs4waf9b/qFOMMPr8ihqWk2n9qXn/CNXNzd6Yl3cJYX15Zi2knhTLK7xCSQROY&#10;wGMYkcKSQGbGTq5paM35ouVikxBJxwCelMo0vD1tFq90mkyuqySHFvIx4zx8p4744rnrydKLmtup&#10;rTUZvlY3xFeRxznQ7BkFvauVcxtuWWQE7mBwMrnpwOPrTw9N29pPd/gui9e4VJp+7HZfmR6JPd3N&#10;zDpiX8CCS4jEMd5cLFFvZtoLSOQsajdlmZlUDJJ4q6yjCLnZ6J3sm3Za6Jat6aJJtvRHLOjTndve&#10;263On1iZ4NNbSLuWKJfJheaLzlzJEAQAuDliJmnJxnqp7A1w0WpS50r6u2j3/wCGta54VPCONeNd&#10;K7d7Ps3u3/27GCXo+5neEXbSbyW8tYlc2to9zbTM+FL42JnpjDup9eOorrrapJ9Xb9f0NM0isTRj&#10;TlopyUWvK/NL74xa+ex1XhzVpz4cs/CjLBNPrlyVvYGlYj7NuMWAy7ur7jn0Byccjnnb2rm9o7eu&#10;/wCR4GNw9P8AtGpjZXUMPG8XZfHbmvZ22jZW7tW10Oh8PaH8P/Ety/w/sLu606yVJjo76WhkEt4o&#10;GZbhZDlk2iTB8wFV2gZyaJ1Z4PDPEy1l1T7dEv17nHPFYrL8PUzTGrmqtK6dlypv3YRa21a5rRd5&#10;Xb6EPxd0mDxXpMXhbw7JaDT9G1i6EMMVy7CVfLgzcyMyAMxYswKk5ExAAIbc8O1h4e1rfHNJvvf+&#10;X5f10NMiqPK4/W8Y261WKTdlprJ+zik21FKyafWN27WtyngzwHoTNJe+IdXEmnQlIpbxGVUEjvhL&#10;YPuyruVJ+YcIjtjjnspRrVp3sorz/A9jMs2xsYqFCnacrtR3dkrubVvhjotHrJxXUzvFuq3r6sdN&#10;bw6/2nTrmSO20+3kYpCv3GEaIoO0+WuepbOSSSSc5UJ05SVSaS66dvNno4ChKph1NVbqaTvyq76q&#10;7u9dem3Sx7BoPiX4sfCnw1qXwe0O31JdX0uziutZ8P2mj2t0ZpFMDWUCYhNwBH9quGnDE7WLrjMj&#10;7vNw8/r8o1k7xl8Ls72Td3vbVq6turN7K3kY/C4SU/aYmpGMJSfvSfKtVaUm21G9oqMOy2PLrz4b&#10;fHCwlu9WPwy+I9m+ohvt9y+j3YF1vB3iT92u8HJ+8Tkdu1er763sdsM04fxHJTeJw0+S3KueF422&#10;t70rNeSRnDxHqdiY9F8SaAIiqgrujFnMMdGZHBic/wC1JGXPXdzmlKCen9f5/cdSw1KonVoVLp+f&#10;PH5Ne+vSMuVbcpS1KexM5R0IhYM1tJNbAKjEEMPlZwVPXKng8gDpWShOLuvn5r/P9DalCqoX66Xs&#10;90tt0nfpqtVoVtBdLXVLWSB13Op8wBshG3MB+gU/jTxF5UpX6HRiE6tGcZLT89F/m0dJ4Av401fw&#10;rNK7KLXV/KchMkBoYlwB0z8jdutO37yXnr+LOXkaxVe32o3/ABn/APJI6r4f6PqepeEtLitdNk1B&#10;/E2iyQRwxLkreLd3n9nTIAeT51tJAxONqyE8k4OdZWm/J3+Wikv1PXouMUo26W/y/I4nwjNLD5ek&#10;S2S75oRKGf8AhWNW+XJBHQbseqrjBANKsrpzTOLE3lTqpdvyV/xJLm/v9ElSxs7rUp4ps5tLXUna&#10;3DFRuAjAJzg85IbB+lPkhUTckr97anY78u2hkar/AGdausWm2jW+5SlzFPLn94pKnIx8nUcZJU+3&#10;W6bk17zu/wCvvOe/N02Kj3UEjtcsSk+wjYFyr5XBPB4PfgY5/PRpuy6FRhJadDV0rR7nVrG38N2e&#10;il9RleW9S4gunufOiNsrpCsUIYK42uCfvbn2vs2HGHOo1pVZTtC1rNctmpO7u7Np6W+zZXV73NZr&#10;aKXnfy0+X9anW+Aby48O+GdX8XeJIZG1g2z6BosOpk5tVEO29eRvldAsWy3VOWCXEoTBTctuVN6Q&#10;d72enVN7/d16ng5qquIqU6FK6gmpSat39yKvo23eWui5by0dnofs5+L7PVf2jfh/pt/I0WiWnjHS&#10;ptRbylV7mCG7jkZCFAWNCFYLGoCoOMHrXTKpy6nHmeAhhMqxGJmr1OSdt2otxa66t/zTd5Seumx5&#10;NdXl3fxnVtRuDJNNma6mc8u7Elj9ScmknqfUxhGD5I+iOpm+Huh+BUt2+Kkt+dXvI0ez8IaQVW8V&#10;XAKG6kZWFsWBBWII8pBBKoCpM88p6x0Xd/p/meQswxGYOSy/l5Itp1ZXcLrdQimnO2qcuaME7pOT&#10;TS0L/TdV8KTrbav4A8KeDyFDLD4hjkvb0+8lvN58i59TAintSTTW7f4f5HPCvTr+9Sq1cR/175Yw&#10;+U1yR07e0kzG1bVvD93ch5fFlh8gBxpvgm2RC2BuIxHBgEg4G3IGBk4yXGD7fi/+CdsIYpR0ov8A&#10;7erO/wCDn+ZDNB4TvmUHxNGuSADNobpj/vy5qEpx/wCH/wCAOM8bBa0/umn/AOlJGlZeE9CudC1G&#10;/s9R065it7q2ifVQby2S0LrMBG7yp5SGTaxAfJbyDtKgPuiU5e0jFvV3001tbXvp5d9egnXxSs5U&#10;5JekZf8ApLv+BUg+HmpXys+iXcN6FGXawuYLlR+MMhbP1Wtefug/tKiv4i5fVSj/AOlRS/EoXek6&#10;zp2YdTsJQrDBIUq2PTBAJ/KknCWx1wrUpr93IpGye1vI7yF32rKpkbb86c9SD/X0qm+aDTL54uDT&#10;O5+JPhTxR4K8A+GvD+syeINOF7bnVZdI1TRrXTrOaPdLDaXcASZnviwS4VrmVEKkmIbsEnw8urYf&#10;GY6riYRpyXwRnGUpy0a9pGV4pU7StaEZSTtzu3TqtUUPZybWzae2quvwfyucPpsjx3ahLnCPJiWU&#10;EnAYbWJbHoxr2pq8TGoly3G3Uf2QvpUUADhxvJJyvqDzj65qkuZ87YU6jdO7NHwnr+peCtUi8SeG&#10;LmeDWbRkl0vVLa4eGbTLlJEdLiF4yGEq7SFbjaW3DkCplGU5LWyT6dQc6cVpr8vyKdn4elmAy7eu&#10;SMZ/PmrcraGM8Qomjb+EmYBpLGWQY7MAP1IqeZnO8UujNXUtNsrq0soNL+HFlaPa2vlTSQTMzXr7&#10;2bzpfOuJAHwypiMRphF+TcWZs4qcW7ybv6aeSsl+N35kPE8287ff/kQJpt+oCt4KuTx1gsrWUn8l&#10;Jq7+f5k+1i9qq+bkiC7udC01tuseHtRtc9DPolsufp8in8jRZvZ/iyoxrTXuST9JS/zZZePwtpct&#10;1pj3lnbXjZgnjurSeBol/jQmN3UN0HQYwQfaE3UipLVb/wCQrYiXLJptLXRxfpukyHUdKTUdNjtL&#10;EJFZWy5X7HMLmPeR80j4O8E9ywAHYAVCk4yu9330/wCAdVKajJt/E+6s/RX0+4wLnRr6CSOJYhKJ&#10;P9TJA29ZM9MEfy61sqsHd3t6nXF82wK93pV09vaylJlVkndDymeGXI9iQSPcUWjUinJadP0/4BV3&#10;F6FJWRYm3IN5wUJHTrkdcd/Q9O1bbiJYXurUSLAFKyoFkDIGDLuDYII45UdPT3qZRjOzfT/K35MS&#10;mixq1ytzeFktlRhyZlZizghSA2WI46DAHXnNZ0Y8tNK5nGygkWtN1K5TTLuVxuL+VACgAYklnHAH&#10;IJjGe596mVP34283+n6nJWw0J1YPtd/hb8m7dDas76PTNdk1Oa8EZsrAwwwg/eIHk7sjpgszfWsu&#10;TmpqPeWv5/pY8qrhnWwio8t+ed2/nz218kl6FrRdYbT9H1PVLS/j8+eP7HbSQxkY3ndMyjkkhBt4&#10;/wCenenWp+1xMIPZe8/0/HX5GGMwn1nF0KU4+7F88k7fZ0gn01k7/wDbpbvtXFloa+D4kccJNdtG&#10;37yRyduDzkLGWXp3R/XFa0oKdb20lvovTv8APcww2EdbGPGzd91G+0Y9X2bnZ/JxXQXR49Z8ZW9l&#10;4Kslt4rmTUZbjXJwhMTxCFVBfnDsiCXjjJmJHzNXRVkoUnfp/SNcXUw2VwqYuq3yKKUF9rm5tl2U&#10;ny+nLrojqfDnirwF8KbuTx8+kw6gdJiUeHbO8RHbU79Rsinmzx9nhKmTAGZGjC5UMc/O46lis0ks&#10;LfljL42vsxVvdX96W3kruzZnk8sZiq0pV5NVLXstIU3LW3eU7O9norq6fTlviLd6t4l8P6S/iKeG&#10;5u9Ylutd1XU7wZCW7FLdMvgsC08N1IRyXMkZOcA10YRwjVqKCsoWgku/xP5KMorysz18PhsNldNT&#10;gnzS0XWUneXe19PRJX2Oc8P6jdeDb2GPwnprm9uYyoSaaUSBsckJGUCeoLZOOcjt61KdRyun9wsb&#10;hqeYUpfXGuRPtG1r7XlzN+dra6WNfxL8UvFVzos/gvx8I9Ujbqk13JI9vIPuyRuzOVYcjj5SCRg5&#10;OW3OT3ODBcP5ZRxUcZl8fZSX8qSUl2lFJJp7907O6KFvr3gPWfDwsdW07+zL9F2te6daAQ3GBw0i&#10;LjDewGCecjOBLgt9b/19x0/Vc2w2N5qc/aUnraUnzR8k3vH1d1tZ2u8aMoJEm8smaNd0W4bTIuCA&#10;T7j9cVjJaNdH+B6rvZro/wADf8LySx6+tvbSxq0Wq2FzE7gEKDNhjyDgBXJJ9BU023GL8mv6+45+&#10;X99Tl35ov8H+hd0PWJvDXhWxbWLd7KJo7vTpLm1Bkjjtz5EyyDYw+YS7pk5wXiPUFgd6kOdtLfR/&#10;np89vmdKnNtck7q7vffp+QvjCS6t/HkGpWItoGE0cl3FDFiOOZCBKq4xtUOjsgHWNo2/irOlC+Hc&#10;ej/X+vvNK0YOt73X/hjnn1GbR9WlmlM01ldqouwJWVnibBBLrllZQeuCMrghhkGlBzh5r+vuf9WH&#10;QqWjyp3HeKxfW91avfeJodVsruyWTT7iBXURxj5FBUoqpINv7xV3fNuyS3Jzo2nF2g4tNrVp367p&#10;vTtezt0Q5Rb1tZ/LVfJsy7qa9vZWiu7pWd3H7+Y8L0AJPYevHQVtFRWqCCSSsei/D3WPB/gvw14r&#10;u9JvrmW/m0WW0tZLG+nW6ghldQs4aJUiVRPDEsiSFxJFersCPHlvJxEcZXq076JSTfZ23j1bXK21&#10;taUNW07DqOOqcbp/0ih8U7abwx4jg+G8Ot/abLSvDNqpjgMixi5msfts4YMF3NHc3VxHuwRtT5Sy&#10;4J3wVX6zh/rHJytya1teym4p6N6SSUlrfVXSd0uSjG8HNO/NLm/JL7opL1uc34L19/CniKw8QRqo&#10;NpqdtMzlMlVSUNgfgDn6114mDq0pQ7p/kaYmh9Zoyp90196PSf2c/hbrS6X/AMLO0/wsNW1698TR&#10;+Fvhhos6qY73XmVJJbqQNwYrGGSGRt3yiS5gLfKrV1U4e0XNa/bzb/rX5dGfPcRYqFZLBSnyUuV1&#10;K81dONFXXKmtVKq04prXkjU5fesbXxD0ef4c+Obv9n/9nYXPijx550g8b/ECIlrqa8Lfv4beV8fZ&#10;olckPKSGLHDNkcViKdOnPlvzSW/r5enc+dy6pHMsD/a+e8tDAqyoYd2UORfDOpG3vykknCnZpR1S&#10;dzzyf4YeA/C2pnQ/FfjG/wDEPiEs3m+HvA9p9odX7iW6kBAbPUJHIQc5rBymuyXn/X6n09DOsfmN&#10;B1sLRVKitqld8qa7xpp35ezlKCa2Lg+EvxAhuIp9L/Zsa0jmcLbjxTqMnmOWOAMPJArE5A/1fWpl&#10;UhGLcpOy8tPvt+pP9qYGrG0sx5mt/ZRjb8I1Wv8AwImjS8tLv7Be+B/hfZzQ/wCtEmrRMUYcEH/S&#10;mwfbt6cVjZS1TbuRLl5bxq4mX/br/wDkEael6Rcxazp2pn4Z+Cbi2t5oJL3+xdU/fysjFyYm3lYm&#10;IGF3JIFILEN90jst3IccTRW9aun/AHl/9qa37Qnifxt+0b8Tbv4reMvhjca5qupRW8Mklz4hWS9V&#10;YLeOIMz21rbwlWIOxUjyqgKxYje+GDpwwlJ046K7ekVFatva7179G9V2XSsfd64uS/xRTv8Aqc94&#10;a8LXOqznStVt9X8PRCPbPPqurpNaWighjJsky8pWNXPloju3CoryMiNrUq8qvH3vk7/hsr9em70Q&#10;SnTvzKUJefK4v71/n+Gpm+KfD2haVdX6WPiCx1aws9QktY9Wj0i8sopE8x1imPnxoYxMiGREdUfb&#10;nKgqwFLnkldWfk7nWuZTtDVdLNO9vLf8zD8VXOv+Ik0+z1nxLd31vptoLPSxe3zTJaWvnTTCGIsS&#10;I4/Nnmk2gAbpXPVjnPD4fC4R1JUaai5vmlZJc0uWMeaVrXlyxjG71tFLodlPFSaSnrb+upm6hp82&#10;mXDaZc2CQyLxueViSDzxnAIP0relJVYqad0aPEQqQ9xaEtvpUk5M08jsXO5n2E5J6nvW9rI5ZVui&#10;NC30iKO3WeKGe4PmFTBFAxZQACGO8KuDkgYOflOQOMpauxzzqu9nJL5/5XJV+0RDevhPUHUHGHUA&#10;H8A5oskQ3Fr+LFf16EV1qWnIuy9+G8x75eNc/wDoBp6DjSrN3jiF/XzIP7c+HuNt34CdH7fvBk/T&#10;G2h+pq8Pmf2a34f8OSWN58M7mYBfD+sWpHWSzk27RnGcl2x27d6T06ilDNoq8pQkvP8A4ZHTeFtN&#10;0q51a0tNH8c600Mk/mPp95IzmWFAZJQDgIuI1YliMAZPaues24PX/h3ojiqTrNNzoxv3jbd7ee5h&#10;3ui63q5l1SfQNG1u3kdpDPo0wWVcknkx4JPPVlOfetL8iVro7qdfD037NTlTfaSdvx/RmE2l6bPf&#10;CLSr6awvFPFnqX7sq2OiyjAHp8wX60c0ra6ryO11Zxhea5o946/h/lc0LXxBdaM76J4usmaST5Sf&#10;LCzxhgQZA2RuPTGck46jArGVFVHzQ2/D7gS5oKdCWn4enl/Whz+qWLaddFh++gfcbebBAkHTPswP&#10;Udj1rrpy5o22ZvGamtNBt1ZpHKkUeoQysUPmFS4CEMygEsozkKGGMjDDkHIBGbcbtNFy93z9B0lw&#10;HAbIyWIwqc9sE8Y5/pQYqHKRtImSS5/EfhTsOztsPtri4t5F+yybWEyOhH99c7T+GT+dCSe4NJrU&#10;tZsVsbmSFgX/AHcMWT80uQxZsemVX8x60uW7RHvOST9fQWyne2vLaGFfMW0jaWULypYjLZ/8cT/g&#10;IqZRum1uyatNThLvKy/y/V/MdoesSQah9sadg8uVuLljlwrAhzz3w3B7EA1qrJoivQTp8ttFsunl&#10;+R0+m67Y6Z4XurLSWMTXMTWgZM7mWQo+M9mLIG3dR19Qcq/vTjFbLV/LY8PEYWeJxsHV1UXzeXu3&#10;X3WbVtmUPEUTzW/2w25nIhVbLTTz5MSjYj8HJUheFz8xy3ThinD2cLN+r/M7sJFUnyLdtty/mk3d&#10;r1u9+itH0teI7yy1f4gWHhASxy2MdxYQXrom1LhIIoosYGAF2o74HG+Vzzwa8rDKph8tnXa9588k&#10;n0cpSl+bS9Ej0I0YzxMq/ZOMfJLd+smtfJLuylrHjHWdU8Q3Xip77bearI80kUZUCGElRHFnsMKo&#10;x7DvXpKPs48sdrWORYWg6SpuN4x/F63f4s52eKH7SzefLKm/rNGI2Y+4BPf3NbRcmrtfj/wx6PM+&#10;Wy0/EVrxp5EjgtVQIeUK8U2rkKnyxbk7jd5TCMpZVbp6Z9Klq5SV9epuWT3S3UGo2bJm6tZLVi7Y&#10;Xc0cignkYHzDnPGM9q5aTSbh2d/loclRqMHf7LT033V7Gt4dvba38PHSRatAslybhrZpRLBIUCbd&#10;jZPBXzlxk8suc11u938gmlJpvW19dmtt1/wDOXUY7i2SXU1YXFtFMJcnh4ypAy3qQ3l5ODtSMfwi&#10;pcbXt1LnUqtJR1Tsv69ClJqmqWUi3M37+PaTvG07CevQDj2Pr2q1zR2FGlRqLl2ZKEe10VNa1rSY&#10;hpesOyIYkDOJELKzxMuRHIhClo2KlkkjO0q4Yc7q06leVOD9+NrrbfVeqfRq6TTV7po66SlTXK3d&#10;Gdq9vaxvixdnjWNULMQcttGWBH8JOcZ5wBnmqpuV/eC1pWO0nf4X3Pgvwh4t/ti6vPEcurtpms+G&#10;00421hZWEH2cRMtw+7zZrjzJ3cgkI2SVAZAfPVPFwrVqens7cyd25tu97qySitFCzd0tbW1U9FZO&#10;71f+X9fiUPiN4iu/HvjzXPGUz/ZftDsIIL3U5bho4VRYY4Flk+Z9sSoqjgKq4CqqhRrgqMMHhKdC&#10;Kul2SWurbdtNXdt7t6ttu5hStGCSOXvZGOmv5aF3cu2M5LHAwPr/AFruWktTeOkz7d8Sa5qHwD8f&#10;6z4M+D2mrfeIvhv4ctfhj8NFgA8y68aawWuNe1dNxwHhJvINxJVFezVsL07qUo4fSG8Fyr/E9G/l&#10;ql6I/NnRo5tg1VxcrUa8nXqt7LD0v4VN+Uvck11/eW1ZxnxI8LeAf2U/hXa/DnUPE0yW96pfXLjR&#10;JNuq+MrwZEgSVhm005GOxZCN8ihiFUuTLFROlDlWl931fp5Lv17HzeCr4/jXiKWNp01N09Kand0M&#10;NH+aUU/3uImteRe7DROT5fc8F1j9oLx5NYN4b+H6W3grRN3y6T4UQ2xcAYBmuM+fO2OrO5B7KK5Y&#10;xjDXqfqNHhzL1NVsZfEVf5qnvf8AgMPgguyUb92zihb3mt6op8ue8vLiQbTsaaaVs54zksaHJJan&#10;uc0KNK2kYr5Jfojs5vhH4stbFz4skstGkmcO7+IdTS2mYnqREx8xmO48Ed651L37paI8WOb4SdX9&#10;xepb+SLkv/Al7q+89c+B/wAEPAHhy28V2XxOsvhrqF7pNhdwalB47vdV0+6t5b7TpZbGO3tkCSTT&#10;77YvE8KZMk8UcsqRypXi4/OKK9jGi5y9pdxlTSkrQaUm52cI2cldSeqUuVNp2c8fja1O9Ok46XTd&#10;nezStaPM9W7XaslduyTZJ4V/Z48UfES6sPh/F4V1rUbW0ur+0tNPvNA1Cxt7GZ/IgmvTGnlSR+WT&#10;bbpXXZlAZg+JKTzXKcNNzVWLckndPm5viaSlqm9HaKd+1rowp18wp4qUOSKm7XTld9dN/XT9LGR8&#10;PPHvh/4I+IJvH/gT4peH7v7XpyWlude0dNX07T5b+GOQpHbahbSRpcwIzxmSRHWIxy7XLBHPpYjC&#10;fXaPs6sXZO+jaej7xez7X+Se2r/tP2nN7CF+6S/+S/T8TJ+J/iLw5D4m1Lw94e8XeGbe2gult45N&#10;IE95BPHbK9qzxXd4wM8UzK0jSq22R+U2LhBWFpz9ipSbk3d+9ZNc3vWaSVuVOyWrS3b3cqhWjLml&#10;Q9OVtLfdJX+V0muqOA1a2gad3hbS5c5O6yzGD75QsD9S+K6enU66c5WSfMv8Wv52/BGzr9lp8y6X&#10;qN3rclpLd6ajSQrZRucqWUs0q/fJI9OAuPSuPBTSlUg+ktHr67dDkw/1hxqKFPnUZNX5reaST/z6&#10;ktloOiTIhXxPcAEdTYvHk/UwgfjjHua9mMIP7X9fccNXF4qDd6P/AJMn+Uy/beGdKUh4/iREr9Vi&#10;lnt0x+MgH+PtV+xj0mvvOSeY1+uFlbuozf8A6Tf/ACLdp4I1u8J/sXxqLgY48q3gmJ9vkhP86Pq9&#10;R7NM5audYKkv31Fx9XKP5yX5EN1ofxJ05P3OuWs23jy7mF4yPY4kUj8FqJU6sd0VTx2R4h/DJX6q&#10;z/Hla/Eg/tDx5axldV8A6fq0YjZGVLndjIxuHmqTkdRzWTV90dlNZZJ3pYmUPVf/ACLSMK91P4di&#10;QDxF4GvdJkPBmFtsX8ChwfwSptF7M9OFPNkv3FaNRdr3f4/rIks9L0K5Es3gjxxF581nPbCKeR1b&#10;y5YzHIAMq3zIzKcrjDGs5U3fXXZ/cOWLxVBr6zRaSad1a2m2uq/E5zUPBviTwzP9pvbWaFEPN7bE&#10;sI/clcED64/Gq5k9Op6dLH4XGxtBp+T6/f8A8Eu3niTVbS0hg8ZWEWrwPxF9oXEmBjO2UcnqOTnr&#10;isY8tSTUdLB/Z9JL2tCTg322+cdvusJqTWeu6U11Bqc19aQnLx3Kf6Vp4P8AFgcNGDgELxg9FIzW&#10;iThJLb9TOnz0alnFRk+3wy/yfrr6opwrdJaBxDFLcwubmIywrLH50RBbKsCsiOnlkgghj1yOsyUX&#10;dPRPTRtOz81qmtdtjqvapdbbfJ7fNO5Q8QMkmu3tzHYXdlFJeSPFbX0geeJS7YV2CRhmHQkIoJB+&#10;UdKqgnGjGLak0lqtnp0V5WXa7fqzoTTWnQdZ6VNdzC0tYnJZWyqo7EgdTtQFiPfGKrnW5zzq8ivJ&#10;2+79dPxLlpoE1zL/AKNJDcSsuGtILxY5yCCMbZAGPpgKanm0MJ4pQV5XS7tXX3q6+baJI/CMmpXJ&#10;g0KX/SkGZNNvk8mdeP4ckBvzH0qlJmUsfGhHmrr3eko+9H59vx9SWy8O6xHqdtaRaZi7k3SQ2U+m&#10;hHlVCQzQkN+8I2txuB+U0pSVn/n+fY0denKm5XvH+ZO/39vuY3TrPS7+e7tdO0c2srqscmlvdP5p&#10;XcG/dsxwzAoCVYcnp6U/3iiuZ387E1q1WlCMpSvHfmsrfNLpruvmQP4LuIXWa3v4mheXyo5pMqgk&#10;B5ikIz5bZ4GeD2NWpNrYFmNNpqUXdK7W7t/Ml1Xe2q7Gto3hSPU520F0urG6SYfareQB3VT8rSR9&#10;N6gMG65wOCe+b5vaX8jjq410rVk1KLVk9lfdKW9ndW7d7Cak1yvjCLxNZtHb291cpJp06yboliGN&#10;kJbsFUKoB5GB7Grn70Gn1RthatN0XTXxR+JbO/V/N3d1o/vMa1sECR+JLIiWG3mC6hDJHl4Rnrjn&#10;Kkd/Yg9KzqxlKnKHfY7qdfkrqlUW+q7S7/PyJ59FuILiW+11Ykt5Uj8qQXKksm1Sny5yV4UZwOeM&#10;04tWijKNaEqaVF3abTXn1/X1Mi8JuHZnQK6EhgrZGOxq4rl06HXT91abMhZ5AMq3JOCe9aFpIUFY&#10;slR8zdOelJq4mub0NWxvIv7IJlIaOK5xMuOVVu4/4Fgj6VxVIP2+m7Wnqv8AgGLj+99ULZTSaPp9&#10;3o0gBkmljILv8kkajdheP4tynrjgcV005qpaSCp71nb59hlpeMLe5tz+8Bgx5Uhw4+de/cYz+Xat&#10;HujOcFzRltrv02Y5WjvoY7ex1Xy2iiMcdtLCF+UszkHH3vmZuck/gMURhFNtdf8Ahgd6bbnG9+qf&#10;y+WxltFbxNcC5DJJ5YESxxhgz714JJG0bdxyMnIAxgkgd9Dsi1JXQyCYxMSRlSuCM9RSlHmQ2rnQ&#10;aF4lu7B9PEt6ywQPLBG5VJBCk6+XKRG/BJjMnzZBUupDKVU1xVMPCTm0tXZvztqtfJ2+7bUzSXNL&#10;uyz4wbQv7Iguba7mk1MXU4vkNuBEsbJAYmSQPl2YmbcpjTaFQhn3kJOE9pez26fK9/06v8Nc4JJp&#10;I1fgZo+l6l8bvBGj6pbK9ofE2nf2hHK2Q8QmV5QeOhVWH0OOeta1avsoSqS2WvyR52a1akMqxM6b&#10;97kny+vK7fifW37JWmab4f8AgH4w/wCCiX7QDSnS7DVdZk8M2rNia+1jU5k+2zQkjIkljFhZowyi&#10;hrx2H7pq9bANNVMTU2i/vlpf7tvx6H57xdha2Yuhwxl75XNQU5fy0qa0T+d3braK6nxv8WPiB4w+&#10;MGuT/FXxsyfbbq5McxjGIIIyWaGGJSSVjRQ6gHsmSSSxPFOs6teTk9Xr+ll+B+g5HlOXZBhI5dgY&#10;2pwWi6t7SbfWTdm33fRWHat8MLvwTZW2o/EB5rJ7+PzNM0VQFvrmLkCaRTn7NEcHazgu38KEZZcP&#10;aTnG8fv6f8H8vMujmlPHSnDC2lyaSlryp/yp6c8l1UdF1knZN7eMNXj159N0vW4NI0y5uFj1K60K&#10;SSMzJxvd5VHnSK3LbWyu4/cXpWMVKFC6Tc0tL2+S7eWj26mksHQmuequeS25tUn5R+FeqV7dTJud&#10;E0m6gt7bwzLLeXl7qPkWMEADSXCuWC5jGW8wny164O7ABIJp06tVTk6qSildvs1br23e1/RWOinU&#10;rOo+de6lq/NW28t/M6v4Z+EPjxqUXl+F7a+GnTlftTIUSS4iWe1l2B2jdwA9jbMu5Sq+UpC4Yhqr&#10;0aFdaL3ldxdnZNxkr2TV9Ju9mr3eqeq8/F5vlGDThKaTXRdG9fJdddd7rdH0V8XPi54u/aQ8U+J9&#10;X+OfxGtPFWu6raajqWrXPjXxwZfKuZLRYri+S0tLi2tbGRI4ICgS3OfIjjIYba8OhQxGTRdSpy8k&#10;pfDTp25ZTle6jHmlJylK823b7Wmpy4XH4zE1p1FBycrct4WSSbdnN73Vutr7JXOG8OX1/Z+L/GOl&#10;+APiT4Qkv/E3heW38U6d4d0C0j0y702GEXMqwxxWQs4xAtn5rTwbSktsZBL5gDt1V44D2VCddP3Z&#10;Lk5nK6lP3Ve7vd89rSva+qVtLnXzqTtyNKXa22m+qe+6a+Vjh/i34q0W+8Uz+H/G3xAl12+0FZNI&#10;SZLj+0LZIYbmRjFBcRSPFNB5zSyq8TNE5kMis27J9SlRhTXuK19fna3320/A1hTzrr/6UjiL++8B&#10;TZWz0u3f5f8AWKkkJB/BsfpWjUjrpU8xXxS/J/pc7/wjaeK9Y+Heix+AfGFhpMFtqt1D9j1S/VTP&#10;IwWQuish3KAArEj+56jPBhfaQzWaUfelFO9tLLSz89bpep89mTyyjjK7zGnKppF3hF+6rNbpq22/&#10;rY6u30X9oSxg+y3/AIK8KahJt3qSsscsgPJbepVAAMYwuK+otjYq06cX+DPkvb8H16nNRr1or5NL&#10;5NOX43Kb674sspPs/iT4DXzj+J9H1eC44z1ESojH/vup5n9qk/k7/l/mWsNltRqVDMYJ9FOEoffK&#10;Uml/4CZF34r+FGq3Jsta8E6hp86t8yaxoTRFh3zuacA/hWE54O+uj9P+HPQhgeJqEOahWjUi+sKi&#10;f6U/zJQ3we1Mqvg/xnLZSnA8qLUzAwPoEV0Vhx/zz/Cm40pL3J2/r1/Q5ak+IKE28XhVOPdwUv8A&#10;yblk1/4H8xl/4N8a2UnnaV43WXPKR6nYo6sP+uiBGA/OplSqx63HQzfJqq5Z4dx/wSen/brcl+Rk&#10;6l4k8e6GjR+KfAiX9uBgz6ZM0iY7/I4ZgPrgVg3r76PXw+Dy3Eu+DxPJLtJJP71ZfmZGo2Xwi8RR&#10;Qyz2b6RLcxeZGHxF8u8qWONyfeU9cGsXKnJvke2n4HpUZcR4O97VYrtr/lL7kyJtA8a+Grb7R4S1&#10;7+0rfGY4TKGyvoASQR/ukVD1dpG6xmV4x8uIp8k++39fNFDWE8M+I9UlsLqb7Bf26hFuGb9xIeCV&#10;IP3Rknnjucmkrxj7q3O2g8bh6Kmvfg+n2kv1/rYyotN1XwdqUd5NIsFzHKyRQ7929fLPz8cFMkA+&#10;vI7Gm5KcbHbz0cZS5VrFrf57ev5Bc3Fvd6SNU0+28kPKS8Sj5YZFQblH+yQQQOw+XnbU6qfKxx5o&#10;1eWTvb8U3+ff7+plWdrNNv8AJukSSFcokjkF+cEKcYGMk8kD6nArZySa00f4ev8AwLnXszq7Xw3Y&#10;avJHBbXyX8qwIyW+n6sttKGIDFik8Xz4yAAGGABzWFJNJvv/AF/w54FXG1KHNKcXBNvWUXKNlole&#10;MtPmvkaj+H725YadfRLqbRjdHpusxm01CMD/AJ5SkkSAeu4rWiXRHD9bp04+0i/Zp/ah79N/4l9l&#10;v0THmxubz/QbuGbVooPn+x3x8nU7LnO5GyPMGe4OD2z0q0rdDGVanD95CSpt6c0feoz8mtbP1V15&#10;bmjb2g1XTgb9DrFlDLhZ5ICLq2cY+WWPAJYDHzKA2O2Oa0jG+pwVKzw9a1N+ym+l/cku8ZbK+ujv&#10;HzvoVb/wQL63SJzcX0KLi3vYCGvLfHTGB+/Qeg+cen8VP2el1qjalm7pVOkJdYvSnL7/AOHJ+fuv&#10;v0HaYJ7eVbXX2tpHvYxFBqZG6z1VcYEUw/hkwMBuvH8QAqo/0/0ZOIcXFzw90oO7h/y8pP8Amh3j&#10;3Wz8nctTac2nTLFIsqRRN5dndSZa50qUkFUc5/exEhcNnDDAJ6M01IJa9PxRjRxCrRbVnKWsorSF&#10;WKvdx/lmle6tddt0mXKR6bNM97YohKCbWLS2ORsYfLdwHpjGSwA7nI+8ofKn8S9f80VTlKso+zl1&#10;cacn3W9Kp89Iu/RWezePq+hT6NM3iDw5Bbuyxk39okCGO7tyD+8TIOMjOUz1BHOMtLhyrR3PVwuM&#10;WLSw+Iurv3XezjJfZfo9n1TT66ZGo38M4Fq9jb3VpLD5mnhoxHxnmPMeMEEYzjuDWF0nc9WjTlH3&#10;ruMr2l1+et9/80YN81tFdFbSARbGw8TSbwD3XJrTdHoU1Nx97X8CtMER8o2VPI9vanFtrU1V2MIb&#10;1znvVF3L2j5uEudNB/1tt8o9WU5UYrnr+64z7P8AMxq2jafZj7+7iv4hKII1aBR5UaDCmFTt2juc&#10;bQc9eSaIxdOpps/z/wCD/kVBNNkEVzujZVd8MpB+b5gBgge/IHP6CtmtmxSgk1/XkRPcQyxFJ0Lv&#10;uGyQMMAYOQRjk9Ocjvwc8VrctRs9BXkgns1i228bwlj5mZTJOD0B5KDbtwMBfvc7u0WlGd9Wn6WV&#10;vuevz26dWtGQoMnHqDz+FUyjpvAXhi98U2V2bLwVf6zDpsMkmoJYajHE8KSKY45zlGMUUchQvKVK&#10;cqjNH5ik+fjMVQwdSLq1FDmaSv1e/Ktfek1e0Vru0nYxlzKpdfkU9fE1hdLBd2zpIJ2laOVCGAH3&#10;QQQOwStcO4zjzRfZf187mcfei7en9fidAI1+GHxa0aU6hZzC2tdF1JprGWd4/wB/ZWtywJmjjcOP&#10;OYOAuxXDhGdArtyU68cwy+c+SUVepG0uW/uTlC/uuStLl5o635WuZRleKyzCh7XA1Kcdbxa+9eZ7&#10;z/wUS+JEngj4J/BL9hzR5RaWPw+8A2Gs+LrRGx5mv38LTOjjv5Mcssit1/4mDgjpX0GIkoUYUI7L&#10;V+stf1PluFsLDFZhjc3au6tSUIv+5TfLdf4pLb+6mZvg/wCDFl+yd8BbL9oj43aBFca94g8m58Fe&#10;Gr1D8skkQeCWQdmELCdj1jSRFysso2tYSFPDqvW6/DHv6+XX/hz5bOc5zPi7iefDuUydOhTX+0Vl&#10;va/vQh5t+6u8rtrkg1L521TxF4l8deKZ/EHiHUJdQ1fU78tcTt96aQjaAAOAOiqo4UAAAAYrgqNa&#10;yfY/VMLgsNgcLDDYaPLTgkorsvnq31bererbZ1nwj+G/iLxEtp4vtZNK0uxsdXjkn13xHDC9j+6K&#10;mOMxXA8qdS4bcjgxsF2sCCVOFbklGUZXtbpe+u9ra3ttbXsedj85oYDEqkk6lS14046yu+r7K1t+&#10;/Y6z4p/H/TtX1GHxZoVzqfi3xF/Z7x6nrvifTVSHToROwjgs4Ym8uOA794UJEitMRsZiWOODwlHB&#10;QVKnFRin7tm9dN3dXvp3be91scryvG5nTj9erOMX/wAu4dH5zu+bTfTe9mdpoX7OX7VXxg/ZU1T4&#10;9ave6JY+A7a7gTxZrHiC4htrm2ws5D2tvdRQF4mhvLbItRcEkwyBlKuF4MTmyoYyVCNKVSW8bctu&#10;itpJvfmd3FJJNPpfvw2T0Mrw9TEYWkny3svtPRaczbcm2nbVb2seeaX+z7p3xk0xbv4ZXeva14wn&#10;0W91K/0rRfBVmmlzX0V5AZLW3kt7pVi2Ws0kxWOA7RHDhFSZng3q5lDL481a0aalGN5NppNWTfNf&#10;mvNqK1Tbb3ej9GjXda/uSWtldWvonfe9t+l9HpbU5vwp8VfiRo1mujaadSgiufClzoN49r4g1O3e&#10;+0+58xgjqtzseNUm2rEqCB0wZI5CzM3biMNRruMla8ZKS0i9Vvuna+zatJdGhSnQgtXpe9vO99fn&#10;r6lSXwFDeatc3EFvewWRnkawtZ5Fkljg3HYjuAqs4XAOAoJBOB0reEZciT36+vU4quaU4aQsPuIf&#10;B2gMIRp9nPcnADTTu5z6FAflPPXIolsRRlmGKldSaXkkvxf+R2OhaN4M8Z/CS5g8S+M4fDVtZeJo&#10;ooZLfS3njleeA7vMPmrtAEKHJJB2tgZAz5VOM3mcFbSSere1nppbrd+hw42vjcozSUqMHXnKldpO&#10;2kZ9NHe3Ntbr2R3um/Bn9pr4XQRXHwu+K2k6vpTw+dZWbO88D55DrDKGCccbjtGD7cfUww+Z4ZLk&#10;nf53X3NNf1ufHYnPuDM5beMwsoSu02lZ+d3Fxk/SzMfVf2j/AImeFFMXxy+A9vNbiQB77SpTACT/&#10;ABb5FuYs98LszWzxtWm7V6X3af5oxp8I5FmyvkuYNS/ll73y5U6c16vmNTSvjr+zr44gTSf7RvdM&#10;LtiKLVrTyW3HHyl0E8Lr7sYh7Cr+sYOpu7eq/wCHX5HmYnhPirKlKrCEanW8JdutnyTT8o8z82U9&#10;e/Z++F3i7SpfEeiW1hcRAH/SdFuY4VH0MTPA/wCQPtWVTAxlHmhqvJ/8OisHxvnGW11hsU5xl/LU&#10;i3+LUai+d15nnGp/CLx14MIm8E+LpvKY5WEymAn24Jjb8dv0rinRqUdUz7TDcSZLnD5cZQXMutua&#10;34Ka+SfqU4/i7478K3I0zxjoyXLlQZEuYDbykf7LKNrD32ke9ZqrLaSOyfDeVYyn7TA1XH0fNH7n&#10;r8uZehLd6/8ADrx+B/adq9lMQUilmXYQfQSDKt1HDY69Kzfs76aE0cLneUr3Xzx8tfweq+V/UyL7&#10;wf4i8FTjVdF1KVrXbv8APhbGcDI3KOCPfkH2rKUmtGj1aGOwOaQ9nWiubs/0e6f4hY+O9G8Q4sfi&#10;DpSthMJq1iu2VRjOGXo4PTt9KqUFbQv+z6+Dlz4OenWEtn6PdP8ApsZc6dcadaRaZrGoQXulNkaZ&#10;rVvyIGA+6e68DDxnnuuccxLe63/M1pVYVpOdNOM18UH18+z8pLR7PyhstGuDpq6NI0cEg2pcmaQB&#10;EmleQA7um3yVRt3oc96yqzUZ8+/+St+prWqQVSM/6srfqY+orFZ3klpbDJSRxLi4WVGIY4AdcBgB&#10;jkdTk9CK6Ivmjd/5HZGTtc9j1D4UeFbps3vhqzZ9uSyxzWZjHuyM8bH2wK3VJRXY/LKHE2Pik41Z&#10;W/7dqX+TUJperZseHPhXr+p+G9S1vRPESS6Dosavqv8AwkpiuLa3ycIvmoco7MQqghjkjgZFJtRj&#10;7rvbfy+fQwrZvh/rUI1qXJWqX5ZUuaMpaXfuNe8raytbrqQ6d4W1DxLE0unaXFeWNtcRxJcjUvNC&#10;TyMsaRxMFMglZpEUDP8AGOVBzWDr1N1TuvJ3MZY+nhKkaVSpyVJpu3Jy3jFNuUo35eVJNvTo92jq&#10;fGnwsh8CeENc8X+IYUW98L3FtYTb5mWWe6mWKQRjaQXVEuImbkBg3QMpJ3qrFRhOdkuVpa769Dzc&#10;BnLzPEYXDUE+TEKclfZRhdOVn8Lk01HTTvyux5fp2pa7eWF94rivEW0tmVbl2twVkkOMKFUKd3K8&#10;k8AjmuSNfFK8+n4H1dejg6dalg5K85X5Vd3SV7u7b00eltWnZD7jxZHLoEuv6/okEMN47RCJZPNF&#10;+w6loyoGARzIWDAj+LgV1LFxk9Y/5BTyyUMVGhQqtyhrtZwT7STff4bcrX8urCz8Q28ej2+ohbhY&#10;JJPI0xJ2WScknBjHJ8yPry+OnUk7jLxEGml0/D/NFVMDN4iUG48y96dtI/4unLLb4b+iWiq6trNu&#10;+v8A9mwXbLdQMZIPLXd9mYgExAj70ZGAR0GOM4BExrRaR2UcNN4Z1Gk4vR/3l/N5ST69fm0VLG9X&#10;K2+mNiNWLQrCxZbSTPK5XpGxHHoQPRa0Ur6HRVo/aq77O+nMu9n9pde+vdmPcwR2Vy8kUUIiYtLH&#10;AJUPkzDPACn7pJyAOByOgGeWt76suu/oexRm5RXM3fZuz1Xz6r/g9WcrNHJ5++RCPMyWDD+LvXTp&#10;Y9aLXLbsIsYkP3uS2B25oeg72I2Qo2M/UelNNMu9yfSZha6hFc7sBXGfoeP65rOtHnpOJnVXNBoS&#10;6VrO9aPGRHKQB/s9vwIpwaqU031Kg+aKYyCZrS4juoAPkcOgYZHB6H8sU2ueLixyipwcX1JLiSRr&#10;fdcFpeFS2MsjEoi54AzgLz0x1HGMHIl20Em27CR6sP7El0R9PtZd93FNHeyK5ngCLIrRIQwUI5kD&#10;MCpO6KPBX5g0ul++VS72at0d7avS91ay12bvfSx7P96ppvZq3R7avTdW012b30tXjJDdeP8A61aS&#10;2NDf8A6tf2FxLZ6drZ017k+VNepIyZgkR4pYpGjUyeSyv84GeFyFZgorgx1KnNKU4c6WqWj95app&#10;Npcya0b77pXMaqi5Jy2+fr+hT12TULm/WXUpzNIYk8+Uy7/vAtgtk5+UY/CtqHs4wtBWWttLfgKm&#10;opaGt4l8Uaz8RvHmj3PiPWNRvXFppGkpJqkq+ZFBBbwWyRLtACQoqbYl/hiCDPGa58LhqWDwk4Qj&#10;FJucrRWjcpSk2+8ne831ld9SpzapN9l+SPpDTPhTo/7WP/BUlbHx+gfwz/bE+q+MyzfJ/Zel5Dwn&#10;B+XzYbe2hyOn2hT2ruypyx80pPd3+Vr/AOaPg8HmNLh7gWNVaOMUo/4p6/O0pSb8kzO/4K8ftDTf&#10;Hr9sjVNC0q4A0TwFH/Y1rHGfka+DeZqMxA43G6Z4cjqlrF2HHoZnWjPEuK2jov1OngXLYYDh+NZr&#10;36/vvvZ/D/5K7+rZ5L8LPhBpieEJ/jd8XGe28M6c3+i2aACXVJixCRp0yGYEAdwrsSEQk8apuUHL&#10;oPOuI6080jkeVWliZK8pdKUdLt+aTT8rpaykkZHiPxv4h+Lsz+bZMpinit/D3h/TkJgtFbOQiAZZ&#10;9qgbgNxJwMAKo5qko05Loj2MBlWHydKMPelK7nN/FN6fhd6LZerbeZrHw+1zRfCNv411vR7iDTtS&#10;1a707SdYSVWtri6s7e3mu7cAAkyIL6xycgJ5pBBP3Wpzc7JaddGt3bR7aWd1q9n119uLdrntXwYv&#10;f7H+Buv+DvEPxM0rw74U+IOmWul+INR0DUJdZvLW6tZmntba90r7chMEslm0gmEUnlSAFRtaFT5e&#10;JhUliocrk5RvJJvli73Vvdi3eOnRaNO7fNbmnKjCf7yb010dr36WurpaXbTto73ueb+Erb/hXGv6&#10;X421HxxdeFdRiEcQvtDklju4BMpjkdfsxVkDRNICMrvUMozk1316MK9J06kFNb8srO/K01vfZpNN&#10;7Oz7HD9cxOLbjhItpX12Xpd7vy+8xtW8Vavp+j2t1ofh6PTbS5ZxZ3LSK0sojKqxA/hwWA3beuQC&#10;dpxvGUHNpPVb/M6YZXHevLm/Bf5mXqkviTWb1La6u9UuS0ELmO8djgvGr5C52hW3ZU91INNSU43T&#10;vv8Ag7fg9zqjHC4ZcySj8kbem+BNN0yzN54jdyypue2VxGiL/tuSMcfiD2NDTPNnmVarPloW9Xq/&#10;kv69TsvBGgWHxX+EXjHw5pOvaH4fsdH1LSLqJ7vzilzcTSXEIXciOzHbnGBjqAMkCvOnTqU8wozS&#10;b5rx8krXv96t31PLzDFTynMKOKrKVRuFRNK10lyPRNpebu+mrLWjeHv2w/2XmSbRtLlvdFLiUWsM&#10;n2/T5MENvVEYSQ9iZE8tucbuor6GNXGYHTW3bdfht+B5uJrcDcXrmqzUajVuZ/u5+l2uWXknzLsj&#10;vPDP7Wvwu+IJGnfELTpfDOpSgIZ7mcz2sjEYx9pUCSMHP3ZldFGcyda7qWPwtdWn7r+9f16/efH5&#10;rwHneXfvMBJV4LptNf8Abrdn6wkpN7RMz4kfs5/DzxG8epaVZJZfa4jLBf6dJEI7hP76MhMEwznl&#10;du7samvgYS1hp6bf5fcY5Pxzm+XTlSxEnPldnGfM5R8ndKpH581uqR49r/wo8f8Awyv31rwlqd1N&#10;9n/1t3pm+3uIef4kVt+Mc5BK+9ebKnWpNtaW6o/SsJxFkefUlQxUYrm2jO0oy9G1yt30s7S8iTQP&#10;2h/HFmPs+uxWurQsAGaVRDN/38QAE+7KxqliqiXvanNjuBcnrPmw7lSku3vR/wDAZar0jKKOpHjf&#10;wR460rdrMMFsGm8swao8YQvgH5STjuOTtNZTq0asrbM8WGWZzk1a1Judle8FJu3mt/kuZI5zxd8M&#10;9S04JqnhIrNFHcG4+yMAWB4PA6MvA49MDmuV0rSalrdW/r/M+kyziHD13yYn3ZWSv0fr23/4Y5XQ&#10;vFfifwzdyQ2Ny6KJD59jPGfL3dwU42n6YNaaONj28TgcHjUpTWvSS3+/r87o1J9I0Px3Cbvwna/Y&#10;tWXmfStwKT8ZzE3TPB+Xj6dzOsX5HPSqYnAS5MQ+aHSXVeUl+pn6DeSaSdRsri3MyXGyCXT5gQsk&#10;hlXhs/cYDdhhypqJu6TXr+B21aSrShJOzWt+2n4p6abM6HV9GhtXsbazmd7YCSSNnIV2AXy1DgcZ&#10;j5Tqc7Ow68PtdJSfl/n+P6nB7WTjUc1aWi9Nb6eT3+Zzej6HHdI13qFylraQIvn3DAkAnhRjqST2&#10;Hv6V11Kzi+WKu3sj0pzfNyx1Z9U/8Iv8Ibv463nw3gstQsfBHg0yGYvdg/b4YHCGYk5eXznJdSSA&#10;E+UYwRWjwdOri5U5uVo3u21svlpc/CMTmOY0smjmXNCdau4xjyrVSl0WyXIt9G29Xe5yXjX9o681&#10;P9nLV/AlvpBsINZ8Ztf3kUsCqtvCI7cw2qAYCwx+QhHvknkk1FKUIYadGmrc0ru3ysj3MBw5OHEu&#10;HqSlzqlRaTTbcpNtSm3/ADNPXprpZaGD4I+L/i7Q/AOgeHNOtrS3h0fxpbaxObiWOB5JIZPMCnzC&#10;DJ92IhBljtBAwOLjinQoqmlopc2i3fnbp+B34/hrD4jPMRipTfNLDzpx3aipJJvTZ6yu3pqZnxS+&#10;NHiPxR4R1XQ9Z1jzVvPHVxqcyPDvBmMEcQV2YjauyNMbSQOMYySNJYqpiIuL+0+Z/dY7ci4Zw2Bx&#10;mHqU1/Dw6prW28uZtW3bejv0OffxppsHwfTQ3tpprabxAZbm1juPKc4jPzK3z44C4zu5HQ8Urz+r&#10;ezi0ne+1+nyPUWUylxS8TezjS5U7X3ls1p57W0e+5F478baDqHhnw1pcGk3WLPTP3eLxP4sbhJiM&#10;b2O0fMNvOfl5wJqe0qRjGLSsrPR7+Wunpr6l5RlFfD5jja0pL95Ps+l7W10Wu2ultdDf8PWX/Cba&#10;/wCGdP8ACHgrXdRj03Torm4i0+yNyIo3GC1w6AeWNyj5yADhuBniZ2jy3ta2vTXyOGrRr4XCY6pW&#10;qxi5Skk27bbct730e3pqUx4PlsdT1NPFTwwXN28hS1ub6O3wjM7kM24jHBG3cuQwG5TgHnU01dI7&#10;I4lSp0o4fVRS1SctUkk9vTWzs1s1dlG4e2tdPH9g/wBh/JIRHbxXEsyLxy25wAH689uOa3UlE2UJ&#10;zq2rc/rZR+Wmtvz7HP6nqGp3RVrm7aQygq0bSmRVP1OR9DV6XPUo06UNIq1vKxk3MciysAu1VBO1&#10;uO+MD/AVSsdsGrFUmJgQpxnqrVZv7yJJFa4C3G7EgwsnGQT2P41CfJp0JUlHToRcbWXGGxyDVvoX&#10;2LGrgSXK3Q6yxKzf7w4P8qzoaRcezM6WkbdiKwjhmukt7htqMcnP8vxq5XSui5tqDaIpiPMJU554&#10;IHUdqpbFR2LSNDqdpPLqWrXJu4IIlsY2jDpJGmQyF2cGMKgG0ANnG3A61lb2ckoRVm3fpq+tra3e&#10;+3cbdiooi8vdvbzN4wuzjbjrnPXPbH41rrfyAvWF3FZQNCtnDL9ot5ctNk+VnKhgAQCwAYfMCPnP&#10;GQCM5Jt37f1/XoZu/M320/r+uh7l4v8AgB4Eb9nnwF+0refHDw7f2viyHUrTXNHg8S2661oV3YWL&#10;Rx29xZ4Zo4ppkUQOquxifLKgeLd87QxWY4fG1MPUpKya5FFqTcZVLc7u1y6PW7SvF8t7O9qFKLSU&#10;7u2q6r87/wDDHiM1sNA1i2nGoW92kKWd28tm7OqF0SYxsxVfnQsUcYwHRgCwAY+/CTq03dNP3lrb&#10;o2k9G9Ha662auk7pRKLnBx7po+hPgB8Rbrwv8W/GXxWncv5Glbr0BsB0WUrco3swsgT/ALo9aMnr&#10;rCuKe9n92kv1Py7jDKp4zJ8Nl9J2vUsv+3laH3e1f9I5H9jb9mrxz+2z8ez4aczXFtGr61401HzQ&#10;H8hpMsB3DzzSJCGAO0y7sYUiurD0JYrEqnfV3bf5+Xp/wD7HiXNVw3kc61FLmVoU105rWjfyilzP&#10;yVup0X/BSrxd4asvjlL+zl8NZIh4d+G5bTrhrVdsd1qyqFu2C/3YSotUU5x5MhB/eGuvHzpqp7Kn&#10;pGOnz6/5Hz3h1w/PK8rlmGKbliMS+aUnq+W94q/95tzfdyV9keUfAPx345+GPxQ0n4hfDDX30jxJ&#10;oepW2paDqqIjGxureZJ0nAcFTsMeQGBHrXkYiKla/wDWn+Z91i5qjBVP5Xf17L7yLw34T03xFoOo&#10;a7FrenSXE+tw2g05Q66iEIMpu1/dGPySBJGRvDCRo/kK5IlqpGcUlol8n0tbe6snfsOtiIYajzVN&#10;zZ0HXfCvgTWYtB03T9OuLh/MhuNS1WWb7NaSvGyK5NuVdmRirA5CKQMgruFFeM5Q91u6s9LX0e2u&#10;mvXr21PLp4fEZjJVcQ7Q6Rtuv0XXq3+ej8QZvBekfBLwnFZ+J/HFj8TLaW8i8RWmrakkul6jot9H&#10;I9rPpjQwgxpiS8W5E8p803sZiDo0xj56UMHVrTlTjGScveenxwcUr92uWOvTlS0tr7dONPlUYx06&#10;fLZW6WOF0nwpN4o1cDS9OMUbLGvyljuIUBpCWJI3EF8dBuwMCu9NpWMMVjKeHTfU6bw/eeHdDmut&#10;K0GPTbu6tLG4urm6u9Uhgt9kUbO0cZlKiWRtu1UjyzM2AHIxUVJumk7N3aWib3aV9Fst23oluzz3&#10;hcTjVzVZOK7W1/4HzLV74eeTVdC1nX7mYJJpemasLKx0+WwiKtM5lSOSZmKsEQDz2iZDIxEatGqS&#10;ScntpV4zhhqik05xcnrySsrLlVublbV1zRdtG7mznh8vp2Ubt382/n59vw3Oi8H6Jq3xE8F+PPhh&#10;4Atlljt/DkGq3J1C/jUyJBqNsscZkk2LkfaWJJCFzj5RnFY+ydGpGtJ9UnZbtq17XdtXoru3dnlY&#10;3FVKOMwmLxUrRU5RSS2Tpyu3a7fwra6W4/4Z/tOfFj4NTQ/Df4vaFf3empMipDe222+t9uQoUyge&#10;fGMnCscjja4AAr6ahmMqXuVdUvvX9dmePnPB2WZ1SeOyqcYyaezvSnfva/K33WneLbudp4i8CfCz&#10;43adL4ht9LtrktJtk1GzLxTRkj7r/wASMBztkz3IwMV2yw+GxkOen96/Vf5nwGEzniThXFfVqjcV&#10;b4J+9F+cX2feL9bs4XxPpHxn+Fuv3Xiv4c6zazWF8yy3WjWelwQ24Cqq/NZxqsOcKPniCuSSRgkm&#10;uFUsTl69x3j9/wB6f9eh9lDNeF+MYKjmtLkqrRTvb/wGas135Ze73ua9t8S9K1Tw7o3iPx3p9toD&#10;+IUuH05v7QSW2m8mYwyPhWMtnmQMoEo2naTvwKxoZtg8biatBXU6fKpaPlvJcytJ6PRpu17X1dzz&#10;cdwZm2WXlhJOtTXkvaJea+GpbvG0u0DB8d/CDT/Ek63umJHbXc/3J1ZdsmehbGFZTkHeOe/IFOrR&#10;trE7sl4prYSLpVtYx6O+nkr6p/3Xp6HnFv4C1axv3fX9LuJbO0Ky3v2OQBntwyhyjspCkjOCVODj&#10;I7Hz61b2a5VpJ7X2v09T9CpZlha8FKm73+TT8/6+8k8KeI/EHhe6VNK1Jfs3mMht7hi0TMByV7jn&#10;PzLjqOvSr52o3M8fluCzFfvI+93Wj8r9/R3+R09+3g/4n2LtbPFYazgj5gu6TGc5x99e2RyO4osn&#10;qvuPEg8xyKqozXPR7rp9+z8tuzOJvbfUPD93/ZtzbvbXMLjy9h7cEOHB5yR19gOOlG+p9PTrUcTS&#10;54O8X/VmjeiurrxNFb635MKaxDKzqzxgJeIvBk6Y8yP7x9QM1zTjH3ot6W18v+HOam1gqnJvTe39&#10;1vp6Pp2ehPPfSX2q2UEaFy2mCS0wTnMhkkQj0JMzA+pUVhOMYUn2Ts/wv+RhXV4uXeWv4J/kin4y&#10;1ye90GLwvbS2K2diwkuLtbNM394hZTtkVS2VScgqCqsF3MCwU1WFpqFV1Hfml0v8MemjfVr9D06b&#10;2ly6yf3btX+777HWpONFsptXdXtbLVoJbdJWtlWW4j3/ALyWKOS4LzRho2XdhYy6lCwYECIzktI6&#10;9/8AJu2n521sfGvATrRpe0V+SUWtdmk7XtBJPXu2l3OVn8ZSw+G5Bo9nFpk0V/G++2lctkqfnVmY&#10;lG+UDKbflGDnLFt/Yp1bS1Vuv9fnfX5HuRwi+vRlL3vda6d+tt9+t+/Yqvqd7L4LN/JNJcTR680s&#10;ksrfMWMPDZOSTls5655rflSnybKxSow/tWz0Tp2/8m/4A5/EEmi6jKzz2l7b3UiT3ECOJFZJY1Ow&#10;gj769CvYgilCGi9LfczX6mpU4pOzUbJro0/+CU7uPS5LTyNP1DbbNcmWIOjFlBXBTA6kfUdOtO8l&#10;Uu10NIe0VXmmtbWf37mxpniL4UaPpmnW3j3RtY12Gy82aDTLae20sO7FUYTXISaZo8QpiMFdvzFd&#10;hdic+TEylJwaXnq+nRaLrvqJQxkpT9nyxu99ZdFsvdXX09T2+/m8PX/hLQfEfxS0PRfAHg/ULYXV&#10;hoc+p3bySw8FBp+mWpV5WKKga+uEVJNxDTSsjq/n1KtXncaMXOXfRLt70n03sld+XVeDPA4qNabj&#10;UlKTb1UYXv8A3pSTsr7RTVrXS1VvL/G/xV8AHTo/DPw61jUrvRoJyUj1bwnYwMruF3lHEsz4PlqO&#10;cEBFHYY7qNPExi/aJJvtd/i0jop5TjZYhVcQ/eS0tUqW+cVyxv5nLyrp97bLNYXTPzkCVlJ3fUAY&#10;P0wfaqvJO0kdSlVpTcZq3pf/AIP6rzM+aaSICCQHC9QSWJBOcc89zWiS6HVG0nzf1/kQlo3jkCyB&#10;Qxz93cP5ZB/CrRrrdEE0QKrnlVYkAHKE9+h4qkzWMrP+rkUFvAZ0S7uHiiLYeRI95UZ6gZGfzob0&#10;NVK5pax4ektlzFqulXweISRXOn3qneoIGCjbZI2/2JERjjIBGDWcZW6Nf1/WxjzqnJJ3sZrSRy2p&#10;Ekqq0TEqrBssGYcDAP15wOD3wDaTjP1NkmmRbc/MrZ9K0euhTGOAdpB6jrSQ0SBRdwyM91bxi1tw&#10;Y0dNrTZkA2javzN85bLEfKhGeFWlfla0bu/u083otLadXtq2NaDLZbU+YbmWRWEeYBHGCGfcowxJ&#10;G0YLHPPIAxzkOXN0Bk1mJJLS6MdsXKW+TIoJ8pd689cAEtjJHUgd+ZlZSRMldp+ZqX2saLa2MC6Z&#10;pccFwbaPzTbX7Mq7oijciNXVjkswMki4cIfu4GbpOcrt6efqn6emia6Ds1K7MRMNE8MhOGXHB7+9&#10;bPR3LVkz1XwTr1ja+BviHf6ox2XcGnuXHUJfMyyYHqomcj3BrypQmqlJQ6cy/wDANvvsfM4uh7TM&#10;8FHs5/8AkiVn87I+qP8AgmP8V7L9k79kv4n/ABvubKFdTDS30kk/MdwdOhaDT7U/72oT4bHaZCc4&#10;UV9Xl1SFLC1Ky36fp+L/AAPh+M51M54rwmUR+BpXtveTcpP5U4XXqz4EuLy/1K4l1LVb2W6u7iVp&#10;rq5ncs80jtl3YnksWJJPcmvLbbd2frcYxglGKslsa3gezv8AUL+6sNMJEs9g0W/sis6hmP8AwHPH&#10;cnHesK6bcbd/0f62OPH1aVCkqlTZO/q9bfidP4glk+GOnQaP4a8lb6WEz3E08cbbIThc7ZAQzPnH&#10;Q4UHA/uvT7W+39WPLwCnmlaWIqr3I7Lo3/ktPn6a8fca5qN5pun6bcjT4o9LtZILV4NKtoZWR3eQ&#10;+dLHGr3DBpGw8rO6KFVWCoiq2le9j6BtM3ND8LzaqyeINdt7a0tba3jUkQrHGVRQPMcAAFiNvONz&#10;sSx3MSSRV1ueXjceqf7mlrJ6ab+i/V9OrFuvHemT3kFibeY6HFcxtf2EMxgm1KFWBeNpAD5QZQQM&#10;bsZ3EMRijVaRRvg8vhTarV3ef3pem33/AHWOrl8O+FNLz4Qufg1DLqEfh17XUb/VfFk959nu53hm&#10;inhFo8cK+TApjjhYyrundpSxQInDQnLGQjVpVGo8zekbcyi2mveV1d7vql7tk7lZhmVDDQtFa+t3&#10;/Xy+9mdq/iy3a+ktLLxDBJqIbfLcaqXuEnlSMkJI/wAzMSEWMFhsBcBii7mXa0cLSjClT9xdIpKy&#10;b1aWi0u5NLXeybsn52EwtXEVfb4nRdL/AIeif9aam/4b1bWLhPiNrU/2f+2fFvhnULy8tdLsIbG3&#10;s4kvbfU2ljgg2pAN9tGqRRgKkbHAChc51OeHKo6K8b9eq0T/AMznzGr9bxOHbS9nCrHV/aclKna2&#10;1rTd/NJb3Su/CX4y+G/iJokHwu+JWmLeusijTppShRlH8Kh/utjoAcggbcZOPoMPUpV4KjWV+3+R&#10;8txFkONyarPMstm4r7SV7+rtuu909L3uR+L/AIR+K/Aeuv47+E3iS7jlwfM05pAZAvXy8EbZVPXY&#10;4OeuW4oqYSthXz0Hp+P/AATPL+JcrznCrAZxTi77St7rfe61g/70X9xo/D/476D43kh8G+MtBGka&#10;1NdLBb+XC/2e4lJ2hBnLwSFiBtO5CT1ThTrHMcO6TddqFtW3pFJbtt/Dbz09Dy834GzHAVfrGWSd&#10;em/s6OavtZLSovS09rKW5T+JXwZ0HxFNLe2QEF6VDi8ij/1ykZDOBxICDkOvOPUVliMNZvlNOHuL&#10;MVguWnV96G3K3s1o0m/hf916ejPOtM1zxt8JZ20i5Ja3P7xbaVi9vKNwBKH+E4PJGDnG4dq4FUqQ&#10;dvwPvsTgcp4jh7aPxbcy0kuyl39HdW2fU7rw54j0H4kadcGya4gmEWy8gAO9Vb/aHyupPfrwMjoK&#10;qpTo4hWlufK4nD5lw9VXN70Oj6P5bxflt2b1Z5t408Hat4Wvg88/n2jNi3uV6beoBHY9f19xWLio&#10;aH3GVZlh8xo+6uWS3j1Kk+l2VlpUN/8Aa5I7gr50RDdQAMbcYwcsDnP8JrCNWcqrSWm39fd+R6bV&#10;9LXTN3R9ch8Z6amh+KgonXJtdQOAcjGA31JUejcdD1uatLTc8erhZ5dVdfD/AAveP6r+tPTbKupv&#10;EWh6gnh86hcWzW8sckCRu3lmUKVEgXpk7m+bGeSPpHs6d3UcVfX1te9r9vI9KEsNiaftYpNNW87d&#10;jq7zSEF5ca5IGiN0sK2kQXaIoeFUrjgA7QVx/DXmOq3FRWyvf1/4HW54+JlVounSa2u359f1OI13&#10;XNS1u2sxql9Ncy2dslssk0ruRFEixxqCxOAqKiADAVVUAcV6lChToznyKyk79N3q9u7bb7ttn0j5&#10;FFKKtv8AiWLeS4m1FtUupLYG6kYy+SgTeWzk7QML1zgcDtxTml7Oy6foeZVUfZ8qT0/QqrPDDZyo&#10;GZcsrh5CGZmGeMfiatxbkmbOMpVE/X8Sa2v5V0V4IyXUXSySh+QQVK5PHA6D6n3pOL9p8iJUk8Qp&#10;bO1vxuLJot1qdm1xo7CRQ6eZbrKPMB5AIQkFuuMgHr2zUe1hSlappvr089enzNaU2nyyHSaXqGhQ&#10;i413wjfRHG7bfxyRRyc4yMKpPpw1RGtSxDtRqxf+Fptfi/yKqQkppXt+f9fI7X4f/tEeIPAkAj0f&#10;SfDliJYDFHdQeFrOee3PzBXaWeOSVlGciPeBxk8fK3JVy9ybtKT1u027PySVkvW3+a8zF5fKq24N&#10;335eZpS27NWfn/w6f46/aK/aBvpGs9V+JVxdW8sSAyC1ttl0QvU4j4PYDsAAOOamhluWzV3T19Xd&#10;fiYYfL8oxceZ0teqbkmvxOOuvG02uqW17SrS4OMvKqhHPvz1PPRcV3Rwyo/BJr+v63O2GXewf7mb&#10;XlfT+vW42wayXc/h+5WKRwwKT26yjkFSNrg44PUbsHB6gEOSk7c+vza8+n/A/Mqc60dK0brutP8A&#10;gfkVrqWUD/S12YJAmjO+Mj3HVf8APArRJPYuEYP4Puej/wAn/WpXMc3mKqIXLNtjMZ3bj6Aj+VVo&#10;apqwizyKc569ecE/0NOw+VWAPG52kbT3wP6f4flRYLNDWhYZliYYU8Edv8+9O/Rj5r6Mu6BPoIvf&#10;M16+1CxkBVrTU9NAc28inIZo/lZhnHKOrLjIDn5aVn027DalFe5qM8TeHNU8MXUNrfNbTw3Fv59h&#10;fWbb4L2EsyiWNiAWG5WUhgGRlZWVWVlFRfNqVCSnr/SKMAgdo1uZzGhO1pVj3bffHek7q9lcc3KK&#10;birvttcjEWZdm4Ec/MO4HfmqvoVze7cavLDj8KHsUXNO1rU9Nsr7TLLVbmG31GFIr63iuZES4VJU&#10;lUOqkLIA6AgOGAPIAYAiZR5mmJ3KbMSasYgz2oA63QdYib4favpVxKB5j2cFwx7RCeRlf3wZW/79&#10;r6159SDjiotebXrZXX4L72ebWo/8KFOfbna9Wor9PxPUvGXji48K/sF6D8OgxivPEOrJ9sjAwGto&#10;7m6uHU47+bHZsfUjNd1PE3UqUdt/6+f5Hy+FwEcTx3XxktVThZerjCP5c/3nF+GtJ/ZZn/Zy1vUf&#10;Gl549034nQ3Yk8LT2clpd6Bq0O+JJLSWEQpNaTRqZJWma4bIaECDD768utUzb+04Ro+zdFL378ym&#10;u3LrZr5WdnHR6n30VT9m+a/N0tt8zd8K+BP+FRfCh/iV4u0/bc3ttFcQW8owXEg/0aH/AIEGEjdw&#10;pPdK99UeSh7SXy/T/M/MMfmsuIOJ/wCy8LL3Kbak10a+OXyfuR/veTPNtQa68V6s2q6pqSrmOJJL&#10;mWNmAdlzjCKSSWLHAHTNeZGTgrPdtv8AE++oQhh6apQj308rmj4T8FW9/dfbpJIZrGINLHdzL5ZE&#10;YOd8ih2C4Cng5xuPUba0h7ScVdWfXW6++y/JHLmWYQoXpU7uV7bavsku7v0fzI/HviweJbhdL01W&#10;h02HL2qHI88jP71snrgHC9gfUnJzJbbF4DAzwcOerrN7+S7L9X19LEfhT4fajq+o7L6ExQphiZTg&#10;bSAwLHoPlIOM/XjrUJKorxJzDMqeDp2Wsv62Nvxr4j06z8MWmneAdURobi7uLW9McDq/7tYWBV/u&#10;7H8w8j5sxk9CCU53quHZJ373v08rHLgcunJrE4z4ukf5fXu/Lp6mFpFrDotm2oXJKxj54oX+bJOM&#10;E8Dd2wPxPHBLXd3uddapLEVOSH9f11f9Lu/2cdU8ReHfiHcfET7f5azaFq2mWRilDyS3FzZXEMZT&#10;BJOxz5rOcHCHHJFceNalhJLl3+XZ317HmZ7OhSwkcOldqUJPslGSbv2vsl5roM8My/C/466eln4m&#10;0m10bxFGu7+1tMVLf7SOuZIxiORv9oAE8Dj7x9qlTo4iPJL3Zd+n3bfdY8rMqmd8MVPaUJOrQ25J&#10;3lb0nrJL/E5Jfgdm2s+I/hpAmifFrUv7U0lZFFh4o08F/KjboswGTs6YbnHAyw6d0J1MNFU8RrHp&#10;Ja/f/X3nx08Hgc+qyxGTR9nX156E9LtdYPa/daJ7+6908Z+FLLV9RsvF/hjXGsNXtNk+k+INMl+b&#10;Kn5Hypw6/r79RXPmWXYPH0JUqkVKM1Zpq6kn37j4b4jzLIq/LZ8qesJaOLXa/wALXZ6d11PKtG8X&#10;fET4L6gvhvWoftenZJjtJ5SYmUnl4JMZjPcjpk/Mua5o1auHfK1p2/yPvMZlGR8V0frVF8tT+dL3&#10;r9px+189f5ZJHotxN4S+I2mNbPGHaSNZJ7K5QCaJTjaxAP0w68Hj6VopUMZG8Xr+KPjnQznhXEpV&#10;FZdJJ3jLyX/yL17dzjPHnh7WfBngpho+qyR2c+oxS3SwIwOY93kyblG1Dl2BIPPydxXjeznTxvvL&#10;ZaP13X6r5n2mT5thczxLpVEuZprlfy5lruvK3d7EXhf4j6f4itV8P+LrVH3JsaZgqrcHbzuIHyMT&#10;kg4x0H17JNyVpf5f1+pOLyeeAq/WMG2kul7tenePlv69M/xj4Y1Kw0K4+yXdolhYImftN8sc86vK&#10;FEaxswaVlLA4QHaodjwM1x+5TxKTTble1k2lZN6vZXt13dkj2cDmMMU4pp8z7K60632V/M5H7Sws&#10;3tRKQrsoaPHBAyc/ma6rLmTPT1vc63wxdQeM9PXTtVjll1LSlM1jKiZe5iUEmI56sDgj1/A5xr83&#10;J7vU8etTeBr89LSFRpNdIvv5J7Mh0nWLqfwrqepXAb900axxLIf3USyQoiKDxjb53PfYfesKtKKq&#10;wivP5uzbb/A2xlN1cbSi30f/AKTL9XH7zH8T2mm20s8UNrcRXaX0xmLyoIXtyIvJ2JjdvJ81mO4g&#10;qyYAwSd8PPmpx1vp+PXX8PU78LP2mFhLq0vyGPBP5vmQpuUjJbeSxPqcmtbowUo8tmRSKVBmiiVx&#10;xuA/h5zyD/PpTRaaejdv67lqzs59QVW06V3u48jyimTIMk8/gcY6EDsKV0tzOdSNN+8tH17DJ7Ie&#10;U8lvHJC8eRdWzZDQnoSueSvqDyO+RzTuVGetnqns+/8AwfzGWOveINF+XR9burUjny4Z2Ebj1K52&#10;n8RWVXDYav8AxIJ+qV/v3LlTo1Facbr8jQbxo93ltd8NaZqGR88htFhm/wC+4wM/lXMsAofwqko+&#10;V219z/zMHhXa1OpKPzuvuY9b7wXdwGBGu7FJWz5bSeYgJ543Z7+pWr5MXF3bUvlZ/hb8mcsqWYxq&#10;c7UZNdbWf6fkzPuvDDBftGn6lBNEehb5c/iCV/Wto13tKLX4/wDB/A64Y5X5akWn9/8Ak/wM+7s9&#10;Rs02zwOqZzvAypP+8OP/ANdbRlCT0OuFWlU+F/16CrqtwWLXGJAe/Qj8R/Wm4LoKVCH2dCVG3Eva&#10;khn+9GQMt+HQ/wCelLbRkO60kNJikJ3jy3x/wE/5/wAmgeq21X4jGRo+GX+op3uUmnsIrunKt265&#10;/rTBpBuXPIpWBJo1nlW78CTC4glL2mtQC0kBAiRJYJfNXb/eYwQnPsc8nmVpUSv0/UNmYrKQCF9a&#10;06lp6inaFXa2Tj5hjGDzx19P50luA2GGWaQJGmTVFNpK7Jm0+ZeGdQe4HJoM/axew9tImjfynzu4&#10;GFxQT7ZWuPbSET/WOc+iqSR/KgXtm9kaGi6Xp8kN3aSPcET2uGUbRna6ScdecIayquMXGXZ/mmjn&#10;rVqilFq2j8+qa/U7P4x6oup+E/DOms8Ri0/SlWRZbhVYy7IwzBMgsSwbJAwO+M1xYJL2lS219PxP&#10;KymNR43E1XvKX4XdjN+AXw4/4XT8ZvC3wuvIR9gvNQ/08oFUiyiDT3PzDnPlRyBSehIr1MPRVSuo&#10;rq9f69DqzvMf7IymvjL6wi7f4npH/wAmaPXf+CkHjGw1v4jaf8MfDBiS20a3+26sIhhWvrgbkTAH&#10;Ijh27emBOwwMV25lVTqqmtl+b/4B8V4bZesNl1TH1NZ1XZP+7F6v/t6V7/4UeH6H4bk1m307S4Uf&#10;BMlzetyBwwjjHT/Yf6ZY9q8Wmp1K8/KyX3Xf5o+4x2Ohg4SqS32X5v8ANfgi/wDErxBBpEY+H+lB&#10;SkWG1ZlGMuOVg47LwWH97C8bTnrqJQ9xHHkdCVZfX6q1l8Kfbq/n08tepjeCPCz+KbvyIxIoVwAR&#10;EGVh/ESdwIxx2Oc44rPllKaSPQzLGwwNLmk9TX8a6xbRQP4H8K3Ci0jhc3cysA13KucxqTgEBhzg&#10;/NjAzgA1Koo+7Hv/AF/X6HHlmClOf13FfE9Yr+Vd/W33erM7TtKNnYFLjUZTaQyGUrIxEcbMFUsE&#10;yRubao9W2jPAAOa1fM1r/XU6q+IlUkoxWr2/r8+w21hTxberBETFAj/xscqB95icEHPqDuycAHNV&#10;aTl5Dk1gaLk9ZP8Apf182dx8G9Tj1f8AaC8G6ElpKulWurpHdxpjMVsylJZW7LiJmYueB06KK5sV&#10;OMaFST091/lb8zxc1oRo8P4mpUlaUo3v3d7pLvqtFv8ANswr34Rb7J/Fnwi8QTatb2jkS2MkIj1C&#10;ydexVeJRkYDrgnGNgOQOulTq1MPGpHV2V0t1/wADzVzZcQ0Y4n6pmdP2TntJu9Oafn9l91LbpJqz&#10;fceAvi7p2tm38J+M54LO/nhBhupwEhut3BSQdI5Prw3Ax2r0sJjI14clS1+/R+p8Pn3C2IwDljcC&#10;nOmnrFayhbrF7yj+K3v1NOTwxc+C2ku/B3kyWpmZrrw9JJtiY55aBj/qWPpzG3+z1GrpyoP3NV2/&#10;yPMWYUc5ioY66qWXLWS18lUS+JLo9Jrz617+18O/EbQrizlsyYjN++tJgUmtZPcHlGHOD0YdMg85&#10;yjTxEdOn3o2oVsx4dxkZX1tpJaxmvK2kl+K62Z5R4i8Lan4B8Qw6hdajeC3jcmHULckSbguAhP8A&#10;CcALzxjOOOK8qcatG6hv0P0/BZhhc8wbjyptpXi9Vbv5rt29TrPC/wAW7HUxHpWuWrRvLEA0lzGB&#10;b3WchgR91c/98k5HHANtqtG09/L+tD5nH8M1sJN18M7pPp8Ue2u7S/8AAl56swPGfgC7tr5pPD26&#10;O0kkOLSP/lmSegJ5x0HPIx1I5rCaVLV6nvZRmsK9OMcR8a+13/ry09HoXbm80nSNPsfBviBppVuo&#10;XzeXE6snUbFztUrt9ycZHIHTOk6tSTk2raW01Xe+rv8Acu2pU8POdSWJw2kovVLr5pef4+u/H6xo&#10;WoeG9aNmHYYO63lBxuH+I7it3Zxsz2MNi6eJo+0Xz9TYg8YzQaR9l0oxW13aIjieOAql3Is6OTIc&#10;7V2hAM4AILDHOa4Pq7hiVN6q/fbRpW6u99v8i6qhVhy1IaS0fpb8/T1N3xHbSeHtSW50K6aB7+R9&#10;Rs2tZCrBfJk8tw3G0LPPKAcZzGDgHpEnTqpqavHZ31WrV156LX7jysHL2vvVdfZrkd+/Mr+t4xi/&#10;mc14gvrTSGS8srVRdSQoAzneqkgMzDgdcgYOfr2qqFOda8ZP3U35eiO7C3r0lF6RjdeurKSYcI1o&#10;UEfRgVOR/n0xXc9Nx7XUtxAkMio0IWLaMY2Y6nv+vajbcLtXvqNnZ4DG9vD5c0DAboTjcByD7MOD&#10;7j6cta7lxSle+z7mjca1D4kEdxdvHbanEB5V+vyJcAdFk7Kw6BunZsDmqSsrHNGjLDtqOsH06rzX&#10;deX3Gff2yzbmNsYJ4z/pFvt27T/eUdh6r27cdDZnRTk46N3XR/o/8/13pFSDv43AcjswoN+libS9&#10;H1TxAXXQNIu9QA/1i2Nq8pQ++wHH+NTUq06S9+SXq0vzFKcYK8nYn/4RDx5pTGQ+Fdat+CBL/Z0y&#10;ZB6gnaPyrNYnC1NpxfzTMpYrA1FaVSL8rx/zIP7W1KwkKajasrdPmQxP/IfyrTkhP4X+o/q9Gqr0&#10;3+q/r5j5jp1wqTSx+UzruQum0sM4zkcHnPJFNKcdiY+3g2k72+f5/oVZ9MYfOkuQeRv5z+I601Pu&#10;bRr9Gi5DpPmxAHU47hyM7EjOR/wJiv8AI+1Jy8jF1kpaRa/rsrkVxp15ZAgqSvUqeQP8KFJMqNSF&#10;T1KxCE90PoelVqbXfqNIK9Rj+VMadyV7uRrKKwXIjjkeQqWyC7YBPt8qqPz9aLK9wtqRHB4PH1pD&#10;JbeyutQu/JjDPjG8rycdB0z9M/0qXJRjclzjThc0W0qS1Uw+UoJ/hRtzN+taLY5fbKbuM+xSJn/R&#10;NnH/AC1lAP5daYc6a3Dynt1/eX0MIPXagzj8TQVzKXRsgkfTEP7/AFOds9fLTA/+vQWlV6RXzLui&#10;W1lPd7oLVyhjkiea4lCqPMjZPX/a9KyqtW+78zGtKajZvXR2Svs0/wBDY8QaibzSLAR6S95I8RkS&#10;eFDlOoIDHgKSQSNuTsGCvOeTDrlnNXtqcWDgqdWom7a9Wdz+yHdTaR8R9Q8QXUE0Hk6X9lyzAFBP&#10;KuSpHQ4j2/Rmr0sNUhCpds8DjRTq5XChSd3KV/XlT0+93+SPMviH4nHxC8Q658QbjVl8+81nfFp0&#10;hcyyRSGYqyYXaEjRIoyC24l1IBG7bnOpOdZtrR3d+22nzu/u+/63K8BHLcBRwsfsRUb+aWr+bu2e&#10;nyeFpPgV8LDres2sY1REEdvHJzuvJMsFI7rFliex2dt9drpLCUud/FJ/jb9Ej88jj3xZxF9XpNui&#10;tZdPcjpv3m/mk/7p4+2jajd6rbaaWae7uwJpjISxO87ssc5JI+Y9/mHc1wQlz3aP0l4ilRoyqPSM&#10;dPu0/wCAeifEfVV8AaK2hW8cMWtasXluvssSxpaRsx3KirwgByigcAhsY2LWqoxwdCNGLbaSV27v&#10;Tu3q33b3dz5HLHLiPMJY6p/Bi/dXST7+nVLtbuzmtGTU73RLGz1C7/0PTI5TZwyN+7tw7F5XxwAW&#10;+Xc3XCqM8DbzRpwjOU0tZWv8lZH0WMxWvItf1Yy816PVJJ9F0A29zY3djGszXOnqZYZvNVy0bMCU&#10;kPlhdy4zG7J0LUnSdScZSunFtqzdno1qlutb2ezSfQ0hTWDpOU/if4Ley/XubfgbQtXuNVtdD8N+&#10;FU1m52SXdxYG7FtEbOBDNO8s7MoiiWNHLSFlwu5sjtlmeIhhsDNyqOm37qko8zUpaR5Y2fNK7VlZ&#10;3fRnF7Grj6smnayeu9nbs9NN/wADRa68H+DdS0oeHNHbTRr2sWUt7ALtppLa282NjCJHw2GGWPcB&#10;wCWzxq6NengVQqz55tO8rJXettFp29Tz5+0zitVqzXuUoyUV0cuVpy++6V+3zeFqus638Jvilrlt&#10;FaSwTW2uXiSwTqy5j818DBx1GPYj1BpYGtOFKE0/sq/rZXO+eAw2d5NRVT7UItP5L9fu9TsNd8Me&#10;DPjXoa+IbT7LY6isYUX9upCSt/zzmU855789MEj5a9mVOliqfMtJfg/XzPicJmOacKYt4ad6lLfl&#10;e8V3g9rfh3S+Iw/CPjvx38PdZi+HvjjRZ9Rt3fZaeXl5VXoDC3/LRP8AZPI6cdKwWKlhE41vhXfp&#10;8z1cfw9lfEVL6/lU1Go97bN9pL7MvPru77nb3Vra+ILeLXfDmuKTGSLa9tJBIjDoUdQcSL6qeR1B&#10;Bwa6JQjN+1p79+67P+rnyFPEVsFJ4LG09L6wlpZ/zRf2X5rR9bq5G/2PxFAdD161ihuSh3wZ3RzI&#10;P44+7KOpH30PXjDNEuSuuWSs/wCtvI2pqvl0/rGHk5Qvo9mm+kuik/nGS26qPl3xa8HXOialHqFt&#10;bR/YVgjizEGJjYDGX3ctuJ+90PTsM+cqMqN4t36n6Zkea0sdR5G/f1+fp6dVug8L/ESO1ig0bUYp&#10;ZLYRbGmc5MZ3kjvlkAwPUYyOmKlKWvO7k4/KFJutQ0nu10fp2f4Pr3H/ABI0e7+yW88GJ4AzMJGc&#10;fIrhcDpyCRkN7/hU01GLLyvFqcmp6S009P17oj0qK78TeHv7DvP+P2yjL2ExcMZFHVPqBgD8PQ0p&#10;ys7odVwweK9rH4JP3l2ff/MyDbwGJrgITZ2cfyIkys7uepbGcc/h0461jed+X7UvLRL/AIY9J8z0&#10;+0/uO+8K+EfGHxf1/wAN+AfAfh+fVfEeu6rLpGnWERHmTyzus0MRzgJ++uZRk4UBOSMGvMr1qGDo&#10;SqVJWhTV7+S0b89F+J5tGnVrYp0qa+Jxsu7+DT5RX3nNfFDwFq3hLxzfeE/El3YGfSG+y3cun36X&#10;EDSxny2ZJUJV0LLlXUkMpUjg10ZdjqWJwca1FO0tVdNOz12et+66O6O+EZ4NSw+8oymtNftPbuY9&#10;y8iMPtyNCc8Or7kP9D+NepbsRFJ/Br+Y2WHaVYp98bUnhGQSSOPz7Ggad1+jLemWAuZjdf2ab2KL&#10;Pm20MuJTH6jAzxnOcHaeSCMikmlZMzqT5Vy3s31e1/689fUh1PR4IYhqek3QntnIAdvldSeiyL2b&#10;0YZB/AgaMdKtKT5KitJfd6ry8t0aHww+HXiv4veMoPBvhSeygkWCSe/v9YvhbWWk2cS7pru5nbiG&#10;CNeSeSSVRFZ3RGxr1oUIXl10S6t9EvP8km3omzqjDmv99/6/4c9Lb4kfsf8AwJaOx+FnwoHxa1yD&#10;/j48bfEaOS10V5RkEWejRMJHg9JbuUSvgMYYCTHXm1cHmWNf7ys6UP5afxfOb1/8BS9XuKSc4csb&#10;r7r/AOS/EpeLv25v2n/iPaLpyeINOstNtPli0nQPClmsFsvYJuikcD234x71lT4eyehLmcG5d3KV&#10;366o4quXYKTvVV2+rk/80cDqnxN+Jly7PrF6rlud1xotuu78REDXfDA4KKtBf+TP/MzjleWS+GP3&#10;Sl/mUG8d3syYvtPRw33lhmdf0Ysv5AVusNBPT+vyNVldOD9yT+aT/Fcr/EryXmgagwLxCEkcb49o&#10;HPQFD9eoFWo1I9TVU8XSWjv+P5/5m5ot7pHhmwXT/EXgI6hbSI01q4umgZy4/wBYzBSZBtChRkKo&#10;BIG5i1VGcbWmr/geXjKWLxdTnw+I9nJWTvHmVl0SbSi7t3dm3onokjI1iXw9JdKdDt7wRNy32gIp&#10;U+3zHI+po2eh6GHjilD98438rv8ARfkV5EnThp8jt+8yD9CDj8qSsbJp9CCVHzgoDVGiaICMHCnH&#10;safqaX7icZ9P5GmUIFLcKD+HNAXNq2t9IsLaG01C/tYzJiS48xHkKbhxgJgY2FeGbg7hgVjByqVG&#10;+my/r1v8rHHOVSpJygm+1rL8/Psi/YDwut0u7UN9tv8AnS2CQuyexO4KcfXHvW7u46bnO/b396L/&#10;ABZP9k0qaZlsZR5Rc+WJZQzBc8AkAAnHoAKaTtqYSqVE9UPOkKy4SMH12n/69OxKryT1ZBNoaEc2&#10;+T7xg/1pWNY4h9yA2X2G4S7jt1Ekb70fyzwRScU1ZmntPaR5W9Cz4gVtT0RdPnnkLQzzGBlIG7G1&#10;sHtgo2f+2Y9a46UOTENx6pX/AB/VfiLC8tKrKSW6X6r81+JofC29fwp4U8RXttPiSS3PlEDGGWCb&#10;b/48yn8KqtJurBXOXNEsTjMPFrS//t0b/gj1L9ifwz+z3L4H168+I+iWHiTxJcI11o1r5M0Fz4Vu&#10;NNu9PeG7ModUuILyG8vU8nDDfYDcnKOvh1qHEWM4vwn1aTpYWh71V3i4V41IVVyctm1OlUp0nf3b&#10;wqvllpKL24nx1PB8P1op+/V9yPdN2u7/AOHm9Gl5HGftSePYPG3xSTwVYsF03w9LFaBYzw1wwL3L&#10;exDKkZ/645719TmVVuo3H7KdvXQ8jhHLP7Oyb28l79VOT9NoL0tr/wBvMsfB7wrpmg+H9S+N/jB/&#10;JjjXzrKMrlgmRsK54yFK7ckAu8K9zW+EoqhR9pPotPXueTxNjquYY6lkeEer0l+t/Le/91TPO4Gv&#10;/H/ia68T6qgRXkMjRLkqvQJEM9Qo2jnk8Z5JrkcnJ3Z9k1RyrBww1HorL9X89X/wxuahf6bPa6jo&#10;63rW8ttYNDa+RAWF5dtIoNuW2FSFjkdmJZTnaRnBzyV3U56cYK6b18kk3fe+6XRre9icFStH6xU9&#10;V5Lv8+nkULOx03wtpT6lcKzxJ1JxmaQjhB7kf+O/U12K+7MqlWrjK/JHf8l3/rr8j0ibxJofiXwv&#10;4d8H6r8MfCKXnhOSe5m8baJdtNNq1tcgSxwSMpCtGu7ftlDTRu0qb40It4vGyfK6tPNsRmUq9Vwr&#10;KP7qfwQlC65op6ptWi+VqEoxjKzlecpzzGLD4KOBoJX2ut3ff+uj8tDgtCtrfx14ivvH/iiW4Og6&#10;I32i7eF9jTtu3JBGSCd8jYBc/dBGf4c+zKMpKU9rfn0JrzeXYangqCXtqmivrZW1k9tIrp1enc6z&#10;x1r8njvxhqHh34qRATzXkkuj6wi7pLXdz5JySGiGRhT9wYAwv3eTLamHxGFVOWjWl+vo+67djxsP&#10;hMVk+X0sZgLuEornhf3ZW0cl2nprb4ut3vx7t4p+DPiCOSdIQso+cSKTb30IBBwB35A9R9Dz2Qdf&#10;CVbNf5M9SUMs4qy9pN6bNfFCX9fJ/l6Np2r+Efil4YmaxXdGAyTWokIubIsu0lSRnBGRnuMjkcD0&#10;ZRoYulqtvvR+fzp5xwtmavKze0re5UV9n0v36r8X5/HpPjj4Pa+lzoTPqNheOEjjjUlLj0V1X7rj&#10;sRg+hxkVwynUwcr3svwZ9zF5VxhhfZVI8tWP/gUfOPeL7O67q9mdvoeveG/iRpHm2b+VNHtlmtWk&#10;2yWzdA4ZeV56SLjqAcZxXSpQrxvHf8v67/efGYrB5hw/ieWqrwlona8ZLqrPR6bwevWL0I9ZlL3T&#10;6R4htEC3DMlrKUykoIz5ZBPD7f4ejj5l7heed5aS3OzCJQiq+FlorOSvrF9/ON9nvF+7Lu/MvGPh&#10;3/hGr+MxRNJbEbYGDfdPJ2k9/Y9x7g1yclrq59/l2PWPw7vpLr/n/n/lYs6N43upWTS/EKFrMw+T&#10;5hxmMDufUc8+nB9iuVJGOJy6C/e0PjWvr/wf69Ks9vfeEdaf+zWXzEYPbSO+AVznn1BHBqZNSav0&#10;NYSpY7Drn2ejX9feaGsWMDeLbCO3le3tdSEVzaMoBTZKSG3dQQreapB4+UjpXPJSp05Pf8/L9CMN&#10;WqPAy5tZxvF/9u7W9VZr17klxJOYrjXbeOIW105aESxljlklUhTwVkRiSCDkEKenFcyUU1Te6/zX&#10;3p9dO4UqjoTjFq8kn+Ftf68zK8T3F7ret3dtia4KTEzzSy5zj5BuPVjx1J5JJrqw0YUKMWtOy/HQ&#10;6sPH2NJVJuzf66sjnmfT8Q3ga1Z/upP88T/iP6ZrsVwilU1j73puWdP0DX9TIv8ASbCe3jfn7cTm&#10;xPOCTMfkjAPBycA9cVlOtSgmm9unX7tzOpXo0/dqNN9tpf8AgO7+Rds/D08Cvcahf29neQNGqJaz&#10;NK6sfu4aIFA2MfLu3YIbgcmPau65Ytrvt+ev4GNSvFvlinKLvureuj1t52t01ZrXfhazuX/tZUmu&#10;FvG230UJVZN/IkBRdwBJxkAHDKXyoJxo3WcLq1zjhi5x/duycdm9rdNXbbp3TtZs6Xw/8NvCHhP4&#10;PjxB8Y/HF54a8Pa7eLNbx6YiXWueKo4HISCzhIRFso5QWkurhkhaZQIhcyWxVPIqfXK+MdWilJxT&#10;jFO6hFv4pPduTWiS1Ub3cefX24VZTjyQsm1dqz+Teui3st38tMmH4mfDLw0Ih8Of2bdONzd4+xP4&#10;u1KTVLqdR0nMaiKKDuflGM5wMDI2WX4+q718S/SCUV6dW/mzjrU6la6lWajHdx0t5X1bf9b6Gd4j&#10;+N/xH8YXB0Nru1WK2Ba4W1tYxBABwwXcrZUf3upPTjk9MMDRp6/1+ZzxyrA04+1km29rt3d/mtX2&#10;OauPEt89tLq8sa+QZNluXjKs7eo2MOBg/wAsk1sqGy/r8Tqjgqakqa366/5p/wBdCK7vZftcdnc2&#10;O+5dM+XuB29f74PPB78U1TSWm39dioUVyOUZWS/rpb8itJFpVwrgWKAI2Hfa0fPttYj9BVLnXX9T&#10;RPEQt735P80n+JuweMI5DYad4qs7270hNShudQs7K/EUl3AhYrbrKAfJXMk7/Kpy07MckKQUnyuz&#10;1XXo/wBTieGmlKVJpT5XGLauot/acftbRWrWkbK13ePxjr3gfW5Pt+geG7iyuJ5C88AZUggz/BGM&#10;szKPU4J64Gdo2qOnJ3greXQyy3DZrhk4YmqpxSsnrzS85aKKv2SaW13a7xJ7S2jAeG8iYHqEfOPb&#10;kA/pWabuepGcm9Uy1pmiajqOn3NxpyiV7cqxAcYCYOevH/6j6iplUjGST6lXi3roZjSBsmWMfUf5&#10;xWti7dhhVG+7Jj2ajYu76lvSdPiluI5L2SJYVJaRi5JVVBY8DnkDAzxk+mTWVSbUXZXZjWqOMHy7&#10;/wCZ0tpaPq0Ut8t60kJJ+e40tbdMdAVx04A5yfwNKm4U4qPX1uzzKlVUpKNrPylzP5/0vmYep6do&#10;skzLZTIZQfmNqd4X/vnPH1Ga0532O+lVrqK5tvPT8zHubR7cksgI7nAGfwq00ztjNSI2gUEFVABA&#10;IJ5oTuXcfFJLG2YpHz7OR/KqJaT3Llm3iO7Ijsrm6YZ6RF3/AEUGpckjCawsPiS+dl+Ztf2d4lut&#10;NaO6hujIGibH2QdAroeJCvUbPyrmU4xq3Xn+j/zOJ1MJGorNdevo+l/M09Nsbqy8HanDPaTJNO21&#10;FaJdzAhBkBXb1PpWc5RlXi7nDWqU6mPpOLVlvr690jovgTrSeAvDuv8AiW5JDgqSkiFSVhRpQMHH&#10;Vjt9ORXoUK0abujzOJMNLMqtHDR2el1r8TSf3LU4b4WeFdU+JPxHtNIkd5jczvc6lMxwSmd0jE9i&#10;xbaD6uKcKTxE1Hue7n2ZUckyapiNuVJRXntFfLf0TPVf2ktaFzqGj/BnwxGshAjmu44/lU9fIjbH&#10;KrzJOw6bDER0rqx07tUIHwvBGE9lQrZ3i27yulf+VfE/VtKK8011ON8Vm0+Hvh4WlnIDdu7R2z4w&#10;WcffmP8Au5xj+8ccgVyShyKx9NgJ1M3xXtJr3d3+kfn+XqUfCcev3nh+y0zVL+U2NpJdXVjaycx2&#10;wkRDcXBAGcskEZY8/LEornVGlCq6trSlZN+l7L5Nv5s9LMMW5P2UNbdF1fRL+vPoV9Rhl8XatZQW&#10;9s62EUImhhk6uHYhd3+2+Mn0Bx2rVXlKxnRawFGcpP327N+m9vJbLz9TqvGsFz4T8HReEdDsoLi6&#10;1FQuqeaWH2dZUkWM4BU5yrMOoHlDcCDg9GIcaSjQi7Slr9zWn+flseVlUVj8XPMav8OndR833+X5&#10;syvHYsPDngzTfhZZylCzPcXskcZYzTlcAYHJI4QD+8WHQDGeJlKnTjCKv3/ryO/KE8bmNTMKrstl&#10;fpFa/jv93mJ8cfDfinR9dOvXrFkjgtkuokmZpNOu/IjWSOVTwp3qxDLlTuwW3ZUcOEpRhSbgtLtX&#10;9G/n/WgshzHC4vDrCJ7OXLfacHKTTjrqraNaNWva1m9bwXrGkfEnwrJ4X17fd/Z0DSRlsyw8f62I&#10;nkgE9O3Pbg+tRl7ek4T6fevQ+dzfDYjIcxjjMN7vM7f3Zf3ZW0Tff9duRv8Aw14y+Fvim3vtFvSB&#10;K3+hahCuUmQ9VcfTqv4iueXtMLPmb+fRn0lHHZXxLl06daO3xQe8X3X6NfPse0atF4T1cpo1vr+m&#10;6vJd6Va3N0lqhMErTW6SyRDOQzRlyrAElSpBwQQDLcxhm1GXPTdOack4y6qMmlJeTtdeT6qzfw2d&#10;ZFmHC2KhUp1Oelpy1I7xbV+V9Lrbs/J6Ly7xf4BuvhxdN4w8HKfIjjIAJLSWTMMbj13pyefwPuVq&#10;NSlJOLdv60Z9PlOd0s+o/U8alzP/AMBml27SXb5ry1PDHxC0nx9at4c16FVuZEw0YXCSjrlPQjGd&#10;vY/Mp64fP7SNpbnDj8mr5JVWJw0m4Lr1XS0u66c3VaS6Nxarbw5bwzrBEiSoBa3BbJmAAzzgfvAR&#10;k468kZwa5ZJ2s9zqwtTmX1mhpb4l/L/9q+nbZ9Dg9Zs9S0m7k024BCjgOi4WRSAN347Rn8aUUmfV&#10;4erSrU1OL/4Hl8rmnplvH4g8Ptpt0++602M3Ftg8yQD76d+VGGHtx2qJSd20cdZvC4n2kfhm7Pyl&#10;0fz29fU1YNXtYvAOmyiNXvrKa+sbeEA7miuERoV49He6c9M496460HWmo300bf8Ahd3+i+fkFOCW&#10;OqX2aUvK8bpv7uVF7RNDsrrwpp+kRwC48qR2uszBQ8uXIZePuBmTPfCsRgHjzquIqRxc6jdr2tps&#10;tNH5uzt5tLXrhKVSpjqlW9lGK/H9Wc9HGvky6fbAQzrKWnlmVmUknIc8ZYsDwMcDJr0m9VN6rov0&#10;8rdTsb5p889V0t+Xlbq+p2Gk6FZmU2/gnwpAIijwzT6pMtxBPNGF891VwYooIiQZJcSEMyxRSMSJ&#10;D2xw9Wpbmd35aL/g2Xoutuh4eJxqpqTxdVrZrl0kk78qbTUnOeqhFWuk5SiknE0G8F3MsQ1/xHrU&#10;yQWsP2lbq7jH+jQgN/pbRnhHbawt4AMRgFiGcMD0Qw0YRbSt/l3+fTueV/bcVVVChH3m+Wy1vN2/&#10;dKW7Ubp1ql3dtRTUWmsseGr+fWLC1sbAWOpalbtNZ2rKWbRdM3YaVsklrmZvlLHkuxGRgVfs+aKX&#10;f8u51PM6VKnVqVJc1Km7Slt7WrbSK7U6a100sr66nQrYaJpfiWw+GsGmRNaLambWohMVBgUfLCX+&#10;8GmcBS3UKS3IxjkzGNWFL2VB+/KyT7X3l8ld+drdTlyrGvE4WpmmKb5Yt8qfVrsl0Wyt103Tvx2s&#10;ave/Gj4pX3jjxdffabCwgQh2QLGII02Qxqg4jiVE4jXCpHEI1AVVAvDUYUqSpw0iv6183u31dz6H&#10;EYmtl2BUW716r19Xvb/DdQj5tPuZj3zweFtR+Ilyuy71mYwWC4/1EOSqge+Ec5/6Zqe5rXW5SipY&#10;+nl8XeNJc0vN7v8ANf8AgT7GfDo0tn4KRNPUyXGryIsYICYBUs2SeAoCn5icYYk4zwr21Z2TxMam&#10;ZPmfu002/XT73d7b3SH+JIrCz1LS9IaN/KhjG1UYLuO4D5jg5zsP1z1FS07aE4OdSrRq1U9W/wBL&#10;/r/wCv4iEdv4yiViu2TbhTz1ZgOe3NFvdNcJJ1MvbW6v+SIIbSG28WHTbh1EVwyqS3RSR1/A5FKW&#10;sLmjnKpgfaLdfp/wD1b4FeAr7xR4W1TSYLlrDS5LuSTxTrQdE/s/S44yHJd/lWZ0eSKHOQwubhjh&#10;YGZTD0p167iui1fbu/T9bHzme5lRwPJiKi5pJJQhq3Oq3pFJatcyTl25I2+Kz574s3HhzxFere/D&#10;z4cQWOmpGEtLiCJ44njAwCGkO6Y4HMhGWOSSSTW+JdJz/dqy/MnIHjqFOSzDEc1Ru7jdNxb6WjpF&#10;f3b6djhJYJ41P2jTgCM8o5H881z3V9GfUxlBv3ZDBJ9klE0cssEi8BxkY/4EKe5dm13RHsU/6qcH&#10;sNp6f5+tMq/dDTA5G3chPuP8M0XHzo6Xw/JD4HsV8SahGDPeEw2MNowcuqkbpCQRgZGMDBPIPBNc&#10;lSP1mSh0WrueTiebMKzw9PaOsm9LXTsl8nfstOprHSdQ11hp+rvNeO2J1sXVY3ijPQzuowi56KAT&#10;xwG5w5V4Uo2hou/f07nCsRSw656SUVtzbpv+6nq33ei7tFTUp9Dt4/7OsJEvJEyNmnRAQRHp94nB&#10;+oJB/uihc71enrv/AF/Vzqo+3l781yp/zP3n8v0a+Zz2pIyNmdvL3fcRec/Q4GfwFaxs9j06TT21&#10;IdM0YajdPYiNzNJEWtkTks45wcA4Xbu59QKVSq6aUunX0OpScloWNMTSbVt097aIyn5kIZj7jJ2k&#10;GtXdnFW9vLRRb/D/ADNpNe0OJdk3iiGMKPlEUZb/ANCjepcZdjieHxDelK/q/wDKURza1oE0QiHi&#10;XUWM1vJIGiynyISxIxGuP9Uw6evrWDhJS5rLf89P1KeHxULN049N9d9O77lU6po02g3EdtrmoeU0&#10;o826uZDJIh+XG3gHHT8zQ4zVZXS/q4eyrrFRcoRvbRLRPffcG1SS08BzwQXf2wSSFfNKsDIu9Sc5&#10;54G4VSV62uhfs1PMYtrlstvOzO9/Zej0fwzomt/ELVJPJidDEJSMtDBGpeRh6jr+Ma16+Eapxc5H&#10;xPHssRmGLw2WUtW2m+zcnyxv6fqXPhHouo+MYNb+PHih1s3vbiddNZx8lvEhJdwT/AgAiU9MROpq&#10;KELylWl1/pnVxFVhg40Mow6uoqKaW76RXrJ+8/NpnncRm+KHjS41l1dNKskVEVyeIVzsjPu2Czf8&#10;C9qw/izufRy5cky2NGOtWV9v5n8T9FsvkWvEvjq60C5uvD/ho3Md7c2ctrNcWN68LL56mJ4DswZE&#10;aF5Y3TcFYzEMCqlTjXpKtyxdmk07NJ7arfZqSTv3WltzbKcOow+s1O3u36LrL5rReXqdTpdtpPhi&#10;yfxLrdrmy06yjLxK2Gm2osSop9ZGAUegLE8c12U4xgueR89VnWxtRYel8U5P5Xbk2/8ACtfN2W+h&#10;m+AtNu/Enie78feLAiXNxuuLl3G1beMDIUZ+6qqBgdlVR61VCMqtRzm/M6c1q08Fg4YLDL3VaKXV&#10;tv8AFtvXzbYng66hnvNZ+O2qR7oNNYw+HreZOJLj/lmSD1CDDEepJByhqFtKu+mi9f8AgGuNpuFO&#10;jk8HrNXqNdI9V/29tfto9zEPiu40DWdI1C5mFxb6r4fh/tBJzuW4xLNE27Oecoee30JB4MFKVN1E&#10;9uZ/c0n+p1VMup4vDVIw92dOpJxa0cXZS08rPbr62al13w3P8PtQtviL8P5hcWIyxRy3+jOwxsba&#10;2WTJHfrgHIILds4Sp2nB6d/0/QzwmNw+cUZZfmEfftZrbm812fX+ml3ml65pPjzRrzS9U0pVmicp&#10;rOjEFWt5OhZR1XkHpggjsRz1U6tLGUeZap66fmj4fGZdjuHcxi4za/km+v8Adl5+v5bcF480BPh1&#10;ZWcfhzw4Bi+W6i8UG4aS4JUMqwcALCBuBI53lQcgfKPJeGxNHFOpOr7trRSVl0d+rctPKyv6n6Nl&#10;uc4DPsDKhOCU1pOL1v6J7xf3336HWfDT4q2vi6EaR4ljt01EfukLSKq3m4EfKmR8/HK/dbPHULXp&#10;Qrxq+5Pf8/6/E+Hzvh2plM/b4W7pb9bwt3evu9pbx66XZyvxP+GMXhyWTXfD7H7LneyRyEG2YH7y&#10;4/h6e6n2rmq0nSldbH0uQZ//AGhBYfEfHtr9rTZ+f4SWxJ4a8Sf8Jdp/9la+f9IVgIrlePMYDIYH&#10;tIMZ98Z9RWMpc2j3IxmB/syt7bD/AAPddl2/wvp222K3iy1lvYnW7RftVk37wgYDxno689COfYgj&#10;tWWzOvAVIwacPhlt5Nbp+a/HR9TI0TW28PeIrDXY4vm0+4V5bVx/rYwfnjP+8pZfxoj16pnpYigs&#10;RhZ0pbSWj7Po/k7M6Lx34YtfBHi3WPDdlefareC+EthKnLNbMjPCw9WaGRfzNcSbqRWlv89PwTOP&#10;DV5YmjCbVm1r66X+SkjV8J6Zqdx4auWWBGNvo891cBfmWJZMwjgdgJQc8Z2sc9a8nFVKccTHXeSS&#10;87e9+NvxRNNQqV6s47RaX3W/Fu5ysv7uUXobI+5cuDgseu5j0znIz74HSvWSuuX7jdO/u/d/X9dz&#10;6ytPg5pulWMiXmkpaW2n6VHd6nYqu97a1Tf9l08IPvOfLmklXne8VyhyJY6+xWGhGOqsrXfkui9X&#10;u/NPyPwWrmuPr1b0589RzcYu9lOtK3PV8lFOMab+xGVKSs4TvmePfh88nipvCPiG6jW10SzPiHx5&#10;d+Z5qR7N3k25P8QVreVsH78dijHmQ5KmG5pcku3NL06L8Pml5jyvG1MLhZ4rCq85SWHw6ta7lbnn&#10;5NqcVf7M60o7QSWD8EPDEeq/DvU/2hfGES2beItSkuomk5FpZRO0FtFlv4dyzH32Rnk4qMJTjKEq&#10;89L/AILb+vQ9bi+pUwuLw+Q4S81Rik7fbnJc85adWuVLtzSWx5Xc6zGvwg8TfGG4xHe+LNYez02P&#10;eN0NvzGqeo2wrOoPsPSvOcefnrv0Xz/4Gh9/HCezzjA5LDWFCCqT83HW/wA6jhJ+plXdtB4M/Z1t&#10;7gPi88Q3LOY8/MiFiF/AxRN/3+96lrkwt+rOtOeZca8v2KEfleyf3804/wDgHkVPjzaDwvLpHghH&#10;wmn6evmbR94qPLyffckv/fXvRUi4JLyN+E6n16WJxr3nNr/278nH7vIh+INtbwS+H/DImUeSEWZF&#10;BOc+UoGB6YapklGyN8oqVKn1rEtaNu3y5v8AgF68+H/jf4j+M5k8AeE73U0tfLWaeBP3ET5Z9ryN&#10;hEPz5wWBPpSlG8rRRlg8xwOVZUpY2qoc1992rJaJavboi144+Fos9WWfxV4/0TSJY4lU2jXYknGC&#10;zZK7l9e2elROMoaWOXKs8VbDuOFw9Som735bR6dbPt1sZ2qaT8PrzWLcr40lluJDGlvDb2kv7xi3&#10;y42xN1Jxj6Vm3JRfY78NWzWOHkvYWWt7tad/tI73xdqvin4M+FbH4f8Ai6HSLbT7jUmvzp12gnkv&#10;5I+I5bmJSzPCpJMYdFidlJw5TI0jHEUFstdbPr2uu34HhYSNLPK062GcnKK5eaOnJfdQk7JTa0k4&#10;tzinvG6OM8T/ABCm+JGoFdQ12e6dgSYrQSxgqO7BEGQPfgUVKteq7y/JHpZdktLJKX7qmo+cmpO/&#10;q29X5bnKz23hDeyqwDA8lpn/AMKzTqM+gjPHW1/JET2OhcBbmPBGQBI2P6U71C1UxPVP7iE2+kIw&#10;MF7tI6FT0/Oi8+xopVraobHDBcXMUCzmUySjEcdsCzknoNgBPsB+FD5raId5qL0/H/M6m21+2sbh&#10;Jbq9YWmj6Qs/2FlZRJOoVIw+f9qTd7c1xU6V27rWTav5dfyPHqYapUpuMV71Sdm+0btyt8lYk1+e&#10;7S3bwxfziBII1fxDcbtpuLthl42PcLkJtHXbjoKFy8ynFXb+HyX9amOHpx9r7eCu27U1vywWia9d&#10;7vv5mfcweKLqW303Q9DltoJAGhvJoCqbcfeHGF4+rfjxW3s40o89V/1/XyOuEsHTjKpWqKTW6Tu/&#10;Tu/yJf8AhHIbK9k0jTG+13qIGvbpzxCD3dudueyD5j3x1qXVbjzS0XRf1+Yli5VKaq1Pdg/hXf0X&#10;Xzexm6lp728r6ZpQZ5x/x8SDAdQeuf7v+6Ocda1g+dcz2O2jV5kpy26dv+D6/cP1eDw/qMsWs6jF&#10;qEbTvILtbdF3I643MQRyWX5ycKMs3901FB1YXpu2m3o9vu2+S7myqVdo2fr+n5EuneF/h1qmVh8W&#10;XUJx8oneFS3HYMVBP4960lOutkvxOSti8xo70k15cz/JM6jWPg9on9vy3HhHxa1za20hitS1huFx&#10;Cq7FJZJDgugyflHLnOKxqVaig04/j/wDlqZ5CLcZwt8/0aX5nOXnw18RaLpjW2YLxbpozAbZnXec&#10;hsHzUTBwPelLFU3UTd1v/WlzenmeExFdSWnLe97fo2PtvD9vcaLLZ6/rtv4ajga4mhN/aXTmV44m&#10;kSBFijdt8jYVWfbHySzKBRGrGVW8fe06Nen4HTTcKmYS5dfdubl297bfBux8J+H1Mlzrt9FaWq7A&#10;jSmWTzMEZOASAp5/jrop1ZVJuC6HztOjSq8TVMVV2pJvyVly3+67+R6J+0/rmkfDr4W6D8DPA7GS&#10;SS3js2aNTukijxvfb1V5pmJIHXLjFeliWqdONNf1/wAOzy+G6cszzetmVfaLb16N/D8ox27aHIeJ&#10;9Is/gz4GXTC6PfowV+jCW8ZQW9isYHXodq/3qicVRppdf1/4Bvg6tTiDM3VfwflBbfOT+au+xznw&#10;T8Hz65qF14ov18y3tvk3yIHZ5iVYlSwOGGVGeDukXsTWdGm5vmfQ9jiLMFhaMcPT+KX4R/ydvuTN&#10;nx9cJ4m8Qw+EoV3Wek3HmagseDFNdEbVhznI8sZTBHQuc4KkucuefItl+f8AX6nFllNYPBfWpfHU&#10;Xu91Dv6y+L/wHsw8f3lzYeHrL4eaJMBfa2fNuX2nItw3f/fYE4/upjHzVrVfLTVKO73Jy2EK2Knj&#10;qvwUtF/it+i09X5DPi1L/wAI/oOj/C/w9AXMDKnkIOZrhj82fU5IXno2/sajEaqNGOy/r8y8lj7b&#10;EVswxEt7tvoopbeiWvpbsV/Ffgzw3f2GmeEfD9+02q6PbSRpO4CpesH8y4gUdvKkkYI2fnTkhTkD&#10;zqUJOrVinrpp30tp56fP5GmDzPE0a08TXjajVafnC6SjJ+UklzK3uy0Tdxvw219Hup/B+pIqy4ZY&#10;oZB/rlwd0TKf4hz17ZFdeEnzR5GYcQYNxjHGUtla7X2X0kmuj/PU0tXtvAfwr0nS/EHh3wLqct5H&#10;qF22pajFrDRjYyBbe3ClWVIwzSM25GZmjQbxuIHHWoZnSxkqtKqlTtHlTjezveV9m7pJLVJJvS6V&#10;+/L8fl2f4F4DHQvU1b1tzK2ko7pNbvT00bN7wzr/AIZ+JvhifbZq6PEE1fSpOTG55DLjnGeVYdx2&#10;INe3F069N2+a/wAj4DG4TMuHsyheVmn+7qLZrs+m2kk/yszyzx58OtQ8I6rssg1zp8yM9pd9yqjL&#10;K/o69+meo7gebWj7F2k99j9MyXNqecYdtLlqR+KPbzXeL6P5M6LwH8VzqluvhzxpOGkYbLa9l6y9&#10;gshP8XYMeG6Nzyd1U5o8stT53OOHPq1T61gVZbuK6dbx8u6W28dNFm+OfD0nhmFjo6bLV7lZlZCQ&#10;YnG4YBJyOo+m3HpnilC1S56mUY5Y9Wq/ElZ36r9f1/BWrTUx4p0P+2dmb/TUIvI1H+vtj95gPbG7&#10;Hsw7ipkuiIlhvqOJ9k/4c37r7S6K/nt9z6Mwp7Ky02+mkv8AbNDbRsscJm5eSQP5bYzk7QFPTHyq&#10;DwcVmm5Ky0b/AEtf7/8AM9qnUnVoqS6/5a/j+Jt+NrbWrO+toL7Y+pW+n6ZFPHA6yiKVYmijiYgk&#10;B1VYo2U8o4ZDytc9CrTrLmXwvm30urrX0erT6rVbnLGgsPWlTnovfe/R8sn913dfqP8AEfi7X9Lk&#10;1TwFpHiS8i0i5ntTPpyXLLbTNbo0ccpjB2ll3TBSeV8x/U5zw+GpVIwrzinNXs7arm1av91+9kZ4&#10;CNRYKLlpzXk13bbav3tc5t79Z3MMyGO3hONrgjzG6ZI64Hb867uSy03Z3qk4K61k/wAD7qX4paQt&#10;tod69zhtZvJfE+ovNjJtkVX06Ns4xKmzSCw43FLjP32r6x1oOcU38T5v+3Va3/tv4n85vAToe2hF&#10;fwIKikutWo2qtvJXxFuyVPsj55+MHx2bUPg7ro0zUGWXx14jklvJhGN6WMR8i2jyOSPs9qmen+vb&#10;+8a4MRiX9Xm46ub/AAWiX3L8T9D4d4dnT4iw1OqvcwlJadHVlec5f+B1XbzguyMz4r/GCRPhbpXw&#10;50oBLXTPD1vp6CM48w+UsbSMO7E+Yw9N59awqYtexjSj2O/KMgdfP6uYVnrKo5LySk3FX7W5U+9k&#10;eZeKfEj3PgbQPC8SlY7ZHlkGfvt0U/8Aj0n5muZVeaHJ2Z9hgsAqebYnFt3crJeSW/5R+4d4q8SH&#10;WLXw/oksH7rTrOGPYc/PhUQk/wDfB/OplV9pHyQ8Bgo4Wtia6fvVJN/m1+ZV+IXiDUfFPii78Sal&#10;LvluZG5PY5ycDsMsfpU+1dZts3yjB0svwMMPTVlH+v0Pfv2bv2e/D/xc169+N/xYiuD4R0jjR/D9&#10;hdC3vPFt3G2fs0UjEeVaoWBmmX5jgxxhnyU6KUHXnzW0W/8Akv1fQ+JzriDDcN5csIppVpK7bTkq&#10;af2mlvJ/Yi7JvVtRven+0R8R/iL4suW8O6/8R/D3hDQLYGOy8G+Ep1ght4yT8knKTSnu25AhYkqi&#10;5xTr1KjdlZLsjj4aoZbBKvh8HUrVXvVqq7f+HSUIrtyyulo2eNX9j4GM5km8QmRyACIkkxwMdoh6&#10;etcn7zofdUamZciSp2Xnb/5Is+GvE2i+DdfsvGHhzVni1HSp0ksLhtMWfypOdrqsr7SVxkEr8pAY&#10;YIBpL2i2f9fcKth8XiqE6FSPuzTTXNa6e6uldX8mT6a7fEnxc0SW99quralMZJ7m8sRLJIxIBd2e&#10;Zieo9ewHYUnGrUndybb8/wDgGFSDyvBXuoU4KySlZLySUEv6uytql9ovhvU7zw9a6wtzGjhLmXSL&#10;aMwSkdRuJXeAcjP3Tg4JGCW6U4uzd/mzWhSr4yjCvKFnulNvmXy1tda9+6T0M1NS0O4m8q20y6kH&#10;bZaRZNHI1rf8WdfscTGN3JL5yJTPbhmZtIlAD7cyRqT/AOOg0uVrqTyyt8a+9/8AAIJL5CP3egMT&#10;2LW4x/6DT5X3NFB9Z/j/AMEteFL/AMSafrkeo+Ho4rC8ACW85hwSzusYUYHBJcc9QMntUTcYK99t&#10;fS2twrSowptzk5JXb9Em3+CPR/A0fhnRtRu/G3j203PqN47aFZSQb53ZC589gedoGG3NwpGQCxXH&#10;G03Gyey1fqfK4yWKxMI4bCv4V78r6K9vd9Xtpq9tEmed6RdaT4p1mSXX9XMXmMZlWRwn7xjuZuQR&#10;kknOQfxr0YU4R0SPo68a+DoL2ML9PktF5/kel+K/DmuabBZeGophb61qkLSW/mxMTDCpVS+1FzvL&#10;NsUhfvBzxtFYTj7es5TdoRPjsFXoVqs68lejTdnbrJ3drt/CkrvXa3cr+KrW20LV7bwlpWjAT3GJ&#10;9WuLKDb9mhGV85ioOGZl4cjgDPcVzYVPG13Un8K0S/r8TbA1auNoSxdSXurSCk/ilo7eiW6W7dtk&#10;zmtX+ApltDqnhjxBvEmdgvh8rHqf3qDBJz0Kj617DpPo9D16HEvJLkxFO1v5f/kXr+LMrTtL8Z6P&#10;qh0rWZb2yM8TxwSJ+8jkfynATeDht4JjA3DmT0zXJWi6a5rLT8uv+fyPU9vgq9PnotPq+j37eW97&#10;bIm0G6kvojItrYazEcb4ZQqTIPTbKuPXjdT5Uc2Jj7N25pU382vvi/0JbzSvhc8wt9d0a40W5f7p&#10;mgktz9VI3Rke9J+1S0dyaeIzdQvSkqsV2al/lI0F8Ca5bCbVvCfi6S7tvJLxQCfcsblC0bAoSpOS&#10;uCQvyk1xzqJwipx2f5Oz/Uw/tLDykqeJo8su9t113Sf3N62Ma713WtFtrRPE1o73i3MrO8ZCSRbd&#10;mHUxjAIByCPxzzQqUalRujK23p13v/XY9DB0qMsROWGfu2Xdp3vffU6/w49rZ+NvC1vOu630aynv&#10;yjdWIVI4z7EMc/hTy+fvzqS7/wCf/APCmpSwWKnH4qklH5Xbf4F/w5N/wsb44XnxEvplmtfDSiOy&#10;iIxm5BKxHPc7/OmDdmCA8NXr0G6tdya0VrGWNSyvh9YaGkq12/R2cvwtG3a9jgPix4muPG3jf+zN&#10;JVriK0k+yWMUY/18zNh2A9WfgewWorT56mh7uSYOOX5dz1NHL3pX6K2i+S/G5694gs7X4I/Cq006&#10;zZTfp5VrZ+WuWn1CVS5fHXChmkA5+/Gh+6K6qklh6Hu7/r1fyPioRqcQ5vKc/wCHrKXlTjZKP/b1&#10;rP0lLqcR4X0u08L6Cj65fO1rZRy3l63m53M2FkZcnG52VYlPfbz1rGnGMfeZ72OrV8bieWitZWjH&#10;y7fJL3n+BD8PJL3xB4juviBrUSfaJ5d0EWMrGo+WNVz/AAgKAAf4Yz606N51HUY83dPC4SGCpP3U&#10;te77383+bGSXETeKNR8dTSK0emweRYNLyGkZcl+evynv/eY9RUKesqi9EP2Ung6WB61HeVuye33/&#10;AJLozk59Wu5PD+kX8M7Rz2+tXbeaG+ZS8dsy8/VWNefCLp4mdRdVH8HL/M972MHXq0pK8XCOnzmn&#10;+hva5og8c6WPGnhrCazaKr3cNscGbb0dcfxDHHrjb1C7vRa9rHnjv1/zPGwuKeV13gsVrRldJvpf&#10;7L8tflvte3Q+APGll8QdGm0/VIYTfLFtv7dgNt0hGN4H88dDj2rohNVoNPf8z5zOcrrZHi41aTfs&#10;73i+sH2b/Lv95ymu2OrfB/xHaa14fnVoZI38gsWIPzndDMMDPABwDyMHII44lGpQq3T/AOG7H1WG&#10;qYPibLZ0cQteqW6fSUe3/Dp3T17qHUfDfxR8HyTxQt5EzbLu1DYktZgOoOOozlW6MOCOorsn7OtC&#10;6/4b+vxPivZZjw5majJ+8vhlracet/L+Zbxeq0s35BrugSeG9XfS9VQyR43Qyx8CVD0YZ/Ijsciu&#10;CSktEfp+DxcMbh1Vp6d12fVf1utTp/B3iqPWrD/hFfEMbPG6iNJ26HsEJ/vdMevTrg1Da2bPDx+X&#10;VMLVeLwvTVrt5+nftvtdGdDPdfDjxPDJGHlNrIHZ+Ns0DDlQO5Pr0DAelTG7bbPVrexznL+WOzX3&#10;S/4H4o2/iTYWXhPxDY65oyGSK7tI5tKuBxGkRXcjjnJdQyAcgAxE89sI3lKVN7fnf9Nzkymc6+Dl&#10;GpdTi9fXr97T+8p6PZXjG2udSkdpZryOX7U8+9md5H2yMeckNIrkk89a5KtSPvKGyTVrW2S0/C34&#10;G1dOrXavunf/AMlv99mjCvLqTWbJ7sR5C3DyvEsp3YcksOffBGPVu9d0I+zko+VvuO9JU6nK+1vu&#10;/r8g+ea2WRbdL6DHETAq6/qc+9PaVtmKyjJ2fK/wOx8S/E/VZ9Y1K+inLeRoyW0LEkeVkluPT7sY&#10;/wCA11zxUptLvp8j5XA5Dh6dCnFrWVRzfm9v1k/mcd4v12+1iC0g1i5kuJxAr+cXGQW+9kAYJJ57&#10;frXPQjyR5Y6Rjol5I+nwlKEatWrFW5pO/mQeIrx3fyC5JL7myfQAf1P5U6KvqPCU0lcSTVY4UijT&#10;z/PS2WFWSby1UcnHHzNnPqPTB7EY79myo0r3elm29r/8N+JA935+oLdPykbA9ey8/qR+tPltTt1Z&#10;ap8tHlW7/U+iP2afhr8Cvh94Sh/aR/ak0uPX0SJ9Q8N+BS37mS1DrGNT1H1hecGG2tOt1KCX2W6v&#10;LUUpQhJvfol3abv8l189DwM2xOOq3wWXvlfwyn2dr8sf71tZS2hHZSm0jl/il8Wv2of2pNbuvEN5&#10;aXekeG7tgLDRLFvsGmx2y8RQgnZ9r2KANzlzwcYyFrunUrVlotOy0SPNw+F4S4WioTlGVfdya56j&#10;b3dvecb+VvO+5w9z8Gdc0l8apqNjZLnqM8j13SBB+Vc8rxdrHrU+IcNiY3pRlP8ArsuZ/eis3hHw&#10;pAGku/F1u+OpjuY2A/74L1N57WN1jsdKyjRfzTX58oCx8B2YWU6mkzYyv/Hxk+4BiA/HNS/aPqP2&#10;mZzdlG3/AID/APJMuaRqVhYlIfDc11G2qh7dltY2DToMblb51JX5uh4POam802r7fqZV6FepG9dK&#10;0LPXo+jWj1/Io3mreHdOnNha2sski43LDEiqrdxncQce1V7OW9zaFDFVY88nZebb/RDJvEEMiNHH&#10;p87qoJIZl2jAyc8YoUC4YWSd+ZfiR3twLVFa2top3P3hBCxRPbfwCfpVcq7lQhzP3nZeb1fy3K6n&#10;xDdHbb2ix9/kYcfrmlaC3Nf9mhu7mt4Ht7uz1STWdWv0H9mp9sMbXeC6rkYKjkjcyEnBPy4AJNcu&#10;LcJQUEvidtv66JnLjpRqUvZUl8fu3ttfz72TS9ddEa9vba14q1q48VDxhb3c95A8TIsLbUQqwCBB&#10;l1AJH8Pqec5rqjShGCjHQ43LD4OjHD+xcYxd+mr7t6J39fLQ2tE03U7PTYtC1vS5JEhUKn2YpOAf&#10;+uD4k5/65muhRex5lavSnVlVpSs33vH/AMmV4/8AkyO58KeMLPUfjDpni/4g6jFrGq6cjLKZruRb&#10;ny182VUkjLRhgJWLkmMnJPPeubGWWGkvl97PIxOHnQyedGhBxpy12Tjd2TakubW2i97YzfE1loWt&#10;/E7XPHulassC3l2bW0s72IxokduRChSQ5BysYONh5JINa4WnGnSjbsbUatSlldLCOD91XbWvxrmd&#10;1o1q+/yK2q26RyNLPAUlYg/aLRyjOfVipIf6yYHtXQ7lU23FJO67PX7k7Nf9u3ZiatqOsQQlY7mG&#10;9jZcASKI5Tj/AGk/dv8A98qPeom21Zndh6NFz2cX82vufvL736HEavYaZJci8sFawusE/uh5bDkj&#10;kKcdQeR9axuraH0NCdVQ5anvR89f6+ZDb33je5jNpHqzXduTtkgkjSQEe6MCG/AE+lRdfMt0sBGV&#10;+XlffVfinp+Rb0OLwxPqtst/NJp94hVYL2OQwEmLapjdXOMEAAcgnkH0GDVSNOSWu/4hjKuKUbxi&#10;pRtrHdPfVWV/XR9y7r0XiPw/ZSw61cnUA21JppNxMysI1UknpwXPfp171yfu6tdW0e/pu/8AI58D&#10;LCYiTnQfI1sl6u6t1/rQta9rDWmuNexONi2ATryAGYkD0GAv1x7UYSPLTt1ucOCpc2F5Hu5fov8A&#10;gljTtcb4f/BJJIpSuoas7XAOcHzJhhXHqBEFPswPrXuKXJTsuoq+HeZZ9yte5Cy+UdbfOTt6Ef7L&#10;HghPEnj9/Ed7B5lnoEAm2Z/1lw+VhjHvw7A9mRfWqw0L1b9i+Lsc8Llnsou0qjt/26tZP8l6NnT+&#10;NtQj+JPxXupJLlm0XwgHgSZF4mvCd1zMo7neNqgH+GLHWqqS9pU8keVhYvLMnjFK1WvZ27R+yn5W&#10;3v8A3uxxnxH1STWNUh8BWeI90qzam0fzCMhfliB/iEUY/FjzyKzm7vlXzPZyulGhQljJ66Wj6d/+&#10;3n9y8mauoX0fh7Q4NNtAsb3Ti3RR1A2jfz6KgCexJPeirLkpWW7PNo03jMVKpLVR95/fp9719LGJ&#10;44vjDpKaTbxnfczcopAyW5PtwMD6saxbSioo9TLaXNiHWm9Ir/gf5/JIl07TdNv/AA5/whVxaQxS&#10;wSwy2V/tKhrt1lLhj/GrIgTnlfLTHJIbHljOvy31s/0/zM69bEUMUsYruMuZSj/cTik12abv2fM7&#10;7JrN8Ca3d+GfFLaTehrZmnZMTH/VyZ5RiOqtjn8CPWuilJwkr7nRnGEp43A+1h72l9Oq7rzX+afY&#10;1vHvhi50LVk+I3hBjbvHPvvoFH+pcnl8d0OcMPfPQnG1VOHvw/4Y8vKMfTx2HeW41cyatF/zLt/i&#10;W6flbda9HbajoPxX8IPKbcBuEvLXjdE/UMP1Kt36Hocay5a0ObqeF7HF8OZmoX03jLpJdU/TaS6b&#10;rdHn0cviP4Z+I0jsrxZEG9hGc+XcRNtyGHHJ2r05BUdxXHGUqc27a/mfcVIYLP8AL+Wen5wl3X9W&#10;a8jqvEcGk/EXw2uraV+7kUl4y4+aKQfeVvy57Hhuxp1Gpe8j5vL5YnJca6Fbbbya6Nfp1TvHscgL&#10;jT/D/huXTJtPE+p3bj/WHK2q8guBz8+MgHtnPYV5bp18TjFPm5ace28n29O/3dWfo9HE4alg5RjF&#10;SnP7T1SXku7vp233NN9/xB8GS+W2/VdHjMzFRhpoRnccd+AW+qn+9Xda0rnysY/2VmEY/wDLurov&#10;KXRfp6NdiSPWr7xP8K9L0m0to7i7sNT/ALKAeIOxguW8+AITyrCWKdcj+FwveuepGEa/PJ2SV9+1&#10;9+6s7/I7KcPq2YVe1SKl84uzt6px/EqAajoWlyJPG0ZtYZDc2si7XDEvAFIPIIaYnb2xXN+7rVlb&#10;q1Z9Okr/ADUbXLpxjVxElPdXS9dP8ihZQ+dqcIhZVW4Ow54Dkj5R7E9Mnoce5rpm7U3fp/X4BWny&#10;UZSl9nX5dfu39CC4lbRrjIh3I7ESBSR8w7j0q42rR31N1avHzIr3UPtEF6VYbru8RV/3Fzj/ANlq&#10;4xtKPkiadLlnT/uxf3v+mVL25W71Jp85TeAv+6OP5DNaRi407dTanBwo8vX9WRzzvc3BmdsFm9en&#10;P/16pJRjYuMVCFkdGW16w8ORxoNJ0y2njLAy7Dd3oP8AGc7pNn937q46Z5JxUYvXV/ocD9hUxGql&#10;Jrtflj+Sv97NT9nv4IeMf2kPjFpHwl8FaNNqN3qErS3awyiMR2kQ3zSPIRtiUKMGRvlUsCajFVnQ&#10;pe4vek1GK/vPb5LVvyTNsViaeDwsqsnZRXXvsvN69Fq9kfQvxX+NH7Lv7O1g3gXwjYWPxe8cpfm6&#10;1zxGI2t/DlpdxRi3hhtEJL3MNrEn2eHbjYgZ4Z4/NljrooUcNho6e9KyXkuvzberfU+P/srOc7s5&#10;VZYbD9Iq3tZp6tyl9lyerXXaUXZM8B8c/tL/ABj8dXMlxq3icWcM7Z+w6PCLWMJk5Usv7yXp1kdz&#10;jvWkpzqaNnsYHhLIMvjalRTfeXvO/fXRfJI42z0eS6/4md8u95VLorvhnXoZHY/dTOeTyT0qT251&#10;owXJDRLT08kur8unUsPZtsBhhMpXBRUjwAPVVP3V/wBpuT6c0pNLczU1fV2/rq+/ktCO38O6teyL&#10;MkPYknlvzxn9ajnihzxdCno3/X9djb0zw5qttpzwrG4c7wlwDgxK+zcOM8/J17ZNZT1nc4K2Npzm&#10;u3bv2JNN8DvbW0k1pH5ixsFmliiM2wkZCkjhSRzjGa0TnNXMquYOc1GWl9r6X8/P7yrcXWh2LeRK&#10;9xKyEjy48AA+meKLM2jTxNRXVlf+vMiGoy3bhNP0LJPAM0gGP6/rVWNfZRgvfn9w2803VJ1/4mmq&#10;20Ck8pyTx3+bGfwpe6tiqdWlF+5Fv+vIv6EvhjTPCOsXWoTXd27tbWls1rCIgokkMsjFnyT8sCDA&#10;A+oBrml7aWJgorTVv5aL8zLEe3rYqlGNo25pWbvsrLbzk+vyZoaD4X8I6isd94W8XXdpN/tSIxX0&#10;DIwjHtgO/wBK7U4vR6HJicVjKXu16Skvmvua5vyXqjpba2+LuiQqG0+31q2UfL/Zr+VLt9fJlUb/&#10;AKKpHoa0tNK6PHk8lxD0m6cv7yuv/Ak9Pm16FvTvjlprTDRfENtDY3VuxP2XW7doCpI2kgsHWMkc&#10;H5QDSk1UjyzSfqZVsgrwhz0m5Rl1g0/vV02vmzqtY+CeNNk1jWJp/B8rHzfJOsIXl3/P5jWjGTCk&#10;NkbhCGyCOK8yWZ4aUrYaE6ltLwi3Bf8Ab3wvzs3bqYU8ZiMPJU6yjU7Jx5ZWWm6s/L7R5/c6pquj&#10;u0Gla3ZeIY4/vPYiO3cfWJWaPI9859K6IYtP4ouPqj2VQw1VKUoypP8AvXkvvtf7jPvPHegXdz5e&#10;oxzafLIoBjvLcoGxwclAwPTP3VFdCmpK6NY4DERV4Wkl/K7/AJ2/NmXq9tb3B+06XqiOQcgiQMv4&#10;MCcfQ/lUN6nZSlJe7OP9ehlQX2oabeC6tlEE4U7lIBjnXuuDx/wH8sHFJs6p06VWHLLVfiv1+f6G&#10;x4sl/tuw0241uySGM7St6HJjjDKDsO7LRAE9DuXJyD1rFaN8v3HFglLD1JqlK9unXR79n8rPyF1k&#10;3nhTRmuYtWeWQ3UbNDJahoJITEikhw5OWk8wkBVCjaQzFyE5IRjXqqMo9H11TTuvw/rTWsPHDY+W&#10;qtLXyaaen4O2vYg1JmiuY2U5eWxiUBk3AZfaCR/F1bI9q0prmi15v8icKk4NdFJ/l+HSxmfEfxDF&#10;qWqx6VbybbeyUxwIT2GFz/47+td8LtXO7LqHs6bqS+KWr/M9R+H2q3Pwd/Z9vPFCoYtTvi0tlHtP&#10;mm5lxHBx6KgEwHqnua6YTcI3R8tmmHjnXEMcPJe5D4u3LH3pfe/d9H5FW5W1+Efwwt7Q7XuI0WSX&#10;nP2i7fJUE/xAEF89diQnrRdQh/W5nHnzvOZSXwvReUFo/Rv4fVyOM+G+l3Oozz6zcu0s9xIfmfne&#10;SwJJ9dz4z3Ajas4JtnvZvXhSpqmtIpfdp+i282i0NQHiHxLNqUTGazsP3Flu6SbThn/4G7AZ9Dz0&#10;qZyTmYqj9TwSpvSU9ZeV9l/26lt3XmZsl2useKprxnEsFgCC2ceZJk5PHctk/gKhvqdapujglDaU&#10;/wAF/wABW/Eks21jV9NvBc6qYxFdRS2C3EpjWMLIS7qx4QZfPHUknr15J+zpVVUS1e7W7fT8isRU&#10;p06lKFrpKSdtd1tb5a/8Eu67YWPi/wAPnxXFHm+sodl7HbgHzVUfeH0AJH+yCP4K7p3qw5479Thw&#10;lapl+L+qS+CTvFvo30frs/Oz+0a3w18Xr4pspNIu8fb7aLASQhhdQdO/UjODnqD7muik+eHK9/zP&#10;HzzLpZdXVaH8OT3X2Zf5Pp2fyMLW7LVPhb4qj8S+HCWsLlinlMx2gH70D/llSeePVTWTboTvH+vI&#10;9ehPD8Q5c8NidKkdbre/Sa/VbdNmjf16DSPHWiJqOnsCjqXic43Qv0ZWHYjjcO4ww4wTNZKa5onk&#10;4CpicpxLpVd1o+zXRryfT5p66LkdI1W58H4uLp5F2sUltlbOeTgAdMjOc/X1rl95ztE+nxOGp5lH&#10;lXyf9dH2JfGmnWV1AnijRQrxSAeftXqvGD+HT8MdjVrexhllarTk8NW3W39f1+I3RdRPws8f6b4g&#10;t70XthtjnDxr/wAfFq/31wejAhhg9GWooVPb0ndWeqa8/wDg7nfjsKswwUqL36eUlt/l6G7q/hCf&#10;wZ8Q9d8J+F9UihgeW2vfD980+xFibZd28gf/AGY+A3rnpXNUqRnRXtFfdSX4P7zlp4mValQrv4le&#10;/e/wtf8AgX5GT4te4vdL+2XEahtXf7XEYxxsUsCPxfd/3zmssLFU6iS2irff/wABfibUXfFyk+7+&#10;9v8A4H4mHphS8sJbLzFyillXOOD/AIHH512VPcmpHXVXJUUkXUhjuXntLmXzDFOy+aR/rVDHDjr1&#10;rJtws11X9Ixqv2M7w26HP5YqAO3+f8K77HcM+lMZf8PXeoWOrQf2Soa4lcRoPsiTMckcKrK2T24G&#10;e3eufEU6dWk1Pb1a/JomUrQb8joPGFpqumxra6t4T+yzhBvl1OdGuHwOpjQARf7uMjoS3WopRhFW&#10;X4Xt+J5eHnTqVG4Vbrslp973++3Y0/DnjzWPhj4GHhjwxqbWdz40QP4qmgO2SXSY5QYdPLdVileN&#10;55U6SL9mzkJg865sRXqStpD3Y+rXvP5XUe6tJdToqUlXneWqht/it8XyTsuzuYHgT4efEf4xeIY/&#10;Cvw08HXut30NqXlgsoci2i3fNNNI2Ehj3uf3jsqgsASOK74xULrv/X5JF4vG4TL8O62JqKEF1f5L&#10;u32WrO81z9lDUfAFtE/xX8b6bpkrruWzt3GWJx8nmzFAx4P+qWUehok6kXsfK0uMqGYVJQy6jKpb&#10;Ruzt9yTf/gXIZyJ8NLVVsdMkuNS8xvNLxwM+7B2qTvCDGRtQBSOOO5qXzW1djV/23VbnUtC2m9vX&#10;bmd+srtefYq6triaW3+j+Gogw+8biTzSD35ymO3QtULlZvRwkqi9+q36af8AyX6GJe+KvFd6cQXL&#10;wJxt8pI0I+jfe/8AHqv3UehTwWCp7pP1u/w2/AqRJqN2w/te4lu0M8crJNcM5YrnjJzjIYg0pO+x&#10;0OVOmrUko6NaJLc29Yvdb1aFFuUTT7VWJVBIYld2+8xLHLE+w9gMVUbqCitkefRhh6Mm4+9L0vZL&#10;bbZL/gmU0vhzSwFuJ3mKjAit0OB7bmwB+Gaa1R18uLrPRW83/khE1rV7+DdoWirBAHObhj8jH3Y4&#10;XPsKdkU6FGk/307vt1/VkEui3MyedrersgIwoAJJ9AoPP5KRScrbGka8E7Uof15/8OdNp9x4E1Lw&#10;3pfh/W4L+zj1LV7q7XUFnQBF2xQRrs2kbAY5BnJOc/Sual7Z4ucpNcqSWm99W/0POrfXadedWjaU&#10;oRSad9dXJ2ej5tU302J/EXwQ8UeGG/tHw1frqloOfNs1/fwgfxNGM7155K5xzkAV6MqMrXWqOfD8&#10;QYLFfu665J9pbP0fR9r28rlLwh438QQXLwatdRG3t0Mlzcz3BxEozjCncHYkYVAMn6ZIwu09Nzrx&#10;WV4arG8NG9tP10a89T3L4KW/jLx3ozeOfDXhG91KDTTvtL2SJI0sJeD5rzy5jjkA+ZVj3SLuR9qg&#10;ozeVmmPwNlhsTL4t47uS7WXR9b2TV13Pl8VhqmVz92XI321v6RVm/V2Xn0XI674GstK1G6uV0/R0&#10;mmZmae31W5u52yfm3yO24knkscnOTzWlHEU5QtHmS9LfgawxtaokpSm/WMYq/ol/kcSiWGh3BeTw&#10;qiDdktHKbhSf94YcfihFdFOp53/D/gHtSdWvGyq3/wDJfwen3MsXF54Z1uFvtFqVjP38YmRT74GQ&#10;fqoxVP2benusxhHF0JaPX7n/AJfizLTwFFqLSP4Svbe4nGBDafaPLlbj/lmpOJD2ChixOMIaznWd&#10;Nrm272/Pt6/ielDFVP8Al6tP6/r9TmdQXULJjaapaPHJGSswZWHI45B6H246V0pqWqO+mqc1eDLW&#10;meLtZtIUt/tLT28eNsbtkqPQMeQOehyPaplTjJ36mFXBUZycrWk+v/A/Xc37ez07xLp0jeFnij2o&#10;5uNLdMI/QkBf+Wfrlcr1z145qi5Z3l966HmynUwtRfWO6tNb+WvX569jM8QzS2N1asA0TRwRAjdy&#10;MSOSOPYYqcPacX11f5I6MFFThPrq/wAkc/JqOvRQXOhWer3KW+otCbqzhuXWK5ZeYjIgO1ypckZB&#10;2ljjrXco03aTSur69V3se1BxUL9Eey38KeKvFfh7wQJGOm+HrRtRvGIyT5aiKEZ7sNrkDvk0sNN1&#10;NWfFSnPD4Kvift1XyL56y+Rwnxu8UzeJvGp0KxIaPT2MIVD8r3LEBwPZTtiX0EfvW9SV36Hs5Bgl&#10;g8D7We8tfSK2+/WT82X9Wlbwb4G8izb/AEq9YWliq8HJXDP9dh4I7zmlF8sGzkpQWPzK8vhj70v0&#10;X3rVdolWzt4NA0KNHlMYVABJwNrEHBGehwXf0/eIa55SaV1ubVZSxOIdle/T0/TZfJkOsa3dPpVh&#10;pIvV8iwtzFYpMAixoXaQggAbiZHZiSNxK1nGNk7rV72OmHPVqc1TW3b9P66lbTpLXU7wwa5PO8bW&#10;cn2l4UA2AqMSk9grBDjGDgjIzmq5Y07JaK4qynQpc1FJPmVr3111j6tX1vpvZ7E3hO+vfB/iN9Mu&#10;gCV+8FORKnUMufbDDpzkHvXRGTpT1MMyo08wwSqw/wCGfn+T+9dCn4z0eTwZrtv4j8NymOKabzrK&#10;WP7sRxkp7g5yB3U45wap3hUvHbobZbiY5rg5YfEq7StJPr5+unykr9jt7XUtG8feGXvxY7oriLyt&#10;QtwxLW8gwSRz1HVTzwemQcbT5akbpHyrpYrJ8cqUpe9F3i9lKL2/yktLPyaOV0GPUvAmtPZ3komt&#10;bmBpE8lg3mBXKh8DJVgATg4yD9K4HWVNteev3br+vI+oxdCnmuEjWgrS/LvF+V/0fUr+O9NS7gTV&#10;LIghfvBD8pBGcj8Bke2R2q07SHlVaUG6U/6/r+tyn4Q1NAX0G8G6GdTsU9mxyPxA/P60pJ7nRj6D&#10;0rw3X5f8D8vQo6yt1p8R0SYKyW0zNGzD5grAZwfQ4Bx659TUwUXPm6v9Duw9RVY866nTa9qF7qHg&#10;fwrf3i4ltLS+0uVycl4owWgz9ElZAfSP2rG0XWm1/d/4P6HlUYxhmGJgnpeEl5X+L8Vd+plapN5G&#10;tDSWtji1s4oicYJkUfPn6Esv0QVFKPNR577tv5Pb9H8zroJSwyqX3bfyb0/R/Mz9Ot3tdaHlSb0E&#10;hSQKMFQeOR6Dg59q3qPmofidVSUalLXTqWLmWXRPEhlmjbypY/MaL2P/ANkKySVbC6PVdf68jKEY&#10;4nD76rr6f8Axk5bp0Hau57HYABA3kUb6A9dDp/hVpVrcaxPrWr+Ph4ZsbOPbPqsNu810WcMBDaxR&#10;4ZpnAIzlVVdxZwCA3Bjqzhy04U+eT1S2StbWTeiSuu7btZPW2VeCnSd1ddns/Xy6k934T8D6nq3k&#10;eH725htWm/0i61i5Q3CR5+Z2EX7sNt3MF3EnFEsRiKVBykk5dEr2b6LXW192ccK+JUrT26WWn46/&#10;hY6n4OfBST9pL49XWj/8JPpPhvw9bifUfE3iKZy1p4d0iHgyHdgNtUJFGmfmYqMgBmHN7ZZbgKNF&#10;tynK0VfRzk9ZN/jKT9fIKuL+rYP2kou+ll1lJ9F6s9L+NX/BQLw74D8Jv+zv+wD4RHgXwHZOVn8U&#10;3EatrniKYAq15K7KPIZsna2POVeFaCMi3j9eknSjveXV/wCXZHkQ4chmNZYnNv3kukPsR8rfa876&#10;eT3fzxbaR4p8TajLr+uJe3U91l7m/wBRldpZ89cyPlmLdN3OBk88UpOx7U8RhcLTVKm0ktkrWXyW&#10;it+ZvnSb+3097e1M8SyEG6uo2EQc4AA3HO1RyAvGFAHGW3ZN6nmvE0p1E2k7bLf8Or8+/wArUYtL&#10;0uI+ebmLdyGaMNI7Y4IDscH/AICTR7zNpVq0tLfovuX6ohu9R0+0GyGwldh0M6kf/En9aaTZUKdW&#10;bu5L5f0/yDSvEFy4vpXlWFI7P5VQKmC80Ue7cOSQHZsknpUVbpxt3/JN/oaSwtP3euvm9k3tt07F&#10;rT/hx4s8RvDK0f2K0UnyZb1j5kuACZBGMu2ezEBT2bg1006U3G76nJXzjAYNNJ80uqjay8m9lbtv&#10;5Gq3gbwv4ctvtF232iRDzcXQUqPon3FH1349q0lFRRwwzPGY2pyx91dlf8938uUxfEHja1WUx6NG&#10;G2rtW4fJOPbPT8OKyPUw2Xzteq/kZ2kaHr+tltXA8tFRmS5uWCRk9Cdx7DPLc4xUy91HVWxGGw/7&#10;rr2Wr/ry6nY654P8LeKLLQvDPhrxij3en+G4RKJNPcQzSSSTTu0b53lQ0pX7meAcY6c2CqTqubnH&#10;l95pX10VlrbbY8lY2tg51a86TcZT7q6soxs09Ol/it0v30vCfjLX/hZc2ugfEbTJUtJD/oepRsZI&#10;mIPaRPvKR1wd65OQM5Hp05SpOz2PLx+X4fOYPE4FpyW8Ho/uez/8lfRnYa58PfAHxFuLTV9SLRTN&#10;PHL9ssJgsOpKzqpWRlBHzcAuBvXORv2hazxkoLljF2nN8qf3u/ySb/A8rKc1x+XOVGonKnFO8X8U&#10;bdr7eS29Nzzz4xv8c/G3ifTvAninRr2/Nosi+HvDfh+0kk0+1hG35LO3iDDaByTgylpN0rM7MT5t&#10;LB4TKfaTdo3tzTk9ZPvKTtff0SVkkkkfc5Zi8Fi6Uq9B72vfR9d/y7aaaFO38E/Hvwbjb4av7FCS&#10;z2GoNEvvgwytuQ/gDRRzDA1dIVFJeV2vvtb8TDEVskqytVlFy7q9/vj+pcXXvFJg8rXPA91DL3ms&#10;x5yf98bty/gx+lbOWHmtGvyOX6vhb3pVk12ej+/r818zKv8AVraCTfqGnXEJX7tzDCUZfqrgEfnQ&#10;qb+y7nTTpTatCSfk3f8AFXLWkXvh/VHaC50y21oSH5fst41neKe20EMjDPUGM57EdayqRqR1T5fV&#10;XX6fmDhUo/FeP4r+vmUrl/sjyWUu4oshCW+qxbHC+m4HAPsCM+laLVL9C4pS95fev8jMu9G0ySTz&#10;UgktJDyFZsow9mGMfiPxrRSl6nVCtUUbXuNe11WwZfKeVEOWSVJeVb+Fw4x0OOfTNS+Vvm6jj7Go&#10;7SS+a/Bo1Ndj+0aNbatqo8ySXT4wDDMr4lIkYElCQDhfmXqpJBAIOOKg+SvKnHvf5af5nFRi6WIl&#10;Sp7Xv8tNPx/AxbOxmg8R2Ec5WRBcRmKVAMSKGB69/TnkdPSu1zj7GTR31KsZ4WbWmjv5aHpNt4mt&#10;/DXhPWPGttAI7yaRbWNy5bzvJJWNsH7v7xsEDgiInqTWOFlKMuW/n6X/AKv87HgSwv1qrRw72Su/&#10;+3tX/wCS2XzPPPhzpY1HxOlzdMzJao08rdSSOh575O7/AIDXXVlyxPezCryYZpddDotWkj8S+Nyk&#10;1wot9GtymI+VR+Wkf892PaNaznN8qSPLpp4XBe6taj/DZL7rX9WYviW5Gsa/FpzACO3y80Sn+Pg7&#10;PwGyMVa92FztwsHQwzn1ei/z/NlS+uftF8Id5IxuduwHXI+vJx70lsaU6fLTv/X9dB+myO90Yi2G&#10;uXW3OO4Y/MPzapqWt6airJKF/wCXX7tvwLVl53iPRIjHOw1DTAGiZTzJH12+/P6/79bu0o+hzVGs&#10;JiWmv3dT8H/X4f4TpLQ6b4t8NnTb0YtrvPlyDk21wOcfmdw9QzDvVQd42Z4VX2+XY72sPijuv5o7&#10;f8B+aT6M5jw2+veA/E7wrhyreVe2qyYMq9QVzwTj5lOec+hNSqvs5anvY6lhc4wKe3WMrbPz8ntJ&#10;fqkb/i6wTUNNTVdIuMvsZoHQEEKwIZD3GfTseOOaipGEvNHl5XiKmHrOlVVuj/z/AK3WpzWh6z8v&#10;9j3ZLAgrg89+3+eo96lxtqtj2sVhtfaw/r+vy9DP1S0fRLryE3owcSwy542nG0gfh19hTV5anXRm&#10;sTSu+ujX5nW+OvCra14e8P8AirQYS/8AbcfkpGB92YPtMY+jhx9ADXOqkaNSXNstf8zycBiVhatW&#10;jWfwa38t7/dZ+ppQaCrQXcDWputK0ueJWmTgRmBJonTJGGeVyqgKf+Wqk+h8x4l2STtOV3bvzWaf&#10;korXXsx08PiXhYV0rVKqk/TmlFq/+GOvyOO8QpHBq9hrUk+Vuz5k759SGf8A9DNenRX7qUF02/Jf&#10;kd+GXNQlSX2dF+n5DvE1rHY67Np1wQjbEaGdBhvugfjyDx/KnQlz0lJBhpylhozWq1uvmaHjmE63&#10;aafrULx+bNaYZV6EgqWx/wACY1y4KXs51KXZ/wDDfgicLUjQTg9r/d2/BHLIIwkkrKBuO1FB6dz/&#10;AEH4mvSd20jvbeiRFlnOc49R6VexS0R3nwe0231CO4i0v4ZSeKtbUSPZ2U1x5VnaQkKDd3B4DhWU&#10;oqsypl+ckqK4ajqfXEm7QsvNuSvp5aNN/wDDnn5nKMcLedX2Ub6yS19I+fmk32Rkaxa3NrrU8viG&#10;GAuimM2ekKVwzBsquQcDaH6A44rZ6tRj6/d/wbE0JQnQTot27y/r/I9u+H3wL8ZeM/hMfAGhSx+F&#10;fDOqXcOq/EbxXqXzBpVi3WumQLlDdGCN2nkTIjSWdfMaMxpnzMtwrzPMZ5hP4YXp0+ySfvzXnOSs&#10;v7kV0keVmud4XKpRVX95U+xCO7fWT35V0W7evKnqjkvFniT9nL4R6lNpnwmhl1ueE7V1aTZczuR3&#10;89lEUef+ndG44LN1r6KfsoaQ1/r7v63PLw+F4pzt8+Nfsqb2jqlbzivel/2/KP8AhRya+PvFXivx&#10;TBpGm2UMUk0h85ifMbjO7Mj8KFxywC4wTnAzXDVtGm5Nnt/2Vg8HhnObbt8l9y3v0TbJtX1XTNbv&#10;Y9P0rSJ/Ed/CzMnlhxaxgsfmwPmkA6bm2qcZ9KqN3ExpUauHg51JqjB27cz089FfeyuylqieK4Ij&#10;/bOqWGmLjLW0CIfLx7DIxj/apRcOiub0pYKcv3UJT83fX+vQhsPBWqa2RALqcKW3LI8Y3kEcYHHH&#10;fkqDnqaafvWSNKuY0MMtYr+vP/K7O+8G/Cqw8NwrrF3GseSoF9eTgDcSNoDt8oJONoRSxPG6uyNJ&#10;Rjzzskur6HyOYZ9WxdT2FPV6+7FatLyWtu/M7dbGZ4z+MejaJv07whC1/dSKC95NGY4FyMhlVsyS&#10;HB6sVI7U5V6a+DXzO7LuHcRiUp4t8kV9lO8vRte6vRXTPPXn8T+NNUSyjM19dSEmOCMDavqcDAUD&#10;ux+pPeuf3qkrH1qjgsuoObtCK3f9avyX3I6/T/hzoXhbTzrfiq5hndBkt96BT/djU/65s4+dv3Y5&#10;wG61r7NU1d/8D/gnh1M1xGNqeyw6aX/k3za+FeS95947GH4z8TXOpIl/bQxvpyuP9FE255SQdpcg&#10;cnrgYwvGBWLfPI9HL8JGjeMn7/e1ku9l+b3fc2Pij4B8Q+DLwa5psbbdMSC1e6tJxJ5YjiWIs4Xm&#10;LEiMh3ADdx1rmwdSOIwyqR2ev3s5ssxlCvzYeo9ZOTs1a95N2X83utNWvodd8M/iRpPiS3/4Rfxd&#10;ZW7T3ESGSynRXivUIypUHhjg8A/Mp6EYJr0aFRfDI+ezrK8Tg5fWcLJ2V9VdOL637Lv0fVPY6TQv&#10;hbHpupxaf8MfEJhsNS1OGS70vWWd7fTlQO0sqMCXI2MWKbS5EWFMpYCvNzJKhXpYinFy5ea0erk+&#10;VJK/fbXvq7XMcNmTzFexzG0ZJfxYrdf3ktNNXpp5RO+j/aqgvPDt14G+Bek3Hh3R7PdDqlpqsa/2&#10;7cyIdrTXjPuCt0IWIAQ5CBuK8+hw/Sx1V4jNZe2q9rtU4eUI3Wi2cpXct2lsa4+jPAVIxpxSg/hk&#10;veUvN6Wu9Xa3pfc+c/id4h+MNheyaofjF4o1OydshrjX7hpIPZwHxj0ZQB6gcV6CyzLKOkKMEv8A&#10;DH/I+ny+rgcXFRqUYqf+FWfpp+D19Tkl+IfjksHk8UXk/HJun87H4yA1osPQtZRS9NPyPQeW4B/8&#10;u0vTT8rFy2+J3iPOb+KCdf4iF2En8OP0pPD01sYzyrDfYuvx/wCD+ISeLPDGquW1fw9sLqAzFFk2&#10;+4ICkGmqdSOzBYTFUl+7n+a/zLllqOkyqYNP8Ro6lMC2u5dwxjpiXDD/AICalqXVGUoVVrOn81/w&#10;NPvQpge2OyA5BOdkDbkY8c7G/wDrnii9xKSlv+P+a/4BHGRCTHGxUE/MiZGffY3X60FvVf1+Zdu4&#10;YdQ8LLDtQD+0iEyNoA8skBfxLVxr3ca33j+v/DHPBuGNb/u/r/wxT063jNzGGiDbJ1Zif4G9/Q/X&#10;GffttWlam35GteT9m35fh/X3E3jOLWdR0mx0HSrGWZE3T3BQfKrMSRknAGdxPPrRhHG7m/T+vuJw&#10;E6MKk6tSVr6L5f8ADEvgbRtT0GxupZ7Ufa5pFESbg20KOCcf7R5qqtRTqJLZBja9KvNJP3Vv8/8A&#10;gDtH0K50DS2sZbgSXN/dfvHK4+UYJzn3xn2dqlVVVq6bJGVbERxFbmStGK/r8PyMvUfD6+Hbl9uo&#10;PczXChiTGFwxJwBhjyTk4/2a3U+d7bHXHEOukrWS8/8Ahv6Zn3ljHZapJatcSZJUStPblDGcZbjJ&#10;JAUfiKuLujeE3Omnb7nf+rhpasksF4tzFuhmVhC7YZzjcCPYEDJpT2aCtaUJRtut/wADXuE1O18Q&#10;vrVnagxMWM8cKKqxNk7hheAp5IOOMg8YFOMkkmcCVKphFSk9Vaze7XTfd9+/zLlvcDR9dEmWGmav&#10;y82f9TNn5W9ufy5/u1quVadDlqQeKwv/AE9pdO8eq+7+tRnxE0+6v7JNRAHn2jbbiLGdyngN74/k&#10;fY1m1BSbZeUYhQfsb+69U+z6r5/n6mV4S8T+Uh0y6IMMuFjIYnDH6nvj8wPU02mjsx+DVRqrDdb+&#10;f/DfkUtctJdO1J5YGwHJIcDoT1Iz0/oc0o8slZnVhairUUn0OgubTT/F/gn+0muYbaex3PPI8Zbo&#10;pyg2jI3Ps56DzOcAEjNt056a/wBfocdBywmNdJ7S2/T8Lr5eZtfCzVNX0f4a3ep3WmLNaWOoyPo0&#10;srj93dPCEkKj+IJvib0Bf1NcmPjGo1Dvv6f8Gx5uc06NfMoUVKzklzrvFSuv/ArNeiMLS001fDVz&#10;4WvboK97dFpZ5V3LGQv7vrwOxJHPzc9MjOpGo8TGtBaRW3fv/XkfRxqxqVFUn2dv1/y+RQ8eaHLo&#10;8K6fPd29xJY3c1tNPZTrLC5BxuR1JVlO3hhwQQQTmtcFW9pVbs1dJ2ej+a76kYe0a84mZ4lvZdSF&#10;hqUjEs9iFZs8lldwa6sNFQ54dn+DSNcPSVKMora7Lk2tiTwvZt0NvdMrFBypYEnH1/r7VhGjy42b&#10;/mS/AyjS/eSg+uvqY85Z5iuF64G3p1/zzXctEdUbWGSFIyw3AgfeYfzo1Y9bXPUb/wDsz4b/AAot&#10;/Bl18Urz+1tVZp9U8P6ETFHGM4SG6nA/fFSWJi3ARsXyCfmrysLKlisRPFRi7aRV+y6pdObTXqkt&#10;eh5uIeLrYyMVSjyR+1LXX+6v1MX4KQm68SM19etbeHdHibU9dIfyxLChULEzgFiJH2LtGTguQrEY&#10;OGeV6lDCclH+NVapw62bveVtvdjd32ukm0tTulSp1PeqK9u/fp+Iz4t/HLxz8XLhrLVNYuBpFux+&#10;xabxGioGZ+UUkD5mZ9uWwzOxZ3Z5H9LBYVYHCwop6RSXkktEl/n18tjkw2X4bD1XWsnUe8uuvbt2&#10;+5aJJLiU3I4dQeDkEV2HovU674exaNHol62oGeKOZ1j1C5g4laLIMdnb5GDLM4LMedqRBuQro3Fi&#10;3JtJb/1q/Jfjt1uedjXU51y201Se1/5peUVt3ba3szs18L+Kb3T1tNeuU8M6fIoa38N6SC104I4a&#10;Zuu4j+KVsnH3R0rSMoU4qN7vy3f+R8xUxuDhWcqMfbTW9SXwryj/APar/t57liz+GnhvwjZx6p4h&#10;uI9Lt8HyJ7qXdPLzn5cDc/8A2zXPYkVqqcpa1HZdkclTOcbjqrpUFzy62Xur16L/ALel6XM3VvjN&#10;o2gpJZfD3wukrovzahqa7u/3lhU+vILE+61sqlOmrU0dNHh3E4tqeYVrL+WGn3ya++yXkzipPGPi&#10;TxR4rtte8S6xc39xAzSQebwqsqllWNAAqAsBwoArnxLlVpvme+nye59Rh8BgsvwzpYeChF726+be&#10;706tsveGvhn4i8damLTTVVbeFyl3qTRDaGyWKL0MrgHpngYyVFa4elOurrRHJjc4wuW0FKpu9o9X&#10;5vsvPr0uz1G7tfAXwF8JS2VykT3d7GF+yugknuSGDZbpnDKPRRzgZIY+jL2eGpW7/ez4ylVzLiXH&#10;c0X7seq0jH087erfoml52i+Lfirq/wDal1cNaWkc+z7Qy70jIGdsYGPNlA5wMKvUlc5rgtOtK72P&#10;qksDktD2cfek1e3V+b/lj63b2V7WJtSurPQ55PD/AMNNtrdxPClzqSyl5g7OEAV+gcbjlkwAeBk5&#10;Y5YhUuRxaurO99b+X/AIw0auI5cRjm3HVqNrKyV9Vu1ppe7e7srJM8NeN10b4g6vHDPI1jPfyt8x&#10;wyEsVZweeCOCDkMByD0rCjCdKjC2jSS/A3r4BV8upNr3lFfldL/Ls9jX8afB1fEcUWreCliimRPl&#10;sFKpHKCSw8pv+WbZJwjEqf4WGAtdkY+0V1uebg8++pz9li9U/tdV095dV3a1X2luyb4Y/FjXtNs9&#10;Ss/iBFcFtJhIa/mt2+0RYkjRo5FOC+0OSd3zdAc5FcGKqzjjMOv7zv3+Cf62+46Mx4fwmIw8quEs&#10;ue1kn7r1TvHe2i6aa9Nz327/AGXdL8ZeBNP+NXxy8W2XgmzeOOXw9rsN59n1HUISoZNiOpbY0bAq&#10;hWSXaQyxCNgzc2IzuNbEPD4OPPUWja2j927W2rjG91zJpo+ZwtTG5VzYenF1E781OVnFfO9lrrpv&#10;1T0a8o+IfiT4F+F9ZTTINFu7yOZf3GrywSulwMYO5mlhTec8jyUxnoARUKjnFWXNUqW8lypfhGT/&#10;APJmepg8Pm+Jpc1NwilvFN8y+9PTs7v7zhdVvfg3GXVPCM8bLyoNgqcd/uTE/lXTCnjY/FK/z/4B&#10;61OOdu1qqfz/AM4mQx+E94NtvFBFjJG+a4i/mCP1rVfWVv8Aozr/AOFmnvd/KL/4P4BN4F8Nz20d&#10;7B9sSGb/AFUsUgZHPoGYHPHPGaaq1VuEcxxSk4u1163+46GTW7DTfC6eF/C/he1sAHDXFwzOZJyO&#10;7vtBJ69yB2Apyl7Tc4o06lXEOrXqOXZaWXov+GZhTh2UhtNx/eaCcSL/AOyn8gaSt3O6NukvvVv8&#10;/wAyq81qDtFwi9/KlUg/gCAf0qtexslLe3zX9fqanhTw/qPiiCfQ1uoLCE3cMtxqV2vm2dvEsU+6&#10;STbkqv3R67igA5rzsbiYYWaq2cnZpRWkm242Svu/0uEY03iYycktGuqe8fLU6ezl0m20R9H8MR2r&#10;WyiVH1ZLkSSXeSAQGK5WI7VIjyQpB5GTXN9Wq1E61dvm6R2UbeXWWrvLqvQ8nF4qbnyO68rW+/vt&#10;2L3gPxDf+GdI1eyFn59lrliLS/jaBMvGkkbrtkaNihEkSn5cE4xnBrrjQjUpQl1Tuv69DknWs3FW&#10;/p3MSxjkn1+SVi8i2keS4XcBnC85BHTNaKyu2aVHbD2XUr2Mttcao97flljih+Ui2d1DMc8iMHbw&#10;SM4xwPaqoR9wp88KKjDdvult6vUyraJNc8Vy3Sxk2tkGnlZAThV4U8+n3vzrZXjDTc7pTdHDJP4p&#10;aL1e/wDkcw9w9291qUhKtKSOOzSk/psDVvaySPV5VHlgv6Uf+DYt2kW9LCx+zhmmcyskibdwZvlG&#10;7klSqHtx71De7MZytzyvtp3/AA73ZpOJLS6MNvHPbi4iDBmIdPNAAO1hwc9CO5A7UqdpxszkVpQT&#10;bTt8nbzXTuPS3L6d9jv44pVlAIwcru9fbcPyIP8Aeqr3VjJz5K3PTbTX5f8AA/L0NO2vriOGDUba&#10;4lSaAjyp0bD4H3TkchlP8s81PMpppnJyulVdvX0fl5dTkPGOoaxqvijUdY126F1daleS3txctGqG&#10;SSRmZnwgUKSxbgADPQVdKFOMEo6JafcfTU6rxEVUe739epZjZfEmltFJxcRx5BPcqMn8wM/8BI70&#10;O8JHC19TrXXwv9f8np80L8P5J21SbRfLZoru3aO5AjLeWpGwswHQDd3xyB7VGJsoc19isx5Y0o1u&#10;sXp59bfgbtxruhax4uuPDvhWC6/sHTNDvbfSoLoBZpVihad5XAyFklkiLEDOMgdqwrwcafP1co/i&#10;0l91zip4SrRwsa1dp1ZzjKTWyu+VRX92EXZd7X6lafxzqS6TDoEFxYQW7RSBrr7MqGUBvM8t3jTd&#10;IokLFQ+774HAAxz08Mudyd76afhfV6O1r2tt3PUw8I2UXFafr3KGp3L26+XBcl0kAxIG+R9uAQM9&#10;Rhh+laUoc07ta/5/8MYwjH2jfb+v0M++W3n8LKsdnGksN0zFlAzjgEAjt8ynA9K2g5Rxju9Gv6/J&#10;nepWqJdw06HRx4bP25GRppMyTBjwoOBxnHUY/Gqm6v1n3dkZVnV9quTWxlGItCbgFSqMFYZPfP8A&#10;hXSbXXMkOltJ4ZJEKAtB98Z6ii6a9RqcWl5ln7bLvmaC3PleY7Qludgcjgn6AfiPrWSp7Xetlf5C&#10;nytWudJ4pjn8IfDaw8FK4jvNXmi1bXtvXaUJsrcj0SJjP9bsA8pXkYJrG5tUxb1jTTp0/k/3sl/i&#10;kuT0p3Wkh88HaMfV/l+Gv3s4+KRoZkljb5w42g9zngY756Y7170kpRaY+h2ngj4AfFbx9fzx6N4S&#10;uLfT7KRV1DUdUzb21nuG4JI7DPmYOfLUM5wSFwCa5oYmjWjenJSflr+Wh5mPzfL8tp81edm9ktW/&#10;Rfrt3Z67onwT8H/BTR4fFvi7xpFpkZDfZtU1IMhmb7rfY4ADLI3O3zEBwCcugJFYzSlJ87u+y/V/&#10;ofG184zDPpujhKV12X/t7+FLrZ/cyjrPifWbW1a68B+FP7Gtc7jrXiSFftb553pbklYM9t25uQQ4&#10;remqkI/Byr+vvMqNDBe15a9X2s9uWD91Ps5fa87ejieT+KtS0S91GTVNU1u51W7d8PdO7SFuOzZ5&#10;7cbjV++z7HCU8VGmoQgoR7bfh/wDEurmWfLJaMgbhXmwDiqVjvhFR3f3HX/B34U6r4t1GPxDfxmO&#10;wjLCMDIadypA2+gGd27249RtDDfWFZ7f1oeBn2fYfL6ToQ1m/uivPz6JHe+Nvi/oPwZsz4Y8D29v&#10;PrUcRiZVUGDTxnJBx/HnnaOd3JIIBPfUrU8NHkhq/wAEfLZRkuN4grPFYu8aLd9fin5r+70vtbRX&#10;1t554b8H+IPiDqsnizxndT3b3R3fvnIe59Mkf6uP/dGSBhcD5hxRhOtLnlrc+uxePwuV0VhsKlFR&#10;7bR/zl69dZdjY8a63BoumS6FoVxG06W4QSQwjYi7sCGJegywxjHJB67WpVZcvuxOTAYeWIqqrWWj&#10;d9Xq9N5P089F2uit4H0PR/DPiHRdV+IM84upri2jsdGtJF8yVkmB3TyMrCOMEAsqgs2NmUO5k8vM&#10;6dd4CrGk0pOL87aeTWvbXR662s/Qni41lU9lHmpxUnKT0Xw7RXX1eltVe6vT1TT7T4qaKPF+g21v&#10;aa1ENuoQ2yLDDO+eCEHyx7sjBXC5O1gPlduunaFqb6de/r5/mVCpPK67pVXek9r6uPz3aXZ3dtU+&#10;ip/Dv4m6j4PuP7A8RNOLJZCjZizLaNnkFSOVz1TqMcdMHVe67oWbZPTx9P2tC3P+EvmuvZ/f3X0D&#10;8N7D4X32pj4w+PtBsdZttFht3hsmlBh1ucyh7S3kOctbiSEzSBgzLFbSIM7sHwOI1isXGhg8K+Wp&#10;Uk7zX2KaTjOS/ve8oR7SkntFnzuTV6+We29q37OH2Gted7Ly0u7rR6O2qOB1yX9t79oX4u65481r&#10;T9S8Q3jSBNUvZ2Eeh2sJLNHCsszJBAnLFE3LJkueXL56IPKuHMPHDRagukUnKUvPlScpebtp5H0N&#10;SeQ4vL41pSSir2e0k+vnfutU9HqrGnrnwP1eLT92vPbTRSqPtmn6Taz3sUTf9dWWIZ9CpbB6E9Tk&#10;87pylaMLf4pRi/uTk/vSZ87DNaFKp+5k5W2k/d/DX59GcLc/CfTLHMLXup+SCfISeJUZR6DIJNdM&#10;MbOa6fJ3/wAj1lnFSrqoxv11b/IqWfw/0HS70aibN7gxniO9dWjz6lVK/rxWvt5yW5pUzPE1ocl7&#10;eid/vdyLxJoEHie6Gpaxql/OyjbEvmRrHCP7qIBhR7Ac9Tk1ca0o6GuHxlTDx5KcYpeju/V31+Zn&#10;nwla2oBh1S9h46C5HP5LVe0b6HQsbKe8U/l/wRH068TATxCHCdBNahv14Ip8yvsWqtN7wt6P/hyv&#10;cTa4FEKNY3Ss2BCz8vnoNrk5PsDn2pP2a1d0bQjRfdP+uyPQrrw/Z/C7RovBmow6x4X1mW1ju9f1&#10;m2uNtrIJjC0Nou5SCqAgvlmVmYfdC8/P4KrLM8YsVKSlSu4001quW6c/V2aWiaXqc2Nr1Zw9nSSq&#10;WupRe/Rp2Vn/AEupoWGk6jHKr38kV6bgDy5oYlhZsDIJ3MVOeOhAPYA8H2ZKKm49/wAz5KtXov4P&#10;dtum27fcr/enbqTeHLNTaxW1o8huYjIJI4RucYdhkxt976g/rToR5qEWuxGIqP2jlL4XbV7bLqjJ&#10;ihlJ8Q6nKAWa9kiLjCFTuYZ2gggZf0wKwelJs7qlR81GCdtL/l/kUFzp3hCfWwQzXBdxhuVLNsXj&#10;8j7Z6VrFe6kdHN7TGKj2svuV3/X4nIPYaU/g+fWJ/La6mugkGJCHjQnaMgHoVV+vXiunVSSPbVSs&#10;sbGkvhS100b3/BtbGPPDeRQwQsw23CefHGqfMCxKDPGTwuQOnPvVpxO+MoNyfbS/pr+b1NGy1PSd&#10;Q1qO51WJILVbcRrDOS4wqbQuQvcliOOM/jWUozhD3dXc5alKtToONN3le91pu7339C/Ywaz9ls/I&#10;bzIPsrGS1aMEtHlgzJn/AJaLuJU57DnikqtOMnzd7HPKdDnnzaO+/nbS/k7a/wDBIooZYtVl8u6Z&#10;4zlZYYwR5mDy6DswGHA6kcdRW0tEObjKirrXo+3k/J7epo6duXV0sJ7rbDd/ut7fdjlJ+Rx6Kc89&#10;sHPasp3iuZf0jlmlOi5RWsdfVdV6roUNa0lmM0N3F5dxbM6tkfMjLncvv0PHcg45xTUkttmdWGq8&#10;rVtn+uxhaPdSaZqAIbkuBnOQD1B9xnH4ZracXKJ6OIpqrSLF5qCaNqY+yhoEeZZpx5h/eANkIfYY&#10;6evJ6DGaj7SOvyMoQeIw7UtXay+7f5/l8zc8Q69qV3411LXbiTT0exgu7JFsNNtbTMZheGMlLeNA&#10;zYbmRgWYjLMSaxp0ofVYR11s9W3rdPq3p5bdjG/tsHShJb8j+5pv8jn4re1LNDaTGWDhkWRQjKcc&#10;8ZxkdODzjP02lvfZnS5S3krP8yZtOaFITFKQLiMlGxlGIA3fT9e1Td3dzNVHrfp9/kQyWkz25it7&#10;qVvMydrfMjcj06dPz7immnK7RrGsubVWt95XuvMj0kWzDaemM8feLcHuKuKXtOb+trGq1rXI7C2e&#10;8S4s4Y98hjZ0VOSxXnAHr2rR7pjqz5HGXnb7z0bxDpfwR+Gvh21TVRqPinxfKhTW0sLtYNM0qQcf&#10;ZlfazXMq4O9wDHn5V+6XPh4LE5jmbdVR9lRv7vMvfmukmvsJ7xT962rtewsZhqlOo8PTqJNatpXs&#10;+yd9bbN99jI06zubzyNeufDNlYaEjLI7ojZniHJRWkLEFsbdy7VGeOeK9Kr7RUXGm/eeifZ9/lvb&#10;yPMc6VOpyOTnU7f52t+N2c74i1u88R3t9rOq3huby5vvtE823ALPu3EDooyVAA4AwBTw+GpYWMKV&#10;JWjGPKvRWt/we56UFLmWllZ/1+Z6x+xl8Or7xTrOpeJZ7lNI0yyTbqHiQTCK5t4lQvLDaTP8tqzJ&#10;8013jdDEMKwMxV/Ez7GQpVKeHXvSltDdPWylJdV0jH7Urt6RuuLNsxeAwlqceapLSK/4H6dXp3Z1&#10;nxK/bV8PeG9PTwT+zp4Sso9M0hRbafrNxp4NvbFmOTZ2kgxlsMxuJxJLITkhThq9ShSrRilN2b1a&#10;3fzf3aLRdD5zB8K1cTVeKzOblOX2b/m193LGyXdnL/8ACWN8OtYGravHN4w+K186/wBpajq0rXMe&#10;iseUgjXJaa4UMAxBCx42LkBg22FrKb5ox0fw+a7/AD6G+Py946Hsef2OEito+6523u9lD8Zbvpbn&#10;vE+neMZJ01v4weLRBdOrOtvLIGkZT3EKcJ2ztGM+ldk1U+0RgsTl3K6WVUuaK0ulZXX957/N7HKX&#10;ktvatnQtJbynYMLi7woOecleSf5cc1jvuz3KcZz/AI0tey1/E7f4Q/AbUPGDxeJPFcbvaN81jYBQ&#10;vnrgEzSHtFjBGT82cnC439dCg52b2/r8D53PuJaWAjKhhn76+KW/L2iv73pt67SfFz49RaYzeDfh&#10;RfqsNuDFcazbgBSM8x2/tkcy9WIG3ChTW1XEKMeSl9/+X+ZyZDwtVxFRY3NVq9Y03/6VU7vtDZL4&#10;tW0c38PPhudT8rVNbhCIjNJtuGADDOdz54wByc8Dv6HlpUnKd3se/m2bqivZUXduy0/JfpbXt3NT&#10;X/H9zqNy/hrwKGkjY/6VefOpmTHLhgMrCCRufhn6LgYrSdZ/DD7zjwuVQpQ+sYzR9I6aPpps5dlt&#10;Hd3ZBZWVj4GsI51ma6u2k22EZixI7soUbVHIyAAO4XABAJL5r3NTapUnmVRxatHrrpZau7/pN6u/&#10;SHwd4fvdf8Tz+LfF876dbWMxN3fTuhSMpE37qJCVMzhtpEceSqqc4GWHBj6s6eHbjFttpJerV9ei&#10;S6v8zoxNWjTwn1ag03JaLW+rWretk9m5Wu3p2MAx638KfEcbzeXPA8e3zrc7orqMgZxngnB6Hghu&#10;6sCeqcIzWjO+M6ObYVq3LLs94v5dPNfg1ZdX4l8D6X470iPxDoUyR3TQq8EhPyzp0CsTzgEbQx5Q&#10;jY/G1qzjJxfLI8bC5hVy+q6NVNxvZ94vuvzst170dbo9w/Zd+Enwd+Bn7OSftJ/tpatexeH7/ULt&#10;PCXw6W2BvPEV5G6RvMsYYP8AZ4wgBkLwpulbe2PKS5+LzHOMzxueVcsyhLngoqpUeqgmnK17aTd9&#10;km7JPu4fSYzLMPjqNOu/WL7r5fEu19vz1fin+3l46+J2mrbfDHRrPwbosEXk2tvp9hE99poYBghe&#10;WPZbt3H2eKFD1G77x9HL+EsthB1MTUlXnL4m21Fv0i/e/wC35T/Q+Nqxq4bGKE6UU1tf3lJeTaSS&#10;8oqLXXU+ZPFll8cPiJr/APZd9q3iLxfctIGS/lvbm84JwGkZ2YQhcjOcAdckYNe0qGW5TG6UKSey&#10;SjG/ola7+8+ow+Py2OGdRqNNLe9l/wAP5W37X0Ot1Pwh4j8J6OPDuhzxfaQu3VtfmkAec8fu4woL&#10;RxjOMsA7YycDALhioVfea9EfPLH4LEVPayvb7MEtF5u9k35JtLZHDt8L4EnZ5dcgVScmKCMMB+bZ&#10;H5Vv9YbWiPYWcTcdKbfq/wDgfqIvw10Mqzm+uWA/2doP0JjI/Wj20xvNsRe3Kl+P6iz+DPDlou8Q&#10;3e08cyjg9ep25oVSbHHH4qo+n9feUbuy8JWoYme6DAfdEij/ANqU71H0OmnUxc+i+7/gGx8MrPwj&#10;p2o3fxF1VLyaw8OCKcpMVUS3Uj7IEXAOWBzIB/0yyeM15uavEVqccHTaUqt1ftFL3n6P4b+emp1e&#10;yxVWhO1lZdO/RfP8rnXaJpev+DbG6vpr5/EHh+5H2o5iEk8bOw3OUGQ6FXZmwO3A657UqanTXLa2&#10;nklb/hj4fFVqOYzSivY117u9ou3S/R3SSv8Af219I8I6N9ng1nwNr/kWFw/mCzJEtnIOpMfUwsD2&#10;GBwQwXrV4impU79V/X9XPNxGOxTnKljKd5rS+0169JLzevVNhofijwzdTN4U8Q7dOuzIJIbTU1Bt&#10;5GfLAwy5ABxgZXYxPSssMo+yVvP8/wADXE4PF04rE4f342s5Q+JW096Ot1115kkU9e0q/wBJ0TU3&#10;jnUWz6rOjRXFqZHJRzhknJ3E/INwYc9c5zXPO6w3rL9TShiKdfF0017yjHVSstVs4Wst9Gttn0MP&#10;4ia9a/8ACIxeEYrG+tdWtmggn07UbTZKgClVIcffUtjAyQAOK6uVc6seplmGqfXniJSjKnLmalF3&#10;W93p0aW5mfFPSm06PRfBenJI86r5MUcqYbJ2Rrj2Ylj15PPHAq4r322dmTV1W9tip2s9Xb5t381p&#10;0MSCKOPxrM8NncXdtpbFGEcaM4jiAiDYG0NgjPHOMnnk1Mn+51dm/wBT0pSvgkm1GU+97XlrbW9r&#10;rv6FO005dT0+91meRlMciFcchmdiSP8Ax4VUpOElFGlSt7KrCklvf8P+GLWh3M9kkNwq4kS5JG7I&#10;U+Yq7eh4+519CaipCNROPRr8jOvGM5NPa35N3/Muanfw6kE8R6UPLk80R3Vux+aCdeQDjGQ2DggD&#10;OG6EECcPz070anTZ91/wOvbQyVN037Keqez7r/gf5F/xDBa3UUF1ZqBDe2YmgOR7CRP+AORnt82B&#10;nFVCd5OPWP8ASOajCpR1l0bXzWv4qxSvNXa/1mea4m3vebZHyeVkZV3Mecg+bu5x0bjrwoxcY27f&#10;1+R0+xUKMXHpf7lt/wCS/kYTHQo7eWLUvtxuUuAsSxBPLEHORz8wYZGB09a3SqcycbWf33/I9SN5&#10;U7x3G67Pb3Npb6gDlZEKOSP4hwSfc8n8aKek3Eww0ZQqSp9tfk/8tibWQ05ubqB8/abpm+YfeAYg&#10;fkQ3/fQqKejS7IdJqPKmrWX9f15DXS2XR7OZrLbKscvnvkjcRIcE/QED8BTvL2jV+35CTk681fTS&#10;33Gppl3bQQtpV1fW0qXdqrxETAmKRlO1hkAgqeGBA4PoQaWsuhz1YSvzpPR/ev6/Ez5IB4du7tIC&#10;5aAlngmQrtbgjBB6YwQwxkEVTXtErm8r4hRv16r+vvTKepyz3ESzXLlndjuLYJ4JxngZOMc96cbX&#10;Omioqo0ieaQeHPiFNuAEdtq0qN/ueYR/LmtKqU4SS8zCjfEZbC+7jF/Oy/U2PA3hWw1nxTdeEr9o&#10;Y9Ot2N3PcXEuyGKKNhzI/wDCrbkQkc/NgckVx4zEujQTvaUmorq7vsurSu/lqROrNU44iKu7Wsuu&#10;n+ZB478TzeJLhwfEralEuFtCtj9mtkiU4AhjJyq8DlhuOznNb04clo9I+et/P+uoYTDrD68ii5av&#10;W7v5v/LQi+FPww8Z/GL4g6b8MPAOnfatV1WbykyD5cCcF5pCAdsaD5mbHQdyQDGLxWHwVB1qztFf&#10;i+iXdvayOqrVhSpuctl/X47HbftAfE7wxpHh62/Z1+DOtC48M6OAutatayZTXLtW3MUbjfbLJlg2&#10;AJZMy7QohSPxMlyut9YlmWN/jVNl/Iu3rbTyS5bt8zlz4ahOdT6xWXvdF/Kv8/67nntkZNM1yx0/&#10;RY5LqeCeJxGsGWe6OG2IpG4YYKmP4ivvivZb9rQlOponfr9na79Vd+VzqnyuDk3pY948B/DvxNoV&#10;reWXw2s7UT28ko8ZfE65IljjuFyZbPTtxAkWM7leccO+W3ovlserCqVSmpRVtOvRdPnbfsfnuc43&#10;Byknjm5LT2VCO8l0nUt3+zHoukm2jzrxddeBvDmo3CaS914g1QE79QuG3vISfvbznPTqobPI3U5J&#10;dz2MCszxlOLqpUaXSK0t8l+rXodN8Avg/qvxFvm8beOo4oNEtQzQ20sgRLpo+XeSRjhYI8Hec7SR&#10;tIIDCnSpxlr0OPPc2pZdT+rYTWrLrvyp7WS3nL7K369ih8f/ANouLxUlx8PPhjcsuin93qGpxxmN&#10;9VYH7iA8x2wPRDlpPvP12jepVb92L0/P/gF8OcLxwco43HR/e7xjvyeb6Ofd7R2jtd8x4S+H0elw&#10;nxF4qdIvIXzDHMcJbjP3m/2s8ADnPABPTFK56OPzZ1Z/V8Mm76abt9l5d3tbVu28Gv8Ai698ZO2j&#10;6MjQaZHJH567QZJU3hfMdQeQuchAcDqcnoSnzPlW35muDy+GXr21Z81V3t2Ttsn3ezk9XsrI27Kw&#10;tfCWlS6iuneY9vCWmeQfPIN/ymTccFuVCp0Bxxk4IrRRw1qtTHVlT5rXeltlprbTbdt/pqsWNZ9T&#10;vTrfi5Sd9sZIIDIyJDu+43GGI2/ODk796+hrNO8rs7/dpU/ZYZ7Ozejbtuu2+m2ln5EN3repa1rL&#10;X95M/wBntbG9FssjdD9nkJPpklgTjgZArHELmil3cf8A0pM2jh6WHw/JFaylC/8A4FH9FYXwbren&#10;6/pDeBvEeHQR/wCgyO+OAchd38JXLFW/hyQQULYp3py5ls9y8bRqUan1mjv1/rrfquu61safgZL3&#10;wR4ytfDPiG+mTQL2d3utQijG60iRS00yoQf3iRK5aLneAFAPyk5Yuc6eFlUpK8kvdT6yekU/Jtpf&#10;iRLDYbOoxmnyyW/+Ht+sXun80fQHiL4KfFb/AIKG6yPFvw+0ez0yx062TSbLUbi8I0XRNOUq9rYL&#10;IEZ5AiFSI4Ue4Zt7FGLOx+Jy7+yeB6VTC15uUpNVL7zq1JJqrUkrpLmkm221GN0k0kkpWc42tX9r&#10;Uhy09YuL05En7sY7ttKysruVrnSXv7N/7H37EMsL/F74g2WseKYbPyr2LXZ5lzIS7gjRLOSScDBC&#10;K146RuqK3koc5iGd53nkmsHGUYPb2dlp51ppQ82qam09pHPmEs1zKHJh8Oow6Opo791HdfP7jyz4&#10;i/theCNc0k23hTTtXvbeCfy7SxuY4NItYxgktHbW3mDaPlH3lPPIFe7luS1sLU5pQhGTWsryqTfr&#10;UnZv7meZLhnGVqyeIrX06K/yWyX3HkOofFnxn4n1IrY6VpluME5WFnCL6sZGYcfT8K972FOOrbPZ&#10;pZJl+Epe9KT+f4KyQ651Dx7fWKy2mtXMrEgiSCFIkf6YUAD3z/Sny0VoTClllKdpQS9W2/zZTl8P&#10;+NNQhaTWvEMwTP35Lt3C/UkhQPxpqVJP3UbxxWApytSpq/ol/wAErf8ACG6ShL6hrEkx6gochh65&#10;UMP1FV7SXRGv16s3aMEv6+X5EFxL4K05CDpctwc5LG42EfXazD+VH76T0ZrFY2p9q3y/zS/U3/i5&#10;Zaj4P8MeGPAN34VbR2m08a5ew/vMTy3Sq0JPmMTuW3EWV6KXbAGTnyMoqU8disRjIz51zezi9NFT&#10;bUrW7zcteqS8jpoTnyypylezV9r7XT0tunoWPgt8VYvDsg8I+JblU0+Vs2t5Jk/ZG67Wx/yzPXP8&#10;J56E49uUVdM+dz/JZYuLxGHXv21X8y8v7y/HY9Q1Xwd4h0C4n8TfDOO1W8ugHu9HMgEF8QQxaMD5&#10;Y5yoIDDhgTxnKrDjO6107d/67HyNHH4XERVDME3FK0alvep+vVxv3269ylp8nhX4o+ELm2vNGuJo&#10;o71pLjS5yi3VqyhfOWMnkEbs5GVO5crk8YQio8yX2Xf5P/hn9wV1jsjx0JRmk2rKau4Svflv0s7e&#10;q1s7LXnta0XxP4ItZlXUP7Q8JweYkId4wwmhhfCSbcmMugZuCVOSRnFclW8qUfOf/tx7GHr4PMKk&#10;bx5MS7Xtdq0pLVXtzKLstk+5F4j1Twz8X9Q8PaV4chvCktzN9t0ueQK1uqx+ZtSTkFSEbbjP3emT&#10;iuuTXtW4roaYOhjMkp4ipiGrpLlktnd2u1prqr+u9kchrtzJ4U8d26Xl1cavDpIUxJeuyuiYysbE&#10;Z27Wk+mccDpVwbnB366HuYeEcXl0uRKm6l78uzfV203S9RnhWWG28K6zqDTxvdvGVK78SL8pw+O4&#10;LvzjPQZ7ZmorziuhWMUpYyjBL3fw9PVJGcbCODRE1BJpUeSUqyfwSICSv5FT6j8qfM3UsdXtXKu4&#10;NKy+9Pr+f9XL1qP7Q0+4vI8ARxwrJGzDlANh57dM57fhUfBNL1OeT9nVjF9eb79yOyiS78R6dp1w&#10;0Nmb+7+x6jd3MojjTeyqJJCeECHLk5xhe3NOpN06M6msrK6SV3onou9+nmdUIe1pckXqtY/8P26H&#10;bfBbSfh34g8ZDwb8dfHr+GfD+j6R4g1YXNvYwPcXN5b6XNNHpySSPHseea3SKPLOolnXEUjNtbnx&#10;PtPYSrYfWclFR3afvK10tk7+9JK6jr000wkaWIlyTfuPVvronZru+yvZtHF3Y0tDJczTSlZYwsFy&#10;vyLncCGdcEhSMk45BA5610N1Ha3zX+RhQW9N7rb1MnWrdyx1FSf3yocf3j8wY/muK2pPodGGmuXk&#10;7X/S35jrKOK88PSxqzK0epQKAR1EiSA/rGPzondVV6P8Lf5k1HKni0+8Zf8Akrj/AJkerTT2U6Wa&#10;DcYFJnOOshOW6enC/wDAc0qNpLm7/l/WpdBKrFzfXb0W336v5l61W01XT/Lkkdd9uSSRkxdckAHk&#10;AjJ745+ik+WZlJSpVdF1+8guYJLLW7O1uFXdHDkMDlXHOGB7g9c0J3pyY1LnoTkurLF5rEur6ZcC&#10;7O+S2kMEUuMs0LNlVPqFOQD1w4HRRQoqCX3jjSUK8Etmr28+v3/p5mZqUvmbSTwXZhj0qoKyOmkv&#10;fkVbtzNKzODlmJJrSOiHTXLFWNTw7Fcazqg0qXVxZxToJbu4bkeXCrO+QOWO0Ehf4mCgc4rkxU1R&#10;pe0UeZrRLzk0l6a2TfRXe1xKCUGku43X7+0eUW+kaS9hZqoWFJ23Tyj+87dBnk7V4GcZbGTtSjJR&#10;vJ3l1tsZ0oN+9KXM/wAF6f8ABOu0j4gXnwp+CF54T8Iy/Zda+IaOPEGpRDE0WhRyNHHYI/WMXM6T&#10;STgffiit1yVd1PlPCvH5z7arrToaRXR1JK8pvvyRcYw7N1OqRpKKnJX6a/P/AIG/z8jgrIRecGm2&#10;iOIeYdy5HHQe4JwMe9ezUvy6bvQt3todR8LrW1v/AIgR6t4juJYrLTmfU9TuLZC0xRT8vlnrvaRl&#10;VT/ebP8ADxx4lxhh1TS3tFL87+iTucOZVZQwjUFeUvdV9rvv5JXb8kemeKR8R/jho633iee38I/D&#10;/TYF/s3w/BMkUUMKcJv5Ck4Bw79TnYnJr0YOVSNr2SPj6M8BklV/V4uvi5O0p2bd3vtql3S8uZ6I&#10;53wpoWh/ELxpb+DPBzme3jAfUL+MklYFIDMM/MzMSqqTj5mHFcuJqQowv8l6noVJ4zBYOWIxej6R&#10;83tfokt3a+nUm+Pvxoh1Oxf4VeBJI7bQrXbFfSWrfLeGP7sKkf8ALBCPo7DdyNudITlyWHkWTOnU&#10;WNxK5qr1V/s36/4n/wCSrTe5z/w+8KWukWDeNvE4WCKKPfAZs4iU8ByByWPRVHJ7c8q0ubQ6M0x1&#10;SpVWEw+sm7O3Xy9F9p9PweD4s8Xan431FbKxhkjs0l/0e14yx6b2xwWx+CjgYFW9rHo4DL6WXU3O&#10;bvNrV/ouy/FvV3Z2PhTwXa+FLFLrUwTctKCMDJVmZEwOOoJXJxhOp54VqOlzxMbmE8dVdOl8KX4J&#10;N6+qvp9rbbV2PFd4ltbf2LJMpvYZ5PMjgi2xxqRxKzE5LlDhVP3Nz9GJYk+xGDi3L2kV7rS1b1b7&#10;JbWT3fXTpZE2meDNH06wkXx35llJcWJuNNWRwoCruEjN6Sp+7ZYyMFWPHZbhTSXvk1MdWnNfVPet&#10;K0uu+q/7deqclrdb9Xg6X4xl8LtfSeH7W1Gox6VItzqEsRMkcXe3iBP7pX3bXx85RimQGZa8rFU4&#10;1ZUuZu3OrLo33fe2689eiPY+rSrwtUfuNqy07rVvq1a66X16JmB4l0i0dY/GHhZPKtpSZXijwDAw&#10;+9jAAGCRkDgZDABWwvapc10ztw1WSbw9bVrT1/4f/gbrX6M/YO+Cfgv9pCw8SeLPj14gHh34beEd&#10;LWTxjr0spiBPmRlLaB8H95LGHT5AzpvVVR2lgjf4XjHiGtk2IwmBwK9piq8nyU+6UJXlJfyxk4vV&#10;pOzd0oya0wWTqnXq4mcuWnFfF5uS931autne66s679o//go94rU2nwY/Zc8Fv8NPhVpli1lpB0CP&#10;7Pqci7uQ7ox+xq+cmJHMkzSEz3FwzsReUcH06E/r2az+sV27yvrBPyTXvOPRtWSXuRiclfEQzKm3&#10;hZWmn10bj5W+Fd7ar7VzwhvhT49+OVnN4f8AhL4cvNVNrOLy9eygVLRJGUqJbid9qQZGQDK6gHI6&#10;k19Rj8xyvK2sRiaijzKy1bclvaMVdyev2YtnFllfE4JSp1k1FPW+8X5v9eu5c039knQvDqRwfEX4&#10;hDUb4SEnRvBkRnIYgfI11ImxSMHOxHXnhq4Hm2OxC56NH2VN/arPl+agnzf+BOL8jHGcUUIScMMu&#10;Zrq9v+D943X9E8H/AA7m+z2fh3SNGcp97Vbrz7oDPcEs+fZdo9hXTRqOv9t1PRWXyt/wfU8ylXzD&#10;NNZynJdorlj9+i++5zc/iLTdQSe7ttXuLmKLJMscJhTd1I3P8/f6fjxXWo8mjVj1KeBrwajyJN9L&#10;8z+5e6c3N4oOoXrRaPpaMyDJuJgZZDzwFLfUnp2rfkstT044NUoXqz+Wy/D/ADHQ+E9Z1VDe+IdY&#10;eCEn/lo33uegA4P4BiPSnzRjsiXjaFF8lCF3/X9a2Nv4YeG/BviX4paJ4L07S7aeOW+D6lqGsyfu&#10;YrWIGW4cqfkwI435YYOcFea8vOsVXwmU1q6bTUbRUd3KXuxS6/E1tr5m9KOLmvaVp2S1srLbXV7/&#10;AC/E6rwdZ3Xxj1HxR8OfilDPb6wmpT30Rk+eS1LsSdgGdwUkfdyGVhjORXdgcHQwVCFGlpGMUvuV&#10;r/PqfJ55jauW1qGbYJ80JpKXRS8n2b212a1tZnl3iD4feJfC/jCbwFqul3EuplkjsIrGPzPtjSMo&#10;jaPGS6uCcbcknA9a6qkuRXbVlu32PsMvzDDZng44mi/dfTqn1T7NdUdn8J/jHDpUSaD4vZRp7yCK&#10;2u42x9lIAOfl4EecYxwnGPlHEU7QfI9vy/U+d4gyKpi5vE4TSpu42VpfL+b8/U7T4s+Gr7VLeDxX&#10;4dvBaa7b3KSw6hDIFF6u0qCSP4yWRSRwwK7sgZOdWPJUjN9bp+fVP5fqfPZDjqdJTw1dc1Bqzi9X&#10;B31/7d3a/ls7dlk+C/Gtr4otNP03XLNYL+G+D3K3SD7OQgELIw528tHx0Ikx245JqMXCn2lv5NXX&#10;5NfI6swy2pgqtSrRlem1Zcvxa3kmn10T16NX6nI/FbwOfC+pPF4Wt7iG3a4+1Q28Od1qQDu2sDnA&#10;OCMdAQQcGuiMlHEe92/r+up9BkmZfXaaeIabtytv7Wul137/AHWOfi8W3t7PqF7r8k15fahpqwm7&#10;crkFdoy3HPyqBnrkc5ya0lDt3PTeDp04QjRtGEJXt/l83tt2sSaj4Zt7PwtY69b3RaWSRTcxs4IK&#10;uuVKgLxtKsGy3O9QANrGs1VvWcGv6/r8gpYnnxE6bVrbfL+tBkeqz6ppFtoZjPlxXGEYA8nBXH1+&#10;br9KHBQqOfkTKiqVeVXq1/wf0NKySOLXpppbffBLLeQiQ8A5iOQR2+8pH4+lZuX7tfL8znk3LDx1&#10;1XK7fPT8mvuLkmlXB8Lw+KIPEVhJe3jajp76ba3ki3sDQWsK+dKu0ARzpdMqMGYSNbzq2Mcp8tSo&#10;6U46LlldrR+9ey84uN/K6Z20Kjwk41YvR3W+qTVtfLX7rok8ceFNSm8D6H8SdR1PRhH4kikNpp9t&#10;rEMt+v2WKBJrme2Ql7aGSR5FjaTaZWgk2gqoY1hl7K9Ps39zk7L1t06KxFCl9WStteS/F2+7RX23&#10;7M5Swd202TTLuKRJclgsq4+U4xgH8fwNdEviujavDlrKohdYlQ6bbpFKjFJM5ToAyK23n0JYfXP1&#10;qaN+dv8Arf8AXQVCPLWlfql/X5C6BLGthdXUqY8meBwpz8zgShenpkn8KK6c5xiuqf3aXIxUZOrC&#10;K6qS+Xu3/wAiJ4rY2Et3Kf36BZBg/eydrKfoSmD/ALXPtpqmkbxu5KK22/y/W/oS2ItrhlVppEdZ&#10;Bl7f5ZFIwQOh/wC+lBI7g1lNyjqv6/r+mS/cneSuv6/rUNRvXNxaxXSKDDuaGQDja2d6r/shuQP4&#10;dzD2pwV4u39dgpwXspcvXf8A4Pnb7yjps4QBpBhZblGYnuNwOP0q6qfK0uz/ACOqy9sm+g17a5u0&#10;BjjBCqNwB6H+VVdRJjOEW7kbyop327Hn76SLx/8Aqq1oNRbVpfgbXgrxHL4RS+1PTdLWTVZYVg0+&#10;5nQOlqjlvNkVWBDSYCoucgB2yM4rzsfhfrkqcZztTTbklo5NfCm/5d2+raXmU/ZypSUle/5df69T&#10;HuzeT3Et3eXLTXEhLSSyuWZmPUlj1Nd8eVJJLQiHIopRVkiz4ovBfa9M0efLgWO1t89fKhRYo8++&#10;1Bn3JrHDw9nRXd3b9ZNyf4sIN8qb3L/w88D+IPiF4jt/CPhrRbq/urtgwt7V0Rii8Es7/LGgyWLN&#10;kKFyRxUYrE0cNT56kkltr3f4t+Q5SUIuo9orU9I1LxPoXgqe5tdY1/Rr3Sre9cvpPhOA/Y5rnJkZ&#10;PtLEvdAF1yWbGNo27QRXn08O3VikndJay3tstNls+nfW54GJhjce70qfLKX2pvVLuo/Z8uvnc4Dx&#10;d4zn8XXst/eCS+jkm+0vbQTlI0bGBuQpksoO3dyAOFIGK9dKSVm7Hfg8IsJSVNe7bT+nfrvbfudT&#10;pHi2fwZ8D59T8PactnqHivU5rK0ELktHZQIomk38cl5CmcDqpzlBXn8irZg4yd1BL/wJ9Pus/wDh&#10;zir4SOJzOMa0rxppSd+sm/dVvlf/AIcxfhz4Rm113fVfsq2Nm2+SeeBQqEY5LEfdGR16kqoznB6q&#10;taMWorc0x+JdNqNFPnloknv+O7/BXbK3jrxbL4k1L+zrW1kW1tpSllahjvEoO0yNsOHkbtjIUYAP&#10;c7Q0jboXgcAsGnKbXO/ifS3Zdor8Xq/Lo9L0XR/hlow8XeMpTcapcf8AHvbxyAsX4+RTzyONz8hO&#10;wJ2itoqKVzysRWxGaYj6rhlaC3fS3d/pHeXXS5mW/iTxHeXlzeanEFvHXy4tqgRwQPH80YXJIKk8&#10;A853EnJNZKpze8jrnhsLRpxjT+Hd92092/Pr02todL4S0uHw3f6d4w8X26SaddXLrJNO5zDK3+rn&#10;l9ELjbz/AHw/Qc70kk1KWx5WLqyxFOeHw/xxSsl1S3jHzUdVbtbqY/xB8f3vjnUXOlZSztxvtfOG&#10;1mwNqzP3yRgKOw5PPNZ1qvtHbod2XZdTwELz1k9Hb8l+v3I5zwf4V1nxPZa1qGnQRxwW+n+VLcXM&#10;wjjMzSIUhDNwZGCuQvopJwBmuPEVKcKtKDerlp8ou79Fpr5o9jFYinhvZqWuqemrtrd27LS9jP8A&#10;DfiSTw5PLpuqq620hK3UUi4MbqSA2D0I5HPqQeCQepwcneO5ri8PGvD2kN1s/L+v62Pprxrr2vaR&#10;4R0/9hr4RaXK1tYeGpri+tdLt2luNX8au8F/KPLUEzGIW50yFMFtySLz5iivyjL8DGvjv9cMV8dS&#10;slC/2MH79Gml2U3P6xPW3vL+U9yriaNWlLJ3raHvf3qmkpfONuVddLo98+E3/BN3w38IvhDN8Xv2&#10;6dc0rTbeW1WO78G3PiQ2ukW7giQW97eQky3koZFkFjZbnRkXM+5WjHbmPGNfGYr6plEZSb+1GKlN&#10;r+5GXuxX/Typp2i9GfKf2fPBzdWm1KSejk+WC/xNaza2cYb9WtjzX9ov9uv4K+FNBtfBPwn+Gs/i&#10;vTrFjHZSXNqugeHbJuCfs+lWYWSVWA3b5nidyCWBOTRlnC+czxLr16qw7lvZqtXkv71aacY2/lhB&#10;xXRmSwGGzOo5Yuq601srckF/hitbebd+6PnPxl+0p8X/AIkxf2HeeNv7M0u4iaK20zw9bpp9pGSQ&#10;yDbCFZlLKFPmM33snoK+qpZBluAft1B1JreVSTnJrrrK621XKlsdeHweFw7aVOK+S/r0POvDGiHU&#10;b2RLqGUQQMHvFjXMsr5OIx3yT69MEkivbq1FG3Lq3t2t3O7FVvZU9Grva+yXf+vI6jRvhjq2oM93&#10;MBbRNnbaBydq4K8tjqBwWHfvzWns3NHiV8+oYeXLB3e17fki/dp4S8EQmF1QXEWcQIoZwfVhnC/8&#10;Cye4oabZyQ/tHMZXWz69Pl3+WncwwPFfj1nmtY/s9kAS11NKQgGOrOR83b0HbjrStyq56d8Fltoy&#10;96fZb/d0Nzw54es9G+E/jfxJ4UguL+YWlrpVxqj4RRFNMJZzBH975VgjDyZOFmAwFbJ8fF1ZV83w&#10;2Gey56jVr/ClGLk9kryul1cd9DqVereEsRywjKSjFdW7N2b2b02S+9s9Hjg1PxN4O8M/tHeEbMS6&#10;xpNuqajZwNh7+GNdlzB7uNrMgx3wAQBj6GlTcYJxWx+cYiVDDY3E5Ji5WpVX7rf2JN3hP0d0pemr&#10;V3fufjH8IvD/AMdvhfDfeDEtZ7y60z7b4Y1JbdD9oXiV7NmYZi3hSykEFWDxtgbUJUhFvmX9eX+R&#10;5XD2b4vh3Mp0sVdRT5asdXboqi722l/NG0l1Z8gXVteW9nFDcQyRSxzSiSCRcMmNqlSD0IIORXLF&#10;x9pL5fqftEZQlK6d00tenU7r4W/E5LLT/wDhCvE91IdPk+S2nMmDaMc9z0X0/u/Q8Krdw5T5nOMl&#10;VSt9boL3+q/mX+f5+ps+MPDcDWd1tJD3ln5N4qIBucOhD4+inBHBU+oIHnNvnhJ9H+jPPwOLkqlP&#10;tGV15Kz0+9/JmDoPje+0h4LfxnePPbxRvb2WoMhZ4w23lj1wNmPXDHJrpqU41ZXXbY9TE5fTqqTw&#10;sbSeso9Hbt639NDG8W6PGuo6rqcEkKJDJbKka8BxKhO5SOCOPbrkDriqU3FRg79fw7nfgq8vY0qc&#10;r3fN/wCSvZ9TEtr2+gtZNLEx8lz5nlnkBhxkeme/rx6VvKMW1LqehOFOUlUtrt8jY1PSP+EN8RC6&#10;aJvs6TJIisvzKVcFkIbuMd+xGe9Yxn7anbr/AMA4qdb67h1Hrqn81v8A15lhdVhljA0slpF1Zp1h&#10;JOWjIGOvPIDA/h61m4fzdrGLouL9/bltfz/rYq3Lst3HdxI28RhWKHG4A7ePyWtY3SsapKVJwb/r&#10;+rm741vvGPjGZPiv4o8PTrplzG+mabqVjpkVnpouoSkz26iNFiBWOYSNEmG3TIxGHGeLCww2DX1W&#10;lL3r8zTblKz0vu3urXellboem4YjF4Z1WtE7aJJJ6uytZXerO41TwR+zXcfst2vxa1D9pDVdR+Lt&#10;1rcqav4L1nS7vy7fSo98NvJb3LRMl3KyLEWXzozCm0BJRuVFOtVhioUKFL3NeZrlST0a2d7O7vda&#10;yXnc0VGNbAupOVm9Fo/T8GunR9DyO50261F4tPtSXmnnVYtzYH3SMkn7qjaST0AzXfGcYNt7I8yl&#10;XjTvOeyWv3/m72S6jNdvNMVINA0olra2diLvBU3UhwDLg/dHBCg/w4zyaujGXM5z3f4Lt/n5mmGp&#10;1W5VqnxS6fyr+X/N99iuqxzKLWdiu9MGUnhuQfw6D8q2e9zXWL5kN1RILfUJ4l05442bfEk1xuIz&#10;0bcAufyA9qXmi6TcoJ3v6L8OpoaJrljfZ0bxO+IJzhL0L80DEY3E98evX1yK5qlKUffp7rp3OetR&#10;lD95R3XTuU9d0rU/D2qT6FqsKpPbuFYgnDDGVYZ7FSCPYitqUoVIKcdmbU506sVOD0ZQBJPAGe1a&#10;JGz2JEuIG/dCYxw7ussYlcDPYYAz+IqHz27v7gUNby/D/hza042N/az/ANjWzWFjaKn9p6tdfvZ2&#10;DttVFCjC7jnCKOgJJOK86p7SnUj7V805X5YLSOiu27727vvZLU2nTjOm3FaLv1fQyrqSymmm+xB/&#10;JjwIy5yzdsk/ma9BKSiubc5YqUUubchn/e3TMhxubKkjpmqjpHUuOkT0Dwb8NfiJq3wl1TxTpCx6&#10;ZompOkd/q9zdrDHNBE7p9mySCwLhndR8v7uPcRuQN41XEYSpmsYS96dJOy7Skk+b1UbJP+9K3W2e&#10;LxUcBRgpptz1SWr0utu1zF17TPCWg2FppN41067TPFLG7PC7OFDOF4Xoi/ddvp2HowdapJy26een&#10;9dkcVLEYvEycqdrLRp6Nfr98V6nP3V1Lb7XsrVAobKTxnPPsQBj6V0JJ7nbGMZ6SevY7HXPEE93Y&#10;+HvAelWEc13BosCoQ2FN1cubkjAHH+uUH3XtzXn4dKnGrWns5Sfyj7q/9Juea8PCM515ytG7/wDA&#10;Y6foXPiD4h/sCyj+HPhi/kW1sAYdWu4XZTqFyQVeP5esa7mUKMhmZ25GzaYWl7ROvVWstV5Lp8/P&#10;/gnNl1OdWTxM1aU9l/LH/g6X8rLe96fhLR9M8KaO3xD8XKUVSU0yyBG+Rugx2LHnHZVBY5yuetTU&#10;3aJeLq1MVV+qUN/tPsv8l97encyTc69451tta1U7SMJCkYwsKdo09AM/XJJOSeblO2h0Ww+X0PZU&#10;/V+b6t/1tpsjovCd1ZWHiSxENpDPBaXsT3Sy4KOA2dh7FSQFJ77sZxnPPWv7GVt7HBVjOVNznu9v&#10;69NV/Vuh+NXjnSfih8QrzQfhb5r+HzdAxSzJtOoSxgg3BBGUhAA2of7u4jPyjlyuOPpZdCOMac+t&#10;ui6Lza6v/hzpq4bLcBVlWoppW0vur7pebfzV7XOPn+z/ANkyaSqiK8srxluWxkyMScNzyQy4A+ma&#10;77olXVZTesZLTy/4Z/5GVJqDXSXtnaSbINO04taCM42Sm5gBce/PX8ayq6SpvvK3y5ZM7YUlGKnP&#10;Vyf4Wegtvotr431KwnhWPzJr6C2vYW4Vg0ir26DB49sjsuaxFd4bDVKn8sZP7k2b4Tmo140ZbSat&#10;8/61+/vb7t+Gfir4ef8ABND4Y2/xs+NmkW3in9o34mQ3GpaF4WvmZB4csbpnYvclSHhMm5ll2lJ5&#10;iDao0SJPJJ+PYbFV+P8AGTwGVSdPLMI1TdRf8vZQSVodGo6cu8UrVHduMV7mPwdLKKbxVaN61T3m&#10;uyffqk/tdd1or3+Yf2ifi54s+Ow1r9oD4u/GTxHr3jO21Szt/CmmKUisNH0x95l2QrD5MUAYJEIY&#10;TF88pZlf5yf1DKMHQyylDC4ekox5fefVy823zPvd3066I+foYmGYUfZYhK+zVtGvLt8vVeXB2Xin&#10;TfFmmSQXFpEk7Ji4tNvBHUsnfb329VPIz39iUdbnmzwdXBVlJNuPR/o/Pz2ezH+BfgT4v8X3QubR&#10;Hh0iRyIrmRcvOQcFY1/ix0Z+EHc5+WkqilLlW6/AeYZ9g8FS97Wp26L1fTyW/l1PTr/wX4J+E1of&#10;+Eiu4LSSWMyBJiGuJyq8vt+8+AOWwFFaJ4eiu79PwPjPrOb57VtTTaTt2itdvL01Z534k+KfibxS&#10;v9m+F7N9OtJP+PeOIbrq4XoJJG/5ZKccY5PTLCqlOU1Y+mwWQ4DL37bEPnmt2/hXlFdX6+tkS6L8&#10;O10mzW+8YyxGHazyW/3cDsGOOBkAnPPPPXNT7L3lKRdfPZ170MGnfvu36HPa/wCKdS8VXq+G/DNu&#10;7xSOFht7ZDtbr0Uct/vHPHsKVryPQwuDo4Cl7fEOzWrbf6/ovzO40TUZfhXd+A/AeoSK/wBsi1C+&#10;1ZIv3iySX8n2TZuAw4WOyhUhcgPvAJINeTgHTxGZYjFx3TjT+UE5fi6svVWZz51GeaZLPlVlC043&#10;01Vnfy0S36HWfs4Xt14O8b6x8Ebly6ajnU/C8kZ3HzYwxKADlsqjccZ2NkgNXv0Hyy5fmfH8U4eG&#10;a5bSzSEVePuVOlk9n8m/xVtjtPh94tg8A6zP4CnumstC8WzSXvhOaCQ40vUQ++S1zj5VkI86LbjD&#10;7ggy4YOa002lqvU8DFU3j8K8S9cRhko1f79Nq0Z+sV7sm76WctrHnf7YXwvSR4fjL4R07yoXkWLx&#10;PaQx4EF22FFwAMjZKVwcEgOCoJwTXEnGUnLq9H6r+rn2PBuZclP+zq0rq16T7w35X5xv93bQ8PW3&#10;eUfa7UDcOqf3vai62Z9w5Je7I7jwN4xW/sk0O7nOIiFgDEhlHeMkc4BAKnB6YOcADhxFJxkpdLnz&#10;uZYB05+2gvX/AD/z+/vc8R6dbR/6TsjWOb5JUMYKsSRj6Zxj2IOCcjNRbUh4SrJ6dVqv68vy+ZzD&#10;79FcWsQYQNLDIzvndAY5Mj8PmP6elbO1Tfz+d0esrV1zPdXXrdf8D8y94w0W1bHiLS4VSKdtl1DG&#10;vyxyMCQ6j+43PTgEY6Fa5MLVlGXsKju1s+67PzX4rzuThazlT5ZbopSR6nqumR6ROrvNZxTyrIT/&#10;AKyHZ5mPc/I4/Idq6rwhU5ujt997fqi4+zhXdSO0rL0e36oh8JPGPEFn58m2Lzogzn+EFgCT7UYi&#10;6oytvqVjE/q8rb6/kTWz+ZB5pJEkShgc9CCoY/8AfIJ+op9TOSs7d/6RHPG9/pU2mIqqY7kSxKeA&#10;pwQcE9BjIPrsXPQU1ywqc/lb+v66m0KkqbV3o/z727kXiX7LJex3VtaSQ7lZWhaUSFVDZA3ADccH&#10;G7AyADgU6Lbhq7/h/wAN6FYZ+61fS90X1Mt1o9pBHcm3j8mRNRnCgMsEe1SPbccDHcsB0JrOXuTb&#10;td9PV/5fhucnu08RUdru65V5u7X3dX0SuY9w39oSPcJGI8H93H/dTsv1AGK64xcYo7ofuY2bv5+f&#10;ciWdSpgnXKA43Y5H/wBanqy3HZrc2ZIf7R8NS2N2ubyyAuLS4I/4+LckCRc+qna303fjm2k0zljJ&#10;Qr80dno12fT79vuMHbnjqG6ZrS2p23NrxBqTazoOj3l1JvubSKTTnbu0UWx4mPuBKY/pEKxpQ9nV&#10;mls7S+b0f5X+ZzUo8lWa6Oz++9/yv8zIUD73PPAroN3fYrsvvwAKlM3H2sduyu07yBlwYkSMEMfc&#10;k/Lj6HNKXNdWRMtiTyNuImRhnogHNK/Ujm6mppPhHW9T05tYXRrqewhYfaZbMqzKnVgBklTgHBIx&#10;WdSThG632V9r9Dmni8LTrqnOaUn0el/m9Dp/HfjlPifp3hjQNb0i7hmt9L8nRrXSZpGtbNftEyeR&#10;HaNkAYXJZTvYklixJavNyzC0sDGuo6vnvKUn70rxi7yfq9lZLZJLQ3x1PGUqsMTConCULuLila0p&#10;LSS9PtJ+pzz6LqnheOay1mRZLNWIkgdCVXn7w7qfp+fevT5ozd1ucKr0cXJSpaT7/p5/MqxaY842&#10;+HkFwszBTbuPmGTgAr1P1pSmopuelupq6qT/AH/u269PvO+TSYPhpq1343uby3muo7aWa2toZT58&#10;RbZFEEBXChPNRi5yPkIGcEHinTdXDU6Mtm1f/wBKf32t8zx6dX+08OqKTSdld7Pq79dbOy03v105&#10;Tw1o3/CU6stxrDraWNsrT3c+4qIYVOWC9yTwM/eJI74B6q9Rwjpq3ol5np1JrDw5Yat6Lzf9fIs3&#10;N5qXxR8USXdrbPBYWaiCyhVRiBOMKvbzGAGcdM4GFVRUtKhSS3b3/rsY1HRyzDWbvOWr8/N+S/rV&#10;tjvEWr2Gi/8AFM6VOqGNgl7cQ4YxDvHHzy/Ytn1HXJqoRk1zHPhMPVxD+sVVo9Yp9fN+XZfPsZiS&#10;tfq1vbQ+TAN3m/MTkZzsz1I5/HgVSXLud0kqbu3d9P8AM7K202z0LwVB4g0hBJdiWO4SVoj86jO5&#10;E45QoZIm28bww/hAGq5JU33PGqSrVMeqdXSEk1/wfVSSkvL1ZzXjHXLea7m1i2tmAYJGH2gMUHAZ&#10;sd8cD2x61hTi7KLPTwdGXKoN+f8Awwmgjw9oOk6i2saaby8v7MAxNJtjtLbzosyYHzNMX2FcEBQr&#10;hg5fCY11UnWpcrsk383yysvS1793bazvpWlXryiqeii9+7s9O3La6fe+lrXfU/skab4c0D45J4++&#10;IcP2nwv4G0q68U63AThb5LNQ1pangj/SL17O354H2jPpXz/HFXG1OH5YHAvlr4uUcPB/y+10qT/7&#10;h0VUqd/cPpMnhha+LjXrK8KV5tecfhj/ANvS5Y/Mh/a3ufFXjj4/+L/iL4j8RS6vqGp6zJdvfSHm&#10;e0cK9o8Y6JGLZoAiD5VjCBeBW/BVDBYHhTBYXDU1ThCmo8q6TjdVE+8vaKXM3q5Xb1Zx47GVaua1&#10;lXd25Oz7p7fK1reWhzvhjxHNq9r9gvCr3SIw2nn7RGVw2R0Jx1H8XPevoZQUHdbHg4vCLDz9pD4f&#10;/SX/AJfl6HpfwH/ZZXxHcwfE7xRayyaKzNJoekmZo31BoyQ8ssmQY7OMgguCDIVKAja7L42Y5vGi&#10;3Rpys18Ut+W+0YrrN9F0Wr6J82PzipToewhG9SX3W727s2/iN+1J4Z8MXM3hz4ST22qanGojn8RP&#10;bL9jt1XgR2cPCyKvTeRsxkorjDV2YGGJlSvOPJHpH7T85Po3vbfvbY8fDcM1JtVcbt/LfV/4n59l&#10;r3aPJfD/AII8V/FHxHdeJtTnuZTc3hle8uZWleQHnAZySQDwCc8DHNepCnOei2PZzHOMDlFFU4pJ&#10;paRWiX3bHdXsfhD4V6Ubq+nVJ518xFXm5ue25R/yzTg/Ox7cYI21veFFWf8AwT5mnHM+Ia9oL3Vv&#10;fSEfL+8/Jad+5wcEPjv48ay2n6NCttp0DgzYyIbdexc9ZHPZepOcAAEhRjUrSfb8j6OpPK+F8OpV&#10;XzVJbfzSfWy+zFdXsurbte94p1/QvhdpLeE/hbI0uoXEJjvNYAzNKTwVjYcAZOBt4BGQSQHrOcoS&#10;91bdX/XQzweExWbV1isfstYw+yu111fdvXySujT+KOnR3+i3dhoU7G68CX0ekWEgIOEghjWYj2M6&#10;SSj/AHmrxcgjN5aq8viqt1H/ANxG5JfKPKvkd+LxNKHEXJ/y6qwirPvFct/+3tfwOo+NE1xeaX4e&#10;+Nvw+Ii1FIYtXt5IgCI5CR5sZxwQrxuSvfbKDkdfoqulqkPX+vmfFZA1RxeIyjG6wbdN+f8AK/Lm&#10;jJJP/B1NbxE/hv4p6NF/ZVy9tZ+IoRd6ROJOdOui4BXcMYeC5BjJHLRtEQFUE1MpRlLl6S1Xk+39&#10;eR5dGGLyLFuTXNOh7s1b+JTte/8A2/D3uympXu7Il8BfEuXxJaXPhv4kW5luWDab4qsFHMr/AHGZ&#10;e+47SUIBIkQKuFOa8XFTlSbmv6/4br5XPSxGXRwdWNTBu0H79KXZPW3yvqn01d3oeJeOfBs/w38a&#10;Xvhm8uBNDBPhLlB8ssLDMc4xxtZSCQOhz6VtRqrEUlNf13R93hMUswwkasd2tvNbr5dDPvdPuIpF&#10;1fR2KXUB37F58zHOQe54/H69bUlJOEtmawqQlH2dX4Xp6f1+HodRZ6xY6pdavod3+9jtp5FVXI/f&#10;Q+YFBPoQCAT6hW5wK4mqihTl1a+52/U8erh6mH9jVjpzJfJ2v9z6L1RzOs2tzpty2nzyNNCVLQTS&#10;D5tgGcN6jgfkfSuunJTjzLRnrUJQrR54qz6rz8izBAjeH5rR7oqI3QR/ON20uuVGT82OWGOwNYSc&#10;lXUku/5f0mZt/v1P7/u3/RmlouptpfiW30fV4lM1h50M77cK64Lhx7Mgzj/a96wqr22G9pT2lZr8&#10;rfJ/kZYqi1TlOGzs1+RyEbSQSm1HO1DyOpIOP6V6bSa5j1JJNKXmamgXGnR6jDBrMdwsEd4rXZtt&#10;vm+TvAcJvG3eASRuyM9eBWc03FuPbQ55xtaS2H+IV0nT9evLDwzqs97pxeaGyvbuyFvNLFkgGSIM&#10;wR8dVDMAScEjBqaXtJ0lKpG0tG0ndL0elxqKt6O5jN81nASMMHkXaPXgj+ddG0n8jpStOXy/r8Cx&#10;f3b/AGGHTkc7QzOcNgMdxXPv0J/GphH945mVKCVSVR+n4f8AB/AggdFkMjc7VwR6jrit/Q0km1Yb&#10;Kodd8cZ2lsnPbv8AzqVuOLaepr+HdZjOk3ejXyg5SSWwlbrE2xhIn0eMvx/eA9aiotv6/rU5q1K1&#10;SM4+Sf36fc7fIxgPnLL2+UE+v+f5VodXQezZhWMZIEjYH4KP6H8qOrElrcTyztaVEJSMYY44HOM/&#10;qKLoN9CvBbSXJJXhV+8x7UbaG8pKKLkKw2+GC5x0yBz+fAqZpuNjBuUnqdH4d8L+FdbjlvdQ8bac&#10;t8uCunalbXSQz7lZgPPiIAHHJJXvU0orls3a2y7/AOR5WNxuOws4xp4eUoPeUHBuNrfYlq/kmXbj&#10;RtKj8S2Bi8DXOhTzssUE2n6g1xazM42fK7ksoOeDuOOtZ42VOOGlL4Ule+r21v8AhsRllXFV26ar&#10;LEXduWUVCav0e0brzSJ49f1bwzZWn9nW9zeapLDLb6rq+63CxRSuDHGm5S0fy/MzyFDl8YG0s3Io&#10;KtOcp8vImnG123Zat20euiST0W7vZa1KNCTVO8qbW8JXtdX2129LmLLJa6fb3Ufhq5bVdQ+0uby+&#10;kvjJvUeiEDcPVuc+uOK7U+ZJyVkU71Jx+sLkjbRJdfXW3ktPQt/D6+8KR3l74jnb7PqtpZv9g0kg&#10;hZ5WBBZTjAwOxOcEkA4rz8xji5qnSgrwk/el2Xbvr+lupnmFDEzwypN3g2ry62v/AF+RDca1dag7&#10;614kijk1S9uFBjeVlVljVjsGD8q5dPl/2R36derq6O8Uvz/4ZmkKFOhQ9jR+BeV2r9fz1K9ta6x4&#10;raPwrZMIbq9lEt5hfkSFDhFwOir8z47lk7ilVqwoXrT1S0Xq/wDPb5M0lVo4Km60tYx273f6va/T&#10;XodJ458Qaf8AD3S18D+FWxeJHtu7tfvW2RyoPeZurH+EcDB+7jhYyr/vZ7P+vuPIwGEqZlW+tYn4&#10;ei6P/wC1XRdd9t+GsLSaSTChE3wjLDACJtwSfQlR1PY5713SaPoKs4xX9av+v60LUeoW8cotrcfu&#10;ogCpI/1hHUn078f1JqWnuzCVOTjeW7/A6Cfx1ruoeCbHwhe6tdTWGnTXB023aYmOCOZg7oi5+XdJ&#10;uY461CSUnZb7nLOk5YhSb2VrdtW/68znvtE7yym8RRErBkJGMcf4j88+mKuy0tudfLFRXK9STQdL&#10;1vxHZa/qGn2EkscGmoJH3AKGM8TLGCxG5ykchCD5mEbYBwaxrShCtRg3q5Oy66Rld+l2tdtV3Lq1&#10;KWG9nGTteX6NX9LtXeyvqWPCWt3cPgTxFpML7RqkVpps8oP3rcz/AGvZ/wB/bKFv+A/lhiqFOrmO&#10;HlL7HPNf4uX2d/8AwGrJfM7eeph6dScNpWT9L835xX3G1r2t/wBueB/DuvXkiC90m3j0LVJFcHKR&#10;hmsJmI6brcNb/wCyLIEj5jnkwNF4LMcRh18FRurDycrKrFek/wB561Wlsc2LSxCjUjvaz87afgrL&#10;5ehsfAL4J23xX+JsEd9IbfRdMBvdfkFyYGVF+5CkmQI/MbgsT+7RZJBkJXPxHnkcmwF1rUqPlgrX&#10;16ya68q6dZOMd5EUa06tKUWrtL7/AF/ra51X7Rn7VFt8Urm4+HHw2uI4fDVuiwTSwW/kjWljUKFR&#10;eDHaxgbYoeMqA7fNtVM8jyOWDpxr4pfvN0m78l9XfvUe85a66LS7fmwy76rU9vPWT69v+B+R5z8N&#10;PhBL4n1FNTnglksgd0MI4LDPVj/dH4bvYdfqIz5pW+8585z5YOj7Kn/Ef9aef5ep13jb45+G/BFh&#10;J4O+E4S8uzGFutakVWhhweRCvIkOeNx/djsHyCN3W5Y8sF8zxcu4Zr42osXmb03UNn/291+W/e2z&#10;4vwJ8N/FXxb1ibUNT1O5/s5bgvf6jcSDzLhwMlVZzgsFGSzHbGoyewKoUHVfO9Ldf8j282z7CZDQ&#10;jh6UU6skuWC2S6NpbK+iS1k9F1a7vx14q0rwJ4WXwl4W06C3tWUwWdragmW9fHzAcBipJ+d2G9+F&#10;4X5W1r1Pd5Yqy7fqfN5Pgq+OxbxWKm5T3lJ2SiunkrfZS92Ku1d6rF8K+HdL+GOvaR4v8cpHqnia&#10;SU6jb6Qyq8Nhb26md5ZVOVkYJE+1DlNwwQ2Gx42dU08sq0E7SmuXTo5tQSuurcltsttT6bCYrEZr&#10;X5MH7uHhvLrUa6LtHu935Lev4ESDT/F3iHw4LqST7WxvLYTMG8wbzguTjJIkUE/WuvDW9lHTZJeW&#10;mh5+cznXweHxTVre67dHbp80/wADd+GWrfZNI1L4XXMyO+l332zSmnAKm1ndRtYn+BZSob2upfSu&#10;vm/dOPb+v69Ty86oqtXo5lFWU4uE7b80VdP1aTt5wh3MXQbpvAfie7+HEaPJp93IupaEZyflaRNr&#10;RH/fQGB+++ED1rnqawaXyPUxlNZjg6eYP44rkqW7J3v/ANuy9+P92TZc+I88mj63YfE+wd2injW0&#10;15E4Zl/5Zz8dGwvOOjpjPWsa0ViKTtv+q/zOPJoxq0KmWT3j71L9Y+l3p3i72LfxNtYfFPhy38RR&#10;eU95YHy5SACJYGwTj1CswYAcBZsfw14WDqyoYp038MtV5Nf57eq8zoyqo8PUlSekXr6Nf8NZ9bq5&#10;55p8/wDZs8el3TEQyNi2kPOxv7h9vT/OPalaS5kfQ1F7WLnHdb/5lu6tZtD1NvENtGD/AKLL9ojP&#10;8ZCkr+ZVQfrmsm41IKHmrffr+BknHE0VRk+qt9/6X0+4n1xraXRY9btfmSIpLDIVyRGx7jvhsZHu&#10;30rKnzKryPrp81/wP0MsKpqu6T0bun6r/NbfIrLZ276hHZxGNYNRt1m0/tsbByvplXU/gB61XO+V&#10;t7x0f9eaZvNy9i5v4ou0l3Xf5p/1Y6P4xaNa2fiPRfFNnb7YtX0ZmPAPzpG2M/7SxyQqfdT6V42S&#10;4idShWw8nrTn+Da/ByUvkzeKlDBx17L8Uefw2RAunnceZHKUC9cgsQzA+xAH/AxX0TndRS2f+R2V&#10;NI/cXdF1uzhGqx3ZuVj1C2ZYxbsAN4kV135PKfLn1yAR6VFSlL3Lbx/yszJ05KHKun6Fa7CAuQrb&#10;pS84GcYOBnH0O78q0jf7tP6/AmOqT9F/X4FWZUjRZI3IYNuCkZySe34AH8PetY3ZtBttpjbxR9pC&#10;xMMR/IGHQ46/qCfxoh8OvUcb+z16jADEu8fNvfgn3q7j+L5EqNHC26c5jZhFIvdc55/mfwpavYlp&#10;vbfcYFaG6MKozeU/lgIOWPQ4ouuW42rwv31DyGTMTNGjJwBI+CSep+gx+tHN2HdPVajvNsUXafNk&#10;2gbWUbeoHOD26/mKXvsOWbQ2O+hhdZIrCP5Vx+9ZmDfhkCk4tqzYOm5RabY4KscSxL0HP1Pr9atb&#10;hdt3Zt+BfCeteKNReTTfCh1ZLbb5sTXPkxplgBufcuDjOAGycH0NTJttRW5xY/FUcJQvOpyX62u/&#10;krO/3WO18RfDvRILcxa18M9Y8KbowM2eoR6pb7VyVyWcMDzj7x7jit61FRs5xcfTVf18z5TCZxi6&#10;1X/ZsXTxCvtOMqMu2jUWmv8At1ephaB4M1a1u3/4V/4+02+hlc79LlkNu0nIyDBOAGP0z9az9m6k&#10;f3ck/wAH9zPSxOZ4aSj/AGnhJwa+0lzpek6bbXzt6Cah4U8RabLJfeIPAl9pN3kK+oaNCZEJJ6mP&#10;kjkclT36VMqNSOnK/wBC8PmWDrR5cPiY1Y/yzdn8pafj95Qj0y21mdC81levvCpeWE4t54znq0bY&#10;59cYPtUax0Ot1p0ItJSiu0lzRfo1f8brzHxT2AvhGkZ1e6t96BI9sV0H6LhSp34PJGMsBjvkZ1IO&#10;29vyKgpRjzP3IvXvH7+n5eZU1fTb+HQLG8u7XzbW6nlKfbysMqtkLhQxBbGw5K9Ny5xkZxo1YSr1&#10;FF6xstNVtfpt8R2RcVUdnaVul2ra/d8/l1Ow052+EXgb+3rqeKXXNaXNgSQ5tLYAYc46sD07Fsf8&#10;8yD5Df8Aa+YOCuqVLfzl2+78L/zHk1qX9oYuNNK1OOr/ALzf9fd63PNT9o1S8J+eQu/UnJYnufev&#10;orqET3W40aZOm+8uf7D0m3nnIPz/AGOMu0jg9BgfdH69fSlZ25mZ+7Th7aq0vV2SXn5/8Mauj6f4&#10;g8OX/wDbN/4atjJ5oKtqiBlj5ycRZG5j7ggYPHeplON9GcNevhMXT9lCq7W+z1/7etovTcj1qXU9&#10;UuW1a4mXM1wWdy+12bOcqAMDn6AdO1Cavd7l4aNGhBU4rZadref9a/MzdTmZsWqBnLHLnPLH8ev/&#10;AOqrj3OukvtPQuF306yn06H5DbWYm3espnhBPvgDb+BFc8lerGXd2+XLL/hzNJVZKb6u3ytL/h/u&#10;L/hnTYtZ8MeKhaqPMTSodVghByTLb3USSAD2t7i5kP8Asxk/Tkx9V0MbhJvZzdN+k4Sa++cIRXnJ&#10;HpYX36FWjLok18ml+Um/kZ1nqZn026s95EV3AY50DYAYEMjfgyg+4yO7V3zgnOMuqd1+T/A89qVK&#10;a/r+tP62PTNQ8Rv8Kv2ddE+G1rL5OteOUbVdbdgPMXT1doraAtj7sgQsOeFaRTkSV8bhsMs74tr4&#10;6prSwtqVNdHUspVJesbqPm1F7xOvEwVLCx5Pte8/Tp/mcH4O8Dr4k1xFhiCWNuwkuFBKln/hjzwQ&#10;vDEnjAVuc7a+rxmKWHp/3nt/n/XVo8vGZi8PhH1m9F/n/W7a8y94/wDikdWtpfB/he9KaaAY7m4i&#10;O37d2I46R+i/xAZ6YFa4anOEE579u3/BOXLcnWHmsVXV6nRfy/8AB7vpt5kXwp+FOo+O7pdRngZN&#10;LtwyzTbthlIzlVY8KoyNz/w9BkkCuynSc229EZ59n9PK6fsqetWWy3su7XXyXXrZXZ6R8QfFel+A&#10;dCg0u1skZdoi03SbddrXRB4Zl6xwqw4U8sw3NluI+mrU5Uo/cv1Pj8ly6pmeIlWlJ3bvOb1t3SfW&#10;TW72S0Vo/FzGmRReBLV/iR48jj1DX7pN1lbSn91aR8gHaOgzkADljwOCzHHm9kr/AGvy/wCCfQVf&#10;+FWf1HCe7Qju1vJ/1u/m9bJcpp+o6vqum+LviFqTzzSixjshdbCQs11MibCwGFzbx3IA444AwMV4&#10;2Mani8NQ7yc36Qi3f5TcGfX4alTwtFUqeitZfr+Fy/b6j9h1DRfGUgwmyO3vXB6RyKVJP+7wfqa7&#10;6L5Xys+erUHWw9fCLfWUV5xd19+xo+MT/wAI5rln4vW3Zkt5mt76FTzJbSbldfbq4HoSD2rS9mcO&#10;XL65hJ4S+rSlF9FKNnF/+kt99UWPi7bHWvD1t4oiuCbnTZyZLuLjzIyV3OD1/wBY0Uw7f6W3pWUW&#10;oy5TTIqrpVpUJRsprZ9HbZ/JOD/weZd0PWrXxd4UeK+ASO7j/wBKUc+USAzf98kiQeg3Hqawk+Ru&#10;xw18NUwGPvDVx1j5rZff8L7uwzwLJLDY3HhrVULSadL9luohwzQncq49cDeg/wB6OvHzCNqqlHS+&#10;q9Va/wCj+87Mao+1WIp7T95evX9G/mcxqWkRSzXejal81xbP5czLxnH3JV9iMEV6dKr7sZx2f9Nf&#10;I9SlVlFRqQ2eq/VP0M2w16QSP4d1pwHQhbe4ycEY4B/x/CtatLT2kPmddXDqyrUtuqOg8DWkF5aX&#10;Xh66B8qMZHfbFI2x/wAnZSP9815uNqShaot/1Wv5J/ccWJlJV4Vo79fVbfhoc1dai2mldBhQB7O5&#10;JglK/NHMCQ5Hqu5VHPPyds13wh7Re1f2l+HT8PzPXlSjP94+qs/Nf0z0Lx9c2eufA/QPElqjg6V4&#10;ilsGyP4JYBdcfgdvPp6Yr5fL1PDcTYihLapTjP5xl7P/AIJNCjP+zVf7Mmjzg308luunRabbvILw&#10;ubhVcXLbyfkIDbSCSP4d3A5xX1ajFe9fS3y0/HT1sb1IXplW7BMIjt4QMIYQIk2ljvON3XJwR6cY&#10;rWDV7v1BaTXmaur6TqlteabZx28s07zGBbeFS5dsqflC8ksJF4AzwKxpVISjKXTf+vuOOm+b2kH0&#10;1+//AIKMrVvLgf7FDyI5MF1YEHH+GTzW9O71ZvQu48z6laZCpMLZyuc8/T/69aLubJ3SZPb28c+n&#10;ACYBkYsi5HTac9x6DrUybUiXJqe246GO4vboQWVrLcTqp3IqFwdo68Z6DHNKTUY3k7IbTs7uxUlu&#10;byXMJfAHWJQFw3AOfy7+lWoxWpahBainbEHUwg5yCY35H09aaDci287mz67vWn5FDkDSH7mfQr3p&#10;OyJbsTsN5wpGAOrHH/6qCUa/hDQLfXNVSC61bTrCGD53uNRm2IoztwoALOxIHCgnucAE1Et/U5cZ&#10;WlQouUYyk+0d+/kl82etfDb4dX9tqMjQfH/xDaQs7lLKy8K313bru5XHJQkAj+E16dCn7q/eNfJn&#10;57mubvERS/synJ7OUq1KMvPpzfiafif4cvpenTah4o+INtdRIPnvdY+GksJUd+Q6gdOuyirTp2u5&#10;X/7dOfBY6pUqKFHCyhfpDEqX4Wf5nE395rK2sEXh3U7C5tBxFcade3lq0eVLlgJkC4CAuWwUVRnO&#10;CCfOdVybUXdL1/pH1MMJh0+evBqUt1KMJX1sleLu23oldNvRJlfU/D9tdXE+j6nq0l8r2X2y81a/&#10;i2Np9muGW4l8sqzFuFihZj5gcPtXdHWVONety1Knuve27t537+l+h0U69LD60Ul73Ioxd1Ops4xv&#10;de7rzyStFpq7tIg1HSru1urix1C6uNPgsNPD61cxoM6XZH/V25KgB7ubeAxP3TIqDADKNnh482q8&#10;/wCv8iaeLp1acJQSk5ytTX/Pya+KXW1OFnbuk5O94ts8QaIllreieGbPToItYv7OO0tLFYzt023k&#10;d3BIPWR/MILHkAMxwWzXme0hQwmIxE9uaTf/AG7aP/tuh20qlXFxfvXhG15fzzf5RjfZbuy2TMf4&#10;k61H4t8X3w0SQjR9MjEFgSuFjs4sRQ8epAXjuzk9DTyrCzwmAiqn8R+9L/FLWX4v7kjto8tNc8vi&#10;m/z1/LV9kWvDfgPXLPT49ZvdHsYobmL9xPrE7rFtPcJGd79D6KSecjIPXzKTu3oeVi8zw7qOEZSk&#10;49IJN/e/dX5rydmrd3Jqu0wRePFSMLsW30rSoraBTx0VCoJ69V79qiTjfa/qYQlSk+aWG17zk5S+&#10;93/Mw55J2kMc2pyXCocLJOo5OPQdR1J9QMcZFNWeqVj0YRjZNRS8kQXX7pFRbgSkIMMyFOwJyOcH&#10;nnr+pq1qzaKTfl9/+QadKWmaWdPkgiaRlyDnHQD8SKJLQJxVrLroSaNqSW9teW13bxSC+tHWbzVO&#10;UGRtYEHghyH9CYxkEcVnVhepCXZ6fNP9PzFVpOTjKLtytbfj960+ejQnw/8AFcXgPxlZ67e6c11a&#10;xSPFqdgp2/a7SWNobmEH+HzIJJUz235rHNMFLMsvnQhLlk7OMv5ZxalCX/bs1GVutj1MPVVGtGo9&#10;Vs/OLVpL5pv56lTxXoX/AAhviO70myvxfW0T5tLwDaLq3YB4ZgOq742RwDyN2DyDW+BxP17Cwqyj&#10;yye8f5ZLSUfPlkmvOxnUprmlC97bPv2fzRvfGLVovFPixbqIYgsdI0+wsVTA/cW1nDAF9iSjN9WP&#10;rXnZDhXg8v5ZfFOdScv8VSpKf6peiQ69fmxDtskl9yS/Qn8Q6i/gvwda+D/Pxqep2om1JyOUjcAe&#10;WT/eYDaf9iP/AKaUsKvr+MliH8EXaPm119FuvN/3TyoYZV8W69vdi7L/AD9P1fkY3w9+HN5451vy&#10;Yt0dhCw+1zDr7Rqf7x9ew59AfalOzUerKzXN6WWYVylrN7L9X5fm9D1zxn4t8OfCjw/H4bksPNvJ&#10;okNhoyTFAqg8TTBT8sYOSq53Mecg5dOiU3Tp26/kfBZbl2KzzFvEt2p680+sn/LH9XayWm2j47wz&#10;pLXV3c+OvFd01xfTL5sYmwsUca8b3IxsjUcBVHONowAcZQTa5pPU+jx2JjGMcFhlywWmm7fZd292&#10;3tu9Wc9qFzqPxS8WNYWc8kdnE+6W5mHOBwZWHAyQMKvAA44AJBZN3PUpxpZNgVKSvN6JLv0ivLu/&#10;nq7I1Nc8QW994bTwr4eP2bQjPcwWtuD/AKx4UhdrhzjLszSD5jj/AFYwFHyjzZuFTMOa2sIq3/bz&#10;krf+S3fqaUcJVw9COKrO9SUrvslbSK7Jc23rq3dvL0ONtU8HnS7lvmjLxtu5wc5H5ZH/AHzXXLSd&#10;0Z4hqjmHtI7Oz/r8fvNj7SvirwWnmsGlNv5VwT1WRfkZj7llRv8AgdNu0jzlTeAzF22vdej1S+5t&#10;fIPh1qcOs+H7nw1qyl1hhaCcfxFAjgfj5RlUAd4o/Soq6NSReZ0ZYbFxr0uruvVtX/8AJrN/4pGd&#10;4O1Gfw/4suNCvFiVWdbedEB2CVAArDJOQQMf7Xy1DSdJP+tzpzKisXg41obrVd7Pdeq38tTrWCab&#10;4wstTlZo4r4tp925PIJA8uQn1B2En/pka8nHRk8NLl1cfeXy3XzV18zzsKlicO6Eumq/rtf8GZHx&#10;Ts7jT9RsfE9jCBI0bQ3CMMAshAKN/wABKr9U9qWU141ac6DezuvSWz++7+Z35ck8O6VT/hmcjrtt&#10;a61aLf6cBhhkAnlD3U/5/nXr0ZSpy5ZHo4ec8PU5Kn9eZpfC3WpE8R21leSMfPDWrk9xKpRc+4Yq&#10;3/Ac9q481pXwkpR6e9/4C7v71dfM0xeHja6WjKnxVt5n+ImoKmVEphm3soXarRI2OPQk/Ujmqyec&#10;XllNvpdfc2jsoK1FG7HqbL8FLew87Ju/HCyQqw4fyNOUP14GBcR815rpc3Ecp2+GhZ+XNVdv/SJG&#10;/Io5W13m/wAFr+aONWxurgrPHBDF5UgSbfMm4Mf9knJHQE4Ir6JyikYqXKrvUu+I/Dmr+FNXk0fX&#10;rEwXQWKRPnVlmRl3LIjKSrowwyupIINZU5xqQvF6a/L+upm2lJW2RLZTG7MEMt3FalLtJvPmkZEj&#10;+Rt3zdRwEyBk8gAdqlrlvpfTbd7/APDmDpynXbXVNfiv+CZtyj3U4jhTzGa4kcSoOHA6BQwBxxkD&#10;HfGK3TsrvyOiKjBvtoDBQZr2GQyIk/OIdgwehIAwuc8D6010T3E7uyIrG8Ns7IlrHNHkt5cihugO&#10;D/tYznB4JHSqklLcqSv1s/6/MvWOsahpH2e88O6pdRrBdLcRLG5DQTDGJFIGA2Bj3xyCMVlKEJ3U&#10;0tdPVBq/i3Nj4qfEyX4qaxaeJdQ0izg1JrXOt3ljB5X9p3Bld2uJIwNiSEPtOwBPlyAOgyweF+qQ&#10;cFJuN9E9eVWtZPdr11CzicvMmRJcxhVjMm1SR07/ANK6kJPVIYoLtznAxubHGP8A9dPZFu6VxBAy&#10;MzRgkBvmPOBnpRuTdNalu3tYpmxK42/dyQT14/CpvqDk4rQ9N+EFrrcHh+617RdZt9HgiuRHdXq2&#10;MbXE5IyUE0pwijglIyScgsp4as4yca9k9T5fPZUJqNKrD2jeyu0lbrZbvzenZnZw65rcANofEes3&#10;8siny0mnnjtiMbmd3hMSKqqpZiW4QM3RSR3rESta7bPmaWBoP3lSpwj5Ri5drJS5m29lpvpuypB4&#10;ZkvNXj1bW5pI7uO4Ja1trm+kRXRlAUwzTuzFDJHvQEM88kNqpVjOUhxlPWf3f1/XQ7XiqVKPsqCT&#10;TW7UE7PXeMUveSfK7NRpqdVpr2aeXqWr6I8174gmtBe6PoU0NpBYNceede1liHjsw6AebDHIpnnZ&#10;cCZ0UD5Ps6pnTioQbt1fzbei+7f/AIKO+FPE13TpKXJUnHmvt7KklaU7P4ZST5KaesIt3bl7Ry0/&#10;ENwnga0fTbuJNa1TSbiO/wDEEdsFI1LX5FLW9qW/5bR24YzOB8rMqpgZULvyulfmd5dX3l0XpHse&#10;Ph3HMa0XTSp0pxcaS/594eOk6nlKq7QT3Sbd3aV4v7G0bwnaXGj+KZzfWHhs/wBreIZppTJJqeuy&#10;tmC1ZujIhY7iM/ebIzk1pJKEXf7OsvOXYzhXq46qp0v3dTEJ0qKWip4eKtKol0crXXoktEcjomqv&#10;FNrXxV1+4jm1XUnitdJlgiJLXDxqWZF7BVQgemdvcV4eMw7xGBkpaJyu13vJtn1jcadWhgKCahTj&#10;eV3so6K76tvX8ejJbT4bnSxH4J8SGfTF06KG88RTFFMzX00IeGHax6QwvjHOHeQkc4rtn78vZvRb&#10;v57ff/mcFXNZVIyxdC1RzbjTWvLyRlaUrr+eSeul4qKW1yPxLp/hfXryTWLm0s2MaxQxS6hqkskj&#10;Rj5B8gHplj94kljkk1jKrJytDYvCVcfh6Spc0tbt8sIpX33v8lsrWWxy+o2tjaB5INMtUBykZhzk&#10;ggg9Rz/+v8Ryk+p69KdWdk5N9XcrIUGD2XOOc5Jxn+Q/JR61STN9f6/r+tWQTzNIS4WVfcDOapIu&#10;KS00GRSB4HtopSXuJET51xwMk9PcLQ1bUpqz5mtFcLfzrqa9a3gkeKK0csUXO1RhQSPclR9SPWpn&#10;yx5bvdr9X/mOVoxgm9W1/mJb6RcazPbqitG8/AZ0I3YzyARznB+pyM1fNyp9QlWjQUr6pFmWGe40&#10;O2lusypCZIQHj2lFWRiUIyehLN/wJuwqFFQnJrS+vzsl+VvuJdT984p9Fb5m6fBUM+o6KkeNmpW1&#10;ldZwcSRSMIZX+Yn7k0csf/AOfWvNhjW8JXa+Kk5xa7Ne9H74OMvmXiHKjVjfaSTXrbVfemUoLDW/&#10;jD8RDYaT8l1q12zxM6kpDCoJ3P32RxLyeuEx1rW9DJcuTntBJebb7ecpP8SZVKeFouctl/WnzPW/&#10;iHrPhb4AeDrfQPCtiJNUeAGyhmwSFJ5u5wD/ABEEhe5GPurxnltSrXbqy3e76LyXp/wd2fFYfA1O&#10;IcdKpiG1Tvr5/wB2P6vp6vXybwd4f1HxlrU3iXWrgzMWaa8vLyXAJ6szsSMKAOemBwMdvW1bsfR5&#10;ljaWX4eNCkrbKMUvuSXd/wDBY/xp4wk8VSJ4U8PHbYRurGQptN646SPjoi8bU7YBIzgK3O6t0DLM&#10;BHAweJr/AMR/PlT6LzfV9e9tWmvXMPgzwwNEsRtnuf8Aj7mZfmIHBHsPX8F7PmdZadCsLB4/GOtP&#10;aOy6f1/w/a0et2E/hxvD2lXsey5ttNLXVtxmOWWaSfDYJ+byngBB+ZSNpAIIHn4a86lefRy09Ixj&#10;H/0pS/M9KriaWLw9qTvFLfo9Xt39dtNA8PvDY67eaXI4CzDzFY9znaSPzz+FdcruCZ52LjKphoVV&#10;utP1X5E/hy6/s/Wr7RrhgiTMZwOwONr4/MH/AIDRJ3imY4yHtcNCtHdafqv8vmU9Gvrnw949TBEY&#10;mk2j2l3fL/48AD7E1TSnTOivCGKypveyv8ra/hr6kvxC0z+zvEcerWBKR3MS4YfwsoAU/UKYwffN&#10;RTknCzFldZVsI6c94v8APf8AG/yOmufN8W+D99rJi4eAtFg/dnjBKjB7ZDJ7+bXnVZxo1lKW3X0e&#10;n+T+R5VJLB4/le36P9dn8jU+I0g8S/DWPxpbqJGnWC/mVD3f93Kn4StKf+ACvnsobwmbPCy6c0F8&#10;vei//AVH7z6B4dU601fR2kvnv+Oh5WkxsLkS2+Wt58ZUdPYj3H+Ir7Rrnjrujbl9tC0tJI0dGtra&#10;21hNcmVTBZRPdjGSryKMpnHYtsH/AOuuPEuc6Lpx3l7vonv9yuaYeUZxdObs7f0jQ+OltcW3i1Yi&#10;yuuxULD7wYDO049ip59a4uHZRngL+b/Pf8y6EnZwluvyYr202o2uh+BrO3lmFrZzz3MMMyxtNNPG&#10;0r7GcFQwhjtUwQfmTGOa0oK2IrYqX2pJLyjB8q++TqS9Gjqq1E6EILpr827v8Ekc6t54furFk+xy&#10;xXkl1uNyAojEXLfLGgAU52gjkY6eleq1UjLyt87+phZoRLpbKH7XZWKGIB1i+3RCTA+UgJn+IZJ4&#10;A60JOT5ZPXrbT7yHTdSNpvXy0/r7xdAtodav4LK4u4rTLr5t3cSx7VXKru2ttB2gsSAdzcnkilVb&#10;pQckr+Sv/wAHf7kXJanX/Bb4X+M/jz8QYvhD4C0i0vdYnivJLGJJ0gZ5VVQSsjMoKhU38/KqeYzY&#10;UMw4sdiqGXYZ4mrK0fdvfXT076273sl2GqVWtNRpx5m+hymp6ZaaVpd/pOtR3tp4gstWaC4s5IQF&#10;VUykiSHfw6yLgAKR97J6Y7YynOrGUbODje/W+6tps159rC2lZlOczMVv0hKtvyGByBgDA6egB961&#10;VtjJWXutkt3ZC/Vr6wtnbEe+5jSMEoo+8xwMAZ9gO9Eb7ChU5HyyfoRzzLJd+bYtMW2gIzoqkqAR&#10;kgcelEU0tSnfl96wltMLK5juI4FkMRDCOfkFgOpAxxmm1dCa5lqOv9Ra7u5bt4o0mnYtIiRjy+R2&#10;BJ5yT+nelGNkEYcqVtvxJXFvO7WdlNdLbFgTGzqGLhepAJ9TRqtXuQm4LmklcjEjwxFZGwgJYKOv&#10;T/6wo3ZrLWx67oOk2WkaHp2j3Eaw3bQo/kqX+TeclmcFWMjHJCghFzt2ufmbhpz9pNy6Hx+Kre3r&#10;yqJ3itOnTpbVWXXr1uumnd+I9G8I2y6V4bMELufMnvTbjcCqiXzHAA3CJNsxUj5pDbJgZmDd8Xyx&#10;0epyeyqYqTdVXWyV3rd8tl25n7q7RVSXSDWV4z8V3nhXwx/Z2lJLHqupAwW48wtJbfKQRuPLNEsj&#10;Jv73FxcSfejUjV1LR/r+v+CPLsJDF4z2lSzpw1b76p302U3FO3SlCnDaTMTwzruneG9Uj1S1jjl0&#10;7wDp7LpNsckXeqynHmkDqTJzkdFhj9K0jVUWpdI7ev8AX5HVi8JWxeHnSbaqY2XvvbloxXwr0jpb&#10;q5yJdBv57PXYdY1fydTj8ORy3YmS43zXOqvjzGIB5JlwoJ/hgSsoVVCfM3td+rf9fgGOw6q4N0KP&#10;uOu4w2so0Y7Jekbv1myl4r1PxHrUul/DHw5aahq2rXMz3c1tpdq81xd6jMN+0xKCXKptXC5wC3pS&#10;k3KCp79X5tnVgMNhMPKrmFVxhTSUIuTSjGlDTRu1k3d6+R6LpXwk+Kfw/sbay8VR+HfCssVo4ebX&#10;LiN79Q/zOIIwSLbJVQz5WTEeAVXcG5sRh60qHLKSj2v631PkK3FmRYyvU+qQq4luSuqcZcmmi5pO&#10;3Na7aSTjd63eqyPE9v4Mh1C91m0+L+ms94XS5uHv4pJHR1AKZEwUgqo4wSQMEnnPS4w55Svq9ysB&#10;jM4qUqdCWXTShZpcskk03r8Dd7vvvtY5CXRPBZONP8U6a4CjYsS26k/kc1jZ3PpY4zNLfvKE168/&#10;+Rk+JbHT7MxJb6isshziKJFKgd2JB+mB61Nj08FVrVU3KFl3d/usZz2dzdkJaiN1HVWfr+P+e5ql&#10;3Oz2kYfFdCNp7xDD6W2f+mUoH8yKd/MaqJ/a+9CWtpdeY5mguoMQPJD58f3s/LuXP3vut3xkEZqX&#10;JN6NMc5RsrNPVXt/WhN4avo7G/0/+yF8qa4jkSeSTA80lJMAjoFIKj1BB5PGIqQck+fVK1vw/wCC&#10;LEwlOnPn1UbWt01X47/5FuGwNpp8lvZSN5tnMLy0l6s8EgDBvcggfipHetpLQ5JVlOspS2kuV/4l&#10;pb5/qS2oTUGYeYsaahGzDgkRTpjcvvlSG9xSt1Ik3Tt1cH98Xs/vujq/h9bP8QPhumgaVGf+Eg8H&#10;ahJdWkKk7rvSbiRVuYh3b7Pc7ZsddlzM3RDXyOZ1P7Hzl16jtQxMVGT6RrQTcH/3Fp3h/ihBbyR9&#10;G6ccbl/s1rOm7rzhL/5F6+kn0R0Xwkh0P4M/C29+NOv2a3M+tJt0y13FDLDuIigDdR50sUkj46RW&#10;6kHnB482rVs6z5ZbQdo0vie9pWXM/wDtyMoxj/fm09rnzmLpVMU4UNlu/wBDyNbzxT8SvGNz4i1a&#10;9aa+v3JvZQNqnsAB0VQoCqBwoUdga+0jCjhKEaUFZLb+ur7vqd1eWHwGFUEtFt/X4vuW9f8AEHkW&#10;sOhaCQ+lzERTTQqT9pkBGAP9kHGB/Eck5OMNRX2t1qcmEwblUdat/EWqT+yv83+GiXnb0HQ7fwpa&#10;zanq0hQw8spHzRkkhYxn+LPAHrljwKFVVTVGGLr1MbUVKmt9P82/Lv8AduzDtry41S/n8U6qgMdv&#10;/qoRnGR91F+mevvn1rR6Ky3PSlTjQpRw9Pru/wA2/X+ug3XpLqG9u2unLT2t+RMW4yVIU/8AoNYY&#10;dxlSi1s1f79f1KowhaMY/C1oSanNHY6jaaqW+UYVj/snKn9Bn8a0hqmjOlF1aM6f9d/zLWvSnStY&#10;s9dK/KGCzYPY/K36ZP4iiPvJxRhhYrEYedH7vXdf5fIi8c2zDy9RRvnjJyUOfm6Z47/dP40UZa2L&#10;yuas6b2f9f5o3PGITXfBVvq+BujKOxTkDcSGX8HZ/wAEFYU3aq0edl98NmEqXr+Gz+633jPhpqso&#10;WbTo8GSF1nj3dyCAT+e0/ga4syppxu9noaZpStONXo9P6/FHa2AhT4Za5o5tiyabLf8AlxqOtuY0&#10;uYR+JllP4V8tUcv7aoVb/H7P/wACu4S/9Jij3qNJ18Gmt7NfclJfjc8ivLeO2lMWd1vcNmNscAn0&#10;9jxX3sW5LzRhTm5xv9pbmloulRXSR+Hp8eZd3C29ugmTcxfG0hc7gAcc4x71y163sVKr0im3o+m+&#10;u2w5xlUlCrT3ukzU+JeqWGofFDxIkqrLbWOoxNz0LQqsDICP7zcZ/HtXnZRSq08lw9tJSi//ACZu&#10;SfyR1YqPssTHl3d4/r+FmcnfT6hfCeSUiSW7kLzSGQDexbcwVM9zjoCRgDvXtUoU6aSWiWi9LW3L&#10;bjcoxyRw745ICXHA3ZAU9wV//Viuhq+o2m9mWtUsru0lT7Zps1m8ltHMkV0rKHidQyOjMMlWGCuc&#10;jHQmphKE0+Vp6tad1un5rqRHbe/9dV/kDaXPa6s2iXsv2K6jmMMsd6CnlODtIY4OMHOcihTjKHPH&#10;VPXQG9L2uvI6jxF4m8Iad8N/Ceh+HvCx0nxn4f1rWG1zxPYamXXVLWU2hskVVJVHgZb1Sy/eWZAf&#10;u1ywp1Ktepz2lTko2TWz15r36P3bDhKm4pxTv31+WnTqcre3dxf3cmoX0zST3EzSTkgZZ2JJbA9S&#10;TXVCMYRUYrRCStsMS7mtoGjGQW4Ukc89R+lPkjJ3JdOM56joLi6S0kgjnYQsw85VPykgHGR+f5mm&#10;Eowck2teg+e1u4rYxAkL8pkUjBxgEH3GCCD0pJpu5MZR59fkOtgptiSzxhMktnJZfcUPcmXx97/m&#10;OktrW6kS4kYQxSAbnbOR+HNJNrQFOcbxWrRLa28+pXCjS1QOM/Ncr2AxnJ6/l3pfDuTJxpx9/wDA&#10;0/DUemf8JFFPra7rW0imuTEAP3zRKzKh9mYAH2JHWubEOp7JqG7svS/X5IWK51h2qfxPReV9L/I6&#10;2DXrqW+fU/Ekwkmki+1XzNkg7ztRMDkqSPLx1GFxzXKpKMLU1fovl/Vzwfqsfgp6K9l8t3621+8j&#10;0251OaeSddNN3cxM++WdDmZ0kEhfA/hec7znjbD6AU3WTndy36ev/A/FmlaglFR+Fdl0TVrf9uw0&#10;XnIx/E9tro8R3+oyRyodLjW1tBdN5TBiM+aVbBLNveboSWkyK76ck4J9zsoUoUqMaM1ZzfNL/L0V&#10;lH0RjwXqaZpdhpdvH5si3LXsiRPhWYfJGOnbHXp8x4qnJu/Y3lT9rXnVl25de27+/wDQt2qHUZbT&#10;w7ovh6RZry6Ro7GzgeaS4wPl3E5Z8ljjA54wBWVWShBznLREy0lKq5bK120rX3t0XQ+q/AXwD+Kf&#10;gj4ffNq2qeHI9ViWTVJfC0tvFqerCT94FutSYs9tbngra2iSoVIMrPIpK9WDwmInR55/a1stNOmu&#10;/q+/RH5JxNxrktHFPDwUZSpuy9pGU4xa0fLTTjFyX81ScGvsqz15TVPgp4U0q7eZ/AGhWjhMLcat&#10;f3WpzMvqXkEA568KOTXQ8PCnpZf19x5MOLcyxsUo4mvNdoRp0l8lH2j+9vQzJtJ0HSVaO3k8OW8i&#10;tgLDpIQAf9/zVKMbbr+vmbqvj8TK8o15LzqN/wDuNFC81uKE4/4SPSk2JwRHtP4ZkoT7NHfQwVSa&#10;1o1Ne7b/APbTz3xJovhy+1WbVZ/iDbebLJknCEKOygbuABxXJNe9c++y/EYyjho0VhnZLzv6vQx7&#10;/wDssHybbxTpVyWYKiGF2ZiewCluSazeiu0epSda15UpR76r9bGhB4Fi07Wb7w9r2j6ZfX6+Hxf2&#10;wsZH8q33xxyRtI3G9hvCmPoDnceCtc0KtTFRU6TcYpu91q0m07J7J7qXVbb3Ma2YqFGNWEpKDmoO&#10;7V2762te2l9d/LqQ+LtLv7vwP4dv5cOk+nxiVy4GMMzqoHGAPNbCjj8q3jTjSfMla9/+C/wQ8FiY&#10;LMcRTT1i9OvSzf4K7MkeHdf+xya7bWMyQWtqZoJmUBSuHRXUHrlw3txV2lyq63t+Z1fXsH7ZUJTX&#10;NJ2a630bT+TX3mho2sC6NtdoEHkO4YDkLGx3YPqFcZHoAfWmnbRnNisPyuUe9vvWn4rcztU/4k+s&#10;PFZvuiWcPEGzgqQduffa2Px9qHo9DqoP2+HUpb2s/Xr+KNH4dazrGifFbSb7R5Zvtf8AbNu9t5T7&#10;WkMrrG8fusisUI6EOQetebnVDD4rJsRTrW5eSV79LJyT9YtJp9Grndg6kqU6VSHR2fp2+7Q779r5&#10;by88V2nhnwxbJFonhdYrOLTIkKNZNLGhjd1PJjeAQKkgyP3RBwxOfkeApQhl8q+Id61dubk9VJJt&#10;NJ/zKfO5R395dNtsTGFKtKT0v+m34bd0eZ63djw9ozeHLIhbm7hDX0gGDHE3IQehbqf9kgfxGvtq&#10;N60/aPZbev8AwPz9DysPT+tV/bz+GL931XX5dPP0Re+GWg3UKx6tdKVkRzLYK7kLFxzMeeAAMg/i&#10;OSKyxk4VpOl0ej8/L/P7u5GZ472dTlpPXq1v5Jef9dzN8U6vc+KNYTSrBnNvDIxjZlwZGIw0rD17&#10;AdhgcZNddKCpwu9/60NcHRhg6DqT+J7+XZL9X1epLdfZ47210WNwkUIaa4IXPCAsfr0IHuSehrKd&#10;+Ry67L5k0+ZwlVlq3ZL56f8AB9PQzoPMu1macbzLEGJPVm2jP45zWjSjZLodMmoOPL0f4XJZW+3+&#10;HPNCZ2Lnn+f/AI7/AOPU/hqWFFeyxfLff+v1/Athm1vwkSy7nSME59R8p/Mhah+5VOdJYbH6bP8A&#10;4f8AzLEEK634JE6JukWMxE5/5aLhfxJBQ/hWE5+zxNn6/L+rmTvh8yaezd/k9fw1Rb8H3J1bwdfa&#10;JK29ofkQtzhHjyD+G1sH/aqMQ/Z4mL76/c9fzRjj4ewzCnWXX80/+G+4y/hrqIg8X6ZLL8qz3C21&#10;yX6BZPkLH6Fg34UZtTbwNW26Tkvlrb52seljKKnTlH5r5f1Y9o07RpLfRfG8VxFiN/DdvdFQPuBY&#10;L+Nh/wB8xxV+fVcRGeJwLT19pKPreVGS/FyPayql/wAJ1aXaN/wl/keCWyyMraROBtxmA/0r9Plb&#10;418zy5WVqq+Z0nhi/t7TVtL8YXcm+Dw/I9/LCW4Mkabo1K9i8yRR8/8APQHpXk5hTlVw1TDR3q2h&#10;fyk7Sf8A27Byl8h4RunXcfmvk9P0Oav3m+3zx3MrFp7ljcyn70km7LMR9en1PrXpU1H2ceVbLRdl&#10;0RvTfOot/wBXK919kgupI3QvEGwIwfvY4zkf41rDncU+pbu37paghs9WUWg8PTDbny7m3nYsB2BD&#10;Dke3B96lylT15l6MzbdPXmK+p6Re6UV+0Iwjb/Vt5ZVfoeMZ9ufqa0p1VUWg6dSM1oEl087R+fBC&#10;VAAVI4wgIB77MHnuc0ctk7P9fzBK2xPPrWq3Wn22lK9tHBYITF5NlDC5JJ+Z3jRXlILnBdnIHAIA&#10;xWapQjNz1vLzb+5NtLbol949OWzX9eZrfDj4WeNPjD4mtfBvguOwk1e/ITSbO/1eCx+3zFtoghlu&#10;HSJpmOdsZcM5BVAzEKZr4mlhoc0726tJu3m7apd3ay3dkSmouy1/rt/kjFvdM1fQr688Na7pFxY6&#10;hp9w8N5p97btDPbzI22SKRHGUdWBBU4IIIraNSFSCnB3i9U07pp7NeQ5JcykRQXUz3BimREMgIct&#10;k5OOM5P+c02koinFcqa6BZX7tNskKoXQqCkajB7Hjr+PrRKNohUppRv2Et7p7WdZJwCpHDBchlPX&#10;j/OMU2rocoKS0F+03wc2d3CZWGGjjkyc8dRjrx/k0ko7oXJT+KOhPb6rcTzLLNfygKTs8jagXI5G&#10;eMHp2NTKHZEulFKyX36lxIrpjiY+W9sjqwk4OVDNtPucdPcVDsjRx5oksGuyEyyCVjFIsKsjcEhJ&#10;VcD8+fwrJ0lp31/FWMfqyj+P4qxf0W+mtLBHj1WSWSNlEjW0r7chZW2u5xwWkII6HZjOACcqkI8z&#10;0svl5f5GGJUFN36p/O/Lf7kvxIPEVjruqJaaXp9qpt7SJUeY3at5s7cySMS5PXCjOcLGvfOelV6N&#10;l0+T/wAjChjMNGc6tWXvTd7NPSK0ilp8/VvyFsbSfR7gSw+Frq/mht3SLFsxjkkBARiCMlAMvjox&#10;IU8ZojVp813JfeTUrUK0LOsopvXVXS69d+ndbrodd8CtV+JfhPxrF4p8KeELa98XXc5h07Udbtob&#10;lrTer73gt58xtO2Qgd0k2Bv3aK4DiXL21ZRhJP7nr03+f5nn5ri8o+qSpVJ/ukrtRvra1k3HW27e&#10;qv1dmeu+M/2T/wBpjxbFH4i+Ov7Ss80km97iza8vboQhucFJDHHGRk/KBgYxXqvCVakLzn+v+R+b&#10;VPEPhfKqzw+U5Zd6WdoQu110U5Neb1OH1P8AZs/Z/wDDIjHiT4jXOomJT5kcVxDHuPclEDyZ+hqH&#10;HB05e9UV/VHdQ4445zFv6rglTvs2pP7nJxj96K8fhr9n5ZzH4a+HN9rDsNqEaXfz8j3kAX8aqEMO&#10;vgTfyZpUxvG7hfF42FFf46Mf/Sbsdc+GLbDQ6b8C7KFI2AM9/HZwleM85k3n/vmpkrLSNvuHQx02&#10;+armc5N9Ie1kvwjy/iYE+neKtT1aDQNE8I+FrWWRjsEt9bAAAEl244UAElicAda87F4qGHoupNOy&#10;/lV36K27Pp8JHBRj7SdarK/VqaX3st/8I2bHwF45e40zTLrUfDuowWt3qem2qxSqR5iyR2rrz5Tc&#10;BmxucYxtXOeaFCvibV23GKXwt6atfGu66K9lfqzOePh/aeBoxk+SupOKlJyWivFyV7X6pbLzZ0//&#10;AAhVnp/xN8kW3lw/8IutuqgHDxxsin8AF7epr2KdL96ovqj5CvnFXE5BOaldqu36NptfNs5n4heH&#10;J7j4PXY8svNoN4yts4CrFc+S36SA/hSVJqi091/me7lWZQ/1opa2jXiv/JqfOvxi0dT4C0KD4j/D&#10;21hRQsV1YPp0wyAYw8YjVj/ukoo9NjH1rbCJ1Icvqjxc/rvJs1lWXxQkqi8+V3a+au33ukeD6Dfr&#10;ps89tJA8IDFJ4JOTHzhlz3IK/ofWuGUZK3NufrWLpqsoyg731T79vvudfr/w+v7lQ1km6VYv3fzc&#10;SZ+ZRnpkjfg99voa0dNyjdHzmFzmjTk1U0V/u6N28vd+8yvAF7J4f+KPh3VdStiP7J1eKa4hlGCR&#10;E4kwQfQrXk5vRlicpxFBaOcJR/8AAly/qfTYedPl9pF3T95Nf11PQfiXr2j+PPh74M+N+pagr6xa&#10;6Nc+H/FNsZCr3c1k0LQTNjlvNjuIQzHjcRj7hx8plOFrZVm2NyeEf3TnGtSdtIxqqSlFdFyShKy7&#10;XvudWbSeOw2HqR+KXuy9YW1/8Ba+5o8/8JeEJfHmvXPiGbfJYQnztRB5k812+W3AHUu3QgfdB7jF&#10;fT47HRy+hGitJy0j2slrJ+SW9+tujuefUlPC4KXKvhSStt2X/BX6Gj8YtUfw48ngGwmUXysP7eki&#10;cEQOOVs1I4Gzjfj+IbeAhFY5LFYqKxf2H8F+q/nf+L7Plr1OTLMC4y9tXWvT57v17ff1MTR0XTdO&#10;fWb9ds0o45wRz/iePcj+7XrTlzy5UViH7aqqUNl/X9eXqVNOkcLcanexgvLE4ZWGcJ93GPxGPpSq&#10;K7UV3/4J0Vkrxpweia+/f9CLTXE1ypHAcEDP+f8Aaq56IddOMH5f1+hL4ew0NzZSDOx2G32IyP1T&#10;9aVXdMWL0lGa/r+rlnwLIdl5pL87TkEeh/dsfwJU1niekl/XUyzJawqr+uq/U0/h7w+r6JGrB7dU&#10;vIzj7uX2M2PpJF/3zXBmEkvZVH9q8fwuvykZZhTlUpQrrpo/T/h7/eRfD9HtfGl5oLcLc2sqKB/0&#10;zIkH/jiH86eYTTwUK/8AK0//AAL3fzaLzCLrYFTW61/zOZ1F30rWLuJSV2Tvtz/DzlT+HFerBKtS&#10;i+6X/BPRilVoRfkj6e8QzRf8Kv8AHnitMIt34cWGI7v+fmQxRqPfEv8AOvxvCwl/bOX4brGpf/wB&#10;KUn/AOSn1GBhHDZRi6vTkS/8Cdv1Pmf95eW6+Wn+kRuABnGWzx+dfsMmoN32Pl6cWqvKtVIuanHd&#10;adpjLEFWe4ulF2ysGUPGeF47E/P7/J6Vz0nCrVUnslp6Pr+nlqRC9PFypS+xdfjr622+8zS4u9Se&#10;WTODI2AwyMcnvXSlyU0jot7OkkitxkzF8gN90dK18itfhRe0uy1bW3Z3u/It0H7xyPlA64A4zx64&#10;/lWFWpRo6Wu2ZycKS0V2XoL7wxZD7JbTXlzuJDIhG2T6jHI9MjjtWbjiJe80kZSjXlq7ILvwv59q&#10;LzRbO8Rj962uguf+AsDz9DiqjiEpWm16oUa6vabT80ZUsFxZOI7uPy2IyV3AkexH8J9jg10Rkp7G&#10;qtJXiTQ/Y5P3d4gkiP34wR83H0P8qlqXTczkpJaGlb2+keJku5PE3iP7FdWmmbtNdbMzG/lEkYEE&#10;jbgU/dmQrId/MaIcKwZMW50LKnG6b11tZa6r52utN299GoylST5djJn0nUraFpMM6RjO9VOVA9R3&#10;/XFdCnBs1jVpTdurKUhHB8sDPIdO9aI2RLFsnhe23FmGZYgV74ywH4A8d8Clqncl+60/l/kSWEiX&#10;+3SrlgAx/wBGl/55Me30Pp64NJpx95fMU1ye+vn6f8AlaafVmWOKFVvIAU2xoA0y5JJzjLMCT97J&#10;x9KlRUPRk6Uld/C/wJpJ18wGWVQuSWWUgDGBn8anodMY32Or8EeBNS1y+snv9IkstHnmBn1bUdNc&#10;xQxcB5I1+UzMBkqm4biAPl5I4sVVVOD1d+y3/HRHn4nOcrwd4TnGU/5b3l90dV6s1vGEl5q+oPJo&#10;Hg6x0nSrTc2m6cZVmNvCABuLH5WlOAZJtoLMegUKg56Mo296Tbe/9b+ivY+eVfD1JtyqSblponFe&#10;S7tdo3t97YvhDUPDiie68ceKbyz2E+TZ+HtHgu5rgFSFBkuJY44lzyZMOQQMRsM1vClhr+9e39f1&#10;1M6+Hg0lRhfzm5JJ+kdX5K6/xXI9d12TxdqUHhT4dfDuz0OFpsya3rutPczrGo+aSeSNYoEjCguw&#10;S33dlycA6VHgYU+ZJ6dNW35ev9PQMHgKOHg62MxDqP8AljFRjd9Enzzb6Jupbuke/wDwL1H4paho&#10;1x4W/Yw8BWllawQunir40+LLSJLqYDAkFuJd8dhbekSh5SAjSOjcDoy6jiXFyhaL6vt5X/O35Hx3&#10;ENXIsFOKzOTqVJfBh6d5X7c1rXfm2k9eVM5jxhY/s3eGtXM3xl/asvPiH4geTH2fT76bUIw5P3Vk&#10;iBQc4ABm/CvRlQwFNc1WTnLy/wCH/U8+nPxAx1NrK8shg6K+1JKErealr81T+ZL4f1Xw5dSSW3w8&#10;+AmrQw7SUvtWSC03emF3Mxz6lvwrSEk1+5o/fZHi5hhcVTSlmWbRlLrGHPP8dEvTlIvFF54vtYI5&#10;fHfivQfDkO1hHb28L3E+B0w0joMngYCkc1dSVZfxHGJpluGyupJrL8NVxD6yk1GP3RjJ29ZJnIax&#10;oUGr2TyxaZ4r1OJVLvf3zfY4CCAQQYohhAOSSwAydzDFebXqUYO85+l3v6Lq2faZfVr0pL3qNN/y&#10;wXO101cpvXytfsmdj8Nfg1pOmy6Za6XoemMJvHj6fqd9bpPN9pFjbzXM2GuGLCI+UwAwMmIMw3YC&#10;RgMLWlWWIqSbvtF2tG6u9lrLTe7tdpd35uf59UrUasak5WVCU4vRO85RhB+6kr+9fbrZO129/wAN&#10;/D3T5Ph38ftIvdJikMes62IY13ERvb29vMMNz0BbHryD1r1YUo2rxt/N+Gp4WJzGpTxHDtbmtaNF&#10;X780+R/erndfFL4ceH7H4oeBhbMqJqNpqmnahcJlRI6tb3CsB2GyUjHoh612VacfaU3bpJfkz5LL&#10;sVU/sLGJu6jOhPvu6kG//Sfmec6v4FsNWm+IXgmG1CtdS3kunhuCq3OnmaIdf+e2wfUGslTUnVh6&#10;2+cbr8T26eZVMHLK8a5XUFBS/wC4dfkl/wCU2380eYfsbeMUe91Dwldzk+cnmxZfLbHOCRnphyOe&#10;v701y5db2tu5+h+JmClTw1PFwW3uv1W33pfgjiP2gdKs/C/xc1ixtImEd3dfbVZQFT98PMcKMZwr&#10;tInJ429KwxdJxxUu2/36/mfTcG4mWYcM4acnrGPJ5+57qv6xSfzNfwn41ludFgkZsSWTrG4HdR/d&#10;99pOPqR2FYwquGnQ4cyymH1iXaV38/P52v6J9zL1nSdP1f4nWVvZ3ZP9p6zBaZVhtKyYiDD9fzrj&#10;zOt7DCVqy+xFy/8AAVf9D3shVaWEhRmtl8732/Ei+G+ueHB9q8MeNrREtvEkbafdXbJlrCRQjxTr&#10;7LL5ZYd1DV5mc0cZUcMThX71FqaXSa1Uov1je3nY9vCKlBuMlo1ZPs29H96s/I9d8Y6XF+yb8HNP&#10;065EbeKbzcumqgyBqBAF1fN6rbDbbxdmlG7HyPXweX15cb5/UnH/AHeNub/r3/y7przq61J9VD3f&#10;tRO7MMvjh+WNT7Oy7y+1L0j8K802fP8Aoemte3ebiRny3mSu5LEd8k9yeT/+uv1OpNRVlp/X6Hi4&#10;uv7Onp6FnXr7+0LtdMg/1cX3gDnB9Pw/mTSpx5Y8zMcLS9jT9o93/X9eVhkhY2sjxcokyRHA6/K5&#10;Jz7EL+dRrz28m/y/4Ja5VJJ7tX/L/glbR5CksJHHzkdPXitqi3LxMU1IuWZhsteni81mZ8kJt4wv&#10;z9e/AP51m7ypJ/12Mal6uDjLt+uhJoo/s74hR2ErYW6k+zvg/wDPVcA/99lT+FY1pc2AdRfZ1/8A&#10;Ad/wuOtH2+W8y3Wq+T/yNzwwkun/ABWsV2YGqWc9u6kcFnikVQfo3ln6gV5eOaqZRUf8jjL7pJv8&#10;Lhhl7XAOG+jGw+VovxttRJ8kX9rWyy8/8spAiP8A+Osac+bEcPTtvySt6xu1+KRvSXNCMXs9PvMj&#10;4taFJofjjUbF4irJPhlbtlR/Wu7JcSsTl1Oae6HhYunD2cul0eufFrxLb6T+zT4Z8Exzbb3xJb6Z&#10;eSEH5vs1vaK/PpmWaEj/AK5n0r4bIcHLEcX4nFte7QdWK/xTm1+EYSXzR9XmWIWFyGnRS1qOLf8A&#10;hjG9n6tr7jxUSRTym+nZUZVZbhAuAWHTAHr+XNfoTulyrXt6f8A+TjG0XC/mmRXMzxW17ZmUv/pS&#10;ToW6gkEE/iCPyrSMU5Rla2jRdP3qkKnk1+X/AASoCY7Zhu6YAXd0JFabyOqXRDbiVUtYI7eP5iC7&#10;EL1Yk4x+GKcVeTbM4L322anibfaTReErGXcIVQXBzgPKRk5PoCc//qFceEtOLxM+t7eS/r+tS5KM&#10;G32Gy6jZ+GY/smmxK9zt/ezuOn09Pp9O9axhPEPmnouiOVU54h809F2LFvBLDF/avi3U5xkgpbrI&#10;V/Qd/bt374zck3yUUvUiUry5KKXqXo54vEtuwh8H5AiKQ3cs4Vx2B6HOM5/wqLSoNfvPVW/4Yzuq&#10;EveqfJGPqGmXWiTC0up0ckA5hGQPrg8fjXVTqRqq6NoTjVV0iS3COuA24EfdOCD+BFDuZybTLdvH&#10;cxSmeFmJZtzfORknrwcjn2xWcrPRmUnGSs/6/r5jL+wjv9kLaeCS3JAEUqH1zysg746+9EZOGqf6&#10;r/NGtGfL9r9V/mjNtbG7066/tTTyLhLQlrhWiKvEMYO9DyARxkZGSOc1v7SL92Wl9vP0f9M6pSVS&#10;PI9L7dvk/wCmVb3T5bXUpLBEI2zlIssASM8Hn8K0Uk43NKbc4J9yzrkOq6dfpcXttcWd4Ri4ikRo&#10;3jkxzwcEblZW991TTnTqRvFpr7yVTcG6M1t0fbpudLp/j/V9GXfoun6bp6fLvnsNNjkmAPQCSUOV&#10;JxxyMfpXI6V1vd+b/wArHM8pwmI0xUp1I9U5O33R5V96O18TeI9X8Y2Vxrmv6/c6nNIqD7I97I9v&#10;aYwRG7MTukAC7guQDn5BkV8zT9pCvGm9LX95/HLzS6Retr20t7zsdNbLsuwcG8FThSvr7sV7vS3n&#10;K2/mee6j4iaV2YwxyupPlMseU9AACSAq9sZOTyR0r6WjQUI9v6/M5aNGNKNo6eu7836mTNPdXZ+c&#10;BlyAQD0Ax3z+v610pJGijCPqdJ4QufDunXEtvK91fwKY/tn2ed0a8k3kLawgAlVdipMhBYCMlV3t&#10;Gtc2IjUkkopXe11t3b9Nkureul2cuNpOpBctk+jaVl3k+9lstE3v7tz6P1r4N+KNR8FaR4h/bU+N&#10;0Hw78JiISeHvhvZJi6mTP30sUDlMdN+yaUZ2yujCu7C4ShCkvbzaS27v+vT7j8uq5rKjVqUeFcH9&#10;ZrX9+vN+4n1vNuPM/wDt6Ef5VJE3w78Y/B65murD9mX9lzVdTe1hCJ4k12KMCRicFncyEogHODIG&#10;5A2DnHoUZ07NYWne3V9/P/hz5rO8szWEYS4kzWKTb5qVNy0XTlikldvq4W6876u1CHxv4tklOu/E&#10;WW7CsVn0T4bWmYYn6+VLqAARTjrmROlEY13/ABqrk+0UkvvX6s41HKMua+q4ONJdKmLlzSa/mjR1&#10;b8rQmjjde1vT/h7fnT/DtxpPh7UbobRFoqHVNWlJ/hMxbaG45/fHFcuJqqldRsvx/H/hz6/LMDVz&#10;WjGrieevFdZ/uqK81De3/cOPodh8GPgpqniHxDDP4jtp9SlsvGIXU9S1N8yP/ZtpPeSRISxHkG5E&#10;EeASGkiLEnCJHz4HCVcVKOJqq26Ueyte7v8Aaa08k2u98s64go4Gk8Ph0oRdJySgv55xprove5HO&#10;T0TSat1b9c8PeHbDQtI8Omz05j5X9t364bOJLhNZY5x12rIq59APpXu04KKT9X/6UfmmMxksRUqR&#10;vduFOHyj9X/WN35lT4daPZ6l4y+LXgqSJIxf+PtQhaGI7sC70mD5ff7pH1FaU4/7RVj/AFqjXOMS&#10;4ZRk+If2ad//AACvIpfHbxPDbf8ACtvF0JikEviyxik2gBfKvtMltivt8wX9KWIbVOnLzX4qxpw/&#10;SjXq5phOqo1Hbzo1Yz/K5xp1aHRfjReXkgXY2jQXSwt/GtpfSF1b6xzRA49KmE+TFu/ZP7mOdCWM&#10;4Vp8u6qzj6e2pR5X8pQkfJuk6pe/Cf4mT/2dJvXSNdmtriEY/fwq7xFTnrlc4zwCQe1eLzfV8Rdd&#10;L/8AB+8/o2vRpcR8PxVTT21OMk+0mlJP5Pfy06nT/tGra+ILvTvG1o4nilt1gaVTw68vG/0YMxz9&#10;K6cZLnkpo+c4F9rgqVbATXK1Lmt2+zJfJpaHG+D9YS0muNOmJEd1D8p/uyJkqfyLD8a4XpE+szDD&#10;uahUW8X+D0a/Ii1jULhZodb0qVlubWVZVBH3XQ7lI/GocKdWLp1F7sk0/R6P8Dowl6MrP5HtXwo+&#10;FWheNv2x9DW08qLw9falF4mt5JiBFHaSW0t6Ff0RJoDC30INfmud53icv4Br813XhF0Glu5qcaTa&#10;85Rlzr1PqMlwNPEZ9Tg37l+fXsk5q/5M4D9oT4rH48/EPU/iVZxPHY2kq2WlWcmd0emq7C2YjkBj&#10;kmTHHmS5/ir6jhXI1w1lFLAS1m1zTa61Glz69loo/wB2Nuh5mZY6WOzKdT7Mvg8kunz+L1cjn45D&#10;4c0EycefKRtVucv1/Jep/wCA+teym69fTZfl/wAH/M8Dl+uYq32V+X/B/wAzOsnEEJu3gJI5wgOW&#10;/n6/rXS1d2R2VFzS5UyxcxONPto02IFbeYwSSd3A57nryazXxtmMJL2s2/T7huoWiWJhkhV13qHz&#10;IGA7HIJ4I+hI4P0qk+YcJud0/QfqZS18SWN3IQEkjiZie43FG/QGs6b5qEkul/8AMnD3ng5w6pv/&#10;ADRH4vjuLXVra4iGLg20bAg871dhn8wKWDcZ0pRe139zS/zN8FaVC3S7O916OC3+I/hTxFaoPKfx&#10;JbSLt6FJpIpQB7bT+tfMYdynlWLoS3VKS+cVKL/FGuX0vZ1OTpzW+WljnfjGkmn/ABBvkhO1444d&#10;rjjDeUhB/MCvWyGSq5ZBvZuX3czHXp+xnyrol+R1X7WOnwp8S4tZtLf9zrekQ31uqqPnDljgAdTh&#10;k/GvF4IrSeTulJ60puD+Vl+aZ6GcYV4fG862klJfPUz/ANp7UGsPGfhrwVFMpfwp4D0TT7ko2U+0&#10;mzjmlwe+DKqH3THaujg2kp5ficW1/vGIrTXfl9o4x/8ASW16nbntvbU6D+xThF+vKm/uvb5Hn7zh&#10;gZPKH704YjrX1PK7ngW93l7EcjllV1bEhVe/cVaX3GsFy+hHIVMcrRpgMVOCfu9eP1prRot6NC2T&#10;xrewGblVdC3HYEZpVE3Tkl5id0rlqwukY32uXOTKf9Xu5y7kn/P1NZVIP3KUdv0RFROTUSXwhp41&#10;XVC7wAi3Q3Esz8gAY5/M556gVnjaro0bJ76Jf19w6mkLIt28K6m8nibV5Gjs0Yi2gf8AiA4yfx/M&#10;59MHJy9lahT1l1f9f0kc8/cj7OG7Ne21vQtS8AapLDfSQa9JrVjDolrbyEhbMRXTXksuOh3fY1Tr&#10;kGT0FS6cqeJipK8OVtvzuuVL/wAmv8hrD4ejScqmr/Dr/wAANK1tNGubezl1OOS7Vj9nl1NzLGj5&#10;yMja+V3dRtIPTHeorUfawk+V8vXl0f5rXzvc5lSdZ3tZeRoeAfgj4s+J2oyaf4e13wfp17Hpst9P&#10;F4r8caToUMio6KywSajNbxSP+8BESOXwjEDCk06uY0MJBupzOKaScYTm/K6gpvpu0XGSm3y7Lrt+&#10;b/4JmeKfCGv+BNdk8Pa1c6UbmPI83SfEFpqVrJgkfu7izmmgkHHVHP1roo16WKp88L284yi/ukk1&#10;80TNLZkVnPKsYSaN1Bzu6Ojfgf5H86JwW6MJJXuv8mWrEeHdRKBj5cwG2CWCYLJEf9jdyB22/dxk&#10;Y5rlqPEU07arqmtPw/PcfPiKLu1p6afO35mJ4w8HahYStq8VqDZmNPNnhT5A2ACdo5QHGcdATgHp&#10;XXhcZSqe5f3uz3/4P5ndhsTTqR5Vv2/4PUx2e5ubZYpXd0jUCJn44HAA9hn8gBXWlGL0OqUryTb1&#10;2Ousr2bw/e2c3i2xN7plvl/7PjuVi89l+6rNgkruwGxnAyODXm4mlPEUJxw8uSb05rXt3aWmtr28&#10;7M7KVSEKi9tHmiul7X+frv5EmqePL3xfB9hubEIm5/7O0ywjVLdWzHgMvXZjeTzjPJHNY4fLKOB9&#10;5Su/tSlrJ77Po9rdehniMR7ZuTSivLRIxdZW7kkL3Qj+Q7ZDAhWPcP4fViPQcD0Ar0KKjy6fjueZ&#10;Hlv7v/BMu4kfaFJChl5A7+/t/nrW6SNYJXPaP2bFb4YRxfEazi06PXBE1xZ6nqpRotGtzlRMqNw1&#10;y5R9mRtjjVmJ/eKR4mMqTxGI9mm1CPbeUu3+FaX7vT7LPm87qrEz+ryu4bOK+2+zfSK0v1k2l0d/&#10;aPg5+zjZ/F+6n+JEqTeMNUv55JNT8ReJppn02LZuG6R9wuNUcBOY4zDbxjbvdflL+vl0Xiql1C6X&#10;WWiXot3+B+e8QZ7iMDS+rOo6MVZKFKyqO9tFo40o6/E1Kbfw9lo/EL4vfs8eBJf+Fdm7vfinr8Th&#10;IfDujWMJ063kAwB5EIFlGAehYXUi/wB/ivclUw8Xyp877Lb7lp+fqfN5XkHEWIpvGJRwFB3bqzk/&#10;aNN/zybqyfo6UWtkcF4w+Jvxk+K7z2usQpBYaVEPO8M+Fb5RDpyYAUX2pzEQWiDpjch7DbWFWtUe&#10;/Tounq/8j6DLsmyTL5KWHTc6n/L2snefnSoK86nrJSXqbHwE+CWs+Lr57LXfDGm6bEdc06G+sNFh&#10;VttmbZtUuUluzului9lEgcu7oFvFQf8ALQV5WFoxzStGvtCLsul3tfXoraX3dntY7s/zqnlFNRo1&#10;ZVJunUkpSf2k+SLUFaEFGbbSjFfA29kfUVn4YsNJlN5LFG7k3f2qF2JaSe/vVunfOMAj7WY8k5wu&#10;OlfWqlGKdu/5u5+L/W6lXlc9uVfdCPKv/SbnNafpsP8Awj1kYIJJGi8Nqed2CXtr0vg9Dyxzjnpn&#10;GanlTh/XZnK6sliJO/f8JUv8t/uOH+GPiKHTf2ivi7aONsq+KtCvLMNwD5ts8bnPsI6ypNrGVE/7&#10;v5H0XECi+C8oqx/lxMfuqXX5nn/7THi4p8AQNIWM3Ph9NMmjlyMi4srlIWwfqGrLFy/2S3a34Ox7&#10;XBOHjLjpc/wVnVXrGrTc1+aOK+I3jaKbxxo3iGylXybtby2kK9454UcD/vqIVyVqydWE11v+KPey&#10;HKKsMoxeEmtY+zkvWnNp/hI8R+Kurte+MLuDEYjjuPNVY4gu55FV3diOWYk9TnpXnS1qSl3P17IK&#10;Ps8qpL+7b5JtJeWhNo+tjU/CUvhPUZgFiysBc52jO5fyb9AaTm0kjPEYRUcxWLprV7/k/vRy9uZr&#10;W6WSX5Sj/MP51Ts0e3NRqQaXUkupnt7s7DwMgj1GamKUokQipQ1PUPgN8QJIrPUfCMmorbXcnhTV&#10;9K0e8kOAkd7HtaNj22SFnB/hWST0r4ziXK1KdPEqPNBVaNSa86Tvdf4lZNdXGJ7OV4p0J1E3ZunO&#10;K+e36/eef6FpV9ba+2kXEEkFxAWivLVo+QVJVo2HbDgDGOvpgV9Pia9OWGVWLvF2afrqmvVa+h41&#10;ZtU2R6/dvqWrmCLLRQkxREdGwfmb8TnHtitMND2VBN7vV/ov663MaNONGlfq9WWbHTjOy/vUVUOW&#10;y5Ugd2H61pKXLBsxnU5U3bcmvrCaWH7XOoidChMUgYMAxDYB6H7w4PbmoirRZnTqJPlWq1/BW/Qo&#10;XFvexKsdwAVI3KBlSMjuPpjkVbte50KVN6xL3iiyWXT9MOMGTTA6nuMySc/T/J9uTB1P3lXylb8E&#10;Y4STpym/7z/RfoT+OoVGqWF8EDefYGZQuf4nZv0zWGWycqVSPaVvuS/yOqhTdLDqJ3Gh2D6/oPwy&#10;udm57nxFpVuwxjIS5lth/wCOwgV81iaqwtfM49qdV/fCM/zkfQYTDOpWoP8AmnBfi4/ocp8epEb4&#10;u69bo2RDNHDn0ZIUU/8AjwNe5w1f+wqEu6b++Tf5HFmseXMai7O34JM7X49tbal4J+GHii4tzPHF&#10;4Oh+3rGxUiFEt0OW7FixRcc5YnsK+d4XU6OY5ph4uzdaXLfu3N7eSV35HuZ/BSwmBk1dOlG/y5V/&#10;meT+L9e1Hxb4jvfGOr3AkvNTvJLq7kC4DSSMXYgdhk8DoBxX3GCw1HA4SGFpK0IRUV6JWX5Hzcq9&#10;XEVp1KvxSbb9W7spDa0W0Dn7x+YYxkflXQ9yGveuNO2UhWOOMK1VsUnyoe8JlV4449kgXJRTndz2&#10;/D+tJaCUtU+hVRwjBlToerGrauaNXRNLIYrJYkbHmTFzjrtAGP5n8qhK9S/ZEJXnc1PC95IdG1DR&#10;LVv9K1ae1s4mb+EM7A/n0NceLpr29OrL4aalJ/JIppcyLPxFudP0/UH8JadbI0NkEUSszZVwOmAQ&#10;DgEA5B53VllcKtSksRUesru2m35+enSw4KKTdtX110/4cq2zR6DpP2gZ86ZQckYK5A4H+ffjFdDv&#10;XrW6I46i9vW5eiN/wH4QnTTF8e65GALjzBpsb8ARLlXnJ7DcCqn1Vzzt587HY+LxDwlJ/Dbm9Xqo&#10;+ttX6pdQxsKipRhHr+P/AALmTd+JLfWvGNrdqP8AQ7VwqBx1BPzMR6e3oBnvXowoSp4VxfxMUaPs&#10;cO49WLIVtornULW4dYItQkhlR4BJFFgkKVbdu2n8cYAyeKqEnzKEt7Jru++lrX/Mhx55crWtk9HZ&#10;v5bFm0nMkYkjiRgT9+3fP6UTic042er+8t+TY37AXqRyFfumQbXX3DDkVztzp/CZ81Sn8On5fcbO&#10;gNfabIuzUJGiKkFbgAnpxhh1HrkHivOxKpVOmvl/kYScZa2t6f5Mg13whoviGNLqx0WGw1InDWVz&#10;N9nin9THID5eQOSB1HYHq6GMrYd8s5uUe6V2vVfF/wAHudtCvVpuzlePe1/v6nIanqV7qz/bdTuN&#10;zghfuAAJkkABVAGMele5GCgrRR7N77nVWGl2mg+H7bVNRsfsiXaExRtLtuL1m5CgjDpEAVB24Zjn&#10;5kBBPiSxEsTipU6b5nHd/Zjb8HLffRdm7oWKozgo3jvrrsYuu+ZdXK21vH5ty3yxQwxARxLnoigY&#10;A77jgc8An5j6lBqEbvbu/wBf6/yOCUoxbnJ2XV7f1/XoaXhv4Q67rNvJqtz5Vvaw5NzfXMoCRADL&#10;EnrxkdMnoOCeR4lSfLA8fF5/h6UlTppyb2SW/b7zvPBieEvAlvpXxC8fma50xLby7RLlv9Jmlj2G&#10;GK1jYhIUABfzHEgRSr7fN8pT5c3UrVPZ0111tsk923u30sra6bXPIqrE46dShR0n1aWive7k95Pp&#10;ZWu9L8vMzT+Kf7S3xP8Ainb3ngB/Es2l+Dbi3FtpPgfSbJBcX0IZcF/lZ97nkySsXCkhQELCvbpz&#10;aiqcXouiOLBZJgsspU8T7OMq0XzSrSl7kHrq3dc3Lskla61d7MoeFvBfiGC7m8GDSfJkWPzbzwjo&#10;d8sLRRf89NV1DI8lPVNy7ugGTiuuMuWNn9y/V/p+Rw4rF0MTOOKi+ZXsq9WN032w1H7T7S5Xbdto&#10;u61a2Oq6RpNhH4rOpH+3oNN8PaZotsLXQbK5lZlaeCF0Ml4Igrnz5BEplCgpMFkx5VetUxOLjhYP&#10;TeT7bWitdG766X5b7Xi362DhSy7DV8bVpOL5JTlKb5q04xV/fle0L7KEXKy6xeh9aeHtb8IaXpmo&#10;/wBnWjRNP5Ui2/B+d2ihQnnPFrAkfqQnNfZ0adOlT5UtNP0X5I/m3F4/EYqop1W20pLy3lN/+TSb&#10;9WWfF/xL02yn1i5gLRxXmsQPvZvmhijkVQPc5jb8wfStnOMd9mzjgq1V+zprVxf3tX/VfiZ8njzQ&#10;zb3SC4RFfQ2ihw/8XkJx9OtY865GbyozeKctbJ2++djwnT/G0EX7T/jRDdusOq+GLW7Ug/6ya3kj&#10;+T2+SZjmuJ1YrFya6pfgfoeKy+tW8O8DJq8oV5J+k1PX/wACijjvHXilZIfEGn6rEpt4NXvZds0Z&#10;YOks32vJH8QBkxj/AGcV5uOruVCpCD1d/wAdfkfWcO5YoYrBYqPWnTWneEPZfe+W/wAzzLVvEd5q&#10;Xh7TGYgS2piZQDnHljH57c5/GuF1HJx10R9/hsDTo4ytbad7/wDb2v5nK+MJTf6614Af3kaZ/AY/&#10;pW0HeJ7eAj7LDKPZsrpN9muQQR+8Gce/X/H86LXiayjzw9BNQgL3MkgI68iiLVgpTSikV3UynGDu&#10;x3HWqT5UarRGr4CfTofFti+r3BhsvMKX8wGTDC6lHk/4CrFvwrizONaWBqKkrzteK7tapfNq3zNa&#10;fsvaRVX4W7N9k9L/AC3O/wDFtxbTa3f67q+n/YfFOnQPYeILaIbkuJ4/ljvIz/tYTd1ztV8neTXz&#10;OBpy9jSo0pc+Gm1Om+sYvV036a27Xcbe6GIj7NTjU0nHRrz2uvX/AIPU4+38OtFpMWpwzReXJcG3&#10;WLz18xWAByUzkLzw2MZzzxX01SunX9lrffbTtvseZUc/Z88tv66F658Prp9k1xB58Lyo0YSTBilL&#10;DGeenrwfqK2qNLlXn+RwQxLnPldmlr5qxVuNdnisrnRNVh8ue6mXKRsCoddmR3xgLwR6002oO2xq&#10;sNGU41qbuop/c7/5mnqemaXqGj2s2lXSzYVCyxSFxGRwy8gFTxnAyORznIGOJqKlDmOalOvCvJTV&#10;t/L+vwKHj63ktbHw3LaoCR4cQ8cf8vNwM/pXDlcuepieb/n6/wD0iB7KjCMUn11+9sk+J8Eb2mjS&#10;oihoNCshIF7O8YbB98Y+vNTk917a/WpP7k7HRU/dV40+8U/1PUPgTYWV14Z+G1/qUnl21j4muNRu&#10;pWPyx21idQu5GJ7AFR+fvXxPEtWpDF5nCnrKdOMEu8qvsaaXzufaZPSg6eEnPRRk5P0hzyZ4d4g1&#10;ufxd4p1HxPeMIn1LUZ7yTf8AweZIzleOuM4wPSv0jCYaOBwVPDx1UIxj68qS/Q+QxNZ4nETrNayb&#10;f36nbfGHxE158PPAnhq0ubgWcfh7zfLlbAc7iqOyjjIG/HXbvIyeSfnMhwip5pj8RJLmdS1100u0&#10;n2el+9k7Ht51Vm8Fgo9FT/U88j3Sbo9vCgEc19W9NT5+WlmJJiKdlj3YC7RuAB98090PdajcdcJn&#10;+8g/mKoouadZ3WpOtnaS4nbm1k3Y3sOQuexzUSstXt1M5zVP3nt18ijMz7hMIwBJklRxtOcEe3Pb&#10;0IrRG62EkkVoU+XlcqefXkf1/Kkl7zBbmj4QuY7bWra4ZeIJmmbjskbEfrXLjYOdCUe6t97SIqNp&#10;aeX4sj0Swu/E/iIm5Qu8srT3XHJ5yfzJA/GqxFSGEw3u6Wsl/XoKtP2cGxdbN1r2uLpumoZXeYQW&#10;yK2PMkY4GD05JxVYaCpUbv1FRh7OGu52/wATPiLpGpeHoPh74Jt3+x2SLDe6nLhftYiAULEAcpDn&#10;JGfmbgkDkHxMDlEcNj5YupJtvVLs3q2+8vy+63bKo5UlFrbr106HCfPYxqluy7mO8kLnpjHP1zXu&#10;35nqcfKqk3c6WXSrjT/D1hpdpIEuJrnc25cgKASxI7g5INcSqRqVZSe1jy41YVK9SpLZL/KxQ1Y2&#10;Wk6rMEsswrOIzNAojeNyM7WC4B74Pce+cdFGcqkEpb/n5r9ezOqMJVKSafTZ6mpplyl65giuo7lE&#10;OZIW+VvfkZx7cfjWNVcmr0ON04wack15/wBf5lqe/tNHl/4/Lm0QgYa4g3RZ9GK5A/OuWVOVXZKX&#10;o9QlQjU/htS/CRrW2vaXZ2jPqZgjtJAA9x5YuLOQ8EBgPunPTOORxmuCeHqzl+7vzLp8Mv677mUa&#10;NeMvdvfts/8AgnIQeHTDoT+I72S3a2VlEdt9tTzXJGQcdwOMgZ7jAwce7KrzVPZx372dj6aMOVc8&#10;tiay0jxX8SfG9vp2jNe6zqmozxw2KGMl3kdwqIoA4+ZsADHOMAdKxh9Wy/CcvKoRXRf1q35/e9zP&#10;G4pNzr1ZNpa3fb8v0Oi8O+BrjVJbyHRNTg0/Q7OeRdU8USyZSUpnKwsTl8kcbeB1OTk04RnUip1F&#10;r0Xb1X9fI+SzLGU6U4uquepK3JT7X2cl/n6Kxb+I2rzw+EP7F8PaLe2PhqyvEiVb+IpNdXDRtKoI&#10;ZQxG1Q54H+sBP3lrVU3a/nZs48shGWO5q9RTrSTfuu6ik1F6p2vd8vyaWzMWPVdR1KHRrHyY3bRb&#10;WTdcXnENqqyZlkPc5IHPU9BztI5lGEeZp2Un03be33f8Od8oU6arTd7VGrKO8rr3Uv6suulz0r4S&#10;aFqfiH7VH4bM2jaff3LDUvEcNoH1nW5sHMFlwfIj+9nb027nbaGC9dObva/3dj5LOq1CjSjHERjV&#10;qQScYN/uaS6SqdJy9dXe0Um1ff8AFMXhTQ7VPhv4a8PRSwx3kKz+HrOV5dPsppWCxzapdIQb66cn&#10;5LcOsWcBnmQGrrYhQp2j/X9fgcmV08XXryzGvJt2f7yWkmlq40ab0pwVtZtOVtowlo8bWxb2Pxi8&#10;HafBLb/ZoLHUNcS1jjjQWyT+bDawhIlVIgLa1tZQgVQDMzbRv5yy+j7Gdt3e7fd7tv5v7rLod+a4&#10;mpiuFcVVl8UuSn16OLnvq/elOO7230PTP+E3TzUaV9oFxAPKB6qg+UEjoOST9a+geIPxZZTOUWoq&#10;+ktfNvX8vwMfV/ibcNK90twAwuDJtDcjLSHPTio+stM9bC5Be2nRK/yiZ9949ltrHSdQjKmO7Cwk&#10;IDsWQ2Jl256EhSD+NcscZGU+W+q3Xqj1Xw5Wp1q9Oa295Pdte1Ubnj2r+Np9M+OservcnEqC1kz0&#10;IkgRfw+bb+VZSqv2jkj9LwuUQxHB31e215L/ALdm3+V/vIPFGqSahr+o2wuvlvIISu9iQvyeW3TJ&#10;xwp4FctSd22juyzDKhg6La+ByX43X5sxfEOl6fo0kui6TqQ1JkbdKQoRRJnkd8AdcZz64PAzp3dr&#10;ntUpyqTVSa5V+hjzWsV7MGuQ7HGAi9PfFaxfKtDpjN04+6Pm0owwn9ysasOMck/j3pc92JVry3uF&#10;vCrORDEzZXG6TPUd+aG2KUml7zK17Yszny97uP8AnmvC/jVp6G1OoktdEWLC1+y6Nd37ajHC9xIl&#10;pGiLuJZhubJ7DaMdT1rCcuavGFr2979F+JM6ilWjGzdk5fLb8zrYtd/t/Q7aLVj9l1+wt0s4b1l+&#10;XU7EEbI3J4MkW0KM8tEcfwCvGlg3gcY3FXoTbnb/AJ91Nbtf3Z3u+09ftG9fERxWF3vNJJ+cenzW&#10;mvVW7E2j6HPbtBdavbgWscpBmJO0HaR8/wDEmCRyeM45zXrpc2Ji91Z/ofP1q0ZUZqD95206/Lo/&#10;Q2/ipp2n6XotimmrKokmd2EpyMALjDL8rDlvRh3zV4nkVSKR52WzqSqN1LP0/wCDt+Rz8nhWLVYY&#10;dchEZH255Vt2XDIvmkDYed3AGUPPcZrmrVVDCN31sd9PEzhen5JX+Wt+3qjmvh3ZXUPiedJjhLXT&#10;rq6uQM/MscZYkj29O1LNpL6qkt5SjFeraR9G1CvC6/4YteMNUa9XRbLIM8Ph61jIB4Z5C8oGO3+t&#10;GPrWeXUlT9vN7OpN/JWj/wC2kV6bfLGK2SX9feSfEt2g8b6qttJvtHm+wK2eFa3AjRh/3xn6E0so&#10;i/7MouXxNc//AIH7z/M1xc4VcXJL7DsvNL3f0/I6jxZ4q1DwT+z54N8I2Ns1td+ItH1GW9LjDx2M&#10;t+0iqB1/eiOM7uMx5HIkNeBgcFSzHinG4qbvGjOmo9nUjSSb/wC3G3p/PZ6OJ9Hi8VPDZJh6MdJS&#10;jO7/ALrn/wC3W37XXU8pZ/LTzFXOR83p1/8A119ta7sfOpXlY1/GWsNqY0e2EpIsdCtoEA6L1cj/&#10;AMergy+gqPtpW+OpJ/p+h24uu66px/lgo/dd/qZsWRKzAdUBOf1/lXd0OB/CrkbfOQzE5Kgkn8av&#10;yL2AAA4bgr1I7e49qBXJYZPJky0hiG8MXXrE/wDDIPb1oYnqu/6rsS6/m41A3wj8v7Sd08QPCzDG&#10;/HsSQ49mHpUxelu39f8AAKo6Q5b3t+XT/IoIm6QxpHkEZx/n61TelzUtafdJZW82xcTBWBOORnCg&#10;D8z+ftWVWLqSV9v6YNXtbdO51PgK6OgeGfEXiGe3H2l4Ire2ZgM75NwJH0yrf8Arycwj9YxlCgnp&#10;dt+it/wV8xVaftJJSMTQhZ2mtLeWwlK20b3CH0MallH4uAv/AAKvUnzyp2dtdPv/AOAbLlUrlezW&#10;0kmZtSmk8powY44nXDMB8u4jAHXp169KJcySUVqJu7uy14asV1bXoI5oyEX95IV4AVRuIP6VniJ+&#10;zoO39dDhr1HTw05dXovnodtCITqXmFY90ChIfNOFViQM57DcSfoDXluTUP8AL+ux4ihOUVFdTl9A&#10;is7o6vd39qs8N1GZVYthwqMOFPZsvEckZ+XHQmvUqOS5EtGv6/Rnv1E6NKK9EYOrWcumaiSkwYOo&#10;lt54iQHQjIYeh7EdiCDyK6ISVSP4M0UfcSZf0zxzrOm28Zci5XcRIsvU/j/iDWNXB0am2nocdTB0&#10;pzdtPQ39A1nw7eutzpOsTaFdDcGEaqY3zycoflPtyOecVw1qNeF1Uj7Rfj9+5HPisKtfeX3l9fD7&#10;zz+X4qv7NszeTAbu5YLakk7gPlZRjGNxyox9MaKol/DT89N/6+89pxcviZ3/AMJtCi8JavpWt6be&#10;3GnQWN6s2oSc+ddSnISFXwvyqGDNt/iJG3KEnnqYZYjEe0qLmsvd7Lre3d93sj5PiLO6NHL54Sgu&#10;ack767Lzf5Lr1Lt5qniWTRfEvibQII9G0Pw3axRx6FarIF2H9zbIo6CJXRXYud8xSVsEktXWlZWv&#10;q/6f9dD5aFGhiKtL2/vzqP4nbTq/+3mrpW0irK+ljxAalqGqD+zTczXavqHmsWZmG9goaTr14GSe&#10;tbz9yDbdkkfZ+xpUE5qKXu2+Su0vx2Ol+G3hCbxldtmOZ7Gwma4vsyBUncnakZOOEGWB9g5HJAPn&#10;4rERoOMftS0Xklu/y/A8nOMc8twzqLSckop2u4rq13b6ba8t9Ls9btNX1y+tW0PwfLc2dhJGkOp6&#10;9ZxI91dAsQtlZR8qnI7/ACoMOwdtpO1K8VeW/b/M+Jhh6FLleKXNPVxpu9l3qVZbvfprJ+6rK6OL&#10;8T6wfsS+HLS1SyjsLXUZYLK2uxLDbXEgFjGfMBYTS75Gdp9xMjKpDFFQBRvL3pLqvuWv6f07n0mG&#10;jOnWc5vmvKCbas2knUlZfZjaKSiklFN6Xbbx7LW45fjZ4i1He6pZpLZQK42/LCYoFXHbCRgewAFb&#10;06kqdKEnu1f7zfMsI5cPUKNtZOMn8+aT/F/eb9x42ZfnWT7so78dq1eIcj5qnkyvZLo/1Of1Hxs6&#10;JdBWJxCQSW4P3jkfmaiNSbZ7mHyiN4X7/wCX+Rqa98TJIvhjoHgiS0Jl0/xPDcNLkBtkmh28TJ04&#10;xIrk+9eUsuqQ4jrY5S92VGEOX+9Gcnf7nY+iqvDYjAvCqHvr2k+fTaVVWj30av2POPFY1u71dtSi&#10;0G5mRZEeGZLd8PtVc4IGDggCvcpxcoX7m+B+rwoKm6iTs01daXfa/W5p6nLeQQmU6dJsRA91OVx5&#10;XzbVRs9DuZuOvU9jXDGCk27+X/BOWjCMla/XTz63XyRU1ePTrN1tNPt1gt4WbDMwLOccs7dyfyHb&#10;Fawk5M6oOpUlzS1b/rQpW93LPIFsIgwBOZ24UDtg/l/jWjjZamkoRive+7+v68i79msyQsu+8uhy&#10;Np4TPcjgL+JBPbNJcz20RhzT6e7H8/1ZBd2a283+n3HmZHyWsCnJ/Dgn8gKtW6Fwm5R9xW83/X/B&#10;DVbm5Nisep3a21tEP3VrGMsfXnoP8+lNavTVlUYR5/cV5Pq9i9d28dl4R0S1g01DavayXuq26uzs&#10;BLK4imcHp+7ReRwAc8ZrjoXq4utO92mor5JXS+bZkpOeLqty95NRi9tUtUvm9upsaJZR2MKz61Cs&#10;+lZHmXLjd9m5wPN/upnGJOgyM4yCdLub93c5qjc5fu9J+XX08/L7j03TvD1xoMY1rQZDe2sULyXk&#10;DSbriNNvDRjB89OxHLDIyrckc31mjhFGpF2inZ+Sf6J/h2PM9g8ZzUai957dm+z25X26X6o5Tx/Z&#10;+Hb/AMPWmt+FbjNtcSArBbzq1sAcfNGvJjJIwyglcjgA7hWuPrxjiIJq2j/QnBrEU5uFbVrq173k&#10;n38m9fNqxLoE2hara3Oj2hEd/oVrOLhGQowwGCtIuMuhdkIbGeVGSDivNxlZ/U6EZR1nKFn5N8z/&#10;APJUz0aGEr06k6k9YcrlfdbW0fR3aVtrnMZVNP8AEuqzoiXsmjixhLNne008WTn+L9zHNg/nyCBr&#10;i/aVMZhqb1jzub9IRlb/AMmcT08vlGhQnr7tkl6tq/ponp9xhRvZW3xI0m7uosw6fbWN1dJIfvrB&#10;aRTMn4hNv1NaSU55RVhHebqRXrOcop/K9z2KElHERnLZcr+5J/iM8I30OpQ3dhqqpd3Yi+0Wiyru&#10;WaVfmJcdwCCSP4gCDjk124iDjFKHux2dt0ttP8+h42KjOE41lor+98/8/wAGM+KfiibxPrWnrcXc&#10;s0mmaFb2s00zZLzNummbP/XWeQf8BrlybBRweHqOKSU6kpJLotIxX/gMY/ee3XxH1mNO20YpL83+&#10;LZzZAEABb7+QAexAH+Netuzn1bJr2K4tpzZ3UaCVUjDrjlcLtxn+fuKim4yXNHbX87/8MTGScboZ&#10;Zpy5A6nrWjCb2Gj5wmBwwO2mN6XLCwPcwCa3XMijIHr6ilonqZ8yjKz2Jbe2a7tke0jDtgmBT/Fg&#10;ZeI++OR+NJuz1/rzBvllZ/P9H/mF80E2jxov3ogHtpv+ekXTaf8AaQnHuuP7tJXUyqd1Uf4+T/yf&#10;5+pmrIQQwbkVpY6C0stlHCRtbe23JY56dQBgDBOPXoPesmpuXkXeNvMvza15nhdtPnwHk1FJJipx&#10;u2xMB06dcVzKhbGe0XSLS+bQnNN6lbSr3T4be7Wct5xgWOBFJYOTMrk+gUBcY9TnmuicJO1v60HF&#10;oNxKRu8armIjaknUnPzEduvT2qWKTXIdT4I0eSy01tZnLB5wEijYYG3O4Nn32gY/xrzMZWU6qprp&#10;r+h5WYtqMIfP9B3ibUxp+myypKokl+SI59sfiNodh/vinQp+0qJdF/X52+4nA0+ard9P6/r0NzxH&#10;4KtPCXwt0jWrCWORtT8P/abv5fmSWZ3kxn1EYtFx/tNXBluPq47M8RTmrKnU5Y+aikr/ADlzv5I9&#10;fNJUqaw9KK+Jczfnd6fJWOV+GWn2HjC5vPA2radFcSNZTzaRJJdGHyLlQDt3dMSAbMN8ocoeOa9L&#10;NJ1MGo4qnJpJpTVr3j3t3je91ra67GEmoWlffTyMceHYbu3lTS71vNjlIe1uEKuh7g8cHIwQQPqe&#10;cej7W1m1p3WxlKs6c/fRSjsb20ke3uLZkcqMKw6kHt69a1Uoy1uaSlGSTTPoPwL4E0DS/FMV3q+n&#10;Lq7w3u7TfDe0GOBiCY2ld0KfeKbkYEMDyrA8eXzvlu9NNWfJZlnmJxH7rC3jD+frLp7q3+f5W1Tx&#10;vaT2mnzeK9W8a6P/AGg95Mi2sEiv9lcYzthgG2MHcQo+8cEBQuCXQxEK7ainZJa2sn6N7+b28zgW&#10;GrUakaMqbtLVq65rf3r6r0du5V+KPhK/8E/s9X01xrsky6p4sg+1gAxNdmKFkcsu47VSWN0A3HlW&#10;PBOB14Re0wXtWrNuy66a/mPLsQ8RxJSppWjGlJxW9ryVumrs77Ldbnj9jFqFjcrbG2mF7fKMQQ5B&#10;WPIITaOuSBx7U6kVKPkfXylSkr392Pfqz0jwgF0/wkfBaaXIq6i733iiR45CViZ1EFoACvJjG/Zy&#10;WaQAj92c+DKHPjfrE5fD7sF6L3pv56X6JeZ85m1aEX7aLvNO1NXSXNZ3k3rpHq9LJaO7Rf1jxTB4&#10;c0u3ntNKktDYxzrBBayA+QcKBHEoABf5gZZCfmZvLBKiUt2RUpy5b3v/AF/w3lr2PMwOGlXrNufM&#10;5NXb05t/efZaWhHovfaT5bcL4j1iOXQNQuE1F47jzLWGOaWUl5PK/eYyOjlhuJzyR64z10Y3kk1p&#10;q/vPfwdB/WoJxurTk9P5tPutp6GH4b1i5Goy3U773lhkMjsMlnLhmYsfvEnJPvWk4JLQ9PH0Yzox&#10;XZr8ma0l7cSwSEk43Kf5c1nbVHmxpQUkU76WOOa4iJIYWoYsB1+9gf59aqN2l6nRSjJxi/P/ACLn&#10;ifxJHda5qGoWl6y258QNHHgZBi+ZAoPoUUc1UotzenQVDCclOMHHX2d/no7/AHshs9R1nVdeh0u2&#10;1Ei3imVvJjiBdc87R0JJOepxzzxU1Kvs8LaXmaww9CNLncfefX+uxa8W3cNguo6NtbYwQxJ5hkPI&#10;DZZz9457jr1HFc2Hcp8s0ZYem3VUttTLk0uTyWu/Ejpt/wCfZQSFJIIBx1OR0Gf5it41E5JU/vOp&#10;VPe5aW/ccY5pYPtMzpZWqKPmkwCB29l9u/p6Vd0nZasWilZe9I6Hw7pEs1h/onnWML/Mly8AMkox&#10;yUVvu5/vsPfbUc0Yy953POxNRRn71pPtfRerW/ovvIrqxt4YZP7Ety2X2yXUz7sn1L9ZD7DjPGRW&#10;sW2rvQiNSTmvbP5L/Lp89TmtTM01+9todvJe6gflMhAxGx4GBwqc9z+PrWjlGMeabtFHr4eKcF7T&#10;3Y9u/wCrO6vbW7T4lzaPdo323SoorKPcRi6hijSLGRkMd6sd3rweteflHJLBRnDad5f+BNv8meRX&#10;nbB80lo227fZd3+lvzO38EeFotF1+G8sAkdhKPKnW5/1cLNlVjcHpE7FVyR8pYKflYVviaElP2sP&#10;mjghinWjyT1l0a3f/BX4rXdM0/G3hTWfgtbf8Jx4Q0q6m8JxsRrehMCbnw+5xueM/ee25Py5+QHI&#10;JU1wYnD0sxpSitJP7n5Pz/r09PC1FWqKFV/vPsy6T9f73n1Me28J+G9e0tfGvh+GTy9TIItrWQG3&#10;1JlmUC4CD/VyjDRsduH6n5g2fn8fXrYbD06FR+9FtXe6Ti9PTZ/I7qEKuIqyjVVra+a12v26+Xoc&#10;xJ4u0n4heFL6ewmbTtdkhjs5JpIv38ESSpM0T9ynmxRY9PmAxylfRV6VVY2jGavSpptebceSP3Rl&#10;P70c1GEsopVItcyqtXX2Wr8za7SbUfW3ozi11S+uVOg60ogvkkDtt4WYjcFK+vDNx0O6ul0oRn7W&#10;Oqtb02v+S+43cIxXPS1g/vXr/WhU1zTp7xrmd/lnis44pQoySgRRuHsAjfyq6DjGMVHa7f4t/mza&#10;jiHzRvs3p+VvyMeLUYLDUhqUDMJln3qAeE56DH5fjXU6bnT5HtY7HTlVpcktrFe/2SXsgjyI3kLq&#10;voG5H6ECrhdQV9y6d4wV91p9wiTO0sYRhmMlkz2PH+FDirO/Uq1oilvNuDIO45zk5IHv+dNaKwnp&#10;GzJrOOSVVj3qrMwVZGP5Z/Ok3YibSdyEK0ckUEiFWRTuB7H0/Sr3Vy73TaNTQbd5ZY44Th2uCinP&#10;VsZVfoRkVnJ2Zy1mkrvsSyS2mn6/PZWbNHDehJ7KToYZsbo2A/3vlI9DU3cqd300fp/wxcU50VJ7&#10;rR+a6/5mbql1bOz/AGIAQXX79IR/y7y9HQe3UY9CvpWiT69DenGS33Wnqun9epQVQ+ArYPfPQ1d7&#10;GxPA08M4SOHDbSNuMnp15qGk0Ar2+pvprXotJzbiYK83lEorHPBbGAaSlT9pa6v26lcsuXmtoQ25&#10;eCVZUxnsc4q5WasJXTL8aD5kSfzR0V8EKR0GM8/56Vzyd7dBTS2udvpFs+leB7TbhZJ1a4cr1y+N&#10;v/jiRn868KrNVcdLstPu3/Fs8jGPnxFuiRz3ijy7zUYtHiVZGAWKMDI2yMcMf0Ax/hXp4W8KTqP1&#10;+R3YVKjhfaT6q/yNbxzq0sPhqHQI7x2t4APLjIJ28qB+G2NePeufL6Ufbyq21f8AX5s48NKpiJqU&#10;9eVfnuQfC3RDqE+r6jc22R9jMasOAxkJzj14WurG1eVRS7/kVmE/Z+yh5/l/w5Lr2oWXifw3Y+Pr&#10;lVWfJtNUvYoVjleVCNs77f8AWF1dQ7EZ3Lkk7xWGEoPCVp4aL934oq90k/sq+yTWi7O3Q1qyftlT&#10;Wrtt0/4citNUeEK2o2KajaOPkubeIFx6BlHX6j8q6ZU237kuVnNOnHXldn2f+Z2eteIb7XQNL1q4&#10;+z+e7MdPjumYyA4J8zuxyMnA+Y9fWueTftLq7PBwtBYem50df77S/wDJe3l/SOq+GeneAdFstb+K&#10;mrR3V9Z+DLWOaxEkIW3m1AsVhh25J8veUJGMgiPcTnByxM605RpL7W/p1OWpGvXlHDbOq7O2/K92&#10;33te3zskVvjGH8HeHvh/Brk39r3cngy11LUNLvdyBLqfzZTLI46HfLkjrkn3r1ZyjCNOMPhcU1bV&#10;a7JfIeW0o4nF4yUVyONWVO63UY8q5V8kYnwn8U6dpFpPqN54nWy1m+lna4nsbASTmIHAXcy7YY/l&#10;woBJ+U8cnOFXmr7QT829PuO7GUpRtGF+SKSS8/zb7k2parc2unWyWEt3Je6nP5kZuJB507soUEsF&#10;wAidM8AtKeNteHRi6mJnKVtNPJK/5t7+XL3PJq0416rdW3JDfskn2vd3e9tWlFdTkNX1yfWdTvBF&#10;qqW9vY2ax2nlNsDOG6KCCSW8z64GS3Br14UlGKutWe1hMKqFCLlG8pNt313/AAsrenZbHPaqdVfT&#10;ZYQyxRCZizyyLGNuOg3fezzjGa6IKKnfyPVoKiqqe7svP/hraFHRbuyhuVjfcXWFhk8Ad8fnVVIy&#10;tc6MVGpKl5XRdl1gTLJGLvy+gZv7q9vaoULW0OSNHlafLf8AzK0k05i8/wC0HMhGAR0/HvzVJLY1&#10;jGKdrbCzmdNDAIjlcXYyowBgBjn/AMeoVnW+QJxeK6pcv6r/ACNHT7i6sYWuNKt1kvLwbYlA+Ygj&#10;HHHJ7Y/PjNcdSMakrVHaMd/6/r77F04qyizQg0m08LzvDqhku7u6tw2I03uXcuHAc9BgAFzycnAI&#10;rndaWKScPdin+CtbT8l9+pFRuc3Z6L5fgTT6VqFjqMEWq6bNcXl8hmtLCIFUVAWXexPCLncCx54P&#10;Qc1cJ81O8NIr7T6+nf8AIwtFwbUklHRvrfR29dtPQ0NP8HutxDqur7by8eTFnaxpuiRxzsiT+Nh1&#10;LnpjJwPmrSNSVR8lJWX4v1/yOatiuWDjDSK3fX5vouyXy7G7LofkWsl54kjYFWwYBLlFJxjzH6Oc&#10;nGxeOf4+DWsYxhotWebKvzSSo/f1+S6er19DG13RNQaFTqk39n2W3d5bShJigHfn90OP976HiuiK&#10;lG3NuXRr01NqmuaXpdX/APbn+HqZfhqyj1nxnotnLBHpuhpqkc8kaQsXuIoT5shCDLMAiMSzY45+&#10;vJmNScMFVdNXnytLybVlr6s9WLVOlOUpOVS1r9FfTfbfojpvhXardazPp3iVxJ9oEmo6TqVuWAlh&#10;lOZdp4wBuw6noHz2zXfTpxp0lFLZJfdoeRj53jGdLS1oTjpo1tf1t7r62+R7paeCv7X01LmC2S4u&#10;xbtttjGD/aNv9x4mU9ZB8y7Tw3Kkcps5faSU2mzy5ONNKWyf4Po1+flv3vN4O8fWmlXVv4O8R3+y&#10;O+22/hrXbpt6yFgQumXhb72clYpm5cZR/wB4uZMMRS5f3sPmu39f1oehTkq0Jaax1aS3/vR8/wCZ&#10;L1Wm3Aaz8H7T4K6v4m+Jei2bp4Ui8P30mqeGvOCvp2pOgit9gPPlmSVHUjoEKnjaa+XzrGRzN4fC&#10;RfLWlVglLo4Juc//ACWLVvO66n2eRzVelUlX97lhK0u9/djfzTa9fvPOvGXhO38axWnxO8FagDdS&#10;nBnhH+vC43o6jpOo/hP+sB75BPo4TMJYOcsJiVt36X2af8r79Py5JU50oODV4PZdv6/DdHJ217pn&#10;xA0399CsN/b5IQk8+477fbsf19yUZ4OemsWck6dXAVdHeD/r7/zHeFLuW71BbO+XN9AuCrEZlHGQ&#10;ffOP0PTNVUioRvHZixcFCnzQ+F/gc5q0AsNWuLaytA21sqxBYYb5geeOhrppvmpptnpUJe0oxlJ/&#10;1sUpZBIQGcl9o3e9aJWN0vuGwowzKF+WNck46elVIJNPQktSqJuKDBzj0J6VMkKV72JAdkDRxuMo&#10;csSexOP6D86X2rkvWWq3GqRI4Y8OOM09h6rQnE9xYW8r7yuJI5Y8HqQw5FTpKSI5Y1JJeTRBrM5n&#10;uy2/O1nwfYuSP51VNe6a0Y8tNfL8ivPKZpXlI++5Y8dCetUlZWNErKw1WKHOAabVxlizkuZroOk6&#10;ISw3lii4HT+IgVE1GMRx3JLTVJrWSYy2VvP59s8LfaIMgBhgMMEYdThgexXnIyDM4KVrNqzT0fb9&#10;Hsyoy5W9E7q2v9brdFd0ZIwsqYHIGf8AGr0uSaNndHUoo9MSAB3k2R7VwXdgFX9QKwnHkbm9l+S1&#10;ZO8kel/EWOPw5axxhspYwFip6HZiOIZ9yMfQV8tlzeJnrvJ/nrI890/aVnY888Defc+IRI8hIije&#10;eTJ6sBwfruIr6THWhh7Lq0v6+RtjXbDOK66f18iz4wM8zllQ+WFyGZuwwMe5xiowiUURl8OWi3bd&#10;ncfCvT7Ow+E9xrJJjlmnleTGMvEgKggH3DZPtXn42pJ5goen3nHjZe1xsYr7Nl9+pi/DAXcnhPT4&#10;oJIVFx4rWym+0kGPybhIYn3buANzRnJ6FAe1a5goPETvfSHMrb3i21b7mvNM7cQn7e6/ldvUqX+k&#10;XHg/xZf+ENRdtJ1WwuXiuYjGTDNgkb9hOVPGcA8HII4NddKpHE4eNWPvRkr+a8jGopVKfNJXX4ry&#10;Nx7jTNO0y4s9Ni3zvkX+v+ZvJzjZEij+IkdAQSMdsmpkp81+nY8yUJSSlVXpDZer/wA2d38TdJi0&#10;L4P6f4G0K7ayOq6mb51lAaSbyyFVTIMBV3bpVbA+VUUZIBpQw91GtNXbuvl6Hn5HiIYrM60nrKEY&#10;+mvbzt+N+5yHhyJfiWbc6nHcTDQ7OOzihtnGPIBIjDzSFVUKq7cscnqFOMVOMxNWCjC62t93ZI9C&#10;pRhgHV9lp7Sbm793va3clvda0bRbK80/wlZ6ZaSROFkTTD9okbeyqB9okIy7MwwoBxyQMAkTT9py&#10;e+2/XT8EZuhUrSUqt2vPRaeS6edyv4j1GSLT08R2tzcG41d5bPTmMJUR2qYR2Vu7yMSW4B5PUSVy&#10;YanLndNrSNm9d5PW3pFbfLqjko4ZOapSS5Y2k/OW6uuy6fLqjkNZXyDbam9xDInmuF2HGSI1wcdh&#10;huueTmvVi27o9ulBuEo2t/w5k3EkN3cbLdzfsMiJ5vkTnGe+TjoB04rdJRWuh2QTpx19301/q/UZ&#10;tvFQh9PhQDhmiwNv680Pl7ik6b+0/mRwyRKkbzWLOgJ8whQd/t+FO2u42pNtKVn+QxmsWUB4XEoH&#10;3xnGP/1U/eWxaVRbPQtvZx/YrZPNkhjnYyRNLz5yqWBOfqdv/AaycrSel2vwv/VzFTbqy0Ta0fle&#10;3/D/ADOt8G+G9VEhubTD301pi3EsZ8u0iC8u4PTPA9wPdseHjcRTm+R/AnrbeTvsv639FfqpunSp&#10;3a1Zo6FpC63rETaHqIaJg02o65JGW+VW2IkZHUuysAB1VCQQPmq3+6p3qq3RR9dXf0v9717HlVZz&#10;SmnutEvXVv5J/edla6Fq89ymhWmnLKbaNYrma+QiKBAzP/pTxkF5Czuy26HdljuMY5KpRdVqdR6L&#10;Zfol0Xm/xPM5sPBOV7Xd7LduyWl720STk/lc2bnQtJ8JXJtv9Kv9UntVZoAFW4kjycNJgbLO2z0A&#10;GODtV2znvhPmXuKy/r72cTc66vO0YJ/L5dZS9fm0ihPpIu4lvNU8ua4jfdD5Q2QWxPBWFWPLY4Mj&#10;Esf9lSFGylG3LE56lezcYe7Ht1f+J/otF66nIeOL7T/Dqy6prbxzNC+LO3bkGQ/xY43tx1I4x0XH&#10;Lp8zdkd2EozxMlTpaX3fl+i8uvmch8O/ExHjDU/FXiRZXitNAvln8tgGhS4T7GSuQRkC5JHHX6Vn&#10;jYtUoQhvKUfnb3vyifRVqUKOEVKlvJpLzfxa/cel/BXTptDvI/BfiHzGOnyi90i9iQMWtyxQTR5I&#10;DYbdE8ecMCyZBYMOxYhU0ub4ZHymZ8mLk8VQ0k/dkrta2TcX6q0ou2mkulj6D0iLTtGjiS71OP8A&#10;si/kxb3UE/yafc8FDuIBMZGOSB8m0sIzG+7iq/u56nBFzrU1yr3l0fVdfn+u17o5L44+HLS6i1DV&#10;dV0iOWyu5Ps3iSwl4VZWIUXHH3VkbG4jBWXa/VmqFKStZ7HRhJypzTi9d4teXT1XbqtDmfAnxiv7&#10;PUI/gz8UL6K5u7q2Nr4a8R6qAU1e0JANhe54aUbRGHP3geeSpf5bOsoc3HG4daQfNKK3i7NKcfLW&#10;7XTppe32WBrwrYWTgrX0klpbVO68na6/4B53448Gyfs8eIp/EuiWt3N4S1i5EF1pDyEyabPkloWJ&#10;P+sUDdDJ/GpIJJVq3w2KjxHRVCo1HE01dS6Sj0a/ut6Tj0dmt0em1Pki94Pfun/n1v1+85/4q+D7&#10;awuLf4h+FblZYLkJPNNEu0TI5wtwF/hJbKSIfuv1+8QPQyXHVJxlhK6tKN1Z9Gt4366axfWPprzV&#10;YRScJO6e3mv6+5nNXTm8tl8aWQUXVg6rdxo3ynPAb6Hp9CfSvbWj9i9nscMFyyeGl8Mtv6/Ez/Ek&#10;0s9yJ7STbbzRCRWJ5Ib5sfhkrj2rSgko2e6OjCRUYcslqnb7tP8Agmc8QLFFY43fKT1B9DW62OpS&#10;stSdbtodMfTFACyyK9xjqcZwPoMk1NryuZuN6in22IbZJ5sWcabmLfKAOTVStuaTcV7zJNPuHjvH&#10;KxxkSQum1lyCCME/XFTJe6KorQXkIrIArMpyYww/kf15/OizETW5jckSjOf+Wbgc/XP+fek090Zy&#10;uth95pK3TNLZBlIALwPyRx/D6/T+dKM7KzKp17aT+8z2jxkbuvTHH51pc6hEtZ5DtQKf+2i/403J&#10;IdmW7TRdVEik6RLJG+Aw3hQw9j9e/tWc6tO3xWKjCTexLLoGqW141smlkujFCqyrIrMCQcMGwwPY&#10;gnrkE8GpVWEoXv8Ap+f6/MHGSnaxZ/4R/Xp7mS4s/Dlykckjbba3tGlRM5wozuJxnAJJPvmoVSEY&#10;qMpXa6tpP8Lf5FPWTaVvL/h7nSeCYdZtfFekf2xo9/Glvch4m1CBwGCkEcOODn3PTtXmZhyLDTcW&#10;tVbT+v0Im7yTOr+JOhr4w0mVbDUVjuPOWY7mUpIqKUVSQeMncxz0JU4I5rzcuf1SspTV1a3pfV/o&#10;jSng205I4r4eaDeW1vqF1PFiUyx26rjlcZZh/wCg16mY14ynCK21f6L9TycxfKkn5nPeIb6G41aa&#10;eyIZSpTOcDI4z1weBXpUINUkpHbRhyUoxPRPE0dx4d8Cx6BZyCNrTSNkh3YywRi5/N2/GvBw01ic&#10;Z7R6py/XT9DxsLFVsa6ndt/JbfkYHgJ59T+HviWCaTi3SK4QbPutGwfdxg5+UfkK7cbanj6Nut19&#10;+lj16lueDfmvwPQ/it4P8VfEfQtV+LVjFHqkU3isrJp0qnzPMvbWLUGZMHn95NKcDBADHp08rLcX&#10;h8FUjQm+V8m/T3JOnr8or8OpycihWUruN0rvzWn4pGt4H8KT6v4u0jw/f2y2MllNNOdK8986eMMI&#10;nlwTuuRsbhguxUyQWcY9us7xaPl8bW9hgpVIvm5ra6e93t/d16XvfTRGV+0lrz+KviDb+EtJ04zw&#10;2VtBBa2sTZZ28s5HGTyT/wDqrplPlSTeiRPCWF9hhJV3fmqNt38nYxrzSJLDRU1PWZrK4R7bZHp0&#10;Lrb2CgEtGqBCGu8EsSxyhJJ3tg1xKSdSy6dXq/8Agfn5Ht8ylXahda77vz3uo+XXyRiWlrqHijWr&#10;ZJtbh+0zyxrbIqlEjDfNuRCFEYAA6AffTqWYjSaVKm2lt/Xz/rsbVYKhSbS01v8A8Hv/AF2QnjnU&#10;9LuNW06w0S6a7SygcpG24RxQLlYYlBKn/UxozNwS0jcnAJqlSVKkk93q/wDE3d/i/wBDloU5pzlN&#10;WTsvNvq+v2m0lrokclqMkyxRStsBmG5BuZsAZGcdAMn610xSPTppbdiHUVkllb+0JJpZOsjSjJzT&#10;jK+qNI+78GhDbQ27OFg1FsngJu6n0x+VVKTtqgqSmo+9EckdwsOI75MqPlX+56896Lq+wXi5axJz&#10;FAYDDDOrzGTKyyToq7cHgrzyTg53YAyMd6ltLcm+t2tP6/rY6WTQ30GJLIyW93fs8FmieSri3uZW&#10;LlozjGVjAb0G4ZyW+XzZVvbJz1UFeT84rTX1enn8teXDz9vUbaai7v1SstV63X/Da9npthqXxA0C&#10;88MeGZPJt7i6Ftc3yfMZSeJGHdz1VR3PPC814XtaeW1o1qyu0rpdu3p3f+ehvK7rLstX+iO78PfD&#10;9bjwxY6D4L1BLaFVMdpc2w8xnwCMRMOrMwG6fsuSn8NbKqoydXEazlrbt69vKP3niVqk6mJndbX3&#10;7/rbt33Ogs9G1WOO30rwpPbwWVi2ybXI4BJbwSDG6KzibIurgk/NK26KPHPmN8tb0K8eZufXp19X&#10;2X4vyRwSVGN5Ncz7d/OT6LyWr8lqXI/BEHhPS5Lh7GTEtz5k0d1LvnnmbGHnkYlpHPGcgkDaOBgV&#10;X1xVanKnp/Wxz1JzqTTlvsrbJdktkjhvjb4u0v4cwi+8Wsx1SaAjTtGiYpKy4++wPMMeeMn5mwQA&#10;OVrpwNWOKm1Q1it30+/q/Q6sNlmIxc1bSPV229O7/rsz5/1bxBrmv6qfFesxefcSuYdMhjT5PM4U&#10;eWg6heMY6tt64r1OSMn7GL7OXe3b5/kfUU6FDD0vZQdktZN9vN/n5XOn8L6fZ+DPDepaT4zhgkud&#10;SubXTdSsyAXt7eVnk+Z+dsokhRhj7uznOcVx4rmnmNJW0pqUt92ko29EpP5nDVxLxklLDbWcou2j&#10;cbapdmnbzud1odvq+l6HFodldrc6noNyJtEvSFEdyjqqhXzkKk8WyGQHhJY4c/6t65a+KhQrOlJ/&#10;u56p9r7/AOdu1/I43TpVavt2rKatJdtennB3ce8W/wCZHpPhTxnpj6GmstK91pmpWoaSIoFLRhsM&#10;pU/cmR8gjosnOQJGKkK3JL2VTX+v6+R5uJw9SNVpaSi9+z7+j/L0R0kWs3Go6T/YWolL7dZuunXb&#10;jKavYHDNDIcYZ0UfVkAOCUdjUpOK1MXTt+9jprr/AHZd15P8/VHinxC8DafqCSeBddui8EiNcaJq&#10;Eg3MgU7fm/vMhISQDqu1uMoBMa86MvawXqv6/DzPRw2IlQn7aHpJfp6PeP3dGaHw2+Icvi5Z/gn8&#10;VLY3etR6etpKbicD+2IcbvI8z/n5iGx4pedxQdT975TOMueEcczwT5afNzKy/hvbma605aqceifb&#10;b7TL66rwaaun07x/SXVHB2mmL8NfF0nwl8RXTXekaoHm0O9cbfOEgKYb+55m0xOv8EqAg4BJ9x1/&#10;7UwSzGiuWpCynHty6/PlvzRf2oPu0lz4ui4Xa1tqn3X9fc0chZ2UXhPXrrRb+7EsU5a1bAyCjY2S&#10;EfQg+wJr6FzeJoRqRVnv/mjz6k5YqhGpBarX5rdGPdNJcwj7eNq2zOpUHkkY4/PP5muqCUZPl6nb&#10;BRhL3N3YZcKUupg8YVhIVkAGMe4qo2cVYFrFfgNkjYr5qqCy/eH94Uwi+ncIJJLeUPbOQxAKSL1G&#10;OQfY5pSSasxySkveHQIst+JFX5pAWAB4Xjmk9ICm7Uteg1gRBESe7LT6sf2mvQsxJEyLMz53ANjs&#10;pB2nPTP8J49TUPRmTb1X9eX9ehbhdIZFfyjIFO/Y2eR3wRg/56VDTZjuQ6zYtdD+0YByUy+FAEg/&#10;vDHf1/PnmqhK2jOmhUs+R/15f5GY6oSDtGGHzYFaXsdQ1Y4XjY7RvU56dv8AP86ptpgIqhCHjGGH&#10;II4Of6UPVWYJtbE0DwhjNJCzSlyfN3c8+vB7/wA6hpvRbFKXVnVeFLV4NRstRt7XykfeAYrpyoOx&#10;hlgRhjnuCBzXmYySdKUW77dPNbdhzXOrJdjT0zxB4m1eDU59CsZtT06wJkuInjRGsYmYIhaTCkKS&#10;VVcuckgAZOKirQoQlDnajJ+ru1vp+eh2QnJp8qbS/A6y102PSvhYuvXttc2kgtpZWhvmBlVy3kx7&#10;iSBkttYDjIYeteTrUzHli1JXS02tu7bniYuPt8dGPpuedeGvBUEnjLS9Pt9Uiu7ZrlWu4ymyWJUH&#10;mMHQnI+VTz0/r7WOxjp4GpNqztp210Vn6s7q0JRg7M2fiTdLc3FvY3U+wXTO7MV4zkAAk9Bknn2r&#10;iyiFoykumh52Do8l5fI0/gx4YlvPCfjKxkiIlh00R7VPJ8yK4/XMYrHOsQqWMwsujl+Tj/mdk4uV&#10;mujOovtU1rS/2NL2/tWlt76z17RNSVthDqy2l1YSceuJEB+tc1JUp8Sqk9YtVI+XxRmv1IdGnVjK&#10;FRaf8G5ufBeXSvB1vd+JRbkJLpcrM9wB5kjGZ8s3feUjJOScbiBivbqxdQ+IzbnxFSFK+t1tt028&#10;rs4HwwdQ8Va0fEKadLPeokeJZtohhYLh9yMCZDt+YjhVHzNkkKSrLlXK3p/X9fkey6aoUVST0Tfz&#10;1vv0/F9F3GeKL+yeyufEV7JLcC4iPkXF2SXmtwQgbJ6GeQbFx92GObAGGFXQg+ZR7fn/AMD82juo&#10;03FqC/Dv/wABfe7HI6FPfaldza1CPNmJNvZAgczSAhpD2AVSzk9ASvQYrsqRUYWNcTKMIqnst36L&#10;p83ovmWdf0+BbtILCNpybPy2mjDRIXLsS2WIZxggZPDHJwBxWPNa7Zy05NJylpr69PLRfoYc8c0Q&#10;WWCCKNskblBGOBk/T3759MVrdN2Z3Jxbs2QpFcMAzrkk53Ff8mq0G5RuSwQ3DscxRpzne7EA/pSb&#10;REnHvcl0/Sobm+SG60KW8RpArm1JLnnqoxkn8MUpzcYtqVvUpVEl8dl/XyOludJ8PeHLy20yLQoJ&#10;rvz2mN5DI5KWqdAFY/JLI5Cd9p4GD04VKtiFzuVo227t+fZLXz9Dlmq1ScrzfKtLaat+nRLX8zM0&#10;pNR1OyXWFk/0y5upLa02cBLif/XSqOwSEKo7DHsKeJnCEuRr3UuZ+kdl85f1qbrlpT5IrS34LZfN&#10;3PbfA/hgSeH/AOwNKtHttPKNHLNFJtYRYyyBuoLAjLD7q57tXxlTEc+LVar703ay8+jt5dF1fkjj&#10;qVJ8klB6J3k/Pt/n9xt6Nd+EPE+oweC729n0/wAOpGsD2tizQy60gcQR2iSjm2tC+VZgQ8qxuqkK&#10;JGT03RxNGLqpc1Tdt6qD3ba+1K2y2V03rZPgpzkqjn16N9Ot/N/lfvY+g9G8JSWL2elwWlxqGtS2&#10;3lafZWcSKQgGAIkQKsEKgjMhVSe2wEE/G1s3hac+ZRpRfvTe1+195S8le3mzvjlEnywUW6k/hivi&#10;fm+0fNnjH7Un7R3gb9nnUj4L+Hmo2XiPx7ahkvbmPbLpvh6XPKqCP39wvI54Uk7gpyh9zIsBmOfx&#10;9vVUqWFeyek6q7v+WL8t1tfc7aeS4bB6VbTqde0fJd/Nnx7cahr/AI78Ty6t4h1ua6vr2Rpb7Ur2&#10;Qu2AMs7E9gBwOnAA7Cv0Vqjg8Oo042itEl+CXr/wToqOFCldLbZd30XzO68MlvBuiL8QH0+Wa+nX&#10;7H4StJk3yW8TE4lVR/y1YsSuBnLEjkkiKUfZrlXxy1bXf+tEfP4mSxVZ4Ztci96o+ja6O/2V1u7f&#10;IZp+j3+h6Amk+Nbhnj8R6rImqpbr5jWsyRRvCC+NomXe7hQehwerAcjnD6/LT+HFL5Sb5vlovuNa&#10;2IWJqe0w29NJxvpzJtp6b8r2vbzXQ9D8KRzz6TDBc2qtdW6vDcpG3y3S7clRnBAdQHQ+u48GTNfJ&#10;5lL2VaUb6dH28/l1/wCAdFCEZe+vhfTr/wAP0fmixa6za/DLxWmm63K/9g+JZFMk87BY7O/dMw3X&#10;oEnj/dyqejo5J6iuzB1Pr2Esv4lPp3it158r28mgxeE9tD3fij/5NHt6rdfcdB4ku18PW1roJM2n&#10;QR3ZKEOzJY3e/KzoXJwrNwwwVz83SR8dVLFLEx5XueJ7PkmpR102f2l1Xqun3dEQeJLYeONMmhuY&#10;007VLK8V2WNSEtLsA7XAznyZFz6/KxGSyZGSqSw89dU/xX+a/PyZCtR+F80ZL71/8kvz12Z5N8RN&#10;Bk8VaZB4tg8/TtW0eRo7yNciaMxNgoCv/LSJxlW/uHOcKtephJRoTlSdpQnt21/SS3Xf1PWwOLng&#10;63sZap2ae2+z9H+D03NrVr0/G/4dT3a2inxLpJEzhcAyyFeZF28ATBDuUcCZFxgPz85RpvhzNowc&#10;v3FTReSvs/8AA3o3vBu97H0kpQxlBz6p6+vp57+vqeWa7cvrV5a63LJlp7dDIUHWRSQcfjj8K+yw&#10;1P2EJUl0b+57HnUmoQlDs/wZF9le6L6vqHFsCWjQnHmueg+hPGfrW91Fcq3NE1Fckd/yJJ7GQ3Ey&#10;kK8kUjlWjbIljJyCPz4/KiL91Ec6srdfwZA8O1h5SkkHMYxncO4/z7VSd1qHNfcLO2ie6K7d26Mv&#10;CoOMk8Ee1EnoOc5cn4MWJILdzbwHOxGLzHqx6cewpb7im3NXfloRTRFNPhl2kfvXz7c018RUWnVk&#10;vJDrQ5iMMv3Um+YezDH8zSktboU97rt+RatJ9sQtpmbDkj5TjDrwfz4P1J9aiS1uZzim+Zf0n/Vj&#10;T8ORT3V+NJlVi0hYRhR/rvl5wDwGwOnf3qKnw3RhVlGEPaLp+H/A/IwL2za2uLi0jj+WNi67328f&#10;Qn0xx1xWylezZ6tOXPBSGaZYi7uiDPDCqQyyEzuVDbULbQcfeYgKPdhRUnyR6vVbeb/Td+RtTjzS&#10;+Tf3DbjTJIofPS+tpcKM+U5+X65Az+GacaibtZicWlc6gN8PtS8GTDT9Gey1KFVkdJ5mfzFAwzI2&#10;QGHVsdvTFeS/7RpY1c8uaD00Vrdk/wAj0YRwlXDvlVpLX/hgufCXxA8A6nDb+LNFudKT+zrm9sxd&#10;x4jlSNJCrK/IYMyfKQcHII6itoYjA4+nJ0Zqdmk7PZu2/bR6nNUw+Iw00qsXG6ur6Xt/wT3v9h3U&#10;vglq93/whc3g+6XxNrcRslTUpGltNcjUQOloVQmQTz+XcWcaxxsuNR8xyrW6PXyPE39sUOaq5p0Y&#10;rmTjpKErvXVWcVdSk5STvCyVpNL6TKIZdWSik1UejvtJWXzvukkno77oyPHvgTVPHq3Pw5+BHh65&#10;v9Pg1rytKgJ82U2EDSPDv6Z+RAzNjHyHODgVGV5jGhCOKx8uWTjeT6KUkr9+rt8zxVlkq2Z1VQV0&#10;m0u7V9PwRx/wu+GXi3QPFPiT/hMPDl1Yto1hJH5F9ZvFNazSy7PLKyKHX5Fk+UjBBBHXNenneNp4&#10;jD4elh5czqST0aaair3003a1MJ4ecfaRmrdF63/yucR4r8QW/iDxczQri3XEMKlcqAAQz/nkjPbr&#10;Xu4HCvC4VRbu92cKgoLlR67+y7oNxJFr9i1rcSfa9Nt5Q+3ahAlZAFOOSN5yQeOBjIJr5PiutCEq&#10;Em0rSf5J/odVOlOULJdjl7WS31D9lXUtI03e0Vlfi1LuxBc/aYpAenH3jx26V60k6fE0Zy+1G/8A&#10;5K1+hyyvGehs6/qca/DtlaQZuFmC+c2wsqh+AQR038e45yOK9l8sY/cfB01OWaRb2jb9P6ZS1Pwr&#10;rfwt8GW0It7WS98X2ixS2cCPvhjR0KxhgM4l8xAxJBw+RyprCnNV6im9l/X4HtUa1PF15SldRg9+&#10;/wDw1tBnjS90q6t4LW30SK8EUcTrdanN5cSFY9igRgnf8u6X7uA9zKRjfgGH51J3dvT+vl6JE+1q&#10;SesnHpaKu/v6dt+iOQ1vxPG9olvF4mdvJRttpptkoDFiT0J9AByvau5Jy3X3nRRw79pzOG/WT/r8&#10;zn7kWUCmOK0mW4kDLM89yC64xkDAG09jjPceoq/eet9P6/r8T0V7Rq91byX9fL7yhLM0zq4aRiFC&#10;gbiSf8apKxolbQSGSFQQZ5CSfujP9KbTvsKSk+iLNuYpGLILlhgjK7sD64Gf1qHojOSa7G74a8MT&#10;pd2+sW2qyLIux4DKrL5EjFtrdfvKqNKPRVU9WXHLVrRm3Sa06+a0v8ru3rfsznrV+alKLjptp120&#10;+bfL6+hatZrPRdAhvYLcOIrdr7YydULhLOLH/TSQecR6rmtKkXOXLffT/N/doQuapXab68vzWs38&#10;l7qJ/AOlMviaLRZG+TSrTypJQMj7RK5Mrj1wI2T6j3ry82qWwrkt5O/yS0X3tMdWo3T5/wCZ/glp&#10;+dz2Pwtdar4u8RfYrfR5x4V8NlX1a0sCzT6nMAWFsoTLsigGSTYCxLRoMFg1fMUY0svh7arUSrzT&#10;5XLaC25nfRN7Rvokm+jGlTrYXkhFtSdrLd/8Oz334PfsiP8ADfxRf+MpbtbzVWs47lf+EhkihsPC&#10;sPkgTXl0RiNpDtbYnHlx4QBVQ7fznO/EChm+HVCm3Cgm4vku6mJlfSnSXxKL+1LeT666/X4HhjE4&#10;KSc4xda2l/hpLfmnfdrpHv7zu9vE/wBqX/goBYaVb6j8Jf2UtUnSG+BTxP8AEpwUv9ZbnclqTg21&#10;vycMMMQfl25LP9rwxwNicY6WYZ/BR5P4WGWtOkujn0nPvul1vtGKuLw+CjOjgpc0pfHVfxTfl2j2&#10;X9P5HSFVhDRqAB/D3/8Ar1+t311Z417Ox6X8Evg9L4qtpvE3ieRbTQoUEl5LIuBLGp3FSeMRggFj&#10;nLHag5JK8k5xlU9Pz7/5HhZvmaoWp0tZ9PJ7ff0Xbfprf1bxjcWMkvju3sHlncS2vh21Me5xvG1p&#10;So/2SFCgYwQuNpKs4tp8sd3+B51LBwnbDzkktHN9NNlf8fW73V1kLpXiDws+maN4w3q1/BLc3CGY&#10;StFfCZnUOAflmCbCVPOWCt/EBwqcKs60orZ8u1tOVJ27q9/zPRlVw+JUquH+zZLS14WS0/uv/gro&#10;z0PwjqSXMESSyf6yMojQnJ3A54zg8Y3DHqF7V8fjqclJ+Xf+uuz+87MN/Duup183ha2+ImiXfgy+&#10;txcTzxGKNYo93nJIRgJ6tuCunbehGPnrwaOLrZdjadantf8AFd/K2j8mv5T2KdGNeL/mRxvwo+IK&#10;+OPDR8E+LLxby+0m3aO1klGTf2QOASDyWQHkdSpB5O419vmOEWFq+3pqyluuz/r+tj5XH0ffVSCu&#10;n17Py9TR1X+1fDt3a36XDXqw2rRQhnzLqFkvzNCSfvTQfeVurLtJPzPXPSxFPFKUbWfXsn0fpL8H&#10;ddEckqat72il90Zd/R7Nf8A5f4jazBpCHxnaubqC5tI4plUkpNx+4myT8vDFG9QVzk16eXxlNexl&#10;un93dfqh4SjLEVPq8vdaba7+a8+6+fQ4rwvr/wDwgXjHT9asLm4WIgxahZmPH+jvycHOWZMKwzjD&#10;xqa6MwwUM0y+dJpc28X/AHlt8nqn/dbPpcBinSm5SV1tfv8A1uirrOjpP42uNF028t7a0jvHkjcS&#10;hYgjkOqg9NpJAGfr2rfBVHLAwqVLuTSTvvdaa+fcmbjeUlq3/wAFFCePzXnujh7SwcJFtbMby8hV&#10;HqP6AmuxbJdWLWNo9Xv6E8MF9FHJd6e6oUikdJMhTNCTh057jpgc5I9RT917/wBMhTXwvro/J9GV&#10;50SVFkt3zvYtC/q3ce2f6n0pq6eoleOj+ZWmiTzGS3Kk7vnZT1J/hH+e/vRfuUm7Lm/rzGqq2cgR&#10;VMk7ocAHgf4AU9/Qq7qK+yRYNpI4i01JV3Ro7SyMcKmTnJ9qlyS94zU1d1Hs7WIrN4rYytPF5nAy&#10;iHrg8+h/rVO72KneVktCd7RJLXz4JxIssgdG6FHHY/57VN2nZmfO1O0la35FjDeWiOu52QlULDkj&#10;Hf1H9ajqZxau2noHipX1OKLxbHaSMoZYtT/2J+xbuN4/AnJB5FVTurx+46cFL2bdGT84+a8vQzNE&#10;i0m71uBNXQC0LF7oCbyyUUFiFba2DgYAwcnA70VpVI0W4fF00vvpqtPnqepRjCVVKe3Xp5+fyLOh&#10;23h7U9GntdWSW0vIyGt9Qt5QyHOf3UsTHJGcYdDuUZyr8YitOtTqpw1j1XX1T2+T0fddbpQp1KbU&#10;tH0fT0a/VfcygtpNGyyzMyY4jnU7ldQMFQe5x0GR6HFbOSasvuM480XzdjtPBXxp+KHgCyvB4A+K&#10;3iPRFn0mSwuzo2uXFoLqJ5P3iuInBdGV2yjZHzycfMc+dPLsHOfNOlFu99Um1p/wPuS7I7/7Qxbj&#10;yqo7JW8nrvb+tbmp+ynewab+0V4F8Ry6M+oW+geKbLXb6z8uGTzbbT5lvJU8ufMb7khZdpD7t2Ak&#10;hOxubiDEVcLk9edNpS5Wo325pe7G+jW7W6t3stSstoxxOMhCTdr3el7Jat2TX4O/Y+y/2H/gv8T/&#10;AB1+z94x+Pknxc13TtE+zajrF/4Gj1m6t9G8VppcPnG31mCCVBc2ckskkTIm6VtrpEGLFG/Ks74h&#10;jlmb0sipU3J1Ek5K3NC7spQ5tOaKXNG9knZvbT7HJ8vliMLUx8ZKK5tFbddm7NpNuzstjzz4gfDX&#10;wZ8OPij8StI8M22pWdrf6pE2p6fr8Ekd7plxBaFruzmLohkaK4kmjE4GJQqycFzXVDMszksHTrxS&#10;qUk4qzVnzTtFqzdk4pNx3jrHoeXmOCwzxM6tKV4z189Fqvvvr13Pl248CWuk6dbsdUe8uQY1wkRV&#10;IjI2AOeSTycnjj8K/VFjJVJtWstfXQ+YdBQWu59Bfs36tDYeONR0TxHq0e7+woUtbYKEgQiZZNij&#10;oAqRE89cegr874yw1erlsKuHg9Ju766pr8Wz08DUgsQo1GeT/CiwfU/2fvG2mXTtHCusQeSUXDRu&#10;r24J6E4KkCvr8ykoZ9hai35H801L8jw3F/idL4n0bSbaz/tG5s5LiysPEKwzLtKeZE6MxTCkcFUk&#10;6ddmM816uI5vZ+67M+Cwyn7d23a/L/glHS7rw94ltrmz8Vaxq1zp+galbJFFaRNKJjDFcoFyEIR9&#10;1wrMzEh9nQYwIpx5YJ2tdfnb/I9qq6lDDcsbKU9ddLX/AK+Rx/jDU7e/YLHp8NuUXMk2o3geZzkZ&#10;CqCVxgZxgHJOSeK6KUeVb39CcLBx6t+i0+92M1bDUbOOHxNp2sXDB2cQLFF5bx4IRZAFPzEE5A4w&#10;EY+mXeE705L1/wAjuSpv3ZJfn5lG40i0gsyieQJYBthgjikk3jOc7zjGST2rVTbd2zT2l3fm3+Rj&#10;tJcjKCx2g8FQ5GfXPrWll3NrR/mFWS8XDrbRIexaYij3X1Japvq/uNCw+2JGPtk8E32gKlvbQJHK&#10;AWbbuYsGC4VZCOMgqCcDrlPl1t03e3+XkZS5G/dTVt27rb7r30+809Nt57u1ltfNkWCRZXuGaXiC&#10;E43ksO/2dY1DYPMxqErT5ra6fP8AqTf3EV5qm423Vvm+mn+LV+hf0XSdf8X69PbafAIZY7qK5SPy&#10;t4jn27LeFgeNscal/Yc85GCrVpwp+0lt/V/vOOtVhhaMb63TXa63lL1b08zf8L+D7DSNa8q5uprg&#10;XtzNFbmSUpvijJVXOzBy2HbI52t65J8PH4jZzjpFJv1fS/bZepzTr18THkpaSstd7N6vftt6o+i/&#10;h747+C/7Nng3R10LUNPvvEd1uW1thelrXw5ZxS4uL68aJZdkyl3O0KziUquNwAH4/m2X8RcYYysq&#10;0ZU8PHVvltOvOS9ynSUnG8GktbqPLd3s9f1XKJZbktGnU5lOvPzuqUesptXtLstWnpY8O/aX/bl8&#10;X/G+CL4f+HLaTS/BdpJuksYt8T6zMGz9pugXdmOQCsZdgCATuYAj9B4Q8O8Dw5J43EP2mLl9p2ap&#10;R/kp2jFLqnJRTeystH4+d5vUzOn9XpPlpLte8n3ldvftrY8HuZHuN0mFU7uFRAvHbpX6RGyR40Eo&#10;2R3P7PnwG8S/G7xZHYWlrINPjmCXMwbaZXxu8pW7HHzM3REBY87QeTHY2hgqPNN2/rf+upx5jjo4&#10;Sl7usnt/m/07v5npHxn8beHbh1+EHgC9iTw3o7L/AG1qdtHhL6WLOETn/UoeFGfmPJyck44aN4+0&#10;fXZfr6nzWGo1Yv61WV6ktIrtfr6v8EcHP4ti8P6XN48mRodQZfs2gQv921hwf3mO7kksTj27sD23&#10;TfKlr+h2UsJKvVjhVrBazfWUu3otkv8AgFawW7t74+FPEJBF7pMM8Ur53xXaoDKHzyHVy24fe4x/&#10;FXFSnTlSlPpzSXyu+Vryasb11CVP29DeMmn2cW9LeTW3T7jd8D3NwyS6XHKYJeZYOMbZU4IOOuG/&#10;DDH0rwMxglJTeq2fo/8ANfkduFblBxX9dj0vS5b3xHoUV5oiiDVYQ0tkVfbukU4khYj7o3Dg9sKQ&#10;K+Qqqng8Zy1Xem7J+V9YyXn3+aZ69GNerh246Tj+PkfM1rr3iXTvGH/CTWc/kasl+1wGjULtmLEs&#10;NvpkkFemCQa/W50qNTD+zlrG1vl6/qZyVOdJqXwn01pl5Y+M9Bkh1Dy7GSR4Ddm1fe+i6gIw6OP7&#10;yjfgj+NGdT1r82r8+FrqpS1te19FUhezX4aPo7M8HDexqQs1eEr2fle1/wDP7zz7XbC50u6uvC/i&#10;CzS2VppEltkk3LbT4DSxKe6OGE8R7q+e1fQYbE060I1qLvomn3Wyb80/ckujVjKthquHmpNO8dL9&#10;10fy+F/I8+19E0mM6e8qz3bwJA06KcDjLjnp/wDXFfQ4afOnJKyvc7sM3VfPtFNu34Iy726dVis0&#10;f5kjTcw6/KNoyfoB+FbU4rV+b/E64RunL1I0u7iSRYzN+7QpsjBwjSKu1CQODgZ/M+pq3GKRbSUf&#10;X8upaivZ5LYWUg2xNI2Ac4Rwecdh3+uadramMo2lfqvyIpJltAYIVbzJC20MOFPcD3JotfVjinPV&#10;7Imubf8AsqwWeYAMeVHfn+p/lUaykYwn7erZf1b/AC/Mm0i3/s6P7ZcQebczsBHEDySeiZ7epPb8&#10;Kmb5nyrYVaftXyxdord/m/8AIuX1qumaWmk2xWS+1KUb9oxkZ5IHZc8Aeme+alPmlfojKnP2tV1J&#10;aQgv6+fcy9VitjqBls55ISzNGzMQyyOp5zjpng9/vVdPmUbS1Ouk5eytJXW/mk/6sLC80cbZXqD5&#10;qZ4I9RQRJJv8h8Ut1bqJZY/Pj3AqYlywHrjuPcHNFk2JxhPROz89ja0S9ivo5LVrhPJu4vIaZnG1&#10;lJ+VJQfQ4Ifqp5x13YyvF22/roc1RSpNNLVO9v1Xr1XX8uUu7G40XUZ9P1GyXzbdnidJQRyARnGe&#10;oyCPcDg11XU4ppnuUpxqQU1qmjpPBh0fTtLu18f+Ebm4tNQ09X0u/XIaIp5irt7FWaNl3Aggx98E&#10;HzsYqtSrB4eok4v3l3va/wA0ne3VM9DDSp06clWhdSWj7b/18jmo7x9NuPP0rUJNjn52liXBP+0p&#10;JVuvfrXoOKnG0kcik47M9VvdH0aHwTNdXXwXmuddk0sza3d2d4baXTbj7WwErWzJPDJA0AiPCQkS&#10;SSc4Va+ajjV9c9nLEKMea0L7SXKnbmvF8yldby0S8z6L+zp/VFWhR5na8rfZfM9bWas1btrc6rw/&#10;8M/ghpHwrtfi34Y/aS1DRPEF/YXMV/4Ru/B9pcvsXbl1uUuIIVVnICocTKEY7CvJ87G4/GYnGSwV&#10;TBucIyj7/PKKvvtyyk1bd6xvpe5tSwMKGF+sxrqMpRfu8qv96aV/uO2+EH7RX/CY/Cvwd+yV430z&#10;wz4f0KG0uBL4p10XKJHbPqE+qz3EsS3Oy7kCs0MKCH5/MUcEBq+YzvJY4TMK+e0FKtVjZRhBJvm5&#10;VTjFPl93V3m3KySdz3OH8XKrl1PASfJGfNeTdlbWTe99lpZavYyPHnxC0HxJ4H1jxLoitomnajcX&#10;FrpSXlvGhitnnZY/3IAWMMi5EeWKhsbnI3HuUMXjOJITxMYua5ZSUL8qagtE93yvS+l7Xstj53DZ&#10;dg8lyb2GGcnBcyTm7zd5P3n5ve3S54rrs2o+HdTg0y7mE0dtdZLRy+Y0jgZLsy5G4nGEPQL3+8fu&#10;6cYVqbktG16f16nkuUk7PUzrTxhrvw58ZW/iLw+TLqEbebHPqBEyyI4IMZj4BUqSrBs8E4xwa6JY&#10;ajjcM6dT4ey028/xRyTvCb79z2H9mLS21n4AeMp5v3sza+okjQKWXIs2zgdic/8AfJ9K+N4jruhx&#10;HhYrRcj3/wC30d+Foqrh5Pz/AMix8cG1TRPGOqeGjLBnWxa6hahlLQhhGrxNg54ZJZFII4yOPT6e&#10;lONSh6fefBUqLpVVdfD+T/y0OcdNH8KWF58PrnX7+XUra7liWz0HEFlcA7X84vIBIzNu/uxkAAY6&#10;Y3j76U7ff/X+ZpL2ld+05V6y1a6WstPzOdj8Mw/2vNrA0SC1tLe8aMRTt9pfzCTsRjIWBGepweAe&#10;ScU6lf7Ker+Wn4HVScpRUXK7trbT8kiPXNetdP3WEOquwVSHRIeW468gBRjOADxknilSinrY2tF9&#10;DjLgu1rNJGd4DA+awwyA9R19a7F8R0LlTSsZzuN2XuZD67a0t5G6XZIs6ZY2V35kk8BaNF5LzMCC&#10;TjIA9OuPQEdcVnUnJNJbmdWc4LR6+h1HgfSLnxFdm9W8jsA0RT7QsWRF5iHkIuN21BEMccM1R7NS&#10;mqbenX5f5u/4HlZhi4YGHJZzl0W17eb2u79+h12kaR4B07T7uLRDLqsX9mS6l5l1uVDbW3P3BsOB&#10;wApLZ2jPAq8VUw2FjFPVyaS9WeZQjxBmteTko0+S6aVrq/8Ae967t1SW+gzSvhbrnjDVtetf7ci0&#10;2PR9PXUdWNrbltrvHK2wLvG5tsLAtyOg5qZRs1F/8MSsfToYeFTlcm5ckbvomtdnZXeiMbwrb6N4&#10;D03U9av7i4Ou2thH/ZdpGg2C8ndU2sw44jDnPTtzmvCx7xONxNGhBL2UpPnb35YpvRecrI+iwE4Y&#10;+FSbdo6KFt5arV9la++t7HH+LPFF7cI2i297LJHN5cl/Mzk/aXUfu156RRg4RPXLHnAX2cLhKakq&#10;slqrqP8AdT3/AO3pdX202vfuo2hR5I7dfO39fqYcLSPMI3fvjJHSu9pWKkko3Ok+GHw41j4neNI/&#10;DVlMsMWPMvbgYPlQhgCVUkbmJZVA4GWGSBkjmxOJp4TDupLocuKxMMPQ5rXfReZ9J/GTxxpHwG8E&#10;t+zt8KtPaw1eaxFtr97E3NjbMdxtYXON0kh+aWb+I9Oyr8Vlkaud4lZhiHemn7i/ma+010S+yvv7&#10;vxuVqblV1lfW/ft6L/JdzwLR/s2p6iugxRYsLRC1z8xHmOqk4Pfaoycd8d+/2kO73ZdZSpUva/al&#10;t5L/ADZpaQ3/AAlOsWur6JApvknki0l70/uoGVGbzCoByQEZwcZBAAAO0i0pOXL06+hyVf8AY6Tp&#10;1n7rs5W3d2la/ZtpPo766XvnLDqK+KtT0u41H7RdW+ofbLW9JLF2b+M7hkluhB/ibPIGa82MovAw&#10;naylHbt939WO5uCo05wXutcrXp/l08tOpu391bWptfEVvbRhCwkZEyA0eGDLj6Ky/wDAQe9eak6s&#10;JU3vt8+j/J/OxnhlOhiXBvRHeeBNdktvEyaUmzyNelAsiAR5N2o3K3rhkCqx9hXyWa4eM8I6vWl8&#10;XnB6NfJ3aPrMFVSqxTfxfmYnx1+GDnxzpnjHTYUtdN8Qu8mrQW5C+RPEQbggDkhwQwxn5mbpXp8M&#10;5wp5bVwtR81ShZRb6xl8HzVmn5JM4eIsN9RX1iCVql+Vdp7W8ld37dDzPwJ8U9Q8PeN7jxLeq8ll&#10;rFwRqNmjfejZshhn+JM5X6Y6E19djcsp18HGjH4oL3X5pfk+v3nM8HThhY0Foopa+n+fU9c8dQ2P&#10;iXSSkcite2SQBL0xYM9szqLWRu5aKSUJg8+VO4/hAr4vCSngsV/clzO3aSTdRLylGN+3PFP7TZOG&#10;X1rDOM/ihp6p7fNPT0t2PHvE10Zyt/IAVWLEa9w5Pc9+OP8AgNfdYRWjY5sLHePn+BladNb3MTWs&#10;43SDJ568nOc11yutTqqxnCXMth0tg0MW6BQVHJH8XtgmhSu9RKqpOz3I4J2iRlZVMhzjI7/3vrV2&#10;Kkru/T+tBzzRq8N55eVV1bBos+hKi/ejcswzXHiC+OpXOBDb/cX365P5Z/IVE/cjZbsylGGFp+zj&#10;uy3Z3CwQt4jnXEZQpbJjJCHIJ56M2Dk9gMd6yau/Z9ev9eRjUg3L2Ed+vr/kvxY3QUn1W8u/Eeoy&#10;8RROwHXCoMkD0/8ArH1p1LQShE0xDVOMaEPL8Rstug0v7JNCJVEL3crrwUbeqsVyfQ/oKW1Tm26f&#10;gEZN1eZO2vL66Nq4l3o9/oUS6tZT/arPAZJWARgCPQnpnI/DoK0upFxrUsRLkkuWQ+xtrS7iXUtI&#10;n8lXJyhU7A46jHUD3FKd1ozOpKcZezq62++39dxsIkF2z2ZEF2D+8jblHHcMBwevWpdra7Ft2glP&#10;WPR9V6E3ijTW1vw9/wAJdaxbXspRZ6lGzfNGcZjIP8Y7eoBGenBB8k+To9UbYScqdR0ZaprmT/P0&#10;Mf8A4SF30K30WPSLKM20krPdxQbZpg+377Z52/NjjOHIOQFCtUEq8qnM3e2l9FbsvPS/p01v67rt&#10;0Y0+VaX16u/f0/X0ImvjLocemNeqqxXLskHlckMB827v9KtR/e81um5lf3Ej1f4KfEL4v+JviJ4T&#10;m8KeKLzUNb0nT/7O0tNfdNTtrfTEJj+zNb35eBrVfOc/Zwu0clFDYNfO5nluClh6sKtNOMnzae6+&#10;ffmUo2anp8V793bQ+gwGMqx5HCbTtbq1y3tZrZx7rstNSrJpt34M1XWtd0zw7BC2n34niv8AS7ow&#10;xREzLs8qFuNhZlAV1OFyCOSK6knjcLGMtU1Z8yu9urvv3t12Z4H1mWCzWMXUak27JWUer7PTyfzG&#10;+JtXtbnWW1yztr1ltrcKttDqBidbcEDyRKQdqgMAMK3GBgdRyUMNCFJU52953el033t3dtdV38n9&#10;KsRNOU6d7RWmtml2T1/J9ip418T6t4f+HGkaBcrEbhrp1lELsUCqCRguCTw69c85rPL8HSq5zWqx&#10;2SX3t+Xo9jjxOLn/AGfTi923/WpzWgeI/AlzpzaV4zt9RjAk8yGe2kBCscZO1SuOg7GvoKlHExlz&#10;UrP1PJjOm9JFvxz4B0220BfH3hDWpLzTnnENwtwpEsTn3bG5eV7Z5/LPC4qUqnsqsbS6W2CpSa95&#10;ao90/YLXStV+EHjjQZpx9oh1CC4kjCsMRsbdVbcOPvI4x1656ivzrj916OfYCpH4ZKcfmlN2t80e&#10;5ksYTw1ZPdWf4pH/2VBLAwQUAAYACAAAACEAfFmnOeUAAAAPAQAADwAAAGRycy9kb3ducmV2Lnht&#10;bEyPQU+DQBCF7yb+h82YeGsXiEVAlsZojInWNFYPHrfsCER2tmG3gP56pye9zcx7efO9cj3bXow4&#10;+M6RgngZgUCqnemoUfD+9rDIQPigyejeESr4Rg/r6vys1IVxE73iuAuN4BDyhVbQhnAopPR1i1b7&#10;pTsgsfbpBqsDr0MjzaAnDre9TKIolVZ3xB9afcC7Fuuv3dEqeLof5bOhePszNd3L5mObpeFxo9Tl&#10;xXx7AyLgHP7McMJndKiYae+OZLzoFSziKOMy4TRdJdk1CDYl+SoHsedbnqxSkFUp//eofgEAAP//&#10;AwBQSwMEFAAGAAgAAAAhADedwRi6AAAAIQEAABkAAABkcnMvX3JlbHMvZTJvRG9jLnhtbC5yZWxz&#10;hI/LCsIwEEX3gv8QZm/TuhCRpm5EcCv1A4ZkmkabB0kU+/cG3CgILude7jlMu3/aiT0oJuOdgKaq&#10;gZGTXhmnBVz642oLLGV0CifvSMBMCfbdctGeacJcRmk0IbFCcUnAmHPYcZ7kSBZT5QO50gw+Wszl&#10;jJoHlDfUxNd1veHxkwHdF5OdlIB4Ug2wfg7F/J/th8FIOnh5t+TyDwU3trgLEKOmLMCSMvgOm+oa&#10;NPCu5V+PdS8AAAD//wMAUEsBAi0AFAAGAAgAAAAhANr2PfsNAQAAFAIAABMAAAAAAAAAAAAAAAAA&#10;AAAAAFtDb250ZW50X1R5cGVzXS54bWxQSwECLQAUAAYACAAAACEAOP0h/9YAAACUAQAACwAAAAAA&#10;AAAAAAAAAAA+AQAAX3JlbHMvLnJlbHNQSwECLQAUAAYACAAAACEAK1bAFroCAAD0BQAADgAAAAAA&#10;AAAAAAAAAAA9AgAAZHJzL2Uyb0RvYy54bWxQSwECLQAKAAAAAAAAACEAZMXDjto/AgDaPwIAFAAA&#10;AAAAAAAAAAAAAAAjBQAAZHJzL21lZGlhL2ltYWdlMS5qcGdQSwECLQAUAAYACAAAACEAfFmnOeUA&#10;AAAPAQAADwAAAAAAAAAAAAAAAAAvRQIAZHJzL2Rvd25yZXYueG1sUEsBAi0AFAAGAAgAAAAhADed&#10;wRi6AAAAIQEAABkAAAAAAAAAAAAAAAAAQUYCAGRycy9fcmVscy9lMm9Eb2MueG1sLnJlbHNQSwUG&#10;AAAAAAYABgB8AQAAMkcCAAAA&#10;" stroked="f" strokeweight="1pt">
                <v:fill r:id="rId85" o:title="" recolor="t" rotate="t" type="frame"/>
              </v:rect>
            </w:pict>
          </mc:Fallback>
        </mc:AlternateContent>
      </w:r>
      <w:r w:rsidR="007E5338">
        <w:rPr>
          <w:noProof/>
        </w:rPr>
        <w:tab/>
      </w:r>
    </w:p>
    <w:p w14:paraId="4C4CBA86" w14:textId="77777777" w:rsidR="00055DB8" w:rsidRDefault="00055DB8" w:rsidP="006754EC">
      <w:pPr>
        <w:tabs>
          <w:tab w:val="left" w:pos="8565"/>
        </w:tabs>
        <w:rPr>
          <w:noProof/>
        </w:rPr>
      </w:pPr>
    </w:p>
    <w:p w14:paraId="07E36C68" w14:textId="0C8BA6FB" w:rsidR="006754EC" w:rsidRDefault="00283B8C" w:rsidP="006754EC">
      <w:pPr>
        <w:tabs>
          <w:tab w:val="left" w:pos="8565"/>
        </w:tabs>
        <w:rPr>
          <w:noProof/>
        </w:rPr>
      </w:pPr>
      <w:r>
        <w:rPr>
          <w:noProof/>
        </w:rPr>
        <w:drawing>
          <wp:anchor distT="0" distB="0" distL="114300" distR="114300" simplePos="0" relativeHeight="251660288" behindDoc="1" locked="0" layoutInCell="1" allowOverlap="1" wp14:anchorId="311ABC63" wp14:editId="1C7C0359">
            <wp:simplePos x="0" y="0"/>
            <wp:positionH relativeFrom="margin">
              <wp:posOffset>2811487</wp:posOffset>
            </wp:positionH>
            <wp:positionV relativeFrom="paragraph">
              <wp:posOffset>6344627</wp:posOffset>
            </wp:positionV>
            <wp:extent cx="3794125" cy="2433711"/>
            <wp:effectExtent l="19050" t="0" r="53975" b="5080"/>
            <wp:wrapNone/>
            <wp:docPr id="1926092711" name="Diagram 19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86" r:lo="rId87" r:qs="rId88" r:cs="rId89"/>
              </a:graphicData>
            </a:graphic>
            <wp14:sizeRelH relativeFrom="margin">
              <wp14:pctWidth>0</wp14:pctWidth>
            </wp14:sizeRelH>
            <wp14:sizeRelV relativeFrom="margin">
              <wp14:pctHeight>0</wp14:pctHeight>
            </wp14:sizeRelV>
          </wp:anchor>
        </w:drawing>
      </w:r>
      <w:r w:rsidR="000E011B">
        <w:rPr>
          <w:noProof/>
        </w:rPr>
        <mc:AlternateContent>
          <mc:Choice Requires="wps">
            <w:drawing>
              <wp:anchor distT="0" distB="0" distL="114300" distR="114300" simplePos="0" relativeHeight="251658240" behindDoc="0" locked="0" layoutInCell="1" allowOverlap="1" wp14:anchorId="6300CBDF" wp14:editId="217CBD95">
                <wp:simplePos x="0" y="0"/>
                <wp:positionH relativeFrom="page">
                  <wp:align>left</wp:align>
                </wp:positionH>
                <wp:positionV relativeFrom="paragraph">
                  <wp:posOffset>9021689</wp:posOffset>
                </wp:positionV>
                <wp:extent cx="2472495" cy="456565"/>
                <wp:effectExtent l="0" t="0" r="4445" b="635"/>
                <wp:wrapNone/>
                <wp:docPr id="1229937590" name="Text Box 182"/>
                <wp:cNvGraphicFramePr/>
                <a:graphic xmlns:a="http://schemas.openxmlformats.org/drawingml/2006/main">
                  <a:graphicData uri="http://schemas.microsoft.com/office/word/2010/wordprocessingShape">
                    <wps:wsp>
                      <wps:cNvSpPr txBox="1"/>
                      <wps:spPr>
                        <a:xfrm>
                          <a:off x="0" y="0"/>
                          <a:ext cx="2472495" cy="456565"/>
                        </a:xfrm>
                        <a:prstGeom prst="rect">
                          <a:avLst/>
                        </a:prstGeom>
                        <a:solidFill>
                          <a:schemeClr val="lt1"/>
                        </a:solidFill>
                        <a:ln w="6350">
                          <a:noFill/>
                        </a:ln>
                      </wps:spPr>
                      <wps:txbx>
                        <w:txbxContent>
                          <w:p w14:paraId="215E7F2D" w14:textId="70B8FE54" w:rsidR="00FC770D" w:rsidRDefault="000E011B">
                            <w:r>
                              <w:rPr>
                                <w:noProof/>
                              </w:rPr>
                              <w:drawing>
                                <wp:inline distT="0" distB="0" distL="0" distR="0" wp14:anchorId="0401BED3" wp14:editId="02627D65">
                                  <wp:extent cx="2037080" cy="249555"/>
                                  <wp:effectExtent l="0" t="0" r="1270" b="0"/>
                                  <wp:docPr id="9992968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981501" name=""/>
                                          <pic:cNvPicPr/>
                                        </pic:nvPicPr>
                                        <pic:blipFill>
                                          <a:blip r:embed="rId91"/>
                                          <a:stretch>
                                            <a:fillRect/>
                                          </a:stretch>
                                        </pic:blipFill>
                                        <pic:spPr>
                                          <a:xfrm>
                                            <a:off x="0" y="0"/>
                                            <a:ext cx="2037080" cy="249555"/>
                                          </a:xfrm>
                                          <a:prstGeom prst="rect">
                                            <a:avLst/>
                                          </a:prstGeom>
                                        </pic:spPr>
                                      </pic:pic>
                                    </a:graphicData>
                                  </a:graphic>
                                </wp:inline>
                              </w:drawing>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6300CBDF" id="Text Box 182" o:spid="_x0000_s1048" type="#_x0000_t202" style="position:absolute;margin-left:0;margin-top:710.35pt;width:194.7pt;height:35.95pt;z-index:251658240;visibility:visible;mso-wrap-style:square;mso-width-percent:0;mso-height-percent:0;mso-wrap-distance-left:9pt;mso-wrap-distance-top:0;mso-wrap-distance-right:9pt;mso-wrap-distance-bottom:0;mso-position-horizontal:left;mso-position-horizontal-relative:page;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6rDFMQIAAFwEAAAOAAAAZHJzL2Uyb0RvYy54bWysVE2P2jAQvVfqf7B8LwEK7BIRVpQVVSW0&#10;uxJb7dk4NrHkeFzbkNBf37HDV7c9VRWSGXvGzzNv3mT20NaaHITzCkxBB70+JcJwKJXZFfT76+rT&#10;PSU+MFMyDUYU9Cg8fZh//DBrbC6GUIEuhSMIYnze2IJWIdg8yzyvRM18D6ww6JTgahZw63ZZ6ViD&#10;6LXOhv3+JGvAldYBF97j6WPnpPOEL6Xg4VlKLwLRBcXcQlpdWrdxzeYzlu8cs5XipzTYP2RRM2Xw&#10;0QvUIwuM7J36A6pW3IEHGXoc6gykVFykGrCaQf9dNZuKWZFqQXK8vdDk/x8sfzps7Isjof0CLTYw&#10;EtJYn3s8jPW00tXxHzMl6EcKjxfaRBsIx8Ph6G44mo4p4egbjSf4izDZ9bZ1PnwVUJNoFNRhWxJb&#10;7LD2oQs9h8THPGhVrpTWaROlIJbakQPDJuqQckTw36K0IU1BJ5/H/QRsIF7vkLXBXK41RSu025ao&#10;EuudngveQnlEHhx0EvGWrxQmu2Y+vDCHmsDSUefhGRepAR+Dk0VJBe7n385jPLYKvZQ0qLGC+h97&#10;5gQl+pvBJk4Ho1EUZdqMxndD3Lhbz/bWY/b1EpCBAU6U5cmM8UGfTemgfsNxWMRX0cUMx7cLGs7m&#10;MnTKx3HiYrFIQShDy8LabCyP0JHx2IrX9o05e+pXwE4/wVmNLH/Xti423jSw2AeQKvU0Et2xeuIf&#10;JZxUcRq3OCO3+xR1/SjMfwEAAP//AwBQSwMEFAAGAAgAAAAhAFx7dH/hAAAACgEAAA8AAABkcnMv&#10;ZG93bnJldi54bWxMj0tPwzAQhO9I/Adrkbgg6pCUPkKcCiEeEjeaFsTNjZckIl5HsZuEf8/2BMed&#10;Gc1+k20m24oBe984UnAzi0Aglc40VCnYFU/XKxA+aDK6dYQKftDDJj8/y3Rq3EhvOGxDJbiEfKoV&#10;1CF0qZS+rNFqP3MdEntfrrc68NlX0vR65HLbyjiKFtLqhvhDrTt8qLH83h6tgs+r6uPVT8/7MblN&#10;useXoVi+m0Kpy4vp/g5EwCn8heGEz+iQM9PBHcl40SrgIYHVeRwtQbCfrNZzEIeTtI4XIPNM/p+Q&#10;/wIAAP//AwBQSwECLQAUAAYACAAAACEAtoM4kv4AAADhAQAAEwAAAAAAAAAAAAAAAAAAAAAAW0Nv&#10;bnRlbnRfVHlwZXNdLnhtbFBLAQItABQABgAIAAAAIQA4/SH/1gAAAJQBAAALAAAAAAAAAAAAAAAA&#10;AC8BAABfcmVscy8ucmVsc1BLAQItABQABgAIAAAAIQDg6rDFMQIAAFwEAAAOAAAAAAAAAAAAAAAA&#10;AC4CAABkcnMvZTJvRG9jLnhtbFBLAQItABQABgAIAAAAIQBce3R/4QAAAAoBAAAPAAAAAAAAAAAA&#10;AAAAAIsEAABkcnMvZG93bnJldi54bWxQSwUGAAAAAAQABADzAAAAmQUAAAAA&#10;" fillcolor="white [3201]" stroked="f" strokeweight=".5pt">
                <v:textbox>
                  <w:txbxContent>
                    <w:p w14:paraId="215E7F2D" w14:textId="70B8FE54" w:rsidR="00FC770D" w:rsidRDefault="000E011B">
                      <w:r>
                        <w:rPr>
                          <w:noProof/>
                        </w:rPr>
                        <w:drawing>
                          <wp:inline distT="0" distB="0" distL="0" distR="0" wp14:anchorId="0401BED3" wp14:editId="02627D65">
                            <wp:extent cx="2037080" cy="249555"/>
                            <wp:effectExtent l="0" t="0" r="1270" b="0"/>
                            <wp:docPr id="999296815"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353981501" name=""/>
                                    <pic:cNvPicPr/>
                                  </pic:nvPicPr>
                                  <pic:blipFill>
                                    <a:blip r:embed="rId91"/>
                                    <a:stretch>
                                      <a:fillRect/>
                                    </a:stretch>
                                  </pic:blipFill>
                                  <pic:spPr>
                                    <a:xfrm>
                                      <a:off x="0" y="0"/>
                                      <a:ext cx="2037080" cy="249555"/>
                                    </a:xfrm>
                                    <a:prstGeom prst="rect">
                                      <a:avLst/>
                                    </a:prstGeom>
                                  </pic:spPr>
                                </pic:pic>
                              </a:graphicData>
                            </a:graphic>
                          </wp:inline>
                        </w:drawing>
                      </w:r>
                    </w:p>
                  </w:txbxContent>
                </v:textbox>
                <w10:wrap anchorx="page"/>
              </v:shape>
            </w:pict>
          </mc:Fallback>
        </mc:AlternateContent>
      </w:r>
      <w:r w:rsidR="004A6F2A">
        <w:rPr>
          <w:noProof/>
        </w:rPr>
        <mc:AlternateContent>
          <mc:Choice Requires="wps">
            <w:drawing>
              <wp:anchor distT="0" distB="0" distL="114300" distR="114300" simplePos="0" relativeHeight="251654144" behindDoc="1" locked="0" layoutInCell="1" allowOverlap="1" wp14:anchorId="371F51F1" wp14:editId="5F2899CD">
                <wp:simplePos x="0" y="0"/>
                <wp:positionH relativeFrom="column">
                  <wp:posOffset>4452730</wp:posOffset>
                </wp:positionH>
                <wp:positionV relativeFrom="paragraph">
                  <wp:posOffset>9141957</wp:posOffset>
                </wp:positionV>
                <wp:extent cx="3184829" cy="286164"/>
                <wp:effectExtent l="0" t="0" r="0" b="0"/>
                <wp:wrapNone/>
                <wp:docPr id="378202247" name="Text Box 192"/>
                <wp:cNvGraphicFramePr/>
                <a:graphic xmlns:a="http://schemas.openxmlformats.org/drawingml/2006/main">
                  <a:graphicData uri="http://schemas.microsoft.com/office/word/2010/wordprocessingShape">
                    <wps:wsp>
                      <wps:cNvSpPr txBox="1"/>
                      <wps:spPr>
                        <a:xfrm>
                          <a:off x="0" y="0"/>
                          <a:ext cx="3184829" cy="286164"/>
                        </a:xfrm>
                        <a:prstGeom prst="rect">
                          <a:avLst/>
                        </a:prstGeom>
                        <a:solidFill>
                          <a:schemeClr val="lt1"/>
                        </a:solidFill>
                        <a:ln w="6350">
                          <a:noFill/>
                        </a:ln>
                      </wps:spPr>
                      <wps:txbx>
                        <w:txbxContent>
                          <w:p w14:paraId="13863DF0" w14:textId="675F790D" w:rsidR="004A6F2A" w:rsidRPr="00EF2CD0" w:rsidRDefault="004A6F2A">
                            <w:pPr>
                              <w:rPr>
                                <w:sz w:val="20"/>
                                <w:szCs w:val="20"/>
                              </w:rPr>
                            </w:pPr>
                            <w:r w:rsidRPr="00EF2CD0">
                              <w:rPr>
                                <w:sz w:val="20"/>
                                <w:szCs w:val="20"/>
                              </w:rPr>
                              <w:t>(Early Years Resources, 2024).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371F51F1" id="Text Box 192" o:spid="_x0000_s1049" type="#_x0000_t202" style="position:absolute;margin-left:350.6pt;margin-top:719.85pt;width:250.75pt;height:22.55pt;z-index:-25166233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0RJ9pMQIAAFwEAAAOAAAAZHJzL2Uyb0RvYy54bWysVE1v2zAMvQ/YfxB0XxynaZYacYosRYYB&#10;RVsgHXpWZCkWIIuapMTOfv0oOV/rdhp2kSmReiIfHz277xpN9sJ5Baak+WBIiTAcKmW2Jf3+uvo0&#10;pcQHZiqmwYiSHoSn9/OPH2atLcQIatCVcARBjC9aW9I6BFtkmee1aJgfgBUGnRJcwwJu3TarHGsR&#10;vdHZaDicZC24yjrgwns8feiddJ7wpRQ8PEvpRSC6pJhbSKtL6yau2XzGiq1jtlb8mAb7hywapgw+&#10;eoZ6YIGRnVN/QDWKO/Agw4BDk4GUiotUA1aTD99Vs66ZFakWJMfbM03+/8Hyp/3avjgSui/QYQMj&#10;Ia31hcfDWE8nXRO/mClBP1J4ONMmukA4Ht7k0/F0dEcJR99oOskn4wiTXW5b58NXAQ2JRkkdtiWx&#10;xfaPPvShp5D4mAetqpXSOm2iFMRSO7Jn2EQdUo4I/luUNqQt6eTmdpiADcTrPbI2mMulpmiFbtMR&#10;VWG2SQHxaAPVAXlw0EvEW75SmOwj8+GFOdQElo46D8+4SA34GBwtSmpwP/92HuOxVeilpEWNldT/&#10;2DEnKNHfDDbxLh+PoyjTZnz7GbMh7tqzufaYXbMEZCDHibI8mTE+6JMpHTRvOA6L+Cq6mOH4dknD&#10;yVyGXvk4TlwsFikIZWhZeDRryyN0ZDy24rV7Y84e+xWw009wUiMr3rWtj403DSx2AaRKPb2weuQf&#10;JZxUcRy3OCPX+xR1+SnMfwEAAP//AwBQSwMEFAAGAAgAAAAhACKjIRzjAAAADgEAAA8AAABkcnMv&#10;ZG93bnJldi54bWxMj09PhDAQxe8mfodmTLwYt11YBZGyMUbdxJuLf+KtSysQ6ZTQLuC3dzjpbWbe&#10;y5vfy7ez7dhoBt86lLBeCWAGK6dbrCW8lo+XKTAfFGrVOTQSfoyHbXF6kqtMuwlfzLgPNaMQ9JmS&#10;0ITQZ5z7qjFW+ZXrDZL25QarAq1DzfWgJgq3HY+EuOZWtUgfGtWb+8ZU3/ujlfB5UX88+/npbYqv&#10;4v5hN5bJuy6lPD+b726BBTOHPzMs+IQOBTEd3BG1Z52ERKwjspKwiW8SYIslEhFNh+WWblLgRc7/&#10;1yh+AQAA//8DAFBLAQItABQABgAIAAAAIQC2gziS/gAAAOEBAAATAAAAAAAAAAAAAAAAAAAAAABb&#10;Q29udGVudF9UeXBlc10ueG1sUEsBAi0AFAAGAAgAAAAhADj9If/WAAAAlAEAAAsAAAAAAAAAAAAA&#10;AAAALwEAAF9yZWxzLy5yZWxzUEsBAi0AFAAGAAgAAAAhADREn2kxAgAAXAQAAA4AAAAAAAAAAAAA&#10;AAAALgIAAGRycy9lMm9Eb2MueG1sUEsBAi0AFAAGAAgAAAAhACKjIRzjAAAADgEAAA8AAAAAAAAA&#10;AAAAAAAAiwQAAGRycy9kb3ducmV2LnhtbFBLBQYAAAAABAAEAPMAAACbBQAAAAA=&#10;" fillcolor="white [3201]" stroked="f" strokeweight=".5pt">
                <v:textbox>
                  <w:txbxContent>
                    <w:p w14:paraId="13863DF0" w14:textId="675F790D" w:rsidR="004A6F2A" w:rsidRPr="00EF2CD0" w:rsidRDefault="004A6F2A">
                      <w:pPr>
                        <w:rPr>
                          <w:sz w:val="20"/>
                          <w:szCs w:val="20"/>
                        </w:rPr>
                      </w:pPr>
                      <w:r w:rsidRPr="00EF2CD0">
                        <w:rPr>
                          <w:sz w:val="20"/>
                          <w:szCs w:val="20"/>
                        </w:rPr>
                        <w:t>(Early Years Resources, 2024).</w:t>
                      </w:r>
                    </w:p>
                  </w:txbxContent>
                </v:textbox>
              </v:shape>
            </w:pict>
          </mc:Fallback>
        </mc:AlternateContent>
      </w:r>
      <w:r w:rsidR="004A6F2A">
        <w:rPr>
          <w:noProof/>
        </w:rPr>
        <mc:AlternateContent>
          <mc:Choice Requires="wps">
            <w:drawing>
              <wp:anchor distT="0" distB="0" distL="114300" distR="114300" simplePos="0" relativeHeight="251656192" behindDoc="0" locked="0" layoutInCell="1" allowOverlap="1" wp14:anchorId="000D592B" wp14:editId="6CCAED03">
                <wp:simplePos x="0" y="0"/>
                <wp:positionH relativeFrom="column">
                  <wp:posOffset>2918129</wp:posOffset>
                </wp:positionH>
                <wp:positionV relativeFrom="paragraph">
                  <wp:posOffset>5842166</wp:posOffset>
                </wp:positionV>
                <wp:extent cx="3466465" cy="469127"/>
                <wp:effectExtent l="0" t="0" r="635" b="7620"/>
                <wp:wrapNone/>
                <wp:docPr id="721228794" name="Text Box 171"/>
                <wp:cNvGraphicFramePr/>
                <a:graphic xmlns:a="http://schemas.openxmlformats.org/drawingml/2006/main">
                  <a:graphicData uri="http://schemas.microsoft.com/office/word/2010/wordprocessingShape">
                    <wps:wsp>
                      <wps:cNvSpPr txBox="1"/>
                      <wps:spPr>
                        <a:xfrm>
                          <a:off x="0" y="0"/>
                          <a:ext cx="3466465" cy="469127"/>
                        </a:xfrm>
                        <a:prstGeom prst="rect">
                          <a:avLst/>
                        </a:prstGeom>
                        <a:solidFill>
                          <a:schemeClr val="lt1"/>
                        </a:solidFill>
                        <a:ln w="6350">
                          <a:noFill/>
                        </a:ln>
                      </wps:spPr>
                      <wps:txbx>
                        <w:txbxContent>
                          <w:p w14:paraId="167ECE11" w14:textId="260D274C" w:rsidR="00A72242" w:rsidRPr="00A72242" w:rsidRDefault="00A72242">
                            <w:pPr>
                              <w:rPr>
                                <w:b/>
                                <w:bCs/>
                                <w:color w:val="13666B" w:themeColor="accent3" w:themeShade="80"/>
                                <w:sz w:val="40"/>
                                <w:szCs w:val="40"/>
                              </w:rPr>
                            </w:pPr>
                            <w:r w:rsidRPr="00A72242">
                              <w:rPr>
                                <w:b/>
                                <w:bCs/>
                                <w:color w:val="13666B" w:themeColor="accent3" w:themeShade="80"/>
                                <w:sz w:val="40"/>
                                <w:szCs w:val="40"/>
                              </w:rPr>
                              <w:t>Obstacle Course</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V relativeFrom="margin">
                  <wp14:pctHeight>0</wp14:pctHeight>
                </wp14:sizeRelV>
              </wp:anchor>
            </w:drawing>
          </mc:Choice>
          <mc:Fallback>
            <w:pict>
              <v:shape w14:anchorId="000D592B" id="Text Box 171" o:spid="_x0000_s1050" type="#_x0000_t202" style="position:absolute;margin-left:229.75pt;margin-top:460pt;width:272.95pt;height:36.95pt;z-index:251656192;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LrsptMgIAAFwEAAAOAAAAZHJzL2Uyb0RvYy54bWysVE1v2zAMvQ/YfxB0X5ykTroacYosRYYB&#10;RVsgHXpWZCkWIIuapMTOfv0oOV/rdhp2kUmReiIfnzy77xpN9sJ5Baako8GQEmE4VMpsS/r9dfXp&#10;MyU+MFMxDUaU9CA8vZ9//DBrbSHGUIOuhCMIYnzR2pLWIdgiyzyvRcP8AKwwGJTgGhbQdduscqxF&#10;9EZn4+FwmrXgKuuAC+9x96EP0nnCl1Lw8CylF4HokmJtIa0urZu4ZvMZK7aO2VrxYxnsH6pomDJ4&#10;6RnqgQVGdk79AdUo7sCDDAMOTQZSKi5SD9jNaPium3XNrEi9IDnenmny/w+WP+3X9sWR0H2BDgcY&#10;CWmtLzxuxn466Zr4xUoJxpHCw5k20QXCcfMmn07z6YQSjrF8ejca30aY7HLaOh++CmhINErqcCyJ&#10;LbZ/9KFPPaXEyzxoVa2U1smJUhBL7cie4RB1SDUi+G9Z2pC2pNObyTABG4jHe2RtsJZLT9EK3aYj&#10;qirp+NzwBqoD8uCgl4i3fKWw2EfmwwtzqAlsHXUennGRGvAyOFqU1OB+/m0/5uOoMEpJixorqf+x&#10;Y05Qor8ZHOLdKM+jKJOTT27H6LjryOY6YnbNEpCBEb4oy5MZ84M+mdJB84bPYRFvxRAzHO8uaTiZ&#10;y9ArH58TF4tFSkIZWhYezdryCB0Zj6N47d6Ys8d5BZz0E5zUyIp3Y+tz40kDi10AqdJMI9E9q0f+&#10;UcJJFcfnFt/ItZ+yLj+F+S8AAAD//wMAUEsDBBQABgAIAAAAIQCtjrWo4QAAAAwBAAAPAAAAZHJz&#10;L2Rvd25yZXYueG1sTI/BToNAEIbvJr7DZky8GLsoxQqyNMaoTbxZqsbblh2ByM4Sdgv49k5PepyZ&#10;L///Tb6ebSdGHHzrSMHVIgKBVDnTUq1gVz5d3oLwQZPRnSNU8IMe1sXpSa4z4yZ6xXEbasEh5DOt&#10;oAmhz6T0VYNW+4Xrkfj25QarA49DLc2gJw63nbyOohtpdUvc0OgeHxqsvrcHq+Dzov548fPz2xQn&#10;cf+4GcvVuymVOj+b7+9ABJzDHwxHfVaHgp327kDGi07BMkkTRhWk3APiSERRsgSx51UapyCLXP5/&#10;ovgFAAD//wMAUEsBAi0AFAAGAAgAAAAhALaDOJL+AAAA4QEAABMAAAAAAAAAAAAAAAAAAAAAAFtD&#10;b250ZW50X1R5cGVzXS54bWxQSwECLQAUAAYACAAAACEAOP0h/9YAAACUAQAACwAAAAAAAAAAAAAA&#10;AAAvAQAAX3JlbHMvLnJlbHNQSwECLQAUAAYACAAAACEAS67KbTICAABcBAAADgAAAAAAAAAAAAAA&#10;AAAuAgAAZHJzL2Uyb0RvYy54bWxQSwECLQAUAAYACAAAACEArY61qOEAAAAMAQAADwAAAAAAAAAA&#10;AAAAAACMBAAAZHJzL2Rvd25yZXYueG1sUEsFBgAAAAAEAAQA8wAAAJoFAAAAAA==&#10;" fillcolor="white [3201]" stroked="f" strokeweight=".5pt">
                <v:textbox>
                  <w:txbxContent>
                    <w:p w14:paraId="167ECE11" w14:textId="260D274C" w:rsidR="00A72242" w:rsidRPr="00A72242" w:rsidRDefault="00A72242">
                      <w:pPr>
                        <w:rPr>
                          <w:b/>
                          <w:bCs/>
                          <w:color w:val="13666B" w:themeColor="accent3" w:themeShade="80"/>
                          <w:sz w:val="40"/>
                          <w:szCs w:val="40"/>
                        </w:rPr>
                      </w:pPr>
                      <w:r w:rsidRPr="00A72242">
                        <w:rPr>
                          <w:b/>
                          <w:bCs/>
                          <w:color w:val="13666B" w:themeColor="accent3" w:themeShade="80"/>
                          <w:sz w:val="40"/>
                          <w:szCs w:val="40"/>
                        </w:rPr>
                        <w:t>Obstacle Course</w:t>
                      </w:r>
                    </w:p>
                  </w:txbxContent>
                </v:textbox>
              </v:shape>
            </w:pict>
          </mc:Fallback>
        </mc:AlternateContent>
      </w:r>
      <w:r w:rsidR="00055DB8" w:rsidRPr="00055DB8">
        <w:rPr>
          <w:noProof/>
        </w:rPr>
        <w:t xml:space="preserve">. </w:t>
      </w:r>
      <w:r w:rsidR="00055DB8">
        <w:rPr>
          <w:noProof/>
        </w:rPr>
        <w:drawing>
          <wp:anchor distT="0" distB="0" distL="114300" distR="114300" simplePos="0" relativeHeight="252200448" behindDoc="1" locked="0" layoutInCell="1" allowOverlap="1" wp14:anchorId="1DA941B8" wp14:editId="2FC9DFA8">
            <wp:simplePos x="0" y="0"/>
            <wp:positionH relativeFrom="page">
              <wp:align>left</wp:align>
            </wp:positionH>
            <wp:positionV relativeFrom="paragraph">
              <wp:posOffset>2208088</wp:posOffset>
            </wp:positionV>
            <wp:extent cx="3092450" cy="3331596"/>
            <wp:effectExtent l="0" t="0" r="0" b="2540"/>
            <wp:wrapNone/>
            <wp:docPr id="605957115" name="Picture 17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9"/>
                    <pic:cNvPicPr>
                      <a:picLocks noChangeAspect="1" noChangeArrowheads="1"/>
                    </pic:cNvPicPr>
                  </pic:nvPicPr>
                  <pic:blipFill>
                    <a:blip r:embed="rId92" cstate="print">
                      <a:extLst>
                        <a:ext uri="{28A0092B-C50C-407E-A947-70E740481C1C}">
                          <a14:useLocalDpi xmlns:a14="http://schemas.microsoft.com/office/drawing/2010/main" val="0"/>
                        </a:ext>
                      </a:extLst>
                    </a:blip>
                    <a:srcRect/>
                    <a:stretch>
                      <a:fillRect/>
                    </a:stretch>
                  </pic:blipFill>
                  <pic:spPr bwMode="auto">
                    <a:xfrm>
                      <a:off x="0" y="0"/>
                      <a:ext cx="3102771" cy="3342715"/>
                    </a:xfrm>
                    <a:prstGeom prst="rect">
                      <a:avLst/>
                    </a:prstGeom>
                    <a:noFill/>
                  </pic:spPr>
                </pic:pic>
              </a:graphicData>
            </a:graphic>
            <wp14:sizeRelH relativeFrom="page">
              <wp14:pctWidth>0</wp14:pctWidth>
            </wp14:sizeRelH>
            <wp14:sizeRelV relativeFrom="page">
              <wp14:pctHeight>0</wp14:pctHeight>
            </wp14:sizeRelV>
          </wp:anchor>
        </w:drawing>
      </w:r>
      <w:r w:rsidR="00055DB8">
        <w:rPr>
          <w:noProof/>
        </w:rPr>
        <w:drawing>
          <wp:anchor distT="0" distB="0" distL="114300" distR="114300" simplePos="0" relativeHeight="252182016" behindDoc="1" locked="0" layoutInCell="1" allowOverlap="1" wp14:anchorId="6E664344" wp14:editId="229B8D3F">
            <wp:simplePos x="0" y="0"/>
            <wp:positionH relativeFrom="column">
              <wp:posOffset>-787180</wp:posOffset>
            </wp:positionH>
            <wp:positionV relativeFrom="paragraph">
              <wp:posOffset>5873971</wp:posOffset>
            </wp:positionV>
            <wp:extent cx="3418701" cy="3148496"/>
            <wp:effectExtent l="0" t="0" r="0" b="0"/>
            <wp:wrapNone/>
            <wp:docPr id="1320697682" name="Picture 17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8"/>
                    <pic:cNvPicPr>
                      <a:picLocks noChangeAspect="1" noChangeArrowheads="1"/>
                    </pic:cNvPicPr>
                  </pic:nvPicPr>
                  <pic:blipFill>
                    <a:blip r:embed="rId93" cstate="print">
                      <a:extLst>
                        <a:ext uri="{28A0092B-C50C-407E-A947-70E740481C1C}">
                          <a14:useLocalDpi xmlns:a14="http://schemas.microsoft.com/office/drawing/2010/main" val="0"/>
                        </a:ext>
                      </a:extLst>
                    </a:blip>
                    <a:srcRect/>
                    <a:stretch>
                      <a:fillRect/>
                    </a:stretch>
                  </pic:blipFill>
                  <pic:spPr bwMode="auto">
                    <a:xfrm>
                      <a:off x="0" y="0"/>
                      <a:ext cx="3423397" cy="3152821"/>
                    </a:xfrm>
                    <a:prstGeom prst="rect">
                      <a:avLst/>
                    </a:prstGeom>
                    <a:noFill/>
                  </pic:spPr>
                </pic:pic>
              </a:graphicData>
            </a:graphic>
            <wp14:sizeRelH relativeFrom="page">
              <wp14:pctWidth>0</wp14:pctWidth>
            </wp14:sizeRelH>
            <wp14:sizeRelV relativeFrom="page">
              <wp14:pctHeight>0</wp14:pctHeight>
            </wp14:sizeRelV>
          </wp:anchor>
        </w:drawing>
      </w:r>
      <w:r w:rsidR="00FE7961">
        <w:rPr>
          <w:noProof/>
        </w:rPr>
        <w:drawing>
          <wp:anchor distT="0" distB="0" distL="114300" distR="114300" simplePos="0" relativeHeight="252211712" behindDoc="1" locked="0" layoutInCell="1" allowOverlap="1" wp14:anchorId="13DF7D84" wp14:editId="56B7A2A4">
            <wp:simplePos x="0" y="0"/>
            <wp:positionH relativeFrom="margin">
              <wp:posOffset>2666310</wp:posOffset>
            </wp:positionH>
            <wp:positionV relativeFrom="paragraph">
              <wp:posOffset>2565980</wp:posOffset>
            </wp:positionV>
            <wp:extent cx="4012262" cy="2957886"/>
            <wp:effectExtent l="19050" t="0" r="45720" b="13970"/>
            <wp:wrapNone/>
            <wp:docPr id="180970935" name="Diagram 174"/>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94" r:lo="rId95" r:qs="rId96" r:cs="rId97"/>
              </a:graphicData>
            </a:graphic>
            <wp14:sizeRelH relativeFrom="margin">
              <wp14:pctWidth>0</wp14:pctWidth>
            </wp14:sizeRelH>
            <wp14:sizeRelV relativeFrom="margin">
              <wp14:pctHeight>0</wp14:pctHeight>
            </wp14:sizeRelV>
          </wp:anchor>
        </w:drawing>
      </w:r>
      <w:r w:rsidR="00EA302A">
        <w:rPr>
          <w:noProof/>
        </w:rPr>
        <mc:AlternateContent>
          <mc:Choice Requires="wps">
            <w:drawing>
              <wp:anchor distT="0" distB="0" distL="114300" distR="114300" simplePos="0" relativeHeight="252166656" behindDoc="0" locked="0" layoutInCell="1" allowOverlap="1" wp14:anchorId="1F94AAE7" wp14:editId="59946DF7">
                <wp:simplePos x="0" y="0"/>
                <wp:positionH relativeFrom="column">
                  <wp:posOffset>3005593</wp:posOffset>
                </wp:positionH>
                <wp:positionV relativeFrom="paragraph">
                  <wp:posOffset>2168663</wp:posOffset>
                </wp:positionV>
                <wp:extent cx="3228230" cy="445273"/>
                <wp:effectExtent l="0" t="0" r="0" b="0"/>
                <wp:wrapNone/>
                <wp:docPr id="1632949258" name="Text Box 167"/>
                <wp:cNvGraphicFramePr/>
                <a:graphic xmlns:a="http://schemas.openxmlformats.org/drawingml/2006/main">
                  <a:graphicData uri="http://schemas.microsoft.com/office/word/2010/wordprocessingShape">
                    <wps:wsp>
                      <wps:cNvSpPr txBox="1"/>
                      <wps:spPr>
                        <a:xfrm>
                          <a:off x="0" y="0"/>
                          <a:ext cx="3228230" cy="445273"/>
                        </a:xfrm>
                        <a:prstGeom prst="rect">
                          <a:avLst/>
                        </a:prstGeom>
                        <a:solidFill>
                          <a:schemeClr val="lt1"/>
                        </a:solidFill>
                        <a:ln w="6350">
                          <a:noFill/>
                        </a:ln>
                      </wps:spPr>
                      <wps:txbx>
                        <w:txbxContent>
                          <w:p w14:paraId="4BB6FC36" w14:textId="77777777" w:rsidR="008B7587" w:rsidRDefault="008B7587">
                            <w:pPr>
                              <w:rPr>
                                <w:b/>
                                <w:bCs/>
                                <w:color w:val="13666B" w:themeColor="accent3" w:themeShade="80"/>
                                <w:sz w:val="40"/>
                                <w:szCs w:val="40"/>
                              </w:rPr>
                            </w:pPr>
                            <w:r>
                              <w:rPr>
                                <w:b/>
                                <w:bCs/>
                                <w:color w:val="13666B" w:themeColor="accent3" w:themeShade="80"/>
                                <w:sz w:val="40"/>
                                <w:szCs w:val="40"/>
                              </w:rPr>
                              <w:t>Gardening With Friends</w:t>
                            </w:r>
                          </w:p>
                          <w:p w14:paraId="780BB09C" w14:textId="208FE7A9" w:rsidR="00EA302A" w:rsidRPr="00A72242" w:rsidRDefault="00A72242">
                            <w:pPr>
                              <w:rPr>
                                <w:b/>
                                <w:bCs/>
                                <w:color w:val="13666B" w:themeColor="accent3" w:themeShade="80"/>
                                <w:sz w:val="40"/>
                                <w:szCs w:val="40"/>
                              </w:rPr>
                            </w:pPr>
                            <w:r w:rsidRPr="00A72242">
                              <w:rPr>
                                <w:b/>
                                <w:bCs/>
                                <w:color w:val="13666B" w:themeColor="accent3" w:themeShade="80"/>
                                <w:sz w:val="40"/>
                                <w:szCs w:val="40"/>
                              </w:rPr>
                              <w:t xml:space="preserve"> </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 w14:anchorId="1F94AAE7" id="Text Box 167" o:spid="_x0000_s1051" type="#_x0000_t202" style="position:absolute;margin-left:236.65pt;margin-top:170.75pt;width:254.2pt;height:35.05pt;z-index:252166656;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M5FljMQIAAFwEAAAOAAAAZHJzL2Uyb0RvYy54bWysVFFv2jAQfp+0/2D5fQQCtF1EqBgV0yTU&#10;VqJTn41jE0uOz7MNCfv1OztQWLenaS/One/8+e67z5ndd40mB+G8AlPS0WBIiTAcKmV2Jf3+svp0&#10;R4kPzFRMgxElPQpP7+cfP8xaW4gcatCVcARBjC9aW9I6BFtkmee1aJgfgBUGgxJcwwK6bpdVjrWI&#10;3ugsHw5vshZcZR1w4T3uPvRBOk/4UgoenqT0IhBdUqwtpNWldRvXbD5jxc4xWyt+KoP9QxUNUwYv&#10;fYN6YIGRvVN/QDWKO/Agw4BDk4GUiovUA3YzGr7rZlMzK1IvSI63bzT5/wfLHw8b++xI6L5AhwOM&#10;hLTWFx43Yz+ddE38YqUE40jh8Y020QXCcXOc53f5GEMcY5PJNL8dR5jscto6H74KaEg0SupwLIkt&#10;dlj70KeeU+JlHrSqVkrr5EQpiKV25MBwiDqkGhH8tyxtSFvSm/F0mIANxOM9sjZYy6WnaIVu2xFV&#10;lTTPzw1voToiDw56iXjLVwqLXTMfnplDTWB/qPPwhIvUgJfByaKkBvfzb/sxH0eFUUpa1FhJ/Y89&#10;c4IS/c3gED+PJpMoyuRMprc5Ou46sr2OmH2zBGRghC/K8mTG/KDPpnTQvOJzWMRbMcQMx7tLGs7m&#10;MvTKx+fExWKRklCGloW12VgeoSPjcRQv3Stz9jSvgJN+hLMaWfFubH1uPGlgsQ8gVZppJLpn9cQ/&#10;Sjip4vTc4hu59lPW5acw/wUAAP//AwBQSwMEFAAGAAgAAAAhAFUYA87iAAAACwEAAA8AAABkcnMv&#10;ZG93bnJldi54bWxMj8tOwzAQRfdI/IM1SGwQdYzbpoQ4FUJAJXY0PMTOjU0SEY+j2E3C3zOsYDm6&#10;R/eeybez69hoh9B6VCAWCTCLlTct1gpeyofLDbAQNRrdebQKvm2AbXF6kuvM+Amf7biPNaMSDJlW&#10;0MTYZ5yHqrFOh4XvLVL26QenI51Dzc2gJyp3Hb9KkjV3ukVaaHRv7xpbfe2PTsHHRf3+FObH10mu&#10;ZH+/G8v0zZRKnZ/NtzfAop3jHwy/+qQOBTkd/BFNYJ2CZSoloQrkUqyAEXG9ESmwA0VCrIEXOf//&#10;Q/EDAAD//wMAUEsBAi0AFAAGAAgAAAAhALaDOJL+AAAA4QEAABMAAAAAAAAAAAAAAAAAAAAAAFtD&#10;b250ZW50X1R5cGVzXS54bWxQSwECLQAUAAYACAAAACEAOP0h/9YAAACUAQAACwAAAAAAAAAAAAAA&#10;AAAvAQAAX3JlbHMvLnJlbHNQSwECLQAUAAYACAAAACEAjORZYzECAABcBAAADgAAAAAAAAAAAAAA&#10;AAAuAgAAZHJzL2Uyb0RvYy54bWxQSwECLQAUAAYACAAAACEAVRgDzuIAAAALAQAADwAAAAAAAAAA&#10;AAAAAACLBAAAZHJzL2Rvd25yZXYueG1sUEsFBgAAAAAEAAQA8wAAAJoFAAAAAA==&#10;" fillcolor="white [3201]" stroked="f" strokeweight=".5pt">
                <v:textbox>
                  <w:txbxContent>
                    <w:p w14:paraId="4BB6FC36" w14:textId="77777777" w:rsidR="008B7587" w:rsidRDefault="008B7587">
                      <w:pPr>
                        <w:rPr>
                          <w:b/>
                          <w:bCs/>
                          <w:color w:val="13666B" w:themeColor="accent3" w:themeShade="80"/>
                          <w:sz w:val="40"/>
                          <w:szCs w:val="40"/>
                        </w:rPr>
                      </w:pPr>
                      <w:r>
                        <w:rPr>
                          <w:b/>
                          <w:bCs/>
                          <w:color w:val="13666B" w:themeColor="accent3" w:themeShade="80"/>
                          <w:sz w:val="40"/>
                          <w:szCs w:val="40"/>
                        </w:rPr>
                        <w:t>Gardening With Friends</w:t>
                      </w:r>
                    </w:p>
                    <w:p w14:paraId="780BB09C" w14:textId="208FE7A9" w:rsidR="00EA302A" w:rsidRPr="00A72242" w:rsidRDefault="00A72242">
                      <w:pPr>
                        <w:rPr>
                          <w:b/>
                          <w:bCs/>
                          <w:color w:val="13666B" w:themeColor="accent3" w:themeShade="80"/>
                          <w:sz w:val="40"/>
                          <w:szCs w:val="40"/>
                        </w:rPr>
                      </w:pPr>
                      <w:r w:rsidRPr="00A72242">
                        <w:rPr>
                          <w:b/>
                          <w:bCs/>
                          <w:color w:val="13666B" w:themeColor="accent3" w:themeShade="80"/>
                          <w:sz w:val="40"/>
                          <w:szCs w:val="40"/>
                        </w:rPr>
                        <w:t xml:space="preserve"> </w:t>
                      </w:r>
                    </w:p>
                  </w:txbxContent>
                </v:textbox>
              </v:shape>
            </w:pict>
          </mc:Fallback>
        </mc:AlternateContent>
      </w:r>
    </w:p>
    <w:p w14:paraId="72B9DF00" w14:textId="3C6B4CAC" w:rsidR="006754EC" w:rsidRPr="007D49F4" w:rsidRDefault="006754EC" w:rsidP="006754EC">
      <w:pPr>
        <w:tabs>
          <w:tab w:val="left" w:pos="8565"/>
        </w:tabs>
        <w:rPr>
          <w:noProof/>
        </w:rPr>
        <w:sectPr w:rsidR="006754EC" w:rsidRPr="007D49F4" w:rsidSect="00CC79C9">
          <w:pgSz w:w="11906" w:h="16838" w:code="9"/>
          <w:pgMar w:top="994" w:right="864" w:bottom="720" w:left="864" w:header="706" w:footer="706" w:gutter="0"/>
          <w:cols w:space="851"/>
          <w:docGrid w:linePitch="360"/>
        </w:sectPr>
      </w:pPr>
    </w:p>
    <w:p w14:paraId="5FACEC33" w14:textId="699AD74B" w:rsidR="007574CB" w:rsidRPr="007D49F4" w:rsidRDefault="009C0404" w:rsidP="007F250D">
      <w:pPr>
        <w:rPr>
          <w:noProof/>
        </w:rPr>
      </w:pPr>
      <w:r>
        <w:rPr>
          <w:noProof/>
        </w:rPr>
        <w:lastRenderedPageBreak/>
        <w:drawing>
          <wp:anchor distT="0" distB="0" distL="114300" distR="114300" simplePos="0" relativeHeight="252276224" behindDoc="1" locked="0" layoutInCell="1" allowOverlap="1" wp14:anchorId="3D4DFC56" wp14:editId="2BC47971">
            <wp:simplePos x="0" y="0"/>
            <wp:positionH relativeFrom="column">
              <wp:posOffset>-897145</wp:posOffset>
            </wp:positionH>
            <wp:positionV relativeFrom="paragraph">
              <wp:posOffset>-1099820</wp:posOffset>
            </wp:positionV>
            <wp:extent cx="8133649" cy="2759103"/>
            <wp:effectExtent l="0" t="0" r="1270" b="3175"/>
            <wp:wrapNone/>
            <wp:docPr id="60772574" name="Picture 196" descr="Smiling faces of three children with heads side-by-side, head in centre appears upside-dow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60772574" name="Picture 60772574" descr="Smiling faces of three children with heads side-by-side, head in centre appears upside-down"/>
                    <pic:cNvPicPr/>
                  </pic:nvPicPr>
                  <pic:blipFill>
                    <a:blip r:embed="rId99" cstate="print">
                      <a:alphaModFix amt="20000"/>
                      <a:extLst>
                        <a:ext uri="{28A0092B-C50C-407E-A947-70E740481C1C}">
                          <a14:useLocalDpi xmlns:a14="http://schemas.microsoft.com/office/drawing/2010/main" val="0"/>
                        </a:ext>
                      </a:extLst>
                    </a:blip>
                    <a:stretch>
                      <a:fillRect/>
                    </a:stretch>
                  </pic:blipFill>
                  <pic:spPr>
                    <a:xfrm>
                      <a:off x="0" y="0"/>
                      <a:ext cx="8133649" cy="2759103"/>
                    </a:xfrm>
                    <a:prstGeom prst="rect">
                      <a:avLst/>
                    </a:prstGeom>
                  </pic:spPr>
                </pic:pic>
              </a:graphicData>
            </a:graphic>
            <wp14:sizeRelH relativeFrom="margin">
              <wp14:pctWidth>0</wp14:pctWidth>
            </wp14:sizeRelH>
            <wp14:sizeRelV relativeFrom="margin">
              <wp14:pctHeight>0</wp14:pctHeight>
            </wp14:sizeRelV>
          </wp:anchor>
        </w:drawing>
      </w:r>
      <w:r w:rsidR="000A7BD0">
        <w:rPr>
          <w:noProof/>
        </w:rPr>
        <mc:AlternateContent>
          <mc:Choice Requires="wps">
            <w:drawing>
              <wp:anchor distT="0" distB="0" distL="114300" distR="114300" simplePos="0" relativeHeight="252269056" behindDoc="0" locked="0" layoutInCell="1" allowOverlap="1" wp14:anchorId="09C8E382" wp14:editId="08B6954C">
                <wp:simplePos x="0" y="0"/>
                <wp:positionH relativeFrom="column">
                  <wp:posOffset>6822219</wp:posOffset>
                </wp:positionH>
                <wp:positionV relativeFrom="paragraph">
                  <wp:posOffset>-631191</wp:posOffset>
                </wp:positionV>
                <wp:extent cx="413413" cy="10758115"/>
                <wp:effectExtent l="0" t="0" r="5715" b="5715"/>
                <wp:wrapNone/>
                <wp:docPr id="1500672034" name="Rectangle 193"/>
                <wp:cNvGraphicFramePr/>
                <a:graphic xmlns:a="http://schemas.openxmlformats.org/drawingml/2006/main">
                  <a:graphicData uri="http://schemas.microsoft.com/office/word/2010/wordprocessingShape">
                    <wps:wsp>
                      <wps:cNvSpPr/>
                      <wps:spPr>
                        <a:xfrm>
                          <a:off x="0" y="0"/>
                          <a:ext cx="413413" cy="10758115"/>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1D495440" id="Rectangle 193" o:spid="_x0000_s1026" style="position:absolute;margin-left:537.2pt;margin-top:-49.7pt;width:32.55pt;height:847.1pt;z-index:25226905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XzuQkfgIAAGAFAAAOAAAAZHJzL2Uyb0RvYy54bWysVFFr2zAQfh/sPwi9r7azpGtDnRJaOgal&#10;LWtHnxVZig2yTjspcbJfv5PsOF1b9jAGQZF0d9/dff5OF5e71rCtQt+ALXlxknOmrISqseuS/3i6&#10;+XTGmQ/CVsKAVSXfK88vFx8/XHRuriZQg6kUMgKxft65ktchuHmWeVmrVvgTcMqSUQO2ItAR11mF&#10;oiP01mSTPD/NOsDKIUjlPd1e90a+SPhaKxnutfYqMFNyqi2kFdO6imu2uBDzNQpXN3IoQ/xDFa1o&#10;LCUdoa5FEGyDzRuotpEIHnQ4kdBmoHUjVeqBuinyV9081sKp1AuR491Ik/9/sPJu++gekGjonJ97&#10;2sYudhrb+E/1sV0iaz+SpXaBSbqcFp/px5kkU5F/mZ0VxSzSmR3DHfrwVUHL4qbkSF8jkSS2tz70&#10;rgeXmM2Daaqbxph0wPXqyiDbivjl8tPT8/MB/Q83Y6OzhRjWI8ab7NhM2oW9UdHP2O9Ks6ai8iep&#10;kqQzNeYRUiobit5Ui0r16YtZniepUG9jROo0AUZkTflH7AEgavgtdl/l4B9DVZLpGJz/rbA+eIxI&#10;mcGGMbhtLOB7AIa6GjL3/geSemoiSyuo9g/IEPoh8U7eNPTdboUPDwJpKmh+aNLDPS3aQFdyGHac&#10;1YC/3ruP/iRWsnLW0ZSV3P/cCFScmW+WZHxeTKdxLNNhOvsyoQO+tKxeWuymvQKSQ0FvipNpG/2D&#10;OWw1QvtMD8IyZiWTsJJyl1wGPByuQj/99KRItVwmNxpFJ8KtfXQygkdWoy6fds8C3SDeQLq/g8NE&#10;ivkrDfe+MdLCchNAN0ngR14HvmmMk3CGJye+Ey/Pyev4MC5+AwAA//8DAFBLAwQUAAYACAAAACEA&#10;qtKHyeEAAAAOAQAADwAAAGRycy9kb3ducmV2LnhtbEyPS0/DMBCE70j8B2uRuLVOIKFJiFMhJB43&#10;RHmI4zZekkBsR7bbhn/P9gS3Ge2n2Zl6PZtR7MmHwVkF6TIBQbZ1erCdgteXu0UBIkS0GkdnScEP&#10;BVg3pyc1Vtod7DPtN7ETHGJDhQr6GKdKytD2ZDAs3USWb5/OG4xsfSe1xwOHm1FeJMmVNDhY/tDj&#10;RLc9td+bnVEgi6cVpu8P9/hBPk8T9/jVvmVKnZ/NN9cgIs3xD4Zjfa4ODXfaup3VQYzsk1WWMatg&#10;UZYsjkh6WeYgtqzyMitANrX8P6P5BQAA//8DAFBLAQItABQABgAIAAAAIQC2gziS/gAAAOEBAAAT&#10;AAAAAAAAAAAAAAAAAAAAAABbQ29udGVudF9UeXBlc10ueG1sUEsBAi0AFAAGAAgAAAAhADj9If/W&#10;AAAAlAEAAAsAAAAAAAAAAAAAAAAALwEAAF9yZWxzLy5yZWxzUEsBAi0AFAAGAAgAAAAhAJfO5CR+&#10;AgAAYAUAAA4AAAAAAAAAAAAAAAAALgIAAGRycy9lMm9Eb2MueG1sUEsBAi0AFAAGAAgAAAAhAKrS&#10;h8nhAAAADgEAAA8AAAAAAAAAAAAAAAAA2AQAAGRycy9kb3ducmV2LnhtbFBLBQYAAAAABAAEAPMA&#10;AADmBQAAAAA=&#10;" fillcolor="#069" stroked="f" strokeweight="1pt"/>
            </w:pict>
          </mc:Fallback>
        </mc:AlternateContent>
      </w:r>
    </w:p>
    <w:p w14:paraId="70B06DAD" w14:textId="5F9865CE" w:rsidR="006B6D4B" w:rsidRPr="007D49F4" w:rsidRDefault="006B6D4B" w:rsidP="006B6D4B">
      <w:pPr>
        <w:rPr>
          <w:noProof/>
        </w:rPr>
      </w:pPr>
    </w:p>
    <w:p w14:paraId="2FE3A7CC" w14:textId="7BCB1F42" w:rsidR="007766B6" w:rsidRDefault="0003346C" w:rsidP="0003346C">
      <w:pPr>
        <w:pStyle w:val="Quote6"/>
        <w:rPr>
          <w:b/>
          <w:noProof/>
          <w:color w:val="006699"/>
          <w:sz w:val="96"/>
          <w:szCs w:val="96"/>
          <w14:textOutline w14:w="0" w14:cap="flat" w14:cmpd="sng" w14:algn="ctr">
            <w14:noFill/>
            <w14:prstDash w14:val="solid"/>
            <w14:round/>
          </w14:textOutline>
          <w14:props3d w14:extrusionH="57150" w14:contourW="0" w14:prstMaterial="matte">
            <w14:bevelT w14:w="63500" w14:h="12700" w14:prst="angle"/>
            <w14:contourClr>
              <w14:schemeClr w14:val="bg1">
                <w14:lumMod w14:val="65000"/>
              </w14:schemeClr>
            </w14:contourClr>
          </w14:props3d>
        </w:rPr>
      </w:pPr>
      <w:r>
        <w:rPr>
          <w:b/>
          <w:noProof/>
          <w:color w:val="006699"/>
          <w:sz w:val="96"/>
          <w:szCs w:val="96"/>
          <w14:textOutline w14:w="0" w14:cap="flat" w14:cmpd="sng" w14:algn="ctr">
            <w14:noFill/>
            <w14:prstDash w14:val="solid"/>
            <w14:round/>
          </w14:textOutline>
          <w14:props3d w14:extrusionH="57150" w14:contourW="0" w14:prstMaterial="matte">
            <w14:bevelT w14:w="63500" w14:h="12700" w14:prst="angle"/>
            <w14:contourClr>
              <w14:schemeClr w14:val="bg1">
                <w14:lumMod w14:val="65000"/>
              </w14:schemeClr>
            </w14:contourClr>
          </w14:props3d>
        </w:rPr>
        <w:t xml:space="preserve">     </w:t>
      </w:r>
      <w:r w:rsidR="009C0404" w:rsidRPr="0003346C">
        <w:rPr>
          <w:b/>
          <w:noProof/>
          <w:color w:val="006699"/>
          <w:sz w:val="96"/>
          <w:szCs w:val="96"/>
          <w14:textOutline w14:w="0" w14:cap="flat" w14:cmpd="sng" w14:algn="ctr">
            <w14:noFill/>
            <w14:prstDash w14:val="solid"/>
            <w14:round/>
          </w14:textOutline>
          <w14:props3d w14:extrusionH="57150" w14:contourW="0" w14:prstMaterial="matte">
            <w14:bevelT w14:w="63500" w14:h="12700" w14:prst="angle"/>
            <w14:contourClr>
              <w14:schemeClr w14:val="bg1">
                <w14:lumMod w14:val="65000"/>
              </w14:schemeClr>
            </w14:contourClr>
          </w14:props3d>
        </w:rPr>
        <w:t>Communica</w:t>
      </w:r>
      <w:r w:rsidRPr="0003346C">
        <w:rPr>
          <w:b/>
          <w:noProof/>
          <w:color w:val="006699"/>
          <w:sz w:val="96"/>
          <w:szCs w:val="96"/>
          <w14:textOutline w14:w="0" w14:cap="flat" w14:cmpd="sng" w14:algn="ctr">
            <w14:noFill/>
            <w14:prstDash w14:val="solid"/>
            <w14:round/>
          </w14:textOutline>
          <w14:props3d w14:extrusionH="57150" w14:contourW="0" w14:prstMaterial="matte">
            <w14:bevelT w14:w="63500" w14:h="12700" w14:prst="angle"/>
            <w14:contourClr>
              <w14:schemeClr w14:val="bg1">
                <w14:lumMod w14:val="65000"/>
              </w14:schemeClr>
            </w14:contourClr>
          </w14:props3d>
        </w:rPr>
        <w:t>t</w:t>
      </w:r>
      <w:r w:rsidR="009C0404" w:rsidRPr="0003346C">
        <w:rPr>
          <w:b/>
          <w:noProof/>
          <w:color w:val="006699"/>
          <w:sz w:val="96"/>
          <w:szCs w:val="96"/>
          <w14:textOutline w14:w="0" w14:cap="flat" w14:cmpd="sng" w14:algn="ctr">
            <w14:noFill/>
            <w14:prstDash w14:val="solid"/>
            <w14:round/>
          </w14:textOutline>
          <w14:props3d w14:extrusionH="57150" w14:contourW="0" w14:prstMaterial="matte">
            <w14:bevelT w14:w="63500" w14:h="12700" w14:prst="angle"/>
            <w14:contourClr>
              <w14:schemeClr w14:val="bg1">
                <w14:lumMod w14:val="65000"/>
              </w14:schemeClr>
            </w14:contourClr>
          </w14:props3d>
        </w:rPr>
        <w:t>ion</w:t>
      </w:r>
    </w:p>
    <w:p w14:paraId="2C6FED2A" w14:textId="77777777" w:rsidR="0003346C" w:rsidRDefault="0003346C" w:rsidP="0003346C"/>
    <w:p w14:paraId="1EA5760E" w14:textId="25E00B4A" w:rsidR="0003346C" w:rsidRDefault="0003346C" w:rsidP="0003346C"/>
    <w:p w14:paraId="4DE5C7C8" w14:textId="5E721A14" w:rsidR="0003346C" w:rsidRPr="005F4FF2" w:rsidRDefault="00F37BC9" w:rsidP="0003346C">
      <w:pPr>
        <w:rPr>
          <w:sz w:val="24"/>
          <w:szCs w:val="24"/>
        </w:rPr>
      </w:pPr>
      <w:r w:rsidRPr="005F4FF2">
        <w:rPr>
          <w:sz w:val="24"/>
          <w:szCs w:val="24"/>
        </w:rPr>
        <w:t xml:space="preserve">Autistic children may use </w:t>
      </w:r>
      <w:r w:rsidR="00193897" w:rsidRPr="005F4FF2">
        <w:rPr>
          <w:sz w:val="24"/>
          <w:szCs w:val="24"/>
        </w:rPr>
        <w:t xml:space="preserve">various </w:t>
      </w:r>
      <w:r w:rsidRPr="005F4FF2">
        <w:rPr>
          <w:sz w:val="24"/>
          <w:szCs w:val="24"/>
        </w:rPr>
        <w:t>ways to communicate, both verbal and nonverbal.</w:t>
      </w:r>
      <w:r w:rsidR="005F7D5C" w:rsidRPr="005F4FF2">
        <w:rPr>
          <w:sz w:val="24"/>
          <w:szCs w:val="24"/>
        </w:rPr>
        <w:t xml:space="preserve"> </w:t>
      </w:r>
      <w:r w:rsidR="000233DF" w:rsidRPr="005F4FF2">
        <w:rPr>
          <w:sz w:val="24"/>
          <w:szCs w:val="24"/>
        </w:rPr>
        <w:t xml:space="preserve">Some autistic children have delayed speech or develop atypical </w:t>
      </w:r>
      <w:r w:rsidR="00041D01" w:rsidRPr="005F4FF2">
        <w:rPr>
          <w:sz w:val="24"/>
          <w:szCs w:val="24"/>
        </w:rPr>
        <w:t>language acquisition.</w:t>
      </w:r>
      <w:r w:rsidR="00D32CC6" w:rsidRPr="005F4FF2">
        <w:rPr>
          <w:sz w:val="24"/>
          <w:szCs w:val="24"/>
        </w:rPr>
        <w:t xml:space="preserve"> </w:t>
      </w:r>
    </w:p>
    <w:p w14:paraId="19B66F90" w14:textId="4B36272E" w:rsidR="00D32CC6" w:rsidRPr="005F4FF2" w:rsidRDefault="00D32CC6" w:rsidP="0003346C">
      <w:pPr>
        <w:rPr>
          <w:sz w:val="24"/>
          <w:szCs w:val="24"/>
        </w:rPr>
      </w:pPr>
      <w:r w:rsidRPr="00AC044A">
        <w:rPr>
          <w:b/>
          <w:bCs/>
          <w:color w:val="006699"/>
          <w:sz w:val="28"/>
          <w:szCs w:val="28"/>
        </w:rPr>
        <w:t>Echolalia</w:t>
      </w:r>
      <w:r w:rsidRPr="005F4FF2">
        <w:rPr>
          <w:sz w:val="24"/>
          <w:szCs w:val="24"/>
        </w:rPr>
        <w:t xml:space="preserve">- </w:t>
      </w:r>
      <w:r w:rsidR="00556F1E" w:rsidRPr="005F4FF2">
        <w:rPr>
          <w:sz w:val="24"/>
          <w:szCs w:val="24"/>
        </w:rPr>
        <w:t>A</w:t>
      </w:r>
      <w:r w:rsidRPr="005F4FF2">
        <w:rPr>
          <w:sz w:val="24"/>
          <w:szCs w:val="24"/>
        </w:rPr>
        <w:t xml:space="preserve"> </w:t>
      </w:r>
      <w:r w:rsidR="00556F1E" w:rsidRPr="005F4FF2">
        <w:rPr>
          <w:sz w:val="24"/>
          <w:szCs w:val="24"/>
        </w:rPr>
        <w:t xml:space="preserve">repetition of words </w:t>
      </w:r>
      <w:r w:rsidR="00016D0A" w:rsidRPr="005F4FF2">
        <w:rPr>
          <w:sz w:val="24"/>
          <w:szCs w:val="24"/>
        </w:rPr>
        <w:t xml:space="preserve">or </w:t>
      </w:r>
      <w:r w:rsidR="00F1508D" w:rsidRPr="005F4FF2">
        <w:rPr>
          <w:sz w:val="24"/>
          <w:szCs w:val="24"/>
        </w:rPr>
        <w:t>sounds</w:t>
      </w:r>
      <w:r w:rsidR="00AC044A" w:rsidRPr="005F4FF2">
        <w:rPr>
          <w:sz w:val="24"/>
          <w:szCs w:val="24"/>
        </w:rPr>
        <w:t xml:space="preserve"> which</w:t>
      </w:r>
      <w:r w:rsidR="00016D0A" w:rsidRPr="005F4FF2">
        <w:rPr>
          <w:sz w:val="24"/>
          <w:szCs w:val="24"/>
        </w:rPr>
        <w:t xml:space="preserve"> can be misinterpreted as an </w:t>
      </w:r>
      <w:r w:rsidR="00F1508D" w:rsidRPr="005F4FF2">
        <w:rPr>
          <w:sz w:val="24"/>
          <w:szCs w:val="24"/>
        </w:rPr>
        <w:t xml:space="preserve">unintelligible </w:t>
      </w:r>
      <w:r w:rsidR="00650994" w:rsidRPr="005F4FF2">
        <w:rPr>
          <w:sz w:val="24"/>
          <w:szCs w:val="24"/>
        </w:rPr>
        <w:t>imitation</w:t>
      </w:r>
      <w:r w:rsidR="005F4FF2">
        <w:rPr>
          <w:sz w:val="24"/>
          <w:szCs w:val="24"/>
        </w:rPr>
        <w:t>.</w:t>
      </w:r>
    </w:p>
    <w:p w14:paraId="0235277E" w14:textId="3482F57F" w:rsidR="00E9082E" w:rsidRDefault="00833C17" w:rsidP="00E9082E">
      <w:pPr>
        <w:rPr>
          <w:color w:val="000000" w:themeColor="text1"/>
          <w:sz w:val="24"/>
          <w:szCs w:val="24"/>
        </w:rPr>
      </w:pPr>
      <w:r>
        <w:rPr>
          <w:b/>
          <w:bCs/>
          <w:noProof/>
          <w:color w:val="006699"/>
          <w:sz w:val="28"/>
          <w:szCs w:val="28"/>
        </w:rPr>
        <mc:AlternateContent>
          <mc:Choice Requires="wps">
            <w:drawing>
              <wp:anchor distT="0" distB="0" distL="114300" distR="114300" simplePos="0" relativeHeight="252297728" behindDoc="0" locked="0" layoutInCell="1" allowOverlap="1" wp14:anchorId="1974EE10" wp14:editId="1F8621A5">
                <wp:simplePos x="0" y="0"/>
                <wp:positionH relativeFrom="column">
                  <wp:posOffset>5438691</wp:posOffset>
                </wp:positionH>
                <wp:positionV relativeFrom="paragraph">
                  <wp:posOffset>512168</wp:posOffset>
                </wp:positionV>
                <wp:extent cx="1335819" cy="373711"/>
                <wp:effectExtent l="0" t="0" r="0" b="7620"/>
                <wp:wrapNone/>
                <wp:docPr id="1118605157" name="Text Box 201"/>
                <wp:cNvGraphicFramePr/>
                <a:graphic xmlns:a="http://schemas.openxmlformats.org/drawingml/2006/main">
                  <a:graphicData uri="http://schemas.microsoft.com/office/word/2010/wordprocessingShape">
                    <wps:wsp>
                      <wps:cNvSpPr txBox="1"/>
                      <wps:spPr>
                        <a:xfrm>
                          <a:off x="0" y="0"/>
                          <a:ext cx="1335819" cy="373711"/>
                        </a:xfrm>
                        <a:prstGeom prst="rect">
                          <a:avLst/>
                        </a:prstGeom>
                        <a:solidFill>
                          <a:schemeClr val="lt1"/>
                        </a:solidFill>
                        <a:ln w="6350">
                          <a:noFill/>
                        </a:ln>
                      </wps:spPr>
                      <wps:txbx>
                        <w:txbxContent>
                          <w:p w14:paraId="133014A1" w14:textId="1426C005" w:rsidR="00833C17" w:rsidRDefault="006F53D8">
                            <w:r>
                              <w:t>(</w:t>
                            </w:r>
                            <w:r w:rsidR="00833C17">
                              <w:t>Blanc,</w:t>
                            </w:r>
                            <w:r>
                              <w:t xml:space="preserve"> 2012).</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1974EE10" id="Text Box 201" o:spid="_x0000_s1052" type="#_x0000_t202" style="position:absolute;margin-left:428.25pt;margin-top:40.35pt;width:105.2pt;height:29.45pt;z-index:2522977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juyAMQIAAFwEAAAOAAAAZHJzL2Uyb0RvYy54bWysVE2P2jAQvVfqf7B8LyEE9gMRVpQVVSW0&#10;uxJb7dk4NonkeFzbkNBf37FDgN32VPXijD3jN573ZjJ7aGtFDsK6CnRO08GQEqE5FJXe5fTH6+rL&#10;HSXOM10wBVrk9CgcfZh//jRrzFSMoARVCEsQRLtpY3Jaem+mSeJ4KWrmBmCERqcEWzOPW7tLCssa&#10;RK9VMhoOb5IGbGEscOEcnj52TjqP+FIK7p+ldMITlVN8m4+rjes2rMl8xqY7y0xZ8dMz2D+8omaV&#10;xqRnqEfmGdnb6g+ouuIWHEg/4FAnIGXFRawBq0mHH6rZlMyIWAuS48yZJvf/YPnTYWNeLPHtV2hR&#10;wEBIY9zU4WGop5W2Dl98KUE/Ung80yZaT3i4lGWTu/SeEo6+7Da7TSNMcrltrPPfBNQkGDm1KEtk&#10;ix3WzmNGDO1DQjIHqipWlVJxE1pBLJUlB4YiKt+Dv4tSmjQ5vckmwwisIVzvkJXGBJeaguXbbUuq&#10;IqejrC94C8URebDQtYgzfFXhY9fM+RdmsSewdOxz/4yLVIDJ4GRRUoL99bfzEI9SoZeSBnssp+7n&#10;nllBifquUcT7dDwOTRk348ntCDf22rO99uh9vQRkIMWJMjyaId6r3pQW6jcch0XIii6mOebOqe/N&#10;pe86H8eJi8UiBmEbGubXemN4gA6MByle2zdmzUkvj0o/Qd+NbPpBti423NSw2HuQVdQ0EN2xeuIf&#10;WzhKfRq3MCPX+xh1+SnMfwMAAP//AwBQSwMEFAAGAAgAAAAhACLhKZ3hAAAACwEAAA8AAABkcnMv&#10;ZG93bnJldi54bWxMj8tOwzAQRfdI/IM1SGwQtSGK24Y4FUI8JHY0tIidGw9JRDyOYjcJf4+7gt0d&#10;zdGdM/lmth0bcfCtIwU3CwEMqXKmpVrBe/l0vQLmgyajO0eo4Ac9bIrzs1xnxk30huM21CyWkM+0&#10;giaEPuPcVw1a7ReuR4q7LzdYHeI41NwMeorltuO3QkhudUvxQqN7fGiw+t4erYLPq/rj1c/PuylJ&#10;k/7xZSyXe1MqdXkx398BCziHPxhO+lEdiuh0cEcynnUKVqlMIxqDWAI7AULKNbBDTMlaAi9y/v+H&#10;4hcAAP//AwBQSwECLQAUAAYACAAAACEAtoM4kv4AAADhAQAAEwAAAAAAAAAAAAAAAAAAAAAAW0Nv&#10;bnRlbnRfVHlwZXNdLnhtbFBLAQItABQABgAIAAAAIQA4/SH/1gAAAJQBAAALAAAAAAAAAAAAAAAA&#10;AC8BAABfcmVscy8ucmVsc1BLAQItABQABgAIAAAAIQD+juyAMQIAAFwEAAAOAAAAAAAAAAAAAAAA&#10;AC4CAABkcnMvZTJvRG9jLnhtbFBLAQItABQABgAIAAAAIQAi4Smd4QAAAAsBAAAPAAAAAAAAAAAA&#10;AAAAAIsEAABkcnMvZG93bnJldi54bWxQSwUGAAAAAAQABADzAAAAmQUAAAAA&#10;" fillcolor="white [3201]" stroked="f" strokeweight=".5pt">
                <v:textbox>
                  <w:txbxContent>
                    <w:p w14:paraId="133014A1" w14:textId="1426C005" w:rsidR="00833C17" w:rsidRDefault="006F53D8">
                      <w:r>
                        <w:t>(</w:t>
                      </w:r>
                      <w:r w:rsidR="00833C17">
                        <w:t>Blanc,</w:t>
                      </w:r>
                      <w:r>
                        <w:t xml:space="preserve"> 2012).</w:t>
                      </w:r>
                    </w:p>
                  </w:txbxContent>
                </v:textbox>
              </v:shape>
            </w:pict>
          </mc:Fallback>
        </mc:AlternateContent>
      </w:r>
      <w:r w:rsidR="00E9082E" w:rsidRPr="00D5269C">
        <w:rPr>
          <w:b/>
          <w:bCs/>
          <w:color w:val="006699"/>
          <w:sz w:val="28"/>
          <w:szCs w:val="28"/>
        </w:rPr>
        <w:t>Gestalt Language Processing</w:t>
      </w:r>
      <w:r w:rsidR="00E9082E" w:rsidRPr="00E9082E">
        <w:rPr>
          <w:color w:val="006699"/>
          <w:sz w:val="24"/>
          <w:szCs w:val="24"/>
        </w:rPr>
        <w:t xml:space="preserve">- </w:t>
      </w:r>
      <w:r w:rsidR="00E9082E" w:rsidRPr="00E9082E">
        <w:rPr>
          <w:color w:val="000000" w:themeColor="text1"/>
          <w:sz w:val="24"/>
          <w:szCs w:val="24"/>
        </w:rPr>
        <w:t>A form of delayed echolalia</w:t>
      </w:r>
      <w:r w:rsidR="001B1D15">
        <w:rPr>
          <w:color w:val="000000" w:themeColor="text1"/>
          <w:sz w:val="24"/>
          <w:szCs w:val="24"/>
        </w:rPr>
        <w:t>, when</w:t>
      </w:r>
      <w:r w:rsidR="00E9082E" w:rsidRPr="00E9082E">
        <w:rPr>
          <w:color w:val="000000" w:themeColor="text1"/>
          <w:sz w:val="24"/>
          <w:szCs w:val="24"/>
        </w:rPr>
        <w:t xml:space="preserve"> the child acquires language in large chunks</w:t>
      </w:r>
      <w:r w:rsidR="00FA4612">
        <w:rPr>
          <w:color w:val="000000" w:themeColor="text1"/>
          <w:sz w:val="24"/>
          <w:szCs w:val="24"/>
        </w:rPr>
        <w:t>,</w:t>
      </w:r>
      <w:r w:rsidR="00E9082E" w:rsidRPr="00E9082E">
        <w:rPr>
          <w:color w:val="000000" w:themeColor="text1"/>
          <w:sz w:val="24"/>
          <w:szCs w:val="24"/>
        </w:rPr>
        <w:t xml:space="preserve"> often us</w:t>
      </w:r>
      <w:r w:rsidR="00FA4612">
        <w:rPr>
          <w:color w:val="000000" w:themeColor="text1"/>
          <w:sz w:val="24"/>
          <w:szCs w:val="24"/>
        </w:rPr>
        <w:t>ing</w:t>
      </w:r>
      <w:r w:rsidR="00E9082E" w:rsidRPr="00E9082E">
        <w:rPr>
          <w:color w:val="000000" w:themeColor="text1"/>
          <w:sz w:val="24"/>
          <w:szCs w:val="24"/>
        </w:rPr>
        <w:t xml:space="preserve"> scripts they have heard </w:t>
      </w:r>
      <w:r w:rsidR="00FA4612">
        <w:rPr>
          <w:color w:val="000000" w:themeColor="text1"/>
          <w:sz w:val="24"/>
          <w:szCs w:val="24"/>
        </w:rPr>
        <w:t>from</w:t>
      </w:r>
      <w:r w:rsidR="00E9082E" w:rsidRPr="00E9082E">
        <w:rPr>
          <w:color w:val="000000" w:themeColor="text1"/>
          <w:sz w:val="24"/>
          <w:szCs w:val="24"/>
        </w:rPr>
        <w:t xml:space="preserve"> the past</w:t>
      </w:r>
      <w:r w:rsidR="00E9082E">
        <w:rPr>
          <w:color w:val="000000" w:themeColor="text1"/>
          <w:sz w:val="24"/>
          <w:szCs w:val="24"/>
        </w:rPr>
        <w:t xml:space="preserve"> to communicate their present needs. </w:t>
      </w:r>
    </w:p>
    <w:p w14:paraId="6D4FBCED" w14:textId="0B150586" w:rsidR="00E9082E" w:rsidRDefault="00B16A17" w:rsidP="00E9082E">
      <w:pPr>
        <w:rPr>
          <w:color w:val="000000" w:themeColor="text1"/>
          <w:sz w:val="24"/>
          <w:szCs w:val="24"/>
        </w:rPr>
      </w:pPr>
      <w:r>
        <w:rPr>
          <w:noProof/>
        </w:rPr>
        <w:drawing>
          <wp:anchor distT="0" distB="0" distL="114300" distR="114300" simplePos="0" relativeHeight="252305920" behindDoc="1" locked="0" layoutInCell="1" allowOverlap="1" wp14:anchorId="4F378986" wp14:editId="5C7F9CB5">
            <wp:simplePos x="0" y="0"/>
            <wp:positionH relativeFrom="margin">
              <wp:posOffset>-357809</wp:posOffset>
            </wp:positionH>
            <wp:positionV relativeFrom="paragraph">
              <wp:posOffset>309549</wp:posOffset>
            </wp:positionV>
            <wp:extent cx="3601941" cy="2178050"/>
            <wp:effectExtent l="0" t="0" r="0" b="0"/>
            <wp:wrapNone/>
            <wp:docPr id="519967076" name="Picture 20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4"/>
                    <pic:cNvPicPr>
                      <a:picLocks noChangeAspect="1" noChangeArrowheads="1"/>
                    </pic:cNvPicPr>
                  </pic:nvPicPr>
                  <pic:blipFill rotWithShape="1">
                    <a:blip r:embed="rId100">
                      <a:extLst>
                        <a:ext uri="{28A0092B-C50C-407E-A947-70E740481C1C}">
                          <a14:useLocalDpi xmlns:a14="http://schemas.microsoft.com/office/drawing/2010/main" val="0"/>
                        </a:ext>
                      </a:extLst>
                    </a:blip>
                    <a:srcRect r="-547" b="9581"/>
                    <a:stretch/>
                  </pic:blipFill>
                  <pic:spPr bwMode="auto">
                    <a:xfrm>
                      <a:off x="0" y="0"/>
                      <a:ext cx="3619206" cy="2188490"/>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0E68708D" w14:textId="78661516" w:rsidR="00E9082E" w:rsidRPr="00E9082E" w:rsidRDefault="00B16A17" w:rsidP="00E9082E">
      <w:pPr>
        <w:rPr>
          <w:color w:val="006699"/>
          <w:sz w:val="24"/>
          <w:szCs w:val="24"/>
        </w:rPr>
      </w:pPr>
      <w:r>
        <w:rPr>
          <w:noProof/>
          <w:color w:val="000000" w:themeColor="text1"/>
          <w:sz w:val="24"/>
          <w:szCs w:val="24"/>
        </w:rPr>
        <w:drawing>
          <wp:anchor distT="0" distB="0" distL="114300" distR="114300" simplePos="0" relativeHeight="252295680" behindDoc="1" locked="0" layoutInCell="1" allowOverlap="1" wp14:anchorId="50A45651" wp14:editId="25B3BC5E">
            <wp:simplePos x="0" y="0"/>
            <wp:positionH relativeFrom="margin">
              <wp:posOffset>3243635</wp:posOffset>
            </wp:positionH>
            <wp:positionV relativeFrom="paragraph">
              <wp:posOffset>86332</wp:posOffset>
            </wp:positionV>
            <wp:extent cx="3453627" cy="2007199"/>
            <wp:effectExtent l="0" t="0" r="0" b="0"/>
            <wp:wrapNone/>
            <wp:docPr id="293594209" name="Picture 200"/>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3"/>
                    <pic:cNvPicPr>
                      <a:picLocks noChangeAspect="1" noChangeArrowheads="1"/>
                    </pic:cNvPicPr>
                  </pic:nvPicPr>
                  <pic:blipFill rotWithShape="1">
                    <a:blip r:embed="rId101" cstate="print">
                      <a:extLst>
                        <a:ext uri="{28A0092B-C50C-407E-A947-70E740481C1C}">
                          <a14:useLocalDpi xmlns:a14="http://schemas.microsoft.com/office/drawing/2010/main" val="0"/>
                        </a:ext>
                      </a:extLst>
                    </a:blip>
                    <a:srcRect r="571" b="12128"/>
                    <a:stretch/>
                  </pic:blipFill>
                  <pic:spPr bwMode="auto">
                    <a:xfrm>
                      <a:off x="0" y="0"/>
                      <a:ext cx="3453627" cy="2007199"/>
                    </a:xfrm>
                    <a:prstGeom prst="rect">
                      <a:avLst/>
                    </a:prstGeom>
                    <a:noFill/>
                    <a:ln>
                      <a:noFill/>
                    </a:ln>
                    <a:extLst>
                      <a:ext uri="{53640926-AAD7-44D8-BBD7-CCE9431645EC}">
                        <a14:shadowObscured xmlns:a14="http://schemas.microsoft.com/office/drawing/2010/main"/>
                      </a:ext>
                    </a:extLst>
                  </pic:spPr>
                </pic:pic>
              </a:graphicData>
            </a:graphic>
            <wp14:sizeRelH relativeFrom="page">
              <wp14:pctWidth>0</wp14:pctWidth>
            </wp14:sizeRelH>
            <wp14:sizeRelV relativeFrom="page">
              <wp14:pctHeight>0</wp14:pctHeight>
            </wp14:sizeRelV>
          </wp:anchor>
        </w:drawing>
      </w:r>
    </w:p>
    <w:p w14:paraId="19F0BD54" w14:textId="773EA33C" w:rsidR="006F53D8" w:rsidRDefault="006F53D8" w:rsidP="0003346C">
      <w:pPr>
        <w:rPr>
          <w:noProof/>
        </w:rPr>
      </w:pPr>
    </w:p>
    <w:p w14:paraId="765050B5" w14:textId="3028985A" w:rsidR="00E9082E" w:rsidRDefault="00E9082E" w:rsidP="0003346C"/>
    <w:p w14:paraId="7B8A02D1" w14:textId="0E4526D3" w:rsidR="006F53D8" w:rsidRDefault="006F53D8" w:rsidP="0003346C">
      <w:pPr>
        <w:rPr>
          <w:noProof/>
          <w:color w:val="000000" w:themeColor="text1"/>
          <w:sz w:val="24"/>
          <w:szCs w:val="24"/>
        </w:rPr>
      </w:pPr>
    </w:p>
    <w:p w14:paraId="6E9BEA31" w14:textId="7BB2DA11" w:rsidR="005F7D5C" w:rsidRDefault="005F7D5C" w:rsidP="0003346C"/>
    <w:p w14:paraId="5F25C431" w14:textId="7D8BD48D" w:rsidR="00F37BC9" w:rsidRDefault="00F37BC9" w:rsidP="0003346C"/>
    <w:p w14:paraId="7FBCAE1E" w14:textId="77777777" w:rsidR="00D264E9" w:rsidRDefault="00D264E9" w:rsidP="0003346C"/>
    <w:p w14:paraId="73F46BC6" w14:textId="7E34594A" w:rsidR="00D264E9" w:rsidRDefault="00B16A17" w:rsidP="0003346C">
      <w:r>
        <w:rPr>
          <w:noProof/>
          <w:color w:val="000000" w:themeColor="text1"/>
          <w:sz w:val="24"/>
          <w:szCs w:val="24"/>
        </w:rPr>
        <mc:AlternateContent>
          <mc:Choice Requires="wps">
            <w:drawing>
              <wp:anchor distT="0" distB="0" distL="114300" distR="114300" simplePos="0" relativeHeight="252312064" behindDoc="1" locked="0" layoutInCell="1" allowOverlap="1" wp14:anchorId="41CE4DBD" wp14:editId="31E9111D">
                <wp:simplePos x="0" y="0"/>
                <wp:positionH relativeFrom="column">
                  <wp:posOffset>4778237</wp:posOffset>
                </wp:positionH>
                <wp:positionV relativeFrom="paragraph">
                  <wp:posOffset>72942</wp:posOffset>
                </wp:positionV>
                <wp:extent cx="1891555" cy="508884"/>
                <wp:effectExtent l="0" t="0" r="0" b="5715"/>
                <wp:wrapNone/>
                <wp:docPr id="604116873" name="Text Box 203"/>
                <wp:cNvGraphicFramePr/>
                <a:graphic xmlns:a="http://schemas.openxmlformats.org/drawingml/2006/main">
                  <a:graphicData uri="http://schemas.microsoft.com/office/word/2010/wordprocessingShape">
                    <wps:wsp>
                      <wps:cNvSpPr txBox="1"/>
                      <wps:spPr>
                        <a:xfrm>
                          <a:off x="0" y="0"/>
                          <a:ext cx="1891555" cy="508884"/>
                        </a:xfrm>
                        <a:prstGeom prst="rect">
                          <a:avLst/>
                        </a:prstGeom>
                        <a:solidFill>
                          <a:schemeClr val="lt1"/>
                        </a:solidFill>
                        <a:ln w="6350">
                          <a:noFill/>
                        </a:ln>
                      </wps:spPr>
                      <wps:txbx>
                        <w:txbxContent>
                          <w:p w14:paraId="6F2B8377" w14:textId="33F884AA" w:rsidR="006F53D8" w:rsidRPr="00D264E9" w:rsidRDefault="006F53D8">
                            <w:pPr>
                              <w:rPr>
                                <w:sz w:val="12"/>
                                <w:szCs w:val="12"/>
                              </w:rPr>
                            </w:pPr>
                            <w:r w:rsidRPr="00D264E9">
                              <w:rPr>
                                <w:sz w:val="12"/>
                                <w:szCs w:val="12"/>
                              </w:rPr>
                              <w:t>Image Source: (</w:t>
                            </w:r>
                            <w:r w:rsidR="002922FE">
                              <w:rPr>
                                <w:sz w:val="12"/>
                                <w:szCs w:val="12"/>
                              </w:rPr>
                              <w:t xml:space="preserve">Bumble Bee </w:t>
                            </w:r>
                            <w:r w:rsidR="00121B52">
                              <w:rPr>
                                <w:sz w:val="12"/>
                                <w:szCs w:val="12"/>
                              </w:rPr>
                              <w:t>Paediatrics</w:t>
                            </w:r>
                            <w:r w:rsidR="002922FE">
                              <w:rPr>
                                <w:sz w:val="12"/>
                                <w:szCs w:val="12"/>
                              </w:rPr>
                              <w:t xml:space="preserve">, </w:t>
                            </w:r>
                            <w:r w:rsidR="00121B52">
                              <w:rPr>
                                <w:sz w:val="12"/>
                                <w:szCs w:val="12"/>
                              </w:rPr>
                              <w:t>2022</w:t>
                            </w:r>
                            <w:r w:rsidR="00D264E9" w:rsidRPr="00D264E9">
                              <w:rPr>
                                <w:sz w:val="12"/>
                                <w:szCs w:val="12"/>
                              </w:rPr>
                              <w:t>).</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1CE4DBD" id="Text Box 203" o:spid="_x0000_s1053" type="#_x0000_t202" style="position:absolute;margin-left:376.25pt;margin-top:5.75pt;width:148.95pt;height:40.05pt;z-index:-2510044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CGkgsIMAIAAFwEAAAOAAAAZHJzL2Uyb0RvYy54bWysVFFv2jAQfp+0/2D5fSQw6GhEqBgV0yTU&#10;VqJVn41jE0uOz7MNCfv1OztQWLenaS/O2Xf+fPfdd5nddY0mB+G8AlPS4SCnRBgOlTK7kr48rz5N&#10;KfGBmYppMKKkR+Hp3fzjh1lrCzGCGnQlHEEQ44vWlrQOwRZZ5nktGuYHYIVBpwTXsIBbt8sqx1pE&#10;b3Q2yvObrAVXWQdceI+n972TzhO+lIKHRym9CESXFHMLaXVp3cY1m89YsXPM1oqf0mD/kEXDlMFH&#10;36DuWWBk79QfUI3iDjzIMODQZCCl4iLVgNUM83fVbGpmRaoFyfH2jSb//2D5w2FjnxwJ3VfosIGR&#10;kNb6wuNhrKeTrolfzJSgHyk8vtEmukB4vDS9HU4mE0o4+ib5dDodR5jscts6H74JaEg0SuqwLYkt&#10;dlj70IeeQ+JjHrSqVkrrtIlSEEvtyIFhE3VIOSL4b1HakLakN58neQI2EK/3yNpgLpeaohW6bUdU&#10;VdJRyjQebaE6Ig8Oeol4y1cKk10zH56YQ01g6ajz8IiL1ICPwcmipAb382/nMR5bhV5KWtRYSf2P&#10;PXOCEv3dYBNvh+NxFGXajCdfRrhx157ttcfsmyUgA0OcKMuTGeODPpvSQfOK47CIr6KLGY5vlzSc&#10;zWXolY/jxMVikYJQhpaFtdlYHqEj47EVz90rc/bUr4CdfoCzGlnxrm19bLxpYLEPIFXq6YXVE/8o&#10;4aSK07jFGbnep6jLT2H+CwAA//8DAFBLAwQUAAYACAAAACEASOnwfuEAAAAKAQAADwAAAGRycy9k&#10;b3ducmV2LnhtbEyPwU7DMAyG70i8Q2QkLoil3egGpemEEDCJG+sG4pY1pq1onKrJ2vL2eCc4Wdb/&#10;6ffnbD3ZVgzY+8aRgngWgUAqnWmoUrArnq9vQfigyejWESr4QQ/r/Pws06lxI73hsA2V4BLyqVZQ&#10;h9ClUvqyRqv9zHVInH253urAa19J0+uRy20r51G0lFY3xBdq3eFjjeX39mgVfF5VH69+etmPi2TR&#10;PW2GYvVuCqUuL6aHexABp/AHw0mf1SFnp4M7kvGiVbBK5gmjHMQ8T0CURDcgDgru4iXIPJP/X8h/&#10;AQAA//8DAFBLAQItABQABgAIAAAAIQC2gziS/gAAAOEBAAATAAAAAAAAAAAAAAAAAAAAAABbQ29u&#10;dGVudF9UeXBlc10ueG1sUEsBAi0AFAAGAAgAAAAhADj9If/WAAAAlAEAAAsAAAAAAAAAAAAAAAAA&#10;LwEAAF9yZWxzLy5yZWxzUEsBAi0AFAAGAAgAAAAhAIaSCwgwAgAAXAQAAA4AAAAAAAAAAAAAAAAA&#10;LgIAAGRycy9lMm9Eb2MueG1sUEsBAi0AFAAGAAgAAAAhAEjp8H7hAAAACgEAAA8AAAAAAAAAAAAA&#10;AAAAigQAAGRycy9kb3ducmV2LnhtbFBLBQYAAAAABAAEAPMAAACYBQAAAAA=&#10;" fillcolor="white [3201]" stroked="f" strokeweight=".5pt">
                <v:textbox>
                  <w:txbxContent>
                    <w:p w14:paraId="6F2B8377" w14:textId="33F884AA" w:rsidR="006F53D8" w:rsidRPr="00D264E9" w:rsidRDefault="006F53D8">
                      <w:pPr>
                        <w:rPr>
                          <w:sz w:val="12"/>
                          <w:szCs w:val="12"/>
                        </w:rPr>
                      </w:pPr>
                      <w:r w:rsidRPr="00D264E9">
                        <w:rPr>
                          <w:sz w:val="12"/>
                          <w:szCs w:val="12"/>
                        </w:rPr>
                        <w:t>Image Source: (</w:t>
                      </w:r>
                      <w:r w:rsidR="002922FE">
                        <w:rPr>
                          <w:sz w:val="12"/>
                          <w:szCs w:val="12"/>
                        </w:rPr>
                        <w:t xml:space="preserve">Bumble Bee </w:t>
                      </w:r>
                      <w:r w:rsidR="00121B52">
                        <w:rPr>
                          <w:sz w:val="12"/>
                          <w:szCs w:val="12"/>
                        </w:rPr>
                        <w:t>Paediatrics</w:t>
                      </w:r>
                      <w:r w:rsidR="002922FE">
                        <w:rPr>
                          <w:sz w:val="12"/>
                          <w:szCs w:val="12"/>
                        </w:rPr>
                        <w:t xml:space="preserve">, </w:t>
                      </w:r>
                      <w:r w:rsidR="00121B52">
                        <w:rPr>
                          <w:sz w:val="12"/>
                          <w:szCs w:val="12"/>
                        </w:rPr>
                        <w:t>2022</w:t>
                      </w:r>
                      <w:r w:rsidR="00D264E9" w:rsidRPr="00D264E9">
                        <w:rPr>
                          <w:sz w:val="12"/>
                          <w:szCs w:val="12"/>
                        </w:rPr>
                        <w:t>).</w:t>
                      </w:r>
                    </w:p>
                  </w:txbxContent>
                </v:textbox>
              </v:shape>
            </w:pict>
          </mc:Fallback>
        </mc:AlternateContent>
      </w:r>
    </w:p>
    <w:p w14:paraId="54FA7D73" w14:textId="59E696CF" w:rsidR="00D264E9" w:rsidRDefault="00D264E9" w:rsidP="0003346C"/>
    <w:p w14:paraId="1CAEAE15" w14:textId="77777777" w:rsidR="00D264E9" w:rsidRDefault="00E6386C" w:rsidP="0003346C">
      <w:pPr>
        <w:rPr>
          <w:b/>
          <w:bCs/>
        </w:rPr>
      </w:pPr>
      <w:r w:rsidRPr="00603EB8">
        <w:rPr>
          <w:b/>
          <w:bCs/>
        </w:rPr>
        <w:t xml:space="preserve">Visual aids are a useful tool for reinforcing </w:t>
      </w:r>
      <w:r w:rsidR="00F61A1D" w:rsidRPr="00603EB8">
        <w:rPr>
          <w:b/>
          <w:bCs/>
        </w:rPr>
        <w:t xml:space="preserve">the </w:t>
      </w:r>
      <w:r w:rsidRPr="00603EB8">
        <w:rPr>
          <w:b/>
          <w:bCs/>
        </w:rPr>
        <w:t>understanding of both receptive and expressive language in autistic children (</w:t>
      </w:r>
      <w:r w:rsidR="00DF7AD5" w:rsidRPr="00603EB8">
        <w:rPr>
          <w:b/>
          <w:bCs/>
        </w:rPr>
        <w:t>Blanc, 2012).</w:t>
      </w:r>
    </w:p>
    <w:p w14:paraId="757923F8" w14:textId="773445D8" w:rsidR="00B16A17" w:rsidRDefault="00C63185" w:rsidP="0003346C">
      <w:pPr>
        <w:rPr>
          <w:b/>
          <w:bCs/>
        </w:rPr>
      </w:pPr>
      <w:r>
        <w:rPr>
          <w:b/>
          <w:bCs/>
          <w:noProof/>
        </w:rPr>
        <w:drawing>
          <wp:anchor distT="0" distB="0" distL="114300" distR="114300" simplePos="0" relativeHeight="251916800" behindDoc="1" locked="0" layoutInCell="1" allowOverlap="1" wp14:anchorId="2B686CE6" wp14:editId="7F9F1785">
            <wp:simplePos x="0" y="0"/>
            <wp:positionH relativeFrom="margin">
              <wp:align>left</wp:align>
            </wp:positionH>
            <wp:positionV relativeFrom="paragraph">
              <wp:posOffset>201240</wp:posOffset>
            </wp:positionV>
            <wp:extent cx="5716518" cy="2850515"/>
            <wp:effectExtent l="38100" t="0" r="17780" b="0"/>
            <wp:wrapNone/>
            <wp:docPr id="84314205" name="Diagram 21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2" r:lo="rId103" r:qs="rId104" r:cs="rId105"/>
              </a:graphicData>
            </a:graphic>
            <wp14:sizeRelH relativeFrom="margin">
              <wp14:pctWidth>0</wp14:pctWidth>
            </wp14:sizeRelH>
            <wp14:sizeRelV relativeFrom="margin">
              <wp14:pctHeight>0</wp14:pctHeight>
            </wp14:sizeRelV>
          </wp:anchor>
        </w:drawing>
      </w:r>
    </w:p>
    <w:p w14:paraId="3B6C7604" w14:textId="5289A5B2" w:rsidR="00B16A17" w:rsidRPr="00603EB8" w:rsidRDefault="00B16A17" w:rsidP="0003346C">
      <w:pPr>
        <w:rPr>
          <w:b/>
          <w:bCs/>
        </w:rPr>
        <w:sectPr w:rsidR="00B16A17" w:rsidRPr="00603EB8" w:rsidSect="00CC79C9">
          <w:pgSz w:w="11906" w:h="16838" w:code="9"/>
          <w:pgMar w:top="994" w:right="864" w:bottom="720" w:left="864" w:header="706" w:footer="706" w:gutter="0"/>
          <w:cols w:space="851"/>
          <w:docGrid w:linePitch="360"/>
        </w:sectPr>
      </w:pPr>
    </w:p>
    <w:p w14:paraId="4AF84E25" w14:textId="605E9C09" w:rsidR="007766B6" w:rsidRPr="007D49F4" w:rsidRDefault="00AC2C4D">
      <w:pPr>
        <w:rPr>
          <w:noProof/>
        </w:rPr>
      </w:pPr>
      <w:r>
        <w:rPr>
          <w:noProof/>
        </w:rPr>
        <w:lastRenderedPageBreak/>
        <w:drawing>
          <wp:anchor distT="0" distB="0" distL="114300" distR="114300" simplePos="0" relativeHeight="252321280" behindDoc="1" locked="0" layoutInCell="1" allowOverlap="1" wp14:anchorId="5F8CFF76" wp14:editId="79B4FB28">
            <wp:simplePos x="0" y="0"/>
            <wp:positionH relativeFrom="page">
              <wp:posOffset>198783</wp:posOffset>
            </wp:positionH>
            <wp:positionV relativeFrom="paragraph">
              <wp:posOffset>-480115</wp:posOffset>
            </wp:positionV>
            <wp:extent cx="3420110" cy="2186608"/>
            <wp:effectExtent l="0" t="0" r="8890" b="4445"/>
            <wp:wrapNone/>
            <wp:docPr id="1136033027" name="Picture 20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5"/>
                    <pic:cNvPicPr>
                      <a:picLocks noChangeAspect="1" noChangeArrowheads="1"/>
                    </pic:cNvPicPr>
                  </pic:nvPicPr>
                  <pic:blipFill>
                    <a:blip r:embed="rId107">
                      <a:extLst>
                        <a:ext uri="{28A0092B-C50C-407E-A947-70E740481C1C}">
                          <a14:useLocalDpi xmlns:a14="http://schemas.microsoft.com/office/drawing/2010/main" val="0"/>
                        </a:ext>
                      </a:extLst>
                    </a:blip>
                    <a:srcRect/>
                    <a:stretch>
                      <a:fillRect/>
                    </a:stretch>
                  </pic:blipFill>
                  <pic:spPr bwMode="auto">
                    <a:xfrm>
                      <a:off x="0" y="0"/>
                      <a:ext cx="3422344" cy="2188036"/>
                    </a:xfrm>
                    <a:prstGeom prst="rect">
                      <a:avLst/>
                    </a:prstGeom>
                    <a:noFill/>
                  </pic:spPr>
                </pic:pic>
              </a:graphicData>
            </a:graphic>
            <wp14:sizeRelH relativeFrom="page">
              <wp14:pctWidth>0</wp14:pctWidth>
            </wp14:sizeRelH>
            <wp14:sizeRelV relativeFrom="page">
              <wp14:pctHeight>0</wp14:pctHeight>
            </wp14:sizeRelV>
          </wp:anchor>
        </w:drawing>
      </w:r>
      <w:r>
        <w:rPr>
          <w:noProof/>
        </w:rPr>
        <mc:AlternateContent>
          <mc:Choice Requires="wps">
            <w:drawing>
              <wp:anchor distT="0" distB="0" distL="114300" distR="114300" simplePos="0" relativeHeight="250984960" behindDoc="1" locked="0" layoutInCell="1" allowOverlap="1" wp14:anchorId="3B8CA570" wp14:editId="2CAF8176">
                <wp:simplePos x="0" y="0"/>
                <wp:positionH relativeFrom="column">
                  <wp:posOffset>3172570</wp:posOffset>
                </wp:positionH>
                <wp:positionV relativeFrom="paragraph">
                  <wp:posOffset>-559628</wp:posOffset>
                </wp:positionV>
                <wp:extent cx="3522345" cy="2321587"/>
                <wp:effectExtent l="0" t="0" r="20955" b="21590"/>
                <wp:wrapNone/>
                <wp:docPr id="632735069" name="Rectangle 211"/>
                <wp:cNvGraphicFramePr/>
                <a:graphic xmlns:a="http://schemas.openxmlformats.org/drawingml/2006/main">
                  <a:graphicData uri="http://schemas.microsoft.com/office/word/2010/wordprocessingShape">
                    <wps:wsp>
                      <wps:cNvSpPr/>
                      <wps:spPr>
                        <a:xfrm>
                          <a:off x="0" y="0"/>
                          <a:ext cx="3522345" cy="2321587"/>
                        </a:xfrm>
                        <a:prstGeom prst="rect">
                          <a:avLst/>
                        </a:prstGeom>
                        <a:solidFill>
                          <a:schemeClr val="bg1"/>
                        </a:solidFill>
                        <a:ln>
                          <a:solidFill>
                            <a:schemeClr val="accent2"/>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V relativeFrom="margin">
                  <wp14:pctHeight>0</wp14:pctHeight>
                </wp14:sizeRelV>
              </wp:anchor>
            </w:drawing>
          </mc:Choice>
          <mc:Fallback>
            <w:pict>
              <v:rect w14:anchorId="4585EC7C" id="Rectangle 211" o:spid="_x0000_s1026" style="position:absolute;margin-left:249.8pt;margin-top:-44.05pt;width:277.35pt;height:182.8pt;z-index:-252331520;visibility:visible;mso-wrap-style:square;mso-height-percent:0;mso-wrap-distance-left:9pt;mso-wrap-distance-top:0;mso-wrap-distance-right:9pt;mso-wrap-distance-bottom:0;mso-position-horizontal:absolute;mso-position-horizontal-relative:text;mso-position-vertical:absolute;mso-position-vertical-relative:text;mso-height-percent:0;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AhIyeMfwIAAIsFAAAOAAAAZHJzL2Uyb0RvYy54bWysVNtu2zAMfR+wfxD0vvqSZO2COEXQosOA&#10;og3WDn1WZCk2IIuapMTJvn6UfElv2IBhLzIpkkfkMcnF5aFRZC+sq0EXNDtLKRGaQ1nrbUF/PN58&#10;uqDEeaZLpkCLgh6Fo5fLjx8WrZmLHCpQpbAEQbSbt6aglfdmniSOV6Jh7gyM0GiUYBvmUbXbpLSs&#10;RfRGJXmafk5asKWxwIVzeHvdGeky4kspuL+X0glPVEExNx9PG89NOJPlgs23lpmq5n0a7B+yaFit&#10;8dER6pp5Rna2fgPV1NyCA+nPODQJSFlzEWvAarL0VTUPFTMi1oLkODPS5P4fLL/bP5i1RRpa4+YO&#10;xVDFQdomfDE/cohkHUeyxMETjpeTWZ5PpjNKONrySZ7NLs4Dnckp3FjnvwpoSBAKavFvRJLY/tb5&#10;znVwCa85UHV5UysVldAB4kpZsmf47zbbrAd/4aX03wIZ50L7/G0w5hmik1PdUfJHJQKm0t+FJHWJ&#10;leYx6diSp4Q63KwzVawUXZ7ZLE1jVyH8GBFJiYABWWKFI3YP8LLYAbujqPcPoSJ29Bic/imxLniM&#10;iC+D9mNwU2uw7wEoP1AtO/+BpI6awNIGyuPaEgvdPDnDb2r8xbfM+TWzOEA4argU/D0eUkFbUOgl&#10;Siqwv967D/7Y12ilpMWBLKj7uWNWUKK+aez4L9l0GiY4KtPZeY6KfW7ZPLfoXXMF2DcZrh/Doxj8&#10;vRpEaaF5wt2xCq+iiWmObxeUezsoV75bFLh9uFitohtOrWH+Vj8YHsADq6GFHw9PzJq+zz2OyB0M&#10;w8vmr9q98w2RGlY7D7KOs3DitecbJz42Tr+dwkp5rkev0w5d/gYAAP//AwBQSwMEFAAGAAgAAAAh&#10;AKC0Ah7hAAAADAEAAA8AAABkcnMvZG93bnJldi54bWxMj0FvgkAQhe9N+h8208SbLioIUgbTmHjR&#10;U5GkPS7sCLTsLmFXpf++66k9Tt6X977JdpPq2Y1G2xmNsFwEwEjXRna6QSjPh3kCzDqhpeiNJoQf&#10;srDLn58ykUpz1+90K1zDfIm2qUBonRtSzm3dkhJ2YQbSPruYUQnnz7HhchR3X656vgqCDVei036h&#10;FQPtW6q/i6tCaMrTJfw4lZXZy+QYR59nUsUX4uxlensF5mhyfzA89L065N6pMlctLesRwu1241GE&#10;eZIsgT2IIArXwCqEVRxHwPOM/38i/wUAAP//AwBQSwECLQAUAAYACAAAACEAtoM4kv4AAADhAQAA&#10;EwAAAAAAAAAAAAAAAAAAAAAAW0NvbnRlbnRfVHlwZXNdLnhtbFBLAQItABQABgAIAAAAIQA4/SH/&#10;1gAAAJQBAAALAAAAAAAAAAAAAAAAAC8BAABfcmVscy8ucmVsc1BLAQItABQABgAIAAAAIQAhIyeM&#10;fwIAAIsFAAAOAAAAAAAAAAAAAAAAAC4CAABkcnMvZTJvRG9jLnhtbFBLAQItABQABgAIAAAAIQCg&#10;tAIe4QAAAAwBAAAPAAAAAAAAAAAAAAAAANkEAABkcnMvZG93bnJldi54bWxQSwUGAAAAAAQABADz&#10;AAAA5wUAAAAA&#10;" fillcolor="white [3212]" strokecolor="#2683c6 [3205]" strokeweight="1pt"/>
            </w:pict>
          </mc:Fallback>
        </mc:AlternateContent>
      </w:r>
      <w:r w:rsidR="003F7902">
        <w:rPr>
          <w:noProof/>
        </w:rPr>
        <w:drawing>
          <wp:anchor distT="0" distB="0" distL="114300" distR="114300" simplePos="0" relativeHeight="252328448" behindDoc="1" locked="0" layoutInCell="1" allowOverlap="1" wp14:anchorId="18201D37" wp14:editId="2894DD3D">
            <wp:simplePos x="0" y="0"/>
            <wp:positionH relativeFrom="margin">
              <wp:align>right</wp:align>
            </wp:positionH>
            <wp:positionV relativeFrom="paragraph">
              <wp:posOffset>-543726</wp:posOffset>
            </wp:positionV>
            <wp:extent cx="3069203" cy="2305685"/>
            <wp:effectExtent l="19050" t="0" r="17145" b="0"/>
            <wp:wrapNone/>
            <wp:docPr id="698068590" name="Diagram 207"/>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08" r:lo="rId109" r:qs="rId110" r:cs="rId111"/>
              </a:graphicData>
            </a:graphic>
            <wp14:sizeRelH relativeFrom="margin">
              <wp14:pctWidth>0</wp14:pctWidth>
            </wp14:sizeRelH>
            <wp14:sizeRelV relativeFrom="margin">
              <wp14:pctHeight>0</wp14:pctHeight>
            </wp14:sizeRelV>
          </wp:anchor>
        </w:drawing>
      </w:r>
      <w:r w:rsidR="00121B52">
        <w:rPr>
          <w:noProof/>
        </w:rPr>
        <mc:AlternateContent>
          <mc:Choice Requires="wps">
            <w:drawing>
              <wp:anchor distT="0" distB="0" distL="114300" distR="114300" simplePos="0" relativeHeight="252316160" behindDoc="0" locked="0" layoutInCell="1" allowOverlap="1" wp14:anchorId="02F58785" wp14:editId="25D2EA61">
                <wp:simplePos x="0" y="0"/>
                <wp:positionH relativeFrom="column">
                  <wp:posOffset>6822219</wp:posOffset>
                </wp:positionH>
                <wp:positionV relativeFrom="paragraph">
                  <wp:posOffset>-623240</wp:posOffset>
                </wp:positionV>
                <wp:extent cx="548032" cy="10893287"/>
                <wp:effectExtent l="0" t="0" r="4445" b="3810"/>
                <wp:wrapNone/>
                <wp:docPr id="1029745657" name="Rectangle 204"/>
                <wp:cNvGraphicFramePr/>
                <a:graphic xmlns:a="http://schemas.openxmlformats.org/drawingml/2006/main">
                  <a:graphicData uri="http://schemas.microsoft.com/office/word/2010/wordprocessingShape">
                    <wps:wsp>
                      <wps:cNvSpPr/>
                      <wps:spPr>
                        <a:xfrm>
                          <a:off x="0" y="0"/>
                          <a:ext cx="548032" cy="10893287"/>
                        </a:xfrm>
                        <a:prstGeom prst="rect">
                          <a:avLst/>
                        </a:prstGeom>
                        <a:solidFill>
                          <a:srgbClr val="006699"/>
                        </a:solidFill>
                        <a:ln>
                          <a:no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57A9DA49" id="Rectangle 204" o:spid="_x0000_s1026" style="position:absolute;margin-left:537.2pt;margin-top:-49.05pt;width:43.15pt;height:857.75pt;z-index:252316160;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nsV6LfwIAAGAFAAAOAAAAZHJzL2Uyb0RvYy54bWysVE1v2zAMvQ/YfxB0X22naZsEdYqgRYcB&#10;RVusHXpWZCk2IIsapXzt14+SHadrix2GXWRJJB/J50ddXu1awzYKfQO25MVJzpmyEqrGrkr+4/n2&#10;y4QzH4SthAGrSr5Xnl/NP3+63LqZGkENplLICMT62daVvA7BzbLMy1q1wp+AU5aMGrAVgY64yioU&#10;W0JvTTbK8/NsC1g5BKm8p9ubzsjnCV9rJcOD1l4FZkpOtYW0YlqXcc3ml2K2QuHqRvZliH+oohWN&#10;paQD1I0Igq2xeQfVNhLBgw4nEtoMtG6kSj1QN0X+ppunWjiVeiFyvBto8v8PVt5vntwjEg1b52ee&#10;trGLncY2fqk+tktk7Qey1C4wSZdn40l+OuJMkqnIJ9PT0eQi0pkdwx368FVBy+Km5Eh/I5EkNnc+&#10;dK4Hl5jNg2mq28aYdMDV8tog24j45/Lz8+m0R//DzdjobCGGdYjxJjs2k3Zhb1T0M/a70qypqPxR&#10;qiTpTA15hJTKhqIz1aJSXfriLM+TVKi3ISJ1mgAjsqb8A3YPEDX8HrursvePoSrJdAjO/1ZYFzxE&#10;pMxgwxDcNhbwIwBDXfWZO/8DSR01kaUlVPtHZAjdkHgnbxv6b3fCh0eBNBU0PzTp4YEWbWBbcuh3&#10;nNWAvz66j/4kVrJytqUpK7n/uRaoODPfLMl4WozHcSzTYXx2MaIDvrYsX1vsur0GkkNBb4qTaRv9&#10;gzlsNUL7Qg/CImYlk7CScpdcBjwcrkM3/fSkSLVYJDcaRSfCnX1yMoJHVqMun3cvAl0v3kC6v4fD&#10;RIrZGw13vjHSwmIdQDdJ4Edee75pjJNw+icnvhOvz8nr+DDOfwMAAP//AwBQSwMEFAAGAAgAAAAh&#10;AO6elG3hAAAADgEAAA8AAABkcnMvZG93bnJldi54bWxMj8tOwzAQRfdI/IM1SOxa2ygkaYhTISQe&#10;O0SBiuU0HpJAbEe224a/x13Bbq7m6M6Zej2bkR3Ih8FZBXIpgJFtnR5sp+Dt9X5RAgsRrcbRWVLw&#10;QwHWzflZjZV2R/tCh03sWCqxoUIFfYxTxXloezIYlm4im3afzhuMKfqOa4/HVG5GfiVEzg0ONl3o&#10;caK7ntrvzd4o4OVzgXL7+IAf5K+lcE9f7Xum1OXFfHsDLNIc/2A46Sd1aJLTzu2tDmxMWRRZllgF&#10;i1UpgZ0QmYsC2C5NuSwy4E3N/7/R/AIAAP//AwBQSwECLQAUAAYACAAAACEAtoM4kv4AAADhAQAA&#10;EwAAAAAAAAAAAAAAAAAAAAAAW0NvbnRlbnRfVHlwZXNdLnhtbFBLAQItABQABgAIAAAAIQA4/SH/&#10;1gAAAJQBAAALAAAAAAAAAAAAAAAAAC8BAABfcmVscy8ucmVsc1BLAQItABQABgAIAAAAIQBnsV6L&#10;fwIAAGAFAAAOAAAAAAAAAAAAAAAAAC4CAABkcnMvZTJvRG9jLnhtbFBLAQItABQABgAIAAAAIQDu&#10;npRt4QAAAA4BAAAPAAAAAAAAAAAAAAAAANkEAABkcnMvZG93bnJldi54bWxQSwUGAAAAAAQABADz&#10;AAAA5wUAAAAA&#10;" fillcolor="#069" stroked="f" strokeweight="1pt"/>
            </w:pict>
          </mc:Fallback>
        </mc:AlternateContent>
      </w:r>
    </w:p>
    <w:tbl>
      <w:tblPr>
        <w:tblpPr w:leftFromText="180" w:rightFromText="180" w:vertAnchor="text" w:tblpY="1"/>
        <w:tblOverlap w:val="never"/>
        <w:tblW w:w="1679" w:type="pct"/>
        <w:tblCellMar>
          <w:left w:w="0" w:type="dxa"/>
          <w:right w:w="0" w:type="dxa"/>
        </w:tblCellMar>
        <w:tblLook w:val="04A0" w:firstRow="1" w:lastRow="0" w:firstColumn="1" w:lastColumn="0" w:noHBand="0" w:noVBand="1"/>
      </w:tblPr>
      <w:tblGrid>
        <w:gridCol w:w="1709"/>
        <w:gridCol w:w="1709"/>
      </w:tblGrid>
      <w:tr w:rsidR="00457DF8" w:rsidRPr="007D49F4" w14:paraId="7E40846D" w14:textId="77777777" w:rsidTr="003F7902">
        <w:trPr>
          <w:trHeight w:val="5855"/>
        </w:trPr>
        <w:tc>
          <w:tcPr>
            <w:tcW w:w="1709" w:type="dxa"/>
          </w:tcPr>
          <w:p w14:paraId="0D38605B" w14:textId="64EA1577" w:rsidR="00457DF8" w:rsidRPr="007D49F4" w:rsidRDefault="00457DF8" w:rsidP="003F7902">
            <w:pPr>
              <w:rPr>
                <w:noProof/>
              </w:rPr>
            </w:pPr>
          </w:p>
        </w:tc>
        <w:tc>
          <w:tcPr>
            <w:tcW w:w="1709" w:type="dxa"/>
          </w:tcPr>
          <w:p w14:paraId="46D5418C" w14:textId="5C630CD7" w:rsidR="00457DF8" w:rsidRPr="007D49F4" w:rsidRDefault="00457DF8" w:rsidP="003F7902">
            <w:pPr>
              <w:rPr>
                <w:i/>
                <w:iCs/>
                <w:noProof/>
              </w:rPr>
            </w:pPr>
          </w:p>
        </w:tc>
      </w:tr>
      <w:tr w:rsidR="00457DF8" w:rsidRPr="007D49F4" w14:paraId="5867E6A0" w14:textId="77777777" w:rsidTr="003F7902">
        <w:tc>
          <w:tcPr>
            <w:tcW w:w="1709" w:type="dxa"/>
          </w:tcPr>
          <w:p w14:paraId="010C0269" w14:textId="77777777" w:rsidR="00457DF8" w:rsidRPr="007D49F4" w:rsidRDefault="00457DF8" w:rsidP="003F7902">
            <w:pPr>
              <w:pStyle w:val="Quote5"/>
              <w:rPr>
                <w:noProof/>
              </w:rPr>
            </w:pPr>
          </w:p>
        </w:tc>
        <w:tc>
          <w:tcPr>
            <w:tcW w:w="1709" w:type="dxa"/>
          </w:tcPr>
          <w:p w14:paraId="44C51949" w14:textId="77777777" w:rsidR="00457DF8" w:rsidRPr="007D49F4" w:rsidRDefault="00457DF8" w:rsidP="003F7902">
            <w:pPr>
              <w:pStyle w:val="Quote5"/>
              <w:rPr>
                <w:i w:val="0"/>
                <w:iCs/>
                <w:noProof/>
              </w:rPr>
            </w:pPr>
          </w:p>
        </w:tc>
      </w:tr>
    </w:tbl>
    <w:p w14:paraId="2B53C3B8" w14:textId="5EF0888B" w:rsidR="009802BB" w:rsidRPr="007D49F4" w:rsidRDefault="00283B8C" w:rsidP="003D0860">
      <w:pPr>
        <w:rPr>
          <w:noProof/>
        </w:rPr>
        <w:sectPr w:rsidR="009802BB" w:rsidRPr="007D49F4" w:rsidSect="00CC79C9">
          <w:pgSz w:w="11906" w:h="16838" w:code="9"/>
          <w:pgMar w:top="994" w:right="864" w:bottom="720" w:left="864" w:header="706" w:footer="706" w:gutter="0"/>
          <w:cols w:space="851"/>
          <w:docGrid w:linePitch="360"/>
        </w:sectPr>
      </w:pPr>
      <w:r>
        <w:rPr>
          <w:i/>
          <w:iCs/>
          <w:noProof/>
        </w:rPr>
        <w:drawing>
          <wp:anchor distT="0" distB="0" distL="114300" distR="114300" simplePos="0" relativeHeight="251662336" behindDoc="1" locked="0" layoutInCell="1" allowOverlap="1" wp14:anchorId="0BE86506" wp14:editId="16CEE12C">
            <wp:simplePos x="0" y="0"/>
            <wp:positionH relativeFrom="column">
              <wp:posOffset>-246526</wp:posOffset>
            </wp:positionH>
            <wp:positionV relativeFrom="paragraph">
              <wp:posOffset>8620467</wp:posOffset>
            </wp:positionV>
            <wp:extent cx="2139950" cy="274320"/>
            <wp:effectExtent l="0" t="0" r="0" b="0"/>
            <wp:wrapNone/>
            <wp:docPr id="280821711" name="Picture 17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pic:cNvPicPr>
                      <a:picLocks noChangeAspect="1" noChangeArrowheads="1"/>
                    </pic:cNvPicPr>
                  </pic:nvPicPr>
                  <pic:blipFill>
                    <a:blip r:embed="rId113">
                      <a:extLst>
                        <a:ext uri="{28A0092B-C50C-407E-A947-70E740481C1C}">
                          <a14:useLocalDpi xmlns:a14="http://schemas.microsoft.com/office/drawing/2010/main" val="0"/>
                        </a:ext>
                      </a:extLst>
                    </a:blip>
                    <a:srcRect/>
                    <a:stretch>
                      <a:fillRect/>
                    </a:stretch>
                  </pic:blipFill>
                  <pic:spPr bwMode="auto">
                    <a:xfrm>
                      <a:off x="0" y="0"/>
                      <a:ext cx="2139950" cy="274320"/>
                    </a:xfrm>
                    <a:prstGeom prst="rect">
                      <a:avLst/>
                    </a:prstGeom>
                    <a:noFill/>
                  </pic:spPr>
                </pic:pic>
              </a:graphicData>
            </a:graphic>
          </wp:anchor>
        </w:drawing>
      </w:r>
      <w:r w:rsidR="00B16A17">
        <w:rPr>
          <w:noProof/>
        </w:rPr>
        <w:drawing>
          <wp:anchor distT="0" distB="0" distL="114300" distR="114300" simplePos="0" relativeHeight="250954240" behindDoc="1" locked="0" layoutInCell="1" allowOverlap="1" wp14:anchorId="4CB8D9E0" wp14:editId="6FE0CDD0">
            <wp:simplePos x="0" y="0"/>
            <wp:positionH relativeFrom="column">
              <wp:posOffset>-720757</wp:posOffset>
            </wp:positionH>
            <wp:positionV relativeFrom="paragraph">
              <wp:posOffset>2350052</wp:posOffset>
            </wp:positionV>
            <wp:extent cx="4118775" cy="2377248"/>
            <wp:effectExtent l="0" t="0" r="0" b="4445"/>
            <wp:wrapNone/>
            <wp:docPr id="1431900934" name="Picture 20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6"/>
                    <pic:cNvPicPr>
                      <a:picLocks noChangeAspect="1" noChangeArrowheads="1"/>
                    </pic:cNvPicPr>
                  </pic:nvPicPr>
                  <pic:blipFill>
                    <a:blip r:embed="rId114">
                      <a:extLst>
                        <a:ext uri="{28A0092B-C50C-407E-A947-70E740481C1C}">
                          <a14:useLocalDpi xmlns:a14="http://schemas.microsoft.com/office/drawing/2010/main" val="0"/>
                        </a:ext>
                      </a:extLst>
                    </a:blip>
                    <a:srcRect/>
                    <a:stretch>
                      <a:fillRect/>
                    </a:stretch>
                  </pic:blipFill>
                  <pic:spPr bwMode="auto">
                    <a:xfrm>
                      <a:off x="0" y="0"/>
                      <a:ext cx="4118775" cy="2377248"/>
                    </a:xfrm>
                    <a:prstGeom prst="rect">
                      <a:avLst/>
                    </a:prstGeom>
                    <a:noFill/>
                  </pic:spPr>
                </pic:pic>
              </a:graphicData>
            </a:graphic>
            <wp14:sizeRelH relativeFrom="page">
              <wp14:pctWidth>0</wp14:pctWidth>
            </wp14:sizeRelH>
            <wp14:sizeRelV relativeFrom="page">
              <wp14:pctHeight>0</wp14:pctHeight>
            </wp14:sizeRelV>
          </wp:anchor>
        </w:drawing>
      </w:r>
      <w:r w:rsidR="00B16A17">
        <w:rPr>
          <w:noProof/>
        </w:rPr>
        <w:drawing>
          <wp:anchor distT="0" distB="0" distL="114300" distR="114300" simplePos="0" relativeHeight="252356096" behindDoc="1" locked="0" layoutInCell="1" allowOverlap="1" wp14:anchorId="79CE6740" wp14:editId="39D377D3">
            <wp:simplePos x="0" y="0"/>
            <wp:positionH relativeFrom="margin">
              <wp:posOffset>3291123</wp:posOffset>
            </wp:positionH>
            <wp:positionV relativeFrom="paragraph">
              <wp:posOffset>2404911</wp:posOffset>
            </wp:positionV>
            <wp:extent cx="3339465" cy="2186608"/>
            <wp:effectExtent l="0" t="0" r="0" b="4445"/>
            <wp:wrapNone/>
            <wp:docPr id="1858029952" name="Diagram 210"/>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15" r:lo="rId116" r:qs="rId117" r:cs="rId118"/>
              </a:graphicData>
            </a:graphic>
            <wp14:sizeRelH relativeFrom="margin">
              <wp14:pctWidth>0</wp14:pctWidth>
            </wp14:sizeRelH>
            <wp14:sizeRelV relativeFrom="margin">
              <wp14:pctHeight>0</wp14:pctHeight>
            </wp14:sizeRelV>
          </wp:anchor>
        </w:drawing>
      </w:r>
      <w:r w:rsidR="00B16A17">
        <w:rPr>
          <w:noProof/>
        </w:rPr>
        <mc:AlternateContent>
          <mc:Choice Requires="wps">
            <w:drawing>
              <wp:anchor distT="0" distB="0" distL="114300" distR="114300" simplePos="0" relativeHeight="250982912" behindDoc="1" locked="0" layoutInCell="1" allowOverlap="1" wp14:anchorId="274CFD0B" wp14:editId="3C60CBE4">
                <wp:simplePos x="0" y="0"/>
                <wp:positionH relativeFrom="column">
                  <wp:posOffset>3164509</wp:posOffset>
                </wp:positionH>
                <wp:positionV relativeFrom="paragraph">
                  <wp:posOffset>2230838</wp:posOffset>
                </wp:positionV>
                <wp:extent cx="3537889" cy="2559851"/>
                <wp:effectExtent l="0" t="0" r="24765" b="12065"/>
                <wp:wrapNone/>
                <wp:docPr id="790876138" name="Rectangle 212"/>
                <wp:cNvGraphicFramePr/>
                <a:graphic xmlns:a="http://schemas.openxmlformats.org/drawingml/2006/main">
                  <a:graphicData uri="http://schemas.microsoft.com/office/word/2010/wordprocessingShape">
                    <wps:wsp>
                      <wps:cNvSpPr/>
                      <wps:spPr>
                        <a:xfrm>
                          <a:off x="0" y="0"/>
                          <a:ext cx="3537889" cy="2559851"/>
                        </a:xfrm>
                        <a:prstGeom prst="rect">
                          <a:avLst/>
                        </a:prstGeom>
                        <a:solidFill>
                          <a:schemeClr val="bg1"/>
                        </a:solidFill>
                        <a:ln>
                          <a:solidFill>
                            <a:srgbClr val="0066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38AF3C6E" id="Rectangle 212" o:spid="_x0000_s1026" style="position:absolute;margin-left:249.15pt;margin-top:175.65pt;width:278.55pt;height:201.55pt;z-index:-25233356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gkcLQiAIAAIgFAAAOAAAAZHJzL2Uyb0RvYy54bWysVEtv2zAMvg/YfxB0X22nTZsEcYogRYcB&#10;RVu0HXpWZCk2IIuapMTJfv0o+ZH0gR2GXWRRJD+Sn0nOr/e1IjthXQU6p9lZSonQHIpKb3L68+X2&#10;24QS55kumAItcnoQjl4vvn6ZN2YmRlCCKoQlCKLdrDE5Lb03syRxvBQ1c2dghEalBFszj6LdJIVl&#10;DaLXKhml6WXSgC2MBS6cw9ebVkkXEV9Kwf2DlE54onKKufl42niuw5ks5my2scyUFe/SYP+QRc0q&#10;jUEHqBvmGdna6gNUXXELDqQ/41AnIGXFRawBq8nSd9U8l8yIWAuS48xAk/t/sPx+92weLdLQGDdz&#10;eA1V7KWtwxfzI/tI1mEgS+w94fh4Pj6/mkymlHDUjcbj6WScBTqTo7uxzn8XUJNwyanFvxFJYrs7&#10;51vT3iREc6Cq4rZSKgqhA8RKWbJj+O/Wmx78jZXSHx3tZj24YYdcTqddWieemGRwTY5Fx5s/KBEA&#10;lX4SklQFljmKGcd+PGbDOBfaZ62qZIVok8zGaRpbCuEHj8hIBAzIEssbsDuAt5X22C0/nX1wFbGd&#10;B+f0b4m1zoNHjAzaD851pcF+BqCwqi5ya9+T1FITWFpDcXi0xEI7TM7w2wr/7x1z/pFZnB6cM9wI&#10;/gEPqaDJKXQ3Skqwvz97D/bY1KilpMFpzKn7tWVWUKJ+aGz3aXZxEcY3ChfjqxEK9lSzPtXobb0C&#10;bJoMd4/h8Rrsveqv0kL9iotjGaKiimmOsXPKve2FlW+3BK4eLpbLaIYja5i/08+GB/DAaujfl/0r&#10;s6Zrco/zcQ/95LLZu15vbYOnhuXWg6ziIBx57fjGcY+N062msE9O5Wh1XKCLPwAAAP//AwBQSwME&#10;FAAGAAgAAAAhAAt3m6biAAAADAEAAA8AAABkcnMvZG93bnJldi54bWxMj8FOg0AQhu8mvsNmTLzZ&#10;hRa0IkPTNlq9GavxvIURsOwsYbeAPL3bk95mMl/++f50NepG9NTZ2jBCOAtAEOemqLlE+Hh/ulmC&#10;sE5xoRrDhPBDFlbZ5UWqksIM/Eb93pXCh7BNFELlXJtIafOKtLIz0xL725fptHJ+7UpZdGrw4bqR&#10;8yC4lVrV7D9UqqVtRflxf9IIm+P34/N8mqbXbf8yhpvdbj0Mn4jXV+P6AYSj0f3BcNb36pB5p4M5&#10;cWFFgxDdLxceRVjEoR/ORBDHEYgDwl0cRSCzVP4vkf0CAAD//wMAUEsBAi0AFAAGAAgAAAAhALaD&#10;OJL+AAAA4QEAABMAAAAAAAAAAAAAAAAAAAAAAFtDb250ZW50X1R5cGVzXS54bWxQSwECLQAUAAYA&#10;CAAAACEAOP0h/9YAAACUAQAACwAAAAAAAAAAAAAAAAAvAQAAX3JlbHMvLnJlbHNQSwECLQAUAAYA&#10;CAAAACEA4JHC0IgCAACIBQAADgAAAAAAAAAAAAAAAAAuAgAAZHJzL2Uyb0RvYy54bWxQSwECLQAU&#10;AAYACAAAACEAC3ebpuIAAAAMAQAADwAAAAAAAAAAAAAAAADiBAAAZHJzL2Rvd25yZXYueG1sUEsF&#10;BgAAAAAEAAQA8wAAAPEFAAAAAA==&#10;" fillcolor="white [3212]" strokecolor="#069" strokeweight="1pt"/>
            </w:pict>
          </mc:Fallback>
        </mc:AlternateContent>
      </w:r>
      <w:r w:rsidR="00B16A17">
        <w:rPr>
          <w:noProof/>
        </w:rPr>
        <w:drawing>
          <wp:anchor distT="0" distB="0" distL="114300" distR="114300" simplePos="0" relativeHeight="252372480" behindDoc="1" locked="0" layoutInCell="1" allowOverlap="1" wp14:anchorId="685AC793" wp14:editId="00B7A13A">
            <wp:simplePos x="0" y="0"/>
            <wp:positionH relativeFrom="column">
              <wp:posOffset>-317120</wp:posOffset>
            </wp:positionH>
            <wp:positionV relativeFrom="paragraph">
              <wp:posOffset>5435159</wp:posOffset>
            </wp:positionV>
            <wp:extent cx="3144015" cy="3228229"/>
            <wp:effectExtent l="0" t="0" r="0" b="0"/>
            <wp:wrapNone/>
            <wp:docPr id="793038294" name="Picture 2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7"/>
                    <pic:cNvPicPr>
                      <a:picLocks noChangeAspect="1" noChangeArrowheads="1"/>
                    </pic:cNvPicPr>
                  </pic:nvPicPr>
                  <pic:blipFill>
                    <a:blip r:embed="rId120" cstate="print">
                      <a:extLst>
                        <a:ext uri="{28A0092B-C50C-407E-A947-70E740481C1C}">
                          <a14:useLocalDpi xmlns:a14="http://schemas.microsoft.com/office/drawing/2010/main" val="0"/>
                        </a:ext>
                      </a:extLst>
                    </a:blip>
                    <a:srcRect/>
                    <a:stretch>
                      <a:fillRect/>
                    </a:stretch>
                  </pic:blipFill>
                  <pic:spPr bwMode="auto">
                    <a:xfrm>
                      <a:off x="0" y="0"/>
                      <a:ext cx="3144015" cy="3228229"/>
                    </a:xfrm>
                    <a:prstGeom prst="rect">
                      <a:avLst/>
                    </a:prstGeom>
                    <a:noFill/>
                  </pic:spPr>
                </pic:pic>
              </a:graphicData>
            </a:graphic>
            <wp14:sizeRelH relativeFrom="page">
              <wp14:pctWidth>0</wp14:pctWidth>
            </wp14:sizeRelH>
            <wp14:sizeRelV relativeFrom="page">
              <wp14:pctHeight>0</wp14:pctHeight>
            </wp14:sizeRelV>
          </wp:anchor>
        </w:drawing>
      </w:r>
      <w:r w:rsidR="00B16A17">
        <w:rPr>
          <w:noProof/>
        </w:rPr>
        <mc:AlternateContent>
          <mc:Choice Requires="wps">
            <w:drawing>
              <wp:anchor distT="0" distB="0" distL="114300" distR="114300" simplePos="0" relativeHeight="250929664" behindDoc="1" locked="0" layoutInCell="1" allowOverlap="1" wp14:anchorId="0B22FF66" wp14:editId="6F0C6F0A">
                <wp:simplePos x="0" y="0"/>
                <wp:positionH relativeFrom="column">
                  <wp:posOffset>3164536</wp:posOffset>
                </wp:positionH>
                <wp:positionV relativeFrom="paragraph">
                  <wp:posOffset>5602688</wp:posOffset>
                </wp:positionV>
                <wp:extent cx="3569362" cy="3029447"/>
                <wp:effectExtent l="0" t="0" r="12065" b="19050"/>
                <wp:wrapNone/>
                <wp:docPr id="1443341117" name="Rectangle 214"/>
                <wp:cNvGraphicFramePr/>
                <a:graphic xmlns:a="http://schemas.openxmlformats.org/drawingml/2006/main">
                  <a:graphicData uri="http://schemas.microsoft.com/office/word/2010/wordprocessingShape">
                    <wps:wsp>
                      <wps:cNvSpPr/>
                      <wps:spPr>
                        <a:xfrm>
                          <a:off x="0" y="0"/>
                          <a:ext cx="3569362" cy="3029447"/>
                        </a:xfrm>
                        <a:prstGeom prst="rect">
                          <a:avLst/>
                        </a:prstGeom>
                        <a:solidFill>
                          <a:schemeClr val="bg1"/>
                        </a:solidFill>
                        <a:ln>
                          <a:solidFill>
                            <a:srgbClr val="006699"/>
                          </a:solidFill>
                        </a:ln>
                      </wps:spPr>
                      <wps:style>
                        <a:lnRef idx="2">
                          <a:schemeClr val="accent1">
                            <a:shade val="15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7F9DBE55" id="Rectangle 214" o:spid="_x0000_s1026" style="position:absolute;margin-left:249.2pt;margin-top:441.15pt;width:281.05pt;height:238.55pt;z-index:-252386816;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middle"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T8saBhgIAAIgFAAAOAAAAZHJzL2Uyb0RvYy54bWysVE1v2zAMvQ/YfxB0X22naboEdYqgRYcB&#10;RVusHXpWZCkxIIsapcTJfv0o2XH6hR2GXWRRJB/JZ5IXl7vGsK1CX4MteXGSc6ashKq2q5L/fLr5&#10;8pUzH4SthAGrSr5Xnl/OP3+6aN1MjWANplLICMT6WetKvg7BzbLMy7VqhD8BpywpNWAjAom4yioU&#10;LaE3Jhvl+SRrASuHIJX39HrdKfk84WutZLjX2qvATMkpt5BOTOcyntn8QsxWKNy6ln0a4h+yaERt&#10;KegAdS2CYBus30E1tUTwoMOJhCYDrWupUg1UTZG/qeZxLZxKtRA53g00+f8HK++2j+4BiYbW+Zmn&#10;a6xip7GJX8qP7RJZ+4EstQtM0uPp2WR6OhlxJkl3mo+m4/F5pDM7ujv04ZuChsVLyZH+RiJJbG99&#10;6EwPJjGaB1NXN7UxSYgdoK4Msq2gf7dcFT34Kytj3zviajm4UYdMptP3npRkdM2ORadb2BsVAY39&#10;oTSrKypzlDJO/XjMRkipbCg61VpUqkuyOMvz1FIEP3gkRhJgRNZU3oDdA7yu9IDd8dPbR1eV2nlw&#10;zv+WWOc8eKTIYMPg3NQW8CMAQ1X1kTv7A0kdNZGlJVT7B2QI3TB5J29q+r+3wocHgTQ9NGe0EcI9&#10;HdpAW3Lob5ytAX9/9B7tqalJy1lL01hy/2sjUHFmvltq92kxHsfxTcL47HxEAr7ULF9q7Ka5Amqa&#10;gnaPk+ka7YM5XDVC80yLYxGjkkpYSbFLLgMehKvQbQlaPVItFsmMRtaJcGsfnYzgkdXYv0+7Z4Gu&#10;b/JA83EHh8kVsze93tlGTwuLTQBdp0E48trzTeOeGqdfTXGfvJST1XGBzv8AAAD//wMAUEsDBBQA&#10;BgAIAAAAIQDaVOUV5AAAAA0BAAAPAAAAZHJzL2Rvd25yZXYueG1sTI/BTsJAEIbvJr7DZky8yS6l&#10;kFK7JUAUuRmBeF7asa10Z5vu0tY+vctJbzOZL/98f7IadM06bG1lSMJ0IoAhZSavqJBwOr4+RcCs&#10;U5Sr2hBK+EELq/T+LlFxbnr6wO7gCuZDyMZKQulcE3NusxK1shPTIPnbl2m1cn5tC563qvfhuuaB&#10;EAuuVUX+Q6ka3JaYXQ5XLWFz+X55C8ZxfN92+2G62e3Wff8p5ePDsH4G5nBwfzDc9L06pN7pbK6U&#10;W1ZLCJdR6FEJURTMgN0IsRBzYGc/zebLEHia8P8t0l8AAAD//wMAUEsBAi0AFAAGAAgAAAAhALaD&#10;OJL+AAAA4QEAABMAAAAAAAAAAAAAAAAAAAAAAFtDb250ZW50X1R5cGVzXS54bWxQSwECLQAUAAYA&#10;CAAAACEAOP0h/9YAAACUAQAACwAAAAAAAAAAAAAAAAAvAQAAX3JlbHMvLnJlbHNQSwECLQAUAAYA&#10;CAAAACEA0/LGgYYCAACIBQAADgAAAAAAAAAAAAAAAAAuAgAAZHJzL2Uyb0RvYy54bWxQSwECLQAU&#10;AAYACAAAACEA2lTlFeQAAAANAQAADwAAAAAAAAAAAAAAAADgBAAAZHJzL2Rvd25yZXYueG1sUEsF&#10;BgAAAAAEAAQA8wAAAPEFAAAAAA==&#10;" fillcolor="white [3212]" strokecolor="#069" strokeweight="1pt"/>
            </w:pict>
          </mc:Fallback>
        </mc:AlternateContent>
      </w:r>
      <w:r w:rsidR="00B16A17">
        <w:rPr>
          <w:noProof/>
        </w:rPr>
        <w:drawing>
          <wp:anchor distT="0" distB="0" distL="114300" distR="114300" simplePos="0" relativeHeight="252388864" behindDoc="1" locked="0" layoutInCell="1" allowOverlap="1" wp14:anchorId="1D7C55D0" wp14:editId="7CBD30D9">
            <wp:simplePos x="0" y="0"/>
            <wp:positionH relativeFrom="margin">
              <wp:posOffset>3267407</wp:posOffset>
            </wp:positionH>
            <wp:positionV relativeFrom="paragraph">
              <wp:posOffset>5720659</wp:posOffset>
            </wp:positionV>
            <wp:extent cx="3387255" cy="2736905"/>
            <wp:effectExtent l="0" t="38100" r="0" b="25400"/>
            <wp:wrapNone/>
            <wp:docPr id="894914353" name="Diagram 215"/>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1" r:lo="rId122" r:qs="rId123" r:cs="rId124"/>
              </a:graphicData>
            </a:graphic>
            <wp14:sizeRelH relativeFrom="margin">
              <wp14:pctWidth>0</wp14:pctWidth>
            </wp14:sizeRelH>
            <wp14:sizeRelV relativeFrom="margin">
              <wp14:pctHeight>0</wp14:pctHeight>
            </wp14:sizeRelV>
          </wp:anchor>
        </w:drawing>
      </w:r>
      <w:r w:rsidR="00AC2C4D">
        <w:rPr>
          <w:noProof/>
        </w:rPr>
        <mc:AlternateContent>
          <mc:Choice Requires="wps">
            <w:drawing>
              <wp:anchor distT="0" distB="0" distL="114300" distR="114300" simplePos="0" relativeHeight="252334592" behindDoc="0" locked="0" layoutInCell="1" allowOverlap="1" wp14:anchorId="4F78C4C8" wp14:editId="64705F11">
                <wp:simplePos x="0" y="0"/>
                <wp:positionH relativeFrom="column">
                  <wp:posOffset>-389587</wp:posOffset>
                </wp:positionH>
                <wp:positionV relativeFrom="paragraph">
                  <wp:posOffset>1475795</wp:posOffset>
                </wp:positionV>
                <wp:extent cx="3116912" cy="254028"/>
                <wp:effectExtent l="0" t="0" r="7620" b="0"/>
                <wp:wrapNone/>
                <wp:docPr id="359629341" name="Text Box 208"/>
                <wp:cNvGraphicFramePr/>
                <a:graphic xmlns:a="http://schemas.openxmlformats.org/drawingml/2006/main">
                  <a:graphicData uri="http://schemas.microsoft.com/office/word/2010/wordprocessingShape">
                    <wps:wsp>
                      <wps:cNvSpPr txBox="1"/>
                      <wps:spPr>
                        <a:xfrm>
                          <a:off x="0" y="0"/>
                          <a:ext cx="3116912" cy="254028"/>
                        </a:xfrm>
                        <a:prstGeom prst="rect">
                          <a:avLst/>
                        </a:prstGeom>
                        <a:solidFill>
                          <a:schemeClr val="lt1"/>
                        </a:solidFill>
                        <a:ln w="6350">
                          <a:noFill/>
                        </a:ln>
                      </wps:spPr>
                      <wps:txbx>
                        <w:txbxContent>
                          <w:p w14:paraId="5BEA0461" w14:textId="2FE8BEC2" w:rsidR="00F83B47" w:rsidRPr="00F83B47" w:rsidRDefault="00AC2C4D">
                            <w:pPr>
                              <w:rPr>
                                <w:sz w:val="16"/>
                                <w:szCs w:val="16"/>
                              </w:rPr>
                            </w:pPr>
                            <w:r w:rsidRPr="005F0C1E">
                              <w:rPr>
                                <w:noProof/>
                              </w:rPr>
                              <w:drawing>
                                <wp:inline distT="0" distB="0" distL="0" distR="0" wp14:anchorId="0EEAEC53" wp14:editId="6578E971">
                                  <wp:extent cx="2140060" cy="273064"/>
                                  <wp:effectExtent l="0" t="0" r="0" b="0"/>
                                  <wp:docPr id="4273861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4223286" name=""/>
                                          <pic:cNvPicPr/>
                                        </pic:nvPicPr>
                                        <pic:blipFill>
                                          <a:blip r:embed="rId126"/>
                                          <a:stretch>
                                            <a:fillRect/>
                                          </a:stretch>
                                        </pic:blipFill>
                                        <pic:spPr>
                                          <a:xfrm>
                                            <a:off x="0" y="0"/>
                                            <a:ext cx="2140060" cy="273064"/>
                                          </a:xfrm>
                                          <a:prstGeom prst="rect">
                                            <a:avLst/>
                                          </a:prstGeom>
                                        </pic:spPr>
                                      </pic:pic>
                                    </a:graphicData>
                                  </a:graphic>
                                </wp:inline>
                              </w:drawing>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shape w14:anchorId="4F78C4C8" id="Text Box 208" o:spid="_x0000_s1054" type="#_x0000_t202" style="position:absolute;margin-left:-30.7pt;margin-top:116.2pt;width:245.45pt;height:20pt;z-index:25233459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yOgXNMQIAAFwEAAAOAAAAZHJzL2Uyb0RvYy54bWysVE1v2zAMvQ/YfxB0X/zRJGuNOEWWIsOA&#10;oi2QDj0rshwLkEVNUmJnv36UnK91Ow27yKRIPZGPT57d960ie2GdBF3SbJRSIjSHSuptSb+/rj7d&#10;UuI80xVToEVJD8LR+/nHD7POFCKHBlQlLEEQ7YrOlLTx3hRJ4ngjWuZGYITGYA22ZR5du00qyzpE&#10;b1WSp+k06cBWxgIXzuHuwxCk84hf14L757p2whNVUqzNx9XGdRPWZD5jxdYy00h+LIP9QxUtkxov&#10;PUM9MM/Izso/oFrJLTio/YhDm0BdSy5iD9hNlr7rZt0wI2IvSI4zZ5rc/4PlT/u1ebHE91+gxwEG&#10;QjrjCoeboZ++tm34YqUE40jh4Uyb6D3huHmTZdO7LKeEYyyfjNP8NsAkl9PGOv9VQEuCUVKLY4ls&#10;sf2j80PqKSVc5kDJaiWVik6QglgqS/YMh6h8rBHBf8tSmnQlnd5M0gisIRwfkJXGWi49Bcv3m57I&#10;KlR7angD1QF5sDBIxBm+kljsI3P+hVnUBLaOOvfPuNQK8DI4WpQ0YH/+bT/k46gwSkmHGiup+7Fj&#10;VlCivmkc4l02HgdRRmc8+ZyjY68jm+uI3rVLQAYyfFGGRzPke3UyawvtGz6HRbgVQ0xzvLuk/mQu&#10;/aB8fE5cLBYxCWVomH/Ua8MDdGA8jOK1f2PWHOflcdJPcFIjK96NbcgNJzUsdh5qGWcaiB5YPfKP&#10;Eo6qOD638Eau/Zh1+SnMfwEAAP//AwBQSwMEFAAGAAgAAAAhAEP3SZPiAAAACwEAAA8AAABkcnMv&#10;ZG93bnJldi54bWxMj0tPwzAQhO9I/Adrkbig1mnSB4Q4FUI8JG40LYibGy9JRLyOYjcJ/57lBLfd&#10;mdHst9l2sq0YsPeNIwWLeQQCqXSmoUrBvnicXYPwQZPRrSNU8I0etvn5WaZT40Z6xWEXKsEl5FOt&#10;oA6hS6X0ZY1W+7nrkNj7dL3Vgde+kqbXI5fbVsZRtJZWN8QXat3hfY3l1+5kFXxcVe8vfno6jMkq&#10;6R6eh2LzZgqlLi+mu1sQAafwF4ZffEaHnJmO7kTGi1bBbL1YclRBnMQ8cGIZ36xAHFnZsCLzTP7/&#10;If8BAAD//wMAUEsBAi0AFAAGAAgAAAAhALaDOJL+AAAA4QEAABMAAAAAAAAAAAAAAAAAAAAAAFtD&#10;b250ZW50X1R5cGVzXS54bWxQSwECLQAUAAYACAAAACEAOP0h/9YAAACUAQAACwAAAAAAAAAAAAAA&#10;AAAvAQAAX3JlbHMvLnJlbHNQSwECLQAUAAYACAAAACEAcjoFzTECAABcBAAADgAAAAAAAAAAAAAA&#10;AAAuAgAAZHJzL2Uyb0RvYy54bWxQSwECLQAUAAYACAAAACEAQ/dJk+IAAAALAQAADwAAAAAAAAAA&#10;AAAAAACLBAAAZHJzL2Rvd25yZXYueG1sUEsFBgAAAAAEAAQA8wAAAJoFAAAAAA==&#10;" fillcolor="white [3201]" stroked="f" strokeweight=".5pt">
                <v:textbox>
                  <w:txbxContent>
                    <w:p w14:paraId="5BEA0461" w14:textId="2FE8BEC2" w:rsidR="00F83B47" w:rsidRPr="00F83B47" w:rsidRDefault="00AC2C4D">
                      <w:pPr>
                        <w:rPr>
                          <w:sz w:val="16"/>
                          <w:szCs w:val="16"/>
                        </w:rPr>
                      </w:pPr>
                      <w:r w:rsidRPr="005F0C1E">
                        <w:rPr>
                          <w:noProof/>
                        </w:rPr>
                        <w:drawing>
                          <wp:inline distT="0" distB="0" distL="0" distR="0" wp14:anchorId="0EEAEC53" wp14:editId="6578E971">
                            <wp:extent cx="2140060" cy="273064"/>
                            <wp:effectExtent l="0" t="0" r="0" b="0"/>
                            <wp:docPr id="427386166"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414223286" name=""/>
                                    <pic:cNvPicPr/>
                                  </pic:nvPicPr>
                                  <pic:blipFill>
                                    <a:blip r:embed="rId126"/>
                                    <a:stretch>
                                      <a:fillRect/>
                                    </a:stretch>
                                  </pic:blipFill>
                                  <pic:spPr>
                                    <a:xfrm>
                                      <a:off x="0" y="0"/>
                                      <a:ext cx="2140060" cy="273064"/>
                                    </a:xfrm>
                                    <a:prstGeom prst="rect">
                                      <a:avLst/>
                                    </a:prstGeom>
                                  </pic:spPr>
                                </pic:pic>
                              </a:graphicData>
                            </a:graphic>
                          </wp:inline>
                        </w:drawing>
                      </w:r>
                    </w:p>
                  </w:txbxContent>
                </v:textbox>
              </v:shape>
            </w:pict>
          </mc:Fallback>
        </mc:AlternateContent>
      </w:r>
    </w:p>
    <w:p w14:paraId="72B763B1" w14:textId="77777777" w:rsidR="00D147F8" w:rsidRPr="00D147F8" w:rsidRDefault="00D147F8" w:rsidP="00D147F8">
      <w:pPr>
        <w:rPr>
          <w:noProof/>
        </w:rPr>
      </w:pPr>
    </w:p>
    <w:p w14:paraId="68EB1546" w14:textId="77777777" w:rsidR="0098282F" w:rsidRPr="00283B8C" w:rsidRDefault="0098282F" w:rsidP="0098282F">
      <w:pPr>
        <w:pStyle w:val="ListParagraph"/>
        <w:spacing w:line="360" w:lineRule="auto"/>
        <w:rPr>
          <w:rFonts w:ascii="Times New Roman" w:hAnsi="Times New Roman" w:cs="Times New Roman"/>
          <w:sz w:val="28"/>
          <w:szCs w:val="28"/>
        </w:rPr>
      </w:pPr>
      <w:r w:rsidRPr="00283B8C">
        <w:rPr>
          <w:rFonts w:ascii="Times New Roman" w:hAnsi="Times New Roman" w:cs="Times New Roman"/>
          <w:sz w:val="28"/>
          <w:szCs w:val="28"/>
        </w:rPr>
        <w:t>Reference List</w:t>
      </w:r>
    </w:p>
    <w:p w14:paraId="42A4C1C4" w14:textId="77777777" w:rsidR="00A24AF8" w:rsidRPr="0098282F" w:rsidRDefault="00A24AF8" w:rsidP="00A24AF8">
      <w:pPr>
        <w:pStyle w:val="ListParagraph"/>
        <w:spacing w:line="360" w:lineRule="auto"/>
        <w:rPr>
          <w:rFonts w:ascii="Times New Roman" w:hAnsi="Times New Roman" w:cs="Times New Roman"/>
          <w:sz w:val="24"/>
          <w:szCs w:val="24"/>
        </w:rPr>
      </w:pPr>
    </w:p>
    <w:p w14:paraId="00B3FDDD" w14:textId="77777777" w:rsidR="000C116C" w:rsidRPr="0098282F" w:rsidRDefault="000C116C" w:rsidP="000C116C">
      <w:pPr>
        <w:pStyle w:val="ListParagraph"/>
        <w:spacing w:line="360" w:lineRule="auto"/>
        <w:rPr>
          <w:rFonts w:ascii="Times New Roman" w:hAnsi="Times New Roman" w:cs="Times New Roman"/>
          <w:sz w:val="24"/>
          <w:szCs w:val="24"/>
        </w:rPr>
      </w:pPr>
    </w:p>
    <w:p w14:paraId="141EA542"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A Heart for All Students (2024) </w:t>
      </w:r>
      <w:r w:rsidRPr="0098282F">
        <w:rPr>
          <w:rFonts w:ascii="Times New Roman" w:hAnsi="Times New Roman" w:cs="Times New Roman"/>
          <w:i/>
          <w:iCs/>
          <w:sz w:val="24"/>
          <w:szCs w:val="24"/>
        </w:rPr>
        <w:t xml:space="preserve">Autism Spectrum Wheel. (Image) </w:t>
      </w:r>
      <w:r w:rsidRPr="0098282F">
        <w:rPr>
          <w:rFonts w:ascii="Times New Roman" w:hAnsi="Times New Roman" w:cs="Times New Roman"/>
          <w:sz w:val="24"/>
          <w:szCs w:val="24"/>
        </w:rPr>
        <w:t xml:space="preserve">Available at: </w:t>
      </w:r>
      <w:hyperlink r:id="rId127" w:history="1">
        <w:r w:rsidRPr="0098282F">
          <w:rPr>
            <w:rStyle w:val="Hyperlink"/>
            <w:rFonts w:ascii="Times New Roman" w:hAnsi="Times New Roman" w:cs="Times New Roman"/>
            <w:sz w:val="24"/>
            <w:szCs w:val="24"/>
          </w:rPr>
          <w:t>Autism Spectrum Wheel: Supporting Each Individual - A Heart For All Students</w:t>
        </w:r>
      </w:hyperlink>
      <w:r w:rsidRPr="0098282F">
        <w:rPr>
          <w:rFonts w:ascii="Times New Roman" w:hAnsi="Times New Roman" w:cs="Times New Roman"/>
          <w:sz w:val="24"/>
          <w:szCs w:val="24"/>
        </w:rPr>
        <w:t xml:space="preserve"> (Accessed: 07 January 2025).</w:t>
      </w:r>
    </w:p>
    <w:p w14:paraId="76B6A1A0"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American Psychiatric Association (2022</w:t>
      </w:r>
      <w:r w:rsidRPr="0098282F">
        <w:rPr>
          <w:rFonts w:ascii="Times New Roman" w:hAnsi="Times New Roman" w:cs="Times New Roman"/>
          <w:i/>
          <w:iCs/>
          <w:sz w:val="24"/>
          <w:szCs w:val="24"/>
        </w:rPr>
        <w:t xml:space="preserve">) Diagnostic and Statistical Manual of Mental Disorders. </w:t>
      </w:r>
      <w:r w:rsidRPr="0098282F">
        <w:rPr>
          <w:rFonts w:ascii="Times New Roman" w:hAnsi="Times New Roman" w:cs="Times New Roman"/>
          <w:sz w:val="24"/>
          <w:szCs w:val="24"/>
        </w:rPr>
        <w:t>5 edn. Washington: American Psychiatric publishing</w:t>
      </w:r>
      <w:r>
        <w:rPr>
          <w:rFonts w:ascii="Times New Roman" w:hAnsi="Times New Roman" w:cs="Times New Roman"/>
          <w:sz w:val="24"/>
          <w:szCs w:val="24"/>
        </w:rPr>
        <w:t>.</w:t>
      </w:r>
    </w:p>
    <w:p w14:paraId="57637BDC"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Aune, B., Burt, B. and Gennaro, P. (2010) </w:t>
      </w:r>
      <w:r w:rsidRPr="0098282F">
        <w:rPr>
          <w:rFonts w:ascii="Times New Roman" w:hAnsi="Times New Roman" w:cs="Times New Roman"/>
          <w:i/>
          <w:iCs/>
          <w:sz w:val="24"/>
          <w:szCs w:val="24"/>
        </w:rPr>
        <w:t xml:space="preserve">Behaviour Solutions for The Classroom. </w:t>
      </w:r>
      <w:r w:rsidRPr="0098282F">
        <w:rPr>
          <w:rFonts w:ascii="Times New Roman" w:hAnsi="Times New Roman" w:cs="Times New Roman"/>
          <w:sz w:val="24"/>
          <w:szCs w:val="24"/>
        </w:rPr>
        <w:t>Canada: Future Horizons.</w:t>
      </w:r>
    </w:p>
    <w:p w14:paraId="1E938B67"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Autism Education Trust (2024) </w:t>
      </w:r>
      <w:r w:rsidRPr="0098282F">
        <w:rPr>
          <w:rFonts w:ascii="Times New Roman" w:hAnsi="Times New Roman" w:cs="Times New Roman"/>
          <w:i/>
          <w:iCs/>
          <w:sz w:val="24"/>
          <w:szCs w:val="24"/>
        </w:rPr>
        <w:t xml:space="preserve">Why Autism is a </w:t>
      </w:r>
      <w:r>
        <w:rPr>
          <w:rFonts w:ascii="Times New Roman" w:hAnsi="Times New Roman" w:cs="Times New Roman"/>
          <w:i/>
          <w:iCs/>
          <w:sz w:val="24"/>
          <w:szCs w:val="24"/>
        </w:rPr>
        <w:t>D</w:t>
      </w:r>
      <w:r w:rsidRPr="0098282F">
        <w:rPr>
          <w:rFonts w:ascii="Times New Roman" w:hAnsi="Times New Roman" w:cs="Times New Roman"/>
          <w:i/>
          <w:iCs/>
          <w:sz w:val="24"/>
          <w:szCs w:val="24"/>
        </w:rPr>
        <w:t xml:space="preserve">ifference Not a Deficit. </w:t>
      </w:r>
      <w:r w:rsidRPr="0098282F">
        <w:rPr>
          <w:rFonts w:ascii="Times New Roman" w:hAnsi="Times New Roman" w:cs="Times New Roman"/>
          <w:sz w:val="24"/>
          <w:szCs w:val="24"/>
        </w:rPr>
        <w:t>Available at:</w:t>
      </w:r>
      <w:r w:rsidRPr="0098282F">
        <w:rPr>
          <w:rFonts w:ascii="Times New Roman" w:hAnsi="Times New Roman" w:cs="Times New Roman"/>
          <w:i/>
          <w:iCs/>
          <w:sz w:val="24"/>
          <w:szCs w:val="24"/>
        </w:rPr>
        <w:t xml:space="preserve"> </w:t>
      </w:r>
      <w:hyperlink r:id="rId128" w:history="1">
        <w:r w:rsidRPr="0098282F">
          <w:rPr>
            <w:rStyle w:val="Hyperlink"/>
            <w:rFonts w:ascii="Times New Roman" w:hAnsi="Times New Roman" w:cs="Times New Roman"/>
            <w:sz w:val="24"/>
            <w:szCs w:val="24"/>
          </w:rPr>
          <w:t>What is Autism? | Autism Education Trust</w:t>
        </w:r>
      </w:hyperlink>
      <w:r w:rsidRPr="0098282F">
        <w:rPr>
          <w:rFonts w:ascii="Times New Roman" w:hAnsi="Times New Roman" w:cs="Times New Roman"/>
          <w:sz w:val="24"/>
          <w:szCs w:val="24"/>
        </w:rPr>
        <w:t xml:space="preserve"> (Accessed: 05 December 2024).</w:t>
      </w:r>
    </w:p>
    <w:p w14:paraId="1D57B826" w14:textId="77777777" w:rsidR="000C116C" w:rsidRPr="00A24AF8" w:rsidRDefault="000C116C" w:rsidP="000C116C">
      <w:pPr>
        <w:pStyle w:val="ListParagraph"/>
        <w:numPr>
          <w:ilvl w:val="0"/>
          <w:numId w:val="18"/>
        </w:numPr>
        <w:spacing w:after="360" w:line="360" w:lineRule="auto"/>
        <w:rPr>
          <w:rFonts w:ascii="Times New Roman" w:eastAsia="Times New Roman" w:hAnsi="Times New Roman" w:cs="Times New Roman"/>
          <w:color w:val="000000"/>
          <w:sz w:val="24"/>
          <w:szCs w:val="24"/>
          <w:lang w:eastAsia="en-GB"/>
        </w:rPr>
      </w:pPr>
      <w:r w:rsidRPr="0098282F">
        <w:rPr>
          <w:rFonts w:ascii="Times New Roman" w:eastAsia="Times New Roman" w:hAnsi="Times New Roman" w:cs="Times New Roman"/>
          <w:color w:val="000000"/>
          <w:sz w:val="24"/>
          <w:szCs w:val="24"/>
          <w:lang w:eastAsia="en-GB"/>
        </w:rPr>
        <w:t>Bandura, A. (1971). </w:t>
      </w:r>
      <w:r w:rsidRPr="0098282F">
        <w:rPr>
          <w:rFonts w:ascii="Times New Roman" w:eastAsia="Times New Roman" w:hAnsi="Times New Roman" w:cs="Times New Roman"/>
          <w:i/>
          <w:iCs/>
          <w:color w:val="000000"/>
          <w:sz w:val="24"/>
          <w:szCs w:val="24"/>
          <w:lang w:eastAsia="en-GB"/>
        </w:rPr>
        <w:t>Social learning theory</w:t>
      </w:r>
      <w:r w:rsidRPr="0098282F">
        <w:rPr>
          <w:rFonts w:ascii="Times New Roman" w:eastAsia="Times New Roman" w:hAnsi="Times New Roman" w:cs="Times New Roman"/>
          <w:color w:val="000000"/>
          <w:sz w:val="24"/>
          <w:szCs w:val="24"/>
          <w:lang w:eastAsia="en-GB"/>
        </w:rPr>
        <w:t>. New York: General Learning Press.</w:t>
      </w:r>
    </w:p>
    <w:p w14:paraId="49405974" w14:textId="77777777" w:rsidR="000C116C" w:rsidRPr="00A24AF8" w:rsidRDefault="000C116C" w:rsidP="000C116C">
      <w:pPr>
        <w:pStyle w:val="ListParagraph"/>
        <w:numPr>
          <w:ilvl w:val="0"/>
          <w:numId w:val="18"/>
        </w:numPr>
        <w:spacing w:line="360" w:lineRule="auto"/>
        <w:rPr>
          <w:rFonts w:ascii="Times New Roman" w:hAnsi="Times New Roman" w:cs="Times New Roman"/>
          <w:sz w:val="24"/>
          <w:szCs w:val="24"/>
        </w:rPr>
      </w:pPr>
      <w:r w:rsidRPr="00A24AF8">
        <w:rPr>
          <w:rFonts w:ascii="Times New Roman" w:hAnsi="Times New Roman" w:cs="Times New Roman"/>
          <w:sz w:val="24"/>
          <w:szCs w:val="24"/>
        </w:rPr>
        <w:t xml:space="preserve">Baron-Cohen, S., Leslie, A.M. and Frith, U. (1985) ‘Does the Autistic Child Have a Theory of Mind?’ </w:t>
      </w:r>
      <w:r w:rsidRPr="00A24AF8">
        <w:rPr>
          <w:rFonts w:ascii="Times New Roman" w:hAnsi="Times New Roman" w:cs="Times New Roman"/>
          <w:i/>
          <w:iCs/>
          <w:sz w:val="24"/>
          <w:szCs w:val="24"/>
        </w:rPr>
        <w:t xml:space="preserve">Cognition, </w:t>
      </w:r>
      <w:r w:rsidRPr="00A24AF8">
        <w:rPr>
          <w:rFonts w:ascii="Times New Roman" w:hAnsi="Times New Roman" w:cs="Times New Roman"/>
          <w:sz w:val="24"/>
          <w:szCs w:val="24"/>
        </w:rPr>
        <w:t xml:space="preserve">21(1), pp. 37-46. Available at: </w:t>
      </w:r>
      <w:hyperlink r:id="rId129" w:history="1">
        <w:r w:rsidRPr="00A24AF8">
          <w:rPr>
            <w:rStyle w:val="Hyperlink"/>
            <w:rFonts w:ascii="Times New Roman" w:hAnsi="Times New Roman" w:cs="Times New Roman"/>
            <w:sz w:val="24"/>
            <w:szCs w:val="24"/>
          </w:rPr>
          <w:t>https://doi.org/10.1016/0010-0277(85)90022-8</w:t>
        </w:r>
      </w:hyperlink>
      <w:r w:rsidRPr="00A24AF8">
        <w:rPr>
          <w:rFonts w:ascii="Times New Roman" w:hAnsi="Times New Roman" w:cs="Times New Roman"/>
          <w:sz w:val="24"/>
          <w:szCs w:val="24"/>
        </w:rPr>
        <w:t>.</w:t>
      </w:r>
    </w:p>
    <w:p w14:paraId="44B49434" w14:textId="77777777" w:rsidR="000C116C" w:rsidRPr="00A24AF8" w:rsidRDefault="000C116C" w:rsidP="000C116C">
      <w:pPr>
        <w:pStyle w:val="ListParagraph"/>
        <w:numPr>
          <w:ilvl w:val="0"/>
          <w:numId w:val="18"/>
        </w:numPr>
        <w:spacing w:line="360" w:lineRule="auto"/>
        <w:rPr>
          <w:rFonts w:ascii="Times New Roman" w:hAnsi="Times New Roman" w:cs="Times New Roman"/>
          <w:sz w:val="24"/>
          <w:szCs w:val="24"/>
        </w:rPr>
      </w:pPr>
      <w:r w:rsidRPr="00A24AF8">
        <w:rPr>
          <w:rFonts w:ascii="Times New Roman" w:hAnsi="Times New Roman" w:cs="Times New Roman"/>
          <w:sz w:val="24"/>
          <w:szCs w:val="24"/>
        </w:rPr>
        <w:t xml:space="preserve">Bellini, S. and Peters, J. K. (2008) ‘Social Skills Training for Youth with Autism Spectrum Disorders’ </w:t>
      </w:r>
      <w:r w:rsidRPr="00A24AF8">
        <w:rPr>
          <w:rFonts w:ascii="Times New Roman" w:hAnsi="Times New Roman" w:cs="Times New Roman"/>
          <w:i/>
          <w:iCs/>
          <w:sz w:val="24"/>
          <w:szCs w:val="24"/>
        </w:rPr>
        <w:t>Child and Adolescent Psychiatric Clinics of North America.</w:t>
      </w:r>
      <w:r w:rsidRPr="00A24AF8">
        <w:rPr>
          <w:rFonts w:ascii="Times New Roman" w:hAnsi="Times New Roman" w:cs="Times New Roman"/>
          <w:sz w:val="24"/>
          <w:szCs w:val="24"/>
        </w:rPr>
        <w:t xml:space="preserve"> 17(4), pp. 857-73. Available at:</w:t>
      </w:r>
      <w:r w:rsidRPr="00A24AF8">
        <w:rPr>
          <w:sz w:val="24"/>
          <w:szCs w:val="24"/>
        </w:rPr>
        <w:t xml:space="preserve"> </w:t>
      </w:r>
      <w:hyperlink r:id="rId130" w:history="1">
        <w:r w:rsidRPr="00A24AF8">
          <w:rPr>
            <w:rStyle w:val="Hyperlink"/>
            <w:rFonts w:ascii="Times New Roman" w:hAnsi="Times New Roman" w:cs="Times New Roman"/>
            <w:sz w:val="24"/>
            <w:szCs w:val="24"/>
          </w:rPr>
          <w:t>Social Skills Training for Youth with Autism Spectrum Disorders | Request PDF</w:t>
        </w:r>
      </w:hyperlink>
      <w:r w:rsidRPr="00A24AF8">
        <w:rPr>
          <w:rFonts w:ascii="Times New Roman" w:hAnsi="Times New Roman" w:cs="Times New Roman"/>
          <w:sz w:val="24"/>
          <w:szCs w:val="24"/>
        </w:rPr>
        <w:t>.</w:t>
      </w:r>
    </w:p>
    <w:p w14:paraId="5EA6594B"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Blanc, M. (2012) Natural Language Acquisition on the Autism Spectrum. Maddison: Communication Development Centre.</w:t>
      </w:r>
    </w:p>
    <w:p w14:paraId="2EBC7A3F"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Bloom, B.S. (1956) Taxonomy of Educational Objectives, Handbook: The Cognitive Domain. New York. David McKay Company Inc.</w:t>
      </w:r>
    </w:p>
    <w:p w14:paraId="0FAAA13A"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Bondy, A. S. and Frost, L. A. (1994) ‘The Picture Exchange Communication System. Focus on Autistic Behaviour.’ </w:t>
      </w:r>
      <w:r w:rsidRPr="0098282F">
        <w:rPr>
          <w:rFonts w:ascii="Times New Roman" w:hAnsi="Times New Roman" w:cs="Times New Roman"/>
          <w:i/>
          <w:iCs/>
          <w:sz w:val="24"/>
          <w:szCs w:val="24"/>
        </w:rPr>
        <w:t xml:space="preserve">Focus on Autistic Behaviour. </w:t>
      </w:r>
      <w:r w:rsidRPr="0098282F">
        <w:rPr>
          <w:rFonts w:ascii="Times New Roman" w:hAnsi="Times New Roman" w:cs="Times New Roman"/>
          <w:sz w:val="24"/>
          <w:szCs w:val="24"/>
        </w:rPr>
        <w:t xml:space="preserve">9 (3), pp. 1-19. Available at: </w:t>
      </w:r>
      <w:hyperlink r:id="rId131" w:history="1">
        <w:r w:rsidRPr="0098282F">
          <w:rPr>
            <w:rStyle w:val="Hyperlink"/>
            <w:rFonts w:ascii="Times New Roman" w:hAnsi="Times New Roman" w:cs="Times New Roman"/>
            <w:sz w:val="24"/>
            <w:szCs w:val="24"/>
          </w:rPr>
          <w:t>https://doi.org/10.1177/108835769400900301</w:t>
        </w:r>
      </w:hyperlink>
      <w:r w:rsidRPr="0098282F">
        <w:rPr>
          <w:rFonts w:ascii="Times New Roman" w:hAnsi="Times New Roman" w:cs="Times New Roman"/>
          <w:sz w:val="24"/>
          <w:szCs w:val="24"/>
        </w:rPr>
        <w:t>.</w:t>
      </w:r>
    </w:p>
    <w:p w14:paraId="1FF7D57C"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Bottini, S.B., Morton, H.E., Buchanan, K.A. (2024) ‘Moving from Disorder to Difference: A Systematic Review of Recent Language Use in Autism Research’ </w:t>
      </w:r>
      <w:r w:rsidRPr="0098282F">
        <w:rPr>
          <w:rFonts w:ascii="Times New Roman" w:hAnsi="Times New Roman" w:cs="Times New Roman"/>
          <w:i/>
          <w:iCs/>
          <w:sz w:val="24"/>
          <w:szCs w:val="24"/>
        </w:rPr>
        <w:t xml:space="preserve">Autism </w:t>
      </w:r>
      <w:r>
        <w:rPr>
          <w:rFonts w:ascii="Times New Roman" w:hAnsi="Times New Roman" w:cs="Times New Roman"/>
          <w:i/>
          <w:iCs/>
          <w:sz w:val="24"/>
          <w:szCs w:val="24"/>
        </w:rPr>
        <w:t>i</w:t>
      </w:r>
      <w:r w:rsidRPr="0098282F">
        <w:rPr>
          <w:rFonts w:ascii="Times New Roman" w:hAnsi="Times New Roman" w:cs="Times New Roman"/>
          <w:i/>
          <w:iCs/>
          <w:sz w:val="24"/>
          <w:szCs w:val="24"/>
        </w:rPr>
        <w:t xml:space="preserve">n Adulthood. </w:t>
      </w:r>
      <w:r w:rsidRPr="0098282F">
        <w:rPr>
          <w:rFonts w:ascii="Times New Roman" w:hAnsi="Times New Roman" w:cs="Times New Roman"/>
          <w:sz w:val="24"/>
          <w:szCs w:val="24"/>
        </w:rPr>
        <w:t>6 (2), pp. 2573-9581. Available at:</w:t>
      </w:r>
      <w:r w:rsidRPr="0098282F">
        <w:rPr>
          <w:sz w:val="24"/>
          <w:szCs w:val="24"/>
        </w:rPr>
        <w:t xml:space="preserve"> </w:t>
      </w:r>
      <w:hyperlink r:id="rId132" w:history="1">
        <w:r w:rsidRPr="0098282F">
          <w:rPr>
            <w:rStyle w:val="Hyperlink"/>
            <w:rFonts w:ascii="Times New Roman" w:hAnsi="Times New Roman" w:cs="Times New Roman"/>
            <w:sz w:val="24"/>
            <w:szCs w:val="24"/>
          </w:rPr>
          <w:t>https://doi.org/10.1089/aut.2023.0030</w:t>
        </w:r>
      </w:hyperlink>
      <w:r w:rsidRPr="0098282F">
        <w:rPr>
          <w:rFonts w:ascii="Times New Roman" w:hAnsi="Times New Roman" w:cs="Times New Roman"/>
          <w:sz w:val="24"/>
          <w:szCs w:val="24"/>
        </w:rPr>
        <w:t>.</w:t>
      </w:r>
    </w:p>
    <w:p w14:paraId="01C5BE5B"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Bumble Bee Paediatrics (no date) </w:t>
      </w:r>
      <w:r w:rsidRPr="0098282F">
        <w:rPr>
          <w:rFonts w:ascii="Times New Roman" w:hAnsi="Times New Roman" w:cs="Times New Roman"/>
          <w:i/>
          <w:iCs/>
          <w:sz w:val="24"/>
          <w:szCs w:val="24"/>
        </w:rPr>
        <w:t xml:space="preserve">Gestalt Language Processing- Echolalia Explained (Image). </w:t>
      </w:r>
      <w:r w:rsidRPr="0098282F">
        <w:rPr>
          <w:rFonts w:ascii="Times New Roman" w:hAnsi="Times New Roman" w:cs="Times New Roman"/>
          <w:sz w:val="24"/>
          <w:szCs w:val="24"/>
        </w:rPr>
        <w:t xml:space="preserve">Available at: </w:t>
      </w:r>
      <w:hyperlink r:id="rId133" w:history="1">
        <w:r w:rsidRPr="0098282F">
          <w:rPr>
            <w:rStyle w:val="Hyperlink"/>
            <w:rFonts w:ascii="Times New Roman" w:hAnsi="Times New Roman" w:cs="Times New Roman"/>
            <w:sz w:val="24"/>
            <w:szCs w:val="24"/>
          </w:rPr>
          <w:t>Gestalt Language Processing: Echolalia Explained</w:t>
        </w:r>
      </w:hyperlink>
      <w:r w:rsidRPr="0098282F">
        <w:rPr>
          <w:rFonts w:ascii="Times New Roman" w:hAnsi="Times New Roman" w:cs="Times New Roman"/>
          <w:sz w:val="24"/>
          <w:szCs w:val="24"/>
        </w:rPr>
        <w:t xml:space="preserve"> (Accessed 14 January 2025).</w:t>
      </w:r>
    </w:p>
    <w:p w14:paraId="1A246767"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Canavan, C. (2016) </w:t>
      </w:r>
      <w:r w:rsidRPr="0098282F">
        <w:rPr>
          <w:rFonts w:ascii="Times New Roman" w:hAnsi="Times New Roman" w:cs="Times New Roman"/>
          <w:i/>
          <w:iCs/>
          <w:sz w:val="24"/>
          <w:szCs w:val="24"/>
        </w:rPr>
        <w:t xml:space="preserve">Supporting Pupils on The Autism Spectrum Disorder in Primary Schools: A Practical Guide. </w:t>
      </w:r>
      <w:r w:rsidRPr="0098282F">
        <w:rPr>
          <w:rFonts w:ascii="Times New Roman" w:hAnsi="Times New Roman" w:cs="Times New Roman"/>
          <w:sz w:val="24"/>
          <w:szCs w:val="24"/>
        </w:rPr>
        <w:t>London: Routledge.</w:t>
      </w:r>
    </w:p>
    <w:p w14:paraId="019F92B2"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Cardon, T.A. and Wilcox, M.J</w:t>
      </w:r>
      <w:r>
        <w:rPr>
          <w:rFonts w:ascii="Times New Roman" w:hAnsi="Times New Roman" w:cs="Times New Roman"/>
          <w:sz w:val="24"/>
          <w:szCs w:val="24"/>
        </w:rPr>
        <w:t xml:space="preserve">. </w:t>
      </w:r>
      <w:r w:rsidRPr="0098282F">
        <w:rPr>
          <w:rFonts w:ascii="Times New Roman" w:hAnsi="Times New Roman" w:cs="Times New Roman"/>
          <w:sz w:val="24"/>
          <w:szCs w:val="24"/>
        </w:rPr>
        <w:t>(2011) ‘Promoting Imitation in Young Children with Autism: A Comparison of Reciprocal Imitation Training and Video Modelling.’ </w:t>
      </w:r>
      <w:r w:rsidRPr="0098282F">
        <w:rPr>
          <w:rFonts w:ascii="Times New Roman" w:hAnsi="Times New Roman" w:cs="Times New Roman"/>
          <w:i/>
          <w:iCs/>
          <w:sz w:val="24"/>
          <w:szCs w:val="24"/>
        </w:rPr>
        <w:t>Journal of Autism and Developmental Disorders</w:t>
      </w:r>
      <w:r w:rsidRPr="0098282F">
        <w:rPr>
          <w:rFonts w:ascii="Times New Roman" w:hAnsi="Times New Roman" w:cs="Times New Roman"/>
          <w:sz w:val="24"/>
          <w:szCs w:val="24"/>
        </w:rPr>
        <w:t xml:space="preserve">, 41, pp. 654–666. Available at: </w:t>
      </w:r>
      <w:hyperlink r:id="rId134" w:history="1">
        <w:r w:rsidRPr="0098282F">
          <w:rPr>
            <w:rStyle w:val="Hyperlink"/>
            <w:rFonts w:ascii="Times New Roman" w:hAnsi="Times New Roman" w:cs="Times New Roman"/>
            <w:sz w:val="24"/>
            <w:szCs w:val="24"/>
          </w:rPr>
          <w:t>https://doi.org/10.1007/s10803-010-1086-8</w:t>
        </w:r>
      </w:hyperlink>
      <w:r w:rsidRPr="0098282F">
        <w:rPr>
          <w:rFonts w:ascii="Times New Roman" w:hAnsi="Times New Roman" w:cs="Times New Roman"/>
          <w:sz w:val="24"/>
          <w:szCs w:val="24"/>
        </w:rPr>
        <w:t>.</w:t>
      </w:r>
    </w:p>
    <w:p w14:paraId="61CB6A96"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lastRenderedPageBreak/>
        <w:t xml:space="preserve">Carr, E. G., and Darcy, M. (1990) ‘Setting generality of peer modelling in children with autism.’ </w:t>
      </w:r>
      <w:r w:rsidRPr="0098282F">
        <w:rPr>
          <w:rFonts w:ascii="Times New Roman" w:hAnsi="Times New Roman" w:cs="Times New Roman"/>
          <w:i/>
          <w:iCs/>
          <w:sz w:val="24"/>
          <w:szCs w:val="24"/>
        </w:rPr>
        <w:t>Journal Of Autism and Developmental Disorders</w:t>
      </w:r>
      <w:r w:rsidRPr="0098282F">
        <w:rPr>
          <w:rFonts w:ascii="Times New Roman" w:hAnsi="Times New Roman" w:cs="Times New Roman"/>
          <w:sz w:val="24"/>
          <w:szCs w:val="24"/>
        </w:rPr>
        <w:t xml:space="preserve">, 20(1), pp. 45–59. Available at: </w:t>
      </w:r>
      <w:hyperlink r:id="rId135" w:history="1">
        <w:r w:rsidRPr="0098282F">
          <w:rPr>
            <w:rStyle w:val="Hyperlink"/>
            <w:rFonts w:ascii="Times New Roman" w:hAnsi="Times New Roman" w:cs="Times New Roman"/>
            <w:sz w:val="24"/>
            <w:szCs w:val="24"/>
          </w:rPr>
          <w:t>https://doi.org/10.1007/BF02206856</w:t>
        </w:r>
      </w:hyperlink>
      <w:r w:rsidRPr="0098282F">
        <w:rPr>
          <w:rFonts w:ascii="Times New Roman" w:hAnsi="Times New Roman" w:cs="Times New Roman"/>
          <w:sz w:val="24"/>
          <w:szCs w:val="24"/>
        </w:rPr>
        <w:t>.</w:t>
      </w:r>
    </w:p>
    <w:p w14:paraId="53C4F7F9"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Children’s Commissioner for Wales (2024) </w:t>
      </w:r>
      <w:r w:rsidRPr="0098282F">
        <w:rPr>
          <w:rFonts w:ascii="Times New Roman" w:hAnsi="Times New Roman" w:cs="Times New Roman"/>
          <w:i/>
          <w:iCs/>
          <w:sz w:val="24"/>
          <w:szCs w:val="24"/>
        </w:rPr>
        <w:t>ALN Policy Position</w:t>
      </w:r>
      <w:r w:rsidRPr="0098282F">
        <w:rPr>
          <w:rFonts w:ascii="Times New Roman" w:hAnsi="Times New Roman" w:cs="Times New Roman"/>
          <w:sz w:val="24"/>
          <w:szCs w:val="24"/>
        </w:rPr>
        <w:t xml:space="preserve">. Available at: </w:t>
      </w:r>
      <w:hyperlink r:id="rId136" w:history="1">
        <w:r w:rsidRPr="0098282F">
          <w:rPr>
            <w:rStyle w:val="Hyperlink"/>
            <w:rFonts w:ascii="Times New Roman" w:hAnsi="Times New Roman" w:cs="Times New Roman"/>
            <w:sz w:val="24"/>
            <w:szCs w:val="24"/>
          </w:rPr>
          <w:t>https://www.childcomwales.org.uk/our-work/policy-positions/aln-policy-position/</w:t>
        </w:r>
      </w:hyperlink>
      <w:r w:rsidRPr="0098282F">
        <w:rPr>
          <w:rFonts w:ascii="Times New Roman" w:hAnsi="Times New Roman" w:cs="Times New Roman"/>
          <w:sz w:val="24"/>
          <w:szCs w:val="24"/>
        </w:rPr>
        <w:t xml:space="preserve"> (Accessed: 09 January 2025).</w:t>
      </w:r>
    </w:p>
    <w:p w14:paraId="4669FDF3"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Cohen, M and Gerhardt (2016) </w:t>
      </w:r>
      <w:r w:rsidRPr="0098282F">
        <w:rPr>
          <w:rFonts w:ascii="Times New Roman" w:hAnsi="Times New Roman" w:cs="Times New Roman"/>
          <w:i/>
          <w:iCs/>
          <w:sz w:val="24"/>
          <w:szCs w:val="24"/>
        </w:rPr>
        <w:t xml:space="preserve">Visual Supports for People with Autism: A Guide for Parents and Professionals. </w:t>
      </w:r>
      <w:r w:rsidRPr="0098282F">
        <w:rPr>
          <w:rFonts w:ascii="Times New Roman" w:hAnsi="Times New Roman" w:cs="Times New Roman"/>
          <w:sz w:val="24"/>
          <w:szCs w:val="24"/>
        </w:rPr>
        <w:t>2 edn. Bethesda: Woodbine House.</w:t>
      </w:r>
    </w:p>
    <w:p w14:paraId="6B401BBB"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Conn, C., and Davis, S. (2023). Policy implications of collective agency for inclusion: evidence from the Welsh context. </w:t>
      </w:r>
      <w:r w:rsidRPr="0098282F">
        <w:rPr>
          <w:rFonts w:ascii="Times New Roman" w:hAnsi="Times New Roman" w:cs="Times New Roman"/>
          <w:i/>
          <w:iCs/>
          <w:sz w:val="24"/>
          <w:szCs w:val="24"/>
        </w:rPr>
        <w:t>Journal of Education Policy, </w:t>
      </w:r>
      <w:r w:rsidRPr="0098282F">
        <w:rPr>
          <w:rFonts w:ascii="Times New Roman" w:hAnsi="Times New Roman" w:cs="Times New Roman"/>
          <w:sz w:val="24"/>
          <w:szCs w:val="24"/>
        </w:rPr>
        <w:t xml:space="preserve">39(1), pp. 127–148. Available at: </w:t>
      </w:r>
      <w:hyperlink r:id="rId137" w:history="1">
        <w:r w:rsidRPr="0098282F">
          <w:rPr>
            <w:rStyle w:val="Hyperlink"/>
            <w:rFonts w:ascii="Times New Roman" w:hAnsi="Times New Roman" w:cs="Times New Roman"/>
            <w:sz w:val="24"/>
            <w:szCs w:val="24"/>
          </w:rPr>
          <w:t>https://doi.org/10.1080/02680939.2023.2222372</w:t>
        </w:r>
      </w:hyperlink>
      <w:r w:rsidRPr="0098282F">
        <w:rPr>
          <w:rFonts w:ascii="Times New Roman" w:hAnsi="Times New Roman" w:cs="Times New Roman"/>
          <w:sz w:val="24"/>
          <w:szCs w:val="24"/>
        </w:rPr>
        <w:t>.</w:t>
      </w:r>
    </w:p>
    <w:p w14:paraId="1574C794" w14:textId="77777777" w:rsidR="000C116C" w:rsidRPr="00283B8C" w:rsidRDefault="000C116C" w:rsidP="000C116C">
      <w:pPr>
        <w:pStyle w:val="ListParagraph"/>
        <w:numPr>
          <w:ilvl w:val="0"/>
          <w:numId w:val="18"/>
        </w:numPr>
        <w:spacing w:line="360" w:lineRule="auto"/>
        <w:rPr>
          <w:rStyle w:val="Hyperlink"/>
          <w:rFonts w:ascii="Times New Roman" w:hAnsi="Times New Roman" w:cs="Times New Roman"/>
          <w:color w:val="595959" w:themeColor="text1" w:themeTint="A6"/>
          <w:sz w:val="24"/>
          <w:szCs w:val="24"/>
          <w:u w:val="none"/>
        </w:rPr>
      </w:pPr>
      <w:r w:rsidRPr="0098282F">
        <w:rPr>
          <w:rFonts w:ascii="Times New Roman" w:hAnsi="Times New Roman" w:cs="Times New Roman"/>
          <w:sz w:val="24"/>
          <w:szCs w:val="24"/>
        </w:rPr>
        <w:t>Conn, C., Hicks, M. and Thomas, D. V. (2024) ‘Developments in inclusive education and additional learning needs in Wales’</w:t>
      </w:r>
      <w:r w:rsidRPr="0098282F">
        <w:rPr>
          <w:rFonts w:ascii="Times New Roman" w:hAnsi="Times New Roman" w:cs="Times New Roman"/>
          <w:i/>
          <w:iCs/>
          <w:sz w:val="24"/>
          <w:szCs w:val="24"/>
        </w:rPr>
        <w:t> Wales Journal of</w:t>
      </w:r>
      <w:r w:rsidRPr="0098282F">
        <w:rPr>
          <w:rFonts w:ascii="Times New Roman" w:hAnsi="Times New Roman" w:cs="Times New Roman"/>
          <w:sz w:val="24"/>
          <w:szCs w:val="24"/>
        </w:rPr>
        <w:t xml:space="preserve"> </w:t>
      </w:r>
      <w:r w:rsidRPr="0098282F">
        <w:rPr>
          <w:rFonts w:ascii="Times New Roman" w:hAnsi="Times New Roman" w:cs="Times New Roman"/>
          <w:i/>
          <w:iCs/>
          <w:sz w:val="24"/>
          <w:szCs w:val="24"/>
        </w:rPr>
        <w:t>Education,</w:t>
      </w:r>
      <w:r w:rsidRPr="0098282F">
        <w:rPr>
          <w:rFonts w:ascii="Times New Roman" w:hAnsi="Times New Roman" w:cs="Times New Roman"/>
          <w:sz w:val="24"/>
          <w:szCs w:val="24"/>
        </w:rPr>
        <w:t> 26(2), pp. 1-13. Available at doi: </w:t>
      </w:r>
      <w:hyperlink r:id="rId138" w:history="1">
        <w:r w:rsidRPr="0098282F">
          <w:rPr>
            <w:rStyle w:val="Hyperlink"/>
            <w:rFonts w:ascii="Times New Roman" w:hAnsi="Times New Roman" w:cs="Times New Roman"/>
            <w:sz w:val="24"/>
            <w:szCs w:val="24"/>
          </w:rPr>
          <w:t>https://doi.org/10.16922/wje.26.2.7</w:t>
        </w:r>
      </w:hyperlink>
      <w:r>
        <w:rPr>
          <w:rStyle w:val="Hyperlink"/>
          <w:rFonts w:ascii="Times New Roman" w:hAnsi="Times New Roman" w:cs="Times New Roman"/>
          <w:sz w:val="24"/>
          <w:szCs w:val="24"/>
        </w:rPr>
        <w:t>.</w:t>
      </w:r>
    </w:p>
    <w:p w14:paraId="3C1928F2" w14:textId="77777777" w:rsidR="000C116C" w:rsidRPr="00283B8C" w:rsidRDefault="000C116C" w:rsidP="000C116C">
      <w:pPr>
        <w:pStyle w:val="ListParagraph"/>
        <w:numPr>
          <w:ilvl w:val="0"/>
          <w:numId w:val="18"/>
        </w:numPr>
        <w:spacing w:line="360" w:lineRule="auto"/>
        <w:rPr>
          <w:rFonts w:ascii="Times New Roman" w:hAnsi="Times New Roman" w:cs="Times New Roman"/>
          <w:sz w:val="24"/>
          <w:szCs w:val="24"/>
        </w:rPr>
      </w:pPr>
      <w:r>
        <w:rPr>
          <w:rFonts w:ascii="Times New Roman" w:hAnsi="Times New Roman" w:cs="Times New Roman"/>
          <w:sz w:val="24"/>
          <w:szCs w:val="24"/>
        </w:rPr>
        <w:t xml:space="preserve">Dewey, J. (1938) </w:t>
      </w:r>
      <w:r>
        <w:rPr>
          <w:rFonts w:ascii="Times New Roman" w:hAnsi="Times New Roman" w:cs="Times New Roman"/>
          <w:i/>
          <w:iCs/>
          <w:sz w:val="24"/>
          <w:szCs w:val="24"/>
        </w:rPr>
        <w:t xml:space="preserve">Experience and Learning. </w:t>
      </w:r>
      <w:r>
        <w:rPr>
          <w:rFonts w:ascii="Times New Roman" w:hAnsi="Times New Roman" w:cs="Times New Roman"/>
          <w:sz w:val="24"/>
          <w:szCs w:val="24"/>
        </w:rPr>
        <w:t>Carbondale: SIU Press.</w:t>
      </w:r>
    </w:p>
    <w:p w14:paraId="2C449DE3" w14:textId="77777777" w:rsidR="000C116C"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Dunsmuir, S., Fredrickson, N. and Cline, T. (2024) </w:t>
      </w:r>
      <w:r w:rsidRPr="0098282F">
        <w:rPr>
          <w:rFonts w:ascii="Times New Roman" w:hAnsi="Times New Roman" w:cs="Times New Roman"/>
          <w:i/>
          <w:iCs/>
          <w:sz w:val="24"/>
          <w:szCs w:val="24"/>
        </w:rPr>
        <w:t xml:space="preserve">Special Educational Needs, Inclusion and Diversity. </w:t>
      </w:r>
      <w:r w:rsidRPr="0098282F">
        <w:rPr>
          <w:rFonts w:ascii="Times New Roman" w:hAnsi="Times New Roman" w:cs="Times New Roman"/>
          <w:sz w:val="24"/>
          <w:szCs w:val="24"/>
        </w:rPr>
        <w:t>4 edn. McGraw Education: UK.</w:t>
      </w:r>
    </w:p>
    <w:p w14:paraId="5F69DC5D"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Early Years Resources (2024) </w:t>
      </w:r>
      <w:r w:rsidRPr="0098282F">
        <w:rPr>
          <w:rFonts w:ascii="Times New Roman" w:hAnsi="Times New Roman" w:cs="Times New Roman"/>
          <w:i/>
          <w:iCs/>
          <w:sz w:val="24"/>
          <w:szCs w:val="24"/>
        </w:rPr>
        <w:t xml:space="preserve">Early Years Development. (Image). </w:t>
      </w:r>
      <w:r w:rsidRPr="0098282F">
        <w:rPr>
          <w:rFonts w:ascii="Times New Roman" w:hAnsi="Times New Roman" w:cs="Times New Roman"/>
          <w:sz w:val="24"/>
          <w:szCs w:val="24"/>
        </w:rPr>
        <w:t xml:space="preserve">Available at: </w:t>
      </w:r>
      <w:hyperlink r:id="rId139" w:history="1">
        <w:r w:rsidRPr="0098282F">
          <w:rPr>
            <w:rStyle w:val="Hyperlink"/>
            <w:rFonts w:ascii="Times New Roman" w:hAnsi="Times New Roman" w:cs="Times New Roman"/>
            <w:sz w:val="24"/>
            <w:szCs w:val="24"/>
          </w:rPr>
          <w:t>Top 30 EYFS Outdoor Activities | EYR</w:t>
        </w:r>
      </w:hyperlink>
      <w:r w:rsidRPr="0098282F">
        <w:rPr>
          <w:rFonts w:ascii="Times New Roman" w:hAnsi="Times New Roman" w:cs="Times New Roman"/>
          <w:sz w:val="24"/>
          <w:szCs w:val="24"/>
        </w:rPr>
        <w:t xml:space="preserve"> (Accessed: 14 January 2025).</w:t>
      </w:r>
    </w:p>
    <w:p w14:paraId="7B37BFE3" w14:textId="77777777" w:rsidR="000C116C" w:rsidRPr="00D43131" w:rsidRDefault="000C116C" w:rsidP="000C116C">
      <w:pPr>
        <w:pStyle w:val="ListParagraph"/>
        <w:numPr>
          <w:ilvl w:val="0"/>
          <w:numId w:val="18"/>
        </w:numPr>
        <w:spacing w:line="360" w:lineRule="auto"/>
        <w:rPr>
          <w:rFonts w:ascii="Times New Roman" w:hAnsi="Times New Roman" w:cs="Times New Roman"/>
          <w:i/>
          <w:iCs/>
        </w:rPr>
      </w:pPr>
      <w:r w:rsidRPr="0098282F">
        <w:rPr>
          <w:rFonts w:ascii="Times New Roman" w:hAnsi="Times New Roman" w:cs="Times New Roman"/>
          <w:sz w:val="24"/>
          <w:szCs w:val="24"/>
        </w:rPr>
        <w:t xml:space="preserve">Early Years Resources (2024) </w:t>
      </w:r>
      <w:r w:rsidRPr="0098282F">
        <w:rPr>
          <w:rFonts w:ascii="Times New Roman" w:hAnsi="Times New Roman" w:cs="Times New Roman"/>
          <w:i/>
          <w:iCs/>
          <w:sz w:val="24"/>
          <w:szCs w:val="24"/>
        </w:rPr>
        <w:t xml:space="preserve">Early Years Development. </w:t>
      </w:r>
      <w:r w:rsidRPr="0098282F">
        <w:rPr>
          <w:rFonts w:ascii="Times New Roman" w:hAnsi="Times New Roman" w:cs="Times New Roman"/>
          <w:sz w:val="24"/>
          <w:szCs w:val="24"/>
        </w:rPr>
        <w:t xml:space="preserve">Available at: </w:t>
      </w:r>
      <w:hyperlink r:id="rId140" w:history="1">
        <w:r w:rsidRPr="0098282F">
          <w:rPr>
            <w:rStyle w:val="Hyperlink"/>
            <w:rFonts w:ascii="Times New Roman" w:hAnsi="Times New Roman" w:cs="Times New Roman"/>
            <w:sz w:val="24"/>
            <w:szCs w:val="24"/>
          </w:rPr>
          <w:t>Top 30 EYFS Outdoor Activities | EYR</w:t>
        </w:r>
      </w:hyperlink>
      <w:r w:rsidRPr="0098282F">
        <w:rPr>
          <w:rFonts w:ascii="Times New Roman" w:hAnsi="Times New Roman" w:cs="Times New Roman"/>
          <w:sz w:val="24"/>
          <w:szCs w:val="24"/>
        </w:rPr>
        <w:t xml:space="preserve"> (Accessed: 14 January 2025).</w:t>
      </w:r>
    </w:p>
    <w:p w14:paraId="24C95B15" w14:textId="77777777" w:rsidR="000C116C" w:rsidRPr="00D43131" w:rsidRDefault="000C116C" w:rsidP="000C116C">
      <w:pPr>
        <w:pStyle w:val="ListParagraph"/>
        <w:numPr>
          <w:ilvl w:val="0"/>
          <w:numId w:val="18"/>
        </w:numPr>
        <w:tabs>
          <w:tab w:val="left" w:pos="6699"/>
        </w:tabs>
        <w:spacing w:line="360" w:lineRule="auto"/>
        <w:rPr>
          <w:rFonts w:ascii="Times New Roman" w:hAnsi="Times New Roman" w:cs="Times New Roman"/>
          <w:i/>
          <w:iCs/>
          <w:color w:val="6EAC1C" w:themeColor="hyperlink"/>
          <w:u w:val="single"/>
        </w:rPr>
      </w:pPr>
      <w:r w:rsidRPr="006B6F56">
        <w:rPr>
          <w:rFonts w:ascii="Times New Roman" w:hAnsi="Times New Roman" w:cs="Times New Roman"/>
          <w:i/>
          <w:iCs/>
          <w:sz w:val="24"/>
          <w:szCs w:val="24"/>
        </w:rPr>
        <w:t xml:space="preserve">Education Act </w:t>
      </w:r>
      <w:r w:rsidRPr="006B6F56">
        <w:rPr>
          <w:rFonts w:ascii="Times New Roman" w:hAnsi="Times New Roman" w:cs="Times New Roman"/>
          <w:sz w:val="24"/>
          <w:szCs w:val="24"/>
        </w:rPr>
        <w:t>1</w:t>
      </w:r>
      <w:r>
        <w:rPr>
          <w:rFonts w:ascii="Times New Roman" w:hAnsi="Times New Roman" w:cs="Times New Roman"/>
        </w:rPr>
        <w:t>981</w:t>
      </w:r>
      <w:r w:rsidRPr="006B6F56">
        <w:rPr>
          <w:rFonts w:ascii="Times New Roman" w:hAnsi="Times New Roman" w:cs="Times New Roman"/>
          <w:i/>
          <w:iCs/>
          <w:sz w:val="24"/>
          <w:szCs w:val="24"/>
        </w:rPr>
        <w:t xml:space="preserve">, </w:t>
      </w:r>
      <w:r w:rsidRPr="006B6F56">
        <w:rPr>
          <w:rFonts w:ascii="Times New Roman" w:hAnsi="Times New Roman" w:cs="Times New Roman"/>
          <w:sz w:val="24"/>
          <w:szCs w:val="24"/>
        </w:rPr>
        <w:t>c</w:t>
      </w:r>
      <w:r>
        <w:rPr>
          <w:rFonts w:ascii="Times New Roman" w:hAnsi="Times New Roman" w:cs="Times New Roman"/>
        </w:rPr>
        <w:t>.60</w:t>
      </w:r>
      <w:r w:rsidRPr="006B6F56">
        <w:rPr>
          <w:rFonts w:ascii="Times New Roman" w:hAnsi="Times New Roman" w:cs="Times New Roman"/>
          <w:sz w:val="24"/>
          <w:szCs w:val="24"/>
        </w:rPr>
        <w:t xml:space="preserve">. Available at: </w:t>
      </w:r>
      <w:hyperlink r:id="rId141" w:history="1">
        <w:r w:rsidRPr="00D43131">
          <w:rPr>
            <w:rStyle w:val="Hyperlink"/>
          </w:rPr>
          <w:t>Education Act 1981</w:t>
        </w:r>
      </w:hyperlink>
      <w:r>
        <w:rPr>
          <w:rStyle w:val="Hyperlink"/>
          <w:rFonts w:ascii="Times New Roman" w:hAnsi="Times New Roman" w:cs="Times New Roman"/>
          <w:sz w:val="24"/>
          <w:szCs w:val="24"/>
        </w:rPr>
        <w:t>.</w:t>
      </w:r>
    </w:p>
    <w:p w14:paraId="5BB7F298"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ESTYN (2019) </w:t>
      </w:r>
      <w:r w:rsidRPr="0098282F">
        <w:rPr>
          <w:rFonts w:ascii="Times New Roman" w:hAnsi="Times New Roman" w:cs="Times New Roman"/>
          <w:i/>
          <w:iCs/>
          <w:sz w:val="24"/>
          <w:szCs w:val="24"/>
        </w:rPr>
        <w:t xml:space="preserve">Creating a Nurturing Learning Environment. </w:t>
      </w:r>
      <w:r w:rsidRPr="0098282F">
        <w:rPr>
          <w:rFonts w:ascii="Times New Roman" w:hAnsi="Times New Roman" w:cs="Times New Roman"/>
          <w:sz w:val="24"/>
          <w:szCs w:val="24"/>
        </w:rPr>
        <w:t xml:space="preserve">Available at: </w:t>
      </w:r>
      <w:hyperlink r:id="rId142" w:history="1">
        <w:r w:rsidRPr="0098282F">
          <w:rPr>
            <w:rStyle w:val="Hyperlink"/>
            <w:rFonts w:ascii="Times New Roman" w:hAnsi="Times New Roman" w:cs="Times New Roman"/>
            <w:sz w:val="24"/>
            <w:szCs w:val="24"/>
          </w:rPr>
          <w:t>Creating a nurturing environment - Estyn</w:t>
        </w:r>
      </w:hyperlink>
      <w:r w:rsidRPr="0098282F">
        <w:rPr>
          <w:rFonts w:ascii="Times New Roman" w:hAnsi="Times New Roman" w:cs="Times New Roman"/>
          <w:sz w:val="24"/>
          <w:szCs w:val="24"/>
        </w:rPr>
        <w:t xml:space="preserve"> (Accessed: 14 January 2025).</w:t>
      </w:r>
    </w:p>
    <w:p w14:paraId="3AE29360"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Estyn (2024) </w:t>
      </w:r>
      <w:r w:rsidRPr="0098282F">
        <w:rPr>
          <w:rFonts w:ascii="Times New Roman" w:hAnsi="Times New Roman" w:cs="Times New Roman"/>
          <w:i/>
          <w:iCs/>
          <w:sz w:val="24"/>
          <w:szCs w:val="24"/>
        </w:rPr>
        <w:t xml:space="preserve">Consistent approach to continual improvement and how it involves all staff (Image) </w:t>
      </w:r>
      <w:r w:rsidRPr="0098282F">
        <w:rPr>
          <w:rFonts w:ascii="Times New Roman" w:hAnsi="Times New Roman" w:cs="Times New Roman"/>
          <w:sz w:val="24"/>
          <w:szCs w:val="24"/>
        </w:rPr>
        <w:t xml:space="preserve">Available at: </w:t>
      </w:r>
      <w:hyperlink r:id="rId143" w:history="1">
        <w:r w:rsidRPr="0098282F">
          <w:rPr>
            <w:rStyle w:val="Hyperlink"/>
            <w:rFonts w:ascii="Times New Roman" w:hAnsi="Times New Roman" w:cs="Times New Roman"/>
            <w:sz w:val="24"/>
            <w:szCs w:val="24"/>
          </w:rPr>
          <w:t>Consistent approach to continual improvement and how it involves all staff. - Estyn</w:t>
        </w:r>
      </w:hyperlink>
      <w:r w:rsidRPr="0098282F">
        <w:rPr>
          <w:rFonts w:ascii="Times New Roman" w:hAnsi="Times New Roman" w:cs="Times New Roman"/>
          <w:sz w:val="24"/>
          <w:szCs w:val="24"/>
        </w:rPr>
        <w:t xml:space="preserve"> (Accessed: 03 December 2024).</w:t>
      </w:r>
    </w:p>
    <w:p w14:paraId="213CA1C5"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Flink, P. (2019) ‘Person-First &amp; Identity-First Language: Supporting Students with Disabilities on Campus.’ </w:t>
      </w:r>
      <w:r w:rsidRPr="0098282F">
        <w:rPr>
          <w:rFonts w:ascii="Times New Roman" w:hAnsi="Times New Roman" w:cs="Times New Roman"/>
          <w:i/>
          <w:iCs/>
          <w:sz w:val="24"/>
          <w:szCs w:val="24"/>
        </w:rPr>
        <w:t>Community College Journal of Research and Practice</w:t>
      </w:r>
      <w:r w:rsidRPr="0098282F">
        <w:rPr>
          <w:rFonts w:ascii="Times New Roman" w:hAnsi="Times New Roman" w:cs="Times New Roman"/>
          <w:sz w:val="24"/>
          <w:szCs w:val="24"/>
        </w:rPr>
        <w:t xml:space="preserve">, 45(2), pp .79–85. Available: </w:t>
      </w:r>
      <w:hyperlink r:id="rId144" w:history="1">
        <w:r w:rsidRPr="0098282F">
          <w:rPr>
            <w:rStyle w:val="Hyperlink"/>
            <w:rFonts w:ascii="Times New Roman" w:hAnsi="Times New Roman" w:cs="Times New Roman"/>
            <w:sz w:val="24"/>
            <w:szCs w:val="24"/>
          </w:rPr>
          <w:t>https://doi.org/10.1080/10668926.2019.1640147</w:t>
        </w:r>
      </w:hyperlink>
      <w:r w:rsidRPr="0098282F">
        <w:rPr>
          <w:rStyle w:val="Hyperlink"/>
          <w:rFonts w:ascii="Times New Roman" w:hAnsi="Times New Roman" w:cs="Times New Roman"/>
          <w:sz w:val="24"/>
          <w:szCs w:val="24"/>
        </w:rPr>
        <w:t>.</w:t>
      </w:r>
    </w:p>
    <w:p w14:paraId="2E16B884"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Fosnot, C.T. (2013) </w:t>
      </w:r>
      <w:r w:rsidRPr="0098282F">
        <w:rPr>
          <w:rFonts w:ascii="Times New Roman" w:hAnsi="Times New Roman" w:cs="Times New Roman"/>
          <w:i/>
          <w:iCs/>
          <w:sz w:val="24"/>
          <w:szCs w:val="24"/>
        </w:rPr>
        <w:t>Constructivism: Theory, perspectives, and practice</w:t>
      </w:r>
      <w:r w:rsidRPr="0098282F">
        <w:rPr>
          <w:rFonts w:ascii="Times New Roman" w:hAnsi="Times New Roman" w:cs="Times New Roman"/>
          <w:sz w:val="24"/>
          <w:szCs w:val="24"/>
        </w:rPr>
        <w:t>. 2edn. New York: Teachers College Press.</w:t>
      </w:r>
    </w:p>
    <w:p w14:paraId="38B17167" w14:textId="77777777" w:rsidR="000C116C" w:rsidRPr="0098282F" w:rsidRDefault="000C116C" w:rsidP="000C116C">
      <w:pPr>
        <w:pStyle w:val="ListParagraph"/>
        <w:numPr>
          <w:ilvl w:val="0"/>
          <w:numId w:val="18"/>
        </w:numPr>
        <w:spacing w:line="278" w:lineRule="auto"/>
        <w:rPr>
          <w:rFonts w:ascii="Times New Roman" w:hAnsi="Times New Roman" w:cs="Times New Roman"/>
          <w:sz w:val="24"/>
          <w:szCs w:val="24"/>
        </w:rPr>
      </w:pPr>
      <w:r w:rsidRPr="0098282F">
        <w:rPr>
          <w:rFonts w:ascii="Times New Roman" w:hAnsi="Times New Roman" w:cs="Times New Roman"/>
          <w:sz w:val="24"/>
          <w:szCs w:val="24"/>
        </w:rPr>
        <w:t>Froebel, F. (1896)</w:t>
      </w:r>
      <w:r w:rsidRPr="0098282F">
        <w:rPr>
          <w:rFonts w:ascii="Times New Roman" w:hAnsi="Times New Roman" w:cs="Times New Roman"/>
          <w:i/>
          <w:iCs/>
          <w:sz w:val="24"/>
          <w:szCs w:val="24"/>
        </w:rPr>
        <w:t xml:space="preserve"> Friedrich Froebel's Education by Development: The Second Part of the Pedagogics of The Kindergarten. </w:t>
      </w:r>
      <w:r w:rsidRPr="0098282F">
        <w:rPr>
          <w:rFonts w:ascii="Times New Roman" w:hAnsi="Times New Roman" w:cs="Times New Roman"/>
          <w:sz w:val="24"/>
          <w:szCs w:val="24"/>
        </w:rPr>
        <w:t>New York: Appleton.</w:t>
      </w:r>
    </w:p>
    <w:p w14:paraId="0A5840E8" w14:textId="77777777" w:rsidR="000C116C" w:rsidRPr="0098282F" w:rsidRDefault="000C116C" w:rsidP="000C116C">
      <w:pPr>
        <w:pStyle w:val="NormalWeb"/>
        <w:numPr>
          <w:ilvl w:val="0"/>
          <w:numId w:val="18"/>
        </w:numPr>
        <w:spacing w:before="0" w:beforeAutospacing="0" w:after="240" w:afterAutospacing="0" w:line="360" w:lineRule="auto"/>
      </w:pPr>
      <w:r w:rsidRPr="0098282F">
        <w:lastRenderedPageBreak/>
        <w:t xml:space="preserve">Happe, F. and Frith, U. (2006) ‘The Weak Coherence Account: Detail-Focused Cognitive Disorders.’ </w:t>
      </w:r>
      <w:r w:rsidRPr="0098282F">
        <w:rPr>
          <w:i/>
          <w:iCs/>
        </w:rPr>
        <w:t xml:space="preserve">Journal of Autism and Developmental Disorders, </w:t>
      </w:r>
      <w:r w:rsidRPr="0098282F">
        <w:t xml:space="preserve">36(1), pp. 5-25. Available at: </w:t>
      </w:r>
      <w:hyperlink r:id="rId145" w:history="1">
        <w:r w:rsidRPr="0098282F">
          <w:rPr>
            <w:rStyle w:val="Hyperlink"/>
          </w:rPr>
          <w:t>https://doi.org/10.1007/s10803-005-0039-0</w:t>
        </w:r>
      </w:hyperlink>
      <w:r w:rsidRPr="0098282F">
        <w:t>.</w:t>
      </w:r>
    </w:p>
    <w:p w14:paraId="76BEB881"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Hassani, S. and Schwab, S. (2021) ‘Social-Emotional Learning Interventions for Students with Special Educational Needs: A Systematic Literature Review’ </w:t>
      </w:r>
      <w:r w:rsidRPr="0098282F">
        <w:rPr>
          <w:rFonts w:ascii="Times New Roman" w:hAnsi="Times New Roman" w:cs="Times New Roman"/>
          <w:i/>
          <w:iCs/>
          <w:sz w:val="24"/>
          <w:szCs w:val="24"/>
        </w:rPr>
        <w:t xml:space="preserve">Special Educational Needs, </w:t>
      </w:r>
      <w:r w:rsidRPr="0098282F">
        <w:rPr>
          <w:rFonts w:ascii="Times New Roman" w:hAnsi="Times New Roman" w:cs="Times New Roman"/>
          <w:sz w:val="24"/>
          <w:szCs w:val="24"/>
        </w:rPr>
        <w:t xml:space="preserve">6, pp. 1-19. Available at: </w:t>
      </w:r>
      <w:hyperlink r:id="rId146" w:history="1">
        <w:r w:rsidRPr="0098282F">
          <w:rPr>
            <w:rStyle w:val="Hyperlink"/>
            <w:rFonts w:ascii="Times New Roman" w:hAnsi="Times New Roman" w:cs="Times New Roman"/>
            <w:sz w:val="24"/>
            <w:szCs w:val="24"/>
          </w:rPr>
          <w:t>https://doi.org/10.3389/feduc.2021.808566</w:t>
        </w:r>
      </w:hyperlink>
      <w:r w:rsidRPr="0098282F">
        <w:rPr>
          <w:rFonts w:ascii="Times New Roman" w:hAnsi="Times New Roman" w:cs="Times New Roman"/>
          <w:sz w:val="24"/>
          <w:szCs w:val="24"/>
        </w:rPr>
        <w:t>.</w:t>
      </w:r>
    </w:p>
    <w:p w14:paraId="0DB91DDC"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Hasson, L., Keville, S., Gallager, J., Onagbesan, D. and Ludlow, A.K. (2022) ‘Inclusivity </w:t>
      </w:r>
      <w:r>
        <w:rPr>
          <w:rFonts w:ascii="Times New Roman" w:hAnsi="Times New Roman" w:cs="Times New Roman"/>
          <w:sz w:val="24"/>
          <w:szCs w:val="24"/>
        </w:rPr>
        <w:t>i</w:t>
      </w:r>
      <w:r w:rsidRPr="0098282F">
        <w:rPr>
          <w:rFonts w:ascii="Times New Roman" w:hAnsi="Times New Roman" w:cs="Times New Roman"/>
          <w:sz w:val="24"/>
          <w:szCs w:val="24"/>
        </w:rPr>
        <w:t xml:space="preserve">n Education </w:t>
      </w:r>
      <w:r>
        <w:rPr>
          <w:rFonts w:ascii="Times New Roman" w:hAnsi="Times New Roman" w:cs="Times New Roman"/>
          <w:sz w:val="24"/>
          <w:szCs w:val="24"/>
        </w:rPr>
        <w:t>f</w:t>
      </w:r>
      <w:r w:rsidRPr="0098282F">
        <w:rPr>
          <w:rFonts w:ascii="Times New Roman" w:hAnsi="Times New Roman" w:cs="Times New Roman"/>
          <w:sz w:val="24"/>
          <w:szCs w:val="24"/>
        </w:rPr>
        <w:t xml:space="preserve">or Autism Spectrum Disorders: Experiences of Support </w:t>
      </w:r>
      <w:r>
        <w:rPr>
          <w:rFonts w:ascii="Times New Roman" w:hAnsi="Times New Roman" w:cs="Times New Roman"/>
        </w:rPr>
        <w:t>f</w:t>
      </w:r>
      <w:r w:rsidRPr="0098282F">
        <w:rPr>
          <w:rFonts w:ascii="Times New Roman" w:hAnsi="Times New Roman" w:cs="Times New Roman"/>
          <w:sz w:val="24"/>
          <w:szCs w:val="24"/>
        </w:rPr>
        <w:t xml:space="preserve">rom The Perspective of Parent/Carers, School Teaching Staff And Young People on The Autism Spectrum’ </w:t>
      </w:r>
      <w:r w:rsidRPr="0098282F">
        <w:rPr>
          <w:rFonts w:ascii="Times New Roman" w:hAnsi="Times New Roman" w:cs="Times New Roman"/>
          <w:i/>
          <w:iCs/>
          <w:sz w:val="24"/>
          <w:szCs w:val="24"/>
        </w:rPr>
        <w:t xml:space="preserve">International Journal of Developmental Disabilities. </w:t>
      </w:r>
      <w:r w:rsidRPr="0098282F">
        <w:rPr>
          <w:rFonts w:ascii="Times New Roman" w:hAnsi="Times New Roman" w:cs="Times New Roman"/>
          <w:sz w:val="24"/>
          <w:szCs w:val="24"/>
        </w:rPr>
        <w:t xml:space="preserve">70 (2), pp. 1-12. Available at: </w:t>
      </w:r>
      <w:hyperlink r:id="rId147" w:history="1">
        <w:r w:rsidRPr="0098282F">
          <w:rPr>
            <w:rStyle w:val="Hyperlink"/>
            <w:rFonts w:ascii="Times New Roman" w:hAnsi="Times New Roman" w:cs="Times New Roman"/>
            <w:sz w:val="24"/>
            <w:szCs w:val="24"/>
          </w:rPr>
          <w:t>(PDF) Inclusivity in education for autism spectrum disorders: Experiences of support from the perspective of parent/carers, school teaching staff and young people on the autism spectrum</w:t>
        </w:r>
      </w:hyperlink>
      <w:r w:rsidRPr="0098282F">
        <w:rPr>
          <w:rFonts w:ascii="Times New Roman" w:hAnsi="Times New Roman" w:cs="Times New Roman"/>
          <w:sz w:val="24"/>
          <w:szCs w:val="24"/>
        </w:rPr>
        <w:t>.</w:t>
      </w:r>
      <w:r w:rsidRPr="0098282F">
        <w:rPr>
          <w:rFonts w:ascii="Times New Roman" w:eastAsia="Times New Roman" w:hAnsi="Times New Roman" w:cs="Times New Roman"/>
          <w:sz w:val="24"/>
          <w:szCs w:val="24"/>
          <w:lang w:eastAsia="en-GB"/>
        </w:rPr>
        <w:t xml:space="preserve"> </w:t>
      </w:r>
    </w:p>
    <w:p w14:paraId="11BB311B"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Kellet, M. (2014) </w:t>
      </w:r>
      <w:r w:rsidRPr="0098282F">
        <w:rPr>
          <w:rFonts w:ascii="Times New Roman" w:hAnsi="Times New Roman" w:cs="Times New Roman"/>
          <w:i/>
          <w:iCs/>
          <w:sz w:val="24"/>
          <w:szCs w:val="24"/>
        </w:rPr>
        <w:t xml:space="preserve">An Introduction to the Study of Education. </w:t>
      </w:r>
      <w:r w:rsidRPr="0098282F">
        <w:rPr>
          <w:rFonts w:ascii="Times New Roman" w:hAnsi="Times New Roman" w:cs="Times New Roman"/>
          <w:sz w:val="24"/>
          <w:szCs w:val="24"/>
        </w:rPr>
        <w:t>4 edn. London: Routledge.</w:t>
      </w:r>
    </w:p>
    <w:p w14:paraId="5557846A"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Knight, S. (2016) </w:t>
      </w:r>
      <w:r w:rsidRPr="0098282F">
        <w:rPr>
          <w:rFonts w:ascii="Times New Roman" w:hAnsi="Times New Roman" w:cs="Times New Roman"/>
          <w:i/>
          <w:iCs/>
          <w:sz w:val="24"/>
          <w:szCs w:val="24"/>
        </w:rPr>
        <w:t xml:space="preserve">Forest School in Practice: for All Ages. </w:t>
      </w:r>
      <w:r w:rsidRPr="0098282F">
        <w:rPr>
          <w:rFonts w:ascii="Times New Roman" w:hAnsi="Times New Roman" w:cs="Times New Roman"/>
          <w:sz w:val="24"/>
          <w:szCs w:val="24"/>
        </w:rPr>
        <w:t>London: Sage.</w:t>
      </w:r>
    </w:p>
    <w:p w14:paraId="197FCBC6"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Kuyper, L. (2011) </w:t>
      </w:r>
      <w:r w:rsidRPr="0098282F">
        <w:rPr>
          <w:rFonts w:ascii="Times New Roman" w:hAnsi="Times New Roman" w:cs="Times New Roman"/>
          <w:i/>
          <w:iCs/>
          <w:sz w:val="24"/>
          <w:szCs w:val="24"/>
        </w:rPr>
        <w:t xml:space="preserve">The Zones of Regulation. </w:t>
      </w:r>
      <w:r w:rsidRPr="0098282F">
        <w:rPr>
          <w:rFonts w:ascii="Times New Roman" w:hAnsi="Times New Roman" w:cs="Times New Roman"/>
          <w:sz w:val="24"/>
          <w:szCs w:val="24"/>
        </w:rPr>
        <w:t xml:space="preserve">Available at: </w:t>
      </w:r>
      <w:hyperlink r:id="rId148" w:history="1">
        <w:r w:rsidRPr="0098282F">
          <w:rPr>
            <w:rStyle w:val="Hyperlink"/>
            <w:rFonts w:ascii="Times New Roman" w:hAnsi="Times New Roman" w:cs="Times New Roman"/>
            <w:sz w:val="24"/>
            <w:szCs w:val="24"/>
          </w:rPr>
          <w:t>The Zones of Regulation | A Curriculum for Emotional Regulation</w:t>
        </w:r>
      </w:hyperlink>
      <w:r w:rsidRPr="0098282F">
        <w:rPr>
          <w:rFonts w:ascii="Times New Roman" w:hAnsi="Times New Roman" w:cs="Times New Roman"/>
          <w:sz w:val="24"/>
          <w:szCs w:val="24"/>
        </w:rPr>
        <w:t xml:space="preserve"> (Accessed: 13 January 2025).</w:t>
      </w:r>
    </w:p>
    <w:p w14:paraId="56B928AB"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Learning Through Landscapes (no date) </w:t>
      </w:r>
      <w:r w:rsidRPr="0098282F">
        <w:rPr>
          <w:rFonts w:ascii="Times New Roman" w:hAnsi="Times New Roman" w:cs="Times New Roman"/>
          <w:i/>
          <w:iCs/>
          <w:sz w:val="24"/>
          <w:szCs w:val="24"/>
        </w:rPr>
        <w:t xml:space="preserve">Outdoor Learning Resources. (Image). </w:t>
      </w:r>
      <w:r w:rsidRPr="0098282F">
        <w:rPr>
          <w:rFonts w:ascii="Times New Roman" w:hAnsi="Times New Roman" w:cs="Times New Roman"/>
          <w:sz w:val="24"/>
          <w:szCs w:val="24"/>
        </w:rPr>
        <w:t xml:space="preserve">Available at: </w:t>
      </w:r>
      <w:hyperlink r:id="rId149" w:history="1">
        <w:r w:rsidRPr="0098282F">
          <w:rPr>
            <w:rStyle w:val="Hyperlink"/>
            <w:rFonts w:ascii="Times New Roman" w:hAnsi="Times New Roman" w:cs="Times New Roman"/>
            <w:sz w:val="24"/>
            <w:szCs w:val="24"/>
          </w:rPr>
          <w:t>Outdoor learning ideas | Learning through Landscapes</w:t>
        </w:r>
      </w:hyperlink>
      <w:r w:rsidRPr="0098282F">
        <w:rPr>
          <w:rFonts w:ascii="Times New Roman" w:hAnsi="Times New Roman" w:cs="Times New Roman"/>
          <w:sz w:val="24"/>
          <w:szCs w:val="24"/>
        </w:rPr>
        <w:t xml:space="preserve"> (Accessed: 14 January 2025).</w:t>
      </w:r>
    </w:p>
    <w:p w14:paraId="185A1BBD"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Loomes, R., Hull, L. and Mandy, W.P.L. (2017) What Is the Male-to-Female Ratio in Autism Spectrum Disorder? A Systematic Review and Meta-Analysis. </w:t>
      </w:r>
      <w:r w:rsidRPr="0098282F">
        <w:rPr>
          <w:rFonts w:ascii="Times New Roman" w:hAnsi="Times New Roman" w:cs="Times New Roman"/>
          <w:i/>
          <w:iCs/>
          <w:sz w:val="24"/>
          <w:szCs w:val="24"/>
        </w:rPr>
        <w:t>Journal of the American Academy of Child and Adolescent Psychiatry</w:t>
      </w:r>
      <w:r w:rsidRPr="0098282F">
        <w:rPr>
          <w:rFonts w:ascii="Times New Roman" w:hAnsi="Times New Roman" w:cs="Times New Roman"/>
          <w:sz w:val="24"/>
          <w:szCs w:val="24"/>
        </w:rPr>
        <w:t xml:space="preserve">, 56(6), pp. 466-474. Available at: </w:t>
      </w:r>
      <w:hyperlink r:id="rId150" w:history="1">
        <w:r w:rsidRPr="0098282F">
          <w:rPr>
            <w:rStyle w:val="Hyperlink"/>
            <w:rFonts w:ascii="Times New Roman" w:hAnsi="Times New Roman" w:cs="Times New Roman"/>
            <w:sz w:val="24"/>
            <w:szCs w:val="24"/>
          </w:rPr>
          <w:t>https://doi.org/10.1016/j.jaac.2017.03.013</w:t>
        </w:r>
      </w:hyperlink>
      <w:r w:rsidRPr="0098282F">
        <w:rPr>
          <w:rFonts w:ascii="Times New Roman" w:hAnsi="Times New Roman" w:cs="Times New Roman"/>
          <w:sz w:val="24"/>
          <w:szCs w:val="24"/>
        </w:rPr>
        <w:t xml:space="preserve">. </w:t>
      </w:r>
    </w:p>
    <w:p w14:paraId="53E6DF8D"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Mandy, W. (2019) ‘Social camouflaging in autism: Is it time to lose the mask?’ </w:t>
      </w:r>
      <w:r w:rsidRPr="0098282F">
        <w:rPr>
          <w:rFonts w:ascii="Times New Roman" w:hAnsi="Times New Roman" w:cs="Times New Roman"/>
          <w:i/>
          <w:iCs/>
          <w:sz w:val="24"/>
          <w:szCs w:val="24"/>
        </w:rPr>
        <w:t>Autism,</w:t>
      </w:r>
      <w:r w:rsidRPr="0098282F">
        <w:rPr>
          <w:rFonts w:ascii="Times New Roman" w:hAnsi="Times New Roman" w:cs="Times New Roman"/>
          <w:sz w:val="24"/>
          <w:szCs w:val="24"/>
        </w:rPr>
        <w:t xml:space="preserve"> 23(8), pp. 1879-1881. Available at: </w:t>
      </w:r>
      <w:hyperlink r:id="rId151" w:history="1">
        <w:r w:rsidRPr="0098282F">
          <w:rPr>
            <w:rStyle w:val="Hyperlink"/>
            <w:rFonts w:ascii="Times New Roman" w:hAnsi="Times New Roman" w:cs="Times New Roman"/>
            <w:sz w:val="24"/>
            <w:szCs w:val="24"/>
          </w:rPr>
          <w:t>https://doi.org/10.1177/1362361319878559</w:t>
        </w:r>
      </w:hyperlink>
      <w:r w:rsidRPr="0098282F">
        <w:rPr>
          <w:rFonts w:ascii="Times New Roman" w:hAnsi="Times New Roman" w:cs="Times New Roman"/>
          <w:sz w:val="24"/>
          <w:szCs w:val="24"/>
        </w:rPr>
        <w:t>.</w:t>
      </w:r>
    </w:p>
    <w:p w14:paraId="5B1AFF69"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Murray, J. (2015) ‘Practical Teaching Strategies for Students with Autism Spectrum Disorder: A Review of the Literature’ </w:t>
      </w:r>
      <w:r w:rsidRPr="0098282F">
        <w:rPr>
          <w:rFonts w:ascii="Times New Roman" w:hAnsi="Times New Roman" w:cs="Times New Roman"/>
          <w:i/>
          <w:iCs/>
          <w:sz w:val="24"/>
          <w:szCs w:val="24"/>
        </w:rPr>
        <w:t>BU Journal of Graduate Studies in Education</w:t>
      </w:r>
      <w:r w:rsidRPr="0098282F">
        <w:rPr>
          <w:rFonts w:ascii="Times New Roman" w:hAnsi="Times New Roman" w:cs="Times New Roman"/>
          <w:sz w:val="24"/>
          <w:szCs w:val="24"/>
        </w:rPr>
        <w:t xml:space="preserve">, 7(2), pp. 68-75. Available at: </w:t>
      </w:r>
      <w:hyperlink r:id="rId152" w:history="1">
        <w:r w:rsidRPr="0098282F">
          <w:rPr>
            <w:rStyle w:val="Hyperlink"/>
            <w:rFonts w:ascii="Times New Roman" w:hAnsi="Times New Roman" w:cs="Times New Roman"/>
            <w:sz w:val="24"/>
            <w:szCs w:val="24"/>
          </w:rPr>
          <w:t>https://files.eric.ed.gov/fulltext/EJ1230708.pdf</w:t>
        </w:r>
      </w:hyperlink>
      <w:r w:rsidRPr="0098282F">
        <w:rPr>
          <w:rFonts w:ascii="Times New Roman" w:hAnsi="Times New Roman" w:cs="Times New Roman"/>
          <w:sz w:val="24"/>
          <w:szCs w:val="24"/>
        </w:rPr>
        <w:t>.</w:t>
      </w:r>
    </w:p>
    <w:p w14:paraId="35C53B28"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National Autistic Society (2022) </w:t>
      </w:r>
      <w:r w:rsidRPr="0098282F">
        <w:rPr>
          <w:rFonts w:ascii="Times New Roman" w:hAnsi="Times New Roman" w:cs="Times New Roman"/>
          <w:i/>
          <w:iCs/>
          <w:sz w:val="24"/>
          <w:szCs w:val="24"/>
        </w:rPr>
        <w:t xml:space="preserve">Autistic Women and Girls. </w:t>
      </w:r>
      <w:r w:rsidRPr="0098282F">
        <w:rPr>
          <w:rFonts w:ascii="Times New Roman" w:hAnsi="Times New Roman" w:cs="Times New Roman"/>
          <w:sz w:val="24"/>
          <w:szCs w:val="24"/>
        </w:rPr>
        <w:t xml:space="preserve">Available at: </w:t>
      </w:r>
      <w:hyperlink r:id="rId153" w:history="1">
        <w:r w:rsidRPr="0098282F">
          <w:rPr>
            <w:rStyle w:val="Hyperlink"/>
            <w:rFonts w:ascii="Times New Roman" w:hAnsi="Times New Roman" w:cs="Times New Roman"/>
            <w:sz w:val="24"/>
            <w:szCs w:val="24"/>
          </w:rPr>
          <w:t>Autistic women and girls</w:t>
        </w:r>
      </w:hyperlink>
      <w:r w:rsidRPr="0098282F">
        <w:rPr>
          <w:rFonts w:ascii="Times New Roman" w:hAnsi="Times New Roman" w:cs="Times New Roman"/>
          <w:sz w:val="24"/>
          <w:szCs w:val="24"/>
        </w:rPr>
        <w:t xml:space="preserve"> (Accessed: 08 January 2025).</w:t>
      </w:r>
    </w:p>
    <w:p w14:paraId="6A7B4977"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National Autistic Society (2022) </w:t>
      </w:r>
      <w:r w:rsidRPr="0098282F">
        <w:rPr>
          <w:rFonts w:ascii="Times New Roman" w:hAnsi="Times New Roman" w:cs="Times New Roman"/>
          <w:i/>
          <w:iCs/>
          <w:sz w:val="24"/>
          <w:szCs w:val="24"/>
        </w:rPr>
        <w:t xml:space="preserve">Masking. </w:t>
      </w:r>
      <w:r w:rsidRPr="0098282F">
        <w:rPr>
          <w:rFonts w:ascii="Times New Roman" w:hAnsi="Times New Roman" w:cs="Times New Roman"/>
          <w:sz w:val="24"/>
          <w:szCs w:val="24"/>
        </w:rPr>
        <w:t xml:space="preserve">Available at: </w:t>
      </w:r>
      <w:hyperlink r:id="rId154" w:history="1">
        <w:r w:rsidRPr="0098282F">
          <w:rPr>
            <w:rStyle w:val="Hyperlink"/>
            <w:rFonts w:ascii="Times New Roman" w:hAnsi="Times New Roman" w:cs="Times New Roman"/>
            <w:sz w:val="24"/>
            <w:szCs w:val="24"/>
          </w:rPr>
          <w:t>https://www.autism.org.uk/advice-and-guidance/topics/behaviour/masking</w:t>
        </w:r>
      </w:hyperlink>
      <w:r w:rsidRPr="0098282F">
        <w:rPr>
          <w:rFonts w:ascii="Times New Roman" w:hAnsi="Times New Roman" w:cs="Times New Roman"/>
          <w:sz w:val="24"/>
          <w:szCs w:val="24"/>
        </w:rPr>
        <w:t xml:space="preserve"> (Accessed: 07 January 2025). </w:t>
      </w:r>
    </w:p>
    <w:p w14:paraId="16BE5591"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National Autistic Society (2023) </w:t>
      </w:r>
      <w:r w:rsidRPr="0098282F">
        <w:rPr>
          <w:rFonts w:ascii="Times New Roman" w:hAnsi="Times New Roman" w:cs="Times New Roman"/>
          <w:i/>
          <w:iCs/>
          <w:sz w:val="24"/>
          <w:szCs w:val="24"/>
        </w:rPr>
        <w:t xml:space="preserve">What is Augmentative and Alternative Communication and how can it benefit autistic people? </w:t>
      </w:r>
      <w:r w:rsidRPr="0098282F">
        <w:rPr>
          <w:rFonts w:ascii="Times New Roman" w:hAnsi="Times New Roman" w:cs="Times New Roman"/>
          <w:sz w:val="24"/>
          <w:szCs w:val="24"/>
        </w:rPr>
        <w:t xml:space="preserve"> Available at: </w:t>
      </w:r>
      <w:hyperlink r:id="rId155" w:history="1">
        <w:r w:rsidRPr="0098282F">
          <w:rPr>
            <w:rStyle w:val="Hyperlink"/>
            <w:rFonts w:ascii="Times New Roman" w:hAnsi="Times New Roman" w:cs="Times New Roman"/>
            <w:sz w:val="24"/>
            <w:szCs w:val="24"/>
          </w:rPr>
          <w:t>What is Augmentative and Alternative Communication and how can it benefit autistic people?</w:t>
        </w:r>
      </w:hyperlink>
      <w:r w:rsidRPr="0098282F">
        <w:rPr>
          <w:rFonts w:ascii="Times New Roman" w:hAnsi="Times New Roman" w:cs="Times New Roman"/>
          <w:sz w:val="24"/>
          <w:szCs w:val="24"/>
        </w:rPr>
        <w:t xml:space="preserve"> (Accessed: 14 November 2025).</w:t>
      </w:r>
    </w:p>
    <w:p w14:paraId="1EE54E68"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lastRenderedPageBreak/>
        <w:t xml:space="preserve">National Autistic Society (no date) </w:t>
      </w:r>
      <w:r w:rsidRPr="0098282F">
        <w:rPr>
          <w:rFonts w:ascii="Times New Roman" w:hAnsi="Times New Roman" w:cs="Times New Roman"/>
          <w:i/>
          <w:iCs/>
          <w:sz w:val="24"/>
          <w:szCs w:val="24"/>
        </w:rPr>
        <w:t xml:space="preserve">Visual Supports. (Image). </w:t>
      </w:r>
      <w:r w:rsidRPr="0098282F">
        <w:rPr>
          <w:rFonts w:ascii="Times New Roman" w:hAnsi="Times New Roman" w:cs="Times New Roman"/>
          <w:sz w:val="24"/>
          <w:szCs w:val="24"/>
        </w:rPr>
        <w:t xml:space="preserve">Available at: </w:t>
      </w:r>
      <w:hyperlink r:id="rId156" w:history="1">
        <w:r w:rsidRPr="0098282F">
          <w:rPr>
            <w:rStyle w:val="Hyperlink"/>
            <w:rFonts w:ascii="Times New Roman" w:hAnsi="Times New Roman" w:cs="Times New Roman"/>
            <w:sz w:val="24"/>
            <w:szCs w:val="24"/>
          </w:rPr>
          <w:t>https://www.autism.org.uk/advice-and-guidance/topics/communication/communication-tools/visual-supports</w:t>
        </w:r>
      </w:hyperlink>
      <w:r w:rsidRPr="0098282F">
        <w:rPr>
          <w:rFonts w:ascii="Times New Roman" w:hAnsi="Times New Roman" w:cs="Times New Roman"/>
          <w:sz w:val="24"/>
          <w:szCs w:val="24"/>
        </w:rPr>
        <w:t xml:space="preserve"> (Accessed: 14 January 2025).</w:t>
      </w:r>
    </w:p>
    <w:p w14:paraId="5DFD9E22"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National Autistic Society (no date) </w:t>
      </w:r>
      <w:r w:rsidRPr="0098282F">
        <w:rPr>
          <w:rFonts w:ascii="Times New Roman" w:hAnsi="Times New Roman" w:cs="Times New Roman"/>
          <w:i/>
          <w:iCs/>
          <w:sz w:val="24"/>
          <w:szCs w:val="24"/>
        </w:rPr>
        <w:t xml:space="preserve">Visual Supports. </w:t>
      </w:r>
      <w:r w:rsidRPr="0098282F">
        <w:rPr>
          <w:rFonts w:ascii="Times New Roman" w:hAnsi="Times New Roman" w:cs="Times New Roman"/>
          <w:sz w:val="24"/>
          <w:szCs w:val="24"/>
        </w:rPr>
        <w:t xml:space="preserve">Available at: </w:t>
      </w:r>
      <w:hyperlink r:id="rId157" w:history="1">
        <w:r w:rsidRPr="0098282F">
          <w:rPr>
            <w:rStyle w:val="Hyperlink"/>
            <w:rFonts w:ascii="Times New Roman" w:hAnsi="Times New Roman" w:cs="Times New Roman"/>
            <w:sz w:val="24"/>
            <w:szCs w:val="24"/>
          </w:rPr>
          <w:t>https://www.autism.org.uk/advice-and-guidance/topics/communication/communication-tools/visual-supports</w:t>
        </w:r>
      </w:hyperlink>
      <w:r w:rsidRPr="0098282F">
        <w:rPr>
          <w:rFonts w:ascii="Times New Roman" w:hAnsi="Times New Roman" w:cs="Times New Roman"/>
          <w:sz w:val="24"/>
          <w:szCs w:val="24"/>
        </w:rPr>
        <w:t xml:space="preserve"> (Accessed: 14 January 2025).</w:t>
      </w:r>
    </w:p>
    <w:p w14:paraId="65A85A96"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National Autistic Society (No Date) </w:t>
      </w:r>
      <w:r w:rsidRPr="0098282F">
        <w:rPr>
          <w:rFonts w:ascii="Times New Roman" w:hAnsi="Times New Roman" w:cs="Times New Roman"/>
          <w:i/>
          <w:iCs/>
          <w:sz w:val="24"/>
          <w:szCs w:val="24"/>
        </w:rPr>
        <w:t xml:space="preserve">What is Autism. </w:t>
      </w:r>
      <w:r w:rsidRPr="0098282F">
        <w:rPr>
          <w:rFonts w:ascii="Times New Roman" w:hAnsi="Times New Roman" w:cs="Times New Roman"/>
          <w:sz w:val="24"/>
          <w:szCs w:val="24"/>
        </w:rPr>
        <w:t xml:space="preserve">Available at: </w:t>
      </w:r>
      <w:hyperlink r:id="rId158" w:history="1">
        <w:r w:rsidRPr="0098282F">
          <w:rPr>
            <w:rStyle w:val="Hyperlink"/>
            <w:rFonts w:ascii="Times New Roman" w:hAnsi="Times New Roman" w:cs="Times New Roman"/>
            <w:sz w:val="24"/>
            <w:szCs w:val="24"/>
          </w:rPr>
          <w:t>What ishttps://www.autism.org.uk/advice-and-guidance/what-is-autism autism</w:t>
        </w:r>
      </w:hyperlink>
      <w:r w:rsidRPr="0098282F">
        <w:rPr>
          <w:rFonts w:ascii="Times New Roman" w:hAnsi="Times New Roman" w:cs="Times New Roman"/>
          <w:sz w:val="24"/>
          <w:szCs w:val="24"/>
        </w:rPr>
        <w:t xml:space="preserve"> (Accessed: 09 December 2024).</w:t>
      </w:r>
    </w:p>
    <w:p w14:paraId="06A81D57"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Neuro Launch Editorial team (2024) </w:t>
      </w:r>
      <w:r w:rsidRPr="0098282F">
        <w:rPr>
          <w:rFonts w:ascii="Times New Roman" w:hAnsi="Times New Roman" w:cs="Times New Roman"/>
          <w:i/>
          <w:iCs/>
          <w:sz w:val="24"/>
          <w:szCs w:val="24"/>
        </w:rPr>
        <w:t xml:space="preserve">Autism Case study. </w:t>
      </w:r>
      <w:r w:rsidRPr="0098282F">
        <w:rPr>
          <w:rFonts w:ascii="Times New Roman" w:hAnsi="Times New Roman" w:cs="Times New Roman"/>
          <w:sz w:val="24"/>
          <w:szCs w:val="24"/>
        </w:rPr>
        <w:t xml:space="preserve">Available at: </w:t>
      </w:r>
      <w:hyperlink r:id="rId159" w:history="1">
        <w:r w:rsidRPr="0098282F">
          <w:rPr>
            <w:rStyle w:val="Hyperlink"/>
            <w:rFonts w:ascii="Times New Roman" w:hAnsi="Times New Roman" w:cs="Times New Roman"/>
            <w:sz w:val="24"/>
            <w:szCs w:val="24"/>
          </w:rPr>
          <w:t>https://neurolaunch.com/autism-case-study/</w:t>
        </w:r>
      </w:hyperlink>
      <w:r w:rsidRPr="0098282F">
        <w:rPr>
          <w:rFonts w:ascii="Times New Roman" w:hAnsi="Times New Roman" w:cs="Times New Roman"/>
          <w:sz w:val="24"/>
          <w:szCs w:val="24"/>
        </w:rPr>
        <w:t xml:space="preserve">. (Accessed: 09 January 2025). </w:t>
      </w:r>
    </w:p>
    <w:p w14:paraId="7A7A34D8"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Neurodivergence Wales (no date) </w:t>
      </w:r>
      <w:r w:rsidRPr="0098282F">
        <w:rPr>
          <w:rFonts w:ascii="Times New Roman" w:hAnsi="Times New Roman" w:cs="Times New Roman"/>
          <w:i/>
          <w:iCs/>
          <w:sz w:val="24"/>
          <w:szCs w:val="24"/>
        </w:rPr>
        <w:t xml:space="preserve">Autism Aware Certification. </w:t>
      </w:r>
      <w:r w:rsidRPr="0098282F">
        <w:rPr>
          <w:rFonts w:ascii="Times New Roman" w:hAnsi="Times New Roman" w:cs="Times New Roman"/>
          <w:sz w:val="24"/>
          <w:szCs w:val="24"/>
        </w:rPr>
        <w:t xml:space="preserve">Available at: </w:t>
      </w:r>
      <w:hyperlink r:id="rId160" w:history="1">
        <w:r w:rsidRPr="0098282F">
          <w:rPr>
            <w:rStyle w:val="Hyperlink"/>
            <w:rFonts w:ascii="Times New Roman" w:hAnsi="Times New Roman" w:cs="Times New Roman"/>
            <w:sz w:val="24"/>
            <w:szCs w:val="24"/>
          </w:rPr>
          <w:t>Autism aware certification - Niwrowahaniaeth Cymru | Neurodivergence Wales | National Neurodivergence Team</w:t>
        </w:r>
      </w:hyperlink>
      <w:r w:rsidRPr="0098282F">
        <w:rPr>
          <w:rFonts w:ascii="Times New Roman" w:hAnsi="Times New Roman" w:cs="Times New Roman"/>
          <w:sz w:val="24"/>
          <w:szCs w:val="24"/>
        </w:rPr>
        <w:t xml:space="preserve"> (Accessed: 05 January 2025).</w:t>
      </w:r>
    </w:p>
    <w:p w14:paraId="3D4A430C"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NHS Wales (2024) </w:t>
      </w:r>
      <w:r w:rsidRPr="0098282F">
        <w:rPr>
          <w:rFonts w:ascii="Times New Roman" w:hAnsi="Times New Roman" w:cs="Times New Roman"/>
          <w:i/>
          <w:iCs/>
          <w:sz w:val="24"/>
          <w:szCs w:val="24"/>
        </w:rPr>
        <w:t xml:space="preserve">Autism Assessment Waiting Lists. </w:t>
      </w:r>
      <w:r w:rsidRPr="0098282F">
        <w:rPr>
          <w:rFonts w:ascii="Times New Roman" w:hAnsi="Times New Roman" w:cs="Times New Roman"/>
          <w:sz w:val="24"/>
          <w:szCs w:val="24"/>
        </w:rPr>
        <w:t xml:space="preserve">Available at: </w:t>
      </w:r>
      <w:hyperlink r:id="rId161" w:history="1">
        <w:r w:rsidRPr="0098282F">
          <w:rPr>
            <w:rStyle w:val="Hyperlink"/>
            <w:rFonts w:ascii="Times New Roman" w:hAnsi="Times New Roman" w:cs="Times New Roman"/>
            <w:sz w:val="24"/>
            <w:szCs w:val="24"/>
          </w:rPr>
          <w:t>Refe</w:t>
        </w:r>
        <w:r w:rsidRPr="0098282F">
          <w:rPr>
            <w:sz w:val="24"/>
            <w:szCs w:val="24"/>
          </w:rPr>
          <w:t xml:space="preserve"> </w:t>
        </w:r>
        <w:r w:rsidRPr="0098282F">
          <w:rPr>
            <w:rStyle w:val="Hyperlink"/>
            <w:rFonts w:ascii="Times New Roman" w:hAnsi="Times New Roman" w:cs="Times New Roman"/>
            <w:sz w:val="24"/>
            <w:szCs w:val="24"/>
          </w:rPr>
          <w:t>https://hduhb.nhs.wales/about-us/governance-arrangements/freedom-of-information/disclosure-log/disclosure-logs/autism-assessment-waiting-lists/ rence:</w:t>
        </w:r>
      </w:hyperlink>
      <w:r w:rsidRPr="0098282F">
        <w:rPr>
          <w:rFonts w:ascii="Times New Roman" w:hAnsi="Times New Roman" w:cs="Times New Roman"/>
          <w:sz w:val="24"/>
          <w:szCs w:val="24"/>
        </w:rPr>
        <w:t>(Accessed: 30 December 2024).</w:t>
      </w:r>
    </w:p>
    <w:p w14:paraId="64FAF182"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O’Nions, E., Viding, E., Greven, C. U., Ronald, A. and Happé, F. (2014) ‘Pathological demand avoidance: Exploring the behavioural profile.’ </w:t>
      </w:r>
      <w:r w:rsidRPr="0098282F">
        <w:rPr>
          <w:rFonts w:ascii="Times New Roman" w:hAnsi="Times New Roman" w:cs="Times New Roman"/>
          <w:i/>
          <w:iCs/>
          <w:sz w:val="24"/>
          <w:szCs w:val="24"/>
        </w:rPr>
        <w:t>Autism,</w:t>
      </w:r>
      <w:r w:rsidRPr="0098282F">
        <w:rPr>
          <w:rFonts w:ascii="Times New Roman" w:hAnsi="Times New Roman" w:cs="Times New Roman"/>
          <w:sz w:val="24"/>
          <w:szCs w:val="24"/>
        </w:rPr>
        <w:t xml:space="preserve"> 18(5), pp. 538-544. Available at: </w:t>
      </w:r>
      <w:hyperlink r:id="rId162" w:history="1">
        <w:r w:rsidRPr="0098282F">
          <w:rPr>
            <w:rStyle w:val="Hyperlink"/>
            <w:rFonts w:ascii="Times New Roman" w:hAnsi="Times New Roman" w:cs="Times New Roman"/>
            <w:sz w:val="24"/>
            <w:szCs w:val="24"/>
          </w:rPr>
          <w:t>https://doi.org/10.1177/1362361313481861</w:t>
        </w:r>
      </w:hyperlink>
      <w:r w:rsidRPr="0098282F">
        <w:rPr>
          <w:rFonts w:ascii="Times New Roman" w:hAnsi="Times New Roman" w:cs="Times New Roman"/>
          <w:sz w:val="24"/>
          <w:szCs w:val="24"/>
        </w:rPr>
        <w:t>.</w:t>
      </w:r>
    </w:p>
    <w:p w14:paraId="0A0FF361"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Ozonoff, S., Pennington, B.F. and Rogers, S.J. (1991) ‘Executive function deficits in high-functioning autistic individuals: relationship to theory of mind’ </w:t>
      </w:r>
      <w:r w:rsidRPr="0098282F">
        <w:rPr>
          <w:rFonts w:ascii="Times New Roman" w:hAnsi="Times New Roman" w:cs="Times New Roman"/>
          <w:i/>
          <w:iCs/>
          <w:sz w:val="24"/>
          <w:szCs w:val="24"/>
        </w:rPr>
        <w:t xml:space="preserve">Journal of Child Psychology and Psychiatry and Allied Disciplines, </w:t>
      </w:r>
      <w:r w:rsidRPr="0098282F">
        <w:rPr>
          <w:rFonts w:ascii="Times New Roman" w:hAnsi="Times New Roman" w:cs="Times New Roman"/>
          <w:sz w:val="24"/>
          <w:szCs w:val="24"/>
        </w:rPr>
        <w:t>32(7), pp. 1081-1105. Available at: doi: 10.1111/j.1469-7610.1991.tb00351.x. PMID: 1787138.</w:t>
      </w:r>
    </w:p>
    <w:p w14:paraId="20F879FA"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Patil, O. and Kapil, M. (2023) ‘Sensory Processing Differences in Individuals with Autism Spectrum Disorder: A Narrative Review of Underlying Mechanisms and Sensory-Based Interventions’ </w:t>
      </w:r>
      <w:r w:rsidRPr="0098282F">
        <w:rPr>
          <w:rFonts w:ascii="Times New Roman" w:hAnsi="Times New Roman" w:cs="Times New Roman"/>
          <w:i/>
          <w:iCs/>
          <w:sz w:val="24"/>
          <w:szCs w:val="24"/>
        </w:rPr>
        <w:t xml:space="preserve">Cureos, </w:t>
      </w:r>
      <w:r w:rsidRPr="0098282F">
        <w:rPr>
          <w:rFonts w:ascii="Times New Roman" w:hAnsi="Times New Roman" w:cs="Times New Roman"/>
          <w:sz w:val="24"/>
          <w:szCs w:val="24"/>
        </w:rPr>
        <w:t>15(10), pp. 1-7. Available at:</w:t>
      </w:r>
      <w:r w:rsidRPr="0098282F">
        <w:rPr>
          <w:sz w:val="24"/>
          <w:szCs w:val="24"/>
        </w:rPr>
        <w:t xml:space="preserve"> </w:t>
      </w:r>
      <w:hyperlink r:id="rId163" w:history="1">
        <w:r w:rsidRPr="0098282F">
          <w:rPr>
            <w:rStyle w:val="Hyperlink"/>
            <w:rFonts w:ascii="Times New Roman" w:hAnsi="Times New Roman" w:cs="Times New Roman"/>
            <w:sz w:val="24"/>
            <w:szCs w:val="24"/>
          </w:rPr>
          <w:t>https://pmc.ncbi.nlm.nih.gov/articles/PMC10687592/pdf/cureus-0015-00000048020.pdf</w:t>
        </w:r>
      </w:hyperlink>
      <w:r w:rsidRPr="0098282F">
        <w:rPr>
          <w:rFonts w:ascii="Times New Roman" w:hAnsi="Times New Roman" w:cs="Times New Roman"/>
          <w:sz w:val="24"/>
          <w:szCs w:val="24"/>
        </w:rPr>
        <w:t>.</w:t>
      </w:r>
    </w:p>
    <w:p w14:paraId="776C25F6"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PDA Society (2022) </w:t>
      </w:r>
      <w:r w:rsidRPr="0098282F">
        <w:rPr>
          <w:rFonts w:ascii="Times New Roman" w:hAnsi="Times New Roman" w:cs="Times New Roman"/>
          <w:i/>
          <w:iCs/>
          <w:sz w:val="24"/>
          <w:szCs w:val="24"/>
        </w:rPr>
        <w:t xml:space="preserve">Identifying and Understanding PDA. </w:t>
      </w:r>
      <w:r w:rsidRPr="0098282F">
        <w:rPr>
          <w:rFonts w:ascii="Times New Roman" w:hAnsi="Times New Roman" w:cs="Times New Roman"/>
          <w:sz w:val="24"/>
          <w:szCs w:val="24"/>
        </w:rPr>
        <w:t xml:space="preserve">Available at: </w:t>
      </w:r>
      <w:hyperlink r:id="rId164" w:history="1">
        <w:r w:rsidRPr="0098282F">
          <w:rPr>
            <w:rStyle w:val="Hyperlink"/>
            <w:rFonts w:ascii="Times New Roman" w:hAnsi="Times New Roman" w:cs="Times New Roman"/>
            <w:sz w:val="24"/>
            <w:szCs w:val="24"/>
          </w:rPr>
          <w:t>https://www.pdasociety.org.uk/about-pda/identifying-pda/</w:t>
        </w:r>
      </w:hyperlink>
      <w:r w:rsidRPr="0098282F">
        <w:rPr>
          <w:rFonts w:ascii="Times New Roman" w:hAnsi="Times New Roman" w:cs="Times New Roman"/>
          <w:sz w:val="24"/>
          <w:szCs w:val="24"/>
        </w:rPr>
        <w:t xml:space="preserve"> (Accessed: 05 January 2024).</w:t>
      </w:r>
    </w:p>
    <w:p w14:paraId="0AF94CC6"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Robertson, C. and Jaswal, V. (2024) ‘Barriers to Inclusion: Incorporating the Social Model in the Study of Children’s Understanding of Disability.’ </w:t>
      </w:r>
      <w:r w:rsidRPr="0098282F">
        <w:rPr>
          <w:rFonts w:ascii="Times New Roman" w:hAnsi="Times New Roman" w:cs="Times New Roman"/>
          <w:i/>
          <w:iCs/>
          <w:sz w:val="24"/>
          <w:szCs w:val="24"/>
        </w:rPr>
        <w:t xml:space="preserve">Cognitive Development. </w:t>
      </w:r>
      <w:r w:rsidRPr="0098282F">
        <w:rPr>
          <w:rFonts w:ascii="Times New Roman" w:hAnsi="Times New Roman" w:cs="Times New Roman"/>
          <w:sz w:val="24"/>
          <w:szCs w:val="24"/>
        </w:rPr>
        <w:t xml:space="preserve">70, pp. 1-12. Available at: </w:t>
      </w:r>
      <w:hyperlink r:id="rId165" w:history="1">
        <w:r w:rsidRPr="0098282F">
          <w:rPr>
            <w:rStyle w:val="Hyperlink"/>
            <w:rFonts w:ascii="Times New Roman" w:hAnsi="Times New Roman" w:cs="Times New Roman"/>
            <w:sz w:val="24"/>
            <w:szCs w:val="24"/>
          </w:rPr>
          <w:t>Barriers to inclusion: Incorporating the social model in the study of children’s understanding of disability</w:t>
        </w:r>
      </w:hyperlink>
      <w:r w:rsidRPr="0098282F">
        <w:rPr>
          <w:rFonts w:ascii="Times New Roman" w:hAnsi="Times New Roman" w:cs="Times New Roman"/>
          <w:sz w:val="24"/>
          <w:szCs w:val="24"/>
        </w:rPr>
        <w:t>.</w:t>
      </w:r>
    </w:p>
    <w:p w14:paraId="19030BE4"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Schwartz, K. (2015) </w:t>
      </w:r>
      <w:r w:rsidRPr="0098282F">
        <w:rPr>
          <w:rFonts w:ascii="Times New Roman" w:hAnsi="Times New Roman" w:cs="Times New Roman"/>
          <w:i/>
          <w:sz w:val="24"/>
          <w:szCs w:val="24"/>
        </w:rPr>
        <w:t xml:space="preserve">Why the Language We Use About Learning Determines Inclusivity. (Image) </w:t>
      </w:r>
      <w:r w:rsidRPr="0098282F">
        <w:rPr>
          <w:rFonts w:ascii="Times New Roman" w:hAnsi="Times New Roman" w:cs="Times New Roman"/>
          <w:iCs/>
          <w:sz w:val="24"/>
          <w:szCs w:val="24"/>
        </w:rPr>
        <w:t xml:space="preserve">Available at: </w:t>
      </w:r>
      <w:hyperlink r:id="rId166" w:history="1">
        <w:r w:rsidRPr="0098282F">
          <w:rPr>
            <w:rStyle w:val="Hyperlink"/>
            <w:rFonts w:ascii="Times New Roman" w:hAnsi="Times New Roman" w:cs="Times New Roman"/>
            <w:sz w:val="24"/>
            <w:szCs w:val="24"/>
          </w:rPr>
          <w:t>Why t https://www.kqed.org/mindshift/45075/why-the-language-we-use-about-</w:t>
        </w:r>
        <w:r w:rsidRPr="0098282F">
          <w:rPr>
            <w:rStyle w:val="Hyperlink"/>
            <w:rFonts w:ascii="Times New Roman" w:hAnsi="Times New Roman" w:cs="Times New Roman"/>
            <w:sz w:val="24"/>
            <w:szCs w:val="24"/>
          </w:rPr>
          <w:lastRenderedPageBreak/>
          <w:t>learning-determines-inclusivityhe Language We Use About Learning Determines Inclusivity | KQED</w:t>
        </w:r>
      </w:hyperlink>
      <w:r w:rsidRPr="0098282F">
        <w:rPr>
          <w:rFonts w:ascii="Times New Roman" w:hAnsi="Times New Roman" w:cs="Times New Roman"/>
          <w:sz w:val="24"/>
          <w:szCs w:val="24"/>
        </w:rPr>
        <w:t xml:space="preserve"> (Accessed: 10 December 2024).</w:t>
      </w:r>
    </w:p>
    <w:p w14:paraId="24EBFA01"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Sunshine Support (no date) </w:t>
      </w:r>
      <w:r w:rsidRPr="0098282F">
        <w:rPr>
          <w:rFonts w:ascii="Times New Roman" w:hAnsi="Times New Roman" w:cs="Times New Roman"/>
          <w:i/>
          <w:iCs/>
          <w:sz w:val="24"/>
          <w:szCs w:val="24"/>
        </w:rPr>
        <w:t xml:space="preserve">Sensory Seeking and Avoidant Free download. (Image) </w:t>
      </w:r>
      <w:r w:rsidRPr="0098282F">
        <w:rPr>
          <w:rFonts w:ascii="Times New Roman" w:hAnsi="Times New Roman" w:cs="Times New Roman"/>
          <w:sz w:val="24"/>
          <w:szCs w:val="24"/>
        </w:rPr>
        <w:t xml:space="preserve">Available at: </w:t>
      </w:r>
      <w:hyperlink r:id="rId167" w:history="1">
        <w:r w:rsidRPr="0098282F">
          <w:rPr>
            <w:rStyle w:val="Hyperlink"/>
            <w:rFonts w:ascii="Times New Roman" w:hAnsi="Times New Roman" w:cs="Times New Roman"/>
            <w:sz w:val="24"/>
            <w:szCs w:val="24"/>
          </w:rPr>
          <w:t>Sensory Seeking &amp; Avoidant- Free Download - Sunshine Support</w:t>
        </w:r>
      </w:hyperlink>
      <w:r w:rsidRPr="0098282F">
        <w:rPr>
          <w:rFonts w:ascii="Times New Roman" w:hAnsi="Times New Roman" w:cs="Times New Roman"/>
          <w:sz w:val="24"/>
          <w:szCs w:val="24"/>
        </w:rPr>
        <w:t xml:space="preserve"> (Accessed: 07 January 2025).</w:t>
      </w:r>
    </w:p>
    <w:p w14:paraId="0BE2B97B"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The British Psychological Society (2021) ‘Working with Autism: Best Practice Guidelines for Psychologists’ </w:t>
      </w:r>
      <w:r w:rsidRPr="0098282F">
        <w:rPr>
          <w:rFonts w:ascii="Times New Roman" w:hAnsi="Times New Roman" w:cs="Times New Roman"/>
          <w:i/>
          <w:iCs/>
          <w:sz w:val="24"/>
          <w:szCs w:val="24"/>
        </w:rPr>
        <w:t xml:space="preserve">British psychological society, </w:t>
      </w:r>
      <w:r w:rsidRPr="0098282F">
        <w:rPr>
          <w:rFonts w:ascii="Times New Roman" w:hAnsi="Times New Roman" w:cs="Times New Roman"/>
          <w:sz w:val="24"/>
          <w:szCs w:val="24"/>
        </w:rPr>
        <w:t>pp. 1-51. Available at: https://doi.org/10.53841/bpsrep.2021.rep156.</w:t>
      </w:r>
    </w:p>
    <w:p w14:paraId="13F2513E" w14:textId="77777777" w:rsidR="000C116C" w:rsidRPr="00D43131" w:rsidRDefault="000C116C" w:rsidP="000C116C">
      <w:pPr>
        <w:pStyle w:val="ListParagraph"/>
        <w:numPr>
          <w:ilvl w:val="0"/>
          <w:numId w:val="18"/>
        </w:numPr>
        <w:spacing w:line="360" w:lineRule="auto"/>
        <w:rPr>
          <w:rFonts w:ascii="Times New Roman" w:hAnsi="Times New Roman" w:cs="Times New Roman"/>
          <w:i/>
          <w:iCs/>
        </w:rPr>
      </w:pPr>
      <w:r w:rsidRPr="0046021E">
        <w:rPr>
          <w:rFonts w:ascii="Times New Roman" w:hAnsi="Times New Roman" w:cs="Times New Roman"/>
          <w:i/>
          <w:iCs/>
        </w:rPr>
        <w:t xml:space="preserve">The Rights of Children and Young Persons (Wales) Measures (2011), C.2. </w:t>
      </w:r>
      <w:r w:rsidRPr="0046021E">
        <w:rPr>
          <w:rFonts w:ascii="Times New Roman" w:hAnsi="Times New Roman" w:cs="Times New Roman"/>
        </w:rPr>
        <w:t xml:space="preserve"> Available at </w:t>
      </w:r>
      <w:hyperlink r:id="rId168" w:history="1">
        <w:r w:rsidRPr="0046021E">
          <w:rPr>
            <w:rStyle w:val="Hyperlink"/>
            <w:rFonts w:ascii="Times New Roman" w:hAnsi="Times New Roman" w:cs="Times New Roman"/>
          </w:rPr>
          <w:t>Rights of Children and Young Persons (Wales) Measure 2011</w:t>
        </w:r>
      </w:hyperlink>
      <w:r w:rsidRPr="0046021E">
        <w:rPr>
          <w:rFonts w:ascii="Times New Roman" w:hAnsi="Times New Roman" w:cs="Times New Roman"/>
        </w:rPr>
        <w:t xml:space="preserve"> (Accessed: </w:t>
      </w:r>
      <w:r>
        <w:rPr>
          <w:rFonts w:ascii="Times New Roman" w:hAnsi="Times New Roman" w:cs="Times New Roman"/>
        </w:rPr>
        <w:t>20</w:t>
      </w:r>
      <w:r w:rsidRPr="0046021E">
        <w:rPr>
          <w:rFonts w:ascii="Times New Roman" w:hAnsi="Times New Roman" w:cs="Times New Roman"/>
        </w:rPr>
        <w:t xml:space="preserve"> </w:t>
      </w:r>
      <w:r>
        <w:rPr>
          <w:rFonts w:ascii="Times New Roman" w:hAnsi="Times New Roman" w:cs="Times New Roman"/>
        </w:rPr>
        <w:t>December</w:t>
      </w:r>
      <w:r w:rsidRPr="0046021E">
        <w:rPr>
          <w:rFonts w:ascii="Times New Roman" w:hAnsi="Times New Roman" w:cs="Times New Roman"/>
        </w:rPr>
        <w:t xml:space="preserve"> 2024).</w:t>
      </w:r>
    </w:p>
    <w:p w14:paraId="52237BC8"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Tovey, H. (2016) </w:t>
      </w:r>
      <w:r w:rsidRPr="0098282F">
        <w:rPr>
          <w:rFonts w:ascii="Times New Roman" w:hAnsi="Times New Roman" w:cs="Times New Roman"/>
          <w:i/>
          <w:iCs/>
          <w:sz w:val="24"/>
          <w:szCs w:val="24"/>
        </w:rPr>
        <w:t xml:space="preserve">Bringing the Froebel Approach to the Early Years. </w:t>
      </w:r>
      <w:r w:rsidRPr="0098282F">
        <w:rPr>
          <w:rFonts w:ascii="Times New Roman" w:hAnsi="Times New Roman" w:cs="Times New Roman"/>
          <w:sz w:val="24"/>
          <w:szCs w:val="24"/>
        </w:rPr>
        <w:t>2</w:t>
      </w:r>
      <w:r>
        <w:rPr>
          <w:rFonts w:ascii="Times New Roman" w:hAnsi="Times New Roman" w:cs="Times New Roman"/>
        </w:rPr>
        <w:t xml:space="preserve"> </w:t>
      </w:r>
      <w:r w:rsidRPr="0098282F">
        <w:rPr>
          <w:rFonts w:ascii="Times New Roman" w:hAnsi="Times New Roman" w:cs="Times New Roman"/>
          <w:sz w:val="24"/>
          <w:szCs w:val="24"/>
        </w:rPr>
        <w:t xml:space="preserve">edn. London: Routledge. </w:t>
      </w:r>
    </w:p>
    <w:p w14:paraId="365093B4" w14:textId="77777777" w:rsidR="000C116C" w:rsidRPr="0098282F" w:rsidRDefault="000C116C" w:rsidP="000C116C">
      <w:pPr>
        <w:pStyle w:val="ListParagraph"/>
        <w:numPr>
          <w:ilvl w:val="0"/>
          <w:numId w:val="18"/>
        </w:numPr>
        <w:spacing w:after="360" w:line="360" w:lineRule="auto"/>
        <w:rPr>
          <w:rFonts w:ascii="Times New Roman" w:hAnsi="Times New Roman" w:cs="Times New Roman"/>
          <w:sz w:val="24"/>
          <w:szCs w:val="24"/>
        </w:rPr>
      </w:pPr>
      <w:r w:rsidRPr="0098282F">
        <w:rPr>
          <w:rFonts w:ascii="Times New Roman" w:hAnsi="Times New Roman" w:cs="Times New Roman"/>
          <w:sz w:val="24"/>
          <w:szCs w:val="24"/>
        </w:rPr>
        <w:t xml:space="preserve">UNICEF (1989) </w:t>
      </w:r>
      <w:r w:rsidRPr="0098282F">
        <w:rPr>
          <w:rFonts w:ascii="Times New Roman" w:hAnsi="Times New Roman" w:cs="Times New Roman"/>
          <w:i/>
          <w:iCs/>
          <w:sz w:val="24"/>
          <w:szCs w:val="24"/>
        </w:rPr>
        <w:t>The UN Convention Rights on The Rights of a Child.</w:t>
      </w:r>
      <w:r w:rsidRPr="0098282F">
        <w:rPr>
          <w:rFonts w:ascii="Times New Roman" w:hAnsi="Times New Roman" w:cs="Times New Roman"/>
          <w:sz w:val="24"/>
          <w:szCs w:val="24"/>
        </w:rPr>
        <w:t xml:space="preserve"> Available at: </w:t>
      </w:r>
      <w:hyperlink r:id="rId169" w:history="1">
        <w:r w:rsidRPr="0098282F">
          <w:rPr>
            <w:rStyle w:val="Hyperlink"/>
            <w:rFonts w:ascii="Times New Roman" w:hAnsi="Times New Roman" w:cs="Times New Roman"/>
            <w:sz w:val="24"/>
            <w:szCs w:val="24"/>
          </w:rPr>
          <w:t>UNCRC_summary-1_1.pdf (unicef.o</w:t>
        </w:r>
        <w:r w:rsidRPr="0098282F">
          <w:rPr>
            <w:rFonts w:ascii="Times New Roman" w:hAnsi="Times New Roman" w:cs="Times New Roman"/>
            <w:sz w:val="24"/>
            <w:szCs w:val="24"/>
          </w:rPr>
          <w:t xml:space="preserve"> </w:t>
        </w:r>
        <w:r w:rsidRPr="0098282F">
          <w:rPr>
            <w:rStyle w:val="Hyperlink"/>
            <w:rFonts w:ascii="Times New Roman" w:hAnsi="Times New Roman" w:cs="Times New Roman"/>
            <w:sz w:val="24"/>
            <w:szCs w:val="24"/>
          </w:rPr>
          <w:t>https://www.unicef.org.uk/wp-content/uploads/2019/10/UNCRC_summary-1_1.pdfrg.uk)</w:t>
        </w:r>
      </w:hyperlink>
      <w:r w:rsidRPr="0098282F">
        <w:rPr>
          <w:rFonts w:ascii="Times New Roman" w:hAnsi="Times New Roman" w:cs="Times New Roman"/>
          <w:sz w:val="24"/>
          <w:szCs w:val="24"/>
        </w:rPr>
        <w:t xml:space="preserve"> (Accessed: 09 January 2025).</w:t>
      </w:r>
    </w:p>
    <w:p w14:paraId="4C3F3762"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Vygotsky, L.S. (1978) </w:t>
      </w:r>
      <w:r w:rsidRPr="0098282F">
        <w:rPr>
          <w:rFonts w:ascii="Times New Roman" w:hAnsi="Times New Roman" w:cs="Times New Roman"/>
          <w:i/>
          <w:iCs/>
          <w:sz w:val="24"/>
          <w:szCs w:val="24"/>
        </w:rPr>
        <w:t xml:space="preserve">Mind in Society: The Development of Higher Psychological Processes. </w:t>
      </w:r>
      <w:r w:rsidRPr="0098282F">
        <w:rPr>
          <w:rFonts w:ascii="Times New Roman" w:hAnsi="Times New Roman" w:cs="Times New Roman"/>
          <w:sz w:val="24"/>
          <w:szCs w:val="24"/>
        </w:rPr>
        <w:t>Cambridge: Harvard University Press.</w:t>
      </w:r>
    </w:p>
    <w:p w14:paraId="303C8005"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Warnock, M. (2005). </w:t>
      </w:r>
      <w:r w:rsidRPr="0098282F">
        <w:rPr>
          <w:rFonts w:ascii="Times New Roman" w:hAnsi="Times New Roman" w:cs="Times New Roman"/>
          <w:i/>
          <w:iCs/>
          <w:sz w:val="24"/>
          <w:szCs w:val="24"/>
        </w:rPr>
        <w:t>Special Educational Needs: A New Outlook</w:t>
      </w:r>
      <w:r w:rsidRPr="0098282F">
        <w:rPr>
          <w:rFonts w:ascii="Times New Roman" w:hAnsi="Times New Roman" w:cs="Times New Roman"/>
          <w:sz w:val="24"/>
          <w:szCs w:val="24"/>
        </w:rPr>
        <w:t>. London: Philosophy of Education Society.</w:t>
      </w:r>
    </w:p>
    <w:p w14:paraId="1C081C5B"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t xml:space="preserve">Welsh Assembly Government (2015) </w:t>
      </w:r>
      <w:r w:rsidRPr="0098282F">
        <w:rPr>
          <w:rFonts w:ascii="Times New Roman" w:hAnsi="Times New Roman" w:cs="Times New Roman"/>
          <w:i/>
          <w:iCs/>
          <w:sz w:val="24"/>
          <w:szCs w:val="24"/>
        </w:rPr>
        <w:t xml:space="preserve">Foundation Phase Outdoor Learning Environment. </w:t>
      </w:r>
      <w:r w:rsidRPr="0098282F">
        <w:rPr>
          <w:rFonts w:ascii="Times New Roman" w:hAnsi="Times New Roman" w:cs="Times New Roman"/>
          <w:sz w:val="24"/>
          <w:szCs w:val="24"/>
        </w:rPr>
        <w:t>Available at</w:t>
      </w:r>
      <w:r w:rsidRPr="0098282F">
        <w:rPr>
          <w:rFonts w:ascii="Times New Roman" w:hAnsi="Times New Roman" w:cs="Times New Roman"/>
          <w:i/>
          <w:iCs/>
          <w:sz w:val="24"/>
          <w:szCs w:val="24"/>
        </w:rPr>
        <w:t xml:space="preserve">: </w:t>
      </w:r>
      <w:hyperlink r:id="rId170" w:history="1">
        <w:r w:rsidRPr="0098282F">
          <w:rPr>
            <w:rStyle w:val="Hyperlink"/>
            <w:rFonts w:ascii="Times New Roman" w:hAnsi="Times New Roman" w:cs="Times New Roman"/>
            <w:sz w:val="24"/>
            <w:szCs w:val="24"/>
          </w:rPr>
          <w:t>foundation-phase-framework-revised-2015.pdf (gov.wales)</w:t>
        </w:r>
      </w:hyperlink>
      <w:r w:rsidRPr="0098282F">
        <w:rPr>
          <w:rFonts w:ascii="Times New Roman" w:hAnsi="Times New Roman" w:cs="Times New Roman"/>
          <w:i/>
          <w:iCs/>
          <w:sz w:val="24"/>
          <w:szCs w:val="24"/>
        </w:rPr>
        <w:t xml:space="preserve"> </w:t>
      </w:r>
      <w:r w:rsidRPr="0098282F">
        <w:rPr>
          <w:rFonts w:ascii="Times New Roman" w:hAnsi="Times New Roman" w:cs="Times New Roman"/>
          <w:sz w:val="24"/>
          <w:szCs w:val="24"/>
        </w:rPr>
        <w:t>(Accessed: 15 January 2025).</w:t>
      </w:r>
    </w:p>
    <w:p w14:paraId="7E348F0B" w14:textId="77777777" w:rsidR="000C116C" w:rsidRPr="0098282F" w:rsidRDefault="000C116C" w:rsidP="000C116C">
      <w:pPr>
        <w:pStyle w:val="ListParagraph"/>
        <w:numPr>
          <w:ilvl w:val="0"/>
          <w:numId w:val="18"/>
        </w:numPr>
        <w:spacing w:after="360" w:line="360" w:lineRule="auto"/>
        <w:rPr>
          <w:rFonts w:ascii="Times New Roman" w:hAnsi="Times New Roman" w:cs="Times New Roman"/>
          <w:sz w:val="24"/>
          <w:szCs w:val="24"/>
        </w:rPr>
      </w:pPr>
      <w:r w:rsidRPr="0098282F">
        <w:rPr>
          <w:rFonts w:ascii="Times New Roman" w:hAnsi="Times New Roman" w:cs="Times New Roman"/>
          <w:sz w:val="24"/>
          <w:szCs w:val="24"/>
        </w:rPr>
        <w:t xml:space="preserve">Welsh Government (2018) </w:t>
      </w:r>
      <w:r w:rsidRPr="0098282F">
        <w:rPr>
          <w:rFonts w:ascii="Times New Roman" w:hAnsi="Times New Roman" w:cs="Times New Roman"/>
          <w:i/>
          <w:iCs/>
          <w:sz w:val="24"/>
          <w:szCs w:val="24"/>
        </w:rPr>
        <w:t xml:space="preserve">Additional Learning Needs and Education Tribunal (Wales) Act 2018. C.2. </w:t>
      </w:r>
      <w:r w:rsidRPr="0098282F">
        <w:rPr>
          <w:rFonts w:ascii="Times New Roman" w:hAnsi="Times New Roman" w:cs="Times New Roman"/>
          <w:sz w:val="24"/>
          <w:szCs w:val="24"/>
        </w:rPr>
        <w:t xml:space="preserve">Available at: </w:t>
      </w:r>
      <w:hyperlink r:id="rId171" w:history="1">
        <w:r w:rsidRPr="0098282F">
          <w:rPr>
            <w:rStyle w:val="Hyperlink"/>
            <w:rFonts w:ascii="Times New Roman" w:hAnsi="Times New Roman" w:cs="Times New Roman"/>
            <w:sz w:val="24"/>
            <w:szCs w:val="24"/>
          </w:rPr>
          <w:t>Additional Learning Needs and Education Tribunal (Wales) Act 2018 (legislation.gov.uk)</w:t>
        </w:r>
      </w:hyperlink>
      <w:r w:rsidRPr="0098282F">
        <w:rPr>
          <w:rFonts w:ascii="Times New Roman" w:hAnsi="Times New Roman" w:cs="Times New Roman"/>
          <w:sz w:val="24"/>
          <w:szCs w:val="24"/>
        </w:rPr>
        <w:t xml:space="preserve"> (Accessed: 10 January 2025).</w:t>
      </w:r>
    </w:p>
    <w:p w14:paraId="41609DD8"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Welsh Government (2018) </w:t>
      </w:r>
      <w:r w:rsidRPr="0098282F">
        <w:rPr>
          <w:rFonts w:ascii="Times New Roman" w:hAnsi="Times New Roman" w:cs="Times New Roman"/>
          <w:i/>
          <w:iCs/>
          <w:sz w:val="24"/>
          <w:szCs w:val="24"/>
        </w:rPr>
        <w:t xml:space="preserve">Inclusion and Pupil Support. </w:t>
      </w:r>
      <w:r w:rsidRPr="0098282F">
        <w:rPr>
          <w:rFonts w:ascii="Times New Roman" w:hAnsi="Times New Roman" w:cs="Times New Roman"/>
          <w:sz w:val="24"/>
          <w:szCs w:val="24"/>
        </w:rPr>
        <w:t xml:space="preserve">Available at: </w:t>
      </w:r>
      <w:hyperlink r:id="rId172" w:history="1">
        <w:r w:rsidRPr="0098282F">
          <w:rPr>
            <w:rStyle w:val="Hyperlink"/>
            <w:rFonts w:ascii="Times New Roman" w:hAnsi="Times New Roman" w:cs="Times New Roman"/>
            <w:sz w:val="24"/>
            <w:szCs w:val="24"/>
          </w:rPr>
          <w:t>guidance-inclusion-and-pupil-support_0.pdf</w:t>
        </w:r>
      </w:hyperlink>
      <w:r w:rsidRPr="0098282F">
        <w:rPr>
          <w:rFonts w:ascii="Times New Roman" w:hAnsi="Times New Roman" w:cs="Times New Roman"/>
          <w:sz w:val="24"/>
          <w:szCs w:val="24"/>
        </w:rPr>
        <w:t xml:space="preserve"> (Accessed: 05 December 2024).</w:t>
      </w:r>
    </w:p>
    <w:p w14:paraId="32944342"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Welsh Government (2019) </w:t>
      </w:r>
      <w:r w:rsidRPr="0098282F">
        <w:rPr>
          <w:rFonts w:ascii="Times New Roman" w:hAnsi="Times New Roman" w:cs="Times New Roman"/>
          <w:i/>
          <w:iCs/>
          <w:sz w:val="24"/>
          <w:szCs w:val="24"/>
        </w:rPr>
        <w:t>Professional Standards for Assistant Teaching</w:t>
      </w:r>
      <w:r w:rsidRPr="0098282F">
        <w:rPr>
          <w:rFonts w:ascii="Times New Roman" w:hAnsi="Times New Roman" w:cs="Times New Roman"/>
          <w:sz w:val="24"/>
          <w:szCs w:val="24"/>
        </w:rPr>
        <w:t xml:space="preserve">. Available at: </w:t>
      </w:r>
      <w:hyperlink r:id="rId173" w:history="1">
        <w:r w:rsidRPr="0098282F">
          <w:rPr>
            <w:rStyle w:val="Hyperlink"/>
            <w:rFonts w:ascii="Times New Roman" w:hAnsi="Times New Roman" w:cs="Times New Roman"/>
            <w:sz w:val="24"/>
            <w:szCs w:val="24"/>
          </w:rPr>
          <w:t>professional-standards-for-assisting-teaching-interactive-pdf-for-pc.pdf</w:t>
        </w:r>
      </w:hyperlink>
      <w:r w:rsidRPr="0098282F">
        <w:rPr>
          <w:rFonts w:ascii="Times New Roman" w:hAnsi="Times New Roman" w:cs="Times New Roman"/>
          <w:sz w:val="24"/>
          <w:szCs w:val="24"/>
        </w:rPr>
        <w:t xml:space="preserve"> (Accessed: 05 January 2025).</w:t>
      </w:r>
    </w:p>
    <w:p w14:paraId="7CE50201"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Welsh Government (2019) </w:t>
      </w:r>
      <w:r w:rsidRPr="0098282F">
        <w:rPr>
          <w:rFonts w:ascii="Times New Roman" w:hAnsi="Times New Roman" w:cs="Times New Roman"/>
          <w:i/>
          <w:iCs/>
          <w:sz w:val="24"/>
          <w:szCs w:val="24"/>
        </w:rPr>
        <w:t xml:space="preserve">Support for Children and Young People with Autism Spectrum Disorder. </w:t>
      </w:r>
      <w:r w:rsidRPr="0098282F">
        <w:rPr>
          <w:rFonts w:ascii="Times New Roman" w:hAnsi="Times New Roman" w:cs="Times New Roman"/>
          <w:sz w:val="24"/>
          <w:szCs w:val="24"/>
        </w:rPr>
        <w:t xml:space="preserve">Available at: </w:t>
      </w:r>
      <w:hyperlink r:id="rId174" w:history="1">
        <w:r w:rsidRPr="0098282F">
          <w:rPr>
            <w:rStyle w:val="Hyperlink"/>
            <w:rFonts w:ascii="Times New Roman" w:hAnsi="Times New Roman" w:cs="Times New Roman"/>
            <w:sz w:val="24"/>
            <w:szCs w:val="24"/>
          </w:rPr>
          <w:t>Support for children and young people with Autistic Spectrum Disorder (ASD) in educational settings [HTML] | GOV.WALES</w:t>
        </w:r>
      </w:hyperlink>
      <w:r w:rsidRPr="0098282F">
        <w:rPr>
          <w:rFonts w:ascii="Times New Roman" w:hAnsi="Times New Roman" w:cs="Times New Roman"/>
          <w:sz w:val="24"/>
          <w:szCs w:val="24"/>
        </w:rPr>
        <w:t xml:space="preserve"> (Accessed: 10 January 2025).</w:t>
      </w:r>
    </w:p>
    <w:p w14:paraId="788AE80E"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Welsh Government (2021) </w:t>
      </w:r>
      <w:r w:rsidRPr="0098282F">
        <w:rPr>
          <w:rFonts w:ascii="Times New Roman" w:hAnsi="Times New Roman" w:cs="Times New Roman"/>
          <w:i/>
          <w:iCs/>
          <w:sz w:val="24"/>
          <w:szCs w:val="24"/>
        </w:rPr>
        <w:t>Additional Learning Needs Code for Wales 2021 (The ALN Code) </w:t>
      </w:r>
      <w:r w:rsidRPr="0098282F">
        <w:rPr>
          <w:rFonts w:ascii="Times New Roman" w:hAnsi="Times New Roman" w:cs="Times New Roman"/>
          <w:sz w:val="24"/>
          <w:szCs w:val="24"/>
        </w:rPr>
        <w:t xml:space="preserve">Available at: </w:t>
      </w:r>
      <w:hyperlink r:id="rId175" w:history="1">
        <w:r w:rsidRPr="0098282F">
          <w:rPr>
            <w:rStyle w:val="Hyperlink"/>
            <w:rFonts w:ascii="Times New Roman" w:hAnsi="Times New Roman" w:cs="Times New Roman"/>
            <w:sz w:val="24"/>
            <w:szCs w:val="24"/>
          </w:rPr>
          <w:t>The Additional Learning Needs Code | GOV.WALES</w:t>
        </w:r>
      </w:hyperlink>
      <w:r w:rsidRPr="0098282F">
        <w:rPr>
          <w:rFonts w:ascii="Times New Roman" w:hAnsi="Times New Roman" w:cs="Times New Roman"/>
          <w:sz w:val="24"/>
          <w:szCs w:val="24"/>
        </w:rPr>
        <w:t xml:space="preserve"> (Accessed: 10 January 2025).</w:t>
      </w:r>
    </w:p>
    <w:p w14:paraId="03F55F7E" w14:textId="77777777" w:rsidR="000C116C" w:rsidRPr="0098282F" w:rsidRDefault="000C116C" w:rsidP="000C116C">
      <w:pPr>
        <w:pStyle w:val="ListParagraph"/>
        <w:numPr>
          <w:ilvl w:val="0"/>
          <w:numId w:val="18"/>
        </w:numPr>
        <w:spacing w:after="360" w:line="360" w:lineRule="auto"/>
        <w:rPr>
          <w:rFonts w:ascii="Times New Roman" w:hAnsi="Times New Roman" w:cs="Times New Roman"/>
          <w:sz w:val="24"/>
          <w:szCs w:val="24"/>
        </w:rPr>
      </w:pPr>
      <w:r w:rsidRPr="0098282F">
        <w:rPr>
          <w:rFonts w:ascii="Times New Roman" w:hAnsi="Times New Roman" w:cs="Times New Roman"/>
          <w:sz w:val="24"/>
          <w:szCs w:val="24"/>
        </w:rPr>
        <w:t xml:space="preserve">Welsh Government (2022) </w:t>
      </w:r>
      <w:r w:rsidRPr="0098282F">
        <w:rPr>
          <w:rFonts w:ascii="Times New Roman" w:hAnsi="Times New Roman" w:cs="Times New Roman"/>
          <w:i/>
          <w:iCs/>
          <w:sz w:val="24"/>
          <w:szCs w:val="24"/>
        </w:rPr>
        <w:t>New Curriculum for Wales</w:t>
      </w:r>
      <w:r w:rsidRPr="0098282F">
        <w:rPr>
          <w:rFonts w:ascii="Times New Roman" w:hAnsi="Times New Roman" w:cs="Times New Roman"/>
          <w:sz w:val="24"/>
          <w:szCs w:val="24"/>
        </w:rPr>
        <w:t xml:space="preserve">. Available at: </w:t>
      </w:r>
      <w:hyperlink r:id="rId176" w:history="1">
        <w:r w:rsidRPr="0098282F">
          <w:rPr>
            <w:rStyle w:val="Hyperlink"/>
            <w:rFonts w:ascii="Times New Roman" w:hAnsi="Times New Roman" w:cs="Times New Roman"/>
            <w:sz w:val="24"/>
            <w:szCs w:val="24"/>
          </w:rPr>
          <w:t>Curriculum for Wales - Hwb (gov.wales)</w:t>
        </w:r>
      </w:hyperlink>
      <w:r w:rsidRPr="0098282F">
        <w:rPr>
          <w:rFonts w:ascii="Times New Roman" w:hAnsi="Times New Roman" w:cs="Times New Roman"/>
          <w:sz w:val="24"/>
          <w:szCs w:val="24"/>
        </w:rPr>
        <w:t xml:space="preserve"> (Accessed: 10 January 2025).</w:t>
      </w:r>
    </w:p>
    <w:p w14:paraId="775D28BB" w14:textId="77777777" w:rsidR="000C116C" w:rsidRPr="0098282F" w:rsidRDefault="000C116C" w:rsidP="000C116C">
      <w:pPr>
        <w:pStyle w:val="ListParagraph"/>
        <w:numPr>
          <w:ilvl w:val="0"/>
          <w:numId w:val="18"/>
        </w:numPr>
        <w:spacing w:line="360" w:lineRule="auto"/>
        <w:rPr>
          <w:rFonts w:ascii="Times New Roman" w:hAnsi="Times New Roman" w:cs="Times New Roman"/>
          <w:i/>
          <w:iCs/>
          <w:sz w:val="24"/>
          <w:szCs w:val="24"/>
        </w:rPr>
      </w:pPr>
      <w:r w:rsidRPr="0098282F">
        <w:rPr>
          <w:rFonts w:ascii="Times New Roman" w:hAnsi="Times New Roman" w:cs="Times New Roman"/>
          <w:sz w:val="24"/>
          <w:szCs w:val="24"/>
        </w:rPr>
        <w:lastRenderedPageBreak/>
        <w:t xml:space="preserve">Welsh Government (2024) </w:t>
      </w:r>
      <w:r w:rsidRPr="0098282F">
        <w:rPr>
          <w:rFonts w:ascii="Times New Roman" w:hAnsi="Times New Roman" w:cs="Times New Roman"/>
          <w:i/>
          <w:iCs/>
          <w:sz w:val="24"/>
          <w:szCs w:val="24"/>
        </w:rPr>
        <w:t xml:space="preserve">Literacy and Numeracy Framework. </w:t>
      </w:r>
      <w:r w:rsidRPr="0098282F">
        <w:rPr>
          <w:rFonts w:ascii="Times New Roman" w:hAnsi="Times New Roman" w:cs="Times New Roman"/>
          <w:sz w:val="24"/>
          <w:szCs w:val="24"/>
        </w:rPr>
        <w:t xml:space="preserve">Accessed: </w:t>
      </w:r>
      <w:hyperlink r:id="rId177" w:history="1">
        <w:r w:rsidRPr="0098282F">
          <w:rPr>
            <w:rStyle w:val="Hyperlink"/>
            <w:rFonts w:ascii="Times New Roman" w:hAnsi="Times New Roman" w:cs="Times New Roman"/>
            <w:sz w:val="24"/>
            <w:szCs w:val="24"/>
          </w:rPr>
          <w:t>Literacy and Numeracy Framework - Hwb</w:t>
        </w:r>
      </w:hyperlink>
      <w:r w:rsidRPr="0098282F">
        <w:rPr>
          <w:rFonts w:ascii="Times New Roman" w:hAnsi="Times New Roman" w:cs="Times New Roman"/>
          <w:sz w:val="24"/>
          <w:szCs w:val="24"/>
        </w:rPr>
        <w:t xml:space="preserve"> ( Accessed: 14 January 2025).</w:t>
      </w:r>
    </w:p>
    <w:p w14:paraId="4BF08478" w14:textId="77777777" w:rsidR="000C116C" w:rsidRPr="0098282F"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Whittaker, D. (2021). </w:t>
      </w:r>
      <w:r w:rsidRPr="0098282F">
        <w:rPr>
          <w:rFonts w:ascii="Times New Roman" w:hAnsi="Times New Roman" w:cs="Times New Roman"/>
          <w:i/>
          <w:iCs/>
          <w:sz w:val="24"/>
          <w:szCs w:val="24"/>
        </w:rPr>
        <w:t>The Kindness Principle: Making Relational Behaviour Management Work in Schools</w:t>
      </w:r>
      <w:r w:rsidRPr="0098282F">
        <w:rPr>
          <w:rFonts w:ascii="Times New Roman" w:hAnsi="Times New Roman" w:cs="Times New Roman"/>
          <w:sz w:val="24"/>
          <w:szCs w:val="24"/>
        </w:rPr>
        <w:t>. United Kingdom: Crown House Publishing UK.</w:t>
      </w:r>
    </w:p>
    <w:p w14:paraId="6516D738" w14:textId="77777777" w:rsidR="000C116C" w:rsidRDefault="000C116C" w:rsidP="000C116C">
      <w:pPr>
        <w:pStyle w:val="ListParagraph"/>
        <w:numPr>
          <w:ilvl w:val="0"/>
          <w:numId w:val="18"/>
        </w:numPr>
        <w:spacing w:line="360" w:lineRule="auto"/>
        <w:rPr>
          <w:rFonts w:ascii="Times New Roman" w:hAnsi="Times New Roman" w:cs="Times New Roman"/>
          <w:sz w:val="24"/>
          <w:szCs w:val="24"/>
        </w:rPr>
      </w:pPr>
      <w:r w:rsidRPr="0098282F">
        <w:rPr>
          <w:rFonts w:ascii="Times New Roman" w:hAnsi="Times New Roman" w:cs="Times New Roman"/>
          <w:sz w:val="24"/>
          <w:szCs w:val="24"/>
        </w:rPr>
        <w:t xml:space="preserve">Zakaria, A. (2017) ‘The Effects of Inclusive Education on The Self-Concept of Students with Special Educational Needs’ </w:t>
      </w:r>
      <w:r w:rsidRPr="0098282F">
        <w:rPr>
          <w:rFonts w:ascii="Times New Roman" w:hAnsi="Times New Roman" w:cs="Times New Roman"/>
          <w:i/>
          <w:iCs/>
          <w:sz w:val="24"/>
          <w:szCs w:val="24"/>
        </w:rPr>
        <w:t xml:space="preserve">Journal of ICSAR, </w:t>
      </w:r>
      <w:r w:rsidRPr="0098282F">
        <w:rPr>
          <w:rFonts w:ascii="Times New Roman" w:hAnsi="Times New Roman" w:cs="Times New Roman"/>
          <w:sz w:val="24"/>
          <w:szCs w:val="24"/>
        </w:rPr>
        <w:t xml:space="preserve">1(1), pp. 2548-8600. Available at: </w:t>
      </w:r>
      <w:hyperlink r:id="rId178" w:history="1">
        <w:r w:rsidRPr="0098282F">
          <w:rPr>
            <w:rStyle w:val="Hyperlink"/>
            <w:rFonts w:ascii="Times New Roman" w:hAnsi="Times New Roman" w:cs="Times New Roman"/>
            <w:sz w:val="24"/>
            <w:szCs w:val="24"/>
          </w:rPr>
          <w:t>https://core.ac.uk/download/pdf/</w:t>
        </w:r>
        <w:proofErr w:type="spellStart"/>
        <w:r w:rsidRPr="0098282F">
          <w:rPr>
            <w:rStyle w:val="Hyperlink"/>
            <w:rFonts w:ascii="Times New Roman" w:hAnsi="Times New Roman" w:cs="Times New Roman"/>
            <w:sz w:val="24"/>
            <w:szCs w:val="24"/>
          </w:rPr>
          <w:t>287322225.pdf</w:t>
        </w:r>
        <w:proofErr w:type="spellEnd"/>
      </w:hyperlink>
      <w:r w:rsidRPr="0098282F">
        <w:rPr>
          <w:rFonts w:ascii="Times New Roman" w:hAnsi="Times New Roman" w:cs="Times New Roman"/>
          <w:sz w:val="24"/>
          <w:szCs w:val="24"/>
        </w:rPr>
        <w:t>.</w:t>
      </w:r>
    </w:p>
    <w:p w14:paraId="7D6A6C4C" w14:textId="115709C8" w:rsidR="00A6220C" w:rsidRPr="00D147F8" w:rsidRDefault="009802BB" w:rsidP="003E3496">
      <w:pPr>
        <w:rPr>
          <w:rFonts w:ascii="Times New Roman" w:hAnsi="Times New Roman" w:cs="Times New Roman"/>
          <w:noProof/>
          <w:sz w:val="24"/>
          <w:szCs w:val="24"/>
        </w:rPr>
      </w:pPr>
      <w:r w:rsidRPr="00D147F8">
        <w:rPr>
          <w:rFonts w:ascii="Times New Roman" w:hAnsi="Times New Roman" w:cs="Times New Roman"/>
          <w:noProof/>
          <w:sz w:val="24"/>
          <w:szCs w:val="24"/>
          <w:lang w:bidi="en-US"/>
        </w:rPr>
        <mc:AlternateContent>
          <mc:Choice Requires="wps">
            <w:drawing>
              <wp:anchor distT="0" distB="0" distL="114300" distR="114300" simplePos="0" relativeHeight="251159040" behindDoc="1" locked="1" layoutInCell="1" allowOverlap="1" wp14:anchorId="6112CED2" wp14:editId="0D1D691C">
                <wp:simplePos x="0" y="0"/>
                <wp:positionH relativeFrom="column">
                  <wp:posOffset>-3189605</wp:posOffset>
                </wp:positionH>
                <wp:positionV relativeFrom="page">
                  <wp:posOffset>6464300</wp:posOffset>
                </wp:positionV>
                <wp:extent cx="2501900" cy="825500"/>
                <wp:effectExtent l="0" t="0" r="0" b="0"/>
                <wp:wrapNone/>
                <wp:docPr id="24" name="Rectangle 24">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flipH="1" flipV="1">
                          <a:off x="0" y="0"/>
                          <a:ext cx="2501900" cy="825500"/>
                        </a:xfrm>
                        <a:prstGeom prst="rect">
                          <a:avLst/>
                        </a:prstGeom>
                        <a:solidFill>
                          <a:schemeClr val="accent1"/>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0C644867" w14:textId="77777777" w:rsidR="009802BB" w:rsidRPr="007D49F4" w:rsidRDefault="009802BB" w:rsidP="009802BB">
                            <w:pPr>
                              <w:spacing w:line="192" w:lineRule="auto"/>
                              <w:ind w:right="1077"/>
                              <w:rPr>
                                <w:rFonts w:ascii="Tw Cen MT" w:hAnsi="Tw Cen MT"/>
                                <w:b/>
                                <w:bCs/>
                                <w:noProof/>
                                <w:sz w:val="40"/>
                                <w:szCs w:val="40"/>
                              </w:rPr>
                            </w:pPr>
                          </w:p>
                        </w:txbxContent>
                      </wps:txbx>
                      <wps:bodyPr rot="0" spcFirstLastPara="0" vertOverflow="overflow" horzOverflow="overflow" vert="horz" wrap="square" lIns="91440" tIns="45720" rIns="91440" bIns="45720" numCol="1" spcCol="0" rtlCol="0" fromWordArt="0" anchor="b" anchorCtr="0" forceAA="0" compatLnSpc="1">
                        <a:prstTxWarp prst="textNoShape">
                          <a:avLst/>
                        </a:prstTxWarp>
                        <a:noAutofit/>
                      </wps:bodyPr>
                    </wps:wsp>
                  </a:graphicData>
                </a:graphic>
                <wp14:sizeRelH relativeFrom="margin">
                  <wp14:pctWidth>0</wp14:pctWidth>
                </wp14:sizeRelH>
                <wp14:sizeRelV relativeFrom="margin">
                  <wp14:pctHeight>0</wp14:pctHeight>
                </wp14:sizeRelV>
              </wp:anchor>
            </w:drawing>
          </mc:Choice>
          <mc:Fallback>
            <w:pict>
              <v:rect w14:anchorId="6112CED2" id="Rectangle 24" o:spid="_x0000_s1055" alt="&quot;&quot;" style="position:absolute;margin-left:-251.15pt;margin-top:509pt;width:197pt;height:65pt;flip:x y;z-index:-252157440;visibility:visible;mso-wrap-style:square;mso-width-percent:0;mso-height-percent:0;mso-wrap-distance-left:9pt;mso-wrap-distance-top:0;mso-wrap-distance-right:9pt;mso-wrap-distance-bottom:0;mso-position-horizontal:absolute;mso-position-horizontal-relative:text;mso-position-vertical:absolute;mso-position-vertical-relative:page;mso-width-percent:0;mso-height-percent:0;mso-width-relative:margin;mso-height-relative:margin;v-text-anchor:bottom"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BGuWOWhgIAAIcFAAAOAAAAZHJzL2Uyb0RvYy54bWysVN9v2yAQfp+0/wHxvtiJmq6N4lRRq2yT&#10;orZqu/WZYIiRMMeAxM7++h3Ycbs22sO0F3Rw3/36uLv5VVtrshfOKzAFHY9ySoThUCqzLej3p9Wn&#10;C0p8YKZkGowo6EF4erX4+GHe2JmYQAW6FI6gE+NnjS1oFYKdZZnnlaiZH4EVBpUSXM0CXt02Kx1r&#10;0Huts0men2cNuNI64MJ7fL3plHSR/EspeLiT0otAdEExt5BOl85NPLPFnM22jtlK8T4N9g9Z1EwZ&#10;DDq4umGBkZ1T71zVijvwIMOIQ52BlIqLVANWM87fVPNYMStSLUiOtwNN/v+55bf7R3vvkIbG+plH&#10;MVbRSlcTqZX9in9Kk/QjSlGHOZM2EXgYCBRtIBwfJ9N8fJkjzxx1F5PpFGV0nXUeo7V1PnwRUJMo&#10;FNThByWvbL/2oYMeIRHuQatypbROl9gU4lo7smf4nYxzYcK4D/AHUpuINxAtO6fxJXspMUnhoEXE&#10;afMgJFFlLCAlk7rvfaCUQ8VK0cXH4obyBotUbHIY0RLjD747+gbkqSJ6fDQVqXkH4/xviXUlDhYp&#10;MpgwGNfKgDvlQA/0yQ5/JKmjJrIU2k2L3CA155Hp+LSB8nDviINumrzlK4W/uWY+3DOH44MNgCsh&#10;3OEhNTQFhV6ipAL369R7xGNXo5aSBsexoP7njjlBif5msN8vx2dncX7T5Wz6eYIX91qzea0xu/oa&#10;sEWwdzG7JEZ80EdROqifcXMsY1RUMcMxdkE3R/E6dEsCNw8Xy2UC4cRaFtbm0fLjMMRefWqfmbN9&#10;QwcchVs4Di6bvenrDhs/yMByF0Cq1PQvrPYfgNOeOqnfTHGdvL4n1Mv+XPwGAAD//wMAUEsDBBQA&#10;BgAIAAAAIQCpsehS4gAAAA8BAAAPAAAAZHJzL2Rvd25yZXYueG1sTI/NTsMwEITvSLyDtUhcUGq7&#10;/CgKcaqAxK84QMoDuLZJIuJ1FLtp4OlZTnDcmdHsN+Vm8QOb3RT7gArkSgBzaILtsVXwvr3LcmAx&#10;abR6COgUfLkIm+r4qNSFDQd8c3OTWkYlGAutoEtpLDiPpnNex1UYHZL3ESavE51Ty+2kD1TuB74W&#10;4op73SN96PTobjtnPpu9V/BcP23l/Vndmu8X8/owPzY3ceyVOj1Z6mtgyS3pLwy/+IQOFTHtwh5t&#10;ZIOC7FKszylLjpA5zaJMJkVO2o40eUEar0r+f0f1AwAA//8DAFBLAQItABQABgAIAAAAIQC2gziS&#10;/gAAAOEBAAATAAAAAAAAAAAAAAAAAAAAAABbQ29udGVudF9UeXBlc10ueG1sUEsBAi0AFAAGAAgA&#10;AAAhADj9If/WAAAAlAEAAAsAAAAAAAAAAAAAAAAALwEAAF9yZWxzLy5yZWxzUEsBAi0AFAAGAAgA&#10;AAAhAEa5Y5aGAgAAhwUAAA4AAAAAAAAAAAAAAAAALgIAAGRycy9lMm9Eb2MueG1sUEsBAi0AFAAG&#10;AAgAAAAhAKmx6FLiAAAADwEAAA8AAAAAAAAAAAAAAAAA4AQAAGRycy9kb3ducmV2LnhtbFBLBQYA&#10;AAAABAAEAPMAAADvBQAAAAA=&#10;" fillcolor="#1cade4 [3204]" stroked="f" strokeweight="1pt">
                <v:textbox>
                  <w:txbxContent>
                    <w:p w14:paraId="0C644867" w14:textId="77777777" w:rsidR="009802BB" w:rsidRPr="007D49F4" w:rsidRDefault="009802BB" w:rsidP="009802BB">
                      <w:pPr>
                        <w:spacing w:line="192" w:lineRule="auto"/>
                        <w:ind w:right="1077"/>
                        <w:rPr>
                          <w:rFonts w:ascii="Tw Cen MT" w:hAnsi="Tw Cen MT"/>
                          <w:b/>
                          <w:bCs/>
                          <w:noProof/>
                          <w:sz w:val="40"/>
                          <w:szCs w:val="40"/>
                        </w:rPr>
                      </w:pPr>
                    </w:p>
                  </w:txbxContent>
                </v:textbox>
                <w10:wrap anchory="page"/>
                <w10:anchorlock/>
              </v:rect>
            </w:pict>
          </mc:Fallback>
        </mc:AlternateContent>
      </w:r>
    </w:p>
    <w:sectPr w:rsidR="00A6220C" w:rsidRPr="00D147F8" w:rsidSect="00CC79C9">
      <w:pgSz w:w="11906" w:h="16838" w:code="9"/>
      <w:pgMar w:top="994" w:right="864" w:bottom="720" w:left="864" w:header="706" w:footer="706" w:gutter="0"/>
      <w:cols w:space="851"/>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endnote w:type="separator" w:id="-1">
    <w:p w14:paraId="35ECA061" w14:textId="77777777" w:rsidR="00995354" w:rsidRPr="007D49F4" w:rsidRDefault="00995354" w:rsidP="00A63A6C">
      <w:pPr>
        <w:spacing w:after="0" w:line="240" w:lineRule="auto"/>
        <w:rPr>
          <w:noProof/>
        </w:rPr>
      </w:pPr>
      <w:r w:rsidRPr="007D49F4">
        <w:rPr>
          <w:noProof/>
        </w:rPr>
        <w:separator/>
      </w:r>
    </w:p>
  </w:endnote>
  <w:endnote w:type="continuationSeparator" w:id="0">
    <w:p w14:paraId="6E679EE2" w14:textId="77777777" w:rsidR="00995354" w:rsidRPr="007D49F4" w:rsidRDefault="00995354" w:rsidP="00A63A6C">
      <w:pPr>
        <w:spacing w:after="0" w:line="240" w:lineRule="auto"/>
        <w:rPr>
          <w:noProof/>
        </w:rPr>
      </w:pPr>
      <w:r w:rsidRPr="007D49F4">
        <w:rPr>
          <w:noProof/>
        </w:rP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Franklin Gothic Medium Cond">
    <w:panose1 w:val="020B0606030402020204"/>
    <w:charset w:val="00"/>
    <w:family w:val="swiss"/>
    <w:pitch w:val="variable"/>
    <w:sig w:usb0="00000287" w:usb1="00000000" w:usb2="00000000" w:usb3="00000000" w:csb0="0000009F" w:csb1="00000000"/>
  </w:font>
  <w:font w:name="Calibri">
    <w:panose1 w:val="020F0502020204030204"/>
    <w:charset w:val="00"/>
    <w:family w:val="swiss"/>
    <w:pitch w:val="variable"/>
    <w:sig w:usb0="E4002EFF" w:usb1="C200247B" w:usb2="00000009" w:usb3="00000000" w:csb0="000001FF" w:csb1="00000000"/>
  </w:font>
  <w:font w:name="Tw Cen MT">
    <w:panose1 w:val="020B0602020104020603"/>
    <w:charset w:val="00"/>
    <w:family w:val="swiss"/>
    <w:pitch w:val="variable"/>
    <w:sig w:usb0="00000007" w:usb1="00000000" w:usb2="00000000" w:usb3="00000000" w:csb0="00000003" w:csb1="00000000"/>
  </w:font>
  <w:font w:name="SimHei">
    <w:altName w:val="黑体"/>
    <w:panose1 w:val="02010600030101010101"/>
    <w:charset w:val="86"/>
    <w:family w:val="modern"/>
    <w:pitch w:val="fixed"/>
    <w:sig w:usb0="800002BF" w:usb1="38CF7CFA" w:usb2="00000016" w:usb3="00000000" w:csb0="00040001" w:csb1="00000000"/>
  </w:font>
  <w:font w:name="SimSun">
    <w:altName w:val="宋体"/>
    <w:panose1 w:val="02010600030101010101"/>
    <w:charset w:val="86"/>
    <w:family w:val="auto"/>
    <w:pitch w:val="variable"/>
    <w:sig w:usb0="00000203" w:usb1="288F0000" w:usb2="00000016" w:usb3="00000000" w:csb0="00040001" w:csb1="00000000"/>
  </w:font>
  <w:font w:name="Arial">
    <w:panose1 w:val="020B0604020202020204"/>
    <w:charset w:val="00"/>
    <w:family w:val="swiss"/>
    <w:pitch w:val="variable"/>
    <w:sig w:usb0="E0002EFF" w:usb1="C000785B"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footnote w:type="separator" w:id="-1">
    <w:p w14:paraId="0B0AD73F" w14:textId="77777777" w:rsidR="00995354" w:rsidRPr="007D49F4" w:rsidRDefault="00995354" w:rsidP="00A63A6C">
      <w:pPr>
        <w:spacing w:after="0" w:line="240" w:lineRule="auto"/>
        <w:rPr>
          <w:noProof/>
        </w:rPr>
      </w:pPr>
      <w:r w:rsidRPr="007D49F4">
        <w:rPr>
          <w:noProof/>
        </w:rPr>
        <w:separator/>
      </w:r>
    </w:p>
  </w:footnote>
  <w:footnote w:type="continuationSeparator" w:id="0">
    <w:p w14:paraId="4EF578E4" w14:textId="77777777" w:rsidR="00995354" w:rsidRPr="007D49F4" w:rsidRDefault="00995354" w:rsidP="00A63A6C">
      <w:pPr>
        <w:spacing w:after="0" w:line="240" w:lineRule="auto"/>
        <w:rPr>
          <w:noProof/>
        </w:rPr>
      </w:pPr>
      <w:r w:rsidRPr="007D49F4">
        <w:rPr>
          <w:noProof/>
        </w:rP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p w14:paraId="156F95C2" w14:textId="4CB471AA" w:rsidR="002D41F5" w:rsidRDefault="00335DC8">
    <w:pPr>
      <w:pStyle w:val="Header"/>
    </w:pPr>
    <w:r>
      <w:t>1904250</w:t>
    </w:r>
    <w:r>
      <w:ptab w:relativeTo="margin" w:alignment="center" w:leader="none"/>
    </w:r>
    <w:proofErr w:type="spellStart"/>
    <w:r>
      <w:t>ECES5006</w:t>
    </w:r>
    <w:proofErr w:type="spellEnd"/>
    <w:r>
      <w:ptab w:relativeTo="margin" w:alignment="right" w:leader="none"/>
    </w:r>
    <w:r>
      <w:t>439</w:t>
    </w:r>
    <w:r w:rsidR="002D41F5">
      <w:t>6</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sdtfl w16du wp14">
  <w:abstractNum w:abstractNumId="0" w15:restartNumberingAfterBreak="0">
    <w:nsid w:val="FFFFFF89"/>
    <w:multiLevelType w:val="singleLevel"/>
    <w:tmpl w:val="DBC47B8C"/>
    <w:lvl w:ilvl="0">
      <w:start w:val="1"/>
      <w:numFmt w:val="bullet"/>
      <w:lvlText w:val=""/>
      <w:lvlJc w:val="left"/>
      <w:pPr>
        <w:tabs>
          <w:tab w:val="num" w:pos="360"/>
        </w:tabs>
        <w:ind w:left="360" w:hanging="360"/>
      </w:pPr>
      <w:rPr>
        <w:rFonts w:ascii="Symbol" w:hAnsi="Symbol" w:hint="default"/>
      </w:rPr>
    </w:lvl>
  </w:abstractNum>
  <w:abstractNum w:abstractNumId="1" w15:restartNumberingAfterBreak="0">
    <w:nsid w:val="06326D4D"/>
    <w:multiLevelType w:val="hybridMultilevel"/>
    <w:tmpl w:val="FC12D6B8"/>
    <w:lvl w:ilvl="0" w:tplc="A5B0D44A">
      <w:start w:val="1"/>
      <w:numFmt w:val="bullet"/>
      <w:lvlText w:val=""/>
      <w:lvlJc w:val="left"/>
      <w:pPr>
        <w:ind w:left="720" w:hanging="360"/>
      </w:pPr>
      <w:rPr>
        <w:rFonts w:ascii="Symbol" w:hAnsi="Symbol" w:hint="default"/>
        <w:color w:val="1CADE4" w:themeColor="accent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2" w15:restartNumberingAfterBreak="0">
    <w:nsid w:val="12E87403"/>
    <w:multiLevelType w:val="hybridMultilevel"/>
    <w:tmpl w:val="D07CB9B4"/>
    <w:lvl w:ilvl="0" w:tplc="88D4D174">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155E74C1"/>
    <w:multiLevelType w:val="hybridMultilevel"/>
    <w:tmpl w:val="F6EE88F4"/>
    <w:lvl w:ilvl="0" w:tplc="14EE602C">
      <w:start w:val="1"/>
      <w:numFmt w:val="bullet"/>
      <w:lvlText w:val="►"/>
      <w:lvlJc w:val="left"/>
      <w:pPr>
        <w:ind w:left="720" w:hanging="360"/>
      </w:pPr>
      <w:rPr>
        <w:rFonts w:ascii="Franklin Gothic Medium Cond" w:hAnsi="Franklin Gothic Medium Cond" w:hint="default"/>
        <w:color w:val="1CADE4" w:themeColor="accent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4" w15:restartNumberingAfterBreak="0">
    <w:nsid w:val="16B962DE"/>
    <w:multiLevelType w:val="hybridMultilevel"/>
    <w:tmpl w:val="527A71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5" w15:restartNumberingAfterBreak="0">
    <w:nsid w:val="186E6231"/>
    <w:multiLevelType w:val="hybridMultilevel"/>
    <w:tmpl w:val="66182082"/>
    <w:lvl w:ilvl="0" w:tplc="88D4D174">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BA07BA0"/>
    <w:multiLevelType w:val="hybridMultilevel"/>
    <w:tmpl w:val="E77652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2BA217C2"/>
    <w:multiLevelType w:val="hybridMultilevel"/>
    <w:tmpl w:val="33A81CD4"/>
    <w:lvl w:ilvl="0" w:tplc="88D4D174">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40610F64"/>
    <w:multiLevelType w:val="hybridMultilevel"/>
    <w:tmpl w:val="1F2087F0"/>
    <w:lvl w:ilvl="0" w:tplc="88D4D174">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479905DF"/>
    <w:multiLevelType w:val="hybridMultilevel"/>
    <w:tmpl w:val="C6F654F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0" w15:restartNumberingAfterBreak="0">
    <w:nsid w:val="4E2236B4"/>
    <w:multiLevelType w:val="hybridMultilevel"/>
    <w:tmpl w:val="AFEA21A0"/>
    <w:lvl w:ilvl="0" w:tplc="08090001">
      <w:start w:val="1"/>
      <w:numFmt w:val="bullet"/>
      <w:lvlText w:val=""/>
      <w:lvlJc w:val="left"/>
      <w:pPr>
        <w:ind w:left="1440" w:hanging="360"/>
      </w:pPr>
      <w:rPr>
        <w:rFonts w:ascii="Symbol" w:hAnsi="Symbol" w:hint="default"/>
      </w:rPr>
    </w:lvl>
    <w:lvl w:ilvl="1" w:tplc="08090003" w:tentative="1">
      <w:start w:val="1"/>
      <w:numFmt w:val="bullet"/>
      <w:lvlText w:val="o"/>
      <w:lvlJc w:val="left"/>
      <w:pPr>
        <w:ind w:left="2160" w:hanging="360"/>
      </w:pPr>
      <w:rPr>
        <w:rFonts w:ascii="Courier New" w:hAnsi="Courier New" w:cs="Courier New" w:hint="default"/>
      </w:rPr>
    </w:lvl>
    <w:lvl w:ilvl="2" w:tplc="08090005" w:tentative="1">
      <w:start w:val="1"/>
      <w:numFmt w:val="bullet"/>
      <w:lvlText w:val=""/>
      <w:lvlJc w:val="left"/>
      <w:pPr>
        <w:ind w:left="2880" w:hanging="360"/>
      </w:pPr>
      <w:rPr>
        <w:rFonts w:ascii="Wingdings" w:hAnsi="Wingdings" w:hint="default"/>
      </w:rPr>
    </w:lvl>
    <w:lvl w:ilvl="3" w:tplc="08090001" w:tentative="1">
      <w:start w:val="1"/>
      <w:numFmt w:val="bullet"/>
      <w:lvlText w:val=""/>
      <w:lvlJc w:val="left"/>
      <w:pPr>
        <w:ind w:left="3600" w:hanging="360"/>
      </w:pPr>
      <w:rPr>
        <w:rFonts w:ascii="Symbol" w:hAnsi="Symbol" w:hint="default"/>
      </w:rPr>
    </w:lvl>
    <w:lvl w:ilvl="4" w:tplc="08090003" w:tentative="1">
      <w:start w:val="1"/>
      <w:numFmt w:val="bullet"/>
      <w:lvlText w:val="o"/>
      <w:lvlJc w:val="left"/>
      <w:pPr>
        <w:ind w:left="4320" w:hanging="360"/>
      </w:pPr>
      <w:rPr>
        <w:rFonts w:ascii="Courier New" w:hAnsi="Courier New" w:cs="Courier New" w:hint="default"/>
      </w:rPr>
    </w:lvl>
    <w:lvl w:ilvl="5" w:tplc="08090005" w:tentative="1">
      <w:start w:val="1"/>
      <w:numFmt w:val="bullet"/>
      <w:lvlText w:val=""/>
      <w:lvlJc w:val="left"/>
      <w:pPr>
        <w:ind w:left="5040" w:hanging="360"/>
      </w:pPr>
      <w:rPr>
        <w:rFonts w:ascii="Wingdings" w:hAnsi="Wingdings" w:hint="default"/>
      </w:rPr>
    </w:lvl>
    <w:lvl w:ilvl="6" w:tplc="08090001" w:tentative="1">
      <w:start w:val="1"/>
      <w:numFmt w:val="bullet"/>
      <w:lvlText w:val=""/>
      <w:lvlJc w:val="left"/>
      <w:pPr>
        <w:ind w:left="5760" w:hanging="360"/>
      </w:pPr>
      <w:rPr>
        <w:rFonts w:ascii="Symbol" w:hAnsi="Symbol" w:hint="default"/>
      </w:rPr>
    </w:lvl>
    <w:lvl w:ilvl="7" w:tplc="08090003" w:tentative="1">
      <w:start w:val="1"/>
      <w:numFmt w:val="bullet"/>
      <w:lvlText w:val="o"/>
      <w:lvlJc w:val="left"/>
      <w:pPr>
        <w:ind w:left="6480" w:hanging="360"/>
      </w:pPr>
      <w:rPr>
        <w:rFonts w:ascii="Courier New" w:hAnsi="Courier New" w:cs="Courier New" w:hint="default"/>
      </w:rPr>
    </w:lvl>
    <w:lvl w:ilvl="8" w:tplc="08090005" w:tentative="1">
      <w:start w:val="1"/>
      <w:numFmt w:val="bullet"/>
      <w:lvlText w:val=""/>
      <w:lvlJc w:val="left"/>
      <w:pPr>
        <w:ind w:left="7200" w:hanging="360"/>
      </w:pPr>
      <w:rPr>
        <w:rFonts w:ascii="Wingdings" w:hAnsi="Wingdings" w:hint="default"/>
      </w:rPr>
    </w:lvl>
  </w:abstractNum>
  <w:abstractNum w:abstractNumId="11" w15:restartNumberingAfterBreak="0">
    <w:nsid w:val="4ED508CC"/>
    <w:multiLevelType w:val="hybridMultilevel"/>
    <w:tmpl w:val="78549E66"/>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2" w15:restartNumberingAfterBreak="0">
    <w:nsid w:val="56FE093D"/>
    <w:multiLevelType w:val="hybridMultilevel"/>
    <w:tmpl w:val="2DFC79D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62B61EBA"/>
    <w:multiLevelType w:val="hybridMultilevel"/>
    <w:tmpl w:val="0ADE4A7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4" w15:restartNumberingAfterBreak="0">
    <w:nsid w:val="680B2EBE"/>
    <w:multiLevelType w:val="hybridMultilevel"/>
    <w:tmpl w:val="6972D4BE"/>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68BC342A"/>
    <w:multiLevelType w:val="hybridMultilevel"/>
    <w:tmpl w:val="3012AC96"/>
    <w:lvl w:ilvl="0" w:tplc="AA0285CC">
      <w:start w:val="1"/>
      <w:numFmt w:val="bullet"/>
      <w:pStyle w:val="ListBullet"/>
      <w:lvlText w:val="►"/>
      <w:lvlJc w:val="left"/>
      <w:pPr>
        <w:ind w:left="720" w:hanging="360"/>
      </w:pPr>
      <w:rPr>
        <w:rFonts w:ascii="Franklin Gothic Medium Cond" w:hAnsi="Franklin Gothic Medium Cond" w:hint="default"/>
        <w:color w:val="1CADE4" w:themeColor="accent1"/>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16" w15:restartNumberingAfterBreak="0">
    <w:nsid w:val="743F7349"/>
    <w:multiLevelType w:val="hybridMultilevel"/>
    <w:tmpl w:val="0BA878E0"/>
    <w:lvl w:ilvl="0" w:tplc="88D4D174">
      <w:start w:val="1"/>
      <w:numFmt w:val="bullet"/>
      <w:lvlText w:val=""/>
      <w:lvlJc w:val="left"/>
      <w:pPr>
        <w:ind w:left="720" w:hanging="360"/>
      </w:pPr>
      <w:rPr>
        <w:rFonts w:ascii="Symbol" w:hAnsi="Symbol" w:hint="default"/>
        <w:color w:val="000000" w:themeColor="text1"/>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76FE4A01"/>
    <w:multiLevelType w:val="hybridMultilevel"/>
    <w:tmpl w:val="740E9E8C"/>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352652710">
    <w:abstractNumId w:val="3"/>
  </w:num>
  <w:num w:numId="2" w16cid:durableId="1857186362">
    <w:abstractNumId w:val="17"/>
  </w:num>
  <w:num w:numId="3" w16cid:durableId="983196136">
    <w:abstractNumId w:val="15"/>
  </w:num>
  <w:num w:numId="4" w16cid:durableId="632716912">
    <w:abstractNumId w:val="0"/>
  </w:num>
  <w:num w:numId="5" w16cid:durableId="698823293">
    <w:abstractNumId w:val="1"/>
  </w:num>
  <w:num w:numId="6" w16cid:durableId="706956019">
    <w:abstractNumId w:val="4"/>
  </w:num>
  <w:num w:numId="7" w16cid:durableId="1137331163">
    <w:abstractNumId w:val="10"/>
  </w:num>
  <w:num w:numId="8" w16cid:durableId="1031687525">
    <w:abstractNumId w:val="13"/>
  </w:num>
  <w:num w:numId="9" w16cid:durableId="260531702">
    <w:abstractNumId w:val="12"/>
  </w:num>
  <w:num w:numId="10" w16cid:durableId="526255742">
    <w:abstractNumId w:val="11"/>
  </w:num>
  <w:num w:numId="11" w16cid:durableId="1920479615">
    <w:abstractNumId w:val="6"/>
  </w:num>
  <w:num w:numId="12" w16cid:durableId="1610772108">
    <w:abstractNumId w:val="8"/>
  </w:num>
  <w:num w:numId="13" w16cid:durableId="1415008848">
    <w:abstractNumId w:val="2"/>
  </w:num>
  <w:num w:numId="14" w16cid:durableId="488518325">
    <w:abstractNumId w:val="5"/>
  </w:num>
  <w:num w:numId="15" w16cid:durableId="1436746712">
    <w:abstractNumId w:val="7"/>
  </w:num>
  <w:num w:numId="16" w16cid:durableId="1855341331">
    <w:abstractNumId w:val="16"/>
  </w:num>
  <w:num w:numId="17" w16cid:durableId="1553885542">
    <w:abstractNumId w:val="9"/>
  </w:num>
  <w:num w:numId="18" w16cid:durableId="1985306959">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xmlns:sl="http://schemas.openxmlformats.org/schemaLibrary/2006/main" mc:Ignorable="w14 w15 w16se w16cid w16 w16cex w16sdtdh w16sdtfl w16du">
  <w:zoom w:percent="90"/>
  <w:displayBackgroundShape/>
  <w:proofState w:spelling="clean"/>
  <w:attachedTemplate r:id="rId1"/>
  <w:stylePaneFormatFilter w:val="5804" w:allStyles="0" w:customStyles="0" w:latentStyles="1" w:stylesInUse="0" w:headingStyles="0" w:numberingStyles="0" w:tableStyles="0" w:directFormattingOnRuns="0" w:directFormattingOnParagraphs="0" w:directFormattingOnNumbering="0" w:directFormattingOnTables="1" w:clearFormatting="1" w:top3HeadingStyles="0" w:visibleStyles="1" w:alternateStyleNames="0"/>
  <w:stylePaneSortMethod w:val="0000"/>
  <w:defaultTabStop w:val="720"/>
  <w:characterSpacingControl w:val="doNotCompress"/>
  <w:hdrShapeDefaults>
    <o:shapedefaults v:ext="edit" spidmax="2052">
      <o:colormru v:ext="edit" colors="#fffdf3"/>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NLA0NrQ0MLU0NDczNjRQ0lEKTi0uzszPAykwqQUArrNvbiwAAAA="/>
  </w:docVars>
  <w:rsids>
    <w:rsidRoot w:val="00CA1485"/>
    <w:rsid w:val="00000474"/>
    <w:rsid w:val="00000D94"/>
    <w:rsid w:val="00002642"/>
    <w:rsid w:val="00002911"/>
    <w:rsid w:val="00002DA2"/>
    <w:rsid w:val="000052E1"/>
    <w:rsid w:val="000075B6"/>
    <w:rsid w:val="000100B4"/>
    <w:rsid w:val="00011C36"/>
    <w:rsid w:val="000121FF"/>
    <w:rsid w:val="00012672"/>
    <w:rsid w:val="00014502"/>
    <w:rsid w:val="0001487E"/>
    <w:rsid w:val="00014CC3"/>
    <w:rsid w:val="00015CB8"/>
    <w:rsid w:val="0001638A"/>
    <w:rsid w:val="00016D0A"/>
    <w:rsid w:val="0001742D"/>
    <w:rsid w:val="00020A84"/>
    <w:rsid w:val="000213B3"/>
    <w:rsid w:val="0002243E"/>
    <w:rsid w:val="000233DF"/>
    <w:rsid w:val="00023DBB"/>
    <w:rsid w:val="00024F90"/>
    <w:rsid w:val="00025072"/>
    <w:rsid w:val="00025DBD"/>
    <w:rsid w:val="0002620A"/>
    <w:rsid w:val="00030403"/>
    <w:rsid w:val="00030538"/>
    <w:rsid w:val="00030F25"/>
    <w:rsid w:val="00031ABF"/>
    <w:rsid w:val="0003210C"/>
    <w:rsid w:val="00032D3A"/>
    <w:rsid w:val="0003346C"/>
    <w:rsid w:val="0003456B"/>
    <w:rsid w:val="00036B46"/>
    <w:rsid w:val="00037F6E"/>
    <w:rsid w:val="00040B65"/>
    <w:rsid w:val="00040F2B"/>
    <w:rsid w:val="00041D01"/>
    <w:rsid w:val="00042077"/>
    <w:rsid w:val="00042E83"/>
    <w:rsid w:val="00042EEC"/>
    <w:rsid w:val="00044185"/>
    <w:rsid w:val="00044B61"/>
    <w:rsid w:val="00045B6D"/>
    <w:rsid w:val="000469DE"/>
    <w:rsid w:val="00047CE7"/>
    <w:rsid w:val="00050B29"/>
    <w:rsid w:val="000516BB"/>
    <w:rsid w:val="00051FE6"/>
    <w:rsid w:val="000529F1"/>
    <w:rsid w:val="00052BB1"/>
    <w:rsid w:val="000534FB"/>
    <w:rsid w:val="00053705"/>
    <w:rsid w:val="0005379A"/>
    <w:rsid w:val="0005580C"/>
    <w:rsid w:val="00055DB8"/>
    <w:rsid w:val="000577EA"/>
    <w:rsid w:val="000629CD"/>
    <w:rsid w:val="000630B0"/>
    <w:rsid w:val="0006324A"/>
    <w:rsid w:val="0006544D"/>
    <w:rsid w:val="00065F2A"/>
    <w:rsid w:val="00066465"/>
    <w:rsid w:val="00066DDB"/>
    <w:rsid w:val="00067871"/>
    <w:rsid w:val="000717B7"/>
    <w:rsid w:val="00072508"/>
    <w:rsid w:val="00074D5E"/>
    <w:rsid w:val="00075316"/>
    <w:rsid w:val="000773EF"/>
    <w:rsid w:val="00077A0C"/>
    <w:rsid w:val="00077E5B"/>
    <w:rsid w:val="000802F9"/>
    <w:rsid w:val="00080BC5"/>
    <w:rsid w:val="00081A9F"/>
    <w:rsid w:val="00083D9B"/>
    <w:rsid w:val="00083F91"/>
    <w:rsid w:val="00084FF8"/>
    <w:rsid w:val="000852FE"/>
    <w:rsid w:val="0008671B"/>
    <w:rsid w:val="0008788B"/>
    <w:rsid w:val="00087ED6"/>
    <w:rsid w:val="00090692"/>
    <w:rsid w:val="00092851"/>
    <w:rsid w:val="000930F0"/>
    <w:rsid w:val="00094670"/>
    <w:rsid w:val="000962BC"/>
    <w:rsid w:val="000974E3"/>
    <w:rsid w:val="00097914"/>
    <w:rsid w:val="00097ABA"/>
    <w:rsid w:val="000A1F8F"/>
    <w:rsid w:val="000A2280"/>
    <w:rsid w:val="000A23F2"/>
    <w:rsid w:val="000A2BC2"/>
    <w:rsid w:val="000A3608"/>
    <w:rsid w:val="000A3A38"/>
    <w:rsid w:val="000A41ED"/>
    <w:rsid w:val="000A6ABC"/>
    <w:rsid w:val="000A73DC"/>
    <w:rsid w:val="000A7BD0"/>
    <w:rsid w:val="000B02C8"/>
    <w:rsid w:val="000B02E0"/>
    <w:rsid w:val="000B0391"/>
    <w:rsid w:val="000B0879"/>
    <w:rsid w:val="000B08EA"/>
    <w:rsid w:val="000B0EAA"/>
    <w:rsid w:val="000B3301"/>
    <w:rsid w:val="000B3680"/>
    <w:rsid w:val="000B3B89"/>
    <w:rsid w:val="000B451E"/>
    <w:rsid w:val="000B472C"/>
    <w:rsid w:val="000B477E"/>
    <w:rsid w:val="000B5C42"/>
    <w:rsid w:val="000B6C5E"/>
    <w:rsid w:val="000B6E11"/>
    <w:rsid w:val="000B6F81"/>
    <w:rsid w:val="000B6FB5"/>
    <w:rsid w:val="000B7EC1"/>
    <w:rsid w:val="000C116C"/>
    <w:rsid w:val="000C125C"/>
    <w:rsid w:val="000C2733"/>
    <w:rsid w:val="000C30A8"/>
    <w:rsid w:val="000C3123"/>
    <w:rsid w:val="000C379F"/>
    <w:rsid w:val="000C558F"/>
    <w:rsid w:val="000C66A3"/>
    <w:rsid w:val="000C7FD3"/>
    <w:rsid w:val="000D1D74"/>
    <w:rsid w:val="000D2199"/>
    <w:rsid w:val="000D23D7"/>
    <w:rsid w:val="000D2E7E"/>
    <w:rsid w:val="000D2ED8"/>
    <w:rsid w:val="000D37B1"/>
    <w:rsid w:val="000D40CE"/>
    <w:rsid w:val="000D58EB"/>
    <w:rsid w:val="000D5A24"/>
    <w:rsid w:val="000D6809"/>
    <w:rsid w:val="000D6ECD"/>
    <w:rsid w:val="000E011B"/>
    <w:rsid w:val="000E0617"/>
    <w:rsid w:val="000E2963"/>
    <w:rsid w:val="000E345D"/>
    <w:rsid w:val="000E50C9"/>
    <w:rsid w:val="000F0381"/>
    <w:rsid w:val="000F1C5A"/>
    <w:rsid w:val="000F323E"/>
    <w:rsid w:val="000F5CA4"/>
    <w:rsid w:val="000F609F"/>
    <w:rsid w:val="000F75B4"/>
    <w:rsid w:val="000F797B"/>
    <w:rsid w:val="00100B5F"/>
    <w:rsid w:val="00101811"/>
    <w:rsid w:val="001025EB"/>
    <w:rsid w:val="00103E47"/>
    <w:rsid w:val="00105344"/>
    <w:rsid w:val="0010547C"/>
    <w:rsid w:val="001068C7"/>
    <w:rsid w:val="001113E6"/>
    <w:rsid w:val="00114938"/>
    <w:rsid w:val="00114EA2"/>
    <w:rsid w:val="00117509"/>
    <w:rsid w:val="00117DD0"/>
    <w:rsid w:val="00121B52"/>
    <w:rsid w:val="0012219E"/>
    <w:rsid w:val="001223B6"/>
    <w:rsid w:val="001237B0"/>
    <w:rsid w:val="00127360"/>
    <w:rsid w:val="0013044C"/>
    <w:rsid w:val="0013156B"/>
    <w:rsid w:val="001322B6"/>
    <w:rsid w:val="00132AAC"/>
    <w:rsid w:val="00132F71"/>
    <w:rsid w:val="001335F3"/>
    <w:rsid w:val="0013481E"/>
    <w:rsid w:val="001351C3"/>
    <w:rsid w:val="00136620"/>
    <w:rsid w:val="001379B4"/>
    <w:rsid w:val="001401F6"/>
    <w:rsid w:val="00142201"/>
    <w:rsid w:val="00145480"/>
    <w:rsid w:val="00147E13"/>
    <w:rsid w:val="00150385"/>
    <w:rsid w:val="001504FB"/>
    <w:rsid w:val="001518E5"/>
    <w:rsid w:val="001520EA"/>
    <w:rsid w:val="001537A7"/>
    <w:rsid w:val="00153C75"/>
    <w:rsid w:val="00153D9C"/>
    <w:rsid w:val="00155A94"/>
    <w:rsid w:val="00156CD6"/>
    <w:rsid w:val="00157391"/>
    <w:rsid w:val="001576A8"/>
    <w:rsid w:val="00162A34"/>
    <w:rsid w:val="00163EB0"/>
    <w:rsid w:val="001654BF"/>
    <w:rsid w:val="0016588D"/>
    <w:rsid w:val="00165C3F"/>
    <w:rsid w:val="00166C35"/>
    <w:rsid w:val="00167D03"/>
    <w:rsid w:val="00167D53"/>
    <w:rsid w:val="00170884"/>
    <w:rsid w:val="001709AD"/>
    <w:rsid w:val="001711D6"/>
    <w:rsid w:val="00172AE8"/>
    <w:rsid w:val="00174265"/>
    <w:rsid w:val="001747F8"/>
    <w:rsid w:val="001759CC"/>
    <w:rsid w:val="00181012"/>
    <w:rsid w:val="001818C6"/>
    <w:rsid w:val="00182E5D"/>
    <w:rsid w:val="001847AC"/>
    <w:rsid w:val="001852D9"/>
    <w:rsid w:val="00185F57"/>
    <w:rsid w:val="00186185"/>
    <w:rsid w:val="00186E00"/>
    <w:rsid w:val="001870E8"/>
    <w:rsid w:val="0018739C"/>
    <w:rsid w:val="00190296"/>
    <w:rsid w:val="00191F41"/>
    <w:rsid w:val="00192D3A"/>
    <w:rsid w:val="00193897"/>
    <w:rsid w:val="001968EF"/>
    <w:rsid w:val="00197414"/>
    <w:rsid w:val="001A018C"/>
    <w:rsid w:val="001A0F34"/>
    <w:rsid w:val="001A1119"/>
    <w:rsid w:val="001A1306"/>
    <w:rsid w:val="001A1334"/>
    <w:rsid w:val="001A1A49"/>
    <w:rsid w:val="001A1F5E"/>
    <w:rsid w:val="001A243A"/>
    <w:rsid w:val="001A335E"/>
    <w:rsid w:val="001A4541"/>
    <w:rsid w:val="001A5146"/>
    <w:rsid w:val="001A59F7"/>
    <w:rsid w:val="001B0458"/>
    <w:rsid w:val="001B1D15"/>
    <w:rsid w:val="001B209E"/>
    <w:rsid w:val="001B2229"/>
    <w:rsid w:val="001B231A"/>
    <w:rsid w:val="001B2C81"/>
    <w:rsid w:val="001B3360"/>
    <w:rsid w:val="001B3531"/>
    <w:rsid w:val="001B4F37"/>
    <w:rsid w:val="001B570C"/>
    <w:rsid w:val="001B5924"/>
    <w:rsid w:val="001B5F7F"/>
    <w:rsid w:val="001B682B"/>
    <w:rsid w:val="001B75E8"/>
    <w:rsid w:val="001B7B60"/>
    <w:rsid w:val="001B7C26"/>
    <w:rsid w:val="001B7DEA"/>
    <w:rsid w:val="001C05FC"/>
    <w:rsid w:val="001C12A9"/>
    <w:rsid w:val="001C1B4D"/>
    <w:rsid w:val="001C20C7"/>
    <w:rsid w:val="001C22AE"/>
    <w:rsid w:val="001C2D5C"/>
    <w:rsid w:val="001C4651"/>
    <w:rsid w:val="001C565C"/>
    <w:rsid w:val="001C64AF"/>
    <w:rsid w:val="001D0736"/>
    <w:rsid w:val="001D0A07"/>
    <w:rsid w:val="001D15CF"/>
    <w:rsid w:val="001D16CD"/>
    <w:rsid w:val="001D17F5"/>
    <w:rsid w:val="001D291C"/>
    <w:rsid w:val="001D2A35"/>
    <w:rsid w:val="001D3315"/>
    <w:rsid w:val="001D37D0"/>
    <w:rsid w:val="001D3B52"/>
    <w:rsid w:val="001D4F66"/>
    <w:rsid w:val="001D55EB"/>
    <w:rsid w:val="001D6EC2"/>
    <w:rsid w:val="001D7CD1"/>
    <w:rsid w:val="001E17D7"/>
    <w:rsid w:val="001E2618"/>
    <w:rsid w:val="001E278C"/>
    <w:rsid w:val="001E49C2"/>
    <w:rsid w:val="001E5D15"/>
    <w:rsid w:val="001E6E88"/>
    <w:rsid w:val="001E776B"/>
    <w:rsid w:val="001F35B4"/>
    <w:rsid w:val="001F38D7"/>
    <w:rsid w:val="001F3F5A"/>
    <w:rsid w:val="001F45BC"/>
    <w:rsid w:val="001F4EB2"/>
    <w:rsid w:val="001F5614"/>
    <w:rsid w:val="001F5C05"/>
    <w:rsid w:val="001F736D"/>
    <w:rsid w:val="001F7BC5"/>
    <w:rsid w:val="00202751"/>
    <w:rsid w:val="00203AC4"/>
    <w:rsid w:val="00204056"/>
    <w:rsid w:val="00210092"/>
    <w:rsid w:val="00211288"/>
    <w:rsid w:val="0021311F"/>
    <w:rsid w:val="002137BE"/>
    <w:rsid w:val="00213BDA"/>
    <w:rsid w:val="0021636D"/>
    <w:rsid w:val="002168B2"/>
    <w:rsid w:val="0021734B"/>
    <w:rsid w:val="002177A9"/>
    <w:rsid w:val="00220801"/>
    <w:rsid w:val="00220B9B"/>
    <w:rsid w:val="00221653"/>
    <w:rsid w:val="00221EEF"/>
    <w:rsid w:val="00222F5B"/>
    <w:rsid w:val="002230ED"/>
    <w:rsid w:val="00223204"/>
    <w:rsid w:val="00225FDD"/>
    <w:rsid w:val="00226FCE"/>
    <w:rsid w:val="0023013D"/>
    <w:rsid w:val="00230B0D"/>
    <w:rsid w:val="002317C7"/>
    <w:rsid w:val="0023359A"/>
    <w:rsid w:val="002345F0"/>
    <w:rsid w:val="002359D4"/>
    <w:rsid w:val="00236056"/>
    <w:rsid w:val="00237DF7"/>
    <w:rsid w:val="00244724"/>
    <w:rsid w:val="00245C19"/>
    <w:rsid w:val="00245DB3"/>
    <w:rsid w:val="00246C38"/>
    <w:rsid w:val="0024739C"/>
    <w:rsid w:val="002531CB"/>
    <w:rsid w:val="002539AD"/>
    <w:rsid w:val="0025616C"/>
    <w:rsid w:val="002561C1"/>
    <w:rsid w:val="00257FC0"/>
    <w:rsid w:val="00260A02"/>
    <w:rsid w:val="0026143C"/>
    <w:rsid w:val="00262617"/>
    <w:rsid w:val="00262EDC"/>
    <w:rsid w:val="002639B6"/>
    <w:rsid w:val="00264E0B"/>
    <w:rsid w:val="0026621B"/>
    <w:rsid w:val="002667CF"/>
    <w:rsid w:val="002669F8"/>
    <w:rsid w:val="00266ECF"/>
    <w:rsid w:val="00267782"/>
    <w:rsid w:val="00271615"/>
    <w:rsid w:val="0027289A"/>
    <w:rsid w:val="00273344"/>
    <w:rsid w:val="00273A6F"/>
    <w:rsid w:val="00273B23"/>
    <w:rsid w:val="00275277"/>
    <w:rsid w:val="00277BBA"/>
    <w:rsid w:val="00280F91"/>
    <w:rsid w:val="00281F5B"/>
    <w:rsid w:val="0028265E"/>
    <w:rsid w:val="00282932"/>
    <w:rsid w:val="00283101"/>
    <w:rsid w:val="00283600"/>
    <w:rsid w:val="00283B8C"/>
    <w:rsid w:val="002842CE"/>
    <w:rsid w:val="002843AD"/>
    <w:rsid w:val="00284B45"/>
    <w:rsid w:val="00286349"/>
    <w:rsid w:val="002901E5"/>
    <w:rsid w:val="00290475"/>
    <w:rsid w:val="002922FE"/>
    <w:rsid w:val="00292C8F"/>
    <w:rsid w:val="0029472A"/>
    <w:rsid w:val="00294757"/>
    <w:rsid w:val="002950E8"/>
    <w:rsid w:val="00296175"/>
    <w:rsid w:val="002A0058"/>
    <w:rsid w:val="002A183A"/>
    <w:rsid w:val="002A280C"/>
    <w:rsid w:val="002A2B4A"/>
    <w:rsid w:val="002A3653"/>
    <w:rsid w:val="002A3BDD"/>
    <w:rsid w:val="002A4639"/>
    <w:rsid w:val="002A5F0B"/>
    <w:rsid w:val="002A60AB"/>
    <w:rsid w:val="002B0FD6"/>
    <w:rsid w:val="002B2864"/>
    <w:rsid w:val="002B314A"/>
    <w:rsid w:val="002B36A1"/>
    <w:rsid w:val="002B3D31"/>
    <w:rsid w:val="002B4439"/>
    <w:rsid w:val="002B64BB"/>
    <w:rsid w:val="002C07F2"/>
    <w:rsid w:val="002C1A8E"/>
    <w:rsid w:val="002C2310"/>
    <w:rsid w:val="002C274E"/>
    <w:rsid w:val="002C4381"/>
    <w:rsid w:val="002C6614"/>
    <w:rsid w:val="002C680E"/>
    <w:rsid w:val="002C69F2"/>
    <w:rsid w:val="002C707D"/>
    <w:rsid w:val="002D039B"/>
    <w:rsid w:val="002D0A05"/>
    <w:rsid w:val="002D22B4"/>
    <w:rsid w:val="002D23FE"/>
    <w:rsid w:val="002D37C0"/>
    <w:rsid w:val="002D3EDF"/>
    <w:rsid w:val="002D3FD9"/>
    <w:rsid w:val="002D41F5"/>
    <w:rsid w:val="002D48D5"/>
    <w:rsid w:val="002D4F4F"/>
    <w:rsid w:val="002D598B"/>
    <w:rsid w:val="002D5D41"/>
    <w:rsid w:val="002D6497"/>
    <w:rsid w:val="002D717D"/>
    <w:rsid w:val="002E0984"/>
    <w:rsid w:val="002E2CD0"/>
    <w:rsid w:val="002E4AF2"/>
    <w:rsid w:val="002E700F"/>
    <w:rsid w:val="002E7CD6"/>
    <w:rsid w:val="002E7EE9"/>
    <w:rsid w:val="002F2C03"/>
    <w:rsid w:val="002F423F"/>
    <w:rsid w:val="002F4E46"/>
    <w:rsid w:val="002F517F"/>
    <w:rsid w:val="002F67A8"/>
    <w:rsid w:val="002F6D65"/>
    <w:rsid w:val="002F7E4A"/>
    <w:rsid w:val="003025BC"/>
    <w:rsid w:val="0030266D"/>
    <w:rsid w:val="0030321E"/>
    <w:rsid w:val="0030591C"/>
    <w:rsid w:val="00306C57"/>
    <w:rsid w:val="003079DE"/>
    <w:rsid w:val="00310C8A"/>
    <w:rsid w:val="00310E01"/>
    <w:rsid w:val="0031214A"/>
    <w:rsid w:val="003129F0"/>
    <w:rsid w:val="00313546"/>
    <w:rsid w:val="00314345"/>
    <w:rsid w:val="003173AF"/>
    <w:rsid w:val="00317593"/>
    <w:rsid w:val="0032122F"/>
    <w:rsid w:val="0032247E"/>
    <w:rsid w:val="00323AFD"/>
    <w:rsid w:val="0032428B"/>
    <w:rsid w:val="00324414"/>
    <w:rsid w:val="00324E87"/>
    <w:rsid w:val="0032530A"/>
    <w:rsid w:val="00325617"/>
    <w:rsid w:val="00327591"/>
    <w:rsid w:val="00327A7B"/>
    <w:rsid w:val="00327AEA"/>
    <w:rsid w:val="0033160C"/>
    <w:rsid w:val="003318C9"/>
    <w:rsid w:val="00332026"/>
    <w:rsid w:val="003336B4"/>
    <w:rsid w:val="00333AAD"/>
    <w:rsid w:val="00333F79"/>
    <w:rsid w:val="00335DC8"/>
    <w:rsid w:val="00336843"/>
    <w:rsid w:val="00337460"/>
    <w:rsid w:val="0033767E"/>
    <w:rsid w:val="00337B2C"/>
    <w:rsid w:val="00337CD1"/>
    <w:rsid w:val="003434D3"/>
    <w:rsid w:val="00343ABE"/>
    <w:rsid w:val="00345386"/>
    <w:rsid w:val="0034588D"/>
    <w:rsid w:val="00345CE7"/>
    <w:rsid w:val="00346FEB"/>
    <w:rsid w:val="00350724"/>
    <w:rsid w:val="00351554"/>
    <w:rsid w:val="00351C6A"/>
    <w:rsid w:val="00352796"/>
    <w:rsid w:val="00356E9A"/>
    <w:rsid w:val="0035728C"/>
    <w:rsid w:val="00357A12"/>
    <w:rsid w:val="00360591"/>
    <w:rsid w:val="00361BD1"/>
    <w:rsid w:val="00363940"/>
    <w:rsid w:val="00363D49"/>
    <w:rsid w:val="00363FDE"/>
    <w:rsid w:val="00364611"/>
    <w:rsid w:val="00364782"/>
    <w:rsid w:val="00364826"/>
    <w:rsid w:val="003703BF"/>
    <w:rsid w:val="00371507"/>
    <w:rsid w:val="00372AD5"/>
    <w:rsid w:val="00374F3B"/>
    <w:rsid w:val="003758A5"/>
    <w:rsid w:val="00382B88"/>
    <w:rsid w:val="00383A5E"/>
    <w:rsid w:val="00383CC3"/>
    <w:rsid w:val="003842E7"/>
    <w:rsid w:val="00391369"/>
    <w:rsid w:val="00391531"/>
    <w:rsid w:val="0039173E"/>
    <w:rsid w:val="00391AAE"/>
    <w:rsid w:val="00392AB0"/>
    <w:rsid w:val="003955C1"/>
    <w:rsid w:val="00395C93"/>
    <w:rsid w:val="00395E62"/>
    <w:rsid w:val="00396B66"/>
    <w:rsid w:val="00397844"/>
    <w:rsid w:val="00397EEE"/>
    <w:rsid w:val="003A0DBF"/>
    <w:rsid w:val="003A2315"/>
    <w:rsid w:val="003A290D"/>
    <w:rsid w:val="003A2BE2"/>
    <w:rsid w:val="003A39B6"/>
    <w:rsid w:val="003A4171"/>
    <w:rsid w:val="003A6690"/>
    <w:rsid w:val="003A6A45"/>
    <w:rsid w:val="003A7C1A"/>
    <w:rsid w:val="003A7E35"/>
    <w:rsid w:val="003B00AF"/>
    <w:rsid w:val="003B25A6"/>
    <w:rsid w:val="003B2D0B"/>
    <w:rsid w:val="003B3B2B"/>
    <w:rsid w:val="003B3F67"/>
    <w:rsid w:val="003B4271"/>
    <w:rsid w:val="003B4441"/>
    <w:rsid w:val="003B5F2D"/>
    <w:rsid w:val="003B6D06"/>
    <w:rsid w:val="003B7444"/>
    <w:rsid w:val="003C1EF3"/>
    <w:rsid w:val="003C1F03"/>
    <w:rsid w:val="003C2F6B"/>
    <w:rsid w:val="003C3CD4"/>
    <w:rsid w:val="003C4D4B"/>
    <w:rsid w:val="003C68B0"/>
    <w:rsid w:val="003C6ADA"/>
    <w:rsid w:val="003C75DD"/>
    <w:rsid w:val="003D0860"/>
    <w:rsid w:val="003D195D"/>
    <w:rsid w:val="003D2B53"/>
    <w:rsid w:val="003D324C"/>
    <w:rsid w:val="003D3BE9"/>
    <w:rsid w:val="003D3F62"/>
    <w:rsid w:val="003D4166"/>
    <w:rsid w:val="003D6611"/>
    <w:rsid w:val="003D7515"/>
    <w:rsid w:val="003D7B43"/>
    <w:rsid w:val="003E0A32"/>
    <w:rsid w:val="003E0BF6"/>
    <w:rsid w:val="003E0D19"/>
    <w:rsid w:val="003E1800"/>
    <w:rsid w:val="003E19A7"/>
    <w:rsid w:val="003E2A19"/>
    <w:rsid w:val="003E3496"/>
    <w:rsid w:val="003E3C21"/>
    <w:rsid w:val="003E4096"/>
    <w:rsid w:val="003E488F"/>
    <w:rsid w:val="003E5543"/>
    <w:rsid w:val="003E6B81"/>
    <w:rsid w:val="003F0A88"/>
    <w:rsid w:val="003F234D"/>
    <w:rsid w:val="003F3116"/>
    <w:rsid w:val="003F3533"/>
    <w:rsid w:val="003F38D6"/>
    <w:rsid w:val="003F3C34"/>
    <w:rsid w:val="003F43F6"/>
    <w:rsid w:val="003F5C75"/>
    <w:rsid w:val="003F6AD3"/>
    <w:rsid w:val="003F7902"/>
    <w:rsid w:val="004020BC"/>
    <w:rsid w:val="00402B9C"/>
    <w:rsid w:val="0040326A"/>
    <w:rsid w:val="004037C4"/>
    <w:rsid w:val="00404BBF"/>
    <w:rsid w:val="00404CF7"/>
    <w:rsid w:val="00405BD9"/>
    <w:rsid w:val="00407394"/>
    <w:rsid w:val="00407903"/>
    <w:rsid w:val="004079B5"/>
    <w:rsid w:val="004101F7"/>
    <w:rsid w:val="004114A5"/>
    <w:rsid w:val="00411A05"/>
    <w:rsid w:val="004124A1"/>
    <w:rsid w:val="00412CEA"/>
    <w:rsid w:val="00412F65"/>
    <w:rsid w:val="004148A6"/>
    <w:rsid w:val="00414BAB"/>
    <w:rsid w:val="00416B75"/>
    <w:rsid w:val="004172BD"/>
    <w:rsid w:val="00420F28"/>
    <w:rsid w:val="00421841"/>
    <w:rsid w:val="00421F2C"/>
    <w:rsid w:val="00426A88"/>
    <w:rsid w:val="00427829"/>
    <w:rsid w:val="00430743"/>
    <w:rsid w:val="00431ACD"/>
    <w:rsid w:val="00432012"/>
    <w:rsid w:val="00434C4A"/>
    <w:rsid w:val="00435293"/>
    <w:rsid w:val="00443052"/>
    <w:rsid w:val="0044439C"/>
    <w:rsid w:val="004444B7"/>
    <w:rsid w:val="00446208"/>
    <w:rsid w:val="0044779D"/>
    <w:rsid w:val="00450186"/>
    <w:rsid w:val="004501FD"/>
    <w:rsid w:val="00450709"/>
    <w:rsid w:val="004510F1"/>
    <w:rsid w:val="00452F77"/>
    <w:rsid w:val="00453771"/>
    <w:rsid w:val="00454177"/>
    <w:rsid w:val="004551F8"/>
    <w:rsid w:val="00455A22"/>
    <w:rsid w:val="004567FA"/>
    <w:rsid w:val="00456B39"/>
    <w:rsid w:val="00456DA3"/>
    <w:rsid w:val="00457A17"/>
    <w:rsid w:val="00457DF8"/>
    <w:rsid w:val="0046050D"/>
    <w:rsid w:val="00460CA7"/>
    <w:rsid w:val="00461548"/>
    <w:rsid w:val="004659F5"/>
    <w:rsid w:val="00467331"/>
    <w:rsid w:val="00467D7F"/>
    <w:rsid w:val="00471335"/>
    <w:rsid w:val="00471ECC"/>
    <w:rsid w:val="0047218D"/>
    <w:rsid w:val="00472549"/>
    <w:rsid w:val="00473474"/>
    <w:rsid w:val="004736B4"/>
    <w:rsid w:val="00473DA0"/>
    <w:rsid w:val="00473E00"/>
    <w:rsid w:val="00475E10"/>
    <w:rsid w:val="004770F2"/>
    <w:rsid w:val="00477672"/>
    <w:rsid w:val="00477F1B"/>
    <w:rsid w:val="00480BBE"/>
    <w:rsid w:val="00480C7B"/>
    <w:rsid w:val="00481A6C"/>
    <w:rsid w:val="0048203B"/>
    <w:rsid w:val="00485227"/>
    <w:rsid w:val="004862D2"/>
    <w:rsid w:val="00487241"/>
    <w:rsid w:val="00490011"/>
    <w:rsid w:val="00491AB0"/>
    <w:rsid w:val="00492CAC"/>
    <w:rsid w:val="00493983"/>
    <w:rsid w:val="00495020"/>
    <w:rsid w:val="00496B9B"/>
    <w:rsid w:val="00497C71"/>
    <w:rsid w:val="004A21A6"/>
    <w:rsid w:val="004A2A6B"/>
    <w:rsid w:val="004A3BDB"/>
    <w:rsid w:val="004A40CA"/>
    <w:rsid w:val="004A4524"/>
    <w:rsid w:val="004A4AE5"/>
    <w:rsid w:val="004A51A4"/>
    <w:rsid w:val="004A572C"/>
    <w:rsid w:val="004A599C"/>
    <w:rsid w:val="004A629A"/>
    <w:rsid w:val="004A66C4"/>
    <w:rsid w:val="004A6A01"/>
    <w:rsid w:val="004A6E26"/>
    <w:rsid w:val="004A6F2A"/>
    <w:rsid w:val="004A72B0"/>
    <w:rsid w:val="004A7B2D"/>
    <w:rsid w:val="004A7CCE"/>
    <w:rsid w:val="004B034D"/>
    <w:rsid w:val="004B0D17"/>
    <w:rsid w:val="004B1733"/>
    <w:rsid w:val="004B4567"/>
    <w:rsid w:val="004B5C6B"/>
    <w:rsid w:val="004B78E2"/>
    <w:rsid w:val="004C03DF"/>
    <w:rsid w:val="004C0C3F"/>
    <w:rsid w:val="004C100F"/>
    <w:rsid w:val="004C15B1"/>
    <w:rsid w:val="004C208C"/>
    <w:rsid w:val="004C2A16"/>
    <w:rsid w:val="004C318B"/>
    <w:rsid w:val="004C43D2"/>
    <w:rsid w:val="004C45E0"/>
    <w:rsid w:val="004C47E1"/>
    <w:rsid w:val="004C626E"/>
    <w:rsid w:val="004C6B8A"/>
    <w:rsid w:val="004C7440"/>
    <w:rsid w:val="004D0611"/>
    <w:rsid w:val="004D1CD9"/>
    <w:rsid w:val="004D3747"/>
    <w:rsid w:val="004D4A3D"/>
    <w:rsid w:val="004D68C3"/>
    <w:rsid w:val="004D6AB1"/>
    <w:rsid w:val="004D7315"/>
    <w:rsid w:val="004E00C4"/>
    <w:rsid w:val="004E02F4"/>
    <w:rsid w:val="004E08D2"/>
    <w:rsid w:val="004E342C"/>
    <w:rsid w:val="004E3BB9"/>
    <w:rsid w:val="004E4BD9"/>
    <w:rsid w:val="004E5762"/>
    <w:rsid w:val="004E5C31"/>
    <w:rsid w:val="004E6A2D"/>
    <w:rsid w:val="004E6EDA"/>
    <w:rsid w:val="004F0176"/>
    <w:rsid w:val="004F0275"/>
    <w:rsid w:val="004F2B2E"/>
    <w:rsid w:val="004F6003"/>
    <w:rsid w:val="004F7406"/>
    <w:rsid w:val="004F7A95"/>
    <w:rsid w:val="00500595"/>
    <w:rsid w:val="00500EE9"/>
    <w:rsid w:val="00501FA0"/>
    <w:rsid w:val="0050207A"/>
    <w:rsid w:val="005025A0"/>
    <w:rsid w:val="0050293D"/>
    <w:rsid w:val="00503780"/>
    <w:rsid w:val="00503AB2"/>
    <w:rsid w:val="00503CB7"/>
    <w:rsid w:val="00504866"/>
    <w:rsid w:val="00504A59"/>
    <w:rsid w:val="00505F34"/>
    <w:rsid w:val="005062AF"/>
    <w:rsid w:val="00506E3F"/>
    <w:rsid w:val="005074A9"/>
    <w:rsid w:val="00507767"/>
    <w:rsid w:val="0051054A"/>
    <w:rsid w:val="00511872"/>
    <w:rsid w:val="005142FF"/>
    <w:rsid w:val="005157CB"/>
    <w:rsid w:val="00515EE6"/>
    <w:rsid w:val="005179C7"/>
    <w:rsid w:val="00520988"/>
    <w:rsid w:val="0052251A"/>
    <w:rsid w:val="00522DD6"/>
    <w:rsid w:val="00523AEB"/>
    <w:rsid w:val="00523E81"/>
    <w:rsid w:val="00523FFC"/>
    <w:rsid w:val="00524C32"/>
    <w:rsid w:val="005263E0"/>
    <w:rsid w:val="00526AA8"/>
    <w:rsid w:val="00526FAB"/>
    <w:rsid w:val="005276B8"/>
    <w:rsid w:val="0053008F"/>
    <w:rsid w:val="00530254"/>
    <w:rsid w:val="005309E2"/>
    <w:rsid w:val="005319CC"/>
    <w:rsid w:val="0053288E"/>
    <w:rsid w:val="00533DB7"/>
    <w:rsid w:val="00534059"/>
    <w:rsid w:val="00535F49"/>
    <w:rsid w:val="00536FF1"/>
    <w:rsid w:val="0054072E"/>
    <w:rsid w:val="005418E3"/>
    <w:rsid w:val="005432E0"/>
    <w:rsid w:val="005450BC"/>
    <w:rsid w:val="00545174"/>
    <w:rsid w:val="00546E18"/>
    <w:rsid w:val="00551003"/>
    <w:rsid w:val="00551419"/>
    <w:rsid w:val="00551E13"/>
    <w:rsid w:val="00552051"/>
    <w:rsid w:val="0055275A"/>
    <w:rsid w:val="005538E0"/>
    <w:rsid w:val="005538EC"/>
    <w:rsid w:val="00553AE0"/>
    <w:rsid w:val="00554BEA"/>
    <w:rsid w:val="005565E5"/>
    <w:rsid w:val="00556F1E"/>
    <w:rsid w:val="00560B45"/>
    <w:rsid w:val="00560F01"/>
    <w:rsid w:val="00561FBA"/>
    <w:rsid w:val="00563339"/>
    <w:rsid w:val="005639E5"/>
    <w:rsid w:val="00564026"/>
    <w:rsid w:val="00564457"/>
    <w:rsid w:val="00567C44"/>
    <w:rsid w:val="00570E91"/>
    <w:rsid w:val="00570F21"/>
    <w:rsid w:val="00571366"/>
    <w:rsid w:val="00571941"/>
    <w:rsid w:val="00571B0B"/>
    <w:rsid w:val="00572189"/>
    <w:rsid w:val="005729DE"/>
    <w:rsid w:val="00574124"/>
    <w:rsid w:val="00574435"/>
    <w:rsid w:val="00574F43"/>
    <w:rsid w:val="005805A5"/>
    <w:rsid w:val="00580C03"/>
    <w:rsid w:val="005823E4"/>
    <w:rsid w:val="00582460"/>
    <w:rsid w:val="00583E50"/>
    <w:rsid w:val="00585882"/>
    <w:rsid w:val="005860C6"/>
    <w:rsid w:val="00587A2D"/>
    <w:rsid w:val="00590A20"/>
    <w:rsid w:val="00591305"/>
    <w:rsid w:val="005914B7"/>
    <w:rsid w:val="00591520"/>
    <w:rsid w:val="00591EFC"/>
    <w:rsid w:val="005934E0"/>
    <w:rsid w:val="00593513"/>
    <w:rsid w:val="00593F53"/>
    <w:rsid w:val="00596BE2"/>
    <w:rsid w:val="005978FD"/>
    <w:rsid w:val="00597A4E"/>
    <w:rsid w:val="00597C46"/>
    <w:rsid w:val="00597FD3"/>
    <w:rsid w:val="005A0E6F"/>
    <w:rsid w:val="005A0ECB"/>
    <w:rsid w:val="005A1012"/>
    <w:rsid w:val="005A20B8"/>
    <w:rsid w:val="005A2D5F"/>
    <w:rsid w:val="005A4393"/>
    <w:rsid w:val="005A586E"/>
    <w:rsid w:val="005B0BCE"/>
    <w:rsid w:val="005B1DED"/>
    <w:rsid w:val="005B275C"/>
    <w:rsid w:val="005B33DB"/>
    <w:rsid w:val="005B4D35"/>
    <w:rsid w:val="005B6048"/>
    <w:rsid w:val="005B63F4"/>
    <w:rsid w:val="005B69F6"/>
    <w:rsid w:val="005B6BBD"/>
    <w:rsid w:val="005B6FF4"/>
    <w:rsid w:val="005B785E"/>
    <w:rsid w:val="005B7BF0"/>
    <w:rsid w:val="005B7E63"/>
    <w:rsid w:val="005C01C1"/>
    <w:rsid w:val="005C0D57"/>
    <w:rsid w:val="005C16E7"/>
    <w:rsid w:val="005C1D2D"/>
    <w:rsid w:val="005C21DB"/>
    <w:rsid w:val="005C2323"/>
    <w:rsid w:val="005C258E"/>
    <w:rsid w:val="005C29C1"/>
    <w:rsid w:val="005C3310"/>
    <w:rsid w:val="005C360D"/>
    <w:rsid w:val="005C77EE"/>
    <w:rsid w:val="005D14A3"/>
    <w:rsid w:val="005D1C59"/>
    <w:rsid w:val="005D2A52"/>
    <w:rsid w:val="005D2B7E"/>
    <w:rsid w:val="005D3889"/>
    <w:rsid w:val="005D692A"/>
    <w:rsid w:val="005D7B5C"/>
    <w:rsid w:val="005E179A"/>
    <w:rsid w:val="005E1C00"/>
    <w:rsid w:val="005E2092"/>
    <w:rsid w:val="005E2D04"/>
    <w:rsid w:val="005E3811"/>
    <w:rsid w:val="005E4E98"/>
    <w:rsid w:val="005E5084"/>
    <w:rsid w:val="005E561B"/>
    <w:rsid w:val="005E598E"/>
    <w:rsid w:val="005E6706"/>
    <w:rsid w:val="005E751C"/>
    <w:rsid w:val="005F079C"/>
    <w:rsid w:val="005F0C1E"/>
    <w:rsid w:val="005F1257"/>
    <w:rsid w:val="005F1EAD"/>
    <w:rsid w:val="005F2627"/>
    <w:rsid w:val="005F4B01"/>
    <w:rsid w:val="005F4FF2"/>
    <w:rsid w:val="005F7281"/>
    <w:rsid w:val="005F7996"/>
    <w:rsid w:val="005F7D5C"/>
    <w:rsid w:val="006000A6"/>
    <w:rsid w:val="00601D66"/>
    <w:rsid w:val="006028EB"/>
    <w:rsid w:val="00602ADD"/>
    <w:rsid w:val="00603330"/>
    <w:rsid w:val="00603855"/>
    <w:rsid w:val="00603EB8"/>
    <w:rsid w:val="00604B35"/>
    <w:rsid w:val="00604E8B"/>
    <w:rsid w:val="006100DF"/>
    <w:rsid w:val="006104EB"/>
    <w:rsid w:val="00611AE5"/>
    <w:rsid w:val="006126A8"/>
    <w:rsid w:val="00612B79"/>
    <w:rsid w:val="00616013"/>
    <w:rsid w:val="00617F7D"/>
    <w:rsid w:val="0062031E"/>
    <w:rsid w:val="00621168"/>
    <w:rsid w:val="00621914"/>
    <w:rsid w:val="00622A90"/>
    <w:rsid w:val="00624279"/>
    <w:rsid w:val="00624F24"/>
    <w:rsid w:val="00625F25"/>
    <w:rsid w:val="00627607"/>
    <w:rsid w:val="00627610"/>
    <w:rsid w:val="0062762F"/>
    <w:rsid w:val="00627AA3"/>
    <w:rsid w:val="006313F5"/>
    <w:rsid w:val="00633FFF"/>
    <w:rsid w:val="00634955"/>
    <w:rsid w:val="00636F1E"/>
    <w:rsid w:val="00637E54"/>
    <w:rsid w:val="006407D1"/>
    <w:rsid w:val="00642B92"/>
    <w:rsid w:val="0064312D"/>
    <w:rsid w:val="006435ED"/>
    <w:rsid w:val="00643710"/>
    <w:rsid w:val="00643B4B"/>
    <w:rsid w:val="0064458A"/>
    <w:rsid w:val="00644E53"/>
    <w:rsid w:val="00645226"/>
    <w:rsid w:val="00645EAF"/>
    <w:rsid w:val="006462E5"/>
    <w:rsid w:val="00646DBD"/>
    <w:rsid w:val="00647D69"/>
    <w:rsid w:val="006508E5"/>
    <w:rsid w:val="00650994"/>
    <w:rsid w:val="006544D1"/>
    <w:rsid w:val="0065745D"/>
    <w:rsid w:val="0066124F"/>
    <w:rsid w:val="00662D31"/>
    <w:rsid w:val="00666282"/>
    <w:rsid w:val="006666E6"/>
    <w:rsid w:val="00670DB5"/>
    <w:rsid w:val="00671F1E"/>
    <w:rsid w:val="006722C0"/>
    <w:rsid w:val="0067510E"/>
    <w:rsid w:val="00675454"/>
    <w:rsid w:val="006754EC"/>
    <w:rsid w:val="0067577B"/>
    <w:rsid w:val="0067642A"/>
    <w:rsid w:val="00676466"/>
    <w:rsid w:val="00677102"/>
    <w:rsid w:val="006774BE"/>
    <w:rsid w:val="0067773E"/>
    <w:rsid w:val="00677B63"/>
    <w:rsid w:val="006802B0"/>
    <w:rsid w:val="0068093C"/>
    <w:rsid w:val="00681B50"/>
    <w:rsid w:val="00681C5E"/>
    <w:rsid w:val="00682004"/>
    <w:rsid w:val="00683C5A"/>
    <w:rsid w:val="006852A5"/>
    <w:rsid w:val="0068680B"/>
    <w:rsid w:val="0069229C"/>
    <w:rsid w:val="00692F88"/>
    <w:rsid w:val="006941DB"/>
    <w:rsid w:val="006960F4"/>
    <w:rsid w:val="0069669D"/>
    <w:rsid w:val="00697051"/>
    <w:rsid w:val="00697B55"/>
    <w:rsid w:val="006A1168"/>
    <w:rsid w:val="006A1DE0"/>
    <w:rsid w:val="006A2477"/>
    <w:rsid w:val="006A251B"/>
    <w:rsid w:val="006A3A69"/>
    <w:rsid w:val="006A4604"/>
    <w:rsid w:val="006A4C63"/>
    <w:rsid w:val="006A520F"/>
    <w:rsid w:val="006A6B9C"/>
    <w:rsid w:val="006A7426"/>
    <w:rsid w:val="006B2625"/>
    <w:rsid w:val="006B2E36"/>
    <w:rsid w:val="006B3292"/>
    <w:rsid w:val="006B3493"/>
    <w:rsid w:val="006B6031"/>
    <w:rsid w:val="006B660E"/>
    <w:rsid w:val="006B6D4B"/>
    <w:rsid w:val="006B7661"/>
    <w:rsid w:val="006C034E"/>
    <w:rsid w:val="006C0DAD"/>
    <w:rsid w:val="006C0F9B"/>
    <w:rsid w:val="006C283D"/>
    <w:rsid w:val="006C3BF5"/>
    <w:rsid w:val="006C44F9"/>
    <w:rsid w:val="006C6383"/>
    <w:rsid w:val="006C7073"/>
    <w:rsid w:val="006C72AC"/>
    <w:rsid w:val="006C7A0A"/>
    <w:rsid w:val="006C7ABE"/>
    <w:rsid w:val="006D14AD"/>
    <w:rsid w:val="006D28C7"/>
    <w:rsid w:val="006D53E9"/>
    <w:rsid w:val="006D57E6"/>
    <w:rsid w:val="006D5D70"/>
    <w:rsid w:val="006D6326"/>
    <w:rsid w:val="006D7D69"/>
    <w:rsid w:val="006E1047"/>
    <w:rsid w:val="006E1A0F"/>
    <w:rsid w:val="006E293D"/>
    <w:rsid w:val="006E39AE"/>
    <w:rsid w:val="006E4AD9"/>
    <w:rsid w:val="006E7189"/>
    <w:rsid w:val="006F2A93"/>
    <w:rsid w:val="006F2F66"/>
    <w:rsid w:val="006F3DE7"/>
    <w:rsid w:val="006F4680"/>
    <w:rsid w:val="006F4E82"/>
    <w:rsid w:val="006F5129"/>
    <w:rsid w:val="006F5155"/>
    <w:rsid w:val="006F53D5"/>
    <w:rsid w:val="006F53D8"/>
    <w:rsid w:val="006F55FA"/>
    <w:rsid w:val="006F573C"/>
    <w:rsid w:val="006F6503"/>
    <w:rsid w:val="006F67D9"/>
    <w:rsid w:val="007005D8"/>
    <w:rsid w:val="00700AAA"/>
    <w:rsid w:val="00700F36"/>
    <w:rsid w:val="00701393"/>
    <w:rsid w:val="00703002"/>
    <w:rsid w:val="007030DD"/>
    <w:rsid w:val="00704038"/>
    <w:rsid w:val="007067A4"/>
    <w:rsid w:val="00707D97"/>
    <w:rsid w:val="0071016E"/>
    <w:rsid w:val="00710CEE"/>
    <w:rsid w:val="00710D9A"/>
    <w:rsid w:val="0071230D"/>
    <w:rsid w:val="0071235D"/>
    <w:rsid w:val="007145AB"/>
    <w:rsid w:val="007146A2"/>
    <w:rsid w:val="0071496C"/>
    <w:rsid w:val="00715E12"/>
    <w:rsid w:val="00717683"/>
    <w:rsid w:val="007217F8"/>
    <w:rsid w:val="00722563"/>
    <w:rsid w:val="007244FA"/>
    <w:rsid w:val="00727312"/>
    <w:rsid w:val="00727C43"/>
    <w:rsid w:val="007308AE"/>
    <w:rsid w:val="00731422"/>
    <w:rsid w:val="00732941"/>
    <w:rsid w:val="0073320D"/>
    <w:rsid w:val="0073387E"/>
    <w:rsid w:val="00733C5A"/>
    <w:rsid w:val="007348CD"/>
    <w:rsid w:val="00737280"/>
    <w:rsid w:val="00737390"/>
    <w:rsid w:val="00740981"/>
    <w:rsid w:val="007409A1"/>
    <w:rsid w:val="00740CA9"/>
    <w:rsid w:val="00742CCF"/>
    <w:rsid w:val="0074647F"/>
    <w:rsid w:val="007469D2"/>
    <w:rsid w:val="00746A6E"/>
    <w:rsid w:val="00750D3A"/>
    <w:rsid w:val="0075221F"/>
    <w:rsid w:val="007522F9"/>
    <w:rsid w:val="00752863"/>
    <w:rsid w:val="007536A1"/>
    <w:rsid w:val="007557AE"/>
    <w:rsid w:val="00756270"/>
    <w:rsid w:val="007574CB"/>
    <w:rsid w:val="00757ACB"/>
    <w:rsid w:val="0076059F"/>
    <w:rsid w:val="00760F87"/>
    <w:rsid w:val="00761E2C"/>
    <w:rsid w:val="00763A3E"/>
    <w:rsid w:val="00764516"/>
    <w:rsid w:val="00764871"/>
    <w:rsid w:val="007649D9"/>
    <w:rsid w:val="00764AC7"/>
    <w:rsid w:val="00765A24"/>
    <w:rsid w:val="00766418"/>
    <w:rsid w:val="007713D1"/>
    <w:rsid w:val="007747E8"/>
    <w:rsid w:val="007760EE"/>
    <w:rsid w:val="007766B6"/>
    <w:rsid w:val="00776805"/>
    <w:rsid w:val="0077734D"/>
    <w:rsid w:val="00777B31"/>
    <w:rsid w:val="00777C98"/>
    <w:rsid w:val="007831F1"/>
    <w:rsid w:val="00783C6A"/>
    <w:rsid w:val="007850F8"/>
    <w:rsid w:val="00790F58"/>
    <w:rsid w:val="00791165"/>
    <w:rsid w:val="0079140F"/>
    <w:rsid w:val="00792320"/>
    <w:rsid w:val="00792C2A"/>
    <w:rsid w:val="0079328E"/>
    <w:rsid w:val="007949F3"/>
    <w:rsid w:val="00794B45"/>
    <w:rsid w:val="007959A5"/>
    <w:rsid w:val="00796EC4"/>
    <w:rsid w:val="00797595"/>
    <w:rsid w:val="007A212A"/>
    <w:rsid w:val="007A23D5"/>
    <w:rsid w:val="007A39A1"/>
    <w:rsid w:val="007A408A"/>
    <w:rsid w:val="007A4FBE"/>
    <w:rsid w:val="007A50D5"/>
    <w:rsid w:val="007A60FD"/>
    <w:rsid w:val="007A6303"/>
    <w:rsid w:val="007B0524"/>
    <w:rsid w:val="007B083A"/>
    <w:rsid w:val="007B0AC6"/>
    <w:rsid w:val="007B2EA5"/>
    <w:rsid w:val="007B47DE"/>
    <w:rsid w:val="007B6078"/>
    <w:rsid w:val="007B6468"/>
    <w:rsid w:val="007B6EFB"/>
    <w:rsid w:val="007B70A0"/>
    <w:rsid w:val="007B7CF4"/>
    <w:rsid w:val="007C106A"/>
    <w:rsid w:val="007C19F0"/>
    <w:rsid w:val="007C1B7D"/>
    <w:rsid w:val="007C26B0"/>
    <w:rsid w:val="007C2D7D"/>
    <w:rsid w:val="007C53F9"/>
    <w:rsid w:val="007C5597"/>
    <w:rsid w:val="007C6977"/>
    <w:rsid w:val="007C7394"/>
    <w:rsid w:val="007D0D26"/>
    <w:rsid w:val="007D1C1E"/>
    <w:rsid w:val="007D207F"/>
    <w:rsid w:val="007D255C"/>
    <w:rsid w:val="007D3320"/>
    <w:rsid w:val="007D36AC"/>
    <w:rsid w:val="007D46D5"/>
    <w:rsid w:val="007D49F4"/>
    <w:rsid w:val="007D5D0F"/>
    <w:rsid w:val="007E0249"/>
    <w:rsid w:val="007E0414"/>
    <w:rsid w:val="007E10BC"/>
    <w:rsid w:val="007E119F"/>
    <w:rsid w:val="007E1C5D"/>
    <w:rsid w:val="007E33AE"/>
    <w:rsid w:val="007E3744"/>
    <w:rsid w:val="007E3857"/>
    <w:rsid w:val="007E5338"/>
    <w:rsid w:val="007E5C73"/>
    <w:rsid w:val="007E7D3D"/>
    <w:rsid w:val="007F043C"/>
    <w:rsid w:val="007F0B03"/>
    <w:rsid w:val="007F15CC"/>
    <w:rsid w:val="007F19C0"/>
    <w:rsid w:val="007F1B43"/>
    <w:rsid w:val="007F1F13"/>
    <w:rsid w:val="007F250D"/>
    <w:rsid w:val="007F4201"/>
    <w:rsid w:val="007F791C"/>
    <w:rsid w:val="0080152A"/>
    <w:rsid w:val="0080193D"/>
    <w:rsid w:val="00802483"/>
    <w:rsid w:val="00802677"/>
    <w:rsid w:val="0080289A"/>
    <w:rsid w:val="0080589D"/>
    <w:rsid w:val="008068A6"/>
    <w:rsid w:val="00807814"/>
    <w:rsid w:val="00807CEE"/>
    <w:rsid w:val="008108B1"/>
    <w:rsid w:val="00810B2B"/>
    <w:rsid w:val="00811B89"/>
    <w:rsid w:val="00812310"/>
    <w:rsid w:val="0081248F"/>
    <w:rsid w:val="00812FC8"/>
    <w:rsid w:val="00813241"/>
    <w:rsid w:val="00815BA5"/>
    <w:rsid w:val="00817248"/>
    <w:rsid w:val="008176B3"/>
    <w:rsid w:val="008214C9"/>
    <w:rsid w:val="00821A2E"/>
    <w:rsid w:val="00823E4E"/>
    <w:rsid w:val="00825065"/>
    <w:rsid w:val="0082594B"/>
    <w:rsid w:val="00826864"/>
    <w:rsid w:val="008278AF"/>
    <w:rsid w:val="00827F93"/>
    <w:rsid w:val="00832839"/>
    <w:rsid w:val="00833C17"/>
    <w:rsid w:val="008344D8"/>
    <w:rsid w:val="008345B4"/>
    <w:rsid w:val="00835132"/>
    <w:rsid w:val="00835292"/>
    <w:rsid w:val="00837E53"/>
    <w:rsid w:val="00840B92"/>
    <w:rsid w:val="00841014"/>
    <w:rsid w:val="008415BF"/>
    <w:rsid w:val="00842053"/>
    <w:rsid w:val="00842A3A"/>
    <w:rsid w:val="008439AF"/>
    <w:rsid w:val="00845006"/>
    <w:rsid w:val="008450F3"/>
    <w:rsid w:val="00846267"/>
    <w:rsid w:val="00846719"/>
    <w:rsid w:val="00846A96"/>
    <w:rsid w:val="008470D0"/>
    <w:rsid w:val="00847A0F"/>
    <w:rsid w:val="00850E60"/>
    <w:rsid w:val="00851ECE"/>
    <w:rsid w:val="00851F10"/>
    <w:rsid w:val="008546A8"/>
    <w:rsid w:val="008546E3"/>
    <w:rsid w:val="00855695"/>
    <w:rsid w:val="00857787"/>
    <w:rsid w:val="00857891"/>
    <w:rsid w:val="00860B99"/>
    <w:rsid w:val="00862B39"/>
    <w:rsid w:val="0086326A"/>
    <w:rsid w:val="00864509"/>
    <w:rsid w:val="00864AB8"/>
    <w:rsid w:val="0086543D"/>
    <w:rsid w:val="00866869"/>
    <w:rsid w:val="0087197C"/>
    <w:rsid w:val="00872042"/>
    <w:rsid w:val="008721A6"/>
    <w:rsid w:val="00872FDB"/>
    <w:rsid w:val="00873954"/>
    <w:rsid w:val="0087607E"/>
    <w:rsid w:val="00877BBF"/>
    <w:rsid w:val="00881588"/>
    <w:rsid w:val="00882F3D"/>
    <w:rsid w:val="008834D3"/>
    <w:rsid w:val="00885B2F"/>
    <w:rsid w:val="00885B48"/>
    <w:rsid w:val="00885BC3"/>
    <w:rsid w:val="00886923"/>
    <w:rsid w:val="00886BE5"/>
    <w:rsid w:val="00887D77"/>
    <w:rsid w:val="008905A8"/>
    <w:rsid w:val="0089232D"/>
    <w:rsid w:val="008951C9"/>
    <w:rsid w:val="00896778"/>
    <w:rsid w:val="00897E7B"/>
    <w:rsid w:val="008A248D"/>
    <w:rsid w:val="008A38A9"/>
    <w:rsid w:val="008A3B1D"/>
    <w:rsid w:val="008A4BA6"/>
    <w:rsid w:val="008A5201"/>
    <w:rsid w:val="008A55FB"/>
    <w:rsid w:val="008A7882"/>
    <w:rsid w:val="008B070E"/>
    <w:rsid w:val="008B0B6E"/>
    <w:rsid w:val="008B1608"/>
    <w:rsid w:val="008B2AD7"/>
    <w:rsid w:val="008B37A5"/>
    <w:rsid w:val="008B4753"/>
    <w:rsid w:val="008B4995"/>
    <w:rsid w:val="008B619A"/>
    <w:rsid w:val="008B6862"/>
    <w:rsid w:val="008B7587"/>
    <w:rsid w:val="008C328B"/>
    <w:rsid w:val="008C3979"/>
    <w:rsid w:val="008C5B6E"/>
    <w:rsid w:val="008C6B84"/>
    <w:rsid w:val="008C7413"/>
    <w:rsid w:val="008C770D"/>
    <w:rsid w:val="008C7CB1"/>
    <w:rsid w:val="008D09D9"/>
    <w:rsid w:val="008D1BC2"/>
    <w:rsid w:val="008D1CF4"/>
    <w:rsid w:val="008D3019"/>
    <w:rsid w:val="008E2338"/>
    <w:rsid w:val="008E23B7"/>
    <w:rsid w:val="008E3502"/>
    <w:rsid w:val="008E620C"/>
    <w:rsid w:val="008E72F6"/>
    <w:rsid w:val="008F2B87"/>
    <w:rsid w:val="008F32D8"/>
    <w:rsid w:val="008F494E"/>
    <w:rsid w:val="008F52D0"/>
    <w:rsid w:val="008F6BC2"/>
    <w:rsid w:val="008F703C"/>
    <w:rsid w:val="008F774E"/>
    <w:rsid w:val="008F7C54"/>
    <w:rsid w:val="00900375"/>
    <w:rsid w:val="00900BC1"/>
    <w:rsid w:val="00904AB6"/>
    <w:rsid w:val="00904D31"/>
    <w:rsid w:val="00907AB0"/>
    <w:rsid w:val="00910CA8"/>
    <w:rsid w:val="00911ABD"/>
    <w:rsid w:val="00911E77"/>
    <w:rsid w:val="00912532"/>
    <w:rsid w:val="00912625"/>
    <w:rsid w:val="00915E43"/>
    <w:rsid w:val="00915E71"/>
    <w:rsid w:val="009162F5"/>
    <w:rsid w:val="009170B2"/>
    <w:rsid w:val="00922AC8"/>
    <w:rsid w:val="00922B8C"/>
    <w:rsid w:val="00922D6C"/>
    <w:rsid w:val="00922FCD"/>
    <w:rsid w:val="0092354D"/>
    <w:rsid w:val="00923A00"/>
    <w:rsid w:val="00924008"/>
    <w:rsid w:val="00924777"/>
    <w:rsid w:val="009251C9"/>
    <w:rsid w:val="00925DBA"/>
    <w:rsid w:val="00926093"/>
    <w:rsid w:val="009321A0"/>
    <w:rsid w:val="00932E78"/>
    <w:rsid w:val="009339F8"/>
    <w:rsid w:val="00934115"/>
    <w:rsid w:val="0093411B"/>
    <w:rsid w:val="00934441"/>
    <w:rsid w:val="0093476E"/>
    <w:rsid w:val="00941591"/>
    <w:rsid w:val="009416F8"/>
    <w:rsid w:val="00942E25"/>
    <w:rsid w:val="009433EE"/>
    <w:rsid w:val="00943F32"/>
    <w:rsid w:val="0094644C"/>
    <w:rsid w:val="00951ECC"/>
    <w:rsid w:val="00952D71"/>
    <w:rsid w:val="00954716"/>
    <w:rsid w:val="00954BBA"/>
    <w:rsid w:val="00955961"/>
    <w:rsid w:val="0095612B"/>
    <w:rsid w:val="009572D1"/>
    <w:rsid w:val="00957F14"/>
    <w:rsid w:val="00961793"/>
    <w:rsid w:val="00962398"/>
    <w:rsid w:val="00962807"/>
    <w:rsid w:val="00962AD4"/>
    <w:rsid w:val="00962F53"/>
    <w:rsid w:val="00963909"/>
    <w:rsid w:val="0096428D"/>
    <w:rsid w:val="009644CC"/>
    <w:rsid w:val="00964C28"/>
    <w:rsid w:val="00965497"/>
    <w:rsid w:val="00965DF5"/>
    <w:rsid w:val="00967A6C"/>
    <w:rsid w:val="00967C5E"/>
    <w:rsid w:val="0097570E"/>
    <w:rsid w:val="009766DB"/>
    <w:rsid w:val="00977294"/>
    <w:rsid w:val="009802BB"/>
    <w:rsid w:val="00980466"/>
    <w:rsid w:val="00982806"/>
    <w:rsid w:val="0098282F"/>
    <w:rsid w:val="009836B2"/>
    <w:rsid w:val="009836CE"/>
    <w:rsid w:val="009846AA"/>
    <w:rsid w:val="009875FF"/>
    <w:rsid w:val="00987893"/>
    <w:rsid w:val="009879A6"/>
    <w:rsid w:val="00992A93"/>
    <w:rsid w:val="00992ACD"/>
    <w:rsid w:val="00993267"/>
    <w:rsid w:val="00995354"/>
    <w:rsid w:val="00995447"/>
    <w:rsid w:val="00996170"/>
    <w:rsid w:val="00996DCE"/>
    <w:rsid w:val="009A0B3B"/>
    <w:rsid w:val="009A2947"/>
    <w:rsid w:val="009A3397"/>
    <w:rsid w:val="009A6433"/>
    <w:rsid w:val="009A6804"/>
    <w:rsid w:val="009A7E27"/>
    <w:rsid w:val="009B0909"/>
    <w:rsid w:val="009B1E8E"/>
    <w:rsid w:val="009B35F3"/>
    <w:rsid w:val="009B3DB5"/>
    <w:rsid w:val="009B67E9"/>
    <w:rsid w:val="009B7CAD"/>
    <w:rsid w:val="009C0404"/>
    <w:rsid w:val="009C215C"/>
    <w:rsid w:val="009C43A2"/>
    <w:rsid w:val="009C4DC7"/>
    <w:rsid w:val="009C51AF"/>
    <w:rsid w:val="009C6401"/>
    <w:rsid w:val="009D22BE"/>
    <w:rsid w:val="009D4397"/>
    <w:rsid w:val="009D472B"/>
    <w:rsid w:val="009D5A3F"/>
    <w:rsid w:val="009D5C57"/>
    <w:rsid w:val="009D6299"/>
    <w:rsid w:val="009E0C83"/>
    <w:rsid w:val="009E167E"/>
    <w:rsid w:val="009E33C0"/>
    <w:rsid w:val="009E3D2C"/>
    <w:rsid w:val="009E713E"/>
    <w:rsid w:val="009E7827"/>
    <w:rsid w:val="009F077C"/>
    <w:rsid w:val="009F0A62"/>
    <w:rsid w:val="009F2925"/>
    <w:rsid w:val="009F31D3"/>
    <w:rsid w:val="009F493B"/>
    <w:rsid w:val="009F4FE7"/>
    <w:rsid w:val="009F59D6"/>
    <w:rsid w:val="00A005F6"/>
    <w:rsid w:val="00A01894"/>
    <w:rsid w:val="00A02852"/>
    <w:rsid w:val="00A0301E"/>
    <w:rsid w:val="00A031B6"/>
    <w:rsid w:val="00A036E5"/>
    <w:rsid w:val="00A03799"/>
    <w:rsid w:val="00A049B5"/>
    <w:rsid w:val="00A06CA4"/>
    <w:rsid w:val="00A07F47"/>
    <w:rsid w:val="00A1112B"/>
    <w:rsid w:val="00A1198B"/>
    <w:rsid w:val="00A11FF7"/>
    <w:rsid w:val="00A128B1"/>
    <w:rsid w:val="00A151E3"/>
    <w:rsid w:val="00A15F4B"/>
    <w:rsid w:val="00A17945"/>
    <w:rsid w:val="00A17FF9"/>
    <w:rsid w:val="00A203A0"/>
    <w:rsid w:val="00A21FC9"/>
    <w:rsid w:val="00A235C3"/>
    <w:rsid w:val="00A24AF8"/>
    <w:rsid w:val="00A277EB"/>
    <w:rsid w:val="00A30929"/>
    <w:rsid w:val="00A32380"/>
    <w:rsid w:val="00A33FCA"/>
    <w:rsid w:val="00A342E7"/>
    <w:rsid w:val="00A35515"/>
    <w:rsid w:val="00A35BC9"/>
    <w:rsid w:val="00A35CD0"/>
    <w:rsid w:val="00A363D6"/>
    <w:rsid w:val="00A3732A"/>
    <w:rsid w:val="00A3783C"/>
    <w:rsid w:val="00A41CFE"/>
    <w:rsid w:val="00A420D9"/>
    <w:rsid w:val="00A4243B"/>
    <w:rsid w:val="00A427DC"/>
    <w:rsid w:val="00A42B6F"/>
    <w:rsid w:val="00A42F9B"/>
    <w:rsid w:val="00A44317"/>
    <w:rsid w:val="00A44AFA"/>
    <w:rsid w:val="00A45371"/>
    <w:rsid w:val="00A45D7F"/>
    <w:rsid w:val="00A45E80"/>
    <w:rsid w:val="00A45F1F"/>
    <w:rsid w:val="00A46CC4"/>
    <w:rsid w:val="00A4756C"/>
    <w:rsid w:val="00A50FB0"/>
    <w:rsid w:val="00A51F1C"/>
    <w:rsid w:val="00A51FE1"/>
    <w:rsid w:val="00A528C6"/>
    <w:rsid w:val="00A52C39"/>
    <w:rsid w:val="00A5486D"/>
    <w:rsid w:val="00A54A3B"/>
    <w:rsid w:val="00A57E76"/>
    <w:rsid w:val="00A60B68"/>
    <w:rsid w:val="00A618B4"/>
    <w:rsid w:val="00A6220C"/>
    <w:rsid w:val="00A62CBB"/>
    <w:rsid w:val="00A63A6C"/>
    <w:rsid w:val="00A645E2"/>
    <w:rsid w:val="00A660F0"/>
    <w:rsid w:val="00A7023A"/>
    <w:rsid w:val="00A70B9B"/>
    <w:rsid w:val="00A71D1B"/>
    <w:rsid w:val="00A71D1D"/>
    <w:rsid w:val="00A72242"/>
    <w:rsid w:val="00A724E9"/>
    <w:rsid w:val="00A731E5"/>
    <w:rsid w:val="00A74624"/>
    <w:rsid w:val="00A75A03"/>
    <w:rsid w:val="00A7685C"/>
    <w:rsid w:val="00A81CA9"/>
    <w:rsid w:val="00A822EC"/>
    <w:rsid w:val="00A82EBC"/>
    <w:rsid w:val="00A83015"/>
    <w:rsid w:val="00A830ED"/>
    <w:rsid w:val="00A832B3"/>
    <w:rsid w:val="00A83AC0"/>
    <w:rsid w:val="00A83C88"/>
    <w:rsid w:val="00A84E92"/>
    <w:rsid w:val="00A85014"/>
    <w:rsid w:val="00A85BB4"/>
    <w:rsid w:val="00A862A1"/>
    <w:rsid w:val="00A86F3F"/>
    <w:rsid w:val="00A87C83"/>
    <w:rsid w:val="00A91E69"/>
    <w:rsid w:val="00A9269F"/>
    <w:rsid w:val="00A93EB8"/>
    <w:rsid w:val="00A9488D"/>
    <w:rsid w:val="00A94D90"/>
    <w:rsid w:val="00AA00F3"/>
    <w:rsid w:val="00AA0165"/>
    <w:rsid w:val="00AA2ED0"/>
    <w:rsid w:val="00AA3622"/>
    <w:rsid w:val="00AA4323"/>
    <w:rsid w:val="00AB0D9D"/>
    <w:rsid w:val="00AB105A"/>
    <w:rsid w:val="00AB123B"/>
    <w:rsid w:val="00AB1242"/>
    <w:rsid w:val="00AB23DE"/>
    <w:rsid w:val="00AB3512"/>
    <w:rsid w:val="00AB4BE5"/>
    <w:rsid w:val="00AB538E"/>
    <w:rsid w:val="00AB73E6"/>
    <w:rsid w:val="00AC044A"/>
    <w:rsid w:val="00AC2265"/>
    <w:rsid w:val="00AC2C4D"/>
    <w:rsid w:val="00AC305C"/>
    <w:rsid w:val="00AC3563"/>
    <w:rsid w:val="00AC3EAA"/>
    <w:rsid w:val="00AC4766"/>
    <w:rsid w:val="00AC5C1E"/>
    <w:rsid w:val="00AC66B4"/>
    <w:rsid w:val="00AC7623"/>
    <w:rsid w:val="00AD0400"/>
    <w:rsid w:val="00AD041C"/>
    <w:rsid w:val="00AD10FF"/>
    <w:rsid w:val="00AD1472"/>
    <w:rsid w:val="00AD25A6"/>
    <w:rsid w:val="00AD43B9"/>
    <w:rsid w:val="00AD572D"/>
    <w:rsid w:val="00AD5755"/>
    <w:rsid w:val="00AD5FFF"/>
    <w:rsid w:val="00AD681E"/>
    <w:rsid w:val="00AD6CFD"/>
    <w:rsid w:val="00AD6D7A"/>
    <w:rsid w:val="00AE0B63"/>
    <w:rsid w:val="00AE12FA"/>
    <w:rsid w:val="00AE1DDD"/>
    <w:rsid w:val="00AE1E18"/>
    <w:rsid w:val="00AE2792"/>
    <w:rsid w:val="00AE4AB3"/>
    <w:rsid w:val="00AE4EA4"/>
    <w:rsid w:val="00AE62EB"/>
    <w:rsid w:val="00AE6FF4"/>
    <w:rsid w:val="00AE7419"/>
    <w:rsid w:val="00AF146C"/>
    <w:rsid w:val="00AF2132"/>
    <w:rsid w:val="00AF3CAA"/>
    <w:rsid w:val="00AF4D8C"/>
    <w:rsid w:val="00AF4E43"/>
    <w:rsid w:val="00AF5EFF"/>
    <w:rsid w:val="00AF7155"/>
    <w:rsid w:val="00AF7B9B"/>
    <w:rsid w:val="00B014E0"/>
    <w:rsid w:val="00B022CC"/>
    <w:rsid w:val="00B03D5B"/>
    <w:rsid w:val="00B04123"/>
    <w:rsid w:val="00B04696"/>
    <w:rsid w:val="00B049F2"/>
    <w:rsid w:val="00B0583D"/>
    <w:rsid w:val="00B0594B"/>
    <w:rsid w:val="00B05BC6"/>
    <w:rsid w:val="00B05EF7"/>
    <w:rsid w:val="00B060F1"/>
    <w:rsid w:val="00B06348"/>
    <w:rsid w:val="00B069D9"/>
    <w:rsid w:val="00B0794A"/>
    <w:rsid w:val="00B07FC3"/>
    <w:rsid w:val="00B11A07"/>
    <w:rsid w:val="00B11F80"/>
    <w:rsid w:val="00B1228A"/>
    <w:rsid w:val="00B12CEB"/>
    <w:rsid w:val="00B146E2"/>
    <w:rsid w:val="00B14CD0"/>
    <w:rsid w:val="00B1644B"/>
    <w:rsid w:val="00B16A17"/>
    <w:rsid w:val="00B2072B"/>
    <w:rsid w:val="00B22147"/>
    <w:rsid w:val="00B225C1"/>
    <w:rsid w:val="00B2286E"/>
    <w:rsid w:val="00B22F73"/>
    <w:rsid w:val="00B23610"/>
    <w:rsid w:val="00B24A45"/>
    <w:rsid w:val="00B24DB9"/>
    <w:rsid w:val="00B25281"/>
    <w:rsid w:val="00B261A4"/>
    <w:rsid w:val="00B2696C"/>
    <w:rsid w:val="00B31872"/>
    <w:rsid w:val="00B31F08"/>
    <w:rsid w:val="00B3348A"/>
    <w:rsid w:val="00B33CE1"/>
    <w:rsid w:val="00B34DBF"/>
    <w:rsid w:val="00B3565C"/>
    <w:rsid w:val="00B35CC6"/>
    <w:rsid w:val="00B374AC"/>
    <w:rsid w:val="00B37D4F"/>
    <w:rsid w:val="00B37E6B"/>
    <w:rsid w:val="00B40892"/>
    <w:rsid w:val="00B4188F"/>
    <w:rsid w:val="00B42559"/>
    <w:rsid w:val="00B44EBA"/>
    <w:rsid w:val="00B45D49"/>
    <w:rsid w:val="00B4648C"/>
    <w:rsid w:val="00B466ED"/>
    <w:rsid w:val="00B47176"/>
    <w:rsid w:val="00B4746C"/>
    <w:rsid w:val="00B50393"/>
    <w:rsid w:val="00B529F0"/>
    <w:rsid w:val="00B53019"/>
    <w:rsid w:val="00B5417B"/>
    <w:rsid w:val="00B5499D"/>
    <w:rsid w:val="00B55233"/>
    <w:rsid w:val="00B56306"/>
    <w:rsid w:val="00B56C20"/>
    <w:rsid w:val="00B56DEB"/>
    <w:rsid w:val="00B63409"/>
    <w:rsid w:val="00B63456"/>
    <w:rsid w:val="00B6349C"/>
    <w:rsid w:val="00B63683"/>
    <w:rsid w:val="00B6471E"/>
    <w:rsid w:val="00B65947"/>
    <w:rsid w:val="00B663B5"/>
    <w:rsid w:val="00B664A4"/>
    <w:rsid w:val="00B67B74"/>
    <w:rsid w:val="00B70892"/>
    <w:rsid w:val="00B7177D"/>
    <w:rsid w:val="00B7406A"/>
    <w:rsid w:val="00B74914"/>
    <w:rsid w:val="00B752E6"/>
    <w:rsid w:val="00B753C3"/>
    <w:rsid w:val="00B75EC9"/>
    <w:rsid w:val="00B76CED"/>
    <w:rsid w:val="00B80353"/>
    <w:rsid w:val="00B80DBD"/>
    <w:rsid w:val="00B82388"/>
    <w:rsid w:val="00B83238"/>
    <w:rsid w:val="00B8369D"/>
    <w:rsid w:val="00B83938"/>
    <w:rsid w:val="00B85D2A"/>
    <w:rsid w:val="00B86129"/>
    <w:rsid w:val="00B86D42"/>
    <w:rsid w:val="00B87B93"/>
    <w:rsid w:val="00B909A5"/>
    <w:rsid w:val="00B90F25"/>
    <w:rsid w:val="00B9267F"/>
    <w:rsid w:val="00B9271A"/>
    <w:rsid w:val="00B9415D"/>
    <w:rsid w:val="00B9431E"/>
    <w:rsid w:val="00B94C4B"/>
    <w:rsid w:val="00B9576D"/>
    <w:rsid w:val="00B96184"/>
    <w:rsid w:val="00B96273"/>
    <w:rsid w:val="00BA0B40"/>
    <w:rsid w:val="00BA17E1"/>
    <w:rsid w:val="00BA1836"/>
    <w:rsid w:val="00BA2CB8"/>
    <w:rsid w:val="00BA367C"/>
    <w:rsid w:val="00BA47C8"/>
    <w:rsid w:val="00BA500F"/>
    <w:rsid w:val="00BA5385"/>
    <w:rsid w:val="00BA5F61"/>
    <w:rsid w:val="00BB0108"/>
    <w:rsid w:val="00BB1A2E"/>
    <w:rsid w:val="00BB2A33"/>
    <w:rsid w:val="00BB34A5"/>
    <w:rsid w:val="00BB3988"/>
    <w:rsid w:val="00BB3DAD"/>
    <w:rsid w:val="00BB441F"/>
    <w:rsid w:val="00BB53B4"/>
    <w:rsid w:val="00BC1078"/>
    <w:rsid w:val="00BC14A7"/>
    <w:rsid w:val="00BC2D56"/>
    <w:rsid w:val="00BC3E80"/>
    <w:rsid w:val="00BC575B"/>
    <w:rsid w:val="00BC6AC5"/>
    <w:rsid w:val="00BC737D"/>
    <w:rsid w:val="00BC76FA"/>
    <w:rsid w:val="00BC7B89"/>
    <w:rsid w:val="00BD052B"/>
    <w:rsid w:val="00BD0A6D"/>
    <w:rsid w:val="00BD0C1C"/>
    <w:rsid w:val="00BD17E0"/>
    <w:rsid w:val="00BD38CC"/>
    <w:rsid w:val="00BD4047"/>
    <w:rsid w:val="00BE0D18"/>
    <w:rsid w:val="00BE1F5C"/>
    <w:rsid w:val="00BE5584"/>
    <w:rsid w:val="00BE5A62"/>
    <w:rsid w:val="00BE5C47"/>
    <w:rsid w:val="00BE5D0B"/>
    <w:rsid w:val="00BE6F22"/>
    <w:rsid w:val="00BE702D"/>
    <w:rsid w:val="00BF075F"/>
    <w:rsid w:val="00BF18B0"/>
    <w:rsid w:val="00BF1EF7"/>
    <w:rsid w:val="00BF2853"/>
    <w:rsid w:val="00BF331E"/>
    <w:rsid w:val="00BF33CE"/>
    <w:rsid w:val="00BF4635"/>
    <w:rsid w:val="00BF4AB6"/>
    <w:rsid w:val="00BF5BD9"/>
    <w:rsid w:val="00BF5FF3"/>
    <w:rsid w:val="00BF6C9D"/>
    <w:rsid w:val="00BF7B06"/>
    <w:rsid w:val="00C00661"/>
    <w:rsid w:val="00C025E7"/>
    <w:rsid w:val="00C032DD"/>
    <w:rsid w:val="00C034E4"/>
    <w:rsid w:val="00C05104"/>
    <w:rsid w:val="00C0580F"/>
    <w:rsid w:val="00C10D11"/>
    <w:rsid w:val="00C125B3"/>
    <w:rsid w:val="00C126C2"/>
    <w:rsid w:val="00C146C5"/>
    <w:rsid w:val="00C151B5"/>
    <w:rsid w:val="00C15C04"/>
    <w:rsid w:val="00C16206"/>
    <w:rsid w:val="00C1671D"/>
    <w:rsid w:val="00C171C9"/>
    <w:rsid w:val="00C20F84"/>
    <w:rsid w:val="00C227E7"/>
    <w:rsid w:val="00C22E15"/>
    <w:rsid w:val="00C234D6"/>
    <w:rsid w:val="00C25545"/>
    <w:rsid w:val="00C2593E"/>
    <w:rsid w:val="00C260F1"/>
    <w:rsid w:val="00C2798B"/>
    <w:rsid w:val="00C315A6"/>
    <w:rsid w:val="00C32685"/>
    <w:rsid w:val="00C34326"/>
    <w:rsid w:val="00C34493"/>
    <w:rsid w:val="00C34B9B"/>
    <w:rsid w:val="00C3519E"/>
    <w:rsid w:val="00C35E9C"/>
    <w:rsid w:val="00C36290"/>
    <w:rsid w:val="00C3768F"/>
    <w:rsid w:val="00C40797"/>
    <w:rsid w:val="00C4113C"/>
    <w:rsid w:val="00C42AF6"/>
    <w:rsid w:val="00C43400"/>
    <w:rsid w:val="00C43A17"/>
    <w:rsid w:val="00C44363"/>
    <w:rsid w:val="00C44B6B"/>
    <w:rsid w:val="00C451EA"/>
    <w:rsid w:val="00C46049"/>
    <w:rsid w:val="00C46087"/>
    <w:rsid w:val="00C4634C"/>
    <w:rsid w:val="00C463BB"/>
    <w:rsid w:val="00C46F97"/>
    <w:rsid w:val="00C501EC"/>
    <w:rsid w:val="00C50694"/>
    <w:rsid w:val="00C508FD"/>
    <w:rsid w:val="00C5153A"/>
    <w:rsid w:val="00C52746"/>
    <w:rsid w:val="00C53069"/>
    <w:rsid w:val="00C558C7"/>
    <w:rsid w:val="00C559BD"/>
    <w:rsid w:val="00C60414"/>
    <w:rsid w:val="00C6044C"/>
    <w:rsid w:val="00C608BE"/>
    <w:rsid w:val="00C60E02"/>
    <w:rsid w:val="00C6315D"/>
    <w:rsid w:val="00C63185"/>
    <w:rsid w:val="00C63AFA"/>
    <w:rsid w:val="00C6457B"/>
    <w:rsid w:val="00C6469F"/>
    <w:rsid w:val="00C6630B"/>
    <w:rsid w:val="00C67659"/>
    <w:rsid w:val="00C705B8"/>
    <w:rsid w:val="00C72695"/>
    <w:rsid w:val="00C726A7"/>
    <w:rsid w:val="00C72991"/>
    <w:rsid w:val="00C72F0A"/>
    <w:rsid w:val="00C7340D"/>
    <w:rsid w:val="00C7447B"/>
    <w:rsid w:val="00C75602"/>
    <w:rsid w:val="00C7635B"/>
    <w:rsid w:val="00C76A6F"/>
    <w:rsid w:val="00C80B60"/>
    <w:rsid w:val="00C82759"/>
    <w:rsid w:val="00C829F6"/>
    <w:rsid w:val="00C838A6"/>
    <w:rsid w:val="00C84BEE"/>
    <w:rsid w:val="00C878F7"/>
    <w:rsid w:val="00C900F9"/>
    <w:rsid w:val="00C903EF"/>
    <w:rsid w:val="00C91E3A"/>
    <w:rsid w:val="00C92417"/>
    <w:rsid w:val="00C92946"/>
    <w:rsid w:val="00C93262"/>
    <w:rsid w:val="00C93493"/>
    <w:rsid w:val="00C94803"/>
    <w:rsid w:val="00C95A3B"/>
    <w:rsid w:val="00C960BE"/>
    <w:rsid w:val="00C97BBF"/>
    <w:rsid w:val="00CA0F54"/>
    <w:rsid w:val="00CA1272"/>
    <w:rsid w:val="00CA12D6"/>
    <w:rsid w:val="00CA1485"/>
    <w:rsid w:val="00CA17A6"/>
    <w:rsid w:val="00CA2DC9"/>
    <w:rsid w:val="00CA617B"/>
    <w:rsid w:val="00CA62FC"/>
    <w:rsid w:val="00CA713A"/>
    <w:rsid w:val="00CB161D"/>
    <w:rsid w:val="00CB3BB8"/>
    <w:rsid w:val="00CB43CD"/>
    <w:rsid w:val="00CB49F6"/>
    <w:rsid w:val="00CB6014"/>
    <w:rsid w:val="00CC0CDC"/>
    <w:rsid w:val="00CC212E"/>
    <w:rsid w:val="00CC29F8"/>
    <w:rsid w:val="00CC2CA0"/>
    <w:rsid w:val="00CC63FE"/>
    <w:rsid w:val="00CC79C9"/>
    <w:rsid w:val="00CC7ADE"/>
    <w:rsid w:val="00CC7C2B"/>
    <w:rsid w:val="00CD04FD"/>
    <w:rsid w:val="00CD1AE9"/>
    <w:rsid w:val="00CD1D64"/>
    <w:rsid w:val="00CD29D5"/>
    <w:rsid w:val="00CD2A19"/>
    <w:rsid w:val="00CD3FD5"/>
    <w:rsid w:val="00CD6073"/>
    <w:rsid w:val="00CD7B1A"/>
    <w:rsid w:val="00CD7B1F"/>
    <w:rsid w:val="00CE16C6"/>
    <w:rsid w:val="00CE2A9D"/>
    <w:rsid w:val="00CE4711"/>
    <w:rsid w:val="00CE6E9B"/>
    <w:rsid w:val="00CE77BD"/>
    <w:rsid w:val="00CE7BC2"/>
    <w:rsid w:val="00CE7D6A"/>
    <w:rsid w:val="00CF0EB9"/>
    <w:rsid w:val="00CF1220"/>
    <w:rsid w:val="00CF2448"/>
    <w:rsid w:val="00CF3A8F"/>
    <w:rsid w:val="00CF458B"/>
    <w:rsid w:val="00CF4C42"/>
    <w:rsid w:val="00CF5303"/>
    <w:rsid w:val="00CF550E"/>
    <w:rsid w:val="00CF576E"/>
    <w:rsid w:val="00CF6AC3"/>
    <w:rsid w:val="00CF7170"/>
    <w:rsid w:val="00D002DB"/>
    <w:rsid w:val="00D02793"/>
    <w:rsid w:val="00D04397"/>
    <w:rsid w:val="00D043C7"/>
    <w:rsid w:val="00D05E89"/>
    <w:rsid w:val="00D10062"/>
    <w:rsid w:val="00D1081A"/>
    <w:rsid w:val="00D128F1"/>
    <w:rsid w:val="00D12A85"/>
    <w:rsid w:val="00D14135"/>
    <w:rsid w:val="00D147F8"/>
    <w:rsid w:val="00D14D5F"/>
    <w:rsid w:val="00D15743"/>
    <w:rsid w:val="00D17491"/>
    <w:rsid w:val="00D1796F"/>
    <w:rsid w:val="00D17D8F"/>
    <w:rsid w:val="00D20F5A"/>
    <w:rsid w:val="00D2448D"/>
    <w:rsid w:val="00D24F4F"/>
    <w:rsid w:val="00D253E4"/>
    <w:rsid w:val="00D264E9"/>
    <w:rsid w:val="00D26615"/>
    <w:rsid w:val="00D267A7"/>
    <w:rsid w:val="00D30001"/>
    <w:rsid w:val="00D32CC6"/>
    <w:rsid w:val="00D33D41"/>
    <w:rsid w:val="00D3446E"/>
    <w:rsid w:val="00D3553A"/>
    <w:rsid w:val="00D35A1A"/>
    <w:rsid w:val="00D40712"/>
    <w:rsid w:val="00D40D72"/>
    <w:rsid w:val="00D41C5C"/>
    <w:rsid w:val="00D41DB1"/>
    <w:rsid w:val="00D42475"/>
    <w:rsid w:val="00D460EB"/>
    <w:rsid w:val="00D465ED"/>
    <w:rsid w:val="00D468BE"/>
    <w:rsid w:val="00D46D7A"/>
    <w:rsid w:val="00D46F78"/>
    <w:rsid w:val="00D4720A"/>
    <w:rsid w:val="00D47241"/>
    <w:rsid w:val="00D47325"/>
    <w:rsid w:val="00D52000"/>
    <w:rsid w:val="00D5269C"/>
    <w:rsid w:val="00D528B9"/>
    <w:rsid w:val="00D56999"/>
    <w:rsid w:val="00D57247"/>
    <w:rsid w:val="00D57BAF"/>
    <w:rsid w:val="00D61326"/>
    <w:rsid w:val="00D63E87"/>
    <w:rsid w:val="00D64ACD"/>
    <w:rsid w:val="00D65E83"/>
    <w:rsid w:val="00D66191"/>
    <w:rsid w:val="00D6628E"/>
    <w:rsid w:val="00D66E79"/>
    <w:rsid w:val="00D704D9"/>
    <w:rsid w:val="00D72930"/>
    <w:rsid w:val="00D7315D"/>
    <w:rsid w:val="00D73A59"/>
    <w:rsid w:val="00D73E67"/>
    <w:rsid w:val="00D7407C"/>
    <w:rsid w:val="00D74D6F"/>
    <w:rsid w:val="00D74DE7"/>
    <w:rsid w:val="00D770C4"/>
    <w:rsid w:val="00D77521"/>
    <w:rsid w:val="00D8023F"/>
    <w:rsid w:val="00D80ECC"/>
    <w:rsid w:val="00D80EFC"/>
    <w:rsid w:val="00D81BFA"/>
    <w:rsid w:val="00D8216F"/>
    <w:rsid w:val="00D83275"/>
    <w:rsid w:val="00D85AC8"/>
    <w:rsid w:val="00D86ABA"/>
    <w:rsid w:val="00D86F5C"/>
    <w:rsid w:val="00D87B00"/>
    <w:rsid w:val="00D90243"/>
    <w:rsid w:val="00D90989"/>
    <w:rsid w:val="00D911AA"/>
    <w:rsid w:val="00D91887"/>
    <w:rsid w:val="00D945C2"/>
    <w:rsid w:val="00D946EB"/>
    <w:rsid w:val="00D94760"/>
    <w:rsid w:val="00D94CAE"/>
    <w:rsid w:val="00D97002"/>
    <w:rsid w:val="00DA2304"/>
    <w:rsid w:val="00DA2BB8"/>
    <w:rsid w:val="00DA2EEB"/>
    <w:rsid w:val="00DA4A7A"/>
    <w:rsid w:val="00DA5D93"/>
    <w:rsid w:val="00DA5EF4"/>
    <w:rsid w:val="00DA7AFF"/>
    <w:rsid w:val="00DB02C1"/>
    <w:rsid w:val="00DB0A42"/>
    <w:rsid w:val="00DB147B"/>
    <w:rsid w:val="00DB1878"/>
    <w:rsid w:val="00DB4017"/>
    <w:rsid w:val="00DB54B3"/>
    <w:rsid w:val="00DB5DAB"/>
    <w:rsid w:val="00DB60AC"/>
    <w:rsid w:val="00DC0381"/>
    <w:rsid w:val="00DC0576"/>
    <w:rsid w:val="00DC08F4"/>
    <w:rsid w:val="00DC1583"/>
    <w:rsid w:val="00DC2C3A"/>
    <w:rsid w:val="00DC3C58"/>
    <w:rsid w:val="00DC462C"/>
    <w:rsid w:val="00DC47B6"/>
    <w:rsid w:val="00DC49B0"/>
    <w:rsid w:val="00DC7450"/>
    <w:rsid w:val="00DD1DF5"/>
    <w:rsid w:val="00DD402D"/>
    <w:rsid w:val="00DD46BF"/>
    <w:rsid w:val="00DD47AE"/>
    <w:rsid w:val="00DD5081"/>
    <w:rsid w:val="00DD5411"/>
    <w:rsid w:val="00DD58CC"/>
    <w:rsid w:val="00DE03FC"/>
    <w:rsid w:val="00DE060D"/>
    <w:rsid w:val="00DE19CA"/>
    <w:rsid w:val="00DE1AFD"/>
    <w:rsid w:val="00DE2F2B"/>
    <w:rsid w:val="00DE3223"/>
    <w:rsid w:val="00DE37F2"/>
    <w:rsid w:val="00DE4F53"/>
    <w:rsid w:val="00DE6570"/>
    <w:rsid w:val="00DE6CD4"/>
    <w:rsid w:val="00DE70B9"/>
    <w:rsid w:val="00DE7AE9"/>
    <w:rsid w:val="00DE7B5C"/>
    <w:rsid w:val="00DF3A4C"/>
    <w:rsid w:val="00DF5209"/>
    <w:rsid w:val="00DF538C"/>
    <w:rsid w:val="00DF5788"/>
    <w:rsid w:val="00DF662F"/>
    <w:rsid w:val="00DF7AD5"/>
    <w:rsid w:val="00E00987"/>
    <w:rsid w:val="00E027DD"/>
    <w:rsid w:val="00E02FCF"/>
    <w:rsid w:val="00E03AE1"/>
    <w:rsid w:val="00E07C50"/>
    <w:rsid w:val="00E07FDA"/>
    <w:rsid w:val="00E10A76"/>
    <w:rsid w:val="00E13901"/>
    <w:rsid w:val="00E1403C"/>
    <w:rsid w:val="00E14392"/>
    <w:rsid w:val="00E144DB"/>
    <w:rsid w:val="00E158F9"/>
    <w:rsid w:val="00E16F91"/>
    <w:rsid w:val="00E17C11"/>
    <w:rsid w:val="00E203D4"/>
    <w:rsid w:val="00E2101E"/>
    <w:rsid w:val="00E21723"/>
    <w:rsid w:val="00E225D6"/>
    <w:rsid w:val="00E25261"/>
    <w:rsid w:val="00E27722"/>
    <w:rsid w:val="00E300ED"/>
    <w:rsid w:val="00E33386"/>
    <w:rsid w:val="00E33FB2"/>
    <w:rsid w:val="00E352FA"/>
    <w:rsid w:val="00E3558F"/>
    <w:rsid w:val="00E403F2"/>
    <w:rsid w:val="00E41F1C"/>
    <w:rsid w:val="00E41FDC"/>
    <w:rsid w:val="00E43389"/>
    <w:rsid w:val="00E4521C"/>
    <w:rsid w:val="00E4598C"/>
    <w:rsid w:val="00E45F3D"/>
    <w:rsid w:val="00E502C7"/>
    <w:rsid w:val="00E50546"/>
    <w:rsid w:val="00E50894"/>
    <w:rsid w:val="00E50F45"/>
    <w:rsid w:val="00E512D8"/>
    <w:rsid w:val="00E54228"/>
    <w:rsid w:val="00E54EF0"/>
    <w:rsid w:val="00E56081"/>
    <w:rsid w:val="00E56B20"/>
    <w:rsid w:val="00E56DD2"/>
    <w:rsid w:val="00E61837"/>
    <w:rsid w:val="00E6258B"/>
    <w:rsid w:val="00E62626"/>
    <w:rsid w:val="00E62886"/>
    <w:rsid w:val="00E633BF"/>
    <w:rsid w:val="00E6386C"/>
    <w:rsid w:val="00E63B4B"/>
    <w:rsid w:val="00E64412"/>
    <w:rsid w:val="00E657E1"/>
    <w:rsid w:val="00E658C7"/>
    <w:rsid w:val="00E65F95"/>
    <w:rsid w:val="00E6657F"/>
    <w:rsid w:val="00E66F1C"/>
    <w:rsid w:val="00E66F63"/>
    <w:rsid w:val="00E67034"/>
    <w:rsid w:val="00E7163D"/>
    <w:rsid w:val="00E722F6"/>
    <w:rsid w:val="00E747EE"/>
    <w:rsid w:val="00E75E68"/>
    <w:rsid w:val="00E77529"/>
    <w:rsid w:val="00E808D6"/>
    <w:rsid w:val="00E80964"/>
    <w:rsid w:val="00E819C5"/>
    <w:rsid w:val="00E82B3D"/>
    <w:rsid w:val="00E82D33"/>
    <w:rsid w:val="00E87351"/>
    <w:rsid w:val="00E9082E"/>
    <w:rsid w:val="00E90DE4"/>
    <w:rsid w:val="00E91500"/>
    <w:rsid w:val="00E92771"/>
    <w:rsid w:val="00E94DAE"/>
    <w:rsid w:val="00E94F13"/>
    <w:rsid w:val="00E95514"/>
    <w:rsid w:val="00E9664C"/>
    <w:rsid w:val="00E969EC"/>
    <w:rsid w:val="00E97700"/>
    <w:rsid w:val="00EA0311"/>
    <w:rsid w:val="00EA197B"/>
    <w:rsid w:val="00EA2581"/>
    <w:rsid w:val="00EA302A"/>
    <w:rsid w:val="00EA79BE"/>
    <w:rsid w:val="00EA7E05"/>
    <w:rsid w:val="00EB1EAC"/>
    <w:rsid w:val="00EB41C7"/>
    <w:rsid w:val="00EB439E"/>
    <w:rsid w:val="00EB655A"/>
    <w:rsid w:val="00EB66FB"/>
    <w:rsid w:val="00EB687D"/>
    <w:rsid w:val="00EC0010"/>
    <w:rsid w:val="00EC20DD"/>
    <w:rsid w:val="00EC3CF9"/>
    <w:rsid w:val="00EC3D8C"/>
    <w:rsid w:val="00EC44A6"/>
    <w:rsid w:val="00EC52F1"/>
    <w:rsid w:val="00EC5C72"/>
    <w:rsid w:val="00EC6438"/>
    <w:rsid w:val="00EC6925"/>
    <w:rsid w:val="00EC72AE"/>
    <w:rsid w:val="00EC7ECF"/>
    <w:rsid w:val="00ED426C"/>
    <w:rsid w:val="00ED51F8"/>
    <w:rsid w:val="00EE0C6C"/>
    <w:rsid w:val="00EE0ED2"/>
    <w:rsid w:val="00EE1241"/>
    <w:rsid w:val="00EE1CCB"/>
    <w:rsid w:val="00EE31EC"/>
    <w:rsid w:val="00EE34D6"/>
    <w:rsid w:val="00EE76D2"/>
    <w:rsid w:val="00EE7D1E"/>
    <w:rsid w:val="00EF145B"/>
    <w:rsid w:val="00EF2768"/>
    <w:rsid w:val="00EF2B59"/>
    <w:rsid w:val="00EF2CD0"/>
    <w:rsid w:val="00EF3602"/>
    <w:rsid w:val="00EF3997"/>
    <w:rsid w:val="00EF45F2"/>
    <w:rsid w:val="00EF4732"/>
    <w:rsid w:val="00EF53FE"/>
    <w:rsid w:val="00EF570D"/>
    <w:rsid w:val="00EF63AB"/>
    <w:rsid w:val="00EF6DB0"/>
    <w:rsid w:val="00EF7415"/>
    <w:rsid w:val="00F01476"/>
    <w:rsid w:val="00F01DA2"/>
    <w:rsid w:val="00F02C8F"/>
    <w:rsid w:val="00F034E8"/>
    <w:rsid w:val="00F03DB4"/>
    <w:rsid w:val="00F064C6"/>
    <w:rsid w:val="00F0730F"/>
    <w:rsid w:val="00F07606"/>
    <w:rsid w:val="00F10828"/>
    <w:rsid w:val="00F11A91"/>
    <w:rsid w:val="00F12FB7"/>
    <w:rsid w:val="00F13302"/>
    <w:rsid w:val="00F13E0F"/>
    <w:rsid w:val="00F13E14"/>
    <w:rsid w:val="00F147FA"/>
    <w:rsid w:val="00F1508D"/>
    <w:rsid w:val="00F159B3"/>
    <w:rsid w:val="00F2342A"/>
    <w:rsid w:val="00F2483E"/>
    <w:rsid w:val="00F25515"/>
    <w:rsid w:val="00F3111F"/>
    <w:rsid w:val="00F324E6"/>
    <w:rsid w:val="00F32684"/>
    <w:rsid w:val="00F335D2"/>
    <w:rsid w:val="00F33C57"/>
    <w:rsid w:val="00F347AC"/>
    <w:rsid w:val="00F350E4"/>
    <w:rsid w:val="00F35823"/>
    <w:rsid w:val="00F35D2F"/>
    <w:rsid w:val="00F35E41"/>
    <w:rsid w:val="00F3665D"/>
    <w:rsid w:val="00F37BA4"/>
    <w:rsid w:val="00F37BC9"/>
    <w:rsid w:val="00F41AC9"/>
    <w:rsid w:val="00F41AD2"/>
    <w:rsid w:val="00F43362"/>
    <w:rsid w:val="00F445A3"/>
    <w:rsid w:val="00F449E9"/>
    <w:rsid w:val="00F45C0E"/>
    <w:rsid w:val="00F4640E"/>
    <w:rsid w:val="00F4709F"/>
    <w:rsid w:val="00F5041A"/>
    <w:rsid w:val="00F5070B"/>
    <w:rsid w:val="00F5257F"/>
    <w:rsid w:val="00F52AA0"/>
    <w:rsid w:val="00F52CB6"/>
    <w:rsid w:val="00F5301D"/>
    <w:rsid w:val="00F53C5D"/>
    <w:rsid w:val="00F53DD4"/>
    <w:rsid w:val="00F542E5"/>
    <w:rsid w:val="00F54411"/>
    <w:rsid w:val="00F546DC"/>
    <w:rsid w:val="00F54AA3"/>
    <w:rsid w:val="00F55C82"/>
    <w:rsid w:val="00F61A1D"/>
    <w:rsid w:val="00F63EE9"/>
    <w:rsid w:val="00F6592B"/>
    <w:rsid w:val="00F66CA7"/>
    <w:rsid w:val="00F7150B"/>
    <w:rsid w:val="00F7207D"/>
    <w:rsid w:val="00F725C6"/>
    <w:rsid w:val="00F73914"/>
    <w:rsid w:val="00F73D7C"/>
    <w:rsid w:val="00F75750"/>
    <w:rsid w:val="00F77107"/>
    <w:rsid w:val="00F7791B"/>
    <w:rsid w:val="00F80AB1"/>
    <w:rsid w:val="00F810DC"/>
    <w:rsid w:val="00F83B47"/>
    <w:rsid w:val="00F862BC"/>
    <w:rsid w:val="00F879EB"/>
    <w:rsid w:val="00F87F69"/>
    <w:rsid w:val="00F90A13"/>
    <w:rsid w:val="00F912CC"/>
    <w:rsid w:val="00F92B32"/>
    <w:rsid w:val="00F94810"/>
    <w:rsid w:val="00F96480"/>
    <w:rsid w:val="00F96D65"/>
    <w:rsid w:val="00F97061"/>
    <w:rsid w:val="00FA00D6"/>
    <w:rsid w:val="00FA0FFE"/>
    <w:rsid w:val="00FA1312"/>
    <w:rsid w:val="00FA13E6"/>
    <w:rsid w:val="00FA2AE9"/>
    <w:rsid w:val="00FA3109"/>
    <w:rsid w:val="00FA329C"/>
    <w:rsid w:val="00FA4612"/>
    <w:rsid w:val="00FA635A"/>
    <w:rsid w:val="00FA6C11"/>
    <w:rsid w:val="00FA6FBD"/>
    <w:rsid w:val="00FB0C7D"/>
    <w:rsid w:val="00FB42A7"/>
    <w:rsid w:val="00FB51EC"/>
    <w:rsid w:val="00FB51F2"/>
    <w:rsid w:val="00FB5456"/>
    <w:rsid w:val="00FB5DF1"/>
    <w:rsid w:val="00FB68F0"/>
    <w:rsid w:val="00FB75AD"/>
    <w:rsid w:val="00FC0730"/>
    <w:rsid w:val="00FC2C4F"/>
    <w:rsid w:val="00FC2FFA"/>
    <w:rsid w:val="00FC37BE"/>
    <w:rsid w:val="00FC49E9"/>
    <w:rsid w:val="00FC4D92"/>
    <w:rsid w:val="00FC5EA6"/>
    <w:rsid w:val="00FC68F8"/>
    <w:rsid w:val="00FC71DF"/>
    <w:rsid w:val="00FC770D"/>
    <w:rsid w:val="00FD0508"/>
    <w:rsid w:val="00FD2AF9"/>
    <w:rsid w:val="00FD2BD2"/>
    <w:rsid w:val="00FD403C"/>
    <w:rsid w:val="00FD6126"/>
    <w:rsid w:val="00FD77DF"/>
    <w:rsid w:val="00FE063C"/>
    <w:rsid w:val="00FE1137"/>
    <w:rsid w:val="00FE2FDE"/>
    <w:rsid w:val="00FE305A"/>
    <w:rsid w:val="00FE3D89"/>
    <w:rsid w:val="00FE40EE"/>
    <w:rsid w:val="00FE466C"/>
    <w:rsid w:val="00FE6290"/>
    <w:rsid w:val="00FE7961"/>
    <w:rsid w:val="00FF2260"/>
    <w:rsid w:val="00FF2BC5"/>
    <w:rsid w:val="00FF453D"/>
    <w:rsid w:val="00FF4769"/>
    <w:rsid w:val="00FF4780"/>
    <w:rsid w:val="00FF47E7"/>
    <w:rsid w:val="00FF49BA"/>
  </w:rsids>
  <m:mathPr>
    <m:mathFont m:val="Cambria Math"/>
    <m:brkBin m:val="before"/>
    <m:brkBinSub m:val="--"/>
    <m:smallFrac m:val="0"/>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shapeDefaults>
    <o:shapedefaults v:ext="edit" spidmax="2052">
      <o:colormru v:ext="edit" colors="#fffdf3"/>
    </o:shapedefaults>
    <o:shapelayout v:ext="edit">
      <o:idmap v:ext="edit" data="2"/>
    </o:shapelayout>
  </w:shapeDefaults>
  <w:decimalSymbol w:val="."/>
  <w:listSeparator w:val=","/>
  <w14:docId w14:val="014E9CCE"/>
  <w15:chartTrackingRefBased/>
  <w15:docId w15:val="{D78C03CC-D7D8-4C3D-9B22-E91DD485CCA9}"/>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ocDefaults>
    <w:rPrDefault>
      <w:rPr>
        <w:rFonts w:asciiTheme="minorHAnsi" w:eastAsiaTheme="minorHAnsi" w:hAnsiTheme="minorHAnsi" w:cstheme="minorBidi"/>
        <w:color w:val="595959" w:themeColor="text1" w:themeTint="A6"/>
        <w:sz w:val="22"/>
        <w:szCs w:val="22"/>
        <w:lang w:val="en-US"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lsdException w:name="heading 3" w:semiHidden="1" w:uiPriority="9"/>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qFormat="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semiHidden="1" w:uiPriority="20"/>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semiHidden="1"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lsdException w:name="Intense Emphasis" w:semiHidden="1" w:uiPriority="21"/>
    <w:lsdException w:name="Subtle Reference" w:semiHidden="1" w:uiPriority="31"/>
    <w:lsdException w:name="Intense Reference" w:uiPriority="32"/>
    <w:lsdException w:name="Book Title" w:semiHidden="1" w:uiPriority="33"/>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766B6"/>
    <w:rPr>
      <w:lang w:val="en-GB"/>
    </w:rPr>
  </w:style>
  <w:style w:type="paragraph" w:styleId="Heading1">
    <w:name w:val="heading 1"/>
    <w:basedOn w:val="Normal"/>
    <w:next w:val="Normal"/>
    <w:link w:val="Heading1Char"/>
    <w:uiPriority w:val="9"/>
    <w:qFormat/>
    <w:rsid w:val="0001638A"/>
    <w:pPr>
      <w:keepNext/>
      <w:keepLines/>
      <w:outlineLvl w:val="0"/>
    </w:pPr>
    <w:rPr>
      <w:rFonts w:asciiTheme="majorHAnsi" w:eastAsiaTheme="majorEastAsia" w:hAnsiTheme="majorHAnsi" w:cstheme="majorBidi"/>
      <w:b/>
      <w:color w:val="1CADE4" w:themeColor="accent1"/>
      <w:sz w:val="40"/>
      <w:szCs w:val="32"/>
    </w:rPr>
  </w:style>
  <w:style w:type="paragraph" w:styleId="Heading2">
    <w:name w:val="heading 2"/>
    <w:basedOn w:val="Normal"/>
    <w:next w:val="Normal"/>
    <w:link w:val="Heading2Char"/>
    <w:uiPriority w:val="9"/>
    <w:semiHidden/>
    <w:rsid w:val="00841014"/>
    <w:pPr>
      <w:outlineLvl w:val="1"/>
    </w:pPr>
    <w:rPr>
      <w:rFonts w:ascii="Tw Cen MT" w:hAnsi="Tw Cen MT"/>
      <w:b/>
      <w:bCs/>
      <w:color w:val="1CADE4" w:themeColor="accent1"/>
      <w:sz w:val="40"/>
      <w:szCs w:val="40"/>
    </w:rPr>
  </w:style>
  <w:style w:type="paragraph" w:styleId="Heading3">
    <w:name w:val="heading 3"/>
    <w:basedOn w:val="Normal"/>
    <w:next w:val="Normal"/>
    <w:link w:val="Heading3Char"/>
    <w:uiPriority w:val="9"/>
    <w:semiHidden/>
    <w:rsid w:val="004114A5"/>
    <w:pPr>
      <w:keepNext/>
      <w:keepLines/>
      <w:spacing w:before="40" w:after="0"/>
      <w:outlineLvl w:val="2"/>
    </w:pPr>
    <w:rPr>
      <w:rFonts w:asciiTheme="majorHAnsi" w:eastAsiaTheme="majorEastAsia" w:hAnsiTheme="majorHAnsi" w:cstheme="majorBidi"/>
      <w:color w:val="0D5571" w:themeColor="accent1" w:themeShade="7F"/>
      <w:sz w:val="24"/>
      <w:szCs w:val="24"/>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link w:val="ListParagraphChar"/>
    <w:uiPriority w:val="34"/>
    <w:qFormat/>
    <w:rsid w:val="004E5762"/>
    <w:pPr>
      <w:ind w:left="720"/>
      <w:contextualSpacing/>
    </w:pPr>
  </w:style>
  <w:style w:type="character" w:customStyle="1" w:styleId="Heading2Char">
    <w:name w:val="Heading 2 Char"/>
    <w:basedOn w:val="DefaultParagraphFont"/>
    <w:link w:val="Heading2"/>
    <w:uiPriority w:val="9"/>
    <w:semiHidden/>
    <w:rsid w:val="0064312D"/>
    <w:rPr>
      <w:rFonts w:ascii="Tw Cen MT" w:hAnsi="Tw Cen MT"/>
      <w:b/>
      <w:bCs/>
      <w:color w:val="1CADE4" w:themeColor="accent1"/>
      <w:sz w:val="40"/>
      <w:szCs w:val="40"/>
    </w:rPr>
  </w:style>
  <w:style w:type="paragraph" w:styleId="Header">
    <w:name w:val="header"/>
    <w:basedOn w:val="Normal"/>
    <w:link w:val="HeaderChar"/>
    <w:uiPriority w:val="99"/>
    <w:semiHidden/>
    <w:rsid w:val="00A63A6C"/>
    <w:pPr>
      <w:tabs>
        <w:tab w:val="center" w:pos="4680"/>
        <w:tab w:val="right" w:pos="9360"/>
      </w:tabs>
      <w:spacing w:after="0" w:line="240" w:lineRule="auto"/>
    </w:pPr>
  </w:style>
  <w:style w:type="character" w:customStyle="1" w:styleId="HeaderChar">
    <w:name w:val="Header Char"/>
    <w:basedOn w:val="DefaultParagraphFont"/>
    <w:link w:val="Header"/>
    <w:uiPriority w:val="99"/>
    <w:semiHidden/>
    <w:rsid w:val="0064312D"/>
  </w:style>
  <w:style w:type="paragraph" w:styleId="Footer">
    <w:name w:val="footer"/>
    <w:basedOn w:val="Normal"/>
    <w:link w:val="FooterChar"/>
    <w:uiPriority w:val="99"/>
    <w:rsid w:val="00A63A6C"/>
    <w:pPr>
      <w:tabs>
        <w:tab w:val="center" w:pos="4680"/>
        <w:tab w:val="right" w:pos="9360"/>
      </w:tabs>
      <w:spacing w:after="0" w:line="240" w:lineRule="auto"/>
    </w:pPr>
  </w:style>
  <w:style w:type="character" w:customStyle="1" w:styleId="FooterChar">
    <w:name w:val="Footer Char"/>
    <w:basedOn w:val="DefaultParagraphFont"/>
    <w:link w:val="Footer"/>
    <w:uiPriority w:val="99"/>
    <w:rsid w:val="0064312D"/>
  </w:style>
  <w:style w:type="paragraph" w:styleId="Title">
    <w:name w:val="Title"/>
    <w:basedOn w:val="Normal"/>
    <w:next w:val="Normal"/>
    <w:link w:val="TitleChar"/>
    <w:uiPriority w:val="10"/>
    <w:qFormat/>
    <w:rsid w:val="00D528B9"/>
    <w:pPr>
      <w:spacing w:line="192" w:lineRule="auto"/>
      <w:contextualSpacing/>
    </w:pPr>
    <w:rPr>
      <w:rFonts w:asciiTheme="majorHAnsi" w:eastAsiaTheme="majorEastAsia" w:hAnsiTheme="majorHAnsi" w:cstheme="majorBidi"/>
      <w:color w:val="FFFFFF" w:themeColor="background1"/>
      <w:kern w:val="28"/>
      <w:sz w:val="72"/>
      <w:szCs w:val="56"/>
    </w:rPr>
  </w:style>
  <w:style w:type="character" w:customStyle="1" w:styleId="TitleChar">
    <w:name w:val="Title Char"/>
    <w:basedOn w:val="DefaultParagraphFont"/>
    <w:link w:val="Title"/>
    <w:uiPriority w:val="10"/>
    <w:rsid w:val="00D528B9"/>
    <w:rPr>
      <w:rFonts w:asciiTheme="majorHAnsi" w:eastAsiaTheme="majorEastAsia" w:hAnsiTheme="majorHAnsi" w:cstheme="majorBidi"/>
      <w:color w:val="FFFFFF" w:themeColor="background1"/>
      <w:kern w:val="28"/>
      <w:sz w:val="72"/>
      <w:szCs w:val="56"/>
    </w:rPr>
  </w:style>
  <w:style w:type="character" w:styleId="PlaceholderText">
    <w:name w:val="Placeholder Text"/>
    <w:basedOn w:val="DefaultParagraphFont"/>
    <w:uiPriority w:val="99"/>
    <w:semiHidden/>
    <w:rsid w:val="00DE3223"/>
    <w:rPr>
      <w:color w:val="808080"/>
    </w:rPr>
  </w:style>
  <w:style w:type="paragraph" w:styleId="Subtitle">
    <w:name w:val="Subtitle"/>
    <w:basedOn w:val="Normal"/>
    <w:next w:val="Normal"/>
    <w:link w:val="SubtitleChar"/>
    <w:uiPriority w:val="11"/>
    <w:qFormat/>
    <w:rsid w:val="00D528B9"/>
    <w:pPr>
      <w:numPr>
        <w:ilvl w:val="1"/>
      </w:numPr>
      <w:spacing w:line="192" w:lineRule="auto"/>
    </w:pPr>
    <w:rPr>
      <w:rFonts w:asciiTheme="majorHAnsi" w:eastAsiaTheme="minorEastAsia" w:hAnsiTheme="majorHAnsi"/>
      <w:b/>
      <w:color w:val="FFFFFF" w:themeColor="background1"/>
      <w:sz w:val="160"/>
    </w:rPr>
  </w:style>
  <w:style w:type="character" w:customStyle="1" w:styleId="SubtitleChar">
    <w:name w:val="Subtitle Char"/>
    <w:basedOn w:val="DefaultParagraphFont"/>
    <w:link w:val="Subtitle"/>
    <w:uiPriority w:val="11"/>
    <w:rsid w:val="00D528B9"/>
    <w:rPr>
      <w:rFonts w:asciiTheme="majorHAnsi" w:eastAsiaTheme="minorEastAsia" w:hAnsiTheme="majorHAnsi"/>
      <w:b/>
      <w:color w:val="FFFFFF" w:themeColor="background1"/>
      <w:sz w:val="160"/>
    </w:rPr>
  </w:style>
  <w:style w:type="paragraph" w:customStyle="1" w:styleId="Introduction">
    <w:name w:val="Introduction"/>
    <w:basedOn w:val="Normal"/>
    <w:next w:val="Normal"/>
    <w:link w:val="IntroductionChar"/>
    <w:uiPriority w:val="12"/>
    <w:qFormat/>
    <w:rsid w:val="00D528B9"/>
    <w:pPr>
      <w:spacing w:before="240"/>
    </w:pPr>
    <w:rPr>
      <w:color w:val="auto"/>
      <w:sz w:val="32"/>
      <w:szCs w:val="32"/>
    </w:rPr>
  </w:style>
  <w:style w:type="paragraph" w:customStyle="1" w:styleId="Author">
    <w:name w:val="Author"/>
    <w:basedOn w:val="Normal"/>
    <w:next w:val="Normal"/>
    <w:link w:val="AuthorChar"/>
    <w:uiPriority w:val="12"/>
    <w:qFormat/>
    <w:rsid w:val="0001638A"/>
    <w:rPr>
      <w:color w:val="auto"/>
    </w:rPr>
  </w:style>
  <w:style w:type="character" w:customStyle="1" w:styleId="IntroductionChar">
    <w:name w:val="Introduction Char"/>
    <w:basedOn w:val="DefaultParagraphFont"/>
    <w:link w:val="Introduction"/>
    <w:uiPriority w:val="12"/>
    <w:rsid w:val="00D528B9"/>
    <w:rPr>
      <w:color w:val="auto"/>
      <w:sz w:val="32"/>
      <w:szCs w:val="32"/>
    </w:rPr>
  </w:style>
  <w:style w:type="character" w:customStyle="1" w:styleId="Heading1Char">
    <w:name w:val="Heading 1 Char"/>
    <w:basedOn w:val="DefaultParagraphFont"/>
    <w:link w:val="Heading1"/>
    <w:uiPriority w:val="9"/>
    <w:rsid w:val="0001638A"/>
    <w:rPr>
      <w:rFonts w:asciiTheme="majorHAnsi" w:eastAsiaTheme="majorEastAsia" w:hAnsiTheme="majorHAnsi" w:cstheme="majorBidi"/>
      <w:b/>
      <w:color w:val="1CADE4" w:themeColor="accent1"/>
      <w:sz w:val="40"/>
      <w:szCs w:val="32"/>
    </w:rPr>
  </w:style>
  <w:style w:type="character" w:customStyle="1" w:styleId="AuthorChar">
    <w:name w:val="Author Char"/>
    <w:basedOn w:val="DefaultParagraphFont"/>
    <w:link w:val="Author"/>
    <w:uiPriority w:val="12"/>
    <w:rsid w:val="0064312D"/>
    <w:rPr>
      <w:color w:val="auto"/>
    </w:rPr>
  </w:style>
  <w:style w:type="paragraph" w:styleId="Quote">
    <w:name w:val="Quote"/>
    <w:basedOn w:val="Quote8"/>
    <w:next w:val="Normal"/>
    <w:link w:val="QuoteChar"/>
    <w:uiPriority w:val="29"/>
    <w:qFormat/>
    <w:rsid w:val="009802BB"/>
    <w:rPr>
      <w:color w:val="FFFFFF" w:themeColor="background1"/>
      <w:szCs w:val="36"/>
    </w:rPr>
  </w:style>
  <w:style w:type="character" w:customStyle="1" w:styleId="QuoteChar">
    <w:name w:val="Quote Char"/>
    <w:basedOn w:val="DefaultParagraphFont"/>
    <w:link w:val="Quote"/>
    <w:uiPriority w:val="29"/>
    <w:rsid w:val="009802BB"/>
    <w:rPr>
      <w:i/>
      <w:color w:val="FFFFFF" w:themeColor="background1"/>
      <w:sz w:val="36"/>
      <w:szCs w:val="36"/>
    </w:rPr>
  </w:style>
  <w:style w:type="paragraph" w:customStyle="1" w:styleId="Quote2">
    <w:name w:val="Quote 2"/>
    <w:basedOn w:val="Normal"/>
    <w:next w:val="Normal"/>
    <w:link w:val="Quote2Char"/>
    <w:uiPriority w:val="29"/>
    <w:qFormat/>
    <w:rsid w:val="00333AAD"/>
    <w:pPr>
      <w:tabs>
        <w:tab w:val="left" w:pos="5812"/>
      </w:tabs>
      <w:spacing w:after="0"/>
      <w:ind w:left="709" w:right="766"/>
      <w:jc w:val="center"/>
    </w:pPr>
    <w:rPr>
      <w:i/>
      <w:iCs/>
      <w:color w:val="FFFFFF" w:themeColor="background1"/>
      <w:sz w:val="36"/>
      <w:szCs w:val="36"/>
    </w:rPr>
  </w:style>
  <w:style w:type="paragraph" w:customStyle="1" w:styleId="ChapterTitle">
    <w:name w:val="Chapter Title"/>
    <w:basedOn w:val="Normal"/>
    <w:next w:val="Normal"/>
    <w:link w:val="ChapterTitleChar"/>
    <w:uiPriority w:val="13"/>
    <w:qFormat/>
    <w:rsid w:val="00D528B9"/>
    <w:pPr>
      <w:spacing w:line="192" w:lineRule="auto"/>
    </w:pPr>
    <w:rPr>
      <w:rFonts w:asciiTheme="majorHAnsi" w:hAnsiTheme="majorHAnsi"/>
      <w:b/>
      <w:bCs/>
      <w:color w:val="FFFFFF" w:themeColor="background1"/>
      <w:spacing w:val="-40"/>
      <w:sz w:val="144"/>
      <w:szCs w:val="180"/>
    </w:rPr>
  </w:style>
  <w:style w:type="character" w:customStyle="1" w:styleId="Quote2Char">
    <w:name w:val="Quote 2 Char"/>
    <w:basedOn w:val="DefaultParagraphFont"/>
    <w:link w:val="Quote2"/>
    <w:uiPriority w:val="29"/>
    <w:rsid w:val="00333AAD"/>
    <w:rPr>
      <w:i/>
      <w:iCs/>
      <w:color w:val="FFFFFF" w:themeColor="background1"/>
      <w:sz w:val="36"/>
      <w:szCs w:val="36"/>
    </w:rPr>
  </w:style>
  <w:style w:type="paragraph" w:styleId="ListBullet">
    <w:name w:val="List Bullet"/>
    <w:basedOn w:val="ListParagraph"/>
    <w:uiPriority w:val="99"/>
    <w:qFormat/>
    <w:rsid w:val="006A2477"/>
    <w:pPr>
      <w:numPr>
        <w:numId w:val="3"/>
      </w:numPr>
      <w:ind w:left="426" w:hanging="426"/>
    </w:pPr>
  </w:style>
  <w:style w:type="character" w:customStyle="1" w:styleId="ChapterTitleChar">
    <w:name w:val="Chapter Title Char"/>
    <w:basedOn w:val="DefaultParagraphFont"/>
    <w:link w:val="ChapterTitle"/>
    <w:uiPriority w:val="13"/>
    <w:rsid w:val="00D528B9"/>
    <w:rPr>
      <w:rFonts w:asciiTheme="majorHAnsi" w:hAnsiTheme="majorHAnsi"/>
      <w:b/>
      <w:bCs/>
      <w:color w:val="FFFFFF" w:themeColor="background1"/>
      <w:spacing w:val="-40"/>
      <w:sz w:val="144"/>
      <w:szCs w:val="180"/>
    </w:rPr>
  </w:style>
  <w:style w:type="table" w:styleId="TableGrid">
    <w:name w:val="Table Grid"/>
    <w:basedOn w:val="TableNormal"/>
    <w:uiPriority w:val="39"/>
    <w:rsid w:val="00922B8C"/>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customStyle="1" w:styleId="Quote3">
    <w:name w:val="Quote 3"/>
    <w:basedOn w:val="Normal"/>
    <w:next w:val="Normal"/>
    <w:link w:val="Quote3Char"/>
    <w:uiPriority w:val="29"/>
    <w:qFormat/>
    <w:rsid w:val="009802BB"/>
    <w:rPr>
      <w:rFonts w:asciiTheme="majorHAnsi" w:hAnsiTheme="majorHAnsi"/>
      <w:b/>
      <w:bCs/>
      <w:noProof/>
      <w:sz w:val="36"/>
      <w:szCs w:val="36"/>
    </w:rPr>
  </w:style>
  <w:style w:type="character" w:styleId="Strong">
    <w:name w:val="Strong"/>
    <w:basedOn w:val="DefaultParagraphFont"/>
    <w:uiPriority w:val="22"/>
    <w:qFormat/>
    <w:rsid w:val="00BE0D18"/>
    <w:rPr>
      <w:b/>
      <w:bCs/>
    </w:rPr>
  </w:style>
  <w:style w:type="character" w:customStyle="1" w:styleId="Quote3Char">
    <w:name w:val="Quote 3 Char"/>
    <w:basedOn w:val="DefaultParagraphFont"/>
    <w:link w:val="Quote3"/>
    <w:uiPriority w:val="29"/>
    <w:rsid w:val="009802BB"/>
    <w:rPr>
      <w:rFonts w:asciiTheme="majorHAnsi" w:hAnsiTheme="majorHAnsi"/>
      <w:b/>
      <w:bCs/>
      <w:noProof/>
      <w:sz w:val="36"/>
      <w:szCs w:val="36"/>
    </w:rPr>
  </w:style>
  <w:style w:type="paragraph" w:customStyle="1" w:styleId="Quote4">
    <w:name w:val="Quote 4"/>
    <w:basedOn w:val="Normal"/>
    <w:next w:val="Normal"/>
    <w:link w:val="Quote4Char"/>
    <w:uiPriority w:val="29"/>
    <w:qFormat/>
    <w:rsid w:val="009802BB"/>
    <w:pPr>
      <w:spacing w:after="0"/>
      <w:ind w:left="709" w:right="709"/>
      <w:jc w:val="center"/>
    </w:pPr>
    <w:rPr>
      <w:rFonts w:asciiTheme="majorHAnsi" w:hAnsiTheme="majorHAnsi"/>
      <w:i/>
      <w:color w:val="auto"/>
      <w:sz w:val="52"/>
    </w:rPr>
  </w:style>
  <w:style w:type="paragraph" w:styleId="Caption">
    <w:name w:val="caption"/>
    <w:basedOn w:val="Normal"/>
    <w:next w:val="Normal"/>
    <w:uiPriority w:val="35"/>
    <w:qFormat/>
    <w:rsid w:val="002B4439"/>
    <w:pPr>
      <w:spacing w:before="600" w:after="200" w:line="240" w:lineRule="auto"/>
    </w:pPr>
    <w:rPr>
      <w:iCs/>
      <w:color w:val="FFFFFF" w:themeColor="background1"/>
      <w:sz w:val="14"/>
      <w:szCs w:val="18"/>
    </w:rPr>
  </w:style>
  <w:style w:type="character" w:customStyle="1" w:styleId="Quote4Char">
    <w:name w:val="Quote 4 Char"/>
    <w:basedOn w:val="DefaultParagraphFont"/>
    <w:link w:val="Quote4"/>
    <w:uiPriority w:val="29"/>
    <w:rsid w:val="009802BB"/>
    <w:rPr>
      <w:rFonts w:asciiTheme="majorHAnsi" w:hAnsiTheme="majorHAnsi"/>
      <w:i/>
      <w:color w:val="auto"/>
      <w:sz w:val="52"/>
    </w:rPr>
  </w:style>
  <w:style w:type="paragraph" w:customStyle="1" w:styleId="Quote5">
    <w:name w:val="Quote 5"/>
    <w:basedOn w:val="Normal"/>
    <w:next w:val="Normal"/>
    <w:link w:val="Quote5Char"/>
    <w:uiPriority w:val="29"/>
    <w:qFormat/>
    <w:rsid w:val="00333AAD"/>
    <w:rPr>
      <w:i/>
      <w:sz w:val="44"/>
      <w:szCs w:val="44"/>
    </w:rPr>
  </w:style>
  <w:style w:type="paragraph" w:customStyle="1" w:styleId="Caption2">
    <w:name w:val="Caption 2"/>
    <w:basedOn w:val="Normal"/>
    <w:next w:val="Normal"/>
    <w:link w:val="Caption2Char"/>
    <w:uiPriority w:val="99"/>
    <w:qFormat/>
    <w:rsid w:val="00E403F2"/>
    <w:rPr>
      <w:sz w:val="14"/>
    </w:rPr>
  </w:style>
  <w:style w:type="character" w:customStyle="1" w:styleId="Quote5Char">
    <w:name w:val="Quote 5 Char"/>
    <w:basedOn w:val="DefaultParagraphFont"/>
    <w:link w:val="Quote5"/>
    <w:uiPriority w:val="29"/>
    <w:rsid w:val="00333AAD"/>
    <w:rPr>
      <w:i/>
      <w:sz w:val="44"/>
      <w:szCs w:val="44"/>
    </w:rPr>
  </w:style>
  <w:style w:type="paragraph" w:customStyle="1" w:styleId="Quote6">
    <w:name w:val="Quote 6"/>
    <w:basedOn w:val="Normal"/>
    <w:next w:val="Normal"/>
    <w:link w:val="Quote6Char"/>
    <w:uiPriority w:val="29"/>
    <w:qFormat/>
    <w:rsid w:val="001401F6"/>
    <w:rPr>
      <w:color w:val="1CADE4" w:themeColor="accent1"/>
      <w:sz w:val="44"/>
      <w:szCs w:val="44"/>
    </w:rPr>
  </w:style>
  <w:style w:type="character" w:customStyle="1" w:styleId="Caption2Char">
    <w:name w:val="Caption 2 Char"/>
    <w:basedOn w:val="DefaultParagraphFont"/>
    <w:link w:val="Caption2"/>
    <w:uiPriority w:val="99"/>
    <w:rsid w:val="00E403F2"/>
    <w:rPr>
      <w:sz w:val="14"/>
    </w:rPr>
  </w:style>
  <w:style w:type="paragraph" w:customStyle="1" w:styleId="Quote7">
    <w:name w:val="Quote 7"/>
    <w:basedOn w:val="Normal"/>
    <w:next w:val="Normal"/>
    <w:link w:val="Quote7Char"/>
    <w:uiPriority w:val="29"/>
    <w:qFormat/>
    <w:rsid w:val="00475E10"/>
    <w:pPr>
      <w:tabs>
        <w:tab w:val="left" w:pos="5812"/>
      </w:tabs>
      <w:spacing w:after="0"/>
      <w:ind w:left="709" w:right="766"/>
      <w:jc w:val="center"/>
    </w:pPr>
    <w:rPr>
      <w:i/>
      <w:noProof/>
      <w:color w:val="FFFFFF" w:themeColor="background1"/>
      <w:sz w:val="32"/>
      <w:szCs w:val="28"/>
    </w:rPr>
  </w:style>
  <w:style w:type="character" w:customStyle="1" w:styleId="Quote6Char">
    <w:name w:val="Quote 6 Char"/>
    <w:basedOn w:val="DefaultParagraphFont"/>
    <w:link w:val="Quote6"/>
    <w:uiPriority w:val="29"/>
    <w:rsid w:val="0064312D"/>
    <w:rPr>
      <w:color w:val="1CADE4" w:themeColor="accent1"/>
      <w:sz w:val="44"/>
      <w:szCs w:val="44"/>
    </w:rPr>
  </w:style>
  <w:style w:type="character" w:styleId="IntenseReference">
    <w:name w:val="Intense Reference"/>
    <w:basedOn w:val="DefaultParagraphFont"/>
    <w:uiPriority w:val="32"/>
    <w:semiHidden/>
    <w:rsid w:val="0064312D"/>
    <w:rPr>
      <w:b/>
      <w:bCs/>
      <w:smallCaps/>
      <w:color w:val="1CADE4" w:themeColor="accent1"/>
      <w:spacing w:val="5"/>
    </w:rPr>
  </w:style>
  <w:style w:type="character" w:customStyle="1" w:styleId="Quote7Char">
    <w:name w:val="Quote 7 Char"/>
    <w:basedOn w:val="DefaultParagraphFont"/>
    <w:link w:val="Quote7"/>
    <w:uiPriority w:val="29"/>
    <w:rsid w:val="00475E10"/>
    <w:rPr>
      <w:i/>
      <w:noProof/>
      <w:color w:val="FFFFFF" w:themeColor="background1"/>
      <w:sz w:val="32"/>
      <w:szCs w:val="28"/>
    </w:rPr>
  </w:style>
  <w:style w:type="paragraph" w:customStyle="1" w:styleId="Quote8">
    <w:name w:val="Quote 8"/>
    <w:basedOn w:val="Quote4"/>
    <w:link w:val="Quote8Char"/>
    <w:qFormat/>
    <w:rsid w:val="00475E10"/>
    <w:pPr>
      <w:ind w:left="0" w:right="0"/>
    </w:pPr>
    <w:rPr>
      <w:rFonts w:asciiTheme="minorHAnsi" w:hAnsiTheme="minorHAnsi"/>
      <w:color w:val="62A39F" w:themeColor="accent6"/>
      <w:sz w:val="36"/>
    </w:rPr>
  </w:style>
  <w:style w:type="character" w:customStyle="1" w:styleId="Quote8Char">
    <w:name w:val="Quote 8 Char"/>
    <w:basedOn w:val="Quote4Char"/>
    <w:link w:val="Quote8"/>
    <w:rsid w:val="00475E10"/>
    <w:rPr>
      <w:rFonts w:asciiTheme="majorHAnsi" w:hAnsiTheme="majorHAnsi"/>
      <w:i/>
      <w:color w:val="62A39F" w:themeColor="accent6"/>
      <w:sz w:val="36"/>
    </w:rPr>
  </w:style>
  <w:style w:type="paragraph" w:styleId="NoSpacing">
    <w:name w:val="No Spacing"/>
    <w:link w:val="NoSpacingChar"/>
    <w:uiPriority w:val="1"/>
    <w:qFormat/>
    <w:rsid w:val="00571941"/>
    <w:pPr>
      <w:spacing w:after="0" w:line="240" w:lineRule="auto"/>
    </w:pPr>
    <w:rPr>
      <w:rFonts w:eastAsiaTheme="minorEastAsia"/>
      <w:color w:val="auto"/>
      <w:lang w:val="en-GB" w:eastAsia="en-GB"/>
    </w:rPr>
  </w:style>
  <w:style w:type="character" w:customStyle="1" w:styleId="NoSpacingChar">
    <w:name w:val="No Spacing Char"/>
    <w:basedOn w:val="DefaultParagraphFont"/>
    <w:link w:val="NoSpacing"/>
    <w:uiPriority w:val="1"/>
    <w:rsid w:val="00571941"/>
    <w:rPr>
      <w:rFonts w:eastAsiaTheme="minorEastAsia"/>
      <w:color w:val="auto"/>
      <w:lang w:val="en-GB" w:eastAsia="en-GB"/>
    </w:rPr>
  </w:style>
  <w:style w:type="paragraph" w:styleId="TOCHeading">
    <w:name w:val="TOC Heading"/>
    <w:basedOn w:val="Heading1"/>
    <w:next w:val="Normal"/>
    <w:uiPriority w:val="39"/>
    <w:unhideWhenUsed/>
    <w:qFormat/>
    <w:rsid w:val="00AC2265"/>
    <w:pPr>
      <w:spacing w:before="240" w:after="0"/>
      <w:outlineLvl w:val="9"/>
    </w:pPr>
    <w:rPr>
      <w:b w:val="0"/>
      <w:color w:val="1481AB" w:themeColor="accent1" w:themeShade="BF"/>
      <w:sz w:val="32"/>
      <w:lang w:eastAsia="en-GB"/>
    </w:rPr>
  </w:style>
  <w:style w:type="paragraph" w:styleId="TOC1">
    <w:name w:val="toc 1"/>
    <w:basedOn w:val="Normal"/>
    <w:next w:val="Normal"/>
    <w:autoRedefine/>
    <w:uiPriority w:val="39"/>
    <w:unhideWhenUsed/>
    <w:rsid w:val="00AC2265"/>
    <w:pPr>
      <w:spacing w:after="100"/>
    </w:pPr>
  </w:style>
  <w:style w:type="character" w:styleId="Hyperlink">
    <w:name w:val="Hyperlink"/>
    <w:basedOn w:val="DefaultParagraphFont"/>
    <w:uiPriority w:val="99"/>
    <w:unhideWhenUsed/>
    <w:rsid w:val="00AC2265"/>
    <w:rPr>
      <w:color w:val="6EAC1C" w:themeColor="hyperlink"/>
      <w:u w:val="single"/>
    </w:rPr>
  </w:style>
  <w:style w:type="character" w:styleId="FollowedHyperlink">
    <w:name w:val="FollowedHyperlink"/>
    <w:basedOn w:val="DefaultParagraphFont"/>
    <w:uiPriority w:val="99"/>
    <w:semiHidden/>
    <w:unhideWhenUsed/>
    <w:rsid w:val="004A66C4"/>
    <w:rPr>
      <w:color w:val="B26B02" w:themeColor="followedHyperlink"/>
      <w:u w:val="single"/>
    </w:rPr>
  </w:style>
  <w:style w:type="character" w:customStyle="1" w:styleId="ListParagraphChar">
    <w:name w:val="List Paragraph Char"/>
    <w:link w:val="ListParagraph"/>
    <w:uiPriority w:val="34"/>
    <w:locked/>
    <w:rsid w:val="00752863"/>
    <w:rPr>
      <w:noProof/>
      <w:lang w:val="en-GB"/>
    </w:rPr>
  </w:style>
  <w:style w:type="character" w:customStyle="1" w:styleId="Heading3Char">
    <w:name w:val="Heading 3 Char"/>
    <w:basedOn w:val="DefaultParagraphFont"/>
    <w:link w:val="Heading3"/>
    <w:uiPriority w:val="9"/>
    <w:semiHidden/>
    <w:rsid w:val="004114A5"/>
    <w:rPr>
      <w:rFonts w:asciiTheme="majorHAnsi" w:eastAsiaTheme="majorEastAsia" w:hAnsiTheme="majorHAnsi" w:cstheme="majorBidi"/>
      <w:noProof/>
      <w:color w:val="0D5571" w:themeColor="accent1" w:themeShade="7F"/>
      <w:sz w:val="24"/>
      <w:szCs w:val="24"/>
      <w:lang w:val="en-GB"/>
    </w:rPr>
  </w:style>
  <w:style w:type="character" w:styleId="UnresolvedMention">
    <w:name w:val="Unresolved Mention"/>
    <w:basedOn w:val="DefaultParagraphFont"/>
    <w:uiPriority w:val="99"/>
    <w:semiHidden/>
    <w:unhideWhenUsed/>
    <w:rsid w:val="00D264E9"/>
    <w:rPr>
      <w:color w:val="605E5C"/>
      <w:shd w:val="clear" w:color="auto" w:fill="E1DFDD"/>
    </w:rPr>
  </w:style>
  <w:style w:type="paragraph" w:styleId="NormalWeb">
    <w:name w:val="Normal (Web)"/>
    <w:basedOn w:val="Normal"/>
    <w:uiPriority w:val="99"/>
    <w:unhideWhenUsed/>
    <w:rsid w:val="0098282F"/>
    <w:pPr>
      <w:spacing w:before="100" w:beforeAutospacing="1" w:after="100" w:afterAutospacing="1" w:line="240" w:lineRule="auto"/>
    </w:pPr>
    <w:rPr>
      <w:rFonts w:ascii="Times New Roman" w:eastAsia="Times New Roman" w:hAnsi="Times New Roman" w:cs="Times New Roman"/>
      <w:color w:val="auto"/>
      <w:sz w:val="24"/>
      <w:szCs w:val="24"/>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dtfl="http://schemas.microsoft.com/office/word/2024/wordml/sdtformatlock" xmlns:w16se="http://schemas.microsoft.com/office/word/2015/wordml/symex" mc:Ignorable="w14 w15 w16se w16cid w16 w16cex w16sdtdh w16sdtfl w16du">
  <w:divs>
    <w:div w:id="155611743">
      <w:bodyDiv w:val="1"/>
      <w:marLeft w:val="0"/>
      <w:marRight w:val="0"/>
      <w:marTop w:val="0"/>
      <w:marBottom w:val="0"/>
      <w:divBdr>
        <w:top w:val="none" w:sz="0" w:space="0" w:color="auto"/>
        <w:left w:val="none" w:sz="0" w:space="0" w:color="auto"/>
        <w:bottom w:val="none" w:sz="0" w:space="0" w:color="auto"/>
        <w:right w:val="none" w:sz="0" w:space="0" w:color="auto"/>
      </w:divBdr>
    </w:div>
    <w:div w:id="232935967">
      <w:bodyDiv w:val="1"/>
      <w:marLeft w:val="0"/>
      <w:marRight w:val="0"/>
      <w:marTop w:val="0"/>
      <w:marBottom w:val="0"/>
      <w:divBdr>
        <w:top w:val="none" w:sz="0" w:space="0" w:color="auto"/>
        <w:left w:val="none" w:sz="0" w:space="0" w:color="auto"/>
        <w:bottom w:val="none" w:sz="0" w:space="0" w:color="auto"/>
        <w:right w:val="none" w:sz="0" w:space="0" w:color="auto"/>
      </w:divBdr>
    </w:div>
    <w:div w:id="286357009">
      <w:bodyDiv w:val="1"/>
      <w:marLeft w:val="0"/>
      <w:marRight w:val="0"/>
      <w:marTop w:val="0"/>
      <w:marBottom w:val="0"/>
      <w:divBdr>
        <w:top w:val="none" w:sz="0" w:space="0" w:color="auto"/>
        <w:left w:val="none" w:sz="0" w:space="0" w:color="auto"/>
        <w:bottom w:val="none" w:sz="0" w:space="0" w:color="auto"/>
        <w:right w:val="none" w:sz="0" w:space="0" w:color="auto"/>
      </w:divBdr>
    </w:div>
    <w:div w:id="668480846">
      <w:bodyDiv w:val="1"/>
      <w:marLeft w:val="0"/>
      <w:marRight w:val="0"/>
      <w:marTop w:val="0"/>
      <w:marBottom w:val="0"/>
      <w:divBdr>
        <w:top w:val="none" w:sz="0" w:space="0" w:color="auto"/>
        <w:left w:val="none" w:sz="0" w:space="0" w:color="auto"/>
        <w:bottom w:val="none" w:sz="0" w:space="0" w:color="auto"/>
        <w:right w:val="none" w:sz="0" w:space="0" w:color="auto"/>
      </w:divBdr>
    </w:div>
    <w:div w:id="1124890295">
      <w:bodyDiv w:val="1"/>
      <w:marLeft w:val="0"/>
      <w:marRight w:val="0"/>
      <w:marTop w:val="0"/>
      <w:marBottom w:val="0"/>
      <w:divBdr>
        <w:top w:val="none" w:sz="0" w:space="0" w:color="auto"/>
        <w:left w:val="none" w:sz="0" w:space="0" w:color="auto"/>
        <w:bottom w:val="none" w:sz="0" w:space="0" w:color="auto"/>
        <w:right w:val="none" w:sz="0" w:space="0" w:color="auto"/>
      </w:divBdr>
    </w:div>
    <w:div w:id="1409694592">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17" Type="http://schemas.openxmlformats.org/officeDocument/2006/relationships/diagramQuickStyle" Target="diagrams/quickStyle6.xml"/><Relationship Id="rId21" Type="http://schemas.openxmlformats.org/officeDocument/2006/relationships/image" Target="media/image9.svg"/><Relationship Id="rId42" Type="http://schemas.openxmlformats.org/officeDocument/2006/relationships/image" Target="media/image29.png"/><Relationship Id="rId63" Type="http://schemas.openxmlformats.org/officeDocument/2006/relationships/image" Target="media/image50.png"/><Relationship Id="rId84" Type="http://schemas.openxmlformats.org/officeDocument/2006/relationships/image" Target="media/image66.jpg"/><Relationship Id="rId138" Type="http://schemas.openxmlformats.org/officeDocument/2006/relationships/hyperlink" Target="https://doi.org/10.16922/wje.26.2.7" TargetMode="External"/><Relationship Id="rId159" Type="http://schemas.openxmlformats.org/officeDocument/2006/relationships/hyperlink" Target="https://neurolaunch.com/autism-case-study/" TargetMode="External"/><Relationship Id="rId170" Type="http://schemas.openxmlformats.org/officeDocument/2006/relationships/hyperlink" Target="https://www.gov.wales/sites/default/files/publications/2018-02/foundation-phase-framework-revised-2015.pdf" TargetMode="External"/><Relationship Id="rId107" Type="http://schemas.openxmlformats.org/officeDocument/2006/relationships/image" Target="media/image74.png"/><Relationship Id="rId11" Type="http://schemas.openxmlformats.org/officeDocument/2006/relationships/endnotes" Target="endnotes.xml"/><Relationship Id="rId32" Type="http://schemas.openxmlformats.org/officeDocument/2006/relationships/image" Target="media/image19.png"/><Relationship Id="rId53" Type="http://schemas.openxmlformats.org/officeDocument/2006/relationships/image" Target="media/image40.svg"/><Relationship Id="rId74" Type="http://schemas.openxmlformats.org/officeDocument/2006/relationships/image" Target="media/image61.png"/><Relationship Id="rId128" Type="http://schemas.openxmlformats.org/officeDocument/2006/relationships/hyperlink" Target="https://www.autismeducationtrust.org.uk/about/what-is-autism" TargetMode="External"/><Relationship Id="rId149" Type="http://schemas.openxmlformats.org/officeDocument/2006/relationships/hyperlink" Target="https://ltl.org.uk/free-resources/page/6/" TargetMode="External"/><Relationship Id="rId5" Type="http://schemas.openxmlformats.org/officeDocument/2006/relationships/customXml" Target="../customXml/item5.xml"/><Relationship Id="rId95" Type="http://schemas.openxmlformats.org/officeDocument/2006/relationships/diagramLayout" Target="diagrams/layout3.xml"/><Relationship Id="rId160" Type="http://schemas.openxmlformats.org/officeDocument/2006/relationships/hyperlink" Target="https://neurodivergencewales.org/en/education/autism-aware-certification/" TargetMode="External"/><Relationship Id="rId22" Type="http://schemas.openxmlformats.org/officeDocument/2006/relationships/image" Target="media/image10.png"/><Relationship Id="rId43" Type="http://schemas.openxmlformats.org/officeDocument/2006/relationships/image" Target="media/image30.svg"/><Relationship Id="rId64" Type="http://schemas.openxmlformats.org/officeDocument/2006/relationships/image" Target="media/image51.png"/><Relationship Id="rId118" Type="http://schemas.openxmlformats.org/officeDocument/2006/relationships/diagramColors" Target="diagrams/colors6.xml"/><Relationship Id="rId139" Type="http://schemas.openxmlformats.org/officeDocument/2006/relationships/hyperlink" Target="https://blog.earlyyearsresources.co.uk/2024/04/top-30-eyfs-outdoor-activities/" TargetMode="External"/><Relationship Id="rId85" Type="http://schemas.openxmlformats.org/officeDocument/2006/relationships/image" Target="media/image67.jpeg"/><Relationship Id="rId150" Type="http://schemas.openxmlformats.org/officeDocument/2006/relationships/hyperlink" Target="https://doi.org/10.1016/j.jaac.2017.03.013" TargetMode="External"/><Relationship Id="rId171" Type="http://schemas.openxmlformats.org/officeDocument/2006/relationships/hyperlink" Target="https://www.legislation.gov.uk/anaw/2018/2/contents/enacted" TargetMode="External"/><Relationship Id="rId12" Type="http://schemas.openxmlformats.org/officeDocument/2006/relationships/image" Target="media/image1.jpg"/><Relationship Id="rId33" Type="http://schemas.openxmlformats.org/officeDocument/2006/relationships/image" Target="media/image20.png"/><Relationship Id="rId108" Type="http://schemas.openxmlformats.org/officeDocument/2006/relationships/diagramData" Target="diagrams/data5.xml"/><Relationship Id="rId129" Type="http://schemas.openxmlformats.org/officeDocument/2006/relationships/hyperlink" Target="https://doi.org/10.1016/0010-0277(85)90022-8" TargetMode="External"/><Relationship Id="rId54" Type="http://schemas.openxmlformats.org/officeDocument/2006/relationships/image" Target="media/image41.png"/><Relationship Id="rId75" Type="http://schemas.openxmlformats.org/officeDocument/2006/relationships/image" Target="media/image62.svg"/><Relationship Id="rId96" Type="http://schemas.openxmlformats.org/officeDocument/2006/relationships/diagramQuickStyle" Target="diagrams/quickStyle3.xml"/><Relationship Id="rId140" Type="http://schemas.openxmlformats.org/officeDocument/2006/relationships/hyperlink" Target="https://blog.earlyyearsresources.co.uk/2024/04/top-30-eyfs-outdoor-activities/" TargetMode="External"/><Relationship Id="rId161" Type="http://schemas.openxmlformats.org/officeDocument/2006/relationships/hyperlink" Target="https://hduhb.nhs.wales/about-us/governance-arrangements/freedom-of-information/disclosure-log/disclosure-logs/autism-assessment-waiting-lists/" TargetMode="External"/><Relationship Id="rId6" Type="http://schemas.openxmlformats.org/officeDocument/2006/relationships/numbering" Target="numbering.xml"/><Relationship Id="rId23" Type="http://schemas.openxmlformats.org/officeDocument/2006/relationships/image" Target="media/image11.svg"/><Relationship Id="rId28" Type="http://schemas.openxmlformats.org/officeDocument/2006/relationships/image" Target="media/image15.emf"/><Relationship Id="rId49" Type="http://schemas.openxmlformats.org/officeDocument/2006/relationships/image" Target="media/image36.svg"/><Relationship Id="rId114" Type="http://schemas.openxmlformats.org/officeDocument/2006/relationships/image" Target="media/image80.png"/><Relationship Id="rId119" Type="http://schemas.microsoft.com/office/2007/relationships/diagramDrawing" Target="diagrams/drawing6.xml"/><Relationship Id="rId44" Type="http://schemas.openxmlformats.org/officeDocument/2006/relationships/image" Target="media/image31.png"/><Relationship Id="rId60" Type="http://schemas.openxmlformats.org/officeDocument/2006/relationships/image" Target="media/image47.svg"/><Relationship Id="rId65" Type="http://schemas.openxmlformats.org/officeDocument/2006/relationships/image" Target="media/image52.svg"/><Relationship Id="rId81" Type="http://schemas.openxmlformats.org/officeDocument/2006/relationships/diagramQuickStyle" Target="diagrams/quickStyle1.xml"/><Relationship Id="rId86" Type="http://schemas.openxmlformats.org/officeDocument/2006/relationships/diagramData" Target="diagrams/data2.xml"/><Relationship Id="rId130" Type="http://schemas.openxmlformats.org/officeDocument/2006/relationships/hyperlink" Target="https://www.researchgate.net/publication/23241355_Social_Skills_Training_for_Youth_with_Autism_Spectrum_Disorders" TargetMode="External"/><Relationship Id="rId135" Type="http://schemas.openxmlformats.org/officeDocument/2006/relationships/hyperlink" Target="https://doi.org/10.1007/BF02206856" TargetMode="External"/><Relationship Id="rId151" Type="http://schemas.openxmlformats.org/officeDocument/2006/relationships/hyperlink" Target="https://doi.org/10.1177/1362361319878559" TargetMode="External"/><Relationship Id="rId156" Type="http://schemas.openxmlformats.org/officeDocument/2006/relationships/hyperlink" Target="https://www.autism.org.uk/advice-and-guidance/topics/communication/communication-tools/visual-supports" TargetMode="External"/><Relationship Id="rId177" Type="http://schemas.openxmlformats.org/officeDocument/2006/relationships/hyperlink" Target="https://hwb.gov.wales/curriculum-for-wales/cross-curricular-skills-frameworks/literacy-and-numeracy-framework/" TargetMode="External"/><Relationship Id="rId172" Type="http://schemas.openxmlformats.org/officeDocument/2006/relationships/hyperlink" Target="https://www.gov.wales/sites/default/files/publications/2018-05/guidance-inclusion-and-pupil-support_0.pdf" TargetMode="External"/><Relationship Id="rId13" Type="http://schemas.openxmlformats.org/officeDocument/2006/relationships/image" Target="media/image2.png"/><Relationship Id="rId18" Type="http://schemas.openxmlformats.org/officeDocument/2006/relationships/image" Target="media/image6.png"/><Relationship Id="rId39" Type="http://schemas.openxmlformats.org/officeDocument/2006/relationships/image" Target="media/image26.svg"/><Relationship Id="rId109" Type="http://schemas.openxmlformats.org/officeDocument/2006/relationships/diagramLayout" Target="diagrams/layout5.xml"/><Relationship Id="rId34" Type="http://schemas.openxmlformats.org/officeDocument/2006/relationships/image" Target="media/image21.png"/><Relationship Id="rId50" Type="http://schemas.openxmlformats.org/officeDocument/2006/relationships/image" Target="media/image37.png"/><Relationship Id="rId55" Type="http://schemas.openxmlformats.org/officeDocument/2006/relationships/image" Target="media/image42.svg"/><Relationship Id="rId76" Type="http://schemas.openxmlformats.org/officeDocument/2006/relationships/image" Target="media/image63.png"/><Relationship Id="rId97" Type="http://schemas.openxmlformats.org/officeDocument/2006/relationships/diagramColors" Target="diagrams/colors3.xml"/><Relationship Id="rId104" Type="http://schemas.openxmlformats.org/officeDocument/2006/relationships/diagramQuickStyle" Target="diagrams/quickStyle4.xml"/><Relationship Id="rId120" Type="http://schemas.openxmlformats.org/officeDocument/2006/relationships/image" Target="media/image85.png"/><Relationship Id="rId125" Type="http://schemas.microsoft.com/office/2007/relationships/diagramDrawing" Target="diagrams/drawing7.xml"/><Relationship Id="rId141" Type="http://schemas.openxmlformats.org/officeDocument/2006/relationships/hyperlink" Target="https://www.legislation.gov.uk/ukpga/1981/60/enacted" TargetMode="External"/><Relationship Id="rId146" Type="http://schemas.openxmlformats.org/officeDocument/2006/relationships/hyperlink" Target="https://doi.org/10.3389/feduc.2021.808566" TargetMode="External"/><Relationship Id="rId167" Type="http://schemas.openxmlformats.org/officeDocument/2006/relationships/hyperlink" Target="https://sunshine-support.org/product/sensory-seeking-and-avoidant-free-download/" TargetMode="External"/><Relationship Id="rId7" Type="http://schemas.openxmlformats.org/officeDocument/2006/relationships/styles" Target="styles.xml"/><Relationship Id="rId71" Type="http://schemas.openxmlformats.org/officeDocument/2006/relationships/image" Target="media/image58.png"/><Relationship Id="rId92" Type="http://schemas.openxmlformats.org/officeDocument/2006/relationships/image" Target="media/image69.jpeg"/><Relationship Id="rId162" Type="http://schemas.openxmlformats.org/officeDocument/2006/relationships/hyperlink" Target="https://doi.org/10.1177/1362361313481861" TargetMode="External"/><Relationship Id="rId2" Type="http://schemas.openxmlformats.org/officeDocument/2006/relationships/customXml" Target="../customXml/item2.xml"/><Relationship Id="rId29" Type="http://schemas.openxmlformats.org/officeDocument/2006/relationships/image" Target="media/image16.png"/><Relationship Id="rId24" Type="http://schemas.openxmlformats.org/officeDocument/2006/relationships/image" Target="media/image12.png"/><Relationship Id="rId40" Type="http://schemas.openxmlformats.org/officeDocument/2006/relationships/image" Target="media/image27.png"/><Relationship Id="rId45" Type="http://schemas.openxmlformats.org/officeDocument/2006/relationships/image" Target="media/image32.svg"/><Relationship Id="rId66" Type="http://schemas.openxmlformats.org/officeDocument/2006/relationships/image" Target="media/image53.png"/><Relationship Id="rId87" Type="http://schemas.openxmlformats.org/officeDocument/2006/relationships/diagramLayout" Target="diagrams/layout2.xml"/><Relationship Id="rId110" Type="http://schemas.openxmlformats.org/officeDocument/2006/relationships/diagramQuickStyle" Target="diagrams/quickStyle5.xml"/><Relationship Id="rId115" Type="http://schemas.openxmlformats.org/officeDocument/2006/relationships/diagramData" Target="diagrams/data6.xml"/><Relationship Id="rId131" Type="http://schemas.openxmlformats.org/officeDocument/2006/relationships/hyperlink" Target="https://doi.org/10.1177/108835769400900301" TargetMode="External"/><Relationship Id="rId136" Type="http://schemas.openxmlformats.org/officeDocument/2006/relationships/hyperlink" Target="https://www.childcomwales.org.uk/our-work/policy-positions/aln-policy-position/" TargetMode="External"/><Relationship Id="rId157" Type="http://schemas.openxmlformats.org/officeDocument/2006/relationships/hyperlink" Target="https://www.autism.org.uk/advice-and-guidance/topics/communication/communication-tools/visual-supports" TargetMode="External"/><Relationship Id="rId178" Type="http://schemas.openxmlformats.org/officeDocument/2006/relationships/hyperlink" Target="https://core.ac.uk/download/pdf/287322225.pdf" TargetMode="External"/><Relationship Id="rId61" Type="http://schemas.openxmlformats.org/officeDocument/2006/relationships/image" Target="media/image48.png"/><Relationship Id="rId82" Type="http://schemas.openxmlformats.org/officeDocument/2006/relationships/diagramColors" Target="diagrams/colors1.xml"/><Relationship Id="rId152" Type="http://schemas.openxmlformats.org/officeDocument/2006/relationships/hyperlink" Target="https://files.eric.ed.gov/fulltext/EJ1230708.pdf" TargetMode="External"/><Relationship Id="rId173" Type="http://schemas.openxmlformats.org/officeDocument/2006/relationships/hyperlink" Target="https://hwb.gov.wales/storage/1f42779c-2002-4bb3-8d8d-b7bd56fca32e/professional-standards-for-assisting-teaching-interactive-pdf-for-pc.pdf" TargetMode="External"/><Relationship Id="rId19" Type="http://schemas.openxmlformats.org/officeDocument/2006/relationships/image" Target="media/image7.png"/><Relationship Id="rId14" Type="http://schemas.openxmlformats.org/officeDocument/2006/relationships/image" Target="media/image3.svg"/><Relationship Id="rId30" Type="http://schemas.openxmlformats.org/officeDocument/2006/relationships/image" Target="media/image17.jpeg"/><Relationship Id="rId35" Type="http://schemas.openxmlformats.org/officeDocument/2006/relationships/image" Target="media/image22.jpeg"/><Relationship Id="rId56" Type="http://schemas.openxmlformats.org/officeDocument/2006/relationships/image" Target="media/image43.png"/><Relationship Id="rId77" Type="http://schemas.openxmlformats.org/officeDocument/2006/relationships/image" Target="media/image64.png"/><Relationship Id="rId100" Type="http://schemas.openxmlformats.org/officeDocument/2006/relationships/image" Target="media/image72.png"/><Relationship Id="rId105" Type="http://schemas.openxmlformats.org/officeDocument/2006/relationships/diagramColors" Target="diagrams/colors4.xml"/><Relationship Id="rId126" Type="http://schemas.openxmlformats.org/officeDocument/2006/relationships/image" Target="media/image90.png"/><Relationship Id="rId147" Type="http://schemas.openxmlformats.org/officeDocument/2006/relationships/hyperlink" Target="https://www.researchgate.net/publication/360474063_Inclusivity_in_education_for_autism_spectrum_disorders_Experiences_of_support_from_the_perspective_of_parentcarers_school_teaching_staff_and_young_people_on_the_autism_spectrum" TargetMode="External"/><Relationship Id="rId168" Type="http://schemas.openxmlformats.org/officeDocument/2006/relationships/hyperlink" Target="https://www.legislation.gov.uk/mwa/2011/2/contents" TargetMode="External"/><Relationship Id="rId8" Type="http://schemas.openxmlformats.org/officeDocument/2006/relationships/settings" Target="settings.xml"/><Relationship Id="rId51" Type="http://schemas.openxmlformats.org/officeDocument/2006/relationships/image" Target="media/image38.svg"/><Relationship Id="rId72" Type="http://schemas.openxmlformats.org/officeDocument/2006/relationships/image" Target="media/image59.svg"/><Relationship Id="rId93" Type="http://schemas.openxmlformats.org/officeDocument/2006/relationships/image" Target="media/image70.jpeg"/><Relationship Id="rId98" Type="http://schemas.microsoft.com/office/2007/relationships/diagramDrawing" Target="diagrams/drawing3.xml"/><Relationship Id="rId121" Type="http://schemas.openxmlformats.org/officeDocument/2006/relationships/diagramData" Target="diagrams/data7.xml"/><Relationship Id="rId142" Type="http://schemas.openxmlformats.org/officeDocument/2006/relationships/hyperlink" Target="https://estyn.gov.wales/improvement-resources/creating-a-nurturing-environment/" TargetMode="External"/><Relationship Id="rId163" Type="http://schemas.openxmlformats.org/officeDocument/2006/relationships/hyperlink" Target="https://pmc.ncbi.nlm.nih.gov/articles/PMC10687592/pdf/cureus-0015-00000048020.pdf" TargetMode="External"/><Relationship Id="rId3" Type="http://schemas.openxmlformats.org/officeDocument/2006/relationships/customXml" Target="../customXml/item3.xml"/><Relationship Id="rId25" Type="http://schemas.openxmlformats.org/officeDocument/2006/relationships/image" Target="media/image13.svg"/><Relationship Id="rId46" Type="http://schemas.openxmlformats.org/officeDocument/2006/relationships/image" Target="media/image33.png"/><Relationship Id="rId67" Type="http://schemas.openxmlformats.org/officeDocument/2006/relationships/image" Target="media/image54.png"/><Relationship Id="rId116" Type="http://schemas.openxmlformats.org/officeDocument/2006/relationships/diagramLayout" Target="diagrams/layout6.xml"/><Relationship Id="rId137" Type="http://schemas.openxmlformats.org/officeDocument/2006/relationships/hyperlink" Target="https://doi.org/10.1080/02680939.2023.2222372" TargetMode="External"/><Relationship Id="rId158" Type="http://schemas.openxmlformats.org/officeDocument/2006/relationships/hyperlink" Target="https://www.autism.org.uk/advice-and-guidance/what-is-autism" TargetMode="External"/><Relationship Id="rId20" Type="http://schemas.openxmlformats.org/officeDocument/2006/relationships/image" Target="media/image8.png"/><Relationship Id="rId41" Type="http://schemas.openxmlformats.org/officeDocument/2006/relationships/image" Target="media/image28.svg"/><Relationship Id="rId62" Type="http://schemas.openxmlformats.org/officeDocument/2006/relationships/image" Target="media/image49.svg"/><Relationship Id="rId83" Type="http://schemas.microsoft.com/office/2007/relationships/diagramDrawing" Target="diagrams/drawing1.xml"/><Relationship Id="rId88" Type="http://schemas.openxmlformats.org/officeDocument/2006/relationships/diagramQuickStyle" Target="diagrams/quickStyle2.xml"/><Relationship Id="rId111" Type="http://schemas.openxmlformats.org/officeDocument/2006/relationships/diagramColors" Target="diagrams/colors5.xml"/><Relationship Id="rId132" Type="http://schemas.openxmlformats.org/officeDocument/2006/relationships/hyperlink" Target="https://doi.org/10.1089/aut.2023.0030" TargetMode="External"/><Relationship Id="rId153" Type="http://schemas.openxmlformats.org/officeDocument/2006/relationships/hyperlink" Target="https://www.autism.org.uk/advice-and-guidance/what-is-autism/autistic-women-and-girls" TargetMode="External"/><Relationship Id="rId174" Type="http://schemas.openxmlformats.org/officeDocument/2006/relationships/hyperlink" Target="https://www.gov.wales/support-children-and-young-people-autistic-spectrum-disorder-asd-educational-settings-html" TargetMode="External"/><Relationship Id="rId179" Type="http://schemas.openxmlformats.org/officeDocument/2006/relationships/fontTable" Target="fontTable.xml"/><Relationship Id="rId15" Type="http://schemas.openxmlformats.org/officeDocument/2006/relationships/image" Target="media/image4.png"/><Relationship Id="rId36" Type="http://schemas.openxmlformats.org/officeDocument/2006/relationships/image" Target="media/image23.png"/><Relationship Id="rId57" Type="http://schemas.openxmlformats.org/officeDocument/2006/relationships/image" Target="media/image44.png"/><Relationship Id="rId106" Type="http://schemas.microsoft.com/office/2007/relationships/diagramDrawing" Target="diagrams/drawing4.xml"/><Relationship Id="rId127" Type="http://schemas.openxmlformats.org/officeDocument/2006/relationships/hyperlink" Target="https://aheartforallstudents.com/autism-spectrum-wheel/" TargetMode="External"/><Relationship Id="rId10" Type="http://schemas.openxmlformats.org/officeDocument/2006/relationships/footnotes" Target="footnotes.xml"/><Relationship Id="rId31" Type="http://schemas.openxmlformats.org/officeDocument/2006/relationships/image" Target="media/image18.png"/><Relationship Id="rId52" Type="http://schemas.openxmlformats.org/officeDocument/2006/relationships/image" Target="media/image39.png"/><Relationship Id="rId73" Type="http://schemas.openxmlformats.org/officeDocument/2006/relationships/image" Target="media/image60.jpeg"/><Relationship Id="rId78" Type="http://schemas.openxmlformats.org/officeDocument/2006/relationships/image" Target="media/image65.jpeg"/><Relationship Id="rId94" Type="http://schemas.openxmlformats.org/officeDocument/2006/relationships/diagramData" Target="diagrams/data3.xml"/><Relationship Id="rId99" Type="http://schemas.openxmlformats.org/officeDocument/2006/relationships/image" Target="media/image71.jpeg"/><Relationship Id="rId101" Type="http://schemas.openxmlformats.org/officeDocument/2006/relationships/image" Target="media/image73.png"/><Relationship Id="rId122" Type="http://schemas.openxmlformats.org/officeDocument/2006/relationships/diagramLayout" Target="diagrams/layout7.xml"/><Relationship Id="rId143" Type="http://schemas.openxmlformats.org/officeDocument/2006/relationships/hyperlink" Target="https://estyn.gov.wales/improvement-resources/consistent-approach-to-continual-improvement-and-how-it-involves-all-staff/" TargetMode="External"/><Relationship Id="rId148" Type="http://schemas.openxmlformats.org/officeDocument/2006/relationships/hyperlink" Target="https://zonesofregulation.com/" TargetMode="External"/><Relationship Id="rId164" Type="http://schemas.openxmlformats.org/officeDocument/2006/relationships/hyperlink" Target="https://www.pdasociety.org.uk/about-pda/identifying-pda/" TargetMode="External"/><Relationship Id="rId169" Type="http://schemas.openxmlformats.org/officeDocument/2006/relationships/hyperlink" Target="https://www.unicef.org.uk/wp-content/uploads/2019/10/UNCRC_summary-1_1.pdf" TargetMode="External"/><Relationship Id="rId4" Type="http://schemas.openxmlformats.org/officeDocument/2006/relationships/customXml" Target="../customXml/item4.xml"/><Relationship Id="rId9" Type="http://schemas.openxmlformats.org/officeDocument/2006/relationships/webSettings" Target="webSettings.xml"/><Relationship Id="rId180" Type="http://schemas.openxmlformats.org/officeDocument/2006/relationships/theme" Target="theme/theme1.xml"/><Relationship Id="rId26" Type="http://schemas.openxmlformats.org/officeDocument/2006/relationships/image" Target="media/image14.png"/><Relationship Id="rId47" Type="http://schemas.openxmlformats.org/officeDocument/2006/relationships/image" Target="media/image34.svg"/><Relationship Id="rId68" Type="http://schemas.openxmlformats.org/officeDocument/2006/relationships/image" Target="media/image55.png"/><Relationship Id="rId89" Type="http://schemas.openxmlformats.org/officeDocument/2006/relationships/diagramColors" Target="diagrams/colors2.xml"/><Relationship Id="rId112" Type="http://schemas.microsoft.com/office/2007/relationships/diagramDrawing" Target="diagrams/drawing5.xml"/><Relationship Id="rId133" Type="http://schemas.openxmlformats.org/officeDocument/2006/relationships/hyperlink" Target="https://www.bumblebeepediatrics.com/post/gestalt-language-processing-echolalia-explained" TargetMode="External"/><Relationship Id="rId154" Type="http://schemas.openxmlformats.org/officeDocument/2006/relationships/hyperlink" Target="https://www.autism.org.uk/advice-and-guidance/topics/behaviour/masking" TargetMode="External"/><Relationship Id="rId175" Type="http://schemas.openxmlformats.org/officeDocument/2006/relationships/hyperlink" Target="https://www.gov.wales/additional-learning-needs-code" TargetMode="External"/><Relationship Id="rId16" Type="http://schemas.openxmlformats.org/officeDocument/2006/relationships/image" Target="media/image5.png"/><Relationship Id="rId37" Type="http://schemas.openxmlformats.org/officeDocument/2006/relationships/image" Target="media/image24.svg"/><Relationship Id="rId58" Type="http://schemas.openxmlformats.org/officeDocument/2006/relationships/image" Target="media/image45.svg"/><Relationship Id="rId79" Type="http://schemas.openxmlformats.org/officeDocument/2006/relationships/diagramData" Target="diagrams/data1.xml"/><Relationship Id="rId102" Type="http://schemas.openxmlformats.org/officeDocument/2006/relationships/diagramData" Target="diagrams/data4.xml"/><Relationship Id="rId123" Type="http://schemas.openxmlformats.org/officeDocument/2006/relationships/diagramQuickStyle" Target="diagrams/quickStyle7.xml"/><Relationship Id="rId144" Type="http://schemas.openxmlformats.org/officeDocument/2006/relationships/hyperlink" Target="https://doi.org/10.1080/10668926.2019.1640147" TargetMode="External"/><Relationship Id="rId90" Type="http://schemas.microsoft.com/office/2007/relationships/diagramDrawing" Target="diagrams/drawing2.xml"/><Relationship Id="rId165" Type="http://schemas.openxmlformats.org/officeDocument/2006/relationships/hyperlink" Target="https://pdf.sciencedirectassets.com/272077/1-s2.0-S0885201424X00027/1-s2.0-S0885201424000200/main.pdf?X-Amz-Security-Token=IQoJb3JpZ2luX2VjEDsaCXVzLWVhc3QtMSJGMEQCIB4Ka3p4IqSRgAUSyTmhwlQw2w4GnLECBznuX3fIa6XpAiA2Sge3BHwakElSKkuiD%2FJtAFAXt5AsFyR0wTvF6WoyRyqyBQgzEAUaDDA1OTAwMzU0Njg2NSIMxEpIiNinG43cDPANKo8Fbk7%2B%2BnSoqdHYCWpjI2eKM%2BWafokfA1iEYAtH3ap41S%2BL80C0UQPQF0ALY87AkRMU0kpwtokgcpnmT9l2mvOhN6FcOWHbexQeNf5iZxn%2B5SSRpDYsSU%2FA7G0jttuwRmi6bSEMOSDI11VLZfJa3ydV3FXn4NypnDZlYPb0C%2Furu44pS1HF97iw34xZRRxV6GGrHfEE2bZeYyJsbKiLz0%2FCIenm5wpj4JF9rnU5WlLmsjjPOnJHs1EQ3Uf%2B0deA3vEY%2FSYeRcVUikRCg8HF%2Bv%2BBrUICeMZojSfHRf7pctRzJPRFr%2FVfu4lWfR3Bk68E%2BpuRscRmVVNPaKdeUGnYKddG6au63%2BXndD6VSZpPOLCrUZodEUe2%2BGv8cCzqfT%2FvXg7E9jwk599rFy%2B6czeSSQhKlAhwPKqD0as7J%2FUErxgzW%2FfXiQB%2B%2FBLBGp07h02oeHpZo12hzKej%2B6RP3rGVURGI7iY%2B%2B7%2FkhGM7dv6PS42qg6ifq9XV3P0oH1ykEsUArvN1qHHSAWrsUpbPqHvomVBBsSCPy24MPE%2B9r7ZrLXm%2Bb5LjM%2Bv7K4rtX0IC6BGa5YwsET%2BKMPqsXI72KNrETGwemfk1UTfYRJKwBQa%2Bq7S7BaA0LQMGUd0lrygmySeTTGkt0g8Q6rCn9Wk%2BFQjPUg8%2B8l9VGLThIo4kvIpJlq4iDxvakif8f28cV7rekeM9wVcMkmORZws%2FbsyVNKBEnjgeW2%2FJs9SFqq01rZz78cIP8SS4f3IlrnXKwxyCSIPTBWi8KUyuFCj1Bj%2F04OyDfHkJAeDC7eeObvo9I8VU0dtmRPxGjvwogy9fRs1B9Z1oiUWSzRXI%2Fv%2Fb8MXSDwlfKs7VLxArGMpusruyb4%2FwXqD6gDD68Z%2B8BjqyAe%2FsZhOeR%2Bk2Oeyjdt61GcdHwI0%2B9gEybvj2DxryGvtbzFBx52%2BQ3m%2BKf8OGHx7PJJYVCbVQnP59l4w5sREJOO9MqS4347TKzFXinbatssgQE4LLpRxCXEOepyHgDwCbweUTOu9ukuaOwSwE5kItvKFFd5tSzEUzsOm53djuzPeDaGTB87CvW5uOdXEHENZ2j5Uq3QdvDb9oynt0W3p6C%2BSmGpyKLpyq0gaKbl81T%2FOUvkw%3D&amp;X-Amz-Algorithm=AWS4-HMAC-SHA256&amp;X-Amz-Date=20250115T190724Z&amp;X-Amz-SignedHeaders=host&amp;X-Amz-Expires=300&amp;X-Amz-Credential=ASIAQ3PHCVTYWMEBF3PW%2F20250115%2Fus-east-1%2Fs3%2Faws4_request&amp;X-Amz-Signature=96b19c5e7b276b9dd856b85a605fafd6ead010ca8022cc2ccb39a89264a0fbff&amp;hash=fd173f80ee6b5ad0f2077863216403b3d303cf315e4639ab60c9fbcdb09c87d7&amp;host=68042c943591013ac2b2430a89b270f6af2c76d8dfd086a07176afe7c76c2c61&amp;pii=S0885201424000200&amp;tid=spdf-2b1512b9-d9d4-4071-9962-2d4890df23a4&amp;sid=eea6c30d27a519482d49512561976a487828gxrqa&amp;type=client&amp;tsoh=d3d3LnNjaWVuY2VkaXJlY" TargetMode="External"/><Relationship Id="rId27" Type="http://schemas.microsoft.com/office/2007/relationships/hdphoto" Target="media/hdphoto1.wdp"/><Relationship Id="rId48" Type="http://schemas.openxmlformats.org/officeDocument/2006/relationships/image" Target="media/image35.png"/><Relationship Id="rId69" Type="http://schemas.openxmlformats.org/officeDocument/2006/relationships/image" Target="media/image56.png"/><Relationship Id="rId113" Type="http://schemas.openxmlformats.org/officeDocument/2006/relationships/image" Target="media/image79.png"/><Relationship Id="rId134" Type="http://schemas.openxmlformats.org/officeDocument/2006/relationships/hyperlink" Target="https://doi.org/10.1007/s10803-010-1086-8" TargetMode="External"/><Relationship Id="rId80" Type="http://schemas.openxmlformats.org/officeDocument/2006/relationships/diagramLayout" Target="diagrams/layout1.xml"/><Relationship Id="rId155" Type="http://schemas.openxmlformats.org/officeDocument/2006/relationships/hyperlink" Target="https://www.autism.org.uk/advice-and-guidance/professional-practice/aug-alt-comm" TargetMode="External"/><Relationship Id="rId176" Type="http://schemas.openxmlformats.org/officeDocument/2006/relationships/hyperlink" Target="https://hwb.gov.wales/curriculum-for-wales/" TargetMode="External"/><Relationship Id="rId17" Type="http://schemas.openxmlformats.org/officeDocument/2006/relationships/header" Target="header1.xml"/><Relationship Id="rId38" Type="http://schemas.openxmlformats.org/officeDocument/2006/relationships/image" Target="media/image25.png"/><Relationship Id="rId59" Type="http://schemas.openxmlformats.org/officeDocument/2006/relationships/image" Target="media/image46.png"/><Relationship Id="rId103" Type="http://schemas.openxmlformats.org/officeDocument/2006/relationships/diagramLayout" Target="diagrams/layout4.xml"/><Relationship Id="rId124" Type="http://schemas.openxmlformats.org/officeDocument/2006/relationships/diagramColors" Target="diagrams/colors7.xml"/><Relationship Id="rId70" Type="http://schemas.openxmlformats.org/officeDocument/2006/relationships/image" Target="media/image57.jpeg"/><Relationship Id="rId91" Type="http://schemas.openxmlformats.org/officeDocument/2006/relationships/image" Target="media/image68.png"/><Relationship Id="rId145" Type="http://schemas.openxmlformats.org/officeDocument/2006/relationships/hyperlink" Target="https://doi.org/10.1007/s10803-005-0039-0" TargetMode="External"/><Relationship Id="rId166" Type="http://schemas.openxmlformats.org/officeDocument/2006/relationships/hyperlink" Target="https://d.docs.live.net/9cebf0a8a5be997c/Documents/Why%20t%20https:/www.kqed.org/mindshift/45075/why-the-language-we-use-about-learning-determines-inclusivityhe%20Language%20We%20Use%20About%20Learning%20Determines%20Inclusivity%20|%20KQED" TargetMode="External"/><Relationship Id="rId1" Type="http://schemas.openxmlformats.org/officeDocument/2006/relationships/customXml" Target="../customXml/item1.xml"/></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alann\AppData\Local\Microsoft\Office\16.0\DTS\en-GB%7bAA462615-DD04-454A-A609-603FA7E5A506%7d\%7bD87F885C-15F6-4267-8F69-EA04C7817253%7dtf33742482_win32.dotx" TargetMode="External"/></Relationships>
</file>

<file path=word/diagrams/_rels/data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4" Type="http://schemas.openxmlformats.org/officeDocument/2006/relationships/image" Target="../media/image78.svg"/></Relationships>
</file>

<file path=word/diagrams/_rels/data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4" Type="http://schemas.openxmlformats.org/officeDocument/2006/relationships/image" Target="../media/image84.svg"/></Relationships>
</file>

<file path=word/diagrams/_rels/data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4" Type="http://schemas.openxmlformats.org/officeDocument/2006/relationships/image" Target="../media/image89.svg"/></Relationships>
</file>

<file path=word/diagrams/_rels/drawing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4" Type="http://schemas.openxmlformats.org/officeDocument/2006/relationships/image" Target="../media/image78.svg"/></Relationships>
</file>

<file path=word/diagrams/_rels/drawing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4" Type="http://schemas.openxmlformats.org/officeDocument/2006/relationships/image" Target="../media/image84.svg"/></Relationships>
</file>

<file path=word/diagrams/_rels/drawing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4" Type="http://schemas.openxmlformats.org/officeDocument/2006/relationships/image" Target="../media/image89.svg"/></Relationships>
</file>

<file path=word/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1.xml><?xml version="1.0" encoding="utf-8"?>
<dgm:dataModel xmlns:dgm="http://schemas.openxmlformats.org/drawingml/2006/diagram" xmlns:a="http://schemas.openxmlformats.org/drawingml/2006/main">
  <dgm:ptLst>
    <dgm:pt modelId="{9F1FEEFA-0867-4F34-A55F-4CE91C293B1D}"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0BB9696A-6D30-41DD-AEF2-39E6F49B04A5}">
      <dgm:prSet phldrT="[Text]" custT="1"/>
      <dgm:spPr/>
      <dgm:t>
        <a:bodyPr/>
        <a:lstStyle/>
        <a:p>
          <a:r>
            <a:rPr lang="en-GB" sz="1200"/>
            <a:t>Collect smooth stones and paint simple pictures onto them.</a:t>
          </a:r>
        </a:p>
      </dgm:t>
    </dgm:pt>
    <dgm:pt modelId="{F3A99DE4-9081-4FF5-B181-438DD3EA4ECC}" type="parTrans" cxnId="{1A696E16-8394-4043-8B84-641DC8F43260}">
      <dgm:prSet/>
      <dgm:spPr/>
      <dgm:t>
        <a:bodyPr/>
        <a:lstStyle/>
        <a:p>
          <a:endParaRPr lang="en-GB"/>
        </a:p>
      </dgm:t>
    </dgm:pt>
    <dgm:pt modelId="{326EE950-2E77-4576-88ED-14F4A4392256}" type="sibTrans" cxnId="{1A696E16-8394-4043-8B84-641DC8F43260}">
      <dgm:prSet/>
      <dgm:spPr/>
      <dgm:t>
        <a:bodyPr/>
        <a:lstStyle/>
        <a:p>
          <a:endParaRPr lang="en-GB"/>
        </a:p>
      </dgm:t>
    </dgm:pt>
    <dgm:pt modelId="{0EF45FD2-4F22-49F7-8BD3-FEA39DBEAE59}">
      <dgm:prSet phldrT="[Text]" custT="1"/>
      <dgm:spPr/>
      <dgm:t>
        <a:bodyPr/>
        <a:lstStyle/>
        <a:p>
          <a:r>
            <a:rPr lang="en-GB" sz="1200"/>
            <a:t>Scatter them around an outdoor space and create a treasure hunt for all children in the class to find.</a:t>
          </a:r>
        </a:p>
      </dgm:t>
    </dgm:pt>
    <dgm:pt modelId="{18239B60-1B77-424C-956E-4555BF7786A5}" type="parTrans" cxnId="{0FBE0B47-B7F2-4799-9D23-EE3DCE22558C}">
      <dgm:prSet/>
      <dgm:spPr/>
      <dgm:t>
        <a:bodyPr/>
        <a:lstStyle/>
        <a:p>
          <a:endParaRPr lang="en-GB"/>
        </a:p>
      </dgm:t>
    </dgm:pt>
    <dgm:pt modelId="{C2957BE4-176B-47CD-9D41-6589DFDD54A4}" type="sibTrans" cxnId="{0FBE0B47-B7F2-4799-9D23-EE3DCE22558C}">
      <dgm:prSet/>
      <dgm:spPr/>
      <dgm:t>
        <a:bodyPr/>
        <a:lstStyle/>
        <a:p>
          <a:endParaRPr lang="en-GB"/>
        </a:p>
      </dgm:t>
    </dgm:pt>
    <dgm:pt modelId="{556E30E1-269F-4E6C-8A90-1BE56273E5F8}">
      <dgm:prSet phldrT="[Text]" custT="1"/>
      <dgm:spPr/>
      <dgm:t>
        <a:bodyPr/>
        <a:lstStyle/>
        <a:p>
          <a:r>
            <a:rPr lang="en-GB" sz="1200" b="0"/>
            <a:t>Once found, use them to create stories together as a class, supporting the development of a broader vocabulary and improving literacy skills under the Welsh Government (2022) Literacy and Numeracy Framework.</a:t>
          </a:r>
        </a:p>
      </dgm:t>
    </dgm:pt>
    <dgm:pt modelId="{9BC67EFD-C569-4AB1-AE7F-92B083A39655}" type="parTrans" cxnId="{A5C31B94-72FE-431F-BE2A-2CFA43F4A8C3}">
      <dgm:prSet/>
      <dgm:spPr/>
      <dgm:t>
        <a:bodyPr/>
        <a:lstStyle/>
        <a:p>
          <a:endParaRPr lang="en-GB"/>
        </a:p>
      </dgm:t>
    </dgm:pt>
    <dgm:pt modelId="{364D2EB8-C24E-4950-91A4-905F99FC1EE2}" type="sibTrans" cxnId="{A5C31B94-72FE-431F-BE2A-2CFA43F4A8C3}">
      <dgm:prSet/>
      <dgm:spPr/>
      <dgm:t>
        <a:bodyPr/>
        <a:lstStyle/>
        <a:p>
          <a:endParaRPr lang="en-GB"/>
        </a:p>
      </dgm:t>
    </dgm:pt>
    <dgm:pt modelId="{BEC67E96-D2A4-4F52-8E9B-C88B7AFC263F}" type="pres">
      <dgm:prSet presAssocID="{9F1FEEFA-0867-4F34-A55F-4CE91C293B1D}" presName="linear" presStyleCnt="0">
        <dgm:presLayoutVars>
          <dgm:animLvl val="lvl"/>
          <dgm:resizeHandles val="exact"/>
        </dgm:presLayoutVars>
      </dgm:prSet>
      <dgm:spPr/>
    </dgm:pt>
    <dgm:pt modelId="{14106818-B4EA-4CEB-8FAA-B106BE771069}" type="pres">
      <dgm:prSet presAssocID="{0BB9696A-6D30-41DD-AEF2-39E6F49B04A5}" presName="parentText" presStyleLbl="node1" presStyleIdx="0" presStyleCnt="3" custScaleY="78517" custLinFactNeighborX="-152" custLinFactNeighborY="-2981">
        <dgm:presLayoutVars>
          <dgm:chMax val="0"/>
          <dgm:bulletEnabled val="1"/>
        </dgm:presLayoutVars>
      </dgm:prSet>
      <dgm:spPr/>
    </dgm:pt>
    <dgm:pt modelId="{E62234A9-AF8E-43BB-997F-07C3050C57E9}" type="pres">
      <dgm:prSet presAssocID="{326EE950-2E77-4576-88ED-14F4A4392256}" presName="spacer" presStyleCnt="0"/>
      <dgm:spPr/>
    </dgm:pt>
    <dgm:pt modelId="{8FDB3064-50D5-4B01-A109-26FF9A70A20E}" type="pres">
      <dgm:prSet presAssocID="{0EF45FD2-4F22-49F7-8BD3-FEA39DBEAE59}" presName="parentText" presStyleLbl="node1" presStyleIdx="1" presStyleCnt="3">
        <dgm:presLayoutVars>
          <dgm:chMax val="0"/>
          <dgm:bulletEnabled val="1"/>
        </dgm:presLayoutVars>
      </dgm:prSet>
      <dgm:spPr/>
    </dgm:pt>
    <dgm:pt modelId="{A3287E16-3B8E-4ED1-BA62-BA0D7C689616}" type="pres">
      <dgm:prSet presAssocID="{C2957BE4-176B-47CD-9D41-6589DFDD54A4}" presName="spacer" presStyleCnt="0"/>
      <dgm:spPr/>
    </dgm:pt>
    <dgm:pt modelId="{24B67B0A-A4D4-402D-B30E-EA5B722063A0}" type="pres">
      <dgm:prSet presAssocID="{556E30E1-269F-4E6C-8A90-1BE56273E5F8}" presName="parentText" presStyleLbl="node1" presStyleIdx="2" presStyleCnt="3">
        <dgm:presLayoutVars>
          <dgm:chMax val="0"/>
          <dgm:bulletEnabled val="1"/>
        </dgm:presLayoutVars>
      </dgm:prSet>
      <dgm:spPr/>
    </dgm:pt>
  </dgm:ptLst>
  <dgm:cxnLst>
    <dgm:cxn modelId="{DC430A00-E8AC-4179-895F-FB427B8D6A6A}" type="presOf" srcId="{0EF45FD2-4F22-49F7-8BD3-FEA39DBEAE59}" destId="{8FDB3064-50D5-4B01-A109-26FF9A70A20E}" srcOrd="0" destOrd="0" presId="urn:microsoft.com/office/officeart/2005/8/layout/vList2"/>
    <dgm:cxn modelId="{6E55F80F-4ECD-4F09-A7E4-07F4204A959F}" type="presOf" srcId="{9F1FEEFA-0867-4F34-A55F-4CE91C293B1D}" destId="{BEC67E96-D2A4-4F52-8E9B-C88B7AFC263F}" srcOrd="0" destOrd="0" presId="urn:microsoft.com/office/officeart/2005/8/layout/vList2"/>
    <dgm:cxn modelId="{1A696E16-8394-4043-8B84-641DC8F43260}" srcId="{9F1FEEFA-0867-4F34-A55F-4CE91C293B1D}" destId="{0BB9696A-6D30-41DD-AEF2-39E6F49B04A5}" srcOrd="0" destOrd="0" parTransId="{F3A99DE4-9081-4FF5-B181-438DD3EA4ECC}" sibTransId="{326EE950-2E77-4576-88ED-14F4A4392256}"/>
    <dgm:cxn modelId="{0FBE0B47-B7F2-4799-9D23-EE3DCE22558C}" srcId="{9F1FEEFA-0867-4F34-A55F-4CE91C293B1D}" destId="{0EF45FD2-4F22-49F7-8BD3-FEA39DBEAE59}" srcOrd="1" destOrd="0" parTransId="{18239B60-1B77-424C-956E-4555BF7786A5}" sibTransId="{C2957BE4-176B-47CD-9D41-6589DFDD54A4}"/>
    <dgm:cxn modelId="{DAA8C852-5672-4491-9C35-9FED43B2C75C}" type="presOf" srcId="{0BB9696A-6D30-41DD-AEF2-39E6F49B04A5}" destId="{14106818-B4EA-4CEB-8FAA-B106BE771069}" srcOrd="0" destOrd="0" presId="urn:microsoft.com/office/officeart/2005/8/layout/vList2"/>
    <dgm:cxn modelId="{2F980E7E-5A80-4801-BB96-FA9B0BE9AC19}" type="presOf" srcId="{556E30E1-269F-4E6C-8A90-1BE56273E5F8}" destId="{24B67B0A-A4D4-402D-B30E-EA5B722063A0}" srcOrd="0" destOrd="0" presId="urn:microsoft.com/office/officeart/2005/8/layout/vList2"/>
    <dgm:cxn modelId="{A5C31B94-72FE-431F-BE2A-2CFA43F4A8C3}" srcId="{9F1FEEFA-0867-4F34-A55F-4CE91C293B1D}" destId="{556E30E1-269F-4E6C-8A90-1BE56273E5F8}" srcOrd="2" destOrd="0" parTransId="{9BC67EFD-C569-4AB1-AE7F-92B083A39655}" sibTransId="{364D2EB8-C24E-4950-91A4-905F99FC1EE2}"/>
    <dgm:cxn modelId="{B9CC372D-C864-4803-A100-122C39E13C1E}" type="presParOf" srcId="{BEC67E96-D2A4-4F52-8E9B-C88B7AFC263F}" destId="{14106818-B4EA-4CEB-8FAA-B106BE771069}" srcOrd="0" destOrd="0" presId="urn:microsoft.com/office/officeart/2005/8/layout/vList2"/>
    <dgm:cxn modelId="{78BA0BD0-E7AD-425D-BF61-205C83423542}" type="presParOf" srcId="{BEC67E96-D2A4-4F52-8E9B-C88B7AFC263F}" destId="{E62234A9-AF8E-43BB-997F-07C3050C57E9}" srcOrd="1" destOrd="0" presId="urn:microsoft.com/office/officeart/2005/8/layout/vList2"/>
    <dgm:cxn modelId="{8E783D2C-D9CD-4EF2-9352-E9C7CECF77C6}" type="presParOf" srcId="{BEC67E96-D2A4-4F52-8E9B-C88B7AFC263F}" destId="{8FDB3064-50D5-4B01-A109-26FF9A70A20E}" srcOrd="2" destOrd="0" presId="urn:microsoft.com/office/officeart/2005/8/layout/vList2"/>
    <dgm:cxn modelId="{70844331-3B2A-498B-B00B-6B3BC0C747F8}" type="presParOf" srcId="{BEC67E96-D2A4-4F52-8E9B-C88B7AFC263F}" destId="{A3287E16-3B8E-4ED1-BA62-BA0D7C689616}" srcOrd="3" destOrd="0" presId="urn:microsoft.com/office/officeart/2005/8/layout/vList2"/>
    <dgm:cxn modelId="{009CF193-E613-40B3-A4FF-BAA47574DD0C}" type="presParOf" srcId="{BEC67E96-D2A4-4F52-8E9B-C88B7AFC263F}" destId="{24B67B0A-A4D4-402D-B30E-EA5B722063A0}" srcOrd="4" destOrd="0" presId="urn:microsoft.com/office/officeart/2005/8/layout/vList2"/>
  </dgm:cxnLst>
  <dgm:bg/>
  <dgm:whole/>
  <dgm:extLst>
    <a:ext uri="http://schemas.microsoft.com/office/drawing/2008/diagram">
      <dsp:dataModelExt xmlns:dsp="http://schemas.microsoft.com/office/drawing/2008/diagram" relId="rId83" minVer="http://schemas.openxmlformats.org/drawingml/2006/diagram"/>
    </a:ext>
  </dgm:extLst>
</dgm:dataModel>
</file>

<file path=word/diagrams/data2.xml><?xml version="1.0" encoding="utf-8"?>
<dgm:dataModel xmlns:dgm="http://schemas.openxmlformats.org/drawingml/2006/diagram" xmlns:a="http://schemas.openxmlformats.org/drawingml/2006/main">
  <dgm:ptLst>
    <dgm:pt modelId="{0F3B577E-4B6C-4168-BEC8-69DA5437F02B}"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537ABE3D-4286-47C0-A353-C06332653E0C}">
      <dgm:prSet phldrT="[Text]" custT="1"/>
      <dgm:spPr/>
      <dgm:t>
        <a:bodyPr/>
        <a:lstStyle/>
        <a:p>
          <a:r>
            <a:rPr lang="en-GB" sz="1200"/>
            <a:t>Set up your obstacle course in the schools outdoor learning space.</a:t>
          </a:r>
        </a:p>
      </dgm:t>
    </dgm:pt>
    <dgm:pt modelId="{6136A1B6-50B5-47C6-BFB7-A9B95F246EDD}" type="parTrans" cxnId="{C2E0314B-50BE-46B9-818D-1AB0B37264CA}">
      <dgm:prSet/>
      <dgm:spPr/>
      <dgm:t>
        <a:bodyPr/>
        <a:lstStyle/>
        <a:p>
          <a:endParaRPr lang="en-GB"/>
        </a:p>
      </dgm:t>
    </dgm:pt>
    <dgm:pt modelId="{80176F26-BD02-4EC8-B5C5-355FC8B898C6}" type="sibTrans" cxnId="{C2E0314B-50BE-46B9-818D-1AB0B37264CA}">
      <dgm:prSet/>
      <dgm:spPr/>
      <dgm:t>
        <a:bodyPr/>
        <a:lstStyle/>
        <a:p>
          <a:endParaRPr lang="en-GB"/>
        </a:p>
      </dgm:t>
    </dgm:pt>
    <dgm:pt modelId="{9625A020-B655-43D2-B23A-3C99646F0438}">
      <dgm:prSet phldrT="[Text]" custT="1"/>
      <dgm:spPr/>
      <dgm:t>
        <a:bodyPr/>
        <a:lstStyle/>
        <a:p>
          <a:r>
            <a:rPr lang="en-GB" sz="1200"/>
            <a:t>Build your course using tyres and crates or alternatively use natural resources, such as wooden planks or stumps of wood.</a:t>
          </a:r>
        </a:p>
      </dgm:t>
    </dgm:pt>
    <dgm:pt modelId="{A5BC3DE6-1230-4AD1-8F7F-CD19961A0929}" type="parTrans" cxnId="{ACB77140-8F7F-4762-AF06-445D97BC5FBC}">
      <dgm:prSet/>
      <dgm:spPr/>
      <dgm:t>
        <a:bodyPr/>
        <a:lstStyle/>
        <a:p>
          <a:endParaRPr lang="en-GB"/>
        </a:p>
      </dgm:t>
    </dgm:pt>
    <dgm:pt modelId="{790B4A2A-324E-4B0E-81DD-84B5DFB8899A}" type="sibTrans" cxnId="{ACB77140-8F7F-4762-AF06-445D97BC5FBC}">
      <dgm:prSet/>
      <dgm:spPr/>
      <dgm:t>
        <a:bodyPr/>
        <a:lstStyle/>
        <a:p>
          <a:endParaRPr lang="en-GB"/>
        </a:p>
      </dgm:t>
    </dgm:pt>
    <dgm:pt modelId="{537E699C-713D-4CBC-8BBD-97E8643629E4}">
      <dgm:prSet phldrT="[Text]" custT="1"/>
      <dgm:spPr/>
      <dgm:t>
        <a:bodyPr/>
        <a:lstStyle/>
        <a:p>
          <a:r>
            <a:rPr lang="en-GB" sz="1200"/>
            <a:t>Children can develop their co-ordination, spatial awareness and motor skills by, climbing, crawling and balancing.</a:t>
          </a:r>
        </a:p>
      </dgm:t>
    </dgm:pt>
    <dgm:pt modelId="{1744DE67-4553-453F-9A21-CFB17561EF5A}" type="parTrans" cxnId="{4CFB883F-5CF8-4BDA-B79A-F8C65BFFA87F}">
      <dgm:prSet/>
      <dgm:spPr/>
      <dgm:t>
        <a:bodyPr/>
        <a:lstStyle/>
        <a:p>
          <a:endParaRPr lang="en-GB"/>
        </a:p>
      </dgm:t>
    </dgm:pt>
    <dgm:pt modelId="{B198554F-2EC1-45D4-98CF-E902FEE33E41}" type="sibTrans" cxnId="{4CFB883F-5CF8-4BDA-B79A-F8C65BFFA87F}">
      <dgm:prSet/>
      <dgm:spPr/>
      <dgm:t>
        <a:bodyPr/>
        <a:lstStyle/>
        <a:p>
          <a:endParaRPr lang="en-GB"/>
        </a:p>
      </dgm:t>
    </dgm:pt>
    <dgm:pt modelId="{3B7A0CE7-3534-4136-9EA6-048BEE40DA7F}" type="pres">
      <dgm:prSet presAssocID="{0F3B577E-4B6C-4168-BEC8-69DA5437F02B}" presName="linear" presStyleCnt="0">
        <dgm:presLayoutVars>
          <dgm:animLvl val="lvl"/>
          <dgm:resizeHandles val="exact"/>
        </dgm:presLayoutVars>
      </dgm:prSet>
      <dgm:spPr/>
    </dgm:pt>
    <dgm:pt modelId="{5CEC8DD9-746B-4AF7-BC69-799D82BB59A4}" type="pres">
      <dgm:prSet presAssocID="{537ABE3D-4286-47C0-A353-C06332653E0C}" presName="parentText" presStyleLbl="node1" presStyleIdx="0" presStyleCnt="3">
        <dgm:presLayoutVars>
          <dgm:chMax val="0"/>
          <dgm:bulletEnabled val="1"/>
        </dgm:presLayoutVars>
      </dgm:prSet>
      <dgm:spPr/>
    </dgm:pt>
    <dgm:pt modelId="{1E019316-3A37-421A-B2BA-E11394243395}" type="pres">
      <dgm:prSet presAssocID="{80176F26-BD02-4EC8-B5C5-355FC8B898C6}" presName="spacer" presStyleCnt="0"/>
      <dgm:spPr/>
    </dgm:pt>
    <dgm:pt modelId="{F2B56158-7E0B-420F-8DB5-4CF0550CA3A7}" type="pres">
      <dgm:prSet presAssocID="{9625A020-B655-43D2-B23A-3C99646F0438}" presName="parentText" presStyleLbl="node1" presStyleIdx="1" presStyleCnt="3">
        <dgm:presLayoutVars>
          <dgm:chMax val="0"/>
          <dgm:bulletEnabled val="1"/>
        </dgm:presLayoutVars>
      </dgm:prSet>
      <dgm:spPr/>
    </dgm:pt>
    <dgm:pt modelId="{41EBF9FE-F452-4040-81B5-A2EAAA92F680}" type="pres">
      <dgm:prSet presAssocID="{790B4A2A-324E-4B0E-81DD-84B5DFB8899A}" presName="spacer" presStyleCnt="0"/>
      <dgm:spPr/>
    </dgm:pt>
    <dgm:pt modelId="{9DCFAA65-6E6C-475A-BE0F-4B4252EA9505}" type="pres">
      <dgm:prSet presAssocID="{537E699C-713D-4CBC-8BBD-97E8643629E4}" presName="parentText" presStyleLbl="node1" presStyleIdx="2" presStyleCnt="3">
        <dgm:presLayoutVars>
          <dgm:chMax val="0"/>
          <dgm:bulletEnabled val="1"/>
        </dgm:presLayoutVars>
      </dgm:prSet>
      <dgm:spPr/>
    </dgm:pt>
  </dgm:ptLst>
  <dgm:cxnLst>
    <dgm:cxn modelId="{4FC3CD33-474B-4D2B-9638-7120F3FACCE3}" type="presOf" srcId="{537ABE3D-4286-47C0-A353-C06332653E0C}" destId="{5CEC8DD9-746B-4AF7-BC69-799D82BB59A4}" srcOrd="0" destOrd="0" presId="urn:microsoft.com/office/officeart/2005/8/layout/vList2"/>
    <dgm:cxn modelId="{EA449836-03B6-460D-B7CE-568545B68CB7}" type="presOf" srcId="{0F3B577E-4B6C-4168-BEC8-69DA5437F02B}" destId="{3B7A0CE7-3534-4136-9EA6-048BEE40DA7F}" srcOrd="0" destOrd="0" presId="urn:microsoft.com/office/officeart/2005/8/layout/vList2"/>
    <dgm:cxn modelId="{4CFB883F-5CF8-4BDA-B79A-F8C65BFFA87F}" srcId="{0F3B577E-4B6C-4168-BEC8-69DA5437F02B}" destId="{537E699C-713D-4CBC-8BBD-97E8643629E4}" srcOrd="2" destOrd="0" parTransId="{1744DE67-4553-453F-9A21-CFB17561EF5A}" sibTransId="{B198554F-2EC1-45D4-98CF-E902FEE33E41}"/>
    <dgm:cxn modelId="{ACB77140-8F7F-4762-AF06-445D97BC5FBC}" srcId="{0F3B577E-4B6C-4168-BEC8-69DA5437F02B}" destId="{9625A020-B655-43D2-B23A-3C99646F0438}" srcOrd="1" destOrd="0" parTransId="{A5BC3DE6-1230-4AD1-8F7F-CD19961A0929}" sibTransId="{790B4A2A-324E-4B0E-81DD-84B5DFB8899A}"/>
    <dgm:cxn modelId="{26055C5E-6FD1-4FC1-91EE-E2D7D5E78B02}" type="presOf" srcId="{9625A020-B655-43D2-B23A-3C99646F0438}" destId="{F2B56158-7E0B-420F-8DB5-4CF0550CA3A7}" srcOrd="0" destOrd="0" presId="urn:microsoft.com/office/officeart/2005/8/layout/vList2"/>
    <dgm:cxn modelId="{C2E0314B-50BE-46B9-818D-1AB0B37264CA}" srcId="{0F3B577E-4B6C-4168-BEC8-69DA5437F02B}" destId="{537ABE3D-4286-47C0-A353-C06332653E0C}" srcOrd="0" destOrd="0" parTransId="{6136A1B6-50B5-47C6-BFB7-A9B95F246EDD}" sibTransId="{80176F26-BD02-4EC8-B5C5-355FC8B898C6}"/>
    <dgm:cxn modelId="{9B5741ED-52E3-452F-9EF8-D6AC851A261A}" type="presOf" srcId="{537E699C-713D-4CBC-8BBD-97E8643629E4}" destId="{9DCFAA65-6E6C-475A-BE0F-4B4252EA9505}" srcOrd="0" destOrd="0" presId="urn:microsoft.com/office/officeart/2005/8/layout/vList2"/>
    <dgm:cxn modelId="{71A2D792-3E89-4EAA-A470-4F96B61AE811}" type="presParOf" srcId="{3B7A0CE7-3534-4136-9EA6-048BEE40DA7F}" destId="{5CEC8DD9-746B-4AF7-BC69-799D82BB59A4}" srcOrd="0" destOrd="0" presId="urn:microsoft.com/office/officeart/2005/8/layout/vList2"/>
    <dgm:cxn modelId="{02F4CA90-FDAC-4E88-A79A-68E13C185EEA}" type="presParOf" srcId="{3B7A0CE7-3534-4136-9EA6-048BEE40DA7F}" destId="{1E019316-3A37-421A-B2BA-E11394243395}" srcOrd="1" destOrd="0" presId="urn:microsoft.com/office/officeart/2005/8/layout/vList2"/>
    <dgm:cxn modelId="{30EBF003-6920-46DA-A448-AB82437726B1}" type="presParOf" srcId="{3B7A0CE7-3534-4136-9EA6-048BEE40DA7F}" destId="{F2B56158-7E0B-420F-8DB5-4CF0550CA3A7}" srcOrd="2" destOrd="0" presId="urn:microsoft.com/office/officeart/2005/8/layout/vList2"/>
    <dgm:cxn modelId="{24483333-75AA-46A8-9C11-1BA0A4AAEBC9}" type="presParOf" srcId="{3B7A0CE7-3534-4136-9EA6-048BEE40DA7F}" destId="{41EBF9FE-F452-4040-81B5-A2EAAA92F680}" srcOrd="3" destOrd="0" presId="urn:microsoft.com/office/officeart/2005/8/layout/vList2"/>
    <dgm:cxn modelId="{218C0CD1-ABFF-4C43-8979-6E8D6D67B469}" type="presParOf" srcId="{3B7A0CE7-3534-4136-9EA6-048BEE40DA7F}" destId="{9DCFAA65-6E6C-475A-BE0F-4B4252EA9505}" srcOrd="4" destOrd="0" presId="urn:microsoft.com/office/officeart/2005/8/layout/vList2"/>
  </dgm:cxnLst>
  <dgm:bg/>
  <dgm:whole/>
  <dgm:extLst>
    <a:ext uri="http://schemas.microsoft.com/office/drawing/2008/diagram">
      <dsp:dataModelExt xmlns:dsp="http://schemas.microsoft.com/office/drawing/2008/diagram" relId="rId90"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49F92374-4BD1-4EAC-81B7-9FDB3576CB28}"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6C31F236-4F0A-4D87-920A-23A52D82D2C8}">
      <dgm:prSet phldrT="[Text]" custT="1"/>
      <dgm:spPr/>
      <dgm:t>
        <a:bodyPr/>
        <a:lstStyle/>
        <a:p>
          <a:r>
            <a:rPr lang="en-GB" sz="1200" b="0"/>
            <a:t>Opportunity to teach children about life cycles and wildlife in their natural habitat and extend on this further by creating a mini beast hotel</a:t>
          </a:r>
          <a:r>
            <a:rPr lang="en-GB" sz="1200" b="1"/>
            <a:t>.</a:t>
          </a:r>
        </a:p>
      </dgm:t>
    </dgm:pt>
    <dgm:pt modelId="{A77A5630-3F62-4863-8E08-27E6D2292D21}" type="parTrans" cxnId="{2193E979-F314-427E-9B84-D92A20DBE389}">
      <dgm:prSet/>
      <dgm:spPr/>
      <dgm:t>
        <a:bodyPr/>
        <a:lstStyle/>
        <a:p>
          <a:endParaRPr lang="en-GB"/>
        </a:p>
      </dgm:t>
    </dgm:pt>
    <dgm:pt modelId="{E565D884-539C-43D9-8301-99134E57BEAE}" type="sibTrans" cxnId="{2193E979-F314-427E-9B84-D92A20DBE389}">
      <dgm:prSet/>
      <dgm:spPr/>
      <dgm:t>
        <a:bodyPr/>
        <a:lstStyle/>
        <a:p>
          <a:endParaRPr lang="en-GB"/>
        </a:p>
      </dgm:t>
    </dgm:pt>
    <dgm:pt modelId="{E97BA955-64A6-43FF-B195-90EADBABCE41}">
      <dgm:prSet phldrT="[Text]" custT="1"/>
      <dgm:spPr/>
      <dgm:t>
        <a:bodyPr/>
        <a:lstStyle/>
        <a:p>
          <a:r>
            <a:rPr lang="en-GB" sz="1200" b="0"/>
            <a:t>Using a sensory rich activity for experiential learning that will assist in the development of social and communication skills for autistic children and will create a sense of achievement once the project is complete. </a:t>
          </a:r>
        </a:p>
      </dgm:t>
    </dgm:pt>
    <dgm:pt modelId="{0B907990-95C2-4F0B-AF34-15768960B1BF}" type="parTrans" cxnId="{3D6A30DE-63B2-4F36-A9E9-C415ACFF1AAD}">
      <dgm:prSet/>
      <dgm:spPr/>
      <dgm:t>
        <a:bodyPr/>
        <a:lstStyle/>
        <a:p>
          <a:endParaRPr lang="en-GB"/>
        </a:p>
      </dgm:t>
    </dgm:pt>
    <dgm:pt modelId="{5CF5C451-5132-4F56-A9E3-429CBB38F47F}" type="sibTrans" cxnId="{3D6A30DE-63B2-4F36-A9E9-C415ACFF1AAD}">
      <dgm:prSet/>
      <dgm:spPr/>
      <dgm:t>
        <a:bodyPr/>
        <a:lstStyle/>
        <a:p>
          <a:endParaRPr lang="en-GB"/>
        </a:p>
      </dgm:t>
    </dgm:pt>
    <dgm:pt modelId="{02012DFC-91E2-4D7C-A7CC-D439289A2C9C}">
      <dgm:prSet phldrT="[Text]" custT="1"/>
      <dgm:spPr/>
      <dgm:t>
        <a:bodyPr/>
        <a:lstStyle/>
        <a:p>
          <a:r>
            <a:rPr lang="en-GB" sz="1200" b="0"/>
            <a:t>Plant seeds or flowers and tend to the garden each day as a class. This will help the development of social and communication skills for autistic children and will create a sense of achievement once the project is complete.</a:t>
          </a:r>
        </a:p>
      </dgm:t>
    </dgm:pt>
    <dgm:pt modelId="{6B0483E3-3497-41E9-856C-AD7E64636FC8}" type="sibTrans" cxnId="{07E9903F-4160-4CF0-8431-E8966857BC3A}">
      <dgm:prSet/>
      <dgm:spPr/>
      <dgm:t>
        <a:bodyPr/>
        <a:lstStyle/>
        <a:p>
          <a:endParaRPr lang="en-GB"/>
        </a:p>
      </dgm:t>
    </dgm:pt>
    <dgm:pt modelId="{1D114E6F-2EB4-483B-9115-D6118EC9C1EE}" type="parTrans" cxnId="{07E9903F-4160-4CF0-8431-E8966857BC3A}">
      <dgm:prSet/>
      <dgm:spPr/>
      <dgm:t>
        <a:bodyPr/>
        <a:lstStyle/>
        <a:p>
          <a:endParaRPr lang="en-GB"/>
        </a:p>
      </dgm:t>
    </dgm:pt>
    <dgm:pt modelId="{65427128-2CC5-4A90-8273-855D1C39EB07}" type="pres">
      <dgm:prSet presAssocID="{49F92374-4BD1-4EAC-81B7-9FDB3576CB28}" presName="linear" presStyleCnt="0">
        <dgm:presLayoutVars>
          <dgm:animLvl val="lvl"/>
          <dgm:resizeHandles val="exact"/>
        </dgm:presLayoutVars>
      </dgm:prSet>
      <dgm:spPr/>
    </dgm:pt>
    <dgm:pt modelId="{1109C3AA-CEA4-4FE8-BCA6-C89BCF954E5C}" type="pres">
      <dgm:prSet presAssocID="{02012DFC-91E2-4D7C-A7CC-D439289A2C9C}" presName="parentText" presStyleLbl="node1" presStyleIdx="0" presStyleCnt="3" custLinFactNeighborY="5874">
        <dgm:presLayoutVars>
          <dgm:chMax val="0"/>
          <dgm:bulletEnabled val="1"/>
        </dgm:presLayoutVars>
      </dgm:prSet>
      <dgm:spPr/>
    </dgm:pt>
    <dgm:pt modelId="{6240E6D9-716E-4AD1-A94C-6C08A25997F4}" type="pres">
      <dgm:prSet presAssocID="{6B0483E3-3497-41E9-856C-AD7E64636FC8}" presName="spacer" presStyleCnt="0"/>
      <dgm:spPr/>
    </dgm:pt>
    <dgm:pt modelId="{19EE6842-B77E-4C70-AB9C-E0599C49201A}" type="pres">
      <dgm:prSet presAssocID="{6C31F236-4F0A-4D87-920A-23A52D82D2C8}" presName="parentText" presStyleLbl="node1" presStyleIdx="1" presStyleCnt="3">
        <dgm:presLayoutVars>
          <dgm:chMax val="0"/>
          <dgm:bulletEnabled val="1"/>
        </dgm:presLayoutVars>
      </dgm:prSet>
      <dgm:spPr/>
    </dgm:pt>
    <dgm:pt modelId="{3960E839-40F5-4BA6-9177-836FFC56A610}" type="pres">
      <dgm:prSet presAssocID="{E565D884-539C-43D9-8301-99134E57BEAE}" presName="spacer" presStyleCnt="0"/>
      <dgm:spPr/>
    </dgm:pt>
    <dgm:pt modelId="{C0AA57AC-8FD3-4473-9C6E-15B2B0A776EB}" type="pres">
      <dgm:prSet presAssocID="{E97BA955-64A6-43FF-B195-90EADBABCE41}" presName="parentText" presStyleLbl="node1" presStyleIdx="2" presStyleCnt="3" custLinFactY="46068" custLinFactNeighborX="57468" custLinFactNeighborY="100000">
        <dgm:presLayoutVars>
          <dgm:chMax val="0"/>
          <dgm:bulletEnabled val="1"/>
        </dgm:presLayoutVars>
      </dgm:prSet>
      <dgm:spPr/>
    </dgm:pt>
  </dgm:ptLst>
  <dgm:cxnLst>
    <dgm:cxn modelId="{07E9903F-4160-4CF0-8431-E8966857BC3A}" srcId="{49F92374-4BD1-4EAC-81B7-9FDB3576CB28}" destId="{02012DFC-91E2-4D7C-A7CC-D439289A2C9C}" srcOrd="0" destOrd="0" parTransId="{1D114E6F-2EB4-483B-9115-D6118EC9C1EE}" sibTransId="{6B0483E3-3497-41E9-856C-AD7E64636FC8}"/>
    <dgm:cxn modelId="{D257B952-43BA-443D-8C42-1E01935116E4}" type="presOf" srcId="{49F92374-4BD1-4EAC-81B7-9FDB3576CB28}" destId="{65427128-2CC5-4A90-8273-855D1C39EB07}" srcOrd="0" destOrd="0" presId="urn:microsoft.com/office/officeart/2005/8/layout/vList2"/>
    <dgm:cxn modelId="{2193E979-F314-427E-9B84-D92A20DBE389}" srcId="{49F92374-4BD1-4EAC-81B7-9FDB3576CB28}" destId="{6C31F236-4F0A-4D87-920A-23A52D82D2C8}" srcOrd="1" destOrd="0" parTransId="{A77A5630-3F62-4863-8E08-27E6D2292D21}" sibTransId="{E565D884-539C-43D9-8301-99134E57BEAE}"/>
    <dgm:cxn modelId="{9885F09E-1F9A-42FC-AE12-371367434482}" type="presOf" srcId="{02012DFC-91E2-4D7C-A7CC-D439289A2C9C}" destId="{1109C3AA-CEA4-4FE8-BCA6-C89BCF954E5C}" srcOrd="0" destOrd="0" presId="urn:microsoft.com/office/officeart/2005/8/layout/vList2"/>
    <dgm:cxn modelId="{26A447C0-48B8-4F7E-B4AF-CA9AFEF80525}" type="presOf" srcId="{6C31F236-4F0A-4D87-920A-23A52D82D2C8}" destId="{19EE6842-B77E-4C70-AB9C-E0599C49201A}" srcOrd="0" destOrd="0" presId="urn:microsoft.com/office/officeart/2005/8/layout/vList2"/>
    <dgm:cxn modelId="{3D6A30DE-63B2-4F36-A9E9-C415ACFF1AAD}" srcId="{49F92374-4BD1-4EAC-81B7-9FDB3576CB28}" destId="{E97BA955-64A6-43FF-B195-90EADBABCE41}" srcOrd="2" destOrd="0" parTransId="{0B907990-95C2-4F0B-AF34-15768960B1BF}" sibTransId="{5CF5C451-5132-4F56-A9E3-429CBB38F47F}"/>
    <dgm:cxn modelId="{0EBD64FF-0931-4827-AD42-95ADE6504430}" type="presOf" srcId="{E97BA955-64A6-43FF-B195-90EADBABCE41}" destId="{C0AA57AC-8FD3-4473-9C6E-15B2B0A776EB}" srcOrd="0" destOrd="0" presId="urn:microsoft.com/office/officeart/2005/8/layout/vList2"/>
    <dgm:cxn modelId="{926D75BD-C0DC-46A6-8231-7A57ED1FCE35}" type="presParOf" srcId="{65427128-2CC5-4A90-8273-855D1C39EB07}" destId="{1109C3AA-CEA4-4FE8-BCA6-C89BCF954E5C}" srcOrd="0" destOrd="0" presId="urn:microsoft.com/office/officeart/2005/8/layout/vList2"/>
    <dgm:cxn modelId="{84A07310-BDC3-41FD-83F9-44571EB5F981}" type="presParOf" srcId="{65427128-2CC5-4A90-8273-855D1C39EB07}" destId="{6240E6D9-716E-4AD1-A94C-6C08A25997F4}" srcOrd="1" destOrd="0" presId="urn:microsoft.com/office/officeart/2005/8/layout/vList2"/>
    <dgm:cxn modelId="{ABAE698A-1AB2-44D8-A03B-A345FAB95405}" type="presParOf" srcId="{65427128-2CC5-4A90-8273-855D1C39EB07}" destId="{19EE6842-B77E-4C70-AB9C-E0599C49201A}" srcOrd="2" destOrd="0" presId="urn:microsoft.com/office/officeart/2005/8/layout/vList2"/>
    <dgm:cxn modelId="{E3B6F7F8-3E03-4C49-801E-640E4AE2C89F}" type="presParOf" srcId="{65427128-2CC5-4A90-8273-855D1C39EB07}" destId="{3960E839-40F5-4BA6-9177-836FFC56A610}" srcOrd="3" destOrd="0" presId="urn:microsoft.com/office/officeart/2005/8/layout/vList2"/>
    <dgm:cxn modelId="{F7EAA3E1-D764-4A9A-9486-B3EE75BB5276}" type="presParOf" srcId="{65427128-2CC5-4A90-8273-855D1C39EB07}" destId="{C0AA57AC-8FD3-4473-9C6E-15B2B0A776EB}" srcOrd="4" destOrd="0" presId="urn:microsoft.com/office/officeart/2005/8/layout/vList2"/>
  </dgm:cxnLst>
  <dgm:bg/>
  <dgm:whole/>
  <dgm:extLst>
    <a:ext uri="http://schemas.microsoft.com/office/drawing/2008/diagram">
      <dsp:dataModelExt xmlns:dsp="http://schemas.microsoft.com/office/drawing/2008/diagram" relId="rId98"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3C452151-7B6D-446A-868A-77ED110C49F4}" type="doc">
      <dgm:prSet loTypeId="urn:microsoft.com/office/officeart/2008/layout/SquareAccentList" loCatId="list" qsTypeId="urn:microsoft.com/office/officeart/2005/8/quickstyle/simple1" qsCatId="simple" csTypeId="urn:microsoft.com/office/officeart/2005/8/colors/accent6_2" csCatId="accent6" phldr="1"/>
      <dgm:spPr/>
      <dgm:t>
        <a:bodyPr/>
        <a:lstStyle/>
        <a:p>
          <a:endParaRPr lang="en-GB"/>
        </a:p>
      </dgm:t>
    </dgm:pt>
    <dgm:pt modelId="{BA720DA0-CA58-4137-A8F1-E8A26542CB62}">
      <dgm:prSet phldrT="[Text]" custT="1"/>
      <dgm:spPr/>
      <dgm:t>
        <a:bodyPr/>
        <a:lstStyle/>
        <a:p>
          <a:r>
            <a:rPr lang="en-GB" sz="2800">
              <a:solidFill>
                <a:schemeClr val="accent3">
                  <a:lumMod val="75000"/>
                </a:schemeClr>
              </a:solidFill>
            </a:rPr>
            <a:t> </a:t>
          </a:r>
          <a:r>
            <a:rPr lang="en-GB" sz="2800" b="0" cap="none" spc="0">
              <a:ln w="0"/>
              <a:solidFill>
                <a:schemeClr val="accent3">
                  <a:lumMod val="75000"/>
                </a:schemeClr>
              </a:solidFill>
              <a:effectLst>
                <a:reflection blurRad="6350" stA="53000" endA="300" endPos="35500" dir="5400000" sy="-90000" algn="bl" rotWithShape="0"/>
              </a:effectLst>
            </a:rPr>
            <a:t>Visual Supports</a:t>
          </a:r>
          <a:endParaRPr lang="en-GB" sz="2800">
            <a:solidFill>
              <a:schemeClr val="accent3">
                <a:lumMod val="75000"/>
              </a:schemeClr>
            </a:solidFill>
          </a:endParaRPr>
        </a:p>
      </dgm:t>
    </dgm:pt>
    <dgm:pt modelId="{DC8F60C6-9927-4E4F-9A3F-D692E278CD96}" type="parTrans" cxnId="{DEB6A57C-7AB5-43F4-841D-4756DB7370A1}">
      <dgm:prSet/>
      <dgm:spPr/>
      <dgm:t>
        <a:bodyPr/>
        <a:lstStyle/>
        <a:p>
          <a:endParaRPr lang="en-GB"/>
        </a:p>
      </dgm:t>
    </dgm:pt>
    <dgm:pt modelId="{2A7E7FE2-0FE3-4570-9CD5-E27D6979483E}" type="sibTrans" cxnId="{DEB6A57C-7AB5-43F4-841D-4756DB7370A1}">
      <dgm:prSet/>
      <dgm:spPr/>
      <dgm:t>
        <a:bodyPr/>
        <a:lstStyle/>
        <a:p>
          <a:endParaRPr lang="en-GB"/>
        </a:p>
      </dgm:t>
    </dgm:pt>
    <dgm:pt modelId="{3B38876B-AD75-4E4B-ADBD-E560E61170DF}">
      <dgm:prSet phldrT="[Text]"/>
      <dgm:spPr/>
      <dgm:t>
        <a:bodyPr/>
        <a:lstStyle/>
        <a:p>
          <a:r>
            <a:rPr lang="en-GB"/>
            <a:t>Provide Routine and Structure</a:t>
          </a:r>
        </a:p>
      </dgm:t>
    </dgm:pt>
    <dgm:pt modelId="{2FE6CF59-1975-40F7-84D1-D763EA01005F}" type="parTrans" cxnId="{F7C20391-0C42-42DF-8FE0-802DCD7140A2}">
      <dgm:prSet/>
      <dgm:spPr/>
      <dgm:t>
        <a:bodyPr/>
        <a:lstStyle/>
        <a:p>
          <a:endParaRPr lang="en-GB"/>
        </a:p>
      </dgm:t>
    </dgm:pt>
    <dgm:pt modelId="{B0B87741-8CD5-4561-B6EA-213B752A9EED}" type="sibTrans" cxnId="{F7C20391-0C42-42DF-8FE0-802DCD7140A2}">
      <dgm:prSet/>
      <dgm:spPr/>
      <dgm:t>
        <a:bodyPr/>
        <a:lstStyle/>
        <a:p>
          <a:endParaRPr lang="en-GB"/>
        </a:p>
      </dgm:t>
    </dgm:pt>
    <dgm:pt modelId="{DF69F14A-97A8-4298-BFAA-DE4A342E3D93}">
      <dgm:prSet phldrT="[Text]"/>
      <dgm:spPr/>
      <dgm:t>
        <a:bodyPr/>
        <a:lstStyle/>
        <a:p>
          <a:r>
            <a:rPr lang="en-GB"/>
            <a:t>Build Confidence</a:t>
          </a:r>
        </a:p>
      </dgm:t>
    </dgm:pt>
    <dgm:pt modelId="{33CFCC10-18EA-4A8A-950D-CA507A67925A}" type="parTrans" cxnId="{2FF95A2E-A7C1-4494-A41D-72A9975FCF68}">
      <dgm:prSet/>
      <dgm:spPr/>
      <dgm:t>
        <a:bodyPr/>
        <a:lstStyle/>
        <a:p>
          <a:endParaRPr lang="en-GB"/>
        </a:p>
      </dgm:t>
    </dgm:pt>
    <dgm:pt modelId="{0533A153-5FDD-4865-9EE3-87A6F4421771}" type="sibTrans" cxnId="{2FF95A2E-A7C1-4494-A41D-72A9975FCF68}">
      <dgm:prSet/>
      <dgm:spPr/>
      <dgm:t>
        <a:bodyPr/>
        <a:lstStyle/>
        <a:p>
          <a:endParaRPr lang="en-GB"/>
        </a:p>
      </dgm:t>
    </dgm:pt>
    <dgm:pt modelId="{EC945ECF-D9F4-4B74-822E-95E4A216E479}">
      <dgm:prSet phldrT="[Text]" custT="1"/>
      <dgm:spPr/>
      <dgm:t>
        <a:bodyPr/>
        <a:lstStyle/>
        <a:p>
          <a:r>
            <a:rPr lang="en-GB" sz="1400" b="0"/>
            <a:t>Encourage Independence </a:t>
          </a:r>
        </a:p>
      </dgm:t>
    </dgm:pt>
    <dgm:pt modelId="{3933443D-0CAB-41A4-AC2B-8203FE789E81}" type="parTrans" cxnId="{48AA0A74-0542-4941-9857-BAEE10B2FE82}">
      <dgm:prSet/>
      <dgm:spPr/>
      <dgm:t>
        <a:bodyPr/>
        <a:lstStyle/>
        <a:p>
          <a:endParaRPr lang="en-GB"/>
        </a:p>
      </dgm:t>
    </dgm:pt>
    <dgm:pt modelId="{F8C0E5EC-E97B-4FD4-BEC2-291E8CC89408}" type="sibTrans" cxnId="{48AA0A74-0542-4941-9857-BAEE10B2FE82}">
      <dgm:prSet/>
      <dgm:spPr/>
      <dgm:t>
        <a:bodyPr/>
        <a:lstStyle/>
        <a:p>
          <a:endParaRPr lang="en-GB"/>
        </a:p>
      </dgm:t>
    </dgm:pt>
    <dgm:pt modelId="{EB54718F-8FE3-429A-A415-9C17923EC59A}">
      <dgm:prSet phldrT="[Text]"/>
      <dgm:spPr/>
      <dgm:t>
        <a:bodyPr/>
        <a:lstStyle/>
        <a:p>
          <a:endParaRPr lang="en-GB"/>
        </a:p>
      </dgm:t>
    </dgm:pt>
    <dgm:pt modelId="{90485738-10A9-4E5F-BC3B-E893E7258B2A}" type="parTrans" cxnId="{967E366F-EEFE-4B9A-BA1F-3AD8E1443FEF}">
      <dgm:prSet/>
      <dgm:spPr/>
      <dgm:t>
        <a:bodyPr/>
        <a:lstStyle/>
        <a:p>
          <a:endParaRPr lang="en-GB"/>
        </a:p>
      </dgm:t>
    </dgm:pt>
    <dgm:pt modelId="{B8DCF98C-B01D-4448-845E-8E950672650B}" type="sibTrans" cxnId="{967E366F-EEFE-4B9A-BA1F-3AD8E1443FEF}">
      <dgm:prSet/>
      <dgm:spPr/>
      <dgm:t>
        <a:bodyPr/>
        <a:lstStyle/>
        <a:p>
          <a:endParaRPr lang="en-GB"/>
        </a:p>
      </dgm:t>
    </dgm:pt>
    <dgm:pt modelId="{FF54994B-7675-4E08-B04D-42A9FF14A17E}">
      <dgm:prSet phldrT="[Text]"/>
      <dgm:spPr/>
      <dgm:t>
        <a:bodyPr/>
        <a:lstStyle/>
        <a:p>
          <a:r>
            <a:rPr lang="en-GB"/>
            <a:t>Reduce Anxiety and Frustrations</a:t>
          </a:r>
        </a:p>
      </dgm:t>
    </dgm:pt>
    <dgm:pt modelId="{E4B7B877-0C9C-49FC-A374-B0A5EA7E953F}" type="parTrans" cxnId="{4189F28F-7F72-4985-97FD-20DD50F4FB43}">
      <dgm:prSet/>
      <dgm:spPr/>
      <dgm:t>
        <a:bodyPr/>
        <a:lstStyle/>
        <a:p>
          <a:endParaRPr lang="en-GB"/>
        </a:p>
      </dgm:t>
    </dgm:pt>
    <dgm:pt modelId="{E840ADE4-AD88-4AE3-AA11-0B4716329F17}" type="sibTrans" cxnId="{4189F28F-7F72-4985-97FD-20DD50F4FB43}">
      <dgm:prSet/>
      <dgm:spPr/>
      <dgm:t>
        <a:bodyPr/>
        <a:lstStyle/>
        <a:p>
          <a:endParaRPr lang="en-GB"/>
        </a:p>
      </dgm:t>
    </dgm:pt>
    <dgm:pt modelId="{8111B891-3971-4F1C-8D5D-739A5E21EB8B}">
      <dgm:prSet phldrT="[Text]"/>
      <dgm:spPr/>
      <dgm:t>
        <a:bodyPr/>
        <a:lstStyle/>
        <a:p>
          <a:r>
            <a:rPr lang="en-GB"/>
            <a:t>Improve Understanding</a:t>
          </a:r>
        </a:p>
      </dgm:t>
    </dgm:pt>
    <dgm:pt modelId="{950532F7-BAC5-43AB-AF5B-9A9C7D3A87A5}" type="parTrans" cxnId="{550CF9FF-96BC-483B-8FC9-4EEA11A4EDE7}">
      <dgm:prSet/>
      <dgm:spPr/>
      <dgm:t>
        <a:bodyPr/>
        <a:lstStyle/>
        <a:p>
          <a:endParaRPr lang="en-GB"/>
        </a:p>
      </dgm:t>
    </dgm:pt>
    <dgm:pt modelId="{D4F5BCC4-0758-4BA9-A135-3947C663D165}" type="sibTrans" cxnId="{550CF9FF-96BC-483B-8FC9-4EEA11A4EDE7}">
      <dgm:prSet/>
      <dgm:spPr/>
      <dgm:t>
        <a:bodyPr/>
        <a:lstStyle/>
        <a:p>
          <a:endParaRPr lang="en-GB"/>
        </a:p>
      </dgm:t>
    </dgm:pt>
    <dgm:pt modelId="{3A08254A-E057-4814-ADC7-C7B4E40898C3}">
      <dgm:prSet phldrT="[Text]"/>
      <dgm:spPr/>
      <dgm:t>
        <a:bodyPr/>
        <a:lstStyle/>
        <a:p>
          <a:r>
            <a:rPr lang="en-GB"/>
            <a:t>Offer Social Interactions</a:t>
          </a:r>
        </a:p>
      </dgm:t>
    </dgm:pt>
    <dgm:pt modelId="{1DB40B4F-BC51-49A8-B994-89DDD7F8442C}" type="parTrans" cxnId="{84EC34EB-0E3F-483A-8DE2-6ADC1ABD21BA}">
      <dgm:prSet/>
      <dgm:spPr/>
      <dgm:t>
        <a:bodyPr/>
        <a:lstStyle/>
        <a:p>
          <a:endParaRPr lang="en-GB"/>
        </a:p>
      </dgm:t>
    </dgm:pt>
    <dgm:pt modelId="{6EC0AC1D-CDEF-47D8-8AA9-408D6BF7493D}" type="sibTrans" cxnId="{84EC34EB-0E3F-483A-8DE2-6ADC1ABD21BA}">
      <dgm:prSet/>
      <dgm:spPr/>
      <dgm:t>
        <a:bodyPr/>
        <a:lstStyle/>
        <a:p>
          <a:endParaRPr lang="en-GB"/>
        </a:p>
      </dgm:t>
    </dgm:pt>
    <dgm:pt modelId="{788DF4D1-F157-4E90-8F74-362BACA0B5D9}" type="pres">
      <dgm:prSet presAssocID="{3C452151-7B6D-446A-868A-77ED110C49F4}" presName="layout" presStyleCnt="0">
        <dgm:presLayoutVars>
          <dgm:chMax/>
          <dgm:chPref/>
          <dgm:dir/>
          <dgm:resizeHandles/>
        </dgm:presLayoutVars>
      </dgm:prSet>
      <dgm:spPr/>
    </dgm:pt>
    <dgm:pt modelId="{D62D895B-3577-49FC-9264-473387EB6733}" type="pres">
      <dgm:prSet presAssocID="{BA720DA0-CA58-4137-A8F1-E8A26542CB62}" presName="root" presStyleCnt="0">
        <dgm:presLayoutVars>
          <dgm:chMax/>
          <dgm:chPref/>
        </dgm:presLayoutVars>
      </dgm:prSet>
      <dgm:spPr/>
    </dgm:pt>
    <dgm:pt modelId="{D34DB8C3-178F-4AF3-B02A-37704ABAC1FC}" type="pres">
      <dgm:prSet presAssocID="{BA720DA0-CA58-4137-A8F1-E8A26542CB62}" presName="rootComposite" presStyleCnt="0">
        <dgm:presLayoutVars/>
      </dgm:prSet>
      <dgm:spPr/>
    </dgm:pt>
    <dgm:pt modelId="{CC382E63-F2DE-4AAA-8077-48B737B865F8}" type="pres">
      <dgm:prSet presAssocID="{BA720DA0-CA58-4137-A8F1-E8A26542CB62}" presName="ParentAccent" presStyleLbl="alignNode1" presStyleIdx="0" presStyleCnt="2"/>
      <dgm:spPr/>
    </dgm:pt>
    <dgm:pt modelId="{D82A4601-BFCE-48EB-9509-019A667E55E1}" type="pres">
      <dgm:prSet presAssocID="{BA720DA0-CA58-4137-A8F1-E8A26542CB62}" presName="ParentSmallAccent" presStyleLbl="fgAcc1" presStyleIdx="0" presStyleCnt="2" custLinFactY="100000" custLinFactNeighborX="-265" custLinFactNeighborY="146785"/>
      <dgm:spPr/>
    </dgm:pt>
    <dgm:pt modelId="{2F8DB5AF-6B80-4106-96FF-A9B570632EFC}" type="pres">
      <dgm:prSet presAssocID="{BA720DA0-CA58-4137-A8F1-E8A26542CB62}" presName="Parent" presStyleLbl="revTx" presStyleIdx="0" presStyleCnt="8">
        <dgm:presLayoutVars>
          <dgm:chMax/>
          <dgm:chPref val="4"/>
          <dgm:bulletEnabled val="1"/>
        </dgm:presLayoutVars>
      </dgm:prSet>
      <dgm:spPr/>
    </dgm:pt>
    <dgm:pt modelId="{AA0121F7-BF59-46F5-9058-30B7291E775F}" type="pres">
      <dgm:prSet presAssocID="{BA720DA0-CA58-4137-A8F1-E8A26542CB62}" presName="childShape" presStyleCnt="0">
        <dgm:presLayoutVars>
          <dgm:chMax val="0"/>
          <dgm:chPref val="0"/>
        </dgm:presLayoutVars>
      </dgm:prSet>
      <dgm:spPr/>
    </dgm:pt>
    <dgm:pt modelId="{2606755B-41F1-4918-9646-923227BDAE7B}" type="pres">
      <dgm:prSet presAssocID="{3B38876B-AD75-4E4B-ADBD-E560E61170DF}" presName="childComposite" presStyleCnt="0">
        <dgm:presLayoutVars>
          <dgm:chMax val="0"/>
          <dgm:chPref val="0"/>
        </dgm:presLayoutVars>
      </dgm:prSet>
      <dgm:spPr/>
    </dgm:pt>
    <dgm:pt modelId="{C4918127-962D-4CBE-8849-D2924165BCF7}" type="pres">
      <dgm:prSet presAssocID="{3B38876B-AD75-4E4B-ADBD-E560E61170DF}" presName="ChildAccent" presStyleLbl="solidFgAcc1" presStyleIdx="0" presStyleCnt="6" custLinFactX="700000" custLinFactY="-216337" custLinFactNeighborX="764981" custLinFactNeighborY="-300000"/>
      <dgm:spPr>
        <a:ln>
          <a:solidFill>
            <a:schemeClr val="bg1"/>
          </a:solidFill>
        </a:ln>
      </dgm:spPr>
    </dgm:pt>
    <dgm:pt modelId="{1E72D345-5989-4D56-8B65-0525FD806F27}" type="pres">
      <dgm:prSet presAssocID="{3B38876B-AD75-4E4B-ADBD-E560E61170DF}" presName="Child" presStyleLbl="revTx" presStyleIdx="1" presStyleCnt="8">
        <dgm:presLayoutVars>
          <dgm:chMax val="0"/>
          <dgm:chPref val="0"/>
          <dgm:bulletEnabled val="1"/>
        </dgm:presLayoutVars>
      </dgm:prSet>
      <dgm:spPr/>
    </dgm:pt>
    <dgm:pt modelId="{3A2FFE9E-37A3-437A-B89C-761873BEFAB8}" type="pres">
      <dgm:prSet presAssocID="{DF69F14A-97A8-4298-BFAA-DE4A342E3D93}" presName="childComposite" presStyleCnt="0">
        <dgm:presLayoutVars>
          <dgm:chMax val="0"/>
          <dgm:chPref val="0"/>
        </dgm:presLayoutVars>
      </dgm:prSet>
      <dgm:spPr/>
    </dgm:pt>
    <dgm:pt modelId="{430448FE-EFD8-4840-A3A1-5373B2B90E62}" type="pres">
      <dgm:prSet presAssocID="{DF69F14A-97A8-4298-BFAA-DE4A342E3D93}" presName="ChildAccent" presStyleLbl="solidFgAcc1" presStyleIdx="1" presStyleCnt="6"/>
      <dgm:spPr/>
    </dgm:pt>
    <dgm:pt modelId="{4CF64C8D-6F62-4D52-92CF-042DD71A4A3C}" type="pres">
      <dgm:prSet presAssocID="{DF69F14A-97A8-4298-BFAA-DE4A342E3D93}" presName="Child" presStyleLbl="revTx" presStyleIdx="2" presStyleCnt="8">
        <dgm:presLayoutVars>
          <dgm:chMax val="0"/>
          <dgm:chPref val="0"/>
          <dgm:bulletEnabled val="1"/>
        </dgm:presLayoutVars>
      </dgm:prSet>
      <dgm:spPr/>
    </dgm:pt>
    <dgm:pt modelId="{50957FED-B2DC-4266-BBEA-0A14B3F0C710}" type="pres">
      <dgm:prSet presAssocID="{EC945ECF-D9F4-4B74-822E-95E4A216E479}" presName="childComposite" presStyleCnt="0">
        <dgm:presLayoutVars>
          <dgm:chMax val="0"/>
          <dgm:chPref val="0"/>
        </dgm:presLayoutVars>
      </dgm:prSet>
      <dgm:spPr/>
    </dgm:pt>
    <dgm:pt modelId="{6BAD58FD-923C-4840-8037-A77B87211259}" type="pres">
      <dgm:prSet presAssocID="{EC945ECF-D9F4-4B74-822E-95E4A216E479}" presName="ChildAccent" presStyleLbl="solidFgAcc1" presStyleIdx="2" presStyleCnt="6"/>
      <dgm:spPr/>
    </dgm:pt>
    <dgm:pt modelId="{E2386CEF-9781-45DD-8424-8BBC51528A27}" type="pres">
      <dgm:prSet presAssocID="{EC945ECF-D9F4-4B74-822E-95E4A216E479}" presName="Child" presStyleLbl="revTx" presStyleIdx="3" presStyleCnt="8">
        <dgm:presLayoutVars>
          <dgm:chMax val="0"/>
          <dgm:chPref val="0"/>
          <dgm:bulletEnabled val="1"/>
        </dgm:presLayoutVars>
      </dgm:prSet>
      <dgm:spPr/>
    </dgm:pt>
    <dgm:pt modelId="{DEF7B307-F7D7-4587-A6A7-E8B155D1334C}" type="pres">
      <dgm:prSet presAssocID="{EB54718F-8FE3-429A-A415-9C17923EC59A}" presName="root" presStyleCnt="0">
        <dgm:presLayoutVars>
          <dgm:chMax/>
          <dgm:chPref/>
        </dgm:presLayoutVars>
      </dgm:prSet>
      <dgm:spPr/>
    </dgm:pt>
    <dgm:pt modelId="{4989DC17-BF6B-40F8-B924-3EE6D098D310}" type="pres">
      <dgm:prSet presAssocID="{EB54718F-8FE3-429A-A415-9C17923EC59A}" presName="rootComposite" presStyleCnt="0">
        <dgm:presLayoutVars/>
      </dgm:prSet>
      <dgm:spPr/>
    </dgm:pt>
    <dgm:pt modelId="{A98927AC-693B-498C-9E39-F0494C092AD8}" type="pres">
      <dgm:prSet presAssocID="{EB54718F-8FE3-429A-A415-9C17923EC59A}" presName="ParentAccent" presStyleLbl="alignNode1" presStyleIdx="1" presStyleCnt="2"/>
      <dgm:spPr/>
    </dgm:pt>
    <dgm:pt modelId="{B41EDF96-3802-45C4-A160-5FC2B41DE84D}" type="pres">
      <dgm:prSet presAssocID="{EB54718F-8FE3-429A-A415-9C17923EC59A}" presName="ParentSmallAccent" presStyleLbl="fgAcc1" presStyleIdx="1" presStyleCnt="2" custLinFactY="300000" custLinFactNeighborX="-9845" custLinFactNeighborY="398785"/>
      <dgm:spPr/>
    </dgm:pt>
    <dgm:pt modelId="{47D2F3B0-33BB-46F9-B90E-D66AEFE21F4A}" type="pres">
      <dgm:prSet presAssocID="{EB54718F-8FE3-429A-A415-9C17923EC59A}" presName="Parent" presStyleLbl="revTx" presStyleIdx="4" presStyleCnt="8">
        <dgm:presLayoutVars>
          <dgm:chMax/>
          <dgm:chPref val="4"/>
          <dgm:bulletEnabled val="1"/>
        </dgm:presLayoutVars>
      </dgm:prSet>
      <dgm:spPr/>
    </dgm:pt>
    <dgm:pt modelId="{D59B76DC-816E-40E0-AAB9-8A475C54EA3C}" type="pres">
      <dgm:prSet presAssocID="{EB54718F-8FE3-429A-A415-9C17923EC59A}" presName="childShape" presStyleCnt="0">
        <dgm:presLayoutVars>
          <dgm:chMax val="0"/>
          <dgm:chPref val="0"/>
        </dgm:presLayoutVars>
      </dgm:prSet>
      <dgm:spPr/>
    </dgm:pt>
    <dgm:pt modelId="{CC202030-1B69-47D4-BF69-E028CDCECEE7}" type="pres">
      <dgm:prSet presAssocID="{FF54994B-7675-4E08-B04D-42A9FF14A17E}" presName="childComposite" presStyleCnt="0">
        <dgm:presLayoutVars>
          <dgm:chMax val="0"/>
          <dgm:chPref val="0"/>
        </dgm:presLayoutVars>
      </dgm:prSet>
      <dgm:spPr/>
    </dgm:pt>
    <dgm:pt modelId="{A1234693-CDE7-46FC-ACB1-CD1D0EA64057}" type="pres">
      <dgm:prSet presAssocID="{FF54994B-7675-4E08-B04D-42A9FF14A17E}" presName="ChildAccent" presStyleLbl="solidFgAcc1" presStyleIdx="3" presStyleCnt="6"/>
      <dgm:spPr/>
    </dgm:pt>
    <dgm:pt modelId="{E9D5BF8D-E67F-4323-AD73-0D1B7D9E6CB9}" type="pres">
      <dgm:prSet presAssocID="{FF54994B-7675-4E08-B04D-42A9FF14A17E}" presName="Child" presStyleLbl="revTx" presStyleIdx="5" presStyleCnt="8">
        <dgm:presLayoutVars>
          <dgm:chMax val="0"/>
          <dgm:chPref val="0"/>
          <dgm:bulletEnabled val="1"/>
        </dgm:presLayoutVars>
      </dgm:prSet>
      <dgm:spPr/>
    </dgm:pt>
    <dgm:pt modelId="{ECD6E815-7D36-4026-BEB1-CF253F9B800A}" type="pres">
      <dgm:prSet presAssocID="{8111B891-3971-4F1C-8D5D-739A5E21EB8B}" presName="childComposite" presStyleCnt="0">
        <dgm:presLayoutVars>
          <dgm:chMax val="0"/>
          <dgm:chPref val="0"/>
        </dgm:presLayoutVars>
      </dgm:prSet>
      <dgm:spPr/>
    </dgm:pt>
    <dgm:pt modelId="{5BBCE3FF-C4BB-42C1-A01D-D5E69DC19634}" type="pres">
      <dgm:prSet presAssocID="{8111B891-3971-4F1C-8D5D-739A5E21EB8B}" presName="ChildAccent" presStyleLbl="solidFgAcc1" presStyleIdx="4" presStyleCnt="6"/>
      <dgm:spPr/>
    </dgm:pt>
    <dgm:pt modelId="{DE11920F-855B-4523-B14F-7B3B6B1A7108}" type="pres">
      <dgm:prSet presAssocID="{8111B891-3971-4F1C-8D5D-739A5E21EB8B}" presName="Child" presStyleLbl="revTx" presStyleIdx="6" presStyleCnt="8">
        <dgm:presLayoutVars>
          <dgm:chMax val="0"/>
          <dgm:chPref val="0"/>
          <dgm:bulletEnabled val="1"/>
        </dgm:presLayoutVars>
      </dgm:prSet>
      <dgm:spPr/>
    </dgm:pt>
    <dgm:pt modelId="{6DFA0E00-3E06-4478-B963-E2CE0ED5F67C}" type="pres">
      <dgm:prSet presAssocID="{3A08254A-E057-4814-ADC7-C7B4E40898C3}" presName="childComposite" presStyleCnt="0">
        <dgm:presLayoutVars>
          <dgm:chMax val="0"/>
          <dgm:chPref val="0"/>
        </dgm:presLayoutVars>
      </dgm:prSet>
      <dgm:spPr/>
    </dgm:pt>
    <dgm:pt modelId="{C8022669-1F12-4BE8-BBFE-189C2C4B66B0}" type="pres">
      <dgm:prSet presAssocID="{3A08254A-E057-4814-ADC7-C7B4E40898C3}" presName="ChildAccent" presStyleLbl="solidFgAcc1" presStyleIdx="5" presStyleCnt="6" custLinFactX="137754" custLinFactY="-427854" custLinFactNeighborX="200000" custLinFactNeighborY="-500000"/>
      <dgm:spPr>
        <a:ln>
          <a:solidFill>
            <a:srgbClr val="FFFFFF"/>
          </a:solidFill>
        </a:ln>
      </dgm:spPr>
    </dgm:pt>
    <dgm:pt modelId="{E0BC14D0-81FF-4229-9C19-C4CE0358D4AB}" type="pres">
      <dgm:prSet presAssocID="{3A08254A-E057-4814-ADC7-C7B4E40898C3}" presName="Child" presStyleLbl="revTx" presStyleIdx="7" presStyleCnt="8">
        <dgm:presLayoutVars>
          <dgm:chMax val="0"/>
          <dgm:chPref val="0"/>
          <dgm:bulletEnabled val="1"/>
        </dgm:presLayoutVars>
      </dgm:prSet>
      <dgm:spPr/>
    </dgm:pt>
  </dgm:ptLst>
  <dgm:cxnLst>
    <dgm:cxn modelId="{A4C59600-0450-4D3D-B031-BDB10CB2D453}" type="presOf" srcId="{BA720DA0-CA58-4137-A8F1-E8A26542CB62}" destId="{2F8DB5AF-6B80-4106-96FF-A9B570632EFC}" srcOrd="0" destOrd="0" presId="urn:microsoft.com/office/officeart/2008/layout/SquareAccentList"/>
    <dgm:cxn modelId="{39A44D05-68EF-4342-B82F-C60A45644F1D}" type="presOf" srcId="{DF69F14A-97A8-4298-BFAA-DE4A342E3D93}" destId="{4CF64C8D-6F62-4D52-92CF-042DD71A4A3C}" srcOrd="0" destOrd="0" presId="urn:microsoft.com/office/officeart/2008/layout/SquareAccentList"/>
    <dgm:cxn modelId="{30525805-4F46-4C27-923C-F8DD5028BFE2}" type="presOf" srcId="{3C452151-7B6D-446A-868A-77ED110C49F4}" destId="{788DF4D1-F157-4E90-8F74-362BACA0B5D9}" srcOrd="0" destOrd="0" presId="urn:microsoft.com/office/officeart/2008/layout/SquareAccentList"/>
    <dgm:cxn modelId="{A124DE1B-1A71-40C7-BD43-7916D9F9AB27}" type="presOf" srcId="{8111B891-3971-4F1C-8D5D-739A5E21EB8B}" destId="{DE11920F-855B-4523-B14F-7B3B6B1A7108}" srcOrd="0" destOrd="0" presId="urn:microsoft.com/office/officeart/2008/layout/SquareAccentList"/>
    <dgm:cxn modelId="{2FF95A2E-A7C1-4494-A41D-72A9975FCF68}" srcId="{BA720DA0-CA58-4137-A8F1-E8A26542CB62}" destId="{DF69F14A-97A8-4298-BFAA-DE4A342E3D93}" srcOrd="1" destOrd="0" parTransId="{33CFCC10-18EA-4A8A-950D-CA507A67925A}" sibTransId="{0533A153-5FDD-4865-9EE3-87A6F4421771}"/>
    <dgm:cxn modelId="{746F4F6A-35BE-48A7-BFD0-6B9E31DC0397}" type="presOf" srcId="{3B38876B-AD75-4E4B-ADBD-E560E61170DF}" destId="{1E72D345-5989-4D56-8B65-0525FD806F27}" srcOrd="0" destOrd="0" presId="urn:microsoft.com/office/officeart/2008/layout/SquareAccentList"/>
    <dgm:cxn modelId="{F44AC46B-73B7-4230-9F64-19DFEE5FEFBF}" type="presOf" srcId="{EB54718F-8FE3-429A-A415-9C17923EC59A}" destId="{47D2F3B0-33BB-46F9-B90E-D66AEFE21F4A}" srcOrd="0" destOrd="0" presId="urn:microsoft.com/office/officeart/2008/layout/SquareAccentList"/>
    <dgm:cxn modelId="{967E366F-EEFE-4B9A-BA1F-3AD8E1443FEF}" srcId="{3C452151-7B6D-446A-868A-77ED110C49F4}" destId="{EB54718F-8FE3-429A-A415-9C17923EC59A}" srcOrd="1" destOrd="0" parTransId="{90485738-10A9-4E5F-BC3B-E893E7258B2A}" sibTransId="{B8DCF98C-B01D-4448-845E-8E950672650B}"/>
    <dgm:cxn modelId="{48AA0A74-0542-4941-9857-BAEE10B2FE82}" srcId="{BA720DA0-CA58-4137-A8F1-E8A26542CB62}" destId="{EC945ECF-D9F4-4B74-822E-95E4A216E479}" srcOrd="2" destOrd="0" parTransId="{3933443D-0CAB-41A4-AC2B-8203FE789E81}" sibTransId="{F8C0E5EC-E97B-4FD4-BEC2-291E8CC89408}"/>
    <dgm:cxn modelId="{48277A56-EB27-4C00-8027-10B798D1A149}" type="presOf" srcId="{FF54994B-7675-4E08-B04D-42A9FF14A17E}" destId="{E9D5BF8D-E67F-4323-AD73-0D1B7D9E6CB9}" srcOrd="0" destOrd="0" presId="urn:microsoft.com/office/officeart/2008/layout/SquareAccentList"/>
    <dgm:cxn modelId="{DEB6A57C-7AB5-43F4-841D-4756DB7370A1}" srcId="{3C452151-7B6D-446A-868A-77ED110C49F4}" destId="{BA720DA0-CA58-4137-A8F1-E8A26542CB62}" srcOrd="0" destOrd="0" parTransId="{DC8F60C6-9927-4E4F-9A3F-D692E278CD96}" sibTransId="{2A7E7FE2-0FE3-4570-9CD5-E27D6979483E}"/>
    <dgm:cxn modelId="{4189F28F-7F72-4985-97FD-20DD50F4FB43}" srcId="{EB54718F-8FE3-429A-A415-9C17923EC59A}" destId="{FF54994B-7675-4E08-B04D-42A9FF14A17E}" srcOrd="0" destOrd="0" parTransId="{E4B7B877-0C9C-49FC-A374-B0A5EA7E953F}" sibTransId="{E840ADE4-AD88-4AE3-AA11-0B4716329F17}"/>
    <dgm:cxn modelId="{F7C20391-0C42-42DF-8FE0-802DCD7140A2}" srcId="{BA720DA0-CA58-4137-A8F1-E8A26542CB62}" destId="{3B38876B-AD75-4E4B-ADBD-E560E61170DF}" srcOrd="0" destOrd="0" parTransId="{2FE6CF59-1975-40F7-84D1-D763EA01005F}" sibTransId="{B0B87741-8CD5-4561-B6EA-213B752A9EED}"/>
    <dgm:cxn modelId="{21341194-B60B-4429-A025-30C53A0A2104}" type="presOf" srcId="{3A08254A-E057-4814-ADC7-C7B4E40898C3}" destId="{E0BC14D0-81FF-4229-9C19-C4CE0358D4AB}" srcOrd="0" destOrd="0" presId="urn:microsoft.com/office/officeart/2008/layout/SquareAccentList"/>
    <dgm:cxn modelId="{5559039C-DEF0-4861-956E-83285475EB8E}" type="presOf" srcId="{EC945ECF-D9F4-4B74-822E-95E4A216E479}" destId="{E2386CEF-9781-45DD-8424-8BBC51528A27}" srcOrd="0" destOrd="0" presId="urn:microsoft.com/office/officeart/2008/layout/SquareAccentList"/>
    <dgm:cxn modelId="{84EC34EB-0E3F-483A-8DE2-6ADC1ABD21BA}" srcId="{EB54718F-8FE3-429A-A415-9C17923EC59A}" destId="{3A08254A-E057-4814-ADC7-C7B4E40898C3}" srcOrd="2" destOrd="0" parTransId="{1DB40B4F-BC51-49A8-B994-89DDD7F8442C}" sibTransId="{6EC0AC1D-CDEF-47D8-8AA9-408D6BF7493D}"/>
    <dgm:cxn modelId="{550CF9FF-96BC-483B-8FC9-4EEA11A4EDE7}" srcId="{EB54718F-8FE3-429A-A415-9C17923EC59A}" destId="{8111B891-3971-4F1C-8D5D-739A5E21EB8B}" srcOrd="1" destOrd="0" parTransId="{950532F7-BAC5-43AB-AF5B-9A9C7D3A87A5}" sibTransId="{D4F5BCC4-0758-4BA9-A135-3947C663D165}"/>
    <dgm:cxn modelId="{C23E3944-114F-4619-A6FC-94C20394AF92}" type="presParOf" srcId="{788DF4D1-F157-4E90-8F74-362BACA0B5D9}" destId="{D62D895B-3577-49FC-9264-473387EB6733}" srcOrd="0" destOrd="0" presId="urn:microsoft.com/office/officeart/2008/layout/SquareAccentList"/>
    <dgm:cxn modelId="{53F7FAEC-2C8F-4AE4-942F-F64B6070A2E0}" type="presParOf" srcId="{D62D895B-3577-49FC-9264-473387EB6733}" destId="{D34DB8C3-178F-4AF3-B02A-37704ABAC1FC}" srcOrd="0" destOrd="0" presId="urn:microsoft.com/office/officeart/2008/layout/SquareAccentList"/>
    <dgm:cxn modelId="{E0AAFFA7-C474-45BF-9B25-A3F742B86D60}" type="presParOf" srcId="{D34DB8C3-178F-4AF3-B02A-37704ABAC1FC}" destId="{CC382E63-F2DE-4AAA-8077-48B737B865F8}" srcOrd="0" destOrd="0" presId="urn:microsoft.com/office/officeart/2008/layout/SquareAccentList"/>
    <dgm:cxn modelId="{77AEEA07-198E-4785-AF28-A08EB809591B}" type="presParOf" srcId="{D34DB8C3-178F-4AF3-B02A-37704ABAC1FC}" destId="{D82A4601-BFCE-48EB-9509-019A667E55E1}" srcOrd="1" destOrd="0" presId="urn:microsoft.com/office/officeart/2008/layout/SquareAccentList"/>
    <dgm:cxn modelId="{ACAB9229-8A70-4744-B5D6-D45F0FED9D4B}" type="presParOf" srcId="{D34DB8C3-178F-4AF3-B02A-37704ABAC1FC}" destId="{2F8DB5AF-6B80-4106-96FF-A9B570632EFC}" srcOrd="2" destOrd="0" presId="urn:microsoft.com/office/officeart/2008/layout/SquareAccentList"/>
    <dgm:cxn modelId="{C55AC935-ABAD-46FF-9613-1B3437628E82}" type="presParOf" srcId="{D62D895B-3577-49FC-9264-473387EB6733}" destId="{AA0121F7-BF59-46F5-9058-30B7291E775F}" srcOrd="1" destOrd="0" presId="urn:microsoft.com/office/officeart/2008/layout/SquareAccentList"/>
    <dgm:cxn modelId="{E242F822-02FB-45B1-A108-289074F15D23}" type="presParOf" srcId="{AA0121F7-BF59-46F5-9058-30B7291E775F}" destId="{2606755B-41F1-4918-9646-923227BDAE7B}" srcOrd="0" destOrd="0" presId="urn:microsoft.com/office/officeart/2008/layout/SquareAccentList"/>
    <dgm:cxn modelId="{BD7814BD-F2FC-4089-9EAD-956AE8B33630}" type="presParOf" srcId="{2606755B-41F1-4918-9646-923227BDAE7B}" destId="{C4918127-962D-4CBE-8849-D2924165BCF7}" srcOrd="0" destOrd="0" presId="urn:microsoft.com/office/officeart/2008/layout/SquareAccentList"/>
    <dgm:cxn modelId="{17C0A617-80A8-4A47-9024-AFE0A1E33386}" type="presParOf" srcId="{2606755B-41F1-4918-9646-923227BDAE7B}" destId="{1E72D345-5989-4D56-8B65-0525FD806F27}" srcOrd="1" destOrd="0" presId="urn:microsoft.com/office/officeart/2008/layout/SquareAccentList"/>
    <dgm:cxn modelId="{303DE77E-7954-49DE-88B3-5ADEF0669A11}" type="presParOf" srcId="{AA0121F7-BF59-46F5-9058-30B7291E775F}" destId="{3A2FFE9E-37A3-437A-B89C-761873BEFAB8}" srcOrd="1" destOrd="0" presId="urn:microsoft.com/office/officeart/2008/layout/SquareAccentList"/>
    <dgm:cxn modelId="{C5054E16-3E36-4D61-B8DE-BFF77D3F41F3}" type="presParOf" srcId="{3A2FFE9E-37A3-437A-B89C-761873BEFAB8}" destId="{430448FE-EFD8-4840-A3A1-5373B2B90E62}" srcOrd="0" destOrd="0" presId="urn:microsoft.com/office/officeart/2008/layout/SquareAccentList"/>
    <dgm:cxn modelId="{D500C2D2-137C-4794-A8C3-C63EAD6DD620}" type="presParOf" srcId="{3A2FFE9E-37A3-437A-B89C-761873BEFAB8}" destId="{4CF64C8D-6F62-4D52-92CF-042DD71A4A3C}" srcOrd="1" destOrd="0" presId="urn:microsoft.com/office/officeart/2008/layout/SquareAccentList"/>
    <dgm:cxn modelId="{58C0620E-9DF7-41ED-94AB-69EA07694581}" type="presParOf" srcId="{AA0121F7-BF59-46F5-9058-30B7291E775F}" destId="{50957FED-B2DC-4266-BBEA-0A14B3F0C710}" srcOrd="2" destOrd="0" presId="urn:microsoft.com/office/officeart/2008/layout/SquareAccentList"/>
    <dgm:cxn modelId="{C3659C92-AFE9-4309-BFC4-84ACF7AC9E16}" type="presParOf" srcId="{50957FED-B2DC-4266-BBEA-0A14B3F0C710}" destId="{6BAD58FD-923C-4840-8037-A77B87211259}" srcOrd="0" destOrd="0" presId="urn:microsoft.com/office/officeart/2008/layout/SquareAccentList"/>
    <dgm:cxn modelId="{AE733871-CEC9-453F-A38C-5F5418A78963}" type="presParOf" srcId="{50957FED-B2DC-4266-BBEA-0A14B3F0C710}" destId="{E2386CEF-9781-45DD-8424-8BBC51528A27}" srcOrd="1" destOrd="0" presId="urn:microsoft.com/office/officeart/2008/layout/SquareAccentList"/>
    <dgm:cxn modelId="{451015D1-A117-412E-A31F-6E7B3E1059A7}" type="presParOf" srcId="{788DF4D1-F157-4E90-8F74-362BACA0B5D9}" destId="{DEF7B307-F7D7-4587-A6A7-E8B155D1334C}" srcOrd="1" destOrd="0" presId="urn:microsoft.com/office/officeart/2008/layout/SquareAccentList"/>
    <dgm:cxn modelId="{D19F8754-8D62-484C-B49B-FAD6C63C91C6}" type="presParOf" srcId="{DEF7B307-F7D7-4587-A6A7-E8B155D1334C}" destId="{4989DC17-BF6B-40F8-B924-3EE6D098D310}" srcOrd="0" destOrd="0" presId="urn:microsoft.com/office/officeart/2008/layout/SquareAccentList"/>
    <dgm:cxn modelId="{A6651325-2D90-424A-B668-161AF70E9F3D}" type="presParOf" srcId="{4989DC17-BF6B-40F8-B924-3EE6D098D310}" destId="{A98927AC-693B-498C-9E39-F0494C092AD8}" srcOrd="0" destOrd="0" presId="urn:microsoft.com/office/officeart/2008/layout/SquareAccentList"/>
    <dgm:cxn modelId="{8343B658-0E3F-491F-8630-B4688BA566D7}" type="presParOf" srcId="{4989DC17-BF6B-40F8-B924-3EE6D098D310}" destId="{B41EDF96-3802-45C4-A160-5FC2B41DE84D}" srcOrd="1" destOrd="0" presId="urn:microsoft.com/office/officeart/2008/layout/SquareAccentList"/>
    <dgm:cxn modelId="{301C009E-9417-4509-B658-8D5ED8A5319D}" type="presParOf" srcId="{4989DC17-BF6B-40F8-B924-3EE6D098D310}" destId="{47D2F3B0-33BB-46F9-B90E-D66AEFE21F4A}" srcOrd="2" destOrd="0" presId="urn:microsoft.com/office/officeart/2008/layout/SquareAccentList"/>
    <dgm:cxn modelId="{6B949D4F-7120-4941-8B9D-9F9DE3F2C964}" type="presParOf" srcId="{DEF7B307-F7D7-4587-A6A7-E8B155D1334C}" destId="{D59B76DC-816E-40E0-AAB9-8A475C54EA3C}" srcOrd="1" destOrd="0" presId="urn:microsoft.com/office/officeart/2008/layout/SquareAccentList"/>
    <dgm:cxn modelId="{B2D03069-DF8C-4C89-B2A8-B80EA9C416E9}" type="presParOf" srcId="{D59B76DC-816E-40E0-AAB9-8A475C54EA3C}" destId="{CC202030-1B69-47D4-BF69-E028CDCECEE7}" srcOrd="0" destOrd="0" presId="urn:microsoft.com/office/officeart/2008/layout/SquareAccentList"/>
    <dgm:cxn modelId="{A66EF737-A323-4E03-BE45-630837B6F059}" type="presParOf" srcId="{CC202030-1B69-47D4-BF69-E028CDCECEE7}" destId="{A1234693-CDE7-46FC-ACB1-CD1D0EA64057}" srcOrd="0" destOrd="0" presId="urn:microsoft.com/office/officeart/2008/layout/SquareAccentList"/>
    <dgm:cxn modelId="{D216906C-5AED-4A8D-80FD-F47B27AB3136}" type="presParOf" srcId="{CC202030-1B69-47D4-BF69-E028CDCECEE7}" destId="{E9D5BF8D-E67F-4323-AD73-0D1B7D9E6CB9}" srcOrd="1" destOrd="0" presId="urn:microsoft.com/office/officeart/2008/layout/SquareAccentList"/>
    <dgm:cxn modelId="{6059BFEA-1315-46B2-8802-560320D45563}" type="presParOf" srcId="{D59B76DC-816E-40E0-AAB9-8A475C54EA3C}" destId="{ECD6E815-7D36-4026-BEB1-CF253F9B800A}" srcOrd="1" destOrd="0" presId="urn:microsoft.com/office/officeart/2008/layout/SquareAccentList"/>
    <dgm:cxn modelId="{CEAC74DB-9F53-49A7-8E78-3ED6FFEDDBC1}" type="presParOf" srcId="{ECD6E815-7D36-4026-BEB1-CF253F9B800A}" destId="{5BBCE3FF-C4BB-42C1-A01D-D5E69DC19634}" srcOrd="0" destOrd="0" presId="urn:microsoft.com/office/officeart/2008/layout/SquareAccentList"/>
    <dgm:cxn modelId="{40C91FE3-E1CE-4A86-B5E5-03A053F22974}" type="presParOf" srcId="{ECD6E815-7D36-4026-BEB1-CF253F9B800A}" destId="{DE11920F-855B-4523-B14F-7B3B6B1A7108}" srcOrd="1" destOrd="0" presId="urn:microsoft.com/office/officeart/2008/layout/SquareAccentList"/>
    <dgm:cxn modelId="{A6885002-DB9D-4E35-A41D-4BD3A530A6D5}" type="presParOf" srcId="{D59B76DC-816E-40E0-AAB9-8A475C54EA3C}" destId="{6DFA0E00-3E06-4478-B963-E2CE0ED5F67C}" srcOrd="2" destOrd="0" presId="urn:microsoft.com/office/officeart/2008/layout/SquareAccentList"/>
    <dgm:cxn modelId="{29646D9C-719C-491C-8E14-E3641487554C}" type="presParOf" srcId="{6DFA0E00-3E06-4478-B963-E2CE0ED5F67C}" destId="{C8022669-1F12-4BE8-BBFE-189C2C4B66B0}" srcOrd="0" destOrd="0" presId="urn:microsoft.com/office/officeart/2008/layout/SquareAccentList"/>
    <dgm:cxn modelId="{FE87E563-67A9-492B-9FEB-1B1AE0213163}" type="presParOf" srcId="{6DFA0E00-3E06-4478-B963-E2CE0ED5F67C}" destId="{E0BC14D0-81FF-4229-9C19-C4CE0358D4AB}" srcOrd="1" destOrd="0" presId="urn:microsoft.com/office/officeart/2008/layout/SquareAccentList"/>
  </dgm:cxnLst>
  <dgm:bg/>
  <dgm:whole/>
  <dgm:extLst>
    <a:ext uri="http://schemas.microsoft.com/office/drawing/2008/diagram">
      <dsp:dataModelExt xmlns:dsp="http://schemas.microsoft.com/office/drawing/2008/diagram" relId="rId106" minVer="http://schemas.openxmlformats.org/drawingml/2006/diagram"/>
    </a:ext>
  </dgm:extLst>
</dgm:dataModel>
</file>

<file path=word/diagrams/data5.xml><?xml version="1.0" encoding="utf-8"?>
<dgm:dataModel xmlns:dgm="http://schemas.openxmlformats.org/drawingml/2006/diagram" xmlns:a="http://schemas.openxmlformats.org/drawingml/2006/main">
  <dgm:ptLst>
    <dgm:pt modelId="{4896FA1A-2B9C-4483-B10A-96C213407100}" type="doc">
      <dgm:prSet loTypeId="urn:microsoft.com/office/officeart/2008/layout/PictureAccentList" loCatId="list" qsTypeId="urn:microsoft.com/office/officeart/2005/8/quickstyle/simple1" qsCatId="simple" csTypeId="urn:microsoft.com/office/officeart/2005/8/colors/colorful2" csCatId="colorful" phldr="1"/>
      <dgm:spPr/>
      <dgm:t>
        <a:bodyPr/>
        <a:lstStyle/>
        <a:p>
          <a:endParaRPr lang="en-GB"/>
        </a:p>
      </dgm:t>
    </dgm:pt>
    <dgm:pt modelId="{5C5F262E-8874-4822-A86F-BF1F04E0F9B8}">
      <dgm:prSet phldrT="[Text]"/>
      <dgm:spPr/>
      <dgm:t>
        <a:bodyPr/>
        <a:lstStyle/>
        <a:p>
          <a:r>
            <a:rPr lang="en-GB" b="1"/>
            <a:t>Daily Timetable</a:t>
          </a:r>
        </a:p>
      </dgm:t>
    </dgm:pt>
    <dgm:pt modelId="{373DD31C-B8BD-4D76-A082-5DDFFC816861}" type="parTrans" cxnId="{D1917098-25C1-4266-AC1C-E637D292A1C1}">
      <dgm:prSet/>
      <dgm:spPr/>
      <dgm:t>
        <a:bodyPr/>
        <a:lstStyle/>
        <a:p>
          <a:endParaRPr lang="en-GB"/>
        </a:p>
      </dgm:t>
    </dgm:pt>
    <dgm:pt modelId="{51D141CD-7E6D-43D8-806E-280B5825EF9F}" type="sibTrans" cxnId="{D1917098-25C1-4266-AC1C-E637D292A1C1}">
      <dgm:prSet/>
      <dgm:spPr/>
      <dgm:t>
        <a:bodyPr/>
        <a:lstStyle/>
        <a:p>
          <a:endParaRPr lang="en-GB"/>
        </a:p>
      </dgm:t>
    </dgm:pt>
    <dgm:pt modelId="{8FE68A35-9C8C-4CD2-9502-E70E53901883}">
      <dgm:prSet phldrT="[Text]" custT="1"/>
      <dgm:spPr/>
      <dgm:t>
        <a:bodyPr/>
        <a:lstStyle/>
        <a:p>
          <a:r>
            <a:rPr lang="en-GB" sz="1200" i="0"/>
            <a:t>Provides structure and predictability to the day, reducing anxiety.</a:t>
          </a:r>
        </a:p>
      </dgm:t>
    </dgm:pt>
    <dgm:pt modelId="{3C233051-CE4E-4631-B08E-1495EC0943A3}" type="parTrans" cxnId="{B83C4C0F-EC51-46C6-81F3-4EA7D6D58EC3}">
      <dgm:prSet/>
      <dgm:spPr/>
      <dgm:t>
        <a:bodyPr/>
        <a:lstStyle/>
        <a:p>
          <a:endParaRPr lang="en-GB"/>
        </a:p>
      </dgm:t>
    </dgm:pt>
    <dgm:pt modelId="{6D7FA56C-C49D-403E-B842-9D60E20CE518}" type="sibTrans" cxnId="{B83C4C0F-EC51-46C6-81F3-4EA7D6D58EC3}">
      <dgm:prSet/>
      <dgm:spPr/>
      <dgm:t>
        <a:bodyPr/>
        <a:lstStyle/>
        <a:p>
          <a:endParaRPr lang="en-GB"/>
        </a:p>
      </dgm:t>
    </dgm:pt>
    <dgm:pt modelId="{9F8371C7-B139-4781-9295-30937BB7992C}">
      <dgm:prSet phldrT="[Text]" custT="1"/>
      <dgm:spPr/>
      <dgm:t>
        <a:bodyPr/>
        <a:lstStyle/>
        <a:p>
          <a:r>
            <a:rPr lang="en-GB" sz="1200"/>
            <a:t>Help with autistic children who struggle with transitions.</a:t>
          </a:r>
        </a:p>
        <a:p>
          <a:r>
            <a:rPr lang="en-GB" sz="800"/>
            <a:t>(National Autistic Society, no date).</a:t>
          </a:r>
        </a:p>
      </dgm:t>
    </dgm:pt>
    <dgm:pt modelId="{942FB7A8-8489-4BC4-9AEC-F877C9CDB8FE}" type="parTrans" cxnId="{55C83697-5097-450F-A2C9-043673AD3B0E}">
      <dgm:prSet/>
      <dgm:spPr/>
      <dgm:t>
        <a:bodyPr/>
        <a:lstStyle/>
        <a:p>
          <a:endParaRPr lang="en-GB"/>
        </a:p>
      </dgm:t>
    </dgm:pt>
    <dgm:pt modelId="{67CD3023-945F-4B4B-9DE3-CE429316724C}" type="sibTrans" cxnId="{55C83697-5097-450F-A2C9-043673AD3B0E}">
      <dgm:prSet/>
      <dgm:spPr/>
      <dgm:t>
        <a:bodyPr/>
        <a:lstStyle/>
        <a:p>
          <a:endParaRPr lang="en-GB"/>
        </a:p>
      </dgm:t>
    </dgm:pt>
    <dgm:pt modelId="{821465FF-B1E2-4036-9DC2-BCFCBC2EC8E4}" type="pres">
      <dgm:prSet presAssocID="{4896FA1A-2B9C-4483-B10A-96C213407100}" presName="layout" presStyleCnt="0">
        <dgm:presLayoutVars>
          <dgm:chMax/>
          <dgm:chPref/>
          <dgm:dir/>
          <dgm:animOne val="branch"/>
          <dgm:animLvl val="lvl"/>
          <dgm:resizeHandles/>
        </dgm:presLayoutVars>
      </dgm:prSet>
      <dgm:spPr/>
    </dgm:pt>
    <dgm:pt modelId="{76661476-098A-4B9A-BCFF-55B481172C86}" type="pres">
      <dgm:prSet presAssocID="{5C5F262E-8874-4822-A86F-BF1F04E0F9B8}" presName="root" presStyleCnt="0">
        <dgm:presLayoutVars>
          <dgm:chMax/>
          <dgm:chPref val="4"/>
        </dgm:presLayoutVars>
      </dgm:prSet>
      <dgm:spPr/>
    </dgm:pt>
    <dgm:pt modelId="{2BBD580C-CA0A-4912-9F3F-643F919A5EAC}" type="pres">
      <dgm:prSet presAssocID="{5C5F262E-8874-4822-A86F-BF1F04E0F9B8}" presName="rootComposite" presStyleCnt="0">
        <dgm:presLayoutVars/>
      </dgm:prSet>
      <dgm:spPr/>
    </dgm:pt>
    <dgm:pt modelId="{69BD40A4-7B43-434C-8373-EFEA82B5DBB5}" type="pres">
      <dgm:prSet presAssocID="{5C5F262E-8874-4822-A86F-BF1F04E0F9B8}" presName="rootText" presStyleLbl="node0" presStyleIdx="0" presStyleCnt="1" custLinFactNeighborX="-2073" custLinFactNeighborY="4342">
        <dgm:presLayoutVars>
          <dgm:chMax/>
          <dgm:chPref val="4"/>
        </dgm:presLayoutVars>
      </dgm:prSet>
      <dgm:spPr/>
    </dgm:pt>
    <dgm:pt modelId="{6AAAD7D6-5B31-4D2B-89D6-3B7F589AE6CC}" type="pres">
      <dgm:prSet presAssocID="{5C5F262E-8874-4822-A86F-BF1F04E0F9B8}" presName="childShape" presStyleCnt="0">
        <dgm:presLayoutVars>
          <dgm:chMax val="0"/>
          <dgm:chPref val="0"/>
        </dgm:presLayoutVars>
      </dgm:prSet>
      <dgm:spPr/>
    </dgm:pt>
    <dgm:pt modelId="{95CDF402-89E3-4EB3-A800-20215E922D7A}" type="pres">
      <dgm:prSet presAssocID="{8FE68A35-9C8C-4CD2-9502-E70E53901883}" presName="childComposite" presStyleCnt="0">
        <dgm:presLayoutVars>
          <dgm:chMax val="0"/>
          <dgm:chPref val="0"/>
        </dgm:presLayoutVars>
      </dgm:prSet>
      <dgm:spPr/>
    </dgm:pt>
    <dgm:pt modelId="{F9D49D7A-866D-441D-96B5-33900BCD2B4C}" type="pres">
      <dgm:prSet presAssocID="{8FE68A35-9C8C-4CD2-9502-E70E53901883}" presName="Image" presStyleLbl="node1" presStyleIdx="0" presStyleCnt="2" custScaleX="73822" custScaleY="6580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Daily calendar outline"/>
        </a:ext>
      </dgm:extLst>
    </dgm:pt>
    <dgm:pt modelId="{D98C3CE4-B53D-457B-9B18-545DBA88C4F1}" type="pres">
      <dgm:prSet presAssocID="{8FE68A35-9C8C-4CD2-9502-E70E53901883}" presName="childText" presStyleLbl="lnNode1" presStyleIdx="0" presStyleCnt="2" custScaleY="110205">
        <dgm:presLayoutVars>
          <dgm:chMax val="0"/>
          <dgm:chPref val="0"/>
          <dgm:bulletEnabled val="1"/>
        </dgm:presLayoutVars>
      </dgm:prSet>
      <dgm:spPr/>
    </dgm:pt>
    <dgm:pt modelId="{EC8E623A-774F-42E9-BFD2-08CE4A51D0DF}" type="pres">
      <dgm:prSet presAssocID="{9F8371C7-B139-4781-9295-30937BB7992C}" presName="childComposite" presStyleCnt="0">
        <dgm:presLayoutVars>
          <dgm:chMax val="0"/>
          <dgm:chPref val="0"/>
        </dgm:presLayoutVars>
      </dgm:prSet>
      <dgm:spPr/>
    </dgm:pt>
    <dgm:pt modelId="{9F5D0091-7756-4E53-9617-E45688F7A643}" type="pres">
      <dgm:prSet presAssocID="{9F8371C7-B139-4781-9295-30937BB7992C}" presName="Image" presStyleLbl="node1" presStyleIdx="1" presStyleCnt="2" custScaleX="48991" custScaleY="64389"/>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Hourglass Finished outline"/>
        </a:ext>
      </dgm:extLst>
    </dgm:pt>
    <dgm:pt modelId="{C532DE2C-8C40-4A10-9E87-1A0B2998C60B}" type="pres">
      <dgm:prSet presAssocID="{9F8371C7-B139-4781-9295-30937BB7992C}" presName="childText" presStyleLbl="lnNode1" presStyleIdx="1" presStyleCnt="2" custScaleY="125089">
        <dgm:presLayoutVars>
          <dgm:chMax val="0"/>
          <dgm:chPref val="0"/>
          <dgm:bulletEnabled val="1"/>
        </dgm:presLayoutVars>
      </dgm:prSet>
      <dgm:spPr/>
    </dgm:pt>
  </dgm:ptLst>
  <dgm:cxnLst>
    <dgm:cxn modelId="{B83C4C0F-EC51-46C6-81F3-4EA7D6D58EC3}" srcId="{5C5F262E-8874-4822-A86F-BF1F04E0F9B8}" destId="{8FE68A35-9C8C-4CD2-9502-E70E53901883}" srcOrd="0" destOrd="0" parTransId="{3C233051-CE4E-4631-B08E-1495EC0943A3}" sibTransId="{6D7FA56C-C49D-403E-B842-9D60E20CE518}"/>
    <dgm:cxn modelId="{F2667B11-8A8E-452B-960D-D6812AC8119A}" type="presOf" srcId="{9F8371C7-B139-4781-9295-30937BB7992C}" destId="{C532DE2C-8C40-4A10-9E87-1A0B2998C60B}" srcOrd="0" destOrd="0" presId="urn:microsoft.com/office/officeart/2008/layout/PictureAccentList"/>
    <dgm:cxn modelId="{3496F95F-10BD-4833-B162-90D0F9C463B3}" type="presOf" srcId="{5C5F262E-8874-4822-A86F-BF1F04E0F9B8}" destId="{69BD40A4-7B43-434C-8373-EFEA82B5DBB5}" srcOrd="0" destOrd="0" presId="urn:microsoft.com/office/officeart/2008/layout/PictureAccentList"/>
    <dgm:cxn modelId="{05DC4185-9CE3-4DAD-BFCD-36BF4483463D}" type="presOf" srcId="{8FE68A35-9C8C-4CD2-9502-E70E53901883}" destId="{D98C3CE4-B53D-457B-9B18-545DBA88C4F1}" srcOrd="0" destOrd="0" presId="urn:microsoft.com/office/officeart/2008/layout/PictureAccentList"/>
    <dgm:cxn modelId="{55C83697-5097-450F-A2C9-043673AD3B0E}" srcId="{5C5F262E-8874-4822-A86F-BF1F04E0F9B8}" destId="{9F8371C7-B139-4781-9295-30937BB7992C}" srcOrd="1" destOrd="0" parTransId="{942FB7A8-8489-4BC4-9AEC-F877C9CDB8FE}" sibTransId="{67CD3023-945F-4B4B-9DE3-CE429316724C}"/>
    <dgm:cxn modelId="{D1917098-25C1-4266-AC1C-E637D292A1C1}" srcId="{4896FA1A-2B9C-4483-B10A-96C213407100}" destId="{5C5F262E-8874-4822-A86F-BF1F04E0F9B8}" srcOrd="0" destOrd="0" parTransId="{373DD31C-B8BD-4D76-A082-5DDFFC816861}" sibTransId="{51D141CD-7E6D-43D8-806E-280B5825EF9F}"/>
    <dgm:cxn modelId="{733AB3B5-030D-4B3A-9EA1-CE37E2172759}" type="presOf" srcId="{4896FA1A-2B9C-4483-B10A-96C213407100}" destId="{821465FF-B1E2-4036-9DC2-BCFCBC2EC8E4}" srcOrd="0" destOrd="0" presId="urn:microsoft.com/office/officeart/2008/layout/PictureAccentList"/>
    <dgm:cxn modelId="{ADDDEA1A-A85E-4DD2-9920-FBB43FF47C49}" type="presParOf" srcId="{821465FF-B1E2-4036-9DC2-BCFCBC2EC8E4}" destId="{76661476-098A-4B9A-BCFF-55B481172C86}" srcOrd="0" destOrd="0" presId="urn:microsoft.com/office/officeart/2008/layout/PictureAccentList"/>
    <dgm:cxn modelId="{196A708B-C349-4922-BAD5-36AC60D84948}" type="presParOf" srcId="{76661476-098A-4B9A-BCFF-55B481172C86}" destId="{2BBD580C-CA0A-4912-9F3F-643F919A5EAC}" srcOrd="0" destOrd="0" presId="urn:microsoft.com/office/officeart/2008/layout/PictureAccentList"/>
    <dgm:cxn modelId="{DAFACF18-FF58-4AE9-A588-4D453857C58B}" type="presParOf" srcId="{2BBD580C-CA0A-4912-9F3F-643F919A5EAC}" destId="{69BD40A4-7B43-434C-8373-EFEA82B5DBB5}" srcOrd="0" destOrd="0" presId="urn:microsoft.com/office/officeart/2008/layout/PictureAccentList"/>
    <dgm:cxn modelId="{4BD73349-1015-4EB9-854B-DFD00C068393}" type="presParOf" srcId="{76661476-098A-4B9A-BCFF-55B481172C86}" destId="{6AAAD7D6-5B31-4D2B-89D6-3B7F589AE6CC}" srcOrd="1" destOrd="0" presId="urn:microsoft.com/office/officeart/2008/layout/PictureAccentList"/>
    <dgm:cxn modelId="{AA4104E0-7A4B-4FCA-AAE8-509A2582C810}" type="presParOf" srcId="{6AAAD7D6-5B31-4D2B-89D6-3B7F589AE6CC}" destId="{95CDF402-89E3-4EB3-A800-20215E922D7A}" srcOrd="0" destOrd="0" presId="urn:microsoft.com/office/officeart/2008/layout/PictureAccentList"/>
    <dgm:cxn modelId="{B1FDE481-7839-4FF8-B53C-AFC5497E7E14}" type="presParOf" srcId="{95CDF402-89E3-4EB3-A800-20215E922D7A}" destId="{F9D49D7A-866D-441D-96B5-33900BCD2B4C}" srcOrd="0" destOrd="0" presId="urn:microsoft.com/office/officeart/2008/layout/PictureAccentList"/>
    <dgm:cxn modelId="{73CE3EE8-2A29-4A14-90CD-E22245B32A55}" type="presParOf" srcId="{95CDF402-89E3-4EB3-A800-20215E922D7A}" destId="{D98C3CE4-B53D-457B-9B18-545DBA88C4F1}" srcOrd="1" destOrd="0" presId="urn:microsoft.com/office/officeart/2008/layout/PictureAccentList"/>
    <dgm:cxn modelId="{194BE7C7-A21C-4636-B03A-08A527A9BBEF}" type="presParOf" srcId="{6AAAD7D6-5B31-4D2B-89D6-3B7F589AE6CC}" destId="{EC8E623A-774F-42E9-BFD2-08CE4A51D0DF}" srcOrd="1" destOrd="0" presId="urn:microsoft.com/office/officeart/2008/layout/PictureAccentList"/>
    <dgm:cxn modelId="{2836C50F-0F23-47F0-A79D-B0C763BB9516}" type="presParOf" srcId="{EC8E623A-774F-42E9-BFD2-08CE4A51D0DF}" destId="{9F5D0091-7756-4E53-9617-E45688F7A643}" srcOrd="0" destOrd="0" presId="urn:microsoft.com/office/officeart/2008/layout/PictureAccentList"/>
    <dgm:cxn modelId="{63D09F76-A36B-40D5-8880-421F8489257D}" type="presParOf" srcId="{EC8E623A-774F-42E9-BFD2-08CE4A51D0DF}" destId="{C532DE2C-8C40-4A10-9E87-1A0B2998C60B}" srcOrd="1" destOrd="0" presId="urn:microsoft.com/office/officeart/2008/layout/PictureAccentList"/>
  </dgm:cxnLst>
  <dgm:bg/>
  <dgm:whole/>
  <dgm:extLst>
    <a:ext uri="http://schemas.microsoft.com/office/drawing/2008/diagram">
      <dsp:dataModelExt xmlns:dsp="http://schemas.microsoft.com/office/drawing/2008/diagram" relId="rId112" minVer="http://schemas.openxmlformats.org/drawingml/2006/diagram"/>
    </a:ext>
  </dgm:extLst>
</dgm:dataModel>
</file>

<file path=word/diagrams/data6.xml><?xml version="1.0" encoding="utf-8"?>
<dgm:dataModel xmlns:dgm="http://schemas.openxmlformats.org/drawingml/2006/diagram" xmlns:a="http://schemas.openxmlformats.org/drawingml/2006/main">
  <dgm:ptLst>
    <dgm:pt modelId="{E79E8D44-D12B-48B9-9AF9-390BCF8F80A1}" type="doc">
      <dgm:prSet loTypeId="urn:microsoft.com/office/officeart/2008/layout/PictureAccentList" loCatId="picture" qsTypeId="urn:microsoft.com/office/officeart/2005/8/quickstyle/simple1" qsCatId="simple" csTypeId="urn:microsoft.com/office/officeart/2005/8/colors/colorful4" csCatId="colorful" phldr="1"/>
      <dgm:spPr/>
      <dgm:t>
        <a:bodyPr/>
        <a:lstStyle/>
        <a:p>
          <a:endParaRPr lang="en-GB"/>
        </a:p>
      </dgm:t>
    </dgm:pt>
    <dgm:pt modelId="{56113E62-F84E-48FB-B1EA-FF5078B89A55}">
      <dgm:prSet phldrT="[Text]" custT="1"/>
      <dgm:spPr/>
      <dgm:t>
        <a:bodyPr/>
        <a:lstStyle/>
        <a:p>
          <a:pPr algn="l"/>
          <a:r>
            <a:rPr lang="en-GB" sz="2400" b="1"/>
            <a:t>  Now and Next Boards</a:t>
          </a:r>
        </a:p>
      </dgm:t>
    </dgm:pt>
    <dgm:pt modelId="{6D56D937-5D2D-4F8F-BD0E-D07911C998C2}" type="parTrans" cxnId="{11CD8C43-BBFA-40AD-8298-FE749B1C85AF}">
      <dgm:prSet/>
      <dgm:spPr/>
      <dgm:t>
        <a:bodyPr/>
        <a:lstStyle/>
        <a:p>
          <a:endParaRPr lang="en-GB"/>
        </a:p>
      </dgm:t>
    </dgm:pt>
    <dgm:pt modelId="{0FAC295E-5B73-4BC8-AB70-01B8AECB0697}" type="sibTrans" cxnId="{11CD8C43-BBFA-40AD-8298-FE749B1C85AF}">
      <dgm:prSet/>
      <dgm:spPr/>
      <dgm:t>
        <a:bodyPr/>
        <a:lstStyle/>
        <a:p>
          <a:endParaRPr lang="en-GB"/>
        </a:p>
      </dgm:t>
    </dgm:pt>
    <dgm:pt modelId="{D2CCB815-63A2-462F-8F12-9EAA2893C7B1}">
      <dgm:prSet phldrT="[Text]" custT="1"/>
      <dgm:spPr/>
      <dgm:t>
        <a:bodyPr/>
        <a:lstStyle/>
        <a:p>
          <a:r>
            <a:rPr lang="en-GB" sz="1200"/>
            <a:t>Supports autistic pupils with difficult transitions, reducing frustrations.</a:t>
          </a:r>
        </a:p>
      </dgm:t>
    </dgm:pt>
    <dgm:pt modelId="{BDE9C0F5-1A73-4070-8957-774B239303A6}" type="parTrans" cxnId="{A0CDAA5C-7815-4DCB-87AD-024EF678420F}">
      <dgm:prSet/>
      <dgm:spPr/>
      <dgm:t>
        <a:bodyPr/>
        <a:lstStyle/>
        <a:p>
          <a:endParaRPr lang="en-GB"/>
        </a:p>
      </dgm:t>
    </dgm:pt>
    <dgm:pt modelId="{61B49B19-7D92-41AB-8FAC-91A74DAA21A3}" type="sibTrans" cxnId="{A0CDAA5C-7815-4DCB-87AD-024EF678420F}">
      <dgm:prSet/>
      <dgm:spPr/>
      <dgm:t>
        <a:bodyPr/>
        <a:lstStyle/>
        <a:p>
          <a:endParaRPr lang="en-GB"/>
        </a:p>
      </dgm:t>
    </dgm:pt>
    <dgm:pt modelId="{FDD2AA6B-354F-4357-8DB4-C240FA1E3551}">
      <dgm:prSet phldrT="[Text]" custT="1"/>
      <dgm:spPr/>
      <dgm:t>
        <a:bodyPr/>
        <a:lstStyle/>
        <a:p>
          <a:r>
            <a:rPr lang="en-GB" sz="1200"/>
            <a:t>Provides opportunity to follow instruction and develop a new skill.</a:t>
          </a:r>
        </a:p>
        <a:p>
          <a:r>
            <a:rPr lang="en-GB" sz="700"/>
            <a:t>(National Autistic Society, no date).</a:t>
          </a:r>
        </a:p>
      </dgm:t>
    </dgm:pt>
    <dgm:pt modelId="{8AF37196-DC14-4062-8AAE-967AE8C6AF91}" type="parTrans" cxnId="{3A42AC13-73A0-4471-95D4-8232556437C1}">
      <dgm:prSet/>
      <dgm:spPr/>
      <dgm:t>
        <a:bodyPr/>
        <a:lstStyle/>
        <a:p>
          <a:endParaRPr lang="en-GB"/>
        </a:p>
      </dgm:t>
    </dgm:pt>
    <dgm:pt modelId="{CA007E82-6264-42EE-B5F6-34F531401F7B}" type="sibTrans" cxnId="{3A42AC13-73A0-4471-95D4-8232556437C1}">
      <dgm:prSet/>
      <dgm:spPr/>
      <dgm:t>
        <a:bodyPr/>
        <a:lstStyle/>
        <a:p>
          <a:endParaRPr lang="en-GB"/>
        </a:p>
      </dgm:t>
    </dgm:pt>
    <dgm:pt modelId="{D36D8B8D-7CCF-4A46-9F0E-A47FD4E56D27}" type="pres">
      <dgm:prSet presAssocID="{E79E8D44-D12B-48B9-9AF9-390BCF8F80A1}" presName="layout" presStyleCnt="0">
        <dgm:presLayoutVars>
          <dgm:chMax/>
          <dgm:chPref/>
          <dgm:dir/>
          <dgm:animOne val="branch"/>
          <dgm:animLvl val="lvl"/>
          <dgm:resizeHandles/>
        </dgm:presLayoutVars>
      </dgm:prSet>
      <dgm:spPr/>
    </dgm:pt>
    <dgm:pt modelId="{3D733149-0E71-4323-B19D-BB202DFBE86A}" type="pres">
      <dgm:prSet presAssocID="{56113E62-F84E-48FB-B1EA-FF5078B89A55}" presName="root" presStyleCnt="0">
        <dgm:presLayoutVars>
          <dgm:chMax/>
          <dgm:chPref val="4"/>
        </dgm:presLayoutVars>
      </dgm:prSet>
      <dgm:spPr/>
    </dgm:pt>
    <dgm:pt modelId="{8B19F48A-4633-4B89-BA24-8E95CB3971A2}" type="pres">
      <dgm:prSet presAssocID="{56113E62-F84E-48FB-B1EA-FF5078B89A55}" presName="rootComposite" presStyleCnt="0">
        <dgm:presLayoutVars/>
      </dgm:prSet>
      <dgm:spPr/>
    </dgm:pt>
    <dgm:pt modelId="{A217C4F3-FA89-4F1C-9AC8-CA8BB30CBB0C}" type="pres">
      <dgm:prSet presAssocID="{56113E62-F84E-48FB-B1EA-FF5078B89A55}" presName="rootText" presStyleLbl="node0" presStyleIdx="0" presStyleCnt="1" custScaleY="124876">
        <dgm:presLayoutVars>
          <dgm:chMax/>
          <dgm:chPref val="4"/>
        </dgm:presLayoutVars>
      </dgm:prSet>
      <dgm:spPr/>
    </dgm:pt>
    <dgm:pt modelId="{7F192D72-30ED-4B19-BCC3-D3C63CD54844}" type="pres">
      <dgm:prSet presAssocID="{56113E62-F84E-48FB-B1EA-FF5078B89A55}" presName="childShape" presStyleCnt="0">
        <dgm:presLayoutVars>
          <dgm:chMax val="0"/>
          <dgm:chPref val="0"/>
        </dgm:presLayoutVars>
      </dgm:prSet>
      <dgm:spPr/>
    </dgm:pt>
    <dgm:pt modelId="{53D0B4E6-C878-4201-8A18-5021D0DEDCD2}" type="pres">
      <dgm:prSet presAssocID="{D2CCB815-63A2-462F-8F12-9EAA2893C7B1}" presName="childComposite" presStyleCnt="0">
        <dgm:presLayoutVars>
          <dgm:chMax val="0"/>
          <dgm:chPref val="0"/>
        </dgm:presLayoutVars>
      </dgm:prSet>
      <dgm:spPr/>
    </dgm:pt>
    <dgm:pt modelId="{9B530427-F4B0-4C9F-8574-DC94E0FC2DD6}" type="pres">
      <dgm:prSet presAssocID="{D2CCB815-63A2-462F-8F12-9EAA2893C7B1}" presName="Image" presStyleLbl="node1" presStyleIdx="0" presStyleCnt="2" custLinFactNeighborX="-18191" custLinFactNeighborY="1036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lock outline"/>
        </a:ext>
      </dgm:extLst>
    </dgm:pt>
    <dgm:pt modelId="{AD718B20-C55C-48A2-89E1-AD1BA140467A}" type="pres">
      <dgm:prSet presAssocID="{D2CCB815-63A2-462F-8F12-9EAA2893C7B1}" presName="childText" presStyleLbl="lnNode1" presStyleIdx="0" presStyleCnt="2" custScaleX="90584" custScaleY="124798" custLinFactNeighborX="-5150" custLinFactNeighborY="-1504">
        <dgm:presLayoutVars>
          <dgm:chMax val="0"/>
          <dgm:chPref val="0"/>
          <dgm:bulletEnabled val="1"/>
        </dgm:presLayoutVars>
      </dgm:prSet>
      <dgm:spPr/>
    </dgm:pt>
    <dgm:pt modelId="{823FD4AA-BC91-4432-8203-812405881C04}" type="pres">
      <dgm:prSet presAssocID="{FDD2AA6B-354F-4357-8DB4-C240FA1E3551}" presName="childComposite" presStyleCnt="0">
        <dgm:presLayoutVars>
          <dgm:chMax val="0"/>
          <dgm:chPref val="0"/>
        </dgm:presLayoutVars>
      </dgm:prSet>
      <dgm:spPr/>
    </dgm:pt>
    <dgm:pt modelId="{DAB6282A-210E-47AA-9FB0-96146A72A124}" type="pres">
      <dgm:prSet presAssocID="{FDD2AA6B-354F-4357-8DB4-C240FA1E3551}" presName="Image" presStyleLbl="node1" presStyleIdx="1" presStyleCnt="2" custScaleX="67053" custScaleY="101341" custLinFactNeighborX="-1654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Rewind outline"/>
        </a:ext>
      </dgm:extLst>
    </dgm:pt>
    <dgm:pt modelId="{EAB215BD-9C87-4D04-A78D-DEE2B8CB10E1}" type="pres">
      <dgm:prSet presAssocID="{FDD2AA6B-354F-4357-8DB4-C240FA1E3551}" presName="childText" presStyleLbl="lnNode1" presStyleIdx="1" presStyleCnt="2" custScaleX="89058" custScaleY="127435" custLinFactNeighborX="-5821" custLinFactNeighborY="-8977">
        <dgm:presLayoutVars>
          <dgm:chMax val="0"/>
          <dgm:chPref val="0"/>
          <dgm:bulletEnabled val="1"/>
        </dgm:presLayoutVars>
      </dgm:prSet>
      <dgm:spPr/>
    </dgm:pt>
  </dgm:ptLst>
  <dgm:cxnLst>
    <dgm:cxn modelId="{142EA101-D6C4-4D6B-BDB0-E11B54FEDF7D}" type="presOf" srcId="{E79E8D44-D12B-48B9-9AF9-390BCF8F80A1}" destId="{D36D8B8D-7CCF-4A46-9F0E-A47FD4E56D27}" srcOrd="0" destOrd="0" presId="urn:microsoft.com/office/officeart/2008/layout/PictureAccentList"/>
    <dgm:cxn modelId="{3A42AC13-73A0-4471-95D4-8232556437C1}" srcId="{56113E62-F84E-48FB-B1EA-FF5078B89A55}" destId="{FDD2AA6B-354F-4357-8DB4-C240FA1E3551}" srcOrd="1" destOrd="0" parTransId="{8AF37196-DC14-4062-8AAE-967AE8C6AF91}" sibTransId="{CA007E82-6264-42EE-B5F6-34F531401F7B}"/>
    <dgm:cxn modelId="{98F93E2E-6D30-4589-AD0E-5AADA80D873A}" type="presOf" srcId="{56113E62-F84E-48FB-B1EA-FF5078B89A55}" destId="{A217C4F3-FA89-4F1C-9AC8-CA8BB30CBB0C}" srcOrd="0" destOrd="0" presId="urn:microsoft.com/office/officeart/2008/layout/PictureAccentList"/>
    <dgm:cxn modelId="{A0CDAA5C-7815-4DCB-87AD-024EF678420F}" srcId="{56113E62-F84E-48FB-B1EA-FF5078B89A55}" destId="{D2CCB815-63A2-462F-8F12-9EAA2893C7B1}" srcOrd="0" destOrd="0" parTransId="{BDE9C0F5-1A73-4070-8957-774B239303A6}" sibTransId="{61B49B19-7D92-41AB-8FAC-91A74DAA21A3}"/>
    <dgm:cxn modelId="{11CD8C43-BBFA-40AD-8298-FE749B1C85AF}" srcId="{E79E8D44-D12B-48B9-9AF9-390BCF8F80A1}" destId="{56113E62-F84E-48FB-B1EA-FF5078B89A55}" srcOrd="0" destOrd="0" parTransId="{6D56D937-5D2D-4F8F-BD0E-D07911C998C2}" sibTransId="{0FAC295E-5B73-4BC8-AB70-01B8AECB0697}"/>
    <dgm:cxn modelId="{0CAAA253-0135-4CA6-9313-00F7A6B0AECC}" type="presOf" srcId="{D2CCB815-63A2-462F-8F12-9EAA2893C7B1}" destId="{AD718B20-C55C-48A2-89E1-AD1BA140467A}" srcOrd="0" destOrd="0" presId="urn:microsoft.com/office/officeart/2008/layout/PictureAccentList"/>
    <dgm:cxn modelId="{711AFF57-FEB3-4789-AF60-86707871250F}" type="presOf" srcId="{FDD2AA6B-354F-4357-8DB4-C240FA1E3551}" destId="{EAB215BD-9C87-4D04-A78D-DEE2B8CB10E1}" srcOrd="0" destOrd="0" presId="urn:microsoft.com/office/officeart/2008/layout/PictureAccentList"/>
    <dgm:cxn modelId="{71CDC5DB-F075-43BE-BF4A-9B053424AD2D}" type="presParOf" srcId="{D36D8B8D-7CCF-4A46-9F0E-A47FD4E56D27}" destId="{3D733149-0E71-4323-B19D-BB202DFBE86A}" srcOrd="0" destOrd="0" presId="urn:microsoft.com/office/officeart/2008/layout/PictureAccentList"/>
    <dgm:cxn modelId="{95439D2F-366C-40B4-A07E-5A6875845DC3}" type="presParOf" srcId="{3D733149-0E71-4323-B19D-BB202DFBE86A}" destId="{8B19F48A-4633-4B89-BA24-8E95CB3971A2}" srcOrd="0" destOrd="0" presId="urn:microsoft.com/office/officeart/2008/layout/PictureAccentList"/>
    <dgm:cxn modelId="{286BAC2E-BA83-47D0-AD18-FE904478C9BF}" type="presParOf" srcId="{8B19F48A-4633-4B89-BA24-8E95CB3971A2}" destId="{A217C4F3-FA89-4F1C-9AC8-CA8BB30CBB0C}" srcOrd="0" destOrd="0" presId="urn:microsoft.com/office/officeart/2008/layout/PictureAccentList"/>
    <dgm:cxn modelId="{7C91EB35-6C74-4CB1-B7B6-0ACB05F12347}" type="presParOf" srcId="{3D733149-0E71-4323-B19D-BB202DFBE86A}" destId="{7F192D72-30ED-4B19-BCC3-D3C63CD54844}" srcOrd="1" destOrd="0" presId="urn:microsoft.com/office/officeart/2008/layout/PictureAccentList"/>
    <dgm:cxn modelId="{FE097E39-BB2E-46DB-8EB3-50E288728D53}" type="presParOf" srcId="{7F192D72-30ED-4B19-BCC3-D3C63CD54844}" destId="{53D0B4E6-C878-4201-8A18-5021D0DEDCD2}" srcOrd="0" destOrd="0" presId="urn:microsoft.com/office/officeart/2008/layout/PictureAccentList"/>
    <dgm:cxn modelId="{ABEC513C-D24E-46FD-A28F-6F6CC22C6979}" type="presParOf" srcId="{53D0B4E6-C878-4201-8A18-5021D0DEDCD2}" destId="{9B530427-F4B0-4C9F-8574-DC94E0FC2DD6}" srcOrd="0" destOrd="0" presId="urn:microsoft.com/office/officeart/2008/layout/PictureAccentList"/>
    <dgm:cxn modelId="{6CA37430-9E65-44EA-8AB1-549098BFD1EB}" type="presParOf" srcId="{53D0B4E6-C878-4201-8A18-5021D0DEDCD2}" destId="{AD718B20-C55C-48A2-89E1-AD1BA140467A}" srcOrd="1" destOrd="0" presId="urn:microsoft.com/office/officeart/2008/layout/PictureAccentList"/>
    <dgm:cxn modelId="{24AFE645-9B94-4A9A-9ECB-4401ED2FD168}" type="presParOf" srcId="{7F192D72-30ED-4B19-BCC3-D3C63CD54844}" destId="{823FD4AA-BC91-4432-8203-812405881C04}" srcOrd="1" destOrd="0" presId="urn:microsoft.com/office/officeart/2008/layout/PictureAccentList"/>
    <dgm:cxn modelId="{FC5929C8-FCDF-4F4A-B6EC-08BDE80F2EB1}" type="presParOf" srcId="{823FD4AA-BC91-4432-8203-812405881C04}" destId="{DAB6282A-210E-47AA-9FB0-96146A72A124}" srcOrd="0" destOrd="0" presId="urn:microsoft.com/office/officeart/2008/layout/PictureAccentList"/>
    <dgm:cxn modelId="{69C70C54-0172-4B67-A4E1-045E9716C6A7}" type="presParOf" srcId="{823FD4AA-BC91-4432-8203-812405881C04}" destId="{EAB215BD-9C87-4D04-A78D-DEE2B8CB10E1}" srcOrd="1" destOrd="0" presId="urn:microsoft.com/office/officeart/2008/layout/PictureAccentList"/>
  </dgm:cxnLst>
  <dgm:bg/>
  <dgm:whole/>
  <dgm:extLst>
    <a:ext uri="http://schemas.microsoft.com/office/drawing/2008/diagram">
      <dsp:dataModelExt xmlns:dsp="http://schemas.microsoft.com/office/drawing/2008/diagram" relId="rId119" minVer="http://schemas.openxmlformats.org/drawingml/2006/diagram"/>
    </a:ext>
  </dgm:extLst>
</dgm:dataModel>
</file>

<file path=word/diagrams/data7.xml><?xml version="1.0" encoding="utf-8"?>
<dgm:dataModel xmlns:dgm="http://schemas.openxmlformats.org/drawingml/2006/diagram" xmlns:a="http://schemas.openxmlformats.org/drawingml/2006/main">
  <dgm:ptLst>
    <dgm:pt modelId="{8706FB2E-999E-4FFD-A9FB-FB1CCFFEC0B0}" type="doc">
      <dgm:prSet loTypeId="urn:microsoft.com/office/officeart/2008/layout/PictureAccentList" loCatId="list" qsTypeId="urn:microsoft.com/office/officeart/2005/8/quickstyle/simple1" qsCatId="simple" csTypeId="urn:microsoft.com/office/officeart/2005/8/colors/accent2_4" csCatId="accent2" phldr="1"/>
      <dgm:spPr/>
      <dgm:t>
        <a:bodyPr/>
        <a:lstStyle/>
        <a:p>
          <a:endParaRPr lang="en-GB"/>
        </a:p>
      </dgm:t>
    </dgm:pt>
    <dgm:pt modelId="{FE9E0E4F-16E2-41E4-8F4D-41698B52BD74}">
      <dgm:prSet phldrT="[Text]" custT="1"/>
      <dgm:spPr/>
      <dgm:t>
        <a:bodyPr/>
        <a:lstStyle/>
        <a:p>
          <a:r>
            <a:rPr lang="en-GB" sz="2400" b="1"/>
            <a:t>PECS and AAC</a:t>
          </a:r>
        </a:p>
        <a:p>
          <a:r>
            <a:rPr lang="en-GB" sz="800"/>
            <a:t>Picture Exchange Communication System and </a:t>
          </a:r>
          <a:r>
            <a:rPr lang="en-GB" sz="800" b="0" i="0"/>
            <a:t>Augmentative and Alternative Communication</a:t>
          </a:r>
          <a:endParaRPr lang="en-GB" sz="800"/>
        </a:p>
      </dgm:t>
    </dgm:pt>
    <dgm:pt modelId="{1970F8CA-F9E2-4B9C-816C-790BE40F2505}" type="parTrans" cxnId="{63F28371-32C3-4070-8739-1E395C6C7692}">
      <dgm:prSet/>
      <dgm:spPr/>
      <dgm:t>
        <a:bodyPr/>
        <a:lstStyle/>
        <a:p>
          <a:endParaRPr lang="en-GB"/>
        </a:p>
      </dgm:t>
    </dgm:pt>
    <dgm:pt modelId="{C42499B8-BD0E-44EC-B816-8258C01083EB}" type="sibTrans" cxnId="{63F28371-32C3-4070-8739-1E395C6C7692}">
      <dgm:prSet/>
      <dgm:spPr/>
      <dgm:t>
        <a:bodyPr/>
        <a:lstStyle/>
        <a:p>
          <a:endParaRPr lang="en-GB"/>
        </a:p>
      </dgm:t>
    </dgm:pt>
    <dgm:pt modelId="{4F2A3FB7-918D-4BF2-9065-1806C4ED94B7}">
      <dgm:prSet phldrT="[Text]" custT="1"/>
      <dgm:spPr/>
      <dgm:t>
        <a:bodyPr/>
        <a:lstStyle/>
        <a:p>
          <a:r>
            <a:rPr lang="en-GB" sz="1100" b="1"/>
            <a:t>PECS- A functional Communication system that teaches expressive communication through pictures.</a:t>
          </a:r>
        </a:p>
        <a:p>
          <a:r>
            <a:rPr lang="en-GB" sz="800" b="1"/>
            <a:t>(National Autistic Society, 2023).  </a:t>
          </a:r>
        </a:p>
      </dgm:t>
    </dgm:pt>
    <dgm:pt modelId="{5D37E9E5-CDEA-4374-9F9B-14F5601B2FF7}" type="parTrans" cxnId="{6CE6DC47-C624-407E-944C-BF48189A0CC4}">
      <dgm:prSet/>
      <dgm:spPr/>
      <dgm:t>
        <a:bodyPr/>
        <a:lstStyle/>
        <a:p>
          <a:endParaRPr lang="en-GB"/>
        </a:p>
      </dgm:t>
    </dgm:pt>
    <dgm:pt modelId="{482B8E79-E890-4A45-B908-FC72DC0FC33F}" type="sibTrans" cxnId="{6CE6DC47-C624-407E-944C-BF48189A0CC4}">
      <dgm:prSet/>
      <dgm:spPr/>
      <dgm:t>
        <a:bodyPr/>
        <a:lstStyle/>
        <a:p>
          <a:endParaRPr lang="en-GB"/>
        </a:p>
      </dgm:t>
    </dgm:pt>
    <dgm:pt modelId="{0F66E027-EDF8-440C-A93B-9E4D2C54F3E6}">
      <dgm:prSet phldrT="[Text]" custT="1">
        <dgm:style>
          <a:lnRef idx="1">
            <a:schemeClr val="accent1"/>
          </a:lnRef>
          <a:fillRef idx="2">
            <a:schemeClr val="accent1"/>
          </a:fillRef>
          <a:effectRef idx="1">
            <a:schemeClr val="accent1"/>
          </a:effectRef>
          <a:fontRef idx="minor">
            <a:schemeClr val="dk1"/>
          </a:fontRef>
        </dgm:style>
      </dgm:prSet>
      <dgm:spPr/>
      <dgm:t>
        <a:bodyPr/>
        <a:lstStyle/>
        <a:p>
          <a:r>
            <a:rPr lang="en-GB" sz="1000" b="1"/>
            <a:t>AAC- Alternative methods of communication that uses systems that focus on pictures, gestures and other visual supports  that can be elctronic or paper based.</a:t>
          </a:r>
        </a:p>
        <a:p>
          <a:r>
            <a:rPr lang="en-GB" sz="700" b="1"/>
            <a:t>(National Autistic Society, 2023).</a:t>
          </a:r>
        </a:p>
      </dgm:t>
    </dgm:pt>
    <dgm:pt modelId="{5AC50458-1EB9-42D0-B574-19CC7040337F}" type="parTrans" cxnId="{4A8E0A78-A2C3-4384-B9EE-56E732072448}">
      <dgm:prSet/>
      <dgm:spPr/>
      <dgm:t>
        <a:bodyPr/>
        <a:lstStyle/>
        <a:p>
          <a:endParaRPr lang="en-GB"/>
        </a:p>
      </dgm:t>
    </dgm:pt>
    <dgm:pt modelId="{53BCEA2D-1E0A-4D5F-A8CD-2566C98EA1F9}" type="sibTrans" cxnId="{4A8E0A78-A2C3-4384-B9EE-56E732072448}">
      <dgm:prSet/>
      <dgm:spPr/>
      <dgm:t>
        <a:bodyPr/>
        <a:lstStyle/>
        <a:p>
          <a:endParaRPr lang="en-GB"/>
        </a:p>
      </dgm:t>
    </dgm:pt>
    <dgm:pt modelId="{59DA7FCB-F72A-447C-873D-C2D591FCB56F}" type="pres">
      <dgm:prSet presAssocID="{8706FB2E-999E-4FFD-A9FB-FB1CCFFEC0B0}" presName="layout" presStyleCnt="0">
        <dgm:presLayoutVars>
          <dgm:chMax/>
          <dgm:chPref/>
          <dgm:dir/>
          <dgm:animOne val="branch"/>
          <dgm:animLvl val="lvl"/>
          <dgm:resizeHandles/>
        </dgm:presLayoutVars>
      </dgm:prSet>
      <dgm:spPr/>
    </dgm:pt>
    <dgm:pt modelId="{474EC21B-713B-4FB2-88F8-A3EE59D1D50B}" type="pres">
      <dgm:prSet presAssocID="{FE9E0E4F-16E2-41E4-8F4D-41698B52BD74}" presName="root" presStyleCnt="0">
        <dgm:presLayoutVars>
          <dgm:chMax/>
          <dgm:chPref val="4"/>
        </dgm:presLayoutVars>
      </dgm:prSet>
      <dgm:spPr/>
    </dgm:pt>
    <dgm:pt modelId="{3FB35754-5C50-445E-B6A7-551DF9541619}" type="pres">
      <dgm:prSet presAssocID="{FE9E0E4F-16E2-41E4-8F4D-41698B52BD74}" presName="rootComposite" presStyleCnt="0">
        <dgm:presLayoutVars/>
      </dgm:prSet>
      <dgm:spPr/>
    </dgm:pt>
    <dgm:pt modelId="{990EA76E-E314-48A1-BA83-BF6CA85226F7}" type="pres">
      <dgm:prSet presAssocID="{FE9E0E4F-16E2-41E4-8F4D-41698B52BD74}" presName="rootText" presStyleLbl="node0" presStyleIdx="0" presStyleCnt="1" custScaleX="120055" custScaleY="153239" custLinFactNeighborX="1323" custLinFactNeighborY="-8184">
        <dgm:presLayoutVars>
          <dgm:chMax/>
          <dgm:chPref val="4"/>
        </dgm:presLayoutVars>
      </dgm:prSet>
      <dgm:spPr/>
    </dgm:pt>
    <dgm:pt modelId="{EFF6E2DD-C438-4D94-A052-07BD22AB78FB}" type="pres">
      <dgm:prSet presAssocID="{FE9E0E4F-16E2-41E4-8F4D-41698B52BD74}" presName="childShape" presStyleCnt="0">
        <dgm:presLayoutVars>
          <dgm:chMax val="0"/>
          <dgm:chPref val="0"/>
        </dgm:presLayoutVars>
      </dgm:prSet>
      <dgm:spPr/>
    </dgm:pt>
    <dgm:pt modelId="{65B3E5C2-0B60-48C9-8E44-57D0790AE3BB}" type="pres">
      <dgm:prSet presAssocID="{4F2A3FB7-918D-4BF2-9065-1806C4ED94B7}" presName="childComposite" presStyleCnt="0">
        <dgm:presLayoutVars>
          <dgm:chMax val="0"/>
          <dgm:chPref val="0"/>
        </dgm:presLayoutVars>
      </dgm:prSet>
      <dgm:spPr/>
    </dgm:pt>
    <dgm:pt modelId="{5BF8CB4F-20FD-4F44-A076-18A762F00844}" type="pres">
      <dgm:prSet presAssocID="{4F2A3FB7-918D-4BF2-9065-1806C4ED94B7}" presName="Image" presStyleLbl="node1" presStyleIdx="0" presStyleCnt="2" custLinFactNeighborX="-73471" custLinFactNeighborY="1190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olaroid Pictures outline"/>
        </a:ext>
      </dgm:extLst>
    </dgm:pt>
    <dgm:pt modelId="{EF79A00D-CBCD-4679-A7E8-AC3DB6101642}" type="pres">
      <dgm:prSet presAssocID="{4F2A3FB7-918D-4BF2-9065-1806C4ED94B7}" presName="childText" presStyleLbl="lnNode1" presStyleIdx="0" presStyleCnt="2" custScaleX="125621" custScaleY="160599" custLinFactNeighborX="406">
        <dgm:presLayoutVars>
          <dgm:chMax val="0"/>
          <dgm:chPref val="0"/>
          <dgm:bulletEnabled val="1"/>
        </dgm:presLayoutVars>
      </dgm:prSet>
      <dgm:spPr/>
    </dgm:pt>
    <dgm:pt modelId="{C82B151F-7297-4BB6-8B0B-6A64585ABB1B}" type="pres">
      <dgm:prSet presAssocID="{0F66E027-EDF8-440C-A93B-9E4D2C54F3E6}" presName="childComposite" presStyleCnt="0">
        <dgm:presLayoutVars>
          <dgm:chMax val="0"/>
          <dgm:chPref val="0"/>
        </dgm:presLayoutVars>
      </dgm:prSet>
      <dgm:spPr/>
    </dgm:pt>
    <dgm:pt modelId="{A83B6EE6-CC02-4212-9271-C8267A0F025C}" type="pres">
      <dgm:prSet presAssocID="{0F66E027-EDF8-440C-A93B-9E4D2C54F3E6}" presName="Image" presStyleLbl="node1" presStyleIdx="1" presStyleCnt="2" custLinFactNeighborX="-70966" custLinFactNeighborY="-456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Camera outline"/>
        </a:ext>
      </dgm:extLst>
    </dgm:pt>
    <dgm:pt modelId="{8646F787-CF05-423A-A0E6-113BD73D2037}" type="pres">
      <dgm:prSet presAssocID="{0F66E027-EDF8-440C-A93B-9E4D2C54F3E6}" presName="childText" presStyleLbl="lnNode1" presStyleIdx="1" presStyleCnt="2" custScaleX="120188" custScaleY="219121" custLinFactNeighborX="692" custLinFactNeighborY="242">
        <dgm:presLayoutVars>
          <dgm:chMax val="0"/>
          <dgm:chPref val="0"/>
          <dgm:bulletEnabled val="1"/>
        </dgm:presLayoutVars>
      </dgm:prSet>
      <dgm:spPr/>
    </dgm:pt>
  </dgm:ptLst>
  <dgm:cxnLst>
    <dgm:cxn modelId="{EAEA7C00-3EC0-4781-87CC-EEA83D66ECAA}" type="presOf" srcId="{4F2A3FB7-918D-4BF2-9065-1806C4ED94B7}" destId="{EF79A00D-CBCD-4679-A7E8-AC3DB6101642}" srcOrd="0" destOrd="0" presId="urn:microsoft.com/office/officeart/2008/layout/PictureAccentList"/>
    <dgm:cxn modelId="{6CE6DC47-C624-407E-944C-BF48189A0CC4}" srcId="{FE9E0E4F-16E2-41E4-8F4D-41698B52BD74}" destId="{4F2A3FB7-918D-4BF2-9065-1806C4ED94B7}" srcOrd="0" destOrd="0" parTransId="{5D37E9E5-CDEA-4374-9F9B-14F5601B2FF7}" sibTransId="{482B8E79-E890-4A45-B908-FC72DC0FC33F}"/>
    <dgm:cxn modelId="{63F28371-32C3-4070-8739-1E395C6C7692}" srcId="{8706FB2E-999E-4FFD-A9FB-FB1CCFFEC0B0}" destId="{FE9E0E4F-16E2-41E4-8F4D-41698B52BD74}" srcOrd="0" destOrd="0" parTransId="{1970F8CA-F9E2-4B9C-816C-790BE40F2505}" sibTransId="{C42499B8-BD0E-44EC-B816-8258C01083EB}"/>
    <dgm:cxn modelId="{B5271155-C11F-4618-8018-C74557084E8B}" type="presOf" srcId="{8706FB2E-999E-4FFD-A9FB-FB1CCFFEC0B0}" destId="{59DA7FCB-F72A-447C-873D-C2D591FCB56F}" srcOrd="0" destOrd="0" presId="urn:microsoft.com/office/officeart/2008/layout/PictureAccentList"/>
    <dgm:cxn modelId="{4A8E0A78-A2C3-4384-B9EE-56E732072448}" srcId="{FE9E0E4F-16E2-41E4-8F4D-41698B52BD74}" destId="{0F66E027-EDF8-440C-A93B-9E4D2C54F3E6}" srcOrd="1" destOrd="0" parTransId="{5AC50458-1EB9-42D0-B574-19CC7040337F}" sibTransId="{53BCEA2D-1E0A-4D5F-A8CD-2566C98EA1F9}"/>
    <dgm:cxn modelId="{F0D295D4-370E-4F85-A91F-84FCBE22FF0B}" type="presOf" srcId="{0F66E027-EDF8-440C-A93B-9E4D2C54F3E6}" destId="{8646F787-CF05-423A-A0E6-113BD73D2037}" srcOrd="0" destOrd="0" presId="urn:microsoft.com/office/officeart/2008/layout/PictureAccentList"/>
    <dgm:cxn modelId="{13201BED-1875-41A3-AB5C-F11175EA3754}" type="presOf" srcId="{FE9E0E4F-16E2-41E4-8F4D-41698B52BD74}" destId="{990EA76E-E314-48A1-BA83-BF6CA85226F7}" srcOrd="0" destOrd="0" presId="urn:microsoft.com/office/officeart/2008/layout/PictureAccentList"/>
    <dgm:cxn modelId="{9B438CBC-AB3B-423D-854F-F1BF9046EAEB}" type="presParOf" srcId="{59DA7FCB-F72A-447C-873D-C2D591FCB56F}" destId="{474EC21B-713B-4FB2-88F8-A3EE59D1D50B}" srcOrd="0" destOrd="0" presId="urn:microsoft.com/office/officeart/2008/layout/PictureAccentList"/>
    <dgm:cxn modelId="{79349DEC-44C1-414E-B3BF-36783B9B9D74}" type="presParOf" srcId="{474EC21B-713B-4FB2-88F8-A3EE59D1D50B}" destId="{3FB35754-5C50-445E-B6A7-551DF9541619}" srcOrd="0" destOrd="0" presId="urn:microsoft.com/office/officeart/2008/layout/PictureAccentList"/>
    <dgm:cxn modelId="{B6413E93-74F0-4EB8-86AB-D83E75F6ED53}" type="presParOf" srcId="{3FB35754-5C50-445E-B6A7-551DF9541619}" destId="{990EA76E-E314-48A1-BA83-BF6CA85226F7}" srcOrd="0" destOrd="0" presId="urn:microsoft.com/office/officeart/2008/layout/PictureAccentList"/>
    <dgm:cxn modelId="{7C8AC004-1EA7-40F5-A64D-15BDD8CA3177}" type="presParOf" srcId="{474EC21B-713B-4FB2-88F8-A3EE59D1D50B}" destId="{EFF6E2DD-C438-4D94-A052-07BD22AB78FB}" srcOrd="1" destOrd="0" presId="urn:microsoft.com/office/officeart/2008/layout/PictureAccentList"/>
    <dgm:cxn modelId="{43F21F53-A158-44F0-9136-BDC0C51A7323}" type="presParOf" srcId="{EFF6E2DD-C438-4D94-A052-07BD22AB78FB}" destId="{65B3E5C2-0B60-48C9-8E44-57D0790AE3BB}" srcOrd="0" destOrd="0" presId="urn:microsoft.com/office/officeart/2008/layout/PictureAccentList"/>
    <dgm:cxn modelId="{10A961ED-14F9-4A1E-95B6-44757D1146ED}" type="presParOf" srcId="{65B3E5C2-0B60-48C9-8E44-57D0790AE3BB}" destId="{5BF8CB4F-20FD-4F44-A076-18A762F00844}" srcOrd="0" destOrd="0" presId="urn:microsoft.com/office/officeart/2008/layout/PictureAccentList"/>
    <dgm:cxn modelId="{B2998915-B6BE-4690-AC3F-C2BCC3DA54AC}" type="presParOf" srcId="{65B3E5C2-0B60-48C9-8E44-57D0790AE3BB}" destId="{EF79A00D-CBCD-4679-A7E8-AC3DB6101642}" srcOrd="1" destOrd="0" presId="urn:microsoft.com/office/officeart/2008/layout/PictureAccentList"/>
    <dgm:cxn modelId="{6BAD411A-A765-4F08-9895-77C24C19D0B6}" type="presParOf" srcId="{EFF6E2DD-C438-4D94-A052-07BD22AB78FB}" destId="{C82B151F-7297-4BB6-8B0B-6A64585ABB1B}" srcOrd="1" destOrd="0" presId="urn:microsoft.com/office/officeart/2008/layout/PictureAccentList"/>
    <dgm:cxn modelId="{4AF7263C-C1FB-4F1F-A0D5-8673F713DE96}" type="presParOf" srcId="{C82B151F-7297-4BB6-8B0B-6A64585ABB1B}" destId="{A83B6EE6-CC02-4212-9271-C8267A0F025C}" srcOrd="0" destOrd="0" presId="urn:microsoft.com/office/officeart/2008/layout/PictureAccentList"/>
    <dgm:cxn modelId="{210E388D-7AD4-4F69-946D-E2FF4469453A}" type="presParOf" srcId="{C82B151F-7297-4BB6-8B0B-6A64585ABB1B}" destId="{8646F787-CF05-423A-A0E6-113BD73D2037}" srcOrd="1" destOrd="0" presId="urn:microsoft.com/office/officeart/2008/layout/PictureAccentList"/>
  </dgm:cxnLst>
  <dgm:bg/>
  <dgm:whole/>
  <dgm:extLst>
    <a:ext uri="http://schemas.microsoft.com/office/drawing/2008/diagram">
      <dsp:dataModelExt xmlns:dsp="http://schemas.microsoft.com/office/drawing/2008/diagram" relId="rId125"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106818-B4EA-4CEB-8FAA-B106BE771069}">
      <dsp:nvSpPr>
        <dsp:cNvPr id="0" name=""/>
        <dsp:cNvSpPr/>
      </dsp:nvSpPr>
      <dsp:spPr>
        <a:xfrm>
          <a:off x="0" y="0"/>
          <a:ext cx="4175760" cy="67612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Collect smooth stones and paint simple pictures onto them.</a:t>
          </a:r>
        </a:p>
      </dsp:txBody>
      <dsp:txXfrm>
        <a:off x="33006" y="33006"/>
        <a:ext cx="4109748" cy="610113"/>
      </dsp:txXfrm>
    </dsp:sp>
    <dsp:sp modelId="{8FDB3064-50D5-4B01-A109-26FF9A70A20E}">
      <dsp:nvSpPr>
        <dsp:cNvPr id="0" name=""/>
        <dsp:cNvSpPr/>
      </dsp:nvSpPr>
      <dsp:spPr>
        <a:xfrm>
          <a:off x="0" y="812555"/>
          <a:ext cx="4175760" cy="861120"/>
        </a:xfrm>
        <a:prstGeom prst="roundRect">
          <a:avLst/>
        </a:prstGeom>
        <a:solidFill>
          <a:schemeClr val="accent3">
            <a:hueOff val="-617032"/>
            <a:satOff val="-10836"/>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Scatter them around an outdoor space and create a treasure hunt for all children in the class to find.</a:t>
          </a:r>
        </a:p>
      </dsp:txBody>
      <dsp:txXfrm>
        <a:off x="42036" y="854591"/>
        <a:ext cx="4091688" cy="777048"/>
      </dsp:txXfrm>
    </dsp:sp>
    <dsp:sp modelId="{24B67B0A-A4D4-402D-B30E-EA5B722063A0}">
      <dsp:nvSpPr>
        <dsp:cNvPr id="0" name=""/>
        <dsp:cNvSpPr/>
      </dsp:nvSpPr>
      <dsp:spPr>
        <a:xfrm>
          <a:off x="0" y="1806155"/>
          <a:ext cx="4175760" cy="861120"/>
        </a:xfrm>
        <a:prstGeom prst="roundRect">
          <a:avLst/>
        </a:prstGeom>
        <a:solidFill>
          <a:schemeClr val="accent3">
            <a:hueOff val="-1234063"/>
            <a:satOff val="-21671"/>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kern="1200"/>
            <a:t>Once found, use them to create stories together as a class, supporting the development of a broader vocabulary and improving literacy skills under the Welsh Government (2022) Literacy and Numeracy Framework.</a:t>
          </a:r>
        </a:p>
      </dsp:txBody>
      <dsp:txXfrm>
        <a:off x="42036" y="1848191"/>
        <a:ext cx="4091688" cy="777048"/>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EC8DD9-746B-4AF7-BC69-799D82BB59A4}">
      <dsp:nvSpPr>
        <dsp:cNvPr id="0" name=""/>
        <dsp:cNvSpPr/>
      </dsp:nvSpPr>
      <dsp:spPr>
        <a:xfrm>
          <a:off x="0" y="9415"/>
          <a:ext cx="3794125" cy="7300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Set up your obstacle course in the schools outdoor learning space.</a:t>
          </a:r>
        </a:p>
      </dsp:txBody>
      <dsp:txXfrm>
        <a:off x="35640" y="45055"/>
        <a:ext cx="3722845" cy="658800"/>
      </dsp:txXfrm>
    </dsp:sp>
    <dsp:sp modelId="{F2B56158-7E0B-420F-8DB5-4CF0550CA3A7}">
      <dsp:nvSpPr>
        <dsp:cNvPr id="0" name=""/>
        <dsp:cNvSpPr/>
      </dsp:nvSpPr>
      <dsp:spPr>
        <a:xfrm>
          <a:off x="0" y="851815"/>
          <a:ext cx="3794125" cy="730080"/>
        </a:xfrm>
        <a:prstGeom prst="roundRect">
          <a:avLst/>
        </a:prstGeom>
        <a:solidFill>
          <a:schemeClr val="accent3">
            <a:hueOff val="-617032"/>
            <a:satOff val="-10836"/>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Build your course using tyres and crates or alternatively use natural resources, such as wooden planks or stumps of wood.</a:t>
          </a:r>
        </a:p>
      </dsp:txBody>
      <dsp:txXfrm>
        <a:off x="35640" y="887455"/>
        <a:ext cx="3722845" cy="658800"/>
      </dsp:txXfrm>
    </dsp:sp>
    <dsp:sp modelId="{9DCFAA65-6E6C-475A-BE0F-4B4252EA9505}">
      <dsp:nvSpPr>
        <dsp:cNvPr id="0" name=""/>
        <dsp:cNvSpPr/>
      </dsp:nvSpPr>
      <dsp:spPr>
        <a:xfrm>
          <a:off x="0" y="1694215"/>
          <a:ext cx="3794125" cy="730080"/>
        </a:xfrm>
        <a:prstGeom prst="roundRect">
          <a:avLst/>
        </a:prstGeom>
        <a:solidFill>
          <a:schemeClr val="accent3">
            <a:hueOff val="-1234063"/>
            <a:satOff val="-21671"/>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Children can develop their co-ordination, spatial awareness and motor skills by, climbing, crawling and balancing.</a:t>
          </a:r>
        </a:p>
      </dsp:txBody>
      <dsp:txXfrm>
        <a:off x="35640" y="1729855"/>
        <a:ext cx="3722845" cy="658800"/>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9C3AA-CEA4-4FE8-BCA6-C89BCF954E5C}">
      <dsp:nvSpPr>
        <dsp:cNvPr id="0" name=""/>
        <dsp:cNvSpPr/>
      </dsp:nvSpPr>
      <dsp:spPr>
        <a:xfrm>
          <a:off x="0" y="31774"/>
          <a:ext cx="4012262" cy="879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kern="1200"/>
            <a:t>Plant seeds or flowers and tend to the garden each day as a class. This will help the development of social and communication skills for autistic children and will create a sense of achievement once the project is complete.</a:t>
          </a:r>
        </a:p>
      </dsp:txBody>
      <dsp:txXfrm>
        <a:off x="42950" y="74724"/>
        <a:ext cx="3926362" cy="793940"/>
      </dsp:txXfrm>
    </dsp:sp>
    <dsp:sp modelId="{19EE6842-B77E-4C70-AB9C-E0599C49201A}">
      <dsp:nvSpPr>
        <dsp:cNvPr id="0" name=""/>
        <dsp:cNvSpPr/>
      </dsp:nvSpPr>
      <dsp:spPr>
        <a:xfrm>
          <a:off x="0" y="1039023"/>
          <a:ext cx="4012262" cy="879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kern="1200"/>
            <a:t>Opportunity to teach children about life cycles and wildlife in their natural habitat and extend on this further by creating a mini beast hotel</a:t>
          </a:r>
          <a:r>
            <a:rPr lang="en-GB" sz="1200" b="1" kern="1200"/>
            <a:t>.</a:t>
          </a:r>
        </a:p>
      </dsp:txBody>
      <dsp:txXfrm>
        <a:off x="42950" y="1081973"/>
        <a:ext cx="3926362" cy="793940"/>
      </dsp:txXfrm>
    </dsp:sp>
    <dsp:sp modelId="{C0AA57AC-8FD3-4473-9C6E-15B2B0A776EB}">
      <dsp:nvSpPr>
        <dsp:cNvPr id="0" name=""/>
        <dsp:cNvSpPr/>
      </dsp:nvSpPr>
      <dsp:spPr>
        <a:xfrm>
          <a:off x="0" y="2078045"/>
          <a:ext cx="4012262" cy="879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kern="1200"/>
            <a:t>Using a sensory rich activity for experiential learning that will assist in the development of social and communication skills for autistic children and will create a sense of achievement once the project is complete. </a:t>
          </a:r>
        </a:p>
      </dsp:txBody>
      <dsp:txXfrm>
        <a:off x="42950" y="2120995"/>
        <a:ext cx="3926362" cy="793940"/>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82E63-F2DE-4AAA-8077-48B737B865F8}">
      <dsp:nvSpPr>
        <dsp:cNvPr id="0" name=""/>
        <dsp:cNvSpPr/>
      </dsp:nvSpPr>
      <dsp:spPr>
        <a:xfrm>
          <a:off x="542" y="589229"/>
          <a:ext cx="2788015" cy="328001"/>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2A4601-BFCE-48EB-9509-019A667E55E1}">
      <dsp:nvSpPr>
        <dsp:cNvPr id="0" name=""/>
        <dsp:cNvSpPr/>
      </dsp:nvSpPr>
      <dsp:spPr>
        <a:xfrm>
          <a:off x="0" y="1217872"/>
          <a:ext cx="204817" cy="204817"/>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8DB5AF-6B80-4106-96FF-A9B570632EFC}">
      <dsp:nvSpPr>
        <dsp:cNvPr id="0" name=""/>
        <dsp:cNvSpPr/>
      </dsp:nvSpPr>
      <dsp:spPr>
        <a:xfrm>
          <a:off x="542" y="0"/>
          <a:ext cx="2788015" cy="589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35560" rIns="53340" bIns="35560" numCol="1" spcCol="1270" anchor="ctr" anchorCtr="0">
          <a:noAutofit/>
        </a:bodyPr>
        <a:lstStyle/>
        <a:p>
          <a:pPr marL="0" lvl="0" indent="0" algn="l" defTabSz="1244600">
            <a:lnSpc>
              <a:spcPct val="90000"/>
            </a:lnSpc>
            <a:spcBef>
              <a:spcPct val="0"/>
            </a:spcBef>
            <a:spcAft>
              <a:spcPct val="35000"/>
            </a:spcAft>
            <a:buNone/>
          </a:pPr>
          <a:r>
            <a:rPr lang="en-GB" sz="2800" kern="1200">
              <a:solidFill>
                <a:schemeClr val="accent3">
                  <a:lumMod val="75000"/>
                </a:schemeClr>
              </a:solidFill>
            </a:rPr>
            <a:t> </a:t>
          </a:r>
          <a:r>
            <a:rPr lang="en-GB" sz="2800" b="0" kern="1200" cap="none" spc="0">
              <a:ln w="0"/>
              <a:solidFill>
                <a:schemeClr val="accent3">
                  <a:lumMod val="75000"/>
                </a:schemeClr>
              </a:solidFill>
              <a:effectLst>
                <a:reflection blurRad="6350" stA="53000" endA="300" endPos="35500" dir="5400000" sy="-90000" algn="bl" rotWithShape="0"/>
              </a:effectLst>
            </a:rPr>
            <a:t>Visual Supports</a:t>
          </a:r>
          <a:endParaRPr lang="en-GB" sz="2800" kern="1200">
            <a:solidFill>
              <a:schemeClr val="accent3">
                <a:lumMod val="75000"/>
              </a:schemeClr>
            </a:solidFill>
          </a:endParaRPr>
        </a:p>
      </dsp:txBody>
      <dsp:txXfrm>
        <a:off x="542" y="0"/>
        <a:ext cx="2788015" cy="589229"/>
      </dsp:txXfrm>
    </dsp:sp>
    <dsp:sp modelId="{C4918127-962D-4CBE-8849-D2924165BCF7}">
      <dsp:nvSpPr>
        <dsp:cNvPr id="0" name=""/>
        <dsp:cNvSpPr/>
      </dsp:nvSpPr>
      <dsp:spPr>
        <a:xfrm>
          <a:off x="3001009" y="132313"/>
          <a:ext cx="204812" cy="204812"/>
        </a:xfrm>
        <a:prstGeom prst="rect">
          <a:avLst/>
        </a:prstGeom>
        <a:solidFill>
          <a:schemeClr val="lt1">
            <a:hueOff val="0"/>
            <a:satOff val="0"/>
            <a:lumOff val="0"/>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sp>
    <dsp:sp modelId="{1E72D345-5989-4D56-8B65-0525FD806F27}">
      <dsp:nvSpPr>
        <dsp:cNvPr id="0" name=""/>
        <dsp:cNvSpPr/>
      </dsp:nvSpPr>
      <dsp:spPr>
        <a:xfrm>
          <a:off x="195703" y="1053534"/>
          <a:ext cx="2592854" cy="47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a:t>Provide Routine and Structure</a:t>
          </a:r>
        </a:p>
      </dsp:txBody>
      <dsp:txXfrm>
        <a:off x="195703" y="1053534"/>
        <a:ext cx="2592854" cy="477418"/>
      </dsp:txXfrm>
    </dsp:sp>
    <dsp:sp modelId="{430448FE-EFD8-4840-A3A1-5373B2B90E62}">
      <dsp:nvSpPr>
        <dsp:cNvPr id="0" name=""/>
        <dsp:cNvSpPr/>
      </dsp:nvSpPr>
      <dsp:spPr>
        <a:xfrm>
          <a:off x="542" y="1667256"/>
          <a:ext cx="204812" cy="20481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F64C8D-6F62-4D52-92CF-042DD71A4A3C}">
      <dsp:nvSpPr>
        <dsp:cNvPr id="0" name=""/>
        <dsp:cNvSpPr/>
      </dsp:nvSpPr>
      <dsp:spPr>
        <a:xfrm>
          <a:off x="195703" y="1530953"/>
          <a:ext cx="2592854" cy="47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a:t>Build Confidence</a:t>
          </a:r>
        </a:p>
      </dsp:txBody>
      <dsp:txXfrm>
        <a:off x="195703" y="1530953"/>
        <a:ext cx="2592854" cy="477418"/>
      </dsp:txXfrm>
    </dsp:sp>
    <dsp:sp modelId="{6BAD58FD-923C-4840-8037-A77B87211259}">
      <dsp:nvSpPr>
        <dsp:cNvPr id="0" name=""/>
        <dsp:cNvSpPr/>
      </dsp:nvSpPr>
      <dsp:spPr>
        <a:xfrm>
          <a:off x="542" y="2144674"/>
          <a:ext cx="204812" cy="20481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386CEF-9781-45DD-8424-8BBC51528A27}">
      <dsp:nvSpPr>
        <dsp:cNvPr id="0" name=""/>
        <dsp:cNvSpPr/>
      </dsp:nvSpPr>
      <dsp:spPr>
        <a:xfrm>
          <a:off x="195703" y="2008371"/>
          <a:ext cx="2592854" cy="47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b="0" kern="1200"/>
            <a:t>Encourage Independence </a:t>
          </a:r>
        </a:p>
      </dsp:txBody>
      <dsp:txXfrm>
        <a:off x="195703" y="2008371"/>
        <a:ext cx="2592854" cy="477418"/>
      </dsp:txXfrm>
    </dsp:sp>
    <dsp:sp modelId="{A98927AC-693B-498C-9E39-F0494C092AD8}">
      <dsp:nvSpPr>
        <dsp:cNvPr id="0" name=""/>
        <dsp:cNvSpPr/>
      </dsp:nvSpPr>
      <dsp:spPr>
        <a:xfrm>
          <a:off x="2927959" y="589229"/>
          <a:ext cx="2788015" cy="328001"/>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1EDF96-3802-45C4-A160-5FC2B41DE84D}">
      <dsp:nvSpPr>
        <dsp:cNvPr id="0" name=""/>
        <dsp:cNvSpPr/>
      </dsp:nvSpPr>
      <dsp:spPr>
        <a:xfrm>
          <a:off x="2907795" y="2143648"/>
          <a:ext cx="204817" cy="204817"/>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D2F3B0-33BB-46F9-B90E-D66AEFE21F4A}">
      <dsp:nvSpPr>
        <dsp:cNvPr id="0" name=""/>
        <dsp:cNvSpPr/>
      </dsp:nvSpPr>
      <dsp:spPr>
        <a:xfrm>
          <a:off x="2927959" y="0"/>
          <a:ext cx="2788015" cy="589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44450" rIns="66675" bIns="44450" numCol="1" spcCol="1270" anchor="ctr" anchorCtr="0">
          <a:noAutofit/>
        </a:bodyPr>
        <a:lstStyle/>
        <a:p>
          <a:pPr marL="0" lvl="0" indent="0" algn="l" defTabSz="1555750">
            <a:lnSpc>
              <a:spcPct val="90000"/>
            </a:lnSpc>
            <a:spcBef>
              <a:spcPct val="0"/>
            </a:spcBef>
            <a:spcAft>
              <a:spcPct val="35000"/>
            </a:spcAft>
            <a:buNone/>
          </a:pPr>
          <a:endParaRPr lang="en-GB" sz="3500" kern="1200"/>
        </a:p>
      </dsp:txBody>
      <dsp:txXfrm>
        <a:off x="2927959" y="0"/>
        <a:ext cx="2788015" cy="589229"/>
      </dsp:txXfrm>
    </dsp:sp>
    <dsp:sp modelId="{A1234693-CDE7-46FC-ACB1-CD1D0EA64057}">
      <dsp:nvSpPr>
        <dsp:cNvPr id="0" name=""/>
        <dsp:cNvSpPr/>
      </dsp:nvSpPr>
      <dsp:spPr>
        <a:xfrm>
          <a:off x="2927959" y="1189837"/>
          <a:ext cx="204812" cy="20481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D5BF8D-E67F-4323-AD73-0D1B7D9E6CB9}">
      <dsp:nvSpPr>
        <dsp:cNvPr id="0" name=""/>
        <dsp:cNvSpPr/>
      </dsp:nvSpPr>
      <dsp:spPr>
        <a:xfrm>
          <a:off x="3123120" y="1053534"/>
          <a:ext cx="2592854" cy="47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a:t>Reduce Anxiety and Frustrations</a:t>
          </a:r>
        </a:p>
      </dsp:txBody>
      <dsp:txXfrm>
        <a:off x="3123120" y="1053534"/>
        <a:ext cx="2592854" cy="477418"/>
      </dsp:txXfrm>
    </dsp:sp>
    <dsp:sp modelId="{5BBCE3FF-C4BB-42C1-A01D-D5E69DC19634}">
      <dsp:nvSpPr>
        <dsp:cNvPr id="0" name=""/>
        <dsp:cNvSpPr/>
      </dsp:nvSpPr>
      <dsp:spPr>
        <a:xfrm>
          <a:off x="2927959" y="1667256"/>
          <a:ext cx="204812" cy="20481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11920F-855B-4523-B14F-7B3B6B1A7108}">
      <dsp:nvSpPr>
        <dsp:cNvPr id="0" name=""/>
        <dsp:cNvSpPr/>
      </dsp:nvSpPr>
      <dsp:spPr>
        <a:xfrm>
          <a:off x="3123120" y="1530953"/>
          <a:ext cx="2592854" cy="47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a:t>Improve Understanding</a:t>
          </a:r>
        </a:p>
      </dsp:txBody>
      <dsp:txXfrm>
        <a:off x="3123120" y="1530953"/>
        <a:ext cx="2592854" cy="477418"/>
      </dsp:txXfrm>
    </dsp:sp>
    <dsp:sp modelId="{C8022669-1F12-4BE8-BBFE-189C2C4B66B0}">
      <dsp:nvSpPr>
        <dsp:cNvPr id="0" name=""/>
        <dsp:cNvSpPr/>
      </dsp:nvSpPr>
      <dsp:spPr>
        <a:xfrm>
          <a:off x="3619722" y="244312"/>
          <a:ext cx="204812" cy="204812"/>
        </a:xfrm>
        <a:prstGeom prst="rect">
          <a:avLst/>
        </a:prstGeom>
        <a:solidFill>
          <a:schemeClr val="lt1">
            <a:hueOff val="0"/>
            <a:satOff val="0"/>
            <a:lumOff val="0"/>
            <a:alphaOff val="0"/>
          </a:schemeClr>
        </a:solidFill>
        <a:ln w="12700" cap="flat" cmpd="sng" algn="ctr">
          <a:solidFill>
            <a:srgbClr val="FFFFFF"/>
          </a:solidFill>
          <a:prstDash val="solid"/>
          <a:miter lim="800000"/>
        </a:ln>
        <a:effectLst/>
      </dsp:spPr>
      <dsp:style>
        <a:lnRef idx="2">
          <a:scrgbClr r="0" g="0" b="0"/>
        </a:lnRef>
        <a:fillRef idx="1">
          <a:scrgbClr r="0" g="0" b="0"/>
        </a:fillRef>
        <a:effectRef idx="0">
          <a:scrgbClr r="0" g="0" b="0"/>
        </a:effectRef>
        <a:fontRef idx="minor"/>
      </dsp:style>
    </dsp:sp>
    <dsp:sp modelId="{E0BC14D0-81FF-4229-9C19-C4CE0358D4AB}">
      <dsp:nvSpPr>
        <dsp:cNvPr id="0" name=""/>
        <dsp:cNvSpPr/>
      </dsp:nvSpPr>
      <dsp:spPr>
        <a:xfrm>
          <a:off x="3123120" y="2008371"/>
          <a:ext cx="2592854" cy="477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r>
            <a:rPr lang="en-GB" sz="1400" kern="1200"/>
            <a:t>Offer Social Interactions</a:t>
          </a:r>
        </a:p>
      </dsp:txBody>
      <dsp:txXfrm>
        <a:off x="3123120" y="2008371"/>
        <a:ext cx="2592854" cy="477418"/>
      </dsp:txXfrm>
    </dsp:sp>
  </dsp:spTree>
</dsp:drawing>
</file>

<file path=word/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D40A4-7B43-434C-8373-EFEA82B5DBB5}">
      <dsp:nvSpPr>
        <dsp:cNvPr id="0" name=""/>
        <dsp:cNvSpPr/>
      </dsp:nvSpPr>
      <dsp:spPr>
        <a:xfrm>
          <a:off x="0" y="125054"/>
          <a:ext cx="3069202" cy="57642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kern="1200"/>
            <a:t>Daily Timetable</a:t>
          </a:r>
        </a:p>
      </dsp:txBody>
      <dsp:txXfrm>
        <a:off x="16883" y="141937"/>
        <a:ext cx="3035436" cy="542655"/>
      </dsp:txXfrm>
    </dsp:sp>
    <dsp:sp modelId="{F9D49D7A-866D-441D-96B5-33900BCD2B4C}">
      <dsp:nvSpPr>
        <dsp:cNvPr id="0" name=""/>
        <dsp:cNvSpPr/>
      </dsp:nvSpPr>
      <dsp:spPr>
        <a:xfrm>
          <a:off x="37723" y="908177"/>
          <a:ext cx="425525" cy="379296"/>
        </a:xfrm>
        <a:prstGeom prst="roundRect">
          <a:avLst>
            <a:gd name="adj" fmla="val 1667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C3CE4-B53D-457B-9B18-545DBA88C4F1}">
      <dsp:nvSpPr>
        <dsp:cNvPr id="0" name=""/>
        <dsp:cNvSpPr/>
      </dsp:nvSpPr>
      <dsp:spPr>
        <a:xfrm>
          <a:off x="573282" y="780203"/>
          <a:ext cx="2458196" cy="635245"/>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i="0" kern="1200"/>
            <a:t>Provides structure and predictability to the day, reducing anxiety.</a:t>
          </a:r>
        </a:p>
      </dsp:txBody>
      <dsp:txXfrm>
        <a:off x="604298" y="811219"/>
        <a:ext cx="2396164" cy="573213"/>
      </dsp:txXfrm>
    </dsp:sp>
    <dsp:sp modelId="{9F5D0091-7756-4E53-9617-E45688F7A643}">
      <dsp:nvSpPr>
        <dsp:cNvPr id="0" name=""/>
        <dsp:cNvSpPr/>
      </dsp:nvSpPr>
      <dsp:spPr>
        <a:xfrm>
          <a:off x="109289" y="1659562"/>
          <a:ext cx="282394" cy="371151"/>
        </a:xfrm>
        <a:prstGeom prst="roundRect">
          <a:avLst>
            <a:gd name="adj" fmla="val 1667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2DE2C-8C40-4A10-9E87-1A0B2998C60B}">
      <dsp:nvSpPr>
        <dsp:cNvPr id="0" name=""/>
        <dsp:cNvSpPr/>
      </dsp:nvSpPr>
      <dsp:spPr>
        <a:xfrm>
          <a:off x="573282" y="1484619"/>
          <a:ext cx="2458196" cy="721039"/>
        </a:xfrm>
        <a:prstGeom prst="roundRect">
          <a:avLst>
            <a:gd name="adj" fmla="val 16670"/>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Help with autistic children who struggle with transitions.</a:t>
          </a:r>
        </a:p>
        <a:p>
          <a:pPr marL="0" lvl="0" indent="0" algn="ctr" defTabSz="533400">
            <a:lnSpc>
              <a:spcPct val="90000"/>
            </a:lnSpc>
            <a:spcBef>
              <a:spcPct val="0"/>
            </a:spcBef>
            <a:spcAft>
              <a:spcPct val="35000"/>
            </a:spcAft>
            <a:buNone/>
          </a:pPr>
          <a:r>
            <a:rPr lang="en-GB" sz="800" kern="1200"/>
            <a:t>(National Autistic Society, no date).</a:t>
          </a:r>
        </a:p>
      </dsp:txBody>
      <dsp:txXfrm>
        <a:off x="608487" y="1519824"/>
        <a:ext cx="2387786" cy="650629"/>
      </dsp:txXfrm>
    </dsp:sp>
  </dsp:spTree>
</dsp:drawing>
</file>

<file path=word/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7C4F3-FA89-4F1C-9AC8-CA8BB30CBB0C}">
      <dsp:nvSpPr>
        <dsp:cNvPr id="0" name=""/>
        <dsp:cNvSpPr/>
      </dsp:nvSpPr>
      <dsp:spPr>
        <a:xfrm>
          <a:off x="29350" y="129"/>
          <a:ext cx="3280763" cy="6706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GB" sz="2400" b="1" kern="1200"/>
            <a:t>  Now and Next Boards</a:t>
          </a:r>
        </a:p>
      </dsp:txBody>
      <dsp:txXfrm>
        <a:off x="48992" y="19771"/>
        <a:ext cx="3241479" cy="631353"/>
      </dsp:txXfrm>
    </dsp:sp>
    <dsp:sp modelId="{9B530427-F4B0-4C9F-8574-DC94E0FC2DD6}">
      <dsp:nvSpPr>
        <dsp:cNvPr id="0" name=""/>
        <dsp:cNvSpPr/>
      </dsp:nvSpPr>
      <dsp:spPr>
        <a:xfrm>
          <a:off x="0" y="889681"/>
          <a:ext cx="537042" cy="537042"/>
        </a:xfrm>
        <a:prstGeom prst="roundRect">
          <a:avLst>
            <a:gd name="adj" fmla="val 1667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718B20-C55C-48A2-89E1-AD1BA140467A}">
      <dsp:nvSpPr>
        <dsp:cNvPr id="0" name=""/>
        <dsp:cNvSpPr/>
      </dsp:nvSpPr>
      <dsp:spPr>
        <a:xfrm>
          <a:off x="650460" y="759357"/>
          <a:ext cx="2456183" cy="670218"/>
        </a:xfrm>
        <a:prstGeom prst="roundRect">
          <a:avLst>
            <a:gd name="adj" fmla="val 166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Supports autistic pupils with difficult transitions, reducing frustrations.</a:t>
          </a:r>
        </a:p>
      </dsp:txBody>
      <dsp:txXfrm>
        <a:off x="683183" y="792080"/>
        <a:ext cx="2390737" cy="604772"/>
      </dsp:txXfrm>
    </dsp:sp>
    <dsp:sp modelId="{DAB6282A-210E-47AA-9FB0-96146A72A124}">
      <dsp:nvSpPr>
        <dsp:cNvPr id="0" name=""/>
        <dsp:cNvSpPr/>
      </dsp:nvSpPr>
      <dsp:spPr>
        <a:xfrm>
          <a:off x="113484" y="1572166"/>
          <a:ext cx="360103" cy="544244"/>
        </a:xfrm>
        <a:prstGeom prst="roundRect">
          <a:avLst>
            <a:gd name="adj" fmla="val 1667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215BD-9C87-4D04-A78D-DEE2B8CB10E1}">
      <dsp:nvSpPr>
        <dsp:cNvPr id="0" name=""/>
        <dsp:cNvSpPr/>
      </dsp:nvSpPr>
      <dsp:spPr>
        <a:xfrm>
          <a:off x="673643" y="1453888"/>
          <a:ext cx="2414805" cy="684380"/>
        </a:xfrm>
        <a:prstGeom prst="roundRect">
          <a:avLst>
            <a:gd name="adj" fmla="val 16670"/>
          </a:avLst>
        </a:prstGeom>
        <a:solidFill>
          <a:schemeClr val="accent4">
            <a:hueOff val="-1528355"/>
            <a:satOff val="-10245"/>
            <a:lumOff val="-105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Provides opportunity to follow instruction and develop a new skill.</a:t>
          </a:r>
        </a:p>
        <a:p>
          <a:pPr marL="0" lvl="0" indent="0" algn="ctr" defTabSz="533400">
            <a:lnSpc>
              <a:spcPct val="90000"/>
            </a:lnSpc>
            <a:spcBef>
              <a:spcPct val="0"/>
            </a:spcBef>
            <a:spcAft>
              <a:spcPct val="35000"/>
            </a:spcAft>
            <a:buNone/>
          </a:pPr>
          <a:r>
            <a:rPr lang="en-GB" sz="700" kern="1200"/>
            <a:t>(National Autistic Society, no date).</a:t>
          </a:r>
        </a:p>
      </dsp:txBody>
      <dsp:txXfrm>
        <a:off x="707058" y="1487303"/>
        <a:ext cx="2347975" cy="617550"/>
      </dsp:txXfrm>
    </dsp:sp>
  </dsp:spTree>
</dsp:drawing>
</file>

<file path=word/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0EA76E-E314-48A1-BA83-BF6CA85226F7}">
      <dsp:nvSpPr>
        <dsp:cNvPr id="0" name=""/>
        <dsp:cNvSpPr/>
      </dsp:nvSpPr>
      <dsp:spPr>
        <a:xfrm>
          <a:off x="281890" y="0"/>
          <a:ext cx="2887105" cy="744395"/>
        </a:xfrm>
        <a:prstGeom prst="roundRect">
          <a:avLst>
            <a:gd name="adj" fmla="val 10000"/>
          </a:avLst>
        </a:prstGeom>
        <a:solidFill>
          <a:schemeClr val="accent2">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b="1" kern="1200"/>
            <a:t>PECS and AAC</a:t>
          </a:r>
        </a:p>
        <a:p>
          <a:pPr marL="0" lvl="0" indent="0" algn="ctr" defTabSz="1066800">
            <a:lnSpc>
              <a:spcPct val="90000"/>
            </a:lnSpc>
            <a:spcBef>
              <a:spcPct val="0"/>
            </a:spcBef>
            <a:spcAft>
              <a:spcPct val="35000"/>
            </a:spcAft>
            <a:buNone/>
          </a:pPr>
          <a:r>
            <a:rPr lang="en-GB" sz="800" kern="1200"/>
            <a:t>Picture Exchange Communication System and </a:t>
          </a:r>
          <a:r>
            <a:rPr lang="en-GB" sz="800" b="0" i="0" kern="1200"/>
            <a:t>Augmentative and Alternative Communication</a:t>
          </a:r>
          <a:endParaRPr lang="en-GB" sz="800" kern="1200"/>
        </a:p>
      </dsp:txBody>
      <dsp:txXfrm>
        <a:off x="303693" y="21803"/>
        <a:ext cx="2843499" cy="700789"/>
      </dsp:txXfrm>
    </dsp:sp>
    <dsp:sp modelId="{5BF8CB4F-20FD-4F44-A076-18A762F00844}">
      <dsp:nvSpPr>
        <dsp:cNvPr id="0" name=""/>
        <dsp:cNvSpPr/>
      </dsp:nvSpPr>
      <dsp:spPr>
        <a:xfrm>
          <a:off x="13262" y="1037936"/>
          <a:ext cx="485773" cy="485773"/>
        </a:xfrm>
        <a:prstGeom prst="roundRect">
          <a:avLst>
            <a:gd name="adj" fmla="val 1667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9A00D-CBCD-4679-A7E8-AC3DB6101642}">
      <dsp:nvSpPr>
        <dsp:cNvPr id="0" name=""/>
        <dsp:cNvSpPr/>
      </dsp:nvSpPr>
      <dsp:spPr>
        <a:xfrm>
          <a:off x="650653" y="832932"/>
          <a:ext cx="2374109" cy="780148"/>
        </a:xfrm>
        <a:prstGeom prst="roundRect">
          <a:avLst>
            <a:gd name="adj" fmla="val 1667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1" kern="1200"/>
            <a:t>PECS- A functional Communication system that teaches expressive communication through pictures.</a:t>
          </a:r>
        </a:p>
        <a:p>
          <a:pPr marL="0" lvl="0" indent="0" algn="ctr" defTabSz="488950">
            <a:lnSpc>
              <a:spcPct val="90000"/>
            </a:lnSpc>
            <a:spcBef>
              <a:spcPct val="0"/>
            </a:spcBef>
            <a:spcAft>
              <a:spcPct val="35000"/>
            </a:spcAft>
            <a:buNone/>
          </a:pPr>
          <a:r>
            <a:rPr lang="en-GB" sz="800" b="1" kern="1200"/>
            <a:t>(National Autistic Society, 2023).  </a:t>
          </a:r>
        </a:p>
      </dsp:txBody>
      <dsp:txXfrm>
        <a:off x="688744" y="871023"/>
        <a:ext cx="2297927" cy="703966"/>
      </dsp:txXfrm>
    </dsp:sp>
    <dsp:sp modelId="{A83B6EE6-CC02-4212-9271-C8267A0F025C}">
      <dsp:nvSpPr>
        <dsp:cNvPr id="0" name=""/>
        <dsp:cNvSpPr/>
      </dsp:nvSpPr>
      <dsp:spPr>
        <a:xfrm>
          <a:off x="76770" y="1938537"/>
          <a:ext cx="485773" cy="485773"/>
        </a:xfrm>
        <a:prstGeom prst="roundRect">
          <a:avLst>
            <a:gd name="adj" fmla="val 1667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6F787-CF05-423A-A0E6-113BD73D2037}">
      <dsp:nvSpPr>
        <dsp:cNvPr id="0" name=""/>
        <dsp:cNvSpPr/>
      </dsp:nvSpPr>
      <dsp:spPr>
        <a:xfrm>
          <a:off x="758736" y="1672472"/>
          <a:ext cx="2271431" cy="1064432"/>
        </a:xfrm>
        <a:prstGeom prst="roundRect">
          <a:avLst>
            <a:gd name="adj" fmla="val 16670"/>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b="1" kern="1200"/>
            <a:t>AAC- Alternative methods of communication that uses systems that focus on pictures, gestures and other visual supports  that can be elctronic or paper based.</a:t>
          </a:r>
        </a:p>
        <a:p>
          <a:pPr marL="0" lvl="0" indent="0" algn="ctr" defTabSz="444500">
            <a:lnSpc>
              <a:spcPct val="90000"/>
            </a:lnSpc>
            <a:spcBef>
              <a:spcPct val="0"/>
            </a:spcBef>
            <a:spcAft>
              <a:spcPct val="35000"/>
            </a:spcAft>
            <a:buNone/>
          </a:pPr>
          <a:r>
            <a:rPr lang="en-GB" sz="700" b="1" kern="1200"/>
            <a:t>(National Autistic Society, 2023).</a:t>
          </a:r>
        </a:p>
      </dsp:txBody>
      <dsp:txXfrm>
        <a:off x="810707" y="1724443"/>
        <a:ext cx="2167489" cy="960490"/>
      </dsp:txXfrm>
    </dsp:sp>
  </dsp:spTree>
</dsp:drawing>
</file>

<file path=word/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word/diagrams/layout4.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word/diagrams/layout5.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word/diagrams/layout6.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word/diagrams/layout7.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word/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ustom 291">
      <a:majorFont>
        <a:latin typeface="Tw Cen M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2025</PublishDate>
  <Abstract/>
  <CompanyAddress/>
  <CompanyPhone/>
  <CompanyFax/>
  <CompanyEmail/>
</CoverPage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b:Sources xmlns:b="http://schemas.openxmlformats.org/officeDocument/2006/bibliography" xmlns="http://schemas.openxmlformats.org/officeDocument/2006/bibliography" SelectedStyle="\TURABIAN.XSL" StyleName="Turabian" Version="6"/>
</file>

<file path=customXml/item5.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444753A9-7506-4DF0-8436-029231F1843F}">
  <ds:schemaRefs>
    <ds:schemaRef ds:uri="http://schemas.microsoft.com/sharepoint/v3/contenttype/forms"/>
  </ds:schemaRefs>
</ds:datastoreItem>
</file>

<file path=customXml/itemProps3.xml><?xml version="1.0" encoding="utf-8"?>
<ds:datastoreItem xmlns:ds="http://schemas.openxmlformats.org/officeDocument/2006/customXml" ds:itemID="{C9086043-D45D-406A-9F14-16186BC2F3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DDFD2183-E5C6-41AB-B475-FEC325927D60}">
  <ds:schemaRefs>
    <ds:schemaRef ds:uri="http://schemas.openxmlformats.org/officeDocument/2006/bibliography"/>
  </ds:schemaRefs>
</ds:datastoreItem>
</file>

<file path=customXml/itemProps5.xml><?xml version="1.0" encoding="utf-8"?>
<ds:datastoreItem xmlns:ds="http://schemas.openxmlformats.org/officeDocument/2006/customXml" ds:itemID="{9635B084-AF06-459E-9FF3-A8531B9F619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{D87F885C-15F6-4267-8F69-EA04C7817253}tf33742482_win32</Template>
  <TotalTime>1</TotalTime>
  <Pages>29</Pages>
  <Words>6938</Words>
  <Characters>43711</Characters>
  <Application>Microsoft Office Word</Application>
  <DocSecurity>0</DocSecurity>
  <Lines>857</Lines>
  <Paragraphs>251</Paragraphs>
  <ScaleCrop>false</ScaleCrop>
  <HeadingPairs>
    <vt:vector size="2" baseType="variant">
      <vt:variant>
        <vt:lpstr>Title</vt:lpstr>
      </vt:variant>
      <vt:variant>
        <vt:i4>1</vt:i4>
      </vt:variant>
    </vt:vector>
  </HeadingPairs>
  <TitlesOfParts>
    <vt:vector size="1" baseType="lpstr">
      <vt:lpstr>P</vt:lpstr>
    </vt:vector>
  </TitlesOfParts>
  <Company/>
  <LinksUpToDate>false</LinksUpToDate>
  <CharactersWithSpaces>50398</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dc:title>
  <dc:subject/>
  <dc:creator>Alanna Earls</dc:creator>
  <cp:keywords/>
  <dc:description/>
  <cp:lastModifiedBy>Alanna Earls</cp:lastModifiedBy>
  <cp:revision>2</cp:revision>
  <dcterms:created xsi:type="dcterms:W3CDTF">2025-01-17T10:17:00Z</dcterms:created>
  <dcterms:modified xsi:type="dcterms:W3CDTF">2025-01-17T10:17:00Z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