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7" r:id="rId2"/>
    <p:sldId id="258" r:id="rId3"/>
    <p:sldId id="259" r:id="rId4"/>
    <p:sldId id="260" r:id="rId5"/>
    <p:sldId id="261" r:id="rId6"/>
    <p:sldId id="263" r:id="rId7"/>
    <p:sldId id="268" r:id="rId8"/>
    <p:sldId id="269" r:id="rId9"/>
    <p:sldId id="266" r:id="rId10"/>
    <p:sldId id="267" r:id="rId11"/>
    <p:sldId id="265" r:id="rId12"/>
    <p:sldId id="270" r:id="rId13"/>
  </p:sldIdLst>
  <p:sldSz cx="18288000" cy="10287000"/>
  <p:notesSz cx="18288000" cy="10287000"/>
  <p:defaultTextStyle>
    <a:defPPr>
      <a:defRPr kern="0"/>
    </a:defPPr>
  </p:defaultTextStyle>
  <p:extLst>
    <p:ext uri="{521415D9-36F7-43E2-AB2F-B90AF26B5E84}">
      <p14:sectionLst xmlns:p14="http://schemas.microsoft.com/office/powerpoint/2010/main">
        <p14:section name="Default Section" id="{12D129D4-4911-4DD1-92B0-E7A072FE4385}">
          <p14:sldIdLst>
            <p14:sldId id="257"/>
            <p14:sldId id="258"/>
            <p14:sldId id="259"/>
            <p14:sldId id="260"/>
            <p14:sldId id="261"/>
            <p14:sldId id="263"/>
            <p14:sldId id="268"/>
            <p14:sldId id="269"/>
          </p14:sldIdLst>
        </p14:section>
        <p14:section name="Untitled Section" id="{6DFD26BA-8ADD-404B-AAA5-BF7D009704D6}">
          <p14:sldIdLst>
            <p14:sldId id="266"/>
            <p14:sldId id="267"/>
            <p14:sldId id="265"/>
            <p14:sldId id="270"/>
          </p14:sldIdLst>
        </p14:section>
      </p14:sectionLst>
    </p:ex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1852EE-9428-4BF9-AE6A-541527B4E165}" v="3" dt="2026-02-05T17:03:45.308"/>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774" y="8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 iqbal" userId="9219cfbb36f00cf0" providerId="LiveId" clId="{097C3A50-6291-42CF-9D02-92851E8A5151}"/>
    <pc:docChg chg="undo custSel modSld">
      <pc:chgData name="sana iqbal" userId="9219cfbb36f00cf0" providerId="LiveId" clId="{097C3A50-6291-42CF-9D02-92851E8A5151}" dt="2026-02-05T17:20:13.568" v="1189" actId="114"/>
      <pc:docMkLst>
        <pc:docMk/>
      </pc:docMkLst>
      <pc:sldChg chg="addSp delSp modSp mod">
        <pc:chgData name="sana iqbal" userId="9219cfbb36f00cf0" providerId="LiveId" clId="{097C3A50-6291-42CF-9D02-92851E8A5151}" dt="2026-02-05T16:40:33.119" v="30" actId="14100"/>
        <pc:sldMkLst>
          <pc:docMk/>
          <pc:sldMk cId="0" sldId="256"/>
        </pc:sldMkLst>
        <pc:spChg chg="add del">
          <ac:chgData name="sana iqbal" userId="9219cfbb36f00cf0" providerId="LiveId" clId="{097C3A50-6291-42CF-9D02-92851E8A5151}" dt="2026-02-02T14:54:12.236" v="5" actId="478"/>
          <ac:spMkLst>
            <pc:docMk/>
            <pc:sldMk cId="0" sldId="256"/>
            <ac:spMk id="3" creationId="{00000000-0000-0000-0000-000000000000}"/>
          </ac:spMkLst>
        </pc:spChg>
        <pc:spChg chg="add mod">
          <ac:chgData name="sana iqbal" userId="9219cfbb36f00cf0" providerId="LiveId" clId="{097C3A50-6291-42CF-9D02-92851E8A5151}" dt="2026-02-05T16:40:33.119" v="30" actId="14100"/>
          <ac:spMkLst>
            <pc:docMk/>
            <pc:sldMk cId="0" sldId="256"/>
            <ac:spMk id="14" creationId="{8A51D1A8-AD79-25EB-CD45-55082DBD84A7}"/>
          </ac:spMkLst>
        </pc:spChg>
      </pc:sldChg>
      <pc:sldChg chg="addSp delSp modSp mod">
        <pc:chgData name="sana iqbal" userId="9219cfbb36f00cf0" providerId="LiveId" clId="{097C3A50-6291-42CF-9D02-92851E8A5151}" dt="2026-02-05T16:43:58.779" v="91" actId="20577"/>
        <pc:sldMkLst>
          <pc:docMk/>
          <pc:sldMk cId="0" sldId="257"/>
        </pc:sldMkLst>
        <pc:spChg chg="mod">
          <ac:chgData name="sana iqbal" userId="9219cfbb36f00cf0" providerId="LiveId" clId="{097C3A50-6291-42CF-9D02-92851E8A5151}" dt="2026-02-05T16:42:14.850" v="42" actId="1076"/>
          <ac:spMkLst>
            <pc:docMk/>
            <pc:sldMk cId="0" sldId="257"/>
            <ac:spMk id="3" creationId="{00000000-0000-0000-0000-000000000000}"/>
          </ac:spMkLst>
        </pc:spChg>
        <pc:spChg chg="mod">
          <ac:chgData name="sana iqbal" userId="9219cfbb36f00cf0" providerId="LiveId" clId="{097C3A50-6291-42CF-9D02-92851E8A5151}" dt="2026-02-05T16:43:58.779" v="91" actId="20577"/>
          <ac:spMkLst>
            <pc:docMk/>
            <pc:sldMk cId="0" sldId="257"/>
            <ac:spMk id="8" creationId="{00000000-0000-0000-0000-000000000000}"/>
          </ac:spMkLst>
        </pc:spChg>
        <pc:spChg chg="del mod">
          <ac:chgData name="sana iqbal" userId="9219cfbb36f00cf0" providerId="LiveId" clId="{097C3A50-6291-42CF-9D02-92851E8A5151}" dt="2026-02-05T16:40:45.957" v="33" actId="478"/>
          <ac:spMkLst>
            <pc:docMk/>
            <pc:sldMk cId="0" sldId="257"/>
            <ac:spMk id="9" creationId="{00000000-0000-0000-0000-000000000000}"/>
          </ac:spMkLst>
        </pc:spChg>
        <pc:picChg chg="add del mod">
          <ac:chgData name="sana iqbal" userId="9219cfbb36f00cf0" providerId="LiveId" clId="{097C3A50-6291-42CF-9D02-92851E8A5151}" dt="2026-02-05T16:41:59.931" v="40" actId="478"/>
          <ac:picMkLst>
            <pc:docMk/>
            <pc:sldMk cId="0" sldId="257"/>
            <ac:picMk id="5" creationId="{00000000-0000-0000-0000-000000000000}"/>
          </ac:picMkLst>
        </pc:picChg>
      </pc:sldChg>
      <pc:sldChg chg="addSp delSp modSp mod">
        <pc:chgData name="sana iqbal" userId="9219cfbb36f00cf0" providerId="LiveId" clId="{097C3A50-6291-42CF-9D02-92851E8A5151}" dt="2026-02-05T17:14:48.212" v="999" actId="207"/>
        <pc:sldMkLst>
          <pc:docMk/>
          <pc:sldMk cId="0" sldId="258"/>
        </pc:sldMkLst>
        <pc:spChg chg="mod">
          <ac:chgData name="sana iqbal" userId="9219cfbb36f00cf0" providerId="LiveId" clId="{097C3A50-6291-42CF-9D02-92851E8A5151}" dt="2026-02-05T17:00:12.049" v="289" actId="20577"/>
          <ac:spMkLst>
            <pc:docMk/>
            <pc:sldMk cId="0" sldId="258"/>
            <ac:spMk id="3" creationId="{00000000-0000-0000-0000-000000000000}"/>
          </ac:spMkLst>
        </pc:spChg>
        <pc:spChg chg="mod">
          <ac:chgData name="sana iqbal" userId="9219cfbb36f00cf0" providerId="LiveId" clId="{097C3A50-6291-42CF-9D02-92851E8A5151}" dt="2026-02-05T17:03:58.094" v="415" actId="20577"/>
          <ac:spMkLst>
            <pc:docMk/>
            <pc:sldMk cId="0" sldId="258"/>
            <ac:spMk id="4" creationId="{00000000-0000-0000-0000-000000000000}"/>
          </ac:spMkLst>
        </pc:spChg>
        <pc:spChg chg="mod">
          <ac:chgData name="sana iqbal" userId="9219cfbb36f00cf0" providerId="LiveId" clId="{097C3A50-6291-42CF-9D02-92851E8A5151}" dt="2026-02-05T16:56:22.188" v="249" actId="122"/>
          <ac:spMkLst>
            <pc:docMk/>
            <pc:sldMk cId="0" sldId="258"/>
            <ac:spMk id="5" creationId="{00000000-0000-0000-0000-000000000000}"/>
          </ac:spMkLst>
        </pc:spChg>
        <pc:spChg chg="mod">
          <ac:chgData name="sana iqbal" userId="9219cfbb36f00cf0" providerId="LiveId" clId="{097C3A50-6291-42CF-9D02-92851E8A5151}" dt="2026-02-05T17:05:12.348" v="425" actId="20577"/>
          <ac:spMkLst>
            <pc:docMk/>
            <pc:sldMk cId="0" sldId="258"/>
            <ac:spMk id="6" creationId="{00000000-0000-0000-0000-000000000000}"/>
          </ac:spMkLst>
        </pc:spChg>
        <pc:spChg chg="del mod">
          <ac:chgData name="sana iqbal" userId="9219cfbb36f00cf0" providerId="LiveId" clId="{097C3A50-6291-42CF-9D02-92851E8A5151}" dt="2026-02-05T16:53:36.587" v="226" actId="478"/>
          <ac:spMkLst>
            <pc:docMk/>
            <pc:sldMk cId="0" sldId="258"/>
            <ac:spMk id="17" creationId="{00000000-0000-0000-0000-000000000000}"/>
          </ac:spMkLst>
        </pc:spChg>
        <pc:spChg chg="add del mod">
          <ac:chgData name="sana iqbal" userId="9219cfbb36f00cf0" providerId="LiveId" clId="{097C3A50-6291-42CF-9D02-92851E8A5151}" dt="2026-02-05T16:53:03.597" v="220" actId="478"/>
          <ac:spMkLst>
            <pc:docMk/>
            <pc:sldMk cId="0" sldId="258"/>
            <ac:spMk id="18" creationId="{00000000-0000-0000-0000-000000000000}"/>
          </ac:spMkLst>
        </pc:spChg>
        <pc:spChg chg="del">
          <ac:chgData name="sana iqbal" userId="9219cfbb36f00cf0" providerId="LiveId" clId="{097C3A50-6291-42CF-9D02-92851E8A5151}" dt="2026-02-05T16:53:12.478" v="222" actId="478"/>
          <ac:spMkLst>
            <pc:docMk/>
            <pc:sldMk cId="0" sldId="258"/>
            <ac:spMk id="19" creationId="{00000000-0000-0000-0000-000000000000}"/>
          </ac:spMkLst>
        </pc:spChg>
        <pc:spChg chg="del">
          <ac:chgData name="sana iqbal" userId="9219cfbb36f00cf0" providerId="LiveId" clId="{097C3A50-6291-42CF-9D02-92851E8A5151}" dt="2026-02-05T16:56:14.172" v="248" actId="478"/>
          <ac:spMkLst>
            <pc:docMk/>
            <pc:sldMk cId="0" sldId="258"/>
            <ac:spMk id="20" creationId="{00000000-0000-0000-0000-000000000000}"/>
          </ac:spMkLst>
        </pc:spChg>
        <pc:spChg chg="del mod">
          <ac:chgData name="sana iqbal" userId="9219cfbb36f00cf0" providerId="LiveId" clId="{097C3A50-6291-42CF-9D02-92851E8A5151}" dt="2026-02-05T16:44:28.766" v="98"/>
          <ac:spMkLst>
            <pc:docMk/>
            <pc:sldMk cId="0" sldId="258"/>
            <ac:spMk id="21" creationId="{00000000-0000-0000-0000-000000000000}"/>
          </ac:spMkLst>
        </pc:spChg>
        <pc:spChg chg="del mod">
          <ac:chgData name="sana iqbal" userId="9219cfbb36f00cf0" providerId="LiveId" clId="{097C3A50-6291-42CF-9D02-92851E8A5151}" dt="2026-02-05T16:44:35.343" v="100" actId="478"/>
          <ac:spMkLst>
            <pc:docMk/>
            <pc:sldMk cId="0" sldId="258"/>
            <ac:spMk id="22" creationId="{00000000-0000-0000-0000-000000000000}"/>
          </ac:spMkLst>
        </pc:spChg>
        <pc:spChg chg="del mod">
          <ac:chgData name="sana iqbal" userId="9219cfbb36f00cf0" providerId="LiveId" clId="{097C3A50-6291-42CF-9D02-92851E8A5151}" dt="2026-02-05T16:44:28.766" v="96" actId="478"/>
          <ac:spMkLst>
            <pc:docMk/>
            <pc:sldMk cId="0" sldId="258"/>
            <ac:spMk id="23" creationId="{00000000-0000-0000-0000-000000000000}"/>
          </ac:spMkLst>
        </pc:spChg>
        <pc:spChg chg="del">
          <ac:chgData name="sana iqbal" userId="9219cfbb36f00cf0" providerId="LiveId" clId="{097C3A50-6291-42CF-9D02-92851E8A5151}" dt="2026-02-05T16:44:45.129" v="101" actId="478"/>
          <ac:spMkLst>
            <pc:docMk/>
            <pc:sldMk cId="0" sldId="258"/>
            <ac:spMk id="24" creationId="{00000000-0000-0000-0000-000000000000}"/>
          </ac:spMkLst>
        </pc:spChg>
        <pc:spChg chg="del">
          <ac:chgData name="sana iqbal" userId="9219cfbb36f00cf0" providerId="LiveId" clId="{097C3A50-6291-42CF-9D02-92851E8A5151}" dt="2026-02-05T16:44:53.207" v="103" actId="478"/>
          <ac:spMkLst>
            <pc:docMk/>
            <pc:sldMk cId="0" sldId="258"/>
            <ac:spMk id="25" creationId="{00000000-0000-0000-0000-000000000000}"/>
          </ac:spMkLst>
        </pc:spChg>
        <pc:spChg chg="del">
          <ac:chgData name="sana iqbal" userId="9219cfbb36f00cf0" providerId="LiveId" clId="{097C3A50-6291-42CF-9D02-92851E8A5151}" dt="2026-02-05T16:44:48.868" v="102" actId="478"/>
          <ac:spMkLst>
            <pc:docMk/>
            <pc:sldMk cId="0" sldId="258"/>
            <ac:spMk id="26" creationId="{00000000-0000-0000-0000-000000000000}"/>
          </ac:spMkLst>
        </pc:spChg>
        <pc:spChg chg="del">
          <ac:chgData name="sana iqbal" userId="9219cfbb36f00cf0" providerId="LiveId" clId="{097C3A50-6291-42CF-9D02-92851E8A5151}" dt="2026-02-05T16:45:03.038" v="106" actId="478"/>
          <ac:spMkLst>
            <pc:docMk/>
            <pc:sldMk cId="0" sldId="258"/>
            <ac:spMk id="27" creationId="{00000000-0000-0000-0000-000000000000}"/>
          </ac:spMkLst>
        </pc:spChg>
        <pc:spChg chg="add del mod">
          <ac:chgData name="sana iqbal" userId="9219cfbb36f00cf0" providerId="LiveId" clId="{097C3A50-6291-42CF-9D02-92851E8A5151}" dt="2026-02-05T16:51:06.563" v="194" actId="478"/>
          <ac:spMkLst>
            <pc:docMk/>
            <pc:sldMk cId="0" sldId="258"/>
            <ac:spMk id="28" creationId="{00000000-0000-0000-0000-000000000000}"/>
          </ac:spMkLst>
        </pc:spChg>
        <pc:spChg chg="del mod">
          <ac:chgData name="sana iqbal" userId="9219cfbb36f00cf0" providerId="LiveId" clId="{097C3A50-6291-42CF-9D02-92851E8A5151}" dt="2026-02-05T16:44:58.683" v="105" actId="478"/>
          <ac:spMkLst>
            <pc:docMk/>
            <pc:sldMk cId="0" sldId="258"/>
            <ac:spMk id="29" creationId="{00000000-0000-0000-0000-000000000000}"/>
          </ac:spMkLst>
        </pc:spChg>
        <pc:spChg chg="add del mod">
          <ac:chgData name="sana iqbal" userId="9219cfbb36f00cf0" providerId="LiveId" clId="{097C3A50-6291-42CF-9D02-92851E8A5151}" dt="2026-02-05T17:14:48.212" v="999" actId="207"/>
          <ac:spMkLst>
            <pc:docMk/>
            <pc:sldMk cId="0" sldId="258"/>
            <ac:spMk id="30" creationId="{00000000-0000-0000-0000-000000000000}"/>
          </ac:spMkLst>
        </pc:spChg>
        <pc:spChg chg="add del mod">
          <ac:chgData name="sana iqbal" userId="9219cfbb36f00cf0" providerId="LiveId" clId="{097C3A50-6291-42CF-9D02-92851E8A5151}" dt="2026-02-05T16:53:08.335" v="221" actId="478"/>
          <ac:spMkLst>
            <pc:docMk/>
            <pc:sldMk cId="0" sldId="258"/>
            <ac:spMk id="34" creationId="{219388C1-9B84-13CF-07D5-6EECFC99995D}"/>
          </ac:spMkLst>
        </pc:spChg>
        <pc:grpChg chg="add del mod">
          <ac:chgData name="sana iqbal" userId="9219cfbb36f00cf0" providerId="LiveId" clId="{097C3A50-6291-42CF-9D02-92851E8A5151}" dt="2026-02-05T16:56:54.277" v="278" actId="1076"/>
          <ac:grpSpMkLst>
            <pc:docMk/>
            <pc:sldMk cId="0" sldId="258"/>
            <ac:grpSpMk id="7" creationId="{00000000-0000-0000-0000-000000000000}"/>
          </ac:grpSpMkLst>
        </pc:grpChg>
        <pc:picChg chg="add del mod">
          <ac:chgData name="sana iqbal" userId="9219cfbb36f00cf0" providerId="LiveId" clId="{097C3A50-6291-42CF-9D02-92851E8A5151}" dt="2026-02-05T16:52:19.403" v="208" actId="22"/>
          <ac:picMkLst>
            <pc:docMk/>
            <pc:sldMk cId="0" sldId="258"/>
            <ac:picMk id="32" creationId="{7C631CC7-FED6-EE82-3F50-70A048D6EE36}"/>
          </ac:picMkLst>
        </pc:picChg>
      </pc:sldChg>
      <pc:sldChg chg="addSp delSp modSp mod">
        <pc:chgData name="sana iqbal" userId="9219cfbb36f00cf0" providerId="LiveId" clId="{097C3A50-6291-42CF-9D02-92851E8A5151}" dt="2026-02-05T17:14:35.661" v="998" actId="207"/>
        <pc:sldMkLst>
          <pc:docMk/>
          <pc:sldMk cId="0" sldId="259"/>
        </pc:sldMkLst>
        <pc:spChg chg="mod">
          <ac:chgData name="sana iqbal" userId="9219cfbb36f00cf0" providerId="LiveId" clId="{097C3A50-6291-42CF-9D02-92851E8A5151}" dt="2026-02-05T17:07:20.554" v="840" actId="1076"/>
          <ac:spMkLst>
            <pc:docMk/>
            <pc:sldMk cId="0" sldId="259"/>
            <ac:spMk id="3" creationId="{00000000-0000-0000-0000-000000000000}"/>
          </ac:spMkLst>
        </pc:spChg>
        <pc:spChg chg="del">
          <ac:chgData name="sana iqbal" userId="9219cfbb36f00cf0" providerId="LiveId" clId="{097C3A50-6291-42CF-9D02-92851E8A5151}" dt="2026-02-05T17:10:15.118" v="904" actId="478"/>
          <ac:spMkLst>
            <pc:docMk/>
            <pc:sldMk cId="0" sldId="259"/>
            <ac:spMk id="8" creationId="{00000000-0000-0000-0000-000000000000}"/>
          </ac:spMkLst>
        </pc:spChg>
        <pc:spChg chg="mod">
          <ac:chgData name="sana iqbal" userId="9219cfbb36f00cf0" providerId="LiveId" clId="{097C3A50-6291-42CF-9D02-92851E8A5151}" dt="2026-02-05T17:14:35.661" v="998" actId="207"/>
          <ac:spMkLst>
            <pc:docMk/>
            <pc:sldMk cId="0" sldId="259"/>
            <ac:spMk id="9" creationId="{00000000-0000-0000-0000-000000000000}"/>
          </ac:spMkLst>
        </pc:spChg>
        <pc:spChg chg="add del mod">
          <ac:chgData name="sana iqbal" userId="9219cfbb36f00cf0" providerId="LiveId" clId="{097C3A50-6291-42CF-9D02-92851E8A5151}" dt="2026-02-05T17:10:19.474" v="905" actId="478"/>
          <ac:spMkLst>
            <pc:docMk/>
            <pc:sldMk cId="0" sldId="259"/>
            <ac:spMk id="11" creationId="{AB08BABC-CC54-728C-43D7-72DA46CF8185}"/>
          </ac:spMkLst>
        </pc:spChg>
      </pc:sldChg>
      <pc:sldChg chg="addSp delSp modSp mod">
        <pc:chgData name="sana iqbal" userId="9219cfbb36f00cf0" providerId="LiveId" clId="{097C3A50-6291-42CF-9D02-92851E8A5151}" dt="2026-02-05T17:20:13.568" v="1189" actId="114"/>
        <pc:sldMkLst>
          <pc:docMk/>
          <pc:sldMk cId="0" sldId="260"/>
        </pc:sldMkLst>
        <pc:spChg chg="mod">
          <ac:chgData name="sana iqbal" userId="9219cfbb36f00cf0" providerId="LiveId" clId="{097C3A50-6291-42CF-9D02-92851E8A5151}" dt="2026-02-05T17:13:56.369" v="994" actId="1076"/>
          <ac:spMkLst>
            <pc:docMk/>
            <pc:sldMk cId="0" sldId="260"/>
            <ac:spMk id="3" creationId="{00000000-0000-0000-0000-000000000000}"/>
          </ac:spMkLst>
        </pc:spChg>
        <pc:spChg chg="mod">
          <ac:chgData name="sana iqbal" userId="9219cfbb36f00cf0" providerId="LiveId" clId="{097C3A50-6291-42CF-9D02-92851E8A5151}" dt="2026-02-05T17:13:55.500" v="989" actId="14100"/>
          <ac:spMkLst>
            <pc:docMk/>
            <pc:sldMk cId="0" sldId="260"/>
            <ac:spMk id="4" creationId="{00000000-0000-0000-0000-000000000000}"/>
          </ac:spMkLst>
        </pc:spChg>
        <pc:spChg chg="add del mod">
          <ac:chgData name="sana iqbal" userId="9219cfbb36f00cf0" providerId="LiveId" clId="{097C3A50-6291-42CF-9D02-92851E8A5151}" dt="2026-02-05T17:16:19.282" v="1013" actId="255"/>
          <ac:spMkLst>
            <pc:docMk/>
            <pc:sldMk cId="0" sldId="260"/>
            <ac:spMk id="6" creationId="{00000000-0000-0000-0000-000000000000}"/>
          </ac:spMkLst>
        </pc:spChg>
        <pc:spChg chg="mod">
          <ac:chgData name="sana iqbal" userId="9219cfbb36f00cf0" providerId="LiveId" clId="{097C3A50-6291-42CF-9D02-92851E8A5151}" dt="2026-02-05T17:20:13.568" v="1189" actId="114"/>
          <ac:spMkLst>
            <pc:docMk/>
            <pc:sldMk cId="0" sldId="260"/>
            <ac:spMk id="18" creationId="{00000000-0000-0000-0000-000000000000}"/>
          </ac:spMkLst>
        </pc:spChg>
        <pc:grpChg chg="mod">
          <ac:chgData name="sana iqbal" userId="9219cfbb36f00cf0" providerId="LiveId" clId="{097C3A50-6291-42CF-9D02-92851E8A5151}" dt="2026-02-05T17:13:55.862" v="991" actId="1076"/>
          <ac:grpSpMkLst>
            <pc:docMk/>
            <pc:sldMk cId="0" sldId="260"/>
            <ac:grpSpMk id="7" creationId="{00000000-0000-0000-0000-000000000000}"/>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371600" y="3188970"/>
            <a:ext cx="15544800" cy="2160270"/>
          </a:xfrm>
          <a:prstGeom prst="rect">
            <a:avLst/>
          </a:prstGeom>
        </p:spPr>
        <p:txBody>
          <a:bodyPr wrap="square" lIns="0" tIns="0" rIns="0" bIns="0">
            <a:spAutoFit/>
          </a:bodyPr>
          <a:lstStyle>
            <a:lvl1pPr>
              <a:defRPr sz="7000" b="1" i="0">
                <a:solidFill>
                  <a:schemeClr val="bg1"/>
                </a:solidFill>
                <a:latin typeface="Calibri"/>
                <a:cs typeface="Calibri"/>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sz="25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000" b="1" i="0">
                <a:solidFill>
                  <a:schemeClr val="bg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25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000" b="1" i="0">
                <a:solidFill>
                  <a:schemeClr val="bg1"/>
                </a:solidFill>
                <a:latin typeface="Calibri"/>
                <a:cs typeface="Calibri"/>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000" b="1" i="0">
                <a:solidFill>
                  <a:schemeClr val="bg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8287999" cy="10286999"/>
          </a:xfrm>
          <a:prstGeom prst="rect">
            <a:avLst/>
          </a:prstGeom>
        </p:spPr>
      </p:pic>
      <p:sp>
        <p:nvSpPr>
          <p:cNvPr id="17" name="bg object 17"/>
          <p:cNvSpPr/>
          <p:nvPr/>
        </p:nvSpPr>
        <p:spPr>
          <a:xfrm>
            <a:off x="0" y="0"/>
            <a:ext cx="18283555" cy="10287000"/>
          </a:xfrm>
          <a:custGeom>
            <a:avLst/>
            <a:gdLst/>
            <a:ahLst/>
            <a:cxnLst/>
            <a:rect l="l" t="t" r="r" b="b"/>
            <a:pathLst>
              <a:path w="18283555" h="10287000">
                <a:moveTo>
                  <a:pt x="18283533" y="10286999"/>
                </a:moveTo>
                <a:lnTo>
                  <a:pt x="0" y="10286999"/>
                </a:lnTo>
                <a:lnTo>
                  <a:pt x="0" y="0"/>
                </a:lnTo>
                <a:lnTo>
                  <a:pt x="18283533" y="0"/>
                </a:lnTo>
                <a:lnTo>
                  <a:pt x="18283533" y="10286999"/>
                </a:lnTo>
                <a:close/>
              </a:path>
            </a:pathLst>
          </a:custGeom>
          <a:solidFill>
            <a:srgbClr val="B10F0F">
              <a:alpha val="64999"/>
            </a:srgbClr>
          </a:solidFill>
        </p:spPr>
        <p:txBody>
          <a:bodyPr wrap="square" lIns="0" tIns="0" rIns="0" bIns="0" rtlCol="0"/>
          <a:lstStyle/>
          <a:p>
            <a:endParaRPr/>
          </a:p>
        </p:txBody>
      </p:sp>
      <p:sp>
        <p:nvSpPr>
          <p:cNvPr id="18" name="bg object 18"/>
          <p:cNvSpPr/>
          <p:nvPr/>
        </p:nvSpPr>
        <p:spPr>
          <a:xfrm>
            <a:off x="11672060" y="1025292"/>
            <a:ext cx="5586095" cy="2663190"/>
          </a:xfrm>
          <a:custGeom>
            <a:avLst/>
            <a:gdLst/>
            <a:ahLst/>
            <a:cxnLst/>
            <a:rect l="l" t="t" r="r" b="b"/>
            <a:pathLst>
              <a:path w="5586094" h="2663190">
                <a:moveTo>
                  <a:pt x="5444364" y="2662921"/>
                </a:moveTo>
                <a:lnTo>
                  <a:pt x="142875" y="2662921"/>
                </a:lnTo>
                <a:lnTo>
                  <a:pt x="114871" y="2660151"/>
                </a:lnTo>
                <a:lnTo>
                  <a:pt x="63607" y="2638917"/>
                </a:lnTo>
                <a:lnTo>
                  <a:pt x="24004" y="2599314"/>
                </a:lnTo>
                <a:lnTo>
                  <a:pt x="2771" y="2548050"/>
                </a:lnTo>
                <a:lnTo>
                  <a:pt x="0" y="2520046"/>
                </a:lnTo>
                <a:lnTo>
                  <a:pt x="0" y="142875"/>
                </a:lnTo>
                <a:lnTo>
                  <a:pt x="10876" y="88199"/>
                </a:lnTo>
                <a:lnTo>
                  <a:pt x="41846" y="41847"/>
                </a:lnTo>
                <a:lnTo>
                  <a:pt x="88199" y="10875"/>
                </a:lnTo>
                <a:lnTo>
                  <a:pt x="142875" y="0"/>
                </a:lnTo>
                <a:lnTo>
                  <a:pt x="5444364" y="0"/>
                </a:lnTo>
                <a:lnTo>
                  <a:pt x="5499040" y="10875"/>
                </a:lnTo>
                <a:lnTo>
                  <a:pt x="5545391" y="41847"/>
                </a:lnTo>
                <a:lnTo>
                  <a:pt x="5576363" y="88199"/>
                </a:lnTo>
                <a:lnTo>
                  <a:pt x="5585894" y="129286"/>
                </a:lnTo>
                <a:lnTo>
                  <a:pt x="5585894" y="2533635"/>
                </a:lnTo>
                <a:lnTo>
                  <a:pt x="5576363" y="2574723"/>
                </a:lnTo>
                <a:lnTo>
                  <a:pt x="5545391" y="2621075"/>
                </a:lnTo>
                <a:lnTo>
                  <a:pt x="5499040" y="2652046"/>
                </a:lnTo>
                <a:lnTo>
                  <a:pt x="5444364" y="2662921"/>
                </a:lnTo>
                <a:close/>
              </a:path>
            </a:pathLst>
          </a:custGeom>
          <a:solidFill>
            <a:srgbClr val="FFFFFF"/>
          </a:solidFill>
        </p:spPr>
        <p:txBody>
          <a:bodyPr wrap="square" lIns="0" tIns="0" rIns="0" bIns="0" rtlCol="0"/>
          <a:lstStyle/>
          <a:p>
            <a:endParaRPr/>
          </a:p>
        </p:txBody>
      </p:sp>
      <p:sp>
        <p:nvSpPr>
          <p:cNvPr id="19" name="bg object 19"/>
          <p:cNvSpPr/>
          <p:nvPr/>
        </p:nvSpPr>
        <p:spPr>
          <a:xfrm>
            <a:off x="11672113" y="1025292"/>
            <a:ext cx="5587365" cy="2663190"/>
          </a:xfrm>
          <a:custGeom>
            <a:avLst/>
            <a:gdLst/>
            <a:ahLst/>
            <a:cxnLst/>
            <a:rect l="l" t="t" r="r" b="b"/>
            <a:pathLst>
              <a:path w="5587365" h="2663190">
                <a:moveTo>
                  <a:pt x="142869" y="0"/>
                </a:moveTo>
                <a:lnTo>
                  <a:pt x="5444180" y="0"/>
                </a:lnTo>
                <a:lnTo>
                  <a:pt x="5472183" y="2770"/>
                </a:lnTo>
                <a:lnTo>
                  <a:pt x="5523445" y="24003"/>
                </a:lnTo>
                <a:lnTo>
                  <a:pt x="5563047" y="63605"/>
                </a:lnTo>
                <a:lnTo>
                  <a:pt x="5584281" y="114867"/>
                </a:lnTo>
                <a:lnTo>
                  <a:pt x="5587052" y="142870"/>
                </a:lnTo>
                <a:lnTo>
                  <a:pt x="5587052" y="2519962"/>
                </a:lnTo>
                <a:lnTo>
                  <a:pt x="5576176" y="2574636"/>
                </a:lnTo>
                <a:lnTo>
                  <a:pt x="5545205" y="2620987"/>
                </a:lnTo>
                <a:lnTo>
                  <a:pt x="5498854" y="2651957"/>
                </a:lnTo>
                <a:lnTo>
                  <a:pt x="5444180" y="2662832"/>
                </a:lnTo>
                <a:lnTo>
                  <a:pt x="142869" y="2662832"/>
                </a:lnTo>
                <a:lnTo>
                  <a:pt x="88195" y="2651956"/>
                </a:lnTo>
                <a:lnTo>
                  <a:pt x="41845" y="2620986"/>
                </a:lnTo>
                <a:lnTo>
                  <a:pt x="10875" y="2574636"/>
                </a:lnTo>
                <a:lnTo>
                  <a:pt x="0" y="2519962"/>
                </a:lnTo>
                <a:lnTo>
                  <a:pt x="0" y="142870"/>
                </a:lnTo>
                <a:lnTo>
                  <a:pt x="2770" y="114867"/>
                </a:lnTo>
                <a:lnTo>
                  <a:pt x="24003" y="63605"/>
                </a:lnTo>
                <a:lnTo>
                  <a:pt x="63605" y="24003"/>
                </a:lnTo>
                <a:lnTo>
                  <a:pt x="114867" y="2770"/>
                </a:lnTo>
                <a:lnTo>
                  <a:pt x="142869" y="0"/>
                </a:lnTo>
              </a:path>
            </a:pathLst>
          </a:custGeom>
          <a:ln w="19049">
            <a:solidFill>
              <a:srgbClr val="000000"/>
            </a:solidFill>
          </a:ln>
        </p:spPr>
        <p:txBody>
          <a:bodyPr wrap="square" lIns="0" tIns="0" rIns="0" bIns="0" rtlCol="0"/>
          <a:lstStyle/>
          <a:p>
            <a:endParaRPr/>
          </a:p>
        </p:txBody>
      </p:sp>
      <p:sp>
        <p:nvSpPr>
          <p:cNvPr id="20" name="bg object 20"/>
          <p:cNvSpPr/>
          <p:nvPr/>
        </p:nvSpPr>
        <p:spPr>
          <a:xfrm>
            <a:off x="11672060" y="3808630"/>
            <a:ext cx="5586095" cy="2663190"/>
          </a:xfrm>
          <a:custGeom>
            <a:avLst/>
            <a:gdLst/>
            <a:ahLst/>
            <a:cxnLst/>
            <a:rect l="l" t="t" r="r" b="b"/>
            <a:pathLst>
              <a:path w="5586094" h="2663190">
                <a:moveTo>
                  <a:pt x="5444364" y="2662921"/>
                </a:moveTo>
                <a:lnTo>
                  <a:pt x="142875" y="2662921"/>
                </a:lnTo>
                <a:lnTo>
                  <a:pt x="114871" y="2660151"/>
                </a:lnTo>
                <a:lnTo>
                  <a:pt x="63607" y="2638917"/>
                </a:lnTo>
                <a:lnTo>
                  <a:pt x="24004" y="2599314"/>
                </a:lnTo>
                <a:lnTo>
                  <a:pt x="2771" y="2548050"/>
                </a:lnTo>
                <a:lnTo>
                  <a:pt x="0" y="2520047"/>
                </a:lnTo>
                <a:lnTo>
                  <a:pt x="0" y="142875"/>
                </a:lnTo>
                <a:lnTo>
                  <a:pt x="10876" y="88199"/>
                </a:lnTo>
                <a:lnTo>
                  <a:pt x="41846" y="41847"/>
                </a:lnTo>
                <a:lnTo>
                  <a:pt x="88199" y="10875"/>
                </a:lnTo>
                <a:lnTo>
                  <a:pt x="142875" y="0"/>
                </a:lnTo>
                <a:lnTo>
                  <a:pt x="5444364" y="0"/>
                </a:lnTo>
                <a:lnTo>
                  <a:pt x="5472368" y="2770"/>
                </a:lnTo>
                <a:lnTo>
                  <a:pt x="5523631" y="24004"/>
                </a:lnTo>
                <a:lnTo>
                  <a:pt x="5563234" y="63607"/>
                </a:lnTo>
                <a:lnTo>
                  <a:pt x="5584468" y="114871"/>
                </a:lnTo>
                <a:lnTo>
                  <a:pt x="5585894" y="129286"/>
                </a:lnTo>
                <a:lnTo>
                  <a:pt x="5585894" y="2533636"/>
                </a:lnTo>
                <a:lnTo>
                  <a:pt x="5576363" y="2574723"/>
                </a:lnTo>
                <a:lnTo>
                  <a:pt x="5545391" y="2621074"/>
                </a:lnTo>
                <a:lnTo>
                  <a:pt x="5499040" y="2652046"/>
                </a:lnTo>
                <a:lnTo>
                  <a:pt x="5444364" y="2662921"/>
                </a:lnTo>
                <a:close/>
              </a:path>
            </a:pathLst>
          </a:custGeom>
          <a:solidFill>
            <a:srgbClr val="FFFFFF"/>
          </a:solidFill>
        </p:spPr>
        <p:txBody>
          <a:bodyPr wrap="square" lIns="0" tIns="0" rIns="0" bIns="0" rtlCol="0"/>
          <a:lstStyle/>
          <a:p>
            <a:endParaRPr/>
          </a:p>
        </p:txBody>
      </p:sp>
      <p:sp>
        <p:nvSpPr>
          <p:cNvPr id="21" name="bg object 21"/>
          <p:cNvSpPr/>
          <p:nvPr/>
        </p:nvSpPr>
        <p:spPr>
          <a:xfrm>
            <a:off x="11672113" y="3808631"/>
            <a:ext cx="5587365" cy="2663190"/>
          </a:xfrm>
          <a:custGeom>
            <a:avLst/>
            <a:gdLst/>
            <a:ahLst/>
            <a:cxnLst/>
            <a:rect l="l" t="t" r="r" b="b"/>
            <a:pathLst>
              <a:path w="5587365" h="2663190">
                <a:moveTo>
                  <a:pt x="142869" y="0"/>
                </a:moveTo>
                <a:lnTo>
                  <a:pt x="5444180" y="0"/>
                </a:lnTo>
                <a:lnTo>
                  <a:pt x="5472183" y="2770"/>
                </a:lnTo>
                <a:lnTo>
                  <a:pt x="5523445" y="24003"/>
                </a:lnTo>
                <a:lnTo>
                  <a:pt x="5563047" y="63605"/>
                </a:lnTo>
                <a:lnTo>
                  <a:pt x="5584281" y="114867"/>
                </a:lnTo>
                <a:lnTo>
                  <a:pt x="5587052" y="142870"/>
                </a:lnTo>
                <a:lnTo>
                  <a:pt x="5587052" y="2519962"/>
                </a:lnTo>
                <a:lnTo>
                  <a:pt x="5576176" y="2574636"/>
                </a:lnTo>
                <a:lnTo>
                  <a:pt x="5545205" y="2620987"/>
                </a:lnTo>
                <a:lnTo>
                  <a:pt x="5498854" y="2651957"/>
                </a:lnTo>
                <a:lnTo>
                  <a:pt x="5444180" y="2662832"/>
                </a:lnTo>
                <a:lnTo>
                  <a:pt x="142869" y="2662832"/>
                </a:lnTo>
                <a:lnTo>
                  <a:pt x="88195" y="2651957"/>
                </a:lnTo>
                <a:lnTo>
                  <a:pt x="41845" y="2620986"/>
                </a:lnTo>
                <a:lnTo>
                  <a:pt x="10875" y="2574636"/>
                </a:lnTo>
                <a:lnTo>
                  <a:pt x="0" y="2519962"/>
                </a:lnTo>
                <a:lnTo>
                  <a:pt x="0" y="142870"/>
                </a:lnTo>
                <a:lnTo>
                  <a:pt x="10875" y="88196"/>
                </a:lnTo>
                <a:lnTo>
                  <a:pt x="41845" y="41845"/>
                </a:lnTo>
                <a:lnTo>
                  <a:pt x="88195" y="10875"/>
                </a:lnTo>
                <a:lnTo>
                  <a:pt x="142869" y="0"/>
                </a:lnTo>
              </a:path>
            </a:pathLst>
          </a:custGeom>
          <a:ln w="19049">
            <a:solidFill>
              <a:srgbClr val="000000"/>
            </a:solidFill>
          </a:ln>
        </p:spPr>
        <p:txBody>
          <a:bodyPr wrap="square" lIns="0" tIns="0" rIns="0" bIns="0" rtlCol="0"/>
          <a:lstStyle/>
          <a:p>
            <a:endParaRPr/>
          </a:p>
        </p:txBody>
      </p:sp>
      <p:sp>
        <p:nvSpPr>
          <p:cNvPr id="22" name="bg object 22"/>
          <p:cNvSpPr/>
          <p:nvPr/>
        </p:nvSpPr>
        <p:spPr>
          <a:xfrm>
            <a:off x="11672060" y="6595378"/>
            <a:ext cx="5586095" cy="2663190"/>
          </a:xfrm>
          <a:custGeom>
            <a:avLst/>
            <a:gdLst/>
            <a:ahLst/>
            <a:cxnLst/>
            <a:rect l="l" t="t" r="r" b="b"/>
            <a:pathLst>
              <a:path w="5586094" h="2663190">
                <a:moveTo>
                  <a:pt x="5444364" y="2662921"/>
                </a:moveTo>
                <a:lnTo>
                  <a:pt x="142875" y="2662921"/>
                </a:lnTo>
                <a:lnTo>
                  <a:pt x="114871" y="2660151"/>
                </a:lnTo>
                <a:lnTo>
                  <a:pt x="63607" y="2638917"/>
                </a:lnTo>
                <a:lnTo>
                  <a:pt x="24004" y="2599314"/>
                </a:lnTo>
                <a:lnTo>
                  <a:pt x="2771" y="2548050"/>
                </a:lnTo>
                <a:lnTo>
                  <a:pt x="0" y="2520047"/>
                </a:lnTo>
                <a:lnTo>
                  <a:pt x="0" y="142875"/>
                </a:lnTo>
                <a:lnTo>
                  <a:pt x="10876" y="88199"/>
                </a:lnTo>
                <a:lnTo>
                  <a:pt x="41846" y="41847"/>
                </a:lnTo>
                <a:lnTo>
                  <a:pt x="88199" y="10876"/>
                </a:lnTo>
                <a:lnTo>
                  <a:pt x="142875" y="0"/>
                </a:lnTo>
                <a:lnTo>
                  <a:pt x="5444364" y="0"/>
                </a:lnTo>
                <a:lnTo>
                  <a:pt x="5499040" y="10876"/>
                </a:lnTo>
                <a:lnTo>
                  <a:pt x="5545391" y="41847"/>
                </a:lnTo>
                <a:lnTo>
                  <a:pt x="5576363" y="88199"/>
                </a:lnTo>
                <a:lnTo>
                  <a:pt x="5585894" y="129286"/>
                </a:lnTo>
                <a:lnTo>
                  <a:pt x="5585894" y="2533636"/>
                </a:lnTo>
                <a:lnTo>
                  <a:pt x="5576363" y="2574723"/>
                </a:lnTo>
                <a:lnTo>
                  <a:pt x="5545391" y="2621074"/>
                </a:lnTo>
                <a:lnTo>
                  <a:pt x="5499040" y="2652046"/>
                </a:lnTo>
                <a:lnTo>
                  <a:pt x="5444364" y="2662921"/>
                </a:lnTo>
                <a:close/>
              </a:path>
            </a:pathLst>
          </a:custGeom>
          <a:solidFill>
            <a:srgbClr val="FFFFFF"/>
          </a:solidFill>
        </p:spPr>
        <p:txBody>
          <a:bodyPr wrap="square" lIns="0" tIns="0" rIns="0" bIns="0" rtlCol="0"/>
          <a:lstStyle/>
          <a:p>
            <a:endParaRPr/>
          </a:p>
        </p:txBody>
      </p:sp>
      <p:sp>
        <p:nvSpPr>
          <p:cNvPr id="23" name="bg object 23"/>
          <p:cNvSpPr/>
          <p:nvPr/>
        </p:nvSpPr>
        <p:spPr>
          <a:xfrm>
            <a:off x="11672113" y="6595378"/>
            <a:ext cx="5587365" cy="2663190"/>
          </a:xfrm>
          <a:custGeom>
            <a:avLst/>
            <a:gdLst/>
            <a:ahLst/>
            <a:cxnLst/>
            <a:rect l="l" t="t" r="r" b="b"/>
            <a:pathLst>
              <a:path w="5587365" h="2663190">
                <a:moveTo>
                  <a:pt x="142869" y="0"/>
                </a:moveTo>
                <a:lnTo>
                  <a:pt x="5444180" y="0"/>
                </a:lnTo>
                <a:lnTo>
                  <a:pt x="5472183" y="2770"/>
                </a:lnTo>
                <a:lnTo>
                  <a:pt x="5523445" y="24003"/>
                </a:lnTo>
                <a:lnTo>
                  <a:pt x="5563047" y="63605"/>
                </a:lnTo>
                <a:lnTo>
                  <a:pt x="5584281" y="114867"/>
                </a:lnTo>
                <a:lnTo>
                  <a:pt x="5587052" y="142870"/>
                </a:lnTo>
                <a:lnTo>
                  <a:pt x="5587052" y="2519962"/>
                </a:lnTo>
                <a:lnTo>
                  <a:pt x="5576176" y="2574636"/>
                </a:lnTo>
                <a:lnTo>
                  <a:pt x="5545205" y="2620987"/>
                </a:lnTo>
                <a:lnTo>
                  <a:pt x="5498854" y="2651957"/>
                </a:lnTo>
                <a:lnTo>
                  <a:pt x="5444180" y="2662832"/>
                </a:lnTo>
                <a:lnTo>
                  <a:pt x="142869" y="2662832"/>
                </a:lnTo>
                <a:lnTo>
                  <a:pt x="88195" y="2651956"/>
                </a:lnTo>
                <a:lnTo>
                  <a:pt x="41845" y="2620986"/>
                </a:lnTo>
                <a:lnTo>
                  <a:pt x="10875" y="2574636"/>
                </a:lnTo>
                <a:lnTo>
                  <a:pt x="0" y="2519962"/>
                </a:lnTo>
                <a:lnTo>
                  <a:pt x="0" y="142870"/>
                </a:lnTo>
                <a:lnTo>
                  <a:pt x="10875" y="88196"/>
                </a:lnTo>
                <a:lnTo>
                  <a:pt x="41845" y="41846"/>
                </a:lnTo>
                <a:lnTo>
                  <a:pt x="88196" y="10875"/>
                </a:lnTo>
                <a:lnTo>
                  <a:pt x="142869" y="0"/>
                </a:lnTo>
              </a:path>
            </a:pathLst>
          </a:custGeom>
          <a:ln w="19049">
            <a:solidFill>
              <a:srgbClr val="000000"/>
            </a:solidFill>
          </a:ln>
        </p:spPr>
        <p:txBody>
          <a:bodyPr wrap="square" lIns="0" tIns="0" rIns="0" bIns="0" rtlCol="0"/>
          <a:lstStyle/>
          <a:p>
            <a:endParaRPr/>
          </a:p>
        </p:txBody>
      </p:sp>
      <p:sp>
        <p:nvSpPr>
          <p:cNvPr id="24" name="bg object 24"/>
          <p:cNvSpPr/>
          <p:nvPr/>
        </p:nvSpPr>
        <p:spPr>
          <a:xfrm>
            <a:off x="1028699" y="1028699"/>
            <a:ext cx="5586095" cy="2663190"/>
          </a:xfrm>
          <a:custGeom>
            <a:avLst/>
            <a:gdLst/>
            <a:ahLst/>
            <a:cxnLst/>
            <a:rect l="l" t="t" r="r" b="b"/>
            <a:pathLst>
              <a:path w="5586095" h="2663190">
                <a:moveTo>
                  <a:pt x="5444363" y="2662921"/>
                </a:moveTo>
                <a:lnTo>
                  <a:pt x="142875" y="2662921"/>
                </a:lnTo>
                <a:lnTo>
                  <a:pt x="114871" y="2660151"/>
                </a:lnTo>
                <a:lnTo>
                  <a:pt x="63607" y="2638917"/>
                </a:lnTo>
                <a:lnTo>
                  <a:pt x="24004" y="2599314"/>
                </a:lnTo>
                <a:lnTo>
                  <a:pt x="2770" y="2548050"/>
                </a:lnTo>
                <a:lnTo>
                  <a:pt x="0" y="2520047"/>
                </a:lnTo>
                <a:lnTo>
                  <a:pt x="0" y="142875"/>
                </a:lnTo>
                <a:lnTo>
                  <a:pt x="10875" y="88199"/>
                </a:lnTo>
                <a:lnTo>
                  <a:pt x="41847" y="41847"/>
                </a:lnTo>
                <a:lnTo>
                  <a:pt x="88199" y="10875"/>
                </a:lnTo>
                <a:lnTo>
                  <a:pt x="142875" y="0"/>
                </a:lnTo>
                <a:lnTo>
                  <a:pt x="5444363" y="0"/>
                </a:lnTo>
                <a:lnTo>
                  <a:pt x="5472367" y="2770"/>
                </a:lnTo>
                <a:lnTo>
                  <a:pt x="5523631" y="24004"/>
                </a:lnTo>
                <a:lnTo>
                  <a:pt x="5563234" y="63607"/>
                </a:lnTo>
                <a:lnTo>
                  <a:pt x="5584468" y="114871"/>
                </a:lnTo>
                <a:lnTo>
                  <a:pt x="5585894" y="129289"/>
                </a:lnTo>
                <a:lnTo>
                  <a:pt x="5585894" y="2533632"/>
                </a:lnTo>
                <a:lnTo>
                  <a:pt x="5576363" y="2574722"/>
                </a:lnTo>
                <a:lnTo>
                  <a:pt x="5545392" y="2621074"/>
                </a:lnTo>
                <a:lnTo>
                  <a:pt x="5499039" y="2652046"/>
                </a:lnTo>
                <a:lnTo>
                  <a:pt x="5444363" y="2662921"/>
                </a:lnTo>
                <a:close/>
              </a:path>
            </a:pathLst>
          </a:custGeom>
          <a:solidFill>
            <a:srgbClr val="FFFFFF"/>
          </a:solidFill>
        </p:spPr>
        <p:txBody>
          <a:bodyPr wrap="square" lIns="0" tIns="0" rIns="0" bIns="0" rtlCol="0"/>
          <a:lstStyle/>
          <a:p>
            <a:endParaRPr/>
          </a:p>
        </p:txBody>
      </p:sp>
      <p:sp>
        <p:nvSpPr>
          <p:cNvPr id="25" name="bg object 25"/>
          <p:cNvSpPr/>
          <p:nvPr/>
        </p:nvSpPr>
        <p:spPr>
          <a:xfrm>
            <a:off x="1028752" y="1028699"/>
            <a:ext cx="5587365" cy="2663190"/>
          </a:xfrm>
          <a:custGeom>
            <a:avLst/>
            <a:gdLst/>
            <a:ahLst/>
            <a:cxnLst/>
            <a:rect l="l" t="t" r="r" b="b"/>
            <a:pathLst>
              <a:path w="5587365" h="2663190">
                <a:moveTo>
                  <a:pt x="142870" y="0"/>
                </a:moveTo>
                <a:lnTo>
                  <a:pt x="5444180" y="0"/>
                </a:lnTo>
                <a:lnTo>
                  <a:pt x="5472183" y="2770"/>
                </a:lnTo>
                <a:lnTo>
                  <a:pt x="5523445" y="24003"/>
                </a:lnTo>
                <a:lnTo>
                  <a:pt x="5563047" y="63605"/>
                </a:lnTo>
                <a:lnTo>
                  <a:pt x="5584281" y="114867"/>
                </a:lnTo>
                <a:lnTo>
                  <a:pt x="5587051" y="142870"/>
                </a:lnTo>
                <a:lnTo>
                  <a:pt x="5587051" y="2519962"/>
                </a:lnTo>
                <a:lnTo>
                  <a:pt x="5576176" y="2574636"/>
                </a:lnTo>
                <a:lnTo>
                  <a:pt x="5545205" y="2620987"/>
                </a:lnTo>
                <a:lnTo>
                  <a:pt x="5498854" y="2651957"/>
                </a:lnTo>
                <a:lnTo>
                  <a:pt x="5444180" y="2662832"/>
                </a:lnTo>
                <a:lnTo>
                  <a:pt x="142870" y="2662832"/>
                </a:lnTo>
                <a:lnTo>
                  <a:pt x="88196" y="2651957"/>
                </a:lnTo>
                <a:lnTo>
                  <a:pt x="41845" y="2620986"/>
                </a:lnTo>
                <a:lnTo>
                  <a:pt x="10875" y="2574636"/>
                </a:lnTo>
                <a:lnTo>
                  <a:pt x="0" y="2519962"/>
                </a:lnTo>
                <a:lnTo>
                  <a:pt x="0" y="142870"/>
                </a:lnTo>
                <a:lnTo>
                  <a:pt x="2770" y="114867"/>
                </a:lnTo>
                <a:lnTo>
                  <a:pt x="24003" y="63605"/>
                </a:lnTo>
                <a:lnTo>
                  <a:pt x="63605" y="24003"/>
                </a:lnTo>
                <a:lnTo>
                  <a:pt x="114867" y="2770"/>
                </a:lnTo>
                <a:lnTo>
                  <a:pt x="142870" y="0"/>
                </a:lnTo>
              </a:path>
            </a:pathLst>
          </a:custGeom>
          <a:ln w="19049">
            <a:solidFill>
              <a:srgbClr val="000000"/>
            </a:solidFill>
          </a:ln>
        </p:spPr>
        <p:txBody>
          <a:bodyPr wrap="square" lIns="0" tIns="0" rIns="0" bIns="0" rtlCol="0"/>
          <a:lstStyle/>
          <a:p>
            <a:endParaRPr/>
          </a:p>
        </p:txBody>
      </p:sp>
      <p:sp>
        <p:nvSpPr>
          <p:cNvPr id="26" name="bg object 26"/>
          <p:cNvSpPr/>
          <p:nvPr/>
        </p:nvSpPr>
        <p:spPr>
          <a:xfrm>
            <a:off x="1028699" y="3812039"/>
            <a:ext cx="5586095" cy="2663190"/>
          </a:xfrm>
          <a:custGeom>
            <a:avLst/>
            <a:gdLst/>
            <a:ahLst/>
            <a:cxnLst/>
            <a:rect l="l" t="t" r="r" b="b"/>
            <a:pathLst>
              <a:path w="5586095" h="2663190">
                <a:moveTo>
                  <a:pt x="5444363" y="2662921"/>
                </a:moveTo>
                <a:lnTo>
                  <a:pt x="142875" y="2662921"/>
                </a:lnTo>
                <a:lnTo>
                  <a:pt x="114871" y="2660151"/>
                </a:lnTo>
                <a:lnTo>
                  <a:pt x="63607" y="2638917"/>
                </a:lnTo>
                <a:lnTo>
                  <a:pt x="24004" y="2599314"/>
                </a:lnTo>
                <a:lnTo>
                  <a:pt x="2770" y="2548051"/>
                </a:lnTo>
                <a:lnTo>
                  <a:pt x="0" y="2520047"/>
                </a:lnTo>
                <a:lnTo>
                  <a:pt x="0" y="142875"/>
                </a:lnTo>
                <a:lnTo>
                  <a:pt x="10875" y="88199"/>
                </a:lnTo>
                <a:lnTo>
                  <a:pt x="41847" y="41847"/>
                </a:lnTo>
                <a:lnTo>
                  <a:pt x="88199" y="10875"/>
                </a:lnTo>
                <a:lnTo>
                  <a:pt x="142875" y="0"/>
                </a:lnTo>
                <a:lnTo>
                  <a:pt x="5444363" y="0"/>
                </a:lnTo>
                <a:lnTo>
                  <a:pt x="5472367" y="2770"/>
                </a:lnTo>
                <a:lnTo>
                  <a:pt x="5523631" y="24004"/>
                </a:lnTo>
                <a:lnTo>
                  <a:pt x="5563234" y="63607"/>
                </a:lnTo>
                <a:lnTo>
                  <a:pt x="5584468" y="114871"/>
                </a:lnTo>
                <a:lnTo>
                  <a:pt x="5585894" y="129289"/>
                </a:lnTo>
                <a:lnTo>
                  <a:pt x="5585894" y="2533633"/>
                </a:lnTo>
                <a:lnTo>
                  <a:pt x="5576363" y="2574723"/>
                </a:lnTo>
                <a:lnTo>
                  <a:pt x="5545392" y="2621074"/>
                </a:lnTo>
                <a:lnTo>
                  <a:pt x="5499039" y="2652046"/>
                </a:lnTo>
                <a:lnTo>
                  <a:pt x="5444363" y="2662921"/>
                </a:lnTo>
                <a:close/>
              </a:path>
            </a:pathLst>
          </a:custGeom>
          <a:solidFill>
            <a:srgbClr val="FFFFFF"/>
          </a:solidFill>
        </p:spPr>
        <p:txBody>
          <a:bodyPr wrap="square" lIns="0" tIns="0" rIns="0" bIns="0" rtlCol="0"/>
          <a:lstStyle/>
          <a:p>
            <a:endParaRPr/>
          </a:p>
        </p:txBody>
      </p:sp>
      <p:sp>
        <p:nvSpPr>
          <p:cNvPr id="27" name="bg object 27"/>
          <p:cNvSpPr/>
          <p:nvPr/>
        </p:nvSpPr>
        <p:spPr>
          <a:xfrm>
            <a:off x="1028752" y="3812039"/>
            <a:ext cx="5587365" cy="2663190"/>
          </a:xfrm>
          <a:custGeom>
            <a:avLst/>
            <a:gdLst/>
            <a:ahLst/>
            <a:cxnLst/>
            <a:rect l="l" t="t" r="r" b="b"/>
            <a:pathLst>
              <a:path w="5587365" h="2663190">
                <a:moveTo>
                  <a:pt x="142870" y="0"/>
                </a:moveTo>
                <a:lnTo>
                  <a:pt x="5444180" y="0"/>
                </a:lnTo>
                <a:lnTo>
                  <a:pt x="5472183" y="2770"/>
                </a:lnTo>
                <a:lnTo>
                  <a:pt x="5523445" y="24003"/>
                </a:lnTo>
                <a:lnTo>
                  <a:pt x="5563047" y="63605"/>
                </a:lnTo>
                <a:lnTo>
                  <a:pt x="5584281" y="114867"/>
                </a:lnTo>
                <a:lnTo>
                  <a:pt x="5587051" y="142870"/>
                </a:lnTo>
                <a:lnTo>
                  <a:pt x="5587051" y="2519962"/>
                </a:lnTo>
                <a:lnTo>
                  <a:pt x="5576176" y="2574636"/>
                </a:lnTo>
                <a:lnTo>
                  <a:pt x="5545205" y="2620987"/>
                </a:lnTo>
                <a:lnTo>
                  <a:pt x="5498854" y="2651957"/>
                </a:lnTo>
                <a:lnTo>
                  <a:pt x="5444180" y="2662832"/>
                </a:lnTo>
                <a:lnTo>
                  <a:pt x="142870" y="2662832"/>
                </a:lnTo>
                <a:lnTo>
                  <a:pt x="88196" y="2651957"/>
                </a:lnTo>
                <a:lnTo>
                  <a:pt x="41845" y="2620986"/>
                </a:lnTo>
                <a:lnTo>
                  <a:pt x="10875" y="2574636"/>
                </a:lnTo>
                <a:lnTo>
                  <a:pt x="0" y="2519962"/>
                </a:lnTo>
                <a:lnTo>
                  <a:pt x="0" y="142870"/>
                </a:lnTo>
                <a:lnTo>
                  <a:pt x="10875" y="88196"/>
                </a:lnTo>
                <a:lnTo>
                  <a:pt x="41845" y="41845"/>
                </a:lnTo>
                <a:lnTo>
                  <a:pt x="88196" y="10875"/>
                </a:lnTo>
                <a:lnTo>
                  <a:pt x="142870" y="0"/>
                </a:lnTo>
              </a:path>
            </a:pathLst>
          </a:custGeom>
          <a:ln w="19049">
            <a:solidFill>
              <a:srgbClr val="000000"/>
            </a:solidFill>
          </a:ln>
        </p:spPr>
        <p:txBody>
          <a:bodyPr wrap="square" lIns="0" tIns="0" rIns="0" bIns="0" rtlCol="0"/>
          <a:lstStyle/>
          <a:p>
            <a:endParaRPr/>
          </a:p>
        </p:txBody>
      </p:sp>
      <p:sp>
        <p:nvSpPr>
          <p:cNvPr id="28" name="bg object 28"/>
          <p:cNvSpPr/>
          <p:nvPr/>
        </p:nvSpPr>
        <p:spPr>
          <a:xfrm>
            <a:off x="1028699" y="6598785"/>
            <a:ext cx="5586095" cy="2663190"/>
          </a:xfrm>
          <a:custGeom>
            <a:avLst/>
            <a:gdLst/>
            <a:ahLst/>
            <a:cxnLst/>
            <a:rect l="l" t="t" r="r" b="b"/>
            <a:pathLst>
              <a:path w="5586095" h="2663190">
                <a:moveTo>
                  <a:pt x="5444363" y="2662921"/>
                </a:moveTo>
                <a:lnTo>
                  <a:pt x="142875" y="2662921"/>
                </a:lnTo>
                <a:lnTo>
                  <a:pt x="114871" y="2660151"/>
                </a:lnTo>
                <a:lnTo>
                  <a:pt x="63607" y="2638917"/>
                </a:lnTo>
                <a:lnTo>
                  <a:pt x="24004" y="2599314"/>
                </a:lnTo>
                <a:lnTo>
                  <a:pt x="2770" y="2548051"/>
                </a:lnTo>
                <a:lnTo>
                  <a:pt x="0" y="2520047"/>
                </a:lnTo>
                <a:lnTo>
                  <a:pt x="0" y="142875"/>
                </a:lnTo>
                <a:lnTo>
                  <a:pt x="10875" y="88199"/>
                </a:lnTo>
                <a:lnTo>
                  <a:pt x="41847" y="41847"/>
                </a:lnTo>
                <a:lnTo>
                  <a:pt x="88199" y="10876"/>
                </a:lnTo>
                <a:lnTo>
                  <a:pt x="142875" y="0"/>
                </a:lnTo>
                <a:lnTo>
                  <a:pt x="5444363" y="0"/>
                </a:lnTo>
                <a:lnTo>
                  <a:pt x="5472367" y="2770"/>
                </a:lnTo>
                <a:lnTo>
                  <a:pt x="5523631" y="24005"/>
                </a:lnTo>
                <a:lnTo>
                  <a:pt x="5563234" y="63607"/>
                </a:lnTo>
                <a:lnTo>
                  <a:pt x="5584468" y="114871"/>
                </a:lnTo>
                <a:lnTo>
                  <a:pt x="5585894" y="129289"/>
                </a:lnTo>
                <a:lnTo>
                  <a:pt x="5585894" y="2533633"/>
                </a:lnTo>
                <a:lnTo>
                  <a:pt x="5576363" y="2574723"/>
                </a:lnTo>
                <a:lnTo>
                  <a:pt x="5545392" y="2621074"/>
                </a:lnTo>
                <a:lnTo>
                  <a:pt x="5499039" y="2652046"/>
                </a:lnTo>
                <a:lnTo>
                  <a:pt x="5444363" y="2662921"/>
                </a:lnTo>
                <a:close/>
              </a:path>
            </a:pathLst>
          </a:custGeom>
          <a:solidFill>
            <a:srgbClr val="FFFFFF"/>
          </a:solidFill>
        </p:spPr>
        <p:txBody>
          <a:bodyPr wrap="square" lIns="0" tIns="0" rIns="0" bIns="0" rtlCol="0"/>
          <a:lstStyle/>
          <a:p>
            <a:endParaRPr/>
          </a:p>
        </p:txBody>
      </p:sp>
      <p:sp>
        <p:nvSpPr>
          <p:cNvPr id="29" name="bg object 29"/>
          <p:cNvSpPr/>
          <p:nvPr/>
        </p:nvSpPr>
        <p:spPr>
          <a:xfrm>
            <a:off x="1028752" y="6598785"/>
            <a:ext cx="5587365" cy="2663190"/>
          </a:xfrm>
          <a:custGeom>
            <a:avLst/>
            <a:gdLst/>
            <a:ahLst/>
            <a:cxnLst/>
            <a:rect l="l" t="t" r="r" b="b"/>
            <a:pathLst>
              <a:path w="5587365" h="2663190">
                <a:moveTo>
                  <a:pt x="142870" y="0"/>
                </a:moveTo>
                <a:lnTo>
                  <a:pt x="5444180" y="0"/>
                </a:lnTo>
                <a:lnTo>
                  <a:pt x="5472183" y="2770"/>
                </a:lnTo>
                <a:lnTo>
                  <a:pt x="5523445" y="24003"/>
                </a:lnTo>
                <a:lnTo>
                  <a:pt x="5563047" y="63605"/>
                </a:lnTo>
                <a:lnTo>
                  <a:pt x="5584281" y="114867"/>
                </a:lnTo>
                <a:lnTo>
                  <a:pt x="5587051" y="142870"/>
                </a:lnTo>
                <a:lnTo>
                  <a:pt x="5587051" y="2519962"/>
                </a:lnTo>
                <a:lnTo>
                  <a:pt x="5576176" y="2574636"/>
                </a:lnTo>
                <a:lnTo>
                  <a:pt x="5545205" y="2620987"/>
                </a:lnTo>
                <a:lnTo>
                  <a:pt x="5498854" y="2651957"/>
                </a:lnTo>
                <a:lnTo>
                  <a:pt x="5444180" y="2662832"/>
                </a:lnTo>
                <a:lnTo>
                  <a:pt x="142870" y="2662832"/>
                </a:lnTo>
                <a:lnTo>
                  <a:pt x="88196" y="2651957"/>
                </a:lnTo>
                <a:lnTo>
                  <a:pt x="41845" y="2620986"/>
                </a:lnTo>
                <a:lnTo>
                  <a:pt x="10875" y="2574636"/>
                </a:lnTo>
                <a:lnTo>
                  <a:pt x="0" y="2519962"/>
                </a:lnTo>
                <a:lnTo>
                  <a:pt x="0" y="142870"/>
                </a:lnTo>
                <a:lnTo>
                  <a:pt x="10875" y="88196"/>
                </a:lnTo>
                <a:lnTo>
                  <a:pt x="41845" y="41845"/>
                </a:lnTo>
                <a:lnTo>
                  <a:pt x="88196" y="10875"/>
                </a:lnTo>
                <a:lnTo>
                  <a:pt x="142870" y="0"/>
                </a:lnTo>
              </a:path>
            </a:pathLst>
          </a:custGeom>
          <a:ln w="19049">
            <a:solidFill>
              <a:srgbClr val="000000"/>
            </a:solidFill>
          </a:ln>
        </p:spPr>
        <p:txBody>
          <a:bodyPr wrap="square" lIns="0" tIns="0" rIns="0" bIns="0" rtlCol="0"/>
          <a:lstStyle/>
          <a:p>
            <a:endParaRPr/>
          </a:p>
        </p:txBody>
      </p:sp>
      <p:sp>
        <p:nvSpPr>
          <p:cNvPr id="30" name="bg object 30"/>
          <p:cNvSpPr/>
          <p:nvPr/>
        </p:nvSpPr>
        <p:spPr>
          <a:xfrm>
            <a:off x="7174635" y="4062319"/>
            <a:ext cx="3938904" cy="2409190"/>
          </a:xfrm>
          <a:custGeom>
            <a:avLst/>
            <a:gdLst/>
            <a:ahLst/>
            <a:cxnLst/>
            <a:rect l="l" t="t" r="r" b="b"/>
            <a:pathLst>
              <a:path w="3938904" h="2409190">
                <a:moveTo>
                  <a:pt x="485757" y="0"/>
                </a:moveTo>
                <a:lnTo>
                  <a:pt x="3452829" y="0"/>
                </a:lnTo>
                <a:lnTo>
                  <a:pt x="3500840" y="2377"/>
                </a:lnTo>
                <a:lnTo>
                  <a:pt x="3548038" y="9419"/>
                </a:lnTo>
                <a:lnTo>
                  <a:pt x="3594105" y="20996"/>
                </a:lnTo>
                <a:lnTo>
                  <a:pt x="3638721" y="36976"/>
                </a:lnTo>
                <a:lnTo>
                  <a:pt x="3681568" y="57225"/>
                </a:lnTo>
                <a:lnTo>
                  <a:pt x="3722328" y="81612"/>
                </a:lnTo>
                <a:lnTo>
                  <a:pt x="3760682" y="110006"/>
                </a:lnTo>
                <a:lnTo>
                  <a:pt x="3796312" y="142274"/>
                </a:lnTo>
                <a:lnTo>
                  <a:pt x="3828580" y="177904"/>
                </a:lnTo>
                <a:lnTo>
                  <a:pt x="3856974" y="216258"/>
                </a:lnTo>
                <a:lnTo>
                  <a:pt x="3881361" y="257018"/>
                </a:lnTo>
                <a:lnTo>
                  <a:pt x="3901610" y="299865"/>
                </a:lnTo>
                <a:lnTo>
                  <a:pt x="3917590" y="344481"/>
                </a:lnTo>
                <a:lnTo>
                  <a:pt x="3929167" y="390548"/>
                </a:lnTo>
                <a:lnTo>
                  <a:pt x="3936210" y="437746"/>
                </a:lnTo>
                <a:lnTo>
                  <a:pt x="3938587" y="485757"/>
                </a:lnTo>
                <a:lnTo>
                  <a:pt x="3938587" y="1923416"/>
                </a:lnTo>
                <a:lnTo>
                  <a:pt x="3936210" y="1971427"/>
                </a:lnTo>
                <a:lnTo>
                  <a:pt x="3929167" y="2018625"/>
                </a:lnTo>
                <a:lnTo>
                  <a:pt x="3917590" y="2064691"/>
                </a:lnTo>
                <a:lnTo>
                  <a:pt x="3901611" y="2109307"/>
                </a:lnTo>
                <a:lnTo>
                  <a:pt x="3881361" y="2152155"/>
                </a:lnTo>
                <a:lnTo>
                  <a:pt x="3856974" y="2192915"/>
                </a:lnTo>
                <a:lnTo>
                  <a:pt x="3828580" y="2231269"/>
                </a:lnTo>
                <a:lnTo>
                  <a:pt x="3796312" y="2266899"/>
                </a:lnTo>
                <a:lnTo>
                  <a:pt x="3760682" y="2299167"/>
                </a:lnTo>
                <a:lnTo>
                  <a:pt x="3722328" y="2327561"/>
                </a:lnTo>
                <a:lnTo>
                  <a:pt x="3681568" y="2351948"/>
                </a:lnTo>
                <a:lnTo>
                  <a:pt x="3638721" y="2372197"/>
                </a:lnTo>
                <a:lnTo>
                  <a:pt x="3594105" y="2388176"/>
                </a:lnTo>
                <a:lnTo>
                  <a:pt x="3548038" y="2399753"/>
                </a:lnTo>
                <a:lnTo>
                  <a:pt x="3500840" y="2406796"/>
                </a:lnTo>
                <a:lnTo>
                  <a:pt x="3452829" y="2409173"/>
                </a:lnTo>
                <a:lnTo>
                  <a:pt x="485757" y="2409173"/>
                </a:lnTo>
                <a:lnTo>
                  <a:pt x="437746" y="2406796"/>
                </a:lnTo>
                <a:lnTo>
                  <a:pt x="390548" y="2399753"/>
                </a:lnTo>
                <a:lnTo>
                  <a:pt x="344481" y="2388176"/>
                </a:lnTo>
                <a:lnTo>
                  <a:pt x="299865" y="2372197"/>
                </a:lnTo>
                <a:lnTo>
                  <a:pt x="257018" y="2351948"/>
                </a:lnTo>
                <a:lnTo>
                  <a:pt x="216258" y="2327561"/>
                </a:lnTo>
                <a:lnTo>
                  <a:pt x="177904" y="2299167"/>
                </a:lnTo>
                <a:lnTo>
                  <a:pt x="142274" y="2266898"/>
                </a:lnTo>
                <a:lnTo>
                  <a:pt x="110006" y="2231269"/>
                </a:lnTo>
                <a:lnTo>
                  <a:pt x="81612" y="2192914"/>
                </a:lnTo>
                <a:lnTo>
                  <a:pt x="57225" y="2152155"/>
                </a:lnTo>
                <a:lnTo>
                  <a:pt x="36975" y="2109307"/>
                </a:lnTo>
                <a:lnTo>
                  <a:pt x="20996" y="2064691"/>
                </a:lnTo>
                <a:lnTo>
                  <a:pt x="9419" y="2018625"/>
                </a:lnTo>
                <a:lnTo>
                  <a:pt x="2376" y="1971427"/>
                </a:lnTo>
                <a:lnTo>
                  <a:pt x="0" y="1923416"/>
                </a:lnTo>
                <a:lnTo>
                  <a:pt x="0" y="485757"/>
                </a:lnTo>
                <a:lnTo>
                  <a:pt x="2376" y="437746"/>
                </a:lnTo>
                <a:lnTo>
                  <a:pt x="9419" y="390548"/>
                </a:lnTo>
                <a:lnTo>
                  <a:pt x="20996" y="344481"/>
                </a:lnTo>
                <a:lnTo>
                  <a:pt x="36976" y="299866"/>
                </a:lnTo>
                <a:lnTo>
                  <a:pt x="57225" y="257018"/>
                </a:lnTo>
                <a:lnTo>
                  <a:pt x="81612" y="216258"/>
                </a:lnTo>
                <a:lnTo>
                  <a:pt x="110006" y="177904"/>
                </a:lnTo>
                <a:lnTo>
                  <a:pt x="142275" y="142275"/>
                </a:lnTo>
                <a:lnTo>
                  <a:pt x="177904" y="110006"/>
                </a:lnTo>
                <a:lnTo>
                  <a:pt x="216258" y="81613"/>
                </a:lnTo>
                <a:lnTo>
                  <a:pt x="257018" y="57225"/>
                </a:lnTo>
                <a:lnTo>
                  <a:pt x="299865" y="36976"/>
                </a:lnTo>
                <a:lnTo>
                  <a:pt x="344481" y="20996"/>
                </a:lnTo>
                <a:lnTo>
                  <a:pt x="390548" y="9419"/>
                </a:lnTo>
                <a:lnTo>
                  <a:pt x="437746" y="2376"/>
                </a:lnTo>
                <a:lnTo>
                  <a:pt x="485757" y="0"/>
                </a:lnTo>
              </a:path>
            </a:pathLst>
          </a:custGeom>
          <a:ln w="228599">
            <a:solidFill>
              <a:srgbClr val="FFFFFF"/>
            </a:solidFill>
          </a:ln>
        </p:spPr>
        <p:txBody>
          <a:bodyPr wrap="square" lIns="0" tIns="0" rIns="0" bIns="0" rtlCol="0"/>
          <a:lstStyle/>
          <a:p>
            <a:endParaRPr/>
          </a:p>
        </p:txBody>
      </p:sp>
      <p:sp>
        <p:nvSpPr>
          <p:cNvPr id="31" name="bg object 31"/>
          <p:cNvSpPr/>
          <p:nvPr/>
        </p:nvSpPr>
        <p:spPr>
          <a:xfrm>
            <a:off x="11672060" y="1028699"/>
            <a:ext cx="2243455" cy="2654935"/>
          </a:xfrm>
          <a:custGeom>
            <a:avLst/>
            <a:gdLst/>
            <a:ahLst/>
            <a:cxnLst/>
            <a:rect l="l" t="t" r="r" b="b"/>
            <a:pathLst>
              <a:path w="2243455" h="2654935">
                <a:moveTo>
                  <a:pt x="2113323" y="2654800"/>
                </a:moveTo>
                <a:lnTo>
                  <a:pt x="129676" y="2654800"/>
                </a:lnTo>
                <a:lnTo>
                  <a:pt x="114871" y="2653335"/>
                </a:lnTo>
                <a:lnTo>
                  <a:pt x="63607" y="2632101"/>
                </a:lnTo>
                <a:lnTo>
                  <a:pt x="24004" y="2592498"/>
                </a:lnTo>
                <a:lnTo>
                  <a:pt x="2770" y="2541234"/>
                </a:lnTo>
                <a:lnTo>
                  <a:pt x="0" y="2513231"/>
                </a:lnTo>
                <a:lnTo>
                  <a:pt x="0" y="142875"/>
                </a:lnTo>
                <a:lnTo>
                  <a:pt x="10875" y="88199"/>
                </a:lnTo>
                <a:lnTo>
                  <a:pt x="41847" y="41847"/>
                </a:lnTo>
                <a:lnTo>
                  <a:pt x="88199" y="10875"/>
                </a:lnTo>
                <a:lnTo>
                  <a:pt x="142875" y="0"/>
                </a:lnTo>
                <a:lnTo>
                  <a:pt x="2100124" y="0"/>
                </a:lnTo>
                <a:lnTo>
                  <a:pt x="2128128" y="2770"/>
                </a:lnTo>
                <a:lnTo>
                  <a:pt x="2179391" y="24004"/>
                </a:lnTo>
                <a:lnTo>
                  <a:pt x="2218994" y="63607"/>
                </a:lnTo>
                <a:lnTo>
                  <a:pt x="2240228" y="114871"/>
                </a:lnTo>
                <a:lnTo>
                  <a:pt x="2242999" y="142875"/>
                </a:lnTo>
                <a:lnTo>
                  <a:pt x="2242999" y="2513231"/>
                </a:lnTo>
                <a:lnTo>
                  <a:pt x="2232123" y="2567906"/>
                </a:lnTo>
                <a:lnTo>
                  <a:pt x="2201152" y="2614258"/>
                </a:lnTo>
                <a:lnTo>
                  <a:pt x="2154800" y="2645230"/>
                </a:lnTo>
                <a:lnTo>
                  <a:pt x="2113323" y="2654800"/>
                </a:lnTo>
                <a:close/>
              </a:path>
            </a:pathLst>
          </a:custGeom>
          <a:solidFill>
            <a:srgbClr val="B10F0F">
              <a:alpha val="50000"/>
            </a:srgbClr>
          </a:solid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2/12/2026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6430942" y="4156874"/>
            <a:ext cx="5426115" cy="1092200"/>
          </a:xfrm>
          <a:prstGeom prst="rect">
            <a:avLst/>
          </a:prstGeom>
        </p:spPr>
        <p:txBody>
          <a:bodyPr wrap="square" lIns="0" tIns="0" rIns="0" bIns="0">
            <a:spAutoFit/>
          </a:bodyPr>
          <a:lstStyle>
            <a:lvl1pPr>
              <a:defRPr sz="7000" b="1" i="0">
                <a:solidFill>
                  <a:schemeClr val="bg1"/>
                </a:solidFill>
                <a:latin typeface="Calibri"/>
                <a:cs typeface="Calibri"/>
              </a:defRPr>
            </a:lvl1pPr>
          </a:lstStyle>
          <a:p>
            <a:endParaRPr/>
          </a:p>
        </p:txBody>
      </p:sp>
      <p:sp>
        <p:nvSpPr>
          <p:cNvPr id="3" name="Holder 3"/>
          <p:cNvSpPr>
            <a:spLocks noGrp="1"/>
          </p:cNvSpPr>
          <p:nvPr>
            <p:ph type="body" idx="1"/>
          </p:nvPr>
        </p:nvSpPr>
        <p:spPr>
          <a:xfrm>
            <a:off x="9035302" y="3978064"/>
            <a:ext cx="8204834" cy="4635500"/>
          </a:xfrm>
          <a:prstGeom prst="rect">
            <a:avLst/>
          </a:prstGeom>
        </p:spPr>
        <p:txBody>
          <a:bodyPr wrap="square" lIns="0" tIns="0" rIns="0" bIns="0">
            <a:spAutoFit/>
          </a:bodyPr>
          <a:lstStyle>
            <a:lvl1pPr>
              <a:defRPr sz="2500" b="0" i="0">
                <a:solidFill>
                  <a:schemeClr val="bg1"/>
                </a:solidFill>
                <a:latin typeface="Calibri"/>
                <a:cs typeface="Calibri"/>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2/12/2026</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17259300" y="0"/>
            <a:ext cx="1028700" cy="10287000"/>
          </a:xfrm>
          <a:custGeom>
            <a:avLst/>
            <a:gdLst/>
            <a:ahLst/>
            <a:cxnLst/>
            <a:rect l="l" t="t" r="r" b="b"/>
            <a:pathLst>
              <a:path w="1028700" h="10287000">
                <a:moveTo>
                  <a:pt x="0" y="10286999"/>
                </a:moveTo>
                <a:lnTo>
                  <a:pt x="1028698" y="10286999"/>
                </a:lnTo>
                <a:lnTo>
                  <a:pt x="1028698" y="0"/>
                </a:lnTo>
                <a:lnTo>
                  <a:pt x="0" y="0"/>
                </a:lnTo>
                <a:lnTo>
                  <a:pt x="0" y="10286999"/>
                </a:lnTo>
                <a:close/>
              </a:path>
            </a:pathLst>
          </a:custGeom>
          <a:solidFill>
            <a:srgbClr val="B10F0F"/>
          </a:solidFill>
        </p:spPr>
        <p:txBody>
          <a:bodyPr wrap="square" lIns="0" tIns="0" rIns="0" bIns="0" rtlCol="0"/>
          <a:lstStyle/>
          <a:p>
            <a:endParaRPr/>
          </a:p>
        </p:txBody>
      </p:sp>
      <p:sp>
        <p:nvSpPr>
          <p:cNvPr id="3" name="object 3"/>
          <p:cNvSpPr/>
          <p:nvPr/>
        </p:nvSpPr>
        <p:spPr>
          <a:xfrm>
            <a:off x="-76200" y="24452"/>
            <a:ext cx="17259263" cy="10287000"/>
          </a:xfrm>
          <a:custGeom>
            <a:avLst/>
            <a:gdLst/>
            <a:ahLst/>
            <a:cxnLst/>
            <a:rect l="l" t="t" r="r" b="b"/>
            <a:pathLst>
              <a:path w="10607675" h="10287000">
                <a:moveTo>
                  <a:pt x="0" y="10286999"/>
                </a:moveTo>
                <a:lnTo>
                  <a:pt x="10607057" y="10286999"/>
                </a:lnTo>
                <a:lnTo>
                  <a:pt x="10607057" y="0"/>
                </a:lnTo>
                <a:lnTo>
                  <a:pt x="0" y="0"/>
                </a:lnTo>
                <a:lnTo>
                  <a:pt x="0" y="10286999"/>
                </a:lnTo>
                <a:close/>
              </a:path>
            </a:pathLst>
          </a:custGeom>
          <a:solidFill>
            <a:srgbClr val="B10F0F"/>
          </a:solidFill>
        </p:spPr>
        <p:txBody>
          <a:bodyPr wrap="square" lIns="0" tIns="0" rIns="0" bIns="0" rtlCol="0"/>
          <a:lstStyle/>
          <a:p>
            <a:endParaRPr/>
          </a:p>
        </p:txBody>
      </p:sp>
      <p:sp>
        <p:nvSpPr>
          <p:cNvPr id="6" name="object 6"/>
          <p:cNvSpPr/>
          <p:nvPr/>
        </p:nvSpPr>
        <p:spPr>
          <a:xfrm>
            <a:off x="1504949" y="9085902"/>
            <a:ext cx="8211184" cy="172720"/>
          </a:xfrm>
          <a:custGeom>
            <a:avLst/>
            <a:gdLst/>
            <a:ahLst/>
            <a:cxnLst/>
            <a:rect l="l" t="t" r="r" b="b"/>
            <a:pathLst>
              <a:path w="8211184" h="172720">
                <a:moveTo>
                  <a:pt x="8211051" y="172396"/>
                </a:moveTo>
                <a:lnTo>
                  <a:pt x="0" y="172396"/>
                </a:lnTo>
                <a:lnTo>
                  <a:pt x="0" y="0"/>
                </a:lnTo>
                <a:lnTo>
                  <a:pt x="8211051" y="0"/>
                </a:lnTo>
                <a:lnTo>
                  <a:pt x="8211051" y="172396"/>
                </a:lnTo>
                <a:close/>
              </a:path>
            </a:pathLst>
          </a:custGeom>
          <a:solidFill>
            <a:srgbClr val="FFFFFF"/>
          </a:solidFill>
        </p:spPr>
        <p:txBody>
          <a:bodyPr wrap="square" lIns="0" tIns="0" rIns="0" bIns="0" rtlCol="0"/>
          <a:lstStyle/>
          <a:p>
            <a:endParaRPr/>
          </a:p>
        </p:txBody>
      </p:sp>
      <p:sp>
        <p:nvSpPr>
          <p:cNvPr id="7" name="object 7"/>
          <p:cNvSpPr/>
          <p:nvPr/>
        </p:nvSpPr>
        <p:spPr>
          <a:xfrm>
            <a:off x="10610813" y="-36"/>
            <a:ext cx="6648450" cy="10287000"/>
          </a:xfrm>
          <a:custGeom>
            <a:avLst/>
            <a:gdLst/>
            <a:ahLst/>
            <a:cxnLst/>
            <a:rect l="l" t="t" r="r" b="b"/>
            <a:pathLst>
              <a:path w="6648450" h="10287000">
                <a:moveTo>
                  <a:pt x="0" y="10286998"/>
                </a:moveTo>
                <a:lnTo>
                  <a:pt x="6648449" y="10286999"/>
                </a:lnTo>
                <a:lnTo>
                  <a:pt x="6648449" y="0"/>
                </a:lnTo>
                <a:lnTo>
                  <a:pt x="0" y="0"/>
                </a:lnTo>
              </a:path>
            </a:pathLst>
          </a:custGeom>
          <a:ln w="171449">
            <a:solidFill>
              <a:srgbClr val="FFFFFF"/>
            </a:solidFill>
          </a:ln>
        </p:spPr>
        <p:txBody>
          <a:bodyPr wrap="square" lIns="0" tIns="0" rIns="0" bIns="0" rtlCol="0"/>
          <a:lstStyle/>
          <a:p>
            <a:endParaRPr/>
          </a:p>
        </p:txBody>
      </p:sp>
      <p:sp>
        <p:nvSpPr>
          <p:cNvPr id="8" name="object 8" descr="$PPTXTitle"/>
          <p:cNvSpPr txBox="1">
            <a:spLocks noGrp="1"/>
          </p:cNvSpPr>
          <p:nvPr>
            <p:ph type="title"/>
          </p:nvPr>
        </p:nvSpPr>
        <p:spPr>
          <a:xfrm>
            <a:off x="1492249" y="1605248"/>
            <a:ext cx="14204951" cy="9246121"/>
          </a:xfrm>
          <a:prstGeom prst="rect">
            <a:avLst/>
          </a:prstGeom>
        </p:spPr>
        <p:txBody>
          <a:bodyPr vert="horz" wrap="square" lIns="0" tIns="12700" rIns="0" bIns="0" rtlCol="0">
            <a:spAutoFit/>
          </a:bodyPr>
          <a:lstStyle/>
          <a:p>
            <a:pPr marL="12700" algn="ctr">
              <a:lnSpc>
                <a:spcPct val="100000"/>
              </a:lnSpc>
              <a:spcBef>
                <a:spcPts val="100"/>
              </a:spcBef>
            </a:pPr>
            <a:r>
              <a:rPr lang="en-GB" sz="4000" u="sng" dirty="0">
                <a:latin typeface="Arial" panose="020B0604020202020204" pitchFamily="34" charset="0"/>
                <a:cs typeface="Arial" panose="020B0604020202020204" pitchFamily="34" charset="0"/>
              </a:rPr>
              <a:t>Title:              Assisting Jenny: A Lifespan Development Framework</a:t>
            </a:r>
            <a:br>
              <a:rPr lang="en-GB" sz="4000" u="sng" dirty="0">
                <a:latin typeface="Arial" panose="020B0604020202020204" pitchFamily="34" charset="0"/>
                <a:cs typeface="Arial" panose="020B0604020202020204" pitchFamily="34" charset="0"/>
              </a:rPr>
            </a:br>
            <a:br>
              <a:rPr lang="en-GB" sz="4000" u="sng" dirty="0">
                <a:latin typeface="Arial" panose="020B0604020202020204" pitchFamily="34" charset="0"/>
                <a:cs typeface="Arial" panose="020B0604020202020204" pitchFamily="34" charset="0"/>
              </a:rPr>
            </a:br>
            <a:r>
              <a:rPr lang="en-GB" sz="4000" u="sng" dirty="0">
                <a:latin typeface="Arial" panose="020B0604020202020204" pitchFamily="34" charset="0"/>
                <a:cs typeface="Arial" panose="020B0604020202020204" pitchFamily="34" charset="0"/>
              </a:rPr>
              <a:t>Subtitle:           Implementation of Bowlby’s Attachment Theory </a:t>
            </a:r>
            <a:br>
              <a:rPr lang="en-GB" sz="4000" u="sng" dirty="0">
                <a:latin typeface="Arial" panose="020B0604020202020204" pitchFamily="34" charset="0"/>
                <a:cs typeface="Arial" panose="020B0604020202020204" pitchFamily="34" charset="0"/>
              </a:rPr>
            </a:br>
            <a:br>
              <a:rPr lang="en-GB" sz="4000" u="sng" dirty="0">
                <a:latin typeface="Arial" panose="020B0604020202020204" pitchFamily="34" charset="0"/>
                <a:cs typeface="Arial" panose="020B0604020202020204" pitchFamily="34" charset="0"/>
              </a:rPr>
            </a:br>
            <a:r>
              <a:rPr lang="en-GB" sz="4000" u="sng" dirty="0">
                <a:latin typeface="Arial" panose="020B0604020202020204" pitchFamily="34" charset="0"/>
                <a:cs typeface="Arial" panose="020B0604020202020204" pitchFamily="34" charset="0"/>
              </a:rPr>
              <a:t>Submitted by:  Sana Imdad </a:t>
            </a:r>
            <a:br>
              <a:rPr lang="en-GB" sz="4000" u="sng" dirty="0">
                <a:latin typeface="Arial" panose="020B0604020202020204" pitchFamily="34" charset="0"/>
                <a:cs typeface="Arial" panose="020B0604020202020204" pitchFamily="34" charset="0"/>
              </a:rPr>
            </a:br>
            <a:br>
              <a:rPr lang="en-GB" sz="4000" u="sng" dirty="0">
                <a:latin typeface="Arial" panose="020B0604020202020204" pitchFamily="34" charset="0"/>
                <a:cs typeface="Arial" panose="020B0604020202020204" pitchFamily="34" charset="0"/>
              </a:rPr>
            </a:br>
            <a:r>
              <a:rPr lang="en-GB" sz="4000" u="sng" dirty="0">
                <a:latin typeface="Arial" panose="020B0604020202020204" pitchFamily="34" charset="0"/>
                <a:cs typeface="Arial" panose="020B0604020202020204" pitchFamily="34" charset="0"/>
              </a:rPr>
              <a:t>Student Id:  2423109</a:t>
            </a:r>
            <a:br>
              <a:rPr lang="en-GB" sz="4000" u="sng" dirty="0">
                <a:latin typeface="Arial" panose="020B0604020202020204" pitchFamily="34" charset="0"/>
                <a:cs typeface="Arial" panose="020B0604020202020204" pitchFamily="34" charset="0"/>
              </a:rPr>
            </a:br>
            <a:br>
              <a:rPr lang="en-GB" sz="4000" u="sng" dirty="0">
                <a:latin typeface="Arial" panose="020B0604020202020204" pitchFamily="34" charset="0"/>
                <a:cs typeface="Arial" panose="020B0604020202020204" pitchFamily="34" charset="0"/>
              </a:rPr>
            </a:br>
            <a:r>
              <a:rPr lang="en-GB" sz="4000" u="sng" dirty="0">
                <a:latin typeface="Arial" panose="020B0604020202020204" pitchFamily="34" charset="0"/>
                <a:cs typeface="Arial" panose="020B0604020202020204" pitchFamily="34" charset="0"/>
              </a:rPr>
              <a:t>Submitted to: Alice Clayton</a:t>
            </a:r>
            <a:br>
              <a:rPr lang="en-GB" sz="4000" u="sng" dirty="0">
                <a:latin typeface="Arial" panose="020B0604020202020204" pitchFamily="34" charset="0"/>
                <a:cs typeface="Arial" panose="020B0604020202020204" pitchFamily="34" charset="0"/>
              </a:rPr>
            </a:br>
            <a:br>
              <a:rPr lang="en-GB" sz="4000" u="sng" dirty="0">
                <a:latin typeface="Arial" panose="020B0604020202020204" pitchFamily="34" charset="0"/>
                <a:cs typeface="Arial" panose="020B0604020202020204" pitchFamily="34" charset="0"/>
              </a:rPr>
            </a:br>
            <a:br>
              <a:rPr lang="en-GB" sz="4000" dirty="0"/>
            </a:br>
            <a:br>
              <a:rPr lang="en-GB" sz="4000" dirty="0"/>
            </a:br>
            <a:endParaRPr sz="40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8288000" cy="10286999"/>
          </a:xfrm>
          <a:prstGeom prst="rect">
            <a:avLst/>
          </a:prstGeom>
        </p:spPr>
      </p:pic>
      <p:sp>
        <p:nvSpPr>
          <p:cNvPr id="3" name="object 3"/>
          <p:cNvSpPr/>
          <p:nvPr/>
        </p:nvSpPr>
        <p:spPr>
          <a:xfrm>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solidFill>
            <a:srgbClr val="B10F0F">
              <a:alpha val="64999"/>
            </a:srgbClr>
          </a:solidFill>
        </p:spPr>
        <p:txBody>
          <a:bodyPr wrap="square" lIns="0" tIns="0" rIns="0" bIns="0" rtlCol="0"/>
          <a:lstStyle/>
          <a:p>
            <a:endParaRPr lang="en-GB" dirty="0"/>
          </a:p>
        </p:txBody>
      </p:sp>
      <p:sp>
        <p:nvSpPr>
          <p:cNvPr id="4" name="object 4"/>
          <p:cNvSpPr/>
          <p:nvPr/>
        </p:nvSpPr>
        <p:spPr>
          <a:xfrm>
            <a:off x="9975488" y="990308"/>
            <a:ext cx="6483712" cy="2561590"/>
          </a:xfrm>
          <a:custGeom>
            <a:avLst/>
            <a:gdLst/>
            <a:ahLst/>
            <a:cxnLst/>
            <a:rect l="l" t="t" r="r" b="b"/>
            <a:pathLst>
              <a:path w="6994525" h="2561590">
                <a:moveTo>
                  <a:pt x="6807561" y="2561527"/>
                </a:moveTo>
                <a:lnTo>
                  <a:pt x="190500" y="2561527"/>
                </a:lnTo>
                <a:lnTo>
                  <a:pt x="153162" y="2557833"/>
                </a:lnTo>
                <a:lnTo>
                  <a:pt x="84810" y="2529521"/>
                </a:lnTo>
                <a:lnTo>
                  <a:pt x="32006" y="2476717"/>
                </a:lnTo>
                <a:lnTo>
                  <a:pt x="3694" y="2408366"/>
                </a:lnTo>
                <a:lnTo>
                  <a:pt x="0" y="2371027"/>
                </a:lnTo>
                <a:lnTo>
                  <a:pt x="0" y="190500"/>
                </a:lnTo>
                <a:lnTo>
                  <a:pt x="14501" y="117598"/>
                </a:lnTo>
                <a:lnTo>
                  <a:pt x="55796" y="55796"/>
                </a:lnTo>
                <a:lnTo>
                  <a:pt x="117599" y="14500"/>
                </a:lnTo>
                <a:lnTo>
                  <a:pt x="190500" y="0"/>
                </a:lnTo>
                <a:lnTo>
                  <a:pt x="6807561" y="0"/>
                </a:lnTo>
                <a:lnTo>
                  <a:pt x="6880462" y="14500"/>
                </a:lnTo>
                <a:lnTo>
                  <a:pt x="6942265" y="55796"/>
                </a:lnTo>
                <a:lnTo>
                  <a:pt x="6983560" y="117598"/>
                </a:lnTo>
                <a:lnTo>
                  <a:pt x="6994171" y="152516"/>
                </a:lnTo>
                <a:lnTo>
                  <a:pt x="6994171" y="2409011"/>
                </a:lnTo>
                <a:lnTo>
                  <a:pt x="6966055" y="2476717"/>
                </a:lnTo>
                <a:lnTo>
                  <a:pt x="6913251" y="2529521"/>
                </a:lnTo>
                <a:lnTo>
                  <a:pt x="6844899" y="2557833"/>
                </a:lnTo>
                <a:lnTo>
                  <a:pt x="6807561" y="2561527"/>
                </a:lnTo>
                <a:close/>
              </a:path>
            </a:pathLst>
          </a:custGeom>
          <a:solidFill>
            <a:srgbClr val="FFFFFF"/>
          </a:solidFill>
        </p:spPr>
        <p:txBody>
          <a:bodyPr wrap="square" lIns="0" tIns="0" rIns="0" bIns="0" rtlCol="0"/>
          <a:lstStyle/>
          <a:p>
            <a:pPr algn="ctr">
              <a:lnSpc>
                <a:spcPct val="115000"/>
              </a:lnSpc>
              <a:spcAft>
                <a:spcPts val="800"/>
              </a:spcAft>
              <a:buNone/>
            </a:pPr>
            <a:endParaRPr lang="en-GB" kern="100" dirty="0">
              <a:latin typeface="Arial" panose="020B0604020202020204" pitchFamily="34" charset="0"/>
              <a:ea typeface="Aptos" panose="020B0004020202020204" pitchFamily="34" charset="0"/>
              <a:cs typeface="Times New Roman" panose="02020603050405020304" pitchFamily="18" charset="0"/>
            </a:endParaRPr>
          </a:p>
          <a:p>
            <a:pPr algn="ctr">
              <a:lnSpc>
                <a:spcPct val="115000"/>
              </a:lnSpc>
              <a:spcAft>
                <a:spcPts val="800"/>
              </a:spcAft>
              <a:buNone/>
            </a:pPr>
            <a:r>
              <a:rPr lang="en-GB" sz="3200" b="1" i="1" kern="100" dirty="0">
                <a:effectLst/>
                <a:latin typeface="Arial" panose="020B0604020202020204" pitchFamily="34" charset="0"/>
                <a:ea typeface="Aptos" panose="020B0004020202020204" pitchFamily="34" charset="0"/>
                <a:cs typeface="Times New Roman" panose="02020603050405020304" pitchFamily="18" charset="0"/>
              </a:rPr>
              <a:t>At 16, Jenny had provided care for her mother for five years following her father's death.</a:t>
            </a:r>
            <a:endParaRPr lang="en-GB" sz="3200" b="1" i="1"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object 5"/>
          <p:cNvSpPr/>
          <p:nvPr/>
        </p:nvSpPr>
        <p:spPr>
          <a:xfrm>
            <a:off x="9944685" y="3844602"/>
            <a:ext cx="6994525" cy="2561590"/>
          </a:xfrm>
          <a:custGeom>
            <a:avLst/>
            <a:gdLst/>
            <a:ahLst/>
            <a:cxnLst/>
            <a:rect l="l" t="t" r="r" b="b"/>
            <a:pathLst>
              <a:path w="6994525" h="2561590">
                <a:moveTo>
                  <a:pt x="6807562" y="2561527"/>
                </a:moveTo>
                <a:lnTo>
                  <a:pt x="190500" y="2561527"/>
                </a:lnTo>
                <a:lnTo>
                  <a:pt x="153162" y="2557833"/>
                </a:lnTo>
                <a:lnTo>
                  <a:pt x="84810" y="2529521"/>
                </a:lnTo>
                <a:lnTo>
                  <a:pt x="32006" y="2476717"/>
                </a:lnTo>
                <a:lnTo>
                  <a:pt x="3694" y="2408366"/>
                </a:lnTo>
                <a:lnTo>
                  <a:pt x="0" y="2371027"/>
                </a:lnTo>
                <a:lnTo>
                  <a:pt x="0" y="190500"/>
                </a:lnTo>
                <a:lnTo>
                  <a:pt x="14501" y="117598"/>
                </a:lnTo>
                <a:lnTo>
                  <a:pt x="55796" y="55796"/>
                </a:lnTo>
                <a:lnTo>
                  <a:pt x="117599" y="14501"/>
                </a:lnTo>
                <a:lnTo>
                  <a:pt x="190500" y="0"/>
                </a:lnTo>
                <a:lnTo>
                  <a:pt x="6807562" y="0"/>
                </a:lnTo>
                <a:lnTo>
                  <a:pt x="6880462" y="14501"/>
                </a:lnTo>
                <a:lnTo>
                  <a:pt x="6942266" y="55796"/>
                </a:lnTo>
                <a:lnTo>
                  <a:pt x="6983561" y="117598"/>
                </a:lnTo>
                <a:lnTo>
                  <a:pt x="6994171" y="152513"/>
                </a:lnTo>
                <a:lnTo>
                  <a:pt x="6994171" y="2409014"/>
                </a:lnTo>
                <a:lnTo>
                  <a:pt x="6966056" y="2476717"/>
                </a:lnTo>
                <a:lnTo>
                  <a:pt x="6913251" y="2529521"/>
                </a:lnTo>
                <a:lnTo>
                  <a:pt x="6844899" y="2557833"/>
                </a:lnTo>
                <a:lnTo>
                  <a:pt x="6807562" y="2561527"/>
                </a:lnTo>
                <a:close/>
              </a:path>
            </a:pathLst>
          </a:custGeom>
          <a:solidFill>
            <a:srgbClr val="FFFFFF"/>
          </a:solidFill>
        </p:spPr>
        <p:txBody>
          <a:bodyPr wrap="square" lIns="0" tIns="0" rIns="0" bIns="0" rtlCol="0"/>
          <a:lstStyle/>
          <a:p>
            <a:pPr algn="ctr"/>
            <a:r>
              <a:rPr lang="en-GB" sz="3200" b="1" i="1" dirty="0">
                <a:latin typeface="Arial" panose="020B0604020202020204" pitchFamily="34" charset="0"/>
                <a:cs typeface="Arial" panose="020B0604020202020204" pitchFamily="34" charset="0"/>
              </a:rPr>
              <a:t>The mother experiences mobility and cognitive challenges; Jenny assumes both practical and emotional support responsibilities</a:t>
            </a:r>
            <a:r>
              <a:rPr lang="en-GB" sz="3200" b="1" i="1" dirty="0"/>
              <a:t>.</a:t>
            </a:r>
            <a:endParaRPr sz="3200" b="1" i="1" dirty="0"/>
          </a:p>
        </p:txBody>
      </p:sp>
      <p:sp>
        <p:nvSpPr>
          <p:cNvPr id="6" name="object 6"/>
          <p:cNvSpPr/>
          <p:nvPr/>
        </p:nvSpPr>
        <p:spPr>
          <a:xfrm>
            <a:off x="9975488" y="6557224"/>
            <a:ext cx="6994525" cy="2561590"/>
          </a:xfrm>
          <a:custGeom>
            <a:avLst/>
            <a:gdLst/>
            <a:ahLst/>
            <a:cxnLst/>
            <a:rect l="l" t="t" r="r" b="b"/>
            <a:pathLst>
              <a:path w="6994525" h="2561590">
                <a:moveTo>
                  <a:pt x="6807561" y="2561527"/>
                </a:moveTo>
                <a:lnTo>
                  <a:pt x="190500" y="2561527"/>
                </a:lnTo>
                <a:lnTo>
                  <a:pt x="153162" y="2557833"/>
                </a:lnTo>
                <a:lnTo>
                  <a:pt x="84810" y="2529521"/>
                </a:lnTo>
                <a:lnTo>
                  <a:pt x="32006" y="2476717"/>
                </a:lnTo>
                <a:lnTo>
                  <a:pt x="3694" y="2408366"/>
                </a:lnTo>
                <a:lnTo>
                  <a:pt x="0" y="2371027"/>
                </a:lnTo>
                <a:lnTo>
                  <a:pt x="0" y="190500"/>
                </a:lnTo>
                <a:lnTo>
                  <a:pt x="14501" y="117599"/>
                </a:lnTo>
                <a:lnTo>
                  <a:pt x="55796" y="55796"/>
                </a:lnTo>
                <a:lnTo>
                  <a:pt x="117599" y="14501"/>
                </a:lnTo>
                <a:lnTo>
                  <a:pt x="190500" y="0"/>
                </a:lnTo>
                <a:lnTo>
                  <a:pt x="6807561" y="0"/>
                </a:lnTo>
                <a:lnTo>
                  <a:pt x="6880462" y="14501"/>
                </a:lnTo>
                <a:lnTo>
                  <a:pt x="6942265" y="55796"/>
                </a:lnTo>
                <a:lnTo>
                  <a:pt x="6983560" y="117599"/>
                </a:lnTo>
                <a:lnTo>
                  <a:pt x="6994171" y="152516"/>
                </a:lnTo>
                <a:lnTo>
                  <a:pt x="6994171" y="2409011"/>
                </a:lnTo>
                <a:lnTo>
                  <a:pt x="6966055" y="2476717"/>
                </a:lnTo>
                <a:lnTo>
                  <a:pt x="6913251" y="2529521"/>
                </a:lnTo>
                <a:lnTo>
                  <a:pt x="6844899" y="2557833"/>
                </a:lnTo>
                <a:lnTo>
                  <a:pt x="6807561" y="2561527"/>
                </a:lnTo>
                <a:close/>
              </a:path>
            </a:pathLst>
          </a:custGeom>
          <a:solidFill>
            <a:srgbClr val="FFFFFF"/>
          </a:solidFill>
        </p:spPr>
        <p:txBody>
          <a:bodyPr wrap="square" lIns="0" tIns="0" rIns="0" bIns="0" rtlCol="0"/>
          <a:lstStyle/>
          <a:p>
            <a:r>
              <a:rPr lang="en-GB" sz="3200" b="1" i="1" dirty="0">
                <a:latin typeface="Arial" panose="020B0604020202020204" pitchFamily="34" charset="0"/>
                <a:cs typeface="Arial" panose="020B0604020202020204" pitchFamily="34" charset="0"/>
              </a:rPr>
              <a:t>Objective:   Evaluate the influence on Jenny's development and build a support strategy utilising lifespan theory.</a:t>
            </a:r>
          </a:p>
        </p:txBody>
      </p:sp>
      <p:grpSp>
        <p:nvGrpSpPr>
          <p:cNvPr id="7" name="object 7"/>
          <p:cNvGrpSpPr/>
          <p:nvPr/>
        </p:nvGrpSpPr>
        <p:grpSpPr>
          <a:xfrm>
            <a:off x="1100137" y="2236712"/>
            <a:ext cx="8818311" cy="5777173"/>
            <a:chOff x="1100137" y="2236712"/>
            <a:chExt cx="8818311" cy="5777173"/>
          </a:xfrm>
        </p:grpSpPr>
        <p:sp>
          <p:nvSpPr>
            <p:cNvPr id="8" name="object 8"/>
            <p:cNvSpPr/>
            <p:nvPr/>
          </p:nvSpPr>
          <p:spPr>
            <a:xfrm>
              <a:off x="6138412" y="2451024"/>
              <a:ext cx="3301365" cy="3442970"/>
            </a:xfrm>
            <a:custGeom>
              <a:avLst/>
              <a:gdLst/>
              <a:ahLst/>
              <a:cxnLst/>
              <a:rect l="l" t="t" r="r" b="b"/>
              <a:pathLst>
                <a:path w="3301365" h="3442970">
                  <a:moveTo>
                    <a:pt x="0" y="2435618"/>
                  </a:moveTo>
                  <a:lnTo>
                    <a:pt x="0" y="3214036"/>
                  </a:lnTo>
                  <a:lnTo>
                    <a:pt x="4644" y="3260107"/>
                  </a:lnTo>
                  <a:lnTo>
                    <a:pt x="17964" y="3303018"/>
                  </a:lnTo>
                  <a:lnTo>
                    <a:pt x="39041" y="3341849"/>
                  </a:lnTo>
                  <a:lnTo>
                    <a:pt x="66955" y="3375681"/>
                  </a:lnTo>
                  <a:lnTo>
                    <a:pt x="100787" y="3403595"/>
                  </a:lnTo>
                  <a:lnTo>
                    <a:pt x="139618" y="3424672"/>
                  </a:lnTo>
                  <a:lnTo>
                    <a:pt x="182529" y="3437992"/>
                  </a:lnTo>
                  <a:lnTo>
                    <a:pt x="228599" y="3442636"/>
                  </a:lnTo>
                  <a:lnTo>
                    <a:pt x="1613738" y="3442636"/>
                  </a:lnTo>
                  <a:lnTo>
                    <a:pt x="1659809" y="3437992"/>
                  </a:lnTo>
                  <a:lnTo>
                    <a:pt x="1702719" y="3424672"/>
                  </a:lnTo>
                  <a:lnTo>
                    <a:pt x="1741550" y="3403595"/>
                  </a:lnTo>
                  <a:lnTo>
                    <a:pt x="1775382" y="3375681"/>
                  </a:lnTo>
                  <a:lnTo>
                    <a:pt x="1803296" y="3341849"/>
                  </a:lnTo>
                  <a:lnTo>
                    <a:pt x="1824373" y="3303018"/>
                  </a:lnTo>
                  <a:lnTo>
                    <a:pt x="1837693" y="3260107"/>
                  </a:lnTo>
                  <a:lnTo>
                    <a:pt x="1842338" y="3214036"/>
                  </a:lnTo>
                  <a:lnTo>
                    <a:pt x="1842338" y="228599"/>
                  </a:lnTo>
                  <a:lnTo>
                    <a:pt x="1846982" y="182529"/>
                  </a:lnTo>
                  <a:lnTo>
                    <a:pt x="1860302" y="139618"/>
                  </a:lnTo>
                  <a:lnTo>
                    <a:pt x="1881379" y="100787"/>
                  </a:lnTo>
                  <a:lnTo>
                    <a:pt x="1909293" y="66955"/>
                  </a:lnTo>
                  <a:lnTo>
                    <a:pt x="1943125" y="39041"/>
                  </a:lnTo>
                  <a:lnTo>
                    <a:pt x="1981956" y="17964"/>
                  </a:lnTo>
                  <a:lnTo>
                    <a:pt x="2024867" y="4644"/>
                  </a:lnTo>
                  <a:lnTo>
                    <a:pt x="2070938" y="0"/>
                  </a:lnTo>
                  <a:lnTo>
                    <a:pt x="3301295" y="0"/>
                  </a:lnTo>
                </a:path>
              </a:pathLst>
            </a:custGeom>
            <a:ln w="142874">
              <a:solidFill>
                <a:srgbClr val="FFFFFF"/>
              </a:solidFill>
            </a:ln>
          </p:spPr>
          <p:txBody>
            <a:bodyPr wrap="square" lIns="0" tIns="0" rIns="0" bIns="0" rtlCol="0"/>
            <a:lstStyle/>
            <a:p>
              <a:endParaRPr/>
            </a:p>
          </p:txBody>
        </p:sp>
        <p:sp>
          <p:nvSpPr>
            <p:cNvPr id="9" name="object 9"/>
            <p:cNvSpPr/>
            <p:nvPr/>
          </p:nvSpPr>
          <p:spPr>
            <a:xfrm>
              <a:off x="9475426" y="2236712"/>
              <a:ext cx="428625" cy="428625"/>
            </a:xfrm>
            <a:custGeom>
              <a:avLst/>
              <a:gdLst/>
              <a:ahLst/>
              <a:cxnLst/>
              <a:rect l="l" t="t" r="r" b="b"/>
              <a:pathLst>
                <a:path w="428625" h="428625">
                  <a:moveTo>
                    <a:pt x="428624" y="428624"/>
                  </a:moveTo>
                  <a:lnTo>
                    <a:pt x="0" y="428624"/>
                  </a:lnTo>
                  <a:lnTo>
                    <a:pt x="0" y="0"/>
                  </a:lnTo>
                  <a:lnTo>
                    <a:pt x="428624" y="0"/>
                  </a:lnTo>
                  <a:lnTo>
                    <a:pt x="428624" y="428624"/>
                  </a:lnTo>
                  <a:close/>
                </a:path>
              </a:pathLst>
            </a:custGeom>
            <a:solidFill>
              <a:srgbClr val="FFFFFF"/>
            </a:solidFill>
          </p:spPr>
          <p:txBody>
            <a:bodyPr wrap="square" lIns="0" tIns="0" rIns="0" bIns="0" rtlCol="0"/>
            <a:lstStyle/>
            <a:p>
              <a:endParaRPr/>
            </a:p>
          </p:txBody>
        </p:sp>
        <p:sp>
          <p:nvSpPr>
            <p:cNvPr id="10" name="object 10"/>
            <p:cNvSpPr/>
            <p:nvPr/>
          </p:nvSpPr>
          <p:spPr>
            <a:xfrm>
              <a:off x="9475426" y="2236712"/>
              <a:ext cx="428625" cy="428625"/>
            </a:xfrm>
            <a:custGeom>
              <a:avLst/>
              <a:gdLst/>
              <a:ahLst/>
              <a:cxnLst/>
              <a:rect l="l" t="t" r="r" b="b"/>
              <a:pathLst>
                <a:path w="428625" h="428625">
                  <a:moveTo>
                    <a:pt x="428624" y="0"/>
                  </a:moveTo>
                  <a:lnTo>
                    <a:pt x="0" y="0"/>
                  </a:lnTo>
                  <a:lnTo>
                    <a:pt x="0" y="428624"/>
                  </a:lnTo>
                  <a:lnTo>
                    <a:pt x="428624" y="428624"/>
                  </a:lnTo>
                  <a:lnTo>
                    <a:pt x="428624" y="0"/>
                  </a:lnTo>
                  <a:close/>
                </a:path>
              </a:pathLst>
            </a:custGeom>
            <a:ln w="142874">
              <a:solidFill>
                <a:srgbClr val="FFFFFF"/>
              </a:solidFill>
            </a:ln>
          </p:spPr>
          <p:txBody>
            <a:bodyPr wrap="square" lIns="0" tIns="0" rIns="0" bIns="0" rtlCol="0"/>
            <a:lstStyle/>
            <a:p>
              <a:endParaRPr/>
            </a:p>
          </p:txBody>
        </p:sp>
        <p:sp>
          <p:nvSpPr>
            <p:cNvPr id="11" name="object 11"/>
            <p:cNvSpPr/>
            <p:nvPr/>
          </p:nvSpPr>
          <p:spPr>
            <a:xfrm>
              <a:off x="1100137" y="4126011"/>
              <a:ext cx="8308975" cy="2940050"/>
            </a:xfrm>
            <a:custGeom>
              <a:avLst/>
              <a:gdLst/>
              <a:ahLst/>
              <a:cxnLst/>
              <a:rect l="l" t="t" r="r" b="b"/>
              <a:pathLst>
                <a:path w="8308975" h="2940050">
                  <a:moveTo>
                    <a:pt x="4813907" y="926267"/>
                  </a:moveTo>
                  <a:lnTo>
                    <a:pt x="4785086" y="926267"/>
                  </a:lnTo>
                  <a:lnTo>
                    <a:pt x="4777442" y="926267"/>
                  </a:lnTo>
                  <a:lnTo>
                    <a:pt x="4770111" y="923230"/>
                  </a:lnTo>
                  <a:lnTo>
                    <a:pt x="4764706" y="917825"/>
                  </a:lnTo>
                  <a:lnTo>
                    <a:pt x="4759301" y="912420"/>
                  </a:lnTo>
                  <a:lnTo>
                    <a:pt x="4756265" y="905089"/>
                  </a:lnTo>
                  <a:lnTo>
                    <a:pt x="4756265" y="897445"/>
                  </a:lnTo>
                  <a:lnTo>
                    <a:pt x="4756265" y="228599"/>
                  </a:lnTo>
                  <a:lnTo>
                    <a:pt x="4751620" y="182529"/>
                  </a:lnTo>
                  <a:lnTo>
                    <a:pt x="4738300" y="139618"/>
                  </a:lnTo>
                  <a:lnTo>
                    <a:pt x="4717223" y="100787"/>
                  </a:lnTo>
                  <a:lnTo>
                    <a:pt x="4689309" y="66955"/>
                  </a:lnTo>
                  <a:lnTo>
                    <a:pt x="4655477" y="39041"/>
                  </a:lnTo>
                  <a:lnTo>
                    <a:pt x="4616646" y="17964"/>
                  </a:lnTo>
                  <a:lnTo>
                    <a:pt x="4573735" y="4644"/>
                  </a:lnTo>
                  <a:lnTo>
                    <a:pt x="4527665" y="0"/>
                  </a:lnTo>
                  <a:lnTo>
                    <a:pt x="228599" y="0"/>
                  </a:lnTo>
                  <a:lnTo>
                    <a:pt x="182529" y="4644"/>
                  </a:lnTo>
                  <a:lnTo>
                    <a:pt x="139618" y="17964"/>
                  </a:lnTo>
                  <a:lnTo>
                    <a:pt x="100787" y="39041"/>
                  </a:lnTo>
                  <a:lnTo>
                    <a:pt x="66955" y="66955"/>
                  </a:lnTo>
                  <a:lnTo>
                    <a:pt x="39041" y="100787"/>
                  </a:lnTo>
                  <a:lnTo>
                    <a:pt x="17964" y="139618"/>
                  </a:lnTo>
                  <a:lnTo>
                    <a:pt x="4644" y="182529"/>
                  </a:lnTo>
                  <a:lnTo>
                    <a:pt x="0" y="228599"/>
                  </a:lnTo>
                  <a:lnTo>
                    <a:pt x="0" y="2710899"/>
                  </a:lnTo>
                  <a:lnTo>
                    <a:pt x="4644" y="2756970"/>
                  </a:lnTo>
                  <a:lnTo>
                    <a:pt x="17964" y="2799881"/>
                  </a:lnTo>
                  <a:lnTo>
                    <a:pt x="39041" y="2838712"/>
                  </a:lnTo>
                  <a:lnTo>
                    <a:pt x="66955" y="2872544"/>
                  </a:lnTo>
                  <a:lnTo>
                    <a:pt x="100787" y="2900458"/>
                  </a:lnTo>
                  <a:lnTo>
                    <a:pt x="139618" y="2921535"/>
                  </a:lnTo>
                  <a:lnTo>
                    <a:pt x="182529" y="2934855"/>
                  </a:lnTo>
                  <a:lnTo>
                    <a:pt x="228599" y="2939499"/>
                  </a:lnTo>
                  <a:lnTo>
                    <a:pt x="4527665" y="2939499"/>
                  </a:lnTo>
                  <a:lnTo>
                    <a:pt x="4573735" y="2934855"/>
                  </a:lnTo>
                  <a:lnTo>
                    <a:pt x="4616646" y="2921535"/>
                  </a:lnTo>
                  <a:lnTo>
                    <a:pt x="4655477" y="2900458"/>
                  </a:lnTo>
                  <a:lnTo>
                    <a:pt x="4689309" y="2872544"/>
                  </a:lnTo>
                  <a:lnTo>
                    <a:pt x="4717223" y="2838712"/>
                  </a:lnTo>
                  <a:lnTo>
                    <a:pt x="4738300" y="2799881"/>
                  </a:lnTo>
                  <a:lnTo>
                    <a:pt x="4751620" y="2756970"/>
                  </a:lnTo>
                  <a:lnTo>
                    <a:pt x="4756265" y="2710899"/>
                  </a:lnTo>
                  <a:lnTo>
                    <a:pt x="4756265" y="971486"/>
                  </a:lnTo>
                  <a:lnTo>
                    <a:pt x="4760698" y="926680"/>
                  </a:lnTo>
                  <a:lnTo>
                    <a:pt x="4773666" y="884004"/>
                  </a:lnTo>
                  <a:lnTo>
                    <a:pt x="4794672" y="844659"/>
                  </a:lnTo>
                  <a:lnTo>
                    <a:pt x="4823220" y="809841"/>
                  </a:lnTo>
                  <a:lnTo>
                    <a:pt x="4858037" y="781293"/>
                  </a:lnTo>
                  <a:lnTo>
                    <a:pt x="4897383" y="760287"/>
                  </a:lnTo>
                  <a:lnTo>
                    <a:pt x="4940058" y="747319"/>
                  </a:lnTo>
                  <a:lnTo>
                    <a:pt x="4984865" y="742886"/>
                  </a:lnTo>
                  <a:lnTo>
                    <a:pt x="8308766" y="742886"/>
                  </a:lnTo>
                </a:path>
              </a:pathLst>
            </a:custGeom>
            <a:ln w="142874">
              <a:solidFill>
                <a:srgbClr val="FFFFFF"/>
              </a:solidFill>
            </a:ln>
          </p:spPr>
          <p:txBody>
            <a:bodyPr wrap="square" lIns="0" tIns="0" rIns="0" bIns="0" rtlCol="0"/>
            <a:lstStyle/>
            <a:p>
              <a:endParaRPr/>
            </a:p>
          </p:txBody>
        </p:sp>
        <p:sp>
          <p:nvSpPr>
            <p:cNvPr id="12" name="object 12"/>
            <p:cNvSpPr/>
            <p:nvPr/>
          </p:nvSpPr>
          <p:spPr>
            <a:xfrm>
              <a:off x="9444622" y="4654585"/>
              <a:ext cx="428625" cy="428625"/>
            </a:xfrm>
            <a:custGeom>
              <a:avLst/>
              <a:gdLst/>
              <a:ahLst/>
              <a:cxnLst/>
              <a:rect l="l" t="t" r="r" b="b"/>
              <a:pathLst>
                <a:path w="428625" h="428625">
                  <a:moveTo>
                    <a:pt x="428624" y="428625"/>
                  </a:moveTo>
                  <a:lnTo>
                    <a:pt x="0" y="428625"/>
                  </a:lnTo>
                  <a:lnTo>
                    <a:pt x="0" y="0"/>
                  </a:lnTo>
                  <a:lnTo>
                    <a:pt x="428624" y="0"/>
                  </a:lnTo>
                  <a:lnTo>
                    <a:pt x="428624" y="428625"/>
                  </a:lnTo>
                  <a:close/>
                </a:path>
              </a:pathLst>
            </a:custGeom>
            <a:solidFill>
              <a:srgbClr val="FFFFFF"/>
            </a:solidFill>
          </p:spPr>
          <p:txBody>
            <a:bodyPr wrap="square" lIns="0" tIns="0" rIns="0" bIns="0" rtlCol="0"/>
            <a:lstStyle/>
            <a:p>
              <a:endParaRPr/>
            </a:p>
          </p:txBody>
        </p:sp>
        <p:sp>
          <p:nvSpPr>
            <p:cNvPr id="13" name="object 13"/>
            <p:cNvSpPr/>
            <p:nvPr/>
          </p:nvSpPr>
          <p:spPr>
            <a:xfrm>
              <a:off x="9444622" y="4654585"/>
              <a:ext cx="428625" cy="428625"/>
            </a:xfrm>
            <a:custGeom>
              <a:avLst/>
              <a:gdLst/>
              <a:ahLst/>
              <a:cxnLst/>
              <a:rect l="l" t="t" r="r" b="b"/>
              <a:pathLst>
                <a:path w="428625" h="428625">
                  <a:moveTo>
                    <a:pt x="428624" y="0"/>
                  </a:moveTo>
                  <a:lnTo>
                    <a:pt x="0" y="0"/>
                  </a:lnTo>
                  <a:lnTo>
                    <a:pt x="0" y="428625"/>
                  </a:lnTo>
                  <a:lnTo>
                    <a:pt x="428624" y="428625"/>
                  </a:lnTo>
                  <a:lnTo>
                    <a:pt x="428624" y="0"/>
                  </a:lnTo>
                  <a:close/>
                </a:path>
              </a:pathLst>
            </a:custGeom>
            <a:ln w="142874">
              <a:solidFill>
                <a:srgbClr val="FFFFFF"/>
              </a:solidFill>
            </a:ln>
          </p:spPr>
          <p:txBody>
            <a:bodyPr wrap="square" lIns="0" tIns="0" rIns="0" bIns="0" rtlCol="0"/>
            <a:lstStyle/>
            <a:p>
              <a:endParaRPr/>
            </a:p>
          </p:txBody>
        </p:sp>
        <p:sp>
          <p:nvSpPr>
            <p:cNvPr id="14" name="object 14"/>
            <p:cNvSpPr/>
            <p:nvPr/>
          </p:nvSpPr>
          <p:spPr>
            <a:xfrm>
              <a:off x="6138412" y="3985445"/>
              <a:ext cx="3566160" cy="4028440"/>
            </a:xfrm>
            <a:custGeom>
              <a:avLst/>
              <a:gdLst/>
              <a:ahLst/>
              <a:cxnLst/>
              <a:rect l="l" t="t" r="r" b="b"/>
              <a:pathLst>
                <a:path w="3566159" h="4028440">
                  <a:moveTo>
                    <a:pt x="0" y="901197"/>
                  </a:moveTo>
                  <a:lnTo>
                    <a:pt x="0" y="228599"/>
                  </a:lnTo>
                  <a:lnTo>
                    <a:pt x="4644" y="182529"/>
                  </a:lnTo>
                  <a:lnTo>
                    <a:pt x="17964" y="139618"/>
                  </a:lnTo>
                  <a:lnTo>
                    <a:pt x="39041" y="100787"/>
                  </a:lnTo>
                  <a:lnTo>
                    <a:pt x="66955" y="66955"/>
                  </a:lnTo>
                  <a:lnTo>
                    <a:pt x="100787" y="39041"/>
                  </a:lnTo>
                  <a:lnTo>
                    <a:pt x="139618" y="17964"/>
                  </a:lnTo>
                  <a:lnTo>
                    <a:pt x="182529" y="4644"/>
                  </a:lnTo>
                  <a:lnTo>
                    <a:pt x="228599" y="0"/>
                  </a:lnTo>
                  <a:lnTo>
                    <a:pt x="274670" y="4644"/>
                  </a:lnTo>
                  <a:lnTo>
                    <a:pt x="317581" y="17964"/>
                  </a:lnTo>
                  <a:lnTo>
                    <a:pt x="356412" y="39041"/>
                  </a:lnTo>
                  <a:lnTo>
                    <a:pt x="390244" y="66955"/>
                  </a:lnTo>
                  <a:lnTo>
                    <a:pt x="418158" y="100787"/>
                  </a:lnTo>
                  <a:lnTo>
                    <a:pt x="439235" y="139618"/>
                  </a:lnTo>
                  <a:lnTo>
                    <a:pt x="452555" y="182529"/>
                  </a:lnTo>
                  <a:lnTo>
                    <a:pt x="457199" y="228599"/>
                  </a:lnTo>
                  <a:lnTo>
                    <a:pt x="457199" y="3665878"/>
                  </a:lnTo>
                  <a:lnTo>
                    <a:pt x="461844" y="3711949"/>
                  </a:lnTo>
                  <a:lnTo>
                    <a:pt x="475164" y="3754860"/>
                  </a:lnTo>
                  <a:lnTo>
                    <a:pt x="496241" y="3793691"/>
                  </a:lnTo>
                  <a:lnTo>
                    <a:pt x="524155" y="3827523"/>
                  </a:lnTo>
                  <a:lnTo>
                    <a:pt x="557987" y="3855437"/>
                  </a:lnTo>
                  <a:lnTo>
                    <a:pt x="596818" y="3876514"/>
                  </a:lnTo>
                  <a:lnTo>
                    <a:pt x="639729" y="3889834"/>
                  </a:lnTo>
                  <a:lnTo>
                    <a:pt x="685799" y="3894478"/>
                  </a:lnTo>
                  <a:lnTo>
                    <a:pt x="3498947" y="3894478"/>
                  </a:lnTo>
                  <a:lnTo>
                    <a:pt x="3524939" y="3899726"/>
                  </a:lnTo>
                  <a:lnTo>
                    <a:pt x="3546164" y="3914036"/>
                  </a:lnTo>
                  <a:lnTo>
                    <a:pt x="3560475" y="3935262"/>
                  </a:lnTo>
                  <a:lnTo>
                    <a:pt x="3565723" y="3961254"/>
                  </a:lnTo>
                  <a:lnTo>
                    <a:pt x="3565723" y="4028029"/>
                  </a:lnTo>
                </a:path>
              </a:pathLst>
            </a:custGeom>
            <a:ln w="142874">
              <a:solidFill>
                <a:srgbClr val="FFFFFF"/>
              </a:solidFill>
            </a:ln>
          </p:spPr>
          <p:txBody>
            <a:bodyPr wrap="square" lIns="0" tIns="0" rIns="0" bIns="0" rtlCol="0"/>
            <a:lstStyle/>
            <a:p>
              <a:endParaRPr/>
            </a:p>
          </p:txBody>
        </p:sp>
        <p:sp>
          <p:nvSpPr>
            <p:cNvPr id="15" name="object 15"/>
            <p:cNvSpPr/>
            <p:nvPr/>
          </p:nvSpPr>
          <p:spPr>
            <a:xfrm>
              <a:off x="9489823" y="7549132"/>
              <a:ext cx="428625" cy="428625"/>
            </a:xfrm>
            <a:custGeom>
              <a:avLst/>
              <a:gdLst/>
              <a:ahLst/>
              <a:cxnLst/>
              <a:rect l="l" t="t" r="r" b="b"/>
              <a:pathLst>
                <a:path w="428625" h="428625">
                  <a:moveTo>
                    <a:pt x="428624" y="428624"/>
                  </a:moveTo>
                  <a:lnTo>
                    <a:pt x="0" y="428624"/>
                  </a:lnTo>
                  <a:lnTo>
                    <a:pt x="0" y="0"/>
                  </a:lnTo>
                  <a:lnTo>
                    <a:pt x="428624" y="0"/>
                  </a:lnTo>
                  <a:lnTo>
                    <a:pt x="428624" y="428624"/>
                  </a:lnTo>
                  <a:close/>
                </a:path>
              </a:pathLst>
            </a:custGeom>
            <a:solidFill>
              <a:srgbClr val="FFFFFF"/>
            </a:solidFill>
          </p:spPr>
          <p:txBody>
            <a:bodyPr wrap="square" lIns="0" tIns="0" rIns="0" bIns="0" rtlCol="0"/>
            <a:lstStyle/>
            <a:p>
              <a:endParaRPr/>
            </a:p>
          </p:txBody>
        </p:sp>
        <p:sp>
          <p:nvSpPr>
            <p:cNvPr id="16" name="object 16"/>
            <p:cNvSpPr/>
            <p:nvPr/>
          </p:nvSpPr>
          <p:spPr>
            <a:xfrm>
              <a:off x="9489823" y="7549132"/>
              <a:ext cx="428625" cy="428625"/>
            </a:xfrm>
            <a:custGeom>
              <a:avLst/>
              <a:gdLst/>
              <a:ahLst/>
              <a:cxnLst/>
              <a:rect l="l" t="t" r="r" b="b"/>
              <a:pathLst>
                <a:path w="428625" h="428625">
                  <a:moveTo>
                    <a:pt x="0" y="0"/>
                  </a:moveTo>
                  <a:lnTo>
                    <a:pt x="0" y="428624"/>
                  </a:lnTo>
                  <a:lnTo>
                    <a:pt x="428624" y="428624"/>
                  </a:lnTo>
                  <a:lnTo>
                    <a:pt x="428624" y="0"/>
                  </a:lnTo>
                  <a:lnTo>
                    <a:pt x="0" y="0"/>
                  </a:lnTo>
                  <a:close/>
                </a:path>
              </a:pathLst>
            </a:custGeom>
            <a:ln w="142874">
              <a:solidFill>
                <a:srgbClr val="FFFFFF"/>
              </a:solidFill>
            </a:ln>
          </p:spPr>
          <p:txBody>
            <a:bodyPr wrap="square" lIns="0" tIns="0" rIns="0" bIns="0" rtlCol="0"/>
            <a:lstStyle/>
            <a:p>
              <a:endParaRPr/>
            </a:p>
          </p:txBody>
        </p:sp>
      </p:grpSp>
      <p:sp>
        <p:nvSpPr>
          <p:cNvPr id="30" name="object 30"/>
          <p:cNvSpPr txBox="1"/>
          <p:nvPr/>
        </p:nvSpPr>
        <p:spPr>
          <a:xfrm>
            <a:off x="1301749" y="4069435"/>
            <a:ext cx="4445000" cy="1896225"/>
          </a:xfrm>
          <a:prstGeom prst="rect">
            <a:avLst/>
          </a:prstGeom>
        </p:spPr>
        <p:txBody>
          <a:bodyPr vert="horz" wrap="square" lIns="0" tIns="217170" rIns="0" bIns="0" rtlCol="0">
            <a:spAutoFit/>
          </a:bodyPr>
          <a:lstStyle/>
          <a:p>
            <a:pPr marL="12700" marR="5080">
              <a:lnSpc>
                <a:spcPts val="6859"/>
              </a:lnSpc>
              <a:spcBef>
                <a:spcPts val="1710"/>
              </a:spcBef>
            </a:pPr>
            <a:r>
              <a:rPr lang="en-GB" sz="4400" b="1" dirty="0">
                <a:solidFill>
                  <a:schemeClr val="bg1"/>
                </a:solidFill>
                <a:latin typeface="Arial" panose="020B0604020202020204" pitchFamily="34" charset="0"/>
                <a:cs typeface="Arial" panose="020B0604020202020204" pitchFamily="34" charset="0"/>
              </a:rPr>
              <a:t>INTRODUCTION TO SENARIO</a:t>
            </a:r>
            <a:endParaRPr sz="4400" b="1" dirty="0">
              <a:solidFill>
                <a:schemeClr val="bg1"/>
              </a:solidFill>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p:nvPr/>
        </p:nvSpPr>
        <p:spPr>
          <a:xfrm>
            <a:off x="-304800" y="0"/>
            <a:ext cx="18592800" cy="10286999"/>
          </a:xfrm>
          <a:custGeom>
            <a:avLst/>
            <a:gdLst/>
            <a:ahLst/>
            <a:cxnLst/>
            <a:rect l="l" t="t" r="r" b="b"/>
            <a:pathLst>
              <a:path w="10607675" h="10287000">
                <a:moveTo>
                  <a:pt x="0" y="10286999"/>
                </a:moveTo>
                <a:lnTo>
                  <a:pt x="10607057" y="10286999"/>
                </a:lnTo>
                <a:lnTo>
                  <a:pt x="10607057" y="0"/>
                </a:lnTo>
                <a:lnTo>
                  <a:pt x="0" y="0"/>
                </a:lnTo>
                <a:lnTo>
                  <a:pt x="0" y="10286999"/>
                </a:lnTo>
                <a:close/>
              </a:path>
            </a:pathLst>
          </a:custGeom>
          <a:solidFill>
            <a:srgbClr val="B10F0F"/>
          </a:solidFill>
        </p:spPr>
        <p:txBody>
          <a:bodyPr wrap="square" lIns="0" tIns="0" rIns="0" bIns="0" rtlCol="0"/>
          <a:lstStyle/>
          <a:p>
            <a:endParaRPr lang="en-GB" dirty="0"/>
          </a:p>
        </p:txBody>
      </p:sp>
      <p:sp>
        <p:nvSpPr>
          <p:cNvPr id="6" name="object 6"/>
          <p:cNvSpPr/>
          <p:nvPr/>
        </p:nvSpPr>
        <p:spPr>
          <a:xfrm>
            <a:off x="1504949" y="9085902"/>
            <a:ext cx="8211184" cy="172720"/>
          </a:xfrm>
          <a:custGeom>
            <a:avLst/>
            <a:gdLst/>
            <a:ahLst/>
            <a:cxnLst/>
            <a:rect l="l" t="t" r="r" b="b"/>
            <a:pathLst>
              <a:path w="8211184" h="172720">
                <a:moveTo>
                  <a:pt x="8211051" y="172396"/>
                </a:moveTo>
                <a:lnTo>
                  <a:pt x="0" y="172396"/>
                </a:lnTo>
                <a:lnTo>
                  <a:pt x="0" y="0"/>
                </a:lnTo>
                <a:lnTo>
                  <a:pt x="8211051" y="0"/>
                </a:lnTo>
                <a:lnTo>
                  <a:pt x="8211051" y="172396"/>
                </a:lnTo>
                <a:close/>
              </a:path>
            </a:pathLst>
          </a:custGeom>
          <a:solidFill>
            <a:srgbClr val="FFFFFF"/>
          </a:solidFill>
        </p:spPr>
        <p:txBody>
          <a:bodyPr wrap="square" lIns="0" tIns="0" rIns="0" bIns="0" rtlCol="0"/>
          <a:lstStyle/>
          <a:p>
            <a:endParaRPr/>
          </a:p>
        </p:txBody>
      </p:sp>
      <p:sp>
        <p:nvSpPr>
          <p:cNvPr id="9" name="object 9"/>
          <p:cNvSpPr txBox="1"/>
          <p:nvPr/>
        </p:nvSpPr>
        <p:spPr>
          <a:xfrm>
            <a:off x="76200" y="342900"/>
            <a:ext cx="17068800" cy="8081058"/>
          </a:xfrm>
          <a:prstGeom prst="rect">
            <a:avLst/>
          </a:prstGeom>
        </p:spPr>
        <p:txBody>
          <a:bodyPr vert="horz" wrap="square" lIns="0" tIns="50800" rIns="0" bIns="0" rtlCol="0">
            <a:spAutoFit/>
          </a:bodyPr>
          <a:lstStyle/>
          <a:p>
            <a:pPr marL="12700" algn="ctr">
              <a:lnSpc>
                <a:spcPct val="100000"/>
              </a:lnSpc>
              <a:spcBef>
                <a:spcPts val="400"/>
              </a:spcBef>
            </a:pPr>
            <a:endParaRPr lang="en-GB" sz="2500" spc="300" dirty="0">
              <a:solidFill>
                <a:schemeClr val="tx1"/>
              </a:solidFill>
              <a:latin typeface="Calibri"/>
              <a:cs typeface="Calibri"/>
            </a:endParaRPr>
          </a:p>
          <a:p>
            <a:pPr marL="12700" algn="ctr">
              <a:lnSpc>
                <a:spcPct val="100000"/>
              </a:lnSpc>
              <a:spcBef>
                <a:spcPts val="400"/>
              </a:spcBef>
            </a:pPr>
            <a:endParaRPr lang="en-GB" sz="2500" spc="300" dirty="0">
              <a:solidFill>
                <a:schemeClr val="tx1"/>
              </a:solidFill>
              <a:latin typeface="Calibri"/>
              <a:cs typeface="Calibri"/>
            </a:endParaRPr>
          </a:p>
          <a:p>
            <a:pPr marL="12700" algn="ctr">
              <a:lnSpc>
                <a:spcPct val="100000"/>
              </a:lnSpc>
              <a:spcBef>
                <a:spcPts val="400"/>
              </a:spcBef>
            </a:pPr>
            <a:endParaRPr lang="en-GB" sz="2500" spc="300" dirty="0">
              <a:solidFill>
                <a:schemeClr val="tx1"/>
              </a:solidFill>
              <a:latin typeface="Calibri"/>
              <a:cs typeface="Calibri"/>
            </a:endParaRPr>
          </a:p>
          <a:p>
            <a:pPr marL="12700" algn="ctr">
              <a:lnSpc>
                <a:spcPct val="100000"/>
              </a:lnSpc>
              <a:spcBef>
                <a:spcPts val="400"/>
              </a:spcBef>
            </a:pPr>
            <a:r>
              <a:rPr lang="en-GB" sz="2500" spc="300" dirty="0">
                <a:solidFill>
                  <a:schemeClr val="tx1"/>
                </a:solidFill>
                <a:latin typeface="Calibri"/>
                <a:cs typeface="Calibri"/>
              </a:rPr>
              <a:t> </a:t>
            </a:r>
            <a:r>
              <a:rPr lang="en-GB" sz="3200" b="1" i="1" u="sng" spc="300" dirty="0">
                <a:solidFill>
                  <a:schemeClr val="bg1"/>
                </a:solidFill>
                <a:latin typeface="Arial" panose="020B0604020202020204" pitchFamily="34" charset="0"/>
                <a:cs typeface="Arial" panose="020B0604020202020204" pitchFamily="34" charset="0"/>
              </a:rPr>
              <a:t>Selection of Theory Bowlby's Attachment Theory</a:t>
            </a:r>
          </a:p>
          <a:p>
            <a:pPr marL="12700">
              <a:lnSpc>
                <a:spcPct val="100000"/>
              </a:lnSpc>
              <a:spcBef>
                <a:spcPts val="400"/>
              </a:spcBef>
            </a:pPr>
            <a:endParaRPr lang="en-GB" sz="3200" spc="300" dirty="0">
              <a:solidFill>
                <a:schemeClr val="bg1"/>
              </a:solidFill>
              <a:latin typeface="Calibri"/>
              <a:cs typeface="Calibri"/>
            </a:endParaRPr>
          </a:p>
          <a:p>
            <a:pPr marL="355600" indent="-342900">
              <a:lnSpc>
                <a:spcPct val="100000"/>
              </a:lnSpc>
              <a:spcBef>
                <a:spcPts val="400"/>
              </a:spcBef>
              <a:buFont typeface="Arial" panose="020B0604020202020204" pitchFamily="34" charset="0"/>
              <a:buChar char="•"/>
            </a:pPr>
            <a:r>
              <a:rPr lang="en-GB" sz="3200" b="1" i="1" spc="300" dirty="0">
                <a:solidFill>
                  <a:schemeClr val="bg1"/>
                </a:solidFill>
                <a:latin typeface="Arial" panose="020B0604020202020204" pitchFamily="34" charset="0"/>
                <a:cs typeface="Arial" panose="020B0604020202020204" pitchFamily="34" charset="0"/>
              </a:rPr>
              <a:t>Concentrates on the relationships established between children and their careers.</a:t>
            </a:r>
          </a:p>
          <a:p>
            <a:pPr marL="355600" indent="-342900">
              <a:lnSpc>
                <a:spcPct val="100000"/>
              </a:lnSpc>
              <a:spcBef>
                <a:spcPts val="400"/>
              </a:spcBef>
              <a:buFont typeface="Arial" panose="020B0604020202020204" pitchFamily="34" charset="0"/>
              <a:buChar char="•"/>
            </a:pPr>
            <a:endParaRPr lang="en-GB" sz="3200" b="1" i="1" spc="300" dirty="0">
              <a:solidFill>
                <a:schemeClr val="bg1"/>
              </a:solidFill>
              <a:latin typeface="Arial" panose="020B0604020202020204" pitchFamily="34" charset="0"/>
              <a:cs typeface="Arial" panose="020B0604020202020204" pitchFamily="34" charset="0"/>
            </a:endParaRPr>
          </a:p>
          <a:p>
            <a:pPr marL="355600" indent="-342900">
              <a:lnSpc>
                <a:spcPct val="100000"/>
              </a:lnSpc>
              <a:spcBef>
                <a:spcPts val="400"/>
              </a:spcBef>
              <a:buFont typeface="Arial" panose="020B0604020202020204" pitchFamily="34" charset="0"/>
              <a:buChar char="•"/>
            </a:pPr>
            <a:endParaRPr lang="en-GB" sz="3200" b="1" i="1" spc="300" dirty="0">
              <a:solidFill>
                <a:schemeClr val="bg1"/>
              </a:solidFill>
              <a:latin typeface="Arial" panose="020B0604020202020204" pitchFamily="34" charset="0"/>
              <a:cs typeface="Arial" panose="020B0604020202020204" pitchFamily="34" charset="0"/>
            </a:endParaRPr>
          </a:p>
          <a:p>
            <a:pPr marL="355600" indent="-342900">
              <a:lnSpc>
                <a:spcPct val="100000"/>
              </a:lnSpc>
              <a:spcBef>
                <a:spcPts val="400"/>
              </a:spcBef>
              <a:buFont typeface="Arial" panose="020B0604020202020204" pitchFamily="34" charset="0"/>
              <a:buChar char="•"/>
            </a:pPr>
            <a:r>
              <a:rPr lang="en-GB" sz="3200" b="1" i="1" spc="300" dirty="0">
                <a:solidFill>
                  <a:schemeClr val="bg1"/>
                </a:solidFill>
                <a:latin typeface="Arial" panose="020B0604020202020204" pitchFamily="34" charset="0"/>
                <a:cs typeface="Arial" panose="020B0604020202020204" pitchFamily="34" charset="0"/>
              </a:rPr>
              <a:t>Fundamental to emotional and social development throughout the lifespan.</a:t>
            </a:r>
          </a:p>
          <a:p>
            <a:pPr marL="355600" indent="-342900">
              <a:lnSpc>
                <a:spcPct val="100000"/>
              </a:lnSpc>
              <a:spcBef>
                <a:spcPts val="400"/>
              </a:spcBef>
              <a:buFont typeface="Arial" panose="020B0604020202020204" pitchFamily="34" charset="0"/>
              <a:buChar char="•"/>
            </a:pPr>
            <a:endParaRPr lang="en-GB" sz="3200" b="1" i="1" spc="300" dirty="0">
              <a:solidFill>
                <a:schemeClr val="bg1"/>
              </a:solidFill>
              <a:latin typeface="Arial" panose="020B0604020202020204" pitchFamily="34" charset="0"/>
              <a:cs typeface="Arial" panose="020B0604020202020204" pitchFamily="34" charset="0"/>
            </a:endParaRPr>
          </a:p>
          <a:p>
            <a:pPr marL="355600" indent="-342900">
              <a:lnSpc>
                <a:spcPct val="100000"/>
              </a:lnSpc>
              <a:spcBef>
                <a:spcPts val="400"/>
              </a:spcBef>
              <a:buFont typeface="Arial" panose="020B0604020202020204" pitchFamily="34" charset="0"/>
              <a:buChar char="•"/>
            </a:pPr>
            <a:endParaRPr lang="en-GB" sz="3200" b="1" i="1" spc="300" dirty="0">
              <a:solidFill>
                <a:schemeClr val="bg1"/>
              </a:solidFill>
              <a:latin typeface="Arial" panose="020B0604020202020204" pitchFamily="34" charset="0"/>
              <a:cs typeface="Arial" panose="020B0604020202020204" pitchFamily="34" charset="0"/>
            </a:endParaRPr>
          </a:p>
          <a:p>
            <a:pPr marL="355600" indent="-342900">
              <a:lnSpc>
                <a:spcPct val="100000"/>
              </a:lnSpc>
              <a:spcBef>
                <a:spcPts val="400"/>
              </a:spcBef>
              <a:buFont typeface="Arial" panose="020B0604020202020204" pitchFamily="34" charset="0"/>
              <a:buChar char="•"/>
            </a:pPr>
            <a:r>
              <a:rPr lang="en-GB" sz="3200" b="1" i="1" spc="300" dirty="0">
                <a:solidFill>
                  <a:schemeClr val="bg1"/>
                </a:solidFill>
                <a:latin typeface="Arial" panose="020B0604020202020204" pitchFamily="34" charset="0"/>
                <a:cs typeface="Arial" panose="020B0604020202020204" pitchFamily="34" charset="0"/>
              </a:rPr>
              <a:t>Particularly valid considering the father's death and the changed family relations. Theory Selection (Bowlby, 1988; Cassidy &amp; Shaver, 2016)</a:t>
            </a:r>
            <a:endParaRPr lang="en-GB" sz="3200" b="1" i="1" dirty="0">
              <a:solidFill>
                <a:schemeClr val="bg1"/>
              </a:solidFill>
              <a:latin typeface="Arial" panose="020B0604020202020204" pitchFamily="34" charset="0"/>
              <a:cs typeface="Arial" panose="020B0604020202020204" pitchFamily="34" charset="0"/>
            </a:endParaRPr>
          </a:p>
          <a:p>
            <a:pPr marL="12700" marR="5080">
              <a:lnSpc>
                <a:spcPct val="110000"/>
              </a:lnSpc>
            </a:pPr>
            <a:endParaRPr lang="en-GB" sz="2500" dirty="0">
              <a:latin typeface="Calibri"/>
              <a:cs typeface="Calibri"/>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8288000" cy="10286999"/>
          </a:xfrm>
          <a:prstGeom prst="rect">
            <a:avLst/>
          </a:prstGeom>
        </p:spPr>
      </p:pic>
      <p:sp>
        <p:nvSpPr>
          <p:cNvPr id="3" name="object 3"/>
          <p:cNvSpPr/>
          <p:nvPr/>
        </p:nvSpPr>
        <p:spPr>
          <a:xfrm>
            <a:off x="0" y="0"/>
            <a:ext cx="18288000" cy="10287000"/>
          </a:xfrm>
          <a:custGeom>
            <a:avLst/>
            <a:gdLst/>
            <a:ahLst/>
            <a:cxnLst/>
            <a:rect l="l" t="t" r="r" b="b"/>
            <a:pathLst>
              <a:path w="18288000" h="10287000">
                <a:moveTo>
                  <a:pt x="18287998" y="10286998"/>
                </a:moveTo>
                <a:lnTo>
                  <a:pt x="0" y="10286998"/>
                </a:lnTo>
                <a:lnTo>
                  <a:pt x="0" y="0"/>
                </a:lnTo>
                <a:lnTo>
                  <a:pt x="18287998" y="0"/>
                </a:lnTo>
                <a:lnTo>
                  <a:pt x="18287998" y="10286998"/>
                </a:lnTo>
                <a:close/>
              </a:path>
            </a:pathLst>
          </a:custGeom>
          <a:solidFill>
            <a:srgbClr val="B10F0F">
              <a:alpha val="64999"/>
            </a:srgbClr>
          </a:solidFill>
        </p:spPr>
        <p:txBody>
          <a:bodyPr wrap="square" lIns="0" tIns="0" rIns="0" bIns="0" rtlCol="0"/>
          <a:lstStyle/>
          <a:p>
            <a:endParaRPr lang="en-GB" dirty="0"/>
          </a:p>
        </p:txBody>
      </p:sp>
      <p:sp>
        <p:nvSpPr>
          <p:cNvPr id="4" name="object 4"/>
          <p:cNvSpPr/>
          <p:nvPr/>
        </p:nvSpPr>
        <p:spPr>
          <a:xfrm>
            <a:off x="6118889" y="1028610"/>
            <a:ext cx="11336020" cy="3547745"/>
          </a:xfrm>
          <a:custGeom>
            <a:avLst/>
            <a:gdLst/>
            <a:ahLst/>
            <a:cxnLst/>
            <a:rect l="l" t="t" r="r" b="b"/>
            <a:pathLst>
              <a:path w="11336019" h="3547745">
                <a:moveTo>
                  <a:pt x="11335586" y="3547567"/>
                </a:moveTo>
                <a:lnTo>
                  <a:pt x="0" y="3547567"/>
                </a:lnTo>
                <a:lnTo>
                  <a:pt x="0" y="0"/>
                </a:lnTo>
                <a:lnTo>
                  <a:pt x="11335586" y="0"/>
                </a:lnTo>
                <a:lnTo>
                  <a:pt x="11335586" y="3547567"/>
                </a:lnTo>
                <a:close/>
              </a:path>
            </a:pathLst>
          </a:custGeom>
          <a:solidFill>
            <a:srgbClr val="FFFFFF"/>
          </a:solidFill>
        </p:spPr>
        <p:txBody>
          <a:bodyPr wrap="square" lIns="0" tIns="0" rIns="0" bIns="0" rtlCol="0"/>
          <a:lstStyle/>
          <a:p>
            <a:endParaRPr/>
          </a:p>
        </p:txBody>
      </p:sp>
      <p:sp>
        <p:nvSpPr>
          <p:cNvPr id="5" name="object 5"/>
          <p:cNvSpPr/>
          <p:nvPr/>
        </p:nvSpPr>
        <p:spPr>
          <a:xfrm>
            <a:off x="5943297" y="5965740"/>
            <a:ext cx="11338560" cy="3302635"/>
          </a:xfrm>
          <a:custGeom>
            <a:avLst/>
            <a:gdLst/>
            <a:ahLst/>
            <a:cxnLst/>
            <a:rect l="l" t="t" r="r" b="b"/>
            <a:pathLst>
              <a:path w="11338560" h="3302634">
                <a:moveTo>
                  <a:pt x="11338236" y="3302148"/>
                </a:moveTo>
                <a:lnTo>
                  <a:pt x="0" y="3302148"/>
                </a:lnTo>
                <a:lnTo>
                  <a:pt x="0" y="0"/>
                </a:lnTo>
                <a:lnTo>
                  <a:pt x="11338236" y="0"/>
                </a:lnTo>
                <a:lnTo>
                  <a:pt x="11338236" y="3302148"/>
                </a:lnTo>
                <a:close/>
              </a:path>
            </a:pathLst>
          </a:custGeom>
          <a:solidFill>
            <a:srgbClr val="FFFFFF"/>
          </a:solidFill>
        </p:spPr>
        <p:txBody>
          <a:bodyPr wrap="square" lIns="0" tIns="0" rIns="0" bIns="0" rtlCol="0"/>
          <a:lstStyle/>
          <a:p>
            <a:endParaRPr lang="en-GB"/>
          </a:p>
        </p:txBody>
      </p:sp>
      <p:sp>
        <p:nvSpPr>
          <p:cNvPr id="6" name="object 6"/>
          <p:cNvSpPr txBox="1"/>
          <p:nvPr/>
        </p:nvSpPr>
        <p:spPr>
          <a:xfrm>
            <a:off x="1029952" y="4485461"/>
            <a:ext cx="4435813" cy="1490152"/>
          </a:xfrm>
          <a:prstGeom prst="rect">
            <a:avLst/>
          </a:prstGeom>
        </p:spPr>
        <p:txBody>
          <a:bodyPr vert="horz" wrap="square" lIns="0" tIns="12700" rIns="0" bIns="0" rtlCol="0">
            <a:spAutoFit/>
          </a:bodyPr>
          <a:lstStyle/>
          <a:p>
            <a:pPr marL="12700">
              <a:lnSpc>
                <a:spcPct val="100000"/>
              </a:lnSpc>
              <a:spcBef>
                <a:spcPts val="100"/>
              </a:spcBef>
            </a:pPr>
            <a:r>
              <a:rPr lang="en-GB" sz="3200" b="1" i="1" spc="560" dirty="0">
                <a:solidFill>
                  <a:srgbClr val="FFFFFF"/>
                </a:solidFill>
                <a:latin typeface="Calibri"/>
                <a:cs typeface="Calibri"/>
              </a:rPr>
              <a:t>Fundamental Principles of Bowlby’s Theory</a:t>
            </a:r>
            <a:endParaRPr sz="3200" i="1" dirty="0">
              <a:latin typeface="Calibri"/>
              <a:cs typeface="Calibri"/>
            </a:endParaRPr>
          </a:p>
        </p:txBody>
      </p:sp>
      <p:grpSp>
        <p:nvGrpSpPr>
          <p:cNvPr id="7" name="object 7"/>
          <p:cNvGrpSpPr/>
          <p:nvPr/>
        </p:nvGrpSpPr>
        <p:grpSpPr>
          <a:xfrm>
            <a:off x="680832" y="1028700"/>
            <a:ext cx="13567410" cy="8227695"/>
            <a:chOff x="680832" y="1028700"/>
            <a:chExt cx="13567410" cy="8227695"/>
          </a:xfrm>
        </p:grpSpPr>
        <p:sp>
          <p:nvSpPr>
            <p:cNvPr id="8" name="object 8"/>
            <p:cNvSpPr/>
            <p:nvPr/>
          </p:nvSpPr>
          <p:spPr>
            <a:xfrm>
              <a:off x="737982" y="2802483"/>
              <a:ext cx="4879975" cy="3138805"/>
            </a:xfrm>
            <a:custGeom>
              <a:avLst/>
              <a:gdLst/>
              <a:ahLst/>
              <a:cxnLst/>
              <a:rect l="l" t="t" r="r" b="b"/>
              <a:pathLst>
                <a:path w="4879975" h="3138804">
                  <a:moveTo>
                    <a:pt x="4879428" y="2457678"/>
                  </a:moveTo>
                  <a:lnTo>
                    <a:pt x="4879428" y="2910060"/>
                  </a:lnTo>
                  <a:lnTo>
                    <a:pt x="4874784" y="2956131"/>
                  </a:lnTo>
                  <a:lnTo>
                    <a:pt x="4861463" y="2999041"/>
                  </a:lnTo>
                  <a:lnTo>
                    <a:pt x="4840387" y="3037872"/>
                  </a:lnTo>
                  <a:lnTo>
                    <a:pt x="4812473" y="3071705"/>
                  </a:lnTo>
                  <a:lnTo>
                    <a:pt x="4778640" y="3099619"/>
                  </a:lnTo>
                  <a:lnTo>
                    <a:pt x="4739809" y="3120695"/>
                  </a:lnTo>
                  <a:lnTo>
                    <a:pt x="4696899" y="3134016"/>
                  </a:lnTo>
                  <a:lnTo>
                    <a:pt x="4650828" y="3138660"/>
                  </a:lnTo>
                  <a:lnTo>
                    <a:pt x="228599" y="3138660"/>
                  </a:lnTo>
                  <a:lnTo>
                    <a:pt x="182529" y="3134016"/>
                  </a:lnTo>
                  <a:lnTo>
                    <a:pt x="139618" y="3120695"/>
                  </a:lnTo>
                  <a:lnTo>
                    <a:pt x="100787" y="3099619"/>
                  </a:lnTo>
                  <a:lnTo>
                    <a:pt x="66955" y="3071705"/>
                  </a:lnTo>
                  <a:lnTo>
                    <a:pt x="39041" y="3037872"/>
                  </a:lnTo>
                  <a:lnTo>
                    <a:pt x="17964" y="2999041"/>
                  </a:lnTo>
                  <a:lnTo>
                    <a:pt x="4644" y="2956131"/>
                  </a:lnTo>
                  <a:lnTo>
                    <a:pt x="0" y="2910060"/>
                  </a:lnTo>
                  <a:lnTo>
                    <a:pt x="0" y="1977285"/>
                  </a:lnTo>
                  <a:lnTo>
                    <a:pt x="4644" y="1931214"/>
                  </a:lnTo>
                  <a:lnTo>
                    <a:pt x="17964" y="1888304"/>
                  </a:lnTo>
                  <a:lnTo>
                    <a:pt x="39041" y="1849473"/>
                  </a:lnTo>
                  <a:lnTo>
                    <a:pt x="66955" y="1815640"/>
                  </a:lnTo>
                  <a:lnTo>
                    <a:pt x="100787" y="1787726"/>
                  </a:lnTo>
                  <a:lnTo>
                    <a:pt x="139618" y="1766650"/>
                  </a:lnTo>
                  <a:lnTo>
                    <a:pt x="182529" y="1753329"/>
                  </a:lnTo>
                  <a:lnTo>
                    <a:pt x="228599" y="1748685"/>
                  </a:lnTo>
                  <a:lnTo>
                    <a:pt x="4193628" y="1748685"/>
                  </a:lnTo>
                  <a:lnTo>
                    <a:pt x="4239699" y="1744041"/>
                  </a:lnTo>
                  <a:lnTo>
                    <a:pt x="4282609" y="1730721"/>
                  </a:lnTo>
                  <a:lnTo>
                    <a:pt x="4321440" y="1709644"/>
                  </a:lnTo>
                  <a:lnTo>
                    <a:pt x="4355272" y="1681730"/>
                  </a:lnTo>
                  <a:lnTo>
                    <a:pt x="4383187" y="1647898"/>
                  </a:lnTo>
                  <a:lnTo>
                    <a:pt x="4404263" y="1609067"/>
                  </a:lnTo>
                  <a:lnTo>
                    <a:pt x="4417583" y="1566156"/>
                  </a:lnTo>
                  <a:lnTo>
                    <a:pt x="4422228" y="1520085"/>
                  </a:lnTo>
                  <a:lnTo>
                    <a:pt x="4422228" y="166595"/>
                  </a:lnTo>
                  <a:lnTo>
                    <a:pt x="4425458" y="133942"/>
                  </a:lnTo>
                  <a:lnTo>
                    <a:pt x="4450218" y="74168"/>
                  </a:lnTo>
                  <a:lnTo>
                    <a:pt x="4496396" y="27990"/>
                  </a:lnTo>
                  <a:lnTo>
                    <a:pt x="4556171" y="3230"/>
                  </a:lnTo>
                  <a:lnTo>
                    <a:pt x="4588824" y="0"/>
                  </a:lnTo>
                  <a:lnTo>
                    <a:pt x="4755420" y="0"/>
                  </a:lnTo>
                </a:path>
              </a:pathLst>
            </a:custGeom>
            <a:ln w="114299">
              <a:solidFill>
                <a:srgbClr val="FFFFFF"/>
              </a:solidFill>
            </a:ln>
          </p:spPr>
          <p:txBody>
            <a:bodyPr wrap="square" lIns="0" tIns="0" rIns="0" bIns="0" rtlCol="0"/>
            <a:lstStyle/>
            <a:p>
              <a:endParaRPr/>
            </a:p>
          </p:txBody>
        </p:sp>
        <p:sp>
          <p:nvSpPr>
            <p:cNvPr id="9" name="object 9"/>
            <p:cNvSpPr/>
            <p:nvPr/>
          </p:nvSpPr>
          <p:spPr>
            <a:xfrm>
              <a:off x="5521977" y="2631033"/>
              <a:ext cx="342900" cy="342900"/>
            </a:xfrm>
            <a:custGeom>
              <a:avLst/>
              <a:gdLst/>
              <a:ahLst/>
              <a:cxnLst/>
              <a:rect l="l" t="t" r="r" b="b"/>
              <a:pathLst>
                <a:path w="342900" h="342900">
                  <a:moveTo>
                    <a:pt x="342900" y="342899"/>
                  </a:moveTo>
                  <a:lnTo>
                    <a:pt x="0" y="342899"/>
                  </a:lnTo>
                  <a:lnTo>
                    <a:pt x="0" y="0"/>
                  </a:lnTo>
                  <a:lnTo>
                    <a:pt x="342900" y="0"/>
                  </a:lnTo>
                  <a:lnTo>
                    <a:pt x="342900" y="342899"/>
                  </a:lnTo>
                  <a:close/>
                </a:path>
              </a:pathLst>
            </a:custGeom>
            <a:solidFill>
              <a:srgbClr val="FFFFFF"/>
            </a:solidFill>
          </p:spPr>
          <p:txBody>
            <a:bodyPr wrap="square" lIns="0" tIns="0" rIns="0" bIns="0" rtlCol="0"/>
            <a:lstStyle/>
            <a:p>
              <a:endParaRPr/>
            </a:p>
          </p:txBody>
        </p:sp>
        <p:sp>
          <p:nvSpPr>
            <p:cNvPr id="10" name="object 10"/>
            <p:cNvSpPr/>
            <p:nvPr/>
          </p:nvSpPr>
          <p:spPr>
            <a:xfrm>
              <a:off x="5521977" y="2631033"/>
              <a:ext cx="342900" cy="342900"/>
            </a:xfrm>
            <a:custGeom>
              <a:avLst/>
              <a:gdLst/>
              <a:ahLst/>
              <a:cxnLst/>
              <a:rect l="l" t="t" r="r" b="b"/>
              <a:pathLst>
                <a:path w="342900" h="342900">
                  <a:moveTo>
                    <a:pt x="342900" y="0"/>
                  </a:moveTo>
                  <a:lnTo>
                    <a:pt x="0" y="0"/>
                  </a:lnTo>
                  <a:lnTo>
                    <a:pt x="0" y="342899"/>
                  </a:lnTo>
                  <a:lnTo>
                    <a:pt x="342900" y="342899"/>
                  </a:lnTo>
                  <a:lnTo>
                    <a:pt x="342900" y="0"/>
                  </a:lnTo>
                  <a:close/>
                </a:path>
              </a:pathLst>
            </a:custGeom>
            <a:ln w="114299">
              <a:solidFill>
                <a:srgbClr val="FFFFFF"/>
              </a:solidFill>
            </a:ln>
          </p:spPr>
          <p:txBody>
            <a:bodyPr wrap="square" lIns="0" tIns="0" rIns="0" bIns="0" rtlCol="0"/>
            <a:lstStyle/>
            <a:p>
              <a:endParaRPr/>
            </a:p>
          </p:txBody>
        </p:sp>
        <p:sp>
          <p:nvSpPr>
            <p:cNvPr id="11" name="object 11"/>
            <p:cNvSpPr/>
            <p:nvPr/>
          </p:nvSpPr>
          <p:spPr>
            <a:xfrm>
              <a:off x="737982" y="4551169"/>
              <a:ext cx="4879975" cy="3056255"/>
            </a:xfrm>
            <a:custGeom>
              <a:avLst/>
              <a:gdLst/>
              <a:ahLst/>
              <a:cxnLst/>
              <a:rect l="l" t="t" r="r" b="b"/>
              <a:pathLst>
                <a:path w="4879975" h="3056254">
                  <a:moveTo>
                    <a:pt x="4879428" y="708992"/>
                  </a:moveTo>
                  <a:lnTo>
                    <a:pt x="4879428" y="1161374"/>
                  </a:lnTo>
                  <a:lnTo>
                    <a:pt x="4874784" y="1207445"/>
                  </a:lnTo>
                  <a:lnTo>
                    <a:pt x="4861463" y="1250356"/>
                  </a:lnTo>
                  <a:lnTo>
                    <a:pt x="4840387" y="1289187"/>
                  </a:lnTo>
                  <a:lnTo>
                    <a:pt x="4812473" y="1323019"/>
                  </a:lnTo>
                  <a:lnTo>
                    <a:pt x="4778640" y="1350933"/>
                  </a:lnTo>
                  <a:lnTo>
                    <a:pt x="4739809" y="1372010"/>
                  </a:lnTo>
                  <a:lnTo>
                    <a:pt x="4696899" y="1385330"/>
                  </a:lnTo>
                  <a:lnTo>
                    <a:pt x="4650828" y="1389974"/>
                  </a:lnTo>
                  <a:lnTo>
                    <a:pt x="228599" y="1389974"/>
                  </a:lnTo>
                  <a:lnTo>
                    <a:pt x="182529" y="1385330"/>
                  </a:lnTo>
                  <a:lnTo>
                    <a:pt x="139618" y="1372010"/>
                  </a:lnTo>
                  <a:lnTo>
                    <a:pt x="100787" y="1350933"/>
                  </a:lnTo>
                  <a:lnTo>
                    <a:pt x="66955" y="1323019"/>
                  </a:lnTo>
                  <a:lnTo>
                    <a:pt x="39041" y="1289187"/>
                  </a:lnTo>
                  <a:lnTo>
                    <a:pt x="17964" y="1250356"/>
                  </a:lnTo>
                  <a:lnTo>
                    <a:pt x="4644" y="1207445"/>
                  </a:lnTo>
                  <a:lnTo>
                    <a:pt x="0" y="1161374"/>
                  </a:lnTo>
                  <a:lnTo>
                    <a:pt x="0" y="228599"/>
                  </a:lnTo>
                  <a:lnTo>
                    <a:pt x="4644" y="182529"/>
                  </a:lnTo>
                  <a:lnTo>
                    <a:pt x="17964" y="139618"/>
                  </a:lnTo>
                  <a:lnTo>
                    <a:pt x="39041" y="100787"/>
                  </a:lnTo>
                  <a:lnTo>
                    <a:pt x="66955" y="66955"/>
                  </a:lnTo>
                  <a:lnTo>
                    <a:pt x="100787" y="39041"/>
                  </a:lnTo>
                  <a:lnTo>
                    <a:pt x="139618" y="17964"/>
                  </a:lnTo>
                  <a:lnTo>
                    <a:pt x="182529" y="4644"/>
                  </a:lnTo>
                  <a:lnTo>
                    <a:pt x="228599" y="0"/>
                  </a:lnTo>
                  <a:lnTo>
                    <a:pt x="4650828" y="0"/>
                  </a:lnTo>
                  <a:lnTo>
                    <a:pt x="4696899" y="4644"/>
                  </a:lnTo>
                  <a:lnTo>
                    <a:pt x="4739809" y="17964"/>
                  </a:lnTo>
                  <a:lnTo>
                    <a:pt x="4778640" y="39041"/>
                  </a:lnTo>
                  <a:lnTo>
                    <a:pt x="4812473" y="66955"/>
                  </a:lnTo>
                  <a:lnTo>
                    <a:pt x="4840387" y="100787"/>
                  </a:lnTo>
                  <a:lnTo>
                    <a:pt x="4861463" y="139618"/>
                  </a:lnTo>
                  <a:lnTo>
                    <a:pt x="4874784" y="182529"/>
                  </a:lnTo>
                  <a:lnTo>
                    <a:pt x="4879428" y="228599"/>
                  </a:lnTo>
                  <a:lnTo>
                    <a:pt x="4879428" y="2994051"/>
                  </a:lnTo>
                  <a:lnTo>
                    <a:pt x="4874555" y="3018186"/>
                  </a:lnTo>
                  <a:lnTo>
                    <a:pt x="4861267" y="3037895"/>
                  </a:lnTo>
                  <a:lnTo>
                    <a:pt x="4841558" y="3051183"/>
                  </a:lnTo>
                  <a:lnTo>
                    <a:pt x="4817424" y="3056055"/>
                  </a:lnTo>
                  <a:lnTo>
                    <a:pt x="4755420" y="3056055"/>
                  </a:lnTo>
                </a:path>
              </a:pathLst>
            </a:custGeom>
            <a:ln w="114299">
              <a:solidFill>
                <a:srgbClr val="FFFFFF"/>
              </a:solidFill>
            </a:ln>
          </p:spPr>
          <p:txBody>
            <a:bodyPr wrap="square" lIns="0" tIns="0" rIns="0" bIns="0" rtlCol="0"/>
            <a:lstStyle/>
            <a:p>
              <a:endParaRPr/>
            </a:p>
          </p:txBody>
        </p:sp>
        <p:sp>
          <p:nvSpPr>
            <p:cNvPr id="12" name="object 12"/>
            <p:cNvSpPr/>
            <p:nvPr/>
          </p:nvSpPr>
          <p:spPr>
            <a:xfrm>
              <a:off x="5521977" y="7435775"/>
              <a:ext cx="342900" cy="342900"/>
            </a:xfrm>
            <a:custGeom>
              <a:avLst/>
              <a:gdLst/>
              <a:ahLst/>
              <a:cxnLst/>
              <a:rect l="l" t="t" r="r" b="b"/>
              <a:pathLst>
                <a:path w="342900" h="342900">
                  <a:moveTo>
                    <a:pt x="342900" y="342899"/>
                  </a:moveTo>
                  <a:lnTo>
                    <a:pt x="0" y="342899"/>
                  </a:lnTo>
                  <a:lnTo>
                    <a:pt x="0" y="0"/>
                  </a:lnTo>
                  <a:lnTo>
                    <a:pt x="342900" y="0"/>
                  </a:lnTo>
                  <a:lnTo>
                    <a:pt x="342900" y="342899"/>
                  </a:lnTo>
                  <a:close/>
                </a:path>
              </a:pathLst>
            </a:custGeom>
            <a:solidFill>
              <a:srgbClr val="FFFFFF"/>
            </a:solidFill>
          </p:spPr>
          <p:txBody>
            <a:bodyPr wrap="square" lIns="0" tIns="0" rIns="0" bIns="0" rtlCol="0"/>
            <a:lstStyle/>
            <a:p>
              <a:endParaRPr/>
            </a:p>
          </p:txBody>
        </p:sp>
        <p:sp>
          <p:nvSpPr>
            <p:cNvPr id="13" name="object 13"/>
            <p:cNvSpPr/>
            <p:nvPr/>
          </p:nvSpPr>
          <p:spPr>
            <a:xfrm>
              <a:off x="5521977" y="7435775"/>
              <a:ext cx="342900" cy="342900"/>
            </a:xfrm>
            <a:custGeom>
              <a:avLst/>
              <a:gdLst/>
              <a:ahLst/>
              <a:cxnLst/>
              <a:rect l="l" t="t" r="r" b="b"/>
              <a:pathLst>
                <a:path w="342900" h="342900">
                  <a:moveTo>
                    <a:pt x="342900" y="0"/>
                  </a:moveTo>
                  <a:lnTo>
                    <a:pt x="0" y="0"/>
                  </a:lnTo>
                  <a:lnTo>
                    <a:pt x="0" y="342899"/>
                  </a:lnTo>
                  <a:lnTo>
                    <a:pt x="342900" y="342899"/>
                  </a:lnTo>
                  <a:lnTo>
                    <a:pt x="342900" y="0"/>
                  </a:lnTo>
                  <a:close/>
                </a:path>
              </a:pathLst>
            </a:custGeom>
            <a:ln w="114299">
              <a:solidFill>
                <a:srgbClr val="FFFFFF"/>
              </a:solidFill>
            </a:ln>
          </p:spPr>
          <p:txBody>
            <a:bodyPr wrap="square" lIns="0" tIns="0" rIns="0" bIns="0" rtlCol="0"/>
            <a:lstStyle/>
            <a:p>
              <a:endParaRPr/>
            </a:p>
          </p:txBody>
        </p:sp>
        <p:sp>
          <p:nvSpPr>
            <p:cNvPr id="14" name="object 14"/>
            <p:cNvSpPr/>
            <p:nvPr/>
          </p:nvSpPr>
          <p:spPr>
            <a:xfrm>
              <a:off x="5922022" y="1028712"/>
              <a:ext cx="1333500" cy="8227695"/>
            </a:xfrm>
            <a:custGeom>
              <a:avLst/>
              <a:gdLst/>
              <a:ahLst/>
              <a:cxnLst/>
              <a:rect l="l" t="t" r="r" b="b"/>
              <a:pathLst>
                <a:path w="1333500" h="8227695">
                  <a:moveTo>
                    <a:pt x="1333144" y="4915357"/>
                  </a:moveTo>
                  <a:lnTo>
                    <a:pt x="0" y="4915357"/>
                  </a:lnTo>
                  <a:lnTo>
                    <a:pt x="0" y="8227390"/>
                  </a:lnTo>
                  <a:lnTo>
                    <a:pt x="1333144" y="8227390"/>
                  </a:lnTo>
                  <a:lnTo>
                    <a:pt x="1333144" y="4915357"/>
                  </a:lnTo>
                  <a:close/>
                </a:path>
                <a:path w="1333500" h="8227695">
                  <a:moveTo>
                    <a:pt x="1333144" y="0"/>
                  </a:moveTo>
                  <a:lnTo>
                    <a:pt x="0" y="0"/>
                  </a:lnTo>
                  <a:lnTo>
                    <a:pt x="0" y="3546373"/>
                  </a:lnTo>
                  <a:lnTo>
                    <a:pt x="1333144" y="3546373"/>
                  </a:lnTo>
                  <a:lnTo>
                    <a:pt x="1333144" y="0"/>
                  </a:lnTo>
                  <a:close/>
                </a:path>
              </a:pathLst>
            </a:custGeom>
            <a:solidFill>
              <a:srgbClr val="B10F0F">
                <a:alpha val="50000"/>
              </a:srgbClr>
            </a:solidFill>
          </p:spPr>
          <p:txBody>
            <a:bodyPr wrap="square" lIns="0" tIns="0" rIns="0" bIns="0" rtlCol="0"/>
            <a:lstStyle/>
            <a:p>
              <a:endParaRPr/>
            </a:p>
          </p:txBody>
        </p:sp>
        <p:sp>
          <p:nvSpPr>
            <p:cNvPr id="15" name="object 15"/>
            <p:cNvSpPr/>
            <p:nvPr/>
          </p:nvSpPr>
          <p:spPr>
            <a:xfrm>
              <a:off x="13374723" y="1376273"/>
              <a:ext cx="873125" cy="930275"/>
            </a:xfrm>
            <a:custGeom>
              <a:avLst/>
              <a:gdLst/>
              <a:ahLst/>
              <a:cxnLst/>
              <a:rect l="l" t="t" r="r" b="b"/>
              <a:pathLst>
                <a:path w="873125" h="930275">
                  <a:moveTo>
                    <a:pt x="756791" y="930275"/>
                  </a:moveTo>
                  <a:lnTo>
                    <a:pt x="116284" y="930275"/>
                  </a:lnTo>
                  <a:lnTo>
                    <a:pt x="71021" y="921137"/>
                  </a:lnTo>
                  <a:lnTo>
                    <a:pt x="34058" y="896216"/>
                  </a:lnTo>
                  <a:lnTo>
                    <a:pt x="9138" y="859254"/>
                  </a:lnTo>
                  <a:lnTo>
                    <a:pt x="0" y="813991"/>
                  </a:lnTo>
                  <a:lnTo>
                    <a:pt x="0" y="116284"/>
                  </a:lnTo>
                  <a:lnTo>
                    <a:pt x="9138" y="71021"/>
                  </a:lnTo>
                  <a:lnTo>
                    <a:pt x="34058" y="34058"/>
                  </a:lnTo>
                  <a:lnTo>
                    <a:pt x="71021" y="9138"/>
                  </a:lnTo>
                  <a:lnTo>
                    <a:pt x="116284" y="0"/>
                  </a:lnTo>
                  <a:lnTo>
                    <a:pt x="756791" y="0"/>
                  </a:lnTo>
                  <a:lnTo>
                    <a:pt x="802055" y="9138"/>
                  </a:lnTo>
                  <a:lnTo>
                    <a:pt x="839017" y="34058"/>
                  </a:lnTo>
                  <a:lnTo>
                    <a:pt x="863938" y="71021"/>
                  </a:lnTo>
                  <a:lnTo>
                    <a:pt x="873076" y="116284"/>
                  </a:lnTo>
                  <a:lnTo>
                    <a:pt x="873076" y="813991"/>
                  </a:lnTo>
                  <a:lnTo>
                    <a:pt x="863938" y="859254"/>
                  </a:lnTo>
                  <a:lnTo>
                    <a:pt x="839017" y="896216"/>
                  </a:lnTo>
                  <a:lnTo>
                    <a:pt x="802055" y="921137"/>
                  </a:lnTo>
                  <a:lnTo>
                    <a:pt x="756791" y="930275"/>
                  </a:lnTo>
                  <a:close/>
                </a:path>
              </a:pathLst>
            </a:custGeom>
            <a:solidFill>
              <a:srgbClr val="FF0000">
                <a:alpha val="50000"/>
              </a:srgbClr>
            </a:solidFill>
          </p:spPr>
          <p:txBody>
            <a:bodyPr wrap="square" lIns="0" tIns="0" rIns="0" bIns="0" rtlCol="0"/>
            <a:lstStyle/>
            <a:p>
              <a:endParaRPr/>
            </a:p>
          </p:txBody>
        </p:sp>
      </p:grpSp>
      <p:sp>
        <p:nvSpPr>
          <p:cNvPr id="16" name="object 16"/>
          <p:cNvSpPr txBox="1"/>
          <p:nvPr/>
        </p:nvSpPr>
        <p:spPr>
          <a:xfrm>
            <a:off x="13476323" y="1408087"/>
            <a:ext cx="2982877" cy="1992597"/>
          </a:xfrm>
          <a:prstGeom prst="rect">
            <a:avLst/>
          </a:prstGeom>
        </p:spPr>
        <p:txBody>
          <a:bodyPr vert="horz" wrap="square" lIns="0" tIns="12700" rIns="0" bIns="0" rtlCol="0">
            <a:spAutoFit/>
          </a:bodyPr>
          <a:lstStyle/>
          <a:p>
            <a:pPr>
              <a:lnSpc>
                <a:spcPct val="100000"/>
              </a:lnSpc>
              <a:spcBef>
                <a:spcPts val="100"/>
              </a:spcBef>
            </a:pPr>
            <a:r>
              <a:rPr sz="5000" b="1" spc="45" dirty="0">
                <a:solidFill>
                  <a:srgbClr val="FFFFFF"/>
                </a:solidFill>
                <a:latin typeface="Calibri"/>
                <a:cs typeface="Calibri"/>
              </a:rPr>
              <a:t>0</a:t>
            </a:r>
            <a:r>
              <a:rPr lang="en-GB" sz="5000" b="1" spc="45" dirty="0">
                <a:solidFill>
                  <a:srgbClr val="FFFFFF"/>
                </a:solidFill>
                <a:latin typeface="Calibri"/>
                <a:cs typeface="Calibri"/>
              </a:rPr>
              <a:t>2</a:t>
            </a:r>
          </a:p>
          <a:p>
            <a:pPr marR="5080" algn="l">
              <a:lnSpc>
                <a:spcPct val="129200"/>
              </a:lnSpc>
              <a:spcBef>
                <a:spcPts val="1250"/>
              </a:spcBef>
            </a:pPr>
            <a:r>
              <a:rPr lang="en-GB" b="1" i="1" u="sng" spc="100" dirty="0">
                <a:latin typeface="Arial" panose="020B0604020202020204" pitchFamily="34" charset="0"/>
                <a:cs typeface="Arial" panose="020B0604020202020204" pitchFamily="34" charset="0"/>
              </a:rPr>
              <a:t>Secure Base</a:t>
            </a:r>
            <a:r>
              <a:rPr lang="en-GB" b="1" i="1" spc="100" dirty="0">
                <a:latin typeface="Arial" panose="020B0604020202020204" pitchFamily="34" charset="0"/>
                <a:cs typeface="Arial" panose="020B0604020202020204" pitchFamily="34" charset="0"/>
              </a:rPr>
              <a:t>: The carer ensures safety for exploration</a:t>
            </a:r>
            <a:r>
              <a:rPr lang="en-GB" b="1" i="1" spc="100" dirty="0">
                <a:latin typeface="Arial Black" panose="020B0A04020102020204" pitchFamily="34" charset="0"/>
                <a:cs typeface="Calibri"/>
              </a:rPr>
              <a:t>.</a:t>
            </a:r>
            <a:endParaRPr lang="en-GB" b="1" i="1" dirty="0">
              <a:latin typeface="Arial Black" panose="020B0A04020102020204" pitchFamily="34" charset="0"/>
              <a:cs typeface="Calibri"/>
            </a:endParaRPr>
          </a:p>
        </p:txBody>
      </p:sp>
      <p:sp>
        <p:nvSpPr>
          <p:cNvPr id="17" name="object 17"/>
          <p:cNvSpPr/>
          <p:nvPr/>
        </p:nvSpPr>
        <p:spPr>
          <a:xfrm>
            <a:off x="8223579" y="1376273"/>
            <a:ext cx="1016635" cy="930275"/>
          </a:xfrm>
          <a:custGeom>
            <a:avLst/>
            <a:gdLst/>
            <a:ahLst/>
            <a:cxnLst/>
            <a:rect l="l" t="t" r="r" b="b"/>
            <a:pathLst>
              <a:path w="1016634" h="930275">
                <a:moveTo>
                  <a:pt x="900262" y="930275"/>
                </a:moveTo>
                <a:lnTo>
                  <a:pt x="116284" y="930275"/>
                </a:lnTo>
                <a:lnTo>
                  <a:pt x="71021" y="921137"/>
                </a:lnTo>
                <a:lnTo>
                  <a:pt x="34058" y="896216"/>
                </a:lnTo>
                <a:lnTo>
                  <a:pt x="9138" y="859254"/>
                </a:lnTo>
                <a:lnTo>
                  <a:pt x="0" y="813991"/>
                </a:lnTo>
                <a:lnTo>
                  <a:pt x="0" y="116284"/>
                </a:lnTo>
                <a:lnTo>
                  <a:pt x="9138" y="71021"/>
                </a:lnTo>
                <a:lnTo>
                  <a:pt x="34058" y="34058"/>
                </a:lnTo>
                <a:lnTo>
                  <a:pt x="71021" y="9138"/>
                </a:lnTo>
                <a:lnTo>
                  <a:pt x="116284" y="0"/>
                </a:lnTo>
                <a:lnTo>
                  <a:pt x="900262" y="0"/>
                </a:lnTo>
                <a:lnTo>
                  <a:pt x="945525" y="9138"/>
                </a:lnTo>
                <a:lnTo>
                  <a:pt x="982487" y="34058"/>
                </a:lnTo>
                <a:lnTo>
                  <a:pt x="1007408" y="71021"/>
                </a:lnTo>
                <a:lnTo>
                  <a:pt x="1016546" y="116284"/>
                </a:lnTo>
                <a:lnTo>
                  <a:pt x="1016546" y="813991"/>
                </a:lnTo>
                <a:lnTo>
                  <a:pt x="1007408" y="859254"/>
                </a:lnTo>
                <a:lnTo>
                  <a:pt x="982487" y="896216"/>
                </a:lnTo>
                <a:lnTo>
                  <a:pt x="945525" y="921137"/>
                </a:lnTo>
                <a:lnTo>
                  <a:pt x="900262" y="930275"/>
                </a:lnTo>
                <a:close/>
              </a:path>
            </a:pathLst>
          </a:custGeom>
          <a:solidFill>
            <a:srgbClr val="FF0000">
              <a:alpha val="50000"/>
            </a:srgbClr>
          </a:solidFill>
        </p:spPr>
        <p:txBody>
          <a:bodyPr wrap="square" lIns="0" tIns="0" rIns="0" bIns="0" rtlCol="0"/>
          <a:lstStyle/>
          <a:p>
            <a:endParaRPr/>
          </a:p>
        </p:txBody>
      </p:sp>
      <p:sp>
        <p:nvSpPr>
          <p:cNvPr id="18" name="object 18" descr="$PPTXTitle"/>
          <p:cNvSpPr txBox="1">
            <a:spLocks noGrp="1"/>
          </p:cNvSpPr>
          <p:nvPr>
            <p:ph type="title"/>
          </p:nvPr>
        </p:nvSpPr>
        <p:spPr>
          <a:xfrm>
            <a:off x="8223579" y="1408087"/>
            <a:ext cx="3954505" cy="1984261"/>
          </a:xfrm>
          <a:prstGeom prst="rect">
            <a:avLst/>
          </a:prstGeom>
        </p:spPr>
        <p:txBody>
          <a:bodyPr vert="horz" wrap="square" lIns="0" tIns="12700" rIns="0" bIns="0" rtlCol="0">
            <a:spAutoFit/>
          </a:bodyPr>
          <a:lstStyle/>
          <a:p>
            <a:pPr>
              <a:lnSpc>
                <a:spcPct val="100000"/>
              </a:lnSpc>
              <a:spcBef>
                <a:spcPts val="100"/>
              </a:spcBef>
            </a:pPr>
            <a:r>
              <a:rPr lang="en-GB" sz="5000" spc="615" dirty="0"/>
              <a:t>01</a:t>
            </a:r>
          </a:p>
          <a:p>
            <a:pPr marR="5080" algn="l">
              <a:lnSpc>
                <a:spcPct val="129200"/>
              </a:lnSpc>
              <a:spcBef>
                <a:spcPts val="1250"/>
              </a:spcBef>
            </a:pPr>
            <a:r>
              <a:rPr lang="en-GB" sz="1800" i="1" u="sng" spc="100" dirty="0">
                <a:solidFill>
                  <a:srgbClr val="000000"/>
                </a:solidFill>
                <a:latin typeface="Arial" panose="020B0604020202020204" pitchFamily="34" charset="0"/>
                <a:cs typeface="Arial" panose="020B0604020202020204" pitchFamily="34" charset="0"/>
              </a:rPr>
              <a:t>Attachment:</a:t>
            </a:r>
            <a:r>
              <a:rPr lang="en-GB" sz="1800" i="1" spc="100" dirty="0">
                <a:solidFill>
                  <a:srgbClr val="000000"/>
                </a:solidFill>
                <a:latin typeface="Arial" panose="020B0604020202020204" pitchFamily="34" charset="0"/>
                <a:cs typeface="Arial" panose="020B0604020202020204" pitchFamily="34" charset="0"/>
              </a:rPr>
              <a:t> The emotional connection between a child and a career</a:t>
            </a:r>
            <a:endParaRPr lang="en-GB" sz="1800" i="1" dirty="0">
              <a:latin typeface="Arial" panose="020B0604020202020204" pitchFamily="34" charset="0"/>
              <a:cs typeface="Arial" panose="020B0604020202020204" pitchFamily="34" charset="0"/>
            </a:endParaRPr>
          </a:p>
        </p:txBody>
      </p:sp>
      <p:sp>
        <p:nvSpPr>
          <p:cNvPr id="19" name="object 19"/>
          <p:cNvSpPr/>
          <p:nvPr/>
        </p:nvSpPr>
        <p:spPr>
          <a:xfrm>
            <a:off x="8223579" y="6174968"/>
            <a:ext cx="1032510" cy="930275"/>
          </a:xfrm>
          <a:custGeom>
            <a:avLst/>
            <a:gdLst/>
            <a:ahLst/>
            <a:cxnLst/>
            <a:rect l="l" t="t" r="r" b="b"/>
            <a:pathLst>
              <a:path w="1032509" h="930275">
                <a:moveTo>
                  <a:pt x="916186" y="930275"/>
                </a:moveTo>
                <a:lnTo>
                  <a:pt x="116284" y="930275"/>
                </a:lnTo>
                <a:lnTo>
                  <a:pt x="71021" y="921137"/>
                </a:lnTo>
                <a:lnTo>
                  <a:pt x="34058" y="896216"/>
                </a:lnTo>
                <a:lnTo>
                  <a:pt x="9138" y="859254"/>
                </a:lnTo>
                <a:lnTo>
                  <a:pt x="0" y="813991"/>
                </a:lnTo>
                <a:lnTo>
                  <a:pt x="0" y="116284"/>
                </a:lnTo>
                <a:lnTo>
                  <a:pt x="9138" y="71021"/>
                </a:lnTo>
                <a:lnTo>
                  <a:pt x="34058" y="34058"/>
                </a:lnTo>
                <a:lnTo>
                  <a:pt x="71021" y="9138"/>
                </a:lnTo>
                <a:lnTo>
                  <a:pt x="116284" y="0"/>
                </a:lnTo>
                <a:lnTo>
                  <a:pt x="916186" y="0"/>
                </a:lnTo>
                <a:lnTo>
                  <a:pt x="961449" y="9138"/>
                </a:lnTo>
                <a:lnTo>
                  <a:pt x="998412" y="34058"/>
                </a:lnTo>
                <a:lnTo>
                  <a:pt x="1023333" y="71021"/>
                </a:lnTo>
                <a:lnTo>
                  <a:pt x="1032471" y="116284"/>
                </a:lnTo>
                <a:lnTo>
                  <a:pt x="1032471" y="813991"/>
                </a:lnTo>
                <a:lnTo>
                  <a:pt x="1023333" y="859254"/>
                </a:lnTo>
                <a:lnTo>
                  <a:pt x="998412" y="896216"/>
                </a:lnTo>
                <a:lnTo>
                  <a:pt x="961449" y="921137"/>
                </a:lnTo>
                <a:lnTo>
                  <a:pt x="916186" y="930275"/>
                </a:lnTo>
                <a:close/>
              </a:path>
            </a:pathLst>
          </a:custGeom>
          <a:solidFill>
            <a:srgbClr val="FF0000">
              <a:alpha val="50000"/>
            </a:srgbClr>
          </a:solidFill>
        </p:spPr>
        <p:txBody>
          <a:bodyPr wrap="square" lIns="0" tIns="0" rIns="0" bIns="0" rtlCol="0"/>
          <a:lstStyle/>
          <a:p>
            <a:endParaRPr/>
          </a:p>
        </p:txBody>
      </p:sp>
      <p:sp>
        <p:nvSpPr>
          <p:cNvPr id="20" name="object 20"/>
          <p:cNvSpPr txBox="1"/>
          <p:nvPr/>
        </p:nvSpPr>
        <p:spPr>
          <a:xfrm>
            <a:off x="8223579" y="6206782"/>
            <a:ext cx="4040865" cy="2341603"/>
          </a:xfrm>
          <a:prstGeom prst="rect">
            <a:avLst/>
          </a:prstGeom>
        </p:spPr>
        <p:txBody>
          <a:bodyPr vert="horz" wrap="square" lIns="0" tIns="12700" rIns="0" bIns="0" rtlCol="0">
            <a:spAutoFit/>
          </a:bodyPr>
          <a:lstStyle/>
          <a:p>
            <a:pPr marL="12700">
              <a:lnSpc>
                <a:spcPct val="100000"/>
              </a:lnSpc>
              <a:spcBef>
                <a:spcPts val="100"/>
              </a:spcBef>
            </a:pPr>
            <a:r>
              <a:rPr sz="5000" b="1" spc="680" dirty="0">
                <a:solidFill>
                  <a:srgbClr val="FFFFFF"/>
                </a:solidFill>
                <a:latin typeface="Calibri"/>
                <a:cs typeface="Calibri"/>
              </a:rPr>
              <a:t>03</a:t>
            </a:r>
            <a:endParaRPr sz="5000" dirty="0">
              <a:latin typeface="Calibri"/>
              <a:cs typeface="Calibri"/>
            </a:endParaRPr>
          </a:p>
          <a:p>
            <a:pPr marL="12700" marR="5080" algn="l">
              <a:lnSpc>
                <a:spcPct val="129200"/>
              </a:lnSpc>
              <a:spcBef>
                <a:spcPts val="1250"/>
              </a:spcBef>
            </a:pPr>
            <a:r>
              <a:rPr lang="en-GB" b="1" i="1" spc="100" dirty="0">
                <a:latin typeface="Arial" panose="020B0604020202020204" pitchFamily="34" charset="0"/>
                <a:cs typeface="Arial" panose="020B0604020202020204" pitchFamily="34" charset="0"/>
              </a:rPr>
              <a:t>I</a:t>
            </a:r>
            <a:r>
              <a:rPr lang="en-GB" b="1" i="1" u="sng" spc="100" dirty="0">
                <a:latin typeface="Arial" panose="020B0604020202020204" pitchFamily="34" charset="0"/>
                <a:cs typeface="Arial" panose="020B0604020202020204" pitchFamily="34" charset="0"/>
              </a:rPr>
              <a:t>nternal Working Model</a:t>
            </a:r>
            <a:r>
              <a:rPr lang="en-GB" b="1" i="1" spc="100" dirty="0">
                <a:latin typeface="Arial" panose="020B0604020202020204" pitchFamily="34" charset="0"/>
                <a:cs typeface="Arial" panose="020B0604020202020204" pitchFamily="34" charset="0"/>
              </a:rPr>
              <a:t>: Early connection influences perceptions of oneself and others.</a:t>
            </a:r>
            <a:endParaRPr b="1" i="1" dirty="0">
              <a:latin typeface="Arial" panose="020B0604020202020204" pitchFamily="34" charset="0"/>
              <a:cs typeface="Arial" panose="020B0604020202020204" pitchFamily="34" charset="0"/>
            </a:endParaRPr>
          </a:p>
        </p:txBody>
      </p:sp>
      <p:sp>
        <p:nvSpPr>
          <p:cNvPr id="21" name="object 21"/>
          <p:cNvSpPr/>
          <p:nvPr/>
        </p:nvSpPr>
        <p:spPr>
          <a:xfrm>
            <a:off x="13374723" y="6174968"/>
            <a:ext cx="1061085" cy="930275"/>
          </a:xfrm>
          <a:custGeom>
            <a:avLst/>
            <a:gdLst/>
            <a:ahLst/>
            <a:cxnLst/>
            <a:rect l="l" t="t" r="r" b="b"/>
            <a:pathLst>
              <a:path w="1061084" h="930275">
                <a:moveTo>
                  <a:pt x="944761" y="930275"/>
                </a:moveTo>
                <a:lnTo>
                  <a:pt x="116284" y="930275"/>
                </a:lnTo>
                <a:lnTo>
                  <a:pt x="71021" y="921137"/>
                </a:lnTo>
                <a:lnTo>
                  <a:pt x="34058" y="896216"/>
                </a:lnTo>
                <a:lnTo>
                  <a:pt x="9138" y="859254"/>
                </a:lnTo>
                <a:lnTo>
                  <a:pt x="0" y="813991"/>
                </a:lnTo>
                <a:lnTo>
                  <a:pt x="0" y="116284"/>
                </a:lnTo>
                <a:lnTo>
                  <a:pt x="9138" y="71021"/>
                </a:lnTo>
                <a:lnTo>
                  <a:pt x="34058" y="34058"/>
                </a:lnTo>
                <a:lnTo>
                  <a:pt x="71021" y="9138"/>
                </a:lnTo>
                <a:lnTo>
                  <a:pt x="116284" y="0"/>
                </a:lnTo>
                <a:lnTo>
                  <a:pt x="944761" y="0"/>
                </a:lnTo>
                <a:lnTo>
                  <a:pt x="990024" y="9138"/>
                </a:lnTo>
                <a:lnTo>
                  <a:pt x="1026987" y="34058"/>
                </a:lnTo>
                <a:lnTo>
                  <a:pt x="1051908" y="71021"/>
                </a:lnTo>
                <a:lnTo>
                  <a:pt x="1061046" y="116284"/>
                </a:lnTo>
                <a:lnTo>
                  <a:pt x="1061046" y="813991"/>
                </a:lnTo>
                <a:lnTo>
                  <a:pt x="1051908" y="859254"/>
                </a:lnTo>
                <a:lnTo>
                  <a:pt x="1026987" y="896216"/>
                </a:lnTo>
                <a:lnTo>
                  <a:pt x="990024" y="921137"/>
                </a:lnTo>
                <a:lnTo>
                  <a:pt x="944761" y="930275"/>
                </a:lnTo>
                <a:close/>
              </a:path>
            </a:pathLst>
          </a:custGeom>
          <a:solidFill>
            <a:srgbClr val="FF0000">
              <a:alpha val="50000"/>
            </a:srgbClr>
          </a:solidFill>
        </p:spPr>
        <p:txBody>
          <a:bodyPr wrap="square" lIns="0" tIns="0" rIns="0" bIns="0" rtlCol="0"/>
          <a:lstStyle/>
          <a:p>
            <a:endParaRPr/>
          </a:p>
        </p:txBody>
      </p:sp>
      <p:sp>
        <p:nvSpPr>
          <p:cNvPr id="22" name="object 22"/>
          <p:cNvSpPr txBox="1"/>
          <p:nvPr/>
        </p:nvSpPr>
        <p:spPr>
          <a:xfrm>
            <a:off x="13374723" y="6206782"/>
            <a:ext cx="3617878" cy="3117905"/>
          </a:xfrm>
          <a:prstGeom prst="rect">
            <a:avLst/>
          </a:prstGeom>
        </p:spPr>
        <p:txBody>
          <a:bodyPr vert="horz" wrap="square" lIns="0" tIns="12700" rIns="0" bIns="0" rtlCol="0">
            <a:spAutoFit/>
          </a:bodyPr>
          <a:lstStyle/>
          <a:p>
            <a:pPr marL="12700">
              <a:lnSpc>
                <a:spcPct val="100000"/>
              </a:lnSpc>
              <a:spcBef>
                <a:spcPts val="100"/>
              </a:spcBef>
            </a:pPr>
            <a:r>
              <a:rPr sz="5000" b="1" spc="795" dirty="0">
                <a:solidFill>
                  <a:srgbClr val="FFFFFF"/>
                </a:solidFill>
                <a:latin typeface="Calibri"/>
                <a:cs typeface="Calibri"/>
              </a:rPr>
              <a:t>04</a:t>
            </a:r>
            <a:r>
              <a:rPr lang="en-GB" sz="5000" dirty="0">
                <a:solidFill>
                  <a:srgbClr val="FFFFFF"/>
                </a:solidFill>
                <a:latin typeface="Calibri"/>
                <a:cs typeface="Calibri"/>
              </a:rPr>
              <a:t>  </a:t>
            </a:r>
            <a:r>
              <a:rPr lang="en-GB" b="1" i="1" u="sng" spc="100" dirty="0">
                <a:latin typeface="Arial" panose="020B0604020202020204" pitchFamily="34" charset="0"/>
                <a:cs typeface="Arial" panose="020B0604020202020204" pitchFamily="34" charset="0"/>
              </a:rPr>
              <a:t>Critical Period: </a:t>
            </a:r>
          </a:p>
          <a:p>
            <a:pPr marL="12700">
              <a:lnSpc>
                <a:spcPct val="100000"/>
              </a:lnSpc>
              <a:spcBef>
                <a:spcPts val="100"/>
              </a:spcBef>
            </a:pPr>
            <a:endParaRPr lang="en-GB" b="1" spc="100" dirty="0">
              <a:latin typeface="Arial" panose="020B0604020202020204" pitchFamily="34" charset="0"/>
              <a:cs typeface="Arial" panose="020B0604020202020204" pitchFamily="34" charset="0"/>
            </a:endParaRPr>
          </a:p>
          <a:p>
            <a:pPr marL="12700">
              <a:lnSpc>
                <a:spcPct val="100000"/>
              </a:lnSpc>
              <a:spcBef>
                <a:spcPts val="100"/>
              </a:spcBef>
            </a:pPr>
            <a:r>
              <a:rPr lang="en-GB" b="1" spc="100" dirty="0">
                <a:latin typeface="Arial" panose="020B0604020202020204" pitchFamily="34" charset="0"/>
                <a:cs typeface="Arial" panose="020B0604020202020204" pitchFamily="34" charset="0"/>
              </a:rPr>
              <a:t>Sensitive intervals for establishing permanent attachments</a:t>
            </a:r>
          </a:p>
          <a:p>
            <a:pPr marL="12700" marR="5080">
              <a:lnSpc>
                <a:spcPct val="129200"/>
              </a:lnSpc>
              <a:spcBef>
                <a:spcPts val="1250"/>
              </a:spcBef>
            </a:pPr>
            <a:r>
              <a:rPr lang="en-GB" b="1" spc="100" dirty="0">
                <a:latin typeface="Arial" panose="020B0604020202020204" pitchFamily="34" charset="0"/>
                <a:cs typeface="Arial" panose="020B0604020202020204" pitchFamily="34" charset="0"/>
              </a:rPr>
              <a:t>Core Tenets of Bowlby’s Theory (Bowlby, 1988; Cassidy &amp; Shaver, 2016)</a:t>
            </a:r>
            <a:endParaRPr b="1"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533400" y="0"/>
            <a:ext cx="17755217" cy="10287000"/>
          </a:xfrm>
          <a:custGeom>
            <a:avLst/>
            <a:gdLst/>
            <a:ahLst/>
            <a:cxnLst/>
            <a:rect l="l" t="t" r="r" b="b"/>
            <a:pathLst>
              <a:path w="10607675" h="10287000">
                <a:moveTo>
                  <a:pt x="0" y="10286999"/>
                </a:moveTo>
                <a:lnTo>
                  <a:pt x="10607056" y="10286999"/>
                </a:lnTo>
                <a:lnTo>
                  <a:pt x="10607056" y="0"/>
                </a:lnTo>
                <a:lnTo>
                  <a:pt x="0" y="0"/>
                </a:lnTo>
                <a:lnTo>
                  <a:pt x="0" y="10286999"/>
                </a:lnTo>
                <a:close/>
              </a:path>
            </a:pathLst>
          </a:custGeom>
          <a:solidFill>
            <a:srgbClr val="B10F0F"/>
          </a:solidFill>
        </p:spPr>
        <p:txBody>
          <a:bodyPr wrap="square" lIns="0" tIns="0" rIns="0" bIns="0" rtlCol="0"/>
          <a:lstStyle/>
          <a:p>
            <a:endParaRPr/>
          </a:p>
        </p:txBody>
      </p:sp>
      <p:sp>
        <p:nvSpPr>
          <p:cNvPr id="3" name="object 3"/>
          <p:cNvSpPr/>
          <p:nvPr/>
        </p:nvSpPr>
        <p:spPr>
          <a:xfrm>
            <a:off x="0" y="0"/>
            <a:ext cx="1028700" cy="10287000"/>
          </a:xfrm>
          <a:custGeom>
            <a:avLst/>
            <a:gdLst/>
            <a:ahLst/>
            <a:cxnLst/>
            <a:rect l="l" t="t" r="r" b="b"/>
            <a:pathLst>
              <a:path w="1028700" h="10287000">
                <a:moveTo>
                  <a:pt x="0" y="10286999"/>
                </a:moveTo>
                <a:lnTo>
                  <a:pt x="1028699" y="10286999"/>
                </a:lnTo>
                <a:lnTo>
                  <a:pt x="1028699" y="0"/>
                </a:lnTo>
                <a:lnTo>
                  <a:pt x="0" y="0"/>
                </a:lnTo>
                <a:lnTo>
                  <a:pt x="0" y="10286999"/>
                </a:lnTo>
                <a:close/>
              </a:path>
            </a:pathLst>
          </a:custGeom>
          <a:solidFill>
            <a:srgbClr val="B10F0F"/>
          </a:solidFill>
        </p:spPr>
        <p:txBody>
          <a:bodyPr wrap="square" lIns="0" tIns="0" rIns="0" bIns="0" rtlCol="0"/>
          <a:lstStyle/>
          <a:p>
            <a:endParaRPr/>
          </a:p>
        </p:txBody>
      </p:sp>
      <p:sp>
        <p:nvSpPr>
          <p:cNvPr id="9" name="object 9"/>
          <p:cNvSpPr txBox="1">
            <a:spLocks noGrp="1"/>
          </p:cNvSpPr>
          <p:nvPr>
            <p:ph type="body" idx="1"/>
          </p:nvPr>
        </p:nvSpPr>
        <p:spPr>
          <a:xfrm>
            <a:off x="838200" y="114301"/>
            <a:ext cx="14935200" cy="8658781"/>
          </a:xfrm>
          <a:prstGeom prst="rect">
            <a:avLst/>
          </a:prstGeom>
        </p:spPr>
        <p:txBody>
          <a:bodyPr vert="horz" wrap="square" lIns="0" tIns="50800" rIns="0" bIns="0" rtlCol="0">
            <a:spAutoFit/>
          </a:bodyPr>
          <a:lstStyle/>
          <a:p>
            <a:pPr marL="12700" algn="ctr">
              <a:lnSpc>
                <a:spcPct val="100000"/>
              </a:lnSpc>
              <a:spcBef>
                <a:spcPts val="400"/>
              </a:spcBef>
            </a:pPr>
            <a:endParaRPr lang="en-GB" sz="2400" b="1" u="sng" spc="210" dirty="0">
              <a:solidFill>
                <a:schemeClr val="tx1"/>
              </a:solidFill>
            </a:endParaRPr>
          </a:p>
          <a:p>
            <a:pPr marL="12700" algn="ctr">
              <a:lnSpc>
                <a:spcPct val="100000"/>
              </a:lnSpc>
              <a:spcBef>
                <a:spcPts val="400"/>
              </a:spcBef>
            </a:pPr>
            <a:endParaRPr lang="en-GB" sz="2400" b="1" u="sng" spc="210" dirty="0">
              <a:solidFill>
                <a:schemeClr val="tx1"/>
              </a:solidFill>
            </a:endParaRPr>
          </a:p>
          <a:p>
            <a:pPr marL="12700" algn="ctr">
              <a:lnSpc>
                <a:spcPct val="100000"/>
              </a:lnSpc>
              <a:spcBef>
                <a:spcPts val="400"/>
              </a:spcBef>
            </a:pPr>
            <a:r>
              <a:rPr lang="en-GB" sz="2800" b="1" u="sng" spc="210" dirty="0"/>
              <a:t> </a:t>
            </a:r>
          </a:p>
          <a:p>
            <a:pPr marL="12700" algn="ctr">
              <a:lnSpc>
                <a:spcPct val="100000"/>
              </a:lnSpc>
              <a:spcBef>
                <a:spcPts val="400"/>
              </a:spcBef>
            </a:pPr>
            <a:endParaRPr lang="en-GB" sz="2800" b="1" u="sng" spc="210" dirty="0">
              <a:latin typeface="Arial" panose="020B0604020202020204" pitchFamily="34" charset="0"/>
              <a:cs typeface="Arial" panose="020B0604020202020204" pitchFamily="34" charset="0"/>
            </a:endParaRPr>
          </a:p>
          <a:p>
            <a:pPr marL="12700" algn="ctr">
              <a:lnSpc>
                <a:spcPct val="100000"/>
              </a:lnSpc>
              <a:spcBef>
                <a:spcPts val="400"/>
              </a:spcBef>
            </a:pPr>
            <a:r>
              <a:rPr lang="en-GB" sz="2800" b="1" u="sng" spc="210" dirty="0">
                <a:latin typeface="Arial" panose="020B0604020202020204" pitchFamily="34" charset="0"/>
                <a:cs typeface="Arial" panose="020B0604020202020204" pitchFamily="34" charset="0"/>
              </a:rPr>
              <a:t>Relevance to Jenny's Experience</a:t>
            </a:r>
          </a:p>
          <a:p>
            <a:pPr marL="12700" algn="ctr">
              <a:lnSpc>
                <a:spcPct val="100000"/>
              </a:lnSpc>
              <a:spcBef>
                <a:spcPts val="400"/>
              </a:spcBef>
            </a:pPr>
            <a:endParaRPr lang="en-GB" sz="2800" b="1" spc="210" dirty="0">
              <a:latin typeface="Arial" panose="020B0604020202020204" pitchFamily="34" charset="0"/>
              <a:cs typeface="Arial" panose="020B0604020202020204" pitchFamily="34" charset="0"/>
            </a:endParaRPr>
          </a:p>
          <a:p>
            <a:pPr marL="12700" algn="ctr">
              <a:lnSpc>
                <a:spcPct val="150000"/>
              </a:lnSpc>
              <a:spcBef>
                <a:spcPts val="400"/>
              </a:spcBef>
            </a:pPr>
            <a:r>
              <a:rPr lang="en-GB" sz="2800" b="1" u="sng" spc="210" dirty="0">
                <a:latin typeface="Arial" panose="020B0604020202020204" pitchFamily="34" charset="0"/>
                <a:cs typeface="Arial" panose="020B0604020202020204" pitchFamily="34" charset="0"/>
              </a:rPr>
              <a:t>Loss of a parent equates to the loss of a principal attachment figure.</a:t>
            </a:r>
          </a:p>
          <a:p>
            <a:pPr marL="12700" algn="ctr">
              <a:lnSpc>
                <a:spcPct val="150000"/>
              </a:lnSpc>
              <a:spcBef>
                <a:spcPts val="400"/>
              </a:spcBef>
            </a:pPr>
            <a:r>
              <a:rPr lang="en-GB" sz="2800" b="1" u="sng" spc="210" dirty="0">
                <a:latin typeface="Arial" panose="020B0604020202020204" pitchFamily="34" charset="0"/>
                <a:cs typeface="Arial" panose="020B0604020202020204" pitchFamily="34" charset="0"/>
              </a:rPr>
              <a:t>Role reversal: </a:t>
            </a:r>
          </a:p>
          <a:p>
            <a:pPr marL="12700">
              <a:lnSpc>
                <a:spcPct val="150000"/>
              </a:lnSpc>
              <a:spcBef>
                <a:spcPts val="400"/>
              </a:spcBef>
            </a:pPr>
            <a:r>
              <a:rPr lang="en-GB" sz="2800" b="1" spc="210" dirty="0">
                <a:latin typeface="Arial" panose="020B0604020202020204" pitchFamily="34" charset="0"/>
                <a:cs typeface="Arial" panose="020B0604020202020204" pitchFamily="34" charset="0"/>
              </a:rPr>
              <a:t>Jenny assumes the role of caretaker, rather than merely that of a child.</a:t>
            </a:r>
          </a:p>
          <a:p>
            <a:pPr marL="12700">
              <a:lnSpc>
                <a:spcPct val="150000"/>
              </a:lnSpc>
              <a:spcBef>
                <a:spcPts val="400"/>
              </a:spcBef>
            </a:pPr>
            <a:endParaRPr lang="en-GB" sz="2800" b="1" spc="210" dirty="0">
              <a:latin typeface="Arial" panose="020B0604020202020204" pitchFamily="34" charset="0"/>
              <a:cs typeface="Arial" panose="020B0604020202020204" pitchFamily="34" charset="0"/>
            </a:endParaRPr>
          </a:p>
          <a:p>
            <a:pPr marL="12700">
              <a:lnSpc>
                <a:spcPct val="150000"/>
              </a:lnSpc>
              <a:spcBef>
                <a:spcPts val="400"/>
              </a:spcBef>
            </a:pPr>
            <a:r>
              <a:rPr lang="en-GB" sz="2800" b="1" spc="210" dirty="0">
                <a:latin typeface="Arial" panose="020B0604020202020204" pitchFamily="34" charset="0"/>
                <a:cs typeface="Arial" panose="020B0604020202020204" pitchFamily="34" charset="0"/>
              </a:rPr>
              <a:t>The mother's health may influence her emotional availability.</a:t>
            </a:r>
          </a:p>
          <a:p>
            <a:pPr marL="12700">
              <a:lnSpc>
                <a:spcPct val="150000"/>
              </a:lnSpc>
              <a:spcBef>
                <a:spcPts val="400"/>
              </a:spcBef>
            </a:pPr>
            <a:r>
              <a:rPr lang="en-GB" sz="2800" b="1" spc="210" dirty="0">
                <a:latin typeface="Arial" panose="020B0604020202020204" pitchFamily="34" charset="0"/>
                <a:cs typeface="Arial" panose="020B0604020202020204" pitchFamily="34" charset="0"/>
              </a:rPr>
              <a:t>Risk of insecure attachment affecting self-esteem, interpersonal relationships, and emotional regulation. Pertinence to Jenny's Experience</a:t>
            </a:r>
          </a:p>
          <a:p>
            <a:pPr marL="12700">
              <a:lnSpc>
                <a:spcPct val="150000"/>
              </a:lnSpc>
              <a:spcBef>
                <a:spcPts val="400"/>
              </a:spcBef>
            </a:pPr>
            <a:r>
              <a:rPr lang="en-GB" sz="2800" b="1" spc="210" dirty="0">
                <a:latin typeface="Arial" panose="020B0604020202020204" pitchFamily="34" charset="0"/>
                <a:cs typeface="Arial" panose="020B0604020202020204" pitchFamily="34" charset="0"/>
              </a:rPr>
              <a:t>(Sroufe, 2005; Newman, 2002)</a:t>
            </a:r>
          </a:p>
          <a:p>
            <a:pPr marL="12700">
              <a:lnSpc>
                <a:spcPct val="100000"/>
              </a:lnSpc>
              <a:spcBef>
                <a:spcPts val="400"/>
              </a:spcBef>
            </a:pPr>
            <a:endParaRPr sz="2000" spc="21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p:nvPr/>
        </p:nvSpPr>
        <p:spPr>
          <a:xfrm>
            <a:off x="1" y="35977"/>
            <a:ext cx="18288000" cy="10251155"/>
          </a:xfrm>
          <a:custGeom>
            <a:avLst/>
            <a:gdLst/>
            <a:ahLst/>
            <a:cxnLst/>
            <a:rect l="l" t="t" r="r" b="b"/>
            <a:pathLst>
              <a:path w="18288635" h="6378575">
                <a:moveTo>
                  <a:pt x="18288189" y="6378442"/>
                </a:moveTo>
                <a:lnTo>
                  <a:pt x="0" y="6378442"/>
                </a:lnTo>
                <a:lnTo>
                  <a:pt x="0" y="0"/>
                </a:lnTo>
                <a:lnTo>
                  <a:pt x="18288189" y="0"/>
                </a:lnTo>
                <a:lnTo>
                  <a:pt x="18288189" y="6378442"/>
                </a:lnTo>
                <a:close/>
              </a:path>
            </a:pathLst>
          </a:custGeom>
          <a:solidFill>
            <a:srgbClr val="B10F0F"/>
          </a:solidFill>
        </p:spPr>
        <p:txBody>
          <a:bodyPr wrap="square" lIns="0" tIns="0" rIns="0" bIns="0" rtlCol="0"/>
          <a:lstStyle/>
          <a:p>
            <a:endParaRPr dirty="0"/>
          </a:p>
        </p:txBody>
      </p:sp>
      <p:sp>
        <p:nvSpPr>
          <p:cNvPr id="5" name="object 5"/>
          <p:cNvSpPr txBox="1"/>
          <p:nvPr/>
        </p:nvSpPr>
        <p:spPr>
          <a:xfrm>
            <a:off x="457200" y="114300"/>
            <a:ext cx="17373600" cy="8551059"/>
          </a:xfrm>
          <a:prstGeom prst="rect">
            <a:avLst/>
          </a:prstGeom>
        </p:spPr>
        <p:txBody>
          <a:bodyPr vert="horz" wrap="square" lIns="0" tIns="50800" rIns="0" bIns="0" rtlCol="0">
            <a:spAutoFit/>
          </a:bodyPr>
          <a:lstStyle/>
          <a:p>
            <a:pPr algn="ctr">
              <a:lnSpc>
                <a:spcPct val="100000"/>
              </a:lnSpc>
              <a:spcBef>
                <a:spcPts val="400"/>
              </a:spcBef>
            </a:pPr>
            <a:endParaRPr lang="en-GB" sz="4000" b="1" u="sng" spc="204" dirty="0">
              <a:solidFill>
                <a:schemeClr val="tx1"/>
              </a:solidFill>
              <a:latin typeface="Arial" panose="020B0604020202020204" pitchFamily="34" charset="0"/>
              <a:cs typeface="Arial" panose="020B0604020202020204" pitchFamily="34" charset="0"/>
            </a:endParaRPr>
          </a:p>
          <a:p>
            <a:pPr algn="ctr">
              <a:lnSpc>
                <a:spcPct val="100000"/>
              </a:lnSpc>
              <a:spcBef>
                <a:spcPts val="400"/>
              </a:spcBef>
            </a:pPr>
            <a:endParaRPr lang="en-GB" sz="4000" b="1" u="sng" spc="204" dirty="0">
              <a:solidFill>
                <a:schemeClr val="tx1"/>
              </a:solidFill>
              <a:latin typeface="Arial" panose="020B0604020202020204" pitchFamily="34" charset="0"/>
              <a:cs typeface="Arial" panose="020B0604020202020204" pitchFamily="34" charset="0"/>
            </a:endParaRPr>
          </a:p>
          <a:p>
            <a:pPr algn="ctr">
              <a:lnSpc>
                <a:spcPct val="100000"/>
              </a:lnSpc>
              <a:spcBef>
                <a:spcPts val="400"/>
              </a:spcBef>
            </a:pPr>
            <a:endParaRPr lang="en-GB" sz="4000" b="1" u="sng" spc="204" dirty="0">
              <a:solidFill>
                <a:schemeClr val="tx1"/>
              </a:solidFill>
              <a:latin typeface="Arial" panose="020B0604020202020204" pitchFamily="34" charset="0"/>
              <a:cs typeface="Arial" panose="020B0604020202020204" pitchFamily="34" charset="0"/>
            </a:endParaRPr>
          </a:p>
          <a:p>
            <a:pPr lvl="1" algn="ctr">
              <a:spcBef>
                <a:spcPts val="400"/>
              </a:spcBef>
            </a:pPr>
            <a:r>
              <a:rPr lang="en-GB" sz="4000" b="1" u="sng" spc="204" dirty="0">
                <a:solidFill>
                  <a:schemeClr val="bg1"/>
                </a:solidFill>
                <a:latin typeface="Arial" panose="020B0604020202020204" pitchFamily="34" charset="0"/>
                <a:cs typeface="Arial" panose="020B0604020202020204" pitchFamily="34" charset="0"/>
              </a:rPr>
              <a:t>Influence on Jenny's Development</a:t>
            </a:r>
          </a:p>
          <a:p>
            <a:pPr lvl="1" algn="just">
              <a:spcBef>
                <a:spcPts val="400"/>
              </a:spcBef>
            </a:pPr>
            <a:endParaRPr lang="en-GB" sz="4000" b="1" u="sng" spc="204" dirty="0">
              <a:solidFill>
                <a:schemeClr val="bg1"/>
              </a:solidFill>
              <a:latin typeface="Arial" panose="020B0604020202020204" pitchFamily="34" charset="0"/>
              <a:cs typeface="Arial" panose="020B0604020202020204" pitchFamily="34" charset="0"/>
            </a:endParaRPr>
          </a:p>
          <a:p>
            <a:pPr marL="457200" lvl="1" indent="-457200" algn="just">
              <a:lnSpc>
                <a:spcPct val="150000"/>
              </a:lnSpc>
              <a:spcBef>
                <a:spcPts val="400"/>
              </a:spcBef>
              <a:buFont typeface="Wingdings" panose="05000000000000000000" pitchFamily="2" charset="2"/>
              <a:buChar char="v"/>
            </a:pPr>
            <a:r>
              <a:rPr lang="en-GB" sz="2800" b="1" u="sng" spc="204" dirty="0">
                <a:solidFill>
                  <a:schemeClr val="bg1"/>
                </a:solidFill>
                <a:latin typeface="Arial" panose="020B0604020202020204" pitchFamily="34" charset="0"/>
                <a:cs typeface="Arial" panose="020B0604020202020204" pitchFamily="34" charset="0"/>
              </a:rPr>
              <a:t>Emotional Consequences</a:t>
            </a:r>
            <a:r>
              <a:rPr lang="en-GB" sz="2800" spc="204" dirty="0">
                <a:solidFill>
                  <a:schemeClr val="bg1"/>
                </a:solidFill>
                <a:latin typeface="Arial" panose="020B0604020202020204" pitchFamily="34" charset="0"/>
                <a:cs typeface="Arial" panose="020B0604020202020204" pitchFamily="34" charset="0"/>
              </a:rPr>
              <a:t>:</a:t>
            </a:r>
          </a:p>
          <a:p>
            <a:pPr marL="342900" lvl="1" indent="-342900" algn="just">
              <a:lnSpc>
                <a:spcPct val="150000"/>
              </a:lnSpc>
              <a:spcBef>
                <a:spcPts val="400"/>
              </a:spcBef>
              <a:buFont typeface="Wingdings" panose="05000000000000000000" pitchFamily="2" charset="2"/>
              <a:buChar char="v"/>
            </a:pPr>
            <a:r>
              <a:rPr lang="en-GB" sz="2800" spc="204" dirty="0">
                <a:solidFill>
                  <a:schemeClr val="bg1"/>
                </a:solidFill>
                <a:latin typeface="Arial" panose="020B0604020202020204" pitchFamily="34" charset="0"/>
                <a:cs typeface="Arial" panose="020B0604020202020204" pitchFamily="34" charset="0"/>
              </a:rPr>
              <a:t> </a:t>
            </a:r>
            <a:r>
              <a:rPr lang="en-GB" sz="2800" b="1" spc="204" dirty="0">
                <a:solidFill>
                  <a:schemeClr val="bg1"/>
                </a:solidFill>
                <a:latin typeface="Arial" panose="020B0604020202020204" pitchFamily="34" charset="0"/>
                <a:cs typeface="Arial" panose="020B0604020202020204" pitchFamily="34" charset="0"/>
              </a:rPr>
              <a:t>Sorrow, apprehension, and tension stemming from caregiving obligations</a:t>
            </a:r>
            <a:r>
              <a:rPr lang="en-GB" sz="2800" spc="204" dirty="0">
                <a:solidFill>
                  <a:schemeClr val="bg1"/>
                </a:solidFill>
                <a:latin typeface="Arial" panose="020B0604020202020204" pitchFamily="34" charset="0"/>
                <a:cs typeface="Arial" panose="020B0604020202020204" pitchFamily="34" charset="0"/>
              </a:rPr>
              <a:t>.</a:t>
            </a:r>
          </a:p>
          <a:p>
            <a:pPr marL="457200" lvl="1" indent="-457200" algn="just">
              <a:lnSpc>
                <a:spcPct val="150000"/>
              </a:lnSpc>
              <a:spcBef>
                <a:spcPts val="400"/>
              </a:spcBef>
              <a:buFont typeface="Wingdings" panose="05000000000000000000" pitchFamily="2" charset="2"/>
              <a:buChar char="v"/>
            </a:pPr>
            <a:r>
              <a:rPr lang="en-GB" sz="2800" b="1" u="sng" spc="204" dirty="0">
                <a:solidFill>
                  <a:schemeClr val="bg1"/>
                </a:solidFill>
                <a:latin typeface="Arial" panose="020B0604020202020204" pitchFamily="34" charset="0"/>
                <a:cs typeface="Arial" panose="020B0604020202020204" pitchFamily="34" charset="0"/>
              </a:rPr>
              <a:t>Social Consequences</a:t>
            </a:r>
            <a:r>
              <a:rPr lang="en-GB" sz="2800" b="1" spc="204" dirty="0">
                <a:solidFill>
                  <a:schemeClr val="bg1"/>
                </a:solidFill>
                <a:latin typeface="Arial" panose="020B0604020202020204" pitchFamily="34" charset="0"/>
                <a:cs typeface="Arial" panose="020B0604020202020204" pitchFamily="34" charset="0"/>
              </a:rPr>
              <a:t>: Isolation from age group, restricted typical adolescent experiences</a:t>
            </a:r>
            <a:r>
              <a:rPr lang="en-GB" sz="2800" spc="204" dirty="0">
                <a:solidFill>
                  <a:schemeClr val="bg1"/>
                </a:solidFill>
                <a:latin typeface="Arial" panose="020B0604020202020204" pitchFamily="34" charset="0"/>
                <a:cs typeface="Arial" panose="020B0604020202020204" pitchFamily="34" charset="0"/>
              </a:rPr>
              <a:t>.</a:t>
            </a:r>
          </a:p>
          <a:p>
            <a:pPr marL="457200" lvl="1" indent="-457200" algn="just">
              <a:lnSpc>
                <a:spcPct val="150000"/>
              </a:lnSpc>
              <a:spcBef>
                <a:spcPts val="400"/>
              </a:spcBef>
              <a:buFont typeface="Wingdings" panose="05000000000000000000" pitchFamily="2" charset="2"/>
              <a:buChar char="v"/>
            </a:pPr>
            <a:r>
              <a:rPr lang="en-GB" sz="2800" b="1" u="sng" spc="204" dirty="0">
                <a:solidFill>
                  <a:schemeClr val="bg1"/>
                </a:solidFill>
                <a:latin typeface="Arial" panose="020B0604020202020204" pitchFamily="34" charset="0"/>
                <a:cs typeface="Arial" panose="020B0604020202020204" pitchFamily="34" charset="0"/>
              </a:rPr>
              <a:t>Cognitive Effects</a:t>
            </a:r>
            <a:r>
              <a:rPr lang="en-GB" sz="2800" spc="204" dirty="0">
                <a:solidFill>
                  <a:schemeClr val="bg1"/>
                </a:solidFill>
                <a:latin typeface="Arial" panose="020B0604020202020204" pitchFamily="34" charset="0"/>
                <a:cs typeface="Arial" panose="020B0604020202020204" pitchFamily="34" charset="0"/>
              </a:rPr>
              <a:t>: </a:t>
            </a:r>
            <a:r>
              <a:rPr lang="en-GB" sz="2800" b="1" spc="204" dirty="0">
                <a:solidFill>
                  <a:schemeClr val="bg1"/>
                </a:solidFill>
                <a:latin typeface="Arial" panose="020B0604020202020204" pitchFamily="34" charset="0"/>
                <a:cs typeface="Arial" panose="020B0604020202020204" pitchFamily="34" charset="0"/>
              </a:rPr>
              <a:t>Possible academic difficulties resulting from stress.</a:t>
            </a:r>
          </a:p>
          <a:p>
            <a:pPr marL="457200" lvl="1" indent="-457200" algn="just">
              <a:lnSpc>
                <a:spcPct val="150000"/>
              </a:lnSpc>
              <a:spcBef>
                <a:spcPts val="400"/>
              </a:spcBef>
              <a:buFont typeface="Wingdings" panose="05000000000000000000" pitchFamily="2" charset="2"/>
              <a:buChar char="v"/>
            </a:pPr>
            <a:r>
              <a:rPr lang="en-GB" sz="2800" b="1" u="sng" spc="204" dirty="0">
                <a:solidFill>
                  <a:schemeClr val="bg1"/>
                </a:solidFill>
                <a:latin typeface="Arial" panose="020B0604020202020204" pitchFamily="34" charset="0"/>
                <a:cs typeface="Arial" panose="020B0604020202020204" pitchFamily="34" charset="0"/>
              </a:rPr>
              <a:t>Identity Development:</a:t>
            </a:r>
            <a:r>
              <a:rPr lang="en-GB" sz="2800" b="1" spc="204" dirty="0">
                <a:solidFill>
                  <a:schemeClr val="bg1"/>
                </a:solidFill>
                <a:latin typeface="Arial" panose="020B0604020202020204" pitchFamily="34" charset="0"/>
                <a:cs typeface="Arial" panose="020B0604020202020204" pitchFamily="34" charset="0"/>
              </a:rPr>
              <a:t> Responsibilities in early adulthood may influence self-perception (Aldridge, 2008; Newman, 2002).</a:t>
            </a:r>
          </a:p>
          <a:p>
            <a:pPr algn="ctr">
              <a:lnSpc>
                <a:spcPct val="100000"/>
              </a:lnSpc>
              <a:spcBef>
                <a:spcPts val="400"/>
              </a:spcBef>
            </a:pPr>
            <a:endParaRPr sz="2500" dirty="0">
              <a:solidFill>
                <a:schemeClr val="tx1"/>
              </a:solidFill>
              <a:latin typeface="Calibri"/>
              <a:cs typeface="Calibri"/>
            </a:endParaRP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BB031539-4B37-15BF-9AC6-CFFBD481061A}"/>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1EEC3C2D-F03B-FABD-B46C-909F90A4042B}"/>
              </a:ext>
            </a:extLst>
          </p:cNvPr>
          <p:cNvSpPr/>
          <p:nvPr/>
        </p:nvSpPr>
        <p:spPr>
          <a:xfrm>
            <a:off x="533400" y="0"/>
            <a:ext cx="17755217" cy="10287000"/>
          </a:xfrm>
          <a:custGeom>
            <a:avLst/>
            <a:gdLst/>
            <a:ahLst/>
            <a:cxnLst/>
            <a:rect l="l" t="t" r="r" b="b"/>
            <a:pathLst>
              <a:path w="10607675" h="10287000">
                <a:moveTo>
                  <a:pt x="0" y="10286999"/>
                </a:moveTo>
                <a:lnTo>
                  <a:pt x="10607056" y="10286999"/>
                </a:lnTo>
                <a:lnTo>
                  <a:pt x="10607056" y="0"/>
                </a:lnTo>
                <a:lnTo>
                  <a:pt x="0" y="0"/>
                </a:lnTo>
                <a:lnTo>
                  <a:pt x="0" y="10286999"/>
                </a:lnTo>
                <a:close/>
              </a:path>
            </a:pathLst>
          </a:custGeom>
          <a:solidFill>
            <a:srgbClr val="B10F0F"/>
          </a:solidFill>
        </p:spPr>
        <p:txBody>
          <a:bodyPr wrap="square" lIns="0" tIns="0" rIns="0" bIns="0" rtlCol="0"/>
          <a:lstStyle/>
          <a:p>
            <a:endParaRPr/>
          </a:p>
        </p:txBody>
      </p:sp>
      <p:sp>
        <p:nvSpPr>
          <p:cNvPr id="3" name="object 3">
            <a:extLst>
              <a:ext uri="{FF2B5EF4-FFF2-40B4-BE49-F238E27FC236}">
                <a16:creationId xmlns:a16="http://schemas.microsoft.com/office/drawing/2014/main" id="{0FAC28CB-B5D3-57AA-6383-AD7C5AF94593}"/>
              </a:ext>
            </a:extLst>
          </p:cNvPr>
          <p:cNvSpPr/>
          <p:nvPr/>
        </p:nvSpPr>
        <p:spPr>
          <a:xfrm>
            <a:off x="0" y="0"/>
            <a:ext cx="1028700" cy="10287000"/>
          </a:xfrm>
          <a:custGeom>
            <a:avLst/>
            <a:gdLst/>
            <a:ahLst/>
            <a:cxnLst/>
            <a:rect l="l" t="t" r="r" b="b"/>
            <a:pathLst>
              <a:path w="1028700" h="10287000">
                <a:moveTo>
                  <a:pt x="0" y="10286999"/>
                </a:moveTo>
                <a:lnTo>
                  <a:pt x="1028699" y="10286999"/>
                </a:lnTo>
                <a:lnTo>
                  <a:pt x="1028699" y="0"/>
                </a:lnTo>
                <a:lnTo>
                  <a:pt x="0" y="0"/>
                </a:lnTo>
                <a:lnTo>
                  <a:pt x="0" y="10286999"/>
                </a:lnTo>
                <a:close/>
              </a:path>
            </a:pathLst>
          </a:custGeom>
          <a:solidFill>
            <a:srgbClr val="B10F0F"/>
          </a:solidFill>
        </p:spPr>
        <p:txBody>
          <a:bodyPr wrap="square" lIns="0" tIns="0" rIns="0" bIns="0" rtlCol="0"/>
          <a:lstStyle/>
          <a:p>
            <a:endParaRPr/>
          </a:p>
        </p:txBody>
      </p:sp>
      <p:pic>
        <p:nvPicPr>
          <p:cNvPr id="5" name="object 5">
            <a:extLst>
              <a:ext uri="{FF2B5EF4-FFF2-40B4-BE49-F238E27FC236}">
                <a16:creationId xmlns:a16="http://schemas.microsoft.com/office/drawing/2014/main" id="{D51BC03F-B9B1-441E-FA9F-8E44D82273F2}"/>
              </a:ext>
            </a:extLst>
          </p:cNvPr>
          <p:cNvPicPr/>
          <p:nvPr/>
        </p:nvPicPr>
        <p:blipFill>
          <a:blip r:embed="rId2" cstate="print"/>
          <a:stretch>
            <a:fillRect/>
          </a:stretch>
        </p:blipFill>
        <p:spPr>
          <a:xfrm>
            <a:off x="14249400" y="7048500"/>
            <a:ext cx="3657600" cy="3238499"/>
          </a:xfrm>
          <a:prstGeom prst="rect">
            <a:avLst/>
          </a:prstGeom>
        </p:spPr>
      </p:pic>
      <p:sp>
        <p:nvSpPr>
          <p:cNvPr id="9" name="object 9">
            <a:extLst>
              <a:ext uri="{FF2B5EF4-FFF2-40B4-BE49-F238E27FC236}">
                <a16:creationId xmlns:a16="http://schemas.microsoft.com/office/drawing/2014/main" id="{4D4364C2-063E-0CB7-2E18-739D81DAF2EA}"/>
              </a:ext>
            </a:extLst>
          </p:cNvPr>
          <p:cNvSpPr txBox="1">
            <a:spLocks noGrp="1"/>
          </p:cNvSpPr>
          <p:nvPr>
            <p:ph type="body" idx="1"/>
          </p:nvPr>
        </p:nvSpPr>
        <p:spPr>
          <a:xfrm>
            <a:off x="510938" y="190500"/>
            <a:ext cx="16329262" cy="9561592"/>
          </a:xfrm>
          <a:prstGeom prst="rect">
            <a:avLst/>
          </a:prstGeom>
        </p:spPr>
        <p:txBody>
          <a:bodyPr vert="horz" wrap="square" lIns="0" tIns="50800" rIns="0" bIns="0" rtlCol="0">
            <a:spAutoFit/>
          </a:bodyPr>
          <a:lstStyle/>
          <a:p>
            <a:pPr marL="12700" algn="ctr">
              <a:lnSpc>
                <a:spcPct val="100000"/>
              </a:lnSpc>
              <a:spcBef>
                <a:spcPts val="400"/>
              </a:spcBef>
            </a:pPr>
            <a:endParaRPr lang="en-GB" sz="2400" b="1" u="sng" spc="210" dirty="0">
              <a:solidFill>
                <a:schemeClr val="tx1"/>
              </a:solidFill>
            </a:endParaRPr>
          </a:p>
          <a:p>
            <a:pPr marL="12700" algn="ctr">
              <a:lnSpc>
                <a:spcPct val="100000"/>
              </a:lnSpc>
              <a:spcBef>
                <a:spcPts val="400"/>
              </a:spcBef>
            </a:pPr>
            <a:endParaRPr lang="en-GB" sz="3200" b="1" spc="210" dirty="0">
              <a:solidFill>
                <a:schemeClr val="tx1"/>
              </a:solidFill>
              <a:latin typeface="Arial" panose="020B0604020202020204" pitchFamily="34" charset="0"/>
              <a:cs typeface="Arial" panose="020B0604020202020204" pitchFamily="34" charset="0"/>
            </a:endParaRPr>
          </a:p>
          <a:p>
            <a:pPr marL="12700" algn="ctr">
              <a:lnSpc>
                <a:spcPct val="100000"/>
              </a:lnSpc>
              <a:spcBef>
                <a:spcPts val="400"/>
              </a:spcBef>
            </a:pPr>
            <a:endParaRPr lang="en-GB" sz="3200" b="1" spc="210" dirty="0">
              <a:solidFill>
                <a:schemeClr val="tx1"/>
              </a:solidFill>
              <a:latin typeface="Arial" panose="020B0604020202020204" pitchFamily="34" charset="0"/>
              <a:cs typeface="Arial" panose="020B0604020202020204" pitchFamily="34" charset="0"/>
            </a:endParaRPr>
          </a:p>
          <a:p>
            <a:pPr marL="12700" algn="ctr">
              <a:lnSpc>
                <a:spcPct val="100000"/>
              </a:lnSpc>
              <a:spcBef>
                <a:spcPts val="400"/>
              </a:spcBef>
            </a:pPr>
            <a:r>
              <a:rPr lang="en-GB" sz="2800" b="1" u="sng" spc="210" dirty="0">
                <a:latin typeface="Arial" panose="020B0604020202020204" pitchFamily="34" charset="0"/>
                <a:cs typeface="Arial" panose="020B0604020202020204" pitchFamily="34" charset="0"/>
              </a:rPr>
              <a:t>Biological and Environmental Factors</a:t>
            </a:r>
          </a:p>
          <a:p>
            <a:pPr marL="12700" algn="ctr">
              <a:lnSpc>
                <a:spcPct val="100000"/>
              </a:lnSpc>
              <a:spcBef>
                <a:spcPts val="400"/>
              </a:spcBef>
            </a:pPr>
            <a:endParaRPr lang="en-GB" sz="2800" b="1" u="sng" spc="210" dirty="0">
              <a:latin typeface="Arial" panose="020B0604020202020204" pitchFamily="34" charset="0"/>
              <a:cs typeface="Arial" panose="020B0604020202020204" pitchFamily="34" charset="0"/>
            </a:endParaRPr>
          </a:p>
          <a:p>
            <a:pPr marL="12700" algn="ctr">
              <a:lnSpc>
                <a:spcPct val="100000"/>
              </a:lnSpc>
              <a:spcBef>
                <a:spcPts val="400"/>
              </a:spcBef>
            </a:pPr>
            <a:endParaRPr lang="en-GB" sz="2800" b="1" u="sng" spc="210" dirty="0">
              <a:latin typeface="Arial" panose="020B0604020202020204" pitchFamily="34" charset="0"/>
              <a:cs typeface="Arial" panose="020B0604020202020204" pitchFamily="34" charset="0"/>
            </a:endParaRPr>
          </a:p>
          <a:p>
            <a:pPr marL="12700" algn="just">
              <a:lnSpc>
                <a:spcPct val="150000"/>
              </a:lnSpc>
              <a:spcBef>
                <a:spcPts val="400"/>
              </a:spcBef>
            </a:pPr>
            <a:r>
              <a:rPr lang="en-GB" sz="2800" b="1" spc="210" dirty="0">
                <a:latin typeface="Arial" panose="020B0604020202020204" pitchFamily="34" charset="0"/>
                <a:cs typeface="Arial" panose="020B0604020202020204" pitchFamily="34" charset="0"/>
              </a:rPr>
              <a:t>Adolescence is a crucial phase for neurological and emotional development; stress may elevate the risk of mental health issues.</a:t>
            </a:r>
          </a:p>
          <a:p>
            <a:pPr marL="469900" indent="-457200" algn="just">
              <a:lnSpc>
                <a:spcPct val="150000"/>
              </a:lnSpc>
              <a:spcBef>
                <a:spcPts val="400"/>
              </a:spcBef>
              <a:buFont typeface="Wingdings" panose="05000000000000000000" pitchFamily="2" charset="2"/>
              <a:buChar char="v"/>
            </a:pPr>
            <a:r>
              <a:rPr lang="en-GB" sz="2800" b="1" spc="210" dirty="0">
                <a:latin typeface="Arial" panose="020B0604020202020204" pitchFamily="34" charset="0"/>
                <a:cs typeface="Arial" panose="020B0604020202020204" pitchFamily="34" charset="0"/>
              </a:rPr>
              <a:t>Environmental factors such as domestic unhappiness, caring responsibilities, and insufficient social support influence psychological development.</a:t>
            </a:r>
          </a:p>
          <a:p>
            <a:pPr marL="469900" indent="-457200" algn="just">
              <a:lnSpc>
                <a:spcPct val="150000"/>
              </a:lnSpc>
              <a:spcBef>
                <a:spcPts val="400"/>
              </a:spcBef>
              <a:buFont typeface="Wingdings" panose="05000000000000000000" pitchFamily="2" charset="2"/>
              <a:buChar char="v"/>
            </a:pPr>
            <a:r>
              <a:rPr lang="en-GB" sz="2800" b="1" spc="210" dirty="0">
                <a:latin typeface="Arial" panose="020B0604020202020204" pitchFamily="34" charset="0"/>
                <a:cs typeface="Arial" panose="020B0604020202020204" pitchFamily="34" charset="0"/>
              </a:rPr>
              <a:t>Interactions: A stressful environment might activate biological weaknesses: Newman (2002); Sroufe (2005)</a:t>
            </a:r>
          </a:p>
          <a:p>
            <a:pPr marL="469900" indent="-457200" algn="just">
              <a:lnSpc>
                <a:spcPct val="150000"/>
              </a:lnSpc>
              <a:spcBef>
                <a:spcPts val="400"/>
              </a:spcBef>
              <a:buFont typeface="Wingdings" panose="05000000000000000000" pitchFamily="2" charset="2"/>
              <a:buChar char="v"/>
            </a:pPr>
            <a:endParaRPr lang="en-GB" sz="2800" b="1" spc="210" dirty="0">
              <a:latin typeface="Arial" panose="020B0604020202020204" pitchFamily="34" charset="0"/>
              <a:cs typeface="Arial" panose="020B0604020202020204" pitchFamily="34" charset="0"/>
            </a:endParaRPr>
          </a:p>
          <a:p>
            <a:pPr marL="469900" indent="-457200" algn="just">
              <a:lnSpc>
                <a:spcPct val="150000"/>
              </a:lnSpc>
              <a:spcBef>
                <a:spcPts val="400"/>
              </a:spcBef>
              <a:buFont typeface="Wingdings" panose="05000000000000000000" pitchFamily="2" charset="2"/>
              <a:buChar char="v"/>
            </a:pPr>
            <a:endParaRPr lang="en-GB" sz="3200" b="1" spc="210" dirty="0">
              <a:latin typeface="Arial" panose="020B0604020202020204" pitchFamily="34" charset="0"/>
              <a:cs typeface="Arial" panose="020B0604020202020204" pitchFamily="34" charset="0"/>
            </a:endParaRPr>
          </a:p>
          <a:p>
            <a:pPr marL="12700" algn="ctr">
              <a:lnSpc>
                <a:spcPct val="100000"/>
              </a:lnSpc>
              <a:spcBef>
                <a:spcPts val="400"/>
              </a:spcBef>
            </a:pPr>
            <a:endParaRPr lang="en-GB" sz="3200" b="1" spc="210" dirty="0">
              <a:solidFill>
                <a:schemeClr val="tx1"/>
              </a:solidFill>
              <a:latin typeface="Arial" panose="020B0604020202020204" pitchFamily="34" charset="0"/>
              <a:cs typeface="Arial" panose="020B0604020202020204" pitchFamily="34" charset="0"/>
            </a:endParaRPr>
          </a:p>
          <a:p>
            <a:pPr marL="12700" algn="ctr">
              <a:lnSpc>
                <a:spcPct val="100000"/>
              </a:lnSpc>
              <a:spcBef>
                <a:spcPts val="400"/>
              </a:spcBef>
            </a:pPr>
            <a:r>
              <a:rPr lang="en-GB" sz="3200" b="1" spc="210" dirty="0">
                <a:latin typeface="Arial" panose="020B0604020202020204" pitchFamily="34" charset="0"/>
                <a:cs typeface="Arial" panose="020B0604020202020204" pitchFamily="34" charset="0"/>
              </a:rPr>
              <a:t> </a:t>
            </a:r>
            <a:endParaRPr sz="2000" spc="21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475879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49FCAEE-7DF1-EA56-30CC-23AF50F600B6}"/>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CE5677FB-AC21-EFA0-35AA-F03D46D0E612}"/>
              </a:ext>
            </a:extLst>
          </p:cNvPr>
          <p:cNvSpPr/>
          <p:nvPr/>
        </p:nvSpPr>
        <p:spPr>
          <a:xfrm>
            <a:off x="533400" y="0"/>
            <a:ext cx="17755217" cy="10287000"/>
          </a:xfrm>
          <a:custGeom>
            <a:avLst/>
            <a:gdLst/>
            <a:ahLst/>
            <a:cxnLst/>
            <a:rect l="l" t="t" r="r" b="b"/>
            <a:pathLst>
              <a:path w="10607675" h="10287000">
                <a:moveTo>
                  <a:pt x="0" y="10286999"/>
                </a:moveTo>
                <a:lnTo>
                  <a:pt x="10607056" y="10286999"/>
                </a:lnTo>
                <a:lnTo>
                  <a:pt x="10607056" y="0"/>
                </a:lnTo>
                <a:lnTo>
                  <a:pt x="0" y="0"/>
                </a:lnTo>
                <a:lnTo>
                  <a:pt x="0" y="10286999"/>
                </a:lnTo>
                <a:close/>
              </a:path>
            </a:pathLst>
          </a:custGeom>
          <a:solidFill>
            <a:srgbClr val="B10F0F"/>
          </a:solidFill>
        </p:spPr>
        <p:txBody>
          <a:bodyPr wrap="square" lIns="0" tIns="0" rIns="0" bIns="0" rtlCol="0"/>
          <a:lstStyle/>
          <a:p>
            <a:endParaRPr/>
          </a:p>
        </p:txBody>
      </p:sp>
      <p:sp>
        <p:nvSpPr>
          <p:cNvPr id="3" name="object 3">
            <a:extLst>
              <a:ext uri="{FF2B5EF4-FFF2-40B4-BE49-F238E27FC236}">
                <a16:creationId xmlns:a16="http://schemas.microsoft.com/office/drawing/2014/main" id="{B5B77296-DFF3-7F10-2686-6A4BEEFFE1B5}"/>
              </a:ext>
            </a:extLst>
          </p:cNvPr>
          <p:cNvSpPr/>
          <p:nvPr/>
        </p:nvSpPr>
        <p:spPr>
          <a:xfrm>
            <a:off x="0" y="0"/>
            <a:ext cx="1028700" cy="10287000"/>
          </a:xfrm>
          <a:custGeom>
            <a:avLst/>
            <a:gdLst/>
            <a:ahLst/>
            <a:cxnLst/>
            <a:rect l="l" t="t" r="r" b="b"/>
            <a:pathLst>
              <a:path w="1028700" h="10287000">
                <a:moveTo>
                  <a:pt x="0" y="10286999"/>
                </a:moveTo>
                <a:lnTo>
                  <a:pt x="1028699" y="10286999"/>
                </a:lnTo>
                <a:lnTo>
                  <a:pt x="1028699" y="0"/>
                </a:lnTo>
                <a:lnTo>
                  <a:pt x="0" y="0"/>
                </a:lnTo>
                <a:lnTo>
                  <a:pt x="0" y="10286999"/>
                </a:lnTo>
                <a:close/>
              </a:path>
            </a:pathLst>
          </a:custGeom>
          <a:solidFill>
            <a:srgbClr val="B10F0F"/>
          </a:solidFill>
        </p:spPr>
        <p:txBody>
          <a:bodyPr wrap="square" lIns="0" tIns="0" rIns="0" bIns="0" rtlCol="0"/>
          <a:lstStyle/>
          <a:p>
            <a:endParaRPr/>
          </a:p>
        </p:txBody>
      </p:sp>
      <p:sp>
        <p:nvSpPr>
          <p:cNvPr id="9" name="object 9">
            <a:extLst>
              <a:ext uri="{FF2B5EF4-FFF2-40B4-BE49-F238E27FC236}">
                <a16:creationId xmlns:a16="http://schemas.microsoft.com/office/drawing/2014/main" id="{AF3082E0-15AF-F975-55F2-086EEEC1A4C8}"/>
              </a:ext>
            </a:extLst>
          </p:cNvPr>
          <p:cNvSpPr txBox="1">
            <a:spLocks noGrp="1"/>
          </p:cNvSpPr>
          <p:nvPr>
            <p:ph type="body" idx="1"/>
          </p:nvPr>
        </p:nvSpPr>
        <p:spPr>
          <a:xfrm>
            <a:off x="510938" y="190500"/>
            <a:ext cx="16710262" cy="11203067"/>
          </a:xfrm>
          <a:prstGeom prst="rect">
            <a:avLst/>
          </a:prstGeom>
        </p:spPr>
        <p:txBody>
          <a:bodyPr vert="horz" wrap="square" lIns="0" tIns="50800" rIns="0" bIns="0" rtlCol="0">
            <a:spAutoFit/>
          </a:bodyPr>
          <a:lstStyle/>
          <a:p>
            <a:pPr marL="12700" algn="ctr">
              <a:lnSpc>
                <a:spcPct val="100000"/>
              </a:lnSpc>
              <a:spcBef>
                <a:spcPts val="400"/>
              </a:spcBef>
            </a:pPr>
            <a:endParaRPr lang="en-GB" sz="2400" b="1" u="sng" spc="210" dirty="0">
              <a:solidFill>
                <a:schemeClr val="tx1"/>
              </a:solidFill>
            </a:endParaRPr>
          </a:p>
          <a:p>
            <a:pPr marL="12700" algn="ctr">
              <a:lnSpc>
                <a:spcPct val="100000"/>
              </a:lnSpc>
              <a:spcBef>
                <a:spcPts val="400"/>
              </a:spcBef>
            </a:pPr>
            <a:endParaRPr lang="en-GB" sz="3200" b="1" spc="210" dirty="0">
              <a:solidFill>
                <a:schemeClr val="tx1"/>
              </a:solidFill>
              <a:latin typeface="Arial" panose="020B0604020202020204" pitchFamily="34" charset="0"/>
              <a:cs typeface="Arial" panose="020B0604020202020204" pitchFamily="34" charset="0"/>
            </a:endParaRPr>
          </a:p>
          <a:p>
            <a:pPr marL="12700" algn="ctr">
              <a:lnSpc>
                <a:spcPct val="100000"/>
              </a:lnSpc>
              <a:spcBef>
                <a:spcPts val="400"/>
              </a:spcBef>
            </a:pPr>
            <a:r>
              <a:rPr lang="en-GB" sz="2800" b="1" u="sng" spc="210" dirty="0">
                <a:latin typeface="Arial" panose="020B0604020202020204" pitchFamily="34" charset="0"/>
                <a:cs typeface="Arial" panose="020B0604020202020204" pitchFamily="34" charset="0"/>
              </a:rPr>
              <a:t>Practical Approaches Informed by Attachment Theory</a:t>
            </a:r>
          </a:p>
          <a:p>
            <a:pPr marL="12700" algn="ctr">
              <a:lnSpc>
                <a:spcPct val="100000"/>
              </a:lnSpc>
              <a:spcBef>
                <a:spcPts val="400"/>
              </a:spcBef>
            </a:pPr>
            <a:endParaRPr lang="en-GB" sz="2800" b="1" spc="210" dirty="0">
              <a:latin typeface="Arial" panose="020B0604020202020204" pitchFamily="34" charset="0"/>
              <a:cs typeface="Arial" panose="020B0604020202020204" pitchFamily="34" charset="0"/>
            </a:endParaRPr>
          </a:p>
          <a:p>
            <a:pPr marL="12700" algn="ctr">
              <a:lnSpc>
                <a:spcPct val="100000"/>
              </a:lnSpc>
              <a:spcBef>
                <a:spcPts val="400"/>
              </a:spcBef>
            </a:pPr>
            <a:endParaRPr lang="en-GB" sz="2800" b="1" spc="210" dirty="0">
              <a:latin typeface="Arial" panose="020B0604020202020204" pitchFamily="34" charset="0"/>
              <a:cs typeface="Arial" panose="020B0604020202020204" pitchFamily="34" charset="0"/>
            </a:endParaRPr>
          </a:p>
          <a:p>
            <a:pPr marL="469900" indent="-457200" algn="l">
              <a:lnSpc>
                <a:spcPct val="150000"/>
              </a:lnSpc>
              <a:spcBef>
                <a:spcPts val="400"/>
              </a:spcBef>
              <a:buFont typeface="Wingdings" panose="05000000000000000000" pitchFamily="2" charset="2"/>
              <a:buChar char="v"/>
            </a:pPr>
            <a:r>
              <a:rPr lang="en-GB" sz="2800" b="1" spc="210" dirty="0">
                <a:latin typeface="Arial" panose="020B0604020202020204" pitchFamily="34" charset="0"/>
                <a:cs typeface="Arial" panose="020B0604020202020204" pitchFamily="34" charset="0"/>
              </a:rPr>
              <a:t>Mentoring and Support Groups: Facilitate consistent adult mentorship and peer support for Jenny.</a:t>
            </a:r>
          </a:p>
          <a:p>
            <a:pPr marL="469900" indent="-457200" algn="l">
              <a:lnSpc>
                <a:spcPct val="150000"/>
              </a:lnSpc>
              <a:spcBef>
                <a:spcPts val="400"/>
              </a:spcBef>
              <a:buFont typeface="Wingdings" panose="05000000000000000000" pitchFamily="2" charset="2"/>
              <a:buChar char="v"/>
            </a:pPr>
            <a:r>
              <a:rPr lang="en-GB" sz="2800" b="1" spc="210" dirty="0">
                <a:latin typeface="Arial" panose="020B0604020202020204" pitchFamily="34" charset="0"/>
                <a:cs typeface="Arial" panose="020B0604020202020204" pitchFamily="34" charset="0"/>
              </a:rPr>
              <a:t>Access to Counselling: Address bereavement, stress, and self-worth concerns.</a:t>
            </a:r>
          </a:p>
          <a:p>
            <a:pPr marL="469900" indent="-457200" algn="l">
              <a:lnSpc>
                <a:spcPct val="150000"/>
              </a:lnSpc>
              <a:spcBef>
                <a:spcPts val="400"/>
              </a:spcBef>
              <a:buFont typeface="Wingdings" panose="05000000000000000000" pitchFamily="2" charset="2"/>
              <a:buChar char="v"/>
            </a:pPr>
            <a:r>
              <a:rPr lang="en-GB" sz="2800" b="1" spc="210" dirty="0">
                <a:latin typeface="Arial" panose="020B0604020202020204" pitchFamily="34" charset="0"/>
                <a:cs typeface="Arial" panose="020B0604020202020204" pitchFamily="34" charset="0"/>
              </a:rPr>
              <a:t>Respite Care: Alleviate caring responsibilities, facilitating opportunities for social and educational engagements.</a:t>
            </a:r>
          </a:p>
          <a:p>
            <a:pPr marL="469900" indent="-457200" algn="l">
              <a:lnSpc>
                <a:spcPct val="150000"/>
              </a:lnSpc>
              <a:spcBef>
                <a:spcPts val="400"/>
              </a:spcBef>
              <a:buFont typeface="Wingdings" panose="05000000000000000000" pitchFamily="2" charset="2"/>
              <a:buChar char="v"/>
            </a:pPr>
            <a:r>
              <a:rPr lang="en-GB" sz="2800" b="1" spc="210" dirty="0">
                <a:latin typeface="Arial" panose="020B0604020202020204" pitchFamily="34" charset="0"/>
                <a:cs typeface="Arial" panose="020B0604020202020204" pitchFamily="34" charset="0"/>
              </a:rPr>
              <a:t>Parental Support: Enhance maternal mental health and cognitive resources to augment emotional availability.</a:t>
            </a:r>
          </a:p>
          <a:p>
            <a:pPr marL="469900" indent="-457200" algn="l">
              <a:lnSpc>
                <a:spcPct val="150000"/>
              </a:lnSpc>
              <a:spcBef>
                <a:spcPts val="400"/>
              </a:spcBef>
              <a:buFont typeface="Wingdings" panose="05000000000000000000" pitchFamily="2" charset="2"/>
              <a:buChar char="v"/>
            </a:pPr>
            <a:r>
              <a:rPr lang="en-GB" sz="2800" b="1" spc="210" dirty="0">
                <a:latin typeface="Arial" panose="020B0604020202020204" pitchFamily="34" charset="0"/>
                <a:cs typeface="Arial" panose="020B0604020202020204" pitchFamily="34" charset="0"/>
              </a:rPr>
              <a:t>Academic Assistance: Guarantee that Jenny's educational requirements are fulfilled (HM Government, 2016; Cassidy &amp; Shaver, 2016).</a:t>
            </a:r>
          </a:p>
          <a:p>
            <a:pPr marL="469900" indent="-457200" algn="l">
              <a:lnSpc>
                <a:spcPct val="150000"/>
              </a:lnSpc>
              <a:spcBef>
                <a:spcPts val="400"/>
              </a:spcBef>
              <a:buFont typeface="Wingdings" panose="05000000000000000000" pitchFamily="2" charset="2"/>
              <a:buChar char="v"/>
            </a:pPr>
            <a:endParaRPr lang="en-GB" sz="2400" b="1" spc="210" dirty="0">
              <a:latin typeface="Arial" panose="020B0604020202020204" pitchFamily="34" charset="0"/>
              <a:cs typeface="Arial" panose="020B0604020202020204" pitchFamily="34" charset="0"/>
            </a:endParaRPr>
          </a:p>
          <a:p>
            <a:pPr marL="469900" indent="-457200" algn="l">
              <a:lnSpc>
                <a:spcPct val="150000"/>
              </a:lnSpc>
              <a:spcBef>
                <a:spcPts val="400"/>
              </a:spcBef>
              <a:buFont typeface="Wingdings" panose="05000000000000000000" pitchFamily="2" charset="2"/>
              <a:buChar char="v"/>
            </a:pPr>
            <a:endParaRPr lang="en-GB" sz="2400" b="1" spc="210" dirty="0">
              <a:latin typeface="Arial" panose="020B0604020202020204" pitchFamily="34" charset="0"/>
              <a:cs typeface="Arial" panose="020B0604020202020204" pitchFamily="34" charset="0"/>
            </a:endParaRPr>
          </a:p>
          <a:p>
            <a:pPr marL="12700" algn="ctr">
              <a:lnSpc>
                <a:spcPct val="100000"/>
              </a:lnSpc>
              <a:spcBef>
                <a:spcPts val="400"/>
              </a:spcBef>
            </a:pPr>
            <a:endParaRPr lang="en-GB" sz="2400" b="1" spc="210" dirty="0">
              <a:solidFill>
                <a:schemeClr val="tx1"/>
              </a:solidFill>
              <a:latin typeface="Arial" panose="020B0604020202020204" pitchFamily="34" charset="0"/>
              <a:cs typeface="Arial" panose="020B0604020202020204" pitchFamily="34" charset="0"/>
            </a:endParaRPr>
          </a:p>
          <a:p>
            <a:pPr marL="12700" algn="ctr">
              <a:lnSpc>
                <a:spcPct val="100000"/>
              </a:lnSpc>
              <a:spcBef>
                <a:spcPts val="400"/>
              </a:spcBef>
            </a:pPr>
            <a:endParaRPr lang="en-GB" sz="3200" b="1" spc="210" dirty="0">
              <a:solidFill>
                <a:schemeClr val="tx1"/>
              </a:solidFill>
              <a:latin typeface="Arial" panose="020B0604020202020204" pitchFamily="34" charset="0"/>
              <a:cs typeface="Arial" panose="020B0604020202020204" pitchFamily="34" charset="0"/>
            </a:endParaRPr>
          </a:p>
          <a:p>
            <a:pPr marL="12700" algn="ctr">
              <a:lnSpc>
                <a:spcPct val="100000"/>
              </a:lnSpc>
              <a:spcBef>
                <a:spcPts val="400"/>
              </a:spcBef>
            </a:pPr>
            <a:r>
              <a:rPr lang="en-GB" sz="3200" b="1" spc="210" dirty="0">
                <a:latin typeface="Arial" panose="020B0604020202020204" pitchFamily="34" charset="0"/>
                <a:cs typeface="Arial" panose="020B0604020202020204" pitchFamily="34" charset="0"/>
              </a:rPr>
              <a:t> </a:t>
            </a:r>
            <a:endParaRPr sz="2000" spc="21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51790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8287999" cy="10285094"/>
          </a:xfrm>
          <a:prstGeom prst="rect">
            <a:avLst/>
          </a:prstGeom>
        </p:spPr>
      </p:pic>
      <p:sp>
        <p:nvSpPr>
          <p:cNvPr id="3" name="object 3"/>
          <p:cNvSpPr/>
          <p:nvPr/>
        </p:nvSpPr>
        <p:spPr>
          <a:xfrm>
            <a:off x="0" y="0"/>
            <a:ext cx="18283555" cy="10287000"/>
          </a:xfrm>
          <a:custGeom>
            <a:avLst/>
            <a:gdLst/>
            <a:ahLst/>
            <a:cxnLst/>
            <a:rect l="l" t="t" r="r" b="b"/>
            <a:pathLst>
              <a:path w="18283555" h="10287000">
                <a:moveTo>
                  <a:pt x="18283533" y="10286999"/>
                </a:moveTo>
                <a:lnTo>
                  <a:pt x="0" y="10286999"/>
                </a:lnTo>
                <a:lnTo>
                  <a:pt x="0" y="0"/>
                </a:lnTo>
                <a:lnTo>
                  <a:pt x="18283533" y="0"/>
                </a:lnTo>
                <a:lnTo>
                  <a:pt x="18283533" y="10286999"/>
                </a:lnTo>
                <a:close/>
              </a:path>
            </a:pathLst>
          </a:custGeom>
          <a:solidFill>
            <a:srgbClr val="B10F0F">
              <a:alpha val="69999"/>
            </a:srgbClr>
          </a:solidFill>
        </p:spPr>
        <p:txBody>
          <a:bodyPr wrap="square" lIns="0" tIns="0" rIns="0" bIns="0" rtlCol="0"/>
          <a:lstStyle/>
          <a:p>
            <a:endParaRPr/>
          </a:p>
        </p:txBody>
      </p:sp>
      <p:sp>
        <p:nvSpPr>
          <p:cNvPr id="14" name="Title 13">
            <a:extLst>
              <a:ext uri="{FF2B5EF4-FFF2-40B4-BE49-F238E27FC236}">
                <a16:creationId xmlns:a16="http://schemas.microsoft.com/office/drawing/2014/main" id="{C84EAFED-4112-0C40-2989-15C201D30434}"/>
              </a:ext>
            </a:extLst>
          </p:cNvPr>
          <p:cNvSpPr>
            <a:spLocks noGrp="1"/>
          </p:cNvSpPr>
          <p:nvPr>
            <p:ph type="ctrTitle"/>
          </p:nvPr>
        </p:nvSpPr>
        <p:spPr>
          <a:xfrm>
            <a:off x="1371600" y="419100"/>
            <a:ext cx="13411200" cy="11203067"/>
          </a:xfrm>
        </p:spPr>
        <p:txBody>
          <a:bodyPr/>
          <a:lstStyle/>
          <a:p>
            <a:pPr algn="l"/>
            <a:br>
              <a:rPr lang="en-GB" sz="3600" u="sng" dirty="0">
                <a:latin typeface="Arial" panose="020B0604020202020204" pitchFamily="34" charset="0"/>
                <a:cs typeface="Arial" panose="020B0604020202020204" pitchFamily="34" charset="0"/>
              </a:rPr>
            </a:br>
            <a:br>
              <a:rPr lang="en-GB" sz="3600" u="sng" dirty="0">
                <a:latin typeface="Arial" panose="020B0604020202020204" pitchFamily="34" charset="0"/>
                <a:cs typeface="Arial" panose="020B0604020202020204" pitchFamily="34" charset="0"/>
              </a:rPr>
            </a:br>
            <a:br>
              <a:rPr lang="en-GB" sz="3600" u="sng" dirty="0">
                <a:latin typeface="Arial" panose="020B0604020202020204" pitchFamily="34" charset="0"/>
                <a:cs typeface="Arial" panose="020B0604020202020204" pitchFamily="34" charset="0"/>
              </a:rPr>
            </a:br>
            <a:r>
              <a:rPr lang="en-GB" sz="3200" u="sng" dirty="0">
                <a:latin typeface="Arial" panose="020B0604020202020204" pitchFamily="34" charset="0"/>
                <a:cs typeface="Arial" panose="020B0604020202020204" pitchFamily="34" charset="0"/>
              </a:rPr>
              <a:t>Critical Assessment of Bowlby’s Theory Advantages:</a:t>
            </a:r>
            <a:br>
              <a:rPr lang="en-GB" sz="3200" u="sng" dirty="0">
                <a:latin typeface="Arial" panose="020B0604020202020204" pitchFamily="34" charset="0"/>
                <a:cs typeface="Arial" panose="020B0604020202020204" pitchFamily="34" charset="0"/>
              </a:rPr>
            </a:br>
            <a:br>
              <a:rPr lang="en-GB" sz="3200" u="sng" dirty="0">
                <a:latin typeface="Arial" panose="020B0604020202020204" pitchFamily="34" charset="0"/>
                <a:cs typeface="Arial" panose="020B0604020202020204" pitchFamily="34" charset="0"/>
              </a:rPr>
            </a:br>
            <a:br>
              <a:rPr lang="en-GB" sz="3200" u="sng" dirty="0">
                <a:latin typeface="Arial" panose="020B0604020202020204" pitchFamily="34" charset="0"/>
                <a:cs typeface="Arial" panose="020B0604020202020204" pitchFamily="34" charset="0"/>
              </a:rPr>
            </a:br>
            <a:r>
              <a:rPr lang="en-GB" sz="3200" dirty="0"/>
              <a:t>Emphasises the significance of early interactions and stable ties.</a:t>
            </a:r>
            <a:br>
              <a:rPr lang="en-GB" sz="3200" dirty="0"/>
            </a:br>
            <a:r>
              <a:rPr lang="en-GB" sz="3200" dirty="0"/>
              <a:t>Explains the enduring consequences of severed connections.</a:t>
            </a:r>
            <a:br>
              <a:rPr lang="en-GB" sz="3200" dirty="0"/>
            </a:br>
            <a:r>
              <a:rPr lang="en-GB" sz="3200" dirty="0"/>
              <a:t>Constraints:</a:t>
            </a:r>
            <a:br>
              <a:rPr lang="en-GB" sz="3200" dirty="0"/>
            </a:br>
            <a:r>
              <a:rPr lang="en-GB" sz="3200" dirty="0"/>
              <a:t>May underestimate inner self and constructive adaptation.</a:t>
            </a:r>
            <a:br>
              <a:rPr lang="en-GB" sz="3200" dirty="0"/>
            </a:br>
            <a:r>
              <a:rPr lang="en-GB" sz="3200" dirty="0"/>
              <a:t>Reduced emphasis on peer influence, broader social context, or beneficial actions.</a:t>
            </a:r>
            <a:br>
              <a:rPr lang="en-GB" sz="3200" dirty="0"/>
            </a:br>
            <a:r>
              <a:rPr lang="en-GB" sz="3200" dirty="0"/>
              <a:t>It might be useful to also consider Erikson’s psychosocial theory because this considers how teenagers experience role confusion as they try and find their identity (Erikson, 1950).</a:t>
            </a:r>
            <a:br>
              <a:rPr lang="en-GB" sz="3200" dirty="0"/>
            </a:br>
            <a:r>
              <a:rPr lang="en-GB" sz="3200" dirty="0"/>
              <a:t>Not all children with disturbed attachment encounter adverse results (Bowlby, 1988; Cassidy &amp; Shaver, 2016).</a:t>
            </a:r>
            <a:br>
              <a:rPr lang="en-GB" sz="3200" dirty="0"/>
            </a:br>
            <a:br>
              <a:rPr lang="en-GB" sz="3200" dirty="0"/>
            </a:br>
            <a:br>
              <a:rPr lang="en-GB" dirty="0"/>
            </a:br>
            <a:endParaRPr lang="en-GB"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BEF5DC4F-10BA-1CBB-24C3-9BA66B85EA15}"/>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3002E7A6-DFC3-782D-ECBC-39F6CDBA7308}"/>
              </a:ext>
            </a:extLst>
          </p:cNvPr>
          <p:cNvPicPr/>
          <p:nvPr/>
        </p:nvPicPr>
        <p:blipFill>
          <a:blip r:embed="rId2" cstate="print"/>
          <a:stretch>
            <a:fillRect/>
          </a:stretch>
        </p:blipFill>
        <p:spPr>
          <a:xfrm>
            <a:off x="0" y="0"/>
            <a:ext cx="18287999" cy="10285094"/>
          </a:xfrm>
          <a:prstGeom prst="rect">
            <a:avLst/>
          </a:prstGeom>
        </p:spPr>
      </p:pic>
      <p:sp>
        <p:nvSpPr>
          <p:cNvPr id="3" name="object 3">
            <a:extLst>
              <a:ext uri="{FF2B5EF4-FFF2-40B4-BE49-F238E27FC236}">
                <a16:creationId xmlns:a16="http://schemas.microsoft.com/office/drawing/2014/main" id="{DF1EE505-F006-0877-AEEF-017AB60B647D}"/>
              </a:ext>
            </a:extLst>
          </p:cNvPr>
          <p:cNvSpPr/>
          <p:nvPr/>
        </p:nvSpPr>
        <p:spPr>
          <a:xfrm>
            <a:off x="0" y="0"/>
            <a:ext cx="18283555" cy="10287000"/>
          </a:xfrm>
          <a:custGeom>
            <a:avLst/>
            <a:gdLst/>
            <a:ahLst/>
            <a:cxnLst/>
            <a:rect l="l" t="t" r="r" b="b"/>
            <a:pathLst>
              <a:path w="18283555" h="10287000">
                <a:moveTo>
                  <a:pt x="18283533" y="10286999"/>
                </a:moveTo>
                <a:lnTo>
                  <a:pt x="0" y="10286999"/>
                </a:lnTo>
                <a:lnTo>
                  <a:pt x="0" y="0"/>
                </a:lnTo>
                <a:lnTo>
                  <a:pt x="18283533" y="0"/>
                </a:lnTo>
                <a:lnTo>
                  <a:pt x="18283533" y="10286999"/>
                </a:lnTo>
                <a:close/>
              </a:path>
            </a:pathLst>
          </a:custGeom>
          <a:solidFill>
            <a:srgbClr val="B10F0F">
              <a:alpha val="69999"/>
            </a:srgbClr>
          </a:solidFill>
        </p:spPr>
        <p:txBody>
          <a:bodyPr wrap="square" lIns="0" tIns="0" rIns="0" bIns="0" rtlCol="0"/>
          <a:lstStyle/>
          <a:p>
            <a:endParaRPr/>
          </a:p>
        </p:txBody>
      </p:sp>
      <p:sp>
        <p:nvSpPr>
          <p:cNvPr id="4" name="Title 3">
            <a:extLst>
              <a:ext uri="{FF2B5EF4-FFF2-40B4-BE49-F238E27FC236}">
                <a16:creationId xmlns:a16="http://schemas.microsoft.com/office/drawing/2014/main" id="{136B8280-A417-CCB6-F096-8A77727ACF74}"/>
              </a:ext>
            </a:extLst>
          </p:cNvPr>
          <p:cNvSpPr>
            <a:spLocks noGrp="1"/>
          </p:cNvSpPr>
          <p:nvPr>
            <p:ph type="title"/>
          </p:nvPr>
        </p:nvSpPr>
        <p:spPr>
          <a:xfrm>
            <a:off x="457200" y="876300"/>
            <a:ext cx="13182600" cy="7017306"/>
          </a:xfrm>
        </p:spPr>
        <p:txBody>
          <a:bodyPr/>
          <a:lstStyle/>
          <a:p>
            <a:pPr algn="l"/>
            <a:r>
              <a:rPr lang="en-GB" sz="3600" dirty="0">
                <a:latin typeface="Arial" panose="020B0604020202020204" pitchFamily="34" charset="0"/>
                <a:cs typeface="Arial" panose="020B0604020202020204" pitchFamily="34" charset="0"/>
              </a:rPr>
              <a:t>                       </a:t>
            </a:r>
            <a:br>
              <a:rPr lang="en-GB" sz="36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r>
              <a:rPr lang="en-GB" sz="2800" u="sng" dirty="0">
                <a:latin typeface="Arial" panose="020B0604020202020204" pitchFamily="34" charset="0"/>
                <a:cs typeface="Arial" panose="020B0604020202020204" pitchFamily="34" charset="0"/>
              </a:rPr>
              <a:t>Foundation of Evidence</a:t>
            </a:r>
            <a:br>
              <a:rPr lang="en-GB" sz="2800" u="sng" dirty="0">
                <a:latin typeface="Arial" panose="020B0604020202020204" pitchFamily="34" charset="0"/>
                <a:cs typeface="Arial" panose="020B0604020202020204" pitchFamily="34" charset="0"/>
              </a:rPr>
            </a:br>
            <a:br>
              <a:rPr lang="en-GB" sz="2800" u="sng" dirty="0">
                <a:latin typeface="Arial" panose="020B0604020202020204" pitchFamily="34" charset="0"/>
                <a:cs typeface="Arial" panose="020B0604020202020204" pitchFamily="34" charset="0"/>
              </a:rPr>
            </a:br>
            <a:br>
              <a:rPr lang="en-GB" sz="2800" u="sng"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All suggested solutions are underpinned by research on attachment theory, teenage caregiving, and resilience.</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Young caretakers gain advantages from social assistance and counselling (Cassidy &amp; Shaver, 2016).</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Secure relationships are associated with improved mental health outcomes (Sroufe, 2005).</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07044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5" name="object 5"/>
          <p:cNvGrpSpPr/>
          <p:nvPr/>
        </p:nvGrpSpPr>
        <p:grpSpPr>
          <a:xfrm>
            <a:off x="152400" y="114301"/>
            <a:ext cx="18136235" cy="10172832"/>
            <a:chOff x="0" y="3908557"/>
            <a:chExt cx="18288635" cy="6378575"/>
          </a:xfrm>
        </p:grpSpPr>
        <p:sp>
          <p:nvSpPr>
            <p:cNvPr id="6" name="object 6"/>
            <p:cNvSpPr/>
            <p:nvPr/>
          </p:nvSpPr>
          <p:spPr>
            <a:xfrm>
              <a:off x="0" y="3908557"/>
              <a:ext cx="18288635" cy="6378575"/>
            </a:xfrm>
            <a:custGeom>
              <a:avLst/>
              <a:gdLst/>
              <a:ahLst/>
              <a:cxnLst/>
              <a:rect l="l" t="t" r="r" b="b"/>
              <a:pathLst>
                <a:path w="18288635" h="6378575">
                  <a:moveTo>
                    <a:pt x="18288189" y="6378442"/>
                  </a:moveTo>
                  <a:lnTo>
                    <a:pt x="0" y="6378442"/>
                  </a:lnTo>
                  <a:lnTo>
                    <a:pt x="0" y="0"/>
                  </a:lnTo>
                  <a:lnTo>
                    <a:pt x="18288189" y="0"/>
                  </a:lnTo>
                  <a:lnTo>
                    <a:pt x="18288189" y="6378442"/>
                  </a:lnTo>
                  <a:close/>
                </a:path>
              </a:pathLst>
            </a:custGeom>
            <a:solidFill>
              <a:srgbClr val="B10F0F"/>
            </a:solidFill>
          </p:spPr>
          <p:txBody>
            <a:bodyPr wrap="square" lIns="0" tIns="0" rIns="0" bIns="0" rtlCol="0"/>
            <a:lstStyle/>
            <a:p>
              <a:endParaRPr/>
            </a:p>
          </p:txBody>
        </p:sp>
        <p:sp>
          <p:nvSpPr>
            <p:cNvPr id="7" name="object 7"/>
            <p:cNvSpPr/>
            <p:nvPr/>
          </p:nvSpPr>
          <p:spPr>
            <a:xfrm>
              <a:off x="0" y="9351682"/>
              <a:ext cx="18288000" cy="536575"/>
            </a:xfrm>
            <a:custGeom>
              <a:avLst/>
              <a:gdLst/>
              <a:ahLst/>
              <a:cxnLst/>
              <a:rect l="l" t="t" r="r" b="b"/>
              <a:pathLst>
                <a:path w="18288000" h="536575">
                  <a:moveTo>
                    <a:pt x="6656502" y="180924"/>
                  </a:moveTo>
                  <a:lnTo>
                    <a:pt x="0" y="180924"/>
                  </a:lnTo>
                  <a:lnTo>
                    <a:pt x="0" y="355663"/>
                  </a:lnTo>
                  <a:lnTo>
                    <a:pt x="6656502" y="355663"/>
                  </a:lnTo>
                  <a:lnTo>
                    <a:pt x="6656502" y="180924"/>
                  </a:lnTo>
                  <a:close/>
                </a:path>
                <a:path w="18288000" h="536575">
                  <a:moveTo>
                    <a:pt x="10888053" y="134150"/>
                  </a:moveTo>
                  <a:lnTo>
                    <a:pt x="10881208" y="91744"/>
                  </a:lnTo>
                  <a:lnTo>
                    <a:pt x="10862170" y="54927"/>
                  </a:lnTo>
                  <a:lnTo>
                    <a:pt x="10833125" y="25882"/>
                  </a:lnTo>
                  <a:lnTo>
                    <a:pt x="10796308" y="6845"/>
                  </a:lnTo>
                  <a:lnTo>
                    <a:pt x="10753903" y="0"/>
                  </a:lnTo>
                  <a:lnTo>
                    <a:pt x="7330414" y="0"/>
                  </a:lnTo>
                  <a:lnTo>
                    <a:pt x="7288009" y="6845"/>
                  </a:lnTo>
                  <a:lnTo>
                    <a:pt x="7251192" y="25882"/>
                  </a:lnTo>
                  <a:lnTo>
                    <a:pt x="7222147" y="54927"/>
                  </a:lnTo>
                  <a:lnTo>
                    <a:pt x="7203110" y="91744"/>
                  </a:lnTo>
                  <a:lnTo>
                    <a:pt x="7196264" y="134150"/>
                  </a:lnTo>
                  <a:lnTo>
                    <a:pt x="7196264" y="402437"/>
                  </a:lnTo>
                  <a:lnTo>
                    <a:pt x="7203110" y="444842"/>
                  </a:lnTo>
                  <a:lnTo>
                    <a:pt x="7222147" y="481660"/>
                  </a:lnTo>
                  <a:lnTo>
                    <a:pt x="7251192" y="510705"/>
                  </a:lnTo>
                  <a:lnTo>
                    <a:pt x="7288009" y="529742"/>
                  </a:lnTo>
                  <a:lnTo>
                    <a:pt x="7330414" y="536575"/>
                  </a:lnTo>
                  <a:lnTo>
                    <a:pt x="10753903" y="536575"/>
                  </a:lnTo>
                  <a:lnTo>
                    <a:pt x="10796308" y="529742"/>
                  </a:lnTo>
                  <a:lnTo>
                    <a:pt x="10833125" y="510705"/>
                  </a:lnTo>
                  <a:lnTo>
                    <a:pt x="10862170" y="481660"/>
                  </a:lnTo>
                  <a:lnTo>
                    <a:pt x="10881208" y="444842"/>
                  </a:lnTo>
                  <a:lnTo>
                    <a:pt x="10888053" y="402437"/>
                  </a:lnTo>
                  <a:lnTo>
                    <a:pt x="10888053" y="134150"/>
                  </a:lnTo>
                  <a:close/>
                </a:path>
                <a:path w="18288000" h="536575">
                  <a:moveTo>
                    <a:pt x="18287988" y="180924"/>
                  </a:moveTo>
                  <a:lnTo>
                    <a:pt x="11427955" y="180924"/>
                  </a:lnTo>
                  <a:lnTo>
                    <a:pt x="11427955" y="355663"/>
                  </a:lnTo>
                  <a:lnTo>
                    <a:pt x="18287988" y="355663"/>
                  </a:lnTo>
                  <a:lnTo>
                    <a:pt x="18287988" y="180924"/>
                  </a:lnTo>
                  <a:close/>
                </a:path>
              </a:pathLst>
            </a:custGeom>
            <a:solidFill>
              <a:srgbClr val="FFFFFF"/>
            </a:solidFill>
          </p:spPr>
          <p:txBody>
            <a:bodyPr wrap="square" lIns="0" tIns="0" rIns="0" bIns="0" rtlCol="0"/>
            <a:lstStyle/>
            <a:p>
              <a:endParaRPr/>
            </a:p>
          </p:txBody>
        </p:sp>
      </p:grpSp>
      <p:sp>
        <p:nvSpPr>
          <p:cNvPr id="10" name="object 10" descr="$PPTXTitle"/>
          <p:cNvSpPr txBox="1">
            <a:spLocks noGrp="1"/>
          </p:cNvSpPr>
          <p:nvPr>
            <p:ph type="title"/>
          </p:nvPr>
        </p:nvSpPr>
        <p:spPr>
          <a:xfrm>
            <a:off x="5334000" y="266700"/>
            <a:ext cx="6523057" cy="1490152"/>
          </a:xfrm>
          <a:prstGeom prst="rect">
            <a:avLst/>
          </a:prstGeom>
        </p:spPr>
        <p:txBody>
          <a:bodyPr vert="horz" wrap="square" lIns="0" tIns="12700" rIns="0" bIns="0" rtlCol="0">
            <a:spAutoFit/>
          </a:bodyPr>
          <a:lstStyle/>
          <a:p>
            <a:pPr marL="196215">
              <a:lnSpc>
                <a:spcPct val="100000"/>
              </a:lnSpc>
              <a:spcBef>
                <a:spcPts val="100"/>
              </a:spcBef>
            </a:pPr>
            <a:br>
              <a:rPr lang="en-GB" sz="4800" spc="600" dirty="0">
                <a:latin typeface="Arail"/>
              </a:rPr>
            </a:br>
            <a:r>
              <a:rPr sz="4800" spc="600" dirty="0">
                <a:latin typeface="Arail"/>
              </a:rPr>
              <a:t>Conclusion</a:t>
            </a:r>
          </a:p>
        </p:txBody>
      </p:sp>
      <p:sp>
        <p:nvSpPr>
          <p:cNvPr id="12" name="TextBox 11">
            <a:extLst>
              <a:ext uri="{FF2B5EF4-FFF2-40B4-BE49-F238E27FC236}">
                <a16:creationId xmlns:a16="http://schemas.microsoft.com/office/drawing/2014/main" id="{F74F395A-569C-ABBC-3866-A737EB785CF9}"/>
              </a:ext>
            </a:extLst>
          </p:cNvPr>
          <p:cNvSpPr txBox="1"/>
          <p:nvPr/>
        </p:nvSpPr>
        <p:spPr>
          <a:xfrm>
            <a:off x="533400" y="1170587"/>
            <a:ext cx="16916400" cy="7029810"/>
          </a:xfrm>
          <a:prstGeom prst="rect">
            <a:avLst/>
          </a:prstGeom>
          <a:noFill/>
        </p:spPr>
        <p:txBody>
          <a:bodyPr wrap="square">
            <a:spAutoFit/>
          </a:bodyPr>
          <a:lstStyle/>
          <a:p>
            <a:endParaRPr lang="en-GB" dirty="0"/>
          </a:p>
          <a:p>
            <a:endParaRPr lang="en-GB" dirty="0"/>
          </a:p>
          <a:p>
            <a:pPr algn="l">
              <a:lnSpc>
                <a:spcPct val="150000"/>
              </a:lnSpc>
            </a:pPr>
            <a:r>
              <a:rPr lang="en-GB" sz="2800" dirty="0">
                <a:solidFill>
                  <a:schemeClr val="bg1"/>
                </a:solidFill>
                <a:latin typeface="Arail"/>
              </a:rPr>
              <a:t>Jenny's circumstances illustrate the significant impact of early attachment and carer responsibilities on adolescent development.</a:t>
            </a:r>
          </a:p>
          <a:p>
            <a:pPr algn="l">
              <a:lnSpc>
                <a:spcPct val="150000"/>
              </a:lnSpc>
            </a:pPr>
            <a:r>
              <a:rPr lang="en-GB" sz="2800" dirty="0">
                <a:solidFill>
                  <a:schemeClr val="bg1"/>
                </a:solidFill>
                <a:latin typeface="Arail"/>
              </a:rPr>
              <a:t>Bowlby’s Attachment Theory offers a significant foundation for comprehending Jenny’s emotional and social difficulties.</a:t>
            </a:r>
          </a:p>
          <a:p>
            <a:pPr algn="l">
              <a:lnSpc>
                <a:spcPct val="150000"/>
              </a:lnSpc>
            </a:pPr>
            <a:r>
              <a:rPr lang="en-GB" sz="2800" dirty="0">
                <a:solidFill>
                  <a:schemeClr val="bg1"/>
                </a:solidFill>
                <a:latin typeface="Arail"/>
              </a:rPr>
              <a:t>Holistic support—encompassing emotional, social, and educational requirements—is crucial for fostering Jenny’s resilience and welfare.</a:t>
            </a:r>
          </a:p>
          <a:p>
            <a:pPr algn="l">
              <a:lnSpc>
                <a:spcPct val="150000"/>
              </a:lnSpc>
            </a:pPr>
            <a:r>
              <a:rPr lang="en-GB" sz="2800" dirty="0">
                <a:solidFill>
                  <a:schemeClr val="bg1"/>
                </a:solidFill>
                <a:latin typeface="Arail"/>
              </a:rPr>
              <a:t>Interventions must be grounded on evidence-based methods, taking into account both the dangers and protective variables present in Jenny's environment.</a:t>
            </a:r>
          </a:p>
          <a:p>
            <a:pPr algn="l">
              <a:lnSpc>
                <a:spcPct val="150000"/>
              </a:lnSpc>
            </a:pPr>
            <a:r>
              <a:rPr lang="en-GB" sz="2800" dirty="0">
                <a:solidFill>
                  <a:schemeClr val="bg1"/>
                </a:solidFill>
                <a:latin typeface="Arail"/>
              </a:rPr>
              <a:t>A lifelong approach emphasises the necessity of continuous assistance to cultivate stable relationships and favourable developmental results (Bowlby (1988), Newman (2002), Sroufe (2005)</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D445AC16-31C4-9768-B674-1559CD4FBC7C}"/>
            </a:ext>
          </a:extLst>
        </p:cNvPr>
        <p:cNvGrpSpPr/>
        <p:nvPr/>
      </p:nvGrpSpPr>
      <p:grpSpPr>
        <a:xfrm>
          <a:off x="0" y="0"/>
          <a:ext cx="0" cy="0"/>
          <a:chOff x="0" y="0"/>
          <a:chExt cx="0" cy="0"/>
        </a:xfrm>
      </p:grpSpPr>
      <p:grpSp>
        <p:nvGrpSpPr>
          <p:cNvPr id="5" name="object 5">
            <a:extLst>
              <a:ext uri="{FF2B5EF4-FFF2-40B4-BE49-F238E27FC236}">
                <a16:creationId xmlns:a16="http://schemas.microsoft.com/office/drawing/2014/main" id="{98853119-5B1C-A39B-2AFF-1CC14CE0EA74}"/>
              </a:ext>
            </a:extLst>
          </p:cNvPr>
          <p:cNvGrpSpPr/>
          <p:nvPr/>
        </p:nvGrpSpPr>
        <p:grpSpPr>
          <a:xfrm>
            <a:off x="0" y="-122393"/>
            <a:ext cx="18136235" cy="10172832"/>
            <a:chOff x="0" y="3908557"/>
            <a:chExt cx="18288635" cy="6378575"/>
          </a:xfrm>
        </p:grpSpPr>
        <p:sp>
          <p:nvSpPr>
            <p:cNvPr id="6" name="object 6">
              <a:extLst>
                <a:ext uri="{FF2B5EF4-FFF2-40B4-BE49-F238E27FC236}">
                  <a16:creationId xmlns:a16="http://schemas.microsoft.com/office/drawing/2014/main" id="{4D4A4317-8096-BFC2-8A86-06028B20E2B6}"/>
                </a:ext>
              </a:extLst>
            </p:cNvPr>
            <p:cNvSpPr/>
            <p:nvPr/>
          </p:nvSpPr>
          <p:spPr>
            <a:xfrm>
              <a:off x="0" y="3908557"/>
              <a:ext cx="18288635" cy="6378575"/>
            </a:xfrm>
            <a:custGeom>
              <a:avLst/>
              <a:gdLst/>
              <a:ahLst/>
              <a:cxnLst/>
              <a:rect l="l" t="t" r="r" b="b"/>
              <a:pathLst>
                <a:path w="18288635" h="6378575">
                  <a:moveTo>
                    <a:pt x="18288189" y="6378442"/>
                  </a:moveTo>
                  <a:lnTo>
                    <a:pt x="0" y="6378442"/>
                  </a:lnTo>
                  <a:lnTo>
                    <a:pt x="0" y="0"/>
                  </a:lnTo>
                  <a:lnTo>
                    <a:pt x="18288189" y="0"/>
                  </a:lnTo>
                  <a:lnTo>
                    <a:pt x="18288189" y="6378442"/>
                  </a:lnTo>
                  <a:close/>
                </a:path>
              </a:pathLst>
            </a:custGeom>
            <a:solidFill>
              <a:srgbClr val="B10F0F"/>
            </a:solidFill>
          </p:spPr>
          <p:txBody>
            <a:bodyPr wrap="square" lIns="0" tIns="0" rIns="0" bIns="0" rtlCol="0"/>
            <a:lstStyle/>
            <a:p>
              <a:endParaRPr/>
            </a:p>
          </p:txBody>
        </p:sp>
        <p:sp>
          <p:nvSpPr>
            <p:cNvPr id="7" name="object 7">
              <a:extLst>
                <a:ext uri="{FF2B5EF4-FFF2-40B4-BE49-F238E27FC236}">
                  <a16:creationId xmlns:a16="http://schemas.microsoft.com/office/drawing/2014/main" id="{1F832F8C-35CD-9204-29C0-AC9928E7CFAB}"/>
                </a:ext>
              </a:extLst>
            </p:cNvPr>
            <p:cNvSpPr/>
            <p:nvPr/>
          </p:nvSpPr>
          <p:spPr>
            <a:xfrm>
              <a:off x="0" y="9351682"/>
              <a:ext cx="18288000" cy="536575"/>
            </a:xfrm>
            <a:custGeom>
              <a:avLst/>
              <a:gdLst/>
              <a:ahLst/>
              <a:cxnLst/>
              <a:rect l="l" t="t" r="r" b="b"/>
              <a:pathLst>
                <a:path w="18288000" h="536575">
                  <a:moveTo>
                    <a:pt x="6656502" y="180924"/>
                  </a:moveTo>
                  <a:lnTo>
                    <a:pt x="0" y="180924"/>
                  </a:lnTo>
                  <a:lnTo>
                    <a:pt x="0" y="355663"/>
                  </a:lnTo>
                  <a:lnTo>
                    <a:pt x="6656502" y="355663"/>
                  </a:lnTo>
                  <a:lnTo>
                    <a:pt x="6656502" y="180924"/>
                  </a:lnTo>
                  <a:close/>
                </a:path>
                <a:path w="18288000" h="536575">
                  <a:moveTo>
                    <a:pt x="10888053" y="134150"/>
                  </a:moveTo>
                  <a:lnTo>
                    <a:pt x="10881208" y="91744"/>
                  </a:lnTo>
                  <a:lnTo>
                    <a:pt x="10862170" y="54927"/>
                  </a:lnTo>
                  <a:lnTo>
                    <a:pt x="10833125" y="25882"/>
                  </a:lnTo>
                  <a:lnTo>
                    <a:pt x="10796308" y="6845"/>
                  </a:lnTo>
                  <a:lnTo>
                    <a:pt x="10753903" y="0"/>
                  </a:lnTo>
                  <a:lnTo>
                    <a:pt x="7330414" y="0"/>
                  </a:lnTo>
                  <a:lnTo>
                    <a:pt x="7288009" y="6845"/>
                  </a:lnTo>
                  <a:lnTo>
                    <a:pt x="7251192" y="25882"/>
                  </a:lnTo>
                  <a:lnTo>
                    <a:pt x="7222147" y="54927"/>
                  </a:lnTo>
                  <a:lnTo>
                    <a:pt x="7203110" y="91744"/>
                  </a:lnTo>
                  <a:lnTo>
                    <a:pt x="7196264" y="134150"/>
                  </a:lnTo>
                  <a:lnTo>
                    <a:pt x="7196264" y="402437"/>
                  </a:lnTo>
                  <a:lnTo>
                    <a:pt x="7203110" y="444842"/>
                  </a:lnTo>
                  <a:lnTo>
                    <a:pt x="7222147" y="481660"/>
                  </a:lnTo>
                  <a:lnTo>
                    <a:pt x="7251192" y="510705"/>
                  </a:lnTo>
                  <a:lnTo>
                    <a:pt x="7288009" y="529742"/>
                  </a:lnTo>
                  <a:lnTo>
                    <a:pt x="7330414" y="536575"/>
                  </a:lnTo>
                  <a:lnTo>
                    <a:pt x="10753903" y="536575"/>
                  </a:lnTo>
                  <a:lnTo>
                    <a:pt x="10796308" y="529742"/>
                  </a:lnTo>
                  <a:lnTo>
                    <a:pt x="10833125" y="510705"/>
                  </a:lnTo>
                  <a:lnTo>
                    <a:pt x="10862170" y="481660"/>
                  </a:lnTo>
                  <a:lnTo>
                    <a:pt x="10881208" y="444842"/>
                  </a:lnTo>
                  <a:lnTo>
                    <a:pt x="10888053" y="402437"/>
                  </a:lnTo>
                  <a:lnTo>
                    <a:pt x="10888053" y="134150"/>
                  </a:lnTo>
                  <a:close/>
                </a:path>
                <a:path w="18288000" h="536575">
                  <a:moveTo>
                    <a:pt x="18287988" y="180924"/>
                  </a:moveTo>
                  <a:lnTo>
                    <a:pt x="11427955" y="180924"/>
                  </a:lnTo>
                  <a:lnTo>
                    <a:pt x="11427955" y="355663"/>
                  </a:lnTo>
                  <a:lnTo>
                    <a:pt x="18287988" y="355663"/>
                  </a:lnTo>
                  <a:lnTo>
                    <a:pt x="18287988" y="180924"/>
                  </a:lnTo>
                  <a:close/>
                </a:path>
              </a:pathLst>
            </a:custGeom>
            <a:solidFill>
              <a:srgbClr val="FFFFFF"/>
            </a:solidFill>
          </p:spPr>
          <p:txBody>
            <a:bodyPr wrap="square" lIns="0" tIns="0" rIns="0" bIns="0" rtlCol="0"/>
            <a:lstStyle/>
            <a:p>
              <a:endParaRPr/>
            </a:p>
          </p:txBody>
        </p:sp>
      </p:grpSp>
      <p:sp>
        <p:nvSpPr>
          <p:cNvPr id="10" name="object 10" descr="$PPTXTitle">
            <a:extLst>
              <a:ext uri="{FF2B5EF4-FFF2-40B4-BE49-F238E27FC236}">
                <a16:creationId xmlns:a16="http://schemas.microsoft.com/office/drawing/2014/main" id="{DC2D07B2-C8A3-543F-A053-22B362D8D5F9}"/>
              </a:ext>
            </a:extLst>
          </p:cNvPr>
          <p:cNvSpPr txBox="1">
            <a:spLocks noGrp="1"/>
          </p:cNvSpPr>
          <p:nvPr>
            <p:ph type="title"/>
          </p:nvPr>
        </p:nvSpPr>
        <p:spPr>
          <a:xfrm>
            <a:off x="5334000" y="266700"/>
            <a:ext cx="8077200" cy="997709"/>
          </a:xfrm>
          <a:prstGeom prst="rect">
            <a:avLst/>
          </a:prstGeom>
        </p:spPr>
        <p:txBody>
          <a:bodyPr vert="horz" wrap="square" lIns="0" tIns="12700" rIns="0" bIns="0" rtlCol="0">
            <a:spAutoFit/>
          </a:bodyPr>
          <a:lstStyle/>
          <a:p>
            <a:pPr marL="196215" algn="ctr">
              <a:lnSpc>
                <a:spcPct val="100000"/>
              </a:lnSpc>
              <a:spcBef>
                <a:spcPts val="100"/>
              </a:spcBef>
            </a:pPr>
            <a:r>
              <a:rPr lang="en-GB" sz="3200" spc="600" dirty="0">
                <a:latin typeface="Arial" panose="020B0604020202020204" pitchFamily="34" charset="0"/>
                <a:cs typeface="Arial" panose="020B0604020202020204" pitchFamily="34" charset="0"/>
              </a:rPr>
              <a:t>References (Harvard Format)</a:t>
            </a:r>
            <a:br>
              <a:rPr lang="en-GB" sz="3200" spc="600" dirty="0">
                <a:latin typeface="Arial" panose="020B0604020202020204" pitchFamily="34" charset="0"/>
                <a:cs typeface="Arial" panose="020B0604020202020204" pitchFamily="34" charset="0"/>
              </a:rPr>
            </a:br>
            <a:endParaRPr sz="3200" spc="6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F027F7C1-2C86-C243-3FF5-87D64A63CEDD}"/>
              </a:ext>
            </a:extLst>
          </p:cNvPr>
          <p:cNvSpPr txBox="1"/>
          <p:nvPr/>
        </p:nvSpPr>
        <p:spPr>
          <a:xfrm>
            <a:off x="685800" y="1756852"/>
            <a:ext cx="16459200" cy="7755969"/>
          </a:xfrm>
          <a:prstGeom prst="rect">
            <a:avLst/>
          </a:prstGeom>
          <a:noFill/>
        </p:spPr>
        <p:txBody>
          <a:bodyPr wrap="square">
            <a:spAutoFit/>
          </a:bodyPr>
          <a:lstStyle/>
          <a:p>
            <a:r>
              <a:rPr lang="en-GB" sz="2400" dirty="0">
                <a:solidFill>
                  <a:schemeClr val="bg1"/>
                </a:solidFill>
              </a:rPr>
              <a:t>Aldridge, J. (2008) ‘'Exclusively Laborious?' Comprehending the requirements of children with caregiving obligations’, </a:t>
            </a:r>
            <a:r>
              <a:rPr lang="en-GB" sz="2400" i="1" dirty="0">
                <a:solidFill>
                  <a:schemeClr val="bg1"/>
                </a:solidFill>
              </a:rPr>
              <a:t>Children &amp; Society</a:t>
            </a:r>
            <a:r>
              <a:rPr lang="en-GB" sz="2400" dirty="0">
                <a:solidFill>
                  <a:schemeClr val="bg1"/>
                </a:solidFill>
              </a:rPr>
              <a:t>, 22(4), pp. 253–264.</a:t>
            </a:r>
          </a:p>
          <a:p>
            <a:endParaRPr lang="en-GB" sz="2400" dirty="0">
              <a:solidFill>
                <a:schemeClr val="bg1"/>
              </a:solidFill>
            </a:endParaRPr>
          </a:p>
          <a:p>
            <a:r>
              <a:rPr lang="en-GB" sz="2400" dirty="0">
                <a:solidFill>
                  <a:schemeClr val="bg1"/>
                </a:solidFill>
              </a:rPr>
              <a:t>Bowlby, J. (1988) </a:t>
            </a:r>
            <a:r>
              <a:rPr lang="en-GB" sz="2400" i="1" dirty="0">
                <a:solidFill>
                  <a:schemeClr val="bg1"/>
                </a:solidFill>
              </a:rPr>
              <a:t>A Secure Base: The Attachment Between Parent and Child and Its Role in Healthy Human Development</a:t>
            </a:r>
            <a:r>
              <a:rPr lang="en-GB" sz="2400" dirty="0">
                <a:solidFill>
                  <a:schemeClr val="bg1"/>
                </a:solidFill>
              </a:rPr>
              <a:t>. Routledge, London.</a:t>
            </a:r>
          </a:p>
          <a:p>
            <a:endParaRPr lang="en-GB" sz="2400" dirty="0">
              <a:solidFill>
                <a:schemeClr val="bg1"/>
              </a:solidFill>
            </a:endParaRPr>
          </a:p>
          <a:p>
            <a:r>
              <a:rPr lang="en-GB" sz="2400" dirty="0">
                <a:solidFill>
                  <a:schemeClr val="bg1"/>
                </a:solidFill>
              </a:rPr>
              <a:t>Cassidy, J. &amp; Shaver, P. (2016) </a:t>
            </a:r>
            <a:r>
              <a:rPr lang="en-GB" sz="2400" i="1" dirty="0">
                <a:solidFill>
                  <a:schemeClr val="bg1"/>
                </a:solidFill>
              </a:rPr>
              <a:t>Handbook of Attachment: Theory, Research, and Clinical Applications</a:t>
            </a:r>
            <a:r>
              <a:rPr lang="en-GB" sz="2400" dirty="0">
                <a:solidFill>
                  <a:schemeClr val="bg1"/>
                </a:solidFill>
              </a:rPr>
              <a:t>. 3rd edition. New York: Guilford Press.</a:t>
            </a:r>
          </a:p>
          <a:p>
            <a:endParaRPr lang="en-GB" sz="2400" dirty="0"/>
          </a:p>
          <a:p>
            <a:r>
              <a:rPr lang="en-GB" sz="2400" dirty="0">
                <a:solidFill>
                  <a:schemeClr val="bg1"/>
                </a:solidFill>
              </a:rPr>
              <a:t>Erikson, E. H. (1950) </a:t>
            </a:r>
            <a:r>
              <a:rPr lang="en-GB" sz="2400" i="1" dirty="0">
                <a:solidFill>
                  <a:schemeClr val="bg1"/>
                </a:solidFill>
              </a:rPr>
              <a:t>Childhood and society</a:t>
            </a:r>
            <a:r>
              <a:rPr lang="en-GB" sz="2400" dirty="0">
                <a:solidFill>
                  <a:schemeClr val="bg1"/>
                </a:solidFill>
              </a:rPr>
              <a:t>. New York, NY: Norton</a:t>
            </a:r>
          </a:p>
          <a:p>
            <a:endParaRPr lang="en-GB" sz="2400" dirty="0">
              <a:solidFill>
                <a:schemeClr val="bg1"/>
              </a:solidFill>
            </a:endParaRPr>
          </a:p>
          <a:p>
            <a:r>
              <a:rPr lang="en-GB" sz="2400" dirty="0">
                <a:solidFill>
                  <a:schemeClr val="bg1"/>
                </a:solidFill>
              </a:rPr>
              <a:t>HM Government (2016) </a:t>
            </a:r>
            <a:r>
              <a:rPr lang="en-GB" sz="2400" i="1" dirty="0">
                <a:solidFill>
                  <a:schemeClr val="bg1"/>
                </a:solidFill>
              </a:rPr>
              <a:t>Carers Strategy: Second National Action Plan 2016–2018</a:t>
            </a:r>
            <a:r>
              <a:rPr lang="en-GB" sz="2400" dirty="0">
                <a:solidFill>
                  <a:schemeClr val="bg1"/>
                </a:solidFill>
              </a:rPr>
              <a:t>. London: Health Department.</a:t>
            </a:r>
          </a:p>
          <a:p>
            <a:endParaRPr lang="en-GB" sz="2400" dirty="0">
              <a:solidFill>
                <a:schemeClr val="bg1"/>
              </a:solidFill>
            </a:endParaRPr>
          </a:p>
          <a:p>
            <a:r>
              <a:rPr lang="en-GB" sz="2400" dirty="0">
                <a:solidFill>
                  <a:schemeClr val="bg1"/>
                </a:solidFill>
              </a:rPr>
              <a:t>Newman, T. (2002) ‘Young Carers and Resilience: A Review of the Literature’, </a:t>
            </a:r>
            <a:r>
              <a:rPr lang="en-GB" sz="2400" i="1" dirty="0">
                <a:solidFill>
                  <a:schemeClr val="bg1"/>
                </a:solidFill>
              </a:rPr>
              <a:t>Child and Family Social Work</a:t>
            </a:r>
            <a:r>
              <a:rPr lang="en-GB" sz="2400" dirty="0">
                <a:solidFill>
                  <a:schemeClr val="bg1"/>
                </a:solidFill>
              </a:rPr>
              <a:t>, 7(1), 35–43.</a:t>
            </a:r>
          </a:p>
          <a:p>
            <a:endParaRPr lang="en-GB" sz="2400" dirty="0">
              <a:solidFill>
                <a:schemeClr val="bg1"/>
              </a:solidFill>
            </a:endParaRPr>
          </a:p>
          <a:p>
            <a:r>
              <a:rPr lang="en-GB" sz="2400" dirty="0">
                <a:solidFill>
                  <a:schemeClr val="bg1"/>
                </a:solidFill>
              </a:rPr>
              <a:t>Sroufe, L.A. (2005) ‘Attachment and Development: A Prospective, Longitudinal Study from Birth to Adulthood’, </a:t>
            </a:r>
            <a:r>
              <a:rPr lang="en-GB" sz="2400" i="1" dirty="0">
                <a:solidFill>
                  <a:schemeClr val="bg1"/>
                </a:solidFill>
              </a:rPr>
              <a:t>Attachment &amp; Human Development</a:t>
            </a:r>
            <a:r>
              <a:rPr lang="en-GB" sz="2400" dirty="0">
                <a:solidFill>
                  <a:schemeClr val="bg1"/>
                </a:solidFill>
              </a:rPr>
              <a:t>, 7(4), 349–367.</a:t>
            </a:r>
          </a:p>
          <a:p>
            <a:endParaRPr lang="en-GB" sz="2400" dirty="0">
              <a:solidFill>
                <a:schemeClr val="bg1"/>
              </a:solidFill>
            </a:endParaRPr>
          </a:p>
          <a:p>
            <a:endParaRPr lang="en-GB" sz="2400" dirty="0">
              <a:solidFill>
                <a:schemeClr val="bg1"/>
              </a:solidFill>
            </a:endParaRPr>
          </a:p>
          <a:p>
            <a:endParaRPr lang="en-GB" dirty="0"/>
          </a:p>
        </p:txBody>
      </p:sp>
    </p:spTree>
    <p:extLst>
      <p:ext uri="{BB962C8B-B14F-4D97-AF65-F5344CB8AC3E}">
        <p14:creationId xmlns:p14="http://schemas.microsoft.com/office/powerpoint/2010/main" val="14680675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184</TotalTime>
  <Words>984</Words>
  <Application>Microsoft Office PowerPoint</Application>
  <PresentationFormat>Custom</PresentationFormat>
  <Paragraphs>105</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Arail</vt:lpstr>
      <vt:lpstr>Arial</vt:lpstr>
      <vt:lpstr>Arial Black</vt:lpstr>
      <vt:lpstr>Calibri</vt:lpstr>
      <vt:lpstr>Wingdings</vt:lpstr>
      <vt:lpstr>Office Theme</vt:lpstr>
      <vt:lpstr>Title:              Assisting Jenny: A Lifespan Development Framework  Subtitle:           Implementation of Bowlby’s Attachment Theory   Submitted by:  Sana Imdad   Student Id:  2423109  Submitted to: Alice Clayton    </vt:lpstr>
      <vt:lpstr>PowerPoint Presentation</vt:lpstr>
      <vt:lpstr>PowerPoint Presentation</vt:lpstr>
      <vt:lpstr>01 Attachment: The emotional connection between a child and a career</vt:lpstr>
      <vt:lpstr>PowerPoint Presentation</vt:lpstr>
      <vt:lpstr>PowerPoint Presentation</vt:lpstr>
      <vt:lpstr>PowerPoint Presentation</vt:lpstr>
      <vt:lpstr>PowerPoint Presentation</vt:lpstr>
      <vt:lpstr>   Critical Assessment of Bowlby’s Theory Advantages:   Emphasises the significance of early interactions and stable ties. Explains the enduring consequences of severed connections. Constraints: May underestimate inner self and constructive adaptation. Reduced emphasis on peer influence, broader social context, or beneficial actions. It might be useful to also consider Erikson’s psychosocial theory because this considers how teenagers experience role confusion as they try and find their identity (Erikson, 1950). Not all children with disturbed attachment encounter adverse results (Bowlby, 1988; Cassidy &amp; Shaver, 2016).   </vt:lpstr>
      <vt:lpstr>                                                                     Foundation of Evidence    All suggested solutions are underpinned by research on attachment theory, teenage caregiving, and resilience.   Young caretakers gain advantages from social assistance and counselling (Cassidy &amp; Shaver, 2016).   Secure relationships are associated with improved mental health outcomes (Sroufe, 2005). </vt:lpstr>
      <vt:lpstr> Conclusion</vt:lpstr>
      <vt:lpstr>References (Harvard Format)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 Red Project Presentation Template for Creative Ideas</dc:title>
  <dc:creator>sana iqbal</dc:creator>
  <cp:keywords>DAHALvmzyKA,BAG1vbHYhgw,0</cp:keywords>
  <cp:lastModifiedBy>sana iqbal</cp:lastModifiedBy>
  <cp:revision>19</cp:revision>
  <dcterms:created xsi:type="dcterms:W3CDTF">2026-02-02T14:53:47Z</dcterms:created>
  <dcterms:modified xsi:type="dcterms:W3CDTF">2026-02-12T14:35:17Z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2026-02-02T00:00:00Z</vt:filetime>
  </property>
  <property fmtid="{D5CDD505-2E9C-101B-9397-08002B2CF9AE}" pid="3" name="Creator">
    <vt:lpwstr>Canva</vt:lpwstr>
  </property>
  <property fmtid="{D5CDD505-2E9C-101B-9397-08002B2CF9AE}" pid="4" name="LastSaved">
    <vt:filetime>2026-02-02T00:00:00Z</vt:filetime>
  </property>
  <property fmtid="{D5CDD505-2E9C-101B-9397-08002B2CF9AE}" pid="5" name="Producer">
    <vt:lpwstr>Canva</vt:lpwstr>
  </property>
</Properties>
</file>