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6" r:id="rId3"/>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ouiseoliver1979@aol.com" initials="L" lastIdx="1" clrIdx="0">
    <p:extLst>
      <p:ext uri="{19B8F6BF-5375-455C-9EA6-DF929625EA0E}">
        <p15:presenceInfo xmlns:p15="http://schemas.microsoft.com/office/powerpoint/2012/main" userId="1f721f0223d936c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4" autoAdjust="0"/>
    <p:restoredTop sz="94660"/>
  </p:normalViewPr>
  <p:slideViewPr>
    <p:cSldViewPr snapToGrid="0">
      <p:cViewPr varScale="1">
        <p:scale>
          <a:sx n="86" d="100"/>
          <a:sy n="86" d="100"/>
        </p:scale>
        <p:origin x="528"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EF084-1ACF-45F1-9CDD-8240AE7B4E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4AC0CB-BBB9-44D4-8206-2311F87F0C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05D8D0-48F7-4B5B-816D-620D1AD908A9}"/>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DE076346-FF5B-4D9F-BFE1-0AEFFE49EA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EF82-CBAA-4869-9554-725BFE67DA47}"/>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2455835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8168-6F61-4EB0-91E7-F75E89EB34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038E74-FF1F-4801-9D8E-06F735BC2B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9ABE28-871B-4358-A508-0F58037BCB55}"/>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E402B8EA-7629-4ADD-86D9-4078D29F8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03CD6-DCE0-46D5-A191-5FC0ED336535}"/>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2506645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E74E1-867A-449F-8AA8-329C96F590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5509AF-4008-43E6-851B-45E955AED1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46BAAB-6935-4477-887D-3C203EA0C5BF}"/>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41C31D1D-49FF-403B-B190-171FA5A67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0E74B-658B-4BF7-9F2E-323BF1E222F8}"/>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16491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9F94-9728-4025-BB0E-C3E560AC41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909EE5-2405-46BF-8B2E-E5EB61B5C0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57D670-658C-4BB7-A824-647FFFF98D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8BA6D0-0AFF-4A01-915C-373D1EF11395}"/>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6" name="Footer Placeholder 5">
            <a:extLst>
              <a:ext uri="{FF2B5EF4-FFF2-40B4-BE49-F238E27FC236}">
                <a16:creationId xmlns:a16="http://schemas.microsoft.com/office/drawing/2014/main" id="{0C670590-6352-448A-B1E6-4D8A2EB7C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7D4664-DE6C-4DB7-8271-90F524922834}"/>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2973917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21E3-E6F4-4F75-AAB7-DEE7FF7083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4C8D6B-908C-4391-99E8-ACCDDF140A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0D12CD-7579-42F7-BC63-CFFE7DEEE5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CF361C-A4E7-420C-96F4-CF16596C12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8FCF7A-0851-4DCD-B0CD-2E2B63F943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527B7F-59BE-4A5B-949D-5769412252E2}"/>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8" name="Footer Placeholder 7">
            <a:extLst>
              <a:ext uri="{FF2B5EF4-FFF2-40B4-BE49-F238E27FC236}">
                <a16:creationId xmlns:a16="http://schemas.microsoft.com/office/drawing/2014/main" id="{840C63B5-3F42-48C6-B508-EEFA4B5899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A858D2-4F7C-4F08-8739-F2B1D78CA188}"/>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3538653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160B-3C89-442B-BBEB-6997BC3AA2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BD1E1F-4198-4C01-84FE-75E2E6F8B512}"/>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4" name="Footer Placeholder 3">
            <a:extLst>
              <a:ext uri="{FF2B5EF4-FFF2-40B4-BE49-F238E27FC236}">
                <a16:creationId xmlns:a16="http://schemas.microsoft.com/office/drawing/2014/main" id="{B7F3E740-279A-478E-8095-8DDBBD7FD2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85EA14-D591-4D0A-A048-2522D9DFAF1E}"/>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569323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C8EC03-B187-4655-AA64-52D08C8BB99D}"/>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3" name="Footer Placeholder 2">
            <a:extLst>
              <a:ext uri="{FF2B5EF4-FFF2-40B4-BE49-F238E27FC236}">
                <a16:creationId xmlns:a16="http://schemas.microsoft.com/office/drawing/2014/main" id="{E0FE618E-0C7E-4771-AC06-938444DA4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178EBD-1F31-45E6-907A-6309785D27B2}"/>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622680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C57E-AFE8-4F1D-BA6D-8C50A24A1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97A541-2837-48FB-8659-9E774A6E9A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E126D-572D-4A53-A8EB-5E0D591BEF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E0352-0DDE-4EF7-AF7B-FD79B80FAA34}"/>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6" name="Footer Placeholder 5">
            <a:extLst>
              <a:ext uri="{FF2B5EF4-FFF2-40B4-BE49-F238E27FC236}">
                <a16:creationId xmlns:a16="http://schemas.microsoft.com/office/drawing/2014/main" id="{BA620F98-8653-4809-B9CB-15D93778A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E1AAA-73ED-473B-8ECF-9CB5047BC293}"/>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3557825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1371-C765-469F-9742-A4E1FCA134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9300F2-9AAC-489C-B5E5-9450D87D26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94A9D9-C20F-4078-941B-F4A8E4B922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6D8D69-D250-4CF1-A34E-095D8528DCAD}"/>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6" name="Footer Placeholder 5">
            <a:extLst>
              <a:ext uri="{FF2B5EF4-FFF2-40B4-BE49-F238E27FC236}">
                <a16:creationId xmlns:a16="http://schemas.microsoft.com/office/drawing/2014/main" id="{9E20A65D-C069-41F7-8009-CA8CA5FF1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C5746A-70C6-4177-A456-380032F515B3}"/>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152960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8610-671F-478A-A4A7-0ED61CB9F4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633E96-3185-478D-B003-FF9745A657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60F9E5-7B69-4567-BACC-4497D5636E25}"/>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EF2ECC5A-C766-4AC3-98E6-AF47B4FB7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297F0-D8E1-45C6-AC5E-ED298B96C5E8}"/>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429199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78AAC-5ABE-4C43-8CBA-11BBD80F33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2388A9-7657-4D41-B25C-E7F300B8FD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A3E4CA-CEBF-431F-A012-B02EE863C968}"/>
              </a:ext>
            </a:extLst>
          </p:cNvPr>
          <p:cNvSpPr>
            <a:spLocks noGrp="1"/>
          </p:cNvSpPr>
          <p:nvPr>
            <p:ph type="dt" sz="half" idx="10"/>
          </p:nvPr>
        </p:nvSpPr>
        <p:spPr/>
        <p:txBody>
          <a:body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C43BA7EF-77E4-49EE-ABF4-55D0FB8031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61C16-04E0-409C-95A4-30BD449B6E14}"/>
              </a:ext>
            </a:extLst>
          </p:cNvPr>
          <p:cNvSpPr>
            <a:spLocks noGrp="1"/>
          </p:cNvSpPr>
          <p:nvPr>
            <p:ph type="sldNum" sz="quarter" idx="12"/>
          </p:nvPr>
        </p:nvSpPr>
        <p:spPr/>
        <p:txBody>
          <a:bodyPr/>
          <a:lstStyle/>
          <a:p>
            <a:fld id="{E544831A-C0B0-4CC5-9BB4-56F994E2C4EB}" type="slidenum">
              <a:rPr lang="en-GB" smtClean="0"/>
              <a:t>‹#›</a:t>
            </a:fld>
            <a:endParaRPr lang="en-GB"/>
          </a:p>
        </p:txBody>
      </p:sp>
    </p:spTree>
    <p:extLst>
      <p:ext uri="{BB962C8B-B14F-4D97-AF65-F5344CB8AC3E}">
        <p14:creationId xmlns:p14="http://schemas.microsoft.com/office/powerpoint/2010/main" val="827617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9CCDDC-3A9F-4650-AFAD-4F9AD06D22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A1D5D4-5C8B-4571-9C63-F144F4B823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58F17-F223-4215-8BA7-C1D6118221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D87003-3AC8-41D4-B5BD-6B6F1D652271}" type="datetimeFigureOut">
              <a:rPr lang="en-GB" smtClean="0"/>
              <a:t>24/09/2021</a:t>
            </a:fld>
            <a:endParaRPr lang="en-GB"/>
          </a:p>
        </p:txBody>
      </p:sp>
      <p:sp>
        <p:nvSpPr>
          <p:cNvPr id="5" name="Footer Placeholder 4">
            <a:extLst>
              <a:ext uri="{FF2B5EF4-FFF2-40B4-BE49-F238E27FC236}">
                <a16:creationId xmlns:a16="http://schemas.microsoft.com/office/drawing/2014/main" id="{D0C8905F-DCC0-4985-996C-7C77AE77DC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752980-2E1C-4FBB-89A7-215D0E87A6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44831A-C0B0-4CC5-9BB4-56F994E2C4EB}" type="slidenum">
              <a:rPr lang="en-GB" smtClean="0"/>
              <a:t>‹#›</a:t>
            </a:fld>
            <a:endParaRPr lang="en-GB"/>
          </a:p>
        </p:txBody>
      </p:sp>
    </p:spTree>
    <p:extLst>
      <p:ext uri="{BB962C8B-B14F-4D97-AF65-F5344CB8AC3E}">
        <p14:creationId xmlns:p14="http://schemas.microsoft.com/office/powerpoint/2010/main" val="3000376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Critical_Thinking_Skills_Diagram.svg" TargetMode="External"/><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commons.wikimedia.org/wiki/file;critical-thinking" TargetMode="External"/><Relationship Id="rId3" Type="http://schemas.openxmlformats.org/officeDocument/2006/relationships/hyperlink" Target="https://www.skillsyouneed.com(accessed/" TargetMode="External"/><Relationship Id="rId7" Type="http://schemas.openxmlformats.org/officeDocument/2006/relationships/hyperlink" Target="https://www.critthinknow.com(accessed/" TargetMode="External"/><Relationship Id="rId2" Type="http://schemas.openxmlformats.org/officeDocument/2006/relationships/hyperlink" Target="https://www.skillsyouneed.com/" TargetMode="External"/><Relationship Id="rId1" Type="http://schemas.openxmlformats.org/officeDocument/2006/relationships/slideLayout" Target="../slideLayouts/slideLayout1.xml"/><Relationship Id="rId6" Type="http://schemas.openxmlformats.org/officeDocument/2006/relationships/hyperlink" Target="https://www.critthinknow.com/" TargetMode="External"/><Relationship Id="rId5" Type="http://schemas.openxmlformats.org/officeDocument/2006/relationships/hyperlink" Target="https://thoughtco.com(accessed/" TargetMode="External"/><Relationship Id="rId4" Type="http://schemas.openxmlformats.org/officeDocument/2006/relationships/hyperlink" Target="https://thoughtco.com/" TargetMode="External"/><Relationship Id="rId9" Type="http://schemas.openxmlformats.org/officeDocument/2006/relationships/hyperlink" Target="https://www.thoughtco.com/thmb/mj3bssl5k1axJC0E4pdi2esfMPg=/774x0/filters:no_upscale():max_bytes(150000):strip_icc():format(webp)/critical-thinking-definition-with-examples-2063745-updated2020-10ac813131654257b3e637fe20050ef7.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C91C64-7561-43B9-9CAF-25D1B9C8B29A}"/>
              </a:ext>
            </a:extLst>
          </p:cNvPr>
          <p:cNvSpPr txBox="1"/>
          <p:nvPr/>
        </p:nvSpPr>
        <p:spPr>
          <a:xfrm>
            <a:off x="8877" y="654580"/>
            <a:ext cx="3755251" cy="3631763"/>
          </a:xfrm>
          <a:prstGeom prst="rect">
            <a:avLst/>
          </a:prstGeom>
          <a:noFill/>
          <a:ln>
            <a:solidFill>
              <a:schemeClr val="accent6">
                <a:lumMod val="50000"/>
              </a:schemeClr>
            </a:solidFill>
          </a:ln>
        </p:spPr>
        <p:txBody>
          <a:bodyPr wrap="square">
            <a:spAutoFit/>
          </a:bodyPr>
          <a:lstStyle/>
          <a:p>
            <a:r>
              <a:rPr lang="en-US" sz="2000" dirty="0">
                <a:solidFill>
                  <a:schemeClr val="accent1">
                    <a:lumMod val="50000"/>
                  </a:schemeClr>
                </a:solidFill>
                <a:latin typeface="Times New Roman" panose="02020603050405020304" pitchFamily="18" charset="0"/>
                <a:cs typeface="Times New Roman" panose="02020603050405020304" pitchFamily="18" charset="0"/>
              </a:rPr>
              <a:t>Introduction</a:t>
            </a:r>
          </a:p>
          <a:p>
            <a:r>
              <a:rPr lang="en-US" sz="1400" dirty="0">
                <a:latin typeface="Times New Roman" panose="02020603050405020304" pitchFamily="18" charset="0"/>
                <a:cs typeface="Times New Roman" panose="02020603050405020304" pitchFamily="18" charset="0"/>
              </a:rPr>
              <a:t>According to the website skills you need.com Critical thinking is the ability to think clearly and rationally ,understanding the logical connection between ideas.</a:t>
            </a:r>
          </a:p>
          <a:p>
            <a:r>
              <a:rPr lang="en-US" sz="1400" dirty="0">
                <a:latin typeface="Times New Roman" panose="02020603050405020304" pitchFamily="18" charset="0"/>
                <a:cs typeface="Times New Roman" panose="02020603050405020304" pitchFamily="18" charset="0"/>
              </a:rPr>
              <a:t>Critical thinking means making fair and rational decisions and taking peoples views and opinions into account before coming to their own conclusion without hearing the full information and not to be 1 sided.</a:t>
            </a:r>
          </a:p>
          <a:p>
            <a:r>
              <a:rPr lang="en-US" sz="1400" dirty="0">
                <a:latin typeface="Times New Roman" panose="02020603050405020304" pitchFamily="18" charset="0"/>
                <a:cs typeface="Times New Roman" panose="02020603050405020304" pitchFamily="18" charset="0"/>
              </a:rPr>
              <a:t>From an employers view someone who has good critical thinking skills can be trusted to make decisions without any help or support and that is according to the website critical thinking definition with examples (Doyle 2020)</a:t>
            </a:r>
          </a:p>
          <a:p>
            <a:r>
              <a:rPr lang="en-US" sz="1400" dirty="0">
                <a:highlight>
                  <a:srgbClr val="FFFF00"/>
                </a:highlight>
                <a:latin typeface="Times New Roman" panose="02020603050405020304" pitchFamily="18" charset="0"/>
                <a:cs typeface="Times New Roman" panose="02020603050405020304" pitchFamily="18" charset="0"/>
              </a:rPr>
              <a:t>https://www.skillsyouneed.com</a:t>
            </a:r>
            <a:endParaRPr lang="en-US" sz="1200" dirty="0">
              <a:highlight>
                <a:srgbClr val="FFFF00"/>
              </a:highligh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D199D2E-37EE-4C3A-98A3-5E532D4F71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85462" y="577362"/>
            <a:ext cx="731908" cy="572747"/>
          </a:xfrm>
          <a:prstGeom prst="rect">
            <a:avLst/>
          </a:prstGeom>
        </p:spPr>
      </p:pic>
      <p:sp>
        <p:nvSpPr>
          <p:cNvPr id="5" name="Title 1">
            <a:extLst>
              <a:ext uri="{FF2B5EF4-FFF2-40B4-BE49-F238E27FC236}">
                <a16:creationId xmlns:a16="http://schemas.microsoft.com/office/drawing/2014/main" id="{F09CC204-2CFC-42EA-BFBC-78C3D49A574A}"/>
              </a:ext>
            </a:extLst>
          </p:cNvPr>
          <p:cNvSpPr txBox="1">
            <a:spLocks/>
          </p:cNvSpPr>
          <p:nvPr/>
        </p:nvSpPr>
        <p:spPr>
          <a:xfrm>
            <a:off x="3329126" y="29437"/>
            <a:ext cx="3861787" cy="660714"/>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Times New Roman" panose="02020603050405020304" pitchFamily="18" charset="0"/>
                <a:cs typeface="Times New Roman" panose="02020603050405020304" pitchFamily="18" charset="0"/>
              </a:rPr>
              <a:t>Critical</a:t>
            </a:r>
            <a:r>
              <a:rPr lang="en-US" dirty="0"/>
              <a:t> </a:t>
            </a:r>
            <a:r>
              <a:rPr lang="en-US" dirty="0">
                <a:latin typeface="Times New Roman" panose="02020603050405020304" pitchFamily="18" charset="0"/>
                <a:cs typeface="Times New Roman" panose="02020603050405020304" pitchFamily="18" charset="0"/>
              </a:rPr>
              <a:t>Thinking</a:t>
            </a:r>
            <a:endParaRPr lang="en-GB"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CABADB59-2098-4DF2-BC1E-DD24FAFAC94A}"/>
              </a:ext>
            </a:extLst>
          </p:cNvPr>
          <p:cNvSpPr txBox="1"/>
          <p:nvPr/>
        </p:nvSpPr>
        <p:spPr>
          <a:xfrm>
            <a:off x="10842" y="4272286"/>
            <a:ext cx="3755251" cy="2554545"/>
          </a:xfrm>
          <a:prstGeom prst="rect">
            <a:avLst/>
          </a:prstGeom>
          <a:noFill/>
          <a:ln>
            <a:solidFill>
              <a:schemeClr val="accent1">
                <a:lumMod val="75000"/>
              </a:schemeClr>
            </a:solidFill>
          </a:ln>
        </p:spPr>
        <p:txBody>
          <a:bodyPr wrap="square" rtlCol="0">
            <a:spAutoFit/>
          </a:bodyPr>
          <a:lstStyle/>
          <a:p>
            <a:r>
              <a:rPr lang="en-US" sz="2000" dirty="0">
                <a:solidFill>
                  <a:schemeClr val="accent1">
                    <a:lumMod val="50000"/>
                  </a:schemeClr>
                </a:solidFill>
                <a:latin typeface="Times New Roman" panose="02020603050405020304" pitchFamily="18" charset="0"/>
                <a:cs typeface="Times New Roman" panose="02020603050405020304" pitchFamily="18" charset="0"/>
              </a:rPr>
              <a:t>Observation.</a:t>
            </a:r>
          </a:p>
          <a:p>
            <a:r>
              <a:rPr lang="en-US" sz="1400" dirty="0"/>
              <a:t>According to Merriam Webster observation is the activity of  watching and observing something you have noticed or </a:t>
            </a:r>
            <a:r>
              <a:rPr lang="en-US" sz="1400" dirty="0">
                <a:latin typeface="Times New Roman" panose="02020603050405020304" pitchFamily="18" charset="0"/>
                <a:cs typeface="Times New Roman" panose="02020603050405020304" pitchFamily="18" charset="0"/>
              </a:rPr>
              <a:t>heard</a:t>
            </a:r>
            <a:r>
              <a:rPr lang="en-US" sz="1400" dirty="0"/>
              <a:t> and making a </a:t>
            </a:r>
            <a:r>
              <a:rPr lang="en-US" sz="1400" dirty="0">
                <a:latin typeface="Times New Roman" panose="02020603050405020304" pitchFamily="18" charset="0"/>
                <a:cs typeface="Times New Roman" panose="02020603050405020304" pitchFamily="18" charset="0"/>
              </a:rPr>
              <a:t>statement</a:t>
            </a:r>
            <a:r>
              <a:rPr lang="en-US" sz="1400" dirty="0"/>
              <a:t> about something or someone </a:t>
            </a:r>
            <a:r>
              <a:rPr lang="en-US" sz="1400" dirty="0">
                <a:latin typeface="Times New Roman" panose="02020603050405020304" pitchFamily="18" charset="0"/>
                <a:cs typeface="Times New Roman" panose="02020603050405020304" pitchFamily="18" charset="0"/>
              </a:rPr>
              <a:t>to</a:t>
            </a:r>
            <a:r>
              <a:rPr lang="en-US" sz="1400" dirty="0"/>
              <a:t> gain knowledge and information.</a:t>
            </a:r>
          </a:p>
          <a:p>
            <a:r>
              <a:rPr lang="en-US" sz="1400" dirty="0"/>
              <a:t>A website called critical thinking now! Claims that observation is the earliest thinking skill. It is important that challenges and learning activities are set for this skill to be developed. Johnston (2014) states this begins to develop in the womb</a:t>
            </a:r>
          </a:p>
        </p:txBody>
      </p:sp>
      <p:sp>
        <p:nvSpPr>
          <p:cNvPr id="8" name="TextBox 7">
            <a:extLst>
              <a:ext uri="{FF2B5EF4-FFF2-40B4-BE49-F238E27FC236}">
                <a16:creationId xmlns:a16="http://schemas.microsoft.com/office/drawing/2014/main" id="{1125C3F3-3F80-4767-B9BC-2745CC774875}"/>
              </a:ext>
            </a:extLst>
          </p:cNvPr>
          <p:cNvSpPr txBox="1"/>
          <p:nvPr/>
        </p:nvSpPr>
        <p:spPr>
          <a:xfrm>
            <a:off x="3774628" y="1158363"/>
            <a:ext cx="3506342" cy="2246769"/>
          </a:xfrm>
          <a:prstGeom prst="rect">
            <a:avLst/>
          </a:prstGeom>
          <a:noFill/>
          <a:ln>
            <a:solidFill>
              <a:schemeClr val="accent1">
                <a:lumMod val="75000"/>
              </a:schemeClr>
            </a:solidFill>
          </a:ln>
        </p:spPr>
        <p:txBody>
          <a:bodyPr wrap="square">
            <a:spAutoFit/>
          </a:bodyPr>
          <a:lstStyle/>
          <a:p>
            <a:r>
              <a:rPr lang="en-US" sz="1400" dirty="0">
                <a:latin typeface="Times New Roman" panose="02020603050405020304" pitchFamily="18" charset="0"/>
                <a:cs typeface="Times New Roman" panose="02020603050405020304" pitchFamily="18" charset="0"/>
              </a:rPr>
              <a:t>by the fetus recognizing particular voices.</a:t>
            </a:r>
          </a:p>
          <a:p>
            <a:r>
              <a:rPr lang="en-US" sz="1400" dirty="0">
                <a:latin typeface="Times New Roman" panose="02020603050405020304" pitchFamily="18" charset="0"/>
                <a:cs typeface="Times New Roman" panose="02020603050405020304" pitchFamily="18" charset="0"/>
              </a:rPr>
              <a:t>Here are some examples of observation. A Person was unwell so they were admitted to hospital for observation so the doctors could watch to see if there was anything wrong with that person. A child was playing outside on the school yard and the child fell over and  cut their knee so the person supervising seen it happen and went over to make sure the child was ok.</a:t>
            </a:r>
          </a:p>
        </p:txBody>
      </p:sp>
      <p:sp>
        <p:nvSpPr>
          <p:cNvPr id="9" name="TextBox 8">
            <a:extLst>
              <a:ext uri="{FF2B5EF4-FFF2-40B4-BE49-F238E27FC236}">
                <a16:creationId xmlns:a16="http://schemas.microsoft.com/office/drawing/2014/main" id="{8FBFB7A9-B733-4284-8533-C26953511A7E}"/>
              </a:ext>
            </a:extLst>
          </p:cNvPr>
          <p:cNvSpPr txBox="1"/>
          <p:nvPr/>
        </p:nvSpPr>
        <p:spPr>
          <a:xfrm flipH="1">
            <a:off x="3791574" y="3439958"/>
            <a:ext cx="3461480" cy="3416320"/>
          </a:xfrm>
          <a:prstGeom prst="rect">
            <a:avLst/>
          </a:prstGeom>
          <a:noFill/>
          <a:ln>
            <a:solidFill>
              <a:srgbClr val="FF0000"/>
            </a:solidFill>
          </a:ln>
        </p:spPr>
        <p:txBody>
          <a:bodyPr wrap="square" rtlCol="0">
            <a:spAutoFit/>
          </a:bodyPr>
          <a:lstStyle/>
          <a:p>
            <a:pPr algn="just"/>
            <a:r>
              <a:rPr lang="en-US" sz="2000" dirty="0">
                <a:solidFill>
                  <a:schemeClr val="accent1">
                    <a:lumMod val="50000"/>
                  </a:schemeClr>
                </a:solidFill>
              </a:rPr>
              <a:t>Decision making.</a:t>
            </a:r>
          </a:p>
          <a:p>
            <a:pPr algn="just"/>
            <a:r>
              <a:rPr lang="en-US" sz="1400" dirty="0"/>
              <a:t>According to the website </a:t>
            </a:r>
            <a:r>
              <a:rPr lang="en-US" sz="1400" dirty="0" err="1"/>
              <a:t>umassd</a:t>
            </a:r>
            <a:r>
              <a:rPr lang="en-US" sz="1400" dirty="0"/>
              <a:t> decision making is the process of making choices by identifying a decision, gathering information and assessing alternative resolutions (2013).</a:t>
            </a:r>
          </a:p>
          <a:p>
            <a:pPr algn="just"/>
            <a:r>
              <a:rPr lang="en-US" sz="1400" dirty="0"/>
              <a:t>Essentially decision making is about choosing from options that are available. The better choices you make the better you will be at making decisions in every day life and day to living. There are lots of decisions that we make every day such as deciding what to wear, what to have for lunch and dinner, whether to do exercise or  go for a walk, challenge yourself, spending time with family and to be positive and optimistic.</a:t>
            </a:r>
          </a:p>
        </p:txBody>
      </p:sp>
      <p:sp>
        <p:nvSpPr>
          <p:cNvPr id="12" name="TextBox 11">
            <a:extLst>
              <a:ext uri="{FF2B5EF4-FFF2-40B4-BE49-F238E27FC236}">
                <a16:creationId xmlns:a16="http://schemas.microsoft.com/office/drawing/2014/main" id="{964556D8-93DF-4088-90F5-3A942768F8AF}"/>
              </a:ext>
            </a:extLst>
          </p:cNvPr>
          <p:cNvSpPr txBox="1"/>
          <p:nvPr/>
        </p:nvSpPr>
        <p:spPr>
          <a:xfrm flipH="1">
            <a:off x="7291470" y="0"/>
            <a:ext cx="4906448" cy="4062651"/>
          </a:xfrm>
          <a:prstGeom prst="rect">
            <a:avLst/>
          </a:prstGeom>
          <a:noFill/>
          <a:ln>
            <a:solidFill>
              <a:schemeClr val="bg2">
                <a:lumMod val="10000"/>
              </a:schemeClr>
            </a:solidFill>
          </a:ln>
        </p:spPr>
        <p:txBody>
          <a:bodyPr wrap="square" rtlCol="0">
            <a:spAutoFit/>
          </a:bodyPr>
          <a:lstStyle/>
          <a:p>
            <a:r>
              <a:rPr lang="en-US" sz="2000" dirty="0">
                <a:solidFill>
                  <a:srgbClr val="002060"/>
                </a:solidFill>
                <a:latin typeface="Times New Roman" panose="02020603050405020304" pitchFamily="18" charset="0"/>
                <a:cs typeface="Times New Roman" panose="02020603050405020304" pitchFamily="18" charset="0"/>
              </a:rPr>
              <a:t>Time management</a:t>
            </a:r>
            <a:endParaRPr lang="en-GB" sz="2000" dirty="0">
              <a:solidFill>
                <a:srgbClr val="002060"/>
              </a:solidFill>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 website called mindtools.com says that Time management is the process of organizing and planning how to divide our time between particular activities .Good time management helps you work more effectively on a daily basis but also throughout life. Being organized and managing your time well can be less stressful on a day to day basis and generally your day should run more smoothly.</a:t>
            </a:r>
          </a:p>
          <a:p>
            <a:r>
              <a:rPr lang="en-US" sz="1400" dirty="0">
                <a:latin typeface="Times New Roman" panose="02020603050405020304" pitchFamily="18" charset="0"/>
                <a:cs typeface="Times New Roman" panose="02020603050405020304" pitchFamily="18" charset="0"/>
              </a:rPr>
              <a:t>According to the website itissimplyplaced.com by planning your time during the day it can help you understand how effective you use of time can be and how you use that on a daily basis .If something isn’t working that well then analyze each day to see if it would be possible to make changes for example are you doing work or activities that you should not be doing or taking too long to do and or maybe spending that time in a more beneficial way and also consider if you have taken on too much.</a:t>
            </a:r>
          </a:p>
          <a:p>
            <a:r>
              <a:rPr lang="en-US" sz="1400" dirty="0">
                <a:solidFill>
                  <a:schemeClr val="bg2">
                    <a:lumMod val="25000"/>
                  </a:schemeClr>
                </a:solidFill>
                <a:highlight>
                  <a:srgbClr val="FFFF00"/>
                </a:highlight>
                <a:latin typeface="Times New Roman" panose="02020603050405020304" pitchFamily="18" charset="0"/>
                <a:cs typeface="Times New Roman" panose="02020603050405020304" pitchFamily="18" charset="0"/>
              </a:rPr>
              <a:t>https://www.mindtools.com&gt;articles</a:t>
            </a:r>
            <a:r>
              <a:rPr lang="en-US" sz="1400" dirty="0">
                <a:solidFill>
                  <a:schemeClr val="accent1">
                    <a:lumMod val="60000"/>
                    <a:lumOff val="40000"/>
                  </a:schemeClr>
                </a:solidFill>
                <a:highlight>
                  <a:srgbClr val="FFFF00"/>
                </a:highlight>
                <a:latin typeface="Times New Roman" panose="02020603050405020304" pitchFamily="18" charset="0"/>
                <a:cs typeface="Times New Roman" panose="02020603050405020304" pitchFamily="18" charset="0"/>
              </a:rPr>
              <a:t>.</a:t>
            </a:r>
          </a:p>
          <a:p>
            <a:r>
              <a:rPr lang="en-US" sz="1400" dirty="0">
                <a:solidFill>
                  <a:schemeClr val="bg2">
                    <a:lumMod val="25000"/>
                  </a:schemeClr>
                </a:solidFill>
                <a:highlight>
                  <a:srgbClr val="FFFF00"/>
                </a:highlight>
                <a:latin typeface="Times New Roman" panose="02020603050405020304" pitchFamily="18" charset="0"/>
                <a:cs typeface="Times New Roman" panose="02020603050405020304" pitchFamily="18" charset="0"/>
              </a:rPr>
              <a:t>https://www.itissimplypaced.com.</a:t>
            </a:r>
          </a:p>
        </p:txBody>
      </p:sp>
      <p:sp>
        <p:nvSpPr>
          <p:cNvPr id="14" name="TextBox 13">
            <a:extLst>
              <a:ext uri="{FF2B5EF4-FFF2-40B4-BE49-F238E27FC236}">
                <a16:creationId xmlns:a16="http://schemas.microsoft.com/office/drawing/2014/main" id="{2C05A28E-3B18-4454-9D93-DE95C7F9327F}"/>
              </a:ext>
            </a:extLst>
          </p:cNvPr>
          <p:cNvSpPr txBox="1"/>
          <p:nvPr/>
        </p:nvSpPr>
        <p:spPr>
          <a:xfrm flipH="1">
            <a:off x="7291471" y="4492101"/>
            <a:ext cx="4906446" cy="2554545"/>
          </a:xfrm>
          <a:prstGeom prst="rect">
            <a:avLst/>
          </a:prstGeom>
          <a:noFill/>
          <a:ln>
            <a:solidFill>
              <a:srgbClr val="7030A0"/>
            </a:solidFill>
          </a:ln>
        </p:spPr>
        <p:txBody>
          <a:bodyPr wrap="square" rtlCol="0">
            <a:spAutoFit/>
          </a:bodyPr>
          <a:lstStyle/>
          <a:p>
            <a:r>
              <a:rPr lang="en-US" sz="2000" dirty="0">
                <a:solidFill>
                  <a:srgbClr val="002060"/>
                </a:solidFill>
                <a:latin typeface="Times New Roman" panose="02020603050405020304" pitchFamily="18" charset="0"/>
                <a:cs typeface="Times New Roman" panose="02020603050405020304" pitchFamily="18" charset="0"/>
              </a:rPr>
              <a:t>Conclusion</a:t>
            </a:r>
          </a:p>
          <a:p>
            <a:r>
              <a:rPr lang="en-GB" sz="1400" dirty="0">
                <a:latin typeface="Times New Roman" panose="02020603050405020304" pitchFamily="18" charset="0"/>
                <a:cs typeface="Times New Roman" panose="02020603050405020304" pitchFamily="18" charset="0"/>
              </a:rPr>
              <a:t>To conclude the </a:t>
            </a:r>
            <a:r>
              <a:rPr lang="en-GB" sz="1400" dirty="0"/>
              <a:t>poster I f</a:t>
            </a:r>
            <a:r>
              <a:rPr lang="en-GB" sz="1400" dirty="0">
                <a:latin typeface="Times New Roman" panose="02020603050405020304" pitchFamily="18" charset="0"/>
                <a:cs typeface="Times New Roman" panose="02020603050405020304" pitchFamily="18" charset="0"/>
              </a:rPr>
              <a:t>eel the 3 critical skills which I have chosen are a very important and valuable part  of life. They will be very useful in your daily and working life and it is always good to evaluate and reflect for future knowledge and understanding and also it is always good to take other peoples views and opinions into consideration. From doing this assignment  I have learnt I am a critical  thinker and in my line of work as a teaching assistant I put them into practice on a daily basis.</a:t>
            </a:r>
          </a:p>
          <a:p>
            <a:endParaRPr lang="en-GB" sz="14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FB258A3D-C4F9-4EEF-86AB-386A067B891A}"/>
              </a:ext>
            </a:extLst>
          </p:cNvPr>
          <p:cNvPicPr>
            <a:picLocks noChangeAspect="1"/>
          </p:cNvPicPr>
          <p:nvPr/>
        </p:nvPicPr>
        <p:blipFill>
          <a:blip r:embed="rId4"/>
          <a:stretch>
            <a:fillRect/>
          </a:stretch>
        </p:blipFill>
        <p:spPr>
          <a:xfrm>
            <a:off x="3488923" y="-2839289"/>
            <a:ext cx="125743" cy="98399"/>
          </a:xfrm>
          <a:prstGeom prst="rect">
            <a:avLst/>
          </a:prstGeom>
        </p:spPr>
      </p:pic>
      <p:sp>
        <p:nvSpPr>
          <p:cNvPr id="15" name="TextBox 14">
            <a:extLst>
              <a:ext uri="{FF2B5EF4-FFF2-40B4-BE49-F238E27FC236}">
                <a16:creationId xmlns:a16="http://schemas.microsoft.com/office/drawing/2014/main" id="{BFE4D25A-9400-4CE8-A7AD-34F64C25A42E}"/>
              </a:ext>
            </a:extLst>
          </p:cNvPr>
          <p:cNvSpPr txBox="1"/>
          <p:nvPr/>
        </p:nvSpPr>
        <p:spPr>
          <a:xfrm>
            <a:off x="88776" y="95976"/>
            <a:ext cx="340014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     Louise Oliver 2105470 ECGE4003P </a:t>
            </a:r>
            <a:endParaRPr lang="en-GB" sz="14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7C16F528-D3A6-4102-9365-F42D2E1881D4}"/>
              </a:ext>
            </a:extLst>
          </p:cNvPr>
          <p:cNvPicPr>
            <a:picLocks noChangeAspect="1"/>
          </p:cNvPicPr>
          <p:nvPr/>
        </p:nvPicPr>
        <p:blipFill>
          <a:blip r:embed="rId5"/>
          <a:stretch>
            <a:fillRect/>
          </a:stretch>
        </p:blipFill>
        <p:spPr>
          <a:xfrm>
            <a:off x="5974672" y="538969"/>
            <a:ext cx="870011" cy="580007"/>
          </a:xfrm>
          <a:prstGeom prst="rect">
            <a:avLst/>
          </a:prstGeom>
        </p:spPr>
      </p:pic>
      <p:sp>
        <p:nvSpPr>
          <p:cNvPr id="6" name="TextBox 5">
            <a:extLst>
              <a:ext uri="{FF2B5EF4-FFF2-40B4-BE49-F238E27FC236}">
                <a16:creationId xmlns:a16="http://schemas.microsoft.com/office/drawing/2014/main" id="{6D9F4083-DB94-4559-8B40-67727A103150}"/>
              </a:ext>
            </a:extLst>
          </p:cNvPr>
          <p:cNvSpPr txBox="1"/>
          <p:nvPr/>
        </p:nvSpPr>
        <p:spPr>
          <a:xfrm>
            <a:off x="5227747" y="690151"/>
            <a:ext cx="757424" cy="553998"/>
          </a:xfrm>
          <a:prstGeom prst="rect">
            <a:avLst/>
          </a:prstGeom>
          <a:noFill/>
        </p:spPr>
        <p:txBody>
          <a:bodyPr wrap="square" rtlCol="0">
            <a:spAutoFit/>
          </a:bodyPr>
          <a:lstStyle/>
          <a:p>
            <a:r>
              <a:rPr lang="en-US" sz="1000" dirty="0">
                <a:latin typeface="Times New Roman" panose="02020603050405020304" pitchFamily="18" charset="0"/>
                <a:cs typeface="Times New Roman" panose="02020603050405020304" pitchFamily="18" charset="0"/>
              </a:rPr>
              <a:t>Source </a:t>
            </a:r>
            <a:r>
              <a:rPr lang="en-US" sz="1000" dirty="0" err="1">
                <a:latin typeface="Times New Roman" panose="02020603050405020304" pitchFamily="18" charset="0"/>
                <a:cs typeface="Times New Roman" panose="02020603050405020304" pitchFamily="18" charset="0"/>
              </a:rPr>
              <a:t>Thoughtco</a:t>
            </a:r>
            <a:r>
              <a:rPr lang="en-US" sz="1000" dirty="0">
                <a:latin typeface="Times New Roman" panose="02020603050405020304" pitchFamily="18" charset="0"/>
                <a:cs typeface="Times New Roman" panose="02020603050405020304" pitchFamily="18" charset="0"/>
              </a:rPr>
              <a:t>.</a:t>
            </a:r>
            <a:endParaRPr lang="en-GB" sz="1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C28AAF80-488E-469E-84AB-23CBC50104D6}"/>
              </a:ext>
            </a:extLst>
          </p:cNvPr>
          <p:cNvSpPr txBox="1"/>
          <p:nvPr/>
        </p:nvSpPr>
        <p:spPr>
          <a:xfrm>
            <a:off x="4555785" y="538969"/>
            <a:ext cx="828633" cy="400110"/>
          </a:xfrm>
          <a:prstGeom prst="rect">
            <a:avLst/>
          </a:prstGeom>
          <a:noFill/>
        </p:spPr>
        <p:txBody>
          <a:bodyPr wrap="square" rtlCol="0">
            <a:spAutoFit/>
          </a:bodyPr>
          <a:lstStyle/>
          <a:p>
            <a:r>
              <a:rPr lang="en-US" sz="1000" dirty="0"/>
              <a:t>Source Wikimedia</a:t>
            </a:r>
            <a:endParaRPr lang="en-GB" sz="1000" dirty="0"/>
          </a:p>
        </p:txBody>
      </p:sp>
    </p:spTree>
    <p:extLst>
      <p:ext uri="{BB962C8B-B14F-4D97-AF65-F5344CB8AC3E}">
        <p14:creationId xmlns:p14="http://schemas.microsoft.com/office/powerpoint/2010/main" val="2805589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833E-67A3-4E1E-8A92-2BD2B38F6A1E}"/>
              </a:ext>
            </a:extLst>
          </p:cNvPr>
          <p:cNvSpPr>
            <a:spLocks noGrp="1"/>
          </p:cNvSpPr>
          <p:nvPr>
            <p:ph type="ctrTitle"/>
          </p:nvPr>
        </p:nvSpPr>
        <p:spPr>
          <a:xfrm>
            <a:off x="3968317" y="-936088"/>
            <a:ext cx="2636669" cy="1646302"/>
          </a:xfrm>
        </p:spPr>
        <p:txBody>
          <a:bodyPr/>
          <a:lstStyle/>
          <a:p>
            <a:br>
              <a:rPr lang="en-US" sz="3600" dirty="0"/>
            </a:br>
            <a:r>
              <a:rPr lang="en-US" sz="3600" dirty="0"/>
              <a:t>References</a:t>
            </a:r>
            <a:endParaRPr lang="en-GB" sz="3600" dirty="0"/>
          </a:p>
        </p:txBody>
      </p:sp>
      <p:sp>
        <p:nvSpPr>
          <p:cNvPr id="3" name="Subtitle 2">
            <a:extLst>
              <a:ext uri="{FF2B5EF4-FFF2-40B4-BE49-F238E27FC236}">
                <a16:creationId xmlns:a16="http://schemas.microsoft.com/office/drawing/2014/main" id="{0C94D8A5-B120-4147-ACBD-BD2E1D07BB13}"/>
              </a:ext>
            </a:extLst>
          </p:cNvPr>
          <p:cNvSpPr>
            <a:spLocks noGrp="1"/>
          </p:cNvSpPr>
          <p:nvPr>
            <p:ph type="subTitle" idx="1"/>
          </p:nvPr>
        </p:nvSpPr>
        <p:spPr>
          <a:xfrm>
            <a:off x="772357" y="843379"/>
            <a:ext cx="10919534" cy="5659514"/>
          </a:xfrm>
        </p:spPr>
        <p:txBody>
          <a:bodyPr>
            <a:noAutofit/>
          </a:bodyPr>
          <a:lstStyle/>
          <a:p>
            <a:pPr algn="l"/>
            <a:r>
              <a:rPr lang="en-US" sz="1600" dirty="0" err="1">
                <a:latin typeface="Times New Roman" panose="02020603050405020304" pitchFamily="18" charset="0"/>
                <a:cs typeface="Times New Roman" panose="02020603050405020304" pitchFamily="18" charset="0"/>
                <a:hlinkClick r:id="rId2"/>
              </a:rPr>
              <a:t>Skillsyouneed.com.Helping</a:t>
            </a:r>
            <a:r>
              <a:rPr lang="en-US" sz="1600" dirty="0">
                <a:latin typeface="Times New Roman" panose="02020603050405020304" pitchFamily="18" charset="0"/>
                <a:cs typeface="Times New Roman" panose="02020603050405020304" pitchFamily="18" charset="0"/>
                <a:hlinkClick r:id="rId2"/>
              </a:rPr>
              <a:t> you develop life </a:t>
            </a:r>
            <a:r>
              <a:rPr lang="en-US" sz="1600" dirty="0" err="1">
                <a:latin typeface="Times New Roman" panose="02020603050405020304" pitchFamily="18" charset="0"/>
                <a:cs typeface="Times New Roman" panose="02020603050405020304" pitchFamily="18" charset="0"/>
                <a:hlinkClick r:id="rId2"/>
              </a:rPr>
              <a:t>skills.Availible</a:t>
            </a:r>
            <a:r>
              <a:rPr lang="en-US" sz="1600" dirty="0">
                <a:latin typeface="Times New Roman" panose="02020603050405020304" pitchFamily="18" charset="0"/>
                <a:cs typeface="Times New Roman" panose="02020603050405020304" pitchFamily="18" charset="0"/>
                <a:hlinkClick r:id="rId2"/>
              </a:rPr>
              <a:t> at: </a:t>
            </a:r>
            <a:r>
              <a:rPr lang="en-US" sz="1600" dirty="0">
                <a:latin typeface="Times New Roman" panose="02020603050405020304" pitchFamily="18" charset="0"/>
                <a:cs typeface="Times New Roman" panose="02020603050405020304" pitchFamily="18" charset="0"/>
                <a:hlinkClick r:id="rId3"/>
              </a:rPr>
              <a:t>https://www.skillsyouneed.com(Accessed</a:t>
            </a:r>
            <a:r>
              <a:rPr lang="en-US" sz="1600" dirty="0">
                <a:latin typeface="Times New Roman" panose="02020603050405020304" pitchFamily="18" charset="0"/>
                <a:cs typeface="Times New Roman" panose="02020603050405020304" pitchFamily="18" charset="0"/>
              </a:rPr>
              <a:t> 15 September 2021)</a:t>
            </a:r>
          </a:p>
          <a:p>
            <a:pPr algn="l"/>
            <a:r>
              <a:rPr lang="en-US" sz="1600" dirty="0" err="1">
                <a:latin typeface="Times New Roman" panose="02020603050405020304" pitchFamily="18" charset="0"/>
                <a:cs typeface="Times New Roman" panose="02020603050405020304" pitchFamily="18" charset="0"/>
                <a:hlinkClick r:id="rId4"/>
              </a:rPr>
              <a:t>Nordquist</a:t>
            </a:r>
            <a:r>
              <a:rPr lang="en-US" sz="1600" dirty="0">
                <a:latin typeface="Times New Roman" panose="02020603050405020304" pitchFamily="18" charset="0"/>
                <a:cs typeface="Times New Roman" panose="02020603050405020304" pitchFamily="18" charset="0"/>
                <a:hlinkClick r:id="rId4"/>
              </a:rPr>
              <a:t>, R.(2019) Critical Thinking in Reading and Composition; </a:t>
            </a:r>
            <a:r>
              <a:rPr lang="en-US" sz="1600" dirty="0">
                <a:latin typeface="Times New Roman" panose="02020603050405020304" pitchFamily="18" charset="0"/>
                <a:cs typeface="Times New Roman" panose="02020603050405020304" pitchFamily="18" charset="0"/>
              </a:rPr>
              <a:t>critical-thinking-definition –with examples-2063745 19 January ,Available at: </a:t>
            </a:r>
            <a:r>
              <a:rPr lang="en-US" sz="1600" dirty="0">
                <a:latin typeface="Times New Roman" panose="02020603050405020304" pitchFamily="18" charset="0"/>
                <a:cs typeface="Times New Roman" panose="02020603050405020304" pitchFamily="18" charset="0"/>
                <a:hlinkClick r:id="rId5"/>
              </a:rPr>
              <a:t>https://thoughtco.com(Accessed</a:t>
            </a:r>
            <a:r>
              <a:rPr lang="en-US" sz="1600" dirty="0">
                <a:latin typeface="Times New Roman" panose="02020603050405020304" pitchFamily="18" charset="0"/>
                <a:cs typeface="Times New Roman" panose="02020603050405020304" pitchFamily="18" charset="0"/>
              </a:rPr>
              <a:t> 20 September 2021).</a:t>
            </a:r>
          </a:p>
          <a:p>
            <a:pPr algn="l"/>
            <a:r>
              <a:rPr lang="en-GB" sz="1600" dirty="0">
                <a:latin typeface="Times New Roman" panose="02020603050405020304" pitchFamily="18" charset="0"/>
                <a:cs typeface="Times New Roman" panose="02020603050405020304" pitchFamily="18" charset="0"/>
              </a:rPr>
              <a:t>Webster ,M .(date unknown).Definition of observation. Available at: https:www.merriam-webster.com(Accessed: 17 September2021)</a:t>
            </a:r>
          </a:p>
          <a:p>
            <a:pPr algn="l"/>
            <a:r>
              <a:rPr lang="en-GB" sz="1600" dirty="0" err="1">
                <a:latin typeface="Times New Roman" panose="02020603050405020304" pitchFamily="18" charset="0"/>
                <a:cs typeface="Times New Roman" panose="02020603050405020304" pitchFamily="18" charset="0"/>
                <a:hlinkClick r:id="rId6"/>
              </a:rPr>
              <a:t>Burkhalter,N</a:t>
            </a:r>
            <a:r>
              <a:rPr lang="en-GB" sz="1600" dirty="0">
                <a:latin typeface="Times New Roman" panose="02020603050405020304" pitchFamily="18" charset="0"/>
                <a:cs typeface="Times New Roman" panose="02020603050405020304" pitchFamily="18" charset="0"/>
                <a:hlinkClick r:id="rId6"/>
              </a:rPr>
              <a:t> (2021) .Critical thinking now!13 September, </a:t>
            </a:r>
            <a:r>
              <a:rPr lang="en-GB" sz="1600" dirty="0" err="1">
                <a:latin typeface="Times New Roman" panose="02020603050405020304" pitchFamily="18" charset="0"/>
                <a:cs typeface="Times New Roman" panose="02020603050405020304" pitchFamily="18" charset="0"/>
                <a:hlinkClick r:id="rId6"/>
              </a:rPr>
              <a:t>Availible</a:t>
            </a:r>
            <a:r>
              <a:rPr lang="en-GB" sz="1600" dirty="0">
                <a:latin typeface="Times New Roman" panose="02020603050405020304" pitchFamily="18" charset="0"/>
                <a:cs typeface="Times New Roman" panose="02020603050405020304" pitchFamily="18" charset="0"/>
                <a:hlinkClick r:id="rId6"/>
              </a:rPr>
              <a:t> at:  </a:t>
            </a:r>
            <a:r>
              <a:rPr lang="en-GB" sz="1600" dirty="0">
                <a:latin typeface="Times New Roman" panose="02020603050405020304" pitchFamily="18" charset="0"/>
                <a:cs typeface="Times New Roman" panose="02020603050405020304" pitchFamily="18" charset="0"/>
                <a:hlinkClick r:id="rId7"/>
              </a:rPr>
              <a:t>https://www.critthinknow.com (Accessed</a:t>
            </a:r>
            <a:r>
              <a:rPr lang="en-GB" sz="1600" dirty="0">
                <a:latin typeface="Times New Roman" panose="02020603050405020304" pitchFamily="18" charset="0"/>
                <a:cs typeface="Times New Roman" panose="02020603050405020304" pitchFamily="18" charset="0"/>
              </a:rPr>
              <a:t>: 18 September 2021).</a:t>
            </a:r>
          </a:p>
          <a:p>
            <a:pPr algn="l"/>
            <a:r>
              <a:rPr lang="en-GB" sz="1600" dirty="0">
                <a:latin typeface="Times New Roman" panose="02020603050405020304" pitchFamily="18" charset="0"/>
                <a:cs typeface="Times New Roman" panose="02020603050405020304" pitchFamily="18" charset="0"/>
              </a:rPr>
              <a:t>Decision- making process.(author and date unknown).Available at: https:www.umassd.edu/fycm/decision-making process(Accessed:18 September 2021).</a:t>
            </a:r>
          </a:p>
          <a:p>
            <a:pPr algn="l"/>
            <a:r>
              <a:rPr lang="en-GB" sz="1600" dirty="0">
                <a:latin typeface="Times New Roman" panose="02020603050405020304" pitchFamily="18" charset="0"/>
                <a:cs typeface="Times New Roman" panose="02020603050405020304" pitchFamily="18" charset="0"/>
              </a:rPr>
              <a:t>Developing the right mindset and skills.(author and date unknown).Available at: https://www.mindtools.com.&gt;articles (Accessed 14 September 2021).</a:t>
            </a:r>
          </a:p>
          <a:p>
            <a:pPr algn="l"/>
            <a:r>
              <a:rPr lang="en-GB" sz="1600" dirty="0">
                <a:latin typeface="Times New Roman" panose="02020603050405020304" pitchFamily="18" charset="0"/>
                <a:cs typeface="Times New Roman" panose="02020603050405020304" pitchFamily="18" charset="0"/>
              </a:rPr>
              <a:t>https://www.itssimplyplaced.com/category/optimize-your-time/time-management/</a:t>
            </a:r>
          </a:p>
          <a:p>
            <a:pPr algn="l"/>
            <a:r>
              <a:rPr lang="en-GB" sz="1600" dirty="0">
                <a:latin typeface="Times New Roman" panose="02020603050405020304" pitchFamily="18" charset="0"/>
                <a:cs typeface="Times New Roman" panose="02020603050405020304" pitchFamily="18" charset="0"/>
                <a:hlinkClick r:id="rId8"/>
              </a:rPr>
              <a:t>Critical thinking skills </a:t>
            </a:r>
            <a:r>
              <a:rPr lang="en-GB" sz="1600" dirty="0" err="1">
                <a:latin typeface="Times New Roman" panose="02020603050405020304" pitchFamily="18" charset="0"/>
                <a:cs typeface="Times New Roman" panose="02020603050405020304" pitchFamily="18" charset="0"/>
                <a:hlinkClick r:id="rId8"/>
              </a:rPr>
              <a:t>diagram.Availible</a:t>
            </a:r>
            <a:r>
              <a:rPr lang="en-GB" sz="1600" dirty="0">
                <a:latin typeface="Times New Roman" panose="02020603050405020304" pitchFamily="18" charset="0"/>
                <a:cs typeface="Times New Roman" panose="02020603050405020304" pitchFamily="18" charset="0"/>
                <a:hlinkClick r:id="rId8"/>
              </a:rPr>
              <a:t> at: https://commons.Wikimedia.org/wiki/file;critical-thinking</a:t>
            </a:r>
            <a:r>
              <a:rPr lang="en-GB" sz="1600" dirty="0">
                <a:latin typeface="Times New Roman" panose="02020603050405020304" pitchFamily="18" charset="0"/>
                <a:cs typeface="Times New Roman" panose="02020603050405020304" pitchFamily="18" charset="0"/>
              </a:rPr>
              <a:t> </a:t>
            </a:r>
            <a:r>
              <a:rPr lang="en-GB" sz="1600" dirty="0">
                <a:solidFill>
                  <a:schemeClr val="accent2">
                    <a:lumMod val="40000"/>
                    <a:lumOff val="60000"/>
                  </a:schemeClr>
                </a:solidFill>
                <a:latin typeface="Times New Roman" panose="02020603050405020304" pitchFamily="18" charset="0"/>
                <a:cs typeface="Times New Roman" panose="02020603050405020304" pitchFamily="18" charset="0"/>
              </a:rPr>
              <a:t>skills-Diagram(Accessed 20 September 2021).</a:t>
            </a:r>
          </a:p>
        </p:txBody>
      </p:sp>
      <p:sp>
        <p:nvSpPr>
          <p:cNvPr id="5" name="TextBox 4">
            <a:extLst>
              <a:ext uri="{FF2B5EF4-FFF2-40B4-BE49-F238E27FC236}">
                <a16:creationId xmlns:a16="http://schemas.microsoft.com/office/drawing/2014/main" id="{E4A1DC5B-F698-4A13-A564-CA8BF37D75A1}"/>
              </a:ext>
            </a:extLst>
          </p:cNvPr>
          <p:cNvSpPr txBox="1"/>
          <p:nvPr/>
        </p:nvSpPr>
        <p:spPr>
          <a:xfrm>
            <a:off x="772357" y="5273336"/>
            <a:ext cx="9268288" cy="1077218"/>
          </a:xfrm>
          <a:prstGeom prst="rect">
            <a:avLst/>
          </a:prstGeom>
          <a:noFill/>
        </p:spPr>
        <p:txBody>
          <a:bodyPr wrap="square">
            <a:spAutoFit/>
          </a:bodyPr>
          <a:lstStyle/>
          <a:p>
            <a:r>
              <a:rPr lang="en-GB" sz="1600" dirty="0" err="1"/>
              <a:t>Thoughtco</a:t>
            </a:r>
            <a:r>
              <a:rPr lang="en-GB" sz="1600" dirty="0"/>
              <a:t>. Available at: </a:t>
            </a:r>
            <a:r>
              <a:rPr lang="en-GB" sz="1600" dirty="0">
                <a:hlinkClick r:id="rId9"/>
              </a:rPr>
              <a:t>https://www.thoughtco.com/thmb/mj3bssl5k1axJC0E4pdi2esfMPg=/774x0/filters:no_upscale():max_bytes(150000):strip_icc():format(webp)/critical-thinking-definition-with-examples-2063745-updated2020-10ac813131654257b3e637fe20050ef7.p</a:t>
            </a:r>
            <a:r>
              <a:rPr lang="en-GB" sz="1600" dirty="0"/>
              <a:t> Accessed 23 September 2021).</a:t>
            </a:r>
          </a:p>
        </p:txBody>
      </p:sp>
      <p:sp>
        <p:nvSpPr>
          <p:cNvPr id="8" name="TextBox 7">
            <a:extLst>
              <a:ext uri="{FF2B5EF4-FFF2-40B4-BE49-F238E27FC236}">
                <a16:creationId xmlns:a16="http://schemas.microsoft.com/office/drawing/2014/main" id="{1F8128E6-D588-4B47-97A7-08081C152EB5}"/>
              </a:ext>
            </a:extLst>
          </p:cNvPr>
          <p:cNvSpPr txBox="1"/>
          <p:nvPr/>
        </p:nvSpPr>
        <p:spPr>
          <a:xfrm>
            <a:off x="772357" y="170441"/>
            <a:ext cx="3124940"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Louise Oliver  2105470 ECGE4003P</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550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699</TotalTime>
  <Words>949</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Louiseoliver1979@aol.com</dc:creator>
  <cp:lastModifiedBy>Louiseoliver1979@aol.com</cp:lastModifiedBy>
  <cp:revision>99</cp:revision>
  <cp:lastPrinted>2021-09-24T14:14:35Z</cp:lastPrinted>
  <dcterms:created xsi:type="dcterms:W3CDTF">2021-09-12T19:34:04Z</dcterms:created>
  <dcterms:modified xsi:type="dcterms:W3CDTF">2021-09-24T16:16:20Z</dcterms:modified>
</cp:coreProperties>
</file>