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65" r:id="rId3"/>
    <p:sldId id="266" r:id="rId4"/>
    <p:sldId id="267" r:id="rId5"/>
    <p:sldId id="268" r:id="rId6"/>
    <p:sldId id="269" r:id="rId7"/>
    <p:sldId id="271" r:id="rId8"/>
    <p:sldId id="270" r:id="rId9"/>
    <p:sldId id="262" r:id="rId10"/>
    <p:sldId id="263" r:id="rId11"/>
    <p:sldId id="257" r:id="rId12"/>
    <p:sldId id="273" r:id="rId13"/>
    <p:sldId id="259" r:id="rId14"/>
    <p:sldId id="258" r:id="rId15"/>
    <p:sldId id="260" r:id="rId16"/>
    <p:sldId id="261" r:id="rId17"/>
    <p:sldId id="264"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5DA4EF-DC11-E843-9FB9-7215022572FD}" v="55" dt="2026-03-16T08:56:59.562"/>
    <p1510:client id="{7C412614-1C52-5664-B533-190638FB893E}" v="196" dt="2026-03-16T08:33:57.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3BBECB-31FD-4B64-BA08-A2B6AAB4FCB0}"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32CE16DA-5FB4-46D6-97A2-3DC378596809}">
      <dgm:prSet/>
      <dgm:spPr/>
      <dgm:t>
        <a:bodyPr/>
        <a:lstStyle/>
        <a:p>
          <a:r>
            <a:rPr lang="en-US" b="1"/>
            <a:t>Policy name: </a:t>
          </a:r>
          <a:endParaRPr lang="en-US"/>
        </a:p>
      </dgm:t>
    </dgm:pt>
    <dgm:pt modelId="{7BEF9416-5783-43EB-B76B-CF5FB80D4A20}" type="parTrans" cxnId="{F61994FE-F808-4096-9530-4A93AE4FF174}">
      <dgm:prSet/>
      <dgm:spPr/>
      <dgm:t>
        <a:bodyPr/>
        <a:lstStyle/>
        <a:p>
          <a:endParaRPr lang="en-US"/>
        </a:p>
      </dgm:t>
    </dgm:pt>
    <dgm:pt modelId="{FA30BA58-9C3B-46A0-98DC-997705FD8D84}" type="sibTrans" cxnId="{F61994FE-F808-4096-9530-4A93AE4FF174}">
      <dgm:prSet/>
      <dgm:spPr/>
      <dgm:t>
        <a:bodyPr/>
        <a:lstStyle/>
        <a:p>
          <a:endParaRPr lang="en-US"/>
        </a:p>
      </dgm:t>
    </dgm:pt>
    <dgm:pt modelId="{290EBEAD-D1CE-4F7C-8D13-C57086F85A50}">
      <dgm:prSet/>
      <dgm:spPr/>
      <dgm:t>
        <a:bodyPr/>
        <a:lstStyle/>
        <a:p>
          <a:r>
            <a:rPr lang="en-US" u="sng"/>
            <a:t>Health Protection (Notification) Regulations 2010 </a:t>
          </a:r>
          <a:endParaRPr lang="en-US"/>
        </a:p>
      </dgm:t>
    </dgm:pt>
    <dgm:pt modelId="{1DD7CBF1-D8C1-4A14-A9FF-36CBFEF68AD2}" type="parTrans" cxnId="{2A411E98-1346-49FA-91E1-6DC2C064080B}">
      <dgm:prSet/>
      <dgm:spPr/>
      <dgm:t>
        <a:bodyPr/>
        <a:lstStyle/>
        <a:p>
          <a:endParaRPr lang="en-US"/>
        </a:p>
      </dgm:t>
    </dgm:pt>
    <dgm:pt modelId="{A3A12730-DDFC-431D-9F88-368D2478AA9A}" type="sibTrans" cxnId="{2A411E98-1346-49FA-91E1-6DC2C064080B}">
      <dgm:prSet/>
      <dgm:spPr/>
      <dgm:t>
        <a:bodyPr/>
        <a:lstStyle/>
        <a:p>
          <a:endParaRPr lang="en-US"/>
        </a:p>
      </dgm:t>
    </dgm:pt>
    <dgm:pt modelId="{DAD1272C-63DE-40C1-B387-91369D7F3AD1}">
      <dgm:prSet/>
      <dgm:spPr/>
      <dgm:t>
        <a:bodyPr/>
        <a:lstStyle/>
        <a:p>
          <a:r>
            <a:rPr lang="en-US" b="1"/>
            <a:t>What it states: </a:t>
          </a:r>
          <a:endParaRPr lang="en-US"/>
        </a:p>
      </dgm:t>
    </dgm:pt>
    <dgm:pt modelId="{882FA716-773C-485D-9F03-01F0A5E56AA4}" type="parTrans" cxnId="{A48F5867-AD12-48A2-AD01-E1543CF474F1}">
      <dgm:prSet/>
      <dgm:spPr/>
      <dgm:t>
        <a:bodyPr/>
        <a:lstStyle/>
        <a:p>
          <a:endParaRPr lang="en-US"/>
        </a:p>
      </dgm:t>
    </dgm:pt>
    <dgm:pt modelId="{3D5B9E59-EA27-43E2-9D23-A38F72FAC8AB}" type="sibTrans" cxnId="{A48F5867-AD12-48A2-AD01-E1543CF474F1}">
      <dgm:prSet/>
      <dgm:spPr/>
      <dgm:t>
        <a:bodyPr/>
        <a:lstStyle/>
        <a:p>
          <a:endParaRPr lang="en-US"/>
        </a:p>
      </dgm:t>
    </dgm:pt>
    <dgm:pt modelId="{9FCB39D7-5B2F-4A10-BE09-CF425535D74C}">
      <dgm:prSet/>
      <dgm:spPr/>
      <dgm:t>
        <a:bodyPr/>
        <a:lstStyle/>
        <a:p>
          <a:r>
            <a:rPr lang="en-US"/>
            <a:t>Meningitis is a notifiable disease.</a:t>
          </a:r>
        </a:p>
      </dgm:t>
    </dgm:pt>
    <dgm:pt modelId="{EE222564-D9BE-4F54-B0F9-9BB7359C73F0}" type="parTrans" cxnId="{D692A17E-C371-43C2-92B5-ED3D6E743C25}">
      <dgm:prSet/>
      <dgm:spPr/>
      <dgm:t>
        <a:bodyPr/>
        <a:lstStyle/>
        <a:p>
          <a:endParaRPr lang="en-US"/>
        </a:p>
      </dgm:t>
    </dgm:pt>
    <dgm:pt modelId="{99E11079-977E-4B62-BD0B-576862268289}" type="sibTrans" cxnId="{D692A17E-C371-43C2-92B5-ED3D6E743C25}">
      <dgm:prSet/>
      <dgm:spPr/>
      <dgm:t>
        <a:bodyPr/>
        <a:lstStyle/>
        <a:p>
          <a:endParaRPr lang="en-US"/>
        </a:p>
      </dgm:t>
    </dgm:pt>
    <dgm:pt modelId="{81BA3EA4-B531-4976-A83C-7F2E47221090}">
      <dgm:prSet/>
      <dgm:spPr/>
      <dgm:t>
        <a:bodyPr/>
        <a:lstStyle/>
        <a:p>
          <a:r>
            <a:rPr lang="en-US" b="1"/>
            <a:t>Main requirements:</a:t>
          </a:r>
          <a:endParaRPr lang="en-US"/>
        </a:p>
      </dgm:t>
    </dgm:pt>
    <dgm:pt modelId="{123D01B7-0D97-46DF-9C20-3336649E9D63}" type="parTrans" cxnId="{1F1A040A-ED88-4875-A93E-5C0C87DA9FB2}">
      <dgm:prSet/>
      <dgm:spPr/>
      <dgm:t>
        <a:bodyPr/>
        <a:lstStyle/>
        <a:p>
          <a:endParaRPr lang="en-US"/>
        </a:p>
      </dgm:t>
    </dgm:pt>
    <dgm:pt modelId="{7D49D3C9-044E-49E7-AF43-9B7F26EE0494}" type="sibTrans" cxnId="{1F1A040A-ED88-4875-A93E-5C0C87DA9FB2}">
      <dgm:prSet/>
      <dgm:spPr/>
      <dgm:t>
        <a:bodyPr/>
        <a:lstStyle/>
        <a:p>
          <a:endParaRPr lang="en-US"/>
        </a:p>
      </dgm:t>
    </dgm:pt>
    <dgm:pt modelId="{4F282106-E040-4B2D-A841-22213C9DE2E0}">
      <dgm:prSet/>
      <dgm:spPr/>
      <dgm:t>
        <a:bodyPr/>
        <a:lstStyle/>
        <a:p>
          <a:r>
            <a:rPr lang="en-US" b="1"/>
            <a:t>Purpose </a:t>
          </a:r>
          <a:endParaRPr lang="en-US"/>
        </a:p>
      </dgm:t>
    </dgm:pt>
    <dgm:pt modelId="{19B5BF0E-9C38-40AD-98F1-0AF02FA46865}" type="parTrans" cxnId="{B6C2CF35-AF67-42AA-A1DE-4A7527AC2232}">
      <dgm:prSet/>
      <dgm:spPr/>
      <dgm:t>
        <a:bodyPr/>
        <a:lstStyle/>
        <a:p>
          <a:endParaRPr lang="en-US"/>
        </a:p>
      </dgm:t>
    </dgm:pt>
    <dgm:pt modelId="{25A4E4E3-34F3-4237-81B9-3B5EA58ABA9C}" type="sibTrans" cxnId="{B6C2CF35-AF67-42AA-A1DE-4A7527AC2232}">
      <dgm:prSet/>
      <dgm:spPr/>
      <dgm:t>
        <a:bodyPr/>
        <a:lstStyle/>
        <a:p>
          <a:endParaRPr lang="en-US"/>
        </a:p>
      </dgm:t>
    </dgm:pt>
    <dgm:pt modelId="{74FF425A-77AD-4FBD-972E-3F25A9E0596C}">
      <dgm:prSet/>
      <dgm:spPr/>
      <dgm:t>
        <a:bodyPr/>
        <a:lstStyle/>
        <a:p>
          <a:r>
            <a:rPr lang="en-US"/>
            <a:t>Early detection and outbreak control.</a:t>
          </a:r>
        </a:p>
      </dgm:t>
    </dgm:pt>
    <dgm:pt modelId="{7EA622CF-8EFD-4A2C-AEC0-BB192E75FF6C}" type="parTrans" cxnId="{10558808-4F8F-4231-BEAF-AF8417638561}">
      <dgm:prSet/>
      <dgm:spPr/>
      <dgm:t>
        <a:bodyPr/>
        <a:lstStyle/>
        <a:p>
          <a:endParaRPr lang="en-US"/>
        </a:p>
      </dgm:t>
    </dgm:pt>
    <dgm:pt modelId="{C6AB4579-AF38-4EA1-8B2A-1922ABDE797C}" type="sibTrans" cxnId="{10558808-4F8F-4231-BEAF-AF8417638561}">
      <dgm:prSet/>
      <dgm:spPr/>
      <dgm:t>
        <a:bodyPr/>
        <a:lstStyle/>
        <a:p>
          <a:endParaRPr lang="en-US"/>
        </a:p>
      </dgm:t>
    </dgm:pt>
    <dgm:pt modelId="{9A7408C0-A253-4D47-9AE7-38B28151AD57}">
      <dgm:prSet/>
      <dgm:spPr/>
      <dgm:t>
        <a:bodyPr/>
        <a:lstStyle/>
        <a:p>
          <a:r>
            <a:rPr lang="en-US" dirty="0"/>
            <a:t>Doctors must report suspected or confirmed cases </a:t>
          </a:r>
        </a:p>
      </dgm:t>
    </dgm:pt>
    <dgm:pt modelId="{673337A7-7E5A-43A3-9027-0411360AFFC1}" type="sibTrans" cxnId="{2E2E37A0-26CD-419D-A36C-1D96FFAFB1E1}">
      <dgm:prSet/>
      <dgm:spPr/>
      <dgm:t>
        <a:bodyPr/>
        <a:lstStyle/>
        <a:p>
          <a:endParaRPr lang="en-US"/>
        </a:p>
      </dgm:t>
    </dgm:pt>
    <dgm:pt modelId="{CA5ADA3A-07C5-41B6-9DD7-87AEE94CCFE5}" type="parTrans" cxnId="{2E2E37A0-26CD-419D-A36C-1D96FFAFB1E1}">
      <dgm:prSet/>
      <dgm:spPr/>
      <dgm:t>
        <a:bodyPr/>
        <a:lstStyle/>
        <a:p>
          <a:endParaRPr lang="en-US"/>
        </a:p>
      </dgm:t>
    </dgm:pt>
    <dgm:pt modelId="{03ED6F3E-23E3-4444-A043-0EA5B6F95E38}">
      <dgm:prSet/>
      <dgm:spPr/>
      <dgm:t>
        <a:bodyPr/>
        <a:lstStyle/>
        <a:p>
          <a:r>
            <a:rPr lang="en-US"/>
            <a:t>Immediate notification to local health authorities </a:t>
          </a:r>
        </a:p>
      </dgm:t>
    </dgm:pt>
    <dgm:pt modelId="{3696A97A-B4D5-46D8-B5BE-AC61D940BF42}" type="sibTrans" cxnId="{22E6093B-5AD9-4B6F-9617-6872DFD19D0D}">
      <dgm:prSet/>
      <dgm:spPr/>
      <dgm:t>
        <a:bodyPr/>
        <a:lstStyle/>
        <a:p>
          <a:endParaRPr lang="en-US"/>
        </a:p>
      </dgm:t>
    </dgm:pt>
    <dgm:pt modelId="{B5A955EC-25F6-4954-ABAC-FE48F75668F1}" type="parTrans" cxnId="{22E6093B-5AD9-4B6F-9617-6872DFD19D0D}">
      <dgm:prSet/>
      <dgm:spPr/>
      <dgm:t>
        <a:bodyPr/>
        <a:lstStyle/>
        <a:p>
          <a:endParaRPr lang="en-US"/>
        </a:p>
      </dgm:t>
    </dgm:pt>
    <dgm:pt modelId="{F22BDB5B-354E-9649-B43A-6F5208FDB181}" type="pres">
      <dgm:prSet presAssocID="{113BBECB-31FD-4B64-BA08-A2B6AAB4FCB0}" presName="Name0" presStyleCnt="0">
        <dgm:presLayoutVars>
          <dgm:dir/>
          <dgm:animLvl val="lvl"/>
          <dgm:resizeHandles val="exact"/>
        </dgm:presLayoutVars>
      </dgm:prSet>
      <dgm:spPr/>
    </dgm:pt>
    <dgm:pt modelId="{D5686852-288C-164D-A1CC-5F480E33365D}" type="pres">
      <dgm:prSet presAssocID="{32CE16DA-5FB4-46D6-97A2-3DC378596809}" presName="linNode" presStyleCnt="0"/>
      <dgm:spPr/>
    </dgm:pt>
    <dgm:pt modelId="{9C42F168-BA89-7748-9B5D-0127848DE02F}" type="pres">
      <dgm:prSet presAssocID="{32CE16DA-5FB4-46D6-97A2-3DC378596809}" presName="parentText" presStyleLbl="node1" presStyleIdx="0" presStyleCnt="7">
        <dgm:presLayoutVars>
          <dgm:chMax val="1"/>
          <dgm:bulletEnabled val="1"/>
        </dgm:presLayoutVars>
      </dgm:prSet>
      <dgm:spPr/>
    </dgm:pt>
    <dgm:pt modelId="{F8A328B5-E5C4-9D46-AE63-103820B77011}" type="pres">
      <dgm:prSet presAssocID="{FA30BA58-9C3B-46A0-98DC-997705FD8D84}" presName="sp" presStyleCnt="0"/>
      <dgm:spPr/>
    </dgm:pt>
    <dgm:pt modelId="{0DA1016C-1DC4-F641-838E-A9C72C2B4B61}" type="pres">
      <dgm:prSet presAssocID="{290EBEAD-D1CE-4F7C-8D13-C57086F85A50}" presName="linNode" presStyleCnt="0"/>
      <dgm:spPr/>
    </dgm:pt>
    <dgm:pt modelId="{86793BF2-29BD-7547-A59A-C4C1A0D6BEA3}" type="pres">
      <dgm:prSet presAssocID="{290EBEAD-D1CE-4F7C-8D13-C57086F85A50}" presName="parentText" presStyleLbl="node1" presStyleIdx="1" presStyleCnt="7">
        <dgm:presLayoutVars>
          <dgm:chMax val="1"/>
          <dgm:bulletEnabled val="1"/>
        </dgm:presLayoutVars>
      </dgm:prSet>
      <dgm:spPr/>
    </dgm:pt>
    <dgm:pt modelId="{11CCD825-C303-8841-AF9F-BB504CCA4052}" type="pres">
      <dgm:prSet presAssocID="{A3A12730-DDFC-431D-9F88-368D2478AA9A}" presName="sp" presStyleCnt="0"/>
      <dgm:spPr/>
    </dgm:pt>
    <dgm:pt modelId="{45982802-96CF-174E-8A68-0087D774F562}" type="pres">
      <dgm:prSet presAssocID="{DAD1272C-63DE-40C1-B387-91369D7F3AD1}" presName="linNode" presStyleCnt="0"/>
      <dgm:spPr/>
    </dgm:pt>
    <dgm:pt modelId="{C1DB8745-5104-2D4D-A961-1946EE3DF41E}" type="pres">
      <dgm:prSet presAssocID="{DAD1272C-63DE-40C1-B387-91369D7F3AD1}" presName="parentText" presStyleLbl="node1" presStyleIdx="2" presStyleCnt="7">
        <dgm:presLayoutVars>
          <dgm:chMax val="1"/>
          <dgm:bulletEnabled val="1"/>
        </dgm:presLayoutVars>
      </dgm:prSet>
      <dgm:spPr/>
    </dgm:pt>
    <dgm:pt modelId="{2EEC4282-15DC-834A-B760-A342856CF435}" type="pres">
      <dgm:prSet presAssocID="{3D5B9E59-EA27-43E2-9D23-A38F72FAC8AB}" presName="sp" presStyleCnt="0"/>
      <dgm:spPr/>
    </dgm:pt>
    <dgm:pt modelId="{7089E961-C343-674E-912F-8EF515256FD3}" type="pres">
      <dgm:prSet presAssocID="{9FCB39D7-5B2F-4A10-BE09-CF425535D74C}" presName="linNode" presStyleCnt="0"/>
      <dgm:spPr/>
    </dgm:pt>
    <dgm:pt modelId="{AF16B6B8-1F84-F446-9C2F-B26A02AE6C37}" type="pres">
      <dgm:prSet presAssocID="{9FCB39D7-5B2F-4A10-BE09-CF425535D74C}" presName="parentText" presStyleLbl="node1" presStyleIdx="3" presStyleCnt="7">
        <dgm:presLayoutVars>
          <dgm:chMax val="1"/>
          <dgm:bulletEnabled val="1"/>
        </dgm:presLayoutVars>
      </dgm:prSet>
      <dgm:spPr/>
    </dgm:pt>
    <dgm:pt modelId="{72EEF9FE-5AF3-DC47-A3C2-EFC2A048530B}" type="pres">
      <dgm:prSet presAssocID="{99E11079-977E-4B62-BD0B-576862268289}" presName="sp" presStyleCnt="0"/>
      <dgm:spPr/>
    </dgm:pt>
    <dgm:pt modelId="{86AD771E-E246-C949-97CD-B4C9C061A083}" type="pres">
      <dgm:prSet presAssocID="{81BA3EA4-B531-4976-A83C-7F2E47221090}" presName="linNode" presStyleCnt="0"/>
      <dgm:spPr/>
    </dgm:pt>
    <dgm:pt modelId="{2C54D522-EE4C-CE42-93F0-7705C6AD0E78}" type="pres">
      <dgm:prSet presAssocID="{81BA3EA4-B531-4976-A83C-7F2E47221090}" presName="parentText" presStyleLbl="node1" presStyleIdx="4" presStyleCnt="7">
        <dgm:presLayoutVars>
          <dgm:chMax val="1"/>
          <dgm:bulletEnabled val="1"/>
        </dgm:presLayoutVars>
      </dgm:prSet>
      <dgm:spPr/>
    </dgm:pt>
    <dgm:pt modelId="{F22BA693-2309-9E49-962B-2A5AD8C9702D}" type="pres">
      <dgm:prSet presAssocID="{81BA3EA4-B531-4976-A83C-7F2E47221090}" presName="descendantText" presStyleLbl="alignAccFollowNode1" presStyleIdx="0" presStyleCnt="1" custScaleY="177208">
        <dgm:presLayoutVars>
          <dgm:bulletEnabled val="1"/>
        </dgm:presLayoutVars>
      </dgm:prSet>
      <dgm:spPr/>
    </dgm:pt>
    <dgm:pt modelId="{7569B6C7-8C60-134B-BCDE-5F60DC56B2EF}" type="pres">
      <dgm:prSet presAssocID="{7D49D3C9-044E-49E7-AF43-9B7F26EE0494}" presName="sp" presStyleCnt="0"/>
      <dgm:spPr/>
    </dgm:pt>
    <dgm:pt modelId="{099C32F5-3215-2541-B8A9-30444A056305}" type="pres">
      <dgm:prSet presAssocID="{4F282106-E040-4B2D-A841-22213C9DE2E0}" presName="linNode" presStyleCnt="0"/>
      <dgm:spPr/>
    </dgm:pt>
    <dgm:pt modelId="{D6348ADB-2AB6-3943-A57B-3FF34D61FB73}" type="pres">
      <dgm:prSet presAssocID="{4F282106-E040-4B2D-A841-22213C9DE2E0}" presName="parentText" presStyleLbl="node1" presStyleIdx="5" presStyleCnt="7">
        <dgm:presLayoutVars>
          <dgm:chMax val="1"/>
          <dgm:bulletEnabled val="1"/>
        </dgm:presLayoutVars>
      </dgm:prSet>
      <dgm:spPr/>
    </dgm:pt>
    <dgm:pt modelId="{A3F83A8F-955F-734F-9EF1-D8D78B0C7142}" type="pres">
      <dgm:prSet presAssocID="{25A4E4E3-34F3-4237-81B9-3B5EA58ABA9C}" presName="sp" presStyleCnt="0"/>
      <dgm:spPr/>
    </dgm:pt>
    <dgm:pt modelId="{80EA1956-1E5F-B245-884B-B6251AC43BFC}" type="pres">
      <dgm:prSet presAssocID="{74FF425A-77AD-4FBD-972E-3F25A9E0596C}" presName="linNode" presStyleCnt="0"/>
      <dgm:spPr/>
    </dgm:pt>
    <dgm:pt modelId="{9021BBE0-D7CA-8249-BC95-9F195903E786}" type="pres">
      <dgm:prSet presAssocID="{74FF425A-77AD-4FBD-972E-3F25A9E0596C}" presName="parentText" presStyleLbl="node1" presStyleIdx="6" presStyleCnt="7">
        <dgm:presLayoutVars>
          <dgm:chMax val="1"/>
          <dgm:bulletEnabled val="1"/>
        </dgm:presLayoutVars>
      </dgm:prSet>
      <dgm:spPr/>
    </dgm:pt>
  </dgm:ptLst>
  <dgm:cxnLst>
    <dgm:cxn modelId="{10558808-4F8F-4231-BEAF-AF8417638561}" srcId="{113BBECB-31FD-4B64-BA08-A2B6AAB4FCB0}" destId="{74FF425A-77AD-4FBD-972E-3F25A9E0596C}" srcOrd="6" destOrd="0" parTransId="{7EA622CF-8EFD-4A2C-AEC0-BB192E75FF6C}" sibTransId="{C6AB4579-AF38-4EA1-8B2A-1922ABDE797C}"/>
    <dgm:cxn modelId="{1F1A040A-ED88-4875-A93E-5C0C87DA9FB2}" srcId="{113BBECB-31FD-4B64-BA08-A2B6AAB4FCB0}" destId="{81BA3EA4-B531-4976-A83C-7F2E47221090}" srcOrd="4" destOrd="0" parTransId="{123D01B7-0D97-46DF-9C20-3336649E9D63}" sibTransId="{7D49D3C9-044E-49E7-AF43-9B7F26EE0494}"/>
    <dgm:cxn modelId="{B6C2CF35-AF67-42AA-A1DE-4A7527AC2232}" srcId="{113BBECB-31FD-4B64-BA08-A2B6AAB4FCB0}" destId="{4F282106-E040-4B2D-A841-22213C9DE2E0}" srcOrd="5" destOrd="0" parTransId="{19B5BF0E-9C38-40AD-98F1-0AF02FA46865}" sibTransId="{25A4E4E3-34F3-4237-81B9-3B5EA58ABA9C}"/>
    <dgm:cxn modelId="{22E6093B-5AD9-4B6F-9617-6872DFD19D0D}" srcId="{81BA3EA4-B531-4976-A83C-7F2E47221090}" destId="{03ED6F3E-23E3-4444-A043-0EA5B6F95E38}" srcOrd="1" destOrd="0" parTransId="{B5A955EC-25F6-4954-ABAC-FE48F75668F1}" sibTransId="{3696A97A-B4D5-46D8-B5BE-AC61D940BF42}"/>
    <dgm:cxn modelId="{BF778C3E-46A3-B443-A106-4DEA13D878C9}" type="presOf" srcId="{9FCB39D7-5B2F-4A10-BE09-CF425535D74C}" destId="{AF16B6B8-1F84-F446-9C2F-B26A02AE6C37}" srcOrd="0" destOrd="0" presId="urn:microsoft.com/office/officeart/2005/8/layout/vList5"/>
    <dgm:cxn modelId="{F9F6A141-9C53-D14D-9EFD-22DFD0C59FD8}" type="presOf" srcId="{113BBECB-31FD-4B64-BA08-A2B6AAB4FCB0}" destId="{F22BDB5B-354E-9649-B43A-6F5208FDB181}" srcOrd="0" destOrd="0" presId="urn:microsoft.com/office/officeart/2005/8/layout/vList5"/>
    <dgm:cxn modelId="{A48F5867-AD12-48A2-AD01-E1543CF474F1}" srcId="{113BBECB-31FD-4B64-BA08-A2B6AAB4FCB0}" destId="{DAD1272C-63DE-40C1-B387-91369D7F3AD1}" srcOrd="2" destOrd="0" parTransId="{882FA716-773C-485D-9F03-01F0A5E56AA4}" sibTransId="{3D5B9E59-EA27-43E2-9D23-A38F72FAC8AB}"/>
    <dgm:cxn modelId="{2A775A7B-01C8-1F47-BEF5-BCA657449F5C}" type="presOf" srcId="{DAD1272C-63DE-40C1-B387-91369D7F3AD1}" destId="{C1DB8745-5104-2D4D-A961-1946EE3DF41E}" srcOrd="0" destOrd="0" presId="urn:microsoft.com/office/officeart/2005/8/layout/vList5"/>
    <dgm:cxn modelId="{D692A17E-C371-43C2-92B5-ED3D6E743C25}" srcId="{113BBECB-31FD-4B64-BA08-A2B6AAB4FCB0}" destId="{9FCB39D7-5B2F-4A10-BE09-CF425535D74C}" srcOrd="3" destOrd="0" parTransId="{EE222564-D9BE-4F54-B0F9-9BB7359C73F0}" sibTransId="{99E11079-977E-4B62-BD0B-576862268289}"/>
    <dgm:cxn modelId="{B36B558D-DAE8-5448-9913-B8CB62B13431}" type="presOf" srcId="{81BA3EA4-B531-4976-A83C-7F2E47221090}" destId="{2C54D522-EE4C-CE42-93F0-7705C6AD0E78}" srcOrd="0" destOrd="0" presId="urn:microsoft.com/office/officeart/2005/8/layout/vList5"/>
    <dgm:cxn modelId="{2A411E98-1346-49FA-91E1-6DC2C064080B}" srcId="{113BBECB-31FD-4B64-BA08-A2B6AAB4FCB0}" destId="{290EBEAD-D1CE-4F7C-8D13-C57086F85A50}" srcOrd="1" destOrd="0" parTransId="{1DD7CBF1-D8C1-4A14-A9FF-36CBFEF68AD2}" sibTransId="{A3A12730-DDFC-431D-9F88-368D2478AA9A}"/>
    <dgm:cxn modelId="{2E2E37A0-26CD-419D-A36C-1D96FFAFB1E1}" srcId="{81BA3EA4-B531-4976-A83C-7F2E47221090}" destId="{9A7408C0-A253-4D47-9AE7-38B28151AD57}" srcOrd="0" destOrd="0" parTransId="{CA5ADA3A-07C5-41B6-9DD7-87AEE94CCFE5}" sibTransId="{673337A7-7E5A-43A3-9027-0411360AFFC1}"/>
    <dgm:cxn modelId="{5FACC4B8-2506-F542-BCD8-07A0E4079790}" type="presOf" srcId="{9A7408C0-A253-4D47-9AE7-38B28151AD57}" destId="{F22BA693-2309-9E49-962B-2A5AD8C9702D}" srcOrd="0" destOrd="0" presId="urn:microsoft.com/office/officeart/2005/8/layout/vList5"/>
    <dgm:cxn modelId="{E70B5FBE-29BB-634A-BF9B-4E49ED0F4A8A}" type="presOf" srcId="{32CE16DA-5FB4-46D6-97A2-3DC378596809}" destId="{9C42F168-BA89-7748-9B5D-0127848DE02F}" srcOrd="0" destOrd="0" presId="urn:microsoft.com/office/officeart/2005/8/layout/vList5"/>
    <dgm:cxn modelId="{419C4FBE-C1B3-AF44-A7A0-F9D2F42456FC}" type="presOf" srcId="{4F282106-E040-4B2D-A841-22213C9DE2E0}" destId="{D6348ADB-2AB6-3943-A57B-3FF34D61FB73}" srcOrd="0" destOrd="0" presId="urn:microsoft.com/office/officeart/2005/8/layout/vList5"/>
    <dgm:cxn modelId="{C8159ADE-2AEE-E040-8359-6AB07F4585CA}" type="presOf" srcId="{74FF425A-77AD-4FBD-972E-3F25A9E0596C}" destId="{9021BBE0-D7CA-8249-BC95-9F195903E786}" srcOrd="0" destOrd="0" presId="urn:microsoft.com/office/officeart/2005/8/layout/vList5"/>
    <dgm:cxn modelId="{943729E1-9448-024A-8D0D-9F3F97ABD7B1}" type="presOf" srcId="{290EBEAD-D1CE-4F7C-8D13-C57086F85A50}" destId="{86793BF2-29BD-7547-A59A-C4C1A0D6BEA3}" srcOrd="0" destOrd="0" presId="urn:microsoft.com/office/officeart/2005/8/layout/vList5"/>
    <dgm:cxn modelId="{3C6086F4-F17B-124B-A5C4-6A3AC75EBD3C}" type="presOf" srcId="{03ED6F3E-23E3-4444-A043-0EA5B6F95E38}" destId="{F22BA693-2309-9E49-962B-2A5AD8C9702D}" srcOrd="0" destOrd="1" presId="urn:microsoft.com/office/officeart/2005/8/layout/vList5"/>
    <dgm:cxn modelId="{F61994FE-F808-4096-9530-4A93AE4FF174}" srcId="{113BBECB-31FD-4B64-BA08-A2B6AAB4FCB0}" destId="{32CE16DA-5FB4-46D6-97A2-3DC378596809}" srcOrd="0" destOrd="0" parTransId="{7BEF9416-5783-43EB-B76B-CF5FB80D4A20}" sibTransId="{FA30BA58-9C3B-46A0-98DC-997705FD8D84}"/>
    <dgm:cxn modelId="{A5EC05FF-25D1-924E-B899-830FE8A5647F}" type="presParOf" srcId="{F22BDB5B-354E-9649-B43A-6F5208FDB181}" destId="{D5686852-288C-164D-A1CC-5F480E33365D}" srcOrd="0" destOrd="0" presId="urn:microsoft.com/office/officeart/2005/8/layout/vList5"/>
    <dgm:cxn modelId="{BF3C0227-CB54-6D44-BC25-A783D922D24C}" type="presParOf" srcId="{D5686852-288C-164D-A1CC-5F480E33365D}" destId="{9C42F168-BA89-7748-9B5D-0127848DE02F}" srcOrd="0" destOrd="0" presId="urn:microsoft.com/office/officeart/2005/8/layout/vList5"/>
    <dgm:cxn modelId="{3F24E067-CBDD-4445-A9DF-29D067A3D24A}" type="presParOf" srcId="{F22BDB5B-354E-9649-B43A-6F5208FDB181}" destId="{F8A328B5-E5C4-9D46-AE63-103820B77011}" srcOrd="1" destOrd="0" presId="urn:microsoft.com/office/officeart/2005/8/layout/vList5"/>
    <dgm:cxn modelId="{CFBD4A2E-AA1C-8547-903D-E3DB8A40D103}" type="presParOf" srcId="{F22BDB5B-354E-9649-B43A-6F5208FDB181}" destId="{0DA1016C-1DC4-F641-838E-A9C72C2B4B61}" srcOrd="2" destOrd="0" presId="urn:microsoft.com/office/officeart/2005/8/layout/vList5"/>
    <dgm:cxn modelId="{C18BED55-0614-F244-9BBA-0F9764521DCB}" type="presParOf" srcId="{0DA1016C-1DC4-F641-838E-A9C72C2B4B61}" destId="{86793BF2-29BD-7547-A59A-C4C1A0D6BEA3}" srcOrd="0" destOrd="0" presId="urn:microsoft.com/office/officeart/2005/8/layout/vList5"/>
    <dgm:cxn modelId="{862BF636-7F05-B743-8D07-3B0C87EC0A14}" type="presParOf" srcId="{F22BDB5B-354E-9649-B43A-6F5208FDB181}" destId="{11CCD825-C303-8841-AF9F-BB504CCA4052}" srcOrd="3" destOrd="0" presId="urn:microsoft.com/office/officeart/2005/8/layout/vList5"/>
    <dgm:cxn modelId="{9CBBA8A7-70CB-9043-B28B-D1B6E421F1E5}" type="presParOf" srcId="{F22BDB5B-354E-9649-B43A-6F5208FDB181}" destId="{45982802-96CF-174E-8A68-0087D774F562}" srcOrd="4" destOrd="0" presId="urn:microsoft.com/office/officeart/2005/8/layout/vList5"/>
    <dgm:cxn modelId="{07880524-753A-C744-928B-5D81DCFDC991}" type="presParOf" srcId="{45982802-96CF-174E-8A68-0087D774F562}" destId="{C1DB8745-5104-2D4D-A961-1946EE3DF41E}" srcOrd="0" destOrd="0" presId="urn:microsoft.com/office/officeart/2005/8/layout/vList5"/>
    <dgm:cxn modelId="{A497DC87-39FE-024F-997C-85F3C099B0E0}" type="presParOf" srcId="{F22BDB5B-354E-9649-B43A-6F5208FDB181}" destId="{2EEC4282-15DC-834A-B760-A342856CF435}" srcOrd="5" destOrd="0" presId="urn:microsoft.com/office/officeart/2005/8/layout/vList5"/>
    <dgm:cxn modelId="{A94EB4B1-B916-E840-9D40-D08A5599AA7E}" type="presParOf" srcId="{F22BDB5B-354E-9649-B43A-6F5208FDB181}" destId="{7089E961-C343-674E-912F-8EF515256FD3}" srcOrd="6" destOrd="0" presId="urn:microsoft.com/office/officeart/2005/8/layout/vList5"/>
    <dgm:cxn modelId="{9DD6F1CB-0DCF-0E4E-9795-2F97E58BA1F1}" type="presParOf" srcId="{7089E961-C343-674E-912F-8EF515256FD3}" destId="{AF16B6B8-1F84-F446-9C2F-B26A02AE6C37}" srcOrd="0" destOrd="0" presId="urn:microsoft.com/office/officeart/2005/8/layout/vList5"/>
    <dgm:cxn modelId="{C576253A-D219-5E4B-B650-8F64852C391B}" type="presParOf" srcId="{F22BDB5B-354E-9649-B43A-6F5208FDB181}" destId="{72EEF9FE-5AF3-DC47-A3C2-EFC2A048530B}" srcOrd="7" destOrd="0" presId="urn:microsoft.com/office/officeart/2005/8/layout/vList5"/>
    <dgm:cxn modelId="{69A6C9B2-7C44-4548-BA02-327357A1070A}" type="presParOf" srcId="{F22BDB5B-354E-9649-B43A-6F5208FDB181}" destId="{86AD771E-E246-C949-97CD-B4C9C061A083}" srcOrd="8" destOrd="0" presId="urn:microsoft.com/office/officeart/2005/8/layout/vList5"/>
    <dgm:cxn modelId="{AD95E861-2A11-EC4F-989E-879A4103E613}" type="presParOf" srcId="{86AD771E-E246-C949-97CD-B4C9C061A083}" destId="{2C54D522-EE4C-CE42-93F0-7705C6AD0E78}" srcOrd="0" destOrd="0" presId="urn:microsoft.com/office/officeart/2005/8/layout/vList5"/>
    <dgm:cxn modelId="{736276B3-1E6D-F549-A06E-2E8D83E5B186}" type="presParOf" srcId="{86AD771E-E246-C949-97CD-B4C9C061A083}" destId="{F22BA693-2309-9E49-962B-2A5AD8C9702D}" srcOrd="1" destOrd="0" presId="urn:microsoft.com/office/officeart/2005/8/layout/vList5"/>
    <dgm:cxn modelId="{A1CD9AD6-E0A1-9A4C-934F-E25EA3CF5969}" type="presParOf" srcId="{F22BDB5B-354E-9649-B43A-6F5208FDB181}" destId="{7569B6C7-8C60-134B-BCDE-5F60DC56B2EF}" srcOrd="9" destOrd="0" presId="urn:microsoft.com/office/officeart/2005/8/layout/vList5"/>
    <dgm:cxn modelId="{5B1AE792-AD3F-EF40-9EC8-2E4628C8C645}" type="presParOf" srcId="{F22BDB5B-354E-9649-B43A-6F5208FDB181}" destId="{099C32F5-3215-2541-B8A9-30444A056305}" srcOrd="10" destOrd="0" presId="urn:microsoft.com/office/officeart/2005/8/layout/vList5"/>
    <dgm:cxn modelId="{DDF1B1F9-3741-2043-A7C2-EC15F80C888B}" type="presParOf" srcId="{099C32F5-3215-2541-B8A9-30444A056305}" destId="{D6348ADB-2AB6-3943-A57B-3FF34D61FB73}" srcOrd="0" destOrd="0" presId="urn:microsoft.com/office/officeart/2005/8/layout/vList5"/>
    <dgm:cxn modelId="{2E73C099-D545-3046-99D9-8040D672A693}" type="presParOf" srcId="{F22BDB5B-354E-9649-B43A-6F5208FDB181}" destId="{A3F83A8F-955F-734F-9EF1-D8D78B0C7142}" srcOrd="11" destOrd="0" presId="urn:microsoft.com/office/officeart/2005/8/layout/vList5"/>
    <dgm:cxn modelId="{F7595968-080A-2649-ACA9-BE5030EBF547}" type="presParOf" srcId="{F22BDB5B-354E-9649-B43A-6F5208FDB181}" destId="{80EA1956-1E5F-B245-884B-B6251AC43BFC}" srcOrd="12" destOrd="0" presId="urn:microsoft.com/office/officeart/2005/8/layout/vList5"/>
    <dgm:cxn modelId="{AC75220C-0CBA-8F43-BB23-E47F6BB3B17A}" type="presParOf" srcId="{80EA1956-1E5F-B245-884B-B6251AC43BFC}" destId="{9021BBE0-D7CA-8249-BC95-9F195903E78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2F168-BA89-7748-9B5D-0127848DE02F}">
      <dsp:nvSpPr>
        <dsp:cNvPr id="0" name=""/>
        <dsp:cNvSpPr/>
      </dsp:nvSpPr>
      <dsp:spPr>
        <a:xfrm>
          <a:off x="3527" y="3953"/>
          <a:ext cx="2600881" cy="743252"/>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1" kern="1200"/>
            <a:t>Policy name: </a:t>
          </a:r>
          <a:endParaRPr lang="en-US" sz="1400" kern="1200"/>
        </a:p>
      </dsp:txBody>
      <dsp:txXfrm>
        <a:off x="39810" y="40236"/>
        <a:ext cx="2528315" cy="670686"/>
      </dsp:txXfrm>
    </dsp:sp>
    <dsp:sp modelId="{86793BF2-29BD-7547-A59A-C4C1A0D6BEA3}">
      <dsp:nvSpPr>
        <dsp:cNvPr id="0" name=""/>
        <dsp:cNvSpPr/>
      </dsp:nvSpPr>
      <dsp:spPr>
        <a:xfrm>
          <a:off x="3527" y="784367"/>
          <a:ext cx="2600881" cy="743252"/>
        </a:xfrm>
        <a:prstGeom prst="roundRect">
          <a:avLst/>
        </a:prstGeom>
        <a:solidFill>
          <a:schemeClr val="accent5">
            <a:hueOff val="-243816"/>
            <a:satOff val="991"/>
            <a:lumOff val="-45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u="sng" kern="1200"/>
            <a:t>Health Protection (Notification) Regulations 2010 </a:t>
          </a:r>
          <a:endParaRPr lang="en-US" sz="1400" kern="1200"/>
        </a:p>
      </dsp:txBody>
      <dsp:txXfrm>
        <a:off x="39810" y="820650"/>
        <a:ext cx="2528315" cy="670686"/>
      </dsp:txXfrm>
    </dsp:sp>
    <dsp:sp modelId="{C1DB8745-5104-2D4D-A961-1946EE3DF41E}">
      <dsp:nvSpPr>
        <dsp:cNvPr id="0" name=""/>
        <dsp:cNvSpPr/>
      </dsp:nvSpPr>
      <dsp:spPr>
        <a:xfrm>
          <a:off x="3527" y="1564782"/>
          <a:ext cx="2600881" cy="743252"/>
        </a:xfrm>
        <a:prstGeom prst="roundRect">
          <a:avLst/>
        </a:prstGeom>
        <a:solidFill>
          <a:schemeClr val="accent5">
            <a:hueOff val="-487632"/>
            <a:satOff val="1981"/>
            <a:lumOff val="-91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1" kern="1200"/>
            <a:t>What it states: </a:t>
          </a:r>
          <a:endParaRPr lang="en-US" sz="1400" kern="1200"/>
        </a:p>
      </dsp:txBody>
      <dsp:txXfrm>
        <a:off x="39810" y="1601065"/>
        <a:ext cx="2528315" cy="670686"/>
      </dsp:txXfrm>
    </dsp:sp>
    <dsp:sp modelId="{AF16B6B8-1F84-F446-9C2F-B26A02AE6C37}">
      <dsp:nvSpPr>
        <dsp:cNvPr id="0" name=""/>
        <dsp:cNvSpPr/>
      </dsp:nvSpPr>
      <dsp:spPr>
        <a:xfrm>
          <a:off x="3527" y="2345197"/>
          <a:ext cx="2600881" cy="743252"/>
        </a:xfrm>
        <a:prstGeom prst="roundRect">
          <a:avLst/>
        </a:prstGeom>
        <a:solidFill>
          <a:schemeClr val="accent5">
            <a:hueOff val="-731448"/>
            <a:satOff val="2972"/>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t>Meningitis is a notifiable disease.</a:t>
          </a:r>
        </a:p>
      </dsp:txBody>
      <dsp:txXfrm>
        <a:off x="39810" y="2381480"/>
        <a:ext cx="2528315" cy="670686"/>
      </dsp:txXfrm>
    </dsp:sp>
    <dsp:sp modelId="{F22BA693-2309-9E49-962B-2A5AD8C9702D}">
      <dsp:nvSpPr>
        <dsp:cNvPr id="0" name=""/>
        <dsp:cNvSpPr/>
      </dsp:nvSpPr>
      <dsp:spPr>
        <a:xfrm rot="5400000">
          <a:off x="4384664" y="1342815"/>
          <a:ext cx="1053681" cy="4619273"/>
        </a:xfrm>
        <a:prstGeom prst="round2SameRect">
          <a:avLst/>
        </a:prstGeom>
        <a:solidFill>
          <a:schemeClr val="accent5">
            <a:tint val="40000"/>
            <a:alpha val="90000"/>
            <a:hueOff val="0"/>
            <a:satOff val="0"/>
            <a:lumOff val="0"/>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Doctors must report suspected or confirmed cases </a:t>
          </a:r>
        </a:p>
        <a:p>
          <a:pPr marL="114300" lvl="1" indent="-114300" algn="l" defTabSz="666750">
            <a:lnSpc>
              <a:spcPct val="90000"/>
            </a:lnSpc>
            <a:spcBef>
              <a:spcPct val="0"/>
            </a:spcBef>
            <a:spcAft>
              <a:spcPct val="15000"/>
            </a:spcAft>
            <a:buChar char="•"/>
          </a:pPr>
          <a:r>
            <a:rPr lang="en-US" sz="1500" kern="1200"/>
            <a:t>Immediate notification to local health authorities </a:t>
          </a:r>
        </a:p>
      </dsp:txBody>
      <dsp:txXfrm rot="-5400000">
        <a:off x="2601868" y="3177047"/>
        <a:ext cx="4567837" cy="950809"/>
      </dsp:txXfrm>
    </dsp:sp>
    <dsp:sp modelId="{2C54D522-EE4C-CE42-93F0-7705C6AD0E78}">
      <dsp:nvSpPr>
        <dsp:cNvPr id="0" name=""/>
        <dsp:cNvSpPr/>
      </dsp:nvSpPr>
      <dsp:spPr>
        <a:xfrm>
          <a:off x="3527" y="3280826"/>
          <a:ext cx="2598341" cy="743252"/>
        </a:xfrm>
        <a:prstGeom prst="roundRect">
          <a:avLst/>
        </a:prstGeom>
        <a:solidFill>
          <a:schemeClr val="accent5">
            <a:hueOff val="-975264"/>
            <a:satOff val="3962"/>
            <a:lumOff val="-183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1" kern="1200"/>
            <a:t>Main requirements:</a:t>
          </a:r>
          <a:endParaRPr lang="en-US" sz="1400" kern="1200"/>
        </a:p>
      </dsp:txBody>
      <dsp:txXfrm>
        <a:off x="39810" y="3317109"/>
        <a:ext cx="2525775" cy="670686"/>
      </dsp:txXfrm>
    </dsp:sp>
    <dsp:sp modelId="{D6348ADB-2AB6-3943-A57B-3FF34D61FB73}">
      <dsp:nvSpPr>
        <dsp:cNvPr id="0" name=""/>
        <dsp:cNvSpPr/>
      </dsp:nvSpPr>
      <dsp:spPr>
        <a:xfrm>
          <a:off x="3527" y="4216456"/>
          <a:ext cx="2600881" cy="743252"/>
        </a:xfrm>
        <a:prstGeom prst="roundRect">
          <a:avLst/>
        </a:prstGeom>
        <a:solidFill>
          <a:schemeClr val="accent5">
            <a:hueOff val="-1219080"/>
            <a:satOff val="4953"/>
            <a:lumOff val="-228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1" kern="1200"/>
            <a:t>Purpose </a:t>
          </a:r>
          <a:endParaRPr lang="en-US" sz="1400" kern="1200"/>
        </a:p>
      </dsp:txBody>
      <dsp:txXfrm>
        <a:off x="39810" y="4252739"/>
        <a:ext cx="2528315" cy="670686"/>
      </dsp:txXfrm>
    </dsp:sp>
    <dsp:sp modelId="{9021BBE0-D7CA-8249-BC95-9F195903E786}">
      <dsp:nvSpPr>
        <dsp:cNvPr id="0" name=""/>
        <dsp:cNvSpPr/>
      </dsp:nvSpPr>
      <dsp:spPr>
        <a:xfrm>
          <a:off x="3527" y="4996870"/>
          <a:ext cx="2600881" cy="743252"/>
        </a:xfrm>
        <a:prstGeom prst="roundRect">
          <a:avLst/>
        </a:prstGeom>
        <a:solidFill>
          <a:schemeClr val="accent5">
            <a:hueOff val="-1462896"/>
            <a:satOff val="5943"/>
            <a:lumOff val="-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t>Early detection and outbreak control.</a:t>
          </a:r>
        </a:p>
      </dsp:txBody>
      <dsp:txXfrm>
        <a:off x="39810" y="5033153"/>
        <a:ext cx="2528315" cy="6706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256032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81183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998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012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1394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955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65614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0897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01381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94652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3/16/2026</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86224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3/16/2026</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5156940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gif"/><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uidance/meningitis" TargetMode="External"/><Relationship Id="rId2" Type="http://schemas.openxmlformats.org/officeDocument/2006/relationships/hyperlink" Target="https://www.nhs.uk/conditions/meningitis/" TargetMode="External"/><Relationship Id="rId1" Type="http://schemas.openxmlformats.org/officeDocument/2006/relationships/slideLayout" Target="../slideLayouts/slideLayout2.xml"/><Relationship Id="rId5" Type="http://schemas.openxmlformats.org/officeDocument/2006/relationships/hyperlink" Target="https://www.nhs.uk/conditions/vaccinations/nhs-vaccinations-and-when-to-have-them/" TargetMode="External"/><Relationship Id="rId4" Type="http://schemas.openxmlformats.org/officeDocument/2006/relationships/hyperlink" Target="https://www.gov.uk/guidance/notifiable-diseases-and-causative-organisms-how-to-repor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vaccinations/menacwy-vaccine/" TargetMode="External"/><Relationship Id="rId2" Type="http://schemas.openxmlformats.org/officeDocument/2006/relationships/hyperlink" Target="https://www.gov.uk/government/publications/health-protection-in-schools-and-other-childcare-facilities/managing-outbreaks-and-incidents" TargetMode="External"/><Relationship Id="rId1" Type="http://schemas.openxmlformats.org/officeDocument/2006/relationships/slideLayout" Target="../slideLayouts/slideLayout2.xml"/><Relationship Id="rId4" Type="http://schemas.openxmlformats.org/officeDocument/2006/relationships/hyperlink" Target="https://www.meningitisnow.org/get-support/supporting-young-people/meningitis-in-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194" y="4602162"/>
            <a:ext cx="5963102" cy="1720850"/>
          </a:xfrm>
        </p:spPr>
        <p:txBody>
          <a:bodyPr anchor="ctr">
            <a:normAutofit/>
          </a:bodyPr>
          <a:lstStyle/>
          <a:p>
            <a:r>
              <a:rPr lang="en-GB" sz="2000" u="sng"/>
              <a:t>Case study B – Meningitis</a:t>
            </a:r>
            <a:br>
              <a:rPr lang="en-GB" sz="2000" u="sng" dirty="0"/>
            </a:br>
            <a:r>
              <a:rPr lang="en-GB" dirty="0"/>
              <a:t>  </a:t>
            </a:r>
            <a:br>
              <a:rPr lang="en-GB" dirty="0"/>
            </a:br>
            <a:r>
              <a:rPr lang="en-GB" sz="1800"/>
              <a:t>LCHS4004 Discussion assessment</a:t>
            </a:r>
            <a:endParaRPr lang="en-US"/>
          </a:p>
        </p:txBody>
      </p:sp>
      <p:sp>
        <p:nvSpPr>
          <p:cNvPr id="3" name="Subtitle 2"/>
          <p:cNvSpPr>
            <a:spLocks noGrp="1"/>
          </p:cNvSpPr>
          <p:nvPr>
            <p:ph type="subTitle" idx="1"/>
          </p:nvPr>
        </p:nvSpPr>
        <p:spPr>
          <a:xfrm>
            <a:off x="6143706" y="4602163"/>
            <a:ext cx="5966051" cy="1720850"/>
          </a:xfrm>
        </p:spPr>
        <p:txBody>
          <a:bodyPr vert="horz" lIns="0" tIns="0" rIns="0" bIns="0" rtlCol="0" anchor="ctr" anchorCtr="0">
            <a:noAutofit/>
          </a:bodyPr>
          <a:lstStyle/>
          <a:p>
            <a:r>
              <a:rPr lang="en-GB" sz="1600" dirty="0" err="1">
                <a:solidFill>
                  <a:srgbClr val="FFFFFF">
                    <a:alpha val="70000"/>
                  </a:srgbClr>
                </a:solidFill>
              </a:rPr>
              <a:t>Rohanjit</a:t>
            </a:r>
            <a:r>
              <a:rPr lang="en-GB" sz="1600" dirty="0">
                <a:solidFill>
                  <a:srgbClr val="FFFFFF">
                    <a:alpha val="70000"/>
                  </a:srgbClr>
                </a:solidFill>
              </a:rPr>
              <a:t> Singh Banwait – 2441429</a:t>
            </a:r>
          </a:p>
          <a:p>
            <a:r>
              <a:rPr lang="en-GB" sz="1600">
                <a:solidFill>
                  <a:srgbClr val="FFFFFF">
                    <a:alpha val="70000"/>
                  </a:srgbClr>
                </a:solidFill>
              </a:rPr>
              <a:t>Nasreen Begum - 2008171</a:t>
            </a:r>
            <a:endParaRPr lang="en-GB" sz="1600" dirty="0">
              <a:solidFill>
                <a:srgbClr val="FFFFFF">
                  <a:alpha val="70000"/>
                </a:srgbClr>
              </a:solidFill>
            </a:endParaRPr>
          </a:p>
          <a:p>
            <a:r>
              <a:rPr lang="en-GB" sz="1600" dirty="0">
                <a:solidFill>
                  <a:srgbClr val="FFFFFF">
                    <a:alpha val="70000"/>
                  </a:srgbClr>
                </a:solidFill>
              </a:rPr>
              <a:t>Ivana </a:t>
            </a:r>
            <a:r>
              <a:rPr lang="en-GB" sz="1600" dirty="0" err="1">
                <a:solidFill>
                  <a:srgbClr val="FFFFFF">
                    <a:alpha val="70000"/>
                  </a:srgbClr>
                </a:solidFill>
              </a:rPr>
              <a:t>Balogova</a:t>
            </a:r>
            <a:r>
              <a:rPr lang="en-GB" sz="1600" dirty="0">
                <a:solidFill>
                  <a:srgbClr val="FFFFFF">
                    <a:alpha val="70000"/>
                  </a:srgbClr>
                </a:solidFill>
              </a:rPr>
              <a:t> - </a:t>
            </a:r>
            <a:r>
              <a:rPr lang="en-GB" sz="1600" dirty="0">
                <a:solidFill>
                  <a:srgbClr val="FFFFFF">
                    <a:alpha val="70000"/>
                  </a:srgbClr>
                </a:solidFill>
                <a:latin typeface="Avenir Next LT Pro Light"/>
              </a:rPr>
              <a:t>1916775</a:t>
            </a:r>
            <a:endParaRPr lang="en-GB" sz="1800" i="0" dirty="0">
              <a:solidFill>
                <a:srgbClr val="FFFFFF">
                  <a:alpha val="70000"/>
                </a:srgbClr>
              </a:solidFill>
              <a:latin typeface="Tw Cen MT"/>
            </a:endParaRPr>
          </a:p>
          <a:p>
            <a:r>
              <a:rPr lang="en-GB" sz="1600">
                <a:solidFill>
                  <a:srgbClr val="FFFFFF">
                    <a:alpha val="70000"/>
                  </a:srgbClr>
                </a:solidFill>
              </a:rPr>
              <a:t>Maria - </a:t>
            </a:r>
            <a:endParaRPr lang="en-GB" sz="2000" dirty="0">
              <a:solidFill>
                <a:srgbClr val="FFFFFF">
                  <a:alpha val="70000"/>
                </a:srgbClr>
              </a:solidFill>
            </a:endParaRPr>
          </a:p>
          <a:p>
            <a:r>
              <a:rPr lang="en-GB" sz="1600">
                <a:solidFill>
                  <a:srgbClr val="FFFFFF">
                    <a:alpha val="70000"/>
                  </a:srgbClr>
                </a:solidFill>
              </a:rPr>
              <a:t>Karol  - 2515346</a:t>
            </a:r>
            <a:endParaRPr lang="en-GB" sz="1600" dirty="0">
              <a:solidFill>
                <a:srgbClr val="FFFFFF">
                  <a:alpha val="70000"/>
                </a:srgbClr>
              </a:solidFill>
            </a:endParaRPr>
          </a:p>
        </p:txBody>
      </p:sp>
      <p:pic>
        <p:nvPicPr>
          <p:cNvPr id="17" name="Picture 16">
            <a:extLst>
              <a:ext uri="{FF2B5EF4-FFF2-40B4-BE49-F238E27FC236}">
                <a16:creationId xmlns:a16="http://schemas.microsoft.com/office/drawing/2014/main" id="{61CEA0B2-0E8C-249A-2E2A-46483F4D193A}"/>
              </a:ext>
            </a:extLst>
          </p:cNvPr>
          <p:cNvPicPr>
            <a:picLocks noChangeAspect="1"/>
          </p:cNvPicPr>
          <p:nvPr/>
        </p:nvPicPr>
        <p:blipFill>
          <a:blip r:embed="rId2"/>
          <a:srcRect t="49235" r="-2" b="17834"/>
          <a:stretch>
            <a:fillRect/>
          </a:stretch>
        </p:blipFill>
        <p:spPr>
          <a:xfrm>
            <a:off x="20" y="10"/>
            <a:ext cx="12191977" cy="4014777"/>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A008-4DED-2C04-DB04-AD270AE886C7}"/>
              </a:ext>
            </a:extLst>
          </p:cNvPr>
          <p:cNvSpPr>
            <a:spLocks noGrp="1"/>
          </p:cNvSpPr>
          <p:nvPr>
            <p:ph type="title"/>
          </p:nvPr>
        </p:nvSpPr>
        <p:spPr>
          <a:xfrm>
            <a:off x="73660" y="127318"/>
            <a:ext cx="10026650" cy="655637"/>
          </a:xfrm>
        </p:spPr>
        <p:txBody>
          <a:bodyPr/>
          <a:lstStyle/>
          <a:p>
            <a:r>
              <a:rPr lang="en-GB"/>
              <a:t>Introduction </a:t>
            </a:r>
          </a:p>
        </p:txBody>
      </p:sp>
      <p:sp>
        <p:nvSpPr>
          <p:cNvPr id="3" name="Content Placeholder 2">
            <a:extLst>
              <a:ext uri="{FF2B5EF4-FFF2-40B4-BE49-F238E27FC236}">
                <a16:creationId xmlns:a16="http://schemas.microsoft.com/office/drawing/2014/main" id="{BAB92F88-A39A-E47B-BA55-1479727820B6}"/>
              </a:ext>
            </a:extLst>
          </p:cNvPr>
          <p:cNvSpPr>
            <a:spLocks noGrp="1"/>
          </p:cNvSpPr>
          <p:nvPr>
            <p:ph idx="1"/>
          </p:nvPr>
        </p:nvSpPr>
        <p:spPr>
          <a:xfrm>
            <a:off x="144780" y="642620"/>
            <a:ext cx="10026650" cy="3978275"/>
          </a:xfrm>
        </p:spPr>
        <p:txBody>
          <a:bodyPr>
            <a:normAutofit fontScale="77500" lnSpcReduction="20000"/>
          </a:bodyPr>
          <a:lstStyle/>
          <a:p>
            <a:pPr marL="0" indent="0">
              <a:lnSpc>
                <a:spcPct val="120000"/>
              </a:lnSpc>
              <a:buNone/>
            </a:pPr>
            <a:r>
              <a:rPr lang="en-GB" sz="1800" b="1">
                <a:solidFill>
                  <a:srgbClr val="FFFFFF">
                    <a:alpha val="70000"/>
                  </a:srgbClr>
                </a:solidFill>
                <a:latin typeface="Aptos"/>
              </a:rPr>
              <a:t>What is Meningitis?</a:t>
            </a:r>
            <a:endParaRPr lang="en-US" sz="18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•Serious illness affecting the protective layers around the brain and spinal cord</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•Caused by bacteria, viruses, or other germs</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•Can develop quickly and become dangerous if untreated</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•Early recognition of symptoms helps get faster medical care (National Health Service, 2023; UK Health Security Agency, 2023)</a:t>
            </a:r>
            <a:endParaRPr lang="en-US" sz="1600">
              <a:solidFill>
                <a:srgbClr val="FFFFFF">
                  <a:alpha val="70000"/>
                </a:srgbClr>
              </a:solidFill>
              <a:latin typeface="Aptos"/>
            </a:endParaRPr>
          </a:p>
          <a:p>
            <a:pPr marL="0" indent="0">
              <a:lnSpc>
                <a:spcPct val="120000"/>
              </a:lnSpc>
              <a:buNone/>
            </a:pPr>
            <a:r>
              <a:rPr lang="en-GB" sz="1800" b="1">
                <a:solidFill>
                  <a:srgbClr val="FFFFFF">
                    <a:alpha val="70000"/>
                  </a:srgbClr>
                </a:solidFill>
                <a:latin typeface="Aptos"/>
              </a:rPr>
              <a:t>Common Symptoms</a:t>
            </a:r>
            <a:endParaRPr lang="en-US" sz="18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•High fever</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•Severe headache</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•Stiff or painful neck</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•Sensitivity to bright light</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•Nausea or vomiting</a:t>
            </a:r>
            <a:endParaRPr lang="en-US" sz="1600">
              <a:solidFill>
                <a:srgbClr val="FFFFFF">
                  <a:alpha val="70000"/>
                </a:srgbClr>
              </a:solidFill>
              <a:latin typeface="Aptos"/>
            </a:endParaRPr>
          </a:p>
          <a:p>
            <a:pPr marL="0" indent="0">
              <a:lnSpc>
                <a:spcPct val="120000"/>
              </a:lnSpc>
              <a:buNone/>
            </a:pPr>
            <a:r>
              <a:rPr lang="en-GB" sz="1600" b="1">
                <a:solidFill>
                  <a:srgbClr val="FFFFFF">
                    <a:alpha val="70000"/>
                  </a:srgbClr>
                </a:solidFill>
                <a:latin typeface="Aptos"/>
              </a:rPr>
              <a:t>•Rash that does not fade when pressed</a:t>
            </a:r>
            <a:endParaRPr lang="en-GB"/>
          </a:p>
        </p:txBody>
      </p:sp>
      <p:pic>
        <p:nvPicPr>
          <p:cNvPr id="4" name="Picture 3" descr="A diagram of a person&amp;#39;s brain&#10;&#10;AI-generated content may be incorrect.">
            <a:extLst>
              <a:ext uri="{FF2B5EF4-FFF2-40B4-BE49-F238E27FC236}">
                <a16:creationId xmlns:a16="http://schemas.microsoft.com/office/drawing/2014/main" id="{8E60E6F9-F297-AE31-00C2-EF8AFD87B12C}"/>
              </a:ext>
            </a:extLst>
          </p:cNvPr>
          <p:cNvPicPr>
            <a:picLocks noChangeAspect="1"/>
          </p:cNvPicPr>
          <p:nvPr/>
        </p:nvPicPr>
        <p:blipFill>
          <a:blip r:embed="rId2"/>
          <a:stretch>
            <a:fillRect/>
          </a:stretch>
        </p:blipFill>
        <p:spPr>
          <a:xfrm>
            <a:off x="7220585" y="2325370"/>
            <a:ext cx="4009390" cy="4411980"/>
          </a:xfrm>
          <a:prstGeom prst="rect">
            <a:avLst/>
          </a:prstGeom>
        </p:spPr>
      </p:pic>
    </p:spTree>
    <p:extLst>
      <p:ext uri="{BB962C8B-B14F-4D97-AF65-F5344CB8AC3E}">
        <p14:creationId xmlns:p14="http://schemas.microsoft.com/office/powerpoint/2010/main" val="206511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 shot of a chart&#10;&#10;AI-generated content may be incorrect.">
            <a:extLst>
              <a:ext uri="{FF2B5EF4-FFF2-40B4-BE49-F238E27FC236}">
                <a16:creationId xmlns:a16="http://schemas.microsoft.com/office/drawing/2014/main" id="{FC75C017-FE7B-F497-8A98-FD149F0CC77E}"/>
              </a:ext>
            </a:extLst>
          </p:cNvPr>
          <p:cNvPicPr>
            <a:picLocks noChangeAspect="1"/>
          </p:cNvPicPr>
          <p:nvPr/>
        </p:nvPicPr>
        <p:blipFill>
          <a:blip r:embed="rId2"/>
          <a:stretch>
            <a:fillRect/>
          </a:stretch>
        </p:blipFill>
        <p:spPr>
          <a:xfrm>
            <a:off x="0" y="2677"/>
            <a:ext cx="12192000" cy="6852646"/>
          </a:xfrm>
          <a:prstGeom prst="rect">
            <a:avLst/>
          </a:prstGeom>
        </p:spPr>
      </p:pic>
    </p:spTree>
    <p:extLst>
      <p:ext uri="{BB962C8B-B14F-4D97-AF65-F5344CB8AC3E}">
        <p14:creationId xmlns:p14="http://schemas.microsoft.com/office/powerpoint/2010/main" val="3119890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DC320D-2340-DD82-F307-0532BC5CF86A}"/>
              </a:ext>
            </a:extLst>
          </p:cNvPr>
          <p:cNvSpPr>
            <a:spLocks noGrp="1"/>
          </p:cNvSpPr>
          <p:nvPr>
            <p:ph idx="1"/>
          </p:nvPr>
        </p:nvSpPr>
        <p:spPr>
          <a:xfrm>
            <a:off x="2540" y="185420"/>
            <a:ext cx="9711690" cy="4496435"/>
          </a:xfrm>
        </p:spPr>
        <p:txBody>
          <a:bodyPr>
            <a:normAutofit fontScale="85000" lnSpcReduction="20000"/>
          </a:bodyPr>
          <a:lstStyle/>
          <a:p>
            <a:pPr marL="359410" indent="-359410">
              <a:lnSpc>
                <a:spcPct val="90000"/>
              </a:lnSpc>
            </a:pPr>
            <a:r>
              <a:rPr lang="en-GB" sz="2400" b="1" u="sng">
                <a:latin typeface="Aptos Light"/>
              </a:rPr>
              <a:t>Key Points:</a:t>
            </a:r>
            <a:endParaRPr lang="en-US" sz="2400">
              <a:latin typeface="Aptos Light"/>
            </a:endParaRPr>
          </a:p>
          <a:p>
            <a:pPr marL="359410" indent="-359410">
              <a:lnSpc>
                <a:spcPct val="90000"/>
              </a:lnSpc>
              <a:buClr>
                <a:srgbClr val="EF8C6A"/>
              </a:buClr>
            </a:pPr>
            <a:endParaRPr lang="en-GB" sz="1600" dirty="0">
              <a:latin typeface="Aptos Light"/>
            </a:endParaRPr>
          </a:p>
          <a:p>
            <a:pPr marL="359410" indent="-359410">
              <a:lnSpc>
                <a:spcPct val="90000"/>
              </a:lnSpc>
              <a:buClr>
                <a:srgbClr val="EF8C6A"/>
              </a:buClr>
            </a:pPr>
            <a:r>
              <a:rPr lang="en-GB" sz="1600" u="sng" dirty="0">
                <a:latin typeface="Aptos Light"/>
              </a:rPr>
              <a:t>• </a:t>
            </a:r>
            <a:r>
              <a:rPr lang="en-GB" u="sng" dirty="0">
                <a:latin typeface="Aptos Light"/>
              </a:rPr>
              <a:t>The UK reports fewer cases and deaths than the global average (NHS, 2023; UK Health </a:t>
            </a:r>
            <a:r>
              <a:rPr lang="en-GB" u="sng">
                <a:latin typeface="Aptos Light"/>
              </a:rPr>
              <a:t>Security Agency</a:t>
            </a:r>
            <a:r>
              <a:rPr lang="en-GB" u="sng" dirty="0">
                <a:latin typeface="Aptos Light"/>
              </a:rPr>
              <a:t>, 2023).</a:t>
            </a:r>
            <a:endParaRPr lang="en-US" dirty="0">
              <a:latin typeface="Aptos Light"/>
            </a:endParaRPr>
          </a:p>
          <a:p>
            <a:pPr marL="285750" indent="-285750">
              <a:lnSpc>
                <a:spcPct val="90000"/>
              </a:lnSpc>
              <a:buClr>
                <a:srgbClr val="EF8C6A"/>
              </a:buClr>
              <a:buFont typeface="Arial,Sans-Serif" panose="05000000000000000000" pitchFamily="2" charset="2"/>
              <a:buChar char="•"/>
            </a:pPr>
            <a:r>
              <a:rPr lang="en-GB" u="sng" dirty="0">
                <a:latin typeface="Aptos Light"/>
              </a:rPr>
              <a:t>The fatality rate in the UK is slightly lower than worldwide levels (NHS, 2023; UK Health </a:t>
            </a:r>
            <a:r>
              <a:rPr lang="en-GB" u="sng">
                <a:latin typeface="Aptos Light"/>
              </a:rPr>
              <a:t>Security Agency</a:t>
            </a:r>
            <a:r>
              <a:rPr lang="en-GB" u="sng" dirty="0">
                <a:latin typeface="Aptos Light"/>
              </a:rPr>
              <a:t>, 2023).</a:t>
            </a:r>
            <a:endParaRPr lang="en-US" dirty="0">
              <a:latin typeface="Aptos Light"/>
            </a:endParaRPr>
          </a:p>
          <a:p>
            <a:pPr marL="285750" indent="-285750">
              <a:lnSpc>
                <a:spcPct val="90000"/>
              </a:lnSpc>
              <a:buClr>
                <a:srgbClr val="EF8C6A"/>
              </a:buClr>
              <a:buFont typeface="Arial,Sans-Serif" panose="05000000000000000000" pitchFamily="2" charset="2"/>
              <a:buChar char="•"/>
            </a:pPr>
            <a:r>
              <a:rPr lang="en-GB" u="sng">
                <a:latin typeface="Aptos Light"/>
              </a:rPr>
              <a:t>Strong vaccination programs and accessible healthcare contribute to better outcomes in the UK(NHS, 2023; UK Health Security Agency, 2023).</a:t>
            </a:r>
            <a:endParaRPr lang="en-US">
              <a:latin typeface="Aptos Light"/>
            </a:endParaRPr>
          </a:p>
          <a:p>
            <a:pPr marL="359410" indent="-359410">
              <a:lnSpc>
                <a:spcPct val="90000"/>
              </a:lnSpc>
              <a:buClr>
                <a:srgbClr val="EF8C6A"/>
              </a:buClr>
            </a:pPr>
            <a:endParaRPr lang="en-GB" dirty="0">
              <a:latin typeface="Aptos Light"/>
            </a:endParaRPr>
          </a:p>
          <a:p>
            <a:pPr marL="359410" indent="-359410">
              <a:lnSpc>
                <a:spcPct val="90000"/>
              </a:lnSpc>
              <a:buClr>
                <a:srgbClr val="EF8C6A"/>
              </a:buClr>
            </a:pPr>
            <a:r>
              <a:rPr lang="en-GB" sz="2400" b="1" u="sng">
                <a:latin typeface="Aptos Light"/>
              </a:rPr>
              <a:t>Why Measuring Meningitis Data is Important:</a:t>
            </a:r>
            <a:endParaRPr lang="en-US" sz="2400">
              <a:latin typeface="Aptos Light"/>
            </a:endParaRPr>
          </a:p>
          <a:p>
            <a:pPr marL="359410" indent="-359410">
              <a:lnSpc>
                <a:spcPct val="90000"/>
              </a:lnSpc>
              <a:buClr>
                <a:srgbClr val="EF8C6A"/>
              </a:buClr>
            </a:pPr>
            <a:endParaRPr lang="en-GB" sz="1600" dirty="0">
              <a:latin typeface="Aptos Light"/>
            </a:endParaRPr>
          </a:p>
          <a:p>
            <a:pPr marL="285750" indent="-285750">
              <a:lnSpc>
                <a:spcPct val="90000"/>
              </a:lnSpc>
              <a:buClr>
                <a:srgbClr val="EF8C6A"/>
              </a:buClr>
              <a:buFont typeface="Arial,Sans-Serif" panose="05000000000000000000" pitchFamily="2" charset="2"/>
              <a:buChar char="•"/>
            </a:pPr>
            <a:r>
              <a:rPr lang="en-GB" u="sng">
                <a:latin typeface="Aptos Light"/>
              </a:rPr>
              <a:t>Helps track the spread of the disease over time.</a:t>
            </a:r>
            <a:endParaRPr lang="en-US">
              <a:latin typeface="Aptos Light"/>
            </a:endParaRPr>
          </a:p>
          <a:p>
            <a:pPr marL="285750" indent="-285750">
              <a:lnSpc>
                <a:spcPct val="90000"/>
              </a:lnSpc>
              <a:buClr>
                <a:srgbClr val="EF8C6A"/>
              </a:buClr>
              <a:buFont typeface="Arial,Sans-Serif" panose="05000000000000000000" pitchFamily="2" charset="2"/>
              <a:buChar char="•"/>
            </a:pPr>
            <a:r>
              <a:rPr lang="en-GB" u="sng" dirty="0">
                <a:latin typeface="Aptos Light"/>
              </a:rPr>
              <a:t>Identifies high-risk populations and areas needing vaccination.</a:t>
            </a:r>
            <a:endParaRPr lang="en-US" dirty="0">
              <a:latin typeface="Aptos Light"/>
            </a:endParaRPr>
          </a:p>
          <a:p>
            <a:pPr marL="285750" indent="-285750">
              <a:lnSpc>
                <a:spcPct val="90000"/>
              </a:lnSpc>
              <a:buClr>
                <a:srgbClr val="EF8C6A"/>
              </a:buClr>
              <a:buFont typeface="Arial,Sans-Serif" panose="05000000000000000000" pitchFamily="2" charset="2"/>
              <a:buChar char="•"/>
            </a:pPr>
            <a:r>
              <a:rPr lang="en-GB" u="sng">
                <a:latin typeface="Aptos Light"/>
              </a:rPr>
              <a:t>Informs public health policies and emergency responses.</a:t>
            </a:r>
            <a:endParaRPr lang="en-US">
              <a:latin typeface="Aptos Light"/>
            </a:endParaRPr>
          </a:p>
          <a:p>
            <a:pPr marL="285750" indent="-285750">
              <a:lnSpc>
                <a:spcPct val="90000"/>
              </a:lnSpc>
              <a:buClr>
                <a:srgbClr val="EF8C6A"/>
              </a:buClr>
              <a:buFont typeface="Arial,Sans-Serif" panose="05000000000000000000" pitchFamily="2" charset="2"/>
              <a:buChar char="•"/>
            </a:pPr>
            <a:r>
              <a:rPr lang="en-GB" u="sng">
                <a:latin typeface="Aptos Light"/>
              </a:rPr>
              <a:t>Monitors effectiveness of vaccination programs and treatments.</a:t>
            </a:r>
            <a:endParaRPr lang="en-US">
              <a:latin typeface="Aptos Light"/>
            </a:endParaRPr>
          </a:p>
          <a:p>
            <a:pPr marL="285750" indent="-285750">
              <a:lnSpc>
                <a:spcPct val="90000"/>
              </a:lnSpc>
              <a:buClr>
                <a:srgbClr val="EF8C6A"/>
              </a:buClr>
              <a:buFont typeface="Arial,Sans-Serif" panose="05000000000000000000" pitchFamily="2" charset="2"/>
              <a:buChar char="•"/>
            </a:pPr>
            <a:r>
              <a:rPr lang="en-GB" u="sng">
                <a:latin typeface="Aptos Light"/>
              </a:rPr>
              <a:t>Supports awareness campaigns to prevent outbreaks.</a:t>
            </a:r>
            <a:endParaRPr lang="en-GB"/>
          </a:p>
        </p:txBody>
      </p:sp>
      <p:pic>
        <p:nvPicPr>
          <p:cNvPr id="4" name="Picture 3" descr="A close-up of a person&amp;#39;s head&#10;&#10;AI-generated content may be incorrect.">
            <a:extLst>
              <a:ext uri="{FF2B5EF4-FFF2-40B4-BE49-F238E27FC236}">
                <a16:creationId xmlns:a16="http://schemas.microsoft.com/office/drawing/2014/main" id="{BD60E6D5-AD6B-EA2D-6DD0-48052271DB2D}"/>
              </a:ext>
            </a:extLst>
          </p:cNvPr>
          <p:cNvPicPr>
            <a:picLocks noChangeAspect="1"/>
          </p:cNvPicPr>
          <p:nvPr/>
        </p:nvPicPr>
        <p:blipFill>
          <a:blip r:embed="rId2"/>
          <a:stretch>
            <a:fillRect/>
          </a:stretch>
        </p:blipFill>
        <p:spPr>
          <a:xfrm>
            <a:off x="6879272" y="2880995"/>
            <a:ext cx="4143375" cy="3371850"/>
          </a:xfrm>
          <a:prstGeom prst="rect">
            <a:avLst/>
          </a:prstGeom>
        </p:spPr>
      </p:pic>
    </p:spTree>
    <p:extLst>
      <p:ext uri="{BB962C8B-B14F-4D97-AF65-F5344CB8AC3E}">
        <p14:creationId xmlns:p14="http://schemas.microsoft.com/office/powerpoint/2010/main" val="2813264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F646-6F1B-8F74-B79E-AF6FE644B463}"/>
              </a:ext>
            </a:extLst>
          </p:cNvPr>
          <p:cNvSpPr>
            <a:spLocks noGrp="1"/>
          </p:cNvSpPr>
          <p:nvPr>
            <p:ph type="title"/>
          </p:nvPr>
        </p:nvSpPr>
        <p:spPr>
          <a:xfrm>
            <a:off x="856476" y="91262"/>
            <a:ext cx="10026650" cy="655637"/>
          </a:xfrm>
        </p:spPr>
        <p:txBody>
          <a:bodyPr>
            <a:normAutofit fontScale="90000"/>
          </a:bodyPr>
          <a:lstStyle/>
          <a:p>
            <a:r>
              <a:rPr lang="en-GB"/>
              <a:t>Monitoring and strategies for meningitis</a:t>
            </a:r>
          </a:p>
        </p:txBody>
      </p:sp>
      <p:sp>
        <p:nvSpPr>
          <p:cNvPr id="4" name="TextBox 3">
            <a:extLst>
              <a:ext uri="{FF2B5EF4-FFF2-40B4-BE49-F238E27FC236}">
                <a16:creationId xmlns:a16="http://schemas.microsoft.com/office/drawing/2014/main" id="{5FE20558-329A-BB3C-1B93-42DC6DC5764C}"/>
              </a:ext>
            </a:extLst>
          </p:cNvPr>
          <p:cNvSpPr txBox="1"/>
          <p:nvPr/>
        </p:nvSpPr>
        <p:spPr>
          <a:xfrm>
            <a:off x="408878" y="817756"/>
            <a:ext cx="10547195"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a:solidFill>
                  <a:srgbClr val="FFFFFF"/>
                </a:solidFill>
                <a:latin typeface="Amasis MT Pro Light"/>
              </a:rPr>
              <a:t>In the UK, meningitis is mainly monitored by the NHS working with the UK health security agency.</a:t>
            </a: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lang="en-GB" sz="2000" baseline="0">
                <a:solidFill>
                  <a:srgbClr val="FFFFFF"/>
                </a:solidFill>
                <a:latin typeface="Amasis MT Pro Light"/>
              </a:rPr>
              <a:t>If someone has symptoms like fever, severe headache, stiff neck, or confusion, it is treated as a medical emergency.</a:t>
            </a: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lang="en-GB" sz="2000" baseline="0">
                <a:solidFill>
                  <a:srgbClr val="FFFFFF"/>
                </a:solidFill>
                <a:latin typeface="Amasis MT Pro Light"/>
              </a:rPr>
              <a:t>Patients are usually sent straight to hospital.</a:t>
            </a: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lang="en-GB" sz="2000" baseline="0">
                <a:solidFill>
                  <a:srgbClr val="FFFFFF"/>
                </a:solidFill>
                <a:latin typeface="Amasis MT Pro Light"/>
              </a:rPr>
              <a:t>Doctors perform tests such as blood tests or a lumbar puncture to confirm meningitis.</a:t>
            </a: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sz="2000">
                <a:latin typeface="Amasis MT Pro Light"/>
                <a:ea typeface="Amasis MT Pro Light"/>
                <a:cs typeface="Amasis MT Pro Light"/>
              </a:rPr>
              <a:t>​</a:t>
            </a:r>
            <a:br>
              <a:rPr sz="2000">
                <a:latin typeface="Amasis MT Pro Light"/>
                <a:ea typeface="Amasis MT Pro Light"/>
                <a:cs typeface="Amasis MT Pro Light"/>
              </a:rPr>
            </a:br>
            <a:r>
              <a:rPr lang="en-GB" sz="2000" baseline="0">
                <a:solidFill>
                  <a:srgbClr val="FFFFFF"/>
                </a:solidFill>
                <a:latin typeface="Amasis MT Pro Light"/>
              </a:rPr>
              <a:t>Early treatment is very important, especially for bacterial meningitis, because it reduces serious complications. </a:t>
            </a:r>
            <a:endParaRPr lang="en-GB"/>
          </a:p>
          <a:p>
            <a:pPr algn="ctr"/>
            <a:endParaRPr lang="en-GB"/>
          </a:p>
        </p:txBody>
      </p:sp>
    </p:spTree>
    <p:extLst>
      <p:ext uri="{BB962C8B-B14F-4D97-AF65-F5344CB8AC3E}">
        <p14:creationId xmlns:p14="http://schemas.microsoft.com/office/powerpoint/2010/main" val="357634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BD24EE-278E-E965-8362-6AA112630161}"/>
              </a:ext>
            </a:extLst>
          </p:cNvPr>
          <p:cNvSpPr>
            <a:spLocks noGrp="1"/>
          </p:cNvSpPr>
          <p:nvPr>
            <p:ph idx="1"/>
          </p:nvPr>
        </p:nvSpPr>
        <p:spPr>
          <a:xfrm>
            <a:off x="408940" y="419100"/>
            <a:ext cx="10026650" cy="3978275"/>
          </a:xfrm>
        </p:spPr>
        <p:txBody>
          <a:bodyPr/>
          <a:lstStyle/>
          <a:p>
            <a:pPr marL="359410" indent="-359410">
              <a:lnSpc>
                <a:spcPct val="120000"/>
              </a:lnSpc>
            </a:pPr>
            <a:r>
              <a:rPr lang="en-GB" dirty="0">
                <a:latin typeface="Tw Cen MT"/>
              </a:rPr>
              <a:t>In the UK, all suspected or confirmed meningitis cases must be </a:t>
            </a:r>
            <a:r>
              <a:rPr lang="en-GB" dirty="0" err="1">
                <a:latin typeface="Tw Cen MT"/>
              </a:rPr>
              <a:t>officiallyreported</a:t>
            </a:r>
            <a:r>
              <a:rPr lang="en-GB" dirty="0">
                <a:latin typeface="Tw Cen MT"/>
              </a:rPr>
              <a:t>.</a:t>
            </a:r>
            <a:endParaRPr lang="en-US" dirty="0">
              <a:latin typeface="Tw Cen MT"/>
            </a:endParaRPr>
          </a:p>
          <a:p>
            <a:pPr marL="359410" indent="-359410">
              <a:lnSpc>
                <a:spcPct val="120000"/>
              </a:lnSpc>
              <a:buClr>
                <a:srgbClr val="EF8C6A"/>
              </a:buClr>
            </a:pPr>
            <a:r>
              <a:rPr lang="en-GB" dirty="0">
                <a:latin typeface="Tw Cen MT"/>
              </a:rPr>
              <a:t>Hospitals share this information </a:t>
            </a:r>
            <a:r>
              <a:rPr lang="en-GB">
                <a:latin typeface="Tw Cen MT"/>
              </a:rPr>
              <a:t>with national</a:t>
            </a:r>
            <a:r>
              <a:rPr lang="en-GB" dirty="0">
                <a:latin typeface="Tw Cen MT"/>
              </a:rPr>
              <a:t> health agencies.</a:t>
            </a:r>
            <a:endParaRPr lang="en-US" dirty="0">
              <a:latin typeface="Tw Cen MT"/>
            </a:endParaRPr>
          </a:p>
          <a:p>
            <a:pPr marL="359410" indent="-359410">
              <a:lnSpc>
                <a:spcPct val="120000"/>
              </a:lnSpc>
              <a:buClr>
                <a:srgbClr val="EF8C6A"/>
              </a:buClr>
            </a:pPr>
            <a:r>
              <a:rPr lang="en-GB" dirty="0">
                <a:latin typeface="Tw Cen MT"/>
              </a:rPr>
              <a:t>This helps track where cases </a:t>
            </a:r>
            <a:r>
              <a:rPr lang="en-GB">
                <a:latin typeface="Tw Cen MT"/>
              </a:rPr>
              <a:t>are happening</a:t>
            </a:r>
            <a:r>
              <a:rPr lang="en-GB" dirty="0">
                <a:latin typeface="Tw Cen MT"/>
              </a:rPr>
              <a:t> and how common they are.</a:t>
            </a:r>
            <a:endParaRPr lang="en-US" dirty="0">
              <a:latin typeface="Tw Cen MT"/>
            </a:endParaRPr>
          </a:p>
          <a:p>
            <a:pPr marL="359410" indent="-359410">
              <a:lnSpc>
                <a:spcPct val="120000"/>
              </a:lnSpc>
              <a:buClr>
                <a:srgbClr val="EF8C6A"/>
              </a:buClr>
            </a:pPr>
            <a:r>
              <a:rPr lang="en-GB" dirty="0">
                <a:latin typeface="Tw Cen MT"/>
              </a:rPr>
              <a:t>Laboratory tests identify whether the infection is viral or bacterial.</a:t>
            </a:r>
            <a:endParaRPr lang="en-US" dirty="0">
              <a:latin typeface="Tw Cen MT"/>
            </a:endParaRPr>
          </a:p>
          <a:p>
            <a:pPr marL="359410" indent="-359410">
              <a:lnSpc>
                <a:spcPct val="120000"/>
              </a:lnSpc>
              <a:buClr>
                <a:srgbClr val="EF8C6A"/>
              </a:buClr>
            </a:pPr>
            <a:r>
              <a:rPr lang="en-GB" dirty="0">
                <a:latin typeface="Tw Cen MT"/>
              </a:rPr>
              <a:t>Scientists also monitor which strains are circulating and check for </a:t>
            </a:r>
            <a:r>
              <a:rPr lang="en-GB" dirty="0" err="1">
                <a:latin typeface="Tw Cen MT"/>
              </a:rPr>
              <a:t>antibioticresistance</a:t>
            </a:r>
            <a:r>
              <a:rPr lang="en-GB" dirty="0">
                <a:latin typeface="Tw Cen MT"/>
              </a:rPr>
              <a:t>.</a:t>
            </a:r>
            <a:endParaRPr lang="en-US" dirty="0">
              <a:latin typeface="Tw Cen MT"/>
            </a:endParaRPr>
          </a:p>
          <a:p>
            <a:pPr marL="359410" indent="-359410">
              <a:lnSpc>
                <a:spcPct val="120000"/>
              </a:lnSpc>
              <a:buClr>
                <a:srgbClr val="EF8C6A"/>
              </a:buClr>
            </a:pPr>
            <a:r>
              <a:rPr lang="en-GB" dirty="0">
                <a:latin typeface="Tw Cen MT"/>
              </a:rPr>
              <a:t>If unusual patterns appear, it may indicate a potential outbreak</a:t>
            </a:r>
            <a:endParaRPr lang="en-GB" dirty="0"/>
          </a:p>
        </p:txBody>
      </p:sp>
      <p:pic>
        <p:nvPicPr>
          <p:cNvPr id="4" name="Picture 3" descr="A diagram of meningitis&#10;&#10;AI-generated content may be incorrect.">
            <a:extLst>
              <a:ext uri="{FF2B5EF4-FFF2-40B4-BE49-F238E27FC236}">
                <a16:creationId xmlns:a16="http://schemas.microsoft.com/office/drawing/2014/main" id="{4778ABD1-3F87-87DF-85C0-45693C95C7B3}"/>
              </a:ext>
            </a:extLst>
          </p:cNvPr>
          <p:cNvPicPr>
            <a:picLocks noChangeAspect="1"/>
          </p:cNvPicPr>
          <p:nvPr/>
        </p:nvPicPr>
        <p:blipFill>
          <a:blip r:embed="rId2"/>
          <a:stretch>
            <a:fillRect/>
          </a:stretch>
        </p:blipFill>
        <p:spPr>
          <a:xfrm>
            <a:off x="8124825" y="3317240"/>
            <a:ext cx="3663950" cy="3037840"/>
          </a:xfrm>
          <a:prstGeom prst="rect">
            <a:avLst/>
          </a:prstGeom>
        </p:spPr>
      </p:pic>
    </p:spTree>
    <p:extLst>
      <p:ext uri="{BB962C8B-B14F-4D97-AF65-F5344CB8AC3E}">
        <p14:creationId xmlns:p14="http://schemas.microsoft.com/office/powerpoint/2010/main" val="157816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A0EC37-1123-54C8-674C-A4B1048ED4BB}"/>
              </a:ext>
            </a:extLst>
          </p:cNvPr>
          <p:cNvSpPr>
            <a:spLocks noGrp="1"/>
          </p:cNvSpPr>
          <p:nvPr>
            <p:ph idx="1"/>
          </p:nvPr>
        </p:nvSpPr>
        <p:spPr>
          <a:xfrm>
            <a:off x="114300" y="287020"/>
            <a:ext cx="11367770" cy="5563235"/>
          </a:xfrm>
        </p:spPr>
        <p:txBody>
          <a:bodyPr>
            <a:normAutofit/>
          </a:bodyPr>
          <a:lstStyle/>
          <a:p>
            <a:pPr marL="359410" indent="-359410"/>
            <a:r>
              <a:rPr lang="en-GB" dirty="0">
                <a:solidFill>
                  <a:srgbClr val="FFFFFF"/>
                </a:solidFill>
                <a:latin typeface="Tw Cen MT"/>
              </a:rPr>
              <a:t>The NHS gathers data from hospitals across the country.</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Public health teams analyse the data to identify trends in different regions or age groups.</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Teenagers and university students are often monitored closely because they have a higher risk.</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If several linked cases appear, outbreak control teams respond quickly.</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Close contacts of infected people may receive preventive antibiotics.</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In some situations, emergency vaccination clinics are organised to stop the spread.</a:t>
            </a:r>
            <a:br>
              <a:rPr lang="en-GB" dirty="0">
                <a:solidFill>
                  <a:srgbClr val="FFFFFF"/>
                </a:solidFill>
                <a:latin typeface="Tw Cen MT"/>
              </a:rPr>
            </a:br>
            <a:br>
              <a:rPr lang="en-GB" dirty="0">
                <a:solidFill>
                  <a:srgbClr val="FFFFFF"/>
                </a:solidFill>
                <a:latin typeface="Tw Cen MT"/>
              </a:rPr>
            </a:br>
            <a:r>
              <a:rPr lang="en-GB" dirty="0">
                <a:solidFill>
                  <a:srgbClr val="FFFFFF"/>
                </a:solidFill>
                <a:latin typeface="Tw Cen MT"/>
              </a:rPr>
              <a:t>This rapid response is crucial because bacterial meningitis can progress very quickly.</a:t>
            </a:r>
            <a:endParaRPr lang="en-GB" dirty="0">
              <a:solidFill>
                <a:srgbClr val="FFFFFF"/>
              </a:solidFill>
            </a:endParaRPr>
          </a:p>
        </p:txBody>
      </p:sp>
    </p:spTree>
    <p:extLst>
      <p:ext uri="{BB962C8B-B14F-4D97-AF65-F5344CB8AC3E}">
        <p14:creationId xmlns:p14="http://schemas.microsoft.com/office/powerpoint/2010/main" val="3732373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B22CC9C-AE86-D77D-2F74-8B39860A88F6}"/>
              </a:ext>
            </a:extLst>
          </p:cNvPr>
          <p:cNvSpPr>
            <a:spLocks noGrp="1"/>
          </p:cNvSpPr>
          <p:nvPr/>
        </p:nvSpPr>
        <p:spPr>
          <a:xfrm>
            <a:off x="2048431" y="4565141"/>
            <a:ext cx="7525512" cy="1933310"/>
          </a:xfrm>
          <a:prstGeom prst="rect">
            <a:avLst/>
          </a:prstGeom>
        </p:spPr>
        <p:txBody>
          <a:bodyPr vert="horz" lIns="91440" tIns="45720" rIns="91440" bIns="45720" rtlCol="0" anchor="ctr">
            <a:normAutofit fontScale="60000" lnSpcReduction="20000"/>
          </a:bodyPr>
          <a:lstStyle>
            <a:lvl1pPr algn="ctr" defTabSz="914400" rtl="0" eaLnBrk="1" latinLnBrk="0" hangingPunct="1">
              <a:lnSpc>
                <a:spcPct val="110000"/>
              </a:lnSpc>
              <a:spcBef>
                <a:spcPct val="0"/>
              </a:spcBef>
              <a:buNone/>
              <a:defRPr sz="2000" b="0" kern="1200" cap="none" baseline="0">
                <a:solidFill>
                  <a:schemeClr val="tx1"/>
                </a:solidFill>
                <a:latin typeface="+mn-lt"/>
                <a:ea typeface="+mj-ea"/>
                <a:cs typeface="+mj-cs"/>
              </a:defRPr>
            </a:lvl1pPr>
          </a:lstStyle>
          <a:p>
            <a:br>
              <a:rPr lang="en-GB" dirty="0"/>
            </a:br>
            <a:br>
              <a:rPr lang="en-GB" sz="3000" dirty="0"/>
            </a:br>
            <a:r>
              <a:rPr lang="en-GB" sz="3000" u="sng" dirty="0"/>
              <a:t>Overall, meningitis monitoring in the NHS relies on rapid clinical recognition, laboratory testing, mandatory reporting, national surveillance systems, outbreak response, vaccination monitoring, and public education. These strategies work together to detect cases early, prevent outbreaks, and protect public health.</a:t>
            </a:r>
            <a:br>
              <a:rPr lang="en-GB" sz="2200" dirty="0"/>
            </a:br>
            <a:endParaRPr lang="en-US" sz="2200" dirty="0"/>
          </a:p>
        </p:txBody>
      </p:sp>
      <p:sp>
        <p:nvSpPr>
          <p:cNvPr id="5" name="TextBox 4">
            <a:extLst>
              <a:ext uri="{FF2B5EF4-FFF2-40B4-BE49-F238E27FC236}">
                <a16:creationId xmlns:a16="http://schemas.microsoft.com/office/drawing/2014/main" id="{8186FBC9-ADDD-3826-C4FC-7172A9C2C5F8}"/>
              </a:ext>
            </a:extLst>
          </p:cNvPr>
          <p:cNvSpPr txBox="1"/>
          <p:nvPr/>
        </p:nvSpPr>
        <p:spPr>
          <a:xfrm>
            <a:off x="1270000" y="330200"/>
            <a:ext cx="957072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r>
              <a:rPr lang="en-GB" sz="2000" baseline="0">
                <a:latin typeface="Tw Cen MT"/>
                <a:ea typeface="Arial"/>
                <a:cs typeface="Arial"/>
              </a:rPr>
              <a:t>Vaccination is a key part of meningitis prevention in the UK.</a:t>
            </a:r>
            <a:r>
              <a:rPr lang="en-US" sz="2000">
                <a:latin typeface="Tw Cen MT"/>
                <a:ea typeface="Arial"/>
                <a:cs typeface="Arial"/>
              </a:rPr>
              <a:t>​</a:t>
            </a:r>
          </a:p>
          <a:p>
            <a:pPr rtl="0"/>
            <a:r>
              <a:rPr lang="en-GB" sz="2000">
                <a:latin typeface="Tw Cen MT"/>
                <a:ea typeface="Arial"/>
                <a:cs typeface="Arial"/>
              </a:rPr>
              <a:t>​</a:t>
            </a:r>
          </a:p>
          <a:p>
            <a:pPr marL="285750" lvl="0" indent="-285750" rtl="0">
              <a:buFont typeface="Arial,Sans-Serif"/>
              <a:buChar char="•"/>
            </a:pPr>
            <a:r>
              <a:rPr lang="en-GB" sz="2000" baseline="0">
                <a:latin typeface="Tw Cen MT"/>
                <a:ea typeface="Arial"/>
                <a:cs typeface="Arial"/>
              </a:rPr>
              <a:t>Routine vaccines are given to babies, teenagers, and somehigh-risk groups.</a:t>
            </a:r>
            <a:r>
              <a:rPr lang="en-US" sz="2000">
                <a:latin typeface="Tw Cen MT"/>
                <a:ea typeface="Arial"/>
                <a:cs typeface="Arial"/>
              </a:rPr>
              <a:t>​</a:t>
            </a:r>
          </a:p>
          <a:p>
            <a:pPr marL="285750" lvl="0" indent="-285750" rtl="0">
              <a:buFont typeface="Arial,Sans-Serif"/>
              <a:buChar char="•"/>
            </a:pPr>
            <a:r>
              <a:rPr lang="en-GB" sz="2000" baseline="0">
                <a:latin typeface="Tw Cen MT"/>
                <a:ea typeface="Arial"/>
                <a:cs typeface="Arial"/>
              </a:rPr>
              <a:t>Health authorities monitor vaccination coverage and thenumber of cases.</a:t>
            </a:r>
            <a:r>
              <a:rPr lang="en-US" sz="2000">
                <a:latin typeface="Tw Cen MT"/>
                <a:ea typeface="Arial"/>
                <a:cs typeface="Arial"/>
              </a:rPr>
              <a:t>​</a:t>
            </a:r>
          </a:p>
          <a:p>
            <a:pPr marL="285750" lvl="0" indent="-285750" rtl="0">
              <a:buFont typeface="Arial,Sans-Serif"/>
              <a:buChar char="•"/>
            </a:pPr>
            <a:r>
              <a:rPr lang="en-GB" sz="2000" baseline="0">
                <a:latin typeface="Tw Cen MT"/>
                <a:ea typeface="Arial"/>
                <a:cs typeface="Arial"/>
              </a:rPr>
              <a:t>When cases decrease, it shows that the vaccines are working.</a:t>
            </a:r>
            <a:r>
              <a:rPr lang="en-US" sz="2000">
                <a:latin typeface="Tw Cen MT"/>
                <a:ea typeface="Arial"/>
                <a:cs typeface="Arial"/>
              </a:rPr>
              <a:t>​</a:t>
            </a:r>
          </a:p>
          <a:p>
            <a:pPr marL="285750" lvl="0" indent="-285750" rtl="0">
              <a:buFont typeface="Arial,Sans-Serif"/>
              <a:buChar char="•"/>
            </a:pPr>
            <a:r>
              <a:rPr lang="en-GB" sz="2000" baseline="0">
                <a:latin typeface="Tw Cen MT"/>
                <a:ea typeface="Arial"/>
                <a:cs typeface="Arial"/>
              </a:rPr>
              <a:t>If new strains appear, vaccination guidance may be updated.</a:t>
            </a:r>
            <a:r>
              <a:rPr lang="en-US" sz="2000">
                <a:latin typeface="Tw Cen MT"/>
                <a:ea typeface="Arial"/>
                <a:cs typeface="Arial"/>
              </a:rPr>
              <a:t>​</a:t>
            </a:r>
          </a:p>
          <a:p>
            <a:pPr marL="285750" lvl="0" indent="-285750" rtl="0">
              <a:buFont typeface="Arial,Sans-Serif"/>
              <a:buChar char="•"/>
            </a:pPr>
            <a:r>
              <a:rPr lang="en-GB" sz="2000" baseline="0">
                <a:latin typeface="Tw Cen MT"/>
                <a:ea typeface="Arial"/>
                <a:cs typeface="Arial"/>
              </a:rPr>
              <a:t>Technology and electronic health records also help healthservices share information faster.</a:t>
            </a:r>
            <a:r>
              <a:rPr lang="en-US" sz="2000">
                <a:latin typeface="Tw Cen MT"/>
                <a:ea typeface="Arial"/>
                <a:cs typeface="Arial"/>
              </a:rPr>
              <a:t>​</a:t>
            </a:r>
          </a:p>
          <a:p>
            <a:pPr marL="285750" lvl="0" indent="-285750" rtl="0">
              <a:buFont typeface="Arial,Sans-Serif"/>
              <a:buChar char="•"/>
            </a:pPr>
            <a:r>
              <a:rPr lang="en-GB" sz="2000" baseline="0">
                <a:latin typeface="Tw Cen MT"/>
                <a:ea typeface="Arial"/>
                <a:cs typeface="Arial"/>
              </a:rPr>
              <a:t>Public awareness campaigns encourage people to recognisesymptoms and seek medical help early</a:t>
            </a:r>
          </a:p>
          <a:p>
            <a:pPr algn="ctr"/>
            <a:endParaRPr lang="en-GB"/>
          </a:p>
        </p:txBody>
      </p:sp>
    </p:spTree>
    <p:extLst>
      <p:ext uri="{BB962C8B-B14F-4D97-AF65-F5344CB8AC3E}">
        <p14:creationId xmlns:p14="http://schemas.microsoft.com/office/powerpoint/2010/main" val="3607785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B8CD3-A69E-647C-5C47-9B7E73494D8A}"/>
              </a:ext>
            </a:extLst>
          </p:cNvPr>
          <p:cNvSpPr>
            <a:spLocks noGrp="1"/>
          </p:cNvSpPr>
          <p:nvPr>
            <p:ph type="title"/>
          </p:nvPr>
        </p:nvSpPr>
        <p:spPr>
          <a:xfrm>
            <a:off x="1079500" y="148596"/>
            <a:ext cx="10026650" cy="655637"/>
          </a:xfrm>
        </p:spPr>
        <p:txBody>
          <a:bodyPr/>
          <a:lstStyle/>
          <a:p>
            <a:r>
              <a:rPr lang="en-GB" dirty="0"/>
              <a:t>Notification of </a:t>
            </a:r>
            <a:r>
              <a:rPr lang="en-GB"/>
              <a:t>Meningitis</a:t>
            </a:r>
            <a:endParaRPr lang="en-GB" dirty="0"/>
          </a:p>
        </p:txBody>
      </p:sp>
      <p:graphicFrame>
        <p:nvGraphicFramePr>
          <p:cNvPr id="5" name="Content Placeholder 2">
            <a:extLst>
              <a:ext uri="{FF2B5EF4-FFF2-40B4-BE49-F238E27FC236}">
                <a16:creationId xmlns:a16="http://schemas.microsoft.com/office/drawing/2014/main" id="{FB60373C-B2BC-DBD9-15B8-E353EB159D10}"/>
              </a:ext>
            </a:extLst>
          </p:cNvPr>
          <p:cNvGraphicFramePr>
            <a:graphicFrameLocks noGrp="1"/>
          </p:cNvGraphicFramePr>
          <p:nvPr>
            <p:ph idx="1"/>
            <p:extLst>
              <p:ext uri="{D42A27DB-BD31-4B8C-83A1-F6EECF244321}">
                <p14:modId xmlns:p14="http://schemas.microsoft.com/office/powerpoint/2010/main" val="3306077624"/>
              </p:ext>
            </p:extLst>
          </p:nvPr>
        </p:nvGraphicFramePr>
        <p:xfrm>
          <a:off x="135665" y="807169"/>
          <a:ext cx="7224670" cy="5744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297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87909-C462-0144-79AE-820591AB77C9}"/>
              </a:ext>
            </a:extLst>
          </p:cNvPr>
          <p:cNvSpPr>
            <a:spLocks noGrp="1"/>
          </p:cNvSpPr>
          <p:nvPr>
            <p:ph type="title"/>
          </p:nvPr>
        </p:nvSpPr>
        <p:spPr>
          <a:xfrm>
            <a:off x="590670" y="536785"/>
            <a:ext cx="11392498" cy="655637"/>
          </a:xfrm>
        </p:spPr>
        <p:txBody>
          <a:bodyPr>
            <a:normAutofit fontScale="90000"/>
          </a:bodyPr>
          <a:lstStyle/>
          <a:p>
            <a:r>
              <a:rPr lang="en-US" sz="3600" dirty="0">
                <a:solidFill>
                  <a:schemeClr val="tx2"/>
                </a:solidFill>
                <a:latin typeface="Arial"/>
                <a:cs typeface="Arial"/>
              </a:rPr>
              <a:t>UKHSA </a:t>
            </a:r>
            <a:r>
              <a:rPr lang="en-US" sz="3600">
                <a:solidFill>
                  <a:schemeClr val="tx2"/>
                </a:solidFill>
                <a:latin typeface="Arial"/>
                <a:cs typeface="Arial"/>
              </a:rPr>
              <a:t>Meningococcal Disease</a:t>
            </a:r>
            <a:r>
              <a:rPr lang="en-US" sz="3600" dirty="0">
                <a:solidFill>
                  <a:schemeClr val="tx2"/>
                </a:solidFill>
                <a:latin typeface="Arial"/>
                <a:cs typeface="Arial"/>
              </a:rPr>
              <a:t> Guidance </a:t>
            </a:r>
            <a:endParaRPr lang="en-US" dirty="0">
              <a:solidFill>
                <a:schemeClr val="tx2"/>
              </a:solidFill>
            </a:endParaRPr>
          </a:p>
        </p:txBody>
      </p:sp>
      <p:sp>
        <p:nvSpPr>
          <p:cNvPr id="3" name="Content Placeholder 2">
            <a:extLst>
              <a:ext uri="{FF2B5EF4-FFF2-40B4-BE49-F238E27FC236}">
                <a16:creationId xmlns:a16="http://schemas.microsoft.com/office/drawing/2014/main" id="{F41AB8B7-AC17-1A67-6597-1B8C53C27A38}"/>
              </a:ext>
            </a:extLst>
          </p:cNvPr>
          <p:cNvSpPr>
            <a:spLocks noGrp="1"/>
          </p:cNvSpPr>
          <p:nvPr>
            <p:ph idx="1"/>
          </p:nvPr>
        </p:nvSpPr>
        <p:spPr>
          <a:xfrm>
            <a:off x="977900" y="1408071"/>
            <a:ext cx="4376349" cy="4035784"/>
          </a:xfrm>
        </p:spPr>
        <p:txBody>
          <a:bodyPr vert="horz" lIns="0" tIns="0" rIns="0" bIns="0" rtlCol="0" anchor="t" anchorCtr="0">
            <a:noAutofit/>
          </a:bodyPr>
          <a:lstStyle/>
          <a:p>
            <a:pPr marL="359410" indent="-359410">
              <a:lnSpc>
                <a:spcPct val="90000"/>
              </a:lnSpc>
            </a:pPr>
            <a:r>
              <a:rPr lang="en-US" sz="1800" b="1">
                <a:solidFill>
                  <a:schemeClr val="tx2"/>
                </a:solidFill>
                <a:latin typeface="Arial"/>
                <a:cs typeface="Arial"/>
              </a:rPr>
              <a:t>Policy name: </a:t>
            </a:r>
            <a:endParaRPr lang="en-US" sz="1800" dirty="0">
              <a:solidFill>
                <a:schemeClr val="tx2"/>
              </a:solidFill>
              <a:latin typeface="Arial"/>
              <a:cs typeface="Arial"/>
            </a:endParaRPr>
          </a:p>
          <a:p>
            <a:pPr marL="359410" indent="-359410">
              <a:lnSpc>
                <a:spcPct val="90000"/>
              </a:lnSpc>
              <a:buClr>
                <a:srgbClr val="EF8C6A"/>
              </a:buClr>
            </a:pPr>
            <a:r>
              <a:rPr lang="en-US" sz="1800" u="sng">
                <a:solidFill>
                  <a:schemeClr val="tx2"/>
                </a:solidFill>
                <a:latin typeface="Arial"/>
                <a:cs typeface="Arial"/>
              </a:rPr>
              <a:t>UKHSA Public Health Management of </a:t>
            </a:r>
            <a:endParaRPr lang="en-US" sz="1800" dirty="0">
              <a:solidFill>
                <a:schemeClr val="tx2"/>
              </a:solidFill>
              <a:latin typeface="Arial"/>
              <a:cs typeface="Arial"/>
            </a:endParaRPr>
          </a:p>
          <a:p>
            <a:pPr marL="359410" indent="-359410">
              <a:lnSpc>
                <a:spcPct val="90000"/>
              </a:lnSpc>
              <a:buClr>
                <a:srgbClr val="EF8C6A"/>
              </a:buClr>
            </a:pPr>
            <a:r>
              <a:rPr lang="en-US" sz="1800" u="sng">
                <a:solidFill>
                  <a:schemeClr val="tx2"/>
                </a:solidFill>
                <a:latin typeface="Arial"/>
                <a:cs typeface="Arial"/>
              </a:rPr>
              <a:t>Meningococcal Disease</a:t>
            </a:r>
            <a:endParaRPr lang="en-US" sz="1800" dirty="0">
              <a:solidFill>
                <a:schemeClr val="tx2"/>
              </a:solidFill>
              <a:latin typeface="Arial"/>
              <a:cs typeface="Arial"/>
            </a:endParaRPr>
          </a:p>
          <a:p>
            <a:pPr marL="359410" indent="-359410">
              <a:lnSpc>
                <a:spcPct val="90000"/>
              </a:lnSpc>
              <a:buClr>
                <a:srgbClr val="EF8C6A"/>
              </a:buClr>
            </a:pPr>
            <a:r>
              <a:rPr lang="en-US" sz="1800" b="1" dirty="0">
                <a:solidFill>
                  <a:schemeClr val="tx2"/>
                </a:solidFill>
                <a:latin typeface="Arial"/>
                <a:cs typeface="Arial"/>
              </a:rPr>
              <a:t>What it states:</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Clear guidance for managing confirmed cases.</a:t>
            </a:r>
            <a:r>
              <a:rPr lang="en-US" sz="1800" dirty="0">
                <a:solidFill>
                  <a:schemeClr val="tx2"/>
                </a:solidFill>
                <a:latin typeface="Arial"/>
                <a:cs typeface="Arial"/>
              </a:rPr>
              <a:t> </a:t>
            </a:r>
          </a:p>
          <a:p>
            <a:pPr marL="359410" indent="-359410">
              <a:lnSpc>
                <a:spcPct val="90000"/>
              </a:lnSpc>
              <a:buClr>
                <a:srgbClr val="EF8C6A"/>
              </a:buClr>
            </a:pPr>
            <a:r>
              <a:rPr lang="en-US" sz="1800" b="1">
                <a:solidFill>
                  <a:schemeClr val="tx2"/>
                </a:solidFill>
                <a:latin typeface="Arial"/>
                <a:cs typeface="Arial"/>
              </a:rPr>
              <a:t>Main requirements:</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Risk assessment </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Antibiotic prophylaxis for close contacts.</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School communication.</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Monitoring secondary cases.</a:t>
            </a:r>
            <a:endParaRPr lang="en-US" sz="1800" dirty="0">
              <a:solidFill>
                <a:schemeClr val="tx2"/>
              </a:solidFill>
              <a:latin typeface="Arial"/>
              <a:cs typeface="Arial"/>
            </a:endParaRPr>
          </a:p>
          <a:p>
            <a:pPr marL="359410" indent="-359410">
              <a:lnSpc>
                <a:spcPct val="90000"/>
              </a:lnSpc>
              <a:buClr>
                <a:srgbClr val="EF8C6A"/>
              </a:buClr>
            </a:pPr>
            <a:r>
              <a:rPr lang="en-US" sz="1800" b="1">
                <a:solidFill>
                  <a:schemeClr val="tx2"/>
                </a:solidFill>
                <a:latin typeface="Arial"/>
                <a:cs typeface="Arial"/>
              </a:rPr>
              <a:t>Purpose:</a:t>
            </a:r>
            <a:endParaRPr lang="en-US" sz="1800" dirty="0">
              <a:solidFill>
                <a:schemeClr val="tx2"/>
              </a:solidFill>
              <a:latin typeface="Arial"/>
              <a:cs typeface="Arial"/>
            </a:endParaRPr>
          </a:p>
          <a:p>
            <a:pPr marL="359410" indent="-359410">
              <a:lnSpc>
                <a:spcPct val="90000"/>
              </a:lnSpc>
              <a:buClr>
                <a:srgbClr val="EF8C6A"/>
              </a:buClr>
            </a:pPr>
            <a:r>
              <a:rPr lang="en-US" sz="1800">
                <a:solidFill>
                  <a:schemeClr val="tx2"/>
                </a:solidFill>
                <a:latin typeface="Arial"/>
                <a:cs typeface="Arial"/>
              </a:rPr>
              <a:t>Prevent further spread.</a:t>
            </a:r>
            <a:endParaRPr lang="en-GB" sz="1800">
              <a:solidFill>
                <a:schemeClr val="tx2"/>
              </a:solidFill>
            </a:endParaRPr>
          </a:p>
        </p:txBody>
      </p:sp>
      <p:pic>
        <p:nvPicPr>
          <p:cNvPr id="4" name="Graphic 6" descr="Presentation with Checklist">
            <a:extLst>
              <a:ext uri="{FF2B5EF4-FFF2-40B4-BE49-F238E27FC236}">
                <a16:creationId xmlns:a16="http://schemas.microsoft.com/office/drawing/2014/main" id="{AE39D1D4-5D93-805C-6DE0-DB546BD577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76669" y="2132297"/>
            <a:ext cx="3620021" cy="3620021"/>
          </a:xfrm>
          <a:prstGeom prst="rect">
            <a:avLst/>
          </a:prstGeom>
        </p:spPr>
      </p:pic>
    </p:spTree>
    <p:extLst>
      <p:ext uri="{BB962C8B-B14F-4D97-AF65-F5344CB8AC3E}">
        <p14:creationId xmlns:p14="http://schemas.microsoft.com/office/powerpoint/2010/main" val="1145667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577E-3C57-00F4-0F70-43BB2DDB8FD8}"/>
              </a:ext>
            </a:extLst>
          </p:cNvPr>
          <p:cNvSpPr>
            <a:spLocks noGrp="1"/>
          </p:cNvSpPr>
          <p:nvPr>
            <p:ph type="title"/>
          </p:nvPr>
        </p:nvSpPr>
        <p:spPr>
          <a:xfrm>
            <a:off x="1079500" y="151665"/>
            <a:ext cx="10026650" cy="888470"/>
          </a:xfrm>
        </p:spPr>
        <p:txBody>
          <a:bodyPr>
            <a:normAutofit/>
          </a:bodyPr>
          <a:lstStyle/>
          <a:p>
            <a:pPr algn="ctr"/>
            <a:r>
              <a:rPr lang="en-GB"/>
              <a:t>Health Education advice for James's School</a:t>
            </a:r>
            <a:endParaRPr lang="en-GB" dirty="0"/>
          </a:p>
        </p:txBody>
      </p:sp>
      <p:sp>
        <p:nvSpPr>
          <p:cNvPr id="3" name="Content Placeholder 2">
            <a:extLst>
              <a:ext uri="{FF2B5EF4-FFF2-40B4-BE49-F238E27FC236}">
                <a16:creationId xmlns:a16="http://schemas.microsoft.com/office/drawing/2014/main" id="{F827BB18-E2D5-C483-CFE3-4B458599B1D8}"/>
              </a:ext>
            </a:extLst>
          </p:cNvPr>
          <p:cNvSpPr>
            <a:spLocks noGrp="1"/>
          </p:cNvSpPr>
          <p:nvPr>
            <p:ph idx="1"/>
          </p:nvPr>
        </p:nvSpPr>
        <p:spPr>
          <a:xfrm>
            <a:off x="109555" y="1137582"/>
            <a:ext cx="11967592" cy="4999067"/>
          </a:xfrm>
        </p:spPr>
        <p:txBody>
          <a:bodyPr/>
          <a:lstStyle/>
          <a:p>
            <a:pPr marL="0" indent="0">
              <a:buNone/>
            </a:pPr>
            <a:r>
              <a:rPr lang="en-GB" sz="1800" dirty="0">
                <a:solidFill>
                  <a:srgbClr val="FFFFFF">
                    <a:alpha val="70000"/>
                  </a:srgbClr>
                </a:solidFill>
              </a:rPr>
              <a:t>The safeguarding of staff and children in an educational institution is paramount and given the new case of an infectious disease (Men), they need to take all relevant measures to ensure the safety of every </a:t>
            </a:r>
            <a:r>
              <a:rPr lang="en-GB" sz="1800">
                <a:solidFill>
                  <a:srgbClr val="FFFFFF">
                    <a:alpha val="70000"/>
                  </a:srgbClr>
                </a:solidFill>
              </a:rPr>
              <a:t>individual</a:t>
            </a:r>
            <a:r>
              <a:rPr lang="en-GB" sz="1800" dirty="0">
                <a:solidFill>
                  <a:srgbClr val="FFFFFF">
                    <a:alpha val="70000"/>
                  </a:srgbClr>
                </a:solidFill>
              </a:rPr>
              <a:t> in the school and prevent the spreading of the Infectious Diseases (IDs).</a:t>
            </a:r>
          </a:p>
          <a:p>
            <a:pPr marL="0" indent="0">
              <a:buNone/>
            </a:pPr>
            <a:r>
              <a:rPr lang="en-GB" sz="1800" dirty="0">
                <a:solidFill>
                  <a:srgbClr val="FFFFFF">
                    <a:alpha val="70000"/>
                  </a:srgbClr>
                </a:solidFill>
              </a:rPr>
              <a:t>There are several ways that the risk of spread can be mitigated. These can also be grouped into different approaches, </a:t>
            </a:r>
            <a:r>
              <a:rPr lang="en-GB" sz="1800">
                <a:solidFill>
                  <a:srgbClr val="FFFFFF">
                    <a:alpha val="70000"/>
                  </a:srgbClr>
                </a:solidFill>
              </a:rPr>
              <a:t>including but not limited to:</a:t>
            </a:r>
            <a:endParaRPr lang="en-GB" sz="1800" dirty="0">
              <a:solidFill>
                <a:srgbClr val="FFFFFF">
                  <a:alpha val="70000"/>
                </a:srgbClr>
              </a:solidFill>
            </a:endParaRPr>
          </a:p>
          <a:p>
            <a:pPr marL="342900" indent="-342900">
              <a:buClr>
                <a:srgbClr val="EF8C6A"/>
              </a:buClr>
            </a:pPr>
            <a:r>
              <a:rPr lang="en-GB" sz="1800">
                <a:solidFill>
                  <a:srgbClr val="FFFFFF">
                    <a:alpha val="70000"/>
                  </a:srgbClr>
                </a:solidFill>
              </a:rPr>
              <a:t>Environmental measures</a:t>
            </a:r>
            <a:endParaRPr lang="en-GB" sz="1800" dirty="0">
              <a:solidFill>
                <a:srgbClr val="FFFFFF">
                  <a:alpha val="70000"/>
                </a:srgbClr>
              </a:solidFill>
            </a:endParaRPr>
          </a:p>
          <a:p>
            <a:pPr marL="342900" indent="-342900">
              <a:buClr>
                <a:srgbClr val="EF8C6A"/>
              </a:buClr>
            </a:pPr>
            <a:r>
              <a:rPr lang="en-GB" sz="1800">
                <a:solidFill>
                  <a:srgbClr val="FFFFFF"/>
                </a:solidFill>
              </a:rPr>
              <a:t>Hygiene education and routines</a:t>
            </a:r>
            <a:endParaRPr lang="en-GB" sz="1800" dirty="0">
              <a:solidFill>
                <a:srgbClr val="FFFFFF"/>
              </a:solidFill>
            </a:endParaRPr>
          </a:p>
          <a:p>
            <a:pPr marL="342900" indent="-342900">
              <a:buClr>
                <a:srgbClr val="EF8C6A"/>
              </a:buClr>
            </a:pPr>
            <a:r>
              <a:rPr lang="en-GB" sz="1800">
                <a:solidFill>
                  <a:srgbClr val="FFFFFF">
                    <a:alpha val="70000"/>
                  </a:srgbClr>
                </a:solidFill>
              </a:rPr>
              <a:t>Symptom awareness</a:t>
            </a:r>
            <a:endParaRPr lang="en-GB" sz="1800" dirty="0">
              <a:solidFill>
                <a:srgbClr val="FFFFFF">
                  <a:alpha val="70000"/>
                </a:srgbClr>
              </a:solidFill>
            </a:endParaRPr>
          </a:p>
          <a:p>
            <a:pPr marL="342900" indent="-342900">
              <a:buClr>
                <a:srgbClr val="EF8C6A"/>
              </a:buClr>
            </a:pPr>
            <a:r>
              <a:rPr lang="en-GB" sz="1800">
                <a:solidFill>
                  <a:srgbClr val="FFFFFF">
                    <a:alpha val="70000"/>
                  </a:srgbClr>
                </a:solidFill>
              </a:rPr>
              <a:t>Management protocols</a:t>
            </a:r>
            <a:endParaRPr lang="en-GB" sz="1800" dirty="0">
              <a:solidFill>
                <a:srgbClr val="FFFFFF">
                  <a:alpha val="70000"/>
                </a:srgbClr>
              </a:solidFill>
            </a:endParaRPr>
          </a:p>
        </p:txBody>
      </p:sp>
    </p:spTree>
    <p:extLst>
      <p:ext uri="{BB962C8B-B14F-4D97-AF65-F5344CB8AC3E}">
        <p14:creationId xmlns:p14="http://schemas.microsoft.com/office/powerpoint/2010/main" val="1343697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EB227-C6FC-F7D7-6D18-5CF810C03585}"/>
              </a:ext>
            </a:extLst>
          </p:cNvPr>
          <p:cNvSpPr>
            <a:spLocks noGrp="1"/>
          </p:cNvSpPr>
          <p:nvPr>
            <p:ph type="title"/>
          </p:nvPr>
        </p:nvSpPr>
        <p:spPr>
          <a:xfrm>
            <a:off x="1432622" y="137726"/>
            <a:ext cx="10026650" cy="655637"/>
          </a:xfrm>
        </p:spPr>
        <p:txBody>
          <a:bodyPr/>
          <a:lstStyle/>
          <a:p>
            <a:r>
              <a:rPr lang="en-GB"/>
              <a:t>The epidemiological triad </a:t>
            </a:r>
          </a:p>
        </p:txBody>
      </p:sp>
      <p:sp>
        <p:nvSpPr>
          <p:cNvPr id="3" name="Content Placeholder 2">
            <a:extLst>
              <a:ext uri="{FF2B5EF4-FFF2-40B4-BE49-F238E27FC236}">
                <a16:creationId xmlns:a16="http://schemas.microsoft.com/office/drawing/2014/main" id="{6DDCF692-FB3D-987C-7ED4-7BE5E2709C88}"/>
              </a:ext>
            </a:extLst>
          </p:cNvPr>
          <p:cNvSpPr>
            <a:spLocks noGrp="1"/>
          </p:cNvSpPr>
          <p:nvPr>
            <p:ph idx="1"/>
          </p:nvPr>
        </p:nvSpPr>
        <p:spPr>
          <a:xfrm>
            <a:off x="224573" y="787090"/>
            <a:ext cx="11578528" cy="1971056"/>
          </a:xfrm>
        </p:spPr>
        <p:txBody>
          <a:bodyPr/>
          <a:lstStyle/>
          <a:p>
            <a:pPr marL="0" indent="0">
              <a:spcBef>
                <a:spcPts val="0"/>
              </a:spcBef>
              <a:buNone/>
            </a:pPr>
            <a:r>
              <a:rPr lang="en-GB" sz="1800" dirty="0"/>
              <a:t>Clark (1954) applied the epidemiological triad to the public health sector. She highlighted that there are three key variables that relate to the spread of IDs – the agent, a susceptible host and the environment. With the aforementioned hygiene education policies being integrated into the school system, the environment continues to be an unaddressed issue and is equally as important when considering supporting the health and safety of people attending the school.</a:t>
            </a:r>
            <a:endParaRPr lang="en-GB" dirty="0">
              <a:solidFill>
                <a:srgbClr val="FFFFFF">
                  <a:alpha val="70000"/>
                </a:srgbClr>
              </a:solidFill>
            </a:endParaRPr>
          </a:p>
        </p:txBody>
      </p:sp>
      <p:pic>
        <p:nvPicPr>
          <p:cNvPr id="6" name="Picture 5" descr="From Agents to Environments: Key Concepts in Public Health Epidemiology -  Alanda Health">
            <a:extLst>
              <a:ext uri="{FF2B5EF4-FFF2-40B4-BE49-F238E27FC236}">
                <a16:creationId xmlns:a16="http://schemas.microsoft.com/office/drawing/2014/main" id="{F701503E-73D3-01D4-62FD-EEC2AB97FD46}"/>
              </a:ext>
            </a:extLst>
          </p:cNvPr>
          <p:cNvPicPr>
            <a:picLocks noChangeAspect="1"/>
          </p:cNvPicPr>
          <p:nvPr/>
        </p:nvPicPr>
        <p:blipFill>
          <a:blip r:embed="rId2"/>
          <a:stretch>
            <a:fillRect/>
          </a:stretch>
        </p:blipFill>
        <p:spPr>
          <a:xfrm>
            <a:off x="4490224" y="2378694"/>
            <a:ext cx="7160942" cy="4340147"/>
          </a:xfrm>
          <a:prstGeom prst="rect">
            <a:avLst/>
          </a:prstGeom>
        </p:spPr>
      </p:pic>
    </p:spTree>
    <p:extLst>
      <p:ext uri="{BB962C8B-B14F-4D97-AF65-F5344CB8AC3E}">
        <p14:creationId xmlns:p14="http://schemas.microsoft.com/office/powerpoint/2010/main" val="629440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0D01-5708-74CB-5BAB-7BA5FFDB2763}"/>
              </a:ext>
            </a:extLst>
          </p:cNvPr>
          <p:cNvSpPr>
            <a:spLocks noGrp="1"/>
          </p:cNvSpPr>
          <p:nvPr>
            <p:ph type="title"/>
          </p:nvPr>
        </p:nvSpPr>
        <p:spPr>
          <a:xfrm>
            <a:off x="1079500" y="249238"/>
            <a:ext cx="10026650" cy="655637"/>
          </a:xfrm>
        </p:spPr>
        <p:txBody>
          <a:bodyPr>
            <a:normAutofit/>
          </a:bodyPr>
          <a:lstStyle/>
          <a:p>
            <a:pPr algn="ctr"/>
            <a:r>
              <a:rPr lang="en-GB" dirty="0"/>
              <a:t>Environme</a:t>
            </a:r>
            <a:r>
              <a:rPr lang="en-GB"/>
              <a:t>ntal Measures</a:t>
            </a:r>
            <a:endParaRPr lang="en-GB" dirty="0"/>
          </a:p>
        </p:txBody>
      </p:sp>
      <p:sp>
        <p:nvSpPr>
          <p:cNvPr id="3" name="Content Placeholder 2">
            <a:extLst>
              <a:ext uri="{FF2B5EF4-FFF2-40B4-BE49-F238E27FC236}">
                <a16:creationId xmlns:a16="http://schemas.microsoft.com/office/drawing/2014/main" id="{F3CB076C-3237-B5B9-E6D5-B771DC434E96}"/>
              </a:ext>
            </a:extLst>
          </p:cNvPr>
          <p:cNvSpPr>
            <a:spLocks noGrp="1"/>
          </p:cNvSpPr>
          <p:nvPr>
            <p:ph idx="1"/>
          </p:nvPr>
        </p:nvSpPr>
        <p:spPr>
          <a:xfrm>
            <a:off x="375010" y="755531"/>
            <a:ext cx="11593781" cy="5861708"/>
          </a:xfrm>
        </p:spPr>
        <p:txBody>
          <a:bodyPr/>
          <a:lstStyle/>
          <a:p>
            <a:pPr marL="0" indent="0">
              <a:spcBef>
                <a:spcPts val="0"/>
              </a:spcBef>
              <a:buNone/>
            </a:pPr>
            <a:endParaRPr lang="en-GB" sz="1800" dirty="0">
              <a:solidFill>
                <a:srgbClr val="FFFFFF">
                  <a:alpha val="70000"/>
                </a:srgbClr>
              </a:solidFill>
            </a:endParaRPr>
          </a:p>
          <a:p>
            <a:pPr marL="0" indent="0">
              <a:spcBef>
                <a:spcPts val="0"/>
              </a:spcBef>
              <a:buNone/>
            </a:pPr>
            <a:r>
              <a:rPr lang="en-GB" sz="1800" dirty="0">
                <a:solidFill>
                  <a:srgbClr val="FFFFFF">
                    <a:alpha val="70000"/>
                  </a:srgbClr>
                </a:solidFill>
              </a:rPr>
              <a:t>The following are some issues that can be addressed to ensure the adults' and </a:t>
            </a:r>
            <a:r>
              <a:rPr lang="en-GB" sz="1800">
                <a:solidFill>
                  <a:srgbClr val="FFFFFF">
                    <a:alpha val="70000"/>
                  </a:srgbClr>
                </a:solidFill>
              </a:rPr>
              <a:t>children's</a:t>
            </a:r>
            <a:r>
              <a:rPr lang="en-GB" sz="1800" dirty="0">
                <a:solidFill>
                  <a:srgbClr val="FFFFFF">
                    <a:alpha val="70000"/>
                  </a:srgbClr>
                </a:solidFill>
              </a:rPr>
              <a:t> safeties alike.</a:t>
            </a:r>
          </a:p>
          <a:p>
            <a:pPr marL="0" indent="0">
              <a:spcBef>
                <a:spcPts val="0"/>
              </a:spcBef>
              <a:buNone/>
            </a:pPr>
            <a:endParaRPr lang="en-GB" sz="1800" dirty="0">
              <a:solidFill>
                <a:srgbClr val="FFFFFF">
                  <a:alpha val="70000"/>
                </a:srgbClr>
              </a:solidFill>
            </a:endParaRPr>
          </a:p>
          <a:p>
            <a:pPr marL="359410" indent="-359410">
              <a:buClr>
                <a:srgbClr val="EF8C6A"/>
              </a:buClr>
            </a:pPr>
            <a:r>
              <a:rPr lang="en-GB" sz="1800" dirty="0">
                <a:solidFill>
                  <a:srgbClr val="FFFFFF">
                    <a:alpha val="70000"/>
                  </a:srgbClr>
                </a:solidFill>
              </a:rPr>
              <a:t>Ventilation – keeping windows and doorways open as far as is reasonably practicable, allows for open air flow and therefore increases fresh air circulation. This leads to cleaner air in the classrooms and across the building, inhibiting the spread of infectious diseases. </a:t>
            </a:r>
            <a:endParaRPr lang="en-GB" sz="1800" dirty="0"/>
          </a:p>
          <a:p>
            <a:pPr marL="359410" indent="-359410">
              <a:buClr>
                <a:srgbClr val="EF8C6A"/>
              </a:buClr>
            </a:pPr>
            <a:endParaRPr lang="en-GB" sz="1800" dirty="0">
              <a:solidFill>
                <a:srgbClr val="FFFFFF">
                  <a:alpha val="70000"/>
                </a:srgbClr>
              </a:solidFill>
            </a:endParaRPr>
          </a:p>
          <a:p>
            <a:pPr marL="359410" indent="-359410">
              <a:buClr>
                <a:srgbClr val="EF8C6A"/>
              </a:buClr>
            </a:pPr>
            <a:r>
              <a:rPr lang="en-GB" sz="1800" dirty="0">
                <a:solidFill>
                  <a:srgbClr val="FFFFFF">
                    <a:alpha val="70000"/>
                  </a:srgbClr>
                </a:solidFill>
              </a:rPr>
              <a:t>Cleaning policies – All classrooms can be equipped with blue roll and anti bacterial spray for use between sessions and classes – on all surfaces (doorknobs, desks and toilets) - to kill harmful bacteria and prevent the bacteria spreading between classes and year groups.</a:t>
            </a:r>
          </a:p>
          <a:p>
            <a:pPr marL="359410" indent="-359410">
              <a:buClr>
                <a:srgbClr val="EF8C6A"/>
              </a:buClr>
            </a:pPr>
            <a:endParaRPr lang="en-GB" sz="1800" dirty="0">
              <a:solidFill>
                <a:srgbClr val="FFFFFF">
                  <a:alpha val="70000"/>
                </a:srgbClr>
              </a:solidFill>
            </a:endParaRPr>
          </a:p>
          <a:p>
            <a:pPr marL="0" indent="0">
              <a:buClr>
                <a:srgbClr val="EF8C6A"/>
              </a:buClr>
              <a:buNone/>
            </a:pPr>
            <a:endParaRPr lang="en-GB" dirty="0">
              <a:solidFill>
                <a:srgbClr val="FFFFFF">
                  <a:alpha val="70000"/>
                </a:srgbClr>
              </a:solidFill>
            </a:endParaRPr>
          </a:p>
        </p:txBody>
      </p:sp>
    </p:spTree>
    <p:extLst>
      <p:ext uri="{BB962C8B-B14F-4D97-AF65-F5344CB8AC3E}">
        <p14:creationId xmlns:p14="http://schemas.microsoft.com/office/powerpoint/2010/main" val="3263153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5133F-30AE-6AB8-DB0A-075470FC2F61}"/>
              </a:ext>
            </a:extLst>
          </p:cNvPr>
          <p:cNvSpPr>
            <a:spLocks noGrp="1"/>
          </p:cNvSpPr>
          <p:nvPr>
            <p:ph type="title"/>
          </p:nvPr>
        </p:nvSpPr>
        <p:spPr>
          <a:xfrm>
            <a:off x="1080000" y="540000"/>
            <a:ext cx="3345950" cy="2303213"/>
          </a:xfrm>
        </p:spPr>
        <p:txBody>
          <a:bodyPr vert="horz" lIns="0" tIns="0" rIns="0" bIns="0" rtlCol="0" anchor="ctr" anchorCtr="0">
            <a:normAutofit/>
          </a:bodyPr>
          <a:lstStyle/>
          <a:p>
            <a:pPr algn="ctr"/>
            <a:r>
              <a:rPr lang="en-US"/>
              <a:t>Hygiene Education and routines</a:t>
            </a:r>
          </a:p>
        </p:txBody>
      </p:sp>
      <p:cxnSp>
        <p:nvCxnSpPr>
          <p:cNvPr id="14" name="Straight Connector 13">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811A623-844B-9D82-E01F-2C1A0155E028}"/>
              </a:ext>
            </a:extLst>
          </p:cNvPr>
          <p:cNvSpPr txBox="1"/>
          <p:nvPr/>
        </p:nvSpPr>
        <p:spPr>
          <a:xfrm>
            <a:off x="190967" y="2844585"/>
            <a:ext cx="6107460" cy="2303213"/>
          </a:xfrm>
          <a:prstGeom prst="rect">
            <a:avLst/>
          </a:prstGeom>
        </p:spPr>
        <p:txBody>
          <a:bodyPr rot="0" spcFirstLastPara="0" vertOverflow="overflow" horzOverflow="overflow" vert="horz" lIns="0" tIns="0" rIns="0" bIns="0" numCol="1" spcCol="0" rtlCol="0" fromWordArt="0" anchor="ctr" anchorCtr="0" forceAA="0" compatLnSpc="1">
            <a:prstTxWarp prst="textNoShape">
              <a:avLst/>
            </a:prstTxWarp>
            <a:normAutofit/>
          </a:bodyPr>
          <a:lstStyle/>
          <a:p>
            <a:pPr>
              <a:lnSpc>
                <a:spcPct val="115000"/>
              </a:lnSpc>
              <a:spcBef>
                <a:spcPts val="1000"/>
              </a:spcBef>
              <a:buClr>
                <a:schemeClr val="accent1">
                  <a:lumMod val="60000"/>
                  <a:lumOff val="40000"/>
                </a:schemeClr>
              </a:buClr>
            </a:pPr>
            <a:r>
              <a:rPr lang="en-US" sz="1100">
                <a:solidFill>
                  <a:schemeClr val="tx1">
                    <a:alpha val="70000"/>
                  </a:schemeClr>
                </a:solidFill>
              </a:rPr>
              <a:t>Good personal hygiene and self-care are some of the most keyways to mitigate the spread of infectious diseases and this is still one of the best first lines of defence. This may include:</a:t>
            </a:r>
          </a:p>
          <a:p>
            <a:pPr marL="342900" indent="-342900">
              <a:lnSpc>
                <a:spcPct val="115000"/>
              </a:lnSpc>
              <a:spcBef>
                <a:spcPts val="1000"/>
              </a:spcBef>
              <a:buClr>
                <a:schemeClr val="accent1">
                  <a:lumMod val="60000"/>
                  <a:lumOff val="40000"/>
                </a:schemeClr>
              </a:buClr>
              <a:buFont typeface="Arial"/>
              <a:buChar char="•"/>
            </a:pPr>
            <a:r>
              <a:rPr lang="en-US" sz="1100">
                <a:solidFill>
                  <a:schemeClr val="tx1">
                    <a:alpha val="70000"/>
                  </a:schemeClr>
                </a:solidFill>
              </a:rPr>
              <a:t>Handwashing – the use of soap and water periodically throughout the day; the approach can be reinforced through informative posters throughout the school.</a:t>
            </a:r>
          </a:p>
          <a:p>
            <a:pPr marL="342900" indent="-342900">
              <a:lnSpc>
                <a:spcPct val="115000"/>
              </a:lnSpc>
              <a:spcBef>
                <a:spcPts val="1000"/>
              </a:spcBef>
              <a:buClr>
                <a:schemeClr val="accent1">
                  <a:lumMod val="60000"/>
                  <a:lumOff val="40000"/>
                </a:schemeClr>
              </a:buClr>
              <a:buFont typeface="Arial"/>
              <a:buChar char="•"/>
            </a:pPr>
            <a:r>
              <a:rPr lang="en-US" sz="1100" u="sng">
                <a:solidFill>
                  <a:schemeClr val="tx1">
                    <a:alpha val="70000"/>
                  </a:schemeClr>
                </a:solidFill>
              </a:rPr>
              <a:t>Respiratory Hygiene</a:t>
            </a:r>
            <a:r>
              <a:rPr lang="en-US" sz="1100">
                <a:solidFill>
                  <a:schemeClr val="tx1">
                    <a:alpha val="70000"/>
                  </a:schemeClr>
                </a:solidFill>
              </a:rPr>
              <a:t> – Meningitis can be spread through</a:t>
            </a:r>
            <a:r>
              <a:rPr lang="en-US" sz="1100" u="sng">
                <a:solidFill>
                  <a:schemeClr val="tx1">
                    <a:alpha val="70000"/>
                  </a:schemeClr>
                </a:solidFill>
              </a:rPr>
              <a:t> respiratory droplets</a:t>
            </a:r>
            <a:r>
              <a:rPr lang="en-US" sz="1100">
                <a:solidFill>
                  <a:schemeClr val="tx1">
                    <a:alpha val="70000"/>
                  </a:schemeClr>
                </a:solidFill>
              </a:rPr>
              <a:t> (coughing, sneezing and talking) and therefore reinforcing the </a:t>
            </a:r>
            <a:r>
              <a:rPr lang="en-US" sz="1100" u="sng">
                <a:solidFill>
                  <a:schemeClr val="tx1">
                    <a:alpha val="70000"/>
                  </a:schemeClr>
                </a:solidFill>
              </a:rPr>
              <a:t>"catch it, bin it, kill it"</a:t>
            </a:r>
            <a:r>
              <a:rPr lang="en-US" sz="1100">
                <a:solidFill>
                  <a:schemeClr val="tx1">
                    <a:alpha val="70000"/>
                  </a:schemeClr>
                </a:solidFill>
              </a:rPr>
              <a:t> method as well as reinstating a </a:t>
            </a:r>
            <a:r>
              <a:rPr lang="en-US" sz="1100" u="sng">
                <a:solidFill>
                  <a:schemeClr val="tx1">
                    <a:alpha val="70000"/>
                  </a:schemeClr>
                </a:solidFill>
              </a:rPr>
              <a:t>temporary social distancing policy</a:t>
            </a:r>
            <a:r>
              <a:rPr lang="en-US" sz="1100">
                <a:solidFill>
                  <a:schemeClr val="tx1">
                    <a:alpha val="70000"/>
                  </a:schemeClr>
                </a:solidFill>
              </a:rPr>
              <a:t> – creating a 2-metre gap between individuals will help mitigate the chances of the spread.</a:t>
            </a:r>
          </a:p>
        </p:txBody>
      </p:sp>
      <p:sp>
        <p:nvSpPr>
          <p:cNvPr id="7" name="TextBox 6">
            <a:extLst>
              <a:ext uri="{FF2B5EF4-FFF2-40B4-BE49-F238E27FC236}">
                <a16:creationId xmlns:a16="http://schemas.microsoft.com/office/drawing/2014/main" id="{EEECE676-439D-01DC-50B3-CD5287BEB611}"/>
              </a:ext>
            </a:extLst>
          </p:cNvPr>
          <p:cNvSpPr txBox="1"/>
          <p:nvPr/>
        </p:nvSpPr>
        <p:spPr>
          <a:xfrm>
            <a:off x="8103963" y="207165"/>
            <a:ext cx="3911600" cy="34983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25000"/>
              </a:lnSpc>
              <a:spcBef>
                <a:spcPts val="1000"/>
              </a:spcBef>
              <a:buFont typeface="Arial,Sans-Serif"/>
              <a:buChar char="•"/>
            </a:pPr>
            <a:r>
              <a:rPr lang="en-GB" sz="1200" dirty="0"/>
              <a:t>No sharing policies – Limiting students from sharing food, drinks and potentially certain types of school equipment will decrease exposure to the germs of others </a:t>
            </a:r>
            <a:r>
              <a:rPr lang="en-GB" sz="1200"/>
              <a:t>and potentially</a:t>
            </a:r>
            <a:r>
              <a:rPr lang="en-GB" sz="1200" dirty="0"/>
              <a:t> Meningitis agents.</a:t>
            </a:r>
            <a:endParaRPr lang="en-US" sz="1200" dirty="0"/>
          </a:p>
          <a:p>
            <a:pPr marL="342900" indent="-342900">
              <a:lnSpc>
                <a:spcPct val="125000"/>
              </a:lnSpc>
              <a:spcBef>
                <a:spcPts val="1000"/>
              </a:spcBef>
              <a:buFont typeface="Arial,Sans-Serif"/>
              <a:buChar char="•"/>
            </a:pPr>
            <a:r>
              <a:rPr lang="en-GB" sz="1200" dirty="0"/>
              <a:t>PPE – or Personal Protective Equipment is essential for the safe cleaning of affected areas as it limits the amount of the potential agents that can be transferred onto clothing and exposed areas of the body. Using equipment such as plastic aprons, gloves, face masks and goggles, keeps all potential portals of entry </a:t>
            </a:r>
            <a:r>
              <a:rPr lang="en-GB" sz="1200"/>
              <a:t>safe from</a:t>
            </a:r>
            <a:r>
              <a:rPr lang="en-GB" sz="1200" dirty="0"/>
              <a:t> infection.</a:t>
            </a:r>
            <a:endParaRPr lang="en-US" sz="1200" dirty="0"/>
          </a:p>
          <a:p>
            <a:pPr algn="l"/>
            <a:endParaRPr lang="en-GB" dirty="0"/>
          </a:p>
        </p:txBody>
      </p:sp>
      <p:pic>
        <p:nvPicPr>
          <p:cNvPr id="8" name="Picture 7" descr="Hand-washing for kids &amp; teens: in pictures | Raising ...">
            <a:extLst>
              <a:ext uri="{FF2B5EF4-FFF2-40B4-BE49-F238E27FC236}">
                <a16:creationId xmlns:a16="http://schemas.microsoft.com/office/drawing/2014/main" id="{75A79E8F-EB65-F67C-A2B2-495F69166C84}"/>
              </a:ext>
            </a:extLst>
          </p:cNvPr>
          <p:cNvPicPr>
            <a:picLocks noChangeAspect="1"/>
          </p:cNvPicPr>
          <p:nvPr/>
        </p:nvPicPr>
        <p:blipFill>
          <a:blip r:embed="rId2"/>
          <a:stretch>
            <a:fillRect/>
          </a:stretch>
        </p:blipFill>
        <p:spPr>
          <a:xfrm flipH="1">
            <a:off x="193992" y="4958715"/>
            <a:ext cx="2091055" cy="1746250"/>
          </a:xfrm>
          <a:prstGeom prst="rect">
            <a:avLst/>
          </a:prstGeom>
        </p:spPr>
      </p:pic>
      <p:cxnSp>
        <p:nvCxnSpPr>
          <p:cNvPr id="9" name="Straight Arrow Connector 8">
            <a:extLst>
              <a:ext uri="{FF2B5EF4-FFF2-40B4-BE49-F238E27FC236}">
                <a16:creationId xmlns:a16="http://schemas.microsoft.com/office/drawing/2014/main" id="{9E685EB1-500A-D5C0-D5D1-BC27E87106EE}"/>
              </a:ext>
            </a:extLst>
          </p:cNvPr>
          <p:cNvCxnSpPr/>
          <p:nvPr/>
        </p:nvCxnSpPr>
        <p:spPr>
          <a:xfrm flipH="1">
            <a:off x="2580640" y="5080000"/>
            <a:ext cx="10160" cy="1473200"/>
          </a:xfrm>
          <a:prstGeom prst="straightConnector1">
            <a:avLst/>
          </a:prstGeom>
          <a:ln w="57150">
            <a:solidFill>
              <a:schemeClr val="tx1"/>
            </a:solidFill>
          </a:ln>
        </p:spPr>
        <p:style>
          <a:lnRef idx="3">
            <a:schemeClr val="accent2"/>
          </a:lnRef>
          <a:fillRef idx="0">
            <a:schemeClr val="accent2"/>
          </a:fillRef>
          <a:effectRef idx="2">
            <a:schemeClr val="accent2"/>
          </a:effectRef>
          <a:fontRef idx="minor">
            <a:schemeClr val="tx1"/>
          </a:fontRef>
        </p:style>
      </p:cxnSp>
      <p:pic>
        <p:nvPicPr>
          <p:cNvPr id="10" name="Picture 9" descr="Children Coughing: Over 3,226 Royalty ...">
            <a:extLst>
              <a:ext uri="{FF2B5EF4-FFF2-40B4-BE49-F238E27FC236}">
                <a16:creationId xmlns:a16="http://schemas.microsoft.com/office/drawing/2014/main" id="{C43C3755-D9B2-CA50-066A-1BFB139E115F}"/>
              </a:ext>
            </a:extLst>
          </p:cNvPr>
          <p:cNvPicPr>
            <a:picLocks noChangeAspect="1"/>
          </p:cNvPicPr>
          <p:nvPr/>
        </p:nvPicPr>
        <p:blipFill>
          <a:blip r:embed="rId3"/>
          <a:stretch>
            <a:fillRect/>
          </a:stretch>
        </p:blipFill>
        <p:spPr>
          <a:xfrm>
            <a:off x="2870517" y="4958398"/>
            <a:ext cx="1685925" cy="1706245"/>
          </a:xfrm>
          <a:prstGeom prst="rect">
            <a:avLst/>
          </a:prstGeom>
        </p:spPr>
      </p:pic>
      <p:cxnSp>
        <p:nvCxnSpPr>
          <p:cNvPr id="11" name="Straight Arrow Connector 10">
            <a:extLst>
              <a:ext uri="{FF2B5EF4-FFF2-40B4-BE49-F238E27FC236}">
                <a16:creationId xmlns:a16="http://schemas.microsoft.com/office/drawing/2014/main" id="{A2D7C139-CB6F-340F-BAED-F14C18AB713E}"/>
              </a:ext>
            </a:extLst>
          </p:cNvPr>
          <p:cNvCxnSpPr>
            <a:cxnSpLocks/>
          </p:cNvCxnSpPr>
          <p:nvPr/>
        </p:nvCxnSpPr>
        <p:spPr>
          <a:xfrm flipH="1">
            <a:off x="4765039" y="5079999"/>
            <a:ext cx="10160" cy="1473200"/>
          </a:xfrm>
          <a:prstGeom prst="straightConnector1">
            <a:avLst/>
          </a:prstGeom>
          <a:ln w="57150">
            <a:solidFill>
              <a:schemeClr val="tx1"/>
            </a:solidFill>
          </a:ln>
        </p:spPr>
        <p:style>
          <a:lnRef idx="3">
            <a:schemeClr val="accent2"/>
          </a:lnRef>
          <a:fillRef idx="0">
            <a:schemeClr val="accent2"/>
          </a:fillRef>
          <a:effectRef idx="2">
            <a:schemeClr val="accent2"/>
          </a:effectRef>
          <a:fontRef idx="minor">
            <a:schemeClr val="tx1"/>
          </a:fontRef>
        </p:style>
      </p:cxnSp>
      <p:pic>
        <p:nvPicPr>
          <p:cNvPr id="15" name="Picture 14" descr="No Food Or Drink Sign Vector Art, Icons ...">
            <a:extLst>
              <a:ext uri="{FF2B5EF4-FFF2-40B4-BE49-F238E27FC236}">
                <a16:creationId xmlns:a16="http://schemas.microsoft.com/office/drawing/2014/main" id="{638C7F56-CF3F-82E4-851C-A78F79EE6EF2}"/>
              </a:ext>
            </a:extLst>
          </p:cNvPr>
          <p:cNvPicPr>
            <a:picLocks noChangeAspect="1"/>
          </p:cNvPicPr>
          <p:nvPr/>
        </p:nvPicPr>
        <p:blipFill>
          <a:blip r:embed="rId4"/>
          <a:stretch>
            <a:fillRect/>
          </a:stretch>
        </p:blipFill>
        <p:spPr>
          <a:xfrm>
            <a:off x="4993957" y="4958398"/>
            <a:ext cx="1685925" cy="1746885"/>
          </a:xfrm>
          <a:prstGeom prst="rect">
            <a:avLst/>
          </a:prstGeom>
        </p:spPr>
      </p:pic>
      <p:cxnSp>
        <p:nvCxnSpPr>
          <p:cNvPr id="16" name="Straight Arrow Connector 15">
            <a:extLst>
              <a:ext uri="{FF2B5EF4-FFF2-40B4-BE49-F238E27FC236}">
                <a16:creationId xmlns:a16="http://schemas.microsoft.com/office/drawing/2014/main" id="{3F5989F5-DBA0-6EB7-8FAE-1BF3AF57DB79}"/>
              </a:ext>
            </a:extLst>
          </p:cNvPr>
          <p:cNvCxnSpPr>
            <a:cxnSpLocks/>
          </p:cNvCxnSpPr>
          <p:nvPr/>
        </p:nvCxnSpPr>
        <p:spPr>
          <a:xfrm flipH="1">
            <a:off x="7091678" y="5100318"/>
            <a:ext cx="10160" cy="1473200"/>
          </a:xfrm>
          <a:prstGeom prst="straightConnector1">
            <a:avLst/>
          </a:prstGeom>
          <a:ln w="57150">
            <a:solidFill>
              <a:schemeClr val="tx1"/>
            </a:solidFill>
          </a:ln>
        </p:spPr>
        <p:style>
          <a:lnRef idx="3">
            <a:schemeClr val="accent2"/>
          </a:lnRef>
          <a:fillRef idx="0">
            <a:schemeClr val="accent2"/>
          </a:fillRef>
          <a:effectRef idx="2">
            <a:schemeClr val="accent2"/>
          </a:effectRef>
          <a:fontRef idx="minor">
            <a:schemeClr val="tx1"/>
          </a:fontRef>
        </p:style>
      </p:cxnSp>
      <p:pic>
        <p:nvPicPr>
          <p:cNvPr id="17" name="Picture 16" descr="Ppe Cartoon Personal Protection ...">
            <a:extLst>
              <a:ext uri="{FF2B5EF4-FFF2-40B4-BE49-F238E27FC236}">
                <a16:creationId xmlns:a16="http://schemas.microsoft.com/office/drawing/2014/main" id="{0472C94C-28F2-CC48-2C90-CD7464263CA7}"/>
              </a:ext>
            </a:extLst>
          </p:cNvPr>
          <p:cNvPicPr>
            <a:picLocks noChangeAspect="1"/>
          </p:cNvPicPr>
          <p:nvPr/>
        </p:nvPicPr>
        <p:blipFill>
          <a:blip r:embed="rId5"/>
          <a:stretch>
            <a:fillRect/>
          </a:stretch>
        </p:blipFill>
        <p:spPr>
          <a:xfrm>
            <a:off x="7619047" y="4319905"/>
            <a:ext cx="1952625" cy="2343150"/>
          </a:xfrm>
          <a:prstGeom prst="rect">
            <a:avLst/>
          </a:prstGeom>
        </p:spPr>
      </p:pic>
    </p:spTree>
    <p:extLst>
      <p:ext uri="{BB962C8B-B14F-4D97-AF65-F5344CB8AC3E}">
        <p14:creationId xmlns:p14="http://schemas.microsoft.com/office/powerpoint/2010/main" val="2763966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800F9-8F92-0EBE-D253-85E4CF583139}"/>
              </a:ext>
            </a:extLst>
          </p:cNvPr>
          <p:cNvSpPr>
            <a:spLocks noGrp="1"/>
          </p:cNvSpPr>
          <p:nvPr>
            <p:ph type="title"/>
          </p:nvPr>
        </p:nvSpPr>
        <p:spPr>
          <a:xfrm>
            <a:off x="1079500" y="306747"/>
            <a:ext cx="10026650" cy="655637"/>
          </a:xfrm>
        </p:spPr>
        <p:txBody>
          <a:bodyPr>
            <a:normAutofit/>
          </a:bodyPr>
          <a:lstStyle/>
          <a:p>
            <a:pPr algn="ctr"/>
            <a:r>
              <a:rPr lang="en-GB"/>
              <a:t>Symptom awareness</a:t>
            </a:r>
            <a:endParaRPr lang="en-US"/>
          </a:p>
        </p:txBody>
      </p:sp>
      <p:sp>
        <p:nvSpPr>
          <p:cNvPr id="3" name="Content Placeholder 2">
            <a:extLst>
              <a:ext uri="{FF2B5EF4-FFF2-40B4-BE49-F238E27FC236}">
                <a16:creationId xmlns:a16="http://schemas.microsoft.com/office/drawing/2014/main" id="{FFB99B81-2BE5-E26E-3E67-783EE4CF9FE5}"/>
              </a:ext>
            </a:extLst>
          </p:cNvPr>
          <p:cNvSpPr>
            <a:spLocks noGrp="1"/>
          </p:cNvSpPr>
          <p:nvPr>
            <p:ph idx="1"/>
          </p:nvPr>
        </p:nvSpPr>
        <p:spPr>
          <a:xfrm>
            <a:off x="202482" y="956813"/>
            <a:ext cx="11766309" cy="5617294"/>
          </a:xfrm>
        </p:spPr>
        <p:txBody>
          <a:bodyPr>
            <a:normAutofit/>
          </a:bodyPr>
          <a:lstStyle/>
          <a:p>
            <a:pPr marL="0" indent="0">
              <a:buNone/>
            </a:pPr>
            <a:r>
              <a:rPr lang="en-GB" sz="1800" dirty="0">
                <a:solidFill>
                  <a:srgbClr val="FFFFFF">
                    <a:alpha val="70000"/>
                  </a:srgbClr>
                </a:solidFill>
              </a:rPr>
              <a:t>Different diseases and illnesses manifest and present in a variety of ways; most, if not all, have some clearly identifying features. It is important that as well as being given the tools to combat the meningitis outbreak, the staff and children understand what they are combatting. The communicating and educating of all people is paramount to ensuring their safety and this could be done in the following ways:</a:t>
            </a:r>
            <a:endParaRPr lang="en-US" sz="1800">
              <a:solidFill>
                <a:srgbClr val="FFFFFF">
                  <a:alpha val="70000"/>
                </a:srgbClr>
              </a:solidFill>
            </a:endParaRPr>
          </a:p>
          <a:p>
            <a:pPr marL="359410" indent="-359410">
              <a:buClr>
                <a:srgbClr val="EF8C6A"/>
              </a:buClr>
            </a:pPr>
            <a:r>
              <a:rPr lang="en-GB" sz="1800" dirty="0">
                <a:solidFill>
                  <a:srgbClr val="FFFFFF">
                    <a:alpha val="70000"/>
                  </a:srgbClr>
                </a:solidFill>
              </a:rPr>
              <a:t>Staff – CPD sessions (continuing professional development) are great ways to educate and inform whole staff bodies on new policies and procedures. These can also be used to train staff on the symptoms likely to be exhibited by affected individuals and how best to support the containment of the infectious agents. Ensuring that "Reacting fast" is key when addressing this specific illness.</a:t>
            </a:r>
            <a:endParaRPr lang="en-GB" sz="1800">
              <a:solidFill>
                <a:srgbClr val="FFFFFF">
                  <a:alpha val="70000"/>
                </a:srgbClr>
              </a:solidFill>
            </a:endParaRPr>
          </a:p>
          <a:p>
            <a:pPr marL="359410" indent="-359410">
              <a:buClr>
                <a:srgbClr val="EF8C6A"/>
              </a:buClr>
            </a:pPr>
            <a:endParaRPr lang="en-GB" sz="1800" dirty="0">
              <a:solidFill>
                <a:srgbClr val="FFFFFF">
                  <a:alpha val="70000"/>
                </a:srgbClr>
              </a:solidFill>
            </a:endParaRPr>
          </a:p>
          <a:p>
            <a:pPr marL="359410" indent="-359410">
              <a:buClr>
                <a:srgbClr val="EF8C6A"/>
              </a:buClr>
            </a:pPr>
            <a:r>
              <a:rPr lang="en-GB" sz="1800" dirty="0">
                <a:solidFill>
                  <a:srgbClr val="FFFFFF">
                    <a:alpha val="70000"/>
                  </a:srgbClr>
                </a:solidFill>
              </a:rPr>
              <a:t>Children/pupils - Using base group times in the morning or during assemblies, are keyways to distribute information on a wider scale to the student body. If the children can identify the main symptoms of the infectious disease, they are then able to take matters into their own hands and pre-emptively prepare for containing or identifying an outbreak, then alerting an adult if and when the need arises.</a:t>
            </a:r>
            <a:endParaRPr lang="en-US" sz="1800"/>
          </a:p>
        </p:txBody>
      </p:sp>
    </p:spTree>
    <p:extLst>
      <p:ext uri="{BB962C8B-B14F-4D97-AF65-F5344CB8AC3E}">
        <p14:creationId xmlns:p14="http://schemas.microsoft.com/office/powerpoint/2010/main" val="961690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96B44-62C2-1655-38E0-6347CC4E9DC4}"/>
              </a:ext>
            </a:extLst>
          </p:cNvPr>
          <p:cNvSpPr>
            <a:spLocks noGrp="1"/>
          </p:cNvSpPr>
          <p:nvPr>
            <p:ph type="title"/>
          </p:nvPr>
        </p:nvSpPr>
        <p:spPr>
          <a:xfrm>
            <a:off x="1079500" y="292370"/>
            <a:ext cx="10026650" cy="655637"/>
          </a:xfrm>
        </p:spPr>
        <p:txBody>
          <a:bodyPr/>
          <a:lstStyle/>
          <a:p>
            <a:pPr algn="ctr"/>
            <a:r>
              <a:rPr lang="en-GB"/>
              <a:t>Management</a:t>
            </a:r>
            <a:r>
              <a:rPr lang="en-GB" dirty="0"/>
              <a:t> protocols</a:t>
            </a:r>
            <a:endParaRPr lang="en-US"/>
          </a:p>
        </p:txBody>
      </p:sp>
      <p:sp>
        <p:nvSpPr>
          <p:cNvPr id="3" name="Content Placeholder 2">
            <a:extLst>
              <a:ext uri="{FF2B5EF4-FFF2-40B4-BE49-F238E27FC236}">
                <a16:creationId xmlns:a16="http://schemas.microsoft.com/office/drawing/2014/main" id="{D9154EA0-6D3A-38A2-3A6E-B9A6A697FC11}"/>
              </a:ext>
            </a:extLst>
          </p:cNvPr>
          <p:cNvSpPr>
            <a:spLocks noGrp="1"/>
          </p:cNvSpPr>
          <p:nvPr>
            <p:ph idx="1"/>
          </p:nvPr>
        </p:nvSpPr>
        <p:spPr>
          <a:xfrm>
            <a:off x="216859" y="813040"/>
            <a:ext cx="11766309" cy="5789821"/>
          </a:xfrm>
        </p:spPr>
        <p:txBody>
          <a:bodyPr/>
          <a:lstStyle/>
          <a:p>
            <a:pPr marL="0" indent="0">
              <a:buNone/>
            </a:pPr>
            <a:r>
              <a:rPr lang="en-GB" dirty="0">
                <a:solidFill>
                  <a:srgbClr val="FFFFFF">
                    <a:alpha val="70000"/>
                  </a:srgbClr>
                </a:solidFill>
              </a:rPr>
              <a:t>Management or Senior Leader Teams (SLT) are responsible for the daily functions of the school and take on incredible amounts of accountability when outbreaks and serious events happen onsite. Therefore, a singular, agreed, universal approach to the situation is fundamental when attempting to ensure the safety of a whole school's occupancy. Some ideas for their protocols are as follows:</a:t>
            </a:r>
          </a:p>
          <a:p>
            <a:pPr marL="342900" indent="-342900"/>
            <a:r>
              <a:rPr lang="en-GB" dirty="0">
                <a:solidFill>
                  <a:srgbClr val="FFFFFF">
                    <a:alpha val="70000"/>
                  </a:srgbClr>
                </a:solidFill>
              </a:rPr>
              <a:t>Actions on illness – Advising students and teachers to stay home when showing a certain number of symptoms (fever, headache, stiff neck, </a:t>
            </a:r>
            <a:r>
              <a:rPr lang="en-GB">
                <a:solidFill>
                  <a:srgbClr val="FFFFFF">
                    <a:alpha val="70000"/>
                  </a:srgbClr>
                </a:solidFill>
              </a:rPr>
              <a:t>rash, vomiting) will keep potential Men agents away from the school </a:t>
            </a:r>
            <a:r>
              <a:rPr lang="en-GB" dirty="0">
                <a:solidFill>
                  <a:srgbClr val="FFFFFF">
                    <a:alpha val="70000"/>
                  </a:srgbClr>
                </a:solidFill>
              </a:rPr>
              <a:t>entirely.</a:t>
            </a:r>
          </a:p>
          <a:p>
            <a:pPr marL="342900" indent="-342900">
              <a:buClr>
                <a:srgbClr val="EF8C6A"/>
              </a:buClr>
            </a:pPr>
            <a:r>
              <a:rPr lang="en-GB" dirty="0">
                <a:solidFill>
                  <a:srgbClr val="FFFFFF">
                    <a:alpha val="70000"/>
                  </a:srgbClr>
                </a:solidFill>
              </a:rPr>
              <a:t>Liaison – Maintaining strong links and open communication with external agencies like Health Protection Teams (HPTs) helps to manage cases effectively and provides </a:t>
            </a:r>
            <a:r>
              <a:rPr lang="en-GB" err="1">
                <a:solidFill>
                  <a:srgbClr val="FFFFFF">
                    <a:alpha val="70000"/>
                  </a:srgbClr>
                </a:solidFill>
              </a:rPr>
              <a:t>quantitativ</a:t>
            </a:r>
            <a:r>
              <a:rPr lang="en-GB">
                <a:solidFill>
                  <a:srgbClr val="FFFFFF">
                    <a:alpha val="70000"/>
                  </a:srgbClr>
                </a:solidFill>
              </a:rPr>
              <a:t>e data on the spread.</a:t>
            </a:r>
          </a:p>
          <a:p>
            <a:pPr marL="342900" indent="-342900">
              <a:buClr>
                <a:srgbClr val="EF8C6A"/>
              </a:buClr>
            </a:pPr>
            <a:r>
              <a:rPr lang="en-GB" dirty="0">
                <a:solidFill>
                  <a:srgbClr val="FFFFFF">
                    <a:alpha val="70000"/>
                  </a:srgbClr>
                </a:solidFill>
              </a:rPr>
              <a:t>Cleaning after arising cases – In the event a child or adult onsite has been confirmed to be affected by the ID, the school should take action to clean all surfaces in at least the </a:t>
            </a:r>
            <a:r>
              <a:rPr lang="en-GB" err="1">
                <a:solidFill>
                  <a:srgbClr val="FFFFFF">
                    <a:alpha val="70000"/>
                  </a:srgbClr>
                </a:solidFill>
              </a:rPr>
              <a:t>immedi</a:t>
            </a:r>
            <a:r>
              <a:rPr lang="en-GB" dirty="0">
                <a:solidFill>
                  <a:srgbClr val="FFFFFF">
                    <a:alpha val="70000"/>
                  </a:srgbClr>
                </a:solidFill>
              </a:rPr>
              <a:t>ate vicinity of the patient and as mentioned under the hygiene section, using the correct PPE and also</a:t>
            </a:r>
            <a:r>
              <a:rPr lang="en-GB">
                <a:solidFill>
                  <a:srgbClr val="FFFFFF">
                    <a:alpha val="70000"/>
                  </a:srgbClr>
                </a:solidFill>
              </a:rPr>
              <a:t> disposing of the equipment in the correct manner.</a:t>
            </a:r>
          </a:p>
        </p:txBody>
      </p:sp>
    </p:spTree>
    <p:extLst>
      <p:ext uri="{BB962C8B-B14F-4D97-AF65-F5344CB8AC3E}">
        <p14:creationId xmlns:p14="http://schemas.microsoft.com/office/powerpoint/2010/main" val="3049906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0301-1360-77EF-D8D9-ED04E12D6BB4}"/>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888726B5-FC5E-318C-F98A-7013C933D38C}"/>
              </a:ext>
            </a:extLst>
          </p:cNvPr>
          <p:cNvSpPr>
            <a:spLocks noGrp="1"/>
          </p:cNvSpPr>
          <p:nvPr>
            <p:ph idx="1"/>
          </p:nvPr>
        </p:nvSpPr>
        <p:spPr>
          <a:xfrm>
            <a:off x="266700" y="1790700"/>
            <a:ext cx="11449050" cy="4252595"/>
          </a:xfrm>
        </p:spPr>
        <p:txBody>
          <a:bodyPr vert="horz" lIns="0" tIns="0" rIns="0" bIns="0" rtlCol="0" anchor="t" anchorCtr="0">
            <a:noAutofit/>
          </a:bodyPr>
          <a:lstStyle/>
          <a:p>
            <a:pPr marL="359410" indent="-359410">
              <a:spcBef>
                <a:spcPts val="0"/>
              </a:spcBef>
              <a:buNone/>
            </a:pPr>
            <a:r>
              <a:rPr lang="en-GB" sz="1200">
                <a:solidFill>
                  <a:schemeClr val="tx1"/>
                </a:solidFill>
                <a:latin typeface="Aptos"/>
              </a:rPr>
              <a:t>National Health Service (2023) Meningitis. Available at: </a:t>
            </a:r>
            <a:r>
              <a:rPr lang="en-GB" sz="1200" dirty="0">
                <a:solidFill>
                  <a:schemeClr val="tx1"/>
                </a:solidFill>
                <a:latin typeface="Aptos"/>
                <a:hlinkClick r:id="rId2">
                  <a:extLst>
                    <a:ext uri="{A12FA001-AC4F-418D-AE19-62706E023703}">
                      <ahyp:hlinkClr xmlns:ahyp="http://schemas.microsoft.com/office/drawing/2018/hyperlinkcolor" val="tx"/>
                    </a:ext>
                  </a:extLst>
                </a:hlinkClick>
              </a:rPr>
              <a:t>https://www.nhs.uk/conditions/meningitis/</a:t>
            </a:r>
            <a:endParaRPr lang="en-US" sz="1200">
              <a:solidFill>
                <a:schemeClr val="tx1"/>
              </a:solidFill>
              <a:latin typeface="Aptos"/>
              <a:hlinkClick r:id="" action="ppaction://noaction">
                <a:extLst>
                  <a:ext uri="{A12FA001-AC4F-418D-AE19-62706E023703}">
                    <ahyp:hlinkClr xmlns:ahyp="http://schemas.microsoft.com/office/drawing/2018/hyperlinkcolor" val="tx"/>
                  </a:ext>
                </a:extLst>
              </a:hlinkClick>
            </a:endParaRPr>
          </a:p>
          <a:p>
            <a:pPr marL="359410" indent="-359410">
              <a:spcBef>
                <a:spcPts val="0"/>
              </a:spcBef>
              <a:buNone/>
            </a:pPr>
            <a:r>
              <a:rPr lang="en-GB" sz="1200">
                <a:solidFill>
                  <a:schemeClr val="tx1"/>
                </a:solidFill>
                <a:latin typeface="Aptos"/>
              </a:rPr>
              <a:t> (Accessed: 13 March 2026).</a:t>
            </a:r>
            <a:endParaRPr lang="en-GB" sz="1200" dirty="0">
              <a:solidFill>
                <a:schemeClr val="tx1"/>
              </a:solidFill>
              <a:latin typeface="Aptos"/>
            </a:endParaRPr>
          </a:p>
          <a:p>
            <a:pPr marL="359410" indent="-359410">
              <a:spcBef>
                <a:spcPts val="0"/>
              </a:spcBef>
              <a:buNone/>
            </a:pPr>
            <a:r>
              <a:rPr lang="en-GB" sz="1200">
                <a:solidFill>
                  <a:schemeClr val="tx1"/>
                </a:solidFill>
                <a:latin typeface="Aptos"/>
              </a:rPr>
              <a:t>UK Health Security Agency (2023) Meningitis information and guidance. Available at: </a:t>
            </a:r>
            <a:r>
              <a:rPr lang="en-GB" sz="1200" dirty="0">
                <a:solidFill>
                  <a:schemeClr val="tx1"/>
                </a:solidFill>
                <a:latin typeface="Aptos"/>
                <a:hlinkClick r:id="rId3">
                  <a:extLst>
                    <a:ext uri="{A12FA001-AC4F-418D-AE19-62706E023703}">
                      <ahyp:hlinkClr xmlns:ahyp="http://schemas.microsoft.com/office/drawing/2018/hyperlinkcolor" val="tx"/>
                    </a:ext>
                  </a:extLst>
                </a:hlinkClick>
              </a:rPr>
              <a:t>https://www.gov.uk/guidance/meningitis</a:t>
            </a:r>
            <a:endParaRPr lang="en-GB" sz="1200">
              <a:solidFill>
                <a:schemeClr val="tx1"/>
              </a:solidFill>
              <a:latin typeface="Aptos"/>
              <a:hlinkClick r:id="" action="ppaction://noaction">
                <a:extLst>
                  <a:ext uri="{A12FA001-AC4F-418D-AE19-62706E023703}">
                    <ahyp:hlinkClr xmlns:ahyp="http://schemas.microsoft.com/office/drawing/2018/hyperlinkcolor" val="tx"/>
                  </a:ext>
                </a:extLst>
              </a:hlinkClick>
            </a:endParaRPr>
          </a:p>
          <a:p>
            <a:pPr marL="359410" indent="-359410">
              <a:spcBef>
                <a:spcPts val="0"/>
              </a:spcBef>
              <a:buNone/>
            </a:pPr>
            <a:r>
              <a:rPr lang="en-GB" sz="1200">
                <a:solidFill>
                  <a:schemeClr val="tx1"/>
                </a:solidFill>
                <a:latin typeface="Aptos"/>
              </a:rPr>
              <a:t> (Accessed: 13 March 2026).</a:t>
            </a:r>
            <a:endParaRPr lang="en-GB" sz="1200" dirty="0">
              <a:solidFill>
                <a:schemeClr val="tx1"/>
              </a:solidFill>
              <a:latin typeface="Aptos"/>
            </a:endParaRPr>
          </a:p>
          <a:p>
            <a:pPr marL="359410" indent="-359410">
              <a:spcBef>
                <a:spcPts val="0"/>
              </a:spcBef>
              <a:buNone/>
            </a:pPr>
            <a:r>
              <a:rPr lang="en-GB" sz="1200">
                <a:solidFill>
                  <a:schemeClr val="tx1"/>
                </a:solidFill>
                <a:latin typeface="Aptos"/>
              </a:rPr>
              <a:t>National Health Service (2023) Meningitis. Available at: </a:t>
            </a:r>
            <a:r>
              <a:rPr lang="en-GB" sz="1200" dirty="0">
                <a:solidFill>
                  <a:schemeClr val="tx1"/>
                </a:solidFill>
                <a:latin typeface="Aptos"/>
                <a:hlinkClick r:id="rId2">
                  <a:extLst>
                    <a:ext uri="{A12FA001-AC4F-418D-AE19-62706E023703}">
                      <ahyp:hlinkClr xmlns:ahyp="http://schemas.microsoft.com/office/drawing/2018/hyperlinkcolor" val="tx"/>
                    </a:ext>
                  </a:extLst>
                </a:hlinkClick>
              </a:rPr>
              <a:t>https://www.nhs.uk/conditions/meningitis/</a:t>
            </a:r>
            <a:endParaRPr lang="en-GB" sz="1200">
              <a:solidFill>
                <a:schemeClr val="tx1"/>
              </a:solidFill>
              <a:latin typeface="Aptos"/>
              <a:hlinkClick r:id="" action="ppaction://noaction">
                <a:extLst>
                  <a:ext uri="{A12FA001-AC4F-418D-AE19-62706E023703}">
                    <ahyp:hlinkClr xmlns:ahyp="http://schemas.microsoft.com/office/drawing/2018/hyperlinkcolor" val="tx"/>
                  </a:ext>
                </a:extLst>
              </a:hlinkClick>
            </a:endParaRPr>
          </a:p>
          <a:p>
            <a:pPr marL="359410" indent="-359410">
              <a:spcBef>
                <a:spcPts val="0"/>
              </a:spcBef>
              <a:buNone/>
            </a:pPr>
            <a:r>
              <a:rPr lang="en-GB" sz="1200">
                <a:solidFill>
                  <a:schemeClr val="tx1"/>
                </a:solidFill>
                <a:latin typeface="Aptos"/>
              </a:rPr>
              <a:t> (Accessed: 13 March 2026).</a:t>
            </a:r>
            <a:endParaRPr lang="en-GB" sz="1200" dirty="0">
              <a:solidFill>
                <a:schemeClr val="tx1"/>
              </a:solidFill>
              <a:latin typeface="Aptos"/>
            </a:endParaRPr>
          </a:p>
          <a:p>
            <a:pPr marL="359410" indent="-359410">
              <a:spcBef>
                <a:spcPts val="0"/>
              </a:spcBef>
              <a:buNone/>
            </a:pPr>
            <a:r>
              <a:rPr lang="en-GB" sz="1200">
                <a:solidFill>
                  <a:schemeClr val="tx1"/>
                </a:solidFill>
                <a:latin typeface="Aptos"/>
              </a:rPr>
              <a:t>UK Health Security Agency (2023) Meningitis information and guidance. Available at: </a:t>
            </a:r>
            <a:r>
              <a:rPr lang="en-GB" sz="1200" dirty="0">
                <a:solidFill>
                  <a:schemeClr val="tx1"/>
                </a:solidFill>
                <a:latin typeface="Aptos"/>
                <a:hlinkClick r:id="rId3">
                  <a:extLst>
                    <a:ext uri="{A12FA001-AC4F-418D-AE19-62706E023703}">
                      <ahyp:hlinkClr xmlns:ahyp="http://schemas.microsoft.com/office/drawing/2018/hyperlinkcolor" val="tx"/>
                    </a:ext>
                  </a:extLst>
                </a:hlinkClick>
              </a:rPr>
              <a:t>https://www.gov.uk/guidance/meningitis</a:t>
            </a:r>
            <a:endParaRPr lang="en-GB" sz="1200">
              <a:solidFill>
                <a:schemeClr val="tx1"/>
              </a:solidFill>
              <a:latin typeface="Aptos"/>
              <a:hlinkClick r:id="" action="ppaction://noaction">
                <a:extLst>
                  <a:ext uri="{A12FA001-AC4F-418D-AE19-62706E023703}">
                    <ahyp:hlinkClr xmlns:ahyp="http://schemas.microsoft.com/office/drawing/2018/hyperlinkcolor" val="tx"/>
                  </a:ext>
                </a:extLst>
              </a:hlinkClick>
            </a:endParaRPr>
          </a:p>
          <a:p>
            <a:pPr marL="359410" indent="-359410">
              <a:spcBef>
                <a:spcPts val="0"/>
              </a:spcBef>
              <a:buNone/>
            </a:pPr>
            <a:r>
              <a:rPr lang="en-GB" sz="1200">
                <a:solidFill>
                  <a:schemeClr val="tx1"/>
                </a:solidFill>
                <a:latin typeface="Aptos"/>
              </a:rPr>
              <a:t> (Accessed: 13 March 2026).</a:t>
            </a:r>
            <a:endParaRPr lang="en-GB" sz="1200" dirty="0">
              <a:solidFill>
                <a:schemeClr val="tx1"/>
              </a:solidFill>
              <a:latin typeface="Aptos"/>
            </a:endParaRPr>
          </a:p>
          <a:p>
            <a:pPr marL="0" indent="0">
              <a:lnSpc>
                <a:spcPct val="80000"/>
              </a:lnSpc>
              <a:buNone/>
            </a:pPr>
            <a:r>
              <a:rPr lang="en-GB" sz="1200" cap="all">
                <a:solidFill>
                  <a:schemeClr val="tx1"/>
                </a:solidFill>
                <a:latin typeface="Aptos"/>
              </a:rPr>
              <a:t>National Health Service (NHS). (2023). Meningitis. Available at: </a:t>
            </a:r>
            <a:r>
              <a:rPr lang="en-GB" sz="1200" cap="all" dirty="0">
                <a:solidFill>
                  <a:schemeClr val="tx1"/>
                </a:solidFill>
                <a:latin typeface="Aptos"/>
              </a:rPr>
              <a:t>https://www.nhs.uk/conditions/meningitis/</a:t>
            </a:r>
            <a:endParaRPr lang="en-US" sz="1200" dirty="0">
              <a:solidFill>
                <a:schemeClr val="tx1"/>
              </a:solidFill>
              <a:latin typeface="Aptos"/>
            </a:endParaRPr>
          </a:p>
          <a:p>
            <a:pPr marL="0" indent="0">
              <a:lnSpc>
                <a:spcPct val="80000"/>
              </a:lnSpc>
              <a:buNone/>
            </a:pPr>
            <a:endParaRPr lang="en-GB" sz="1200" dirty="0">
              <a:solidFill>
                <a:schemeClr val="tx1"/>
              </a:solidFill>
              <a:latin typeface="Aptos"/>
            </a:endParaRPr>
          </a:p>
          <a:p>
            <a:pPr marL="0" indent="0">
              <a:lnSpc>
                <a:spcPct val="80000"/>
              </a:lnSpc>
              <a:buNone/>
            </a:pPr>
            <a:r>
              <a:rPr lang="en-GB" sz="1200" cap="all" dirty="0">
                <a:solidFill>
                  <a:schemeClr val="tx1"/>
                </a:solidFill>
                <a:latin typeface="Aptos"/>
              </a:rPr>
              <a:t>UK Health Security Agency (UKHSA). (2023). Meningococcal disease: guidance, </a:t>
            </a:r>
            <a:r>
              <a:rPr lang="en-GB" sz="1200" cap="all" dirty="0" err="1">
                <a:solidFill>
                  <a:schemeClr val="tx1"/>
                </a:solidFill>
                <a:latin typeface="Aptos"/>
              </a:rPr>
              <a:t>dataand</a:t>
            </a:r>
            <a:r>
              <a:rPr lang="en-GB" sz="1200" cap="all" dirty="0">
                <a:solidFill>
                  <a:schemeClr val="tx1"/>
                </a:solidFill>
                <a:latin typeface="Aptos"/>
              </a:rPr>
              <a:t> analysis. Available at: https://www.gov.uk/government/collections/meningococcal-disease-guidance-data-and-analysis</a:t>
            </a:r>
            <a:endParaRPr lang="en-US" sz="1200">
              <a:solidFill>
                <a:schemeClr val="tx1"/>
              </a:solidFill>
              <a:latin typeface="Aptos"/>
            </a:endParaRPr>
          </a:p>
          <a:p>
            <a:pPr marL="0" indent="0">
              <a:lnSpc>
                <a:spcPct val="80000"/>
              </a:lnSpc>
              <a:buNone/>
            </a:pPr>
            <a:endParaRPr lang="en-GB" sz="1200" dirty="0">
              <a:solidFill>
                <a:schemeClr val="tx1"/>
              </a:solidFill>
              <a:latin typeface="Aptos"/>
            </a:endParaRPr>
          </a:p>
          <a:p>
            <a:pPr marL="0" indent="0">
              <a:lnSpc>
                <a:spcPct val="80000"/>
              </a:lnSpc>
              <a:buNone/>
            </a:pPr>
            <a:r>
              <a:rPr lang="en-GB" sz="1200" cap="all">
                <a:solidFill>
                  <a:schemeClr val="tx1"/>
                </a:solidFill>
                <a:latin typeface="Aptos"/>
              </a:rPr>
              <a:t>UK Health Security Agency (UKHSA). (2023). Notifications of infectious diseases(NOIDs). Available at: </a:t>
            </a:r>
            <a:r>
              <a:rPr lang="en-GB" sz="1200" cap="all" dirty="0">
                <a:solidFill>
                  <a:schemeClr val="tx1"/>
                </a:solidFill>
                <a:latin typeface="Aptos"/>
                <a:hlinkClick r:id="rId4">
                  <a:extLst>
                    <a:ext uri="{A12FA001-AC4F-418D-AE19-62706E023703}">
                      <ahyp:hlinkClr xmlns:ahyp="http://schemas.microsoft.com/office/drawing/2018/hyperlinkcolor" val="tx"/>
                    </a:ext>
                  </a:extLst>
                </a:hlinkClick>
              </a:rPr>
              <a:t>https://www.gov.uk/guidance/notifiable-diseases-and-causative-organisms-how-to-report</a:t>
            </a:r>
            <a:endParaRPr lang="en-US" sz="1200">
              <a:solidFill>
                <a:schemeClr val="tx1"/>
              </a:solidFill>
              <a:latin typeface="Aptos"/>
            </a:endParaRPr>
          </a:p>
          <a:p>
            <a:pPr marL="0" indent="0">
              <a:lnSpc>
                <a:spcPct val="80000"/>
              </a:lnSpc>
              <a:buNone/>
            </a:pPr>
            <a:endParaRPr lang="en-GB" sz="1200" dirty="0">
              <a:solidFill>
                <a:schemeClr val="tx1"/>
              </a:solidFill>
              <a:latin typeface="Aptos"/>
            </a:endParaRPr>
          </a:p>
          <a:p>
            <a:pPr marL="0" indent="0">
              <a:lnSpc>
                <a:spcPct val="80000"/>
              </a:lnSpc>
              <a:buNone/>
            </a:pPr>
            <a:r>
              <a:rPr lang="en-GB" sz="1200" cap="all">
                <a:solidFill>
                  <a:schemeClr val="tx1"/>
                </a:solidFill>
                <a:latin typeface="Aptos"/>
              </a:rPr>
              <a:t>NHS England. (2023). Routine immunisation schedule. Available at: </a:t>
            </a:r>
            <a:r>
              <a:rPr lang="en-GB" sz="1200" cap="all" dirty="0">
                <a:solidFill>
                  <a:schemeClr val="tx1"/>
                </a:solidFill>
                <a:latin typeface="Aptos"/>
                <a:hlinkClick r:id="rId5">
                  <a:extLst>
                    <a:ext uri="{A12FA001-AC4F-418D-AE19-62706E023703}">
                      <ahyp:hlinkClr xmlns:ahyp="http://schemas.microsoft.com/office/drawing/2018/hyperlinkcolor" val="tx"/>
                    </a:ext>
                  </a:extLst>
                </a:hlinkClick>
              </a:rPr>
              <a:t>https://www.nhs.uk/conditions/vaccinations/nhs-vaccinations-and-when-to-have-them/</a:t>
            </a:r>
            <a:endParaRPr lang="en-GB" sz="1200">
              <a:solidFill>
                <a:schemeClr val="tx1"/>
              </a:solidFill>
              <a:latin typeface="Aptos"/>
              <a:hlinkClick r:id="" action="ppaction://noaction">
                <a:extLst>
                  <a:ext uri="{A12FA001-AC4F-418D-AE19-62706E023703}">
                    <ahyp:hlinkClr xmlns:ahyp="http://schemas.microsoft.com/office/drawing/2018/hyperlinkcolor" val="tx"/>
                  </a:ext>
                </a:extLst>
              </a:hlinkClick>
            </a:endParaRPr>
          </a:p>
          <a:p>
            <a:pPr marL="0" indent="0">
              <a:lnSpc>
                <a:spcPct val="120000"/>
              </a:lnSpc>
              <a:spcBef>
                <a:spcPts val="500"/>
              </a:spcBef>
              <a:spcAft>
                <a:spcPts val="100"/>
              </a:spcAft>
              <a:buNone/>
            </a:pPr>
            <a:endParaRPr lang="en-GB" sz="1200" cap="all" dirty="0">
              <a:solidFill>
                <a:schemeClr val="tx1"/>
              </a:solidFill>
              <a:latin typeface="Aptos"/>
            </a:endParaRPr>
          </a:p>
          <a:p>
            <a:pPr marL="0" indent="0">
              <a:buNone/>
            </a:pPr>
            <a:endParaRPr lang="en-GB" dirty="0">
              <a:solidFill>
                <a:srgbClr val="FFFFFF">
                  <a:alpha val="70000"/>
                </a:srgbClr>
              </a:solidFill>
            </a:endParaRPr>
          </a:p>
        </p:txBody>
      </p:sp>
    </p:spTree>
    <p:extLst>
      <p:ext uri="{BB962C8B-B14F-4D97-AF65-F5344CB8AC3E}">
        <p14:creationId xmlns:p14="http://schemas.microsoft.com/office/powerpoint/2010/main" val="1788671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A748-E411-D7DE-C090-878425E97448}"/>
              </a:ext>
            </a:extLst>
          </p:cNvPr>
          <p:cNvSpPr>
            <a:spLocks noGrp="1"/>
          </p:cNvSpPr>
          <p:nvPr>
            <p:ph type="title"/>
          </p:nvPr>
        </p:nvSpPr>
        <p:spPr/>
        <p:txBody>
          <a:bodyPr/>
          <a:lstStyle/>
          <a:p>
            <a:r>
              <a:rPr lang="en-GB"/>
              <a:t>References continued </a:t>
            </a:r>
          </a:p>
        </p:txBody>
      </p:sp>
      <p:sp>
        <p:nvSpPr>
          <p:cNvPr id="3" name="Content Placeholder 2">
            <a:extLst>
              <a:ext uri="{FF2B5EF4-FFF2-40B4-BE49-F238E27FC236}">
                <a16:creationId xmlns:a16="http://schemas.microsoft.com/office/drawing/2014/main" id="{E3F2ECEA-C31C-FC7E-849F-F8A11E7EBAE4}"/>
              </a:ext>
            </a:extLst>
          </p:cNvPr>
          <p:cNvSpPr>
            <a:spLocks noGrp="1"/>
          </p:cNvSpPr>
          <p:nvPr>
            <p:ph idx="1"/>
          </p:nvPr>
        </p:nvSpPr>
        <p:spPr/>
        <p:txBody>
          <a:bodyPr/>
          <a:lstStyle/>
          <a:p>
            <a:pPr marL="0" indent="0">
              <a:lnSpc>
                <a:spcPct val="120000"/>
              </a:lnSpc>
              <a:spcBef>
                <a:spcPts val="500"/>
              </a:spcBef>
              <a:spcAft>
                <a:spcPts val="100"/>
              </a:spcAft>
              <a:buNone/>
            </a:pPr>
            <a:r>
              <a:rPr lang="en-GB" sz="1200" b="1" cap="all" dirty="0">
                <a:solidFill>
                  <a:schemeClr val="tx1"/>
                </a:solidFill>
                <a:latin typeface="Aptos"/>
              </a:rPr>
              <a:t>UK Health Security Agency (2025)</a:t>
            </a:r>
            <a:r>
              <a:rPr lang="en-GB" sz="1200" cap="all" dirty="0">
                <a:solidFill>
                  <a:schemeClr val="tx1"/>
                </a:solidFill>
                <a:latin typeface="Aptos"/>
              </a:rPr>
              <a:t> </a:t>
            </a:r>
            <a:r>
              <a:rPr lang="en-GB" sz="1200" i="1" cap="all" dirty="0">
                <a:solidFill>
                  <a:schemeClr val="tx1"/>
                </a:solidFill>
                <a:latin typeface="Aptos"/>
              </a:rPr>
              <a:t>Managing outbreaks and incidents</a:t>
            </a:r>
            <a:r>
              <a:rPr lang="en-GB" sz="1200" cap="all" dirty="0">
                <a:solidFill>
                  <a:schemeClr val="tx1"/>
                </a:solidFill>
                <a:latin typeface="Aptos"/>
              </a:rPr>
              <a:t>. GOV.UK. Available at: </a:t>
            </a:r>
            <a:r>
              <a:rPr lang="en-GB" sz="1200" cap="all" dirty="0">
                <a:solidFill>
                  <a:schemeClr val="tx1"/>
                </a:solidFill>
                <a:latin typeface="Aptos"/>
                <a:hlinkClick r:id="rId2">
                  <a:extLst>
                    <a:ext uri="{A12FA001-AC4F-418D-AE19-62706E023703}">
                      <ahyp:hlinkClr xmlns:ahyp="http://schemas.microsoft.com/office/drawing/2018/hyperlinkcolor" val="tx"/>
                    </a:ext>
                  </a:extLst>
                </a:hlinkClick>
              </a:rPr>
              <a:t>https://www.gov.uk/government/publications/health-protection-in-schools-and-other-childcare-facilities/managing-outbreaks-and-incidents</a:t>
            </a:r>
            <a:r>
              <a:rPr lang="en-GB" sz="1200" cap="all">
                <a:solidFill>
                  <a:schemeClr val="tx1"/>
                </a:solidFill>
                <a:latin typeface="Aptos"/>
              </a:rPr>
              <a:t> (Accessed: 12th March 2026)</a:t>
            </a:r>
            <a:endParaRPr lang="en-GB" sz="1200">
              <a:solidFill>
                <a:schemeClr val="tx1"/>
              </a:solidFill>
              <a:latin typeface="Aptos"/>
            </a:endParaRPr>
          </a:p>
          <a:p>
            <a:pPr marL="0" indent="0">
              <a:lnSpc>
                <a:spcPct val="120000"/>
              </a:lnSpc>
              <a:spcBef>
                <a:spcPts val="500"/>
              </a:spcBef>
              <a:spcAft>
                <a:spcPts val="100"/>
              </a:spcAft>
              <a:buClr>
                <a:srgbClr val="EF8C6A"/>
              </a:buClr>
              <a:buNone/>
            </a:pPr>
            <a:r>
              <a:rPr lang="en-GB" sz="1200" b="1" cap="all" dirty="0">
                <a:solidFill>
                  <a:schemeClr val="tx1"/>
                </a:solidFill>
                <a:latin typeface="Aptos"/>
              </a:rPr>
              <a:t>NHS (2025)</a:t>
            </a:r>
            <a:r>
              <a:rPr lang="en-GB" sz="1200" cap="all" dirty="0">
                <a:solidFill>
                  <a:schemeClr val="tx1"/>
                </a:solidFill>
                <a:latin typeface="Aptos"/>
              </a:rPr>
              <a:t> </a:t>
            </a:r>
            <a:r>
              <a:rPr lang="en-GB" sz="1200" i="1" cap="all" err="1">
                <a:solidFill>
                  <a:schemeClr val="tx1"/>
                </a:solidFill>
                <a:latin typeface="Aptos"/>
              </a:rPr>
              <a:t>MenACWY</a:t>
            </a:r>
            <a:r>
              <a:rPr lang="en-GB" sz="1200" i="1" cap="all" dirty="0">
                <a:solidFill>
                  <a:schemeClr val="tx1"/>
                </a:solidFill>
                <a:latin typeface="Aptos"/>
              </a:rPr>
              <a:t> vaccine</a:t>
            </a:r>
            <a:r>
              <a:rPr lang="en-GB" sz="1200" cap="all" dirty="0">
                <a:solidFill>
                  <a:schemeClr val="tx1"/>
                </a:solidFill>
                <a:latin typeface="Aptos"/>
              </a:rPr>
              <a:t>. Available at: </a:t>
            </a:r>
            <a:r>
              <a:rPr lang="en-GB" sz="1200" cap="all" dirty="0">
                <a:solidFill>
                  <a:schemeClr val="tx1"/>
                </a:solidFill>
                <a:latin typeface="Aptos"/>
                <a:hlinkClick r:id="rId3">
                  <a:extLst>
                    <a:ext uri="{A12FA001-AC4F-418D-AE19-62706E023703}">
                      <ahyp:hlinkClr xmlns:ahyp="http://schemas.microsoft.com/office/drawing/2018/hyperlinkcolor" val="tx"/>
                    </a:ext>
                  </a:extLst>
                </a:hlinkClick>
              </a:rPr>
              <a:t>https://www.nhs.uk/vaccinations/menacwy-vaccine/</a:t>
            </a:r>
            <a:r>
              <a:rPr lang="en-GB" sz="1200" cap="all">
                <a:solidFill>
                  <a:schemeClr val="tx1"/>
                </a:solidFill>
                <a:latin typeface="Aptos"/>
              </a:rPr>
              <a:t> (Accessed: 12th March 2026).</a:t>
            </a:r>
            <a:endParaRPr lang="en-US" sz="1200">
              <a:solidFill>
                <a:schemeClr val="tx1"/>
              </a:solidFill>
              <a:latin typeface="Aptos"/>
            </a:endParaRPr>
          </a:p>
          <a:p>
            <a:pPr marL="0" indent="0">
              <a:lnSpc>
                <a:spcPct val="120000"/>
              </a:lnSpc>
              <a:spcBef>
                <a:spcPts val="500"/>
              </a:spcBef>
              <a:spcAft>
                <a:spcPts val="100"/>
              </a:spcAft>
              <a:buClr>
                <a:srgbClr val="EF8C6A"/>
              </a:buClr>
              <a:buNone/>
            </a:pPr>
            <a:r>
              <a:rPr lang="en-GB" sz="1200" b="1" cap="all" dirty="0">
                <a:solidFill>
                  <a:schemeClr val="tx1"/>
                </a:solidFill>
                <a:latin typeface="Aptos"/>
              </a:rPr>
              <a:t>Meningitis Now (2025)</a:t>
            </a:r>
            <a:r>
              <a:rPr lang="en-GB" sz="1200" cap="all" dirty="0">
                <a:solidFill>
                  <a:schemeClr val="tx1"/>
                </a:solidFill>
                <a:latin typeface="Aptos"/>
              </a:rPr>
              <a:t> </a:t>
            </a:r>
            <a:r>
              <a:rPr lang="en-GB" sz="1200" i="1" cap="all" dirty="0">
                <a:solidFill>
                  <a:schemeClr val="tx1"/>
                </a:solidFill>
                <a:latin typeface="Aptos"/>
              </a:rPr>
              <a:t>Meningitis in students</a:t>
            </a:r>
            <a:r>
              <a:rPr lang="en-GB" sz="1200" cap="all" dirty="0">
                <a:solidFill>
                  <a:schemeClr val="tx1"/>
                </a:solidFill>
                <a:latin typeface="Aptos"/>
              </a:rPr>
              <a:t>. Available at: </a:t>
            </a:r>
            <a:r>
              <a:rPr lang="en-GB" sz="1200" cap="all" dirty="0">
                <a:solidFill>
                  <a:schemeClr val="tx1"/>
                </a:solidFill>
                <a:latin typeface="Aptos"/>
                <a:hlinkClick r:id="rId4">
                  <a:extLst>
                    <a:ext uri="{A12FA001-AC4F-418D-AE19-62706E023703}">
                      <ahyp:hlinkClr xmlns:ahyp="http://schemas.microsoft.com/office/drawing/2018/hyperlinkcolor" val="tx"/>
                    </a:ext>
                  </a:extLst>
                </a:hlinkClick>
              </a:rPr>
              <a:t>https://www.meningitisnow.org/get-support/supporting-young-people/meningitis-in-students/</a:t>
            </a:r>
            <a:r>
              <a:rPr lang="en-GB" sz="1200" cap="all">
                <a:solidFill>
                  <a:schemeClr val="tx1"/>
                </a:solidFill>
                <a:latin typeface="Aptos"/>
              </a:rPr>
              <a:t> (Accessed: 12th March 2026).</a:t>
            </a:r>
            <a:endParaRPr lang="en-GB" sz="1200">
              <a:solidFill>
                <a:schemeClr val="tx1"/>
              </a:solidFill>
              <a:latin typeface="Aptos"/>
            </a:endParaRPr>
          </a:p>
          <a:p>
            <a:pPr marL="0" indent="0">
              <a:lnSpc>
                <a:spcPct val="120000"/>
              </a:lnSpc>
              <a:spcBef>
                <a:spcPts val="500"/>
              </a:spcBef>
              <a:spcAft>
                <a:spcPts val="100"/>
              </a:spcAft>
              <a:buClr>
                <a:srgbClr val="EF8C6A"/>
              </a:buClr>
              <a:buNone/>
            </a:pPr>
            <a:r>
              <a:rPr lang="en-GB" sz="1200" b="1" cap="all" dirty="0">
                <a:solidFill>
                  <a:schemeClr val="tx1"/>
                </a:solidFill>
                <a:latin typeface="Aptos"/>
              </a:rPr>
              <a:t>Clark, E.G. (1954)</a:t>
            </a:r>
            <a:r>
              <a:rPr lang="en-GB" sz="1200" cap="all" dirty="0">
                <a:solidFill>
                  <a:schemeClr val="tx1"/>
                </a:solidFill>
                <a:latin typeface="Aptos"/>
              </a:rPr>
              <a:t> </a:t>
            </a:r>
            <a:r>
              <a:rPr lang="en-GB" sz="1200" i="1" cap="all" dirty="0">
                <a:solidFill>
                  <a:schemeClr val="tx1"/>
                </a:solidFill>
                <a:latin typeface="Aptos"/>
              </a:rPr>
              <a:t>Natural history of disease as a basis for public health</a:t>
            </a:r>
            <a:r>
              <a:rPr lang="en-GB" sz="1200" cap="all" dirty="0">
                <a:solidFill>
                  <a:schemeClr val="tx1"/>
                </a:solidFill>
                <a:latin typeface="Aptos"/>
              </a:rPr>
              <a:t>. In: Leavell, H. and Clark, E.G. (eds.) </a:t>
            </a:r>
            <a:r>
              <a:rPr lang="en-GB" sz="1200" i="1" cap="all" dirty="0">
                <a:solidFill>
                  <a:schemeClr val="tx1"/>
                </a:solidFill>
                <a:latin typeface="Aptos"/>
              </a:rPr>
              <a:t>Preventive Medicine for the Doctor in His Community</a:t>
            </a:r>
            <a:r>
              <a:rPr lang="en-GB" sz="1200" cap="all" dirty="0">
                <a:solidFill>
                  <a:schemeClr val="tx1"/>
                </a:solidFill>
                <a:latin typeface="Aptos"/>
              </a:rPr>
              <a:t>. New York: McGraw‑Hill, </a:t>
            </a:r>
            <a:r>
              <a:rPr lang="en-GB" sz="1200" b="1" cap="all" dirty="0">
                <a:solidFill>
                  <a:schemeClr val="tx1"/>
                </a:solidFill>
                <a:latin typeface="Aptos"/>
              </a:rPr>
              <a:t>pp. 20–25</a:t>
            </a:r>
            <a:r>
              <a:rPr lang="en-GB" sz="1200" cap="all" dirty="0">
                <a:solidFill>
                  <a:schemeClr val="tx1"/>
                </a:solidFill>
                <a:latin typeface="Aptos"/>
              </a:rPr>
              <a:t>. (Accessed: 12th march 2026)</a:t>
            </a:r>
            <a:endParaRPr lang="en-GB" dirty="0">
              <a:solidFill>
                <a:schemeClr val="tx1"/>
              </a:solidFill>
            </a:endParaRPr>
          </a:p>
        </p:txBody>
      </p:sp>
    </p:spTree>
    <p:extLst>
      <p:ext uri="{BB962C8B-B14F-4D97-AF65-F5344CB8AC3E}">
        <p14:creationId xmlns:p14="http://schemas.microsoft.com/office/powerpoint/2010/main" val="4159149960"/>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LeafVTI</vt:lpstr>
      <vt:lpstr>Case study B – Meningitis    LCHS4004 Discussion assessment</vt:lpstr>
      <vt:lpstr>Introduction </vt:lpstr>
      <vt:lpstr>PowerPoint Presentation</vt:lpstr>
      <vt:lpstr>PowerPoint Presentation</vt:lpstr>
      <vt:lpstr>Monitoring and strategies for meningitis</vt:lpstr>
      <vt:lpstr>PowerPoint Presentation</vt:lpstr>
      <vt:lpstr>PowerPoint Presentation</vt:lpstr>
      <vt:lpstr>PowerPoint Presentation</vt:lpstr>
      <vt:lpstr>Notification of Meningitis</vt:lpstr>
      <vt:lpstr>UKHSA Meningococcal Disease Guidance </vt:lpstr>
      <vt:lpstr>Health Education advice for James's School</vt:lpstr>
      <vt:lpstr>The epidemiological triad </vt:lpstr>
      <vt:lpstr>Environmental Measures</vt:lpstr>
      <vt:lpstr>Hygiene Education and routines</vt:lpstr>
      <vt:lpstr>Symptom awareness</vt:lpstr>
      <vt:lpstr>Management protocols</vt:lpstr>
      <vt:lpstr>References 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670</cp:revision>
  <dcterms:created xsi:type="dcterms:W3CDTF">2026-03-03T08:35:41Z</dcterms:created>
  <dcterms:modified xsi:type="dcterms:W3CDTF">2026-03-16T08:58:03Z</dcterms:modified>
</cp:coreProperties>
</file>