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1" r:id="rId2"/>
  </p:sldMasterIdLst>
  <p:notesMasterIdLst>
    <p:notesMasterId r:id="rId143"/>
  </p:notesMasterIdLst>
  <p:sldIdLst>
    <p:sldId id="256" r:id="rId3"/>
    <p:sldId id="421" r:id="rId4"/>
    <p:sldId id="333" r:id="rId5"/>
    <p:sldId id="618" r:id="rId6"/>
    <p:sldId id="324" r:id="rId7"/>
    <p:sldId id="608" r:id="rId8"/>
    <p:sldId id="326" r:id="rId9"/>
    <p:sldId id="257" r:id="rId10"/>
    <p:sldId id="258" r:id="rId11"/>
    <p:sldId id="259" r:id="rId12"/>
    <p:sldId id="260" r:id="rId13"/>
    <p:sldId id="709" r:id="rId14"/>
    <p:sldId id="710" r:id="rId15"/>
    <p:sldId id="711" r:id="rId16"/>
    <p:sldId id="261" r:id="rId17"/>
    <p:sldId id="262" r:id="rId18"/>
    <p:sldId id="708" r:id="rId19"/>
    <p:sldId id="528" r:id="rId20"/>
    <p:sldId id="524" r:id="rId21"/>
    <p:sldId id="525" r:id="rId22"/>
    <p:sldId id="526" r:id="rId23"/>
    <p:sldId id="527" r:id="rId24"/>
    <p:sldId id="536" r:id="rId25"/>
    <p:sldId id="569" r:id="rId26"/>
    <p:sldId id="425" r:id="rId27"/>
    <p:sldId id="426" r:id="rId28"/>
    <p:sldId id="430" r:id="rId29"/>
    <p:sldId id="427" r:id="rId30"/>
    <p:sldId id="428" r:id="rId31"/>
    <p:sldId id="555" r:id="rId32"/>
    <p:sldId id="658" r:id="rId33"/>
    <p:sldId id="433" r:id="rId34"/>
    <p:sldId id="591" r:id="rId35"/>
    <p:sldId id="431" r:id="rId36"/>
    <p:sldId id="432" r:id="rId37"/>
    <p:sldId id="434" r:id="rId38"/>
    <p:sldId id="435" r:id="rId39"/>
    <p:sldId id="556" r:id="rId40"/>
    <p:sldId id="615" r:id="rId41"/>
    <p:sldId id="598" r:id="rId42"/>
    <p:sldId id="607" r:id="rId43"/>
    <p:sldId id="559" r:id="rId44"/>
    <p:sldId id="560" r:id="rId45"/>
    <p:sldId id="561" r:id="rId46"/>
    <p:sldId id="562" r:id="rId47"/>
    <p:sldId id="563" r:id="rId48"/>
    <p:sldId id="589" r:id="rId49"/>
    <p:sldId id="575" r:id="rId50"/>
    <p:sldId id="576" r:id="rId51"/>
    <p:sldId id="577" r:id="rId52"/>
    <p:sldId id="619" r:id="rId53"/>
    <p:sldId id="578" r:id="rId54"/>
    <p:sldId id="579" r:id="rId55"/>
    <p:sldId id="583" r:id="rId56"/>
    <p:sldId id="584" r:id="rId57"/>
    <p:sldId id="612" r:id="rId58"/>
    <p:sldId id="613" r:id="rId59"/>
    <p:sldId id="570" r:id="rId60"/>
    <p:sldId id="600" r:id="rId61"/>
    <p:sldId id="601" r:id="rId62"/>
    <p:sldId id="602" r:id="rId63"/>
    <p:sldId id="603" r:id="rId64"/>
    <p:sldId id="442" r:id="rId65"/>
    <p:sldId id="443" r:id="rId66"/>
    <p:sldId id="445" r:id="rId67"/>
    <p:sldId id="605" r:id="rId68"/>
    <p:sldId id="606" r:id="rId69"/>
    <p:sldId id="620" r:id="rId70"/>
    <p:sldId id="621" r:id="rId71"/>
    <p:sldId id="436" r:id="rId72"/>
    <p:sldId id="494" r:id="rId73"/>
    <p:sldId id="420" r:id="rId74"/>
    <p:sldId id="437" r:id="rId75"/>
    <p:sldId id="438" r:id="rId76"/>
    <p:sldId id="439" r:id="rId77"/>
    <p:sldId id="534" r:id="rId78"/>
    <p:sldId id="448" r:id="rId79"/>
    <p:sldId id="449" r:id="rId80"/>
    <p:sldId id="453" r:id="rId81"/>
    <p:sldId id="450" r:id="rId82"/>
    <p:sldId id="451" r:id="rId83"/>
    <p:sldId id="452" r:id="rId84"/>
    <p:sldId id="571" r:id="rId85"/>
    <p:sldId id="276" r:id="rId86"/>
    <p:sldId id="277" r:id="rId87"/>
    <p:sldId id="397" r:id="rId88"/>
    <p:sldId id="496" r:id="rId89"/>
    <p:sldId id="497" r:id="rId90"/>
    <p:sldId id="362" r:id="rId91"/>
    <p:sldId id="499" r:id="rId92"/>
    <p:sldId id="365" r:id="rId93"/>
    <p:sldId id="501" r:id="rId94"/>
    <p:sldId id="502" r:id="rId95"/>
    <p:sldId id="531" r:id="rId96"/>
    <p:sldId id="532" r:id="rId97"/>
    <p:sldId id="366" r:id="rId98"/>
    <p:sldId id="367" r:id="rId99"/>
    <p:sldId id="504" r:id="rId100"/>
    <p:sldId id="566" r:id="rId101"/>
    <p:sldId id="565" r:id="rId102"/>
    <p:sldId id="506" r:id="rId103"/>
    <p:sldId id="507" r:id="rId104"/>
    <p:sldId id="508" r:id="rId105"/>
    <p:sldId id="372" r:id="rId106"/>
    <p:sldId id="406" r:id="rId107"/>
    <p:sldId id="387" r:id="rId108"/>
    <p:sldId id="374" r:id="rId109"/>
    <p:sldId id="375" r:id="rId110"/>
    <p:sldId id="509" r:id="rId111"/>
    <p:sldId id="533" r:id="rId112"/>
    <p:sldId id="378" r:id="rId113"/>
    <p:sldId id="537" r:id="rId114"/>
    <p:sldId id="511" r:id="rId115"/>
    <p:sldId id="512" r:id="rId116"/>
    <p:sldId id="415" r:id="rId117"/>
    <p:sldId id="371" r:id="rId118"/>
    <p:sldId id="514" r:id="rId119"/>
    <p:sldId id="517" r:id="rId120"/>
    <p:sldId id="519" r:id="rId121"/>
    <p:sldId id="418" r:id="rId122"/>
    <p:sldId id="611" r:id="rId123"/>
    <p:sldId id="614" r:id="rId124"/>
    <p:sldId id="290" r:id="rId125"/>
    <p:sldId id="399" r:id="rId126"/>
    <p:sldId id="520" r:id="rId127"/>
    <p:sldId id="590" r:id="rId128"/>
    <p:sldId id="320" r:id="rId129"/>
    <p:sldId id="289" r:id="rId130"/>
    <p:sldId id="321" r:id="rId131"/>
    <p:sldId id="322" r:id="rId132"/>
    <p:sldId id="567" r:id="rId133"/>
    <p:sldId id="403" r:id="rId134"/>
    <p:sldId id="522" r:id="rId135"/>
    <p:sldId id="523" r:id="rId136"/>
    <p:sldId id="622" r:id="rId137"/>
    <p:sldId id="609" r:id="rId138"/>
    <p:sldId id="568" r:id="rId139"/>
    <p:sldId id="548" r:id="rId140"/>
    <p:sldId id="347" r:id="rId141"/>
    <p:sldId id="707" r:id="rId1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5" autoAdjust="0"/>
    <p:restoredTop sz="90284" autoAdjust="0"/>
  </p:normalViewPr>
  <p:slideViewPr>
    <p:cSldViewPr snapToGrid="0">
      <p:cViewPr varScale="1">
        <p:scale>
          <a:sx n="81" d="100"/>
          <a:sy n="81" d="100"/>
        </p:scale>
        <p:origin x="105" y="51"/>
      </p:cViewPr>
      <p:guideLst/>
    </p:cSldViewPr>
  </p:slideViewPr>
  <p:notesTextViewPr>
    <p:cViewPr>
      <p:scale>
        <a:sx n="1" d="1"/>
        <a:sy n="1" d="1"/>
      </p:scale>
      <p:origin x="0" y="0"/>
    </p:cViewPr>
  </p:notesTextViewPr>
  <p:sorterViewPr>
    <p:cViewPr varScale="1">
      <p:scale>
        <a:sx n="1" d="1"/>
        <a:sy n="1" d="1"/>
      </p:scale>
      <p:origin x="0" y="-52947"/>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slide" Target="slides/slide136.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53" Type="http://schemas.openxmlformats.org/officeDocument/2006/relationships/slide" Target="slides/slide51.xml"/><Relationship Id="rId74" Type="http://schemas.openxmlformats.org/officeDocument/2006/relationships/slide" Target="slides/slide72.xml"/><Relationship Id="rId128" Type="http://schemas.openxmlformats.org/officeDocument/2006/relationships/slide" Target="slides/slide126.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134" Type="http://schemas.openxmlformats.org/officeDocument/2006/relationships/slide" Target="slides/slide132.xml"/><Relationship Id="rId139" Type="http://schemas.openxmlformats.org/officeDocument/2006/relationships/slide" Target="slides/slide137.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40" Type="http://schemas.openxmlformats.org/officeDocument/2006/relationships/slide" Target="slides/slide138.xml"/><Relationship Id="rId14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slide" Target="slides/slide133.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141" Type="http://schemas.openxmlformats.org/officeDocument/2006/relationships/slide" Target="slides/slide139.xml"/><Relationship Id="rId146"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slide" Target="slides/slide134.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147"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142" Type="http://schemas.openxmlformats.org/officeDocument/2006/relationships/slide" Target="slides/slide140.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slide" Target="slides/slide135.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43"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 Id="rId16" Type="http://schemas.openxmlformats.org/officeDocument/2006/relationships/slide" Target="slides/slide14.xml"/><Relationship Id="rId37" Type="http://schemas.openxmlformats.org/officeDocument/2006/relationships/slide" Target="slides/slide35.xml"/><Relationship Id="rId58" Type="http://schemas.openxmlformats.org/officeDocument/2006/relationships/slide" Target="slides/slide56.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4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0FC23F-5B82-44F5-B5DE-09F88EA76A93}" type="doc">
      <dgm:prSet loTypeId="urn:microsoft.com/office/officeart/2008/layout/LinedList" loCatId="list" qsTypeId="urn:microsoft.com/office/officeart/2005/8/quickstyle/simple5" qsCatId="simple" csTypeId="urn:microsoft.com/office/officeart/2005/8/colors/accent2_5" csCatId="accent2" phldr="1"/>
      <dgm:spPr/>
      <dgm:t>
        <a:bodyPr/>
        <a:lstStyle/>
        <a:p>
          <a:endParaRPr lang="en-US"/>
        </a:p>
      </dgm:t>
    </dgm:pt>
    <dgm:pt modelId="{8BC7F6DD-85B3-4D8A-A933-5846654E9944}">
      <dgm:prSet custT="1"/>
      <dgm:spPr/>
      <dgm:t>
        <a:bodyPr/>
        <a:lstStyle/>
        <a:p>
          <a:pPr algn="l" rtl="0"/>
          <a:r>
            <a:rPr lang="en-US" sz="20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algn="l" rtl="0"/>
          <a:endParaRPr lang="en-US" sz="2000" dirty="0">
            <a:solidFill>
              <a:srgbClr val="474747"/>
            </a:solidFill>
            <a:latin typeface="Arial" panose="020B0604020202020204" pitchFamily="34" charset="0"/>
            <a:cs typeface="Arial" panose="020B0604020202020204" pitchFamily="34" charset="0"/>
          </a:endParaRPr>
        </a:p>
        <a:p>
          <a:pPr algn="l" rtl="0"/>
          <a:endParaRPr lang="en-US" sz="2000" dirty="0">
            <a:solidFill>
              <a:srgbClr val="474747"/>
            </a:solidFill>
            <a:latin typeface="Arial" panose="020B0604020202020204" pitchFamily="34" charset="0"/>
            <a:cs typeface="Arial" panose="020B0604020202020204" pitchFamily="34" charset="0"/>
          </a:endParaRPr>
        </a:p>
      </dgm:t>
    </dgm:pt>
    <dgm:pt modelId="{F4AA3AED-C473-40E4-AF5D-D5003ABD4622}" type="parTrans" cxnId="{EE4113EB-F6BC-48D5-AA0A-42BDEE622948}">
      <dgm:prSet/>
      <dgm:spPr/>
      <dgm:t>
        <a:bodyPr/>
        <a:lstStyle/>
        <a:p>
          <a:pPr algn="just"/>
          <a:endParaRPr lang="en-US">
            <a:solidFill>
              <a:srgbClr val="474747"/>
            </a:solidFill>
          </a:endParaRPr>
        </a:p>
      </dgm:t>
    </dgm:pt>
    <dgm:pt modelId="{00C88F7B-B129-44EA-BCC8-C99F8B2EAB6B}" type="sibTrans" cxnId="{EE4113EB-F6BC-48D5-AA0A-42BDEE622948}">
      <dgm:prSet/>
      <dgm:spPr/>
      <dgm:t>
        <a:bodyPr/>
        <a:lstStyle/>
        <a:p>
          <a:pPr algn="just"/>
          <a:endParaRPr lang="en-US">
            <a:solidFill>
              <a:srgbClr val="474747"/>
            </a:solidFill>
          </a:endParaRPr>
        </a:p>
      </dgm:t>
    </dgm:pt>
    <dgm:pt modelId="{FE003CF0-C44A-4CAA-92AF-D90519A8CC3C}">
      <dgm:prSet custT="1"/>
      <dgm:spPr/>
      <dgm:t>
        <a:bodyPr/>
        <a:lstStyle/>
        <a:p>
          <a:pPr algn="l" rtl="0"/>
          <a:endParaRPr lang="en-US" sz="2000" dirty="0">
            <a:solidFill>
              <a:srgbClr val="474747"/>
            </a:solidFill>
            <a:latin typeface="Arial" panose="020B0604020202020204" pitchFamily="34" charset="0"/>
            <a:cs typeface="Arial" panose="020B0604020202020204" pitchFamily="34" charset="0"/>
          </a:endParaRPr>
        </a:p>
      </dgm:t>
    </dgm:pt>
    <dgm:pt modelId="{BE387F9B-1830-4565-B218-66541743250D}" type="parTrans" cxnId="{797C195E-F302-482C-A0F5-ADC2F724594A}">
      <dgm:prSet/>
      <dgm:spPr/>
      <dgm:t>
        <a:bodyPr/>
        <a:lstStyle/>
        <a:p>
          <a:pPr algn="just"/>
          <a:endParaRPr lang="en-US">
            <a:solidFill>
              <a:srgbClr val="474747"/>
            </a:solidFill>
          </a:endParaRPr>
        </a:p>
      </dgm:t>
    </dgm:pt>
    <dgm:pt modelId="{FC8C43E5-85D6-4388-8865-E7C1EC791824}" type="sibTrans" cxnId="{797C195E-F302-482C-A0F5-ADC2F724594A}">
      <dgm:prSet/>
      <dgm:spPr/>
      <dgm:t>
        <a:bodyPr/>
        <a:lstStyle/>
        <a:p>
          <a:pPr algn="just"/>
          <a:endParaRPr lang="en-US">
            <a:solidFill>
              <a:srgbClr val="474747"/>
            </a:solidFill>
          </a:endParaRPr>
        </a:p>
      </dgm:t>
    </dgm:pt>
    <dgm:pt modelId="{53D26E09-583B-49F1-9E2D-1F429442DE7B}" type="pres">
      <dgm:prSet presAssocID="{270FC23F-5B82-44F5-B5DE-09F88EA76A93}" presName="vert0" presStyleCnt="0">
        <dgm:presLayoutVars>
          <dgm:dir/>
          <dgm:animOne val="branch"/>
          <dgm:animLvl val="lvl"/>
        </dgm:presLayoutVars>
      </dgm:prSet>
      <dgm:spPr/>
    </dgm:pt>
    <dgm:pt modelId="{31B575E3-1D02-49B4-9193-6A74093A63F8}" type="pres">
      <dgm:prSet presAssocID="{8BC7F6DD-85B3-4D8A-A933-5846654E9944}" presName="thickLine" presStyleLbl="alignNode1" presStyleIdx="0" presStyleCnt="2"/>
      <dgm:spPr/>
    </dgm:pt>
    <dgm:pt modelId="{ECBDEF29-A9A5-4CF6-8482-59A1C2ADA6DF}" type="pres">
      <dgm:prSet presAssocID="{8BC7F6DD-85B3-4D8A-A933-5846654E9944}" presName="horz1" presStyleCnt="0"/>
      <dgm:spPr/>
    </dgm:pt>
    <dgm:pt modelId="{90309C53-3992-4104-987E-B567A9EF9B4D}" type="pres">
      <dgm:prSet presAssocID="{8BC7F6DD-85B3-4D8A-A933-5846654E9944}" presName="tx1" presStyleLbl="revTx" presStyleIdx="0" presStyleCnt="2" custScaleX="94096" custScaleY="160130"/>
      <dgm:spPr/>
    </dgm:pt>
    <dgm:pt modelId="{8C3BD3FC-E6F8-4022-B0D6-BA085425002F}" type="pres">
      <dgm:prSet presAssocID="{8BC7F6DD-85B3-4D8A-A933-5846654E9944}" presName="vert1" presStyleCnt="0"/>
      <dgm:spPr/>
    </dgm:pt>
    <dgm:pt modelId="{913DB334-D617-481B-9762-580007C9F12A}" type="pres">
      <dgm:prSet presAssocID="{FE003CF0-C44A-4CAA-92AF-D90519A8CC3C}" presName="thickLine" presStyleLbl="alignNode1" presStyleIdx="1" presStyleCnt="2" custLinFactNeighborX="12276" custLinFactNeighborY="18292"/>
      <dgm:spPr/>
    </dgm:pt>
    <dgm:pt modelId="{90DFD87E-CD95-4951-90AB-AD695CB071B8}" type="pres">
      <dgm:prSet presAssocID="{FE003CF0-C44A-4CAA-92AF-D90519A8CC3C}" presName="horz1" presStyleCnt="0"/>
      <dgm:spPr/>
    </dgm:pt>
    <dgm:pt modelId="{9F01AE69-9EEF-490A-A417-6AF716247F41}" type="pres">
      <dgm:prSet presAssocID="{FE003CF0-C44A-4CAA-92AF-D90519A8CC3C}" presName="tx1" presStyleLbl="revTx" presStyleIdx="1" presStyleCnt="2"/>
      <dgm:spPr/>
    </dgm:pt>
    <dgm:pt modelId="{6B266A80-F367-41A8-B67E-F63230AC13CE}" type="pres">
      <dgm:prSet presAssocID="{FE003CF0-C44A-4CAA-92AF-D90519A8CC3C}" presName="vert1" presStyleCnt="0"/>
      <dgm:spPr/>
    </dgm:pt>
  </dgm:ptLst>
  <dgm:cxnLst>
    <dgm:cxn modelId="{4FFF751F-A05F-41CB-B911-CC578F9865D4}" type="presOf" srcId="{8BC7F6DD-85B3-4D8A-A933-5846654E9944}" destId="{90309C53-3992-4104-987E-B567A9EF9B4D}" srcOrd="0" destOrd="0" presId="urn:microsoft.com/office/officeart/2008/layout/LinedList"/>
    <dgm:cxn modelId="{797C195E-F302-482C-A0F5-ADC2F724594A}" srcId="{270FC23F-5B82-44F5-B5DE-09F88EA76A93}" destId="{FE003CF0-C44A-4CAA-92AF-D90519A8CC3C}" srcOrd="1" destOrd="0" parTransId="{BE387F9B-1830-4565-B218-66541743250D}" sibTransId="{FC8C43E5-85D6-4388-8865-E7C1EC791824}"/>
    <dgm:cxn modelId="{E3546066-6DCD-482E-BCC3-790700258751}" type="presOf" srcId="{FE003CF0-C44A-4CAA-92AF-D90519A8CC3C}" destId="{9F01AE69-9EEF-490A-A417-6AF716247F41}" srcOrd="0" destOrd="0" presId="urn:microsoft.com/office/officeart/2008/layout/LinedList"/>
    <dgm:cxn modelId="{AE5375CE-93DE-46CA-BE18-92EB4D9AD7A8}" type="presOf" srcId="{270FC23F-5B82-44F5-B5DE-09F88EA76A93}" destId="{53D26E09-583B-49F1-9E2D-1F429442DE7B}" srcOrd="0" destOrd="0" presId="urn:microsoft.com/office/officeart/2008/layout/LinedList"/>
    <dgm:cxn modelId="{EE4113EB-F6BC-48D5-AA0A-42BDEE622948}" srcId="{270FC23F-5B82-44F5-B5DE-09F88EA76A93}" destId="{8BC7F6DD-85B3-4D8A-A933-5846654E9944}" srcOrd="0" destOrd="0" parTransId="{F4AA3AED-C473-40E4-AF5D-D5003ABD4622}" sibTransId="{00C88F7B-B129-44EA-BCC8-C99F8B2EAB6B}"/>
    <dgm:cxn modelId="{B3E6FE0F-1D50-4229-81E7-C5180BBA82AF}" type="presParOf" srcId="{53D26E09-583B-49F1-9E2D-1F429442DE7B}" destId="{31B575E3-1D02-49B4-9193-6A74093A63F8}" srcOrd="0" destOrd="0" presId="urn:microsoft.com/office/officeart/2008/layout/LinedList"/>
    <dgm:cxn modelId="{093924FA-CA74-42A6-A3F1-5BD92A913C49}" type="presParOf" srcId="{53D26E09-583B-49F1-9E2D-1F429442DE7B}" destId="{ECBDEF29-A9A5-4CF6-8482-59A1C2ADA6DF}" srcOrd="1" destOrd="0" presId="urn:microsoft.com/office/officeart/2008/layout/LinedList"/>
    <dgm:cxn modelId="{6BAF2E89-92A4-495F-8154-2043521857C3}" type="presParOf" srcId="{ECBDEF29-A9A5-4CF6-8482-59A1C2ADA6DF}" destId="{90309C53-3992-4104-987E-B567A9EF9B4D}" srcOrd="0" destOrd="0" presId="urn:microsoft.com/office/officeart/2008/layout/LinedList"/>
    <dgm:cxn modelId="{641F7A9C-C031-4C39-83AB-7167B001DA79}" type="presParOf" srcId="{ECBDEF29-A9A5-4CF6-8482-59A1C2ADA6DF}" destId="{8C3BD3FC-E6F8-4022-B0D6-BA085425002F}" srcOrd="1" destOrd="0" presId="urn:microsoft.com/office/officeart/2008/layout/LinedList"/>
    <dgm:cxn modelId="{DFC46B73-5513-4D50-89C7-FDF41A83D591}" type="presParOf" srcId="{53D26E09-583B-49F1-9E2D-1F429442DE7B}" destId="{913DB334-D617-481B-9762-580007C9F12A}" srcOrd="2" destOrd="0" presId="urn:microsoft.com/office/officeart/2008/layout/LinedList"/>
    <dgm:cxn modelId="{22981B91-F3C5-44B8-A079-E99E8FA6F872}" type="presParOf" srcId="{53D26E09-583B-49F1-9E2D-1F429442DE7B}" destId="{90DFD87E-CD95-4951-90AB-AD695CB071B8}" srcOrd="3" destOrd="0" presId="urn:microsoft.com/office/officeart/2008/layout/LinedList"/>
    <dgm:cxn modelId="{9C70719E-9F2C-4628-923A-3FA225855DD6}" type="presParOf" srcId="{90DFD87E-CD95-4951-90AB-AD695CB071B8}" destId="{9F01AE69-9EEF-490A-A417-6AF716247F41}" srcOrd="0" destOrd="0" presId="urn:microsoft.com/office/officeart/2008/layout/LinedList"/>
    <dgm:cxn modelId="{08ED1C96-A9A2-4056-99DE-1EF67F49B636}" type="presParOf" srcId="{90DFD87E-CD95-4951-90AB-AD695CB071B8}" destId="{6B266A80-F367-41A8-B67E-F63230AC13CE}" srcOrd="1" destOrd="0" presId="urn:microsoft.com/office/officeart/2008/layout/LinedList"/>
  </dgm:cxnLst>
  <dgm:bg>
    <a:effectLst>
      <a:glow rad="190500">
        <a:schemeClr val="bg1">
          <a:lumMod val="95000"/>
        </a:schemeClr>
      </a:glow>
    </a:effect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575E3-1D02-49B4-9193-6A74093A63F8}">
      <dsp:nvSpPr>
        <dsp:cNvPr id="0" name=""/>
        <dsp:cNvSpPr/>
      </dsp:nvSpPr>
      <dsp:spPr>
        <a:xfrm>
          <a:off x="0" y="1020"/>
          <a:ext cx="2761456" cy="0"/>
        </a:xfrm>
        <a:prstGeom prst="line">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w="6350" cap="flat" cmpd="sng" algn="ctr">
          <a:solidFill>
            <a:schemeClr val="accent2">
              <a:alpha val="9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0309C53-3992-4104-987E-B567A9EF9B4D}">
      <dsp:nvSpPr>
        <dsp:cNvPr id="0" name=""/>
        <dsp:cNvSpPr/>
      </dsp:nvSpPr>
      <dsp:spPr>
        <a:xfrm>
          <a:off x="0" y="1020"/>
          <a:ext cx="2595882" cy="331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marL="0" lvl="0" indent="0" algn="l" defTabSz="889000" rtl="0">
            <a:lnSpc>
              <a:spcPct val="90000"/>
            </a:lnSpc>
            <a:spcBef>
              <a:spcPct val="0"/>
            </a:spcBef>
            <a:spcAft>
              <a:spcPct val="35000"/>
            </a:spcAft>
            <a:buNone/>
          </a:pPr>
          <a:endParaRPr lang="en-US" sz="2000" kern="1200" dirty="0">
            <a:solidFill>
              <a:srgbClr val="474747"/>
            </a:solidFill>
            <a:latin typeface="Arial" panose="020B0604020202020204" pitchFamily="34" charset="0"/>
            <a:cs typeface="Arial" panose="020B0604020202020204" pitchFamily="34" charset="0"/>
          </a:endParaRPr>
        </a:p>
        <a:p>
          <a:pPr marL="0" lvl="0" indent="0" algn="l" defTabSz="889000" rtl="0">
            <a:lnSpc>
              <a:spcPct val="90000"/>
            </a:lnSpc>
            <a:spcBef>
              <a:spcPct val="0"/>
            </a:spcBef>
            <a:spcAft>
              <a:spcPct val="35000"/>
            </a:spcAft>
            <a:buNone/>
          </a:pPr>
          <a:endParaRPr lang="en-US" sz="2000" kern="1200" dirty="0">
            <a:solidFill>
              <a:srgbClr val="474747"/>
            </a:solidFill>
            <a:latin typeface="Arial" panose="020B0604020202020204" pitchFamily="34" charset="0"/>
            <a:cs typeface="Arial" panose="020B0604020202020204" pitchFamily="34" charset="0"/>
          </a:endParaRPr>
        </a:p>
      </dsp:txBody>
      <dsp:txXfrm>
        <a:off x="0" y="1020"/>
        <a:ext cx="2595882" cy="3312035"/>
      </dsp:txXfrm>
    </dsp:sp>
    <dsp:sp modelId="{913DB334-D617-481B-9762-580007C9F12A}">
      <dsp:nvSpPr>
        <dsp:cNvPr id="0" name=""/>
        <dsp:cNvSpPr/>
      </dsp:nvSpPr>
      <dsp:spPr>
        <a:xfrm>
          <a:off x="0" y="3691397"/>
          <a:ext cx="2761456" cy="0"/>
        </a:xfrm>
        <a:prstGeom prst="line">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w="6350" cap="flat" cmpd="sng" algn="ctr">
          <a:solidFill>
            <a:schemeClr val="accent2">
              <a:alpha val="90000"/>
              <a:hueOff val="0"/>
              <a:satOff val="0"/>
              <a:lumOff val="0"/>
              <a:alphaOff val="-4000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F01AE69-9EEF-490A-A417-6AF716247F41}">
      <dsp:nvSpPr>
        <dsp:cNvPr id="0" name=""/>
        <dsp:cNvSpPr/>
      </dsp:nvSpPr>
      <dsp:spPr>
        <a:xfrm>
          <a:off x="0" y="3313056"/>
          <a:ext cx="2761456" cy="2068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endParaRPr lang="en-US" sz="2000" kern="1200" dirty="0">
            <a:solidFill>
              <a:srgbClr val="474747"/>
            </a:solidFill>
            <a:latin typeface="Arial" panose="020B0604020202020204" pitchFamily="34" charset="0"/>
            <a:cs typeface="Arial" panose="020B0604020202020204" pitchFamily="34" charset="0"/>
          </a:endParaRPr>
        </a:p>
      </dsp:txBody>
      <dsp:txXfrm>
        <a:off x="0" y="3313056"/>
        <a:ext cx="2761456" cy="2068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F168B-9629-4CEB-A939-56E46DFC5108}" type="datetimeFigureOut">
              <a:rPr lang="en-HK" smtClean="0"/>
              <a:t>19/10/2025</a:t>
            </a:fld>
            <a:endParaRPr lang="en-HK"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C87BF-B4AE-4FB8-BB42-D1A9D4102358}" type="slidenum">
              <a:rPr lang="en-HK" smtClean="0"/>
              <a:t>‹#›</a:t>
            </a:fld>
            <a:endParaRPr lang="en-HK" dirty="0"/>
          </a:p>
        </p:txBody>
      </p:sp>
    </p:spTree>
    <p:extLst>
      <p:ext uri="{BB962C8B-B14F-4D97-AF65-F5344CB8AC3E}">
        <p14:creationId xmlns:p14="http://schemas.microsoft.com/office/powerpoint/2010/main" val="174026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26</a:t>
            </a:fld>
            <a:endParaRPr lang="en-HK" dirty="0"/>
          </a:p>
        </p:txBody>
      </p:sp>
    </p:spTree>
    <p:extLst>
      <p:ext uri="{BB962C8B-B14F-4D97-AF65-F5344CB8AC3E}">
        <p14:creationId xmlns:p14="http://schemas.microsoft.com/office/powerpoint/2010/main" val="3211426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32</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735289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35</a:t>
            </a:fld>
            <a:endParaRPr lang="en-HK" dirty="0"/>
          </a:p>
        </p:txBody>
      </p:sp>
    </p:spTree>
    <p:extLst>
      <p:ext uri="{BB962C8B-B14F-4D97-AF65-F5344CB8AC3E}">
        <p14:creationId xmlns:p14="http://schemas.microsoft.com/office/powerpoint/2010/main" val="3102954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5"/>
          </p:nvPr>
        </p:nvSpPr>
        <p:spPr/>
        <p:txBody>
          <a:bodyPr/>
          <a:lstStyle/>
          <a:p>
            <a:fld id="{ADDC87BF-B4AE-4FB8-BB42-D1A9D4102358}" type="slidenum">
              <a:rPr lang="en-HK" smtClean="0"/>
              <a:t>41</a:t>
            </a:fld>
            <a:endParaRPr lang="en-HK" dirty="0"/>
          </a:p>
        </p:txBody>
      </p:sp>
    </p:spTree>
    <p:extLst>
      <p:ext uri="{BB962C8B-B14F-4D97-AF65-F5344CB8AC3E}">
        <p14:creationId xmlns:p14="http://schemas.microsoft.com/office/powerpoint/2010/main" val="1508336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45</a:t>
            </a:fld>
            <a:endParaRPr lang="en-HK" dirty="0"/>
          </a:p>
        </p:txBody>
      </p:sp>
    </p:spTree>
    <p:extLst>
      <p:ext uri="{BB962C8B-B14F-4D97-AF65-F5344CB8AC3E}">
        <p14:creationId xmlns:p14="http://schemas.microsoft.com/office/powerpoint/2010/main" val="543027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B666A5A-F5C6-45FA-ADC9-C1F5EDE5836C}"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352960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5BD8790-5548-4764-919D-2A996EC1C3C7}"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53</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763223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DEA52A6-8A45-4C53-9C23-30D5BFC26398}"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56</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549916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67</a:t>
            </a:fld>
            <a:endParaRPr lang="en-HK" dirty="0"/>
          </a:p>
        </p:txBody>
      </p:sp>
    </p:spTree>
    <p:extLst>
      <p:ext uri="{BB962C8B-B14F-4D97-AF65-F5344CB8AC3E}">
        <p14:creationId xmlns:p14="http://schemas.microsoft.com/office/powerpoint/2010/main" val="3052467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86</a:t>
            </a:fld>
            <a:endParaRPr lang="en-HK" dirty="0"/>
          </a:p>
        </p:txBody>
      </p:sp>
    </p:spTree>
    <p:extLst>
      <p:ext uri="{BB962C8B-B14F-4D97-AF65-F5344CB8AC3E}">
        <p14:creationId xmlns:p14="http://schemas.microsoft.com/office/powerpoint/2010/main" val="4046413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EE915F-01DB-45A2-A9C8-EE7BE7A076BA}" type="slidenum">
              <a:rPr lang="en-US"/>
              <a:pPr/>
              <a:t>89</a:t>
            </a:fld>
            <a:endParaRPr lang="en-US"/>
          </a:p>
        </p:txBody>
      </p:sp>
      <p:sp>
        <p:nvSpPr>
          <p:cNvPr id="491522" name="Rectangle 2"/>
          <p:cNvSpPr>
            <a:spLocks noGrp="1" noRot="1" noChangeAspect="1" noChangeArrowheads="1" noTextEdit="1"/>
          </p:cNvSpPr>
          <p:nvPr>
            <p:ph type="sldImg"/>
          </p:nvPr>
        </p:nvSpPr>
        <p:spPr>
          <a:ln/>
        </p:spPr>
      </p:sp>
      <p:sp>
        <p:nvSpPr>
          <p:cNvPr id="491523" name="Rectangle 3"/>
          <p:cNvSpPr>
            <a:spLocks noGrp="1" noChangeArrowheads="1"/>
          </p:cNvSpPr>
          <p:nvPr>
            <p:ph type="body" idx="1"/>
          </p:nvPr>
        </p:nvSpPr>
        <p:spPr bwMode="auto">
          <a:xfrm>
            <a:off x="915042" y="4343693"/>
            <a:ext cx="5027916" cy="4115385"/>
          </a:xfrm>
          <a:prstGeom prst="rect">
            <a:avLst/>
          </a:prstGeom>
          <a:solidFill>
            <a:srgbClr val="FFFFFF"/>
          </a:solidFill>
          <a:ln>
            <a:solidFill>
              <a:srgbClr val="000000"/>
            </a:solidFill>
            <a:miter lim="800000"/>
            <a:headEnd/>
            <a:tailEnd/>
          </a:ln>
        </p:spPr>
        <p:txBody>
          <a:bodyPr lIns="93177" tIns="46589" rIns="93177" bIns="46589"/>
          <a:lstStyle/>
          <a:p>
            <a:endParaRPr lang="en-GB"/>
          </a:p>
        </p:txBody>
      </p:sp>
    </p:spTree>
    <p:extLst>
      <p:ext uri="{BB962C8B-B14F-4D97-AF65-F5344CB8AC3E}">
        <p14:creationId xmlns:p14="http://schemas.microsoft.com/office/powerpoint/2010/main" val="1757595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8EC4BB-15EB-4444-B554-680AFED22F4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
        <p:nvSpPr>
          <p:cNvPr id="496642" name="Rectangle 2"/>
          <p:cNvSpPr>
            <a:spLocks noGrp="1" noRot="1" noChangeAspect="1" noChangeArrowheads="1" noTextEdit="1"/>
          </p:cNvSpPr>
          <p:nvPr>
            <p:ph type="sldImg"/>
          </p:nvPr>
        </p:nvSpPr>
        <p:spPr>
          <a:xfrm>
            <a:off x="393700" y="692150"/>
            <a:ext cx="6070600" cy="3416300"/>
          </a:xfrm>
          <a:ln w="12700" cap="flat">
            <a:solidFill>
              <a:schemeClr val="tx1"/>
            </a:solidFill>
          </a:ln>
          <a:extLst>
            <a:ext uri="{909E8E84-426E-40DD-AFC4-6F175D3DCCD1}">
              <a14:hiddenFill xmlns:a14="http://schemas.microsoft.com/office/drawing/2010/main">
                <a:noFill/>
              </a14:hiddenFill>
            </a:ext>
          </a:extLst>
        </p:spPr>
      </p:sp>
      <p:sp>
        <p:nvSpPr>
          <p:cNvPr id="496643" name="Rectangle 3"/>
          <p:cNvSpPr>
            <a:spLocks noGrp="1" noChangeArrowheads="1"/>
          </p:cNvSpPr>
          <p:nvPr>
            <p:ph type="body" idx="1"/>
          </p:nvPr>
        </p:nvSpPr>
        <p:spPr bwMode="auto">
          <a:xfrm>
            <a:off x="914400" y="4343400"/>
            <a:ext cx="50292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endParaRPr lang="en-GB"/>
          </a:p>
        </p:txBody>
      </p:sp>
    </p:spTree>
    <p:extLst>
      <p:ext uri="{BB962C8B-B14F-4D97-AF65-F5344CB8AC3E}">
        <p14:creationId xmlns:p14="http://schemas.microsoft.com/office/powerpoint/2010/main" val="4054087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5"/>
          </p:nvPr>
        </p:nvSpPr>
        <p:spPr/>
        <p:txBody>
          <a:bodyPr/>
          <a:lstStyle/>
          <a:p>
            <a:fld id="{ADDC87BF-B4AE-4FB8-BB42-D1A9D4102358}" type="slidenum">
              <a:rPr lang="en-HK" smtClean="0"/>
              <a:t>129</a:t>
            </a:fld>
            <a:endParaRPr lang="en-HK" dirty="0"/>
          </a:p>
        </p:txBody>
      </p:sp>
    </p:spTree>
    <p:extLst>
      <p:ext uri="{BB962C8B-B14F-4D97-AF65-F5344CB8AC3E}">
        <p14:creationId xmlns:p14="http://schemas.microsoft.com/office/powerpoint/2010/main" val="4055724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131</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38588919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a:p>
        </p:txBody>
      </p:sp>
      <p:sp>
        <p:nvSpPr>
          <p:cNvPr id="4" name="Slide Number Placeholder 3"/>
          <p:cNvSpPr>
            <a:spLocks noGrp="1"/>
          </p:cNvSpPr>
          <p:nvPr>
            <p:ph type="sldNum" sz="quarter" idx="5"/>
          </p:nvPr>
        </p:nvSpPr>
        <p:spPr/>
        <p:txBody>
          <a:bodyPr/>
          <a:lstStyle/>
          <a:p>
            <a:fld id="{ADDC87BF-B4AE-4FB8-BB42-D1A9D4102358}" type="slidenum">
              <a:rPr lang="en-HK" smtClean="0"/>
              <a:t>140</a:t>
            </a:fld>
            <a:endParaRPr lang="en-HK" dirty="0"/>
          </a:p>
        </p:txBody>
      </p:sp>
    </p:spTree>
    <p:extLst>
      <p:ext uri="{BB962C8B-B14F-4D97-AF65-F5344CB8AC3E}">
        <p14:creationId xmlns:p14="http://schemas.microsoft.com/office/powerpoint/2010/main" val="988705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HK"/>
          </a:p>
        </p:txBody>
      </p:sp>
      <p:sp>
        <p:nvSpPr>
          <p:cNvPr id="4" name="Date Placeholder 3"/>
          <p:cNvSpPr>
            <a:spLocks noGrp="1"/>
          </p:cNvSpPr>
          <p:nvPr>
            <p:ph type="dt" sz="half" idx="10"/>
          </p:nvPr>
        </p:nvSpPr>
        <p:spPr/>
        <p:txBody>
          <a:bodyPr/>
          <a:lstStyle/>
          <a:p>
            <a:fld id="{0C38AC24-06A2-47AF-9AF5-EBA1E54232EB}" type="datetime1">
              <a:rPr lang="en-HK" smtClean="0"/>
              <a:t>19/10/2025</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a:p>
        </p:txBody>
      </p:sp>
    </p:spTree>
    <p:extLst>
      <p:ext uri="{BB962C8B-B14F-4D97-AF65-F5344CB8AC3E}">
        <p14:creationId xmlns:p14="http://schemas.microsoft.com/office/powerpoint/2010/main" val="375181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10"/>
          </p:nvPr>
        </p:nvSpPr>
        <p:spPr/>
        <p:txBody>
          <a:bodyPr/>
          <a:lstStyle/>
          <a:p>
            <a:fld id="{3EB355FF-9A8F-488E-9D03-74CCAFF53BA4}" type="datetime1">
              <a:rPr lang="en-HK" smtClean="0"/>
              <a:t>19/10/2025</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39447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HK"/>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3F1213-A2F7-4D64-885C-23D4518BC390}" type="datetime1">
              <a:rPr lang="en-HK" smtClean="0"/>
              <a:t>19/10/2025</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8974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Date Placeholder 4"/>
          <p:cNvSpPr>
            <a:spLocks noGrp="1"/>
          </p:cNvSpPr>
          <p:nvPr>
            <p:ph type="dt" sz="half" idx="10"/>
          </p:nvPr>
        </p:nvSpPr>
        <p:spPr/>
        <p:txBody>
          <a:bodyPr/>
          <a:lstStyle/>
          <a:p>
            <a:fld id="{B88A23ED-3BA0-449C-A2C4-AC7CB5DA124E}" type="datetime1">
              <a:rPr lang="en-HK" smtClean="0"/>
              <a:t>19/10/2025</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22620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HK"/>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7" name="Date Placeholder 6"/>
          <p:cNvSpPr>
            <a:spLocks noGrp="1"/>
          </p:cNvSpPr>
          <p:nvPr>
            <p:ph type="dt" sz="half" idx="10"/>
          </p:nvPr>
        </p:nvSpPr>
        <p:spPr/>
        <p:txBody>
          <a:bodyPr/>
          <a:lstStyle/>
          <a:p>
            <a:fld id="{7336AEDD-2D5A-48C8-BB89-73C783DA47D9}" type="datetime1">
              <a:rPr lang="en-HK" smtClean="0"/>
              <a:t>19/10/2025</a:t>
            </a:fld>
            <a:endParaRPr lang="en-HK" dirty="0"/>
          </a:p>
        </p:txBody>
      </p:sp>
      <p:sp>
        <p:nvSpPr>
          <p:cNvPr id="8" name="Footer Placeholder 7"/>
          <p:cNvSpPr>
            <a:spLocks noGrp="1"/>
          </p:cNvSpPr>
          <p:nvPr>
            <p:ph type="ftr" sz="quarter" idx="11"/>
          </p:nvPr>
        </p:nvSpPr>
        <p:spPr/>
        <p:txBody>
          <a:bodyPr/>
          <a:lstStyle/>
          <a:p>
            <a:endParaRPr lang="en-HK" dirty="0"/>
          </a:p>
        </p:txBody>
      </p:sp>
      <p:sp>
        <p:nvSpPr>
          <p:cNvPr id="9" name="Slide Number Placeholder 8"/>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270296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Date Placeholder 2"/>
          <p:cNvSpPr>
            <a:spLocks noGrp="1"/>
          </p:cNvSpPr>
          <p:nvPr>
            <p:ph type="dt" sz="half" idx="10"/>
          </p:nvPr>
        </p:nvSpPr>
        <p:spPr/>
        <p:txBody>
          <a:bodyPr/>
          <a:lstStyle/>
          <a:p>
            <a:fld id="{4B2148FF-030D-4CE1-B5DA-8CDA1A50BEFC}" type="datetime1">
              <a:rPr lang="en-HK" smtClean="0"/>
              <a:t>19/10/2025</a:t>
            </a:fld>
            <a:endParaRPr lang="en-HK" dirty="0"/>
          </a:p>
        </p:txBody>
      </p:sp>
      <p:sp>
        <p:nvSpPr>
          <p:cNvPr id="4" name="Footer Placeholder 3"/>
          <p:cNvSpPr>
            <a:spLocks noGrp="1"/>
          </p:cNvSpPr>
          <p:nvPr>
            <p:ph type="ftr" sz="quarter" idx="11"/>
          </p:nvPr>
        </p:nvSpPr>
        <p:spPr/>
        <p:txBody>
          <a:bodyPr/>
          <a:lstStyle/>
          <a:p>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81515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E1B309-48CF-43C1-B365-521D41AB18D7}" type="datetime1">
              <a:rPr lang="en-HK" smtClean="0"/>
              <a:t>19/10/2025</a:t>
            </a:fld>
            <a:endParaRPr lang="en-HK" dirty="0"/>
          </a:p>
        </p:txBody>
      </p:sp>
      <p:sp>
        <p:nvSpPr>
          <p:cNvPr id="3" name="Footer Placeholder 2"/>
          <p:cNvSpPr>
            <a:spLocks noGrp="1"/>
          </p:cNvSpPr>
          <p:nvPr>
            <p:ph type="ftr" sz="quarter" idx="11"/>
          </p:nvPr>
        </p:nvSpPr>
        <p:spPr/>
        <p:txBody>
          <a:bodyPr/>
          <a:lstStyle/>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224546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C885EF-528C-4596-A302-AA4B1731C2C2}" type="datetime1">
              <a:rPr lang="en-HK" smtClean="0"/>
              <a:t>19/10/2025</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900789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59A7D9-23F7-4496-8A0E-F79CCA6C7988}" type="datetime1">
              <a:rPr lang="en-HK" smtClean="0"/>
              <a:t>19/10/2025</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525958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10"/>
          </p:nvPr>
        </p:nvSpPr>
        <p:spPr/>
        <p:txBody>
          <a:bodyPr/>
          <a:lstStyle/>
          <a:p>
            <a:fld id="{DA6E5013-6988-41D3-8209-651A83C52254}" type="datetime1">
              <a:rPr lang="en-HK" smtClean="0"/>
              <a:t>19/10/2025</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72301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HK"/>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10"/>
          </p:nvPr>
        </p:nvSpPr>
        <p:spPr/>
        <p:txBody>
          <a:bodyPr/>
          <a:lstStyle/>
          <a:p>
            <a:fld id="{B89BE466-656B-4E6B-89E4-BE908AFC4ADD}" type="datetime1">
              <a:rPr lang="en-HK" smtClean="0"/>
              <a:t>19/10/2025</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515278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7" y="228600"/>
            <a:ext cx="11387667"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02167" y="1600200"/>
            <a:ext cx="11387667" cy="4498975"/>
          </a:xfrm>
        </p:spPr>
        <p:txBody>
          <a:bodyPr/>
          <a:lstStyle/>
          <a:p>
            <a:pPr lvl="0"/>
            <a:endParaRPr lang="en-GB" noProof="0" dirty="0"/>
          </a:p>
        </p:txBody>
      </p:sp>
      <p:sp>
        <p:nvSpPr>
          <p:cNvPr id="4" name="Rectangle 4"/>
          <p:cNvSpPr>
            <a:spLocks noGrp="1" noChangeArrowheads="1"/>
          </p:cNvSpPr>
          <p:nvPr>
            <p:ph type="dt" sz="half" idx="10"/>
          </p:nvPr>
        </p:nvSpPr>
        <p:spPr>
          <a:ln/>
        </p:spPr>
        <p:txBody>
          <a:bodyPr/>
          <a:lstStyle>
            <a:lvl1pPr>
              <a:defRPr/>
            </a:lvl1pPr>
          </a:lstStyle>
          <a:p>
            <a:pPr>
              <a:defRPr/>
            </a:pPr>
            <a:fld id="{F2B3B745-D833-4CBE-8EBF-A11DBDB04947}" type="datetime1">
              <a:rPr lang="en-HK" altLang="zh-CN" smtClean="0"/>
              <a:t>19/10/2025</a:t>
            </a:fld>
            <a:endParaRPr lang="en-US" altLang="zh-CN"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dirty="0"/>
          </a:p>
        </p:txBody>
      </p:sp>
      <p:sp>
        <p:nvSpPr>
          <p:cNvPr id="6" name="Rectangle 6"/>
          <p:cNvSpPr>
            <a:spLocks noGrp="1" noChangeArrowheads="1"/>
          </p:cNvSpPr>
          <p:nvPr>
            <p:ph type="sldNum" sz="quarter" idx="12"/>
          </p:nvPr>
        </p:nvSpPr>
        <p:spPr>
          <a:ln/>
        </p:spPr>
        <p:txBody>
          <a:bodyPr/>
          <a:lstStyle>
            <a:lvl1pPr>
              <a:defRPr/>
            </a:lvl1pPr>
          </a:lstStyle>
          <a:p>
            <a:pPr>
              <a:defRPr/>
            </a:pPr>
            <a:fld id="{480B3A75-5801-4239-A6B4-60D18A55A032}" type="slidenum">
              <a:rPr lang="zh-CN" altLang="en-US"/>
              <a:pPr>
                <a:defRPr/>
              </a:pPr>
              <a:t>‹#›</a:t>
            </a:fld>
            <a:endParaRPr lang="en-US" altLang="zh-CN" dirty="0"/>
          </a:p>
        </p:txBody>
      </p:sp>
    </p:spTree>
    <p:extLst>
      <p:ext uri="{BB962C8B-B14F-4D97-AF65-F5344CB8AC3E}">
        <p14:creationId xmlns:p14="http://schemas.microsoft.com/office/powerpoint/2010/main" val="465113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HK"/>
          </a:p>
        </p:txBody>
      </p:sp>
      <p:sp>
        <p:nvSpPr>
          <p:cNvPr id="4" name="Date Placeholder 3"/>
          <p:cNvSpPr>
            <a:spLocks noGrp="1"/>
          </p:cNvSpPr>
          <p:nvPr>
            <p:ph type="dt" sz="half" idx="10"/>
          </p:nvPr>
        </p:nvSpPr>
        <p:spPr/>
        <p:txBody>
          <a:bodyPr/>
          <a:lstStyle/>
          <a:p>
            <a:pPr defTabSz="685800"/>
            <a:fld id="{0C38AC24-06A2-47AF-9AF5-EBA1E54232EB}" type="datetime1">
              <a:rPr lang="en-HK" smtClean="0">
                <a:solidFill>
                  <a:prstClr val="black">
                    <a:tint val="75000"/>
                  </a:prstClr>
                </a:solidFill>
                <a:cs typeface="Arial" charset="0"/>
              </a:rPr>
              <a:pPr defTabSz="685800"/>
              <a:t>19/10/2025</a:t>
            </a:fld>
            <a:endParaRPr lang="en-HK">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901964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10"/>
          </p:nvPr>
        </p:nvSpPr>
        <p:spPr/>
        <p:txBody>
          <a:bodyPr/>
          <a:lstStyle/>
          <a:p>
            <a:pPr defTabSz="685800"/>
            <a:fld id="{3EB355FF-9A8F-488E-9D03-74CCAFF53BA4}"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788435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HK"/>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685800"/>
            <a:fld id="{003F1213-A2F7-4D64-885C-23D4518BC390}"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5342754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Date Placeholder 4"/>
          <p:cNvSpPr>
            <a:spLocks noGrp="1"/>
          </p:cNvSpPr>
          <p:nvPr>
            <p:ph type="dt" sz="half" idx="10"/>
          </p:nvPr>
        </p:nvSpPr>
        <p:spPr/>
        <p:txBody>
          <a:bodyPr/>
          <a:lstStyle/>
          <a:p>
            <a:pPr defTabSz="685800"/>
            <a:fld id="{B88A23ED-3BA0-449C-A2C4-AC7CB5DA124E}"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5295236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HK"/>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7" name="Date Placeholder 6"/>
          <p:cNvSpPr>
            <a:spLocks noGrp="1"/>
          </p:cNvSpPr>
          <p:nvPr>
            <p:ph type="dt" sz="half" idx="10"/>
          </p:nvPr>
        </p:nvSpPr>
        <p:spPr/>
        <p:txBody>
          <a:bodyPr/>
          <a:lstStyle/>
          <a:p>
            <a:pPr defTabSz="685800"/>
            <a:fld id="{7336AEDD-2D5A-48C8-BB89-73C783DA47D9}"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8" name="Footer Placeholder 7"/>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9" name="Slide Number Placeholder 8"/>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289506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Date Placeholder 2"/>
          <p:cNvSpPr>
            <a:spLocks noGrp="1"/>
          </p:cNvSpPr>
          <p:nvPr>
            <p:ph type="dt" sz="half" idx="10"/>
          </p:nvPr>
        </p:nvSpPr>
        <p:spPr/>
        <p:txBody>
          <a:bodyPr/>
          <a:lstStyle/>
          <a:p>
            <a:pPr defTabSz="685800"/>
            <a:fld id="{4B2148FF-030D-4CE1-B5DA-8CDA1A50BEFC}"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4" name="Footer Placeholder 3"/>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5" name="Slide Number Placeholder 4"/>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1306817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6EE1B309-48CF-43C1-B365-521D41AB18D7}"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3" name="Footer Placeholder 2"/>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4" name="Slide Number Placeholder 3"/>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8363954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HK"/>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defTabSz="685800"/>
            <a:fld id="{E7C885EF-528C-4596-A302-AA4B1731C2C2}"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3967253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HK"/>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defTabSz="685800"/>
            <a:fld id="{3759A7D9-23F7-4496-8A0E-F79CCA6C7988}"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845509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10"/>
          </p:nvPr>
        </p:nvSpPr>
        <p:spPr/>
        <p:txBody>
          <a:bodyPr/>
          <a:lstStyle/>
          <a:p>
            <a:pPr defTabSz="685800"/>
            <a:fld id="{DA6E5013-6988-41D3-8209-651A83C52254}"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1910150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HK"/>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10"/>
          </p:nvPr>
        </p:nvSpPr>
        <p:spPr/>
        <p:txBody>
          <a:bodyPr/>
          <a:lstStyle/>
          <a:p>
            <a:pPr defTabSz="685800"/>
            <a:fld id="{B89BE466-656B-4E6B-89E4-BE908AFC4ADD}" type="datetime1">
              <a:rPr lang="en-HK" smtClean="0">
                <a:solidFill>
                  <a:prstClr val="black">
                    <a:tint val="75000"/>
                  </a:prstClr>
                </a:solidFill>
                <a:cs typeface="Arial" charset="0"/>
              </a:rPr>
              <a:pPr defTabSz="685800"/>
              <a:t>19/10/2025</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6502332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8" y="228600"/>
            <a:ext cx="11387667"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02168" y="1600200"/>
            <a:ext cx="11387667" cy="4498975"/>
          </a:xfrm>
        </p:spPr>
        <p:txBody>
          <a:bodyPr/>
          <a:lstStyle/>
          <a:p>
            <a:pPr lvl="0"/>
            <a:endParaRPr lang="en-GB" noProof="0" dirty="0"/>
          </a:p>
        </p:txBody>
      </p:sp>
      <p:sp>
        <p:nvSpPr>
          <p:cNvPr id="4" name="Rectangle 4"/>
          <p:cNvSpPr>
            <a:spLocks noGrp="1" noChangeArrowheads="1"/>
          </p:cNvSpPr>
          <p:nvPr>
            <p:ph type="dt" sz="half" idx="10"/>
          </p:nvPr>
        </p:nvSpPr>
        <p:spPr>
          <a:ln/>
        </p:spPr>
        <p:txBody>
          <a:bodyPr/>
          <a:lstStyle>
            <a:lvl1pPr>
              <a:defRPr/>
            </a:lvl1pPr>
          </a:lstStyle>
          <a:p>
            <a:pPr defTabSz="685800">
              <a:defRPr/>
            </a:pPr>
            <a:fld id="{F2B3B745-D833-4CBE-8EBF-A11DBDB04947}" type="datetime1">
              <a:rPr lang="en-HK" altLang="zh-CN" smtClean="0">
                <a:solidFill>
                  <a:prstClr val="black">
                    <a:tint val="75000"/>
                  </a:prstClr>
                </a:solidFill>
                <a:cs typeface="Arial" charset="0"/>
              </a:rPr>
              <a:pPr defTabSz="685800">
                <a:defRPr/>
              </a:pPr>
              <a:t>19/10/2025</a:t>
            </a:fld>
            <a:endParaRPr lang="en-US" altLang="zh-CN" dirty="0">
              <a:solidFill>
                <a:prstClr val="black">
                  <a:tint val="75000"/>
                </a:prstClr>
              </a:solidFill>
              <a:cs typeface="Arial" charset="0"/>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endParaRPr lang="en-US" altLang="zh-CN" dirty="0">
              <a:solidFill>
                <a:prstClr val="black">
                  <a:tint val="75000"/>
                </a:prstClr>
              </a:solidFill>
              <a:cs typeface="Arial" charset="0"/>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480B3A75-5801-4239-A6B4-60D18A55A032}" type="slidenum">
              <a:rPr lang="zh-CN" altLang="en-US" smtClean="0">
                <a:solidFill>
                  <a:prstClr val="black">
                    <a:tint val="75000"/>
                  </a:prstClr>
                </a:solidFill>
                <a:cs typeface="Arial" charset="0"/>
              </a:rPr>
              <a:pPr defTabSz="685800">
                <a:defRPr/>
              </a:pPr>
              <a:t>‹#›</a:t>
            </a:fld>
            <a:endParaRPr lang="en-US" altLang="zh-CN" dirty="0">
              <a:solidFill>
                <a:prstClr val="black">
                  <a:tint val="75000"/>
                </a:prstClr>
              </a:solidFill>
              <a:cs typeface="Arial" charset="0"/>
            </a:endParaRPr>
          </a:p>
        </p:txBody>
      </p:sp>
    </p:spTree>
    <p:extLst>
      <p:ext uri="{BB962C8B-B14F-4D97-AF65-F5344CB8AC3E}">
        <p14:creationId xmlns:p14="http://schemas.microsoft.com/office/powerpoint/2010/main" val="213822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3C5A4A-4DC5-4886-8E16-08B98540DDBD}" type="datetime1">
              <a:rPr lang="en-HK" smtClean="0"/>
              <a:t>19/10/2025</a:t>
            </a:fld>
            <a:endParaRPr lang="en-HK"/>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EFBDC-BB53-4A7C-A94D-EC7D67878992}" type="slidenum">
              <a:rPr lang="en-HK" smtClean="0"/>
              <a:t>‹#›</a:t>
            </a:fld>
            <a:endParaRPr lang="en-HK"/>
          </a:p>
        </p:txBody>
      </p:sp>
    </p:spTree>
    <p:extLst>
      <p:ext uri="{BB962C8B-B14F-4D97-AF65-F5344CB8AC3E}">
        <p14:creationId xmlns:p14="http://schemas.microsoft.com/office/powerpoint/2010/main" val="2443670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685800"/>
            <a:fld id="{7C3C5A4A-4DC5-4886-8E16-08B98540DDBD}" type="datetime1">
              <a:rPr lang="en-HK" smtClean="0">
                <a:solidFill>
                  <a:prstClr val="black">
                    <a:tint val="75000"/>
                  </a:prstClr>
                </a:solidFill>
                <a:cs typeface="Arial" charset="0"/>
              </a:rPr>
              <a:pPr defTabSz="685800"/>
              <a:t>19/10/2025</a:t>
            </a:fld>
            <a:endParaRPr lang="en-HK">
              <a:solidFill>
                <a:prstClr val="black">
                  <a:tint val="75000"/>
                </a:prstClr>
              </a:solidFill>
              <a:cs typeface="Arial" charset="0"/>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196504747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5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0.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3.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1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4471" y="1854865"/>
            <a:ext cx="9947307" cy="4050792"/>
          </a:xfrm>
        </p:spPr>
        <p:txBody>
          <a:bodyPr>
            <a:noAutofit/>
          </a:bodyPr>
          <a:lstStyle/>
          <a:p>
            <a:endParaRPr lang="en-HK" sz="3200" b="1" dirty="0"/>
          </a:p>
          <a:p>
            <a:r>
              <a:rPr lang="en-HK" sz="2800" b="1" dirty="0"/>
              <a:t>UWTSD DBA HKBM7018</a:t>
            </a:r>
          </a:p>
          <a:p>
            <a:r>
              <a:rPr lang="en-HK" sz="3600" b="1" dirty="0">
                <a:solidFill>
                  <a:srgbClr val="FF0000"/>
                </a:solidFill>
              </a:rPr>
              <a:t> </a:t>
            </a:r>
            <a:r>
              <a:rPr lang="en-GB" sz="3600" b="1" dirty="0">
                <a:solidFill>
                  <a:srgbClr val="FF0000"/>
                </a:solidFill>
              </a:rPr>
              <a:t>Visions for the Future: Theoretical Perspectives </a:t>
            </a:r>
          </a:p>
          <a:p>
            <a:r>
              <a:rPr lang="en-GB" sz="3600" b="1" dirty="0">
                <a:solidFill>
                  <a:srgbClr val="FF0000"/>
                </a:solidFill>
              </a:rPr>
              <a:t>on Management</a:t>
            </a:r>
          </a:p>
          <a:p>
            <a:endParaRPr lang="en-GB" sz="3600" b="1" dirty="0">
              <a:solidFill>
                <a:srgbClr val="FF0000"/>
              </a:solidFill>
            </a:endParaRPr>
          </a:p>
          <a:p>
            <a:r>
              <a:rPr lang="en-HK" sz="3200" b="1" dirty="0"/>
              <a:t>Prof Eddie Yu (PhD)</a:t>
            </a:r>
          </a:p>
          <a:p>
            <a:endParaRPr lang="en-HK" sz="3200" b="1" dirty="0"/>
          </a:p>
          <a:p>
            <a:r>
              <a:rPr lang="en-HK" sz="2800" dirty="0"/>
              <a:t>Nov 8, 9, 15, 16, &amp; </a:t>
            </a:r>
            <a:r>
              <a:rPr lang="en-HK" sz="2800" b="1" dirty="0"/>
              <a:t>23</a:t>
            </a:r>
            <a:r>
              <a:rPr lang="en-HK" sz="2800" dirty="0"/>
              <a:t>, 2025</a:t>
            </a:r>
          </a:p>
        </p:txBody>
      </p:sp>
      <p:pic>
        <p:nvPicPr>
          <p:cNvPr id="2" name="Picture 1"/>
          <p:cNvPicPr>
            <a:picLocks noChangeAspect="1"/>
          </p:cNvPicPr>
          <p:nvPr/>
        </p:nvPicPr>
        <p:blipFill>
          <a:blip r:embed="rId2"/>
          <a:stretch>
            <a:fillRect/>
          </a:stretch>
        </p:blipFill>
        <p:spPr>
          <a:xfrm>
            <a:off x="5079286" y="316186"/>
            <a:ext cx="1797675" cy="1995419"/>
          </a:xfrm>
          <a:prstGeom prst="rect">
            <a:avLst/>
          </a:prstGeom>
        </p:spPr>
      </p:pic>
    </p:spTree>
    <p:extLst>
      <p:ext uri="{BB962C8B-B14F-4D97-AF65-F5344CB8AC3E}">
        <p14:creationId xmlns:p14="http://schemas.microsoft.com/office/powerpoint/2010/main" val="2095521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980816"/>
            <a:ext cx="10515600" cy="4351338"/>
          </a:xfrm>
        </p:spPr>
        <p:txBody>
          <a:bodyPr>
            <a:normAutofit fontScale="92500" lnSpcReduction="20000"/>
          </a:bodyPr>
          <a:lstStyle/>
          <a:p>
            <a:pPr marL="0" indent="0">
              <a:buNone/>
            </a:pPr>
            <a:r>
              <a:rPr lang="en-GB" dirty="0"/>
              <a:t>© 2025. All rights reserved. </a:t>
            </a:r>
          </a:p>
          <a:p>
            <a:pPr marL="0" indent="0">
              <a:buNone/>
            </a:pPr>
            <a:r>
              <a:rPr lang="en-GB" dirty="0"/>
              <a:t>This </a:t>
            </a:r>
            <a:r>
              <a:rPr lang="en-GB" i="1" dirty="0"/>
              <a:t>Compendium of Contemporary Management Lecture notes </a:t>
            </a:r>
            <a:r>
              <a:rPr lang="en-GB" dirty="0"/>
              <a:t>was prepared for students of Dr Eddie Yu.  No part of this publication may be reproduced, modified, republished, reprinted, distributed, or transmitted in any form or by any means without the prior written permission from the original author.</a:t>
            </a:r>
          </a:p>
          <a:p>
            <a:pPr marL="0" indent="0">
              <a:buNone/>
            </a:pPr>
            <a:r>
              <a:rPr lang="en-GB" dirty="0"/>
              <a:t>Students and colleagues are welcome to cite or quote the ideas in this </a:t>
            </a:r>
            <a:r>
              <a:rPr lang="en-GB" i="1" dirty="0"/>
              <a:t>Compendium</a:t>
            </a:r>
            <a:r>
              <a:rPr lang="en-GB" dirty="0"/>
              <a:t> and they should make reference as follows:</a:t>
            </a:r>
          </a:p>
          <a:p>
            <a:pPr marL="0" indent="0">
              <a:buNone/>
            </a:pPr>
            <a:r>
              <a:rPr lang="en-GB" dirty="0"/>
              <a:t>Yu, E. (2025), “Visions for the Future: Theoretical Perspectives on Management”, </a:t>
            </a:r>
            <a:r>
              <a:rPr lang="en-GB" i="1" dirty="0"/>
              <a:t>Lecture notes</a:t>
            </a:r>
            <a:r>
              <a:rPr lang="en-GB" dirty="0"/>
              <a:t>, BM7006, University of Wales – Trinity Saint David.</a:t>
            </a:r>
          </a:p>
          <a:p>
            <a:pPr marL="0" indent="0">
              <a:buNone/>
            </a:pPr>
            <a:r>
              <a:rPr lang="en-US" dirty="0"/>
              <a:t>In-text citation: Yu (2025, </a:t>
            </a:r>
            <a:r>
              <a:rPr lang="en-US" dirty="0" err="1"/>
              <a:t>p.x</a:t>
            </a:r>
            <a:r>
              <a:rPr lang="en-US" dirty="0"/>
              <a:t> or </a:t>
            </a:r>
            <a:r>
              <a:rPr lang="en-US" dirty="0" err="1"/>
              <a:t>pp.xx</a:t>
            </a:r>
            <a:r>
              <a:rPr lang="en-US" dirty="0"/>
              <a:t>-xx)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a:t>
            </a:fld>
            <a:endParaRPr lang="en-HK" dirty="0"/>
          </a:p>
        </p:txBody>
      </p:sp>
    </p:spTree>
    <p:extLst>
      <p:ext uri="{BB962C8B-B14F-4D97-AF65-F5344CB8AC3E}">
        <p14:creationId xmlns:p14="http://schemas.microsoft.com/office/powerpoint/2010/main" val="3146233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Course Aims</a:t>
            </a:r>
          </a:p>
        </p:txBody>
      </p:sp>
      <p:sp>
        <p:nvSpPr>
          <p:cNvPr id="3" name="Content Placeholder 2"/>
          <p:cNvSpPr>
            <a:spLocks noGrp="1"/>
          </p:cNvSpPr>
          <p:nvPr>
            <p:ph idx="1"/>
          </p:nvPr>
        </p:nvSpPr>
        <p:spPr/>
        <p:txBody>
          <a:bodyPr>
            <a:normAutofit/>
          </a:bodyPr>
          <a:lstStyle/>
          <a:p>
            <a:pPr marL="0" indent="0">
              <a:buNone/>
            </a:pPr>
            <a:r>
              <a:rPr lang="en-HK" b="1" dirty="0"/>
              <a:t>Course Aims</a:t>
            </a:r>
            <a:endParaRPr lang="en-US" dirty="0"/>
          </a:p>
          <a:p>
            <a:endParaRPr lang="en-US" dirty="0"/>
          </a:p>
          <a:p>
            <a:pPr lvl="0"/>
            <a:r>
              <a:rPr lang="en-HK" dirty="0"/>
              <a:t>To reflect critically on the evolution of contemporary management theory and the relevance of management theory to management practices.</a:t>
            </a:r>
            <a:endParaRPr lang="en-US" dirty="0"/>
          </a:p>
          <a:p>
            <a:pPr marL="0" indent="0">
              <a:buNone/>
            </a:pPr>
            <a:endParaRPr lang="en-US" dirty="0"/>
          </a:p>
          <a:p>
            <a:pPr lvl="0"/>
            <a:r>
              <a:rPr lang="en-HK" dirty="0"/>
              <a:t>To apply current theoretical knowledge to address contemporary management challenges in a critical, rigorous and holistic manner.</a:t>
            </a:r>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a:t>
            </a:fld>
            <a:endParaRPr lang="en-HK" dirty="0"/>
          </a:p>
        </p:txBody>
      </p:sp>
    </p:spTree>
    <p:extLst>
      <p:ext uri="{BB962C8B-B14F-4D97-AF65-F5344CB8AC3E}">
        <p14:creationId xmlns:p14="http://schemas.microsoft.com/office/powerpoint/2010/main" val="2977412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179"/>
            <a:ext cx="10515600" cy="809334"/>
          </a:xfrm>
        </p:spPr>
        <p:txBody>
          <a:bodyPr>
            <a:normAutofit/>
          </a:bodyPr>
          <a:lstStyle/>
          <a:p>
            <a:r>
              <a:rPr lang="en-HK" sz="4000" dirty="0"/>
              <a:t>Seminar Outline</a:t>
            </a:r>
          </a:p>
        </p:txBody>
      </p:sp>
      <p:sp>
        <p:nvSpPr>
          <p:cNvPr id="3" name="Content Placeholder 2"/>
          <p:cNvSpPr>
            <a:spLocks noGrp="1"/>
          </p:cNvSpPr>
          <p:nvPr>
            <p:ph idx="1"/>
          </p:nvPr>
        </p:nvSpPr>
        <p:spPr>
          <a:xfrm>
            <a:off x="838200" y="1065402"/>
            <a:ext cx="10515600" cy="6031684"/>
          </a:xfrm>
        </p:spPr>
        <p:txBody>
          <a:bodyPr>
            <a:normAutofit fontScale="55000" lnSpcReduction="20000"/>
          </a:bodyPr>
          <a:lstStyle/>
          <a:p>
            <a:r>
              <a:rPr lang="en-HK" sz="4500" dirty="0"/>
              <a:t>Introducing contemporary management </a:t>
            </a:r>
          </a:p>
          <a:p>
            <a:r>
              <a:rPr lang="en-HK" sz="4500" dirty="0"/>
              <a:t>Evolution of management theories</a:t>
            </a:r>
          </a:p>
          <a:p>
            <a:r>
              <a:rPr lang="en-HK" sz="4500" dirty="0"/>
              <a:t>Introducing 3H approach as a holistic management framework</a:t>
            </a:r>
          </a:p>
          <a:p>
            <a:r>
              <a:rPr lang="en-HK" sz="4500" dirty="0"/>
              <a:t>H1 Heart related management theories</a:t>
            </a:r>
          </a:p>
          <a:p>
            <a:pPr lvl="1"/>
            <a:r>
              <a:rPr lang="en-HK" sz="4500" dirty="0"/>
              <a:t>Leadership and organisational culture as competence creators and enablers</a:t>
            </a:r>
          </a:p>
          <a:p>
            <a:pPr lvl="1"/>
            <a:r>
              <a:rPr lang="en-HK" sz="4500" dirty="0"/>
              <a:t>Motivation theories</a:t>
            </a:r>
          </a:p>
          <a:p>
            <a:pPr lvl="1"/>
            <a:r>
              <a:rPr lang="en-HK" sz="4500" dirty="0"/>
              <a:t>Heart-to-heart communication </a:t>
            </a:r>
          </a:p>
          <a:p>
            <a:r>
              <a:rPr lang="en-HK" sz="4500" dirty="0"/>
              <a:t>H2 Head related management theories</a:t>
            </a:r>
          </a:p>
          <a:p>
            <a:pPr lvl="1"/>
            <a:r>
              <a:rPr lang="en-HK" sz="4500" dirty="0"/>
              <a:t>Strategic management theories </a:t>
            </a:r>
          </a:p>
          <a:p>
            <a:pPr lvl="1"/>
            <a:r>
              <a:rPr lang="en-HK" sz="4500" dirty="0"/>
              <a:t>Macro and industry analysis</a:t>
            </a:r>
          </a:p>
          <a:p>
            <a:pPr lvl="1"/>
            <a:r>
              <a:rPr lang="en-HK" sz="4500" dirty="0"/>
              <a:t>Resource-based view and sustainability of competitive advantage</a:t>
            </a:r>
          </a:p>
          <a:p>
            <a:pPr lvl="1"/>
            <a:r>
              <a:rPr lang="en-HK" sz="4500" dirty="0"/>
              <a:t>Competitive strategy </a:t>
            </a:r>
          </a:p>
          <a:p>
            <a:pPr lvl="1"/>
            <a:r>
              <a:rPr lang="en-HK" sz="4500" dirty="0"/>
              <a:t>Value chain and total value chain system</a:t>
            </a:r>
          </a:p>
          <a:p>
            <a:r>
              <a:rPr lang="en-HK" sz="4500" dirty="0"/>
              <a:t>H3 Hand’s competence-based theories </a:t>
            </a:r>
          </a:p>
          <a:p>
            <a:r>
              <a:rPr lang="en-HK" sz="4500" dirty="0"/>
              <a:t>3H holistic management framework in practice </a:t>
            </a:r>
          </a:p>
          <a:p>
            <a:pPr marL="457200" lvl="1" indent="0">
              <a:buNone/>
            </a:pPr>
            <a:endParaRPr lang="en-HK" sz="4500" dirty="0"/>
          </a:p>
          <a:p>
            <a:pPr marL="457200" lvl="1" indent="0">
              <a:buNone/>
            </a:pPr>
            <a:endParaRPr lang="en-HK" dirty="0"/>
          </a:p>
          <a:p>
            <a:pPr marL="457200" lvl="1" indent="0">
              <a:buNone/>
            </a:pPr>
            <a:endParaRPr lang="en-HK" dirty="0"/>
          </a:p>
          <a:p>
            <a:pPr lvl="1"/>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a:t>
            </a:fld>
            <a:endParaRPr lang="en-HK" dirty="0"/>
          </a:p>
        </p:txBody>
      </p:sp>
    </p:spTree>
    <p:extLst>
      <p:ext uri="{BB962C8B-B14F-4D97-AF65-F5344CB8AC3E}">
        <p14:creationId xmlns:p14="http://schemas.microsoft.com/office/powerpoint/2010/main" val="2623747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5</a:t>
            </a:fld>
            <a:endParaRPr lang="en-HK"/>
          </a:p>
        </p:txBody>
      </p:sp>
      <p:pic>
        <p:nvPicPr>
          <p:cNvPr id="6146"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3381" y="447100"/>
            <a:ext cx="10341864" cy="6199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87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a:t>So What is a good Management? </a:t>
            </a:r>
          </a:p>
        </p:txBody>
      </p:sp>
      <p:sp>
        <p:nvSpPr>
          <p:cNvPr id="3" name="Content Placeholder 2"/>
          <p:cNvSpPr>
            <a:spLocks noGrp="1"/>
          </p:cNvSpPr>
          <p:nvPr>
            <p:ph idx="1"/>
          </p:nvPr>
        </p:nvSpPr>
        <p:spPr>
          <a:xfrm>
            <a:off x="683821" y="1983776"/>
            <a:ext cx="10515600" cy="4351338"/>
          </a:xfrm>
        </p:spPr>
        <p:txBody>
          <a:bodyPr/>
          <a:lstStyle/>
          <a:p>
            <a:pPr marL="0" indent="0">
              <a:buNone/>
            </a:pPr>
            <a:r>
              <a:rPr lang="en-HK" sz="3600" b="1" i="1" dirty="0">
                <a:latin typeface="Monotype Corsiva" panose="03010101010201010101" pitchFamily="66" charset="0"/>
              </a:rPr>
              <a:t>“ </a:t>
            </a:r>
            <a:r>
              <a:rPr lang="en-HK" sz="4400" b="1" i="1" dirty="0">
                <a:solidFill>
                  <a:schemeClr val="accent5">
                    <a:lumMod val="75000"/>
                  </a:schemeClr>
                </a:solidFill>
                <a:latin typeface="Monotype Corsiva" panose="03010101010201010101" pitchFamily="66" charset="0"/>
              </a:rPr>
              <a:t>A good management is the art and science of applying the 3H framework to </a:t>
            </a:r>
            <a:r>
              <a:rPr lang="en-HK" sz="4400" b="1" i="1" u="sng" dirty="0">
                <a:solidFill>
                  <a:schemeClr val="accent5">
                    <a:lumMod val="75000"/>
                  </a:schemeClr>
                </a:solidFill>
                <a:latin typeface="Monotype Corsiva" panose="03010101010201010101" pitchFamily="66" charset="0"/>
              </a:rPr>
              <a:t>holistically</a:t>
            </a:r>
            <a:r>
              <a:rPr lang="en-HK" sz="4400" b="1" i="1" dirty="0">
                <a:solidFill>
                  <a:schemeClr val="accent5">
                    <a:lumMod val="75000"/>
                  </a:schemeClr>
                </a:solidFill>
                <a:latin typeface="Monotype Corsiva" panose="03010101010201010101" pitchFamily="66" charset="0"/>
              </a:rPr>
              <a:t> manage people and organisation effectively and efficiently.”</a:t>
            </a:r>
          </a:p>
          <a:p>
            <a:pPr marL="0" indent="0" algn="r">
              <a:buNone/>
            </a:pPr>
            <a:endParaRPr lang="en-HK" sz="4000" b="1" dirty="0">
              <a:latin typeface="Bradley Hand ITC" panose="03070402050302030203" pitchFamily="66" charset="0"/>
            </a:endParaRPr>
          </a:p>
          <a:p>
            <a:pPr marL="0" indent="0" algn="r">
              <a:buNone/>
            </a:pPr>
            <a:r>
              <a:rPr lang="en-HK" sz="4000" b="1" dirty="0">
                <a:latin typeface="Bradley Hand ITC" panose="03070402050302030203" pitchFamily="66" charset="0"/>
              </a:rPr>
              <a:t>Eddie Yu</a:t>
            </a:r>
            <a:r>
              <a:rPr lang="en-HK" sz="3600" dirty="0"/>
              <a:t>  </a:t>
            </a:r>
          </a:p>
        </p:txBody>
      </p:sp>
      <p:sp>
        <p:nvSpPr>
          <p:cNvPr id="4" name="Slide Number Placeholder 3"/>
          <p:cNvSpPr>
            <a:spLocks noGrp="1"/>
          </p:cNvSpPr>
          <p:nvPr>
            <p:ph type="sldNum" sz="quarter" idx="12"/>
          </p:nvPr>
        </p:nvSpPr>
        <p:spPr/>
        <p:txBody>
          <a:bodyPr/>
          <a:lstStyle/>
          <a:p>
            <a:fld id="{348EFBDC-BB53-4A7C-A94D-EC7D67878992}" type="slidenum">
              <a:rPr lang="en-HK" smtClean="0"/>
              <a:t>6</a:t>
            </a:fld>
            <a:endParaRPr lang="en-HK"/>
          </a:p>
        </p:txBody>
      </p:sp>
    </p:spTree>
    <p:extLst>
      <p:ext uri="{BB962C8B-B14F-4D97-AF65-F5344CB8AC3E}">
        <p14:creationId xmlns:p14="http://schemas.microsoft.com/office/powerpoint/2010/main" val="471023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7</a:t>
            </a:fld>
            <a:endParaRPr lang="en-HK"/>
          </a:p>
        </p:txBody>
      </p:sp>
      <p:pic>
        <p:nvPicPr>
          <p:cNvPr id="8194"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5968" y="0"/>
            <a:ext cx="11301984" cy="705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778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6436D-0C00-3EA8-402D-14C0D44E4031}"/>
              </a:ext>
            </a:extLst>
          </p:cNvPr>
          <p:cNvSpPr>
            <a:spLocks noGrp="1"/>
          </p:cNvSpPr>
          <p:nvPr>
            <p:ph type="title"/>
          </p:nvPr>
        </p:nvSpPr>
        <p:spPr>
          <a:xfrm>
            <a:off x="838200" y="365125"/>
            <a:ext cx="10515600" cy="614589"/>
          </a:xfrm>
        </p:spPr>
        <p:txBody>
          <a:bodyPr>
            <a:normAutofit/>
          </a:bodyPr>
          <a:lstStyle/>
          <a:p>
            <a:pPr algn="ctr"/>
            <a:r>
              <a:rPr lang="en-HK" sz="3600" b="1" dirty="0"/>
              <a:t>The Evolution of Management Theory </a:t>
            </a:r>
          </a:p>
        </p:txBody>
      </p:sp>
      <p:sp>
        <p:nvSpPr>
          <p:cNvPr id="3" name="Content Placeholder 2">
            <a:extLst>
              <a:ext uri="{FF2B5EF4-FFF2-40B4-BE49-F238E27FC236}">
                <a16:creationId xmlns:a16="http://schemas.microsoft.com/office/drawing/2014/main" id="{21D7DF56-D8DA-000C-9B65-BC631D8F13DE}"/>
              </a:ext>
            </a:extLst>
          </p:cNvPr>
          <p:cNvSpPr>
            <a:spLocks noGrp="1"/>
          </p:cNvSpPr>
          <p:nvPr>
            <p:ph idx="1"/>
          </p:nvPr>
        </p:nvSpPr>
        <p:spPr>
          <a:xfrm>
            <a:off x="838200" y="1077686"/>
            <a:ext cx="10515600" cy="5415189"/>
          </a:xfrm>
        </p:spPr>
        <p:txBody>
          <a:bodyPr>
            <a:normAutofit fontScale="85000" lnSpcReduction="20000"/>
          </a:bodyPr>
          <a:lstStyle/>
          <a:p>
            <a:pPr marL="0" indent="0">
              <a:lnSpc>
                <a:spcPct val="107000"/>
              </a:lnSpc>
              <a:spcAft>
                <a:spcPts val="800"/>
              </a:spcAft>
              <a:buNone/>
            </a:pP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The evolution of contemporary management theory spans several key phases, each contributing new perspectives and techniques for managing people and organizations. Here's an overview:</a:t>
            </a:r>
          </a:p>
          <a:p>
            <a:pPr marL="0" indent="0">
              <a:lnSpc>
                <a:spcPct val="107000"/>
              </a:lnSpc>
              <a:spcAft>
                <a:spcPts val="800"/>
              </a:spcAft>
              <a:buNone/>
            </a:pPr>
            <a:r>
              <a:rPr lang="en-HK" b="1" kern="100" dirty="0">
                <a:effectLst/>
                <a:latin typeface="Calibri" panose="020F0502020204030204" pitchFamily="34" charset="0"/>
                <a:ea typeface="PMingLiU" panose="02020500000000000000" pitchFamily="18" charset="-120"/>
                <a:cs typeface="Times New Roman" panose="02020603050405020304" pitchFamily="18" charset="0"/>
              </a:rPr>
              <a:t>1.  Classical Management Theory </a:t>
            </a: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(late 19th - early 20th century):</a:t>
            </a:r>
          </a:p>
          <a:p>
            <a:pPr>
              <a:lnSpc>
                <a:spcPct val="107000"/>
              </a:lnSpc>
              <a:spcAft>
                <a:spcPts val="800"/>
              </a:spcAft>
            </a:pP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 Scientific Management: Introduced by Frederick Taylor, emphasizing efficiency and productivity through standardized tasks, division of labour and time &amp; motion studies.</a:t>
            </a:r>
          </a:p>
          <a:p>
            <a:pPr marL="0" indent="0">
              <a:lnSpc>
                <a:spcPct val="107000"/>
              </a:lnSpc>
              <a:spcAft>
                <a:spcPts val="800"/>
              </a:spcAft>
              <a:buNone/>
            </a:pP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 Reference: Taylor, F.W. (1911). The Principles of Scientific Management.</a:t>
            </a:r>
          </a:p>
          <a:p>
            <a:pPr>
              <a:lnSpc>
                <a:spcPct val="107000"/>
              </a:lnSpc>
              <a:spcAft>
                <a:spcPts val="800"/>
              </a:spcAft>
            </a:pP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 Administrative Management: representative figure,  Henri Fayol introduced principles for organizational management, including planning, organizing, commanding, coordinating, and controlling.</a:t>
            </a:r>
          </a:p>
          <a:p>
            <a:pPr marL="0" indent="0">
              <a:lnSpc>
                <a:spcPct val="107000"/>
              </a:lnSpc>
              <a:spcAft>
                <a:spcPts val="800"/>
              </a:spcAft>
              <a:buNone/>
            </a:pP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 - Reference: Fayol, H. (1949). General and Industrial Management.</a:t>
            </a:r>
          </a:p>
          <a:p>
            <a:pPr>
              <a:lnSpc>
                <a:spcPct val="107000"/>
              </a:lnSpc>
              <a:spcAft>
                <a:spcPts val="800"/>
              </a:spcAft>
            </a:pP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 Bureaucratic Management: introduced by Max Weber emphasized a hierarchical structured, formal network of relationships (chains of command) among specialized positions in the organization.</a:t>
            </a:r>
          </a:p>
          <a:p>
            <a:pPr marL="0" indent="0">
              <a:lnSpc>
                <a:spcPct val="107000"/>
              </a:lnSpc>
              <a:spcAft>
                <a:spcPts val="800"/>
              </a:spcAft>
              <a:buNone/>
            </a:pPr>
            <a:r>
              <a:rPr lang="en-HK" sz="2200" kern="100" dirty="0">
                <a:effectLst/>
                <a:latin typeface="Calibri" panose="020F0502020204030204" pitchFamily="34" charset="0"/>
                <a:ea typeface="PMingLiU" panose="02020500000000000000" pitchFamily="18" charset="-120"/>
                <a:cs typeface="Times New Roman" panose="02020603050405020304" pitchFamily="18" charset="0"/>
              </a:rPr>
              <a:t>   - Reference: Weber, M. (1947). The Theory of Social and Economic Organization.</a:t>
            </a:r>
          </a:p>
          <a:p>
            <a:endParaRPr lang="en-HK" dirty="0"/>
          </a:p>
        </p:txBody>
      </p:sp>
    </p:spTree>
    <p:extLst>
      <p:ext uri="{BB962C8B-B14F-4D97-AF65-F5344CB8AC3E}">
        <p14:creationId xmlns:p14="http://schemas.microsoft.com/office/powerpoint/2010/main" val="3036764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9CF661-3FE2-3160-820E-CAF15EB9C135}"/>
              </a:ext>
            </a:extLst>
          </p:cNvPr>
          <p:cNvSpPr>
            <a:spLocks noGrp="1"/>
          </p:cNvSpPr>
          <p:nvPr>
            <p:ph idx="1"/>
          </p:nvPr>
        </p:nvSpPr>
        <p:spPr>
          <a:xfrm>
            <a:off x="906439" y="561703"/>
            <a:ext cx="10515600" cy="5615260"/>
          </a:xfrm>
        </p:spPr>
        <p:txBody>
          <a:bodyPr>
            <a:normAutofit fontScale="77500" lnSpcReduction="20000"/>
          </a:bodyPr>
          <a:lstStyle/>
          <a:p>
            <a:pPr marL="0" indent="0">
              <a:lnSpc>
                <a:spcPct val="107000"/>
              </a:lnSpc>
              <a:spcAft>
                <a:spcPts val="800"/>
              </a:spcAft>
              <a:buNone/>
            </a:pPr>
            <a:r>
              <a:rPr lang="en-HK" sz="3100" b="1" kern="100" dirty="0">
                <a:effectLst/>
                <a:latin typeface="Calibri" panose="020F0502020204030204" pitchFamily="34" charset="0"/>
                <a:ea typeface="PMingLiU" panose="02020500000000000000" pitchFamily="18" charset="-120"/>
                <a:cs typeface="Times New Roman" panose="02020603050405020304" pitchFamily="18" charset="0"/>
              </a:rPr>
              <a:t>2. </a:t>
            </a:r>
            <a:r>
              <a:rPr lang="en-HK" sz="3100" b="1" kern="100" dirty="0" err="1">
                <a:effectLst/>
                <a:latin typeface="Calibri" panose="020F0502020204030204" pitchFamily="34" charset="0"/>
                <a:ea typeface="PMingLiU" panose="02020500000000000000" pitchFamily="18" charset="-120"/>
                <a:cs typeface="Times New Roman" panose="02020603050405020304" pitchFamily="18" charset="0"/>
              </a:rPr>
              <a:t>Behavioral</a:t>
            </a:r>
            <a:r>
              <a:rPr lang="en-HK" sz="3100" b="1" kern="100" dirty="0">
                <a:effectLst/>
                <a:latin typeface="Calibri" panose="020F0502020204030204" pitchFamily="34" charset="0"/>
                <a:ea typeface="PMingLiU" panose="02020500000000000000" pitchFamily="18" charset="-120"/>
                <a:cs typeface="Times New Roman" panose="02020603050405020304" pitchFamily="18" charset="0"/>
              </a:rPr>
              <a:t> Management Theory (1920s - 1950s):</a:t>
            </a:r>
          </a:p>
          <a:p>
            <a:pPr marL="0" indent="0">
              <a:lnSpc>
                <a:spcPct val="107000"/>
              </a:lnSpc>
              <a:spcAft>
                <a:spcPts val="800"/>
              </a:spcAft>
              <a:buNone/>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 Focused on the human aspects of work, recognizing the importance of understanding human </a:t>
            </a:r>
            <a:r>
              <a:rPr lang="en-HK" sz="2300" kern="100" dirty="0" err="1">
                <a:effectLst/>
                <a:latin typeface="Calibri" panose="020F0502020204030204" pitchFamily="34" charset="0"/>
                <a:ea typeface="PMingLiU" panose="02020500000000000000" pitchFamily="18" charset="-120"/>
                <a:cs typeface="Times New Roman" panose="02020603050405020304" pitchFamily="18" charset="0"/>
              </a:rPr>
              <a:t>behavior</a:t>
            </a: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motivation, and group dynamics.</a:t>
            </a:r>
          </a:p>
          <a:p>
            <a:pPr marL="0" indent="0">
              <a:lnSpc>
                <a:spcPct val="107000"/>
              </a:lnSpc>
              <a:spcAft>
                <a:spcPts val="800"/>
              </a:spcAft>
              <a:buNone/>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 Classic case, Hawthorne Studies, conducted by Elton Mayo, these studies found that worker productivity increased when attention was paid to them.</a:t>
            </a:r>
          </a:p>
          <a:p>
            <a:pPr marL="0" indent="0">
              <a:lnSpc>
                <a:spcPct val="107000"/>
              </a:lnSpc>
              <a:spcAft>
                <a:spcPts val="800"/>
              </a:spcAft>
              <a:buNone/>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Reference: Mayo, E. (1933). The Human Problems of an Industrial Civilization.</a:t>
            </a:r>
          </a:p>
          <a:p>
            <a:pPr>
              <a:lnSpc>
                <a:spcPct val="107000"/>
              </a:lnSpc>
              <a:spcAft>
                <a:spcPts val="800"/>
              </a:spcAft>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 Maslow’s Hierarchy of Needs: Abraham Maslow proposed a hierarchy of human needs that influences motivation</a:t>
            </a:r>
          </a:p>
          <a:p>
            <a:pPr marL="0" indent="0">
              <a:lnSpc>
                <a:spcPct val="107000"/>
              </a:lnSpc>
              <a:spcAft>
                <a:spcPts val="800"/>
              </a:spcAft>
              <a:buNone/>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 Reference: Maslow, A.H. (1943). A Theory of Human Motivation.</a:t>
            </a:r>
          </a:p>
          <a:p>
            <a:pPr marL="0" indent="0">
              <a:lnSpc>
                <a:spcPct val="107000"/>
              </a:lnSpc>
              <a:spcAft>
                <a:spcPts val="800"/>
              </a:spcAft>
              <a:buNone/>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3</a:t>
            </a:r>
            <a:r>
              <a:rPr lang="en-HK" sz="3100" b="1" kern="100" dirty="0">
                <a:effectLst/>
                <a:latin typeface="Calibri" panose="020F0502020204030204" pitchFamily="34" charset="0"/>
                <a:ea typeface="PMingLiU" panose="02020500000000000000" pitchFamily="18" charset="-120"/>
                <a:cs typeface="Times New Roman" panose="02020603050405020304" pitchFamily="18" charset="0"/>
              </a:rPr>
              <a:t>. Quantitative Management Theory (1940s - 1960s):</a:t>
            </a:r>
            <a:endParaRPr lang="en-HK" sz="2300" b="1" kern="1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 Utilized mathematical models and statistics to aid decision-making and problem-solving within organizations. Typical approaches including Operations Research &amp; Management Science: Applied quantitative techniques to solve business problems and make management decisions.</a:t>
            </a:r>
          </a:p>
          <a:p>
            <a:pPr marL="0" indent="0">
              <a:lnSpc>
                <a:spcPct val="107000"/>
              </a:lnSpc>
              <a:spcAft>
                <a:spcPts val="800"/>
              </a:spcAft>
              <a:buNone/>
            </a:pP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Reference</a:t>
            </a:r>
            <a:r>
              <a:rPr lang="en-HK" sz="2300" b="1" kern="100" dirty="0">
                <a:effectLst/>
                <a:latin typeface="Calibri" panose="020F0502020204030204" pitchFamily="34" charset="0"/>
                <a:ea typeface="PMingLiU" panose="02020500000000000000" pitchFamily="18" charset="-120"/>
                <a:cs typeface="Times New Roman" panose="02020603050405020304" pitchFamily="18" charset="0"/>
              </a:rPr>
              <a:t>: </a:t>
            </a: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Russell L. </a:t>
            </a:r>
            <a:r>
              <a:rPr lang="en-HK" sz="2300" kern="100" dirty="0" err="1">
                <a:effectLst/>
                <a:latin typeface="Calibri" panose="020F0502020204030204" pitchFamily="34" charset="0"/>
                <a:ea typeface="PMingLiU" panose="02020500000000000000" pitchFamily="18" charset="-120"/>
                <a:cs typeface="Times New Roman" panose="02020603050405020304" pitchFamily="18" charset="0"/>
              </a:rPr>
              <a:t>Ackoff</a:t>
            </a: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 </a:t>
            </a:r>
            <a:r>
              <a:rPr lang="en-HK" sz="2300" b="1" kern="100" dirty="0">
                <a:effectLst/>
                <a:latin typeface="Calibri" panose="020F0502020204030204" pitchFamily="34" charset="0"/>
                <a:ea typeface="PMingLiU" panose="02020500000000000000" pitchFamily="18" charset="-120"/>
                <a:cs typeface="Times New Roman" panose="02020603050405020304" pitchFamily="18" charset="0"/>
              </a:rPr>
              <a:t>et </a:t>
            </a:r>
            <a:r>
              <a:rPr lang="en-HK" sz="2300" kern="100" dirty="0">
                <a:effectLst/>
                <a:latin typeface="Calibri" panose="020F0502020204030204" pitchFamily="34" charset="0"/>
                <a:ea typeface="PMingLiU" panose="02020500000000000000" pitchFamily="18" charset="-120"/>
                <a:cs typeface="Times New Roman" panose="02020603050405020304" pitchFamily="18" charset="0"/>
              </a:rPr>
              <a:t>al (1968).</a:t>
            </a:r>
            <a:r>
              <a:rPr lang="en-HK" sz="2300" b="1" kern="100" dirty="0">
                <a:effectLst/>
                <a:latin typeface="Calibri" panose="020F0502020204030204" pitchFamily="34" charset="0"/>
                <a:ea typeface="PMingLiU" panose="02020500000000000000" pitchFamily="18" charset="-120"/>
                <a:cs typeface="Times New Roman" panose="02020603050405020304" pitchFamily="18" charset="0"/>
              </a:rPr>
              <a:t> </a:t>
            </a:r>
            <a:r>
              <a:rPr lang="en-HK" sz="2300" i="0" kern="100" dirty="0">
                <a:solidFill>
                  <a:srgbClr val="121512"/>
                </a:solidFill>
                <a:effectLst/>
                <a:latin typeface="Roboto" panose="02000000000000000000" pitchFamily="2" charset="0"/>
                <a:ea typeface="PMingLiU" panose="02020500000000000000" pitchFamily="18" charset="-120"/>
                <a:cs typeface="Times New Roman" panose="02020603050405020304" pitchFamily="18" charset="0"/>
              </a:rPr>
              <a:t>Fundamentals of Operations Research.</a:t>
            </a:r>
            <a:endParaRPr lang="en-HK" sz="2300" kern="1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endParaRPr lang="en-HK" sz="1800" kern="100" dirty="0">
              <a:effectLst/>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endParaRPr lang="en-HK" sz="1800" kern="100" dirty="0">
              <a:effectLst/>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Tree>
    <p:extLst>
      <p:ext uri="{BB962C8B-B14F-4D97-AF65-F5344CB8AC3E}">
        <p14:creationId xmlns:p14="http://schemas.microsoft.com/office/powerpoint/2010/main" val="47917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89E87B-1917-294D-A05A-9517CDB538D2}"/>
              </a:ext>
            </a:extLst>
          </p:cNvPr>
          <p:cNvSpPr>
            <a:spLocks noGrp="1"/>
          </p:cNvSpPr>
          <p:nvPr>
            <p:ph idx="1"/>
          </p:nvPr>
        </p:nvSpPr>
        <p:spPr>
          <a:xfrm>
            <a:off x="838200" y="378823"/>
            <a:ext cx="10515600" cy="5798140"/>
          </a:xfrm>
        </p:spPr>
        <p:txBody>
          <a:bodyPr>
            <a:normAutofit fontScale="92500" lnSpcReduction="10000"/>
          </a:bodyPr>
          <a:lstStyle/>
          <a:p>
            <a:pPr marL="0" indent="0">
              <a:lnSpc>
                <a:spcPct val="107000"/>
              </a:lnSpc>
              <a:spcAft>
                <a:spcPts val="800"/>
              </a:spcAft>
              <a:buNone/>
            </a:pPr>
            <a:r>
              <a:rPr lang="en-HK" sz="2400" b="1" kern="100" dirty="0">
                <a:effectLst/>
                <a:latin typeface="Calibri" panose="020F0502020204030204" pitchFamily="34" charset="0"/>
                <a:ea typeface="PMingLiU" panose="02020500000000000000" pitchFamily="18" charset="-120"/>
                <a:cs typeface="Times New Roman" panose="02020603050405020304" pitchFamily="18" charset="0"/>
              </a:rPr>
              <a:t>4. Systems Theory (1950s - 1970s):</a:t>
            </a:r>
          </a:p>
          <a:p>
            <a:pPr>
              <a:lnSpc>
                <a:spcPct val="107000"/>
              </a:lnSpc>
              <a:spcAft>
                <a:spcPts val="800"/>
              </a:spcAft>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 Viewed organizations as open systems that interact with their environment, emphasizing the interdependence of an organization’s internal and external environments.</a:t>
            </a:r>
          </a:p>
          <a:p>
            <a:pPr marL="0" indent="0">
              <a:lnSpc>
                <a:spcPct val="107000"/>
              </a:lnSpc>
              <a:spcAft>
                <a:spcPts val="800"/>
              </a:spcAft>
              <a:buNone/>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Reference: </a:t>
            </a:r>
            <a:r>
              <a:rPr lang="en-HK" sz="2400" kern="100" dirty="0" err="1">
                <a:effectLst/>
                <a:latin typeface="Calibri" panose="020F0502020204030204" pitchFamily="34" charset="0"/>
                <a:ea typeface="PMingLiU" panose="02020500000000000000" pitchFamily="18" charset="-120"/>
                <a:cs typeface="Times New Roman" panose="02020603050405020304" pitchFamily="18" charset="0"/>
              </a:rPr>
              <a:t>Bertalanffy</a:t>
            </a: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L. (1968). General System Theory: Foundations, Development, Applications.</a:t>
            </a:r>
          </a:p>
          <a:p>
            <a:pPr marL="0" indent="0">
              <a:lnSpc>
                <a:spcPct val="107000"/>
              </a:lnSpc>
              <a:spcAft>
                <a:spcPts val="800"/>
              </a:spcAft>
              <a:buNone/>
            </a:pPr>
            <a:endParaRPr lang="en-HK" sz="2400" b="1" kern="1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lnSpc>
                <a:spcPct val="107000"/>
              </a:lnSpc>
              <a:spcAft>
                <a:spcPts val="800"/>
              </a:spcAft>
              <a:buNone/>
            </a:pPr>
            <a:r>
              <a:rPr lang="en-HK" sz="2400" b="1" kern="100" dirty="0">
                <a:effectLst/>
                <a:latin typeface="Calibri" panose="020F0502020204030204" pitchFamily="34" charset="0"/>
                <a:ea typeface="PMingLiU" panose="02020500000000000000" pitchFamily="18" charset="-120"/>
                <a:cs typeface="Times New Roman" panose="02020603050405020304" pitchFamily="18" charset="0"/>
              </a:rPr>
              <a:t>5.Contingency Theory (1960s - present):</a:t>
            </a:r>
          </a:p>
          <a:p>
            <a:pPr>
              <a:lnSpc>
                <a:spcPct val="107000"/>
              </a:lnSpc>
              <a:spcAft>
                <a:spcPts val="800"/>
              </a:spcAft>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 Proposed that there is no one best way to manage; instead, effective management depends on the specific circumstances.</a:t>
            </a:r>
          </a:p>
          <a:p>
            <a:pPr marL="0" indent="0">
              <a:lnSpc>
                <a:spcPct val="107000"/>
              </a:lnSpc>
              <a:spcAft>
                <a:spcPts val="800"/>
              </a:spcAft>
              <a:buNone/>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Reference: Lawrence, P.R., &amp; Lorsch, J.W. (1967). Organization and Environment: Managing Differentiation and Integration.</a:t>
            </a:r>
          </a:p>
          <a:p>
            <a:pPr marL="0" indent="0">
              <a:lnSpc>
                <a:spcPct val="107000"/>
              </a:lnSpc>
              <a:spcAft>
                <a:spcPts val="800"/>
              </a:spcAft>
              <a:buNone/>
            </a:pPr>
            <a:endParaRPr lang="en-HK" sz="1800" kern="100" dirty="0">
              <a:effectLst/>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Tree>
    <p:extLst>
      <p:ext uri="{BB962C8B-B14F-4D97-AF65-F5344CB8AC3E}">
        <p14:creationId xmlns:p14="http://schemas.microsoft.com/office/powerpoint/2010/main" val="255322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8F27F8-D56B-B95E-2227-564547586BFE}"/>
              </a:ext>
            </a:extLst>
          </p:cNvPr>
          <p:cNvSpPr>
            <a:spLocks noGrp="1"/>
          </p:cNvSpPr>
          <p:nvPr>
            <p:ph idx="1"/>
          </p:nvPr>
        </p:nvSpPr>
        <p:spPr>
          <a:xfrm>
            <a:off x="838200" y="578915"/>
            <a:ext cx="10515600" cy="5700169"/>
          </a:xfrm>
        </p:spPr>
        <p:txBody>
          <a:bodyPr>
            <a:normAutofit fontScale="77500" lnSpcReduction="20000"/>
          </a:bodyPr>
          <a:lstStyle/>
          <a:p>
            <a:pPr marL="0" indent="0">
              <a:lnSpc>
                <a:spcPct val="107000"/>
              </a:lnSpc>
              <a:spcAft>
                <a:spcPts val="800"/>
              </a:spcAft>
              <a:buNone/>
            </a:pPr>
            <a:r>
              <a:rPr lang="en-HK" b="1" kern="100" dirty="0">
                <a:effectLst/>
                <a:latin typeface="Calibri" panose="020F0502020204030204" pitchFamily="34" charset="0"/>
                <a:ea typeface="PMingLiU" panose="02020500000000000000" pitchFamily="18" charset="-120"/>
                <a:cs typeface="Times New Roman" panose="02020603050405020304" pitchFamily="18" charset="0"/>
              </a:rPr>
              <a:t>6. </a:t>
            </a:r>
            <a:r>
              <a:rPr lang="en-HK" b="1" kern="100" dirty="0">
                <a:latin typeface="Calibri" panose="020F0502020204030204" pitchFamily="34" charset="0"/>
                <a:ea typeface="PMingLiU" panose="02020500000000000000" pitchFamily="18" charset="-120"/>
                <a:cs typeface="Times New Roman" panose="02020603050405020304" pitchFamily="18" charset="0"/>
              </a:rPr>
              <a:t>Contemporary Management </a:t>
            </a:r>
            <a:r>
              <a:rPr lang="en-HK" b="1" kern="100" dirty="0">
                <a:effectLst/>
                <a:latin typeface="Calibri" panose="020F0502020204030204" pitchFamily="34" charset="0"/>
                <a:ea typeface="PMingLiU" panose="02020500000000000000" pitchFamily="18" charset="-120"/>
                <a:cs typeface="Times New Roman" panose="02020603050405020304" pitchFamily="18" charset="0"/>
              </a:rPr>
              <a:t>Theories (1980s - Present):</a:t>
            </a:r>
          </a:p>
          <a:p>
            <a:pPr>
              <a:lnSpc>
                <a:spcPct val="107000"/>
              </a:lnSpc>
              <a:spcAft>
                <a:spcPts val="800"/>
              </a:spcAft>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 Total Quality Management (TQM): Focuses on continuous improvement, customer satisfaction, and management's role in ensuring quality.</a:t>
            </a:r>
          </a:p>
          <a:p>
            <a:pPr marL="0" indent="0">
              <a:lnSpc>
                <a:spcPct val="107000"/>
              </a:lnSpc>
              <a:spcAft>
                <a:spcPts val="800"/>
              </a:spcAft>
              <a:buNone/>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 Reference: Deming, W.E. (1986). Out of the Crisis.</a:t>
            </a:r>
          </a:p>
          <a:p>
            <a:pPr>
              <a:lnSpc>
                <a:spcPct val="107000"/>
              </a:lnSpc>
              <a:spcAft>
                <a:spcPts val="800"/>
              </a:spcAft>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 Lean Management: Originating from the Toyota Production System, emphasizes waste reduction and value creation.</a:t>
            </a:r>
          </a:p>
          <a:p>
            <a:pPr>
              <a:lnSpc>
                <a:spcPct val="107000"/>
              </a:lnSpc>
              <a:spcAft>
                <a:spcPts val="800"/>
              </a:spcAft>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 Knowledge Management: Focuses on leveraging organizational knowledge to gain competitive advantage.</a:t>
            </a:r>
          </a:p>
          <a:p>
            <a:pPr>
              <a:lnSpc>
                <a:spcPct val="107000"/>
              </a:lnSpc>
              <a:spcAft>
                <a:spcPts val="800"/>
              </a:spcAft>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 Agile Management:  focuses on flexibility, collaboration, and customer feedback. It uses iterative processes.</a:t>
            </a:r>
          </a:p>
          <a:p>
            <a:pPr marL="0" indent="0">
              <a:lnSpc>
                <a:spcPct val="107000"/>
              </a:lnSpc>
              <a:spcAft>
                <a:spcPts val="800"/>
              </a:spcAft>
              <a:buNone/>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   Reference: Beck, K., et al. (2001). The Agile Manifesto.</a:t>
            </a:r>
          </a:p>
          <a:p>
            <a:pPr>
              <a:lnSpc>
                <a:spcPct val="107000"/>
              </a:lnSpc>
              <a:spcAft>
                <a:spcPts val="800"/>
              </a:spcAft>
            </a:pPr>
            <a:r>
              <a:rPr lang="en-HK" sz="2000" kern="100" dirty="0">
                <a:effectLst/>
                <a:latin typeface="Calibri" panose="020F0502020204030204" pitchFamily="34" charset="0"/>
                <a:ea typeface="PMingLiU" panose="02020500000000000000" pitchFamily="18" charset="-120"/>
                <a:cs typeface="Times New Roman" panose="02020603050405020304" pitchFamily="18" charset="0"/>
              </a:rPr>
              <a:t>Managing AI related issues</a:t>
            </a:r>
          </a:p>
          <a:p>
            <a:pPr marL="0" indent="0">
              <a:lnSpc>
                <a:spcPct val="107000"/>
              </a:lnSpc>
              <a:spcAft>
                <a:spcPts val="800"/>
              </a:spcAft>
              <a:buNone/>
            </a:pPr>
            <a:r>
              <a:rPr lang="en-HK" sz="2400" kern="100" dirty="0">
                <a:effectLst/>
                <a:latin typeface="Calibri" panose="020F0502020204030204" pitchFamily="34" charset="0"/>
                <a:ea typeface="PMingLiU" panose="02020500000000000000" pitchFamily="18" charset="-120"/>
                <a:cs typeface="Times New Roman" panose="02020603050405020304" pitchFamily="18" charset="0"/>
              </a:rPr>
              <a:t>These theories collectively contribute to contemporary management practices that emphasize flexibility, efficiency, leadership, and engagement with the dynamic, global business environment.</a:t>
            </a:r>
          </a:p>
          <a:p>
            <a:endParaRPr lang="en-HK" dirty="0"/>
          </a:p>
        </p:txBody>
      </p:sp>
    </p:spTree>
    <p:extLst>
      <p:ext uri="{BB962C8B-B14F-4D97-AF65-F5344CB8AC3E}">
        <p14:creationId xmlns:p14="http://schemas.microsoft.com/office/powerpoint/2010/main" val="3180520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F45E-32C2-FD9D-A19A-00B412BE6F43}"/>
              </a:ext>
            </a:extLst>
          </p:cNvPr>
          <p:cNvSpPr>
            <a:spLocks noGrp="1"/>
          </p:cNvSpPr>
          <p:nvPr>
            <p:ph type="title"/>
          </p:nvPr>
        </p:nvSpPr>
        <p:spPr>
          <a:xfrm>
            <a:off x="838200" y="136525"/>
            <a:ext cx="10515600" cy="293379"/>
          </a:xfrm>
        </p:spPr>
        <p:txBody>
          <a:bodyPr>
            <a:normAutofit fontScale="90000"/>
          </a:bodyPr>
          <a:lstStyle/>
          <a:p>
            <a:pPr algn="ctr"/>
            <a:r>
              <a:rPr lang="en-HK" sz="2800" b="1" dirty="0"/>
              <a:t>Strategic Management as a key branch of Management </a:t>
            </a:r>
          </a:p>
        </p:txBody>
      </p:sp>
      <p:sp>
        <p:nvSpPr>
          <p:cNvPr id="3" name="Content Placeholder 2">
            <a:extLst>
              <a:ext uri="{FF2B5EF4-FFF2-40B4-BE49-F238E27FC236}">
                <a16:creationId xmlns:a16="http://schemas.microsoft.com/office/drawing/2014/main" id="{D0A22C11-BF06-1559-BDA1-64FC07217F09}"/>
              </a:ext>
            </a:extLst>
          </p:cNvPr>
          <p:cNvSpPr>
            <a:spLocks noGrp="1"/>
          </p:cNvSpPr>
          <p:nvPr>
            <p:ph idx="1"/>
          </p:nvPr>
        </p:nvSpPr>
        <p:spPr>
          <a:xfrm>
            <a:off x="838200" y="552734"/>
            <a:ext cx="10515600" cy="6168741"/>
          </a:xfrm>
        </p:spPr>
        <p:txBody>
          <a:bodyPr>
            <a:normAutofit fontScale="77500" lnSpcReduction="20000"/>
          </a:bodyPr>
          <a:lstStyle/>
          <a:p>
            <a:pPr marL="0" indent="0">
              <a:buNone/>
            </a:pPr>
            <a:r>
              <a:rPr lang="en-US" dirty="0"/>
              <a:t>Strategic Management theory as a key branch of Management theories has evolved significantly over the recent decades, reflecting drastic changes in the business environment and advancements in thought leadership. Here's a brief overview of the evolution of strategic management theories, along with some references:</a:t>
            </a:r>
          </a:p>
          <a:p>
            <a:pPr marL="0" indent="0">
              <a:buNone/>
            </a:pPr>
            <a:r>
              <a:rPr lang="en-US" dirty="0"/>
              <a:t>1. </a:t>
            </a:r>
            <a:r>
              <a:rPr lang="en-US" b="1" dirty="0"/>
              <a:t>Early Influences and Classical Theories </a:t>
            </a:r>
            <a:r>
              <a:rPr lang="en-US" dirty="0"/>
              <a:t>(1950s-1960s):</a:t>
            </a:r>
          </a:p>
          <a:p>
            <a:pPr marL="0" indent="0">
              <a:buNone/>
            </a:pPr>
            <a:r>
              <a:rPr lang="en-US" dirty="0"/>
              <a:t>	Strategic management began with a focus on financial planning and budgeting. Early theories emphasized efficiency and cost control, influenced by the administrative theories of Henri Fayol and the scientific management principles of Frederick Taylor. The early seminal work on strategic management theory is Alfred Chandler’s Strategic and Structure, which </a:t>
            </a:r>
            <a:r>
              <a:rPr lang="en-US" dirty="0" err="1"/>
              <a:t>emphasises</a:t>
            </a:r>
            <a:r>
              <a:rPr lang="en-US" dirty="0"/>
              <a:t> the importance of </a:t>
            </a:r>
            <a:r>
              <a:rPr lang="en-US" dirty="0" err="1"/>
              <a:t>organisational</a:t>
            </a:r>
            <a:r>
              <a:rPr lang="en-US" dirty="0"/>
              <a:t> structure follows strategy and that </a:t>
            </a:r>
            <a:r>
              <a:rPr lang="en-US" dirty="0" err="1"/>
              <a:t>organisational</a:t>
            </a:r>
            <a:r>
              <a:rPr lang="en-US" dirty="0"/>
              <a:t> design should support people to achieve strategic goals.</a:t>
            </a:r>
          </a:p>
          <a:p>
            <a:pPr marL="0" indent="0">
              <a:buNone/>
            </a:pPr>
            <a:r>
              <a:rPr lang="en-US" dirty="0"/>
              <a:t>Reference: Chandler, A. D. (1962). Strategy and Structure: Chapters in the History of the Industrial Enterprise. MIT Press.</a:t>
            </a:r>
          </a:p>
          <a:p>
            <a:pPr marL="0" indent="0">
              <a:buNone/>
            </a:pPr>
            <a:endParaRPr lang="en-US" dirty="0"/>
          </a:p>
          <a:p>
            <a:pPr marL="0" indent="0">
              <a:buNone/>
            </a:pPr>
            <a:r>
              <a:rPr lang="en-US" dirty="0"/>
              <a:t>2. </a:t>
            </a:r>
            <a:r>
              <a:rPr lang="en-US" b="1" dirty="0"/>
              <a:t>Competitive Forces, Strategic Positioning and Value Chain System </a:t>
            </a:r>
            <a:r>
              <a:rPr lang="en-US" dirty="0"/>
              <a:t>(1970s-1990s):</a:t>
            </a:r>
          </a:p>
          <a:p>
            <a:pPr marL="0" indent="0">
              <a:buNone/>
            </a:pPr>
            <a:r>
              <a:rPr lang="en-US" dirty="0"/>
              <a:t>	Michael Porter introduced the Five Forces Framework and the concept of generic strategies (cost leadership, differentiation, focus) to analyze competitive environments and strategic positioning. Design and operate a value chain system that support achieving chosen competitive strategy.</a:t>
            </a:r>
          </a:p>
          <a:p>
            <a:pPr marL="0" indent="0">
              <a:buNone/>
            </a:pPr>
            <a:r>
              <a:rPr lang="en-US" dirty="0"/>
              <a:t>Reference: Porter, M. E. (1980). Competitive Strategy: Techniques for Analyzing Industries and Competitors. Free Press. </a:t>
            </a:r>
            <a:r>
              <a:rPr lang="en-US" sz="2600" b="0" i="0" dirty="0">
                <a:solidFill>
                  <a:srgbClr val="222222"/>
                </a:solidFill>
                <a:effectLst/>
                <a:latin typeface="Arial" panose="020B0604020202020204" pitchFamily="34" charset="0"/>
              </a:rPr>
              <a:t>Porter, M. E. (2008). </a:t>
            </a:r>
            <a:r>
              <a:rPr lang="en-US" sz="2600" b="0" i="1" dirty="0">
                <a:solidFill>
                  <a:srgbClr val="222222"/>
                </a:solidFill>
                <a:effectLst/>
                <a:latin typeface="Arial" panose="020B0604020202020204" pitchFamily="34" charset="0"/>
              </a:rPr>
              <a:t>On competition</a:t>
            </a:r>
            <a:r>
              <a:rPr lang="en-US" sz="2600" b="0" i="0" dirty="0">
                <a:solidFill>
                  <a:srgbClr val="222222"/>
                </a:solidFill>
                <a:effectLst/>
                <a:latin typeface="Arial" panose="020B0604020202020204" pitchFamily="34" charset="0"/>
              </a:rPr>
              <a:t>. Harvard Business Press.</a:t>
            </a:r>
            <a:endParaRPr lang="en-US" dirty="0"/>
          </a:p>
          <a:p>
            <a:endParaRPr lang="en-HK" dirty="0"/>
          </a:p>
        </p:txBody>
      </p:sp>
      <p:sp>
        <p:nvSpPr>
          <p:cNvPr id="4" name="Slide Number Placeholder 3">
            <a:extLst>
              <a:ext uri="{FF2B5EF4-FFF2-40B4-BE49-F238E27FC236}">
                <a16:creationId xmlns:a16="http://schemas.microsoft.com/office/drawing/2014/main" id="{91FF5D25-0300-7636-4556-1DA5CCB9E58A}"/>
              </a:ext>
            </a:extLst>
          </p:cNvPr>
          <p:cNvSpPr>
            <a:spLocks noGrp="1"/>
          </p:cNvSpPr>
          <p:nvPr>
            <p:ph type="sldNum" sz="quarter" idx="12"/>
          </p:nvPr>
        </p:nvSpPr>
        <p:spPr/>
        <p:txBody>
          <a:bodyPr/>
          <a:lstStyle/>
          <a:p>
            <a:fld id="{348EFBDC-BB53-4A7C-A94D-EC7D67878992}" type="slidenum">
              <a:rPr lang="en-HK" smtClean="0"/>
              <a:t>12</a:t>
            </a:fld>
            <a:endParaRPr lang="en-HK" dirty="0"/>
          </a:p>
        </p:txBody>
      </p:sp>
    </p:spTree>
    <p:extLst>
      <p:ext uri="{BB962C8B-B14F-4D97-AF65-F5344CB8AC3E}">
        <p14:creationId xmlns:p14="http://schemas.microsoft.com/office/powerpoint/2010/main" val="1976979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4DF2FF-B201-5156-74B6-1809F0DD5174}"/>
              </a:ext>
            </a:extLst>
          </p:cNvPr>
          <p:cNvSpPr>
            <a:spLocks noGrp="1"/>
          </p:cNvSpPr>
          <p:nvPr>
            <p:ph idx="1"/>
          </p:nvPr>
        </p:nvSpPr>
        <p:spPr>
          <a:xfrm>
            <a:off x="838200" y="266131"/>
            <a:ext cx="10515600" cy="6455344"/>
          </a:xfrm>
        </p:spPr>
        <p:txBody>
          <a:bodyPr>
            <a:normAutofit/>
          </a:bodyPr>
          <a:lstStyle/>
          <a:p>
            <a:pPr marL="0" indent="0">
              <a:buNone/>
            </a:pPr>
            <a:r>
              <a:rPr lang="en-US" dirty="0"/>
              <a:t>3. </a:t>
            </a:r>
            <a:r>
              <a:rPr lang="en-US" b="1" dirty="0"/>
              <a:t>Resource-Based View (RBV) </a:t>
            </a:r>
            <a:r>
              <a:rPr lang="en-US" dirty="0"/>
              <a:t>(1980s-1990s):</a:t>
            </a:r>
          </a:p>
          <a:p>
            <a:pPr marL="0" indent="0">
              <a:buNone/>
            </a:pPr>
            <a:r>
              <a:rPr lang="en-US" dirty="0"/>
              <a:t>	The RBV perspective suggested that competitive advantage is derived from a firm's unique resources and capabilities rather than just its position within the industry.</a:t>
            </a:r>
          </a:p>
          <a:p>
            <a:pPr marL="0" indent="0">
              <a:buNone/>
            </a:pPr>
            <a:r>
              <a:rPr lang="en-US" dirty="0"/>
              <a:t>Reference: Barney, J. (1991). "Firm Resources and Sustained Competitive Advantage." Journal of Management, 17(1), 99-120.</a:t>
            </a:r>
          </a:p>
          <a:p>
            <a:pPr marL="0" indent="0">
              <a:buNone/>
            </a:pPr>
            <a:endParaRPr lang="en-US" dirty="0"/>
          </a:p>
          <a:p>
            <a:pPr marL="0" indent="0">
              <a:buNone/>
            </a:pPr>
            <a:r>
              <a:rPr lang="en-US" dirty="0"/>
              <a:t>4. </a:t>
            </a:r>
            <a:r>
              <a:rPr lang="en-US" b="1" dirty="0"/>
              <a:t>Dynamic Capabilities and Knowledge-Based View </a:t>
            </a:r>
            <a:r>
              <a:rPr lang="en-US" dirty="0"/>
              <a:t>(1990s-2000s):</a:t>
            </a:r>
          </a:p>
          <a:p>
            <a:pPr marL="0" indent="0">
              <a:buNone/>
            </a:pPr>
            <a:r>
              <a:rPr lang="en-US" dirty="0"/>
              <a:t>	Dynamic capabilities theory extends RBV by focusing on a firm's ability to integrate, build, and reconfigure internal and external competencies to address rapidly changing environments.</a:t>
            </a:r>
          </a:p>
          <a:p>
            <a:pPr marL="0" indent="0">
              <a:buNone/>
            </a:pPr>
            <a:r>
              <a:rPr lang="en-US" dirty="0"/>
              <a:t>Reference: Teece, D. J., Pisano, G., &amp; </a:t>
            </a:r>
            <a:r>
              <a:rPr lang="en-US" dirty="0" err="1"/>
              <a:t>Shuen</a:t>
            </a:r>
            <a:r>
              <a:rPr lang="en-US" dirty="0"/>
              <a:t>, A. (1997). "Dynamic Capabilities and Strategic Management." Strategic Management Journal, 18(7), 509-533.</a:t>
            </a:r>
          </a:p>
          <a:p>
            <a:endParaRPr lang="en-HK" dirty="0"/>
          </a:p>
        </p:txBody>
      </p:sp>
      <p:sp>
        <p:nvSpPr>
          <p:cNvPr id="4" name="Slide Number Placeholder 3">
            <a:extLst>
              <a:ext uri="{FF2B5EF4-FFF2-40B4-BE49-F238E27FC236}">
                <a16:creationId xmlns:a16="http://schemas.microsoft.com/office/drawing/2014/main" id="{19496439-071B-79E9-EC15-4CE3A7A8C38D}"/>
              </a:ext>
            </a:extLst>
          </p:cNvPr>
          <p:cNvSpPr>
            <a:spLocks noGrp="1"/>
          </p:cNvSpPr>
          <p:nvPr>
            <p:ph type="sldNum" sz="quarter" idx="12"/>
          </p:nvPr>
        </p:nvSpPr>
        <p:spPr/>
        <p:txBody>
          <a:bodyPr/>
          <a:lstStyle/>
          <a:p>
            <a:fld id="{348EFBDC-BB53-4A7C-A94D-EC7D67878992}" type="slidenum">
              <a:rPr lang="en-HK" smtClean="0"/>
              <a:t>13</a:t>
            </a:fld>
            <a:endParaRPr lang="en-HK" dirty="0"/>
          </a:p>
        </p:txBody>
      </p:sp>
    </p:spTree>
    <p:extLst>
      <p:ext uri="{BB962C8B-B14F-4D97-AF65-F5344CB8AC3E}">
        <p14:creationId xmlns:p14="http://schemas.microsoft.com/office/powerpoint/2010/main" val="2503313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CA6666-53EB-446B-9979-AAB57A888091}"/>
              </a:ext>
            </a:extLst>
          </p:cNvPr>
          <p:cNvSpPr>
            <a:spLocks noGrp="1"/>
          </p:cNvSpPr>
          <p:nvPr>
            <p:ph idx="1"/>
          </p:nvPr>
        </p:nvSpPr>
        <p:spPr>
          <a:xfrm>
            <a:off x="838200" y="409433"/>
            <a:ext cx="10515600" cy="5767530"/>
          </a:xfrm>
        </p:spPr>
        <p:txBody>
          <a:bodyPr>
            <a:normAutofit fontScale="85000" lnSpcReduction="20000"/>
          </a:bodyPr>
          <a:lstStyle/>
          <a:p>
            <a:pPr marL="0" indent="0">
              <a:buNone/>
            </a:pPr>
            <a:r>
              <a:rPr lang="en-US" dirty="0"/>
              <a:t>5. </a:t>
            </a:r>
            <a:r>
              <a:rPr lang="en-US" b="1" dirty="0"/>
              <a:t>Blue Ocean Strategy and Innovation </a:t>
            </a:r>
            <a:r>
              <a:rPr lang="en-US" dirty="0"/>
              <a:t>(2000s-Present):</a:t>
            </a:r>
          </a:p>
          <a:p>
            <a:pPr marL="0" indent="0">
              <a:buNone/>
            </a:pPr>
            <a:r>
              <a:rPr lang="en-US" dirty="0"/>
              <a:t>	Emphasizes creating uncontested market space and making the competition irrelevant through innovation.</a:t>
            </a:r>
          </a:p>
          <a:p>
            <a:pPr marL="0" indent="0">
              <a:buNone/>
            </a:pPr>
            <a:r>
              <a:rPr lang="en-US" dirty="0"/>
              <a:t>Reference: Kim, W. C., &amp; Mauborgne, R. (2005). Blue Ocean Strategy: How to Create Uncontested Market Space and Make the Competition Irrelevant. Harvard Business Review Press.</a:t>
            </a:r>
          </a:p>
          <a:p>
            <a:pPr marL="0" indent="0">
              <a:buNone/>
            </a:pPr>
            <a:endParaRPr lang="en-US" dirty="0"/>
          </a:p>
          <a:p>
            <a:pPr marL="0" indent="0">
              <a:buNone/>
            </a:pPr>
            <a:r>
              <a:rPr lang="en-US" dirty="0"/>
              <a:t>6. </a:t>
            </a:r>
            <a:r>
              <a:rPr lang="en-US" b="1" dirty="0"/>
              <a:t>Sustainability, Corporate Social Responsibility (CSR) and ESG </a:t>
            </a:r>
            <a:r>
              <a:rPr lang="en-US" dirty="0"/>
              <a:t>(1960s-Present):</a:t>
            </a:r>
          </a:p>
          <a:p>
            <a:pPr marL="0" indent="0">
              <a:buNone/>
            </a:pPr>
            <a:r>
              <a:rPr lang="en-US" dirty="0"/>
              <a:t>	Modern strategic management increasingly incorporates sustainability and CSR, focusing on long-term value creation and stakeholder engagement. The evolution of environmental, social and governance (ESG) movement reflects broader societal changes and a growing recognition of the interconnectedness of economic, environmental, and social systems, which has increasingly become an important strategic management issue to all kinds of </a:t>
            </a:r>
            <a:r>
              <a:rPr lang="en-US" dirty="0" err="1"/>
              <a:t>organisation</a:t>
            </a:r>
            <a:r>
              <a:rPr lang="en-US" dirty="0"/>
              <a:t>.</a:t>
            </a:r>
          </a:p>
          <a:p>
            <a:pPr marL="0" indent="0">
              <a:buNone/>
            </a:pPr>
            <a:r>
              <a:rPr lang="en-US" dirty="0"/>
              <a:t>Reference: Porter, M. E., &amp; Kramer, M. R. (2006). "Strategy and Society: The Link Between Competitive Advantage and Corporate Social Responsibility." Harvard Business Review, 84(12), 78-92.</a:t>
            </a:r>
          </a:p>
          <a:p>
            <a:endParaRPr lang="en-HK" dirty="0"/>
          </a:p>
        </p:txBody>
      </p:sp>
      <p:sp>
        <p:nvSpPr>
          <p:cNvPr id="4" name="Slide Number Placeholder 3">
            <a:extLst>
              <a:ext uri="{FF2B5EF4-FFF2-40B4-BE49-F238E27FC236}">
                <a16:creationId xmlns:a16="http://schemas.microsoft.com/office/drawing/2014/main" id="{61AD72B0-A9AB-37D4-7CE9-F91CBB1E1ADA}"/>
              </a:ext>
            </a:extLst>
          </p:cNvPr>
          <p:cNvSpPr>
            <a:spLocks noGrp="1"/>
          </p:cNvSpPr>
          <p:nvPr>
            <p:ph type="sldNum" sz="quarter" idx="12"/>
          </p:nvPr>
        </p:nvSpPr>
        <p:spPr/>
        <p:txBody>
          <a:bodyPr/>
          <a:lstStyle/>
          <a:p>
            <a:fld id="{348EFBDC-BB53-4A7C-A94D-EC7D67878992}" type="slidenum">
              <a:rPr lang="en-HK" smtClean="0"/>
              <a:t>14</a:t>
            </a:fld>
            <a:endParaRPr lang="en-HK" dirty="0"/>
          </a:p>
        </p:txBody>
      </p:sp>
    </p:spTree>
    <p:extLst>
      <p:ext uri="{BB962C8B-B14F-4D97-AF65-F5344CB8AC3E}">
        <p14:creationId xmlns:p14="http://schemas.microsoft.com/office/powerpoint/2010/main" val="1968415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D82A8-8573-F2C7-2DDE-A49C888A2462}"/>
              </a:ext>
            </a:extLst>
          </p:cNvPr>
          <p:cNvSpPr>
            <a:spLocks noGrp="1"/>
          </p:cNvSpPr>
          <p:nvPr>
            <p:ph type="title"/>
          </p:nvPr>
        </p:nvSpPr>
        <p:spPr>
          <a:xfrm>
            <a:off x="1086465" y="-83433"/>
            <a:ext cx="10515600" cy="679268"/>
          </a:xfrm>
        </p:spPr>
        <p:txBody>
          <a:bodyPr>
            <a:normAutofit/>
          </a:bodyPr>
          <a:lstStyle/>
          <a:p>
            <a:pPr algn="ctr"/>
            <a:r>
              <a:rPr lang="en-HK" sz="3200" b="1" dirty="0"/>
              <a:t>AI related Management issues</a:t>
            </a:r>
          </a:p>
        </p:txBody>
      </p:sp>
      <p:sp>
        <p:nvSpPr>
          <p:cNvPr id="3" name="Content Placeholder 2">
            <a:extLst>
              <a:ext uri="{FF2B5EF4-FFF2-40B4-BE49-F238E27FC236}">
                <a16:creationId xmlns:a16="http://schemas.microsoft.com/office/drawing/2014/main" id="{E8B27076-9EDF-7731-13A0-C96A9D80B15E}"/>
              </a:ext>
            </a:extLst>
          </p:cNvPr>
          <p:cNvSpPr>
            <a:spLocks noGrp="1"/>
          </p:cNvSpPr>
          <p:nvPr>
            <p:ph idx="1"/>
          </p:nvPr>
        </p:nvSpPr>
        <p:spPr>
          <a:xfrm>
            <a:off x="589935" y="595835"/>
            <a:ext cx="11250070" cy="6212020"/>
          </a:xfrm>
        </p:spPr>
        <p:txBody>
          <a:bodyPr>
            <a:normAutofit lnSpcReduction="10000"/>
          </a:bodyPr>
          <a:lstStyle/>
          <a:p>
            <a:pPr marL="0" indent="0">
              <a:lnSpc>
                <a:spcPct val="107000"/>
              </a:lnSpc>
              <a:spcAft>
                <a:spcPts val="800"/>
              </a:spcAft>
              <a:buNone/>
            </a:pPr>
            <a:r>
              <a:rPr lang="en-HK" sz="1700" kern="100" dirty="0">
                <a:effectLst/>
                <a:latin typeface="Calibri" panose="020F0502020204030204" pitchFamily="34" charset="0"/>
                <a:ea typeface="PMingLiU" panose="02020500000000000000" pitchFamily="18" charset="-120"/>
                <a:cs typeface="Times New Roman" panose="02020603050405020304" pitchFamily="18" charset="0"/>
              </a:rPr>
              <a:t>The integration of AI in management brings both opportunities and challenges. Here are some AI-related management issues, along with relevant references:</a:t>
            </a:r>
          </a:p>
          <a:p>
            <a:pPr marL="342900" lvl="0" indent="-342900">
              <a:lnSpc>
                <a:spcPct val="107000"/>
              </a:lnSpc>
              <a:spcAft>
                <a:spcPts val="800"/>
              </a:spcAft>
              <a:buFont typeface="+mj-lt"/>
              <a:buAutoNum type="arabicPeriod"/>
              <a:tabLst>
                <a:tab pos="457200" algn="l"/>
              </a:tabLst>
            </a:pPr>
            <a:r>
              <a:rPr lang="en-HK" sz="1700" b="1" kern="100" dirty="0">
                <a:effectLst/>
                <a:latin typeface="Calibri" panose="020F0502020204030204" pitchFamily="34" charset="0"/>
                <a:ea typeface="PMingLiU" panose="02020500000000000000" pitchFamily="18" charset="-120"/>
                <a:cs typeface="Times New Roman" panose="02020603050405020304" pitchFamily="18" charset="0"/>
              </a:rPr>
              <a:t>Ethical Concerns and Bias:</a:t>
            </a:r>
            <a:endParaRPr lang="en-HK" sz="17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HK" sz="1700" kern="100" dirty="0">
                <a:effectLst/>
                <a:latin typeface="Calibri" panose="020F0502020204030204" pitchFamily="34" charset="0"/>
                <a:ea typeface="PMingLiU" panose="02020500000000000000" pitchFamily="18" charset="-120"/>
                <a:cs typeface="Times New Roman" panose="02020603050405020304" pitchFamily="18" charset="0"/>
              </a:rPr>
              <a:t>Data and information </a:t>
            </a:r>
            <a:r>
              <a:rPr lang="en-HK" sz="1700" kern="100" dirty="0" err="1">
                <a:effectLst/>
                <a:latin typeface="Calibri" panose="020F0502020204030204" pitchFamily="34" charset="0"/>
                <a:ea typeface="PMingLiU" panose="02020500000000000000" pitchFamily="18" charset="-120"/>
                <a:cs typeface="Times New Roman" panose="02020603050405020304" pitchFamily="18" charset="0"/>
              </a:rPr>
              <a:t>gerenated</a:t>
            </a:r>
            <a:r>
              <a:rPr lang="en-HK" sz="1700" kern="100" dirty="0">
                <a:effectLst/>
                <a:latin typeface="Calibri" panose="020F0502020204030204" pitchFamily="34" charset="0"/>
                <a:ea typeface="PMingLiU" panose="02020500000000000000" pitchFamily="18" charset="-120"/>
                <a:cs typeface="Times New Roman" panose="02020603050405020304" pitchFamily="18" charset="0"/>
              </a:rPr>
              <a:t> by AI systems can perpetuate or even exacerbate biases, leading to unfair or discriminatory outcomes. Managing these ethical issues is a significant concern to management.</a:t>
            </a:r>
          </a:p>
          <a:p>
            <a:pPr marL="457200" lvl="1" indent="0">
              <a:lnSpc>
                <a:spcPct val="107000"/>
              </a:lnSpc>
              <a:spcAft>
                <a:spcPts val="800"/>
              </a:spcAft>
              <a:buSzPts val="1000"/>
              <a:buNone/>
              <a:tabLst>
                <a:tab pos="914400" algn="l"/>
              </a:tabLst>
            </a:pPr>
            <a:r>
              <a:rPr lang="en-HK" sz="1700" i="1" kern="100" dirty="0">
                <a:effectLst/>
                <a:latin typeface="Calibri" panose="020F0502020204030204" pitchFamily="34" charset="0"/>
                <a:ea typeface="PMingLiU" panose="02020500000000000000" pitchFamily="18" charset="-120"/>
                <a:cs typeface="Times New Roman" panose="02020603050405020304" pitchFamily="18" charset="0"/>
              </a:rPr>
              <a:t>Reference: O’Neil, C. (2016). "Weapons of Math Destruction: How Big Data Increases Inequality and Threatens Democracy."</a:t>
            </a:r>
            <a:endParaRPr lang="en-HK" sz="17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HK" sz="1700" b="1" kern="100" dirty="0">
                <a:effectLst/>
                <a:latin typeface="Calibri" panose="020F0502020204030204" pitchFamily="34" charset="0"/>
                <a:ea typeface="PMingLiU" panose="02020500000000000000" pitchFamily="18" charset="-120"/>
                <a:cs typeface="Times New Roman" panose="02020603050405020304" pitchFamily="18" charset="0"/>
              </a:rPr>
              <a:t>Data Privacy and Security:</a:t>
            </a:r>
            <a:endParaRPr lang="en-HK" sz="17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HK" sz="1700" kern="100" dirty="0">
                <a:effectLst/>
                <a:latin typeface="Calibri" panose="020F0502020204030204" pitchFamily="34" charset="0"/>
                <a:ea typeface="PMingLiU" panose="02020500000000000000" pitchFamily="18" charset="-120"/>
                <a:cs typeface="Times New Roman" panose="02020603050405020304" pitchFamily="18" charset="0"/>
              </a:rPr>
              <a:t>The use of AI often involves handling large volumes of sensitive data, raising concerns about data privacy, security, and compliance with regulations.</a:t>
            </a:r>
          </a:p>
          <a:p>
            <a:pPr marL="457200" lvl="1" indent="0">
              <a:lnSpc>
                <a:spcPct val="107000"/>
              </a:lnSpc>
              <a:spcAft>
                <a:spcPts val="800"/>
              </a:spcAft>
              <a:buSzPts val="1000"/>
              <a:buNone/>
              <a:tabLst>
                <a:tab pos="914400" algn="l"/>
              </a:tabLst>
            </a:pPr>
            <a:r>
              <a:rPr lang="en-HK" sz="1700" i="1" kern="100" dirty="0">
                <a:effectLst/>
                <a:latin typeface="Calibri" panose="020F0502020204030204" pitchFamily="34" charset="0"/>
                <a:ea typeface="PMingLiU" panose="02020500000000000000" pitchFamily="18" charset="-120"/>
                <a:cs typeface="Times New Roman" panose="02020603050405020304" pitchFamily="18" charset="0"/>
              </a:rPr>
              <a:t>Reference: </a:t>
            </a:r>
            <a:r>
              <a:rPr lang="en-HK" sz="1700" i="1" kern="100" dirty="0" err="1">
                <a:effectLst/>
                <a:latin typeface="Calibri" panose="020F0502020204030204" pitchFamily="34" charset="0"/>
                <a:ea typeface="PMingLiU" panose="02020500000000000000" pitchFamily="18" charset="-120"/>
                <a:cs typeface="Times New Roman" panose="02020603050405020304" pitchFamily="18" charset="0"/>
              </a:rPr>
              <a:t>Zarsky</a:t>
            </a:r>
            <a:r>
              <a:rPr lang="en-HK" sz="1700" i="1" kern="100" dirty="0">
                <a:effectLst/>
                <a:latin typeface="Calibri" panose="020F0502020204030204" pitchFamily="34" charset="0"/>
                <a:ea typeface="PMingLiU" panose="02020500000000000000" pitchFamily="18" charset="-120"/>
                <a:cs typeface="Times New Roman" panose="02020603050405020304" pitchFamily="18" charset="0"/>
              </a:rPr>
              <a:t>, T. (2016). "Incompatible: The GDPR in the Age of Big Data," Seton Hall Law Review.</a:t>
            </a:r>
            <a:endParaRPr lang="en-HK" sz="17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lnSpc>
                <a:spcPct val="107000"/>
              </a:lnSpc>
              <a:spcAft>
                <a:spcPts val="800"/>
              </a:spcAft>
              <a:buNone/>
            </a:pPr>
            <a:r>
              <a:rPr lang="en-HK" sz="1700" b="1" kern="100" dirty="0">
                <a:effectLst/>
                <a:latin typeface="Calibri" panose="020F0502020204030204" pitchFamily="34" charset="0"/>
                <a:ea typeface="PMingLiU" panose="02020500000000000000" pitchFamily="18" charset="-120"/>
                <a:cs typeface="Times New Roman" panose="02020603050405020304" pitchFamily="18" charset="0"/>
              </a:rPr>
              <a:t>3.   Job Displacement and Workforce Transition:</a:t>
            </a:r>
            <a:endParaRPr lang="en-HK" sz="17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HK" sz="1700" kern="100" dirty="0">
                <a:effectLst/>
                <a:latin typeface="Calibri" panose="020F0502020204030204" pitchFamily="34" charset="0"/>
                <a:ea typeface="PMingLiU" panose="02020500000000000000" pitchFamily="18" charset="-120"/>
                <a:cs typeface="Times New Roman" panose="02020603050405020304" pitchFamily="18" charset="0"/>
              </a:rPr>
              <a:t>AI technologies can automate tasks, potentially leading to job displacement. This requires management to strategize on workforce reskilling and transitioning to mitigate negative impacts on employment.</a:t>
            </a:r>
          </a:p>
          <a:p>
            <a:pPr marL="457200" lvl="1" indent="0">
              <a:lnSpc>
                <a:spcPct val="107000"/>
              </a:lnSpc>
              <a:spcAft>
                <a:spcPts val="800"/>
              </a:spcAft>
              <a:buSzPts val="1000"/>
              <a:buNone/>
              <a:tabLst>
                <a:tab pos="914400" algn="l"/>
              </a:tabLst>
            </a:pPr>
            <a:r>
              <a:rPr lang="en-HK" sz="1700" i="1" kern="100" dirty="0">
                <a:effectLst/>
                <a:latin typeface="Calibri" panose="020F0502020204030204" pitchFamily="34" charset="0"/>
                <a:ea typeface="PMingLiU" panose="02020500000000000000" pitchFamily="18" charset="-120"/>
                <a:cs typeface="Times New Roman" panose="02020603050405020304" pitchFamily="18" charset="0"/>
              </a:rPr>
              <a:t>Reference: Brynjolfsson, E., &amp; McAfee, A. (2014). "The Second Machine Age: Work, Progress, and Prosperity in a Time of Brilliant Technologies," W.W. Norton &amp; Company.</a:t>
            </a:r>
            <a:endParaRPr lang="en-HK" sz="1700" kern="100" dirty="0">
              <a:effectLst/>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Tree>
    <p:extLst>
      <p:ext uri="{BB962C8B-B14F-4D97-AF65-F5344CB8AC3E}">
        <p14:creationId xmlns:p14="http://schemas.microsoft.com/office/powerpoint/2010/main" val="167102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844B14-F88F-55F7-CB88-CDC970F05CAC}"/>
              </a:ext>
            </a:extLst>
          </p:cNvPr>
          <p:cNvSpPr>
            <a:spLocks noGrp="1"/>
          </p:cNvSpPr>
          <p:nvPr>
            <p:ph idx="1"/>
          </p:nvPr>
        </p:nvSpPr>
        <p:spPr>
          <a:xfrm>
            <a:off x="838200" y="315195"/>
            <a:ext cx="10515600" cy="5969725"/>
          </a:xfrm>
        </p:spPr>
        <p:txBody>
          <a:bodyPr>
            <a:normAutofit fontScale="25000" lnSpcReduction="20000"/>
          </a:bodyPr>
          <a:lstStyle/>
          <a:p>
            <a:pPr marL="342900" lvl="0" indent="-342900">
              <a:lnSpc>
                <a:spcPct val="107000"/>
              </a:lnSpc>
              <a:spcAft>
                <a:spcPts val="800"/>
              </a:spcAft>
              <a:buFont typeface="+mj-lt"/>
              <a:buAutoNum type="arabicPeriod" startAt="4"/>
            </a:pPr>
            <a:r>
              <a:rPr lang="en-HK" sz="7200" b="1" kern="100" dirty="0">
                <a:effectLst/>
                <a:latin typeface="Calibri" panose="020F0502020204030204" pitchFamily="34" charset="0"/>
                <a:ea typeface="PMingLiU" panose="02020500000000000000" pitchFamily="18" charset="-120"/>
                <a:cs typeface="Times New Roman" panose="02020603050405020304" pitchFamily="18" charset="0"/>
              </a:rPr>
              <a:t>Integration and Change Management:</a:t>
            </a:r>
            <a:endParaRPr lang="en-HK" sz="72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457200" lvl="1" indent="0">
              <a:lnSpc>
                <a:spcPct val="107000"/>
              </a:lnSpc>
              <a:spcAft>
                <a:spcPts val="800"/>
              </a:spcAft>
              <a:buNone/>
            </a:pPr>
            <a:r>
              <a:rPr lang="en-HK" sz="7200" kern="100" dirty="0">
                <a:effectLst/>
                <a:latin typeface="Calibri" panose="020F0502020204030204" pitchFamily="34" charset="0"/>
                <a:ea typeface="PMingLiU" panose="02020500000000000000" pitchFamily="18" charset="-120"/>
                <a:cs typeface="Times New Roman" panose="02020603050405020304" pitchFamily="18" charset="0"/>
              </a:rPr>
              <a:t>Successfully integrating AI into existing systems requires change management strategies to address organizational culture, employee training, and process redesign.</a:t>
            </a:r>
          </a:p>
          <a:p>
            <a:pPr marL="457200" lvl="1" indent="0">
              <a:lnSpc>
                <a:spcPct val="107000"/>
              </a:lnSpc>
              <a:spcAft>
                <a:spcPts val="800"/>
              </a:spcAft>
              <a:buNone/>
            </a:pPr>
            <a:r>
              <a:rPr lang="en-HK" sz="7200" i="1" kern="100" dirty="0">
                <a:effectLst/>
                <a:latin typeface="Calibri" panose="020F0502020204030204" pitchFamily="34" charset="0"/>
                <a:ea typeface="PMingLiU" panose="02020500000000000000" pitchFamily="18" charset="-120"/>
                <a:cs typeface="Times New Roman" panose="02020603050405020304" pitchFamily="18" charset="0"/>
              </a:rPr>
              <a:t>Reference: Davenport, T.H., &amp; </a:t>
            </a:r>
            <a:r>
              <a:rPr lang="en-HK" sz="7200" i="1" kern="100" dirty="0" err="1">
                <a:effectLst/>
                <a:latin typeface="Calibri" panose="020F0502020204030204" pitchFamily="34" charset="0"/>
                <a:ea typeface="PMingLiU" panose="02020500000000000000" pitchFamily="18" charset="-120"/>
                <a:cs typeface="Times New Roman" panose="02020603050405020304" pitchFamily="18" charset="0"/>
              </a:rPr>
              <a:t>Ronanki</a:t>
            </a:r>
            <a:r>
              <a:rPr lang="en-HK" sz="7200" i="1" kern="100" dirty="0">
                <a:effectLst/>
                <a:latin typeface="Calibri" panose="020F0502020204030204" pitchFamily="34" charset="0"/>
                <a:ea typeface="PMingLiU" panose="02020500000000000000" pitchFamily="18" charset="-120"/>
                <a:cs typeface="Times New Roman" panose="02020603050405020304" pitchFamily="18" charset="0"/>
              </a:rPr>
              <a:t>, R. (2018). "Artificial Intelligence for the Real World," Harvard Business Review.</a:t>
            </a:r>
            <a:endParaRPr lang="en-HK" sz="72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spcAft>
                <a:spcPts val="800"/>
              </a:spcAft>
              <a:buFont typeface="+mj-lt"/>
              <a:buAutoNum type="arabicPeriod" startAt="4"/>
            </a:pPr>
            <a:r>
              <a:rPr lang="en-HK" sz="7200" b="1" kern="100" dirty="0">
                <a:effectLst/>
                <a:latin typeface="Calibri" panose="020F0502020204030204" pitchFamily="34" charset="0"/>
                <a:ea typeface="PMingLiU" panose="02020500000000000000" pitchFamily="18" charset="-120"/>
                <a:cs typeface="Times New Roman" panose="02020603050405020304" pitchFamily="18" charset="0"/>
              </a:rPr>
              <a:t>Quality and Reliability:</a:t>
            </a:r>
            <a:endParaRPr lang="en-HK" sz="72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457200" lvl="1" indent="0">
              <a:lnSpc>
                <a:spcPct val="107000"/>
              </a:lnSpc>
              <a:spcAft>
                <a:spcPts val="800"/>
              </a:spcAft>
              <a:buNone/>
            </a:pPr>
            <a:r>
              <a:rPr lang="en-HK" sz="7200" kern="100" dirty="0">
                <a:effectLst/>
                <a:latin typeface="Calibri" panose="020F0502020204030204" pitchFamily="34" charset="0"/>
                <a:ea typeface="PMingLiU" panose="02020500000000000000" pitchFamily="18" charset="-120"/>
                <a:cs typeface="Times New Roman" panose="02020603050405020304" pitchFamily="18" charset="0"/>
              </a:rPr>
              <a:t>Ensuring the quality and reliability of AI outputs is crucial, especially in critical applications. Continuous monitoring and validation of AI models are necessary to maintain performance.</a:t>
            </a:r>
          </a:p>
          <a:p>
            <a:pPr marL="457200" lvl="1" indent="0">
              <a:lnSpc>
                <a:spcPct val="107000"/>
              </a:lnSpc>
              <a:spcAft>
                <a:spcPts val="800"/>
              </a:spcAft>
              <a:buNone/>
            </a:pPr>
            <a:r>
              <a:rPr lang="en-HK" sz="7200" i="1" kern="100" dirty="0">
                <a:effectLst/>
                <a:latin typeface="Calibri" panose="020F0502020204030204" pitchFamily="34" charset="0"/>
                <a:ea typeface="PMingLiU" panose="02020500000000000000" pitchFamily="18" charset="-120"/>
                <a:cs typeface="Times New Roman" panose="02020603050405020304" pitchFamily="18" charset="0"/>
              </a:rPr>
              <a:t>Reference: Caton, S., &amp; Haas, C. (2020). "Fairness in Machine Learning: A Survey," Wiley Interdisciplinary Reviews: Data Mining and Knowledge Discovery.</a:t>
            </a:r>
            <a:endParaRPr lang="en-HK" sz="72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342900" lvl="0" indent="-342900">
              <a:lnSpc>
                <a:spcPct val="107000"/>
              </a:lnSpc>
              <a:spcAft>
                <a:spcPts val="800"/>
              </a:spcAft>
              <a:buFont typeface="+mj-lt"/>
              <a:buAutoNum type="arabicPeriod" startAt="4"/>
            </a:pPr>
            <a:r>
              <a:rPr lang="en-HK" sz="7200" b="1" kern="100" dirty="0">
                <a:effectLst/>
                <a:latin typeface="Calibri" panose="020F0502020204030204" pitchFamily="34" charset="0"/>
                <a:ea typeface="PMingLiU" panose="02020500000000000000" pitchFamily="18" charset="-120"/>
                <a:cs typeface="Times New Roman" panose="02020603050405020304" pitchFamily="18" charset="0"/>
              </a:rPr>
              <a:t>Strategic Alignment:</a:t>
            </a:r>
            <a:endParaRPr lang="en-HK" sz="72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457200" lvl="1" indent="0">
              <a:lnSpc>
                <a:spcPct val="107000"/>
              </a:lnSpc>
              <a:spcAft>
                <a:spcPts val="800"/>
              </a:spcAft>
              <a:buNone/>
            </a:pPr>
            <a:r>
              <a:rPr lang="en-HK" sz="7200" kern="100" dirty="0">
                <a:effectLst/>
                <a:latin typeface="Calibri" panose="020F0502020204030204" pitchFamily="34" charset="0"/>
                <a:ea typeface="PMingLiU" panose="02020500000000000000" pitchFamily="18" charset="-120"/>
                <a:cs typeface="Times New Roman" panose="02020603050405020304" pitchFamily="18" charset="0"/>
              </a:rPr>
              <a:t>Aligning AI initiatives with business strategy is challenging. Managers must ensure that AI projects deliver tangible business value and contribute to achieving strategic goals.</a:t>
            </a:r>
          </a:p>
          <a:p>
            <a:pPr marL="457200" lvl="1" indent="0">
              <a:lnSpc>
                <a:spcPct val="107000"/>
              </a:lnSpc>
              <a:spcAft>
                <a:spcPts val="800"/>
              </a:spcAft>
              <a:buNone/>
            </a:pPr>
            <a:r>
              <a:rPr lang="en-HK" sz="7200" i="1" kern="100" dirty="0">
                <a:effectLst/>
                <a:latin typeface="Calibri" panose="020F0502020204030204" pitchFamily="34" charset="0"/>
                <a:ea typeface="PMingLiU" panose="02020500000000000000" pitchFamily="18" charset="-120"/>
                <a:cs typeface="Times New Roman" panose="02020603050405020304" pitchFamily="18" charset="0"/>
              </a:rPr>
              <a:t>Reference: Agrawal, A., Gans, J., &amp; Goldfarb, A. (2018). "Prediction Machines: The Simple Economics of Artificial Intelligence," Harvard Business Review Press.</a:t>
            </a:r>
            <a:endParaRPr lang="en-HK" sz="72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lnSpc>
                <a:spcPct val="107000"/>
              </a:lnSpc>
              <a:spcAft>
                <a:spcPts val="800"/>
              </a:spcAft>
              <a:buNone/>
            </a:pPr>
            <a:r>
              <a:rPr lang="en-HK" sz="7200" kern="100" dirty="0">
                <a:effectLst/>
                <a:latin typeface="Calibri" panose="020F0502020204030204" pitchFamily="34" charset="0"/>
                <a:ea typeface="PMingLiU" panose="02020500000000000000" pitchFamily="18" charset="-120"/>
                <a:cs typeface="Times New Roman" panose="02020603050405020304" pitchFamily="18" charset="0"/>
              </a:rPr>
              <a:t>Addressing these issues requires a comprehensive approach that includes ethical considerations, strategic planning, and continuous learning to harness AI's benefits while mitigating risks.</a:t>
            </a:r>
          </a:p>
          <a:p>
            <a:pPr marL="0" indent="0">
              <a:lnSpc>
                <a:spcPct val="107000"/>
              </a:lnSpc>
              <a:spcAft>
                <a:spcPts val="800"/>
              </a:spcAft>
              <a:buNone/>
            </a:pPr>
            <a:endParaRPr lang="en-HK" sz="6200" kern="100" dirty="0">
              <a:effectLst/>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Tree>
    <p:extLst>
      <p:ext uri="{BB962C8B-B14F-4D97-AF65-F5344CB8AC3E}">
        <p14:creationId xmlns:p14="http://schemas.microsoft.com/office/powerpoint/2010/main" val="1836659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A46EE-2AC5-A101-22C5-8E2679BBB513}"/>
              </a:ext>
            </a:extLst>
          </p:cNvPr>
          <p:cNvSpPr>
            <a:spLocks noGrp="1"/>
          </p:cNvSpPr>
          <p:nvPr>
            <p:ph type="title"/>
          </p:nvPr>
        </p:nvSpPr>
        <p:spPr>
          <a:xfrm>
            <a:off x="1500051" y="2498725"/>
            <a:ext cx="10515600" cy="1325563"/>
          </a:xfrm>
        </p:spPr>
        <p:txBody>
          <a:bodyPr/>
          <a:lstStyle/>
          <a:p>
            <a:pPr algn="ctr"/>
            <a:r>
              <a:rPr lang="en-HK" b="1" dirty="0"/>
              <a:t>The Roots of Chinese </a:t>
            </a:r>
            <a:br>
              <a:rPr lang="en-HK" b="1" dirty="0"/>
            </a:br>
            <a:r>
              <a:rPr lang="en-HK" b="1" dirty="0"/>
              <a:t>Management Philosophy </a:t>
            </a:r>
          </a:p>
        </p:txBody>
      </p:sp>
      <p:sp>
        <p:nvSpPr>
          <p:cNvPr id="4" name="Slide Number Placeholder 3">
            <a:extLst>
              <a:ext uri="{FF2B5EF4-FFF2-40B4-BE49-F238E27FC236}">
                <a16:creationId xmlns:a16="http://schemas.microsoft.com/office/drawing/2014/main" id="{81DEA805-BCCB-EAEC-AE48-EACCD3987545}"/>
              </a:ext>
            </a:extLst>
          </p:cNvPr>
          <p:cNvSpPr>
            <a:spLocks noGrp="1"/>
          </p:cNvSpPr>
          <p:nvPr>
            <p:ph type="sldNum" sz="quarter" idx="12"/>
          </p:nvPr>
        </p:nvSpPr>
        <p:spPr/>
        <p:txBody>
          <a:bodyPr/>
          <a:lstStyle/>
          <a:p>
            <a:fld id="{348EFBDC-BB53-4A7C-A94D-EC7D67878992}" type="slidenum">
              <a:rPr lang="en-HK" smtClean="0"/>
              <a:t>17</a:t>
            </a:fld>
            <a:endParaRPr lang="en-HK" dirty="0"/>
          </a:p>
        </p:txBody>
      </p:sp>
    </p:spTree>
    <p:extLst>
      <p:ext uri="{BB962C8B-B14F-4D97-AF65-F5344CB8AC3E}">
        <p14:creationId xmlns:p14="http://schemas.microsoft.com/office/powerpoint/2010/main" val="1329482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510" y="669924"/>
            <a:ext cx="10515600" cy="1325563"/>
          </a:xfrm>
        </p:spPr>
        <p:txBody>
          <a:bodyPr>
            <a:noAutofit/>
          </a:bodyPr>
          <a:lstStyle/>
          <a:p>
            <a:r>
              <a:rPr lang="en-GB" sz="3200" dirty="0"/>
              <a:t>Ancient Chinese philosophical classics with impacts on contemporary management thoughts in Asia, especially in Confucian Asian cluster (China mainland, Taiwan, Hong Kong, Singapore, Korea and Japan)  </a:t>
            </a:r>
          </a:p>
        </p:txBody>
      </p:sp>
      <p:sp>
        <p:nvSpPr>
          <p:cNvPr id="4" name="Slide Number Placeholder 3"/>
          <p:cNvSpPr>
            <a:spLocks noGrp="1"/>
          </p:cNvSpPr>
          <p:nvPr>
            <p:ph type="sldNum" sz="quarter" idx="12"/>
          </p:nvPr>
        </p:nvSpPr>
        <p:spPr/>
        <p:txBody>
          <a:bodyPr/>
          <a:lstStyle/>
          <a:p>
            <a:fld id="{348EFBDC-BB53-4A7C-A94D-EC7D67878992}" type="slidenum">
              <a:rPr lang="en-HK" smtClean="0"/>
              <a:t>18</a:t>
            </a:fld>
            <a:endParaRPr lang="en-HK" dirty="0"/>
          </a:p>
        </p:txBody>
      </p:sp>
      <p:pic>
        <p:nvPicPr>
          <p:cNvPr id="6" name="Picture 5"/>
          <p:cNvPicPr>
            <a:picLocks noChangeAspect="1"/>
          </p:cNvPicPr>
          <p:nvPr/>
        </p:nvPicPr>
        <p:blipFill>
          <a:blip r:embed="rId2"/>
          <a:stretch>
            <a:fillRect/>
          </a:stretch>
        </p:blipFill>
        <p:spPr>
          <a:xfrm>
            <a:off x="6597868" y="2330887"/>
            <a:ext cx="4025463" cy="4025463"/>
          </a:xfrm>
          <a:prstGeom prst="rect">
            <a:avLst/>
          </a:prstGeom>
        </p:spPr>
      </p:pic>
      <p:pic>
        <p:nvPicPr>
          <p:cNvPr id="8" name="Content Placeholder 7"/>
          <p:cNvPicPr>
            <a:picLocks noGrp="1" noChangeAspect="1"/>
          </p:cNvPicPr>
          <p:nvPr>
            <p:ph idx="1"/>
          </p:nvPr>
        </p:nvPicPr>
        <p:blipFill>
          <a:blip r:embed="rId3"/>
          <a:stretch>
            <a:fillRect/>
          </a:stretch>
        </p:blipFill>
        <p:spPr>
          <a:xfrm>
            <a:off x="1439917" y="2454603"/>
            <a:ext cx="4246179" cy="3901747"/>
          </a:xfrm>
          <a:prstGeom prst="rect">
            <a:avLst/>
          </a:prstGeom>
        </p:spPr>
      </p:pic>
    </p:spTree>
    <p:extLst>
      <p:ext uri="{BB962C8B-B14F-4D97-AF65-F5344CB8AC3E}">
        <p14:creationId xmlns:p14="http://schemas.microsoft.com/office/powerpoint/2010/main" val="3030602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16" y="-18606"/>
            <a:ext cx="10515600" cy="1325563"/>
          </a:xfrm>
        </p:spPr>
        <p:txBody>
          <a:bodyPr/>
          <a:lstStyle/>
          <a:p>
            <a:pPr algn="ctr"/>
            <a:r>
              <a:rPr lang="en-HK" dirty="0"/>
              <a:t>Lao Tzu (6</a:t>
            </a:r>
            <a:r>
              <a:rPr lang="en-HK" baseline="30000" dirty="0"/>
              <a:t>th</a:t>
            </a:r>
            <a:r>
              <a:rPr lang="en-HK" dirty="0"/>
              <a:t> Century BC)</a:t>
            </a:r>
          </a:p>
        </p:txBody>
      </p:sp>
      <p:sp>
        <p:nvSpPr>
          <p:cNvPr id="4" name="Slide Number Placeholder 3"/>
          <p:cNvSpPr>
            <a:spLocks noGrp="1"/>
          </p:cNvSpPr>
          <p:nvPr>
            <p:ph type="sldNum" sz="quarter" idx="12"/>
          </p:nvPr>
        </p:nvSpPr>
        <p:spPr/>
        <p:txBody>
          <a:bodyPr/>
          <a:lstStyle/>
          <a:p>
            <a:fld id="{348EFBDC-BB53-4A7C-A94D-EC7D67878992}" type="slidenum">
              <a:rPr lang="en-HK" smtClean="0"/>
              <a:t>19</a:t>
            </a:fld>
            <a:endParaRPr lang="en-HK"/>
          </a:p>
        </p:txBody>
      </p:sp>
      <p:pic>
        <p:nvPicPr>
          <p:cNvPr id="14338" name="Picture 2" descr="Image result for tao te ch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1584" y="979887"/>
            <a:ext cx="5056632" cy="55311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7336" y="1450112"/>
            <a:ext cx="5541264" cy="3970318"/>
          </a:xfrm>
          <a:prstGeom prst="rect">
            <a:avLst/>
          </a:prstGeom>
          <a:noFill/>
        </p:spPr>
        <p:txBody>
          <a:bodyPr wrap="square" rtlCol="0">
            <a:spAutoFit/>
          </a:bodyPr>
          <a:lstStyle/>
          <a:p>
            <a:r>
              <a:rPr lang="zh-TW" altLang="en-US" sz="2800" dirty="0"/>
              <a:t>在中國古代思想史上，老子率先以理論思維的形式，創立了以「道」為核心之較完整的哲學理論體系，成為道家學派的鼻組。他還充當了諸子百家的啟蒙者；他的學說對儒、墨、法、刑、名、縱橫、陰陽諸家都發生過深刻的影響。將老子學說稱做中國古代哲學史的骨幹是毫不為過的。</a:t>
            </a:r>
            <a:endParaRPr lang="en-US" sz="2800" dirty="0"/>
          </a:p>
        </p:txBody>
      </p:sp>
    </p:spTree>
    <p:extLst>
      <p:ext uri="{BB962C8B-B14F-4D97-AF65-F5344CB8AC3E}">
        <p14:creationId xmlns:p14="http://schemas.microsoft.com/office/powerpoint/2010/main" val="1401584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7862"/>
            <a:ext cx="10368455" cy="710818"/>
          </a:xfrm>
        </p:spPr>
        <p:txBody>
          <a:bodyPr>
            <a:normAutofit/>
          </a:bodyPr>
          <a:lstStyle/>
          <a:p>
            <a:r>
              <a:rPr lang="en-HK" sz="3600" dirty="0"/>
              <a:t>Lao Tzu’s Key Philosophical Ideas</a:t>
            </a:r>
          </a:p>
        </p:txBody>
      </p:sp>
      <p:sp>
        <p:nvSpPr>
          <p:cNvPr id="3" name="Content Placeholder 2"/>
          <p:cNvSpPr>
            <a:spLocks noGrp="1"/>
          </p:cNvSpPr>
          <p:nvPr>
            <p:ph idx="1"/>
          </p:nvPr>
        </p:nvSpPr>
        <p:spPr>
          <a:xfrm>
            <a:off x="838200" y="1113986"/>
            <a:ext cx="10515600" cy="5744014"/>
          </a:xfrm>
        </p:spPr>
        <p:txBody>
          <a:bodyPr>
            <a:noAutofit/>
          </a:bodyPr>
          <a:lstStyle/>
          <a:p>
            <a:pPr marL="0" indent="0">
              <a:buNone/>
            </a:pPr>
            <a:r>
              <a:rPr lang="en-GB" sz="2300" dirty="0"/>
              <a:t>Lao Tzu (Laozi) was a central figure in Chinese culture and he was regarded as the author of the Tao </a:t>
            </a:r>
            <a:r>
              <a:rPr lang="en-GB" sz="2300" dirty="0" err="1"/>
              <a:t>Te</a:t>
            </a:r>
            <a:r>
              <a:rPr lang="en-GB" sz="2300" dirty="0"/>
              <a:t> Ching (</a:t>
            </a:r>
            <a:r>
              <a:rPr lang="en-GB" sz="2300" dirty="0" err="1"/>
              <a:t>Daodejing</a:t>
            </a:r>
            <a:r>
              <a:rPr lang="en-GB" sz="2300" dirty="0"/>
              <a:t>). Lao Tzu’s key philosophical ideas are as follows:</a:t>
            </a:r>
            <a:endParaRPr lang="en-US" sz="2300" dirty="0"/>
          </a:p>
          <a:p>
            <a:r>
              <a:rPr lang="en-GB" sz="2300" dirty="0"/>
              <a:t>People have desires and free will (and thus are able to alter their own nature). Many act "unnaturally", upsetting the natural balance of the Tao. The Tao </a:t>
            </a:r>
            <a:r>
              <a:rPr lang="en-GB" sz="2300" dirty="0" err="1"/>
              <a:t>Te</a:t>
            </a:r>
            <a:r>
              <a:rPr lang="en-GB" sz="2300" dirty="0"/>
              <a:t> Ching intends to lead students to a "return" to their natural state, in harmony with Tao. </a:t>
            </a:r>
            <a:endParaRPr lang="en-US" sz="2300" dirty="0"/>
          </a:p>
          <a:p>
            <a:r>
              <a:rPr lang="en-GB" sz="2300" dirty="0"/>
              <a:t>Return to "nature", rather than action. Technology may bring about a false sense of progress. The answer provided by Laozi is not the rejection of technology, but instead seeking the calm state of </a:t>
            </a:r>
            <a:r>
              <a:rPr lang="en-GB" sz="2300" dirty="0" err="1"/>
              <a:t>wu</a:t>
            </a:r>
            <a:r>
              <a:rPr lang="en-GB" sz="2300" dirty="0"/>
              <a:t> </a:t>
            </a:r>
            <a:r>
              <a:rPr lang="en-GB" sz="2300" dirty="0" err="1"/>
              <a:t>wei</a:t>
            </a:r>
            <a:r>
              <a:rPr lang="en-GB" sz="2300" dirty="0"/>
              <a:t>, free from desires. </a:t>
            </a:r>
            <a:endParaRPr lang="en-US" sz="2300" dirty="0"/>
          </a:p>
          <a:p>
            <a:r>
              <a:rPr lang="en-GB" sz="2300" dirty="0"/>
              <a:t>Wu </a:t>
            </a:r>
            <a:r>
              <a:rPr lang="en-GB" sz="2300" dirty="0" err="1"/>
              <a:t>wei</a:t>
            </a:r>
            <a:r>
              <a:rPr lang="en-GB" sz="2300" dirty="0"/>
              <a:t> (</a:t>
            </a:r>
            <a:r>
              <a:rPr lang="zh-TW" altLang="en-US" sz="2300" dirty="0"/>
              <a:t>無爲</a:t>
            </a:r>
            <a:r>
              <a:rPr lang="en-GB" sz="2300" dirty="0"/>
              <a:t>), literally "non-action" or "not acting", is a central concept of the Tao </a:t>
            </a:r>
            <a:r>
              <a:rPr lang="en-GB" sz="2300" dirty="0" err="1"/>
              <a:t>Te</a:t>
            </a:r>
            <a:r>
              <a:rPr lang="en-GB" sz="2300" dirty="0"/>
              <a:t> Ching. The concept of </a:t>
            </a:r>
            <a:r>
              <a:rPr lang="en-GB" sz="2300" dirty="0" err="1"/>
              <a:t>wu</a:t>
            </a:r>
            <a:r>
              <a:rPr lang="en-GB" sz="2300" dirty="0"/>
              <a:t> </a:t>
            </a:r>
            <a:r>
              <a:rPr lang="en-GB" sz="2300" dirty="0" err="1"/>
              <a:t>wei</a:t>
            </a:r>
            <a:r>
              <a:rPr lang="en-GB" sz="2300" dirty="0"/>
              <a:t> is multifaceted, and reflected in the words' multiple meanings, even in English translation; it can mean "not doing anything", "not forcing", "not acting" in the theatrical sense, , "acting spontaneously", and "flowing with the moment."</a:t>
            </a:r>
            <a:endParaRPr lang="en-US" sz="2300" dirty="0"/>
          </a:p>
          <a:p>
            <a:r>
              <a:rPr lang="en-GB" sz="2300" dirty="0" err="1"/>
              <a:t>Ziran</a:t>
            </a:r>
            <a:r>
              <a:rPr lang="en-GB" sz="2300" dirty="0"/>
              <a:t> (</a:t>
            </a:r>
            <a:r>
              <a:rPr lang="zh-TW" altLang="en-US" sz="2300" dirty="0"/>
              <a:t>自然</a:t>
            </a:r>
            <a:r>
              <a:rPr lang="en-GB" sz="2300" dirty="0"/>
              <a:t>), or harmony with the Tao. Laozi used the term broadly with simplicity and humility as key virtues, often in contrast to selfish action. </a:t>
            </a:r>
            <a:endParaRPr lang="en-US" sz="2300" dirty="0"/>
          </a:p>
        </p:txBody>
      </p:sp>
      <p:sp>
        <p:nvSpPr>
          <p:cNvPr id="4" name="Slide Number Placeholder 3"/>
          <p:cNvSpPr>
            <a:spLocks noGrp="1"/>
          </p:cNvSpPr>
          <p:nvPr>
            <p:ph type="sldNum" sz="quarter" idx="12"/>
          </p:nvPr>
        </p:nvSpPr>
        <p:spPr/>
        <p:txBody>
          <a:bodyPr/>
          <a:lstStyle/>
          <a:p>
            <a:fld id="{348EFBDC-BB53-4A7C-A94D-EC7D67878992}" type="slidenum">
              <a:rPr lang="en-HK" smtClean="0"/>
              <a:t>20</a:t>
            </a:fld>
            <a:endParaRPr lang="en-HK" dirty="0"/>
          </a:p>
        </p:txBody>
      </p:sp>
    </p:spTree>
    <p:extLst>
      <p:ext uri="{BB962C8B-B14F-4D97-AF65-F5344CB8AC3E}">
        <p14:creationId xmlns:p14="http://schemas.microsoft.com/office/powerpoint/2010/main" val="4580939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a:t>老子管理哲學之現代意義：</a:t>
            </a:r>
            <a:br>
              <a:rPr lang="en-US" dirty="0"/>
            </a:br>
            <a:endParaRPr lang="en-HK" dirty="0"/>
          </a:p>
        </p:txBody>
      </p:sp>
      <p:sp>
        <p:nvSpPr>
          <p:cNvPr id="3" name="Content Placeholder 2"/>
          <p:cNvSpPr>
            <a:spLocks noGrp="1"/>
          </p:cNvSpPr>
          <p:nvPr>
            <p:ph idx="1"/>
          </p:nvPr>
        </p:nvSpPr>
        <p:spPr>
          <a:xfrm>
            <a:off x="838200" y="1408176"/>
            <a:ext cx="10515600" cy="4768787"/>
          </a:xfrm>
        </p:spPr>
        <p:txBody>
          <a:bodyPr>
            <a:normAutofit fontScale="92500"/>
          </a:bodyPr>
          <a:lstStyle/>
          <a:p>
            <a:pPr marL="514350" lvl="0" indent="-514350">
              <a:buFont typeface="+mj-lt"/>
              <a:buAutoNum type="arabicPeriod"/>
            </a:pPr>
            <a:r>
              <a:rPr lang="zh-TW" altLang="en-US" dirty="0"/>
              <a:t>管理的本質即「無為而無不為」</a:t>
            </a:r>
            <a:r>
              <a:rPr lang="en-HK" altLang="zh-TW" dirty="0"/>
              <a:t>(</a:t>
            </a:r>
            <a:r>
              <a:rPr lang="zh-TW" altLang="en-US" dirty="0"/>
              <a:t>只要「無為」就能得到有效的「為」只有在違反天道、違反公道、違反自然的時候，才需要管理</a:t>
            </a:r>
            <a:r>
              <a:rPr lang="en-HK" altLang="zh-TW" dirty="0"/>
              <a:t>)</a:t>
            </a:r>
            <a:r>
              <a:rPr lang="zh-TW" altLang="en-US" dirty="0"/>
              <a:t>。</a:t>
            </a:r>
            <a:endParaRPr lang="en-US" dirty="0"/>
          </a:p>
          <a:p>
            <a:pPr marL="514350" lvl="0" indent="-514350">
              <a:buFont typeface="+mj-lt"/>
              <a:buAutoNum type="arabicPeriod"/>
            </a:pPr>
            <a:r>
              <a:rPr lang="zh-TW" altLang="en-US" dirty="0"/>
              <a:t>「治大國如烹小鮮」，主張干預越少越好，且應避免無謂的管理。</a:t>
            </a:r>
            <a:endParaRPr lang="en-US" dirty="0"/>
          </a:p>
          <a:p>
            <a:pPr marL="514350" lvl="0" indent="-514350">
              <a:buFont typeface="+mj-lt"/>
              <a:buAutoNum type="arabicPeriod"/>
            </a:pPr>
            <a:r>
              <a:rPr lang="zh-TW" altLang="en-US" dirty="0"/>
              <a:t>只有在違反天道、違反公道、違反自然的時候，才需要管理</a:t>
            </a:r>
            <a:endParaRPr lang="en-US" dirty="0"/>
          </a:p>
          <a:p>
            <a:pPr marL="514350" lvl="0" indent="-514350">
              <a:buFont typeface="+mj-lt"/>
              <a:buAutoNum type="arabicPeriod"/>
            </a:pPr>
            <a:r>
              <a:rPr lang="zh-TW" altLang="en-US" dirty="0"/>
              <a:t>應從返本務本、擅於反省、溝通協調、「去甚、去奢、去泰」以及自我訓練處開始管理。</a:t>
            </a:r>
            <a:endParaRPr lang="en-US" dirty="0"/>
          </a:p>
          <a:p>
            <a:pPr marL="514350" lvl="0" indent="-514350">
              <a:buFont typeface="+mj-lt"/>
              <a:buAutoNum type="arabicPeriod"/>
            </a:pPr>
            <a:r>
              <a:rPr lang="zh-TW" altLang="en-US" dirty="0"/>
              <a:t>應由不爭的人</a:t>
            </a:r>
            <a:r>
              <a:rPr lang="en-HK" altLang="zh-TW" dirty="0"/>
              <a:t>(</a:t>
            </a:r>
            <a:r>
              <a:rPr lang="zh-TW" altLang="en-US" dirty="0"/>
              <a:t>有不爭名、不爭位、不爭權的人，才能容納更多的人才</a:t>
            </a:r>
            <a:r>
              <a:rPr lang="en-HK" altLang="zh-TW" dirty="0"/>
              <a:t>)</a:t>
            </a:r>
            <a:r>
              <a:rPr lang="zh-TW" altLang="en-US" dirty="0"/>
              <a:t>、自然的人、胸襟大的人、博大真人 </a:t>
            </a:r>
            <a:r>
              <a:rPr lang="en-HK" altLang="zh-TW" dirty="0"/>
              <a:t>(</a:t>
            </a:r>
            <a:r>
              <a:rPr lang="zh-TW" altLang="en-US" dirty="0"/>
              <a:t>學問淵博、胸襟偉大、性情真誠的人</a:t>
            </a:r>
            <a:r>
              <a:rPr lang="en-HK" altLang="zh-TW" dirty="0"/>
              <a:t>) </a:t>
            </a:r>
            <a:r>
              <a:rPr lang="zh-TW" altLang="en-US" dirty="0"/>
              <a:t>及能同情的人來管理。</a:t>
            </a:r>
            <a:endParaRPr lang="en-US" dirty="0"/>
          </a:p>
          <a:p>
            <a:pPr marL="514350" lvl="0" indent="-514350">
              <a:buFont typeface="+mj-lt"/>
              <a:buAutoNum type="arabicPeriod"/>
            </a:pPr>
            <a:r>
              <a:rPr lang="zh-TW" altLang="en-US" dirty="0"/>
              <a:t>應該以謙下、民主、開放、有餘 </a:t>
            </a:r>
            <a:r>
              <a:rPr lang="en-HK" altLang="zh-TW" dirty="0"/>
              <a:t>(</a:t>
            </a:r>
            <a:r>
              <a:rPr lang="zh-TW" altLang="en-US" dirty="0"/>
              <a:t>凡事留有餘地</a:t>
            </a:r>
            <a:r>
              <a:rPr lang="en-HK" altLang="zh-TW" dirty="0"/>
              <a:t>)</a:t>
            </a:r>
            <a:r>
              <a:rPr lang="zh-TW" altLang="en-US" dirty="0"/>
              <a:t>、力行 </a:t>
            </a:r>
            <a:r>
              <a:rPr lang="en-HK" altLang="zh-TW" dirty="0"/>
              <a:t>(</a:t>
            </a:r>
            <a:r>
              <a:rPr lang="zh-TW" altLang="en-US" dirty="0"/>
              <a:t>在強調腳踏實地、苦幹實幹</a:t>
            </a:r>
            <a:r>
              <a:rPr lang="en-HK" altLang="zh-TW" dirty="0"/>
              <a:t>) </a:t>
            </a:r>
            <a:r>
              <a:rPr lang="zh-TW" altLang="en-US" dirty="0"/>
              <a:t>等方法來管理。</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21</a:t>
            </a:fld>
            <a:endParaRPr lang="en-HK"/>
          </a:p>
        </p:txBody>
      </p:sp>
    </p:spTree>
    <p:extLst>
      <p:ext uri="{BB962C8B-B14F-4D97-AF65-F5344CB8AC3E}">
        <p14:creationId xmlns:p14="http://schemas.microsoft.com/office/powerpoint/2010/main" val="2449887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Sun Tzu (545-470 BC)</a:t>
            </a:r>
          </a:p>
        </p:txBody>
      </p:sp>
      <p:sp>
        <p:nvSpPr>
          <p:cNvPr id="4" name="Slide Number Placeholder 3"/>
          <p:cNvSpPr>
            <a:spLocks noGrp="1"/>
          </p:cNvSpPr>
          <p:nvPr>
            <p:ph type="sldNum" sz="quarter" idx="12"/>
          </p:nvPr>
        </p:nvSpPr>
        <p:spPr/>
        <p:txBody>
          <a:bodyPr/>
          <a:lstStyle/>
          <a:p>
            <a:fld id="{348EFBDC-BB53-4A7C-A94D-EC7D67878992}" type="slidenum">
              <a:rPr lang="en-HK" smtClean="0"/>
              <a:t>22</a:t>
            </a:fld>
            <a:endParaRPr lang="en-HK"/>
          </a:p>
        </p:txBody>
      </p:sp>
      <p:pic>
        <p:nvPicPr>
          <p:cNvPr id="13314" name="Picture 2" descr="Image result for sun tzu"/>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328" y="1581912"/>
            <a:ext cx="9665207" cy="503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932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1958"/>
            <a:ext cx="10515600" cy="588604"/>
          </a:xfrm>
        </p:spPr>
        <p:txBody>
          <a:bodyPr>
            <a:normAutofit/>
          </a:bodyPr>
          <a:lstStyle/>
          <a:p>
            <a:pPr algn="ctr"/>
            <a:r>
              <a:rPr lang="en-GB" sz="3600" dirty="0"/>
              <a:t>Selected Quotes from </a:t>
            </a:r>
            <a:r>
              <a:rPr lang="en-GB" sz="3600" i="1" dirty="0"/>
              <a:t>The Art of War</a:t>
            </a:r>
          </a:p>
        </p:txBody>
      </p:sp>
      <p:sp>
        <p:nvSpPr>
          <p:cNvPr id="3" name="Content Placeholder 2"/>
          <p:cNvSpPr>
            <a:spLocks noGrp="1"/>
          </p:cNvSpPr>
          <p:nvPr>
            <p:ph idx="1"/>
          </p:nvPr>
        </p:nvSpPr>
        <p:spPr>
          <a:xfrm>
            <a:off x="364559" y="1018928"/>
            <a:ext cx="11296625" cy="6173375"/>
          </a:xfrm>
        </p:spPr>
        <p:txBody>
          <a:bodyPr>
            <a:noAutofit/>
          </a:bodyPr>
          <a:lstStyle/>
          <a:p>
            <a:pPr marL="0" indent="0">
              <a:buNone/>
            </a:pPr>
            <a:r>
              <a:rPr lang="zh-TW" altLang="en-US" sz="2100" dirty="0"/>
              <a:t>知彼知己，百戰不殆 。</a:t>
            </a:r>
            <a:endParaRPr lang="en-HK" altLang="zh-TW" sz="2100" dirty="0"/>
          </a:p>
          <a:p>
            <a:pPr marL="0" indent="0">
              <a:buNone/>
            </a:pPr>
            <a:r>
              <a:rPr lang="en-GB" sz="2100" dirty="0"/>
              <a:t>“If you know your enemies and know yourself, you will not be imperilled in a hundred battles”</a:t>
            </a:r>
          </a:p>
          <a:p>
            <a:pPr marL="0" indent="0">
              <a:buNone/>
            </a:pPr>
            <a:r>
              <a:rPr lang="zh-TW" altLang="en-US" sz="2100" dirty="0"/>
              <a:t>夫未戰而廟算勝者，得算多也</a:t>
            </a:r>
            <a:r>
              <a:rPr lang="en-GB" sz="2100" dirty="0"/>
              <a:t> </a:t>
            </a:r>
            <a:r>
              <a:rPr lang="zh-TW" altLang="en-US" sz="2100" dirty="0"/>
              <a:t>。</a:t>
            </a:r>
            <a:endParaRPr lang="en-GB" sz="2100" dirty="0"/>
          </a:p>
          <a:p>
            <a:pPr marL="0" indent="0">
              <a:buNone/>
            </a:pPr>
            <a:r>
              <a:rPr lang="en-GB" sz="2100" dirty="0"/>
              <a:t>“The general who wins the battle makes many calculations in his temple before the battle is fought.”</a:t>
            </a:r>
          </a:p>
          <a:p>
            <a:pPr marL="0" indent="0">
              <a:buNone/>
            </a:pPr>
            <a:r>
              <a:rPr lang="zh-TW" altLang="en-US" sz="2100" dirty="0"/>
              <a:t>不戰而屈人之兵，善之善者也 。</a:t>
            </a:r>
            <a:endParaRPr lang="en-HK" altLang="zh-TW" sz="2100" dirty="0"/>
          </a:p>
          <a:p>
            <a:pPr marL="0" indent="0">
              <a:buNone/>
            </a:pPr>
            <a:r>
              <a:rPr lang="en-GB" sz="2100" dirty="0"/>
              <a:t>“To subdue the enemy without fighting is the acme of skill.”</a:t>
            </a:r>
          </a:p>
          <a:p>
            <a:pPr marL="0" indent="0">
              <a:buNone/>
            </a:pPr>
            <a:r>
              <a:rPr lang="zh-TW" altLang="en-US" sz="2100" dirty="0"/>
              <a:t>故兵無常勢，水無常形；能因敵變化而取勝。</a:t>
            </a:r>
            <a:r>
              <a:rPr lang="en-GB" altLang="zh-TW" sz="2100" dirty="0"/>
              <a:t> </a:t>
            </a:r>
          </a:p>
          <a:p>
            <a:pPr marL="0" indent="0">
              <a:buNone/>
            </a:pPr>
            <a:r>
              <a:rPr lang="en-GB" altLang="zh-TW" sz="2100" dirty="0"/>
              <a:t>“Just as water has no constant shape, so in warfare there are no constant conditions. He who can modify his tactics in relation to his opponent shall succeed in winning”.</a:t>
            </a:r>
          </a:p>
          <a:p>
            <a:pPr marL="0" indent="0">
              <a:buNone/>
            </a:pPr>
            <a:r>
              <a:rPr lang="zh-TW" altLang="en-US" sz="2100" dirty="0"/>
              <a:t>故知勝者有五：知可以戰與不可以戰者勝，識眾寡之用者勝，上下同欲者勝，以虞待不虞者勝，將能而君不御者勝；此五者，知勝之道也。</a:t>
            </a:r>
            <a:endParaRPr lang="en-HK" altLang="zh-TW" sz="2100" dirty="0"/>
          </a:p>
          <a:p>
            <a:pPr marL="0" indent="0">
              <a:buNone/>
            </a:pPr>
            <a:r>
              <a:rPr lang="en-GB" sz="2100" dirty="0"/>
              <a:t>“There are five attributes of victory: (1) One who knows when to fight and when not to fight (2) One who knows how to handle both superior and inferior forces (3) leader and followers who shared their common values (4) one prepared himself, waits to attack the unprepared enemy (5) competent leader who is not interfered by the management in leading.”</a:t>
            </a:r>
          </a:p>
          <a:p>
            <a:pPr marL="0" indent="0">
              <a:buNone/>
            </a:pPr>
            <a:r>
              <a:rPr lang="en-GB" sz="2100" dirty="0"/>
              <a:t> </a:t>
            </a:r>
          </a:p>
        </p:txBody>
      </p:sp>
    </p:spTree>
    <p:extLst>
      <p:ext uri="{BB962C8B-B14F-4D97-AF65-F5344CB8AC3E}">
        <p14:creationId xmlns:p14="http://schemas.microsoft.com/office/powerpoint/2010/main" val="3856449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064"/>
            <a:ext cx="10515600" cy="836212"/>
          </a:xfrm>
        </p:spPr>
        <p:txBody>
          <a:bodyPr>
            <a:normAutofit/>
          </a:bodyPr>
          <a:lstStyle/>
          <a:p>
            <a:r>
              <a:rPr lang="en-GB" dirty="0"/>
              <a:t>Cautions in applying management theories </a:t>
            </a:r>
          </a:p>
        </p:txBody>
      </p:sp>
      <p:sp>
        <p:nvSpPr>
          <p:cNvPr id="3" name="Content Placeholder 2"/>
          <p:cNvSpPr>
            <a:spLocks noGrp="1"/>
          </p:cNvSpPr>
          <p:nvPr>
            <p:ph idx="1"/>
          </p:nvPr>
        </p:nvSpPr>
        <p:spPr>
          <a:xfrm>
            <a:off x="838200" y="961395"/>
            <a:ext cx="10515600" cy="4835051"/>
          </a:xfrm>
        </p:spPr>
        <p:txBody>
          <a:bodyPr>
            <a:normAutofit/>
          </a:bodyPr>
          <a:lstStyle/>
          <a:p>
            <a:r>
              <a:rPr lang="en-GB" sz="2400" dirty="0"/>
              <a:t>Culture-bound – both national and organisational culture should be analysed.  Useful reference , Hofstede and GLOBE cultural dimensions </a:t>
            </a:r>
          </a:p>
          <a:p>
            <a:r>
              <a:rPr lang="en-GB" sz="2400" dirty="0"/>
              <a:t>Context-bound – external and internal environmental factors </a:t>
            </a:r>
          </a:p>
          <a:p>
            <a:r>
              <a:rPr lang="en-GB" sz="2400" dirty="0"/>
              <a:t>Situation-bound – contingency issues </a:t>
            </a:r>
          </a:p>
        </p:txBody>
      </p:sp>
      <p:sp>
        <p:nvSpPr>
          <p:cNvPr id="4" name="Slide Number Placeholder 3"/>
          <p:cNvSpPr>
            <a:spLocks noGrp="1"/>
          </p:cNvSpPr>
          <p:nvPr>
            <p:ph type="sldNum" sz="quarter" idx="12"/>
          </p:nvPr>
        </p:nvSpPr>
        <p:spPr/>
        <p:txBody>
          <a:bodyPr/>
          <a:lstStyle/>
          <a:p>
            <a:fld id="{348EFBDC-BB53-4A7C-A94D-EC7D67878992}" type="slidenum">
              <a:rPr lang="en-HK" smtClean="0"/>
              <a:t>24</a:t>
            </a:fld>
            <a:endParaRPr lang="en-HK" dirty="0"/>
          </a:p>
        </p:txBody>
      </p:sp>
      <p:pic>
        <p:nvPicPr>
          <p:cNvPr id="6" name="Picture 5"/>
          <p:cNvPicPr>
            <a:picLocks noChangeAspect="1"/>
          </p:cNvPicPr>
          <p:nvPr/>
        </p:nvPicPr>
        <p:blipFill>
          <a:blip r:embed="rId2"/>
          <a:stretch>
            <a:fillRect/>
          </a:stretch>
        </p:blipFill>
        <p:spPr>
          <a:xfrm>
            <a:off x="2053936" y="2576894"/>
            <a:ext cx="8915400" cy="4371975"/>
          </a:xfrm>
          <a:prstGeom prst="rect">
            <a:avLst/>
          </a:prstGeom>
        </p:spPr>
      </p:pic>
    </p:spTree>
    <p:extLst>
      <p:ext uri="{BB962C8B-B14F-4D97-AF65-F5344CB8AC3E}">
        <p14:creationId xmlns:p14="http://schemas.microsoft.com/office/powerpoint/2010/main" val="3631548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52449"/>
          </a:xfrm>
        </p:spPr>
        <p:txBody>
          <a:bodyPr/>
          <a:lstStyle/>
          <a:p>
            <a:pPr algn="ctr"/>
            <a:r>
              <a:rPr lang="en-HK" b="1" dirty="0"/>
              <a:t>Theorising about Management Practice with Yu’s 3H Framework</a:t>
            </a:r>
          </a:p>
        </p:txBody>
      </p:sp>
    </p:spTree>
    <p:extLst>
      <p:ext uri="{BB962C8B-B14F-4D97-AF65-F5344CB8AC3E}">
        <p14:creationId xmlns:p14="http://schemas.microsoft.com/office/powerpoint/2010/main" val="14556746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1130455" cy="1325563"/>
          </a:xfrm>
        </p:spPr>
        <p:txBody>
          <a:bodyPr>
            <a:normAutofit/>
          </a:bodyPr>
          <a:lstStyle/>
          <a:p>
            <a:r>
              <a:rPr lang="en-US" sz="2800" b="1" dirty="0">
                <a:solidFill>
                  <a:srgbClr val="002060"/>
                </a:solidFill>
                <a:latin typeface="Verdana" panose="020B0604030504040204" pitchFamily="34" charset="0"/>
                <a:ea typeface="Verdana" panose="020B0604030504040204" pitchFamily="34" charset="0"/>
              </a:rPr>
              <a:t>Introducing Yu’s 3H Framework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741" y="1270383"/>
            <a:ext cx="7296807" cy="5451092"/>
          </a:xfrm>
        </p:spPr>
        <p:txBody>
          <a:bodyPr>
            <a:normAutofit fontScale="92500"/>
          </a:bodyPr>
          <a:lstStyle/>
          <a:p>
            <a:pPr marL="0" indent="0">
              <a:buNone/>
            </a:pPr>
            <a:r>
              <a:rPr lang="en-US" dirty="0"/>
              <a:t>What is a 3-H Framework?</a:t>
            </a:r>
          </a:p>
          <a:p>
            <a:r>
              <a:rPr lang="en-US" dirty="0"/>
              <a:t>The 3-H framework is a methodology for managing people and </a:t>
            </a:r>
            <a:r>
              <a:rPr lang="en-HK" dirty="0"/>
              <a:t>organisational</a:t>
            </a:r>
            <a:r>
              <a:rPr lang="en-US" dirty="0"/>
              <a:t> issues in a holistic way to ensure individual performance and in turn the entire organisational performance can be efficiently and effectively managed.</a:t>
            </a:r>
          </a:p>
          <a:p>
            <a:r>
              <a:rPr lang="en-US" dirty="0"/>
              <a:t>Using metaphoric expressions of Heart, Head and Hand to represent the vital dimensions of people, </a:t>
            </a:r>
            <a:r>
              <a:rPr lang="en-GB" dirty="0"/>
              <a:t>organisation</a:t>
            </a:r>
            <a:r>
              <a:rPr lang="en-US" dirty="0"/>
              <a:t> and competence, respectively. A </a:t>
            </a:r>
            <a:r>
              <a:rPr lang="en-US" b="1" dirty="0">
                <a:solidFill>
                  <a:srgbClr val="FF0000"/>
                </a:solidFill>
              </a:rPr>
              <a:t>holistic </a:t>
            </a:r>
            <a:r>
              <a:rPr lang="en-GB" b="1" dirty="0">
                <a:solidFill>
                  <a:srgbClr val="FF0000"/>
                </a:solidFill>
              </a:rPr>
              <a:t>solution</a:t>
            </a:r>
            <a:r>
              <a:rPr lang="en-US" b="1" dirty="0">
                <a:solidFill>
                  <a:srgbClr val="FF0000"/>
                </a:solidFill>
              </a:rPr>
              <a:t> </a:t>
            </a:r>
            <a:r>
              <a:rPr lang="en-US" dirty="0"/>
              <a:t>to manage </a:t>
            </a:r>
            <a:r>
              <a:rPr lang="en-GB" dirty="0"/>
              <a:t>people and organisation </a:t>
            </a:r>
            <a:r>
              <a:rPr lang="en-US" dirty="0"/>
              <a:t>issues means all 3H dimensions have to be  effectively and efficiently well-integrated and coordinated in order to create best </a:t>
            </a:r>
            <a:r>
              <a:rPr lang="en-US" dirty="0" err="1"/>
              <a:t>organisational</a:t>
            </a:r>
            <a:r>
              <a:rPr lang="en-US" dirty="0"/>
              <a:t> performance.</a:t>
            </a:r>
          </a:p>
          <a:p>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26</a:t>
            </a:fld>
            <a:endParaRPr lang="en-HK" dirty="0"/>
          </a:p>
        </p:txBody>
      </p:sp>
      <p:pic>
        <p:nvPicPr>
          <p:cNvPr id="5" name="Picture 4"/>
          <p:cNvPicPr>
            <a:picLocks noChangeAspect="1"/>
          </p:cNvPicPr>
          <p:nvPr/>
        </p:nvPicPr>
        <p:blipFill>
          <a:blip r:embed="rId3"/>
          <a:stretch>
            <a:fillRect/>
          </a:stretch>
        </p:blipFill>
        <p:spPr>
          <a:xfrm>
            <a:off x="8296988" y="1726787"/>
            <a:ext cx="3895012" cy="3708729"/>
          </a:xfrm>
          <a:prstGeom prst="rect">
            <a:avLst/>
          </a:prstGeom>
        </p:spPr>
      </p:pic>
    </p:spTree>
    <p:extLst>
      <p:ext uri="{BB962C8B-B14F-4D97-AF65-F5344CB8AC3E}">
        <p14:creationId xmlns:p14="http://schemas.microsoft.com/office/powerpoint/2010/main" val="33028202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777" y="8965"/>
            <a:ext cx="10899227" cy="945931"/>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Why 3H framework?</a:t>
            </a:r>
          </a:p>
        </p:txBody>
      </p:sp>
      <p:sp>
        <p:nvSpPr>
          <p:cNvPr id="3" name="Content Placeholder 2"/>
          <p:cNvSpPr>
            <a:spLocks noGrp="1"/>
          </p:cNvSpPr>
          <p:nvPr>
            <p:ph idx="1"/>
          </p:nvPr>
        </p:nvSpPr>
        <p:spPr>
          <a:xfrm>
            <a:off x="838200" y="788276"/>
            <a:ext cx="10515600" cy="6069724"/>
          </a:xfrm>
        </p:spPr>
        <p:txBody>
          <a:bodyPr>
            <a:normAutofit fontScale="85000" lnSpcReduction="20000"/>
          </a:bodyPr>
          <a:lstStyle/>
          <a:p>
            <a:r>
              <a:rPr lang="en-GB" dirty="0"/>
              <a:t>The 3H framework posits the most effective way to manage people and organisation issues is using a </a:t>
            </a:r>
            <a:r>
              <a:rPr lang="en-GB" dirty="0">
                <a:solidFill>
                  <a:srgbClr val="FF0000"/>
                </a:solidFill>
              </a:rPr>
              <a:t>holistic approach</a:t>
            </a:r>
            <a:r>
              <a:rPr lang="en-GB" dirty="0"/>
              <a:t>.  There are </a:t>
            </a:r>
            <a:r>
              <a:rPr lang="en-GB" dirty="0">
                <a:solidFill>
                  <a:srgbClr val="FF0000"/>
                </a:solidFill>
              </a:rPr>
              <a:t>necessary</a:t>
            </a:r>
            <a:r>
              <a:rPr lang="en-GB" dirty="0"/>
              <a:t> and </a:t>
            </a:r>
            <a:r>
              <a:rPr lang="en-GB" dirty="0">
                <a:solidFill>
                  <a:srgbClr val="FF0000"/>
                </a:solidFill>
              </a:rPr>
              <a:t>sufficient</a:t>
            </a:r>
            <a:r>
              <a:rPr lang="en-GB" dirty="0"/>
              <a:t> conditions to fulfil in order to meet the holistic management approach. Few organisations or nations can sustain long-term competitiveness if they could only excel in </a:t>
            </a:r>
            <a:r>
              <a:rPr lang="en-GB" dirty="0">
                <a:solidFill>
                  <a:srgbClr val="FF0000"/>
                </a:solidFill>
              </a:rPr>
              <a:t>partial conditions </a:t>
            </a:r>
            <a:r>
              <a:rPr lang="en-GB" dirty="0"/>
              <a:t>of the 3H framework. By referring to the 3H framework it can systematically guide us to develop and execute a holistic strategic plan.</a:t>
            </a:r>
            <a:endParaRPr lang="en-HK" dirty="0"/>
          </a:p>
          <a:p>
            <a:r>
              <a:rPr lang="en-HK" dirty="0"/>
              <a:t>Although such thinking appears to be obvious, renowned organisations governments, e.g., MNC cases- Kodak, Thomas Cook, mainland’s Evergrande </a:t>
            </a:r>
            <a:r>
              <a:rPr lang="en-GB" dirty="0"/>
              <a:t>and local cases- MTR Corporation (construction project scandal),</a:t>
            </a:r>
            <a:r>
              <a:rPr lang="en-HK" dirty="0"/>
              <a:t> failed to learn from these common yet very expensive mistakes.</a:t>
            </a:r>
          </a:p>
          <a:p>
            <a:r>
              <a:rPr lang="en-HK" dirty="0"/>
              <a:t>At country level, </a:t>
            </a:r>
            <a:r>
              <a:rPr lang="en-GB" dirty="0"/>
              <a:t>leaders failed to holistically manage the COVID-19 pandemic in their countries and that oversight was very costly (Yu, 2021).</a:t>
            </a:r>
            <a:endParaRPr lang="en-HK" dirty="0"/>
          </a:p>
          <a:p>
            <a:r>
              <a:rPr lang="en-HK" dirty="0"/>
              <a:t>Operating environment is increasing challenging – pressures from ever rapid changing environment mandate for flexible organisational structure, customers are increasingly demanding – better products/services at lower cost prompt firms to be agile and to tighten up cost control (“</a:t>
            </a:r>
            <a:r>
              <a:rPr lang="en-HK" dirty="0">
                <a:solidFill>
                  <a:srgbClr val="FF0000"/>
                </a:solidFill>
              </a:rPr>
              <a:t>do more with less</a:t>
            </a:r>
            <a:r>
              <a:rPr lang="en-HK" dirty="0"/>
              <a:t>”, ever demanding on productivity, efficiency), conflicting demands from shareholders vs stakeholders… mandates a holistic approach to manage the challenges.</a:t>
            </a:r>
          </a:p>
          <a:p>
            <a:r>
              <a:rPr lang="en-HK" dirty="0"/>
              <a:t>Executives will find 3H framework is useful for theorising about their experiences in a holistic way. </a:t>
            </a:r>
          </a:p>
        </p:txBody>
      </p:sp>
      <p:sp>
        <p:nvSpPr>
          <p:cNvPr id="4" name="Slide Number Placeholder 3"/>
          <p:cNvSpPr>
            <a:spLocks noGrp="1"/>
          </p:cNvSpPr>
          <p:nvPr>
            <p:ph type="sldNum" sz="quarter" idx="12"/>
          </p:nvPr>
        </p:nvSpPr>
        <p:spPr/>
        <p:txBody>
          <a:bodyPr/>
          <a:lstStyle/>
          <a:p>
            <a:fld id="{348EFBDC-BB53-4A7C-A94D-EC7D67878992}" type="slidenum">
              <a:rPr lang="en-HK" smtClean="0"/>
              <a:t>27</a:t>
            </a:fld>
            <a:endParaRPr lang="en-HK" dirty="0"/>
          </a:p>
        </p:txBody>
      </p:sp>
    </p:spTree>
    <p:extLst>
      <p:ext uri="{BB962C8B-B14F-4D97-AF65-F5344CB8AC3E}">
        <p14:creationId xmlns:p14="http://schemas.microsoft.com/office/powerpoint/2010/main" val="2224580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893"/>
            <a:ext cx="10515600" cy="1325563"/>
          </a:xfrm>
        </p:spPr>
        <p:txBody>
          <a:bodyPr/>
          <a:lstStyle/>
          <a:p>
            <a:r>
              <a:rPr lang="en-US" dirty="0"/>
              <a:t>The Concept of:</a:t>
            </a:r>
          </a:p>
        </p:txBody>
      </p:sp>
      <p:sp>
        <p:nvSpPr>
          <p:cNvPr id="3" name="Content Placeholder 2"/>
          <p:cNvSpPr>
            <a:spLocks noGrp="1"/>
          </p:cNvSpPr>
          <p:nvPr>
            <p:ph idx="1"/>
          </p:nvPr>
        </p:nvSpPr>
        <p:spPr>
          <a:xfrm>
            <a:off x="624447" y="1150374"/>
            <a:ext cx="10515600" cy="4711957"/>
          </a:xfrm>
        </p:spPr>
        <p:txBody>
          <a:bodyPr>
            <a:normAutofit fontScale="92500" lnSpcReduction="20000"/>
          </a:bodyPr>
          <a:lstStyle/>
          <a:p>
            <a:pPr marL="0" indent="0">
              <a:buNone/>
            </a:pPr>
            <a:r>
              <a:rPr lang="en-US" sz="3200" b="1" dirty="0">
                <a:solidFill>
                  <a:srgbClr val="FF0000"/>
                </a:solidFill>
              </a:rPr>
              <a:t>Effectiveness</a:t>
            </a:r>
            <a:r>
              <a:rPr lang="en-US" dirty="0"/>
              <a:t> - The degree to which objectives/goals are achieved and the extent to which targeted problems are solved.</a:t>
            </a:r>
          </a:p>
          <a:p>
            <a:r>
              <a:rPr lang="en-US" dirty="0"/>
              <a:t>“Doing the right things.”  Peter Drucker</a:t>
            </a:r>
          </a:p>
          <a:p>
            <a:pPr marL="0" indent="0">
              <a:buNone/>
            </a:pPr>
            <a:r>
              <a:rPr lang="en-US" sz="3200" b="1" dirty="0">
                <a:solidFill>
                  <a:srgbClr val="FF0000"/>
                </a:solidFill>
              </a:rPr>
              <a:t>Efficiency</a:t>
            </a:r>
            <a:r>
              <a:rPr lang="en-US" dirty="0"/>
              <a:t> – Producing the best possible outputs with the lowest possible input factors (time, effort and required resources). </a:t>
            </a:r>
          </a:p>
          <a:p>
            <a:r>
              <a:rPr lang="en-US" dirty="0"/>
              <a:t>“Doing the things right” Peter Drucker</a:t>
            </a:r>
          </a:p>
          <a:p>
            <a:pPr marL="0" indent="0">
              <a:buNone/>
            </a:pPr>
            <a:endParaRPr lang="en-US" dirty="0"/>
          </a:p>
          <a:p>
            <a:pPr marL="0" indent="0">
              <a:buNone/>
            </a:pPr>
            <a:r>
              <a:rPr lang="en-US" b="1" dirty="0"/>
              <a:t>The dragon boat racing case-</a:t>
            </a:r>
            <a:r>
              <a:rPr lang="en-US" dirty="0"/>
              <a:t> </a:t>
            </a:r>
          </a:p>
          <a:p>
            <a:pPr marL="0" indent="0">
              <a:buNone/>
            </a:pPr>
            <a:r>
              <a:rPr lang="en-US" dirty="0"/>
              <a:t>The crew: the drummer, rowers, the cox.</a:t>
            </a:r>
          </a:p>
          <a:p>
            <a:pPr marL="0" indent="0">
              <a:buNone/>
            </a:pPr>
            <a:r>
              <a:rPr lang="en-US" dirty="0"/>
              <a:t>In 3H context,</a:t>
            </a:r>
          </a:p>
          <a:p>
            <a:pPr marL="0" indent="0">
              <a:buNone/>
            </a:pPr>
            <a:r>
              <a:rPr lang="en-US" dirty="0"/>
              <a:t>what role of each crew member is playing?</a:t>
            </a:r>
          </a:p>
          <a:p>
            <a:pPr marL="0" indent="0">
              <a:buNone/>
            </a:pPr>
            <a:r>
              <a:rPr lang="en-US" dirty="0"/>
              <a:t>What are the KSFs for winning the race?</a:t>
            </a:r>
          </a:p>
        </p:txBody>
      </p:sp>
      <p:sp>
        <p:nvSpPr>
          <p:cNvPr id="4" name="Slide Number Placeholder 3"/>
          <p:cNvSpPr>
            <a:spLocks noGrp="1"/>
          </p:cNvSpPr>
          <p:nvPr>
            <p:ph type="sldNum" sz="quarter" idx="12"/>
          </p:nvPr>
        </p:nvSpPr>
        <p:spPr/>
        <p:txBody>
          <a:bodyPr/>
          <a:lstStyle/>
          <a:p>
            <a:fld id="{348EFBDC-BB53-4A7C-A94D-EC7D67878992}" type="slidenum">
              <a:rPr lang="en-HK" smtClean="0"/>
              <a:t>28</a:t>
            </a:fld>
            <a:endParaRPr lang="en-HK"/>
          </a:p>
        </p:txBody>
      </p:sp>
      <p:pic>
        <p:nvPicPr>
          <p:cNvPr id="5" name="Picture 4"/>
          <p:cNvPicPr>
            <a:picLocks noChangeAspect="1"/>
          </p:cNvPicPr>
          <p:nvPr/>
        </p:nvPicPr>
        <p:blipFill>
          <a:blip r:embed="rId2"/>
          <a:stretch>
            <a:fillRect/>
          </a:stretch>
        </p:blipFill>
        <p:spPr>
          <a:xfrm>
            <a:off x="6951406" y="3910166"/>
            <a:ext cx="5240594" cy="2947834"/>
          </a:xfrm>
          <a:prstGeom prst="rect">
            <a:avLst/>
          </a:prstGeom>
        </p:spPr>
      </p:pic>
    </p:spTree>
    <p:extLst>
      <p:ext uri="{BB962C8B-B14F-4D97-AF65-F5344CB8AC3E}">
        <p14:creationId xmlns:p14="http://schemas.microsoft.com/office/powerpoint/2010/main" val="16910302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88" y="0"/>
            <a:ext cx="8252012" cy="796413"/>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3-H Related Theories and Concepts  </a:t>
            </a:r>
          </a:p>
        </p:txBody>
      </p:sp>
      <p:sp>
        <p:nvSpPr>
          <p:cNvPr id="3" name="Content Placeholder 2"/>
          <p:cNvSpPr>
            <a:spLocks noGrp="1"/>
          </p:cNvSpPr>
          <p:nvPr>
            <p:ph idx="1"/>
          </p:nvPr>
        </p:nvSpPr>
        <p:spPr>
          <a:xfrm>
            <a:off x="838200" y="639706"/>
            <a:ext cx="10515600" cy="6218294"/>
          </a:xfrm>
        </p:spPr>
        <p:txBody>
          <a:bodyPr>
            <a:noAutofit/>
          </a:bodyPr>
          <a:lstStyle/>
          <a:p>
            <a:pPr marL="0" indent="0">
              <a:buNone/>
            </a:pPr>
            <a:r>
              <a:rPr lang="en-HK" sz="2400" dirty="0"/>
              <a:t>H1 </a:t>
            </a:r>
            <a:r>
              <a:rPr lang="en-HK" sz="2400" b="1" dirty="0">
                <a:solidFill>
                  <a:srgbClr val="FF0000"/>
                </a:solidFill>
              </a:rPr>
              <a:t>Heart</a:t>
            </a:r>
            <a:r>
              <a:rPr lang="en-HK" sz="2400" dirty="0"/>
              <a:t>-related literature:</a:t>
            </a:r>
          </a:p>
          <a:p>
            <a:r>
              <a:rPr lang="en-HK" sz="2400" dirty="0"/>
              <a:t>Organisational behaviour (OB) related (e.g., motivation, emotion, commitment, engagement, satisfaction, trust);  leadership, management of change; values and organisational culture, cross-cultural management; communication;  managing groups and teams.</a:t>
            </a:r>
          </a:p>
          <a:p>
            <a:pPr marL="0" indent="0">
              <a:buNone/>
            </a:pPr>
            <a:r>
              <a:rPr lang="en-HK" sz="2400" dirty="0"/>
              <a:t>H2 </a:t>
            </a:r>
            <a:r>
              <a:rPr lang="en-HK" sz="2400" b="1" dirty="0">
                <a:solidFill>
                  <a:srgbClr val="FF0000"/>
                </a:solidFill>
              </a:rPr>
              <a:t>Head</a:t>
            </a:r>
            <a:r>
              <a:rPr lang="en-HK" sz="2400" dirty="0"/>
              <a:t>-related literature:</a:t>
            </a:r>
          </a:p>
          <a:p>
            <a:r>
              <a:rPr lang="en-HK" sz="2400" dirty="0"/>
              <a:t>Organisation architecture (organisational design, structure, alignment); strategic management related (e.g., macro-industry-industry analysis, institution, resource-based view, value chain, levels of strategy); management planning and control (e.g., balanced scorecard, strategy map).</a:t>
            </a:r>
          </a:p>
          <a:p>
            <a:pPr marL="0" indent="0">
              <a:buNone/>
            </a:pPr>
            <a:r>
              <a:rPr lang="en-HK" sz="2400" dirty="0"/>
              <a:t>H3 </a:t>
            </a:r>
            <a:r>
              <a:rPr lang="en-HK" sz="2400" b="1" dirty="0">
                <a:solidFill>
                  <a:srgbClr val="FF0000"/>
                </a:solidFill>
              </a:rPr>
              <a:t>Hand</a:t>
            </a:r>
            <a:r>
              <a:rPr lang="en-HK" sz="2400" dirty="0"/>
              <a:t>-related literature:</a:t>
            </a:r>
          </a:p>
          <a:p>
            <a:r>
              <a:rPr lang="en-HK" sz="2400" dirty="0"/>
              <a:t>Competence related; functional strategy and practices, e.g., HR related: recruiting process, performance and compensation systems, training and coaching skills.</a:t>
            </a:r>
          </a:p>
          <a:p>
            <a:r>
              <a:rPr lang="en-HK" sz="2000" dirty="0"/>
              <a:t>For detailed literature references see the </a:t>
            </a:r>
            <a:r>
              <a:rPr lang="en-HK" sz="2000" i="1" dirty="0"/>
              <a:t>Introduction to the 3H holistic management framework  </a:t>
            </a:r>
            <a:r>
              <a:rPr lang="en-HK" sz="2000" dirty="0"/>
              <a:t>paper</a:t>
            </a:r>
            <a:r>
              <a:rPr lang="en-HK" sz="2000" i="1" dirty="0"/>
              <a:t>.</a:t>
            </a:r>
          </a:p>
        </p:txBody>
      </p:sp>
      <p:sp>
        <p:nvSpPr>
          <p:cNvPr id="4" name="Slide Number Placeholder 3"/>
          <p:cNvSpPr>
            <a:spLocks noGrp="1"/>
          </p:cNvSpPr>
          <p:nvPr>
            <p:ph type="sldNum" sz="quarter" idx="12"/>
          </p:nvPr>
        </p:nvSpPr>
        <p:spPr/>
        <p:txBody>
          <a:bodyPr/>
          <a:lstStyle/>
          <a:p>
            <a:fld id="{348EFBDC-BB53-4A7C-A94D-EC7D67878992}" type="slidenum">
              <a:rPr lang="en-HK" smtClean="0"/>
              <a:t>29</a:t>
            </a:fld>
            <a:endParaRPr lang="en-HK" dirty="0"/>
          </a:p>
        </p:txBody>
      </p:sp>
    </p:spTree>
    <p:extLst>
      <p:ext uri="{BB962C8B-B14F-4D97-AF65-F5344CB8AC3E}">
        <p14:creationId xmlns:p14="http://schemas.microsoft.com/office/powerpoint/2010/main" val="41859649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4083"/>
            <a:ext cx="10515600" cy="1051033"/>
          </a:xfrm>
        </p:spPr>
        <p:txBody>
          <a:bodyPr>
            <a:normAutofit/>
          </a:bodyPr>
          <a:lstStyle/>
          <a:p>
            <a:pPr algn="ctr"/>
            <a:r>
              <a:rPr lang="en-GB" sz="3600" b="1" dirty="0"/>
              <a:t>The Concept of Holistic Management Approach</a:t>
            </a:r>
            <a:br>
              <a:rPr lang="en-GB" sz="3600" b="1" dirty="0"/>
            </a:br>
            <a:r>
              <a:rPr lang="en-GB" sz="2000" b="1" dirty="0"/>
              <a:t>for full elaboration please refer to “Introducing the 3H Holistic Management Framework”</a:t>
            </a:r>
          </a:p>
        </p:txBody>
      </p:sp>
      <p:sp>
        <p:nvSpPr>
          <p:cNvPr id="3" name="Content Placeholder 2"/>
          <p:cNvSpPr>
            <a:spLocks noGrp="1"/>
          </p:cNvSpPr>
          <p:nvPr>
            <p:ph idx="1"/>
          </p:nvPr>
        </p:nvSpPr>
        <p:spPr>
          <a:xfrm>
            <a:off x="838200" y="1323896"/>
            <a:ext cx="10515600" cy="5938210"/>
          </a:xfrm>
        </p:spPr>
        <p:txBody>
          <a:bodyPr>
            <a:normAutofit fontScale="77500" lnSpcReduction="20000"/>
          </a:bodyPr>
          <a:lstStyle/>
          <a:p>
            <a:pPr marL="0" indent="0">
              <a:buNone/>
            </a:pPr>
            <a:r>
              <a:rPr lang="en-HK" b="1" i="1" dirty="0"/>
              <a:t>The necessary and sufficient conditions (</a:t>
            </a:r>
            <a:r>
              <a:rPr lang="en-HK" i="1" dirty="0">
                <a:solidFill>
                  <a:srgbClr val="FF0000"/>
                </a:solidFill>
              </a:rPr>
              <a:t>independent/moderating</a:t>
            </a:r>
            <a:r>
              <a:rPr lang="en-HK" b="1" i="1" dirty="0"/>
              <a:t> variables) for framework application contributing to effective and efficient organisational performance (</a:t>
            </a:r>
            <a:r>
              <a:rPr lang="en-HK" b="1" i="1" dirty="0">
                <a:solidFill>
                  <a:srgbClr val="FF0000"/>
                </a:solidFill>
              </a:rPr>
              <a:t>dependent</a:t>
            </a:r>
            <a:r>
              <a:rPr lang="en-HK" b="1" i="1" dirty="0"/>
              <a:t> variable).</a:t>
            </a:r>
          </a:p>
          <a:p>
            <a:pPr marL="0" indent="0">
              <a:buNone/>
            </a:pPr>
            <a:r>
              <a:rPr lang="en-GB" b="1" dirty="0"/>
              <a:t>Independent </a:t>
            </a:r>
            <a:r>
              <a:rPr lang="en-GB" dirty="0"/>
              <a:t>Variables – Heart, Head and Hand domains:</a:t>
            </a:r>
          </a:p>
          <a:p>
            <a:pPr lvl="0"/>
            <a:r>
              <a:rPr lang="en-HK" dirty="0"/>
              <a:t>Heart (H1) domain proxy variables, e.g., leadership, which motivate es and engages employees is a necessary factor, but not sufficient for 3H framework implementation;</a:t>
            </a:r>
            <a:endParaRPr lang="en-GB" dirty="0"/>
          </a:p>
          <a:p>
            <a:pPr lvl="0"/>
            <a:r>
              <a:rPr lang="en-HK" dirty="0"/>
              <a:t>Head (H2) domain proxy variables, e.g., strategy, which directs the organisation to capitalise on opportunities and cope with challenges is also a necessary factor, but …..;</a:t>
            </a:r>
            <a:endParaRPr lang="en-GB" dirty="0"/>
          </a:p>
          <a:p>
            <a:pPr lvl="0"/>
            <a:r>
              <a:rPr lang="en-HK" dirty="0"/>
              <a:t>Hand (H3) domain proxy variables, e.g., workforce competences, which determines the quality of strategy implementation is another necessary factor, but …..;</a:t>
            </a:r>
            <a:endParaRPr lang="en-GB" dirty="0"/>
          </a:p>
          <a:p>
            <a:pPr lvl="0"/>
            <a:r>
              <a:rPr lang="en-HK" b="1" i="1" dirty="0">
                <a:solidFill>
                  <a:srgbClr val="FF0000"/>
                </a:solidFill>
              </a:rPr>
              <a:t>Synthesis</a:t>
            </a:r>
            <a:r>
              <a:rPr lang="en-HK" dirty="0"/>
              <a:t> among three domains of H1, H2 and H3 seamlessly shall secure the  </a:t>
            </a:r>
            <a:r>
              <a:rPr lang="en-HK" u="sng" dirty="0">
                <a:solidFill>
                  <a:srgbClr val="FF0000"/>
                </a:solidFill>
              </a:rPr>
              <a:t>sufficient </a:t>
            </a:r>
            <a:r>
              <a:rPr lang="en-HK" dirty="0"/>
              <a:t>conditions for the effective framework application  Case 1 in the diagram below illustrates the conditions. The greater the congruence area the better. </a:t>
            </a:r>
            <a:endParaRPr lang="en-GB" dirty="0"/>
          </a:p>
          <a:p>
            <a:r>
              <a:rPr lang="en-HK" dirty="0"/>
              <a:t>The </a:t>
            </a:r>
            <a:r>
              <a:rPr lang="en-HK" b="1" dirty="0"/>
              <a:t>dependent</a:t>
            </a:r>
            <a:r>
              <a:rPr lang="en-HK" dirty="0"/>
              <a:t> variable can be at the corporate level, e.g., organisational performance, or at the project level, e.g., digital transformation, a new product development.</a:t>
            </a:r>
          </a:p>
          <a:p>
            <a:r>
              <a:rPr lang="en-HK" dirty="0"/>
              <a:t>For independent and dependent variables, they should be well defined, quantifiable and detailed about how they will be measured. </a:t>
            </a:r>
            <a:endParaRPr lang="en-GB" dirty="0"/>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30</a:t>
            </a:fld>
            <a:endParaRPr lang="en-HK" dirty="0"/>
          </a:p>
        </p:txBody>
      </p:sp>
    </p:spTree>
    <p:extLst>
      <p:ext uri="{BB962C8B-B14F-4D97-AF65-F5344CB8AC3E}">
        <p14:creationId xmlns:p14="http://schemas.microsoft.com/office/powerpoint/2010/main" val="25494548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026"/>
            <a:ext cx="10515600" cy="453224"/>
          </a:xfrm>
        </p:spPr>
        <p:txBody>
          <a:bodyPr>
            <a:noAutofit/>
          </a:bodyPr>
          <a:lstStyle/>
          <a:p>
            <a:pPr algn="ctr"/>
            <a:r>
              <a:rPr lang="en-HK" sz="2800" b="1" dirty="0"/>
              <a:t>3H Framework’s Algebraic Expression</a:t>
            </a:r>
            <a:endParaRPr lang="en-HK" sz="2400" dirty="0"/>
          </a:p>
        </p:txBody>
      </p:sp>
      <p:sp>
        <p:nvSpPr>
          <p:cNvPr id="4" name="Content Placeholder 3"/>
          <p:cNvSpPr>
            <a:spLocks noGrp="1"/>
          </p:cNvSpPr>
          <p:nvPr>
            <p:ph idx="1"/>
          </p:nvPr>
        </p:nvSpPr>
        <p:spPr>
          <a:xfrm>
            <a:off x="567559" y="780415"/>
            <a:ext cx="11393213" cy="6245750"/>
          </a:xfrm>
        </p:spPr>
        <p:txBody>
          <a:bodyPr>
            <a:normAutofit fontScale="85000" lnSpcReduction="20000"/>
          </a:bodyPr>
          <a:lstStyle/>
          <a:p>
            <a:pPr marL="0" indent="0">
              <a:buNone/>
            </a:pPr>
            <a:r>
              <a:rPr lang="en-HK" i="1" dirty="0"/>
              <a:t>Organisation performance, the dependent variable, is a function of the complements and intersections among Heart (H</a:t>
            </a:r>
            <a:r>
              <a:rPr lang="en-HK" b="1" i="1" baseline="30000" dirty="0"/>
              <a:t>1</a:t>
            </a:r>
            <a:r>
              <a:rPr lang="en-HK" i="1" dirty="0"/>
              <a:t>), Head (H</a:t>
            </a:r>
            <a:r>
              <a:rPr lang="en-HK" b="1" i="1" baseline="30000" dirty="0"/>
              <a:t>2</a:t>
            </a:r>
            <a:r>
              <a:rPr lang="en-HK" i="1" dirty="0"/>
              <a:t>) and Hand (H</a:t>
            </a:r>
            <a:r>
              <a:rPr lang="en-HK" b="1" i="1" baseline="30000" dirty="0"/>
              <a:t>3</a:t>
            </a:r>
            <a:r>
              <a:rPr lang="en-HK" i="1" dirty="0"/>
              <a:t>) independent variables of that organisation.</a:t>
            </a:r>
            <a:endParaRPr lang="en-GB" dirty="0"/>
          </a:p>
          <a:p>
            <a:pPr marL="0" indent="0">
              <a:buNone/>
            </a:pPr>
            <a:r>
              <a:rPr lang="en-HK" sz="3300" b="1" dirty="0">
                <a:solidFill>
                  <a:srgbClr val="C00000"/>
                </a:solidFill>
              </a:rPr>
              <a:t>OP = </a:t>
            </a:r>
            <a:r>
              <a:rPr lang="en-HK" sz="3300" b="1" i="1" dirty="0">
                <a:solidFill>
                  <a:srgbClr val="C00000"/>
                </a:solidFill>
              </a:rPr>
              <a:t>f </a:t>
            </a:r>
            <a:r>
              <a:rPr lang="en-HK" sz="3300" b="1" dirty="0">
                <a:solidFill>
                  <a:srgbClr val="C00000"/>
                </a:solidFill>
              </a:rPr>
              <a:t>(H</a:t>
            </a:r>
            <a:r>
              <a:rPr lang="en-HK" sz="3300" b="1" baseline="30000" dirty="0">
                <a:solidFill>
                  <a:srgbClr val="C00000"/>
                </a:solidFill>
              </a:rPr>
              <a:t>1</a:t>
            </a:r>
            <a:r>
              <a:rPr lang="en-GB" sz="3300" b="1" dirty="0">
                <a:solidFill>
                  <a:srgbClr val="C00000"/>
                </a:solidFill>
              </a:rPr>
              <a:t>∩</a:t>
            </a:r>
            <a:r>
              <a:rPr lang="en-HK" sz="3300" b="1" dirty="0">
                <a:solidFill>
                  <a:srgbClr val="C00000"/>
                </a:solidFill>
              </a:rPr>
              <a:t>H</a:t>
            </a:r>
            <a:r>
              <a:rPr lang="en-HK" sz="3300" b="1" baseline="30000" dirty="0">
                <a:solidFill>
                  <a:srgbClr val="C00000"/>
                </a:solidFill>
              </a:rPr>
              <a:t>2 </a:t>
            </a:r>
            <a:r>
              <a:rPr lang="en-GB" sz="3300" b="1" dirty="0">
                <a:solidFill>
                  <a:srgbClr val="C00000"/>
                </a:solidFill>
              </a:rPr>
              <a:t>∩</a:t>
            </a:r>
            <a:r>
              <a:rPr lang="en-HK" sz="3300" b="1" dirty="0">
                <a:solidFill>
                  <a:srgbClr val="C00000"/>
                </a:solidFill>
              </a:rPr>
              <a:t>H</a:t>
            </a:r>
            <a:r>
              <a:rPr lang="en-HK" sz="3300" b="1" baseline="30000" dirty="0">
                <a:solidFill>
                  <a:srgbClr val="C00000"/>
                </a:solidFill>
              </a:rPr>
              <a:t>3</a:t>
            </a:r>
            <a:r>
              <a:rPr lang="en-HK" sz="3300" b="1" dirty="0">
                <a:solidFill>
                  <a:srgbClr val="C00000"/>
                </a:solidFill>
              </a:rPr>
              <a:t>) </a:t>
            </a:r>
            <a:endParaRPr lang="en-GB" b="1" dirty="0">
              <a:solidFill>
                <a:srgbClr val="C00000"/>
              </a:solidFill>
            </a:endParaRPr>
          </a:p>
          <a:p>
            <a:pPr marL="0" indent="0">
              <a:buNone/>
            </a:pPr>
            <a:r>
              <a:rPr lang="en-HK" dirty="0"/>
              <a:t>OP = Organisational Performance</a:t>
            </a:r>
            <a:endParaRPr lang="en-GB" dirty="0"/>
          </a:p>
          <a:p>
            <a:pPr marL="0" indent="0">
              <a:buNone/>
            </a:pPr>
            <a:r>
              <a:rPr lang="en-GB" b="1" dirty="0"/>
              <a:t>∩</a:t>
            </a:r>
            <a:r>
              <a:rPr lang="en-HK" dirty="0"/>
              <a:t> = Intersection of each H domain via common elements (e.g., culture, policy, systems). The level of synthesis among 3 H domains is hypothesised </a:t>
            </a:r>
            <a:r>
              <a:rPr lang="en-HK" dirty="0">
                <a:solidFill>
                  <a:srgbClr val="C00000"/>
                </a:solidFill>
              </a:rPr>
              <a:t>positively correlated and has causality relationship </a:t>
            </a:r>
            <a:r>
              <a:rPr lang="en-HK" dirty="0"/>
              <a:t>with the organisational performance.</a:t>
            </a:r>
            <a:endParaRPr lang="en-GB" dirty="0"/>
          </a:p>
          <a:p>
            <a:pPr marL="0" indent="0">
              <a:buNone/>
            </a:pPr>
            <a:r>
              <a:rPr lang="en-HK" dirty="0"/>
              <a:t>H</a:t>
            </a:r>
            <a:r>
              <a:rPr lang="en-HK" b="1" baseline="30000" dirty="0"/>
              <a:t>1</a:t>
            </a:r>
            <a:r>
              <a:rPr lang="en-HK" dirty="0"/>
              <a:t> = Heart domain (people related: emotional appeal, leading, motivating and engaging 	people abilities)</a:t>
            </a:r>
            <a:endParaRPr lang="en-GB" dirty="0"/>
          </a:p>
          <a:p>
            <a:pPr marL="0" indent="0">
              <a:buNone/>
            </a:pPr>
            <a:r>
              <a:rPr lang="en-HK" dirty="0"/>
              <a:t>H</a:t>
            </a:r>
            <a:r>
              <a:rPr lang="en-HK" b="1" baseline="30000" dirty="0"/>
              <a:t>2</a:t>
            </a:r>
            <a:r>
              <a:rPr lang="en-HK" dirty="0"/>
              <a:t> = Head domain (strategic, organisation and business model related: logical &amp; strategic 	 planning, organisational design, cognitive abilities)</a:t>
            </a:r>
            <a:endParaRPr lang="en-GB" dirty="0"/>
          </a:p>
          <a:p>
            <a:pPr marL="0" indent="0">
              <a:buNone/>
            </a:pPr>
            <a:r>
              <a:rPr lang="en-HK" dirty="0"/>
              <a:t>H</a:t>
            </a:r>
            <a:r>
              <a:rPr lang="en-HK" b="1" baseline="30000" dirty="0"/>
              <a:t>3</a:t>
            </a:r>
            <a:r>
              <a:rPr lang="en-HK" dirty="0"/>
              <a:t> = Hand domain (task-oriented issues and competence related: operational/functional 	skills &amp; abilities).</a:t>
            </a:r>
            <a:endParaRPr lang="en-GB" dirty="0"/>
          </a:p>
          <a:p>
            <a:r>
              <a:rPr lang="en-HK" i="1" dirty="0"/>
              <a:t>Each H’s domain may carry different weights of importance to managerial decision makings.  Often, H1 carries heavier weight than H2 and H3, whereas H2 carries a relatively heavier weight than H3.  Reasons being, even though an organisation’s strategy, systems and competence are most advanced, if the leader fails to unify and motivate people to achieve strategic goals, the organisation would wither.  </a:t>
            </a:r>
            <a:endParaRPr lang="en-GB" dirty="0"/>
          </a:p>
        </p:txBody>
      </p:sp>
    </p:spTree>
    <p:extLst>
      <p:ext uri="{BB962C8B-B14F-4D97-AF65-F5344CB8AC3E}">
        <p14:creationId xmlns:p14="http://schemas.microsoft.com/office/powerpoint/2010/main" val="18431601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32</a:t>
            </a:fld>
            <a:endParaRPr lang="en-US" altLang="zh-CN" sz="1400"/>
          </a:p>
        </p:txBody>
      </p:sp>
      <p:sp>
        <p:nvSpPr>
          <p:cNvPr id="20483" name="Text Box 3"/>
          <p:cNvSpPr txBox="1">
            <a:spLocks noChangeArrowheads="1"/>
          </p:cNvSpPr>
          <p:nvPr/>
        </p:nvSpPr>
        <p:spPr bwMode="auto">
          <a:xfrm>
            <a:off x="189186" y="-3194"/>
            <a:ext cx="1172097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3200" b="1" dirty="0">
                <a:solidFill>
                  <a:srgbClr val="002060"/>
                </a:solidFill>
                <a:latin typeface="Verdana" panose="020B0604030504040204" pitchFamily="34" charset="0"/>
                <a:ea typeface="Verdana" panose="020B0604030504040204" pitchFamily="34" charset="0"/>
              </a:rPr>
              <a:t>Yu’s 3H Holistic Management Framework</a:t>
            </a:r>
            <a:endParaRPr lang="en-US" altLang="zh-CN" sz="3200" b="1" dirty="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800100" y="1972470"/>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ext uri="{D42A27DB-BD31-4B8C-83A1-F6EECF244321}">
                  <p14:modId xmlns:p14="http://schemas.microsoft.com/office/powerpoint/2010/main" val="853149300"/>
                </p:ext>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name="Bitmap Image" r:id="rId3" imgW="0" imgH="0" progId="Paint.Picture">
                    <p:embed/>
                  </p:oleObj>
                </mc:Choice>
                <mc:Fallback>
                  <p:oleObj name="Bitmap Image" r:id="rId3" imgW="0" imgH="0" progId="Paint.Picture">
                    <p:embed/>
                    <p:pic>
                      <p:nvPicPr>
                        <p:cNvPr id="9240" name="Object 9"/>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20504" name="Group 24"/>
          <p:cNvGrpSpPr>
            <a:grpSpLocks/>
          </p:cNvGrpSpPr>
          <p:nvPr/>
        </p:nvGrpSpPr>
        <p:grpSpPr bwMode="auto">
          <a:xfrm>
            <a:off x="5672287" y="813113"/>
            <a:ext cx="6771483" cy="6013653"/>
            <a:chOff x="2875" y="576"/>
            <a:chExt cx="3931" cy="4359"/>
          </a:xfrm>
        </p:grpSpPr>
        <p:sp>
          <p:nvSpPr>
            <p:cNvPr id="20493" name="Text Box 13"/>
            <p:cNvSpPr txBox="1">
              <a:spLocks noChangeArrowheads="1"/>
            </p:cNvSpPr>
            <p:nvPr/>
          </p:nvSpPr>
          <p:spPr bwMode="auto">
            <a:xfrm>
              <a:off x="2946" y="576"/>
              <a:ext cx="3860" cy="1011"/>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lvl="0">
                <a:lnSpc>
                  <a:spcPct val="90000"/>
                </a:lnSpc>
                <a:spcBef>
                  <a:spcPts val="1000"/>
                </a:spcBef>
              </a:pPr>
              <a:r>
                <a:rPr lang="en-US" altLang="zh-CN" sz="2500" dirty="0">
                  <a:solidFill>
                    <a:schemeClr val="tx2"/>
                  </a:solidFill>
                </a:rPr>
                <a:t>Scenarios resulting from different H domains' interceptions – fulfilling the necessary and sufficient conditions            </a:t>
              </a:r>
              <a:r>
                <a:rPr lang="en-HK" sz="2400" b="1" dirty="0">
                  <a:solidFill>
                    <a:srgbClr val="FF0000"/>
                  </a:solidFill>
                </a:rPr>
                <a:t>OP = </a:t>
              </a:r>
              <a:r>
                <a:rPr lang="en-HK" sz="2400" b="1" i="1" dirty="0">
                  <a:solidFill>
                    <a:srgbClr val="FF0000"/>
                  </a:solidFill>
                </a:rPr>
                <a:t>f </a:t>
              </a:r>
              <a:r>
                <a:rPr lang="en-HK" sz="2400" b="1" dirty="0">
                  <a:solidFill>
                    <a:srgbClr val="FF0000"/>
                  </a:solidFill>
                </a:rPr>
                <a:t>(H</a:t>
              </a:r>
              <a:r>
                <a:rPr lang="en-HK" sz="2400" b="1" baseline="30000" dirty="0">
                  <a:solidFill>
                    <a:srgbClr val="FF0000"/>
                  </a:solidFill>
                </a:rPr>
                <a:t>1</a:t>
              </a:r>
              <a:r>
                <a:rPr lang="en-GB" sz="2400" b="1" dirty="0">
                  <a:solidFill>
                    <a:srgbClr val="FF0000"/>
                  </a:solidFill>
                </a:rPr>
                <a:t>∩</a:t>
              </a:r>
              <a:r>
                <a:rPr lang="en-HK" sz="2400" b="1" dirty="0">
                  <a:solidFill>
                    <a:srgbClr val="FF0000"/>
                  </a:solidFill>
                </a:rPr>
                <a:t>H</a:t>
              </a:r>
              <a:r>
                <a:rPr lang="en-HK" sz="2400" b="1" baseline="30000" dirty="0">
                  <a:solidFill>
                    <a:srgbClr val="FF0000"/>
                  </a:solidFill>
                </a:rPr>
                <a:t>2 </a:t>
              </a:r>
              <a:r>
                <a:rPr lang="en-GB" sz="2400" b="1" dirty="0">
                  <a:solidFill>
                    <a:srgbClr val="FF0000"/>
                  </a:solidFill>
                </a:rPr>
                <a:t>∩</a:t>
              </a:r>
              <a:r>
                <a:rPr lang="en-HK" sz="2400" b="1" dirty="0">
                  <a:solidFill>
                    <a:srgbClr val="FF0000"/>
                  </a:solidFill>
                </a:rPr>
                <a:t>H</a:t>
              </a:r>
              <a:r>
                <a:rPr lang="en-HK" sz="2400" b="1" baseline="30000" dirty="0">
                  <a:solidFill>
                    <a:srgbClr val="FF0000"/>
                  </a:solidFill>
                </a:rPr>
                <a:t>3</a:t>
              </a:r>
              <a:r>
                <a:rPr lang="en-HK" sz="2400" b="1" dirty="0">
                  <a:solidFill>
                    <a:srgbClr val="FF0000"/>
                  </a:solidFill>
                </a:rPr>
                <a:t>) </a:t>
              </a:r>
              <a:endParaRPr lang="en-GB" sz="2400" b="1" dirty="0">
                <a:solidFill>
                  <a:srgbClr val="FF0000"/>
                </a:solidFill>
              </a:endParaRPr>
            </a:p>
            <a:p>
              <a:pPr>
                <a:spcBef>
                  <a:spcPct val="50000"/>
                </a:spcBef>
                <a:defRPr/>
              </a:pPr>
              <a:endParaRPr lang="en-US" altLang="zh-CN" sz="2500" dirty="0">
                <a:solidFill>
                  <a:schemeClr val="tx2"/>
                </a:solidFill>
                <a:latin typeface="Times New Roman" pitchFamily="18" charset="0"/>
              </a:endParaRPr>
            </a:p>
          </p:txBody>
        </p:sp>
        <p:grpSp>
          <p:nvGrpSpPr>
            <p:cNvPr id="9228" name="Group 23"/>
            <p:cNvGrpSpPr>
              <a:grpSpLocks/>
            </p:cNvGrpSpPr>
            <p:nvPr/>
          </p:nvGrpSpPr>
          <p:grpSpPr bwMode="auto">
            <a:xfrm>
              <a:off x="2875" y="1433"/>
              <a:ext cx="3644" cy="3502"/>
              <a:chOff x="2875" y="1433"/>
              <a:chExt cx="3644" cy="3502"/>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513" cy="3502"/>
                <a:chOff x="3006" y="1433"/>
                <a:chExt cx="3513" cy="3502"/>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a:effectLst>
                        <a:outerShdw blurRad="38100" dist="38100" dir="2700000" algn="tl">
                          <a:srgbClr val="000000"/>
                        </a:outerShdw>
                      </a:effectLst>
                    </a:rPr>
                    <a:t>Case 1- Committed &amp; capable of managing the right thing</a:t>
                  </a:r>
                  <a:r>
                    <a:rPr lang="en-HK" dirty="0"/>
                    <a:t> </a:t>
                  </a:r>
                  <a:r>
                    <a:rPr lang="en-HK" sz="2400" b="1" dirty="0"/>
                    <a:t>(H</a:t>
                  </a:r>
                  <a:r>
                    <a:rPr lang="en-HK" sz="2400" b="1" baseline="30000" dirty="0"/>
                    <a:t>1</a:t>
                  </a:r>
                  <a:r>
                    <a:rPr lang="en-GB" sz="2400" b="1" dirty="0"/>
                    <a:t>∩</a:t>
                  </a:r>
                  <a:r>
                    <a:rPr lang="en-HK" sz="2400" b="1" dirty="0"/>
                    <a:t>H</a:t>
                  </a:r>
                  <a:r>
                    <a:rPr lang="en-HK" sz="2400" b="1" baseline="30000" dirty="0"/>
                    <a:t>2 </a:t>
                  </a:r>
                  <a:r>
                    <a:rPr lang="en-GB" sz="2400" b="1" dirty="0"/>
                    <a:t>∩</a:t>
                  </a:r>
                  <a:r>
                    <a:rPr lang="en-HK" sz="2400" b="1" dirty="0"/>
                    <a:t>H</a:t>
                  </a:r>
                  <a:r>
                    <a:rPr lang="en-HK" sz="2400" b="1" baseline="30000" dirty="0"/>
                    <a:t>3</a:t>
                  </a:r>
                  <a:r>
                    <a:rPr lang="en-HK" sz="2400" b="1" dirty="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73" y="1919"/>
                  <a:ext cx="3046"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2 – Uncommitted but capable of managing the right thing </a:t>
                  </a:r>
                  <a:r>
                    <a:rPr lang="en-HK" sz="2400" b="1" dirty="0">
                      <a:solidFill>
                        <a:prstClr val="black"/>
                      </a:solidFill>
                    </a:rPr>
                    <a:t>(H</a:t>
                  </a:r>
                  <a:r>
                    <a:rPr lang="en-HK" sz="2400" b="1" baseline="30000" dirty="0">
                      <a:solidFill>
                        <a:prstClr val="black"/>
                      </a:solidFill>
                    </a:rPr>
                    <a:t>2 </a:t>
                  </a:r>
                  <a:r>
                    <a:rPr lang="en-GB" sz="2400" b="1" dirty="0">
                      <a:solidFill>
                        <a:prstClr val="black"/>
                      </a:solidFill>
                    </a:rPr>
                    <a:t>∩</a:t>
                  </a:r>
                  <a:r>
                    <a:rPr lang="en-HK" sz="2400" b="1" dirty="0">
                      <a:solidFill>
                        <a:prstClr val="black"/>
                      </a:solidFill>
                    </a:rPr>
                    <a:t>H</a:t>
                  </a:r>
                  <a:r>
                    <a:rPr lang="en-HK" sz="2400" b="1" baseline="30000" dirty="0">
                      <a:solidFill>
                        <a:prstClr val="black"/>
                      </a:solidFill>
                    </a:rPr>
                    <a:t>3</a:t>
                  </a:r>
                  <a:r>
                    <a:rPr lang="en-HK" sz="2400" b="1" dirty="0">
                      <a:solidFill>
                        <a:prstClr val="black"/>
                      </a:solidFill>
                    </a:rPr>
                    <a:t>) - H</a:t>
                  </a:r>
                  <a:r>
                    <a:rPr lang="en-HK" sz="2400" b="1" baseline="30000" dirty="0"/>
                    <a:t>1</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467" y="2492"/>
                  <a:ext cx="3052"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3 - Committed &amp; capable, but not sure managing the right thing </a:t>
                  </a:r>
                  <a:r>
                    <a:rPr lang="en-HK" sz="2400" b="1" dirty="0">
                      <a:solidFill>
                        <a:prstClr val="black"/>
                      </a:solidFill>
                    </a:rPr>
                    <a:t>(H</a:t>
                  </a:r>
                  <a:r>
                    <a:rPr lang="en-HK" sz="2400" b="1" baseline="30000" dirty="0">
                      <a:solidFill>
                        <a:prstClr val="black"/>
                      </a:solidFill>
                    </a:rPr>
                    <a:t>1</a:t>
                  </a:r>
                  <a:r>
                    <a:rPr lang="en-GB" sz="2400" b="1" dirty="0">
                      <a:solidFill>
                        <a:prstClr val="black"/>
                      </a:solidFill>
                    </a:rPr>
                    <a:t>∩</a:t>
                  </a:r>
                  <a:r>
                    <a:rPr lang="en-HK" sz="2400" b="1" dirty="0">
                      <a:solidFill>
                        <a:prstClr val="black"/>
                      </a:solidFill>
                    </a:rPr>
                    <a:t>H</a:t>
                  </a:r>
                  <a:r>
                    <a:rPr lang="en-HK" sz="2400" b="1" baseline="30000" dirty="0">
                      <a:solidFill>
                        <a:prstClr val="black"/>
                      </a:solidFill>
                    </a:rPr>
                    <a:t>3</a:t>
                  </a:r>
                  <a:r>
                    <a:rPr lang="en-HK" sz="2400" b="1" dirty="0">
                      <a:solidFill>
                        <a:prstClr val="black"/>
                      </a:solidFill>
                    </a:rPr>
                    <a:t>) - H</a:t>
                  </a:r>
                  <a:r>
                    <a:rPr lang="en-HK" sz="2400" b="1" baseline="30000" dirty="0">
                      <a:solidFill>
                        <a:prstClr val="black"/>
                      </a:solidFill>
                    </a:rPr>
                    <a:t>2</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464" y="3060"/>
                  <a:ext cx="2890" cy="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4 - Committed and well planned but don't know how to execute it right  </a:t>
                  </a:r>
                  <a:r>
                    <a:rPr lang="en-HK" sz="2400" b="1" dirty="0">
                      <a:solidFill>
                        <a:prstClr val="black"/>
                      </a:solidFill>
                    </a:rPr>
                    <a:t>(H</a:t>
                  </a:r>
                  <a:r>
                    <a:rPr lang="en-HK" sz="2400" b="1" baseline="30000" dirty="0">
                      <a:solidFill>
                        <a:prstClr val="black"/>
                      </a:solidFill>
                    </a:rPr>
                    <a:t>1</a:t>
                  </a:r>
                  <a:r>
                    <a:rPr lang="en-GB" sz="2400" b="1" dirty="0">
                      <a:solidFill>
                        <a:prstClr val="black"/>
                      </a:solidFill>
                    </a:rPr>
                    <a:t>∩</a:t>
                  </a:r>
                  <a:r>
                    <a:rPr lang="en-HK" sz="2400" b="1" dirty="0">
                      <a:solidFill>
                        <a:prstClr val="black"/>
                      </a:solidFill>
                    </a:rPr>
                    <a:t>H</a:t>
                  </a:r>
                  <a:r>
                    <a:rPr lang="en-HK" sz="2400" b="1" baseline="30000" dirty="0">
                      <a:solidFill>
                        <a:prstClr val="black"/>
                      </a:solidFill>
                    </a:rPr>
                    <a:t>2</a:t>
                  </a:r>
                  <a:r>
                    <a:rPr lang="en-HK" sz="2400" b="1" dirty="0">
                      <a:solidFill>
                        <a:prstClr val="black"/>
                      </a:solidFill>
                    </a:rPr>
                    <a:t>) - H</a:t>
                  </a:r>
                  <a:r>
                    <a:rPr lang="en-HK" sz="2400" b="1" baseline="30000" dirty="0">
                      <a:solidFill>
                        <a:prstClr val="black"/>
                      </a:solidFill>
                    </a:rPr>
                    <a:t>3</a:t>
                  </a:r>
                </a:p>
                <a:p>
                  <a:pPr lvl="0">
                    <a:defRPr/>
                  </a:pPr>
                  <a:endParaRPr lang="en-HK" sz="2400" b="1" baseline="30000" dirty="0">
                    <a:solidFill>
                      <a:prstClr val="black"/>
                    </a:solidFill>
                  </a:endParaRPr>
                </a:p>
                <a:p>
                  <a:pPr lvl="0">
                    <a:defRPr/>
                  </a:pPr>
                  <a:endParaRPr lang="en-HK" sz="2400" b="1" baseline="30000" dirty="0">
                    <a:solidFill>
                      <a:prstClr val="black"/>
                    </a:solidFill>
                  </a:endParaRPr>
                </a:p>
                <a:p>
                  <a:pPr lvl="0">
                    <a:defRPr/>
                  </a:pPr>
                  <a:r>
                    <a:rPr lang="en-GB" altLang="zh-CN" sz="2400" b="1" baseline="30000" dirty="0">
                      <a:solidFill>
                        <a:prstClr val="black"/>
                      </a:solidFill>
                      <a:effectLst>
                        <a:outerShdw blurRad="38100" dist="38100" dir="2700000" algn="tl">
                          <a:srgbClr val="000000"/>
                        </a:outerShdw>
                      </a:effectLst>
                    </a:rPr>
                    <a:t>Effective coordination between H domains is assumed in above cases.</a:t>
                  </a:r>
                </a:p>
                <a:p>
                  <a:pPr lvl="0">
                    <a:defRPr/>
                  </a:pPr>
                  <a:endParaRPr lang="en-HK" altLang="zh-CN" sz="2400" b="1" baseline="30000" dirty="0">
                    <a:solidFill>
                      <a:prstClr val="black"/>
                    </a:solidFill>
                    <a:effectLst>
                      <a:outerShdw blurRad="38100" dist="38100" dir="2700000" algn="tl">
                        <a:srgbClr val="000000"/>
                      </a:outerShdw>
                    </a:effectLst>
                  </a:endParaRPr>
                </a:p>
                <a:p>
                  <a:pPr lvl="0">
                    <a:defRPr/>
                  </a:pP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14158517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Guess how many ways that an organisation’s performance can be weakened?</a:t>
            </a:r>
          </a:p>
        </p:txBody>
      </p:sp>
      <p:pic>
        <p:nvPicPr>
          <p:cNvPr id="5" name="Content Placeholder 4"/>
          <p:cNvPicPr>
            <a:picLocks noGrp="1" noChangeAspect="1"/>
          </p:cNvPicPr>
          <p:nvPr>
            <p:ph idx="1"/>
          </p:nvPr>
        </p:nvPicPr>
        <p:blipFill>
          <a:blip r:embed="rId2"/>
          <a:stretch>
            <a:fillRect/>
          </a:stretch>
        </p:blipFill>
        <p:spPr>
          <a:xfrm>
            <a:off x="2648607" y="2091559"/>
            <a:ext cx="6294213" cy="337382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33</a:t>
            </a:fld>
            <a:endParaRPr lang="en-HK" dirty="0"/>
          </a:p>
        </p:txBody>
      </p:sp>
    </p:spTree>
    <p:extLst>
      <p:ext uri="{BB962C8B-B14F-4D97-AF65-F5344CB8AC3E}">
        <p14:creationId xmlns:p14="http://schemas.microsoft.com/office/powerpoint/2010/main" val="461098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07" y="130962"/>
            <a:ext cx="10515600" cy="331494"/>
          </a:xfrm>
        </p:spPr>
        <p:txBody>
          <a:bodyPr>
            <a:noAutofit/>
          </a:bodyPr>
          <a:lstStyle/>
          <a:p>
            <a:pPr algn="ctr"/>
            <a:r>
              <a:rPr lang="en-HK" sz="2800" b="1" dirty="0">
                <a:solidFill>
                  <a:srgbClr val="002060"/>
                </a:solidFill>
                <a:latin typeface="Verdana" panose="020B0604030504040204" pitchFamily="34" charset="0"/>
                <a:ea typeface="Verdana" panose="020B0604030504040204" pitchFamily="34" charset="0"/>
              </a:rPr>
              <a:t>The underlying assumptions of Yu’s 3H Framework</a:t>
            </a:r>
          </a:p>
        </p:txBody>
      </p:sp>
      <p:sp>
        <p:nvSpPr>
          <p:cNvPr id="3" name="Content Placeholder 2"/>
          <p:cNvSpPr>
            <a:spLocks noGrp="1"/>
          </p:cNvSpPr>
          <p:nvPr>
            <p:ph idx="1"/>
          </p:nvPr>
        </p:nvSpPr>
        <p:spPr>
          <a:xfrm>
            <a:off x="384909" y="722086"/>
            <a:ext cx="11130151" cy="6591035"/>
          </a:xfrm>
        </p:spPr>
        <p:txBody>
          <a:bodyPr>
            <a:noAutofit/>
          </a:bodyPr>
          <a:lstStyle/>
          <a:p>
            <a:r>
              <a:rPr lang="en-US" sz="2500" dirty="0"/>
              <a:t>Managing people and </a:t>
            </a:r>
            <a:r>
              <a:rPr lang="en-GB" sz="2500" dirty="0"/>
              <a:t>organisation</a:t>
            </a:r>
            <a:r>
              <a:rPr lang="en-US" sz="2500" dirty="0"/>
              <a:t> should be a coherently holistic process – each H is interrelated and interacted with one and other, neither one nor a couple of Hs are sufficient to effectively &amp; efficiently manage an </a:t>
            </a:r>
            <a:r>
              <a:rPr lang="en-HK" sz="2500" dirty="0"/>
              <a:t>organisation</a:t>
            </a:r>
            <a:r>
              <a:rPr lang="en-US" sz="2500" dirty="0"/>
              <a:t>. It has to be a </a:t>
            </a:r>
            <a:r>
              <a:rPr lang="en-US" sz="2500" dirty="0">
                <a:solidFill>
                  <a:srgbClr val="C00000"/>
                </a:solidFill>
              </a:rPr>
              <a:t>congruently intersection </a:t>
            </a:r>
            <a:r>
              <a:rPr lang="en-US" sz="2500" dirty="0"/>
              <a:t>among three Hs.  </a:t>
            </a:r>
          </a:p>
          <a:p>
            <a:r>
              <a:rPr lang="en-US" sz="2500" dirty="0"/>
              <a:t>Depending on the nature of a management project, individual H has different degrees of impact to the outcome, e.g., a HR project - designing an </a:t>
            </a:r>
            <a:r>
              <a:rPr lang="en-HK" sz="2500" dirty="0"/>
              <a:t>organisation</a:t>
            </a:r>
            <a:r>
              <a:rPr lang="en-US" sz="2500" dirty="0"/>
              <a:t>-wide performance management scheme, </a:t>
            </a:r>
            <a:r>
              <a:rPr lang="en-US" sz="2500" dirty="0">
                <a:solidFill>
                  <a:srgbClr val="FF0000"/>
                </a:solidFill>
              </a:rPr>
              <a:t>heart</a:t>
            </a:r>
            <a:r>
              <a:rPr lang="en-US" sz="2500" dirty="0"/>
              <a:t>- and </a:t>
            </a:r>
            <a:r>
              <a:rPr lang="en-US" sz="2500" dirty="0">
                <a:solidFill>
                  <a:srgbClr val="FF0000"/>
                </a:solidFill>
              </a:rPr>
              <a:t>head</a:t>
            </a:r>
            <a:r>
              <a:rPr lang="en-US" sz="2500" dirty="0"/>
              <a:t>-driven thinking shall play a more important role, whereas making a staff-forecasting plan, head-driven and </a:t>
            </a:r>
            <a:r>
              <a:rPr lang="en-US" sz="2500" dirty="0">
                <a:solidFill>
                  <a:srgbClr val="FF0000"/>
                </a:solidFill>
              </a:rPr>
              <a:t>hand</a:t>
            </a:r>
            <a:r>
              <a:rPr lang="en-US" sz="2500" dirty="0"/>
              <a:t>-driven mentality shall play a more important role.</a:t>
            </a:r>
          </a:p>
          <a:p>
            <a:r>
              <a:rPr lang="en-US" sz="2500" dirty="0"/>
              <a:t>Every member of an </a:t>
            </a:r>
            <a:r>
              <a:rPr lang="en-HK" sz="2500" dirty="0"/>
              <a:t>organisation</a:t>
            </a:r>
            <a:r>
              <a:rPr lang="en-US" sz="2500" dirty="0"/>
              <a:t> exercises one or more H function(s) in any stage of his/her career. Typically, when people advance upward along a corporate ladder, they tend to engage with their Head- and Heart-oriented functions more often. Top management shall spend more time in playing Heart &amp; Head-oriented roles and her/his Hand-oriented jobs usually are delegated downward. On the contrary, junior manager or frontline workforce shall spend most of their time in handling Hand-oriented tasks.</a:t>
            </a:r>
          </a:p>
        </p:txBody>
      </p:sp>
      <p:sp>
        <p:nvSpPr>
          <p:cNvPr id="4" name="Slide Number Placeholder 3"/>
          <p:cNvSpPr>
            <a:spLocks noGrp="1"/>
          </p:cNvSpPr>
          <p:nvPr>
            <p:ph type="sldNum" sz="quarter" idx="12"/>
          </p:nvPr>
        </p:nvSpPr>
        <p:spPr/>
        <p:txBody>
          <a:bodyPr/>
          <a:lstStyle/>
          <a:p>
            <a:fld id="{348EFBDC-BB53-4A7C-A94D-EC7D67878992}" type="slidenum">
              <a:rPr lang="en-HK" smtClean="0"/>
              <a:t>34</a:t>
            </a:fld>
            <a:endParaRPr lang="en-HK" dirty="0"/>
          </a:p>
        </p:txBody>
      </p:sp>
    </p:spTree>
    <p:extLst>
      <p:ext uri="{BB962C8B-B14F-4D97-AF65-F5344CB8AC3E}">
        <p14:creationId xmlns:p14="http://schemas.microsoft.com/office/powerpoint/2010/main" val="28431544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59720178"/>
              </p:ext>
            </p:extLst>
          </p:nvPr>
        </p:nvGraphicFramePr>
        <p:xfrm>
          <a:off x="126125" y="0"/>
          <a:ext cx="11981792" cy="7211076"/>
        </p:xfrm>
        <a:graphic>
          <a:graphicData uri="http://schemas.openxmlformats.org/drawingml/2006/table">
            <a:tbl>
              <a:tblPr firstRow="1" firstCol="1" bandRow="1">
                <a:tableStyleId>{5C22544A-7EE6-4342-B048-85BDC9FD1C3A}</a:tableStyleId>
              </a:tblPr>
              <a:tblGrid>
                <a:gridCol w="919560">
                  <a:extLst>
                    <a:ext uri="{9D8B030D-6E8A-4147-A177-3AD203B41FA5}">
                      <a16:colId xmlns:a16="http://schemas.microsoft.com/office/drawing/2014/main" val="322743979"/>
                    </a:ext>
                  </a:extLst>
                </a:gridCol>
                <a:gridCol w="9948136">
                  <a:extLst>
                    <a:ext uri="{9D8B030D-6E8A-4147-A177-3AD203B41FA5}">
                      <a16:colId xmlns:a16="http://schemas.microsoft.com/office/drawing/2014/main" val="900061333"/>
                    </a:ext>
                  </a:extLst>
                </a:gridCol>
                <a:gridCol w="1114096">
                  <a:extLst>
                    <a:ext uri="{9D8B030D-6E8A-4147-A177-3AD203B41FA5}">
                      <a16:colId xmlns:a16="http://schemas.microsoft.com/office/drawing/2014/main" val="2745437014"/>
                    </a:ext>
                  </a:extLst>
                </a:gridCol>
              </a:tblGrid>
              <a:tr h="540839">
                <a:tc>
                  <a:txBody>
                    <a:bodyPr/>
                    <a:lstStyle/>
                    <a:p>
                      <a:pPr>
                        <a:lnSpc>
                          <a:spcPct val="107000"/>
                        </a:lnSpc>
                        <a:spcAft>
                          <a:spcPts val="0"/>
                        </a:spcAft>
                      </a:pPr>
                      <a:r>
                        <a:rPr lang="en-HK" sz="1600" dirty="0">
                          <a:effectLst/>
                        </a:rPr>
                        <a:t>H Driven</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gn="ctr">
                        <a:lnSpc>
                          <a:spcPct val="107000"/>
                        </a:lnSpc>
                        <a:spcAft>
                          <a:spcPts val="0"/>
                        </a:spcAft>
                      </a:pPr>
                      <a:r>
                        <a:rPr lang="en-HK" sz="1600" dirty="0">
                          <a:effectLst/>
                        </a:rPr>
                        <a:t>Generic Assumptions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Manifested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798517788"/>
                  </a:ext>
                </a:extLst>
              </a:tr>
              <a:tr h="1299333">
                <a:tc>
                  <a:txBody>
                    <a:bodyPr/>
                    <a:lstStyle/>
                    <a:p>
                      <a:pPr>
                        <a:lnSpc>
                          <a:spcPct val="107000"/>
                        </a:lnSpc>
                        <a:spcAft>
                          <a:spcPts val="0"/>
                        </a:spcAft>
                      </a:pPr>
                      <a:r>
                        <a:rPr lang="en-HK" sz="1600" dirty="0">
                          <a:effectLst/>
                        </a:rPr>
                        <a:t>Heart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Managing people is a social process</a:t>
                      </a:r>
                    </a:p>
                    <a:p>
                      <a:pPr>
                        <a:lnSpc>
                          <a:spcPct val="107000"/>
                        </a:lnSpc>
                        <a:spcAft>
                          <a:spcPts val="0"/>
                        </a:spcAft>
                      </a:pPr>
                      <a:r>
                        <a:rPr lang="en-US" sz="1600" dirty="0">
                          <a:effectLst/>
                        </a:rPr>
                        <a:t>People are motivated by intrinsic and extrinsic rewards</a:t>
                      </a:r>
                      <a:r>
                        <a:rPr lang="en-US" sz="1600" baseline="0" dirty="0">
                          <a:effectLst/>
                        </a:rPr>
                        <a:t> .  People are motivated by different motivators.</a:t>
                      </a:r>
                      <a:endParaRPr lang="en-US" sz="1600" dirty="0">
                        <a:effectLst/>
                      </a:endParaRPr>
                    </a:p>
                    <a:p>
                      <a:pPr>
                        <a:lnSpc>
                          <a:spcPct val="107000"/>
                        </a:lnSpc>
                        <a:spcAft>
                          <a:spcPts val="0"/>
                        </a:spcAft>
                      </a:pPr>
                      <a:r>
                        <a:rPr lang="en-HK" sz="1600" dirty="0">
                          <a:effectLst/>
                        </a:rPr>
                        <a:t>Reciprocity </a:t>
                      </a:r>
                      <a:endParaRPr lang="en-US" sz="1600" dirty="0">
                        <a:effectLst/>
                      </a:endParaRPr>
                    </a:p>
                    <a:p>
                      <a:pPr>
                        <a:lnSpc>
                          <a:spcPct val="107000"/>
                        </a:lnSpc>
                        <a:spcAft>
                          <a:spcPts val="0"/>
                        </a:spcAft>
                      </a:pPr>
                      <a:r>
                        <a:rPr lang="en-HK" sz="1600" dirty="0">
                          <a:effectLst/>
                        </a:rPr>
                        <a:t>Heart-to-heart – people often inspired by a good purpose, cause or shared</a:t>
                      </a:r>
                      <a:r>
                        <a:rPr lang="en-HK" sz="1600" baseline="0" dirty="0">
                          <a:effectLst/>
                        </a:rPr>
                        <a:t> value and belief </a:t>
                      </a:r>
                      <a:endParaRPr lang="en-US" sz="1600" dirty="0">
                        <a:effectLst/>
                      </a:endParaRPr>
                    </a:p>
                    <a:p>
                      <a:pPr>
                        <a:lnSpc>
                          <a:spcPct val="107000"/>
                        </a:lnSpc>
                        <a:spcAft>
                          <a:spcPts val="0"/>
                        </a:spcAft>
                      </a:pPr>
                      <a:r>
                        <a:rPr lang="en-HK" sz="1600">
                          <a:effectLst/>
                        </a:rPr>
                        <a:t>It </a:t>
                      </a:r>
                      <a:r>
                        <a:rPr lang="en-HK" sz="1600" dirty="0">
                          <a:effectLst/>
                        </a:rPr>
                        <a:t>is relevant to all employees but manager has to set role model for employees to </a:t>
                      </a:r>
                      <a:r>
                        <a:rPr lang="en-HK" sz="1600">
                          <a:effectLst/>
                        </a:rPr>
                        <a:t>follow </a:t>
                      </a:r>
                    </a:p>
                    <a:p>
                      <a:pPr>
                        <a:lnSpc>
                          <a:spcPct val="107000"/>
                        </a:lnSpc>
                        <a:spcAft>
                          <a:spcPts val="0"/>
                        </a:spcAft>
                      </a:pP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Wanted 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529106323"/>
                  </a:ext>
                </a:extLst>
              </a:tr>
              <a:tr h="1039466">
                <a:tc>
                  <a:txBody>
                    <a:bodyPr/>
                    <a:lstStyle/>
                    <a:p>
                      <a:pPr>
                        <a:lnSpc>
                          <a:spcPct val="107000"/>
                        </a:lnSpc>
                        <a:spcAft>
                          <a:spcPts val="0"/>
                        </a:spcAft>
                      </a:pPr>
                      <a:r>
                        <a:rPr lang="en-HK" sz="1600" dirty="0">
                          <a:effectLst/>
                        </a:rPr>
                        <a:t>Head</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HRM</a:t>
                      </a:r>
                      <a:r>
                        <a:rPr lang="en-HK" sz="1600" baseline="0" dirty="0">
                          <a:effectLst/>
                        </a:rPr>
                        <a:t> especially its planning process </a:t>
                      </a:r>
                      <a:r>
                        <a:rPr lang="en-HK" sz="1600" dirty="0">
                          <a:effectLst/>
                        </a:rPr>
                        <a:t>is a rational, logical, scientific, engineering process</a:t>
                      </a:r>
                      <a:endParaRPr lang="en-US" sz="1600" dirty="0">
                        <a:effectLst/>
                      </a:endParaRPr>
                    </a:p>
                    <a:p>
                      <a:pPr>
                        <a:lnSpc>
                          <a:spcPct val="107000"/>
                        </a:lnSpc>
                        <a:spcAft>
                          <a:spcPts val="0"/>
                        </a:spcAft>
                      </a:pPr>
                      <a:r>
                        <a:rPr lang="en-HK" sz="1600" dirty="0">
                          <a:effectLst/>
                        </a:rPr>
                        <a:t>What you measure what you get/manage</a:t>
                      </a:r>
                      <a:endParaRPr lang="en-US" sz="1600" dirty="0">
                        <a:effectLst/>
                      </a:endParaRPr>
                    </a:p>
                    <a:p>
                      <a:pPr>
                        <a:lnSpc>
                          <a:spcPct val="107000"/>
                        </a:lnSpc>
                        <a:spcAft>
                          <a:spcPts val="0"/>
                        </a:spcAft>
                      </a:pPr>
                      <a:r>
                        <a:rPr lang="en-HK" sz="1600" dirty="0">
                          <a:effectLst/>
                        </a:rPr>
                        <a:t>Its emphasis at middle management level and strategic thinking shall be emphasised at higher level of management</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Ought 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398393266"/>
                  </a:ext>
                </a:extLst>
              </a:tr>
              <a:tr h="1039466">
                <a:tc>
                  <a:txBody>
                    <a:bodyPr/>
                    <a:lstStyle/>
                    <a:p>
                      <a:pPr>
                        <a:lnSpc>
                          <a:spcPct val="107000"/>
                        </a:lnSpc>
                        <a:spcAft>
                          <a:spcPts val="0"/>
                        </a:spcAft>
                      </a:pPr>
                      <a:r>
                        <a:rPr lang="en-HK" sz="1600" dirty="0">
                          <a:effectLst/>
                        </a:rPr>
                        <a:t>Hand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People are typically equipped with special occupational skills/competences </a:t>
                      </a:r>
                      <a:endParaRPr lang="en-US" sz="1600" dirty="0">
                        <a:effectLst/>
                      </a:endParaRPr>
                    </a:p>
                    <a:p>
                      <a:pPr>
                        <a:lnSpc>
                          <a:spcPct val="107000"/>
                        </a:lnSpc>
                        <a:spcAft>
                          <a:spcPts val="0"/>
                        </a:spcAft>
                      </a:pPr>
                      <a:r>
                        <a:rPr lang="en-HK" sz="1600" dirty="0">
                          <a:effectLst/>
                        </a:rPr>
                        <a:t>Provided with proper training and reward scheme, they will get the job done well</a:t>
                      </a:r>
                      <a:endParaRPr lang="en-US" sz="1600" dirty="0">
                        <a:effectLst/>
                      </a:endParaRPr>
                    </a:p>
                    <a:p>
                      <a:pPr>
                        <a:lnSpc>
                          <a:spcPct val="107000"/>
                        </a:lnSpc>
                        <a:spcAft>
                          <a:spcPts val="0"/>
                        </a:spcAft>
                      </a:pPr>
                      <a:r>
                        <a:rPr lang="en-HK" sz="1600" dirty="0">
                          <a:effectLst/>
                        </a:rPr>
                        <a:t>It’s emphasised in functional departments especially on frontline staff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How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660474787"/>
                  </a:ext>
                </a:extLst>
              </a:tr>
              <a:tr h="2907059">
                <a:tc>
                  <a:txBody>
                    <a:bodyPr/>
                    <a:lstStyle/>
                    <a:p>
                      <a:pPr>
                        <a:lnSpc>
                          <a:spcPct val="107000"/>
                        </a:lnSpc>
                        <a:spcAft>
                          <a:spcPts val="0"/>
                        </a:spcAft>
                      </a:pPr>
                      <a:r>
                        <a:rPr lang="en-HK" sz="1600" dirty="0">
                          <a:effectLst/>
                        </a:rPr>
                        <a:t>3-H</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700" dirty="0">
                          <a:effectLst/>
                        </a:rPr>
                        <a:t>Holistically</a:t>
                      </a:r>
                      <a:r>
                        <a:rPr lang="en-HK" sz="1700" baseline="0" dirty="0">
                          <a:effectLst/>
                        </a:rPr>
                        <a:t> m</a:t>
                      </a:r>
                      <a:r>
                        <a:rPr lang="en-HK" sz="1700" dirty="0">
                          <a:effectLst/>
                        </a:rPr>
                        <a:t>anaging people and organisation</a:t>
                      </a:r>
                      <a:r>
                        <a:rPr lang="en-HK" sz="1700" baseline="0" dirty="0">
                          <a:effectLst/>
                        </a:rPr>
                        <a:t> means</a:t>
                      </a:r>
                      <a:r>
                        <a:rPr lang="en-HK" sz="1700" dirty="0">
                          <a:effectLst/>
                        </a:rPr>
                        <a:t> each H is interrelated and interacted with one and other, neither one nor a couple of Hs are sufficient. </a:t>
                      </a:r>
                      <a:endParaRPr lang="en-US" sz="1700" dirty="0">
                        <a:effectLst/>
                      </a:endParaRPr>
                    </a:p>
                    <a:p>
                      <a:pPr>
                        <a:lnSpc>
                          <a:spcPct val="107000"/>
                        </a:lnSpc>
                        <a:spcAft>
                          <a:spcPts val="0"/>
                        </a:spcAft>
                      </a:pPr>
                      <a:r>
                        <a:rPr lang="en-HK" sz="1700" dirty="0">
                          <a:effectLst/>
                        </a:rPr>
                        <a:t>Depending on the nature of a project, individual H has different degrees of impact to the outcome, e.g., designing an organisation-wide performance management scheme, heart and head shall play a more important role, whereas designing a logistic system, head and hand shall play a more important role.</a:t>
                      </a:r>
                      <a:endParaRPr lang="en-US" sz="1700" dirty="0">
                        <a:effectLst/>
                      </a:endParaRPr>
                    </a:p>
                    <a:p>
                      <a:pPr>
                        <a:lnSpc>
                          <a:spcPct val="107000"/>
                        </a:lnSpc>
                        <a:spcAft>
                          <a:spcPts val="0"/>
                        </a:spcAft>
                      </a:pPr>
                      <a:r>
                        <a:rPr lang="en-HK" sz="1700" dirty="0">
                          <a:effectLst/>
                        </a:rPr>
                        <a:t>Every member of an organisation at any office hour plays one or more H role(s). Typically, when the member advances upward along a corporate ladder, s/he will play Head and Heart roles more often. Top management shall spend more time in playing Heart-orient role her/his Head related jobs can be delegated downward. On the contrary, junior manager or frontline workforce shall spend most of their time in handling Hand related tasks.</a:t>
                      </a:r>
                      <a:endParaRPr lang="en-US" sz="1700" dirty="0">
                        <a:effectLst/>
                      </a:endParaRPr>
                    </a:p>
                    <a:p>
                      <a:pPr>
                        <a:lnSpc>
                          <a:spcPct val="107000"/>
                        </a:lnSpc>
                        <a:spcAft>
                          <a:spcPts val="0"/>
                        </a:spcAft>
                      </a:pPr>
                      <a:r>
                        <a:rPr lang="en-HK" sz="1700" dirty="0">
                          <a:effectLst/>
                        </a:rPr>
                        <a:t> </a:t>
                      </a:r>
                      <a:endParaRPr lang="en-US" sz="17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Purpose-sensing,</a:t>
                      </a:r>
                    </a:p>
                    <a:p>
                      <a:pPr>
                        <a:lnSpc>
                          <a:spcPct val="107000"/>
                        </a:lnSpc>
                        <a:spcAft>
                          <a:spcPts val="0"/>
                        </a:spcAft>
                      </a:pPr>
                      <a:r>
                        <a:rPr lang="en-HK" sz="1600" dirty="0">
                          <a:effectLst/>
                        </a:rPr>
                        <a:t>Wanted to do right job and able to do right every time</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459911711"/>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35</a:t>
            </a:fld>
            <a:endParaRPr lang="en-HK" dirty="0"/>
          </a:p>
        </p:txBody>
      </p:sp>
    </p:spTree>
    <p:extLst>
      <p:ext uri="{BB962C8B-B14F-4D97-AF65-F5344CB8AC3E}">
        <p14:creationId xmlns:p14="http://schemas.microsoft.com/office/powerpoint/2010/main" val="29246723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825625"/>
            <a:ext cx="10891684" cy="4351338"/>
          </a:xfrm>
        </p:spPr>
        <p:txBody>
          <a:bodyPr>
            <a:normAutofit/>
          </a:bodyPr>
          <a:lstStyle/>
          <a:p>
            <a:pPr marL="0" indent="0" algn="ctr">
              <a:buNone/>
            </a:pPr>
            <a:endParaRPr lang="en-HK" sz="4000" b="1" dirty="0"/>
          </a:p>
          <a:p>
            <a:pPr marL="0" indent="0" algn="ctr">
              <a:buNone/>
            </a:pPr>
            <a:r>
              <a:rPr lang="en-HK" sz="4000" b="1" dirty="0"/>
              <a:t>H1 - </a:t>
            </a:r>
            <a:r>
              <a:rPr lang="en-HK" sz="4000" b="1" dirty="0">
                <a:solidFill>
                  <a:srgbClr val="FF0000"/>
                </a:solidFill>
              </a:rPr>
              <a:t>HEART</a:t>
            </a:r>
            <a:r>
              <a:rPr lang="en-HK" sz="4000" b="1" dirty="0"/>
              <a:t> Dimension of the 3-H Framework</a:t>
            </a:r>
          </a:p>
        </p:txBody>
      </p:sp>
      <p:pic>
        <p:nvPicPr>
          <p:cNvPr id="4" name="Picture 3"/>
          <p:cNvPicPr>
            <a:picLocks noChangeAspect="1"/>
          </p:cNvPicPr>
          <p:nvPr/>
        </p:nvPicPr>
        <p:blipFill>
          <a:blip r:embed="rId2"/>
          <a:stretch>
            <a:fillRect/>
          </a:stretch>
        </p:blipFill>
        <p:spPr>
          <a:xfrm>
            <a:off x="4808127" y="3507811"/>
            <a:ext cx="2143125" cy="2143125"/>
          </a:xfrm>
          <a:prstGeom prst="rect">
            <a:avLst/>
          </a:prstGeom>
        </p:spPr>
      </p:pic>
    </p:spTree>
    <p:extLst>
      <p:ext uri="{BB962C8B-B14F-4D97-AF65-F5344CB8AC3E}">
        <p14:creationId xmlns:p14="http://schemas.microsoft.com/office/powerpoint/2010/main" val="36632948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330" y="-54679"/>
            <a:ext cx="1051560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Heart-Oriented Approach</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81169" y="518050"/>
            <a:ext cx="10772115" cy="6329317"/>
          </a:xfrm>
        </p:spPr>
        <p:txBody>
          <a:bodyPr>
            <a:normAutofit fontScale="85000" lnSpcReduction="20000"/>
          </a:bodyPr>
          <a:lstStyle/>
          <a:p>
            <a:pPr marL="0" indent="0">
              <a:buNone/>
            </a:pPr>
            <a:r>
              <a:rPr lang="en-US" dirty="0"/>
              <a:t>Introduction </a:t>
            </a:r>
          </a:p>
          <a:p>
            <a:r>
              <a:rPr lang="en-US" dirty="0"/>
              <a:t>The metaphor of ‘Heart’ plays a central role to the 3-H approach.  Heart-oriented dimension means caring about motivational and other human aspects in management practices with an aim to motivate employees to commit in achieving </a:t>
            </a:r>
            <a:r>
              <a:rPr lang="en-GB" dirty="0"/>
              <a:t>organisational</a:t>
            </a:r>
            <a:r>
              <a:rPr lang="en-US" dirty="0"/>
              <a:t> goals. </a:t>
            </a:r>
          </a:p>
          <a:p>
            <a:r>
              <a:rPr lang="en-US" dirty="0"/>
              <a:t>Arguably, it is the most challenging part to tackle with among all three H dimensions of the model.  It is because dealing with people especially when it requires to change their attitudes and </a:t>
            </a:r>
            <a:r>
              <a:rPr lang="en-US" dirty="0" err="1"/>
              <a:t>behaviour</a:t>
            </a:r>
            <a:r>
              <a:rPr lang="en-US" dirty="0"/>
              <a:t> is a very difficult job. Unfortunately, there is no cookbook recipe nor short cut to win the hearts of people.  But you can improve your positive influence skills through coaching/training on, e.g., motivation theories, leadership, communication and change management skills, etc.</a:t>
            </a:r>
          </a:p>
          <a:p>
            <a:r>
              <a:rPr lang="en-US" dirty="0"/>
              <a:t>If heart dimension has not been tackled well, management should not push through the strategy implementation or project launching; otherwise, it is highly likely the new initiative or change would meet with strong resistance.</a:t>
            </a:r>
          </a:p>
          <a:p>
            <a:r>
              <a:rPr lang="en-US" dirty="0"/>
              <a:t>Understanding motivation theories and new insights on these theories are therefore crucial for developing and </a:t>
            </a:r>
            <a:r>
              <a:rPr lang="en-US" dirty="0" err="1"/>
              <a:t>practising</a:t>
            </a:r>
            <a:r>
              <a:rPr lang="en-US" dirty="0"/>
              <a:t> Heart-oriented approach in managing people.</a:t>
            </a:r>
            <a:endParaRPr lang="en-HK" dirty="0"/>
          </a:p>
          <a:p>
            <a:r>
              <a:rPr lang="en-HK" dirty="0"/>
              <a:t>Perceived purposeful or honourable cause can be a powerful motivator.  </a:t>
            </a:r>
          </a:p>
          <a:p>
            <a:r>
              <a:rPr lang="en-HK" dirty="0"/>
              <a:t>Heart-to-heart relationship would bear fruit of TRUST, which is a cornerstone for commitment.</a:t>
            </a:r>
          </a:p>
        </p:txBody>
      </p:sp>
      <p:sp>
        <p:nvSpPr>
          <p:cNvPr id="5" name="Slide Number Placeholder 4"/>
          <p:cNvSpPr>
            <a:spLocks noGrp="1"/>
          </p:cNvSpPr>
          <p:nvPr>
            <p:ph type="sldNum" sz="quarter" idx="12"/>
          </p:nvPr>
        </p:nvSpPr>
        <p:spPr/>
        <p:txBody>
          <a:bodyPr/>
          <a:lstStyle/>
          <a:p>
            <a:fld id="{348EFBDC-BB53-4A7C-A94D-EC7D67878992}" type="slidenum">
              <a:rPr lang="en-HK" smtClean="0"/>
              <a:t>37</a:t>
            </a:fld>
            <a:endParaRPr lang="en-HK"/>
          </a:p>
        </p:txBody>
      </p:sp>
    </p:spTree>
    <p:extLst>
      <p:ext uri="{BB962C8B-B14F-4D97-AF65-F5344CB8AC3E}">
        <p14:creationId xmlns:p14="http://schemas.microsoft.com/office/powerpoint/2010/main" val="15094876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957"/>
            <a:ext cx="10515600" cy="4993456"/>
          </a:xfrm>
        </p:spPr>
        <p:txBody>
          <a:bodyPr/>
          <a:lstStyle/>
          <a:p>
            <a:pPr algn="ctr"/>
            <a:r>
              <a:rPr lang="en-HK" b="1" dirty="0"/>
              <a:t>Leadership </a:t>
            </a:r>
            <a:br>
              <a:rPr lang="en-HK" b="1" dirty="0"/>
            </a:br>
            <a:r>
              <a:rPr lang="en-HK" b="1" dirty="0"/>
              <a:t>and </a:t>
            </a:r>
            <a:br>
              <a:rPr lang="en-HK" b="1" dirty="0"/>
            </a:br>
            <a:r>
              <a:rPr lang="en-HK" b="1" dirty="0"/>
              <a:t>Managing People &amp; Organisation</a:t>
            </a:r>
          </a:p>
        </p:txBody>
      </p:sp>
    </p:spTree>
    <p:extLst>
      <p:ext uri="{BB962C8B-B14F-4D97-AF65-F5344CB8AC3E}">
        <p14:creationId xmlns:p14="http://schemas.microsoft.com/office/powerpoint/2010/main" val="25000349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is the heart of the 3H framework!</a:t>
            </a:r>
          </a:p>
        </p:txBody>
      </p:sp>
      <p:sp>
        <p:nvSpPr>
          <p:cNvPr id="3" name="Content Placeholder 2"/>
          <p:cNvSpPr>
            <a:spLocks noGrp="1"/>
          </p:cNvSpPr>
          <p:nvPr>
            <p:ph idx="1"/>
          </p:nvPr>
        </p:nvSpPr>
        <p:spPr/>
        <p:txBody>
          <a:bodyPr>
            <a:normAutofit/>
          </a:bodyPr>
          <a:lstStyle/>
          <a:p>
            <a:pPr marL="0" indent="0">
              <a:buNone/>
            </a:pPr>
            <a:r>
              <a:rPr lang="en-GB" sz="3200" i="1" dirty="0"/>
              <a:t>An effective leader is one who knows and shows the way that people wanted to follow; through the journey, the leader inspires the best in his/her followers to achieve targeted goals.</a:t>
            </a:r>
          </a:p>
        </p:txBody>
      </p:sp>
      <p:sp>
        <p:nvSpPr>
          <p:cNvPr id="4" name="Slide Number Placeholder 3"/>
          <p:cNvSpPr>
            <a:spLocks noGrp="1"/>
          </p:cNvSpPr>
          <p:nvPr>
            <p:ph type="sldNum" sz="quarter" idx="12"/>
          </p:nvPr>
        </p:nvSpPr>
        <p:spPr/>
        <p:txBody>
          <a:bodyPr/>
          <a:lstStyle/>
          <a:p>
            <a:fld id="{348EFBDC-BB53-4A7C-A94D-EC7D67878992}" type="slidenum">
              <a:rPr lang="en-HK" smtClean="0"/>
              <a:t>39</a:t>
            </a:fld>
            <a:endParaRPr lang="en-HK" dirty="0"/>
          </a:p>
        </p:txBody>
      </p:sp>
    </p:spTree>
    <p:extLst>
      <p:ext uri="{BB962C8B-B14F-4D97-AF65-F5344CB8AC3E}">
        <p14:creationId xmlns:p14="http://schemas.microsoft.com/office/powerpoint/2010/main" val="28464825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40</a:t>
            </a:fld>
            <a:endParaRPr lang="en-HK" dirty="0"/>
          </a:p>
        </p:txBody>
      </p:sp>
      <p:pic>
        <p:nvPicPr>
          <p:cNvPr id="4" name="Picture 3"/>
          <p:cNvPicPr>
            <a:picLocks noChangeAspect="1"/>
          </p:cNvPicPr>
          <p:nvPr/>
        </p:nvPicPr>
        <p:blipFill>
          <a:blip r:embed="rId2"/>
          <a:stretch>
            <a:fillRect/>
          </a:stretch>
        </p:blipFill>
        <p:spPr>
          <a:xfrm>
            <a:off x="1852612" y="66675"/>
            <a:ext cx="8486775" cy="6724650"/>
          </a:xfrm>
          <a:prstGeom prst="rect">
            <a:avLst/>
          </a:prstGeom>
        </p:spPr>
      </p:pic>
    </p:spTree>
    <p:extLst>
      <p:ext uri="{BB962C8B-B14F-4D97-AF65-F5344CB8AC3E}">
        <p14:creationId xmlns:p14="http://schemas.microsoft.com/office/powerpoint/2010/main" val="18430041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27846" y="948293"/>
            <a:ext cx="10035989" cy="5578631"/>
          </a:xfrm>
        </p:spPr>
        <p:txBody>
          <a:bodyPr>
            <a:normAutofit fontScale="92500"/>
          </a:bodyPr>
          <a:lstStyle/>
          <a:p>
            <a:pPr marL="0" indent="0">
              <a:buNone/>
            </a:pPr>
            <a:endParaRPr lang="en-HK" dirty="0"/>
          </a:p>
          <a:p>
            <a:pPr marL="0" indent="0">
              <a:buNone/>
            </a:pPr>
            <a:endParaRPr lang="en-HK" dirty="0"/>
          </a:p>
          <a:p>
            <a:pPr marL="0" indent="0">
              <a:buNone/>
            </a:pPr>
            <a:endParaRPr lang="en-HK" dirty="0"/>
          </a:p>
          <a:p>
            <a:pPr marL="0" indent="0">
              <a:buNone/>
            </a:pPr>
            <a:r>
              <a:rPr lang="en-HK" sz="3200" dirty="0"/>
              <a:t>Leadership is an influencing process that a leader exerted on his/her followers with an aim to achieve intended goal(s).</a:t>
            </a:r>
          </a:p>
          <a:p>
            <a:r>
              <a:rPr lang="en-HK" sz="3200" dirty="0"/>
              <a:t>Leadership is a neutral term, it can be effective or ineffective (outcome: engaging or disengaging, motivating or </a:t>
            </a:r>
            <a:r>
              <a:rPr lang="en-HK" sz="3200" dirty="0" err="1"/>
              <a:t>dismotivating</a:t>
            </a:r>
            <a:r>
              <a:rPr lang="en-HK" sz="3200" dirty="0"/>
              <a:t>), it can be ethical or unethical (depending on leader’s personal qualities and values).</a:t>
            </a:r>
          </a:p>
          <a:p>
            <a:r>
              <a:rPr lang="en-US" sz="3200" dirty="0"/>
              <a:t>A leader with low moral values and integrity or assumes bad nature of man may cause severe damages to an organization, indeed, to a nation too!</a:t>
            </a:r>
          </a:p>
          <a:p>
            <a:endParaRPr lang="en-HK" dirty="0"/>
          </a:p>
        </p:txBody>
      </p:sp>
      <p:sp>
        <p:nvSpPr>
          <p:cNvPr id="4" name="Slide Number Placeholder 3"/>
          <p:cNvSpPr>
            <a:spLocks noGrp="1"/>
          </p:cNvSpPr>
          <p:nvPr>
            <p:ph type="sldNum" sz="quarter" idx="12"/>
          </p:nvPr>
        </p:nvSpPr>
        <p:spPr>
          <a:xfrm>
            <a:off x="8610600" y="6365586"/>
            <a:ext cx="2743200" cy="365125"/>
          </a:xfrm>
        </p:spPr>
        <p:txBody>
          <a:bodyPr/>
          <a:lstStyle/>
          <a:p>
            <a:fld id="{348EFBDC-BB53-4A7C-A94D-EC7D67878992}" type="slidenum">
              <a:rPr lang="en-HK" smtClean="0"/>
              <a:t>41</a:t>
            </a:fld>
            <a:endParaRPr lang="en-HK"/>
          </a:p>
        </p:txBody>
      </p:sp>
      <p:pic>
        <p:nvPicPr>
          <p:cNvPr id="5" name="Picture 4"/>
          <p:cNvPicPr>
            <a:picLocks noChangeAspect="1"/>
          </p:cNvPicPr>
          <p:nvPr/>
        </p:nvPicPr>
        <p:blipFill>
          <a:blip r:embed="rId3"/>
          <a:stretch>
            <a:fillRect/>
          </a:stretch>
        </p:blipFill>
        <p:spPr>
          <a:xfrm>
            <a:off x="2861276" y="166437"/>
            <a:ext cx="6356296" cy="2072266"/>
          </a:xfrm>
          <a:prstGeom prst="rect">
            <a:avLst/>
          </a:prstGeom>
        </p:spPr>
      </p:pic>
    </p:spTree>
    <p:extLst>
      <p:ext uri="{BB962C8B-B14F-4D97-AF65-F5344CB8AC3E}">
        <p14:creationId xmlns:p14="http://schemas.microsoft.com/office/powerpoint/2010/main" val="259551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sz="3200" dirty="0"/>
              <a:t>The Evolution of Leadership Definitions in the West</a:t>
            </a:r>
          </a:p>
        </p:txBody>
      </p:sp>
      <p:sp>
        <p:nvSpPr>
          <p:cNvPr id="4099" name="Rectangle 3"/>
          <p:cNvSpPr>
            <a:spLocks noGrp="1" noChangeArrowheads="1"/>
          </p:cNvSpPr>
          <p:nvPr>
            <p:ph idx="1"/>
          </p:nvPr>
        </p:nvSpPr>
        <p:spPr>
          <a:xfrm>
            <a:off x="1828800" y="1447800"/>
            <a:ext cx="8610600" cy="4876800"/>
          </a:xfrm>
        </p:spPr>
        <p:txBody>
          <a:bodyPr/>
          <a:lstStyle/>
          <a:p>
            <a:pPr eaLnBrk="1" hangingPunct="1">
              <a:spcBef>
                <a:spcPts val="0"/>
              </a:spcBef>
              <a:spcAft>
                <a:spcPts val="1800"/>
              </a:spcAft>
              <a:defRPr/>
            </a:pPr>
            <a:r>
              <a:rPr lang="en-US" sz="2800" dirty="0"/>
              <a:t>1900</a:t>
            </a:r>
            <a:r>
              <a:rPr lang="en-US" sz="2800" dirty="0">
                <a:latin typeface="Times New Roman" panose="02020603050405020304" pitchFamily="18" charset="0"/>
                <a:cs typeface="Times New Roman" panose="02020603050405020304" pitchFamily="18" charset="0"/>
              </a:rPr>
              <a:t>–</a:t>
            </a:r>
            <a:r>
              <a:rPr lang="en-US" sz="2800" dirty="0"/>
              <a:t>1929--Control and centralization of power</a:t>
            </a:r>
          </a:p>
          <a:p>
            <a:pPr eaLnBrk="1" hangingPunct="1">
              <a:spcBef>
                <a:spcPts val="0"/>
              </a:spcBef>
              <a:spcAft>
                <a:spcPts val="1800"/>
              </a:spcAft>
              <a:defRPr/>
            </a:pPr>
            <a:r>
              <a:rPr lang="en-US" sz="2800" dirty="0"/>
              <a:t>1930s--Trait approach, leadership as influence </a:t>
            </a:r>
          </a:p>
          <a:p>
            <a:pPr eaLnBrk="1" hangingPunct="1">
              <a:spcBef>
                <a:spcPts val="0"/>
              </a:spcBef>
              <a:spcAft>
                <a:spcPts val="1800"/>
              </a:spcAft>
              <a:defRPr/>
            </a:pPr>
            <a:r>
              <a:rPr lang="en-US" sz="2800" dirty="0"/>
              <a:t>1940s--Group approach, directing group </a:t>
            </a:r>
          </a:p>
          <a:p>
            <a:pPr eaLnBrk="1" hangingPunct="1">
              <a:spcBef>
                <a:spcPts val="0"/>
              </a:spcBef>
              <a:spcAft>
                <a:spcPts val="1800"/>
              </a:spcAft>
              <a:defRPr/>
            </a:pPr>
            <a:r>
              <a:rPr lang="en-US" sz="2800" dirty="0"/>
              <a:t>1950s--Group theory, shared goals, and     				influence overall group effectiveness</a:t>
            </a:r>
          </a:p>
          <a:p>
            <a:pPr eaLnBrk="1" hangingPunct="1">
              <a:spcBef>
                <a:spcPts val="0"/>
              </a:spcBef>
              <a:spcAft>
                <a:spcPts val="1800"/>
              </a:spcAft>
              <a:defRPr/>
            </a:pPr>
            <a:r>
              <a:rPr lang="en-US" sz="2800" dirty="0"/>
              <a:t>1960s--Leadership as behavior, act of influence</a:t>
            </a:r>
          </a:p>
          <a:p>
            <a:pPr eaLnBrk="1" hangingPunct="1">
              <a:spcBef>
                <a:spcPts val="0"/>
              </a:spcBef>
              <a:spcAft>
                <a:spcPts val="1800"/>
              </a:spcAft>
              <a:defRPr/>
            </a:pPr>
            <a:r>
              <a:rPr lang="en-US" sz="2800" dirty="0"/>
              <a:t>1970s--Organizational behavior, leadership is a 			reciprocal process</a:t>
            </a:r>
          </a:p>
        </p:txBody>
      </p:sp>
      <p:sp>
        <p:nvSpPr>
          <p:cNvPr id="5" name="Footer Placeholder 4"/>
          <p:cNvSpPr>
            <a:spLocks noGrp="1"/>
          </p:cNvSpPr>
          <p:nvPr>
            <p:ph type="ftr" sz="quarter" idx="10"/>
          </p:nvPr>
        </p:nvSpPr>
        <p:spPr>
          <a:xfrm>
            <a:off x="1524000" y="6356351"/>
            <a:ext cx="8229600" cy="365125"/>
          </a:xfrm>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42</a:t>
            </a:fld>
            <a:endParaRPr lang="en-US" dirty="0">
              <a:solidFill>
                <a:prstClr val="white">
                  <a:lumMod val="50000"/>
                </a:prstClr>
              </a:solidFill>
            </a:endParaRPr>
          </a:p>
        </p:txBody>
      </p:sp>
    </p:spTree>
    <p:extLst>
      <p:ext uri="{BB962C8B-B14F-4D97-AF65-F5344CB8AC3E}">
        <p14:creationId xmlns:p14="http://schemas.microsoft.com/office/powerpoint/2010/main" val="7410364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38200" y="1"/>
            <a:ext cx="10515600" cy="704192"/>
          </a:xfrm>
        </p:spPr>
        <p:txBody>
          <a:bodyPr/>
          <a:lstStyle/>
          <a:p>
            <a:pPr eaLnBrk="1" hangingPunct="1"/>
            <a:r>
              <a:rPr lang="en-US" sz="3200" dirty="0"/>
              <a:t>The Evolution of Leadership Definitions in the West</a:t>
            </a:r>
          </a:p>
        </p:txBody>
      </p:sp>
      <p:sp>
        <p:nvSpPr>
          <p:cNvPr id="13315" name="Rectangle 3"/>
          <p:cNvSpPr>
            <a:spLocks noGrp="1" noChangeArrowheads="1"/>
          </p:cNvSpPr>
          <p:nvPr>
            <p:ph idx="1"/>
          </p:nvPr>
        </p:nvSpPr>
        <p:spPr>
          <a:xfrm>
            <a:off x="2133600" y="711017"/>
            <a:ext cx="9448800" cy="6153807"/>
          </a:xfrm>
        </p:spPr>
        <p:txBody>
          <a:bodyPr>
            <a:normAutofit lnSpcReduction="10000"/>
          </a:bodyPr>
          <a:lstStyle/>
          <a:p>
            <a:pPr eaLnBrk="1" hangingPunct="1">
              <a:spcBef>
                <a:spcPts val="600"/>
              </a:spcBef>
              <a:spcAft>
                <a:spcPts val="1200"/>
              </a:spcAft>
            </a:pPr>
            <a:r>
              <a:rPr lang="en-US" dirty="0"/>
              <a:t>1980s--Explosion of research</a:t>
            </a:r>
          </a:p>
          <a:p>
            <a:pPr eaLnBrk="1" hangingPunct="1">
              <a:spcBef>
                <a:spcPts val="600"/>
              </a:spcBef>
              <a:spcAft>
                <a:spcPts val="1200"/>
              </a:spcAft>
              <a:buNone/>
            </a:pPr>
            <a:r>
              <a:rPr lang="en-US" sz="2800" dirty="0"/>
              <a:t>	- Leader’s will to </a:t>
            </a:r>
            <a:r>
              <a:rPr lang="en-US" dirty="0"/>
              <a:t>impress, to induce obedience, respect and loyalty</a:t>
            </a:r>
            <a:endParaRPr lang="en-US" sz="2800" dirty="0"/>
          </a:p>
          <a:p>
            <a:pPr eaLnBrk="1" hangingPunct="1">
              <a:spcBef>
                <a:spcPts val="600"/>
              </a:spcBef>
              <a:spcAft>
                <a:spcPts val="1200"/>
              </a:spcAft>
              <a:buNone/>
            </a:pPr>
            <a:r>
              <a:rPr lang="en-US" sz="2800" dirty="0"/>
              <a:t>	- Influence was still the most popular construct</a:t>
            </a:r>
          </a:p>
          <a:p>
            <a:pPr eaLnBrk="1" hangingPunct="1">
              <a:spcBef>
                <a:spcPts val="600"/>
              </a:spcBef>
              <a:spcAft>
                <a:spcPts val="1200"/>
              </a:spcAft>
              <a:buNone/>
            </a:pPr>
            <a:r>
              <a:rPr lang="en-US" sz="2800" dirty="0"/>
              <a:t>	- Traits </a:t>
            </a:r>
          </a:p>
          <a:p>
            <a:pPr eaLnBrk="1" hangingPunct="1">
              <a:spcBef>
                <a:spcPts val="600"/>
              </a:spcBef>
              <a:spcAft>
                <a:spcPts val="1200"/>
              </a:spcAft>
              <a:buNone/>
            </a:pPr>
            <a:endParaRPr lang="en-US" dirty="0"/>
          </a:p>
          <a:p>
            <a:pPr eaLnBrk="1" hangingPunct="1">
              <a:spcBef>
                <a:spcPts val="600"/>
              </a:spcBef>
              <a:spcAft>
                <a:spcPts val="1200"/>
              </a:spcAft>
              <a:buNone/>
            </a:pPr>
            <a:endParaRPr lang="en-US" dirty="0"/>
          </a:p>
          <a:p>
            <a:pPr eaLnBrk="1" hangingPunct="1">
              <a:spcBef>
                <a:spcPts val="600"/>
              </a:spcBef>
              <a:spcAft>
                <a:spcPts val="1200"/>
              </a:spcAft>
              <a:buNone/>
            </a:pPr>
            <a:endParaRPr lang="en-US" dirty="0"/>
          </a:p>
          <a:p>
            <a:pPr eaLnBrk="1" hangingPunct="1">
              <a:spcBef>
                <a:spcPts val="600"/>
              </a:spcBef>
              <a:spcAft>
                <a:spcPts val="1200"/>
              </a:spcAft>
              <a:buNone/>
            </a:pPr>
            <a:endParaRPr lang="en-US" dirty="0"/>
          </a:p>
          <a:p>
            <a:pPr eaLnBrk="1" hangingPunct="1">
              <a:spcBef>
                <a:spcPts val="600"/>
              </a:spcBef>
              <a:spcAft>
                <a:spcPts val="1200"/>
              </a:spcAft>
              <a:buNone/>
            </a:pPr>
            <a:endParaRPr lang="en-US" dirty="0"/>
          </a:p>
          <a:p>
            <a:pPr eaLnBrk="1" hangingPunct="1">
              <a:spcBef>
                <a:spcPts val="600"/>
              </a:spcBef>
              <a:spcAft>
                <a:spcPts val="1200"/>
              </a:spcAft>
              <a:buNone/>
            </a:pPr>
            <a:r>
              <a:rPr lang="en-US" sz="2800" dirty="0"/>
              <a:t>	- </a:t>
            </a:r>
            <a:r>
              <a:rPr lang="en-US" sz="2800" b="1" dirty="0">
                <a:solidFill>
                  <a:srgbClr val="FF0000"/>
                </a:solidFill>
              </a:rPr>
              <a:t>Transformation </a:t>
            </a:r>
            <a:r>
              <a:rPr lang="en-US" sz="2800" dirty="0"/>
              <a:t>and its process emerged (Burns 1978)</a:t>
            </a:r>
          </a:p>
          <a:p>
            <a:pPr marL="0" indent="0" eaLnBrk="1" hangingPunct="1">
              <a:spcBef>
                <a:spcPts val="600"/>
              </a:spcBef>
              <a:spcAft>
                <a:spcPts val="1200"/>
              </a:spcAft>
              <a:buNone/>
            </a:pPr>
            <a:endParaRPr lang="en-US" dirty="0"/>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43</a:t>
            </a:fld>
            <a:endParaRPr lang="en-US" dirty="0">
              <a:solidFill>
                <a:prstClr val="white">
                  <a:lumMod val="50000"/>
                </a:prstClr>
              </a:solidFill>
            </a:endParaRPr>
          </a:p>
        </p:txBody>
      </p:sp>
      <p:pic>
        <p:nvPicPr>
          <p:cNvPr id="3" name="Picture 2"/>
          <p:cNvPicPr>
            <a:picLocks noChangeAspect="1"/>
          </p:cNvPicPr>
          <p:nvPr/>
        </p:nvPicPr>
        <p:blipFill>
          <a:blip r:embed="rId2"/>
          <a:stretch>
            <a:fillRect/>
          </a:stretch>
        </p:blipFill>
        <p:spPr>
          <a:xfrm>
            <a:off x="3853323" y="3092890"/>
            <a:ext cx="5393035" cy="2612775"/>
          </a:xfrm>
          <a:prstGeom prst="rect">
            <a:avLst/>
          </a:prstGeom>
        </p:spPr>
      </p:pic>
    </p:spTree>
    <p:extLst>
      <p:ext uri="{BB962C8B-B14F-4D97-AF65-F5344CB8AC3E}">
        <p14:creationId xmlns:p14="http://schemas.microsoft.com/office/powerpoint/2010/main" val="26031127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533400"/>
            <a:ext cx="8915400" cy="5486400"/>
          </a:xfrm>
        </p:spPr>
        <p:txBody>
          <a:bodyPr/>
          <a:lstStyle/>
          <a:p>
            <a:pPr marL="0" indent="0" eaLnBrk="1" hangingPunct="1">
              <a:spcBef>
                <a:spcPts val="600"/>
              </a:spcBef>
              <a:spcAft>
                <a:spcPts val="1200"/>
              </a:spcAft>
              <a:buNone/>
            </a:pPr>
            <a:r>
              <a:rPr lang="en-US" sz="2800" b="1" dirty="0"/>
              <a:t>Late 20</a:t>
            </a:r>
            <a:r>
              <a:rPr lang="en-US" sz="2800" b="1" baseline="30000" dirty="0"/>
              <a:t>th</a:t>
            </a:r>
            <a:r>
              <a:rPr lang="en-US" sz="2800" b="1" dirty="0"/>
              <a:t> to early 21</a:t>
            </a:r>
            <a:r>
              <a:rPr lang="en-US" sz="2800" b="1" baseline="30000" dirty="0"/>
              <a:t>st</a:t>
            </a:r>
            <a:r>
              <a:rPr lang="en-US" sz="2800" b="1" dirty="0"/>
              <a:t> century--The process of leadership </a:t>
            </a:r>
          </a:p>
          <a:p>
            <a:pPr eaLnBrk="1" hangingPunct="1">
              <a:spcBef>
                <a:spcPts val="600"/>
              </a:spcBef>
              <a:spcAft>
                <a:spcPts val="1200"/>
              </a:spcAft>
            </a:pPr>
            <a:r>
              <a:rPr lang="en-US" sz="2400" dirty="0"/>
              <a:t>Authentic leadership – leader’s authenticity </a:t>
            </a:r>
          </a:p>
          <a:p>
            <a:pPr eaLnBrk="1" hangingPunct="1">
              <a:spcBef>
                <a:spcPts val="600"/>
              </a:spcBef>
              <a:spcAft>
                <a:spcPts val="1200"/>
              </a:spcAft>
            </a:pPr>
            <a:r>
              <a:rPr lang="en-US" sz="2400" dirty="0"/>
              <a:t>Spiritual leadership – leader’s values &amp; senses inspired followers</a:t>
            </a:r>
          </a:p>
          <a:p>
            <a:pPr eaLnBrk="1" hangingPunct="1">
              <a:spcBef>
                <a:spcPts val="600"/>
              </a:spcBef>
              <a:spcAft>
                <a:spcPts val="1200"/>
              </a:spcAft>
            </a:pPr>
            <a:r>
              <a:rPr lang="en-US" sz="2400" dirty="0"/>
              <a:t>Servant leadership – leaders act as servant to support followers to achieve common goals </a:t>
            </a:r>
          </a:p>
          <a:p>
            <a:pPr eaLnBrk="1" hangingPunct="1">
              <a:spcBef>
                <a:spcPts val="600"/>
              </a:spcBef>
              <a:spcAft>
                <a:spcPts val="1200"/>
              </a:spcAft>
            </a:pPr>
            <a:r>
              <a:rPr lang="en-US" sz="2400" dirty="0"/>
              <a:t>Adaptive leadership – direct followers to meet challenges and adapt changes </a:t>
            </a:r>
          </a:p>
          <a:p>
            <a:pPr eaLnBrk="1" hangingPunct="1">
              <a:spcBef>
                <a:spcPts val="600"/>
              </a:spcBef>
              <a:spcAft>
                <a:spcPts val="1200"/>
              </a:spcAft>
            </a:pPr>
            <a:r>
              <a:rPr lang="en-US" sz="2400" dirty="0"/>
              <a:t>Followership – focus on follower’s role play in the leadership process</a:t>
            </a:r>
          </a:p>
          <a:p>
            <a:pPr eaLnBrk="1" hangingPunct="1">
              <a:spcBef>
                <a:spcPts val="600"/>
              </a:spcBef>
              <a:spcAft>
                <a:spcPts val="1200"/>
              </a:spcAft>
            </a:pPr>
            <a:r>
              <a:rPr lang="en-US" sz="2400" dirty="0"/>
              <a:t>Discursive leadership – the efficacy of leadership based on the quality of the communication and negotiation between the leader and followers </a:t>
            </a:r>
          </a:p>
          <a:p>
            <a:endParaRPr lang="en-US" dirty="0"/>
          </a:p>
        </p:txBody>
      </p:sp>
      <p:sp>
        <p:nvSpPr>
          <p:cNvPr id="5" name="Slide Number Placeholder 4"/>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44</a:t>
            </a:fld>
            <a:endParaRPr lang="en-US" dirty="0">
              <a:solidFill>
                <a:prstClr val="white">
                  <a:lumMod val="50000"/>
                </a:prstClr>
              </a:solidFill>
            </a:endParaRPr>
          </a:p>
        </p:txBody>
      </p:sp>
    </p:spTree>
    <p:extLst>
      <p:ext uri="{BB962C8B-B14F-4D97-AF65-F5344CB8AC3E}">
        <p14:creationId xmlns:p14="http://schemas.microsoft.com/office/powerpoint/2010/main" val="3488728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81781" y="115614"/>
            <a:ext cx="11448796" cy="6457250"/>
          </a:xfrm>
          <a:prstGeom prst="rect">
            <a:avLst/>
          </a:prstGeom>
        </p:spPr>
      </p:pic>
      <p:sp>
        <p:nvSpPr>
          <p:cNvPr id="5" name="TextBox 4"/>
          <p:cNvSpPr txBox="1"/>
          <p:nvPr/>
        </p:nvSpPr>
        <p:spPr>
          <a:xfrm>
            <a:off x="6528619" y="6725265"/>
            <a:ext cx="45719" cy="369332"/>
          </a:xfrm>
          <a:prstGeom prst="rect">
            <a:avLst/>
          </a:prstGeom>
          <a:noFill/>
        </p:spPr>
        <p:txBody>
          <a:bodyPr wrap="square" rtlCol="0">
            <a:spAutoFit/>
          </a:bodyPr>
          <a:lstStyle/>
          <a:p>
            <a:endParaRPr lang="en-GB" dirty="0"/>
          </a:p>
        </p:txBody>
      </p:sp>
      <p:sp>
        <p:nvSpPr>
          <p:cNvPr id="6" name="TextBox 5"/>
          <p:cNvSpPr txBox="1"/>
          <p:nvPr/>
        </p:nvSpPr>
        <p:spPr>
          <a:xfrm>
            <a:off x="1641987" y="6464399"/>
            <a:ext cx="10382863" cy="338554"/>
          </a:xfrm>
          <a:prstGeom prst="rect">
            <a:avLst/>
          </a:prstGeom>
          <a:noFill/>
        </p:spPr>
        <p:txBody>
          <a:bodyPr wrap="square" rtlCol="0">
            <a:spAutoFit/>
          </a:bodyPr>
          <a:lstStyle/>
          <a:p>
            <a:r>
              <a:rPr lang="en-GB" sz="1600" dirty="0"/>
              <a:t>Ma &amp; </a:t>
            </a:r>
            <a:r>
              <a:rPr lang="en-GB" sz="1600" dirty="0" err="1"/>
              <a:t>Tsui</a:t>
            </a:r>
            <a:r>
              <a:rPr lang="en-GB" sz="1600" dirty="0"/>
              <a:t> (2014),Traditional Chinese philosophies and contemporary leadership, </a:t>
            </a:r>
            <a:r>
              <a:rPr lang="en-GB" sz="1600" i="1" dirty="0"/>
              <a:t>Leadership Quarterly</a:t>
            </a:r>
          </a:p>
        </p:txBody>
      </p:sp>
    </p:spTree>
    <p:extLst>
      <p:ext uri="{BB962C8B-B14F-4D97-AF65-F5344CB8AC3E}">
        <p14:creationId xmlns:p14="http://schemas.microsoft.com/office/powerpoint/2010/main" val="30968128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263" y="227473"/>
            <a:ext cx="11304639" cy="509946"/>
          </a:xfrm>
        </p:spPr>
        <p:txBody>
          <a:bodyPr>
            <a:noAutofit/>
          </a:bodyPr>
          <a:lstStyle/>
          <a:p>
            <a:pPr algn="ctr"/>
            <a:r>
              <a:rPr lang="en-GB" sz="3200" b="1" dirty="0">
                <a:solidFill>
                  <a:srgbClr val="0070C0"/>
                </a:solidFill>
              </a:rPr>
              <a:t>The Art of War </a:t>
            </a:r>
            <a:r>
              <a:rPr lang="en-GB" sz="2400" b="1" dirty="0">
                <a:solidFill>
                  <a:srgbClr val="0070C0"/>
                </a:solidFill>
              </a:rPr>
              <a:t>(Sun Tzu, 5</a:t>
            </a:r>
            <a:r>
              <a:rPr lang="en-GB" sz="2400" b="1" baseline="30000" dirty="0">
                <a:solidFill>
                  <a:srgbClr val="0070C0"/>
                </a:solidFill>
              </a:rPr>
              <a:t>th</a:t>
            </a:r>
            <a:r>
              <a:rPr lang="en-GB" sz="2400" b="1" dirty="0">
                <a:solidFill>
                  <a:srgbClr val="0070C0"/>
                </a:solidFill>
              </a:rPr>
              <a:t> century BC) </a:t>
            </a:r>
            <a:br>
              <a:rPr lang="en-GB" sz="2400" b="1" dirty="0">
                <a:solidFill>
                  <a:srgbClr val="0070C0"/>
                </a:solidFill>
              </a:rPr>
            </a:br>
            <a:r>
              <a:rPr lang="en-GB" sz="3200" b="1" dirty="0">
                <a:solidFill>
                  <a:srgbClr val="0070C0"/>
                </a:solidFill>
              </a:rPr>
              <a:t>Five Principles of Leadership </a:t>
            </a:r>
          </a:p>
        </p:txBody>
      </p:sp>
      <p:sp>
        <p:nvSpPr>
          <p:cNvPr id="3" name="Content Placeholder 2"/>
          <p:cNvSpPr>
            <a:spLocks noGrp="1"/>
          </p:cNvSpPr>
          <p:nvPr>
            <p:ph idx="1"/>
          </p:nvPr>
        </p:nvSpPr>
        <p:spPr>
          <a:xfrm>
            <a:off x="484237" y="1086465"/>
            <a:ext cx="11068665" cy="5889522"/>
          </a:xfrm>
        </p:spPr>
        <p:txBody>
          <a:bodyPr>
            <a:normAutofit fontScale="77500" lnSpcReduction="20000"/>
          </a:bodyPr>
          <a:lstStyle/>
          <a:p>
            <a:r>
              <a:rPr lang="zh-TW" altLang="en-US" sz="3100" b="1" dirty="0">
                <a:solidFill>
                  <a:srgbClr val="FF0000"/>
                </a:solidFill>
              </a:rPr>
              <a:t>道</a:t>
            </a:r>
            <a:r>
              <a:rPr lang="zh-TW" altLang="en-US" dirty="0"/>
              <a:t>者，令民與上同意也，可與之死，可與之生，而不畏危。</a:t>
            </a:r>
            <a:r>
              <a:rPr lang="en-HK" altLang="zh-TW" dirty="0"/>
              <a:t>(</a:t>
            </a:r>
            <a:r>
              <a:rPr lang="en-HK" altLang="zh-TW" dirty="0">
                <a:solidFill>
                  <a:srgbClr val="FF0000"/>
                </a:solidFill>
              </a:rPr>
              <a:t>Transformational </a:t>
            </a:r>
            <a:r>
              <a:rPr lang="en-HK" altLang="zh-TW" dirty="0"/>
              <a:t>leadership)</a:t>
            </a:r>
          </a:p>
          <a:p>
            <a:r>
              <a:rPr lang="en-GB" altLang="zh-TW" dirty="0"/>
              <a:t>Principle of </a:t>
            </a:r>
            <a:r>
              <a:rPr lang="en-GB" altLang="zh-TW" b="1" dirty="0">
                <a:solidFill>
                  <a:srgbClr val="FF0000"/>
                </a:solidFill>
              </a:rPr>
              <a:t>Leading</a:t>
            </a:r>
            <a:r>
              <a:rPr lang="en-GB" altLang="zh-TW" dirty="0"/>
              <a:t>: sharing of the </a:t>
            </a:r>
            <a:r>
              <a:rPr lang="en-GB" altLang="zh-TW" b="1" i="1" dirty="0"/>
              <a:t>purpose/mission</a:t>
            </a:r>
            <a:r>
              <a:rPr lang="en-GB" altLang="zh-TW" dirty="0"/>
              <a:t> between the leader and followers, so that they will unconditionally and wholeheartedly follow their leader. </a:t>
            </a:r>
            <a:endParaRPr lang="en-HK" altLang="zh-TW" dirty="0"/>
          </a:p>
          <a:p>
            <a:r>
              <a:rPr lang="zh-TW" altLang="en-US" sz="3100" b="1" dirty="0">
                <a:solidFill>
                  <a:srgbClr val="FF0000"/>
                </a:solidFill>
              </a:rPr>
              <a:t>天</a:t>
            </a:r>
            <a:r>
              <a:rPr lang="zh-TW" altLang="en-US" dirty="0"/>
              <a:t>者，陰陽，寒暑，時制也。 </a:t>
            </a:r>
            <a:r>
              <a:rPr lang="en-HK" altLang="zh-TW" dirty="0"/>
              <a:t>(</a:t>
            </a:r>
            <a:r>
              <a:rPr lang="en-HK" altLang="zh-TW" dirty="0">
                <a:solidFill>
                  <a:srgbClr val="FF0000"/>
                </a:solidFill>
              </a:rPr>
              <a:t>Adaptive </a:t>
            </a:r>
            <a:r>
              <a:rPr lang="en-HK" altLang="zh-TW" dirty="0"/>
              <a:t>leadership)</a:t>
            </a:r>
          </a:p>
          <a:p>
            <a:r>
              <a:rPr lang="en-GB" altLang="zh-TW" dirty="0"/>
              <a:t>Principle of </a:t>
            </a:r>
            <a:r>
              <a:rPr lang="en-GB" altLang="zh-TW" b="1" dirty="0">
                <a:solidFill>
                  <a:srgbClr val="FF0000"/>
                </a:solidFill>
              </a:rPr>
              <a:t>Climatology</a:t>
            </a:r>
            <a:r>
              <a:rPr lang="en-GB" altLang="zh-TW" dirty="0"/>
              <a:t>: understanding the nature of times and seasons.</a:t>
            </a:r>
            <a:endParaRPr lang="en-HK" altLang="zh-TW" dirty="0"/>
          </a:p>
          <a:p>
            <a:r>
              <a:rPr lang="zh-TW" altLang="en-US" sz="3100" b="1" dirty="0">
                <a:solidFill>
                  <a:srgbClr val="FF0000"/>
                </a:solidFill>
              </a:rPr>
              <a:t>地</a:t>
            </a:r>
            <a:r>
              <a:rPr lang="zh-TW" altLang="en-US" dirty="0"/>
              <a:t>者，遠近，險易，廣狹，死生也。(</a:t>
            </a:r>
            <a:r>
              <a:rPr lang="en-HK" altLang="zh-TW" dirty="0">
                <a:solidFill>
                  <a:srgbClr val="FF0000"/>
                </a:solidFill>
              </a:rPr>
              <a:t>Situational</a:t>
            </a:r>
            <a:r>
              <a:rPr lang="en-HK" altLang="zh-TW" dirty="0"/>
              <a:t> approach)</a:t>
            </a:r>
          </a:p>
          <a:p>
            <a:r>
              <a:rPr lang="en-GB" altLang="zh-TW" dirty="0"/>
              <a:t>Principle of </a:t>
            </a:r>
            <a:r>
              <a:rPr lang="en-GB" altLang="zh-TW" b="1" dirty="0">
                <a:solidFill>
                  <a:srgbClr val="FF0000"/>
                </a:solidFill>
              </a:rPr>
              <a:t>Geography</a:t>
            </a:r>
            <a:r>
              <a:rPr lang="en-GB" altLang="zh-TW" dirty="0"/>
              <a:t>: preciseness of distance, size and space of the landmass; nature of the terrain.</a:t>
            </a:r>
            <a:endParaRPr lang="en-HK" altLang="zh-TW" dirty="0"/>
          </a:p>
          <a:p>
            <a:r>
              <a:rPr lang="zh-TW" altLang="en-US" sz="3100" b="1" dirty="0">
                <a:solidFill>
                  <a:srgbClr val="FF0000"/>
                </a:solidFill>
              </a:rPr>
              <a:t>將</a:t>
            </a:r>
            <a:r>
              <a:rPr lang="zh-TW" altLang="en-US" dirty="0"/>
              <a:t>者，智，信，仁，勇，嚴也。</a:t>
            </a:r>
            <a:r>
              <a:rPr lang="en-HK" altLang="zh-TW" dirty="0"/>
              <a:t>(</a:t>
            </a:r>
            <a:r>
              <a:rPr lang="en-HK" altLang="zh-TW" dirty="0">
                <a:solidFill>
                  <a:srgbClr val="FF0000"/>
                </a:solidFill>
              </a:rPr>
              <a:t>Trait </a:t>
            </a:r>
            <a:r>
              <a:rPr lang="en-HK" altLang="zh-TW" dirty="0"/>
              <a:t>approach)</a:t>
            </a:r>
          </a:p>
          <a:p>
            <a:r>
              <a:rPr lang="en-GB" altLang="zh-TW" dirty="0"/>
              <a:t>Principle of Leader’s </a:t>
            </a:r>
            <a:r>
              <a:rPr lang="en-GB" altLang="zh-TW" b="1" dirty="0">
                <a:solidFill>
                  <a:srgbClr val="FF0000"/>
                </a:solidFill>
              </a:rPr>
              <a:t>Traits</a:t>
            </a:r>
            <a:r>
              <a:rPr lang="en-GB" altLang="zh-TW" dirty="0"/>
              <a:t>: wisdom, sincerity, benevolence, courage and sternness.</a:t>
            </a:r>
            <a:endParaRPr lang="en-HK" altLang="zh-TW" dirty="0"/>
          </a:p>
          <a:p>
            <a:r>
              <a:rPr lang="zh-TW" altLang="en-US" sz="3100" b="1" dirty="0">
                <a:solidFill>
                  <a:srgbClr val="FF0000"/>
                </a:solidFill>
              </a:rPr>
              <a:t>法</a:t>
            </a:r>
            <a:r>
              <a:rPr lang="zh-TW" altLang="en-US" dirty="0"/>
              <a:t>者，曲制，官道，主用也。 </a:t>
            </a:r>
            <a:r>
              <a:rPr lang="en-HK" altLang="zh-TW" dirty="0"/>
              <a:t>(</a:t>
            </a:r>
            <a:r>
              <a:rPr lang="en-HK" altLang="zh-TW" dirty="0">
                <a:solidFill>
                  <a:srgbClr val="FF0000"/>
                </a:solidFill>
              </a:rPr>
              <a:t>Skills </a:t>
            </a:r>
            <a:r>
              <a:rPr lang="en-HK" altLang="zh-TW" dirty="0"/>
              <a:t>approach)</a:t>
            </a:r>
          </a:p>
          <a:p>
            <a:r>
              <a:rPr lang="en-GB" altLang="zh-TW" dirty="0"/>
              <a:t>Principle of </a:t>
            </a:r>
            <a:r>
              <a:rPr lang="en-GB" altLang="zh-TW" b="1" dirty="0">
                <a:solidFill>
                  <a:srgbClr val="FF0000"/>
                </a:solidFill>
              </a:rPr>
              <a:t>Methodology</a:t>
            </a:r>
            <a:r>
              <a:rPr lang="en-GB" altLang="zh-TW" dirty="0"/>
              <a:t>:  competence of structuring and hierarchical formation of the military troops, the infrastructure development, logistics  and control of military supplies. </a:t>
            </a:r>
          </a:p>
          <a:p>
            <a:pPr marL="0" indent="0">
              <a:buNone/>
            </a:pPr>
            <a:endParaRPr lang="en-HK" altLang="zh-TW" dirty="0"/>
          </a:p>
          <a:p>
            <a:pPr marL="0" indent="0">
              <a:buNone/>
            </a:pPr>
            <a:r>
              <a:rPr lang="zh-TW" altLang="en-US" dirty="0"/>
              <a:t>凡此五者，將莫不聞，知之者勝，不知者不勝。(</a:t>
            </a:r>
            <a:r>
              <a:rPr lang="en-HK" altLang="zh-TW" b="1" dirty="0">
                <a:solidFill>
                  <a:srgbClr val="FF0000"/>
                </a:solidFill>
              </a:rPr>
              <a:t>Holistic</a:t>
            </a:r>
            <a:r>
              <a:rPr lang="en-HK" altLang="zh-TW" dirty="0"/>
              <a:t> leadership)</a:t>
            </a:r>
          </a:p>
          <a:p>
            <a:pPr marL="0" indent="0">
              <a:buNone/>
            </a:pPr>
            <a:r>
              <a:rPr lang="en-GB" dirty="0"/>
              <a:t>These five principles should be familiar to every leader: he who knows them will be victorious; he who ignores them will fail.</a:t>
            </a:r>
          </a:p>
        </p:txBody>
      </p:sp>
    </p:spTree>
    <p:extLst>
      <p:ext uri="{BB962C8B-B14F-4D97-AF65-F5344CB8AC3E}">
        <p14:creationId xmlns:p14="http://schemas.microsoft.com/office/powerpoint/2010/main" val="12495011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a:latin typeface="Copperplate Gothic Bold" panose="020E0705020206020404" pitchFamily="34" charset="0"/>
              </a:rPr>
              <a:t>Transformational leadership drives the </a:t>
            </a:r>
          </a:p>
          <a:p>
            <a:pPr marL="0" indent="0" algn="ctr">
              <a:buNone/>
            </a:pPr>
            <a:r>
              <a:rPr lang="en-GB" sz="4000" dirty="0">
                <a:latin typeface="Copperplate Gothic Bold" panose="020E0705020206020404" pitchFamily="34" charset="0"/>
              </a:rPr>
              <a:t>Heart Domain activities </a:t>
            </a:r>
          </a:p>
        </p:txBody>
      </p:sp>
      <p:sp>
        <p:nvSpPr>
          <p:cNvPr id="4" name="Slide Number Placeholder 3"/>
          <p:cNvSpPr>
            <a:spLocks noGrp="1"/>
          </p:cNvSpPr>
          <p:nvPr>
            <p:ph type="sldNum" sz="quarter" idx="12"/>
          </p:nvPr>
        </p:nvSpPr>
        <p:spPr/>
        <p:txBody>
          <a:bodyPr/>
          <a:lstStyle/>
          <a:p>
            <a:fld id="{348EFBDC-BB53-4A7C-A94D-EC7D67878992}" type="slidenum">
              <a:rPr lang="en-HK" smtClean="0"/>
              <a:t>47</a:t>
            </a:fld>
            <a:endParaRPr lang="en-HK" dirty="0"/>
          </a:p>
        </p:txBody>
      </p:sp>
    </p:spTree>
    <p:extLst>
      <p:ext uri="{BB962C8B-B14F-4D97-AF65-F5344CB8AC3E}">
        <p14:creationId xmlns:p14="http://schemas.microsoft.com/office/powerpoint/2010/main" val="41210879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Transformational Leadership defined</a:t>
            </a:r>
          </a:p>
        </p:txBody>
      </p:sp>
      <p:sp>
        <p:nvSpPr>
          <p:cNvPr id="3" name="Content Placeholder 2"/>
          <p:cNvSpPr>
            <a:spLocks noGrp="1"/>
          </p:cNvSpPr>
          <p:nvPr>
            <p:ph idx="1"/>
          </p:nvPr>
        </p:nvSpPr>
        <p:spPr/>
        <p:txBody>
          <a:bodyPr>
            <a:normAutofit lnSpcReduction="10000"/>
          </a:bodyPr>
          <a:lstStyle/>
          <a:p>
            <a:pPr marL="0" indent="0">
              <a:lnSpc>
                <a:spcPct val="107000"/>
              </a:lnSpc>
              <a:spcAft>
                <a:spcPts val="800"/>
              </a:spcAft>
              <a:buNone/>
            </a:pPr>
            <a:r>
              <a:rPr lang="en-GB" sz="2800" dirty="0">
                <a:ea typeface="PMingLiU" panose="02020500000000000000" pitchFamily="18" charset="-120"/>
                <a:cs typeface="Times New Roman" panose="02020603050405020304" pitchFamily="18" charset="0"/>
              </a:rPr>
              <a:t>Burns (1978) first introduced the concept of transforming leadership in his descriptive research on political leaders. According to Burns, transforming leadership is a process in which "leaders and followers help each other to advance to a </a:t>
            </a:r>
            <a:r>
              <a:rPr lang="en-GB" sz="2800" dirty="0">
                <a:solidFill>
                  <a:srgbClr val="FF0000"/>
                </a:solidFill>
                <a:ea typeface="PMingLiU" panose="02020500000000000000" pitchFamily="18" charset="-120"/>
                <a:cs typeface="Times New Roman" panose="02020603050405020304" pitchFamily="18" charset="0"/>
              </a:rPr>
              <a:t>higher level of morale and motivation</a:t>
            </a:r>
            <a:r>
              <a:rPr lang="en-GB" sz="2800" dirty="0">
                <a:ea typeface="PMingLiU" panose="02020500000000000000" pitchFamily="18" charset="-120"/>
                <a:cs typeface="Times New Roman" panose="02020603050405020304" pitchFamily="18" charset="0"/>
              </a:rPr>
              <a:t>". The transforming approach creates significant change in the life of people and organizations. It redesigns perceptions and values, and changes expectations and aspirations of employees. Transforming leaders are idealized in the sense that they are a </a:t>
            </a:r>
            <a:r>
              <a:rPr lang="en-GB" sz="2800" dirty="0">
                <a:solidFill>
                  <a:srgbClr val="FF0000"/>
                </a:solidFill>
                <a:ea typeface="PMingLiU" panose="02020500000000000000" pitchFamily="18" charset="-120"/>
                <a:cs typeface="Times New Roman" panose="02020603050405020304" pitchFamily="18" charset="0"/>
              </a:rPr>
              <a:t>moral exemplar of working towards the benefit of the team, organization and/or community</a:t>
            </a:r>
            <a:r>
              <a:rPr lang="en-GB" sz="2800" dirty="0">
                <a:ea typeface="PMingLiU" panose="02020500000000000000" pitchFamily="18" charset="-120"/>
                <a:cs typeface="Times New Roman" panose="02020603050405020304" pitchFamily="18" charset="0"/>
              </a:rPr>
              <a:t>. </a:t>
            </a:r>
          </a:p>
          <a:p>
            <a:pPr marL="0" indent="0">
              <a:lnSpc>
                <a:spcPct val="107000"/>
              </a:lnSpc>
              <a:spcAft>
                <a:spcPts val="800"/>
              </a:spcAft>
              <a:buNone/>
            </a:pPr>
            <a:endParaRPr lang="en-GB" sz="2800" dirty="0">
              <a:ea typeface="PMingLiU" panose="02020500000000000000" pitchFamily="18" charset="-120"/>
              <a:cs typeface="Times New Roman" panose="02020603050405020304" pitchFamily="18" charset="0"/>
            </a:endParaRPr>
          </a:p>
          <a:p>
            <a:endParaRPr lang="en-GB" dirty="0"/>
          </a:p>
        </p:txBody>
      </p:sp>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48</a:t>
            </a:fld>
            <a:endParaRPr lang="en-US" dirty="0">
              <a:solidFill>
                <a:prstClr val="white">
                  <a:lumMod val="50000"/>
                </a:prstClr>
              </a:solidFill>
            </a:endParaRPr>
          </a:p>
        </p:txBody>
      </p:sp>
    </p:spTree>
    <p:extLst>
      <p:ext uri="{BB962C8B-B14F-4D97-AF65-F5344CB8AC3E}">
        <p14:creationId xmlns:p14="http://schemas.microsoft.com/office/powerpoint/2010/main" val="25730133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761" y="656304"/>
            <a:ext cx="10972800" cy="685800"/>
          </a:xfrm>
        </p:spPr>
        <p:txBody>
          <a:bodyPr>
            <a:normAutofit fontScale="90000"/>
          </a:bodyPr>
          <a:lstStyle/>
          <a:p>
            <a:r>
              <a:rPr lang="en-GB" dirty="0"/>
              <a:t>Transformational Leader’s Roles</a:t>
            </a:r>
            <a:r>
              <a:rPr lang="en-GB" b="0" dirty="0">
                <a:solidFill>
                  <a:srgbClr val="000000"/>
                </a:solidFill>
                <a:latin typeface="Verdana" panose="020B0604030504040204" pitchFamily="34" charset="0"/>
              </a:rPr>
              <a:t> </a:t>
            </a:r>
            <a:r>
              <a:rPr lang="en-GB" sz="2000" b="0" dirty="0">
                <a:solidFill>
                  <a:srgbClr val="000000"/>
                </a:solidFill>
                <a:latin typeface="Verdana" panose="020B0604030504040204" pitchFamily="34" charset="0"/>
              </a:rPr>
              <a:t>(</a:t>
            </a:r>
            <a:r>
              <a:rPr lang="en-GB" sz="2000" b="0" dirty="0" err="1">
                <a:solidFill>
                  <a:srgbClr val="000000"/>
                </a:solidFill>
                <a:latin typeface="Verdana" panose="020B0604030504040204" pitchFamily="34" charset="0"/>
              </a:rPr>
              <a:t>Clavelle</a:t>
            </a:r>
            <a:r>
              <a:rPr lang="en-GB" sz="2000" b="0" dirty="0">
                <a:solidFill>
                  <a:srgbClr val="000000"/>
                </a:solidFill>
                <a:latin typeface="Verdana" panose="020B0604030504040204" pitchFamily="34" charset="0"/>
              </a:rPr>
              <a:t> &amp; Prado-</a:t>
            </a:r>
            <a:r>
              <a:rPr lang="en-GB" sz="2000" b="0" dirty="0" err="1">
                <a:solidFill>
                  <a:srgbClr val="000000"/>
                </a:solidFill>
                <a:latin typeface="Verdana" panose="020B0604030504040204" pitchFamily="34" charset="0"/>
              </a:rPr>
              <a:t>Inzerillo</a:t>
            </a:r>
            <a:r>
              <a:rPr lang="en-GB" sz="2000" b="0" dirty="0">
                <a:solidFill>
                  <a:srgbClr val="000000"/>
                </a:solidFill>
                <a:latin typeface="Verdana" panose="020B0604030504040204" pitchFamily="34" charset="0"/>
              </a:rPr>
              <a:t>, 2018)</a:t>
            </a:r>
            <a:endParaRPr lang="en-GB" sz="2000" dirty="0"/>
          </a:p>
        </p:txBody>
      </p:sp>
      <p:pic>
        <p:nvPicPr>
          <p:cNvPr id="6" name="Content Placeholder 5"/>
          <p:cNvPicPr>
            <a:picLocks noGrp="1" noChangeAspect="1"/>
          </p:cNvPicPr>
          <p:nvPr>
            <p:ph idx="1"/>
          </p:nvPr>
        </p:nvPicPr>
        <p:blipFill>
          <a:blip r:embed="rId2"/>
          <a:stretch>
            <a:fillRect/>
          </a:stretch>
        </p:blipFill>
        <p:spPr>
          <a:xfrm>
            <a:off x="3557516" y="1447800"/>
            <a:ext cx="5813946" cy="5410200"/>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49</a:t>
            </a:fld>
            <a:endParaRPr lang="en-US" dirty="0">
              <a:solidFill>
                <a:prstClr val="white">
                  <a:lumMod val="50000"/>
                </a:prstClr>
              </a:solidFill>
            </a:endParaRPr>
          </a:p>
        </p:txBody>
      </p:sp>
    </p:spTree>
    <p:extLst>
      <p:ext uri="{BB962C8B-B14F-4D97-AF65-F5344CB8AC3E}">
        <p14:creationId xmlns:p14="http://schemas.microsoft.com/office/powerpoint/2010/main" val="1861307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Transformational Leaders</a:t>
            </a:r>
          </a:p>
        </p:txBody>
      </p:sp>
      <p:pic>
        <p:nvPicPr>
          <p:cNvPr id="5" name="Content Placeholder 4"/>
          <p:cNvPicPr>
            <a:picLocks noGrp="1" noChangeAspect="1"/>
          </p:cNvPicPr>
          <p:nvPr>
            <p:ph idx="1"/>
          </p:nvPr>
        </p:nvPicPr>
        <p:blipFill>
          <a:blip r:embed="rId2"/>
          <a:stretch>
            <a:fillRect/>
          </a:stretch>
        </p:blipFill>
        <p:spPr>
          <a:xfrm>
            <a:off x="1127432" y="1723103"/>
            <a:ext cx="3628103" cy="2721077"/>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50</a:t>
            </a:fld>
            <a:endParaRPr lang="en-US" dirty="0">
              <a:solidFill>
                <a:prstClr val="white">
                  <a:lumMod val="50000"/>
                </a:prstClr>
              </a:solidFill>
            </a:endParaRPr>
          </a:p>
        </p:txBody>
      </p:sp>
      <p:pic>
        <p:nvPicPr>
          <p:cNvPr id="6" name="Picture 5"/>
          <p:cNvPicPr>
            <a:picLocks noChangeAspect="1"/>
          </p:cNvPicPr>
          <p:nvPr/>
        </p:nvPicPr>
        <p:blipFill>
          <a:blip r:embed="rId3"/>
          <a:stretch>
            <a:fillRect/>
          </a:stretch>
        </p:blipFill>
        <p:spPr>
          <a:xfrm>
            <a:off x="5188974" y="1723103"/>
            <a:ext cx="3492910" cy="2321949"/>
          </a:xfrm>
          <a:prstGeom prst="rect">
            <a:avLst/>
          </a:prstGeom>
        </p:spPr>
      </p:pic>
      <p:pic>
        <p:nvPicPr>
          <p:cNvPr id="8" name="Picture 7"/>
          <p:cNvPicPr>
            <a:picLocks noChangeAspect="1"/>
          </p:cNvPicPr>
          <p:nvPr/>
        </p:nvPicPr>
        <p:blipFill>
          <a:blip r:embed="rId4"/>
          <a:stretch>
            <a:fillRect/>
          </a:stretch>
        </p:blipFill>
        <p:spPr>
          <a:xfrm>
            <a:off x="8182895" y="2961967"/>
            <a:ext cx="3896033" cy="3896033"/>
          </a:xfrm>
          <a:prstGeom prst="rect">
            <a:avLst/>
          </a:prstGeom>
        </p:spPr>
      </p:pic>
      <p:pic>
        <p:nvPicPr>
          <p:cNvPr id="9" name="Picture 8"/>
          <p:cNvPicPr>
            <a:picLocks noChangeAspect="1"/>
          </p:cNvPicPr>
          <p:nvPr/>
        </p:nvPicPr>
        <p:blipFill>
          <a:blip r:embed="rId5"/>
          <a:stretch>
            <a:fillRect/>
          </a:stretch>
        </p:blipFill>
        <p:spPr>
          <a:xfrm>
            <a:off x="2510862" y="4168798"/>
            <a:ext cx="4922785" cy="2524103"/>
          </a:xfrm>
          <a:prstGeom prst="rect">
            <a:avLst/>
          </a:prstGeom>
        </p:spPr>
      </p:pic>
    </p:spTree>
    <p:extLst>
      <p:ext uri="{BB962C8B-B14F-4D97-AF65-F5344CB8AC3E}">
        <p14:creationId xmlns:p14="http://schemas.microsoft.com/office/powerpoint/2010/main" val="19156240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 y="365125"/>
            <a:ext cx="10515600" cy="1325563"/>
          </a:xfrm>
        </p:spPr>
        <p:txBody>
          <a:bodyPr>
            <a:normAutofit/>
          </a:bodyPr>
          <a:lstStyle/>
          <a:p>
            <a:r>
              <a:rPr lang="en-GB" sz="3600" b="1" dirty="0"/>
              <a:t>The Transformation Guru – Kazuo Inamori</a:t>
            </a:r>
            <a:br>
              <a:rPr lang="en-GB" sz="3600" b="1" dirty="0"/>
            </a:br>
            <a:r>
              <a:rPr lang="en-GB" sz="3200" dirty="0"/>
              <a:t>(1932-2022)</a:t>
            </a:r>
            <a:endParaRPr lang="en-GB" sz="3600" dirty="0"/>
          </a:p>
        </p:txBody>
      </p:sp>
      <p:sp>
        <p:nvSpPr>
          <p:cNvPr id="3" name="Content Placeholder 2"/>
          <p:cNvSpPr>
            <a:spLocks noGrp="1"/>
          </p:cNvSpPr>
          <p:nvPr>
            <p:ph idx="1"/>
          </p:nvPr>
        </p:nvSpPr>
        <p:spPr>
          <a:xfrm>
            <a:off x="838200" y="1690688"/>
            <a:ext cx="7890164" cy="4486275"/>
          </a:xfrm>
        </p:spPr>
        <p:txBody>
          <a:bodyPr>
            <a:normAutofit fontScale="92500" lnSpcReduction="10000"/>
          </a:bodyPr>
          <a:lstStyle/>
          <a:p>
            <a:r>
              <a:rPr lang="en-GB" dirty="0"/>
              <a:t>Altruistic! Everything is thought of for others, empathy, things will always be surprisingly smooth, and the heart will be calm and fulfilling.</a:t>
            </a:r>
          </a:p>
          <a:p>
            <a:r>
              <a:rPr lang="en-GB" dirty="0"/>
              <a:t>The path of life is depicted by the heart. Therefore, no matter how harsh the situation is, the heart should not be immersed in pessimistic thoughts.</a:t>
            </a:r>
          </a:p>
          <a:p>
            <a:r>
              <a:rPr lang="en-GB" dirty="0"/>
              <a:t>The eyes can look at the sky, but the feet must step on the ground. Dreams and aspirations are big, but reality is that we must do simple, even boring work every day.</a:t>
            </a:r>
          </a:p>
          <a:p>
            <a:r>
              <a:rPr lang="en-GB" dirty="0"/>
              <a:t>See if your subordinates love work and </a:t>
            </a:r>
            <a:r>
              <a:rPr lang="en-GB" dirty="0" err="1"/>
              <a:t>instill</a:t>
            </a:r>
            <a:r>
              <a:rPr lang="en-GB" dirty="0"/>
              <a:t> their energy into them until they have a passionate enthusiasm – this is the leader's top priority.</a:t>
            </a:r>
          </a:p>
        </p:txBody>
      </p:sp>
      <p:sp>
        <p:nvSpPr>
          <p:cNvPr id="4" name="Slide Number Placeholder 3"/>
          <p:cNvSpPr>
            <a:spLocks noGrp="1"/>
          </p:cNvSpPr>
          <p:nvPr>
            <p:ph type="sldNum" sz="quarter" idx="12"/>
          </p:nvPr>
        </p:nvSpPr>
        <p:spPr/>
        <p:txBody>
          <a:bodyPr/>
          <a:lstStyle/>
          <a:p>
            <a:fld id="{348EFBDC-BB53-4A7C-A94D-EC7D67878992}" type="slidenum">
              <a:rPr lang="en-HK" smtClean="0"/>
              <a:t>51</a:t>
            </a:fld>
            <a:endParaRPr lang="en-HK" dirty="0"/>
          </a:p>
        </p:txBody>
      </p:sp>
      <p:pic>
        <p:nvPicPr>
          <p:cNvPr id="6" name="Picture 5"/>
          <p:cNvPicPr>
            <a:picLocks noChangeAspect="1"/>
          </p:cNvPicPr>
          <p:nvPr/>
        </p:nvPicPr>
        <p:blipFill>
          <a:blip r:embed="rId2"/>
          <a:stretch>
            <a:fillRect/>
          </a:stretch>
        </p:blipFill>
        <p:spPr>
          <a:xfrm>
            <a:off x="9619012" y="2645082"/>
            <a:ext cx="2572987" cy="3798581"/>
          </a:xfrm>
          <a:prstGeom prst="rect">
            <a:avLst/>
          </a:prstGeom>
        </p:spPr>
      </p:pic>
      <p:pic>
        <p:nvPicPr>
          <p:cNvPr id="7" name="Picture 6"/>
          <p:cNvPicPr>
            <a:picLocks noChangeAspect="1"/>
          </p:cNvPicPr>
          <p:nvPr/>
        </p:nvPicPr>
        <p:blipFill>
          <a:blip r:embed="rId3"/>
          <a:stretch>
            <a:fillRect/>
          </a:stretch>
        </p:blipFill>
        <p:spPr>
          <a:xfrm>
            <a:off x="8610599" y="119166"/>
            <a:ext cx="3454731" cy="2367270"/>
          </a:xfrm>
          <a:prstGeom prst="rect">
            <a:avLst/>
          </a:prstGeom>
        </p:spPr>
      </p:pic>
    </p:spTree>
    <p:extLst>
      <p:ext uri="{BB962C8B-B14F-4D97-AF65-F5344CB8AC3E}">
        <p14:creationId xmlns:p14="http://schemas.microsoft.com/office/powerpoint/2010/main" val="4913076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a:xfrm>
            <a:off x="755609" y="122237"/>
            <a:ext cx="10515600" cy="1325563"/>
          </a:xfrm>
        </p:spPr>
        <p:txBody>
          <a:bodyPr/>
          <a:lstStyle/>
          <a:p>
            <a:pPr algn="ctr" eaLnBrk="1" hangingPunct="1"/>
            <a:r>
              <a:rPr lang="en-US" sz="3200" b="1" dirty="0">
                <a:latin typeface="+mj-lt"/>
              </a:rPr>
              <a:t>Transformational Leadership</a:t>
            </a:r>
            <a:endParaRPr lang="en-US" sz="3200" b="1" dirty="0">
              <a:solidFill>
                <a:srgbClr val="6600CC"/>
              </a:solidFill>
              <a:latin typeface="+mj-lt"/>
            </a:endParaRPr>
          </a:p>
        </p:txBody>
      </p:sp>
      <p:sp>
        <p:nvSpPr>
          <p:cNvPr id="12291" name="Rectangle 1027"/>
          <p:cNvSpPr>
            <a:spLocks noGrp="1" noChangeArrowheads="1"/>
          </p:cNvSpPr>
          <p:nvPr>
            <p:ph idx="1"/>
          </p:nvPr>
        </p:nvSpPr>
        <p:spPr>
          <a:xfrm>
            <a:off x="1981200" y="1447800"/>
            <a:ext cx="8153400" cy="5171276"/>
          </a:xfrm>
        </p:spPr>
        <p:txBody>
          <a:bodyPr>
            <a:normAutofit/>
          </a:bodyPr>
          <a:lstStyle/>
          <a:p>
            <a:pPr marL="0" indent="0">
              <a:lnSpc>
                <a:spcPct val="80000"/>
              </a:lnSpc>
              <a:spcBef>
                <a:spcPct val="0"/>
              </a:spcBef>
              <a:spcAft>
                <a:spcPts val="1200"/>
              </a:spcAft>
              <a:buNone/>
            </a:pPr>
            <a:r>
              <a:rPr lang="en-US" b="1" dirty="0">
                <a:latin typeface="Arial Rounded MT Bold" pitchFamily="34" charset="0"/>
              </a:rPr>
              <a:t>Description</a:t>
            </a:r>
            <a:endParaRPr lang="en-US" b="1" i="1" dirty="0">
              <a:latin typeface="+mn-lt"/>
              <a:ea typeface="Calibri" pitchFamily="34" charset="0"/>
              <a:cs typeface="Calibri" pitchFamily="34" charset="0"/>
            </a:endParaRPr>
          </a:p>
          <a:p>
            <a:pPr marL="274320" indent="-274320">
              <a:lnSpc>
                <a:spcPct val="80000"/>
              </a:lnSpc>
              <a:spcBef>
                <a:spcPct val="0"/>
              </a:spcBef>
              <a:spcAft>
                <a:spcPts val="1200"/>
              </a:spcAft>
            </a:pPr>
            <a:r>
              <a:rPr lang="en-US" b="1" i="1" dirty="0">
                <a:latin typeface="+mn-lt"/>
                <a:ea typeface="Calibri" pitchFamily="34" charset="0"/>
                <a:cs typeface="Calibri" pitchFamily="34" charset="0"/>
              </a:rPr>
              <a:t>Process</a:t>
            </a:r>
            <a:r>
              <a:rPr lang="en-US" i="1" dirty="0">
                <a:latin typeface="+mn-lt"/>
                <a:ea typeface="Calibri" pitchFamily="34" charset="0"/>
                <a:cs typeface="Calibri" pitchFamily="34" charset="0"/>
              </a:rPr>
              <a:t>--TL</a:t>
            </a:r>
            <a:r>
              <a:rPr lang="en-US" dirty="0">
                <a:latin typeface="+mn-lt"/>
                <a:ea typeface="Calibri" pitchFamily="34" charset="0"/>
                <a:cs typeface="Calibri" pitchFamily="34" charset="0"/>
              </a:rPr>
              <a:t> is a process that changes and transforms individuals, both leaders and followers.</a:t>
            </a:r>
          </a:p>
          <a:p>
            <a:pPr marL="274320" indent="-274320">
              <a:lnSpc>
                <a:spcPct val="80000"/>
              </a:lnSpc>
              <a:spcBef>
                <a:spcPct val="0"/>
              </a:spcBef>
              <a:spcAft>
                <a:spcPts val="1200"/>
              </a:spcAft>
            </a:pPr>
            <a:r>
              <a:rPr lang="en-US" b="1" i="1" dirty="0">
                <a:latin typeface="+mn-lt"/>
                <a:ea typeface="Calibri" pitchFamily="34" charset="0"/>
                <a:cs typeface="Calibri" pitchFamily="34" charset="0"/>
              </a:rPr>
              <a:t>Influence</a:t>
            </a:r>
            <a:r>
              <a:rPr lang="en-US" i="1" dirty="0">
                <a:latin typeface="+mn-lt"/>
                <a:ea typeface="Calibri" pitchFamily="34" charset="0"/>
                <a:cs typeface="Calibri" pitchFamily="34" charset="0"/>
              </a:rPr>
              <a:t>--TL </a:t>
            </a:r>
            <a:r>
              <a:rPr lang="en-US" dirty="0">
                <a:latin typeface="+mn-lt"/>
                <a:ea typeface="Calibri" pitchFamily="34" charset="0"/>
                <a:cs typeface="Calibri" pitchFamily="34" charset="0"/>
              </a:rPr>
              <a:t>involves an exceptional form of influence that moves followers to </a:t>
            </a:r>
            <a:r>
              <a:rPr lang="en-US" dirty="0">
                <a:solidFill>
                  <a:srgbClr val="FF0000"/>
                </a:solidFill>
                <a:latin typeface="+mn-lt"/>
                <a:ea typeface="Calibri" pitchFamily="34" charset="0"/>
                <a:cs typeface="Calibri" pitchFamily="34" charset="0"/>
              </a:rPr>
              <a:t>accomplish more </a:t>
            </a:r>
            <a:r>
              <a:rPr lang="en-US" dirty="0">
                <a:latin typeface="+mn-lt"/>
                <a:ea typeface="Calibri" pitchFamily="34" charset="0"/>
                <a:cs typeface="Calibri" pitchFamily="34" charset="0"/>
              </a:rPr>
              <a:t>than what is usually expected.</a:t>
            </a:r>
          </a:p>
          <a:p>
            <a:pPr marL="274320" indent="-274320">
              <a:lnSpc>
                <a:spcPct val="80000"/>
              </a:lnSpc>
              <a:spcBef>
                <a:spcPct val="0"/>
              </a:spcBef>
              <a:spcAft>
                <a:spcPts val="1200"/>
              </a:spcAft>
            </a:pPr>
            <a:r>
              <a:rPr lang="en-US" b="1" i="1" dirty="0">
                <a:latin typeface="+mn-lt"/>
                <a:ea typeface="Calibri" pitchFamily="34" charset="0"/>
                <a:cs typeface="Calibri" pitchFamily="34" charset="0"/>
              </a:rPr>
              <a:t>Core elements</a:t>
            </a:r>
            <a:r>
              <a:rPr lang="en-US" dirty="0">
                <a:latin typeface="+mn-lt"/>
                <a:ea typeface="Calibri" pitchFamily="34" charset="0"/>
                <a:cs typeface="Calibri" pitchFamily="34" charset="0"/>
              </a:rPr>
              <a:t>--TL is concerned with </a:t>
            </a:r>
            <a:r>
              <a:rPr lang="en-US" dirty="0">
                <a:solidFill>
                  <a:srgbClr val="FF0000"/>
                </a:solidFill>
                <a:latin typeface="+mn-lt"/>
                <a:ea typeface="Calibri" pitchFamily="34" charset="0"/>
                <a:cs typeface="Calibri" pitchFamily="34" charset="0"/>
              </a:rPr>
              <a:t>emotions, values, ethics, standards, and long-term goals</a:t>
            </a:r>
            <a:r>
              <a:rPr lang="en-US" dirty="0">
                <a:latin typeface="+mn-lt"/>
                <a:ea typeface="Calibri" pitchFamily="34" charset="0"/>
                <a:cs typeface="Calibri" pitchFamily="34" charset="0"/>
              </a:rPr>
              <a:t>. </a:t>
            </a:r>
          </a:p>
          <a:p>
            <a:pPr marL="274320" indent="-274320">
              <a:lnSpc>
                <a:spcPct val="80000"/>
              </a:lnSpc>
              <a:spcBef>
                <a:spcPct val="0"/>
              </a:spcBef>
              <a:spcAft>
                <a:spcPts val="1200"/>
              </a:spcAft>
            </a:pPr>
            <a:r>
              <a:rPr lang="en-US" b="1" i="1" dirty="0">
                <a:latin typeface="+mn-lt"/>
                <a:ea typeface="Calibri" pitchFamily="34" charset="0"/>
                <a:cs typeface="Calibri" pitchFamily="34" charset="0"/>
              </a:rPr>
              <a:t>Encompassing approach</a:t>
            </a:r>
            <a:r>
              <a:rPr lang="en-US" dirty="0">
                <a:latin typeface="+mn-lt"/>
                <a:ea typeface="Calibri" pitchFamily="34" charset="0"/>
                <a:cs typeface="Calibri" pitchFamily="34" charset="0"/>
              </a:rPr>
              <a:t>--</a:t>
            </a:r>
            <a:r>
              <a:rPr lang="en-US" i="1" dirty="0">
                <a:latin typeface="+mn-lt"/>
                <a:ea typeface="Calibri" pitchFamily="34" charset="0"/>
                <a:cs typeface="Calibri" pitchFamily="34" charset="0"/>
              </a:rPr>
              <a:t>TL </a:t>
            </a:r>
            <a:r>
              <a:rPr lang="en-US" dirty="0">
                <a:latin typeface="+mn-lt"/>
                <a:ea typeface="Calibri" pitchFamily="34" charset="0"/>
                <a:cs typeface="Calibri" pitchFamily="34" charset="0"/>
              </a:rPr>
              <a:t>describes a wide range of leadership influence where followers and leaders are </a:t>
            </a:r>
            <a:r>
              <a:rPr lang="en-US" dirty="0">
                <a:solidFill>
                  <a:srgbClr val="FF0000"/>
                </a:solidFill>
                <a:latin typeface="+mn-lt"/>
                <a:ea typeface="Calibri" pitchFamily="34" charset="0"/>
                <a:cs typeface="Calibri" pitchFamily="34" charset="0"/>
              </a:rPr>
              <a:t>bound together</a:t>
            </a:r>
            <a:r>
              <a:rPr lang="en-US" dirty="0">
                <a:latin typeface="+mn-lt"/>
                <a:ea typeface="Calibri" pitchFamily="34" charset="0"/>
                <a:cs typeface="Calibri" pitchFamily="34" charset="0"/>
              </a:rPr>
              <a:t> in the transformation process.</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52</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14221738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81200" y="685800"/>
            <a:ext cx="8425543" cy="685800"/>
          </a:xfrm>
        </p:spPr>
        <p:txBody>
          <a:bodyPr/>
          <a:lstStyle/>
          <a:p>
            <a:pPr algn="ctr" eaLnBrk="1" hangingPunct="1"/>
            <a:r>
              <a:rPr lang="en-US" sz="3200" b="1" dirty="0">
                <a:latin typeface="+mj-lt"/>
              </a:rPr>
              <a:t>Types of Leadership Defined </a:t>
            </a:r>
            <a:r>
              <a:rPr lang="en-US" sz="3200" dirty="0">
                <a:latin typeface="+mj-lt"/>
              </a:rPr>
              <a:t>(Burns, 1978)</a:t>
            </a:r>
          </a:p>
        </p:txBody>
      </p:sp>
      <p:sp>
        <p:nvSpPr>
          <p:cNvPr id="3" name="Slide Number Placeholder 2"/>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53</a:t>
            </a:fld>
            <a:endParaRPr lang="en-US" dirty="0">
              <a:solidFill>
                <a:prstClr val="white">
                  <a:lumMod val="50000"/>
                </a:prstClr>
              </a:solidFill>
            </a:endParaRPr>
          </a:p>
        </p:txBody>
      </p:sp>
      <p:sp>
        <p:nvSpPr>
          <p:cNvPr id="78854" name="Text Box 6"/>
          <p:cNvSpPr txBox="1">
            <a:spLocks noChangeArrowheads="1"/>
          </p:cNvSpPr>
          <p:nvPr/>
        </p:nvSpPr>
        <p:spPr bwMode="auto">
          <a:xfrm>
            <a:off x="1762126" y="1828801"/>
            <a:ext cx="2869183"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TRANSACTIONAL</a:t>
            </a:r>
          </a:p>
        </p:txBody>
      </p:sp>
      <p:sp>
        <p:nvSpPr>
          <p:cNvPr id="78856" name="Text Box 8"/>
          <p:cNvSpPr txBox="1">
            <a:spLocks noChangeArrowheads="1"/>
          </p:cNvSpPr>
          <p:nvPr/>
        </p:nvSpPr>
        <p:spPr bwMode="auto">
          <a:xfrm>
            <a:off x="1704976" y="2254984"/>
            <a:ext cx="2638425" cy="1631216"/>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Focuses on the</a:t>
            </a:r>
          </a:p>
          <a:p>
            <a:pPr algn="ctr" eaLnBrk="0" fontAlgn="base" hangingPunct="0">
              <a:spcBef>
                <a:spcPct val="0"/>
              </a:spcBef>
              <a:spcAft>
                <a:spcPct val="0"/>
              </a:spcAft>
            </a:pPr>
            <a:r>
              <a:rPr lang="en-US" sz="2000" dirty="0">
                <a:solidFill>
                  <a:srgbClr val="FF0000"/>
                </a:solidFill>
                <a:latin typeface="Arial" panose="020B0604020202020204" pitchFamily="34" charset="0"/>
                <a:ea typeface="Calibri" pitchFamily="34" charset="0"/>
                <a:cs typeface="Arial" panose="020B0604020202020204" pitchFamily="34" charset="0"/>
              </a:rPr>
              <a:t>exchanges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that occur</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between leaders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and their followers</a:t>
            </a:r>
          </a:p>
        </p:txBody>
      </p:sp>
      <p:sp>
        <p:nvSpPr>
          <p:cNvPr id="78858" name="Text Box 10"/>
          <p:cNvSpPr txBox="1">
            <a:spLocks noChangeArrowheads="1"/>
          </p:cNvSpPr>
          <p:nvPr/>
        </p:nvSpPr>
        <p:spPr bwMode="auto">
          <a:xfrm>
            <a:off x="4166708" y="3500736"/>
            <a:ext cx="3529492"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TRANSFORMATIONAL</a:t>
            </a:r>
          </a:p>
        </p:txBody>
      </p:sp>
      <p:sp>
        <p:nvSpPr>
          <p:cNvPr id="78861" name="Text Box 13"/>
          <p:cNvSpPr txBox="1">
            <a:spLocks noChangeArrowheads="1"/>
          </p:cNvSpPr>
          <p:nvPr/>
        </p:nvSpPr>
        <p:spPr bwMode="auto">
          <a:xfrm>
            <a:off x="4495800" y="3962401"/>
            <a:ext cx="3048000" cy="2246769"/>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Process of </a:t>
            </a:r>
          </a:p>
          <a:p>
            <a:pPr algn="ctr" eaLnBrk="0" fontAlgn="base" hangingPunct="0">
              <a:spcBef>
                <a:spcPct val="0"/>
              </a:spcBef>
              <a:spcAft>
                <a:spcPct val="0"/>
              </a:spcAft>
            </a:pPr>
            <a:r>
              <a:rPr lang="en-US" altLang="zh-TW" sz="2000" dirty="0">
                <a:solidFill>
                  <a:srgbClr val="FF0000"/>
                </a:solidFill>
                <a:latin typeface="Arial" panose="020B0604020202020204" pitchFamily="34" charset="0"/>
                <a:ea typeface="Arial Unicode MS" pitchFamily="34" charset="-128"/>
                <a:cs typeface="Arial" panose="020B0604020202020204" pitchFamily="34" charset="0"/>
              </a:rPr>
              <a:t>engaging</a:t>
            </a: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 with others</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to create a connection that increases </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motivation and morality in both the leader and the follower</a:t>
            </a:r>
          </a:p>
        </p:txBody>
      </p:sp>
      <p:sp>
        <p:nvSpPr>
          <p:cNvPr id="78866" name="Text Box 18"/>
          <p:cNvSpPr txBox="1">
            <a:spLocks noChangeArrowheads="1"/>
          </p:cNvSpPr>
          <p:nvPr/>
        </p:nvSpPr>
        <p:spPr bwMode="auto">
          <a:xfrm>
            <a:off x="7732712" y="2590800"/>
            <a:ext cx="2173288" cy="1938992"/>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a:ea typeface="Calibri" pitchFamily="34" charset="0"/>
                <a:cs typeface="Calibri" pitchFamily="34" charset="0"/>
              </a:rPr>
              <a:t>Focuses on the</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leader’s</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own interests </a:t>
            </a:r>
            <a:r>
              <a:rPr lang="en-US" sz="2000" dirty="0">
                <a:solidFill>
                  <a:prstClr val="black"/>
                </a:solidFill>
                <a:latin typeface="Arial"/>
                <a:ea typeface="Calibri" pitchFamily="34" charset="0"/>
                <a:cs typeface="Calibri" pitchFamily="34" charset="0"/>
              </a:rPr>
              <a:t>rather than the interests of his or her followers </a:t>
            </a:r>
          </a:p>
        </p:txBody>
      </p:sp>
      <p:sp>
        <p:nvSpPr>
          <p:cNvPr id="78867" name="Text Box 19"/>
          <p:cNvSpPr txBox="1">
            <a:spLocks noChangeArrowheads="1"/>
          </p:cNvSpPr>
          <p:nvPr/>
        </p:nvSpPr>
        <p:spPr bwMode="auto">
          <a:xfrm>
            <a:off x="6629401" y="1752601"/>
            <a:ext cx="4217947" cy="830997"/>
          </a:xfrm>
          <a:prstGeom prst="rect">
            <a:avLst/>
          </a:prstGeom>
          <a:noFill/>
          <a:ln w="9525">
            <a:noFill/>
            <a:miter lim="800000"/>
            <a:headEnd/>
            <a:tailEnd/>
          </a:ln>
        </p:spPr>
        <p:txBody>
          <a:bodyPr wrap="square">
            <a:spAutoFit/>
          </a:bodyPr>
          <a:lstStyle/>
          <a:p>
            <a:pPr algn="ctr" eaLnBrk="0" fontAlgn="base" hangingPunct="0">
              <a:spcBef>
                <a:spcPct val="0"/>
              </a:spcBef>
              <a:spcAft>
                <a:spcPct val="0"/>
              </a:spcAft>
            </a:pPr>
            <a:r>
              <a:rPr lang="en-US" sz="2400" b="1" dirty="0">
                <a:solidFill>
                  <a:prstClr val="black"/>
                </a:solidFill>
                <a:latin typeface="Arial Rounded MT Bold" pitchFamily="34" charset="0"/>
              </a:rPr>
              <a:t>PSEUDO-TRANSFORMATIONAL</a:t>
            </a:r>
          </a:p>
        </p:txBody>
      </p:sp>
      <p:sp>
        <p:nvSpPr>
          <p:cNvPr id="2" name="Footer Placeholder 1"/>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448074259"/>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8854"/>
                                        </p:tgtEl>
                                        <p:attrNameLst>
                                          <p:attrName>style.visibility</p:attrName>
                                        </p:attrNameLst>
                                      </p:cBhvr>
                                      <p:to>
                                        <p:strVal val="visible"/>
                                      </p:to>
                                    </p:set>
                                    <p:anim calcmode="lin" valueType="num">
                                      <p:cBhvr additive="base">
                                        <p:cTn id="7" dur="500" fill="hold"/>
                                        <p:tgtEl>
                                          <p:spTgt spid="78854"/>
                                        </p:tgtEl>
                                        <p:attrNameLst>
                                          <p:attrName>ppt_x</p:attrName>
                                        </p:attrNameLst>
                                      </p:cBhvr>
                                      <p:tavLst>
                                        <p:tav tm="0">
                                          <p:val>
                                            <p:strVal val="0-#ppt_w/2"/>
                                          </p:val>
                                        </p:tav>
                                        <p:tav tm="100000">
                                          <p:val>
                                            <p:strVal val="#ppt_x"/>
                                          </p:val>
                                        </p:tav>
                                      </p:tavLst>
                                    </p:anim>
                                    <p:anim calcmode="lin" valueType="num">
                                      <p:cBhvr additive="base">
                                        <p:cTn id="8" dur="500" fill="hold"/>
                                        <p:tgtEl>
                                          <p:spTgt spid="7885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8856"/>
                                        </p:tgtEl>
                                        <p:attrNameLst>
                                          <p:attrName>style.visibility</p:attrName>
                                        </p:attrNameLst>
                                      </p:cBhvr>
                                      <p:to>
                                        <p:strVal val="visible"/>
                                      </p:to>
                                    </p:set>
                                    <p:anim calcmode="lin" valueType="num">
                                      <p:cBhvr additive="base">
                                        <p:cTn id="13" dur="500" fill="hold"/>
                                        <p:tgtEl>
                                          <p:spTgt spid="78856"/>
                                        </p:tgtEl>
                                        <p:attrNameLst>
                                          <p:attrName>ppt_x</p:attrName>
                                        </p:attrNameLst>
                                      </p:cBhvr>
                                      <p:tavLst>
                                        <p:tav tm="0">
                                          <p:val>
                                            <p:strVal val="0-#ppt_w/2"/>
                                          </p:val>
                                        </p:tav>
                                        <p:tav tm="100000">
                                          <p:val>
                                            <p:strVal val="#ppt_x"/>
                                          </p:val>
                                        </p:tav>
                                      </p:tavLst>
                                    </p:anim>
                                    <p:anim calcmode="lin" valueType="num">
                                      <p:cBhvr additive="base">
                                        <p:cTn id="14" dur="500" fill="hold"/>
                                        <p:tgtEl>
                                          <p:spTgt spid="78856"/>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8867"/>
                                        </p:tgtEl>
                                        <p:attrNameLst>
                                          <p:attrName>style.visibility</p:attrName>
                                        </p:attrNameLst>
                                      </p:cBhvr>
                                      <p:to>
                                        <p:strVal val="visible"/>
                                      </p:to>
                                    </p:set>
                                    <p:anim calcmode="lin" valueType="num">
                                      <p:cBhvr additive="base">
                                        <p:cTn id="19" dur="500" fill="hold"/>
                                        <p:tgtEl>
                                          <p:spTgt spid="78867"/>
                                        </p:tgtEl>
                                        <p:attrNameLst>
                                          <p:attrName>ppt_x</p:attrName>
                                        </p:attrNameLst>
                                      </p:cBhvr>
                                      <p:tavLst>
                                        <p:tav tm="0">
                                          <p:val>
                                            <p:strVal val="0-#ppt_w/2"/>
                                          </p:val>
                                        </p:tav>
                                        <p:tav tm="100000">
                                          <p:val>
                                            <p:strVal val="#ppt_x"/>
                                          </p:val>
                                        </p:tav>
                                      </p:tavLst>
                                    </p:anim>
                                    <p:anim calcmode="lin" valueType="num">
                                      <p:cBhvr additive="base">
                                        <p:cTn id="20" dur="500" fill="hold"/>
                                        <p:tgtEl>
                                          <p:spTgt spid="78867"/>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8866"/>
                                        </p:tgtEl>
                                        <p:attrNameLst>
                                          <p:attrName>style.visibility</p:attrName>
                                        </p:attrNameLst>
                                      </p:cBhvr>
                                      <p:to>
                                        <p:strVal val="visible"/>
                                      </p:to>
                                    </p:set>
                                    <p:anim calcmode="lin" valueType="num">
                                      <p:cBhvr additive="base">
                                        <p:cTn id="25" dur="500" fill="hold"/>
                                        <p:tgtEl>
                                          <p:spTgt spid="78866"/>
                                        </p:tgtEl>
                                        <p:attrNameLst>
                                          <p:attrName>ppt_x</p:attrName>
                                        </p:attrNameLst>
                                      </p:cBhvr>
                                      <p:tavLst>
                                        <p:tav tm="0">
                                          <p:val>
                                            <p:strVal val="0-#ppt_w/2"/>
                                          </p:val>
                                        </p:tav>
                                        <p:tav tm="100000">
                                          <p:val>
                                            <p:strVal val="#ppt_x"/>
                                          </p:val>
                                        </p:tav>
                                      </p:tavLst>
                                    </p:anim>
                                    <p:anim calcmode="lin" valueType="num">
                                      <p:cBhvr additive="base">
                                        <p:cTn id="26" dur="500" fill="hold"/>
                                        <p:tgtEl>
                                          <p:spTgt spid="78866"/>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8858"/>
                                        </p:tgtEl>
                                        <p:attrNameLst>
                                          <p:attrName>style.visibility</p:attrName>
                                        </p:attrNameLst>
                                      </p:cBhvr>
                                      <p:to>
                                        <p:strVal val="visible"/>
                                      </p:to>
                                    </p:set>
                                    <p:anim calcmode="lin" valueType="num">
                                      <p:cBhvr additive="base">
                                        <p:cTn id="31" dur="500" fill="hold"/>
                                        <p:tgtEl>
                                          <p:spTgt spid="78858"/>
                                        </p:tgtEl>
                                        <p:attrNameLst>
                                          <p:attrName>ppt_x</p:attrName>
                                        </p:attrNameLst>
                                      </p:cBhvr>
                                      <p:tavLst>
                                        <p:tav tm="0">
                                          <p:val>
                                            <p:strVal val="0-#ppt_w/2"/>
                                          </p:val>
                                        </p:tav>
                                        <p:tav tm="100000">
                                          <p:val>
                                            <p:strVal val="#ppt_x"/>
                                          </p:val>
                                        </p:tav>
                                      </p:tavLst>
                                    </p:anim>
                                    <p:anim calcmode="lin" valueType="num">
                                      <p:cBhvr additive="base">
                                        <p:cTn id="32" dur="500" fill="hold"/>
                                        <p:tgtEl>
                                          <p:spTgt spid="78858"/>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8861"/>
                                        </p:tgtEl>
                                        <p:attrNameLst>
                                          <p:attrName>style.visibility</p:attrName>
                                        </p:attrNameLst>
                                      </p:cBhvr>
                                      <p:to>
                                        <p:strVal val="visible"/>
                                      </p:to>
                                    </p:set>
                                    <p:anim calcmode="lin" valueType="num">
                                      <p:cBhvr additive="base">
                                        <p:cTn id="37" dur="500" fill="hold"/>
                                        <p:tgtEl>
                                          <p:spTgt spid="78861"/>
                                        </p:tgtEl>
                                        <p:attrNameLst>
                                          <p:attrName>ppt_x</p:attrName>
                                        </p:attrNameLst>
                                      </p:cBhvr>
                                      <p:tavLst>
                                        <p:tav tm="0">
                                          <p:val>
                                            <p:strVal val="0-#ppt_w/2"/>
                                          </p:val>
                                        </p:tav>
                                        <p:tav tm="100000">
                                          <p:val>
                                            <p:strVal val="#ppt_x"/>
                                          </p:val>
                                        </p:tav>
                                      </p:tavLst>
                                    </p:anim>
                                    <p:anim calcmode="lin" valueType="num">
                                      <p:cBhvr additive="base">
                                        <p:cTn id="38" dur="500" fill="hold"/>
                                        <p:tgtEl>
                                          <p:spTgt spid="788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4" grpId="0" autoUpdateAnimBg="0"/>
      <p:bldP spid="78856" grpId="0" autoUpdateAnimBg="0"/>
      <p:bldP spid="78858" grpId="0" autoUpdateAnimBg="0"/>
      <p:bldP spid="78861" grpId="0" autoUpdateAnimBg="0"/>
      <p:bldP spid="78866" grpId="0" autoUpdateAnimBg="0"/>
      <p:bldP spid="78867" grpId="0"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eaLnBrk="1" hangingPunct="1"/>
            <a:r>
              <a:rPr lang="en-US" altLang="zh-TW" sz="3200" b="1" dirty="0">
                <a:latin typeface="+mj-lt"/>
              </a:rPr>
              <a:t>Transformational Leadership Elements: The 4 Is</a:t>
            </a:r>
          </a:p>
        </p:txBody>
      </p:sp>
      <p:sp>
        <p:nvSpPr>
          <p:cNvPr id="24579" name="Rectangle 3"/>
          <p:cNvSpPr>
            <a:spLocks noGrp="1" noChangeArrowheads="1"/>
          </p:cNvSpPr>
          <p:nvPr>
            <p:ph idx="1"/>
          </p:nvPr>
        </p:nvSpPr>
        <p:spPr/>
        <p:txBody>
          <a:bodyPr>
            <a:normAutofit/>
          </a:bodyPr>
          <a:lstStyle/>
          <a:p>
            <a:pPr eaLnBrk="1" hangingPunct="1">
              <a:buClr>
                <a:srgbClr val="0070C0"/>
              </a:buClr>
            </a:pPr>
            <a:r>
              <a:rPr lang="en-US" sz="2800" b="1" dirty="0">
                <a:solidFill>
                  <a:srgbClr val="FF0000"/>
                </a:solidFill>
                <a:latin typeface="+mn-lt"/>
                <a:ea typeface="Calibri" pitchFamily="34" charset="0"/>
                <a:cs typeface="Calibri" pitchFamily="34" charset="0"/>
              </a:rPr>
              <a:t>Idealized</a:t>
            </a:r>
            <a:r>
              <a:rPr lang="en-US" sz="2800" b="1" dirty="0">
                <a:latin typeface="+mn-lt"/>
                <a:ea typeface="Calibri" pitchFamily="34" charset="0"/>
                <a:cs typeface="Calibri" pitchFamily="34" charset="0"/>
              </a:rPr>
              <a:t> Influence</a:t>
            </a:r>
          </a:p>
          <a:p>
            <a:pPr lvl="1" eaLnBrk="1" hangingPunct="1">
              <a:buClr>
                <a:srgbClr val="0070C0"/>
              </a:buClr>
            </a:pPr>
            <a:r>
              <a:rPr lang="en-US" sz="2400" dirty="0">
                <a:ea typeface="Calibri" pitchFamily="34" charset="0"/>
                <a:cs typeface="Calibri" pitchFamily="34" charset="0"/>
              </a:rPr>
              <a:t>Acting as strong </a:t>
            </a:r>
            <a:r>
              <a:rPr lang="en-US" sz="2400" dirty="0">
                <a:solidFill>
                  <a:srgbClr val="C00000"/>
                </a:solidFill>
                <a:ea typeface="Calibri" pitchFamily="34" charset="0"/>
                <a:cs typeface="Calibri" pitchFamily="34" charset="0"/>
              </a:rPr>
              <a:t>role </a:t>
            </a:r>
            <a:r>
              <a:rPr lang="en-US" sz="2400" dirty="0">
                <a:solidFill>
                  <a:srgbClr val="FF0000"/>
                </a:solidFill>
                <a:ea typeface="Calibri" pitchFamily="34" charset="0"/>
                <a:cs typeface="Calibri" pitchFamily="34" charset="0"/>
              </a:rPr>
              <a:t>models</a:t>
            </a:r>
          </a:p>
          <a:p>
            <a:pPr lvl="1" eaLnBrk="1" hangingPunct="1">
              <a:buClr>
                <a:srgbClr val="0070C0"/>
              </a:buClr>
            </a:pPr>
            <a:r>
              <a:rPr lang="en-US" sz="2400" dirty="0">
                <a:ea typeface="Calibri" pitchFamily="34" charset="0"/>
                <a:cs typeface="Calibri" pitchFamily="34" charset="0"/>
              </a:rPr>
              <a:t>High standards of </a:t>
            </a:r>
            <a:r>
              <a:rPr lang="en-US" sz="2400" dirty="0">
                <a:solidFill>
                  <a:srgbClr val="FF0000"/>
                </a:solidFill>
                <a:ea typeface="Calibri" pitchFamily="34" charset="0"/>
                <a:cs typeface="Calibri" pitchFamily="34" charset="0"/>
              </a:rPr>
              <a:t>moral and ethical </a:t>
            </a:r>
            <a:r>
              <a:rPr lang="en-US" sz="2400" dirty="0">
                <a:ea typeface="Calibri" pitchFamily="34" charset="0"/>
                <a:cs typeface="Calibri" pitchFamily="34" charset="0"/>
              </a:rPr>
              <a:t>conduct</a:t>
            </a:r>
          </a:p>
          <a:p>
            <a:pPr lvl="1" eaLnBrk="1" hangingPunct="1">
              <a:buClr>
                <a:srgbClr val="0070C0"/>
              </a:buClr>
            </a:pPr>
            <a:r>
              <a:rPr lang="en-US" sz="2400" dirty="0">
                <a:ea typeface="Calibri" pitchFamily="34" charset="0"/>
                <a:cs typeface="Calibri" pitchFamily="34" charset="0"/>
              </a:rPr>
              <a:t>Making others want to follow the leader’s vision</a:t>
            </a:r>
          </a:p>
          <a:p>
            <a:pPr eaLnBrk="1" hangingPunct="1">
              <a:buClr>
                <a:srgbClr val="0070C0"/>
              </a:buClr>
            </a:pPr>
            <a:r>
              <a:rPr lang="en-US" sz="2800" b="1" dirty="0">
                <a:solidFill>
                  <a:srgbClr val="FF0000"/>
                </a:solidFill>
                <a:latin typeface="+mn-lt"/>
                <a:ea typeface="Calibri" pitchFamily="34" charset="0"/>
                <a:cs typeface="Calibri" pitchFamily="34" charset="0"/>
              </a:rPr>
              <a:t>Inspirational </a:t>
            </a:r>
            <a:r>
              <a:rPr lang="en-US" sz="2800" b="1" dirty="0">
                <a:latin typeface="+mn-lt"/>
                <a:ea typeface="Calibri" pitchFamily="34" charset="0"/>
                <a:cs typeface="Calibri" pitchFamily="34" charset="0"/>
              </a:rPr>
              <a:t>Motivation</a:t>
            </a:r>
          </a:p>
          <a:p>
            <a:pPr lvl="1" eaLnBrk="1" hangingPunct="1">
              <a:buClr>
                <a:srgbClr val="0070C0"/>
              </a:buClr>
            </a:pPr>
            <a:r>
              <a:rPr lang="en-US" sz="2400" dirty="0">
                <a:ea typeface="Calibri" pitchFamily="34" charset="0"/>
                <a:cs typeface="Calibri" pitchFamily="34" charset="0"/>
              </a:rPr>
              <a:t>Communicating high </a:t>
            </a:r>
            <a:r>
              <a:rPr lang="en-US" sz="2400" dirty="0">
                <a:solidFill>
                  <a:srgbClr val="FF0000"/>
                </a:solidFill>
                <a:ea typeface="Calibri" pitchFamily="34" charset="0"/>
                <a:cs typeface="Calibri" pitchFamily="34" charset="0"/>
              </a:rPr>
              <a:t>expectations</a:t>
            </a:r>
            <a:r>
              <a:rPr lang="en-US" sz="2400" dirty="0">
                <a:ea typeface="Calibri" pitchFamily="34" charset="0"/>
                <a:cs typeface="Calibri" pitchFamily="34" charset="0"/>
              </a:rPr>
              <a:t> </a:t>
            </a:r>
          </a:p>
          <a:p>
            <a:pPr lvl="1" eaLnBrk="1" hangingPunct="1">
              <a:buClr>
                <a:srgbClr val="0070C0"/>
              </a:buClr>
            </a:pPr>
            <a:r>
              <a:rPr lang="en-US" sz="2400" dirty="0">
                <a:ea typeface="Calibri" pitchFamily="34" charset="0"/>
                <a:cs typeface="Calibri" pitchFamily="34" charset="0"/>
              </a:rPr>
              <a:t>Inspiring followers to </a:t>
            </a:r>
            <a:r>
              <a:rPr lang="en-US" sz="2400" dirty="0">
                <a:solidFill>
                  <a:srgbClr val="FF0000"/>
                </a:solidFill>
                <a:ea typeface="Calibri" pitchFamily="34" charset="0"/>
                <a:cs typeface="Calibri" pitchFamily="34" charset="0"/>
              </a:rPr>
              <a:t>commitment and engagement </a:t>
            </a:r>
            <a:r>
              <a:rPr lang="en-US" sz="2400" dirty="0">
                <a:ea typeface="Calibri" pitchFamily="34" charset="0"/>
                <a:cs typeface="Calibri" pitchFamily="34" charset="0"/>
              </a:rPr>
              <a:t>in shared vision</a:t>
            </a:r>
          </a:p>
          <a:p>
            <a:pPr lvl="1" eaLnBrk="1" hangingPunct="1">
              <a:buClr>
                <a:srgbClr val="0070C0"/>
              </a:buClr>
            </a:pPr>
            <a:r>
              <a:rPr lang="en-US" sz="2400" dirty="0">
                <a:ea typeface="Calibri" pitchFamily="34" charset="0"/>
                <a:cs typeface="Calibri" pitchFamily="34" charset="0"/>
              </a:rPr>
              <a:t>Using symbols and emotional appeals to focus group 	members to achieve </a:t>
            </a:r>
            <a:r>
              <a:rPr lang="en-US" sz="2400" dirty="0">
                <a:solidFill>
                  <a:srgbClr val="FF0000"/>
                </a:solidFill>
                <a:ea typeface="Calibri" pitchFamily="34" charset="0"/>
                <a:cs typeface="Calibri" pitchFamily="34" charset="0"/>
              </a:rPr>
              <a:t>more than self-interest</a:t>
            </a:r>
          </a:p>
          <a:p>
            <a:pPr lvl="1">
              <a:spcAft>
                <a:spcPct val="30000"/>
              </a:spcAft>
            </a:pPr>
            <a:endParaRPr lang="en-US" sz="2000" dirty="0">
              <a:latin typeface="Calibri" pitchFamily="34" charset="0"/>
              <a:ea typeface="Calibri" pitchFamily="34" charset="0"/>
              <a:cs typeface="Calibri" pitchFamily="34" charset="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54</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2688544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eaLnBrk="1" hangingPunct="1"/>
            <a:r>
              <a:rPr lang="en-US" altLang="zh-TW" sz="3200" b="1" dirty="0">
                <a:latin typeface="+mj-lt"/>
              </a:rPr>
              <a:t>Transformational Leadership Elements: The 4 Is</a:t>
            </a:r>
          </a:p>
        </p:txBody>
      </p:sp>
      <p:sp>
        <p:nvSpPr>
          <p:cNvPr id="25603" name="Rectangle 3"/>
          <p:cNvSpPr>
            <a:spLocks noGrp="1" noChangeArrowheads="1"/>
          </p:cNvSpPr>
          <p:nvPr>
            <p:ph idx="1"/>
          </p:nvPr>
        </p:nvSpPr>
        <p:spPr/>
        <p:txBody>
          <a:bodyPr>
            <a:noAutofit/>
          </a:bodyPr>
          <a:lstStyle/>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Intellectua</a:t>
            </a:r>
            <a:r>
              <a:rPr lang="en-US" sz="2800" dirty="0">
                <a:latin typeface="+mn-lt"/>
                <a:ea typeface="Calibri" pitchFamily="34" charset="0"/>
                <a:cs typeface="Calibri" pitchFamily="34" charset="0"/>
              </a:rPr>
              <a:t>l Stimulation</a:t>
            </a:r>
          </a:p>
          <a:p>
            <a:pPr lvl="1" eaLnBrk="1" hangingPunct="1">
              <a:spcBef>
                <a:spcPct val="0"/>
              </a:spcBef>
              <a:buClr>
                <a:srgbClr val="0070C0"/>
              </a:buClr>
            </a:pPr>
            <a:r>
              <a:rPr lang="en-US" sz="2000" dirty="0">
                <a:ea typeface="Calibri" pitchFamily="34" charset="0"/>
                <a:cs typeface="Calibri" pitchFamily="34" charset="0"/>
              </a:rPr>
              <a:t>Stimulating followers to </a:t>
            </a:r>
            <a:r>
              <a:rPr lang="en-US" sz="2000" dirty="0">
                <a:solidFill>
                  <a:srgbClr val="FF0000"/>
                </a:solidFill>
                <a:ea typeface="Calibri" pitchFamily="34" charset="0"/>
                <a:cs typeface="Calibri" pitchFamily="34" charset="0"/>
              </a:rPr>
              <a:t>be creative and innovative </a:t>
            </a:r>
          </a:p>
          <a:p>
            <a:pPr lvl="1" eaLnBrk="1" hangingPunct="1">
              <a:spcBef>
                <a:spcPct val="0"/>
              </a:spcBef>
              <a:buClr>
                <a:srgbClr val="0070C0"/>
              </a:buClr>
            </a:pPr>
            <a:r>
              <a:rPr lang="en-US" sz="2000" dirty="0">
                <a:ea typeface="Calibri" pitchFamily="34" charset="0"/>
                <a:cs typeface="Calibri" pitchFamily="34" charset="0"/>
              </a:rPr>
              <a:t>Challenging their own beliefs and </a:t>
            </a:r>
            <a:r>
              <a:rPr lang="en-US" sz="2000" dirty="0">
                <a:solidFill>
                  <a:srgbClr val="FF0000"/>
                </a:solidFill>
                <a:ea typeface="Calibri" pitchFamily="34" charset="0"/>
                <a:cs typeface="Calibri" pitchFamily="34" charset="0"/>
              </a:rPr>
              <a:t>valuing those of leader </a:t>
            </a:r>
            <a:r>
              <a:rPr lang="en-US" sz="2000" dirty="0">
                <a:ea typeface="Calibri" pitchFamily="34" charset="0"/>
                <a:cs typeface="Calibri" pitchFamily="34" charset="0"/>
              </a:rPr>
              <a:t>and organization</a:t>
            </a:r>
          </a:p>
          <a:p>
            <a:pPr lvl="1" eaLnBrk="1" hangingPunct="1">
              <a:spcBef>
                <a:spcPct val="0"/>
              </a:spcBef>
              <a:buClr>
                <a:srgbClr val="0070C0"/>
              </a:buClr>
            </a:pPr>
            <a:r>
              <a:rPr lang="en-US" sz="2000" dirty="0">
                <a:ea typeface="Calibri" pitchFamily="34" charset="0"/>
                <a:cs typeface="Calibri" pitchFamily="34" charset="0"/>
              </a:rPr>
              <a:t>Supporting followers to </a:t>
            </a:r>
            <a:r>
              <a:rPr lang="en-US" sz="2000" dirty="0">
                <a:solidFill>
                  <a:srgbClr val="FF0000"/>
                </a:solidFill>
                <a:ea typeface="Calibri" pitchFamily="34" charset="0"/>
                <a:cs typeface="Calibri" pitchFamily="34" charset="0"/>
              </a:rPr>
              <a:t>try new approaches  </a:t>
            </a:r>
          </a:p>
          <a:p>
            <a:pPr lvl="1" eaLnBrk="1" hangingPunct="1">
              <a:spcBef>
                <a:spcPct val="0"/>
              </a:spcBef>
              <a:buClr>
                <a:srgbClr val="0070C0"/>
              </a:buClr>
            </a:pPr>
            <a:r>
              <a:rPr lang="en-US" sz="2000" dirty="0">
                <a:ea typeface="Calibri" pitchFamily="34" charset="0"/>
                <a:cs typeface="Calibri" pitchFamily="34" charset="0"/>
              </a:rPr>
              <a:t>Develop innovative ways of dealing with </a:t>
            </a:r>
            <a:r>
              <a:rPr lang="en-US" sz="2000" dirty="0">
                <a:solidFill>
                  <a:srgbClr val="FF0000"/>
                </a:solidFill>
                <a:ea typeface="Calibri" pitchFamily="34" charset="0"/>
                <a:cs typeface="Calibri" pitchFamily="34" charset="0"/>
              </a:rPr>
              <a:t>organization issues</a:t>
            </a:r>
          </a:p>
          <a:p>
            <a:pPr marL="457200" lvl="1" indent="0" eaLnBrk="1" hangingPunct="1">
              <a:spcBef>
                <a:spcPct val="0"/>
              </a:spcBef>
              <a:buClr>
                <a:srgbClr val="0070C0"/>
              </a:buClr>
              <a:buNone/>
            </a:pPr>
            <a:endParaRPr lang="en-US" sz="2000" dirty="0">
              <a:solidFill>
                <a:srgbClr val="FF0000"/>
              </a:solidFill>
              <a:ea typeface="Calibri" pitchFamily="34" charset="0"/>
              <a:cs typeface="Calibri" pitchFamily="34" charset="0"/>
            </a:endParaRPr>
          </a:p>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Individualized</a:t>
            </a:r>
            <a:r>
              <a:rPr lang="en-US" sz="2800" dirty="0">
                <a:latin typeface="+mn-lt"/>
                <a:ea typeface="Calibri" pitchFamily="34" charset="0"/>
                <a:cs typeface="Calibri" pitchFamily="34" charset="0"/>
              </a:rPr>
              <a:t> Consideration</a:t>
            </a:r>
          </a:p>
          <a:p>
            <a:pPr lvl="1" eaLnBrk="1" hangingPunct="1">
              <a:spcBef>
                <a:spcPct val="0"/>
              </a:spcBef>
              <a:buClr>
                <a:srgbClr val="0070C0"/>
              </a:buClr>
            </a:pPr>
            <a:r>
              <a:rPr lang="en-US" sz="2000" dirty="0">
                <a:ea typeface="Calibri" pitchFamily="34" charset="0"/>
                <a:cs typeface="Calibri" pitchFamily="34" charset="0"/>
              </a:rPr>
              <a:t>Listening carefully to the </a:t>
            </a:r>
            <a:r>
              <a:rPr lang="en-US" sz="2000" dirty="0">
                <a:solidFill>
                  <a:srgbClr val="FF0000"/>
                </a:solidFill>
                <a:ea typeface="Calibri" pitchFamily="34" charset="0"/>
                <a:cs typeface="Calibri" pitchFamily="34" charset="0"/>
              </a:rPr>
              <a:t>needs of followers</a:t>
            </a:r>
          </a:p>
          <a:p>
            <a:pPr lvl="1" eaLnBrk="1" hangingPunct="1">
              <a:spcBef>
                <a:spcPct val="0"/>
              </a:spcBef>
              <a:buClr>
                <a:srgbClr val="0070C0"/>
              </a:buClr>
            </a:pPr>
            <a:r>
              <a:rPr lang="en-US" sz="2000" dirty="0">
                <a:ea typeface="Calibri" pitchFamily="34" charset="0"/>
                <a:cs typeface="Calibri" pitchFamily="34" charset="0"/>
              </a:rPr>
              <a:t>Acting as coaches to assist followers in </a:t>
            </a:r>
          </a:p>
          <a:p>
            <a:pPr marL="457200" lvl="1" indent="0" eaLnBrk="1" hangingPunct="1">
              <a:spcBef>
                <a:spcPct val="0"/>
              </a:spcBef>
              <a:buClr>
                <a:srgbClr val="0070C0"/>
              </a:buClr>
              <a:buNone/>
            </a:pPr>
            <a:r>
              <a:rPr lang="en-US" sz="2000" dirty="0">
                <a:ea typeface="Calibri" pitchFamily="34" charset="0"/>
                <a:cs typeface="Calibri" pitchFamily="34" charset="0"/>
              </a:rPr>
              <a:t>	becoming fully actualized</a:t>
            </a:r>
          </a:p>
          <a:p>
            <a:pPr lvl="1" eaLnBrk="1" hangingPunct="1">
              <a:spcBef>
                <a:spcPct val="0"/>
              </a:spcBef>
              <a:buClr>
                <a:srgbClr val="0070C0"/>
              </a:buClr>
            </a:pPr>
            <a:r>
              <a:rPr lang="en-US" sz="2000" dirty="0">
                <a:ea typeface="Calibri" pitchFamily="34" charset="0"/>
                <a:cs typeface="Calibri" pitchFamily="34" charset="0"/>
              </a:rPr>
              <a:t>Helping </a:t>
            </a:r>
            <a:r>
              <a:rPr lang="en-US" sz="2000" dirty="0">
                <a:solidFill>
                  <a:srgbClr val="FF0000"/>
                </a:solidFill>
                <a:ea typeface="Calibri" pitchFamily="34" charset="0"/>
                <a:cs typeface="Calibri" pitchFamily="34" charset="0"/>
              </a:rPr>
              <a:t>followers grow through </a:t>
            </a:r>
          </a:p>
          <a:p>
            <a:pPr marL="457200" lvl="1" indent="0" eaLnBrk="1" hangingPunct="1">
              <a:spcBef>
                <a:spcPct val="0"/>
              </a:spcBef>
              <a:buClr>
                <a:srgbClr val="0070C0"/>
              </a:buClr>
              <a:buNone/>
            </a:pPr>
            <a:r>
              <a:rPr lang="en-US" sz="2000" dirty="0">
                <a:solidFill>
                  <a:srgbClr val="FF0000"/>
                </a:solidFill>
                <a:ea typeface="Calibri" pitchFamily="34" charset="0"/>
                <a:cs typeface="Calibri" pitchFamily="34" charset="0"/>
              </a:rPr>
              <a:t>	</a:t>
            </a:r>
            <a:r>
              <a:rPr lang="en-US" sz="2000" dirty="0">
                <a:ea typeface="Calibri" pitchFamily="34" charset="0"/>
                <a:cs typeface="Calibri" pitchFamily="34" charset="0"/>
              </a:rPr>
              <a:t>personal challenges</a:t>
            </a:r>
          </a:p>
          <a:p>
            <a:pPr lvl="1" eaLnBrk="1" hangingPunct="1">
              <a:spcBef>
                <a:spcPct val="0"/>
              </a:spcBef>
              <a:buClr>
                <a:srgbClr val="0070C0"/>
              </a:buClr>
            </a:pPr>
            <a:r>
              <a:rPr lang="en-US" sz="2000" dirty="0">
                <a:ea typeface="Calibri" pitchFamily="34" charset="0"/>
                <a:cs typeface="Calibri" pitchFamily="34" charset="0"/>
              </a:rPr>
              <a:t>For example, showing optimism helps </a:t>
            </a:r>
          </a:p>
          <a:p>
            <a:pPr marL="457200" lvl="1" indent="0" eaLnBrk="1" hangingPunct="1">
              <a:spcBef>
                <a:spcPct val="0"/>
              </a:spcBef>
              <a:buClr>
                <a:srgbClr val="0070C0"/>
              </a:buClr>
              <a:buNone/>
            </a:pPr>
            <a:r>
              <a:rPr lang="en-US" sz="2000" dirty="0">
                <a:ea typeface="Calibri" pitchFamily="34" charset="0"/>
                <a:cs typeface="Calibri" pitchFamily="34" charset="0"/>
              </a:rPr>
              <a:t>	employees become more </a:t>
            </a:r>
            <a:r>
              <a:rPr lang="en-US" sz="2000" dirty="0">
                <a:solidFill>
                  <a:srgbClr val="FF0000"/>
                </a:solidFill>
                <a:ea typeface="Calibri" pitchFamily="34" charset="0"/>
                <a:cs typeface="Calibri" pitchFamily="34" charset="0"/>
              </a:rPr>
              <a:t>engaged in their </a:t>
            </a:r>
            <a:r>
              <a:rPr lang="en-US" sz="2000" dirty="0">
                <a:ea typeface="Calibri" pitchFamily="34" charset="0"/>
                <a:cs typeface="Calibri" pitchFamily="34" charset="0"/>
              </a:rPr>
              <a:t>work </a:t>
            </a: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err="1">
                <a:ea typeface="Calibri" pitchFamily="34" charset="0"/>
                <a:cs typeface="Calibri" pitchFamily="34" charset="0"/>
              </a:rPr>
              <a:t>Tims</a:t>
            </a:r>
            <a:r>
              <a:rPr lang="en-US" sz="2000" dirty="0">
                <a:ea typeface="Calibri" pitchFamily="34" charset="0"/>
                <a:cs typeface="Calibri" pitchFamily="34" charset="0"/>
              </a:rPr>
              <a:t> et al., 2011)</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55</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2"/>
          <a:stretch>
            <a:fillRect/>
          </a:stretch>
        </p:blipFill>
        <p:spPr>
          <a:xfrm>
            <a:off x="6994115" y="3330011"/>
            <a:ext cx="4999704" cy="3208901"/>
          </a:xfrm>
          <a:prstGeom prst="rect">
            <a:avLst/>
          </a:prstGeom>
        </p:spPr>
      </p:pic>
    </p:spTree>
    <p:extLst>
      <p:ext uri="{BB962C8B-B14F-4D97-AF65-F5344CB8AC3E}">
        <p14:creationId xmlns:p14="http://schemas.microsoft.com/office/powerpoint/2010/main" val="38022687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8"/>
          <p:cNvSpPr>
            <a:spLocks noGrp="1" noChangeArrowheads="1"/>
          </p:cNvSpPr>
          <p:nvPr>
            <p:ph type="title"/>
          </p:nvPr>
        </p:nvSpPr>
        <p:spPr/>
        <p:txBody>
          <a:bodyPr>
            <a:normAutofit/>
          </a:bodyPr>
          <a:lstStyle/>
          <a:p>
            <a:pPr algn="ctr"/>
            <a:r>
              <a:rPr lang="en-US" sz="3200" b="1" dirty="0"/>
              <a:t>Transactional leadership characteristics </a:t>
            </a:r>
            <a:br>
              <a:rPr lang="en-US" sz="3200" b="1" dirty="0"/>
            </a:br>
            <a:r>
              <a:rPr lang="en-US" sz="2800" dirty="0"/>
              <a:t>(Burns, 1978)</a:t>
            </a:r>
          </a:p>
        </p:txBody>
      </p:sp>
      <p:sp>
        <p:nvSpPr>
          <p:cNvPr id="14339" name="Rectangle 3"/>
          <p:cNvSpPr>
            <a:spLocks noGrp="1" noChangeArrowheads="1"/>
          </p:cNvSpPr>
          <p:nvPr>
            <p:ph idx="1"/>
          </p:nvPr>
        </p:nvSpPr>
        <p:spPr/>
        <p:txBody>
          <a:bodyPr/>
          <a:lstStyle/>
          <a:p>
            <a:pPr eaLnBrk="1" hangingPunct="1">
              <a:spcBef>
                <a:spcPct val="0"/>
              </a:spcBef>
              <a:buFont typeface="Wingdings" pitchFamily="2" charset="2"/>
              <a:buNone/>
            </a:pPr>
            <a:endParaRPr lang="en-US" altLang="zh-TW" sz="2800" dirty="0">
              <a:latin typeface="Helvetica" pitchFamily="34" charset="0"/>
              <a:ea typeface="新細明體" pitchFamily="18" charset="-120"/>
            </a:endParaRPr>
          </a:p>
          <a:p>
            <a:pPr eaLnBrk="1" hangingPunct="1">
              <a:spcBef>
                <a:spcPct val="0"/>
              </a:spcBef>
            </a:pPr>
            <a:endParaRPr lang="en-US" altLang="zh-TW" sz="1800" dirty="0">
              <a:solidFill>
                <a:schemeClr val="bg2"/>
              </a:solidFill>
              <a:latin typeface="Helvetica" pitchFamily="34" charset="0"/>
              <a:ea typeface="新細明體" pitchFamily="18" charset="-12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56</a:t>
            </a:fld>
            <a:endParaRPr lang="en-US">
              <a:solidFill>
                <a:prstClr val="white">
                  <a:lumMod val="50000"/>
                </a:prstClr>
              </a:solidFill>
            </a:endParaRPr>
          </a:p>
        </p:txBody>
      </p:sp>
      <p:grpSp>
        <p:nvGrpSpPr>
          <p:cNvPr id="14340" name="Group 4"/>
          <p:cNvGrpSpPr>
            <a:grpSpLocks/>
          </p:cNvGrpSpPr>
          <p:nvPr/>
        </p:nvGrpSpPr>
        <p:grpSpPr bwMode="auto">
          <a:xfrm>
            <a:off x="3417888" y="1643064"/>
            <a:ext cx="5357812" cy="2500313"/>
            <a:chOff x="0" y="737"/>
            <a:chExt cx="3375" cy="1575"/>
          </a:xfrm>
        </p:grpSpPr>
        <p:sp>
          <p:nvSpPr>
            <p:cNvPr id="14349" name="Rectangle 5"/>
            <p:cNvSpPr>
              <a:spLocks noChangeArrowheads="1"/>
            </p:cNvSpPr>
            <p:nvPr/>
          </p:nvSpPr>
          <p:spPr bwMode="auto">
            <a:xfrm>
              <a:off x="0" y="737"/>
              <a:ext cx="3375"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0" name="Group 6"/>
            <p:cNvGrpSpPr>
              <a:grpSpLocks/>
            </p:cNvGrpSpPr>
            <p:nvPr/>
          </p:nvGrpSpPr>
          <p:grpSpPr bwMode="auto">
            <a:xfrm>
              <a:off x="0" y="737"/>
              <a:ext cx="2678" cy="1575"/>
              <a:chOff x="0" y="737"/>
              <a:chExt cx="2678" cy="1575"/>
            </a:xfrm>
          </p:grpSpPr>
          <p:sp>
            <p:nvSpPr>
              <p:cNvPr id="14351" name="Rectangle 7"/>
              <p:cNvSpPr>
                <a:spLocks noChangeArrowheads="1"/>
              </p:cNvSpPr>
              <p:nvPr/>
            </p:nvSpPr>
            <p:spPr bwMode="auto">
              <a:xfrm>
                <a:off x="0" y="737"/>
                <a:ext cx="2678"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2" name="Group 8"/>
              <p:cNvGrpSpPr>
                <a:grpSpLocks/>
              </p:cNvGrpSpPr>
              <p:nvPr/>
            </p:nvGrpSpPr>
            <p:grpSpPr bwMode="auto">
              <a:xfrm>
                <a:off x="0" y="737"/>
                <a:ext cx="2627" cy="1575"/>
                <a:chOff x="0" y="2987"/>
                <a:chExt cx="2627" cy="1575"/>
              </a:xfrm>
            </p:grpSpPr>
            <p:sp>
              <p:nvSpPr>
                <p:cNvPr id="14353" name="Rectangle 9"/>
                <p:cNvSpPr>
                  <a:spLocks noChangeArrowheads="1"/>
                </p:cNvSpPr>
                <p:nvPr/>
              </p:nvSpPr>
              <p:spPr bwMode="auto">
                <a:xfrm>
                  <a:off x="0" y="2987"/>
                  <a:ext cx="2627"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sp>
              <p:nvSpPr>
                <p:cNvPr id="14354" name="Rectangle 10"/>
                <p:cNvSpPr>
                  <a:spLocks noChangeArrowheads="1"/>
                </p:cNvSpPr>
                <p:nvPr/>
              </p:nvSpPr>
              <p:spPr bwMode="auto">
                <a:xfrm>
                  <a:off x="0" y="2987"/>
                  <a:ext cx="2627" cy="1575"/>
                </a:xfrm>
                <a:prstGeom prst="rect">
                  <a:avLst/>
                </a:prstGeom>
                <a:noFill/>
                <a:ln w="9525">
                  <a:noFill/>
                  <a:miter lim="800000"/>
                  <a:headEnd/>
                  <a:tailEnd/>
                </a:ln>
              </p:spPr>
              <p:txBody>
                <a:bodyPr/>
                <a:lstStyle/>
                <a:p>
                  <a:pPr fontAlgn="base">
                    <a:spcBef>
                      <a:spcPct val="0"/>
                    </a:spcBef>
                    <a:spcAft>
                      <a:spcPct val="0"/>
                    </a:spcAft>
                  </a:pPr>
                  <a:r>
                    <a:rPr lang="zh-TW" altLang="en-US" sz="1200" b="1">
                      <a:solidFill>
                        <a:srgbClr val="336699"/>
                      </a:solidFill>
                      <a:latin typeface="Arial" charset="0"/>
                      <a:ea typeface="新細明體" pitchFamily="18" charset="-120"/>
                    </a:rPr>
                    <a:t>  </a:t>
                  </a:r>
                  <a:r>
                    <a:rPr lang="zh-TW" altLang="en-US" sz="14600" b="1">
                      <a:solidFill>
                        <a:srgbClr val="336699"/>
                      </a:solidFill>
                      <a:latin typeface="Arial" charset="0"/>
                      <a:ea typeface="新細明體" pitchFamily="18" charset="-120"/>
                    </a:rPr>
                    <a:t> </a:t>
                  </a:r>
                  <a:r>
                    <a:rPr lang="zh-TW" altLang="en-US" sz="1200" b="1">
                      <a:solidFill>
                        <a:srgbClr val="336699"/>
                      </a:solidFill>
                      <a:latin typeface="Arial" charset="0"/>
                      <a:ea typeface="新細明體" pitchFamily="18" charset="-120"/>
                    </a:rPr>
                    <a:t>                                      </a:t>
                  </a:r>
                  <a:endParaRPr lang="zh-TW" altLang="en-US" sz="1100">
                    <a:solidFill>
                      <a:prstClr val="black"/>
                    </a:solidFill>
                    <a:latin typeface="Times New Roman" pitchFamily="18" charset="0"/>
                    <a:ea typeface="新細明體" pitchFamily="18" charset="-120"/>
                  </a:endParaRPr>
                </a:p>
                <a:p>
                  <a:pPr eaLnBrk="0" fontAlgn="base" hangingPunct="0">
                    <a:spcBef>
                      <a:spcPct val="0"/>
                    </a:spcBef>
                    <a:spcAft>
                      <a:spcPct val="0"/>
                    </a:spcAft>
                  </a:pPr>
                  <a:endParaRPr lang="zh-TW" altLang="en-US" sz="1200" b="1">
                    <a:solidFill>
                      <a:srgbClr val="336699"/>
                    </a:solidFill>
                    <a:latin typeface="Arial" charset="0"/>
                    <a:ea typeface="新細明體" pitchFamily="18" charset="-120"/>
                  </a:endParaRPr>
                </a:p>
              </p:txBody>
            </p:sp>
          </p:grpSp>
        </p:grpSp>
      </p:grpSp>
      <p:sp>
        <p:nvSpPr>
          <p:cNvPr id="14346" name="Text Box 15"/>
          <p:cNvSpPr txBox="1">
            <a:spLocks noChangeArrowheads="1"/>
          </p:cNvSpPr>
          <p:nvPr/>
        </p:nvSpPr>
        <p:spPr bwMode="auto">
          <a:xfrm>
            <a:off x="1888885" y="1690688"/>
            <a:ext cx="7228367" cy="3970318"/>
          </a:xfrm>
          <a:prstGeom prst="rect">
            <a:avLst/>
          </a:prstGeom>
          <a:noFill/>
          <a:ln w="9525">
            <a:noFill/>
            <a:miter lim="800000"/>
            <a:headEnd/>
            <a:tailEnd/>
          </a:ln>
        </p:spPr>
        <p:txBody>
          <a:bodyPr wrap="square">
            <a:spAutoFit/>
          </a:bodyPr>
          <a:lstStyle/>
          <a:p>
            <a:pPr fontAlgn="base">
              <a:spcBef>
                <a:spcPct val="0"/>
              </a:spcBef>
              <a:spcAft>
                <a:spcPct val="0"/>
              </a:spcAft>
            </a:pPr>
            <a:r>
              <a:rPr kumimoji="1" lang="en-GB" altLang="zh-TW" sz="2800" dirty="0">
                <a:solidFill>
                  <a:prstClr val="black"/>
                </a:solidFill>
                <a:latin typeface="Arial"/>
                <a:ea typeface="Arial Unicode MS" pitchFamily="34" charset="-128"/>
                <a:cs typeface="Arial Unicode MS" pitchFamily="34" charset="-128"/>
              </a:rPr>
              <a:t>Focuses on the exchanges that occur</a:t>
            </a:r>
          </a:p>
          <a:p>
            <a:pPr fontAlgn="base">
              <a:spcBef>
                <a:spcPct val="0"/>
              </a:spcBef>
              <a:spcAft>
                <a:spcPct val="0"/>
              </a:spcAft>
            </a:pPr>
            <a:r>
              <a:rPr kumimoji="1" lang="en-GB" altLang="zh-TW" sz="2800" dirty="0">
                <a:solidFill>
                  <a:prstClr val="black"/>
                </a:solidFill>
                <a:latin typeface="Arial"/>
                <a:ea typeface="Arial Unicode MS" pitchFamily="34" charset="-128"/>
                <a:cs typeface="Arial Unicode MS" pitchFamily="34" charset="-128"/>
              </a:rPr>
              <a:t>between leaders and their followers.</a:t>
            </a:r>
          </a:p>
          <a:p>
            <a:pPr fontAlgn="base">
              <a:spcBef>
                <a:spcPct val="0"/>
              </a:spcBef>
              <a:spcAft>
                <a:spcPct val="0"/>
              </a:spcAft>
            </a:pPr>
            <a:r>
              <a:rPr kumimoji="1" lang="en-US" altLang="zh-TW" sz="2800" dirty="0">
                <a:solidFill>
                  <a:prstClr val="black"/>
                </a:solidFill>
                <a:latin typeface="Arial"/>
                <a:ea typeface="Arial Unicode MS" pitchFamily="34" charset="-128"/>
                <a:cs typeface="Arial Unicode MS" pitchFamily="34" charset="-128"/>
              </a:rPr>
              <a:t>Examples:</a:t>
            </a:r>
          </a:p>
          <a:p>
            <a:pPr fontAlgn="base">
              <a:spcBef>
                <a:spcPct val="0"/>
              </a:spcBef>
              <a:spcAft>
                <a:spcPct val="0"/>
              </a:spcAft>
            </a:pPr>
            <a:r>
              <a:rPr kumimoji="1" lang="en-US" altLang="zh-TW" sz="2800" dirty="0">
                <a:solidFill>
                  <a:prstClr val="black"/>
                </a:solidFill>
                <a:latin typeface="Arial"/>
                <a:ea typeface="Arial Unicode MS" pitchFamily="34" charset="-128"/>
                <a:cs typeface="Arial Unicode MS" pitchFamily="34" charset="-128"/>
              </a:rPr>
              <a:t>No new taxes = votes</a:t>
            </a:r>
          </a:p>
          <a:p>
            <a:pPr fontAlgn="base">
              <a:spcBef>
                <a:spcPct val="0"/>
              </a:spcBef>
              <a:spcAft>
                <a:spcPct val="0"/>
              </a:spcAft>
            </a:pPr>
            <a:r>
              <a:rPr kumimoji="1" lang="en-US" altLang="zh-TW" sz="2800" dirty="0">
                <a:solidFill>
                  <a:prstClr val="black"/>
                </a:solidFill>
                <a:latin typeface="Arial"/>
                <a:ea typeface="Arial Unicode MS" pitchFamily="34" charset="-128"/>
                <a:cs typeface="Arial Unicode MS" pitchFamily="34" charset="-128"/>
              </a:rPr>
              <a:t>Turn in assignments = grade</a:t>
            </a:r>
          </a:p>
          <a:p>
            <a:pPr fontAlgn="base">
              <a:spcBef>
                <a:spcPct val="0"/>
              </a:spcBef>
              <a:spcAft>
                <a:spcPct val="0"/>
              </a:spcAft>
            </a:pPr>
            <a:r>
              <a:rPr kumimoji="1" lang="en-US" altLang="zh-TW" sz="2800" dirty="0">
                <a:solidFill>
                  <a:prstClr val="black"/>
                </a:solidFill>
                <a:latin typeface="Arial"/>
                <a:ea typeface="Arial Unicode MS" pitchFamily="34" charset="-128"/>
                <a:cs typeface="Arial Unicode MS" pitchFamily="34" charset="-128"/>
              </a:rPr>
              <a:t>Surpass goals = promotion</a:t>
            </a:r>
          </a:p>
          <a:p>
            <a:pPr fontAlgn="base">
              <a:spcBef>
                <a:spcPct val="0"/>
              </a:spcBef>
              <a:spcAft>
                <a:spcPct val="0"/>
              </a:spcAft>
            </a:pPr>
            <a:endParaRPr kumimoji="1" lang="en-US" altLang="zh-TW" sz="2800" dirty="0">
              <a:solidFill>
                <a:prstClr val="black"/>
              </a:solidFill>
              <a:latin typeface="Arial" charset="0"/>
              <a:ea typeface="Arial Unicode MS" pitchFamily="34" charset="-128"/>
              <a:cs typeface="Arial Unicode MS" pitchFamily="34" charset="-128"/>
            </a:endParaRPr>
          </a:p>
          <a:p>
            <a:pPr fontAlgn="base">
              <a:spcBef>
                <a:spcPct val="0"/>
              </a:spcBef>
              <a:spcAft>
                <a:spcPct val="0"/>
              </a:spcAft>
              <a:buClr>
                <a:prstClr val="black"/>
              </a:buClr>
            </a:pPr>
            <a:r>
              <a:rPr kumimoji="1" lang="en-US" altLang="zh-TW" sz="2800" dirty="0">
                <a:solidFill>
                  <a:prstClr val="black"/>
                </a:solidFill>
                <a:latin typeface="Arial"/>
                <a:ea typeface="Arial Unicode MS" pitchFamily="34" charset="-128"/>
                <a:cs typeface="Arial Unicode MS" pitchFamily="34" charset="-128"/>
              </a:rPr>
              <a:t>The </a:t>
            </a:r>
            <a:r>
              <a:rPr kumimoji="1" lang="en-US" altLang="zh-TW" sz="2800" dirty="0">
                <a:solidFill>
                  <a:srgbClr val="FF0000"/>
                </a:solidFill>
                <a:latin typeface="Arial"/>
                <a:ea typeface="Arial Unicode MS" pitchFamily="34" charset="-128"/>
                <a:cs typeface="Arial Unicode MS" pitchFamily="34" charset="-128"/>
              </a:rPr>
              <a:t>exchange</a:t>
            </a:r>
            <a:r>
              <a:rPr kumimoji="1" lang="en-US" altLang="zh-TW" sz="2800" dirty="0">
                <a:solidFill>
                  <a:prstClr val="black"/>
                </a:solidFill>
                <a:latin typeface="Arial"/>
                <a:ea typeface="Arial Unicode MS" pitchFamily="34" charset="-128"/>
                <a:cs typeface="Arial Unicode MS" pitchFamily="34" charset="-128"/>
              </a:rPr>
              <a:t> dimension is so common that you can observe it at all walks of life.</a:t>
            </a: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3"/>
          <a:stretch>
            <a:fillRect/>
          </a:stretch>
        </p:blipFill>
        <p:spPr>
          <a:xfrm>
            <a:off x="9261475" y="1825625"/>
            <a:ext cx="2686050" cy="2131785"/>
          </a:xfrm>
          <a:prstGeom prst="rect">
            <a:avLst/>
          </a:prstGeom>
        </p:spPr>
      </p:pic>
    </p:spTree>
    <p:extLst>
      <p:ext uri="{BB962C8B-B14F-4D97-AF65-F5344CB8AC3E}">
        <p14:creationId xmlns:p14="http://schemas.microsoft.com/office/powerpoint/2010/main" val="40392821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348EFBDC-BB53-4A7C-A94D-EC7D67878992}" type="slidenum">
              <a:rPr lang="en-HK" smtClean="0"/>
              <a:t>57</a:t>
            </a:fld>
            <a:endParaRPr lang="en-HK" dirty="0"/>
          </a:p>
        </p:txBody>
      </p:sp>
      <p:pic>
        <p:nvPicPr>
          <p:cNvPr id="7" name="Content Placeholder 6"/>
          <p:cNvPicPr>
            <a:picLocks noGrp="1" noChangeAspect="1"/>
          </p:cNvPicPr>
          <p:nvPr>
            <p:ph idx="1"/>
          </p:nvPr>
        </p:nvPicPr>
        <p:blipFill>
          <a:blip r:embed="rId2"/>
          <a:stretch>
            <a:fillRect/>
          </a:stretch>
        </p:blipFill>
        <p:spPr>
          <a:xfrm>
            <a:off x="255181" y="106325"/>
            <a:ext cx="11936819" cy="5433237"/>
          </a:xfrm>
          <a:prstGeom prst="rect">
            <a:avLst/>
          </a:prstGeom>
        </p:spPr>
      </p:pic>
      <p:sp>
        <p:nvSpPr>
          <p:cNvPr id="8" name="TextBox 7"/>
          <p:cNvSpPr txBox="1"/>
          <p:nvPr/>
        </p:nvSpPr>
        <p:spPr>
          <a:xfrm>
            <a:off x="0" y="6169580"/>
            <a:ext cx="12355033" cy="369332"/>
          </a:xfrm>
          <a:prstGeom prst="rect">
            <a:avLst/>
          </a:prstGeom>
          <a:noFill/>
        </p:spPr>
        <p:txBody>
          <a:bodyPr wrap="square" rtlCol="0">
            <a:spAutoFit/>
          </a:bodyPr>
          <a:lstStyle/>
          <a:p>
            <a:r>
              <a:rPr lang="en-GB" dirty="0"/>
              <a:t>Source:  https://www.mtdtraining.com/blog/what-is-the-difference-between-transactional-and-transformational-leadership.htm</a:t>
            </a:r>
          </a:p>
        </p:txBody>
      </p:sp>
    </p:spTree>
    <p:extLst>
      <p:ext uri="{BB962C8B-B14F-4D97-AF65-F5344CB8AC3E}">
        <p14:creationId xmlns:p14="http://schemas.microsoft.com/office/powerpoint/2010/main" val="36587850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Self-Assessment on your leadership style</a:t>
            </a:r>
          </a:p>
        </p:txBody>
      </p:sp>
      <p:sp>
        <p:nvSpPr>
          <p:cNvPr id="3" name="Content Placeholder 2"/>
          <p:cNvSpPr>
            <a:spLocks noGrp="1"/>
          </p:cNvSpPr>
          <p:nvPr>
            <p:ph idx="1"/>
          </p:nvPr>
        </p:nvSpPr>
        <p:spPr/>
        <p:txBody>
          <a:bodyPr/>
          <a:lstStyle/>
          <a:p>
            <a:pPr marL="0" indent="0">
              <a:buNone/>
            </a:pPr>
            <a:r>
              <a:rPr lang="en-GB" dirty="0"/>
              <a:t>Steps:</a:t>
            </a:r>
          </a:p>
          <a:p>
            <a:pPr marL="514350" indent="-514350">
              <a:buFont typeface="+mj-lt"/>
              <a:buAutoNum type="arabicPeriod"/>
            </a:pPr>
            <a:r>
              <a:rPr lang="en-GB" dirty="0"/>
              <a:t>Complete the Multifactor Leadership Questionnaire (MLQ) Form 6S</a:t>
            </a:r>
          </a:p>
          <a:p>
            <a:pPr marL="514350" indent="-514350">
              <a:buFont typeface="+mj-lt"/>
              <a:buAutoNum type="arabicPeriod"/>
            </a:pPr>
            <a:r>
              <a:rPr lang="en-GB" dirty="0"/>
              <a:t>Compute the scores</a:t>
            </a:r>
          </a:p>
          <a:p>
            <a:pPr marL="514350" indent="-514350">
              <a:buFont typeface="+mj-lt"/>
              <a:buAutoNum type="arabicPeriod"/>
            </a:pPr>
            <a:r>
              <a:rPr lang="en-GB" dirty="0"/>
              <a:t>Interpret your results</a:t>
            </a:r>
          </a:p>
          <a:p>
            <a:pPr marL="0" indent="0">
              <a:buNone/>
            </a:pP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58</a:t>
            </a:fld>
            <a:endParaRPr lang="en-HK" dirty="0"/>
          </a:p>
        </p:txBody>
      </p:sp>
      <p:pic>
        <p:nvPicPr>
          <p:cNvPr id="5" name="Picture 4"/>
          <p:cNvPicPr>
            <a:picLocks noChangeAspect="1"/>
          </p:cNvPicPr>
          <p:nvPr/>
        </p:nvPicPr>
        <p:blipFill>
          <a:blip r:embed="rId2"/>
          <a:stretch>
            <a:fillRect/>
          </a:stretch>
        </p:blipFill>
        <p:spPr>
          <a:xfrm>
            <a:off x="6924675" y="3774363"/>
            <a:ext cx="4231044" cy="2069389"/>
          </a:xfrm>
          <a:prstGeom prst="rect">
            <a:avLst/>
          </a:prstGeom>
        </p:spPr>
      </p:pic>
    </p:spTree>
    <p:extLst>
      <p:ext uri="{BB962C8B-B14F-4D97-AF65-F5344CB8AC3E}">
        <p14:creationId xmlns:p14="http://schemas.microsoft.com/office/powerpoint/2010/main" val="21351235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59</a:t>
            </a:fld>
            <a:endParaRPr lang="en-HK" dirty="0"/>
          </a:p>
        </p:txBody>
      </p:sp>
      <p:sp>
        <p:nvSpPr>
          <p:cNvPr id="3" name="Rectangle 2"/>
          <p:cNvSpPr/>
          <p:nvPr/>
        </p:nvSpPr>
        <p:spPr>
          <a:xfrm>
            <a:off x="970237" y="574931"/>
            <a:ext cx="10216054" cy="6146170"/>
          </a:xfrm>
          <a:prstGeom prst="rect">
            <a:avLst/>
          </a:prstGeom>
        </p:spPr>
        <p:txBody>
          <a:bodyPr wrap="square">
            <a:spAutoFit/>
          </a:bodyPr>
          <a:lstStyle/>
          <a:p>
            <a:pPr marL="168275" indent="-6350">
              <a:lnSpc>
                <a:spcPct val="107000"/>
              </a:lnSpc>
              <a:spcAft>
                <a:spcPts val="755"/>
              </a:spcAft>
            </a:pPr>
            <a:r>
              <a:rPr lang="en-GB" sz="36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Multifactor Leadership Questionnaire (MLQ) Form 6S</a:t>
            </a:r>
          </a:p>
          <a:p>
            <a:pPr marL="168275" indent="-6350">
              <a:lnSpc>
                <a:spcPct val="107000"/>
              </a:lnSpc>
              <a:spcAft>
                <a:spcPts val="755"/>
              </a:spcAft>
            </a:pP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(Bass &amp; </a:t>
            </a:r>
            <a:r>
              <a:rPr lang="en-GB" sz="20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Avolio</a:t>
            </a: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800" b="1"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28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INSTRUCTIONS</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This questionnaire provides a description of the leader of your organisation’s leadership style. Twenty‐one descriptive statements are listed below. Judge how frequently each statement fits the description. The word others may mean the leader’s followers, clients, or group members. </a:t>
            </a:r>
          </a:p>
          <a:p>
            <a:pPr marL="6350" indent="-6350">
              <a:lnSpc>
                <a:spcPct val="103000"/>
              </a:lnSpc>
              <a:spcAft>
                <a:spcPts val="55"/>
              </a:spcAft>
            </a:pP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It can be used for measuring your leadership too. In this case, the questionnaire is to be filled by your followers or members who are influenced by your leadership.</a:t>
            </a:r>
          </a:p>
          <a:p>
            <a:pPr marL="6350" indent="-6350">
              <a:lnSpc>
                <a:spcPct val="107000"/>
              </a:lnSpc>
              <a:spcAft>
                <a:spcPts val="0"/>
              </a:spcAft>
            </a:pP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p:txBody>
      </p:sp>
    </p:spTree>
    <p:extLst>
      <p:ext uri="{BB962C8B-B14F-4D97-AF65-F5344CB8AC3E}">
        <p14:creationId xmlns:p14="http://schemas.microsoft.com/office/powerpoint/2010/main" val="39587175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60</a:t>
            </a:fld>
            <a:endParaRPr lang="en-HK" dirty="0"/>
          </a:p>
        </p:txBody>
      </p:sp>
      <p:pic>
        <p:nvPicPr>
          <p:cNvPr id="4" name="Picture 3"/>
          <p:cNvPicPr>
            <a:picLocks noChangeAspect="1"/>
          </p:cNvPicPr>
          <p:nvPr/>
        </p:nvPicPr>
        <p:blipFill>
          <a:blip r:embed="rId2"/>
          <a:stretch>
            <a:fillRect/>
          </a:stretch>
        </p:blipFill>
        <p:spPr>
          <a:xfrm>
            <a:off x="898429" y="0"/>
            <a:ext cx="10041659" cy="6742411"/>
          </a:xfrm>
          <a:prstGeom prst="rect">
            <a:avLst/>
          </a:prstGeom>
        </p:spPr>
      </p:pic>
    </p:spTree>
    <p:extLst>
      <p:ext uri="{BB962C8B-B14F-4D97-AF65-F5344CB8AC3E}">
        <p14:creationId xmlns:p14="http://schemas.microsoft.com/office/powerpoint/2010/main" val="42174728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61</a:t>
            </a:fld>
            <a:endParaRPr lang="en-HK" dirty="0"/>
          </a:p>
        </p:txBody>
      </p:sp>
      <p:pic>
        <p:nvPicPr>
          <p:cNvPr id="3" name="Picture 2"/>
          <p:cNvPicPr>
            <a:picLocks noChangeAspect="1"/>
          </p:cNvPicPr>
          <p:nvPr/>
        </p:nvPicPr>
        <p:blipFill>
          <a:blip r:embed="rId2"/>
          <a:stretch>
            <a:fillRect/>
          </a:stretch>
        </p:blipFill>
        <p:spPr>
          <a:xfrm>
            <a:off x="727693" y="65770"/>
            <a:ext cx="10058400" cy="6655705"/>
          </a:xfrm>
          <a:prstGeom prst="rect">
            <a:avLst/>
          </a:prstGeom>
        </p:spPr>
      </p:pic>
    </p:spTree>
    <p:extLst>
      <p:ext uri="{BB962C8B-B14F-4D97-AF65-F5344CB8AC3E}">
        <p14:creationId xmlns:p14="http://schemas.microsoft.com/office/powerpoint/2010/main" val="257380925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62</a:t>
            </a:fld>
            <a:endParaRPr lang="en-HK" dirty="0"/>
          </a:p>
        </p:txBody>
      </p:sp>
      <p:sp>
        <p:nvSpPr>
          <p:cNvPr id="3" name="Rectangle 2"/>
          <p:cNvSpPr/>
          <p:nvPr/>
        </p:nvSpPr>
        <p:spPr>
          <a:xfrm>
            <a:off x="672661" y="0"/>
            <a:ext cx="11288111" cy="6219780"/>
          </a:xfrm>
          <a:prstGeom prst="rect">
            <a:avLst/>
          </a:prstGeom>
        </p:spPr>
        <p:txBody>
          <a:bodyPr wrap="square">
            <a:spAutoFit/>
          </a:bodyPr>
          <a:lstStyle/>
          <a:p>
            <a:pPr marL="6350" indent="-6350">
              <a:lnSpc>
                <a:spcPct val="107000"/>
              </a:lnSpc>
              <a:spcAft>
                <a:spcPts val="15"/>
              </a:spcAft>
            </a:pPr>
            <a:r>
              <a:rPr lang="en-GB" sz="20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SCORING INTERPRETATION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1 – IDEALIZED INFLUENCE indicates whether you hold subordinates’ trust, maintain their faith and respect, show dedication to them, appeal to their hopes and </a:t>
            </a:r>
            <a:r>
              <a:rPr lang="en-GB" sz="17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reams</a:t>
            </a: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and act as their role model.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2 – INSPIRATIONAL MOTIVATION measures the degree to which you provide a vision, use appropriate symbols and images to help others focus on their work, and try to make others feel their work is significant.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3 – INTELLECTUAL STIMULATION shows the degree to which you encourage others to be creative in looking at old problems in new ways, create an environment that is tolerant of seemingly extreme positions, and nurture people to question their own values and beliefs of those of the organization.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4 – INDIVIDUALIZED CONSIDERATION indicates the degree to which you show interest in others’ well‐being, assign projects individually, and pay attention to those who seem less involved in the group.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5 – CONTINGENT REWARD shows the degree to which you tell others what to do in order to be rewarded, emphasize what you expect from them, and recognize their accomplishments.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6 – MANAGEMENT‐BY‐EXCEPTION assesses whether you tell others the job requirements, are content with standard performance, and are a believer in “if it </a:t>
            </a:r>
            <a:r>
              <a:rPr lang="en-GB" sz="17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ain’t</a:t>
            </a: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broke, don’t fix it.”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7 – LAISSEZ‐FAIRE measures whether you require little of others, are content to let things ride, and let others do their own thing. </a:t>
            </a:r>
            <a:endParaRPr lang="en-GB" sz="1700" kern="100" dirty="0">
              <a:solidFill>
                <a:srgbClr val="000000"/>
              </a:solidFill>
              <a:effectLst/>
              <a:latin typeface="Cambria" panose="02040503050406030204" pitchFamily="18" charset="0"/>
              <a:ea typeface="Cambria" panose="02040503050406030204" pitchFamily="18" charset="0"/>
              <a:cs typeface="Cambria" panose="02040503050406030204" pitchFamily="18" charset="0"/>
            </a:endParaRPr>
          </a:p>
        </p:txBody>
      </p:sp>
    </p:spTree>
    <p:extLst>
      <p:ext uri="{BB962C8B-B14F-4D97-AF65-F5344CB8AC3E}">
        <p14:creationId xmlns:p14="http://schemas.microsoft.com/office/powerpoint/2010/main" val="19171667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496" y="1"/>
            <a:ext cx="10515600" cy="484354"/>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Heart vs Head-Oriented Leadership</a:t>
            </a:r>
          </a:p>
        </p:txBody>
      </p:sp>
      <p:sp>
        <p:nvSpPr>
          <p:cNvPr id="4" name="Slide Number Placeholder 3"/>
          <p:cNvSpPr>
            <a:spLocks noGrp="1"/>
          </p:cNvSpPr>
          <p:nvPr>
            <p:ph type="sldNum" sz="quarter" idx="12"/>
          </p:nvPr>
        </p:nvSpPr>
        <p:spPr/>
        <p:txBody>
          <a:bodyPr/>
          <a:lstStyle/>
          <a:p>
            <a:fld id="{348EFBDC-BB53-4A7C-A94D-EC7D67878992}" type="slidenum">
              <a:rPr lang="en-HK" smtClean="0"/>
              <a:t>63</a:t>
            </a:fld>
            <a:endParaRPr lang="en-HK"/>
          </a:p>
        </p:txBody>
      </p:sp>
      <p:graphicFrame>
        <p:nvGraphicFramePr>
          <p:cNvPr id="5" name="Table 4"/>
          <p:cNvGraphicFramePr>
            <a:graphicFrameLocks noGrp="1"/>
          </p:cNvGraphicFramePr>
          <p:nvPr>
            <p:extLst>
              <p:ext uri="{D42A27DB-BD31-4B8C-83A1-F6EECF244321}">
                <p14:modId xmlns:p14="http://schemas.microsoft.com/office/powerpoint/2010/main" val="426890259"/>
              </p:ext>
            </p:extLst>
          </p:nvPr>
        </p:nvGraphicFramePr>
        <p:xfrm>
          <a:off x="1707666" y="547028"/>
          <a:ext cx="9177233" cy="6043942"/>
        </p:xfrm>
        <a:graphic>
          <a:graphicData uri="http://schemas.openxmlformats.org/drawingml/2006/table">
            <a:tbl>
              <a:tblPr firstRow="1" bandRow="1">
                <a:tableStyleId>{5C22544A-7EE6-4342-B048-85BDC9FD1C3A}</a:tableStyleId>
              </a:tblPr>
              <a:tblGrid>
                <a:gridCol w="2704598">
                  <a:extLst>
                    <a:ext uri="{9D8B030D-6E8A-4147-A177-3AD203B41FA5}">
                      <a16:colId xmlns:a16="http://schemas.microsoft.com/office/drawing/2014/main" val="3775719179"/>
                    </a:ext>
                  </a:extLst>
                </a:gridCol>
                <a:gridCol w="3413558">
                  <a:extLst>
                    <a:ext uri="{9D8B030D-6E8A-4147-A177-3AD203B41FA5}">
                      <a16:colId xmlns:a16="http://schemas.microsoft.com/office/drawing/2014/main" val="3895321279"/>
                    </a:ext>
                  </a:extLst>
                </a:gridCol>
                <a:gridCol w="3059077">
                  <a:extLst>
                    <a:ext uri="{9D8B030D-6E8A-4147-A177-3AD203B41FA5}">
                      <a16:colId xmlns:a16="http://schemas.microsoft.com/office/drawing/2014/main" val="3757249756"/>
                    </a:ext>
                  </a:extLst>
                </a:gridCol>
              </a:tblGrid>
              <a:tr h="330500">
                <a:tc>
                  <a:txBody>
                    <a:bodyPr/>
                    <a:lstStyle/>
                    <a:p>
                      <a:r>
                        <a:rPr lang="en-HK" sz="1400" dirty="0"/>
                        <a:t>Leadership Act</a:t>
                      </a:r>
                    </a:p>
                  </a:txBody>
                  <a:tcPr/>
                </a:tc>
                <a:tc>
                  <a:txBody>
                    <a:bodyPr/>
                    <a:lstStyle/>
                    <a:p>
                      <a:r>
                        <a:rPr lang="en-HK" sz="1600"/>
                        <a:t>Heart-Oriented</a:t>
                      </a:r>
                      <a:r>
                        <a:rPr lang="en-HK" sz="1600" baseline="0"/>
                        <a:t> Leadership</a:t>
                      </a:r>
                      <a:endParaRPr lang="en-HK" sz="1600"/>
                    </a:p>
                  </a:txBody>
                  <a:tcPr/>
                </a:tc>
                <a:tc>
                  <a:txBody>
                    <a:bodyPr/>
                    <a:lstStyle/>
                    <a:p>
                      <a:r>
                        <a:rPr lang="en-HK" sz="1600"/>
                        <a:t>Head-Oriented</a:t>
                      </a:r>
                      <a:r>
                        <a:rPr lang="en-HK" sz="1600" baseline="0"/>
                        <a:t> Leadership</a:t>
                      </a:r>
                      <a:endParaRPr lang="en-HK" sz="1600"/>
                    </a:p>
                  </a:txBody>
                  <a:tcPr/>
                </a:tc>
                <a:extLst>
                  <a:ext uri="{0D108BD9-81ED-4DB2-BD59-A6C34878D82A}">
                    <a16:rowId xmlns:a16="http://schemas.microsoft.com/office/drawing/2014/main" val="2964350579"/>
                  </a:ext>
                </a:extLst>
              </a:tr>
              <a:tr h="1410982">
                <a:tc>
                  <a:txBody>
                    <a:bodyPr/>
                    <a:lstStyle/>
                    <a:p>
                      <a:r>
                        <a:rPr lang="en-HK" sz="1800" dirty="0"/>
                        <a:t>Influence</a:t>
                      </a:r>
                      <a:r>
                        <a:rPr lang="en-HK" sz="1800" baseline="0" dirty="0"/>
                        <a:t> strategy</a:t>
                      </a:r>
                      <a:endParaRPr lang="en-HK" sz="1800" dirty="0"/>
                    </a:p>
                  </a:txBody>
                  <a:tcPr/>
                </a:tc>
                <a:tc>
                  <a:txBody>
                    <a:bodyPr/>
                    <a:lstStyle/>
                    <a:p>
                      <a:r>
                        <a:rPr lang="en-HK" sz="1800"/>
                        <a:t>Emotion dimension</a:t>
                      </a:r>
                    </a:p>
                    <a:p>
                      <a:r>
                        <a:rPr lang="en-HK" sz="1800"/>
                        <a:t>Impressed</a:t>
                      </a:r>
                      <a:r>
                        <a:rPr lang="en-HK" sz="1800" baseline="0"/>
                        <a:t> or inspired followers with sense of purpose, abilities to lead to develop and to empower</a:t>
                      </a:r>
                      <a:endParaRPr lang="en-HK" sz="1800"/>
                    </a:p>
                  </a:txBody>
                  <a:tcPr/>
                </a:tc>
                <a:tc>
                  <a:txBody>
                    <a:bodyPr/>
                    <a:lstStyle/>
                    <a:p>
                      <a:r>
                        <a:rPr lang="en-HK" sz="1800"/>
                        <a:t>Rational-logical</a:t>
                      </a:r>
                      <a:r>
                        <a:rPr lang="en-HK" sz="1800" baseline="0"/>
                        <a:t> dimension</a:t>
                      </a:r>
                    </a:p>
                    <a:p>
                      <a:r>
                        <a:rPr lang="en-HK" sz="1800" baseline="0"/>
                        <a:t>By position power, authority</a:t>
                      </a:r>
                      <a:endParaRPr lang="en-HK" sz="1800"/>
                    </a:p>
                  </a:txBody>
                  <a:tcPr/>
                </a:tc>
                <a:extLst>
                  <a:ext uri="{0D108BD9-81ED-4DB2-BD59-A6C34878D82A}">
                    <a16:rowId xmlns:a16="http://schemas.microsoft.com/office/drawing/2014/main" val="2989396106"/>
                  </a:ext>
                </a:extLst>
              </a:tr>
              <a:tr h="877097">
                <a:tc>
                  <a:txBody>
                    <a:bodyPr/>
                    <a:lstStyle/>
                    <a:p>
                      <a:r>
                        <a:rPr lang="en-HK" sz="1800" dirty="0"/>
                        <a:t>Influence base</a:t>
                      </a:r>
                    </a:p>
                  </a:txBody>
                  <a:tcPr/>
                </a:tc>
                <a:tc>
                  <a:txBody>
                    <a:bodyPr/>
                    <a:lstStyle/>
                    <a:p>
                      <a:r>
                        <a:rPr lang="en-HK" sz="1800" dirty="0"/>
                        <a:t>Missionary driven, focus on </a:t>
                      </a:r>
                      <a:r>
                        <a:rPr lang="en-HK" sz="1800" baseline="0" dirty="0"/>
                        <a:t>purposes and values to yield conviction </a:t>
                      </a:r>
                      <a:endParaRPr lang="en-HK" sz="1800" dirty="0"/>
                    </a:p>
                  </a:txBody>
                  <a:tcPr/>
                </a:tc>
                <a:tc>
                  <a:txBody>
                    <a:bodyPr/>
                    <a:lstStyle/>
                    <a:p>
                      <a:r>
                        <a:rPr lang="en-HK" sz="1800" dirty="0"/>
                        <a:t>Duty goal driven, </a:t>
                      </a:r>
                      <a:r>
                        <a:rPr lang="en-HK" sz="1800" baseline="0" dirty="0"/>
                        <a:t>focused on mutual benefits to yield support</a:t>
                      </a:r>
                      <a:endParaRPr lang="en-HK" sz="1800" dirty="0"/>
                    </a:p>
                  </a:txBody>
                  <a:tcPr/>
                </a:tc>
                <a:extLst>
                  <a:ext uri="{0D108BD9-81ED-4DB2-BD59-A6C34878D82A}">
                    <a16:rowId xmlns:a16="http://schemas.microsoft.com/office/drawing/2014/main" val="3741503235"/>
                  </a:ext>
                </a:extLst>
              </a:tr>
              <a:tr h="610155">
                <a:tc>
                  <a:txBody>
                    <a:bodyPr/>
                    <a:lstStyle/>
                    <a:p>
                      <a:r>
                        <a:rPr lang="en-HK" sz="1800"/>
                        <a:t>Leading process</a:t>
                      </a:r>
                    </a:p>
                  </a:txBody>
                  <a:tcPr/>
                </a:tc>
                <a:tc>
                  <a:txBody>
                    <a:bodyPr/>
                    <a:lstStyle/>
                    <a:p>
                      <a:r>
                        <a:rPr lang="en-HK" sz="1800"/>
                        <a:t>Long-term and relationship</a:t>
                      </a:r>
                      <a:r>
                        <a:rPr lang="en-HK" sz="1800" baseline="0"/>
                        <a:t> building, transformational</a:t>
                      </a:r>
                      <a:endParaRPr lang="en-HK" sz="1800"/>
                    </a:p>
                  </a:txBody>
                  <a:tcPr/>
                </a:tc>
                <a:tc>
                  <a:txBody>
                    <a:bodyPr/>
                    <a:lstStyle/>
                    <a:p>
                      <a:r>
                        <a:rPr lang="en-HK" sz="1800" dirty="0"/>
                        <a:t>Transactional, highlight</a:t>
                      </a:r>
                      <a:r>
                        <a:rPr lang="en-HK" sz="1800" baseline="0" dirty="0"/>
                        <a:t> </a:t>
                      </a:r>
                      <a:r>
                        <a:rPr lang="en-HK" sz="1800" dirty="0"/>
                        <a:t>mutual benefits  </a:t>
                      </a:r>
                    </a:p>
                  </a:txBody>
                  <a:tcPr/>
                </a:tc>
                <a:extLst>
                  <a:ext uri="{0D108BD9-81ED-4DB2-BD59-A6C34878D82A}">
                    <a16:rowId xmlns:a16="http://schemas.microsoft.com/office/drawing/2014/main" val="1017793072"/>
                  </a:ext>
                </a:extLst>
              </a:tr>
              <a:tr h="610155">
                <a:tc>
                  <a:txBody>
                    <a:bodyPr/>
                    <a:lstStyle/>
                    <a:p>
                      <a:r>
                        <a:rPr lang="en-HK" sz="1800"/>
                        <a:t>Personal growth </a:t>
                      </a:r>
                    </a:p>
                  </a:txBody>
                  <a:tcPr/>
                </a:tc>
                <a:tc>
                  <a:txBody>
                    <a:bodyPr/>
                    <a:lstStyle/>
                    <a:p>
                      <a:r>
                        <a:rPr lang="en-HK" sz="1800"/>
                        <a:t>Developmental</a:t>
                      </a:r>
                      <a:r>
                        <a:rPr lang="en-HK" sz="1800" baseline="0"/>
                        <a:t>, e.g., from follower to leader</a:t>
                      </a:r>
                      <a:endParaRPr lang="en-HK" sz="1800"/>
                    </a:p>
                  </a:txBody>
                  <a:tcPr/>
                </a:tc>
                <a:tc>
                  <a:txBody>
                    <a:bodyPr/>
                    <a:lstStyle/>
                    <a:p>
                      <a:r>
                        <a:rPr lang="en-HK" sz="1800" dirty="0"/>
                        <a:t>Confine</a:t>
                      </a:r>
                      <a:r>
                        <a:rPr lang="en-HK" sz="1800" baseline="0" dirty="0"/>
                        <a:t> to task-related skills</a:t>
                      </a:r>
                      <a:endParaRPr lang="en-HK" sz="1800" dirty="0"/>
                    </a:p>
                  </a:txBody>
                  <a:tcPr/>
                </a:tc>
                <a:extLst>
                  <a:ext uri="{0D108BD9-81ED-4DB2-BD59-A6C34878D82A}">
                    <a16:rowId xmlns:a16="http://schemas.microsoft.com/office/drawing/2014/main" val="2089712237"/>
                  </a:ext>
                </a:extLst>
              </a:tr>
              <a:tr h="610155">
                <a:tc>
                  <a:txBody>
                    <a:bodyPr/>
                    <a:lstStyle/>
                    <a:p>
                      <a:r>
                        <a:rPr lang="en-HK" sz="1800"/>
                        <a:t>Feeling</a:t>
                      </a:r>
                      <a:r>
                        <a:rPr lang="en-HK" sz="1800" baseline="0"/>
                        <a:t> between leader and followers</a:t>
                      </a:r>
                      <a:endParaRPr lang="en-HK" sz="1800"/>
                    </a:p>
                  </a:txBody>
                  <a:tcPr/>
                </a:tc>
                <a:tc>
                  <a:txBody>
                    <a:bodyPr/>
                    <a:lstStyle/>
                    <a:p>
                      <a:r>
                        <a:rPr lang="en-HK" sz="1800"/>
                        <a:t>Warm,</a:t>
                      </a:r>
                      <a:r>
                        <a:rPr lang="en-HK" sz="1800" baseline="0"/>
                        <a:t> comfortable and respectful </a:t>
                      </a:r>
                      <a:endParaRPr lang="en-HK" sz="1800"/>
                    </a:p>
                  </a:txBody>
                  <a:tcPr/>
                </a:tc>
                <a:tc>
                  <a:txBody>
                    <a:bodyPr/>
                    <a:lstStyle/>
                    <a:p>
                      <a:r>
                        <a:rPr lang="en-HK" sz="1800" dirty="0"/>
                        <a:t>Unnatural, can be stressful</a:t>
                      </a:r>
                    </a:p>
                  </a:txBody>
                  <a:tcPr/>
                </a:tc>
                <a:extLst>
                  <a:ext uri="{0D108BD9-81ED-4DB2-BD59-A6C34878D82A}">
                    <a16:rowId xmlns:a16="http://schemas.microsoft.com/office/drawing/2014/main" val="1001565273"/>
                  </a:ext>
                </a:extLst>
              </a:tr>
              <a:tr h="1410982">
                <a:tc>
                  <a:txBody>
                    <a:bodyPr/>
                    <a:lstStyle/>
                    <a:p>
                      <a:r>
                        <a:rPr lang="en-HK" sz="1800" dirty="0"/>
                        <a:t>Ultimate outcome</a:t>
                      </a:r>
                    </a:p>
                  </a:txBody>
                  <a:tcPr/>
                </a:tc>
                <a:tc>
                  <a:txBody>
                    <a:bodyPr/>
                    <a:lstStyle/>
                    <a:p>
                      <a:r>
                        <a:rPr lang="en-HK" sz="1800" dirty="0"/>
                        <a:t>Trust &amp;</a:t>
                      </a:r>
                      <a:r>
                        <a:rPr lang="en-HK" sz="1800" baseline="0" dirty="0"/>
                        <a:t> bonding</a:t>
                      </a:r>
                      <a:r>
                        <a:rPr lang="en-HK" sz="1800" dirty="0"/>
                        <a:t> relationship, want to,</a:t>
                      </a:r>
                      <a:r>
                        <a:rPr lang="en-HK" sz="1800" baseline="0" dirty="0"/>
                        <a:t> committed to contribute, willing to make extra effort </a:t>
                      </a:r>
                      <a:r>
                        <a:rPr lang="en-HK" sz="1800" dirty="0"/>
                        <a:t>and self-leading </a:t>
                      </a:r>
                    </a:p>
                  </a:txBody>
                  <a:tcPr/>
                </a:tc>
                <a:tc>
                  <a:txBody>
                    <a:bodyPr/>
                    <a:lstStyle/>
                    <a:p>
                      <a:r>
                        <a:rPr lang="en-HK" sz="1800" dirty="0"/>
                        <a:t>Transactional</a:t>
                      </a:r>
                      <a:r>
                        <a:rPr lang="en-HK" sz="1800" baseline="0" dirty="0"/>
                        <a:t> relationship, o</a:t>
                      </a:r>
                      <a:r>
                        <a:rPr lang="en-HK" sz="1800" dirty="0"/>
                        <a:t>ught</a:t>
                      </a:r>
                      <a:r>
                        <a:rPr lang="en-HK" sz="1800" baseline="0" dirty="0"/>
                        <a:t> to, compliance mentality, passive followers, unwilling to work beyond minimum requirement</a:t>
                      </a:r>
                      <a:endParaRPr lang="en-HK" sz="1800" dirty="0"/>
                    </a:p>
                  </a:txBody>
                  <a:tcPr/>
                </a:tc>
                <a:extLst>
                  <a:ext uri="{0D108BD9-81ED-4DB2-BD59-A6C34878D82A}">
                    <a16:rowId xmlns:a16="http://schemas.microsoft.com/office/drawing/2014/main" val="3611332992"/>
                  </a:ext>
                </a:extLst>
              </a:tr>
            </a:tbl>
          </a:graphicData>
        </a:graphic>
      </p:graphicFrame>
    </p:spTree>
    <p:extLst>
      <p:ext uri="{BB962C8B-B14F-4D97-AF65-F5344CB8AC3E}">
        <p14:creationId xmlns:p14="http://schemas.microsoft.com/office/powerpoint/2010/main" val="108684294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18F77793-243F-4656-9677-5463411BF0E5}" type="slidenum">
              <a:rPr lang="zh-CN" altLang="en-US" sz="1400"/>
              <a:pPr>
                <a:spcBef>
                  <a:spcPct val="0"/>
                </a:spcBef>
                <a:buClrTx/>
                <a:buSzTx/>
                <a:buFontTx/>
                <a:buNone/>
              </a:pPr>
              <a:t>64</a:t>
            </a:fld>
            <a:endParaRPr lang="en-US" altLang="zh-CN" sz="1400"/>
          </a:p>
        </p:txBody>
      </p:sp>
      <p:sp>
        <p:nvSpPr>
          <p:cNvPr id="123906" name="Rectangle 2"/>
          <p:cNvSpPr>
            <a:spLocks noGrp="1" noRot="1" noChangeArrowheads="1"/>
          </p:cNvSpPr>
          <p:nvPr>
            <p:ph type="title"/>
          </p:nvPr>
        </p:nvSpPr>
        <p:spPr>
          <a:xfrm>
            <a:off x="1115568" y="226243"/>
            <a:ext cx="11569768" cy="762000"/>
          </a:xfrm>
        </p:spPr>
        <p:txBody>
          <a:bodyPr>
            <a:normAutofit/>
          </a:bodyPr>
          <a:lstStyle/>
          <a:p>
            <a:pPr eaLnBrk="1" hangingPunct="1">
              <a:defRPr/>
            </a:pPr>
            <a:r>
              <a:rPr lang="en-US" altLang="zh-TW" sz="2400" b="1">
                <a:solidFill>
                  <a:srgbClr val="002060"/>
                </a:solidFill>
                <a:latin typeface="Verdana" panose="020B0604030504040204" pitchFamily="34" charset="0"/>
                <a:ea typeface="Verdana" panose="020B0604030504040204" pitchFamily="34" charset="0"/>
              </a:rPr>
              <a:t>Examples of Head- and Heart-Driven Leader’s Appeals</a:t>
            </a:r>
          </a:p>
        </p:txBody>
      </p:sp>
      <p:graphicFrame>
        <p:nvGraphicFramePr>
          <p:cNvPr id="123925" name="Group 21"/>
          <p:cNvGraphicFramePr>
            <a:graphicFrameLocks noGrp="1"/>
          </p:cNvGraphicFramePr>
          <p:nvPr>
            <p:ph type="tbl" idx="1"/>
            <p:extLst>
              <p:ext uri="{D42A27DB-BD31-4B8C-83A1-F6EECF244321}">
                <p14:modId xmlns:p14="http://schemas.microsoft.com/office/powerpoint/2010/main" val="3689497299"/>
              </p:ext>
            </p:extLst>
          </p:nvPr>
        </p:nvGraphicFramePr>
        <p:xfrm>
          <a:off x="1066800" y="1150183"/>
          <a:ext cx="10287000" cy="5065246"/>
        </p:xfrm>
        <a:graphic>
          <a:graphicData uri="http://schemas.openxmlformats.org/drawingml/2006/table">
            <a:tbl>
              <a:tblPr/>
              <a:tblGrid>
                <a:gridCol w="2194560">
                  <a:extLst>
                    <a:ext uri="{9D8B030D-6E8A-4147-A177-3AD203B41FA5}">
                      <a16:colId xmlns:a16="http://schemas.microsoft.com/office/drawing/2014/main" val="20000"/>
                    </a:ext>
                  </a:extLst>
                </a:gridCol>
                <a:gridCol w="3654447">
                  <a:extLst>
                    <a:ext uri="{9D8B030D-6E8A-4147-A177-3AD203B41FA5}">
                      <a16:colId xmlns:a16="http://schemas.microsoft.com/office/drawing/2014/main" val="20001"/>
                    </a:ext>
                  </a:extLst>
                </a:gridCol>
                <a:gridCol w="4437993">
                  <a:extLst>
                    <a:ext uri="{9D8B030D-6E8A-4147-A177-3AD203B41FA5}">
                      <a16:colId xmlns:a16="http://schemas.microsoft.com/office/drawing/2014/main" val="20002"/>
                    </a:ext>
                  </a:extLst>
                </a:gridCol>
              </a:tblGrid>
              <a:tr h="618819">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tx1"/>
                          </a:solidFill>
                          <a:effectLst>
                            <a:outerShdw blurRad="38100" dist="38100" dir="2700000" algn="tl">
                              <a:srgbClr val="000000"/>
                            </a:outerShdw>
                          </a:effectLst>
                          <a:latin typeface="Arial Narrow" pitchFamily="34" charset="0"/>
                          <a:ea typeface="SimSun" pitchFamily="2" charset="-122"/>
                        </a:rPr>
                        <a:t>Incident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Head-Oriented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rgbClr val="C00000"/>
                          </a:solidFill>
                          <a:effectLst>
                            <a:outerShdw blurRad="38100" dist="38100" dir="2700000" algn="tl">
                              <a:srgbClr val="000000"/>
                            </a:outerShdw>
                          </a:effectLst>
                          <a:latin typeface="Arial Narrow" pitchFamily="34" charset="0"/>
                          <a:ea typeface="SimSun" pitchFamily="2" charset="-122"/>
                        </a:rPr>
                        <a:t>Heart</a:t>
                      </a: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1800">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In late Feb 2022, The Chief Executive of a public hospital addressed to the hospital’s medical and healthcare support professionals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a:ln>
                            <a:noFill/>
                          </a:ln>
                          <a:solidFill>
                            <a:schemeClr val="tx1"/>
                          </a:solidFill>
                          <a:effectLst/>
                          <a:latin typeface="Arial Narrow" pitchFamily="34" charset="0"/>
                          <a:ea typeface="SimSun" pitchFamily="2" charset="-122"/>
                        </a:rPr>
                        <a:t>“</a:t>
                      </a:r>
                      <a:r>
                        <a:rPr kumimoji="0" lang="en-HK" altLang="zh-TW" sz="2400" b="0" i="0" u="none" strike="noStrike" cap="none" normalizeH="0" baseline="0" dirty="0">
                          <a:ln>
                            <a:noFill/>
                          </a:ln>
                          <a:solidFill>
                            <a:schemeClr val="tx1"/>
                          </a:solidFill>
                          <a:effectLst/>
                          <a:latin typeface="Arial Narrow" pitchFamily="34" charset="0"/>
                          <a:ea typeface="SimSun" pitchFamily="2" charset="-122"/>
                        </a:rPr>
                        <a:t>The hospital has been overwhelmed by the COVID-19 patients, y</a:t>
                      </a:r>
                      <a:r>
                        <a:rPr kumimoji="0" lang="en-US" altLang="zh-TW" sz="2400" b="0" i="0" u="none" strike="noStrike" cap="none" normalizeH="0" baseline="0" dirty="0" err="1">
                          <a:ln>
                            <a:noFill/>
                          </a:ln>
                          <a:solidFill>
                            <a:schemeClr val="tx1"/>
                          </a:solidFill>
                          <a:effectLst/>
                          <a:latin typeface="Arial Narrow" pitchFamily="34" charset="0"/>
                          <a:ea typeface="SimSun" pitchFamily="2" charset="-122"/>
                        </a:rPr>
                        <a:t>ou’re</a:t>
                      </a:r>
                      <a:r>
                        <a:rPr kumimoji="0" lang="en-US" altLang="zh-TW" sz="2400" b="0" i="0" u="none" strike="noStrike" cap="none" normalizeH="0" baseline="0" dirty="0">
                          <a:ln>
                            <a:noFill/>
                          </a:ln>
                          <a:solidFill>
                            <a:schemeClr val="tx1"/>
                          </a:solidFill>
                          <a:effectLst/>
                          <a:latin typeface="Arial Narrow" pitchFamily="34" charset="0"/>
                          <a:ea typeface="SimSun" pitchFamily="2" charset="-122"/>
                        </a:rPr>
                        <a:t> not allowed to take any vacations until further notice.  Compensated leave and special allowances will be awarded later.”</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a:t>
                      </a:r>
                      <a:r>
                        <a:rPr kumimoji="0" lang="en-HK"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COVID-19</a:t>
                      </a:r>
                      <a:r>
                        <a:rPr kumimoji="0" lang="en-US"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 patients are badly needed your medical care to save their lives.  Given this very difficult period, we urge you to stand by us to fight the epidemic to save the patients and to save Hong Kong.”</a:t>
                      </a:r>
                      <a:endParaRPr kumimoji="0" lang="en-US" altLang="zh-TW" sz="2400" b="0" i="0" u="none" strike="noStrike" cap="none" normalizeH="0" baseline="0" dirty="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948107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3925"/>
                                        </p:tgtEl>
                                        <p:attrNameLst>
                                          <p:attrName>style.visibility</p:attrName>
                                        </p:attrNameLst>
                                      </p:cBhvr>
                                      <p:to>
                                        <p:strVal val="visible"/>
                                      </p:to>
                                    </p:set>
                                    <p:animEffect transition="in" filter="dissolve">
                                      <p:cBhvr>
                                        <p:cTn id="7" dur="500"/>
                                        <p:tgtEl>
                                          <p:spTgt spid="123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b="1" dirty="0"/>
              <a:t>Discussion</a:t>
            </a:r>
          </a:p>
        </p:txBody>
      </p:sp>
      <p:sp>
        <p:nvSpPr>
          <p:cNvPr id="3" name="Content Placeholder 2"/>
          <p:cNvSpPr>
            <a:spLocks noGrp="1"/>
          </p:cNvSpPr>
          <p:nvPr>
            <p:ph idx="1"/>
          </p:nvPr>
        </p:nvSpPr>
        <p:spPr/>
        <p:txBody>
          <a:bodyPr/>
          <a:lstStyle/>
          <a:p>
            <a:pPr marL="0" indent="0">
              <a:buNone/>
            </a:pPr>
            <a:r>
              <a:rPr lang="en-GB" dirty="0"/>
              <a:t>“</a:t>
            </a:r>
            <a:r>
              <a:rPr lang="en-GB" sz="3200" i="1" dirty="0"/>
              <a:t>Medicine is not just about curing, it’s also about </a:t>
            </a:r>
            <a:r>
              <a:rPr lang="en-GB" sz="3200" b="1" i="1" dirty="0">
                <a:solidFill>
                  <a:srgbClr val="FF0000"/>
                </a:solidFill>
              </a:rPr>
              <a:t>caring</a:t>
            </a:r>
            <a:r>
              <a:rPr lang="en-GB" sz="3200" i="1" dirty="0"/>
              <a:t>.  Medical practitioners should know what treatment is best to cure a patient’s disease and they need to serve it with their </a:t>
            </a:r>
            <a:r>
              <a:rPr lang="en-GB" sz="3200" b="1" i="1" dirty="0">
                <a:solidFill>
                  <a:srgbClr val="FF0000"/>
                </a:solidFill>
              </a:rPr>
              <a:t>hearts</a:t>
            </a:r>
            <a:r>
              <a:rPr lang="en-GB" dirty="0"/>
              <a:t>.”</a:t>
            </a:r>
          </a:p>
          <a:p>
            <a:pPr marL="0" indent="0" algn="r">
              <a:buNone/>
            </a:pPr>
            <a:r>
              <a:rPr lang="en-GB" dirty="0"/>
              <a:t>Joseph JY Sung</a:t>
            </a:r>
          </a:p>
          <a:p>
            <a:endParaRPr lang="en-HK" dirty="0"/>
          </a:p>
        </p:txBody>
      </p:sp>
      <p:pic>
        <p:nvPicPr>
          <p:cNvPr id="4" name="Picture 3"/>
          <p:cNvPicPr>
            <a:picLocks noChangeAspect="1"/>
          </p:cNvPicPr>
          <p:nvPr/>
        </p:nvPicPr>
        <p:blipFill>
          <a:blip r:embed="rId2"/>
          <a:stretch>
            <a:fillRect/>
          </a:stretch>
        </p:blipFill>
        <p:spPr>
          <a:xfrm>
            <a:off x="4311728" y="4001294"/>
            <a:ext cx="3182450" cy="2117776"/>
          </a:xfrm>
          <a:prstGeom prst="rect">
            <a:avLst/>
          </a:prstGeom>
        </p:spPr>
      </p:pic>
    </p:spTree>
    <p:extLst>
      <p:ext uri="{BB962C8B-B14F-4D97-AF65-F5344CB8AC3E}">
        <p14:creationId xmlns:p14="http://schemas.microsoft.com/office/powerpoint/2010/main" val="12572988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5572" y="0"/>
            <a:ext cx="10520856" cy="2387600"/>
          </a:xfrm>
        </p:spPr>
        <p:txBody>
          <a:bodyPr>
            <a:normAutofit/>
          </a:bodyPr>
          <a:lstStyle/>
          <a:p>
            <a:r>
              <a:rPr lang="en-GB" sz="3600" b="1" dirty="0"/>
              <a:t>From Leadership to other Heart-impactful Factors:</a:t>
            </a:r>
            <a:br>
              <a:rPr lang="en-GB" sz="3600" b="1" dirty="0"/>
            </a:br>
            <a:r>
              <a:rPr lang="en-GB" sz="3600" b="1" dirty="0"/>
              <a:t>M</a:t>
            </a:r>
            <a:r>
              <a:rPr lang="en-GB" sz="4000" b="1" dirty="0"/>
              <a:t>otivation, Organisational Culture and </a:t>
            </a:r>
            <a:br>
              <a:rPr lang="en-GB" sz="4000" b="1" dirty="0"/>
            </a:br>
            <a:r>
              <a:rPr lang="en-GB" sz="4000" b="1" dirty="0"/>
              <a:t>Communication</a:t>
            </a:r>
            <a:endParaRPr lang="en-GB" sz="3600" b="1" dirty="0"/>
          </a:p>
        </p:txBody>
      </p:sp>
      <p:pic>
        <p:nvPicPr>
          <p:cNvPr id="4" name="Picture 3"/>
          <p:cNvPicPr>
            <a:picLocks noChangeAspect="1"/>
          </p:cNvPicPr>
          <p:nvPr/>
        </p:nvPicPr>
        <p:blipFill>
          <a:blip r:embed="rId2"/>
          <a:stretch>
            <a:fillRect/>
          </a:stretch>
        </p:blipFill>
        <p:spPr>
          <a:xfrm>
            <a:off x="3653166" y="3310759"/>
            <a:ext cx="5444360" cy="2333297"/>
          </a:xfrm>
          <a:prstGeom prst="rect">
            <a:avLst/>
          </a:prstGeom>
        </p:spPr>
      </p:pic>
      <p:sp>
        <p:nvSpPr>
          <p:cNvPr id="3" name="Subtitle 2"/>
          <p:cNvSpPr>
            <a:spLocks noGrp="1"/>
          </p:cNvSpPr>
          <p:nvPr>
            <p:ph type="subTitle" idx="1"/>
          </p:nvPr>
        </p:nvSpPr>
        <p:spPr>
          <a:xfrm>
            <a:off x="1408386" y="4230030"/>
            <a:ext cx="9144000" cy="1655762"/>
          </a:xfrm>
        </p:spPr>
        <p:txBody>
          <a:bodyPr/>
          <a:lstStyle/>
          <a:p>
            <a:endParaRPr lang="en-GB" dirty="0"/>
          </a:p>
        </p:txBody>
      </p:sp>
    </p:spTree>
    <p:extLst>
      <p:ext uri="{BB962C8B-B14F-4D97-AF65-F5344CB8AC3E}">
        <p14:creationId xmlns:p14="http://schemas.microsoft.com/office/powerpoint/2010/main" val="38029894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sz="3200" dirty="0"/>
              <a:t>From: I can’t, I don’t like to do it </a:t>
            </a:r>
          </a:p>
          <a:p>
            <a:pPr marL="0" indent="0">
              <a:buNone/>
            </a:pPr>
            <a:r>
              <a:rPr lang="en-GB" sz="3200" dirty="0"/>
              <a:t>To: I ought to, I want to do it!</a:t>
            </a:r>
          </a:p>
          <a:p>
            <a:pPr marL="0" indent="0">
              <a:buNone/>
            </a:pPr>
            <a:endParaRPr lang="en-GB" sz="3200" dirty="0"/>
          </a:p>
          <a:p>
            <a:pPr marL="0" indent="0">
              <a:buNone/>
            </a:pPr>
            <a:endParaRPr lang="en-GB" sz="3200" dirty="0"/>
          </a:p>
          <a:p>
            <a:pPr marL="0" indent="0">
              <a:buNone/>
            </a:pPr>
            <a:endParaRPr lang="en-GB" sz="3200" dirty="0"/>
          </a:p>
          <a:p>
            <a:pPr marL="0" indent="0">
              <a:buNone/>
            </a:pPr>
            <a:endParaRPr lang="en-GB" sz="3200" dirty="0"/>
          </a:p>
          <a:p>
            <a:pPr marL="0" indent="0">
              <a:buNone/>
            </a:pPr>
            <a:r>
              <a:rPr lang="en-GB" sz="3200" b="1" i="1" dirty="0"/>
              <a:t>Have you successfully changed your subordinate or co-worker’s work attitude before?</a:t>
            </a:r>
          </a:p>
          <a:p>
            <a:pPr marL="0" indent="0">
              <a:buNone/>
            </a:pPr>
            <a:endParaRPr lang="en-GB" sz="3200" dirty="0"/>
          </a:p>
          <a:p>
            <a:pPr marL="0" indent="0">
              <a:buNone/>
            </a:pPr>
            <a:r>
              <a:rPr lang="en-GB" sz="3200" dirty="0"/>
              <a:t>How?</a:t>
            </a:r>
          </a:p>
        </p:txBody>
      </p:sp>
      <p:sp>
        <p:nvSpPr>
          <p:cNvPr id="4" name="Slide Number Placeholder 3"/>
          <p:cNvSpPr>
            <a:spLocks noGrp="1"/>
          </p:cNvSpPr>
          <p:nvPr>
            <p:ph type="sldNum" sz="quarter" idx="12"/>
          </p:nvPr>
        </p:nvSpPr>
        <p:spPr/>
        <p:txBody>
          <a:bodyPr/>
          <a:lstStyle/>
          <a:p>
            <a:fld id="{348EFBDC-BB53-4A7C-A94D-EC7D67878992}" type="slidenum">
              <a:rPr lang="en-HK" smtClean="0"/>
              <a:t>67</a:t>
            </a:fld>
            <a:endParaRPr lang="en-HK" dirty="0"/>
          </a:p>
        </p:txBody>
      </p:sp>
      <p:pic>
        <p:nvPicPr>
          <p:cNvPr id="5" name="Picture 4"/>
          <p:cNvPicPr>
            <a:picLocks noChangeAspect="1"/>
          </p:cNvPicPr>
          <p:nvPr/>
        </p:nvPicPr>
        <p:blipFill>
          <a:blip r:embed="rId3"/>
          <a:stretch>
            <a:fillRect/>
          </a:stretch>
        </p:blipFill>
        <p:spPr>
          <a:xfrm>
            <a:off x="6257157" y="73573"/>
            <a:ext cx="5745655" cy="4309242"/>
          </a:xfrm>
          <a:prstGeom prst="rect">
            <a:avLst/>
          </a:prstGeom>
        </p:spPr>
      </p:pic>
    </p:spTree>
    <p:extLst>
      <p:ext uri="{BB962C8B-B14F-4D97-AF65-F5344CB8AC3E}">
        <p14:creationId xmlns:p14="http://schemas.microsoft.com/office/powerpoint/2010/main" val="41116189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93766"/>
            <a:ext cx="10515600" cy="1104405"/>
          </a:xfrm>
        </p:spPr>
        <p:txBody>
          <a:bodyPr>
            <a:normAutofit fontScale="90000"/>
          </a:bodyPr>
          <a:lstStyle/>
          <a:p>
            <a:pPr algn="ctr">
              <a:lnSpc>
                <a:spcPct val="107000"/>
              </a:lnSpc>
              <a:spcAft>
                <a:spcPts val="800"/>
              </a:spcAft>
            </a:pPr>
            <a:r>
              <a:rPr lang="en-GB" b="1">
                <a:solidFill>
                  <a:srgbClr val="202124"/>
                </a:solidFill>
                <a:latin typeface="Garamond" panose="02020404030301010803" pitchFamily="18" charset="0"/>
                <a:ea typeface="Times New Roman" panose="02020603050405020304" pitchFamily="18" charset="0"/>
                <a:cs typeface="Calibri" panose="020F0502020204030204" pitchFamily="34" charset="0"/>
              </a:rPr>
              <a:t>Parable of the three stonecutters</a:t>
            </a:r>
            <a:br>
              <a:rPr lang="en-US" sz="3600">
                <a:latin typeface="Calibri" panose="020F0502020204030204" pitchFamily="34" charset="0"/>
                <a:ea typeface="PMingLiU" panose="02020500000000000000" pitchFamily="18" charset="-120"/>
                <a:cs typeface="Times New Roman" panose="02020603050405020304" pitchFamily="18" charset="0"/>
              </a:rPr>
            </a:br>
            <a:endParaRPr lang="en-GB" dirty="0"/>
          </a:p>
        </p:txBody>
      </p:sp>
      <p:sp>
        <p:nvSpPr>
          <p:cNvPr id="3" name="Content Placeholder 2"/>
          <p:cNvSpPr>
            <a:spLocks noGrp="1"/>
          </p:cNvSpPr>
          <p:nvPr>
            <p:ph idx="1"/>
          </p:nvPr>
        </p:nvSpPr>
        <p:spPr>
          <a:xfrm>
            <a:off x="838200" y="1698171"/>
            <a:ext cx="10515600" cy="5023304"/>
          </a:xfrm>
        </p:spPr>
        <p:txBody>
          <a:bodyPr>
            <a:normAutofit/>
          </a:bodyPr>
          <a:lstStyle/>
          <a:p>
            <a:r>
              <a:rPr lang="en-GB" dirty="0"/>
              <a:t>A travelling scholar arrived at a colossal construction site in a countryside. Being curious of what the construction project is about, he asked the workers, “What are you doing?”</a:t>
            </a:r>
          </a:p>
          <a:p>
            <a:r>
              <a:rPr lang="en-GB" i="1" dirty="0"/>
              <a:t>The first worker replied with a boring tone, “I am a stonecutter and I am cutting stones to make a living.”</a:t>
            </a:r>
          </a:p>
          <a:p>
            <a:r>
              <a:rPr lang="en-GB" i="1" dirty="0"/>
              <a:t>The second worker raised his head, smiled to the scholar and explained, “I strive to do the best stone crafting in the country and I’m proud to carve my name on every brick I made!”</a:t>
            </a:r>
          </a:p>
          <a:p>
            <a:r>
              <a:rPr lang="en-GB" i="1" dirty="0"/>
              <a:t>The third worker, stood up, staring at his home from far and proudly replied, “I’m building a wall to protect my FAMILY, indeed, my COUNTRY that last!”</a:t>
            </a:r>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68</a:t>
            </a:fld>
            <a:endParaRPr lang="en-HK" dirty="0"/>
          </a:p>
        </p:txBody>
      </p:sp>
    </p:spTree>
    <p:extLst>
      <p:ext uri="{BB962C8B-B14F-4D97-AF65-F5344CB8AC3E}">
        <p14:creationId xmlns:p14="http://schemas.microsoft.com/office/powerpoint/2010/main" val="230296359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How the Great Wall was built</a:t>
            </a:r>
          </a:p>
        </p:txBody>
      </p:sp>
      <p:pic>
        <p:nvPicPr>
          <p:cNvPr id="8" name="Content Placeholder 7"/>
          <p:cNvPicPr>
            <a:picLocks noGrp="1" noChangeAspect="1"/>
          </p:cNvPicPr>
          <p:nvPr>
            <p:ph idx="1"/>
          </p:nvPr>
        </p:nvPicPr>
        <p:blipFill>
          <a:blip r:embed="rId2"/>
          <a:stretch>
            <a:fillRect/>
          </a:stretch>
        </p:blipFill>
        <p:spPr>
          <a:xfrm>
            <a:off x="2266776" y="1864426"/>
            <a:ext cx="7831166" cy="4370119"/>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69</a:t>
            </a:fld>
            <a:endParaRPr lang="en-HK" dirty="0"/>
          </a:p>
        </p:txBody>
      </p:sp>
    </p:spTree>
    <p:extLst>
      <p:ext uri="{BB962C8B-B14F-4D97-AF65-F5344CB8AC3E}">
        <p14:creationId xmlns:p14="http://schemas.microsoft.com/office/powerpoint/2010/main" val="184411486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4" name="Content Placeholder 3" descr="Image result for motivation theorie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0942" y="192977"/>
            <a:ext cx="10140696" cy="6345935"/>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70</a:t>
            </a:fld>
            <a:endParaRPr lang="en-HK"/>
          </a:p>
        </p:txBody>
      </p:sp>
    </p:spTree>
    <p:extLst>
      <p:ext uri="{BB962C8B-B14F-4D97-AF65-F5344CB8AC3E}">
        <p14:creationId xmlns:p14="http://schemas.microsoft.com/office/powerpoint/2010/main" val="7318229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5" name="Slide Number Placeholder 4"/>
          <p:cNvSpPr>
            <a:spLocks noGrp="1"/>
          </p:cNvSpPr>
          <p:nvPr>
            <p:ph type="sldNum" sz="quarter" idx="12"/>
          </p:nvPr>
        </p:nvSpPr>
        <p:spPr/>
        <p:txBody>
          <a:bodyPr/>
          <a:lstStyle/>
          <a:p>
            <a:fld id="{348EFBDC-BB53-4A7C-A94D-EC7D67878992}" type="slidenum">
              <a:rPr lang="en-HK" smtClean="0"/>
              <a:t>71</a:t>
            </a:fld>
            <a:endParaRPr lang="en-HK"/>
          </a:p>
        </p:txBody>
      </p:sp>
      <p:pic>
        <p:nvPicPr>
          <p:cNvPr id="8" name="Content Placeholder 7"/>
          <p:cNvPicPr>
            <a:picLocks noGrp="1" noChangeAspect="1"/>
          </p:cNvPicPr>
          <p:nvPr>
            <p:ph idx="1"/>
          </p:nvPr>
        </p:nvPicPr>
        <p:blipFill>
          <a:blip r:embed="rId2"/>
          <a:stretch>
            <a:fillRect/>
          </a:stretch>
        </p:blipFill>
        <p:spPr>
          <a:xfrm>
            <a:off x="672662" y="283779"/>
            <a:ext cx="10681138" cy="6072571"/>
          </a:xfrm>
          <a:prstGeom prst="rect">
            <a:avLst/>
          </a:prstGeom>
        </p:spPr>
      </p:pic>
    </p:spTree>
    <p:extLst>
      <p:ext uri="{BB962C8B-B14F-4D97-AF65-F5344CB8AC3E}">
        <p14:creationId xmlns:p14="http://schemas.microsoft.com/office/powerpoint/2010/main" val="71208613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0"/>
            <a:ext cx="10515600" cy="1325563"/>
          </a:xfrm>
        </p:spPr>
        <p:txBody>
          <a:bodyPr>
            <a:noAutofit/>
          </a:bodyPr>
          <a:lstStyle/>
          <a:p>
            <a:r>
              <a:rPr lang="en-US" sz="1800" b="1" dirty="0"/>
              <a:t>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a:t>
            </a:r>
            <a:endParaRPr lang="en-HK" sz="1800" b="1" dirty="0"/>
          </a:p>
        </p:txBody>
      </p:sp>
      <p:pic>
        <p:nvPicPr>
          <p:cNvPr id="4" name="Content Placeholder 3"/>
          <p:cNvPicPr>
            <a:picLocks noGrp="1" noChangeAspect="1"/>
          </p:cNvPicPr>
          <p:nvPr>
            <p:ph idx="1"/>
          </p:nvPr>
        </p:nvPicPr>
        <p:blipFill>
          <a:blip r:embed="rId2"/>
          <a:stretch>
            <a:fillRect/>
          </a:stretch>
        </p:blipFill>
        <p:spPr>
          <a:xfrm>
            <a:off x="1899745" y="1198499"/>
            <a:ext cx="8082455" cy="5522976"/>
          </a:xfrm>
          <a:prstGeom prst="rect">
            <a:avLst/>
          </a:prstGeom>
        </p:spPr>
      </p:pic>
      <p:sp>
        <p:nvSpPr>
          <p:cNvPr id="5" name="Slide Number Placeholder 4"/>
          <p:cNvSpPr>
            <a:spLocks noGrp="1"/>
          </p:cNvSpPr>
          <p:nvPr>
            <p:ph type="sldNum" sz="quarter" idx="12"/>
          </p:nvPr>
        </p:nvSpPr>
        <p:spPr/>
        <p:txBody>
          <a:bodyPr/>
          <a:lstStyle/>
          <a:p>
            <a:fld id="{348EFBDC-BB53-4A7C-A94D-EC7D67878992}" type="slidenum">
              <a:rPr lang="en-HK" smtClean="0"/>
              <a:t>72</a:t>
            </a:fld>
            <a:endParaRPr lang="en-HK"/>
          </a:p>
        </p:txBody>
      </p:sp>
    </p:spTree>
    <p:extLst>
      <p:ext uri="{BB962C8B-B14F-4D97-AF65-F5344CB8AC3E}">
        <p14:creationId xmlns:p14="http://schemas.microsoft.com/office/powerpoint/2010/main" val="393727062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293243"/>
          </a:xfrm>
        </p:spPr>
        <p:txBody>
          <a:bodyPr>
            <a:normAutofit fontScale="90000"/>
          </a:bodyPr>
          <a:lstStyle/>
          <a:p>
            <a:br>
              <a:rPr lang="en-HK"/>
            </a:br>
            <a:r>
              <a:rPr lang="en-HK" sz="3100" b="1">
                <a:solidFill>
                  <a:srgbClr val="002060"/>
                </a:solidFill>
                <a:latin typeface="Verdana" panose="020B0604030504040204" pitchFamily="34" charset="0"/>
                <a:ea typeface="Verdana" panose="020B0604030504040204" pitchFamily="34" charset="0"/>
              </a:rPr>
              <a:t>Applying Classic Motivation Theories with Care</a:t>
            </a:r>
          </a:p>
        </p:txBody>
      </p:sp>
      <p:sp>
        <p:nvSpPr>
          <p:cNvPr id="3" name="Content Placeholder 2"/>
          <p:cNvSpPr>
            <a:spLocks noGrp="1"/>
          </p:cNvSpPr>
          <p:nvPr>
            <p:ph idx="1"/>
          </p:nvPr>
        </p:nvSpPr>
        <p:spPr>
          <a:xfrm>
            <a:off x="906332" y="871150"/>
            <a:ext cx="10200939" cy="5377624"/>
          </a:xfrm>
        </p:spPr>
        <p:txBody>
          <a:bodyPr>
            <a:noAutofit/>
          </a:bodyPr>
          <a:lstStyle/>
          <a:p>
            <a:r>
              <a:rPr lang="en-US" sz="2500" dirty="0"/>
              <a:t>From latest empirical observations, Maslow’s hierarchical needs pyramid is in the process of upside down.  Young workers are keen to enjoy </a:t>
            </a:r>
            <a:r>
              <a:rPr lang="en-US" sz="2500" dirty="0" err="1"/>
              <a:t>socialisation</a:t>
            </a:r>
            <a:r>
              <a:rPr lang="en-US" sz="2500" dirty="0"/>
              <a:t>, seek opportunities for self-</a:t>
            </a:r>
            <a:r>
              <a:rPr lang="en-US" sz="2500" dirty="0" err="1"/>
              <a:t>actualisation</a:t>
            </a:r>
            <a:r>
              <a:rPr lang="en-US" sz="2500" dirty="0"/>
              <a:t> and sensitive to protect their self-esteem; while the basic needs, concerns of safety and security have long been well supported by their parents.  </a:t>
            </a:r>
          </a:p>
          <a:p>
            <a:r>
              <a:rPr lang="en-US" sz="2500" dirty="0"/>
              <a:t>Herzberg’s motivating factors of responsibility and advancement may not as effective to the millennial workforce, who tend see responsibility as a burden and they don’t want to work for long in the same company and wait for advancement.  His hygiene/maintenance factors such as peer relations and relations with supervisor are motivating, which may lead to loyalty and stay longer in a company as </a:t>
            </a:r>
            <a:r>
              <a:rPr lang="en-US" sz="2500" dirty="0" err="1"/>
              <a:t>socialisation</a:t>
            </a:r>
            <a:r>
              <a:rPr lang="en-US" sz="2500" dirty="0"/>
              <a:t> is an important activity to them.</a:t>
            </a:r>
          </a:p>
          <a:p>
            <a:r>
              <a:rPr lang="en-US" sz="2500" dirty="0"/>
              <a:t>Beware of McGregor’s Theory X and Y stereotyping effects. The 3-H approach assumes good and bad elements co-exist in oneself. A heart-driven organization tends to be able to augment its people’s goodness and restrain their badness, consequentially, it is better prepared for opportunities and challenges. </a:t>
            </a:r>
          </a:p>
          <a:p>
            <a:endParaRPr lang="en-US" sz="2500" dirty="0"/>
          </a:p>
          <a:p>
            <a:endParaRPr lang="en-HK" sz="2500" dirty="0"/>
          </a:p>
        </p:txBody>
      </p:sp>
      <p:sp>
        <p:nvSpPr>
          <p:cNvPr id="4" name="Slide Number Placeholder 3"/>
          <p:cNvSpPr>
            <a:spLocks noGrp="1"/>
          </p:cNvSpPr>
          <p:nvPr>
            <p:ph type="sldNum" sz="quarter" idx="12"/>
          </p:nvPr>
        </p:nvSpPr>
        <p:spPr/>
        <p:txBody>
          <a:bodyPr/>
          <a:lstStyle/>
          <a:p>
            <a:fld id="{348EFBDC-BB53-4A7C-A94D-EC7D67878992}" type="slidenum">
              <a:rPr lang="en-HK" smtClean="0"/>
              <a:t>73</a:t>
            </a:fld>
            <a:endParaRPr lang="en-HK"/>
          </a:p>
        </p:txBody>
      </p:sp>
    </p:spTree>
    <p:extLst>
      <p:ext uri="{BB962C8B-B14F-4D97-AF65-F5344CB8AC3E}">
        <p14:creationId xmlns:p14="http://schemas.microsoft.com/office/powerpoint/2010/main" val="50049394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566041" y="443707"/>
            <a:ext cx="8819845" cy="838200"/>
          </a:xfrm>
        </p:spPr>
        <p:txBody>
          <a:bodyPr>
            <a:normAutofit fontScale="90000"/>
          </a:bodyPr>
          <a:lstStyle/>
          <a:p>
            <a:pPr marL="342900" indent="-342900"/>
            <a:br>
              <a:rPr lang="en-GB" altLang="en-US" sz="3600" b="1" dirty="0">
                <a:solidFill>
                  <a:srgbClr val="000000"/>
                </a:solidFill>
              </a:rPr>
            </a:br>
            <a:r>
              <a:rPr lang="en-GB" altLang="en-US" sz="4000" b="1" dirty="0">
                <a:solidFill>
                  <a:srgbClr val="000000"/>
                </a:solidFill>
              </a:rPr>
              <a:t>Organisational Culture </a:t>
            </a:r>
            <a:br>
              <a:rPr lang="en-GB" altLang="en-US" sz="3600" b="1" dirty="0">
                <a:solidFill>
                  <a:srgbClr val="000000"/>
                </a:solidFill>
              </a:rPr>
            </a:br>
            <a:br>
              <a:rPr lang="en-GB" altLang="en-US" sz="3600" b="1" dirty="0">
                <a:solidFill>
                  <a:srgbClr val="000000"/>
                </a:solidFill>
              </a:rPr>
            </a:br>
            <a:r>
              <a:rPr lang="en-GB" altLang="en-US" sz="3600" b="1" dirty="0">
                <a:solidFill>
                  <a:srgbClr val="000000"/>
                </a:solidFill>
              </a:rPr>
              <a:t>Edgar Schein defines organisational culture as:</a:t>
            </a:r>
            <a:br>
              <a:rPr lang="en-GB" altLang="en-US" sz="3600" b="1" dirty="0">
                <a:solidFill>
                  <a:srgbClr val="000000"/>
                </a:solidFill>
              </a:rPr>
            </a:br>
            <a:endParaRPr lang="en-GB" altLang="en-US" sz="2400" dirty="0">
              <a:solidFill>
                <a:srgbClr val="000000"/>
              </a:solidFill>
            </a:endParaRPr>
          </a:p>
        </p:txBody>
      </p:sp>
      <p:sp>
        <p:nvSpPr>
          <p:cNvPr id="18435" name="Rectangle 3"/>
          <p:cNvSpPr>
            <a:spLocks noGrp="1" noChangeArrowheads="1"/>
          </p:cNvSpPr>
          <p:nvPr>
            <p:ph idx="1"/>
          </p:nvPr>
        </p:nvSpPr>
        <p:spPr>
          <a:xfrm>
            <a:off x="1955800" y="1730375"/>
            <a:ext cx="8262938" cy="4991100"/>
          </a:xfrm>
        </p:spPr>
        <p:txBody>
          <a:bodyPr/>
          <a:lstStyle/>
          <a:p>
            <a:pPr marL="0" lvl="1" indent="0">
              <a:buNone/>
            </a:pPr>
            <a:r>
              <a:rPr lang="en-GB" altLang="en-US" sz="3200" dirty="0"/>
              <a:t>a set of basic assumptions, developed by a given group as it learns to cope with its problems of external adaptation (how to survive) and internal integration (how to stay together) – which have evolved over time and are handed down from one generation to </a:t>
            </a:r>
            <a:br>
              <a:rPr lang="en-GB" altLang="en-US" sz="3200" dirty="0"/>
            </a:br>
            <a:r>
              <a:rPr lang="en-GB" altLang="en-US" sz="3200" dirty="0"/>
              <a:t>the next</a:t>
            </a:r>
            <a:r>
              <a:rPr lang="en-GB" altLang="en-US" sz="3200" dirty="0">
                <a:cs typeface="Arial" panose="020B0604020202020204" pitchFamily="34" charset="0"/>
              </a:rPr>
              <a:t>.</a:t>
            </a:r>
          </a:p>
          <a:p>
            <a:pPr marL="0" lvl="1" indent="0">
              <a:buNone/>
            </a:pPr>
            <a:br>
              <a:rPr lang="en-GB" altLang="en-US" sz="1000" dirty="0"/>
            </a:br>
            <a:r>
              <a:rPr lang="en-GB" altLang="en-US" sz="2000" dirty="0"/>
              <a:t>(Schein, 2004, p.14)</a:t>
            </a:r>
          </a:p>
        </p:txBody>
      </p:sp>
      <p:sp>
        <p:nvSpPr>
          <p:cNvPr id="2" name="Footer Placeholder 1"/>
          <p:cNvSpPr>
            <a:spLocks noGrp="1"/>
          </p:cNvSpPr>
          <p:nvPr>
            <p:ph type="ftr" sz="quarter" idx="11"/>
          </p:nvPr>
        </p:nvSpPr>
        <p:spPr/>
        <p:txBody>
          <a:bodyPr/>
          <a:lstStyle/>
          <a:p>
            <a:pPr>
              <a:defRPr/>
            </a:pPr>
            <a:r>
              <a:rPr lang="en-GB"/>
              <a:t>Dr Eddie Yu  on Browaeys &amp; Price’s Managing Across Cultures </a:t>
            </a:r>
            <a:endParaRPr lang="en-HK" dirty="0"/>
          </a:p>
        </p:txBody>
      </p:sp>
      <p:pic>
        <p:nvPicPr>
          <p:cNvPr id="1843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7183" y="4621213"/>
            <a:ext cx="3168650" cy="210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850337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6034" y="136525"/>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Elements of the Organisational Culture </a:t>
            </a:r>
          </a:p>
        </p:txBody>
      </p:sp>
      <p:sp>
        <p:nvSpPr>
          <p:cNvPr id="5" name="Slide Number Placeholder 4"/>
          <p:cNvSpPr>
            <a:spLocks noGrp="1"/>
          </p:cNvSpPr>
          <p:nvPr>
            <p:ph type="sldNum" sz="quarter" idx="12"/>
          </p:nvPr>
        </p:nvSpPr>
        <p:spPr/>
        <p:txBody>
          <a:bodyPr/>
          <a:lstStyle/>
          <a:p>
            <a:fld id="{348EFBDC-BB53-4A7C-A94D-EC7D67878992}" type="slidenum">
              <a:rPr lang="en-HK" smtClean="0"/>
              <a:t>75</a:t>
            </a:fld>
            <a:endParaRPr lang="en-HK"/>
          </a:p>
        </p:txBody>
      </p:sp>
      <p:pic>
        <p:nvPicPr>
          <p:cNvPr id="3" name="Picture 2"/>
          <p:cNvPicPr>
            <a:picLocks noChangeAspect="1"/>
          </p:cNvPicPr>
          <p:nvPr/>
        </p:nvPicPr>
        <p:blipFill>
          <a:blip r:embed="rId2"/>
          <a:stretch>
            <a:fillRect/>
          </a:stretch>
        </p:blipFill>
        <p:spPr>
          <a:xfrm>
            <a:off x="2210876" y="1081547"/>
            <a:ext cx="7771323" cy="5639927"/>
          </a:xfrm>
          <a:prstGeom prst="rect">
            <a:avLst/>
          </a:prstGeom>
        </p:spPr>
      </p:pic>
      <p:sp>
        <p:nvSpPr>
          <p:cNvPr id="6" name="Content Placeholder 5"/>
          <p:cNvSpPr>
            <a:spLocks noGrp="1"/>
          </p:cNvSpPr>
          <p:nvPr>
            <p:ph idx="1"/>
          </p:nvPr>
        </p:nvSpPr>
        <p:spPr>
          <a:xfrm>
            <a:off x="838200" y="896982"/>
            <a:ext cx="10515600" cy="7097486"/>
          </a:xfrm>
        </p:spPr>
        <p:txBody>
          <a:bodyPr/>
          <a:lstStyle/>
          <a:p>
            <a:endParaRPr lang="en-HK" dirty="0"/>
          </a:p>
        </p:txBody>
      </p:sp>
    </p:spTree>
    <p:extLst>
      <p:ext uri="{BB962C8B-B14F-4D97-AF65-F5344CB8AC3E}">
        <p14:creationId xmlns:p14="http://schemas.microsoft.com/office/powerpoint/2010/main" val="264494064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86752" y="255494"/>
            <a:ext cx="10605247" cy="63739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aphicFrame>
        <p:nvGraphicFramePr>
          <p:cNvPr id="6" name="Diagram 5"/>
          <p:cNvGraphicFramePr/>
          <p:nvPr>
            <p:extLst>
              <p:ext uri="{D42A27DB-BD31-4B8C-83A1-F6EECF244321}">
                <p14:modId xmlns:p14="http://schemas.microsoft.com/office/powerpoint/2010/main" val="1839375468"/>
              </p:ext>
            </p:extLst>
          </p:nvPr>
        </p:nvGraphicFramePr>
        <p:xfrm>
          <a:off x="9091550" y="893009"/>
          <a:ext cx="2761456" cy="5382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p:cNvSpPr txBox="1"/>
          <p:nvPr/>
        </p:nvSpPr>
        <p:spPr>
          <a:xfrm>
            <a:off x="1579421" y="6356350"/>
            <a:ext cx="9774379" cy="307777"/>
          </a:xfrm>
          <a:prstGeom prst="rect">
            <a:avLst/>
          </a:prstGeom>
          <a:noFill/>
        </p:spPr>
        <p:txBody>
          <a:bodyPr wrap="square" rtlCol="0">
            <a:spAutoFit/>
          </a:bodyPr>
          <a:lstStyle/>
          <a:p>
            <a:r>
              <a:rPr lang="en-US" sz="1400" i="1" dirty="0">
                <a:solidFill>
                  <a:srgbClr val="474747"/>
                </a:solidFill>
                <a:latin typeface="Arial" panose="020B0604020202020204" pitchFamily="34" charset="0"/>
                <a:cs typeface="Arial" panose="020B0604020202020204" pitchFamily="34" charset="0"/>
              </a:rPr>
              <a:t>Source: Deloitte University Press</a:t>
            </a:r>
          </a:p>
        </p:txBody>
      </p:sp>
      <p:pic>
        <p:nvPicPr>
          <p:cNvPr id="2" name="Picture 2" descr="https://www2.deloitte.com/content/dam/insights/us/articles/HCTrends_2017/3820_employee-experience/figures/HCtrends-2017_Employee-experience_fig4.png"/>
          <p:cNvPicPr>
            <a:picLocks noChangeAspect="1" noChangeArrowheads="1"/>
          </p:cNvPicPr>
          <p:nvPr/>
        </p:nvPicPr>
        <p:blipFill rotWithShape="1">
          <a:blip r:embed="rId7">
            <a:extLst>
              <a:ext uri="{28A0092B-C50C-407E-A947-70E740481C1C}">
                <a14:useLocalDpi xmlns:a14="http://schemas.microsoft.com/office/drawing/2010/main" val="0"/>
              </a:ext>
            </a:extLst>
          </a:blip>
          <a:srcRect b="5911"/>
          <a:stretch/>
        </p:blipFill>
        <p:spPr bwMode="auto">
          <a:xfrm>
            <a:off x="737198" y="658198"/>
            <a:ext cx="8154554" cy="569815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FCA27287-0568-4BD3-86C9-BF0C310A9D02}" type="slidenum">
              <a:rPr lang="en-US" smtClean="0"/>
              <a:t>76</a:t>
            </a:fld>
            <a:endParaRPr lang="en-US"/>
          </a:p>
        </p:txBody>
      </p:sp>
      <p:sp>
        <p:nvSpPr>
          <p:cNvPr id="4" name="Rectangle 3"/>
          <p:cNvSpPr/>
          <p:nvPr/>
        </p:nvSpPr>
        <p:spPr>
          <a:xfrm>
            <a:off x="737198" y="24661"/>
            <a:ext cx="9462847" cy="461665"/>
          </a:xfrm>
          <a:prstGeom prst="rect">
            <a:avLst/>
          </a:prstGeom>
        </p:spPr>
        <p:txBody>
          <a:bodyPr wrap="none">
            <a:spAutoFit/>
          </a:bodyPr>
          <a:lstStyle/>
          <a:p>
            <a:r>
              <a:rPr lang="en-HK" sz="2400" b="1" dirty="0">
                <a:solidFill>
                  <a:srgbClr val="002060"/>
                </a:solidFill>
                <a:latin typeface="Verdana" panose="020B0604030504040204" pitchFamily="34" charset="0"/>
                <a:ea typeface="Verdana" panose="020B0604030504040204" pitchFamily="34" charset="0"/>
              </a:rPr>
              <a:t>Factors Contributing to Positive Employee Experience</a:t>
            </a:r>
          </a:p>
        </p:txBody>
      </p:sp>
    </p:spTree>
    <p:extLst>
      <p:ext uri="{BB962C8B-B14F-4D97-AF65-F5344CB8AC3E}">
        <p14:creationId xmlns:p14="http://schemas.microsoft.com/office/powerpoint/2010/main" val="2682967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718" y="-128729"/>
            <a:ext cx="10515600" cy="1325563"/>
          </a:xfrm>
        </p:spPr>
        <p:txBody>
          <a:bodyPr/>
          <a:lstStyle/>
          <a:p>
            <a:r>
              <a:rPr lang="en-HK"/>
              <a:t>Heart-to-Heart </a:t>
            </a:r>
            <a:r>
              <a:rPr lang="en-HK" sz="2800" b="1">
                <a:solidFill>
                  <a:srgbClr val="002060"/>
                </a:solidFill>
                <a:latin typeface="Verdana" panose="020B0604030504040204" pitchFamily="34" charset="0"/>
                <a:ea typeface="Verdana" panose="020B0604030504040204" pitchFamily="34" charset="0"/>
              </a:rPr>
              <a:t>Communication</a:t>
            </a:r>
          </a:p>
        </p:txBody>
      </p:sp>
      <p:sp>
        <p:nvSpPr>
          <p:cNvPr id="3" name="Content Placeholder 2"/>
          <p:cNvSpPr>
            <a:spLocks noGrp="1"/>
          </p:cNvSpPr>
          <p:nvPr>
            <p:ph idx="1"/>
          </p:nvPr>
        </p:nvSpPr>
        <p:spPr>
          <a:xfrm>
            <a:off x="1098883" y="1107186"/>
            <a:ext cx="10133893" cy="5750813"/>
          </a:xfrm>
        </p:spPr>
        <p:txBody>
          <a:bodyPr>
            <a:normAutofit/>
          </a:bodyPr>
          <a:lstStyle/>
          <a:p>
            <a:r>
              <a:rPr lang="en-HK" dirty="0"/>
              <a:t>Great strategies if they are miscommunicated or not effectively communicated to employees, they will only stay in top management level without being successfully cascading down to middle management and frontline staff. </a:t>
            </a:r>
          </a:p>
          <a:p>
            <a:r>
              <a:rPr lang="en-HK" dirty="0"/>
              <a:t>Heart-to-heart communication strategy is to manage important corporate communication with an aim to achieve a congruence of hearts and minds between the sender and receiver, typically begins by purpose-sensing statement(s).  </a:t>
            </a:r>
          </a:p>
          <a:p>
            <a:r>
              <a:rPr lang="en-HK" dirty="0"/>
              <a:t>To this aim, the message should be designed and delivered to pass through receiver’s “filters” without being distorted or misunderstood.</a:t>
            </a:r>
          </a:p>
          <a:p>
            <a:r>
              <a:rPr lang="en-HK" dirty="0"/>
              <a:t>Key enemies of H2H Communication are: Distrust, apathy,  premature evaluation, selective perception, inactive listening. </a:t>
            </a:r>
          </a:p>
        </p:txBody>
      </p:sp>
      <p:sp>
        <p:nvSpPr>
          <p:cNvPr id="4" name="Slide Number Placeholder 3"/>
          <p:cNvSpPr>
            <a:spLocks noGrp="1"/>
          </p:cNvSpPr>
          <p:nvPr>
            <p:ph type="sldNum" sz="quarter" idx="12"/>
          </p:nvPr>
        </p:nvSpPr>
        <p:spPr/>
        <p:txBody>
          <a:bodyPr/>
          <a:lstStyle/>
          <a:p>
            <a:fld id="{348EFBDC-BB53-4A7C-A94D-EC7D67878992}" type="slidenum">
              <a:rPr lang="en-HK" smtClean="0"/>
              <a:t>77</a:t>
            </a:fld>
            <a:endParaRPr lang="en-HK"/>
          </a:p>
        </p:txBody>
      </p:sp>
      <p:pic>
        <p:nvPicPr>
          <p:cNvPr id="5" name="Picture 4"/>
          <p:cNvPicPr>
            <a:picLocks noChangeAspect="1"/>
          </p:cNvPicPr>
          <p:nvPr/>
        </p:nvPicPr>
        <p:blipFill>
          <a:blip r:embed="rId2"/>
          <a:stretch>
            <a:fillRect/>
          </a:stretch>
        </p:blipFill>
        <p:spPr>
          <a:xfrm>
            <a:off x="1098883" y="-54863"/>
            <a:ext cx="3943350" cy="1162050"/>
          </a:xfrm>
          <a:prstGeom prst="rect">
            <a:avLst/>
          </a:prstGeom>
        </p:spPr>
      </p:pic>
    </p:spTree>
    <p:extLst>
      <p:ext uri="{BB962C8B-B14F-4D97-AF65-F5344CB8AC3E}">
        <p14:creationId xmlns:p14="http://schemas.microsoft.com/office/powerpoint/2010/main" val="294973189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327"/>
            <a:ext cx="10515600" cy="745921"/>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Planning a Heart-to-Heart Communication </a:t>
            </a:r>
          </a:p>
        </p:txBody>
      </p:sp>
      <p:pic>
        <p:nvPicPr>
          <p:cNvPr id="5" name="Content Placeholder 4"/>
          <p:cNvPicPr>
            <a:picLocks noGrp="1" noChangeAspect="1"/>
          </p:cNvPicPr>
          <p:nvPr>
            <p:ph idx="1"/>
          </p:nvPr>
        </p:nvPicPr>
        <p:blipFill>
          <a:blip r:embed="rId2"/>
          <a:stretch>
            <a:fillRect/>
          </a:stretch>
        </p:blipFill>
        <p:spPr>
          <a:xfrm>
            <a:off x="674064" y="558724"/>
            <a:ext cx="10843872" cy="626978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78</a:t>
            </a:fld>
            <a:endParaRPr lang="en-HK"/>
          </a:p>
        </p:txBody>
      </p:sp>
    </p:spTree>
    <p:extLst>
      <p:ext uri="{BB962C8B-B14F-4D97-AF65-F5344CB8AC3E}">
        <p14:creationId xmlns:p14="http://schemas.microsoft.com/office/powerpoint/2010/main" val="205419459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635"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Manifested Outcomes of an Effective Heart-Driven Organisation  </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81635" y="1665287"/>
            <a:ext cx="9892553" cy="4351338"/>
          </a:xfrm>
        </p:spPr>
        <p:txBody>
          <a:bodyPr/>
          <a:lstStyle/>
          <a:p>
            <a:r>
              <a:rPr lang="en-US" dirty="0"/>
              <a:t>Trust bonding relationship with employees and stakeholders</a:t>
            </a:r>
          </a:p>
          <a:p>
            <a:r>
              <a:rPr lang="en-US" dirty="0"/>
              <a:t>High morale and team spirit</a:t>
            </a:r>
          </a:p>
          <a:p>
            <a:r>
              <a:rPr lang="en-US" dirty="0"/>
              <a:t>Good employee loyalty, low attrition rate</a:t>
            </a:r>
          </a:p>
          <a:p>
            <a:r>
              <a:rPr lang="en-US" dirty="0"/>
              <a:t>Individuals show “want to” do and support </a:t>
            </a:r>
          </a:p>
          <a:p>
            <a:r>
              <a:rPr lang="en-US" dirty="0"/>
              <a:t>People act purposefully, they are committing and engaging</a:t>
            </a:r>
          </a:p>
          <a:p>
            <a:r>
              <a:rPr lang="en-US" dirty="0"/>
              <a:t>Good volunteer turnout when called upon</a:t>
            </a:r>
          </a:p>
          <a:p>
            <a:r>
              <a:rPr lang="en-US" dirty="0"/>
              <a:t>Excellent cross-functional collaboration and collegiality</a:t>
            </a:r>
          </a:p>
          <a:p>
            <a:r>
              <a:rPr lang="en-US" dirty="0"/>
              <a:t>Keen to learn new knowledge and mentor colleagues</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79</a:t>
            </a:fld>
            <a:endParaRPr lang="en-HK"/>
          </a:p>
        </p:txBody>
      </p:sp>
    </p:spTree>
    <p:extLst>
      <p:ext uri="{BB962C8B-B14F-4D97-AF65-F5344CB8AC3E}">
        <p14:creationId xmlns:p14="http://schemas.microsoft.com/office/powerpoint/2010/main" val="150438529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882" y="-227246"/>
            <a:ext cx="10515600" cy="1325563"/>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Required Competences for Heart-Oriented Function</a:t>
            </a:r>
          </a:p>
        </p:txBody>
      </p:sp>
      <p:sp>
        <p:nvSpPr>
          <p:cNvPr id="3" name="Content Placeholder 2"/>
          <p:cNvSpPr>
            <a:spLocks noGrp="1"/>
          </p:cNvSpPr>
          <p:nvPr>
            <p:ph idx="1"/>
          </p:nvPr>
        </p:nvSpPr>
        <p:spPr>
          <a:xfrm>
            <a:off x="1026459" y="1098317"/>
            <a:ext cx="10515600" cy="4945325"/>
          </a:xfrm>
        </p:spPr>
        <p:txBody>
          <a:bodyPr/>
          <a:lstStyle/>
          <a:p>
            <a:r>
              <a:rPr lang="en-US" dirty="0"/>
              <a:t>Ability to inspire, influence, lead, persuade, engage &amp; motivate others; </a:t>
            </a:r>
          </a:p>
          <a:p>
            <a:r>
              <a:rPr lang="en-US" dirty="0"/>
              <a:t>Able to exercise emotional appeal based communication skills, interpersonal skills;</a:t>
            </a:r>
          </a:p>
          <a:p>
            <a:r>
              <a:rPr lang="en-US" dirty="0"/>
              <a:t>Other capabilities: team-building abilities, promote value &amp; goal congruent abilities, </a:t>
            </a:r>
          </a:p>
          <a:p>
            <a:r>
              <a:rPr lang="en-US" dirty="0"/>
              <a:t>With high emotional intelligence, lead and influence others with human skills, sincerity without relying on authority and power;</a:t>
            </a:r>
          </a:p>
          <a:p>
            <a:r>
              <a:rPr lang="en-US" dirty="0"/>
              <a:t>Ability to build trusty and bonding relationship</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80</a:t>
            </a:fld>
            <a:endParaRPr lang="en-HK"/>
          </a:p>
        </p:txBody>
      </p:sp>
    </p:spTree>
    <p:extLst>
      <p:ext uri="{BB962C8B-B14F-4D97-AF65-F5344CB8AC3E}">
        <p14:creationId xmlns:p14="http://schemas.microsoft.com/office/powerpoint/2010/main" val="24669651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60439"/>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Issues of Implementation </a:t>
            </a:r>
            <a:br>
              <a:rPr lang="en-HK"/>
            </a:br>
            <a:endParaRPr lang="en-HK"/>
          </a:p>
        </p:txBody>
      </p:sp>
      <p:sp>
        <p:nvSpPr>
          <p:cNvPr id="3" name="Content Placeholder 2"/>
          <p:cNvSpPr>
            <a:spLocks noGrp="1"/>
          </p:cNvSpPr>
          <p:nvPr>
            <p:ph idx="1"/>
          </p:nvPr>
        </p:nvSpPr>
        <p:spPr>
          <a:xfrm>
            <a:off x="927847" y="1492469"/>
            <a:ext cx="10179423" cy="4659334"/>
          </a:xfrm>
        </p:spPr>
        <p:txBody>
          <a:bodyPr>
            <a:normAutofit fontScale="92500" lnSpcReduction="10000"/>
          </a:bodyPr>
          <a:lstStyle/>
          <a:p>
            <a:r>
              <a:rPr lang="en-US" dirty="0"/>
              <a:t>It is vital to have the top management’s support to endorse the Heart-orient approach in managing the people. </a:t>
            </a:r>
          </a:p>
          <a:p>
            <a:r>
              <a:rPr lang="en-US" dirty="0"/>
              <a:t>Top management in collaboration with HRM department to create a conductive culture and reward system, which ensures all development and implementation of strategy and operation plans will give due consideration on human aspects.</a:t>
            </a:r>
          </a:p>
          <a:p>
            <a:r>
              <a:rPr lang="en-US" dirty="0"/>
              <a:t>Although heart-oriented approach is essentially based on theory-Y and honest assumptions, control and surveillance systems must be established and strictly implemented to prevent people from abusing the approach.</a:t>
            </a:r>
          </a:p>
          <a:p>
            <a:r>
              <a:rPr lang="en-US" dirty="0"/>
              <a:t>An effective heart-driven </a:t>
            </a:r>
            <a:r>
              <a:rPr lang="en-US" dirty="0" err="1"/>
              <a:t>organisation</a:t>
            </a:r>
            <a:r>
              <a:rPr lang="en-US" dirty="0"/>
              <a:t> seldom accidentally occurs. You need to have a well-articulated strategy, required competence and other 3H elements to make it happen.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81</a:t>
            </a:fld>
            <a:endParaRPr lang="en-HK"/>
          </a:p>
        </p:txBody>
      </p:sp>
    </p:spTree>
    <p:extLst>
      <p:ext uri="{BB962C8B-B14F-4D97-AF65-F5344CB8AC3E}">
        <p14:creationId xmlns:p14="http://schemas.microsoft.com/office/powerpoint/2010/main" val="323747825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21109"/>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Enacted Scope</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055594" y="1665287"/>
            <a:ext cx="10260106" cy="4351338"/>
          </a:xfrm>
        </p:spPr>
        <p:txBody>
          <a:bodyPr>
            <a:normAutofit/>
          </a:bodyPr>
          <a:lstStyle/>
          <a:p>
            <a:r>
              <a:rPr lang="en-US" dirty="0"/>
              <a:t>Develop and implement a perceived fair and reasonable compensation &amp; reward system</a:t>
            </a:r>
          </a:p>
          <a:p>
            <a:r>
              <a:rPr lang="en-US" dirty="0"/>
              <a:t>Recruiting, developing and retaining employees who value Heart-oriented approach in managing.</a:t>
            </a:r>
          </a:p>
          <a:p>
            <a:r>
              <a:rPr lang="en-US" dirty="0"/>
              <a:t>Provide adequate training and coaching for employees who have to do new tasks or support new company initiatives.</a:t>
            </a:r>
          </a:p>
          <a:p>
            <a:r>
              <a:rPr lang="en-US" dirty="0"/>
              <a:t>Regularly conduct survey on employees’ opinions and views on the company’s culture to see if there is any gaps in goal and value congruence. Make immediate remedial action to narrow the gap, if any.  </a:t>
            </a:r>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82</a:t>
            </a:fld>
            <a:endParaRPr lang="en-HK"/>
          </a:p>
        </p:txBody>
      </p:sp>
    </p:spTree>
    <p:extLst>
      <p:ext uri="{BB962C8B-B14F-4D97-AF65-F5344CB8AC3E}">
        <p14:creationId xmlns:p14="http://schemas.microsoft.com/office/powerpoint/2010/main" val="149934583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536028"/>
          </a:xfrm>
        </p:spPr>
        <p:txBody>
          <a:bodyPr>
            <a:normAutofit fontScale="90000"/>
          </a:bodyPr>
          <a:lstStyle/>
          <a:p>
            <a:r>
              <a:rPr lang="en-GB" sz="3200" b="1" dirty="0">
                <a:solidFill>
                  <a:srgbClr val="FF0000"/>
                </a:solidFill>
              </a:rPr>
              <a:t>Employee Engagement Survey </a:t>
            </a:r>
            <a:r>
              <a:rPr lang="en-GB" sz="2400" dirty="0"/>
              <a:t>(Extracted from Utrecht Work Engagement Scale )</a:t>
            </a:r>
          </a:p>
        </p:txBody>
      </p:sp>
      <p:sp>
        <p:nvSpPr>
          <p:cNvPr id="3" name="Content Placeholder 2"/>
          <p:cNvSpPr>
            <a:spLocks noGrp="1"/>
          </p:cNvSpPr>
          <p:nvPr>
            <p:ph idx="1"/>
          </p:nvPr>
        </p:nvSpPr>
        <p:spPr>
          <a:xfrm>
            <a:off x="525517" y="651640"/>
            <a:ext cx="11214537" cy="6206359"/>
          </a:xfrm>
        </p:spPr>
        <p:txBody>
          <a:bodyPr>
            <a:normAutofit fontScale="92500" lnSpcReduction="20000"/>
          </a:bodyPr>
          <a:lstStyle/>
          <a:p>
            <a:pPr marL="0" indent="0">
              <a:buNone/>
            </a:pPr>
            <a:r>
              <a:rPr lang="en-GB" dirty="0"/>
              <a:t>The following 7 statements are about how you feel at work. Please read each statement and decide if you feel this way about your job. If you have never had this feeling, cross the “0” (zero) in the space after the statement. If you have had this feeling, indicate how often you felt it by crossing the number (from 1 to 6) that best describes how frequently you feel that way.</a:t>
            </a:r>
          </a:p>
          <a:p>
            <a:pPr marL="0" indent="0">
              <a:buNone/>
            </a:pPr>
            <a:endParaRPr lang="en-GB" dirty="0"/>
          </a:p>
          <a:p>
            <a:pPr marL="0" indent="0">
              <a:buNone/>
            </a:pPr>
            <a:r>
              <a:rPr lang="en-GB" sz="2600" dirty="0"/>
              <a:t>Never = 0	Almost Never = 1	Rarely = 2	Sometimes = 3   </a:t>
            </a:r>
          </a:p>
          <a:p>
            <a:pPr marL="0" indent="0">
              <a:buNone/>
            </a:pPr>
            <a:r>
              <a:rPr lang="en-GB" sz="2600" dirty="0"/>
              <a:t>Often = 4	Very Often = 5		Always = 6	(Scores: Max 42     Mid-</a:t>
            </a:r>
            <a:r>
              <a:rPr lang="en-GB" sz="2600" dirty="0" err="1"/>
              <a:t>pt</a:t>
            </a:r>
            <a:r>
              <a:rPr lang="en-GB" sz="2600" dirty="0"/>
              <a:t> 21)</a:t>
            </a:r>
          </a:p>
          <a:p>
            <a:pPr marL="0" indent="0">
              <a:buNone/>
            </a:pPr>
            <a:endParaRPr lang="en-GB" dirty="0"/>
          </a:p>
          <a:p>
            <a:pPr marL="0" indent="0">
              <a:buNone/>
            </a:pPr>
            <a:r>
              <a:rPr lang="en-GB" dirty="0"/>
              <a:t>1.	</a:t>
            </a:r>
            <a:r>
              <a:rPr lang="en-GB" sz="3000" dirty="0"/>
              <a:t>I find the work that I do full of meaning and purpose. </a:t>
            </a:r>
          </a:p>
          <a:p>
            <a:pPr marL="0" indent="0">
              <a:buNone/>
            </a:pPr>
            <a:r>
              <a:rPr lang="en-GB" sz="3000" dirty="0"/>
              <a:t>2.	At my job, I feel strong and vigorous. </a:t>
            </a:r>
          </a:p>
          <a:p>
            <a:pPr marL="0" indent="0">
              <a:buNone/>
            </a:pPr>
            <a:r>
              <a:rPr lang="en-GB" sz="3000" dirty="0"/>
              <a:t>3.	I am enthusiastic about my job.  </a:t>
            </a:r>
          </a:p>
          <a:p>
            <a:pPr marL="0" indent="0">
              <a:buNone/>
            </a:pPr>
            <a:r>
              <a:rPr lang="en-GB" sz="3000" dirty="0"/>
              <a:t>4.	My job inspires me. </a:t>
            </a:r>
          </a:p>
          <a:p>
            <a:pPr marL="0" indent="0">
              <a:buNone/>
            </a:pPr>
            <a:r>
              <a:rPr lang="en-GB" sz="3000" dirty="0"/>
              <a:t>5.	When I get up in the morning, I feel like going to work. </a:t>
            </a:r>
          </a:p>
          <a:p>
            <a:pPr marL="0" indent="0">
              <a:buNone/>
            </a:pPr>
            <a:r>
              <a:rPr lang="en-GB" sz="3000" dirty="0"/>
              <a:t>6.	I am proud of the work that I do. </a:t>
            </a:r>
          </a:p>
          <a:p>
            <a:pPr marL="0" indent="0">
              <a:buNone/>
            </a:pPr>
            <a:r>
              <a:rPr lang="en-GB" sz="3000" dirty="0"/>
              <a:t>7.	I get carried away when I am working. </a:t>
            </a:r>
          </a:p>
        </p:txBody>
      </p:sp>
      <p:sp>
        <p:nvSpPr>
          <p:cNvPr id="4" name="Slide Number Placeholder 3"/>
          <p:cNvSpPr>
            <a:spLocks noGrp="1"/>
          </p:cNvSpPr>
          <p:nvPr>
            <p:ph type="sldNum" sz="quarter" idx="12"/>
          </p:nvPr>
        </p:nvSpPr>
        <p:spPr/>
        <p:txBody>
          <a:bodyPr/>
          <a:lstStyle/>
          <a:p>
            <a:fld id="{348EFBDC-BB53-4A7C-A94D-EC7D67878992}" type="slidenum">
              <a:rPr lang="en-HK" smtClean="0"/>
              <a:t>83</a:t>
            </a:fld>
            <a:endParaRPr lang="en-HK" dirty="0"/>
          </a:p>
        </p:txBody>
      </p:sp>
    </p:spTree>
    <p:extLst>
      <p:ext uri="{BB962C8B-B14F-4D97-AF65-F5344CB8AC3E}">
        <p14:creationId xmlns:p14="http://schemas.microsoft.com/office/powerpoint/2010/main" val="19901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55" y="470337"/>
            <a:ext cx="10515600" cy="1325563"/>
          </a:xfrm>
        </p:spPr>
        <p:txBody>
          <a:bodyPr/>
          <a:lstStyle/>
          <a:p>
            <a:r>
              <a:rPr lang="en-HK" dirty="0"/>
              <a:t>H1 Heart interactions with Head &amp; Hand</a:t>
            </a:r>
          </a:p>
        </p:txBody>
      </p:sp>
      <p:sp>
        <p:nvSpPr>
          <p:cNvPr id="3" name="Content Placeholder 2"/>
          <p:cNvSpPr>
            <a:spLocks noGrp="1"/>
          </p:cNvSpPr>
          <p:nvPr>
            <p:ph idx="1"/>
          </p:nvPr>
        </p:nvSpPr>
        <p:spPr>
          <a:xfrm>
            <a:off x="701565" y="1932424"/>
            <a:ext cx="10515600" cy="4925575"/>
          </a:xfrm>
        </p:spPr>
        <p:txBody>
          <a:bodyPr>
            <a:normAutofit lnSpcReduction="10000"/>
          </a:bodyPr>
          <a:lstStyle/>
          <a:p>
            <a:r>
              <a:rPr lang="en-US" dirty="0"/>
              <a:t>Even the entire organisation is motivated, engaging and enthusiastic in support the corporate initiatives, if strategies or projects are poorly planned (weak in H2 Head), or poorly implemented (lack of required H3 Hand competence), the organisation will not be able to achieve its intended goals.</a:t>
            </a:r>
          </a:p>
          <a:p>
            <a:endParaRPr lang="en-US" dirty="0"/>
          </a:p>
          <a:p>
            <a:pPr marL="0" indent="0">
              <a:buNone/>
            </a:pPr>
            <a:r>
              <a:rPr lang="en-US" b="1" dirty="0"/>
              <a:t>Pitfalls </a:t>
            </a:r>
            <a:r>
              <a:rPr lang="en-US" dirty="0"/>
              <a:t> </a:t>
            </a:r>
          </a:p>
          <a:p>
            <a:r>
              <a:rPr lang="en-US" dirty="0"/>
              <a:t>Emotion obsession and ignore objectivity and scientific perspective; overly ideal at the expense of efficiency; no control measures to deal with employees who abuse of trust.</a:t>
            </a:r>
          </a:p>
          <a:p>
            <a:r>
              <a:rPr lang="en-US" dirty="0"/>
              <a:t>Harmony obsession may resort to making compromises of principles and reasonableness. It may weaken the company’s competitive spirit.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84</a:t>
            </a:fld>
            <a:endParaRPr lang="en-HK"/>
          </a:p>
        </p:txBody>
      </p:sp>
      <p:pic>
        <p:nvPicPr>
          <p:cNvPr id="5" name="Picture 4"/>
          <p:cNvPicPr>
            <a:picLocks noChangeAspect="1"/>
          </p:cNvPicPr>
          <p:nvPr/>
        </p:nvPicPr>
        <p:blipFill>
          <a:blip r:embed="rId2"/>
          <a:stretch>
            <a:fillRect/>
          </a:stretch>
        </p:blipFill>
        <p:spPr>
          <a:xfrm>
            <a:off x="9915525" y="-77350"/>
            <a:ext cx="2276475" cy="2009775"/>
          </a:xfrm>
          <a:prstGeom prst="rect">
            <a:avLst/>
          </a:prstGeom>
        </p:spPr>
      </p:pic>
    </p:spTree>
    <p:extLst>
      <p:ext uri="{BB962C8B-B14F-4D97-AF65-F5344CB8AC3E}">
        <p14:creationId xmlns:p14="http://schemas.microsoft.com/office/powerpoint/2010/main" val="148235473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6146"/>
            <a:ext cx="10515600" cy="770480"/>
          </a:xfrm>
        </p:spPr>
        <p:txBody>
          <a:bodyPr>
            <a:normAutofit/>
          </a:bodyPr>
          <a:lstStyle/>
          <a:p>
            <a:r>
              <a:rPr lang="en-HK" sz="4000" dirty="0"/>
              <a:t>Prospecting for the Future</a:t>
            </a:r>
          </a:p>
        </p:txBody>
      </p:sp>
      <p:sp>
        <p:nvSpPr>
          <p:cNvPr id="3" name="Content Placeholder 2"/>
          <p:cNvSpPr>
            <a:spLocks noGrp="1"/>
          </p:cNvSpPr>
          <p:nvPr>
            <p:ph idx="1"/>
          </p:nvPr>
        </p:nvSpPr>
        <p:spPr>
          <a:xfrm>
            <a:off x="838200" y="1201885"/>
            <a:ext cx="10515600" cy="5656115"/>
          </a:xfrm>
        </p:spPr>
        <p:txBody>
          <a:bodyPr>
            <a:normAutofit/>
          </a:bodyPr>
          <a:lstStyle/>
          <a:p>
            <a:r>
              <a:rPr lang="en-US" sz="2400" dirty="0"/>
              <a:t>Important lessons learned from combating pandemic wars in different countries, how to promote effective heart-oriented approach to manage people and </a:t>
            </a:r>
            <a:r>
              <a:rPr lang="en-US" sz="2400" dirty="0" err="1"/>
              <a:t>organisations</a:t>
            </a:r>
            <a:r>
              <a:rPr lang="en-US" sz="2400" dirty="0"/>
              <a:t> across different cultures, industries, and institutions is of paramount importance to public and business administration. How to lead and motivate people remotely or via online?</a:t>
            </a:r>
          </a:p>
          <a:p>
            <a:r>
              <a:rPr lang="en-US" sz="2400" dirty="0"/>
              <a:t>Heart-driven organizations yield recognitions from society, which in turn helps yield employee and customer loyalty and reputation.</a:t>
            </a:r>
          </a:p>
          <a:p>
            <a:r>
              <a:rPr lang="en-US" sz="2400" dirty="0"/>
              <a:t>Tackling corporate complacency and other cultural issues, which impede </a:t>
            </a:r>
            <a:r>
              <a:rPr lang="en-US" sz="2400" dirty="0" err="1"/>
              <a:t>organisation’s</a:t>
            </a:r>
            <a:r>
              <a:rPr lang="en-US" sz="2400" dirty="0"/>
              <a:t> turnaround/transformation abilities.</a:t>
            </a:r>
          </a:p>
          <a:p>
            <a:r>
              <a:rPr lang="en-US" sz="2400" dirty="0"/>
              <a:t>Apply AI technologies and systems to monitor leadership influences and cultural issues like burnout, disengagement, or ethical concerns, allowing proactive intervention and corrective actions.</a:t>
            </a:r>
            <a:r>
              <a:rPr lang="en-US" b="1" dirty="0"/>
              <a:t> </a:t>
            </a:r>
            <a:r>
              <a:rPr lang="en-US" sz="2400" dirty="0"/>
              <a:t>However, AI should be used as a tool to augment human potential, not replace it. It's there to free them from mundane tasks, empower their decisions and help create a more supportive environment.</a:t>
            </a:r>
            <a:endParaRPr lang="en-US" sz="2000"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85</a:t>
            </a:fld>
            <a:endParaRPr lang="en-HK"/>
          </a:p>
        </p:txBody>
      </p:sp>
      <p:sp>
        <p:nvSpPr>
          <p:cNvPr id="7" name="Rectangle 3">
            <a:extLst>
              <a:ext uri="{FF2B5EF4-FFF2-40B4-BE49-F238E27FC236}">
                <a16:creationId xmlns:a16="http://schemas.microsoft.com/office/drawing/2014/main" id="{2816760E-76FC-3FEA-F914-D78A9454780F}"/>
              </a:ext>
            </a:extLst>
          </p:cNvPr>
          <p:cNvSpPr>
            <a:spLocks noChangeArrowheads="1"/>
          </p:cNvSpPr>
          <p:nvPr/>
        </p:nvSpPr>
        <p:spPr bwMode="auto">
          <a:xfrm>
            <a:off x="152400" y="152400"/>
            <a:ext cx="12192000" cy="0"/>
          </a:xfrm>
          <a:prstGeom prst="rect">
            <a:avLst/>
          </a:prstGeom>
          <a:solidFill>
            <a:srgbClr val="1515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36482" rIns="0" bIns="6824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F9FAFB"/>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a:ln>
                  <a:noFill/>
                </a:ln>
                <a:solidFill>
                  <a:srgbClr val="F9FAFB"/>
                </a:solidFill>
                <a:effectLst/>
                <a:latin typeface="Arial" panose="020B0604020202020204" pitchFamily="34" charset="0"/>
                <a:ea typeface="quote-cjk-patch"/>
              </a:rPr>
              <a:t>AI is a tool to augment human potential, not replace it.</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It's there to free them from mundane tasks ("Hand"), empower their decisions ("Head"), and help create a more supportive environment ("Heart").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9FAFB"/>
                </a:solidFill>
                <a:effectLst/>
                <a:latin typeface="Arial" panose="020B0604020202020204" pitchFamily="34" charset="0"/>
                <a:ea typeface="quote-cjk-patch"/>
              </a:rPr>
              <a:t>Conclusion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F9FAFB"/>
                </a:solidFill>
                <a:effectLst/>
                <a:latin typeface="Arial" panose="020B0604020202020204" pitchFamily="34" charset="0"/>
                <a:ea typeface="quote-cjk-patch"/>
              </a:rPr>
              <a:t>Integrating AI with Yu's 3H framework doesn't just make its implementation more efficient; it makes it fundamentally </a:t>
            </a:r>
            <a:r>
              <a:rPr kumimoji="0" lang="en-US" altLang="en-US" sz="1200" b="1" i="0" u="none" strike="noStrike" cap="none" normalizeH="0" baseline="0">
                <a:ln>
                  <a:noFill/>
                </a:ln>
                <a:solidFill>
                  <a:srgbClr val="F9FAFB"/>
                </a:solidFill>
                <a:effectLst/>
                <a:latin typeface="Arial" panose="020B0604020202020204" pitchFamily="34" charset="0"/>
                <a:ea typeface="quote-cjk-patch"/>
              </a:rPr>
              <a:t>more intelligent, responsive, and human-centric.</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AI provides the "nervous system" for the organization, allowing it to sense, understand, and respond to the needs of its people and the market with unprecedented speed and precision. By thoughtfully leveraging AI, leaders can move from a static, theoretical application of the 3H framework to a dynamic, living system that continuously evolves to unleash the full potential of its Hand, Head, and Heart.</a:t>
            </a:r>
            <a:endParaRPr kumimoji="0" lang="en-US" altLang="en-US" sz="1000" b="0" i="0" u="none" strike="noStrike" cap="none" normalizeH="0" baseline="0">
              <a:ln>
                <a:noFill/>
              </a:ln>
              <a:solidFill>
                <a:srgbClr val="800080"/>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4">
            <a:extLst>
              <a:ext uri="{FF2B5EF4-FFF2-40B4-BE49-F238E27FC236}">
                <a16:creationId xmlns:a16="http://schemas.microsoft.com/office/drawing/2014/main" id="{D1314A39-077D-94D4-4090-974E3F22F84E}"/>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6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Rectangle 5">
            <a:extLst>
              <a:ext uri="{FF2B5EF4-FFF2-40B4-BE49-F238E27FC236}">
                <a16:creationId xmlns:a16="http://schemas.microsoft.com/office/drawing/2014/main" id="{C1CF59B7-2E8E-5A68-5571-B26E0A6BA969}"/>
              </a:ext>
            </a:extLst>
          </p:cNvPr>
          <p:cNvSpPr>
            <a:spLocks noChangeArrowheads="1"/>
          </p:cNvSpPr>
          <p:nvPr/>
        </p:nvSpPr>
        <p:spPr bwMode="auto">
          <a:xfrm>
            <a:off x="152400" y="152400"/>
            <a:ext cx="12192000" cy="0"/>
          </a:xfrm>
          <a:prstGeom prst="rect">
            <a:avLst/>
          </a:prstGeom>
          <a:solidFill>
            <a:srgbClr val="1515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36482" rIns="0" bIns="6824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F9FAFB"/>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a:ln>
                  <a:noFill/>
                </a:ln>
                <a:solidFill>
                  <a:srgbClr val="F9FAFB"/>
                </a:solidFill>
                <a:effectLst/>
                <a:latin typeface="Arial" panose="020B0604020202020204" pitchFamily="34" charset="0"/>
                <a:ea typeface="quote-cjk-patch"/>
              </a:rPr>
              <a:t>AI is a tool to augment human potential, not replace it.</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It's there to free them from mundane tasks ("Hand"), empower their decisions ("Head"), and help create a more supportive environment ("Heart").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9FAFB"/>
                </a:solidFill>
                <a:effectLst/>
                <a:latin typeface="Arial" panose="020B0604020202020204" pitchFamily="34" charset="0"/>
                <a:ea typeface="quote-cjk-patch"/>
              </a:rPr>
              <a:t>Conclusion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F9FAFB"/>
                </a:solidFill>
                <a:effectLst/>
                <a:latin typeface="Arial" panose="020B0604020202020204" pitchFamily="34" charset="0"/>
                <a:ea typeface="quote-cjk-patch"/>
              </a:rPr>
              <a:t>Integrating AI with Yu's 3H framework doesn't just make its implementation more efficient; it makes it fundamentally </a:t>
            </a:r>
            <a:r>
              <a:rPr kumimoji="0" lang="en-US" altLang="en-US" sz="1200" b="1" i="0" u="none" strike="noStrike" cap="none" normalizeH="0" baseline="0">
                <a:ln>
                  <a:noFill/>
                </a:ln>
                <a:solidFill>
                  <a:srgbClr val="F9FAFB"/>
                </a:solidFill>
                <a:effectLst/>
                <a:latin typeface="Arial" panose="020B0604020202020204" pitchFamily="34" charset="0"/>
                <a:ea typeface="quote-cjk-patch"/>
              </a:rPr>
              <a:t>more intelligent, responsive, and human-centric.</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AI provides the "nervous system" for the organization, allowing it to sense, understand, and respond to the needs of its people and the market with unprecedented speed and precision. By thoughtfully leveraging AI, leaders can move from a static, theoretical application of the 3H framework to a dynamic, living system that continuously evolves to unleash the full potential of its Hand, Head, and Heart.</a:t>
            </a:r>
            <a:endParaRPr kumimoji="0" lang="en-US" altLang="en-US" sz="1000" b="0" i="0" u="none" strike="noStrike" cap="none" normalizeH="0" baseline="0">
              <a:ln>
                <a:noFill/>
              </a:ln>
              <a:solidFill>
                <a:srgbClr val="800080"/>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7EAEA5FD-A0DD-8462-8C5C-07BF97A6C648}"/>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6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4BCE2427-5580-EB32-BA4E-E57F212F42E8}"/>
              </a:ext>
            </a:extLst>
          </p:cNvPr>
          <p:cNvSpPr>
            <a:spLocks noChangeArrowheads="1"/>
          </p:cNvSpPr>
          <p:nvPr/>
        </p:nvSpPr>
        <p:spPr bwMode="auto">
          <a:xfrm>
            <a:off x="152400" y="152400"/>
            <a:ext cx="12192000" cy="0"/>
          </a:xfrm>
          <a:prstGeom prst="rect">
            <a:avLst/>
          </a:prstGeom>
          <a:solidFill>
            <a:srgbClr val="1515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36482" rIns="0" bIns="6824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F9FAFB"/>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a:ln>
                  <a:noFill/>
                </a:ln>
                <a:solidFill>
                  <a:srgbClr val="F9FAFB"/>
                </a:solidFill>
                <a:effectLst/>
                <a:latin typeface="Arial" panose="020B0604020202020204" pitchFamily="34" charset="0"/>
                <a:ea typeface="quote-cjk-patch"/>
              </a:rPr>
              <a:t>AI is a tool to augment human potential, not replace it.</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It's there to free them from mundane tasks ("Hand"), empower their decisions ("Head"), and help create a more supportive environment ("Heart").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9FAFB"/>
                </a:solidFill>
                <a:effectLst/>
                <a:latin typeface="Arial" panose="020B0604020202020204" pitchFamily="34" charset="0"/>
                <a:ea typeface="quote-cjk-patch"/>
              </a:rPr>
              <a:t>Conclusion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F9FAFB"/>
                </a:solidFill>
                <a:effectLst/>
                <a:latin typeface="Arial" panose="020B0604020202020204" pitchFamily="34" charset="0"/>
                <a:ea typeface="quote-cjk-patch"/>
              </a:rPr>
              <a:t>Integrating AI with Yu's 3H framework doesn't just make its implementation more efficient; it makes it fundamentally </a:t>
            </a:r>
            <a:r>
              <a:rPr kumimoji="0" lang="en-US" altLang="en-US" sz="1200" b="1" i="0" u="none" strike="noStrike" cap="none" normalizeH="0" baseline="0">
                <a:ln>
                  <a:noFill/>
                </a:ln>
                <a:solidFill>
                  <a:srgbClr val="F9FAFB"/>
                </a:solidFill>
                <a:effectLst/>
                <a:latin typeface="Arial" panose="020B0604020202020204" pitchFamily="34" charset="0"/>
                <a:ea typeface="quote-cjk-patch"/>
              </a:rPr>
              <a:t>more intelligent, responsive, and human-centric.</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AI provides the "nervous system" for the organization, allowing it to sense, understand, and respond to the needs of its people and the market with unprecedented speed and precision. By thoughtfully leveraging AI, leaders can move from a static, theoretical application of the 3H framework to a dynamic, living system that continuously evolves to unleash the full potential of its Hand, Head, and Heart.</a:t>
            </a:r>
            <a:endParaRPr kumimoji="0" lang="en-US" altLang="en-US" sz="1000" b="0" i="0" u="none" strike="noStrike" cap="none" normalizeH="0" baseline="0">
              <a:ln>
                <a:noFill/>
              </a:ln>
              <a:solidFill>
                <a:srgbClr val="800080"/>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8">
            <a:extLst>
              <a:ext uri="{FF2B5EF4-FFF2-40B4-BE49-F238E27FC236}">
                <a16:creationId xmlns:a16="http://schemas.microsoft.com/office/drawing/2014/main" id="{44F09522-B41F-1273-AE14-35F27C10812D}"/>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6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9">
            <a:extLst>
              <a:ext uri="{FF2B5EF4-FFF2-40B4-BE49-F238E27FC236}">
                <a16:creationId xmlns:a16="http://schemas.microsoft.com/office/drawing/2014/main" id="{71DB5C84-D380-8151-DC13-F5EDB4DA488B}"/>
              </a:ext>
            </a:extLst>
          </p:cNvPr>
          <p:cNvSpPr>
            <a:spLocks noChangeArrowheads="1"/>
          </p:cNvSpPr>
          <p:nvPr/>
        </p:nvSpPr>
        <p:spPr bwMode="auto">
          <a:xfrm>
            <a:off x="152400" y="152400"/>
            <a:ext cx="12192000" cy="0"/>
          </a:xfrm>
          <a:prstGeom prst="rect">
            <a:avLst/>
          </a:prstGeom>
          <a:solidFill>
            <a:srgbClr val="1515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36482" rIns="0" bIns="6824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F9FAFB"/>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a:ln>
                  <a:noFill/>
                </a:ln>
                <a:solidFill>
                  <a:srgbClr val="F9FAFB"/>
                </a:solidFill>
                <a:effectLst/>
                <a:latin typeface="Arial" panose="020B0604020202020204" pitchFamily="34" charset="0"/>
                <a:ea typeface="quote-cjk-patch"/>
              </a:rPr>
              <a:t>AI is a tool to augment human potential, not replace it.</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It's there to free them from mundane tasks ("Hand"), empower their decisions ("Head"), and help create a more supportive environment ("Heart").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9FAFB"/>
                </a:solidFill>
                <a:effectLst/>
                <a:latin typeface="Arial" panose="020B0604020202020204" pitchFamily="34" charset="0"/>
                <a:ea typeface="quote-cjk-patch"/>
              </a:rPr>
              <a:t>Conclusion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F9FAFB"/>
                </a:solidFill>
                <a:effectLst/>
                <a:latin typeface="Arial" panose="020B0604020202020204" pitchFamily="34" charset="0"/>
                <a:ea typeface="quote-cjk-patch"/>
              </a:rPr>
              <a:t>Integrating AI with Yu's 3H framework doesn't just make its implementation more efficient; it makes it fundamentally </a:t>
            </a:r>
            <a:r>
              <a:rPr kumimoji="0" lang="en-US" altLang="en-US" sz="1200" b="1" i="0" u="none" strike="noStrike" cap="none" normalizeH="0" baseline="0">
                <a:ln>
                  <a:noFill/>
                </a:ln>
                <a:solidFill>
                  <a:srgbClr val="F9FAFB"/>
                </a:solidFill>
                <a:effectLst/>
                <a:latin typeface="Arial" panose="020B0604020202020204" pitchFamily="34" charset="0"/>
                <a:ea typeface="quote-cjk-patch"/>
              </a:rPr>
              <a:t>more intelligent, responsive, and human-centric.</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AI provides the "nervous system" for the organization, allowing it to sense, understand, and respond to the needs of its people and the market with unprecedented speed and precision. By thoughtfully leveraging AI, leaders can move from a static, theoretical application of the 3H framework to a dynamic, living system that continuously evolves to unleash the full potential of its Hand, Head, and Heart.</a:t>
            </a:r>
            <a:endParaRPr kumimoji="0" lang="en-US" altLang="en-US" sz="1000" b="0" i="0" u="none" strike="noStrike" cap="none" normalizeH="0" baseline="0">
              <a:ln>
                <a:noFill/>
              </a:ln>
              <a:solidFill>
                <a:srgbClr val="800080"/>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10">
            <a:extLst>
              <a:ext uri="{FF2B5EF4-FFF2-40B4-BE49-F238E27FC236}">
                <a16:creationId xmlns:a16="http://schemas.microsoft.com/office/drawing/2014/main" id="{5DF2750F-E382-BCC8-0B05-5452CEC4C00A}"/>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6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Rectangle 11">
            <a:extLst>
              <a:ext uri="{FF2B5EF4-FFF2-40B4-BE49-F238E27FC236}">
                <a16:creationId xmlns:a16="http://schemas.microsoft.com/office/drawing/2014/main" id="{93994E07-7F92-5A1D-E714-5B9B73106BA4}"/>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36482" rIns="0" bIns="6824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F9FAFB"/>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a:ln>
                  <a:noFill/>
                </a:ln>
                <a:solidFill>
                  <a:srgbClr val="F9FAFB"/>
                </a:solidFill>
                <a:effectLst/>
                <a:latin typeface="Arial" panose="020B0604020202020204" pitchFamily="34" charset="0"/>
                <a:ea typeface="quote-cjk-patch"/>
              </a:rPr>
              <a:t>AI is a tool to augment human potential, not replace it.</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It's there to free them from mundane tasks ("Hand"), empower their decisions ("Head"), and help create a more supportive environment ("Heart").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9FAFB"/>
                </a:solidFill>
                <a:effectLst/>
                <a:latin typeface="Arial" panose="020B0604020202020204" pitchFamily="34" charset="0"/>
                <a:ea typeface="quote-cjk-patch"/>
              </a:rPr>
              <a:t>Conclusion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F9FAFB"/>
                </a:solidFill>
                <a:effectLst/>
                <a:latin typeface="Arial" panose="020B0604020202020204" pitchFamily="34" charset="0"/>
                <a:ea typeface="quote-cjk-patch"/>
              </a:rPr>
              <a:t>Integrating AI with Yu's 3H framework doesn't just make its implementation more efficient; it makes it fundamentally </a:t>
            </a:r>
            <a:r>
              <a:rPr kumimoji="0" lang="en-US" altLang="en-US" sz="1200" b="1" i="0" u="none" strike="noStrike" cap="none" normalizeH="0" baseline="0">
                <a:ln>
                  <a:noFill/>
                </a:ln>
                <a:solidFill>
                  <a:srgbClr val="F9FAFB"/>
                </a:solidFill>
                <a:effectLst/>
                <a:latin typeface="Arial" panose="020B0604020202020204" pitchFamily="34" charset="0"/>
                <a:ea typeface="quote-cjk-patch"/>
              </a:rPr>
              <a:t>more intelligent, responsive, and human-centric.</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AI provides the "nervous system" for the organization, allowing it to sense, understand, and respond to the needs of its people and the market with unprecedented speed and precision. By thoughtfully leveraging AI, leaders can move from a static, theoretical application of the 3H framework to a dynamic, living system that continuously evolves to unleash the full potential of its Hand, Head, and Heart.</a:t>
            </a:r>
            <a:endParaRPr kumimoji="0" lang="en-US" altLang="en-US" sz="6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12">
            <a:extLst>
              <a:ext uri="{FF2B5EF4-FFF2-40B4-BE49-F238E27FC236}">
                <a16:creationId xmlns:a16="http://schemas.microsoft.com/office/drawing/2014/main" id="{FC7DCFED-C756-556F-75E7-704462EA6BCE}"/>
              </a:ext>
            </a:extLst>
          </p:cNvPr>
          <p:cNvSpPr>
            <a:spLocks noChangeArrowheads="1"/>
          </p:cNvSpPr>
          <p:nvPr/>
        </p:nvSpPr>
        <p:spPr bwMode="auto">
          <a:xfrm>
            <a:off x="0" y="0"/>
            <a:ext cx="368617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Rectangle 13">
            <a:extLst>
              <a:ext uri="{FF2B5EF4-FFF2-40B4-BE49-F238E27FC236}">
                <a16:creationId xmlns:a16="http://schemas.microsoft.com/office/drawing/2014/main" id="{23A3018B-FCE9-1D62-3433-14D8332DCBA2}"/>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36482" rIns="0" bIns="6824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rgbClr val="F9FAFB"/>
              </a:solidFill>
              <a:effectLst/>
              <a:latin typeface="Arial" panose="020B0604020202020204" pitchFamily="34" charset="0"/>
              <a:ea typeface="quote-cjk-patch"/>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a:ln>
                  <a:noFill/>
                </a:ln>
                <a:solidFill>
                  <a:srgbClr val="F9FAFB"/>
                </a:solidFill>
                <a:effectLst/>
                <a:latin typeface="Arial" panose="020B0604020202020204" pitchFamily="34" charset="0"/>
                <a:ea typeface="quote-cjk-patch"/>
              </a:rPr>
              <a:t>AI is a tool to augment human potential, not replace it.</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It's there to free them from mundane tasks ("Hand"), empower their decisions ("Head"), and help create a more supportive environment ("Heart").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a:ln>
                  <a:noFill/>
                </a:ln>
                <a:solidFill>
                  <a:srgbClr val="F9FAFB"/>
                </a:solidFill>
                <a:effectLst/>
                <a:latin typeface="Arial" panose="020B0604020202020204" pitchFamily="34" charset="0"/>
                <a:ea typeface="quote-cjk-patch"/>
              </a:rPr>
              <a:t>Conclusion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F9FAFB"/>
                </a:solidFill>
                <a:effectLst/>
                <a:latin typeface="Arial" panose="020B0604020202020204" pitchFamily="34" charset="0"/>
                <a:ea typeface="quote-cjk-patch"/>
              </a:rPr>
              <a:t>Integrating AI with Yu's 3H framework doesn't just make its implementation more efficient; it makes it fundamentally </a:t>
            </a:r>
            <a:r>
              <a:rPr kumimoji="0" lang="en-US" altLang="en-US" sz="1200" b="1" i="0" u="none" strike="noStrike" cap="none" normalizeH="0" baseline="0">
                <a:ln>
                  <a:noFill/>
                </a:ln>
                <a:solidFill>
                  <a:srgbClr val="F9FAFB"/>
                </a:solidFill>
                <a:effectLst/>
                <a:latin typeface="Arial" panose="020B0604020202020204" pitchFamily="34" charset="0"/>
                <a:ea typeface="quote-cjk-patch"/>
              </a:rPr>
              <a:t>more intelligent, responsive, and human-centric.</a:t>
            </a:r>
            <a:r>
              <a:rPr kumimoji="0" lang="en-US" altLang="en-US" sz="1200" b="0" i="0" u="none" strike="noStrike" cap="none" normalizeH="0" baseline="0">
                <a:ln>
                  <a:noFill/>
                </a:ln>
                <a:solidFill>
                  <a:srgbClr val="F9FAFB"/>
                </a:solidFill>
                <a:effectLst/>
                <a:latin typeface="Arial" panose="020B0604020202020204" pitchFamily="34" charset="0"/>
                <a:ea typeface="quote-cjk-patch"/>
              </a:rPr>
              <a:t> AI provides the "nervous system" for the organization, allowing it to sense, understand, and respond to the needs of its people and the market with unprecedented speed and precision. By thoughtfully leveraging AI, leaders can move from a static, theoretical application of the 3H framework to a dynamic, living system that continuously evolves to unleash the full potential of its Hand, Head, and Heart.</a:t>
            </a:r>
            <a:endParaRPr kumimoji="0" lang="en-US" altLang="en-US" sz="6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Rectangle 14">
            <a:extLst>
              <a:ext uri="{FF2B5EF4-FFF2-40B4-BE49-F238E27FC236}">
                <a16:creationId xmlns:a16="http://schemas.microsoft.com/office/drawing/2014/main" id="{AAF7F281-A81A-53FA-FEDB-CFC17BCBA9D6}"/>
              </a:ext>
            </a:extLst>
          </p:cNvPr>
          <p:cNvSpPr>
            <a:spLocks noChangeArrowheads="1"/>
          </p:cNvSpPr>
          <p:nvPr/>
        </p:nvSpPr>
        <p:spPr bwMode="auto">
          <a:xfrm>
            <a:off x="152400" y="152400"/>
            <a:ext cx="368617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7611462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86</a:t>
            </a:fld>
            <a:endParaRPr lang="en-HK" dirty="0"/>
          </a:p>
        </p:txBody>
      </p:sp>
      <p:sp>
        <p:nvSpPr>
          <p:cNvPr id="6" name="Content Placeholder 5"/>
          <p:cNvSpPr>
            <a:spLocks noGrp="1"/>
          </p:cNvSpPr>
          <p:nvPr>
            <p:ph idx="1"/>
          </p:nvPr>
        </p:nvSpPr>
        <p:spPr>
          <a:xfrm>
            <a:off x="838200" y="2227645"/>
            <a:ext cx="10515600" cy="4351338"/>
          </a:xfrm>
        </p:spPr>
        <p:txBody>
          <a:bodyPr/>
          <a:lstStyle/>
          <a:p>
            <a:pPr marL="0" lvl="0" indent="0" algn="ctr">
              <a:buNone/>
            </a:pPr>
            <a:r>
              <a:rPr lang="en-HK" sz="4000" b="1" dirty="0">
                <a:solidFill>
                  <a:srgbClr val="FF0000"/>
                </a:solidFill>
              </a:rPr>
              <a:t>H2 – </a:t>
            </a:r>
            <a:r>
              <a:rPr lang="en-HK" sz="4800" b="1" dirty="0">
                <a:solidFill>
                  <a:srgbClr val="FF0000"/>
                </a:solidFill>
              </a:rPr>
              <a:t>HEAD</a:t>
            </a:r>
            <a:r>
              <a:rPr lang="en-HK" sz="4000" b="1" dirty="0">
                <a:solidFill>
                  <a:srgbClr val="FF0000"/>
                </a:solidFill>
              </a:rPr>
              <a:t> Dimension of the 3-H Framework</a:t>
            </a:r>
          </a:p>
          <a:p>
            <a:endParaRPr lang="en-GB" dirty="0"/>
          </a:p>
        </p:txBody>
      </p:sp>
      <p:pic>
        <p:nvPicPr>
          <p:cNvPr id="7" name="Picture 6"/>
          <p:cNvPicPr>
            <a:picLocks noChangeAspect="1"/>
          </p:cNvPicPr>
          <p:nvPr/>
        </p:nvPicPr>
        <p:blipFill>
          <a:blip r:embed="rId3"/>
          <a:stretch>
            <a:fillRect/>
          </a:stretch>
        </p:blipFill>
        <p:spPr>
          <a:xfrm>
            <a:off x="3909848" y="3351705"/>
            <a:ext cx="4372303" cy="3004645"/>
          </a:xfrm>
          <a:prstGeom prst="rect">
            <a:avLst/>
          </a:prstGeom>
        </p:spPr>
      </p:pic>
    </p:spTree>
    <p:extLst>
      <p:ext uri="{BB962C8B-B14F-4D97-AF65-F5344CB8AC3E}">
        <p14:creationId xmlns:p14="http://schemas.microsoft.com/office/powerpoint/2010/main" val="394145214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1906" y="309481"/>
            <a:ext cx="664733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Head-Oriented Approach</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32636" y="1868903"/>
            <a:ext cx="9874623" cy="4351338"/>
          </a:xfrm>
        </p:spPr>
        <p:txBody>
          <a:bodyPr>
            <a:normAutofit/>
          </a:bodyPr>
          <a:lstStyle/>
          <a:p>
            <a:pPr marL="0" indent="0">
              <a:buNone/>
            </a:pPr>
            <a:r>
              <a:rPr lang="en-US" dirty="0"/>
              <a:t>Introduction </a:t>
            </a:r>
          </a:p>
          <a:p>
            <a:r>
              <a:rPr lang="en-US" dirty="0"/>
              <a:t>The metaphor of ‘Head’ means the mind of a strategist, corporate planner, executive and manager, typically working at HR strategy and Plan related tasks with visionary, strong planning, </a:t>
            </a:r>
            <a:r>
              <a:rPr lang="en-US" dirty="0" err="1"/>
              <a:t>organising</a:t>
            </a:r>
            <a:r>
              <a:rPr lang="en-US" dirty="0"/>
              <a:t> and control expertise.  </a:t>
            </a:r>
          </a:p>
          <a:p>
            <a:endParaRPr lang="en-US" dirty="0"/>
          </a:p>
          <a:p>
            <a:pPr marL="0" indent="0">
              <a:buNone/>
            </a:pPr>
            <a:r>
              <a:rPr lang="en-US" dirty="0"/>
              <a:t>Required competences </a:t>
            </a:r>
          </a:p>
          <a:p>
            <a:r>
              <a:rPr lang="en-US" dirty="0"/>
              <a:t>Strategic thinking, creative ability, analytical mind, management especially planning, </a:t>
            </a:r>
            <a:r>
              <a:rPr lang="en-US" dirty="0" err="1"/>
              <a:t>organising</a:t>
            </a:r>
            <a:r>
              <a:rPr lang="en-US" dirty="0"/>
              <a:t>, control and decision-making skills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87</a:t>
            </a:fld>
            <a:endParaRPr lang="en-HK"/>
          </a:p>
        </p:txBody>
      </p:sp>
    </p:spTree>
    <p:extLst>
      <p:ext uri="{BB962C8B-B14F-4D97-AF65-F5344CB8AC3E}">
        <p14:creationId xmlns:p14="http://schemas.microsoft.com/office/powerpoint/2010/main" val="263510322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706" y="0"/>
            <a:ext cx="10515600" cy="842890"/>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Head-related theories and concepts</a:t>
            </a:r>
          </a:p>
        </p:txBody>
      </p:sp>
      <p:sp>
        <p:nvSpPr>
          <p:cNvPr id="3" name="Content Placeholder 2"/>
          <p:cNvSpPr>
            <a:spLocks noGrp="1"/>
          </p:cNvSpPr>
          <p:nvPr>
            <p:ph idx="1"/>
          </p:nvPr>
        </p:nvSpPr>
        <p:spPr>
          <a:xfrm>
            <a:off x="1125070" y="982288"/>
            <a:ext cx="10000130" cy="5493063"/>
          </a:xfrm>
        </p:spPr>
        <p:txBody>
          <a:bodyPr>
            <a:normAutofit fontScale="92500" lnSpcReduction="10000"/>
          </a:bodyPr>
          <a:lstStyle/>
          <a:p>
            <a:pPr marL="0" indent="0">
              <a:buNone/>
            </a:pPr>
            <a:r>
              <a:rPr lang="en-HK" dirty="0"/>
              <a:t>Contemporary strategic management theories, including:</a:t>
            </a:r>
          </a:p>
          <a:p>
            <a:r>
              <a:rPr lang="en-HK" dirty="0"/>
              <a:t>Macro and organisational environment analysis with STEEP/PESTLE;</a:t>
            </a:r>
          </a:p>
          <a:p>
            <a:r>
              <a:rPr lang="en-HK" dirty="0"/>
              <a:t>Industry analysis with Porter’s 5-Force model;</a:t>
            </a:r>
          </a:p>
          <a:p>
            <a:r>
              <a:rPr lang="en-HK" dirty="0"/>
              <a:t>Organisational/Internal analysis with McKinsey 7-S; Barney’s resource-based theory and VRIS/O sustainability test; Porter’s competitive strategy &amp; value chain; competitor analysis; Kaplan &amp; Norton’s  balanced scorecard and strategy map.  </a:t>
            </a:r>
            <a:endParaRPr lang="en-US" dirty="0"/>
          </a:p>
          <a:p>
            <a:pPr marL="0" indent="0">
              <a:buNone/>
            </a:pPr>
            <a:r>
              <a:rPr lang="en-HK" dirty="0"/>
              <a:t>Mindfulness of developing a competence that is adaptable to a dynamic environment is of critical importance to the sustainability of that competence and hence to the </a:t>
            </a:r>
            <a:r>
              <a:rPr lang="en-HK" dirty="0" err="1"/>
              <a:t>competiveness</a:t>
            </a:r>
            <a:r>
              <a:rPr lang="en-HK" dirty="0"/>
              <a:t> of that organisation.</a:t>
            </a:r>
          </a:p>
          <a:p>
            <a:pPr marL="0" indent="0">
              <a:buNone/>
            </a:pPr>
            <a:r>
              <a:rPr lang="en-HK" dirty="0"/>
              <a:t>Equally importance is about developing an organisational process, which is conductive to synthesising the organisation’s human, technical, physical and financial resources together to create a competence or a series of competitive advantages.</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88</a:t>
            </a:fld>
            <a:endParaRPr lang="en-HK"/>
          </a:p>
        </p:txBody>
      </p:sp>
    </p:spTree>
    <p:extLst>
      <p:ext uri="{BB962C8B-B14F-4D97-AF65-F5344CB8AC3E}">
        <p14:creationId xmlns:p14="http://schemas.microsoft.com/office/powerpoint/2010/main" val="126872205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2"/>
          <p:cNvSpPr>
            <a:spLocks noChangeArrowheads="1"/>
          </p:cNvSpPr>
          <p:nvPr/>
        </p:nvSpPr>
        <p:spPr bwMode="auto">
          <a:xfrm>
            <a:off x="8382000" y="2286000"/>
            <a:ext cx="1905000" cy="1752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499" name="Rectangle 3"/>
          <p:cNvSpPr>
            <a:spLocks noChangeArrowheads="1"/>
          </p:cNvSpPr>
          <p:nvPr/>
        </p:nvSpPr>
        <p:spPr bwMode="auto">
          <a:xfrm>
            <a:off x="1828800" y="2133600"/>
            <a:ext cx="1524000" cy="2133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500" name="Rectangle 4"/>
          <p:cNvSpPr>
            <a:spLocks noChangeArrowheads="1"/>
          </p:cNvSpPr>
          <p:nvPr/>
        </p:nvSpPr>
        <p:spPr bwMode="auto">
          <a:xfrm>
            <a:off x="3962400" y="762000"/>
            <a:ext cx="1447800" cy="1219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1" name="Rectangle 5"/>
          <p:cNvSpPr>
            <a:spLocks noChangeArrowheads="1"/>
          </p:cNvSpPr>
          <p:nvPr/>
        </p:nvSpPr>
        <p:spPr bwMode="auto">
          <a:xfrm>
            <a:off x="6781800" y="2438400"/>
            <a:ext cx="1219200" cy="1676400"/>
          </a:xfrm>
          <a:prstGeom prst="rect">
            <a:avLst/>
          </a:prstGeom>
          <a:gradFill rotWithShape="0">
            <a:gsLst>
              <a:gs pos="0">
                <a:srgbClr val="66CCFF">
                  <a:gamma/>
                  <a:tint val="45490"/>
                  <a:invGamma/>
                </a:srgbClr>
              </a:gs>
              <a:gs pos="100000">
                <a:srgbClr val="66CCFF"/>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2" name="Rectangle 6"/>
          <p:cNvSpPr>
            <a:spLocks noChangeArrowheads="1"/>
          </p:cNvSpPr>
          <p:nvPr/>
        </p:nvSpPr>
        <p:spPr bwMode="auto">
          <a:xfrm>
            <a:off x="5334000" y="2590800"/>
            <a:ext cx="1066800" cy="129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3" name="Text Box 7"/>
          <p:cNvSpPr txBox="1">
            <a:spLocks noChangeArrowheads="1"/>
          </p:cNvSpPr>
          <p:nvPr/>
        </p:nvSpPr>
        <p:spPr bwMode="auto">
          <a:xfrm>
            <a:off x="1905000" y="2133601"/>
            <a:ext cx="1447800" cy="204787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Analyze current Performance</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Mission</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Goals </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Strategies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Comp Adv</a:t>
            </a:r>
            <a:endParaRPr lang="en-GB" sz="1600" b="1">
              <a:effectLst>
                <a:outerShdw blurRad="38100" dist="38100" dir="2700000" algn="tl">
                  <a:srgbClr val="FFFFFF"/>
                </a:outerShdw>
              </a:effectLst>
              <a:latin typeface="Arial Narrow" pitchFamily="34" charset="0"/>
            </a:endParaRPr>
          </a:p>
        </p:txBody>
      </p:sp>
      <p:sp>
        <p:nvSpPr>
          <p:cNvPr id="490504" name="Text Box 8"/>
          <p:cNvSpPr txBox="1">
            <a:spLocks noChangeArrowheads="1"/>
          </p:cNvSpPr>
          <p:nvPr/>
        </p:nvSpPr>
        <p:spPr bwMode="auto">
          <a:xfrm>
            <a:off x="2057400" y="2362200"/>
            <a:ext cx="1143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5" name="Text Box 9"/>
          <p:cNvSpPr txBox="1">
            <a:spLocks noChangeArrowheads="1"/>
          </p:cNvSpPr>
          <p:nvPr/>
        </p:nvSpPr>
        <p:spPr bwMode="auto">
          <a:xfrm>
            <a:off x="3581400" y="2286001"/>
            <a:ext cx="1676400" cy="1681163"/>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Industry &amp; Market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5-Force: BRESS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BCG</a:t>
            </a:r>
          </a:p>
          <a:p>
            <a:pPr eaLnBrk="0" hangingPunct="0">
              <a:spcBef>
                <a:spcPct val="50000"/>
              </a:spcBef>
            </a:pPr>
            <a:endParaRPr lang="en-GB" sz="1600" b="1">
              <a:effectLst>
                <a:outerShdw blurRad="38100" dist="38100" dir="2700000" algn="tl">
                  <a:srgbClr val="FFFFFF"/>
                </a:outerShdw>
              </a:effectLst>
              <a:latin typeface="Arial Narrow" pitchFamily="34" charset="0"/>
            </a:endParaRPr>
          </a:p>
        </p:txBody>
      </p:sp>
      <p:sp>
        <p:nvSpPr>
          <p:cNvPr id="490506" name="Text Box 10"/>
          <p:cNvSpPr txBox="1">
            <a:spLocks noChangeArrowheads="1"/>
          </p:cNvSpPr>
          <p:nvPr/>
        </p:nvSpPr>
        <p:spPr bwMode="auto">
          <a:xfrm>
            <a:off x="5334000" y="2590800"/>
            <a:ext cx="11430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SWOT</a:t>
            </a:r>
          </a:p>
          <a:p>
            <a:pPr eaLnBrk="0" hangingPunct="0">
              <a:spcBef>
                <a:spcPct val="50000"/>
              </a:spcBef>
            </a:pPr>
            <a:r>
              <a:rPr lang="en-US" sz="1600" b="1">
                <a:effectLst>
                  <a:outerShdw blurRad="38100" dist="38100" dir="2700000" algn="tl">
                    <a:srgbClr val="FFFFFF"/>
                  </a:outerShdw>
                </a:effectLst>
                <a:latin typeface="Arial Narrow" pitchFamily="34" charset="0"/>
              </a:rPr>
              <a:t>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Strategic Gap</a:t>
            </a:r>
            <a:endParaRPr lang="en-GB" sz="1600" b="1">
              <a:effectLst>
                <a:outerShdw blurRad="38100" dist="38100" dir="2700000" algn="tl">
                  <a:srgbClr val="FFFFFF"/>
                </a:outerShdw>
              </a:effectLst>
              <a:latin typeface="Arial Narrow" pitchFamily="34" charset="0"/>
            </a:endParaRPr>
          </a:p>
        </p:txBody>
      </p:sp>
      <p:sp>
        <p:nvSpPr>
          <p:cNvPr id="490507" name="Text Box 11"/>
          <p:cNvSpPr txBox="1">
            <a:spLocks noChangeArrowheads="1"/>
          </p:cNvSpPr>
          <p:nvPr/>
        </p:nvSpPr>
        <p:spPr bwMode="auto">
          <a:xfrm>
            <a:off x="7086600" y="3276600"/>
            <a:ext cx="125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8" name="Text Box 12"/>
          <p:cNvSpPr txBox="1">
            <a:spLocks noChangeArrowheads="1"/>
          </p:cNvSpPr>
          <p:nvPr/>
        </p:nvSpPr>
        <p:spPr bwMode="auto">
          <a:xfrm>
            <a:off x="6858000" y="2514601"/>
            <a:ext cx="1143000" cy="155892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Strategic Options</a:t>
            </a:r>
          </a:p>
          <a:p>
            <a:pPr eaLnBrk="0" hangingPunct="0">
              <a:spcBef>
                <a:spcPct val="50000"/>
              </a:spcBef>
            </a:pPr>
            <a:r>
              <a:rPr lang="en-US" sz="1600" b="1">
                <a:effectLst>
                  <a:outerShdw blurRad="38100" dist="38100" dir="2700000" algn="tl">
                    <a:srgbClr val="FFFFFF"/>
                  </a:outerShdw>
                </a:effectLst>
                <a:latin typeface="Arial Narrow" pitchFamily="34" charset="0"/>
              </a:rPr>
              <a:t>Levels of Strategy</a:t>
            </a:r>
          </a:p>
          <a:p>
            <a:pPr eaLnBrk="0" hangingPunct="0">
              <a:spcBef>
                <a:spcPct val="50000"/>
              </a:spcBef>
            </a:pPr>
            <a:r>
              <a:rPr lang="en-US" sz="1600" b="1">
                <a:effectLst>
                  <a:outerShdw blurRad="38100" dist="38100" dir="2700000" algn="tl">
                    <a:srgbClr val="FFFFFF"/>
                  </a:outerShdw>
                </a:effectLst>
                <a:latin typeface="Arial Narrow" pitchFamily="34" charset="0"/>
              </a:rPr>
              <a:t>New/SCA</a:t>
            </a:r>
            <a:endParaRPr lang="en-GB" sz="1600" b="1">
              <a:effectLst>
                <a:outerShdw blurRad="38100" dist="38100" dir="2700000" algn="tl">
                  <a:srgbClr val="FFFFFF"/>
                </a:outerShdw>
              </a:effectLst>
              <a:latin typeface="Arial Narrow" pitchFamily="34" charset="0"/>
            </a:endParaRPr>
          </a:p>
        </p:txBody>
      </p:sp>
      <p:sp>
        <p:nvSpPr>
          <p:cNvPr id="490509" name="Text Box 13"/>
          <p:cNvSpPr txBox="1">
            <a:spLocks noChangeArrowheads="1"/>
          </p:cNvSpPr>
          <p:nvPr/>
        </p:nvSpPr>
        <p:spPr bwMode="auto">
          <a:xfrm>
            <a:off x="8382000" y="2438400"/>
            <a:ext cx="1905000" cy="1436688"/>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Implementation </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Evaluation &amp; Control</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VRIO Maintenance</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3-H</a:t>
            </a:r>
            <a:endParaRPr lang="en-GB" sz="1600" b="1" dirty="0">
              <a:effectLst>
                <a:outerShdw blurRad="38100" dist="38100" dir="2700000" algn="tl">
                  <a:srgbClr val="FFFFFF"/>
                </a:outerShdw>
              </a:effectLst>
              <a:latin typeface="Arial Narrow" pitchFamily="34" charset="0"/>
            </a:endParaRPr>
          </a:p>
        </p:txBody>
      </p:sp>
      <p:sp>
        <p:nvSpPr>
          <p:cNvPr id="490510" name="Text Box 14"/>
          <p:cNvSpPr txBox="1">
            <a:spLocks noChangeArrowheads="1"/>
          </p:cNvSpPr>
          <p:nvPr/>
        </p:nvSpPr>
        <p:spPr bwMode="auto">
          <a:xfrm>
            <a:off x="3581400" y="4191000"/>
            <a:ext cx="1828800" cy="180340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Company Analysis</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3-H &amp; 7-S</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RBV</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Value Chain</a:t>
            </a:r>
          </a:p>
          <a:p>
            <a:pPr eaLnBrk="0" hangingPunct="0">
              <a:spcBef>
                <a:spcPct val="50000"/>
              </a:spcBef>
            </a:pPr>
            <a:r>
              <a:rPr lang="en-US" sz="1600" b="1" dirty="0">
                <a:effectLst>
                  <a:outerShdw blurRad="38100" dist="38100" dir="2700000" algn="tl">
                    <a:srgbClr val="FFFFFF"/>
                  </a:outerShdw>
                </a:effectLst>
                <a:latin typeface="Arial Narrow" pitchFamily="34" charset="0"/>
              </a:rPr>
              <a:t>  </a:t>
            </a:r>
            <a:r>
              <a:rPr lang="en-US" sz="1600" b="1" dirty="0">
                <a:solidFill>
                  <a:srgbClr val="CC0000"/>
                </a:solidFill>
                <a:effectLst>
                  <a:outerShdw blurRad="38100" dist="38100" dir="2700000" algn="tl">
                    <a:srgbClr val="000000"/>
                  </a:outerShdw>
                </a:effectLst>
                <a:latin typeface="Arial Narrow" pitchFamily="34" charset="0"/>
              </a:rPr>
              <a:t>SW</a:t>
            </a:r>
            <a:endParaRPr lang="en-GB" sz="1600" b="1" dirty="0">
              <a:solidFill>
                <a:srgbClr val="CC0000"/>
              </a:solidFill>
              <a:effectLst>
                <a:outerShdw blurRad="38100" dist="38100" dir="2700000" algn="tl">
                  <a:srgbClr val="000000"/>
                </a:outerShdw>
              </a:effectLst>
              <a:latin typeface="Arial Narrow" pitchFamily="34" charset="0"/>
            </a:endParaRPr>
          </a:p>
        </p:txBody>
      </p:sp>
      <p:sp>
        <p:nvSpPr>
          <p:cNvPr id="490511" name="Text Box 15"/>
          <p:cNvSpPr txBox="1">
            <a:spLocks noChangeArrowheads="1"/>
          </p:cNvSpPr>
          <p:nvPr/>
        </p:nvSpPr>
        <p:spPr bwMode="auto">
          <a:xfrm>
            <a:off x="3962400" y="685800"/>
            <a:ext cx="16002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Environmental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STEEP</a:t>
            </a:r>
          </a:p>
          <a:p>
            <a:pPr eaLnBrk="0" hangingPunct="0">
              <a:spcBef>
                <a:spcPct val="50000"/>
              </a:spcBef>
            </a:pPr>
            <a:r>
              <a:rPr lang="en-US" sz="1600" b="1">
                <a:solidFill>
                  <a:srgbClr val="CC0000"/>
                </a:solidFill>
                <a:effectLst>
                  <a:outerShdw blurRad="38100" dist="38100" dir="2700000" algn="tl">
                    <a:srgbClr val="000000"/>
                  </a:outerShdw>
                </a:effectLst>
                <a:latin typeface="Arial Narrow" pitchFamily="34" charset="0"/>
              </a:rPr>
              <a:t>OT</a:t>
            </a:r>
            <a:endParaRPr lang="en-GB" sz="1600" b="1">
              <a:solidFill>
                <a:srgbClr val="CC0000"/>
              </a:solidFill>
              <a:effectLst>
                <a:outerShdw blurRad="38100" dist="38100" dir="2700000" algn="tl">
                  <a:srgbClr val="000000"/>
                </a:outerShdw>
              </a:effectLst>
              <a:latin typeface="Arial Narrow" pitchFamily="34" charset="0"/>
            </a:endParaRPr>
          </a:p>
        </p:txBody>
      </p:sp>
      <p:sp>
        <p:nvSpPr>
          <p:cNvPr id="490512" name="Text Box 16"/>
          <p:cNvSpPr txBox="1">
            <a:spLocks noChangeArrowheads="1"/>
          </p:cNvSpPr>
          <p:nvPr/>
        </p:nvSpPr>
        <p:spPr bwMode="auto">
          <a:xfrm>
            <a:off x="2819400" y="0"/>
            <a:ext cx="70866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3200" b="1">
                <a:effectLst>
                  <a:outerShdw blurRad="38100" dist="38100" dir="2700000" algn="tl">
                    <a:srgbClr val="C0C0C0"/>
                  </a:outerShdw>
                </a:effectLst>
                <a:latin typeface="Times New Roman" pitchFamily="18" charset="0"/>
              </a:rPr>
              <a:t>Strategic Management is a Process</a:t>
            </a:r>
            <a:endParaRPr lang="en-GB" sz="3200" b="1">
              <a:effectLst>
                <a:outerShdw blurRad="38100" dist="38100" dir="2700000" algn="tl">
                  <a:srgbClr val="C0C0C0"/>
                </a:outerShdw>
              </a:effectLst>
              <a:latin typeface="Times New Roman" pitchFamily="18" charset="0"/>
            </a:endParaRPr>
          </a:p>
        </p:txBody>
      </p:sp>
      <p:sp>
        <p:nvSpPr>
          <p:cNvPr id="490513" name="Text Box 17"/>
          <p:cNvSpPr txBox="1">
            <a:spLocks noChangeArrowheads="1"/>
          </p:cNvSpPr>
          <p:nvPr/>
        </p:nvSpPr>
        <p:spPr bwMode="auto">
          <a:xfrm>
            <a:off x="2133600" y="6154738"/>
            <a:ext cx="350520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Where are we now?</a:t>
            </a:r>
          </a:p>
          <a:p>
            <a:pPr eaLnBrk="0" hangingPunct="0">
              <a:spcBef>
                <a:spcPct val="50000"/>
              </a:spcBef>
            </a:pPr>
            <a:endParaRPr lang="en-GB" sz="1600" b="1" i="1">
              <a:effectLst>
                <a:outerShdw blurRad="38100" dist="38100" dir="2700000" algn="tl">
                  <a:srgbClr val="C0C0C0"/>
                </a:outerShdw>
              </a:effectLst>
            </a:endParaRPr>
          </a:p>
        </p:txBody>
      </p:sp>
      <p:sp>
        <p:nvSpPr>
          <p:cNvPr id="490514" name="Text Box 18"/>
          <p:cNvSpPr txBox="1">
            <a:spLocks noChangeArrowheads="1"/>
          </p:cNvSpPr>
          <p:nvPr/>
        </p:nvSpPr>
        <p:spPr bwMode="auto">
          <a:xfrm>
            <a:off x="5562600" y="662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Times New Roman" pitchFamily="18" charset="0"/>
            </a:endParaRPr>
          </a:p>
        </p:txBody>
      </p:sp>
      <p:sp>
        <p:nvSpPr>
          <p:cNvPr id="490515" name="Text Box 19"/>
          <p:cNvSpPr txBox="1">
            <a:spLocks noChangeArrowheads="1"/>
          </p:cNvSpPr>
          <p:nvPr/>
        </p:nvSpPr>
        <p:spPr bwMode="auto">
          <a:xfrm>
            <a:off x="4495800" y="6400800"/>
            <a:ext cx="2438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sz="1600" b="1" i="1">
                <a:effectLst>
                  <a:outerShdw blurRad="38100" dist="38100" dir="2700000" algn="tl">
                    <a:srgbClr val="C0C0C0"/>
                  </a:outerShdw>
                </a:effectLst>
              </a:rPr>
              <a:t>Where</a:t>
            </a:r>
            <a:r>
              <a:rPr lang="en-US" sz="1600" b="1" i="1">
                <a:solidFill>
                  <a:schemeClr val="bg1"/>
                </a:solidFill>
                <a:effectLst>
                  <a:outerShdw blurRad="38100" dist="38100" dir="2700000" algn="tl">
                    <a:srgbClr val="C0C0C0"/>
                  </a:outerShdw>
                </a:effectLst>
              </a:rPr>
              <a:t> </a:t>
            </a:r>
            <a:r>
              <a:rPr lang="en-US" sz="1600" b="1" i="1">
                <a:effectLst>
                  <a:outerShdw blurRad="38100" dist="38100" dir="2700000" algn="tl">
                    <a:srgbClr val="C0C0C0"/>
                  </a:outerShdw>
                </a:effectLst>
              </a:rPr>
              <a:t>should we go?</a:t>
            </a:r>
            <a:endParaRPr lang="en-GB" sz="1600" b="1" i="1">
              <a:effectLst>
                <a:outerShdw blurRad="38100" dist="38100" dir="2700000" algn="tl">
                  <a:srgbClr val="C0C0C0"/>
                </a:outerShdw>
              </a:effectLst>
            </a:endParaRPr>
          </a:p>
        </p:txBody>
      </p:sp>
      <p:sp>
        <p:nvSpPr>
          <p:cNvPr id="490516" name="Text Box 20"/>
          <p:cNvSpPr txBox="1">
            <a:spLocks noChangeArrowheads="1"/>
          </p:cNvSpPr>
          <p:nvPr/>
        </p:nvSpPr>
        <p:spPr bwMode="auto">
          <a:xfrm>
            <a:off x="7696200" y="6505576"/>
            <a:ext cx="2971800"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How do we get there?</a:t>
            </a:r>
          </a:p>
          <a:p>
            <a:pPr eaLnBrk="0" hangingPunct="0">
              <a:spcBef>
                <a:spcPct val="50000"/>
              </a:spcBef>
            </a:pPr>
            <a:endParaRPr lang="en-GB" sz="1600" b="1" i="1">
              <a:effectLst>
                <a:outerShdw blurRad="38100" dist="38100" dir="2700000" algn="tl">
                  <a:srgbClr val="C0C0C0"/>
                </a:outerShdw>
              </a:effectLst>
            </a:endParaRPr>
          </a:p>
        </p:txBody>
      </p:sp>
      <p:sp>
        <p:nvSpPr>
          <p:cNvPr id="490517" name="Line 21"/>
          <p:cNvSpPr>
            <a:spLocks noChangeShapeType="1"/>
          </p:cNvSpPr>
          <p:nvPr/>
        </p:nvSpPr>
        <p:spPr bwMode="auto">
          <a:xfrm>
            <a:off x="10287000" y="3352800"/>
            <a:ext cx="152400" cy="0"/>
          </a:xfrm>
          <a:prstGeom prst="line">
            <a:avLst/>
          </a:prstGeom>
          <a:noFill/>
          <a:ln w="9525"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8" name="Line 22"/>
          <p:cNvSpPr>
            <a:spLocks noChangeShapeType="1"/>
          </p:cNvSpPr>
          <p:nvPr/>
        </p:nvSpPr>
        <p:spPr bwMode="auto">
          <a:xfrm>
            <a:off x="6477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9" name="Line 23"/>
          <p:cNvSpPr>
            <a:spLocks noChangeShapeType="1"/>
          </p:cNvSpPr>
          <p:nvPr/>
        </p:nvSpPr>
        <p:spPr bwMode="auto">
          <a:xfrm>
            <a:off x="2514600" y="4343400"/>
            <a:ext cx="990600" cy="91440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0" name="Line 24"/>
          <p:cNvSpPr>
            <a:spLocks noChangeShapeType="1"/>
          </p:cNvSpPr>
          <p:nvPr/>
        </p:nvSpPr>
        <p:spPr bwMode="auto">
          <a:xfrm>
            <a:off x="1752600" y="6096000"/>
            <a:ext cx="44958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1" name="Line 25"/>
          <p:cNvSpPr>
            <a:spLocks noChangeShapeType="1"/>
          </p:cNvSpPr>
          <p:nvPr/>
        </p:nvSpPr>
        <p:spPr bwMode="auto">
          <a:xfrm>
            <a:off x="5410200" y="6248400"/>
            <a:ext cx="2514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2" name="Line 26"/>
          <p:cNvSpPr>
            <a:spLocks noChangeShapeType="1"/>
          </p:cNvSpPr>
          <p:nvPr/>
        </p:nvSpPr>
        <p:spPr bwMode="auto">
          <a:xfrm>
            <a:off x="7162800" y="6400800"/>
            <a:ext cx="31242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3" name="Line 27"/>
          <p:cNvSpPr>
            <a:spLocks noChangeShapeType="1"/>
          </p:cNvSpPr>
          <p:nvPr/>
        </p:nvSpPr>
        <p:spPr bwMode="auto">
          <a:xfrm flipV="1">
            <a:off x="2590800" y="1371600"/>
            <a:ext cx="1371600" cy="838200"/>
          </a:xfrm>
          <a:prstGeom prst="line">
            <a:avLst/>
          </a:prstGeom>
          <a:noFill/>
          <a:ln w="3810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4" name="Line 28"/>
          <p:cNvSpPr>
            <a:spLocks noChangeShapeType="1"/>
          </p:cNvSpPr>
          <p:nvPr/>
        </p:nvSpPr>
        <p:spPr bwMode="auto">
          <a:xfrm>
            <a:off x="4419600" y="1981200"/>
            <a:ext cx="0" cy="30480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5" name="Line 29"/>
          <p:cNvSpPr>
            <a:spLocks noChangeShapeType="1"/>
          </p:cNvSpPr>
          <p:nvPr/>
        </p:nvSpPr>
        <p:spPr bwMode="auto">
          <a:xfrm>
            <a:off x="4419600" y="3962400"/>
            <a:ext cx="0" cy="3048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6" name="Line 30"/>
          <p:cNvSpPr>
            <a:spLocks noChangeShapeType="1"/>
          </p:cNvSpPr>
          <p:nvPr/>
        </p:nvSpPr>
        <p:spPr bwMode="auto">
          <a:xfrm flipH="1">
            <a:off x="2971800" y="3124200"/>
            <a:ext cx="609600" cy="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7" name="Line 31"/>
          <p:cNvSpPr>
            <a:spLocks noChangeShapeType="1"/>
          </p:cNvSpPr>
          <p:nvPr/>
        </p:nvSpPr>
        <p:spPr bwMode="auto">
          <a:xfrm>
            <a:off x="5410200" y="1981200"/>
            <a:ext cx="457200" cy="6096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8" name="Line 32"/>
          <p:cNvSpPr>
            <a:spLocks noChangeShapeType="1"/>
          </p:cNvSpPr>
          <p:nvPr/>
        </p:nvSpPr>
        <p:spPr bwMode="auto">
          <a:xfrm flipV="1">
            <a:off x="5410200" y="4038600"/>
            <a:ext cx="457200" cy="5334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9" name="Line 33"/>
          <p:cNvSpPr>
            <a:spLocks noChangeShapeType="1"/>
          </p:cNvSpPr>
          <p:nvPr/>
        </p:nvSpPr>
        <p:spPr bwMode="auto">
          <a:xfrm>
            <a:off x="8001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0" name="Line 34"/>
          <p:cNvSpPr>
            <a:spLocks noChangeShapeType="1"/>
          </p:cNvSpPr>
          <p:nvPr/>
        </p:nvSpPr>
        <p:spPr bwMode="auto">
          <a:xfrm flipV="1">
            <a:off x="10439400" y="609600"/>
            <a:ext cx="0" cy="274320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1" name="Line 35"/>
          <p:cNvSpPr>
            <a:spLocks noChangeShapeType="1"/>
          </p:cNvSpPr>
          <p:nvPr/>
        </p:nvSpPr>
        <p:spPr bwMode="auto">
          <a:xfrm flipH="1">
            <a:off x="2438400" y="609600"/>
            <a:ext cx="7924800" cy="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2" name="Line 36"/>
          <p:cNvSpPr>
            <a:spLocks noChangeShapeType="1"/>
          </p:cNvSpPr>
          <p:nvPr/>
        </p:nvSpPr>
        <p:spPr bwMode="auto">
          <a:xfrm>
            <a:off x="2362200" y="609600"/>
            <a:ext cx="0" cy="1600200"/>
          </a:xfrm>
          <a:prstGeom prst="line">
            <a:avLst/>
          </a:prstGeom>
          <a:noFill/>
          <a:ln w="508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 name="Slide Number Placeholder 1"/>
          <p:cNvSpPr>
            <a:spLocks noGrp="1"/>
          </p:cNvSpPr>
          <p:nvPr>
            <p:ph type="sldNum" sz="quarter" idx="12"/>
          </p:nvPr>
        </p:nvSpPr>
        <p:spPr/>
        <p:txBody>
          <a:bodyPr/>
          <a:lstStyle/>
          <a:p>
            <a:fld id="{A52453F2-A80B-4F44-BDD0-E22D5271D7B1}" type="slidenum">
              <a:rPr lang="en-GB" smtClean="0"/>
              <a:t>89</a:t>
            </a:fld>
            <a:endParaRPr lang="en-GB"/>
          </a:p>
        </p:txBody>
      </p:sp>
      <p:sp>
        <p:nvSpPr>
          <p:cNvPr id="3" name="TextBox 2"/>
          <p:cNvSpPr txBox="1"/>
          <p:nvPr/>
        </p:nvSpPr>
        <p:spPr>
          <a:xfrm>
            <a:off x="6477000" y="4700016"/>
            <a:ext cx="5419344" cy="646331"/>
          </a:xfrm>
          <a:prstGeom prst="rect">
            <a:avLst/>
          </a:prstGeom>
          <a:noFill/>
        </p:spPr>
        <p:txBody>
          <a:bodyPr wrap="square" rtlCol="0">
            <a:spAutoFit/>
          </a:bodyPr>
          <a:lstStyle/>
          <a:p>
            <a:r>
              <a:rPr lang="en-US" b="1" dirty="0">
                <a:solidFill>
                  <a:srgbClr val="C00000"/>
                </a:solidFill>
              </a:rPr>
              <a:t>Strategic management mindset embedded in the mind of Head-Oriented Manager</a:t>
            </a:r>
          </a:p>
        </p:txBody>
      </p:sp>
    </p:spTree>
    <p:extLst>
      <p:ext uri="{BB962C8B-B14F-4D97-AF65-F5344CB8AC3E}">
        <p14:creationId xmlns:p14="http://schemas.microsoft.com/office/powerpoint/2010/main" val="141711497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185634" cy="496723"/>
          </a:xfrm>
        </p:spPr>
        <p:txBody>
          <a:bodyPr>
            <a:noAutofit/>
          </a:bodyPr>
          <a:lstStyle/>
          <a:p>
            <a:r>
              <a:rPr lang="en-HK" sz="3600" b="1" dirty="0"/>
              <a:t>General, Task/Industry and Internal Environmental Forces  </a:t>
            </a:r>
          </a:p>
        </p:txBody>
      </p:sp>
      <p:pic>
        <p:nvPicPr>
          <p:cNvPr id="4" name="Content Placeholder 3"/>
          <p:cNvPicPr>
            <a:picLocks noGrp="1" noChangeAspect="1"/>
          </p:cNvPicPr>
          <p:nvPr>
            <p:ph idx="1"/>
          </p:nvPr>
        </p:nvPicPr>
        <p:blipFill>
          <a:blip r:embed="rId2"/>
          <a:stretch>
            <a:fillRect/>
          </a:stretch>
        </p:blipFill>
        <p:spPr>
          <a:xfrm>
            <a:off x="3271591" y="1261242"/>
            <a:ext cx="5648817" cy="5444358"/>
          </a:xfrm>
          <a:prstGeom prst="rect">
            <a:avLst/>
          </a:prstGeom>
        </p:spPr>
      </p:pic>
    </p:spTree>
    <p:extLst>
      <p:ext uri="{BB962C8B-B14F-4D97-AF65-F5344CB8AC3E}">
        <p14:creationId xmlns:p14="http://schemas.microsoft.com/office/powerpoint/2010/main" val="156531374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a:t>STEEP </a:t>
            </a:r>
            <a:r>
              <a:rPr lang="en-HK" sz="3600" b="1" dirty="0">
                <a:solidFill>
                  <a:srgbClr val="FF0000"/>
                </a:solidFill>
              </a:rPr>
              <a:t>Macro/General Environment </a:t>
            </a:r>
            <a:r>
              <a:rPr lang="en-HK" sz="3600" dirty="0"/>
              <a:t>Analysis  </a:t>
            </a:r>
          </a:p>
        </p:txBody>
      </p:sp>
      <p:sp>
        <p:nvSpPr>
          <p:cNvPr id="3" name="Content Placeholder 2"/>
          <p:cNvSpPr>
            <a:spLocks noGrp="1"/>
          </p:cNvSpPr>
          <p:nvPr>
            <p:ph idx="1"/>
          </p:nvPr>
        </p:nvSpPr>
        <p:spPr>
          <a:xfrm>
            <a:off x="1981200" y="1484784"/>
            <a:ext cx="8229600" cy="5144616"/>
          </a:xfrm>
        </p:spPr>
        <p:txBody>
          <a:bodyPr>
            <a:normAutofit fontScale="85000" lnSpcReduction="20000"/>
          </a:bodyPr>
          <a:lstStyle/>
          <a:p>
            <a:pPr marL="0" indent="0">
              <a:buNone/>
            </a:pPr>
            <a:r>
              <a:rPr lang="en-HK" b="1" dirty="0"/>
              <a:t>Issue-Fact-impact analysis-recommendation </a:t>
            </a:r>
          </a:p>
          <a:p>
            <a:pPr marL="0" indent="0">
              <a:buNone/>
            </a:pPr>
            <a:r>
              <a:rPr lang="en-HK" dirty="0"/>
              <a:t>Identification of significant issues </a:t>
            </a:r>
          </a:p>
          <a:p>
            <a:pPr marL="0" indent="0">
              <a:buNone/>
            </a:pPr>
            <a:r>
              <a:rPr lang="en-HK" dirty="0"/>
              <a:t>Many social phenomena happened cannot be explained just by social perspectives. </a:t>
            </a:r>
          </a:p>
          <a:p>
            <a:r>
              <a:rPr lang="en-HK" dirty="0"/>
              <a:t>For example, people taking photos are much more frequent than the old days, why? </a:t>
            </a:r>
          </a:p>
          <a:p>
            <a:pPr marL="0" indent="0">
              <a:buNone/>
            </a:pPr>
            <a:r>
              <a:rPr lang="en-HK" dirty="0"/>
              <a:t>Be specific about the factors which exert changes to create a phenomenon.  </a:t>
            </a:r>
          </a:p>
          <a:p>
            <a:r>
              <a:rPr lang="en-HK" dirty="0"/>
              <a:t>For example, people can conveniently take photos with their smartphones is made possible by the new digital, Internet, telecom and micro-processing technologies introduced in recent decade.  </a:t>
            </a:r>
          </a:p>
          <a:p>
            <a:pPr marL="0" indent="0">
              <a:buNone/>
            </a:pPr>
            <a:r>
              <a:rPr lang="en-HK" dirty="0"/>
              <a:t>Identified opportunities (</a:t>
            </a:r>
            <a:r>
              <a:rPr lang="en-HK" dirty="0" err="1"/>
              <a:t>Os</a:t>
            </a:r>
            <a:r>
              <a:rPr lang="en-HK" dirty="0"/>
              <a:t>) and threats (</a:t>
            </a:r>
            <a:r>
              <a:rPr lang="en-HK" dirty="0" err="1"/>
              <a:t>Ts</a:t>
            </a:r>
            <a:r>
              <a:rPr lang="en-HK" dirty="0"/>
              <a:t>) have to be coherently addressed with SWOT matrix strategic options through different levels of strategy alongside with short and long-term consideration  </a:t>
            </a:r>
          </a:p>
        </p:txBody>
      </p:sp>
      <p:sp>
        <p:nvSpPr>
          <p:cNvPr id="4" name="Slide Number Placeholder 3"/>
          <p:cNvSpPr>
            <a:spLocks noGrp="1"/>
          </p:cNvSpPr>
          <p:nvPr>
            <p:ph type="sldNum" sz="quarter" idx="12"/>
          </p:nvPr>
        </p:nvSpPr>
        <p:spPr/>
        <p:txBody>
          <a:bodyPr/>
          <a:lstStyle/>
          <a:p>
            <a:fld id="{348EFBDC-BB53-4A7C-A94D-EC7D67878992}" type="slidenum">
              <a:rPr lang="en-HK" smtClean="0"/>
              <a:t>91</a:t>
            </a:fld>
            <a:endParaRPr lang="en-HK"/>
          </a:p>
        </p:txBody>
      </p:sp>
    </p:spTree>
    <p:extLst>
      <p:ext uri="{BB962C8B-B14F-4D97-AF65-F5344CB8AC3E}">
        <p14:creationId xmlns:p14="http://schemas.microsoft.com/office/powerpoint/2010/main" val="7638045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857"/>
            <a:ext cx="10515600" cy="833054"/>
          </a:xfrm>
        </p:spPr>
        <p:txBody>
          <a:bodyPr>
            <a:normAutofit fontScale="90000"/>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br>
              <a:rPr lang="en-US"/>
            </a:br>
            <a:r>
              <a:rPr lang="en-US" sz="2800"/>
              <a:t>(Future of the Airline Industry 2035, IATA 2018)</a:t>
            </a:r>
            <a:endParaRPr lang="en-HK" sz="280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0412353"/>
              </p:ext>
            </p:extLst>
          </p:nvPr>
        </p:nvGraphicFramePr>
        <p:xfrm>
          <a:off x="1433379" y="816054"/>
          <a:ext cx="9158421" cy="6248400"/>
        </p:xfrm>
        <a:graphic>
          <a:graphicData uri="http://schemas.openxmlformats.org/drawingml/2006/table">
            <a:tbl>
              <a:tblPr firstRow="1" bandRow="1">
                <a:tableStyleId>{5C22544A-7EE6-4342-B048-85BDC9FD1C3A}</a:tableStyleId>
              </a:tblPr>
              <a:tblGrid>
                <a:gridCol w="3052807">
                  <a:extLst>
                    <a:ext uri="{9D8B030D-6E8A-4147-A177-3AD203B41FA5}">
                      <a16:colId xmlns:a16="http://schemas.microsoft.com/office/drawing/2014/main" val="2721312190"/>
                    </a:ext>
                  </a:extLst>
                </a:gridCol>
                <a:gridCol w="3052807">
                  <a:extLst>
                    <a:ext uri="{9D8B030D-6E8A-4147-A177-3AD203B41FA5}">
                      <a16:colId xmlns:a16="http://schemas.microsoft.com/office/drawing/2014/main" val="1061511507"/>
                    </a:ext>
                  </a:extLst>
                </a:gridCol>
                <a:gridCol w="3052807">
                  <a:extLst>
                    <a:ext uri="{9D8B030D-6E8A-4147-A177-3AD203B41FA5}">
                      <a16:colId xmlns:a16="http://schemas.microsoft.com/office/drawing/2014/main" val="589604053"/>
                    </a:ext>
                  </a:extLst>
                </a:gridCol>
              </a:tblGrid>
              <a:tr h="357127">
                <a:tc>
                  <a:txBody>
                    <a:bodyPr/>
                    <a:lstStyle/>
                    <a:p>
                      <a:r>
                        <a:rPr lang="en-HK"/>
                        <a:t>Society</a:t>
                      </a:r>
                    </a:p>
                  </a:txBody>
                  <a:tcPr/>
                </a:tc>
                <a:tc>
                  <a:txBody>
                    <a:bodyPr/>
                    <a:lstStyle/>
                    <a:p>
                      <a:r>
                        <a:rPr lang="en-HK"/>
                        <a:t>Technology</a:t>
                      </a:r>
                    </a:p>
                  </a:txBody>
                  <a:tcPr/>
                </a:tc>
                <a:tc>
                  <a:txBody>
                    <a:bodyPr/>
                    <a:lstStyle/>
                    <a:p>
                      <a:r>
                        <a:rPr lang="en-HK"/>
                        <a:t>Environment</a:t>
                      </a:r>
                      <a:r>
                        <a:rPr lang="en-HK" baseline="0"/>
                        <a:t> </a:t>
                      </a:r>
                      <a:endParaRPr lang="en-HK"/>
                    </a:p>
                  </a:txBody>
                  <a:tcPr/>
                </a:tc>
                <a:extLst>
                  <a:ext uri="{0D108BD9-81ED-4DB2-BD59-A6C34878D82A}">
                    <a16:rowId xmlns:a16="http://schemas.microsoft.com/office/drawing/2014/main" val="2568159339"/>
                  </a:ext>
                </a:extLst>
              </a:tr>
              <a:tr h="5743789">
                <a:tc>
                  <a:txBody>
                    <a:bodyPr/>
                    <a:lstStyle/>
                    <a:p>
                      <a:r>
                        <a:rPr lang="en-GB" sz="2000" kern="1200">
                          <a:solidFill>
                            <a:schemeClr val="dk1"/>
                          </a:solidFill>
                          <a:effectLst/>
                          <a:latin typeface="+mn-lt"/>
                          <a:ea typeface="+mn-ea"/>
                          <a:cs typeface="+mn-cs"/>
                        </a:rPr>
                        <a:t>• Urbanization and the growth of megacities </a:t>
                      </a:r>
                    </a:p>
                    <a:p>
                      <a:r>
                        <a:rPr lang="en-GB" sz="2000" kern="1200">
                          <a:solidFill>
                            <a:schemeClr val="dk1"/>
                          </a:solidFill>
                          <a:effectLst/>
                          <a:latin typeface="+mn-lt"/>
                          <a:ea typeface="+mn-ea"/>
                          <a:cs typeface="+mn-cs"/>
                        </a:rPr>
                        <a:t>• Passenger identity and fraud </a:t>
                      </a:r>
                    </a:p>
                    <a:p>
                      <a:r>
                        <a:rPr lang="en-GB" sz="2000" kern="1200">
                          <a:solidFill>
                            <a:schemeClr val="dk1"/>
                          </a:solidFill>
                          <a:effectLst/>
                          <a:latin typeface="+mn-lt"/>
                          <a:ea typeface="+mn-ea"/>
                          <a:cs typeface="+mn-cs"/>
                        </a:rPr>
                        <a:t>• Global aging </a:t>
                      </a:r>
                    </a:p>
                    <a:p>
                      <a:r>
                        <a:rPr lang="en-GB" sz="2000" kern="1200">
                          <a:solidFill>
                            <a:schemeClr val="dk1"/>
                          </a:solidFill>
                          <a:effectLst/>
                          <a:latin typeface="+mn-lt"/>
                          <a:ea typeface="+mn-ea"/>
                          <a:cs typeface="+mn-cs"/>
                        </a:rPr>
                        <a:t>• Middle class growth in China and the Asia- Pacific region </a:t>
                      </a:r>
                    </a:p>
                    <a:p>
                      <a:r>
                        <a:rPr lang="en-GB" sz="2000" kern="1200">
                          <a:solidFill>
                            <a:schemeClr val="dk1"/>
                          </a:solidFill>
                          <a:effectLst/>
                          <a:latin typeface="+mn-lt"/>
                          <a:ea typeface="+mn-ea"/>
                          <a:cs typeface="+mn-cs"/>
                        </a:rPr>
                        <a:t>• New modes of consumption </a:t>
                      </a:r>
                    </a:p>
                    <a:p>
                      <a:r>
                        <a:rPr lang="en-GB" sz="2000" kern="1200">
                          <a:solidFill>
                            <a:schemeClr val="dk1"/>
                          </a:solidFill>
                          <a:effectLst/>
                          <a:latin typeface="+mn-lt"/>
                          <a:ea typeface="+mn-ea"/>
                          <a:cs typeface="+mn-cs"/>
                        </a:rPr>
                        <a:t>• Tensions between data privacy and surveillance </a:t>
                      </a:r>
                    </a:p>
                    <a:p>
                      <a:r>
                        <a:rPr lang="en-GB" sz="2000" kern="1200">
                          <a:solidFill>
                            <a:schemeClr val="dk1"/>
                          </a:solidFill>
                          <a:effectLst/>
                          <a:latin typeface="+mn-lt"/>
                          <a:ea typeface="+mn-ea"/>
                          <a:cs typeface="+mn-cs"/>
                        </a:rPr>
                        <a:t>• Global population growth driven by Asia and Africa </a:t>
                      </a:r>
                    </a:p>
                    <a:p>
                      <a:r>
                        <a:rPr lang="en-GB" sz="2000" kern="1200">
                          <a:solidFill>
                            <a:schemeClr val="dk1"/>
                          </a:solidFill>
                          <a:effectLst/>
                          <a:latin typeface="+mn-lt"/>
                          <a:ea typeface="+mn-ea"/>
                          <a:cs typeface="+mn-cs"/>
                        </a:rPr>
                        <a:t>• Shifting ethnic, political and religious identity </a:t>
                      </a:r>
                    </a:p>
                    <a:p>
                      <a:r>
                        <a:rPr lang="en-GB" sz="2000" kern="1200">
                          <a:solidFill>
                            <a:schemeClr val="dk1"/>
                          </a:solidFill>
                          <a:effectLst/>
                          <a:latin typeface="+mn-lt"/>
                          <a:ea typeface="+mn-ea"/>
                          <a:cs typeface="+mn-cs"/>
                        </a:rPr>
                        <a:t>• Disability, fitness and health </a:t>
                      </a:r>
                    </a:p>
                    <a:p>
                      <a:endParaRPr lang="en-HK" sz="2000"/>
                    </a:p>
                  </a:txBody>
                  <a:tcPr/>
                </a:tc>
                <a:tc>
                  <a:txBody>
                    <a:bodyPr/>
                    <a:lstStyle/>
                    <a:p>
                      <a:pPr marL="285750" indent="-285750">
                        <a:buFont typeface="Arial" panose="020B0604020202020204" pitchFamily="34" charset="0"/>
                        <a:buChar char="•"/>
                      </a:pPr>
                      <a:r>
                        <a:rPr lang="en-GB" sz="2000" kern="1200">
                          <a:solidFill>
                            <a:schemeClr val="dk1"/>
                          </a:solidFill>
                          <a:effectLst/>
                          <a:latin typeface="+mn-lt"/>
                          <a:ea typeface="+mn-ea"/>
                          <a:cs typeface="+mn-cs"/>
                        </a:rPr>
                        <a:t>Cybersecurity </a:t>
                      </a:r>
                    </a:p>
                    <a:p>
                      <a:r>
                        <a:rPr lang="en-GB" sz="2000" kern="1200">
                          <a:solidFill>
                            <a:schemeClr val="dk1"/>
                          </a:solidFill>
                          <a:effectLst/>
                          <a:latin typeface="+mn-lt"/>
                          <a:ea typeface="+mn-ea"/>
                          <a:cs typeface="+mn-cs"/>
                        </a:rPr>
                        <a:t>• Expanding human potential </a:t>
                      </a:r>
                    </a:p>
                    <a:p>
                      <a:r>
                        <a:rPr lang="en-GB" sz="2000" kern="1200">
                          <a:solidFill>
                            <a:schemeClr val="dk1"/>
                          </a:solidFill>
                          <a:effectLst/>
                          <a:latin typeface="+mn-lt"/>
                          <a:ea typeface="+mn-ea"/>
                          <a:cs typeface="+mn-cs"/>
                        </a:rPr>
                        <a:t>• Robotics and automation </a:t>
                      </a:r>
                    </a:p>
                    <a:p>
                      <a:r>
                        <a:rPr lang="en-GB" sz="2000" kern="1200">
                          <a:solidFill>
                            <a:schemeClr val="dk1"/>
                          </a:solidFill>
                          <a:effectLst/>
                          <a:latin typeface="+mn-lt"/>
                          <a:ea typeface="+mn-ea"/>
                          <a:cs typeface="+mn-cs"/>
                        </a:rPr>
                        <a:t>• 3D Printing and new manufacturing techniques </a:t>
                      </a:r>
                    </a:p>
                    <a:p>
                      <a:r>
                        <a:rPr lang="en-GB" sz="2000" kern="1200">
                          <a:solidFill>
                            <a:schemeClr val="dk1"/>
                          </a:solidFill>
                          <a:effectLst/>
                          <a:latin typeface="+mn-lt"/>
                          <a:ea typeface="+mn-ea"/>
                          <a:cs typeface="+mn-cs"/>
                        </a:rPr>
                        <a:t>• Virtual and augmented reality </a:t>
                      </a:r>
                    </a:p>
                    <a:p>
                      <a:r>
                        <a:rPr lang="en-GB" sz="2000" kern="1200">
                          <a:solidFill>
                            <a:schemeClr val="dk1"/>
                          </a:solidFill>
                          <a:effectLst/>
                          <a:latin typeface="+mn-lt"/>
                          <a:ea typeface="+mn-ea"/>
                          <a:cs typeface="+mn-cs"/>
                        </a:rPr>
                        <a:t>• Internet(s) of Things </a:t>
                      </a:r>
                    </a:p>
                    <a:p>
                      <a:r>
                        <a:rPr lang="en-GB" sz="2000" kern="1200">
                          <a:solidFill>
                            <a:schemeClr val="dk1"/>
                          </a:solidFill>
                          <a:effectLst/>
                          <a:latin typeface="+mn-lt"/>
                          <a:ea typeface="+mn-ea"/>
                          <a:cs typeface="+mn-cs"/>
                        </a:rPr>
                        <a:t>• Alternative fuels and energy sources </a:t>
                      </a:r>
                    </a:p>
                    <a:p>
                      <a:r>
                        <a:rPr lang="en-GB" sz="2000" kern="1200">
                          <a:solidFill>
                            <a:schemeClr val="dk1"/>
                          </a:solidFill>
                          <a:effectLst/>
                          <a:latin typeface="+mn-lt"/>
                          <a:ea typeface="+mn-ea"/>
                          <a:cs typeface="+mn-cs"/>
                        </a:rPr>
                        <a:t>• New aircraft designs </a:t>
                      </a:r>
                    </a:p>
                    <a:p>
                      <a:r>
                        <a:rPr lang="en-GB" sz="2000" kern="1200">
                          <a:solidFill>
                            <a:schemeClr val="dk1"/>
                          </a:solidFill>
                          <a:effectLst/>
                          <a:latin typeface="+mn-lt"/>
                          <a:ea typeface="+mn-ea"/>
                          <a:cs typeface="+mn-cs"/>
                        </a:rPr>
                        <a:t>• Alternative modes of rapid transit </a:t>
                      </a:r>
                    </a:p>
                    <a:p>
                      <a:r>
                        <a:rPr lang="en-GB" sz="2000" kern="1200">
                          <a:solidFill>
                            <a:schemeClr val="dk1"/>
                          </a:solidFill>
                          <a:effectLst/>
                          <a:latin typeface="+mn-lt"/>
                          <a:ea typeface="+mn-ea"/>
                          <a:cs typeface="+mn-cs"/>
                        </a:rPr>
                        <a:t>• Geospatial technology </a:t>
                      </a:r>
                    </a:p>
                    <a:p>
                      <a:endParaRPr lang="en-HK" sz="2000"/>
                    </a:p>
                  </a:txBody>
                  <a:tcPr/>
                </a:tc>
                <a:tc>
                  <a:txBody>
                    <a:bodyPr/>
                    <a:lstStyle/>
                    <a:p>
                      <a:pPr marL="285750" indent="-285750">
                        <a:buFont typeface="Arial" panose="020B0604020202020204" pitchFamily="34" charset="0"/>
                        <a:buChar char="•"/>
                      </a:pPr>
                      <a:r>
                        <a:rPr lang="en-GB" sz="2000" kern="1200" dirty="0">
                          <a:solidFill>
                            <a:schemeClr val="dk1"/>
                          </a:solidFill>
                          <a:effectLst/>
                          <a:latin typeface="+mn-lt"/>
                          <a:ea typeface="+mn-ea"/>
                          <a:cs typeface="+mn-cs"/>
                        </a:rPr>
                        <a:t>Infectious disease and pandemics </a:t>
                      </a:r>
                    </a:p>
                    <a:p>
                      <a:pPr marL="285750" indent="-285750">
                        <a:buFont typeface="Arial" panose="020B0604020202020204" pitchFamily="34" charset="0"/>
                        <a:buChar char="•"/>
                      </a:pPr>
                      <a:r>
                        <a:rPr lang="en-GB" sz="2000" kern="1200" dirty="0">
                          <a:solidFill>
                            <a:schemeClr val="dk1"/>
                          </a:solidFill>
                          <a:effectLst/>
                          <a:latin typeface="+mn-lt"/>
                          <a:ea typeface="+mn-ea"/>
                          <a:cs typeface="+mn-cs"/>
                        </a:rPr>
                        <a:t>International regulation of emissions and noise pollution </a:t>
                      </a:r>
                    </a:p>
                    <a:p>
                      <a:r>
                        <a:rPr lang="en-GB" sz="2000" kern="1200" dirty="0">
                          <a:solidFill>
                            <a:schemeClr val="dk1"/>
                          </a:solidFill>
                          <a:effectLst/>
                          <a:latin typeface="+mn-lt"/>
                          <a:ea typeface="+mn-ea"/>
                          <a:cs typeface="+mn-cs"/>
                        </a:rPr>
                        <a:t>• Resource nationalism </a:t>
                      </a:r>
                    </a:p>
                    <a:p>
                      <a:r>
                        <a:rPr lang="en-GB" sz="2000" kern="1200" dirty="0">
                          <a:solidFill>
                            <a:schemeClr val="dk1"/>
                          </a:solidFill>
                          <a:effectLst/>
                          <a:latin typeface="+mn-lt"/>
                          <a:ea typeface="+mn-ea"/>
                          <a:cs typeface="+mn-cs"/>
                        </a:rPr>
                        <a:t>• Personal carbon quotas </a:t>
                      </a:r>
                    </a:p>
                    <a:p>
                      <a:r>
                        <a:rPr lang="en-GB" sz="2000" kern="1200" dirty="0">
                          <a:solidFill>
                            <a:schemeClr val="dk1"/>
                          </a:solidFill>
                          <a:effectLst/>
                          <a:latin typeface="+mn-lt"/>
                          <a:ea typeface="+mn-ea"/>
                          <a:cs typeface="+mn-cs"/>
                        </a:rPr>
                        <a:t>• Water and food security </a:t>
                      </a:r>
                    </a:p>
                    <a:p>
                      <a:r>
                        <a:rPr lang="en-GB" sz="2000" kern="1200" dirty="0">
                          <a:solidFill>
                            <a:schemeClr val="dk1"/>
                          </a:solidFill>
                          <a:effectLst/>
                          <a:latin typeface="+mn-lt"/>
                          <a:ea typeface="+mn-ea"/>
                          <a:cs typeface="+mn-cs"/>
                        </a:rPr>
                        <a:t>• Environmental activism </a:t>
                      </a:r>
                    </a:p>
                    <a:p>
                      <a:r>
                        <a:rPr lang="en-GB" sz="2000" kern="1200" dirty="0">
                          <a:solidFill>
                            <a:schemeClr val="dk1"/>
                          </a:solidFill>
                          <a:effectLst/>
                          <a:latin typeface="+mn-lt"/>
                          <a:ea typeface="+mn-ea"/>
                          <a:cs typeface="+mn-cs"/>
                        </a:rPr>
                        <a:t>• Extreme weather events </a:t>
                      </a:r>
                    </a:p>
                    <a:p>
                      <a:r>
                        <a:rPr lang="en-GB" sz="2000" kern="1200" dirty="0">
                          <a:solidFill>
                            <a:schemeClr val="dk1"/>
                          </a:solidFill>
                          <a:effectLst/>
                          <a:latin typeface="+mn-lt"/>
                          <a:ea typeface="+mn-ea"/>
                          <a:cs typeface="+mn-cs"/>
                        </a:rPr>
                        <a:t>• Rising sea levels and reclaimed habitats </a:t>
                      </a:r>
                    </a:p>
                    <a:p>
                      <a:r>
                        <a:rPr lang="en-GB" sz="2000" kern="1200" dirty="0">
                          <a:solidFill>
                            <a:schemeClr val="dk1"/>
                          </a:solidFill>
                          <a:effectLst/>
                          <a:latin typeface="+mn-lt"/>
                          <a:ea typeface="+mn-ea"/>
                          <a:cs typeface="+mn-cs"/>
                        </a:rPr>
                        <a:t>• Human-controlled weather </a:t>
                      </a:r>
                    </a:p>
                    <a:p>
                      <a:r>
                        <a:rPr lang="en-GB" sz="2000" kern="1200" dirty="0">
                          <a:solidFill>
                            <a:schemeClr val="dk1"/>
                          </a:solidFill>
                          <a:effectLst/>
                          <a:latin typeface="+mn-lt"/>
                          <a:ea typeface="+mn-ea"/>
                          <a:cs typeface="+mn-cs"/>
                        </a:rPr>
                        <a:t>• Circular economy </a:t>
                      </a:r>
                    </a:p>
                    <a:p>
                      <a:endParaRPr lang="en-GB" sz="2000" kern="1200" dirty="0">
                        <a:solidFill>
                          <a:schemeClr val="dk1"/>
                        </a:solidFill>
                        <a:effectLst/>
                        <a:latin typeface="+mn-lt"/>
                        <a:ea typeface="+mn-ea"/>
                        <a:cs typeface="+mn-cs"/>
                      </a:endParaRPr>
                    </a:p>
                  </a:txBody>
                  <a:tcPr/>
                </a:tc>
                <a:extLst>
                  <a:ext uri="{0D108BD9-81ED-4DB2-BD59-A6C34878D82A}">
                    <a16:rowId xmlns:a16="http://schemas.microsoft.com/office/drawing/2014/main" val="1617855756"/>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92</a:t>
            </a:fld>
            <a:endParaRPr lang="en-HK"/>
          </a:p>
        </p:txBody>
      </p:sp>
    </p:spTree>
    <p:extLst>
      <p:ext uri="{BB962C8B-B14F-4D97-AF65-F5344CB8AC3E}">
        <p14:creationId xmlns:p14="http://schemas.microsoft.com/office/powerpoint/2010/main" val="62452035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2" y="0"/>
            <a:ext cx="10515600" cy="1325563"/>
          </a:xfrm>
        </p:spPr>
        <p:txBody>
          <a:bodyPr>
            <a:normAutofit/>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br>
              <a:rPr lang="en-US" sz="4000">
                <a:solidFill>
                  <a:prstClr val="black"/>
                </a:solidFill>
              </a:rPr>
            </a:br>
            <a:r>
              <a:rPr lang="en-US" sz="2500">
                <a:solidFill>
                  <a:prstClr val="black"/>
                </a:solidFill>
              </a:rPr>
              <a:t>(Future of the Airline Industry 2035, IATA 2018)</a:t>
            </a:r>
            <a:endParaRPr lang="en-HK"/>
          </a:p>
        </p:txBody>
      </p:sp>
      <p:graphicFrame>
        <p:nvGraphicFramePr>
          <p:cNvPr id="6" name="Content Placeholder 5"/>
          <p:cNvGraphicFramePr>
            <a:graphicFrameLocks noGrp="1"/>
          </p:cNvGraphicFramePr>
          <p:nvPr>
            <p:ph idx="1"/>
          </p:nvPr>
        </p:nvGraphicFramePr>
        <p:xfrm>
          <a:off x="838200" y="1065433"/>
          <a:ext cx="10515600" cy="582273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907913517"/>
                    </a:ext>
                  </a:extLst>
                </a:gridCol>
                <a:gridCol w="5257800">
                  <a:extLst>
                    <a:ext uri="{9D8B030D-6E8A-4147-A177-3AD203B41FA5}">
                      <a16:colId xmlns:a16="http://schemas.microsoft.com/office/drawing/2014/main" val="3673596238"/>
                    </a:ext>
                  </a:extLst>
                </a:gridCol>
              </a:tblGrid>
              <a:tr h="366810">
                <a:tc>
                  <a:txBody>
                    <a:bodyPr/>
                    <a:lstStyle/>
                    <a:p>
                      <a:r>
                        <a:rPr lang="en-HK"/>
                        <a:t>Economy</a:t>
                      </a:r>
                    </a:p>
                  </a:txBody>
                  <a:tcPr/>
                </a:tc>
                <a:tc>
                  <a:txBody>
                    <a:bodyPr/>
                    <a:lstStyle/>
                    <a:p>
                      <a:r>
                        <a:rPr lang="en-HK" dirty="0"/>
                        <a:t>Politics</a:t>
                      </a:r>
                    </a:p>
                  </a:txBody>
                  <a:tcPr/>
                </a:tc>
                <a:extLst>
                  <a:ext uri="{0D108BD9-81ED-4DB2-BD59-A6C34878D82A}">
                    <a16:rowId xmlns:a16="http://schemas.microsoft.com/office/drawing/2014/main" val="287105627"/>
                  </a:ext>
                </a:extLst>
              </a:tr>
              <a:tr h="3346517">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Global income inequality </a:t>
                      </a:r>
                    </a:p>
                    <a:p>
                      <a:r>
                        <a:rPr lang="en-GB" sz="2200" kern="1200" dirty="0">
                          <a:solidFill>
                            <a:schemeClr val="dk1"/>
                          </a:solidFill>
                          <a:effectLst/>
                          <a:latin typeface="+mn-lt"/>
                          <a:ea typeface="+mn-ea"/>
                          <a:cs typeface="+mn-cs"/>
                        </a:rPr>
                        <a:t>• Strength and volatility of global economy </a:t>
                      </a:r>
                    </a:p>
                    <a:p>
                      <a:r>
                        <a:rPr lang="en-GB" sz="2200" kern="1200" dirty="0">
                          <a:solidFill>
                            <a:schemeClr val="dk1"/>
                          </a:solidFill>
                          <a:effectLst/>
                          <a:latin typeface="+mn-lt"/>
                          <a:ea typeface="+mn-ea"/>
                          <a:cs typeface="+mn-cs"/>
                        </a:rPr>
                        <a:t>• Price of oil </a:t>
                      </a:r>
                    </a:p>
                    <a:p>
                      <a:r>
                        <a:rPr lang="en-GB" sz="2200" kern="1200" dirty="0">
                          <a:solidFill>
                            <a:schemeClr val="dk1"/>
                          </a:solidFill>
                          <a:effectLst/>
                          <a:latin typeface="+mn-lt"/>
                          <a:ea typeface="+mn-ea"/>
                          <a:cs typeface="+mn-cs"/>
                        </a:rPr>
                        <a:t>• Level of integration along air industry supply chain </a:t>
                      </a:r>
                    </a:p>
                    <a:p>
                      <a:r>
                        <a:rPr lang="en-GB" sz="2200" kern="1200" dirty="0">
                          <a:solidFill>
                            <a:schemeClr val="dk1"/>
                          </a:solidFill>
                          <a:effectLst/>
                          <a:latin typeface="+mn-lt"/>
                          <a:ea typeface="+mn-ea"/>
                          <a:cs typeface="+mn-cs"/>
                        </a:rPr>
                        <a:t>• Shift to knowledge-based economy </a:t>
                      </a:r>
                    </a:p>
                    <a:p>
                      <a:r>
                        <a:rPr lang="en-GB" sz="2200" kern="1200" dirty="0">
                          <a:solidFill>
                            <a:schemeClr val="dk1"/>
                          </a:solidFill>
                          <a:effectLst/>
                          <a:latin typeface="+mn-lt"/>
                          <a:ea typeface="+mn-ea"/>
                          <a:cs typeface="+mn-cs"/>
                        </a:rPr>
                        <a:t>• Privatization of infrastructure </a:t>
                      </a:r>
                    </a:p>
                    <a:p>
                      <a:r>
                        <a:rPr lang="en-GB" sz="2200" kern="1200" dirty="0">
                          <a:solidFill>
                            <a:schemeClr val="dk1"/>
                          </a:solidFill>
                          <a:effectLst/>
                          <a:latin typeface="+mn-lt"/>
                          <a:ea typeface="+mn-ea"/>
                          <a:cs typeface="+mn-cs"/>
                        </a:rPr>
                        <a:t>• Concentration of wealth into a "Barbell economy" </a:t>
                      </a:r>
                    </a:p>
                    <a:p>
                      <a:r>
                        <a:rPr lang="en-GB" sz="2200" kern="1200" dirty="0">
                          <a:solidFill>
                            <a:schemeClr val="dk1"/>
                          </a:solidFill>
                          <a:effectLst/>
                          <a:latin typeface="+mn-lt"/>
                          <a:ea typeface="+mn-ea"/>
                          <a:cs typeface="+mn-cs"/>
                        </a:rPr>
                        <a:t>• Unionization of </a:t>
                      </a:r>
                      <a:r>
                        <a:rPr lang="en-GB" sz="2200" kern="1200" dirty="0" err="1">
                          <a:solidFill>
                            <a:schemeClr val="dk1"/>
                          </a:solidFill>
                          <a:effectLst/>
                          <a:latin typeface="+mn-lt"/>
                          <a:ea typeface="+mn-ea"/>
                          <a:cs typeface="+mn-cs"/>
                        </a:rPr>
                        <a:t>labor</a:t>
                      </a:r>
                      <a:r>
                        <a:rPr lang="en-GB" sz="2200" kern="1200" dirty="0">
                          <a:solidFill>
                            <a:schemeClr val="dk1"/>
                          </a:solidFill>
                          <a:effectLst/>
                          <a:latin typeface="+mn-lt"/>
                          <a:ea typeface="+mn-ea"/>
                          <a:cs typeface="+mn-cs"/>
                        </a:rPr>
                        <a:t> and regional independence </a:t>
                      </a:r>
                    </a:p>
                    <a:p>
                      <a:r>
                        <a:rPr lang="en-GB" sz="2200" kern="1200" dirty="0">
                          <a:solidFill>
                            <a:schemeClr val="dk1"/>
                          </a:solidFill>
                          <a:effectLst/>
                          <a:latin typeface="+mn-lt"/>
                          <a:ea typeface="+mn-ea"/>
                          <a:cs typeface="+mn-cs"/>
                        </a:rPr>
                        <a:t>• Open data and radical transparency </a:t>
                      </a:r>
                    </a:p>
                    <a:p>
                      <a:r>
                        <a:rPr lang="en-GB" sz="2200" kern="1200" dirty="0">
                          <a:solidFill>
                            <a:schemeClr val="dk1"/>
                          </a:solidFill>
                          <a:effectLst/>
                          <a:latin typeface="+mn-lt"/>
                          <a:ea typeface="+mn-ea"/>
                          <a:cs typeface="+mn-cs"/>
                        </a:rPr>
                        <a:t>• Changing nature of work and competition for talent </a:t>
                      </a:r>
                    </a:p>
                    <a:p>
                      <a:r>
                        <a:rPr lang="en-GB" sz="2200" kern="1200" dirty="0">
                          <a:solidFill>
                            <a:schemeClr val="dk1"/>
                          </a:solidFill>
                          <a:effectLst/>
                          <a:latin typeface="+mn-lt"/>
                          <a:ea typeface="+mn-ea"/>
                          <a:cs typeface="+mn-cs"/>
                        </a:rPr>
                        <a:t> </a:t>
                      </a:r>
                    </a:p>
                    <a:p>
                      <a:endParaRPr lang="en-HK" sz="2200" dirty="0"/>
                    </a:p>
                  </a:txBody>
                  <a:tcPr/>
                </a:tc>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Bribery and corruption </a:t>
                      </a:r>
                    </a:p>
                    <a:p>
                      <a:r>
                        <a:rPr lang="en-GB" sz="2200" kern="1200" dirty="0">
                          <a:solidFill>
                            <a:schemeClr val="dk1"/>
                          </a:solidFill>
                          <a:effectLst/>
                          <a:latin typeface="+mn-lt"/>
                          <a:ea typeface="+mn-ea"/>
                          <a:cs typeface="+mn-cs"/>
                        </a:rPr>
                        <a:t>• Geopolitical (in)stability </a:t>
                      </a:r>
                    </a:p>
                    <a:p>
                      <a:r>
                        <a:rPr lang="en-GB" sz="2200" kern="1200" dirty="0">
                          <a:solidFill>
                            <a:schemeClr val="dk1"/>
                          </a:solidFill>
                          <a:effectLst/>
                          <a:latin typeface="+mn-lt"/>
                          <a:ea typeface="+mn-ea"/>
                          <a:cs typeface="+mn-cs"/>
                        </a:rPr>
                        <a:t>• Government ownership of airspace and critical infrastructure </a:t>
                      </a:r>
                    </a:p>
                    <a:p>
                      <a:r>
                        <a:rPr lang="en-GB" sz="2200" kern="1200" dirty="0">
                          <a:solidFill>
                            <a:schemeClr val="dk1"/>
                          </a:solidFill>
                          <a:effectLst/>
                          <a:latin typeface="+mn-lt"/>
                          <a:ea typeface="+mn-ea"/>
                          <a:cs typeface="+mn-cs"/>
                        </a:rPr>
                        <a:t>• Strength of governance </a:t>
                      </a:r>
                    </a:p>
                    <a:p>
                      <a:r>
                        <a:rPr lang="en-GB" sz="2200" kern="1200" dirty="0">
                          <a:solidFill>
                            <a:schemeClr val="dk1"/>
                          </a:solidFill>
                          <a:effectLst/>
                          <a:latin typeface="+mn-lt"/>
                          <a:ea typeface="+mn-ea"/>
                          <a:cs typeface="+mn-cs"/>
                        </a:rPr>
                        <a:t>• Anti-competitive decisions </a:t>
                      </a:r>
                    </a:p>
                    <a:p>
                      <a:r>
                        <a:rPr lang="en-GB" sz="2200" kern="1200" dirty="0">
                          <a:solidFill>
                            <a:schemeClr val="dk1"/>
                          </a:solidFill>
                          <a:effectLst/>
                          <a:latin typeface="+mn-lt"/>
                          <a:ea typeface="+mn-ea"/>
                          <a:cs typeface="+mn-cs"/>
                        </a:rPr>
                        <a:t>•  Shifting borders, boundaries, and sovereignty </a:t>
                      </a:r>
                    </a:p>
                    <a:p>
                      <a:r>
                        <a:rPr lang="en-GB" sz="2200" kern="1200" dirty="0">
                          <a:solidFill>
                            <a:schemeClr val="dk1"/>
                          </a:solidFill>
                          <a:effectLst/>
                          <a:latin typeface="+mn-lt"/>
                          <a:ea typeface="+mn-ea"/>
                          <a:cs typeface="+mn-cs"/>
                        </a:rPr>
                        <a:t>• Increasing influence of alternative regional and global institutions </a:t>
                      </a:r>
                    </a:p>
                    <a:p>
                      <a:r>
                        <a:rPr lang="en-GB" sz="2200" kern="1200" dirty="0">
                          <a:solidFill>
                            <a:schemeClr val="dk1"/>
                          </a:solidFill>
                          <a:effectLst/>
                          <a:latin typeface="+mn-lt"/>
                          <a:ea typeface="+mn-ea"/>
                          <a:cs typeface="+mn-cs"/>
                        </a:rPr>
                        <a:t>• Trade protection and disputes  </a:t>
                      </a:r>
                    </a:p>
                    <a:p>
                      <a:endParaRPr lang="en-HK" sz="2200" dirty="0"/>
                    </a:p>
                  </a:txBody>
                  <a:tcPr/>
                </a:tc>
                <a:extLst>
                  <a:ext uri="{0D108BD9-81ED-4DB2-BD59-A6C34878D82A}">
                    <a16:rowId xmlns:a16="http://schemas.microsoft.com/office/drawing/2014/main" val="1117602249"/>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93</a:t>
            </a:fld>
            <a:endParaRPr lang="en-HK"/>
          </a:p>
        </p:txBody>
      </p:sp>
    </p:spTree>
    <p:extLst>
      <p:ext uri="{BB962C8B-B14F-4D97-AF65-F5344CB8AC3E}">
        <p14:creationId xmlns:p14="http://schemas.microsoft.com/office/powerpoint/2010/main" val="345110309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436" y="1"/>
            <a:ext cx="11908220" cy="746234"/>
          </a:xfrm>
        </p:spPr>
        <p:txBody>
          <a:bodyPr/>
          <a:lstStyle/>
          <a:p>
            <a:r>
              <a:rPr lang="en-GB" b="1" dirty="0">
                <a:solidFill>
                  <a:srgbClr val="FF0000"/>
                </a:solidFill>
              </a:rPr>
              <a:t>Industry</a:t>
            </a:r>
            <a:r>
              <a:rPr lang="en-GB" b="1" dirty="0"/>
              <a:t> </a:t>
            </a:r>
            <a:r>
              <a:rPr lang="en-GB" dirty="0"/>
              <a:t>Analysis with Porter’s 5-Force Framework</a:t>
            </a:r>
          </a:p>
        </p:txBody>
      </p:sp>
      <p:sp>
        <p:nvSpPr>
          <p:cNvPr id="4" name="Slide Number Placeholder 3"/>
          <p:cNvSpPr>
            <a:spLocks noGrp="1"/>
          </p:cNvSpPr>
          <p:nvPr>
            <p:ph type="sldNum" sz="quarter" idx="12"/>
          </p:nvPr>
        </p:nvSpPr>
        <p:spPr/>
        <p:txBody>
          <a:bodyPr/>
          <a:lstStyle/>
          <a:p>
            <a:fld id="{348EFBDC-BB53-4A7C-A94D-EC7D67878992}" type="slidenum">
              <a:rPr lang="en-HK" smtClean="0"/>
              <a:t>94</a:t>
            </a:fld>
            <a:endParaRPr lang="en-HK" dirty="0"/>
          </a:p>
        </p:txBody>
      </p:sp>
      <p:pic>
        <p:nvPicPr>
          <p:cNvPr id="9" name="Content Placeholder 8"/>
          <p:cNvPicPr>
            <a:picLocks noGrp="1" noChangeAspect="1"/>
          </p:cNvPicPr>
          <p:nvPr>
            <p:ph idx="1"/>
          </p:nvPr>
        </p:nvPicPr>
        <p:blipFill>
          <a:blip r:embed="rId2"/>
          <a:stretch>
            <a:fillRect/>
          </a:stretch>
        </p:blipFill>
        <p:spPr>
          <a:xfrm>
            <a:off x="2117342" y="746235"/>
            <a:ext cx="7788166" cy="6111765"/>
          </a:xfrm>
          <a:prstGeom prst="rect">
            <a:avLst/>
          </a:prstGeom>
        </p:spPr>
      </p:pic>
    </p:spTree>
    <p:extLst>
      <p:ext uri="{BB962C8B-B14F-4D97-AF65-F5344CB8AC3E}">
        <p14:creationId xmlns:p14="http://schemas.microsoft.com/office/powerpoint/2010/main" val="277165342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563"/>
            <a:ext cx="10515600" cy="1073026"/>
          </a:xfrm>
        </p:spPr>
        <p:txBody>
          <a:bodyPr>
            <a:normAutofit fontScale="90000"/>
          </a:bodyPr>
          <a:lstStyle/>
          <a:p>
            <a:r>
              <a:rPr lang="en-GB" sz="3600" dirty="0"/>
              <a:t>Why macro environment and industry analyses are important to Head domain?</a:t>
            </a:r>
          </a:p>
        </p:txBody>
      </p:sp>
      <p:sp>
        <p:nvSpPr>
          <p:cNvPr id="3" name="Content Placeholder 2"/>
          <p:cNvSpPr>
            <a:spLocks noGrp="1"/>
          </p:cNvSpPr>
          <p:nvPr>
            <p:ph idx="1"/>
          </p:nvPr>
        </p:nvSpPr>
        <p:spPr>
          <a:xfrm>
            <a:off x="838200" y="1144589"/>
            <a:ext cx="10515600" cy="5143293"/>
          </a:xfrm>
        </p:spPr>
        <p:txBody>
          <a:bodyPr/>
          <a:lstStyle/>
          <a:p>
            <a:r>
              <a:rPr lang="en-GB" dirty="0"/>
              <a:t>From corporate strategy perspective </a:t>
            </a:r>
          </a:p>
          <a:p>
            <a:r>
              <a:rPr lang="en-GB" dirty="0"/>
              <a:t>From competitive strategy perspective </a:t>
            </a:r>
          </a:p>
        </p:txBody>
      </p:sp>
      <p:sp>
        <p:nvSpPr>
          <p:cNvPr id="4" name="Slide Number Placeholder 3"/>
          <p:cNvSpPr>
            <a:spLocks noGrp="1"/>
          </p:cNvSpPr>
          <p:nvPr>
            <p:ph type="sldNum" sz="quarter" idx="12"/>
          </p:nvPr>
        </p:nvSpPr>
        <p:spPr/>
        <p:txBody>
          <a:bodyPr/>
          <a:lstStyle/>
          <a:p>
            <a:fld id="{348EFBDC-BB53-4A7C-A94D-EC7D67878992}" type="slidenum">
              <a:rPr lang="en-HK" smtClean="0"/>
              <a:t>95</a:t>
            </a:fld>
            <a:endParaRPr lang="en-HK" dirty="0"/>
          </a:p>
        </p:txBody>
      </p:sp>
      <p:pic>
        <p:nvPicPr>
          <p:cNvPr id="5" name="Picture 4"/>
          <p:cNvPicPr>
            <a:picLocks noChangeAspect="1"/>
          </p:cNvPicPr>
          <p:nvPr/>
        </p:nvPicPr>
        <p:blipFill>
          <a:blip r:embed="rId2"/>
          <a:stretch>
            <a:fillRect/>
          </a:stretch>
        </p:blipFill>
        <p:spPr>
          <a:xfrm>
            <a:off x="838200" y="2448280"/>
            <a:ext cx="4198089" cy="4069201"/>
          </a:xfrm>
          <a:prstGeom prst="rect">
            <a:avLst/>
          </a:prstGeom>
        </p:spPr>
      </p:pic>
      <p:pic>
        <p:nvPicPr>
          <p:cNvPr id="6" name="Picture 5"/>
          <p:cNvPicPr>
            <a:picLocks noChangeAspect="1"/>
          </p:cNvPicPr>
          <p:nvPr/>
        </p:nvPicPr>
        <p:blipFill>
          <a:blip r:embed="rId3"/>
          <a:stretch>
            <a:fillRect/>
          </a:stretch>
        </p:blipFill>
        <p:spPr>
          <a:xfrm>
            <a:off x="6096000" y="2448280"/>
            <a:ext cx="4839001" cy="3925615"/>
          </a:xfrm>
          <a:prstGeom prst="rect">
            <a:avLst/>
          </a:prstGeom>
        </p:spPr>
      </p:pic>
    </p:spTree>
    <p:extLst>
      <p:ext uri="{BB962C8B-B14F-4D97-AF65-F5344CB8AC3E}">
        <p14:creationId xmlns:p14="http://schemas.microsoft.com/office/powerpoint/2010/main" val="224147374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709"/>
            <a:ext cx="8229600" cy="865670"/>
          </a:xfrm>
        </p:spPr>
        <p:txBody>
          <a:bodyPr>
            <a:noAutofit/>
          </a:bodyPr>
          <a:lstStyle/>
          <a:p>
            <a:r>
              <a:rPr lang="en-HK" sz="3200" b="1" dirty="0"/>
              <a:t>Common misconceptions on the 5-Force Model </a:t>
            </a:r>
          </a:p>
        </p:txBody>
      </p:sp>
      <p:sp>
        <p:nvSpPr>
          <p:cNvPr id="3" name="Content Placeholder 2"/>
          <p:cNvSpPr>
            <a:spLocks noGrp="1"/>
          </p:cNvSpPr>
          <p:nvPr>
            <p:ph idx="1"/>
          </p:nvPr>
        </p:nvSpPr>
        <p:spPr>
          <a:xfrm>
            <a:off x="1311165" y="893379"/>
            <a:ext cx="10134601" cy="5935717"/>
          </a:xfrm>
        </p:spPr>
        <p:txBody>
          <a:bodyPr>
            <a:normAutofit fontScale="85000" lnSpcReduction="20000"/>
          </a:bodyPr>
          <a:lstStyle/>
          <a:p>
            <a:r>
              <a:rPr lang="en-HK" dirty="0"/>
              <a:t>Treating Buyer and Supplier groups in same size without noticing that different size of the groups might exert different bargaining power</a:t>
            </a:r>
          </a:p>
          <a:p>
            <a:r>
              <a:rPr lang="en-HK" dirty="0"/>
              <a:t>Buyers and Suppliers are necessary playing zero-sum game and ignore the fact that when both connected can create win-win outcomes through enjoying synergy creation.</a:t>
            </a:r>
          </a:p>
          <a:p>
            <a:r>
              <a:rPr lang="en-HK" dirty="0"/>
              <a:t>Substitute is not from product/service of the same form/type/nature, e.g., fast speed train substitutes airline service but Pepsi is not a substitute of Coke. </a:t>
            </a:r>
          </a:p>
          <a:p>
            <a:r>
              <a:rPr lang="en-HK" dirty="0"/>
              <a:t>Threat of Entry has to be considered with scale and scope of the firm in question, e.g., McDonald’s will not consider a newly opened small hamburger shop next to it as a threat.  However, that small hamburger shop may consider so if it sees a new McDonald’s is coming soon. </a:t>
            </a:r>
          </a:p>
          <a:p>
            <a:r>
              <a:rPr lang="en-HK" dirty="0"/>
              <a:t>Assessing each force by gut feeling rather than its underlying principles.</a:t>
            </a:r>
          </a:p>
          <a:p>
            <a:r>
              <a:rPr lang="en-HK" dirty="0"/>
              <a:t>Without due considerations on the present and future government’s related policies and political influences to all five forces.</a:t>
            </a:r>
          </a:p>
          <a:p>
            <a:r>
              <a:rPr lang="en-HK" dirty="0"/>
              <a:t>Without considering the </a:t>
            </a:r>
            <a:r>
              <a:rPr lang="en-HK" dirty="0" err="1"/>
              <a:t>complementer’s</a:t>
            </a:r>
            <a:r>
              <a:rPr lang="en-HK" dirty="0"/>
              <a:t> and other strategic value chain partner’s effects.</a:t>
            </a:r>
          </a:p>
          <a:p>
            <a:r>
              <a:rPr lang="en-HK" dirty="0"/>
              <a:t>The intensity of rivalry is treated independently without knowing it mirrors the impacts of the other four forces. </a:t>
            </a:r>
          </a:p>
        </p:txBody>
      </p:sp>
      <p:sp>
        <p:nvSpPr>
          <p:cNvPr id="4" name="Slide Number Placeholder 3"/>
          <p:cNvSpPr>
            <a:spLocks noGrp="1"/>
          </p:cNvSpPr>
          <p:nvPr>
            <p:ph type="sldNum" sz="quarter" idx="12"/>
          </p:nvPr>
        </p:nvSpPr>
        <p:spPr/>
        <p:txBody>
          <a:bodyPr/>
          <a:lstStyle/>
          <a:p>
            <a:fld id="{348EFBDC-BB53-4A7C-A94D-EC7D67878992}" type="slidenum">
              <a:rPr lang="en-HK" smtClean="0"/>
              <a:t>96</a:t>
            </a:fld>
            <a:endParaRPr lang="en-HK" dirty="0"/>
          </a:p>
        </p:txBody>
      </p:sp>
    </p:spTree>
    <p:extLst>
      <p:ext uri="{BB962C8B-B14F-4D97-AF65-F5344CB8AC3E}">
        <p14:creationId xmlns:p14="http://schemas.microsoft.com/office/powerpoint/2010/main" val="427081654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lide Number Placeholder 3"/>
          <p:cNvSpPr>
            <a:spLocks noGrp="1"/>
          </p:cNvSpPr>
          <p:nvPr>
            <p:ph type="sldNum" sz="quarter" idx="12"/>
          </p:nvPr>
        </p:nvSpPr>
        <p:spPr/>
        <p:txBody>
          <a:bodyPr/>
          <a:lstStyle/>
          <a:p>
            <a:fld id="{E5C3E32C-97FE-4306-9B89-6B001529EB92}" type="slidenum">
              <a:rPr lang="en-US"/>
              <a:pPr/>
              <a:t>97</a:t>
            </a:fld>
            <a:endParaRPr lang="en-US"/>
          </a:p>
        </p:txBody>
      </p:sp>
      <p:sp>
        <p:nvSpPr>
          <p:cNvPr id="22576" name="Line 48"/>
          <p:cNvSpPr>
            <a:spLocks noChangeShapeType="1"/>
          </p:cNvSpPr>
          <p:nvPr/>
        </p:nvSpPr>
        <p:spPr bwMode="auto">
          <a:xfrm flipH="1" flipV="1">
            <a:off x="4648200" y="10668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3" name="AutoShape 5"/>
          <p:cNvSpPr>
            <a:spLocks noChangeArrowheads="1"/>
          </p:cNvSpPr>
          <p:nvPr/>
        </p:nvSpPr>
        <p:spPr bwMode="auto">
          <a:xfrm>
            <a:off x="1676400" y="4724400"/>
            <a:ext cx="6096000" cy="1295400"/>
          </a:xfrm>
          <a:prstGeom prst="leftRightArrow">
            <a:avLst>
              <a:gd name="adj1" fmla="val 58333"/>
              <a:gd name="adj2" fmla="val 76710"/>
            </a:avLst>
          </a:prstGeom>
          <a:solidFill>
            <a:srgbClr val="FFFFFF"/>
          </a:solidFill>
          <a:ln w="9525">
            <a:solidFill>
              <a:srgbClr val="000000"/>
            </a:solidFill>
            <a:miter lim="800000"/>
            <a:headEnd/>
            <a:tailEnd/>
          </a:ln>
          <a:effectLst>
            <a:outerShdw dist="80322" dir="4293903" algn="ctr" rotWithShape="0">
              <a:schemeClr val="bg2"/>
            </a:outerShdw>
          </a:effectLst>
        </p:spPr>
        <p:txBody>
          <a:bodyPr wrap="none" anchor="ctr"/>
          <a:lstStyle/>
          <a:p>
            <a:endParaRPr lang="en-GB"/>
          </a:p>
        </p:txBody>
      </p:sp>
      <p:sp>
        <p:nvSpPr>
          <p:cNvPr id="22535" name="AutoShape 7"/>
          <p:cNvSpPr>
            <a:spLocks noChangeArrowheads="1"/>
          </p:cNvSpPr>
          <p:nvPr/>
        </p:nvSpPr>
        <p:spPr bwMode="auto">
          <a:xfrm rot="5400000">
            <a:off x="7176294" y="1689894"/>
            <a:ext cx="2640012" cy="1752600"/>
          </a:xfrm>
          <a:prstGeom prst="leftRightArrow">
            <a:avLst>
              <a:gd name="adj1" fmla="val 50000"/>
              <a:gd name="adj2" fmla="val 30127"/>
            </a:avLst>
          </a:prstGeom>
          <a:solidFill>
            <a:srgbClr val="FFFFFF"/>
          </a:solidFill>
          <a:ln w="9525">
            <a:solidFill>
              <a:srgbClr val="000000"/>
            </a:solidFill>
            <a:miter lim="800000"/>
            <a:headEnd/>
            <a:tailEnd/>
          </a:ln>
          <a:effectLst>
            <a:outerShdw dist="102391" dir="1784693" algn="ctr" rotWithShape="0">
              <a:schemeClr val="bg2"/>
            </a:outerShdw>
          </a:effectLst>
        </p:spPr>
        <p:txBody>
          <a:bodyPr wrap="none" anchor="ctr"/>
          <a:lstStyle/>
          <a:p>
            <a:endParaRPr lang="en-GB"/>
          </a:p>
        </p:txBody>
      </p:sp>
      <p:sp>
        <p:nvSpPr>
          <p:cNvPr id="22539" name="Text Box 11"/>
          <p:cNvSpPr txBox="1">
            <a:spLocks noChangeArrowheads="1"/>
          </p:cNvSpPr>
          <p:nvPr/>
        </p:nvSpPr>
        <p:spPr bwMode="auto">
          <a:xfrm>
            <a:off x="1601470" y="237035"/>
            <a:ext cx="7006790" cy="7694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2200" b="1" u="sng" dirty="0">
                <a:solidFill>
                  <a:srgbClr val="002060"/>
                </a:solidFill>
                <a:effectLst>
                  <a:outerShdw blurRad="38100" dist="38100" dir="2700000" algn="tl">
                    <a:srgbClr val="C0C0C0"/>
                  </a:outerShdw>
                </a:effectLst>
                <a:latin typeface="Times New Roman" pitchFamily="18" charset="0"/>
              </a:rPr>
              <a:t>The two dimensional views of the five competitive forces</a:t>
            </a:r>
          </a:p>
          <a:p>
            <a:pPr algn="l"/>
            <a:r>
              <a:rPr lang="en-US" sz="2200" b="1" dirty="0">
                <a:solidFill>
                  <a:srgbClr val="002060"/>
                </a:solidFill>
                <a:effectLst>
                  <a:outerShdw blurRad="38100" dist="38100" dir="2700000" algn="tl">
                    <a:srgbClr val="C0C0C0"/>
                  </a:outerShdw>
                </a:effectLst>
                <a:latin typeface="Times New Roman" pitchFamily="18" charset="0"/>
              </a:rPr>
              <a:t>         </a:t>
            </a:r>
            <a:endParaRPr lang="en-US" sz="2200" b="1" u="sng" dirty="0">
              <a:solidFill>
                <a:srgbClr val="002060"/>
              </a:solidFill>
              <a:effectLst>
                <a:outerShdw blurRad="38100" dist="38100" dir="2700000" algn="tl">
                  <a:srgbClr val="C0C0C0"/>
                </a:outerShdw>
              </a:effectLst>
              <a:latin typeface="Times New Roman" pitchFamily="18" charset="0"/>
            </a:endParaRPr>
          </a:p>
        </p:txBody>
      </p:sp>
      <p:sp>
        <p:nvSpPr>
          <p:cNvPr id="22540" name="Text Box 12"/>
          <p:cNvSpPr txBox="1">
            <a:spLocks noChangeArrowheads="1"/>
          </p:cNvSpPr>
          <p:nvPr/>
        </p:nvSpPr>
        <p:spPr bwMode="auto">
          <a:xfrm>
            <a:off x="3268664" y="4343401"/>
            <a:ext cx="3029997"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b="1" dirty="0">
                <a:solidFill>
                  <a:schemeClr val="tx2"/>
                </a:solidFill>
                <a:latin typeface="Arial Narrow" pitchFamily="34" charset="0"/>
              </a:rPr>
              <a:t>The Primarily Complementary </a:t>
            </a:r>
          </a:p>
          <a:p>
            <a:r>
              <a:rPr lang="en-US" b="1" dirty="0">
                <a:solidFill>
                  <a:schemeClr val="tx2"/>
                </a:solidFill>
                <a:latin typeface="Arial Narrow" pitchFamily="34" charset="0"/>
              </a:rPr>
              <a:t>Dimension </a:t>
            </a:r>
          </a:p>
        </p:txBody>
      </p:sp>
      <p:sp>
        <p:nvSpPr>
          <p:cNvPr id="22541" name="Text Box 13"/>
          <p:cNvSpPr txBox="1">
            <a:spLocks noChangeArrowheads="1"/>
          </p:cNvSpPr>
          <p:nvPr/>
        </p:nvSpPr>
        <p:spPr bwMode="auto">
          <a:xfrm>
            <a:off x="2438400" y="5029200"/>
            <a:ext cx="935038"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suppliers</a:t>
            </a:r>
          </a:p>
        </p:txBody>
      </p:sp>
      <p:sp>
        <p:nvSpPr>
          <p:cNvPr id="22542" name="Text Box 14"/>
          <p:cNvSpPr txBox="1">
            <a:spLocks noChangeArrowheads="1"/>
          </p:cNvSpPr>
          <p:nvPr/>
        </p:nvSpPr>
        <p:spPr bwMode="auto">
          <a:xfrm>
            <a:off x="5964239" y="5029200"/>
            <a:ext cx="1049337"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customers</a:t>
            </a:r>
          </a:p>
        </p:txBody>
      </p:sp>
      <p:sp>
        <p:nvSpPr>
          <p:cNvPr id="22543" name="Text Box 15"/>
          <p:cNvSpPr txBox="1">
            <a:spLocks noChangeArrowheads="1"/>
          </p:cNvSpPr>
          <p:nvPr/>
        </p:nvSpPr>
        <p:spPr bwMode="auto">
          <a:xfrm>
            <a:off x="4189414" y="5195888"/>
            <a:ext cx="106838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Your firm</a:t>
            </a:r>
          </a:p>
        </p:txBody>
      </p:sp>
      <p:sp>
        <p:nvSpPr>
          <p:cNvPr id="22544" name="Text Box 16"/>
          <p:cNvSpPr txBox="1">
            <a:spLocks noChangeArrowheads="1"/>
          </p:cNvSpPr>
          <p:nvPr/>
        </p:nvSpPr>
        <p:spPr bwMode="auto">
          <a:xfrm>
            <a:off x="2667000" y="5757864"/>
            <a:ext cx="4419600" cy="877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700" b="1" dirty="0">
                <a:solidFill>
                  <a:schemeClr val="tx2"/>
                </a:solidFill>
                <a:latin typeface="Arial Narrow" pitchFamily="34" charset="0"/>
              </a:rPr>
              <a:t>Here are many opportunities for cooperation.</a:t>
            </a:r>
          </a:p>
          <a:p>
            <a:pPr algn="l"/>
            <a:r>
              <a:rPr lang="en-US" sz="1700" b="1" dirty="0">
                <a:solidFill>
                  <a:schemeClr val="tx2"/>
                </a:solidFill>
                <a:latin typeface="Arial Narrow" pitchFamily="34" charset="0"/>
              </a:rPr>
              <a:t>In this dimension, though competition is common, cooperation may often be more effective.</a:t>
            </a:r>
          </a:p>
        </p:txBody>
      </p:sp>
      <p:sp>
        <p:nvSpPr>
          <p:cNvPr id="22536" name="AutoShape 8"/>
          <p:cNvSpPr>
            <a:spLocks noChangeArrowheads="1"/>
          </p:cNvSpPr>
          <p:nvPr/>
        </p:nvSpPr>
        <p:spPr bwMode="auto">
          <a:xfrm rot="10800000">
            <a:off x="7620000" y="3651250"/>
            <a:ext cx="1752600" cy="1225550"/>
          </a:xfrm>
          <a:prstGeom prst="downArrow">
            <a:avLst>
              <a:gd name="adj1" fmla="val 50000"/>
              <a:gd name="adj2" fmla="val 25000"/>
            </a:avLst>
          </a:prstGeom>
          <a:solidFill>
            <a:srgbClr val="FFFFFF"/>
          </a:solidFill>
          <a:ln w="9525">
            <a:solidFill>
              <a:srgbClr val="000000"/>
            </a:solidFill>
            <a:miter lim="800000"/>
            <a:headEnd/>
            <a:tailEnd/>
          </a:ln>
          <a:effectLst>
            <a:outerShdw dist="91581" dir="2021404" algn="ctr" rotWithShape="0">
              <a:schemeClr val="bg2"/>
            </a:outerShdw>
          </a:effectLst>
        </p:spPr>
        <p:txBody>
          <a:bodyPr rot="10800000" wrap="none" anchor="ctr"/>
          <a:lstStyle/>
          <a:p>
            <a:endParaRPr lang="en-GB" sz="2400">
              <a:latin typeface="Arial" charset="0"/>
            </a:endParaRPr>
          </a:p>
        </p:txBody>
      </p:sp>
      <p:sp>
        <p:nvSpPr>
          <p:cNvPr id="22545" name="Text Box 17"/>
          <p:cNvSpPr txBox="1">
            <a:spLocks noChangeArrowheads="1"/>
          </p:cNvSpPr>
          <p:nvPr/>
        </p:nvSpPr>
        <p:spPr bwMode="auto">
          <a:xfrm>
            <a:off x="8001001" y="4006850"/>
            <a:ext cx="1020763"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Substitute</a:t>
            </a:r>
          </a:p>
          <a:p>
            <a:r>
              <a:rPr lang="en-US">
                <a:latin typeface="Arial Narrow" pitchFamily="34" charset="0"/>
              </a:rPr>
              <a:t>products</a:t>
            </a:r>
          </a:p>
        </p:txBody>
      </p:sp>
      <p:sp>
        <p:nvSpPr>
          <p:cNvPr id="22534" name="AutoShape 6"/>
          <p:cNvSpPr>
            <a:spLocks noChangeArrowheads="1"/>
          </p:cNvSpPr>
          <p:nvPr/>
        </p:nvSpPr>
        <p:spPr bwMode="auto">
          <a:xfrm>
            <a:off x="7620000" y="620714"/>
            <a:ext cx="1752600" cy="1131887"/>
          </a:xfrm>
          <a:prstGeom prst="downArrow">
            <a:avLst>
              <a:gd name="adj1" fmla="val 50000"/>
              <a:gd name="adj2" fmla="val 25000"/>
            </a:avLst>
          </a:prstGeom>
          <a:solidFill>
            <a:srgbClr val="FFFFFF"/>
          </a:solidFill>
          <a:ln w="9525">
            <a:solidFill>
              <a:srgbClr val="000000"/>
            </a:solidFill>
            <a:miter lim="800000"/>
            <a:headEnd/>
            <a:tailEnd/>
          </a:ln>
          <a:effectLst>
            <a:outerShdw dist="85194" dir="20006097" algn="ctr" rotWithShape="0">
              <a:schemeClr val="bg2"/>
            </a:outerShdw>
          </a:effectLst>
        </p:spPr>
        <p:txBody>
          <a:bodyPr wrap="none" anchor="ctr"/>
          <a:lstStyle/>
          <a:p>
            <a:endParaRPr lang="en-GB" sz="2400">
              <a:latin typeface="Arial" charset="0"/>
            </a:endParaRPr>
          </a:p>
        </p:txBody>
      </p:sp>
      <p:sp>
        <p:nvSpPr>
          <p:cNvPr id="22546" name="Text Box 18"/>
          <p:cNvSpPr txBox="1">
            <a:spLocks noChangeArrowheads="1"/>
          </p:cNvSpPr>
          <p:nvPr/>
        </p:nvSpPr>
        <p:spPr bwMode="auto">
          <a:xfrm>
            <a:off x="8040688" y="685800"/>
            <a:ext cx="863600"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New</a:t>
            </a:r>
          </a:p>
          <a:p>
            <a:r>
              <a:rPr lang="en-US">
                <a:latin typeface="Arial Narrow" pitchFamily="34" charset="0"/>
              </a:rPr>
              <a:t>entrants</a:t>
            </a:r>
          </a:p>
        </p:txBody>
      </p:sp>
      <p:sp>
        <p:nvSpPr>
          <p:cNvPr id="22547" name="Text Box 19"/>
          <p:cNvSpPr txBox="1">
            <a:spLocks noChangeArrowheads="1"/>
          </p:cNvSpPr>
          <p:nvPr/>
        </p:nvSpPr>
        <p:spPr bwMode="auto">
          <a:xfrm>
            <a:off x="8153400" y="2068514"/>
            <a:ext cx="673100" cy="91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a:t>
            </a:r>
          </a:p>
          <a:p>
            <a:r>
              <a:rPr lang="en-US">
                <a:latin typeface="Arial Narrow" pitchFamily="34" charset="0"/>
              </a:rPr>
              <a:t>Direct</a:t>
            </a:r>
          </a:p>
          <a:p>
            <a:r>
              <a:rPr lang="en-US">
                <a:latin typeface="Arial Narrow" pitchFamily="34" charset="0"/>
              </a:rPr>
              <a:t>rivals</a:t>
            </a:r>
          </a:p>
        </p:txBody>
      </p:sp>
      <p:sp>
        <p:nvSpPr>
          <p:cNvPr id="22556" name="Rectangle 28"/>
          <p:cNvSpPr>
            <a:spLocks noChangeArrowheads="1"/>
          </p:cNvSpPr>
          <p:nvPr/>
        </p:nvSpPr>
        <p:spPr bwMode="auto">
          <a:xfrm>
            <a:off x="2895600" y="2209800"/>
            <a:ext cx="3581400" cy="10668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57" name="Rectangle 29"/>
          <p:cNvSpPr>
            <a:spLocks noChangeArrowheads="1"/>
          </p:cNvSpPr>
          <p:nvPr/>
        </p:nvSpPr>
        <p:spPr bwMode="auto">
          <a:xfrm rot="5400000">
            <a:off x="3314700" y="2095500"/>
            <a:ext cx="2819400" cy="12192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60" name="Text Box 32"/>
          <p:cNvSpPr txBox="1">
            <a:spLocks noChangeArrowheads="1"/>
          </p:cNvSpPr>
          <p:nvPr/>
        </p:nvSpPr>
        <p:spPr bwMode="auto">
          <a:xfrm>
            <a:off x="5854700" y="243840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1" name="Text Box 33"/>
          <p:cNvSpPr txBox="1">
            <a:spLocks noChangeArrowheads="1"/>
          </p:cNvSpPr>
          <p:nvPr/>
        </p:nvSpPr>
        <p:spPr bwMode="auto">
          <a:xfrm>
            <a:off x="4605338" y="339725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2" name="Text Box 34"/>
          <p:cNvSpPr txBox="1">
            <a:spLocks noChangeArrowheads="1"/>
          </p:cNvSpPr>
          <p:nvPr/>
        </p:nvSpPr>
        <p:spPr bwMode="auto">
          <a:xfrm>
            <a:off x="4624389" y="1371600"/>
            <a:ext cx="185737" cy="64135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solidFill>
                <a:schemeClr val="bg1"/>
              </a:solidFill>
              <a:latin typeface="Arial Narrow" pitchFamily="34" charset="0"/>
            </a:endParaRPr>
          </a:p>
          <a:p>
            <a:endParaRPr lang="en-US">
              <a:solidFill>
                <a:schemeClr val="bg1"/>
              </a:solidFill>
              <a:latin typeface="Arial Narrow" pitchFamily="34" charset="0"/>
            </a:endParaRPr>
          </a:p>
        </p:txBody>
      </p:sp>
      <p:sp>
        <p:nvSpPr>
          <p:cNvPr id="22531" name="Rectangle 3"/>
          <p:cNvSpPr>
            <a:spLocks noChangeArrowheads="1"/>
          </p:cNvSpPr>
          <p:nvPr/>
        </p:nvSpPr>
        <p:spPr bwMode="auto">
          <a:xfrm rot="5400000">
            <a:off x="3238500" y="2019300"/>
            <a:ext cx="2819400" cy="1219200"/>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2579" name="Group 51"/>
          <p:cNvGrpSpPr>
            <a:grpSpLocks/>
          </p:cNvGrpSpPr>
          <p:nvPr/>
        </p:nvGrpSpPr>
        <p:grpSpPr bwMode="auto">
          <a:xfrm>
            <a:off x="2819400" y="1295400"/>
            <a:ext cx="3581400" cy="2667000"/>
            <a:chOff x="816" y="816"/>
            <a:chExt cx="2256" cy="1680"/>
          </a:xfrm>
        </p:grpSpPr>
        <p:sp>
          <p:nvSpPr>
            <p:cNvPr id="22530" name="Rectangle 2"/>
            <p:cNvSpPr>
              <a:spLocks noChangeArrowheads="1"/>
            </p:cNvSpPr>
            <p:nvPr/>
          </p:nvSpPr>
          <p:spPr bwMode="auto">
            <a:xfrm>
              <a:off x="816" y="1344"/>
              <a:ext cx="2256" cy="672"/>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48" name="Text Box 20"/>
            <p:cNvSpPr txBox="1">
              <a:spLocks noChangeArrowheads="1"/>
            </p:cNvSpPr>
            <p:nvPr/>
          </p:nvSpPr>
          <p:spPr bwMode="auto">
            <a:xfrm>
              <a:off x="1440" y="1391"/>
              <a:ext cx="1056" cy="5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a:solidFill>
                    <a:schemeClr val="bg1"/>
                  </a:solidFill>
                  <a:latin typeface="Arial Narrow" pitchFamily="34" charset="0"/>
                </a:rPr>
                <a:t>Your firm</a:t>
              </a:r>
            </a:p>
            <a:p>
              <a:r>
                <a:rPr lang="en-US" b="1">
                  <a:solidFill>
                    <a:schemeClr val="bg1"/>
                  </a:solidFill>
                  <a:latin typeface="Arial Narrow" pitchFamily="34" charset="0"/>
                </a:rPr>
                <a:t>and its</a:t>
              </a:r>
            </a:p>
            <a:p>
              <a:r>
                <a:rPr lang="en-US" b="1">
                  <a:solidFill>
                    <a:schemeClr val="bg1"/>
                  </a:solidFill>
                  <a:latin typeface="Arial Narrow" pitchFamily="34" charset="0"/>
                </a:rPr>
                <a:t>Direct rivals</a:t>
              </a:r>
            </a:p>
          </p:txBody>
        </p:sp>
        <p:sp>
          <p:nvSpPr>
            <p:cNvPr id="22550" name="Text Box 22"/>
            <p:cNvSpPr txBox="1">
              <a:spLocks noChangeArrowheads="1"/>
            </p:cNvSpPr>
            <p:nvPr/>
          </p:nvSpPr>
          <p:spPr bwMode="auto">
            <a:xfrm>
              <a:off x="846" y="1488"/>
              <a:ext cx="589"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suppliers</a:t>
              </a:r>
            </a:p>
          </p:txBody>
        </p:sp>
        <p:sp>
          <p:nvSpPr>
            <p:cNvPr id="22551" name="Text Box 23"/>
            <p:cNvSpPr txBox="1">
              <a:spLocks noChangeArrowheads="1"/>
            </p:cNvSpPr>
            <p:nvPr/>
          </p:nvSpPr>
          <p:spPr bwMode="auto">
            <a:xfrm>
              <a:off x="2411" y="1488"/>
              <a:ext cx="661"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customers</a:t>
              </a:r>
            </a:p>
          </p:txBody>
        </p:sp>
        <p:sp>
          <p:nvSpPr>
            <p:cNvPr id="22552" name="Text Box 24"/>
            <p:cNvSpPr txBox="1">
              <a:spLocks noChangeArrowheads="1"/>
            </p:cNvSpPr>
            <p:nvPr/>
          </p:nvSpPr>
          <p:spPr bwMode="auto">
            <a:xfrm>
              <a:off x="1632" y="2092"/>
              <a:ext cx="643"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Substitute</a:t>
              </a:r>
            </a:p>
            <a:p>
              <a:r>
                <a:rPr lang="en-US">
                  <a:solidFill>
                    <a:schemeClr val="bg1"/>
                  </a:solidFill>
                  <a:latin typeface="Arial Narrow" pitchFamily="34" charset="0"/>
                </a:rPr>
                <a:t>products</a:t>
              </a:r>
            </a:p>
          </p:txBody>
        </p:sp>
        <p:sp>
          <p:nvSpPr>
            <p:cNvPr id="22553" name="Text Box 25"/>
            <p:cNvSpPr txBox="1">
              <a:spLocks noChangeArrowheads="1"/>
            </p:cNvSpPr>
            <p:nvPr/>
          </p:nvSpPr>
          <p:spPr bwMode="auto">
            <a:xfrm>
              <a:off x="1692" y="816"/>
              <a:ext cx="544"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New</a:t>
              </a:r>
            </a:p>
            <a:p>
              <a:r>
                <a:rPr lang="en-US">
                  <a:solidFill>
                    <a:schemeClr val="bg1"/>
                  </a:solidFill>
                  <a:latin typeface="Arial Narrow" pitchFamily="34" charset="0"/>
                </a:rPr>
                <a:t>entrants</a:t>
              </a:r>
            </a:p>
          </p:txBody>
        </p:sp>
      </p:grpSp>
      <p:sp>
        <p:nvSpPr>
          <p:cNvPr id="22564" name="Text Box 36"/>
          <p:cNvSpPr txBox="1">
            <a:spLocks noChangeArrowheads="1"/>
          </p:cNvSpPr>
          <p:nvPr/>
        </p:nvSpPr>
        <p:spPr bwMode="auto">
          <a:xfrm>
            <a:off x="9296400" y="685801"/>
            <a:ext cx="1371600"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dirty="0">
                <a:solidFill>
                  <a:schemeClr val="accent2"/>
                </a:solidFill>
                <a:latin typeface="Arial Narrow" pitchFamily="34" charset="0"/>
              </a:rPr>
              <a:t>The </a:t>
            </a:r>
          </a:p>
          <a:p>
            <a:r>
              <a:rPr lang="en-US" b="1" dirty="0">
                <a:solidFill>
                  <a:schemeClr val="accent2"/>
                </a:solidFill>
                <a:latin typeface="Arial Narrow" pitchFamily="34" charset="0"/>
              </a:rPr>
              <a:t>Primarily</a:t>
            </a:r>
          </a:p>
          <a:p>
            <a:r>
              <a:rPr lang="en-US" b="1" dirty="0">
                <a:solidFill>
                  <a:schemeClr val="accent2"/>
                </a:solidFill>
                <a:latin typeface="Arial Narrow" pitchFamily="34" charset="0"/>
              </a:rPr>
              <a:t>Competitive</a:t>
            </a:r>
          </a:p>
          <a:p>
            <a:r>
              <a:rPr lang="en-US" b="1" dirty="0">
                <a:solidFill>
                  <a:schemeClr val="accent2"/>
                </a:solidFill>
                <a:latin typeface="Arial Narrow" pitchFamily="34" charset="0"/>
              </a:rPr>
              <a:t>Dimension</a:t>
            </a:r>
          </a:p>
        </p:txBody>
      </p:sp>
      <p:sp>
        <p:nvSpPr>
          <p:cNvPr id="22566" name="Text Box 38"/>
          <p:cNvSpPr txBox="1">
            <a:spLocks noChangeArrowheads="1"/>
          </p:cNvSpPr>
          <p:nvPr/>
        </p:nvSpPr>
        <p:spPr bwMode="auto">
          <a:xfrm>
            <a:off x="9448799" y="2057400"/>
            <a:ext cx="1481959" cy="18158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600" b="1" dirty="0">
                <a:solidFill>
                  <a:srgbClr val="C00000"/>
                </a:solidFill>
                <a:latin typeface="Arial Narrow" pitchFamily="34" charset="0"/>
              </a:rPr>
              <a:t>While important opportunities for cooperation may exist here, competition will logically be more pervasive</a:t>
            </a:r>
          </a:p>
        </p:txBody>
      </p:sp>
      <p:sp>
        <p:nvSpPr>
          <p:cNvPr id="22568" name="Line 40"/>
          <p:cNvSpPr>
            <a:spLocks noChangeShapeType="1"/>
          </p:cNvSpPr>
          <p:nvPr/>
        </p:nvSpPr>
        <p:spPr bwMode="auto">
          <a:xfrm flipH="1">
            <a:off x="2209800" y="25146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69" name="Line 41"/>
          <p:cNvSpPr>
            <a:spLocks noChangeShapeType="1"/>
          </p:cNvSpPr>
          <p:nvPr/>
        </p:nvSpPr>
        <p:spPr bwMode="auto">
          <a:xfrm flipH="1">
            <a:off x="1676400" y="2514600"/>
            <a:ext cx="533400" cy="2895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0" name="Line 42"/>
          <p:cNvSpPr>
            <a:spLocks noChangeShapeType="1"/>
          </p:cNvSpPr>
          <p:nvPr/>
        </p:nvSpPr>
        <p:spPr bwMode="auto">
          <a:xfrm rot="10800000" flipH="1">
            <a:off x="6477000" y="25908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1" name="Line 43"/>
          <p:cNvSpPr>
            <a:spLocks noChangeShapeType="1"/>
          </p:cNvSpPr>
          <p:nvPr/>
        </p:nvSpPr>
        <p:spPr bwMode="auto">
          <a:xfrm rot="-10800000">
            <a:off x="7008813" y="2563813"/>
            <a:ext cx="762000" cy="284321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5" name="Line 47"/>
          <p:cNvSpPr>
            <a:spLocks noChangeShapeType="1"/>
          </p:cNvSpPr>
          <p:nvPr/>
        </p:nvSpPr>
        <p:spPr bwMode="auto">
          <a:xfrm flipH="1" flipV="1">
            <a:off x="4648200" y="40386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7" name="Line 49"/>
          <p:cNvSpPr>
            <a:spLocks noChangeShapeType="1"/>
          </p:cNvSpPr>
          <p:nvPr/>
        </p:nvSpPr>
        <p:spPr bwMode="auto">
          <a:xfrm flipH="1" flipV="1">
            <a:off x="4648200" y="4267200"/>
            <a:ext cx="3429000" cy="609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8" name="Line 50"/>
          <p:cNvSpPr>
            <a:spLocks noChangeShapeType="1"/>
          </p:cNvSpPr>
          <p:nvPr/>
        </p:nvSpPr>
        <p:spPr bwMode="auto">
          <a:xfrm flipV="1">
            <a:off x="4648200" y="609600"/>
            <a:ext cx="3429000" cy="4572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80" name="Text Box 52"/>
          <p:cNvSpPr txBox="1">
            <a:spLocks noChangeArrowheads="1"/>
          </p:cNvSpPr>
          <p:nvPr/>
        </p:nvSpPr>
        <p:spPr bwMode="auto">
          <a:xfrm>
            <a:off x="7086600" y="6096000"/>
            <a:ext cx="2530366" cy="461665"/>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571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2400" b="1" dirty="0" err="1">
                <a:solidFill>
                  <a:schemeClr val="tx2"/>
                </a:solidFill>
              </a:rPr>
              <a:t>Complementors</a:t>
            </a:r>
            <a:endParaRPr lang="en-US" sz="2400" b="1" dirty="0">
              <a:solidFill>
                <a:schemeClr val="tx2"/>
              </a:solidFill>
            </a:endParaRPr>
          </a:p>
        </p:txBody>
      </p:sp>
    </p:spTree>
    <p:extLst>
      <p:ext uri="{BB962C8B-B14F-4D97-AF65-F5344CB8AC3E}">
        <p14:creationId xmlns:p14="http://schemas.microsoft.com/office/powerpoint/2010/main" val="1792676730"/>
      </p:ext>
    </p:extLst>
  </p:cSld>
  <p:clrMapOvr>
    <a:masterClrMapping/>
  </p:clrMapOvr>
  <p:transition>
    <p:randomBa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5687" y="886405"/>
            <a:ext cx="10515600" cy="2852737"/>
          </a:xfrm>
        </p:spPr>
        <p:txBody>
          <a:bodyPr>
            <a:normAutofit/>
          </a:bodyPr>
          <a:lstStyle/>
          <a:p>
            <a:r>
              <a:rPr lang="en-HK" sz="4800" b="1" dirty="0">
                <a:solidFill>
                  <a:srgbClr val="FF0000"/>
                </a:solidFill>
              </a:rPr>
              <a:t>Internal</a:t>
            </a:r>
            <a:r>
              <a:rPr lang="en-HK" sz="4800" dirty="0"/>
              <a:t> Environment – Head Perspective  </a:t>
            </a:r>
          </a:p>
        </p:txBody>
      </p:sp>
      <p:sp>
        <p:nvSpPr>
          <p:cNvPr id="4" name="Text Placeholder 3"/>
          <p:cNvSpPr>
            <a:spLocks noGrp="1"/>
          </p:cNvSpPr>
          <p:nvPr>
            <p:ph type="body" idx="1"/>
          </p:nvPr>
        </p:nvSpPr>
        <p:spPr/>
        <p:txBody>
          <a:bodyPr/>
          <a:lstStyle/>
          <a:p>
            <a:endParaRPr lang="en-HK"/>
          </a:p>
        </p:txBody>
      </p:sp>
      <p:sp>
        <p:nvSpPr>
          <p:cNvPr id="2" name="Slide Number Placeholder 1"/>
          <p:cNvSpPr>
            <a:spLocks noGrp="1"/>
          </p:cNvSpPr>
          <p:nvPr>
            <p:ph type="sldNum" sz="quarter" idx="12"/>
          </p:nvPr>
        </p:nvSpPr>
        <p:spPr/>
        <p:txBody>
          <a:bodyPr/>
          <a:lstStyle/>
          <a:p>
            <a:fld id="{348EFBDC-BB53-4A7C-A94D-EC7D67878992}" type="slidenum">
              <a:rPr lang="en-HK" smtClean="0"/>
              <a:t>98</a:t>
            </a:fld>
            <a:endParaRPr lang="en-HK" dirty="0"/>
          </a:p>
        </p:txBody>
      </p:sp>
    </p:spTree>
    <p:extLst>
      <p:ext uri="{BB962C8B-B14F-4D97-AF65-F5344CB8AC3E}">
        <p14:creationId xmlns:p14="http://schemas.microsoft.com/office/powerpoint/2010/main" val="258463789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055" y="0"/>
            <a:ext cx="10515600" cy="1325563"/>
          </a:xfrm>
        </p:spPr>
        <p:txBody>
          <a:bodyPr/>
          <a:lstStyle/>
          <a:p>
            <a:r>
              <a:rPr lang="en-GB" dirty="0"/>
              <a:t>Derek </a:t>
            </a:r>
            <a:r>
              <a:rPr lang="en-GB" dirty="0" err="1"/>
              <a:t>Abell</a:t>
            </a:r>
            <a:r>
              <a:rPr lang="en-GB" dirty="0"/>
              <a:t> – Business Definition Framework</a:t>
            </a:r>
          </a:p>
        </p:txBody>
      </p:sp>
      <p:pic>
        <p:nvPicPr>
          <p:cNvPr id="5" name="Content Placeholder 4"/>
          <p:cNvPicPr>
            <a:picLocks noGrp="1" noChangeAspect="1"/>
          </p:cNvPicPr>
          <p:nvPr>
            <p:ph idx="1"/>
          </p:nvPr>
        </p:nvPicPr>
        <p:blipFill>
          <a:blip r:embed="rId2"/>
          <a:stretch>
            <a:fillRect/>
          </a:stretch>
        </p:blipFill>
        <p:spPr>
          <a:xfrm>
            <a:off x="906474" y="1103012"/>
            <a:ext cx="10084761" cy="5475889"/>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99</a:t>
            </a:fld>
            <a:endParaRPr lang="en-HK" dirty="0"/>
          </a:p>
        </p:txBody>
      </p:sp>
    </p:spTree>
    <p:extLst>
      <p:ext uri="{BB962C8B-B14F-4D97-AF65-F5344CB8AC3E}">
        <p14:creationId xmlns:p14="http://schemas.microsoft.com/office/powerpoint/2010/main" val="86289672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320856"/>
            <a:ext cx="10515600" cy="2852737"/>
          </a:xfrm>
        </p:spPr>
        <p:txBody>
          <a:bodyPr>
            <a:normAutofit fontScale="90000"/>
          </a:bodyPr>
          <a:lstStyle/>
          <a:p>
            <a:pPr algn="ctr"/>
            <a:br>
              <a:rPr lang="en-GB" b="1" dirty="0"/>
            </a:br>
            <a:br>
              <a:rPr lang="en-GB" b="1" dirty="0"/>
            </a:br>
            <a:br>
              <a:rPr lang="en-GB" b="1" dirty="0"/>
            </a:br>
            <a:r>
              <a:rPr lang="en-GB" b="1" dirty="0"/>
              <a:t>Discussion</a:t>
            </a:r>
            <a:br>
              <a:rPr lang="en-GB" b="1" dirty="0"/>
            </a:br>
            <a:br>
              <a:rPr lang="en-GB" dirty="0"/>
            </a:br>
            <a:r>
              <a:rPr lang="en-GB" sz="4400" dirty="0"/>
              <a:t>How would </a:t>
            </a:r>
            <a:r>
              <a:rPr lang="en-GB" sz="4400" dirty="0" err="1"/>
              <a:t>Abell’s</a:t>
            </a:r>
            <a:r>
              <a:rPr lang="en-GB" sz="4400" dirty="0"/>
              <a:t> business definition framework help transform a company’s business?</a:t>
            </a:r>
          </a:p>
        </p:txBody>
      </p:sp>
      <p:pic>
        <p:nvPicPr>
          <p:cNvPr id="5" name="Picture 4"/>
          <p:cNvPicPr>
            <a:picLocks noChangeAspect="1"/>
          </p:cNvPicPr>
          <p:nvPr/>
        </p:nvPicPr>
        <p:blipFill>
          <a:blip r:embed="rId2"/>
          <a:stretch>
            <a:fillRect/>
          </a:stretch>
        </p:blipFill>
        <p:spPr>
          <a:xfrm>
            <a:off x="1271752" y="4522953"/>
            <a:ext cx="2619375" cy="1743075"/>
          </a:xfrm>
          <a:prstGeom prst="rect">
            <a:avLst/>
          </a:prstGeom>
        </p:spPr>
      </p:pic>
      <p:pic>
        <p:nvPicPr>
          <p:cNvPr id="6" name="Picture 5"/>
          <p:cNvPicPr>
            <a:picLocks noChangeAspect="1"/>
          </p:cNvPicPr>
          <p:nvPr/>
        </p:nvPicPr>
        <p:blipFill>
          <a:blip r:embed="rId3"/>
          <a:stretch>
            <a:fillRect/>
          </a:stretch>
        </p:blipFill>
        <p:spPr>
          <a:xfrm>
            <a:off x="6489864" y="4216303"/>
            <a:ext cx="4241471" cy="2356373"/>
          </a:xfrm>
          <a:prstGeom prst="rect">
            <a:avLst/>
          </a:prstGeom>
        </p:spPr>
      </p:pic>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100</a:t>
            </a:fld>
            <a:endParaRPr lang="en-HK" dirty="0"/>
          </a:p>
        </p:txBody>
      </p:sp>
    </p:spTree>
    <p:extLst>
      <p:ext uri="{BB962C8B-B14F-4D97-AF65-F5344CB8AC3E}">
        <p14:creationId xmlns:p14="http://schemas.microsoft.com/office/powerpoint/2010/main" val="385395334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918883" y="125506"/>
            <a:ext cx="10947052" cy="1325563"/>
          </a:xfrm>
        </p:spPr>
        <p:txBody>
          <a:bodyPr>
            <a:noAutofit/>
          </a:bodyPr>
          <a:lstStyle/>
          <a:p>
            <a:r>
              <a:rPr lang="en-US" sz="3200" b="1" dirty="0">
                <a:solidFill>
                  <a:srgbClr val="002060"/>
                </a:solidFill>
                <a:latin typeface="Verdana" panose="020B0604030504040204" pitchFamily="34" charset="0"/>
                <a:ea typeface="Verdana" panose="020B0604030504040204" pitchFamily="34" charset="0"/>
              </a:rPr>
              <a:t>Organisational Analysis with Resource-Based Theory (RBT)</a:t>
            </a:r>
            <a:br>
              <a:rPr lang="en-US" sz="3200" b="1" dirty="0">
                <a:solidFill>
                  <a:srgbClr val="002060"/>
                </a:solidFill>
                <a:latin typeface="Verdana" panose="020B0604030504040204" pitchFamily="34" charset="0"/>
                <a:ea typeface="Verdana" panose="020B0604030504040204" pitchFamily="34" charset="0"/>
              </a:rPr>
            </a:br>
            <a:endParaRPr lang="en-US" sz="3200" b="1" dirty="0">
              <a:solidFill>
                <a:srgbClr val="002060"/>
              </a:solidFill>
              <a:latin typeface="Verdana" panose="020B0604030504040204" pitchFamily="34" charset="0"/>
              <a:ea typeface="Verdana" panose="020B0604030504040204" pitchFamily="34" charset="0"/>
            </a:endParaRPr>
          </a:p>
        </p:txBody>
      </p:sp>
      <p:sp>
        <p:nvSpPr>
          <p:cNvPr id="71683" name="Rectangle 3"/>
          <p:cNvSpPr>
            <a:spLocks noGrp="1" noChangeArrowheads="1"/>
          </p:cNvSpPr>
          <p:nvPr>
            <p:ph idx="1"/>
          </p:nvPr>
        </p:nvSpPr>
        <p:spPr>
          <a:xfrm>
            <a:off x="1035424" y="1323602"/>
            <a:ext cx="10515600" cy="4351338"/>
          </a:xfrm>
        </p:spPr>
        <p:txBody>
          <a:bodyPr/>
          <a:lstStyle/>
          <a:p>
            <a:pPr>
              <a:lnSpc>
                <a:spcPct val="90000"/>
              </a:lnSpc>
              <a:buFontTx/>
              <a:buNone/>
            </a:pPr>
            <a:r>
              <a:rPr lang="en-US" dirty="0"/>
              <a:t>The Long-term competitiveness of a company depends on:</a:t>
            </a:r>
          </a:p>
          <a:p>
            <a:pPr>
              <a:lnSpc>
                <a:spcPct val="90000"/>
              </a:lnSpc>
            </a:pPr>
            <a:r>
              <a:rPr lang="en-US" dirty="0"/>
              <a:t>its distinctiveness of resources developed and retained against its competitors;</a:t>
            </a:r>
          </a:p>
          <a:p>
            <a:pPr>
              <a:lnSpc>
                <a:spcPct val="90000"/>
              </a:lnSpc>
            </a:pPr>
            <a:r>
              <a:rPr lang="en-US" dirty="0"/>
              <a:t>the synthesis of resources and capabilities to create distinctive competence; and</a:t>
            </a:r>
          </a:p>
          <a:p>
            <a:pPr>
              <a:lnSpc>
                <a:spcPct val="90000"/>
              </a:lnSpc>
            </a:pPr>
            <a:r>
              <a:rPr lang="en-US" dirty="0"/>
              <a:t>Managing </a:t>
            </a:r>
            <a:r>
              <a:rPr lang="en-US" b="1" dirty="0"/>
              <a:t>VRIO</a:t>
            </a:r>
            <a:r>
              <a:rPr lang="en-US" dirty="0"/>
              <a:t> (Value-Rarity-Imitability-</a:t>
            </a:r>
            <a:r>
              <a:rPr lang="en-US" dirty="0" err="1"/>
              <a:t>Organisation</a:t>
            </a:r>
            <a:r>
              <a:rPr lang="en-US" dirty="0"/>
              <a:t>) to maintain sustainable competitive advantage (Barney 1991)</a:t>
            </a:r>
          </a:p>
        </p:txBody>
      </p:sp>
      <p:sp>
        <p:nvSpPr>
          <p:cNvPr id="6" name="Slide Number Placeholder 5"/>
          <p:cNvSpPr>
            <a:spLocks noGrp="1"/>
          </p:cNvSpPr>
          <p:nvPr>
            <p:ph type="sldNum" sz="quarter" idx="12"/>
          </p:nvPr>
        </p:nvSpPr>
        <p:spPr/>
        <p:txBody>
          <a:bodyPr/>
          <a:lstStyle/>
          <a:p>
            <a:fld id="{3D176CEB-D2AE-4E0C-8D6E-262FBC56D88C}" type="slidenum">
              <a:rPr lang="zh-TW" altLang="en-US"/>
              <a:pPr/>
              <a:t>101</a:t>
            </a:fld>
            <a:endParaRPr lang="en-US" altLang="zh-TW"/>
          </a:p>
        </p:txBody>
      </p:sp>
    </p:spTree>
    <p:extLst>
      <p:ext uri="{BB962C8B-B14F-4D97-AF65-F5344CB8AC3E}">
        <p14:creationId xmlns:p14="http://schemas.microsoft.com/office/powerpoint/2010/main" val="114073080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21" y="134470"/>
            <a:ext cx="10003536" cy="621792"/>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Core Competence Identification and Creation </a:t>
            </a:r>
          </a:p>
        </p:txBody>
      </p:sp>
      <p:sp>
        <p:nvSpPr>
          <p:cNvPr id="3" name="Content Placeholder 2"/>
          <p:cNvSpPr>
            <a:spLocks noGrp="1"/>
          </p:cNvSpPr>
          <p:nvPr>
            <p:ph idx="1"/>
          </p:nvPr>
        </p:nvSpPr>
        <p:spPr>
          <a:xfrm>
            <a:off x="973567" y="756262"/>
            <a:ext cx="10088880" cy="6236208"/>
          </a:xfrm>
        </p:spPr>
        <p:txBody>
          <a:bodyPr>
            <a:normAutofit fontScale="62500" lnSpcReduction="20000"/>
          </a:bodyPr>
          <a:lstStyle/>
          <a:p>
            <a:pPr marL="0" indent="0">
              <a:buNone/>
            </a:pPr>
            <a:r>
              <a:rPr lang="en-US" sz="3200"/>
              <a:t>Core competence is created with HR facilitated structural process to coordinate/integrate with diverse, organizational resources and capabilities (functional skills, e.g., R&amp;D, programming, operations, marketing) and supported by organizational infrastructure to drive the business model of a firm.</a:t>
            </a:r>
          </a:p>
          <a:p>
            <a:pPr marL="0" indent="0">
              <a:buNone/>
            </a:pPr>
            <a:r>
              <a:rPr lang="en-US" sz="3200"/>
              <a:t>Examples of organizational </a:t>
            </a:r>
            <a:r>
              <a:rPr lang="en-US" sz="3200" b="1"/>
              <a:t>resources</a:t>
            </a:r>
            <a:r>
              <a:rPr lang="en-US" sz="3200"/>
              <a:t>: </a:t>
            </a:r>
          </a:p>
          <a:p>
            <a:pPr marL="0" indent="0">
              <a:buNone/>
            </a:pPr>
            <a:r>
              <a:rPr lang="en-US" sz="3200"/>
              <a:t>1.	Leadership</a:t>
            </a:r>
          </a:p>
          <a:p>
            <a:pPr marL="0" indent="0">
              <a:buNone/>
            </a:pPr>
            <a:r>
              <a:rPr lang="en-US" sz="3200"/>
              <a:t>2.	Entrepreneurship</a:t>
            </a:r>
          </a:p>
          <a:p>
            <a:pPr marL="0" indent="0">
              <a:buNone/>
            </a:pPr>
            <a:r>
              <a:rPr lang="en-US" sz="3200"/>
              <a:t>3.	Strategic intent, vision  </a:t>
            </a:r>
          </a:p>
          <a:p>
            <a:pPr marL="0" indent="0">
              <a:buNone/>
            </a:pPr>
            <a:r>
              <a:rPr lang="en-US" sz="3200"/>
              <a:t>4.	Culture</a:t>
            </a:r>
          </a:p>
          <a:p>
            <a:pPr marL="0" indent="0">
              <a:buNone/>
            </a:pPr>
            <a:r>
              <a:rPr lang="en-US" sz="3200"/>
              <a:t>5.	Training, coaching, mentoring</a:t>
            </a:r>
          </a:p>
          <a:p>
            <a:pPr marL="0" indent="0">
              <a:buNone/>
            </a:pPr>
            <a:r>
              <a:rPr lang="en-US" sz="3200"/>
              <a:t>6.	Operating manual and policy</a:t>
            </a:r>
          </a:p>
          <a:p>
            <a:pPr marL="0" indent="0">
              <a:buNone/>
            </a:pPr>
            <a:r>
              <a:rPr lang="en-US" sz="3200"/>
              <a:t>Organizational </a:t>
            </a:r>
            <a:r>
              <a:rPr lang="en-US" sz="3200" b="1"/>
              <a:t>infrastructure</a:t>
            </a:r>
            <a:r>
              <a:rPr lang="en-US" sz="3200"/>
              <a:t>:</a:t>
            </a:r>
          </a:p>
          <a:p>
            <a:pPr marL="0" indent="0">
              <a:buNone/>
            </a:pPr>
            <a:r>
              <a:rPr lang="en-US" sz="3200"/>
              <a:t>1.	HRM policy and performance evaluation systems</a:t>
            </a:r>
          </a:p>
          <a:p>
            <a:pPr marL="0" indent="0">
              <a:buNone/>
            </a:pPr>
            <a:r>
              <a:rPr lang="en-US" sz="3200"/>
              <a:t>2.	Learning IT systems for archiving, retrieving and disseminating staff 	experience, 	expertise best practices </a:t>
            </a:r>
          </a:p>
          <a:p>
            <a:pPr marL="0" indent="0">
              <a:buNone/>
            </a:pPr>
            <a:r>
              <a:rPr lang="en-US" sz="3200"/>
              <a:t>3.	Technologies, R&amp; D engineering</a:t>
            </a:r>
          </a:p>
          <a:p>
            <a:pPr marL="0" indent="0">
              <a:buNone/>
            </a:pPr>
            <a:r>
              <a:rPr lang="en-US" sz="3200"/>
              <a:t>4.	Marketing systems</a:t>
            </a:r>
          </a:p>
          <a:p>
            <a:pPr marL="0" indent="0">
              <a:buNone/>
            </a:pPr>
            <a:r>
              <a:rPr lang="en-US" sz="3200"/>
              <a:t>5.	Operations and production</a:t>
            </a:r>
          </a:p>
          <a:p>
            <a:pPr marL="0" indent="0">
              <a:buNone/>
            </a:pPr>
            <a:r>
              <a:rPr lang="en-US" sz="3200"/>
              <a:t>6.	Logistics systems </a:t>
            </a:r>
          </a:p>
          <a:p>
            <a:pPr marL="0" indent="0">
              <a:buNone/>
            </a:pPr>
            <a:endParaRPr lang="en-HK" sz="2500"/>
          </a:p>
        </p:txBody>
      </p:sp>
      <p:sp>
        <p:nvSpPr>
          <p:cNvPr id="4" name="Slide Number Placeholder 3"/>
          <p:cNvSpPr>
            <a:spLocks noGrp="1"/>
          </p:cNvSpPr>
          <p:nvPr>
            <p:ph type="sldNum" sz="quarter" idx="12"/>
          </p:nvPr>
        </p:nvSpPr>
        <p:spPr/>
        <p:txBody>
          <a:bodyPr/>
          <a:lstStyle/>
          <a:p>
            <a:fld id="{348EFBDC-BB53-4A7C-A94D-EC7D67878992}" type="slidenum">
              <a:rPr lang="en-HK" smtClean="0"/>
              <a:t>102</a:t>
            </a:fld>
            <a:endParaRPr lang="en-HK"/>
          </a:p>
        </p:txBody>
      </p:sp>
    </p:spTree>
    <p:extLst>
      <p:ext uri="{BB962C8B-B14F-4D97-AF65-F5344CB8AC3E}">
        <p14:creationId xmlns:p14="http://schemas.microsoft.com/office/powerpoint/2010/main" val="50976693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188" y="-146704"/>
            <a:ext cx="9771529" cy="1143000"/>
          </a:xfrm>
        </p:spPr>
        <p:txBody>
          <a:bodyPr>
            <a:noAutofit/>
          </a:bodyPr>
          <a:lstStyle/>
          <a:p>
            <a:r>
              <a:rPr lang="en-HK" sz="2800" b="1">
                <a:solidFill>
                  <a:srgbClr val="002060"/>
                </a:solidFill>
                <a:latin typeface="Verdana" panose="020B0604030504040204" pitchFamily="34" charset="0"/>
                <a:ea typeface="Verdana" panose="020B0604030504040204" pitchFamily="34" charset="0"/>
              </a:rPr>
              <a:t>Core Competence and Competitive Advantage</a:t>
            </a:r>
          </a:p>
        </p:txBody>
      </p:sp>
      <p:sp>
        <p:nvSpPr>
          <p:cNvPr id="3" name="Content Placeholder 2"/>
          <p:cNvSpPr>
            <a:spLocks noGrp="1"/>
          </p:cNvSpPr>
          <p:nvPr>
            <p:ph idx="1"/>
          </p:nvPr>
        </p:nvSpPr>
        <p:spPr>
          <a:xfrm>
            <a:off x="1116106" y="1006806"/>
            <a:ext cx="9955306" cy="4700501"/>
          </a:xfrm>
        </p:spPr>
        <p:txBody>
          <a:bodyPr>
            <a:normAutofit fontScale="92500" lnSpcReduction="20000"/>
          </a:bodyPr>
          <a:lstStyle/>
          <a:p>
            <a:pPr marL="0" indent="0">
              <a:buNone/>
            </a:pPr>
            <a:r>
              <a:rPr lang="en-HK" dirty="0"/>
              <a:t>Core competence can be considered as a mother and competitive advantages are her children. </a:t>
            </a:r>
          </a:p>
          <a:p>
            <a:pPr marL="0" indent="0">
              <a:buNone/>
            </a:pPr>
            <a:r>
              <a:rPr lang="en-HK" dirty="0"/>
              <a:t>For example, Li &amp; Fung’s core competence in driving its total global supply chain system to provide </a:t>
            </a:r>
            <a:r>
              <a:rPr lang="en-HK" b="1" dirty="0">
                <a:solidFill>
                  <a:srgbClr val="C00000"/>
                </a:solidFill>
              </a:rPr>
              <a:t>CRIAQES</a:t>
            </a:r>
            <a:r>
              <a:rPr lang="en-HK" dirty="0"/>
              <a:t> (customer responsiveness, innovation, agility, quality, efficiency &amp; speed) competitive advantages to its buyers.</a:t>
            </a:r>
          </a:p>
          <a:p>
            <a:pPr marL="0" indent="0">
              <a:buNone/>
            </a:pPr>
            <a:r>
              <a:rPr lang="en-HK" dirty="0"/>
              <a:t>Core competence has seldom created by a single resource or capability, rather it is typically bundled with a series of key resources (e.g., SHK’s core competence in building high quality properties has been created by its organisational resources of quality culture, abilities to recruit, retain and develop high-calibre professionals, quality assurance systems).</a:t>
            </a:r>
          </a:p>
          <a:p>
            <a:pPr marL="0" indent="0">
              <a:buNone/>
            </a:pPr>
            <a:r>
              <a:rPr lang="en-HK" dirty="0"/>
              <a:t>Owing to emergence of new technologies (e.g., digital, broadband </a:t>
            </a:r>
            <a:r>
              <a:rPr lang="en-HK" dirty="0" err="1"/>
              <a:t>wifi</a:t>
            </a:r>
            <a:r>
              <a:rPr lang="en-HK" dirty="0"/>
              <a:t>) existing core competence (e.g., Kodak’s film-based photography) can turn into core rigidity, which can stifle the firm’s transformation.   </a:t>
            </a:r>
          </a:p>
        </p:txBody>
      </p:sp>
      <p:sp>
        <p:nvSpPr>
          <p:cNvPr id="4" name="Slide Number Placeholder 3"/>
          <p:cNvSpPr>
            <a:spLocks noGrp="1"/>
          </p:cNvSpPr>
          <p:nvPr>
            <p:ph type="sldNum" sz="quarter" idx="12"/>
          </p:nvPr>
        </p:nvSpPr>
        <p:spPr/>
        <p:txBody>
          <a:bodyPr/>
          <a:lstStyle/>
          <a:p>
            <a:fld id="{348EFBDC-BB53-4A7C-A94D-EC7D67878992}" type="slidenum">
              <a:rPr lang="en-HK" smtClean="0"/>
              <a:t>103</a:t>
            </a:fld>
            <a:endParaRPr lang="en-HK"/>
          </a:p>
        </p:txBody>
      </p:sp>
    </p:spTree>
    <p:extLst>
      <p:ext uri="{BB962C8B-B14F-4D97-AF65-F5344CB8AC3E}">
        <p14:creationId xmlns:p14="http://schemas.microsoft.com/office/powerpoint/2010/main" val="427821496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Number Placeholder 3"/>
          <p:cNvSpPr>
            <a:spLocks noGrp="1"/>
          </p:cNvSpPr>
          <p:nvPr>
            <p:ph type="sldNum" sz="quarter" idx="12"/>
          </p:nvPr>
        </p:nvSpPr>
        <p:spPr/>
        <p:txBody>
          <a:bodyPr/>
          <a:lstStyle/>
          <a:p>
            <a:fld id="{7417B161-87F4-4EC8-B2CC-7770331C047C}" type="slidenum">
              <a:rPr lang="zh-TW" altLang="en-US"/>
              <a:pPr/>
              <a:t>104</a:t>
            </a:fld>
            <a:endParaRPr lang="en-US" altLang="zh-TW"/>
          </a:p>
        </p:txBody>
      </p:sp>
      <p:sp>
        <p:nvSpPr>
          <p:cNvPr id="59394" name="Text Box 2"/>
          <p:cNvSpPr txBox="1">
            <a:spLocks noChangeArrowheads="1"/>
          </p:cNvSpPr>
          <p:nvPr/>
        </p:nvSpPr>
        <p:spPr bwMode="auto">
          <a:xfrm>
            <a:off x="1371600" y="241291"/>
            <a:ext cx="9525000" cy="88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kumimoji="1" lang="en-US" altLang="zh-CN" sz="2600" b="1" dirty="0">
                <a:solidFill>
                  <a:srgbClr val="990033"/>
                </a:solidFill>
                <a:ea typeface="宋体" pitchFamily="2" charset="-122"/>
              </a:rPr>
              <a:t>The Roots of Competitive Advantage and</a:t>
            </a:r>
          </a:p>
          <a:p>
            <a:pPr algn="ctr"/>
            <a:r>
              <a:rPr kumimoji="1" lang="en-US" altLang="zh-CN" sz="2600" b="1" dirty="0">
                <a:solidFill>
                  <a:srgbClr val="990033"/>
                </a:solidFill>
                <a:ea typeface="宋体" pitchFamily="2" charset="-122"/>
              </a:rPr>
              <a:t>Creating Above Average Profit</a:t>
            </a:r>
          </a:p>
        </p:txBody>
      </p:sp>
      <p:sp>
        <p:nvSpPr>
          <p:cNvPr id="59395" name="Text Box 3"/>
          <p:cNvSpPr txBox="1">
            <a:spLocks noChangeArrowheads="1"/>
          </p:cNvSpPr>
          <p:nvPr/>
        </p:nvSpPr>
        <p:spPr bwMode="auto">
          <a:xfrm>
            <a:off x="6858000" y="1238250"/>
            <a:ext cx="16764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Sustainable CA</a:t>
            </a:r>
          </a:p>
        </p:txBody>
      </p:sp>
      <p:sp>
        <p:nvSpPr>
          <p:cNvPr id="59396" name="Text Box 4"/>
          <p:cNvSpPr txBox="1">
            <a:spLocks noChangeArrowheads="1"/>
          </p:cNvSpPr>
          <p:nvPr/>
        </p:nvSpPr>
        <p:spPr bwMode="auto">
          <a:xfrm>
            <a:off x="5791200" y="2152651"/>
            <a:ext cx="3200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Competitive Advantage (CA)</a:t>
            </a:r>
          </a:p>
          <a:p>
            <a:pPr algn="ctr"/>
            <a:r>
              <a:rPr kumimoji="1" lang="en-US" altLang="zh-TW" sz="1600"/>
              <a:t>to earn above average profit</a:t>
            </a:r>
          </a:p>
        </p:txBody>
      </p:sp>
      <p:sp>
        <p:nvSpPr>
          <p:cNvPr id="59397" name="Text Box 5"/>
          <p:cNvSpPr txBox="1">
            <a:spLocks noChangeArrowheads="1"/>
          </p:cNvSpPr>
          <p:nvPr/>
        </p:nvSpPr>
        <p:spPr bwMode="auto">
          <a:xfrm>
            <a:off x="2514600" y="1137275"/>
            <a:ext cx="2057400" cy="1446550"/>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kumimoji="1" lang="en-US" altLang="zh-TW" sz="1400" b="1" u="sng" dirty="0" err="1"/>
              <a:t>Substainability</a:t>
            </a:r>
            <a:r>
              <a:rPr kumimoji="1" lang="en-US" altLang="zh-TW" sz="1400" b="1" u="sng" dirty="0"/>
              <a:t> Test</a:t>
            </a:r>
          </a:p>
          <a:p>
            <a:r>
              <a:rPr kumimoji="1" lang="en-US" altLang="zh-CN" b="1" dirty="0">
                <a:solidFill>
                  <a:srgbClr val="FF0000"/>
                </a:solidFill>
              </a:rPr>
              <a:t>V</a:t>
            </a:r>
            <a:r>
              <a:rPr kumimoji="1" lang="en-US" altLang="zh-CN" sz="1600" dirty="0"/>
              <a:t>alue</a:t>
            </a:r>
          </a:p>
          <a:p>
            <a:r>
              <a:rPr kumimoji="1" lang="en-US" altLang="zh-CN" b="1" dirty="0">
                <a:solidFill>
                  <a:srgbClr val="FF0000"/>
                </a:solidFill>
              </a:rPr>
              <a:t>R</a:t>
            </a:r>
            <a:r>
              <a:rPr kumimoji="1" lang="en-US" altLang="zh-CN" sz="1600" dirty="0"/>
              <a:t>arity  </a:t>
            </a:r>
          </a:p>
          <a:p>
            <a:r>
              <a:rPr kumimoji="1" lang="en-US" altLang="zh-CN" b="1" dirty="0">
                <a:solidFill>
                  <a:srgbClr val="FF0000"/>
                </a:solidFill>
              </a:rPr>
              <a:t>I</a:t>
            </a:r>
            <a:r>
              <a:rPr kumimoji="1" lang="en-US" altLang="zh-CN" sz="1600" dirty="0"/>
              <a:t>mitability </a:t>
            </a:r>
          </a:p>
          <a:p>
            <a:r>
              <a:rPr kumimoji="1" lang="en-US" altLang="zh-CN" b="1" dirty="0">
                <a:solidFill>
                  <a:srgbClr val="FF0000"/>
                </a:solidFill>
              </a:rPr>
              <a:t>O</a:t>
            </a:r>
            <a:r>
              <a:rPr kumimoji="1" lang="en-US" altLang="zh-CN" sz="1600" dirty="0"/>
              <a:t>rganization</a:t>
            </a:r>
            <a:endParaRPr kumimoji="1" lang="en-US" altLang="zh-CN" b="1" dirty="0"/>
          </a:p>
        </p:txBody>
      </p:sp>
      <p:sp>
        <p:nvSpPr>
          <p:cNvPr id="59398" name="Text Box 6"/>
          <p:cNvSpPr txBox="1">
            <a:spLocks noChangeArrowheads="1"/>
          </p:cNvSpPr>
          <p:nvPr/>
        </p:nvSpPr>
        <p:spPr bwMode="auto">
          <a:xfrm>
            <a:off x="2133600" y="2838451"/>
            <a:ext cx="2819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Industry Key Success Factors &amp; Standards</a:t>
            </a:r>
          </a:p>
        </p:txBody>
      </p:sp>
      <p:sp>
        <p:nvSpPr>
          <p:cNvPr id="59399" name="Text Box 7"/>
          <p:cNvSpPr txBox="1">
            <a:spLocks noChangeArrowheads="1"/>
          </p:cNvSpPr>
          <p:nvPr/>
        </p:nvSpPr>
        <p:spPr bwMode="auto">
          <a:xfrm>
            <a:off x="63246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Production Competence</a:t>
            </a:r>
          </a:p>
        </p:txBody>
      </p:sp>
      <p:sp>
        <p:nvSpPr>
          <p:cNvPr id="59400" name="Text Box 8"/>
          <p:cNvSpPr txBox="1">
            <a:spLocks noChangeArrowheads="1"/>
          </p:cNvSpPr>
          <p:nvPr/>
        </p:nvSpPr>
        <p:spPr bwMode="auto">
          <a:xfrm>
            <a:off x="83058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Marketing Competence</a:t>
            </a:r>
          </a:p>
        </p:txBody>
      </p:sp>
      <p:sp>
        <p:nvSpPr>
          <p:cNvPr id="59401" name="Text Box 9"/>
          <p:cNvSpPr txBox="1">
            <a:spLocks noChangeArrowheads="1"/>
          </p:cNvSpPr>
          <p:nvPr/>
        </p:nvSpPr>
        <p:spPr bwMode="auto">
          <a:xfrm>
            <a:off x="42672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Innovation Competence</a:t>
            </a:r>
          </a:p>
        </p:txBody>
      </p:sp>
      <p:sp>
        <p:nvSpPr>
          <p:cNvPr id="59402" name="Text Box 10"/>
          <p:cNvSpPr txBox="1">
            <a:spLocks noChangeArrowheads="1"/>
          </p:cNvSpPr>
          <p:nvPr/>
        </p:nvSpPr>
        <p:spPr bwMode="auto">
          <a:xfrm>
            <a:off x="4648200" y="4743450"/>
            <a:ext cx="5181600" cy="33655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i="1"/>
              <a:t>Synthesizing (Bundling) Process to Create Competence</a:t>
            </a:r>
          </a:p>
        </p:txBody>
      </p:sp>
      <p:sp>
        <p:nvSpPr>
          <p:cNvPr id="59403" name="Text Box 11"/>
          <p:cNvSpPr txBox="1">
            <a:spLocks noChangeArrowheads="1"/>
          </p:cNvSpPr>
          <p:nvPr/>
        </p:nvSpPr>
        <p:spPr bwMode="auto">
          <a:xfrm>
            <a:off x="4648200" y="54292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Building Critical Resources &amp; Capabilities</a:t>
            </a:r>
          </a:p>
        </p:txBody>
      </p:sp>
      <p:sp>
        <p:nvSpPr>
          <p:cNvPr id="59404" name="Text Box 12"/>
          <p:cNvSpPr txBox="1">
            <a:spLocks noChangeArrowheads="1"/>
          </p:cNvSpPr>
          <p:nvPr/>
        </p:nvSpPr>
        <p:spPr bwMode="auto">
          <a:xfrm>
            <a:off x="4648200" y="61150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Strategic Intent and Strategy</a:t>
            </a:r>
          </a:p>
        </p:txBody>
      </p:sp>
      <p:sp>
        <p:nvSpPr>
          <p:cNvPr id="59405" name="Line 13"/>
          <p:cNvSpPr>
            <a:spLocks noChangeShapeType="1"/>
          </p:cNvSpPr>
          <p:nvPr/>
        </p:nvSpPr>
        <p:spPr bwMode="auto">
          <a:xfrm flipV="1">
            <a:off x="7696200" y="159385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6" name="Line 14"/>
          <p:cNvSpPr>
            <a:spLocks noChangeShapeType="1"/>
          </p:cNvSpPr>
          <p:nvPr/>
        </p:nvSpPr>
        <p:spPr bwMode="auto">
          <a:xfrm>
            <a:off x="4572000" y="177165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7" name="Line 15"/>
          <p:cNvSpPr>
            <a:spLocks noChangeShapeType="1"/>
          </p:cNvSpPr>
          <p:nvPr/>
        </p:nvSpPr>
        <p:spPr bwMode="auto">
          <a:xfrm>
            <a:off x="7162800" y="2762250"/>
            <a:ext cx="0" cy="990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8" name="Line 16"/>
          <p:cNvSpPr>
            <a:spLocks noChangeShapeType="1"/>
          </p:cNvSpPr>
          <p:nvPr/>
        </p:nvSpPr>
        <p:spPr bwMode="auto">
          <a:xfrm>
            <a:off x="49530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9" name="Line 17"/>
          <p:cNvSpPr>
            <a:spLocks noChangeShapeType="1"/>
          </p:cNvSpPr>
          <p:nvPr/>
        </p:nvSpPr>
        <p:spPr bwMode="auto">
          <a:xfrm>
            <a:off x="4953000" y="3524250"/>
            <a:ext cx="441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0" name="Line 18"/>
          <p:cNvSpPr>
            <a:spLocks noChangeShapeType="1"/>
          </p:cNvSpPr>
          <p:nvPr/>
        </p:nvSpPr>
        <p:spPr bwMode="auto">
          <a:xfrm>
            <a:off x="93726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1" name="Line 19"/>
          <p:cNvSpPr>
            <a:spLocks noChangeShapeType="1"/>
          </p:cNvSpPr>
          <p:nvPr/>
        </p:nvSpPr>
        <p:spPr bwMode="auto">
          <a:xfrm>
            <a:off x="4953000" y="314325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2" name="Line 20"/>
          <p:cNvSpPr>
            <a:spLocks noChangeShapeType="1"/>
          </p:cNvSpPr>
          <p:nvPr/>
        </p:nvSpPr>
        <p:spPr bwMode="auto">
          <a:xfrm>
            <a:off x="525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3" name="Line 21"/>
          <p:cNvSpPr>
            <a:spLocks noChangeShapeType="1"/>
          </p:cNvSpPr>
          <p:nvPr/>
        </p:nvSpPr>
        <p:spPr bwMode="auto">
          <a:xfrm flipV="1">
            <a:off x="525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4" name="Line 22"/>
          <p:cNvSpPr>
            <a:spLocks noChangeShapeType="1"/>
          </p:cNvSpPr>
          <p:nvPr/>
        </p:nvSpPr>
        <p:spPr bwMode="auto">
          <a:xfrm>
            <a:off x="7162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5" name="Line 23"/>
          <p:cNvSpPr>
            <a:spLocks noChangeShapeType="1"/>
          </p:cNvSpPr>
          <p:nvPr/>
        </p:nvSpPr>
        <p:spPr bwMode="auto">
          <a:xfrm>
            <a:off x="906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6" name="Line 24"/>
          <p:cNvSpPr>
            <a:spLocks noChangeShapeType="1"/>
          </p:cNvSpPr>
          <p:nvPr/>
        </p:nvSpPr>
        <p:spPr bwMode="auto">
          <a:xfrm flipV="1">
            <a:off x="7162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7" name="Line 25"/>
          <p:cNvSpPr>
            <a:spLocks noChangeShapeType="1"/>
          </p:cNvSpPr>
          <p:nvPr/>
        </p:nvSpPr>
        <p:spPr bwMode="auto">
          <a:xfrm flipV="1">
            <a:off x="906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8" name="Line 26"/>
          <p:cNvSpPr>
            <a:spLocks noChangeShapeType="1"/>
          </p:cNvSpPr>
          <p:nvPr/>
        </p:nvSpPr>
        <p:spPr bwMode="auto">
          <a:xfrm>
            <a:off x="7162800" y="57975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95189885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a:t>Discussion </a:t>
            </a:r>
          </a:p>
        </p:txBody>
      </p:sp>
      <p:sp>
        <p:nvSpPr>
          <p:cNvPr id="3" name="Content Placeholder 2"/>
          <p:cNvSpPr>
            <a:spLocks noGrp="1"/>
          </p:cNvSpPr>
          <p:nvPr>
            <p:ph idx="1"/>
          </p:nvPr>
        </p:nvSpPr>
        <p:spPr>
          <a:xfrm>
            <a:off x="680545" y="1583887"/>
            <a:ext cx="10515600" cy="4351338"/>
          </a:xfrm>
        </p:spPr>
        <p:txBody>
          <a:bodyPr/>
          <a:lstStyle/>
          <a:p>
            <a:pPr marL="0" indent="0">
              <a:buNone/>
            </a:pPr>
            <a:r>
              <a:rPr lang="en-HK" sz="4000" dirty="0">
                <a:solidFill>
                  <a:prstClr val="black"/>
                </a:solidFill>
                <a:ea typeface="+mj-ea"/>
                <a:cs typeface="+mj-cs"/>
              </a:rPr>
              <a:t>Cathay Pacific enjoys highest safety rating for years. Safety and arrival on time flight operations can be a core competence for an airliner.  Apply RBT to illustrate how this competence can be created?</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105</a:t>
            </a:fld>
            <a:endParaRPr lang="en-HK" dirty="0"/>
          </a:p>
        </p:txBody>
      </p:sp>
      <p:pic>
        <p:nvPicPr>
          <p:cNvPr id="5" name="Picture 4"/>
          <p:cNvPicPr>
            <a:picLocks noChangeAspect="1"/>
          </p:cNvPicPr>
          <p:nvPr/>
        </p:nvPicPr>
        <p:blipFill>
          <a:blip r:embed="rId2"/>
          <a:stretch>
            <a:fillRect/>
          </a:stretch>
        </p:blipFill>
        <p:spPr>
          <a:xfrm>
            <a:off x="6096000" y="4141076"/>
            <a:ext cx="4656083" cy="2869326"/>
          </a:xfrm>
          <a:prstGeom prst="rect">
            <a:avLst/>
          </a:prstGeom>
        </p:spPr>
      </p:pic>
    </p:spTree>
    <p:extLst>
      <p:ext uri="{BB962C8B-B14F-4D97-AF65-F5344CB8AC3E}">
        <p14:creationId xmlns:p14="http://schemas.microsoft.com/office/powerpoint/2010/main" val="32829659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3600" dirty="0"/>
              <a:t>VIRO and Sustainability of Competitive Advantage </a:t>
            </a:r>
          </a:p>
        </p:txBody>
      </p:sp>
      <p:sp>
        <p:nvSpPr>
          <p:cNvPr id="3" name="Content Placeholder 2"/>
          <p:cNvSpPr>
            <a:spLocks noGrp="1"/>
          </p:cNvSpPr>
          <p:nvPr>
            <p:ph idx="1"/>
          </p:nvPr>
        </p:nvSpPr>
        <p:spPr/>
        <p:txBody>
          <a:bodyPr>
            <a:normAutofit fontScale="92500"/>
          </a:bodyPr>
          <a:lstStyle/>
          <a:p>
            <a:pPr lvl="0"/>
            <a:r>
              <a:rPr lang="en-HK" sz="2600" dirty="0">
                <a:solidFill>
                  <a:prstClr val="black"/>
                </a:solidFill>
              </a:rPr>
              <a:t>Few competitive advantages can be sustained forever.  </a:t>
            </a:r>
          </a:p>
          <a:p>
            <a:pPr lvl="0"/>
            <a:r>
              <a:rPr lang="en-HK" sz="2600" dirty="0">
                <a:solidFill>
                  <a:prstClr val="black"/>
                </a:solidFill>
              </a:rPr>
              <a:t>The VRIO analysis (Barney &amp; </a:t>
            </a:r>
            <a:r>
              <a:rPr lang="en-HK" sz="2600" dirty="0" err="1">
                <a:solidFill>
                  <a:prstClr val="black"/>
                </a:solidFill>
              </a:rPr>
              <a:t>Hesterly</a:t>
            </a:r>
            <a:r>
              <a:rPr lang="en-HK" sz="2600" dirty="0">
                <a:solidFill>
                  <a:prstClr val="black"/>
                </a:solidFill>
              </a:rPr>
              <a:t> 2006) is a competitive advantage sustainability test framework. The certainty of a sustainable competitive advantage hinges on the level of confidence in answering the four key questions below:</a:t>
            </a:r>
            <a:endParaRPr lang="en-US" sz="2600" dirty="0">
              <a:solidFill>
                <a:prstClr val="black"/>
              </a:solidFill>
            </a:endParaRPr>
          </a:p>
          <a:p>
            <a:pPr lvl="0"/>
            <a:r>
              <a:rPr lang="en-HK" sz="2600" dirty="0">
                <a:solidFill>
                  <a:prstClr val="black"/>
                </a:solidFill>
              </a:rPr>
              <a:t>The Question of Value: "Is the firm able to help capitalise on an opportunity or neutralize an external threat with the competitive advantage?"</a:t>
            </a:r>
            <a:endParaRPr lang="en-US" sz="2600" dirty="0">
              <a:solidFill>
                <a:prstClr val="black"/>
              </a:solidFill>
            </a:endParaRPr>
          </a:p>
          <a:p>
            <a:pPr lvl="0"/>
            <a:r>
              <a:rPr lang="en-HK" sz="2600" dirty="0">
                <a:solidFill>
                  <a:prstClr val="black"/>
                </a:solidFill>
              </a:rPr>
              <a:t>the Question of Rarity: "Is the competitive advantage is rare among the rivalry?“</a:t>
            </a:r>
          </a:p>
          <a:p>
            <a:pPr lvl="0"/>
            <a:r>
              <a:rPr lang="en-HK" sz="2600" dirty="0">
                <a:solidFill>
                  <a:prstClr val="black"/>
                </a:solidFill>
              </a:rPr>
              <a:t>the question of Imitability (Ease/Difficulty to Imitate), and </a:t>
            </a:r>
          </a:p>
          <a:p>
            <a:pPr lvl="0"/>
            <a:r>
              <a:rPr lang="en-HK" sz="2600" dirty="0">
                <a:solidFill>
                  <a:prstClr val="black"/>
                </a:solidFill>
              </a:rPr>
              <a:t>the question of Organization (ability to exploit the incumbent competitive advantage).</a:t>
            </a:r>
            <a:endParaRPr lang="en-US" sz="2600" dirty="0">
              <a:solidFill>
                <a:prstClr val="black"/>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106</a:t>
            </a:fld>
            <a:endParaRPr lang="en-HK" dirty="0"/>
          </a:p>
        </p:txBody>
      </p:sp>
    </p:spTree>
    <p:extLst>
      <p:ext uri="{BB962C8B-B14F-4D97-AF65-F5344CB8AC3E}">
        <p14:creationId xmlns:p14="http://schemas.microsoft.com/office/powerpoint/2010/main" val="148492888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61988"/>
            <a:ext cx="10515600" cy="6785482"/>
          </a:xfrm>
        </p:spPr>
        <p:txBody>
          <a:bodyPr>
            <a:normAutofit/>
          </a:bodyPr>
          <a:lstStyle/>
          <a:p>
            <a:pPr marL="0" indent="0">
              <a:buNone/>
            </a:pPr>
            <a:r>
              <a:rPr lang="en-HK" b="1" dirty="0"/>
              <a:t>The Question of </a:t>
            </a:r>
            <a:r>
              <a:rPr lang="en-HK" b="1" dirty="0">
                <a:solidFill>
                  <a:srgbClr val="FF0000"/>
                </a:solidFill>
              </a:rPr>
              <a:t>Imitability</a:t>
            </a:r>
            <a:r>
              <a:rPr lang="en-HK" b="1" dirty="0"/>
              <a:t>: "Is it difficult to imitate, even if it can be replicated would it be too costly, too time consuming and too risky for a copycat firm?"  The following are the inhibiting factors for replication and imitation attempts:</a:t>
            </a:r>
          </a:p>
          <a:p>
            <a:pPr lvl="0"/>
            <a:r>
              <a:rPr lang="en-HK" sz="2600" dirty="0"/>
              <a:t>Causal Ambiguity – input and output factors may be exposed to imitators but the ‘</a:t>
            </a:r>
            <a:r>
              <a:rPr lang="en-HK" sz="2600" dirty="0" err="1"/>
              <a:t>blackbox</a:t>
            </a:r>
            <a:r>
              <a:rPr lang="en-HK" sz="2600" dirty="0"/>
              <a:t>’ processing has been well-covered up by the firm thus an imitating firm cannot copy the process for replicating a product or service,</a:t>
            </a:r>
            <a:endParaRPr lang="en-US" sz="2600" dirty="0"/>
          </a:p>
          <a:p>
            <a:pPr lvl="0"/>
            <a:r>
              <a:rPr lang="en-HK" sz="2600" dirty="0"/>
              <a:t>Social Complexity - when at least partial creation process of a competitive advantage is intertwined with socialisation and exchanges of ideas and insights among members of, e.g., new product development team, R&amp;D team and other cross-functional teams, such social interactions are tacit therefore very difficult to describe let alone to imitate.  Another example is a strong service culture-driven organisation, its staff tend to serve customer from their hearts, whereas an organisation without service culture tends to be mechanical and lack of sincerity.</a:t>
            </a:r>
            <a:endParaRPr lang="en-US" sz="2600" dirty="0"/>
          </a:p>
        </p:txBody>
      </p:sp>
      <p:sp>
        <p:nvSpPr>
          <p:cNvPr id="4" name="Slide Number Placeholder 3"/>
          <p:cNvSpPr>
            <a:spLocks noGrp="1"/>
          </p:cNvSpPr>
          <p:nvPr>
            <p:ph type="sldNum" sz="quarter" idx="12"/>
          </p:nvPr>
        </p:nvSpPr>
        <p:spPr/>
        <p:txBody>
          <a:bodyPr/>
          <a:lstStyle/>
          <a:p>
            <a:fld id="{348EFBDC-BB53-4A7C-A94D-EC7D67878992}" type="slidenum">
              <a:rPr lang="en-HK" smtClean="0"/>
              <a:t>107</a:t>
            </a:fld>
            <a:endParaRPr lang="en-HK"/>
          </a:p>
        </p:txBody>
      </p:sp>
    </p:spTree>
    <p:extLst>
      <p:ext uri="{BB962C8B-B14F-4D97-AF65-F5344CB8AC3E}">
        <p14:creationId xmlns:p14="http://schemas.microsoft.com/office/powerpoint/2010/main" val="258341074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9575"/>
            <a:ext cx="10458450" cy="236377"/>
          </a:xfrm>
        </p:spPr>
        <p:txBody>
          <a:bodyPr>
            <a:normAutofit fontScale="90000"/>
          </a:bodyPr>
          <a:lstStyle/>
          <a:p>
            <a:r>
              <a:rPr lang="en-HK" dirty="0"/>
              <a:t>Question of Imitability (</a:t>
            </a:r>
            <a:r>
              <a:rPr lang="en-HK" dirty="0" err="1"/>
              <a:t>conti</a:t>
            </a:r>
            <a:r>
              <a:rPr lang="en-HK" dirty="0"/>
              <a:t>)</a:t>
            </a:r>
          </a:p>
        </p:txBody>
      </p:sp>
      <p:sp>
        <p:nvSpPr>
          <p:cNvPr id="3" name="Content Placeholder 2"/>
          <p:cNvSpPr>
            <a:spLocks noGrp="1"/>
          </p:cNvSpPr>
          <p:nvPr>
            <p:ph idx="1"/>
          </p:nvPr>
        </p:nvSpPr>
        <p:spPr>
          <a:xfrm>
            <a:off x="838200" y="1124712"/>
            <a:ext cx="10515600" cy="5577840"/>
          </a:xfrm>
        </p:spPr>
        <p:txBody>
          <a:bodyPr>
            <a:normAutofit lnSpcReduction="10000"/>
          </a:bodyPr>
          <a:lstStyle/>
          <a:p>
            <a:pPr lvl="0"/>
            <a:r>
              <a:rPr lang="en-HK" dirty="0"/>
              <a:t>Patents and other legal registrations - a source of long-term competitive advantage certificated by authority. As a case in point, Philips claims patent infringements from unauthorised CD manufacturers is more profitable than the profit from selling its CD players! </a:t>
            </a:r>
            <a:endParaRPr lang="en-US" dirty="0"/>
          </a:p>
          <a:p>
            <a:pPr lvl="0"/>
            <a:r>
              <a:rPr lang="en-HK" dirty="0"/>
              <a:t>Unique Historical Conditions – for decades or even centuries, a cluster of firms well-established in a city, which products or services, due to accumulated effects of learning and experience curves, are of unique quality in the world, e.g., watches in Geneva, fashions and perfumes in Paris, leather goods in Milan.</a:t>
            </a:r>
            <a:endParaRPr lang="en-US" dirty="0"/>
          </a:p>
          <a:p>
            <a:pPr lvl="0"/>
            <a:r>
              <a:rPr lang="en-HK" dirty="0"/>
              <a:t>Natural endowments – a geological location for centuries endowed with valuable reserves, e.g., oil fields in Saudi Arabia, Gold mines in South Africa, or the soil and climate are best for growing certain precious plantations, e.g., vineyards in Bordeaux, ginsengs grow in </a:t>
            </a:r>
            <a:r>
              <a:rPr lang="en-HK" dirty="0" err="1"/>
              <a:t>Hamyang</a:t>
            </a:r>
            <a:r>
              <a:rPr lang="en-HK" dirty="0"/>
              <a:t>, South Korea.  </a:t>
            </a:r>
            <a:endParaRPr lang="en-US" dirty="0"/>
          </a:p>
          <a:p>
            <a:endParaRPr lang="en-HK"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108</a:t>
            </a:fld>
            <a:endParaRPr lang="en-HK"/>
          </a:p>
        </p:txBody>
      </p:sp>
    </p:spTree>
    <p:extLst>
      <p:ext uri="{BB962C8B-B14F-4D97-AF65-F5344CB8AC3E}">
        <p14:creationId xmlns:p14="http://schemas.microsoft.com/office/powerpoint/2010/main" val="415948139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297" y="365125"/>
            <a:ext cx="11582400" cy="1325563"/>
          </a:xfrm>
        </p:spPr>
        <p:txBody>
          <a:bodyPr>
            <a:normAutofit/>
          </a:bodyPr>
          <a:lstStyle/>
          <a:p>
            <a:pPr algn="ctr"/>
            <a:r>
              <a:rPr lang="en-HK" sz="3600" b="1" dirty="0"/>
              <a:t>Competitive Advantage Sustainability Test with Barney’s VRIO</a:t>
            </a:r>
          </a:p>
        </p:txBody>
      </p:sp>
      <p:pic>
        <p:nvPicPr>
          <p:cNvPr id="4" name="Content Placeholder 3"/>
          <p:cNvPicPr>
            <a:picLocks noGrp="1" noChangeAspect="1"/>
          </p:cNvPicPr>
          <p:nvPr>
            <p:ph idx="1"/>
          </p:nvPr>
        </p:nvPicPr>
        <p:blipFill>
          <a:blip r:embed="rId2"/>
          <a:stretch>
            <a:fillRect/>
          </a:stretch>
        </p:blipFill>
        <p:spPr>
          <a:xfrm>
            <a:off x="4014771" y="1943612"/>
            <a:ext cx="7741400" cy="4351338"/>
          </a:xfrm>
          <a:prstGeom prst="rect">
            <a:avLst/>
          </a:prstGeom>
        </p:spPr>
      </p:pic>
      <p:sp>
        <p:nvSpPr>
          <p:cNvPr id="5" name="TextBox 4"/>
          <p:cNvSpPr txBox="1"/>
          <p:nvPr/>
        </p:nvSpPr>
        <p:spPr>
          <a:xfrm>
            <a:off x="334297" y="2095640"/>
            <a:ext cx="2939845" cy="3693319"/>
          </a:xfrm>
          <a:prstGeom prst="rect">
            <a:avLst/>
          </a:prstGeom>
          <a:solidFill>
            <a:schemeClr val="accent3">
              <a:lumMod val="20000"/>
              <a:lumOff val="80000"/>
            </a:schemeClr>
          </a:solidFill>
          <a:ln>
            <a:solidFill>
              <a:srgbClr val="FF0000"/>
            </a:solidFill>
          </a:ln>
        </p:spPr>
        <p:txBody>
          <a:bodyPr wrap="square" rtlCol="0">
            <a:spAutoFit/>
          </a:bodyPr>
          <a:lstStyle/>
          <a:p>
            <a:r>
              <a:rPr lang="en-HK" b="1" dirty="0">
                <a:solidFill>
                  <a:srgbClr val="FF0000"/>
                </a:solidFill>
              </a:rPr>
              <a:t>Competitive Advantages (firm specific):</a:t>
            </a:r>
          </a:p>
          <a:p>
            <a:pPr marL="285750" indent="-285750">
              <a:buFont typeface="Arial" panose="020B0604020202020204" pitchFamily="34" charset="0"/>
              <a:buChar char="•"/>
            </a:pPr>
            <a:r>
              <a:rPr lang="en-HK" dirty="0"/>
              <a:t>Firm’s infrastructure</a:t>
            </a:r>
          </a:p>
          <a:p>
            <a:pPr marL="285750" indent="-285750">
              <a:buFont typeface="Arial" panose="020B0604020202020204" pitchFamily="34" charset="0"/>
              <a:buChar char="•"/>
            </a:pPr>
            <a:r>
              <a:rPr lang="en-HK" dirty="0"/>
              <a:t>HRM</a:t>
            </a:r>
          </a:p>
          <a:p>
            <a:pPr marL="285750" indent="-285750">
              <a:buFont typeface="Arial" panose="020B0604020202020204" pitchFamily="34" charset="0"/>
              <a:buChar char="•"/>
            </a:pPr>
            <a:r>
              <a:rPr lang="en-HK" dirty="0"/>
              <a:t>Leadership</a:t>
            </a:r>
          </a:p>
          <a:p>
            <a:pPr marL="285750" indent="-285750">
              <a:buFont typeface="Arial" panose="020B0604020202020204" pitchFamily="34" charset="0"/>
              <a:buChar char="•"/>
            </a:pPr>
            <a:r>
              <a:rPr lang="en-HK" dirty="0"/>
              <a:t>Corporate culture</a:t>
            </a:r>
          </a:p>
          <a:p>
            <a:pPr marL="285750" indent="-285750">
              <a:buFont typeface="Arial" panose="020B0604020202020204" pitchFamily="34" charset="0"/>
              <a:buChar char="•"/>
            </a:pPr>
            <a:r>
              <a:rPr lang="en-HK" dirty="0"/>
              <a:t>R&amp;D </a:t>
            </a:r>
          </a:p>
          <a:p>
            <a:pPr marL="285750" indent="-285750">
              <a:buFont typeface="Arial" panose="020B0604020202020204" pitchFamily="34" charset="0"/>
              <a:buChar char="•"/>
            </a:pPr>
            <a:r>
              <a:rPr lang="en-HK" dirty="0"/>
              <a:t>Product design</a:t>
            </a:r>
          </a:p>
          <a:p>
            <a:pPr marL="285750" indent="-285750">
              <a:buFont typeface="Arial" panose="020B0604020202020204" pitchFamily="34" charset="0"/>
              <a:buChar char="•"/>
            </a:pPr>
            <a:r>
              <a:rPr lang="en-HK" dirty="0"/>
              <a:t>CRM</a:t>
            </a:r>
          </a:p>
          <a:p>
            <a:pPr marL="285750" indent="-285750">
              <a:buFont typeface="Arial" panose="020B0604020202020204" pitchFamily="34" charset="0"/>
              <a:buChar char="•"/>
            </a:pPr>
            <a:r>
              <a:rPr lang="en-HK" dirty="0"/>
              <a:t>Brand equity</a:t>
            </a:r>
          </a:p>
          <a:p>
            <a:pPr marL="285750" indent="-285750">
              <a:buFont typeface="Arial" panose="020B0604020202020204" pitchFamily="34" charset="0"/>
              <a:buChar char="•"/>
            </a:pPr>
            <a:r>
              <a:rPr lang="en-HK" dirty="0"/>
              <a:t>Distribution network</a:t>
            </a:r>
          </a:p>
          <a:p>
            <a:pPr marL="285750" indent="-285750">
              <a:buFont typeface="Arial" panose="020B0604020202020204" pitchFamily="34" charset="0"/>
              <a:buChar char="•"/>
            </a:pPr>
            <a:r>
              <a:rPr lang="en-HK" dirty="0"/>
              <a:t>Production capacity</a:t>
            </a:r>
          </a:p>
          <a:p>
            <a:endParaRPr lang="en-HK" dirty="0"/>
          </a:p>
        </p:txBody>
      </p:sp>
      <p:sp>
        <p:nvSpPr>
          <p:cNvPr id="12" name="Right Arrow 11"/>
          <p:cNvSpPr/>
          <p:nvPr/>
        </p:nvSpPr>
        <p:spPr>
          <a:xfrm>
            <a:off x="3274142" y="3667432"/>
            <a:ext cx="93406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Tree>
    <p:extLst>
      <p:ext uri="{BB962C8B-B14F-4D97-AF65-F5344CB8AC3E}">
        <p14:creationId xmlns:p14="http://schemas.microsoft.com/office/powerpoint/2010/main" val="189918501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Analysis of Internal (SW) and External (OT) Environments for strategy formation </a:t>
            </a:r>
          </a:p>
        </p:txBody>
      </p:sp>
      <p:pic>
        <p:nvPicPr>
          <p:cNvPr id="5" name="Content Placeholder 4"/>
          <p:cNvPicPr>
            <a:picLocks noGrp="1" noChangeAspect="1"/>
          </p:cNvPicPr>
          <p:nvPr>
            <p:ph idx="1"/>
          </p:nvPr>
        </p:nvPicPr>
        <p:blipFill>
          <a:blip r:embed="rId2"/>
          <a:stretch>
            <a:fillRect/>
          </a:stretch>
        </p:blipFill>
        <p:spPr>
          <a:xfrm>
            <a:off x="2225300" y="1825625"/>
            <a:ext cx="7741400" cy="4351338"/>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110</a:t>
            </a:fld>
            <a:endParaRPr lang="en-HK" dirty="0"/>
          </a:p>
        </p:txBody>
      </p:sp>
    </p:spTree>
    <p:extLst>
      <p:ext uri="{BB962C8B-B14F-4D97-AF65-F5344CB8AC3E}">
        <p14:creationId xmlns:p14="http://schemas.microsoft.com/office/powerpoint/2010/main" val="152548338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Business-Level/Competitive Strategy</a:t>
            </a:r>
          </a:p>
        </p:txBody>
      </p:sp>
      <p:sp>
        <p:nvSpPr>
          <p:cNvPr id="3" name="Content Placeholder 2"/>
          <p:cNvSpPr>
            <a:spLocks noGrp="1"/>
          </p:cNvSpPr>
          <p:nvPr>
            <p:ph idx="1"/>
          </p:nvPr>
        </p:nvSpPr>
        <p:spPr>
          <a:xfrm>
            <a:off x="1991544" y="2420888"/>
            <a:ext cx="8229600" cy="4876800"/>
          </a:xfrm>
        </p:spPr>
        <p:txBody>
          <a:bodyPr>
            <a:normAutofit/>
          </a:bodyPr>
          <a:lstStyle/>
          <a:p>
            <a:r>
              <a:rPr lang="en-GB" sz="3600" dirty="0"/>
              <a:t>Porter’s 4 Generic Strategies</a:t>
            </a:r>
          </a:p>
          <a:p>
            <a:r>
              <a:rPr lang="en-GB" sz="3600" dirty="0"/>
              <a:t>The emerging 5</a:t>
            </a:r>
            <a:r>
              <a:rPr lang="en-GB" sz="3600" baseline="30000" dirty="0"/>
              <a:t>th</a:t>
            </a:r>
            <a:r>
              <a:rPr lang="en-GB" sz="3600" dirty="0"/>
              <a:t> Strategy </a:t>
            </a:r>
          </a:p>
          <a:p>
            <a:pPr marL="0" indent="0">
              <a:buNone/>
            </a:pPr>
            <a:r>
              <a:rPr lang="en-US" sz="3600" dirty="0"/>
              <a:t>	Real or “stuck in the middle”?</a:t>
            </a:r>
          </a:p>
          <a:p>
            <a:pPr marL="0" indent="0">
              <a:buNone/>
            </a:pPr>
            <a:endParaRPr lang="en-US" sz="3600" dirty="0"/>
          </a:p>
          <a:p>
            <a:pPr marL="0" indent="0">
              <a:buNone/>
            </a:pPr>
            <a:endParaRPr lang="en-GB" sz="3600" dirty="0"/>
          </a:p>
        </p:txBody>
      </p:sp>
      <p:sp>
        <p:nvSpPr>
          <p:cNvPr id="4" name="Slide Number Placeholder 3"/>
          <p:cNvSpPr>
            <a:spLocks noGrp="1"/>
          </p:cNvSpPr>
          <p:nvPr>
            <p:ph type="sldNum" sz="quarter" idx="12"/>
          </p:nvPr>
        </p:nvSpPr>
        <p:spPr/>
        <p:txBody>
          <a:bodyPr/>
          <a:lstStyle/>
          <a:p>
            <a:fld id="{A52453F2-A80B-4F44-BDD0-E22D5271D7B1}" type="slidenum">
              <a:rPr lang="en-GB" smtClean="0"/>
              <a:t>111</a:t>
            </a:fld>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2308" y="4581129"/>
            <a:ext cx="2876550" cy="159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814332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ChangeArrowheads="1"/>
          </p:cNvSpPr>
          <p:nvPr/>
        </p:nvSpPr>
        <p:spPr bwMode="auto">
          <a:xfrm rot="16200000">
            <a:off x="1794831" y="3932635"/>
            <a:ext cx="2015728" cy="292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nchor="ctr" anchorCtr="1"/>
          <a:lstStyle/>
          <a:p>
            <a:pPr defTabSz="685800"/>
            <a:r>
              <a:rPr lang="en-US" sz="1950" b="1" dirty="0">
                <a:solidFill>
                  <a:srgbClr val="70AD47">
                    <a:lumMod val="75000"/>
                  </a:srgbClr>
                </a:solidFill>
                <a:latin typeface="Arial" charset="0"/>
                <a:cs typeface="Arial" charset="0"/>
              </a:rPr>
              <a:t>Market Target</a:t>
            </a:r>
          </a:p>
        </p:txBody>
      </p:sp>
      <p:sp>
        <p:nvSpPr>
          <p:cNvPr id="495619" name="Rectangle 3"/>
          <p:cNvSpPr>
            <a:spLocks noChangeArrowheads="1"/>
          </p:cNvSpPr>
          <p:nvPr/>
        </p:nvSpPr>
        <p:spPr bwMode="auto">
          <a:xfrm>
            <a:off x="5170887" y="1762125"/>
            <a:ext cx="3274219" cy="302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lnSpc>
                <a:spcPct val="85000"/>
              </a:lnSpc>
            </a:pPr>
            <a:r>
              <a:rPr lang="en-US" b="1" dirty="0">
                <a:solidFill>
                  <a:srgbClr val="70AD47">
                    <a:lumMod val="75000"/>
                  </a:srgbClr>
                </a:solidFill>
                <a:latin typeface="Arial" charset="0"/>
                <a:cs typeface="Arial" charset="0"/>
              </a:rPr>
              <a:t>Type of Advantage Sought</a:t>
            </a:r>
          </a:p>
        </p:txBody>
      </p:sp>
      <p:sp>
        <p:nvSpPr>
          <p:cNvPr id="495620" name="Rectangle 4"/>
          <p:cNvSpPr>
            <a:spLocks noChangeArrowheads="1"/>
          </p:cNvSpPr>
          <p:nvPr/>
        </p:nvSpPr>
        <p:spPr bwMode="auto">
          <a:xfrm>
            <a:off x="4294587" y="2503885"/>
            <a:ext cx="2368153"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 Low-Cost</a:t>
            </a:r>
          </a:p>
          <a:p>
            <a:pPr algn="ctr" defTabSz="685800"/>
            <a:r>
              <a:rPr lang="en-US" b="1" dirty="0">
                <a:solidFill>
                  <a:srgbClr val="ED7D31"/>
                </a:solidFill>
                <a:latin typeface="Arial" charset="0"/>
                <a:cs typeface="Arial" charset="0"/>
              </a:rPr>
              <a:t>Provider</a:t>
            </a:r>
          </a:p>
          <a:p>
            <a:pPr algn="ctr" defTabSz="685800"/>
            <a:r>
              <a:rPr lang="en-US" b="1" dirty="0">
                <a:solidFill>
                  <a:srgbClr val="ED7D31"/>
                </a:solidFill>
                <a:latin typeface="Arial" charset="0"/>
                <a:cs typeface="Arial" charset="0"/>
              </a:rPr>
              <a:t>Strategy</a:t>
            </a:r>
          </a:p>
        </p:txBody>
      </p:sp>
      <p:sp>
        <p:nvSpPr>
          <p:cNvPr id="495621" name="Rectangle 5"/>
          <p:cNvSpPr>
            <a:spLocks noChangeArrowheads="1"/>
          </p:cNvSpPr>
          <p:nvPr/>
        </p:nvSpPr>
        <p:spPr bwMode="auto">
          <a:xfrm>
            <a:off x="6958014" y="2503885"/>
            <a:ext cx="2390775"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2" name="Rectangle 6"/>
          <p:cNvSpPr>
            <a:spLocks noChangeArrowheads="1"/>
          </p:cNvSpPr>
          <p:nvPr/>
        </p:nvSpPr>
        <p:spPr bwMode="auto">
          <a:xfrm>
            <a:off x="4294587" y="4200526"/>
            <a:ext cx="2368153"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Low-Cost</a:t>
            </a:r>
          </a:p>
          <a:p>
            <a:pPr algn="ctr" defTabSz="685800"/>
            <a:r>
              <a:rPr lang="en-US" b="1" dirty="0">
                <a:solidFill>
                  <a:srgbClr val="ED7D31"/>
                </a:solidFill>
                <a:latin typeface="Arial" charset="0"/>
                <a:cs typeface="Arial" charset="0"/>
              </a:rPr>
              <a:t>Strategy</a:t>
            </a:r>
          </a:p>
        </p:txBody>
      </p:sp>
      <p:sp>
        <p:nvSpPr>
          <p:cNvPr id="495623" name="Rectangle 7"/>
          <p:cNvSpPr>
            <a:spLocks noChangeArrowheads="1"/>
          </p:cNvSpPr>
          <p:nvPr/>
        </p:nvSpPr>
        <p:spPr bwMode="auto">
          <a:xfrm>
            <a:off x="6958014" y="4200526"/>
            <a:ext cx="2390775"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4" name="Oval 8"/>
          <p:cNvSpPr>
            <a:spLocks noChangeArrowheads="1"/>
          </p:cNvSpPr>
          <p:nvPr/>
        </p:nvSpPr>
        <p:spPr bwMode="auto">
          <a:xfrm>
            <a:off x="5707858" y="3499249"/>
            <a:ext cx="2169319" cy="1159669"/>
          </a:xfrm>
          <a:prstGeom prst="ellipse">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defTabSz="685800"/>
            <a:r>
              <a:rPr lang="en-US" sz="1500" b="1" dirty="0">
                <a:solidFill>
                  <a:srgbClr val="FF0066"/>
                </a:solidFill>
                <a:latin typeface="Arial" charset="0"/>
                <a:cs typeface="Arial" charset="0"/>
              </a:rPr>
              <a:t>Smart</a:t>
            </a:r>
          </a:p>
          <a:p>
            <a:pPr defTabSz="685800"/>
            <a:r>
              <a:rPr lang="en-US" sz="1500" b="1" dirty="0">
                <a:solidFill>
                  <a:srgbClr val="FF0066"/>
                </a:solidFill>
                <a:latin typeface="Arial" charset="0"/>
                <a:cs typeface="Arial" charset="0"/>
              </a:rPr>
              <a:t>Differentiated-</a:t>
            </a:r>
          </a:p>
          <a:p>
            <a:pPr defTabSz="685800"/>
            <a:r>
              <a:rPr lang="en-US" sz="1500" b="1" dirty="0">
                <a:solidFill>
                  <a:srgbClr val="FF0066"/>
                </a:solidFill>
                <a:latin typeface="Arial" charset="0"/>
                <a:cs typeface="Arial" charset="0"/>
              </a:rPr>
              <a:t>Cost Advantage</a:t>
            </a:r>
          </a:p>
          <a:p>
            <a:pPr defTabSz="685800"/>
            <a:r>
              <a:rPr lang="en-US" sz="1500" b="1" dirty="0">
                <a:solidFill>
                  <a:srgbClr val="FF0066"/>
                </a:solidFill>
                <a:latin typeface="Arial" charset="0"/>
                <a:cs typeface="Arial" charset="0"/>
              </a:rPr>
              <a:t>Strategy</a:t>
            </a:r>
          </a:p>
        </p:txBody>
      </p:sp>
      <p:sp>
        <p:nvSpPr>
          <p:cNvPr id="495625" name="Rectangle 9"/>
          <p:cNvSpPr>
            <a:spLocks noChangeArrowheads="1"/>
          </p:cNvSpPr>
          <p:nvPr/>
        </p:nvSpPr>
        <p:spPr bwMode="auto">
          <a:xfrm>
            <a:off x="4892281" y="2101455"/>
            <a:ext cx="118381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Lower Cost</a:t>
            </a:r>
          </a:p>
        </p:txBody>
      </p:sp>
      <p:sp>
        <p:nvSpPr>
          <p:cNvPr id="495626" name="Rectangle 10"/>
          <p:cNvSpPr>
            <a:spLocks noChangeArrowheads="1"/>
          </p:cNvSpPr>
          <p:nvPr/>
        </p:nvSpPr>
        <p:spPr bwMode="auto">
          <a:xfrm>
            <a:off x="7440217" y="2101455"/>
            <a:ext cx="144029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Differentiation</a:t>
            </a:r>
          </a:p>
        </p:txBody>
      </p:sp>
      <p:sp>
        <p:nvSpPr>
          <p:cNvPr id="495627" name="Rectangle 11"/>
          <p:cNvSpPr>
            <a:spLocks noChangeArrowheads="1"/>
          </p:cNvSpPr>
          <p:nvPr/>
        </p:nvSpPr>
        <p:spPr bwMode="auto">
          <a:xfrm>
            <a:off x="3053955" y="2824163"/>
            <a:ext cx="1340644" cy="759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r>
              <a:rPr lang="en-US" sz="1500" b="1" dirty="0">
                <a:solidFill>
                  <a:prstClr val="black"/>
                </a:solidFill>
                <a:latin typeface="Arial" charset="0"/>
                <a:cs typeface="Arial" charset="0"/>
              </a:rPr>
              <a:t>Broad</a:t>
            </a:r>
          </a:p>
          <a:p>
            <a:pPr defTabSz="685800"/>
            <a:r>
              <a:rPr lang="en-US" sz="1500" b="1" dirty="0">
                <a:solidFill>
                  <a:prstClr val="black"/>
                </a:solidFill>
                <a:latin typeface="Arial" charset="0"/>
                <a:cs typeface="Arial" charset="0"/>
              </a:rPr>
              <a:t>Range of Buyers</a:t>
            </a:r>
          </a:p>
        </p:txBody>
      </p:sp>
      <p:sp>
        <p:nvSpPr>
          <p:cNvPr id="495628" name="Rectangle 12"/>
          <p:cNvSpPr>
            <a:spLocks noChangeArrowheads="1"/>
          </p:cNvSpPr>
          <p:nvPr/>
        </p:nvSpPr>
        <p:spPr bwMode="auto">
          <a:xfrm>
            <a:off x="3253979" y="4407695"/>
            <a:ext cx="949780" cy="99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dirty="0">
                <a:solidFill>
                  <a:prstClr val="black"/>
                </a:solidFill>
                <a:latin typeface="Arial" charset="0"/>
                <a:cs typeface="Arial" charset="0"/>
              </a:rPr>
              <a:t>Narrow </a:t>
            </a:r>
          </a:p>
          <a:p>
            <a:pPr defTabSz="685800"/>
            <a:r>
              <a:rPr lang="en-US" sz="1500" b="1" dirty="0">
                <a:solidFill>
                  <a:prstClr val="black"/>
                </a:solidFill>
                <a:latin typeface="Arial" charset="0"/>
                <a:cs typeface="Arial" charset="0"/>
              </a:rPr>
              <a:t>Buyer </a:t>
            </a:r>
          </a:p>
          <a:p>
            <a:pPr defTabSz="685800"/>
            <a:r>
              <a:rPr lang="en-US" sz="1500" b="1" dirty="0">
                <a:solidFill>
                  <a:prstClr val="black"/>
                </a:solidFill>
                <a:latin typeface="Arial" charset="0"/>
                <a:cs typeface="Arial" charset="0"/>
              </a:rPr>
              <a:t>Segment</a:t>
            </a:r>
          </a:p>
          <a:p>
            <a:pPr defTabSz="685800"/>
            <a:r>
              <a:rPr lang="en-US" sz="1500" b="1" dirty="0">
                <a:solidFill>
                  <a:prstClr val="black"/>
                </a:solidFill>
                <a:latin typeface="Arial" charset="0"/>
                <a:cs typeface="Arial" charset="0"/>
              </a:rPr>
              <a:t>or Niche</a:t>
            </a:r>
          </a:p>
        </p:txBody>
      </p:sp>
      <p:sp>
        <p:nvSpPr>
          <p:cNvPr id="495629" name="Text Box 13"/>
          <p:cNvSpPr txBox="1">
            <a:spLocks noChangeArrowheads="1"/>
          </p:cNvSpPr>
          <p:nvPr/>
        </p:nvSpPr>
        <p:spPr bwMode="auto">
          <a:xfrm>
            <a:off x="1885336" y="123014"/>
            <a:ext cx="8782664"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defTabSz="685800">
              <a:spcBef>
                <a:spcPct val="50000"/>
              </a:spcBef>
            </a:pPr>
            <a:r>
              <a:rPr lang="en-GB" b="1" dirty="0">
                <a:solidFill>
                  <a:srgbClr val="002060"/>
                </a:solidFill>
                <a:latin typeface="Verdana" panose="020B0604030504040204" pitchFamily="34" charset="0"/>
                <a:ea typeface="Verdana" panose="020B0604030504040204" pitchFamily="34" charset="0"/>
                <a:cs typeface="Arial" charset="0"/>
              </a:rPr>
              <a:t>The 5</a:t>
            </a:r>
            <a:r>
              <a:rPr lang="en-GB" b="1" baseline="30000" dirty="0">
                <a:solidFill>
                  <a:srgbClr val="002060"/>
                </a:solidFill>
                <a:latin typeface="Verdana" panose="020B0604030504040204" pitchFamily="34" charset="0"/>
                <a:ea typeface="Verdana" panose="020B0604030504040204" pitchFamily="34" charset="0"/>
                <a:cs typeface="Arial" charset="0"/>
              </a:rPr>
              <a:t> </a:t>
            </a:r>
            <a:r>
              <a:rPr lang="en-GB" b="1" dirty="0">
                <a:solidFill>
                  <a:srgbClr val="002060"/>
                </a:solidFill>
                <a:latin typeface="Verdana" panose="020B0604030504040204" pitchFamily="34" charset="0"/>
                <a:ea typeface="Verdana" panose="020B0604030504040204" pitchFamily="34" charset="0"/>
                <a:cs typeface="Arial" charset="0"/>
              </a:rPr>
              <a:t>Competitive Strategies : </a:t>
            </a:r>
          </a:p>
          <a:p>
            <a:pPr algn="ctr" defTabSz="685800">
              <a:spcBef>
                <a:spcPct val="50000"/>
              </a:spcBef>
            </a:pPr>
            <a:r>
              <a:rPr lang="en-GB" b="1" dirty="0">
                <a:solidFill>
                  <a:prstClr val="black"/>
                </a:solidFill>
                <a:latin typeface="Verdana" panose="020B0604030504040204" pitchFamily="34" charset="0"/>
                <a:ea typeface="Verdana" panose="020B0604030504040204" pitchFamily="34" charset="0"/>
                <a:cs typeface="Arial" charset="0"/>
              </a:rPr>
              <a:t>The </a:t>
            </a:r>
            <a:r>
              <a:rPr lang="en-GB" b="1" dirty="0">
                <a:solidFill>
                  <a:srgbClr val="C00000"/>
                </a:solidFill>
                <a:latin typeface="Verdana" panose="020B0604030504040204" pitchFamily="34" charset="0"/>
                <a:ea typeface="Verdana" panose="020B0604030504040204" pitchFamily="34" charset="0"/>
                <a:cs typeface="Arial" charset="0"/>
              </a:rPr>
              <a:t>5</a:t>
            </a:r>
            <a:r>
              <a:rPr lang="en-GB" b="1" baseline="30000" dirty="0">
                <a:solidFill>
                  <a:srgbClr val="C00000"/>
                </a:solidFill>
                <a:latin typeface="Verdana" panose="020B0604030504040204" pitchFamily="34" charset="0"/>
                <a:ea typeface="Verdana" panose="020B0604030504040204" pitchFamily="34" charset="0"/>
                <a:cs typeface="Arial" charset="0"/>
              </a:rPr>
              <a:t>th</a:t>
            </a:r>
            <a:r>
              <a:rPr lang="en-GB" b="1" dirty="0">
                <a:solidFill>
                  <a:srgbClr val="FF0000"/>
                </a:solidFill>
                <a:latin typeface="Verdana" panose="020B0604030504040204" pitchFamily="34" charset="0"/>
                <a:ea typeface="Verdana" panose="020B0604030504040204" pitchFamily="34" charset="0"/>
                <a:cs typeface="Arial" charset="0"/>
              </a:rPr>
              <a:t> Smart</a:t>
            </a:r>
            <a:r>
              <a:rPr lang="en-GB" b="1" dirty="0">
                <a:solidFill>
                  <a:srgbClr val="002060"/>
                </a:solidFill>
                <a:latin typeface="Verdana" panose="020B0604030504040204" pitchFamily="34" charset="0"/>
                <a:ea typeface="Verdana" panose="020B0604030504040204" pitchFamily="34" charset="0"/>
                <a:cs typeface="Arial" charset="0"/>
              </a:rPr>
              <a:t> Differentiated-Cost Competitive Strategy</a:t>
            </a:r>
          </a:p>
          <a:p>
            <a:pPr algn="ctr" defTabSz="685800">
              <a:spcBef>
                <a:spcPct val="50000"/>
              </a:spcBef>
            </a:pPr>
            <a:r>
              <a:rPr lang="en-GB" sz="1600" b="1" dirty="0">
                <a:solidFill>
                  <a:srgbClr val="002060"/>
                </a:solidFill>
                <a:latin typeface="Verdana" panose="020B0604030504040204" pitchFamily="34" charset="0"/>
                <a:ea typeface="Verdana" panose="020B0604030504040204" pitchFamily="34" charset="0"/>
                <a:cs typeface="Arial" charset="0"/>
              </a:rPr>
              <a:t>(Eddie Yu adapted from Porter’s 4 generic strategies)</a:t>
            </a:r>
            <a:endParaRPr lang="en-US" sz="1600" b="1" dirty="0">
              <a:solidFill>
                <a:srgbClr val="002060"/>
              </a:solidFill>
              <a:latin typeface="Verdana" panose="020B0604030504040204" pitchFamily="34" charset="0"/>
              <a:ea typeface="Verdana" panose="020B0604030504040204" pitchFamily="34" charset="0"/>
              <a:cs typeface="Arial" charset="0"/>
            </a:endParaRPr>
          </a:p>
        </p:txBody>
      </p:sp>
      <p:sp>
        <p:nvSpPr>
          <p:cNvPr id="2" name="Slide Number Placeholder 1"/>
          <p:cNvSpPr>
            <a:spLocks noGrp="1"/>
          </p:cNvSpPr>
          <p:nvPr>
            <p:ph type="sldNum" sz="quarter" idx="12"/>
          </p:nvPr>
        </p:nvSpPr>
        <p:spPr/>
        <p:txBody>
          <a:bodyPr/>
          <a:lstStyle/>
          <a:p>
            <a:pPr defTabSz="685800"/>
            <a:fld id="{A52453F2-A80B-4F44-BDD0-E22D5271D7B1}" type="slidenum">
              <a:rPr lang="en-GB">
                <a:solidFill>
                  <a:prstClr val="black">
                    <a:tint val="75000"/>
                  </a:prstClr>
                </a:solidFill>
                <a:latin typeface="Calibri" panose="020F0502020204030204"/>
                <a:cs typeface="Arial" charset="0"/>
              </a:rPr>
              <a:pPr defTabSz="685800"/>
              <a:t>112</a:t>
            </a:fld>
            <a:endParaRPr lang="en-GB">
              <a:solidFill>
                <a:prstClr val="black">
                  <a:tint val="75000"/>
                </a:prstClr>
              </a:solidFill>
              <a:latin typeface="Calibri" panose="020F0502020204030204"/>
              <a:cs typeface="Arial" charset="0"/>
            </a:endParaRPr>
          </a:p>
        </p:txBody>
      </p:sp>
    </p:spTree>
    <p:extLst>
      <p:ext uri="{BB962C8B-B14F-4D97-AF65-F5344CB8AC3E}">
        <p14:creationId xmlns:p14="http://schemas.microsoft.com/office/powerpoint/2010/main" val="270269656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EB8F1D4B-B907-4718-ADDF-D20A3CB26E3F}" type="slidenum">
              <a:rPr lang="en-US" altLang="en-US" sz="1200">
                <a:cs typeface="Arial" pitchFamily="34" charset="0"/>
              </a:rPr>
              <a:pPr eaLnBrk="1" hangingPunct="1">
                <a:spcBef>
                  <a:spcPct val="0"/>
                </a:spcBef>
                <a:buFontTx/>
                <a:buNone/>
              </a:pPr>
              <a:t>113</a:t>
            </a:fld>
            <a:endParaRPr lang="en-US" altLang="en-US" sz="1200">
              <a:cs typeface="Arial" pitchFamily="34" charset="0"/>
            </a:endParaRPr>
          </a:p>
        </p:txBody>
      </p:sp>
      <p:sp>
        <p:nvSpPr>
          <p:cNvPr id="56323" name="Rectangle 2"/>
          <p:cNvSpPr>
            <a:spLocks noGrp="1" noChangeArrowheads="1"/>
          </p:cNvSpPr>
          <p:nvPr>
            <p:ph type="title"/>
          </p:nvPr>
        </p:nvSpPr>
        <p:spPr>
          <a:xfrm>
            <a:off x="896470" y="-71718"/>
            <a:ext cx="9699812" cy="703316"/>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Overall </a:t>
            </a:r>
            <a:r>
              <a:rPr lang="en-US" altLang="en-US" sz="2800" b="1" dirty="0">
                <a:solidFill>
                  <a:srgbClr val="FF0000"/>
                </a:solidFill>
                <a:latin typeface="Verdana" panose="020B0604030504040204" pitchFamily="34" charset="0"/>
                <a:ea typeface="Verdana" panose="020B0604030504040204" pitchFamily="34" charset="0"/>
              </a:rPr>
              <a:t>Cost Leadership</a:t>
            </a:r>
          </a:p>
        </p:txBody>
      </p:sp>
      <p:sp>
        <p:nvSpPr>
          <p:cNvPr id="56324" name="Rectangle 3"/>
          <p:cNvSpPr>
            <a:spLocks noChangeArrowheads="1"/>
          </p:cNvSpPr>
          <p:nvPr/>
        </p:nvSpPr>
        <p:spPr bwMode="auto">
          <a:xfrm>
            <a:off x="2286000" y="6172200"/>
            <a:ext cx="723900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5.3 Value-Chain Activities: Examples of Overall Cost Leadership</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56325" name="Picture 4" descr="des04985_05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722" y="459241"/>
            <a:ext cx="11412570" cy="6226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2694175"/>
      </p:ext>
    </p:extLst>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26EDBAC8-51A1-4198-ADEB-9A62B258EF84}" type="slidenum">
              <a:rPr lang="en-US" altLang="en-US" sz="1200">
                <a:cs typeface="Arial" pitchFamily="34" charset="0"/>
              </a:rPr>
              <a:pPr eaLnBrk="1" hangingPunct="1">
                <a:spcBef>
                  <a:spcPct val="0"/>
                </a:spcBef>
                <a:buFontTx/>
                <a:buNone/>
              </a:pPr>
              <a:t>114</a:t>
            </a:fld>
            <a:endParaRPr lang="en-US" altLang="en-US" sz="1200">
              <a:cs typeface="Arial" pitchFamily="34" charset="0"/>
            </a:endParaRPr>
          </a:p>
        </p:txBody>
      </p:sp>
      <p:sp>
        <p:nvSpPr>
          <p:cNvPr id="61443" name="Rectangle 2"/>
          <p:cNvSpPr>
            <a:spLocks noGrp="1" noChangeArrowheads="1"/>
          </p:cNvSpPr>
          <p:nvPr>
            <p:ph type="title"/>
          </p:nvPr>
        </p:nvSpPr>
        <p:spPr>
          <a:xfrm>
            <a:off x="1336071" y="8965"/>
            <a:ext cx="8297931" cy="1107232"/>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a:t>
            </a:r>
            <a:r>
              <a:rPr lang="en-US" altLang="en-US" sz="2800" b="1" dirty="0">
                <a:solidFill>
                  <a:srgbClr val="FF0000"/>
                </a:solidFill>
                <a:latin typeface="Verdana" panose="020B0604030504040204" pitchFamily="34" charset="0"/>
                <a:ea typeface="Verdana" panose="020B0604030504040204" pitchFamily="34" charset="0"/>
              </a:rPr>
              <a:t>Differentiation</a:t>
            </a:r>
          </a:p>
        </p:txBody>
      </p:sp>
      <p:sp>
        <p:nvSpPr>
          <p:cNvPr id="61444" name="Rectangle 3"/>
          <p:cNvSpPr>
            <a:spLocks noChangeArrowheads="1"/>
          </p:cNvSpPr>
          <p:nvPr/>
        </p:nvSpPr>
        <p:spPr bwMode="auto">
          <a:xfrm>
            <a:off x="2286000" y="6172200"/>
            <a:ext cx="774065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5.5 Value-Chain Activities: Examples of Differentiation</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61445" name="Picture 4" descr="des04985_05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2789"/>
            <a:ext cx="1184656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7237270"/>
      </p:ext>
    </p:extLst>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838200" y="375635"/>
            <a:ext cx="10260724" cy="635635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115</a:t>
            </a:fld>
            <a:endParaRPr lang="en-HK" dirty="0"/>
          </a:p>
        </p:txBody>
      </p:sp>
    </p:spTree>
    <p:extLst>
      <p:ext uri="{BB962C8B-B14F-4D97-AF65-F5344CB8AC3E}">
        <p14:creationId xmlns:p14="http://schemas.microsoft.com/office/powerpoint/2010/main" val="127843162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a:solidFill>
                  <a:srgbClr val="FF0000"/>
                </a:solidFill>
              </a:rPr>
              <a:t>Total</a:t>
            </a:r>
            <a:r>
              <a:rPr lang="en-HK" dirty="0"/>
              <a:t> Value Chain System</a:t>
            </a:r>
          </a:p>
        </p:txBody>
      </p:sp>
      <p:sp>
        <p:nvSpPr>
          <p:cNvPr id="3" name="Content Placeholder 2"/>
          <p:cNvSpPr>
            <a:spLocks noGrp="1"/>
          </p:cNvSpPr>
          <p:nvPr>
            <p:ph idx="1"/>
          </p:nvPr>
        </p:nvSpPr>
        <p:spPr>
          <a:xfrm>
            <a:off x="1981200" y="1447801"/>
            <a:ext cx="8229600" cy="4678363"/>
          </a:xfrm>
        </p:spPr>
        <p:txBody>
          <a:bodyPr>
            <a:normAutofit fontScale="85000" lnSpcReduction="10000"/>
          </a:bodyPr>
          <a:lstStyle/>
          <a:p>
            <a:pPr marL="0" indent="0">
              <a:buNone/>
            </a:pPr>
            <a:r>
              <a:rPr lang="en-HK" b="1" dirty="0"/>
              <a:t>How supplier’s value chain enhances buyer firm’s competence sustainability? </a:t>
            </a:r>
          </a:p>
          <a:p>
            <a:pPr marL="0" indent="0">
              <a:buNone/>
            </a:pPr>
            <a:r>
              <a:rPr lang="en-HK" dirty="0"/>
              <a:t>Foxconn strengthens Apple </a:t>
            </a:r>
            <a:r>
              <a:rPr lang="en-HK" dirty="0" err="1"/>
              <a:t>i</a:t>
            </a:r>
            <a:r>
              <a:rPr lang="en-HK" dirty="0"/>
              <a:t>-product’s functionality via better components integration and boost value to Apple Inc. via better product reliability at competitive production costs.</a:t>
            </a:r>
          </a:p>
          <a:p>
            <a:pPr marL="0" indent="0">
              <a:buNone/>
            </a:pPr>
            <a:endParaRPr lang="en-HK" dirty="0"/>
          </a:p>
          <a:p>
            <a:pPr marL="0" indent="0">
              <a:buNone/>
            </a:pPr>
            <a:r>
              <a:rPr lang="en-HK" dirty="0"/>
              <a:t>Li &amp; Fung’s one-stop shop global supply chain system leveraging competences of its strategic partners to satisfy its buyer’s needs.</a:t>
            </a:r>
          </a:p>
          <a:p>
            <a:pPr marL="0" indent="0">
              <a:buNone/>
            </a:pPr>
            <a:r>
              <a:rPr lang="en-HK" dirty="0"/>
              <a:t>Focus on synergy creation on </a:t>
            </a:r>
            <a:r>
              <a:rPr lang="en-HK" b="1" dirty="0">
                <a:solidFill>
                  <a:srgbClr val="FF0000"/>
                </a:solidFill>
              </a:rPr>
              <a:t>TOTAL</a:t>
            </a:r>
            <a:r>
              <a:rPr lang="en-HK" dirty="0"/>
              <a:t> value chain system.  </a:t>
            </a:r>
          </a:p>
          <a:p>
            <a:pPr marL="0" indent="0">
              <a:buNone/>
            </a:pPr>
            <a:endParaRPr lang="en-HK" dirty="0"/>
          </a:p>
          <a:p>
            <a:pPr marL="0" indent="0">
              <a:buNone/>
            </a:pPr>
            <a:r>
              <a:rPr lang="en-HK" dirty="0"/>
              <a:t>Customize generic value chain to different business model of a firm.  For example, R&amp;D should be a primary activity of Apple Inc.’s value chain. </a:t>
            </a:r>
          </a:p>
        </p:txBody>
      </p:sp>
      <p:sp>
        <p:nvSpPr>
          <p:cNvPr id="4" name="Slide Number Placeholder 3"/>
          <p:cNvSpPr>
            <a:spLocks noGrp="1"/>
          </p:cNvSpPr>
          <p:nvPr>
            <p:ph type="sldNum" sz="quarter" idx="12"/>
          </p:nvPr>
        </p:nvSpPr>
        <p:spPr/>
        <p:txBody>
          <a:bodyPr/>
          <a:lstStyle/>
          <a:p>
            <a:fld id="{348EFBDC-BB53-4A7C-A94D-EC7D67878992}" type="slidenum">
              <a:rPr lang="en-HK" smtClean="0"/>
              <a:t>116</a:t>
            </a:fld>
            <a:endParaRPr lang="en-HK"/>
          </a:p>
        </p:txBody>
      </p:sp>
    </p:spTree>
    <p:extLst>
      <p:ext uri="{BB962C8B-B14F-4D97-AF65-F5344CB8AC3E}">
        <p14:creationId xmlns:p14="http://schemas.microsoft.com/office/powerpoint/2010/main" val="261390465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530" y="0"/>
            <a:ext cx="10515600" cy="791323"/>
          </a:xfrm>
        </p:spPr>
        <p:txBody>
          <a:bodyPr>
            <a:normAutofit fontScale="90000"/>
          </a:bodyPr>
          <a:lstStyle/>
          <a:p>
            <a:pPr algn="ctr"/>
            <a:br>
              <a:rPr lang="en-HK"/>
            </a:br>
            <a:r>
              <a:rPr lang="en-HK" sz="3100" b="1">
                <a:solidFill>
                  <a:srgbClr val="002060"/>
                </a:solidFill>
                <a:latin typeface="Verdana" panose="020B0604030504040204" pitchFamily="34" charset="0"/>
                <a:ea typeface="Verdana" panose="020B0604030504040204" pitchFamily="34" charset="0"/>
              </a:rPr>
              <a:t>Issues of Head-Oriented Implementation </a:t>
            </a:r>
            <a:br>
              <a:rPr lang="en-HK" sz="3100" b="1">
                <a:latin typeface="Verdana" panose="020B0604030504040204" pitchFamily="34" charset="0"/>
                <a:ea typeface="Verdana" panose="020B0604030504040204" pitchFamily="34" charset="0"/>
              </a:rPr>
            </a:br>
            <a:endParaRPr lang="en-HK" sz="3100" b="1">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1027766"/>
            <a:ext cx="9937376" cy="4351338"/>
          </a:xfrm>
        </p:spPr>
        <p:txBody>
          <a:bodyPr>
            <a:normAutofit/>
          </a:bodyPr>
          <a:lstStyle/>
          <a:p>
            <a:r>
              <a:rPr lang="en-US"/>
              <a:t>Strategy doesn't come from a calendar-driven process; it isn't the product of a systematic search for ways of earning above-average profits; strategy comes from viewing the world in new ways. Strategy starts with an ability to think in new and unconventional ways.” (Gary Hamel)</a:t>
            </a:r>
          </a:p>
          <a:p>
            <a:r>
              <a:rPr lang="en-US"/>
              <a:t>Derek </a:t>
            </a:r>
            <a:r>
              <a:rPr lang="en-US" err="1"/>
              <a:t>Abell</a:t>
            </a:r>
            <a:r>
              <a:rPr lang="en-US"/>
              <a:t> (1981) posits addressing 3 key questions as a starting point to create a business strategy: who are your customers (segmentation), what are their needs (market research findings) and how they can be best satisfied (leveraging existing and or creating new competences) Derek </a:t>
            </a:r>
            <a:r>
              <a:rPr lang="en-US" err="1"/>
              <a:t>Abell</a:t>
            </a:r>
            <a:r>
              <a:rPr lang="en-US"/>
              <a:t> (1980)</a:t>
            </a:r>
          </a:p>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117</a:t>
            </a:fld>
            <a:endParaRPr lang="en-HK"/>
          </a:p>
        </p:txBody>
      </p:sp>
    </p:spTree>
    <p:extLst>
      <p:ext uri="{BB962C8B-B14F-4D97-AF65-F5344CB8AC3E}">
        <p14:creationId xmlns:p14="http://schemas.microsoft.com/office/powerpoint/2010/main" val="244527545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741" y="13204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Enacted Scope</a:t>
            </a:r>
            <a:br>
              <a:rPr lang="en-HK"/>
            </a:br>
            <a:endParaRPr lang="en-HK"/>
          </a:p>
        </p:txBody>
      </p:sp>
      <p:sp>
        <p:nvSpPr>
          <p:cNvPr id="3" name="Content Placeholder 2"/>
          <p:cNvSpPr>
            <a:spLocks noGrp="1"/>
          </p:cNvSpPr>
          <p:nvPr>
            <p:ph idx="1"/>
          </p:nvPr>
        </p:nvSpPr>
        <p:spPr>
          <a:xfrm>
            <a:off x="954741" y="1081554"/>
            <a:ext cx="10000130" cy="4351338"/>
          </a:xfrm>
        </p:spPr>
        <p:txBody>
          <a:bodyPr>
            <a:normAutofit fontScale="92500" lnSpcReduction="20000"/>
          </a:bodyPr>
          <a:lstStyle/>
          <a:p>
            <a:r>
              <a:rPr lang="en-US" dirty="0"/>
              <a:t>Formulation of different levels and scope of strategy, e.g., global, corporate, business and functional strategies</a:t>
            </a:r>
          </a:p>
          <a:p>
            <a:r>
              <a:rPr lang="en-US" dirty="0"/>
              <a:t>Translation of levels of strategy – strategy mapping: strategy design and implementation in a way that ensures sustained value creation--depends on managing four key internal processes: operations, customer relationships, innovation, and regulatory and social processes. By mapping the strategy in such way companies can link those processes to desired outcomes; evaluate, measure, and improve the processes to ensure sustainable success (Kaplan &amp; Norton 2004).</a:t>
            </a:r>
          </a:p>
          <a:p>
            <a:r>
              <a:rPr lang="en-US" dirty="0"/>
              <a:t>Alignment of organisation – using balanced scorecard to create corporate synergies: how the enterprise creates value above that achieved by individual business units operating alone (Kaplan &amp; Norton 2006).</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118</a:t>
            </a:fld>
            <a:endParaRPr lang="en-HK"/>
          </a:p>
        </p:txBody>
      </p:sp>
    </p:spTree>
    <p:extLst>
      <p:ext uri="{BB962C8B-B14F-4D97-AF65-F5344CB8AC3E}">
        <p14:creationId xmlns:p14="http://schemas.microsoft.com/office/powerpoint/2010/main" val="267483401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231228" y="178676"/>
            <a:ext cx="11729544" cy="6810703"/>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119</a:t>
            </a:fld>
            <a:endParaRPr lang="en-HK"/>
          </a:p>
        </p:txBody>
      </p:sp>
    </p:spTree>
    <p:extLst>
      <p:ext uri="{BB962C8B-B14F-4D97-AF65-F5344CB8AC3E}">
        <p14:creationId xmlns:p14="http://schemas.microsoft.com/office/powerpoint/2010/main" val="622087574"/>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538" y="0"/>
            <a:ext cx="11530584" cy="950542"/>
          </a:xfrm>
        </p:spPr>
        <p:txBody>
          <a:bodyPr>
            <a:normAutofit/>
          </a:bodyPr>
          <a:lstStyle/>
          <a:p>
            <a:pPr algn="ctr"/>
            <a:r>
              <a:rPr lang="en-HK" sz="3600" b="1" dirty="0"/>
              <a:t>From Balanced Scorecard to Strategy Mapping</a:t>
            </a:r>
          </a:p>
        </p:txBody>
      </p:sp>
      <p:sp>
        <p:nvSpPr>
          <p:cNvPr id="3" name="Content Placeholder 2"/>
          <p:cNvSpPr>
            <a:spLocks noGrp="1"/>
          </p:cNvSpPr>
          <p:nvPr>
            <p:ph idx="1"/>
          </p:nvPr>
        </p:nvSpPr>
        <p:spPr>
          <a:xfrm>
            <a:off x="463138" y="890649"/>
            <a:ext cx="11459688" cy="6258296"/>
          </a:xfrm>
        </p:spPr>
        <p:txBody>
          <a:bodyPr>
            <a:normAutofit fontScale="92500" lnSpcReduction="20000"/>
          </a:bodyPr>
          <a:lstStyle/>
          <a:p>
            <a:r>
              <a:rPr lang="en-HK" dirty="0"/>
              <a:t>Balanced Scorecard and Strategy Mapping (Kaplan and Norton 1990s to 2000s)</a:t>
            </a:r>
            <a:endParaRPr lang="en-US" dirty="0"/>
          </a:p>
          <a:p>
            <a:r>
              <a:rPr lang="en-HK" dirty="0"/>
              <a:t>A strategy map is a new framework built on traditional balanced scorecard concepts. It is a mapping diagram that shows how an organization's strategy is translated into actionable themes.</a:t>
            </a:r>
            <a:endParaRPr lang="en-US" dirty="0"/>
          </a:p>
          <a:p>
            <a:r>
              <a:rPr lang="en-HK" dirty="0"/>
              <a:t>An underlying framework of horizontal perspectives arranged in a cause and effect relationship, typically Financial Perspective, Customer Satisfaction, Operation Process and Learning &amp; Growth.</a:t>
            </a:r>
            <a:endParaRPr lang="en-US" dirty="0"/>
          </a:p>
          <a:p>
            <a:r>
              <a:rPr lang="en-HK" dirty="0"/>
              <a:t>Objectives within those perspectives. Each objective as text appearing within a shape (usually an oval or rectangle). Relatively few objectives (usually fewer than 20).</a:t>
            </a:r>
            <a:endParaRPr lang="en-US" dirty="0"/>
          </a:p>
          <a:p>
            <a:r>
              <a:rPr lang="en-HK" dirty="0"/>
              <a:t>Vertical sets of linked objectives that span the perspectives. These are called strategic themes.</a:t>
            </a:r>
            <a:endParaRPr lang="en-US" dirty="0"/>
          </a:p>
          <a:p>
            <a:r>
              <a:rPr lang="en-HK" dirty="0"/>
              <a:t>Clear cause-and-effect relationships between these objectives, across the perspectives. The strategic themes represent hypotheses about how the strategy will bring about change to the outcomes of the organisation.</a:t>
            </a:r>
          </a:p>
          <a:p>
            <a:pPr marL="0" indent="0">
              <a:buNone/>
            </a:pPr>
            <a:endParaRPr lang="en-HK" dirty="0"/>
          </a:p>
          <a:p>
            <a:pPr marL="0" indent="0">
              <a:buNone/>
            </a:pPr>
            <a:r>
              <a:rPr lang="en-HK" dirty="0"/>
              <a:t>See the next page’s diagram – an example of strategy map and balanced scorecard combined</a:t>
            </a:r>
            <a:endParaRPr lang="en-US" dirty="0"/>
          </a:p>
          <a:p>
            <a:endParaRPr lang="en-HK" dirty="0"/>
          </a:p>
        </p:txBody>
      </p:sp>
    </p:spTree>
    <p:extLst>
      <p:ext uri="{BB962C8B-B14F-4D97-AF65-F5344CB8AC3E}">
        <p14:creationId xmlns:p14="http://schemas.microsoft.com/office/powerpoint/2010/main" val="378565029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121</a:t>
            </a:fld>
            <a:endParaRPr lang="en-HK" dirty="0"/>
          </a:p>
        </p:txBody>
      </p:sp>
      <p:pic>
        <p:nvPicPr>
          <p:cNvPr id="7" name="Picture 6"/>
          <p:cNvPicPr>
            <a:picLocks noChangeAspect="1"/>
          </p:cNvPicPr>
          <p:nvPr/>
        </p:nvPicPr>
        <p:blipFill>
          <a:blip r:embed="rId2"/>
          <a:stretch>
            <a:fillRect/>
          </a:stretch>
        </p:blipFill>
        <p:spPr>
          <a:xfrm>
            <a:off x="225631" y="0"/>
            <a:ext cx="11780322" cy="6857999"/>
          </a:xfrm>
          <a:prstGeom prst="rect">
            <a:avLst/>
          </a:prstGeom>
        </p:spPr>
      </p:pic>
    </p:spTree>
    <p:extLst>
      <p:ext uri="{BB962C8B-B14F-4D97-AF65-F5344CB8AC3E}">
        <p14:creationId xmlns:p14="http://schemas.microsoft.com/office/powerpoint/2010/main" val="236379922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026377" y="0"/>
            <a:ext cx="2276475" cy="2009775"/>
          </a:xfrm>
          <a:prstGeom prst="rect">
            <a:avLst/>
          </a:prstGeom>
        </p:spPr>
      </p:pic>
      <p:sp>
        <p:nvSpPr>
          <p:cNvPr id="2" name="Title 1"/>
          <p:cNvSpPr>
            <a:spLocks noGrp="1"/>
          </p:cNvSpPr>
          <p:nvPr>
            <p:ph type="title"/>
          </p:nvPr>
        </p:nvSpPr>
        <p:spPr>
          <a:xfrm>
            <a:off x="459828" y="0"/>
            <a:ext cx="10515600" cy="790903"/>
          </a:xfrm>
        </p:spPr>
        <p:txBody>
          <a:bodyPr>
            <a:normAutofit/>
          </a:bodyPr>
          <a:lstStyle/>
          <a:p>
            <a:r>
              <a:rPr lang="en-HK" sz="3600" dirty="0"/>
              <a:t>H2 Head Interaction with Heart &amp; Hand</a:t>
            </a:r>
            <a:endParaRPr lang="en-GB" sz="3600" dirty="0"/>
          </a:p>
        </p:txBody>
      </p:sp>
      <p:sp>
        <p:nvSpPr>
          <p:cNvPr id="3" name="Content Placeholder 2"/>
          <p:cNvSpPr>
            <a:spLocks noGrp="1"/>
          </p:cNvSpPr>
          <p:nvPr>
            <p:ph idx="1"/>
          </p:nvPr>
        </p:nvSpPr>
        <p:spPr>
          <a:xfrm>
            <a:off x="459828" y="790903"/>
            <a:ext cx="10515600" cy="5565447"/>
          </a:xfrm>
        </p:spPr>
        <p:txBody>
          <a:bodyPr>
            <a:normAutofit fontScale="92500" lnSpcReduction="10000"/>
          </a:bodyPr>
          <a:lstStyle/>
          <a:p>
            <a:pPr lvl="0"/>
            <a:r>
              <a:rPr lang="en-HK" sz="2500" dirty="0">
                <a:solidFill>
                  <a:prstClr val="black"/>
                </a:solidFill>
              </a:rPr>
              <a:t>When the ‘soft’ side of H1 Heart factors are duly considered in the strategic</a:t>
            </a:r>
          </a:p>
          <a:p>
            <a:pPr marL="0" lvl="0" indent="0">
              <a:buNone/>
            </a:pPr>
            <a:r>
              <a:rPr lang="en-HK" sz="2500" dirty="0">
                <a:solidFill>
                  <a:prstClr val="black"/>
                </a:solidFill>
              </a:rPr>
              <a:t>planning process, the workforce will be more motivated to implement the strategy.</a:t>
            </a:r>
          </a:p>
          <a:p>
            <a:pPr lvl="0"/>
            <a:r>
              <a:rPr lang="en-HK" sz="2500" dirty="0">
                <a:solidFill>
                  <a:prstClr val="black"/>
                </a:solidFill>
              </a:rPr>
              <a:t>When the entire operation system and H3 Hand issues have been well planned and organised, the workforce will be more likely to efficiently achieve operational goals. </a:t>
            </a:r>
            <a:endParaRPr lang="en-US" sz="2500" dirty="0">
              <a:solidFill>
                <a:prstClr val="black"/>
              </a:solidFill>
            </a:endParaRPr>
          </a:p>
          <a:p>
            <a:pPr lvl="0"/>
            <a:r>
              <a:rPr lang="en-US" sz="2500" dirty="0">
                <a:solidFill>
                  <a:prstClr val="black"/>
                </a:solidFill>
              </a:rPr>
              <a:t>On the other hand, even a sound strategic plan developed if the H1 Heart dimension issues have not been addressed, employees may not be committed to achieve its goals; if lack of H3 Hand competence, implementation of the strategy will be slow and erroneous.  </a:t>
            </a:r>
          </a:p>
          <a:p>
            <a:pPr marL="0" lvl="0" indent="0">
              <a:buNone/>
            </a:pPr>
            <a:endParaRPr lang="en-HK" sz="2500" b="1" dirty="0">
              <a:solidFill>
                <a:prstClr val="black"/>
              </a:solidFill>
            </a:endParaRPr>
          </a:p>
          <a:p>
            <a:pPr marL="0" lvl="0" indent="0">
              <a:buNone/>
            </a:pPr>
            <a:r>
              <a:rPr lang="en-HK" sz="2500" b="1" dirty="0">
                <a:solidFill>
                  <a:prstClr val="black"/>
                </a:solidFill>
              </a:rPr>
              <a:t>Pitfalls  </a:t>
            </a:r>
            <a:endParaRPr lang="en-US" sz="2500" dirty="0">
              <a:solidFill>
                <a:prstClr val="black"/>
              </a:solidFill>
            </a:endParaRPr>
          </a:p>
          <a:p>
            <a:pPr lvl="0"/>
            <a:r>
              <a:rPr lang="en-HK" sz="2600" dirty="0">
                <a:solidFill>
                  <a:prstClr val="black"/>
                </a:solidFill>
              </a:rPr>
              <a:t>Logic obsession so much that may stifle creative and innovative thinking and attempts. Engineering or technology obsession ignores human factors.</a:t>
            </a:r>
            <a:endParaRPr lang="en-US" sz="2600" dirty="0">
              <a:solidFill>
                <a:prstClr val="black"/>
              </a:solidFill>
            </a:endParaRPr>
          </a:p>
          <a:p>
            <a:pPr lvl="0"/>
            <a:r>
              <a:rPr lang="en-HK" sz="2600" dirty="0">
                <a:solidFill>
                  <a:prstClr val="black"/>
                </a:solidFill>
              </a:rPr>
              <a:t>Beware of logic/rational trap lose sight of human factors in strategic </a:t>
            </a:r>
          </a:p>
          <a:p>
            <a:pPr marL="0" lvl="0" indent="0">
              <a:buNone/>
            </a:pPr>
            <a:r>
              <a:rPr lang="en-HK" sz="2600" dirty="0">
                <a:solidFill>
                  <a:prstClr val="black"/>
                </a:solidFill>
              </a:rPr>
              <a:t>    planning (K </a:t>
            </a:r>
            <a:r>
              <a:rPr lang="en-HK" sz="2600" dirty="0" err="1">
                <a:solidFill>
                  <a:prstClr val="black"/>
                </a:solidFill>
              </a:rPr>
              <a:t>Ohmae</a:t>
            </a:r>
            <a:r>
              <a:rPr lang="en-HK" sz="2600" dirty="0">
                <a:solidFill>
                  <a:prstClr val="black"/>
                </a:solidFill>
              </a:rPr>
              <a:t>, The mind of the strategist, 1991)</a:t>
            </a:r>
          </a:p>
          <a:p>
            <a:r>
              <a:rPr lang="en-HK" sz="2600" dirty="0">
                <a:solidFill>
                  <a:prstClr val="black"/>
                </a:solidFill>
              </a:rPr>
              <a:t>Blindly pressing for cost-saving measures at the expense of effectiveness.</a:t>
            </a:r>
          </a:p>
          <a:p>
            <a:pPr marL="0" lvl="0" indent="0">
              <a:buNone/>
            </a:pPr>
            <a:endParaRPr lang="en-US" sz="2600" dirty="0">
              <a:solidFill>
                <a:prstClr val="black"/>
              </a:solidFill>
            </a:endParaRPr>
          </a:p>
          <a:p>
            <a:endParaRPr lang="en-GB" sz="3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122</a:t>
            </a:fld>
            <a:endParaRPr lang="en-HK" dirty="0"/>
          </a:p>
        </p:txBody>
      </p:sp>
    </p:spTree>
    <p:extLst>
      <p:ext uri="{BB962C8B-B14F-4D97-AF65-F5344CB8AC3E}">
        <p14:creationId xmlns:p14="http://schemas.microsoft.com/office/powerpoint/2010/main" val="394834136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a:t>Prospecting for the future </a:t>
            </a:r>
            <a:br>
              <a:rPr lang="en-US" dirty="0"/>
            </a:br>
            <a:endParaRPr lang="en-HK" dirty="0"/>
          </a:p>
        </p:txBody>
      </p:sp>
      <p:sp>
        <p:nvSpPr>
          <p:cNvPr id="3" name="Content Placeholder 2"/>
          <p:cNvSpPr>
            <a:spLocks noGrp="1"/>
          </p:cNvSpPr>
          <p:nvPr>
            <p:ph idx="1"/>
          </p:nvPr>
        </p:nvSpPr>
        <p:spPr/>
        <p:txBody>
          <a:bodyPr>
            <a:normAutofit fontScale="85000" lnSpcReduction="20000"/>
          </a:bodyPr>
          <a:lstStyle/>
          <a:p>
            <a:r>
              <a:rPr lang="en-HK" dirty="0"/>
              <a:t>Technologies, especially in the AI field, will continue to create and disrupt industries in a faster pace and larger scale.  Competent strategist, who can envisage the business trends, identify opportunities, foresee challenges and threats and effectively respond them faster than others would be well-sought after. </a:t>
            </a:r>
          </a:p>
          <a:p>
            <a:r>
              <a:rPr lang="en-HK" dirty="0"/>
              <a:t>Given the pace of change, the increasing complexity and unpredictability of the operating environment, intensified by the pandemic threats, head-oriented approach should be driven by a biological (adaptive, interconnective, emergent, non-linear) rather than a mechanical (linear, predictable, repetitive) thinking process.  Contingency plans are mandated in the new normal environment.</a:t>
            </a:r>
          </a:p>
          <a:p>
            <a:r>
              <a:rPr lang="en-HK" dirty="0"/>
              <a:t>AI technologies could certain help downstream management tasks, such as environmental surveillance, operation audit, audit, evaluation and control, but it cannot replace strategist’s functions, such as envisioning, sensing behavioural responses, creative and intuitive thinking.</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123</a:t>
            </a:fld>
            <a:endParaRPr lang="en-HK"/>
          </a:p>
        </p:txBody>
      </p:sp>
    </p:spTree>
    <p:extLst>
      <p:ext uri="{BB962C8B-B14F-4D97-AF65-F5344CB8AC3E}">
        <p14:creationId xmlns:p14="http://schemas.microsoft.com/office/powerpoint/2010/main" val="86559172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HK" sz="4000" b="1" dirty="0">
                <a:solidFill>
                  <a:srgbClr val="FF0000"/>
                </a:solidFill>
              </a:rPr>
              <a:t>H3 – </a:t>
            </a:r>
            <a:r>
              <a:rPr lang="en-HK" sz="4800" b="1" dirty="0">
                <a:solidFill>
                  <a:srgbClr val="FF0000"/>
                </a:solidFill>
              </a:rPr>
              <a:t>HAND</a:t>
            </a:r>
            <a:r>
              <a:rPr lang="en-HK" sz="4000" b="1" dirty="0">
                <a:solidFill>
                  <a:srgbClr val="FF0000"/>
                </a:solidFill>
              </a:rPr>
              <a:t> Dimension of the 3-H 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124</a:t>
            </a:fld>
            <a:endParaRPr lang="en-HK" dirty="0"/>
          </a:p>
        </p:txBody>
      </p:sp>
      <p:pic>
        <p:nvPicPr>
          <p:cNvPr id="6" name="Picture 5"/>
          <p:cNvPicPr>
            <a:picLocks noChangeAspect="1"/>
          </p:cNvPicPr>
          <p:nvPr/>
        </p:nvPicPr>
        <p:blipFill>
          <a:blip r:embed="rId2"/>
          <a:stretch>
            <a:fillRect/>
          </a:stretch>
        </p:blipFill>
        <p:spPr>
          <a:xfrm>
            <a:off x="3935729" y="2891790"/>
            <a:ext cx="4020911" cy="2251710"/>
          </a:xfrm>
          <a:prstGeom prst="rect">
            <a:avLst/>
          </a:prstGeom>
        </p:spPr>
      </p:pic>
    </p:spTree>
    <p:extLst>
      <p:ext uri="{BB962C8B-B14F-4D97-AF65-F5344CB8AC3E}">
        <p14:creationId xmlns:p14="http://schemas.microsoft.com/office/powerpoint/2010/main" val="1590584981"/>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4113"/>
            <a:ext cx="1051560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cs typeface="Times New Roman" panose="02020603050405020304" pitchFamily="18" charset="0"/>
              </a:rPr>
              <a:t>The Hand-Oriented Approach</a:t>
            </a:r>
            <a:br>
              <a:rPr lang="en-US" dirty="0">
                <a:solidFill>
                  <a:srgbClr val="C00000"/>
                </a:solidFill>
                <a:latin typeface="Calibri" panose="020F0502020204030204" pitchFamily="34" charset="0"/>
                <a:ea typeface="PMingLiU" panose="02020500000000000000" pitchFamily="18" charset="-120"/>
                <a:cs typeface="Times New Roman" panose="02020603050405020304" pitchFamily="18" charset="0"/>
              </a:rPr>
            </a:br>
            <a:endParaRPr lang="en-HK" dirty="0">
              <a:solidFill>
                <a:srgbClr val="C00000"/>
              </a:solidFill>
            </a:endParaRPr>
          </a:p>
        </p:txBody>
      </p:sp>
      <p:sp>
        <p:nvSpPr>
          <p:cNvPr id="3" name="Content Placeholder 2"/>
          <p:cNvSpPr>
            <a:spLocks noGrp="1"/>
          </p:cNvSpPr>
          <p:nvPr>
            <p:ph idx="1"/>
          </p:nvPr>
        </p:nvSpPr>
        <p:spPr>
          <a:xfrm>
            <a:off x="497006" y="635985"/>
            <a:ext cx="10655481" cy="6222015"/>
          </a:xfrm>
        </p:spPr>
        <p:txBody>
          <a:bodyPr>
            <a:normAutofit fontScale="92500" lnSpcReduction="20000"/>
          </a:bodyPr>
          <a:lstStyle/>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Introduction </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The metaphor of ‘Hand’ means the operatives, technicians, workers, typically work at frontline equipped with occupational skills (e.g., HR process, marketing &amp; selling, accounting, processing, IT, etc.).  No matter how great the strategy or plan, at the end it is the frontline workforce to have them implemented.</a:t>
            </a:r>
          </a:p>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Required capabilities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Knowhow, experiences, skillsets, technical/operation skills, competences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Professional/functional/occupational knowledge and technique, e.g., HRM, Accounting &amp; Finance, IT, Marketing, Manufacturing, Operations, Logistics, Legal, etc.</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Strong task problem-solving skills and meticulous in execution</a:t>
            </a:r>
          </a:p>
          <a:p>
            <a:pPr>
              <a:lnSpc>
                <a:spcPct val="107000"/>
              </a:lnSpc>
              <a:spcAft>
                <a:spcPts val="800"/>
              </a:spcAft>
            </a:pPr>
            <a:endParaRPr lang="en-US" dirty="0">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125</a:t>
            </a:fld>
            <a:endParaRPr lang="en-HK"/>
          </a:p>
        </p:txBody>
      </p:sp>
    </p:spTree>
    <p:extLst>
      <p:ext uri="{BB962C8B-B14F-4D97-AF65-F5344CB8AC3E}">
        <p14:creationId xmlns:p14="http://schemas.microsoft.com/office/powerpoint/2010/main" val="427674904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607" y="0"/>
            <a:ext cx="10515600" cy="1325563"/>
          </a:xfrm>
        </p:spPr>
        <p:txBody>
          <a:bodyPr>
            <a:normAutofit/>
          </a:bodyPr>
          <a:lstStyle/>
          <a:p>
            <a:pPr algn="ctr"/>
            <a:r>
              <a:rPr lang="en-GB" sz="4000" b="1" dirty="0"/>
              <a:t>A Competence Model </a:t>
            </a:r>
            <a:br>
              <a:rPr lang="en-GB" sz="4000" b="1" dirty="0"/>
            </a:br>
            <a:r>
              <a:rPr lang="en-GB" sz="3600" b="1" dirty="0">
                <a:solidFill>
                  <a:srgbClr val="FF0000"/>
                </a:solidFill>
              </a:rPr>
              <a:t>People-Self-Task – oriented </a:t>
            </a:r>
          </a:p>
        </p:txBody>
      </p:sp>
      <p:pic>
        <p:nvPicPr>
          <p:cNvPr id="5" name="Content Placeholder 4"/>
          <p:cNvPicPr>
            <a:picLocks noGrp="1" noChangeAspect="1"/>
          </p:cNvPicPr>
          <p:nvPr>
            <p:ph idx="1"/>
          </p:nvPr>
        </p:nvPicPr>
        <p:blipFill>
          <a:blip r:embed="rId2"/>
          <a:stretch>
            <a:fillRect/>
          </a:stretch>
        </p:blipFill>
        <p:spPr>
          <a:xfrm>
            <a:off x="3247698" y="1152992"/>
            <a:ext cx="5717626" cy="5717626"/>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126</a:t>
            </a:fld>
            <a:endParaRPr lang="en-HK" dirty="0"/>
          </a:p>
        </p:txBody>
      </p:sp>
    </p:spTree>
    <p:extLst>
      <p:ext uri="{BB962C8B-B14F-4D97-AF65-F5344CB8AC3E}">
        <p14:creationId xmlns:p14="http://schemas.microsoft.com/office/powerpoint/2010/main" val="137551029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8190" y="143465"/>
            <a:ext cx="10544503" cy="6613635"/>
          </a:xfrm>
        </p:spPr>
        <p:txBody>
          <a:bodyPr>
            <a:normAutofit fontScale="92500"/>
          </a:bodyPr>
          <a:lstStyle/>
          <a:p>
            <a:pPr marL="0" indent="0">
              <a:buNone/>
            </a:pPr>
            <a:r>
              <a:rPr lang="en-HK" b="1" dirty="0"/>
              <a:t>Core functions </a:t>
            </a:r>
            <a:endParaRPr lang="en-US" dirty="0"/>
          </a:p>
          <a:p>
            <a:r>
              <a:rPr lang="en-HK" dirty="0"/>
              <a:t>Implementing business and functional programs and plans to achieve respective strategic goals</a:t>
            </a:r>
            <a:endParaRPr lang="en-US" dirty="0"/>
          </a:p>
          <a:p>
            <a:r>
              <a:rPr lang="en-HK" dirty="0"/>
              <a:t>Typically explicit and well-defined scope, duties and responsibilities </a:t>
            </a:r>
            <a:endParaRPr lang="en-US" dirty="0"/>
          </a:p>
          <a:p>
            <a:r>
              <a:rPr lang="en-HK" dirty="0"/>
              <a:t>Addressing How to ______________ efficiently.</a:t>
            </a:r>
            <a:endParaRPr lang="en-US" dirty="0"/>
          </a:p>
          <a:p>
            <a:endParaRPr lang="en-US" dirty="0"/>
          </a:p>
          <a:p>
            <a:pPr marL="0" indent="0">
              <a:buNone/>
            </a:pPr>
            <a:r>
              <a:rPr lang="en-HK" b="1" dirty="0"/>
              <a:t>Manifested outcomes </a:t>
            </a:r>
            <a:r>
              <a:rPr lang="en-HK" dirty="0"/>
              <a:t>(selected examples)</a:t>
            </a:r>
            <a:endParaRPr lang="en-US" dirty="0"/>
          </a:p>
          <a:p>
            <a:r>
              <a:rPr lang="en-HK" dirty="0"/>
              <a:t>The moment of truth whether Heart and Head approaches are effective.</a:t>
            </a:r>
            <a:endParaRPr lang="en-US" dirty="0"/>
          </a:p>
          <a:p>
            <a:r>
              <a:rPr lang="en-HK" dirty="0"/>
              <a:t>Know how to get the right job done right at the first time </a:t>
            </a:r>
            <a:endParaRPr lang="en-US" dirty="0"/>
          </a:p>
          <a:p>
            <a:r>
              <a:rPr lang="en-HK" dirty="0"/>
              <a:t>Do more with less</a:t>
            </a:r>
            <a:endParaRPr lang="en-US" dirty="0"/>
          </a:p>
          <a:p>
            <a:r>
              <a:rPr lang="en-HK" dirty="0"/>
              <a:t>Seamlessly connected the total value chain system </a:t>
            </a:r>
            <a:endParaRPr lang="en-US" dirty="0"/>
          </a:p>
          <a:p>
            <a:r>
              <a:rPr lang="en-HK" dirty="0"/>
              <a:t>Recruit, develop, motivate and retain high calibre staff  </a:t>
            </a:r>
            <a:endParaRPr lang="en-US" dirty="0"/>
          </a:p>
          <a:p>
            <a:r>
              <a:rPr lang="en-HK" dirty="0"/>
              <a:t>Source and employ capital economically </a:t>
            </a:r>
            <a:endParaRPr lang="en-US" dirty="0"/>
          </a:p>
          <a:p>
            <a:r>
              <a:rPr lang="en-HK" dirty="0"/>
              <a:t>Manage zero-defect quality control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127</a:t>
            </a:fld>
            <a:endParaRPr lang="en-HK"/>
          </a:p>
        </p:txBody>
      </p:sp>
    </p:spTree>
    <p:extLst>
      <p:ext uri="{BB962C8B-B14F-4D97-AF65-F5344CB8AC3E}">
        <p14:creationId xmlns:p14="http://schemas.microsoft.com/office/powerpoint/2010/main" val="1471756692"/>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5703"/>
          </a:xfrm>
        </p:spPr>
        <p:txBody>
          <a:bodyPr>
            <a:noAutofit/>
          </a:bodyPr>
          <a:lstStyle/>
          <a:p>
            <a:pPr marL="0" indent="0"/>
            <a:r>
              <a:rPr lang="en-HK" sz="3600" b="1" dirty="0"/>
              <a:t>Head and Hand Manifested outcomes </a:t>
            </a:r>
            <a:endParaRPr lang="en-US" sz="3600" dirty="0"/>
          </a:p>
        </p:txBody>
      </p:sp>
      <p:sp>
        <p:nvSpPr>
          <p:cNvPr id="3" name="Content Placeholder 2"/>
          <p:cNvSpPr>
            <a:spLocks noGrp="1"/>
          </p:cNvSpPr>
          <p:nvPr>
            <p:ph idx="1"/>
          </p:nvPr>
        </p:nvSpPr>
        <p:spPr>
          <a:xfrm>
            <a:off x="838200" y="977462"/>
            <a:ext cx="10515600" cy="5587930"/>
          </a:xfrm>
        </p:spPr>
        <p:txBody>
          <a:bodyPr>
            <a:normAutofit lnSpcReduction="10000"/>
          </a:bodyPr>
          <a:lstStyle/>
          <a:p>
            <a:pPr marL="0" indent="0">
              <a:buNone/>
            </a:pPr>
            <a:r>
              <a:rPr lang="en-GB" dirty="0"/>
              <a:t>Well-aligned Head and Hand domains shall help facilitate effective and efficient execution of strategy to deliver distinguished performance, which has generic characteristics of CRIAQES:</a:t>
            </a:r>
          </a:p>
          <a:p>
            <a:r>
              <a:rPr lang="en-GB" dirty="0"/>
              <a:t>CR	Customer responsiveness – care to satisfy customer’s needs and 	preferences </a:t>
            </a:r>
          </a:p>
          <a:p>
            <a:r>
              <a:rPr lang="en-GB" dirty="0"/>
              <a:t>I	Innovation – mainly related to process innovation - apply new IT 	technologies and AI to support strategy implementation. </a:t>
            </a:r>
          </a:p>
          <a:p>
            <a:r>
              <a:rPr lang="en-GB" dirty="0"/>
              <a:t>A	Agility – flexibility and dexterity in deployment of people and 	resources to adapt fast changing business condition</a:t>
            </a:r>
          </a:p>
          <a:p>
            <a:r>
              <a:rPr lang="en-GB" dirty="0"/>
              <a:t>Q	Quality – delivering citizen expected standard of service and 	meeting performance pledges</a:t>
            </a:r>
          </a:p>
          <a:p>
            <a:r>
              <a:rPr lang="en-GB" dirty="0"/>
              <a:t>E	Efficiency – yielding cost effectiveness in all operations </a:t>
            </a:r>
          </a:p>
          <a:p>
            <a:r>
              <a:rPr lang="en-GB" dirty="0"/>
              <a:t>S	Speed – act swiftly and in shortest possible cycle time </a:t>
            </a:r>
          </a:p>
          <a:p>
            <a:endParaRPr lang="en-HK" dirty="0"/>
          </a:p>
          <a:p>
            <a:endParaRPr lang="en-HK"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128</a:t>
            </a:fld>
            <a:endParaRPr lang="en-HK"/>
          </a:p>
        </p:txBody>
      </p:sp>
    </p:spTree>
    <p:extLst>
      <p:ext uri="{BB962C8B-B14F-4D97-AF65-F5344CB8AC3E}">
        <p14:creationId xmlns:p14="http://schemas.microsoft.com/office/powerpoint/2010/main" val="238090134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7802" y="-287383"/>
            <a:ext cx="10515600" cy="1206091"/>
          </a:xfrm>
        </p:spPr>
        <p:txBody>
          <a:bodyPr>
            <a:normAutofit/>
          </a:bodyPr>
          <a:lstStyle/>
          <a:p>
            <a:br>
              <a:rPr lang="en-US" sz="4000" dirty="0"/>
            </a:br>
            <a:r>
              <a:rPr lang="en-US" sz="4000" dirty="0"/>
              <a:t>H1 Hand </a:t>
            </a:r>
            <a:r>
              <a:rPr lang="en-US" sz="4000" dirty="0">
                <a:solidFill>
                  <a:srgbClr val="FF0000"/>
                </a:solidFill>
              </a:rPr>
              <a:t>interaction</a:t>
            </a:r>
            <a:r>
              <a:rPr lang="en-US" sz="4000" dirty="0"/>
              <a:t> with Heart &amp; Head</a:t>
            </a:r>
            <a:endParaRPr lang="en-HK" sz="4000" dirty="0"/>
          </a:p>
        </p:txBody>
      </p:sp>
      <p:sp>
        <p:nvSpPr>
          <p:cNvPr id="3" name="Content Placeholder 2"/>
          <p:cNvSpPr>
            <a:spLocks noGrp="1"/>
          </p:cNvSpPr>
          <p:nvPr>
            <p:ph idx="1"/>
          </p:nvPr>
        </p:nvSpPr>
        <p:spPr>
          <a:xfrm>
            <a:off x="724734" y="960981"/>
            <a:ext cx="10515600" cy="6607887"/>
          </a:xfrm>
        </p:spPr>
        <p:txBody>
          <a:bodyPr>
            <a:normAutofit/>
          </a:bodyPr>
          <a:lstStyle/>
          <a:p>
            <a:pPr marL="0" indent="0">
              <a:buNone/>
            </a:pPr>
            <a:r>
              <a:rPr lang="en-HK" sz="2400" dirty="0"/>
              <a:t>Even a heartily committed sound strategic plan requires a set of competence to implement it. If the organisation lacks of such competence, its goals cannot be achieved.  </a:t>
            </a:r>
            <a:endParaRPr lang="en-US" sz="2400" dirty="0"/>
          </a:p>
          <a:p>
            <a:pPr marL="0" indent="0">
              <a:buNone/>
            </a:pPr>
            <a:endParaRPr lang="en-HK" sz="2400" b="1" dirty="0"/>
          </a:p>
          <a:p>
            <a:pPr marL="0" indent="0">
              <a:buNone/>
            </a:pPr>
            <a:r>
              <a:rPr lang="en-HK" b="1" dirty="0"/>
              <a:t>Pitfalls  </a:t>
            </a:r>
            <a:endParaRPr lang="en-US" dirty="0"/>
          </a:p>
          <a:p>
            <a:r>
              <a:rPr lang="en-HK" sz="2400" dirty="0"/>
              <a:t>Efficiency obsession at the expense of effectiveness. (Calling centre story)</a:t>
            </a:r>
            <a:endParaRPr lang="en-US" sz="2400" dirty="0"/>
          </a:p>
          <a:p>
            <a:r>
              <a:rPr lang="en-HK" sz="2400" dirty="0"/>
              <a:t>Compliance (cat &amp; mouse mentality) vs commitment</a:t>
            </a:r>
          </a:p>
          <a:p>
            <a:pPr lvl="0"/>
            <a:r>
              <a:rPr lang="en-HK" sz="2400" dirty="0">
                <a:solidFill>
                  <a:prstClr val="black"/>
                </a:solidFill>
              </a:rPr>
              <a:t>Too inward-looking, lack of customer-focused initiative </a:t>
            </a:r>
            <a:endParaRPr lang="en-US" sz="2400" dirty="0">
              <a:solidFill>
                <a:prstClr val="black"/>
              </a:solidFill>
            </a:endParaRPr>
          </a:p>
          <a:p>
            <a:pPr marL="0" indent="0">
              <a:buNone/>
            </a:pPr>
            <a:endParaRPr lang="en-HK" b="1" dirty="0"/>
          </a:p>
          <a:p>
            <a:pPr marL="0" indent="0">
              <a:buNone/>
            </a:pPr>
            <a:r>
              <a:rPr lang="en-HK" b="1" dirty="0"/>
              <a:t>Relevant literature or body of knowledge  </a:t>
            </a:r>
            <a:endParaRPr lang="en-US" dirty="0"/>
          </a:p>
          <a:p>
            <a:r>
              <a:rPr lang="en-HK" sz="2400" dirty="0"/>
              <a:t>Business function (e.g., Marketing, Operations, HRM, A&amp;F, IT, Procurement, etc.), subject based textbooks, professional operation manuals, technical and software guidebooks, TQM, 6-Sigma,etc.</a:t>
            </a:r>
            <a:endParaRPr lang="en-US" sz="2400" dirty="0"/>
          </a:p>
          <a:p>
            <a:endParaRPr lang="en-HK" sz="2400" dirty="0"/>
          </a:p>
        </p:txBody>
      </p:sp>
      <p:sp>
        <p:nvSpPr>
          <p:cNvPr id="4" name="Slide Number Placeholder 3"/>
          <p:cNvSpPr>
            <a:spLocks noGrp="1"/>
          </p:cNvSpPr>
          <p:nvPr>
            <p:ph type="sldNum" sz="quarter" idx="12"/>
          </p:nvPr>
        </p:nvSpPr>
        <p:spPr/>
        <p:txBody>
          <a:bodyPr/>
          <a:lstStyle/>
          <a:p>
            <a:fld id="{348EFBDC-BB53-4A7C-A94D-EC7D67878992}" type="slidenum">
              <a:rPr lang="en-HK" smtClean="0"/>
              <a:t>129</a:t>
            </a:fld>
            <a:endParaRPr lang="en-HK"/>
          </a:p>
        </p:txBody>
      </p:sp>
      <p:pic>
        <p:nvPicPr>
          <p:cNvPr id="5" name="Picture 4"/>
          <p:cNvPicPr>
            <a:picLocks noChangeAspect="1"/>
          </p:cNvPicPr>
          <p:nvPr/>
        </p:nvPicPr>
        <p:blipFill>
          <a:blip r:embed="rId3"/>
          <a:stretch>
            <a:fillRect/>
          </a:stretch>
        </p:blipFill>
        <p:spPr>
          <a:xfrm>
            <a:off x="10485912" y="190004"/>
            <a:ext cx="1508845" cy="1334903"/>
          </a:xfrm>
          <a:prstGeom prst="rect">
            <a:avLst/>
          </a:prstGeom>
        </p:spPr>
      </p:pic>
    </p:spTree>
    <p:extLst>
      <p:ext uri="{BB962C8B-B14F-4D97-AF65-F5344CB8AC3E}">
        <p14:creationId xmlns:p14="http://schemas.microsoft.com/office/powerpoint/2010/main" val="271727110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99498"/>
          </a:xfrm>
        </p:spPr>
        <p:txBody>
          <a:bodyPr>
            <a:normAutofit/>
          </a:bodyPr>
          <a:lstStyle/>
          <a:p>
            <a:pPr algn="ctr"/>
            <a:r>
              <a:rPr lang="en-HK" sz="4000" dirty="0"/>
              <a:t>Prospecting for the future</a:t>
            </a:r>
          </a:p>
        </p:txBody>
      </p:sp>
      <p:sp>
        <p:nvSpPr>
          <p:cNvPr id="3" name="Content Placeholder 2"/>
          <p:cNvSpPr>
            <a:spLocks noGrp="1"/>
          </p:cNvSpPr>
          <p:nvPr>
            <p:ph idx="1"/>
          </p:nvPr>
        </p:nvSpPr>
        <p:spPr>
          <a:xfrm>
            <a:off x="883920" y="1111757"/>
            <a:ext cx="10515600" cy="5427155"/>
          </a:xfrm>
        </p:spPr>
        <p:txBody>
          <a:bodyPr>
            <a:normAutofit fontScale="55000" lnSpcReduction="20000"/>
          </a:bodyPr>
          <a:lstStyle/>
          <a:p>
            <a:r>
              <a:rPr lang="en-HK" sz="4000" dirty="0"/>
              <a:t>Knowledge worker is well sought after.  Knowledge worker (KW), is a person who is proficient in leveraging latest technologies to search, capture, archive and distribute useful knowledge, knowhow and experiences around an organisation.  KW can also make use of these resources to tackle problems and to capitalise on opportunities identified.  KW also possesses Improvising skills.  KWs develop tacit knowledge on top of their occupational knowledge.  </a:t>
            </a:r>
            <a:endParaRPr lang="en-US" sz="4000" dirty="0"/>
          </a:p>
          <a:p>
            <a:r>
              <a:rPr lang="en-HK" sz="4000" dirty="0"/>
              <a:t>Many professional jobs, such as auditing, legal, medical consultation, market research will be handled by AI-driven (e.g., </a:t>
            </a:r>
            <a:r>
              <a:rPr lang="en-HK" sz="4000" dirty="0" err="1"/>
              <a:t>ChatGPT</a:t>
            </a:r>
            <a:r>
              <a:rPr lang="en-HK" sz="4000" dirty="0"/>
              <a:t> generative pre-trained transformer) robots in the foreseeable future.  Generally, the routine with no or little requirement of tacit knowledge tasks will be easier placed. </a:t>
            </a:r>
          </a:p>
          <a:p>
            <a:r>
              <a:rPr lang="en-HK" sz="4000" dirty="0"/>
              <a:t>Synergistic integration of 3H would be prevailing as evidenced in the US’s performance in fighting with COVID-19 pandemic – neither excellence in healthcare competence nor most advanced medical equipment and systems are sufficient to save life  Those countries with lower mortality rate and better economic recovery from this pandemic can be explained and predicted by the 3H holistic management framework.</a:t>
            </a:r>
          </a:p>
          <a:p>
            <a:r>
              <a:rPr lang="en-US" sz="4000" dirty="0"/>
              <a:t>AI technologies will be massively replacing human in doing routine-based, repetitive, standardized tasks. </a:t>
            </a:r>
          </a:p>
          <a:p>
            <a:endParaRPr lang="en-US" sz="4000" dirty="0"/>
          </a:p>
          <a:p>
            <a:pPr marL="0" indent="0">
              <a:buNone/>
            </a:pPr>
            <a:br>
              <a:rPr lang="en-HK" dirty="0"/>
            </a:br>
            <a:r>
              <a:rPr lang="en-HK" dirty="0"/>
              <a:t>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130</a:t>
            </a:fld>
            <a:endParaRPr lang="en-HK"/>
          </a:p>
        </p:txBody>
      </p:sp>
    </p:spTree>
    <p:extLst>
      <p:ext uri="{BB962C8B-B14F-4D97-AF65-F5344CB8AC3E}">
        <p14:creationId xmlns:p14="http://schemas.microsoft.com/office/powerpoint/2010/main" val="117524705"/>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131</a:t>
            </a:fld>
            <a:endParaRPr lang="en-US" altLang="zh-CN" sz="1400"/>
          </a:p>
        </p:txBody>
      </p:sp>
      <p:sp>
        <p:nvSpPr>
          <p:cNvPr id="20483" name="Text Box 3"/>
          <p:cNvSpPr txBox="1">
            <a:spLocks noChangeArrowheads="1"/>
          </p:cNvSpPr>
          <p:nvPr/>
        </p:nvSpPr>
        <p:spPr bwMode="auto">
          <a:xfrm>
            <a:off x="-295153" y="119706"/>
            <a:ext cx="1325354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2400" b="1" dirty="0">
                <a:solidFill>
                  <a:srgbClr val="002060"/>
                </a:solidFill>
                <a:latin typeface="Verdana" panose="020B0604030504040204" pitchFamily="34" charset="0"/>
                <a:ea typeface="Verdana" panose="020B0604030504040204" pitchFamily="34" charset="0"/>
              </a:rPr>
              <a:t>Propositions for Testing the 3H Holistic Management Framework</a:t>
            </a:r>
          </a:p>
          <a:p>
            <a:pPr algn="ctr">
              <a:defRPr/>
            </a:pPr>
            <a:r>
              <a:rPr lang="en-GB" altLang="zh-CN" sz="2400" b="1" dirty="0">
                <a:solidFill>
                  <a:srgbClr val="002060"/>
                </a:solidFill>
                <a:latin typeface="Verdana" panose="020B0604030504040204" pitchFamily="34" charset="0"/>
                <a:ea typeface="Verdana" panose="020B0604030504040204" pitchFamily="34" charset="0"/>
              </a:rPr>
              <a:t>From a Descriptive Theory to a </a:t>
            </a:r>
            <a:r>
              <a:rPr lang="en-GB" altLang="zh-CN" sz="2400" b="1" dirty="0">
                <a:solidFill>
                  <a:srgbClr val="FF0000"/>
                </a:solidFill>
                <a:latin typeface="Verdana" panose="020B0604030504040204" pitchFamily="34" charset="0"/>
                <a:ea typeface="Verdana" panose="020B0604030504040204" pitchFamily="34" charset="0"/>
              </a:rPr>
              <a:t>Prescriptive</a:t>
            </a:r>
            <a:r>
              <a:rPr lang="en-GB" altLang="zh-CN" sz="2400" b="1" dirty="0">
                <a:solidFill>
                  <a:srgbClr val="002060"/>
                </a:solidFill>
                <a:latin typeface="Verdana" panose="020B0604030504040204" pitchFamily="34" charset="0"/>
                <a:ea typeface="Verdana" panose="020B0604030504040204" pitchFamily="34" charset="0"/>
              </a:rPr>
              <a:t> Theory </a:t>
            </a:r>
            <a:endParaRPr lang="en-US" altLang="zh-CN" sz="2400" b="1" dirty="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664823" y="2056995"/>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name="Bitmap Image" r:id="rId3" imgW="0" imgH="0" progId="Paint.Picture">
                    <p:embed/>
                  </p:oleObj>
                </mc:Choice>
                <mc:Fallback>
                  <p:oleObj name="Bitmap Image" r:id="rId3" imgW="0" imgH="0" progId="Paint.Picture">
                    <p:embed/>
                    <p:pic>
                      <p:nvPicPr>
                        <p:cNvPr id="9240" name="Object 9"/>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9228" name="Group 23"/>
          <p:cNvGrpSpPr>
            <a:grpSpLocks/>
          </p:cNvGrpSpPr>
          <p:nvPr/>
        </p:nvGrpSpPr>
        <p:grpSpPr bwMode="auto">
          <a:xfrm>
            <a:off x="5369917" y="1175996"/>
            <a:ext cx="6552714" cy="7103037"/>
            <a:chOff x="2875" y="1433"/>
            <a:chExt cx="3804" cy="4202"/>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673" cy="4202"/>
              <a:chOff x="3006" y="1433"/>
              <a:chExt cx="3673" cy="4202"/>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844"/>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54" y="3839"/>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Proposition 1 - OP = </a:t>
                </a:r>
                <a:r>
                  <a:rPr lang="en-US" altLang="zh-CN" sz="2000" dirty="0">
                    <a:effectLst>
                      <a:outerShdw blurRad="38100" dist="38100" dir="2700000" algn="tl">
                        <a:srgbClr val="000000"/>
                      </a:outerShdw>
                    </a:effectLst>
                  </a:rPr>
                  <a:t>f </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1</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2 </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3</a:t>
                </a:r>
                <a:r>
                  <a:rPr lang="en-HK" sz="2000" dirty="0">
                    <a:solidFill>
                      <a:srgbClr val="FF0000"/>
                    </a:solidFill>
                    <a:effectLst>
                      <a:outerShdw blurRad="38100" dist="38100" dir="2700000" algn="tl">
                        <a:srgbClr val="000000">
                          <a:alpha val="43137"/>
                        </a:srgbClr>
                      </a:outerShdw>
                    </a:effectLst>
                  </a:rPr>
                  <a:t>) </a:t>
                </a:r>
                <a:endParaRPr lang="en-GB" sz="2000" dirty="0">
                  <a:solidFill>
                    <a:srgbClr val="FF0000"/>
                  </a:solidFill>
                  <a:effectLst>
                    <a:outerShdw blurRad="38100" dist="38100" dir="2700000" algn="tl">
                      <a:srgbClr val="000000">
                        <a:alpha val="43137"/>
                      </a:srgbClr>
                    </a:outerShdw>
                  </a:effectLst>
                </a:endParaRPr>
              </a:p>
              <a:p>
                <a:pPr>
                  <a:defRPr/>
                </a:pPr>
                <a:r>
                  <a:rPr lang="en-US" altLang="zh-CN" dirty="0">
                    <a:effectLst>
                      <a:outerShdw blurRad="38100" dist="38100" dir="2700000" algn="tl">
                        <a:srgbClr val="000000"/>
                      </a:outerShdw>
                    </a:effectLst>
                  </a:rPr>
                  <a:t>Committed &amp; capable of managing the right thing</a:t>
                </a:r>
                <a:r>
                  <a:rPr lang="en-HK" dirty="0"/>
                  <a:t> </a:t>
                </a:r>
                <a:r>
                  <a:rPr lang="en-HK" b="1" dirty="0">
                    <a:effectLst>
                      <a:outerShdw blurRad="38100" dist="38100" dir="2700000" algn="tl">
                        <a:srgbClr val="000000">
                          <a:alpha val="43137"/>
                        </a:srgbClr>
                      </a:outerShdw>
                    </a:effectLst>
                  </a:rPr>
                  <a:t>is most likely to achieve organisational goals</a:t>
                </a:r>
              </a:p>
              <a:p>
                <a:pPr>
                  <a:defRPr/>
                </a:pPr>
                <a:r>
                  <a:rPr lang="en-HK" dirty="0"/>
                  <a:t> </a:t>
                </a:r>
                <a:r>
                  <a:rPr lang="en-HK" sz="2400" b="1" dirty="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67" y="2031"/>
                <a:ext cx="304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Proposition 2 - </a:t>
                </a:r>
                <a:r>
                  <a:rPr lang="en-HK" sz="2000" b="1" dirty="0">
                    <a:solidFill>
                      <a:srgbClr val="FF0000"/>
                    </a:solidFill>
                  </a:rPr>
                  <a:t>(H</a:t>
                </a:r>
                <a:r>
                  <a:rPr lang="en-HK" sz="2000" b="1" baseline="30000" dirty="0">
                    <a:solidFill>
                      <a:srgbClr val="FF0000"/>
                    </a:solidFill>
                  </a:rPr>
                  <a:t>2 </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H</a:t>
                </a:r>
                <a:r>
                  <a:rPr lang="en-HK" sz="2000" b="1" baseline="30000" dirty="0">
                    <a:solidFill>
                      <a:srgbClr val="FF0000"/>
                    </a:solidFill>
                  </a:rPr>
                  <a:t>1</a:t>
                </a:r>
                <a:endParaRPr lang="en-US" altLang="zh-CN" sz="2000" b="1" dirty="0">
                  <a:solidFill>
                    <a:srgbClr val="FF0000"/>
                  </a:solidFill>
                  <a:effectLst>
                    <a:outerShdw blurRad="38100" dist="38100" dir="2700000" algn="tl">
                      <a:srgbClr val="000000"/>
                    </a:outerShdw>
                  </a:effectLst>
                </a:endParaRPr>
              </a:p>
              <a:p>
                <a:pPr lvl="0">
                  <a:defRPr/>
                </a:pPr>
                <a:r>
                  <a:rPr lang="en-US" altLang="zh-CN" dirty="0">
                    <a:effectLst>
                      <a:outerShdw blurRad="38100" dist="38100" dir="2700000" algn="tl">
                        <a:srgbClr val="000000"/>
                      </a:outerShdw>
                    </a:effectLst>
                  </a:rPr>
                  <a:t>Uncommitted staff but capable of managing the right thing leads to either inefficiently or miss achieving </a:t>
                </a:r>
                <a:r>
                  <a:rPr lang="en-US" altLang="zh-CN" dirty="0" err="1">
                    <a:effectLst>
                      <a:outerShdw blurRad="38100" dist="38100" dir="2700000" algn="tl">
                        <a:srgbClr val="000000"/>
                      </a:outerShdw>
                    </a:effectLst>
                  </a:rPr>
                  <a:t>organisational</a:t>
                </a:r>
                <a:r>
                  <a:rPr lang="en-US" altLang="zh-CN" dirty="0">
                    <a:effectLst>
                      <a:outerShdw blurRad="38100" dist="38100" dir="2700000" algn="tl">
                        <a:srgbClr val="000000"/>
                      </a:outerShdw>
                    </a:effectLst>
                  </a:rPr>
                  <a:t> goals</a:t>
                </a:r>
              </a:p>
              <a:p>
                <a:pPr lvl="0">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549" y="2789"/>
                <a:ext cx="3020"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a:effectLst>
                      <a:outerShdw blurRad="38100" dist="38100" dir="2700000" algn="tl">
                        <a:srgbClr val="000000"/>
                      </a:outerShdw>
                    </a:effectLst>
                  </a:rPr>
                  <a:t>Proposition 3 -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H</a:t>
                </a:r>
                <a:r>
                  <a:rPr lang="en-HK" sz="2000" b="1" baseline="30000" dirty="0">
                    <a:solidFill>
                      <a:srgbClr val="FF0000"/>
                    </a:solidFill>
                  </a:rPr>
                  <a:t>2</a:t>
                </a:r>
                <a:endParaRPr lang="en-US" altLang="zh-CN" sz="2000" b="1" dirty="0">
                  <a:solidFill>
                    <a:srgbClr val="FF0000"/>
                  </a:solidFill>
                  <a:effectLst>
                    <a:outerShdw blurRad="38100" dist="38100" dir="2700000" algn="tl">
                      <a:srgbClr val="000000"/>
                    </a:outerShdw>
                  </a:effectLst>
                </a:endParaRPr>
              </a:p>
              <a:p>
                <a:pPr lvl="0">
                  <a:defRPr/>
                </a:pPr>
                <a:r>
                  <a:rPr lang="en-US" altLang="zh-CN" dirty="0">
                    <a:effectLst>
                      <a:outerShdw blurRad="38100" dist="38100" dir="2700000" algn="tl">
                        <a:srgbClr val="000000"/>
                      </a:outerShdw>
                    </a:effectLst>
                  </a:rPr>
                  <a:t>Committed &amp; capable staff, but not sure managing the right thing due to led astray by wrong strategic direction thus leads to either ineffectively or miss achieving </a:t>
                </a:r>
                <a:r>
                  <a:rPr lang="en-US" altLang="zh-CN" dirty="0" err="1">
                    <a:effectLst>
                      <a:outerShdw blurRad="38100" dist="38100" dir="2700000" algn="tl">
                        <a:srgbClr val="000000"/>
                      </a:outerShdw>
                    </a:effectLst>
                  </a:rPr>
                  <a:t>organisational</a:t>
                </a:r>
                <a:r>
                  <a:rPr lang="en-US" altLang="zh-CN" dirty="0">
                    <a:effectLst>
                      <a:outerShdw blurRad="38100" dist="38100" dir="2700000" algn="tl">
                        <a:srgbClr val="000000"/>
                      </a:outerShdw>
                    </a:effectLst>
                  </a:rPr>
                  <a:t> goals</a:t>
                </a:r>
              </a:p>
            </p:txBody>
          </p:sp>
          <p:sp>
            <p:nvSpPr>
              <p:cNvPr id="20501" name="Text Box 21"/>
              <p:cNvSpPr txBox="1">
                <a:spLocks noChangeArrowheads="1"/>
              </p:cNvSpPr>
              <p:nvPr/>
            </p:nvSpPr>
            <p:spPr bwMode="auto">
              <a:xfrm>
                <a:off x="3532" y="3723"/>
                <a:ext cx="3147" cy="1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a:effectLst>
                      <a:outerShdw blurRad="38100" dist="38100" dir="2700000" algn="tl">
                        <a:srgbClr val="000000"/>
                      </a:outerShdw>
                    </a:effectLst>
                  </a:rPr>
                  <a:t>Proposition 4 -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2</a:t>
                </a:r>
                <a:r>
                  <a:rPr lang="en-HK" sz="2000" b="1" dirty="0">
                    <a:solidFill>
                      <a:srgbClr val="FF0000"/>
                    </a:solidFill>
                  </a:rPr>
                  <a:t>) - H</a:t>
                </a:r>
                <a:r>
                  <a:rPr lang="en-HK" sz="2000" b="1" baseline="30000" dirty="0">
                    <a:solidFill>
                      <a:srgbClr val="FF0000"/>
                    </a:solidFill>
                  </a:rPr>
                  <a:t>3</a:t>
                </a:r>
              </a:p>
              <a:p>
                <a:pPr lvl="0">
                  <a:defRPr/>
                </a:pPr>
                <a:r>
                  <a:rPr lang="en-US" altLang="zh-CN" dirty="0">
                    <a:effectLst>
                      <a:outerShdw blurRad="38100" dist="38100" dir="2700000" algn="tl">
                        <a:srgbClr val="000000"/>
                      </a:outerShdw>
                    </a:effectLst>
                  </a:rPr>
                  <a:t>Committed and well planned but don't know how to execute it right may lead to either inefficiently or chaotic in achieving </a:t>
                </a:r>
                <a:r>
                  <a:rPr lang="en-US" altLang="zh-CN" dirty="0" err="1">
                    <a:effectLst>
                      <a:outerShdw blurRad="38100" dist="38100" dir="2700000" algn="tl">
                        <a:srgbClr val="000000"/>
                      </a:outerShdw>
                    </a:effectLst>
                  </a:rPr>
                  <a:t>organisational</a:t>
                </a:r>
                <a:r>
                  <a:rPr lang="en-US" altLang="zh-CN" dirty="0">
                    <a:effectLst>
                      <a:outerShdw blurRad="38100" dist="38100" dir="2700000" algn="tl">
                        <a:srgbClr val="000000"/>
                      </a:outerShdw>
                    </a:effectLst>
                  </a:rPr>
                  <a:t> goals</a:t>
                </a:r>
              </a:p>
              <a:p>
                <a:pPr lvl="0">
                  <a:defRPr/>
                </a:pPr>
                <a:endParaRPr lang="en-US" altLang="zh-CN" sz="2400" baseline="30000" dirty="0">
                  <a:solidFill>
                    <a:prstClr val="black"/>
                  </a:solidFill>
                  <a:effectLst>
                    <a:outerShdw blurRad="38100" dist="38100" dir="2700000" algn="tl">
                      <a:srgbClr val="000000"/>
                    </a:outerShdw>
                  </a:effectLst>
                </a:endParaRPr>
              </a:p>
              <a:p>
                <a:pPr lvl="0">
                  <a:defRPr/>
                </a:pPr>
                <a:r>
                  <a:rPr lang="en-US" altLang="zh-CN" dirty="0">
                    <a:solidFill>
                      <a:prstClr val="black"/>
                    </a:solidFill>
                    <a:effectLst>
                      <a:outerShdw blurRad="38100" dist="38100" dir="2700000" algn="tl">
                        <a:srgbClr val="000000"/>
                      </a:outerShdw>
                    </a:effectLst>
                  </a:rPr>
                  <a:t>Effective coordination between H domains is assumed in above cases.</a:t>
                </a:r>
                <a:endParaRPr lang="en-HK" altLang="zh-CN" baseline="30000" dirty="0">
                  <a:solidFill>
                    <a:prstClr val="black"/>
                  </a:solidFill>
                  <a:effectLst>
                    <a:outerShdw blurRad="38100" dist="38100" dir="2700000" algn="tl">
                      <a:srgbClr val="000000"/>
                    </a:outerShdw>
                  </a:effectLst>
                </a:endParaRPr>
              </a:p>
              <a:p>
                <a:pPr lvl="0">
                  <a:defRPr/>
                </a:pPr>
                <a:endParaRPr lang="en-US" altLang="zh-CN" sz="2400"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2450956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dirty="0"/>
              <a:t>Putting 3-H Framework in Practice </a:t>
            </a:r>
            <a:endParaRPr lang="en-GB" dirty="0"/>
          </a:p>
        </p:txBody>
      </p:sp>
      <p:pic>
        <p:nvPicPr>
          <p:cNvPr id="5" name="Content Placeholder 4"/>
          <p:cNvPicPr>
            <a:picLocks noGrp="1" noChangeAspect="1"/>
          </p:cNvPicPr>
          <p:nvPr>
            <p:ph idx="1"/>
          </p:nvPr>
        </p:nvPicPr>
        <p:blipFill>
          <a:blip r:embed="rId2"/>
          <a:stretch>
            <a:fillRect/>
          </a:stretch>
        </p:blipFill>
        <p:spPr>
          <a:xfrm>
            <a:off x="3815256" y="2480798"/>
            <a:ext cx="4949838" cy="3299892"/>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132</a:t>
            </a:fld>
            <a:endParaRPr lang="en-HK" dirty="0"/>
          </a:p>
        </p:txBody>
      </p:sp>
    </p:spTree>
    <p:extLst>
      <p:ext uri="{BB962C8B-B14F-4D97-AF65-F5344CB8AC3E}">
        <p14:creationId xmlns:p14="http://schemas.microsoft.com/office/powerpoint/2010/main" val="153939410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012" y="0"/>
            <a:ext cx="10515600" cy="1124607"/>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Assessing 3H Functionality in your Organisation</a:t>
            </a:r>
            <a:br>
              <a:rPr lang="en-US" sz="2800" b="1" dirty="0">
                <a:solidFill>
                  <a:srgbClr val="FF0000"/>
                </a:solidFill>
              </a:rPr>
            </a:br>
            <a:endParaRPr lang="en-HK" sz="2800" b="1" dirty="0">
              <a:solidFill>
                <a:srgbClr val="FF0000"/>
              </a:solidFill>
            </a:endParaRPr>
          </a:p>
        </p:txBody>
      </p:sp>
      <p:sp>
        <p:nvSpPr>
          <p:cNvPr id="3" name="Content Placeholder 2"/>
          <p:cNvSpPr>
            <a:spLocks noGrp="1"/>
          </p:cNvSpPr>
          <p:nvPr>
            <p:ph idx="1"/>
          </p:nvPr>
        </p:nvSpPr>
        <p:spPr>
          <a:xfrm>
            <a:off x="735725" y="686331"/>
            <a:ext cx="10735467" cy="5779008"/>
          </a:xfrm>
        </p:spPr>
        <p:txBody>
          <a:bodyPr>
            <a:noAutofit/>
          </a:bodyPr>
          <a:lstStyle/>
          <a:p>
            <a:pPr marL="457200" indent="-457200">
              <a:buFont typeface="+mj-lt"/>
              <a:buAutoNum type="arabicPeriod"/>
            </a:pPr>
            <a:r>
              <a:rPr lang="en-HK" sz="2000" dirty="0">
                <a:effectLst/>
              </a:rPr>
              <a:t>Do your organisation’s 3H attributes have factored into the HR (recruiting, selection, training &amp; development) process?</a:t>
            </a:r>
            <a:endParaRPr lang="en-US" sz="2000" dirty="0">
              <a:effectLst/>
            </a:endParaRPr>
          </a:p>
          <a:p>
            <a:pPr marL="457200" indent="-457200">
              <a:buFont typeface="+mj-lt"/>
              <a:buAutoNum type="arabicPeriod"/>
            </a:pPr>
            <a:r>
              <a:rPr lang="en-HK" sz="2000" dirty="0">
                <a:effectLst/>
              </a:rPr>
              <a:t>Does the performance review process, especially the reward and promotion decisions, incorporate 3-H criteria?</a:t>
            </a:r>
            <a:endParaRPr lang="en-US" sz="2000" dirty="0">
              <a:effectLst/>
            </a:endParaRPr>
          </a:p>
          <a:p>
            <a:pPr marL="457200" indent="-457200">
              <a:buFont typeface="+mj-lt"/>
              <a:buAutoNum type="arabicPeriod"/>
            </a:pPr>
            <a:r>
              <a:rPr lang="en-HK" sz="2000" dirty="0">
                <a:effectLst/>
              </a:rPr>
              <a:t>How often the following adjectives are used to describe a manager?   For instance:</a:t>
            </a:r>
            <a:endParaRPr lang="en-US" sz="2000" dirty="0">
              <a:effectLst/>
            </a:endParaRPr>
          </a:p>
          <a:p>
            <a:pPr marL="0" indent="0">
              <a:buNone/>
            </a:pPr>
            <a:r>
              <a:rPr lang="en-HK" sz="2000" dirty="0">
                <a:effectLst/>
              </a:rPr>
              <a:t>	All- or well-rounded </a:t>
            </a:r>
            <a:endParaRPr lang="en-US" sz="2000" dirty="0">
              <a:effectLst/>
            </a:endParaRPr>
          </a:p>
          <a:p>
            <a:pPr marL="0" indent="0">
              <a:buNone/>
            </a:pPr>
            <a:r>
              <a:rPr lang="en-HK" sz="2000" dirty="0">
                <a:effectLst/>
              </a:rPr>
              <a:t>	Head – superior strategist, analyst, organiser</a:t>
            </a:r>
            <a:endParaRPr lang="en-US" sz="2000" dirty="0">
              <a:effectLst/>
            </a:endParaRPr>
          </a:p>
          <a:p>
            <a:pPr marL="0" indent="0">
              <a:buNone/>
            </a:pPr>
            <a:r>
              <a:rPr lang="en-HK" sz="2000" dirty="0">
                <a:effectLst/>
              </a:rPr>
              <a:t>	Heart – compassionate, empathetic, caring, motivational, sensitive, people-oriented </a:t>
            </a:r>
            <a:r>
              <a:rPr lang="en-HK" sz="2000" dirty="0"/>
              <a:t>and </a:t>
            </a:r>
            <a:r>
              <a:rPr lang="en-HK" sz="2000" dirty="0">
                <a:effectLst/>
              </a:rPr>
              <a:t>high     	EQ leader</a:t>
            </a:r>
            <a:endParaRPr lang="en-US" sz="2000" dirty="0">
              <a:effectLst/>
            </a:endParaRPr>
          </a:p>
          <a:p>
            <a:pPr marL="0" indent="0">
              <a:buNone/>
            </a:pPr>
            <a:r>
              <a:rPr lang="en-HK" sz="2000" dirty="0">
                <a:effectLst/>
              </a:rPr>
              <a:t>	Hand – outstanding executor, doer, facilitator, controller.</a:t>
            </a:r>
            <a:endParaRPr lang="en-US" sz="2000" dirty="0">
              <a:effectLst/>
            </a:endParaRPr>
          </a:p>
          <a:p>
            <a:pPr marL="0" indent="0">
              <a:buNone/>
            </a:pPr>
            <a:r>
              <a:rPr lang="en-HK" sz="2000" dirty="0">
                <a:effectLst/>
              </a:rPr>
              <a:t>4.  Does the 3H perspective has been woven into organisation’s mission, culture and other management policy which are notably published and distributed to employees through corporate newsletters? </a:t>
            </a:r>
            <a:endParaRPr lang="en-US" sz="2000" dirty="0">
              <a:effectLst/>
            </a:endParaRPr>
          </a:p>
          <a:p>
            <a:pPr marL="0" indent="0">
              <a:buNone/>
            </a:pPr>
            <a:r>
              <a:rPr lang="en-HK" sz="2000" dirty="0"/>
              <a:t>5. </a:t>
            </a:r>
            <a:r>
              <a:rPr lang="en-HK" sz="2000" dirty="0">
                <a:effectLst/>
              </a:rPr>
              <a:t>Does the purposes and significance of 3-H perspective have been preached and discussed in major corporate events such as strategic plan, annual management review meetings?</a:t>
            </a:r>
            <a:endParaRPr lang="en-US" sz="2000" dirty="0">
              <a:effectLst/>
            </a:endParaRPr>
          </a:p>
          <a:p>
            <a:pPr marL="0" indent="0">
              <a:buNone/>
            </a:pPr>
            <a:r>
              <a:rPr lang="en-HK" sz="2000" dirty="0"/>
              <a:t>6. </a:t>
            </a:r>
            <a:r>
              <a:rPr lang="en-HK" sz="2000" dirty="0">
                <a:effectLst/>
              </a:rPr>
              <a:t>Does the 3-H approach support the indoctrination of the corporate culture in the organisation? </a:t>
            </a:r>
            <a:endParaRPr lang="en-US" sz="2000" dirty="0">
              <a:effectLst/>
            </a:endParaRPr>
          </a:p>
          <a:p>
            <a:endParaRPr lang="en-US" sz="2000" dirty="0"/>
          </a:p>
          <a:p>
            <a:endParaRPr lang="en-HK" sz="2000" dirty="0"/>
          </a:p>
        </p:txBody>
      </p:sp>
      <p:sp>
        <p:nvSpPr>
          <p:cNvPr id="4" name="Slide Number Placeholder 3"/>
          <p:cNvSpPr>
            <a:spLocks noGrp="1"/>
          </p:cNvSpPr>
          <p:nvPr>
            <p:ph type="sldNum" sz="quarter" idx="12"/>
          </p:nvPr>
        </p:nvSpPr>
        <p:spPr/>
        <p:txBody>
          <a:bodyPr/>
          <a:lstStyle/>
          <a:p>
            <a:fld id="{337A5D9E-B29D-478B-A2F0-40460C7B2426}" type="slidenum">
              <a:rPr lang="en-US" smtClean="0"/>
              <a:t>133</a:t>
            </a:fld>
            <a:endParaRPr lang="en-US"/>
          </a:p>
        </p:txBody>
      </p:sp>
    </p:spTree>
    <p:extLst>
      <p:ext uri="{BB962C8B-B14F-4D97-AF65-F5344CB8AC3E}">
        <p14:creationId xmlns:p14="http://schemas.microsoft.com/office/powerpoint/2010/main" val="318609668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917" y="-56402"/>
            <a:ext cx="1135218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Key Success Factors of 3H Integration  </a:t>
            </a:r>
          </a:p>
        </p:txBody>
      </p:sp>
      <p:sp>
        <p:nvSpPr>
          <p:cNvPr id="3" name="Content Placeholder 2"/>
          <p:cNvSpPr>
            <a:spLocks noGrp="1"/>
          </p:cNvSpPr>
          <p:nvPr>
            <p:ph idx="1"/>
          </p:nvPr>
        </p:nvSpPr>
        <p:spPr>
          <a:xfrm>
            <a:off x="990600" y="804802"/>
            <a:ext cx="10515600" cy="4351338"/>
          </a:xfrm>
        </p:spPr>
        <p:txBody>
          <a:bodyPr>
            <a:noAutofit/>
          </a:bodyPr>
          <a:lstStyle/>
          <a:p>
            <a:pPr marL="514350" indent="-514350">
              <a:buFont typeface="+mj-lt"/>
              <a:buAutoNum type="arabicPeriod"/>
            </a:pPr>
            <a:r>
              <a:rPr lang="en-HK" dirty="0"/>
              <a:t>Top management’s genuine commitment and ‘walk the talk’ to support the 3-H driven HR practices in the organisation.</a:t>
            </a:r>
          </a:p>
          <a:p>
            <a:pPr marL="514350" indent="-514350">
              <a:buFont typeface="+mj-lt"/>
              <a:buAutoNum type="arabicPeriod"/>
            </a:pPr>
            <a:r>
              <a:rPr lang="en-HK" dirty="0"/>
              <a:t>A sound vision and strategic goals, which inspire employees and other key stakeholders.</a:t>
            </a:r>
          </a:p>
          <a:p>
            <a:pPr marL="514350" indent="-514350">
              <a:buFont typeface="+mj-lt"/>
              <a:buAutoNum type="arabicPeriod"/>
            </a:pPr>
            <a:r>
              <a:rPr lang="en-HK" dirty="0"/>
              <a:t>A 3-H driven performance management system developed to evaluate and reward employee’s performance.</a:t>
            </a:r>
          </a:p>
          <a:p>
            <a:pPr marL="514350" indent="-514350">
              <a:buFont typeface="+mj-lt"/>
              <a:buAutoNum type="arabicPeriod"/>
            </a:pPr>
            <a:r>
              <a:rPr lang="en-HK" dirty="0"/>
              <a:t>An effective H2H communication and other buy-in strategies, which yields people’s ‘want to’ (commitment) and know ‘how to’ support the 3-H transformation.</a:t>
            </a:r>
          </a:p>
          <a:p>
            <a:pPr marL="514350" indent="-514350">
              <a:buFont typeface="+mj-lt"/>
              <a:buAutoNum type="arabicPeriod"/>
            </a:pPr>
            <a:r>
              <a:rPr lang="en-HK" dirty="0"/>
              <a:t>A 3-H conductive culture.</a:t>
            </a:r>
          </a:p>
          <a:p>
            <a:pPr marL="514350" indent="-514350">
              <a:buFont typeface="+mj-lt"/>
              <a:buAutoNum type="arabicPeriod"/>
            </a:pPr>
            <a:r>
              <a:rPr lang="en-HK" dirty="0"/>
              <a:t>Trust bonding between management and staff.</a:t>
            </a:r>
          </a:p>
          <a:p>
            <a:pPr marL="514350" indent="-514350">
              <a:buFont typeface="+mj-lt"/>
              <a:buAutoNum type="arabicPeriod"/>
            </a:pPr>
            <a:r>
              <a:rPr lang="en-HK" dirty="0"/>
              <a:t>Effective alignment among 3-H driven strategy-structure-system-skill dimensions and managed by an articulated strategy map. </a:t>
            </a:r>
          </a:p>
        </p:txBody>
      </p:sp>
      <p:sp>
        <p:nvSpPr>
          <p:cNvPr id="4" name="Slide Number Placeholder 3"/>
          <p:cNvSpPr>
            <a:spLocks noGrp="1"/>
          </p:cNvSpPr>
          <p:nvPr>
            <p:ph type="sldNum" sz="quarter" idx="12"/>
          </p:nvPr>
        </p:nvSpPr>
        <p:spPr/>
        <p:txBody>
          <a:bodyPr/>
          <a:lstStyle/>
          <a:p>
            <a:fld id="{348EFBDC-BB53-4A7C-A94D-EC7D67878992}" type="slidenum">
              <a:rPr lang="en-HK" smtClean="0"/>
              <a:t>134</a:t>
            </a:fld>
            <a:endParaRPr lang="en-HK"/>
          </a:p>
        </p:txBody>
      </p:sp>
    </p:spTree>
    <p:extLst>
      <p:ext uri="{BB962C8B-B14F-4D97-AF65-F5344CB8AC3E}">
        <p14:creationId xmlns:p14="http://schemas.microsoft.com/office/powerpoint/2010/main" val="2153376712"/>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135</a:t>
            </a:fld>
            <a:endParaRPr lang="en-HK" dirty="0"/>
          </a:p>
        </p:txBody>
      </p:sp>
      <p:pic>
        <p:nvPicPr>
          <p:cNvPr id="7" name="Picture 6"/>
          <p:cNvPicPr>
            <a:picLocks noChangeAspect="1"/>
          </p:cNvPicPr>
          <p:nvPr/>
        </p:nvPicPr>
        <p:blipFill>
          <a:blip r:embed="rId2"/>
          <a:stretch>
            <a:fillRect/>
          </a:stretch>
        </p:blipFill>
        <p:spPr>
          <a:xfrm>
            <a:off x="225631" y="-6531"/>
            <a:ext cx="11780322" cy="6857999"/>
          </a:xfrm>
          <a:prstGeom prst="rect">
            <a:avLst/>
          </a:prstGeom>
        </p:spPr>
      </p:pic>
    </p:spTree>
    <p:extLst>
      <p:ext uri="{BB962C8B-B14F-4D97-AF65-F5344CB8AC3E}">
        <p14:creationId xmlns:p14="http://schemas.microsoft.com/office/powerpoint/2010/main" val="116163028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3" y="112877"/>
            <a:ext cx="10515600" cy="839677"/>
          </a:xfrm>
        </p:spPr>
        <p:txBody>
          <a:bodyPr>
            <a:normAutofit/>
          </a:bodyPr>
          <a:lstStyle/>
          <a:p>
            <a:r>
              <a:rPr lang="en-GB" dirty="0"/>
              <a:t>What 3H framework isn’t and what it’s?</a:t>
            </a:r>
          </a:p>
        </p:txBody>
      </p:sp>
      <p:sp>
        <p:nvSpPr>
          <p:cNvPr id="3" name="Content Placeholder 2"/>
          <p:cNvSpPr>
            <a:spLocks noGrp="1"/>
          </p:cNvSpPr>
          <p:nvPr>
            <p:ph idx="1"/>
          </p:nvPr>
        </p:nvSpPr>
        <p:spPr>
          <a:xfrm>
            <a:off x="838200" y="952554"/>
            <a:ext cx="10515600" cy="5332632"/>
          </a:xfrm>
        </p:spPr>
        <p:txBody>
          <a:bodyPr>
            <a:noAutofit/>
          </a:bodyPr>
          <a:lstStyle/>
          <a:p>
            <a:r>
              <a:rPr lang="en-GB" sz="3000" dirty="0">
                <a:solidFill>
                  <a:schemeClr val="tx2"/>
                </a:solidFill>
              </a:rPr>
              <a:t>The 3H framework should </a:t>
            </a:r>
            <a:r>
              <a:rPr lang="en-GB" sz="3000" u="sng" dirty="0">
                <a:solidFill>
                  <a:schemeClr val="tx2"/>
                </a:solidFill>
              </a:rPr>
              <a:t>not</a:t>
            </a:r>
            <a:r>
              <a:rPr lang="en-GB" sz="3000" dirty="0">
                <a:solidFill>
                  <a:schemeClr val="tx2"/>
                </a:solidFill>
              </a:rPr>
              <a:t> be regarded as a cookbook recipe or even treated it as an ISO operation template. Rather it should be a thinking paradigm or mental schema,  which managers would spontaneously draw on as they are involved in strategic planning and execution activities.</a:t>
            </a:r>
          </a:p>
          <a:p>
            <a:r>
              <a:rPr lang="en-GB" sz="3000" dirty="0">
                <a:solidFill>
                  <a:schemeClr val="tx2"/>
                </a:solidFill>
              </a:rPr>
              <a:t>If the framework is successfully embedded in the minds of managers, they should be more likely to </a:t>
            </a:r>
            <a:r>
              <a:rPr lang="en-GB" sz="3000" b="1" dirty="0">
                <a:solidFill>
                  <a:srgbClr val="FF0000"/>
                </a:solidFill>
              </a:rPr>
              <a:t>holistically</a:t>
            </a:r>
            <a:r>
              <a:rPr lang="en-GB" sz="3000" dirty="0">
                <a:solidFill>
                  <a:schemeClr val="tx2"/>
                </a:solidFill>
              </a:rPr>
              <a:t> plan and execute their strategies effectively and efficiently with the 3H approach.</a:t>
            </a:r>
          </a:p>
          <a:p>
            <a:r>
              <a:rPr lang="en-GB" sz="3000" dirty="0">
                <a:solidFill>
                  <a:schemeClr val="tx2"/>
                </a:solidFill>
              </a:rPr>
              <a:t>It is also a framework, which helps </a:t>
            </a:r>
            <a:r>
              <a:rPr lang="en-GB" sz="3000" dirty="0">
                <a:solidFill>
                  <a:srgbClr val="FF0000"/>
                </a:solidFill>
              </a:rPr>
              <a:t>theorising</a:t>
            </a:r>
            <a:r>
              <a:rPr lang="en-GB" sz="3000" dirty="0">
                <a:solidFill>
                  <a:schemeClr val="tx2"/>
                </a:solidFill>
              </a:rPr>
              <a:t> about your managerial experiences and knowledge.</a:t>
            </a:r>
          </a:p>
        </p:txBody>
      </p:sp>
      <p:sp>
        <p:nvSpPr>
          <p:cNvPr id="4" name="Slide Number Placeholder 3"/>
          <p:cNvSpPr>
            <a:spLocks noGrp="1"/>
          </p:cNvSpPr>
          <p:nvPr>
            <p:ph type="sldNum" sz="quarter" idx="12"/>
          </p:nvPr>
        </p:nvSpPr>
        <p:spPr/>
        <p:txBody>
          <a:bodyPr/>
          <a:lstStyle/>
          <a:p>
            <a:fld id="{348EFBDC-BB53-4A7C-A94D-EC7D67878992}" type="slidenum">
              <a:rPr lang="en-HK" smtClean="0"/>
              <a:t>136</a:t>
            </a:fld>
            <a:endParaRPr lang="en-HK" dirty="0"/>
          </a:p>
        </p:txBody>
      </p:sp>
    </p:spTree>
    <p:extLst>
      <p:ext uri="{BB962C8B-B14F-4D97-AF65-F5344CB8AC3E}">
        <p14:creationId xmlns:p14="http://schemas.microsoft.com/office/powerpoint/2010/main" val="160963399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316" y="148816"/>
            <a:ext cx="10515600" cy="649970"/>
          </a:xfrm>
        </p:spPr>
        <p:txBody>
          <a:bodyPr>
            <a:noAutofit/>
          </a:bodyPr>
          <a:lstStyle/>
          <a:p>
            <a:pPr algn="ctr"/>
            <a:r>
              <a:rPr lang="en-GB" sz="2800" b="1" dirty="0"/>
              <a:t>The Process of Theory Building </a:t>
            </a:r>
            <a:r>
              <a:rPr lang="en-GB" sz="2400" dirty="0"/>
              <a:t>(Christensen &amp; </a:t>
            </a:r>
            <a:r>
              <a:rPr lang="en-GB" sz="2400" dirty="0" err="1"/>
              <a:t>Carlile</a:t>
            </a:r>
            <a:r>
              <a:rPr lang="en-GB" sz="2400" dirty="0"/>
              <a:t>, 2009)</a:t>
            </a:r>
          </a:p>
        </p:txBody>
      </p:sp>
      <p:pic>
        <p:nvPicPr>
          <p:cNvPr id="4" name="Content Placeholder 3"/>
          <p:cNvPicPr>
            <a:picLocks noGrp="1" noChangeAspect="1"/>
          </p:cNvPicPr>
          <p:nvPr>
            <p:ph idx="1"/>
          </p:nvPr>
        </p:nvPicPr>
        <p:blipFill>
          <a:blip r:embed="rId2"/>
          <a:stretch>
            <a:fillRect/>
          </a:stretch>
        </p:blipFill>
        <p:spPr>
          <a:xfrm>
            <a:off x="919316" y="641131"/>
            <a:ext cx="10227380" cy="6216869"/>
          </a:xfrm>
          <a:prstGeom prst="rect">
            <a:avLst/>
          </a:prstGeom>
        </p:spPr>
      </p:pic>
    </p:spTree>
    <p:extLst>
      <p:ext uri="{BB962C8B-B14F-4D97-AF65-F5344CB8AC3E}">
        <p14:creationId xmlns:p14="http://schemas.microsoft.com/office/powerpoint/2010/main" val="417378852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540468" y="893379"/>
            <a:ext cx="2701159" cy="2913750"/>
          </a:xfrm>
          <a:prstGeom prst="rect">
            <a:avLst/>
          </a:prstGeom>
        </p:spPr>
      </p:pic>
      <p:sp>
        <p:nvSpPr>
          <p:cNvPr id="3" name="Content Placeholder 2"/>
          <p:cNvSpPr>
            <a:spLocks noGrp="1"/>
          </p:cNvSpPr>
          <p:nvPr>
            <p:ph idx="1"/>
          </p:nvPr>
        </p:nvSpPr>
        <p:spPr/>
        <p:txBody>
          <a:bodyPr/>
          <a:lstStyle/>
          <a:p>
            <a:pPr marL="0" indent="0">
              <a:buNone/>
            </a:pPr>
            <a:endParaRPr lang="en-GB" dirty="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lgn="ctr">
              <a:buNone/>
            </a:pPr>
            <a:r>
              <a:rPr lang="en-GB" sz="4000" dirty="0">
                <a:latin typeface="Eras Medium ITC" panose="020B0602030504020804" pitchFamily="34" charset="0"/>
              </a:rPr>
              <a:t>to your theorisation about managerial experiences and knowledge</a:t>
            </a:r>
            <a:r>
              <a:rPr lang="en-GB" sz="4000" dirty="0"/>
              <a:t>!</a:t>
            </a:r>
          </a:p>
        </p:txBody>
      </p:sp>
      <p:sp>
        <p:nvSpPr>
          <p:cNvPr id="4" name="Slide Number Placeholder 3"/>
          <p:cNvSpPr>
            <a:spLocks noGrp="1"/>
          </p:cNvSpPr>
          <p:nvPr>
            <p:ph type="sldNum" sz="quarter" idx="12"/>
          </p:nvPr>
        </p:nvSpPr>
        <p:spPr/>
        <p:txBody>
          <a:bodyPr/>
          <a:lstStyle/>
          <a:p>
            <a:fld id="{348EFBDC-BB53-4A7C-A94D-EC7D67878992}" type="slidenum">
              <a:rPr lang="en-HK" smtClean="0"/>
              <a:t>138</a:t>
            </a:fld>
            <a:endParaRPr lang="en-HK" dirty="0"/>
          </a:p>
        </p:txBody>
      </p:sp>
    </p:spTree>
    <p:extLst>
      <p:ext uri="{BB962C8B-B14F-4D97-AF65-F5344CB8AC3E}">
        <p14:creationId xmlns:p14="http://schemas.microsoft.com/office/powerpoint/2010/main" val="444431251"/>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1325563"/>
          </a:xfrm>
        </p:spPr>
        <p:txBody>
          <a:bodyPr>
            <a:normAutofit/>
          </a:bodyPr>
          <a:lstStyle/>
          <a:p>
            <a:endParaRPr lang="en-HK" sz="3200" b="1" i="1" dirty="0"/>
          </a:p>
        </p:txBody>
      </p:sp>
      <p:sp>
        <p:nvSpPr>
          <p:cNvPr id="3" name="Content Placeholder 2"/>
          <p:cNvSpPr>
            <a:spLocks noGrp="1"/>
          </p:cNvSpPr>
          <p:nvPr>
            <p:ph idx="1"/>
          </p:nvPr>
        </p:nvSpPr>
        <p:spPr>
          <a:xfrm>
            <a:off x="838200" y="2668395"/>
            <a:ext cx="10515600" cy="2710247"/>
          </a:xfrm>
        </p:spPr>
        <p:txBody>
          <a:bodyPr>
            <a:normAutofit fontScale="85000" lnSpcReduction="20000"/>
          </a:bodyPr>
          <a:lstStyle/>
          <a:p>
            <a:pPr marL="0" indent="0" algn="ctr">
              <a:buNone/>
            </a:pPr>
            <a:endParaRPr lang="en-HK" dirty="0"/>
          </a:p>
          <a:p>
            <a:pPr marL="0" indent="0" algn="ctr">
              <a:buNone/>
            </a:pPr>
            <a:r>
              <a:rPr lang="en-HK" sz="6500" i="1" dirty="0">
                <a:latin typeface="Book Antiqua" panose="02040602050305030304" pitchFamily="18" charset="0"/>
              </a:rPr>
              <a:t>End of Lecture </a:t>
            </a:r>
          </a:p>
          <a:p>
            <a:pPr marL="0" indent="0" algn="ctr">
              <a:buNone/>
            </a:pPr>
            <a:endParaRPr lang="en-HK" sz="6500" i="1" dirty="0">
              <a:latin typeface="Book Antiqua" panose="02040602050305030304" pitchFamily="18" charset="0"/>
            </a:endParaRPr>
          </a:p>
          <a:p>
            <a:pPr marL="0" indent="0" algn="ctr">
              <a:buNone/>
            </a:pPr>
            <a:r>
              <a:rPr lang="en-HK" sz="6500" i="1" dirty="0">
                <a:latin typeface="Book Antiqua" panose="02040602050305030304" pitchFamily="18" charset="0"/>
              </a:rPr>
              <a:t>Q&amp;A</a:t>
            </a:r>
          </a:p>
          <a:p>
            <a:pPr marL="0" indent="0" algn="ctr">
              <a:buNone/>
            </a:pPr>
            <a:endParaRPr lang="en-HK" sz="5400" i="1" dirty="0">
              <a:latin typeface="Book Antiqua" panose="02040602050305030304" pitchFamily="18"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139</a:t>
            </a:fld>
            <a:endParaRPr lang="en-HK" dirty="0"/>
          </a:p>
        </p:txBody>
      </p:sp>
    </p:spTree>
    <p:extLst>
      <p:ext uri="{BB962C8B-B14F-4D97-AF65-F5344CB8AC3E}">
        <p14:creationId xmlns:p14="http://schemas.microsoft.com/office/powerpoint/2010/main" val="342184434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F0F6C1-6791-4F63-6533-562575A96551}"/>
              </a:ext>
            </a:extLst>
          </p:cNvPr>
          <p:cNvSpPr>
            <a:spLocks noGrp="1"/>
          </p:cNvSpPr>
          <p:nvPr>
            <p:ph idx="1"/>
          </p:nvPr>
        </p:nvSpPr>
        <p:spPr>
          <a:xfrm>
            <a:off x="838200" y="80682"/>
            <a:ext cx="10515600" cy="6640793"/>
          </a:xfrm>
        </p:spPr>
        <p:txBody>
          <a:bodyPr>
            <a:normAutofit fontScale="40000" lnSpcReduction="20000"/>
          </a:bodyPr>
          <a:lstStyle/>
          <a:p>
            <a:pPr marL="0" indent="0">
              <a:lnSpc>
                <a:spcPct val="107000"/>
              </a:lnSpc>
              <a:spcAft>
                <a:spcPts val="800"/>
              </a:spcAft>
              <a:buNone/>
            </a:pPr>
            <a:r>
              <a:rPr lang="en-GB" sz="3600" b="1" dirty="0">
                <a:effectLst/>
                <a:latin typeface="Calibri" panose="020F0502020204030204" pitchFamily="34" charset="0"/>
                <a:ea typeface="PMingLiU" panose="02020500000000000000" pitchFamily="18" charset="-120"/>
                <a:cs typeface="Times New Roman" panose="02020603050405020304" pitchFamily="18" charset="0"/>
              </a:rPr>
              <a:t>References:</a:t>
            </a:r>
            <a:endParaRPr lang="en-HK" sz="36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buNone/>
            </a:pPr>
            <a:r>
              <a:rPr lang="en-GB" sz="3500" dirty="0">
                <a:effectLst/>
                <a:latin typeface="Calibri" panose="020F0502020204030204" pitchFamily="34" charset="0"/>
                <a:ea typeface="PMingLiU" panose="02020500000000000000" pitchFamily="18" charset="-120"/>
                <a:cs typeface="Times New Roman" panose="02020603050405020304" pitchFamily="18" charset="0"/>
              </a:rPr>
              <a:t>Selected </a:t>
            </a:r>
            <a:r>
              <a:rPr lang="en-HK" sz="3500" b="1" dirty="0">
                <a:effectLst/>
                <a:latin typeface="Calibri" panose="020F0502020204030204" pitchFamily="34" charset="0"/>
                <a:ea typeface="PMingLiU" panose="02020500000000000000" pitchFamily="18" charset="-120"/>
                <a:cs typeface="Times New Roman" panose="02020603050405020304" pitchFamily="18" charset="0"/>
              </a:rPr>
              <a:t>leadership</a:t>
            </a:r>
            <a:r>
              <a:rPr lang="en-HK" sz="3500" dirty="0">
                <a:effectLst/>
                <a:latin typeface="Calibri" panose="020F0502020204030204" pitchFamily="34" charset="0"/>
                <a:ea typeface="PMingLiU" panose="02020500000000000000" pitchFamily="18" charset="-120"/>
                <a:cs typeface="Times New Roman" panose="02020603050405020304" pitchFamily="18" charset="0"/>
              </a:rPr>
              <a:t> references:</a:t>
            </a: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Bass, B.M., 1990. From transactional to transformational leadership: Learning to share the vision.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Organizational dynamics</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18</a:t>
            </a:r>
            <a:r>
              <a:rPr lang="en-GB" sz="2800" dirty="0">
                <a:effectLst/>
                <a:latin typeface="Calibri" panose="020F0502020204030204" pitchFamily="34" charset="0"/>
                <a:ea typeface="PMingLiU" panose="02020500000000000000" pitchFamily="18" charset="-120"/>
                <a:cs typeface="Times New Roman" panose="02020603050405020304" pitchFamily="18" charset="0"/>
              </a:rPr>
              <a:t>(3), pp.19-31.</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Heifetz, R.A., </a:t>
            </a:r>
            <a:r>
              <a:rPr lang="en-GB" sz="2800" dirty="0" err="1">
                <a:effectLst/>
                <a:latin typeface="Calibri" panose="020F0502020204030204" pitchFamily="34" charset="0"/>
                <a:ea typeface="PMingLiU" panose="02020500000000000000" pitchFamily="18" charset="-120"/>
                <a:cs typeface="Times New Roman" panose="02020603050405020304" pitchFamily="18" charset="0"/>
              </a:rPr>
              <a:t>Grashow</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 and </a:t>
            </a:r>
            <a:r>
              <a:rPr lang="en-GB" sz="2800" dirty="0" err="1">
                <a:effectLst/>
                <a:latin typeface="Calibri" panose="020F0502020204030204" pitchFamily="34" charset="0"/>
                <a:ea typeface="PMingLiU" panose="02020500000000000000" pitchFamily="18" charset="-120"/>
                <a:cs typeface="Times New Roman" panose="02020603050405020304" pitchFamily="18" charset="0"/>
              </a:rPr>
              <a:t>Linsky</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M., 2009.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The practice of adaptive leadership: Tools and tactics for changing your organization and the world</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Harvard business press.</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House, R.J., 1971. A path goal theory of leader effectiveness.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Administrative science quarterly</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pp.321-339.</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Northouse, P.G., 2021.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Leadership: Theory and practice</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Sage publications.</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Yukl, G., 2011. Contingency theories of effective leadership.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The SAGE handbook of leadership</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24</a:t>
            </a:r>
            <a:r>
              <a:rPr lang="en-GB" sz="2800" dirty="0">
                <a:effectLst/>
                <a:latin typeface="Calibri" panose="020F0502020204030204" pitchFamily="34" charset="0"/>
                <a:ea typeface="PMingLiU" panose="02020500000000000000" pitchFamily="18" charset="-120"/>
                <a:cs typeface="Times New Roman" panose="02020603050405020304" pitchFamily="18" charset="0"/>
              </a:rPr>
              <a:t>(1), pp.286-298.</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buNone/>
            </a:pPr>
            <a:r>
              <a:rPr lang="en-HK" sz="2800" dirty="0">
                <a:effectLst/>
                <a:latin typeface="Calibri" panose="020F0502020204030204" pitchFamily="34" charset="0"/>
                <a:ea typeface="PMingLiU" panose="02020500000000000000" pitchFamily="18" charset="-120"/>
                <a:cs typeface="Times New Roman" panose="02020603050405020304" pitchFamily="18" charset="0"/>
              </a:rPr>
              <a:t> </a:t>
            </a:r>
          </a:p>
          <a:p>
            <a:pPr marL="0" indent="0">
              <a:buNone/>
            </a:pPr>
            <a:r>
              <a:rPr lang="en-GB" sz="3500" dirty="0">
                <a:effectLst/>
                <a:latin typeface="Calibri" panose="020F0502020204030204" pitchFamily="34" charset="0"/>
                <a:ea typeface="PMingLiU" panose="02020500000000000000" pitchFamily="18" charset="-120"/>
                <a:cs typeface="Times New Roman" panose="02020603050405020304" pitchFamily="18" charset="0"/>
              </a:rPr>
              <a:t>Selected </a:t>
            </a:r>
            <a:r>
              <a:rPr lang="en-GB" sz="3500" b="1" dirty="0">
                <a:effectLst/>
                <a:latin typeface="Calibri" panose="020F0502020204030204" pitchFamily="34" charset="0"/>
                <a:ea typeface="PMingLiU" panose="02020500000000000000" pitchFamily="18" charset="-120"/>
                <a:cs typeface="Times New Roman" panose="02020603050405020304" pitchFamily="18" charset="0"/>
              </a:rPr>
              <a:t>resource-based</a:t>
            </a:r>
            <a:r>
              <a:rPr lang="en-GB" sz="3500" dirty="0">
                <a:effectLst/>
                <a:latin typeface="Calibri" panose="020F0502020204030204" pitchFamily="34" charset="0"/>
                <a:ea typeface="PMingLiU" panose="02020500000000000000" pitchFamily="18" charset="-120"/>
                <a:cs typeface="Times New Roman" panose="02020603050405020304" pitchFamily="18" charset="0"/>
              </a:rPr>
              <a:t> theory references:</a:t>
            </a:r>
            <a:endParaRPr lang="en-HK" sz="35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Barney, J.B., 1996. The resource-based theory of the firm.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Organization science</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7</a:t>
            </a:r>
            <a:r>
              <a:rPr lang="en-GB" sz="2800" dirty="0">
                <a:effectLst/>
                <a:latin typeface="Calibri" panose="020F0502020204030204" pitchFamily="34" charset="0"/>
                <a:ea typeface="PMingLiU" panose="02020500000000000000" pitchFamily="18" charset="-120"/>
                <a:cs typeface="Times New Roman" panose="02020603050405020304" pitchFamily="18" charset="0"/>
              </a:rPr>
              <a:t>(5), pp.469-469.</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err="1">
                <a:effectLst/>
                <a:latin typeface="Calibri" panose="020F0502020204030204" pitchFamily="34" charset="0"/>
                <a:ea typeface="PMingLiU" panose="02020500000000000000" pitchFamily="18" charset="-120"/>
                <a:cs typeface="Times New Roman" panose="02020603050405020304" pitchFamily="18" charset="0"/>
              </a:rPr>
              <a:t>Wernerfelt</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B., 1984. A resource‐based view of the firm.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Strategic management journal</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5</a:t>
            </a:r>
            <a:r>
              <a:rPr lang="en-GB" sz="2800" dirty="0">
                <a:effectLst/>
                <a:latin typeface="Calibri" panose="020F0502020204030204" pitchFamily="34" charset="0"/>
                <a:ea typeface="PMingLiU" panose="02020500000000000000" pitchFamily="18" charset="-120"/>
                <a:cs typeface="Times New Roman" panose="02020603050405020304" pitchFamily="18" charset="0"/>
              </a:rPr>
              <a:t>(2), pp.171-180.</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buNone/>
            </a:pPr>
            <a:r>
              <a:rPr lang="en-HK" sz="2800" dirty="0">
                <a:effectLst/>
                <a:latin typeface="Calibri" panose="020F0502020204030204" pitchFamily="34" charset="0"/>
                <a:ea typeface="PMingLiU" panose="02020500000000000000" pitchFamily="18" charset="-120"/>
                <a:cs typeface="Times New Roman" panose="02020603050405020304" pitchFamily="18" charset="0"/>
              </a:rPr>
              <a:t> </a:t>
            </a:r>
          </a:p>
          <a:p>
            <a:pPr marL="0" indent="0">
              <a:buNone/>
            </a:pPr>
            <a:r>
              <a:rPr lang="en-HK" sz="3500" dirty="0">
                <a:effectLst/>
                <a:latin typeface="Calibri" panose="020F0502020204030204" pitchFamily="34" charset="0"/>
                <a:ea typeface="PMingLiU" panose="02020500000000000000" pitchFamily="18" charset="-120"/>
                <a:cs typeface="Times New Roman" panose="02020603050405020304" pitchFamily="18" charset="0"/>
              </a:rPr>
              <a:t>Selected </a:t>
            </a:r>
            <a:r>
              <a:rPr lang="en-HK" sz="3500" b="1" dirty="0">
                <a:effectLst/>
                <a:latin typeface="Calibri" panose="020F0502020204030204" pitchFamily="34" charset="0"/>
                <a:ea typeface="PMingLiU" panose="02020500000000000000" pitchFamily="18" charset="-120"/>
                <a:cs typeface="Times New Roman" panose="02020603050405020304" pitchFamily="18" charset="0"/>
              </a:rPr>
              <a:t>strategy </a:t>
            </a:r>
            <a:r>
              <a:rPr lang="en-HK" sz="3500" dirty="0">
                <a:effectLst/>
                <a:latin typeface="Calibri" panose="020F0502020204030204" pitchFamily="34" charset="0"/>
                <a:ea typeface="PMingLiU" panose="02020500000000000000" pitchFamily="18" charset="-120"/>
                <a:cs typeface="Times New Roman" panose="02020603050405020304" pitchFamily="18" charset="0"/>
              </a:rPr>
              <a:t>literature:</a:t>
            </a: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Kaplan, R.S. and Norton, D.P., 2004.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Strategy maps: Converting intangible assets into tangible outcomes</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Harvard Business Press.</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Mintzberg, H., 1987. The strategy concept I: Five Ps for strategy.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California management review</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30</a:t>
            </a:r>
            <a:r>
              <a:rPr lang="en-GB" sz="2800" dirty="0">
                <a:effectLst/>
                <a:latin typeface="Calibri" panose="020F0502020204030204" pitchFamily="34" charset="0"/>
                <a:ea typeface="PMingLiU" panose="02020500000000000000" pitchFamily="18" charset="-120"/>
                <a:cs typeface="Times New Roman" panose="02020603050405020304" pitchFamily="18" charset="0"/>
              </a:rPr>
              <a:t>(1), pp.11-24.</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Mintzberg, H., 1993. Strategic Planning.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California Management Review</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36</a:t>
            </a:r>
            <a:r>
              <a:rPr lang="en-GB" sz="2800" dirty="0">
                <a:effectLst/>
                <a:latin typeface="Calibri" panose="020F0502020204030204" pitchFamily="34" charset="0"/>
                <a:ea typeface="PMingLiU" panose="02020500000000000000" pitchFamily="18" charset="-120"/>
                <a:cs typeface="Times New Roman" panose="02020603050405020304" pitchFamily="18" charset="0"/>
              </a:rPr>
              <a:t>(1), pp.32-47.</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Michael, E., 1996. Porter. What is Strategy?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Harvard Business Review</a:t>
            </a:r>
            <a:r>
              <a:rPr lang="en-GB" sz="2800" dirty="0">
                <a:effectLst/>
                <a:latin typeface="Calibri" panose="020F0502020204030204" pitchFamily="34" charset="0"/>
                <a:ea typeface="PMingLiU" panose="02020500000000000000" pitchFamily="18" charset="-120"/>
                <a:cs typeface="Times New Roman" panose="02020603050405020304" pitchFamily="18" charset="0"/>
              </a:rPr>
              <a:t>.</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Porter, M.E., 2008. The five competitive forces that shape strategy.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Harvard business review</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86</a:t>
            </a:r>
            <a:r>
              <a:rPr lang="en-GB" sz="2800" dirty="0">
                <a:effectLst/>
                <a:latin typeface="Calibri" panose="020F0502020204030204" pitchFamily="34" charset="0"/>
                <a:ea typeface="PMingLiU" panose="02020500000000000000" pitchFamily="18" charset="-120"/>
                <a:cs typeface="Times New Roman" panose="02020603050405020304" pitchFamily="18" charset="0"/>
              </a:rPr>
              <a:t>(1), p.78.</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solidFill>
                  <a:srgbClr val="222222"/>
                </a:solidFill>
                <a:effectLst/>
                <a:highlight>
                  <a:srgbClr val="FFFFFF"/>
                </a:highlight>
                <a:latin typeface="Arial" panose="020B0604020202020204" pitchFamily="34" charset="0"/>
                <a:ea typeface="PMingLiU" panose="02020500000000000000" pitchFamily="18" charset="-120"/>
                <a:cs typeface="Times New Roman" panose="02020603050405020304" pitchFamily="18" charset="0"/>
              </a:rPr>
              <a:t>Porter, M.E., 2011. </a:t>
            </a:r>
            <a:r>
              <a:rPr lang="en-GB" sz="2800" i="1" dirty="0">
                <a:solidFill>
                  <a:srgbClr val="222222"/>
                </a:solidFill>
                <a:effectLst/>
                <a:highlight>
                  <a:srgbClr val="FFFFFF"/>
                </a:highlight>
                <a:latin typeface="Arial" panose="020B0604020202020204" pitchFamily="34" charset="0"/>
                <a:ea typeface="PMingLiU" panose="02020500000000000000" pitchFamily="18" charset="-120"/>
                <a:cs typeface="Times New Roman" panose="02020603050405020304" pitchFamily="18" charset="0"/>
              </a:rPr>
              <a:t>Competitive advantage of nations: creating and sustaining superior performance</a:t>
            </a:r>
            <a:r>
              <a:rPr lang="en-GB" sz="2800" dirty="0">
                <a:solidFill>
                  <a:srgbClr val="222222"/>
                </a:solidFill>
                <a:effectLst/>
                <a:highlight>
                  <a:srgbClr val="FFFFFF"/>
                </a:highlight>
                <a:latin typeface="Arial" panose="020B0604020202020204" pitchFamily="34" charset="0"/>
                <a:ea typeface="PMingLiU" panose="02020500000000000000" pitchFamily="18" charset="-120"/>
                <a:cs typeface="Times New Roman" panose="02020603050405020304" pitchFamily="18" charset="0"/>
              </a:rPr>
              <a:t>. </a:t>
            </a:r>
            <a:r>
              <a:rPr lang="en-GB" sz="2800" dirty="0" err="1">
                <a:solidFill>
                  <a:srgbClr val="222222"/>
                </a:solidFill>
                <a:effectLst/>
                <a:highlight>
                  <a:srgbClr val="FFFFFF"/>
                </a:highlight>
                <a:latin typeface="Arial" panose="020B0604020202020204" pitchFamily="34" charset="0"/>
                <a:ea typeface="PMingLiU" panose="02020500000000000000" pitchFamily="18" charset="-120"/>
                <a:cs typeface="Times New Roman" panose="02020603050405020304" pitchFamily="18" charset="0"/>
              </a:rPr>
              <a:t>simon</a:t>
            </a:r>
            <a:r>
              <a:rPr lang="en-GB" sz="2800" dirty="0">
                <a:solidFill>
                  <a:srgbClr val="222222"/>
                </a:solidFill>
                <a:effectLst/>
                <a:highlight>
                  <a:srgbClr val="FFFFFF"/>
                </a:highlight>
                <a:latin typeface="Arial" panose="020B0604020202020204" pitchFamily="34" charset="0"/>
                <a:ea typeface="PMingLiU" panose="02020500000000000000" pitchFamily="18" charset="-120"/>
                <a:cs typeface="Times New Roman" panose="02020603050405020304" pitchFamily="18" charset="0"/>
              </a:rPr>
              <a:t> and </a:t>
            </a:r>
            <a:r>
              <a:rPr lang="en-GB" sz="2800" dirty="0" err="1">
                <a:solidFill>
                  <a:srgbClr val="222222"/>
                </a:solidFill>
                <a:effectLst/>
                <a:highlight>
                  <a:srgbClr val="FFFFFF"/>
                </a:highlight>
                <a:latin typeface="Arial" panose="020B0604020202020204" pitchFamily="34" charset="0"/>
                <a:ea typeface="PMingLiU" panose="02020500000000000000" pitchFamily="18" charset="-120"/>
                <a:cs typeface="Times New Roman" panose="02020603050405020304" pitchFamily="18" charset="0"/>
              </a:rPr>
              <a:t>schuster</a:t>
            </a:r>
            <a:r>
              <a:rPr lang="en-GB" sz="2800" dirty="0">
                <a:solidFill>
                  <a:srgbClr val="222222"/>
                </a:solidFill>
                <a:effectLst/>
                <a:highlight>
                  <a:srgbClr val="FFFFFF"/>
                </a:highlight>
                <a:latin typeface="Arial" panose="020B0604020202020204" pitchFamily="34" charset="0"/>
                <a:ea typeface="PMingLiU" panose="02020500000000000000" pitchFamily="18" charset="-120"/>
                <a:cs typeface="Times New Roman" panose="02020603050405020304" pitchFamily="18" charset="0"/>
              </a:rPr>
              <a:t>.</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buNone/>
            </a:pPr>
            <a:endParaRPr lang="en-HK" sz="3500" dirty="0">
              <a:effectLst/>
              <a:latin typeface="Calibri" panose="020F0502020204030204" pitchFamily="34" charset="0"/>
              <a:ea typeface="PMingLiU" panose="02020500000000000000" pitchFamily="18" charset="-120"/>
              <a:cs typeface="Times New Roman" panose="02020603050405020304" pitchFamily="18" charset="0"/>
            </a:endParaRPr>
          </a:p>
          <a:p>
            <a:pPr marL="0" indent="0">
              <a:buNone/>
            </a:pPr>
            <a:r>
              <a:rPr lang="en-HK" sz="3500" dirty="0">
                <a:effectLst/>
                <a:latin typeface="Calibri" panose="020F0502020204030204" pitchFamily="34" charset="0"/>
                <a:ea typeface="PMingLiU" panose="02020500000000000000" pitchFamily="18" charset="-120"/>
                <a:cs typeface="Times New Roman" panose="02020603050405020304" pitchFamily="18" charset="0"/>
              </a:rPr>
              <a:t>Selected </a:t>
            </a:r>
            <a:r>
              <a:rPr lang="en-HK" sz="3500" b="1" dirty="0">
                <a:effectLst/>
                <a:latin typeface="Calibri" panose="020F0502020204030204" pitchFamily="34" charset="0"/>
                <a:ea typeface="PMingLiU" panose="02020500000000000000" pitchFamily="18" charset="-120"/>
                <a:cs typeface="Times New Roman" panose="02020603050405020304" pitchFamily="18" charset="0"/>
              </a:rPr>
              <a:t>competency</a:t>
            </a:r>
            <a:r>
              <a:rPr lang="en-HK" sz="3500" dirty="0">
                <a:effectLst/>
                <a:latin typeface="Calibri" panose="020F0502020204030204" pitchFamily="34" charset="0"/>
                <a:ea typeface="PMingLiU" panose="02020500000000000000" pitchFamily="18" charset="-120"/>
                <a:cs typeface="Times New Roman" panose="02020603050405020304" pitchFamily="18" charset="0"/>
              </a:rPr>
              <a:t> literature:</a:t>
            </a: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Hamel, G., and Prahalad, C. (1994). The concept of core competence, in Hamel, G. and Heene, A. (Eds),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Competence-Based Competition</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Wiley, New York, NY: 11-33</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err="1">
                <a:effectLst/>
                <a:latin typeface="Calibri" panose="020F0502020204030204" pitchFamily="34" charset="0"/>
                <a:ea typeface="PMingLiU" panose="02020500000000000000" pitchFamily="18" charset="-120"/>
                <a:cs typeface="Times New Roman" panose="02020603050405020304" pitchFamily="18" charset="0"/>
              </a:rPr>
              <a:t>Prahala</a:t>
            </a:r>
            <a:r>
              <a:rPr lang="en-GB" sz="3600" dirty="0">
                <a:effectLst/>
                <a:latin typeface="Calibri" panose="020F0502020204030204" pitchFamily="34" charset="0"/>
                <a:ea typeface="PMingLiU" panose="02020500000000000000" pitchFamily="18" charset="-120"/>
                <a:cs typeface="Times New Roman" panose="02020603050405020304" pitchFamily="18" charset="0"/>
              </a:rPr>
              <a:t> </a:t>
            </a:r>
            <a:r>
              <a:rPr lang="en-GB" sz="2800" dirty="0">
                <a:effectLst/>
                <a:latin typeface="Calibri" panose="020F0502020204030204" pitchFamily="34" charset="0"/>
                <a:ea typeface="PMingLiU" panose="02020500000000000000" pitchFamily="18" charset="-120"/>
                <a:cs typeface="Times New Roman" panose="02020603050405020304" pitchFamily="18" charset="0"/>
              </a:rPr>
              <a:t>Leonard-Barton, D. (1992). Core capabilities and core rigidities: A paradox in managing new product development.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Strategic Management Journal</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13(Special issue), 111−125. d, C.K. and Hamel, G., 2009. The core competence of the corporation. In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Knowledge and strategy</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(pp. 41-59). Routledge.</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pPr marL="180340" indent="-180340"/>
            <a:r>
              <a:rPr lang="en-GB" sz="2800" dirty="0">
                <a:effectLst/>
                <a:latin typeface="Calibri" panose="020F0502020204030204" pitchFamily="34" charset="0"/>
                <a:ea typeface="PMingLiU" panose="02020500000000000000" pitchFamily="18" charset="-120"/>
                <a:cs typeface="Times New Roman" panose="02020603050405020304" pitchFamily="18" charset="0"/>
              </a:rPr>
              <a:t>Sanchez and Heene, A. (1997). Reinventing strategic management: New theory and practice for competence-based competition. </a:t>
            </a:r>
            <a:r>
              <a:rPr lang="en-GB" sz="2800" i="1" dirty="0">
                <a:effectLst/>
                <a:latin typeface="Calibri" panose="020F0502020204030204" pitchFamily="34" charset="0"/>
                <a:ea typeface="PMingLiU" panose="02020500000000000000" pitchFamily="18" charset="-120"/>
                <a:cs typeface="Times New Roman" panose="02020603050405020304" pitchFamily="18" charset="0"/>
              </a:rPr>
              <a:t>European Management Journal</a:t>
            </a:r>
            <a:r>
              <a:rPr lang="en-GB" sz="2800" dirty="0">
                <a:effectLst/>
                <a:latin typeface="Calibri" panose="020F0502020204030204" pitchFamily="34" charset="0"/>
                <a:ea typeface="PMingLiU" panose="02020500000000000000" pitchFamily="18" charset="-120"/>
                <a:cs typeface="Times New Roman" panose="02020603050405020304" pitchFamily="18" charset="0"/>
              </a:rPr>
              <a:t>., vol. 15, no. 3, pp. 303–317.</a:t>
            </a:r>
            <a:endParaRPr lang="en-HK" sz="2800" dirty="0">
              <a:effectLst/>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
        <p:nvSpPr>
          <p:cNvPr id="4" name="Slide Number Placeholder 3">
            <a:extLst>
              <a:ext uri="{FF2B5EF4-FFF2-40B4-BE49-F238E27FC236}">
                <a16:creationId xmlns:a16="http://schemas.microsoft.com/office/drawing/2014/main" id="{86B31E70-B19C-7A36-DFFE-BC3632CB4C24}"/>
              </a:ext>
            </a:extLst>
          </p:cNvPr>
          <p:cNvSpPr>
            <a:spLocks noGrp="1"/>
          </p:cNvSpPr>
          <p:nvPr>
            <p:ph type="sldNum" sz="quarter" idx="12"/>
          </p:nvPr>
        </p:nvSpPr>
        <p:spPr/>
        <p:txBody>
          <a:bodyPr/>
          <a:lstStyle/>
          <a:p>
            <a:fld id="{348EFBDC-BB53-4A7C-A94D-EC7D67878992}" type="slidenum">
              <a:rPr lang="en-HK" smtClean="0"/>
              <a:t>140</a:t>
            </a:fld>
            <a:endParaRPr lang="en-HK" dirty="0"/>
          </a:p>
        </p:txBody>
      </p:sp>
    </p:spTree>
    <p:extLst>
      <p:ext uri="{BB962C8B-B14F-4D97-AF65-F5344CB8AC3E}">
        <p14:creationId xmlns:p14="http://schemas.microsoft.com/office/powerpoint/2010/main" val="551035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7541</TotalTime>
  <Words>14345</Words>
  <Application>Microsoft Office PowerPoint</Application>
  <PresentationFormat>Widescreen</PresentationFormat>
  <Paragraphs>1133</Paragraphs>
  <Slides>140</Slides>
  <Notes>15</Notes>
  <HiddenSlides>0</HiddenSlides>
  <MMClips>0</MMClips>
  <ScaleCrop>false</ScaleCrop>
  <HeadingPairs>
    <vt:vector size="8" baseType="variant">
      <vt:variant>
        <vt:lpstr>Fonts Used</vt:lpstr>
      </vt:variant>
      <vt:variant>
        <vt:i4>20</vt:i4>
      </vt:variant>
      <vt:variant>
        <vt:lpstr>Theme</vt:lpstr>
      </vt:variant>
      <vt:variant>
        <vt:i4>2</vt:i4>
      </vt:variant>
      <vt:variant>
        <vt:lpstr>Embedded OLE Servers</vt:lpstr>
      </vt:variant>
      <vt:variant>
        <vt:i4>1</vt:i4>
      </vt:variant>
      <vt:variant>
        <vt:lpstr>Slide Titles</vt:lpstr>
      </vt:variant>
      <vt:variant>
        <vt:i4>140</vt:i4>
      </vt:variant>
    </vt:vector>
  </HeadingPairs>
  <TitlesOfParts>
    <vt:vector size="163" baseType="lpstr">
      <vt:lpstr>PMingLiU</vt:lpstr>
      <vt:lpstr>宋体</vt:lpstr>
      <vt:lpstr>Arial</vt:lpstr>
      <vt:lpstr>Arial Narrow</vt:lpstr>
      <vt:lpstr>Arial Rounded MT Bold</vt:lpstr>
      <vt:lpstr>Book Antiqua</vt:lpstr>
      <vt:lpstr>Bradley Hand ITC</vt:lpstr>
      <vt:lpstr>Calibri</vt:lpstr>
      <vt:lpstr>Cambria</vt:lpstr>
      <vt:lpstr>Copperplate Gothic Bold</vt:lpstr>
      <vt:lpstr>Courier New</vt:lpstr>
      <vt:lpstr>Eras Medium ITC</vt:lpstr>
      <vt:lpstr>Garamond</vt:lpstr>
      <vt:lpstr>Helvetica</vt:lpstr>
      <vt:lpstr>Monotype Corsiva</vt:lpstr>
      <vt:lpstr>Roboto</vt:lpstr>
      <vt:lpstr>Times New Roman</vt:lpstr>
      <vt:lpstr>Verdana</vt:lpstr>
      <vt:lpstr>Wingdings</vt:lpstr>
      <vt:lpstr>Wingdings 2</vt:lpstr>
      <vt:lpstr>Office Theme</vt:lpstr>
      <vt:lpstr>1_Office Theme</vt:lpstr>
      <vt:lpstr>Bitmap Image</vt:lpstr>
      <vt:lpstr>PowerPoint Presentation</vt:lpstr>
      <vt:lpstr>PowerPoint Presentation</vt:lpstr>
      <vt:lpstr>Course Aims</vt:lpstr>
      <vt:lpstr>Seminar Outline</vt:lpstr>
      <vt:lpstr>PowerPoint Presentation</vt:lpstr>
      <vt:lpstr>So What is a good Management? </vt:lpstr>
      <vt:lpstr>PowerPoint Presentation</vt:lpstr>
      <vt:lpstr>The Evolution of Management Theory </vt:lpstr>
      <vt:lpstr>PowerPoint Presentation</vt:lpstr>
      <vt:lpstr>PowerPoint Presentation</vt:lpstr>
      <vt:lpstr>PowerPoint Presentation</vt:lpstr>
      <vt:lpstr>Strategic Management as a key branch of Management </vt:lpstr>
      <vt:lpstr>PowerPoint Presentation</vt:lpstr>
      <vt:lpstr>PowerPoint Presentation</vt:lpstr>
      <vt:lpstr>AI related Management issues</vt:lpstr>
      <vt:lpstr>PowerPoint Presentation</vt:lpstr>
      <vt:lpstr>The Roots of Chinese  Management Philosophy </vt:lpstr>
      <vt:lpstr>Ancient Chinese philosophical classics with impacts on contemporary management thoughts in Asia, especially in Confucian Asian cluster (China mainland, Taiwan, Hong Kong, Singapore, Korea and Japan)  </vt:lpstr>
      <vt:lpstr>Lao Tzu (6th Century BC)</vt:lpstr>
      <vt:lpstr>Lao Tzu’s Key Philosophical Ideas</vt:lpstr>
      <vt:lpstr>老子管理哲學之現代意義： </vt:lpstr>
      <vt:lpstr>Sun Tzu (545-470 BC)</vt:lpstr>
      <vt:lpstr>Selected Quotes from The Art of War</vt:lpstr>
      <vt:lpstr>Cautions in applying management theories </vt:lpstr>
      <vt:lpstr>Theorising about Management Practice with Yu’s 3H Framework</vt:lpstr>
      <vt:lpstr>Introducing Yu’s 3H Framework  </vt:lpstr>
      <vt:lpstr>Why 3H framework?</vt:lpstr>
      <vt:lpstr>The Concept of:</vt:lpstr>
      <vt:lpstr>3-H Related Theories and Concepts  </vt:lpstr>
      <vt:lpstr>The Concept of Holistic Management Approach for full elaboration please refer to “Introducing the 3H Holistic Management Framework”</vt:lpstr>
      <vt:lpstr>3H Framework’s Algebraic Expression</vt:lpstr>
      <vt:lpstr>PowerPoint Presentation</vt:lpstr>
      <vt:lpstr>Guess how many ways that an organisation’s performance can be weakened?</vt:lpstr>
      <vt:lpstr>The underlying assumptions of Yu’s 3H Framework</vt:lpstr>
      <vt:lpstr>PowerPoint Presentation</vt:lpstr>
      <vt:lpstr>PowerPoint Presentation</vt:lpstr>
      <vt:lpstr>The Heart-Oriented Approach </vt:lpstr>
      <vt:lpstr>Leadership  and  Managing People &amp; Organisation</vt:lpstr>
      <vt:lpstr>Leadership is the heart of the 3H framework!</vt:lpstr>
      <vt:lpstr>PowerPoint Presentation</vt:lpstr>
      <vt:lpstr>PowerPoint Presentation</vt:lpstr>
      <vt:lpstr>The Evolution of Leadership Definitions in the West</vt:lpstr>
      <vt:lpstr>The Evolution of Leadership Definitions in the West</vt:lpstr>
      <vt:lpstr>PowerPoint Presentation</vt:lpstr>
      <vt:lpstr>PowerPoint Presentation</vt:lpstr>
      <vt:lpstr>The Art of War (Sun Tzu, 5th century BC)  Five Principles of Leadership </vt:lpstr>
      <vt:lpstr>PowerPoint Presentation</vt:lpstr>
      <vt:lpstr>Transformational Leadership defined</vt:lpstr>
      <vt:lpstr>Transformational Leader’s Roles (Clavelle &amp; Prado-Inzerillo, 2018)</vt:lpstr>
      <vt:lpstr>Transformational Leaders</vt:lpstr>
      <vt:lpstr>The Transformation Guru – Kazuo Inamori (1932-2022)</vt:lpstr>
      <vt:lpstr>Transformational Leadership</vt:lpstr>
      <vt:lpstr>Types of Leadership Defined (Burns, 1978)</vt:lpstr>
      <vt:lpstr>Transformational Leadership Elements: The 4 Is</vt:lpstr>
      <vt:lpstr>Transformational Leadership Elements: The 4 Is</vt:lpstr>
      <vt:lpstr>Transactional leadership characteristics  (Burns, 1978)</vt:lpstr>
      <vt:lpstr>PowerPoint Presentation</vt:lpstr>
      <vt:lpstr>Self-Assessment on your leadership style</vt:lpstr>
      <vt:lpstr>PowerPoint Presentation</vt:lpstr>
      <vt:lpstr>PowerPoint Presentation</vt:lpstr>
      <vt:lpstr>PowerPoint Presentation</vt:lpstr>
      <vt:lpstr>PowerPoint Presentation</vt:lpstr>
      <vt:lpstr>Heart vs Head-Oriented Leadership</vt:lpstr>
      <vt:lpstr>Examples of Head- and Heart-Driven Leader’s Appeals</vt:lpstr>
      <vt:lpstr>Discussion</vt:lpstr>
      <vt:lpstr>From Leadership to other Heart-impactful Factors: Motivation, Organisational Culture and  Communication</vt:lpstr>
      <vt:lpstr>PowerPoint Presentation</vt:lpstr>
      <vt:lpstr>Parable of the three stonecutters </vt:lpstr>
      <vt:lpstr>How the Great Wall was built</vt:lpstr>
      <vt:lpstr>PowerPoint Presentation</vt:lpstr>
      <vt:lpstr>PowerPoint Presentation</vt:lpstr>
      <vt:lpstr>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vt:lpstr>
      <vt:lpstr> Applying Classic Motivation Theories with Care</vt:lpstr>
      <vt:lpstr> Organisational Culture   Edgar Schein defines organisational culture as: </vt:lpstr>
      <vt:lpstr>Elements of the Organisational Culture </vt:lpstr>
      <vt:lpstr>PowerPoint Presentation</vt:lpstr>
      <vt:lpstr>Heart-to-Heart Communication</vt:lpstr>
      <vt:lpstr>Planning a Heart-to-Heart Communication </vt:lpstr>
      <vt:lpstr>Manifested Outcomes of an Effective Heart-Driven Organisation   </vt:lpstr>
      <vt:lpstr>Required Competences for Heart-Oriented Function</vt:lpstr>
      <vt:lpstr>Issues of Implementation  </vt:lpstr>
      <vt:lpstr>Enacted Scope </vt:lpstr>
      <vt:lpstr>Employee Engagement Survey (Extracted from Utrecht Work Engagement Scale )</vt:lpstr>
      <vt:lpstr>H1 Heart interactions with Head &amp; Hand</vt:lpstr>
      <vt:lpstr>Prospecting for the Future</vt:lpstr>
      <vt:lpstr>PowerPoint Presentation</vt:lpstr>
      <vt:lpstr>The Head-Oriented Approach </vt:lpstr>
      <vt:lpstr>Head-related theories and concepts</vt:lpstr>
      <vt:lpstr>PowerPoint Presentation</vt:lpstr>
      <vt:lpstr>General, Task/Industry and Internal Environmental Forces  </vt:lpstr>
      <vt:lpstr>STEEP Macro/General Environment Analysis  </vt:lpstr>
      <vt:lpstr>Drivers of change in the Aviation Industry  (Future of the Airline Industry 2035, IATA 2018)</vt:lpstr>
      <vt:lpstr>Drivers of change in the Aviation Industry  (Future of the Airline Industry 2035, IATA 2018)</vt:lpstr>
      <vt:lpstr>Industry Analysis with Porter’s 5-Force Framework</vt:lpstr>
      <vt:lpstr>Why macro environment and industry analyses are important to Head domain?</vt:lpstr>
      <vt:lpstr>Common misconceptions on the 5-Force Model </vt:lpstr>
      <vt:lpstr>PowerPoint Presentation</vt:lpstr>
      <vt:lpstr>Internal Environment – Head Perspective  </vt:lpstr>
      <vt:lpstr>Derek Abell – Business Definition Framework</vt:lpstr>
      <vt:lpstr>   Discussion  How would Abell’s business definition framework help transform a company’s business?</vt:lpstr>
      <vt:lpstr>Organisational Analysis with Resource-Based Theory (RBT) </vt:lpstr>
      <vt:lpstr>Core Competence Identification and Creation </vt:lpstr>
      <vt:lpstr>Core Competence and Competitive Advantage</vt:lpstr>
      <vt:lpstr>PowerPoint Presentation</vt:lpstr>
      <vt:lpstr>Discussion </vt:lpstr>
      <vt:lpstr>VIRO and Sustainability of Competitive Advantage </vt:lpstr>
      <vt:lpstr>PowerPoint Presentation</vt:lpstr>
      <vt:lpstr>Question of Imitability (conti)</vt:lpstr>
      <vt:lpstr>Competitive Advantage Sustainability Test with Barney’s VRIO</vt:lpstr>
      <vt:lpstr>Analysis of Internal (SW) and External (OT) Environments for strategy formation </vt:lpstr>
      <vt:lpstr>Business-Level/Competitive Strategy</vt:lpstr>
      <vt:lpstr>PowerPoint Presentation</vt:lpstr>
      <vt:lpstr>Value-Chain Activities: Overall Cost Leadership</vt:lpstr>
      <vt:lpstr>Value-Chain Activities: Differentiation</vt:lpstr>
      <vt:lpstr>PowerPoint Presentation</vt:lpstr>
      <vt:lpstr>Total Value Chain System</vt:lpstr>
      <vt:lpstr> Issues of Head-Oriented Implementation  </vt:lpstr>
      <vt:lpstr>Enacted Scope </vt:lpstr>
      <vt:lpstr>PowerPoint Presentation</vt:lpstr>
      <vt:lpstr>From Balanced Scorecard to Strategy Mapping</vt:lpstr>
      <vt:lpstr>PowerPoint Presentation</vt:lpstr>
      <vt:lpstr>H2 Head Interaction with Heart &amp; Hand</vt:lpstr>
      <vt:lpstr>Prospecting for the future  </vt:lpstr>
      <vt:lpstr>PowerPoint Presentation</vt:lpstr>
      <vt:lpstr>The Hand-Oriented Approach </vt:lpstr>
      <vt:lpstr>A Competence Model  People-Self-Task – oriented </vt:lpstr>
      <vt:lpstr>PowerPoint Presentation</vt:lpstr>
      <vt:lpstr>Head and Hand Manifested outcomes </vt:lpstr>
      <vt:lpstr> H1 Hand interaction with Heart &amp; Head</vt:lpstr>
      <vt:lpstr>Prospecting for the future</vt:lpstr>
      <vt:lpstr>PowerPoint Presentation</vt:lpstr>
      <vt:lpstr>Putting 3-H Framework in Practice </vt:lpstr>
      <vt:lpstr>Assessing 3H Functionality in your Organisation </vt:lpstr>
      <vt:lpstr>Key Success Factors of 3H Integration  </vt:lpstr>
      <vt:lpstr>PowerPoint Presentation</vt:lpstr>
      <vt:lpstr>What 3H framework isn’t and what it’s?</vt:lpstr>
      <vt:lpstr>The Process of Theory Building (Christensen &amp; Carlile, 2009)</vt:lpstr>
      <vt:lpstr>PowerPoint Presentation</vt:lpstr>
      <vt:lpstr>PowerPoint Presentation</vt:lpstr>
      <vt:lpstr>PowerPoint Presentation</vt:lpstr>
    </vt:vector>
  </TitlesOfParts>
  <Company>City University of Hong Kong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Theoretical Perspectives on Management SBPD7004</dc:title>
  <dc:creator>Ed Yu</dc:creator>
  <cp:lastModifiedBy>Ed Yu</cp:lastModifiedBy>
  <cp:revision>412</cp:revision>
  <dcterms:created xsi:type="dcterms:W3CDTF">2018-06-01T14:13:52Z</dcterms:created>
  <dcterms:modified xsi:type="dcterms:W3CDTF">2025-10-19T11:18:27Z</dcterms:modified>
</cp:coreProperties>
</file>