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4"/>
  </p:notesMasterIdLst>
  <p:handoutMasterIdLst>
    <p:handoutMasterId r:id="rId55"/>
  </p:handoutMasterIdLst>
  <p:sldIdLst>
    <p:sldId id="303" r:id="rId5"/>
    <p:sldId id="256" r:id="rId6"/>
    <p:sldId id="363" r:id="rId7"/>
    <p:sldId id="364" r:id="rId8"/>
    <p:sldId id="365" r:id="rId9"/>
    <p:sldId id="366" r:id="rId10"/>
    <p:sldId id="374" r:id="rId11"/>
    <p:sldId id="370" r:id="rId12"/>
    <p:sldId id="341" r:id="rId13"/>
    <p:sldId id="340" r:id="rId14"/>
    <p:sldId id="357" r:id="rId15"/>
    <p:sldId id="337" r:id="rId16"/>
    <p:sldId id="362" r:id="rId17"/>
    <p:sldId id="342" r:id="rId18"/>
    <p:sldId id="345" r:id="rId19"/>
    <p:sldId id="355" r:id="rId20"/>
    <p:sldId id="344" r:id="rId21"/>
    <p:sldId id="347" r:id="rId22"/>
    <p:sldId id="367" r:id="rId23"/>
    <p:sldId id="484" r:id="rId24"/>
    <p:sldId id="377" r:id="rId25"/>
    <p:sldId id="491" r:id="rId26"/>
    <p:sldId id="492" r:id="rId27"/>
    <p:sldId id="493" r:id="rId28"/>
    <p:sldId id="467" r:id="rId29"/>
    <p:sldId id="468" r:id="rId30"/>
    <p:sldId id="339" r:id="rId31"/>
    <p:sldId id="349" r:id="rId32"/>
    <p:sldId id="469" r:id="rId33"/>
    <p:sldId id="351" r:id="rId34"/>
    <p:sldId id="471" r:id="rId35"/>
    <p:sldId id="472" r:id="rId36"/>
    <p:sldId id="495" r:id="rId37"/>
    <p:sldId id="298" r:id="rId38"/>
    <p:sldId id="293" r:id="rId39"/>
    <p:sldId id="294" r:id="rId40"/>
    <p:sldId id="499" r:id="rId41"/>
    <p:sldId id="286" r:id="rId42"/>
    <p:sldId id="300" r:id="rId43"/>
    <p:sldId id="476" r:id="rId44"/>
    <p:sldId id="478" r:id="rId45"/>
    <p:sldId id="480" r:id="rId46"/>
    <p:sldId id="380" r:id="rId47"/>
    <p:sldId id="483" r:id="rId48"/>
    <p:sldId id="497" r:id="rId49"/>
    <p:sldId id="500" r:id="rId50"/>
    <p:sldId id="498" r:id="rId51"/>
    <p:sldId id="361" r:id="rId52"/>
    <p:sldId id="502" r:id="rId53"/>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034" autoAdjust="0"/>
    <p:restoredTop sz="45985" autoAdjust="0"/>
  </p:normalViewPr>
  <p:slideViewPr>
    <p:cSldViewPr>
      <p:cViewPr varScale="1">
        <p:scale>
          <a:sx n="70" d="100"/>
          <a:sy n="70" d="100"/>
        </p:scale>
        <p:origin x="4968" y="176"/>
      </p:cViewPr>
      <p:guideLst>
        <p:guide orient="horz" pos="2160"/>
        <p:guide pos="2880"/>
      </p:guideLst>
    </p:cSldViewPr>
  </p:slideViewPr>
  <p:outlineViewPr>
    <p:cViewPr>
      <p:scale>
        <a:sx n="33" d="100"/>
        <a:sy n="33" d="100"/>
      </p:scale>
      <p:origin x="0" y="-27296"/>
    </p:cViewPr>
  </p:outlineViewPr>
  <p:notesTextViewPr>
    <p:cViewPr>
      <p:scale>
        <a:sx n="3" d="2"/>
        <a:sy n="3" d="2"/>
      </p:scale>
      <p:origin x="0" y="-1768"/>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5852B-43FE-4C5D-A534-A0806C10E0F6}" type="doc">
      <dgm:prSet loTypeId="urn:microsoft.com/office/officeart/2005/8/layout/rings+Icon" loCatId="relationship" qsTypeId="urn:microsoft.com/office/officeart/2005/8/quickstyle/simple1#1" qsCatId="simple" csTypeId="urn:microsoft.com/office/officeart/2005/8/colors/colorful3" csCatId="colorful" phldr="1"/>
      <dgm:spPr/>
    </dgm:pt>
    <dgm:pt modelId="{5B30D933-3140-4DAD-8A51-E80885EE91EC}">
      <dgm:prSet phldrT="[Text]"/>
      <dgm:spPr/>
      <dgm:t>
        <a:bodyPr/>
        <a:lstStyle/>
        <a:p>
          <a:r>
            <a:rPr lang="en-GB" dirty="0"/>
            <a:t>Leadership</a:t>
          </a:r>
        </a:p>
      </dgm:t>
    </dgm:pt>
    <dgm:pt modelId="{8768D8AE-FFE7-4ED6-BEC1-66A5FF04D8F6}" type="parTrans" cxnId="{41BB7DC4-3E29-40C8-812E-AE9720980784}">
      <dgm:prSet/>
      <dgm:spPr/>
      <dgm:t>
        <a:bodyPr/>
        <a:lstStyle/>
        <a:p>
          <a:endParaRPr lang="en-GB"/>
        </a:p>
      </dgm:t>
    </dgm:pt>
    <dgm:pt modelId="{72E1A7AE-59C0-4CCB-8DA3-EA56671CC491}" type="sibTrans" cxnId="{41BB7DC4-3E29-40C8-812E-AE9720980784}">
      <dgm:prSet/>
      <dgm:spPr/>
      <dgm:t>
        <a:bodyPr/>
        <a:lstStyle/>
        <a:p>
          <a:endParaRPr lang="en-GB"/>
        </a:p>
      </dgm:t>
    </dgm:pt>
    <dgm:pt modelId="{2656CBC8-30C0-4FCA-8D3E-43051FC71C7A}">
      <dgm:prSet phldrT="[Text]"/>
      <dgm:spPr/>
      <dgm:t>
        <a:bodyPr/>
        <a:lstStyle/>
        <a:p>
          <a:r>
            <a:rPr lang="en-GB" dirty="0"/>
            <a:t>Coaching</a:t>
          </a:r>
        </a:p>
      </dgm:t>
    </dgm:pt>
    <dgm:pt modelId="{ACF26AB6-51D3-4641-89C1-F4801B1F5D41}" type="parTrans" cxnId="{27CC213C-02B3-4008-96E5-81385435C9F3}">
      <dgm:prSet/>
      <dgm:spPr/>
      <dgm:t>
        <a:bodyPr/>
        <a:lstStyle/>
        <a:p>
          <a:endParaRPr lang="en-GB"/>
        </a:p>
      </dgm:t>
    </dgm:pt>
    <dgm:pt modelId="{748712E9-8DE2-43F9-BDCF-F2B75F0974DA}" type="sibTrans" cxnId="{27CC213C-02B3-4008-96E5-81385435C9F3}">
      <dgm:prSet/>
      <dgm:spPr/>
      <dgm:t>
        <a:bodyPr/>
        <a:lstStyle/>
        <a:p>
          <a:endParaRPr lang="en-GB"/>
        </a:p>
      </dgm:t>
    </dgm:pt>
    <dgm:pt modelId="{D96018D7-3DBE-470E-B021-1585892F7AEB}">
      <dgm:prSet phldrT="[Text]"/>
      <dgm:spPr/>
      <dgm:t>
        <a:bodyPr/>
        <a:lstStyle/>
        <a:p>
          <a:r>
            <a:rPr lang="en-GB" dirty="0"/>
            <a:t>Management</a:t>
          </a:r>
        </a:p>
      </dgm:t>
    </dgm:pt>
    <dgm:pt modelId="{E26F500E-4095-4617-9529-D2FA165D62B6}" type="parTrans" cxnId="{564D0CE0-793E-4C42-A4DB-ED777F9EC1C4}">
      <dgm:prSet/>
      <dgm:spPr/>
      <dgm:t>
        <a:bodyPr/>
        <a:lstStyle/>
        <a:p>
          <a:endParaRPr lang="en-GB"/>
        </a:p>
      </dgm:t>
    </dgm:pt>
    <dgm:pt modelId="{F151D507-BF0C-4507-A3AF-C669C855C646}" type="sibTrans" cxnId="{564D0CE0-793E-4C42-A4DB-ED777F9EC1C4}">
      <dgm:prSet/>
      <dgm:spPr/>
      <dgm:t>
        <a:bodyPr/>
        <a:lstStyle/>
        <a:p>
          <a:endParaRPr lang="en-GB"/>
        </a:p>
      </dgm:t>
    </dgm:pt>
    <dgm:pt modelId="{9B1EE007-C400-46E6-A55E-02B8F9368959}" type="pres">
      <dgm:prSet presAssocID="{1F45852B-43FE-4C5D-A534-A0806C10E0F6}" presName="Name0" presStyleCnt="0">
        <dgm:presLayoutVars>
          <dgm:chMax val="7"/>
          <dgm:dir/>
          <dgm:resizeHandles val="exact"/>
        </dgm:presLayoutVars>
      </dgm:prSet>
      <dgm:spPr/>
    </dgm:pt>
    <dgm:pt modelId="{03C9F87C-34ED-4E08-9E7D-3C991921BD04}" type="pres">
      <dgm:prSet presAssocID="{1F45852B-43FE-4C5D-A534-A0806C10E0F6}" presName="ellipse1" presStyleLbl="vennNode1" presStyleIdx="0" presStyleCnt="3">
        <dgm:presLayoutVars>
          <dgm:bulletEnabled val="1"/>
        </dgm:presLayoutVars>
      </dgm:prSet>
      <dgm:spPr/>
    </dgm:pt>
    <dgm:pt modelId="{F1C26289-8E90-493B-87F7-A027BEAF8EBA}" type="pres">
      <dgm:prSet presAssocID="{1F45852B-43FE-4C5D-A534-A0806C10E0F6}" presName="ellipse2" presStyleLbl="vennNode1" presStyleIdx="1" presStyleCnt="3">
        <dgm:presLayoutVars>
          <dgm:bulletEnabled val="1"/>
        </dgm:presLayoutVars>
      </dgm:prSet>
      <dgm:spPr/>
    </dgm:pt>
    <dgm:pt modelId="{DD578669-44F2-4FA1-98A0-3DD2C1AEB485}" type="pres">
      <dgm:prSet presAssocID="{1F45852B-43FE-4C5D-A534-A0806C10E0F6}" presName="ellipse3" presStyleLbl="vennNode1" presStyleIdx="2" presStyleCnt="3">
        <dgm:presLayoutVars>
          <dgm:bulletEnabled val="1"/>
        </dgm:presLayoutVars>
      </dgm:prSet>
      <dgm:spPr/>
    </dgm:pt>
  </dgm:ptLst>
  <dgm:cxnLst>
    <dgm:cxn modelId="{27CC213C-02B3-4008-96E5-81385435C9F3}" srcId="{1F45852B-43FE-4C5D-A534-A0806C10E0F6}" destId="{2656CBC8-30C0-4FCA-8D3E-43051FC71C7A}" srcOrd="1" destOrd="0" parTransId="{ACF26AB6-51D3-4641-89C1-F4801B1F5D41}" sibTransId="{748712E9-8DE2-43F9-BDCF-F2B75F0974DA}"/>
    <dgm:cxn modelId="{45CF7670-8FF1-4DC2-81AA-6B8E9A3CD052}" type="presOf" srcId="{1F45852B-43FE-4C5D-A534-A0806C10E0F6}" destId="{9B1EE007-C400-46E6-A55E-02B8F9368959}" srcOrd="0" destOrd="0" presId="urn:microsoft.com/office/officeart/2005/8/layout/rings+Icon"/>
    <dgm:cxn modelId="{C2AA099F-AFB4-40FF-9834-76F63B2218C9}" type="presOf" srcId="{5B30D933-3140-4DAD-8A51-E80885EE91EC}" destId="{03C9F87C-34ED-4E08-9E7D-3C991921BD04}" srcOrd="0" destOrd="0" presId="urn:microsoft.com/office/officeart/2005/8/layout/rings+Icon"/>
    <dgm:cxn modelId="{41BB7DC4-3E29-40C8-812E-AE9720980784}" srcId="{1F45852B-43FE-4C5D-A534-A0806C10E0F6}" destId="{5B30D933-3140-4DAD-8A51-E80885EE91EC}" srcOrd="0" destOrd="0" parTransId="{8768D8AE-FFE7-4ED6-BEC1-66A5FF04D8F6}" sibTransId="{72E1A7AE-59C0-4CCB-8DA3-EA56671CC491}"/>
    <dgm:cxn modelId="{F4BEE1D6-6B18-4DAC-A6CE-B8791DD1A54F}" type="presOf" srcId="{2656CBC8-30C0-4FCA-8D3E-43051FC71C7A}" destId="{F1C26289-8E90-493B-87F7-A027BEAF8EBA}" srcOrd="0" destOrd="0" presId="urn:microsoft.com/office/officeart/2005/8/layout/rings+Icon"/>
    <dgm:cxn modelId="{564D0CE0-793E-4C42-A4DB-ED777F9EC1C4}" srcId="{1F45852B-43FE-4C5D-A534-A0806C10E0F6}" destId="{D96018D7-3DBE-470E-B021-1585892F7AEB}" srcOrd="2" destOrd="0" parTransId="{E26F500E-4095-4617-9529-D2FA165D62B6}" sibTransId="{F151D507-BF0C-4507-A3AF-C669C855C646}"/>
    <dgm:cxn modelId="{614F45FD-43B0-45D7-98FB-E1299530AE22}" type="presOf" srcId="{D96018D7-3DBE-470E-B021-1585892F7AEB}" destId="{DD578669-44F2-4FA1-98A0-3DD2C1AEB485}" srcOrd="0" destOrd="0" presId="urn:microsoft.com/office/officeart/2005/8/layout/rings+Icon"/>
    <dgm:cxn modelId="{420E1D69-8D28-4ADB-8F3C-5731EF49473F}" type="presParOf" srcId="{9B1EE007-C400-46E6-A55E-02B8F9368959}" destId="{03C9F87C-34ED-4E08-9E7D-3C991921BD04}" srcOrd="0" destOrd="0" presId="urn:microsoft.com/office/officeart/2005/8/layout/rings+Icon"/>
    <dgm:cxn modelId="{C37A0566-90E6-4AC8-8DD3-6293BBF0FEC1}" type="presParOf" srcId="{9B1EE007-C400-46E6-A55E-02B8F9368959}" destId="{F1C26289-8E90-493B-87F7-A027BEAF8EBA}" srcOrd="1" destOrd="0" presId="urn:microsoft.com/office/officeart/2005/8/layout/rings+Icon"/>
    <dgm:cxn modelId="{1DB64FEE-C58C-4B7C-B504-23C7CC585554}" type="presParOf" srcId="{9B1EE007-C400-46E6-A55E-02B8F9368959}" destId="{DD578669-44F2-4FA1-98A0-3DD2C1AEB48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9F87C-34ED-4E08-9E7D-3C991921BD04}">
      <dsp:nvSpPr>
        <dsp:cNvPr id="0" name=""/>
        <dsp:cNvSpPr/>
      </dsp:nvSpPr>
      <dsp:spPr>
        <a:xfrm>
          <a:off x="574852" y="0"/>
          <a:ext cx="2438028" cy="2437993"/>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Leadership</a:t>
          </a:r>
        </a:p>
      </dsp:txBody>
      <dsp:txXfrm>
        <a:off x="931893" y="357036"/>
        <a:ext cx="1723946" cy="1723921"/>
      </dsp:txXfrm>
    </dsp:sp>
    <dsp:sp modelId="{F1C26289-8E90-493B-87F7-A027BEAF8EBA}">
      <dsp:nvSpPr>
        <dsp:cNvPr id="0" name=""/>
        <dsp:cNvSpPr/>
      </dsp:nvSpPr>
      <dsp:spPr>
        <a:xfrm>
          <a:off x="1829727" y="1626006"/>
          <a:ext cx="2438028" cy="2437993"/>
        </a:xfrm>
        <a:prstGeom prst="ellipse">
          <a:avLst/>
        </a:prstGeom>
        <a:solidFill>
          <a:schemeClr val="accent3">
            <a:alpha val="50000"/>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Coaching</a:t>
          </a:r>
        </a:p>
      </dsp:txBody>
      <dsp:txXfrm>
        <a:off x="2186768" y="1983042"/>
        <a:ext cx="1723946" cy="1723921"/>
      </dsp:txXfrm>
    </dsp:sp>
    <dsp:sp modelId="{DD578669-44F2-4FA1-98A0-3DD2C1AEB485}">
      <dsp:nvSpPr>
        <dsp:cNvPr id="0" name=""/>
        <dsp:cNvSpPr/>
      </dsp:nvSpPr>
      <dsp:spPr>
        <a:xfrm>
          <a:off x="3083118" y="0"/>
          <a:ext cx="2438028" cy="2437993"/>
        </a:xfrm>
        <a:prstGeom prst="ellipse">
          <a:avLst/>
        </a:prstGeom>
        <a:solidFill>
          <a:schemeClr val="accent3">
            <a:alpha val="50000"/>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Management</a:t>
          </a:r>
        </a:p>
      </dsp:txBody>
      <dsp:txXfrm>
        <a:off x="3440159" y="357036"/>
        <a:ext cx="1723946" cy="1723921"/>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25/03/2021</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25/03/2021</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youtube.com/watch?v=Hwn_W-X2Rds"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Hello and welcome.</a:t>
            </a:r>
          </a:p>
          <a:p>
            <a:endParaRPr lang="en-GB" baseline="0" dirty="0"/>
          </a:p>
          <a:p>
            <a:r>
              <a:rPr lang="en-GB" baseline="0" dirty="0"/>
              <a:t>If there anything that you are unsure of or want additional guidance, then please contact me on this email address.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292198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3104576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whole ethos of management at Google is based on a coaching culture!!! </a:t>
            </a:r>
            <a:r>
              <a:rPr lang="en-GB" altLang="en-US" dirty="0"/>
              <a:t>The world</a:t>
            </a:r>
            <a:r>
              <a:rPr lang="en-GB" altLang="en-US" baseline="0" dirty="0"/>
              <a:t> of business has changed dramatically over the last decade, flatter structures, broader management roles and lower job security have all contributed to the growth of  coaching (Coaching &amp; buying services, CIPD 2004).</a:t>
            </a:r>
            <a:endParaRPr lang="en-GB" altLang="en-US" dirty="0"/>
          </a:p>
          <a:p>
            <a:endParaRPr lang="en-GB" b="1" dirty="0"/>
          </a:p>
          <a:p>
            <a:endParaRPr lang="en-GB" b="1"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608327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5523">
              <a:defRPr/>
            </a:pPr>
            <a:r>
              <a:rPr lang="en-GB" baseline="0" dirty="0"/>
              <a:t>The changing demands of the workplace – moving from ‘Boss’ to ‘Coach’ </a:t>
            </a:r>
          </a:p>
          <a:p>
            <a:pPr defTabSz="935523">
              <a:defRPr/>
            </a:pPr>
            <a:r>
              <a:rPr lang="en-GB" baseline="0" dirty="0"/>
              <a:t>This book describes the Line Manager as the single most important factor for determining high performing teams – in addition, it states the best line managers use a coaching approach and this consistently yields better results, better team relationships.</a:t>
            </a:r>
          </a:p>
          <a:p>
            <a:endParaRPr lang="en-GB" baseline="0" dirty="0"/>
          </a:p>
          <a:p>
            <a:r>
              <a:rPr lang="en-GB" baseline="0" dirty="0"/>
              <a:t>By using questioning techniques, which is wholly what C&amp;M  is really all about, managers can acquire through practice the skills they need to unlock potential within the workforce. We will look later about differing approaches to this and focus on some useful models.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2485720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5410" indent="-175410">
              <a:buFont typeface="Arial" panose="020B0604020202020204" pitchFamily="34" charset="0"/>
              <a:buChar char="•"/>
            </a:pPr>
            <a:r>
              <a:rPr lang="en-GB" baseline="0" dirty="0"/>
              <a:t>In this book Lucy is very clear about getting your own personal style across, asking the right questions to really unlock people’s potential.</a:t>
            </a:r>
          </a:p>
          <a:p>
            <a:pPr marL="175410" indent="-175410">
              <a:buFont typeface="Arial" panose="020B0604020202020204" pitchFamily="34" charset="0"/>
              <a:buChar char="•"/>
            </a:pPr>
            <a:r>
              <a:rPr lang="en-GB" baseline="0" dirty="0"/>
              <a:t>Lucy Adams Page 137 – “Research shows we learn 70% experientially, 20% socially, and 10% formally; meaning 90% of how we grow and develop in our roles has nothing to do with being taught in the classic and typical ways.</a:t>
            </a:r>
          </a:p>
          <a:p>
            <a:pPr marL="175410" indent="-175410">
              <a:buFont typeface="Arial" panose="020B0604020202020204" pitchFamily="34" charset="0"/>
              <a:buChar char="•"/>
            </a:pPr>
            <a:r>
              <a:rPr lang="en-GB" baseline="0" dirty="0"/>
              <a:t>Lucy’s own personal experience found that communicating in an overly formal, impersonal manner was one of the biggest barriers to getting her teams on board.  She now advocates using your personal style within a coaching framework to get the best out of people.  Rapport and Authenticity is particularly important to consider here.  </a:t>
            </a:r>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494537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5410" indent="-175410">
              <a:buFont typeface="Arial" panose="020B0604020202020204" pitchFamily="34" charset="0"/>
              <a:buChar char="•"/>
            </a:pPr>
            <a:r>
              <a:rPr lang="en-GB" baseline="0" dirty="0"/>
              <a:t>Technology is massively shaping the way people learn, receive and interpret information, and this can be especially said during these times of a global pandemic. </a:t>
            </a:r>
          </a:p>
          <a:p>
            <a:pPr marL="175410" indent="-175410">
              <a:buFont typeface="Arial" panose="020B0604020202020204" pitchFamily="34" charset="0"/>
              <a:buChar char="•"/>
            </a:pPr>
            <a:r>
              <a:rPr lang="en-GB" baseline="0" dirty="0"/>
              <a:t>Technology is allowing people to tailor their learning requirements around their busy lives.</a:t>
            </a:r>
          </a:p>
          <a:p>
            <a:pPr marL="175410" indent="-175410">
              <a:buFont typeface="Arial" panose="020B0604020202020204" pitchFamily="34" charset="0"/>
              <a:buChar char="•"/>
            </a:pPr>
            <a:r>
              <a:rPr lang="en-GB" baseline="0" dirty="0"/>
              <a:t>People expect ‘real-time’ feedback </a:t>
            </a:r>
          </a:p>
          <a:p>
            <a:pPr marL="175410" indent="-175410">
              <a:buFont typeface="Arial" panose="020B0604020202020204" pitchFamily="34" charset="0"/>
              <a:buChar char="•"/>
            </a:pPr>
            <a:r>
              <a:rPr lang="en-GB" baseline="0" dirty="0"/>
              <a:t>Online learning and coaching is now commonplace, YouTube and Facebook are awash with coaching consultants</a:t>
            </a:r>
          </a:p>
          <a:p>
            <a:pPr marL="175410" indent="-175410">
              <a:buFont typeface="Arial" panose="020B0604020202020204" pitchFamily="34" charset="0"/>
              <a:buChar char="•"/>
            </a:pPr>
            <a:r>
              <a:rPr lang="en-GB" baseline="0" dirty="0"/>
              <a:t>Vlog’s now replace blogs and are expected to become the most common training/learning tool of the future.</a:t>
            </a:r>
          </a:p>
          <a:p>
            <a:pPr marL="175410" indent="-175410">
              <a:buFont typeface="Arial" panose="020B0604020202020204" pitchFamily="34" charset="0"/>
              <a:buChar char="•"/>
            </a:pPr>
            <a:r>
              <a:rPr lang="en-GB" baseline="0" dirty="0"/>
              <a:t>Particularly during these strange times of the pandemic, technology development has even sped up in its development as many millions of users were having and are having to rely on it to carry out their work remotely. </a:t>
            </a:r>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628334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This is the overview,</a:t>
            </a:r>
            <a:r>
              <a:rPr lang="en-GB" altLang="en-US" baseline="0" dirty="0"/>
              <a:t> which you’ll find on </a:t>
            </a:r>
            <a:r>
              <a:rPr lang="en-GB" altLang="en-US" baseline="0" dirty="0" err="1"/>
              <a:t>moodle</a:t>
            </a:r>
            <a:r>
              <a:rPr lang="en-GB" altLang="en-US" baseline="0" dirty="0"/>
              <a:t> and is contained within the learning plan as you’ll see. This presentation is laid out labelled with the Learning Objectives as we go along with an overview of the assignment towards the end of the workshop. </a:t>
            </a:r>
          </a:p>
          <a:p>
            <a:endParaRPr lang="en-GB" altLang="en-US" dirty="0"/>
          </a:p>
          <a:p>
            <a:pPr>
              <a:buFont typeface="Arial" charset="0"/>
              <a:buChar char="•"/>
            </a:pPr>
            <a:r>
              <a:rPr lang="en-GB" altLang="en-US" baseline="0" dirty="0"/>
              <a:t>Recommended Texts- please see the learning plan on Moodle for suggestions and specific chapters where appropriate as a starting point. </a:t>
            </a:r>
          </a:p>
          <a:p>
            <a:pPr>
              <a:buFont typeface="Arial" charset="0"/>
              <a:buNone/>
            </a:pPr>
            <a:r>
              <a:rPr lang="en-GB" altLang="en-US" baseline="0" dirty="0"/>
              <a:t>The Tao of Coaching –Max Landsberg (2015) particularly useful.  </a:t>
            </a:r>
          </a:p>
          <a:p>
            <a:pPr>
              <a:buFont typeface="Arial" charset="0"/>
              <a:buNone/>
            </a:pPr>
            <a:endParaRPr lang="en-GB" altLang="en-US" baseline="0" dirty="0"/>
          </a:p>
          <a:p>
            <a:pPr>
              <a:buFont typeface="Arial" charset="0"/>
              <a:buNone/>
            </a:pPr>
            <a:r>
              <a:rPr lang="en-GB" altLang="en-US" baseline="0" dirty="0"/>
              <a:t>Read all the articles on Moodle, Listen to the </a:t>
            </a:r>
            <a:r>
              <a:rPr lang="en-GB" altLang="en-US" baseline="0" dirty="0" err="1"/>
              <a:t>Youtube</a:t>
            </a:r>
            <a:r>
              <a:rPr lang="en-GB" altLang="en-US" baseline="0" dirty="0"/>
              <a:t> clips and podcasts and develop your reading and research from there.  The CIPD Coaching and Mentoring Factsheet is the best place to start. </a:t>
            </a:r>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6355" indent="-287059">
              <a:defRPr>
                <a:solidFill>
                  <a:schemeClr val="tx1"/>
                </a:solidFill>
                <a:latin typeface="Arial" panose="020B0604020202020204" pitchFamily="34" charset="0"/>
              </a:defRPr>
            </a:lvl2pPr>
            <a:lvl3pPr marL="1148237" indent="-229647">
              <a:defRPr>
                <a:solidFill>
                  <a:schemeClr val="tx1"/>
                </a:solidFill>
                <a:latin typeface="Arial" panose="020B0604020202020204" pitchFamily="34" charset="0"/>
              </a:defRPr>
            </a:lvl3pPr>
            <a:lvl4pPr marL="1607532" indent="-229647">
              <a:defRPr>
                <a:solidFill>
                  <a:schemeClr val="tx1"/>
                </a:solidFill>
                <a:latin typeface="Arial" panose="020B0604020202020204" pitchFamily="34" charset="0"/>
              </a:defRPr>
            </a:lvl4pPr>
            <a:lvl5pPr marL="2066827" indent="-229647">
              <a:defRPr>
                <a:solidFill>
                  <a:schemeClr val="tx1"/>
                </a:solidFill>
                <a:latin typeface="Arial" panose="020B0604020202020204" pitchFamily="34" charset="0"/>
              </a:defRPr>
            </a:lvl5pPr>
            <a:lvl6pPr marL="2526122" indent="-229647" eaLnBrk="0" fontAlgn="base" hangingPunct="0">
              <a:spcBef>
                <a:spcPct val="0"/>
              </a:spcBef>
              <a:spcAft>
                <a:spcPct val="0"/>
              </a:spcAft>
              <a:defRPr>
                <a:solidFill>
                  <a:schemeClr val="tx1"/>
                </a:solidFill>
                <a:latin typeface="Arial" panose="020B0604020202020204" pitchFamily="34" charset="0"/>
              </a:defRPr>
            </a:lvl6pPr>
            <a:lvl7pPr marL="2985416" indent="-229647" eaLnBrk="0" fontAlgn="base" hangingPunct="0">
              <a:spcBef>
                <a:spcPct val="0"/>
              </a:spcBef>
              <a:spcAft>
                <a:spcPct val="0"/>
              </a:spcAft>
              <a:defRPr>
                <a:solidFill>
                  <a:schemeClr val="tx1"/>
                </a:solidFill>
                <a:latin typeface="Arial" panose="020B0604020202020204" pitchFamily="34" charset="0"/>
              </a:defRPr>
            </a:lvl7pPr>
            <a:lvl8pPr marL="3444711" indent="-229647" eaLnBrk="0" fontAlgn="base" hangingPunct="0">
              <a:spcBef>
                <a:spcPct val="0"/>
              </a:spcBef>
              <a:spcAft>
                <a:spcPct val="0"/>
              </a:spcAft>
              <a:defRPr>
                <a:solidFill>
                  <a:schemeClr val="tx1"/>
                </a:solidFill>
                <a:latin typeface="Arial" panose="020B0604020202020204" pitchFamily="34" charset="0"/>
              </a:defRPr>
            </a:lvl8pPr>
            <a:lvl9pPr marL="3904006" indent="-229647"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8</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1126605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Mentoring is most often defined as a professional relationship in which an experienced person (Mentor) assists another (Mentee) in developing specific skills &amp; knowledge that will enhance the less experienced  person’s professional &amp; personal growth.</a:t>
            </a:r>
          </a:p>
          <a:p>
            <a:pPr>
              <a:buFont typeface="Arial" pitchFamily="34" charset="0"/>
              <a:buChar char="•"/>
            </a:pPr>
            <a:endParaRPr lang="en-GB" baseline="0" dirty="0"/>
          </a:p>
          <a:p>
            <a:pPr>
              <a:buFont typeface="Arial" pitchFamily="34" charset="0"/>
              <a:buNone/>
            </a:pPr>
            <a:r>
              <a:rPr lang="en-GB" baseline="0" dirty="0"/>
              <a:t>It’s origins range from around 800 BC from the times of Ancient Greece, when it is believed the term mentor was first coined.  In the middle ages there was written mention of mentorship.  But it was back in the 1970’s that it kick started into the concept we recognise today, from a time when the nursing profession began exploring its benefits along with links to coaching, role models and teachers. A key element of the assignment for 1.1 is to explore the origins of C&amp;M so do some research around and reference appropriately. </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939280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Timothy </a:t>
            </a:r>
            <a:r>
              <a:rPr lang="en-GB" baseline="0" dirty="0" err="1"/>
              <a:t>Gallway</a:t>
            </a:r>
            <a:r>
              <a:rPr lang="en-GB" baseline="0" dirty="0"/>
              <a:t> – Author of a book called the Inner Game (Tennis Coach at Harvard) – many see him as being The Godfather of the current coaching movement  - Started in 1970’s, decades inspiring others with his “Inner Game” series. The Inner Game holds the key to the outer game – we will consider this more later, when we talk about NLP and self-awareness.  Timothy has worked with Apple, IBM, Coca-Cola, Rolls Royce. So again 1.1. assignment explore the origins of coaching. </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2212643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a:p>
            <a:pPr>
              <a:buFont typeface="Arial" pitchFamily="34" charset="0"/>
              <a:buChar char="•"/>
            </a:pPr>
            <a:r>
              <a:rPr lang="en-GB" baseline="0" dirty="0"/>
              <a:t>It’s the old adage  - give a man a fish, feed him for a day, teach a man how to fish and he can feed himself for a lifetime. – You give somebody coaching strategies that they can use again and again to maximise their potential rather than just telling them what to do in one particular situation.</a:t>
            </a:r>
          </a:p>
          <a:p>
            <a:pPr>
              <a:buFont typeface="Arial" pitchFamily="34" charset="0"/>
              <a:buChar char="•"/>
            </a:pPr>
            <a:r>
              <a:rPr lang="en-GB" baseline="0" dirty="0"/>
              <a:t>In what way can you ‘unlock’ someone’s potential? Surely the individual knows what they are capable of? Lets ponder that. </a:t>
            </a:r>
          </a:p>
          <a:p>
            <a:pPr>
              <a:buFontTx/>
              <a:buChar char="-"/>
            </a:pPr>
            <a:r>
              <a:rPr lang="en-GB" baseline="0" dirty="0"/>
              <a:t>Could be a barrier they are not aware of because they are new to the company, new in a job, managing someone from a different culture, have low self awareness, have low emotional intelligence.</a:t>
            </a:r>
          </a:p>
          <a:p>
            <a:pPr>
              <a:buFontTx/>
              <a:buChar char="-"/>
            </a:pPr>
            <a:r>
              <a:rPr lang="en-GB" baseline="0" dirty="0"/>
              <a:t>They could be lacking the skills to move forward </a:t>
            </a:r>
          </a:p>
          <a:p>
            <a:pPr marL="0" algn="l" defTabSz="914400" rtl="0" eaLnBrk="1" latinLnBrk="0" hangingPunct="1">
              <a:buFontTx/>
              <a:buNone/>
            </a:pPr>
            <a:r>
              <a:rPr lang="en-GB" sz="1200" kern="1200" baseline="0" dirty="0">
                <a:solidFill>
                  <a:srgbClr val="FFFF00"/>
                </a:solidFill>
                <a:latin typeface="+mn-lt"/>
                <a:ea typeface="+mn-ea"/>
                <a:cs typeface="+mn-cs"/>
              </a:rPr>
              <a:t>We will look at these barriers in more detail later on. </a:t>
            </a:r>
          </a:p>
          <a:p>
            <a:pPr>
              <a:buFont typeface="Arial" pitchFamily="34" charset="0"/>
              <a:buChar char="•"/>
            </a:pPr>
            <a:endParaRPr lang="en-GB" dirty="0"/>
          </a:p>
          <a:p>
            <a:pPr>
              <a:buFont typeface="Arial" pitchFamily="34" charset="0"/>
              <a:buChar char="•"/>
            </a:pPr>
            <a:endParaRPr lang="en-GB" dirty="0"/>
          </a:p>
          <a:p>
            <a:pPr>
              <a:buFont typeface="Arial" pitchFamily="34" charset="0"/>
              <a:buChar char="•"/>
            </a:pPr>
            <a:r>
              <a:rPr lang="en-GB" dirty="0"/>
              <a:t>Which</a:t>
            </a:r>
            <a:r>
              <a:rPr lang="en-GB" baseline="0" dirty="0"/>
              <a:t>ever academic definition you consider there are key components that come through – collaborative, unlocking potential, systematic, questioning etc.</a:t>
            </a:r>
          </a:p>
          <a:p>
            <a:pPr>
              <a:buFont typeface="Arial" pitchFamily="34" charset="0"/>
              <a:buChar char="•"/>
            </a:pPr>
            <a:r>
              <a:rPr lang="en-GB" baseline="0" dirty="0"/>
              <a:t>Less concerned with the semantics of each definition and more with the ingredients contained within. For assignment 1.1 looking to compare some definitions here for a really good pass. </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1066958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Jeremy features</a:t>
            </a:r>
            <a:r>
              <a:rPr lang="en-GB" baseline="0" dirty="0"/>
              <a:t> in 2 of the CIPD podcasts you’ll find links to on Moodle. </a:t>
            </a:r>
          </a:p>
          <a:p>
            <a:pPr>
              <a:buFont typeface="Arial" pitchFamily="34" charset="0"/>
              <a:buChar char="•"/>
            </a:pPr>
            <a:endParaRPr lang="en-GB" dirty="0"/>
          </a:p>
          <a:p>
            <a:pPr>
              <a:buFont typeface="Arial" pitchFamily="34" charset="0"/>
              <a:buChar char="•"/>
            </a:pPr>
            <a:r>
              <a:rPr lang="en-GB" dirty="0"/>
              <a:t>This is an interesting point:</a:t>
            </a:r>
            <a:r>
              <a:rPr lang="en-GB" baseline="0" dirty="0"/>
              <a:t> The CIPD – UK Working Lives – Job Quality Index (2017) highlights the following  shortfalls:</a:t>
            </a:r>
          </a:p>
          <a:p>
            <a:pPr>
              <a:buFont typeface="Arial" pitchFamily="34" charset="0"/>
              <a:buChar char="•"/>
            </a:pPr>
            <a:r>
              <a:rPr lang="en-GB" baseline="0" dirty="0"/>
              <a:t>Employers are not utilising the skills of the workforce effectively, this is causing slow productivity, slow growth and there are growing concerns over stress and well being.</a:t>
            </a:r>
          </a:p>
          <a:p>
            <a:pPr>
              <a:buFont typeface="Arial" pitchFamily="34" charset="0"/>
              <a:buChar char="•"/>
            </a:pPr>
            <a:r>
              <a:rPr lang="en-GB" baseline="0" dirty="0"/>
              <a:t>Stress is still the number one reason for absence in the UK.</a:t>
            </a:r>
          </a:p>
          <a:p>
            <a:pPr>
              <a:buFont typeface="Arial" pitchFamily="34" charset="0"/>
              <a:buChar char="•"/>
            </a:pPr>
            <a:r>
              <a:rPr lang="en-GB" baseline="0" dirty="0"/>
              <a:t>The weakest area for Managers according to this report was giving feedback.</a:t>
            </a:r>
          </a:p>
          <a:p>
            <a:pPr>
              <a:buFont typeface="Arial" pitchFamily="34" charset="0"/>
              <a:buChar char="•"/>
            </a:pPr>
            <a:r>
              <a:rPr lang="en-GB" baseline="0" dirty="0"/>
              <a:t>Hour-glass structure – with Middle-management being squeezed the most.</a:t>
            </a:r>
          </a:p>
          <a:p>
            <a:pPr>
              <a:buFont typeface="Arial" pitchFamily="34" charset="0"/>
              <a:buChar char="•"/>
            </a:pPr>
            <a:endParaRPr lang="en-GB" baseline="0" dirty="0"/>
          </a:p>
          <a:p>
            <a:pPr>
              <a:buFont typeface="Arial" pitchFamily="34" charset="0"/>
              <a:buChar char="•"/>
            </a:pPr>
            <a:r>
              <a:rPr lang="en-GB" baseline="0" dirty="0"/>
              <a:t>So, against this backdrop, what are Managers likely to do when instructing their teams?? Are they going to Ask or Tell??</a:t>
            </a:r>
          </a:p>
          <a:p>
            <a:pPr>
              <a:buFont typeface="Arial" pitchFamily="34" charset="0"/>
              <a:buChar char="•"/>
            </a:pPr>
            <a:r>
              <a:rPr lang="en-GB" baseline="0" dirty="0"/>
              <a:t>They are going to tell, they perceive this to be quicker, they may even finish off the subordinate’s work – just add in that extra 20%. However it is this 20% where the learning is for the subordinate, and if the Manager keeps telling, firstly they are always going to be the most squeezed and secondly they are going to create mini-</a:t>
            </a:r>
            <a:r>
              <a:rPr lang="en-GB" baseline="0" dirty="0" err="1"/>
              <a:t>me’s</a:t>
            </a:r>
            <a:r>
              <a:rPr lang="en-GB" baseline="0" dirty="0"/>
              <a:t> that replicate themselves and stifle creativity. This ties back into what I said earlier, many Managers feel they just do not have time to coach effectively, in essence they end up for want of a better term “spoon feeding” employees and solving all their problems as they focus on the bottom line, and then they wonder how they haven’t got time! We are looking at a  command and control management style here, and mind-sets need to change and this comes from embedding a learning culture. </a:t>
            </a:r>
            <a:endParaRPr lang="en-GB" dirty="0"/>
          </a:p>
          <a:p>
            <a:pPr>
              <a:buFont typeface="Arial" pitchFamily="34" charset="0"/>
              <a:buNone/>
            </a:pPr>
            <a:endParaRPr lang="en-GB" dirty="0"/>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1631185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Ask</a:t>
            </a:r>
            <a:r>
              <a:rPr lang="en-GB" baseline="0" dirty="0"/>
              <a:t> / Tell repertoire – Max Landsberg, (2015) Handout</a:t>
            </a:r>
          </a:p>
          <a:p>
            <a:pPr>
              <a:buFont typeface="Arial" pitchFamily="34" charset="0"/>
              <a:buChar char="•"/>
            </a:pPr>
            <a:r>
              <a:rPr lang="en-GB" baseline="0" dirty="0"/>
              <a:t>Asking more empowering – telling is more controlling.</a:t>
            </a:r>
          </a:p>
          <a:p>
            <a:pPr>
              <a:buFont typeface="Arial" pitchFamily="34" charset="0"/>
              <a:buChar char="•"/>
            </a:pPr>
            <a:endParaRPr lang="en-GB" baseline="0" dirty="0"/>
          </a:p>
          <a:p>
            <a:pPr>
              <a:buFont typeface="Arial" pitchFamily="34" charset="0"/>
              <a:buChar char="•"/>
            </a:pPr>
            <a:r>
              <a:rPr lang="en-GB" baseline="0" dirty="0"/>
              <a:t>On a sliding scale from 1 – 5.</a:t>
            </a:r>
          </a:p>
          <a:p>
            <a:pPr marL="233881" indent="-233881">
              <a:buFont typeface="Arial" pitchFamily="34" charset="0"/>
              <a:buAutoNum type="arabicPeriod"/>
            </a:pPr>
            <a:r>
              <a:rPr lang="en-GB" baseline="0" dirty="0"/>
              <a:t>Ask questions and paraphrase</a:t>
            </a:r>
          </a:p>
          <a:p>
            <a:pPr marL="233881" indent="-233881">
              <a:buFont typeface="Arial" pitchFamily="34" charset="0"/>
              <a:buAutoNum type="arabicPeriod"/>
            </a:pPr>
            <a:r>
              <a:rPr lang="en-GB" baseline="0" dirty="0"/>
              <a:t>Make suggestions</a:t>
            </a:r>
          </a:p>
          <a:p>
            <a:pPr marL="233881" indent="-233881">
              <a:buFont typeface="Arial" pitchFamily="34" charset="0"/>
              <a:buAutoNum type="arabicPeriod"/>
            </a:pPr>
            <a:r>
              <a:rPr lang="en-GB" baseline="0" dirty="0"/>
              <a:t>Demonstrate</a:t>
            </a:r>
          </a:p>
          <a:p>
            <a:pPr marL="233881" indent="-233881">
              <a:buFont typeface="Arial" pitchFamily="34" charset="0"/>
              <a:buAutoNum type="arabicPeriod"/>
            </a:pPr>
            <a:r>
              <a:rPr lang="en-GB" baseline="0" dirty="0"/>
              <a:t>Give advice</a:t>
            </a:r>
          </a:p>
          <a:p>
            <a:pPr marL="233881" indent="-233881">
              <a:buFont typeface="Arial" pitchFamily="34" charset="0"/>
              <a:buAutoNum type="arabicPeriod"/>
            </a:pPr>
            <a:r>
              <a:rPr lang="en-GB" baseline="0" dirty="0"/>
              <a:t>Tell what and how.</a:t>
            </a:r>
          </a:p>
          <a:p>
            <a:pPr marL="233881" indent="-233881">
              <a:buFont typeface="Arial" pitchFamily="34" charset="0"/>
              <a:buAutoNum type="arabicPeriod"/>
            </a:pPr>
            <a:endParaRPr lang="en-GB" baseline="0" dirty="0"/>
          </a:p>
          <a:p>
            <a:pPr marL="233881" indent="-233881"/>
            <a:r>
              <a:rPr lang="en-GB" baseline="0" dirty="0"/>
              <a:t>When is it appropriate to ask – developing a project plan with a team?</a:t>
            </a:r>
          </a:p>
          <a:p>
            <a:pPr marL="233881" indent="-233881"/>
            <a:r>
              <a:rPr lang="en-GB" baseline="0" dirty="0"/>
              <a:t>When is it appropriate to tell – imparting statutory legal information to an individual e.g. as a matter of Health and Safety for instance. </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13</a:t>
            </a:fld>
            <a:endParaRPr lang="en-US"/>
          </a:p>
        </p:txBody>
      </p:sp>
    </p:spTree>
    <p:extLst>
      <p:ext uri="{BB962C8B-B14F-4D97-AF65-F5344CB8AC3E}">
        <p14:creationId xmlns:p14="http://schemas.microsoft.com/office/powerpoint/2010/main" val="1243860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On</a:t>
            </a:r>
            <a:r>
              <a:rPr lang="en-GB" baseline="0" dirty="0"/>
              <a:t> the back of these similarities – it is often the case that Coaches will use a hybrid approach of the two that is Coaches may switch between the 2 learning interventions. Clutterbuck et al (2018) describe that when mentoring is established and skills or competence increase, coaching can increase confidence in a specific area, encouraging new ideas or solutions. Similarly, where coaching is established a coach may identify a lack of knowledge and mentoring may be used to close the skills or knowledge gap.  Do your own research around similarities for 1.2 and make sure you underpin your points with appropriate references. </a:t>
            </a:r>
          </a:p>
          <a:p>
            <a:pPr>
              <a:buFont typeface="Arial" pitchFamily="34" charset="0"/>
              <a:buChar char="•"/>
            </a:pPr>
            <a:endParaRPr lang="en-GB" baseline="0" dirty="0"/>
          </a:p>
          <a:p>
            <a:pPr>
              <a:buFont typeface="Arial" pitchFamily="34" charset="0"/>
              <a:buChar char="•"/>
            </a:pPr>
            <a:r>
              <a:rPr lang="en-GB" baseline="0" dirty="0"/>
              <a:t>Workplace example</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14</a:t>
            </a:fld>
            <a:endParaRPr lang="en-US"/>
          </a:p>
        </p:txBody>
      </p:sp>
    </p:spTree>
    <p:extLst>
      <p:ext uri="{BB962C8B-B14F-4D97-AF65-F5344CB8AC3E}">
        <p14:creationId xmlns:p14="http://schemas.microsoft.com/office/powerpoint/2010/main" val="30285452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Having said all of this – I believe</a:t>
            </a:r>
            <a:r>
              <a:rPr lang="en-GB" baseline="0" dirty="0"/>
              <a:t> to get the best results from Coaching, especially at the highest level it is about creating creative space and energy – what do I mean by this?? – Constrained by busy schedules, regular routines, targets etc. People’s brain’s do not have the space to flourish creatively.</a:t>
            </a:r>
          </a:p>
          <a:p>
            <a:pPr>
              <a:buFont typeface="Arial" pitchFamily="34" charset="0"/>
              <a:buChar char="•"/>
            </a:pPr>
            <a:r>
              <a:rPr lang="en-GB" baseline="0" dirty="0"/>
              <a:t>The prefrontal cortex lobe (which is the decision making part of the brain and one of the larger areas of the brain) is in a state of  ‘intent’ and working hard, therefore there is less energy and space for the creative thought via synapse connections (Clutterbuck, 2012).</a:t>
            </a:r>
          </a:p>
          <a:p>
            <a:pPr>
              <a:buFont typeface="Arial" pitchFamily="34" charset="0"/>
              <a:buChar char="•"/>
            </a:pPr>
            <a:r>
              <a:rPr lang="en-GB" baseline="0" dirty="0"/>
              <a:t>What can we do to provide a setting for creative thought?– Costa Coffee, walking, brainstorming, and now as is commonly an online context during this time, what considerations should we make around this. Do participants have the space, and peace to take part effectively? </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15</a:t>
            </a:fld>
            <a:endParaRPr lang="en-US"/>
          </a:p>
        </p:txBody>
      </p:sp>
    </p:spTree>
    <p:extLst>
      <p:ext uri="{BB962C8B-B14F-4D97-AF65-F5344CB8AC3E}">
        <p14:creationId xmlns:p14="http://schemas.microsoft.com/office/powerpoint/2010/main" val="11313293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There are differing opinions around some of these as you will see in your research: </a:t>
            </a:r>
          </a:p>
          <a:p>
            <a:pPr>
              <a:buFont typeface="Arial" pitchFamily="34" charset="0"/>
              <a:buNone/>
            </a:pPr>
            <a:endParaRPr lang="en-GB" baseline="0" dirty="0"/>
          </a:p>
          <a:p>
            <a:pPr>
              <a:buFont typeface="Arial" pitchFamily="34" charset="0"/>
              <a:buNone/>
            </a:pPr>
            <a:r>
              <a:rPr lang="en-GB" baseline="0" dirty="0"/>
              <a:t>1. What are the barriers? – Could be a poor relationship, </a:t>
            </a:r>
            <a:r>
              <a:rPr lang="en-GB" baseline="0" dirty="0" err="1"/>
              <a:t>coachee</a:t>
            </a:r>
            <a:r>
              <a:rPr lang="en-GB" baseline="0" dirty="0"/>
              <a:t> less reluctant to open-up, assumptions already exist. Benefits – domain specific knowledge, a possibly access to a good internal support network, have the authority to make decisions that could assist.</a:t>
            </a:r>
          </a:p>
          <a:p>
            <a:pPr>
              <a:buFont typeface="Arial" pitchFamily="34" charset="0"/>
              <a:buNone/>
            </a:pPr>
            <a:r>
              <a:rPr lang="en-GB" baseline="0" dirty="0"/>
              <a:t>2. It is possible to Coach someone when you know nothing about them or their coaching topic.  Many external coaches are effective at what they do, it is through the models that they use, their powerful questioning techniques that aids results, and are often better received by staff as they are independent to the organisation.  </a:t>
            </a:r>
          </a:p>
          <a:p>
            <a:pPr>
              <a:buFont typeface="Arial" pitchFamily="34" charset="0"/>
              <a:buNone/>
            </a:pPr>
            <a:r>
              <a:rPr lang="en-GB" baseline="0" dirty="0"/>
              <a:t>3. Should a coach ever tell? When might it be appropriate? Directive Statutory process, H&amp;S etc. Non –directive wherever possible. Hybrid approach </a:t>
            </a:r>
          </a:p>
          <a:p>
            <a:pPr>
              <a:buFont typeface="Arial" pitchFamily="34" charset="0"/>
              <a:buNone/>
            </a:pPr>
            <a:r>
              <a:rPr lang="en-GB" baseline="0" dirty="0"/>
              <a:t>4. Someone will be more empowered if the solutions come from them.</a:t>
            </a:r>
          </a:p>
          <a:p>
            <a:pPr>
              <a:buFont typeface="Arial" pitchFamily="34" charset="0"/>
              <a:buNone/>
            </a:pPr>
            <a:r>
              <a:rPr lang="en-GB" baseline="0" dirty="0"/>
              <a:t>5. The Coach is not a psychologist or a Counsellor.  Signposting to relevant support internally or externally, showing empathy and compassion. Coaching and mentoring is for development in the work context. </a:t>
            </a:r>
          </a:p>
          <a:p>
            <a:pPr>
              <a:buFont typeface="Arial" pitchFamily="34" charset="0"/>
              <a:buNone/>
            </a:pPr>
            <a:r>
              <a:rPr lang="en-GB" baseline="0" dirty="0"/>
              <a:t>6. Coaching can be to resolve a problem or Coaching for excellence </a:t>
            </a:r>
          </a:p>
          <a:p>
            <a:pPr>
              <a:buFont typeface="Arial" pitchFamily="34" charset="0"/>
              <a:buNone/>
            </a:pPr>
            <a:r>
              <a:rPr lang="en-GB" baseline="0" dirty="0"/>
              <a:t>7. Not always.  e.g. Julie Hayward Coaches Technical Engineers.  A different background can offer fantastic insight. </a:t>
            </a:r>
          </a:p>
          <a:p>
            <a:pPr>
              <a:buFont typeface="Arial" pitchFamily="34" charset="0"/>
              <a:buNone/>
            </a:pPr>
            <a:r>
              <a:rPr lang="en-GB" baseline="0" dirty="0"/>
              <a:t>8. Some feel that not everyone can be coached –for coaching to work effectively, both parties need to be engaged with it.  Need to determine if coaching is indeed the best course of action.  Perhaps initial NLP coaching can be undertaken to assess the self-limiting beliefs held. https://www.youtube.com/watch?v=2dfpGNNBb3g Or see chapter 11 of Tao of coaching. Need to be able to assess an individuals readiness to try a coaching approach.  Also what if someone is being less than genuine, where do you stand?</a:t>
            </a:r>
          </a:p>
          <a:p>
            <a:pPr>
              <a:buFont typeface="Arial" pitchFamily="34" charset="0"/>
              <a:buNone/>
            </a:pPr>
            <a:r>
              <a:rPr lang="en-GB" baseline="0" dirty="0"/>
              <a:t>9. Coaching and Mentoring differ as we will explore shortly </a:t>
            </a:r>
          </a:p>
          <a:p>
            <a:pPr>
              <a:buFont typeface="Arial" pitchFamily="34" charset="0"/>
              <a:buNone/>
            </a:pPr>
            <a:r>
              <a:rPr lang="en-GB" baseline="0" dirty="0"/>
              <a:t>10. Coaching can be very short sharp mini sessions, it can be coaching language encouraged throughout the day, or it can be several hours of introspective analysis.</a:t>
            </a:r>
          </a:p>
          <a:p>
            <a:pPr>
              <a:buFont typeface="Arial" pitchFamily="34" charset="0"/>
              <a:buNone/>
            </a:pPr>
            <a:r>
              <a:rPr lang="en-GB" baseline="0" dirty="0"/>
              <a:t>11. Coaching is far more than giving feedback – however specific observations provide the basis for some of the best powerful coaching questions.</a:t>
            </a:r>
          </a:p>
          <a:p>
            <a:pPr>
              <a:buFont typeface="Arial" pitchFamily="34" charset="0"/>
              <a:buNone/>
            </a:pPr>
            <a:r>
              <a:rPr lang="en-GB" baseline="0" dirty="0"/>
              <a:t>12. Many large companies routinely encourage more IT savvy employees to coach those who struggle and are typically more Senior to them. This can also be a useful mechanism to give feedback upwards as you’ll see in the Tao of Coaching, it is important for leaders to also be coached and this can sometimes be effective if comes from below, rather than your traditional executive coaching or peer coaching. </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961098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dirty="0"/>
              <a:t>For more of 1.2 of the assignment – differences.  </a:t>
            </a:r>
          </a:p>
          <a:p>
            <a:pPr>
              <a:buFont typeface="Arial" pitchFamily="34" charset="0"/>
              <a:buNone/>
            </a:pPr>
            <a:r>
              <a:rPr lang="en-GB" dirty="0"/>
              <a:t>Others:</a:t>
            </a:r>
          </a:p>
          <a:p>
            <a:pPr>
              <a:buFont typeface="Arial" pitchFamily="34" charset="0"/>
              <a:buChar char="•"/>
            </a:pPr>
            <a:r>
              <a:rPr lang="en-GB" dirty="0"/>
              <a:t>Mentoring</a:t>
            </a:r>
            <a:r>
              <a:rPr lang="en-GB" baseline="0" dirty="0"/>
              <a:t> tends to be more informal, Coaching is generally more structured and meetings are scheduled in on a regular basis.</a:t>
            </a:r>
          </a:p>
          <a:p>
            <a:pPr>
              <a:buFont typeface="Arial" pitchFamily="34" charset="0"/>
              <a:buChar char="•"/>
            </a:pPr>
            <a:r>
              <a:rPr lang="en-GB" baseline="0" dirty="0"/>
              <a:t>Mentoring agenda is largely set by the mentee, Coaching revolves around specific development areas.</a:t>
            </a:r>
            <a:endParaRPr lang="en-GB" dirty="0"/>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0146444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3881" indent="-233881"/>
            <a:endParaRPr lang="en-GB" baseline="0" dirty="0"/>
          </a:p>
          <a:p>
            <a:r>
              <a:rPr lang="en-GB" dirty="0"/>
              <a:t>Two distinct</a:t>
            </a:r>
            <a:r>
              <a:rPr lang="en-GB" baseline="0" dirty="0"/>
              <a:t> areas of Coaching and Mentoring </a:t>
            </a:r>
          </a:p>
          <a:p>
            <a:pPr marL="233881" indent="-233881">
              <a:buAutoNum type="arabicPeriod"/>
            </a:pPr>
            <a:r>
              <a:rPr lang="en-GB" baseline="0" dirty="0"/>
              <a:t>To resolve a performance issue – why is coaching useful in this instance?- </a:t>
            </a:r>
          </a:p>
          <a:p>
            <a:pPr marL="233881" indent="-233881"/>
            <a:r>
              <a:rPr lang="en-GB" baseline="0" dirty="0"/>
              <a:t>- Performance management is sensitive in nature, coaching provides impartial tools to use, makes the process less personal e.g. some large organisations have even scrapped performance reviews and appraisals as part of performance management and now focus on regular coaching, more timely for when issues or difficulties arise, rather than waiting a year.  People in performance reviews can hear 10 great things about what they have done or achieved, but only focus on the one area of improvement perhaps, we by our brain chemistry and nature, hone in on the negative, as positive psychology studies tell us.  Coaching can be a great alternative to addressing learning needs. </a:t>
            </a:r>
          </a:p>
          <a:p>
            <a:pPr marL="0" indent="0">
              <a:buNone/>
            </a:pPr>
            <a:r>
              <a:rPr lang="en-GB" baseline="0" dirty="0"/>
              <a:t>2. Career progression / Executive coaching – why is coaching so powerful in this sense? Very often it is an External influence at this level of coaching, this can inject insights and energy not within the organisation in question </a:t>
            </a:r>
          </a:p>
          <a:p>
            <a:pPr marL="233881" indent="-233881"/>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18</a:t>
            </a:fld>
            <a:endParaRPr lang="en-US"/>
          </a:p>
        </p:txBody>
      </p:sp>
    </p:spTree>
    <p:extLst>
      <p:ext uri="{BB962C8B-B14F-4D97-AF65-F5344CB8AC3E}">
        <p14:creationId xmlns:p14="http://schemas.microsoft.com/office/powerpoint/2010/main" val="15099118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Stanier suggestions for would-be coaches are focused on helping them understand the needs of the </a:t>
            </a:r>
            <a:r>
              <a:rPr lang="en-GB" sz="1200" kern="1200" dirty="0" err="1">
                <a:solidFill>
                  <a:schemeClr val="tx1"/>
                </a:solidFill>
                <a:effectLst/>
                <a:latin typeface="+mn-lt"/>
                <a:ea typeface="+mn-ea"/>
                <a:cs typeface="+mn-cs"/>
              </a:rPr>
              <a:t>coachee</a:t>
            </a:r>
            <a:r>
              <a:rPr lang="en-GB" sz="1200" kern="1200" dirty="0">
                <a:solidFill>
                  <a:schemeClr val="tx1"/>
                </a:solidFill>
                <a:effectLst/>
                <a:latin typeface="+mn-lt"/>
                <a:ea typeface="+mn-ea"/>
                <a:cs typeface="+mn-cs"/>
              </a:rPr>
              <a:t> and addressing these needs clearly and directly. Since many or most leaders have tried to coach and failed, according to a study </a:t>
            </a:r>
            <a:r>
              <a:rPr lang="en-GB" sz="1200" kern="1200" dirty="0" err="1">
                <a:solidFill>
                  <a:schemeClr val="tx1"/>
                </a:solidFill>
                <a:effectLst/>
                <a:latin typeface="+mn-lt"/>
                <a:ea typeface="+mn-ea"/>
                <a:cs typeface="+mn-cs"/>
              </a:rPr>
              <a:t>Stanier</a:t>
            </a:r>
            <a:r>
              <a:rPr lang="en-GB" sz="1200" kern="1200" dirty="0">
                <a:solidFill>
                  <a:schemeClr val="tx1"/>
                </a:solidFill>
                <a:effectLst/>
                <a:latin typeface="+mn-lt"/>
                <a:ea typeface="+mn-ea"/>
                <a:cs typeface="+mn-cs"/>
              </a:rPr>
              <a:t> cites, these questions are aimed at making coaching simpler and more effective, and building it into a habit</a:t>
            </a:r>
            <a:r>
              <a:rPr lang="en-GB" sz="1200" kern="1200" baseline="0" dirty="0">
                <a:solidFill>
                  <a:schemeClr val="tx1"/>
                </a:solidFill>
                <a:effectLst/>
                <a:latin typeface="+mn-lt"/>
                <a:ea typeface="+mn-ea"/>
                <a:cs typeface="+mn-cs"/>
              </a:rPr>
              <a:t> – it becomes second nature – becoming part of their management style. </a:t>
            </a:r>
            <a:endParaRPr lang="en-GB" sz="1200" kern="1200" dirty="0">
              <a:solidFill>
                <a:schemeClr val="tx1"/>
              </a:solidFill>
              <a:effectLst/>
              <a:latin typeface="+mn-lt"/>
              <a:ea typeface="+mn-ea"/>
              <a:cs typeface="+mn-cs"/>
            </a:endParaRPr>
          </a:p>
          <a:p>
            <a:pPr>
              <a:buFont typeface="Arial" pitchFamily="34" charset="0"/>
              <a:buNone/>
            </a:pPr>
            <a:endParaRPr lang="en-GB" baseline="0" dirty="0"/>
          </a:p>
          <a:p>
            <a:pPr>
              <a:buFont typeface="Arial" pitchFamily="34" charset="0"/>
              <a:buNone/>
            </a:pPr>
            <a:endParaRPr lang="en-GB" baseline="0" dirty="0"/>
          </a:p>
          <a:p>
            <a:pPr>
              <a:buFont typeface="Arial" pitchFamily="34" charset="0"/>
              <a:buNone/>
            </a:pPr>
            <a:r>
              <a:rPr lang="en-GB" baseline="0" dirty="0"/>
              <a:t>An interesting concept discussed in Chapter 15 of the Tao of Coaching, </a:t>
            </a:r>
            <a:r>
              <a:rPr lang="en-GB" baseline="0" dirty="0" err="1"/>
              <a:t>Landsberg</a:t>
            </a:r>
            <a:r>
              <a:rPr lang="en-GB" baseline="0" dirty="0"/>
              <a:t> - talks about how people become defensive and threatened when confronted with a new way of doing things – however well intentioned, the brain sets off alarm bells and we resist.  However, by a coach asking a </a:t>
            </a:r>
            <a:r>
              <a:rPr lang="en-GB" baseline="0" dirty="0" err="1"/>
              <a:t>coachee</a:t>
            </a:r>
            <a:r>
              <a:rPr lang="en-GB" baseline="0" dirty="0"/>
              <a:t> an excellent question, the alarm system is bypassed and the brain becomes engaged in a process of exploration rather than one of defence. </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19</a:t>
            </a:fld>
            <a:endParaRPr lang="en-US"/>
          </a:p>
        </p:txBody>
      </p:sp>
    </p:spTree>
    <p:extLst>
      <p:ext uri="{BB962C8B-B14F-4D97-AF65-F5344CB8AC3E}">
        <p14:creationId xmlns:p14="http://schemas.microsoft.com/office/powerpoint/2010/main" val="20463699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Self improvement book – refers to the locus of control in the assessment criteria for CIPD. In many forms of coaching there is more onus on the </a:t>
            </a:r>
            <a:r>
              <a:rPr lang="en-GB" baseline="0" dirty="0" err="1"/>
              <a:t>coachee</a:t>
            </a:r>
            <a:r>
              <a:rPr lang="en-GB" baseline="0" dirty="0"/>
              <a:t> to lead the discussion, whereas mentoring can be seen as more the mentor imparting knowledge and guiding, however not always.  However as with any learning intervention, self reflection is important and here I talk about the 7 habits that will pick apart some of the detail around this and key elements that ring true for C&amp;M: </a:t>
            </a:r>
          </a:p>
          <a:p>
            <a:pPr>
              <a:buFont typeface="Arial" pitchFamily="34" charset="0"/>
              <a:buNone/>
            </a:pPr>
            <a:endParaRPr lang="en-GB" baseline="0" dirty="0"/>
          </a:p>
          <a:p>
            <a:pPr marL="228600" indent="-228600">
              <a:buFont typeface="Arial" pitchFamily="34" charset="0"/>
              <a:buAutoNum type="arabicPeriod"/>
            </a:pPr>
            <a:r>
              <a:rPr lang="en-GB" baseline="0" dirty="0"/>
              <a:t>Be proactive rather than reactive.  We have a locus of control of how we react to things.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a:solidFill>
                  <a:schemeClr val="tx1"/>
                </a:solidFill>
                <a:effectLst/>
                <a:latin typeface="+mn-lt"/>
                <a:ea typeface="+mn-ea"/>
                <a:cs typeface="+mn-cs"/>
              </a:rPr>
              <a:t>According to Covey, proactive people focus their efforts on their Circle of Influence,</a:t>
            </a:r>
            <a:r>
              <a:rPr lang="en-GB" sz="1200" kern="1200" baseline="0" dirty="0">
                <a:solidFill>
                  <a:schemeClr val="tx1"/>
                </a:solidFill>
                <a:effectLst/>
                <a:latin typeface="+mn-lt"/>
                <a:ea typeface="+mn-ea"/>
                <a:cs typeface="+mn-cs"/>
              </a:rPr>
              <a:t> that is what they have influence over.</a:t>
            </a:r>
            <a:r>
              <a:rPr lang="en-GB" sz="1200" kern="1200" dirty="0">
                <a:solidFill>
                  <a:schemeClr val="tx1"/>
                </a:solidFill>
                <a:effectLst/>
                <a:latin typeface="+mn-lt"/>
                <a:ea typeface="+mn-ea"/>
                <a:cs typeface="+mn-cs"/>
              </a:rPr>
              <a:t> They spend their time and energy on things they can change. This has two effects. First, proactive people actually </a:t>
            </a:r>
            <a:r>
              <a:rPr lang="en-GB" sz="1200" i="1" kern="1200" dirty="0">
                <a:solidFill>
                  <a:schemeClr val="tx1"/>
                </a:solidFill>
                <a:effectLst/>
                <a:latin typeface="+mn-lt"/>
                <a:ea typeface="+mn-ea"/>
                <a:cs typeface="+mn-cs"/>
              </a:rPr>
              <a:t>do</a:t>
            </a:r>
            <a:r>
              <a:rPr lang="en-GB" sz="1200" kern="1200" dirty="0">
                <a:solidFill>
                  <a:schemeClr val="tx1"/>
                </a:solidFill>
                <a:effectLst/>
                <a:latin typeface="+mn-lt"/>
                <a:ea typeface="+mn-ea"/>
                <a:cs typeface="+mn-cs"/>
              </a:rPr>
              <a:t> affect change in their lives; and as they do so, their Circle of Influence expands</a:t>
            </a:r>
            <a:r>
              <a:rPr lang="en-GB" sz="1200" kern="1200" baseline="0" dirty="0">
                <a:solidFill>
                  <a:schemeClr val="tx1"/>
                </a:solidFill>
                <a:effectLst/>
                <a:latin typeface="+mn-lt"/>
                <a:ea typeface="+mn-ea"/>
                <a:cs typeface="+mn-cs"/>
              </a:rPr>
              <a:t> – therefore they are more likely to tackle adversity or issues when they next come to them in this way.  </a:t>
            </a:r>
            <a:r>
              <a:rPr lang="en-GB" sz="1200" kern="1200" dirty="0">
                <a:solidFill>
                  <a:schemeClr val="tx1"/>
                </a:solidFill>
                <a:effectLst/>
                <a:latin typeface="+mn-lt"/>
                <a:ea typeface="+mn-ea"/>
                <a:cs typeface="+mn-cs"/>
              </a:rPr>
              <a:t>Conversely,</a:t>
            </a:r>
            <a:r>
              <a:rPr lang="en-GB" sz="1200" kern="1200" baseline="0" dirty="0">
                <a:solidFill>
                  <a:schemeClr val="tx1"/>
                </a:solidFill>
                <a:effectLst/>
                <a:latin typeface="+mn-lt"/>
                <a:ea typeface="+mn-ea"/>
                <a:cs typeface="+mn-cs"/>
              </a:rPr>
              <a:t> reactive people think that they have no control over what happens, they are passive, they believe that the world happens to them, and increases their “circle of concern” and shrinks their circle of influence – thereby feeling powerless to make effective change. This is about mindset and has parallels with coaching and mentoring in readiness of participants to fully engage and realise what they can have influence on.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baseline="0" dirty="0">
                <a:solidFill>
                  <a:schemeClr val="tx1"/>
                </a:solidFill>
                <a:effectLst/>
                <a:latin typeface="+mn-lt"/>
                <a:ea typeface="+mn-ea"/>
                <a:cs typeface="+mn-cs"/>
              </a:rPr>
              <a:t>2. </a:t>
            </a:r>
            <a:r>
              <a:rPr lang="en-GB" sz="1200" b="0" i="0" kern="1200" dirty="0">
                <a:solidFill>
                  <a:schemeClr val="tx1"/>
                </a:solidFill>
                <a:effectLst/>
                <a:latin typeface="+mn-lt"/>
                <a:ea typeface="+mn-ea"/>
                <a:cs typeface="+mn-cs"/>
              </a:rPr>
              <a:t>Habit 2 suggests that, in everything we do, we should begin with the end in mind. Start with a clear destination. That way, we can make sure the steps we're taking are in the right direction. It</a:t>
            </a:r>
            <a:r>
              <a:rPr lang="en-GB" sz="1200" b="0" i="0" kern="1200" baseline="0" dirty="0">
                <a:solidFill>
                  <a:schemeClr val="tx1"/>
                </a:solidFill>
                <a:effectLst/>
                <a:latin typeface="+mn-lt"/>
                <a:ea typeface="+mn-ea"/>
                <a:cs typeface="+mn-cs"/>
              </a:rPr>
              <a:t> is important here to seek out our core values and what our driving centres are – what motivates us. And very often, coaching models ask us to identify what the end goal is upfront, and then explore how we are going to get there.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3. In order to manage ourselves effectively, we must put first things first. We must have the discipline to prioritize our day-to-day actions based on what is most important, not what is most urgent. Here</a:t>
            </a:r>
            <a:r>
              <a:rPr lang="en-GB" sz="1200" b="0" i="0" kern="1200" baseline="0" dirty="0">
                <a:solidFill>
                  <a:schemeClr val="tx1"/>
                </a:solidFill>
                <a:effectLst/>
                <a:latin typeface="+mn-lt"/>
                <a:ea typeface="+mn-ea"/>
                <a:cs typeface="+mn-cs"/>
              </a:rPr>
              <a:t> I’d say it is about committing as far as you can to a coaching or mentoring session that’s been booked in, and not get bogged down in firefighting issues that may draw you away and put things off. One of the drawbacks of having internal coaches and mentors, there are lots of things that may draw you away from keeping appointments as opposed to a hired external coach.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4. Seek to find Win-Win situations, which</a:t>
            </a:r>
            <a:r>
              <a:rPr lang="en-GB" sz="1200" b="0" i="0" kern="1200" baseline="0" dirty="0">
                <a:solidFill>
                  <a:schemeClr val="tx1"/>
                </a:solidFill>
                <a:effectLst/>
                <a:latin typeface="+mn-lt"/>
                <a:ea typeface="+mn-ea"/>
                <a:cs typeface="+mn-cs"/>
              </a:rPr>
              <a:t> involve high consideration of others as well as ourselves and courage.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baseline="0" dirty="0">
                <a:solidFill>
                  <a:schemeClr val="tx1"/>
                </a:solidFill>
                <a:effectLst/>
                <a:latin typeface="+mn-lt"/>
                <a:ea typeface="+mn-ea"/>
                <a:cs typeface="+mn-cs"/>
              </a:rPr>
              <a:t>5. </a:t>
            </a:r>
            <a:r>
              <a:rPr lang="en-GB" sz="1200" b="0" i="0" kern="1200" dirty="0">
                <a:solidFill>
                  <a:schemeClr val="tx1"/>
                </a:solidFill>
                <a:effectLst/>
                <a:latin typeface="+mn-lt"/>
                <a:ea typeface="+mn-ea"/>
                <a:cs typeface="+mn-cs"/>
              </a:rPr>
              <a:t>Before we can offer advice, suggest solutions, or effectively interact with another person in any way, we must seek to deeply understand them and their perspective through empathic listening. This is a key component of successful coaching and mentoring,</a:t>
            </a:r>
            <a:r>
              <a:rPr lang="en-GB" sz="1200" b="0" i="0" kern="1200" baseline="0" dirty="0">
                <a:solidFill>
                  <a:schemeClr val="tx1"/>
                </a:solidFill>
                <a:effectLst/>
                <a:latin typeface="+mn-lt"/>
                <a:ea typeface="+mn-ea"/>
                <a:cs typeface="+mn-cs"/>
              </a:rPr>
              <a:t> people need to feel truly listened to and understood.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6. By understanding and valuing the differences in another person's perspective, we have the opportunity to create synergy, which allows us to uncover new possibilities through openness and creativity.</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7. To be effective, we must devote the time to renewing ourselves physically, spiritually, mentally, and socially. Continuous renewal allows us to synergistically increase our ability to practice each habit. We cannot pour from an empty cup. </a:t>
            </a:r>
            <a:endParaRPr lang="en-GB" sz="1200" kern="1200" dirty="0">
              <a:solidFill>
                <a:schemeClr val="tx1"/>
              </a:solidFill>
              <a:effectLst/>
              <a:latin typeface="+mn-lt"/>
              <a:ea typeface="+mn-ea"/>
              <a:cs typeface="+mn-cs"/>
            </a:endParaRPr>
          </a:p>
          <a:p>
            <a:pPr marL="228600" indent="-228600">
              <a:buFont typeface="Arial" pitchFamily="34" charset="0"/>
              <a:buAutoNum type="arabicPeriod"/>
            </a:pPr>
            <a:endParaRPr lang="en-GB" baseline="0" dirty="0"/>
          </a:p>
          <a:p>
            <a:pPr marL="0" indent="0">
              <a:buFont typeface="Arial" pitchFamily="34" charset="0"/>
              <a:buNone/>
            </a:pPr>
            <a:r>
              <a:rPr lang="en-GB" baseline="0" dirty="0"/>
              <a:t>I also touched on NLP: Neuro Linguistic Programming</a:t>
            </a:r>
          </a:p>
          <a:p>
            <a:pPr fontAlgn="base"/>
            <a:r>
              <a:rPr lang="en-GB" sz="1200" b="1" i="0" kern="1200" dirty="0">
                <a:solidFill>
                  <a:schemeClr val="tx1"/>
                </a:solidFill>
                <a:effectLst/>
                <a:latin typeface="+mn-lt"/>
                <a:ea typeface="+mn-ea"/>
                <a:cs typeface="+mn-cs"/>
              </a:rPr>
              <a:t>N</a:t>
            </a:r>
            <a:r>
              <a:rPr lang="en-GB" sz="1200" b="0" i="0" kern="1200" dirty="0">
                <a:solidFill>
                  <a:schemeClr val="tx1"/>
                </a:solidFill>
                <a:effectLst/>
                <a:latin typeface="+mn-lt"/>
                <a:ea typeface="+mn-ea"/>
                <a:cs typeface="+mn-cs"/>
              </a:rPr>
              <a:t>euro (relating to the mind, </a:t>
            </a:r>
            <a:r>
              <a:rPr lang="en-GB" sz="1200" b="0" i="0" kern="1200" dirty="0" err="1">
                <a:solidFill>
                  <a:schemeClr val="tx1"/>
                </a:solidFill>
                <a:effectLst/>
                <a:latin typeface="+mn-lt"/>
                <a:ea typeface="+mn-ea"/>
                <a:cs typeface="+mn-cs"/>
              </a:rPr>
              <a:t>mindset</a:t>
            </a:r>
            <a:r>
              <a:rPr lang="en-GB" sz="1200" b="0" i="0" kern="1200" dirty="0">
                <a:solidFill>
                  <a:schemeClr val="tx1"/>
                </a:solidFill>
                <a:effectLst/>
                <a:latin typeface="+mn-lt"/>
                <a:ea typeface="+mn-ea"/>
                <a:cs typeface="+mn-cs"/>
              </a:rPr>
              <a:t> &amp; our thinking)</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L</a:t>
            </a:r>
            <a:r>
              <a:rPr lang="en-GB" sz="1200" b="0" i="0" kern="1200" dirty="0">
                <a:solidFill>
                  <a:schemeClr val="tx1"/>
                </a:solidFill>
                <a:effectLst/>
                <a:latin typeface="+mn-lt"/>
                <a:ea typeface="+mn-ea"/>
                <a:cs typeface="+mn-cs"/>
              </a:rPr>
              <a:t>inguistic (language – verbally &amp; non verbally)</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a:t>
            </a:r>
            <a:r>
              <a:rPr lang="en-GB" sz="1200" b="0" i="0" kern="1200" dirty="0">
                <a:solidFill>
                  <a:schemeClr val="tx1"/>
                </a:solidFill>
                <a:effectLst/>
                <a:latin typeface="+mn-lt"/>
                <a:ea typeface="+mn-ea"/>
                <a:cs typeface="+mn-cs"/>
              </a:rPr>
              <a:t>rogramming (our patterns of behaviour and our emotions)</a:t>
            </a:r>
          </a:p>
          <a:p>
            <a:pPr fontAlgn="base"/>
            <a:r>
              <a:rPr lang="en-GB" sz="1200" b="0" i="0" kern="1200" dirty="0">
                <a:solidFill>
                  <a:schemeClr val="tx1"/>
                </a:solidFill>
                <a:effectLst/>
                <a:latin typeface="+mn-lt"/>
                <a:ea typeface="+mn-ea"/>
                <a:cs typeface="+mn-cs"/>
              </a:rPr>
              <a:t>The techniques, principles and attitudes within this behavioural science approach to self development, provides a way for people to remove self-imposed limitations. It enables people to have choice over how they feel, their emotions, their behaviours and physical states. Put</a:t>
            </a:r>
            <a:r>
              <a:rPr lang="en-GB" sz="1200" b="0" i="0" kern="1200" baseline="0" dirty="0">
                <a:solidFill>
                  <a:schemeClr val="tx1"/>
                </a:solidFill>
                <a:effectLst/>
                <a:latin typeface="+mn-lt"/>
                <a:ea typeface="+mn-ea"/>
                <a:cs typeface="+mn-cs"/>
              </a:rPr>
              <a:t> simply i</a:t>
            </a:r>
            <a:r>
              <a:rPr lang="en-GB" sz="1200" b="0" i="0" kern="1200" dirty="0">
                <a:solidFill>
                  <a:schemeClr val="tx1"/>
                </a:solidFill>
                <a:effectLst/>
                <a:latin typeface="+mn-lt"/>
                <a:ea typeface="+mn-ea"/>
                <a:cs typeface="+mn-cs"/>
              </a:rPr>
              <a:t>f you change your thinking, you can change your results in business and life!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Also to tie in with this, Carol</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Dweck</a:t>
            </a:r>
            <a:r>
              <a:rPr lang="en-GB" sz="1200" b="0" i="0" kern="1200" baseline="0" dirty="0">
                <a:solidFill>
                  <a:schemeClr val="tx1"/>
                </a:solidFill>
                <a:effectLst/>
                <a:latin typeface="+mn-lt"/>
                <a:ea typeface="+mn-ea"/>
                <a:cs typeface="+mn-cs"/>
              </a:rPr>
              <a:t> (2012) in her book </a:t>
            </a:r>
            <a:r>
              <a:rPr lang="en-GB" sz="1200" b="0" i="0" kern="1200" baseline="0" dirty="0" err="1">
                <a:solidFill>
                  <a:schemeClr val="tx1"/>
                </a:solidFill>
                <a:effectLst/>
                <a:latin typeface="+mn-lt"/>
                <a:ea typeface="+mn-ea"/>
                <a:cs typeface="+mn-cs"/>
              </a:rPr>
              <a:t>Mindset</a:t>
            </a:r>
            <a:r>
              <a:rPr lang="en-GB" sz="1200" b="0" i="0" kern="1200" baseline="0" dirty="0">
                <a:solidFill>
                  <a:schemeClr val="tx1"/>
                </a:solidFill>
                <a:effectLst/>
                <a:latin typeface="+mn-lt"/>
                <a:ea typeface="+mn-ea"/>
                <a:cs typeface="+mn-cs"/>
              </a:rPr>
              <a:t>, also describes how peoples </a:t>
            </a:r>
            <a:r>
              <a:rPr lang="en-GB" sz="1200" b="0" i="0" kern="1200" baseline="0" dirty="0" err="1">
                <a:solidFill>
                  <a:schemeClr val="tx1"/>
                </a:solidFill>
                <a:effectLst/>
                <a:latin typeface="+mn-lt"/>
                <a:ea typeface="+mn-ea"/>
                <a:cs typeface="+mn-cs"/>
              </a:rPr>
              <a:t>mindset’s</a:t>
            </a:r>
            <a:r>
              <a:rPr lang="en-GB" sz="1200" b="0" i="0" kern="1200" baseline="0" dirty="0">
                <a:solidFill>
                  <a:schemeClr val="tx1"/>
                </a:solidFill>
                <a:effectLst/>
                <a:latin typeface="+mn-lt"/>
                <a:ea typeface="+mn-ea"/>
                <a:cs typeface="+mn-cs"/>
              </a:rPr>
              <a:t> can influence their development and learning. In having what is termed a “growth” </a:t>
            </a:r>
            <a:r>
              <a:rPr lang="en-GB" sz="1200" b="0" i="0" kern="1200" baseline="0" dirty="0" err="1">
                <a:solidFill>
                  <a:schemeClr val="tx1"/>
                </a:solidFill>
                <a:effectLst/>
                <a:latin typeface="+mn-lt"/>
                <a:ea typeface="+mn-ea"/>
                <a:cs typeface="+mn-cs"/>
              </a:rPr>
              <a:t>mindset</a:t>
            </a:r>
            <a:r>
              <a:rPr lang="en-GB" sz="1200" b="0" i="0" kern="1200" baseline="0" dirty="0">
                <a:solidFill>
                  <a:schemeClr val="tx1"/>
                </a:solidFill>
                <a:effectLst/>
                <a:latin typeface="+mn-lt"/>
                <a:ea typeface="+mn-ea"/>
                <a:cs typeface="+mn-cs"/>
              </a:rPr>
              <a:t> you can fulfil your potential. There is a CIPD article on Moodle for you that talks about behavioural science, learning styles and neuroscience in relation to learning for you to take a look at. </a:t>
            </a:r>
          </a:p>
          <a:p>
            <a:pPr fontAlgn="base"/>
            <a:endParaRPr lang="en-GB" sz="1200" b="0" i="0" kern="1200" baseline="0" dirty="0">
              <a:solidFill>
                <a:schemeClr val="tx1"/>
              </a:solidFill>
              <a:effectLst/>
              <a:latin typeface="+mn-lt"/>
              <a:ea typeface="+mn-ea"/>
              <a:cs typeface="+mn-cs"/>
            </a:endParaRPr>
          </a:p>
          <a:p>
            <a:pPr fontAlgn="base"/>
            <a:r>
              <a:rPr lang="en-GB" sz="1200" b="0" i="0" kern="1200" baseline="0" dirty="0">
                <a:solidFill>
                  <a:schemeClr val="tx1"/>
                </a:solidFill>
                <a:effectLst/>
                <a:latin typeface="+mn-lt"/>
                <a:ea typeface="+mn-ea"/>
                <a:cs typeface="+mn-cs"/>
              </a:rPr>
              <a:t>In relation to the assignment for 1.2 talk about the locus of control in a brief and succinct way for a good pass. </a:t>
            </a:r>
            <a:endParaRPr lang="en-GB" sz="1200" b="0" i="0" kern="1200" dirty="0">
              <a:solidFill>
                <a:schemeClr val="tx1"/>
              </a:solidFill>
              <a:effectLst/>
              <a:latin typeface="+mn-lt"/>
              <a:ea typeface="+mn-ea"/>
              <a:cs typeface="+mn-cs"/>
            </a:endParaRPr>
          </a:p>
          <a:p>
            <a:pPr marL="0" indent="0">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17150236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How does each initiative compare to coaching and mentoring?  Can it work alongside or replace coaching or mentoring? </a:t>
            </a:r>
          </a:p>
          <a:p>
            <a:pPr>
              <a:buFont typeface="Arial" pitchFamily="34" charset="0"/>
              <a:buNone/>
            </a:pPr>
            <a:endParaRPr lang="en-GB" baseline="0" dirty="0"/>
          </a:p>
          <a:p>
            <a:pPr>
              <a:buFont typeface="Arial" pitchFamily="34" charset="0"/>
              <a:buNone/>
            </a:pPr>
            <a:r>
              <a:rPr lang="en-GB" baseline="0" dirty="0"/>
              <a:t>What does research tell us?</a:t>
            </a:r>
          </a:p>
          <a:p>
            <a:pPr>
              <a:buFont typeface="Arial" pitchFamily="34" charset="0"/>
              <a:buNone/>
            </a:pPr>
            <a:r>
              <a:rPr lang="en-GB" baseline="0" dirty="0"/>
              <a:t>Look at resources on Moodle for you, research suggests many of the learning initiatives of the past are falling short of the mark in terms of encouraging application of learning which is directly attributable to business growth.</a:t>
            </a:r>
          </a:p>
          <a:p>
            <a:pPr>
              <a:buFont typeface="Arial" pitchFamily="34" charset="0"/>
              <a:buNone/>
            </a:pPr>
            <a:endParaRPr lang="en-GB" baseline="0" dirty="0"/>
          </a:p>
          <a:p>
            <a:pPr marL="228600" indent="-228600">
              <a:buFont typeface="Arial" pitchFamily="34" charset="0"/>
              <a:buAutoNum type="arabicPeriod"/>
            </a:pPr>
            <a:r>
              <a:rPr lang="en-GB" baseline="0" dirty="0"/>
              <a:t>Counselling – where does this fit with coaching / mentoring? – Knowing when to sign post people to further support. This is a key area for you to explore in your research, for 1.3 evaluating how counselling is useful, how it is similar to C&amp;M and how it differs from C&amp;M.</a:t>
            </a:r>
          </a:p>
          <a:p>
            <a:pPr marL="228600" indent="-228600">
              <a:buFont typeface="Arial" pitchFamily="34" charset="0"/>
              <a:buAutoNum type="arabicPeriod"/>
            </a:pPr>
            <a:r>
              <a:rPr lang="en-GB" baseline="0" dirty="0"/>
              <a:t>121 training – this is also one of the assessment criteria, how does it differ from C&amp;M. Research around for instance in 121 training – involves imparting information from the trainer to the learner, a directive approach compared to for instance C&amp;M.  Other learning initiatives to touch on can include:</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Wellbeing  - is a huge area for organisations to consider now – pandemic.</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Employee engagement programmes, and the importance of employee voice e.g.  MacLeod and Clarks 4 Enablers. </a:t>
            </a:r>
          </a:p>
          <a:p>
            <a:pPr marL="228600" indent="-228600">
              <a:buFont typeface="Arial" pitchFamily="34" charset="0"/>
              <a:buAutoNum type="arabicPeriod"/>
            </a:pPr>
            <a:r>
              <a:rPr lang="en-GB" baseline="0" dirty="0"/>
              <a:t>E-Learning, what are the pros and cons? </a:t>
            </a:r>
          </a:p>
          <a:p>
            <a:pPr marL="228600" indent="-228600">
              <a:buFont typeface="Arial" pitchFamily="34" charset="0"/>
              <a:buAutoNum type="arabicPeriod"/>
            </a:pPr>
            <a:r>
              <a:rPr lang="en-GB" baseline="0" dirty="0"/>
              <a:t>Self-Directed learning – the responsibility for employees to seek out information from Intranet/Portals/Hubs themselves</a:t>
            </a:r>
          </a:p>
          <a:p>
            <a:pPr marL="228600" indent="-228600">
              <a:buFont typeface="Arial" pitchFamily="34" charset="0"/>
              <a:buAutoNum type="arabicPeriod"/>
            </a:pPr>
            <a:r>
              <a:rPr lang="en-GB" baseline="0" dirty="0"/>
              <a:t>Focus Groups – great for sharing technical &amp; practical experience, but sometimes not everyone has their say, strong characters. </a:t>
            </a:r>
          </a:p>
          <a:p>
            <a:pPr marL="228600" indent="-228600">
              <a:buFont typeface="Arial" pitchFamily="34" charset="0"/>
              <a:buAutoNum type="arabicPeriod"/>
            </a:pPr>
            <a:r>
              <a:rPr lang="en-GB" baseline="0" dirty="0"/>
              <a:t>Peer Support Groups – Google employees can hold internal workshops on topics that they are interested in to share knowledge with peers/subordinates and superiors.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Something that is commonly in the third sector, private companies are now engaging in community work and more corporate social responsibility HSBC employees have painting fences and tidied up gardens for the Family Centres in my organisation.  Tata Steel employees painted the local old people’s home when the Blast Furnace was being re-lined and there was spare capacity.  Can be a great team building exercise as well. </a:t>
            </a:r>
          </a:p>
          <a:p>
            <a:pPr>
              <a:buFont typeface="Arial" pitchFamily="34" charset="0"/>
              <a:buNone/>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a:solidFill>
                  <a:schemeClr val="tx1"/>
                </a:solidFill>
                <a:effectLst/>
                <a:latin typeface="+mn-lt"/>
                <a:ea typeface="+mn-ea"/>
                <a:cs typeface="+mn-cs"/>
              </a:rPr>
              <a:t>Bock, L. (2016) </a:t>
            </a:r>
            <a:r>
              <a:rPr lang="en-GB" sz="1200" i="1" kern="1200" dirty="0">
                <a:solidFill>
                  <a:schemeClr val="tx1"/>
                </a:solidFill>
                <a:effectLst/>
                <a:latin typeface="+mn-lt"/>
                <a:ea typeface="+mn-ea"/>
                <a:cs typeface="+mn-cs"/>
              </a:rPr>
              <a:t>Work </a:t>
            </a:r>
            <a:r>
              <a:rPr lang="en-GB" sz="1200" i="1" kern="1200" dirty="0" err="1">
                <a:solidFill>
                  <a:schemeClr val="tx1"/>
                </a:solidFill>
                <a:effectLst/>
                <a:latin typeface="+mn-lt"/>
                <a:ea typeface="+mn-ea"/>
                <a:cs typeface="+mn-cs"/>
              </a:rPr>
              <a:t>Rules!.</a:t>
            </a:r>
            <a:r>
              <a:rPr lang="en-GB" sz="1200" kern="1200" dirty="0" err="1">
                <a:solidFill>
                  <a:schemeClr val="tx1"/>
                </a:solidFill>
                <a:effectLst/>
                <a:latin typeface="+mn-lt"/>
                <a:ea typeface="+mn-ea"/>
                <a:cs typeface="+mn-cs"/>
              </a:rPr>
              <a:t>London</a:t>
            </a:r>
            <a:r>
              <a:rPr lang="en-GB" sz="1200" kern="1200" dirty="0">
                <a:solidFill>
                  <a:schemeClr val="tx1"/>
                </a:solidFill>
                <a:effectLst/>
                <a:latin typeface="+mn-lt"/>
                <a:ea typeface="+mn-ea"/>
                <a:cs typeface="+mn-cs"/>
              </a:rPr>
              <a:t>: John Murray</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a:solidFill>
                  <a:schemeClr val="tx1"/>
                </a:solidFill>
                <a:effectLst/>
                <a:latin typeface="+mn-lt"/>
                <a:ea typeface="+mn-ea"/>
                <a:cs typeface="+mn-cs"/>
              </a:rPr>
              <a:t>U.S Companies spent $156,200,000,000 on learning programmes in 2011 – 135 countries have GDP’s below that amount! 50% was internal and 50% was external.  That’s an average of 30 minutes per week per person in the U.S workplace.  Most corporate learning is insufficiently targeted, delivered by the wrong people and measured incorrectly (P.204/05)</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a:solidFill>
                  <a:schemeClr val="tx1"/>
                </a:solidFill>
                <a:effectLst/>
                <a:latin typeface="+mn-lt"/>
                <a:ea typeface="+mn-ea"/>
                <a:cs typeface="+mn-cs"/>
              </a:rPr>
              <a:t>So key take home messages here – to pass section 1.3 please make sure you include an analysis of Counselling and 121 training in comparison to C&amp;M. And touch upon the fact that there are other learning initiatives to be considered.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23611533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13278544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To add to this, there is a danger that coaching can be seen as solution for all kinds of development needs, whereas it must only be used when it is clearly seen as the best way of helping an individual learn and develop.  It should be used with thought and reflection. CIPD C and M factsheet 2020</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20007070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This video is on </a:t>
            </a:r>
            <a:r>
              <a:rPr lang="en-GB" baseline="0" dirty="0" err="1"/>
              <a:t>moodle</a:t>
            </a:r>
            <a:r>
              <a:rPr lang="en-GB" baseline="0" dirty="0"/>
              <a:t> for you amongst others, please watch it at your leisure:</a:t>
            </a:r>
          </a:p>
          <a:p>
            <a:pPr>
              <a:buFont typeface="Arial" pitchFamily="34" charset="0"/>
              <a:buChar char="•"/>
            </a:pPr>
            <a:r>
              <a:rPr lang="en-GB" dirty="0">
                <a:hlinkClick r:id="rId3"/>
              </a:rPr>
              <a:t>https://www.youtube.com/watch?v=Hwn_W-X2Rds</a:t>
            </a:r>
            <a:endParaRPr lang="en-GB" dirty="0"/>
          </a:p>
          <a:p>
            <a:pPr>
              <a:buFont typeface="Arial" pitchFamily="34" charset="0"/>
              <a:buNone/>
            </a:pPr>
            <a:r>
              <a:rPr lang="en-GB" dirty="0"/>
              <a:t>“Steps in the Coaching Process – Coaching for Behavioural Change”</a:t>
            </a:r>
          </a:p>
          <a:p>
            <a:pPr>
              <a:buFont typeface="Arial" pitchFamily="34" charset="0"/>
              <a:buChar char="•"/>
            </a:pPr>
            <a:endParaRPr lang="en-GB" baseline="0" dirty="0"/>
          </a:p>
          <a:p>
            <a:pPr>
              <a:buFont typeface="Arial" pitchFamily="34" charset="0"/>
              <a:buChar char="•"/>
            </a:pPr>
            <a:endParaRPr lang="en-GB" sz="1200" b="0" i="0" kern="1200" baseline="0" dirty="0">
              <a:solidFill>
                <a:schemeClr val="tx1"/>
              </a:solidFill>
              <a:effectLst/>
              <a:latin typeface="+mn-lt"/>
              <a:ea typeface="+mn-ea"/>
              <a:cs typeface="+mn-cs"/>
            </a:endParaRPr>
          </a:p>
          <a:p>
            <a:pPr>
              <a:buFont typeface="Arial" pitchFamily="34" charset="0"/>
              <a:buChar char="•"/>
            </a:pPr>
            <a:r>
              <a:rPr lang="en-GB" sz="1200" b="0" i="0" kern="1200" baseline="0" dirty="0">
                <a:solidFill>
                  <a:schemeClr val="tx1"/>
                </a:solidFill>
                <a:effectLst/>
                <a:latin typeface="+mn-lt"/>
                <a:ea typeface="+mn-ea"/>
                <a:cs typeface="+mn-cs"/>
              </a:rPr>
              <a:t>Marshall Goldsmith Gives an example of coaching a potential CEO.</a:t>
            </a: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0" i="0" kern="1200" dirty="0">
                <a:solidFill>
                  <a:schemeClr val="tx1"/>
                </a:solidFill>
                <a:effectLst/>
                <a:latin typeface="+mn-lt"/>
                <a:ea typeface="+mn-ea"/>
                <a:cs typeface="+mn-cs"/>
              </a:rPr>
              <a:t>The Coaching for </a:t>
            </a:r>
            <a:r>
              <a:rPr lang="en-GB" sz="1200" b="0" i="0" kern="1200" dirty="0" err="1">
                <a:solidFill>
                  <a:schemeClr val="tx1"/>
                </a:solidFill>
                <a:effectLst/>
                <a:latin typeface="+mn-lt"/>
                <a:ea typeface="+mn-ea"/>
                <a:cs typeface="+mn-cs"/>
              </a:rPr>
              <a:t>Behavioral</a:t>
            </a:r>
            <a:r>
              <a:rPr lang="en-GB" sz="1200" b="0" i="0" kern="1200" dirty="0">
                <a:solidFill>
                  <a:schemeClr val="tx1"/>
                </a:solidFill>
                <a:effectLst/>
                <a:latin typeface="+mn-lt"/>
                <a:ea typeface="+mn-ea"/>
                <a:cs typeface="+mn-cs"/>
              </a:rPr>
              <a:t> Change process has been used around the world with great success by internal and external coaches. Follow the steps in this series and leaders will almost always achieve positive </a:t>
            </a:r>
            <a:r>
              <a:rPr lang="en-GB" sz="1200" b="0" i="0" kern="1200" dirty="0" err="1">
                <a:solidFill>
                  <a:schemeClr val="tx1"/>
                </a:solidFill>
                <a:effectLst/>
                <a:latin typeface="+mn-lt"/>
                <a:ea typeface="+mn-ea"/>
                <a:cs typeface="+mn-cs"/>
              </a:rPr>
              <a:t>behavioral</a:t>
            </a:r>
            <a:r>
              <a:rPr lang="en-GB" sz="1200" b="0" i="0" kern="1200" dirty="0">
                <a:solidFill>
                  <a:schemeClr val="tx1"/>
                </a:solidFill>
                <a:effectLst/>
                <a:latin typeface="+mn-lt"/>
                <a:ea typeface="+mn-ea"/>
                <a:cs typeface="+mn-cs"/>
              </a:rPr>
              <a:t> change.</a:t>
            </a:r>
          </a:p>
          <a:p>
            <a:pPr>
              <a:buFont typeface="Arial" pitchFamily="34" charset="0"/>
              <a:buChar char="•"/>
            </a:pPr>
            <a:endParaRPr lang="en-GB" sz="1200" b="0" i="0" kern="1200" baseline="0" dirty="0">
              <a:solidFill>
                <a:schemeClr val="tx1"/>
              </a:solidFill>
              <a:effectLst/>
              <a:latin typeface="+mn-lt"/>
              <a:ea typeface="+mn-ea"/>
              <a:cs typeface="+mn-cs"/>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baseline="0" dirty="0">
                <a:solidFill>
                  <a:schemeClr val="tx1"/>
                </a:solidFill>
                <a:effectLst/>
                <a:latin typeface="+mn-lt"/>
                <a:ea typeface="+mn-ea"/>
                <a:cs typeface="+mn-cs"/>
              </a:rPr>
              <a:t>This is on Moodle: Dennis’ approach was not the best, but the principals here are around empowering employees to fix things for themselves, and shift responsibility.  </a:t>
            </a:r>
            <a:endParaRPr lang="en-GB" sz="1200" kern="1200" dirty="0">
              <a:solidFill>
                <a:schemeClr val="tx1"/>
              </a:solidFill>
              <a:effectLst/>
              <a:latin typeface="+mn-lt"/>
              <a:ea typeface="+mn-ea"/>
              <a:cs typeface="+mn-cs"/>
            </a:endParaRPr>
          </a:p>
          <a:p>
            <a:pPr>
              <a:buFont typeface="Arial" pitchFamily="34" charset="0"/>
              <a:buNone/>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baseline="0" dirty="0">
                <a:solidFill>
                  <a:schemeClr val="tx1"/>
                </a:solidFill>
                <a:effectLst/>
                <a:latin typeface="+mn-lt"/>
                <a:ea typeface="+mn-ea"/>
                <a:cs typeface="+mn-cs"/>
              </a:rPr>
              <a:t>2.1 section – important to talk about 3 types of coaching and 3 types of mentoring, for an excellent pass, you’ll need to link in possible models of coaching and mentoring that can be used for each of these types. There is a document called the 15 types of coaching and the 6 types of mentoring on </a:t>
            </a:r>
            <a:r>
              <a:rPr lang="en-GB" sz="1200" b="0" i="0" kern="1200" baseline="0" dirty="0" err="1">
                <a:solidFill>
                  <a:schemeClr val="tx1"/>
                </a:solidFill>
                <a:effectLst/>
                <a:latin typeface="+mn-lt"/>
                <a:ea typeface="+mn-ea"/>
                <a:cs typeface="+mn-cs"/>
              </a:rPr>
              <a:t>moodle</a:t>
            </a:r>
            <a:r>
              <a:rPr lang="en-GB" sz="1200" b="0" i="0" kern="1200" baseline="0" dirty="0">
                <a:solidFill>
                  <a:schemeClr val="tx1"/>
                </a:solidFill>
                <a:effectLst/>
                <a:latin typeface="+mn-lt"/>
                <a:ea typeface="+mn-ea"/>
                <a:cs typeface="+mn-cs"/>
              </a:rPr>
              <a:t> for you to take a look at e.g. Team coaching as I described in my organisation, executive coaching – usually an external coach supporting a senior manager or leader – which can bring new insights, peer coaching, where coaching of colleagues is involved. Think about the different types. Mentoring – traditional and one to one mentoring, reverse mentoring, where a more junior person mentors a more senior person, explore ways that could be useful?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baseline="0" dirty="0">
                <a:solidFill>
                  <a:schemeClr val="tx1"/>
                </a:solidFill>
                <a:effectLst/>
                <a:latin typeface="+mn-lt"/>
                <a:ea typeface="+mn-ea"/>
                <a:cs typeface="+mn-cs"/>
              </a:rPr>
              <a:t>Workplace example</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21090695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a:p>
            <a:endParaRPr lang="en-GB" altLang="en-US" dirty="0"/>
          </a:p>
          <a:p>
            <a:r>
              <a:rPr lang="en-GB" altLang="en-US" dirty="0"/>
              <a:t>The</a:t>
            </a:r>
            <a:r>
              <a:rPr lang="en-GB" altLang="en-US" baseline="0" dirty="0"/>
              <a:t> type of </a:t>
            </a:r>
            <a:r>
              <a:rPr lang="en-GB" altLang="en-US" dirty="0"/>
              <a:t>skills we might utilise in your coaching practice may include:</a:t>
            </a:r>
            <a:r>
              <a:rPr lang="en-GB" altLang="en-US" baseline="0" dirty="0"/>
              <a:t> </a:t>
            </a:r>
            <a:endParaRPr lang="en-GB" altLang="en-US" dirty="0"/>
          </a:p>
          <a:p>
            <a:pPr marL="233881" indent="-233881">
              <a:buAutoNum type="arabicPeriod"/>
            </a:pPr>
            <a:r>
              <a:rPr lang="en-GB" altLang="en-US" dirty="0"/>
              <a:t>Building rapport – Give me some examples of how we build rapport (match and mirror body language, energy levels, tone of the person we are coaching).</a:t>
            </a:r>
          </a:p>
          <a:p>
            <a:pPr marL="233881" indent="-233881">
              <a:buAutoNum type="arabicPeriod"/>
            </a:pPr>
            <a:r>
              <a:rPr lang="en-GB" altLang="en-US" dirty="0"/>
              <a:t>Questioning – Funnell technique (Open, Probing, Closed) Open, and Powerful questions.</a:t>
            </a:r>
          </a:p>
          <a:p>
            <a:pPr marL="233881" indent="-233881">
              <a:buAutoNum type="arabicPeriod"/>
            </a:pPr>
            <a:r>
              <a:rPr lang="en-GB" altLang="en-US" dirty="0"/>
              <a:t>Listening – 2 ears and one mouth, to be used in that ratio.  Stephen Covey emphasises the importance of emphatic listening.  SEEK FIRST TO UNDERSTAND, THEN TO BE UNDERSTOOD. – 7 habits.</a:t>
            </a:r>
            <a:r>
              <a:rPr lang="en-GB" altLang="en-US" baseline="0" dirty="0"/>
              <a:t> </a:t>
            </a:r>
            <a:endParaRPr lang="en-GB" altLang="en-US" dirty="0"/>
          </a:p>
          <a:p>
            <a:pPr marL="233881" indent="-233881">
              <a:buAutoNum type="arabicPeriod"/>
            </a:pPr>
            <a:r>
              <a:rPr lang="en-GB" altLang="en-US" dirty="0"/>
              <a:t>Using pauses effectively – give the </a:t>
            </a:r>
            <a:r>
              <a:rPr lang="en-GB" altLang="en-US" dirty="0" err="1"/>
              <a:t>coachee</a:t>
            </a:r>
            <a:r>
              <a:rPr lang="en-GB" altLang="en-US" dirty="0"/>
              <a:t> chance to process things and respond in a time-frame that suits their personal style.</a:t>
            </a:r>
          </a:p>
          <a:p>
            <a:pPr marL="233881" indent="-233881">
              <a:buAutoNum type="arabicPeriod"/>
            </a:pPr>
            <a:r>
              <a:rPr lang="en-GB" altLang="en-US" dirty="0"/>
              <a:t>Demonstrating empathy – </a:t>
            </a:r>
          </a:p>
          <a:p>
            <a:pPr marL="233881" indent="-233881">
              <a:buAutoNum type="arabicPeriod"/>
            </a:pPr>
            <a:r>
              <a:rPr lang="en-GB" altLang="en-US" dirty="0"/>
              <a:t>‘serving’ the other person, take our ego out of it, its not about us its about them</a:t>
            </a:r>
          </a:p>
          <a:p>
            <a:pPr marL="233881" indent="-233881">
              <a:buAutoNum type="arabicPeriod"/>
            </a:pPr>
            <a:r>
              <a:rPr lang="en-GB" altLang="en-US" dirty="0"/>
              <a:t>Not operating from our own autobiography, tempting to default to solving problems and telling the </a:t>
            </a:r>
            <a:r>
              <a:rPr lang="en-GB" altLang="en-US" dirty="0" err="1"/>
              <a:t>coachee</a:t>
            </a:r>
            <a:r>
              <a:rPr lang="en-GB" altLang="en-US" dirty="0"/>
              <a:t> what we have done through our experience.</a:t>
            </a:r>
          </a:p>
          <a:p>
            <a:pPr marL="233881" indent="-233881">
              <a:buAutoNum type="arabicPeriod"/>
            </a:pPr>
            <a:r>
              <a:rPr lang="en-GB" altLang="en-US" dirty="0"/>
              <a:t>Demonstrating Patience</a:t>
            </a:r>
          </a:p>
          <a:p>
            <a:pPr marL="233881" indent="-233881">
              <a:buAutoNum type="arabicPeriod"/>
            </a:pPr>
            <a:r>
              <a:rPr lang="en-GB" altLang="en-US" dirty="0"/>
              <a:t>Coache</a:t>
            </a:r>
            <a:r>
              <a:rPr lang="en-GB" altLang="en-US" baseline="0" dirty="0"/>
              <a:t>s who s</a:t>
            </a:r>
            <a:r>
              <a:rPr lang="en-GB" altLang="en-US" dirty="0"/>
              <a:t>ummarising or</a:t>
            </a:r>
            <a:r>
              <a:rPr lang="en-GB" altLang="en-US" baseline="0" dirty="0"/>
              <a:t> paraphrase what has been discussed at each stage demonstrate to the </a:t>
            </a:r>
            <a:r>
              <a:rPr lang="en-GB" altLang="en-US" baseline="0" dirty="0" err="1"/>
              <a:t>coachee</a:t>
            </a:r>
            <a:r>
              <a:rPr lang="en-GB" altLang="en-US" baseline="0" dirty="0"/>
              <a:t> that they have been really listened to. </a:t>
            </a:r>
            <a:endParaRPr lang="en-GB" altLang="en-US" dirty="0"/>
          </a:p>
          <a:p>
            <a:endParaRPr lang="en-GB" dirty="0"/>
          </a:p>
          <a:p>
            <a:r>
              <a:rPr lang="en-GB" dirty="0"/>
              <a:t>The key is not</a:t>
            </a:r>
            <a:r>
              <a:rPr lang="en-GB" baseline="0" dirty="0"/>
              <a:t> to get bogged down in following a rigid template or model to the letter, they are designed to help steer the conversation if either party get stuck, otherwise the conversation will not flow organically. As with most things, it gets easier with practice.  </a:t>
            </a:r>
          </a:p>
          <a:p>
            <a:endParaRPr lang="en-GB" baseline="0" dirty="0"/>
          </a:p>
          <a:p>
            <a:r>
              <a:rPr lang="en-GB" baseline="0" dirty="0"/>
              <a:t>Much research tells us that in coaching we don’t ask “Why?” as this is seen to be too hard hitting for </a:t>
            </a:r>
            <a:r>
              <a:rPr lang="en-GB" baseline="0" dirty="0" err="1"/>
              <a:t>coachees</a:t>
            </a:r>
            <a:r>
              <a:rPr lang="en-GB" baseline="0" dirty="0"/>
              <a:t> to process without feeling on the defensive, but there are many ways this can be tweaked to ask powerful questions in an alternative way, so instead of “why did you do that?” “What went well?” “What didn’t go so well?” “What would you do differently next time?”</a:t>
            </a:r>
            <a:endParaRPr lang="en-GB" dirty="0"/>
          </a:p>
          <a:p>
            <a:endParaRPr lang="en-GB" dirty="0"/>
          </a:p>
          <a:p>
            <a:r>
              <a:rPr lang="en-GB" dirty="0"/>
              <a:t>It’s important to choose a model that works best for you, the</a:t>
            </a:r>
            <a:r>
              <a:rPr lang="en-GB" baseline="0" dirty="0"/>
              <a:t> common themes of questioning, listening, clarifying and reframing are typical of many of them. </a:t>
            </a:r>
            <a:endParaRPr lang="en-GB" dirty="0"/>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3832409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good way of thinking about the GROW Model is to think about how you'd plan a journey. First, you decide where you are going (the goal), and establish where you currently are (your current reality). </a:t>
            </a:r>
          </a:p>
          <a:p>
            <a:r>
              <a:rPr lang="en-GB" sz="1200" kern="1200" dirty="0">
                <a:solidFill>
                  <a:schemeClr val="tx1"/>
                </a:solidFill>
                <a:effectLst/>
                <a:latin typeface="+mn-lt"/>
                <a:ea typeface="+mn-ea"/>
                <a:cs typeface="+mn-cs"/>
              </a:rPr>
              <a:t>You then explore various routes (the options) to your destination. In the final step, establishing the will, you ensure that you're committed to making the journey, and are prepared for the obstacles that you could meet on the way.</a:t>
            </a:r>
          </a:p>
          <a:p>
            <a:r>
              <a:rPr lang="en-GB" sz="1200" kern="1200" dirty="0">
                <a:solidFill>
                  <a:schemeClr val="tx1"/>
                </a:solidFill>
                <a:effectLst/>
                <a:latin typeface="+mn-lt"/>
                <a:ea typeface="+mn-ea"/>
                <a:cs typeface="+mn-cs"/>
              </a:rPr>
              <a:t>In its traditional application, the GROW Model assumes that the coach is not an expert in the "client's" situation. This means that the coach must act as a facilitator, helping the client select the best options, and not offering advice or direction.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Many people use</a:t>
            </a:r>
            <a:r>
              <a:rPr lang="en-GB" sz="1200" kern="1200" baseline="0" dirty="0">
                <a:solidFill>
                  <a:schemeClr val="tx1"/>
                </a:solidFill>
                <a:effectLst/>
                <a:latin typeface="+mn-lt"/>
                <a:ea typeface="+mn-ea"/>
                <a:cs typeface="+mn-cs"/>
              </a:rPr>
              <a:t> this model as a starting point, for this very reason, as often if an organisation is reticent to pay for coaching training this can be a good way to get things off the ground </a:t>
            </a:r>
          </a:p>
          <a:p>
            <a:endParaRPr lang="en-GB" sz="1200" kern="1200" baseline="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28</a:t>
            </a:fld>
            <a:endParaRPr lang="en-US"/>
          </a:p>
        </p:txBody>
      </p:sp>
    </p:spTree>
    <p:extLst>
      <p:ext uri="{BB962C8B-B14F-4D97-AF65-F5344CB8AC3E}">
        <p14:creationId xmlns:p14="http://schemas.microsoft.com/office/powerpoint/2010/main" val="32401895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OSCAR emphasis</a:t>
            </a:r>
            <a:r>
              <a:rPr lang="en-GB" baseline="0" dirty="0"/>
              <a:t> on reviewing those actions, </a:t>
            </a:r>
            <a:r>
              <a:rPr lang="en-GB" baseline="0" dirty="0" err="1"/>
              <a:t>i.e</a:t>
            </a:r>
            <a:r>
              <a:rPr lang="en-GB" baseline="0" dirty="0"/>
              <a:t> really sounding out the barriers and how to overcome them.</a:t>
            </a:r>
          </a:p>
          <a:p>
            <a:endParaRPr lang="en-GB" baseline="0" dirty="0"/>
          </a:p>
          <a:p>
            <a:endParaRPr lang="en-GB" baseline="0" dirty="0"/>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29</a:t>
            </a:fld>
            <a:endParaRPr lang="en-US"/>
          </a:p>
        </p:txBody>
      </p:sp>
    </p:spTree>
    <p:extLst>
      <p:ext uri="{BB962C8B-B14F-4D97-AF65-F5344CB8AC3E}">
        <p14:creationId xmlns:p14="http://schemas.microsoft.com/office/powerpoint/2010/main" val="2645019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The handouts that I emailed to you describe some of the models available, i.e. GROW and OSCAR with reference to some others to look into.  </a:t>
            </a:r>
          </a:p>
          <a:p>
            <a:pPr>
              <a:buFont typeface="Arial" pitchFamily="34" charset="0"/>
              <a:buNone/>
            </a:pPr>
            <a:r>
              <a:rPr lang="en-GB" baseline="0" dirty="0"/>
              <a:t> and I have also included the Wheel of Life (which is a useful tool used by Life Coaches for you to see the principles behind it) Life coaching is another TYPE of coaching you may wish to research for your assignment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30</a:t>
            </a:fld>
            <a:endParaRPr lang="en-US"/>
          </a:p>
        </p:txBody>
      </p:sp>
    </p:spTree>
    <p:extLst>
      <p:ext uri="{BB962C8B-B14F-4D97-AF65-F5344CB8AC3E}">
        <p14:creationId xmlns:p14="http://schemas.microsoft.com/office/powerpoint/2010/main" val="4374625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Mentoring is more directive, and less likely to adopt a formal approach and use of a prescribed model as such. </a:t>
            </a:r>
          </a:p>
        </p:txBody>
      </p:sp>
      <p:sp>
        <p:nvSpPr>
          <p:cNvPr id="4" name="Slide Number Placeholder 3"/>
          <p:cNvSpPr>
            <a:spLocks noGrp="1"/>
          </p:cNvSpPr>
          <p:nvPr>
            <p:ph type="sldNum" sz="quarter" idx="10"/>
          </p:nvPr>
        </p:nvSpPr>
        <p:spPr/>
        <p:txBody>
          <a:bodyPr/>
          <a:lstStyle/>
          <a:p>
            <a:fld id="{AB911E23-5E08-44A2-B5F0-2402F0DB9BB7}" type="slidenum">
              <a:rPr lang="en-US" smtClean="0"/>
              <a:pPr/>
              <a:t>31</a:t>
            </a:fld>
            <a:endParaRPr lang="en-US"/>
          </a:p>
        </p:txBody>
      </p:sp>
    </p:spTree>
    <p:extLst>
      <p:ext uri="{BB962C8B-B14F-4D97-AF65-F5344CB8AC3E}">
        <p14:creationId xmlns:p14="http://schemas.microsoft.com/office/powerpoint/2010/main" val="17834795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Clutterbucks talks about the 4 styles of helping that dovetail into a mentoring approach. </a:t>
            </a:r>
          </a:p>
          <a:p>
            <a:pPr>
              <a:buFont typeface="Arial" pitchFamily="34" charset="0"/>
              <a:buNone/>
            </a:pPr>
            <a:endParaRPr lang="en-GB" baseline="0" dirty="0"/>
          </a:p>
          <a:p>
            <a:pPr>
              <a:buFont typeface="Arial" pitchFamily="34" charset="0"/>
              <a:buNone/>
            </a:pPr>
            <a:r>
              <a:rPr lang="en-GB" baseline="0" dirty="0"/>
              <a:t>Mentoring is depicted here in the sense of being Guiding, being both directive and nurturing. Types of mentoring I’ve mentioned, incl. reverse, peer and group mentoring to name a few. </a:t>
            </a:r>
          </a:p>
        </p:txBody>
      </p:sp>
      <p:sp>
        <p:nvSpPr>
          <p:cNvPr id="4" name="Slide Number Placeholder 3"/>
          <p:cNvSpPr>
            <a:spLocks noGrp="1"/>
          </p:cNvSpPr>
          <p:nvPr>
            <p:ph type="sldNum" sz="quarter" idx="10"/>
          </p:nvPr>
        </p:nvSpPr>
        <p:spPr/>
        <p:txBody>
          <a:bodyPr/>
          <a:lstStyle/>
          <a:p>
            <a:fld id="{AB911E23-5E08-44A2-B5F0-2402F0DB9BB7}" type="slidenum">
              <a:rPr lang="en-US" smtClean="0"/>
              <a:pPr/>
              <a:t>32</a:t>
            </a:fld>
            <a:endParaRPr lang="en-US"/>
          </a:p>
        </p:txBody>
      </p:sp>
    </p:spTree>
    <p:extLst>
      <p:ext uri="{BB962C8B-B14F-4D97-AF65-F5344CB8AC3E}">
        <p14:creationId xmlns:p14="http://schemas.microsoft.com/office/powerpoint/2010/main" val="26233175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1F25F08D-AA66-4228-B69B-CF1A4FF48AA3}"/>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2A4A5C57-3411-4155-B06A-DDDFF54AB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There are two possible roles the line-manager can play, the coach/mentor themselves or as a key stakeholder in the coach/mentor relationship.</a:t>
            </a:r>
          </a:p>
          <a:p>
            <a:pPr>
              <a:spcBef>
                <a:spcPct val="0"/>
              </a:spcBef>
            </a:pPr>
            <a:r>
              <a:rPr lang="en-GB" altLang="en-US" dirty="0"/>
              <a:t>It is important that everyone is aligned.</a:t>
            </a:r>
          </a:p>
          <a:p>
            <a:pPr marL="0" marR="0" lvl="0" indent="0" algn="l" defTabSz="914400" rtl="0" eaLnBrk="1" fontAlgn="auto" latinLnBrk="0" hangingPunct="1">
              <a:lnSpc>
                <a:spcPct val="100000"/>
              </a:lnSpc>
              <a:spcBef>
                <a:spcPct val="0"/>
              </a:spcBef>
              <a:spcAft>
                <a:spcPts val="0"/>
              </a:spcAft>
              <a:buClrTx/>
              <a:buSzTx/>
              <a:buFontTx/>
              <a:buNone/>
              <a:tabLst/>
              <a:defRPr/>
            </a:pPr>
            <a:r>
              <a:rPr lang="en-GB" altLang="en-US" dirty="0"/>
              <a:t>What are the potential issues that may occur?</a:t>
            </a:r>
          </a:p>
          <a:p>
            <a:pPr>
              <a:spcBef>
                <a:spcPct val="0"/>
              </a:spcBef>
            </a:pPr>
            <a:endParaRPr lang="en-GB" altLang="en-US" dirty="0"/>
          </a:p>
          <a:p>
            <a:pPr>
              <a:spcBef>
                <a:spcPct val="0"/>
              </a:spcBef>
            </a:pPr>
            <a:endParaRPr lang="en-GB" altLang="en-US" dirty="0"/>
          </a:p>
          <a:p>
            <a:pPr marL="0" marR="0" lvl="0" indent="0" algn="l" defTabSz="914400" rtl="0" eaLnBrk="1" fontAlgn="auto" latinLnBrk="0" hangingPunct="1">
              <a:lnSpc>
                <a:spcPct val="100000"/>
              </a:lnSpc>
              <a:spcBef>
                <a:spcPct val="0"/>
              </a:spcBef>
              <a:spcAft>
                <a:spcPts val="0"/>
              </a:spcAft>
              <a:buClrTx/>
              <a:buSzTx/>
              <a:buFontTx/>
              <a:buNone/>
              <a:tabLst/>
              <a:defRPr/>
            </a:pPr>
            <a:r>
              <a:rPr lang="en-GB" baseline="0" dirty="0"/>
              <a:t>From experience, many line managers see a new coaching and mentoring initiative as a fad, as something else they have to do, and don’t have time for, however, so much research suggests that using a coaching approach actually helps them become better managers.  We hear so much within organisations, managers saying, I have an open door policy, please come and see me anytime, however, in practice this can breed a culture where every niggle or problem is brought to managers, and they are instinctively driven to solve these problems at speed.  Responsibility is shifted, and employees become disempowered and less likely to flourish.  </a:t>
            </a:r>
          </a:p>
          <a:p>
            <a:pPr>
              <a:spcBef>
                <a:spcPct val="0"/>
              </a:spcBef>
            </a:pPr>
            <a:r>
              <a:rPr lang="en-GB" altLang="en-US" dirty="0"/>
              <a:t> </a:t>
            </a:r>
          </a:p>
          <a:p>
            <a:pPr>
              <a:spcBef>
                <a:spcPct val="0"/>
              </a:spcBef>
            </a:pPr>
            <a:r>
              <a:rPr lang="en-GB" altLang="en-US" dirty="0"/>
              <a:t>There is much to suggest</a:t>
            </a:r>
            <a:r>
              <a:rPr lang="en-GB" altLang="en-US" baseline="0" dirty="0"/>
              <a:t> that there is disparity of power if a line manager is the coach, and that there is a need for some distance and impartiality in the coaching relationship (CIPD factsheet, 2020).</a:t>
            </a:r>
          </a:p>
          <a:p>
            <a:pPr>
              <a:spcBef>
                <a:spcPct val="0"/>
              </a:spcBef>
            </a:pPr>
            <a:endParaRPr lang="en-GB" altLang="en-US" baseline="0" dirty="0"/>
          </a:p>
          <a:p>
            <a:pPr>
              <a:spcBef>
                <a:spcPct val="0"/>
              </a:spcBef>
            </a:pPr>
            <a:endParaRPr lang="en-GB" altLang="en-US" dirty="0"/>
          </a:p>
        </p:txBody>
      </p:sp>
      <p:sp>
        <p:nvSpPr>
          <p:cNvPr id="29699" name="Header Placeholder 3">
            <a:extLst>
              <a:ext uri="{FF2B5EF4-FFF2-40B4-BE49-F238E27FC236}">
                <a16:creationId xmlns:a16="http://schemas.microsoft.com/office/drawing/2014/main" id="{191F941E-EBE2-4890-932D-C86546DF2E02}"/>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9700" name="Slide Number Placeholder 4">
            <a:extLst>
              <a:ext uri="{FF2B5EF4-FFF2-40B4-BE49-F238E27FC236}">
                <a16:creationId xmlns:a16="http://schemas.microsoft.com/office/drawing/2014/main" id="{344067B3-E832-497E-B334-1CAC5235BC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6CB3D4DC-B2EE-4EA9-A429-D782B77A6210}" type="slidenum">
              <a:rPr lang="en-GB" altLang="en-US">
                <a:latin typeface="Calibri" panose="020F0502020204030204" pitchFamily="34" charset="0"/>
              </a:rPr>
              <a:pPr/>
              <a:t>33</a:t>
            </a:fld>
            <a:endParaRPr lang="en-GB" altLang="en-US">
              <a:latin typeface="Calibri" panose="020F0502020204030204" pitchFamily="34" charset="0"/>
            </a:endParaRPr>
          </a:p>
        </p:txBody>
      </p:sp>
    </p:spTree>
    <p:extLst>
      <p:ext uri="{BB962C8B-B14F-4D97-AF65-F5344CB8AC3E}">
        <p14:creationId xmlns:p14="http://schemas.microsoft.com/office/powerpoint/2010/main" val="7420630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55D05DD-74F8-4BAD-821B-DC931E0766DF}"/>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A809FF2-3401-49FA-BE06-B7CF19A52C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It has long been accepted that leadership is part of the role of management, Downey argues that coaching is another crucial element of line-management.  What are the tasks associated with each of these elements?</a:t>
            </a:r>
          </a:p>
          <a:p>
            <a:pPr>
              <a:spcBef>
                <a:spcPct val="0"/>
              </a:spcBef>
            </a:pPr>
            <a:endParaRPr lang="en-GB" altLang="en-US" dirty="0"/>
          </a:p>
          <a:p>
            <a:pPr>
              <a:spcBef>
                <a:spcPct val="0"/>
              </a:spcBef>
            </a:pPr>
            <a:r>
              <a:rPr lang="en-GB" altLang="en-US" dirty="0"/>
              <a:t>See Downey Chapter and Conor and </a:t>
            </a:r>
            <a:r>
              <a:rPr lang="en-GB" altLang="en-US" dirty="0" err="1"/>
              <a:t>Pakora</a:t>
            </a:r>
            <a:r>
              <a:rPr lang="en-GB" altLang="en-US" dirty="0"/>
              <a:t> Chapters</a:t>
            </a:r>
            <a:r>
              <a:rPr lang="en-GB" altLang="en-US" baseline="0" dirty="0"/>
              <a:t> provided on Moodle. </a:t>
            </a:r>
          </a:p>
          <a:p>
            <a:pPr>
              <a:spcBef>
                <a:spcPct val="0"/>
              </a:spcBef>
            </a:pPr>
            <a:endParaRPr lang="en-GB" altLang="en-US" baseline="0" dirty="0"/>
          </a:p>
          <a:p>
            <a:pPr>
              <a:spcBef>
                <a:spcPct val="0"/>
              </a:spcBef>
            </a:pPr>
            <a:r>
              <a:rPr lang="en-GB" altLang="en-US" dirty="0"/>
              <a:t>In</a:t>
            </a:r>
            <a:r>
              <a:rPr lang="en-GB" altLang="en-US" baseline="0" dirty="0"/>
              <a:t> the CIPD Learning and Skills at Work 2020 report findings – line Managers are most likely to take the main responsibility for delivering coaching. </a:t>
            </a:r>
            <a:endParaRPr lang="en-GB" altLang="en-US" dirty="0"/>
          </a:p>
        </p:txBody>
      </p:sp>
      <p:sp>
        <p:nvSpPr>
          <p:cNvPr id="31747" name="Header Placeholder 3">
            <a:extLst>
              <a:ext uri="{FF2B5EF4-FFF2-40B4-BE49-F238E27FC236}">
                <a16:creationId xmlns:a16="http://schemas.microsoft.com/office/drawing/2014/main" id="{C182C364-EA4A-4F72-8797-CC25CC4EE0A4}"/>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1748" name="Slide Number Placeholder 4">
            <a:extLst>
              <a:ext uri="{FF2B5EF4-FFF2-40B4-BE49-F238E27FC236}">
                <a16:creationId xmlns:a16="http://schemas.microsoft.com/office/drawing/2014/main" id="{76F529F7-40AF-4325-8CB0-9FBCEE2491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2CE71F5A-1CC3-43E0-92A9-7FD85F3B66EE}" type="slidenum">
              <a:rPr lang="en-GB" altLang="en-US">
                <a:latin typeface="Calibri" panose="020F0502020204030204" pitchFamily="34" charset="0"/>
              </a:rPr>
              <a:pPr/>
              <a:t>34</a:t>
            </a:fld>
            <a:endParaRPr lang="en-GB" altLang="en-US">
              <a:latin typeface="Calibri" panose="020F050202020403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Coaches</a:t>
            </a:r>
            <a:r>
              <a:rPr lang="en-GB" baseline="0" dirty="0"/>
              <a:t> also develop their listening skills and emotional intelligence by coaching, they become better managers, their managed style develops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39337171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967F13F-7732-4CCE-B126-30992DC7CDE2}"/>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1F893C3-B1D3-4ACD-BCBF-3887E5CE7B1C}"/>
              </a:ext>
            </a:extLst>
          </p:cNvPr>
          <p:cNvSpPr>
            <a:spLocks noGrp="1"/>
          </p:cNvSpPr>
          <p:nvPr>
            <p:ph type="body" idx="1"/>
          </p:nvPr>
        </p:nvSpPr>
        <p:spPr/>
        <p:txBody>
          <a:bodyPr/>
          <a:lstStyle/>
          <a:p>
            <a:pPr marL="171450" indent="-171450" fontAlgn="auto">
              <a:spcBef>
                <a:spcPts val="0"/>
              </a:spcBef>
              <a:spcAft>
                <a:spcPts val="0"/>
              </a:spcAft>
              <a:buFont typeface="Arial" panose="020B0604020202020204" pitchFamily="34" charset="0"/>
              <a:buChar char="•"/>
              <a:defRPr/>
            </a:pPr>
            <a:r>
              <a:rPr lang="en-GB" dirty="0"/>
              <a:t>People, who work together, tend to adopt the same filters on the world around them and have the same blind spots. Paradoxically, the better the relationship between line manager and learner, the more likely this is to be the case.</a:t>
            </a:r>
          </a:p>
          <a:p>
            <a:pPr marL="171450" indent="-171450" fontAlgn="auto">
              <a:spcBef>
                <a:spcPts val="0"/>
              </a:spcBef>
              <a:spcAft>
                <a:spcPts val="0"/>
              </a:spcAft>
              <a:buFont typeface="Arial" panose="020B0604020202020204" pitchFamily="34" charset="0"/>
              <a:buChar char="•"/>
              <a:defRPr/>
            </a:pPr>
            <a:r>
              <a:rPr lang="en-GB" dirty="0"/>
              <a:t>Inclusivity and diversity policy</a:t>
            </a:r>
            <a:r>
              <a:rPr lang="en-GB" baseline="0" dirty="0"/>
              <a:t> needs to be played out in practice not just on paper. And all levels of the organisation should have access to opportunities for learning, so how does coaching and mentoring fit in with this and how does it address organisational objectives?  </a:t>
            </a:r>
            <a:endParaRPr lang="en-GB" dirty="0"/>
          </a:p>
          <a:p>
            <a:pPr marL="171450" indent="-171450" fontAlgn="auto">
              <a:spcBef>
                <a:spcPts val="0"/>
              </a:spcBef>
              <a:spcAft>
                <a:spcPts val="0"/>
              </a:spcAft>
              <a:buFont typeface="Arial" panose="020B0604020202020204" pitchFamily="34" charset="0"/>
              <a:buChar char="•"/>
              <a:defRPr/>
            </a:pPr>
            <a:r>
              <a:rPr lang="en-GB" dirty="0"/>
              <a:t>Time constraints are the most significant barrier to achieving a coaching style of management. Organisational culture and a lack of confidence to deal with difficult people are also inhibitors. </a:t>
            </a:r>
          </a:p>
          <a:p>
            <a:pPr marL="171450" indent="-171450" fontAlgn="auto">
              <a:spcBef>
                <a:spcPts val="0"/>
              </a:spcBef>
              <a:spcAft>
                <a:spcPts val="0"/>
              </a:spcAft>
              <a:buFont typeface="Arial" panose="020B0604020202020204" pitchFamily="34" charset="0"/>
              <a:buChar char="•"/>
              <a:defRPr/>
            </a:pPr>
            <a:r>
              <a:rPr lang="en-GB" dirty="0"/>
              <a:t>-</a:t>
            </a:r>
          </a:p>
          <a:p>
            <a:pPr marL="171450" indent="-171450" fontAlgn="auto">
              <a:spcBef>
                <a:spcPts val="0"/>
              </a:spcBef>
              <a:spcAft>
                <a:spcPts val="0"/>
              </a:spcAft>
              <a:buFont typeface="Arial" panose="020B0604020202020204" pitchFamily="34" charset="0"/>
              <a:buChar char="•"/>
              <a:defRPr/>
            </a:pPr>
            <a:r>
              <a:rPr lang="en-GB" dirty="0"/>
              <a:t>This could impact on trust</a:t>
            </a:r>
            <a:r>
              <a:rPr lang="en-GB" baseline="0" dirty="0"/>
              <a:t> and openness.</a:t>
            </a:r>
            <a:endParaRPr lang="en-GB" dirty="0"/>
          </a:p>
          <a:p>
            <a:pPr marL="171450" indent="-171450" fontAlgn="auto">
              <a:spcBef>
                <a:spcPts val="0"/>
              </a:spcBef>
              <a:spcAft>
                <a:spcPts val="0"/>
              </a:spcAft>
              <a:buFont typeface="Arial" panose="020B0604020202020204" pitchFamily="34" charset="0"/>
              <a:buChar char="•"/>
              <a:defRPr/>
            </a:pPr>
            <a:r>
              <a:rPr lang="en-GB" dirty="0"/>
              <a:t>Clarity in coaching roles and expectations. Coaching agreements are key here.</a:t>
            </a:r>
            <a:r>
              <a:rPr lang="en-GB" baseline="0" dirty="0"/>
              <a:t> </a:t>
            </a:r>
            <a:endParaRPr lang="en-GB" dirty="0"/>
          </a:p>
          <a:p>
            <a:pPr marL="171450" indent="-171450" fontAlgn="auto">
              <a:spcBef>
                <a:spcPts val="0"/>
              </a:spcBef>
              <a:spcAft>
                <a:spcPts val="0"/>
              </a:spcAft>
              <a:buFont typeface="Arial" panose="020B0604020202020204" pitchFamily="34" charset="0"/>
              <a:buChar char="•"/>
              <a:defRPr/>
            </a:pPr>
            <a:r>
              <a:rPr lang="en-GB" dirty="0"/>
              <a:t>This could be either because he or she sees they have bigger performance problems, or greater potential. If the former, people often resent being “picked on”; if the latter, other people resent being left out. </a:t>
            </a:r>
          </a:p>
          <a:p>
            <a:pPr marL="171450" indent="-171450" fontAlgn="auto">
              <a:spcBef>
                <a:spcPts val="0"/>
              </a:spcBef>
              <a:spcAft>
                <a:spcPts val="0"/>
              </a:spcAft>
              <a:buFont typeface="Arial" panose="020B0604020202020204" pitchFamily="34" charset="0"/>
              <a:buChar char="•"/>
              <a:defRPr/>
            </a:pPr>
            <a:endParaRPr lang="en-GB" dirty="0"/>
          </a:p>
          <a:p>
            <a:pPr marL="171450" indent="-171450" fontAlgn="auto">
              <a:spcBef>
                <a:spcPts val="0"/>
              </a:spcBef>
              <a:spcAft>
                <a:spcPts val="0"/>
              </a:spcAft>
              <a:buFont typeface="Arial" panose="020B0604020202020204" pitchFamily="34" charset="0"/>
              <a:buChar char="•"/>
              <a:defRPr/>
            </a:pPr>
            <a:r>
              <a:rPr lang="en-GB" dirty="0"/>
              <a:t>So for your assignments considering whether C&amp;M fit into the role of the line manager, what would be the benefits and what would be the conflicts or drawbacks. </a:t>
            </a:r>
          </a:p>
          <a:p>
            <a:pPr fontAlgn="auto">
              <a:spcBef>
                <a:spcPts val="0"/>
              </a:spcBef>
              <a:spcAft>
                <a:spcPts val="0"/>
              </a:spcAft>
              <a:defRPr/>
            </a:pPr>
            <a:endParaRPr lang="en-GB" dirty="0"/>
          </a:p>
        </p:txBody>
      </p:sp>
      <p:sp>
        <p:nvSpPr>
          <p:cNvPr id="34819" name="Header Placeholder 3">
            <a:extLst>
              <a:ext uri="{FF2B5EF4-FFF2-40B4-BE49-F238E27FC236}">
                <a16:creationId xmlns:a16="http://schemas.microsoft.com/office/drawing/2014/main" id="{CAD82413-DF47-41DE-9A26-D45D9157504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4820" name="Slide Number Placeholder 4">
            <a:extLst>
              <a:ext uri="{FF2B5EF4-FFF2-40B4-BE49-F238E27FC236}">
                <a16:creationId xmlns:a16="http://schemas.microsoft.com/office/drawing/2014/main" id="{EF82CAE8-E089-4B8F-92B3-B8B0922DDF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D2B09081-F1FE-4C94-9D5A-DC22A682ECD3}" type="slidenum">
              <a:rPr lang="en-GB" altLang="en-US">
                <a:latin typeface="Calibri" panose="020F0502020204030204" pitchFamily="34" charset="0"/>
              </a:rPr>
              <a:pPr/>
              <a:t>36</a:t>
            </a:fld>
            <a:endParaRPr lang="en-GB" altLang="en-US">
              <a:latin typeface="Calibri" panose="020F050202020403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1F25F08D-AA66-4228-B69B-CF1A4FF48AA3}"/>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2A4A5C57-3411-4155-B06A-DDDFF54AB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coaching and mentoring strategy needs to tie in with the strategic</a:t>
            </a:r>
            <a:r>
              <a:rPr lang="en-GB" sz="1200" kern="1200" baseline="0" dirty="0">
                <a:solidFill>
                  <a:schemeClr val="tx1"/>
                </a:solidFill>
                <a:effectLst/>
                <a:latin typeface="+mn-lt"/>
                <a:ea typeface="+mn-ea"/>
                <a:cs typeface="+mn-cs"/>
              </a:rPr>
              <a:t> objectives of the organisation and therefore the </a:t>
            </a:r>
            <a:r>
              <a:rPr lang="en-GB" sz="1200" kern="1200" dirty="0">
                <a:solidFill>
                  <a:schemeClr val="tx1"/>
                </a:solidFill>
                <a:effectLst/>
                <a:latin typeface="+mn-lt"/>
                <a:ea typeface="+mn-ea"/>
                <a:cs typeface="+mn-cs"/>
              </a:rPr>
              <a:t>overall learning and development strategy, as described by CIPD this year in their August coaching and mentoring factsheet</a:t>
            </a:r>
            <a:r>
              <a:rPr lang="en-GB" sz="1200" kern="1200" baseline="0" dirty="0">
                <a:solidFill>
                  <a:schemeClr val="tx1"/>
                </a:solidFill>
                <a:effectLst/>
                <a:latin typeface="+mn-lt"/>
                <a:ea typeface="+mn-ea"/>
                <a:cs typeface="+mn-cs"/>
              </a:rPr>
              <a:t> (on Moodle).</a:t>
            </a:r>
            <a:r>
              <a:rPr lang="en-GB" sz="1200" kern="1200" dirty="0">
                <a:solidFill>
                  <a:schemeClr val="tx1"/>
                </a:solidFill>
                <a:effectLst/>
                <a:latin typeface="+mn-lt"/>
                <a:ea typeface="+mn-ea"/>
                <a:cs typeface="+mn-cs"/>
              </a:rPr>
              <a:t> </a:t>
            </a:r>
            <a:r>
              <a:rPr lang="en-GB" baseline="0" dirty="0"/>
              <a:t>Another element to 2.3 section of the assignment is a consideration of the pandemic when assessing factors when implementing  C and M. </a:t>
            </a:r>
          </a:p>
          <a:p>
            <a:r>
              <a:rPr lang="en-GB" sz="1200" kern="1200" dirty="0">
                <a:solidFill>
                  <a:schemeClr val="tx1"/>
                </a:solidFill>
                <a:effectLst/>
                <a:latin typeface="+mn-lt"/>
                <a:ea typeface="+mn-ea"/>
                <a:cs typeface="+mn-cs"/>
              </a:rPr>
              <a:t>Learning is often now online as a result of the pandemic, so this can be integrated and incorporated into any L&amp;D framework, however care must be taken to ensure that participants don’t develop Zoom fatigue etc., Coaching at this time can tie in with the wellbeing strategy of the organisation too. Doesn’t have to have a direct work focus. Can form part of regular check ins.  Encourage participation in group/team sessions, where a lot of informal coaching can happen organically. The quick win approach can be used</a:t>
            </a:r>
            <a:r>
              <a:rPr lang="en-GB" sz="1200" kern="1200" baseline="0" dirty="0">
                <a:solidFill>
                  <a:schemeClr val="tx1"/>
                </a:solidFill>
                <a:effectLst/>
                <a:latin typeface="+mn-lt"/>
                <a:ea typeface="+mn-ea"/>
                <a:cs typeface="+mn-cs"/>
              </a:rPr>
              <a:t> to encourage engagement with realistic SMART objectives being devised.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To promote successful coaching and</a:t>
            </a:r>
            <a:r>
              <a:rPr lang="en-GB" sz="1200" kern="1200" baseline="0" dirty="0">
                <a:solidFill>
                  <a:schemeClr val="tx1"/>
                </a:solidFill>
                <a:effectLst/>
                <a:latin typeface="+mn-lt"/>
                <a:ea typeface="+mn-ea"/>
                <a:cs typeface="+mn-cs"/>
              </a:rPr>
              <a:t> mentoring</a:t>
            </a:r>
            <a:r>
              <a:rPr lang="en-GB" sz="1200" kern="1200" dirty="0">
                <a:solidFill>
                  <a:schemeClr val="tx1"/>
                </a:solidFill>
                <a:effectLst/>
                <a:latin typeface="+mn-lt"/>
                <a:ea typeface="+mn-ea"/>
                <a:cs typeface="+mn-cs"/>
              </a:rPr>
              <a:t>, positivity is needed to develop a learning culture. It takes time to create this culture, embed the principles that resonate with the ethos of an organisation, build it and change the behaviours to drive a culture shift.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in HR should be asking questions as drivers of change such as what do we want to achieve?  how are we going to be measuring this? How effective is it? How do we learn from it? How do we collect this feedback? From whom? Give participants time to reflect on their sessions or practice too. What communication methods will you use to get the message</a:t>
            </a:r>
            <a:r>
              <a:rPr lang="en-GB" sz="1200" kern="1200" baseline="0" dirty="0">
                <a:solidFill>
                  <a:schemeClr val="tx1"/>
                </a:solidFill>
                <a:effectLst/>
                <a:latin typeface="+mn-lt"/>
                <a:ea typeface="+mn-ea"/>
                <a:cs typeface="+mn-cs"/>
              </a:rPr>
              <a:t> out there? Who are the stakeholders involved?  </a:t>
            </a:r>
            <a:r>
              <a:rPr lang="en-GB" sz="1200" kern="1200" dirty="0">
                <a:solidFill>
                  <a:schemeClr val="tx1"/>
                </a:solidFill>
                <a:effectLst/>
                <a:latin typeface="+mn-lt"/>
                <a:ea typeface="+mn-ea"/>
                <a:cs typeface="+mn-cs"/>
              </a:rPr>
              <a:t>Chapters</a:t>
            </a:r>
            <a:r>
              <a:rPr lang="en-GB" sz="1200" kern="1200" baseline="0" dirty="0">
                <a:solidFill>
                  <a:schemeClr val="tx1"/>
                </a:solidFill>
                <a:effectLst/>
                <a:latin typeface="+mn-lt"/>
                <a:ea typeface="+mn-ea"/>
                <a:cs typeface="+mn-cs"/>
              </a:rPr>
              <a:t> 4 and 5</a:t>
            </a:r>
            <a:r>
              <a:rPr lang="en-GB" sz="1200" kern="1200" dirty="0">
                <a:solidFill>
                  <a:schemeClr val="tx1"/>
                </a:solidFill>
                <a:effectLst/>
                <a:latin typeface="+mn-lt"/>
                <a:ea typeface="+mn-ea"/>
                <a:cs typeface="+mn-cs"/>
              </a:rPr>
              <a:t> of</a:t>
            </a:r>
            <a:r>
              <a:rPr lang="en-GB" sz="1200" kern="1200" baseline="0" dirty="0">
                <a:solidFill>
                  <a:schemeClr val="tx1"/>
                </a:solidFill>
                <a:effectLst/>
                <a:latin typeface="+mn-lt"/>
                <a:ea typeface="+mn-ea"/>
                <a:cs typeface="+mn-cs"/>
              </a:rPr>
              <a:t> the Core text by Clutterbuck et al, (2016) describe more on this for you.</a:t>
            </a:r>
          </a:p>
          <a:p>
            <a:endParaRPr lang="en-GB" sz="1200" kern="1200" baseline="0" dirty="0">
              <a:solidFill>
                <a:schemeClr val="tx1"/>
              </a:solidFill>
              <a:effectLst/>
              <a:latin typeface="+mn-lt"/>
              <a:ea typeface="+mn-ea"/>
              <a:cs typeface="+mn-cs"/>
            </a:endParaRPr>
          </a:p>
          <a:p>
            <a:r>
              <a:rPr lang="en-GB" sz="1200" kern="1200" baseline="0" dirty="0">
                <a:solidFill>
                  <a:schemeClr val="tx1"/>
                </a:solidFill>
                <a:effectLst/>
                <a:latin typeface="+mn-lt"/>
                <a:ea typeface="+mn-ea"/>
                <a:cs typeface="+mn-cs"/>
              </a:rPr>
              <a:t>The CIPD C and M factsheet (2020) explains that HR and L&amp;D teams have a central role to play in developing a coaching and mentoring culture, including designing and evaluating it within the organisational context.  There is also a need to assess credibility and suitability of models to be used e.g. GROW. If external coaches are being used, it would be up to HR and L&amp;D to work together to select appropriate coaches and mentors and match with individuals within the organisation. Working in parallel with this would be to devise a mechanism to cost up the programme and report to key stakeholders accordingly. </a:t>
            </a:r>
          </a:p>
          <a:p>
            <a:endParaRPr lang="en-GB" sz="1200" kern="1200" baseline="0" dirty="0">
              <a:solidFill>
                <a:schemeClr val="tx1"/>
              </a:solidFill>
              <a:effectLst/>
              <a:latin typeface="+mn-lt"/>
              <a:ea typeface="+mn-ea"/>
              <a:cs typeface="+mn-cs"/>
            </a:endParaRPr>
          </a:p>
          <a:p>
            <a:endParaRPr lang="en-GB" sz="1200" kern="1200" baseline="0" dirty="0">
              <a:solidFill>
                <a:schemeClr val="tx1"/>
              </a:solidFill>
              <a:effectLst/>
              <a:latin typeface="+mn-lt"/>
              <a:ea typeface="+mn-ea"/>
              <a:cs typeface="+mn-cs"/>
            </a:endParaRPr>
          </a:p>
        </p:txBody>
      </p:sp>
      <p:sp>
        <p:nvSpPr>
          <p:cNvPr id="29699" name="Header Placeholder 3">
            <a:extLst>
              <a:ext uri="{FF2B5EF4-FFF2-40B4-BE49-F238E27FC236}">
                <a16:creationId xmlns:a16="http://schemas.microsoft.com/office/drawing/2014/main" id="{191F941E-EBE2-4890-932D-C86546DF2E02}"/>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9700" name="Slide Number Placeholder 4">
            <a:extLst>
              <a:ext uri="{FF2B5EF4-FFF2-40B4-BE49-F238E27FC236}">
                <a16:creationId xmlns:a16="http://schemas.microsoft.com/office/drawing/2014/main" id="{344067B3-E832-497E-B334-1CAC5235BC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6CB3D4DC-B2EE-4EA9-A429-D782B77A6210}" type="slidenum">
              <a:rPr lang="en-GB" altLang="en-US">
                <a:latin typeface="Calibri" panose="020F0502020204030204" pitchFamily="34" charset="0"/>
              </a:rPr>
              <a:pPr/>
              <a:t>37</a:t>
            </a:fld>
            <a:endParaRPr lang="en-GB" altLang="en-US">
              <a:latin typeface="Calibri" panose="020F0502020204030204" pitchFamily="34" charset="0"/>
            </a:endParaRPr>
          </a:p>
        </p:txBody>
      </p:sp>
    </p:spTree>
    <p:extLst>
      <p:ext uri="{BB962C8B-B14F-4D97-AF65-F5344CB8AC3E}">
        <p14:creationId xmlns:p14="http://schemas.microsoft.com/office/powerpoint/2010/main" val="28886983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C2B99227-6614-434D-BDAC-157D8361A989}"/>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67CF08C7-3ECC-4AA2-8C5D-22D553ADC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External</a:t>
            </a:r>
            <a:r>
              <a:rPr lang="en-GB" altLang="en-US" baseline="0" dirty="0"/>
              <a:t> coaching</a:t>
            </a:r>
          </a:p>
          <a:p>
            <a:pPr>
              <a:spcBef>
                <a:spcPct val="0"/>
              </a:spcBef>
            </a:pPr>
            <a:endParaRPr lang="en-GB" altLang="en-US" dirty="0"/>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External</a:t>
            </a:r>
          </a:p>
          <a:p>
            <a:pPr marL="171450" indent="-171450">
              <a:buFont typeface="Arial" panose="020B0604020202020204" pitchFamily="34" charset="0"/>
              <a:buChar char="•"/>
            </a:pPr>
            <a:r>
              <a:rPr lang="en-GB" baseline="0" dirty="0"/>
              <a:t>The coach or mentor is completely impartial</a:t>
            </a:r>
          </a:p>
          <a:p>
            <a:pPr marL="171450" indent="-171450">
              <a:buFont typeface="Arial" panose="020B0604020202020204" pitchFamily="34" charset="0"/>
              <a:buChar char="•"/>
            </a:pPr>
            <a:r>
              <a:rPr lang="en-GB" baseline="0" dirty="0"/>
              <a:t>The employee may feel more secure about confidentiality</a:t>
            </a:r>
          </a:p>
          <a:p>
            <a:pPr marL="171450" indent="-171450">
              <a:buFont typeface="Arial" panose="020B0604020202020204" pitchFamily="34" charset="0"/>
              <a:buChar char="•"/>
            </a:pPr>
            <a:r>
              <a:rPr lang="en-GB" baseline="0" dirty="0"/>
              <a:t>The coach or mentor will have outside expertise they can share to avoid an insular </a:t>
            </a:r>
            <a:r>
              <a:rPr lang="en-GB" baseline="0" dirty="0" err="1"/>
              <a:t>mindset</a:t>
            </a:r>
            <a:r>
              <a:rPr lang="en-GB" baseline="0" dirty="0"/>
              <a:t> creeping in</a:t>
            </a:r>
          </a:p>
          <a:p>
            <a:pPr marL="171450" indent="-171450">
              <a:buFont typeface="Arial" panose="020B0604020202020204" pitchFamily="34" charset="0"/>
              <a:buChar char="•"/>
            </a:pPr>
            <a:r>
              <a:rPr lang="en-GB" baseline="0" dirty="0"/>
              <a:t>The coach or mentor will dedicate quality time without internal distractions from day-to-day work pressures</a:t>
            </a:r>
          </a:p>
          <a:p>
            <a:pPr>
              <a:spcBef>
                <a:spcPct val="0"/>
              </a:spcBef>
            </a:pPr>
            <a:endParaRPr lang="en-GB" altLang="en-US" dirty="0"/>
          </a:p>
          <a:p>
            <a:pPr>
              <a:spcBef>
                <a:spcPct val="0"/>
              </a:spcBef>
            </a:pPr>
            <a:endParaRPr lang="en-GB" altLang="en-US" dirty="0"/>
          </a:p>
          <a:p>
            <a:pPr>
              <a:spcBef>
                <a:spcPct val="0"/>
              </a:spcBef>
            </a:pPr>
            <a:r>
              <a:rPr lang="en-GB" altLang="en-US" dirty="0"/>
              <a:t>External relationships are almost always formal.</a:t>
            </a:r>
          </a:p>
        </p:txBody>
      </p:sp>
      <p:sp>
        <p:nvSpPr>
          <p:cNvPr id="22531" name="Header Placeholder 3">
            <a:extLst>
              <a:ext uri="{FF2B5EF4-FFF2-40B4-BE49-F238E27FC236}">
                <a16:creationId xmlns:a16="http://schemas.microsoft.com/office/drawing/2014/main" id="{28D53B67-AC79-4397-BC7D-A9E8FA264B8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2532" name="Slide Number Placeholder 4">
            <a:extLst>
              <a:ext uri="{FF2B5EF4-FFF2-40B4-BE49-F238E27FC236}">
                <a16:creationId xmlns:a16="http://schemas.microsoft.com/office/drawing/2014/main" id="{75E24425-B1FF-4318-842C-A23DA19A3F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C112635-35EB-4B13-BD48-0AE8ED0CBD96}" type="slidenum">
              <a:rPr lang="en-GB" altLang="en-US">
                <a:latin typeface="Calibri" panose="020F0502020204030204" pitchFamily="34" charset="0"/>
              </a:rPr>
              <a:pPr/>
              <a:t>38</a:t>
            </a:fld>
            <a:endParaRPr lang="en-GB" altLang="en-US">
              <a:latin typeface="Calibri" panose="020F050202020403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08A58BEF-15B2-4A7A-97AB-4E11BCF5235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a:extLst>
              <a:ext uri="{FF2B5EF4-FFF2-40B4-BE49-F238E27FC236}">
                <a16:creationId xmlns:a16="http://schemas.microsoft.com/office/drawing/2014/main" id="{76BD3C3E-1A01-4D43-BF12-6BB57EC37D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Internal</a:t>
            </a:r>
            <a:r>
              <a:rPr lang="en-GB" altLang="en-US" baseline="0" dirty="0"/>
              <a:t> coaching</a:t>
            </a:r>
          </a:p>
          <a:p>
            <a:pPr>
              <a:spcBef>
                <a:spcPct val="0"/>
              </a:spcBef>
            </a:pPr>
            <a:endParaRPr lang="en-GB" altLang="en-US" baseline="0" dirty="0"/>
          </a:p>
          <a:p>
            <a:pPr>
              <a:buFont typeface="Arial" pitchFamily="34" charset="0"/>
              <a:buNone/>
            </a:pPr>
            <a:r>
              <a:rPr lang="en-GB" baseline="0" dirty="0"/>
              <a:t>Internal:</a:t>
            </a:r>
          </a:p>
          <a:p>
            <a:pPr marL="171450" indent="-171450">
              <a:buFont typeface="Arial" panose="020B0604020202020204" pitchFamily="34" charset="0"/>
              <a:buChar char="•"/>
            </a:pPr>
            <a:r>
              <a:rPr lang="en-GB" baseline="0" dirty="0"/>
              <a:t>More cost effective</a:t>
            </a:r>
          </a:p>
          <a:p>
            <a:pPr marL="171450" indent="-171450">
              <a:buFont typeface="Arial" panose="020B0604020202020204" pitchFamily="34" charset="0"/>
              <a:buChar char="•"/>
            </a:pPr>
            <a:r>
              <a:rPr lang="en-GB" baseline="0" dirty="0"/>
              <a:t>Develop and Retain the expertise in-house</a:t>
            </a:r>
          </a:p>
          <a:p>
            <a:pPr marL="171450" indent="-171450">
              <a:buFont typeface="Arial" panose="020B0604020202020204" pitchFamily="34" charset="0"/>
              <a:buChar char="•"/>
            </a:pPr>
            <a:r>
              <a:rPr lang="en-GB" baseline="0" dirty="0"/>
              <a:t>Logistics of organising the sessions and training is less problematic and costly</a:t>
            </a:r>
          </a:p>
          <a:p>
            <a:pPr marL="171450" indent="-171450">
              <a:buFont typeface="Arial" panose="020B0604020202020204" pitchFamily="34" charset="0"/>
              <a:buChar char="•"/>
            </a:pPr>
            <a:r>
              <a:rPr lang="en-GB" baseline="0" dirty="0"/>
              <a:t>Information can be more easily fed back to other Departments such as HR/L&amp;D</a:t>
            </a:r>
          </a:p>
          <a:p>
            <a:pPr marL="171450" indent="-171450">
              <a:buFont typeface="Arial" panose="020B0604020202020204" pitchFamily="34" charset="0"/>
              <a:buChar char="•"/>
            </a:pPr>
            <a:r>
              <a:rPr lang="en-GB" baseline="0" dirty="0"/>
              <a:t>The coach/mentor will have a grasp of opportunities and challenges facing the business</a:t>
            </a:r>
          </a:p>
          <a:p>
            <a:pPr marL="171450" indent="-171450">
              <a:buFont typeface="Arial" panose="020B0604020202020204" pitchFamily="34" charset="0"/>
              <a:buChar char="•"/>
            </a:pPr>
            <a:r>
              <a:rPr lang="en-GB" baseline="0" dirty="0"/>
              <a:t>Professional code of practice reviewed and upheld</a:t>
            </a:r>
          </a:p>
          <a:p>
            <a:pPr>
              <a:spcBef>
                <a:spcPct val="0"/>
              </a:spcBef>
            </a:pPr>
            <a:endParaRPr lang="en-GB" altLang="en-US" dirty="0"/>
          </a:p>
          <a:p>
            <a:pPr>
              <a:spcBef>
                <a:spcPct val="0"/>
              </a:spcBef>
            </a:pPr>
            <a:endParaRPr lang="en-GB" altLang="en-US" dirty="0"/>
          </a:p>
          <a:p>
            <a:pPr>
              <a:spcBef>
                <a:spcPct val="0"/>
              </a:spcBef>
            </a:pPr>
            <a:r>
              <a:rPr lang="en-GB" altLang="en-US" dirty="0"/>
              <a:t>Can be formal or informal depending on who is doing the coaching.</a:t>
            </a:r>
          </a:p>
          <a:p>
            <a:pPr>
              <a:spcBef>
                <a:spcPct val="0"/>
              </a:spcBef>
            </a:pPr>
            <a:endParaRPr lang="en-GB" altLang="en-US" dirty="0"/>
          </a:p>
          <a:p>
            <a:r>
              <a:rPr lang="en-GB" sz="1200" kern="1200" baseline="0" dirty="0">
                <a:solidFill>
                  <a:schemeClr val="tx1"/>
                </a:solidFill>
                <a:effectLst/>
                <a:latin typeface="+mn-lt"/>
                <a:ea typeface="+mn-ea"/>
                <a:cs typeface="+mn-cs"/>
              </a:rPr>
              <a:t>COSTS</a:t>
            </a:r>
          </a:p>
          <a:p>
            <a:endParaRPr lang="en-GB" sz="1200" kern="1200" baseline="0" dirty="0">
              <a:solidFill>
                <a:schemeClr val="tx1"/>
              </a:solidFill>
              <a:effectLst/>
              <a:latin typeface="+mn-lt"/>
              <a:ea typeface="+mn-ea"/>
              <a:cs typeface="+mn-cs"/>
            </a:endParaRPr>
          </a:p>
          <a:p>
            <a:r>
              <a:rPr lang="en-GB" sz="1200" kern="1200" baseline="0" dirty="0">
                <a:solidFill>
                  <a:schemeClr val="tx1"/>
                </a:solidFill>
                <a:effectLst/>
                <a:latin typeface="+mn-lt"/>
                <a:ea typeface="+mn-ea"/>
                <a:cs typeface="+mn-cs"/>
              </a:rPr>
              <a:t>Many stakeholders will want to know how much this will cost – as you’ll see from the resources on </a:t>
            </a:r>
            <a:r>
              <a:rPr lang="en-GB" sz="1200" kern="1200" baseline="0" dirty="0" err="1">
                <a:solidFill>
                  <a:schemeClr val="tx1"/>
                </a:solidFill>
                <a:effectLst/>
                <a:latin typeface="+mn-lt"/>
                <a:ea typeface="+mn-ea"/>
                <a:cs typeface="+mn-cs"/>
              </a:rPr>
              <a:t>moodle</a:t>
            </a:r>
            <a:r>
              <a:rPr lang="en-GB" sz="1200" kern="1200" baseline="0" dirty="0">
                <a:solidFill>
                  <a:schemeClr val="tx1"/>
                </a:solidFill>
                <a:effectLst/>
                <a:latin typeface="+mn-lt"/>
                <a:ea typeface="+mn-ea"/>
                <a:cs typeface="+mn-cs"/>
              </a:rPr>
              <a:t> it is difficult to calculate – not your typical ROI calculation. External coaches or mentor calculations are more tangible but it is the time involved for the </a:t>
            </a:r>
            <a:r>
              <a:rPr lang="en-GB" sz="1200" kern="1200" baseline="0" dirty="0" err="1">
                <a:solidFill>
                  <a:schemeClr val="tx1"/>
                </a:solidFill>
                <a:effectLst/>
                <a:latin typeface="+mn-lt"/>
                <a:ea typeface="+mn-ea"/>
                <a:cs typeface="+mn-cs"/>
              </a:rPr>
              <a:t>coachee</a:t>
            </a:r>
            <a:r>
              <a:rPr lang="en-GB" sz="1200" kern="1200" baseline="0" dirty="0">
                <a:solidFill>
                  <a:schemeClr val="tx1"/>
                </a:solidFill>
                <a:effectLst/>
                <a:latin typeface="+mn-lt"/>
                <a:ea typeface="+mn-ea"/>
                <a:cs typeface="+mn-cs"/>
              </a:rPr>
              <a:t> or mentee. Internally, it’s a Line managers time to train up to be an effective coach as well as the coaching sessions themselves.  However, much research suggests that this creates more time for the line manager in the long run (Tao). Then it is the time of the </a:t>
            </a:r>
            <a:r>
              <a:rPr lang="en-GB" sz="1200" kern="1200" baseline="0" dirty="0" err="1">
                <a:solidFill>
                  <a:schemeClr val="tx1"/>
                </a:solidFill>
                <a:effectLst/>
                <a:latin typeface="+mn-lt"/>
                <a:ea typeface="+mn-ea"/>
                <a:cs typeface="+mn-cs"/>
              </a:rPr>
              <a:t>coachee</a:t>
            </a:r>
            <a:r>
              <a:rPr lang="en-GB" sz="1200" kern="1200" baseline="0" dirty="0">
                <a:solidFill>
                  <a:schemeClr val="tx1"/>
                </a:solidFill>
                <a:effectLst/>
                <a:latin typeface="+mn-lt"/>
                <a:ea typeface="+mn-ea"/>
                <a:cs typeface="+mn-cs"/>
              </a:rPr>
              <a:t> that needs to be considered.  E.g. in my organisation we provide some childcare services, so for one of our </a:t>
            </a:r>
            <a:r>
              <a:rPr lang="en-GB" sz="1200" kern="1200" baseline="0" dirty="0" err="1">
                <a:solidFill>
                  <a:schemeClr val="tx1"/>
                </a:solidFill>
                <a:effectLst/>
                <a:latin typeface="+mn-lt"/>
                <a:ea typeface="+mn-ea"/>
                <a:cs typeface="+mn-cs"/>
              </a:rPr>
              <a:t>playworkers</a:t>
            </a:r>
            <a:r>
              <a:rPr lang="en-GB" sz="1200" kern="1200" baseline="0" dirty="0">
                <a:solidFill>
                  <a:schemeClr val="tx1"/>
                </a:solidFill>
                <a:effectLst/>
                <a:latin typeface="+mn-lt"/>
                <a:ea typeface="+mn-ea"/>
                <a:cs typeface="+mn-cs"/>
              </a:rPr>
              <a:t> to attend a coaching session may mean that cover is needed  - due to strict </a:t>
            </a:r>
            <a:r>
              <a:rPr lang="en-GB" sz="1200" kern="1200" baseline="0" dirty="0" err="1">
                <a:solidFill>
                  <a:schemeClr val="tx1"/>
                </a:solidFill>
                <a:effectLst/>
                <a:latin typeface="+mn-lt"/>
                <a:ea typeface="+mn-ea"/>
                <a:cs typeface="+mn-cs"/>
              </a:rPr>
              <a:t>adult:child</a:t>
            </a:r>
            <a:r>
              <a:rPr lang="en-GB" sz="1200" kern="1200" baseline="0" dirty="0">
                <a:solidFill>
                  <a:schemeClr val="tx1"/>
                </a:solidFill>
                <a:effectLst/>
                <a:latin typeface="+mn-lt"/>
                <a:ea typeface="+mn-ea"/>
                <a:cs typeface="+mn-cs"/>
              </a:rPr>
              <a:t> ratios involved. Do you need to consider room hire costs? Currently many organisations teams are working remotely and continuing with coaching and mentoring sessions via video call.  This could for many companies that are spread globally perhaps an opportunity for a wider pool from which matching of suitable coaches and </a:t>
            </a:r>
            <a:r>
              <a:rPr lang="en-GB" sz="1200" kern="1200" baseline="0" dirty="0" err="1">
                <a:solidFill>
                  <a:schemeClr val="tx1"/>
                </a:solidFill>
                <a:effectLst/>
                <a:latin typeface="+mn-lt"/>
                <a:ea typeface="+mn-ea"/>
                <a:cs typeface="+mn-cs"/>
              </a:rPr>
              <a:t>coachees</a:t>
            </a:r>
            <a:r>
              <a:rPr lang="en-GB" sz="1200" kern="1200" baseline="0" dirty="0">
                <a:solidFill>
                  <a:schemeClr val="tx1"/>
                </a:solidFill>
                <a:effectLst/>
                <a:latin typeface="+mn-lt"/>
                <a:ea typeface="+mn-ea"/>
                <a:cs typeface="+mn-cs"/>
              </a:rPr>
              <a:t> can arise. </a:t>
            </a:r>
            <a:endParaRPr lang="en-GB" sz="1200" kern="1200" dirty="0">
              <a:solidFill>
                <a:schemeClr val="tx1"/>
              </a:solidFill>
              <a:effectLst/>
              <a:latin typeface="+mn-lt"/>
              <a:ea typeface="+mn-ea"/>
              <a:cs typeface="+mn-cs"/>
            </a:endParaRPr>
          </a:p>
          <a:p>
            <a:pPr>
              <a:spcBef>
                <a:spcPct val="0"/>
              </a:spcBef>
            </a:pPr>
            <a:endParaRPr lang="en-GB" altLang="en-US" dirty="0"/>
          </a:p>
        </p:txBody>
      </p:sp>
      <p:sp>
        <p:nvSpPr>
          <p:cNvPr id="24579" name="Header Placeholder 3">
            <a:extLst>
              <a:ext uri="{FF2B5EF4-FFF2-40B4-BE49-F238E27FC236}">
                <a16:creationId xmlns:a16="http://schemas.microsoft.com/office/drawing/2014/main" id="{EB5A85D8-03A0-4196-851A-7D4FBB61D036}"/>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4580" name="Slide Number Placeholder 4">
            <a:extLst>
              <a:ext uri="{FF2B5EF4-FFF2-40B4-BE49-F238E27FC236}">
                <a16:creationId xmlns:a16="http://schemas.microsoft.com/office/drawing/2014/main" id="{174A47BE-2D97-47B5-9E71-A62B8EDE1B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753DE90-B5B6-413A-A782-29414AC6D64F}" type="slidenum">
              <a:rPr lang="en-GB" altLang="en-US">
                <a:latin typeface="Calibri" panose="020F0502020204030204" pitchFamily="34" charset="0"/>
              </a:rPr>
              <a:pPr/>
              <a:t>39</a:t>
            </a:fld>
            <a:endParaRPr lang="en-GB" altLang="en-US">
              <a:latin typeface="Calibri" panose="020F050202020403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a:p>
            <a:pPr algn="just">
              <a:buClr>
                <a:srgbClr val="0B8C86"/>
              </a:buClr>
            </a:pPr>
            <a:endParaRPr lang="en-GB" dirty="0"/>
          </a:p>
          <a:p>
            <a:r>
              <a:rPr lang="en-GB" sz="1200" b="0" i="0" kern="1200" dirty="0">
                <a:solidFill>
                  <a:schemeClr val="tx1"/>
                </a:solidFill>
                <a:effectLst/>
                <a:latin typeface="+mn-lt"/>
                <a:ea typeface="+mn-ea"/>
                <a:cs typeface="+mn-cs"/>
              </a:rPr>
              <a:t>We consider carrying out a DPIA Data Protection</a:t>
            </a:r>
            <a:r>
              <a:rPr lang="en-GB" sz="1200" b="0" i="0" kern="1200" baseline="0" dirty="0">
                <a:solidFill>
                  <a:schemeClr val="tx1"/>
                </a:solidFill>
                <a:effectLst/>
                <a:latin typeface="+mn-lt"/>
                <a:ea typeface="+mn-ea"/>
                <a:cs typeface="+mn-cs"/>
              </a:rPr>
              <a:t> Impact assessment </a:t>
            </a:r>
            <a:r>
              <a:rPr lang="en-GB" sz="1200" b="0" i="0" kern="1200" dirty="0">
                <a:solidFill>
                  <a:schemeClr val="tx1"/>
                </a:solidFill>
                <a:effectLst/>
                <a:latin typeface="+mn-lt"/>
                <a:ea typeface="+mn-ea"/>
                <a:cs typeface="+mn-cs"/>
              </a:rPr>
              <a:t>in any major </a:t>
            </a:r>
            <a:r>
              <a:rPr lang="en-GB" sz="1200" b="1" i="0" kern="1200" dirty="0">
                <a:solidFill>
                  <a:schemeClr val="tx1"/>
                </a:solidFill>
                <a:effectLst/>
                <a:latin typeface="+mn-lt"/>
                <a:ea typeface="+mn-ea"/>
                <a:cs typeface="+mn-cs"/>
              </a:rPr>
              <a:t>project or new</a:t>
            </a:r>
            <a:r>
              <a:rPr lang="en-GB" sz="1200" b="1" i="0" kern="1200" baseline="0" dirty="0">
                <a:solidFill>
                  <a:schemeClr val="tx1"/>
                </a:solidFill>
                <a:effectLst/>
                <a:latin typeface="+mn-lt"/>
                <a:ea typeface="+mn-ea"/>
                <a:cs typeface="+mn-cs"/>
              </a:rPr>
              <a:t> initiative</a:t>
            </a:r>
            <a:r>
              <a:rPr lang="en-GB" sz="1200" b="0" i="0" kern="1200" dirty="0">
                <a:solidFill>
                  <a:schemeClr val="tx1"/>
                </a:solidFill>
                <a:effectLst/>
                <a:latin typeface="+mn-lt"/>
                <a:ea typeface="+mn-ea"/>
                <a:cs typeface="+mn-cs"/>
              </a:rPr>
              <a:t> involving the use of personal </a:t>
            </a:r>
            <a:r>
              <a:rPr lang="en-GB" sz="1200" b="1" i="0" kern="1200" dirty="0">
                <a:solidFill>
                  <a:schemeClr val="tx1"/>
                </a:solidFill>
                <a:effectLst/>
                <a:latin typeface="+mn-lt"/>
                <a:ea typeface="+mn-ea"/>
                <a:cs typeface="+mn-cs"/>
              </a:rPr>
              <a:t>data</a:t>
            </a:r>
            <a:r>
              <a:rPr lang="en-GB" sz="1200" b="0" i="0" kern="1200" dirty="0">
                <a:solidFill>
                  <a:schemeClr val="tx1"/>
                </a:solidFill>
                <a:effectLst/>
                <a:latin typeface="+mn-lt"/>
                <a:ea typeface="+mn-ea"/>
                <a:cs typeface="+mn-cs"/>
              </a:rPr>
              <a:t>. </a:t>
            </a:r>
            <a:r>
              <a:rPr lang="en-GB" dirty="0"/>
              <a:t>it will be up for discussion</a:t>
            </a:r>
            <a:r>
              <a:rPr lang="en-GB" baseline="0" dirty="0"/>
              <a:t> with your Data Protection Officer within your organisation how data relating to coaching and mentoring is kept, by whom, for what and for how long, with decided means of disposal in place in keeping with the organisations data registers and data protection policy. </a:t>
            </a:r>
          </a:p>
          <a:p>
            <a:endParaRPr lang="en-GB" sz="1200" baseline="0" dirty="0"/>
          </a:p>
          <a:p>
            <a:r>
              <a:rPr lang="en-GB" sz="1200" dirty="0"/>
              <a:t>Confidentiality is paramount in the coaching relationship, and the coaching</a:t>
            </a:r>
            <a:r>
              <a:rPr lang="en-GB" sz="1200" baseline="0" dirty="0"/>
              <a:t> agreement is important here to set the scene for how things will work and manage expectations. </a:t>
            </a:r>
          </a:p>
          <a:p>
            <a:endParaRPr lang="en-GB" sz="1200" dirty="0"/>
          </a:p>
          <a:p>
            <a:r>
              <a:rPr lang="en-GB" sz="1200" dirty="0"/>
              <a:t>Ensure the venue is appropriate (quiet, not easily overheard, free from interruptions).</a:t>
            </a:r>
          </a:p>
          <a:p>
            <a:endParaRPr lang="en-GB" dirty="0"/>
          </a:p>
          <a:p>
            <a:pPr>
              <a:buFont typeface="Arial" pitchFamily="34" charset="0"/>
              <a:buChar char="•"/>
            </a:pPr>
            <a:endParaRPr lang="en-GB" baseline="0" dirty="0"/>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40</a:t>
            </a:fld>
            <a:endParaRPr lang="en-GB"/>
          </a:p>
        </p:txBody>
      </p:sp>
    </p:spTree>
    <p:extLst>
      <p:ext uri="{BB962C8B-B14F-4D97-AF65-F5344CB8AC3E}">
        <p14:creationId xmlns:p14="http://schemas.microsoft.com/office/powerpoint/2010/main" val="212783844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None/>
            </a:pPr>
            <a:endParaRPr lang="en-GB" baseline="0" dirty="0"/>
          </a:p>
          <a:p>
            <a:pPr>
              <a:buFont typeface="Arial" pitchFamily="34" charset="0"/>
              <a:buNone/>
            </a:pPr>
            <a:r>
              <a:rPr lang="en-GB" baseline="0" dirty="0"/>
              <a:t>It is very important that the coach is supported and has an opportunity to reflect on their practice and continuing to develop their skills and knowledge. So this needs to be built into data sharing policies and ethical practices consideration where internal coaches for instance share experiences. There is a video around coaching supervision on </a:t>
            </a:r>
            <a:r>
              <a:rPr lang="en-GB" baseline="0" dirty="0" err="1"/>
              <a:t>moodle</a:t>
            </a:r>
            <a:r>
              <a:rPr lang="en-GB" baseline="0" dirty="0"/>
              <a:t> to supplement you on this </a:t>
            </a: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41</a:t>
            </a:fld>
            <a:endParaRPr lang="en-GB"/>
          </a:p>
        </p:txBody>
      </p:sp>
    </p:spTree>
    <p:extLst>
      <p:ext uri="{BB962C8B-B14F-4D97-AF65-F5344CB8AC3E}">
        <p14:creationId xmlns:p14="http://schemas.microsoft.com/office/powerpoint/2010/main" val="41778441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42</a:t>
            </a:fld>
            <a:endParaRPr lang="en-GB"/>
          </a:p>
        </p:txBody>
      </p:sp>
    </p:spTree>
    <p:extLst>
      <p:ext uri="{BB962C8B-B14F-4D97-AF65-F5344CB8AC3E}">
        <p14:creationId xmlns:p14="http://schemas.microsoft.com/office/powerpoint/2010/main" val="35624415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There is not one single overarching professional body for coaching (such as the CIPD for HR).</a:t>
            </a:r>
          </a:p>
          <a:p>
            <a:pPr>
              <a:buFont typeface="Arial" pitchFamily="34" charset="0"/>
              <a:buChar char="•"/>
            </a:pPr>
            <a:endParaRPr lang="en-GB" baseline="0" dirty="0"/>
          </a:p>
          <a:p>
            <a:pPr>
              <a:buFont typeface="Arial" pitchFamily="34" charset="0"/>
              <a:buChar char="•"/>
            </a:pPr>
            <a:r>
              <a:rPr lang="en-GB" baseline="0" dirty="0"/>
              <a:t>The implications of this?</a:t>
            </a:r>
          </a:p>
          <a:p>
            <a:pPr>
              <a:buFont typeface="Arial" pitchFamily="34" charset="0"/>
              <a:buChar char="•"/>
            </a:pPr>
            <a:endParaRPr lang="en-GB" baseline="0" dirty="0"/>
          </a:p>
          <a:p>
            <a:pPr>
              <a:buFont typeface="Arial" pitchFamily="34" charset="0"/>
              <a:buChar char="•"/>
            </a:pPr>
            <a:r>
              <a:rPr lang="en-GB" baseline="0" dirty="0"/>
              <a:t>No consistency</a:t>
            </a:r>
          </a:p>
          <a:p>
            <a:pPr>
              <a:buFont typeface="Arial" pitchFamily="34" charset="0"/>
              <a:buChar char="•"/>
            </a:pPr>
            <a:r>
              <a:rPr lang="en-GB" baseline="0" dirty="0"/>
              <a:t>No code of practice across the board, need to research them to develop coaching and mentoring policies and see which resonates with your organisation and your approach. </a:t>
            </a:r>
          </a:p>
          <a:p>
            <a:pPr>
              <a:buFont typeface="Arial" pitchFamily="34" charset="0"/>
              <a:buChar char="•"/>
            </a:pPr>
            <a:endParaRPr lang="en-GB" baseline="0" dirty="0"/>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43</a:t>
            </a:fld>
            <a:endParaRPr lang="en-GB"/>
          </a:p>
        </p:txBody>
      </p:sp>
    </p:spTree>
    <p:extLst>
      <p:ext uri="{BB962C8B-B14F-4D97-AF65-F5344CB8AC3E}">
        <p14:creationId xmlns:p14="http://schemas.microsoft.com/office/powerpoint/2010/main" val="9815133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Char char="•"/>
            </a:pPr>
            <a:r>
              <a:rPr lang="en-GB" baseline="0" dirty="0"/>
              <a:t>Coaching contract</a:t>
            </a:r>
          </a:p>
          <a:p>
            <a:pPr>
              <a:buFont typeface="Arial" pitchFamily="34" charset="0"/>
              <a:buChar char="•"/>
            </a:pPr>
            <a:endParaRPr lang="en-GB" baseline="0" dirty="0"/>
          </a:p>
          <a:p>
            <a:pPr>
              <a:buFont typeface="Arial" pitchFamily="34" charset="0"/>
              <a:buChar char="•"/>
            </a:pPr>
            <a:r>
              <a:rPr lang="en-GB" baseline="0" dirty="0"/>
              <a:t>Another example on </a:t>
            </a:r>
            <a:r>
              <a:rPr lang="en-GB" baseline="0" dirty="0" err="1"/>
              <a:t>moodle</a:t>
            </a:r>
            <a:r>
              <a:rPr lang="en-GB" baseline="0" dirty="0"/>
              <a:t> that is from an external coaching contract, there are some good examples online devised by the NHS</a:t>
            </a:r>
          </a:p>
          <a:p>
            <a:pPr>
              <a:buFont typeface="Arial" pitchFamily="34" charset="0"/>
              <a:buChar char="•"/>
            </a:pPr>
            <a:endParaRPr lang="en-GB" baseline="0" dirty="0"/>
          </a:p>
          <a:p>
            <a:pPr>
              <a:buFont typeface="Arial" pitchFamily="34" charset="0"/>
              <a:buChar char="•"/>
            </a:pPr>
            <a:r>
              <a:rPr lang="en-GB" baseline="0" dirty="0"/>
              <a:t>Coaching agreements agree expectations and roles and responsibilities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44</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45</a:t>
            </a:fld>
            <a:endParaRPr lang="en-GB"/>
          </a:p>
        </p:txBody>
      </p:sp>
    </p:spTree>
    <p:extLst>
      <p:ext uri="{BB962C8B-B14F-4D97-AF65-F5344CB8AC3E}">
        <p14:creationId xmlns:p14="http://schemas.microsoft.com/office/powerpoint/2010/main" val="227274017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You’ll see from the resources on Moodle and your own research that there are wide ranging benefits, to the </a:t>
            </a:r>
            <a:r>
              <a:rPr lang="en-GB" dirty="0" err="1"/>
              <a:t>coachee</a:t>
            </a:r>
            <a:r>
              <a:rPr lang="en-GB" dirty="0"/>
              <a:t>/coach,</a:t>
            </a:r>
            <a:r>
              <a:rPr lang="en-GB" baseline="0" dirty="0"/>
              <a:t> mentee/mentor, the organisation and other stakeholders</a:t>
            </a:r>
          </a:p>
          <a:p>
            <a:endParaRPr lang="en-GB" baseline="0" dirty="0"/>
          </a:p>
          <a:p>
            <a:r>
              <a:rPr lang="en-GB" dirty="0"/>
              <a:t>Separate these out in your assignment to those that benefit the </a:t>
            </a:r>
            <a:r>
              <a:rPr lang="en-GB" dirty="0" err="1"/>
              <a:t>coachee</a:t>
            </a:r>
            <a:r>
              <a:rPr lang="en-GB" dirty="0"/>
              <a:t> and mentee, increased confidence, job satisfaction and fulfilment, a feeling of mastery: many of you will be familiar with Dan Pinks concept of mastery, autonomy and purpose, worth a look when considering how motivation at work affects our productivity.  And then move onto those that benefit the coach/mentor, certainly in the case of line manager coaching, giving time to save time, better communication within teams, a more engaged team. </a:t>
            </a:r>
          </a:p>
          <a:p>
            <a:endParaRPr lang="en-GB" dirty="0"/>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46</a:t>
            </a:fld>
            <a:endParaRPr lang="en-GB"/>
          </a:p>
        </p:txBody>
      </p:sp>
    </p:spTree>
    <p:extLst>
      <p:ext uri="{BB962C8B-B14F-4D97-AF65-F5344CB8AC3E}">
        <p14:creationId xmlns:p14="http://schemas.microsoft.com/office/powerpoint/2010/main" val="27744283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you develop employees, they become more engaged, motivated, productivity and creativity increase etc, looking at future aspirations therefore could mean they leave your organisation,</a:t>
            </a:r>
            <a:r>
              <a:rPr lang="en-GB" baseline="0" dirty="0"/>
              <a:t> but wouldn’t you rather that than employees who are disengaged, unfulfilled and lacking in self awareness and enthusiasm? Conversely if employees feel supported, invested in, have a voice, they may well be more inclined to be loyal and want to develop with the organisational goals in mind.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There could be impacts of increased retention rates, productivity, creativity – more innovation, in turn makes organisation more agile and may have the edge over competitors, could be more attractive to new talent also. Have a good look through the resources on </a:t>
            </a:r>
            <a:r>
              <a:rPr lang="en-GB" baseline="0" dirty="0" err="1"/>
              <a:t>moodle</a:t>
            </a:r>
            <a:r>
              <a:rPr lang="en-GB" baseline="0" dirty="0"/>
              <a:t> and conduct your own research here and make sure you underpin your points a good mix of subject experts, academic references and recent works. </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47</a:t>
            </a:fld>
            <a:endParaRPr lang="en-GB"/>
          </a:p>
        </p:txBody>
      </p:sp>
    </p:spTree>
    <p:extLst>
      <p:ext uri="{BB962C8B-B14F-4D97-AF65-F5344CB8AC3E}">
        <p14:creationId xmlns:p14="http://schemas.microsoft.com/office/powerpoint/2010/main" val="305976425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5523">
              <a:buFont typeface="Arial" pitchFamily="34" charset="0"/>
              <a:buNone/>
              <a:defRPr/>
            </a:pPr>
            <a:endParaRPr lang="en-GB" baseline="0" dirty="0"/>
          </a:p>
          <a:p>
            <a:pPr defTabSz="935523">
              <a:buFont typeface="Arial" pitchFamily="34" charset="0"/>
              <a:buNone/>
              <a:defRPr/>
            </a:pPr>
            <a:r>
              <a:rPr lang="en-GB" baseline="0" dirty="0"/>
              <a:t>If you don’t currently have any C and M in your organisation then please begin with taking a look at your induction/supervision policies and begin your conversations around those as often buddy systems are involved at induction for instance and coaching may be present as part of a performance management approach. </a:t>
            </a:r>
          </a:p>
          <a:p>
            <a:pPr defTabSz="935523">
              <a:buFont typeface="Arial" pitchFamily="34" charset="0"/>
              <a:buNone/>
              <a:defRPr/>
            </a:pPr>
            <a:endParaRPr lang="en-GB" baseline="0" dirty="0"/>
          </a:p>
          <a:p>
            <a:pPr defTabSz="935523">
              <a:buFont typeface="Arial" pitchFamily="34" charset="0"/>
              <a:buNone/>
              <a:defRPr/>
            </a:pPr>
            <a:endParaRPr lang="en-GB" baseline="0" dirty="0"/>
          </a:p>
          <a:p>
            <a:pPr defTabSz="935523">
              <a:buFont typeface="Arial" pitchFamily="34" charset="0"/>
              <a:buNone/>
              <a:defRPr/>
            </a:pPr>
            <a:endParaRPr lang="en-GB" baseline="0" dirty="0"/>
          </a:p>
          <a:p>
            <a:pPr defTabSz="935523">
              <a:buFont typeface="Arial" pitchFamily="34" charset="0"/>
              <a:buNone/>
              <a:defRPr/>
            </a:pPr>
            <a:r>
              <a:rPr lang="en-GB" baseline="0" dirty="0"/>
              <a:t>In number 3: CIPD Profession map, it’s the People Practise section that is quite straightforward in assessing where you are currently and the next steps in developing your skills and knowledge in this core knowledge area </a:t>
            </a:r>
          </a:p>
        </p:txBody>
      </p:sp>
      <p:sp>
        <p:nvSpPr>
          <p:cNvPr id="4" name="Slide Number Placeholder 3"/>
          <p:cNvSpPr>
            <a:spLocks noGrp="1"/>
          </p:cNvSpPr>
          <p:nvPr>
            <p:ph type="sldNum" sz="quarter" idx="10"/>
          </p:nvPr>
        </p:nvSpPr>
        <p:spPr/>
        <p:txBody>
          <a:bodyPr/>
          <a:lstStyle/>
          <a:p>
            <a:fld id="{AB911E23-5E08-44A2-B5F0-2402F0DB9BB7}" type="slidenum">
              <a:rPr lang="en-US" smtClean="0"/>
              <a:pPr/>
              <a:t>48</a:t>
            </a:fld>
            <a:endParaRPr lang="en-US"/>
          </a:p>
        </p:txBody>
      </p:sp>
    </p:spTree>
    <p:extLst>
      <p:ext uri="{BB962C8B-B14F-4D97-AF65-F5344CB8AC3E}">
        <p14:creationId xmlns:p14="http://schemas.microsoft.com/office/powerpoint/2010/main" val="110860386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aseline="0" dirty="0"/>
              <a:t>As touched on before, this presentation is laid out labelled with the Learning Objectives as went along.  </a:t>
            </a:r>
            <a:r>
              <a:rPr lang="en-GB" altLang="en-US" b="1" baseline="0" dirty="0"/>
              <a:t>In the layout of your assignment please as per the mark sheet criteria and label each section as such. </a:t>
            </a:r>
          </a:p>
          <a:p>
            <a:endParaRPr lang="en-GB" altLang="en-US" dirty="0"/>
          </a:p>
          <a:p>
            <a:pPr>
              <a:buFont typeface="Arial" charset="0"/>
              <a:buNone/>
            </a:pPr>
            <a:r>
              <a:rPr lang="en-GB" altLang="en-US" baseline="0" dirty="0"/>
              <a:t>Mixture of resources on Moodle for you.</a:t>
            </a:r>
          </a:p>
          <a:p>
            <a:pPr>
              <a:buFont typeface="Arial" charset="0"/>
              <a:buNone/>
            </a:pPr>
            <a:endParaRPr lang="en-GB" altLang="en-US" baseline="0" dirty="0"/>
          </a:p>
          <a:p>
            <a:pPr>
              <a:buFont typeface="Arial" charset="0"/>
              <a:buNone/>
            </a:pPr>
            <a:r>
              <a:rPr lang="en-GB" altLang="en-US" baseline="0" dirty="0"/>
              <a:t>Read all the articles on Moodle, Listen to the </a:t>
            </a:r>
            <a:r>
              <a:rPr lang="en-GB" altLang="en-US" baseline="0" dirty="0" err="1"/>
              <a:t>Youtube</a:t>
            </a:r>
            <a:r>
              <a:rPr lang="en-GB" altLang="en-US" baseline="0" dirty="0"/>
              <a:t> clips and podcasts and develop your reading and research from there.  The CIPD Coaching and Mentoring Factsheet is the best place to start. </a:t>
            </a:r>
          </a:p>
          <a:p>
            <a:pPr>
              <a:buFont typeface="Arial" charset="0"/>
              <a:buNone/>
            </a:pPr>
            <a:endParaRPr lang="en-GB" altLang="en-US" baseline="0" dirty="0"/>
          </a:p>
          <a:p>
            <a:pPr>
              <a:buFont typeface="Arial" charset="0"/>
              <a:buNone/>
            </a:pPr>
            <a:endParaRPr lang="en-GB" altLang="en-US" baseline="0" dirty="0"/>
          </a:p>
          <a:p>
            <a:pPr>
              <a:buFont typeface="Arial" charset="0"/>
              <a:buNone/>
            </a:pPr>
            <a:endParaRPr lang="en-GB" altLang="en-US" baseline="0" dirty="0"/>
          </a:p>
          <a:p>
            <a:pPr>
              <a:buFont typeface="Arial" charset="0"/>
              <a:buNone/>
            </a:pPr>
            <a:r>
              <a:rPr lang="en-GB" altLang="en-US" baseline="0" dirty="0"/>
              <a:t>Points to note:</a:t>
            </a:r>
          </a:p>
          <a:p>
            <a:pPr>
              <a:buFont typeface="Arial" charset="0"/>
              <a:buNone/>
            </a:pPr>
            <a:endParaRPr lang="en-GB" altLang="en-US" baseline="0" dirty="0"/>
          </a:p>
          <a:p>
            <a:pPr>
              <a:buFont typeface="Arial" charset="0"/>
              <a:buNone/>
            </a:pPr>
            <a:r>
              <a:rPr lang="en-GB" altLang="en-US" baseline="0" dirty="0"/>
              <a:t>1.1 Use the academic viewpoints document to touch on the key writings in this field. Compare definitions and explore the origins of both coaching and mentoring</a:t>
            </a:r>
          </a:p>
          <a:p>
            <a:pPr>
              <a:buFont typeface="Arial" charset="0"/>
              <a:buNone/>
            </a:pPr>
            <a:endParaRPr lang="en-GB" altLang="en-US" baseline="0" dirty="0"/>
          </a:p>
          <a:p>
            <a:pPr>
              <a:buFont typeface="Arial" charset="0"/>
              <a:buNone/>
            </a:pPr>
            <a:r>
              <a:rPr lang="en-GB" altLang="en-US" baseline="0" dirty="0"/>
              <a:t>1.2  - take real care in comparing and contrasting coaching and mentoring, locus of control, the relationships involved, formality, frequency of meetings etc. and your writing in this section should involve the consideration of a hybrid approach</a:t>
            </a:r>
          </a:p>
          <a:p>
            <a:pPr>
              <a:buFont typeface="Arial" charset="0"/>
              <a:buNone/>
            </a:pPr>
            <a:endParaRPr lang="en-GB" altLang="en-US" baseline="0" dirty="0"/>
          </a:p>
          <a:p>
            <a:pPr>
              <a:buFont typeface="Arial" charset="0"/>
              <a:buNone/>
            </a:pPr>
            <a:r>
              <a:rPr lang="en-GB" altLang="en-US" baseline="0" dirty="0"/>
              <a:t>2.1 – there are documents on Moodle describing the different types and application of Coaching and mentoring, e.g. executive, line manager, peer coaching and one to one, reverse and peer mentoring, are examples. Need 3 of each, describe what they are how they are applied and link in models that can be used. </a:t>
            </a:r>
          </a:p>
          <a:p>
            <a:pPr>
              <a:buFont typeface="Arial" charset="0"/>
              <a:buNone/>
            </a:pPr>
            <a:endParaRPr lang="en-GB" altLang="en-US" baseline="0" dirty="0"/>
          </a:p>
          <a:p>
            <a:pPr>
              <a:buFont typeface="Arial" charset="0"/>
              <a:buNone/>
            </a:pPr>
            <a:r>
              <a:rPr lang="en-GB" altLang="en-US" baseline="0" dirty="0"/>
              <a:t>2.2 line managers as coaches and mentors – thoroughly discuss the benefits and the drawbacks of this. </a:t>
            </a:r>
          </a:p>
          <a:p>
            <a:pPr>
              <a:buFont typeface="Arial" charset="0"/>
              <a:buNone/>
            </a:pPr>
            <a:endParaRPr lang="en-GB" altLang="en-US" baseline="0" dirty="0"/>
          </a:p>
          <a:p>
            <a:pPr>
              <a:buFont typeface="Arial" charset="0"/>
              <a:buNone/>
            </a:pPr>
            <a:r>
              <a:rPr lang="en-GB" altLang="en-US" baseline="0" dirty="0"/>
              <a:t>2.3 – need to touch on how your assessment factors in the pandemic.  There is a separate folder on Moodle entitled “ coaching and mentoring in a crisis” with several articles for you.  </a:t>
            </a:r>
          </a:p>
          <a:p>
            <a:pPr>
              <a:buFont typeface="Arial" charset="0"/>
              <a:buNone/>
            </a:pPr>
            <a:endParaRPr lang="en-GB" altLang="en-US" baseline="0" dirty="0"/>
          </a:p>
          <a:p>
            <a:pPr>
              <a:buFont typeface="Arial" charset="0"/>
              <a:buNone/>
            </a:pPr>
            <a:r>
              <a:rPr lang="en-GB" altLang="en-US" baseline="0" dirty="0"/>
              <a:t>3.1 and 3.2: lots of resources on </a:t>
            </a:r>
            <a:r>
              <a:rPr lang="en-GB" altLang="en-US" baseline="0" dirty="0" err="1"/>
              <a:t>moodle</a:t>
            </a:r>
            <a:r>
              <a:rPr lang="en-GB" altLang="en-US" baseline="0" dirty="0"/>
              <a:t> for you, separate this out in your writing between coach/mentor, </a:t>
            </a:r>
            <a:r>
              <a:rPr lang="en-GB" altLang="en-US" baseline="0" dirty="0" err="1"/>
              <a:t>coachee</a:t>
            </a:r>
            <a:r>
              <a:rPr lang="en-GB" altLang="en-US" baseline="0" dirty="0"/>
              <a:t>/mentee and for 3.2 the organisational benefits</a:t>
            </a:r>
          </a:p>
          <a:p>
            <a:pPr>
              <a:buFont typeface="Arial" charset="0"/>
              <a:buNone/>
            </a:pPr>
            <a:endParaRPr lang="en-GB" altLang="en-US" baseline="0" dirty="0"/>
          </a:p>
          <a:p>
            <a:pPr defTabSz="935523">
              <a:buFont typeface="Arial" pitchFamily="34" charset="0"/>
              <a:buChar char="•"/>
              <a:defRPr/>
            </a:pPr>
            <a:r>
              <a:rPr lang="en-GB" baseline="0" dirty="0"/>
              <a:t>Anything unsure of our would like additional guidance, </a:t>
            </a:r>
            <a:r>
              <a:rPr lang="en-GB" baseline="0"/>
              <a:t>please ask. </a:t>
            </a:r>
          </a:p>
          <a:p>
            <a:pPr defTabSz="935523">
              <a:buFont typeface="Arial" pitchFamily="34" charset="0"/>
              <a:buChar char="•"/>
              <a:defRPr/>
            </a:pPr>
            <a:endParaRPr lang="en-GB" altLang="en-US" b="1" baseline="0" dirty="0"/>
          </a:p>
          <a:p>
            <a:pPr marL="0" marR="0" lvl="0" indent="0" algn="l" defTabSz="935523" rtl="0" eaLnBrk="1" fontAlgn="auto" latinLnBrk="0" hangingPunct="1">
              <a:lnSpc>
                <a:spcPct val="100000"/>
              </a:lnSpc>
              <a:spcBef>
                <a:spcPts val="0"/>
              </a:spcBef>
              <a:spcAft>
                <a:spcPts val="0"/>
              </a:spcAft>
              <a:buClrTx/>
              <a:buSzTx/>
              <a:buFont typeface="Arial" pitchFamily="34" charset="0"/>
              <a:buChar char="•"/>
              <a:tabLst/>
              <a:defRPr/>
            </a:pPr>
            <a:r>
              <a:rPr lang="en-GB" altLang="en-US" b="1" baseline="0" dirty="0"/>
              <a:t>Assignments due in 17</a:t>
            </a:r>
            <a:r>
              <a:rPr lang="en-GB" altLang="en-US" b="1" baseline="30000" dirty="0"/>
              <a:t>th</a:t>
            </a:r>
            <a:r>
              <a:rPr lang="en-GB" altLang="en-US" b="1" baseline="0" dirty="0"/>
              <a:t> May, workshop 2 will be held on 5</a:t>
            </a:r>
            <a:r>
              <a:rPr lang="en-GB" altLang="en-US" b="1" baseline="30000" dirty="0"/>
              <a:t>th</a:t>
            </a:r>
            <a:r>
              <a:rPr lang="en-GB" altLang="en-US" b="1" baseline="0" dirty="0"/>
              <a:t> May, whether this will be online I cannot say at this point, but will keep you posted. </a:t>
            </a:r>
            <a:endParaRPr lang="en-GB" baseline="0" dirty="0"/>
          </a:p>
          <a:p>
            <a:pPr>
              <a:buFont typeface="Arial" charset="0"/>
              <a:buNone/>
            </a:pPr>
            <a:endParaRPr lang="en-GB" altLang="en-US" baseline="0" dirty="0"/>
          </a:p>
          <a:p>
            <a:pPr>
              <a:buFont typeface="Arial" charset="0"/>
              <a:buNone/>
            </a:pPr>
            <a:endParaRPr lang="en-GB" altLang="en-US" baseline="0"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6355" indent="-287059">
              <a:defRPr>
                <a:solidFill>
                  <a:schemeClr val="tx1"/>
                </a:solidFill>
                <a:latin typeface="Arial" panose="020B0604020202020204" pitchFamily="34" charset="0"/>
              </a:defRPr>
            </a:lvl2pPr>
            <a:lvl3pPr marL="1148237" indent="-229647">
              <a:defRPr>
                <a:solidFill>
                  <a:schemeClr val="tx1"/>
                </a:solidFill>
                <a:latin typeface="Arial" panose="020B0604020202020204" pitchFamily="34" charset="0"/>
              </a:defRPr>
            </a:lvl3pPr>
            <a:lvl4pPr marL="1607532" indent="-229647">
              <a:defRPr>
                <a:solidFill>
                  <a:schemeClr val="tx1"/>
                </a:solidFill>
                <a:latin typeface="Arial" panose="020B0604020202020204" pitchFamily="34" charset="0"/>
              </a:defRPr>
            </a:lvl4pPr>
            <a:lvl5pPr marL="2066827" indent="-229647">
              <a:defRPr>
                <a:solidFill>
                  <a:schemeClr val="tx1"/>
                </a:solidFill>
                <a:latin typeface="Arial" panose="020B0604020202020204" pitchFamily="34" charset="0"/>
              </a:defRPr>
            </a:lvl5pPr>
            <a:lvl6pPr marL="2526122" indent="-229647" eaLnBrk="0" fontAlgn="base" hangingPunct="0">
              <a:spcBef>
                <a:spcPct val="0"/>
              </a:spcBef>
              <a:spcAft>
                <a:spcPct val="0"/>
              </a:spcAft>
              <a:defRPr>
                <a:solidFill>
                  <a:schemeClr val="tx1"/>
                </a:solidFill>
                <a:latin typeface="Arial" panose="020B0604020202020204" pitchFamily="34" charset="0"/>
              </a:defRPr>
            </a:lvl6pPr>
            <a:lvl7pPr marL="2985416" indent="-229647" eaLnBrk="0" fontAlgn="base" hangingPunct="0">
              <a:spcBef>
                <a:spcPct val="0"/>
              </a:spcBef>
              <a:spcAft>
                <a:spcPct val="0"/>
              </a:spcAft>
              <a:defRPr>
                <a:solidFill>
                  <a:schemeClr val="tx1"/>
                </a:solidFill>
                <a:latin typeface="Arial" panose="020B0604020202020204" pitchFamily="34" charset="0"/>
              </a:defRPr>
            </a:lvl7pPr>
            <a:lvl8pPr marL="3444711" indent="-229647" eaLnBrk="0" fontAlgn="base" hangingPunct="0">
              <a:spcBef>
                <a:spcPct val="0"/>
              </a:spcBef>
              <a:spcAft>
                <a:spcPct val="0"/>
              </a:spcAft>
              <a:defRPr>
                <a:solidFill>
                  <a:schemeClr val="tx1"/>
                </a:solidFill>
                <a:latin typeface="Arial" panose="020B0604020202020204" pitchFamily="34" charset="0"/>
              </a:defRPr>
            </a:lvl8pPr>
            <a:lvl9pPr marL="3904006" indent="-229647"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49</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39630578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25/03/2021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25/03/2021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25/03/2021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25/03/2021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2743186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a:xfrm>
            <a:off x="405673" y="414212"/>
            <a:ext cx="3582643" cy="216000"/>
          </a:xfrm>
          <a:prstGeom prst="rect">
            <a:avLst/>
          </a:prstGeom>
        </p:spPr>
        <p:txBody>
          <a:bodyPr/>
          <a:lstStyle/>
          <a:p>
            <a:r>
              <a:rPr lang="en-US"/>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bars – Two columns</a:t>
            </a: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5330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slideLayout" Target="../slideLayouts/slideLayout1.xml"/><Relationship Id="rId7" Type="http://schemas.openxmlformats.org/officeDocument/2006/relationships/image" Target="../media/image8.jpeg"/><Relationship Id="rId12" Type="http://schemas.openxmlformats.org/officeDocument/2006/relationships/image" Target="../media/image13.jpeg"/><Relationship Id="rId17" Type="http://schemas.openxmlformats.org/officeDocument/2006/relationships/image" Target="../media/image6.png"/><Relationship Id="rId2" Type="http://schemas.openxmlformats.org/officeDocument/2006/relationships/audio" Target="../media/media2.m4a"/><Relationship Id="rId16" Type="http://schemas.openxmlformats.org/officeDocument/2006/relationships/image" Target="../media/image17.jpeg"/><Relationship Id="rId1" Type="http://schemas.microsoft.com/office/2007/relationships/media" Target="../media/media2.m4a"/><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hyperlink" Target="mailto:Sharon.Atkins@uwtsd.ac.uk" TargetMode="External"/><Relationship Id="rId15" Type="http://schemas.openxmlformats.org/officeDocument/2006/relationships/image" Target="../media/image16.png"/><Relationship Id="rId10" Type="http://schemas.openxmlformats.org/officeDocument/2006/relationships/image" Target="../media/image11.jpeg"/><Relationship Id="rId4" Type="http://schemas.openxmlformats.org/officeDocument/2006/relationships/notesSlide" Target="../notesSlides/notesSlide2.xml"/><Relationship Id="rId9" Type="http://schemas.openxmlformats.org/officeDocument/2006/relationships/image" Target="../media/image10.png"/><Relationship Id="rId14" Type="http://schemas.openxmlformats.org/officeDocument/2006/relationships/image" Target="../media/image15.pn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3.xml"/><Relationship Id="rId7" Type="http://schemas.openxmlformats.org/officeDocument/2006/relationships/hyperlink" Target="https://creativecommons.org/licenses/by-nc-nd/3.0/"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uburbancorrespondent.blogspot.com/2016/02/any-favorites.html" TargetMode="External"/><Relationship Id="rId5" Type="http://schemas.openxmlformats.org/officeDocument/2006/relationships/image" Target="../media/image18.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3.xml"/><Relationship Id="rId7" Type="http://schemas.openxmlformats.org/officeDocument/2006/relationships/image" Target="../media/image19.jpe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nc-nd/3.0/" TargetMode="External"/><Relationship Id="rId5" Type="http://schemas.openxmlformats.org/officeDocument/2006/relationships/hyperlink" Target="http://suburbancorrespondent.blogspot.com/2016/02/any-favorites.html" TargetMode="Externa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20.jpeg"/><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21.jpeg"/><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jpeg"/><Relationship Id="rId3" Type="http://schemas.openxmlformats.org/officeDocument/2006/relationships/slideLayout" Target="../slideLayouts/slideLayout13.xml"/><Relationship Id="rId7" Type="http://schemas.openxmlformats.org/officeDocument/2006/relationships/image" Target="../media/image22.png"/><Relationship Id="rId12" Type="http://schemas.openxmlformats.org/officeDocument/2006/relationships/image" Target="../media/image27.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creativecommons.org/licenses/by-nc-nd/3.0/" TargetMode="External"/><Relationship Id="rId11" Type="http://schemas.openxmlformats.org/officeDocument/2006/relationships/image" Target="../media/image26.png"/><Relationship Id="rId5" Type="http://schemas.openxmlformats.org/officeDocument/2006/relationships/hyperlink" Target="http://suburbancorrespondent.blogspot.com/2016/02/any-favorites.html" TargetMode="External"/><Relationship Id="rId15" Type="http://schemas.openxmlformats.org/officeDocument/2006/relationships/image" Target="../media/image6.png"/><Relationship Id="rId10" Type="http://schemas.openxmlformats.org/officeDocument/2006/relationships/image" Target="../media/image25.png"/><Relationship Id="rId4" Type="http://schemas.openxmlformats.org/officeDocument/2006/relationships/notesSlide" Target="../notesSlides/notesSlide7.xml"/><Relationship Id="rId9" Type="http://schemas.openxmlformats.org/officeDocument/2006/relationships/image" Target="../media/image24.png"/><Relationship Id="rId14" Type="http://schemas.openxmlformats.org/officeDocument/2006/relationships/image" Target="../media/image2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5" Type="http://schemas.openxmlformats.org/officeDocument/2006/relationships/image" Target="../media/image3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hyperlink" Target="https://www.cipd.co.uk/Community/blogs/b/cipd_events/posts/the-coaching-mindset" TargetMode="Externa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6.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9.xml"/><Relationship Id="rId1" Type="http://schemas.openxmlformats.org/officeDocument/2006/relationships/slideLayout" Target="../slideLayouts/slideLayout13.xml"/><Relationship Id="rId5" Type="http://schemas.openxmlformats.org/officeDocument/2006/relationships/hyperlink" Target="https://creativecommons.org/licenses/by/3.0/" TargetMode="External"/><Relationship Id="rId4" Type="http://schemas.openxmlformats.org/officeDocument/2006/relationships/hyperlink" Target="http://bluesyemre.com/2013/01/10/20-ideas-for-content-that-people-love-to-share-on-social-media"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esheninger.blogspot.com/2014/04/inquiry-based-constructivist-learning.html" TargetMode="External"/><Relationship Id="rId5" Type="http://schemas.openxmlformats.org/officeDocument/2006/relationships/image" Target="../media/image34.jp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6.png"/><Relationship Id="rId2" Type="http://schemas.microsoft.com/office/2007/relationships/media" Target="../media/media11.m4a"/><Relationship Id="rId1" Type="http://schemas.openxmlformats.org/officeDocument/2006/relationships/video" Target="https://www.youtube.com/embed/Hwn_W-X2Rds" TargetMode="External"/><Relationship Id="rId6" Type="http://schemas.openxmlformats.org/officeDocument/2006/relationships/image" Target="../media/image35.jpeg"/><Relationship Id="rId5" Type="http://schemas.openxmlformats.org/officeDocument/2006/relationships/notesSlide" Target="../notesSlides/notesSlide25.xml"/><Relationship Id="rId4"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audio" Target="../media/media12.m4a"/><Relationship Id="rId7" Type="http://schemas.openxmlformats.org/officeDocument/2006/relationships/image" Target="../media/image6.png"/><Relationship Id="rId2" Type="http://schemas.microsoft.com/office/2007/relationships/media" Target="../media/media12.m4a"/><Relationship Id="rId1" Type="http://schemas.openxmlformats.org/officeDocument/2006/relationships/video" Target="https://www.youtube.com/embed/gSblCm6XpLo" TargetMode="External"/><Relationship Id="rId6" Type="http://schemas.openxmlformats.org/officeDocument/2006/relationships/image" Target="../media/image36.jpeg"/><Relationship Id="rId5" Type="http://schemas.openxmlformats.org/officeDocument/2006/relationships/notesSlide" Target="../notesSlides/notesSlide26.xml"/><Relationship Id="rId4"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7.png"/><Relationship Id="rId5" Type="http://schemas.openxmlformats.org/officeDocument/2006/relationships/hyperlink" Target="https://www.youtube.com/watch?v=tnm3VwfX7Gs" TargetMode="External"/><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6.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6.png"/><Relationship Id="rId5" Type="http://schemas.openxmlformats.org/officeDocument/2006/relationships/image" Target="../media/image38.jp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6.png"/><Relationship Id="rId5" Type="http://schemas.openxmlformats.org/officeDocument/2006/relationships/image" Target="../media/image39.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4.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6.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9.xml"/><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6.png"/><Relationship Id="rId4"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6.png"/><Relationship Id="rId4"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6.png"/><Relationship Id="rId4"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6.png"/><Relationship Id="rId4" Type="http://schemas.openxmlformats.org/officeDocument/2006/relationships/notesSlide" Target="../notesSlides/notesSlide4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029620"/>
            <a:ext cx="7772400" cy="1470025"/>
          </a:xfrm>
        </p:spPr>
        <p:txBody>
          <a:bodyPr>
            <a:normAutofit/>
          </a:bodyPr>
          <a:lstStyle/>
          <a:p>
            <a:r>
              <a:rPr lang="en-GB" dirty="0">
                <a:solidFill>
                  <a:schemeClr val="bg1"/>
                </a:solidFill>
              </a:rPr>
              <a:t>    CIPD Diploma in Applied HR</a:t>
            </a:r>
          </a:p>
        </p:txBody>
      </p:sp>
      <p:sp>
        <p:nvSpPr>
          <p:cNvPr id="5" name="Subtitle 4"/>
          <p:cNvSpPr>
            <a:spLocks noGrp="1"/>
          </p:cNvSpPr>
          <p:nvPr>
            <p:ph type="subTitle" idx="1"/>
          </p:nvPr>
        </p:nvSpPr>
        <p:spPr>
          <a:xfrm>
            <a:off x="1544419" y="1340768"/>
            <a:ext cx="6400800" cy="1752600"/>
          </a:xfrm>
        </p:spPr>
        <p:txBody>
          <a:bodyPr>
            <a:normAutofit lnSpcReduction="10000"/>
          </a:bodyPr>
          <a:lstStyle/>
          <a:p>
            <a:r>
              <a:rPr lang="en-GB" sz="4000" b="1" dirty="0">
                <a:solidFill>
                  <a:schemeClr val="accent6"/>
                </a:solidFill>
              </a:rPr>
              <a:t>Understanding Coaching &amp; Mentoring in the Organisation </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pic>
        <p:nvPicPr>
          <p:cNvPr id="6" name="Audio 5">
            <a:hlinkClick r:id="" action="ppaction://media"/>
            <a:extLst>
              <a:ext uri="{FF2B5EF4-FFF2-40B4-BE49-F238E27FC236}">
                <a16:creationId xmlns:a16="http://schemas.microsoft.com/office/drawing/2014/main" id="{1081545A-55E8-1245-9623-A914B398F8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193330590"/>
      </p:ext>
    </p:extLst>
  </p:cSld>
  <p:clrMapOvr>
    <a:masterClrMapping/>
  </p:clrMapOvr>
  <mc:AlternateContent xmlns:mc="http://schemas.openxmlformats.org/markup-compatibility/2006">
    <mc:Choice xmlns:p14="http://schemas.microsoft.com/office/powerpoint/2010/main" Requires="p14">
      <p:transition spd="slow" p14:dur="2000" advTm="8246"/>
    </mc:Choice>
    <mc:Fallback>
      <p:transition spd="slow" advTm="8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B4E7-C089-432C-9A99-197861410A10}"/>
              </a:ext>
            </a:extLst>
          </p:cNvPr>
          <p:cNvSpPr>
            <a:spLocks noGrp="1"/>
          </p:cNvSpPr>
          <p:nvPr>
            <p:ph type="ctrTitle"/>
          </p:nvPr>
        </p:nvSpPr>
        <p:spPr>
          <a:xfrm>
            <a:off x="1142999" y="860339"/>
            <a:ext cx="6858000" cy="1273223"/>
          </a:xfrm>
        </p:spPr>
        <p:txBody>
          <a:bodyPr>
            <a:normAutofit fontScale="90000"/>
          </a:bodyPr>
          <a:lstStyle/>
          <a:p>
            <a:r>
              <a:rPr lang="en-GB" sz="2400" b="1" dirty="0"/>
              <a:t>Sharon Atkins</a:t>
            </a:r>
            <a:br>
              <a:rPr lang="en-GB" sz="2400" b="1" dirty="0"/>
            </a:br>
            <a:r>
              <a:rPr lang="en-GB" sz="2400" dirty="0"/>
              <a:t>MA HRM, Chartered MCIPD, </a:t>
            </a:r>
            <a:br>
              <a:rPr lang="en-GB" sz="2400" dirty="0"/>
            </a:br>
            <a:r>
              <a:rPr lang="en-GB" sz="2400" dirty="0"/>
              <a:t>L7 Coaching and Mentoring </a:t>
            </a:r>
            <a:br>
              <a:rPr lang="en-GB" sz="2400" dirty="0"/>
            </a:br>
            <a:r>
              <a:rPr lang="en-GB" sz="1650" dirty="0"/>
              <a:t>HR Manager and Company Secretary at Faith in Families </a:t>
            </a:r>
          </a:p>
        </p:txBody>
      </p:sp>
      <p:sp>
        <p:nvSpPr>
          <p:cNvPr id="3" name="Subtitle 2">
            <a:extLst>
              <a:ext uri="{FF2B5EF4-FFF2-40B4-BE49-F238E27FC236}">
                <a16:creationId xmlns:a16="http://schemas.microsoft.com/office/drawing/2014/main" id="{F230223E-BC3A-46B1-A202-EF4FD755B6CA}"/>
              </a:ext>
            </a:extLst>
          </p:cNvPr>
          <p:cNvSpPr>
            <a:spLocks noGrp="1"/>
          </p:cNvSpPr>
          <p:nvPr>
            <p:ph type="subTitle" idx="1"/>
          </p:nvPr>
        </p:nvSpPr>
        <p:spPr>
          <a:xfrm>
            <a:off x="128758" y="2378505"/>
            <a:ext cx="2497016" cy="1241822"/>
          </a:xfrm>
        </p:spPr>
        <p:txBody>
          <a:bodyPr>
            <a:normAutofit/>
          </a:bodyPr>
          <a:lstStyle/>
          <a:p>
            <a:pPr algn="l"/>
            <a:r>
              <a:rPr lang="en-GB" sz="1500" b="1" dirty="0">
                <a:solidFill>
                  <a:schemeClr val="tx1"/>
                </a:solidFill>
              </a:rPr>
              <a:t>Places where</a:t>
            </a:r>
          </a:p>
          <a:p>
            <a:pPr algn="l"/>
            <a:r>
              <a:rPr lang="en-GB" sz="1500" b="1" dirty="0">
                <a:solidFill>
                  <a:schemeClr val="tx1"/>
                </a:solidFill>
              </a:rPr>
              <a:t>I have worked/ volunteered: </a:t>
            </a:r>
          </a:p>
        </p:txBody>
      </p:sp>
      <p:sp>
        <p:nvSpPr>
          <p:cNvPr id="13" name="Subtitle 2">
            <a:extLst>
              <a:ext uri="{FF2B5EF4-FFF2-40B4-BE49-F238E27FC236}">
                <a16:creationId xmlns:a16="http://schemas.microsoft.com/office/drawing/2014/main" id="{0E6B2D61-15C3-4CB0-B604-5AD2476208B5}"/>
              </a:ext>
            </a:extLst>
          </p:cNvPr>
          <p:cNvSpPr txBox="1">
            <a:spLocks/>
          </p:cNvSpPr>
          <p:nvPr/>
        </p:nvSpPr>
        <p:spPr>
          <a:xfrm>
            <a:off x="128758" y="5379839"/>
            <a:ext cx="3655805" cy="1241822"/>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500" b="1" dirty="0"/>
              <a:t>Contact details:</a:t>
            </a:r>
          </a:p>
          <a:p>
            <a:pPr algn="l"/>
            <a:r>
              <a:rPr lang="en-GB" sz="1500" b="1" dirty="0"/>
              <a:t>Email: </a:t>
            </a:r>
            <a:r>
              <a:rPr lang="en-GB" sz="1500" b="1" dirty="0">
                <a:hlinkClick r:id="rId5"/>
              </a:rPr>
              <a:t>Sharon.Atkins@uwtsd.ac.uk</a:t>
            </a:r>
            <a:r>
              <a:rPr lang="en-GB" sz="1500" b="1" dirty="0"/>
              <a:t> </a:t>
            </a:r>
          </a:p>
        </p:txBody>
      </p:sp>
      <p:pic>
        <p:nvPicPr>
          <p:cNvPr id="1038" name="Picture 14">
            <a:extLst>
              <a:ext uri="{FF2B5EF4-FFF2-40B4-BE49-F238E27FC236}">
                <a16:creationId xmlns:a16="http://schemas.microsoft.com/office/drawing/2014/main" id="{5F4A26DD-2B1C-4850-B5BB-C53B886DF0E6}"/>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271633" y="222701"/>
            <a:ext cx="1142999" cy="14287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726729" y="2290746"/>
            <a:ext cx="2121092" cy="1417339"/>
          </a:xfrm>
          <a:prstGeom prst="rect">
            <a:avLst/>
          </a:prstGeom>
        </p:spPr>
      </p:pic>
      <p:pic>
        <p:nvPicPr>
          <p:cNvPr id="5" name="Picture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037135" y="3995259"/>
            <a:ext cx="3784563" cy="450895"/>
          </a:xfrm>
          <a:prstGeom prst="rect">
            <a:avLst/>
          </a:prstGeom>
        </p:spPr>
      </p:pic>
      <p:pic>
        <p:nvPicPr>
          <p:cNvPr id="6" name="Picture 2" descr="Pin on Professional Brands"/>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0332" y="4376164"/>
            <a:ext cx="3390900" cy="91440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Reviews - Dawsons - Estate Agents in Swansea and South Wales"/>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151464" y="2363026"/>
            <a:ext cx="1905000" cy="1257301"/>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6" descr="Argos (retailer) - Wikipe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8" descr="Argos (retailer) - Wikipedia"/>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p:nvPicPr>
        <p:blipFill>
          <a:blip r:embed="rId11"/>
          <a:stretch>
            <a:fillRect/>
          </a:stretch>
        </p:blipFill>
        <p:spPr>
          <a:xfrm>
            <a:off x="3642805" y="5022094"/>
            <a:ext cx="1369497" cy="931459"/>
          </a:xfrm>
          <a:prstGeom prst="rect">
            <a:avLst/>
          </a:prstGeom>
        </p:spPr>
      </p:pic>
      <p:pic>
        <p:nvPicPr>
          <p:cNvPr id="14" name="Picture 10" descr="Oxfam - Lifestyle, Books &amp; Music, Homeware @ Greenwich Market"/>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438492" y="4921590"/>
            <a:ext cx="1528013" cy="107916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descr="C:\Users\StJohnsLaptop2\Desktop\Server saves\Wellbeing logo.png"/>
          <p:cNvPicPr/>
          <p:nvPr/>
        </p:nvPicPr>
        <p:blipFill>
          <a:blip r:embed="rId13" cstate="print"/>
          <a:srcRect/>
          <a:stretch>
            <a:fillRect/>
          </a:stretch>
        </p:blipFill>
        <p:spPr bwMode="auto">
          <a:xfrm>
            <a:off x="4223745" y="2321131"/>
            <a:ext cx="1381080" cy="1299196"/>
          </a:xfrm>
          <a:prstGeom prst="rect">
            <a:avLst/>
          </a:prstGeom>
          <a:noFill/>
          <a:ln w="9525">
            <a:noFill/>
            <a:miter lim="800000"/>
            <a:headEnd/>
            <a:tailEnd/>
          </a:ln>
        </p:spPr>
      </p:pic>
      <p:pic>
        <p:nvPicPr>
          <p:cNvPr id="15" name="Picture 12" descr="Cyngor Cymuned Cilybebyll Community Council"/>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929417" y="2388391"/>
            <a:ext cx="1222047" cy="122204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p:cNvPicPr>
            <a:picLocks noChangeAspect="1"/>
          </p:cNvPicPr>
          <p:nvPr/>
        </p:nvPicPr>
        <p:blipFill>
          <a:blip r:embed="rId15"/>
          <a:stretch>
            <a:fillRect/>
          </a:stretch>
        </p:blipFill>
        <p:spPr>
          <a:xfrm>
            <a:off x="373214" y="3321688"/>
            <a:ext cx="1039190" cy="1025694"/>
          </a:xfrm>
          <a:prstGeom prst="rect">
            <a:avLst/>
          </a:prstGeom>
        </p:spPr>
      </p:pic>
      <p:pic>
        <p:nvPicPr>
          <p:cNvPr id="17" name="Picture 14" descr="No photo description available."/>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7298611" y="4737637"/>
            <a:ext cx="1227738" cy="1227738"/>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6B7BCBA8-8FA4-5C40-97BB-4857021B2788}"/>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31756314"/>
      </p:ext>
    </p:extLst>
  </p:cSld>
  <p:clrMapOvr>
    <a:masterClrMapping/>
  </p:clrMapOvr>
  <mc:AlternateContent xmlns:mc="http://schemas.openxmlformats.org/markup-compatibility/2006">
    <mc:Choice xmlns:p14="http://schemas.microsoft.com/office/powerpoint/2010/main" Requires="p14">
      <p:transition spd="slow" p14:dur="2000" advTm="13302"/>
    </mc:Choice>
    <mc:Fallback>
      <p:transition spd="slow" advTm="13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Introducing Coaching &amp; Mentoring</a:t>
            </a:r>
          </a:p>
        </p:txBody>
      </p:sp>
      <p:sp>
        <p:nvSpPr>
          <p:cNvPr id="5" name="Vertical Text Placeholder 4"/>
          <p:cNvSpPr>
            <a:spLocks noGrp="1"/>
          </p:cNvSpPr>
          <p:nvPr>
            <p:ph type="body" orient="vert" idx="1"/>
          </p:nvPr>
        </p:nvSpPr>
        <p:spPr/>
        <p:txBody>
          <a:bodyPr>
            <a:normAutofit/>
          </a:bodyPr>
          <a:lstStyle/>
          <a:p>
            <a:endParaRPr lang="en-GB" sz="2400" dirty="0"/>
          </a:p>
          <a:p>
            <a:r>
              <a:rPr lang="en-GB" sz="2400" dirty="0"/>
              <a:t>Don’t just take my word for it ……..</a:t>
            </a:r>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&amp; Mentoring </a:t>
            </a:r>
          </a:p>
        </p:txBody>
      </p:sp>
      <p:pic>
        <p:nvPicPr>
          <p:cNvPr id="7" name="Picture 6">
            <a:extLst>
              <a:ext uri="{FF2B5EF4-FFF2-40B4-BE49-F238E27FC236}">
                <a16:creationId xmlns:a16="http://schemas.microsoft.com/office/drawing/2014/main" id="{4618D3CB-7662-44E4-B76B-D60CBCE74C9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699792" y="2663867"/>
            <a:ext cx="4292184" cy="3034037"/>
          </a:xfrm>
          <a:prstGeom prst="rect">
            <a:avLst/>
          </a:prstGeom>
        </p:spPr>
      </p:pic>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6" tooltip="http://suburbancorrespondent.blogspot.com/2016/02/any-favorites.html"/>
              </a:rPr>
              <a:t>This Photo</a:t>
            </a:r>
            <a:r>
              <a:rPr lang="en-GB" sz="900"/>
              <a:t> by Unknown Author is licensed under </a:t>
            </a:r>
            <a:r>
              <a:rPr lang="en-GB" sz="900">
                <a:hlinkClick r:id="rId7" tooltip="https://creativecommons.org/licenses/by-nc-nd/3.0/"/>
              </a:rPr>
              <a:t>CC BY-NC-ND</a:t>
            </a:r>
            <a:endParaRPr lang="en-GB" sz="900"/>
          </a:p>
        </p:txBody>
      </p:sp>
      <p:pic>
        <p:nvPicPr>
          <p:cNvPr id="2" name="Audio 1">
            <a:hlinkClick r:id="" action="ppaction://media"/>
            <a:extLst>
              <a:ext uri="{FF2B5EF4-FFF2-40B4-BE49-F238E27FC236}">
                <a16:creationId xmlns:a16="http://schemas.microsoft.com/office/drawing/2014/main" id="{7C8B2D60-5649-0644-8C7C-8026C463798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572695186"/>
      </p:ext>
    </p:extLst>
  </p:cSld>
  <p:clrMapOvr>
    <a:masterClrMapping/>
  </p:clrMapOvr>
  <mc:AlternateContent xmlns:mc="http://schemas.openxmlformats.org/markup-compatibility/2006">
    <mc:Choice xmlns:p14="http://schemas.microsoft.com/office/powerpoint/2010/main" Requires="p14">
      <p:transition spd="slow" p14:dur="2000" advTm="20092"/>
    </mc:Choice>
    <mc:Fallback>
      <p:transition spd="slow" advTm="20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5" tooltip="http://suburbancorrespondent.blogspot.com/2016/02/any-favorites.html"/>
              </a:rPr>
              <a:t>This Photo</a:t>
            </a:r>
            <a:r>
              <a:rPr lang="en-GB" sz="900"/>
              <a:t> by Unknown Author is licensed under </a:t>
            </a:r>
            <a:r>
              <a:rPr lang="en-GB" sz="900">
                <a:hlinkClick r:id="rId6" tooltip="https://creativecommons.org/licenses/by-nc-nd/3.0/"/>
              </a:rPr>
              <a:t>CC BY-NC-ND</a:t>
            </a:r>
            <a:endParaRPr lang="en-GB" sz="900"/>
          </a:p>
        </p:txBody>
      </p:sp>
      <p:pic>
        <p:nvPicPr>
          <p:cNvPr id="1026" name="Picture 2" descr="https://images-na.ssl-images-amazon.com/images/I/517GYFQ%2BonL._SX324_BO1,204,203,200_.jpg">
            <a:extLst>
              <a:ext uri="{FF2B5EF4-FFF2-40B4-BE49-F238E27FC236}">
                <a16:creationId xmlns:a16="http://schemas.microsoft.com/office/drawing/2014/main" id="{A13FD4CE-A003-4AD5-8A56-EEA849B50EA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67744" y="332656"/>
            <a:ext cx="5328591" cy="4968553"/>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621236F2-9AE5-1F4D-9402-01ED720D078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35261760"/>
      </p:ext>
    </p:extLst>
  </p:cSld>
  <p:clrMapOvr>
    <a:masterClrMapping/>
  </p:clrMapOvr>
  <mc:AlternateContent xmlns:mc="http://schemas.openxmlformats.org/markup-compatibility/2006">
    <mc:Choice xmlns:p14="http://schemas.microsoft.com/office/powerpoint/2010/main" Requires="p14">
      <p:transition spd="slow" p14:dur="2000" advTm="14842"/>
    </mc:Choice>
    <mc:Fallback>
      <p:transition spd="slow" advTm="14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pic>
        <p:nvPicPr>
          <p:cNvPr id="2050" name="Picture 2" descr="https://images-na.ssl-images-amazon.com/images/I/41MzS5sIVSL._SX335_BO1,204,203,200_.jpg">
            <a:extLst>
              <a:ext uri="{FF2B5EF4-FFF2-40B4-BE49-F238E27FC236}">
                <a16:creationId xmlns:a16="http://schemas.microsoft.com/office/drawing/2014/main" id="{52307A81-2598-4671-AF28-D7CC75BDA4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60752" y="476672"/>
            <a:ext cx="3909218" cy="4752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4281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Stock photo">
            <a:extLst>
              <a:ext uri="{FF2B5EF4-FFF2-40B4-BE49-F238E27FC236}">
                <a16:creationId xmlns:a16="http://schemas.microsoft.com/office/drawing/2014/main" id="{ADD5B8A5-BD79-4C94-A782-D85F4A4398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34245" y="991275"/>
            <a:ext cx="4380309" cy="3660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2479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5" tooltip="http://suburbancorrespondent.blogspot.com/2016/02/any-favorites.html"/>
              </a:rPr>
              <a:t>This Photo</a:t>
            </a:r>
            <a:r>
              <a:rPr lang="en-GB" sz="900"/>
              <a:t> by Unknown Author is licensed under </a:t>
            </a:r>
            <a:r>
              <a:rPr lang="en-GB" sz="900">
                <a:hlinkClick r:id="rId6"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facebook picture">
            <a:extLst>
              <a:ext uri="{FF2B5EF4-FFF2-40B4-BE49-F238E27FC236}">
                <a16:creationId xmlns:a16="http://schemas.microsoft.com/office/drawing/2014/main" id="{1654A0A9-8988-4D50-B052-64D3894554B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84713" y="276903"/>
            <a:ext cx="1397708" cy="13977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Linkedin logo">
            <a:extLst>
              <a:ext uri="{FF2B5EF4-FFF2-40B4-BE49-F238E27FC236}">
                <a16:creationId xmlns:a16="http://schemas.microsoft.com/office/drawing/2014/main" id="{948B653D-581D-45B4-BF35-D45355C68B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2761" y="-24327"/>
            <a:ext cx="2990453" cy="16285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Skills Academy">
            <a:extLst>
              <a:ext uri="{FF2B5EF4-FFF2-40B4-BE49-F238E27FC236}">
                <a16:creationId xmlns:a16="http://schemas.microsoft.com/office/drawing/2014/main" id="{58564D25-FD2D-4A85-858B-07AA38F722F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426699" y="29614"/>
            <a:ext cx="2636559" cy="113347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B129D2E-C549-4140-B2FC-85F77A389B27}"/>
              </a:ext>
            </a:extLst>
          </p:cNvPr>
          <p:cNvPicPr/>
          <p:nvPr/>
        </p:nvPicPr>
        <p:blipFill rotWithShape="1">
          <a:blip r:embed="rId10"/>
          <a:srcRect l="-358" t="12710" r="49732" b="29261"/>
          <a:stretch/>
        </p:blipFill>
        <p:spPr bwMode="auto">
          <a:xfrm>
            <a:off x="266361" y="1172216"/>
            <a:ext cx="2695575" cy="2409184"/>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3545A8B4-0DF7-4AEA-89F8-4442A112C5AA}"/>
              </a:ext>
            </a:extLst>
          </p:cNvPr>
          <p:cNvPicPr/>
          <p:nvPr/>
        </p:nvPicPr>
        <p:blipFill rotWithShape="1">
          <a:blip r:embed="rId11"/>
          <a:srcRect l="15289" t="18621" r="50310" b="41478"/>
          <a:stretch/>
        </p:blipFill>
        <p:spPr bwMode="auto">
          <a:xfrm>
            <a:off x="5942958" y="1523670"/>
            <a:ext cx="2934681" cy="2625410"/>
          </a:xfrm>
          <a:prstGeom prst="rect">
            <a:avLst/>
          </a:prstGeom>
          <a:ln>
            <a:noFill/>
          </a:ln>
          <a:extLst>
            <a:ext uri="{53640926-AAD7-44D8-BBD7-CCE9431645EC}">
              <a14:shadowObscured xmlns:a14="http://schemas.microsoft.com/office/drawing/2010/main"/>
            </a:ext>
          </a:extLst>
        </p:spPr>
      </p:pic>
      <p:pic>
        <p:nvPicPr>
          <p:cNvPr id="2" name="Picture 2" descr="Image result for open university logo">
            <a:extLst>
              <a:ext uri="{FF2B5EF4-FFF2-40B4-BE49-F238E27FC236}">
                <a16:creationId xmlns:a16="http://schemas.microsoft.com/office/drawing/2014/main" id="{4F0354D1-0D6B-45B0-9DCB-5CDEF2BF0E5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rot="5400000">
            <a:off x="3388166" y="2532852"/>
            <a:ext cx="25908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mage result for microsoft teams logo">
            <a:extLst>
              <a:ext uri="{FF2B5EF4-FFF2-40B4-BE49-F238E27FC236}">
                <a16:creationId xmlns:a16="http://schemas.microsoft.com/office/drawing/2014/main" id="{732B98FC-E5BE-4E27-871C-DCE6A5725D0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66360" y="3861048"/>
            <a:ext cx="2145399" cy="13335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Image result for sharepoint logo">
            <a:extLst>
              <a:ext uri="{FF2B5EF4-FFF2-40B4-BE49-F238E27FC236}">
                <a16:creationId xmlns:a16="http://schemas.microsoft.com/office/drawing/2014/main" id="{E943FC7B-3146-4422-996E-6CE73DED5D72}"/>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382421" y="4509662"/>
            <a:ext cx="3015019" cy="11430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3132D33C-1DF4-0C44-AF96-AABF03347D01}"/>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74117363"/>
      </p:ext>
    </p:extLst>
  </p:cSld>
  <p:clrMapOvr>
    <a:masterClrMapping/>
  </p:clrMapOvr>
  <mc:AlternateContent xmlns:mc="http://schemas.openxmlformats.org/markup-compatibility/2006">
    <mc:Choice xmlns:p14="http://schemas.microsoft.com/office/powerpoint/2010/main" Requires="p14">
      <p:transition spd="slow" p14:dur="2000" advTm="18008"/>
    </mc:Choice>
    <mc:Fallback>
      <p:transition spd="slow" advTm="18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20339" y="154285"/>
            <a:ext cx="8328025" cy="219075"/>
          </a:xfrm>
        </p:spPr>
        <p:txBody>
          <a:bodyPr>
            <a:noAutofit/>
          </a:bodyPr>
          <a:lstStyle/>
          <a:p>
            <a:pPr algn="l" eaLnBrk="1" hangingPunct="1"/>
            <a:r>
              <a:rPr lang="en-US" altLang="en-US" sz="3200" dirty="0"/>
              <a:t>Module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8</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3026112650"/>
              </p:ext>
            </p:extLst>
          </p:nvPr>
        </p:nvGraphicFramePr>
        <p:xfrm>
          <a:off x="411484" y="477359"/>
          <a:ext cx="8316912" cy="541782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0">
                <a:tc>
                  <a:txBody>
                    <a:bodyPr/>
                    <a:lstStyle/>
                    <a:p>
                      <a:r>
                        <a:rPr lang="en-GB" sz="1700" b="0" dirty="0"/>
                        <a:t>1</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concepts of coaching and mentoring</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1.1 Define and explain the concepts of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1.2 Analyse similarities in, and differences between, coaching and mentoring and evaluate the validity of grouping the two concepts together.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1.3 Evaluate how coaching and mentoring differ from counselling and from one-to-one training. </a:t>
                      </a:r>
                    </a:p>
                    <a:p>
                      <a:endParaRPr lang="en-GB" sz="135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601330">
                <a:tc>
                  <a:txBody>
                    <a:bodyPr/>
                    <a:lstStyle/>
                    <a:p>
                      <a:r>
                        <a:rPr lang="en-GB" sz="1400" dirty="0">
                          <a:latin typeface="Arial" panose="020B0604020202020204" pitchFamily="34" charset="0"/>
                          <a:cs typeface="Arial" panose="020B0604020202020204" pitchFamily="34" charset="0"/>
                        </a:rPr>
                        <a:t>2</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Understanding different ways coaching and mentoring can be implemented in organisations</a:t>
                      </a:r>
                      <a:br>
                        <a:rPr lang="en-GB" sz="1350" dirty="0">
                          <a:latin typeface="Arial" panose="020B0604020202020204" pitchFamily="34" charset="0"/>
                          <a:cs typeface="Arial" panose="020B0604020202020204" pitchFamily="34" charset="0"/>
                        </a:rPr>
                      </a:b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2.1 Explain different types of coaching and mentoring which can be implemented within organisations.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2.2 Evaluate the role of line managers within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2.3 Assess factors to be considered when implementing coaching and mentoring programmes in organisations. </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601330">
                <a:tc>
                  <a:txBody>
                    <a:bodyPr/>
                    <a:lstStyle/>
                    <a:p>
                      <a:r>
                        <a:rPr lang="en-GB" sz="1700" dirty="0"/>
                        <a:t>3</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potential benefits of coaching and mentoring in organisations</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3.1 Assess the potential benefits of coaching and mentoring for </a:t>
                      </a:r>
                      <a:r>
                        <a:rPr lang="en-GB" sz="1350" b="0" i="0" u="none" strike="noStrike" kern="1200" baseline="0" dirty="0" err="1">
                          <a:solidFill>
                            <a:schemeClr val="tx1"/>
                          </a:solidFill>
                          <a:latin typeface="Arial" panose="020B0604020202020204" pitchFamily="34" charset="0"/>
                          <a:ea typeface="+mn-ea"/>
                          <a:cs typeface="Arial" panose="020B0604020202020204" pitchFamily="34" charset="0"/>
                        </a:rPr>
                        <a:t>coachee</a:t>
                      </a: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/mentee and coach/mentor.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3.2 Assess how coaching and mentoring programmes can support the</a:t>
                      </a:r>
                      <a:r>
                        <a:rPr lang="en-GB" sz="1350" b="0" i="0" u="none" strike="noStrike" kern="1200" baseline="0" dirty="0">
                          <a:solidFill>
                            <a:schemeClr val="tx1"/>
                          </a:solidFill>
                          <a:latin typeface="+mn-lt"/>
                          <a:ea typeface="+mn-ea"/>
                          <a:cs typeface="+mn-cs"/>
                        </a:rPr>
                        <a:t> achievement of organisational objectives.</a:t>
                      </a:r>
                    </a:p>
                    <a:p>
                      <a:r>
                        <a:rPr lang="en-GB" sz="1350" b="0" i="0" u="none" strike="noStrike" kern="1200" baseline="0" dirty="0">
                          <a:solidFill>
                            <a:schemeClr val="tx1"/>
                          </a:solidFill>
                          <a:latin typeface="+mn-lt"/>
                          <a:ea typeface="+mn-ea"/>
                          <a:cs typeface="+mn-cs"/>
                        </a:rPr>
                        <a:t>	</a:t>
                      </a:r>
                    </a:p>
                    <a:p>
                      <a:endParaRPr lang="en-GB" sz="1350" dirty="0">
                        <a:latin typeface="Arial" panose="020B0604020202020204" pitchFamily="34" charset="0"/>
                        <a:cs typeface="Arial" panose="020B0604020202020204" pitchFamily="34" charset="0"/>
                      </a:endParaRPr>
                    </a:p>
                    <a:p>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bl>
          </a:graphicData>
        </a:graphic>
      </p:graphicFrame>
    </p:spTree>
    <p:extLst>
      <p:ext uri="{BB962C8B-B14F-4D97-AF65-F5344CB8AC3E}">
        <p14:creationId xmlns:p14="http://schemas.microsoft.com/office/powerpoint/2010/main" val="3303084062"/>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Defining Coaching &amp; Mentoring</a:t>
            </a:r>
          </a:p>
        </p:txBody>
      </p:sp>
      <p:sp>
        <p:nvSpPr>
          <p:cNvPr id="5" name="Vertical Text Placeholder 4"/>
          <p:cNvSpPr>
            <a:spLocks noGrp="1"/>
          </p:cNvSpPr>
          <p:nvPr>
            <p:ph type="body" orient="vert" idx="1"/>
          </p:nvPr>
        </p:nvSpPr>
        <p:spPr/>
        <p:txBody>
          <a:bodyPr>
            <a:normAutofit/>
          </a:bodyPr>
          <a:lstStyle/>
          <a:p>
            <a:pPr marL="0" indent="0">
              <a:buNone/>
            </a:pPr>
            <a:endParaRPr lang="en-GB" sz="2400" dirty="0"/>
          </a:p>
          <a:p>
            <a:pPr marL="0" indent="0">
              <a:buNone/>
            </a:pPr>
            <a:r>
              <a:rPr lang="en-GB" sz="2400" dirty="0"/>
              <a:t> “</a:t>
            </a:r>
            <a:r>
              <a:rPr lang="en-GB" sz="2400" i="1" dirty="0"/>
              <a:t>Off-line help by one person to another in making significant transitions in knowledge, work or thinking</a:t>
            </a:r>
            <a:r>
              <a:rPr lang="en-GB" sz="2400" dirty="0"/>
              <a:t>.”</a:t>
            </a:r>
          </a:p>
          <a:p>
            <a:pPr marL="0" indent="0">
              <a:buNone/>
            </a:pPr>
            <a:r>
              <a:rPr lang="en-GB" sz="2200" dirty="0">
                <a:solidFill>
                  <a:schemeClr val="tx2">
                    <a:lumMod val="60000"/>
                    <a:lumOff val="40000"/>
                  </a:schemeClr>
                </a:solidFill>
              </a:rPr>
              <a:t>Clutterbuck, D. and Megginson, D. and Bajer, A. (2016) </a:t>
            </a:r>
            <a:r>
              <a:rPr lang="en-GB" sz="2200" i="1" dirty="0">
                <a:solidFill>
                  <a:schemeClr val="tx2">
                    <a:lumMod val="60000"/>
                    <a:lumOff val="40000"/>
                  </a:schemeClr>
                </a:solidFill>
              </a:rPr>
              <a:t>Building and Sustaining a Coaching Culture</a:t>
            </a:r>
            <a:r>
              <a:rPr lang="en-GB" sz="2200" dirty="0">
                <a:solidFill>
                  <a:schemeClr val="tx2">
                    <a:lumMod val="60000"/>
                    <a:lumOff val="40000"/>
                  </a:schemeClr>
                </a:solidFill>
              </a:rPr>
              <a:t>. London: Chartered Institute of Personnel and Development.</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Mentoring </a:t>
            </a:r>
          </a:p>
        </p:txBody>
      </p:sp>
      <p:pic>
        <p:nvPicPr>
          <p:cNvPr id="3074" name="Picture 2" descr="Image result for mentori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55976" y="3736278"/>
            <a:ext cx="5399745" cy="1961626"/>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AEEFC4B7-9C4F-A148-B35D-5CA488EFF6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54703391"/>
      </p:ext>
    </p:extLst>
  </p:cSld>
  <p:clrMapOvr>
    <a:masterClrMapping/>
  </p:clrMapOvr>
  <mc:AlternateContent xmlns:mc="http://schemas.openxmlformats.org/markup-compatibility/2006">
    <mc:Choice xmlns:p14="http://schemas.microsoft.com/office/powerpoint/2010/main" Requires="p14">
      <p:transition spd="slow" p14:dur="2000" advTm="21135"/>
    </mc:Choice>
    <mc:Fallback>
      <p:transition spd="slow" advTm="21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p:txBody>
          <a:bodyPr>
            <a:normAutofit/>
          </a:bodyPr>
          <a:lstStyle/>
          <a:p>
            <a:pPr marL="0" indent="0">
              <a:buNone/>
            </a:pPr>
            <a:r>
              <a:rPr lang="en-GB" sz="2400" dirty="0"/>
              <a:t>”</a:t>
            </a:r>
            <a:r>
              <a:rPr lang="en-GB" sz="2400" i="1" dirty="0"/>
              <a:t>A process by which the coach, through direct discussion and guided activity, helps an individual to solve a problem, or do a task better than would otherwise have been the case”</a:t>
            </a:r>
          </a:p>
          <a:p>
            <a:pPr marL="0" indent="0">
              <a:buNone/>
            </a:pPr>
            <a:r>
              <a:rPr lang="en-GB" sz="2400" dirty="0">
                <a:solidFill>
                  <a:schemeClr val="tx2">
                    <a:lumMod val="60000"/>
                    <a:lumOff val="40000"/>
                  </a:schemeClr>
                </a:solidFill>
              </a:rPr>
              <a:t>Clutterbuck, D. and Megginson, D. and Bajer, A. (2016) </a:t>
            </a:r>
            <a:r>
              <a:rPr lang="en-GB" sz="2400" i="1" dirty="0">
                <a:solidFill>
                  <a:schemeClr val="tx2">
                    <a:lumMod val="60000"/>
                    <a:lumOff val="40000"/>
                  </a:schemeClr>
                </a:solidFill>
              </a:rPr>
              <a:t>Building and Sustaining a Coaching Culture</a:t>
            </a:r>
            <a:r>
              <a:rPr lang="en-GB" sz="2400" dirty="0">
                <a:solidFill>
                  <a:schemeClr val="tx2">
                    <a:lumMod val="60000"/>
                    <a:lumOff val="40000"/>
                  </a:schemeClr>
                </a:solidFill>
              </a:rPr>
              <a:t>. London: Chartered Institute of Personnel and Development.</a:t>
            </a:r>
          </a:p>
          <a:p>
            <a:pPr marL="0" indent="0">
              <a:buNone/>
            </a:pPr>
            <a:endParaRPr lang="en-GB" sz="2400" dirty="0"/>
          </a:p>
        </p:txBody>
      </p:sp>
      <p:sp>
        <p:nvSpPr>
          <p:cNvPr id="4" name="Title 3"/>
          <p:cNvSpPr>
            <a:spLocks noGrp="1"/>
          </p:cNvSpPr>
          <p:nvPr>
            <p:ph type="title"/>
          </p:nvPr>
        </p:nvSpPr>
        <p:spPr/>
        <p:txBody>
          <a:bodyPr/>
          <a:lstStyle/>
          <a:p>
            <a:r>
              <a:rPr lang="en-GB" dirty="0"/>
              <a:t>1.1 Defining Coaching &amp; Mentoring</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t>
            </a:r>
          </a:p>
        </p:txBody>
      </p:sp>
    </p:spTree>
    <p:extLst>
      <p:ext uri="{BB962C8B-B14F-4D97-AF65-F5344CB8AC3E}">
        <p14:creationId xmlns:p14="http://schemas.microsoft.com/office/powerpoint/2010/main" val="211179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 Defining Coaching &amp; Mentoring</a:t>
            </a:r>
          </a:p>
        </p:txBody>
      </p:sp>
      <p:sp>
        <p:nvSpPr>
          <p:cNvPr id="3" name="Content Placeholder 2"/>
          <p:cNvSpPr>
            <a:spLocks noGrp="1"/>
          </p:cNvSpPr>
          <p:nvPr>
            <p:ph type="body" orient="vert" idx="1"/>
          </p:nvPr>
        </p:nvSpPr>
        <p:spPr/>
        <p:txBody>
          <a:bodyPr>
            <a:noAutofit/>
          </a:bodyPr>
          <a:lstStyle/>
          <a:p>
            <a:pPr marL="0" indent="0">
              <a:buNone/>
            </a:pPr>
            <a:r>
              <a:rPr lang="en-GB" sz="2000" i="1" dirty="0">
                <a:latin typeface="Arial" panose="020B0604020202020204" pitchFamily="34" charset="0"/>
                <a:cs typeface="Arial" panose="020B0604020202020204" pitchFamily="34" charset="0"/>
              </a:rPr>
              <a:t>“Unlocking a persons potential to maximise their own performance.  It is helping them to learn rather than teaching them.” </a:t>
            </a:r>
            <a:r>
              <a:rPr lang="en-GB" sz="2000" dirty="0">
                <a:solidFill>
                  <a:schemeClr val="tx2">
                    <a:lumMod val="60000"/>
                    <a:lumOff val="40000"/>
                  </a:schemeClr>
                </a:solidFill>
                <a:latin typeface="Arial" panose="020B0604020202020204" pitchFamily="34" charset="0"/>
                <a:cs typeface="Arial" panose="020B0604020202020204" pitchFamily="34" charset="0"/>
              </a:rPr>
              <a:t>Whitmore, J. (2017) </a:t>
            </a:r>
            <a:r>
              <a:rPr lang="en-GB" sz="2000" i="1" dirty="0">
                <a:solidFill>
                  <a:schemeClr val="tx2">
                    <a:lumMod val="60000"/>
                    <a:lumOff val="40000"/>
                  </a:schemeClr>
                </a:solidFill>
                <a:latin typeface="Arial" panose="020B0604020202020204" pitchFamily="34" charset="0"/>
                <a:cs typeface="Arial" panose="020B0604020202020204" pitchFamily="34" charset="0"/>
              </a:rPr>
              <a:t>Coaching for Performance The Principals and Practice of Coaching and Leadership</a:t>
            </a:r>
            <a:r>
              <a:rPr lang="en-GB" sz="2000" dirty="0">
                <a:solidFill>
                  <a:schemeClr val="tx2">
                    <a:lumMod val="60000"/>
                    <a:lumOff val="40000"/>
                  </a:schemeClr>
                </a:solidFill>
                <a:latin typeface="Arial" panose="020B0604020202020204" pitchFamily="34" charset="0"/>
                <a:cs typeface="Arial" panose="020B0604020202020204" pitchFamily="34" charset="0"/>
              </a:rPr>
              <a:t> 5</a:t>
            </a:r>
            <a:r>
              <a:rPr lang="en-GB" sz="2000" baseline="30000" dirty="0">
                <a:solidFill>
                  <a:schemeClr val="tx2">
                    <a:lumMod val="60000"/>
                    <a:lumOff val="40000"/>
                  </a:schemeClr>
                </a:solidFill>
                <a:latin typeface="Arial" panose="020B0604020202020204" pitchFamily="34" charset="0"/>
                <a:cs typeface="Arial" panose="020B0604020202020204" pitchFamily="34" charset="0"/>
              </a:rPr>
              <a:t>th</a:t>
            </a:r>
            <a:r>
              <a:rPr lang="en-GB" sz="2000" dirty="0">
                <a:solidFill>
                  <a:schemeClr val="tx2">
                    <a:lumMod val="60000"/>
                    <a:lumOff val="40000"/>
                  </a:schemeClr>
                </a:solidFill>
                <a:latin typeface="Arial" panose="020B0604020202020204" pitchFamily="34" charset="0"/>
                <a:cs typeface="Arial" panose="020B0604020202020204" pitchFamily="34" charset="0"/>
              </a:rPr>
              <a:t> Ed. London: Nicholas Brealey Publishing.</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i="1" dirty="0">
                <a:latin typeface="Arial" panose="020B0604020202020204" pitchFamily="34" charset="0"/>
                <a:cs typeface="Arial" panose="020B0604020202020204" pitchFamily="34" charset="0"/>
              </a:rPr>
              <a:t>“Coaching is a human development process that involves structured, focused interaction and the use of appropriate strategies, tools and techniques to promote desirable and sustainable change for the benefit of the client and potentially for other stakeholders</a:t>
            </a:r>
            <a:r>
              <a:rPr lang="en-GB" sz="2000" dirty="0">
                <a:latin typeface="Arial" panose="020B0604020202020204" pitchFamily="34" charset="0"/>
                <a:cs typeface="Arial" panose="020B0604020202020204" pitchFamily="34" charset="0"/>
              </a:rPr>
              <a:t>” </a:t>
            </a:r>
            <a:r>
              <a:rPr lang="en-GB" sz="2000" dirty="0">
                <a:solidFill>
                  <a:schemeClr val="tx2">
                    <a:lumMod val="60000"/>
                    <a:lumOff val="40000"/>
                  </a:schemeClr>
                </a:solidFill>
                <a:latin typeface="Arial" panose="020B0604020202020204" pitchFamily="34" charset="0"/>
                <a:cs typeface="Arial" panose="020B0604020202020204" pitchFamily="34" charset="0"/>
              </a:rPr>
              <a:t>(Grant, A.M. (2013) The Efficacy of Coaching. In J. Passmore, D. Peterson, &amp; T. Freire (Eds),  The Wiley-Blackwell Handbook of the Psychology of Coaching and Mentoring. Chichester: Wiley-Blackwell</a:t>
            </a:r>
          </a:p>
        </p:txBody>
      </p:sp>
      <p:sp>
        <p:nvSpPr>
          <p:cNvPr id="4" name="Vertical Text Placeholder 3"/>
          <p:cNvSpPr>
            <a:spLocks noGrp="1"/>
          </p:cNvSpPr>
          <p:nvPr>
            <p:ph type="body" orient="vert" idx="13"/>
          </p:nvPr>
        </p:nvSpPr>
        <p:spPr/>
        <p:txBody>
          <a:bodyPr/>
          <a:lstStyle/>
          <a:p>
            <a:pPr marL="0" indent="0">
              <a:buNone/>
            </a:pPr>
            <a:r>
              <a:rPr lang="en-GB" dirty="0"/>
              <a:t>Coaching in a business context</a:t>
            </a:r>
          </a:p>
        </p:txBody>
      </p:sp>
    </p:spTree>
    <p:extLst>
      <p:ext uri="{BB962C8B-B14F-4D97-AF65-F5344CB8AC3E}">
        <p14:creationId xmlns:p14="http://schemas.microsoft.com/office/powerpoint/2010/main" val="1087651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Image result for jeremy snap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724517"/>
            <a:ext cx="2448383" cy="180568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r>
              <a:rPr lang="en-GB" dirty="0"/>
              <a:t>1.1 Defining Coaching &amp; Mentoring</a:t>
            </a:r>
          </a:p>
        </p:txBody>
      </p:sp>
      <p:sp>
        <p:nvSpPr>
          <p:cNvPr id="5" name="Vertical Text Placeholder 4"/>
          <p:cNvSpPr>
            <a:spLocks noGrp="1"/>
          </p:cNvSpPr>
          <p:nvPr>
            <p:ph type="body" orient="vert" idx="1"/>
          </p:nvPr>
        </p:nvSpPr>
        <p:spPr/>
        <p:txBody>
          <a:bodyPr>
            <a:normAutofit fontScale="92500"/>
          </a:bodyPr>
          <a:lstStyle/>
          <a:p>
            <a:pPr marL="0" indent="0">
              <a:buNone/>
            </a:pPr>
            <a:r>
              <a:rPr lang="en-GB" sz="2400" dirty="0"/>
              <a:t>		"</a:t>
            </a:r>
            <a:r>
              <a:rPr lang="en-GB" sz="2400" b="1" i="1" dirty="0"/>
              <a:t>Coaching isn’t mentoring</a:t>
            </a:r>
            <a:r>
              <a:rPr lang="en-GB" sz="2400" i="1" dirty="0"/>
              <a:t> as mentoring calls 		for the lead person to have reached the 			heights of performance themselves. </a:t>
            </a:r>
            <a:r>
              <a:rPr lang="en-GB" sz="2400" b="1" i="1" dirty="0"/>
              <a:t>Coaching 		isn’t teaching</a:t>
            </a:r>
            <a:r>
              <a:rPr lang="en-GB" sz="2400" i="1" dirty="0"/>
              <a:t> which relies too heavily on one 		way transfer of information. Coaching is different and the first fundamental of coaching is in </a:t>
            </a:r>
            <a:r>
              <a:rPr lang="en-GB" sz="2400" b="1" i="1" dirty="0"/>
              <a:t>the mindset</a:t>
            </a:r>
            <a:r>
              <a:rPr lang="en-GB" sz="2400" i="1" dirty="0"/>
              <a:t>....In a corporate world which has multiple priorities and financial targets, it’s easier and faster to be directive but </a:t>
            </a:r>
            <a:r>
              <a:rPr lang="en-GB" sz="2400" b="1" i="1" dirty="0"/>
              <a:t>greater long term rewards</a:t>
            </a:r>
            <a:r>
              <a:rPr lang="en-GB" sz="2400" i="1" dirty="0"/>
              <a:t> are there if you help people to solve problems for themselves.”</a:t>
            </a:r>
            <a:r>
              <a:rPr lang="en-GB" sz="2400" i="1" dirty="0">
                <a:hlinkClick r:id="rId4"/>
              </a:rPr>
              <a:t> </a:t>
            </a:r>
            <a:r>
              <a:rPr lang="en-GB" sz="2400" dirty="0">
                <a:hlinkClick r:id="rId4"/>
              </a:rPr>
              <a:t>https://www.cipd.co.uk/Community/blogs/b/cipd_events/posts/the-coaching-mindset</a:t>
            </a:r>
            <a:endParaRPr lang="en-GB" sz="24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i="1" dirty="0"/>
              <a:t>Jeremy Snape, ex-England cricketer and sports coach</a:t>
            </a:r>
            <a:endParaRPr lang="en-GB" sz="2400" dirty="0"/>
          </a:p>
        </p:txBody>
      </p:sp>
    </p:spTree>
    <p:extLst>
      <p:ext uri="{BB962C8B-B14F-4D97-AF65-F5344CB8AC3E}">
        <p14:creationId xmlns:p14="http://schemas.microsoft.com/office/powerpoint/2010/main" val="1375365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  Coaching Models</a:t>
            </a:r>
          </a:p>
        </p:txBody>
      </p:sp>
      <p:sp>
        <p:nvSpPr>
          <p:cNvPr id="3" name="Vertical Text Placeholder 2"/>
          <p:cNvSpPr>
            <a:spLocks noGrp="1"/>
          </p:cNvSpPr>
          <p:nvPr>
            <p:ph type="body" orient="vert" idx="1"/>
          </p:nvPr>
        </p:nvSpPr>
        <p:spPr/>
        <p:txBody>
          <a:bodyPr>
            <a:normAutofit fontScale="92500" lnSpcReduction="10000"/>
          </a:bodyPr>
          <a:lstStyle/>
          <a:p>
            <a:pPr>
              <a:buFont typeface="Wingdings" pitchFamily="2" charset="2"/>
              <a:buChar char="§"/>
            </a:pPr>
            <a:r>
              <a:rPr lang="en-GB" dirty="0"/>
              <a:t>Coaching in it’s purest form is asking not telling.</a:t>
            </a:r>
          </a:p>
          <a:p>
            <a:pPr>
              <a:buFont typeface="Wingdings" pitchFamily="2" charset="2"/>
              <a:buChar char="§"/>
            </a:pPr>
            <a:r>
              <a:rPr lang="en-GB" dirty="0"/>
              <a:t>Is the Coach to be strictly a facilitator or also a guide?</a:t>
            </a:r>
          </a:p>
          <a:p>
            <a:pPr>
              <a:buFont typeface="Wingdings" pitchFamily="2" charset="2"/>
              <a:buChar char="§"/>
            </a:pPr>
            <a:r>
              <a:rPr lang="en-GB" dirty="0"/>
              <a:t>Is a hybrid approach more realistic or beneficial in some circumstances?</a:t>
            </a:r>
          </a:p>
          <a:p>
            <a:pPr>
              <a:buFont typeface="Wingdings" pitchFamily="2" charset="2"/>
              <a:buChar char="§"/>
            </a:pPr>
            <a:r>
              <a:rPr lang="en-GB" dirty="0"/>
              <a:t>Does the coach require industry specific knowledge?</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13</a:t>
            </a:fld>
            <a:endParaRPr lang="en-US"/>
          </a:p>
        </p:txBody>
      </p:sp>
      <p:sp>
        <p:nvSpPr>
          <p:cNvPr id="6" name="Vertical Text Placeholder 5"/>
          <p:cNvSpPr>
            <a:spLocks noGrp="1"/>
          </p:cNvSpPr>
          <p:nvPr>
            <p:ph type="body" orient="vert" idx="13"/>
          </p:nvPr>
        </p:nvSpPr>
        <p:spPr/>
        <p:txBody>
          <a:bodyPr/>
          <a:lstStyle/>
          <a:p>
            <a:pPr marL="0" indent="0">
              <a:buNone/>
            </a:pPr>
            <a:r>
              <a:rPr lang="en-GB" dirty="0"/>
              <a:t>Directive v Non-directive</a:t>
            </a:r>
          </a:p>
        </p:txBody>
      </p:sp>
      <p:pic>
        <p:nvPicPr>
          <p:cNvPr id="4" name="Audio 3">
            <a:hlinkClick r:id="" action="ppaction://media"/>
            <a:extLst>
              <a:ext uri="{FF2B5EF4-FFF2-40B4-BE49-F238E27FC236}">
                <a16:creationId xmlns:a16="http://schemas.microsoft.com/office/drawing/2014/main" id="{3DA4D4B6-914D-684A-8A51-55196967EB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92163167"/>
      </p:ext>
    </p:extLst>
  </p:cSld>
  <p:clrMapOvr>
    <a:masterClrMapping/>
  </p:clrMapOvr>
  <mc:AlternateContent xmlns:mc="http://schemas.openxmlformats.org/markup-compatibility/2006">
    <mc:Choice xmlns:p14="http://schemas.microsoft.com/office/powerpoint/2010/main" Requires="p14">
      <p:transition spd="slow" p14:dur="2000" advTm="22829"/>
    </mc:Choice>
    <mc:Fallback>
      <p:transition spd="slow" advTm="22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1.2 Similarities and differences </a:t>
            </a:r>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a:t>Facilitate the exploration of needs, motivations, desires, skills and thought processes to assist the individual in making real and lasting change.</a:t>
            </a:r>
          </a:p>
          <a:p>
            <a:pPr>
              <a:buFont typeface="Wingdings" pitchFamily="2" charset="2"/>
              <a:buChar char="§"/>
            </a:pPr>
            <a:r>
              <a:rPr lang="en-GB" sz="2400" dirty="0"/>
              <a:t>Use questioning techniques to facilitate an Individual’s  own thought processes in order to identify solutions and actions rather than take a wholly directive approach</a:t>
            </a:r>
          </a:p>
          <a:p>
            <a:pPr>
              <a:buFont typeface="Wingdings" pitchFamily="2" charset="2"/>
              <a:buChar char="§"/>
            </a:pPr>
            <a:r>
              <a:rPr lang="en-GB" sz="2400" dirty="0"/>
              <a:t>Support the individual in setting appropriate goals and methods of assessing progress in relation to these goals</a:t>
            </a:r>
          </a:p>
          <a:p>
            <a:pPr>
              <a:buFont typeface="Wingdings" pitchFamily="2" charset="2"/>
              <a:buChar char="§"/>
            </a:pPr>
            <a:r>
              <a:rPr lang="en-GB" sz="2400" dirty="0"/>
              <a:t>Observe, listen and ask questions to understand the individual’s situation</a:t>
            </a:r>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pic>
        <p:nvPicPr>
          <p:cNvPr id="2" name="Audio 1">
            <a:hlinkClick r:id="" action="ppaction://media"/>
            <a:extLst>
              <a:ext uri="{FF2B5EF4-FFF2-40B4-BE49-F238E27FC236}">
                <a16:creationId xmlns:a16="http://schemas.microsoft.com/office/drawing/2014/main" id="{BC3ED4B4-E31E-E04E-A843-A31B145CEB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920477418"/>
      </p:ext>
    </p:extLst>
  </p:cSld>
  <p:clrMapOvr>
    <a:masterClrMapping/>
  </p:clrMapOvr>
  <mc:AlternateContent xmlns:mc="http://schemas.openxmlformats.org/markup-compatibility/2006">
    <mc:Choice xmlns:p14="http://schemas.microsoft.com/office/powerpoint/2010/main" Requires="p14">
      <p:transition spd="slow" p14:dur="2000" advTm="143043"/>
    </mc:Choice>
    <mc:Fallback>
      <p:transition spd="slow" advTm="143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1.2 Similarities and differences</a:t>
            </a:r>
          </a:p>
        </p:txBody>
      </p:sp>
      <p:sp>
        <p:nvSpPr>
          <p:cNvPr id="12" name="Vertical Text Placeholder 11"/>
          <p:cNvSpPr>
            <a:spLocks noGrp="1"/>
          </p:cNvSpPr>
          <p:nvPr>
            <p:ph type="body" orient="vert" idx="1"/>
          </p:nvPr>
        </p:nvSpPr>
        <p:spPr>
          <a:xfrm>
            <a:off x="405584" y="1433415"/>
            <a:ext cx="8318832" cy="4371849"/>
          </a:xfrm>
        </p:spPr>
        <p:txBody>
          <a:bodyPr>
            <a:normAutofit lnSpcReduction="10000"/>
          </a:bodyPr>
          <a:lstStyle/>
          <a:p>
            <a:pPr>
              <a:buFont typeface="Wingdings" pitchFamily="2" charset="2"/>
              <a:buChar char="§"/>
            </a:pPr>
            <a:r>
              <a:rPr lang="en-GB" sz="2400" dirty="0"/>
              <a:t>Creatively apply tools and techniques which may include one-to-one training, facilitating, counselling &amp; networking.</a:t>
            </a:r>
          </a:p>
          <a:p>
            <a:pPr>
              <a:buFont typeface="Wingdings" pitchFamily="2" charset="2"/>
              <a:buChar char="§"/>
            </a:pPr>
            <a:r>
              <a:rPr lang="en-GB" sz="2400" dirty="0"/>
              <a:t>Encourage a commitment to action and the development of lasting personal growth &amp; change.</a:t>
            </a:r>
          </a:p>
          <a:p>
            <a:pPr>
              <a:buFont typeface="Wingdings" pitchFamily="2" charset="2"/>
              <a:buChar char="§"/>
            </a:pPr>
            <a:r>
              <a:rPr lang="en-GB" sz="2400" dirty="0"/>
              <a:t>Maintain unconditional positive regard for the individual, is at all times supportive and non-judgemental, of views, lifestyle and aspirations.</a:t>
            </a:r>
          </a:p>
          <a:p>
            <a:pPr>
              <a:buFont typeface="Wingdings" pitchFamily="2" charset="2"/>
              <a:buChar char="§"/>
            </a:pPr>
            <a:r>
              <a:rPr lang="en-GB" sz="2400" dirty="0"/>
              <a:t>Ensure that clients develop personal competencies and do not develop unhealthy dependencies on the coaching or mentoring relationship.</a:t>
            </a:r>
          </a:p>
          <a:p>
            <a:endParaRPr lang="en-GB" sz="2400" dirty="0"/>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3158779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1.1/1.2  Coaching and Mentoring concepts</a:t>
            </a:r>
          </a:p>
        </p:txBody>
      </p:sp>
      <p:sp>
        <p:nvSpPr>
          <p:cNvPr id="3" name="Vertical Text Placeholder 2"/>
          <p:cNvSpPr>
            <a:spLocks noGrp="1"/>
          </p:cNvSpPr>
          <p:nvPr>
            <p:ph type="body" orient="vert" idx="1"/>
          </p:nvPr>
        </p:nvSpPr>
        <p:spPr/>
        <p:txBody>
          <a:bodyPr>
            <a:normAutofit fontScale="55000" lnSpcReduction="20000"/>
          </a:bodyPr>
          <a:lstStyle/>
          <a:p>
            <a:pPr marL="514350" lvl="0" indent="-514350">
              <a:buAutoNum type="arabicPeriod"/>
            </a:pPr>
            <a:r>
              <a:rPr lang="en-GB" b="1" dirty="0"/>
              <a:t>It’s best to be coached by my line manager or someone that knows me well.</a:t>
            </a:r>
            <a:endParaRPr lang="en-GB" dirty="0"/>
          </a:p>
          <a:p>
            <a:pPr marL="514350" lvl="0" indent="-514350">
              <a:buAutoNum type="arabicPeriod"/>
            </a:pPr>
            <a:r>
              <a:rPr lang="en-GB" b="1" dirty="0"/>
              <a:t>I can be coached by a stranger.</a:t>
            </a:r>
            <a:endParaRPr lang="en-GB" dirty="0"/>
          </a:p>
          <a:p>
            <a:pPr marL="514350" lvl="0" indent="-514350">
              <a:buAutoNum type="arabicPeriod"/>
            </a:pPr>
            <a:r>
              <a:rPr lang="en-GB" b="1" dirty="0"/>
              <a:t>My coach will tell me exactly what to do.</a:t>
            </a:r>
            <a:endParaRPr lang="en-GB" dirty="0"/>
          </a:p>
          <a:p>
            <a:pPr marL="514350" lvl="0" indent="-514350">
              <a:buAutoNum type="arabicPeriod"/>
            </a:pPr>
            <a:r>
              <a:rPr lang="en-GB" b="1" dirty="0"/>
              <a:t>My coach will help me to identify the best solutions for me.</a:t>
            </a:r>
            <a:r>
              <a:rPr lang="en-GB" dirty="0"/>
              <a:t> </a:t>
            </a:r>
          </a:p>
          <a:p>
            <a:pPr marL="514350" lvl="0" indent="-514350">
              <a:buAutoNum type="arabicPeriod"/>
            </a:pPr>
            <a:r>
              <a:rPr lang="en-GB" b="1" dirty="0"/>
              <a:t>My coach will help me to get to the deep rooted personal issues that are effecting me.</a:t>
            </a:r>
            <a:endParaRPr lang="en-GB" dirty="0"/>
          </a:p>
          <a:p>
            <a:pPr marL="514350" lvl="0" indent="-514350">
              <a:buAutoNum type="arabicPeriod"/>
            </a:pPr>
            <a:r>
              <a:rPr lang="en-GB" b="1" dirty="0"/>
              <a:t>Coaching is only needed for ‘problem’ employees.</a:t>
            </a:r>
            <a:r>
              <a:rPr lang="en-GB" dirty="0"/>
              <a:t> </a:t>
            </a:r>
          </a:p>
          <a:p>
            <a:pPr marL="514350" lvl="0" indent="-514350">
              <a:buAutoNum type="arabicPeriod"/>
            </a:pPr>
            <a:r>
              <a:rPr lang="en-GB" b="1" dirty="0"/>
              <a:t>My coach should have a background and experience similar to mine.</a:t>
            </a:r>
            <a:endParaRPr lang="en-GB" dirty="0"/>
          </a:p>
          <a:p>
            <a:pPr marL="514350" lvl="0" indent="-514350">
              <a:buAutoNum type="arabicPeriod"/>
            </a:pPr>
            <a:r>
              <a:rPr lang="en-GB" b="1" dirty="0"/>
              <a:t>Not everyone can be coached.</a:t>
            </a:r>
            <a:r>
              <a:rPr lang="en-GB" dirty="0"/>
              <a:t> </a:t>
            </a:r>
          </a:p>
          <a:p>
            <a:pPr marL="514350" lvl="0" indent="-514350">
              <a:buAutoNum type="arabicPeriod"/>
            </a:pPr>
            <a:r>
              <a:rPr lang="en-GB" b="1" dirty="0"/>
              <a:t>Coaching is the same as mentoring.</a:t>
            </a:r>
            <a:endParaRPr lang="en-GB" dirty="0"/>
          </a:p>
          <a:p>
            <a:pPr marL="514350" lvl="0" indent="-514350">
              <a:buAutoNum type="arabicPeriod"/>
            </a:pPr>
            <a:r>
              <a:rPr lang="en-GB" b="1" dirty="0"/>
              <a:t>Coaching takes a lot of time.</a:t>
            </a:r>
            <a:r>
              <a:rPr lang="en-GB" dirty="0"/>
              <a:t> </a:t>
            </a:r>
          </a:p>
          <a:p>
            <a:pPr marL="514350" lvl="0" indent="-514350">
              <a:buAutoNum type="arabicPeriod"/>
            </a:pPr>
            <a:r>
              <a:rPr lang="en-GB" b="1" dirty="0"/>
              <a:t>It’s the same as just giving feedback.</a:t>
            </a:r>
            <a:endParaRPr lang="en-GB" dirty="0"/>
          </a:p>
          <a:p>
            <a:pPr marL="514350" lvl="0" indent="-514350">
              <a:buAutoNum type="arabicPeriod"/>
            </a:pPr>
            <a:r>
              <a:rPr lang="en-GB" b="1" dirty="0"/>
              <a:t>I am able to coach people more senior then me.</a:t>
            </a:r>
            <a:endParaRPr lang="en-GB" dirty="0"/>
          </a:p>
          <a:p>
            <a:endParaRPr lang="en-GB" dirty="0"/>
          </a:p>
        </p:txBody>
      </p:sp>
      <p:pic>
        <p:nvPicPr>
          <p:cNvPr id="1026" name="Picture 2" descr="Image result for time for a quiz"/>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4045439"/>
            <a:ext cx="2630066" cy="1478682"/>
          </a:xfrm>
          <a:prstGeom prst="rect">
            <a:avLst/>
          </a:prstGeom>
          <a:noFill/>
          <a:extLst>
            <a:ext uri="{909E8E84-426E-40DD-AFC4-6F175D3DCCD1}">
              <a14:hiddenFill xmlns:a14="http://schemas.microsoft.com/office/drawing/2010/main">
                <a:solidFill>
                  <a:srgbClr val="FFFFFF"/>
                </a:solidFill>
              </a14:hiddenFill>
            </a:ext>
          </a:extLst>
        </p:spPr>
      </p:pic>
      <p:sp>
        <p:nvSpPr>
          <p:cNvPr id="5" name="Vertical Text Placeholder 4"/>
          <p:cNvSpPr>
            <a:spLocks noGrp="1"/>
          </p:cNvSpPr>
          <p:nvPr>
            <p:ph type="body" orient="vert" idx="13"/>
          </p:nvPr>
        </p:nvSpPr>
        <p:spPr/>
        <p:txBody>
          <a:bodyPr/>
          <a:lstStyle/>
          <a:p>
            <a:pPr marL="0" indent="0">
              <a:buNone/>
            </a:pPr>
            <a:r>
              <a:rPr lang="en-GB" dirty="0"/>
              <a:t>Fact or fiction? </a:t>
            </a:r>
          </a:p>
        </p:txBody>
      </p:sp>
    </p:spTree>
    <p:extLst>
      <p:ext uri="{BB962C8B-B14F-4D97-AF65-F5344CB8AC3E}">
        <p14:creationId xmlns:p14="http://schemas.microsoft.com/office/powerpoint/2010/main" val="844170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3">
                                            <p:txEl>
                                              <p:pRg st="0" end="0"/>
                                            </p:txEl>
                                          </p:spTgt>
                                        </p:tgtEl>
                                        <p:attrNameLst>
                                          <p:attrName>style.color</p:attrName>
                                        </p:attrNameLst>
                                      </p:cBhvr>
                                      <p:to>
                                        <a:srgbClr val="FF0000"/>
                                      </p:to>
                                    </p:animClr>
                                    <p:animClr clrSpc="rgb" dir="cw">
                                      <p:cBhvr>
                                        <p:cTn id="7" dur="500" fill="hold"/>
                                        <p:tgtEl>
                                          <p:spTgt spid="3">
                                            <p:txEl>
                                              <p:pRg st="0" end="0"/>
                                            </p:txEl>
                                          </p:spTgt>
                                        </p:tgtEl>
                                        <p:attrNameLst>
                                          <p:attrName>fillcolor</p:attrName>
                                        </p:attrNameLst>
                                      </p:cBhvr>
                                      <p:to>
                                        <a:srgbClr val="FF0000"/>
                                      </p:to>
                                    </p:animClr>
                                    <p:set>
                                      <p:cBhvr>
                                        <p:cTn id="8" dur="500" fill="hold"/>
                                        <p:tgtEl>
                                          <p:spTgt spid="3">
                                            <p:txEl>
                                              <p:pRg st="0" end="0"/>
                                            </p:txEl>
                                          </p:spTgt>
                                        </p:tgtEl>
                                        <p:attrNameLst>
                                          <p:attrName>fill.type</p:attrName>
                                        </p:attrNameLst>
                                      </p:cBhvr>
                                      <p:to>
                                        <p:strVal val="solid"/>
                                      </p:to>
                                    </p:set>
                                    <p:set>
                                      <p:cBhvr>
                                        <p:cTn id="9" dur="500" fill="hold"/>
                                        <p:tgtEl>
                                          <p:spTgt spid="3">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9" presetClass="emph" presetSubtype="0" fill="hold" nodeType="clickEffect">
                                  <p:stCondLst>
                                    <p:cond delay="0"/>
                                  </p:stCondLst>
                                  <p:childTnLst>
                                    <p:animClr clrSpc="rgb" dir="cw">
                                      <p:cBhvr override="childStyle">
                                        <p:cTn id="13" dur="500" fill="hold"/>
                                        <p:tgtEl>
                                          <p:spTgt spid="3">
                                            <p:txEl>
                                              <p:pRg st="1" end="1"/>
                                            </p:txEl>
                                          </p:spTgt>
                                        </p:tgtEl>
                                        <p:attrNameLst>
                                          <p:attrName>style.color</p:attrName>
                                        </p:attrNameLst>
                                      </p:cBhvr>
                                      <p:to>
                                        <a:srgbClr val="92D050"/>
                                      </p:to>
                                    </p:animClr>
                                    <p:animClr clrSpc="rgb" dir="cw">
                                      <p:cBhvr>
                                        <p:cTn id="14" dur="500" fill="hold"/>
                                        <p:tgtEl>
                                          <p:spTgt spid="3">
                                            <p:txEl>
                                              <p:pRg st="1" end="1"/>
                                            </p:txEl>
                                          </p:spTgt>
                                        </p:tgtEl>
                                        <p:attrNameLst>
                                          <p:attrName>fillcolor</p:attrName>
                                        </p:attrNameLst>
                                      </p:cBhvr>
                                      <p:to>
                                        <a:srgbClr val="92D050"/>
                                      </p:to>
                                    </p:animClr>
                                    <p:set>
                                      <p:cBhvr>
                                        <p:cTn id="15" dur="500" fill="hold"/>
                                        <p:tgtEl>
                                          <p:spTgt spid="3">
                                            <p:txEl>
                                              <p:pRg st="1" end="1"/>
                                            </p:txEl>
                                          </p:spTgt>
                                        </p:tgtEl>
                                        <p:attrNameLst>
                                          <p:attrName>fill.type</p:attrName>
                                        </p:attrNameLst>
                                      </p:cBhvr>
                                      <p:to>
                                        <p:strVal val="solid"/>
                                      </p:to>
                                    </p:set>
                                    <p:set>
                                      <p:cBhvr>
                                        <p:cTn id="16" dur="500" fill="hold"/>
                                        <p:tgtEl>
                                          <p:spTgt spid="3">
                                            <p:txEl>
                                              <p:pRg st="1" end="1"/>
                                            </p:txEl>
                                          </p:spTgt>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19" presetClass="emph" presetSubtype="0" fill="hold" nodeType="clickEffect">
                                  <p:stCondLst>
                                    <p:cond delay="0"/>
                                  </p:stCondLst>
                                  <p:childTnLst>
                                    <p:animClr clrSpc="rgb" dir="cw">
                                      <p:cBhvr override="childStyle">
                                        <p:cTn id="20" dur="500" fill="hold"/>
                                        <p:tgtEl>
                                          <p:spTgt spid="3">
                                            <p:txEl>
                                              <p:pRg st="2" end="2"/>
                                            </p:txEl>
                                          </p:spTgt>
                                        </p:tgtEl>
                                        <p:attrNameLst>
                                          <p:attrName>style.color</p:attrName>
                                        </p:attrNameLst>
                                      </p:cBhvr>
                                      <p:to>
                                        <a:srgbClr val="FF0000"/>
                                      </p:to>
                                    </p:animClr>
                                    <p:animClr clrSpc="rgb" dir="cw">
                                      <p:cBhvr>
                                        <p:cTn id="21" dur="500" fill="hold"/>
                                        <p:tgtEl>
                                          <p:spTgt spid="3">
                                            <p:txEl>
                                              <p:pRg st="2" end="2"/>
                                            </p:txEl>
                                          </p:spTgt>
                                        </p:tgtEl>
                                        <p:attrNameLst>
                                          <p:attrName>fillcolor</p:attrName>
                                        </p:attrNameLst>
                                      </p:cBhvr>
                                      <p:to>
                                        <a:srgbClr val="FF0000"/>
                                      </p:to>
                                    </p:animClr>
                                    <p:set>
                                      <p:cBhvr>
                                        <p:cTn id="22" dur="500" fill="hold"/>
                                        <p:tgtEl>
                                          <p:spTgt spid="3">
                                            <p:txEl>
                                              <p:pRg st="2" end="2"/>
                                            </p:txEl>
                                          </p:spTgt>
                                        </p:tgtEl>
                                        <p:attrNameLst>
                                          <p:attrName>fill.type</p:attrName>
                                        </p:attrNameLst>
                                      </p:cBhvr>
                                      <p:to>
                                        <p:strVal val="solid"/>
                                      </p:to>
                                    </p:set>
                                    <p:set>
                                      <p:cBhvr>
                                        <p:cTn id="23" dur="500" fill="hold"/>
                                        <p:tgtEl>
                                          <p:spTgt spid="3">
                                            <p:txEl>
                                              <p:pRg st="2" end="2"/>
                                            </p:txEl>
                                          </p:spTgt>
                                        </p:tgtEl>
                                        <p:attrNameLst>
                                          <p:attrName>fill.on</p:attrName>
                                        </p:attrNameLst>
                                      </p:cBhvr>
                                      <p:to>
                                        <p:strVal val="true"/>
                                      </p:to>
                                    </p:set>
                                  </p:childTnLst>
                                </p:cTn>
                              </p:par>
                            </p:childTnLst>
                          </p:cTn>
                        </p:par>
                      </p:childTnLst>
                    </p:cTn>
                  </p:par>
                  <p:par>
                    <p:cTn id="24" fill="hold">
                      <p:stCondLst>
                        <p:cond delay="indefinite"/>
                      </p:stCondLst>
                      <p:childTnLst>
                        <p:par>
                          <p:cTn id="25" fill="hold">
                            <p:stCondLst>
                              <p:cond delay="0"/>
                            </p:stCondLst>
                            <p:childTnLst>
                              <p:par>
                                <p:cTn id="26" presetID="19" presetClass="emph" presetSubtype="0" fill="hold" nodeType="clickEffect">
                                  <p:stCondLst>
                                    <p:cond delay="0"/>
                                  </p:stCondLst>
                                  <p:childTnLst>
                                    <p:animClr clrSpc="rgb" dir="cw">
                                      <p:cBhvr override="childStyle">
                                        <p:cTn id="27" dur="500" fill="hold"/>
                                        <p:tgtEl>
                                          <p:spTgt spid="3">
                                            <p:txEl>
                                              <p:pRg st="3" end="3"/>
                                            </p:txEl>
                                          </p:spTgt>
                                        </p:tgtEl>
                                        <p:attrNameLst>
                                          <p:attrName>style.color</p:attrName>
                                        </p:attrNameLst>
                                      </p:cBhvr>
                                      <p:to>
                                        <a:srgbClr val="92D050"/>
                                      </p:to>
                                    </p:animClr>
                                    <p:animClr clrSpc="rgb" dir="cw">
                                      <p:cBhvr>
                                        <p:cTn id="28" dur="500" fill="hold"/>
                                        <p:tgtEl>
                                          <p:spTgt spid="3">
                                            <p:txEl>
                                              <p:pRg st="3" end="3"/>
                                            </p:txEl>
                                          </p:spTgt>
                                        </p:tgtEl>
                                        <p:attrNameLst>
                                          <p:attrName>fillcolor</p:attrName>
                                        </p:attrNameLst>
                                      </p:cBhvr>
                                      <p:to>
                                        <a:srgbClr val="92D050"/>
                                      </p:to>
                                    </p:animClr>
                                    <p:set>
                                      <p:cBhvr>
                                        <p:cTn id="29" dur="500" fill="hold"/>
                                        <p:tgtEl>
                                          <p:spTgt spid="3">
                                            <p:txEl>
                                              <p:pRg st="3" end="3"/>
                                            </p:txEl>
                                          </p:spTgt>
                                        </p:tgtEl>
                                        <p:attrNameLst>
                                          <p:attrName>fill.type</p:attrName>
                                        </p:attrNameLst>
                                      </p:cBhvr>
                                      <p:to>
                                        <p:strVal val="solid"/>
                                      </p:to>
                                    </p:set>
                                    <p:set>
                                      <p:cBhvr>
                                        <p:cTn id="30" dur="500" fill="hold"/>
                                        <p:tgtEl>
                                          <p:spTgt spid="3">
                                            <p:txEl>
                                              <p:pRg st="3" end="3"/>
                                            </p:txEl>
                                          </p:spTgt>
                                        </p:tgtEl>
                                        <p:attrNameLst>
                                          <p:attrName>fill.on</p:attrName>
                                        </p:attrNameLst>
                                      </p:cBhvr>
                                      <p:to>
                                        <p:strVal val="true"/>
                                      </p:to>
                                    </p:set>
                                  </p:childTnLst>
                                </p:cTn>
                              </p:par>
                            </p:childTnLst>
                          </p:cTn>
                        </p:par>
                      </p:childTnLst>
                    </p:cTn>
                  </p:par>
                  <p:par>
                    <p:cTn id="31" fill="hold">
                      <p:stCondLst>
                        <p:cond delay="indefinite"/>
                      </p:stCondLst>
                      <p:childTnLst>
                        <p:par>
                          <p:cTn id="32" fill="hold">
                            <p:stCondLst>
                              <p:cond delay="0"/>
                            </p:stCondLst>
                            <p:childTnLst>
                              <p:par>
                                <p:cTn id="33" presetID="19" presetClass="emph" presetSubtype="0" fill="hold" nodeType="clickEffect">
                                  <p:stCondLst>
                                    <p:cond delay="0"/>
                                  </p:stCondLst>
                                  <p:childTnLst>
                                    <p:animClr clrSpc="rgb" dir="cw">
                                      <p:cBhvr override="childStyle">
                                        <p:cTn id="34" dur="500" fill="hold"/>
                                        <p:tgtEl>
                                          <p:spTgt spid="3">
                                            <p:txEl>
                                              <p:pRg st="4" end="4"/>
                                            </p:txEl>
                                          </p:spTgt>
                                        </p:tgtEl>
                                        <p:attrNameLst>
                                          <p:attrName>style.color</p:attrName>
                                        </p:attrNameLst>
                                      </p:cBhvr>
                                      <p:to>
                                        <a:srgbClr val="FF0000"/>
                                      </p:to>
                                    </p:animClr>
                                    <p:animClr clrSpc="rgb" dir="cw">
                                      <p:cBhvr>
                                        <p:cTn id="35" dur="500" fill="hold"/>
                                        <p:tgtEl>
                                          <p:spTgt spid="3">
                                            <p:txEl>
                                              <p:pRg st="4" end="4"/>
                                            </p:txEl>
                                          </p:spTgt>
                                        </p:tgtEl>
                                        <p:attrNameLst>
                                          <p:attrName>fillcolor</p:attrName>
                                        </p:attrNameLst>
                                      </p:cBhvr>
                                      <p:to>
                                        <a:srgbClr val="FF0000"/>
                                      </p:to>
                                    </p:animClr>
                                    <p:set>
                                      <p:cBhvr>
                                        <p:cTn id="36" dur="500" fill="hold"/>
                                        <p:tgtEl>
                                          <p:spTgt spid="3">
                                            <p:txEl>
                                              <p:pRg st="4" end="4"/>
                                            </p:txEl>
                                          </p:spTgt>
                                        </p:tgtEl>
                                        <p:attrNameLst>
                                          <p:attrName>fill.type</p:attrName>
                                        </p:attrNameLst>
                                      </p:cBhvr>
                                      <p:to>
                                        <p:strVal val="solid"/>
                                      </p:to>
                                    </p:set>
                                    <p:set>
                                      <p:cBhvr>
                                        <p:cTn id="37" dur="500" fill="hold"/>
                                        <p:tgtEl>
                                          <p:spTgt spid="3">
                                            <p:txEl>
                                              <p:pRg st="4" end="4"/>
                                            </p:txEl>
                                          </p:spTgt>
                                        </p:tgtEl>
                                        <p:attrNameLst>
                                          <p:attrName>fill.on</p:attrName>
                                        </p:attrNameLst>
                                      </p:cBhvr>
                                      <p:to>
                                        <p:strVal val="true"/>
                                      </p:to>
                                    </p:set>
                                  </p:childTnLst>
                                </p:cTn>
                              </p:par>
                            </p:childTnLst>
                          </p:cTn>
                        </p:par>
                      </p:childTnLst>
                    </p:cTn>
                  </p:par>
                  <p:par>
                    <p:cTn id="38" fill="hold">
                      <p:stCondLst>
                        <p:cond delay="indefinite"/>
                      </p:stCondLst>
                      <p:childTnLst>
                        <p:par>
                          <p:cTn id="39" fill="hold">
                            <p:stCondLst>
                              <p:cond delay="0"/>
                            </p:stCondLst>
                            <p:childTnLst>
                              <p:par>
                                <p:cTn id="40" presetID="19" presetClass="emph" presetSubtype="0" fill="hold" nodeType="clickEffect">
                                  <p:stCondLst>
                                    <p:cond delay="0"/>
                                  </p:stCondLst>
                                  <p:childTnLst>
                                    <p:animClr clrSpc="rgb" dir="cw">
                                      <p:cBhvr override="childStyle">
                                        <p:cTn id="41" dur="500" fill="hold"/>
                                        <p:tgtEl>
                                          <p:spTgt spid="3">
                                            <p:txEl>
                                              <p:pRg st="5" end="5"/>
                                            </p:txEl>
                                          </p:spTgt>
                                        </p:tgtEl>
                                        <p:attrNameLst>
                                          <p:attrName>style.color</p:attrName>
                                        </p:attrNameLst>
                                      </p:cBhvr>
                                      <p:to>
                                        <a:srgbClr val="FF0000"/>
                                      </p:to>
                                    </p:animClr>
                                    <p:animClr clrSpc="rgb" dir="cw">
                                      <p:cBhvr>
                                        <p:cTn id="42" dur="500" fill="hold"/>
                                        <p:tgtEl>
                                          <p:spTgt spid="3">
                                            <p:txEl>
                                              <p:pRg st="5" end="5"/>
                                            </p:txEl>
                                          </p:spTgt>
                                        </p:tgtEl>
                                        <p:attrNameLst>
                                          <p:attrName>fillcolor</p:attrName>
                                        </p:attrNameLst>
                                      </p:cBhvr>
                                      <p:to>
                                        <a:srgbClr val="FF0000"/>
                                      </p:to>
                                    </p:animClr>
                                    <p:set>
                                      <p:cBhvr>
                                        <p:cTn id="43" dur="500" fill="hold"/>
                                        <p:tgtEl>
                                          <p:spTgt spid="3">
                                            <p:txEl>
                                              <p:pRg st="5" end="5"/>
                                            </p:txEl>
                                          </p:spTgt>
                                        </p:tgtEl>
                                        <p:attrNameLst>
                                          <p:attrName>fill.type</p:attrName>
                                        </p:attrNameLst>
                                      </p:cBhvr>
                                      <p:to>
                                        <p:strVal val="solid"/>
                                      </p:to>
                                    </p:set>
                                    <p:set>
                                      <p:cBhvr>
                                        <p:cTn id="44" dur="500" fill="hold"/>
                                        <p:tgtEl>
                                          <p:spTgt spid="3">
                                            <p:txEl>
                                              <p:pRg st="5" end="5"/>
                                            </p:txEl>
                                          </p:spTgt>
                                        </p:tgtEl>
                                        <p:attrNameLst>
                                          <p:attrName>fill.on</p:attrName>
                                        </p:attrNameLst>
                                      </p:cBhvr>
                                      <p:to>
                                        <p:strVal val="true"/>
                                      </p:to>
                                    </p:set>
                                  </p:childTnLst>
                                </p:cTn>
                              </p:par>
                            </p:childTnLst>
                          </p:cTn>
                        </p:par>
                      </p:childTnLst>
                    </p:cTn>
                  </p:par>
                  <p:par>
                    <p:cTn id="45" fill="hold">
                      <p:stCondLst>
                        <p:cond delay="indefinite"/>
                      </p:stCondLst>
                      <p:childTnLst>
                        <p:par>
                          <p:cTn id="46" fill="hold">
                            <p:stCondLst>
                              <p:cond delay="0"/>
                            </p:stCondLst>
                            <p:childTnLst>
                              <p:par>
                                <p:cTn id="47" presetID="19" presetClass="emph" presetSubtype="0" fill="hold" nodeType="clickEffect">
                                  <p:stCondLst>
                                    <p:cond delay="0"/>
                                  </p:stCondLst>
                                  <p:childTnLst>
                                    <p:animClr clrSpc="rgb" dir="cw">
                                      <p:cBhvr override="childStyle">
                                        <p:cTn id="48" dur="500" fill="hold"/>
                                        <p:tgtEl>
                                          <p:spTgt spid="3">
                                            <p:txEl>
                                              <p:pRg st="6" end="6"/>
                                            </p:txEl>
                                          </p:spTgt>
                                        </p:tgtEl>
                                        <p:attrNameLst>
                                          <p:attrName>style.color</p:attrName>
                                        </p:attrNameLst>
                                      </p:cBhvr>
                                      <p:to>
                                        <a:srgbClr val="FF0000"/>
                                      </p:to>
                                    </p:animClr>
                                    <p:animClr clrSpc="rgb" dir="cw">
                                      <p:cBhvr>
                                        <p:cTn id="49" dur="500" fill="hold"/>
                                        <p:tgtEl>
                                          <p:spTgt spid="3">
                                            <p:txEl>
                                              <p:pRg st="6" end="6"/>
                                            </p:txEl>
                                          </p:spTgt>
                                        </p:tgtEl>
                                        <p:attrNameLst>
                                          <p:attrName>fillcolor</p:attrName>
                                        </p:attrNameLst>
                                      </p:cBhvr>
                                      <p:to>
                                        <a:srgbClr val="FF0000"/>
                                      </p:to>
                                    </p:animClr>
                                    <p:set>
                                      <p:cBhvr>
                                        <p:cTn id="50" dur="500" fill="hold"/>
                                        <p:tgtEl>
                                          <p:spTgt spid="3">
                                            <p:txEl>
                                              <p:pRg st="6" end="6"/>
                                            </p:txEl>
                                          </p:spTgt>
                                        </p:tgtEl>
                                        <p:attrNameLst>
                                          <p:attrName>fill.type</p:attrName>
                                        </p:attrNameLst>
                                      </p:cBhvr>
                                      <p:to>
                                        <p:strVal val="solid"/>
                                      </p:to>
                                    </p:set>
                                    <p:set>
                                      <p:cBhvr>
                                        <p:cTn id="51" dur="500" fill="hold"/>
                                        <p:tgtEl>
                                          <p:spTgt spid="3">
                                            <p:txEl>
                                              <p:pRg st="6" end="6"/>
                                            </p:txEl>
                                          </p:spTgt>
                                        </p:tgtEl>
                                        <p:attrNameLst>
                                          <p:attrName>fill.on</p:attrName>
                                        </p:attrNameLst>
                                      </p:cBhvr>
                                      <p:to>
                                        <p:strVal val="true"/>
                                      </p:to>
                                    </p:set>
                                  </p:childTnLst>
                                </p:cTn>
                              </p:par>
                            </p:childTnLst>
                          </p:cTn>
                        </p:par>
                      </p:childTnLst>
                    </p:cTn>
                  </p:par>
                  <p:par>
                    <p:cTn id="52" fill="hold">
                      <p:stCondLst>
                        <p:cond delay="indefinite"/>
                      </p:stCondLst>
                      <p:childTnLst>
                        <p:par>
                          <p:cTn id="53" fill="hold">
                            <p:stCondLst>
                              <p:cond delay="0"/>
                            </p:stCondLst>
                            <p:childTnLst>
                              <p:par>
                                <p:cTn id="54" presetID="19" presetClass="emph" presetSubtype="0" fill="hold" nodeType="clickEffect">
                                  <p:stCondLst>
                                    <p:cond delay="0"/>
                                  </p:stCondLst>
                                  <p:childTnLst>
                                    <p:animClr clrSpc="rgb" dir="cw">
                                      <p:cBhvr override="childStyle">
                                        <p:cTn id="55" dur="500" fill="hold"/>
                                        <p:tgtEl>
                                          <p:spTgt spid="3">
                                            <p:txEl>
                                              <p:pRg st="7" end="7"/>
                                            </p:txEl>
                                          </p:spTgt>
                                        </p:tgtEl>
                                        <p:attrNameLst>
                                          <p:attrName>style.color</p:attrName>
                                        </p:attrNameLst>
                                      </p:cBhvr>
                                      <p:to>
                                        <a:srgbClr val="92D050"/>
                                      </p:to>
                                    </p:animClr>
                                    <p:animClr clrSpc="rgb" dir="cw">
                                      <p:cBhvr>
                                        <p:cTn id="56" dur="500" fill="hold"/>
                                        <p:tgtEl>
                                          <p:spTgt spid="3">
                                            <p:txEl>
                                              <p:pRg st="7" end="7"/>
                                            </p:txEl>
                                          </p:spTgt>
                                        </p:tgtEl>
                                        <p:attrNameLst>
                                          <p:attrName>fillcolor</p:attrName>
                                        </p:attrNameLst>
                                      </p:cBhvr>
                                      <p:to>
                                        <a:srgbClr val="92D050"/>
                                      </p:to>
                                    </p:animClr>
                                    <p:set>
                                      <p:cBhvr>
                                        <p:cTn id="57" dur="500" fill="hold"/>
                                        <p:tgtEl>
                                          <p:spTgt spid="3">
                                            <p:txEl>
                                              <p:pRg st="7" end="7"/>
                                            </p:txEl>
                                          </p:spTgt>
                                        </p:tgtEl>
                                        <p:attrNameLst>
                                          <p:attrName>fill.type</p:attrName>
                                        </p:attrNameLst>
                                      </p:cBhvr>
                                      <p:to>
                                        <p:strVal val="solid"/>
                                      </p:to>
                                    </p:set>
                                    <p:set>
                                      <p:cBhvr>
                                        <p:cTn id="58" dur="500" fill="hold"/>
                                        <p:tgtEl>
                                          <p:spTgt spid="3">
                                            <p:txEl>
                                              <p:pRg st="7" end="7"/>
                                            </p:txEl>
                                          </p:spTgt>
                                        </p:tgtEl>
                                        <p:attrNameLst>
                                          <p:attrName>fill.on</p:attrName>
                                        </p:attrNameLst>
                                      </p:cBhvr>
                                      <p:to>
                                        <p:strVal val="true"/>
                                      </p:to>
                                    </p:set>
                                  </p:childTnLst>
                                </p:cTn>
                              </p:par>
                            </p:childTnLst>
                          </p:cTn>
                        </p:par>
                      </p:childTnLst>
                    </p:cTn>
                  </p:par>
                  <p:par>
                    <p:cTn id="59" fill="hold">
                      <p:stCondLst>
                        <p:cond delay="indefinite"/>
                      </p:stCondLst>
                      <p:childTnLst>
                        <p:par>
                          <p:cTn id="60" fill="hold">
                            <p:stCondLst>
                              <p:cond delay="0"/>
                            </p:stCondLst>
                            <p:childTnLst>
                              <p:par>
                                <p:cTn id="61" presetID="19" presetClass="emph" presetSubtype="0" fill="hold" nodeType="clickEffect">
                                  <p:stCondLst>
                                    <p:cond delay="0"/>
                                  </p:stCondLst>
                                  <p:childTnLst>
                                    <p:animClr clrSpc="rgb" dir="cw">
                                      <p:cBhvr override="childStyle">
                                        <p:cTn id="62" dur="500" fill="hold"/>
                                        <p:tgtEl>
                                          <p:spTgt spid="3">
                                            <p:txEl>
                                              <p:pRg st="8" end="8"/>
                                            </p:txEl>
                                          </p:spTgt>
                                        </p:tgtEl>
                                        <p:attrNameLst>
                                          <p:attrName>style.color</p:attrName>
                                        </p:attrNameLst>
                                      </p:cBhvr>
                                      <p:to>
                                        <a:srgbClr val="FF0000"/>
                                      </p:to>
                                    </p:animClr>
                                    <p:animClr clrSpc="rgb" dir="cw">
                                      <p:cBhvr>
                                        <p:cTn id="63" dur="500" fill="hold"/>
                                        <p:tgtEl>
                                          <p:spTgt spid="3">
                                            <p:txEl>
                                              <p:pRg st="8" end="8"/>
                                            </p:txEl>
                                          </p:spTgt>
                                        </p:tgtEl>
                                        <p:attrNameLst>
                                          <p:attrName>fillcolor</p:attrName>
                                        </p:attrNameLst>
                                      </p:cBhvr>
                                      <p:to>
                                        <a:srgbClr val="FF0000"/>
                                      </p:to>
                                    </p:animClr>
                                    <p:set>
                                      <p:cBhvr>
                                        <p:cTn id="64" dur="500" fill="hold"/>
                                        <p:tgtEl>
                                          <p:spTgt spid="3">
                                            <p:txEl>
                                              <p:pRg st="8" end="8"/>
                                            </p:txEl>
                                          </p:spTgt>
                                        </p:tgtEl>
                                        <p:attrNameLst>
                                          <p:attrName>fill.type</p:attrName>
                                        </p:attrNameLst>
                                      </p:cBhvr>
                                      <p:to>
                                        <p:strVal val="solid"/>
                                      </p:to>
                                    </p:set>
                                    <p:set>
                                      <p:cBhvr>
                                        <p:cTn id="65" dur="500" fill="hold"/>
                                        <p:tgtEl>
                                          <p:spTgt spid="3">
                                            <p:txEl>
                                              <p:pRg st="8" end="8"/>
                                            </p:txEl>
                                          </p:spTgt>
                                        </p:tgtEl>
                                        <p:attrNameLst>
                                          <p:attrName>fill.on</p:attrName>
                                        </p:attrNameLst>
                                      </p:cBhvr>
                                      <p:to>
                                        <p:strVal val="true"/>
                                      </p:to>
                                    </p:set>
                                  </p:childTnLst>
                                </p:cTn>
                              </p:par>
                            </p:childTnLst>
                          </p:cTn>
                        </p:par>
                      </p:childTnLst>
                    </p:cTn>
                  </p:par>
                  <p:par>
                    <p:cTn id="66" fill="hold">
                      <p:stCondLst>
                        <p:cond delay="indefinite"/>
                      </p:stCondLst>
                      <p:childTnLst>
                        <p:par>
                          <p:cTn id="67" fill="hold">
                            <p:stCondLst>
                              <p:cond delay="0"/>
                            </p:stCondLst>
                            <p:childTnLst>
                              <p:par>
                                <p:cTn id="68" presetID="19" presetClass="emph" presetSubtype="0" fill="hold" nodeType="clickEffect">
                                  <p:stCondLst>
                                    <p:cond delay="0"/>
                                  </p:stCondLst>
                                  <p:childTnLst>
                                    <p:animClr clrSpc="rgb" dir="cw">
                                      <p:cBhvr override="childStyle">
                                        <p:cTn id="69" dur="500" fill="hold"/>
                                        <p:tgtEl>
                                          <p:spTgt spid="3">
                                            <p:txEl>
                                              <p:pRg st="9" end="9"/>
                                            </p:txEl>
                                          </p:spTgt>
                                        </p:tgtEl>
                                        <p:attrNameLst>
                                          <p:attrName>style.color</p:attrName>
                                        </p:attrNameLst>
                                      </p:cBhvr>
                                      <p:to>
                                        <a:srgbClr val="FF0000"/>
                                      </p:to>
                                    </p:animClr>
                                    <p:animClr clrSpc="rgb" dir="cw">
                                      <p:cBhvr>
                                        <p:cTn id="70" dur="500" fill="hold"/>
                                        <p:tgtEl>
                                          <p:spTgt spid="3">
                                            <p:txEl>
                                              <p:pRg st="9" end="9"/>
                                            </p:txEl>
                                          </p:spTgt>
                                        </p:tgtEl>
                                        <p:attrNameLst>
                                          <p:attrName>fillcolor</p:attrName>
                                        </p:attrNameLst>
                                      </p:cBhvr>
                                      <p:to>
                                        <a:srgbClr val="FF0000"/>
                                      </p:to>
                                    </p:animClr>
                                    <p:set>
                                      <p:cBhvr>
                                        <p:cTn id="71" dur="500" fill="hold"/>
                                        <p:tgtEl>
                                          <p:spTgt spid="3">
                                            <p:txEl>
                                              <p:pRg st="9" end="9"/>
                                            </p:txEl>
                                          </p:spTgt>
                                        </p:tgtEl>
                                        <p:attrNameLst>
                                          <p:attrName>fill.type</p:attrName>
                                        </p:attrNameLst>
                                      </p:cBhvr>
                                      <p:to>
                                        <p:strVal val="solid"/>
                                      </p:to>
                                    </p:set>
                                    <p:set>
                                      <p:cBhvr>
                                        <p:cTn id="72" dur="500" fill="hold"/>
                                        <p:tgtEl>
                                          <p:spTgt spid="3">
                                            <p:txEl>
                                              <p:pRg st="9" end="9"/>
                                            </p:txEl>
                                          </p:spTgt>
                                        </p:tgtEl>
                                        <p:attrNameLst>
                                          <p:attrName>fill.on</p:attrName>
                                        </p:attrNameLst>
                                      </p:cBhvr>
                                      <p:to>
                                        <p:strVal val="true"/>
                                      </p:to>
                                    </p:set>
                                  </p:childTnLst>
                                </p:cTn>
                              </p:par>
                            </p:childTnLst>
                          </p:cTn>
                        </p:par>
                      </p:childTnLst>
                    </p:cTn>
                  </p:par>
                  <p:par>
                    <p:cTn id="73" fill="hold">
                      <p:stCondLst>
                        <p:cond delay="indefinite"/>
                      </p:stCondLst>
                      <p:childTnLst>
                        <p:par>
                          <p:cTn id="74" fill="hold">
                            <p:stCondLst>
                              <p:cond delay="0"/>
                            </p:stCondLst>
                            <p:childTnLst>
                              <p:par>
                                <p:cTn id="75" presetID="19" presetClass="emph" presetSubtype="0" fill="hold" nodeType="clickEffect">
                                  <p:stCondLst>
                                    <p:cond delay="0"/>
                                  </p:stCondLst>
                                  <p:childTnLst>
                                    <p:animClr clrSpc="rgb" dir="cw">
                                      <p:cBhvr override="childStyle">
                                        <p:cTn id="76" dur="500" fill="hold"/>
                                        <p:tgtEl>
                                          <p:spTgt spid="3">
                                            <p:txEl>
                                              <p:pRg st="10" end="10"/>
                                            </p:txEl>
                                          </p:spTgt>
                                        </p:tgtEl>
                                        <p:attrNameLst>
                                          <p:attrName>style.color</p:attrName>
                                        </p:attrNameLst>
                                      </p:cBhvr>
                                      <p:to>
                                        <a:srgbClr val="92D050"/>
                                      </p:to>
                                    </p:animClr>
                                    <p:animClr clrSpc="rgb" dir="cw">
                                      <p:cBhvr>
                                        <p:cTn id="77" dur="500" fill="hold"/>
                                        <p:tgtEl>
                                          <p:spTgt spid="3">
                                            <p:txEl>
                                              <p:pRg st="10" end="10"/>
                                            </p:txEl>
                                          </p:spTgt>
                                        </p:tgtEl>
                                        <p:attrNameLst>
                                          <p:attrName>fillcolor</p:attrName>
                                        </p:attrNameLst>
                                      </p:cBhvr>
                                      <p:to>
                                        <a:srgbClr val="92D050"/>
                                      </p:to>
                                    </p:animClr>
                                    <p:set>
                                      <p:cBhvr>
                                        <p:cTn id="78" dur="500" fill="hold"/>
                                        <p:tgtEl>
                                          <p:spTgt spid="3">
                                            <p:txEl>
                                              <p:pRg st="10" end="10"/>
                                            </p:txEl>
                                          </p:spTgt>
                                        </p:tgtEl>
                                        <p:attrNameLst>
                                          <p:attrName>fill.type</p:attrName>
                                        </p:attrNameLst>
                                      </p:cBhvr>
                                      <p:to>
                                        <p:strVal val="solid"/>
                                      </p:to>
                                    </p:set>
                                    <p:set>
                                      <p:cBhvr>
                                        <p:cTn id="79" dur="500" fill="hold"/>
                                        <p:tgtEl>
                                          <p:spTgt spid="3">
                                            <p:txEl>
                                              <p:pRg st="10" end="10"/>
                                            </p:txEl>
                                          </p:spTgt>
                                        </p:tgtEl>
                                        <p:attrNameLst>
                                          <p:attrName>fill.on</p:attrName>
                                        </p:attrNameLst>
                                      </p:cBhvr>
                                      <p:to>
                                        <p:strVal val="true"/>
                                      </p:to>
                                    </p:set>
                                  </p:childTnLst>
                                </p:cTn>
                              </p:par>
                            </p:childTnLst>
                          </p:cTn>
                        </p:par>
                      </p:childTnLst>
                    </p:cTn>
                  </p:par>
                  <p:par>
                    <p:cTn id="80" fill="hold">
                      <p:stCondLst>
                        <p:cond delay="indefinite"/>
                      </p:stCondLst>
                      <p:childTnLst>
                        <p:par>
                          <p:cTn id="81" fill="hold">
                            <p:stCondLst>
                              <p:cond delay="0"/>
                            </p:stCondLst>
                            <p:childTnLst>
                              <p:par>
                                <p:cTn id="82" presetID="19" presetClass="emph" presetSubtype="0" fill="hold" nodeType="clickEffect">
                                  <p:stCondLst>
                                    <p:cond delay="0"/>
                                  </p:stCondLst>
                                  <p:childTnLst>
                                    <p:animClr clrSpc="rgb" dir="cw">
                                      <p:cBhvr override="childStyle">
                                        <p:cTn id="83" dur="500" fill="hold"/>
                                        <p:tgtEl>
                                          <p:spTgt spid="3">
                                            <p:txEl>
                                              <p:pRg st="11" end="11"/>
                                            </p:txEl>
                                          </p:spTgt>
                                        </p:tgtEl>
                                        <p:attrNameLst>
                                          <p:attrName>style.color</p:attrName>
                                        </p:attrNameLst>
                                      </p:cBhvr>
                                      <p:to>
                                        <a:srgbClr val="92D050"/>
                                      </p:to>
                                    </p:animClr>
                                    <p:animClr clrSpc="rgb" dir="cw">
                                      <p:cBhvr>
                                        <p:cTn id="84" dur="500" fill="hold"/>
                                        <p:tgtEl>
                                          <p:spTgt spid="3">
                                            <p:txEl>
                                              <p:pRg st="11" end="11"/>
                                            </p:txEl>
                                          </p:spTgt>
                                        </p:tgtEl>
                                        <p:attrNameLst>
                                          <p:attrName>fillcolor</p:attrName>
                                        </p:attrNameLst>
                                      </p:cBhvr>
                                      <p:to>
                                        <a:srgbClr val="92D050"/>
                                      </p:to>
                                    </p:animClr>
                                    <p:set>
                                      <p:cBhvr>
                                        <p:cTn id="85" dur="500" fill="hold"/>
                                        <p:tgtEl>
                                          <p:spTgt spid="3">
                                            <p:txEl>
                                              <p:pRg st="11" end="11"/>
                                            </p:txEl>
                                          </p:spTgt>
                                        </p:tgtEl>
                                        <p:attrNameLst>
                                          <p:attrName>fill.type</p:attrName>
                                        </p:attrNameLst>
                                      </p:cBhvr>
                                      <p:to>
                                        <p:strVal val="solid"/>
                                      </p:to>
                                    </p:set>
                                    <p:set>
                                      <p:cBhvr>
                                        <p:cTn id="86" dur="500" fill="hold"/>
                                        <p:tgtEl>
                                          <p:spTgt spid="3">
                                            <p:txEl>
                                              <p:pRg st="11" end="11"/>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a:solidFill>
                  <a:schemeClr val="tx2"/>
                </a:solidFill>
              </a:rPr>
              <a:t>1. 2 Similarities and differences- Differences</a:t>
            </a: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a:t>Coaching </a:t>
            </a:r>
          </a:p>
        </p:txBody>
      </p:sp>
      <p:sp>
        <p:nvSpPr>
          <p:cNvPr id="7" name="Content Placeholder 6"/>
          <p:cNvSpPr>
            <a:spLocks noGrp="1"/>
          </p:cNvSpPr>
          <p:nvPr>
            <p:ph sz="half" idx="2"/>
          </p:nvPr>
        </p:nvSpPr>
        <p:spPr>
          <a:xfrm>
            <a:off x="323528" y="1340768"/>
            <a:ext cx="4173860" cy="5184576"/>
          </a:xfrm>
          <a:solidFill>
            <a:schemeClr val="bg1"/>
          </a:solidFill>
          <a:ln>
            <a:solidFill>
              <a:schemeClr val="bg1">
                <a:lumMod val="65000"/>
              </a:schemeClr>
            </a:solidFill>
          </a:ln>
        </p:spPr>
        <p:txBody>
          <a:bodyPr>
            <a:normAutofit/>
          </a:bodyPr>
          <a:lstStyle/>
          <a:p>
            <a:pPr>
              <a:lnSpc>
                <a:spcPct val="100000"/>
              </a:lnSpc>
              <a:spcBef>
                <a:spcPts val="0"/>
              </a:spcBef>
              <a:spcAft>
                <a:spcPts val="0"/>
              </a:spcAft>
              <a:buFont typeface="Wingdings" pitchFamily="2" charset="2"/>
              <a:buChar char="§"/>
            </a:pPr>
            <a:r>
              <a:rPr lang="en-GB" sz="1600" b="1" dirty="0"/>
              <a:t>Short Term – Time Bound</a:t>
            </a:r>
          </a:p>
          <a:p>
            <a:pPr marL="0" indent="0" algn="just">
              <a:lnSpc>
                <a:spcPct val="100000"/>
              </a:lnSpc>
              <a:spcBef>
                <a:spcPts val="0"/>
              </a:spcBef>
              <a:spcAft>
                <a:spcPts val="0"/>
              </a:spcAft>
              <a:buNone/>
            </a:pPr>
            <a:r>
              <a:rPr lang="en-GB" sz="1400" dirty="0"/>
              <a:t>A coach can successfully be involved with a coachee for a short period of time, maybe even just a few sessions. The coaching lasts for as long as is needed, depending on the purpose of the coaching relationship.</a:t>
            </a:r>
          </a:p>
          <a:p>
            <a:pPr marL="0" indent="0" algn="just">
              <a:lnSpc>
                <a:spcPct val="100000"/>
              </a:lnSpc>
              <a:spcBef>
                <a:spcPts val="0"/>
              </a:spcBef>
              <a:spcAft>
                <a:spcPts val="0"/>
              </a:spcAft>
              <a:buNone/>
            </a:pPr>
            <a:endParaRPr lang="en-GB" sz="1600" b="1" dirty="0"/>
          </a:p>
          <a:p>
            <a:pPr>
              <a:lnSpc>
                <a:spcPct val="100000"/>
              </a:lnSpc>
              <a:spcBef>
                <a:spcPts val="0"/>
              </a:spcBef>
              <a:spcAft>
                <a:spcPts val="0"/>
              </a:spcAft>
              <a:buFont typeface="Wingdings" pitchFamily="2" charset="2"/>
              <a:buChar char="§"/>
            </a:pPr>
            <a:r>
              <a:rPr lang="en-GB" sz="1600" b="1" dirty="0"/>
              <a:t> Task Based</a:t>
            </a:r>
          </a:p>
          <a:p>
            <a:pPr marL="0" indent="0" algn="just">
              <a:lnSpc>
                <a:spcPct val="100000"/>
              </a:lnSpc>
              <a:spcBef>
                <a:spcPts val="0"/>
              </a:spcBef>
              <a:spcAft>
                <a:spcPts val="0"/>
              </a:spcAft>
              <a:buNone/>
            </a:pPr>
            <a:r>
              <a:rPr lang="en-GB" sz="1400" dirty="0"/>
              <a:t>The focus is on concrete issues, such as managing more effectively, speaking more articulately, and learning how to think strategically. This requires a content expert (coach) who is capable of teaching the coachee how to develop these skills.</a:t>
            </a:r>
          </a:p>
          <a:p>
            <a:pPr algn="just">
              <a:lnSpc>
                <a:spcPct val="100000"/>
              </a:lnSpc>
              <a:spcBef>
                <a:spcPts val="0"/>
              </a:spcBef>
              <a:spcAft>
                <a:spcPts val="0"/>
              </a:spcAft>
            </a:pPr>
            <a:endParaRPr lang="en-GB" sz="1400" dirty="0"/>
          </a:p>
          <a:p>
            <a:pPr>
              <a:lnSpc>
                <a:spcPct val="100000"/>
              </a:lnSpc>
              <a:spcBef>
                <a:spcPts val="0"/>
              </a:spcBef>
              <a:spcAft>
                <a:spcPts val="0"/>
              </a:spcAft>
              <a:buFont typeface="Wingdings" pitchFamily="2" charset="2"/>
              <a:buChar char="§"/>
            </a:pPr>
            <a:r>
              <a:rPr lang="en-GB" sz="1600" b="1" dirty="0"/>
              <a:t>  Performance Driven – Non Directive</a:t>
            </a:r>
          </a:p>
          <a:p>
            <a:pPr marL="0" indent="0" algn="just">
              <a:lnSpc>
                <a:spcPct val="100000"/>
              </a:lnSpc>
              <a:spcBef>
                <a:spcPts val="0"/>
              </a:spcBef>
              <a:spcAft>
                <a:spcPts val="0"/>
              </a:spcAft>
              <a:buNone/>
            </a:pPr>
            <a:r>
              <a:rPr lang="en-GB" sz="1400" dirty="0"/>
              <a:t>The purpose of coaching is to improve the individual's performance on the job. This involves either enhancing current skills or acquiring new skills. Once the coachee successfully acquires the skills, the coach is no longer needed.</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a:t>Mentoring</a:t>
            </a:r>
          </a:p>
        </p:txBody>
      </p:sp>
      <p:sp>
        <p:nvSpPr>
          <p:cNvPr id="9" name="Content Placeholder 8"/>
          <p:cNvSpPr>
            <a:spLocks noGrp="1"/>
          </p:cNvSpPr>
          <p:nvPr>
            <p:ph sz="quarter" idx="4"/>
          </p:nvPr>
        </p:nvSpPr>
        <p:spPr>
          <a:xfrm>
            <a:off x="4645025" y="1340768"/>
            <a:ext cx="4175447" cy="5184576"/>
          </a:xfrm>
          <a:solidFill>
            <a:schemeClr val="bg1"/>
          </a:solidFill>
          <a:ln>
            <a:solidFill>
              <a:schemeClr val="bg1">
                <a:lumMod val="65000"/>
              </a:schemeClr>
            </a:solidFill>
          </a:ln>
        </p:spPr>
        <p:txBody>
          <a:bodyPr>
            <a:noAutofit/>
          </a:bodyPr>
          <a:lstStyle/>
          <a:p>
            <a:pPr>
              <a:spcBef>
                <a:spcPts val="0"/>
              </a:spcBef>
              <a:spcAft>
                <a:spcPts val="0"/>
              </a:spcAft>
              <a:buFont typeface="Wingdings" pitchFamily="2" charset="2"/>
              <a:buChar char="§"/>
            </a:pPr>
            <a:r>
              <a:rPr lang="en-GB" sz="1600" b="1" dirty="0"/>
              <a:t>Long Term</a:t>
            </a:r>
          </a:p>
          <a:p>
            <a:pPr marL="0" indent="0" algn="just">
              <a:spcBef>
                <a:spcPts val="0"/>
              </a:spcBef>
              <a:spcAft>
                <a:spcPts val="0"/>
              </a:spcAft>
              <a:buNone/>
            </a:pPr>
            <a:r>
              <a:rPr lang="en-GB" sz="1400" dirty="0"/>
              <a:t>Requires time in which both parties can learn about one another and build a climate of trust creating an environment in which the mentee can feel secure in sharing issues that impact success. Mentoring relationships typically last nine months to a year.</a:t>
            </a:r>
          </a:p>
          <a:p>
            <a:pPr algn="just">
              <a:spcBef>
                <a:spcPts val="0"/>
              </a:spcBef>
              <a:spcAft>
                <a:spcPts val="0"/>
              </a:spcAft>
            </a:pPr>
            <a:endParaRPr lang="en-GB" sz="1600" b="1" dirty="0"/>
          </a:p>
          <a:p>
            <a:pPr>
              <a:spcBef>
                <a:spcPts val="0"/>
              </a:spcBef>
              <a:spcAft>
                <a:spcPts val="0"/>
              </a:spcAft>
              <a:buFont typeface="Wingdings" pitchFamily="2" charset="2"/>
              <a:buChar char="§"/>
            </a:pPr>
            <a:r>
              <a:rPr lang="en-GB" sz="1600" b="1" dirty="0"/>
              <a:t> Relationship Based</a:t>
            </a:r>
          </a:p>
          <a:p>
            <a:pPr marL="0" indent="0" algn="just">
              <a:spcBef>
                <a:spcPts val="0"/>
              </a:spcBef>
              <a:spcAft>
                <a:spcPts val="0"/>
              </a:spcAft>
              <a:buNone/>
            </a:pPr>
            <a:r>
              <a:rPr lang="en-GB" sz="14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a:spcBef>
                <a:spcPts val="0"/>
              </a:spcBef>
              <a:spcAft>
                <a:spcPts val="0"/>
              </a:spcAft>
            </a:pPr>
            <a:endParaRPr lang="en-GB" sz="1400" dirty="0"/>
          </a:p>
          <a:p>
            <a:pPr>
              <a:spcBef>
                <a:spcPts val="0"/>
              </a:spcBef>
              <a:spcAft>
                <a:spcPts val="0"/>
              </a:spcAft>
              <a:buFont typeface="Wingdings" pitchFamily="2" charset="2"/>
              <a:buChar char="§"/>
            </a:pPr>
            <a:r>
              <a:rPr lang="en-GB" sz="1600" b="1" dirty="0"/>
              <a:t>Development Driven - Directive</a:t>
            </a:r>
          </a:p>
          <a:p>
            <a:pPr marL="0" indent="0" algn="just">
              <a:spcBef>
                <a:spcPts val="0"/>
              </a:spcBef>
              <a:spcAft>
                <a:spcPts val="0"/>
              </a:spcAft>
              <a:buNone/>
            </a:pPr>
            <a:r>
              <a:rPr lang="en-GB" sz="1400" dirty="0"/>
              <a:t>Its purpose is to develop the individual not only for the current job, but also for the future. This distinction differentiates the role of the immediate manager and that of the mentor.</a:t>
            </a:r>
          </a:p>
          <a:p>
            <a:endParaRPr lang="en-GB" sz="1400" dirty="0"/>
          </a:p>
        </p:txBody>
      </p:sp>
      <p:pic>
        <p:nvPicPr>
          <p:cNvPr id="3" name="Audio 2">
            <a:hlinkClick r:id="" action="ppaction://media"/>
            <a:extLst>
              <a:ext uri="{FF2B5EF4-FFF2-40B4-BE49-F238E27FC236}">
                <a16:creationId xmlns:a16="http://schemas.microsoft.com/office/drawing/2014/main" id="{841720BC-8BBA-B542-A2CC-AF0294C4D3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26622288"/>
      </p:ext>
    </p:extLst>
  </p:cSld>
  <p:clrMapOvr>
    <a:masterClrMapping/>
  </p:clrMapOvr>
  <mc:AlternateContent xmlns:mc="http://schemas.openxmlformats.org/markup-compatibility/2006">
    <mc:Choice xmlns:p14="http://schemas.microsoft.com/office/powerpoint/2010/main" Requires="p14">
      <p:transition spd="slow" p14:dur="2000" advTm="13977"/>
    </mc:Choice>
    <mc:Fallback>
      <p:transition spd="slow" advTm="13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bg/>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
                                            <p:txEl>
                                              <p:pRg st="3" end="3"/>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6" end="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
                                            <p:txEl>
                                              <p:pRg st="6" end="6"/>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3"/>
                </p:tgtEl>
              </p:cMediaNode>
            </p:audio>
          </p:childTnLst>
        </p:cTn>
      </p:par>
    </p:tnLst>
    <p:bldLst>
      <p:bldP spid="9" grpId="0" uiExpand="1"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pPr algn="l"/>
            <a:r>
              <a:rPr lang="en-GB" sz="2800" dirty="0"/>
              <a:t>1.2 Coaching &amp; Mentoring as a Learning Solution</a:t>
            </a:r>
          </a:p>
        </p:txBody>
      </p:sp>
      <p:sp>
        <p:nvSpPr>
          <p:cNvPr id="4" name="Slide Number Placeholder 3"/>
          <p:cNvSpPr>
            <a:spLocks noGrp="1"/>
          </p:cNvSpPr>
          <p:nvPr>
            <p:ph type="sldNum" sz="quarter" idx="12"/>
          </p:nvPr>
        </p:nvSpPr>
        <p:spPr/>
        <p:txBody>
          <a:bodyPr/>
          <a:lstStyle/>
          <a:p>
            <a:fld id="{4FE0908C-D037-4276-B023-3DE644EA2E36}" type="slidenum">
              <a:rPr lang="en-US" smtClean="0"/>
              <a:pPr/>
              <a:t>18</a:t>
            </a:fld>
            <a:endParaRPr lang="en-US"/>
          </a:p>
        </p:txBody>
      </p:sp>
      <p:sp>
        <p:nvSpPr>
          <p:cNvPr id="5" name="Vertical Text Placeholder 4"/>
          <p:cNvSpPr>
            <a:spLocks noGrp="1"/>
          </p:cNvSpPr>
          <p:nvPr>
            <p:ph type="body" orient="vert" idx="13"/>
          </p:nvPr>
        </p:nvSpPr>
        <p:spPr>
          <a:xfrm>
            <a:off x="253584" y="1075428"/>
            <a:ext cx="4210416" cy="367613"/>
          </a:xfrm>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dirty="0"/>
              <a:t>Coaching</a:t>
            </a:r>
          </a:p>
        </p:txBody>
      </p:sp>
      <p:sp>
        <p:nvSpPr>
          <p:cNvPr id="6" name="Vertical Text Placeholder 5"/>
          <p:cNvSpPr>
            <a:spLocks noGrp="1"/>
          </p:cNvSpPr>
          <p:nvPr>
            <p:ph type="body" orient="vert" idx="14"/>
          </p:nvPr>
        </p:nvSpPr>
        <p:spPr>
          <a:xfrm>
            <a:off x="251520" y="1453061"/>
            <a:ext cx="4209812" cy="5216299"/>
          </a:xfrm>
          <a:solidFill>
            <a:schemeClr val="bg1"/>
          </a:solidFill>
          <a:ln>
            <a:solidFill>
              <a:schemeClr val="bg1">
                <a:lumMod val="65000"/>
              </a:schemeClr>
            </a:solidFill>
          </a:ln>
        </p:spPr>
        <p:txBody>
          <a:bodyPr>
            <a:normAutofit fontScale="62500" lnSpcReduction="20000"/>
          </a:bodyPr>
          <a:lstStyle/>
          <a:p>
            <a:pPr>
              <a:buFont typeface="Wingdings" pitchFamily="2" charset="2"/>
              <a:buChar char="§"/>
            </a:pPr>
            <a:r>
              <a:rPr lang="en-GB" dirty="0"/>
              <a:t>When seeking to develop employees in specific competencies using performance management tools and involving the immediate manager</a:t>
            </a:r>
          </a:p>
          <a:p>
            <a:pPr>
              <a:buFont typeface="Wingdings" pitchFamily="2" charset="2"/>
              <a:buChar char="§"/>
            </a:pPr>
            <a:r>
              <a:rPr lang="en-GB" dirty="0"/>
              <a:t> You have talented employees who are not meeting expectations</a:t>
            </a:r>
          </a:p>
          <a:p>
            <a:pPr>
              <a:buFont typeface="Wingdings" pitchFamily="2" charset="2"/>
              <a:buChar char="§"/>
            </a:pPr>
            <a:r>
              <a:rPr lang="en-GB" dirty="0"/>
              <a:t>When introducing a new system or program </a:t>
            </a:r>
          </a:p>
          <a:p>
            <a:pPr>
              <a:buFont typeface="Wingdings" pitchFamily="2" charset="2"/>
              <a:buChar char="§"/>
            </a:pPr>
            <a:r>
              <a:rPr lang="en-GB" dirty="0"/>
              <a:t> When you have a small group of individuals (5-8) in need of increased competency in specific areas </a:t>
            </a:r>
          </a:p>
          <a:p>
            <a:pPr>
              <a:buFont typeface="Wingdings" pitchFamily="2" charset="2"/>
              <a:buChar char="§"/>
            </a:pPr>
            <a:r>
              <a:rPr lang="en-GB" dirty="0"/>
              <a:t>When a leader or executive needs assistance in acquiring a new skill as an additional responsibility </a:t>
            </a:r>
          </a:p>
        </p:txBody>
      </p:sp>
      <p:sp>
        <p:nvSpPr>
          <p:cNvPr id="7" name="Vertical Text Placeholder 6"/>
          <p:cNvSpPr>
            <a:spLocks noGrp="1"/>
          </p:cNvSpPr>
          <p:nvPr>
            <p:ph type="body" orient="vert" idx="15"/>
          </p:nvPr>
        </p:nvSpPr>
        <p:spPr>
          <a:xfrm>
            <a:off x="4680001" y="1453061"/>
            <a:ext cx="4212479" cy="5216299"/>
          </a:xfrm>
          <a:solidFill>
            <a:schemeClr val="bg1"/>
          </a:solidFill>
          <a:ln>
            <a:solidFill>
              <a:schemeClr val="bg1">
                <a:lumMod val="65000"/>
              </a:schemeClr>
            </a:solidFill>
          </a:ln>
        </p:spPr>
        <p:txBody>
          <a:bodyPr>
            <a:normAutofit fontScale="70000" lnSpcReduction="20000"/>
          </a:bodyPr>
          <a:lstStyle/>
          <a:p>
            <a:pPr>
              <a:buFont typeface="Wingdings" pitchFamily="2" charset="2"/>
              <a:buChar char="§"/>
            </a:pPr>
            <a:r>
              <a:rPr lang="en-GB" dirty="0"/>
              <a:t>When seeking to develop its leaders or talent pool as part of succession planning</a:t>
            </a:r>
          </a:p>
          <a:p>
            <a:pPr>
              <a:buFont typeface="Wingdings" pitchFamily="2" charset="2"/>
              <a:buChar char="§"/>
            </a:pPr>
            <a:r>
              <a:rPr lang="en-GB" dirty="0"/>
              <a:t>Development of diverse employees to remove barriers that hinder their success</a:t>
            </a:r>
          </a:p>
          <a:p>
            <a:pPr>
              <a:buFont typeface="Wingdings" pitchFamily="2" charset="2"/>
              <a:buChar char="§"/>
            </a:pPr>
            <a:r>
              <a:rPr lang="en-GB" dirty="0"/>
              <a:t> Development of employees in ways that are additional to the acquisition of specific skills/competencies</a:t>
            </a:r>
          </a:p>
          <a:p>
            <a:pPr>
              <a:buFont typeface="Wingdings" pitchFamily="2" charset="2"/>
              <a:buChar char="§"/>
            </a:pPr>
            <a:r>
              <a:rPr lang="en-GB" dirty="0"/>
              <a:t> Retain internal expertise and experience residing in its baby boomer employees for future generations</a:t>
            </a:r>
          </a:p>
          <a:p>
            <a:pPr>
              <a:buFont typeface="Wingdings" pitchFamily="2" charset="2"/>
              <a:buChar char="§"/>
            </a:pPr>
            <a:r>
              <a:rPr lang="en-GB" dirty="0"/>
              <a:t>Creating  a workforce that balances the professional and the personal</a:t>
            </a:r>
          </a:p>
          <a:p>
            <a:endParaRPr lang="en-GB" dirty="0"/>
          </a:p>
        </p:txBody>
      </p:sp>
      <p:sp>
        <p:nvSpPr>
          <p:cNvPr id="8" name="Vertical Text Placeholder 7"/>
          <p:cNvSpPr>
            <a:spLocks noGrp="1"/>
          </p:cNvSpPr>
          <p:nvPr>
            <p:ph type="body" orient="vert" idx="16"/>
          </p:nvPr>
        </p:nvSpPr>
        <p:spPr>
          <a:xfrm>
            <a:off x="4680001" y="1073300"/>
            <a:ext cx="4211396" cy="369741"/>
          </a:xfrm>
        </p:spPr>
        <p:style>
          <a:lnRef idx="1">
            <a:schemeClr val="accent3"/>
          </a:lnRef>
          <a:fillRef idx="3">
            <a:schemeClr val="accent3"/>
          </a:fillRef>
          <a:effectRef idx="2">
            <a:schemeClr val="accent3"/>
          </a:effectRef>
          <a:fontRef idx="minor">
            <a:schemeClr val="lt1"/>
          </a:fontRef>
        </p:style>
        <p:txBody>
          <a:bodyPr>
            <a:normAutofit fontScale="62500" lnSpcReduction="20000"/>
          </a:bodyPr>
          <a:lstStyle/>
          <a:p>
            <a:pPr marL="0" indent="0" algn="ctr">
              <a:buNone/>
            </a:pPr>
            <a:r>
              <a:rPr lang="en-GB" dirty="0"/>
              <a:t>Mentoring</a:t>
            </a:r>
          </a:p>
        </p:txBody>
      </p:sp>
    </p:spTree>
    <p:extLst>
      <p:ext uri="{BB962C8B-B14F-4D97-AF65-F5344CB8AC3E}">
        <p14:creationId xmlns:p14="http://schemas.microsoft.com/office/powerpoint/2010/main" val="150612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2000"/>
                                        <p:tgtEl>
                                          <p:spTgt spid="5">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2000"/>
                                        <p:tgtEl>
                                          <p:spTgt spid="5">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bg/>
                                          </p:spTgt>
                                        </p:tgtEl>
                                        <p:attrNameLst>
                                          <p:attrName>style.visibility</p:attrName>
                                        </p:attrNameLst>
                                      </p:cBhvr>
                                      <p:to>
                                        <p:strVal val="visible"/>
                                      </p:to>
                                    </p:set>
                                    <p:animEffect transition="in" filter="fade">
                                      <p:cBhvr>
                                        <p:cTn id="13" dur="2000"/>
                                        <p:tgtEl>
                                          <p:spTgt spid="8">
                                            <p:bg/>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fade">
                                      <p:cBhvr>
                                        <p:cTn id="16" dur="2000"/>
                                        <p:tgtEl>
                                          <p:spTgt spid="8">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bg/>
                                          </p:spTgt>
                                        </p:tgtEl>
                                        <p:attrNameLst>
                                          <p:attrName>style.visibility</p:attrName>
                                        </p:attrNameLst>
                                      </p:cBhvr>
                                      <p:to>
                                        <p:strVal val="visible"/>
                                      </p:to>
                                    </p:set>
                                    <p:animEffect transition="in" filter="fade">
                                      <p:cBhvr>
                                        <p:cTn id="21" dur="2000"/>
                                        <p:tgtEl>
                                          <p:spTgt spid="6">
                                            <p:bg/>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fade">
                                      <p:cBhvr>
                                        <p:cTn id="26" dur="2000"/>
                                        <p:tgtEl>
                                          <p:spTgt spid="6">
                                            <p:txEl>
                                              <p:pRg st="0" end="0"/>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animEffect transition="in" filter="fade">
                                      <p:cBhvr>
                                        <p:cTn id="29" dur="2000"/>
                                        <p:tgtEl>
                                          <p:spTgt spid="6">
                                            <p:txEl>
                                              <p:pRg st="1" end="1"/>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2000"/>
                                        <p:tgtEl>
                                          <p:spTgt spid="6">
                                            <p:txEl>
                                              <p:pRg st="2" end="2"/>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animEffect transition="in" filter="fade">
                                      <p:cBhvr>
                                        <p:cTn id="35" dur="2000"/>
                                        <p:tgtEl>
                                          <p:spTgt spid="6">
                                            <p:txEl>
                                              <p:pRg st="3" end="3"/>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6">
                                            <p:txEl>
                                              <p:pRg st="4" end="4"/>
                                            </p:txEl>
                                          </p:spTgt>
                                        </p:tgtEl>
                                        <p:attrNameLst>
                                          <p:attrName>style.visibility</p:attrName>
                                        </p:attrNameLst>
                                      </p:cBhvr>
                                      <p:to>
                                        <p:strVal val="visible"/>
                                      </p:to>
                                    </p:set>
                                    <p:animEffect transition="in" filter="fade">
                                      <p:cBhvr>
                                        <p:cTn id="38" dur="2000"/>
                                        <p:tgtEl>
                                          <p:spTgt spid="6">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bg/>
                                          </p:spTgt>
                                        </p:tgtEl>
                                        <p:attrNameLst>
                                          <p:attrName>style.visibility</p:attrName>
                                        </p:attrNameLst>
                                      </p:cBhvr>
                                      <p:to>
                                        <p:strVal val="visible"/>
                                      </p:to>
                                    </p:set>
                                    <p:animEffect transition="in" filter="fade">
                                      <p:cBhvr>
                                        <p:cTn id="43" dur="2000"/>
                                        <p:tgtEl>
                                          <p:spTgt spid="7">
                                            <p:bg/>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7">
                                            <p:txEl>
                                              <p:pRg st="0" end="0"/>
                                            </p:txEl>
                                          </p:spTgt>
                                        </p:tgtEl>
                                        <p:attrNameLst>
                                          <p:attrName>style.visibility</p:attrName>
                                        </p:attrNameLst>
                                      </p:cBhvr>
                                      <p:to>
                                        <p:strVal val="visible"/>
                                      </p:to>
                                    </p:set>
                                    <p:animEffect transition="in" filter="fade">
                                      <p:cBhvr>
                                        <p:cTn id="48" dur="2000"/>
                                        <p:tgtEl>
                                          <p:spTgt spid="7">
                                            <p:txEl>
                                              <p:pRg st="0" end="0"/>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7">
                                            <p:txEl>
                                              <p:pRg st="1" end="1"/>
                                            </p:txEl>
                                          </p:spTgt>
                                        </p:tgtEl>
                                        <p:attrNameLst>
                                          <p:attrName>style.visibility</p:attrName>
                                        </p:attrNameLst>
                                      </p:cBhvr>
                                      <p:to>
                                        <p:strVal val="visible"/>
                                      </p:to>
                                    </p:set>
                                    <p:animEffect transition="in" filter="fade">
                                      <p:cBhvr>
                                        <p:cTn id="51" dur="2000"/>
                                        <p:tgtEl>
                                          <p:spTgt spid="7">
                                            <p:txEl>
                                              <p:pRg st="1" end="1"/>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7">
                                            <p:txEl>
                                              <p:pRg st="2" end="2"/>
                                            </p:txEl>
                                          </p:spTgt>
                                        </p:tgtEl>
                                        <p:attrNameLst>
                                          <p:attrName>style.visibility</p:attrName>
                                        </p:attrNameLst>
                                      </p:cBhvr>
                                      <p:to>
                                        <p:strVal val="visible"/>
                                      </p:to>
                                    </p:set>
                                    <p:animEffect transition="in" filter="fade">
                                      <p:cBhvr>
                                        <p:cTn id="54" dur="2000"/>
                                        <p:tgtEl>
                                          <p:spTgt spid="7">
                                            <p:txEl>
                                              <p:pRg st="2" end="2"/>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7">
                                            <p:txEl>
                                              <p:pRg st="3" end="3"/>
                                            </p:txEl>
                                          </p:spTgt>
                                        </p:tgtEl>
                                        <p:attrNameLst>
                                          <p:attrName>style.visibility</p:attrName>
                                        </p:attrNameLst>
                                      </p:cBhvr>
                                      <p:to>
                                        <p:strVal val="visible"/>
                                      </p:to>
                                    </p:set>
                                    <p:animEffect transition="in" filter="fade">
                                      <p:cBhvr>
                                        <p:cTn id="57" dur="2000"/>
                                        <p:tgtEl>
                                          <p:spTgt spid="7">
                                            <p:txEl>
                                              <p:pRg st="3" end="3"/>
                                            </p:tx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7">
                                            <p:txEl>
                                              <p:pRg st="4" end="4"/>
                                            </p:txEl>
                                          </p:spTgt>
                                        </p:tgtEl>
                                        <p:attrNameLst>
                                          <p:attrName>style.visibility</p:attrName>
                                        </p:attrNameLst>
                                      </p:cBhvr>
                                      <p:to>
                                        <p:strVal val="visible"/>
                                      </p:to>
                                    </p:set>
                                    <p:animEffect transition="in" filter="fade">
                                      <p:cBhvr>
                                        <p:cTn id="60" dur="20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p" animBg="1"/>
      <p:bldP spid="7" grpId="0" build="p" animBg="1"/>
      <p:bldP spid="8"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Vertical Text Placeholder 8"/>
          <p:cNvSpPr>
            <a:spLocks noGrp="1"/>
          </p:cNvSpPr>
          <p:nvPr>
            <p:ph type="body" orient="vert" idx="13"/>
          </p:nvPr>
        </p:nvSpPr>
        <p:spPr>
          <a:xfrm>
            <a:off x="406146" y="831362"/>
            <a:ext cx="8317230" cy="1229485"/>
          </a:xfrm>
        </p:spPr>
        <p:txBody>
          <a:bodyPr/>
          <a:lstStyle/>
          <a:p>
            <a:pPr>
              <a:buNone/>
            </a:pPr>
            <a:r>
              <a:rPr lang="en-GB" dirty="0"/>
              <a:t>7 Powerful Questions</a:t>
            </a:r>
          </a:p>
          <a:p>
            <a:pPr>
              <a:buNone/>
            </a:pPr>
            <a:endParaRPr lang="en-GB" dirty="0"/>
          </a:p>
        </p:txBody>
      </p:sp>
      <p:pic>
        <p:nvPicPr>
          <p:cNvPr id="4" name="Picture 3">
            <a:extLst>
              <a:ext uri="{FF2B5EF4-FFF2-40B4-BE49-F238E27FC236}">
                <a16:creationId xmlns:a16="http://schemas.microsoft.com/office/drawing/2014/main" id="{CD2AC42F-4879-418A-98A5-9071703C201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83880" y="1844825"/>
            <a:ext cx="3888432" cy="3615465"/>
          </a:xfrm>
          <a:prstGeom prst="rect">
            <a:avLst/>
          </a:prstGeom>
        </p:spPr>
      </p:pic>
      <p:sp>
        <p:nvSpPr>
          <p:cNvPr id="5" name="TextBox 4">
            <a:extLst>
              <a:ext uri="{FF2B5EF4-FFF2-40B4-BE49-F238E27FC236}">
                <a16:creationId xmlns:a16="http://schemas.microsoft.com/office/drawing/2014/main" id="{9EE4028B-6514-4864-85E4-710DF42CBEBA}"/>
              </a:ext>
            </a:extLst>
          </p:cNvPr>
          <p:cNvSpPr txBox="1"/>
          <p:nvPr/>
        </p:nvSpPr>
        <p:spPr>
          <a:xfrm>
            <a:off x="2987824" y="8056503"/>
            <a:ext cx="4502260" cy="230832"/>
          </a:xfrm>
          <a:prstGeom prst="rect">
            <a:avLst/>
          </a:prstGeom>
          <a:noFill/>
        </p:spPr>
        <p:txBody>
          <a:bodyPr wrap="square" rtlCol="0">
            <a:spAutoFit/>
          </a:bodyPr>
          <a:lstStyle/>
          <a:p>
            <a:r>
              <a:rPr lang="en-GB" sz="900">
                <a:hlinkClick r:id="rId4" tooltip="http://bluesyemre.com/2013/01/10/20-ideas-for-content-that-people-love-to-share-on-social-media"/>
              </a:rPr>
              <a:t>This Photo</a:t>
            </a:r>
            <a:r>
              <a:rPr lang="en-GB" sz="900"/>
              <a:t> by Unknown Author is licensed under </a:t>
            </a:r>
            <a:r>
              <a:rPr lang="en-GB" sz="900">
                <a:hlinkClick r:id="rId5" tooltip="https://creativecommons.org/licenses/by/3.0/"/>
              </a:rPr>
              <a:t>CC BY</a:t>
            </a:r>
            <a:endParaRPr lang="en-GB" sz="900"/>
          </a:p>
        </p:txBody>
      </p:sp>
      <p:sp>
        <p:nvSpPr>
          <p:cNvPr id="6" name="TextBox 5"/>
          <p:cNvSpPr txBox="1"/>
          <p:nvPr/>
        </p:nvSpPr>
        <p:spPr>
          <a:xfrm>
            <a:off x="4564761" y="2060848"/>
            <a:ext cx="4158615" cy="4093428"/>
          </a:xfrm>
          <a:prstGeom prst="rect">
            <a:avLst/>
          </a:prstGeom>
          <a:noFill/>
        </p:spPr>
        <p:txBody>
          <a:bodyPr wrap="square" rtlCol="0">
            <a:spAutoFit/>
          </a:bodyPr>
          <a:lstStyle/>
          <a:p>
            <a:pPr marL="457200" indent="-457200">
              <a:buAutoNum type="arabicPeriod"/>
            </a:pPr>
            <a:r>
              <a:rPr lang="en-GB" sz="2000" dirty="0"/>
              <a:t>What is on your mind?</a:t>
            </a:r>
          </a:p>
          <a:p>
            <a:pPr marL="457200" indent="-457200">
              <a:buAutoNum type="arabicPeriod"/>
            </a:pPr>
            <a:r>
              <a:rPr lang="en-GB" sz="2000" dirty="0"/>
              <a:t>And what else?</a:t>
            </a:r>
          </a:p>
          <a:p>
            <a:pPr marL="457200" indent="-457200">
              <a:buAutoNum type="arabicPeriod"/>
            </a:pPr>
            <a:r>
              <a:rPr lang="en-GB" sz="2000" dirty="0"/>
              <a:t>What’s the real challenge here for you?</a:t>
            </a:r>
          </a:p>
          <a:p>
            <a:pPr marL="457200" indent="-457200">
              <a:buAutoNum type="arabicPeriod"/>
            </a:pPr>
            <a:r>
              <a:rPr lang="en-GB" sz="2000" dirty="0"/>
              <a:t>What do you want?</a:t>
            </a:r>
          </a:p>
          <a:p>
            <a:pPr marL="457200" indent="-457200">
              <a:buAutoNum type="arabicPeriod"/>
            </a:pPr>
            <a:r>
              <a:rPr lang="en-GB" sz="2000" dirty="0"/>
              <a:t>How can I help?</a:t>
            </a:r>
          </a:p>
          <a:p>
            <a:pPr marL="457200" indent="-457200">
              <a:buAutoNum type="arabicPeriod"/>
            </a:pPr>
            <a:r>
              <a:rPr lang="en-GB" sz="2000" dirty="0"/>
              <a:t>If you’re saying yes to this, what are you saying no to?</a:t>
            </a:r>
          </a:p>
          <a:p>
            <a:pPr marL="457200" indent="-457200">
              <a:buAutoNum type="arabicPeriod"/>
            </a:pPr>
            <a:r>
              <a:rPr lang="en-GB" sz="2000" dirty="0"/>
              <a:t>What is most useful for you?</a:t>
            </a:r>
          </a:p>
          <a:p>
            <a:pPr marL="457200" indent="-457200">
              <a:buAutoNum type="arabicPeriod"/>
            </a:pPr>
            <a:endParaRPr lang="en-GB" sz="1600" dirty="0">
              <a:solidFill>
                <a:schemeClr val="tx2"/>
              </a:solidFill>
            </a:endParaRPr>
          </a:p>
          <a:p>
            <a:r>
              <a:rPr lang="en-GB" sz="1200" dirty="0" err="1">
                <a:solidFill>
                  <a:schemeClr val="tx2"/>
                </a:solidFill>
              </a:rPr>
              <a:t>Stanier</a:t>
            </a:r>
            <a:r>
              <a:rPr lang="en-GB" sz="1200" dirty="0">
                <a:solidFill>
                  <a:schemeClr val="tx2"/>
                </a:solidFill>
              </a:rPr>
              <a:t>, M  (2016),  </a:t>
            </a:r>
            <a:r>
              <a:rPr lang="en-GB" sz="1200" i="1" dirty="0">
                <a:solidFill>
                  <a:schemeClr val="tx2"/>
                </a:solidFill>
              </a:rPr>
              <a:t>The coaching habit : say less, ask more &amp; change the way you lead forever.</a:t>
            </a:r>
            <a:r>
              <a:rPr lang="en-GB" sz="1200" dirty="0">
                <a:solidFill>
                  <a:schemeClr val="tx2"/>
                </a:solidFill>
              </a:rPr>
              <a:t>  Box of Crayons Press Toronto, ON</a:t>
            </a:r>
          </a:p>
          <a:p>
            <a:endParaRPr lang="en-GB" sz="2000" dirty="0"/>
          </a:p>
        </p:txBody>
      </p:sp>
      <p:sp>
        <p:nvSpPr>
          <p:cNvPr id="3" name="Title 2"/>
          <p:cNvSpPr>
            <a:spLocks noGrp="1"/>
          </p:cNvSpPr>
          <p:nvPr>
            <p:ph type="title"/>
          </p:nvPr>
        </p:nvSpPr>
        <p:spPr>
          <a:xfrm>
            <a:off x="449961" y="262074"/>
            <a:ext cx="8229600" cy="569289"/>
          </a:xfrm>
        </p:spPr>
        <p:txBody>
          <a:bodyPr>
            <a:normAutofit fontScale="90000"/>
          </a:bodyPr>
          <a:lstStyle/>
          <a:p>
            <a:r>
              <a:rPr lang="en-GB" dirty="0"/>
              <a:t>The Coaching Habit:  </a:t>
            </a:r>
          </a:p>
        </p:txBody>
      </p:sp>
    </p:spTree>
    <p:extLst>
      <p:ext uri="{BB962C8B-B14F-4D97-AF65-F5344CB8AC3E}">
        <p14:creationId xmlns:p14="http://schemas.microsoft.com/office/powerpoint/2010/main" val="19536066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1.2  </a:t>
            </a:r>
            <a:r>
              <a:rPr lang="en-GB" dirty="0">
                <a:solidFill>
                  <a:schemeClr val="tx2">
                    <a:lumMod val="60000"/>
                    <a:lumOff val="40000"/>
                  </a:schemeClr>
                </a:solidFill>
              </a:rPr>
              <a:t>Covey, S. (2005) </a:t>
            </a:r>
            <a:r>
              <a:rPr lang="en-GB" i="1" dirty="0">
                <a:solidFill>
                  <a:schemeClr val="tx2">
                    <a:lumMod val="60000"/>
                    <a:lumOff val="40000"/>
                  </a:schemeClr>
                </a:solidFill>
              </a:rPr>
              <a:t>The 7 Habits of Highly Effective People</a:t>
            </a:r>
            <a:r>
              <a:rPr lang="en-GB" dirty="0">
                <a:solidFill>
                  <a:schemeClr val="tx2">
                    <a:lumMod val="60000"/>
                    <a:lumOff val="40000"/>
                  </a:schemeClr>
                </a:solidFill>
              </a:rPr>
              <a:t>. New York: Free Press.</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70000" lnSpcReduction="20000"/>
          </a:bodyPr>
          <a:lstStyle/>
          <a:p>
            <a:pPr marL="0" indent="0">
              <a:buNone/>
            </a:pPr>
            <a:endParaRPr lang="en-GB" sz="2800" dirty="0"/>
          </a:p>
          <a:p>
            <a:pPr marL="0" lvl="0" indent="0">
              <a:buNone/>
            </a:pPr>
            <a:r>
              <a:rPr lang="en-GB" dirty="0"/>
              <a:t>Inside-Out: The Change Starts from Within. ...</a:t>
            </a:r>
          </a:p>
          <a:p>
            <a:pPr marL="0" lvl="0" indent="0">
              <a:buNone/>
            </a:pPr>
            <a:r>
              <a:rPr lang="en-GB" dirty="0"/>
              <a:t>SUMMARY OF THE SEVEN HABITS.</a:t>
            </a:r>
          </a:p>
          <a:p>
            <a:pPr marL="0" lvl="0" indent="0">
              <a:buNone/>
            </a:pPr>
            <a:endParaRPr lang="en-GB" dirty="0"/>
          </a:p>
          <a:p>
            <a:pPr lvl="0"/>
            <a:r>
              <a:rPr lang="en-GB" dirty="0"/>
              <a:t>Habit 1: Be Proactive. ...</a:t>
            </a:r>
          </a:p>
          <a:p>
            <a:pPr lvl="0"/>
            <a:r>
              <a:rPr lang="en-GB" dirty="0"/>
              <a:t>Habit 2: Begin with the End in Mind. ...</a:t>
            </a:r>
          </a:p>
          <a:p>
            <a:pPr lvl="0"/>
            <a:r>
              <a:rPr lang="en-GB" dirty="0"/>
              <a:t>Habit 3: Put First Things First. ...</a:t>
            </a:r>
          </a:p>
          <a:p>
            <a:pPr lvl="0"/>
            <a:r>
              <a:rPr lang="en-GB" dirty="0"/>
              <a:t>Habit 4: Think Win/Win. ...</a:t>
            </a:r>
          </a:p>
          <a:p>
            <a:pPr lvl="0"/>
            <a:r>
              <a:rPr lang="en-GB" dirty="0"/>
              <a:t>Habit 5: Seek First to Understand, Then to Be Understood. ...</a:t>
            </a:r>
          </a:p>
          <a:p>
            <a:pPr lvl="0"/>
            <a:r>
              <a:rPr lang="en-GB" dirty="0"/>
              <a:t>Habit 6: Synergize.</a:t>
            </a:r>
          </a:p>
          <a:p>
            <a:pPr lvl="0"/>
            <a:r>
              <a:rPr lang="en-GB" dirty="0"/>
              <a:t>Habit 7: Sharpening the saw (renewal and continual improvement).</a:t>
            </a:r>
          </a:p>
          <a:p>
            <a:pPr lvl="0"/>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30423495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Counselling</a:t>
            </a:r>
          </a:p>
          <a:p>
            <a:r>
              <a:rPr lang="en-GB" sz="2800" dirty="0"/>
              <a:t>Wellbeing programmes</a:t>
            </a:r>
          </a:p>
          <a:p>
            <a:r>
              <a:rPr lang="en-GB" sz="2800" dirty="0"/>
              <a:t>Employee engagement programmes</a:t>
            </a:r>
          </a:p>
          <a:p>
            <a:r>
              <a:rPr lang="en-GB" sz="2800" dirty="0"/>
              <a:t>E-learning</a:t>
            </a:r>
          </a:p>
          <a:p>
            <a:r>
              <a:rPr lang="en-GB" sz="2800" dirty="0"/>
              <a:t>Self-directed learning</a:t>
            </a:r>
          </a:p>
          <a:p>
            <a:r>
              <a:rPr lang="en-GB" sz="2800" dirty="0"/>
              <a:t>Focus groups</a:t>
            </a:r>
          </a:p>
          <a:p>
            <a:r>
              <a:rPr lang="en-GB" sz="2800" dirty="0"/>
              <a:t>Peer support groups</a:t>
            </a:r>
          </a:p>
          <a:p>
            <a:r>
              <a:rPr lang="en-GB" sz="2800" dirty="0"/>
              <a:t>Community work / team-building days</a:t>
            </a:r>
          </a:p>
          <a:p>
            <a:r>
              <a:rPr lang="en-GB" sz="2800" dirty="0"/>
              <a:t>Any others?</a:t>
            </a:r>
          </a:p>
          <a:p>
            <a:pPr marL="0" indent="0">
              <a:buFont typeface="Arial" pitchFamily="34" charset="0"/>
              <a:buNone/>
            </a:pPr>
            <a:endParaRPr lang="en-GB" sz="2800" dirty="0"/>
          </a:p>
          <a:p>
            <a:endParaRPr lang="en-GB" sz="2400" dirty="0"/>
          </a:p>
          <a:p>
            <a:pPr marL="0" indent="0">
              <a:buFont typeface="Arial" pitchFamily="34" charset="0"/>
              <a:buNone/>
            </a:pPr>
            <a:endParaRPr lang="en-GB" sz="2400" dirty="0"/>
          </a:p>
        </p:txBody>
      </p:sp>
      <p:pic>
        <p:nvPicPr>
          <p:cNvPr id="3" name="Picture 2">
            <a:extLst>
              <a:ext uri="{FF2B5EF4-FFF2-40B4-BE49-F238E27FC236}">
                <a16:creationId xmlns:a16="http://schemas.microsoft.com/office/drawing/2014/main" id="{AA4AD2FA-2850-4332-B1F4-5B7113B3A0A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5146352">
            <a:off x="6004961" y="1863108"/>
            <a:ext cx="3810000" cy="1935834"/>
          </a:xfrm>
          <a:prstGeom prst="rect">
            <a:avLst/>
          </a:prstGeom>
        </p:spPr>
      </p:pic>
      <p:pic>
        <p:nvPicPr>
          <p:cNvPr id="6" name="Audio 5">
            <a:hlinkClick r:id="" action="ppaction://media"/>
            <a:extLst>
              <a:ext uri="{FF2B5EF4-FFF2-40B4-BE49-F238E27FC236}">
                <a16:creationId xmlns:a16="http://schemas.microsoft.com/office/drawing/2014/main" id="{24274132-9074-854D-A221-A11841907C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48801777"/>
      </p:ext>
    </p:extLst>
  </p:cSld>
  <p:clrMapOvr>
    <a:masterClrMapping/>
  </p:clrMapOvr>
  <mc:AlternateContent xmlns:mc="http://schemas.openxmlformats.org/markup-compatibility/2006">
    <mc:Choice xmlns:p14="http://schemas.microsoft.com/office/powerpoint/2010/main" Requires="p14">
      <p:transition spd="slow" p14:dur="2000" advTm="32332"/>
    </mc:Choice>
    <mc:Fallback>
      <p:transition spd="slow" advTm="32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1"/>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fontScale="92500" lnSpcReduction="10000"/>
          </a:bodyPr>
          <a:lstStyle/>
          <a:p>
            <a:pPr marL="0" indent="0">
              <a:buNone/>
            </a:pPr>
            <a:endParaRPr lang="en-GB" sz="2800" dirty="0"/>
          </a:p>
          <a:p>
            <a:pPr marL="0" indent="0">
              <a:buNone/>
            </a:pPr>
            <a:r>
              <a:rPr lang="en-GB" sz="2600" i="1" dirty="0"/>
              <a:t>“There are obvious similarities between coaches and therapists.  Both do a lot of talking and listening, both deal with people’s problems.  However, while coaching and therapy work in similar areas, they are not the same thing.  Coaching supports general life situations, improving  our performance and creating desirable results.  Therapy normally focuses on specific, significant problems e.g. trauma, mental illness, etc.”</a:t>
            </a:r>
          </a:p>
          <a:p>
            <a:pPr marL="0" indent="0">
              <a:buNone/>
            </a:pPr>
            <a:r>
              <a:rPr lang="en-GB" sz="2800" dirty="0">
                <a:solidFill>
                  <a:srgbClr val="0070C0"/>
                </a:solidFill>
              </a:rPr>
              <a:t>Starr,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124745"/>
            <a:ext cx="8318832" cy="45448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Coaching compared to counselling therapy:</a:t>
            </a:r>
          </a:p>
          <a:p>
            <a:pPr marL="0" indent="0">
              <a:buNone/>
            </a:pPr>
            <a:endParaRPr lang="en-GB" sz="2800" dirty="0"/>
          </a:p>
          <a:p>
            <a:endParaRPr lang="en-GB" sz="2400" dirty="0"/>
          </a:p>
          <a:p>
            <a:pPr marL="0" indent="0">
              <a:buFont typeface="Arial" pitchFamily="34" charset="0"/>
              <a:buNone/>
            </a:pPr>
            <a:endParaRPr lang="en-GB" sz="2400" dirty="0"/>
          </a:p>
        </p:txBody>
      </p:sp>
    </p:spTree>
    <p:extLst>
      <p:ext uri="{BB962C8B-B14F-4D97-AF65-F5344CB8AC3E}">
        <p14:creationId xmlns:p14="http://schemas.microsoft.com/office/powerpoint/2010/main" val="2762598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2109"/>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12584" y="3681028"/>
            <a:ext cx="8318832" cy="4392488"/>
          </a:xfrm>
        </p:spPr>
        <p:txBody>
          <a:bodyPr>
            <a:normAutofit/>
          </a:bodyPr>
          <a:lstStyle/>
          <a:p>
            <a:pPr marL="0" indent="0">
              <a:buNone/>
            </a:pPr>
            <a:endParaRPr lang="en-GB" sz="2800" dirty="0"/>
          </a:p>
          <a:p>
            <a:pPr marL="0" indent="0">
              <a:buNone/>
            </a:pPr>
            <a:r>
              <a:rPr lang="en-GB" sz="2800"/>
              <a:t>“</a:t>
            </a:r>
            <a:r>
              <a:rPr lang="en-GB" sz="2800">
                <a:solidFill>
                  <a:srgbClr val="0070C0"/>
                </a:solidFill>
              </a:rPr>
              <a:t>Starr</a:t>
            </a:r>
            <a:r>
              <a:rPr lang="en-GB" sz="2800" dirty="0">
                <a:solidFill>
                  <a:srgbClr val="0070C0"/>
                </a:solidFill>
              </a:rPr>
              <a:t>,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360968" y="980728"/>
            <a:ext cx="8318832" cy="3240360"/>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Coaching would be appropriate for:</a:t>
            </a:r>
          </a:p>
          <a:p>
            <a:r>
              <a:rPr lang="en-GB" sz="2000" dirty="0"/>
              <a:t>Putting together a life plan, understanding our aims and goals.</a:t>
            </a:r>
          </a:p>
          <a:p>
            <a:r>
              <a:rPr lang="en-GB" sz="2000" dirty="0"/>
              <a:t>Finding ways to reduce stress in our lives, or free up more time.</a:t>
            </a:r>
          </a:p>
          <a:p>
            <a:r>
              <a:rPr lang="en-GB" sz="2000" dirty="0"/>
              <a:t>Building a life/work balance that fulfils us.</a:t>
            </a:r>
          </a:p>
          <a:p>
            <a:r>
              <a:rPr lang="en-GB" sz="2000" dirty="0"/>
              <a:t>Improving our ability to relate to others.</a:t>
            </a:r>
          </a:p>
          <a:p>
            <a:r>
              <a:rPr lang="en-GB" sz="2000" dirty="0"/>
              <a:t>Improving our awareness of others</a:t>
            </a:r>
          </a:p>
          <a:p>
            <a:r>
              <a:rPr lang="en-GB" sz="2000" dirty="0"/>
              <a:t>Improving our self-discipline and motivation.</a:t>
            </a:r>
          </a:p>
          <a:p>
            <a:r>
              <a:rPr lang="en-GB" sz="2000" dirty="0"/>
              <a:t>Improving our health and well-being routines, e.g. diet, exercise.</a:t>
            </a:r>
          </a:p>
          <a:p>
            <a:endParaRPr lang="en-GB" sz="2800" dirty="0"/>
          </a:p>
          <a:p>
            <a:pPr marL="0" indent="0">
              <a:buFont typeface="Arial" pitchFamily="34" charset="0"/>
              <a:buNone/>
            </a:pPr>
            <a:endParaRPr lang="en-GB" sz="2400" dirty="0"/>
          </a:p>
        </p:txBody>
      </p:sp>
    </p:spTree>
    <p:extLst>
      <p:ext uri="{BB962C8B-B14F-4D97-AF65-F5344CB8AC3E}">
        <p14:creationId xmlns:p14="http://schemas.microsoft.com/office/powerpoint/2010/main" val="17744967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2109"/>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12584" y="3681028"/>
            <a:ext cx="8318832" cy="4392488"/>
          </a:xfrm>
        </p:spPr>
        <p:txBody>
          <a:bodyPr>
            <a:normAutofit/>
          </a:bodyPr>
          <a:lstStyle/>
          <a:p>
            <a:pPr marL="0" indent="0">
              <a:buNone/>
            </a:pPr>
            <a:endParaRPr lang="en-GB" sz="2800" dirty="0"/>
          </a:p>
          <a:p>
            <a:pPr marL="0" indent="0">
              <a:buNone/>
            </a:pPr>
            <a:r>
              <a:rPr lang="en-GB" sz="2800" dirty="0">
                <a:solidFill>
                  <a:srgbClr val="0070C0"/>
                </a:solidFill>
              </a:rPr>
              <a:t>Starr,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360968" y="980728"/>
            <a:ext cx="8318832" cy="3240360"/>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Coaching would not be appropriate for:</a:t>
            </a:r>
          </a:p>
          <a:p>
            <a:r>
              <a:rPr lang="en-GB" sz="2000" dirty="0"/>
              <a:t>On-going dependency on class ‘A’ drugs e.g. heroin, crack, cocaine.</a:t>
            </a:r>
          </a:p>
          <a:p>
            <a:r>
              <a:rPr lang="en-GB" sz="2000" dirty="0"/>
              <a:t>Significant alcohol issues, e.g. someone who drinks to get through the day.</a:t>
            </a:r>
          </a:p>
          <a:p>
            <a:r>
              <a:rPr lang="en-GB" sz="2000" dirty="0"/>
              <a:t>Where someone has experienced violent or sexual abuse and needs further  support to deal with that.</a:t>
            </a:r>
          </a:p>
          <a:p>
            <a:r>
              <a:rPr lang="en-GB" sz="2000" dirty="0"/>
              <a:t>Where someone is abusing others, either physically or sexually.</a:t>
            </a:r>
          </a:p>
          <a:p>
            <a:r>
              <a:rPr lang="en-GB" sz="2000" dirty="0"/>
              <a:t>Mental illness e.g. extreme and violent mood swings, ongoing depression etc.</a:t>
            </a:r>
            <a:endParaRPr lang="en-GB" sz="2800" dirty="0"/>
          </a:p>
          <a:p>
            <a:pPr marL="0" indent="0">
              <a:buFont typeface="Arial" pitchFamily="34" charset="0"/>
              <a:buNone/>
            </a:pPr>
            <a:endParaRPr lang="en-GB" sz="2400" dirty="0"/>
          </a:p>
        </p:txBody>
      </p:sp>
    </p:spTree>
    <p:extLst>
      <p:ext uri="{BB962C8B-B14F-4D97-AF65-F5344CB8AC3E}">
        <p14:creationId xmlns:p14="http://schemas.microsoft.com/office/powerpoint/2010/main" val="3222756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0"/>
            <a:ext cx="8229600" cy="1293791"/>
          </a:xfrm>
        </p:spPr>
        <p:txBody>
          <a:bodyPr>
            <a:normAutofit fontScale="90000"/>
          </a:bodyPr>
          <a:lstStyle/>
          <a:p>
            <a:pPr algn="ctr"/>
            <a:r>
              <a:rPr lang="en-GB" dirty="0"/>
              <a:t>2.1 Coaching for Behavioural Change – Here the Coach Sets the Standard of Expected Behaviour Upfront</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2" name="Online Media 1" title="Steps in the Coaching Process: Coaching For Behavioral Change">
            <a:hlinkClick r:id="" action="ppaction://media"/>
            <a:extLst>
              <a:ext uri="{FF2B5EF4-FFF2-40B4-BE49-F238E27FC236}">
                <a16:creationId xmlns:a16="http://schemas.microsoft.com/office/drawing/2014/main" id="{99B7E777-F319-4E38-9611-BCC5DE504262}"/>
              </a:ext>
            </a:extLst>
          </p:cNvPr>
          <p:cNvPicPr>
            <a:picLocks noRot="1" noChangeAspect="1"/>
          </p:cNvPicPr>
          <p:nvPr>
            <a:videoFile r:link="rId1"/>
          </p:nvPr>
        </p:nvPicPr>
        <p:blipFill>
          <a:blip r:embed="rId6"/>
          <a:stretch>
            <a:fillRect/>
          </a:stretch>
        </p:blipFill>
        <p:spPr>
          <a:xfrm>
            <a:off x="2627784" y="2464594"/>
            <a:ext cx="3658716" cy="1928813"/>
          </a:xfrm>
          <a:prstGeom prst="rect">
            <a:avLst/>
          </a:prstGeom>
        </p:spPr>
      </p:pic>
      <p:pic>
        <p:nvPicPr>
          <p:cNvPr id="6" name="Audio 5">
            <a:hlinkClick r:id="" action="ppaction://media"/>
            <a:extLst>
              <a:ext uri="{FF2B5EF4-FFF2-40B4-BE49-F238E27FC236}">
                <a16:creationId xmlns:a16="http://schemas.microsoft.com/office/drawing/2014/main" id="{02B8B523-9A4C-474B-8C51-8D88F2483CC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061647842"/>
      </p:ext>
    </p:extLst>
  </p:cSld>
  <p:clrMapOvr>
    <a:masterClrMapping/>
  </p:clrMapOvr>
  <mc:AlternateContent xmlns:mc="http://schemas.openxmlformats.org/markup-compatibility/2006">
    <mc:Choice xmlns:p14="http://schemas.microsoft.com/office/powerpoint/2010/main" Requires="p14">
      <p:transition spd="slow" p14:dur="2000" advTm="121886"/>
    </mc:Choice>
    <mc:Fallback>
      <p:transition spd="slow" advTm="121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2.1. Best Practice Example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The Best Coaching Session Ever... Heather Christie">
            <a:hlinkClick r:id="" action="ppaction://media"/>
            <a:extLst>
              <a:ext uri="{FF2B5EF4-FFF2-40B4-BE49-F238E27FC236}">
                <a16:creationId xmlns:a16="http://schemas.microsoft.com/office/drawing/2014/main" id="{7A7D5B82-85B2-4F0D-8568-309F65D403EE}"/>
              </a:ext>
            </a:extLst>
          </p:cNvPr>
          <p:cNvPicPr>
            <a:picLocks noRot="1" noChangeAspect="1"/>
          </p:cNvPicPr>
          <p:nvPr>
            <a:videoFile r:link="rId1"/>
          </p:nvPr>
        </p:nvPicPr>
        <p:blipFill>
          <a:blip r:embed="rId6"/>
          <a:stretch>
            <a:fillRect/>
          </a:stretch>
        </p:blipFill>
        <p:spPr>
          <a:xfrm>
            <a:off x="1691680" y="1844824"/>
            <a:ext cx="5616624" cy="2870051"/>
          </a:xfrm>
          <a:prstGeom prst="rect">
            <a:avLst/>
          </a:prstGeom>
        </p:spPr>
      </p:pic>
      <p:pic>
        <p:nvPicPr>
          <p:cNvPr id="3" name="Audio 2">
            <a:hlinkClick r:id="" action="ppaction://media"/>
            <a:extLst>
              <a:ext uri="{FF2B5EF4-FFF2-40B4-BE49-F238E27FC236}">
                <a16:creationId xmlns:a16="http://schemas.microsoft.com/office/drawing/2014/main" id="{5F8F6E9E-77C7-8D4B-8CF5-47EC558484F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066640608"/>
      </p:ext>
    </p:extLst>
  </p:cSld>
  <p:clrMapOvr>
    <a:masterClrMapping/>
  </p:clrMapOvr>
  <mc:AlternateContent xmlns:mc="http://schemas.openxmlformats.org/markup-compatibility/2006">
    <mc:Choice xmlns:p14="http://schemas.microsoft.com/office/powerpoint/2010/main" Requires="p14">
      <p:transition spd="slow" p14:dur="2000" advTm="137814"/>
    </mc:Choice>
    <mc:Fallback>
      <p:transition spd="slow" advTm="137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2.1 Coaching &amp; Mentoring Models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Coaching models help to provide a framework for the coaching discussion.</a:t>
            </a:r>
          </a:p>
          <a:p>
            <a:r>
              <a:rPr lang="en-GB" sz="2800" dirty="0"/>
              <a:t>There are a number of well known models of coaching but the best known of them is the GROW model. </a:t>
            </a:r>
          </a:p>
          <a:p>
            <a:pPr marL="0" indent="0">
              <a:buNone/>
            </a:pPr>
            <a:endParaRPr lang="en-GB" sz="2800" dirty="0"/>
          </a:p>
          <a:p>
            <a:pPr marL="0" indent="0">
              <a:buNone/>
            </a:pPr>
            <a:r>
              <a:rPr lang="en-GB" sz="2800" dirty="0"/>
              <a:t>The grow model in action:</a:t>
            </a:r>
          </a:p>
          <a:p>
            <a:pPr marL="0" indent="0">
              <a:buNone/>
            </a:pPr>
            <a:r>
              <a:rPr lang="en-GB" sz="1800" dirty="0">
                <a:hlinkClick r:id="rId5"/>
              </a:rPr>
              <a:t>https://www.youtube.com/watch?v=tnm3VwfX7Gs</a:t>
            </a:r>
            <a:endParaRPr lang="en-GB" sz="1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7" name="Picture 6"/>
          <p:cNvPicPr>
            <a:picLocks noChangeAspect="1"/>
          </p:cNvPicPr>
          <p:nvPr/>
        </p:nvPicPr>
        <p:blipFill rotWithShape="1">
          <a:blip r:embed="rId6" cstate="print"/>
          <a:srcRect t="13255"/>
          <a:stretch/>
        </p:blipFill>
        <p:spPr>
          <a:xfrm>
            <a:off x="6156176" y="3140968"/>
            <a:ext cx="2905395" cy="2520280"/>
          </a:xfrm>
          <a:prstGeom prst="rect">
            <a:avLst/>
          </a:prstGeom>
        </p:spPr>
      </p:pic>
      <p:pic>
        <p:nvPicPr>
          <p:cNvPr id="2" name="Audio 1">
            <a:hlinkClick r:id="" action="ppaction://media"/>
            <a:extLst>
              <a:ext uri="{FF2B5EF4-FFF2-40B4-BE49-F238E27FC236}">
                <a16:creationId xmlns:a16="http://schemas.microsoft.com/office/drawing/2014/main" id="{B9219106-B937-074D-8A11-8E7F161ADA8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91031991"/>
      </p:ext>
    </p:extLst>
  </p:cSld>
  <p:clrMapOvr>
    <a:masterClrMapping/>
  </p:clrMapOvr>
  <mc:AlternateContent xmlns:mc="http://schemas.openxmlformats.org/markup-compatibility/2006">
    <mc:Choice xmlns:p14="http://schemas.microsoft.com/office/powerpoint/2010/main" Requires="p14">
      <p:transition spd="slow" p14:dur="2000" advTm="32132"/>
    </mc:Choice>
    <mc:Fallback>
      <p:transition spd="slow" advTm="32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2.1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GROW Model</a:t>
            </a:r>
          </a:p>
        </p:txBody>
      </p:sp>
      <p:graphicFrame>
        <p:nvGraphicFramePr>
          <p:cNvPr id="9" name="Table 8"/>
          <p:cNvGraphicFramePr>
            <a:graphicFrameLocks noGrp="1"/>
          </p:cNvGraphicFramePr>
          <p:nvPr>
            <p:extLst>
              <p:ext uri="{D42A27DB-BD31-4B8C-83A1-F6EECF244321}">
                <p14:modId xmlns:p14="http://schemas.microsoft.com/office/powerpoint/2010/main" val="4055240554"/>
              </p:ext>
            </p:extLst>
          </p:nvPr>
        </p:nvGraphicFramePr>
        <p:xfrm>
          <a:off x="395536" y="1382690"/>
          <a:ext cx="8297728" cy="4338605"/>
        </p:xfrm>
        <a:graphic>
          <a:graphicData uri="http://schemas.openxmlformats.org/drawingml/2006/table">
            <a:tbl>
              <a:tblPr/>
              <a:tblGrid>
                <a:gridCol w="1199253">
                  <a:extLst>
                    <a:ext uri="{9D8B030D-6E8A-4147-A177-3AD203B41FA5}">
                      <a16:colId xmlns:a16="http://schemas.microsoft.com/office/drawing/2014/main" val="20000"/>
                    </a:ext>
                  </a:extLst>
                </a:gridCol>
                <a:gridCol w="7098475">
                  <a:extLst>
                    <a:ext uri="{9D8B030D-6E8A-4147-A177-3AD203B41FA5}">
                      <a16:colId xmlns:a16="http://schemas.microsoft.com/office/drawing/2014/main" val="20001"/>
                    </a:ext>
                  </a:extLst>
                </a:gridCol>
              </a:tblGrid>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solidFill>
                  </a:tcPr>
                </a:tc>
                <a:tc>
                  <a:txBody>
                    <a:bodyPr/>
                    <a:lstStyle/>
                    <a:p>
                      <a:pPr algn="just">
                        <a:lnSpc>
                          <a:spcPct val="115000"/>
                        </a:lnSpc>
                        <a:spcAft>
                          <a:spcPts val="0"/>
                        </a:spcAft>
                        <a:tabLst>
                          <a:tab pos="2143125" algn="l"/>
                        </a:tabLst>
                      </a:pPr>
                      <a:r>
                        <a:rPr lang="en-GB" sz="1600" dirty="0">
                          <a:latin typeface="Calibri"/>
                          <a:ea typeface="Calibri"/>
                          <a:cs typeface="Calibri"/>
                        </a:rPr>
                        <a:t>Goal: Define and agree the goal or outcome to be achieved.   You should assist the coachee in defining a goal that is SMART.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know the goal is achieved?</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Describe what your ideal outcome is in this situation?</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goal you must fully consider your starting point.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Where are you in relation to your goal?</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is going well right now?</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else could you do?</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Give me 5 options?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23143">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will you do now, and when?</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keep yourself motivated?</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pic>
        <p:nvPicPr>
          <p:cNvPr id="5" name="Audio 4">
            <a:hlinkClick r:id="" action="ppaction://media"/>
            <a:extLst>
              <a:ext uri="{FF2B5EF4-FFF2-40B4-BE49-F238E27FC236}">
                <a16:creationId xmlns:a16="http://schemas.microsoft.com/office/drawing/2014/main" id="{BAC89A51-D8D8-A14C-944B-6ADDBC2919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443791011"/>
      </p:ext>
    </p:extLst>
  </p:cSld>
  <p:clrMapOvr>
    <a:masterClrMapping/>
  </p:clrMapOvr>
  <mc:AlternateContent xmlns:mc="http://schemas.openxmlformats.org/markup-compatibility/2006">
    <mc:Choice xmlns:p14="http://schemas.microsoft.com/office/powerpoint/2010/main" Requires="p14">
      <p:transition spd="slow" p14:dur="2000" advTm="28593"/>
    </mc:Choice>
    <mc:Fallback>
      <p:transition spd="slow" advTm="28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2.1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OSCAR Model</a:t>
            </a:r>
          </a:p>
        </p:txBody>
      </p:sp>
      <p:graphicFrame>
        <p:nvGraphicFramePr>
          <p:cNvPr id="3" name="Table 2">
            <a:extLst>
              <a:ext uri="{FF2B5EF4-FFF2-40B4-BE49-F238E27FC236}">
                <a16:creationId xmlns:a16="http://schemas.microsoft.com/office/drawing/2014/main" id="{EA7238F1-FFBA-4322-A98B-9B780C328E7E}"/>
              </a:ext>
            </a:extLst>
          </p:cNvPr>
          <p:cNvGraphicFramePr>
            <a:graphicFrameLocks noGrp="1"/>
          </p:cNvGraphicFramePr>
          <p:nvPr/>
        </p:nvGraphicFramePr>
        <p:xfrm>
          <a:off x="1524000" y="1706880"/>
          <a:ext cx="6096000" cy="3444240"/>
        </p:xfrm>
        <a:graphic>
          <a:graphicData uri="http://schemas.openxmlformats.org/drawingml/2006/table">
            <a:tbl>
              <a:tblPr firstRow="1" bandRow="1">
                <a:tableStyleId>{E8B1032C-EA38-4F05-BA0D-38AFFFC7BED3}</a:tableStyleId>
              </a:tblPr>
              <a:tblGrid>
                <a:gridCol w="1031776">
                  <a:extLst>
                    <a:ext uri="{9D8B030D-6E8A-4147-A177-3AD203B41FA5}">
                      <a16:colId xmlns:a16="http://schemas.microsoft.com/office/drawing/2014/main" val="3001124554"/>
                    </a:ext>
                  </a:extLst>
                </a:gridCol>
                <a:gridCol w="5064224">
                  <a:extLst>
                    <a:ext uri="{9D8B030D-6E8A-4147-A177-3AD203B41FA5}">
                      <a16:colId xmlns:a16="http://schemas.microsoft.com/office/drawing/2014/main" val="2368847141"/>
                    </a:ext>
                  </a:extLst>
                </a:gridCol>
              </a:tblGrid>
              <a:tr h="0">
                <a:tc>
                  <a:txBody>
                    <a:bodyPr/>
                    <a:lstStyle/>
                    <a:p>
                      <a:r>
                        <a:rPr lang="en-GB" sz="3600" b="1" dirty="0"/>
                        <a:t>O</a:t>
                      </a:r>
                    </a:p>
                  </a:txBody>
                  <a:tcPr/>
                </a:tc>
                <a:tc>
                  <a:txBody>
                    <a:bodyPr/>
                    <a:lstStyle/>
                    <a:p>
                      <a:r>
                        <a:rPr lang="en-GB" sz="2000" b="0" dirty="0"/>
                        <a:t>Outcome (the desire outcome for the future – the goal)</a:t>
                      </a:r>
                    </a:p>
                  </a:txBody>
                  <a:tcPr/>
                </a:tc>
                <a:extLst>
                  <a:ext uri="{0D108BD9-81ED-4DB2-BD59-A6C34878D82A}">
                    <a16:rowId xmlns:a16="http://schemas.microsoft.com/office/drawing/2014/main" val="2837039887"/>
                  </a:ext>
                </a:extLst>
              </a:tr>
              <a:tr h="291592">
                <a:tc>
                  <a:txBody>
                    <a:bodyPr/>
                    <a:lstStyle/>
                    <a:p>
                      <a:r>
                        <a:rPr lang="en-GB" sz="3600" b="1" dirty="0"/>
                        <a:t>S</a:t>
                      </a:r>
                    </a:p>
                  </a:txBody>
                  <a:tcPr/>
                </a:tc>
                <a:tc>
                  <a:txBody>
                    <a:bodyPr/>
                    <a:lstStyle/>
                    <a:p>
                      <a:r>
                        <a:rPr lang="en-GB" sz="2000" dirty="0"/>
                        <a:t>Situation (What is the situation currently)</a:t>
                      </a:r>
                    </a:p>
                  </a:txBody>
                  <a:tcPr/>
                </a:tc>
                <a:extLst>
                  <a:ext uri="{0D108BD9-81ED-4DB2-BD59-A6C34878D82A}">
                    <a16:rowId xmlns:a16="http://schemas.microsoft.com/office/drawing/2014/main" val="1073408957"/>
                  </a:ext>
                </a:extLst>
              </a:tr>
              <a:tr h="217424">
                <a:tc>
                  <a:txBody>
                    <a:bodyPr/>
                    <a:lstStyle/>
                    <a:p>
                      <a:r>
                        <a:rPr lang="en-GB" sz="3600" b="1" dirty="0"/>
                        <a:t>C</a:t>
                      </a:r>
                    </a:p>
                  </a:txBody>
                  <a:tcPr/>
                </a:tc>
                <a:tc>
                  <a:txBody>
                    <a:bodyPr/>
                    <a:lstStyle/>
                    <a:p>
                      <a:r>
                        <a:rPr lang="en-GB" sz="2000" dirty="0"/>
                        <a:t>Choices (What available options can move you towards this goal)</a:t>
                      </a:r>
                    </a:p>
                  </a:txBody>
                  <a:tcPr/>
                </a:tc>
                <a:extLst>
                  <a:ext uri="{0D108BD9-81ED-4DB2-BD59-A6C34878D82A}">
                    <a16:rowId xmlns:a16="http://schemas.microsoft.com/office/drawing/2014/main" val="4175797271"/>
                  </a:ext>
                </a:extLst>
              </a:tr>
              <a:tr h="143256">
                <a:tc>
                  <a:txBody>
                    <a:bodyPr/>
                    <a:lstStyle/>
                    <a:p>
                      <a:r>
                        <a:rPr lang="en-GB" sz="3600" b="1" dirty="0"/>
                        <a:t>A</a:t>
                      </a:r>
                    </a:p>
                  </a:txBody>
                  <a:tcPr/>
                </a:tc>
                <a:tc>
                  <a:txBody>
                    <a:bodyPr/>
                    <a:lstStyle/>
                    <a:p>
                      <a:r>
                        <a:rPr lang="en-GB" sz="2000" dirty="0"/>
                        <a:t>Action (what steps are going to get you to the desired goal)</a:t>
                      </a:r>
                    </a:p>
                  </a:txBody>
                  <a:tcPr/>
                </a:tc>
                <a:extLst>
                  <a:ext uri="{0D108BD9-81ED-4DB2-BD59-A6C34878D82A}">
                    <a16:rowId xmlns:a16="http://schemas.microsoft.com/office/drawing/2014/main" val="3059100388"/>
                  </a:ext>
                </a:extLst>
              </a:tr>
              <a:tr h="0">
                <a:tc>
                  <a:txBody>
                    <a:bodyPr/>
                    <a:lstStyle/>
                    <a:p>
                      <a:r>
                        <a:rPr lang="en-GB" sz="3600" b="1" dirty="0"/>
                        <a:t>R</a:t>
                      </a:r>
                    </a:p>
                  </a:txBody>
                  <a:tcPr/>
                </a:tc>
                <a:tc>
                  <a:txBody>
                    <a:bodyPr/>
                    <a:lstStyle/>
                    <a:p>
                      <a:r>
                        <a:rPr lang="en-GB" sz="2000" dirty="0"/>
                        <a:t>Review (Review milestones to keep you on track)</a:t>
                      </a:r>
                    </a:p>
                  </a:txBody>
                  <a:tcPr/>
                </a:tc>
                <a:extLst>
                  <a:ext uri="{0D108BD9-81ED-4DB2-BD59-A6C34878D82A}">
                    <a16:rowId xmlns:a16="http://schemas.microsoft.com/office/drawing/2014/main" val="4153883173"/>
                  </a:ext>
                </a:extLst>
              </a:tr>
            </a:tbl>
          </a:graphicData>
        </a:graphic>
      </p:graphicFrame>
    </p:spTree>
    <p:extLst>
      <p:ext uri="{BB962C8B-B14F-4D97-AF65-F5344CB8AC3E}">
        <p14:creationId xmlns:p14="http://schemas.microsoft.com/office/powerpoint/2010/main" val="2378335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713"/>
            <a:ext cx="8229600" cy="571500"/>
          </a:xfrm>
        </p:spPr>
        <p:txBody>
          <a:bodyPr>
            <a:normAutofit fontScale="90000"/>
          </a:bodyPr>
          <a:lstStyle/>
          <a:p>
            <a:pPr algn="ctr"/>
            <a:r>
              <a:rPr lang="en-GB" sz="4000" dirty="0"/>
              <a:t>2.1 Instant Payoff Coaching </a:t>
            </a:r>
          </a:p>
        </p:txBody>
      </p:sp>
      <p:sp>
        <p:nvSpPr>
          <p:cNvPr id="3" name="Vertical Text Placeholder 2"/>
          <p:cNvSpPr>
            <a:spLocks noGrp="1"/>
          </p:cNvSpPr>
          <p:nvPr>
            <p:ph type="body" orient="vert" idx="1"/>
          </p:nvPr>
        </p:nvSpPr>
        <p:spPr>
          <a:xfrm>
            <a:off x="457200" y="1412776"/>
            <a:ext cx="8318832" cy="4536504"/>
          </a:xfrm>
        </p:spPr>
        <p:txBody>
          <a:bodyPr>
            <a:normAutofit fontScale="55000" lnSpcReduction="20000"/>
          </a:bodyPr>
          <a:lstStyle/>
          <a:p>
            <a:pPr lvl="0"/>
            <a:r>
              <a:rPr lang="en-GB" dirty="0"/>
              <a:t>1. Ask the </a:t>
            </a:r>
            <a:r>
              <a:rPr lang="en-GB" dirty="0" err="1"/>
              <a:t>coachee</a:t>
            </a:r>
            <a:r>
              <a:rPr lang="en-GB" dirty="0"/>
              <a:t> to describe the current </a:t>
            </a:r>
            <a:r>
              <a:rPr lang="en-GB" b="1" dirty="0"/>
              <a:t>issue or problem</a:t>
            </a:r>
            <a:r>
              <a:rPr lang="en-GB" dirty="0"/>
              <a:t>, with specific examples and a small amount of relevant background.</a:t>
            </a:r>
          </a:p>
          <a:p>
            <a:pPr lvl="0"/>
            <a:r>
              <a:rPr lang="en-GB" dirty="0"/>
              <a:t>2. Ask them to </a:t>
            </a:r>
            <a:r>
              <a:rPr lang="en-GB" b="1" dirty="0"/>
              <a:t>describe the outcome</a:t>
            </a:r>
            <a:r>
              <a:rPr lang="en-GB" dirty="0"/>
              <a:t> – paint as specific a ‘picture’ as possible of how things would be if they had sorted out the problem.  Do not try to solve the problem, but note the emerging ideas</a:t>
            </a:r>
          </a:p>
          <a:p>
            <a:pPr lvl="0"/>
            <a:r>
              <a:rPr lang="en-GB" dirty="0"/>
              <a:t>3. With the </a:t>
            </a:r>
            <a:r>
              <a:rPr lang="en-GB" dirty="0" err="1"/>
              <a:t>coachee</a:t>
            </a:r>
            <a:r>
              <a:rPr lang="en-GB" dirty="0"/>
              <a:t>, list all the </a:t>
            </a:r>
            <a:r>
              <a:rPr lang="en-GB" b="1" dirty="0"/>
              <a:t>obstacles/blocks</a:t>
            </a:r>
            <a:r>
              <a:rPr lang="en-GB" dirty="0"/>
              <a:t> that lie between 1 and 2.  Sort them in to three groups:</a:t>
            </a:r>
          </a:p>
          <a:p>
            <a:pPr lvl="0"/>
            <a:r>
              <a:rPr lang="en-GB" dirty="0">
                <a:solidFill>
                  <a:schemeClr val="tx2"/>
                </a:solidFill>
              </a:rPr>
              <a:t>Blocks that exist in the </a:t>
            </a:r>
            <a:r>
              <a:rPr lang="en-GB" dirty="0" err="1">
                <a:solidFill>
                  <a:schemeClr val="tx2"/>
                </a:solidFill>
              </a:rPr>
              <a:t>coachee</a:t>
            </a:r>
            <a:r>
              <a:rPr lang="en-GB" dirty="0">
                <a:solidFill>
                  <a:schemeClr val="tx2"/>
                </a:solidFill>
              </a:rPr>
              <a:t> (lack of skill/knowledge, low motivation, attitude etc).</a:t>
            </a:r>
          </a:p>
          <a:p>
            <a:pPr lvl="0"/>
            <a:r>
              <a:rPr lang="en-GB" dirty="0">
                <a:solidFill>
                  <a:schemeClr val="tx2"/>
                </a:solidFill>
              </a:rPr>
              <a:t>Blocks that exist in others (anxious customer, manager stressed and panicking etc.)</a:t>
            </a:r>
          </a:p>
          <a:p>
            <a:pPr lvl="0"/>
            <a:r>
              <a:rPr lang="en-GB" dirty="0">
                <a:solidFill>
                  <a:schemeClr val="tx2"/>
                </a:solidFill>
              </a:rPr>
              <a:t>Blocks in the situation (inadequate resources, shift in deadline etc.</a:t>
            </a:r>
          </a:p>
          <a:p>
            <a:pPr lvl="0"/>
            <a:r>
              <a:rPr lang="en-GB" dirty="0"/>
              <a:t>4. Jointly brainstorm ways around these blocks, and </a:t>
            </a:r>
            <a:r>
              <a:rPr lang="en-GB" b="1" dirty="0"/>
              <a:t>possible next steps</a:t>
            </a:r>
            <a:r>
              <a:rPr lang="en-GB" dirty="0"/>
              <a:t>.  Agree an approach, actions and timing. (Landsberg, 2003).</a:t>
            </a:r>
          </a:p>
          <a:p>
            <a:pPr marL="0" lvl="0" indent="0">
              <a:buNone/>
            </a:pPr>
            <a:endParaRPr lang="en-GB" dirty="0"/>
          </a:p>
          <a:p>
            <a:pPr marL="0" lvl="0" indent="0">
              <a:buNone/>
            </a:pPr>
            <a:r>
              <a:rPr lang="en-GB" dirty="0"/>
              <a:t>Instant Pay-off Coaching -Landsberg, M. (2015) .</a:t>
            </a:r>
            <a:r>
              <a:rPr lang="en-GB" i="1" dirty="0"/>
              <a:t>The Tao of Coaching Boost Your Effectiveness at Work by Developing Those Around You</a:t>
            </a:r>
            <a:r>
              <a:rPr lang="en-GB" dirty="0"/>
              <a:t>. London: Profile Books</a:t>
            </a:r>
          </a:p>
          <a:p>
            <a:pPr marL="0" indent="0">
              <a:buNone/>
            </a:pPr>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30</a:t>
            </a:fld>
            <a:endParaRPr lang="en-US"/>
          </a:p>
        </p:txBody>
      </p:sp>
    </p:spTree>
    <p:extLst>
      <p:ext uri="{BB962C8B-B14F-4D97-AF65-F5344CB8AC3E}">
        <p14:creationId xmlns:p14="http://schemas.microsoft.com/office/powerpoint/2010/main" val="3514935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200" y="44890"/>
            <a:ext cx="8229600" cy="804259"/>
          </a:xfrm>
        </p:spPr>
        <p:txBody>
          <a:bodyPr/>
          <a:lstStyle/>
          <a:p>
            <a:r>
              <a:rPr lang="en-GB" dirty="0"/>
              <a:t>2.1 Mentoring Definitions</a:t>
            </a:r>
          </a:p>
        </p:txBody>
      </p:sp>
      <p:sp>
        <p:nvSpPr>
          <p:cNvPr id="3" name="Vertical Text Placeholder 2"/>
          <p:cNvSpPr>
            <a:spLocks noGrp="1"/>
          </p:cNvSpPr>
          <p:nvPr>
            <p:ph type="body" orient="vert" idx="1"/>
          </p:nvPr>
        </p:nvSpPr>
        <p:spPr/>
        <p:txBody>
          <a:bodyPr>
            <a:normAutofit/>
          </a:bodyPr>
          <a:lstStyle/>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31</a:t>
            </a:fld>
            <a:endParaRPr lang="en-US"/>
          </a:p>
        </p:txBody>
      </p:sp>
      <p:sp>
        <p:nvSpPr>
          <p:cNvPr id="7" name="Vertical Text Placeholder 2">
            <a:extLst>
              <a:ext uri="{FF2B5EF4-FFF2-40B4-BE49-F238E27FC236}">
                <a16:creationId xmlns:a16="http://schemas.microsoft.com/office/drawing/2014/main" id="{AE354463-27B3-49BF-B88A-15614BF6BB06}"/>
              </a:ext>
            </a:extLst>
          </p:cNvPr>
          <p:cNvSpPr txBox="1">
            <a:spLocks/>
          </p:cNvSpPr>
          <p:nvPr/>
        </p:nvSpPr>
        <p:spPr>
          <a:xfrm>
            <a:off x="450200" y="849149"/>
            <a:ext cx="8318832" cy="4422178"/>
          </a:xfrm>
          <a:prstGeom prst="rect">
            <a:avLst/>
          </a:prstGeom>
        </p:spPr>
        <p:txBody>
          <a:bodyPr vert="horz" lIns="91440" tIns="108000" rIns="72000" bIns="72000" rtlCol="0">
            <a:normAutofit fontScale="2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8000" dirty="0"/>
              <a:t>The basic </a:t>
            </a:r>
            <a:r>
              <a:rPr lang="en-GB" sz="8000" b="1" dirty="0"/>
              <a:t>model of mentoring </a:t>
            </a:r>
            <a:r>
              <a:rPr lang="en-GB" sz="8000" dirty="0"/>
              <a:t>is that one person passes their greater knowledge and wisdom to another (Hay, 1995)</a:t>
            </a:r>
          </a:p>
          <a:p>
            <a:pPr marL="0" indent="0">
              <a:buNone/>
            </a:pPr>
            <a:endParaRPr lang="en-GB" sz="8000" dirty="0"/>
          </a:p>
          <a:p>
            <a:r>
              <a:rPr lang="en-GB" sz="8000" dirty="0"/>
              <a:t>A mentor is a professional person who is a wise, experienced, knowledgeable individual who ‘either demands or gently coaxes’ the most out of the mentee (Caruso, 1992).</a:t>
            </a:r>
          </a:p>
          <a:p>
            <a:pPr marL="0" indent="0">
              <a:buNone/>
            </a:pPr>
            <a:endParaRPr lang="en-GB" sz="8000" dirty="0"/>
          </a:p>
          <a:p>
            <a:r>
              <a:rPr lang="en-GB" sz="8000" dirty="0"/>
              <a:t>…a one-to-one relationship in which a senior manager oversees the development and progression of a more junior manager (Equal Opportunities Review, 1995)</a:t>
            </a:r>
          </a:p>
          <a:p>
            <a:pPr marL="0" indent="0">
              <a:buNone/>
            </a:pPr>
            <a:endParaRPr lang="en-GB" sz="8000" dirty="0"/>
          </a:p>
          <a:p>
            <a:r>
              <a:rPr lang="en-GB" sz="8000" dirty="0"/>
              <a:t>… an experienced, objective sounding-board with the power to influence events (Conway, 1995)</a:t>
            </a:r>
          </a:p>
          <a:p>
            <a:endParaRPr lang="en-GB" sz="8000" dirty="0"/>
          </a:p>
          <a:p>
            <a:pPr marL="0" indent="0">
              <a:buNone/>
            </a:pPr>
            <a:r>
              <a:rPr lang="en-GB" sz="8000" dirty="0"/>
              <a:t>Sourced from:   </a:t>
            </a:r>
            <a:r>
              <a:rPr lang="en-GB" sz="8000" dirty="0">
                <a:solidFill>
                  <a:srgbClr val="0070C0"/>
                </a:solidFill>
              </a:rPr>
              <a:t>Clutterbuck, D. (2014) Everyone Needs a Mentor Fostering Talent in Your Organisation 5</a:t>
            </a:r>
            <a:r>
              <a:rPr lang="en-GB" sz="8000" baseline="30000" dirty="0">
                <a:solidFill>
                  <a:srgbClr val="0070C0"/>
                </a:solidFill>
              </a:rPr>
              <a:t>th</a:t>
            </a:r>
            <a:r>
              <a:rPr lang="en-GB" sz="8000" dirty="0">
                <a:solidFill>
                  <a:srgbClr val="0070C0"/>
                </a:solidFill>
              </a:rPr>
              <a:t> </a:t>
            </a:r>
            <a:r>
              <a:rPr lang="en-GB" sz="8000" dirty="0" err="1">
                <a:solidFill>
                  <a:srgbClr val="0070C0"/>
                </a:solidFill>
              </a:rPr>
              <a:t>e.d.</a:t>
            </a:r>
            <a:r>
              <a:rPr lang="en-GB" sz="8000" dirty="0">
                <a:solidFill>
                  <a:srgbClr val="0070C0"/>
                </a:solidFill>
              </a:rPr>
              <a:t> London: Chartered Institute of Personnel and Development.</a:t>
            </a:r>
          </a:p>
          <a:p>
            <a:pPr marL="0" indent="0">
              <a:buNone/>
            </a:pPr>
            <a:endParaRPr lang="en-GB" dirty="0"/>
          </a:p>
          <a:p>
            <a:endParaRPr lang="en-GB" dirty="0"/>
          </a:p>
          <a:p>
            <a:endParaRPr lang="en-GB" dirty="0"/>
          </a:p>
          <a:p>
            <a:endParaRPr lang="en-GB" dirty="0"/>
          </a:p>
          <a:p>
            <a:endParaRPr lang="en-GB" b="1" u="sng" dirty="0"/>
          </a:p>
        </p:txBody>
      </p:sp>
    </p:spTree>
    <p:extLst>
      <p:ext uri="{BB962C8B-B14F-4D97-AF65-F5344CB8AC3E}">
        <p14:creationId xmlns:p14="http://schemas.microsoft.com/office/powerpoint/2010/main" val="19135916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2.1 Four Basic Styles of Helping</a:t>
            </a:r>
            <a:br>
              <a:rPr lang="en-GB" sz="2000" dirty="0"/>
            </a:br>
            <a:r>
              <a:rPr lang="en-GB" sz="2000" dirty="0">
                <a:solidFill>
                  <a:srgbClr val="0070C0"/>
                </a:solidFill>
              </a:rPr>
              <a:t>Clutterbuck, D. (2014) Everyone Needs a Mentor Fostering Talent in Your Organisation 5</a:t>
            </a:r>
            <a:r>
              <a:rPr lang="en-GB" sz="2000" baseline="30000" dirty="0">
                <a:solidFill>
                  <a:srgbClr val="0070C0"/>
                </a:solidFill>
              </a:rPr>
              <a:t>th</a:t>
            </a:r>
            <a:r>
              <a:rPr lang="en-GB" sz="2000" dirty="0">
                <a:solidFill>
                  <a:srgbClr val="0070C0"/>
                </a:solidFill>
              </a:rPr>
              <a:t> </a:t>
            </a:r>
            <a:r>
              <a:rPr lang="en-GB" sz="2000" dirty="0" err="1">
                <a:solidFill>
                  <a:srgbClr val="0070C0"/>
                </a:solidFill>
              </a:rPr>
              <a:t>e.d.</a:t>
            </a:r>
            <a:r>
              <a:rPr lang="en-GB" sz="2000" dirty="0">
                <a:solidFill>
                  <a:srgbClr val="0070C0"/>
                </a:solidFill>
              </a:rPr>
              <a:t> London: Chartered Institute of Personnel and Development.</a:t>
            </a:r>
            <a:br>
              <a:rPr lang="en-GB" sz="2000" dirty="0">
                <a:solidFill>
                  <a:srgbClr val="0070C0"/>
                </a:solidFill>
              </a:rPr>
            </a:br>
            <a:endParaRPr lang="en-GB" sz="2000"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32</a:t>
            </a:fld>
            <a:endParaRPr lang="en-US"/>
          </a:p>
        </p:txBody>
      </p:sp>
      <p:sp>
        <p:nvSpPr>
          <p:cNvPr id="10" name="Vertical Text Placeholder 9">
            <a:extLst>
              <a:ext uri="{FF2B5EF4-FFF2-40B4-BE49-F238E27FC236}">
                <a16:creationId xmlns:a16="http://schemas.microsoft.com/office/drawing/2014/main" id="{32AF3FFD-083A-4F6A-9E48-86C2F7827792}"/>
              </a:ext>
            </a:extLst>
          </p:cNvPr>
          <p:cNvSpPr>
            <a:spLocks noGrp="1"/>
          </p:cNvSpPr>
          <p:nvPr>
            <p:ph type="body" orient="vert" idx="1"/>
          </p:nvPr>
        </p:nvSpPr>
        <p:spPr/>
        <p:txBody>
          <a:bodyPr/>
          <a:lstStyle/>
          <a:p>
            <a:endParaRPr lang="en-GB" dirty="0"/>
          </a:p>
        </p:txBody>
      </p:sp>
      <p:pic>
        <p:nvPicPr>
          <p:cNvPr id="12" name="Picture 11">
            <a:extLst>
              <a:ext uri="{FF2B5EF4-FFF2-40B4-BE49-F238E27FC236}">
                <a16:creationId xmlns:a16="http://schemas.microsoft.com/office/drawing/2014/main" id="{8051D35C-12E7-4F2B-9E14-57E9D9947D2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9285" y="1545352"/>
            <a:ext cx="8128000" cy="4013200"/>
          </a:xfrm>
          <a:prstGeom prst="rect">
            <a:avLst/>
          </a:prstGeom>
        </p:spPr>
      </p:pic>
      <p:pic>
        <p:nvPicPr>
          <p:cNvPr id="3" name="Audio 2">
            <a:hlinkClick r:id="" action="ppaction://media"/>
            <a:extLst>
              <a:ext uri="{FF2B5EF4-FFF2-40B4-BE49-F238E27FC236}">
                <a16:creationId xmlns:a16="http://schemas.microsoft.com/office/drawing/2014/main" id="{D5A7481A-DFD5-3E48-800F-A5288ABD106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3303749"/>
      </p:ext>
    </p:extLst>
  </p:cSld>
  <p:clrMapOvr>
    <a:masterClrMapping/>
  </p:clrMapOvr>
  <mc:AlternateContent xmlns:mc="http://schemas.openxmlformats.org/markup-compatibility/2006">
    <mc:Choice xmlns:p14="http://schemas.microsoft.com/office/powerpoint/2010/main" Requires="p14">
      <p:transition spd="slow" p14:dur="2000" advTm="38024"/>
    </mc:Choice>
    <mc:Fallback>
      <p:transition spd="slow" advTm="38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a:extLst>
              <a:ext uri="{FF2B5EF4-FFF2-40B4-BE49-F238E27FC236}">
                <a16:creationId xmlns:a16="http://schemas.microsoft.com/office/drawing/2014/main" id="{C0C72A35-638B-47E1-83C7-7D5CF5581D83}"/>
              </a:ext>
            </a:extLst>
          </p:cNvPr>
          <p:cNvSpPr>
            <a:spLocks noGrp="1"/>
          </p:cNvSpPr>
          <p:nvPr>
            <p:ph type="title"/>
          </p:nvPr>
        </p:nvSpPr>
        <p:spPr>
          <a:xfrm>
            <a:off x="404813" y="44450"/>
            <a:ext cx="8229600" cy="1143000"/>
          </a:xfrm>
        </p:spPr>
        <p:txBody>
          <a:bodyPr/>
          <a:lstStyle/>
          <a:p>
            <a:r>
              <a:rPr lang="en-GB" altLang="en-US" dirty="0"/>
              <a:t>2.2 The Role of the Line-Manager</a:t>
            </a:r>
          </a:p>
        </p:txBody>
      </p:sp>
      <p:sp>
        <p:nvSpPr>
          <p:cNvPr id="28674" name="TextBox 2">
            <a:extLst>
              <a:ext uri="{FF2B5EF4-FFF2-40B4-BE49-F238E27FC236}">
                <a16:creationId xmlns:a16="http://schemas.microsoft.com/office/drawing/2014/main" id="{8BD1C087-A2A0-429D-897F-9F105DD9EECD}"/>
              </a:ext>
            </a:extLst>
          </p:cNvPr>
          <p:cNvSpPr txBox="1">
            <a:spLocks noChangeArrowheads="1"/>
          </p:cNvSpPr>
          <p:nvPr/>
        </p:nvSpPr>
        <p:spPr bwMode="auto">
          <a:xfrm>
            <a:off x="355625" y="4737784"/>
            <a:ext cx="843274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lgn="r"/>
            <a:r>
              <a:rPr lang="en-GB">
                <a:solidFill>
                  <a:srgbClr val="0070C0"/>
                </a:solidFill>
              </a:rPr>
              <a:t>Clutterbuck, D. (2014) Everyone Needs a Mentor Fostering Talent in Your Organisation 5</a:t>
            </a:r>
            <a:r>
              <a:rPr lang="en-GB" baseline="30000">
                <a:solidFill>
                  <a:srgbClr val="0070C0"/>
                </a:solidFill>
              </a:rPr>
              <a:t>th</a:t>
            </a:r>
            <a:r>
              <a:rPr lang="en-GB">
                <a:solidFill>
                  <a:srgbClr val="0070C0"/>
                </a:solidFill>
              </a:rPr>
              <a:t> e.d. London: Chartered Institute of Personnel and Development.</a:t>
            </a:r>
            <a:endParaRPr lang="en-GB" altLang="en-US" dirty="0"/>
          </a:p>
        </p:txBody>
      </p:sp>
      <p:pic>
        <p:nvPicPr>
          <p:cNvPr id="28675" name="Picture 10">
            <a:extLst>
              <a:ext uri="{FF2B5EF4-FFF2-40B4-BE49-F238E27FC236}">
                <a16:creationId xmlns:a16="http://schemas.microsoft.com/office/drawing/2014/main" id="{DA05CBAD-F929-47AF-861B-8E88242668E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692275" y="1593850"/>
            <a:ext cx="4765675" cy="306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Oval Callout 11">
            <a:extLst>
              <a:ext uri="{FF2B5EF4-FFF2-40B4-BE49-F238E27FC236}">
                <a16:creationId xmlns:a16="http://schemas.microsoft.com/office/drawing/2014/main" id="{3C63C8DA-52E7-4CD1-BAFD-E510552465C9}"/>
              </a:ext>
            </a:extLst>
          </p:cNvPr>
          <p:cNvSpPr/>
          <p:nvPr/>
        </p:nvSpPr>
        <p:spPr>
          <a:xfrm>
            <a:off x="6659563" y="723900"/>
            <a:ext cx="2233612" cy="2016125"/>
          </a:xfrm>
          <a:prstGeom prst="wedgeEllipseCallout">
            <a:avLst>
              <a:gd name="adj1" fmla="val -52746"/>
              <a:gd name="adj2" fmla="val 6777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Can also apply to coaching. </a:t>
            </a:r>
          </a:p>
        </p:txBody>
      </p:sp>
      <p:pic>
        <p:nvPicPr>
          <p:cNvPr id="2" name="Audio 1">
            <a:hlinkClick r:id="" action="ppaction://media"/>
            <a:extLst>
              <a:ext uri="{FF2B5EF4-FFF2-40B4-BE49-F238E27FC236}">
                <a16:creationId xmlns:a16="http://schemas.microsoft.com/office/drawing/2014/main" id="{DCB602E4-CA3C-9542-9A3B-0EEC2605D9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073702797"/>
      </p:ext>
    </p:extLst>
  </p:cSld>
  <p:clrMapOvr>
    <a:masterClrMapping/>
  </p:clrMapOvr>
  <mc:AlternateContent xmlns:mc="http://schemas.openxmlformats.org/markup-compatibility/2006">
    <mc:Choice xmlns:p14="http://schemas.microsoft.com/office/powerpoint/2010/main" Requires="p14">
      <p:transition spd="slow" p14:dur="2000" advTm="24535"/>
    </mc:Choice>
    <mc:Fallback>
      <p:transition spd="slow" advTm="24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a:extLst>
              <a:ext uri="{FF2B5EF4-FFF2-40B4-BE49-F238E27FC236}">
                <a16:creationId xmlns:a16="http://schemas.microsoft.com/office/drawing/2014/main" id="{DEFB647C-D443-465D-B325-289AC2F63B86}"/>
              </a:ext>
            </a:extLst>
          </p:cNvPr>
          <p:cNvSpPr>
            <a:spLocks noGrp="1"/>
          </p:cNvSpPr>
          <p:nvPr>
            <p:ph type="title"/>
          </p:nvPr>
        </p:nvSpPr>
        <p:spPr>
          <a:xfrm>
            <a:off x="404813" y="44450"/>
            <a:ext cx="8229600" cy="1143000"/>
          </a:xfrm>
        </p:spPr>
        <p:txBody>
          <a:bodyPr/>
          <a:lstStyle/>
          <a:p>
            <a:r>
              <a:rPr lang="en-GB" altLang="en-US" dirty="0"/>
              <a:t>2.2  The Role of the Line-Manager</a:t>
            </a:r>
          </a:p>
        </p:txBody>
      </p:sp>
      <p:graphicFrame>
        <p:nvGraphicFramePr>
          <p:cNvPr id="2" name="Diagram 1">
            <a:extLst>
              <a:ext uri="{FF2B5EF4-FFF2-40B4-BE49-F238E27FC236}">
                <a16:creationId xmlns:a16="http://schemas.microsoft.com/office/drawing/2014/main" id="{29DA4535-0676-46DC-B1F5-5964FE151F82}"/>
              </a:ext>
            </a:extLst>
          </p:cNvPr>
          <p:cNvGraphicFramePr/>
          <p:nvPr/>
        </p:nvGraphicFramePr>
        <p:xfrm>
          <a:off x="1524000" y="112474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3" name="TextBox 2">
            <a:extLst>
              <a:ext uri="{FF2B5EF4-FFF2-40B4-BE49-F238E27FC236}">
                <a16:creationId xmlns:a16="http://schemas.microsoft.com/office/drawing/2014/main" id="{398FF7C0-2F8D-4ADC-BDD3-44A6A2F9AC72}"/>
              </a:ext>
            </a:extLst>
          </p:cNvPr>
          <p:cNvSpPr txBox="1">
            <a:spLocks noChangeArrowheads="1"/>
          </p:cNvSpPr>
          <p:nvPr/>
        </p:nvSpPr>
        <p:spPr bwMode="auto">
          <a:xfrm>
            <a:off x="7164388" y="5805488"/>
            <a:ext cx="23034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a:solidFill>
                  <a:schemeClr val="bg1"/>
                </a:solidFill>
              </a:rPr>
              <a:t>(Downey, 2003)</a:t>
            </a:r>
          </a:p>
        </p:txBody>
      </p:sp>
      <p:sp>
        <p:nvSpPr>
          <p:cNvPr id="8" name="TextBox 7">
            <a:extLst>
              <a:ext uri="{FF2B5EF4-FFF2-40B4-BE49-F238E27FC236}">
                <a16:creationId xmlns:a16="http://schemas.microsoft.com/office/drawing/2014/main" id="{BC4F0B83-8742-478D-8366-4B56F69065F2}"/>
              </a:ext>
            </a:extLst>
          </p:cNvPr>
          <p:cNvSpPr txBox="1">
            <a:spLocks noChangeArrowheads="1"/>
          </p:cNvSpPr>
          <p:nvPr/>
        </p:nvSpPr>
        <p:spPr bwMode="auto">
          <a:xfrm>
            <a:off x="179388" y="1412875"/>
            <a:ext cx="194468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mission, vision, goal and values</a:t>
            </a:r>
          </a:p>
          <a:p>
            <a:pPr>
              <a:buFont typeface="Arial" panose="020B0604020202020204" pitchFamily="34" charset="0"/>
              <a:buChar char="•"/>
            </a:pPr>
            <a:r>
              <a:rPr lang="en-GB" altLang="en-US"/>
              <a:t>role modelling behaviours, values</a:t>
            </a:r>
          </a:p>
          <a:p>
            <a:pPr>
              <a:buFont typeface="Arial" panose="020B0604020202020204" pitchFamily="34" charset="0"/>
              <a:buChar char="•"/>
            </a:pPr>
            <a:r>
              <a:rPr lang="en-GB" altLang="en-US"/>
              <a:t>inspiring and motivating</a:t>
            </a:r>
          </a:p>
        </p:txBody>
      </p:sp>
      <p:sp>
        <p:nvSpPr>
          <p:cNvPr id="9" name="TextBox 8">
            <a:extLst>
              <a:ext uri="{FF2B5EF4-FFF2-40B4-BE49-F238E27FC236}">
                <a16:creationId xmlns:a16="http://schemas.microsoft.com/office/drawing/2014/main" id="{A9A9B88C-28BD-41D2-BC76-B3D6C77F72FD}"/>
              </a:ext>
            </a:extLst>
          </p:cNvPr>
          <p:cNvSpPr txBox="1">
            <a:spLocks noChangeArrowheads="1"/>
          </p:cNvSpPr>
          <p:nvPr/>
        </p:nvSpPr>
        <p:spPr bwMode="auto">
          <a:xfrm>
            <a:off x="7092950" y="1412875"/>
            <a:ext cx="19431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appraisal</a:t>
            </a:r>
          </a:p>
          <a:p>
            <a:pPr>
              <a:buFont typeface="Arial" panose="020B0604020202020204" pitchFamily="34" charset="0"/>
              <a:buChar char="•"/>
            </a:pPr>
            <a:r>
              <a:rPr lang="en-GB" altLang="en-US"/>
              <a:t>setting individual and team goals</a:t>
            </a:r>
          </a:p>
          <a:p>
            <a:pPr>
              <a:buFont typeface="Arial" panose="020B0604020202020204" pitchFamily="34" charset="0"/>
              <a:buChar char="•"/>
            </a:pPr>
            <a:r>
              <a:rPr lang="en-GB" altLang="en-US"/>
              <a:t>recruitment interviews</a:t>
            </a:r>
          </a:p>
          <a:p>
            <a:pPr>
              <a:buFont typeface="Arial" panose="020B0604020202020204" pitchFamily="34" charset="0"/>
              <a:buChar char="•"/>
            </a:pPr>
            <a:r>
              <a:rPr lang="en-GB" altLang="en-US"/>
              <a:t>disciplinary</a:t>
            </a:r>
          </a:p>
          <a:p>
            <a:pPr>
              <a:buFont typeface="Arial" panose="020B0604020202020204" pitchFamily="34" charset="0"/>
              <a:buChar char="•"/>
            </a:pPr>
            <a:r>
              <a:rPr lang="en-GB" altLang="en-US"/>
              <a:t>planning and organising work</a:t>
            </a:r>
          </a:p>
        </p:txBody>
      </p:sp>
      <p:sp>
        <p:nvSpPr>
          <p:cNvPr id="10" name="TextBox 9">
            <a:extLst>
              <a:ext uri="{FF2B5EF4-FFF2-40B4-BE49-F238E27FC236}">
                <a16:creationId xmlns:a16="http://schemas.microsoft.com/office/drawing/2014/main" id="{FBA11ECD-88B0-4E2E-9D78-2A74F9355A46}"/>
              </a:ext>
            </a:extLst>
          </p:cNvPr>
          <p:cNvSpPr txBox="1">
            <a:spLocks noChangeArrowheads="1"/>
          </p:cNvSpPr>
          <p:nvPr/>
        </p:nvSpPr>
        <p:spPr bwMode="auto">
          <a:xfrm>
            <a:off x="900113" y="4008438"/>
            <a:ext cx="2808287"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conversations about how goals will be delivered</a:t>
            </a:r>
          </a:p>
          <a:p>
            <a:pPr>
              <a:buFont typeface="Arial" panose="020B0604020202020204" pitchFamily="34" charset="0"/>
              <a:buChar char="•"/>
            </a:pPr>
            <a:r>
              <a:rPr lang="en-GB" altLang="en-US"/>
              <a:t>feedback on performance</a:t>
            </a:r>
          </a:p>
          <a:p>
            <a:pPr>
              <a:buFont typeface="Arial" panose="020B0604020202020204" pitchFamily="34" charset="0"/>
              <a:buChar char="•"/>
            </a:pPr>
            <a:r>
              <a:rPr lang="en-GB" altLang="en-US"/>
              <a:t>on-the job-training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3">
            <a:extLst>
              <a:ext uri="{FF2B5EF4-FFF2-40B4-BE49-F238E27FC236}">
                <a16:creationId xmlns:a16="http://schemas.microsoft.com/office/drawing/2014/main" id="{FEDC013F-7F16-4585-9EC8-6447E8877ABA}"/>
              </a:ext>
            </a:extLst>
          </p:cNvPr>
          <p:cNvSpPr>
            <a:spLocks noGrp="1"/>
          </p:cNvSpPr>
          <p:nvPr>
            <p:ph type="title"/>
          </p:nvPr>
        </p:nvSpPr>
        <p:spPr>
          <a:xfrm>
            <a:off x="404813" y="263525"/>
            <a:ext cx="8229600" cy="1143000"/>
          </a:xfrm>
        </p:spPr>
        <p:txBody>
          <a:bodyPr/>
          <a:lstStyle/>
          <a:p>
            <a:r>
              <a:rPr lang="en-GB" altLang="en-US" dirty="0"/>
              <a:t>2.2  The Role of the Line-Manager</a:t>
            </a:r>
          </a:p>
        </p:txBody>
      </p:sp>
      <p:sp>
        <p:nvSpPr>
          <p:cNvPr id="32770" name="Vertical Text Placeholder 4">
            <a:extLst>
              <a:ext uri="{FF2B5EF4-FFF2-40B4-BE49-F238E27FC236}">
                <a16:creationId xmlns:a16="http://schemas.microsoft.com/office/drawing/2014/main" id="{781FB5DE-66C6-4C44-8EDD-1979F4C9A7D7}"/>
              </a:ext>
            </a:extLst>
          </p:cNvPr>
          <p:cNvSpPr>
            <a:spLocks noGrp="1"/>
          </p:cNvSpPr>
          <p:nvPr>
            <p:ph type="body" orient="vert" idx="1"/>
          </p:nvPr>
        </p:nvSpPr>
        <p:spPr>
          <a:xfrm>
            <a:off x="404813" y="1585913"/>
            <a:ext cx="8320087" cy="3930650"/>
          </a:xfrm>
        </p:spPr>
        <p:txBody>
          <a:bodyPr/>
          <a:lstStyle/>
          <a:p>
            <a:r>
              <a:rPr lang="en-GB" altLang="en-US"/>
              <a:t>A more committed team</a:t>
            </a:r>
          </a:p>
          <a:p>
            <a:r>
              <a:rPr lang="en-GB" altLang="en-US"/>
              <a:t>Better team performance</a:t>
            </a:r>
          </a:p>
          <a:p>
            <a:r>
              <a:rPr lang="en-GB" altLang="en-US"/>
              <a:t>Better working relationships</a:t>
            </a:r>
          </a:p>
          <a:p>
            <a:r>
              <a:rPr lang="en-GB" altLang="en-US"/>
              <a:t>Idea generation/creativity</a:t>
            </a:r>
          </a:p>
          <a:p>
            <a:r>
              <a:rPr lang="en-GB" altLang="en-US"/>
              <a:t>Open communication</a:t>
            </a:r>
          </a:p>
          <a:p>
            <a:r>
              <a:rPr lang="en-GB" altLang="en-US"/>
              <a:t>Investing time to gain time</a:t>
            </a:r>
          </a:p>
          <a:p>
            <a:endParaRPr lang="en-GB" altLang="en-US"/>
          </a:p>
          <a:p>
            <a:endParaRPr lang="en-GB" altLang="en-US"/>
          </a:p>
          <a:p>
            <a:endParaRPr lang="en-GB" altLang="en-US"/>
          </a:p>
          <a:p>
            <a:endParaRPr lang="en-GB" altLang="en-US"/>
          </a:p>
        </p:txBody>
      </p:sp>
      <p:sp>
        <p:nvSpPr>
          <p:cNvPr id="32771" name="Vertical Text Placeholder 5">
            <a:extLst>
              <a:ext uri="{FF2B5EF4-FFF2-40B4-BE49-F238E27FC236}">
                <a16:creationId xmlns:a16="http://schemas.microsoft.com/office/drawing/2014/main" id="{ACC821D2-12BF-4B3D-8F26-9A56B953DFC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The line-manager as coach - Benefits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3">
            <a:extLst>
              <a:ext uri="{FF2B5EF4-FFF2-40B4-BE49-F238E27FC236}">
                <a16:creationId xmlns:a16="http://schemas.microsoft.com/office/drawing/2014/main" id="{B26A54F7-068F-44A8-A246-9F22BA0F6EA8}"/>
              </a:ext>
            </a:extLst>
          </p:cNvPr>
          <p:cNvSpPr>
            <a:spLocks noGrp="1"/>
          </p:cNvSpPr>
          <p:nvPr>
            <p:ph type="title"/>
          </p:nvPr>
        </p:nvSpPr>
        <p:spPr>
          <a:xfrm>
            <a:off x="404813" y="42677"/>
            <a:ext cx="8229600" cy="650019"/>
          </a:xfrm>
        </p:spPr>
        <p:txBody>
          <a:bodyPr/>
          <a:lstStyle/>
          <a:p>
            <a:r>
              <a:rPr lang="en-GB" altLang="en-US" dirty="0"/>
              <a:t>2.2  The Role of the Line-Manager</a:t>
            </a:r>
          </a:p>
        </p:txBody>
      </p:sp>
      <p:sp>
        <p:nvSpPr>
          <p:cNvPr id="5" name="Vertical Text Placeholder 4">
            <a:extLst>
              <a:ext uri="{FF2B5EF4-FFF2-40B4-BE49-F238E27FC236}">
                <a16:creationId xmlns:a16="http://schemas.microsoft.com/office/drawing/2014/main" id="{22A51A72-12E3-4A43-A9E0-045C2AD0021C}"/>
              </a:ext>
            </a:extLst>
          </p:cNvPr>
          <p:cNvSpPr>
            <a:spLocks noGrp="1"/>
          </p:cNvSpPr>
          <p:nvPr>
            <p:ph type="body" orient="vert" idx="1"/>
          </p:nvPr>
        </p:nvSpPr>
        <p:spPr>
          <a:xfrm>
            <a:off x="359569" y="1266020"/>
            <a:ext cx="8320087" cy="3747156"/>
          </a:xfrm>
        </p:spPr>
        <p:txBody>
          <a:bodyPr rtlCol="0">
            <a:normAutofit fontScale="55000" lnSpcReduction="20000"/>
          </a:bodyPr>
          <a:lstStyle/>
          <a:p>
            <a:pPr>
              <a:spcAft>
                <a:spcPts val="0"/>
              </a:spcAft>
              <a:defRPr/>
            </a:pPr>
            <a:r>
              <a:rPr lang="en-GB" dirty="0"/>
              <a:t>Groupthink </a:t>
            </a:r>
          </a:p>
          <a:p>
            <a:pPr>
              <a:spcAft>
                <a:spcPts val="0"/>
              </a:spcAft>
              <a:defRPr/>
            </a:pPr>
            <a:r>
              <a:rPr lang="en-GB" dirty="0"/>
              <a:t>Inequality in who gets coaching</a:t>
            </a:r>
          </a:p>
          <a:p>
            <a:pPr>
              <a:spcAft>
                <a:spcPts val="0"/>
              </a:spcAft>
              <a:defRPr/>
            </a:pPr>
            <a:r>
              <a:rPr lang="en-GB" dirty="0"/>
              <a:t>Time pressures</a:t>
            </a:r>
          </a:p>
          <a:p>
            <a:pPr>
              <a:spcAft>
                <a:spcPts val="0"/>
              </a:spcAft>
              <a:defRPr/>
            </a:pPr>
            <a:r>
              <a:rPr lang="en-GB" dirty="0"/>
              <a:t>The tendency for managers and direct reports to fall into “parent-child” roles in any conversation</a:t>
            </a:r>
          </a:p>
          <a:p>
            <a:pPr>
              <a:spcAft>
                <a:spcPts val="0"/>
              </a:spcAft>
              <a:defRPr/>
            </a:pPr>
            <a:r>
              <a:rPr lang="en-GB" dirty="0"/>
              <a:t>The sense that both parties may have hidden agendas </a:t>
            </a:r>
          </a:p>
          <a:p>
            <a:pPr>
              <a:spcAft>
                <a:spcPts val="0"/>
              </a:spcAft>
              <a:defRPr/>
            </a:pPr>
            <a:r>
              <a:rPr lang="en-GB" dirty="0"/>
              <a:t>Conflict between the employee’s desire for some things to remain confidential and the manager’s accountability for the welfare and performance of the team as a whole</a:t>
            </a:r>
          </a:p>
          <a:p>
            <a:pPr>
              <a:spcAft>
                <a:spcPts val="0"/>
              </a:spcAft>
              <a:defRPr/>
            </a:pPr>
            <a:r>
              <a:rPr lang="en-GB" dirty="0"/>
              <a:t>Conflict between pressure to deliver short term task objectives and the longer term development needs of team members.</a:t>
            </a:r>
          </a:p>
          <a:p>
            <a:pPr>
              <a:spcAft>
                <a:spcPts val="0"/>
              </a:spcAft>
              <a:defRPr/>
            </a:pPr>
            <a:r>
              <a:rPr lang="en-GB" dirty="0"/>
              <a:t>Culture</a:t>
            </a:r>
          </a:p>
          <a:p>
            <a:pPr>
              <a:spcAft>
                <a:spcPts val="0"/>
              </a:spcAft>
              <a:defRPr/>
            </a:pPr>
            <a:r>
              <a:rPr lang="en-GB" dirty="0"/>
              <a:t>Skill level</a:t>
            </a:r>
          </a:p>
        </p:txBody>
      </p:sp>
      <p:sp>
        <p:nvSpPr>
          <p:cNvPr id="33795" name="Vertical Text Placeholder 5">
            <a:extLst>
              <a:ext uri="{FF2B5EF4-FFF2-40B4-BE49-F238E27FC236}">
                <a16:creationId xmlns:a16="http://schemas.microsoft.com/office/drawing/2014/main" id="{4DD07207-5406-46F9-AFE4-4A14050EFD4F}"/>
              </a:ext>
            </a:extLst>
          </p:cNvPr>
          <p:cNvSpPr>
            <a:spLocks noGrp="1"/>
          </p:cNvSpPr>
          <p:nvPr>
            <p:ph type="body" orient="vert" idx="13"/>
          </p:nvPr>
        </p:nvSpPr>
        <p:spPr>
          <a:xfrm>
            <a:off x="404813" y="769416"/>
            <a:ext cx="8316913" cy="369888"/>
          </a:xfrm>
        </p:spPr>
        <p:txBody>
          <a:bodyPr/>
          <a:lstStyle/>
          <a:p>
            <a:pPr marL="0" indent="0">
              <a:buFont typeface="Arial" panose="020B0604020202020204" pitchFamily="34" charset="0"/>
              <a:buNone/>
            </a:pPr>
            <a:r>
              <a:rPr lang="en-GB" altLang="en-US" sz="2400" dirty="0"/>
              <a:t>The line-manager as coach - Barriers</a:t>
            </a:r>
          </a:p>
        </p:txBody>
      </p:sp>
      <p:sp>
        <p:nvSpPr>
          <p:cNvPr id="33796" name="TextBox 1">
            <a:extLst>
              <a:ext uri="{FF2B5EF4-FFF2-40B4-BE49-F238E27FC236}">
                <a16:creationId xmlns:a16="http://schemas.microsoft.com/office/drawing/2014/main" id="{90CA320D-FAAA-4D75-AA40-9A1AB7A7E3FC}"/>
              </a:ext>
            </a:extLst>
          </p:cNvPr>
          <p:cNvSpPr txBox="1">
            <a:spLocks noChangeArrowheads="1"/>
          </p:cNvSpPr>
          <p:nvPr/>
        </p:nvSpPr>
        <p:spPr bwMode="auto">
          <a:xfrm>
            <a:off x="-7099" y="4970615"/>
            <a:ext cx="844147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sz="1600" dirty="0"/>
              <a:t>(</a:t>
            </a:r>
            <a:r>
              <a:rPr lang="en-GB" altLang="en-US" sz="2000" dirty="0">
                <a:solidFill>
                  <a:srgbClr val="0070C0"/>
                </a:solidFill>
              </a:rPr>
              <a:t>Clutterbuck, 2012: Why Line Manager Coaching Often Doesn’t Work and</a:t>
            </a:r>
          </a:p>
          <a:p>
            <a:r>
              <a:rPr lang="en-GB" altLang="en-US" sz="2000" dirty="0">
                <a:solidFill>
                  <a:srgbClr val="0070C0"/>
                </a:solidFill>
              </a:rPr>
              <a:t> What to Do About It – Article on Moodle.)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a:extLst>
              <a:ext uri="{FF2B5EF4-FFF2-40B4-BE49-F238E27FC236}">
                <a16:creationId xmlns:a16="http://schemas.microsoft.com/office/drawing/2014/main" id="{C0C72A35-638B-47E1-83C7-7D5CF5581D83}"/>
              </a:ext>
            </a:extLst>
          </p:cNvPr>
          <p:cNvSpPr>
            <a:spLocks noGrp="1"/>
          </p:cNvSpPr>
          <p:nvPr>
            <p:ph type="title"/>
          </p:nvPr>
        </p:nvSpPr>
        <p:spPr>
          <a:xfrm>
            <a:off x="404813" y="44450"/>
            <a:ext cx="8229600" cy="1143000"/>
          </a:xfrm>
        </p:spPr>
        <p:txBody>
          <a:bodyPr/>
          <a:lstStyle/>
          <a:p>
            <a:r>
              <a:rPr lang="en-GB" altLang="en-US" dirty="0"/>
              <a:t>2.3 How it fits into other organisational strategies</a:t>
            </a:r>
          </a:p>
        </p:txBody>
      </p:sp>
      <p:sp>
        <p:nvSpPr>
          <p:cNvPr id="6" name="Text Placeholder 2"/>
          <p:cNvSpPr txBox="1">
            <a:spLocks/>
          </p:cNvSpPr>
          <p:nvPr/>
        </p:nvSpPr>
        <p:spPr>
          <a:xfrm>
            <a:off x="1403648" y="1772816"/>
            <a:ext cx="5616624" cy="2664296"/>
          </a:xfrm>
          <a:prstGeom prst="rect">
            <a:avLst/>
          </a:prstGeom>
        </p:spPr>
        <p:txBody>
          <a:bodyPr vert="horz" lIns="91440" tIns="108000" rIns="72000" bIns="7200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HRD</a:t>
            </a:r>
          </a:p>
          <a:p>
            <a:r>
              <a:rPr lang="en-GB" dirty="0"/>
              <a:t>Learning and Development</a:t>
            </a:r>
          </a:p>
          <a:p>
            <a:r>
              <a:rPr lang="en-GB" dirty="0"/>
              <a:t>Wellbeing</a:t>
            </a:r>
          </a:p>
          <a:p>
            <a:r>
              <a:rPr lang="en-GB" dirty="0"/>
              <a:t>Performance management</a:t>
            </a:r>
          </a:p>
          <a:p>
            <a:r>
              <a:rPr lang="en-GB" dirty="0"/>
              <a:t>Talent management and succession planning  </a:t>
            </a:r>
          </a:p>
          <a:p>
            <a:r>
              <a:rPr lang="en-GB" dirty="0"/>
              <a:t>Monitoring and evaluation</a:t>
            </a:r>
          </a:p>
        </p:txBody>
      </p:sp>
      <p:pic>
        <p:nvPicPr>
          <p:cNvPr id="2" name="Audio 1">
            <a:hlinkClick r:id="" action="ppaction://media"/>
            <a:extLst>
              <a:ext uri="{FF2B5EF4-FFF2-40B4-BE49-F238E27FC236}">
                <a16:creationId xmlns:a16="http://schemas.microsoft.com/office/drawing/2014/main" id="{F7D5ABCC-D8E1-D84C-B717-710E44E96D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10952128"/>
      </p:ext>
    </p:extLst>
  </p:cSld>
  <p:clrMapOvr>
    <a:masterClrMapping/>
  </p:clrMapOvr>
  <mc:AlternateContent xmlns:mc="http://schemas.openxmlformats.org/markup-compatibility/2006">
    <mc:Choice xmlns:p14="http://schemas.microsoft.com/office/powerpoint/2010/main" Requires="p14">
      <p:transition spd="slow" p14:dur="2000" advTm="28371"/>
    </mc:Choice>
    <mc:Fallback>
      <p:transition spd="slow" advTm="28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4FF4EC2F-FFDD-469F-B83B-FA695014EFF2}"/>
              </a:ext>
            </a:extLst>
          </p:cNvPr>
          <p:cNvSpPr>
            <a:spLocks noGrp="1"/>
          </p:cNvSpPr>
          <p:nvPr>
            <p:ph type="title"/>
          </p:nvPr>
        </p:nvSpPr>
        <p:spPr>
          <a:xfrm>
            <a:off x="404813" y="263525"/>
            <a:ext cx="8229600" cy="1143000"/>
          </a:xfrm>
        </p:spPr>
        <p:txBody>
          <a:bodyPr>
            <a:normAutofit fontScale="90000"/>
          </a:bodyPr>
          <a:lstStyle/>
          <a:p>
            <a:r>
              <a:rPr lang="en-GB" altLang="en-US" dirty="0"/>
              <a:t>2.3 Approaches to Coaching - Internal v’s External</a:t>
            </a:r>
            <a:br>
              <a:rPr lang="en-GB" altLang="en-US" dirty="0"/>
            </a:br>
            <a:endParaRPr lang="en-GB" altLang="en-US" dirty="0"/>
          </a:p>
        </p:txBody>
      </p:sp>
      <p:sp>
        <p:nvSpPr>
          <p:cNvPr id="21506" name="Vertical Text Placeholder 5">
            <a:extLst>
              <a:ext uri="{FF2B5EF4-FFF2-40B4-BE49-F238E27FC236}">
                <a16:creationId xmlns:a16="http://schemas.microsoft.com/office/drawing/2014/main" id="{0D797A38-4865-41E2-8300-DA23F7FB4989}"/>
              </a:ext>
            </a:extLst>
          </p:cNvPr>
          <p:cNvSpPr>
            <a:spLocks noGrp="1"/>
          </p:cNvSpPr>
          <p:nvPr>
            <p:ph type="body" orient="vert" idx="13"/>
          </p:nvPr>
        </p:nvSpPr>
        <p:spPr>
          <a:xfrm>
            <a:off x="406401" y="1209675"/>
            <a:ext cx="7910016" cy="633412"/>
          </a:xfrm>
        </p:spPr>
        <p:txBody>
          <a:bodyPr/>
          <a:lstStyle/>
          <a:p>
            <a:pPr marL="0" indent="0">
              <a:buFont typeface="Arial" panose="020B0604020202020204" pitchFamily="34" charset="0"/>
              <a:buNone/>
            </a:pPr>
            <a:r>
              <a:rPr lang="en-GB" altLang="en-US" sz="2400" dirty="0"/>
              <a:t>External </a:t>
            </a:r>
          </a:p>
        </p:txBody>
      </p:sp>
      <p:pic>
        <p:nvPicPr>
          <p:cNvPr id="21507" name="Picture 7">
            <a:extLst>
              <a:ext uri="{FF2B5EF4-FFF2-40B4-BE49-F238E27FC236}">
                <a16:creationId xmlns:a16="http://schemas.microsoft.com/office/drawing/2014/main" id="{492D750D-8B32-445B-838B-7E7C1E7F42E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8">
            <a:extLst>
              <a:ext uri="{FF2B5EF4-FFF2-40B4-BE49-F238E27FC236}">
                <a16:creationId xmlns:a16="http://schemas.microsoft.com/office/drawing/2014/main" id="{29249A34-281A-4EDC-8BAB-BE8DEB3C24E0}"/>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943350" y="2352675"/>
            <a:ext cx="4808538" cy="310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id="{04B99DA9-9F39-CD47-ADDC-FA2B5FCED6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805"/>
    </mc:Choice>
    <mc:Fallback>
      <p:transition spd="slow" advTm="15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a:extLst>
              <a:ext uri="{FF2B5EF4-FFF2-40B4-BE49-F238E27FC236}">
                <a16:creationId xmlns:a16="http://schemas.microsoft.com/office/drawing/2014/main" id="{DAB62E28-C97C-483F-B3F0-700209A71EDE}"/>
              </a:ext>
            </a:extLst>
          </p:cNvPr>
          <p:cNvSpPr>
            <a:spLocks noGrp="1"/>
          </p:cNvSpPr>
          <p:nvPr>
            <p:ph type="title"/>
          </p:nvPr>
        </p:nvSpPr>
        <p:spPr>
          <a:xfrm>
            <a:off x="404813" y="263525"/>
            <a:ext cx="8229600" cy="1143000"/>
          </a:xfrm>
        </p:spPr>
        <p:txBody>
          <a:bodyPr/>
          <a:lstStyle/>
          <a:p>
            <a:r>
              <a:rPr lang="en-GB" altLang="en-US" dirty="0"/>
              <a:t>2.3 Approaches to Coaching -  Internal v’s External </a:t>
            </a:r>
          </a:p>
        </p:txBody>
      </p:sp>
      <p:sp>
        <p:nvSpPr>
          <p:cNvPr id="23554" name="Vertical Text Placeholder 5">
            <a:extLst>
              <a:ext uri="{FF2B5EF4-FFF2-40B4-BE49-F238E27FC236}">
                <a16:creationId xmlns:a16="http://schemas.microsoft.com/office/drawing/2014/main" id="{AE553D00-4CA2-439C-B05A-121FB5DD440C}"/>
              </a:ext>
            </a:extLst>
          </p:cNvPr>
          <p:cNvSpPr>
            <a:spLocks noGrp="1"/>
          </p:cNvSpPr>
          <p:nvPr>
            <p:ph type="body" orient="vert" idx="13"/>
          </p:nvPr>
        </p:nvSpPr>
        <p:spPr>
          <a:xfrm>
            <a:off x="404813" y="1389619"/>
            <a:ext cx="8316913" cy="369888"/>
          </a:xfrm>
        </p:spPr>
        <p:txBody>
          <a:bodyPr/>
          <a:lstStyle/>
          <a:p>
            <a:pPr marL="0" indent="0">
              <a:buFont typeface="Arial" panose="020B0604020202020204" pitchFamily="34" charset="0"/>
              <a:buNone/>
            </a:pPr>
            <a:r>
              <a:rPr lang="en-GB" altLang="en-US" sz="2400" dirty="0"/>
              <a:t>Internal</a:t>
            </a:r>
          </a:p>
        </p:txBody>
      </p:sp>
      <p:pic>
        <p:nvPicPr>
          <p:cNvPr id="23555" name="Picture 7">
            <a:extLst>
              <a:ext uri="{FF2B5EF4-FFF2-40B4-BE49-F238E27FC236}">
                <a16:creationId xmlns:a16="http://schemas.microsoft.com/office/drawing/2014/main" id="{7C1F3D05-4AFE-4A6D-B4DA-33FBD156209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1">
            <a:extLst>
              <a:ext uri="{FF2B5EF4-FFF2-40B4-BE49-F238E27FC236}">
                <a16:creationId xmlns:a16="http://schemas.microsoft.com/office/drawing/2014/main" id="{485CD67A-3DDA-4737-AA40-10C0B9C469F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22725" y="1916113"/>
            <a:ext cx="4600575" cy="355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Regulations &amp; professional practice impacting on coaching and mentoring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GDPR 2018</a:t>
            </a:r>
          </a:p>
          <a:p>
            <a:r>
              <a:rPr lang="en-GB" sz="2800" dirty="0"/>
              <a:t>Confidentiality</a:t>
            </a:r>
          </a:p>
          <a:p>
            <a:r>
              <a:rPr lang="en-GB" sz="2800" dirty="0"/>
              <a:t>Ethical practice</a:t>
            </a:r>
          </a:p>
          <a:p>
            <a:r>
              <a:rPr lang="en-GB" sz="2800" dirty="0"/>
              <a:t>Coaching contract</a:t>
            </a:r>
          </a:p>
          <a:p>
            <a:r>
              <a:rPr lang="en-GB" sz="2800" dirty="0"/>
              <a:t>Coaching/Mentoring professional bodies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Audio 1">
            <a:hlinkClick r:id="" action="ppaction://media"/>
            <a:extLst>
              <a:ext uri="{FF2B5EF4-FFF2-40B4-BE49-F238E27FC236}">
                <a16:creationId xmlns:a16="http://schemas.microsoft.com/office/drawing/2014/main" id="{3DE6C7DD-70F6-4A4F-95C5-3BBEB1EE42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197426658"/>
      </p:ext>
    </p:extLst>
  </p:cSld>
  <p:clrMapOvr>
    <a:masterClrMapping/>
  </p:clrMapOvr>
  <mc:AlternateContent xmlns:mc="http://schemas.openxmlformats.org/markup-compatibility/2006">
    <mc:Choice xmlns:p14="http://schemas.microsoft.com/office/powerpoint/2010/main" Requires="p14">
      <p:transition spd="slow" p14:dur="2000" advTm="19546"/>
    </mc:Choice>
    <mc:Fallback>
      <p:transition spd="slow" advTm="19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Confidentiality</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a:extLst>
              <a:ext uri="{FF2B5EF4-FFF2-40B4-BE49-F238E27FC236}">
                <a16:creationId xmlns:a16="http://schemas.microsoft.com/office/drawing/2014/main" id="{D6822B82-9900-4FDC-94F0-3774E375FBC3}"/>
              </a:ext>
            </a:extLst>
          </p:cNvPr>
          <p:cNvSpPr/>
          <p:nvPr/>
        </p:nvSpPr>
        <p:spPr>
          <a:xfrm>
            <a:off x="405584" y="1806080"/>
            <a:ext cx="8229600" cy="707886"/>
          </a:xfrm>
          <a:prstGeom prst="rect">
            <a:avLst/>
          </a:prstGeom>
        </p:spPr>
        <p:txBody>
          <a:bodyPr wrap="square">
            <a:spAutoFit/>
          </a:bodyPr>
          <a:lstStyle/>
          <a:p>
            <a:pPr lvl="0">
              <a:defRPr/>
            </a:pPr>
            <a:r>
              <a:rPr lang="en-GB" sz="2000" dirty="0">
                <a:solidFill>
                  <a:schemeClr val="tx2">
                    <a:lumMod val="60000"/>
                    <a:lumOff val="40000"/>
                  </a:schemeClr>
                </a:solidFill>
              </a:rPr>
              <a:t>Cox, E. </a:t>
            </a:r>
            <a:r>
              <a:rPr lang="en-GB" sz="2000" dirty="0" err="1">
                <a:solidFill>
                  <a:schemeClr val="tx2">
                    <a:lumMod val="60000"/>
                    <a:lumOff val="40000"/>
                  </a:schemeClr>
                </a:solidFill>
              </a:rPr>
              <a:t>Bachkriova</a:t>
            </a:r>
            <a:r>
              <a:rPr lang="en-GB" sz="2000" dirty="0">
                <a:solidFill>
                  <a:schemeClr val="tx2">
                    <a:lumMod val="60000"/>
                    <a:lumOff val="40000"/>
                  </a:schemeClr>
                </a:solidFill>
              </a:rPr>
              <a:t>, T. Clutterbuck, D.  (2018) </a:t>
            </a:r>
            <a:r>
              <a:rPr lang="en-GB" sz="2000" i="1" dirty="0">
                <a:solidFill>
                  <a:schemeClr val="tx2">
                    <a:lumMod val="60000"/>
                    <a:lumOff val="40000"/>
                  </a:schemeClr>
                </a:solidFill>
              </a:rPr>
              <a:t>The Complete Handbook of Coaching</a:t>
            </a:r>
            <a:r>
              <a:rPr lang="en-GB" sz="2000" dirty="0">
                <a:solidFill>
                  <a:schemeClr val="tx2">
                    <a:lumMod val="60000"/>
                    <a:lumOff val="40000"/>
                  </a:schemeClr>
                </a:solidFill>
              </a:rPr>
              <a:t>. London: SAGE.</a:t>
            </a:r>
          </a:p>
        </p:txBody>
      </p:sp>
      <p:sp>
        <p:nvSpPr>
          <p:cNvPr id="3" name="Rectangle 2">
            <a:extLst>
              <a:ext uri="{FF2B5EF4-FFF2-40B4-BE49-F238E27FC236}">
                <a16:creationId xmlns:a16="http://schemas.microsoft.com/office/drawing/2014/main" id="{A761AD10-2FAF-4058-8BFE-804FF4B17F7B}"/>
              </a:ext>
            </a:extLst>
          </p:cNvPr>
          <p:cNvSpPr/>
          <p:nvPr/>
        </p:nvSpPr>
        <p:spPr>
          <a:xfrm>
            <a:off x="1146352" y="2636912"/>
            <a:ext cx="7488832" cy="2800767"/>
          </a:xfrm>
          <a:prstGeom prst="rect">
            <a:avLst/>
          </a:prstGeom>
        </p:spPr>
        <p:txBody>
          <a:bodyPr wrap="square">
            <a:spAutoFit/>
          </a:bodyPr>
          <a:lstStyle/>
          <a:p>
            <a:pPr lvl="0">
              <a:defRPr/>
            </a:pPr>
            <a:r>
              <a:rPr lang="en-GB" dirty="0"/>
              <a:t>“</a:t>
            </a:r>
            <a:r>
              <a:rPr lang="en-GB" sz="220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p:txBody>
      </p:sp>
    </p:spTree>
    <p:extLst>
      <p:ext uri="{BB962C8B-B14F-4D97-AF65-F5344CB8AC3E}">
        <p14:creationId xmlns:p14="http://schemas.microsoft.com/office/powerpoint/2010/main" val="17851787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Ethical practice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p:cNvSpPr/>
          <p:nvPr/>
        </p:nvSpPr>
        <p:spPr>
          <a:xfrm>
            <a:off x="964600" y="1124745"/>
            <a:ext cx="7200800" cy="4431983"/>
          </a:xfrm>
          <a:prstGeom prst="rect">
            <a:avLst/>
          </a:prstGeom>
        </p:spPr>
        <p:txBody>
          <a:bodyPr wrap="square">
            <a:spAutoFit/>
          </a:bodyPr>
          <a:lstStyle/>
          <a:p>
            <a:pPr>
              <a:buFont typeface="Arial" pitchFamily="34" charset="0"/>
              <a:buNone/>
            </a:pPr>
            <a:endParaRPr lang="en-GB" i="1" dirty="0"/>
          </a:p>
          <a:p>
            <a:pPr>
              <a:buFont typeface="Arial" pitchFamily="34" charset="0"/>
              <a:buNone/>
            </a:pPr>
            <a:r>
              <a:rPr lang="en-GB" sz="2200" i="1" dirty="0"/>
              <a:t>“A code of ethics provides foundational guidelines in relation to what to expect from those in the profession”(</a:t>
            </a:r>
            <a:r>
              <a:rPr lang="en-GB" sz="2200" dirty="0" err="1"/>
              <a:t>Gert</a:t>
            </a:r>
            <a:r>
              <a:rPr lang="en-GB" sz="2200" dirty="0"/>
              <a:t>, 1988).</a:t>
            </a:r>
          </a:p>
          <a:p>
            <a:pPr>
              <a:buFont typeface="Arial" pitchFamily="34" charset="0"/>
              <a:buNone/>
            </a:pPr>
            <a:r>
              <a:rPr lang="en-GB" sz="2200" dirty="0"/>
              <a:t> </a:t>
            </a:r>
          </a:p>
          <a:p>
            <a:pPr>
              <a:buFont typeface="Arial" pitchFamily="34" charset="0"/>
              <a:buNone/>
            </a:pPr>
            <a:r>
              <a:rPr lang="en-GB" sz="2200" i="1" dirty="0"/>
              <a:t>“Ethical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a:t>
            </a:r>
            <a:r>
              <a:rPr lang="en-GB" sz="2200" dirty="0"/>
              <a:t>” (</a:t>
            </a:r>
            <a:r>
              <a:rPr lang="en-GB" sz="2200" dirty="0" err="1"/>
              <a:t>Khurana</a:t>
            </a:r>
            <a:r>
              <a:rPr lang="en-GB" sz="2200" dirty="0"/>
              <a:t> &amp; </a:t>
            </a:r>
            <a:r>
              <a:rPr lang="en-GB" sz="2200" dirty="0" err="1"/>
              <a:t>Nobria</a:t>
            </a:r>
            <a:r>
              <a:rPr lang="en-GB" sz="2200" dirty="0"/>
              <a:t>, 2008). </a:t>
            </a:r>
          </a:p>
        </p:txBody>
      </p:sp>
    </p:spTree>
    <p:extLst>
      <p:ext uri="{BB962C8B-B14F-4D97-AF65-F5344CB8AC3E}">
        <p14:creationId xmlns:p14="http://schemas.microsoft.com/office/powerpoint/2010/main" val="5656046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fontScale="92500"/>
          </a:bodyPr>
          <a:lstStyle/>
          <a:p>
            <a:endParaRPr lang="en-GB" sz="2800" dirty="0"/>
          </a:p>
          <a:p>
            <a:r>
              <a:rPr lang="en-GB" sz="2800" dirty="0"/>
              <a:t>Association for Coaching (AC)</a:t>
            </a:r>
          </a:p>
          <a:p>
            <a:r>
              <a:rPr lang="en-GB" sz="2800" dirty="0"/>
              <a:t>International Coach Federation (ICF)</a:t>
            </a:r>
          </a:p>
          <a:p>
            <a:r>
              <a:rPr lang="en-GB" sz="2800" dirty="0"/>
              <a:t>Institute of Leadership and Management (ILM)</a:t>
            </a:r>
          </a:p>
          <a:p>
            <a:r>
              <a:rPr lang="en-GB" sz="2800" dirty="0"/>
              <a:t>European Mentoring and Coaching Council (EMCC)</a:t>
            </a:r>
          </a:p>
          <a:p>
            <a:r>
              <a:rPr lang="en-GB" sz="2800" dirty="0"/>
              <a:t>Association for Professional Executive Coaching and Supervision (APECS)</a:t>
            </a:r>
          </a:p>
          <a:p>
            <a:r>
              <a:rPr lang="en-GB" sz="2800" dirty="0"/>
              <a:t>International Association of Coaching (IAC)</a:t>
            </a:r>
          </a:p>
          <a:p>
            <a:r>
              <a:rPr lang="en-GB" sz="2800" dirty="0"/>
              <a:t>Worldwide Association of Business Coaches (WABC)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9692327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2.3 Beliefs (or Principles)</a:t>
            </a:r>
            <a:br>
              <a:rPr lang="en-GB" dirty="0"/>
            </a:br>
            <a:r>
              <a:rPr lang="en-GB" sz="2000" dirty="0">
                <a:solidFill>
                  <a:srgbClr val="0070C0"/>
                </a:solidFill>
              </a:rPr>
              <a:t>Starr, J. (2011) </a:t>
            </a:r>
            <a:r>
              <a:rPr lang="en-GB" sz="2000" i="1" dirty="0">
                <a:solidFill>
                  <a:srgbClr val="0070C0"/>
                </a:solidFill>
              </a:rPr>
              <a:t>The Coaching Manual The Definitive Guide to the Process, Principals and Skills of Personal Coaching </a:t>
            </a:r>
            <a:r>
              <a:rPr lang="en-GB" sz="2000" dirty="0">
                <a:solidFill>
                  <a:srgbClr val="0070C0"/>
                </a:solidFill>
              </a:rPr>
              <a:t>3</a:t>
            </a:r>
            <a:r>
              <a:rPr lang="en-GB" sz="2000" baseline="30000" dirty="0">
                <a:solidFill>
                  <a:srgbClr val="0070C0"/>
                </a:solidFill>
              </a:rPr>
              <a:t>rd</a:t>
            </a:r>
            <a:r>
              <a:rPr lang="en-GB" sz="2000" dirty="0">
                <a:solidFill>
                  <a:srgbClr val="0070C0"/>
                </a:solidFill>
              </a:rPr>
              <a:t> ed. Great Britain: Pearson</a:t>
            </a:r>
            <a:r>
              <a:rPr lang="en-GB" dirty="0">
                <a:solidFill>
                  <a:srgbClr val="0070C0"/>
                </a:solidFill>
              </a:rPr>
              <a:t>.</a:t>
            </a:r>
            <a:br>
              <a:rPr lang="en-GB" dirty="0">
                <a:solidFill>
                  <a:srgbClr val="0070C0"/>
                </a:solidFill>
              </a:rPr>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r>
              <a:rPr lang="en-GB" sz="2800" dirty="0"/>
              <a:t>I will maintain my commitment to support the individual</a:t>
            </a:r>
          </a:p>
          <a:p>
            <a:r>
              <a:rPr lang="en-GB" sz="2800" dirty="0"/>
              <a:t>My coaching relationships are built upon truth, openness and trust</a:t>
            </a:r>
          </a:p>
          <a:p>
            <a:r>
              <a:rPr lang="en-GB" sz="2800" dirty="0"/>
              <a:t>The </a:t>
            </a:r>
            <a:r>
              <a:rPr lang="en-GB" sz="2800" dirty="0" err="1"/>
              <a:t>coachee</a:t>
            </a:r>
            <a:r>
              <a:rPr lang="en-GB" sz="2800" dirty="0"/>
              <a:t> is responsible for the results they are creating</a:t>
            </a:r>
          </a:p>
          <a:p>
            <a:r>
              <a:rPr lang="en-GB" sz="2800" dirty="0"/>
              <a:t>The </a:t>
            </a:r>
            <a:r>
              <a:rPr lang="en-GB" sz="2800" dirty="0" err="1"/>
              <a:t>coachee</a:t>
            </a:r>
            <a:r>
              <a:rPr lang="en-GB" sz="2800" dirty="0"/>
              <a:t> is capable of much better results than they are currently generating</a:t>
            </a:r>
          </a:p>
          <a:p>
            <a:r>
              <a:rPr lang="en-GB" sz="2800" dirty="0"/>
              <a:t>I will maintain focus on what the </a:t>
            </a:r>
            <a:r>
              <a:rPr lang="en-GB" sz="2800" dirty="0" err="1"/>
              <a:t>coachee</a:t>
            </a:r>
            <a:r>
              <a:rPr lang="en-GB" sz="2800" dirty="0"/>
              <a:t> thinks and experiences</a:t>
            </a:r>
          </a:p>
          <a:p>
            <a:r>
              <a:rPr lang="en-GB" sz="2800" dirty="0"/>
              <a:t>I know that </a:t>
            </a:r>
            <a:r>
              <a:rPr lang="en-GB" sz="2800" dirty="0" err="1"/>
              <a:t>coachees</a:t>
            </a:r>
            <a:r>
              <a:rPr lang="en-GB" sz="2800" dirty="0"/>
              <a:t> can generate perfect solutions</a:t>
            </a:r>
          </a:p>
          <a:p>
            <a:r>
              <a:rPr lang="en-GB" sz="2800" dirty="0"/>
              <a:t>My coaching conversations are based on equality</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6361460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3.1  The Benefits of Coaching and Mentoring </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pPr marL="0" indent="0">
              <a:buNone/>
            </a:pPr>
            <a:endParaRPr lang="en-GB" sz="2800" dirty="0"/>
          </a:p>
          <a:p>
            <a:pPr marL="0" lvl="0" indent="0">
              <a:buNone/>
            </a:pPr>
            <a:r>
              <a:rPr lang="en-GB" u="sng" dirty="0"/>
              <a:t>Key Stakeholders:</a:t>
            </a:r>
          </a:p>
          <a:p>
            <a:pPr lvl="0"/>
            <a:r>
              <a:rPr lang="en-GB" dirty="0"/>
              <a:t>Employees / </a:t>
            </a:r>
            <a:r>
              <a:rPr lang="en-GB" dirty="0" err="1"/>
              <a:t>Coachees</a:t>
            </a:r>
            <a:r>
              <a:rPr lang="en-GB" dirty="0"/>
              <a:t>/Mentees</a:t>
            </a:r>
          </a:p>
          <a:p>
            <a:pPr lvl="0"/>
            <a:r>
              <a:rPr lang="en-GB" dirty="0"/>
              <a:t>Coach/Mentor/Line Manager</a:t>
            </a:r>
          </a:p>
          <a:p>
            <a:pPr lvl="0"/>
            <a:r>
              <a:rPr lang="en-GB" dirty="0"/>
              <a:t>The organisation</a:t>
            </a:r>
          </a:p>
          <a:p>
            <a:pPr lvl="0"/>
            <a:r>
              <a:rPr lang="en-GB" dirty="0"/>
              <a:t>Shareholders</a:t>
            </a:r>
          </a:p>
          <a:p>
            <a:pPr lvl="0"/>
            <a:r>
              <a:rPr lang="en-GB" dirty="0"/>
              <a:t>Customers</a:t>
            </a:r>
          </a:p>
          <a:p>
            <a:pPr lvl="0"/>
            <a:r>
              <a:rPr lang="en-GB" dirty="0"/>
              <a:t>Suppliers</a:t>
            </a:r>
          </a:p>
          <a:p>
            <a:endParaRPr lang="en-GB" sz="2400" dirty="0"/>
          </a:p>
          <a:p>
            <a:pPr marL="0" indent="0">
              <a:buNone/>
            </a:pPr>
            <a:endParaRPr lang="en-GB" sz="2400" dirty="0"/>
          </a:p>
        </p:txBody>
      </p:sp>
      <p:pic>
        <p:nvPicPr>
          <p:cNvPr id="2" name="Audio 1">
            <a:hlinkClick r:id="" action="ppaction://media"/>
            <a:extLst>
              <a:ext uri="{FF2B5EF4-FFF2-40B4-BE49-F238E27FC236}">
                <a16:creationId xmlns:a16="http://schemas.microsoft.com/office/drawing/2014/main" id="{4898EDB1-1652-9743-91F2-11EAD35B1B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112502136"/>
      </p:ext>
    </p:extLst>
  </p:cSld>
  <p:clrMapOvr>
    <a:masterClrMapping/>
  </p:clrMapOvr>
  <mc:AlternateContent xmlns:mc="http://schemas.openxmlformats.org/markup-compatibility/2006">
    <mc:Choice xmlns:p14="http://schemas.microsoft.com/office/powerpoint/2010/main" Requires="p14">
      <p:transition spd="slow" p14:dur="2000" advTm="43484"/>
    </mc:Choice>
    <mc:Fallback>
      <p:transition spd="slow" advTm="43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3.1  The Benefits of Coaching and Mentoring</a:t>
            </a:r>
          </a:p>
        </p:txBody>
      </p:sp>
      <p:sp>
        <p:nvSpPr>
          <p:cNvPr id="3" name="Content Placeholder 2"/>
          <p:cNvSpPr>
            <a:spLocks noGrp="1"/>
          </p:cNvSpPr>
          <p:nvPr>
            <p:ph idx="1"/>
          </p:nvPr>
        </p:nvSpPr>
        <p:spPr/>
        <p:txBody>
          <a:bodyPr/>
          <a:lstStyle/>
          <a:p>
            <a:pPr marL="0" indent="0">
              <a:buNone/>
            </a:pPr>
            <a:r>
              <a:rPr lang="en-GB" dirty="0"/>
              <a:t>Benefits include: </a:t>
            </a:r>
          </a:p>
          <a:p>
            <a:pPr marL="0" indent="0">
              <a:buNone/>
            </a:pPr>
            <a:r>
              <a:rPr lang="en-GB" dirty="0"/>
              <a:t>increase in confidence; motivation; learning and creativity; productivity; loyalty and commitment; </a:t>
            </a:r>
          </a:p>
          <a:p>
            <a:pPr marL="0" indent="0">
              <a:buNone/>
            </a:pPr>
            <a:r>
              <a:rPr lang="en-GB" dirty="0"/>
              <a:t>Fuller use of an individuals potential/talent</a:t>
            </a:r>
          </a:p>
          <a:p>
            <a:pPr marL="0" indent="0">
              <a:buNone/>
            </a:pPr>
            <a:r>
              <a:rPr lang="en-GB" dirty="0"/>
              <a:t>Improvement in communication</a:t>
            </a:r>
          </a:p>
          <a:p>
            <a:pPr marL="0" indent="0">
              <a:buNone/>
            </a:pPr>
            <a:r>
              <a:rPr lang="en-GB" dirty="0"/>
              <a:t>Improved customer satisfaction</a:t>
            </a:r>
          </a:p>
        </p:txBody>
      </p:sp>
    </p:spTree>
    <p:extLst>
      <p:ext uri="{BB962C8B-B14F-4D97-AF65-F5344CB8AC3E}">
        <p14:creationId xmlns:p14="http://schemas.microsoft.com/office/powerpoint/2010/main" val="27792810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3.2  The Benefits of Coaching and Mentoring </a:t>
            </a:r>
            <a:br>
              <a:rPr lang="en-GB" dirty="0"/>
            </a:br>
            <a:r>
              <a:rPr lang="en-GB" dirty="0"/>
              <a:t> and impacts on business objectives </a:t>
            </a:r>
          </a:p>
        </p:txBody>
      </p:sp>
      <p:sp>
        <p:nvSpPr>
          <p:cNvPr id="5" name="Vertical Text Placeholder 4"/>
          <p:cNvSpPr>
            <a:spLocks noGrp="1"/>
          </p:cNvSpPr>
          <p:nvPr>
            <p:ph type="body" orient="vert" idx="1"/>
          </p:nvPr>
        </p:nvSpPr>
        <p:spPr>
          <a:xfrm>
            <a:off x="405584" y="764704"/>
            <a:ext cx="8318832" cy="4896544"/>
          </a:xfrm>
        </p:spPr>
        <p:txBody>
          <a:bodyPr>
            <a:normAutofit fontScale="70000" lnSpcReduction="20000"/>
          </a:bodyPr>
          <a:lstStyle/>
          <a:p>
            <a:pPr marL="0" lvl="0" indent="0">
              <a:buNone/>
            </a:pPr>
            <a:endParaRPr lang="en-GB" u="sng" dirty="0"/>
          </a:p>
          <a:p>
            <a:pPr marL="0" lvl="0" indent="0">
              <a:buNone/>
            </a:pPr>
            <a:endParaRPr lang="en-GB" u="sng" dirty="0"/>
          </a:p>
          <a:p>
            <a:pPr marL="0" lvl="0" indent="0">
              <a:buNone/>
            </a:pPr>
            <a:r>
              <a:rPr lang="en-GB" u="sng" dirty="0"/>
              <a:t>A lot of material on Moodle for you:</a:t>
            </a:r>
          </a:p>
          <a:p>
            <a:r>
              <a:rPr lang="en-GB" dirty="0"/>
              <a:t>Virgin Media </a:t>
            </a:r>
          </a:p>
          <a:p>
            <a:r>
              <a:rPr lang="en-GB" dirty="0"/>
              <a:t>Harvard Business review documents</a:t>
            </a:r>
          </a:p>
          <a:p>
            <a:r>
              <a:rPr lang="en-GB" dirty="0"/>
              <a:t>TED Talks</a:t>
            </a:r>
          </a:p>
          <a:p>
            <a:r>
              <a:rPr lang="en-GB" dirty="0"/>
              <a:t>Forbes Article</a:t>
            </a:r>
          </a:p>
          <a:p>
            <a:r>
              <a:rPr lang="en-GB" dirty="0"/>
              <a:t>IES Report - The Impact of Coaching on Wellbeing</a:t>
            </a:r>
          </a:p>
          <a:p>
            <a:r>
              <a:rPr lang="en-GB"/>
              <a:t>CIPD </a:t>
            </a:r>
            <a:r>
              <a:rPr lang="en-GB" dirty="0"/>
              <a:t>Podcast by Peter Hawkins “Is Coaching Actually Working</a:t>
            </a:r>
            <a:r>
              <a:rPr lang="en-GB"/>
              <a:t>?”  </a:t>
            </a:r>
          </a:p>
          <a:p>
            <a:r>
              <a:rPr lang="en-GB"/>
              <a:t>Books </a:t>
            </a:r>
            <a:r>
              <a:rPr lang="en-GB" dirty="0"/>
              <a:t>mentioned at the start of presentation</a:t>
            </a:r>
          </a:p>
          <a:p>
            <a:r>
              <a:rPr lang="en-GB" dirty="0"/>
              <a:t>The video in 1.3 -  Leaders who coach are creating better workplaces, and so can you. </a:t>
            </a:r>
          </a:p>
          <a:p>
            <a:endParaRPr lang="en-GB" dirty="0"/>
          </a:p>
          <a:p>
            <a:endParaRPr lang="en-GB" dirty="0"/>
          </a:p>
          <a:p>
            <a:endParaRPr lang="en-GB" dirty="0"/>
          </a:p>
          <a:p>
            <a:pPr marL="0" indent="0">
              <a:buNone/>
            </a:pPr>
            <a:endParaRPr lang="en-GB" sz="2400" dirty="0"/>
          </a:p>
        </p:txBody>
      </p:sp>
    </p:spTree>
    <p:extLst>
      <p:ext uri="{BB962C8B-B14F-4D97-AF65-F5344CB8AC3E}">
        <p14:creationId xmlns:p14="http://schemas.microsoft.com/office/powerpoint/2010/main" val="20466228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Assignments</a:t>
            </a:r>
          </a:p>
        </p:txBody>
      </p:sp>
      <p:sp>
        <p:nvSpPr>
          <p:cNvPr id="13" name="Vertical Text Placeholder 2"/>
          <p:cNvSpPr>
            <a:spLocks noGrp="1"/>
          </p:cNvSpPr>
          <p:nvPr>
            <p:ph type="body" orient="vert" idx="1"/>
          </p:nvPr>
        </p:nvSpPr>
        <p:spPr>
          <a:xfrm>
            <a:off x="0" y="764704"/>
            <a:ext cx="8892480" cy="4968552"/>
          </a:xfrm>
        </p:spPr>
        <p:txBody>
          <a:bodyPr>
            <a:noAutofit/>
          </a:bodyPr>
          <a:lstStyle/>
          <a:p>
            <a:pPr marL="0" indent="0" defTabSz="935523">
              <a:buNone/>
              <a:defRPr/>
            </a:pPr>
            <a:r>
              <a:rPr lang="en-GB" sz="1100" b="1" u="sng" dirty="0"/>
              <a:t>On the job training </a:t>
            </a:r>
            <a:r>
              <a:rPr lang="en-GB" sz="1100" dirty="0"/>
              <a:t>section to submit –</a:t>
            </a:r>
          </a:p>
          <a:p>
            <a:pPr>
              <a:buFont typeface="Wingdings" panose="05000000000000000000" pitchFamily="2" charset="2"/>
              <a:buChar char="q"/>
            </a:pPr>
            <a:r>
              <a:rPr lang="en-GB" sz="1100" dirty="0"/>
              <a:t>1. Either – </a:t>
            </a:r>
          </a:p>
          <a:p>
            <a:r>
              <a:rPr lang="en-GB" sz="1100" dirty="0"/>
              <a:t>a. Meet with your line manager or other relevant person to thoroughly understand your organisation’s approach to coaching and mentoring, if possible attend a formal coaching session or observe a mentoring relationship. </a:t>
            </a:r>
          </a:p>
          <a:p>
            <a:endParaRPr lang="en-GB" sz="1100" dirty="0"/>
          </a:p>
          <a:p>
            <a:pPr marL="0" indent="0">
              <a:buNone/>
            </a:pPr>
            <a:r>
              <a:rPr lang="en-GB" sz="1100" dirty="0"/>
              <a:t>          OR </a:t>
            </a:r>
          </a:p>
          <a:p>
            <a:r>
              <a:rPr lang="en-GB" sz="1100" dirty="0"/>
              <a:t>b. If you are already familiar with its approach, evaluate whether or not your organisation’s approach needs a review, based on your reading of current trends. </a:t>
            </a:r>
          </a:p>
          <a:p>
            <a:endParaRPr lang="en-GB" sz="1100" dirty="0"/>
          </a:p>
          <a:p>
            <a:pPr marL="0" indent="0">
              <a:buNone/>
            </a:pPr>
            <a:r>
              <a:rPr lang="en-GB" sz="1100" dirty="0"/>
              <a:t>         (600 words approximately). Use academic references to support your points. Bibliography will not be included. </a:t>
            </a:r>
          </a:p>
          <a:p>
            <a:endParaRPr lang="en-GB" sz="1100" dirty="0"/>
          </a:p>
          <a:p>
            <a:pPr>
              <a:buFont typeface="Wingdings" panose="05000000000000000000" pitchFamily="2" charset="2"/>
              <a:buChar char="q"/>
            </a:pPr>
            <a:r>
              <a:rPr lang="en-GB" sz="1100" dirty="0"/>
              <a:t>2. Examine the learning and development policy and any policies directly relating to coaching and or mentoring </a:t>
            </a:r>
          </a:p>
          <a:p>
            <a:endParaRPr lang="en-GB" sz="1100" dirty="0"/>
          </a:p>
          <a:p>
            <a:r>
              <a:rPr lang="en-GB" sz="1100" dirty="0"/>
              <a:t>and make some notes as to whether you think the content meets the best practice requirements you have studied in class and within your literature research. </a:t>
            </a:r>
          </a:p>
          <a:p>
            <a:pPr marL="0" indent="0">
              <a:buNone/>
            </a:pPr>
            <a:r>
              <a:rPr lang="en-GB" sz="1100" dirty="0"/>
              <a:t>         (250 words approximately). Use academic references to support your points. Bibliography will not be included. </a:t>
            </a:r>
          </a:p>
          <a:p>
            <a:endParaRPr lang="en-GB" sz="1100" dirty="0"/>
          </a:p>
          <a:p>
            <a:pPr>
              <a:buFont typeface="Wingdings" panose="05000000000000000000" pitchFamily="2" charset="2"/>
              <a:buChar char="q"/>
            </a:pPr>
            <a:r>
              <a:rPr lang="en-GB" sz="1100" dirty="0"/>
              <a:t>3. Discuss your development needs with your line manager as a result of the above activities, using the CIPD Profession Map as a basis for your discussion. Consider whether or not your skills in this area require improvement (for example delivering training on the topic/coaching line managers). Summarise your discussion (250 words approximately). </a:t>
            </a:r>
            <a:r>
              <a:rPr lang="en-GB" sz="1100" b="1" dirty="0"/>
              <a:t>This can help inform your portfolio.</a:t>
            </a:r>
          </a:p>
          <a:p>
            <a:pPr defTabSz="935523">
              <a:defRPr/>
            </a:pPr>
            <a:endParaRPr lang="en-GB" sz="1100" dirty="0"/>
          </a:p>
          <a:p>
            <a:pPr defTabSz="935523">
              <a:defRPr/>
            </a:pPr>
            <a:r>
              <a:rPr lang="en-GB" sz="1100" b="1" u="sng" dirty="0"/>
              <a:t>Main assignment </a:t>
            </a:r>
            <a:r>
              <a:rPr lang="en-GB" sz="1100" b="1" dirty="0"/>
              <a:t>– </a:t>
            </a:r>
            <a:r>
              <a:rPr lang="en-GB" sz="1100" dirty="0"/>
              <a:t>5KDCM – 3000 words, all academic/research/published sources should be referenced correctly and a bibliography provided (excluded from the word count). </a:t>
            </a:r>
          </a:p>
          <a:p>
            <a:pPr marL="0" indent="0" defTabSz="935523">
              <a:buNone/>
              <a:defRPr/>
            </a:pPr>
            <a:endParaRPr lang="en-GB" sz="1100" dirty="0"/>
          </a:p>
          <a:p>
            <a:pPr defTabSz="935523">
              <a:defRPr/>
            </a:pPr>
            <a:r>
              <a:rPr lang="en-GB" sz="1100" dirty="0"/>
              <a:t>Both to be submitted to </a:t>
            </a:r>
            <a:r>
              <a:rPr lang="en-GB" sz="1100" b="1" dirty="0"/>
              <a:t>Turnitin by 17</a:t>
            </a:r>
            <a:r>
              <a:rPr lang="en-GB" sz="1100" b="1" baseline="30000" dirty="0"/>
              <a:t>th</a:t>
            </a:r>
            <a:r>
              <a:rPr lang="en-GB" sz="1100" b="1" dirty="0"/>
              <a:t> May 2021</a:t>
            </a:r>
          </a:p>
          <a:p>
            <a:pPr defTabSz="935523">
              <a:defRPr/>
            </a:pPr>
            <a:endParaRPr lang="en-GB" sz="900" dirty="0"/>
          </a:p>
          <a:p>
            <a:pPr defTabSz="935523">
              <a:buNone/>
              <a:defRPr/>
            </a:pPr>
            <a:endParaRPr lang="en-GB" sz="900" dirty="0"/>
          </a:p>
        </p:txBody>
      </p:sp>
      <p:pic>
        <p:nvPicPr>
          <p:cNvPr id="5" name="Audio 4">
            <a:hlinkClick r:id="" action="ppaction://media"/>
            <a:extLst>
              <a:ext uri="{FF2B5EF4-FFF2-40B4-BE49-F238E27FC236}">
                <a16:creationId xmlns:a16="http://schemas.microsoft.com/office/drawing/2014/main" id="{B5C95FFC-8036-9347-A8E1-423C5DC6B4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71739644"/>
      </p:ext>
    </p:extLst>
  </p:cSld>
  <p:clrMapOvr>
    <a:masterClrMapping/>
  </p:clrMapOvr>
  <mc:AlternateContent xmlns:mc="http://schemas.openxmlformats.org/markup-compatibility/2006">
    <mc:Choice xmlns:p14="http://schemas.microsoft.com/office/powerpoint/2010/main" Requires="p14">
      <p:transition spd="slow" p14:dur="2000" advTm="159277"/>
    </mc:Choice>
    <mc:Fallback>
      <p:transition spd="slow" advTm="159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20339" y="154285"/>
            <a:ext cx="8328025" cy="219075"/>
          </a:xfrm>
        </p:spPr>
        <p:txBody>
          <a:bodyPr>
            <a:noAutofit/>
          </a:bodyPr>
          <a:lstStyle/>
          <a:p>
            <a:pPr algn="l" eaLnBrk="1" hangingPunct="1"/>
            <a:r>
              <a:rPr lang="en-US" altLang="en-US" sz="3200" dirty="0"/>
              <a:t>Assignment 3000 words: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49</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161686690"/>
              </p:ext>
            </p:extLst>
          </p:nvPr>
        </p:nvGraphicFramePr>
        <p:xfrm>
          <a:off x="420338" y="477359"/>
          <a:ext cx="8308057" cy="5417820"/>
        </p:xfrm>
        <a:graphic>
          <a:graphicData uri="http://schemas.openxmlformats.org/drawingml/2006/table">
            <a:tbl>
              <a:tblPr firstRow="1" bandRow="1">
                <a:tableStyleId>{E8B1032C-EA38-4F05-BA0D-38AFFFC7BED3}</a:tableStyleId>
              </a:tblPr>
              <a:tblGrid>
                <a:gridCol w="494252">
                  <a:extLst>
                    <a:ext uri="{9D8B030D-6E8A-4147-A177-3AD203B41FA5}">
                      <a16:colId xmlns:a16="http://schemas.microsoft.com/office/drawing/2014/main" val="2505616048"/>
                    </a:ext>
                  </a:extLst>
                </a:gridCol>
                <a:gridCol w="7813805">
                  <a:extLst>
                    <a:ext uri="{9D8B030D-6E8A-4147-A177-3AD203B41FA5}">
                      <a16:colId xmlns:a16="http://schemas.microsoft.com/office/drawing/2014/main" val="2455828412"/>
                    </a:ext>
                  </a:extLst>
                </a:gridCol>
              </a:tblGrid>
              <a:tr h="1569979">
                <a:tc>
                  <a:txBody>
                    <a:bodyPr/>
                    <a:lstStyle/>
                    <a:p>
                      <a:r>
                        <a:rPr lang="en-GB" sz="1700" b="0" dirty="0"/>
                        <a:t>1</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concepts of coaching and mentoring</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1.1 Define and explain the concepts of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1.2 Analyse similarities in, and differences between, coaching and mentoring and evaluate the validity of grouping the two concepts together.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1.3 Evaluate how coaching and mentoring differ from counselling and from one-to-one training. </a:t>
                      </a:r>
                    </a:p>
                    <a:p>
                      <a:endParaRPr lang="en-GB" sz="135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1755898">
                <a:tc>
                  <a:txBody>
                    <a:bodyPr/>
                    <a:lstStyle/>
                    <a:p>
                      <a:r>
                        <a:rPr lang="en-GB" sz="1400" dirty="0">
                          <a:latin typeface="Arial" panose="020B0604020202020204" pitchFamily="34" charset="0"/>
                          <a:cs typeface="Arial" panose="020B0604020202020204" pitchFamily="34" charset="0"/>
                        </a:rPr>
                        <a:t>2</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Understanding different ways coaching and mentoring can be implemented in organisations</a:t>
                      </a:r>
                      <a:br>
                        <a:rPr lang="en-GB" sz="1350" dirty="0">
                          <a:latin typeface="Arial" panose="020B0604020202020204" pitchFamily="34" charset="0"/>
                          <a:cs typeface="Arial" panose="020B0604020202020204" pitchFamily="34" charset="0"/>
                        </a:rPr>
                      </a:b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2.1 Explain different types of coaching and mentoring which can be implemented within organisations.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2.2 Evaluate the role of line managers within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2.3 Assess factors to be considered when implementing coaching and mentoring programmes in organisations. </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1569979">
                <a:tc>
                  <a:txBody>
                    <a:bodyPr/>
                    <a:lstStyle/>
                    <a:p>
                      <a:r>
                        <a:rPr lang="en-GB" sz="1700" dirty="0"/>
                        <a:t>3</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potential benefits of coaching and mentoring in organisations</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3.1 Assess the potential benefits of coaching and mentoring for </a:t>
                      </a:r>
                      <a:r>
                        <a:rPr lang="en-GB" sz="1350" b="0" i="0" u="none" strike="noStrike" kern="1200" baseline="0" dirty="0" err="1">
                          <a:solidFill>
                            <a:schemeClr val="tx1"/>
                          </a:solidFill>
                          <a:latin typeface="Arial" panose="020B0604020202020204" pitchFamily="34" charset="0"/>
                          <a:ea typeface="+mn-ea"/>
                          <a:cs typeface="Arial" panose="020B0604020202020204" pitchFamily="34" charset="0"/>
                        </a:rPr>
                        <a:t>coachee</a:t>
                      </a: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/mentee and coach/mentor.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3.2 Assess how coaching and mentoring programmes can support the</a:t>
                      </a:r>
                      <a:r>
                        <a:rPr lang="en-GB" sz="1350" b="0" i="0" u="none" strike="noStrike" kern="1200" baseline="0" dirty="0">
                          <a:solidFill>
                            <a:schemeClr val="tx1"/>
                          </a:solidFill>
                          <a:latin typeface="+mn-lt"/>
                          <a:ea typeface="+mn-ea"/>
                          <a:cs typeface="+mn-cs"/>
                        </a:rPr>
                        <a:t> achievement of organisational objectives.</a:t>
                      </a:r>
                    </a:p>
                    <a:p>
                      <a:r>
                        <a:rPr lang="en-GB" sz="1350" b="0" i="0" u="none" strike="noStrike" kern="1200" baseline="0" dirty="0">
                          <a:solidFill>
                            <a:schemeClr val="tx1"/>
                          </a:solidFill>
                          <a:latin typeface="+mn-lt"/>
                          <a:ea typeface="+mn-ea"/>
                          <a:cs typeface="+mn-cs"/>
                        </a:rPr>
                        <a:t>	</a:t>
                      </a:r>
                    </a:p>
                    <a:p>
                      <a:endParaRPr lang="en-GB" sz="1350" dirty="0">
                        <a:latin typeface="Arial" panose="020B0604020202020204" pitchFamily="34" charset="0"/>
                        <a:cs typeface="Arial" panose="020B0604020202020204" pitchFamily="34" charset="0"/>
                      </a:endParaRPr>
                    </a:p>
                    <a:p>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bl>
          </a:graphicData>
        </a:graphic>
      </p:graphicFrame>
      <p:pic>
        <p:nvPicPr>
          <p:cNvPr id="3" name="Audio 2">
            <a:hlinkClick r:id="" action="ppaction://media"/>
            <a:extLst>
              <a:ext uri="{FF2B5EF4-FFF2-40B4-BE49-F238E27FC236}">
                <a16:creationId xmlns:a16="http://schemas.microsoft.com/office/drawing/2014/main" id="{DDBD02D5-3884-8E4A-91E1-F8C03A2CD2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61295397"/>
      </p:ext>
    </p:extLst>
  </p:cSld>
  <p:clrMapOvr>
    <a:masterClrMapping/>
  </p:clrMapOvr>
  <p:transition spd="med" advTm="20527">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5122</TotalTime>
  <Words>11316</Words>
  <Application>Microsoft Macintosh PowerPoint</Application>
  <PresentationFormat>On-screen Show (4:3)</PresentationFormat>
  <Paragraphs>823</Paragraphs>
  <Slides>49</Slides>
  <Notes>49</Notes>
  <HiddenSlides>0</HiddenSlides>
  <MMClips>24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Calibri</vt:lpstr>
      <vt:lpstr>Myriad Pro</vt:lpstr>
      <vt:lpstr>Symbol</vt:lpstr>
      <vt:lpstr>Wingdings</vt:lpstr>
      <vt:lpstr>20140311PresentationUWTSDTemplate</vt:lpstr>
      <vt:lpstr>    CIPD Diploma in Applied HR</vt:lpstr>
      <vt:lpstr>Sharon Atkins MA HRM, Chartered MCIPD,  L7 Coaching and Mentoring  HR Manager and Company Secretary at Faith in Families </vt:lpstr>
      <vt:lpstr> Introducing Coaching &amp; Mentoring</vt:lpstr>
      <vt:lpstr>PowerPoint Presentation</vt:lpstr>
      <vt:lpstr>PowerPoint Presentation</vt:lpstr>
      <vt:lpstr>PowerPoint Presentation</vt:lpstr>
      <vt:lpstr>PowerPoint Presentation</vt:lpstr>
      <vt:lpstr>Module Overview: </vt:lpstr>
      <vt:lpstr>1.1 Defining Coaching &amp; Mentoring</vt:lpstr>
      <vt:lpstr>1.1 Defining Coaching &amp; Mentoring</vt:lpstr>
      <vt:lpstr>1.1 Defining Coaching &amp; Mentoring</vt:lpstr>
      <vt:lpstr>1.1 Defining Coaching &amp; Mentoring</vt:lpstr>
      <vt:lpstr>1.1  Coaching Models</vt:lpstr>
      <vt:lpstr>1.2 Similarities and differences </vt:lpstr>
      <vt:lpstr>1.2 Similarities and differences</vt:lpstr>
      <vt:lpstr>1.1/1.2  Coaching and Mentoring concepts</vt:lpstr>
      <vt:lpstr>1. 2 Similarities and differences- Differences</vt:lpstr>
      <vt:lpstr>1.2 Coaching &amp; Mentoring as a Learning Solution</vt:lpstr>
      <vt:lpstr>The Coaching Habit:  </vt:lpstr>
      <vt:lpstr>1.2  Covey, S. (2005) The 7 Habits of Highly Effective People. New York: Free Press. </vt:lpstr>
      <vt:lpstr>1.3 Other learning initiatives </vt:lpstr>
      <vt:lpstr>1.3 Other learning initiatives </vt:lpstr>
      <vt:lpstr>1.3 Other learning initiatives </vt:lpstr>
      <vt:lpstr>1.3 Other learning initiatives </vt:lpstr>
      <vt:lpstr>2.1 Coaching for Behavioural Change – Here the Coach Sets the Standard of Expected Behaviour Upfront</vt:lpstr>
      <vt:lpstr>2.1. Best Practice Example</vt:lpstr>
      <vt:lpstr>2.1 Coaching &amp; Mentoring Models</vt:lpstr>
      <vt:lpstr>2.1 Coaching Models</vt:lpstr>
      <vt:lpstr>2.1 Coaching Models</vt:lpstr>
      <vt:lpstr>2.1 Instant Payoff Coaching </vt:lpstr>
      <vt:lpstr>2.1 Mentoring Definitions</vt:lpstr>
      <vt:lpstr>2.1 Four Basic Styles of Helping Clutterbuck, D. (2014) Everyone Needs a Mentor Fostering Talent in Your Organisation 5th e.d. London: Chartered Institute of Personnel and Development. </vt:lpstr>
      <vt:lpstr>2.2 The Role of the Line-Manager</vt:lpstr>
      <vt:lpstr>2.2  The Role of the Line-Manager</vt:lpstr>
      <vt:lpstr>2.2  The Role of the Line-Manager</vt:lpstr>
      <vt:lpstr>2.2  The Role of the Line-Manager</vt:lpstr>
      <vt:lpstr>2.3 How it fits into other organisational strategies</vt:lpstr>
      <vt:lpstr>2.3 Approaches to Coaching - Internal v’s External </vt:lpstr>
      <vt:lpstr>2.3 Approaches to Coaching -  Internal v’s External </vt:lpstr>
      <vt:lpstr>2.3 Regulations &amp; professional practice impacting on coaching and mentoring </vt:lpstr>
      <vt:lpstr>2.3  Confidentiality</vt:lpstr>
      <vt:lpstr>2.3 Ethical practice</vt:lpstr>
      <vt:lpstr>2.3  Coaching/mentoring professional bodies</vt:lpstr>
      <vt:lpstr>2.3 Beliefs (or Principles) Starr, J. (2011) The Coaching Manual The Definitive Guide to the Process, Principals and Skills of Personal Coaching 3rd ed. Great Britain: Pearson. </vt:lpstr>
      <vt:lpstr>3.1  The Benefits of Coaching and Mentoring  </vt:lpstr>
      <vt:lpstr>3.1  The Benefits of Coaching and Mentoring</vt:lpstr>
      <vt:lpstr>3.2  The Benefits of Coaching and Mentoring   and impacts on business objectives </vt:lpstr>
      <vt:lpstr>Assignments</vt:lpstr>
      <vt:lpstr>Assignment 3000 words: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Sharon Atkins</cp:lastModifiedBy>
  <cp:revision>272</cp:revision>
  <cp:lastPrinted>2019-10-01T11:26:54Z</cp:lastPrinted>
  <dcterms:created xsi:type="dcterms:W3CDTF">2015-04-14T15:21:28Z</dcterms:created>
  <dcterms:modified xsi:type="dcterms:W3CDTF">2021-03-25T11:48:02Z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