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203200" y="0"/>
            <a:ext cx="3778250" cy="6858001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9673" y="914401"/>
            <a:ext cx="6947127" cy="3488266"/>
          </a:xfrm>
        </p:spPr>
        <p:txBody>
          <a:bodyPr anchor="b">
            <a:normAutofit/>
          </a:bodyPr>
          <a:lstStyle>
            <a:lvl1pPr algn="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24238" y="4402666"/>
            <a:ext cx="5762563" cy="1364531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25773" y="6117336"/>
            <a:ext cx="857473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2/24/2025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23733" y="6117336"/>
            <a:ext cx="36094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117336"/>
            <a:ext cx="411480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3" name="Freeform 12"/>
          <p:cNvSpPr/>
          <p:nvPr/>
        </p:nvSpPr>
        <p:spPr bwMode="auto">
          <a:xfrm>
            <a:off x="203200" y="3771900"/>
            <a:ext cx="361950" cy="90488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560388" y="3867150"/>
            <a:ext cx="61913" cy="80963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:p14="http://schemas.microsoft.com/office/powerpoint/2010/main" val="1568469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667000"/>
            <a:ext cx="7704667" cy="333281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44329" y="6108173"/>
            <a:ext cx="857473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2/24/2025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72647" y="6108173"/>
            <a:ext cx="5314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8967" y="6108173"/>
            <a:ext cx="427833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7424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6995" y="2666998"/>
            <a:ext cx="6699805" cy="2360071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6998" y="5027070"/>
            <a:ext cx="6699802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3317" y="6116070"/>
            <a:ext cx="413483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2337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685801"/>
            <a:ext cx="7704667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2133" y="2667000"/>
            <a:ext cx="3739896" cy="33686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6904" y="2667000"/>
            <a:ext cx="3739896" cy="334682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52908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481" y="2658533"/>
            <a:ext cx="345629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523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1710" y="2667000"/>
            <a:ext cx="3467806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7266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3400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67399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39435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1600200"/>
            <a:ext cx="2662534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7553" y="685800"/>
            <a:ext cx="4681962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4" y="2971800"/>
            <a:ext cx="2662534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9196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332" y="1752599"/>
            <a:ext cx="4070679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7495" y="914400"/>
            <a:ext cx="2461371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332" y="3124199"/>
            <a:ext cx="4070679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1818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3" y="4732865"/>
            <a:ext cx="751599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975" y="932112"/>
            <a:ext cx="6171065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3" y="5299603"/>
            <a:ext cx="751599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8670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685800"/>
            <a:ext cx="751599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9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98235" y="3428999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3" y="4343400"/>
            <a:ext cx="751599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54485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3308581"/>
            <a:ext cx="751598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7381"/>
            <a:ext cx="751599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61676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5" y="3886200"/>
            <a:ext cx="751599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5200"/>
            <a:ext cx="751599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6015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685801"/>
            <a:ext cx="7515991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4" y="3505200"/>
            <a:ext cx="7515992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17712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6562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1393" y="685800"/>
            <a:ext cx="1328123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524" y="685800"/>
            <a:ext cx="6016373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72066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0"/>
            <a:ext cx="2132013" cy="6858001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134" y="2667000"/>
            <a:ext cx="7704666" cy="3356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8679" y="6116070"/>
            <a:ext cx="8574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BCAD085-E8A6-8845-BD4E-CB4CCA059FC4}" type="datetimeFigureOut">
              <a:rPr lang="en-US" smtClean="0"/>
              <a:t>2/24/2025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6997" y="6116070"/>
            <a:ext cx="5314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3317" y="611607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28613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ventbrite.com/b/united-kingdom--cardiff/business/" TargetMode="External" /><Relationship Id="rId13" Type="http://schemas.openxmlformats.org/officeDocument/2006/relationships/hyperlink" Target="https://www.mgnevents.co.uk/Corporate-Case-Study/christmas-parties/" TargetMode="External" /><Relationship Id="rId18" Type="http://schemas.openxmlformats.org/officeDocument/2006/relationships/hyperlink" Target="https://atmevents.co.uk/our-work/" TargetMode="External" /><Relationship Id="rId3" Type="http://schemas.openxmlformats.org/officeDocument/2006/relationships/hyperlink" Target="https://brightideasevents.com/news/case-studies/case-study-a-micro-corporate-christmas-party/" TargetMode="External" /><Relationship Id="rId7" Type="http://schemas.openxmlformats.org/officeDocument/2006/relationships/hyperlink" Target="https://www.cardiff.ac.uk/business-school/events" TargetMode="External" /><Relationship Id="rId12" Type="http://schemas.openxmlformats.org/officeDocument/2006/relationships/hyperlink" Target="https://www.juliacharleseventmanagement.co.uk/case-studies/winter-wonderland-christmas-party/" TargetMode="External" /><Relationship Id="rId17" Type="http://schemas.openxmlformats.org/officeDocument/2006/relationships/hyperlink" Target="https://www.teamout.com/blog-post/winter-team-building-activities" TargetMode="External" /><Relationship Id="rId2" Type="http://schemas.openxmlformats.org/officeDocument/2006/relationships/hyperlink" Target="https://www.adruk.org/news-publications/events/cardiff-workshop-on-the-economics-of-migration/" TargetMode="External" /><Relationship Id="rId16" Type="http://schemas.openxmlformats.org/officeDocument/2006/relationships/hyperlink" Target="https://www.riversorg.com/content/case-studies" TargetMode="Externa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www.cardiff.ac.uk/business-school/events/breakfast-briefing-series" TargetMode="External" /><Relationship Id="rId11" Type="http://schemas.openxmlformats.org/officeDocument/2006/relationships/hyperlink" Target="https://internationalconferencealerts.com/conferences/cardiff/business" TargetMode="External" /><Relationship Id="rId5" Type="http://schemas.openxmlformats.org/officeDocument/2006/relationships/hyperlink" Target="https://cardiff.moderngov.co.uk/documents/s27404/App%20A%20Events%20Inquiry%20Report%202019%20-%20v0.7.pdf" TargetMode="External" /><Relationship Id="rId15" Type="http://schemas.openxmlformats.org/officeDocument/2006/relationships/hyperlink" Target="https://www.predicthq.com/major-events/cities/gb/cardiff" TargetMode="External" /><Relationship Id="rId10" Type="http://schemas.openxmlformats.org/officeDocument/2006/relationships/hyperlink" Target="https://goodlookevents.co.uk/case-studies/" TargetMode="External" /><Relationship Id="rId19" Type="http://schemas.openxmlformats.org/officeDocument/2006/relationships/hyperlink" Target="https://en.wikipedia.org/wiki/1988_Winter_Olympics_marketing" TargetMode="External" /><Relationship Id="rId4" Type="http://schemas.openxmlformats.org/officeDocument/2006/relationships/hyperlink" Target="https://cardiffbusinessclub.org/events/" TargetMode="External" /><Relationship Id="rId9" Type="http://schemas.openxmlformats.org/officeDocument/2006/relationships/hyperlink" Target="https://www.eventbrite.co.uk/d/united-kingdom--cardiff/data-conference/" TargetMode="External" /><Relationship Id="rId14" Type="http://schemas.openxmlformats.org/officeDocument/2006/relationships/hyperlink" Target="https://www.ons.gov.uk/aboutus/whatwedo/programmesandprojects/economicstatisticstransformation/engagingwitheconomicstatistics/economicstatisticsevents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516513"/>
            <a:ext cx="7704667" cy="1981200"/>
          </a:xfrm>
        </p:spPr>
        <p:txBody>
          <a:bodyPr/>
          <a:lstStyle/>
          <a:p>
            <a:r>
              <a:rPr b="1" dirty="0"/>
              <a:t>Cardiff Winter Business Expo 2025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2" y="2018071"/>
            <a:ext cx="7704667" cy="3332816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US" sz="3600" b="1" dirty="0"/>
              <a:t>BMIH6007</a:t>
            </a:r>
          </a:p>
          <a:p>
            <a:pPr marL="0" indent="0" algn="ctr">
              <a:buNone/>
            </a:pPr>
            <a:r>
              <a:rPr lang="en-US" b="1" dirty="0"/>
              <a:t>International Meetings Management for the Hotel Industry</a:t>
            </a:r>
          </a:p>
          <a:p>
            <a:pPr marL="0" indent="0" algn="ctr">
              <a:buNone/>
            </a:pPr>
            <a:r>
              <a:rPr lang="en-US" sz="1800" b="1" dirty="0"/>
              <a:t>LEVEL 6</a:t>
            </a:r>
          </a:p>
          <a:p>
            <a:pPr marL="0" indent="0" algn="ctr">
              <a:buNone/>
            </a:pPr>
            <a:endParaRPr lang="en-MY" dirty="0"/>
          </a:p>
          <a:p>
            <a:r>
              <a:rPr dirty="0"/>
              <a:t>Feasibility Study for a Winter-Themed MICE Event</a:t>
            </a:r>
          </a:p>
          <a:p>
            <a:r>
              <a:rPr dirty="0"/>
              <a:t>Presented by: </a:t>
            </a:r>
            <a:r>
              <a:rPr lang="en-MY" dirty="0" err="1"/>
              <a:t>Jaglu</a:t>
            </a:r>
            <a:r>
              <a:rPr lang="en-MY" dirty="0"/>
              <a:t> Uddin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Event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0120" y="1671483"/>
            <a:ext cx="7704667" cy="2833989"/>
          </a:xfrm>
        </p:spPr>
        <p:txBody>
          <a:bodyPr/>
          <a:lstStyle/>
          <a:p>
            <a:r>
              <a:rPr dirty="0"/>
              <a:t>Business networking and corporate exhibition event</a:t>
            </a:r>
          </a:p>
          <a:p>
            <a:r>
              <a:rPr dirty="0"/>
              <a:t>Themed as 'Winter Wonderland'</a:t>
            </a:r>
          </a:p>
          <a:p>
            <a:r>
              <a:rPr dirty="0"/>
              <a:t>Focused on industry panels, keynote speakers, and B2B networking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666" y="614517"/>
            <a:ext cx="7704667" cy="1981200"/>
          </a:xfrm>
        </p:spPr>
        <p:txBody>
          <a:bodyPr/>
          <a:lstStyle/>
          <a:p>
            <a:r>
              <a:rPr b="1" dirty="0"/>
              <a:t>Event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0163" y="1634614"/>
            <a:ext cx="7408606" cy="2961808"/>
          </a:xfrm>
        </p:spPr>
        <p:txBody>
          <a:bodyPr/>
          <a:lstStyle/>
          <a:p>
            <a:r>
              <a:rPr dirty="0"/>
              <a:t>Provide a winter-themed professional networking space</a:t>
            </a:r>
          </a:p>
          <a:p>
            <a:r>
              <a:rPr dirty="0"/>
              <a:t>Enhance Cardiff’s reputation as a business hub</a:t>
            </a:r>
          </a:p>
          <a:p>
            <a:r>
              <a:rPr dirty="0"/>
              <a:t>Drive economic benefits for local businesses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Market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0623" y="1762592"/>
            <a:ext cx="7704667" cy="3332816"/>
          </a:xfrm>
        </p:spPr>
        <p:txBody>
          <a:bodyPr/>
          <a:lstStyle/>
          <a:p>
            <a:r>
              <a:rPr lang="en-GB" b="1" dirty="0"/>
              <a:t>T</a:t>
            </a:r>
            <a:r>
              <a:rPr b="1" dirty="0" err="1"/>
              <a:t>arget</a:t>
            </a:r>
            <a:r>
              <a:rPr b="1" dirty="0"/>
              <a:t> Market: </a:t>
            </a:r>
            <a:r>
              <a:rPr dirty="0"/>
              <a:t>Corporate professionals, SMEs, entrepreneurs</a:t>
            </a:r>
          </a:p>
          <a:p>
            <a:r>
              <a:rPr b="1" dirty="0"/>
              <a:t>Demand: </a:t>
            </a:r>
            <a:r>
              <a:rPr dirty="0"/>
              <a:t>Limited winter corporate expos in Cardiff</a:t>
            </a:r>
          </a:p>
          <a:p>
            <a:r>
              <a:rPr b="1" dirty="0"/>
              <a:t>Competition: </a:t>
            </a:r>
            <a:r>
              <a:rPr dirty="0"/>
              <a:t>Business expos in London, Birmingham</a:t>
            </a:r>
          </a:p>
          <a:p>
            <a:r>
              <a:rPr b="1" dirty="0"/>
              <a:t>Marketing Strategy: </a:t>
            </a:r>
            <a:r>
              <a:rPr dirty="0"/>
              <a:t>Digital campaigns, local business partnerships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902" y="939639"/>
            <a:ext cx="4317453" cy="1485164"/>
          </a:xfrm>
        </p:spPr>
        <p:txBody>
          <a:bodyPr/>
          <a:lstStyle/>
          <a:p>
            <a:r>
              <a:rPr b="1" dirty="0"/>
              <a:t>Venue Selection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9207" y="2179647"/>
            <a:ext cx="3538841" cy="32544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b="1" dirty="0"/>
              <a:t>Proposed Venue: </a:t>
            </a:r>
            <a:r>
              <a:rPr dirty="0"/>
              <a:t>Cardiff City Hall</a:t>
            </a:r>
          </a:p>
          <a:p>
            <a:r>
              <a:rPr sz="1800" dirty="0"/>
              <a:t>Centrally located with strong public transport links</a:t>
            </a:r>
          </a:p>
          <a:p>
            <a:r>
              <a:rPr sz="1800" dirty="0"/>
              <a:t>High-capacity ballroom with existing event infrastructure</a:t>
            </a:r>
          </a:p>
          <a:p>
            <a:r>
              <a:rPr sz="1800" dirty="0"/>
              <a:t>Suitable for keynote speeches, networking, and exhibitions</a:t>
            </a:r>
          </a:p>
        </p:txBody>
      </p:sp>
      <p:pic>
        <p:nvPicPr>
          <p:cNvPr id="1026" name="Picture 2" descr="Cardiff City Hall in Cardiff | Expedia.co.uk">
            <a:extLst>
              <a:ext uri="{FF2B5EF4-FFF2-40B4-BE49-F238E27FC236}">
                <a16:creationId xmlns:a16="http://schemas.microsoft.com/office/drawing/2014/main" id="{E9E9053C-7EFE-ACBB-0596-B05FFD63FC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0426" y="2424803"/>
            <a:ext cx="4099276" cy="2764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Operational Requirements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136058"/>
            <a:ext cx="7704667" cy="3332816"/>
          </a:xfrm>
        </p:spPr>
        <p:txBody>
          <a:bodyPr/>
          <a:lstStyle/>
          <a:p>
            <a:r>
              <a:rPr b="1" dirty="0"/>
              <a:t>Staffing: </a:t>
            </a:r>
            <a:r>
              <a:rPr dirty="0"/>
              <a:t>Event coordinators, hospitality, security, AV technicians</a:t>
            </a:r>
          </a:p>
          <a:p>
            <a:r>
              <a:rPr b="1" dirty="0"/>
              <a:t>Logistics: </a:t>
            </a:r>
            <a:r>
              <a:rPr dirty="0"/>
              <a:t>Catering, seating, exhibition booths, networking lounges</a:t>
            </a:r>
          </a:p>
          <a:p>
            <a:r>
              <a:rPr b="1" dirty="0"/>
              <a:t>Technology: </a:t>
            </a:r>
            <a:r>
              <a:rPr dirty="0"/>
              <a:t>High-speed internet, video streaming, sound system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302773"/>
          </a:xfrm>
        </p:spPr>
        <p:txBody>
          <a:bodyPr/>
          <a:lstStyle/>
          <a:p>
            <a:r>
              <a:rPr b="1" dirty="0"/>
              <a:t>Financial Considerations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8F93E70-2A97-6C7E-BB89-863F1AB6D2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5274858"/>
              </p:ext>
            </p:extLst>
          </p:nvPr>
        </p:nvGraphicFramePr>
        <p:xfrm>
          <a:off x="1170037" y="1907458"/>
          <a:ext cx="7323940" cy="3942738"/>
        </p:xfrm>
        <a:graphic>
          <a:graphicData uri="http://schemas.openxmlformats.org/drawingml/2006/table">
            <a:tbl>
              <a:tblPr/>
              <a:tblGrid>
                <a:gridCol w="3661970">
                  <a:extLst>
                    <a:ext uri="{9D8B030D-6E8A-4147-A177-3AD203B41FA5}">
                      <a16:colId xmlns:a16="http://schemas.microsoft.com/office/drawing/2014/main" val="3942454417"/>
                    </a:ext>
                  </a:extLst>
                </a:gridCol>
                <a:gridCol w="3661970">
                  <a:extLst>
                    <a:ext uri="{9D8B030D-6E8A-4147-A177-3AD203B41FA5}">
                      <a16:colId xmlns:a16="http://schemas.microsoft.com/office/drawing/2014/main" val="1107908626"/>
                    </a:ext>
                  </a:extLst>
                </a:gridCol>
              </a:tblGrid>
              <a:tr h="607347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2400" b="1" dirty="0">
                          <a:effectLst/>
                        </a:rPr>
                        <a:t>Category</a:t>
                      </a:r>
                    </a:p>
                  </a:txBody>
                  <a:tcPr marL="9993" marR="9993" marT="6662" marB="6662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2400" b="1" dirty="0">
                          <a:effectLst/>
                        </a:rPr>
                        <a:t>Estimated Cost (£)</a:t>
                      </a:r>
                    </a:p>
                  </a:txBody>
                  <a:tcPr marL="0" marR="0" marT="6662" marB="6662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71104216"/>
                  </a:ext>
                </a:extLst>
              </a:tr>
              <a:tr h="405637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2000">
                          <a:effectLst/>
                        </a:rPr>
                        <a:t>Venue Hire</a:t>
                      </a:r>
                    </a:p>
                  </a:txBody>
                  <a:tcPr marL="9993" marR="9993" marT="6662" marB="6662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2400" dirty="0">
                          <a:effectLst/>
                        </a:rPr>
                        <a:t>£15,000</a:t>
                      </a:r>
                    </a:p>
                  </a:txBody>
                  <a:tcPr marL="9993" marR="9993" marT="6662" marB="6662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63519488"/>
                  </a:ext>
                </a:extLst>
              </a:tr>
              <a:tr h="405637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2000">
                          <a:effectLst/>
                        </a:rPr>
                        <a:t>Catering</a:t>
                      </a:r>
                    </a:p>
                  </a:txBody>
                  <a:tcPr marL="9993" marR="9993" marT="6662" marB="6662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2400" dirty="0">
                          <a:effectLst/>
                        </a:rPr>
                        <a:t>£8,000</a:t>
                      </a:r>
                    </a:p>
                  </a:txBody>
                  <a:tcPr marL="9993" marR="9993" marT="6662" marB="6662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918636"/>
                  </a:ext>
                </a:extLst>
              </a:tr>
              <a:tr h="405637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2000" dirty="0">
                          <a:effectLst/>
                        </a:rPr>
                        <a:t>Marketing &amp; Promotion</a:t>
                      </a:r>
                    </a:p>
                  </a:txBody>
                  <a:tcPr marL="9993" marR="9993" marT="6662" marB="6662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2400" dirty="0">
                          <a:effectLst/>
                        </a:rPr>
                        <a:t>£10,000</a:t>
                      </a:r>
                    </a:p>
                  </a:txBody>
                  <a:tcPr marL="9993" marR="9993" marT="6662" marB="6662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81700970"/>
                  </a:ext>
                </a:extLst>
              </a:tr>
              <a:tr h="405637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2000">
                          <a:effectLst/>
                        </a:rPr>
                        <a:t>Speaker Fees</a:t>
                      </a:r>
                    </a:p>
                  </a:txBody>
                  <a:tcPr marL="9993" marR="9993" marT="6662" marB="6662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2400">
                          <a:effectLst/>
                        </a:rPr>
                        <a:t>£5,000</a:t>
                      </a:r>
                    </a:p>
                  </a:txBody>
                  <a:tcPr marL="9993" marR="9993" marT="6662" marB="6662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10324902"/>
                  </a:ext>
                </a:extLst>
              </a:tr>
              <a:tr h="440290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2000">
                          <a:effectLst/>
                        </a:rPr>
                        <a:t>Staffing &amp; Security</a:t>
                      </a:r>
                    </a:p>
                  </a:txBody>
                  <a:tcPr marL="9993" marR="9993" marT="6662" marB="6662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2400" dirty="0">
                          <a:effectLst/>
                        </a:rPr>
                        <a:t>£7,000</a:t>
                      </a:r>
                    </a:p>
                  </a:txBody>
                  <a:tcPr marL="9993" marR="9993" marT="6662" marB="6662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3173505"/>
                  </a:ext>
                </a:extLst>
              </a:tr>
              <a:tr h="461279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2000">
                          <a:effectLst/>
                        </a:rPr>
                        <a:t>AV &amp; Equipment Rental</a:t>
                      </a:r>
                    </a:p>
                  </a:txBody>
                  <a:tcPr marL="9993" marR="9993" marT="6662" marB="6662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2400" dirty="0">
                          <a:effectLst/>
                        </a:rPr>
                        <a:t>£5,000</a:t>
                      </a:r>
                    </a:p>
                  </a:txBody>
                  <a:tcPr marL="9993" marR="9993" marT="6662" marB="6662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64619093"/>
                  </a:ext>
                </a:extLst>
              </a:tr>
              <a:tr h="405637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2000">
                          <a:effectLst/>
                        </a:rPr>
                        <a:t>Miscellaneous</a:t>
                      </a:r>
                    </a:p>
                  </a:txBody>
                  <a:tcPr marL="9993" marR="9993" marT="6662" marB="6662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2400">
                          <a:effectLst/>
                        </a:rPr>
                        <a:t>£2,000</a:t>
                      </a:r>
                    </a:p>
                  </a:txBody>
                  <a:tcPr marL="9993" marR="9993" marT="6662" marB="6662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18935931"/>
                  </a:ext>
                </a:extLst>
              </a:tr>
              <a:tr h="405637"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2000" dirty="0">
                          <a:effectLst/>
                        </a:rPr>
                        <a:t>Total Estimated Cost</a:t>
                      </a:r>
                    </a:p>
                  </a:txBody>
                  <a:tcPr marL="9993" marR="9993" marT="6662" marB="6662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en-GB" sz="2400" dirty="0">
                          <a:effectLst/>
                        </a:rPr>
                        <a:t>£52,000</a:t>
                      </a:r>
                    </a:p>
                  </a:txBody>
                  <a:tcPr marL="9993" marR="9993" marT="6662" marB="6662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5963151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Revenue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0455" y="2155722"/>
            <a:ext cx="7704667" cy="3332816"/>
          </a:xfrm>
        </p:spPr>
        <p:txBody>
          <a:bodyPr>
            <a:normAutofit/>
          </a:bodyPr>
          <a:lstStyle/>
          <a:p>
            <a:r>
              <a:rPr b="1" dirty="0"/>
              <a:t>Ticket Sales: </a:t>
            </a:r>
            <a:r>
              <a:rPr dirty="0"/>
              <a:t>Standard (£100), VIP (£250) → £30,000</a:t>
            </a:r>
          </a:p>
          <a:p>
            <a:r>
              <a:rPr b="1" dirty="0"/>
              <a:t>Sponsorships: </a:t>
            </a:r>
            <a:r>
              <a:rPr dirty="0"/>
              <a:t>Local business partnerships → £20,000</a:t>
            </a:r>
          </a:p>
          <a:p>
            <a:r>
              <a:rPr b="1" dirty="0"/>
              <a:t>Exhibitor Fees: </a:t>
            </a:r>
            <a:r>
              <a:rPr dirty="0"/>
              <a:t>£500 per booth (20 booths) → £10,000</a:t>
            </a:r>
          </a:p>
          <a:p>
            <a:endParaRPr dirty="0"/>
          </a:p>
          <a:p>
            <a:r>
              <a:rPr b="1" i="1" dirty="0">
                <a:solidFill>
                  <a:schemeClr val="accent1">
                    <a:lumMod val="75000"/>
                  </a:schemeClr>
                </a:solidFill>
              </a:rPr>
              <a:t>Total Revenue: £60,000</a:t>
            </a:r>
          </a:p>
          <a:p>
            <a:r>
              <a:rPr b="1" i="1" dirty="0">
                <a:solidFill>
                  <a:schemeClr val="accent1">
                    <a:lumMod val="75000"/>
                  </a:schemeClr>
                </a:solidFill>
              </a:rPr>
              <a:t>Projected Profit: £8,000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Feasibility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2" y="1870587"/>
            <a:ext cx="7704667" cy="3332816"/>
          </a:xfrm>
        </p:spPr>
        <p:txBody>
          <a:bodyPr/>
          <a:lstStyle/>
          <a:p>
            <a:pPr marL="0" indent="0">
              <a:buNone/>
            </a:pPr>
            <a:r>
              <a:rPr dirty="0"/>
              <a:t>- Strong demand for winter business networking events</a:t>
            </a:r>
          </a:p>
          <a:p>
            <a:pPr marL="0" indent="0">
              <a:buNone/>
            </a:pPr>
            <a:r>
              <a:rPr dirty="0"/>
              <a:t>- Financially viable with a diversified revenue model</a:t>
            </a:r>
          </a:p>
          <a:p>
            <a:pPr marL="0" indent="0">
              <a:buNone/>
            </a:pPr>
            <a:r>
              <a:rPr dirty="0"/>
              <a:t>- Cardiff’s infrastructure supports event logistics</a:t>
            </a:r>
          </a:p>
          <a:p>
            <a:pPr marL="0" indent="0">
              <a:buNone/>
            </a:pPr>
            <a:r>
              <a:rPr dirty="0"/>
              <a:t>- Unique winter theme enhances event appeal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Next 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9281" y="1654278"/>
            <a:ext cx="7704667" cy="3332816"/>
          </a:xfrm>
        </p:spPr>
        <p:txBody>
          <a:bodyPr/>
          <a:lstStyle/>
          <a:p>
            <a:r>
              <a:rPr dirty="0"/>
              <a:t>Finalizing business partnerships</a:t>
            </a:r>
          </a:p>
          <a:p>
            <a:r>
              <a:rPr dirty="0"/>
              <a:t>Securing keynote speakers and sponsors</a:t>
            </a:r>
          </a:p>
          <a:p>
            <a:r>
              <a:rPr dirty="0"/>
              <a:t>Detailed operational planning with vendors</a:t>
            </a:r>
          </a:p>
          <a:p>
            <a:r>
              <a:rPr dirty="0"/>
              <a:t>Marketing campaign execution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5A501-FE49-7F64-1E91-5DD2D15D0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585018"/>
          </a:xfrm>
        </p:spPr>
        <p:txBody>
          <a:bodyPr>
            <a:normAutofit fontScale="90000"/>
          </a:bodyPr>
          <a:lstStyle/>
          <a:p>
            <a:r>
              <a:rPr lang="en-MY" b="1" dirty="0"/>
              <a:t>References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DD8054-E764-D355-4D5A-0CFD7F73DF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2133" y="1130710"/>
            <a:ext cx="7704667" cy="4869106"/>
          </a:xfrm>
        </p:spPr>
        <p:txBody>
          <a:bodyPr>
            <a:normAutofit fontScale="32500" lnSpcReduction="20000"/>
          </a:bodyPr>
          <a:lstStyle/>
          <a:p>
            <a:pPr>
              <a:buFont typeface="+mj-lt"/>
              <a:buAutoNum type="arabicPeriod"/>
            </a:pPr>
            <a:r>
              <a:rPr lang="en-US" dirty="0"/>
              <a:t>ADR UK. (2024). </a:t>
            </a:r>
            <a:r>
              <a:rPr lang="en-US" i="1" dirty="0"/>
              <a:t>Cardiff Workshop on the Economics of Migration</a:t>
            </a:r>
            <a:r>
              <a:rPr lang="en-US" dirty="0"/>
              <a:t>. Retrieved February 17, 2025, from </a:t>
            </a:r>
            <a:r>
              <a:rPr lang="en-US" dirty="0">
                <a:hlinkClick r:id="rId2"/>
              </a:rPr>
              <a:t>https://www.adruk.org/news-publications/events/cardiff-workshop-on-the-economics-of-migration/</a:t>
            </a:r>
            <a:endParaRPr lang="en-US" dirty="0"/>
          </a:p>
          <a:p>
            <a:pPr>
              <a:buFont typeface="+mj-lt"/>
              <a:buAutoNum type="arabicPeriod"/>
            </a:pPr>
            <a:r>
              <a:rPr lang="en-US" dirty="0"/>
              <a:t>Bright Ideas Events. (2022, August 31). </a:t>
            </a:r>
            <a:r>
              <a:rPr lang="en-US" i="1" dirty="0"/>
              <a:t>Case Study | A Micro Corporate Christmas Party</a:t>
            </a:r>
            <a:r>
              <a:rPr lang="en-US" dirty="0"/>
              <a:t>. Retrieved February 17, 2025, from </a:t>
            </a:r>
            <a:r>
              <a:rPr lang="en-US" dirty="0">
                <a:hlinkClick r:id="rId3"/>
              </a:rPr>
              <a:t>https://brightideasevents.com/news/case-studies/case-study-a-micro-corporate-christmas-party/</a:t>
            </a:r>
            <a:endParaRPr lang="en-US" dirty="0"/>
          </a:p>
          <a:p>
            <a:pPr>
              <a:buFont typeface="+mj-lt"/>
              <a:buAutoNum type="arabicPeriod"/>
            </a:pPr>
            <a:r>
              <a:rPr lang="en-US" dirty="0"/>
              <a:t>Cardiff Business Club. (2024). </a:t>
            </a:r>
            <a:r>
              <a:rPr lang="en-US" i="1" dirty="0"/>
              <a:t>Events</a:t>
            </a:r>
            <a:r>
              <a:rPr lang="en-US" dirty="0"/>
              <a:t>. Retrieved February 17, 2025, from </a:t>
            </a:r>
            <a:r>
              <a:rPr lang="en-US" dirty="0">
                <a:hlinkClick r:id="rId4"/>
              </a:rPr>
              <a:t>https://cardiffbusinessclub.org/events/</a:t>
            </a:r>
            <a:endParaRPr lang="en-US" dirty="0"/>
          </a:p>
          <a:p>
            <a:pPr>
              <a:buFont typeface="+mj-lt"/>
              <a:buAutoNum type="arabicPeriod"/>
            </a:pPr>
            <a:r>
              <a:rPr lang="en-US" dirty="0"/>
              <a:t>Cardiff Council. (2019). </a:t>
            </a:r>
            <a:r>
              <a:rPr lang="en-US" i="1" dirty="0"/>
              <a:t>Events in Cardiff</a:t>
            </a:r>
            <a:r>
              <a:rPr lang="en-US" dirty="0"/>
              <a:t>. Retrieved February 17, 2025, from </a:t>
            </a:r>
            <a:r>
              <a:rPr lang="en-US" dirty="0">
                <a:hlinkClick r:id="rId5"/>
              </a:rPr>
              <a:t>https://cardiff.moderngov.co.uk/documents/s27404/App%20A%20Events%20Inquiry%20Report%202019%20-%20v0.7.pdf</a:t>
            </a:r>
            <a:endParaRPr lang="en-US" dirty="0"/>
          </a:p>
          <a:p>
            <a:pPr>
              <a:buFont typeface="+mj-lt"/>
              <a:buAutoNum type="arabicPeriod"/>
            </a:pPr>
            <a:r>
              <a:rPr lang="en-US" dirty="0"/>
              <a:t>Cardiff University. (2024). </a:t>
            </a:r>
            <a:r>
              <a:rPr lang="en-US" i="1" dirty="0"/>
              <a:t>Business School Breakfast Briefings</a:t>
            </a:r>
            <a:r>
              <a:rPr lang="en-US" dirty="0"/>
              <a:t>. Retrieved February 17, 2025, from </a:t>
            </a:r>
            <a:r>
              <a:rPr lang="en-US" dirty="0">
                <a:hlinkClick r:id="rId6"/>
              </a:rPr>
              <a:t>https://www.cardiff.ac.uk/business-school/events/breakfast-briefing-series</a:t>
            </a:r>
            <a:endParaRPr lang="en-US" dirty="0"/>
          </a:p>
          <a:p>
            <a:pPr>
              <a:buFont typeface="+mj-lt"/>
              <a:buAutoNum type="arabicPeriod"/>
            </a:pPr>
            <a:r>
              <a:rPr lang="en-US" dirty="0"/>
              <a:t>Cardiff University. (2024). </a:t>
            </a:r>
            <a:r>
              <a:rPr lang="en-US" i="1" dirty="0"/>
              <a:t>Events - Cardiff Business School</a:t>
            </a:r>
            <a:r>
              <a:rPr lang="en-US" dirty="0"/>
              <a:t>. Retrieved February 17, 2025, from </a:t>
            </a:r>
            <a:r>
              <a:rPr lang="en-US" dirty="0">
                <a:hlinkClick r:id="rId7"/>
              </a:rPr>
              <a:t>https://www.cardiff.ac.uk/business-school/events</a:t>
            </a:r>
            <a:endParaRPr lang="en-US" dirty="0"/>
          </a:p>
          <a:p>
            <a:pPr>
              <a:buFont typeface="+mj-lt"/>
              <a:buAutoNum type="arabicPeriod"/>
            </a:pPr>
            <a:r>
              <a:rPr lang="en-US" dirty="0"/>
              <a:t>Eventbrite. (2024). </a:t>
            </a:r>
            <a:r>
              <a:rPr lang="en-US" i="1" dirty="0"/>
              <a:t>Business Events in Cardiff County, United Kingdom</a:t>
            </a:r>
            <a:r>
              <a:rPr lang="en-US" dirty="0"/>
              <a:t>. Retrieved February 17, 2025, from </a:t>
            </a:r>
            <a:r>
              <a:rPr lang="en-US" dirty="0">
                <a:hlinkClick r:id="rId8"/>
              </a:rPr>
              <a:t>https://www.eventbrite.com/b/united-kingdom--cardiff/business/</a:t>
            </a:r>
            <a:endParaRPr lang="en-US" dirty="0"/>
          </a:p>
          <a:p>
            <a:pPr>
              <a:buFont typeface="+mj-lt"/>
              <a:buAutoNum type="arabicPeriod"/>
            </a:pPr>
            <a:r>
              <a:rPr lang="en-US" dirty="0"/>
              <a:t>Eventbrite. (2024). </a:t>
            </a:r>
            <a:r>
              <a:rPr lang="en-US" i="1" dirty="0"/>
              <a:t>Data conference events in Cardiff County, United Kingdom</a:t>
            </a:r>
            <a:r>
              <a:rPr lang="en-US" dirty="0"/>
              <a:t>. Retrieved February 17, 2025, from </a:t>
            </a:r>
            <a:r>
              <a:rPr lang="en-US" dirty="0">
                <a:hlinkClick r:id="rId9"/>
              </a:rPr>
              <a:t>https://www.eventbrite.co.uk/d/united-kingdom--cardiff/data-conference/</a:t>
            </a:r>
            <a:endParaRPr lang="en-US" dirty="0"/>
          </a:p>
          <a:p>
            <a:pPr>
              <a:buFont typeface="+mj-lt"/>
              <a:buAutoNum type="arabicPeriod"/>
            </a:pPr>
            <a:r>
              <a:rPr lang="en-US" dirty="0"/>
              <a:t>Good Look Events. (2024). </a:t>
            </a:r>
            <a:r>
              <a:rPr lang="en-US" i="1" dirty="0"/>
              <a:t>Case Studies</a:t>
            </a:r>
            <a:r>
              <a:rPr lang="en-US" dirty="0"/>
              <a:t>. Retrieved February 17, 2025, from </a:t>
            </a:r>
            <a:r>
              <a:rPr lang="en-US" dirty="0">
                <a:hlinkClick r:id="rId10"/>
              </a:rPr>
              <a:t>https://goodlookevents.co.uk/case-studies/</a:t>
            </a:r>
            <a:endParaRPr lang="en-US" dirty="0"/>
          </a:p>
          <a:p>
            <a:pPr>
              <a:buFont typeface="+mj-lt"/>
              <a:buAutoNum type="arabicPeriod"/>
            </a:pPr>
            <a:r>
              <a:rPr lang="en-US" dirty="0"/>
              <a:t>International Conference Alerts. (2024). </a:t>
            </a:r>
            <a:r>
              <a:rPr lang="en-US" i="1" dirty="0"/>
              <a:t>International Business Conferences in Cardiff 2025</a:t>
            </a:r>
            <a:r>
              <a:rPr lang="en-US" dirty="0"/>
              <a:t>. Retrieved February 17, 2025, from </a:t>
            </a:r>
            <a:r>
              <a:rPr lang="en-US" dirty="0">
                <a:hlinkClick r:id="rId11"/>
              </a:rPr>
              <a:t>https://internationalconferencealerts.com/conferences/cardiff/business</a:t>
            </a:r>
            <a:endParaRPr lang="en-US" dirty="0"/>
          </a:p>
          <a:p>
            <a:pPr>
              <a:buFont typeface="+mj-lt"/>
              <a:buAutoNum type="arabicPeriod"/>
            </a:pPr>
            <a:r>
              <a:rPr lang="en-US" dirty="0"/>
              <a:t>Julia Charles Event Management. (2024). </a:t>
            </a:r>
            <a:r>
              <a:rPr lang="en-US" i="1" dirty="0"/>
              <a:t>Winter Wonderland Christmas Party</a:t>
            </a:r>
            <a:r>
              <a:rPr lang="en-US" dirty="0"/>
              <a:t>. Retrieved February 17, 2025, from </a:t>
            </a:r>
            <a:r>
              <a:rPr lang="en-US" dirty="0">
                <a:hlinkClick r:id="rId12"/>
              </a:rPr>
              <a:t>https://www.juliacharleseventmanagement.co.uk/case-studies/winter-wonderland-christmas-party/</a:t>
            </a:r>
            <a:endParaRPr lang="en-US" dirty="0"/>
          </a:p>
          <a:p>
            <a:pPr>
              <a:buFont typeface="+mj-lt"/>
              <a:buAutoNum type="arabicPeriod"/>
            </a:pPr>
            <a:r>
              <a:rPr lang="en-US" dirty="0"/>
              <a:t>MGN Events. (2024). </a:t>
            </a:r>
            <a:r>
              <a:rPr lang="en-US" i="1" dirty="0"/>
              <a:t>Christmas Parties Case Studies</a:t>
            </a:r>
            <a:r>
              <a:rPr lang="en-US" dirty="0"/>
              <a:t>. Retrieved February 17, 2025, from </a:t>
            </a:r>
            <a:r>
              <a:rPr lang="en-US" dirty="0">
                <a:hlinkClick r:id="rId13"/>
              </a:rPr>
              <a:t>https://www.mgnevents.co.uk/Corporate-Case-Study/christmas-parties/</a:t>
            </a:r>
            <a:endParaRPr lang="en-US" dirty="0"/>
          </a:p>
          <a:p>
            <a:pPr>
              <a:buFont typeface="+mj-lt"/>
              <a:buAutoNum type="arabicPeriod"/>
            </a:pPr>
            <a:r>
              <a:rPr lang="en-US" dirty="0"/>
              <a:t>Office for National Statistics. (2024). </a:t>
            </a:r>
            <a:r>
              <a:rPr lang="en-US" i="1" dirty="0"/>
              <a:t>Economic, Environment and Society Statistics Events</a:t>
            </a:r>
            <a:r>
              <a:rPr lang="en-US" dirty="0"/>
              <a:t>. Retrieved February 17, 2025, from </a:t>
            </a:r>
            <a:r>
              <a:rPr lang="en-US" dirty="0">
                <a:hlinkClick r:id="rId14"/>
              </a:rPr>
              <a:t>https://www.ons.gov.uk/aboutus/whatwedo/programmesandprojects/economicstatisticstransformation/engagingwitheconomicstatistics/economicstatisticsevents</a:t>
            </a:r>
            <a:endParaRPr lang="en-US" dirty="0"/>
          </a:p>
          <a:p>
            <a:pPr>
              <a:buFont typeface="+mj-lt"/>
              <a:buAutoNum type="arabicPeriod"/>
            </a:pPr>
            <a:r>
              <a:rPr lang="en-US" dirty="0"/>
              <a:t>Office for National Statistics. (2024). </a:t>
            </a:r>
            <a:r>
              <a:rPr lang="en-US" i="1" dirty="0"/>
              <a:t>ONS Economic Forum</a:t>
            </a:r>
            <a:r>
              <a:rPr lang="en-US" dirty="0"/>
              <a:t>. Retrieved February 17, 2025, from </a:t>
            </a:r>
            <a:r>
              <a:rPr lang="en-US" dirty="0">
                <a:hlinkClick r:id="rId14"/>
              </a:rPr>
              <a:t>https://www.ons.gov.uk/aboutus/whatwedo/programmesandprojects/economicstatisticstransformation/engagingwitheconomicstatistics/economicstatisticsevents</a:t>
            </a:r>
            <a:endParaRPr lang="en-US" dirty="0"/>
          </a:p>
          <a:p>
            <a:pPr>
              <a:buFont typeface="+mj-lt"/>
              <a:buAutoNum type="arabicPeriod"/>
            </a:pPr>
            <a:r>
              <a:rPr lang="en-US" dirty="0" err="1"/>
              <a:t>PredictHQ</a:t>
            </a:r>
            <a:r>
              <a:rPr lang="en-US" dirty="0"/>
              <a:t>. (2024). </a:t>
            </a:r>
            <a:r>
              <a:rPr lang="en-US" i="1" dirty="0"/>
              <a:t>Major Events in Cardiff, United Kingdom 2025</a:t>
            </a:r>
            <a:r>
              <a:rPr lang="en-US" dirty="0"/>
              <a:t>. Retrieved February 17, 2025, from </a:t>
            </a:r>
            <a:r>
              <a:rPr lang="en-US" dirty="0">
                <a:hlinkClick r:id="rId15"/>
              </a:rPr>
              <a:t>https://www.predicthq.com/major-events/cities/gb/cardiff</a:t>
            </a:r>
            <a:endParaRPr lang="en-US" dirty="0"/>
          </a:p>
          <a:p>
            <a:pPr>
              <a:buFont typeface="+mj-lt"/>
              <a:buAutoNum type="arabicPeriod"/>
            </a:pPr>
            <a:r>
              <a:rPr lang="en-US" dirty="0"/>
              <a:t>Rivers Organization. (2024). </a:t>
            </a:r>
            <a:r>
              <a:rPr lang="en-US" i="1" dirty="0"/>
              <a:t>Corporate Event Planning Case Studies</a:t>
            </a:r>
            <a:r>
              <a:rPr lang="en-US" dirty="0"/>
              <a:t>. Retrieved February 17, 2025, from </a:t>
            </a:r>
            <a:r>
              <a:rPr lang="en-US" dirty="0">
                <a:hlinkClick r:id="rId16"/>
              </a:rPr>
              <a:t>https://www.riversorg.com/content/case-studies</a:t>
            </a:r>
            <a:endParaRPr lang="en-US" dirty="0"/>
          </a:p>
          <a:p>
            <a:pPr>
              <a:buFont typeface="+mj-lt"/>
              <a:buAutoNum type="arabicPeriod"/>
            </a:pPr>
            <a:r>
              <a:rPr lang="en-US" dirty="0" err="1"/>
              <a:t>TeamOut</a:t>
            </a:r>
            <a:r>
              <a:rPr lang="en-US" dirty="0"/>
              <a:t>. (2025, January 29). </a:t>
            </a:r>
            <a:r>
              <a:rPr lang="en-US" i="1" dirty="0"/>
              <a:t>21 Best Team-Building Activities for Winter 2024</a:t>
            </a:r>
            <a:r>
              <a:rPr lang="en-US" dirty="0"/>
              <a:t>. Retrieved February 17, 2025, from </a:t>
            </a:r>
            <a:r>
              <a:rPr lang="en-US" dirty="0">
                <a:hlinkClick r:id="rId17"/>
              </a:rPr>
              <a:t>https://www.teamout.com/blog-post/winter-team-building-activities</a:t>
            </a:r>
            <a:endParaRPr lang="en-US" dirty="0"/>
          </a:p>
          <a:p>
            <a:pPr>
              <a:buFont typeface="+mj-lt"/>
              <a:buAutoNum type="arabicPeriod"/>
            </a:pPr>
            <a:r>
              <a:rPr lang="en-US" dirty="0"/>
              <a:t>The ATM Events. (2024). </a:t>
            </a:r>
            <a:r>
              <a:rPr lang="en-US" i="1" dirty="0"/>
              <a:t>Themed Event &amp; Teambuilding Day Case Studies</a:t>
            </a:r>
            <a:r>
              <a:rPr lang="en-US" dirty="0"/>
              <a:t>. Retrieved February 17, 2025, from </a:t>
            </a:r>
            <a:r>
              <a:rPr lang="en-US" dirty="0">
                <a:hlinkClick r:id="rId18"/>
              </a:rPr>
              <a:t>https://atmevents.co.uk/our-work/</a:t>
            </a:r>
            <a:endParaRPr lang="en-US" dirty="0"/>
          </a:p>
          <a:p>
            <a:pPr>
              <a:buFont typeface="+mj-lt"/>
              <a:buAutoNum type="arabicPeriod"/>
            </a:pPr>
            <a:r>
              <a:rPr lang="en-US" dirty="0"/>
              <a:t>The Rivers Organization. (2024). </a:t>
            </a:r>
            <a:r>
              <a:rPr lang="en-US" i="1" dirty="0"/>
              <a:t>Case Studies</a:t>
            </a:r>
            <a:r>
              <a:rPr lang="en-US" dirty="0"/>
              <a:t>. Retrieved February 17, 2025, from </a:t>
            </a:r>
            <a:r>
              <a:rPr lang="en-US" dirty="0">
                <a:hlinkClick r:id="rId16"/>
              </a:rPr>
              <a:t>https://www.riversorg.com/content/case-studies</a:t>
            </a:r>
            <a:endParaRPr lang="en-US" dirty="0"/>
          </a:p>
          <a:p>
            <a:pPr>
              <a:buFont typeface="+mj-lt"/>
              <a:buAutoNum type="arabicPeriod"/>
            </a:pPr>
            <a:r>
              <a:rPr lang="en-US" dirty="0"/>
              <a:t>Wikipedia. (2024, November 17). </a:t>
            </a:r>
            <a:r>
              <a:rPr lang="en-US" i="1" dirty="0"/>
              <a:t>1988 Winter Olympics Marketing</a:t>
            </a:r>
            <a:r>
              <a:rPr lang="en-US" dirty="0"/>
              <a:t>. Retrieved February 17, 2025, from </a:t>
            </a:r>
            <a:r>
              <a:rPr lang="en-US" dirty="0">
                <a:hlinkClick r:id="rId19"/>
              </a:rPr>
              <a:t>https://en.wikipedia.org/wiki/1988_Winter_Olympics_marketing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78028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EBEBEB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0</TotalTime>
  <Words>1003</Words>
  <Application>Microsoft Office PowerPoint</Application>
  <PresentationFormat>On-screen Show (4:3)</PresentationFormat>
  <Paragraphs>86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Parallax</vt:lpstr>
      <vt:lpstr>Cardiff Winter Business Expo 2025</vt:lpstr>
      <vt:lpstr>Event Overview</vt:lpstr>
      <vt:lpstr>Event Objectives</vt:lpstr>
      <vt:lpstr>Market Factors</vt:lpstr>
      <vt:lpstr>Venue Selection</vt:lpstr>
      <vt:lpstr>Operational Requirements</vt:lpstr>
      <vt:lpstr>Financial Considerations</vt:lpstr>
      <vt:lpstr>Revenue Model</vt:lpstr>
      <vt:lpstr>Feasibility Summary</vt:lpstr>
      <vt:lpstr>Next Steps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Cardiff Winter Business Expo 2025</dc:title>
  <dc:subject/>
  <dc:creator/>
  <cp:keywords/>
  <dc:description/>
  <cp:lastModifiedBy>jaglu uddin</cp:lastModifiedBy>
  <cp:revision>2</cp:revision>
  <dcterms:created xsi:type="dcterms:W3CDTF">2025-02-17T13:09:11Z</dcterms:created>
  <dcterms:modified xsi:type="dcterms:W3CDTF">2025-02-24T02:04:29Z</dcterms:modified>
  <cp:category/>
</cp:coreProperties>
</file>