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notesMasterIdLst>
    <p:notesMasterId r:id="rId45"/>
  </p:notesMasterIdLst>
  <p:sldIdLst>
    <p:sldId id="256" r:id="rId2"/>
    <p:sldId id="265" r:id="rId3"/>
    <p:sldId id="274" r:id="rId4"/>
    <p:sldId id="281" r:id="rId5"/>
    <p:sldId id="300" r:id="rId6"/>
    <p:sldId id="264" r:id="rId7"/>
    <p:sldId id="270" r:id="rId8"/>
    <p:sldId id="259" r:id="rId9"/>
    <p:sldId id="257" r:id="rId10"/>
    <p:sldId id="271" r:id="rId11"/>
    <p:sldId id="275" r:id="rId12"/>
    <p:sldId id="258" r:id="rId13"/>
    <p:sldId id="301" r:id="rId14"/>
    <p:sldId id="261" r:id="rId15"/>
    <p:sldId id="262" r:id="rId16"/>
    <p:sldId id="279" r:id="rId17"/>
    <p:sldId id="260" r:id="rId18"/>
    <p:sldId id="282" r:id="rId19"/>
    <p:sldId id="285" r:id="rId20"/>
    <p:sldId id="267" r:id="rId21"/>
    <p:sldId id="268" r:id="rId22"/>
    <p:sldId id="269" r:id="rId23"/>
    <p:sldId id="277" r:id="rId24"/>
    <p:sldId id="278" r:id="rId25"/>
    <p:sldId id="280" r:id="rId26"/>
    <p:sldId id="283" r:id="rId27"/>
    <p:sldId id="284" r:id="rId28"/>
    <p:sldId id="287" r:id="rId29"/>
    <p:sldId id="288" r:id="rId30"/>
    <p:sldId id="289" r:id="rId31"/>
    <p:sldId id="290" r:id="rId32"/>
    <p:sldId id="291" r:id="rId33"/>
    <p:sldId id="292" r:id="rId34"/>
    <p:sldId id="293" r:id="rId35"/>
    <p:sldId id="294" r:id="rId36"/>
    <p:sldId id="295" r:id="rId37"/>
    <p:sldId id="296" r:id="rId38"/>
    <p:sldId id="297" r:id="rId39"/>
    <p:sldId id="298" r:id="rId40"/>
    <p:sldId id="299" r:id="rId41"/>
    <p:sldId id="286" r:id="rId42"/>
    <p:sldId id="263" r:id="rId43"/>
    <p:sldId id="302"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15" autoAdjust="0"/>
    <p:restoredTop sz="94660"/>
  </p:normalViewPr>
  <p:slideViewPr>
    <p:cSldViewPr>
      <p:cViewPr>
        <p:scale>
          <a:sx n="66" d="100"/>
          <a:sy n="66" d="100"/>
        </p:scale>
        <p:origin x="-1698" y="-540"/>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4C8D6D1-1D65-4ED9-B35B-C090190784BA}" type="datetimeFigureOut">
              <a:rPr lang="en-GB" smtClean="0"/>
              <a:pPr/>
              <a:t>08/11/2011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04A2FC5-F6D0-4D8E-9FDE-0FF54F04B35C}"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1D8BD707-D9CF-40AE-B4C6-C98DA3205C09}" type="datetimeFigureOut">
              <a:rPr lang="en-US" smtClean="0"/>
              <a:pPr/>
              <a:t>11/8/2011</a:t>
            </a:fld>
            <a:endParaRPr lang="en-US" dirty="0"/>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dirty="0"/>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B6F15528-21DE-4FAA-801E-634DDDAF4B2B}"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11/8/2011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1D8BD707-D9CF-40AE-B4C6-C98DA3205C09}" type="datetimeFigureOut">
              <a:rPr lang="en-US" smtClean="0"/>
              <a:pPr/>
              <a:t>11/8/2011</a:t>
            </a:fld>
            <a:endParaRPr lang="en-US" dirty="0"/>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B6F15528-21DE-4FAA-801E-634DDDAF4B2B}" type="slidenum">
              <a:rPr lang="en-US" smtClean="0"/>
              <a:pPr/>
              <a:t>‹#›</a:t>
            </a:fld>
            <a:endParaRPr lang="en-US" dirty="0"/>
          </a:p>
        </p:txBody>
      </p:sp>
      <p:sp>
        <p:nvSpPr>
          <p:cNvPr id="14" name="Footer Placeholder 13"/>
          <p:cNvSpPr>
            <a:spLocks noGrp="1"/>
          </p:cNvSpPr>
          <p:nvPr>
            <p:ph type="ftr" sz="quarter" idx="12"/>
          </p:nvPr>
        </p:nvSpPr>
        <p:spPr/>
        <p:txBody>
          <a:bodyPr/>
          <a:lstStyle/>
          <a:p>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1D8BD707-D9CF-40AE-B4C6-C98DA3205C09}" type="datetimeFigureOut">
              <a:rPr lang="en-US" smtClean="0"/>
              <a:pPr/>
              <a:t>11/8/2011</a:t>
            </a:fld>
            <a:endParaRPr lang="en-US" dirty="0"/>
          </a:p>
        </p:txBody>
      </p:sp>
      <p:sp>
        <p:nvSpPr>
          <p:cNvPr id="10" name="Slide Number Placeholder 9"/>
          <p:cNvSpPr>
            <a:spLocks noGrp="1"/>
          </p:cNvSpPr>
          <p:nvPr>
            <p:ph type="sldNum" sz="quarter" idx="16"/>
          </p:nvPr>
        </p:nvSpPr>
        <p:spPr/>
        <p:txBody>
          <a:bodyPr rtlCol="0"/>
          <a:lstStyle/>
          <a:p>
            <a:fld id="{B6F15528-21DE-4FAA-801E-634DDDAF4B2B}" type="slidenum">
              <a:rPr lang="en-US" smtClean="0"/>
              <a:pPr/>
              <a:t>‹#›</a:t>
            </a:fld>
            <a:endParaRPr lang="en-US" dirty="0"/>
          </a:p>
        </p:txBody>
      </p:sp>
      <p:sp>
        <p:nvSpPr>
          <p:cNvPr id="12" name="Footer Placeholder 11"/>
          <p:cNvSpPr>
            <a:spLocks noGrp="1"/>
          </p:cNvSpPr>
          <p:nvPr>
            <p:ph type="ftr" sz="quarter" idx="17"/>
          </p:nvPr>
        </p:nvSpPr>
        <p:spPr/>
        <p:txBody>
          <a:bodyPr rtlCol="0"/>
          <a:lstStyle/>
          <a:p>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1D8BD707-D9CF-40AE-B4C6-C98DA3205C09}" type="datetimeFigureOut">
              <a:rPr lang="en-US" smtClean="0"/>
              <a:pPr/>
              <a:t>11/8/2011</a:t>
            </a:fld>
            <a:endParaRPr lang="en-US" dirty="0"/>
          </a:p>
        </p:txBody>
      </p:sp>
      <p:sp>
        <p:nvSpPr>
          <p:cNvPr id="12" name="Slide Number Placeholder 11"/>
          <p:cNvSpPr>
            <a:spLocks noGrp="1"/>
          </p:cNvSpPr>
          <p:nvPr>
            <p:ph type="sldNum" sz="quarter" idx="16"/>
          </p:nvPr>
        </p:nvSpPr>
        <p:spPr/>
        <p:txBody>
          <a:bodyPr rtlCol="0"/>
          <a:lstStyle/>
          <a:p>
            <a:fld id="{B6F15528-21DE-4FAA-801E-634DDDAF4B2B}" type="slidenum">
              <a:rPr lang="en-US" smtClean="0"/>
              <a:pPr/>
              <a:t>‹#›</a:t>
            </a:fld>
            <a:endParaRPr lang="en-US" dirty="0"/>
          </a:p>
        </p:txBody>
      </p:sp>
      <p:sp>
        <p:nvSpPr>
          <p:cNvPr id="14" name="Footer Placeholder 13"/>
          <p:cNvSpPr>
            <a:spLocks noGrp="1"/>
          </p:cNvSpPr>
          <p:nvPr>
            <p:ph type="ftr" sz="quarter" idx="17"/>
          </p:nvPr>
        </p:nvSpPr>
        <p:spPr/>
        <p:txBody>
          <a:bodyPr rtlCol="0"/>
          <a:lstStyle/>
          <a:p>
            <a:endParaRPr lang="en-US" dirty="0"/>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11/8/2011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11/8/2011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11/8/2011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Date Placeholder 11"/>
          <p:cNvSpPr>
            <a:spLocks noGrp="1"/>
          </p:cNvSpPr>
          <p:nvPr>
            <p:ph type="dt" sz="half" idx="10"/>
          </p:nvPr>
        </p:nvSpPr>
        <p:spPr>
          <a:xfrm>
            <a:off x="6248400" y="6248400"/>
            <a:ext cx="2667000" cy="365125"/>
          </a:xfrm>
        </p:spPr>
        <p:txBody>
          <a:bodyPr rtlCol="0"/>
          <a:lstStyle/>
          <a:p>
            <a:fld id="{1D8BD707-D9CF-40AE-B4C6-C98DA3205C09}" type="datetimeFigureOut">
              <a:rPr lang="en-US" smtClean="0"/>
              <a:pPr/>
              <a:t>11/8/2011</a:t>
            </a:fld>
            <a:endParaRPr lang="en-US" dirty="0"/>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B6F15528-21DE-4FAA-801E-634DDDAF4B2B}" type="slidenum">
              <a:rPr lang="en-US" smtClean="0"/>
              <a:pPr/>
              <a:t>‹#›</a:t>
            </a:fld>
            <a:endParaRPr lang="en-US" dirty="0"/>
          </a:p>
        </p:txBody>
      </p:sp>
      <p:sp>
        <p:nvSpPr>
          <p:cNvPr id="14" name="Footer Placeholder 13"/>
          <p:cNvSpPr>
            <a:spLocks noGrp="1"/>
          </p:cNvSpPr>
          <p:nvPr>
            <p:ph type="ftr" sz="quarter" idx="12"/>
          </p:nvPr>
        </p:nvSpPr>
        <p:spPr>
          <a:xfrm>
            <a:off x="1600200" y="6248206"/>
            <a:ext cx="4572000" cy="365125"/>
          </a:xfrm>
        </p:spPr>
        <p:txBody>
          <a:bodyPr rtlCol="0"/>
          <a:lstStyle/>
          <a:p>
            <a:endParaRPr lang="en-US" dirty="0"/>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dirty="0"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11/8/2011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1D8BD707-D9CF-40AE-B4C6-C98DA3205C09}" type="datetimeFigureOut">
              <a:rPr lang="en-US" smtClean="0"/>
              <a:pPr/>
              <a:t>11/8/2011</a:t>
            </a:fld>
            <a:endParaRPr lang="en-US" dirty="0"/>
          </a:p>
        </p:txBody>
      </p:sp>
      <p:sp>
        <p:nvSpPr>
          <p:cNvPr id="5" name="Footer Placeholder 4"/>
          <p:cNvSpPr>
            <a:spLocks noGrp="1"/>
          </p:cNvSpPr>
          <p:nvPr>
            <p:ph type="ftr" sz="quarter" idx="11"/>
          </p:nvPr>
        </p:nvSpPr>
        <p:spPr>
          <a:xfrm>
            <a:off x="457201" y="6248207"/>
            <a:ext cx="5573483" cy="365125"/>
          </a:xfrm>
        </p:spPr>
        <p:txBody>
          <a:bodyPr/>
          <a:lstStyle/>
          <a:p>
            <a:endParaRPr lang="en-US" dirty="0"/>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6" name="Slide Number Placeholder 5"/>
          <p:cNvSpPr>
            <a:spLocks noGrp="1"/>
          </p:cNvSpPr>
          <p:nvPr>
            <p:ph type="sldNum" sz="quarter" idx="12"/>
          </p:nvPr>
        </p:nvSpPr>
        <p:spPr>
          <a:xfrm rot="5400000">
            <a:off x="5989638" y="144462"/>
            <a:ext cx="533400" cy="244476"/>
          </a:xfrm>
        </p:spPr>
        <p:txBody>
          <a:bodyPr/>
          <a:lstStyle/>
          <a:p>
            <a:fld id="{B6F15528-21DE-4FAA-801E-634DDDAF4B2B}"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1D8BD707-D9CF-40AE-B4C6-C98DA3205C09}" type="datetimeFigureOut">
              <a:rPr lang="en-US" smtClean="0"/>
              <a:pPr/>
              <a:t>11/8/2011</a:t>
            </a:fld>
            <a:endParaRPr lang="en-US" dirty="0"/>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historyguide.org/earlymod/lecture3c.html"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Renaissance</a:t>
            </a:r>
            <a:br>
              <a:rPr lang="en-GB" dirty="0" smtClean="0"/>
            </a:br>
            <a:r>
              <a:rPr lang="en-GB" sz="3200" dirty="0" smtClean="0"/>
              <a:t>overview</a:t>
            </a:r>
            <a:endParaRPr lang="en-GB" dirty="0"/>
          </a:p>
        </p:txBody>
      </p:sp>
      <p:sp>
        <p:nvSpPr>
          <p:cNvPr id="3" name="Subtitle 2"/>
          <p:cNvSpPr>
            <a:spLocks noGrp="1"/>
          </p:cNvSpPr>
          <p:nvPr>
            <p:ph type="subTitle" idx="1"/>
          </p:nvPr>
        </p:nvSpPr>
        <p:spPr/>
        <p:txBody>
          <a:bodyPr>
            <a:normAutofit fontScale="92500"/>
          </a:bodyPr>
          <a:lstStyle/>
          <a:p>
            <a:r>
              <a:rPr lang="en-GB" sz="3600" dirty="0" smtClean="0"/>
              <a:t>Fourteenth to seventeenth centuries</a:t>
            </a:r>
            <a:endParaRPr lang="en-GB" sz="36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overview: </a:t>
            </a:r>
            <a:endParaRPr lang="en-GB" dirty="0"/>
          </a:p>
        </p:txBody>
      </p:sp>
      <p:sp>
        <p:nvSpPr>
          <p:cNvPr id="6" name="Text Placeholder 5"/>
          <p:cNvSpPr>
            <a:spLocks noGrp="1"/>
          </p:cNvSpPr>
          <p:nvPr>
            <p:ph type="body" idx="2"/>
          </p:nvPr>
        </p:nvSpPr>
        <p:spPr/>
        <p:txBody>
          <a:bodyPr/>
          <a:lstStyle/>
          <a:p>
            <a:endParaRPr lang="en-GB" dirty="0"/>
          </a:p>
        </p:txBody>
      </p:sp>
      <p:sp>
        <p:nvSpPr>
          <p:cNvPr id="5" name="Content Placeholder 4"/>
          <p:cNvSpPr>
            <a:spLocks noGrp="1"/>
          </p:cNvSpPr>
          <p:nvPr>
            <p:ph sz="quarter" idx="1"/>
          </p:nvPr>
        </p:nvSpPr>
        <p:spPr>
          <a:xfrm>
            <a:off x="2362200" y="1752600"/>
            <a:ext cx="6400800" cy="4724400"/>
          </a:xfrm>
        </p:spPr>
        <p:txBody>
          <a:bodyPr>
            <a:normAutofit fontScale="92500" lnSpcReduction="10000"/>
          </a:bodyPr>
          <a:lstStyle/>
          <a:p>
            <a:r>
              <a:rPr lang="en-GB" dirty="0" smtClean="0"/>
              <a:t>The importance of court culture</a:t>
            </a:r>
          </a:p>
          <a:p>
            <a:r>
              <a:rPr lang="en-GB" dirty="0" smtClean="0"/>
              <a:t>The cult of celebrity </a:t>
            </a:r>
          </a:p>
          <a:p>
            <a:r>
              <a:rPr lang="en-GB" dirty="0" smtClean="0"/>
              <a:t>Britain as a European and Colonial Power</a:t>
            </a:r>
          </a:p>
          <a:p>
            <a:r>
              <a:rPr lang="en-GB" dirty="0" smtClean="0"/>
              <a:t>The role of, and responses to, censorship</a:t>
            </a:r>
          </a:p>
          <a:p>
            <a:r>
              <a:rPr lang="en-GB" dirty="0" smtClean="0"/>
              <a:t>The Civil War (1642-1651)</a:t>
            </a:r>
          </a:p>
          <a:p>
            <a:pPr lvl="1"/>
            <a:r>
              <a:rPr lang="en-GB" sz="2200" dirty="0" smtClean="0"/>
              <a:t>Roundheads / cavaliers; parliamentarians / royalists (Charles I &amp; II)</a:t>
            </a:r>
          </a:p>
          <a:p>
            <a:pPr lvl="1"/>
            <a:r>
              <a:rPr lang="en-GB" sz="2200" dirty="0" smtClean="0"/>
              <a:t>Restoration (1660) of Charles II</a:t>
            </a:r>
          </a:p>
          <a:p>
            <a:r>
              <a:rPr lang="en-GB" dirty="0" smtClean="0"/>
              <a:t>The relation of form to meaning</a:t>
            </a:r>
          </a:p>
          <a:p>
            <a:r>
              <a:rPr lang="en-GB" dirty="0" smtClean="0"/>
              <a:t>Religious controversy</a:t>
            </a:r>
          </a:p>
          <a:p>
            <a:r>
              <a:rPr lang="en-GB" dirty="0" smtClean="0"/>
              <a:t>Gender and power </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685800"/>
          </a:xfrm>
        </p:spPr>
        <p:txBody>
          <a:bodyPr>
            <a:normAutofit fontScale="90000"/>
          </a:bodyPr>
          <a:lstStyle/>
          <a:p>
            <a:pPr algn="ctr"/>
            <a:r>
              <a:rPr lang="en-GB" dirty="0" smtClean="0"/>
              <a:t>Lectures schedule </a:t>
            </a:r>
            <a:endParaRPr lang="en-GB" dirty="0"/>
          </a:p>
        </p:txBody>
      </p:sp>
      <p:sp>
        <p:nvSpPr>
          <p:cNvPr id="3" name="Content Placeholder 2"/>
          <p:cNvSpPr>
            <a:spLocks noGrp="1"/>
          </p:cNvSpPr>
          <p:nvPr>
            <p:ph sz="quarter" idx="1"/>
          </p:nvPr>
        </p:nvSpPr>
        <p:spPr>
          <a:xfrm>
            <a:off x="457200" y="1524000"/>
            <a:ext cx="8382000" cy="4953000"/>
          </a:xfrm>
        </p:spPr>
        <p:txBody>
          <a:bodyPr>
            <a:normAutofit/>
          </a:bodyPr>
          <a:lstStyle/>
          <a:p>
            <a:pPr>
              <a:buNone/>
            </a:pPr>
            <a:r>
              <a:rPr lang="en-GB" sz="2400" dirty="0" smtClean="0"/>
              <a:t>Week 1: Introduction 	Literary Theory</a:t>
            </a:r>
          </a:p>
          <a:p>
            <a:pPr>
              <a:buNone/>
            </a:pPr>
            <a:r>
              <a:rPr lang="en-GB" sz="2400" dirty="0" smtClean="0"/>
              <a:t>Week 2: Sidney	</a:t>
            </a:r>
            <a:r>
              <a:rPr lang="en-GB" sz="2400" i="1" dirty="0" err="1" smtClean="0"/>
              <a:t>Astrophil</a:t>
            </a:r>
            <a:r>
              <a:rPr lang="en-GB" sz="2400" i="1" dirty="0" smtClean="0"/>
              <a:t> &amp; </a:t>
            </a:r>
            <a:r>
              <a:rPr lang="en-GB" sz="2400" i="1" dirty="0" err="1" smtClean="0"/>
              <a:t>Stella</a:t>
            </a:r>
            <a:r>
              <a:rPr lang="en-GB" sz="2400" dirty="0" err="1" smtClean="0"/>
              <a:t>;</a:t>
            </a:r>
            <a:r>
              <a:rPr lang="en-GB" sz="2400" i="1" dirty="0" err="1" smtClean="0"/>
              <a:t>The</a:t>
            </a:r>
            <a:r>
              <a:rPr lang="en-GB" sz="2400" i="1" dirty="0" smtClean="0"/>
              <a:t> Defence of </a:t>
            </a:r>
            <a:r>
              <a:rPr lang="en-GB" sz="2400" i="1" dirty="0" err="1" smtClean="0"/>
              <a:t>Poesie</a:t>
            </a:r>
            <a:endParaRPr lang="en-GB" sz="2400" i="1" dirty="0" smtClean="0"/>
          </a:p>
          <a:p>
            <a:pPr>
              <a:buNone/>
            </a:pPr>
            <a:r>
              <a:rPr lang="en-GB" sz="2400" dirty="0" smtClean="0"/>
              <a:t>Week 3: Spenser 	</a:t>
            </a:r>
            <a:r>
              <a:rPr lang="en-GB" sz="2400" i="1" dirty="0" smtClean="0"/>
              <a:t>Faerie Queen </a:t>
            </a:r>
            <a:r>
              <a:rPr lang="en-GB" sz="2400" dirty="0" smtClean="0"/>
              <a:t>Book 1</a:t>
            </a:r>
          </a:p>
          <a:p>
            <a:pPr>
              <a:buNone/>
            </a:pPr>
            <a:r>
              <a:rPr lang="en-GB" sz="2400" dirty="0" smtClean="0"/>
              <a:t>Week 4: Spenser 	</a:t>
            </a:r>
            <a:r>
              <a:rPr lang="en-GB" sz="2400" i="1" dirty="0" smtClean="0"/>
              <a:t>Faerie Queen </a:t>
            </a:r>
            <a:r>
              <a:rPr lang="en-GB" sz="2400" dirty="0" smtClean="0"/>
              <a:t>Books II and III</a:t>
            </a:r>
          </a:p>
          <a:p>
            <a:pPr>
              <a:buNone/>
            </a:pPr>
            <a:r>
              <a:rPr lang="en-GB" sz="2400" dirty="0" smtClean="0"/>
              <a:t>Week 5: Shakespeare	</a:t>
            </a:r>
            <a:r>
              <a:rPr lang="en-GB" sz="2400" i="1" dirty="0" smtClean="0"/>
              <a:t>King Lear </a:t>
            </a:r>
          </a:p>
          <a:p>
            <a:pPr>
              <a:buNone/>
            </a:pPr>
            <a:r>
              <a:rPr lang="en-GB" sz="2400" dirty="0" smtClean="0"/>
              <a:t>Week 6: Milton	</a:t>
            </a:r>
            <a:r>
              <a:rPr lang="en-GB" sz="2400" i="1" dirty="0" smtClean="0"/>
              <a:t>Nativity Ode </a:t>
            </a:r>
            <a:r>
              <a:rPr lang="en-GB" sz="2400" dirty="0" smtClean="0"/>
              <a:t>&amp; Bibliographical session</a:t>
            </a:r>
          </a:p>
          <a:p>
            <a:pPr>
              <a:buNone/>
            </a:pPr>
            <a:r>
              <a:rPr lang="en-GB" sz="2400" dirty="0" smtClean="0"/>
              <a:t>Week 7: Milton	</a:t>
            </a:r>
            <a:r>
              <a:rPr lang="en-GB" sz="2400" i="1" dirty="0" err="1" smtClean="0"/>
              <a:t>L’Allegro</a:t>
            </a:r>
            <a:r>
              <a:rPr lang="en-GB" sz="2400" dirty="0" smtClean="0"/>
              <a:t> &amp; </a:t>
            </a:r>
            <a:r>
              <a:rPr lang="en-GB" sz="2400" i="1" dirty="0" smtClean="0"/>
              <a:t>Il </a:t>
            </a:r>
            <a:r>
              <a:rPr lang="en-GB" sz="2400" i="1" dirty="0" err="1" smtClean="0"/>
              <a:t>Penseroso</a:t>
            </a:r>
            <a:endParaRPr lang="en-GB" sz="2400" i="1" dirty="0" smtClean="0"/>
          </a:p>
          <a:p>
            <a:pPr>
              <a:buNone/>
            </a:pPr>
            <a:r>
              <a:rPr lang="en-GB" sz="2400" dirty="0" smtClean="0"/>
              <a:t>Week 8: Milton	</a:t>
            </a:r>
            <a:r>
              <a:rPr lang="en-GB" sz="2400" i="1" dirty="0" smtClean="0"/>
              <a:t>Doctrine of Discipline and Divorce </a:t>
            </a:r>
          </a:p>
          <a:p>
            <a:pPr>
              <a:buNone/>
            </a:pPr>
            <a:r>
              <a:rPr lang="en-GB" sz="2400" dirty="0" smtClean="0"/>
              <a:t>Week 9: Milton	</a:t>
            </a:r>
            <a:r>
              <a:rPr lang="en-GB" sz="2400" i="1" dirty="0" err="1" smtClean="0"/>
              <a:t>Comus</a:t>
            </a:r>
            <a:r>
              <a:rPr lang="en-GB" sz="2400" dirty="0" smtClean="0"/>
              <a:t> </a:t>
            </a:r>
          </a:p>
          <a:p>
            <a:pPr>
              <a:buNone/>
            </a:pPr>
            <a:r>
              <a:rPr lang="en-GB" sz="2400" dirty="0" smtClean="0"/>
              <a:t>Week 10 Milton 	</a:t>
            </a:r>
            <a:r>
              <a:rPr lang="en-GB" sz="2400" i="1" dirty="0" err="1" smtClean="0"/>
              <a:t>Areopagitica</a:t>
            </a:r>
            <a:endParaRPr lang="en-GB" sz="2400" i="1"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Assessments </a:t>
            </a:r>
            <a:endParaRPr lang="en-GB" dirty="0"/>
          </a:p>
        </p:txBody>
      </p:sp>
      <p:sp>
        <p:nvSpPr>
          <p:cNvPr id="3" name="Content Placeholder 2"/>
          <p:cNvSpPr>
            <a:spLocks noGrp="1"/>
          </p:cNvSpPr>
          <p:nvPr>
            <p:ph sz="quarter" idx="1"/>
          </p:nvPr>
        </p:nvSpPr>
        <p:spPr>
          <a:xfrm>
            <a:off x="612648" y="1981200"/>
            <a:ext cx="8153400" cy="4114800"/>
          </a:xfrm>
        </p:spPr>
        <p:txBody>
          <a:bodyPr/>
          <a:lstStyle/>
          <a:p>
            <a:r>
              <a:rPr lang="en-GB" dirty="0" smtClean="0"/>
              <a:t>1 x essay 2000 / 2500 words (40%)</a:t>
            </a:r>
          </a:p>
          <a:p>
            <a:r>
              <a:rPr lang="en-GB" dirty="0" smtClean="0"/>
              <a:t>1ooo word bibliographical exercise (1o%)</a:t>
            </a:r>
          </a:p>
          <a:p>
            <a:r>
              <a:rPr lang="en-GB" dirty="0" smtClean="0"/>
              <a:t>1 x 1.5 hour exam (50%)</a:t>
            </a:r>
          </a:p>
          <a:p>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304800"/>
            <a:ext cx="8153400" cy="838200"/>
          </a:xfrm>
        </p:spPr>
        <p:txBody>
          <a:bodyPr>
            <a:normAutofit fontScale="90000"/>
          </a:bodyPr>
          <a:lstStyle/>
          <a:p>
            <a:pPr algn="ctr"/>
            <a:r>
              <a:rPr lang="en-US" dirty="0" smtClean="0"/>
              <a:t>Current critical approaches to history</a:t>
            </a:r>
            <a:endParaRPr lang="en-GB" dirty="0"/>
          </a:p>
        </p:txBody>
      </p:sp>
      <p:sp>
        <p:nvSpPr>
          <p:cNvPr id="3" name="Content Placeholder 2"/>
          <p:cNvSpPr>
            <a:spLocks noGrp="1"/>
          </p:cNvSpPr>
          <p:nvPr>
            <p:ph sz="quarter" idx="1"/>
          </p:nvPr>
        </p:nvSpPr>
        <p:spPr>
          <a:xfrm>
            <a:off x="612648" y="1828800"/>
            <a:ext cx="8153400" cy="4800600"/>
          </a:xfrm>
        </p:spPr>
        <p:txBody>
          <a:bodyPr>
            <a:normAutofit fontScale="85000" lnSpcReduction="10000"/>
          </a:bodyPr>
          <a:lstStyle/>
          <a:p>
            <a:pPr>
              <a:buNone/>
            </a:pPr>
            <a:r>
              <a:rPr lang="en-US" sz="2800" dirty="0" smtClean="0"/>
              <a:t>	1. Literary texts are universal, they transcend history</a:t>
            </a:r>
            <a:r>
              <a:rPr lang="en-AU" sz="2800" dirty="0" smtClean="0"/>
              <a:t> (</a:t>
            </a:r>
            <a:r>
              <a:rPr lang="en-US" sz="2800" i="1" dirty="0" smtClean="0"/>
              <a:t>New criticism, or Formalism</a:t>
            </a:r>
            <a:r>
              <a:rPr lang="en-US" sz="2800" dirty="0" smtClean="0"/>
              <a:t>)</a:t>
            </a:r>
          </a:p>
          <a:p>
            <a:pPr>
              <a:buNone/>
            </a:pPr>
            <a:endParaRPr lang="en-US" sz="1600" dirty="0" smtClean="0"/>
          </a:p>
          <a:p>
            <a:pPr>
              <a:buNone/>
            </a:pPr>
            <a:r>
              <a:rPr lang="en-US" sz="2800" dirty="0" smtClean="0"/>
              <a:t>	2. Historical context is essential to a proper understanding of the text</a:t>
            </a:r>
            <a:r>
              <a:rPr lang="en-AU" sz="2800" dirty="0" smtClean="0"/>
              <a:t> (</a:t>
            </a:r>
            <a:r>
              <a:rPr lang="en-US" sz="2800" i="1" dirty="0" smtClean="0"/>
              <a:t>Background criticism</a:t>
            </a:r>
            <a:r>
              <a:rPr lang="en-US" sz="2800" dirty="0" smtClean="0"/>
              <a:t>)</a:t>
            </a:r>
          </a:p>
          <a:p>
            <a:pPr>
              <a:buNone/>
            </a:pPr>
            <a:endParaRPr lang="en-US" sz="1900" dirty="0" smtClean="0"/>
          </a:p>
          <a:p>
            <a:pPr>
              <a:buNone/>
            </a:pPr>
            <a:r>
              <a:rPr lang="en-US" sz="2800" dirty="0" smtClean="0"/>
              <a:t>	3. Literary texts help us to understand the historical moment in which they are set</a:t>
            </a:r>
            <a:r>
              <a:rPr lang="en-AU" sz="2800" dirty="0" smtClean="0"/>
              <a:t> (</a:t>
            </a:r>
            <a:r>
              <a:rPr lang="en-US" sz="2800" i="1" dirty="0" smtClean="0"/>
              <a:t>Historicism</a:t>
            </a:r>
            <a:r>
              <a:rPr lang="en-US" sz="2800" dirty="0" smtClean="0"/>
              <a:t> or </a:t>
            </a:r>
            <a:r>
              <a:rPr lang="en-US" sz="2800" i="1" dirty="0" err="1" smtClean="0"/>
              <a:t>reflectionist</a:t>
            </a:r>
            <a:r>
              <a:rPr lang="en-US" sz="2800" i="1" dirty="0" smtClean="0"/>
              <a:t> criticism</a:t>
            </a:r>
            <a:r>
              <a:rPr lang="en-US" sz="2800" dirty="0" smtClean="0"/>
              <a:t>)</a:t>
            </a:r>
          </a:p>
          <a:p>
            <a:pPr>
              <a:buNone/>
            </a:pPr>
            <a:endParaRPr lang="en-US" sz="1900" dirty="0" smtClean="0"/>
          </a:p>
          <a:p>
            <a:pPr>
              <a:buNone/>
            </a:pPr>
            <a:r>
              <a:rPr lang="en-US" sz="2800" dirty="0" smtClean="0"/>
              <a:t>	4. Literary texts are implicitly bound up with other discourses and rhetorical structures</a:t>
            </a:r>
            <a:r>
              <a:rPr lang="en-AU" sz="2800" dirty="0" smtClean="0"/>
              <a:t> (</a:t>
            </a:r>
            <a:r>
              <a:rPr lang="en-US" sz="2800" i="1" dirty="0" smtClean="0"/>
              <a:t>New historicism</a:t>
            </a:r>
            <a:r>
              <a:rPr lang="en-US" sz="2800" dirty="0" smtClean="0"/>
              <a:t> and </a:t>
            </a:r>
            <a:r>
              <a:rPr lang="en-US" sz="2800" i="1" dirty="0" smtClean="0"/>
              <a:t>Cultural materialism</a:t>
            </a:r>
            <a:r>
              <a:rPr lang="en-US" sz="2800" dirty="0" smtClean="0"/>
              <a:t>)</a:t>
            </a:r>
            <a:r>
              <a:rPr lang="en-AU" sz="2800" dirty="0" smtClean="0"/>
              <a:t>   </a:t>
            </a:r>
          </a:p>
          <a:p>
            <a:pPr>
              <a:buNone/>
            </a:pPr>
            <a:r>
              <a:rPr lang="en-AU" sz="2800" dirty="0" smtClean="0"/>
              <a:t> 		</a:t>
            </a:r>
            <a:r>
              <a:rPr lang="en-AU" sz="2400" dirty="0" smtClean="0"/>
              <a:t>(Taken from lecture: Dr. </a:t>
            </a:r>
            <a:r>
              <a:rPr lang="en-US" sz="2400" dirty="0" smtClean="0"/>
              <a:t>Johanna Harris, University of Exeter)</a:t>
            </a:r>
            <a:endParaRPr lang="en-US" sz="2800" dirty="0" smtClean="0"/>
          </a:p>
          <a:p>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What is the Renaissance? </a:t>
            </a:r>
            <a:endParaRPr lang="en-GB" dirty="0"/>
          </a:p>
        </p:txBody>
      </p:sp>
      <p:sp>
        <p:nvSpPr>
          <p:cNvPr id="3" name="Content Placeholder 2"/>
          <p:cNvSpPr>
            <a:spLocks noGrp="1"/>
          </p:cNvSpPr>
          <p:nvPr>
            <p:ph sz="quarter" idx="1"/>
          </p:nvPr>
        </p:nvSpPr>
        <p:spPr>
          <a:xfrm>
            <a:off x="381000" y="1828800"/>
            <a:ext cx="8763000" cy="5029200"/>
          </a:xfrm>
        </p:spPr>
        <p:txBody>
          <a:bodyPr>
            <a:normAutofit fontScale="70000" lnSpcReduction="20000"/>
          </a:bodyPr>
          <a:lstStyle/>
          <a:p>
            <a:r>
              <a:rPr lang="en-GB" sz="3100" dirty="0" smtClean="0"/>
              <a:t>‘The great movement which goes by the name of the Renascence’ (Matthew Arnold)</a:t>
            </a:r>
          </a:p>
          <a:p>
            <a:pPr lvl="1"/>
            <a:r>
              <a:rPr lang="en-GB" sz="2900" dirty="0" smtClean="0"/>
              <a:t>‘a series of changing discourses’ (Wynne Davies, 2003, 11)</a:t>
            </a:r>
          </a:p>
          <a:p>
            <a:r>
              <a:rPr lang="en-GB" sz="3100" dirty="0" smtClean="0"/>
              <a:t>‘great[</a:t>
            </a:r>
            <a:r>
              <a:rPr lang="en-GB" sz="3100" dirty="0" err="1" smtClean="0"/>
              <a:t>ness</a:t>
            </a:r>
            <a:r>
              <a:rPr lang="en-GB" sz="3100" dirty="0" smtClean="0"/>
              <a:t>] and a unified artistic ‘movement’ (Arnold, 1965, 172)</a:t>
            </a:r>
          </a:p>
          <a:p>
            <a:r>
              <a:rPr lang="en-GB" sz="3100" dirty="0" smtClean="0"/>
              <a:t>Idea of the ‘rebirth of knowledge’</a:t>
            </a:r>
          </a:p>
          <a:p>
            <a:pPr lvl="1"/>
            <a:r>
              <a:rPr lang="en-GB" sz="3100" dirty="0" smtClean="0"/>
              <a:t>The terminology / </a:t>
            </a:r>
            <a:r>
              <a:rPr lang="en-GB" sz="3100" dirty="0" err="1" smtClean="0"/>
              <a:t>periodisation</a:t>
            </a:r>
            <a:r>
              <a:rPr lang="en-GB" sz="3100" dirty="0" smtClean="0"/>
              <a:t> is subsequent to the period  </a:t>
            </a:r>
          </a:p>
          <a:p>
            <a:r>
              <a:rPr lang="en-GB" sz="3100" dirty="0" smtClean="0"/>
              <a:t>The “Early Modern” period (New Historicism or Cultural Materialism since the 80s – historical / political readings emerge)</a:t>
            </a:r>
          </a:p>
          <a:p>
            <a:r>
              <a:rPr lang="en-GB" sz="3100" dirty="0" smtClean="0"/>
              <a:t>The reigns of: </a:t>
            </a:r>
          </a:p>
          <a:p>
            <a:pPr lvl="1"/>
            <a:r>
              <a:rPr lang="en-GB" sz="2800" dirty="0" smtClean="0"/>
              <a:t>Elizabeth I - 1558; James I - 1603; Charles I - 1625; 1649-60; Charles II - 1660</a:t>
            </a:r>
          </a:p>
          <a:p>
            <a:r>
              <a:rPr lang="en-GB" sz="3100" dirty="0" smtClean="0"/>
              <a:t>A proliferation of classically inspired, humanist literature :</a:t>
            </a:r>
          </a:p>
          <a:p>
            <a:pPr lvl="1"/>
            <a:r>
              <a:rPr lang="en-GB" sz="3100" dirty="0" smtClean="0"/>
              <a:t>“It is not enough for poetry to be beautiful; it must also be pleasing and lead the hearer’s mind wherever it will” Horace (</a:t>
            </a:r>
            <a:r>
              <a:rPr lang="en-GB" sz="3100" i="1" dirty="0" err="1" smtClean="0"/>
              <a:t>Ars</a:t>
            </a:r>
            <a:r>
              <a:rPr lang="en-GB" sz="3100" i="1" dirty="0" smtClean="0"/>
              <a:t> </a:t>
            </a:r>
            <a:r>
              <a:rPr lang="en-GB" sz="3100" i="1" dirty="0" err="1" smtClean="0"/>
              <a:t>Poetica</a:t>
            </a:r>
            <a:r>
              <a:rPr lang="en-GB" sz="3100" i="1" dirty="0" smtClean="0"/>
              <a:t> </a:t>
            </a:r>
            <a:r>
              <a:rPr lang="en-GB" sz="3100" dirty="0" smtClean="0"/>
              <a:t>99ff)</a:t>
            </a:r>
            <a:endParaRPr lang="en-GB" sz="1600" dirty="0" smtClean="0"/>
          </a:p>
          <a:p>
            <a:pPr algn="r">
              <a:buNone/>
            </a:pPr>
            <a:endParaRPr lang="en-GB" sz="2300" dirty="0" smtClean="0"/>
          </a:p>
          <a:p>
            <a:pPr algn="r">
              <a:buNone/>
            </a:pPr>
            <a:r>
              <a:rPr lang="en-GB" sz="2600" dirty="0" smtClean="0"/>
              <a:t>(Wynne-Davies</a:t>
            </a:r>
            <a:r>
              <a:rPr lang="en-GB" sz="2600" dirty="0" smtClean="0"/>
              <a:t>, </a:t>
            </a:r>
            <a:r>
              <a:rPr lang="en-GB" sz="2600" dirty="0" smtClean="0"/>
              <a:t>2003</a:t>
            </a:r>
            <a:r>
              <a:rPr lang="en-GB" sz="2600" dirty="0" smtClean="0"/>
              <a:t>)</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Italian Renaissance </a:t>
            </a:r>
            <a:endParaRPr lang="en-GB" dirty="0"/>
          </a:p>
        </p:txBody>
      </p:sp>
      <p:sp>
        <p:nvSpPr>
          <p:cNvPr id="3" name="Content Placeholder 2"/>
          <p:cNvSpPr>
            <a:spLocks noGrp="1"/>
          </p:cNvSpPr>
          <p:nvPr>
            <p:ph sz="quarter" idx="1"/>
          </p:nvPr>
        </p:nvSpPr>
        <p:spPr>
          <a:xfrm>
            <a:off x="612648" y="1600200"/>
            <a:ext cx="8153400" cy="4953000"/>
          </a:xfrm>
        </p:spPr>
        <p:txBody>
          <a:bodyPr>
            <a:normAutofit fontScale="85000" lnSpcReduction="20000"/>
          </a:bodyPr>
          <a:lstStyle/>
          <a:p>
            <a:r>
              <a:rPr lang="en-GB" dirty="0" smtClean="0"/>
              <a:t>Italy – Florence – 14</a:t>
            </a:r>
            <a:r>
              <a:rPr lang="en-GB" baseline="30000" dirty="0" smtClean="0"/>
              <a:t>th</a:t>
            </a:r>
            <a:r>
              <a:rPr lang="en-GB" dirty="0" smtClean="0"/>
              <a:t> C (the Italian Renaissance)</a:t>
            </a:r>
          </a:p>
          <a:p>
            <a:pPr lvl="1"/>
            <a:r>
              <a:rPr lang="en-GB" dirty="0" smtClean="0"/>
              <a:t> precursor to English Renaissance </a:t>
            </a:r>
          </a:p>
          <a:p>
            <a:pPr lvl="2"/>
            <a:r>
              <a:rPr lang="en-GB" dirty="0" smtClean="0"/>
              <a:t>big literary tradition  and advanced literary criticism</a:t>
            </a:r>
          </a:p>
          <a:p>
            <a:pPr lvl="2"/>
            <a:r>
              <a:rPr lang="en-GB" dirty="0" smtClean="0"/>
              <a:t>Flourishing in courts, universities, academies </a:t>
            </a:r>
          </a:p>
          <a:p>
            <a:r>
              <a:rPr lang="en-GB" dirty="0" smtClean="0"/>
              <a:t>Dante (1265–1321)</a:t>
            </a:r>
            <a:r>
              <a:rPr lang="en-GB" i="1" dirty="0" smtClean="0"/>
              <a:t>The Divine Comedy </a:t>
            </a:r>
          </a:p>
          <a:p>
            <a:pPr lvl="1"/>
            <a:r>
              <a:rPr lang="en-GB" sz="2200" dirty="0" smtClean="0"/>
              <a:t>Greatest literary work in the Italian language</a:t>
            </a:r>
          </a:p>
          <a:p>
            <a:pPr lvl="1"/>
            <a:r>
              <a:rPr lang="en-GB" sz="2200" dirty="0" smtClean="0"/>
              <a:t>describes Dante's journey through Hell (</a:t>
            </a:r>
            <a:r>
              <a:rPr lang="en-GB" sz="2200" i="1" dirty="0" smtClean="0"/>
              <a:t>Inferno</a:t>
            </a:r>
            <a:r>
              <a:rPr lang="en-GB" sz="2200" dirty="0" smtClean="0"/>
              <a:t>), Purgatory (</a:t>
            </a:r>
            <a:r>
              <a:rPr lang="en-GB" sz="2200" i="1" dirty="0" err="1" smtClean="0"/>
              <a:t>Purgatorio</a:t>
            </a:r>
            <a:r>
              <a:rPr lang="en-GB" sz="2200" dirty="0" smtClean="0"/>
              <a:t>), and Paradise (</a:t>
            </a:r>
            <a:r>
              <a:rPr lang="en-GB" sz="2200" i="1" dirty="0" err="1" smtClean="0"/>
              <a:t>Paradiso</a:t>
            </a:r>
            <a:r>
              <a:rPr lang="en-GB" sz="2200" dirty="0" smtClean="0"/>
              <a:t>), guided first by the Roman poet Virgil and then by Beatrice, the subject of his love and of another of his works</a:t>
            </a:r>
          </a:p>
          <a:p>
            <a:pPr lvl="1"/>
            <a:r>
              <a:rPr lang="en-GB" sz="2000" dirty="0" smtClean="0"/>
              <a:t>Style: allegorical didacticism that stressed the moral and symbolic dimensions of literature </a:t>
            </a:r>
            <a:endParaRPr lang="en-GB" sz="2200" dirty="0" smtClean="0"/>
          </a:p>
          <a:p>
            <a:r>
              <a:rPr lang="en-GB" dirty="0" smtClean="0"/>
              <a:t>Francesco Petrarch  (1304-1374)</a:t>
            </a:r>
          </a:p>
          <a:p>
            <a:pPr lvl="1"/>
            <a:r>
              <a:rPr lang="en-GB" sz="2000" dirty="0" smtClean="0"/>
              <a:t>Italian scholar; poet (the sonnet; movement away from religious verse (Latin) to secular verse (and the vernacular)</a:t>
            </a:r>
          </a:p>
          <a:p>
            <a:pPr lvl="1"/>
            <a:r>
              <a:rPr lang="en-GB" sz="2000" dirty="0" smtClean="0"/>
              <a:t>humanist (father of humanism)</a:t>
            </a:r>
          </a:p>
          <a:p>
            <a:pPr lvl="1"/>
            <a:r>
              <a:rPr lang="en-GB" sz="2000" dirty="0" smtClean="0"/>
              <a:t>Discovery of the inner soul </a:t>
            </a:r>
          </a:p>
          <a:p>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28600"/>
            <a:ext cx="8080248" cy="990600"/>
          </a:xfrm>
        </p:spPr>
        <p:txBody>
          <a:bodyPr>
            <a:normAutofit/>
          </a:bodyPr>
          <a:lstStyle/>
          <a:p>
            <a:pPr algn="ctr"/>
            <a:r>
              <a:rPr lang="en-GB" sz="3600" dirty="0" smtClean="0"/>
              <a:t>From Mediaeval to Early Modern</a:t>
            </a:r>
            <a:endParaRPr lang="en-GB" sz="3600" dirty="0"/>
          </a:p>
        </p:txBody>
      </p:sp>
      <p:sp>
        <p:nvSpPr>
          <p:cNvPr id="3" name="Content Placeholder 2"/>
          <p:cNvSpPr>
            <a:spLocks noGrp="1"/>
          </p:cNvSpPr>
          <p:nvPr>
            <p:ph sz="quarter" idx="1"/>
          </p:nvPr>
        </p:nvSpPr>
        <p:spPr>
          <a:xfrm>
            <a:off x="533400" y="1752600"/>
            <a:ext cx="8232648" cy="4343400"/>
          </a:xfrm>
        </p:spPr>
        <p:txBody>
          <a:bodyPr>
            <a:normAutofit fontScale="70000" lnSpcReduction="20000"/>
          </a:bodyPr>
          <a:lstStyle/>
          <a:p>
            <a:pPr lvl="1"/>
            <a:r>
              <a:rPr lang="en-GB" sz="2800" dirty="0" smtClean="0"/>
              <a:t>Middle ages: customary to think symbolically </a:t>
            </a:r>
            <a:endParaRPr lang="en-GB" sz="3200" dirty="0" smtClean="0"/>
          </a:p>
          <a:p>
            <a:pPr lvl="1"/>
            <a:r>
              <a:rPr lang="en-GB" sz="2800" dirty="0" smtClean="0"/>
              <a:t>Early Modern: customary to think </a:t>
            </a:r>
            <a:r>
              <a:rPr lang="en-GB" sz="2800" dirty="0" err="1" smtClean="0"/>
              <a:t>representationally</a:t>
            </a:r>
            <a:endParaRPr lang="en-GB" sz="2800" dirty="0" smtClean="0"/>
          </a:p>
          <a:p>
            <a:pPr lvl="0">
              <a:buNone/>
            </a:pPr>
            <a:r>
              <a:rPr lang="en-GB" dirty="0" smtClean="0"/>
              <a:t>	</a:t>
            </a:r>
          </a:p>
          <a:p>
            <a:pPr>
              <a:buNone/>
            </a:pPr>
            <a:r>
              <a:rPr lang="en-GB" dirty="0" smtClean="0"/>
              <a:t>	‘The emergence of the representational perspective is most obvious in painting, which became increasingly realistic over the next two centuries, but it is equally important in modern philosophy, which became obsessed with analysis of the relationship of mental images created out of sensory experience and physical objects in the external world’</a:t>
            </a:r>
          </a:p>
          <a:p>
            <a:pPr>
              <a:buNone/>
            </a:pPr>
            <a:r>
              <a:rPr lang="en-GB" dirty="0" smtClean="0"/>
              <a:t>							 (Hargrove 1989, 34) 	</a:t>
            </a:r>
          </a:p>
          <a:p>
            <a:pPr>
              <a:buNone/>
            </a:pPr>
            <a:r>
              <a:rPr lang="en-GB" dirty="0" smtClean="0"/>
              <a:t>	“Poesy therefore is an art of imitation, for so Aristotle </a:t>
            </a:r>
            <a:r>
              <a:rPr lang="en-GB" dirty="0" err="1" smtClean="0"/>
              <a:t>termeth</a:t>
            </a:r>
            <a:r>
              <a:rPr lang="en-GB" dirty="0" smtClean="0"/>
              <a:t> it in his word mimesis, that is to say, a representing counterfeiting, or figuring forth – to speak metaphorically, a speaking picture – </a:t>
            </a:r>
            <a:r>
              <a:rPr lang="en-GB" b="1" dirty="0" smtClean="0"/>
              <a:t>with this end, to teach and delight</a:t>
            </a:r>
            <a:r>
              <a:rPr lang="en-GB" dirty="0" smtClean="0"/>
              <a:t>.”</a:t>
            </a:r>
          </a:p>
          <a:p>
            <a:pPr>
              <a:buNone/>
            </a:pPr>
            <a:r>
              <a:rPr lang="en-GB" dirty="0" smtClean="0"/>
              <a:t>					 (Sir Philip Sidney, </a:t>
            </a:r>
            <a:r>
              <a:rPr lang="en-GB" i="1" dirty="0" smtClean="0"/>
              <a:t>Defence of </a:t>
            </a:r>
            <a:r>
              <a:rPr lang="en-GB" i="1" dirty="0" err="1" smtClean="0"/>
              <a:t>Poesie</a:t>
            </a:r>
            <a:r>
              <a:rPr lang="en-GB" dirty="0" smtClean="0"/>
              <a:t>)</a:t>
            </a:r>
          </a:p>
          <a:p>
            <a:pPr lvl="0" algn="just">
              <a:buNone/>
            </a:pPr>
            <a:endParaRPr lang="en-GB" dirty="0" smtClean="0"/>
          </a:p>
          <a:p>
            <a:pPr lvl="0" algn="just">
              <a:buNone/>
            </a:pPr>
            <a:endParaRPr lang="en-GB" dirty="0" smtClean="0"/>
          </a:p>
          <a:p>
            <a:pPr lvl="0" algn="just">
              <a:buNone/>
            </a:pPr>
            <a:endParaRPr lang="en-GB" sz="900" dirty="0" smtClean="0"/>
          </a:p>
          <a:p>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smtClean="0">
                <a:solidFill>
                  <a:schemeClr val="accent1">
                    <a:lumMod val="60000"/>
                    <a:lumOff val="40000"/>
                  </a:schemeClr>
                </a:solidFill>
              </a:rPr>
              <a:t>Start of Modernity</a:t>
            </a:r>
            <a:endParaRPr lang="en-GB" b="1" dirty="0">
              <a:solidFill>
                <a:schemeClr val="accent1">
                  <a:lumMod val="60000"/>
                  <a:lumOff val="40000"/>
                </a:schemeClr>
              </a:solidFill>
            </a:endParaRPr>
          </a:p>
        </p:txBody>
      </p:sp>
      <p:sp>
        <p:nvSpPr>
          <p:cNvPr id="3" name="Content Placeholder 2"/>
          <p:cNvSpPr>
            <a:spLocks noGrp="1"/>
          </p:cNvSpPr>
          <p:nvPr>
            <p:ph sz="quarter" idx="1"/>
          </p:nvPr>
        </p:nvSpPr>
        <p:spPr>
          <a:xfrm>
            <a:off x="304800" y="1600200"/>
            <a:ext cx="4038600" cy="4419600"/>
          </a:xfrm>
        </p:spPr>
        <p:txBody>
          <a:bodyPr>
            <a:normAutofit fontScale="32500" lnSpcReduction="20000"/>
          </a:bodyPr>
          <a:lstStyle/>
          <a:p>
            <a:pPr>
              <a:buNone/>
            </a:pPr>
            <a:endParaRPr lang="en-GB" sz="900" dirty="0" smtClean="0"/>
          </a:p>
          <a:p>
            <a:pPr lvl="1"/>
            <a:r>
              <a:rPr lang="en-GB" sz="6200" dirty="0" smtClean="0"/>
              <a:t>Diminishing authority of the Church – Protestant Reformation</a:t>
            </a:r>
          </a:p>
          <a:p>
            <a:pPr lvl="1"/>
            <a:r>
              <a:rPr lang="en-GB" sz="6200" dirty="0" smtClean="0"/>
              <a:t>Increasing authority of science </a:t>
            </a:r>
          </a:p>
          <a:p>
            <a:pPr lvl="2"/>
            <a:r>
              <a:rPr lang="en-GB" sz="6200" dirty="0" smtClean="0"/>
              <a:t>Copernicus </a:t>
            </a:r>
            <a:r>
              <a:rPr lang="en-GB" sz="6200" i="1" dirty="0" smtClean="0"/>
              <a:t>De </a:t>
            </a:r>
            <a:r>
              <a:rPr lang="en-GB" sz="6200" i="1" dirty="0" err="1" smtClean="0"/>
              <a:t>Revolutionibus</a:t>
            </a:r>
            <a:r>
              <a:rPr lang="en-GB" sz="6200" i="1" dirty="0" smtClean="0"/>
              <a:t> (</a:t>
            </a:r>
            <a:r>
              <a:rPr lang="en-GB" sz="6200" dirty="0" smtClean="0"/>
              <a:t>1543)</a:t>
            </a:r>
          </a:p>
          <a:p>
            <a:pPr lvl="2"/>
            <a:r>
              <a:rPr lang="en-GB" sz="6200" dirty="0" err="1" smtClean="0"/>
              <a:t>Gallileo</a:t>
            </a:r>
            <a:r>
              <a:rPr lang="en-GB" sz="6200" dirty="0" smtClean="0"/>
              <a:t> (earth as orbiting the sun)</a:t>
            </a:r>
          </a:p>
          <a:p>
            <a:pPr lvl="1"/>
            <a:r>
              <a:rPr lang="en-GB" sz="6200" dirty="0" smtClean="0"/>
              <a:t>Increasing power of state / growth of royal power</a:t>
            </a:r>
          </a:p>
          <a:p>
            <a:pPr lvl="1"/>
            <a:r>
              <a:rPr lang="en-GB" sz="6200" dirty="0" smtClean="0"/>
              <a:t>Printing Press (Gutenberg 1451)</a:t>
            </a:r>
          </a:p>
          <a:p>
            <a:pPr lvl="1"/>
            <a:r>
              <a:rPr lang="en-GB" sz="6200" dirty="0" smtClean="0"/>
              <a:t>Urbanisation </a:t>
            </a:r>
          </a:p>
          <a:p>
            <a:pPr lvl="1"/>
            <a:r>
              <a:rPr lang="en-GB" sz="6200" dirty="0" smtClean="0"/>
              <a:t>The rise of individualism – the personal as political </a:t>
            </a:r>
          </a:p>
        </p:txBody>
      </p:sp>
      <p:sp>
        <p:nvSpPr>
          <p:cNvPr id="4" name="Content Placeholder 3"/>
          <p:cNvSpPr>
            <a:spLocks noGrp="1"/>
          </p:cNvSpPr>
          <p:nvPr>
            <p:ph sz="quarter" idx="2"/>
          </p:nvPr>
        </p:nvSpPr>
        <p:spPr>
          <a:xfrm>
            <a:off x="4495800" y="1828799"/>
            <a:ext cx="4267200" cy="4724401"/>
          </a:xfrm>
        </p:spPr>
        <p:txBody>
          <a:bodyPr>
            <a:normAutofit fontScale="32500" lnSpcReduction="20000"/>
          </a:bodyPr>
          <a:lstStyle/>
          <a:p>
            <a:r>
              <a:rPr lang="en-GB" sz="6200" dirty="0" smtClean="0"/>
              <a:t>Descartes  </a:t>
            </a:r>
          </a:p>
          <a:p>
            <a:r>
              <a:rPr lang="en-GB" sz="6200" dirty="0" smtClean="0"/>
              <a:t>Machiavelli </a:t>
            </a:r>
          </a:p>
          <a:p>
            <a:r>
              <a:rPr lang="en-GB" sz="6200" dirty="0" smtClean="0"/>
              <a:t>Erasmus (1466-1536)</a:t>
            </a:r>
          </a:p>
          <a:p>
            <a:pPr lvl="1"/>
            <a:r>
              <a:rPr lang="en-GB" sz="4900" dirty="0" smtClean="0"/>
              <a:t>Educational revolution</a:t>
            </a:r>
          </a:p>
          <a:p>
            <a:pPr lvl="1"/>
            <a:r>
              <a:rPr lang="en-GB" sz="4900" i="1" dirty="0" smtClean="0"/>
              <a:t>The Praise of Folly</a:t>
            </a:r>
          </a:p>
          <a:p>
            <a:r>
              <a:rPr lang="en-GB" sz="6200" dirty="0" smtClean="0"/>
              <a:t>Sir Thomas More (1478-1535)</a:t>
            </a:r>
          </a:p>
          <a:p>
            <a:pPr lvl="1"/>
            <a:r>
              <a:rPr lang="en-GB" sz="4900" i="1" dirty="0" smtClean="0"/>
              <a:t>Utopia</a:t>
            </a:r>
            <a:r>
              <a:rPr lang="en-GB" sz="4900" dirty="0" smtClean="0"/>
              <a:t> </a:t>
            </a:r>
          </a:p>
          <a:p>
            <a:pPr lvl="2"/>
            <a:r>
              <a:rPr lang="en-GB" sz="4900" dirty="0" smtClean="0"/>
              <a:t>All things held in common for the public good </a:t>
            </a:r>
          </a:p>
          <a:p>
            <a:pPr lvl="2"/>
            <a:r>
              <a:rPr lang="en-GB" sz="4900" dirty="0" smtClean="0"/>
              <a:t>Regulated life</a:t>
            </a:r>
          </a:p>
          <a:p>
            <a:endParaRPr lang="en-GB" dirty="0" smtClean="0"/>
          </a:p>
          <a:p>
            <a:endParaRPr lang="en-GB" dirty="0" smtClean="0">
              <a:solidFill>
                <a:schemeClr val="accent1">
                  <a:lumMod val="50000"/>
                </a:schemeClr>
              </a:solidFill>
            </a:endParaRPr>
          </a:p>
          <a:p>
            <a:pPr>
              <a:buNone/>
            </a:pPr>
            <a:r>
              <a:rPr lang="en-GB" sz="4300" dirty="0" smtClean="0">
                <a:solidFill>
                  <a:schemeClr val="accent1">
                    <a:lumMod val="50000"/>
                  </a:schemeClr>
                </a:solidFill>
              </a:rPr>
              <a:t>	Brian Vickers, English Renaissance Literary Criticism (Oxford: </a:t>
            </a:r>
            <a:r>
              <a:rPr lang="en-GB" sz="4300" dirty="0" err="1" smtClean="0">
                <a:solidFill>
                  <a:schemeClr val="accent1">
                    <a:lumMod val="50000"/>
                  </a:schemeClr>
                </a:solidFill>
              </a:rPr>
              <a:t>Clarenden</a:t>
            </a:r>
            <a:r>
              <a:rPr lang="en-GB" sz="4300" dirty="0" smtClean="0">
                <a:solidFill>
                  <a:schemeClr val="accent1">
                    <a:lumMod val="50000"/>
                  </a:schemeClr>
                </a:solidFill>
              </a:rPr>
              <a:t>, 1999)</a:t>
            </a:r>
            <a:endParaRPr lang="en-GB" sz="4300" dirty="0" smtClean="0"/>
          </a:p>
          <a:p>
            <a:pPr marL="320040" lvl="1" indent="-320040">
              <a:spcBef>
                <a:spcPts val="700"/>
              </a:spcBef>
              <a:buClr>
                <a:schemeClr val="accent2"/>
              </a:buClr>
              <a:buSzPct val="60000"/>
              <a:buNone/>
            </a:pPr>
            <a:r>
              <a:rPr lang="en-GB" sz="4300" dirty="0" smtClean="0">
                <a:solidFill>
                  <a:schemeClr val="accent2">
                    <a:lumMod val="50000"/>
                  </a:schemeClr>
                </a:solidFill>
              </a:rPr>
              <a:t>	Bertrand Russell, </a:t>
            </a:r>
            <a:r>
              <a:rPr lang="en-GB" sz="4300" i="1" dirty="0" smtClean="0">
                <a:solidFill>
                  <a:schemeClr val="accent2">
                    <a:lumMod val="50000"/>
                  </a:schemeClr>
                </a:solidFill>
              </a:rPr>
              <a:t>History of Western Philosophy , </a:t>
            </a:r>
            <a:r>
              <a:rPr lang="en-GB" sz="4300" dirty="0" smtClean="0">
                <a:solidFill>
                  <a:schemeClr val="accent2">
                    <a:lumMod val="50000"/>
                  </a:schemeClr>
                </a:solidFill>
              </a:rPr>
              <a:t>2</a:t>
            </a:r>
            <a:r>
              <a:rPr lang="en-GB" sz="4300" baseline="30000" dirty="0" smtClean="0">
                <a:solidFill>
                  <a:schemeClr val="accent2">
                    <a:lumMod val="50000"/>
                  </a:schemeClr>
                </a:solidFill>
              </a:rPr>
              <a:t>nd</a:t>
            </a:r>
            <a:r>
              <a:rPr lang="en-GB" sz="4300" dirty="0" smtClean="0">
                <a:solidFill>
                  <a:schemeClr val="accent2">
                    <a:lumMod val="50000"/>
                  </a:schemeClr>
                </a:solidFill>
              </a:rPr>
              <a:t> </a:t>
            </a:r>
            <a:r>
              <a:rPr lang="en-GB" sz="4300" dirty="0" err="1" smtClean="0">
                <a:solidFill>
                  <a:schemeClr val="accent2">
                    <a:lumMod val="50000"/>
                  </a:schemeClr>
                </a:solidFill>
              </a:rPr>
              <a:t>Edn</a:t>
            </a:r>
            <a:r>
              <a:rPr lang="en-GB" sz="4300" dirty="0" smtClean="0">
                <a:solidFill>
                  <a:schemeClr val="accent2">
                    <a:lumMod val="50000"/>
                  </a:schemeClr>
                </a:solidFill>
              </a:rPr>
              <a:t>. (London: Routledge, 1961, 1991)</a:t>
            </a:r>
            <a:endParaRPr lang="en-GB" sz="37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Protestant Reformation</a:t>
            </a:r>
            <a:endParaRPr lang="en-GB" dirty="0"/>
          </a:p>
        </p:txBody>
      </p:sp>
      <p:sp>
        <p:nvSpPr>
          <p:cNvPr id="3" name="Content Placeholder 2"/>
          <p:cNvSpPr>
            <a:spLocks noGrp="1"/>
          </p:cNvSpPr>
          <p:nvPr>
            <p:ph sz="quarter" idx="1"/>
          </p:nvPr>
        </p:nvSpPr>
        <p:spPr>
          <a:xfrm>
            <a:off x="304800" y="1676400"/>
            <a:ext cx="8461248" cy="4953000"/>
          </a:xfrm>
        </p:spPr>
        <p:txBody>
          <a:bodyPr>
            <a:noAutofit/>
          </a:bodyPr>
          <a:lstStyle/>
          <a:p>
            <a:r>
              <a:rPr lang="en-GB" sz="2000" dirty="0" smtClean="0"/>
              <a:t>Dissatisfaction with the Church </a:t>
            </a:r>
          </a:p>
          <a:p>
            <a:pPr lvl="1">
              <a:lnSpc>
                <a:spcPct val="110000"/>
              </a:lnSpc>
              <a:spcBef>
                <a:spcPts val="0"/>
              </a:spcBef>
              <a:buNone/>
            </a:pPr>
            <a:endParaRPr lang="en-GB" sz="700" dirty="0" smtClean="0"/>
          </a:p>
          <a:p>
            <a:pPr lvl="1">
              <a:lnSpc>
                <a:spcPct val="110000"/>
              </a:lnSpc>
              <a:spcBef>
                <a:spcPts val="0"/>
              </a:spcBef>
            </a:pPr>
            <a:r>
              <a:rPr lang="en-GB" sz="2000" dirty="0" smtClean="0"/>
              <a:t>Increasing emphasis on ritual / idolatry (artificial / natural ‘signs’)</a:t>
            </a:r>
          </a:p>
          <a:p>
            <a:pPr lvl="1">
              <a:lnSpc>
                <a:spcPct val="110000"/>
              </a:lnSpc>
              <a:spcBef>
                <a:spcPts val="0"/>
              </a:spcBef>
            </a:pPr>
            <a:r>
              <a:rPr lang="en-GB" sz="2000" dirty="0" smtClean="0"/>
              <a:t>Increasing secularisation (spiritual leaders behaving like secular leaders)</a:t>
            </a:r>
          </a:p>
          <a:p>
            <a:pPr lvl="1">
              <a:lnSpc>
                <a:spcPct val="110000"/>
              </a:lnSpc>
              <a:spcBef>
                <a:spcPts val="0"/>
              </a:spcBef>
            </a:pPr>
            <a:r>
              <a:rPr lang="en-GB" sz="2000" dirty="0" smtClean="0"/>
              <a:t>Increasing wealth of Church –abuses, resentment, complacency</a:t>
            </a:r>
          </a:p>
          <a:p>
            <a:pPr>
              <a:buNone/>
            </a:pPr>
            <a:r>
              <a:rPr lang="en-GB" sz="2000" dirty="0" smtClean="0"/>
              <a:t>	“Traditional views had emphasized the individual’s subordination to his community, both socially and spiritually, and the intercession by clergy and saints if one was to be saved. Protestantism appeared to place the key to  salvation in the hands of the individual, to invite him to discover his own calling and find God within the circumstances of his own life, while conferring a special dignity on him in the process of making that discovery.”</a:t>
            </a:r>
          </a:p>
          <a:p>
            <a:r>
              <a:rPr lang="en-GB" sz="2000" dirty="0" smtClean="0"/>
              <a:t>But </a:t>
            </a:r>
          </a:p>
          <a:p>
            <a:pPr lvl="1"/>
            <a:r>
              <a:rPr lang="en-GB" sz="1700" dirty="0" smtClean="0"/>
              <a:t>Salvation depended on God’s grace due to the fall of Adam (Luther) </a:t>
            </a:r>
          </a:p>
          <a:p>
            <a:pPr lvl="1"/>
            <a:r>
              <a:rPr lang="en-GB" sz="1700" dirty="0" smtClean="0"/>
              <a:t>God’s elect were chosen before time began (Calvin) </a:t>
            </a:r>
          </a:p>
          <a:p>
            <a:pPr>
              <a:buNone/>
            </a:pPr>
            <a:r>
              <a:rPr lang="en-GB" sz="2000" dirty="0" smtClean="0"/>
              <a:t>								</a:t>
            </a:r>
            <a:r>
              <a:rPr lang="en-GB" sz="1800" dirty="0" smtClean="0"/>
              <a:t>(Briggs, 1983, 68)</a:t>
            </a:r>
            <a:endParaRPr lang="en-GB" sz="2000" dirty="0" smtClean="0"/>
          </a:p>
          <a:p>
            <a:pPr lvl="1"/>
            <a:endParaRPr lang="en-GB" sz="2800" dirty="0" smtClean="0"/>
          </a:p>
          <a:p>
            <a:pPr lvl="1">
              <a:buNone/>
            </a:pPr>
            <a:endParaRPr lang="en-GB" sz="1600" dirty="0" smtClean="0"/>
          </a:p>
          <a:p>
            <a:endParaRPr lang="en-GB" sz="20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Protestant Reformation</a:t>
            </a:r>
            <a:endParaRPr lang="en-GB" dirty="0"/>
          </a:p>
        </p:txBody>
      </p:sp>
      <p:sp>
        <p:nvSpPr>
          <p:cNvPr id="3" name="Content Placeholder 2"/>
          <p:cNvSpPr>
            <a:spLocks noGrp="1"/>
          </p:cNvSpPr>
          <p:nvPr>
            <p:ph sz="quarter" idx="1"/>
          </p:nvPr>
        </p:nvSpPr>
        <p:spPr>
          <a:xfrm>
            <a:off x="457200" y="1524000"/>
            <a:ext cx="8382000" cy="5334000"/>
          </a:xfrm>
        </p:spPr>
        <p:txBody>
          <a:bodyPr>
            <a:noAutofit/>
          </a:bodyPr>
          <a:lstStyle/>
          <a:p>
            <a:r>
              <a:rPr lang="en-GB" sz="2000" b="1" dirty="0" smtClean="0"/>
              <a:t>Martin Luther </a:t>
            </a:r>
            <a:r>
              <a:rPr lang="en-GB" sz="2000" dirty="0" smtClean="0"/>
              <a:t>(1483-1546) First wave protestant reformation (Saxony)</a:t>
            </a:r>
          </a:p>
          <a:p>
            <a:pPr lvl="1"/>
            <a:r>
              <a:rPr lang="en-GB" sz="2000" dirty="0" smtClean="0"/>
              <a:t>Rejection of the world</a:t>
            </a:r>
          </a:p>
          <a:p>
            <a:pPr lvl="1"/>
            <a:r>
              <a:rPr lang="en-GB" sz="2000" dirty="0" smtClean="0"/>
              <a:t>"For the justice of God is revealed from faith to faith in that it is written, for the just shall live by faith." (Romans 1:17)</a:t>
            </a:r>
          </a:p>
          <a:p>
            <a:pPr lvl="1"/>
            <a:r>
              <a:rPr lang="en-GB" sz="2000" dirty="0" smtClean="0"/>
              <a:t>Spread throughout Germany (importance of printing press)</a:t>
            </a:r>
          </a:p>
          <a:p>
            <a:r>
              <a:rPr lang="en-GB" sz="2000" b="1" dirty="0" smtClean="0"/>
              <a:t>Jean Calvin </a:t>
            </a:r>
            <a:r>
              <a:rPr lang="en-GB" sz="2000" dirty="0" smtClean="0"/>
              <a:t>(1509-1564). Second wave Protestant Reformation (Switzerland)</a:t>
            </a:r>
          </a:p>
          <a:p>
            <a:pPr lvl="1"/>
            <a:r>
              <a:rPr lang="en-GB" sz="1800" dirty="0" smtClean="0"/>
              <a:t>Humanist scholar – from France (Paris) </a:t>
            </a:r>
          </a:p>
          <a:p>
            <a:pPr lvl="1"/>
            <a:r>
              <a:rPr lang="en-GB" sz="1800" dirty="0" smtClean="0"/>
              <a:t>Defended the doctrine of "justification by faith alone.”</a:t>
            </a:r>
          </a:p>
          <a:p>
            <a:pPr lvl="1"/>
            <a:r>
              <a:rPr lang="en-GB" sz="1800" dirty="0" smtClean="0"/>
              <a:t>Doctrine of pre-destination, and  "worldly asceticism: “wake up early, work at your calling, are thrifty, sober and abstain from frivolity, there is an </a:t>
            </a:r>
            <a:r>
              <a:rPr lang="en-GB" sz="1800" i="1" dirty="0" smtClean="0"/>
              <a:t>unintended</a:t>
            </a:r>
            <a:r>
              <a:rPr lang="en-GB" sz="1800" dirty="0" smtClean="0"/>
              <a:t> consequence ...  the acquisition of wealth....the Protestant Work Ethic.” </a:t>
            </a:r>
          </a:p>
          <a:p>
            <a:pPr lvl="1">
              <a:buNone/>
            </a:pPr>
            <a:r>
              <a:rPr lang="en-GB" sz="1800" dirty="0" smtClean="0">
                <a:solidFill>
                  <a:schemeClr val="accent6">
                    <a:lumMod val="50000"/>
                  </a:schemeClr>
                </a:solidFill>
              </a:rPr>
              <a:t>	</a:t>
            </a:r>
            <a:r>
              <a:rPr lang="en-GB" sz="1400" dirty="0" smtClean="0">
                <a:solidFill>
                  <a:schemeClr val="accent6">
                    <a:lumMod val="50000"/>
                  </a:schemeClr>
                </a:solidFill>
              </a:rPr>
              <a:t>The Protestant Reformation, The History Guide, available at: </a:t>
            </a:r>
            <a:r>
              <a:rPr lang="en-GB" sz="1400" dirty="0" smtClean="0">
                <a:solidFill>
                  <a:schemeClr val="accent6">
                    <a:lumMod val="50000"/>
                  </a:schemeClr>
                </a:solidFill>
                <a:hlinkClick r:id="rId2"/>
              </a:rPr>
              <a:t>http://www.historyguide.org/earlymod/lecture3c.html</a:t>
            </a:r>
            <a:r>
              <a:rPr lang="en-GB" sz="1400" dirty="0" smtClean="0">
                <a:solidFill>
                  <a:schemeClr val="accent6">
                    <a:lumMod val="50000"/>
                  </a:schemeClr>
                </a:solidFill>
              </a:rPr>
              <a:t>. Last accessed 16th September 2011</a:t>
            </a:r>
            <a:endParaRPr lang="en-GB" sz="1800" dirty="0" smtClean="0">
              <a:solidFill>
                <a:schemeClr val="accent6">
                  <a:lumMod val="50000"/>
                </a:schemeClr>
              </a:solidFill>
            </a:endParaRPr>
          </a:p>
          <a:p>
            <a:pPr lvl="1">
              <a:spcBef>
                <a:spcPts val="0"/>
              </a:spcBef>
            </a:pPr>
            <a:endParaRPr lang="en-GB" sz="36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304800"/>
            <a:ext cx="7924800" cy="838200"/>
          </a:xfrm>
        </p:spPr>
        <p:txBody>
          <a:bodyPr>
            <a:noAutofit/>
          </a:bodyPr>
          <a:lstStyle/>
          <a:p>
            <a:r>
              <a:rPr lang="en-GB" sz="3600" dirty="0" smtClean="0"/>
              <a:t>Reformation and Counter Reformation </a:t>
            </a:r>
            <a:endParaRPr lang="en-GB" sz="3600" dirty="0"/>
          </a:p>
        </p:txBody>
      </p:sp>
      <p:sp>
        <p:nvSpPr>
          <p:cNvPr id="3" name="Content Placeholder 2"/>
          <p:cNvSpPr>
            <a:spLocks noGrp="1"/>
          </p:cNvSpPr>
          <p:nvPr>
            <p:ph sz="quarter" idx="1"/>
          </p:nvPr>
        </p:nvSpPr>
        <p:spPr>
          <a:xfrm>
            <a:off x="457200" y="1752600"/>
            <a:ext cx="3886200" cy="4876800"/>
          </a:xfrm>
        </p:spPr>
        <p:txBody>
          <a:bodyPr>
            <a:normAutofit fontScale="47500" lnSpcReduction="20000"/>
          </a:bodyPr>
          <a:lstStyle/>
          <a:p>
            <a:pPr>
              <a:buNone/>
            </a:pPr>
            <a:r>
              <a:rPr lang="en-GB" dirty="0" smtClean="0">
                <a:solidFill>
                  <a:schemeClr val="accent6">
                    <a:lumMod val="75000"/>
                  </a:schemeClr>
                </a:solidFill>
              </a:rPr>
              <a:t>     </a:t>
            </a:r>
            <a:r>
              <a:rPr lang="en-GB" b="1" dirty="0" smtClean="0">
                <a:solidFill>
                  <a:schemeClr val="accent6">
                    <a:lumMod val="75000"/>
                  </a:schemeClr>
                </a:solidFill>
              </a:rPr>
              <a:t> </a:t>
            </a:r>
            <a:r>
              <a:rPr lang="en-GB" sz="2200" b="1" dirty="0" smtClean="0">
                <a:solidFill>
                  <a:schemeClr val="accent6">
                    <a:lumMod val="75000"/>
                  </a:schemeClr>
                </a:solidFill>
              </a:rPr>
              <a:t>REFORMATION</a:t>
            </a:r>
            <a:endParaRPr lang="en-GB" b="1" dirty="0" smtClean="0">
              <a:solidFill>
                <a:schemeClr val="accent6">
                  <a:lumMod val="75000"/>
                </a:schemeClr>
              </a:solidFill>
            </a:endParaRPr>
          </a:p>
          <a:p>
            <a:r>
              <a:rPr lang="en-GB" sz="3400" dirty="0" smtClean="0">
                <a:solidFill>
                  <a:schemeClr val="bg2">
                    <a:lumMod val="10000"/>
                  </a:schemeClr>
                </a:solidFill>
              </a:rPr>
              <a:t>Rebellion of less civilised nations against the intellectual domination of Italy / temporal political power of papacy </a:t>
            </a:r>
          </a:p>
          <a:p>
            <a:r>
              <a:rPr lang="en-GB" sz="3400" dirty="0" smtClean="0">
                <a:solidFill>
                  <a:schemeClr val="bg2">
                    <a:lumMod val="10000"/>
                  </a:schemeClr>
                </a:solidFill>
              </a:rPr>
              <a:t>Rejection of authority of Pope</a:t>
            </a:r>
          </a:p>
          <a:p>
            <a:pPr lvl="1"/>
            <a:r>
              <a:rPr lang="en-GB" sz="3000" dirty="0" smtClean="0">
                <a:solidFill>
                  <a:schemeClr val="bg2">
                    <a:lumMod val="10000"/>
                  </a:schemeClr>
                </a:solidFill>
              </a:rPr>
              <a:t>Vulgate Bible – church controlled its interpretation</a:t>
            </a:r>
          </a:p>
          <a:p>
            <a:pPr lvl="1"/>
            <a:r>
              <a:rPr lang="en-GB" sz="3000" dirty="0" smtClean="0"/>
              <a:t>Long history of abuses in the mediaeval church</a:t>
            </a:r>
          </a:p>
          <a:p>
            <a:r>
              <a:rPr lang="en-GB" sz="3300" dirty="0" smtClean="0"/>
              <a:t>Church of England – essentially protestant but retained catholic features – Puritanism </a:t>
            </a:r>
          </a:p>
          <a:p>
            <a:r>
              <a:rPr lang="en-GB" sz="3300" dirty="0" smtClean="0">
                <a:solidFill>
                  <a:schemeClr val="bg2">
                    <a:lumMod val="10000"/>
                  </a:schemeClr>
                </a:solidFill>
              </a:rPr>
              <a:t>Luther, Calvin </a:t>
            </a:r>
          </a:p>
          <a:p>
            <a:pPr lvl="1"/>
            <a:r>
              <a:rPr lang="en-GB" sz="2900" dirty="0" smtClean="0">
                <a:solidFill>
                  <a:schemeClr val="bg2">
                    <a:lumMod val="10000"/>
                  </a:schemeClr>
                </a:solidFill>
              </a:rPr>
              <a:t>Intellectually mediaeval </a:t>
            </a:r>
          </a:p>
          <a:p>
            <a:pPr lvl="1"/>
            <a:r>
              <a:rPr lang="en-GB" sz="2900" dirty="0" smtClean="0">
                <a:solidFill>
                  <a:schemeClr val="bg2">
                    <a:lumMod val="10000"/>
                  </a:schemeClr>
                </a:solidFill>
              </a:rPr>
              <a:t>Partially retained teachings of St Augustine</a:t>
            </a:r>
          </a:p>
          <a:p>
            <a:pPr lvl="2"/>
            <a:r>
              <a:rPr lang="en-GB" sz="2500" dirty="0" smtClean="0">
                <a:solidFill>
                  <a:schemeClr val="bg2">
                    <a:lumMod val="10000"/>
                  </a:schemeClr>
                </a:solidFill>
              </a:rPr>
              <a:t>Interested in he relation of the soul to God</a:t>
            </a:r>
          </a:p>
          <a:p>
            <a:pPr lvl="2"/>
            <a:r>
              <a:rPr lang="en-GB" sz="2500" dirty="0" smtClean="0">
                <a:solidFill>
                  <a:schemeClr val="bg2">
                    <a:lumMod val="10000"/>
                  </a:schemeClr>
                </a:solidFill>
              </a:rPr>
              <a:t>Not in the aspect of the Church </a:t>
            </a:r>
          </a:p>
          <a:p>
            <a:pPr lvl="2"/>
            <a:endParaRPr lang="en-GB" dirty="0" smtClean="0"/>
          </a:p>
          <a:p>
            <a:pPr lvl="1"/>
            <a:endParaRPr lang="en-GB" dirty="0" smtClean="0"/>
          </a:p>
          <a:p>
            <a:endParaRPr lang="en-GB" dirty="0" smtClean="0"/>
          </a:p>
          <a:p>
            <a:endParaRPr lang="en-GB" dirty="0" smtClean="0"/>
          </a:p>
          <a:p>
            <a:endParaRPr lang="en-GB" dirty="0"/>
          </a:p>
        </p:txBody>
      </p:sp>
      <p:sp>
        <p:nvSpPr>
          <p:cNvPr id="4" name="Content Placeholder 3"/>
          <p:cNvSpPr>
            <a:spLocks noGrp="1"/>
          </p:cNvSpPr>
          <p:nvPr>
            <p:ph sz="quarter" idx="2"/>
          </p:nvPr>
        </p:nvSpPr>
        <p:spPr>
          <a:xfrm>
            <a:off x="4419600" y="1828800"/>
            <a:ext cx="4267200" cy="4389120"/>
          </a:xfrm>
        </p:spPr>
        <p:txBody>
          <a:bodyPr>
            <a:normAutofit fontScale="47500" lnSpcReduction="20000"/>
          </a:bodyPr>
          <a:lstStyle/>
          <a:p>
            <a:pPr>
              <a:buNone/>
            </a:pPr>
            <a:r>
              <a:rPr lang="en-GB" sz="2200" b="1" dirty="0" smtClean="0">
                <a:solidFill>
                  <a:schemeClr val="accent6">
                    <a:lumMod val="75000"/>
                  </a:schemeClr>
                </a:solidFill>
              </a:rPr>
              <a:t>COUNTER REFORMATION</a:t>
            </a:r>
          </a:p>
          <a:p>
            <a:r>
              <a:rPr lang="en-GB" sz="3400" dirty="0" smtClean="0">
                <a:solidFill>
                  <a:schemeClr val="bg2">
                    <a:lumMod val="10000"/>
                  </a:schemeClr>
                </a:solidFill>
              </a:rPr>
              <a:t>Spanish / Catholic </a:t>
            </a:r>
          </a:p>
          <a:p>
            <a:r>
              <a:rPr lang="en-GB" sz="3400" dirty="0" smtClean="0">
                <a:solidFill>
                  <a:schemeClr val="bg2">
                    <a:lumMod val="10000"/>
                  </a:schemeClr>
                </a:solidFill>
              </a:rPr>
              <a:t>Revolt against intellectual and moral freedom of Renaissance Italy</a:t>
            </a:r>
          </a:p>
          <a:p>
            <a:r>
              <a:rPr lang="en-GB" sz="3400" dirty="0" smtClean="0">
                <a:solidFill>
                  <a:schemeClr val="bg2">
                    <a:lumMod val="10000"/>
                  </a:schemeClr>
                </a:solidFill>
              </a:rPr>
              <a:t>Pope’s authority not diminished </a:t>
            </a:r>
          </a:p>
          <a:p>
            <a:endParaRPr lang="en-GB" dirty="0" smtClean="0"/>
          </a:p>
          <a:p>
            <a:pPr algn="just">
              <a:buNone/>
            </a:pPr>
            <a:r>
              <a:rPr lang="en-GB" dirty="0" smtClean="0"/>
              <a:t>	“For many Protestants the Inquisition and the Index (prohibiting heretical books) characterised the Counter Reformation. But the Counter-Reformation was much more than a movement to combat Protestantism; it was also an alternative Catholic Reformation concerned with correcting abuses in the church, improving the education and efficacy of the priesthood, clarifying doctrine and defining the conditions of the Christian life.”</a:t>
            </a:r>
          </a:p>
          <a:p>
            <a:pPr>
              <a:buNone/>
            </a:pPr>
            <a:r>
              <a:rPr lang="en-GB" dirty="0" smtClean="0"/>
              <a:t>			 (Rivers, 2006 2</a:t>
            </a:r>
            <a:r>
              <a:rPr lang="en-GB" baseline="30000" dirty="0" smtClean="0"/>
              <a:t>nd</a:t>
            </a:r>
            <a:r>
              <a:rPr lang="en-GB" dirty="0" smtClean="0"/>
              <a:t> </a:t>
            </a:r>
            <a:r>
              <a:rPr lang="en-GB" dirty="0" err="1" smtClean="0"/>
              <a:t>edn</a:t>
            </a:r>
            <a:r>
              <a:rPr lang="en-GB" dirty="0" smtClean="0"/>
              <a:t>., 94)</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smtClean="0">
                <a:solidFill>
                  <a:schemeClr val="accent1">
                    <a:lumMod val="60000"/>
                    <a:lumOff val="40000"/>
                  </a:schemeClr>
                </a:solidFill>
              </a:rPr>
              <a:t>Renaissance – “the peak of a storm”</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85000" lnSpcReduction="20000"/>
          </a:bodyPr>
          <a:lstStyle/>
          <a:p>
            <a:pPr>
              <a:buNone/>
            </a:pPr>
            <a:r>
              <a:rPr lang="en-GB" dirty="0" smtClean="0"/>
              <a:t>	“At the commencement of the Early Modern period, within the space of 50 years (let’s say, 1480-1530) handwritten manuscripts had been replaced with printed books, the earth had been displaced from the centre of the universe and, thanks to Galileo, was known to orbit the sun. Moreover the hegemony of the Catholic Church had been split asunder by the Protestant Reformation. And, the hierarchies of class and gender were being challenged by an increasingly powerful bourgeoisie, by a newly educated body of women, and by the advent of a supremely self-contained form of individualism that reinterpreted the personal and the political. Finally , even the image of the globe had changed, for the flat and recognisable map had been replaced with a spinning orb resplendent with new and exotic worlds.” </a:t>
            </a:r>
          </a:p>
          <a:p>
            <a:pPr>
              <a:buNone/>
            </a:pPr>
            <a:r>
              <a:rPr lang="en-GB" dirty="0" smtClean="0"/>
              <a:t>						</a:t>
            </a:r>
            <a:r>
              <a:rPr lang="en-GB" sz="2400" dirty="0" smtClean="0"/>
              <a:t> (Wynne-Davies. 2003, 26)</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Sir Philip Sidney </a:t>
            </a:r>
            <a:br>
              <a:rPr lang="en-GB" dirty="0" smtClean="0"/>
            </a:br>
            <a:r>
              <a:rPr lang="en-GB" sz="2700" dirty="0" smtClean="0"/>
              <a:t>Born 1554, </a:t>
            </a:r>
            <a:r>
              <a:rPr lang="en-GB" sz="2700" dirty="0" err="1" smtClean="0"/>
              <a:t>Penshurst</a:t>
            </a:r>
            <a:endParaRPr lang="en-GB" dirty="0"/>
          </a:p>
        </p:txBody>
      </p:sp>
      <p:sp>
        <p:nvSpPr>
          <p:cNvPr id="3" name="Content Placeholder 2"/>
          <p:cNvSpPr>
            <a:spLocks noGrp="1"/>
          </p:cNvSpPr>
          <p:nvPr>
            <p:ph sz="quarter" idx="1"/>
          </p:nvPr>
        </p:nvSpPr>
        <p:spPr>
          <a:xfrm>
            <a:off x="609600" y="1752599"/>
            <a:ext cx="3886200" cy="4408967"/>
          </a:xfrm>
        </p:spPr>
        <p:txBody>
          <a:bodyPr>
            <a:normAutofit fontScale="85000" lnSpcReduction="20000"/>
          </a:bodyPr>
          <a:lstStyle/>
          <a:p>
            <a:r>
              <a:rPr lang="en-GB" dirty="0" smtClean="0"/>
              <a:t>Godson of Queen Elizabeth I</a:t>
            </a:r>
          </a:p>
          <a:p>
            <a:r>
              <a:rPr lang="en-GB" dirty="0" smtClean="0"/>
              <a:t>Religious and political activist </a:t>
            </a:r>
          </a:p>
          <a:p>
            <a:r>
              <a:rPr lang="en-GB" dirty="0" smtClean="0"/>
              <a:t>Courtier, poet, soldier</a:t>
            </a:r>
          </a:p>
          <a:p>
            <a:r>
              <a:rPr lang="en-GB" i="1" dirty="0" err="1" smtClean="0"/>
              <a:t>Astrophil</a:t>
            </a:r>
            <a:r>
              <a:rPr lang="en-GB" i="1" dirty="0" smtClean="0"/>
              <a:t> and Stella</a:t>
            </a:r>
          </a:p>
          <a:p>
            <a:r>
              <a:rPr lang="en-GB" i="1" dirty="0" smtClean="0"/>
              <a:t>Defence of </a:t>
            </a:r>
            <a:r>
              <a:rPr lang="en-GB" i="1" dirty="0" err="1" smtClean="0"/>
              <a:t>Poesie</a:t>
            </a:r>
            <a:endParaRPr lang="en-GB" i="1" dirty="0" smtClean="0"/>
          </a:p>
          <a:p>
            <a:r>
              <a:rPr lang="en-GB" dirty="0" smtClean="0"/>
              <a:t>Early death – became a cult figure </a:t>
            </a:r>
          </a:p>
          <a:p>
            <a:r>
              <a:rPr lang="en-GB" dirty="0" smtClean="0"/>
              <a:t>Irony – remembered for his literary works, rather than his politics</a:t>
            </a:r>
          </a:p>
          <a:p>
            <a:endParaRPr lang="en-GB" dirty="0"/>
          </a:p>
        </p:txBody>
      </p:sp>
      <p:pic>
        <p:nvPicPr>
          <p:cNvPr id="5" name="Content Placeholder 4" descr="sidneynpg_1.jpg"/>
          <p:cNvPicPr>
            <a:picLocks noGrp="1" noChangeAspect="1"/>
          </p:cNvPicPr>
          <p:nvPr>
            <p:ph sz="quarter" idx="2"/>
          </p:nvPr>
        </p:nvPicPr>
        <p:blipFill>
          <a:blip r:embed="rId2" cstate="print"/>
          <a:stretch>
            <a:fillRect/>
          </a:stretch>
        </p:blipFill>
        <p:spPr>
          <a:xfrm>
            <a:off x="5105400" y="1600200"/>
            <a:ext cx="3259172" cy="4572000"/>
          </a:xfr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8153400" cy="990600"/>
          </a:xfrm>
        </p:spPr>
        <p:txBody>
          <a:bodyPr>
            <a:normAutofit fontScale="90000"/>
          </a:bodyPr>
          <a:lstStyle/>
          <a:p>
            <a:pPr algn="ctr"/>
            <a:r>
              <a:rPr lang="en-GB" dirty="0" smtClean="0"/>
              <a:t>Edmund Spenser</a:t>
            </a:r>
            <a:r>
              <a:rPr lang="en-GB" i="1" dirty="0" smtClean="0"/>
              <a:t/>
            </a:r>
            <a:br>
              <a:rPr lang="en-GB" i="1" dirty="0" smtClean="0"/>
            </a:br>
            <a:r>
              <a:rPr lang="en-GB" sz="2700" dirty="0" smtClean="0"/>
              <a:t>born c. 1552, London</a:t>
            </a:r>
            <a:endParaRPr lang="en-GB" dirty="0"/>
          </a:p>
        </p:txBody>
      </p:sp>
      <p:pic>
        <p:nvPicPr>
          <p:cNvPr id="5" name="Content Placeholder 4" descr="Edmund-Spenser-1-12h8jmv-150x150.jpg"/>
          <p:cNvPicPr>
            <a:picLocks noGrp="1" noChangeAspect="1"/>
          </p:cNvPicPr>
          <p:nvPr>
            <p:ph sz="quarter" idx="2"/>
          </p:nvPr>
        </p:nvPicPr>
        <p:blipFill>
          <a:blip r:embed="rId2" cstate="print"/>
          <a:stretch>
            <a:fillRect/>
          </a:stretch>
        </p:blipFill>
        <p:spPr>
          <a:xfrm>
            <a:off x="4876800" y="1828800"/>
            <a:ext cx="3276600" cy="3276600"/>
          </a:xfrm>
        </p:spPr>
      </p:pic>
      <p:sp>
        <p:nvSpPr>
          <p:cNvPr id="6" name="Content Placeholder 2"/>
          <p:cNvSpPr>
            <a:spLocks noGrp="1"/>
          </p:cNvSpPr>
          <p:nvPr>
            <p:ph sz="quarter" idx="1"/>
          </p:nvPr>
        </p:nvSpPr>
        <p:spPr>
          <a:xfrm>
            <a:off x="609600" y="1589567"/>
            <a:ext cx="3886200" cy="4572000"/>
          </a:xfrm>
        </p:spPr>
        <p:txBody>
          <a:bodyPr>
            <a:normAutofit fontScale="92500"/>
          </a:bodyPr>
          <a:lstStyle/>
          <a:p>
            <a:r>
              <a:rPr lang="en-GB" i="1" dirty="0" smtClean="0"/>
              <a:t>The Faerie </a:t>
            </a:r>
            <a:r>
              <a:rPr lang="en-GB" i="1" dirty="0" err="1" smtClean="0"/>
              <a:t>Queene</a:t>
            </a:r>
            <a:r>
              <a:rPr lang="en-GB" i="1" dirty="0" smtClean="0"/>
              <a:t> </a:t>
            </a:r>
          </a:p>
          <a:p>
            <a:r>
              <a:rPr lang="en-GB" dirty="0" smtClean="0"/>
              <a:t>A professional man, scholar, and colonial administrator </a:t>
            </a:r>
          </a:p>
          <a:p>
            <a:r>
              <a:rPr lang="en-GB" dirty="0" smtClean="0"/>
              <a:t>Wrote most of his poetry while living and working in Ireland </a:t>
            </a:r>
          </a:p>
          <a:p>
            <a:r>
              <a:rPr lang="en-GB" dirty="0" smtClean="0"/>
              <a:t>Dreamed of a summons to the English court </a:t>
            </a:r>
          </a:p>
          <a:p>
            <a:r>
              <a:rPr lang="en-GB" dirty="0" smtClean="0"/>
              <a:t>Died in poverty </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dirty="0" smtClean="0"/>
              <a:t>William Shakespeare</a:t>
            </a:r>
            <a:br>
              <a:rPr lang="en-GB" sz="4000" dirty="0" smtClean="0"/>
            </a:br>
            <a:r>
              <a:rPr lang="en-GB" sz="3100" dirty="0" smtClean="0"/>
              <a:t>1564-1616</a:t>
            </a:r>
            <a:endParaRPr lang="en-GB" sz="4000" dirty="0"/>
          </a:p>
        </p:txBody>
      </p:sp>
      <p:sp>
        <p:nvSpPr>
          <p:cNvPr id="4" name="Content Placeholder 3"/>
          <p:cNvSpPr>
            <a:spLocks noGrp="1"/>
          </p:cNvSpPr>
          <p:nvPr>
            <p:ph sz="quarter" idx="1"/>
          </p:nvPr>
        </p:nvSpPr>
        <p:spPr>
          <a:xfrm>
            <a:off x="609600" y="1828799"/>
            <a:ext cx="3886200" cy="4332767"/>
          </a:xfrm>
        </p:spPr>
        <p:txBody>
          <a:bodyPr>
            <a:normAutofit fontScale="92500" lnSpcReduction="10000"/>
          </a:bodyPr>
          <a:lstStyle/>
          <a:p>
            <a:pPr lvl="0"/>
            <a:r>
              <a:rPr lang="en-GB" sz="2200" dirty="0" smtClean="0"/>
              <a:t>‘Without Erasmus, no Shakespeare’  (</a:t>
            </a:r>
            <a:r>
              <a:rPr lang="en-GB" sz="2200" dirty="0" err="1" smtClean="0"/>
              <a:t>Emrys</a:t>
            </a:r>
            <a:r>
              <a:rPr lang="en-GB" sz="2200" dirty="0" smtClean="0"/>
              <a:t> Jones, </a:t>
            </a:r>
            <a:r>
              <a:rPr lang="en-GB" sz="2200" i="1" dirty="0" smtClean="0"/>
              <a:t>The Origins of Shakespeare</a:t>
            </a:r>
            <a:r>
              <a:rPr lang="en-GB" sz="2200" dirty="0" smtClean="0"/>
              <a:t>) </a:t>
            </a:r>
          </a:p>
          <a:p>
            <a:r>
              <a:rPr lang="en-GB" sz="2200" dirty="0" smtClean="0"/>
              <a:t>Born in Stratford Upon Avon</a:t>
            </a:r>
          </a:p>
          <a:p>
            <a:r>
              <a:rPr lang="en-GB" sz="2200" dirty="0" smtClean="0"/>
              <a:t>Little known about his early life</a:t>
            </a:r>
          </a:p>
          <a:p>
            <a:r>
              <a:rPr lang="en-GB" sz="2200" dirty="0" smtClean="0"/>
              <a:t>By 1598, became known as the greatest of English Dramatists </a:t>
            </a:r>
          </a:p>
          <a:p>
            <a:r>
              <a:rPr lang="en-GB" sz="2200" dirty="0" smtClean="0"/>
              <a:t>The Globe theatre, on the South Bank of the Thames</a:t>
            </a:r>
          </a:p>
          <a:p>
            <a:r>
              <a:rPr lang="en-GB" sz="2200" dirty="0" smtClean="0"/>
              <a:t>Patronage of King James, after death of Elizabeth – “The King’s Men”</a:t>
            </a:r>
          </a:p>
          <a:p>
            <a:r>
              <a:rPr lang="en-GB" sz="2200" i="1" dirty="0" smtClean="0"/>
              <a:t>KING LEAR</a:t>
            </a:r>
          </a:p>
          <a:p>
            <a:endParaRPr lang="en-GB" dirty="0"/>
          </a:p>
        </p:txBody>
      </p:sp>
      <p:pic>
        <p:nvPicPr>
          <p:cNvPr id="6" name="Content Placeholder 5" descr="shake.gif"/>
          <p:cNvPicPr>
            <a:picLocks noGrp="1" noChangeAspect="1"/>
          </p:cNvPicPr>
          <p:nvPr>
            <p:ph sz="quarter" idx="2"/>
          </p:nvPr>
        </p:nvPicPr>
        <p:blipFill>
          <a:blip r:embed="rId2" cstate="print"/>
          <a:stretch>
            <a:fillRect/>
          </a:stretch>
        </p:blipFill>
        <p:spPr>
          <a:xfrm>
            <a:off x="5297216" y="1981200"/>
            <a:ext cx="2856183" cy="3628125"/>
          </a:xfr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John Milton</a:t>
            </a:r>
            <a:br>
              <a:rPr lang="en-GB" dirty="0" smtClean="0"/>
            </a:br>
            <a:r>
              <a:rPr lang="en-GB" sz="3100" dirty="0" smtClean="0"/>
              <a:t>(1608-1674)</a:t>
            </a:r>
            <a:endParaRPr lang="en-GB" dirty="0"/>
          </a:p>
        </p:txBody>
      </p:sp>
      <p:sp>
        <p:nvSpPr>
          <p:cNvPr id="3" name="Content Placeholder 2"/>
          <p:cNvSpPr>
            <a:spLocks noGrp="1"/>
          </p:cNvSpPr>
          <p:nvPr>
            <p:ph sz="quarter" idx="1"/>
          </p:nvPr>
        </p:nvSpPr>
        <p:spPr>
          <a:xfrm>
            <a:off x="609600" y="1589566"/>
            <a:ext cx="3886200" cy="4658833"/>
          </a:xfrm>
        </p:spPr>
        <p:txBody>
          <a:bodyPr>
            <a:normAutofit fontScale="77500" lnSpcReduction="20000"/>
          </a:bodyPr>
          <a:lstStyle/>
          <a:p>
            <a:r>
              <a:rPr lang="en-GB" i="1" dirty="0" smtClean="0"/>
              <a:t>Paradise Lost </a:t>
            </a:r>
          </a:p>
          <a:p>
            <a:r>
              <a:rPr lang="en-GB" i="1" dirty="0" smtClean="0"/>
              <a:t>Il </a:t>
            </a:r>
            <a:r>
              <a:rPr lang="en-GB" i="1" dirty="0" err="1" smtClean="0"/>
              <a:t>Penseroso</a:t>
            </a:r>
            <a:r>
              <a:rPr lang="en-GB" i="1" dirty="0" smtClean="0"/>
              <a:t> and </a:t>
            </a:r>
            <a:r>
              <a:rPr lang="en-GB" i="1" dirty="0" err="1" smtClean="0"/>
              <a:t>L’Allegro</a:t>
            </a:r>
            <a:endParaRPr lang="en-GB" i="1" dirty="0" smtClean="0"/>
          </a:p>
          <a:p>
            <a:r>
              <a:rPr lang="en-GB" i="1" dirty="0" err="1" smtClean="0"/>
              <a:t>Areopagitica</a:t>
            </a:r>
            <a:r>
              <a:rPr lang="en-GB" dirty="0" smtClean="0"/>
              <a:t> </a:t>
            </a:r>
          </a:p>
          <a:p>
            <a:r>
              <a:rPr lang="en-GB" dirty="0" smtClean="0"/>
              <a:t>A Parliamentarian</a:t>
            </a:r>
          </a:p>
          <a:p>
            <a:pPr lvl="1"/>
            <a:r>
              <a:rPr lang="en-GB" sz="2200" dirty="0" smtClean="0"/>
              <a:t>Served under Cromwell </a:t>
            </a:r>
          </a:p>
          <a:p>
            <a:r>
              <a:rPr lang="en-GB" dirty="0" smtClean="0"/>
              <a:t>Against censorship – a call for freedom that echoed down the ages</a:t>
            </a:r>
          </a:p>
          <a:p>
            <a:r>
              <a:rPr lang="en-GB" dirty="0" smtClean="0"/>
              <a:t> Religion – from Anglicanism to Presbyterianism to Separatism (Rivers 2004, 95)</a:t>
            </a:r>
          </a:p>
          <a:p>
            <a:r>
              <a:rPr lang="en-GB" dirty="0" smtClean="0"/>
              <a:t>Remained true to his beliefs throughout his life</a:t>
            </a:r>
          </a:p>
          <a:p>
            <a:endParaRPr lang="en-GB" dirty="0"/>
          </a:p>
        </p:txBody>
      </p:sp>
      <p:pic>
        <p:nvPicPr>
          <p:cNvPr id="5" name="Content Placeholder 4" descr="miltonportrait2.jpg"/>
          <p:cNvPicPr>
            <a:picLocks noGrp="1" noChangeAspect="1"/>
          </p:cNvPicPr>
          <p:nvPr>
            <p:ph sz="quarter" idx="2"/>
          </p:nvPr>
        </p:nvPicPr>
        <p:blipFill>
          <a:blip r:embed="rId2" cstate="print"/>
          <a:stretch>
            <a:fillRect/>
          </a:stretch>
        </p:blipFill>
        <p:spPr>
          <a:xfrm>
            <a:off x="4953000" y="1592162"/>
            <a:ext cx="3681702" cy="4580038"/>
          </a:xfr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renaissance</a:t>
            </a:r>
            <a:br>
              <a:rPr lang="en-GB" dirty="0" smtClean="0"/>
            </a:br>
            <a:r>
              <a:rPr lang="en-GB" dirty="0" smtClean="0"/>
              <a:t>Literary theory</a:t>
            </a:r>
            <a:endParaRPr lang="en-GB" dirty="0"/>
          </a:p>
        </p:txBody>
      </p:sp>
      <p:sp>
        <p:nvSpPr>
          <p:cNvPr id="5" name="Subtitle 4"/>
          <p:cNvSpPr>
            <a:spLocks noGrp="1"/>
          </p:cNvSpPr>
          <p:nvPr>
            <p:ph type="subTitle" idx="1"/>
          </p:nvPr>
        </p:nvSpPr>
        <p:spPr/>
        <p:txBody>
          <a:bodyPr/>
          <a:lstStyle/>
          <a:p>
            <a:r>
              <a:rPr lang="en-GB" dirty="0" smtClean="0"/>
              <a:t>Session 1.2 </a:t>
            </a:r>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Exercise</a:t>
            </a:r>
            <a:endParaRPr lang="en-GB" dirty="0"/>
          </a:p>
        </p:txBody>
      </p:sp>
      <p:sp>
        <p:nvSpPr>
          <p:cNvPr id="3" name="Content Placeholder 2"/>
          <p:cNvSpPr>
            <a:spLocks noGrp="1"/>
          </p:cNvSpPr>
          <p:nvPr>
            <p:ph sz="quarter" idx="1"/>
          </p:nvPr>
        </p:nvSpPr>
        <p:spPr>
          <a:xfrm>
            <a:off x="609600" y="1600200"/>
            <a:ext cx="8153400" cy="4800600"/>
          </a:xfrm>
        </p:spPr>
        <p:txBody>
          <a:bodyPr>
            <a:normAutofit/>
          </a:bodyPr>
          <a:lstStyle/>
          <a:p>
            <a:pPr algn="just"/>
            <a:r>
              <a:rPr lang="en-GB" dirty="0" smtClean="0"/>
              <a:t>Think about ‘</a:t>
            </a:r>
            <a:r>
              <a:rPr lang="en-GB" dirty="0" err="1" smtClean="0"/>
              <a:t>poesie</a:t>
            </a:r>
            <a:r>
              <a:rPr lang="en-GB" dirty="0" smtClean="0"/>
              <a:t>’ – or in the contemporary world, poetry, prose, and fiction generally.</a:t>
            </a:r>
          </a:p>
          <a:p>
            <a:pPr algn="just">
              <a:buNone/>
            </a:pPr>
            <a:endParaRPr lang="en-GB" sz="800" dirty="0" smtClean="0"/>
          </a:p>
          <a:p>
            <a:pPr algn="just"/>
            <a:r>
              <a:rPr lang="en-GB" dirty="0" smtClean="0"/>
              <a:t>Formulate arguments for or against the view that poetry &amp; prose (fiction) </a:t>
            </a:r>
            <a:r>
              <a:rPr lang="en-GB" i="1" dirty="0" smtClean="0"/>
              <a:t>lead away from truth </a:t>
            </a:r>
            <a:r>
              <a:rPr lang="en-GB" dirty="0" smtClean="0"/>
              <a:t>and are therefore pointless or even harmful; they open up the mind to potentially dangerous possibilities and might lead to degenerative behaviour. </a:t>
            </a:r>
          </a:p>
          <a:p>
            <a:pPr algn="just">
              <a:buNone/>
            </a:pPr>
            <a:endParaRPr lang="en-GB" sz="800" dirty="0" smtClean="0"/>
          </a:p>
          <a:p>
            <a:pPr algn="just"/>
            <a:r>
              <a:rPr lang="en-GB" dirty="0" smtClean="0"/>
              <a:t>In what ways can such views be understood in the contemporary world?  </a:t>
            </a: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dirty="0" smtClean="0"/>
              <a:t>Renaissance literary theory</a:t>
            </a:r>
            <a:r>
              <a:rPr lang="en-GB" dirty="0" smtClean="0"/>
              <a:t/>
            </a:r>
            <a:br>
              <a:rPr lang="en-GB" dirty="0" smtClean="0"/>
            </a:br>
            <a:r>
              <a:rPr lang="en-GB" sz="3100" dirty="0" smtClean="0"/>
              <a:t>The defence of poetry </a:t>
            </a:r>
            <a:endParaRPr lang="en-GB" dirty="0"/>
          </a:p>
        </p:txBody>
      </p:sp>
      <p:sp>
        <p:nvSpPr>
          <p:cNvPr id="3" name="Content Placeholder 2"/>
          <p:cNvSpPr>
            <a:spLocks noGrp="1"/>
          </p:cNvSpPr>
          <p:nvPr>
            <p:ph sz="quarter" idx="1"/>
          </p:nvPr>
        </p:nvSpPr>
        <p:spPr>
          <a:xfrm>
            <a:off x="612648" y="1524000"/>
            <a:ext cx="8153400" cy="5029200"/>
          </a:xfrm>
        </p:spPr>
        <p:txBody>
          <a:bodyPr>
            <a:normAutofit/>
          </a:bodyPr>
          <a:lstStyle/>
          <a:p>
            <a:pPr algn="just"/>
            <a:r>
              <a:rPr lang="en-GB" dirty="0" smtClean="0"/>
              <a:t>Plato (ca.427-ca.347 BCE) His writing on poetry </a:t>
            </a:r>
          </a:p>
          <a:p>
            <a:pPr lvl="1" algn="just"/>
            <a:r>
              <a:rPr lang="en-GB" dirty="0" smtClean="0"/>
              <a:t>Marks the beginning of literary theory </a:t>
            </a:r>
          </a:p>
          <a:p>
            <a:pPr lvl="1" algn="just"/>
            <a:r>
              <a:rPr lang="en-GB" dirty="0" smtClean="0"/>
              <a:t>His reflections on poetry – often setting the terms of literary debate in the West </a:t>
            </a:r>
          </a:p>
          <a:p>
            <a:pPr lvl="1" algn="just"/>
            <a:r>
              <a:rPr lang="en-GB" dirty="0" smtClean="0"/>
              <a:t>Distrust of Mimesis (representation or imitation) </a:t>
            </a:r>
          </a:p>
          <a:p>
            <a:pPr lvl="1" algn="just"/>
            <a:r>
              <a:rPr lang="en-GB" dirty="0" smtClean="0"/>
              <a:t>Belief that literature should only encourage virtue </a:t>
            </a:r>
          </a:p>
          <a:p>
            <a:pPr lvl="1" algn="just"/>
            <a:r>
              <a:rPr lang="en-GB" dirty="0" smtClean="0"/>
              <a:t>Stories and fiction are dangerous – produce lies </a:t>
            </a:r>
          </a:p>
          <a:p>
            <a:pPr lvl="1" algn="just"/>
            <a:r>
              <a:rPr lang="en-GB" dirty="0" smtClean="0"/>
              <a:t>Progenitor of Western didactic criticism and theory – literature should serve moral and social functions </a:t>
            </a:r>
          </a:p>
          <a:p>
            <a:pPr lvl="1" algn="r">
              <a:buNone/>
            </a:pPr>
            <a:r>
              <a:rPr lang="en-GB" sz="2000" i="1" dirty="0" smtClean="0">
                <a:solidFill>
                  <a:schemeClr val="accent3">
                    <a:lumMod val="50000"/>
                  </a:schemeClr>
                </a:solidFill>
              </a:rPr>
              <a:t>	</a:t>
            </a:r>
            <a:r>
              <a:rPr lang="en-GB" sz="2000" dirty="0" smtClean="0">
                <a:solidFill>
                  <a:schemeClr val="accent3">
                    <a:lumMod val="50000"/>
                  </a:schemeClr>
                </a:solidFill>
              </a:rPr>
              <a:t>(</a:t>
            </a:r>
            <a:r>
              <a:rPr lang="en-GB" sz="2000" i="1" dirty="0" smtClean="0">
                <a:solidFill>
                  <a:schemeClr val="accent3">
                    <a:lumMod val="50000"/>
                  </a:schemeClr>
                </a:solidFill>
              </a:rPr>
              <a:t>The </a:t>
            </a:r>
            <a:r>
              <a:rPr lang="en-GB" sz="2000" i="1" dirty="0" smtClean="0">
                <a:solidFill>
                  <a:schemeClr val="accent3">
                    <a:lumMod val="50000"/>
                  </a:schemeClr>
                </a:solidFill>
              </a:rPr>
              <a:t>Norton Anthology of Theory and </a:t>
            </a:r>
            <a:r>
              <a:rPr lang="en-GB" sz="2000" i="1" dirty="0" smtClean="0">
                <a:solidFill>
                  <a:schemeClr val="accent3">
                    <a:lumMod val="50000"/>
                  </a:schemeClr>
                </a:solidFill>
              </a:rPr>
              <a:t>Criticism </a:t>
            </a:r>
            <a:r>
              <a:rPr lang="en-GB" sz="2000" dirty="0" smtClean="0">
                <a:solidFill>
                  <a:schemeClr val="accent3">
                    <a:lumMod val="50000"/>
                  </a:schemeClr>
                </a:solidFill>
              </a:rPr>
              <a:t>2010, 41-44)</a:t>
            </a:r>
            <a:endParaRPr lang="en-GB" sz="2000" dirty="0" smtClean="0">
              <a:solidFill>
                <a:schemeClr val="accent3">
                  <a:lumMod val="50000"/>
                </a:schemeClr>
              </a:solidFill>
            </a:endParaRPr>
          </a:p>
          <a:p>
            <a:pPr lvl="1"/>
            <a:endParaRPr lang="en-GB" dirty="0" smtClean="0"/>
          </a:p>
          <a:p>
            <a:pPr lvl="1"/>
            <a:endParaRPr lang="en-GB" dirty="0" smtClean="0"/>
          </a:p>
          <a:p>
            <a:pPr lvl="1"/>
            <a:endParaRPr lang="en-GB" dirty="0" smtClean="0"/>
          </a:p>
          <a:p>
            <a:endParaRPr lang="en-GB" sz="900" dirty="0" smtClean="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dirty="0" smtClean="0"/>
              <a:t>Renaissance literary theory</a:t>
            </a:r>
            <a:br>
              <a:rPr lang="en-GB" sz="4000" dirty="0" smtClean="0"/>
            </a:br>
            <a:r>
              <a:rPr lang="en-GB" sz="3100" dirty="0" smtClean="0"/>
              <a:t>The defence of poetry </a:t>
            </a:r>
            <a:endParaRPr lang="en-GB" dirty="0"/>
          </a:p>
        </p:txBody>
      </p:sp>
      <p:sp>
        <p:nvSpPr>
          <p:cNvPr id="3" name="Content Placeholder 2"/>
          <p:cNvSpPr>
            <a:spLocks noGrp="1"/>
          </p:cNvSpPr>
          <p:nvPr>
            <p:ph sz="quarter" idx="1"/>
          </p:nvPr>
        </p:nvSpPr>
        <p:spPr>
          <a:xfrm>
            <a:off x="457200" y="1524000"/>
            <a:ext cx="8382000" cy="5334000"/>
          </a:xfrm>
        </p:spPr>
        <p:txBody>
          <a:bodyPr>
            <a:noAutofit/>
          </a:bodyPr>
          <a:lstStyle/>
          <a:p>
            <a:r>
              <a:rPr lang="en-GB" sz="2800" dirty="0" smtClean="0"/>
              <a:t>Aristotle’s </a:t>
            </a:r>
            <a:r>
              <a:rPr lang="en-GB" sz="2800" i="1" dirty="0" smtClean="0"/>
              <a:t>Poetics</a:t>
            </a:r>
          </a:p>
          <a:p>
            <a:pPr lvl="1"/>
            <a:r>
              <a:rPr lang="en-GB" sz="2400" dirty="0" smtClean="0"/>
              <a:t>Founding figure of Western philosophy and literary theory </a:t>
            </a:r>
          </a:p>
          <a:p>
            <a:pPr lvl="1"/>
            <a:r>
              <a:rPr lang="en-GB" sz="2400" dirty="0" smtClean="0"/>
              <a:t>Invented scientific method of analysis  - leading to today’s physics, chemistry, zoology, biology, etc</a:t>
            </a:r>
          </a:p>
          <a:p>
            <a:pPr lvl="1"/>
            <a:r>
              <a:rPr lang="en-GB" sz="2400" dirty="0" smtClean="0"/>
              <a:t>The </a:t>
            </a:r>
            <a:r>
              <a:rPr lang="en-GB" sz="2400" i="1" dirty="0" smtClean="0"/>
              <a:t>Poetics</a:t>
            </a:r>
            <a:r>
              <a:rPr lang="en-GB" sz="2400" dirty="0" smtClean="0"/>
              <a:t>  rediscovered in the Renaissance from fragmentary manuscript sources </a:t>
            </a:r>
          </a:p>
          <a:p>
            <a:pPr lvl="1"/>
            <a:r>
              <a:rPr lang="en-GB" sz="2400" dirty="0" smtClean="0"/>
              <a:t>Descriptions of formal unity </a:t>
            </a:r>
          </a:p>
          <a:p>
            <a:pPr lvl="1"/>
            <a:r>
              <a:rPr lang="en-GB" sz="2400" dirty="0" smtClean="0"/>
              <a:t>Poetry as a craft (Greek word = </a:t>
            </a:r>
            <a:r>
              <a:rPr lang="en-GB" sz="2400" dirty="0" err="1" smtClean="0"/>
              <a:t>Poiesis</a:t>
            </a:r>
            <a:r>
              <a:rPr lang="en-GB" sz="2400" dirty="0" smtClean="0"/>
              <a:t>  - verb ‘to make’)</a:t>
            </a:r>
          </a:p>
          <a:p>
            <a:pPr lvl="1"/>
            <a:r>
              <a:rPr lang="en-GB" sz="2400" dirty="0" smtClean="0"/>
              <a:t>Poetry as source of universal knowledge of human behaviour </a:t>
            </a:r>
          </a:p>
          <a:p>
            <a:pPr lvl="1"/>
            <a:r>
              <a:rPr lang="en-GB" sz="2400" dirty="0" smtClean="0"/>
              <a:t>Poetry as cathartic – good effect on audience </a:t>
            </a:r>
          </a:p>
          <a:p>
            <a:pPr lvl="1">
              <a:buNone/>
            </a:pPr>
            <a:r>
              <a:rPr lang="en-GB" sz="1600" i="1" dirty="0" smtClean="0">
                <a:solidFill>
                  <a:schemeClr val="accent3">
                    <a:lumMod val="50000"/>
                  </a:schemeClr>
                </a:solidFill>
              </a:rPr>
              <a:t>					(</a:t>
            </a:r>
            <a:r>
              <a:rPr lang="en-GB" sz="1400" b="1" i="1" dirty="0" smtClean="0">
                <a:solidFill>
                  <a:schemeClr val="accent3">
                    <a:lumMod val="50000"/>
                  </a:schemeClr>
                </a:solidFill>
              </a:rPr>
              <a:t>The Norton Anthology of Theory and Criticism</a:t>
            </a:r>
            <a:r>
              <a:rPr lang="en-GB" sz="1400" b="1" dirty="0" smtClean="0">
                <a:solidFill>
                  <a:schemeClr val="accent3">
                    <a:lumMod val="50000"/>
                  </a:schemeClr>
                </a:solidFill>
              </a:rPr>
              <a:t>,  83-87).</a:t>
            </a:r>
            <a:endParaRPr lang="en-GB" sz="1600" b="1" dirty="0" smtClean="0"/>
          </a:p>
          <a:p>
            <a:pPr lvl="1"/>
            <a:endParaRPr lang="en-GB" sz="1600" dirty="0" smtClean="0"/>
          </a:p>
          <a:p>
            <a:pPr lvl="1"/>
            <a:endParaRPr lang="en-GB" sz="1600" dirty="0" smtClean="0"/>
          </a:p>
          <a:p>
            <a:endParaRPr lang="en-GB" sz="18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Renaissance literary theory</a:t>
            </a:r>
            <a:br>
              <a:rPr lang="en-GB" dirty="0" smtClean="0"/>
            </a:br>
            <a:r>
              <a:rPr lang="en-GB" sz="3600" dirty="0" smtClean="0"/>
              <a:t>The defence of poetry </a:t>
            </a:r>
            <a:endParaRPr lang="en-GB" dirty="0"/>
          </a:p>
        </p:txBody>
      </p:sp>
      <p:sp>
        <p:nvSpPr>
          <p:cNvPr id="3" name="Content Placeholder 2"/>
          <p:cNvSpPr>
            <a:spLocks noGrp="1"/>
          </p:cNvSpPr>
          <p:nvPr>
            <p:ph sz="quarter" idx="1"/>
          </p:nvPr>
        </p:nvSpPr>
        <p:spPr/>
        <p:txBody>
          <a:bodyPr/>
          <a:lstStyle/>
          <a:p>
            <a:endParaRPr lang="en-GB" sz="200" dirty="0" smtClean="0"/>
          </a:p>
          <a:p>
            <a:r>
              <a:rPr lang="en-GB" dirty="0" smtClean="0"/>
              <a:t>Boccaccio (1330-1375) </a:t>
            </a:r>
          </a:p>
          <a:p>
            <a:pPr>
              <a:buNone/>
            </a:pPr>
            <a:endParaRPr lang="en-GB" dirty="0" smtClean="0"/>
          </a:p>
          <a:p>
            <a:pPr lvl="1"/>
            <a:r>
              <a:rPr lang="en-GB" i="1" dirty="0" smtClean="0"/>
              <a:t>Genealogy of the Gentile Gods</a:t>
            </a:r>
          </a:p>
          <a:p>
            <a:pPr lvl="2"/>
            <a:r>
              <a:rPr lang="en-GB" dirty="0" smtClean="0"/>
              <a:t>Encyclopaedic </a:t>
            </a:r>
          </a:p>
          <a:p>
            <a:pPr lvl="2"/>
            <a:r>
              <a:rPr lang="en-GB" dirty="0" smtClean="0"/>
              <a:t>Compendium in Latin of pagan mythology – a guide to the ancient gods</a:t>
            </a:r>
          </a:p>
          <a:p>
            <a:pPr lvl="2"/>
            <a:r>
              <a:rPr lang="en-GB" dirty="0" smtClean="0"/>
              <a:t>Books 14-15 – defence of poetry</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Renaissance Literary theory </a:t>
            </a:r>
            <a:endParaRPr lang="en-GB" dirty="0"/>
          </a:p>
        </p:txBody>
      </p:sp>
      <p:sp>
        <p:nvSpPr>
          <p:cNvPr id="3" name="Content Placeholder 2"/>
          <p:cNvSpPr>
            <a:spLocks noGrp="1"/>
          </p:cNvSpPr>
          <p:nvPr>
            <p:ph sz="quarter" idx="1"/>
          </p:nvPr>
        </p:nvSpPr>
        <p:spPr>
          <a:xfrm>
            <a:off x="612648" y="1600200"/>
            <a:ext cx="7997952" cy="4495800"/>
          </a:xfrm>
        </p:spPr>
        <p:txBody>
          <a:bodyPr>
            <a:normAutofit lnSpcReduction="10000"/>
          </a:bodyPr>
          <a:lstStyle/>
          <a:p>
            <a:pPr algn="just"/>
            <a:r>
              <a:rPr lang="en-GB" dirty="0" smtClean="0"/>
              <a:t>“Literary criticism at this period is grounded in moral controversy, even where the writer may be chiefly interested in techniques of versification and form” </a:t>
            </a:r>
          </a:p>
          <a:p>
            <a:pPr algn="just">
              <a:buNone/>
            </a:pPr>
            <a:endParaRPr lang="en-GB" sz="800" dirty="0" smtClean="0"/>
          </a:p>
          <a:p>
            <a:pPr algn="just"/>
            <a:r>
              <a:rPr lang="en-GB" dirty="0" smtClean="0"/>
              <a:t>“Puritan attacks on stage-plays in particular extended to other genres; love poetry and any fictitious writing were especially condemned as being respectively corrupting and literally untrue” 					</a:t>
            </a:r>
            <a:endParaRPr lang="en-GB" sz="1400" dirty="0" smtClean="0"/>
          </a:p>
          <a:p>
            <a:pPr algn="just">
              <a:buNone/>
            </a:pPr>
            <a:r>
              <a:rPr lang="en-GB" sz="1400" dirty="0" smtClean="0"/>
              <a:t>			</a:t>
            </a:r>
            <a:r>
              <a:rPr lang="en-GB" sz="2200" dirty="0" smtClean="0"/>
              <a:t>(</a:t>
            </a:r>
            <a:r>
              <a:rPr lang="en-GB" sz="2200" dirty="0" err="1" smtClean="0"/>
              <a:t>Porges</a:t>
            </a:r>
            <a:r>
              <a:rPr lang="en-GB" sz="2200" dirty="0" smtClean="0"/>
              <a:t> Watson </a:t>
            </a:r>
            <a:r>
              <a:rPr lang="en-GB" sz="2200" dirty="0" smtClean="0"/>
              <a:t>ed., Sidney, Everyman 1997</a:t>
            </a:r>
            <a:r>
              <a:rPr lang="en-GB" sz="2200" dirty="0" smtClean="0"/>
              <a:t>, xliv)</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Renaissance Literary theory </a:t>
            </a:r>
            <a:endParaRPr lang="en-GB" dirty="0"/>
          </a:p>
        </p:txBody>
      </p:sp>
      <p:sp>
        <p:nvSpPr>
          <p:cNvPr id="3" name="Content Placeholder 2"/>
          <p:cNvSpPr>
            <a:spLocks noGrp="1"/>
          </p:cNvSpPr>
          <p:nvPr>
            <p:ph sz="quarter" idx="1"/>
          </p:nvPr>
        </p:nvSpPr>
        <p:spPr>
          <a:xfrm>
            <a:off x="381000" y="1600200"/>
            <a:ext cx="8458200" cy="4495800"/>
          </a:xfrm>
        </p:spPr>
        <p:txBody>
          <a:bodyPr>
            <a:normAutofit fontScale="92500" lnSpcReduction="10000"/>
          </a:bodyPr>
          <a:lstStyle/>
          <a:p>
            <a:r>
              <a:rPr lang="en-GB" sz="2800" dirty="0" smtClean="0"/>
              <a:t>However: </a:t>
            </a:r>
          </a:p>
          <a:p>
            <a:pPr lvl="1"/>
            <a:r>
              <a:rPr lang="en-GB" sz="2500" dirty="0" smtClean="0"/>
              <a:t>“The controversy was carried on from different standpoints” 						(Smith, 223)</a:t>
            </a:r>
          </a:p>
          <a:p>
            <a:pPr>
              <a:buNone/>
            </a:pPr>
            <a:endParaRPr lang="en-GB" sz="2400" dirty="0" smtClean="0"/>
          </a:p>
          <a:p>
            <a:r>
              <a:rPr lang="en-GB" sz="2800" dirty="0" smtClean="0"/>
              <a:t>“The defenders of poetry, Sidney pre-eminently among them, were in full agreement of the Puritan condemnation of lewdness and social abuse in literature, dramatic and otherwise,  but their real concerns were with its opposite potential for good, and with authoritative precedent and proof of this, ancient and modern.” 						</a:t>
            </a:r>
            <a:r>
              <a:rPr lang="en-GB" sz="2800" dirty="0" smtClean="0"/>
              <a:t>	</a:t>
            </a:r>
            <a:r>
              <a:rPr lang="en-GB" sz="2200" dirty="0" smtClean="0"/>
              <a:t>(</a:t>
            </a:r>
            <a:r>
              <a:rPr lang="en-GB" sz="2200" dirty="0" err="1" smtClean="0"/>
              <a:t>Porges</a:t>
            </a:r>
            <a:r>
              <a:rPr lang="en-GB" sz="2200" dirty="0" smtClean="0"/>
              <a:t> </a:t>
            </a:r>
            <a:r>
              <a:rPr lang="en-GB" sz="2200" dirty="0" smtClean="0"/>
              <a:t>Watson ed., Sidney, Everyman  1997, xliv</a:t>
            </a:r>
            <a:r>
              <a:rPr lang="en-GB" sz="2200" dirty="0" smtClean="0"/>
              <a:t>)</a:t>
            </a:r>
            <a:endParaRPr lang="en-GB" sz="28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Sidney’s Defence of </a:t>
            </a:r>
            <a:r>
              <a:rPr lang="en-GB" dirty="0" err="1" smtClean="0"/>
              <a:t>Poesie</a:t>
            </a:r>
            <a:endParaRPr lang="en-GB" dirty="0"/>
          </a:p>
        </p:txBody>
      </p:sp>
      <p:sp>
        <p:nvSpPr>
          <p:cNvPr id="3" name="Content Placeholder 2"/>
          <p:cNvSpPr>
            <a:spLocks noGrp="1"/>
          </p:cNvSpPr>
          <p:nvPr>
            <p:ph sz="quarter" idx="1"/>
          </p:nvPr>
        </p:nvSpPr>
        <p:spPr>
          <a:xfrm>
            <a:off x="612648" y="1752600"/>
            <a:ext cx="8153400" cy="4343400"/>
          </a:xfrm>
        </p:spPr>
        <p:txBody>
          <a:bodyPr/>
          <a:lstStyle/>
          <a:p>
            <a:pPr algn="just"/>
            <a:r>
              <a:rPr lang="en-GB" dirty="0" smtClean="0"/>
              <a:t>“Nay </a:t>
            </a:r>
            <a:r>
              <a:rPr lang="en-GB" dirty="0" err="1" smtClean="0"/>
              <a:t>truely</a:t>
            </a:r>
            <a:r>
              <a:rPr lang="en-GB" dirty="0" smtClean="0"/>
              <a:t>, though I </a:t>
            </a:r>
            <a:r>
              <a:rPr lang="en-GB" dirty="0" err="1" smtClean="0"/>
              <a:t>yeeld</a:t>
            </a:r>
            <a:r>
              <a:rPr lang="en-GB" dirty="0" smtClean="0"/>
              <a:t> that </a:t>
            </a:r>
            <a:r>
              <a:rPr lang="en-GB" dirty="0" err="1" smtClean="0"/>
              <a:t>Poesie</a:t>
            </a:r>
            <a:r>
              <a:rPr lang="en-GB" dirty="0" smtClean="0"/>
              <a:t> may not </a:t>
            </a:r>
            <a:r>
              <a:rPr lang="en-GB" dirty="0" err="1" smtClean="0"/>
              <a:t>onely</a:t>
            </a:r>
            <a:r>
              <a:rPr lang="en-GB" dirty="0" smtClean="0"/>
              <a:t> be abused, but that being abused, by the reason of his </a:t>
            </a:r>
            <a:r>
              <a:rPr lang="en-GB" dirty="0" err="1" smtClean="0"/>
              <a:t>sweete</a:t>
            </a:r>
            <a:r>
              <a:rPr lang="en-GB" dirty="0" smtClean="0"/>
              <a:t> charming force, it can doe more hurt than any other </a:t>
            </a:r>
            <a:r>
              <a:rPr lang="en-GB" dirty="0" err="1" smtClean="0"/>
              <a:t>Armie</a:t>
            </a:r>
            <a:r>
              <a:rPr lang="en-GB" dirty="0" smtClean="0"/>
              <a:t> of words, yet ...  It is a good reason, that whatsoever, being abused, doth most </a:t>
            </a:r>
            <a:r>
              <a:rPr lang="en-GB" dirty="0" err="1" smtClean="0"/>
              <a:t>harme</a:t>
            </a:r>
            <a:r>
              <a:rPr lang="en-GB" dirty="0" smtClean="0"/>
              <a:t>, </a:t>
            </a:r>
            <a:r>
              <a:rPr lang="en-GB" dirty="0" err="1" smtClean="0"/>
              <a:t>beeing</a:t>
            </a:r>
            <a:r>
              <a:rPr lang="en-GB" dirty="0" smtClean="0"/>
              <a:t> rightly used (and upon the right use of each thing </a:t>
            </a:r>
            <a:r>
              <a:rPr lang="en-GB" dirty="0" err="1" smtClean="0"/>
              <a:t>conceiveth</a:t>
            </a:r>
            <a:r>
              <a:rPr lang="en-GB" dirty="0" smtClean="0"/>
              <a:t> his title), doth most good” </a:t>
            </a:r>
          </a:p>
          <a:p>
            <a:pPr>
              <a:buNone/>
            </a:pPr>
            <a:r>
              <a:rPr lang="en-GB" dirty="0" smtClean="0"/>
              <a:t>				</a:t>
            </a:r>
            <a:r>
              <a:rPr lang="en-GB" sz="2400" dirty="0" smtClean="0"/>
              <a:t>(Sir Philip Sidney, Everyman, 113)</a:t>
            </a:r>
            <a:endParaRPr lang="en-GB" sz="24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Renaissance Literary Criticism</a:t>
            </a:r>
            <a:br>
              <a:rPr lang="en-GB" dirty="0" smtClean="0"/>
            </a:br>
            <a:r>
              <a:rPr lang="en-GB" sz="2700" dirty="0" smtClean="0"/>
              <a:t>Brian Vickers </a:t>
            </a:r>
            <a:endParaRPr lang="en-GB" dirty="0"/>
          </a:p>
        </p:txBody>
      </p:sp>
      <p:sp>
        <p:nvSpPr>
          <p:cNvPr id="3" name="Content Placeholder 2"/>
          <p:cNvSpPr>
            <a:spLocks noGrp="1"/>
          </p:cNvSpPr>
          <p:nvPr>
            <p:ph sz="quarter" idx="1"/>
          </p:nvPr>
        </p:nvSpPr>
        <p:spPr>
          <a:xfrm>
            <a:off x="381000" y="1828800"/>
            <a:ext cx="8610600" cy="4267200"/>
          </a:xfrm>
        </p:spPr>
        <p:txBody>
          <a:bodyPr>
            <a:normAutofit fontScale="92500" lnSpcReduction="20000"/>
          </a:bodyPr>
          <a:lstStyle/>
          <a:p>
            <a:r>
              <a:rPr lang="en-GB" dirty="0" smtClean="0"/>
              <a:t>Vickers argues that criticism (within the period) was </a:t>
            </a:r>
            <a:r>
              <a:rPr lang="en-GB" i="1" dirty="0" smtClean="0"/>
              <a:t>prescriptive</a:t>
            </a:r>
            <a:r>
              <a:rPr lang="en-GB" dirty="0" smtClean="0"/>
              <a:t> rather than </a:t>
            </a:r>
            <a:r>
              <a:rPr lang="en-GB" i="1" dirty="0" smtClean="0"/>
              <a:t>descriptive - </a:t>
            </a:r>
            <a:r>
              <a:rPr lang="en-GB" dirty="0" smtClean="0"/>
              <a:t>’how to write’ manuals</a:t>
            </a:r>
          </a:p>
          <a:p>
            <a:r>
              <a:rPr lang="en-GB" dirty="0" smtClean="0"/>
              <a:t>Literature as a form of </a:t>
            </a:r>
            <a:r>
              <a:rPr lang="en-GB" i="1" dirty="0" smtClean="0"/>
              <a:t>Rhetoric</a:t>
            </a:r>
            <a:r>
              <a:rPr lang="en-GB" dirty="0" smtClean="0"/>
              <a:t> </a:t>
            </a:r>
          </a:p>
          <a:p>
            <a:pPr lvl="1"/>
            <a:r>
              <a:rPr lang="en-GB" dirty="0" smtClean="0"/>
              <a:t>Ethics of rhetoric:  ‘prudence, justice, fortitude, temperance’</a:t>
            </a:r>
          </a:p>
          <a:p>
            <a:pPr lvl="1"/>
            <a:r>
              <a:rPr lang="en-GB" dirty="0" smtClean="0"/>
              <a:t>Cicero  - ‘the affective triad’: </a:t>
            </a:r>
            <a:r>
              <a:rPr lang="en-GB" dirty="0" err="1" smtClean="0"/>
              <a:t>docere</a:t>
            </a:r>
            <a:r>
              <a:rPr lang="en-GB" dirty="0" smtClean="0"/>
              <a:t>, </a:t>
            </a:r>
            <a:r>
              <a:rPr lang="en-GB" dirty="0" err="1" smtClean="0"/>
              <a:t>delectare</a:t>
            </a:r>
            <a:r>
              <a:rPr lang="en-GB" dirty="0" smtClean="0"/>
              <a:t>, </a:t>
            </a:r>
            <a:r>
              <a:rPr lang="en-GB" dirty="0" err="1" smtClean="0"/>
              <a:t>movere</a:t>
            </a:r>
            <a:r>
              <a:rPr lang="en-GB" dirty="0" smtClean="0"/>
              <a:t> </a:t>
            </a:r>
          </a:p>
          <a:p>
            <a:r>
              <a:rPr lang="en-GB" dirty="0" smtClean="0"/>
              <a:t>Imitation as a means to attain originality </a:t>
            </a:r>
          </a:p>
          <a:p>
            <a:r>
              <a:rPr lang="en-GB" dirty="0" smtClean="0"/>
              <a:t>‘Criteria of correctness’ </a:t>
            </a:r>
          </a:p>
          <a:p>
            <a:r>
              <a:rPr lang="en-GB" dirty="0" smtClean="0"/>
              <a:t>Defence of literature </a:t>
            </a:r>
          </a:p>
          <a:p>
            <a:pPr>
              <a:buNone/>
            </a:pPr>
            <a:r>
              <a:rPr lang="en-GB" sz="2000" dirty="0" smtClean="0">
                <a:solidFill>
                  <a:srgbClr val="002060"/>
                </a:solidFill>
              </a:rPr>
              <a:t>	</a:t>
            </a:r>
          </a:p>
          <a:p>
            <a:pPr algn="r">
              <a:buNone/>
            </a:pPr>
            <a:r>
              <a:rPr lang="en-GB" sz="2200" dirty="0" smtClean="0"/>
              <a:t>(</a:t>
            </a:r>
            <a:r>
              <a:rPr lang="en-GB" sz="2200" dirty="0" smtClean="0"/>
              <a:t>Vickers 1999. Introduction)</a:t>
            </a:r>
            <a:endParaRPr lang="en-GB" sz="26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838200"/>
          </a:xfrm>
        </p:spPr>
        <p:txBody>
          <a:bodyPr>
            <a:noAutofit/>
          </a:bodyPr>
          <a:lstStyle/>
          <a:p>
            <a:pPr algn="ctr"/>
            <a:r>
              <a:rPr lang="en-GB" sz="3200" dirty="0" smtClean="0"/>
              <a:t>Decorum / indecorum </a:t>
            </a:r>
            <a:r>
              <a:rPr lang="en-GB" sz="5400" dirty="0" smtClean="0"/>
              <a:t> </a:t>
            </a:r>
            <a:endParaRPr lang="en-GB" sz="5400" dirty="0"/>
          </a:p>
        </p:txBody>
      </p:sp>
      <p:sp>
        <p:nvSpPr>
          <p:cNvPr id="3" name="Content Placeholder 2"/>
          <p:cNvSpPr>
            <a:spLocks noGrp="1"/>
          </p:cNvSpPr>
          <p:nvPr>
            <p:ph sz="quarter" idx="1"/>
          </p:nvPr>
        </p:nvSpPr>
        <p:spPr>
          <a:xfrm>
            <a:off x="612648" y="1600200"/>
            <a:ext cx="8153400" cy="4953000"/>
          </a:xfrm>
        </p:spPr>
        <p:txBody>
          <a:bodyPr>
            <a:noAutofit/>
          </a:bodyPr>
          <a:lstStyle/>
          <a:p>
            <a:pPr algn="just"/>
            <a:r>
              <a:rPr lang="en-GB" sz="2800" dirty="0" smtClean="0"/>
              <a:t>Your invention being once devised, take heed that neither pleasure of rhyme nor variety of device do carry you from it: for as to use obscure and dark phrases in a pleasant sonnet is nothing delectable, so to intermingle merry jests in a serious matter is an </a:t>
            </a:r>
            <a:r>
              <a:rPr lang="en-GB" sz="2800" i="1" dirty="0" smtClean="0"/>
              <a:t>indecorum</a:t>
            </a:r>
            <a:r>
              <a:rPr lang="en-GB" sz="2800" dirty="0" smtClean="0"/>
              <a:t>.” </a:t>
            </a:r>
            <a:r>
              <a:rPr lang="en-GB" sz="2000" dirty="0" smtClean="0"/>
              <a:t>(George Gascoigne , </a:t>
            </a:r>
            <a:r>
              <a:rPr lang="en-GB" sz="2000" i="1" dirty="0" smtClean="0"/>
              <a:t>A Primer of English Poetry </a:t>
            </a:r>
            <a:r>
              <a:rPr lang="en-GB" sz="2000" dirty="0" smtClean="0"/>
              <a:t>1575)</a:t>
            </a:r>
          </a:p>
          <a:p>
            <a:pPr algn="just">
              <a:buNone/>
            </a:pPr>
            <a:endParaRPr lang="en-GB" sz="800" dirty="0" smtClean="0"/>
          </a:p>
          <a:p>
            <a:pPr algn="just"/>
            <a:r>
              <a:rPr lang="en-GB" sz="2800" dirty="0" smtClean="0"/>
              <a:t>“Now in his parts, kinds, or species (as you list to term them) it is to be noted that some poesies have coupled together two or three kinds, as the </a:t>
            </a:r>
            <a:r>
              <a:rPr lang="en-GB" sz="2800" dirty="0" err="1" smtClean="0"/>
              <a:t>tragical</a:t>
            </a:r>
            <a:r>
              <a:rPr lang="en-GB" sz="2800" dirty="0" smtClean="0"/>
              <a:t> and comical, whereupon is risen the </a:t>
            </a:r>
            <a:r>
              <a:rPr lang="en-GB" sz="2800" dirty="0" err="1" smtClean="0"/>
              <a:t>tragi</a:t>
            </a:r>
            <a:r>
              <a:rPr lang="en-GB" sz="2800" dirty="0" smtClean="0"/>
              <a:t>-comical” 					</a:t>
            </a:r>
            <a:r>
              <a:rPr lang="en-GB" sz="2000" dirty="0" smtClean="0"/>
              <a:t>(Sidney, </a:t>
            </a:r>
            <a:r>
              <a:rPr lang="en-GB" sz="2000" i="1" dirty="0" smtClean="0"/>
              <a:t>Defence of </a:t>
            </a:r>
            <a:r>
              <a:rPr lang="en-GB" sz="2000" i="1" dirty="0" err="1" smtClean="0"/>
              <a:t>Poesie</a:t>
            </a:r>
            <a:r>
              <a:rPr lang="en-GB" sz="2000" dirty="0" smtClean="0"/>
              <a:t>)</a:t>
            </a:r>
            <a:endParaRPr lang="en-GB" sz="28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Hierarchy of genre</a:t>
            </a:r>
            <a:endParaRPr lang="en-GB" dirty="0"/>
          </a:p>
        </p:txBody>
      </p:sp>
      <p:sp>
        <p:nvSpPr>
          <p:cNvPr id="3" name="Content Placeholder 2"/>
          <p:cNvSpPr>
            <a:spLocks noGrp="1"/>
          </p:cNvSpPr>
          <p:nvPr>
            <p:ph sz="quarter" idx="1"/>
          </p:nvPr>
        </p:nvSpPr>
        <p:spPr/>
        <p:txBody>
          <a:bodyPr>
            <a:normAutofit fontScale="77500" lnSpcReduction="20000"/>
          </a:bodyPr>
          <a:lstStyle/>
          <a:p>
            <a:pPr>
              <a:buNone/>
            </a:pPr>
            <a:r>
              <a:rPr lang="en-GB" sz="3200" dirty="0" smtClean="0">
                <a:solidFill>
                  <a:srgbClr val="002060"/>
                </a:solidFill>
              </a:rPr>
              <a:t>	Pre 1600</a:t>
            </a:r>
          </a:p>
          <a:p>
            <a:pPr>
              <a:buNone/>
            </a:pPr>
            <a:endParaRPr lang="en-GB" sz="2100" dirty="0" smtClean="0">
              <a:solidFill>
                <a:srgbClr val="002060"/>
              </a:solidFill>
            </a:endParaRPr>
          </a:p>
          <a:p>
            <a:pPr algn="just">
              <a:buNone/>
            </a:pPr>
            <a:r>
              <a:rPr lang="en-GB" sz="3600" dirty="0" smtClean="0">
                <a:solidFill>
                  <a:srgbClr val="002060"/>
                </a:solidFill>
              </a:rPr>
              <a:t>	“One reason why poetry had fallen into disrepute was a growing tide of Puritanism that regarded the whole art of poetry with a suspicion not entirely unwarranted. Many persons were so disgusted by ribald comedy, vicious satire, and lascivious love strains that they caught eagerly at Plato’s suggestion that poetry should be banished from his commonwealth</a:t>
            </a:r>
            <a:r>
              <a:rPr lang="en-GB" sz="3200" dirty="0" smtClean="0">
                <a:solidFill>
                  <a:srgbClr val="002060"/>
                </a:solidFill>
              </a:rPr>
              <a:t>.” (Jonas 1940, 1-2)</a:t>
            </a:r>
          </a:p>
          <a:p>
            <a:endParaRPr lang="en-GB" sz="3200" dirty="0" smtClean="0">
              <a:solidFill>
                <a:srgbClr val="002060"/>
              </a:solidFill>
            </a:endParaRPr>
          </a:p>
          <a:p>
            <a:pPr>
              <a:buNone/>
            </a:pPr>
            <a:r>
              <a:rPr lang="en-GB" sz="1800" dirty="0" smtClean="0">
                <a:solidFill>
                  <a:srgbClr val="002060"/>
                </a:solidFill>
              </a:rPr>
              <a:t>	</a:t>
            </a:r>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Hierarchy of genre</a:t>
            </a:r>
            <a:endParaRPr lang="en-GB" dirty="0"/>
          </a:p>
        </p:txBody>
      </p:sp>
      <p:sp>
        <p:nvSpPr>
          <p:cNvPr id="3" name="Content Placeholder 2"/>
          <p:cNvSpPr>
            <a:spLocks noGrp="1"/>
          </p:cNvSpPr>
          <p:nvPr>
            <p:ph sz="quarter" idx="1"/>
          </p:nvPr>
        </p:nvSpPr>
        <p:spPr/>
        <p:txBody>
          <a:bodyPr/>
          <a:lstStyle/>
          <a:p>
            <a:pPr>
              <a:buNone/>
            </a:pPr>
            <a:r>
              <a:rPr lang="en-GB" dirty="0" smtClean="0"/>
              <a:t>	Seventeenth century</a:t>
            </a:r>
          </a:p>
          <a:p>
            <a:pPr>
              <a:buNone/>
            </a:pPr>
            <a:endParaRPr lang="en-GB" dirty="0" smtClean="0"/>
          </a:p>
          <a:p>
            <a:pPr algn="just">
              <a:buNone/>
            </a:pPr>
            <a:r>
              <a:rPr lang="en-GB" dirty="0" smtClean="0"/>
              <a:t>	“The great problem of the seventeenth-century poet was to establish and maintain a desirable attitude toward poetry, among both the public and imitative or commercial writers.” </a:t>
            </a:r>
          </a:p>
          <a:p>
            <a:pPr>
              <a:buNone/>
            </a:pPr>
            <a:r>
              <a:rPr lang="en-GB" dirty="0" smtClean="0"/>
              <a:t>					(Jonas 1940, 3)</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Hierarchy of genre</a:t>
            </a:r>
            <a:br>
              <a:rPr lang="en-GB" dirty="0" smtClean="0"/>
            </a:br>
            <a:r>
              <a:rPr lang="en-GB" sz="3100" dirty="0" smtClean="0"/>
              <a:t>Scaliger</a:t>
            </a:r>
            <a:endParaRPr lang="en-GB" dirty="0"/>
          </a:p>
        </p:txBody>
      </p:sp>
      <p:sp>
        <p:nvSpPr>
          <p:cNvPr id="3" name="Content Placeholder 2"/>
          <p:cNvSpPr>
            <a:spLocks noGrp="1"/>
          </p:cNvSpPr>
          <p:nvPr>
            <p:ph sz="quarter" idx="1"/>
          </p:nvPr>
        </p:nvSpPr>
        <p:spPr>
          <a:xfrm>
            <a:off x="612648" y="1752600"/>
            <a:ext cx="8153400" cy="4343400"/>
          </a:xfrm>
        </p:spPr>
        <p:txBody>
          <a:bodyPr>
            <a:normAutofit/>
          </a:bodyPr>
          <a:lstStyle/>
          <a:p>
            <a:pPr algn="just">
              <a:buNone/>
            </a:pPr>
            <a:r>
              <a:rPr lang="en-GB" dirty="0" smtClean="0"/>
              <a:t>	“The poetical art is a science, that is, it is a habit of production in accordance with those laws which underlie that symmetrical fashioning known as poetry. So it has three elements – the material [subject], the form [type], and the execution [style]. In the higher criticism, a fourth element is recognised, the end, that is imitation, or the ulterior end,</a:t>
            </a:r>
            <a:r>
              <a:rPr lang="en-GB" b="1" dirty="0" smtClean="0"/>
              <a:t> instruction</a:t>
            </a:r>
            <a:r>
              <a:rPr lang="en-GB" dirty="0" smtClean="0"/>
              <a:t>.”</a:t>
            </a:r>
          </a:p>
          <a:p>
            <a:pPr algn="r">
              <a:buNone/>
            </a:pPr>
            <a:r>
              <a:rPr lang="en-GB" dirty="0" smtClean="0"/>
              <a:t>	</a:t>
            </a:r>
            <a:r>
              <a:rPr lang="en-GB" sz="2000" dirty="0" smtClean="0"/>
              <a:t>(</a:t>
            </a:r>
            <a:r>
              <a:rPr lang="en-GB" sz="2000" dirty="0" err="1" smtClean="0"/>
              <a:t>Padelford</a:t>
            </a:r>
            <a:r>
              <a:rPr lang="en-GB" sz="2000" dirty="0" smtClean="0"/>
              <a:t> 1905</a:t>
            </a:r>
            <a:r>
              <a:rPr lang="en-GB" sz="2000" dirty="0" smtClean="0"/>
              <a:t>, 18)</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Scaliger’s ranking of ‘subject matter’</a:t>
            </a:r>
            <a:endParaRPr lang="en-GB" dirty="0"/>
          </a:p>
        </p:txBody>
      </p:sp>
      <p:sp>
        <p:nvSpPr>
          <p:cNvPr id="3" name="Content Placeholder 2"/>
          <p:cNvSpPr>
            <a:spLocks noGrp="1"/>
          </p:cNvSpPr>
          <p:nvPr>
            <p:ph sz="quarter" idx="1"/>
          </p:nvPr>
        </p:nvSpPr>
        <p:spPr>
          <a:xfrm>
            <a:off x="612648" y="1981200"/>
            <a:ext cx="8153400" cy="4114800"/>
          </a:xfrm>
        </p:spPr>
        <p:txBody>
          <a:bodyPr/>
          <a:lstStyle/>
          <a:p>
            <a:pPr marL="514350" indent="-514350">
              <a:buFont typeface="+mj-lt"/>
              <a:buAutoNum type="arabicParenR"/>
            </a:pPr>
            <a:r>
              <a:rPr lang="en-GB" sz="2800" dirty="0" err="1" smtClean="0"/>
              <a:t>Hymnes</a:t>
            </a:r>
            <a:r>
              <a:rPr lang="en-GB" sz="2800" dirty="0" smtClean="0"/>
              <a:t>, paeans</a:t>
            </a:r>
          </a:p>
          <a:p>
            <a:pPr marL="514350" indent="-514350">
              <a:buFont typeface="+mj-lt"/>
              <a:buAutoNum type="arabicParenR"/>
            </a:pPr>
            <a:r>
              <a:rPr lang="en-GB" sz="2800" dirty="0" smtClean="0"/>
              <a:t>Songs, odes, </a:t>
            </a:r>
            <a:r>
              <a:rPr lang="en-GB" sz="2800" dirty="0" err="1" smtClean="0"/>
              <a:t>scolia</a:t>
            </a:r>
            <a:r>
              <a:rPr lang="en-GB" sz="2800" dirty="0" smtClean="0"/>
              <a:t> sung in praise of brave men</a:t>
            </a:r>
          </a:p>
          <a:p>
            <a:pPr marL="514350" indent="-514350">
              <a:buFont typeface="+mj-lt"/>
              <a:buAutoNum type="arabicParenR"/>
            </a:pPr>
            <a:r>
              <a:rPr lang="en-GB" sz="2800" dirty="0" smtClean="0"/>
              <a:t>Epics, in which are both heroes and lesser men</a:t>
            </a:r>
          </a:p>
          <a:p>
            <a:pPr marL="514350" indent="-514350">
              <a:buFont typeface="+mj-lt"/>
              <a:buAutoNum type="arabicParenR"/>
            </a:pPr>
            <a:r>
              <a:rPr lang="en-GB" sz="2800" dirty="0" smtClean="0"/>
              <a:t>Tragedies, comedies</a:t>
            </a:r>
          </a:p>
          <a:p>
            <a:pPr marL="514350" indent="-514350">
              <a:buFont typeface="+mj-lt"/>
              <a:buAutoNum type="arabicParenR"/>
            </a:pPr>
            <a:r>
              <a:rPr lang="en-GB" sz="2800" dirty="0" smtClean="0"/>
              <a:t>Satires, </a:t>
            </a:r>
            <a:r>
              <a:rPr lang="en-GB" sz="2800" dirty="0" err="1" smtClean="0"/>
              <a:t>exodia</a:t>
            </a:r>
            <a:r>
              <a:rPr lang="en-GB" sz="2800" dirty="0" smtClean="0"/>
              <a:t>, interludes, jests, nuptial songs, </a:t>
            </a:r>
            <a:r>
              <a:rPr lang="en-GB" sz="2800" dirty="0" err="1" smtClean="0"/>
              <a:t>elegeis</a:t>
            </a:r>
            <a:r>
              <a:rPr lang="en-GB" sz="2800" dirty="0" smtClean="0"/>
              <a:t>, monodies, incantations, epigrams.</a:t>
            </a:r>
          </a:p>
          <a:p>
            <a:pPr marL="514350" indent="-514350">
              <a:buFont typeface="+mj-lt"/>
              <a:buAutoNum type="arabicParenR"/>
            </a:pPr>
            <a:r>
              <a:rPr lang="en-GB" sz="2800" dirty="0" smtClean="0"/>
              <a:t>Pastorals </a:t>
            </a:r>
          </a:p>
          <a:p>
            <a:pPr marL="514350" indent="-514350">
              <a:buNone/>
            </a:pPr>
            <a:r>
              <a:rPr lang="en-GB" sz="2800" dirty="0" smtClean="0"/>
              <a:t>						</a:t>
            </a:r>
            <a:r>
              <a:rPr lang="en-GB" sz="2400" dirty="0" smtClean="0"/>
              <a:t>(Jonas 1940, 5)</a:t>
            </a:r>
            <a:endParaRPr lang="en-GB" sz="2800" dirty="0" smtClean="0"/>
          </a:p>
          <a:p>
            <a:pPr lvl="1">
              <a:buNone/>
            </a:pP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Scaliger</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Recognises the epic as “the </a:t>
            </a:r>
            <a:r>
              <a:rPr lang="en-GB" dirty="0" err="1" smtClean="0"/>
              <a:t>chiefest</a:t>
            </a:r>
            <a:r>
              <a:rPr lang="en-GB" dirty="0" smtClean="0"/>
              <a:t> of all forms” because of its catholicity of range </a:t>
            </a:r>
          </a:p>
          <a:p>
            <a:endParaRPr lang="en-GB" sz="800" dirty="0" smtClean="0"/>
          </a:p>
          <a:p>
            <a:r>
              <a:rPr lang="en-GB" dirty="0" smtClean="0"/>
              <a:t>“All poetry, he insisted, is characterized by planned unity, variety in expression, forcefulness of language tempered by grace, and a master aim of pleasing persuasion.” (Jonas 1940, 5)</a:t>
            </a:r>
          </a:p>
          <a:p>
            <a:endParaRPr lang="en-GB" sz="900" dirty="0" smtClean="0"/>
          </a:p>
          <a:p>
            <a:r>
              <a:rPr lang="en-GB" dirty="0" smtClean="0"/>
              <a:t>In relation to ‘aim’, he explained that “the poet, like the philosopher and orator, who also use the art of language, seeks to persuade.” (ibid.)</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Scaliger</a:t>
            </a:r>
            <a:endParaRPr lang="en-GB" dirty="0"/>
          </a:p>
        </p:txBody>
      </p:sp>
      <p:sp>
        <p:nvSpPr>
          <p:cNvPr id="3" name="Content Placeholder 2"/>
          <p:cNvSpPr>
            <a:spLocks noGrp="1"/>
          </p:cNvSpPr>
          <p:nvPr>
            <p:ph sz="quarter" idx="1"/>
          </p:nvPr>
        </p:nvSpPr>
        <p:spPr>
          <a:xfrm>
            <a:off x="612648" y="1905000"/>
            <a:ext cx="8153400" cy="4343400"/>
          </a:xfrm>
        </p:spPr>
        <p:txBody>
          <a:bodyPr>
            <a:normAutofit fontScale="92500" lnSpcReduction="10000"/>
          </a:bodyPr>
          <a:lstStyle/>
          <a:p>
            <a:pPr algn="just"/>
            <a:r>
              <a:rPr lang="en-GB" dirty="0" smtClean="0"/>
              <a:t>“The poet’s art is similar to that of the historian, but superior in that he is not confined to the representation of things as they were and are, but may go on to the more god-like task of creating things which are not. Like the philosopher, the orator, and the historian, the poet seeks to persuade men to right living .... He surpasses his fellows in the scope and attractiveness of his means of persuasion, wherefore it seemed to Scaliger that poetry was the master science.” </a:t>
            </a:r>
          </a:p>
          <a:p>
            <a:pPr>
              <a:buNone/>
            </a:pPr>
            <a:r>
              <a:rPr lang="en-GB" dirty="0" smtClean="0"/>
              <a:t>						(</a:t>
            </a:r>
            <a:r>
              <a:rPr lang="en-GB" dirty="0" err="1" smtClean="0"/>
              <a:t>Padelford</a:t>
            </a:r>
            <a:r>
              <a:rPr lang="en-GB" dirty="0" smtClean="0"/>
              <a:t> 1905, 8)</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2800" dirty="0" smtClean="0"/>
              <a:t>Spingarn (19</a:t>
            </a:r>
            <a:r>
              <a:rPr lang="en-GB" sz="2800" baseline="30000" dirty="0" smtClean="0"/>
              <a:t>th</a:t>
            </a:r>
            <a:r>
              <a:rPr lang="en-GB" sz="2800" dirty="0" smtClean="0"/>
              <a:t> C – collection of critical essays)</a:t>
            </a:r>
            <a:endParaRPr lang="en-GB" sz="2800" dirty="0"/>
          </a:p>
        </p:txBody>
      </p:sp>
      <p:sp>
        <p:nvSpPr>
          <p:cNvPr id="3" name="Content Placeholder 2"/>
          <p:cNvSpPr>
            <a:spLocks noGrp="1"/>
          </p:cNvSpPr>
          <p:nvPr>
            <p:ph sz="quarter" idx="1"/>
          </p:nvPr>
        </p:nvSpPr>
        <p:spPr>
          <a:xfrm>
            <a:off x="612648" y="2209800"/>
            <a:ext cx="8153400" cy="3886200"/>
          </a:xfrm>
        </p:spPr>
        <p:txBody>
          <a:bodyPr/>
          <a:lstStyle/>
          <a:p>
            <a:pPr algn="just">
              <a:buNone/>
            </a:pPr>
            <a:r>
              <a:rPr lang="en-GB" dirty="0" smtClean="0"/>
              <a:t>	“... It was as an effective guide to life that poetry was chiefly valued. Even when delight was admitted as an end, it was simply because of its usefulness in effecting the ethical aim.”</a:t>
            </a:r>
          </a:p>
          <a:p>
            <a:pPr>
              <a:buNone/>
            </a:pPr>
            <a:r>
              <a:rPr lang="en-GB" dirty="0" smtClean="0"/>
              <a:t>	</a:t>
            </a:r>
            <a:r>
              <a:rPr lang="en-GB" sz="2400" dirty="0" smtClean="0"/>
              <a:t>			(Spingarn </a:t>
            </a:r>
            <a:r>
              <a:rPr lang="en-GB" sz="2400" i="1" dirty="0" smtClean="0"/>
              <a:t>Literary Criticism</a:t>
            </a:r>
            <a:r>
              <a:rPr lang="en-GB" sz="2400" dirty="0" smtClean="0"/>
              <a:t> 1899, 3) </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English theory</a:t>
            </a:r>
            <a:endParaRPr lang="en-GB" dirty="0"/>
          </a:p>
        </p:txBody>
      </p:sp>
      <p:sp>
        <p:nvSpPr>
          <p:cNvPr id="3" name="Content Placeholder 2"/>
          <p:cNvSpPr>
            <a:spLocks noGrp="1"/>
          </p:cNvSpPr>
          <p:nvPr>
            <p:ph sz="quarter" idx="1"/>
          </p:nvPr>
        </p:nvSpPr>
        <p:spPr>
          <a:xfrm>
            <a:off x="612648" y="1828800"/>
            <a:ext cx="8153400" cy="4800600"/>
          </a:xfrm>
        </p:spPr>
        <p:txBody>
          <a:bodyPr>
            <a:normAutofit lnSpcReduction="10000"/>
          </a:bodyPr>
          <a:lstStyle/>
          <a:p>
            <a:r>
              <a:rPr lang="en-GB" dirty="0" smtClean="0"/>
              <a:t>The English poet – influenced both by classical / continental forces </a:t>
            </a:r>
            <a:r>
              <a:rPr lang="en-GB" i="1" dirty="0" smtClean="0"/>
              <a:t>and also </a:t>
            </a:r>
            <a:r>
              <a:rPr lang="en-GB" dirty="0" smtClean="0"/>
              <a:t>the native tradition </a:t>
            </a:r>
          </a:p>
          <a:p>
            <a:r>
              <a:rPr lang="en-GB" dirty="0" smtClean="0"/>
              <a:t>English critics sought a didactic core in poetry (whether via)</a:t>
            </a:r>
          </a:p>
          <a:p>
            <a:pPr lvl="1"/>
            <a:r>
              <a:rPr lang="en-GB" dirty="0" smtClean="0"/>
              <a:t>Mediaeval route – meaning concealed in seemingly light hearted fable</a:t>
            </a:r>
          </a:p>
          <a:p>
            <a:pPr lvl="1"/>
            <a:r>
              <a:rPr lang="en-GB" dirty="0" smtClean="0"/>
              <a:t>Renaissance route – meaning cloaked under a pleasing exterior</a:t>
            </a:r>
          </a:p>
          <a:p>
            <a:r>
              <a:rPr lang="en-GB" dirty="0" smtClean="0"/>
              <a:t>Most fully stated by Sidney in his </a:t>
            </a:r>
            <a:r>
              <a:rPr lang="en-GB" i="1" dirty="0" smtClean="0"/>
              <a:t>Defence of Poesy </a:t>
            </a:r>
            <a:r>
              <a:rPr lang="en-GB" dirty="0" smtClean="0"/>
              <a:t>				</a:t>
            </a:r>
          </a:p>
          <a:p>
            <a:pPr>
              <a:buNone/>
            </a:pPr>
            <a:r>
              <a:rPr lang="en-GB" dirty="0" smtClean="0"/>
              <a:t>							(Jonas 1940, 9)</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Sidney’s categories of poetry</a:t>
            </a:r>
            <a:endParaRPr lang="en-GB" dirty="0"/>
          </a:p>
        </p:txBody>
      </p:sp>
      <p:sp>
        <p:nvSpPr>
          <p:cNvPr id="3" name="Content Placeholder 2"/>
          <p:cNvSpPr>
            <a:spLocks noGrp="1"/>
          </p:cNvSpPr>
          <p:nvPr>
            <p:ph sz="quarter" idx="1"/>
          </p:nvPr>
        </p:nvSpPr>
        <p:spPr>
          <a:xfrm>
            <a:off x="612648" y="1600200"/>
            <a:ext cx="8153400" cy="5105400"/>
          </a:xfrm>
        </p:spPr>
        <p:txBody>
          <a:bodyPr>
            <a:normAutofit fontScale="85000" lnSpcReduction="20000"/>
          </a:bodyPr>
          <a:lstStyle/>
          <a:p>
            <a:r>
              <a:rPr lang="en-GB" dirty="0" smtClean="0"/>
              <a:t>The pastoral type (elegiac) </a:t>
            </a:r>
          </a:p>
          <a:p>
            <a:r>
              <a:rPr lang="en-GB" dirty="0" smtClean="0"/>
              <a:t>Two kinds of satire</a:t>
            </a:r>
          </a:p>
          <a:p>
            <a:pPr lvl="1"/>
            <a:r>
              <a:rPr lang="en-GB" dirty="0" smtClean="0"/>
              <a:t>Bitter</a:t>
            </a:r>
          </a:p>
          <a:p>
            <a:pPr lvl="1"/>
            <a:r>
              <a:rPr lang="en-GB" dirty="0" smtClean="0"/>
              <a:t>playful</a:t>
            </a:r>
          </a:p>
          <a:p>
            <a:r>
              <a:rPr lang="en-GB" dirty="0" smtClean="0"/>
              <a:t>Drama – comic and tragic</a:t>
            </a:r>
          </a:p>
          <a:p>
            <a:r>
              <a:rPr lang="en-GB" dirty="0" smtClean="0"/>
              <a:t>The lyric </a:t>
            </a:r>
          </a:p>
          <a:p>
            <a:pPr lvl="1"/>
            <a:r>
              <a:rPr lang="en-GB" dirty="0" smtClean="0"/>
              <a:t>(which he argued could be employed for praising God, rather than just for ‘unconvincing love songs’)</a:t>
            </a:r>
          </a:p>
          <a:p>
            <a:r>
              <a:rPr lang="en-GB" dirty="0" smtClean="0"/>
              <a:t>The heroic</a:t>
            </a:r>
          </a:p>
          <a:p>
            <a:pPr>
              <a:buNone/>
            </a:pPr>
            <a:endParaRPr lang="en-GB" sz="1000" dirty="0" smtClean="0"/>
          </a:p>
          <a:p>
            <a:pPr algn="just">
              <a:buNone/>
            </a:pPr>
            <a:r>
              <a:rPr lang="en-GB" dirty="0" smtClean="0"/>
              <a:t>	“He felt that although the poet must have inborn talent, it devolved upon him as a duty to increase that original endowment by art, imitation of approved models, and exercise.” (Jonas 1940, 8)</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Renaissance hierarchy of types</a:t>
            </a:r>
            <a:endParaRPr lang="en-GB" dirty="0"/>
          </a:p>
        </p:txBody>
      </p:sp>
      <p:sp>
        <p:nvSpPr>
          <p:cNvPr id="3" name="Content Placeholder 2"/>
          <p:cNvSpPr>
            <a:spLocks noGrp="1"/>
          </p:cNvSpPr>
          <p:nvPr>
            <p:ph sz="quarter" idx="1"/>
          </p:nvPr>
        </p:nvSpPr>
        <p:spPr>
          <a:xfrm>
            <a:off x="612648" y="1600200"/>
            <a:ext cx="8153400" cy="5029200"/>
          </a:xfrm>
        </p:spPr>
        <p:txBody>
          <a:bodyPr>
            <a:normAutofit fontScale="77500" lnSpcReduction="20000"/>
          </a:bodyPr>
          <a:lstStyle/>
          <a:p>
            <a:pPr>
              <a:buNone/>
            </a:pPr>
            <a:r>
              <a:rPr lang="en-GB" dirty="0" smtClean="0"/>
              <a:t>		</a:t>
            </a:r>
          </a:p>
          <a:p>
            <a:pPr>
              <a:buNone/>
            </a:pPr>
            <a:r>
              <a:rPr lang="en-GB" dirty="0" smtClean="0"/>
              <a:t>	Generally the most exalted were: </a:t>
            </a:r>
          </a:p>
          <a:p>
            <a:pPr>
              <a:buNone/>
            </a:pPr>
            <a:r>
              <a:rPr lang="en-GB" dirty="0" smtClean="0"/>
              <a:t>	</a:t>
            </a:r>
            <a:r>
              <a:rPr lang="en-GB" u="sng" dirty="0" smtClean="0"/>
              <a:t>Epic</a:t>
            </a:r>
            <a:r>
              <a:rPr lang="en-GB" dirty="0" smtClean="0"/>
              <a:t>  </a:t>
            </a:r>
          </a:p>
          <a:p>
            <a:pPr>
              <a:buNone/>
            </a:pPr>
            <a:r>
              <a:rPr lang="en-GB" dirty="0" smtClean="0"/>
              <a:t>		Should it be classical, romantic, or neither? </a:t>
            </a:r>
          </a:p>
          <a:p>
            <a:pPr>
              <a:buNone/>
            </a:pPr>
            <a:r>
              <a:rPr lang="en-GB" dirty="0" smtClean="0"/>
              <a:t>		Should the subject be historical or religious?</a:t>
            </a:r>
          </a:p>
          <a:p>
            <a:pPr>
              <a:buNone/>
            </a:pPr>
            <a:r>
              <a:rPr lang="en-GB" dirty="0" smtClean="0"/>
              <a:t>		It </a:t>
            </a:r>
            <a:r>
              <a:rPr lang="en-GB" i="1" dirty="0" smtClean="0"/>
              <a:t>should have </a:t>
            </a:r>
            <a:r>
              <a:rPr lang="en-GB" dirty="0" smtClean="0"/>
              <a:t>high seriousness of purpose. </a:t>
            </a:r>
          </a:p>
          <a:p>
            <a:pPr>
              <a:buNone/>
            </a:pPr>
            <a:r>
              <a:rPr lang="en-GB" dirty="0" smtClean="0"/>
              <a:t>	</a:t>
            </a:r>
            <a:r>
              <a:rPr lang="en-GB" u="sng" dirty="0" smtClean="0"/>
              <a:t>Ode</a:t>
            </a:r>
            <a:r>
              <a:rPr lang="en-GB" dirty="0" smtClean="0"/>
              <a:t> </a:t>
            </a:r>
          </a:p>
          <a:p>
            <a:pPr>
              <a:buNone/>
            </a:pPr>
            <a:r>
              <a:rPr lang="en-GB" dirty="0" smtClean="0"/>
              <a:t>		</a:t>
            </a:r>
            <a:r>
              <a:rPr lang="en-GB" dirty="0" err="1" smtClean="0"/>
              <a:t>Horatian</a:t>
            </a:r>
            <a:r>
              <a:rPr lang="en-GB" dirty="0" smtClean="0"/>
              <a:t> / Pindaric?</a:t>
            </a:r>
          </a:p>
          <a:p>
            <a:pPr>
              <a:buNone/>
            </a:pPr>
            <a:r>
              <a:rPr lang="en-GB" dirty="0" smtClean="0"/>
              <a:t>		Should it be religious, personal, national? </a:t>
            </a:r>
          </a:p>
          <a:p>
            <a:pPr>
              <a:buNone/>
            </a:pPr>
            <a:r>
              <a:rPr lang="en-GB" dirty="0" smtClean="0"/>
              <a:t>	</a:t>
            </a:r>
            <a:r>
              <a:rPr lang="en-GB" u="sng" dirty="0" smtClean="0"/>
              <a:t>Tragedy (drama – also comedy)</a:t>
            </a:r>
          </a:p>
          <a:p>
            <a:pPr>
              <a:buNone/>
            </a:pPr>
            <a:r>
              <a:rPr lang="en-GB" dirty="0" smtClean="0"/>
              <a:t>		Should it imitate Greek or Roman forerunners?</a:t>
            </a:r>
          </a:p>
          <a:p>
            <a:pPr>
              <a:buNone/>
            </a:pPr>
            <a:r>
              <a:rPr lang="en-GB" dirty="0" smtClean="0"/>
              <a:t>		should it desert the classics and move along more romantic 	lines?</a:t>
            </a:r>
          </a:p>
          <a:p>
            <a:pPr>
              <a:buNone/>
            </a:pPr>
            <a:r>
              <a:rPr lang="en-GB" dirty="0" smtClean="0"/>
              <a:t>		Should it alter the formula to produce satire?</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Renaissance hierarchy of types</a:t>
            </a:r>
            <a:endParaRPr lang="en-GB" dirty="0"/>
          </a:p>
        </p:txBody>
      </p:sp>
      <p:sp>
        <p:nvSpPr>
          <p:cNvPr id="3" name="Content Placeholder 2"/>
          <p:cNvSpPr>
            <a:spLocks noGrp="1"/>
          </p:cNvSpPr>
          <p:nvPr>
            <p:ph sz="quarter" idx="1"/>
          </p:nvPr>
        </p:nvSpPr>
        <p:spPr/>
        <p:txBody>
          <a:bodyPr>
            <a:normAutofit/>
          </a:bodyPr>
          <a:lstStyle/>
          <a:p>
            <a:pPr>
              <a:buNone/>
            </a:pPr>
            <a:r>
              <a:rPr lang="en-GB" dirty="0" smtClean="0"/>
              <a:t>		‘low forms’ (“Pleasing but not profitable”) </a:t>
            </a:r>
          </a:p>
          <a:p>
            <a:pPr>
              <a:buNone/>
            </a:pPr>
            <a:endParaRPr lang="en-GB" sz="800" dirty="0" smtClean="0"/>
          </a:p>
          <a:p>
            <a:pPr>
              <a:buNone/>
            </a:pPr>
            <a:r>
              <a:rPr lang="en-GB" sz="2400" dirty="0" smtClean="0"/>
              <a:t>Valued as a technical exercise for the poet</a:t>
            </a:r>
          </a:p>
          <a:p>
            <a:pPr>
              <a:buNone/>
            </a:pPr>
            <a:r>
              <a:rPr lang="en-GB" sz="2400" dirty="0" smtClean="0"/>
              <a:t>It was correct for them to be highly imitative</a:t>
            </a:r>
          </a:p>
          <a:p>
            <a:endParaRPr lang="en-GB" sz="800" dirty="0" smtClean="0"/>
          </a:p>
          <a:p>
            <a:r>
              <a:rPr lang="en-GB" dirty="0" smtClean="0"/>
              <a:t>The love lyric</a:t>
            </a:r>
          </a:p>
          <a:p>
            <a:r>
              <a:rPr lang="en-GB" dirty="0" smtClean="0"/>
              <a:t>The pastoral </a:t>
            </a:r>
          </a:p>
          <a:p>
            <a:r>
              <a:rPr lang="en-GB" dirty="0" smtClean="0"/>
              <a:t>The sonnet – tended to be borrowed from the Italian and the French</a:t>
            </a:r>
          </a:p>
          <a:p>
            <a:pPr>
              <a:buNone/>
            </a:pPr>
            <a:r>
              <a:rPr lang="en-GB" dirty="0" smtClean="0"/>
              <a:t>					</a:t>
            </a:r>
            <a:r>
              <a:rPr lang="en-GB" sz="2400" dirty="0" smtClean="0"/>
              <a:t>	(Jonas 1940, 10)</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Renaissance hierarchy of types</a:t>
            </a:r>
            <a:endParaRPr lang="en-GB" dirty="0"/>
          </a:p>
        </p:txBody>
      </p:sp>
      <p:sp>
        <p:nvSpPr>
          <p:cNvPr id="3" name="Content Placeholder 2"/>
          <p:cNvSpPr>
            <a:spLocks noGrp="1"/>
          </p:cNvSpPr>
          <p:nvPr>
            <p:ph sz="quarter" idx="1"/>
          </p:nvPr>
        </p:nvSpPr>
        <p:spPr>
          <a:xfrm>
            <a:off x="612648" y="1676400"/>
            <a:ext cx="8153400" cy="4953000"/>
          </a:xfrm>
        </p:spPr>
        <p:txBody>
          <a:bodyPr>
            <a:normAutofit fontScale="85000" lnSpcReduction="20000"/>
          </a:bodyPr>
          <a:lstStyle/>
          <a:p>
            <a:pPr algn="ctr">
              <a:buNone/>
            </a:pPr>
            <a:r>
              <a:rPr lang="en-GB" dirty="0" smtClean="0"/>
              <a:t>Satire</a:t>
            </a:r>
          </a:p>
          <a:p>
            <a:pPr>
              <a:buNone/>
            </a:pPr>
            <a:r>
              <a:rPr lang="en-GB" dirty="0" smtClean="0"/>
              <a:t>	Ranked above merely pleasing forms of verse, but still generally ‘low’</a:t>
            </a:r>
          </a:p>
          <a:p>
            <a:pPr>
              <a:buNone/>
            </a:pPr>
            <a:endParaRPr lang="en-GB" sz="800" dirty="0" smtClean="0"/>
          </a:p>
          <a:p>
            <a:r>
              <a:rPr lang="en-GB" dirty="0" smtClean="0"/>
              <a:t>Two types</a:t>
            </a:r>
          </a:p>
          <a:p>
            <a:pPr lvl="1"/>
            <a:r>
              <a:rPr lang="en-GB" dirty="0" smtClean="0"/>
              <a:t>The burlesque (or mock heroic – opposite of epic)</a:t>
            </a:r>
          </a:p>
          <a:p>
            <a:pPr lvl="1"/>
            <a:r>
              <a:rPr lang="en-GB" dirty="0" smtClean="0"/>
              <a:t>The Drama</a:t>
            </a:r>
          </a:p>
          <a:p>
            <a:pPr lvl="2"/>
            <a:r>
              <a:rPr lang="en-GB" dirty="0" smtClean="0"/>
              <a:t>A reaction to life rather than to literature </a:t>
            </a:r>
          </a:p>
          <a:p>
            <a:r>
              <a:rPr lang="en-GB" dirty="0" smtClean="0"/>
              <a:t>Satire had a didactic value but only in an immediate sense; the style was rough and it made no effort to please</a:t>
            </a:r>
          </a:p>
          <a:p>
            <a:r>
              <a:rPr lang="en-GB" dirty="0" smtClean="0"/>
              <a:t>Rather than setting positive examples, it depended on ridicule to impel the reader to right living. </a:t>
            </a:r>
          </a:p>
          <a:p>
            <a:r>
              <a:rPr lang="en-GB" dirty="0" smtClean="0"/>
              <a:t>General rule – should not be directed at recognisable individuals				</a:t>
            </a:r>
            <a:r>
              <a:rPr lang="en-GB" sz="2800" dirty="0" smtClean="0"/>
              <a:t>(Jonas 1940, 10)</a:t>
            </a:r>
            <a:endParaRPr lang="en-GB" dirty="0" smtClean="0"/>
          </a:p>
          <a:p>
            <a:endParaRPr lang="en-GB" dirty="0" smtClean="0"/>
          </a:p>
          <a:p>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Renaissance poet</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85000" lnSpcReduction="20000"/>
          </a:bodyPr>
          <a:lstStyle/>
          <a:p>
            <a:r>
              <a:rPr lang="en-GB" dirty="0" smtClean="0"/>
              <a:t>Talent</a:t>
            </a:r>
          </a:p>
          <a:p>
            <a:r>
              <a:rPr lang="en-GB" dirty="0" smtClean="0"/>
              <a:t>Excellence of character</a:t>
            </a:r>
          </a:p>
          <a:p>
            <a:r>
              <a:rPr lang="en-GB" dirty="0" smtClean="0"/>
              <a:t>Sensitivity to his / her responsibility as a poet</a:t>
            </a:r>
          </a:p>
          <a:p>
            <a:r>
              <a:rPr lang="en-GB" dirty="0" smtClean="0"/>
              <a:t>Willing to work hard to master his /her art</a:t>
            </a:r>
          </a:p>
          <a:p>
            <a:r>
              <a:rPr lang="en-GB" dirty="0" smtClean="0"/>
              <a:t>Be prepared to constantly improve</a:t>
            </a:r>
          </a:p>
          <a:p>
            <a:r>
              <a:rPr lang="en-GB" dirty="0" smtClean="0"/>
              <a:t>Be aware of the ultimate goal of poesy – to teach</a:t>
            </a:r>
          </a:p>
          <a:p>
            <a:r>
              <a:rPr lang="en-GB" dirty="0" smtClean="0"/>
              <a:t>Hence the poet must also be prepared to learn – to acquire this great knowledge to be passed on </a:t>
            </a:r>
          </a:p>
          <a:p>
            <a:r>
              <a:rPr lang="en-GB" dirty="0" smtClean="0"/>
              <a:t>Be aware that the poet outstripped orator, historian, soldier in their role of advancing society</a:t>
            </a:r>
          </a:p>
          <a:p>
            <a:pPr>
              <a:buNone/>
            </a:pPr>
            <a:r>
              <a:rPr lang="en-GB" dirty="0" smtClean="0"/>
              <a:t>							</a:t>
            </a:r>
            <a:r>
              <a:rPr lang="en-GB" sz="2600" dirty="0" smtClean="0"/>
              <a:t>(Jonas 1940, 10)</a:t>
            </a:r>
          </a:p>
          <a:p>
            <a:pPr>
              <a:buNone/>
            </a:pPr>
            <a:endParaRPr lang="en-GB" sz="1000" dirty="0" smtClean="0"/>
          </a:p>
          <a:p>
            <a:pPr>
              <a:buNone/>
            </a:pPr>
            <a:r>
              <a:rPr lang="en-GB" dirty="0" smtClean="0"/>
              <a:t>	What was the difference between major and minor poets?				</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Last consideration</a:t>
            </a:r>
            <a:endParaRPr lang="en-GB" dirty="0"/>
          </a:p>
        </p:txBody>
      </p:sp>
      <p:sp>
        <p:nvSpPr>
          <p:cNvPr id="3" name="Content Placeholder 2"/>
          <p:cNvSpPr>
            <a:spLocks noGrp="1"/>
          </p:cNvSpPr>
          <p:nvPr>
            <p:ph sz="quarter" idx="1"/>
          </p:nvPr>
        </p:nvSpPr>
        <p:spPr/>
        <p:txBody>
          <a:bodyPr>
            <a:normAutofit fontScale="92500" lnSpcReduction="20000"/>
          </a:bodyPr>
          <a:lstStyle/>
          <a:p>
            <a:endParaRPr lang="en-GB" dirty="0" smtClean="0"/>
          </a:p>
          <a:p>
            <a:r>
              <a:rPr lang="en-GB" dirty="0" smtClean="0"/>
              <a:t>Sidney’s </a:t>
            </a:r>
            <a:r>
              <a:rPr lang="en-GB" i="1" dirty="0" err="1" smtClean="0"/>
              <a:t>Astrophil</a:t>
            </a:r>
            <a:r>
              <a:rPr lang="en-GB" i="1" dirty="0" smtClean="0"/>
              <a:t> and Stella </a:t>
            </a:r>
            <a:r>
              <a:rPr lang="en-GB" dirty="0" smtClean="0"/>
              <a:t>is sonnet sequence – according to the ideas of the day, as influenced by Italian tradition, being one of the lower forms or </a:t>
            </a:r>
            <a:r>
              <a:rPr lang="en-GB" i="1" dirty="0" smtClean="0"/>
              <a:t>genres </a:t>
            </a:r>
            <a:r>
              <a:rPr lang="en-GB" i="1" dirty="0" err="1" smtClean="0"/>
              <a:t>inferieurs</a:t>
            </a:r>
            <a:endParaRPr lang="en-GB" i="1" dirty="0" smtClean="0"/>
          </a:p>
          <a:p>
            <a:pPr>
              <a:buNone/>
            </a:pPr>
            <a:endParaRPr lang="en-GB" sz="1900" i="1" dirty="0" smtClean="0"/>
          </a:p>
          <a:p>
            <a:r>
              <a:rPr lang="en-GB" dirty="0" smtClean="0"/>
              <a:t>So how should we understand Sidney’s sonnet sequence, which is more innovative than imitative?</a:t>
            </a:r>
          </a:p>
          <a:p>
            <a:pPr>
              <a:buNone/>
            </a:pPr>
            <a:endParaRPr lang="en-GB" sz="1900" dirty="0" smtClean="0"/>
          </a:p>
          <a:p>
            <a:r>
              <a:rPr lang="en-GB" dirty="0" smtClean="0"/>
              <a:t>In preparation for next week, first read </a:t>
            </a:r>
            <a:r>
              <a:rPr lang="en-GB" i="1" dirty="0" smtClean="0"/>
              <a:t>The Defence of </a:t>
            </a:r>
            <a:r>
              <a:rPr lang="en-GB" i="1" dirty="0" err="1" smtClean="0"/>
              <a:t>Poesie</a:t>
            </a:r>
            <a:r>
              <a:rPr lang="en-GB" dirty="0" smtClean="0"/>
              <a:t>, and then the sonnet sequence, and think about how you might answer this question </a:t>
            </a:r>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smtClean="0"/>
              <a:t>Bibliography </a:t>
            </a:r>
            <a:endParaRPr lang="en-GB" dirty="0"/>
          </a:p>
        </p:txBody>
      </p:sp>
      <p:sp>
        <p:nvSpPr>
          <p:cNvPr id="6" name="Content Placeholder 5"/>
          <p:cNvSpPr>
            <a:spLocks noGrp="1"/>
          </p:cNvSpPr>
          <p:nvPr>
            <p:ph sz="quarter" idx="1"/>
          </p:nvPr>
        </p:nvSpPr>
        <p:spPr>
          <a:xfrm>
            <a:off x="228600" y="1600200"/>
            <a:ext cx="8686800" cy="5257800"/>
          </a:xfrm>
        </p:spPr>
        <p:txBody>
          <a:bodyPr>
            <a:normAutofit fontScale="92500" lnSpcReduction="20000"/>
          </a:bodyPr>
          <a:lstStyle/>
          <a:p>
            <a:r>
              <a:rPr lang="en-GB" sz="1600" dirty="0" smtClean="0">
                <a:solidFill>
                  <a:schemeClr val="tx2"/>
                </a:solidFill>
              </a:rPr>
              <a:t>Briggs, Julia, This Stage Play World: English Literature and its Background, 1580-1625 (Oxford: OUP, 1983)</a:t>
            </a:r>
          </a:p>
          <a:p>
            <a:r>
              <a:rPr lang="en-GB" sz="1600" dirty="0" smtClean="0">
                <a:solidFill>
                  <a:schemeClr val="tx2"/>
                </a:solidFill>
              </a:rPr>
              <a:t>George Gascoigne , </a:t>
            </a:r>
            <a:r>
              <a:rPr lang="en-GB" sz="1600" i="1" dirty="0" smtClean="0">
                <a:solidFill>
                  <a:schemeClr val="tx2"/>
                </a:solidFill>
              </a:rPr>
              <a:t>A Primer of English Poetry </a:t>
            </a:r>
            <a:r>
              <a:rPr lang="en-GB" sz="1600" dirty="0" smtClean="0">
                <a:solidFill>
                  <a:schemeClr val="tx2"/>
                </a:solidFill>
              </a:rPr>
              <a:t>1575, in Vickers</a:t>
            </a:r>
            <a:r>
              <a:rPr lang="en-GB" sz="1600" dirty="0" smtClean="0">
                <a:solidFill>
                  <a:schemeClr val="tx2"/>
                </a:solidFill>
              </a:rPr>
              <a:t>, Brian, </a:t>
            </a:r>
            <a:r>
              <a:rPr lang="en-GB" sz="1600" i="1" dirty="0" smtClean="0">
                <a:solidFill>
                  <a:schemeClr val="tx2"/>
                </a:solidFill>
              </a:rPr>
              <a:t>English Renaissance Literary Criticism </a:t>
            </a:r>
            <a:r>
              <a:rPr lang="en-GB" sz="1600" dirty="0" smtClean="0">
                <a:solidFill>
                  <a:schemeClr val="tx2"/>
                </a:solidFill>
              </a:rPr>
              <a:t>(Oxford: </a:t>
            </a:r>
            <a:r>
              <a:rPr lang="en-GB" sz="1600" dirty="0" err="1" smtClean="0">
                <a:solidFill>
                  <a:schemeClr val="tx2"/>
                </a:solidFill>
              </a:rPr>
              <a:t>Clarenden</a:t>
            </a:r>
            <a:r>
              <a:rPr lang="en-GB" sz="1600" dirty="0" smtClean="0">
                <a:solidFill>
                  <a:schemeClr val="tx2"/>
                </a:solidFill>
              </a:rPr>
              <a:t>, 1999</a:t>
            </a:r>
            <a:r>
              <a:rPr lang="en-GB" sz="1600" dirty="0" smtClean="0">
                <a:solidFill>
                  <a:schemeClr val="tx2"/>
                </a:solidFill>
              </a:rPr>
              <a:t>)</a:t>
            </a:r>
            <a:endParaRPr lang="en-GB" sz="1600" dirty="0" smtClean="0">
              <a:solidFill>
                <a:schemeClr val="tx2"/>
              </a:solidFill>
            </a:endParaRPr>
          </a:p>
          <a:p>
            <a:r>
              <a:rPr lang="en-GB" sz="1600" dirty="0" smtClean="0">
                <a:solidFill>
                  <a:schemeClr val="tx2"/>
                </a:solidFill>
              </a:rPr>
              <a:t>Hargrove</a:t>
            </a:r>
            <a:r>
              <a:rPr lang="en-GB" sz="1600" dirty="0" smtClean="0">
                <a:solidFill>
                  <a:schemeClr val="tx2"/>
                </a:solidFill>
              </a:rPr>
              <a:t>, Eugene, C., </a:t>
            </a:r>
            <a:r>
              <a:rPr lang="en-GB" sz="1600" i="1" dirty="0" smtClean="0">
                <a:solidFill>
                  <a:schemeClr val="tx2"/>
                </a:solidFill>
              </a:rPr>
              <a:t>Foundations of Environmental Ethics</a:t>
            </a:r>
            <a:r>
              <a:rPr lang="en-GB" sz="1600" dirty="0" smtClean="0">
                <a:solidFill>
                  <a:schemeClr val="tx2"/>
                </a:solidFill>
              </a:rPr>
              <a:t> (USA: Prentice-Hall, 1989)</a:t>
            </a:r>
          </a:p>
          <a:p>
            <a:r>
              <a:rPr lang="en-GB" sz="1600" dirty="0" smtClean="0">
                <a:solidFill>
                  <a:schemeClr val="tx2"/>
                </a:solidFill>
              </a:rPr>
              <a:t>Jonas, Leah, </a:t>
            </a:r>
            <a:r>
              <a:rPr lang="en-GB" sz="1600" i="1" dirty="0" smtClean="0">
                <a:solidFill>
                  <a:schemeClr val="tx2"/>
                </a:solidFill>
              </a:rPr>
              <a:t>The Divine Science: The Aesthetic of Some Representative Seventeenth Century English Poets </a:t>
            </a:r>
            <a:r>
              <a:rPr lang="en-GB" sz="1600" dirty="0" smtClean="0">
                <a:solidFill>
                  <a:schemeClr val="tx2"/>
                </a:solidFill>
              </a:rPr>
              <a:t>(New York: Columbia University Press, 1940)</a:t>
            </a:r>
          </a:p>
          <a:p>
            <a:r>
              <a:rPr lang="en-GB" sz="1600" dirty="0" smtClean="0">
                <a:solidFill>
                  <a:schemeClr val="tx2"/>
                </a:solidFill>
              </a:rPr>
              <a:t>Jones, </a:t>
            </a:r>
            <a:r>
              <a:rPr lang="en-GB" sz="1600" dirty="0" err="1" smtClean="0">
                <a:solidFill>
                  <a:schemeClr val="tx2"/>
                </a:solidFill>
              </a:rPr>
              <a:t>Emrys</a:t>
            </a:r>
            <a:r>
              <a:rPr lang="en-GB" sz="1600" dirty="0" smtClean="0">
                <a:solidFill>
                  <a:schemeClr val="tx2"/>
                </a:solidFill>
              </a:rPr>
              <a:t>, </a:t>
            </a:r>
            <a:r>
              <a:rPr lang="en-GB" sz="1600" i="1" dirty="0" smtClean="0">
                <a:solidFill>
                  <a:schemeClr val="tx2"/>
                </a:solidFill>
              </a:rPr>
              <a:t>The </a:t>
            </a:r>
            <a:r>
              <a:rPr lang="en-GB" sz="1600" i="1" dirty="0" smtClean="0">
                <a:solidFill>
                  <a:schemeClr val="tx2"/>
                </a:solidFill>
              </a:rPr>
              <a:t>Origins of </a:t>
            </a:r>
            <a:r>
              <a:rPr lang="en-GB" sz="1600" i="1" dirty="0" smtClean="0">
                <a:solidFill>
                  <a:schemeClr val="tx2"/>
                </a:solidFill>
              </a:rPr>
              <a:t>Shakespeare </a:t>
            </a:r>
            <a:r>
              <a:rPr lang="en-GB" sz="1600" dirty="0" smtClean="0">
                <a:solidFill>
                  <a:schemeClr val="tx2"/>
                </a:solidFill>
              </a:rPr>
              <a:t>(Oxford: Oxford University Press, 1977)</a:t>
            </a:r>
            <a:endParaRPr lang="en-GB" sz="1600" dirty="0" smtClean="0">
              <a:solidFill>
                <a:schemeClr val="tx2"/>
              </a:solidFill>
            </a:endParaRPr>
          </a:p>
          <a:p>
            <a:r>
              <a:rPr lang="en-GB" sz="1600" dirty="0" err="1" smtClean="0">
                <a:solidFill>
                  <a:schemeClr val="tx2"/>
                </a:solidFill>
              </a:rPr>
              <a:t>Padelford</a:t>
            </a:r>
            <a:r>
              <a:rPr lang="en-GB" sz="1600" dirty="0" smtClean="0">
                <a:solidFill>
                  <a:schemeClr val="tx2"/>
                </a:solidFill>
              </a:rPr>
              <a:t>, F.M., ‘Select Translations from Scaliger’s Poetics’, </a:t>
            </a:r>
            <a:r>
              <a:rPr lang="en-GB" sz="1600" i="1" dirty="0" smtClean="0">
                <a:solidFill>
                  <a:schemeClr val="tx2"/>
                </a:solidFill>
              </a:rPr>
              <a:t>Yale Studies in English</a:t>
            </a:r>
            <a:r>
              <a:rPr lang="en-GB" sz="1600" dirty="0" smtClean="0">
                <a:solidFill>
                  <a:schemeClr val="tx2"/>
                </a:solidFill>
              </a:rPr>
              <a:t>, Vol. XXVI (New York, 1905)</a:t>
            </a:r>
            <a:endParaRPr lang="en-GB" sz="1600" dirty="0" smtClean="0">
              <a:solidFill>
                <a:schemeClr val="tx2"/>
              </a:solidFill>
            </a:endParaRPr>
          </a:p>
          <a:p>
            <a:r>
              <a:rPr lang="en-GB" sz="1600" dirty="0" smtClean="0">
                <a:solidFill>
                  <a:schemeClr val="tx2"/>
                </a:solidFill>
              </a:rPr>
              <a:t>Rivers, Isabel, </a:t>
            </a:r>
            <a:r>
              <a:rPr lang="en-GB" sz="1600" i="1" dirty="0" smtClean="0">
                <a:solidFill>
                  <a:schemeClr val="tx2"/>
                </a:solidFill>
              </a:rPr>
              <a:t>Classical </a:t>
            </a:r>
            <a:r>
              <a:rPr lang="en-GB" sz="1600" i="1" dirty="0" smtClean="0">
                <a:solidFill>
                  <a:schemeClr val="tx2"/>
                </a:solidFill>
              </a:rPr>
              <a:t>and Christian ideas in English Renaissance poetry : a student’s guide </a:t>
            </a:r>
            <a:r>
              <a:rPr lang="en-GB" sz="1600" i="1" dirty="0" smtClean="0">
                <a:solidFill>
                  <a:schemeClr val="tx2"/>
                </a:solidFill>
              </a:rPr>
              <a:t> </a:t>
            </a:r>
            <a:r>
              <a:rPr lang="en-GB" sz="1600" dirty="0" smtClean="0">
                <a:solidFill>
                  <a:schemeClr val="tx2"/>
                </a:solidFill>
              </a:rPr>
              <a:t>(London: </a:t>
            </a:r>
            <a:r>
              <a:rPr lang="en-GB" sz="1600" dirty="0" err="1" smtClean="0">
                <a:solidFill>
                  <a:schemeClr val="tx2"/>
                </a:solidFill>
              </a:rPr>
              <a:t>Routledge</a:t>
            </a:r>
            <a:r>
              <a:rPr lang="en-GB" sz="1600" dirty="0" smtClean="0">
                <a:solidFill>
                  <a:schemeClr val="tx2"/>
                </a:solidFill>
              </a:rPr>
              <a:t>, 2004)</a:t>
            </a:r>
            <a:endParaRPr lang="en-GB" sz="1600" dirty="0" smtClean="0">
              <a:solidFill>
                <a:schemeClr val="tx2"/>
              </a:solidFill>
            </a:endParaRPr>
          </a:p>
          <a:p>
            <a:r>
              <a:rPr lang="en-GB" sz="1600" dirty="0" smtClean="0">
                <a:solidFill>
                  <a:schemeClr val="tx2"/>
                </a:solidFill>
              </a:rPr>
              <a:t>Russell</a:t>
            </a:r>
            <a:r>
              <a:rPr lang="en-GB" sz="1600" dirty="0" smtClean="0">
                <a:solidFill>
                  <a:schemeClr val="tx2"/>
                </a:solidFill>
              </a:rPr>
              <a:t>, Bertrand, </a:t>
            </a:r>
            <a:r>
              <a:rPr lang="en-GB" sz="1600" i="1" dirty="0" smtClean="0">
                <a:solidFill>
                  <a:schemeClr val="tx2"/>
                </a:solidFill>
              </a:rPr>
              <a:t>History of Western Philosophy , </a:t>
            </a:r>
            <a:r>
              <a:rPr lang="en-GB" sz="1600" dirty="0" smtClean="0">
                <a:solidFill>
                  <a:schemeClr val="tx2"/>
                </a:solidFill>
              </a:rPr>
              <a:t>2</a:t>
            </a:r>
            <a:r>
              <a:rPr lang="en-GB" sz="1600" baseline="30000" dirty="0" smtClean="0">
                <a:solidFill>
                  <a:schemeClr val="tx2"/>
                </a:solidFill>
              </a:rPr>
              <a:t>nd</a:t>
            </a:r>
            <a:r>
              <a:rPr lang="en-GB" sz="1600" dirty="0" smtClean="0">
                <a:solidFill>
                  <a:schemeClr val="tx2"/>
                </a:solidFill>
              </a:rPr>
              <a:t> Edn. (London: Routledge, 1961, 1991)</a:t>
            </a:r>
          </a:p>
          <a:p>
            <a:r>
              <a:rPr lang="en-GB" sz="1600" dirty="0" smtClean="0">
                <a:solidFill>
                  <a:schemeClr val="tx2"/>
                </a:solidFill>
              </a:rPr>
              <a:t>Scaliger, </a:t>
            </a:r>
            <a:r>
              <a:rPr lang="en-GB" sz="1600" dirty="0" err="1" smtClean="0">
                <a:solidFill>
                  <a:schemeClr val="tx2"/>
                </a:solidFill>
              </a:rPr>
              <a:t>Iulii</a:t>
            </a:r>
            <a:r>
              <a:rPr lang="en-GB" sz="1600" dirty="0" smtClean="0">
                <a:solidFill>
                  <a:schemeClr val="tx2"/>
                </a:solidFill>
              </a:rPr>
              <a:t> </a:t>
            </a:r>
            <a:r>
              <a:rPr lang="en-GB" sz="1600" dirty="0" err="1" smtClean="0">
                <a:solidFill>
                  <a:schemeClr val="tx2"/>
                </a:solidFill>
              </a:rPr>
              <a:t>Caesaris</a:t>
            </a:r>
            <a:r>
              <a:rPr lang="en-GB" sz="1600" dirty="0" smtClean="0">
                <a:solidFill>
                  <a:schemeClr val="tx2"/>
                </a:solidFill>
              </a:rPr>
              <a:t>, </a:t>
            </a:r>
            <a:r>
              <a:rPr lang="en-GB" sz="1600" dirty="0" err="1" smtClean="0">
                <a:solidFill>
                  <a:schemeClr val="tx2"/>
                </a:solidFill>
              </a:rPr>
              <a:t>Poeics</a:t>
            </a:r>
            <a:r>
              <a:rPr lang="en-GB" sz="1600" dirty="0" smtClean="0">
                <a:solidFill>
                  <a:schemeClr val="tx2"/>
                </a:solidFill>
              </a:rPr>
              <a:t> </a:t>
            </a:r>
            <a:r>
              <a:rPr lang="en-GB" sz="1600" dirty="0" err="1" smtClean="0">
                <a:solidFill>
                  <a:schemeClr val="tx2"/>
                </a:solidFill>
              </a:rPr>
              <a:t>L</a:t>
            </a:r>
            <a:r>
              <a:rPr lang="en-GB" sz="1600" dirty="0" err="1" smtClean="0">
                <a:solidFill>
                  <a:schemeClr val="tx2"/>
                </a:solidFill>
              </a:rPr>
              <a:t>ibri</a:t>
            </a:r>
            <a:r>
              <a:rPr lang="en-GB" sz="1600" dirty="0" smtClean="0">
                <a:solidFill>
                  <a:schemeClr val="tx2"/>
                </a:solidFill>
              </a:rPr>
              <a:t> Septum [Heidelberg?] </a:t>
            </a:r>
            <a:r>
              <a:rPr lang="en-GB" sz="1600" dirty="0" err="1" smtClean="0">
                <a:solidFill>
                  <a:schemeClr val="tx2"/>
                </a:solidFill>
              </a:rPr>
              <a:t>apud</a:t>
            </a:r>
            <a:r>
              <a:rPr lang="en-GB" sz="1600" dirty="0" smtClean="0">
                <a:solidFill>
                  <a:schemeClr val="tx2"/>
                </a:solidFill>
              </a:rPr>
              <a:t> P. </a:t>
            </a:r>
            <a:r>
              <a:rPr lang="en-GB" sz="1600" dirty="0" err="1" smtClean="0">
                <a:solidFill>
                  <a:schemeClr val="tx2"/>
                </a:solidFill>
              </a:rPr>
              <a:t>Santadrearum</a:t>
            </a:r>
            <a:endParaRPr lang="en-GB" sz="1600" dirty="0" smtClean="0">
              <a:solidFill>
                <a:schemeClr val="tx2"/>
              </a:solidFill>
            </a:endParaRPr>
          </a:p>
          <a:p>
            <a:r>
              <a:rPr lang="en-GB" sz="1600" dirty="0" smtClean="0">
                <a:solidFill>
                  <a:schemeClr val="tx2"/>
                </a:solidFill>
              </a:rPr>
              <a:t>Smith, G. </a:t>
            </a:r>
            <a:r>
              <a:rPr lang="en-GB" sz="1600" i="1" dirty="0" smtClean="0">
                <a:solidFill>
                  <a:schemeClr val="tx2"/>
                </a:solidFill>
              </a:rPr>
              <a:t>Elizabethan Critical Essays</a:t>
            </a:r>
            <a:r>
              <a:rPr lang="en-GB" sz="1600" dirty="0" smtClean="0">
                <a:solidFill>
                  <a:schemeClr val="tx2"/>
                </a:solidFill>
              </a:rPr>
              <a:t>, II</a:t>
            </a:r>
            <a:r>
              <a:rPr lang="en-GB" sz="1600" dirty="0" smtClean="0">
                <a:solidFill>
                  <a:schemeClr val="tx2"/>
                </a:solidFill>
              </a:rPr>
              <a:t>. (USA: University </a:t>
            </a:r>
            <a:r>
              <a:rPr lang="en-GB" sz="1600" dirty="0" smtClean="0">
                <a:solidFill>
                  <a:schemeClr val="tx2"/>
                </a:solidFill>
              </a:rPr>
              <a:t>of Michigan, 1904)</a:t>
            </a:r>
            <a:endParaRPr lang="en-GB" sz="1600" dirty="0" smtClean="0">
              <a:solidFill>
                <a:schemeClr val="tx2"/>
              </a:solidFill>
            </a:endParaRPr>
          </a:p>
          <a:p>
            <a:r>
              <a:rPr lang="en-GB" sz="1600" dirty="0" smtClean="0">
                <a:solidFill>
                  <a:schemeClr val="tx2"/>
                </a:solidFill>
              </a:rPr>
              <a:t>Sidney, Sir Philip, </a:t>
            </a:r>
            <a:r>
              <a:rPr lang="en-GB" sz="1600" i="1" dirty="0" smtClean="0">
                <a:solidFill>
                  <a:schemeClr val="tx2"/>
                </a:solidFill>
              </a:rPr>
              <a:t>Defence of </a:t>
            </a:r>
            <a:r>
              <a:rPr lang="en-GB" sz="1600" i="1" dirty="0" err="1" smtClean="0">
                <a:solidFill>
                  <a:schemeClr val="tx2"/>
                </a:solidFill>
              </a:rPr>
              <a:t>Poesie</a:t>
            </a:r>
            <a:r>
              <a:rPr lang="en-GB" sz="1600" i="1" dirty="0" smtClean="0">
                <a:solidFill>
                  <a:schemeClr val="tx2"/>
                </a:solidFill>
              </a:rPr>
              <a:t>, </a:t>
            </a:r>
            <a:r>
              <a:rPr lang="en-GB" sz="1600" i="1" dirty="0" err="1" smtClean="0">
                <a:solidFill>
                  <a:schemeClr val="tx2"/>
                </a:solidFill>
              </a:rPr>
              <a:t>Astrophil</a:t>
            </a:r>
            <a:r>
              <a:rPr lang="en-GB" sz="1600" i="1" dirty="0" smtClean="0">
                <a:solidFill>
                  <a:schemeClr val="tx2"/>
                </a:solidFill>
              </a:rPr>
              <a:t> and Stella and Other Writings</a:t>
            </a:r>
            <a:r>
              <a:rPr lang="en-GB" sz="1600" dirty="0" smtClean="0">
                <a:solidFill>
                  <a:schemeClr val="tx2"/>
                </a:solidFill>
              </a:rPr>
              <a:t>, edited by Elizabeth </a:t>
            </a:r>
            <a:r>
              <a:rPr lang="en-GB" sz="1600" dirty="0" err="1" smtClean="0">
                <a:solidFill>
                  <a:schemeClr val="tx2"/>
                </a:solidFill>
              </a:rPr>
              <a:t>Porges</a:t>
            </a:r>
            <a:r>
              <a:rPr lang="en-GB" sz="1600" dirty="0" smtClean="0">
                <a:solidFill>
                  <a:schemeClr val="tx2"/>
                </a:solidFill>
              </a:rPr>
              <a:t> Watson (London: Everyman, 1997</a:t>
            </a:r>
            <a:r>
              <a:rPr lang="en-GB" sz="1600" dirty="0" smtClean="0">
                <a:solidFill>
                  <a:srgbClr val="002060"/>
                </a:solidFill>
              </a:rPr>
              <a:t>)</a:t>
            </a:r>
            <a:endParaRPr lang="en-GB" sz="1600" dirty="0" smtClean="0">
              <a:solidFill>
                <a:schemeClr val="tx2"/>
              </a:solidFill>
            </a:endParaRPr>
          </a:p>
          <a:p>
            <a:r>
              <a:rPr lang="en-GB" sz="1600" dirty="0" smtClean="0">
                <a:solidFill>
                  <a:schemeClr val="tx2"/>
                </a:solidFill>
              </a:rPr>
              <a:t>Spingarn. Joel E. Critical Essays of the Seventeenth Century. </a:t>
            </a:r>
            <a:endParaRPr lang="en-GB" sz="1600" dirty="0" smtClean="0">
              <a:solidFill>
                <a:schemeClr val="tx2"/>
              </a:solidFill>
            </a:endParaRPr>
          </a:p>
          <a:p>
            <a:r>
              <a:rPr lang="en-GB" sz="1600" i="1" dirty="0" smtClean="0">
                <a:solidFill>
                  <a:schemeClr val="tx2"/>
                </a:solidFill>
              </a:rPr>
              <a:t>The Norton Anthology of Theory and Criticism</a:t>
            </a:r>
            <a:r>
              <a:rPr lang="en-GB" sz="1600" dirty="0" smtClean="0">
                <a:solidFill>
                  <a:schemeClr val="tx2"/>
                </a:solidFill>
              </a:rPr>
              <a:t>, 2</a:t>
            </a:r>
            <a:r>
              <a:rPr lang="en-GB" sz="1600" baseline="30000" dirty="0" smtClean="0">
                <a:solidFill>
                  <a:schemeClr val="tx2"/>
                </a:solidFill>
              </a:rPr>
              <a:t>nd</a:t>
            </a:r>
            <a:r>
              <a:rPr lang="en-GB" sz="1600" dirty="0" smtClean="0">
                <a:solidFill>
                  <a:schemeClr val="tx2"/>
                </a:solidFill>
              </a:rPr>
              <a:t> Edn. Vincent B </a:t>
            </a:r>
            <a:r>
              <a:rPr lang="en-GB" sz="1600" dirty="0" err="1" smtClean="0">
                <a:solidFill>
                  <a:schemeClr val="tx2"/>
                </a:solidFill>
              </a:rPr>
              <a:t>Leitch</a:t>
            </a:r>
            <a:r>
              <a:rPr lang="en-GB" sz="1600" dirty="0" smtClean="0">
                <a:solidFill>
                  <a:schemeClr val="tx2"/>
                </a:solidFill>
              </a:rPr>
              <a:t> (ed.) (London: Norton, 2010)</a:t>
            </a:r>
          </a:p>
          <a:p>
            <a:r>
              <a:rPr lang="en-GB" sz="1600" dirty="0" smtClean="0">
                <a:solidFill>
                  <a:schemeClr val="tx2"/>
                </a:solidFill>
              </a:rPr>
              <a:t>Vickers, Brian, </a:t>
            </a:r>
            <a:r>
              <a:rPr lang="en-GB" sz="1600" i="1" dirty="0" smtClean="0">
                <a:solidFill>
                  <a:schemeClr val="tx2"/>
                </a:solidFill>
              </a:rPr>
              <a:t>English Renaissance Literary Criticism </a:t>
            </a:r>
            <a:r>
              <a:rPr lang="en-GB" sz="1600" dirty="0" smtClean="0">
                <a:solidFill>
                  <a:schemeClr val="tx2"/>
                </a:solidFill>
              </a:rPr>
              <a:t>(Oxford: </a:t>
            </a:r>
            <a:r>
              <a:rPr lang="en-GB" sz="1600" dirty="0" err="1" smtClean="0">
                <a:solidFill>
                  <a:schemeClr val="tx2"/>
                </a:solidFill>
              </a:rPr>
              <a:t>Clarenden</a:t>
            </a:r>
            <a:r>
              <a:rPr lang="en-GB" sz="1600" dirty="0" smtClean="0">
                <a:solidFill>
                  <a:schemeClr val="tx2"/>
                </a:solidFill>
              </a:rPr>
              <a:t>, 1999</a:t>
            </a:r>
            <a:r>
              <a:rPr lang="en-GB" sz="1600" dirty="0" smtClean="0">
                <a:solidFill>
                  <a:schemeClr val="tx2"/>
                </a:solidFill>
              </a:rPr>
              <a:t>)</a:t>
            </a:r>
          </a:p>
          <a:p>
            <a:r>
              <a:rPr lang="en-GB" sz="1600" dirty="0" smtClean="0">
                <a:solidFill>
                  <a:schemeClr val="tx2"/>
                </a:solidFill>
              </a:rPr>
              <a:t>Wynne-Davies</a:t>
            </a:r>
            <a:r>
              <a:rPr lang="en-GB" sz="1600" dirty="0" smtClean="0">
                <a:solidFill>
                  <a:schemeClr val="tx2"/>
                </a:solidFill>
              </a:rPr>
              <a:t>, Marion, </a:t>
            </a:r>
            <a:r>
              <a:rPr lang="en-GB" sz="1600" i="1" dirty="0" smtClean="0">
                <a:solidFill>
                  <a:schemeClr val="tx2"/>
                </a:solidFill>
              </a:rPr>
              <a:t>Sidney to Milton 1580-1660</a:t>
            </a:r>
            <a:r>
              <a:rPr lang="en-GB" sz="1600" dirty="0" smtClean="0">
                <a:solidFill>
                  <a:schemeClr val="tx2"/>
                </a:solidFill>
              </a:rPr>
              <a:t> (UK: Palgrave Macmillan, 2003)</a:t>
            </a:r>
          </a:p>
          <a:p>
            <a:endParaRPr lang="en-GB" sz="1600" dirty="0" smtClean="0">
              <a:solidFill>
                <a:srgbClr val="002060"/>
              </a:solidFill>
            </a:endParaRPr>
          </a:p>
          <a:p>
            <a:endParaRPr lang="en-GB" dirty="0">
              <a:solidFill>
                <a:schemeClr val="tx2">
                  <a:lumMod val="75000"/>
                </a:schemeClr>
              </a:solidFill>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smtClean="0">
                <a:solidFill>
                  <a:srgbClr val="002060"/>
                </a:solidFill>
              </a:rPr>
              <a:t>IMAGES</a:t>
            </a:r>
            <a:endParaRPr lang="en-GB" sz="3600" dirty="0"/>
          </a:p>
        </p:txBody>
      </p:sp>
      <p:sp>
        <p:nvSpPr>
          <p:cNvPr id="3" name="Content Placeholder 2"/>
          <p:cNvSpPr>
            <a:spLocks noGrp="1"/>
          </p:cNvSpPr>
          <p:nvPr>
            <p:ph sz="quarter" idx="1"/>
          </p:nvPr>
        </p:nvSpPr>
        <p:spPr/>
        <p:txBody>
          <a:bodyPr>
            <a:normAutofit fontScale="77500" lnSpcReduction="20000"/>
          </a:bodyPr>
          <a:lstStyle/>
          <a:p>
            <a:r>
              <a:rPr lang="en-GB" sz="3200" dirty="0" smtClean="0">
                <a:solidFill>
                  <a:srgbClr val="002060"/>
                </a:solidFill>
              </a:rPr>
              <a:t>Sir Philip Sidney, available at Humphrey’s Family Tree: http://humphrysfamilytree.com/Sidney/sir.philip.html, last accessed 14</a:t>
            </a:r>
            <a:r>
              <a:rPr lang="en-GB" sz="3200" baseline="30000" dirty="0" smtClean="0">
                <a:solidFill>
                  <a:srgbClr val="002060"/>
                </a:solidFill>
              </a:rPr>
              <a:t>th</a:t>
            </a:r>
            <a:r>
              <a:rPr lang="en-GB" sz="3200" dirty="0" smtClean="0">
                <a:solidFill>
                  <a:srgbClr val="002060"/>
                </a:solidFill>
              </a:rPr>
              <a:t> September 2011</a:t>
            </a:r>
          </a:p>
          <a:p>
            <a:r>
              <a:rPr lang="en-GB" sz="3200" dirty="0" smtClean="0">
                <a:solidFill>
                  <a:srgbClr val="002060"/>
                </a:solidFill>
              </a:rPr>
              <a:t>Edmund Spencer, available at Gregory’s Blog:  http://hero055.edublogs.org/poetry-analysis-sonnet-75-by-edmund-spenser/, last accessed 14</a:t>
            </a:r>
            <a:r>
              <a:rPr lang="en-GB" sz="3200" baseline="30000" dirty="0" smtClean="0">
                <a:solidFill>
                  <a:srgbClr val="002060"/>
                </a:solidFill>
              </a:rPr>
              <a:t>th</a:t>
            </a:r>
            <a:r>
              <a:rPr lang="en-GB" sz="3200" dirty="0" smtClean="0">
                <a:solidFill>
                  <a:srgbClr val="002060"/>
                </a:solidFill>
              </a:rPr>
              <a:t> September 2011</a:t>
            </a:r>
          </a:p>
          <a:p>
            <a:r>
              <a:rPr lang="en-GB" sz="3200" dirty="0" smtClean="0">
                <a:solidFill>
                  <a:srgbClr val="002060"/>
                </a:solidFill>
              </a:rPr>
              <a:t>John Milton, available at </a:t>
            </a:r>
            <a:r>
              <a:rPr lang="en-GB" sz="3200" dirty="0" err="1" smtClean="0">
                <a:solidFill>
                  <a:srgbClr val="002060"/>
                </a:solidFill>
              </a:rPr>
              <a:t>Christs</a:t>
            </a:r>
            <a:r>
              <a:rPr lang="en-GB" sz="3200" dirty="0" smtClean="0">
                <a:solidFill>
                  <a:srgbClr val="002060"/>
                </a:solidFill>
              </a:rPr>
              <a:t> Collage Cambridge, Milton birthday celebrations: http://www.christs.cam.ac.uk/milton400/, last accessed 14</a:t>
            </a:r>
            <a:r>
              <a:rPr lang="en-GB" sz="3200" baseline="30000" dirty="0" smtClean="0">
                <a:solidFill>
                  <a:srgbClr val="002060"/>
                </a:solidFill>
              </a:rPr>
              <a:t>th</a:t>
            </a:r>
            <a:r>
              <a:rPr lang="en-GB" sz="3200" dirty="0" smtClean="0">
                <a:solidFill>
                  <a:srgbClr val="002060"/>
                </a:solidFill>
              </a:rPr>
              <a:t> September 2011.</a:t>
            </a:r>
          </a:p>
          <a:p>
            <a:r>
              <a:rPr lang="en-GB" sz="3200" dirty="0" smtClean="0">
                <a:solidFill>
                  <a:srgbClr val="002060"/>
                </a:solidFill>
              </a:rPr>
              <a:t> William Shakespeare, The Complete Works of William Shakespeare, </a:t>
            </a:r>
            <a:r>
              <a:rPr lang="en-GB" sz="3200" u="sng" dirty="0" smtClean="0">
                <a:solidFill>
                  <a:srgbClr val="002060"/>
                </a:solidFill>
              </a:rPr>
              <a:t>http://shakespeare.mit.edu/</a:t>
            </a:r>
            <a:r>
              <a:rPr lang="en-GB" sz="3200" dirty="0" smtClean="0">
                <a:solidFill>
                  <a:srgbClr val="002060"/>
                </a:solidFill>
              </a:rPr>
              <a:t>, last accessed 25</a:t>
            </a:r>
            <a:r>
              <a:rPr lang="en-GB" sz="3200" baseline="30000" dirty="0" smtClean="0">
                <a:solidFill>
                  <a:srgbClr val="002060"/>
                </a:solidFill>
              </a:rPr>
              <a:t>th</a:t>
            </a:r>
            <a:r>
              <a:rPr lang="en-GB" sz="3200" dirty="0" smtClean="0">
                <a:solidFill>
                  <a:srgbClr val="002060"/>
                </a:solidFill>
              </a:rPr>
              <a:t> September 2011</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3455</TotalTime>
  <Words>2506</Words>
  <Application>Microsoft Office PowerPoint</Application>
  <PresentationFormat>On-screen Show (4:3)</PresentationFormat>
  <Paragraphs>367</Paragraphs>
  <Slides>43</Slides>
  <Notes>1</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Median</vt:lpstr>
      <vt:lpstr>The Renaissance overview</vt:lpstr>
      <vt:lpstr>Module overview: </vt:lpstr>
      <vt:lpstr>Lectures schedule </vt:lpstr>
      <vt:lpstr>Assessments </vt:lpstr>
      <vt:lpstr>Current critical approaches to history</vt:lpstr>
      <vt:lpstr>What is the Renaissance? </vt:lpstr>
      <vt:lpstr>Italian Renaissance </vt:lpstr>
      <vt:lpstr>From Mediaeval to Early Modern</vt:lpstr>
      <vt:lpstr>Start of Modernity</vt:lpstr>
      <vt:lpstr>The Protestant Reformation</vt:lpstr>
      <vt:lpstr>The Protestant Reformation</vt:lpstr>
      <vt:lpstr>Reformation and Counter Reformation </vt:lpstr>
      <vt:lpstr>Renaissance – “the peak of a storm”</vt:lpstr>
      <vt:lpstr>Sir Philip Sidney  Born 1554, Penshurst</vt:lpstr>
      <vt:lpstr>Edmund Spenser born c. 1552, London</vt:lpstr>
      <vt:lpstr>William Shakespeare 1564-1616</vt:lpstr>
      <vt:lpstr>John Milton (1608-1674)</vt:lpstr>
      <vt:lpstr>The renaissance Literary theory</vt:lpstr>
      <vt:lpstr>Exercise</vt:lpstr>
      <vt:lpstr>Renaissance literary theory The defence of poetry </vt:lpstr>
      <vt:lpstr>Renaissance literary theory The defence of poetry </vt:lpstr>
      <vt:lpstr>Renaissance literary theory The defence of poetry </vt:lpstr>
      <vt:lpstr>Renaissance Literary theory </vt:lpstr>
      <vt:lpstr>Renaissance Literary theory </vt:lpstr>
      <vt:lpstr>Sidney’s Defence of Poesie</vt:lpstr>
      <vt:lpstr>Renaissance Literary Criticism Brian Vickers </vt:lpstr>
      <vt:lpstr>Decorum / indecorum  </vt:lpstr>
      <vt:lpstr>Hierarchy of genre</vt:lpstr>
      <vt:lpstr>Hierarchy of genre</vt:lpstr>
      <vt:lpstr>Hierarchy of genre Scaliger</vt:lpstr>
      <vt:lpstr>Scaliger’s ranking of ‘subject matter’</vt:lpstr>
      <vt:lpstr>Scaliger</vt:lpstr>
      <vt:lpstr>Scaliger</vt:lpstr>
      <vt:lpstr>Spingarn (19th C – collection of critical essays)</vt:lpstr>
      <vt:lpstr>English theory</vt:lpstr>
      <vt:lpstr>Sidney’s categories of poetry</vt:lpstr>
      <vt:lpstr>Renaissance hierarchy of types</vt:lpstr>
      <vt:lpstr>Renaissance hierarchy of types</vt:lpstr>
      <vt:lpstr>Renaissance hierarchy of types</vt:lpstr>
      <vt:lpstr>The Renaissance poet</vt:lpstr>
      <vt:lpstr>Last consideration</vt:lpstr>
      <vt:lpstr>Bibliography </vt:lpstr>
      <vt:lpstr>IMAGES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Renaissance</dc:title>
  <dc:creator>LOU</dc:creator>
  <cp:lastModifiedBy>sa020</cp:lastModifiedBy>
  <cp:revision>196</cp:revision>
  <dcterms:created xsi:type="dcterms:W3CDTF">2006-08-16T00:00:00Z</dcterms:created>
  <dcterms:modified xsi:type="dcterms:W3CDTF">2011-11-08T18:25:26Z</dcterms:modified>
</cp:coreProperties>
</file>