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58" r:id="rId5"/>
    <p:sldId id="264" r:id="rId6"/>
    <p:sldId id="259" r:id="rId7"/>
    <p:sldId id="261" r:id="rId8"/>
    <p:sldId id="263" r:id="rId9"/>
    <p:sldId id="265" r:id="rId10"/>
    <p:sldId id="267" r:id="rId11"/>
    <p:sldId id="268" r:id="rId12"/>
    <p:sldId id="269" r:id="rId13"/>
    <p:sldId id="270" r:id="rId14"/>
    <p:sldId id="271" r:id="rId15"/>
    <p:sldId id="266" r:id="rId16"/>
    <p:sldId id="272" r:id="rId17"/>
    <p:sldId id="273" r:id="rId18"/>
    <p:sldId id="262"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97" autoAdjust="0"/>
    <p:restoredTop sz="94660"/>
  </p:normalViewPr>
  <p:slideViewPr>
    <p:cSldViewPr snapToGrid="0">
      <p:cViewPr varScale="1">
        <p:scale>
          <a:sx n="78" d="100"/>
          <a:sy n="78" d="100"/>
        </p:scale>
        <p:origin x="120"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719B5-3ABF-54DC-8FCD-B39B74DD7A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506A8F0-0346-7B0F-963F-3010D18A98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053187-B011-F751-FEA0-60693F8F4096}"/>
              </a:ext>
            </a:extLst>
          </p:cNvPr>
          <p:cNvSpPr>
            <a:spLocks noGrp="1"/>
          </p:cNvSpPr>
          <p:nvPr>
            <p:ph type="dt" sz="half" idx="10"/>
          </p:nvPr>
        </p:nvSpPr>
        <p:spPr/>
        <p:txBody>
          <a:bodyPr/>
          <a:lstStyle/>
          <a:p>
            <a:fld id="{D9A7D6EE-F3A3-47BC-B396-C30A1C687A55}" type="datetimeFigureOut">
              <a:rPr lang="en-GB" smtClean="0"/>
              <a:t>26/04/2023</a:t>
            </a:fld>
            <a:endParaRPr lang="en-GB"/>
          </a:p>
        </p:txBody>
      </p:sp>
      <p:sp>
        <p:nvSpPr>
          <p:cNvPr id="5" name="Footer Placeholder 4">
            <a:extLst>
              <a:ext uri="{FF2B5EF4-FFF2-40B4-BE49-F238E27FC236}">
                <a16:creationId xmlns:a16="http://schemas.microsoft.com/office/drawing/2014/main" id="{7367907C-50FC-686E-8684-38D9BFA47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2E5929-305B-3C18-0615-192A3A9C6186}"/>
              </a:ext>
            </a:extLst>
          </p:cNvPr>
          <p:cNvSpPr>
            <a:spLocks noGrp="1"/>
          </p:cNvSpPr>
          <p:nvPr>
            <p:ph type="sldNum" sz="quarter" idx="12"/>
          </p:nvPr>
        </p:nvSpPr>
        <p:spPr/>
        <p:txBody>
          <a:bodyPr/>
          <a:lstStyle/>
          <a:p>
            <a:fld id="{25C9F9E4-2CE3-4870-9F23-B3E5DE1629C8}" type="slidenum">
              <a:rPr lang="en-GB" smtClean="0"/>
              <a:t>‹#›</a:t>
            </a:fld>
            <a:endParaRPr lang="en-GB"/>
          </a:p>
        </p:txBody>
      </p:sp>
    </p:spTree>
    <p:extLst>
      <p:ext uri="{BB962C8B-B14F-4D97-AF65-F5344CB8AC3E}">
        <p14:creationId xmlns:p14="http://schemas.microsoft.com/office/powerpoint/2010/main" val="245527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CE2D9-1A24-E7BA-38D5-0E997C0024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71583E-7C83-4F3D-D487-7726A3C272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B8F841-9E40-BF41-CF6D-337046931903}"/>
              </a:ext>
            </a:extLst>
          </p:cNvPr>
          <p:cNvSpPr>
            <a:spLocks noGrp="1"/>
          </p:cNvSpPr>
          <p:nvPr>
            <p:ph type="dt" sz="half" idx="10"/>
          </p:nvPr>
        </p:nvSpPr>
        <p:spPr/>
        <p:txBody>
          <a:bodyPr/>
          <a:lstStyle/>
          <a:p>
            <a:fld id="{D9A7D6EE-F3A3-47BC-B396-C30A1C687A55}" type="datetimeFigureOut">
              <a:rPr lang="en-GB" smtClean="0"/>
              <a:t>26/04/2023</a:t>
            </a:fld>
            <a:endParaRPr lang="en-GB"/>
          </a:p>
        </p:txBody>
      </p:sp>
      <p:sp>
        <p:nvSpPr>
          <p:cNvPr id="5" name="Footer Placeholder 4">
            <a:extLst>
              <a:ext uri="{FF2B5EF4-FFF2-40B4-BE49-F238E27FC236}">
                <a16:creationId xmlns:a16="http://schemas.microsoft.com/office/drawing/2014/main" id="{416677BF-E37D-CA97-F7BA-ED338CBDAC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B1D476-412F-3D21-7A02-E86460E82F85}"/>
              </a:ext>
            </a:extLst>
          </p:cNvPr>
          <p:cNvSpPr>
            <a:spLocks noGrp="1"/>
          </p:cNvSpPr>
          <p:nvPr>
            <p:ph type="sldNum" sz="quarter" idx="12"/>
          </p:nvPr>
        </p:nvSpPr>
        <p:spPr/>
        <p:txBody>
          <a:bodyPr/>
          <a:lstStyle/>
          <a:p>
            <a:fld id="{25C9F9E4-2CE3-4870-9F23-B3E5DE1629C8}" type="slidenum">
              <a:rPr lang="en-GB" smtClean="0"/>
              <a:t>‹#›</a:t>
            </a:fld>
            <a:endParaRPr lang="en-GB"/>
          </a:p>
        </p:txBody>
      </p:sp>
    </p:spTree>
    <p:extLst>
      <p:ext uri="{BB962C8B-B14F-4D97-AF65-F5344CB8AC3E}">
        <p14:creationId xmlns:p14="http://schemas.microsoft.com/office/powerpoint/2010/main" val="2077916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5F069-B484-FA15-6980-90E49AB0D8A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CB5019-9817-8D2C-9CFD-E37D8CCBBD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D8211E-3ABB-F117-856D-7D53475D69CB}"/>
              </a:ext>
            </a:extLst>
          </p:cNvPr>
          <p:cNvSpPr>
            <a:spLocks noGrp="1"/>
          </p:cNvSpPr>
          <p:nvPr>
            <p:ph type="dt" sz="half" idx="10"/>
          </p:nvPr>
        </p:nvSpPr>
        <p:spPr/>
        <p:txBody>
          <a:bodyPr/>
          <a:lstStyle/>
          <a:p>
            <a:fld id="{D9A7D6EE-F3A3-47BC-B396-C30A1C687A55}" type="datetimeFigureOut">
              <a:rPr lang="en-GB" smtClean="0"/>
              <a:t>26/04/2023</a:t>
            </a:fld>
            <a:endParaRPr lang="en-GB"/>
          </a:p>
        </p:txBody>
      </p:sp>
      <p:sp>
        <p:nvSpPr>
          <p:cNvPr id="5" name="Footer Placeholder 4">
            <a:extLst>
              <a:ext uri="{FF2B5EF4-FFF2-40B4-BE49-F238E27FC236}">
                <a16:creationId xmlns:a16="http://schemas.microsoft.com/office/drawing/2014/main" id="{6E982EF1-7DAF-1581-E014-DBFAEB22FD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F06CF8-61C8-5D46-14C4-C260FD858E01}"/>
              </a:ext>
            </a:extLst>
          </p:cNvPr>
          <p:cNvSpPr>
            <a:spLocks noGrp="1"/>
          </p:cNvSpPr>
          <p:nvPr>
            <p:ph type="sldNum" sz="quarter" idx="12"/>
          </p:nvPr>
        </p:nvSpPr>
        <p:spPr/>
        <p:txBody>
          <a:bodyPr/>
          <a:lstStyle/>
          <a:p>
            <a:fld id="{25C9F9E4-2CE3-4870-9F23-B3E5DE1629C8}" type="slidenum">
              <a:rPr lang="en-GB" smtClean="0"/>
              <a:t>‹#›</a:t>
            </a:fld>
            <a:endParaRPr lang="en-GB"/>
          </a:p>
        </p:txBody>
      </p:sp>
    </p:spTree>
    <p:extLst>
      <p:ext uri="{BB962C8B-B14F-4D97-AF65-F5344CB8AC3E}">
        <p14:creationId xmlns:p14="http://schemas.microsoft.com/office/powerpoint/2010/main" val="2177985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073F8-8963-20B9-6ED6-B11742FD07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427DF4-69F0-F780-6DA8-61E95DD46C8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817492-BBB5-4715-3C50-4883D7E57F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164141-5EDD-AEAC-5F90-6F451AC648BB}"/>
              </a:ext>
            </a:extLst>
          </p:cNvPr>
          <p:cNvSpPr>
            <a:spLocks noGrp="1"/>
          </p:cNvSpPr>
          <p:nvPr>
            <p:ph type="dt" sz="half" idx="10"/>
          </p:nvPr>
        </p:nvSpPr>
        <p:spPr/>
        <p:txBody>
          <a:bodyPr/>
          <a:lstStyle/>
          <a:p>
            <a:fld id="{D9A7D6EE-F3A3-47BC-B396-C30A1C687A55}" type="datetimeFigureOut">
              <a:rPr lang="en-GB" smtClean="0"/>
              <a:t>26/04/2023</a:t>
            </a:fld>
            <a:endParaRPr lang="en-GB"/>
          </a:p>
        </p:txBody>
      </p:sp>
      <p:sp>
        <p:nvSpPr>
          <p:cNvPr id="6" name="Footer Placeholder 5">
            <a:extLst>
              <a:ext uri="{FF2B5EF4-FFF2-40B4-BE49-F238E27FC236}">
                <a16:creationId xmlns:a16="http://schemas.microsoft.com/office/drawing/2014/main" id="{28A15150-964D-A2BF-18D8-CA55A28558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E28221-D9B9-5665-AA15-086C4A47DE4A}"/>
              </a:ext>
            </a:extLst>
          </p:cNvPr>
          <p:cNvSpPr>
            <a:spLocks noGrp="1"/>
          </p:cNvSpPr>
          <p:nvPr>
            <p:ph type="sldNum" sz="quarter" idx="12"/>
          </p:nvPr>
        </p:nvSpPr>
        <p:spPr/>
        <p:txBody>
          <a:bodyPr/>
          <a:lstStyle/>
          <a:p>
            <a:fld id="{25C9F9E4-2CE3-4870-9F23-B3E5DE1629C8}" type="slidenum">
              <a:rPr lang="en-GB" smtClean="0"/>
              <a:t>‹#›</a:t>
            </a:fld>
            <a:endParaRPr lang="en-GB"/>
          </a:p>
        </p:txBody>
      </p:sp>
    </p:spTree>
    <p:extLst>
      <p:ext uri="{BB962C8B-B14F-4D97-AF65-F5344CB8AC3E}">
        <p14:creationId xmlns:p14="http://schemas.microsoft.com/office/powerpoint/2010/main" val="3501613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52460-4C5C-A25A-AC33-A8B772931E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330CEC-DBEF-2B6B-18D5-52696B6DE7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850198-5024-7257-B512-BE2DC4C24A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99BE52-7B2D-5817-C546-DC56ACFF52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183892A-971E-6954-E9E6-3B0BB69493F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A0C306-B5B3-9F61-E84F-6A487420ACAF}"/>
              </a:ext>
            </a:extLst>
          </p:cNvPr>
          <p:cNvSpPr>
            <a:spLocks noGrp="1"/>
          </p:cNvSpPr>
          <p:nvPr>
            <p:ph type="dt" sz="half" idx="10"/>
          </p:nvPr>
        </p:nvSpPr>
        <p:spPr/>
        <p:txBody>
          <a:bodyPr/>
          <a:lstStyle/>
          <a:p>
            <a:fld id="{D9A7D6EE-F3A3-47BC-B396-C30A1C687A55}" type="datetimeFigureOut">
              <a:rPr lang="en-GB" smtClean="0"/>
              <a:t>26/04/2023</a:t>
            </a:fld>
            <a:endParaRPr lang="en-GB"/>
          </a:p>
        </p:txBody>
      </p:sp>
      <p:sp>
        <p:nvSpPr>
          <p:cNvPr id="8" name="Footer Placeholder 7">
            <a:extLst>
              <a:ext uri="{FF2B5EF4-FFF2-40B4-BE49-F238E27FC236}">
                <a16:creationId xmlns:a16="http://schemas.microsoft.com/office/drawing/2014/main" id="{7FE0A6FC-F65E-72E7-70EA-748835A0A3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C3BC354-3034-6FF8-49E3-2BECF8CF21B8}"/>
              </a:ext>
            </a:extLst>
          </p:cNvPr>
          <p:cNvSpPr>
            <a:spLocks noGrp="1"/>
          </p:cNvSpPr>
          <p:nvPr>
            <p:ph type="sldNum" sz="quarter" idx="12"/>
          </p:nvPr>
        </p:nvSpPr>
        <p:spPr/>
        <p:txBody>
          <a:bodyPr/>
          <a:lstStyle/>
          <a:p>
            <a:fld id="{25C9F9E4-2CE3-4870-9F23-B3E5DE1629C8}" type="slidenum">
              <a:rPr lang="en-GB" smtClean="0"/>
              <a:t>‹#›</a:t>
            </a:fld>
            <a:endParaRPr lang="en-GB"/>
          </a:p>
        </p:txBody>
      </p:sp>
    </p:spTree>
    <p:extLst>
      <p:ext uri="{BB962C8B-B14F-4D97-AF65-F5344CB8AC3E}">
        <p14:creationId xmlns:p14="http://schemas.microsoft.com/office/powerpoint/2010/main" val="916607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7A9A6-7D2F-6CE5-6BB1-668971D29AF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0F4B24D-ED36-CBC6-FE0F-72D85999F6D2}"/>
              </a:ext>
            </a:extLst>
          </p:cNvPr>
          <p:cNvSpPr>
            <a:spLocks noGrp="1"/>
          </p:cNvSpPr>
          <p:nvPr>
            <p:ph type="dt" sz="half" idx="10"/>
          </p:nvPr>
        </p:nvSpPr>
        <p:spPr/>
        <p:txBody>
          <a:bodyPr/>
          <a:lstStyle/>
          <a:p>
            <a:fld id="{D9A7D6EE-F3A3-47BC-B396-C30A1C687A55}" type="datetimeFigureOut">
              <a:rPr lang="en-GB" smtClean="0"/>
              <a:t>26/04/2023</a:t>
            </a:fld>
            <a:endParaRPr lang="en-GB"/>
          </a:p>
        </p:txBody>
      </p:sp>
      <p:sp>
        <p:nvSpPr>
          <p:cNvPr id="4" name="Footer Placeholder 3">
            <a:extLst>
              <a:ext uri="{FF2B5EF4-FFF2-40B4-BE49-F238E27FC236}">
                <a16:creationId xmlns:a16="http://schemas.microsoft.com/office/drawing/2014/main" id="{68036623-139E-19DA-39E7-B94ABF66DAF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7114AD2-C99E-C773-4B95-5551601B462C}"/>
              </a:ext>
            </a:extLst>
          </p:cNvPr>
          <p:cNvSpPr>
            <a:spLocks noGrp="1"/>
          </p:cNvSpPr>
          <p:nvPr>
            <p:ph type="sldNum" sz="quarter" idx="12"/>
          </p:nvPr>
        </p:nvSpPr>
        <p:spPr/>
        <p:txBody>
          <a:bodyPr/>
          <a:lstStyle/>
          <a:p>
            <a:fld id="{25C9F9E4-2CE3-4870-9F23-B3E5DE1629C8}" type="slidenum">
              <a:rPr lang="en-GB" smtClean="0"/>
              <a:t>‹#›</a:t>
            </a:fld>
            <a:endParaRPr lang="en-GB"/>
          </a:p>
        </p:txBody>
      </p:sp>
    </p:spTree>
    <p:extLst>
      <p:ext uri="{BB962C8B-B14F-4D97-AF65-F5344CB8AC3E}">
        <p14:creationId xmlns:p14="http://schemas.microsoft.com/office/powerpoint/2010/main" val="2048016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FE2AB6-6E3E-5E6E-F784-984B1B205934}"/>
              </a:ext>
            </a:extLst>
          </p:cNvPr>
          <p:cNvSpPr>
            <a:spLocks noGrp="1"/>
          </p:cNvSpPr>
          <p:nvPr>
            <p:ph type="dt" sz="half" idx="10"/>
          </p:nvPr>
        </p:nvSpPr>
        <p:spPr/>
        <p:txBody>
          <a:bodyPr/>
          <a:lstStyle/>
          <a:p>
            <a:fld id="{D9A7D6EE-F3A3-47BC-B396-C30A1C687A55}" type="datetimeFigureOut">
              <a:rPr lang="en-GB" smtClean="0"/>
              <a:t>26/04/2023</a:t>
            </a:fld>
            <a:endParaRPr lang="en-GB"/>
          </a:p>
        </p:txBody>
      </p:sp>
      <p:sp>
        <p:nvSpPr>
          <p:cNvPr id="3" name="Footer Placeholder 2">
            <a:extLst>
              <a:ext uri="{FF2B5EF4-FFF2-40B4-BE49-F238E27FC236}">
                <a16:creationId xmlns:a16="http://schemas.microsoft.com/office/drawing/2014/main" id="{1D167813-8788-7A06-16D7-44A848D4DD0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58738F1-7013-0D69-8B0C-0EA130FF1F82}"/>
              </a:ext>
            </a:extLst>
          </p:cNvPr>
          <p:cNvSpPr>
            <a:spLocks noGrp="1"/>
          </p:cNvSpPr>
          <p:nvPr>
            <p:ph type="sldNum" sz="quarter" idx="12"/>
          </p:nvPr>
        </p:nvSpPr>
        <p:spPr/>
        <p:txBody>
          <a:bodyPr/>
          <a:lstStyle/>
          <a:p>
            <a:fld id="{25C9F9E4-2CE3-4870-9F23-B3E5DE1629C8}" type="slidenum">
              <a:rPr lang="en-GB" smtClean="0"/>
              <a:t>‹#›</a:t>
            </a:fld>
            <a:endParaRPr lang="en-GB"/>
          </a:p>
        </p:txBody>
      </p:sp>
    </p:spTree>
    <p:extLst>
      <p:ext uri="{BB962C8B-B14F-4D97-AF65-F5344CB8AC3E}">
        <p14:creationId xmlns:p14="http://schemas.microsoft.com/office/powerpoint/2010/main" val="477955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B020D-6008-D01F-3A08-D38A277A67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7CC6B4-8E51-1C58-7205-34FDA624D9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E68294-9898-7E3D-626B-4D7B2EA1BB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8E4092-080C-117C-DD3C-B44607738D9B}"/>
              </a:ext>
            </a:extLst>
          </p:cNvPr>
          <p:cNvSpPr>
            <a:spLocks noGrp="1"/>
          </p:cNvSpPr>
          <p:nvPr>
            <p:ph type="dt" sz="half" idx="10"/>
          </p:nvPr>
        </p:nvSpPr>
        <p:spPr/>
        <p:txBody>
          <a:bodyPr/>
          <a:lstStyle/>
          <a:p>
            <a:fld id="{D9A7D6EE-F3A3-47BC-B396-C30A1C687A55}" type="datetimeFigureOut">
              <a:rPr lang="en-GB" smtClean="0"/>
              <a:t>26/04/2023</a:t>
            </a:fld>
            <a:endParaRPr lang="en-GB"/>
          </a:p>
        </p:txBody>
      </p:sp>
      <p:sp>
        <p:nvSpPr>
          <p:cNvPr id="6" name="Footer Placeholder 5">
            <a:extLst>
              <a:ext uri="{FF2B5EF4-FFF2-40B4-BE49-F238E27FC236}">
                <a16:creationId xmlns:a16="http://schemas.microsoft.com/office/drawing/2014/main" id="{3399351F-7D60-C511-69FA-4CD67A23C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C6E485-A0F8-AD37-5F9B-BADC8B0B3745}"/>
              </a:ext>
            </a:extLst>
          </p:cNvPr>
          <p:cNvSpPr>
            <a:spLocks noGrp="1"/>
          </p:cNvSpPr>
          <p:nvPr>
            <p:ph type="sldNum" sz="quarter" idx="12"/>
          </p:nvPr>
        </p:nvSpPr>
        <p:spPr/>
        <p:txBody>
          <a:bodyPr/>
          <a:lstStyle/>
          <a:p>
            <a:fld id="{25C9F9E4-2CE3-4870-9F23-B3E5DE1629C8}" type="slidenum">
              <a:rPr lang="en-GB" smtClean="0"/>
              <a:t>‹#›</a:t>
            </a:fld>
            <a:endParaRPr lang="en-GB"/>
          </a:p>
        </p:txBody>
      </p:sp>
    </p:spTree>
    <p:extLst>
      <p:ext uri="{BB962C8B-B14F-4D97-AF65-F5344CB8AC3E}">
        <p14:creationId xmlns:p14="http://schemas.microsoft.com/office/powerpoint/2010/main" val="446544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708AC-4692-F7B3-A2A7-9C262022DA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FE9264B-3F88-CE02-7DBF-4A3560A943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880E3FC-ED03-B6DD-12BB-AFDC4FA02A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7A68A3-D81F-35CC-4D3A-1AD9153C166A}"/>
              </a:ext>
            </a:extLst>
          </p:cNvPr>
          <p:cNvSpPr>
            <a:spLocks noGrp="1"/>
          </p:cNvSpPr>
          <p:nvPr>
            <p:ph type="dt" sz="half" idx="10"/>
          </p:nvPr>
        </p:nvSpPr>
        <p:spPr/>
        <p:txBody>
          <a:bodyPr/>
          <a:lstStyle/>
          <a:p>
            <a:fld id="{D9A7D6EE-F3A3-47BC-B396-C30A1C687A55}" type="datetimeFigureOut">
              <a:rPr lang="en-GB" smtClean="0"/>
              <a:t>26/04/2023</a:t>
            </a:fld>
            <a:endParaRPr lang="en-GB"/>
          </a:p>
        </p:txBody>
      </p:sp>
      <p:sp>
        <p:nvSpPr>
          <p:cNvPr id="6" name="Footer Placeholder 5">
            <a:extLst>
              <a:ext uri="{FF2B5EF4-FFF2-40B4-BE49-F238E27FC236}">
                <a16:creationId xmlns:a16="http://schemas.microsoft.com/office/drawing/2014/main" id="{C47B070B-467B-E64A-A831-8DC01AAACF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946055-169B-1CA4-47E2-02A248904F12}"/>
              </a:ext>
            </a:extLst>
          </p:cNvPr>
          <p:cNvSpPr>
            <a:spLocks noGrp="1"/>
          </p:cNvSpPr>
          <p:nvPr>
            <p:ph type="sldNum" sz="quarter" idx="12"/>
          </p:nvPr>
        </p:nvSpPr>
        <p:spPr/>
        <p:txBody>
          <a:bodyPr/>
          <a:lstStyle/>
          <a:p>
            <a:fld id="{25C9F9E4-2CE3-4870-9F23-B3E5DE1629C8}" type="slidenum">
              <a:rPr lang="en-GB" smtClean="0"/>
              <a:t>‹#›</a:t>
            </a:fld>
            <a:endParaRPr lang="en-GB"/>
          </a:p>
        </p:txBody>
      </p:sp>
    </p:spTree>
    <p:extLst>
      <p:ext uri="{BB962C8B-B14F-4D97-AF65-F5344CB8AC3E}">
        <p14:creationId xmlns:p14="http://schemas.microsoft.com/office/powerpoint/2010/main" val="2814125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75EB2-CCEA-400C-DC4C-2E3EBB66FC1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27CE09-D295-848B-7AFD-10FA2D7BA7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185D66-E240-C2C9-15F9-62B7A77566D0}"/>
              </a:ext>
            </a:extLst>
          </p:cNvPr>
          <p:cNvSpPr>
            <a:spLocks noGrp="1"/>
          </p:cNvSpPr>
          <p:nvPr>
            <p:ph type="dt" sz="half" idx="10"/>
          </p:nvPr>
        </p:nvSpPr>
        <p:spPr/>
        <p:txBody>
          <a:bodyPr/>
          <a:lstStyle/>
          <a:p>
            <a:fld id="{D9A7D6EE-F3A3-47BC-B396-C30A1C687A55}" type="datetimeFigureOut">
              <a:rPr lang="en-GB" smtClean="0"/>
              <a:t>26/04/2023</a:t>
            </a:fld>
            <a:endParaRPr lang="en-GB"/>
          </a:p>
        </p:txBody>
      </p:sp>
      <p:sp>
        <p:nvSpPr>
          <p:cNvPr id="5" name="Footer Placeholder 4">
            <a:extLst>
              <a:ext uri="{FF2B5EF4-FFF2-40B4-BE49-F238E27FC236}">
                <a16:creationId xmlns:a16="http://schemas.microsoft.com/office/drawing/2014/main" id="{F3E678E4-7D91-3D44-1F84-97A54F591C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7B0A3A-0CE6-3438-8752-F8D5AC2E03E2}"/>
              </a:ext>
            </a:extLst>
          </p:cNvPr>
          <p:cNvSpPr>
            <a:spLocks noGrp="1"/>
          </p:cNvSpPr>
          <p:nvPr>
            <p:ph type="sldNum" sz="quarter" idx="12"/>
          </p:nvPr>
        </p:nvSpPr>
        <p:spPr/>
        <p:txBody>
          <a:bodyPr/>
          <a:lstStyle/>
          <a:p>
            <a:fld id="{25C9F9E4-2CE3-4870-9F23-B3E5DE1629C8}" type="slidenum">
              <a:rPr lang="en-GB" smtClean="0"/>
              <a:t>‹#›</a:t>
            </a:fld>
            <a:endParaRPr lang="en-GB"/>
          </a:p>
        </p:txBody>
      </p:sp>
    </p:spTree>
    <p:extLst>
      <p:ext uri="{BB962C8B-B14F-4D97-AF65-F5344CB8AC3E}">
        <p14:creationId xmlns:p14="http://schemas.microsoft.com/office/powerpoint/2010/main" val="4031683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CA6ED8-2861-37FE-CAA6-B739F4B185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29E6A3-6C04-0AC3-C86A-520A59BA06E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5F9C66-77CA-023D-A963-78905BBD816C}"/>
              </a:ext>
            </a:extLst>
          </p:cNvPr>
          <p:cNvSpPr>
            <a:spLocks noGrp="1"/>
          </p:cNvSpPr>
          <p:nvPr>
            <p:ph type="dt" sz="half" idx="10"/>
          </p:nvPr>
        </p:nvSpPr>
        <p:spPr/>
        <p:txBody>
          <a:bodyPr/>
          <a:lstStyle/>
          <a:p>
            <a:fld id="{D9A7D6EE-F3A3-47BC-B396-C30A1C687A55}" type="datetimeFigureOut">
              <a:rPr lang="en-GB" smtClean="0"/>
              <a:t>26/04/2023</a:t>
            </a:fld>
            <a:endParaRPr lang="en-GB"/>
          </a:p>
        </p:txBody>
      </p:sp>
      <p:sp>
        <p:nvSpPr>
          <p:cNvPr id="5" name="Footer Placeholder 4">
            <a:extLst>
              <a:ext uri="{FF2B5EF4-FFF2-40B4-BE49-F238E27FC236}">
                <a16:creationId xmlns:a16="http://schemas.microsoft.com/office/drawing/2014/main" id="{7A9A376D-8212-8900-1518-92482D6741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CCE13A-936D-8BDB-9BE2-EC2524B1A852}"/>
              </a:ext>
            </a:extLst>
          </p:cNvPr>
          <p:cNvSpPr>
            <a:spLocks noGrp="1"/>
          </p:cNvSpPr>
          <p:nvPr>
            <p:ph type="sldNum" sz="quarter" idx="12"/>
          </p:nvPr>
        </p:nvSpPr>
        <p:spPr/>
        <p:txBody>
          <a:bodyPr/>
          <a:lstStyle/>
          <a:p>
            <a:fld id="{25C9F9E4-2CE3-4870-9F23-B3E5DE1629C8}" type="slidenum">
              <a:rPr lang="en-GB" smtClean="0"/>
              <a:t>‹#›</a:t>
            </a:fld>
            <a:endParaRPr lang="en-GB"/>
          </a:p>
        </p:txBody>
      </p:sp>
    </p:spTree>
    <p:extLst>
      <p:ext uri="{BB962C8B-B14F-4D97-AF65-F5344CB8AC3E}">
        <p14:creationId xmlns:p14="http://schemas.microsoft.com/office/powerpoint/2010/main" val="1120922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8ACE25-8E8A-3DD8-E45D-8A48E7915C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092837C-4235-21A8-C614-2AACDA6384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1C84A-AF81-9F46-BEDE-4C734F45A7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A7D6EE-F3A3-47BC-B396-C30A1C687A55}" type="datetimeFigureOut">
              <a:rPr lang="en-GB" smtClean="0"/>
              <a:t>26/04/2023</a:t>
            </a:fld>
            <a:endParaRPr lang="en-GB"/>
          </a:p>
        </p:txBody>
      </p:sp>
      <p:sp>
        <p:nvSpPr>
          <p:cNvPr id="5" name="Footer Placeholder 4">
            <a:extLst>
              <a:ext uri="{FF2B5EF4-FFF2-40B4-BE49-F238E27FC236}">
                <a16:creationId xmlns:a16="http://schemas.microsoft.com/office/drawing/2014/main" id="{47331B47-EC8D-88C2-FC67-5E83B73C14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1A3448A-EC0C-EA5A-6FFF-9AB132C81B0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C9F9E4-2CE3-4870-9F23-B3E5DE1629C8}" type="slidenum">
              <a:rPr lang="en-GB" smtClean="0"/>
              <a:t>‹#›</a:t>
            </a:fld>
            <a:endParaRPr lang="en-GB"/>
          </a:p>
        </p:txBody>
      </p:sp>
    </p:spTree>
    <p:extLst>
      <p:ext uri="{BB962C8B-B14F-4D97-AF65-F5344CB8AC3E}">
        <p14:creationId xmlns:p14="http://schemas.microsoft.com/office/powerpoint/2010/main" val="39998644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48" name="Rectangle 1047">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50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63E9B-7BC9-AE3F-E1A8-00D0F3DA46C9}"/>
              </a:ext>
            </a:extLst>
          </p:cNvPr>
          <p:cNvSpPr>
            <a:spLocks noGrp="1"/>
          </p:cNvSpPr>
          <p:nvPr>
            <p:ph type="ctrTitle"/>
          </p:nvPr>
        </p:nvSpPr>
        <p:spPr>
          <a:xfrm>
            <a:off x="9093496" y="618681"/>
            <a:ext cx="2613872" cy="4794567"/>
          </a:xfrm>
        </p:spPr>
        <p:txBody>
          <a:bodyPr vert="horz" lIns="91440" tIns="45720" rIns="91440" bIns="45720" rtlCol="0" anchor="ctr">
            <a:normAutofit/>
          </a:bodyPr>
          <a:lstStyle/>
          <a:p>
            <a:r>
              <a:rPr lang="en-US" sz="4800" dirty="0">
                <a:solidFill>
                  <a:srgbClr val="FFFFFF"/>
                </a:solidFill>
              </a:rPr>
              <a:t>Using Sand Tray In Therapy with Adults </a:t>
            </a:r>
          </a:p>
        </p:txBody>
      </p:sp>
      <p:sp>
        <p:nvSpPr>
          <p:cNvPr id="1054"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Sand Tray Therapy">
            <a:extLst>
              <a:ext uri="{FF2B5EF4-FFF2-40B4-BE49-F238E27FC236}">
                <a16:creationId xmlns:a16="http://schemas.microsoft.com/office/drawing/2014/main" id="{620DCFFE-A131-77D1-D26B-8163D55D2D6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055" r="3421" b="-1"/>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41341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4CE92B0-9584-B54A-8EFD-B0CB29679B61}"/>
              </a:ext>
            </a:extLst>
          </p:cNvPr>
          <p:cNvSpPr>
            <a:spLocks noGrp="1"/>
          </p:cNvSpPr>
          <p:nvPr>
            <p:ph type="title"/>
          </p:nvPr>
        </p:nvSpPr>
        <p:spPr>
          <a:xfrm>
            <a:off x="1188069" y="381935"/>
            <a:ext cx="4008583" cy="5974414"/>
          </a:xfrm>
        </p:spPr>
        <p:txBody>
          <a:bodyPr anchor="ctr">
            <a:normAutofit/>
          </a:bodyPr>
          <a:lstStyle/>
          <a:p>
            <a:r>
              <a:rPr lang="en-GB" sz="8000">
                <a:solidFill>
                  <a:srgbClr val="FFFFFF"/>
                </a:solidFill>
              </a:rPr>
              <a:t>What is Sand Tray Therapy?</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1B4FCF01-A831-D5A3-913C-78F91D9FCE6B}"/>
              </a:ext>
            </a:extLst>
          </p:cNvPr>
          <p:cNvSpPr>
            <a:spLocks noGrp="1"/>
          </p:cNvSpPr>
          <p:nvPr>
            <p:ph idx="1"/>
          </p:nvPr>
        </p:nvSpPr>
        <p:spPr>
          <a:xfrm>
            <a:off x="6297233" y="185352"/>
            <a:ext cx="5261700" cy="6170998"/>
          </a:xfrm>
        </p:spPr>
        <p:txBody>
          <a:bodyPr anchor="ctr">
            <a:normAutofit lnSpcReduction="10000"/>
          </a:bodyPr>
          <a:lstStyle/>
          <a:p>
            <a:pPr fontAlgn="base"/>
            <a:r>
              <a:rPr lang="en-GB" sz="1800" dirty="0">
                <a:effectLst/>
              </a:rPr>
              <a:t>Sand tray therapy is a form of expressive therapy that is sometimes referred to as sand play therapy (although sand play does have a different approach) .It was developed by Margaret </a:t>
            </a:r>
            <a:r>
              <a:rPr lang="en-GB" sz="1800" dirty="0" err="1">
                <a:effectLst/>
              </a:rPr>
              <a:t>Lowenfeld</a:t>
            </a:r>
            <a:r>
              <a:rPr lang="en-GB" sz="1800" dirty="0">
                <a:effectLst/>
              </a:rPr>
              <a:t>, Dora </a:t>
            </a:r>
            <a:r>
              <a:rPr lang="en-GB" sz="1800" dirty="0" err="1">
                <a:effectLst/>
              </a:rPr>
              <a:t>Kalff</a:t>
            </a:r>
            <a:r>
              <a:rPr lang="en-GB" sz="1800" dirty="0">
                <a:effectLst/>
              </a:rPr>
              <a:t>, </a:t>
            </a:r>
            <a:r>
              <a:rPr lang="en-GB" sz="1800" dirty="0" err="1">
                <a:effectLst/>
              </a:rPr>
              <a:t>Goesta</a:t>
            </a:r>
            <a:r>
              <a:rPr lang="en-GB" sz="1800" dirty="0">
                <a:effectLst/>
              </a:rPr>
              <a:t> Harding, Charlotte Buhler, Hedda </a:t>
            </a:r>
            <a:r>
              <a:rPr lang="en-GB" sz="1800" dirty="0" err="1">
                <a:effectLst/>
              </a:rPr>
              <a:t>Bolgar</a:t>
            </a:r>
            <a:r>
              <a:rPr lang="en-GB" sz="1800" dirty="0">
                <a:effectLst/>
              </a:rPr>
              <a:t>, </a:t>
            </a:r>
            <a:r>
              <a:rPr lang="en-GB" sz="1800" dirty="0" err="1">
                <a:effectLst/>
              </a:rPr>
              <a:t>Lisolotte</a:t>
            </a:r>
            <a:r>
              <a:rPr lang="en-GB" sz="1800" dirty="0">
                <a:effectLst/>
              </a:rPr>
              <a:t> Fischer, and Ruth Bowyer.</a:t>
            </a:r>
          </a:p>
          <a:p>
            <a:pPr fontAlgn="base"/>
            <a:r>
              <a:rPr lang="en-GB" sz="1800" dirty="0">
                <a:effectLst/>
              </a:rPr>
              <a:t>This type of therapy is often used with children, but it can be applied to adults and teens as well. While sand tray therapy may be applied in couples and group settings, sand play therapy is meant for individuals.</a:t>
            </a:r>
          </a:p>
          <a:p>
            <a:pPr fontAlgn="base"/>
            <a:r>
              <a:rPr lang="en-GB" sz="1800" dirty="0">
                <a:effectLst/>
              </a:rPr>
              <a:t>Sand tray therapy allows a person to construct their own microcosm using miniature toys and coloured sand. The scene created acts as a reflection of the person’s own life and allows them the opportunity to resolve conflicts, remove obstacles, and gain acceptance of self.</a:t>
            </a:r>
          </a:p>
          <a:p>
            <a:pPr fontAlgn="base"/>
            <a:r>
              <a:rPr lang="en-GB" sz="1800" b="0" i="0" dirty="0">
                <a:effectLst/>
              </a:rPr>
              <a:t>Sand tray therapy is a creative counselling technique where a person expresses their understanding of themselves, their world, and aspects of their reality through figurines or miniatures. The scenes created in a sand tray reflect the person’s past and present inner thoughts, feelings, and hardships.</a:t>
            </a:r>
            <a:endParaRPr lang="en-GB" sz="1800" dirty="0">
              <a:effectLst/>
            </a:endParaRPr>
          </a:p>
          <a:p>
            <a:endParaRPr lang="en-GB" sz="19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8296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9" name="Rectangle 2056">
            <a:extLst>
              <a:ext uri="{FF2B5EF4-FFF2-40B4-BE49-F238E27FC236}">
                <a16:creationId xmlns:a16="http://schemas.microsoft.com/office/drawing/2014/main" id="{7025EFD5-738C-41B9-87FE-0C00E211B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2" name="Picture 4" descr="Working with the Sand Tray in therapy - Suitable for counselor's and  psychotherapists | Creative Minds">
            <a:extLst>
              <a:ext uri="{FF2B5EF4-FFF2-40B4-BE49-F238E27FC236}">
                <a16:creationId xmlns:a16="http://schemas.microsoft.com/office/drawing/2014/main" id="{F0027215-96B1-E747-3F8D-554DAF8D68E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463" r="22368" b="1"/>
          <a:stretch/>
        </p:blipFill>
        <p:spPr bwMode="auto">
          <a:xfrm>
            <a:off x="858284" y="1165109"/>
            <a:ext cx="4261337" cy="435133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2070"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E9D3B99-5933-DB23-B07C-C93EF1875AF3}"/>
              </a:ext>
            </a:extLst>
          </p:cNvPr>
          <p:cNvSpPr>
            <a:spLocks noGrp="1"/>
          </p:cNvSpPr>
          <p:nvPr>
            <p:ph idx="1"/>
          </p:nvPr>
        </p:nvSpPr>
        <p:spPr>
          <a:xfrm>
            <a:off x="5386729" y="601890"/>
            <a:ext cx="5721484" cy="5848123"/>
          </a:xfrm>
        </p:spPr>
        <p:txBody>
          <a:bodyPr>
            <a:normAutofit fontScale="92500"/>
          </a:bodyPr>
          <a:lstStyle/>
          <a:p>
            <a:r>
              <a:rPr lang="en-GB" sz="2400" b="0" i="0" dirty="0">
                <a:effectLst/>
              </a:rPr>
              <a:t>Sand tray therapy is a form of counselling. People are invited to create three-dimensional pictures in sand trays, using miniature objects or figures with a trained therapist present. It is an expressive, non-verbal, creative approach that can be used with people of all ages.</a:t>
            </a:r>
          </a:p>
          <a:p>
            <a:r>
              <a:rPr lang="en-GB" sz="2400" b="0" i="0" dirty="0">
                <a:effectLst/>
              </a:rPr>
              <a:t>Sand tray pictures can be reflective, self-expressive and represent many aspects of life such as people, ideas, situations, and feelings. They can also symbolise a person’s “inner world”. People can become more aware of their unconscious and of any current difficulties in their life.</a:t>
            </a:r>
          </a:p>
          <a:p>
            <a:r>
              <a:rPr lang="en-GB" sz="2400" b="0" i="0" dirty="0">
                <a:effectLst/>
              </a:rPr>
              <a:t>Previously unknown thoughts and feelings may emerge and become visible through the imagery and symbolic approach that is applied. This can make sessions feel very deep and powerful.</a:t>
            </a:r>
          </a:p>
          <a:p>
            <a:endParaRPr lang="en-GB" sz="1800" dirty="0"/>
          </a:p>
        </p:txBody>
      </p:sp>
    </p:spTree>
    <p:extLst>
      <p:ext uri="{BB962C8B-B14F-4D97-AF65-F5344CB8AC3E}">
        <p14:creationId xmlns:p14="http://schemas.microsoft.com/office/powerpoint/2010/main" val="3726280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E8E516-D0B5-1D2F-E5D2-8BFF42EFA0A9}"/>
              </a:ext>
            </a:extLst>
          </p:cNvPr>
          <p:cNvSpPr>
            <a:spLocks noGrp="1"/>
          </p:cNvSpPr>
          <p:nvPr>
            <p:ph type="title"/>
          </p:nvPr>
        </p:nvSpPr>
        <p:spPr>
          <a:xfrm>
            <a:off x="6513788" y="365125"/>
            <a:ext cx="4840010" cy="1807305"/>
          </a:xfrm>
        </p:spPr>
        <p:txBody>
          <a:bodyPr>
            <a:normAutofit/>
          </a:bodyPr>
          <a:lstStyle/>
          <a:p>
            <a:r>
              <a:rPr lang="en-GB" dirty="0"/>
              <a:t>Sand Tray Therapy in Practice…</a:t>
            </a:r>
          </a:p>
        </p:txBody>
      </p:sp>
      <p:pic>
        <p:nvPicPr>
          <p:cNvPr id="5" name="Picture 4" descr="White stones balanced in a stack">
            <a:extLst>
              <a:ext uri="{FF2B5EF4-FFF2-40B4-BE49-F238E27FC236}">
                <a16:creationId xmlns:a16="http://schemas.microsoft.com/office/drawing/2014/main" id="{5BD8F01D-CDAB-F244-6C23-64B3D93CCB2D}"/>
              </a:ext>
            </a:extLst>
          </p:cNvPr>
          <p:cNvPicPr>
            <a:picLocks noChangeAspect="1"/>
          </p:cNvPicPr>
          <p:nvPr/>
        </p:nvPicPr>
        <p:blipFill rotWithShape="1">
          <a:blip r:embed="rId2"/>
          <a:srcRect l="40467" r="-1"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2C0C734E-6EFF-2719-2DDA-1E734B852630}"/>
              </a:ext>
            </a:extLst>
          </p:cNvPr>
          <p:cNvSpPr>
            <a:spLocks noGrp="1"/>
          </p:cNvSpPr>
          <p:nvPr>
            <p:ph idx="1"/>
          </p:nvPr>
        </p:nvSpPr>
        <p:spPr>
          <a:xfrm>
            <a:off x="6513788" y="2194139"/>
            <a:ext cx="4840010" cy="4298736"/>
          </a:xfrm>
        </p:spPr>
        <p:txBody>
          <a:bodyPr>
            <a:normAutofit lnSpcReduction="10000"/>
          </a:bodyPr>
          <a:lstStyle/>
          <a:p>
            <a:pPr marL="0" indent="0">
              <a:buNone/>
            </a:pPr>
            <a:r>
              <a:rPr lang="en-GB" sz="2400" b="0" i="0" dirty="0">
                <a:effectLst/>
              </a:rPr>
              <a:t>The humanistic </a:t>
            </a:r>
            <a:r>
              <a:rPr lang="en-GB" sz="2400" dirty="0"/>
              <a:t>c</a:t>
            </a:r>
            <a:r>
              <a:rPr lang="en-GB" sz="2400" b="0" i="0" dirty="0">
                <a:effectLst/>
              </a:rPr>
              <a:t>ounsellor who uses sand tray in practice, rely solely on the client to find solutions to their problems, using the sand as a tool for healing. Through creative expression, a person in therapy is able to manifest in sand the things they would otherwise not be able to vocalise or address in talking therapy</a:t>
            </a:r>
            <a:r>
              <a:rPr lang="en-GB" sz="2400" dirty="0"/>
              <a:t> alone.</a:t>
            </a:r>
            <a:r>
              <a:rPr lang="en-GB" sz="2400" b="0" i="0" dirty="0">
                <a:effectLst/>
              </a:rPr>
              <a:t> The therapist treats the person as whole and healed, knowing that the process of sand tray therapy allows the person to find the answers that are already within them.</a:t>
            </a:r>
            <a:endParaRPr lang="en-GB" sz="2400" dirty="0"/>
          </a:p>
        </p:txBody>
      </p:sp>
    </p:spTree>
    <p:extLst>
      <p:ext uri="{BB962C8B-B14F-4D97-AF65-F5344CB8AC3E}">
        <p14:creationId xmlns:p14="http://schemas.microsoft.com/office/powerpoint/2010/main" val="614054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FA5A5-3490-B362-64B9-1E230C415F43}"/>
              </a:ext>
            </a:extLst>
          </p:cNvPr>
          <p:cNvSpPr>
            <a:spLocks noGrp="1"/>
          </p:cNvSpPr>
          <p:nvPr>
            <p:ph type="title"/>
          </p:nvPr>
        </p:nvSpPr>
        <p:spPr/>
        <p:txBody>
          <a:bodyPr/>
          <a:lstStyle/>
          <a:p>
            <a:r>
              <a:rPr lang="en-GB" dirty="0"/>
              <a:t>Who can benefit?</a:t>
            </a:r>
          </a:p>
        </p:txBody>
      </p:sp>
      <p:sp>
        <p:nvSpPr>
          <p:cNvPr id="3" name="Content Placeholder 2">
            <a:extLst>
              <a:ext uri="{FF2B5EF4-FFF2-40B4-BE49-F238E27FC236}">
                <a16:creationId xmlns:a16="http://schemas.microsoft.com/office/drawing/2014/main" id="{38B68F68-27ED-4BA5-6505-DE0C81B0B67F}"/>
              </a:ext>
            </a:extLst>
          </p:cNvPr>
          <p:cNvSpPr>
            <a:spLocks noGrp="1"/>
          </p:cNvSpPr>
          <p:nvPr>
            <p:ph idx="1"/>
          </p:nvPr>
        </p:nvSpPr>
        <p:spPr/>
        <p:txBody>
          <a:bodyPr>
            <a:normAutofit fontScale="85000" lnSpcReduction="10000"/>
          </a:bodyPr>
          <a:lstStyle/>
          <a:p>
            <a:pPr algn="l"/>
            <a:r>
              <a:rPr lang="en-GB" b="0" i="0" dirty="0">
                <a:effectLst/>
              </a:rPr>
              <a:t>Sand tray therapy can be beneficial to people of any age. However, it can be particularly helpful for children with developmental difficulties, people with relational issues, those whose first language isn’t English and people who use verbalisation as a defence.</a:t>
            </a:r>
          </a:p>
          <a:p>
            <a:pPr algn="l"/>
            <a:r>
              <a:rPr lang="en-GB" b="0" i="0" dirty="0">
                <a:effectLst/>
              </a:rPr>
              <a:t>Sand tray therapy creates a safe environment and can allow people to express emotional issues that they find difficult to put into words. For example, it may be easier for a person who has experienced a traumatic event to communicate their trauma through objects rather than explain the trauma verbally.</a:t>
            </a:r>
          </a:p>
          <a:p>
            <a:pPr algn="l"/>
            <a:r>
              <a:rPr lang="en-GB" b="0" i="0" dirty="0">
                <a:effectLst/>
              </a:rPr>
              <a:t>People don’t just think in words, we also think in images. Parts of the unconscious are often projected onto the objects used in the sand tray, bringing the unconscious into conscious awareness.</a:t>
            </a:r>
          </a:p>
          <a:p>
            <a:pPr algn="l"/>
            <a:r>
              <a:rPr lang="en-GB" b="0" i="0" dirty="0">
                <a:effectLst/>
              </a:rPr>
              <a:t>These reflections give the opportunity to gain self-awareness, resolve conflicts and challenge any obstacles.</a:t>
            </a:r>
          </a:p>
          <a:p>
            <a:endParaRPr lang="en-GB" dirty="0"/>
          </a:p>
        </p:txBody>
      </p:sp>
    </p:spTree>
    <p:extLst>
      <p:ext uri="{BB962C8B-B14F-4D97-AF65-F5344CB8AC3E}">
        <p14:creationId xmlns:p14="http://schemas.microsoft.com/office/powerpoint/2010/main" val="18498078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6">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10">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2" name="Freeform: Shape 11">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12">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B3C5B7BB-0A04-A353-AAB6-AF385739BDC0}"/>
              </a:ext>
            </a:extLst>
          </p:cNvPr>
          <p:cNvSpPr>
            <a:spLocks noGrp="1"/>
          </p:cNvSpPr>
          <p:nvPr>
            <p:ph type="title"/>
          </p:nvPr>
        </p:nvSpPr>
        <p:spPr>
          <a:xfrm>
            <a:off x="2509199" y="924146"/>
            <a:ext cx="7415720" cy="4043269"/>
          </a:xfrm>
        </p:spPr>
        <p:txBody>
          <a:bodyPr vert="horz" lIns="91440" tIns="45720" rIns="91440" bIns="45720" rtlCol="0" anchor="b">
            <a:normAutofit/>
          </a:bodyPr>
          <a:lstStyle/>
          <a:p>
            <a:pPr algn="ctr"/>
            <a:r>
              <a:rPr lang="en-US" sz="6600" kern="1200" dirty="0">
                <a:solidFill>
                  <a:schemeClr val="tx2"/>
                </a:solidFill>
                <a:latin typeface="+mj-lt"/>
                <a:ea typeface="+mj-ea"/>
                <a:cs typeface="+mj-cs"/>
              </a:rPr>
              <a:t>How have you used Sand Tray Therapy in Practice?</a:t>
            </a:r>
          </a:p>
        </p:txBody>
      </p:sp>
    </p:spTree>
    <p:extLst>
      <p:ext uri="{BB962C8B-B14F-4D97-AF65-F5344CB8AC3E}">
        <p14:creationId xmlns:p14="http://schemas.microsoft.com/office/powerpoint/2010/main" val="1913791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Background pattern&#10;&#10;Description automatically generated">
            <a:extLst>
              <a:ext uri="{FF2B5EF4-FFF2-40B4-BE49-F238E27FC236}">
                <a16:creationId xmlns:a16="http://schemas.microsoft.com/office/drawing/2014/main" id="{83956645-58C2-3866-1830-3E217EFC298B}"/>
              </a:ext>
            </a:extLst>
          </p:cNvPr>
          <p:cNvPicPr>
            <a:picLocks noChangeAspect="1"/>
          </p:cNvPicPr>
          <p:nvPr/>
        </p:nvPicPr>
        <p:blipFill rotWithShape="1">
          <a:blip r:embed="rId2">
            <a:alphaModFix amt="60000"/>
          </a:blip>
          <a:srcRect l="3111" r="1" b="1"/>
          <a:stretch/>
        </p:blipFill>
        <p:spPr>
          <a:xfrm>
            <a:off x="-1" y="10"/>
            <a:ext cx="12192001" cy="6857990"/>
          </a:xfrm>
          <a:prstGeom prst="rect">
            <a:avLst/>
          </a:prstGeom>
        </p:spPr>
      </p:pic>
      <p:sp>
        <p:nvSpPr>
          <p:cNvPr id="2" name="Title 1">
            <a:extLst>
              <a:ext uri="{FF2B5EF4-FFF2-40B4-BE49-F238E27FC236}">
                <a16:creationId xmlns:a16="http://schemas.microsoft.com/office/drawing/2014/main" id="{616E5EB1-2696-7AA0-B63D-3CFE062CDDE9}"/>
              </a:ext>
            </a:extLst>
          </p:cNvPr>
          <p:cNvSpPr>
            <a:spLocks noGrp="1"/>
          </p:cNvSpPr>
          <p:nvPr>
            <p:ph type="title"/>
          </p:nvPr>
        </p:nvSpPr>
        <p:spPr>
          <a:xfrm>
            <a:off x="841248" y="600427"/>
            <a:ext cx="9875520" cy="3299902"/>
          </a:xfrm>
        </p:spPr>
        <p:txBody>
          <a:bodyPr vert="horz" lIns="91440" tIns="45720" rIns="91440" bIns="45720" rtlCol="0" anchor="b">
            <a:normAutofit/>
          </a:bodyPr>
          <a:lstStyle/>
          <a:p>
            <a:r>
              <a:rPr lang="en-US" sz="8200">
                <a:solidFill>
                  <a:srgbClr val="FFFFFF"/>
                </a:solidFill>
              </a:rPr>
              <a:t>Considerations for opening a session…</a:t>
            </a:r>
            <a:endParaRPr lang="en-US" sz="8200" dirty="0">
              <a:solidFill>
                <a:srgbClr val="FFFFFF"/>
              </a:solidFill>
            </a:endParaRPr>
          </a:p>
        </p:txBody>
      </p:sp>
    </p:spTree>
    <p:extLst>
      <p:ext uri="{BB962C8B-B14F-4D97-AF65-F5344CB8AC3E}">
        <p14:creationId xmlns:p14="http://schemas.microsoft.com/office/powerpoint/2010/main" val="2131347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6E20E7-A34A-27A0-5544-F1408D82E0A7}"/>
              </a:ext>
            </a:extLst>
          </p:cNvPr>
          <p:cNvSpPr>
            <a:spLocks noGrp="1"/>
          </p:cNvSpPr>
          <p:nvPr>
            <p:ph type="title"/>
          </p:nvPr>
        </p:nvSpPr>
        <p:spPr>
          <a:xfrm>
            <a:off x="838200" y="365125"/>
            <a:ext cx="10515600" cy="1325563"/>
          </a:xfrm>
        </p:spPr>
        <p:txBody>
          <a:bodyPr>
            <a:normAutofit/>
          </a:bodyPr>
          <a:lstStyle/>
          <a:p>
            <a:r>
              <a:rPr lang="en-GB" sz="5400"/>
              <a:t>A Therapist’s Reflections…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FC9B1F-E3E6-4B6B-37EB-1E2BF01C6D9D}"/>
              </a:ext>
            </a:extLst>
          </p:cNvPr>
          <p:cNvSpPr>
            <a:spLocks noGrp="1"/>
          </p:cNvSpPr>
          <p:nvPr>
            <p:ph idx="1"/>
          </p:nvPr>
        </p:nvSpPr>
        <p:spPr>
          <a:xfrm>
            <a:off x="838200" y="1929384"/>
            <a:ext cx="10515600" cy="4251960"/>
          </a:xfrm>
        </p:spPr>
        <p:txBody>
          <a:bodyPr>
            <a:normAutofit/>
          </a:bodyPr>
          <a:lstStyle/>
          <a:p>
            <a:r>
              <a:rPr lang="en-GB" sz="1900" b="0" i="0">
                <a:effectLst/>
              </a:rPr>
              <a:t>The conversation and questions asked may vary depending on how the counsellor is working. General questions or observations might be:</a:t>
            </a:r>
          </a:p>
          <a:p>
            <a:pPr>
              <a:buFont typeface="Arial" panose="020B0604020202020204" pitchFamily="34" charset="0"/>
              <a:buChar char="•"/>
            </a:pPr>
            <a:r>
              <a:rPr lang="en-GB" sz="1900" b="0" i="0">
                <a:effectLst/>
              </a:rPr>
              <a:t>If they have a title for their sand tray and what would they call it?</a:t>
            </a:r>
          </a:p>
          <a:p>
            <a:pPr>
              <a:buFont typeface="Arial" panose="020B0604020202020204" pitchFamily="34" charset="0"/>
              <a:buChar char="•"/>
            </a:pPr>
            <a:r>
              <a:rPr lang="en-GB" sz="1900" b="0" i="0">
                <a:effectLst/>
              </a:rPr>
              <a:t>Do any of the miniatures represent them?</a:t>
            </a:r>
          </a:p>
          <a:p>
            <a:pPr>
              <a:buFont typeface="Arial" panose="020B0604020202020204" pitchFamily="34" charset="0"/>
              <a:buChar char="•"/>
            </a:pPr>
            <a:r>
              <a:rPr lang="en-GB" sz="1900" b="0" i="0">
                <a:effectLst/>
              </a:rPr>
              <a:t>The names of other miniatures in the sand tray. Some may represent family members, friends or the client. Or the miniatures could be a reflection of the client’s inner world or represent different aspects of the client’s self</a:t>
            </a:r>
          </a:p>
          <a:p>
            <a:pPr>
              <a:buFont typeface="Arial" panose="020B0604020202020204" pitchFamily="34" charset="0"/>
              <a:buChar char="•"/>
            </a:pPr>
            <a:r>
              <a:rPr lang="en-GB" sz="1900" b="0" i="0">
                <a:effectLst/>
              </a:rPr>
              <a:t>I pay attention to where the figures are positioned and what the figures may be looking at. Are some figures looking away from something that is happening? Does this reflect something that has or is happening in their outer world?</a:t>
            </a:r>
          </a:p>
          <a:p>
            <a:pPr>
              <a:buFont typeface="Arial" panose="020B0604020202020204" pitchFamily="34" charset="0"/>
              <a:buChar char="•"/>
            </a:pPr>
            <a:r>
              <a:rPr lang="en-GB" sz="1900" b="0" i="0">
                <a:effectLst/>
              </a:rPr>
              <a:t>Any polarities that I notice in the sand tray – where there is safety and where there is danger</a:t>
            </a:r>
          </a:p>
          <a:p>
            <a:r>
              <a:rPr lang="en-GB" sz="1900" b="0" i="0">
                <a:effectLst/>
              </a:rPr>
              <a:t>We might reflect at the end of the session or in future sessions about what came up in their sand tray picture.</a:t>
            </a:r>
          </a:p>
          <a:p>
            <a:endParaRPr lang="en-GB" sz="1900"/>
          </a:p>
        </p:txBody>
      </p:sp>
    </p:spTree>
    <p:extLst>
      <p:ext uri="{BB962C8B-B14F-4D97-AF65-F5344CB8AC3E}">
        <p14:creationId xmlns:p14="http://schemas.microsoft.com/office/powerpoint/2010/main" val="34934029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5">
            <a:extLst>
              <a:ext uri="{FF2B5EF4-FFF2-40B4-BE49-F238E27FC236}">
                <a16:creationId xmlns:a16="http://schemas.microsoft.com/office/drawing/2014/main" id="{CD448A58-994F-3126-492A-C8FA4013B335}"/>
              </a:ext>
            </a:extLst>
          </p:cNvPr>
          <p:cNvPicPr>
            <a:picLocks noChangeAspect="1"/>
          </p:cNvPicPr>
          <p:nvPr/>
        </p:nvPicPr>
        <p:blipFill rotWithShape="1">
          <a:blip r:embed="rId2"/>
          <a:srcRect t="20213"/>
          <a:stretch/>
        </p:blipFill>
        <p:spPr>
          <a:xfrm>
            <a:off x="20" y="10"/>
            <a:ext cx="12191981" cy="6857990"/>
          </a:xfrm>
          <a:prstGeom prst="rect">
            <a:avLst/>
          </a:prstGeom>
        </p:spPr>
      </p:pic>
      <p:sp>
        <p:nvSpPr>
          <p:cNvPr id="17" name="Rectangle 11">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D21F5DA6-AE33-A486-643E-D3B7D91130B4}"/>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100" dirty="0"/>
              <a:t>Sand Tray Therapy </a:t>
            </a:r>
            <a:br>
              <a:rPr lang="en-US" sz="6100" dirty="0"/>
            </a:br>
            <a:r>
              <a:rPr lang="en-US" sz="6100" dirty="0"/>
              <a:t>A neurobiological approach</a:t>
            </a:r>
          </a:p>
        </p:txBody>
      </p:sp>
      <p:sp>
        <p:nvSpPr>
          <p:cNvPr id="14" name="Rectangle: Rounded Corners 13">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809869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DBDE61-51D2-BF09-1E17-6B5434B8F908}"/>
              </a:ext>
            </a:extLst>
          </p:cNvPr>
          <p:cNvSpPr>
            <a:spLocks noGrp="1"/>
          </p:cNvSpPr>
          <p:nvPr>
            <p:ph type="title"/>
          </p:nvPr>
        </p:nvSpPr>
        <p:spPr>
          <a:xfrm>
            <a:off x="838200" y="365125"/>
            <a:ext cx="10515600" cy="1325563"/>
          </a:xfrm>
        </p:spPr>
        <p:txBody>
          <a:bodyPr>
            <a:normAutofit/>
          </a:bodyPr>
          <a:lstStyle/>
          <a:p>
            <a:r>
              <a:rPr lang="en-GB" sz="5400"/>
              <a:t>Eileen Prendiville…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98152B-7446-DB05-DFCF-DF3BA0F01A8C}"/>
              </a:ext>
            </a:extLst>
          </p:cNvPr>
          <p:cNvSpPr>
            <a:spLocks noGrp="1"/>
          </p:cNvSpPr>
          <p:nvPr>
            <p:ph idx="1"/>
          </p:nvPr>
        </p:nvSpPr>
        <p:spPr>
          <a:xfrm>
            <a:off x="838200" y="1929384"/>
            <a:ext cx="10515600" cy="4251960"/>
          </a:xfrm>
        </p:spPr>
        <p:txBody>
          <a:bodyPr>
            <a:normAutofit/>
          </a:bodyPr>
          <a:lstStyle/>
          <a:p>
            <a:r>
              <a:rPr lang="en-GB" sz="2000"/>
              <a:t>The environment shapes neurobiological development and attachment formation; a creative neurosequential approach to therapy maximises potential for healing and promotes new neurological development by attending to what we now know about neuro science, interpersonal neurobiology and the biology of both attachment and arousal. </a:t>
            </a:r>
          </a:p>
          <a:p>
            <a:r>
              <a:rPr lang="en-GB" sz="2000"/>
              <a:t>An understanding of interpersonal neurobiology trauma and healing suggests that talk therapy alone will not lead to full recovery, there is a need to engage playfully, incorporate some expressive arts into psychotherapy and pay attention to the physiological impact of trauma. Perry 1994 states that talking cannot translate into changes in the mid brain or the brain stem, the very areas that mediate a range of physiological hyper reactivity, behavioural impulsivity, hyper vigilance, anxiety, emotional liability, and sleep problems. </a:t>
            </a:r>
          </a:p>
          <a:p>
            <a:r>
              <a:rPr lang="en-GB" sz="2000"/>
              <a:t>Sand tray therapy can neurobiologically reach beyond cortical interventions, into limbic and midbrain with its sensory and kinaesthetic qualities. </a:t>
            </a:r>
          </a:p>
        </p:txBody>
      </p:sp>
    </p:spTree>
    <p:extLst>
      <p:ext uri="{BB962C8B-B14F-4D97-AF65-F5344CB8AC3E}">
        <p14:creationId xmlns:p14="http://schemas.microsoft.com/office/powerpoint/2010/main" val="820554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58D768-A591-A155-F203-6C4AB75CD999}"/>
              </a:ext>
            </a:extLst>
          </p:cNvPr>
          <p:cNvSpPr>
            <a:spLocks noGrp="1"/>
          </p:cNvSpPr>
          <p:nvPr>
            <p:ph idx="1"/>
          </p:nvPr>
        </p:nvSpPr>
        <p:spPr>
          <a:xfrm>
            <a:off x="838200" y="1929384"/>
            <a:ext cx="10515600" cy="4251960"/>
          </a:xfrm>
        </p:spPr>
        <p:txBody>
          <a:bodyPr>
            <a:normAutofit/>
          </a:bodyPr>
          <a:lstStyle/>
          <a:p>
            <a:r>
              <a:rPr lang="en-GB" sz="2200"/>
              <a:t>There are different approaches to therapy top down models that focus on cognition and bottom up models that attend the central role of physiological elements and the two way system of brain body communication. Both left and right brain are involved in healing the brains right hemisphere is dominant in the early years of life it is sensory based and creative and relies on the somatic embodied aspects of experience rather than verbal language. It process is social an emotional experiences and is significantly involved in emotional and self regulation (Porges, 2011). The right hemisphere is predominantly activated in the recall of both early and disturbing memories suggesting that right brain activities would help in processing unresolved trauma and modifying embodied implicit memories particularly when regulation rather than insight is the therapeutic aim.</a:t>
            </a:r>
          </a:p>
        </p:txBody>
      </p:sp>
    </p:spTree>
    <p:extLst>
      <p:ext uri="{BB962C8B-B14F-4D97-AF65-F5344CB8AC3E}">
        <p14:creationId xmlns:p14="http://schemas.microsoft.com/office/powerpoint/2010/main" val="12277430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48BB26-9CF9-D715-BE92-4134163CB652}"/>
              </a:ext>
            </a:extLst>
          </p:cNvPr>
          <p:cNvSpPr>
            <a:spLocks noGrp="1"/>
          </p:cNvSpPr>
          <p:nvPr>
            <p:ph type="title"/>
          </p:nvPr>
        </p:nvSpPr>
        <p:spPr>
          <a:xfrm>
            <a:off x="838200" y="365125"/>
            <a:ext cx="10515600" cy="1325563"/>
          </a:xfrm>
        </p:spPr>
        <p:txBody>
          <a:bodyPr>
            <a:normAutofit/>
          </a:bodyPr>
          <a:lstStyle/>
          <a:p>
            <a:r>
              <a:rPr lang="en-GB" sz="5400"/>
              <a:t>Hierarchical development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393B8C-0538-17E6-5CF1-B3EAEA78C995}"/>
              </a:ext>
            </a:extLst>
          </p:cNvPr>
          <p:cNvSpPr>
            <a:spLocks noGrp="1"/>
          </p:cNvSpPr>
          <p:nvPr>
            <p:ph idx="1"/>
          </p:nvPr>
        </p:nvSpPr>
        <p:spPr>
          <a:xfrm>
            <a:off x="838200" y="1929384"/>
            <a:ext cx="10515600" cy="4251960"/>
          </a:xfrm>
        </p:spPr>
        <p:txBody>
          <a:bodyPr>
            <a:normAutofit/>
          </a:bodyPr>
          <a:lstStyle/>
          <a:p>
            <a:r>
              <a:rPr lang="en-GB" sz="2200"/>
              <a:t>the neural system develops from the spinal column in a hierarchical bottom to top movement becoming organised from the more primitive lower brain stem and midbrain to more sophisticated higher limbic system and cortical regions. Stressful in uterine experiences and or early developmental trauma negatively impact both this development and the smooth integration of the interconnected functions of the nervous system. This may result in dysregulation and the individual operating from a baseline alarm state in which the frontal cortex the thinking brain and the limbic system the emotional brain are shutdown this means that only the lower brain areas are activated and the individual is severely compromised in terms of establishing a feeling of safety processing incoming information successfully engaging with others recognising emotional states self regulating organising their thinking. </a:t>
            </a:r>
          </a:p>
        </p:txBody>
      </p:sp>
    </p:spTree>
    <p:extLst>
      <p:ext uri="{BB962C8B-B14F-4D97-AF65-F5344CB8AC3E}">
        <p14:creationId xmlns:p14="http://schemas.microsoft.com/office/powerpoint/2010/main" val="440409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1EA2A1-EC38-5FAE-1A02-80838A27268B}"/>
              </a:ext>
            </a:extLst>
          </p:cNvPr>
          <p:cNvSpPr>
            <a:spLocks noGrp="1"/>
          </p:cNvSpPr>
          <p:nvPr>
            <p:ph idx="1"/>
          </p:nvPr>
        </p:nvSpPr>
        <p:spPr>
          <a:xfrm>
            <a:off x="838200" y="1929384"/>
            <a:ext cx="10515600" cy="4251960"/>
          </a:xfrm>
        </p:spPr>
        <p:txBody>
          <a:bodyPr>
            <a:normAutofit/>
          </a:bodyPr>
          <a:lstStyle/>
          <a:p>
            <a:r>
              <a:rPr lang="en-GB" sz="2200"/>
              <a:t>Our capacity to regulate levels of arousal together with a subsequent baseline state is heavily influenced by early experiences an emotional environment. Perry 2006 suggests that levels of state arousal arranged from calm alert alarm or fear to terror depending on which primary and secondary brain areas are in the driving seat. The range here linked to the five states listed above is neocortex/subcortex, subcortex /limbic, limbic/midbrain, midbrain/brain stem and brain stem/autonomic. The individuals capacity to think in these states ranges from abstract in the highest level down to reflexive in the lowest with concrete emotional and reactive in between. Our baseline state is activated whenever we experience something knew or something that triggers earlier stress. It is clear that people whose baseline state is less than calm and particularly those whose baseline is alarm fear or terror will be unable not unwilling to formulate appropriate responses or attend to learning or relationships when a situation that is experienced by them as stressful or novel. </a:t>
            </a:r>
          </a:p>
        </p:txBody>
      </p:sp>
    </p:spTree>
    <p:extLst>
      <p:ext uri="{BB962C8B-B14F-4D97-AF65-F5344CB8AC3E}">
        <p14:creationId xmlns:p14="http://schemas.microsoft.com/office/powerpoint/2010/main" val="31073915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80821E-8C17-7FFC-0DA0-A32782F3AF9B}"/>
              </a:ext>
            </a:extLst>
          </p:cNvPr>
          <p:cNvSpPr>
            <a:spLocks noGrp="1"/>
          </p:cNvSpPr>
          <p:nvPr>
            <p:ph idx="1"/>
          </p:nvPr>
        </p:nvSpPr>
        <p:spPr>
          <a:xfrm>
            <a:off x="838200" y="1929384"/>
            <a:ext cx="10515600" cy="4251960"/>
          </a:xfrm>
        </p:spPr>
        <p:txBody>
          <a:bodyPr>
            <a:normAutofit/>
          </a:bodyPr>
          <a:lstStyle/>
          <a:p>
            <a:r>
              <a:rPr lang="en-GB" sz="2200"/>
              <a:t>Different people experience the same situation in different ways whereas one person may be fearful or even terrified another person in the same situation even at the same time may well become. Reflecting on the personalised responses of individuals is important. It is not appropriate to expect that a traumatised person will be able to pay attention learn or heal in the same way as others when their baseline state is aroused by incoming sensory triggers. Creative approaches to therapy can engage effectively with the client's lower brain areas and positively impact on the modulation of the primary regulatory networks by starting with somatosensory interventions, a bottom up approach. Suitable activities to calm the nervous system and reinstate a sense of safety thus making the higher neural networks accessible to relationship growth and development include repetitive rhythmic activities such as music and movement healthy touch and sensorial activities. Repetitive provision of such experiences build new healthy neural networks promotes synaptic plasticity and modulate lower brain over reactivity. </a:t>
            </a:r>
          </a:p>
        </p:txBody>
      </p:sp>
    </p:spTree>
    <p:extLst>
      <p:ext uri="{BB962C8B-B14F-4D97-AF65-F5344CB8AC3E}">
        <p14:creationId xmlns:p14="http://schemas.microsoft.com/office/powerpoint/2010/main" val="16643361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8F535D-525D-1F22-C407-87B486CF153C}"/>
              </a:ext>
            </a:extLst>
          </p:cNvPr>
          <p:cNvSpPr>
            <a:spLocks noGrp="1"/>
          </p:cNvSpPr>
          <p:nvPr>
            <p:ph type="title"/>
          </p:nvPr>
        </p:nvSpPr>
        <p:spPr>
          <a:xfrm>
            <a:off x="841248" y="548640"/>
            <a:ext cx="3600860" cy="5431536"/>
          </a:xfrm>
        </p:spPr>
        <p:txBody>
          <a:bodyPr>
            <a:normAutofit/>
          </a:bodyPr>
          <a:lstStyle/>
          <a:p>
            <a:r>
              <a:rPr lang="en-GB" sz="3800"/>
              <a:t>Sweeney (2011) Considerations..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12624D-2760-303B-8F47-370C1A2C401D}"/>
              </a:ext>
            </a:extLst>
          </p:cNvPr>
          <p:cNvSpPr>
            <a:spLocks noGrp="1"/>
          </p:cNvSpPr>
          <p:nvPr>
            <p:ph idx="1"/>
          </p:nvPr>
        </p:nvSpPr>
        <p:spPr>
          <a:xfrm>
            <a:off x="5126418" y="552091"/>
            <a:ext cx="6224335" cy="5431536"/>
          </a:xfrm>
        </p:spPr>
        <p:txBody>
          <a:bodyPr anchor="ctr">
            <a:normAutofit/>
          </a:bodyPr>
          <a:lstStyle/>
          <a:p>
            <a:r>
              <a:rPr lang="en-GB" sz="2200"/>
              <a:t>Is the technique developmentally appropriate?</a:t>
            </a:r>
          </a:p>
          <a:p>
            <a:r>
              <a:rPr lang="en-GB" sz="2200"/>
              <a:t>What theory underlies the technique? </a:t>
            </a:r>
          </a:p>
          <a:p>
            <a:r>
              <a:rPr lang="en-GB" sz="2200"/>
              <a:t>What is the therapeutic intent in employing a given technique? </a:t>
            </a:r>
          </a:p>
        </p:txBody>
      </p:sp>
    </p:spTree>
    <p:extLst>
      <p:ext uri="{BB962C8B-B14F-4D97-AF65-F5344CB8AC3E}">
        <p14:creationId xmlns:p14="http://schemas.microsoft.com/office/powerpoint/2010/main" val="5629862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BFFB2C-0BB5-463D-1801-D24894E66875}"/>
              </a:ext>
            </a:extLst>
          </p:cNvPr>
          <p:cNvSpPr>
            <a:spLocks noGrp="1"/>
          </p:cNvSpPr>
          <p:nvPr>
            <p:ph type="title"/>
          </p:nvPr>
        </p:nvSpPr>
        <p:spPr>
          <a:xfrm>
            <a:off x="838200" y="365125"/>
            <a:ext cx="10515600" cy="1325563"/>
          </a:xfrm>
        </p:spPr>
        <p:txBody>
          <a:bodyPr>
            <a:normAutofit/>
          </a:bodyPr>
          <a:lstStyle/>
          <a:p>
            <a:r>
              <a:rPr lang="en-GB" sz="5400"/>
              <a:t>Benefits and rationale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8FAAE3-5F6B-26E5-48DE-902D0451D3A0}"/>
              </a:ext>
            </a:extLst>
          </p:cNvPr>
          <p:cNvSpPr>
            <a:spLocks noGrp="1"/>
          </p:cNvSpPr>
          <p:nvPr>
            <p:ph idx="1"/>
          </p:nvPr>
        </p:nvSpPr>
        <p:spPr>
          <a:xfrm>
            <a:off x="838199" y="1929384"/>
            <a:ext cx="10853927" cy="4910328"/>
          </a:xfrm>
        </p:spPr>
        <p:txBody>
          <a:bodyPr>
            <a:normAutofit/>
          </a:bodyPr>
          <a:lstStyle/>
          <a:p>
            <a:r>
              <a:rPr lang="en-GB" sz="1400" dirty="0"/>
              <a:t>Sand tray therapy gives expression to non verbalised emotional states </a:t>
            </a:r>
          </a:p>
          <a:p>
            <a:r>
              <a:rPr lang="en-GB" sz="1400" dirty="0"/>
              <a:t>Sand tray therapy has a unique kinaesthetic quality which serves as an extension of foundational attachment needs </a:t>
            </a:r>
          </a:p>
          <a:p>
            <a:r>
              <a:rPr lang="en-GB" sz="1400" dirty="0"/>
              <a:t> </a:t>
            </a:r>
            <a:r>
              <a:rPr kumimoji="0" lang="en-GB" sz="1400" b="0" i="0" u="none" strike="noStrike" kern="1200" cap="none" spc="0" normalizeH="0" baseline="0" noProof="0" dirty="0">
                <a:ln>
                  <a:noFill/>
                </a:ln>
                <a:effectLst/>
                <a:uLnTx/>
                <a:uFillTx/>
                <a:latin typeface="Calibri" panose="020F0502020204030204"/>
                <a:ea typeface="+mn-ea"/>
                <a:cs typeface="+mn-cs"/>
              </a:rPr>
              <a:t>Sand tray </a:t>
            </a:r>
            <a:r>
              <a:rPr lang="en-GB" sz="1400" dirty="0"/>
              <a:t>therapy serves to create an necessary therapeutic distance for clients </a:t>
            </a:r>
          </a:p>
          <a:p>
            <a:r>
              <a:rPr lang="en-GB" sz="1400" dirty="0"/>
              <a:t>this therapeutic distance that sand tray therapy provides creates a safe place for AB reaction to occur </a:t>
            </a:r>
          </a:p>
          <a:p>
            <a:r>
              <a:rPr lang="en-GB" sz="1400" dirty="0"/>
              <a:t>Sand tray therapy is an effective intervention for traumatised clients </a:t>
            </a:r>
          </a:p>
          <a:p>
            <a:r>
              <a:rPr lang="en-GB" sz="1400" dirty="0"/>
              <a:t>Sand tray therapies effective in overcoming client resistance </a:t>
            </a:r>
          </a:p>
          <a:p>
            <a:r>
              <a:rPr lang="en-GB" sz="1400" dirty="0"/>
              <a:t>Sand tray therapy provides a needed and effective communication medium for the client with poor verbal skills </a:t>
            </a:r>
          </a:p>
          <a:p>
            <a:r>
              <a:rPr lang="en-GB" sz="1400" dirty="0"/>
              <a:t>conversely sand tray therapy cuts through verbalization used as a defence </a:t>
            </a:r>
          </a:p>
          <a:p>
            <a:r>
              <a:rPr lang="en-GB" sz="1400" dirty="0"/>
              <a:t>the challenge of transference may be effectively addressed through sand tray therapy </a:t>
            </a:r>
          </a:p>
          <a:p>
            <a:r>
              <a:rPr lang="en-GB" sz="1400" dirty="0"/>
              <a:t>Allows access to unconscious processes  </a:t>
            </a:r>
          </a:p>
          <a:p>
            <a:r>
              <a:rPr lang="en-GB" sz="1400" dirty="0"/>
              <a:t>Sand tray therapy impacts the psychology and neurobiology of clients and their presenting issues. Rather than the limited focus on the executive functioning of the cortical area of the brain which has limited ability to process trauma sand tray creates an experiential nonverbally based experience to process deeper neuro biological issues.</a:t>
            </a:r>
          </a:p>
          <a:p>
            <a:r>
              <a:rPr lang="en-GB" sz="1400" dirty="0"/>
              <a:t>For clients to experience change perhaps even reversal of the accumulated neural erosion of damaged attachment and trauma interventions must target underdeveloped and corrupted regions of the brain. This is particularly important in the regions most impacted by trauma including relational connexion self regulation executive functioning memory and sensory integration. To resolve and reform dysfunctional neural networks interventions must activate these systems Perry 2009. </a:t>
            </a:r>
          </a:p>
        </p:txBody>
      </p:sp>
    </p:spTree>
    <p:extLst>
      <p:ext uri="{BB962C8B-B14F-4D97-AF65-F5344CB8AC3E}">
        <p14:creationId xmlns:p14="http://schemas.microsoft.com/office/powerpoint/2010/main" val="28837308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C09690-C23A-3587-B3F9-855ACB6CC840}"/>
              </a:ext>
            </a:extLst>
          </p:cNvPr>
          <p:cNvSpPr>
            <a:spLocks noGrp="1"/>
          </p:cNvSpPr>
          <p:nvPr>
            <p:ph idx="1"/>
          </p:nvPr>
        </p:nvSpPr>
        <p:spPr>
          <a:xfrm>
            <a:off x="838200" y="1929384"/>
            <a:ext cx="10515600" cy="4251960"/>
          </a:xfrm>
        </p:spPr>
        <p:txBody>
          <a:bodyPr>
            <a:normAutofit/>
          </a:bodyPr>
          <a:lstStyle/>
          <a:p>
            <a:r>
              <a:rPr lang="en-GB" sz="2200"/>
              <a:t>Siegal (2003)– To have a coherent story , the drive to the of the left to tell a logical story must draw on the information from the right. If there is a blockage, as occurs in PTSD, then the narrative may be incoherent. </a:t>
            </a:r>
          </a:p>
          <a:p>
            <a:r>
              <a:rPr lang="en-GB" sz="2200"/>
              <a:t>It is helpful to inquire about the feeling of the tray as opposed to looking for cognitive meaning we don't want to catalyse a leap from right to left hemisphere process is but rather open the highway for the right to offer itself to the left. This should be a reminder to the santry therapist that interpretation should be left to the client for both emotional and neuro biological process is (Perry, 2011). </a:t>
            </a:r>
          </a:p>
        </p:txBody>
      </p:sp>
    </p:spTree>
    <p:extLst>
      <p:ext uri="{BB962C8B-B14F-4D97-AF65-F5344CB8AC3E}">
        <p14:creationId xmlns:p14="http://schemas.microsoft.com/office/powerpoint/2010/main" val="11316736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930249-8242-4E2B-AF17-C01826488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5BDD999-C5E1-4B3E-A710-768673819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pic>
        <p:nvPicPr>
          <p:cNvPr id="6" name="Picture 5">
            <a:extLst>
              <a:ext uri="{FF2B5EF4-FFF2-40B4-BE49-F238E27FC236}">
                <a16:creationId xmlns:a16="http://schemas.microsoft.com/office/drawing/2014/main" id="{B299984C-24BA-B18E-B721-9FE5FB1343BB}"/>
              </a:ext>
            </a:extLst>
          </p:cNvPr>
          <p:cNvPicPr>
            <a:picLocks noChangeAspect="1"/>
          </p:cNvPicPr>
          <p:nvPr/>
        </p:nvPicPr>
        <p:blipFill rotWithShape="1">
          <a:blip r:embed="rId2">
            <a:alphaModFix amt="80000"/>
          </a:blip>
          <a:srcRect t="12017" b="12984"/>
          <a:stretch/>
        </p:blipFill>
        <p:spPr>
          <a:xfrm>
            <a:off x="-1" y="10"/>
            <a:ext cx="12192001" cy="6857990"/>
          </a:xfrm>
          <a:prstGeom prst="rect">
            <a:avLst/>
          </a:prstGeom>
        </p:spPr>
      </p:pic>
      <p:sp>
        <p:nvSpPr>
          <p:cNvPr id="4" name="Title 3">
            <a:extLst>
              <a:ext uri="{FF2B5EF4-FFF2-40B4-BE49-F238E27FC236}">
                <a16:creationId xmlns:a16="http://schemas.microsoft.com/office/drawing/2014/main" id="{56FBC85F-AC30-202C-0BCF-993196E3DB32}"/>
              </a:ext>
            </a:extLst>
          </p:cNvPr>
          <p:cNvSpPr>
            <a:spLocks noGrp="1"/>
          </p:cNvSpPr>
          <p:nvPr>
            <p:ph type="title"/>
          </p:nvPr>
        </p:nvSpPr>
        <p:spPr>
          <a:xfrm>
            <a:off x="-840684" y="1839055"/>
            <a:ext cx="9795637" cy="2220774"/>
          </a:xfrm>
        </p:spPr>
        <p:txBody>
          <a:bodyPr vert="horz" lIns="91440" tIns="45720" rIns="91440" bIns="45720" rtlCol="0" anchor="b">
            <a:normAutofit/>
          </a:bodyPr>
          <a:lstStyle/>
          <a:p>
            <a:pPr algn="ctr"/>
            <a:r>
              <a:rPr lang="en-US" sz="5200" dirty="0">
                <a:solidFill>
                  <a:srgbClr val="000000"/>
                </a:solidFill>
              </a:rPr>
              <a:t>Considerations for closing a session…</a:t>
            </a:r>
          </a:p>
        </p:txBody>
      </p:sp>
    </p:spTree>
    <p:extLst>
      <p:ext uri="{BB962C8B-B14F-4D97-AF65-F5344CB8AC3E}">
        <p14:creationId xmlns:p14="http://schemas.microsoft.com/office/powerpoint/2010/main" val="9090525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p!!Rectangle">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3">
            <a:extLst>
              <a:ext uri="{FF2B5EF4-FFF2-40B4-BE49-F238E27FC236}">
                <a16:creationId xmlns:a16="http://schemas.microsoft.com/office/drawing/2014/main" id="{8C609C93-E7E2-E180-370F-693095886097}"/>
              </a:ext>
            </a:extLst>
          </p:cNvPr>
          <p:cNvPicPr>
            <a:picLocks noChangeAspect="1"/>
          </p:cNvPicPr>
          <p:nvPr/>
        </p:nvPicPr>
        <p:blipFill rotWithShape="1">
          <a:blip r:embed="rId2"/>
          <a:srcRect t="9892" b="15108"/>
          <a:stretch/>
        </p:blipFill>
        <p:spPr>
          <a:xfrm>
            <a:off x="20" y="10"/>
            <a:ext cx="12191980" cy="6857990"/>
          </a:xfrm>
          <a:prstGeom prst="rect">
            <a:avLst/>
          </a:prstGeom>
        </p:spPr>
      </p:pic>
      <p:sp>
        <p:nvSpPr>
          <p:cNvPr id="10" name="m!!text rectangle">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CBBEA8E-3EF8-9918-EF06-4F1BDF3050B2}"/>
              </a:ext>
            </a:extLst>
          </p:cNvPr>
          <p:cNvSpPr>
            <a:spLocks noGrp="1"/>
          </p:cNvSpPr>
          <p:nvPr>
            <p:ph type="title"/>
          </p:nvPr>
        </p:nvSpPr>
        <p:spPr>
          <a:xfrm>
            <a:off x="2103121" y="4727173"/>
            <a:ext cx="7985759" cy="868823"/>
          </a:xfrm>
        </p:spPr>
        <p:txBody>
          <a:bodyPr vert="horz" lIns="91440" tIns="45720" rIns="91440" bIns="45720" rtlCol="0" anchor="ctr">
            <a:normAutofit/>
          </a:bodyPr>
          <a:lstStyle/>
          <a:p>
            <a:pPr algn="ctr"/>
            <a:r>
              <a:rPr lang="en-US" sz="4000" dirty="0"/>
              <a:t>Let’s create an ending tray together…</a:t>
            </a:r>
          </a:p>
        </p:txBody>
      </p:sp>
      <p:sp>
        <p:nvSpPr>
          <p:cNvPr id="12" name="m!!accent">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36751587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TotalTime>
  <Words>1996</Words>
  <Application>Microsoft Office PowerPoint</Application>
  <PresentationFormat>Widescreen</PresentationFormat>
  <Paragraphs>57</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Using Sand Tray In Therapy with Adults </vt:lpstr>
      <vt:lpstr>What is Sand Tray Therapy?</vt:lpstr>
      <vt:lpstr>PowerPoint Presentation</vt:lpstr>
      <vt:lpstr>Sand Tray Therapy in Practice…</vt:lpstr>
      <vt:lpstr>Who can benefit?</vt:lpstr>
      <vt:lpstr>How have you used Sand Tray Therapy in Practice?</vt:lpstr>
      <vt:lpstr>Considerations for opening a session…</vt:lpstr>
      <vt:lpstr>A Therapist’s Reflections…</vt:lpstr>
      <vt:lpstr>Sand Tray Therapy  A neurobiological approach</vt:lpstr>
      <vt:lpstr>Eileen Prendiville…</vt:lpstr>
      <vt:lpstr>PowerPoint Presentation</vt:lpstr>
      <vt:lpstr>Hierarchical development </vt:lpstr>
      <vt:lpstr>PowerPoint Presentation</vt:lpstr>
      <vt:lpstr>PowerPoint Presentation</vt:lpstr>
      <vt:lpstr>Sweeney (2011) Considerations..</vt:lpstr>
      <vt:lpstr>Benefits and rationale </vt:lpstr>
      <vt:lpstr>PowerPoint Presentation</vt:lpstr>
      <vt:lpstr>Considerations for closing a session…</vt:lpstr>
      <vt:lpstr>Let’s create an ending tray together…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Sand Tray In Therapy with Adults </dc:title>
  <dc:creator>Katie Ruddy</dc:creator>
  <cp:lastModifiedBy>Katie Ruddy</cp:lastModifiedBy>
  <cp:revision>1</cp:revision>
  <dcterms:created xsi:type="dcterms:W3CDTF">2023-04-26T20:05:32Z</dcterms:created>
  <dcterms:modified xsi:type="dcterms:W3CDTF">2023-04-26T22:00:13Z</dcterms:modified>
</cp:coreProperties>
</file>