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93" r:id="rId1"/>
  </p:sldMasterIdLst>
  <p:sldIdLst>
    <p:sldId id="257" r:id="rId2"/>
    <p:sldId id="258" r:id="rId3"/>
    <p:sldId id="259" r:id="rId4"/>
    <p:sldId id="260" r:id="rId5"/>
    <p:sldId id="261" r:id="rId6"/>
    <p:sldId id="262" r:id="rId7"/>
    <p:sldId id="268" r:id="rId8"/>
    <p:sldId id="267" r:id="rId9"/>
    <p:sldId id="265" r:id="rId10"/>
    <p:sldId id="266" r:id="rId11"/>
    <p:sldId id="269" r:id="rId12"/>
    <p:sldId id="263" r:id="rId13"/>
    <p:sldId id="26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2"/>
    <p:restoredTop sz="94691"/>
  </p:normalViewPr>
  <p:slideViewPr>
    <p:cSldViewPr snapToGrid="0" snapToObjects="1">
      <p:cViewPr varScale="1">
        <p:scale>
          <a:sx n="69" d="100"/>
          <a:sy n="69" d="100"/>
        </p:scale>
        <p:origin x="232" y="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smtClean="0"/>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866DD7DA-69BD-DA4C-8D2D-E0BD03288B42}" type="datetimeFigureOut">
              <a:rPr lang="en-US" smtClean="0"/>
              <a:t>12/2/18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06C6B48-66D6-B441-93B6-C7EDDA8B7C39}"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66DD7DA-69BD-DA4C-8D2D-E0BD03288B42}" type="datetimeFigureOut">
              <a:rPr lang="en-US" smtClean="0"/>
              <a:t>12/2/18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6C6B48-66D6-B441-93B6-C7EDDA8B7C3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smtClean="0"/>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66DD7DA-69BD-DA4C-8D2D-E0BD03288B42}" type="datetimeFigureOut">
              <a:rPr lang="en-US" smtClean="0"/>
              <a:t>12/2/18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6C6B48-66D6-B441-93B6-C7EDDA8B7C39}"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66DD7DA-69BD-DA4C-8D2D-E0BD03288B42}" type="datetimeFigureOut">
              <a:rPr lang="en-US" smtClean="0"/>
              <a:t>12/2/18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6C6B48-66D6-B441-93B6-C7EDDA8B7C3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66DD7DA-69BD-DA4C-8D2D-E0BD03288B42}" type="datetimeFigureOut">
              <a:rPr lang="en-US" smtClean="0"/>
              <a:t>12/2/18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06C6B48-66D6-B441-93B6-C7EDDA8B7C39}"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66DD7DA-69BD-DA4C-8D2D-E0BD03288B42}" type="datetimeFigureOut">
              <a:rPr lang="en-US" smtClean="0"/>
              <a:t>12/2/18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06C6B48-66D6-B441-93B6-C7EDDA8B7C3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6DD7DA-69BD-DA4C-8D2D-E0BD03288B42}" type="datetimeFigureOut">
              <a:rPr lang="en-US" smtClean="0"/>
              <a:t>12/2/18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06C6B48-66D6-B441-93B6-C7EDDA8B7C3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66DD7DA-69BD-DA4C-8D2D-E0BD03288B42}" type="datetimeFigureOut">
              <a:rPr lang="en-US" smtClean="0"/>
              <a:t>12/2/18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6C6B48-66D6-B441-93B6-C7EDDA8B7C39}"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66DD7DA-69BD-DA4C-8D2D-E0BD03288B42}" type="datetimeFigureOut">
              <a:rPr lang="en-US" smtClean="0"/>
              <a:t>12/2/18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6C6B48-66D6-B441-93B6-C7EDDA8B7C3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66DD7DA-69BD-DA4C-8D2D-E0BD03288B42}" type="datetimeFigureOut">
              <a:rPr lang="en-US" smtClean="0"/>
              <a:t>12/2/18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6C6B48-66D6-B441-93B6-C7EDDA8B7C3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66DD7DA-69BD-DA4C-8D2D-E0BD03288B42}" type="datetimeFigureOut">
              <a:rPr lang="en-US" smtClean="0"/>
              <a:t>12/2/18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6C6B48-66D6-B441-93B6-C7EDDA8B7C3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66DD7DA-69BD-DA4C-8D2D-E0BD03288B42}" type="datetimeFigureOut">
              <a:rPr lang="en-US" smtClean="0"/>
              <a:t>12/2/18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6C6B48-66D6-B441-93B6-C7EDDA8B7C39}" type="slidenum">
              <a:rPr lang="en-US" smtClean="0"/>
              <a:t>‹#›</a:t>
            </a:fld>
            <a:endParaRPr lang="en-US"/>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smtClean="0"/>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66DD7DA-69BD-DA4C-8D2D-E0BD03288B42}" type="datetimeFigureOut">
              <a:rPr lang="en-US" smtClean="0"/>
              <a:t>12/2/18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6C6B48-66D6-B441-93B6-C7EDDA8B7C39}"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866DD7DA-69BD-DA4C-8D2D-E0BD03288B42}" type="datetimeFigureOut">
              <a:rPr lang="en-US" smtClean="0"/>
              <a:t>12/2/18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06C6B48-66D6-B441-93B6-C7EDDA8B7C39}"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866DD7DA-69BD-DA4C-8D2D-E0BD03288B42}" type="datetimeFigureOut">
              <a:rPr lang="en-US" smtClean="0"/>
              <a:t>12/2/18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06C6B48-66D6-B441-93B6-C7EDDA8B7C39}"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66DD7DA-69BD-DA4C-8D2D-E0BD03288B42}" type="datetimeFigureOut">
              <a:rPr lang="en-US" smtClean="0"/>
              <a:t>12/2/18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6C6B48-66D6-B441-93B6-C7EDDA8B7C39}"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66DD7DA-69BD-DA4C-8D2D-E0BD03288B42}" type="datetimeFigureOut">
              <a:rPr lang="en-US" smtClean="0"/>
              <a:t>12/2/18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6C6B48-66D6-B441-93B6-C7EDDA8B7C39}"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866DD7DA-69BD-DA4C-8D2D-E0BD03288B42}" type="datetimeFigureOut">
              <a:rPr lang="en-US" smtClean="0"/>
              <a:t>12/2/18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406C6B48-66D6-B441-93B6-C7EDDA8B7C39}" type="slidenum">
              <a:rPr lang="en-US" smtClean="0"/>
              <a:t>‹#›</a:t>
            </a:fld>
            <a:endParaRPr lang="en-US"/>
          </a:p>
        </p:txBody>
      </p:sp>
    </p:spTree>
    <p:extLst>
      <p:ext uri="{BB962C8B-B14F-4D97-AF65-F5344CB8AC3E}">
        <p14:creationId xmlns:p14="http://schemas.microsoft.com/office/powerpoint/2010/main" val="34494905"/>
      </p:ext>
    </p:extLst>
  </p:cSld>
  <p:clrMap bg1="dk1" tx1="lt1" bg2="dk2" tx2="lt2" accent1="accent1" accent2="accent2" accent3="accent3" accent4="accent4" accent5="accent5" accent6="accent6" hlink="hlink" folHlink="folHlink"/>
  <p:sldLayoutIdLst>
    <p:sldLayoutId id="2147483894" r:id="rId1"/>
    <p:sldLayoutId id="2147483895" r:id="rId2"/>
    <p:sldLayoutId id="2147483896" r:id="rId3"/>
    <p:sldLayoutId id="2147483897" r:id="rId4"/>
    <p:sldLayoutId id="2147483898" r:id="rId5"/>
    <p:sldLayoutId id="2147483899" r:id="rId6"/>
    <p:sldLayoutId id="2147483900" r:id="rId7"/>
    <p:sldLayoutId id="2147483901" r:id="rId8"/>
    <p:sldLayoutId id="2147483902" r:id="rId9"/>
    <p:sldLayoutId id="2147483903" r:id="rId10"/>
    <p:sldLayoutId id="2147483904" r:id="rId11"/>
    <p:sldLayoutId id="2147483905" r:id="rId12"/>
    <p:sldLayoutId id="2147483906" r:id="rId13"/>
    <p:sldLayoutId id="2147483907" r:id="rId14"/>
    <p:sldLayoutId id="2147483908" r:id="rId15"/>
    <p:sldLayoutId id="2147483909" r:id="rId16"/>
    <p:sldLayoutId id="2147483910"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5" Type="http://schemas.openxmlformats.org/officeDocument/2006/relationships/image" Target="../media/image5.png"/><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7.png"/><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 Id="rId3"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4" Type="http://schemas.openxmlformats.org/officeDocument/2006/relationships/image" Target="../media/image11.png"/><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 Id="rId3"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 Id="rId3" Type="http://schemas.openxmlformats.org/officeDocument/2006/relationships/image" Target="../media/image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 Id="rId3" Type="http://schemas.openxmlformats.org/officeDocument/2006/relationships/image" Target="../media/image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 Id="rId3"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4" Type="http://schemas.openxmlformats.org/officeDocument/2006/relationships/image" Target="../media/image13.jpeg"/><Relationship Id="rId5" Type="http://schemas.openxmlformats.org/officeDocument/2006/relationships/image" Target="../media/image14.png"/><Relationship Id="rId6" Type="http://schemas.openxmlformats.org/officeDocument/2006/relationships/image" Target="../media/image11.png"/><Relationship Id="rId1" Type="http://schemas.openxmlformats.org/officeDocument/2006/relationships/slideLayout" Target="../slideLayouts/slideLayout2.xml"/><Relationship Id="rId2" Type="http://schemas.openxmlformats.org/officeDocument/2006/relationships/hyperlink" Target="https://www.suttontrust.com/wp-content/uploads/2017/09/Closing-Gaps-Early_FINAL.pdf"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learning.gov.wales/resources/browse-all/statutory-assessment-arrangements-for-end-of-foundation-phase-key-stage-2-and-3/?skip=1&amp;lang=cy" TargetMode="External"/><Relationship Id="rId3" Type="http://schemas.openxmlformats.org/officeDocument/2006/relationships/hyperlink" Target="https://beta.llyw.cymru/cwricwlwm-newydd-i-ysgolion-trosolwg?_ga=2.121448072.1484545156.1543234869-1145681391.1441373109"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learning.gov.wales/resources/browse-all/statutory-assessment-arrangements-for-end-of-foundation-phase-key-stage-2-and-3/?skip=1&amp;lang=cy" TargetMode="External"/><Relationship Id="rId4" Type="http://schemas.openxmlformats.org/officeDocument/2006/relationships/hyperlink" Target="https://beta.llyw.cymru/cwricwlwm-newydd-i-ysgolion-trosolwg?_ga=2.121448072.1484545156.1543234869-1145681391.1441373109" TargetMode="External"/><Relationship Id="rId1" Type="http://schemas.openxmlformats.org/officeDocument/2006/relationships/slideLayout" Target="../slideLayouts/slideLayout2.xml"/><Relationship Id="rId2" Type="http://schemas.openxmlformats.org/officeDocument/2006/relationships/hyperlink" Target="http://learning.gov.wales/docs/learningwales/publications/181025-statutory-assessment-arrangements-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127504"/>
            <a:ext cx="11964692" cy="993776"/>
          </a:xfrm>
        </p:spPr>
        <p:txBody>
          <a:bodyPr>
            <a:noAutofit/>
          </a:bodyPr>
          <a:lstStyle/>
          <a:p>
            <a:pPr algn="ctr">
              <a:defRPr/>
            </a:pPr>
            <a:r>
              <a:rPr lang="cy-GB" sz="4000" b="1" dirty="0">
                <a:solidFill>
                  <a:schemeClr val="tx1"/>
                </a:solidFill>
              </a:rPr>
              <a:t>Profiadau Addysgu Proffesiynol 3 – Athrawon, Ysgolion a’r Gymuned Ehangach</a:t>
            </a:r>
            <a:r>
              <a:rPr lang="en-GB" sz="4000" b="1" dirty="0">
                <a:solidFill>
                  <a:schemeClr val="tx1"/>
                </a:solidFill>
              </a:rPr>
              <a:t/>
            </a:r>
            <a:br>
              <a:rPr lang="en-GB" sz="4000" b="1" dirty="0">
                <a:solidFill>
                  <a:schemeClr val="tx1"/>
                </a:solidFill>
              </a:rPr>
            </a:br>
            <a:r>
              <a:rPr lang="en-US" sz="4000" dirty="0" smtClean="0">
                <a:solidFill>
                  <a:schemeClr val="tx1"/>
                </a:solidFill>
              </a:rPr>
              <a:t>Professional </a:t>
            </a:r>
            <a:r>
              <a:rPr lang="en-US" sz="4000" dirty="0">
                <a:solidFill>
                  <a:schemeClr val="tx1"/>
                </a:solidFill>
              </a:rPr>
              <a:t>Teaching Experiences 3 – </a:t>
            </a:r>
            <a:r>
              <a:rPr lang="en-US" sz="4000" dirty="0" smtClean="0">
                <a:solidFill>
                  <a:schemeClr val="tx1"/>
                </a:solidFill>
              </a:rPr>
              <a:t/>
            </a:r>
            <a:br>
              <a:rPr lang="en-US" sz="4000" dirty="0" smtClean="0">
                <a:solidFill>
                  <a:schemeClr val="tx1"/>
                </a:solidFill>
              </a:rPr>
            </a:br>
            <a:r>
              <a:rPr lang="en-US" sz="4000" dirty="0" smtClean="0">
                <a:solidFill>
                  <a:schemeClr val="tx1"/>
                </a:solidFill>
              </a:rPr>
              <a:t>Teachers</a:t>
            </a:r>
            <a:r>
              <a:rPr lang="en-US" sz="4000" dirty="0">
                <a:solidFill>
                  <a:schemeClr val="tx1"/>
                </a:solidFill>
              </a:rPr>
              <a:t>, Schools and the Wider Community</a:t>
            </a:r>
          </a:p>
        </p:txBody>
      </p:sp>
      <p:pic>
        <p:nvPicPr>
          <p:cNvPr id="15362"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73110" y="1519176"/>
            <a:ext cx="4289071" cy="2852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3"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62181" y="1519176"/>
            <a:ext cx="3429000" cy="1704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4" name="Picture 6"/>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362181" y="3094889"/>
            <a:ext cx="3581400" cy="127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5" name="TextBox 2"/>
          <p:cNvSpPr txBox="1">
            <a:spLocks noChangeArrowheads="1"/>
          </p:cNvSpPr>
          <p:nvPr/>
        </p:nvSpPr>
        <p:spPr bwMode="auto">
          <a:xfrm>
            <a:off x="2203420" y="126264"/>
            <a:ext cx="6875462" cy="144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Garamond" charset="0"/>
                <a:ea typeface="ＭＳ Ｐゴシック" charset="-128"/>
              </a:defRPr>
            </a:lvl1pPr>
            <a:lvl2pPr marL="742950" indent="-285750">
              <a:defRPr>
                <a:solidFill>
                  <a:schemeClr val="tx1"/>
                </a:solidFill>
                <a:latin typeface="Garamond" charset="0"/>
                <a:ea typeface="ＭＳ Ｐゴシック" charset="-128"/>
              </a:defRPr>
            </a:lvl2pPr>
            <a:lvl3pPr marL="1143000" indent="-228600">
              <a:defRPr>
                <a:solidFill>
                  <a:schemeClr val="tx1"/>
                </a:solidFill>
                <a:latin typeface="Garamond" charset="0"/>
                <a:ea typeface="ＭＳ Ｐゴシック" charset="-128"/>
              </a:defRPr>
            </a:lvl3pPr>
            <a:lvl4pPr marL="1600200" indent="-228600">
              <a:defRPr>
                <a:solidFill>
                  <a:schemeClr val="tx1"/>
                </a:solidFill>
                <a:latin typeface="Garamond" charset="0"/>
                <a:ea typeface="ＭＳ Ｐゴシック" charset="-128"/>
              </a:defRPr>
            </a:lvl4pPr>
            <a:lvl5pPr marL="2057400" indent="-228600">
              <a:defRPr>
                <a:solidFill>
                  <a:schemeClr val="tx1"/>
                </a:solidFill>
                <a:latin typeface="Garamond" charset="0"/>
                <a:ea typeface="ＭＳ Ｐゴシック" charset="-128"/>
              </a:defRPr>
            </a:lvl5pPr>
            <a:lvl6pPr marL="2514600" indent="-228600" eaLnBrk="0" fontAlgn="base" hangingPunct="0">
              <a:spcBef>
                <a:spcPct val="0"/>
              </a:spcBef>
              <a:spcAft>
                <a:spcPct val="0"/>
              </a:spcAft>
              <a:defRPr>
                <a:solidFill>
                  <a:schemeClr val="tx1"/>
                </a:solidFill>
                <a:latin typeface="Garamond" charset="0"/>
                <a:ea typeface="ＭＳ Ｐゴシック" charset="-128"/>
              </a:defRPr>
            </a:lvl6pPr>
            <a:lvl7pPr marL="2971800" indent="-228600" eaLnBrk="0" fontAlgn="base" hangingPunct="0">
              <a:spcBef>
                <a:spcPct val="0"/>
              </a:spcBef>
              <a:spcAft>
                <a:spcPct val="0"/>
              </a:spcAft>
              <a:defRPr>
                <a:solidFill>
                  <a:schemeClr val="tx1"/>
                </a:solidFill>
                <a:latin typeface="Garamond" charset="0"/>
                <a:ea typeface="ＭＳ Ｐゴシック" charset="-128"/>
              </a:defRPr>
            </a:lvl7pPr>
            <a:lvl8pPr marL="3429000" indent="-228600" eaLnBrk="0" fontAlgn="base" hangingPunct="0">
              <a:spcBef>
                <a:spcPct val="0"/>
              </a:spcBef>
              <a:spcAft>
                <a:spcPct val="0"/>
              </a:spcAft>
              <a:defRPr>
                <a:solidFill>
                  <a:schemeClr val="tx1"/>
                </a:solidFill>
                <a:latin typeface="Garamond" charset="0"/>
                <a:ea typeface="ＭＳ Ｐゴシック" charset="-128"/>
              </a:defRPr>
            </a:lvl8pPr>
            <a:lvl9pPr marL="3886200" indent="-228600" eaLnBrk="0" fontAlgn="base" hangingPunct="0">
              <a:spcBef>
                <a:spcPct val="0"/>
              </a:spcBef>
              <a:spcAft>
                <a:spcPct val="0"/>
              </a:spcAft>
              <a:defRPr>
                <a:solidFill>
                  <a:schemeClr val="tx1"/>
                </a:solidFill>
                <a:latin typeface="Garamond" charset="0"/>
                <a:ea typeface="ＭＳ Ｐゴシック" charset="-128"/>
              </a:defRPr>
            </a:lvl9pPr>
          </a:lstStyle>
          <a:p>
            <a:r>
              <a:rPr lang="en-US" altLang="en-US" sz="8800" b="1" dirty="0"/>
              <a:t>ECAD6002/C</a:t>
            </a:r>
          </a:p>
        </p:txBody>
      </p:sp>
      <p:pic>
        <p:nvPicPr>
          <p:cNvPr id="3" name="Picture 2"/>
          <p:cNvPicPr>
            <a:picLocks noChangeAspect="1"/>
          </p:cNvPicPr>
          <p:nvPr/>
        </p:nvPicPr>
        <p:blipFill rotWithShape="1">
          <a:blip r:embed="rId5">
            <a:alphaModFix amt="50000"/>
            <a:duotone>
              <a:schemeClr val="accent1">
                <a:shade val="45000"/>
                <a:satMod val="135000"/>
              </a:schemeClr>
              <a:prstClr val="white"/>
            </a:duotone>
            <a:extLst>
              <a:ext uri="{28A0092B-C50C-407E-A947-70E740481C1C}">
                <a14:useLocalDpi xmlns:a14="http://schemas.microsoft.com/office/drawing/2010/main" val="0"/>
              </a:ext>
            </a:extLst>
          </a:blip>
          <a:srcRect r="44848" b="5306"/>
          <a:stretch/>
        </p:blipFill>
        <p:spPr>
          <a:xfrm>
            <a:off x="8749444" y="1519176"/>
            <a:ext cx="2576729" cy="2852063"/>
          </a:xfrm>
          <a:prstGeom prst="rect">
            <a:avLst/>
          </a:prstGeom>
        </p:spPr>
      </p:pic>
    </p:spTree>
    <p:extLst>
      <p:ext uri="{BB962C8B-B14F-4D97-AF65-F5344CB8AC3E}">
        <p14:creationId xmlns:p14="http://schemas.microsoft.com/office/powerpoint/2010/main" val="72525771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2462507" y="3331564"/>
            <a:ext cx="6735179" cy="1893887"/>
          </a:xfrm>
        </p:spPr>
        <p:txBody>
          <a:bodyPr>
            <a:normAutofit/>
          </a:bodyPr>
          <a:lstStyle/>
          <a:p>
            <a:pPr>
              <a:defRPr/>
            </a:pPr>
            <a:r>
              <a:rPr lang="en-GB" altLang="en-US" sz="4000" b="1" noProof="1"/>
              <a:t>BA </a:t>
            </a:r>
            <a:r>
              <a:rPr lang="en-GB" altLang="en-US" sz="4000" b="1" noProof="1"/>
              <a:t>Addysg </a:t>
            </a:r>
            <a:r>
              <a:rPr lang="en-GB" altLang="en-US" sz="4000" b="1" noProof="1" smtClean="0"/>
              <a:t> </a:t>
            </a:r>
            <a:r>
              <a:rPr lang="en-GB" altLang="en-US" sz="4000" b="1" dirty="0" err="1" smtClean="0"/>
              <a:t>Gynradd</a:t>
            </a:r>
            <a:r>
              <a:rPr lang="en-GB" altLang="en-US" sz="4000" b="1" dirty="0" smtClean="0"/>
              <a:t> </a:t>
            </a:r>
            <a:r>
              <a:rPr lang="en-GB" altLang="en-US" sz="4000" b="1" dirty="0" err="1"/>
              <a:t>gyda</a:t>
            </a:r>
            <a:r>
              <a:rPr lang="en-GB" altLang="en-US" sz="4000" b="1" dirty="0"/>
              <a:t> SAC</a:t>
            </a:r>
            <a:r>
              <a:rPr lang="en-GB" altLang="en-US" sz="4000" b="1" noProof="1"/>
              <a:t>/ </a:t>
            </a:r>
            <a:r>
              <a:rPr lang="en-GB" altLang="en-US" sz="4000" b="1" noProof="1" smtClean="0"/>
              <a:t/>
            </a:r>
            <a:br>
              <a:rPr lang="en-GB" altLang="en-US" sz="4000" b="1" noProof="1" smtClean="0"/>
            </a:br>
            <a:r>
              <a:rPr lang="en-GB" altLang="en-US" sz="4000" b="1" noProof="1" smtClean="0"/>
              <a:t>BA </a:t>
            </a:r>
            <a:r>
              <a:rPr lang="en-GB" altLang="en-US" sz="4000" b="1" dirty="0"/>
              <a:t>Primary </a:t>
            </a:r>
            <a:r>
              <a:rPr lang="en-GB" altLang="en-US" sz="4000" b="1" noProof="1"/>
              <a:t>Education</a:t>
            </a:r>
            <a:r>
              <a:rPr lang="en-GB" altLang="en-US" sz="4000" b="1" dirty="0"/>
              <a:t> with QTS</a:t>
            </a:r>
            <a:endParaRPr lang="en-GB" altLang="en-US" sz="4000" b="1" noProof="1"/>
          </a:p>
        </p:txBody>
      </p:sp>
      <p:sp>
        <p:nvSpPr>
          <p:cNvPr id="16386" name="Rectangle 3"/>
          <p:cNvSpPr>
            <a:spLocks noGrp="1" noChangeArrowheads="1"/>
          </p:cNvSpPr>
          <p:nvPr>
            <p:ph type="subTitle" idx="1"/>
          </p:nvPr>
        </p:nvSpPr>
        <p:spPr>
          <a:xfrm>
            <a:off x="3138198" y="5022267"/>
            <a:ext cx="6172200" cy="1371600"/>
          </a:xfrm>
        </p:spPr>
        <p:txBody>
          <a:bodyPr/>
          <a:lstStyle/>
          <a:p>
            <a:pPr eaLnBrk="1" hangingPunct="1"/>
            <a:r>
              <a:rPr lang="en-GB" altLang="en-US" dirty="0" err="1"/>
              <a:t>Profiad</a:t>
            </a:r>
            <a:r>
              <a:rPr altLang="en-US" noProof="1"/>
              <a:t>au Addysgu Proffesiynol/ Professional Teaching </a:t>
            </a:r>
            <a:r>
              <a:rPr lang="en-GB" altLang="en-US" dirty="0" err="1"/>
              <a:t>Experienc</a:t>
            </a:r>
            <a:r>
              <a:rPr altLang="en-US" noProof="1"/>
              <a:t>es</a:t>
            </a:r>
          </a:p>
        </p:txBody>
      </p:sp>
      <p:pic>
        <p:nvPicPr>
          <p:cNvPr id="16387" name="Picture 1"/>
          <p:cNvPicPr>
            <a:picLocks noChangeAspect="1"/>
          </p:cNvPicPr>
          <p:nvPr/>
        </p:nvPicPr>
        <p:blipFill>
          <a:blip r:embed="rId2">
            <a:extLst>
              <a:ext uri="{28A0092B-C50C-407E-A947-70E740481C1C}">
                <a14:useLocalDpi xmlns:a14="http://schemas.microsoft.com/office/drawing/2010/main" val="0"/>
              </a:ext>
            </a:extLst>
          </a:blip>
          <a:srcRect t="5901" r="12009" b="7037"/>
          <a:stretch>
            <a:fillRect/>
          </a:stretch>
        </p:blipFill>
        <p:spPr bwMode="auto">
          <a:xfrm>
            <a:off x="3138198" y="321065"/>
            <a:ext cx="1871663" cy="278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8"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009861" y="321065"/>
            <a:ext cx="4187825" cy="278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021078" y="5656756"/>
            <a:ext cx="2170922" cy="1201244"/>
          </a:xfrm>
          <a:prstGeom prst="rect">
            <a:avLst/>
          </a:prstGeom>
        </p:spPr>
      </p:pic>
    </p:spTree>
    <p:extLst>
      <p:ext uri="{BB962C8B-B14F-4D97-AF65-F5344CB8AC3E}">
        <p14:creationId xmlns:p14="http://schemas.microsoft.com/office/powerpoint/2010/main" val="28926924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6612" y="336550"/>
            <a:ext cx="11663266" cy="6560770"/>
          </a:xfrm>
          <a:prstGeom prst="rect">
            <a:avLst/>
          </a:prstGeom>
        </p:spPr>
        <p:txBody>
          <a:bodyPr wrap="square">
            <a:spAutoFit/>
          </a:bodyPr>
          <a:lstStyle/>
          <a:p>
            <a:pPr marL="478155" indent="-135255" algn="just">
              <a:spcBef>
                <a:spcPts val="450"/>
              </a:spcBef>
              <a:defRPr/>
            </a:pPr>
            <a:r>
              <a:rPr lang="cy-GB" sz="2100" b="1" dirty="0">
                <a:latin typeface="Arial" charset="0"/>
                <a:ea typeface="Times New Roman" charset="0"/>
              </a:rPr>
              <a:t>AMCAN(ION)</a:t>
            </a:r>
            <a:r>
              <a:rPr lang="en-GB" sz="2100" dirty="0">
                <a:latin typeface="Times New Roman" charset="0"/>
                <a:ea typeface="Times New Roman" charset="0"/>
              </a:rPr>
              <a:t> </a:t>
            </a:r>
            <a:r>
              <a:rPr lang="en-GB" sz="2100" b="1" dirty="0">
                <a:latin typeface="Arial" charset="0"/>
                <a:ea typeface="Times New Roman" charset="0"/>
              </a:rPr>
              <a:t>AIM(S)</a:t>
            </a:r>
          </a:p>
          <a:p>
            <a:pPr marL="478155" indent="-135255" algn="just">
              <a:spcBef>
                <a:spcPts val="450"/>
              </a:spcBef>
              <a:defRPr/>
            </a:pPr>
            <a:endParaRPr lang="en-GB" sz="1500" dirty="0">
              <a:latin typeface="Times New Roman" charset="0"/>
              <a:ea typeface="Times New Roman" charset="0"/>
            </a:endParaRPr>
          </a:p>
          <a:p>
            <a:pPr marL="257175" indent="-257175" algn="just">
              <a:spcBef>
                <a:spcPts val="450"/>
              </a:spcBef>
              <a:buFont typeface="Symbol" charset="2"/>
              <a:buChar char=""/>
              <a:defRPr/>
            </a:pPr>
            <a:r>
              <a:rPr lang="cy-GB" sz="2400" dirty="0">
                <a:solidFill>
                  <a:schemeClr val="accent2">
                    <a:lumMod val="75000"/>
                  </a:schemeClr>
                </a:solidFill>
                <a:latin typeface="Arial" charset="0"/>
                <a:ea typeface="Times New Roman" charset="0"/>
              </a:rPr>
              <a:t>Atgyfnerthu ymagwedd broffesiynol yr athrawon dan hyfforddiant at addysgeg dosbarth a rheolaeth dosbarth gan gynnwys pwysigrwydd gweithio gyda rhanddeiliaid o fewn amgylchedd ysgol. </a:t>
            </a:r>
            <a:endParaRPr lang="en-GB" sz="2400" dirty="0">
              <a:solidFill>
                <a:schemeClr val="accent2">
                  <a:lumMod val="75000"/>
                </a:schemeClr>
              </a:solidFill>
              <a:latin typeface="Times New Roman" charset="0"/>
              <a:ea typeface="Times New Roman" charset="0"/>
            </a:endParaRPr>
          </a:p>
          <a:p>
            <a:pPr marL="257175" indent="-257175" algn="just">
              <a:spcBef>
                <a:spcPts val="450"/>
              </a:spcBef>
              <a:buFont typeface="Symbol" charset="2"/>
              <a:buChar char=""/>
              <a:defRPr/>
            </a:pPr>
            <a:r>
              <a:rPr lang="en-GB" sz="2400" dirty="0">
                <a:solidFill>
                  <a:schemeClr val="accent2">
                    <a:lumMod val="75000"/>
                  </a:schemeClr>
                </a:solidFill>
                <a:latin typeface="Arial" charset="0"/>
                <a:ea typeface="Times New Roman" charset="0"/>
              </a:rPr>
              <a:t>To consolidate the student teachers’ professional approach to classroom pedagogy and classroom management including the importance of working with stakeholders within a school environment</a:t>
            </a:r>
            <a:r>
              <a:rPr lang="en-GB" sz="2400" dirty="0">
                <a:latin typeface="Arial" charset="0"/>
                <a:ea typeface="Times New Roman" charset="0"/>
              </a:rPr>
              <a:t>. </a:t>
            </a:r>
          </a:p>
          <a:p>
            <a:pPr marL="257175" indent="-257175" algn="just">
              <a:spcBef>
                <a:spcPts val="450"/>
              </a:spcBef>
              <a:buFont typeface="Symbol" charset="2"/>
              <a:buChar char=""/>
              <a:defRPr/>
            </a:pPr>
            <a:endParaRPr lang="en-GB" sz="2400" dirty="0">
              <a:latin typeface="Arial" charset="0"/>
              <a:ea typeface="Times New Roman" charset="0"/>
            </a:endParaRPr>
          </a:p>
          <a:p>
            <a:pPr marL="257175" indent="-257175" algn="just">
              <a:spcBef>
                <a:spcPts val="450"/>
              </a:spcBef>
              <a:buFont typeface="Symbol" charset="2"/>
              <a:buChar char=""/>
              <a:defRPr/>
            </a:pPr>
            <a:endParaRPr lang="en-GB" sz="2400" dirty="0">
              <a:latin typeface="Arial" charset="0"/>
              <a:ea typeface="Times New Roman" charset="0"/>
            </a:endParaRPr>
          </a:p>
          <a:p>
            <a:pPr marL="257175" indent="-257175" algn="just">
              <a:spcBef>
                <a:spcPts val="450"/>
              </a:spcBef>
              <a:buFont typeface="Symbol" charset="2"/>
              <a:buChar char=""/>
              <a:defRPr/>
            </a:pPr>
            <a:r>
              <a:rPr lang="cy-GB" sz="2400" dirty="0">
                <a:latin typeface="Arial" charset="0"/>
                <a:ea typeface="Times New Roman" charset="0"/>
              </a:rPr>
              <a:t>Cyfoethogi datblygiad proffesiynol ehangach ymholiad adfyfyriol athrawon dan hyfforddiant drwy ystyried rôl ysgolion o fewn y gymuned ehangach a phwysigrwydd dadansoddi data.</a:t>
            </a:r>
            <a:endParaRPr lang="en-GB" sz="2400" dirty="0">
              <a:latin typeface="Times New Roman" charset="0"/>
              <a:ea typeface="Times New Roman" charset="0"/>
            </a:endParaRPr>
          </a:p>
          <a:p>
            <a:pPr marL="257175" indent="-257175" algn="just">
              <a:spcBef>
                <a:spcPts val="450"/>
              </a:spcBef>
              <a:buFont typeface="Symbol" charset="2"/>
              <a:buChar char=""/>
              <a:defRPr/>
            </a:pPr>
            <a:r>
              <a:rPr lang="en-GB" sz="2400" dirty="0">
                <a:latin typeface="Arial" charset="0"/>
                <a:ea typeface="Times New Roman" charset="0"/>
              </a:rPr>
              <a:t>To enhance the wider professional development of student teachers reflective enquiry with a consideration of the role of schools within the wider community and the importance of analysis of data.</a:t>
            </a:r>
            <a:endParaRPr lang="en-GB" sz="2400" dirty="0">
              <a:latin typeface="Times New Roman" charset="0"/>
              <a:ea typeface="Times New Roman" charset="0"/>
            </a:endParaRPr>
          </a:p>
          <a:p>
            <a:pPr marL="478155" indent="-135255" algn="just">
              <a:spcBef>
                <a:spcPts val="450"/>
              </a:spcBef>
              <a:defRPr/>
            </a:pPr>
            <a:r>
              <a:rPr lang="en-GB" sz="1500" dirty="0">
                <a:solidFill>
                  <a:srgbClr val="7030A0"/>
                </a:solidFill>
                <a:latin typeface="Arial" charset="0"/>
                <a:ea typeface="Times New Roman" charset="0"/>
              </a:rPr>
              <a:t> </a:t>
            </a:r>
            <a:endParaRPr lang="en-GB" sz="1500" dirty="0">
              <a:solidFill>
                <a:srgbClr val="7030A0"/>
              </a:solidFill>
              <a:latin typeface="Times New Roman" charset="0"/>
              <a:ea typeface="Times New Roman" charset="0"/>
            </a:endParaRPr>
          </a:p>
        </p:txBody>
      </p:sp>
      <p:sp>
        <p:nvSpPr>
          <p:cNvPr id="6" name="Rectangle 5"/>
          <p:cNvSpPr/>
          <p:nvPr/>
        </p:nvSpPr>
        <p:spPr>
          <a:xfrm>
            <a:off x="5895975" y="1182688"/>
            <a:ext cx="4572000" cy="254000"/>
          </a:xfrm>
          <a:prstGeom prst="rect">
            <a:avLst/>
          </a:prstGeom>
        </p:spPr>
        <p:txBody>
          <a:bodyPr>
            <a:spAutoFit/>
          </a:bodyPr>
          <a:lstStyle/>
          <a:p>
            <a:pPr marL="478155" indent="-135255" algn="just">
              <a:spcBef>
                <a:spcPts val="450"/>
              </a:spcBef>
              <a:defRPr/>
            </a:pPr>
            <a:r>
              <a:rPr lang="en-GB" sz="1050" dirty="0">
                <a:latin typeface="Arial" charset="0"/>
                <a:ea typeface="Times New Roman" charset="0"/>
              </a:rPr>
              <a:t> </a:t>
            </a:r>
            <a:endParaRPr lang="en-GB" sz="1050" dirty="0">
              <a:latin typeface="Times New Roman" charset="0"/>
              <a:ea typeface="Times New Roman" charset="0"/>
            </a:endParaRPr>
          </a:p>
        </p:txBody>
      </p:sp>
      <p:sp>
        <p:nvSpPr>
          <p:cNvPr id="7" name="TextBox 6"/>
          <p:cNvSpPr txBox="1">
            <a:spLocks noChangeArrowheads="1"/>
          </p:cNvSpPr>
          <p:nvPr/>
        </p:nvSpPr>
        <p:spPr bwMode="auto">
          <a:xfrm>
            <a:off x="8042308" y="3527795"/>
            <a:ext cx="1703387"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Garamond" charset="0"/>
                <a:ea typeface="ＭＳ Ｐゴシック" charset="-128"/>
              </a:defRPr>
            </a:lvl1pPr>
            <a:lvl2pPr marL="742950" indent="-285750">
              <a:defRPr>
                <a:solidFill>
                  <a:schemeClr val="tx1"/>
                </a:solidFill>
                <a:latin typeface="Garamond" charset="0"/>
                <a:ea typeface="ＭＳ Ｐゴシック" charset="-128"/>
              </a:defRPr>
            </a:lvl2pPr>
            <a:lvl3pPr marL="1143000" indent="-228600">
              <a:defRPr>
                <a:solidFill>
                  <a:schemeClr val="tx1"/>
                </a:solidFill>
                <a:latin typeface="Garamond" charset="0"/>
                <a:ea typeface="ＭＳ Ｐゴシック" charset="-128"/>
              </a:defRPr>
            </a:lvl3pPr>
            <a:lvl4pPr marL="1600200" indent="-228600">
              <a:defRPr>
                <a:solidFill>
                  <a:schemeClr val="tx1"/>
                </a:solidFill>
                <a:latin typeface="Garamond" charset="0"/>
                <a:ea typeface="ＭＳ Ｐゴシック" charset="-128"/>
              </a:defRPr>
            </a:lvl4pPr>
            <a:lvl5pPr marL="2057400" indent="-228600">
              <a:defRPr>
                <a:solidFill>
                  <a:schemeClr val="tx1"/>
                </a:solidFill>
                <a:latin typeface="Garamond" charset="0"/>
                <a:ea typeface="ＭＳ Ｐゴシック" charset="-128"/>
              </a:defRPr>
            </a:lvl5pPr>
            <a:lvl6pPr marL="2514600" indent="-228600" eaLnBrk="0" fontAlgn="base" hangingPunct="0">
              <a:spcBef>
                <a:spcPct val="0"/>
              </a:spcBef>
              <a:spcAft>
                <a:spcPct val="0"/>
              </a:spcAft>
              <a:defRPr>
                <a:solidFill>
                  <a:schemeClr val="tx1"/>
                </a:solidFill>
                <a:latin typeface="Garamond" charset="0"/>
                <a:ea typeface="ＭＳ Ｐゴシック" charset="-128"/>
              </a:defRPr>
            </a:lvl6pPr>
            <a:lvl7pPr marL="2971800" indent="-228600" eaLnBrk="0" fontAlgn="base" hangingPunct="0">
              <a:spcBef>
                <a:spcPct val="0"/>
              </a:spcBef>
              <a:spcAft>
                <a:spcPct val="0"/>
              </a:spcAft>
              <a:defRPr>
                <a:solidFill>
                  <a:schemeClr val="tx1"/>
                </a:solidFill>
                <a:latin typeface="Garamond" charset="0"/>
                <a:ea typeface="ＭＳ Ｐゴシック" charset="-128"/>
              </a:defRPr>
            </a:lvl7pPr>
            <a:lvl8pPr marL="3429000" indent="-228600" eaLnBrk="0" fontAlgn="base" hangingPunct="0">
              <a:spcBef>
                <a:spcPct val="0"/>
              </a:spcBef>
              <a:spcAft>
                <a:spcPct val="0"/>
              </a:spcAft>
              <a:defRPr>
                <a:solidFill>
                  <a:schemeClr val="tx1"/>
                </a:solidFill>
                <a:latin typeface="Garamond" charset="0"/>
                <a:ea typeface="ＭＳ Ｐゴシック" charset="-128"/>
              </a:defRPr>
            </a:lvl8pPr>
            <a:lvl9pPr marL="3886200" indent="-228600" eaLnBrk="0" fontAlgn="base" hangingPunct="0">
              <a:spcBef>
                <a:spcPct val="0"/>
              </a:spcBef>
              <a:spcAft>
                <a:spcPct val="0"/>
              </a:spcAft>
              <a:defRPr>
                <a:solidFill>
                  <a:schemeClr val="tx1"/>
                </a:solidFill>
                <a:latin typeface="Garamond" charset="0"/>
                <a:ea typeface="ＭＳ Ｐゴシック" charset="-128"/>
              </a:defRPr>
            </a:lvl9pPr>
          </a:lstStyle>
          <a:p>
            <a:r>
              <a:rPr lang="en-US" altLang="en-US" sz="2700" dirty="0">
                <a:solidFill>
                  <a:srgbClr val="00B0F0"/>
                </a:solidFill>
              </a:rPr>
              <a:t>PAP - PTE</a:t>
            </a:r>
          </a:p>
        </p:txBody>
      </p:sp>
      <p:sp>
        <p:nvSpPr>
          <p:cNvPr id="8" name="TextBox 7"/>
          <p:cNvSpPr txBox="1">
            <a:spLocks noChangeArrowheads="1"/>
          </p:cNvSpPr>
          <p:nvPr/>
        </p:nvSpPr>
        <p:spPr bwMode="auto">
          <a:xfrm>
            <a:off x="6846435" y="6126902"/>
            <a:ext cx="4673600" cy="50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Garamond" charset="0"/>
                <a:ea typeface="ＭＳ Ｐゴシック" charset="-128"/>
              </a:defRPr>
            </a:lvl1pPr>
            <a:lvl2pPr marL="742950" indent="-285750">
              <a:defRPr>
                <a:solidFill>
                  <a:schemeClr val="tx1"/>
                </a:solidFill>
                <a:latin typeface="Garamond" charset="0"/>
                <a:ea typeface="ＭＳ Ｐゴシック" charset="-128"/>
              </a:defRPr>
            </a:lvl2pPr>
            <a:lvl3pPr marL="1143000" indent="-228600">
              <a:defRPr>
                <a:solidFill>
                  <a:schemeClr val="tx1"/>
                </a:solidFill>
                <a:latin typeface="Garamond" charset="0"/>
                <a:ea typeface="ＭＳ Ｐゴシック" charset="-128"/>
              </a:defRPr>
            </a:lvl3pPr>
            <a:lvl4pPr marL="1600200" indent="-228600">
              <a:defRPr>
                <a:solidFill>
                  <a:schemeClr val="tx1"/>
                </a:solidFill>
                <a:latin typeface="Garamond" charset="0"/>
                <a:ea typeface="ＭＳ Ｐゴシック" charset="-128"/>
              </a:defRPr>
            </a:lvl4pPr>
            <a:lvl5pPr marL="2057400" indent="-228600">
              <a:defRPr>
                <a:solidFill>
                  <a:schemeClr val="tx1"/>
                </a:solidFill>
                <a:latin typeface="Garamond" charset="0"/>
                <a:ea typeface="ＭＳ Ｐゴシック" charset="-128"/>
              </a:defRPr>
            </a:lvl5pPr>
            <a:lvl6pPr marL="2514600" indent="-228600" eaLnBrk="0" fontAlgn="base" hangingPunct="0">
              <a:spcBef>
                <a:spcPct val="0"/>
              </a:spcBef>
              <a:spcAft>
                <a:spcPct val="0"/>
              </a:spcAft>
              <a:defRPr>
                <a:solidFill>
                  <a:schemeClr val="tx1"/>
                </a:solidFill>
                <a:latin typeface="Garamond" charset="0"/>
                <a:ea typeface="ＭＳ Ｐゴシック" charset="-128"/>
              </a:defRPr>
            </a:lvl6pPr>
            <a:lvl7pPr marL="2971800" indent="-228600" eaLnBrk="0" fontAlgn="base" hangingPunct="0">
              <a:spcBef>
                <a:spcPct val="0"/>
              </a:spcBef>
              <a:spcAft>
                <a:spcPct val="0"/>
              </a:spcAft>
              <a:defRPr>
                <a:solidFill>
                  <a:schemeClr val="tx1"/>
                </a:solidFill>
                <a:latin typeface="Garamond" charset="0"/>
                <a:ea typeface="ＭＳ Ｐゴシック" charset="-128"/>
              </a:defRPr>
            </a:lvl7pPr>
            <a:lvl8pPr marL="3429000" indent="-228600" eaLnBrk="0" fontAlgn="base" hangingPunct="0">
              <a:spcBef>
                <a:spcPct val="0"/>
              </a:spcBef>
              <a:spcAft>
                <a:spcPct val="0"/>
              </a:spcAft>
              <a:defRPr>
                <a:solidFill>
                  <a:schemeClr val="tx1"/>
                </a:solidFill>
                <a:latin typeface="Garamond" charset="0"/>
                <a:ea typeface="ＭＳ Ｐゴシック" charset="-128"/>
              </a:defRPr>
            </a:lvl8pPr>
            <a:lvl9pPr marL="3886200" indent="-228600" eaLnBrk="0" fontAlgn="base" hangingPunct="0">
              <a:spcBef>
                <a:spcPct val="0"/>
              </a:spcBef>
              <a:spcAft>
                <a:spcPct val="0"/>
              </a:spcAft>
              <a:defRPr>
                <a:solidFill>
                  <a:schemeClr val="tx1"/>
                </a:solidFill>
                <a:latin typeface="Garamond" charset="0"/>
                <a:ea typeface="ＭＳ Ｐゴシック" charset="-128"/>
              </a:defRPr>
            </a:lvl9pPr>
          </a:lstStyle>
          <a:p>
            <a:r>
              <a:rPr lang="en-US" altLang="en-US" sz="2700" dirty="0" err="1">
                <a:solidFill>
                  <a:srgbClr val="00B0F0"/>
                </a:solidFill>
              </a:rPr>
              <a:t>Dadansoddi</a:t>
            </a:r>
            <a:r>
              <a:rPr lang="en-US" altLang="en-US" sz="2700" dirty="0">
                <a:solidFill>
                  <a:srgbClr val="00B0F0"/>
                </a:solidFill>
              </a:rPr>
              <a:t> Data-  Data Analysis</a:t>
            </a:r>
          </a:p>
        </p:txBody>
      </p:sp>
    </p:spTree>
    <p:extLst>
      <p:ext uri="{BB962C8B-B14F-4D97-AF65-F5344CB8AC3E}">
        <p14:creationId xmlns:p14="http://schemas.microsoft.com/office/powerpoint/2010/main" val="19927411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dissolv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11021" y="240488"/>
            <a:ext cx="5584953" cy="6427401"/>
          </a:xfrm>
          <a:prstGeom prst="rect">
            <a:avLst/>
          </a:prstGeom>
          <a:noFill/>
        </p:spPr>
        <p:txBody>
          <a:bodyPr wrap="square">
            <a:spAutoFit/>
          </a:bodyPr>
          <a:lstStyle/>
          <a:p>
            <a:pPr marL="478155" indent="-135255" algn="just">
              <a:spcBef>
                <a:spcPts val="450"/>
              </a:spcBef>
              <a:defRPr/>
            </a:pPr>
            <a:r>
              <a:rPr lang="en-GB" sz="1400" dirty="0">
                <a:latin typeface="Arial" charset="0"/>
                <a:ea typeface="Times New Roman" charset="0"/>
              </a:rPr>
              <a:t> </a:t>
            </a:r>
            <a:endParaRPr lang="en-GB" sz="1400" dirty="0">
              <a:latin typeface="Times New Roman" charset="0"/>
              <a:ea typeface="Times New Roman" charset="0"/>
            </a:endParaRPr>
          </a:p>
          <a:p>
            <a:pPr>
              <a:lnSpc>
                <a:spcPct val="115000"/>
              </a:lnSpc>
              <a:spcAft>
                <a:spcPts val="750"/>
              </a:spcAft>
              <a:defRPr/>
            </a:pPr>
            <a:r>
              <a:rPr lang="en-GB" sz="1400" b="1" dirty="0">
                <a:latin typeface="Arial" charset="0"/>
                <a:ea typeface="Calibri" charset="0"/>
                <a:cs typeface="Times New Roman" charset="0"/>
              </a:rPr>
              <a:t>LEARNING OUTCOMES </a:t>
            </a:r>
            <a:endParaRPr lang="en-GB" sz="1400" dirty="0">
              <a:latin typeface="Calibri" charset="0"/>
              <a:ea typeface="Calibri" charset="0"/>
              <a:cs typeface="Times New Roman" charset="0"/>
            </a:endParaRPr>
          </a:p>
          <a:p>
            <a:pPr algn="just">
              <a:lnSpc>
                <a:spcPct val="115000"/>
              </a:lnSpc>
              <a:spcAft>
                <a:spcPts val="750"/>
              </a:spcAft>
              <a:defRPr/>
            </a:pPr>
            <a:r>
              <a:rPr lang="en-GB" dirty="0">
                <a:solidFill>
                  <a:schemeClr val="accent2">
                    <a:lumMod val="50000"/>
                  </a:schemeClr>
                </a:solidFill>
                <a:latin typeface="Arial" charset="0"/>
                <a:ea typeface="Calibri" charset="0"/>
                <a:cs typeface="Times New Roman" charset="0"/>
              </a:rPr>
              <a:t>Upon the successful completion of this module, the student should be able to demonstrate the ability to:</a:t>
            </a:r>
            <a:endParaRPr lang="en-GB" dirty="0">
              <a:solidFill>
                <a:schemeClr val="accent2">
                  <a:lumMod val="50000"/>
                </a:schemeClr>
              </a:solidFill>
              <a:latin typeface="Calibri" charset="0"/>
              <a:ea typeface="Calibri" charset="0"/>
              <a:cs typeface="Times New Roman" charset="0"/>
            </a:endParaRPr>
          </a:p>
          <a:p>
            <a:pPr marL="257175" indent="-257175" algn="just">
              <a:spcBef>
                <a:spcPts val="450"/>
              </a:spcBef>
              <a:buFont typeface="Symbol" charset="2"/>
              <a:buChar char=""/>
              <a:defRPr/>
            </a:pPr>
            <a:r>
              <a:rPr lang="en-GB" dirty="0">
                <a:solidFill>
                  <a:schemeClr val="accent2">
                    <a:lumMod val="50000"/>
                  </a:schemeClr>
                </a:solidFill>
                <a:latin typeface="Arial" charset="0"/>
                <a:ea typeface="Times New Roman" charset="0"/>
              </a:rPr>
              <a:t>Research, plan, prepare and deliver sessions comprehensively in the mid and short term for the range of ability within the class.</a:t>
            </a:r>
            <a:endParaRPr lang="en-GB" dirty="0">
              <a:solidFill>
                <a:schemeClr val="accent2">
                  <a:lumMod val="50000"/>
                </a:schemeClr>
              </a:solidFill>
              <a:latin typeface="Times New Roman" charset="0"/>
              <a:ea typeface="Times New Roman" charset="0"/>
            </a:endParaRPr>
          </a:p>
          <a:p>
            <a:pPr marL="257175" indent="-257175" algn="just">
              <a:spcBef>
                <a:spcPts val="450"/>
              </a:spcBef>
              <a:buFont typeface="Symbol" charset="2"/>
              <a:buChar char=""/>
              <a:defRPr/>
            </a:pPr>
            <a:r>
              <a:rPr lang="en-GB" dirty="0">
                <a:solidFill>
                  <a:schemeClr val="accent2">
                    <a:lumMod val="50000"/>
                  </a:schemeClr>
                </a:solidFill>
                <a:latin typeface="Arial" charset="0"/>
                <a:ea typeface="Times New Roman" charset="0"/>
              </a:rPr>
              <a:t>Critically reflect upon their teaching experience and use this reflection as a basis for identifying their professional development needs in their early and future career.</a:t>
            </a:r>
          </a:p>
          <a:p>
            <a:pPr marL="257175" indent="-257175" algn="just">
              <a:spcBef>
                <a:spcPts val="450"/>
              </a:spcBef>
              <a:buFont typeface="Symbol" charset="2"/>
              <a:buChar char=""/>
              <a:defRPr/>
            </a:pPr>
            <a:endParaRPr lang="en-GB" dirty="0">
              <a:solidFill>
                <a:schemeClr val="accent2">
                  <a:lumMod val="50000"/>
                </a:schemeClr>
              </a:solidFill>
              <a:latin typeface="Times New Roman" charset="0"/>
              <a:ea typeface="Times New Roman" charset="0"/>
            </a:endParaRPr>
          </a:p>
          <a:p>
            <a:pPr marL="257175" indent="-257175" algn="just">
              <a:spcBef>
                <a:spcPts val="450"/>
              </a:spcBef>
              <a:buFont typeface="Symbol" charset="2"/>
              <a:buChar char=""/>
              <a:defRPr/>
            </a:pPr>
            <a:r>
              <a:rPr lang="en-GB" dirty="0">
                <a:solidFill>
                  <a:srgbClr val="00B0F0"/>
                </a:solidFill>
                <a:latin typeface="Arial" charset="0"/>
                <a:ea typeface="Times New Roman" charset="0"/>
              </a:rPr>
              <a:t>Critically appreciate the role of assessment, recording, reporting and accountability within school, showing a clear understanding of the importance of analysis of data and working with all stakeholders to promote learning and school improvement.</a:t>
            </a:r>
            <a:endParaRPr lang="en-GB" dirty="0">
              <a:solidFill>
                <a:srgbClr val="00B0F0"/>
              </a:solidFill>
              <a:latin typeface="Times New Roman" charset="0"/>
              <a:ea typeface="Times New Roman" charset="0"/>
            </a:endParaRPr>
          </a:p>
          <a:p>
            <a:pPr marL="257175" indent="-257175" algn="just">
              <a:spcBef>
                <a:spcPts val="450"/>
              </a:spcBef>
              <a:buFont typeface="Symbol" charset="2"/>
              <a:buChar char=""/>
              <a:defRPr/>
            </a:pPr>
            <a:r>
              <a:rPr lang="en-GB" dirty="0">
                <a:solidFill>
                  <a:srgbClr val="00B0F0"/>
                </a:solidFill>
                <a:latin typeface="Arial" charset="0"/>
                <a:ea typeface="Times New Roman" charset="0"/>
              </a:rPr>
              <a:t>Demonstrate a critical awareness of the interaction between primary schools, consortia, governor and different types of communities within Wales.</a:t>
            </a:r>
            <a:endParaRPr lang="en-GB" dirty="0">
              <a:solidFill>
                <a:srgbClr val="00B0F0"/>
              </a:solidFill>
              <a:latin typeface="Times New Roman" charset="0"/>
              <a:ea typeface="Times New Roman" charset="0"/>
            </a:endParaRPr>
          </a:p>
        </p:txBody>
      </p:sp>
      <p:sp>
        <p:nvSpPr>
          <p:cNvPr id="6" name="Rectangle 5"/>
          <p:cNvSpPr/>
          <p:nvPr/>
        </p:nvSpPr>
        <p:spPr>
          <a:xfrm>
            <a:off x="5895974" y="240487"/>
            <a:ext cx="5935242" cy="6460743"/>
          </a:xfrm>
          <a:prstGeom prst="rect">
            <a:avLst/>
          </a:prstGeom>
          <a:noFill/>
        </p:spPr>
        <p:txBody>
          <a:bodyPr wrap="square">
            <a:spAutoFit/>
          </a:bodyPr>
          <a:lstStyle/>
          <a:p>
            <a:pPr marL="478155" indent="-135255" algn="just">
              <a:spcBef>
                <a:spcPts val="450"/>
              </a:spcBef>
              <a:defRPr/>
            </a:pPr>
            <a:r>
              <a:rPr lang="en-GB" sz="1400" dirty="0">
                <a:latin typeface="Arial" charset="0"/>
                <a:ea typeface="Times New Roman" charset="0"/>
              </a:rPr>
              <a:t> </a:t>
            </a:r>
            <a:endParaRPr lang="en-GB" sz="1400" dirty="0">
              <a:latin typeface="Times New Roman" charset="0"/>
              <a:ea typeface="Times New Roman" charset="0"/>
            </a:endParaRPr>
          </a:p>
          <a:p>
            <a:pPr>
              <a:lnSpc>
                <a:spcPct val="116000"/>
              </a:lnSpc>
              <a:spcAft>
                <a:spcPts val="750"/>
              </a:spcAft>
              <a:defRPr/>
            </a:pPr>
            <a:r>
              <a:rPr lang="cy-GB" sz="1400" b="1" dirty="0">
                <a:latin typeface="Arial" charset="0"/>
                <a:ea typeface="Calibri" charset="0"/>
                <a:cs typeface="Times New Roman" charset="0"/>
              </a:rPr>
              <a:t>DEILLIANNAU DYSGU </a:t>
            </a:r>
            <a:endParaRPr lang="en-GB" sz="1400" dirty="0">
              <a:latin typeface="Calibri" charset="0"/>
              <a:ea typeface="Calibri" charset="0"/>
              <a:cs typeface="Times New Roman" charset="0"/>
            </a:endParaRPr>
          </a:p>
          <a:p>
            <a:pPr algn="just">
              <a:lnSpc>
                <a:spcPct val="116000"/>
              </a:lnSpc>
              <a:spcAft>
                <a:spcPts val="450"/>
              </a:spcAft>
              <a:defRPr/>
            </a:pPr>
            <a:r>
              <a:rPr lang="cy-GB" dirty="0">
                <a:solidFill>
                  <a:schemeClr val="accent2">
                    <a:lumMod val="50000"/>
                  </a:schemeClr>
                </a:solidFill>
                <a:latin typeface="Arial" charset="0"/>
                <a:ea typeface="Calibri" charset="0"/>
                <a:cs typeface="Times New Roman" charset="0"/>
              </a:rPr>
              <a:t>Ar ôl cwblhau’r modwl hwn yn llwyddiannus, dylai’r myfyriwr allu dangos y gallu i:</a:t>
            </a:r>
            <a:endParaRPr lang="en-GB" dirty="0">
              <a:solidFill>
                <a:schemeClr val="accent2">
                  <a:lumMod val="50000"/>
                </a:schemeClr>
              </a:solidFill>
              <a:latin typeface="Calibri" charset="0"/>
              <a:ea typeface="Calibri" charset="0"/>
              <a:cs typeface="Times New Roman" charset="0"/>
            </a:endParaRPr>
          </a:p>
          <a:p>
            <a:pPr marL="257175" indent="-257175" algn="just">
              <a:spcBef>
                <a:spcPts val="450"/>
              </a:spcBef>
              <a:buFont typeface="Symbol" charset="2"/>
              <a:buChar char=""/>
              <a:defRPr/>
            </a:pPr>
            <a:r>
              <a:rPr lang="cy-GB" dirty="0">
                <a:solidFill>
                  <a:schemeClr val="accent2">
                    <a:lumMod val="50000"/>
                  </a:schemeClr>
                </a:solidFill>
                <a:latin typeface="Arial" charset="0"/>
                <a:ea typeface="Times New Roman" charset="0"/>
              </a:rPr>
              <a:t>Ymchwilio, cynllunio a pharatoi’n gynhwysfawr i gyflwyno sesiynau yn y tymor canolig a’r tymor byr ar gyfer ystod y gallu yn y dosbarth.</a:t>
            </a:r>
            <a:endParaRPr lang="en-GB" dirty="0">
              <a:solidFill>
                <a:schemeClr val="accent2">
                  <a:lumMod val="50000"/>
                </a:schemeClr>
              </a:solidFill>
              <a:latin typeface="Times New Roman" charset="0"/>
              <a:ea typeface="Times New Roman" charset="0"/>
            </a:endParaRPr>
          </a:p>
          <a:p>
            <a:pPr marL="257175" indent="-257175" algn="just">
              <a:spcBef>
                <a:spcPts val="450"/>
              </a:spcBef>
              <a:buFont typeface="Symbol" charset="2"/>
              <a:buChar char=""/>
              <a:defRPr/>
            </a:pPr>
            <a:r>
              <a:rPr lang="cy-GB" dirty="0">
                <a:solidFill>
                  <a:schemeClr val="accent2">
                    <a:lumMod val="50000"/>
                  </a:schemeClr>
                </a:solidFill>
                <a:latin typeface="Arial" charset="0"/>
                <a:ea typeface="Times New Roman" charset="0"/>
              </a:rPr>
              <a:t>Adfyfyrio’n feirniadol ar eu profiad addysgu a defnyddio’r adfyfyrio hwn yn sylfaen i ddynodi eu hanghenion datblygu proffesiynol yn eu gyrfa gynnar ac yn y dyfodol.</a:t>
            </a:r>
          </a:p>
          <a:p>
            <a:pPr marL="257175" indent="-257175" algn="just">
              <a:spcBef>
                <a:spcPts val="450"/>
              </a:spcBef>
              <a:buFont typeface="Symbol" charset="2"/>
              <a:buChar char=""/>
              <a:defRPr/>
            </a:pPr>
            <a:endParaRPr lang="en-GB" dirty="0" smtClean="0">
              <a:solidFill>
                <a:schemeClr val="accent2">
                  <a:lumMod val="50000"/>
                </a:schemeClr>
              </a:solidFill>
              <a:latin typeface="Times New Roman" charset="0"/>
              <a:ea typeface="Times New Roman" charset="0"/>
            </a:endParaRPr>
          </a:p>
          <a:p>
            <a:pPr marL="257175" indent="-257175" algn="just">
              <a:spcBef>
                <a:spcPts val="450"/>
              </a:spcBef>
              <a:buFont typeface="Symbol" charset="2"/>
              <a:buChar char=""/>
              <a:defRPr/>
            </a:pPr>
            <a:endParaRPr lang="en-GB" dirty="0">
              <a:solidFill>
                <a:srgbClr val="00B0F0"/>
              </a:solidFill>
              <a:latin typeface="Times New Roman" charset="0"/>
              <a:ea typeface="Times New Roman" charset="0"/>
            </a:endParaRPr>
          </a:p>
          <a:p>
            <a:pPr marL="257175" indent="-257175" algn="just">
              <a:spcBef>
                <a:spcPts val="450"/>
              </a:spcBef>
              <a:buFont typeface="Symbol" charset="2"/>
              <a:buChar char=""/>
              <a:defRPr/>
            </a:pPr>
            <a:r>
              <a:rPr lang="cy-GB" dirty="0">
                <a:solidFill>
                  <a:srgbClr val="00B0F0"/>
                </a:solidFill>
                <a:latin typeface="Arial" charset="0"/>
                <a:ea typeface="Times New Roman" charset="0"/>
              </a:rPr>
              <a:t>Gwerthfawrogi’n feirniadol rôl asesu, cofnodi, adrodd ac atebolrwydd o fewn ysgol, gan ddangos dealltwriaeth glir o bwysigrwydd dadansoddi data a gweithio gyda’r holl randdeiliaid i hyrwyddo dysgu a gwella ysgolion.</a:t>
            </a:r>
            <a:endParaRPr lang="en-GB" dirty="0">
              <a:solidFill>
                <a:srgbClr val="00B0F0"/>
              </a:solidFill>
              <a:latin typeface="Times New Roman" charset="0"/>
              <a:ea typeface="Times New Roman" charset="0"/>
            </a:endParaRPr>
          </a:p>
          <a:p>
            <a:pPr marL="257175" indent="-257175" algn="just">
              <a:spcBef>
                <a:spcPts val="450"/>
              </a:spcBef>
              <a:buFont typeface="Symbol" charset="2"/>
              <a:buChar char=""/>
              <a:defRPr/>
            </a:pPr>
            <a:r>
              <a:rPr lang="cy-GB" dirty="0">
                <a:solidFill>
                  <a:srgbClr val="00B0F0"/>
                </a:solidFill>
                <a:latin typeface="Arial" charset="0"/>
                <a:ea typeface="Times New Roman" charset="0"/>
              </a:rPr>
              <a:t>Dangos ymwybyddiaeth feirniadol o’r rhyngweithio rhwng ysgolion cynradd, consortia, llywodraethwyr a gwahanol fathau o gymunedau oddi mewn i Gymru.</a:t>
            </a:r>
            <a:endParaRPr lang="en-GB" dirty="0">
              <a:solidFill>
                <a:srgbClr val="00B0F0"/>
              </a:solidFill>
              <a:latin typeface="Times New Roman" charset="0"/>
              <a:ea typeface="Times New Roman" charset="0"/>
            </a:endParaRPr>
          </a:p>
        </p:txBody>
      </p:sp>
    </p:spTree>
    <p:extLst>
      <p:ext uri="{BB962C8B-B14F-4D97-AF65-F5344CB8AC3E}">
        <p14:creationId xmlns:p14="http://schemas.microsoft.com/office/powerpoint/2010/main" val="19933356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b="1" dirty="0" err="1" smtClean="0"/>
              <a:t>Asesiad</a:t>
            </a:r>
            <a:r>
              <a:rPr lang="en-US" b="1" dirty="0" smtClean="0"/>
              <a:t> - Assessment</a:t>
            </a:r>
            <a:endParaRPr lang="en-US" b="1" dirty="0"/>
          </a:p>
        </p:txBody>
      </p:sp>
      <p:sp>
        <p:nvSpPr>
          <p:cNvPr id="19458" name="Subtitle 2"/>
          <p:cNvSpPr>
            <a:spLocks noGrp="1"/>
          </p:cNvSpPr>
          <p:nvPr>
            <p:ph idx="1"/>
          </p:nvPr>
        </p:nvSpPr>
        <p:spPr>
          <a:xfrm>
            <a:off x="1981200" y="1600201"/>
            <a:ext cx="7467600" cy="4873625"/>
          </a:xfrm>
        </p:spPr>
        <p:txBody>
          <a:bodyPr vert="horz" lIns="68580" tIns="34290" rIns="68580" bIns="34290" rtlCol="0">
            <a:normAutofit/>
          </a:bodyPr>
          <a:lstStyle/>
          <a:p>
            <a:pPr>
              <a:buFont typeface="Arial" charset="0"/>
              <a:buChar char="•"/>
            </a:pPr>
            <a:r>
              <a:rPr lang="cy-GB" altLang="en-US" b="1"/>
              <a:t>Elfen Asesu - 100% </a:t>
            </a:r>
            <a:endParaRPr lang="en-GB" altLang="en-US"/>
          </a:p>
          <a:p>
            <a:pPr>
              <a:buFont typeface="Arial" charset="0"/>
              <a:buChar char="•"/>
            </a:pPr>
            <a:r>
              <a:rPr lang="cy-GB" altLang="en-US"/>
              <a:t>Cyflwyniad grŵp gyda marc unigol yn seiliedig ar ddadansoddiad beirniadol o ddata mewn ysgol. (cyfwerth â 2000 o eiriau). </a:t>
            </a:r>
            <a:endParaRPr lang="en-GB" altLang="en-US"/>
          </a:p>
          <a:p>
            <a:pPr>
              <a:buFont typeface="Arial" charset="0"/>
              <a:buChar char="•"/>
            </a:pPr>
            <a:endParaRPr lang="en-GB" altLang="en-US" b="1"/>
          </a:p>
          <a:p>
            <a:pPr>
              <a:buFont typeface="Arial" charset="0"/>
              <a:buChar char="•"/>
            </a:pPr>
            <a:r>
              <a:rPr lang="en-GB" altLang="en-US" b="1"/>
              <a:t>Assessment Component  – 100% </a:t>
            </a:r>
            <a:endParaRPr lang="en-GB" altLang="en-US"/>
          </a:p>
          <a:p>
            <a:pPr>
              <a:buFont typeface="Arial" charset="0"/>
              <a:buChar char="•"/>
            </a:pPr>
            <a:r>
              <a:rPr lang="en-GB" altLang="en-US"/>
              <a:t>Group presentation with individual mark based on critical analysis of data in from a school. (2000 words equivalent).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21078" y="5656756"/>
            <a:ext cx="2170922" cy="1201244"/>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17962" y="5635690"/>
            <a:ext cx="2902986" cy="1222310"/>
          </a:xfrm>
          <a:prstGeom prst="rect">
            <a:avLst/>
          </a:prstGeom>
        </p:spPr>
      </p:pic>
    </p:spTree>
    <p:extLst>
      <p:ext uri="{BB962C8B-B14F-4D97-AF65-F5344CB8AC3E}">
        <p14:creationId xmlns:p14="http://schemas.microsoft.com/office/powerpoint/2010/main" val="124672087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2004" y="-174645"/>
            <a:ext cx="10736196" cy="1143001"/>
          </a:xfrm>
        </p:spPr>
        <p:txBody>
          <a:bodyPr>
            <a:normAutofit/>
          </a:bodyPr>
          <a:lstStyle/>
          <a:p>
            <a:pPr>
              <a:defRPr/>
            </a:pPr>
            <a:r>
              <a:rPr lang="en-US" b="1" dirty="0" smtClean="0"/>
              <a:t>Data </a:t>
            </a:r>
            <a:r>
              <a:rPr lang="en-US" b="1" dirty="0" err="1" smtClean="0"/>
              <a:t>Dosbarth</a:t>
            </a:r>
            <a:r>
              <a:rPr lang="en-US" b="1" dirty="0" smtClean="0"/>
              <a:t>            </a:t>
            </a:r>
            <a:r>
              <a:rPr lang="en-US" b="1" dirty="0" smtClean="0"/>
              <a:t> Class </a:t>
            </a:r>
            <a:r>
              <a:rPr lang="en-US" b="1" dirty="0" smtClean="0"/>
              <a:t>Data</a:t>
            </a:r>
            <a:endParaRPr lang="en-US" b="1" dirty="0"/>
          </a:p>
        </p:txBody>
      </p:sp>
      <p:sp>
        <p:nvSpPr>
          <p:cNvPr id="3" name="Content Placeholder 2"/>
          <p:cNvSpPr>
            <a:spLocks noGrp="1"/>
          </p:cNvSpPr>
          <p:nvPr>
            <p:ph idx="1"/>
          </p:nvPr>
        </p:nvSpPr>
        <p:spPr>
          <a:xfrm>
            <a:off x="5880100" y="661988"/>
            <a:ext cx="6311900" cy="3263900"/>
          </a:xfrm>
        </p:spPr>
        <p:txBody>
          <a:bodyPr>
            <a:noAutofit/>
          </a:bodyPr>
          <a:lstStyle/>
          <a:p>
            <a:pPr>
              <a:defRPr/>
            </a:pPr>
            <a:r>
              <a:rPr lang="en-US" sz="2400" dirty="0" smtClean="0"/>
              <a:t>You will be given class data.</a:t>
            </a:r>
          </a:p>
          <a:p>
            <a:pPr>
              <a:defRPr/>
            </a:pPr>
            <a:r>
              <a:rPr lang="en-US" sz="2400" dirty="0" smtClean="0"/>
              <a:t>You will need to identify the groups of learners in your class</a:t>
            </a:r>
          </a:p>
          <a:p>
            <a:pPr>
              <a:defRPr/>
            </a:pPr>
            <a:r>
              <a:rPr lang="en-US" sz="2400" dirty="0" smtClean="0"/>
              <a:t>Identify the children that require interventions</a:t>
            </a:r>
          </a:p>
          <a:p>
            <a:pPr>
              <a:defRPr/>
            </a:pPr>
            <a:r>
              <a:rPr lang="en-US" sz="2400" dirty="0" smtClean="0"/>
              <a:t>Identify what interventions or strategies you will use</a:t>
            </a:r>
          </a:p>
          <a:p>
            <a:pPr>
              <a:defRPr/>
            </a:pPr>
            <a:r>
              <a:rPr lang="en-US" sz="2400" dirty="0" smtClean="0"/>
              <a:t>Identify how you will track the progress</a:t>
            </a:r>
          </a:p>
          <a:p>
            <a:pPr>
              <a:defRPr/>
            </a:pPr>
            <a:r>
              <a:rPr lang="en-US" sz="2400" dirty="0" smtClean="0"/>
              <a:t>Outline the targets at the end of stage of learning</a:t>
            </a:r>
          </a:p>
        </p:txBody>
      </p:sp>
      <p:sp>
        <p:nvSpPr>
          <p:cNvPr id="4" name="TextBox 3"/>
          <p:cNvSpPr txBox="1"/>
          <p:nvPr/>
        </p:nvSpPr>
        <p:spPr>
          <a:xfrm>
            <a:off x="149290" y="774700"/>
            <a:ext cx="5730811" cy="3416320"/>
          </a:xfrm>
          <a:prstGeom prst="rect">
            <a:avLst/>
          </a:prstGeom>
          <a:noFill/>
        </p:spPr>
        <p:txBody>
          <a:bodyPr wrap="square">
            <a:spAutoFit/>
          </a:bodyPr>
          <a:lstStyle/>
          <a:p>
            <a:pPr marL="342900" indent="-342900">
              <a:buFont typeface="Arial" charset="0"/>
              <a:buChar char="•"/>
              <a:defRPr/>
            </a:pPr>
            <a:r>
              <a:rPr lang="en-US" sz="2400" dirty="0" err="1"/>
              <a:t>Byddwch</a:t>
            </a:r>
            <a:r>
              <a:rPr lang="en-US" sz="2400" dirty="0"/>
              <a:t> </a:t>
            </a:r>
            <a:r>
              <a:rPr lang="en-US" sz="2400" dirty="0" err="1"/>
              <a:t>yn</a:t>
            </a:r>
            <a:r>
              <a:rPr lang="en-US" sz="2400" dirty="0"/>
              <a:t> </a:t>
            </a:r>
            <a:r>
              <a:rPr lang="en-US" sz="2400" dirty="0" err="1"/>
              <a:t>cael</a:t>
            </a:r>
            <a:r>
              <a:rPr lang="en-US" sz="2400" dirty="0"/>
              <a:t> data </a:t>
            </a:r>
            <a:r>
              <a:rPr lang="en-US" sz="2400" dirty="0" err="1"/>
              <a:t>dosbarth</a:t>
            </a:r>
            <a:endParaRPr lang="en-US" sz="2400" dirty="0"/>
          </a:p>
          <a:p>
            <a:pPr marL="342900" indent="-342900">
              <a:buFont typeface="Arial" charset="0"/>
              <a:buChar char="•"/>
              <a:defRPr/>
            </a:pPr>
            <a:r>
              <a:rPr lang="en-US" sz="2400" dirty="0" err="1"/>
              <a:t>Bydd</a:t>
            </a:r>
            <a:r>
              <a:rPr lang="en-US" sz="2400" dirty="0"/>
              <a:t> </a:t>
            </a:r>
            <a:r>
              <a:rPr lang="en-US" sz="2400" dirty="0" err="1"/>
              <a:t>angen</a:t>
            </a:r>
            <a:r>
              <a:rPr lang="en-US" sz="2400" dirty="0"/>
              <a:t> </a:t>
            </a:r>
            <a:r>
              <a:rPr lang="en-US" sz="2400" dirty="0" err="1"/>
              <a:t>i</a:t>
            </a:r>
            <a:r>
              <a:rPr lang="en-US" sz="2400" dirty="0"/>
              <a:t> chi </a:t>
            </a:r>
            <a:r>
              <a:rPr lang="en-US" sz="2400" dirty="0" err="1"/>
              <a:t>nodi'r</a:t>
            </a:r>
            <a:r>
              <a:rPr lang="en-US" sz="2400" dirty="0"/>
              <a:t> </a:t>
            </a:r>
            <a:r>
              <a:rPr lang="en-US" sz="2400" dirty="0" err="1"/>
              <a:t>grwpiau</a:t>
            </a:r>
            <a:r>
              <a:rPr lang="en-US" sz="2400" dirty="0"/>
              <a:t> o </a:t>
            </a:r>
            <a:r>
              <a:rPr lang="en-US" sz="2400" dirty="0" err="1"/>
              <a:t>ddysgwyr</a:t>
            </a:r>
            <a:r>
              <a:rPr lang="en-US" sz="2400" dirty="0"/>
              <a:t> </a:t>
            </a:r>
            <a:r>
              <a:rPr lang="en-US" sz="2400" dirty="0" err="1"/>
              <a:t>yn</a:t>
            </a:r>
            <a:r>
              <a:rPr lang="en-US" sz="2400" dirty="0"/>
              <a:t> </a:t>
            </a:r>
            <a:r>
              <a:rPr lang="en-US" sz="2400" dirty="0" err="1"/>
              <a:t>eich</a:t>
            </a:r>
            <a:r>
              <a:rPr lang="en-US" sz="2400" dirty="0"/>
              <a:t> </a:t>
            </a:r>
            <a:r>
              <a:rPr lang="en-US" sz="2400" dirty="0" err="1"/>
              <a:t>dosbarth</a:t>
            </a:r>
            <a:endParaRPr lang="en-US" sz="2400" dirty="0"/>
          </a:p>
          <a:p>
            <a:pPr marL="342900" indent="-342900">
              <a:buFont typeface="Arial" charset="0"/>
              <a:buChar char="•"/>
              <a:defRPr/>
            </a:pPr>
            <a:r>
              <a:rPr lang="en-US" sz="2400" dirty="0" err="1"/>
              <a:t>Nodi'r</a:t>
            </a:r>
            <a:r>
              <a:rPr lang="en-US" sz="2400" dirty="0"/>
              <a:t> plant </a:t>
            </a:r>
            <a:r>
              <a:rPr lang="en-US" sz="2400" dirty="0" err="1"/>
              <a:t>sydd</a:t>
            </a:r>
            <a:r>
              <a:rPr lang="en-US" sz="2400" dirty="0"/>
              <a:t> </a:t>
            </a:r>
            <a:r>
              <a:rPr lang="en-US" sz="2400" dirty="0" err="1"/>
              <a:t>angen</a:t>
            </a:r>
            <a:r>
              <a:rPr lang="en-US" sz="2400" dirty="0"/>
              <a:t> </a:t>
            </a:r>
            <a:r>
              <a:rPr lang="en-US" sz="2400" dirty="0" err="1"/>
              <a:t>ymyrraeth</a:t>
            </a:r>
            <a:endParaRPr lang="en-US" sz="2400" dirty="0"/>
          </a:p>
          <a:p>
            <a:pPr marL="342900" indent="-342900">
              <a:buFont typeface="Arial" charset="0"/>
              <a:buChar char="•"/>
              <a:defRPr/>
            </a:pPr>
            <a:r>
              <a:rPr lang="en-US" sz="2400" dirty="0" err="1"/>
              <a:t>Nodi</a:t>
            </a:r>
            <a:r>
              <a:rPr lang="en-US" sz="2400" dirty="0"/>
              <a:t> pa </a:t>
            </a:r>
            <a:r>
              <a:rPr lang="en-US" sz="2400" dirty="0" err="1"/>
              <a:t>ymyriraethau</a:t>
            </a:r>
            <a:r>
              <a:rPr lang="en-US" sz="2400" dirty="0"/>
              <a:t> </a:t>
            </a:r>
            <a:r>
              <a:rPr lang="en-US" sz="2400" dirty="0" err="1"/>
              <a:t>neu</a:t>
            </a:r>
            <a:r>
              <a:rPr lang="en-US" sz="2400" dirty="0"/>
              <a:t> </a:t>
            </a:r>
            <a:r>
              <a:rPr lang="en-US" sz="2400" dirty="0" err="1"/>
              <a:t>strategaethau</a:t>
            </a:r>
            <a:r>
              <a:rPr lang="en-US" sz="2400" dirty="0"/>
              <a:t> y </a:t>
            </a:r>
            <a:r>
              <a:rPr lang="en-US" sz="2400" dirty="0" err="1"/>
              <a:t>byddwch</a:t>
            </a:r>
            <a:r>
              <a:rPr lang="en-US" sz="2400" dirty="0"/>
              <a:t> </a:t>
            </a:r>
            <a:r>
              <a:rPr lang="en-US" sz="2400" dirty="0" err="1"/>
              <a:t>yn</a:t>
            </a:r>
            <a:r>
              <a:rPr lang="en-US" sz="2400" dirty="0"/>
              <a:t> </a:t>
            </a:r>
            <a:r>
              <a:rPr lang="en-US" sz="2400" dirty="0" err="1"/>
              <a:t>eu</a:t>
            </a:r>
            <a:r>
              <a:rPr lang="en-US" sz="2400" dirty="0"/>
              <a:t> </a:t>
            </a:r>
            <a:r>
              <a:rPr lang="en-US" sz="2400" dirty="0" err="1"/>
              <a:t>defnyddio</a:t>
            </a:r>
            <a:endParaRPr lang="en-US" sz="2400" dirty="0"/>
          </a:p>
          <a:p>
            <a:pPr marL="342900" indent="-342900">
              <a:buFont typeface="Arial" charset="0"/>
              <a:buChar char="•"/>
              <a:defRPr/>
            </a:pPr>
            <a:r>
              <a:rPr lang="en-US" sz="2400" dirty="0" err="1"/>
              <a:t>Nodi</a:t>
            </a:r>
            <a:r>
              <a:rPr lang="en-US" sz="2400" dirty="0"/>
              <a:t> </a:t>
            </a:r>
            <a:r>
              <a:rPr lang="en-US" sz="2400" dirty="0" err="1"/>
              <a:t>sut</a:t>
            </a:r>
            <a:r>
              <a:rPr lang="en-US" sz="2400" dirty="0"/>
              <a:t> y </a:t>
            </a:r>
            <a:r>
              <a:rPr lang="en-US" sz="2400" dirty="0" err="1"/>
              <a:t>byddwch</a:t>
            </a:r>
            <a:r>
              <a:rPr lang="en-US" sz="2400" dirty="0"/>
              <a:t> </a:t>
            </a:r>
            <a:r>
              <a:rPr lang="en-US" sz="2400" dirty="0" err="1"/>
              <a:t>yn</a:t>
            </a:r>
            <a:r>
              <a:rPr lang="en-US" sz="2400" dirty="0"/>
              <a:t> </a:t>
            </a:r>
            <a:r>
              <a:rPr lang="en-US" sz="2400" dirty="0" err="1"/>
              <a:t>tracio’r</a:t>
            </a:r>
            <a:r>
              <a:rPr lang="en-US" sz="2400" dirty="0"/>
              <a:t> </a:t>
            </a:r>
            <a:r>
              <a:rPr lang="en-US" sz="2400" dirty="0" err="1"/>
              <a:t>cynnydd</a:t>
            </a:r>
            <a:endParaRPr lang="en-US" sz="2400" dirty="0"/>
          </a:p>
          <a:p>
            <a:pPr marL="342900" indent="-342900">
              <a:buFont typeface="Arial" charset="0"/>
              <a:buChar char="•"/>
              <a:defRPr/>
            </a:pPr>
            <a:r>
              <a:rPr lang="en-US" sz="2400" dirty="0" err="1"/>
              <a:t>Amlinellwch</a:t>
            </a:r>
            <a:r>
              <a:rPr lang="en-US" sz="2400" dirty="0"/>
              <a:t> y </a:t>
            </a:r>
            <a:r>
              <a:rPr lang="en-US" sz="2400" dirty="0" err="1"/>
              <a:t>targedau</a:t>
            </a:r>
            <a:r>
              <a:rPr lang="en-US" sz="2400" dirty="0"/>
              <a:t> </a:t>
            </a:r>
            <a:r>
              <a:rPr lang="en-US" sz="2400" dirty="0" err="1"/>
              <a:t>ar</a:t>
            </a:r>
            <a:r>
              <a:rPr lang="en-US" sz="2400" dirty="0"/>
              <a:t> </a:t>
            </a:r>
            <a:r>
              <a:rPr lang="en-US" sz="2400" dirty="0" err="1"/>
              <a:t>ddiwedd</a:t>
            </a:r>
            <a:r>
              <a:rPr lang="en-US" sz="2400" dirty="0"/>
              <a:t> y </a:t>
            </a:r>
            <a:r>
              <a:rPr lang="en-US" sz="2400" dirty="0" err="1"/>
              <a:t>cyfnod</a:t>
            </a:r>
            <a:r>
              <a:rPr lang="en-US" sz="2400" dirty="0"/>
              <a:t> </a:t>
            </a:r>
            <a:r>
              <a:rPr lang="en-US" sz="2400" dirty="0" err="1"/>
              <a:t>dysgu</a:t>
            </a:r>
            <a:endParaRPr lang="en-US" sz="2400" dirty="0"/>
          </a:p>
        </p:txBody>
      </p:sp>
      <p:pic>
        <p:nvPicPr>
          <p:cNvPr id="20484"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86882" y="4234608"/>
            <a:ext cx="3881438" cy="218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6"/>
          <p:cNvPicPr>
            <a:picLocks noChangeAspect="1"/>
          </p:cNvPicPr>
          <p:nvPr/>
        </p:nvPicPr>
        <p:blipFill>
          <a:blip r:embed="rId3">
            <a:alphaModFix amt="60000"/>
            <a:extLst>
              <a:ext uri="{28A0092B-C50C-407E-A947-70E740481C1C}">
                <a14:useLocalDpi xmlns:a14="http://schemas.microsoft.com/office/drawing/2010/main" val="0"/>
              </a:ext>
            </a:extLst>
          </a:blip>
          <a:srcRect/>
          <a:stretch>
            <a:fillRect/>
          </a:stretch>
        </p:blipFill>
        <p:spPr bwMode="auto">
          <a:xfrm>
            <a:off x="9036050" y="4191020"/>
            <a:ext cx="2763837" cy="2292350"/>
          </a:xfrm>
          <a:prstGeom prst="rect">
            <a:avLst/>
          </a:prstGeom>
          <a:noFill/>
          <a:ln>
            <a:noFill/>
          </a:ln>
          <a:extLst>
            <a:ext uri="{909E8E84-426E-40DD-AFC4-6F175D3DCCD1}">
              <a14:hiddenFill xmlns:a14="http://schemas.microsoft.com/office/drawing/2010/main">
                <a:solidFill>
                  <a:srgbClr val="FFFFFF">
                    <a:alpha val="60001"/>
                  </a:srgbClr>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6" name="Picture 7"/>
          <p:cNvPicPr>
            <a:picLocks noChangeAspect="1"/>
          </p:cNvPicPr>
          <p:nvPr/>
        </p:nvPicPr>
        <p:blipFill>
          <a:blip r:embed="rId4">
            <a:extLst>
              <a:ext uri="{28A0092B-C50C-407E-A947-70E740481C1C}">
                <a14:useLocalDpi xmlns:a14="http://schemas.microsoft.com/office/drawing/2010/main" val="0"/>
              </a:ext>
            </a:extLst>
          </a:blip>
          <a:srcRect l="18811" t="255" r="19188"/>
          <a:stretch>
            <a:fillRect/>
          </a:stretch>
        </p:blipFill>
        <p:spPr bwMode="auto">
          <a:xfrm>
            <a:off x="5221289" y="4281507"/>
            <a:ext cx="2602980" cy="2234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3983596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363" y="0"/>
            <a:ext cx="11353800" cy="1325563"/>
          </a:xfrm>
        </p:spPr>
        <p:txBody>
          <a:bodyPr>
            <a:normAutofit fontScale="90000"/>
          </a:bodyPr>
          <a:lstStyle/>
          <a:p>
            <a:r>
              <a:rPr lang="en-US" dirty="0" smtClean="0"/>
              <a:t>Further information </a:t>
            </a:r>
            <a:r>
              <a:rPr lang="mr-IN" dirty="0" smtClean="0"/>
              <a:t>–</a:t>
            </a:r>
            <a:r>
              <a:rPr lang="en-US" dirty="0" smtClean="0"/>
              <a:t> </a:t>
            </a:r>
            <a:r>
              <a:rPr lang="en-US" dirty="0" err="1" smtClean="0"/>
              <a:t>Gwybodaeth</a:t>
            </a:r>
            <a:r>
              <a:rPr lang="en-US" dirty="0" smtClean="0"/>
              <a:t> </a:t>
            </a:r>
            <a:r>
              <a:rPr lang="en-US" dirty="0" err="1" smtClean="0"/>
              <a:t>pellach</a:t>
            </a:r>
            <a:endParaRPr lang="en-US" dirty="0"/>
          </a:p>
        </p:txBody>
      </p:sp>
      <p:sp>
        <p:nvSpPr>
          <p:cNvPr id="3" name="Content Placeholder 2"/>
          <p:cNvSpPr>
            <a:spLocks noGrp="1"/>
          </p:cNvSpPr>
          <p:nvPr>
            <p:ph idx="1"/>
          </p:nvPr>
        </p:nvSpPr>
        <p:spPr>
          <a:xfrm>
            <a:off x="278363" y="1325562"/>
            <a:ext cx="11534192" cy="4981931"/>
          </a:xfrm>
        </p:spPr>
        <p:txBody>
          <a:bodyPr>
            <a:normAutofit lnSpcReduction="10000"/>
          </a:bodyPr>
          <a:lstStyle/>
          <a:p>
            <a:pPr lvl="0"/>
            <a:r>
              <a:rPr lang="en-GB" dirty="0"/>
              <a:t>You will be given a choice of different class data to focus on (depending on your chosen phase).  You would be expected to consider how they would be able to use links with the wider community as well as other strategies in order to improve the school’s current performance. You would also need to provide justification for any strategies or initiatives chosen.  </a:t>
            </a:r>
            <a:r>
              <a:rPr lang="en-GB" i="1" dirty="0" smtClean="0"/>
              <a:t>Response </a:t>
            </a:r>
            <a:r>
              <a:rPr lang="en-GB" i="1" dirty="0"/>
              <a:t>could be in the form of an essay, report or action plan</a:t>
            </a:r>
            <a:r>
              <a:rPr lang="en-GB" i="1" dirty="0" smtClean="0"/>
              <a:t>.</a:t>
            </a:r>
            <a:endParaRPr lang="en-GB" i="1" dirty="0"/>
          </a:p>
          <a:p>
            <a:r>
              <a:rPr lang="en-GB" dirty="0" err="1" smtClean="0"/>
              <a:t>Byddwch</a:t>
            </a:r>
            <a:r>
              <a:rPr lang="en-GB" dirty="0" smtClean="0"/>
              <a:t> </a:t>
            </a:r>
            <a:r>
              <a:rPr lang="en-GB" dirty="0" err="1"/>
              <a:t>yn</a:t>
            </a:r>
            <a:r>
              <a:rPr lang="en-GB" dirty="0"/>
              <a:t> </a:t>
            </a:r>
            <a:r>
              <a:rPr lang="en-GB" dirty="0" err="1"/>
              <a:t>cael</a:t>
            </a:r>
            <a:r>
              <a:rPr lang="en-GB" dirty="0"/>
              <a:t> </a:t>
            </a:r>
            <a:r>
              <a:rPr lang="en-GB" dirty="0" err="1"/>
              <a:t>dewis</a:t>
            </a:r>
            <a:r>
              <a:rPr lang="en-GB" dirty="0"/>
              <a:t> o </a:t>
            </a:r>
            <a:r>
              <a:rPr lang="en-GB" dirty="0" err="1"/>
              <a:t>ddata</a:t>
            </a:r>
            <a:r>
              <a:rPr lang="en-GB" dirty="0"/>
              <a:t> </a:t>
            </a:r>
            <a:r>
              <a:rPr lang="en-GB" dirty="0" err="1"/>
              <a:t>dosbarth</a:t>
            </a:r>
            <a:r>
              <a:rPr lang="en-GB" dirty="0"/>
              <a:t> </a:t>
            </a:r>
            <a:r>
              <a:rPr lang="en-GB" dirty="0" err="1"/>
              <a:t>gwahanol</a:t>
            </a:r>
            <a:r>
              <a:rPr lang="en-GB" dirty="0"/>
              <a:t> </a:t>
            </a:r>
            <a:r>
              <a:rPr lang="en-GB" dirty="0" err="1"/>
              <a:t>i</a:t>
            </a:r>
            <a:r>
              <a:rPr lang="en-GB" dirty="0"/>
              <a:t> </a:t>
            </a:r>
            <a:r>
              <a:rPr lang="en-GB" dirty="0" err="1"/>
              <a:t>ganolbwyntio</a:t>
            </a:r>
            <a:r>
              <a:rPr lang="en-GB" dirty="0"/>
              <a:t> </a:t>
            </a:r>
            <a:r>
              <a:rPr lang="en-GB" dirty="0" err="1"/>
              <a:t>arno</a:t>
            </a:r>
            <a:r>
              <a:rPr lang="en-GB" dirty="0"/>
              <a:t> (</a:t>
            </a:r>
            <a:r>
              <a:rPr lang="en-GB" dirty="0" err="1"/>
              <a:t>yn</a:t>
            </a:r>
            <a:r>
              <a:rPr lang="en-GB" dirty="0"/>
              <a:t> </a:t>
            </a:r>
            <a:r>
              <a:rPr lang="en-GB" dirty="0" err="1"/>
              <a:t>dibynnu</a:t>
            </a:r>
            <a:r>
              <a:rPr lang="en-GB" dirty="0"/>
              <a:t> </a:t>
            </a:r>
            <a:r>
              <a:rPr lang="en-GB" dirty="0" err="1"/>
              <a:t>ar</a:t>
            </a:r>
            <a:r>
              <a:rPr lang="en-GB" dirty="0"/>
              <a:t> </a:t>
            </a:r>
            <a:r>
              <a:rPr lang="en-GB" dirty="0" err="1"/>
              <a:t>eich</a:t>
            </a:r>
            <a:r>
              <a:rPr lang="en-GB" dirty="0"/>
              <a:t> </a:t>
            </a:r>
            <a:r>
              <a:rPr lang="en-GB" dirty="0" err="1"/>
              <a:t>cyfnod</a:t>
            </a:r>
            <a:r>
              <a:rPr lang="en-GB" dirty="0"/>
              <a:t> </a:t>
            </a:r>
            <a:r>
              <a:rPr lang="en-GB" dirty="0" err="1"/>
              <a:t>dewisol</a:t>
            </a:r>
            <a:r>
              <a:rPr lang="en-GB" dirty="0"/>
              <a:t>). Fe </a:t>
            </a:r>
            <a:r>
              <a:rPr lang="en-GB" dirty="0" err="1"/>
              <a:t>ddisgwylir</a:t>
            </a:r>
            <a:r>
              <a:rPr lang="en-GB" dirty="0"/>
              <a:t> </a:t>
            </a:r>
            <a:r>
              <a:rPr lang="en-GB" dirty="0" err="1"/>
              <a:t>i</a:t>
            </a:r>
            <a:r>
              <a:rPr lang="en-GB" dirty="0"/>
              <a:t> chi </a:t>
            </a:r>
            <a:r>
              <a:rPr lang="en-GB" dirty="0" err="1"/>
              <a:t>ystyried</a:t>
            </a:r>
            <a:r>
              <a:rPr lang="en-GB" dirty="0"/>
              <a:t> </a:t>
            </a:r>
            <a:r>
              <a:rPr lang="en-GB" dirty="0" err="1"/>
              <a:t>sut</a:t>
            </a:r>
            <a:r>
              <a:rPr lang="en-GB" dirty="0"/>
              <a:t> y </a:t>
            </a:r>
            <a:r>
              <a:rPr lang="en-GB" dirty="0" err="1"/>
              <a:t>byddent</a:t>
            </a:r>
            <a:r>
              <a:rPr lang="en-GB" dirty="0"/>
              <a:t> </a:t>
            </a:r>
            <a:r>
              <a:rPr lang="en-GB" dirty="0" err="1"/>
              <a:t>yn</a:t>
            </a:r>
            <a:r>
              <a:rPr lang="en-GB" dirty="0"/>
              <a:t> </a:t>
            </a:r>
            <a:r>
              <a:rPr lang="en-GB" dirty="0" err="1"/>
              <a:t>gallu</a:t>
            </a:r>
            <a:r>
              <a:rPr lang="en-GB" dirty="0"/>
              <a:t> </a:t>
            </a:r>
            <a:r>
              <a:rPr lang="en-GB" dirty="0" err="1"/>
              <a:t>defnyddio</a:t>
            </a:r>
            <a:r>
              <a:rPr lang="en-GB" dirty="0"/>
              <a:t> </a:t>
            </a:r>
            <a:r>
              <a:rPr lang="en-GB" dirty="0" err="1"/>
              <a:t>cysylltiadau</a:t>
            </a:r>
            <a:r>
              <a:rPr lang="en-GB" dirty="0"/>
              <a:t> </a:t>
            </a:r>
            <a:r>
              <a:rPr lang="en-GB" dirty="0" err="1"/>
              <a:t>gyda'r</a:t>
            </a:r>
            <a:r>
              <a:rPr lang="en-GB" dirty="0"/>
              <a:t> </a:t>
            </a:r>
            <a:r>
              <a:rPr lang="en-GB" dirty="0" err="1"/>
              <a:t>gymuned</a:t>
            </a:r>
            <a:r>
              <a:rPr lang="en-GB" dirty="0"/>
              <a:t> </a:t>
            </a:r>
            <a:r>
              <a:rPr lang="en-GB" dirty="0" err="1"/>
              <a:t>ehangach</a:t>
            </a:r>
            <a:r>
              <a:rPr lang="en-GB" dirty="0"/>
              <a:t> </a:t>
            </a:r>
            <a:r>
              <a:rPr lang="en-GB" dirty="0" err="1"/>
              <a:t>yn</a:t>
            </a:r>
            <a:r>
              <a:rPr lang="en-GB" dirty="0"/>
              <a:t> </a:t>
            </a:r>
            <a:r>
              <a:rPr lang="en-GB" dirty="0" err="1"/>
              <a:t>ogystal</a:t>
            </a:r>
            <a:r>
              <a:rPr lang="en-GB" dirty="0"/>
              <a:t> </a:t>
            </a:r>
            <a:r>
              <a:rPr lang="en-GB" dirty="0" err="1"/>
              <a:t>â</a:t>
            </a:r>
            <a:r>
              <a:rPr lang="en-GB" dirty="0"/>
              <a:t> </a:t>
            </a:r>
            <a:r>
              <a:rPr lang="en-GB" dirty="0" err="1"/>
              <a:t>strategaethau</a:t>
            </a:r>
            <a:r>
              <a:rPr lang="en-GB" dirty="0"/>
              <a:t> </a:t>
            </a:r>
            <a:r>
              <a:rPr lang="en-GB" dirty="0" err="1"/>
              <a:t>eraill</a:t>
            </a:r>
            <a:r>
              <a:rPr lang="en-GB" dirty="0"/>
              <a:t> </a:t>
            </a:r>
            <a:r>
              <a:rPr lang="en-GB" dirty="0" err="1"/>
              <a:t>er</a:t>
            </a:r>
            <a:r>
              <a:rPr lang="en-GB" dirty="0"/>
              <a:t> </a:t>
            </a:r>
            <a:r>
              <a:rPr lang="en-GB" dirty="0" err="1"/>
              <a:t>mwyn</a:t>
            </a:r>
            <a:r>
              <a:rPr lang="en-GB" dirty="0"/>
              <a:t> </a:t>
            </a:r>
            <a:r>
              <a:rPr lang="en-GB" dirty="0" err="1"/>
              <a:t>gwella</a:t>
            </a:r>
            <a:r>
              <a:rPr lang="en-GB" dirty="0"/>
              <a:t> </a:t>
            </a:r>
            <a:r>
              <a:rPr lang="en-GB" dirty="0" err="1"/>
              <a:t>perfformiad</a:t>
            </a:r>
            <a:r>
              <a:rPr lang="en-GB" dirty="0"/>
              <a:t> </a:t>
            </a:r>
            <a:r>
              <a:rPr lang="en-GB" dirty="0" err="1"/>
              <a:t>cyfredol</a:t>
            </a:r>
            <a:r>
              <a:rPr lang="en-GB" dirty="0"/>
              <a:t> </a:t>
            </a:r>
            <a:r>
              <a:rPr lang="en-GB" dirty="0" err="1"/>
              <a:t>yr</a:t>
            </a:r>
            <a:r>
              <a:rPr lang="en-GB" dirty="0"/>
              <a:t> </a:t>
            </a:r>
            <a:r>
              <a:rPr lang="en-GB" dirty="0" err="1"/>
              <a:t>ysgol</a:t>
            </a:r>
            <a:r>
              <a:rPr lang="en-GB" dirty="0"/>
              <a:t>. </a:t>
            </a:r>
            <a:r>
              <a:rPr lang="en-GB" dirty="0" err="1"/>
              <a:t>Byddai</a:t>
            </a:r>
            <a:r>
              <a:rPr lang="en-GB" dirty="0"/>
              <a:t> </a:t>
            </a:r>
            <a:r>
              <a:rPr lang="en-GB" dirty="0" err="1"/>
              <a:t>angen</a:t>
            </a:r>
            <a:r>
              <a:rPr lang="en-GB" dirty="0"/>
              <a:t> </a:t>
            </a:r>
            <a:r>
              <a:rPr lang="en-GB" dirty="0" err="1"/>
              <a:t>i</a:t>
            </a:r>
            <a:r>
              <a:rPr lang="en-GB" dirty="0"/>
              <a:t> chi </a:t>
            </a:r>
            <a:r>
              <a:rPr lang="en-GB" dirty="0" err="1"/>
              <a:t>hefyd</a:t>
            </a:r>
            <a:r>
              <a:rPr lang="en-GB" dirty="0"/>
              <a:t> </a:t>
            </a:r>
            <a:r>
              <a:rPr lang="en-GB" dirty="0" err="1"/>
              <a:t>ddarparu</a:t>
            </a:r>
            <a:r>
              <a:rPr lang="en-GB" dirty="0"/>
              <a:t> </a:t>
            </a:r>
            <a:r>
              <a:rPr lang="en-GB" dirty="0" err="1"/>
              <a:t>cyfiawnhad</a:t>
            </a:r>
            <a:r>
              <a:rPr lang="en-GB" dirty="0"/>
              <a:t> </a:t>
            </a:r>
            <a:r>
              <a:rPr lang="en-GB" dirty="0" err="1"/>
              <a:t>dros</a:t>
            </a:r>
            <a:r>
              <a:rPr lang="en-GB" dirty="0"/>
              <a:t> </a:t>
            </a:r>
            <a:r>
              <a:rPr lang="en-GB" dirty="0" err="1"/>
              <a:t>unrhyw</a:t>
            </a:r>
            <a:r>
              <a:rPr lang="en-GB" dirty="0"/>
              <a:t> </a:t>
            </a:r>
            <a:r>
              <a:rPr lang="en-GB" dirty="0" err="1"/>
              <a:t>strategaethau</a:t>
            </a:r>
            <a:r>
              <a:rPr lang="en-GB" dirty="0"/>
              <a:t> </a:t>
            </a:r>
            <a:r>
              <a:rPr lang="en-GB" dirty="0" err="1"/>
              <a:t>neu</a:t>
            </a:r>
            <a:r>
              <a:rPr lang="en-GB" dirty="0"/>
              <a:t> </a:t>
            </a:r>
            <a:r>
              <a:rPr lang="en-GB" dirty="0" err="1"/>
              <a:t>fentrau</a:t>
            </a:r>
            <a:r>
              <a:rPr lang="en-GB" dirty="0"/>
              <a:t> a </a:t>
            </a:r>
            <a:r>
              <a:rPr lang="en-GB" dirty="0" err="1"/>
              <a:t>ddewiswyd</a:t>
            </a:r>
            <a:r>
              <a:rPr lang="en-GB" dirty="0"/>
              <a:t>. </a:t>
            </a:r>
            <a:r>
              <a:rPr lang="en-GB" i="1" dirty="0" err="1"/>
              <a:t>Gallai</a:t>
            </a:r>
            <a:r>
              <a:rPr lang="en-GB" i="1" dirty="0"/>
              <a:t> </a:t>
            </a:r>
            <a:r>
              <a:rPr lang="en-GB" i="1" dirty="0" err="1"/>
              <a:t>ymateb</a:t>
            </a:r>
            <a:r>
              <a:rPr lang="en-GB" i="1" dirty="0"/>
              <a:t> </a:t>
            </a:r>
            <a:r>
              <a:rPr lang="en-GB" i="1" dirty="0" err="1"/>
              <a:t>fod</a:t>
            </a:r>
            <a:r>
              <a:rPr lang="en-GB" i="1" dirty="0"/>
              <a:t> </a:t>
            </a:r>
            <a:r>
              <a:rPr lang="en-GB" i="1" dirty="0" err="1"/>
              <a:t>ar</a:t>
            </a:r>
            <a:r>
              <a:rPr lang="en-GB" i="1" dirty="0"/>
              <a:t> </a:t>
            </a:r>
            <a:r>
              <a:rPr lang="en-GB" i="1" dirty="0" err="1"/>
              <a:t>ffurf</a:t>
            </a:r>
            <a:r>
              <a:rPr lang="en-GB" i="1" dirty="0"/>
              <a:t> </a:t>
            </a:r>
            <a:r>
              <a:rPr lang="en-GB" i="1" dirty="0" err="1"/>
              <a:t>traethawd</a:t>
            </a:r>
            <a:r>
              <a:rPr lang="en-GB" i="1" dirty="0"/>
              <a:t>, </a:t>
            </a:r>
            <a:r>
              <a:rPr lang="en-GB" i="1" dirty="0" err="1"/>
              <a:t>adroddiad</a:t>
            </a:r>
            <a:r>
              <a:rPr lang="en-GB" i="1" dirty="0"/>
              <a:t> </a:t>
            </a:r>
            <a:r>
              <a:rPr lang="en-GB" i="1" dirty="0" err="1"/>
              <a:t>neu</a:t>
            </a:r>
            <a:r>
              <a:rPr lang="en-GB" i="1" dirty="0"/>
              <a:t> </a:t>
            </a:r>
            <a:r>
              <a:rPr lang="en-GB" i="1" dirty="0" err="1"/>
              <a:t>gynllun</a:t>
            </a:r>
            <a:r>
              <a:rPr lang="en-GB" i="1" dirty="0"/>
              <a:t> </a:t>
            </a:r>
            <a:r>
              <a:rPr lang="en-GB" i="1" dirty="0" err="1"/>
              <a:t>gweithredu</a:t>
            </a:r>
            <a:r>
              <a:rPr lang="en-GB" dirty="0"/>
              <a:t>.</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21078" y="5656756"/>
            <a:ext cx="2170922" cy="1201244"/>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17962" y="5635690"/>
            <a:ext cx="2902986" cy="1222310"/>
          </a:xfrm>
          <a:prstGeom prst="rect">
            <a:avLst/>
          </a:prstGeom>
        </p:spPr>
      </p:pic>
    </p:spTree>
    <p:extLst>
      <p:ext uri="{BB962C8B-B14F-4D97-AF65-F5344CB8AC3E}">
        <p14:creationId xmlns:p14="http://schemas.microsoft.com/office/powerpoint/2010/main" val="646286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More information.. </a:t>
            </a:r>
            <a:r>
              <a:rPr lang="en-US" dirty="0" err="1" smtClean="0"/>
              <a:t>Mwy</a:t>
            </a:r>
            <a:r>
              <a:rPr lang="en-US" dirty="0" smtClean="0"/>
              <a:t> o </a:t>
            </a:r>
            <a:r>
              <a:rPr lang="en-US" dirty="0" err="1" smtClean="0"/>
              <a:t>wybodaeth</a:t>
            </a:r>
            <a:r>
              <a:rPr lang="en-US" dirty="0" smtClean="0"/>
              <a:t>..</a:t>
            </a:r>
            <a:endParaRPr lang="en-US" dirty="0"/>
          </a:p>
        </p:txBody>
      </p:sp>
      <p:sp>
        <p:nvSpPr>
          <p:cNvPr id="3" name="Content Placeholder 2"/>
          <p:cNvSpPr>
            <a:spLocks noGrp="1"/>
          </p:cNvSpPr>
          <p:nvPr>
            <p:ph idx="1"/>
          </p:nvPr>
        </p:nvSpPr>
        <p:spPr>
          <a:xfrm>
            <a:off x="838200" y="1825625"/>
            <a:ext cx="10515600" cy="4351338"/>
          </a:xfrm>
        </p:spPr>
        <p:txBody>
          <a:bodyPr>
            <a:normAutofit fontScale="92500"/>
          </a:bodyPr>
          <a:lstStyle/>
          <a:p>
            <a:r>
              <a:rPr lang="en-GB" dirty="0" smtClean="0"/>
              <a:t>Within </a:t>
            </a:r>
            <a:r>
              <a:rPr lang="en-GB" dirty="0"/>
              <a:t>your group each member will decide some areas to focus on, based on the specific individual learners that you have identified that you will </a:t>
            </a:r>
            <a:r>
              <a:rPr lang="en-GB" dirty="0" smtClean="0"/>
              <a:t>work on : Mathematics</a:t>
            </a:r>
            <a:r>
              <a:rPr lang="en-GB" dirty="0"/>
              <a:t>, English, Personal and Social Development, Welsh, Gender, Free school meals (poverty), ALN, EAL</a:t>
            </a:r>
          </a:p>
          <a:p>
            <a:r>
              <a:rPr lang="en-GB" b="1" dirty="0"/>
              <a:t>Your individual presentation should not exceed 4 minutes per member</a:t>
            </a:r>
            <a:r>
              <a:rPr lang="en-GB" b="1" dirty="0" smtClean="0"/>
              <a:t>.</a:t>
            </a:r>
          </a:p>
          <a:p>
            <a:r>
              <a:rPr lang="en-GB" dirty="0" err="1"/>
              <a:t>Yn</a:t>
            </a:r>
            <a:r>
              <a:rPr lang="en-GB" dirty="0"/>
              <a:t> </a:t>
            </a:r>
            <a:r>
              <a:rPr lang="en-GB" dirty="0" err="1"/>
              <a:t>eich</a:t>
            </a:r>
            <a:r>
              <a:rPr lang="en-GB" dirty="0"/>
              <a:t> </a:t>
            </a:r>
            <a:r>
              <a:rPr lang="en-GB" dirty="0" err="1"/>
              <a:t>grŵp</a:t>
            </a:r>
            <a:r>
              <a:rPr lang="en-GB" dirty="0"/>
              <a:t> </a:t>
            </a:r>
            <a:r>
              <a:rPr lang="en-GB" dirty="0" err="1"/>
              <a:t>bydd</a:t>
            </a:r>
            <a:r>
              <a:rPr lang="en-GB" dirty="0"/>
              <a:t> </a:t>
            </a:r>
            <a:r>
              <a:rPr lang="en-GB" dirty="0" err="1"/>
              <a:t>pob</a:t>
            </a:r>
            <a:r>
              <a:rPr lang="en-GB" dirty="0"/>
              <a:t> </a:t>
            </a:r>
            <a:r>
              <a:rPr lang="en-GB" dirty="0" err="1"/>
              <a:t>aelod</a:t>
            </a:r>
            <a:r>
              <a:rPr lang="en-GB" dirty="0"/>
              <a:t> </a:t>
            </a:r>
            <a:r>
              <a:rPr lang="en-GB" dirty="0" err="1"/>
              <a:t>yn</a:t>
            </a:r>
            <a:r>
              <a:rPr lang="en-GB" dirty="0"/>
              <a:t> </a:t>
            </a:r>
            <a:r>
              <a:rPr lang="en-GB" dirty="0" err="1"/>
              <a:t>penderfynu</a:t>
            </a:r>
            <a:r>
              <a:rPr lang="en-GB" dirty="0"/>
              <a:t> </a:t>
            </a:r>
            <a:r>
              <a:rPr lang="en-GB" dirty="0" err="1"/>
              <a:t>ar</a:t>
            </a:r>
            <a:r>
              <a:rPr lang="en-GB" dirty="0"/>
              <a:t> rai </a:t>
            </a:r>
            <a:r>
              <a:rPr lang="en-GB" dirty="0" err="1"/>
              <a:t>meysydd</a:t>
            </a:r>
            <a:r>
              <a:rPr lang="en-GB" dirty="0"/>
              <a:t> </a:t>
            </a:r>
            <a:r>
              <a:rPr lang="en-GB" dirty="0" err="1"/>
              <a:t>i</a:t>
            </a:r>
            <a:r>
              <a:rPr lang="en-GB" dirty="0"/>
              <a:t> </a:t>
            </a:r>
            <a:r>
              <a:rPr lang="en-GB" dirty="0" err="1"/>
              <a:t>ganolbwyntio</a:t>
            </a:r>
            <a:r>
              <a:rPr lang="en-GB" dirty="0"/>
              <a:t> </a:t>
            </a:r>
            <a:r>
              <a:rPr lang="en-GB" dirty="0" err="1"/>
              <a:t>arnynt</a:t>
            </a:r>
            <a:r>
              <a:rPr lang="en-GB" dirty="0"/>
              <a:t>, </a:t>
            </a:r>
            <a:r>
              <a:rPr lang="en-GB" dirty="0" err="1"/>
              <a:t>yn</a:t>
            </a:r>
            <a:r>
              <a:rPr lang="en-GB" dirty="0"/>
              <a:t> </a:t>
            </a:r>
            <a:r>
              <a:rPr lang="en-GB" dirty="0" err="1"/>
              <a:t>seiliedig</a:t>
            </a:r>
            <a:r>
              <a:rPr lang="en-GB" dirty="0"/>
              <a:t> </a:t>
            </a:r>
            <a:r>
              <a:rPr lang="en-GB" dirty="0" err="1"/>
              <a:t>ar</a:t>
            </a:r>
            <a:r>
              <a:rPr lang="en-GB" dirty="0"/>
              <a:t> y </a:t>
            </a:r>
            <a:r>
              <a:rPr lang="en-GB" dirty="0" err="1"/>
              <a:t>dysgwyr</a:t>
            </a:r>
            <a:r>
              <a:rPr lang="en-GB" dirty="0"/>
              <a:t> </a:t>
            </a:r>
            <a:r>
              <a:rPr lang="en-GB" dirty="0" err="1"/>
              <a:t>unigol</a:t>
            </a:r>
            <a:r>
              <a:rPr lang="en-GB" dirty="0"/>
              <a:t> </a:t>
            </a:r>
            <a:r>
              <a:rPr lang="en-GB" dirty="0" err="1"/>
              <a:t>penodol</a:t>
            </a:r>
            <a:r>
              <a:rPr lang="en-GB" dirty="0"/>
              <a:t> </a:t>
            </a:r>
            <a:r>
              <a:rPr lang="en-GB" dirty="0" err="1"/>
              <a:t>rydych</a:t>
            </a:r>
            <a:r>
              <a:rPr lang="en-GB" dirty="0"/>
              <a:t> chi </a:t>
            </a:r>
            <a:r>
              <a:rPr lang="en-GB" dirty="0" err="1"/>
              <a:t>wedi</a:t>
            </a:r>
            <a:r>
              <a:rPr lang="en-GB" dirty="0"/>
              <a:t> </a:t>
            </a:r>
            <a:r>
              <a:rPr lang="en-GB" dirty="0" err="1"/>
              <a:t>nodi</a:t>
            </a:r>
            <a:r>
              <a:rPr lang="en-GB" dirty="0"/>
              <a:t> y </a:t>
            </a:r>
            <a:r>
              <a:rPr lang="en-GB" dirty="0" err="1"/>
              <a:t>byddwch</a:t>
            </a:r>
            <a:r>
              <a:rPr lang="en-GB" dirty="0"/>
              <a:t> </a:t>
            </a:r>
            <a:r>
              <a:rPr lang="en-GB" dirty="0" err="1"/>
              <a:t>yn</a:t>
            </a:r>
            <a:r>
              <a:rPr lang="en-GB" dirty="0"/>
              <a:t> </a:t>
            </a:r>
            <a:r>
              <a:rPr lang="en-GB" dirty="0" err="1" smtClean="0"/>
              <a:t>gweithio</a:t>
            </a:r>
            <a:r>
              <a:rPr lang="en-GB" dirty="0" smtClean="0"/>
              <a:t> </a:t>
            </a:r>
            <a:r>
              <a:rPr lang="en-GB" dirty="0" err="1" smtClean="0"/>
              <a:t>ar</a:t>
            </a:r>
            <a:r>
              <a:rPr lang="en-GB" dirty="0" smtClean="0"/>
              <a:t>: </a:t>
            </a:r>
            <a:r>
              <a:rPr lang="en-GB" i="1" dirty="0" err="1" smtClean="0"/>
              <a:t>Mathemateg</a:t>
            </a:r>
            <a:r>
              <a:rPr lang="en-GB" i="1" dirty="0"/>
              <a:t>, </a:t>
            </a:r>
            <a:r>
              <a:rPr lang="en-GB" i="1" dirty="0" err="1"/>
              <a:t>Saesneg</a:t>
            </a:r>
            <a:r>
              <a:rPr lang="en-GB" i="1" dirty="0"/>
              <a:t>, </a:t>
            </a:r>
            <a:r>
              <a:rPr lang="en-GB" i="1" dirty="0" err="1"/>
              <a:t>Datblygiad</a:t>
            </a:r>
            <a:r>
              <a:rPr lang="en-GB" i="1" dirty="0"/>
              <a:t> </a:t>
            </a:r>
            <a:r>
              <a:rPr lang="en-GB" i="1" dirty="0" err="1"/>
              <a:t>Personol</a:t>
            </a:r>
            <a:r>
              <a:rPr lang="en-GB" i="1" dirty="0"/>
              <a:t> a </a:t>
            </a:r>
            <a:r>
              <a:rPr lang="en-GB" i="1" dirty="0" err="1"/>
              <a:t>Chymdeithasol</a:t>
            </a:r>
            <a:r>
              <a:rPr lang="en-GB" i="1" dirty="0"/>
              <a:t>, </a:t>
            </a:r>
            <a:r>
              <a:rPr lang="en-GB" i="1" dirty="0" err="1"/>
              <a:t>Cymraeg</a:t>
            </a:r>
            <a:r>
              <a:rPr lang="en-GB" i="1" dirty="0"/>
              <a:t>, </a:t>
            </a:r>
            <a:r>
              <a:rPr lang="en-GB" i="1" dirty="0" err="1"/>
              <a:t>Rhyw</a:t>
            </a:r>
            <a:r>
              <a:rPr lang="en-GB" i="1" dirty="0"/>
              <a:t>, </a:t>
            </a:r>
            <a:r>
              <a:rPr lang="en-GB" i="1" dirty="0" err="1"/>
              <a:t>Cinio</a:t>
            </a:r>
            <a:r>
              <a:rPr lang="en-GB" i="1" dirty="0"/>
              <a:t> </a:t>
            </a:r>
            <a:r>
              <a:rPr lang="en-GB" i="1" dirty="0" err="1"/>
              <a:t>ysgol</a:t>
            </a:r>
            <a:r>
              <a:rPr lang="en-GB" i="1" dirty="0"/>
              <a:t> am </a:t>
            </a:r>
            <a:r>
              <a:rPr lang="en-GB" i="1" dirty="0" err="1"/>
              <a:t>Ddim</a:t>
            </a:r>
            <a:r>
              <a:rPr lang="en-GB" i="1" dirty="0"/>
              <a:t> (</a:t>
            </a:r>
            <a:r>
              <a:rPr lang="en-GB" i="1" dirty="0" err="1"/>
              <a:t>tlodi</a:t>
            </a:r>
            <a:r>
              <a:rPr lang="en-GB" i="1" dirty="0"/>
              <a:t>), ADY, </a:t>
            </a:r>
            <a:r>
              <a:rPr lang="en-GB" i="1" dirty="0" smtClean="0"/>
              <a:t>SIY</a:t>
            </a:r>
          </a:p>
          <a:p>
            <a:r>
              <a:rPr lang="en-GB" dirty="0" smtClean="0"/>
              <a:t>Ni </a:t>
            </a:r>
            <a:r>
              <a:rPr lang="en-GB" dirty="0" err="1" smtClean="0"/>
              <a:t>ddylai</a:t>
            </a:r>
            <a:r>
              <a:rPr lang="en-GB" dirty="0" smtClean="0"/>
              <a:t> </a:t>
            </a:r>
            <a:r>
              <a:rPr lang="en-GB" dirty="0" err="1"/>
              <a:t>eich</a:t>
            </a:r>
            <a:r>
              <a:rPr lang="en-GB" dirty="0"/>
              <a:t> </a:t>
            </a:r>
            <a:r>
              <a:rPr lang="en-GB" dirty="0" err="1"/>
              <a:t>cyflwyniad</a:t>
            </a:r>
            <a:r>
              <a:rPr lang="en-GB" dirty="0"/>
              <a:t> </a:t>
            </a:r>
            <a:r>
              <a:rPr lang="en-GB" dirty="0" err="1"/>
              <a:t>unigol</a:t>
            </a:r>
            <a:r>
              <a:rPr lang="en-GB" dirty="0"/>
              <a:t> </a:t>
            </a:r>
            <a:r>
              <a:rPr lang="en-GB" dirty="0" err="1"/>
              <a:t>fod</a:t>
            </a:r>
            <a:r>
              <a:rPr lang="en-GB" dirty="0"/>
              <a:t> </a:t>
            </a:r>
            <a:r>
              <a:rPr lang="en-GB" dirty="0" err="1"/>
              <a:t>yn</a:t>
            </a:r>
            <a:r>
              <a:rPr lang="en-GB" dirty="0"/>
              <a:t> </a:t>
            </a:r>
            <a:r>
              <a:rPr lang="en-GB" dirty="0" err="1"/>
              <a:t>fwy</a:t>
            </a:r>
            <a:r>
              <a:rPr lang="en-GB" dirty="0"/>
              <a:t> </a:t>
            </a:r>
            <a:r>
              <a:rPr lang="en-GB" dirty="0" err="1"/>
              <a:t>na</a:t>
            </a:r>
            <a:r>
              <a:rPr lang="en-GB" dirty="0"/>
              <a:t> 4 </a:t>
            </a:r>
            <a:r>
              <a:rPr lang="en-GB" dirty="0" err="1"/>
              <a:t>munud</a:t>
            </a:r>
            <a:r>
              <a:rPr lang="en-GB" dirty="0"/>
              <a:t> </a:t>
            </a:r>
            <a:r>
              <a:rPr lang="en-GB" dirty="0" err="1" smtClean="0"/>
              <a:t>i</a:t>
            </a:r>
            <a:r>
              <a:rPr lang="en-GB" dirty="0" smtClean="0"/>
              <a:t> bob </a:t>
            </a:r>
            <a:r>
              <a:rPr lang="en-GB" dirty="0" err="1"/>
              <a:t>aelod</a:t>
            </a:r>
            <a:r>
              <a:rPr lang="en-GB" dirty="0"/>
              <a:t>.</a:t>
            </a:r>
            <a:endParaRPr lang="en-GB" dirty="0"/>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21078" y="5656756"/>
            <a:ext cx="2170922" cy="1201244"/>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17962" y="5635690"/>
            <a:ext cx="2902986" cy="1222310"/>
          </a:xfrm>
          <a:prstGeom prst="rect">
            <a:avLst/>
          </a:prstGeom>
        </p:spPr>
      </p:pic>
    </p:spTree>
    <p:extLst>
      <p:ext uri="{BB962C8B-B14F-4D97-AF65-F5344CB8AC3E}">
        <p14:creationId xmlns:p14="http://schemas.microsoft.com/office/powerpoint/2010/main" val="18948615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Y DATA - The DATA</a:t>
            </a:r>
            <a:endParaRPr lang="en-US" dirty="0"/>
          </a:p>
        </p:txBody>
      </p:sp>
      <p:sp>
        <p:nvSpPr>
          <p:cNvPr id="3" name="Content Placeholder 2"/>
          <p:cNvSpPr>
            <a:spLocks noGrp="1"/>
          </p:cNvSpPr>
          <p:nvPr>
            <p:ph idx="1"/>
          </p:nvPr>
        </p:nvSpPr>
        <p:spPr/>
        <p:txBody>
          <a:bodyPr/>
          <a:lstStyle/>
          <a:p>
            <a:r>
              <a:rPr lang="en-US" dirty="0" err="1" smtClean="0"/>
              <a:t>Dewch</a:t>
            </a:r>
            <a:r>
              <a:rPr lang="en-US" dirty="0" smtClean="0"/>
              <a:t> </a:t>
            </a:r>
            <a:r>
              <a:rPr lang="en-US" dirty="0" err="1" smtClean="0"/>
              <a:t>i</a:t>
            </a:r>
            <a:r>
              <a:rPr lang="en-US" dirty="0" smtClean="0"/>
              <a:t> </a:t>
            </a:r>
            <a:r>
              <a:rPr lang="en-US" dirty="0" err="1" smtClean="0"/>
              <a:t>ni</a:t>
            </a:r>
            <a:r>
              <a:rPr lang="en-US" dirty="0" smtClean="0"/>
              <a:t> weld y data </a:t>
            </a:r>
            <a:r>
              <a:rPr lang="mr-IN" dirty="0" smtClean="0"/>
              <a:t>–</a:t>
            </a:r>
            <a:r>
              <a:rPr lang="en-US" dirty="0" smtClean="0"/>
              <a:t> Lets look at the data</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22710" y="2558993"/>
            <a:ext cx="7769290" cy="4299007"/>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1631" y="5635690"/>
            <a:ext cx="2902986" cy="1222310"/>
          </a:xfrm>
          <a:prstGeom prst="rect">
            <a:avLst/>
          </a:prstGeom>
        </p:spPr>
      </p:pic>
    </p:spTree>
    <p:extLst>
      <p:ext uri="{BB962C8B-B14F-4D97-AF65-F5344CB8AC3E}">
        <p14:creationId xmlns:p14="http://schemas.microsoft.com/office/powerpoint/2010/main" val="629466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0162" y="0"/>
            <a:ext cx="10515600" cy="1325563"/>
          </a:xfrm>
        </p:spPr>
        <p:txBody>
          <a:bodyPr/>
          <a:lstStyle/>
          <a:p>
            <a:r>
              <a:rPr lang="en-US" dirty="0" smtClean="0"/>
              <a:t>TIPS</a:t>
            </a:r>
            <a:endParaRPr lang="en-US" dirty="0"/>
          </a:p>
        </p:txBody>
      </p:sp>
      <p:sp>
        <p:nvSpPr>
          <p:cNvPr id="3" name="Content Placeholder 2"/>
          <p:cNvSpPr>
            <a:spLocks noGrp="1"/>
          </p:cNvSpPr>
          <p:nvPr>
            <p:ph idx="1"/>
          </p:nvPr>
        </p:nvSpPr>
        <p:spPr>
          <a:xfrm>
            <a:off x="560162" y="1097836"/>
            <a:ext cx="11631838" cy="4967061"/>
          </a:xfrm>
        </p:spPr>
        <p:txBody>
          <a:bodyPr>
            <a:normAutofit/>
          </a:bodyPr>
          <a:lstStyle/>
          <a:p>
            <a:r>
              <a:rPr lang="en-US" dirty="0" smtClean="0"/>
              <a:t>Use what you have researched from ECAD6001</a:t>
            </a:r>
          </a:p>
          <a:p>
            <a:r>
              <a:rPr lang="en-US" dirty="0" err="1" smtClean="0"/>
              <a:t>Defnyddiwch</a:t>
            </a:r>
            <a:r>
              <a:rPr lang="en-US" dirty="0" smtClean="0"/>
              <a:t> </a:t>
            </a:r>
            <a:r>
              <a:rPr lang="en-US" dirty="0" err="1" smtClean="0"/>
              <a:t>beth</a:t>
            </a:r>
            <a:r>
              <a:rPr lang="en-US" dirty="0" smtClean="0"/>
              <a:t> </a:t>
            </a:r>
            <a:r>
              <a:rPr lang="en-US" dirty="0" err="1" smtClean="0"/>
              <a:t>i</a:t>
            </a:r>
            <a:r>
              <a:rPr lang="en-US" dirty="0" smtClean="0"/>
              <a:t> chi </a:t>
            </a:r>
            <a:r>
              <a:rPr lang="en-US" dirty="0" err="1" smtClean="0"/>
              <a:t>ymchwilio</a:t>
            </a:r>
            <a:r>
              <a:rPr lang="en-US" dirty="0" smtClean="0"/>
              <a:t> o ECAD6001C</a:t>
            </a:r>
            <a:endParaRPr lang="en-US" dirty="0"/>
          </a:p>
          <a:p>
            <a:r>
              <a:rPr lang="en-US" dirty="0" smtClean="0">
                <a:solidFill>
                  <a:srgbClr val="00B0F0"/>
                </a:solidFill>
              </a:rPr>
              <a:t>Consider using creating your own charts from the data</a:t>
            </a:r>
          </a:p>
          <a:p>
            <a:r>
              <a:rPr lang="en-US" dirty="0" err="1" smtClean="0">
                <a:solidFill>
                  <a:srgbClr val="00B0F0"/>
                </a:solidFill>
              </a:rPr>
              <a:t>Ystyriwch</a:t>
            </a:r>
            <a:r>
              <a:rPr lang="en-US" dirty="0" smtClean="0">
                <a:solidFill>
                  <a:srgbClr val="00B0F0"/>
                </a:solidFill>
              </a:rPr>
              <a:t> </a:t>
            </a:r>
            <a:r>
              <a:rPr lang="en-US" dirty="0" err="1" smtClean="0">
                <a:solidFill>
                  <a:srgbClr val="00B0F0"/>
                </a:solidFill>
              </a:rPr>
              <a:t>creu</a:t>
            </a:r>
            <a:r>
              <a:rPr lang="en-US" dirty="0" smtClean="0">
                <a:solidFill>
                  <a:srgbClr val="00B0F0"/>
                </a:solidFill>
              </a:rPr>
              <a:t> </a:t>
            </a:r>
            <a:r>
              <a:rPr lang="en-US" dirty="0" err="1" smtClean="0">
                <a:solidFill>
                  <a:srgbClr val="00B0F0"/>
                </a:solidFill>
              </a:rPr>
              <a:t>siartiau</a:t>
            </a:r>
            <a:r>
              <a:rPr lang="en-US" dirty="0" smtClean="0">
                <a:solidFill>
                  <a:srgbClr val="00B0F0"/>
                </a:solidFill>
              </a:rPr>
              <a:t> </a:t>
            </a:r>
            <a:r>
              <a:rPr lang="en-US" dirty="0" err="1" smtClean="0">
                <a:solidFill>
                  <a:srgbClr val="00B0F0"/>
                </a:solidFill>
              </a:rPr>
              <a:t>eich</a:t>
            </a:r>
            <a:r>
              <a:rPr lang="en-US" dirty="0" smtClean="0">
                <a:solidFill>
                  <a:srgbClr val="00B0F0"/>
                </a:solidFill>
              </a:rPr>
              <a:t> </a:t>
            </a:r>
            <a:r>
              <a:rPr lang="en-US" dirty="0" err="1" smtClean="0">
                <a:solidFill>
                  <a:srgbClr val="00B0F0"/>
                </a:solidFill>
              </a:rPr>
              <a:t>hun</a:t>
            </a:r>
            <a:r>
              <a:rPr lang="en-US" dirty="0" smtClean="0">
                <a:solidFill>
                  <a:srgbClr val="00B0F0"/>
                </a:solidFill>
              </a:rPr>
              <a:t> </a:t>
            </a:r>
            <a:r>
              <a:rPr lang="en-US" dirty="0" err="1" smtClean="0">
                <a:solidFill>
                  <a:srgbClr val="00B0F0"/>
                </a:solidFill>
              </a:rPr>
              <a:t>o’r</a:t>
            </a:r>
            <a:r>
              <a:rPr lang="en-US" dirty="0" smtClean="0">
                <a:solidFill>
                  <a:srgbClr val="00B0F0"/>
                </a:solidFill>
              </a:rPr>
              <a:t> data</a:t>
            </a:r>
            <a:endParaRPr lang="en-US" dirty="0">
              <a:solidFill>
                <a:srgbClr val="00B0F0"/>
              </a:solidFill>
            </a:endParaRPr>
          </a:p>
          <a:p>
            <a:r>
              <a:rPr lang="en-US" dirty="0" smtClean="0">
                <a:solidFill>
                  <a:schemeClr val="accent5">
                    <a:lumMod val="40000"/>
                    <a:lumOff val="60000"/>
                  </a:schemeClr>
                </a:solidFill>
              </a:rPr>
              <a:t>Timescales for strategies </a:t>
            </a:r>
            <a:r>
              <a:rPr lang="mr-IN" dirty="0" smtClean="0">
                <a:solidFill>
                  <a:schemeClr val="accent5">
                    <a:lumMod val="40000"/>
                    <a:lumOff val="60000"/>
                  </a:schemeClr>
                </a:solidFill>
              </a:rPr>
              <a:t>–</a:t>
            </a:r>
            <a:r>
              <a:rPr lang="en-US" dirty="0" smtClean="0">
                <a:solidFill>
                  <a:schemeClr val="accent5">
                    <a:lumMod val="40000"/>
                    <a:lumOff val="60000"/>
                  </a:schemeClr>
                </a:solidFill>
              </a:rPr>
              <a:t> School Development Plan</a:t>
            </a:r>
          </a:p>
          <a:p>
            <a:r>
              <a:rPr lang="en-US" dirty="0" err="1" smtClean="0">
                <a:solidFill>
                  <a:schemeClr val="accent5">
                    <a:lumMod val="40000"/>
                    <a:lumOff val="60000"/>
                  </a:schemeClr>
                </a:solidFill>
              </a:rPr>
              <a:t>Llinell</a:t>
            </a:r>
            <a:r>
              <a:rPr lang="en-US" dirty="0" smtClean="0">
                <a:solidFill>
                  <a:schemeClr val="accent5">
                    <a:lumMod val="40000"/>
                    <a:lumOff val="60000"/>
                  </a:schemeClr>
                </a:solidFill>
              </a:rPr>
              <a:t> </a:t>
            </a:r>
            <a:r>
              <a:rPr lang="en-US" dirty="0" err="1" smtClean="0">
                <a:solidFill>
                  <a:schemeClr val="accent5">
                    <a:lumMod val="40000"/>
                    <a:lumOff val="60000"/>
                  </a:schemeClr>
                </a:solidFill>
              </a:rPr>
              <a:t>amser</a:t>
            </a:r>
            <a:r>
              <a:rPr lang="en-US" dirty="0" smtClean="0">
                <a:solidFill>
                  <a:schemeClr val="accent5">
                    <a:lumMod val="40000"/>
                    <a:lumOff val="60000"/>
                  </a:schemeClr>
                </a:solidFill>
              </a:rPr>
              <a:t> </a:t>
            </a:r>
            <a:r>
              <a:rPr lang="en-US" dirty="0" err="1" smtClean="0">
                <a:solidFill>
                  <a:schemeClr val="accent5">
                    <a:lumMod val="40000"/>
                    <a:lumOff val="60000"/>
                  </a:schemeClr>
                </a:solidFill>
              </a:rPr>
              <a:t>ar</a:t>
            </a:r>
            <a:r>
              <a:rPr lang="en-US" dirty="0" smtClean="0">
                <a:solidFill>
                  <a:schemeClr val="accent5">
                    <a:lumMod val="40000"/>
                    <a:lumOff val="60000"/>
                  </a:schemeClr>
                </a:solidFill>
              </a:rPr>
              <a:t> </a:t>
            </a:r>
            <a:r>
              <a:rPr lang="en-US" dirty="0" err="1" smtClean="0">
                <a:solidFill>
                  <a:schemeClr val="accent5">
                    <a:lumMod val="40000"/>
                    <a:lumOff val="60000"/>
                  </a:schemeClr>
                </a:solidFill>
              </a:rPr>
              <a:t>gyfer</a:t>
            </a:r>
            <a:r>
              <a:rPr lang="en-US" dirty="0" smtClean="0">
                <a:solidFill>
                  <a:schemeClr val="accent5">
                    <a:lumMod val="40000"/>
                    <a:lumOff val="60000"/>
                  </a:schemeClr>
                </a:solidFill>
              </a:rPr>
              <a:t> </a:t>
            </a:r>
            <a:r>
              <a:rPr lang="en-US" dirty="0" err="1" smtClean="0">
                <a:solidFill>
                  <a:schemeClr val="accent5">
                    <a:lumMod val="40000"/>
                    <a:lumOff val="60000"/>
                  </a:schemeClr>
                </a:solidFill>
              </a:rPr>
              <a:t>strategaethau</a:t>
            </a:r>
            <a:r>
              <a:rPr lang="en-US" dirty="0" smtClean="0">
                <a:solidFill>
                  <a:schemeClr val="accent5">
                    <a:lumMod val="40000"/>
                    <a:lumOff val="60000"/>
                  </a:schemeClr>
                </a:solidFill>
              </a:rPr>
              <a:t> </a:t>
            </a:r>
            <a:r>
              <a:rPr lang="mr-IN" dirty="0" smtClean="0">
                <a:solidFill>
                  <a:schemeClr val="accent5">
                    <a:lumMod val="40000"/>
                    <a:lumOff val="60000"/>
                  </a:schemeClr>
                </a:solidFill>
              </a:rPr>
              <a:t>–</a:t>
            </a:r>
            <a:r>
              <a:rPr lang="en-US" dirty="0" smtClean="0">
                <a:solidFill>
                  <a:schemeClr val="accent5">
                    <a:lumMod val="40000"/>
                    <a:lumOff val="60000"/>
                  </a:schemeClr>
                </a:solidFill>
              </a:rPr>
              <a:t> </a:t>
            </a:r>
            <a:r>
              <a:rPr lang="en-US" dirty="0" err="1" smtClean="0">
                <a:solidFill>
                  <a:schemeClr val="accent5">
                    <a:lumMod val="40000"/>
                    <a:lumOff val="60000"/>
                  </a:schemeClr>
                </a:solidFill>
              </a:rPr>
              <a:t>Cynllun</a:t>
            </a:r>
            <a:r>
              <a:rPr lang="en-US" dirty="0" smtClean="0">
                <a:solidFill>
                  <a:schemeClr val="accent5">
                    <a:lumMod val="40000"/>
                    <a:lumOff val="60000"/>
                  </a:schemeClr>
                </a:solidFill>
              </a:rPr>
              <a:t> </a:t>
            </a:r>
            <a:r>
              <a:rPr lang="en-US" dirty="0" err="1" smtClean="0">
                <a:solidFill>
                  <a:schemeClr val="accent5">
                    <a:lumMod val="40000"/>
                    <a:lumOff val="60000"/>
                  </a:schemeClr>
                </a:solidFill>
              </a:rPr>
              <a:t>Datblygu</a:t>
            </a:r>
            <a:r>
              <a:rPr lang="en-US" dirty="0" smtClean="0">
                <a:solidFill>
                  <a:schemeClr val="accent5">
                    <a:lumMod val="40000"/>
                    <a:lumOff val="60000"/>
                  </a:schemeClr>
                </a:solidFill>
              </a:rPr>
              <a:t> </a:t>
            </a:r>
            <a:r>
              <a:rPr lang="en-US" dirty="0" err="1" smtClean="0">
                <a:solidFill>
                  <a:schemeClr val="accent5">
                    <a:lumMod val="40000"/>
                    <a:lumOff val="60000"/>
                  </a:schemeClr>
                </a:solidFill>
              </a:rPr>
              <a:t>Ysgol</a:t>
            </a:r>
            <a:endParaRPr lang="en-US" dirty="0">
              <a:solidFill>
                <a:schemeClr val="accent5">
                  <a:lumMod val="40000"/>
                  <a:lumOff val="60000"/>
                </a:schemeClr>
              </a:solidFill>
            </a:endParaRPr>
          </a:p>
          <a:p>
            <a:r>
              <a:rPr lang="en-US" dirty="0" smtClean="0">
                <a:solidFill>
                  <a:schemeClr val="accent2">
                    <a:lumMod val="60000"/>
                    <a:lumOff val="40000"/>
                  </a:schemeClr>
                </a:solidFill>
              </a:rPr>
              <a:t>Case studies -  </a:t>
            </a:r>
            <a:r>
              <a:rPr lang="en-US" dirty="0" err="1" smtClean="0">
                <a:solidFill>
                  <a:schemeClr val="accent2">
                    <a:lumMod val="60000"/>
                    <a:lumOff val="40000"/>
                  </a:schemeClr>
                </a:solidFill>
              </a:rPr>
              <a:t>Astudiaeth</a:t>
            </a:r>
            <a:r>
              <a:rPr lang="en-US" dirty="0" smtClean="0">
                <a:solidFill>
                  <a:schemeClr val="accent2">
                    <a:lumMod val="60000"/>
                    <a:lumOff val="40000"/>
                  </a:schemeClr>
                </a:solidFill>
              </a:rPr>
              <a:t> </a:t>
            </a:r>
            <a:r>
              <a:rPr lang="en-US" dirty="0" err="1" smtClean="0">
                <a:solidFill>
                  <a:schemeClr val="accent2">
                    <a:lumMod val="60000"/>
                    <a:lumOff val="40000"/>
                  </a:schemeClr>
                </a:solidFill>
              </a:rPr>
              <a:t>achos</a:t>
            </a:r>
            <a:endParaRPr lang="en-US" dirty="0" smtClean="0">
              <a:solidFill>
                <a:schemeClr val="accent2">
                  <a:lumMod val="60000"/>
                  <a:lumOff val="40000"/>
                </a:schemeClr>
              </a:solidFill>
            </a:endParaRPr>
          </a:p>
          <a:p>
            <a:r>
              <a:rPr lang="en-US" dirty="0" smtClean="0">
                <a:solidFill>
                  <a:schemeClr val="accent6">
                    <a:lumMod val="40000"/>
                    <a:lumOff val="60000"/>
                  </a:schemeClr>
                </a:solidFill>
              </a:rPr>
              <a:t>Budget </a:t>
            </a:r>
            <a:r>
              <a:rPr lang="mr-IN" dirty="0" smtClean="0">
                <a:solidFill>
                  <a:schemeClr val="accent6">
                    <a:lumMod val="40000"/>
                    <a:lumOff val="60000"/>
                  </a:schemeClr>
                </a:solidFill>
              </a:rPr>
              <a:t>–</a:t>
            </a:r>
            <a:r>
              <a:rPr lang="en-US" dirty="0" smtClean="0">
                <a:solidFill>
                  <a:schemeClr val="accent6">
                    <a:lumMod val="40000"/>
                    <a:lumOff val="60000"/>
                  </a:schemeClr>
                </a:solidFill>
              </a:rPr>
              <a:t> </a:t>
            </a:r>
            <a:r>
              <a:rPr lang="en-US" dirty="0" err="1" smtClean="0">
                <a:solidFill>
                  <a:schemeClr val="accent6">
                    <a:lumMod val="40000"/>
                    <a:lumOff val="60000"/>
                  </a:schemeClr>
                </a:solidFill>
              </a:rPr>
              <a:t>Cyllid</a:t>
            </a:r>
            <a:endParaRPr lang="en-US" dirty="0" smtClean="0">
              <a:solidFill>
                <a:schemeClr val="accent6">
                  <a:lumMod val="40000"/>
                  <a:lumOff val="60000"/>
                </a:schemeClr>
              </a:solidFill>
            </a:endParaRPr>
          </a:p>
          <a:p>
            <a:r>
              <a:rPr lang="en-US" dirty="0" smtClean="0">
                <a:solidFill>
                  <a:schemeClr val="accent3">
                    <a:lumMod val="60000"/>
                    <a:lumOff val="40000"/>
                  </a:schemeClr>
                </a:solidFill>
              </a:rPr>
              <a:t>Poverty - </a:t>
            </a:r>
            <a:r>
              <a:rPr lang="en-US" dirty="0" err="1" smtClean="0">
                <a:solidFill>
                  <a:schemeClr val="accent3">
                    <a:lumMod val="60000"/>
                    <a:lumOff val="40000"/>
                  </a:schemeClr>
                </a:solidFill>
              </a:rPr>
              <a:t>Difreintedd</a:t>
            </a:r>
            <a:endParaRPr lang="en-US" dirty="0" smtClean="0">
              <a:solidFill>
                <a:schemeClr val="accent3">
                  <a:lumMod val="60000"/>
                  <a:lumOff val="40000"/>
                </a:schemeClr>
              </a:solidFill>
            </a:endParaRP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58808" y="4902967"/>
            <a:ext cx="3533192" cy="1955033"/>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17962" y="5635690"/>
            <a:ext cx="2902986" cy="1222310"/>
          </a:xfrm>
          <a:prstGeom prst="rect">
            <a:avLst/>
          </a:prstGeom>
        </p:spPr>
      </p:pic>
    </p:spTree>
    <p:extLst>
      <p:ext uri="{BB962C8B-B14F-4D97-AF65-F5344CB8AC3E}">
        <p14:creationId xmlns:p14="http://schemas.microsoft.com/office/powerpoint/2010/main" val="16685902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22514" y="5825067"/>
            <a:ext cx="9942286" cy="646331"/>
          </a:xfrm>
          <a:prstGeom prst="rect">
            <a:avLst/>
          </a:prstGeom>
        </p:spPr>
        <p:txBody>
          <a:bodyPr wrap="square">
            <a:spAutoFit/>
          </a:bodyPr>
          <a:lstStyle/>
          <a:p>
            <a:r>
              <a:rPr lang="en-US" dirty="0">
                <a:hlinkClick r:id="rId2"/>
              </a:rPr>
              <a:t>https://www.suttontrust.com/wp-content/uploads/2017/09/Closing-Gaps-Early_FINAL.pdf</a:t>
            </a:r>
            <a:endParaRPr lang="en-US" dirty="0"/>
          </a:p>
          <a:p>
            <a:endParaRPr lang="en-GB" dirty="0"/>
          </a:p>
        </p:txBody>
      </p:sp>
      <p:pic>
        <p:nvPicPr>
          <p:cNvPr id="6" name="Picture 5" descr="task.png"/>
          <p:cNvPicPr>
            <a:picLocks noChangeAspect="1"/>
          </p:cNvPicPr>
          <p:nvPr/>
        </p:nvPicPr>
        <p:blipFill>
          <a:blip r:embed="rId3"/>
          <a:stretch>
            <a:fillRect/>
          </a:stretch>
        </p:blipFill>
        <p:spPr>
          <a:xfrm>
            <a:off x="130817" y="-16221"/>
            <a:ext cx="1731849" cy="1731849"/>
          </a:xfrm>
          <a:prstGeom prst="rect">
            <a:avLst/>
          </a:prstGeom>
        </p:spPr>
      </p:pic>
      <p:sp>
        <p:nvSpPr>
          <p:cNvPr id="7" name="Rectangle 6"/>
          <p:cNvSpPr/>
          <p:nvPr/>
        </p:nvSpPr>
        <p:spPr>
          <a:xfrm>
            <a:off x="1862666" y="249538"/>
            <a:ext cx="3422977" cy="1200329"/>
          </a:xfrm>
          <a:prstGeom prst="rect">
            <a:avLst/>
          </a:prstGeom>
        </p:spPr>
        <p:txBody>
          <a:bodyPr wrap="square">
            <a:spAutoFit/>
          </a:bodyPr>
          <a:lstStyle/>
          <a:p>
            <a:r>
              <a:rPr lang="en-US" dirty="0" err="1"/>
              <a:t>Angen</a:t>
            </a:r>
            <a:r>
              <a:rPr lang="en-US" dirty="0"/>
              <a:t> </a:t>
            </a:r>
            <a:r>
              <a:rPr lang="en-US" dirty="0" err="1"/>
              <a:t>i</a:t>
            </a:r>
            <a:r>
              <a:rPr lang="en-US" dirty="0"/>
              <a:t> chi </a:t>
            </a:r>
            <a:r>
              <a:rPr lang="en-US" dirty="0" err="1"/>
              <a:t>crynhoi</a:t>
            </a:r>
            <a:r>
              <a:rPr lang="en-US" dirty="0"/>
              <a:t> </a:t>
            </a:r>
            <a:r>
              <a:rPr lang="en-US" dirty="0" err="1"/>
              <a:t>beth</a:t>
            </a:r>
            <a:r>
              <a:rPr lang="en-US" dirty="0"/>
              <a:t> </a:t>
            </a:r>
            <a:r>
              <a:rPr lang="en-US" dirty="0" err="1"/>
              <a:t>mae’r</a:t>
            </a:r>
            <a:r>
              <a:rPr lang="en-US" dirty="0"/>
              <a:t> </a:t>
            </a:r>
            <a:r>
              <a:rPr lang="en-US" dirty="0" err="1"/>
              <a:t>adroddiad</a:t>
            </a:r>
            <a:r>
              <a:rPr lang="en-US" dirty="0"/>
              <a:t> “Closing Gaps Early” </a:t>
            </a:r>
            <a:r>
              <a:rPr lang="en-US" dirty="0" err="1"/>
              <a:t>gyhoeddwyd</a:t>
            </a:r>
            <a:r>
              <a:rPr lang="en-US" dirty="0"/>
              <a:t> </a:t>
            </a:r>
            <a:r>
              <a:rPr lang="en-US" dirty="0" err="1" smtClean="0"/>
              <a:t>gan</a:t>
            </a:r>
            <a:r>
              <a:rPr lang="en-US" dirty="0" smtClean="0"/>
              <a:t> </a:t>
            </a:r>
            <a:r>
              <a:rPr lang="en-US" dirty="0"/>
              <a:t>y Sutton Trust </a:t>
            </a:r>
            <a:r>
              <a:rPr lang="en-US" dirty="0" err="1"/>
              <a:t>yn</a:t>
            </a:r>
            <a:r>
              <a:rPr lang="en-US" dirty="0"/>
              <a:t> </a:t>
            </a:r>
            <a:r>
              <a:rPr lang="en-US" dirty="0" err="1"/>
              <a:t>dweud</a:t>
            </a:r>
            <a:r>
              <a:rPr lang="en-US" dirty="0"/>
              <a:t> ..</a:t>
            </a:r>
            <a:endParaRPr lang="en-GB" dirty="0"/>
          </a:p>
        </p:txBody>
      </p:sp>
      <p:pic>
        <p:nvPicPr>
          <p:cNvPr id="8" name="Picture 7" descr="DLMsz_3W0AANVCm.jpg"/>
          <p:cNvPicPr>
            <a:picLocks noChangeAspect="1"/>
          </p:cNvPicPr>
          <p:nvPr/>
        </p:nvPicPr>
        <p:blipFill>
          <a:blip r:embed="rId4"/>
          <a:stretch>
            <a:fillRect/>
          </a:stretch>
        </p:blipFill>
        <p:spPr>
          <a:xfrm>
            <a:off x="1862667" y="1834537"/>
            <a:ext cx="5503863" cy="3537378"/>
          </a:xfrm>
          <a:prstGeom prst="rect">
            <a:avLst/>
          </a:prstGeom>
        </p:spPr>
      </p:pic>
      <p:pic>
        <p:nvPicPr>
          <p:cNvPr id="4" name="Content Placeholder 3" descr="new-logo-retina.png"/>
          <p:cNvPicPr>
            <a:picLocks noGrp="1" noChangeAspect="1"/>
          </p:cNvPicPr>
          <p:nvPr>
            <p:ph idx="1"/>
          </p:nvPr>
        </p:nvPicPr>
        <p:blipFill>
          <a:blip r:embed="rId5"/>
          <a:srcRect l="-6112" r="-6112"/>
          <a:stretch>
            <a:fillRect/>
          </a:stretch>
        </p:blipFill>
        <p:spPr>
          <a:xfrm>
            <a:off x="7017492" y="1490084"/>
            <a:ext cx="4146223" cy="2280263"/>
          </a:xfrm>
        </p:spPr>
      </p:pic>
      <p:sp>
        <p:nvSpPr>
          <p:cNvPr id="2" name="TextBox 1"/>
          <p:cNvSpPr txBox="1"/>
          <p:nvPr/>
        </p:nvSpPr>
        <p:spPr>
          <a:xfrm>
            <a:off x="5542384" y="340178"/>
            <a:ext cx="4698482" cy="646331"/>
          </a:xfrm>
          <a:prstGeom prst="rect">
            <a:avLst/>
          </a:prstGeom>
          <a:noFill/>
        </p:spPr>
        <p:txBody>
          <a:bodyPr wrap="square" rtlCol="0">
            <a:spAutoFit/>
          </a:bodyPr>
          <a:lstStyle/>
          <a:p>
            <a:r>
              <a:rPr lang="en-US" dirty="0" smtClean="0"/>
              <a:t>Try to </a:t>
            </a:r>
            <a:r>
              <a:rPr lang="en-US" dirty="0" err="1" smtClean="0"/>
              <a:t>summarise</a:t>
            </a:r>
            <a:r>
              <a:rPr lang="en-US" dirty="0" smtClean="0"/>
              <a:t> what the "Closing Gaps Early" report published by the Sutton Trust saying ...</a:t>
            </a:r>
            <a:endParaRPr lang="en-US" dirty="0"/>
          </a:p>
        </p:txBody>
      </p:sp>
      <p:pic>
        <p:nvPicPr>
          <p:cNvPr id="9" name="Picture 7"/>
          <p:cNvPicPr>
            <a:picLocks noChangeAspect="1"/>
          </p:cNvPicPr>
          <p:nvPr/>
        </p:nvPicPr>
        <p:blipFill>
          <a:blip r:embed="rId6">
            <a:extLst>
              <a:ext uri="{28A0092B-C50C-407E-A947-70E740481C1C}">
                <a14:useLocalDpi xmlns:a14="http://schemas.microsoft.com/office/drawing/2010/main" val="0"/>
              </a:ext>
            </a:extLst>
          </a:blip>
          <a:srcRect l="18811" t="255" r="19188"/>
          <a:stretch>
            <a:fillRect/>
          </a:stretch>
        </p:blipFill>
        <p:spPr bwMode="auto">
          <a:xfrm>
            <a:off x="9163310" y="3978591"/>
            <a:ext cx="2602980" cy="2234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3629995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42596"/>
            <a:ext cx="10515600" cy="1325563"/>
          </a:xfrm>
        </p:spPr>
        <p:txBody>
          <a:bodyPr/>
          <a:lstStyle/>
          <a:p>
            <a:r>
              <a:rPr lang="en-US" sz="4400" dirty="0" smtClean="0"/>
              <a:t>Directed</a:t>
            </a:r>
            <a:r>
              <a:rPr lang="en-US" dirty="0" smtClean="0"/>
              <a:t> task </a:t>
            </a:r>
            <a:r>
              <a:rPr lang="mr-IN" dirty="0" smtClean="0"/>
              <a:t>–</a:t>
            </a:r>
            <a:r>
              <a:rPr lang="en-US" dirty="0" smtClean="0"/>
              <a:t> For the next sessions</a:t>
            </a:r>
            <a:endParaRPr lang="en-US" dirty="0"/>
          </a:p>
        </p:txBody>
      </p:sp>
      <p:sp>
        <p:nvSpPr>
          <p:cNvPr id="3" name="Content Placeholder 2"/>
          <p:cNvSpPr>
            <a:spLocks noGrp="1"/>
          </p:cNvSpPr>
          <p:nvPr>
            <p:ph idx="1"/>
          </p:nvPr>
        </p:nvSpPr>
        <p:spPr>
          <a:xfrm>
            <a:off x="214604" y="709126"/>
            <a:ext cx="11762792" cy="5906278"/>
          </a:xfrm>
        </p:spPr>
        <p:txBody>
          <a:bodyPr>
            <a:normAutofit fontScale="62500" lnSpcReduction="20000"/>
          </a:bodyPr>
          <a:lstStyle/>
          <a:p>
            <a:pPr marL="0" indent="0">
              <a:buNone/>
            </a:pPr>
            <a:r>
              <a:rPr lang="en-US" dirty="0"/>
              <a:t>Summative assessment arrangements in Wales: Understanding the current and developing landscape</a:t>
            </a:r>
          </a:p>
          <a:p>
            <a:pPr marL="0" indent="0">
              <a:buNone/>
            </a:pPr>
            <a:r>
              <a:rPr lang="en-US" dirty="0"/>
              <a:t>On 10th December 2018 there will be sessions to support you in understanding Foundation Phase outcomes and Key Stage 2 levels and you will be looking at learners’ work in relation to national expectations.</a:t>
            </a:r>
          </a:p>
          <a:p>
            <a:pPr marL="0" indent="0">
              <a:buNone/>
            </a:pPr>
            <a:r>
              <a:rPr lang="en-US" dirty="0"/>
              <a:t>Assessment arrangements in Wales have changed over the past few years and will continue to change alongside the curriculum currently being developed. It is important that you have an understanding of the changes that have occurred and that you also are aware of how things are likely to develop in the future. Undertaking the reading below is essential, so that you can understand current and future expectations in relation to statutory </a:t>
            </a:r>
            <a:r>
              <a:rPr lang="en-US" dirty="0" smtClean="0"/>
              <a:t>assessment.</a:t>
            </a:r>
          </a:p>
          <a:p>
            <a:pPr marL="0" indent="0">
              <a:buNone/>
            </a:pPr>
            <a:r>
              <a:rPr lang="en-US" dirty="0" smtClean="0"/>
              <a:t>1</a:t>
            </a:r>
            <a:r>
              <a:rPr lang="en-US" dirty="0"/>
              <a:t>) Read the document ‘Statutory assessment arrangements for the Foundation Phase </a:t>
            </a:r>
            <a:r>
              <a:rPr lang="en-US" dirty="0" smtClean="0"/>
              <a:t>and end </a:t>
            </a:r>
            <a:r>
              <a:rPr lang="en-US" dirty="0"/>
              <a:t>of Key Stages 2 and 3</a:t>
            </a:r>
            <a:r>
              <a:rPr lang="en-US" dirty="0" smtClean="0"/>
              <a:t>’,</a:t>
            </a:r>
          </a:p>
          <a:p>
            <a:pPr marL="0" indent="0">
              <a:buNone/>
            </a:pPr>
            <a:r>
              <a:rPr lang="en-US" dirty="0" smtClean="0"/>
              <a:t>This </a:t>
            </a:r>
            <a:r>
              <a:rPr lang="en-US" dirty="0"/>
              <a:t>is the most up to date document available (October 2018) and is available at:</a:t>
            </a:r>
          </a:p>
          <a:p>
            <a:pPr marL="0" indent="0">
              <a:buNone/>
            </a:pPr>
            <a:r>
              <a:rPr lang="en-US" dirty="0"/>
              <a:t>http://</a:t>
            </a:r>
            <a:r>
              <a:rPr lang="en-US" dirty="0" err="1"/>
              <a:t>learning.gov.wales</a:t>
            </a:r>
            <a:r>
              <a:rPr lang="en-US" dirty="0"/>
              <a:t>/docs/</a:t>
            </a:r>
            <a:r>
              <a:rPr lang="en-US" dirty="0" err="1"/>
              <a:t>learningwales</a:t>
            </a:r>
            <a:r>
              <a:rPr lang="en-US" dirty="0"/>
              <a:t>/publications/181025-statutory-assessment-arrangements-en.pdf</a:t>
            </a:r>
          </a:p>
          <a:p>
            <a:pPr marL="0" indent="0">
              <a:buNone/>
            </a:pPr>
            <a:r>
              <a:rPr lang="en-US" dirty="0" err="1"/>
              <a:t>Trefniadau</a:t>
            </a:r>
            <a:r>
              <a:rPr lang="en-US" dirty="0"/>
              <a:t> </a:t>
            </a:r>
            <a:r>
              <a:rPr lang="en-US" dirty="0" err="1"/>
              <a:t>asesu</a:t>
            </a:r>
            <a:r>
              <a:rPr lang="en-US" dirty="0"/>
              <a:t> </a:t>
            </a:r>
            <a:r>
              <a:rPr lang="en-US" dirty="0" err="1"/>
              <a:t>statudol</a:t>
            </a:r>
            <a:r>
              <a:rPr lang="en-US" dirty="0"/>
              <a:t> </a:t>
            </a:r>
            <a:r>
              <a:rPr lang="en-US" dirty="0" err="1"/>
              <a:t>ar</a:t>
            </a:r>
            <a:r>
              <a:rPr lang="en-US" dirty="0"/>
              <a:t> </a:t>
            </a:r>
            <a:r>
              <a:rPr lang="en-US" dirty="0" err="1"/>
              <a:t>gyfer</a:t>
            </a:r>
            <a:r>
              <a:rPr lang="en-US" dirty="0"/>
              <a:t> y </a:t>
            </a:r>
            <a:r>
              <a:rPr lang="en-US" dirty="0" err="1"/>
              <a:t>Cyfnod</a:t>
            </a:r>
            <a:r>
              <a:rPr lang="en-US" dirty="0"/>
              <a:t> Sylfaen a </a:t>
            </a:r>
            <a:r>
              <a:rPr lang="en-US" dirty="0" err="1"/>
              <a:t>diwedd</a:t>
            </a:r>
            <a:r>
              <a:rPr lang="en-US" dirty="0"/>
              <a:t> </a:t>
            </a:r>
            <a:r>
              <a:rPr lang="en-US" dirty="0" err="1"/>
              <a:t>Cyfnodau</a:t>
            </a:r>
            <a:r>
              <a:rPr lang="en-US" dirty="0"/>
              <a:t> </a:t>
            </a:r>
            <a:r>
              <a:rPr lang="en-US" dirty="0" err="1"/>
              <a:t>Allweddol</a:t>
            </a:r>
            <a:r>
              <a:rPr lang="en-US" dirty="0"/>
              <a:t> 2 a 3, </a:t>
            </a:r>
            <a:r>
              <a:rPr lang="en-US" dirty="0">
                <a:hlinkClick r:id="rId2"/>
              </a:rPr>
              <a:t>http://learning.gov.wales/resources/browse-all/statutory-assessment-arrangements-for-end-of-foundation-phase-key-stage-2-and-3/?</a:t>
            </a:r>
            <a:r>
              <a:rPr lang="en-US" dirty="0" smtClean="0">
                <a:hlinkClick r:id="rId2"/>
              </a:rPr>
              <a:t>skip=1&amp;lang=cy</a:t>
            </a:r>
            <a:endParaRPr lang="en-US" dirty="0" smtClean="0"/>
          </a:p>
          <a:p>
            <a:pPr marL="0" indent="0">
              <a:buNone/>
            </a:pPr>
            <a:endParaRPr lang="en-US" dirty="0"/>
          </a:p>
          <a:p>
            <a:pPr marL="0" indent="0">
              <a:buNone/>
            </a:pPr>
            <a:r>
              <a:rPr lang="en-US" dirty="0"/>
              <a:t>Make sure you understand the processes that you would be expected to follow in relation to statutory assessment as a current class teacher in Wales.</a:t>
            </a:r>
          </a:p>
          <a:p>
            <a:pPr marL="0" indent="0">
              <a:buNone/>
            </a:pPr>
            <a:r>
              <a:rPr lang="en-US" dirty="0"/>
              <a:t>2) Read and engage with the information on the new curriculum and how it is developing at: https://</a:t>
            </a:r>
            <a:r>
              <a:rPr lang="en-US" dirty="0" err="1"/>
              <a:t>beta.gov.wales</a:t>
            </a:r>
            <a:r>
              <a:rPr lang="en-US" dirty="0"/>
              <a:t>/new-school-curriculum-overview?_</a:t>
            </a:r>
            <a:r>
              <a:rPr lang="en-US" dirty="0" err="1"/>
              <a:t>ga</a:t>
            </a:r>
            <a:r>
              <a:rPr lang="en-US" dirty="0"/>
              <a:t>=2.121448072.1484545156.1543234869-1145681391.1441373109 </a:t>
            </a:r>
            <a:r>
              <a:rPr lang="en-US" dirty="0">
                <a:hlinkClick r:id="rId3"/>
              </a:rPr>
              <a:t>https://beta.llyw.cymru/cwricwlwm-newydd-i-ysgolion-trosolwg?_</a:t>
            </a:r>
            <a:r>
              <a:rPr lang="en-US" dirty="0" smtClean="0">
                <a:hlinkClick r:id="rId3"/>
              </a:rPr>
              <a:t>ga=2.121448072.1484545156.1543234869-1145681391.1441373109</a:t>
            </a:r>
            <a:endParaRPr lang="en-US" dirty="0" smtClean="0"/>
          </a:p>
          <a:p>
            <a:pPr marL="0" indent="0">
              <a:buNone/>
            </a:pPr>
            <a:endParaRPr lang="en-US" dirty="0"/>
          </a:p>
          <a:p>
            <a:pPr marL="0" indent="0">
              <a:buNone/>
            </a:pPr>
            <a:r>
              <a:rPr lang="en-US" dirty="0"/>
              <a:t>3) Read Chapter 6 of Donaldson (2015) Successful Futures in order to be able to compare what is suggested about future assessment arrangements with what is currently taking place.</a:t>
            </a:r>
          </a:p>
          <a:p>
            <a:endParaRPr lang="en-US" dirty="0"/>
          </a:p>
        </p:txBody>
      </p:sp>
    </p:spTree>
    <p:extLst>
      <p:ext uri="{BB962C8B-B14F-4D97-AF65-F5344CB8AC3E}">
        <p14:creationId xmlns:p14="http://schemas.microsoft.com/office/powerpoint/2010/main" val="19496048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088" y="18661"/>
            <a:ext cx="11157857" cy="1325563"/>
          </a:xfrm>
        </p:spPr>
        <p:txBody>
          <a:bodyPr>
            <a:normAutofit fontScale="90000"/>
          </a:bodyPr>
          <a:lstStyle/>
          <a:p>
            <a:r>
              <a:rPr lang="en-US" dirty="0" err="1" smtClean="0"/>
              <a:t>Tasg</a:t>
            </a:r>
            <a:r>
              <a:rPr lang="en-US" dirty="0" smtClean="0"/>
              <a:t> </a:t>
            </a:r>
            <a:r>
              <a:rPr lang="en-US" dirty="0" err="1" smtClean="0"/>
              <a:t>Cyfeiriedig</a:t>
            </a:r>
            <a:r>
              <a:rPr lang="en-US" dirty="0" smtClean="0"/>
              <a:t> </a:t>
            </a:r>
            <a:r>
              <a:rPr lang="mr-IN" dirty="0" smtClean="0"/>
              <a:t>–</a:t>
            </a:r>
            <a:r>
              <a:rPr lang="en-US" dirty="0" smtClean="0"/>
              <a:t> </a:t>
            </a:r>
            <a:r>
              <a:rPr lang="en-US" dirty="0" err="1" smtClean="0"/>
              <a:t>Ar</a:t>
            </a:r>
            <a:r>
              <a:rPr lang="en-US" dirty="0" smtClean="0"/>
              <a:t> </a:t>
            </a:r>
            <a:r>
              <a:rPr lang="en-US" dirty="0" err="1" smtClean="0"/>
              <a:t>gyfer</a:t>
            </a:r>
            <a:r>
              <a:rPr lang="en-US" dirty="0" smtClean="0"/>
              <a:t> y </a:t>
            </a:r>
            <a:r>
              <a:rPr lang="en-US" dirty="0" err="1" smtClean="0"/>
              <a:t>sesiynau</a:t>
            </a:r>
            <a:r>
              <a:rPr lang="en-US" dirty="0" smtClean="0"/>
              <a:t> </a:t>
            </a:r>
            <a:r>
              <a:rPr lang="en-US" dirty="0" err="1" smtClean="0"/>
              <a:t>nesaf</a:t>
            </a:r>
            <a:endParaRPr lang="en-US" dirty="0"/>
          </a:p>
        </p:txBody>
      </p:sp>
      <p:sp>
        <p:nvSpPr>
          <p:cNvPr id="3" name="Content Placeholder 2"/>
          <p:cNvSpPr>
            <a:spLocks noGrp="1"/>
          </p:cNvSpPr>
          <p:nvPr>
            <p:ph idx="1"/>
          </p:nvPr>
        </p:nvSpPr>
        <p:spPr>
          <a:xfrm>
            <a:off x="139960" y="1153819"/>
            <a:ext cx="11800114" cy="5704181"/>
          </a:xfrm>
        </p:spPr>
        <p:txBody>
          <a:bodyPr>
            <a:normAutofit fontScale="47500" lnSpcReduction="20000"/>
          </a:bodyPr>
          <a:lstStyle/>
          <a:p>
            <a:pPr marL="0" indent="0">
              <a:buNone/>
            </a:pPr>
            <a:r>
              <a:rPr lang="en-US" sz="3600" dirty="0" err="1"/>
              <a:t>Trefniadau</a:t>
            </a:r>
            <a:r>
              <a:rPr lang="en-US" sz="3600" dirty="0"/>
              <a:t> </a:t>
            </a:r>
            <a:r>
              <a:rPr lang="en-US" sz="3600" dirty="0" err="1"/>
              <a:t>asesu</a:t>
            </a:r>
            <a:r>
              <a:rPr lang="en-US" sz="3600" dirty="0"/>
              <a:t> </a:t>
            </a:r>
            <a:r>
              <a:rPr lang="en-US" sz="3600" dirty="0" err="1"/>
              <a:t>crynodol</a:t>
            </a:r>
            <a:r>
              <a:rPr lang="en-US" sz="3600" dirty="0"/>
              <a:t> </a:t>
            </a:r>
            <a:r>
              <a:rPr lang="en-US" sz="3600" dirty="0" err="1"/>
              <a:t>yng</a:t>
            </a:r>
            <a:r>
              <a:rPr lang="en-US" sz="3600" dirty="0"/>
              <a:t> </a:t>
            </a:r>
            <a:r>
              <a:rPr lang="en-US" sz="3600" dirty="0" err="1"/>
              <a:t>Nghymru</a:t>
            </a:r>
            <a:r>
              <a:rPr lang="en-US" sz="3600" dirty="0"/>
              <a:t>: </a:t>
            </a:r>
            <a:r>
              <a:rPr lang="en-US" sz="3600" dirty="0" err="1"/>
              <a:t>Deall</a:t>
            </a:r>
            <a:r>
              <a:rPr lang="en-US" sz="3600" dirty="0"/>
              <a:t> y </a:t>
            </a:r>
            <a:r>
              <a:rPr lang="en-US" sz="3600" dirty="0" err="1"/>
              <a:t>dirwedd</a:t>
            </a:r>
            <a:r>
              <a:rPr lang="en-US" sz="3600" dirty="0"/>
              <a:t> </a:t>
            </a:r>
            <a:r>
              <a:rPr lang="en-US" sz="3600" dirty="0" err="1"/>
              <a:t>gyfredol</a:t>
            </a:r>
            <a:r>
              <a:rPr lang="en-US" sz="3600" dirty="0"/>
              <a:t> a </a:t>
            </a:r>
            <a:r>
              <a:rPr lang="en-US" sz="3600" dirty="0" err="1"/>
              <a:t>datblygol</a:t>
            </a:r>
            <a:endParaRPr lang="en-US" sz="3600" dirty="0"/>
          </a:p>
          <a:p>
            <a:pPr marL="0" indent="0">
              <a:buNone/>
            </a:pPr>
            <a:r>
              <a:rPr lang="en-US" sz="3600" dirty="0" err="1"/>
              <a:t>Caiff</a:t>
            </a:r>
            <a:r>
              <a:rPr lang="en-US" sz="3600" dirty="0"/>
              <a:t> </a:t>
            </a:r>
            <a:r>
              <a:rPr lang="en-US" sz="3600" dirty="0" err="1"/>
              <a:t>sesiynau</a:t>
            </a:r>
            <a:r>
              <a:rPr lang="en-US" sz="3600" dirty="0"/>
              <a:t> </a:t>
            </a:r>
            <a:r>
              <a:rPr lang="en-US" sz="3600" dirty="0" err="1"/>
              <a:t>i</a:t>
            </a:r>
            <a:r>
              <a:rPr lang="en-US" sz="3600" dirty="0"/>
              <a:t> </a:t>
            </a:r>
            <a:r>
              <a:rPr lang="en-US" sz="3600" dirty="0" err="1"/>
              <a:t>gynorthwyo</a:t>
            </a:r>
            <a:r>
              <a:rPr lang="en-US" sz="3600" dirty="0"/>
              <a:t> </a:t>
            </a:r>
            <a:r>
              <a:rPr lang="en-US" sz="3600" dirty="0" err="1"/>
              <a:t>eich</a:t>
            </a:r>
            <a:r>
              <a:rPr lang="en-US" sz="3600" dirty="0"/>
              <a:t> </a:t>
            </a:r>
            <a:r>
              <a:rPr lang="en-US" sz="3600" dirty="0" err="1"/>
              <a:t>dealltwriaeth</a:t>
            </a:r>
            <a:r>
              <a:rPr lang="en-US" sz="3600" dirty="0"/>
              <a:t> o </a:t>
            </a:r>
            <a:r>
              <a:rPr lang="en-US" sz="3600" dirty="0" err="1"/>
              <a:t>ddeilliannau</a:t>
            </a:r>
            <a:r>
              <a:rPr lang="en-US" sz="3600" dirty="0"/>
              <a:t> </a:t>
            </a:r>
            <a:r>
              <a:rPr lang="en-US" sz="3600" dirty="0" err="1"/>
              <a:t>Cyfnod</a:t>
            </a:r>
            <a:r>
              <a:rPr lang="en-US" sz="3600" dirty="0"/>
              <a:t> Sylfaen a </a:t>
            </a:r>
            <a:r>
              <a:rPr lang="en-US" sz="3600" dirty="0" err="1"/>
              <a:t>lefelau</a:t>
            </a:r>
            <a:r>
              <a:rPr lang="en-US" sz="3600" dirty="0"/>
              <a:t> </a:t>
            </a:r>
            <a:r>
              <a:rPr lang="en-US" sz="3600" dirty="0" err="1"/>
              <a:t>Cyfnod</a:t>
            </a:r>
            <a:r>
              <a:rPr lang="en-US" sz="3600" dirty="0"/>
              <a:t> </a:t>
            </a:r>
            <a:r>
              <a:rPr lang="en-US" sz="3600" dirty="0" err="1"/>
              <a:t>Allweddol</a:t>
            </a:r>
            <a:r>
              <a:rPr lang="en-US" sz="3600" dirty="0"/>
              <a:t> 2 </a:t>
            </a:r>
            <a:r>
              <a:rPr lang="en-US" sz="3600" dirty="0" err="1"/>
              <a:t>eu</a:t>
            </a:r>
            <a:r>
              <a:rPr lang="en-US" sz="3600" dirty="0"/>
              <a:t> </a:t>
            </a:r>
            <a:r>
              <a:rPr lang="en-US" sz="3600" dirty="0" err="1"/>
              <a:t>cynnal</a:t>
            </a:r>
            <a:r>
              <a:rPr lang="en-US" sz="3600" dirty="0"/>
              <a:t> </a:t>
            </a:r>
            <a:r>
              <a:rPr lang="en-US" sz="3600" dirty="0" err="1"/>
              <a:t>ar</a:t>
            </a:r>
            <a:r>
              <a:rPr lang="en-US" sz="3600" dirty="0"/>
              <a:t> </a:t>
            </a:r>
            <a:r>
              <a:rPr lang="en-US" sz="3600" dirty="0" err="1"/>
              <a:t>Ragfyr</a:t>
            </a:r>
            <a:r>
              <a:rPr lang="en-US" sz="3600" dirty="0"/>
              <a:t> 10fed 2018, a </a:t>
            </a:r>
            <a:r>
              <a:rPr lang="en-US" sz="3600" dirty="0" err="1"/>
              <a:t>byddwch</a:t>
            </a:r>
            <a:r>
              <a:rPr lang="en-US" sz="3600" dirty="0"/>
              <a:t> </a:t>
            </a:r>
            <a:r>
              <a:rPr lang="en-US" sz="3600" dirty="0" err="1"/>
              <a:t>yn</a:t>
            </a:r>
            <a:r>
              <a:rPr lang="en-US" sz="3600" dirty="0"/>
              <a:t> </a:t>
            </a:r>
            <a:r>
              <a:rPr lang="en-US" sz="3600" dirty="0" err="1"/>
              <a:t>edrych</a:t>
            </a:r>
            <a:r>
              <a:rPr lang="en-US" sz="3600" dirty="0"/>
              <a:t> </a:t>
            </a:r>
            <a:r>
              <a:rPr lang="en-US" sz="3600" dirty="0" err="1"/>
              <a:t>ar</a:t>
            </a:r>
            <a:r>
              <a:rPr lang="en-US" sz="3600" dirty="0"/>
              <a:t> </a:t>
            </a:r>
            <a:r>
              <a:rPr lang="en-US" sz="3600" dirty="0" err="1"/>
              <a:t>waith</a:t>
            </a:r>
            <a:r>
              <a:rPr lang="en-US" sz="3600" dirty="0"/>
              <a:t> </a:t>
            </a:r>
            <a:r>
              <a:rPr lang="en-US" sz="3600" dirty="0" err="1"/>
              <a:t>dysgwyr</a:t>
            </a:r>
            <a:r>
              <a:rPr lang="en-US" sz="3600" dirty="0"/>
              <a:t> </a:t>
            </a:r>
            <a:r>
              <a:rPr lang="en-US" sz="3600" dirty="0" err="1"/>
              <a:t>mewn</a:t>
            </a:r>
            <a:r>
              <a:rPr lang="en-US" sz="3600" dirty="0"/>
              <a:t> </a:t>
            </a:r>
            <a:r>
              <a:rPr lang="en-US" sz="3600" dirty="0" err="1"/>
              <a:t>perthynas</a:t>
            </a:r>
            <a:r>
              <a:rPr lang="en-US" sz="3600" dirty="0"/>
              <a:t> </a:t>
            </a:r>
            <a:r>
              <a:rPr lang="en-US" sz="3600" dirty="0" err="1"/>
              <a:t>â’r</a:t>
            </a:r>
            <a:r>
              <a:rPr lang="en-US" sz="3600" dirty="0"/>
              <a:t> </a:t>
            </a:r>
            <a:r>
              <a:rPr lang="en-US" sz="3600" dirty="0" err="1"/>
              <a:t>disgwyliadau</a:t>
            </a:r>
            <a:r>
              <a:rPr lang="en-US" sz="3600" dirty="0"/>
              <a:t> </a:t>
            </a:r>
            <a:r>
              <a:rPr lang="en-US" sz="3600" dirty="0" err="1"/>
              <a:t>cenedlaethol</a:t>
            </a:r>
            <a:r>
              <a:rPr lang="en-US" sz="3600" dirty="0"/>
              <a:t>.</a:t>
            </a:r>
          </a:p>
          <a:p>
            <a:pPr marL="0" indent="0">
              <a:buNone/>
            </a:pPr>
            <a:r>
              <a:rPr lang="en-US" sz="3600" dirty="0"/>
              <a:t>Mae </a:t>
            </a:r>
            <a:r>
              <a:rPr lang="en-US" sz="3600" dirty="0" err="1"/>
              <a:t>trefniadau</a:t>
            </a:r>
            <a:r>
              <a:rPr lang="en-US" sz="3600" dirty="0"/>
              <a:t> </a:t>
            </a:r>
            <a:r>
              <a:rPr lang="en-US" sz="3600" dirty="0" err="1"/>
              <a:t>asesu</a:t>
            </a:r>
            <a:r>
              <a:rPr lang="en-US" sz="3600" dirty="0"/>
              <a:t> </a:t>
            </a:r>
            <a:r>
              <a:rPr lang="en-US" sz="3600" dirty="0" err="1"/>
              <a:t>yng</a:t>
            </a:r>
            <a:r>
              <a:rPr lang="en-US" sz="3600" dirty="0"/>
              <a:t> </a:t>
            </a:r>
            <a:r>
              <a:rPr lang="en-US" sz="3600" dirty="0" err="1"/>
              <a:t>Nghymru</a:t>
            </a:r>
            <a:r>
              <a:rPr lang="en-US" sz="3600" dirty="0"/>
              <a:t> </a:t>
            </a:r>
            <a:r>
              <a:rPr lang="en-US" sz="3600" dirty="0" err="1"/>
              <a:t>wedi</a:t>
            </a:r>
            <a:r>
              <a:rPr lang="en-US" sz="3600" dirty="0"/>
              <a:t> </a:t>
            </a:r>
            <a:r>
              <a:rPr lang="en-US" sz="3600" dirty="0" err="1"/>
              <a:t>newid</a:t>
            </a:r>
            <a:r>
              <a:rPr lang="en-US" sz="3600" dirty="0"/>
              <a:t> </a:t>
            </a:r>
            <a:r>
              <a:rPr lang="en-US" sz="3600" dirty="0" err="1"/>
              <a:t>yn</a:t>
            </a:r>
            <a:r>
              <a:rPr lang="en-US" sz="3600" dirty="0"/>
              <a:t> </a:t>
            </a:r>
            <a:r>
              <a:rPr lang="en-US" sz="3600" dirty="0" err="1"/>
              <a:t>ystod</a:t>
            </a:r>
            <a:r>
              <a:rPr lang="en-US" sz="3600" dirty="0"/>
              <a:t> </a:t>
            </a:r>
            <a:r>
              <a:rPr lang="en-US" sz="3600" dirty="0" err="1"/>
              <a:t>yr</a:t>
            </a:r>
            <a:r>
              <a:rPr lang="en-US" sz="3600" dirty="0"/>
              <a:t> </a:t>
            </a:r>
            <a:r>
              <a:rPr lang="en-US" sz="3600" dirty="0" err="1"/>
              <a:t>ychydig</a:t>
            </a:r>
            <a:r>
              <a:rPr lang="en-US" sz="3600" dirty="0"/>
              <a:t> </a:t>
            </a:r>
            <a:r>
              <a:rPr lang="en-US" sz="3600" dirty="0" err="1"/>
              <a:t>flynyddoedd</a:t>
            </a:r>
            <a:r>
              <a:rPr lang="en-US" sz="3600" dirty="0"/>
              <a:t> </a:t>
            </a:r>
            <a:r>
              <a:rPr lang="en-US" sz="3600" dirty="0" err="1"/>
              <a:t>diwethaf</a:t>
            </a:r>
            <a:r>
              <a:rPr lang="en-US" sz="3600" dirty="0"/>
              <a:t> a </a:t>
            </a:r>
            <a:r>
              <a:rPr lang="en-US" sz="3600" dirty="0" err="1"/>
              <a:t>gwnânt</a:t>
            </a:r>
            <a:r>
              <a:rPr lang="en-US" sz="3600" dirty="0"/>
              <a:t> </a:t>
            </a:r>
            <a:r>
              <a:rPr lang="en-US" sz="3600" dirty="0" err="1"/>
              <a:t>barhau</a:t>
            </a:r>
            <a:r>
              <a:rPr lang="en-US" sz="3600" dirty="0"/>
              <a:t> </a:t>
            </a:r>
            <a:r>
              <a:rPr lang="en-US" sz="3600" dirty="0" err="1"/>
              <a:t>i</a:t>
            </a:r>
            <a:r>
              <a:rPr lang="en-US" sz="3600" dirty="0"/>
              <a:t> </a:t>
            </a:r>
            <a:r>
              <a:rPr lang="en-US" sz="3600" dirty="0" err="1"/>
              <a:t>newid</a:t>
            </a:r>
            <a:r>
              <a:rPr lang="en-US" sz="3600" dirty="0"/>
              <a:t> </a:t>
            </a:r>
            <a:r>
              <a:rPr lang="en-US" sz="3600" dirty="0" err="1"/>
              <a:t>ochr</a:t>
            </a:r>
            <a:r>
              <a:rPr lang="en-US" sz="3600" dirty="0"/>
              <a:t> </a:t>
            </a:r>
            <a:r>
              <a:rPr lang="en-US" sz="3600" dirty="0" err="1"/>
              <a:t>yn</a:t>
            </a:r>
            <a:r>
              <a:rPr lang="en-US" sz="3600" dirty="0"/>
              <a:t> </a:t>
            </a:r>
            <a:r>
              <a:rPr lang="en-US" sz="3600" dirty="0" err="1"/>
              <a:t>ochr</a:t>
            </a:r>
            <a:r>
              <a:rPr lang="en-US" sz="3600" dirty="0"/>
              <a:t> </a:t>
            </a:r>
            <a:r>
              <a:rPr lang="en-US" sz="3600" dirty="0" err="1"/>
              <a:t>â’r</a:t>
            </a:r>
            <a:r>
              <a:rPr lang="en-US" sz="3600" dirty="0"/>
              <a:t> </a:t>
            </a:r>
            <a:r>
              <a:rPr lang="en-US" sz="3600" dirty="0" err="1"/>
              <a:t>cwricwlwm</a:t>
            </a:r>
            <a:r>
              <a:rPr lang="en-US" sz="3600" dirty="0"/>
              <a:t> </a:t>
            </a:r>
            <a:r>
              <a:rPr lang="en-US" sz="3600" dirty="0" err="1"/>
              <a:t>sy’n</a:t>
            </a:r>
            <a:r>
              <a:rPr lang="en-US" sz="3600" dirty="0"/>
              <a:t> </a:t>
            </a:r>
            <a:r>
              <a:rPr lang="en-US" sz="3600" dirty="0" err="1"/>
              <a:t>cael</a:t>
            </a:r>
            <a:r>
              <a:rPr lang="en-US" sz="3600" dirty="0"/>
              <a:t> </a:t>
            </a:r>
            <a:r>
              <a:rPr lang="en-US" sz="3600" dirty="0" err="1"/>
              <a:t>ei</a:t>
            </a:r>
            <a:r>
              <a:rPr lang="en-US" sz="3600" dirty="0"/>
              <a:t> </a:t>
            </a:r>
            <a:r>
              <a:rPr lang="en-US" sz="3600" dirty="0" err="1"/>
              <a:t>ddatblygu</a:t>
            </a:r>
            <a:r>
              <a:rPr lang="en-US" sz="3600" dirty="0"/>
              <a:t> </a:t>
            </a:r>
            <a:r>
              <a:rPr lang="en-US" sz="3600" dirty="0" err="1"/>
              <a:t>ar</a:t>
            </a:r>
            <a:r>
              <a:rPr lang="en-US" sz="3600" dirty="0"/>
              <a:t> </a:t>
            </a:r>
            <a:r>
              <a:rPr lang="en-US" sz="3600" dirty="0" err="1"/>
              <a:t>hyn</a:t>
            </a:r>
            <a:r>
              <a:rPr lang="en-US" sz="3600" dirty="0"/>
              <a:t> o </a:t>
            </a:r>
            <a:r>
              <a:rPr lang="en-US" sz="3600" dirty="0" err="1"/>
              <a:t>bryd</a:t>
            </a:r>
            <a:r>
              <a:rPr lang="en-US" sz="3600" dirty="0"/>
              <a:t>. </a:t>
            </a:r>
            <a:r>
              <a:rPr lang="en-US" sz="3600" dirty="0" err="1"/>
              <a:t>Mae’n</a:t>
            </a:r>
            <a:r>
              <a:rPr lang="en-US" sz="3600" dirty="0"/>
              <a:t> </a:t>
            </a:r>
            <a:r>
              <a:rPr lang="en-US" sz="3600" dirty="0" err="1"/>
              <a:t>bwysig</a:t>
            </a:r>
            <a:r>
              <a:rPr lang="en-US" sz="3600" dirty="0"/>
              <a:t> bod </a:t>
            </a:r>
            <a:r>
              <a:rPr lang="en-US" sz="3600" dirty="0" err="1"/>
              <a:t>gennych</a:t>
            </a:r>
            <a:r>
              <a:rPr lang="en-US" sz="3600" dirty="0"/>
              <a:t> </a:t>
            </a:r>
            <a:r>
              <a:rPr lang="en-US" sz="3600" dirty="0" err="1"/>
              <a:t>ddealltwriaeth</a:t>
            </a:r>
            <a:r>
              <a:rPr lang="en-US" sz="3600" dirty="0"/>
              <a:t> </a:t>
            </a:r>
            <a:r>
              <a:rPr lang="en-US" sz="3600" dirty="0" err="1"/>
              <a:t>o’r</a:t>
            </a:r>
            <a:r>
              <a:rPr lang="en-US" sz="3600" dirty="0"/>
              <a:t> </a:t>
            </a:r>
            <a:r>
              <a:rPr lang="en-US" sz="3600" dirty="0" err="1"/>
              <a:t>newidiadau</a:t>
            </a:r>
            <a:r>
              <a:rPr lang="en-US" sz="3600" dirty="0"/>
              <a:t> </a:t>
            </a:r>
            <a:r>
              <a:rPr lang="en-US" sz="3600" dirty="0" err="1"/>
              <a:t>sydd</a:t>
            </a:r>
            <a:r>
              <a:rPr lang="en-US" sz="3600" dirty="0"/>
              <a:t> </a:t>
            </a:r>
            <a:r>
              <a:rPr lang="en-US" sz="3600" dirty="0" err="1"/>
              <a:t>eisoes</a:t>
            </a:r>
            <a:r>
              <a:rPr lang="en-US" sz="3600" dirty="0"/>
              <a:t> </a:t>
            </a:r>
            <a:r>
              <a:rPr lang="en-US" sz="3600" dirty="0" err="1"/>
              <a:t>wedi</a:t>
            </a:r>
            <a:r>
              <a:rPr lang="en-US" sz="3600" dirty="0"/>
              <a:t> </a:t>
            </a:r>
            <a:r>
              <a:rPr lang="en-US" sz="3600" dirty="0" err="1"/>
              <a:t>digwydd</a:t>
            </a:r>
            <a:r>
              <a:rPr lang="en-US" sz="3600" dirty="0"/>
              <a:t> </a:t>
            </a:r>
            <a:r>
              <a:rPr lang="en-US" sz="3600" dirty="0" err="1"/>
              <a:t>ond</a:t>
            </a:r>
            <a:r>
              <a:rPr lang="en-US" sz="3600" dirty="0"/>
              <a:t> </a:t>
            </a:r>
            <a:r>
              <a:rPr lang="en-US" sz="3600" dirty="0" err="1"/>
              <a:t>hefyd</a:t>
            </a:r>
            <a:r>
              <a:rPr lang="en-US" sz="3600" dirty="0"/>
              <a:t> </a:t>
            </a:r>
            <a:r>
              <a:rPr lang="en-US" sz="3600" dirty="0" err="1"/>
              <a:t>eich</a:t>
            </a:r>
            <a:r>
              <a:rPr lang="en-US" sz="3600" dirty="0"/>
              <a:t> bod </a:t>
            </a:r>
            <a:r>
              <a:rPr lang="en-US" sz="3600" dirty="0" err="1"/>
              <a:t>yn</a:t>
            </a:r>
            <a:r>
              <a:rPr lang="en-US" sz="3600" dirty="0"/>
              <a:t> </a:t>
            </a:r>
            <a:r>
              <a:rPr lang="en-US" sz="3600" dirty="0" err="1"/>
              <a:t>ymwybodol</a:t>
            </a:r>
            <a:r>
              <a:rPr lang="en-US" sz="3600" dirty="0"/>
              <a:t> o </a:t>
            </a:r>
            <a:r>
              <a:rPr lang="en-US" sz="3600" dirty="0" err="1"/>
              <a:t>sut</a:t>
            </a:r>
            <a:r>
              <a:rPr lang="en-US" sz="3600" dirty="0"/>
              <a:t> y </a:t>
            </a:r>
            <a:r>
              <a:rPr lang="en-US" sz="3600" dirty="0" err="1"/>
              <a:t>mae</a:t>
            </a:r>
            <a:r>
              <a:rPr lang="en-US" sz="3600" dirty="0"/>
              <a:t> </a:t>
            </a:r>
            <a:r>
              <a:rPr lang="en-US" sz="3600" dirty="0" err="1"/>
              <a:t>pethau</a:t>
            </a:r>
            <a:r>
              <a:rPr lang="en-US" sz="3600" dirty="0"/>
              <a:t> </a:t>
            </a:r>
            <a:r>
              <a:rPr lang="en-US" sz="3600" dirty="0" err="1"/>
              <a:t>yn</a:t>
            </a:r>
            <a:r>
              <a:rPr lang="en-US" sz="3600" dirty="0"/>
              <a:t> </a:t>
            </a:r>
            <a:r>
              <a:rPr lang="en-US" sz="3600" dirty="0" err="1"/>
              <a:t>debygol</a:t>
            </a:r>
            <a:r>
              <a:rPr lang="en-US" sz="3600" dirty="0"/>
              <a:t> o </a:t>
            </a:r>
            <a:r>
              <a:rPr lang="en-US" sz="3600" dirty="0" err="1"/>
              <a:t>newid</a:t>
            </a:r>
            <a:r>
              <a:rPr lang="en-US" sz="3600" dirty="0"/>
              <a:t> </a:t>
            </a:r>
            <a:r>
              <a:rPr lang="en-US" sz="3600" dirty="0" err="1"/>
              <a:t>yn</a:t>
            </a:r>
            <a:r>
              <a:rPr lang="en-US" sz="3600" dirty="0"/>
              <a:t> y </a:t>
            </a:r>
            <a:r>
              <a:rPr lang="en-US" sz="3600" dirty="0" err="1"/>
              <a:t>dyfodol</a:t>
            </a:r>
            <a:r>
              <a:rPr lang="en-US" sz="3600" dirty="0"/>
              <a:t>. Mae </a:t>
            </a:r>
            <a:r>
              <a:rPr lang="en-US" sz="3600" dirty="0" err="1"/>
              <a:t>darllen</a:t>
            </a:r>
            <a:r>
              <a:rPr lang="en-US" sz="3600" dirty="0"/>
              <a:t> </a:t>
            </a:r>
            <a:r>
              <a:rPr lang="en-US" sz="3600" dirty="0" err="1"/>
              <a:t>yr</a:t>
            </a:r>
            <a:r>
              <a:rPr lang="en-US" sz="3600" dirty="0"/>
              <a:t> </a:t>
            </a:r>
            <a:r>
              <a:rPr lang="en-US" sz="3600" dirty="0" err="1"/>
              <a:t>isod</a:t>
            </a:r>
            <a:r>
              <a:rPr lang="en-US" sz="3600" dirty="0"/>
              <a:t> </a:t>
            </a:r>
            <a:r>
              <a:rPr lang="en-US" sz="3600" dirty="0" err="1"/>
              <a:t>yn</a:t>
            </a:r>
            <a:r>
              <a:rPr lang="en-US" sz="3600" dirty="0"/>
              <a:t> </a:t>
            </a:r>
            <a:r>
              <a:rPr lang="en-US" sz="3600" dirty="0" err="1"/>
              <a:t>hanfodol</a:t>
            </a:r>
            <a:r>
              <a:rPr lang="en-US" sz="3600" dirty="0"/>
              <a:t> </a:t>
            </a:r>
            <a:r>
              <a:rPr lang="en-US" sz="3600" dirty="0" err="1"/>
              <a:t>er</a:t>
            </a:r>
            <a:r>
              <a:rPr lang="en-US" sz="3600" dirty="0"/>
              <a:t> </a:t>
            </a:r>
            <a:r>
              <a:rPr lang="en-US" sz="3600" dirty="0" err="1"/>
              <a:t>mwyn</a:t>
            </a:r>
            <a:r>
              <a:rPr lang="en-US" sz="3600" dirty="0"/>
              <a:t> </a:t>
            </a:r>
            <a:r>
              <a:rPr lang="en-US" sz="3600" dirty="0" err="1"/>
              <a:t>eich</a:t>
            </a:r>
            <a:r>
              <a:rPr lang="en-US" sz="3600" dirty="0"/>
              <a:t> bod </a:t>
            </a:r>
            <a:r>
              <a:rPr lang="en-US" sz="3600" dirty="0" err="1"/>
              <a:t>chi’n</a:t>
            </a:r>
            <a:r>
              <a:rPr lang="en-US" sz="3600" dirty="0"/>
              <a:t> </a:t>
            </a:r>
            <a:r>
              <a:rPr lang="en-US" sz="3600" dirty="0" err="1"/>
              <a:t>deall</a:t>
            </a:r>
            <a:r>
              <a:rPr lang="en-US" sz="3600" dirty="0"/>
              <a:t> </a:t>
            </a:r>
            <a:r>
              <a:rPr lang="en-US" sz="3600" dirty="0" err="1"/>
              <a:t>disgwyliadau’r</a:t>
            </a:r>
            <a:r>
              <a:rPr lang="en-US" sz="3600" dirty="0"/>
              <a:t> </a:t>
            </a:r>
            <a:r>
              <a:rPr lang="en-US" sz="3600" dirty="0" err="1"/>
              <a:t>presennol</a:t>
            </a:r>
            <a:r>
              <a:rPr lang="en-US" sz="3600" dirty="0"/>
              <a:t> </a:t>
            </a:r>
            <a:r>
              <a:rPr lang="en-US" sz="3600" dirty="0" err="1"/>
              <a:t>a’r</a:t>
            </a:r>
            <a:r>
              <a:rPr lang="en-US" sz="3600" dirty="0"/>
              <a:t> </a:t>
            </a:r>
            <a:r>
              <a:rPr lang="en-US" sz="3600" dirty="0" err="1"/>
              <a:t>dyfodol</a:t>
            </a:r>
            <a:r>
              <a:rPr lang="en-US" sz="3600" dirty="0"/>
              <a:t> </a:t>
            </a:r>
            <a:r>
              <a:rPr lang="en-US" sz="3600" dirty="0" err="1"/>
              <a:t>mewn</a:t>
            </a:r>
            <a:r>
              <a:rPr lang="en-US" sz="3600" dirty="0"/>
              <a:t> </a:t>
            </a:r>
            <a:r>
              <a:rPr lang="en-US" sz="3600" dirty="0" err="1"/>
              <a:t>perthynas</a:t>
            </a:r>
            <a:r>
              <a:rPr lang="en-US" sz="3600" dirty="0"/>
              <a:t> ag </a:t>
            </a:r>
            <a:r>
              <a:rPr lang="en-US" sz="3600" dirty="0" err="1"/>
              <a:t>asesu</a:t>
            </a:r>
            <a:r>
              <a:rPr lang="en-US" sz="3600" dirty="0"/>
              <a:t> </a:t>
            </a:r>
            <a:r>
              <a:rPr lang="en-US" sz="3600" dirty="0" err="1"/>
              <a:t>statudol</a:t>
            </a:r>
            <a:r>
              <a:rPr lang="en-US" sz="3600" dirty="0"/>
              <a:t>.</a:t>
            </a:r>
          </a:p>
          <a:p>
            <a:pPr marL="0" indent="0">
              <a:buNone/>
            </a:pPr>
            <a:r>
              <a:rPr lang="en-US" sz="3600" dirty="0"/>
              <a:t>1) </a:t>
            </a:r>
            <a:r>
              <a:rPr lang="en-US" sz="3600" dirty="0" err="1"/>
              <a:t>Darllenwch</a:t>
            </a:r>
            <a:r>
              <a:rPr lang="en-US" sz="3600" dirty="0"/>
              <a:t> y </a:t>
            </a:r>
            <a:r>
              <a:rPr lang="en-US" sz="3600" dirty="0" err="1"/>
              <a:t>ddogfen</a:t>
            </a:r>
            <a:r>
              <a:rPr lang="en-US" sz="3600" dirty="0"/>
              <a:t> ‘</a:t>
            </a:r>
            <a:r>
              <a:rPr lang="en-US" sz="3600" dirty="0" err="1"/>
              <a:t>Trefniadau</a:t>
            </a:r>
            <a:r>
              <a:rPr lang="en-US" sz="3600" dirty="0"/>
              <a:t> </a:t>
            </a:r>
            <a:r>
              <a:rPr lang="en-US" sz="3600" dirty="0" err="1"/>
              <a:t>asesu</a:t>
            </a:r>
            <a:r>
              <a:rPr lang="en-US" sz="3600" dirty="0"/>
              <a:t> </a:t>
            </a:r>
            <a:r>
              <a:rPr lang="en-US" sz="3600" dirty="0" err="1"/>
              <a:t>statudol</a:t>
            </a:r>
            <a:r>
              <a:rPr lang="en-US" sz="3600" dirty="0"/>
              <a:t> </a:t>
            </a:r>
            <a:r>
              <a:rPr lang="en-US" sz="3600" dirty="0" err="1"/>
              <a:t>ar</a:t>
            </a:r>
            <a:r>
              <a:rPr lang="en-US" sz="3600" dirty="0"/>
              <a:t> </a:t>
            </a:r>
            <a:r>
              <a:rPr lang="en-US" sz="3600" dirty="0" err="1"/>
              <a:t>gyfer</a:t>
            </a:r>
            <a:r>
              <a:rPr lang="en-US" sz="3600" dirty="0"/>
              <a:t> y </a:t>
            </a:r>
            <a:r>
              <a:rPr lang="en-US" sz="3600" dirty="0" err="1"/>
              <a:t>Cyfnod</a:t>
            </a:r>
            <a:r>
              <a:rPr lang="en-US" sz="3600" dirty="0"/>
              <a:t> Sylfaen a </a:t>
            </a:r>
            <a:r>
              <a:rPr lang="en-US" sz="3600" dirty="0" err="1"/>
              <a:t>diwedd</a:t>
            </a:r>
            <a:r>
              <a:rPr lang="en-US" sz="3600" dirty="0"/>
              <a:t> </a:t>
            </a:r>
            <a:r>
              <a:rPr lang="en-US" sz="3600" dirty="0" err="1"/>
              <a:t>Cyfnodau</a:t>
            </a:r>
            <a:r>
              <a:rPr lang="en-US" sz="3600" dirty="0"/>
              <a:t> </a:t>
            </a:r>
            <a:r>
              <a:rPr lang="en-US" sz="3600" dirty="0" err="1"/>
              <a:t>Allweddol</a:t>
            </a:r>
            <a:r>
              <a:rPr lang="en-US" sz="3600" dirty="0"/>
              <a:t> 2 a 3’.</a:t>
            </a:r>
          </a:p>
          <a:p>
            <a:pPr marL="0" indent="0">
              <a:buNone/>
            </a:pPr>
            <a:r>
              <a:rPr lang="en-US" sz="3600" dirty="0"/>
              <a:t>Hon </a:t>
            </a:r>
            <a:r>
              <a:rPr lang="en-US" sz="3600" dirty="0" err="1"/>
              <a:t>yw’r</a:t>
            </a:r>
            <a:r>
              <a:rPr lang="en-US" sz="3600" dirty="0"/>
              <a:t> </a:t>
            </a:r>
            <a:r>
              <a:rPr lang="en-US" sz="3600" dirty="0" err="1"/>
              <a:t>ddogfen</a:t>
            </a:r>
            <a:r>
              <a:rPr lang="en-US" sz="3600" dirty="0"/>
              <a:t> </a:t>
            </a:r>
            <a:r>
              <a:rPr lang="en-US" sz="3600" dirty="0" err="1"/>
              <a:t>ddiweddaraf</a:t>
            </a:r>
            <a:r>
              <a:rPr lang="en-US" sz="3600" dirty="0"/>
              <a:t> </a:t>
            </a:r>
            <a:r>
              <a:rPr lang="en-US" sz="3600" dirty="0" err="1"/>
              <a:t>sydd</a:t>
            </a:r>
            <a:r>
              <a:rPr lang="en-US" sz="3600" dirty="0"/>
              <a:t> </a:t>
            </a:r>
            <a:r>
              <a:rPr lang="en-US" sz="3600" dirty="0" err="1"/>
              <a:t>ar</a:t>
            </a:r>
            <a:r>
              <a:rPr lang="en-US" sz="3600" dirty="0"/>
              <a:t> </a:t>
            </a:r>
            <a:r>
              <a:rPr lang="en-US" sz="3600" dirty="0" err="1"/>
              <a:t>gael</a:t>
            </a:r>
            <a:r>
              <a:rPr lang="en-US" sz="3600" dirty="0"/>
              <a:t> (</a:t>
            </a:r>
            <a:r>
              <a:rPr lang="en-US" sz="3600" dirty="0" err="1"/>
              <a:t>Hydref</a:t>
            </a:r>
            <a:r>
              <a:rPr lang="en-US" sz="3600" dirty="0"/>
              <a:t> 2018) ac </a:t>
            </a:r>
            <a:r>
              <a:rPr lang="en-US" sz="3600" dirty="0" err="1"/>
              <a:t>mae</a:t>
            </a:r>
            <a:r>
              <a:rPr lang="en-US" sz="3600" dirty="0"/>
              <a:t> </a:t>
            </a:r>
            <a:r>
              <a:rPr lang="en-US" sz="3600" dirty="0" err="1"/>
              <a:t>ar</a:t>
            </a:r>
            <a:r>
              <a:rPr lang="en-US" sz="3600" dirty="0"/>
              <a:t> </a:t>
            </a:r>
            <a:r>
              <a:rPr lang="en-US" sz="3600" dirty="0" err="1"/>
              <a:t>gael</a:t>
            </a:r>
            <a:r>
              <a:rPr lang="en-US" sz="3600" dirty="0"/>
              <a:t> </a:t>
            </a:r>
            <a:r>
              <a:rPr lang="en-US" sz="3600" dirty="0" err="1"/>
              <a:t>oddi</a:t>
            </a:r>
            <a:r>
              <a:rPr lang="en-US" sz="3600" dirty="0"/>
              <a:t> </a:t>
            </a:r>
            <a:r>
              <a:rPr lang="en-US" sz="3600" dirty="0" err="1"/>
              <a:t>wrth</a:t>
            </a:r>
            <a:r>
              <a:rPr lang="en-US" sz="3600" dirty="0"/>
              <a:t>:</a:t>
            </a:r>
          </a:p>
          <a:p>
            <a:pPr marL="0" indent="0">
              <a:buNone/>
            </a:pPr>
            <a:r>
              <a:rPr lang="en-US" sz="3600" dirty="0">
                <a:hlinkClick r:id="rId2"/>
              </a:rPr>
              <a:t>http://</a:t>
            </a:r>
            <a:r>
              <a:rPr lang="en-US" sz="3600" dirty="0" smtClean="0">
                <a:hlinkClick r:id="rId2"/>
              </a:rPr>
              <a:t>learning.gov.wales/docs/learningwales/publications/181025-statutory-assessment-arrangements-en.pdf</a:t>
            </a:r>
            <a:endParaRPr lang="en-US" sz="3600" dirty="0"/>
          </a:p>
          <a:p>
            <a:pPr marL="0" indent="0">
              <a:buNone/>
            </a:pPr>
            <a:r>
              <a:rPr lang="en-US" sz="3600" dirty="0" err="1"/>
              <a:t>Trefniadau</a:t>
            </a:r>
            <a:r>
              <a:rPr lang="en-US" sz="3600" dirty="0"/>
              <a:t> </a:t>
            </a:r>
            <a:r>
              <a:rPr lang="en-US" sz="3600" dirty="0" err="1"/>
              <a:t>asesu</a:t>
            </a:r>
            <a:r>
              <a:rPr lang="en-US" sz="3600" dirty="0"/>
              <a:t> </a:t>
            </a:r>
            <a:r>
              <a:rPr lang="en-US" sz="3600" dirty="0" err="1"/>
              <a:t>statudol</a:t>
            </a:r>
            <a:r>
              <a:rPr lang="en-US" sz="3600" dirty="0"/>
              <a:t> </a:t>
            </a:r>
            <a:r>
              <a:rPr lang="en-US" sz="3600" dirty="0" err="1"/>
              <a:t>ar</a:t>
            </a:r>
            <a:r>
              <a:rPr lang="en-US" sz="3600" dirty="0"/>
              <a:t> </a:t>
            </a:r>
            <a:r>
              <a:rPr lang="en-US" sz="3600" dirty="0" err="1"/>
              <a:t>gyfer</a:t>
            </a:r>
            <a:r>
              <a:rPr lang="en-US" sz="3600" dirty="0"/>
              <a:t> y </a:t>
            </a:r>
            <a:r>
              <a:rPr lang="en-US" sz="3600" dirty="0" err="1"/>
              <a:t>Cyfnod</a:t>
            </a:r>
            <a:r>
              <a:rPr lang="en-US" sz="3600" dirty="0"/>
              <a:t> Sylfaen a </a:t>
            </a:r>
            <a:r>
              <a:rPr lang="en-US" sz="3600" dirty="0" err="1"/>
              <a:t>diwedd</a:t>
            </a:r>
            <a:r>
              <a:rPr lang="en-US" sz="3600" dirty="0"/>
              <a:t> </a:t>
            </a:r>
            <a:r>
              <a:rPr lang="en-US" sz="3600" dirty="0" err="1"/>
              <a:t>Cyfnodau</a:t>
            </a:r>
            <a:r>
              <a:rPr lang="en-US" sz="3600" dirty="0"/>
              <a:t> </a:t>
            </a:r>
            <a:r>
              <a:rPr lang="en-US" sz="3600" dirty="0" err="1"/>
              <a:t>Allweddol</a:t>
            </a:r>
            <a:r>
              <a:rPr lang="en-US" sz="3600" dirty="0"/>
              <a:t> 2 a 3, </a:t>
            </a:r>
            <a:r>
              <a:rPr lang="en-US" sz="3600" dirty="0">
                <a:hlinkClick r:id="rId3"/>
              </a:rPr>
              <a:t>http://learning.gov.wales/resources/browse-all/statutory-assessment-arrangements-for-end-of-foundation-phase-key-stage-2-and-3/?</a:t>
            </a:r>
            <a:r>
              <a:rPr lang="en-US" sz="3600" dirty="0" smtClean="0">
                <a:hlinkClick r:id="rId3"/>
              </a:rPr>
              <a:t>skip=1&amp;lang=cy</a:t>
            </a:r>
            <a:endParaRPr lang="en-US" sz="3600" dirty="0" smtClean="0"/>
          </a:p>
          <a:p>
            <a:pPr marL="0" indent="0">
              <a:buNone/>
            </a:pPr>
            <a:r>
              <a:rPr lang="en-US" sz="3600" dirty="0" err="1" smtClean="0"/>
              <a:t>Sicrhewch</a:t>
            </a:r>
            <a:r>
              <a:rPr lang="en-US" sz="3600" dirty="0" smtClean="0"/>
              <a:t> </a:t>
            </a:r>
            <a:r>
              <a:rPr lang="en-US" sz="3600" dirty="0" err="1"/>
              <a:t>eich</a:t>
            </a:r>
            <a:r>
              <a:rPr lang="en-US" sz="3600" dirty="0"/>
              <a:t> bod </a:t>
            </a:r>
            <a:r>
              <a:rPr lang="en-US" sz="3600" dirty="0" err="1"/>
              <a:t>yn</a:t>
            </a:r>
            <a:r>
              <a:rPr lang="en-US" sz="3600" dirty="0"/>
              <a:t> </a:t>
            </a:r>
            <a:r>
              <a:rPr lang="en-US" sz="3600" dirty="0" err="1"/>
              <a:t>deall</a:t>
            </a:r>
            <a:r>
              <a:rPr lang="en-US" sz="3600" dirty="0"/>
              <a:t> y </a:t>
            </a:r>
            <a:r>
              <a:rPr lang="en-US" sz="3600" dirty="0" err="1"/>
              <a:t>prosesau</a:t>
            </a:r>
            <a:r>
              <a:rPr lang="en-US" sz="3600" dirty="0"/>
              <a:t> y </a:t>
            </a:r>
            <a:r>
              <a:rPr lang="en-US" sz="3600" dirty="0" err="1"/>
              <a:t>bydd</a:t>
            </a:r>
            <a:r>
              <a:rPr lang="en-US" sz="3600" dirty="0"/>
              <a:t> </a:t>
            </a:r>
            <a:r>
              <a:rPr lang="en-US" sz="3600" dirty="0" err="1"/>
              <a:t>disgwyl</a:t>
            </a:r>
            <a:r>
              <a:rPr lang="en-US" sz="3600" dirty="0"/>
              <a:t> </a:t>
            </a:r>
            <a:r>
              <a:rPr lang="en-US" sz="3600" dirty="0" err="1"/>
              <a:t>i</a:t>
            </a:r>
            <a:r>
              <a:rPr lang="en-US" sz="3600" dirty="0"/>
              <a:t> chi </a:t>
            </a:r>
            <a:r>
              <a:rPr lang="en-US" sz="3600" dirty="0" err="1"/>
              <a:t>eu</a:t>
            </a:r>
            <a:r>
              <a:rPr lang="en-US" sz="3600" dirty="0"/>
              <a:t> </a:t>
            </a:r>
            <a:r>
              <a:rPr lang="en-US" sz="3600" dirty="0" err="1"/>
              <a:t>dilyn</a:t>
            </a:r>
            <a:r>
              <a:rPr lang="en-US" sz="3600" dirty="0"/>
              <a:t> </a:t>
            </a:r>
            <a:r>
              <a:rPr lang="en-US" sz="3600" dirty="0" err="1"/>
              <a:t>mewn</a:t>
            </a:r>
            <a:r>
              <a:rPr lang="en-US" sz="3600" dirty="0"/>
              <a:t> </a:t>
            </a:r>
            <a:r>
              <a:rPr lang="en-US" sz="3600" dirty="0" err="1"/>
              <a:t>perthynas</a:t>
            </a:r>
            <a:r>
              <a:rPr lang="en-US" sz="3600" dirty="0"/>
              <a:t> ag </a:t>
            </a:r>
            <a:r>
              <a:rPr lang="en-US" sz="3600" dirty="0" err="1"/>
              <a:t>asesu</a:t>
            </a:r>
            <a:r>
              <a:rPr lang="en-US" sz="3600" dirty="0"/>
              <a:t> </a:t>
            </a:r>
            <a:r>
              <a:rPr lang="en-US" sz="3600" dirty="0" err="1"/>
              <a:t>statudol</a:t>
            </a:r>
            <a:r>
              <a:rPr lang="en-US" sz="3600" dirty="0"/>
              <a:t> </a:t>
            </a:r>
            <a:r>
              <a:rPr lang="en-US" sz="3600" dirty="0" err="1"/>
              <a:t>fel</a:t>
            </a:r>
            <a:r>
              <a:rPr lang="en-US" sz="3600" dirty="0"/>
              <a:t> </a:t>
            </a:r>
            <a:r>
              <a:rPr lang="en-US" sz="3600" dirty="0" err="1"/>
              <a:t>athro</a:t>
            </a:r>
            <a:r>
              <a:rPr lang="en-US" sz="3600" dirty="0"/>
              <a:t> </a:t>
            </a:r>
            <a:r>
              <a:rPr lang="en-US" sz="3600" dirty="0" err="1"/>
              <a:t>dosbarth</a:t>
            </a:r>
            <a:r>
              <a:rPr lang="en-US" sz="3600" dirty="0"/>
              <a:t> / </a:t>
            </a:r>
            <a:r>
              <a:rPr lang="en-US" sz="3600" dirty="0" err="1"/>
              <a:t>athrawes</a:t>
            </a:r>
            <a:r>
              <a:rPr lang="en-US" sz="3600" dirty="0"/>
              <a:t> </a:t>
            </a:r>
            <a:r>
              <a:rPr lang="en-US" sz="3600" dirty="0" err="1"/>
              <a:t>ddosbarth</a:t>
            </a:r>
            <a:r>
              <a:rPr lang="en-US" sz="3600" dirty="0"/>
              <a:t> </a:t>
            </a:r>
            <a:r>
              <a:rPr lang="en-US" sz="3600" dirty="0" err="1"/>
              <a:t>sy’n</a:t>
            </a:r>
            <a:r>
              <a:rPr lang="en-US" sz="3600" dirty="0"/>
              <a:t> </a:t>
            </a:r>
            <a:r>
              <a:rPr lang="en-US" sz="3600" dirty="0" err="1"/>
              <a:t>gweithio</a:t>
            </a:r>
            <a:r>
              <a:rPr lang="en-US" sz="3600" dirty="0"/>
              <a:t> </a:t>
            </a:r>
            <a:r>
              <a:rPr lang="en-US" sz="3600" dirty="0" err="1"/>
              <a:t>ar</a:t>
            </a:r>
            <a:r>
              <a:rPr lang="en-US" sz="3600" dirty="0"/>
              <a:t> </a:t>
            </a:r>
            <a:r>
              <a:rPr lang="en-US" sz="3600" dirty="0" err="1"/>
              <a:t>hyn</a:t>
            </a:r>
            <a:r>
              <a:rPr lang="en-US" sz="3600" dirty="0"/>
              <a:t> o </a:t>
            </a:r>
            <a:r>
              <a:rPr lang="en-US" sz="3600" dirty="0" err="1"/>
              <a:t>bryd</a:t>
            </a:r>
            <a:r>
              <a:rPr lang="en-US" sz="3600" dirty="0"/>
              <a:t> </a:t>
            </a:r>
            <a:r>
              <a:rPr lang="en-US" sz="3600" dirty="0" err="1"/>
              <a:t>yng</a:t>
            </a:r>
            <a:r>
              <a:rPr lang="en-US" sz="3600" dirty="0"/>
              <a:t> </a:t>
            </a:r>
            <a:r>
              <a:rPr lang="en-US" sz="3600" dirty="0" err="1"/>
              <a:t>Nghymru</a:t>
            </a:r>
            <a:r>
              <a:rPr lang="en-US" sz="3600" dirty="0"/>
              <a:t>.</a:t>
            </a:r>
          </a:p>
          <a:p>
            <a:pPr marL="0" indent="0">
              <a:buNone/>
            </a:pPr>
            <a:r>
              <a:rPr lang="en-US" sz="3600" dirty="0"/>
              <a:t>2) </a:t>
            </a:r>
            <a:r>
              <a:rPr lang="en-US" sz="3600" dirty="0" err="1"/>
              <a:t>Darllenwch</a:t>
            </a:r>
            <a:r>
              <a:rPr lang="en-US" sz="3600" dirty="0"/>
              <a:t> ac </a:t>
            </a:r>
            <a:r>
              <a:rPr lang="en-US" sz="3600" dirty="0" err="1"/>
              <a:t>ymgysylltwch</a:t>
            </a:r>
            <a:r>
              <a:rPr lang="en-US" sz="3600" dirty="0"/>
              <a:t> </a:t>
            </a:r>
            <a:r>
              <a:rPr lang="en-US" sz="3600" dirty="0" err="1"/>
              <a:t>â’r</a:t>
            </a:r>
            <a:r>
              <a:rPr lang="en-US" sz="3600" dirty="0"/>
              <a:t> </a:t>
            </a:r>
            <a:r>
              <a:rPr lang="en-US" sz="3600" dirty="0" err="1"/>
              <a:t>wybodaeth</a:t>
            </a:r>
            <a:r>
              <a:rPr lang="en-US" sz="3600" dirty="0"/>
              <a:t> am y </a:t>
            </a:r>
            <a:r>
              <a:rPr lang="en-US" sz="3600" dirty="0" err="1"/>
              <a:t>cwricwlwm</a:t>
            </a:r>
            <a:r>
              <a:rPr lang="en-US" sz="3600" dirty="0"/>
              <a:t> </a:t>
            </a:r>
            <a:r>
              <a:rPr lang="en-US" sz="3600" dirty="0" err="1"/>
              <a:t>newydd</a:t>
            </a:r>
            <a:r>
              <a:rPr lang="en-US" sz="3600" dirty="0"/>
              <a:t> a </a:t>
            </a:r>
            <a:r>
              <a:rPr lang="en-US" sz="3600" dirty="0" err="1"/>
              <a:t>sut</a:t>
            </a:r>
            <a:r>
              <a:rPr lang="en-US" sz="3600" dirty="0"/>
              <a:t> </a:t>
            </a:r>
            <a:r>
              <a:rPr lang="en-US" sz="3600" dirty="0" err="1"/>
              <a:t>mae’n</a:t>
            </a:r>
            <a:r>
              <a:rPr lang="en-US" sz="3600" dirty="0"/>
              <a:t> </a:t>
            </a:r>
            <a:r>
              <a:rPr lang="en-US" sz="3600" dirty="0" err="1"/>
              <a:t>datblygu</a:t>
            </a:r>
            <a:r>
              <a:rPr lang="en-US" sz="3600" dirty="0"/>
              <a:t> </a:t>
            </a:r>
            <a:r>
              <a:rPr lang="en-US" sz="3600" dirty="0" err="1"/>
              <a:t>drwy</a:t>
            </a:r>
            <a:r>
              <a:rPr lang="en-US" sz="3600" dirty="0"/>
              <a:t> </a:t>
            </a:r>
            <a:r>
              <a:rPr lang="en-US" sz="3600" dirty="0" err="1"/>
              <a:t>gysylltu</a:t>
            </a:r>
            <a:r>
              <a:rPr lang="en-US" sz="3600" dirty="0"/>
              <a:t> </a:t>
            </a:r>
            <a:r>
              <a:rPr lang="en-US" sz="3600" dirty="0" err="1"/>
              <a:t>â</a:t>
            </a:r>
            <a:r>
              <a:rPr lang="en-US" sz="3600" dirty="0"/>
              <a:t>: https://</a:t>
            </a:r>
            <a:r>
              <a:rPr lang="en-US" sz="3600" dirty="0" err="1"/>
              <a:t>beta.gov.wales</a:t>
            </a:r>
            <a:r>
              <a:rPr lang="en-US" sz="3600" dirty="0"/>
              <a:t>/new-school-curriculum-overview?_</a:t>
            </a:r>
            <a:r>
              <a:rPr lang="en-US" sz="3600" dirty="0" err="1"/>
              <a:t>ga</a:t>
            </a:r>
            <a:r>
              <a:rPr lang="en-US" sz="3600" dirty="0"/>
              <a:t>=2.121448072.1484545156.1543234869-1145681391.1441373109 </a:t>
            </a:r>
            <a:r>
              <a:rPr lang="en-US" sz="3600" dirty="0">
                <a:hlinkClick r:id="rId4"/>
              </a:rPr>
              <a:t>https://beta.llyw.cymru/cwricwlwm-newydd-i-ysgolion-trosolwg?_</a:t>
            </a:r>
            <a:r>
              <a:rPr lang="en-US" sz="3600" dirty="0" smtClean="0">
                <a:hlinkClick r:id="rId4"/>
              </a:rPr>
              <a:t>ga=2.121448072.1484545156.1543234869-1145681391.1441373109</a:t>
            </a:r>
            <a:endParaRPr lang="en-US" sz="3600" dirty="0"/>
          </a:p>
          <a:p>
            <a:pPr marL="0" indent="0">
              <a:buNone/>
            </a:pPr>
            <a:r>
              <a:rPr lang="en-US" sz="3600" dirty="0"/>
              <a:t>3) </a:t>
            </a:r>
            <a:r>
              <a:rPr lang="en-US" sz="3600" dirty="0" err="1"/>
              <a:t>Darllenwch</a:t>
            </a:r>
            <a:r>
              <a:rPr lang="en-US" sz="3600" dirty="0"/>
              <a:t> </a:t>
            </a:r>
            <a:r>
              <a:rPr lang="en-US" sz="3600" dirty="0" err="1"/>
              <a:t>Bennod</a:t>
            </a:r>
            <a:r>
              <a:rPr lang="en-US" sz="3600" dirty="0"/>
              <a:t> 6 o </a:t>
            </a:r>
            <a:r>
              <a:rPr lang="en-US" sz="3600" dirty="0" err="1"/>
              <a:t>adroddiad</a:t>
            </a:r>
            <a:r>
              <a:rPr lang="en-US" sz="3600" dirty="0"/>
              <a:t> Donaldson (2015) </a:t>
            </a:r>
            <a:r>
              <a:rPr lang="en-US" sz="3600" dirty="0" err="1"/>
              <a:t>Dyfodol</a:t>
            </a:r>
            <a:r>
              <a:rPr lang="en-US" sz="3600" dirty="0"/>
              <a:t> </a:t>
            </a:r>
            <a:r>
              <a:rPr lang="en-US" sz="3600" dirty="0" err="1"/>
              <a:t>Llwyddiannus</a:t>
            </a:r>
            <a:r>
              <a:rPr lang="en-US" sz="3600" dirty="0"/>
              <a:t> </a:t>
            </a:r>
            <a:r>
              <a:rPr lang="en-US" sz="3600" dirty="0" err="1"/>
              <a:t>er</a:t>
            </a:r>
            <a:r>
              <a:rPr lang="en-US" sz="3600" dirty="0"/>
              <a:t> </a:t>
            </a:r>
            <a:r>
              <a:rPr lang="en-US" sz="3600" dirty="0" err="1"/>
              <a:t>mwyn</a:t>
            </a:r>
            <a:r>
              <a:rPr lang="en-US" sz="3600" dirty="0"/>
              <a:t> </a:t>
            </a:r>
            <a:r>
              <a:rPr lang="en-US" sz="3600" dirty="0" err="1"/>
              <a:t>eich</a:t>
            </a:r>
            <a:r>
              <a:rPr lang="en-US" sz="3600" dirty="0"/>
              <a:t> bod </a:t>
            </a:r>
            <a:r>
              <a:rPr lang="en-US" sz="3600" dirty="0" err="1"/>
              <a:t>yn</a:t>
            </a:r>
            <a:r>
              <a:rPr lang="en-US" sz="3600" dirty="0"/>
              <a:t> </a:t>
            </a:r>
            <a:r>
              <a:rPr lang="en-US" sz="3600" dirty="0" err="1"/>
              <a:t>gallu</a:t>
            </a:r>
            <a:r>
              <a:rPr lang="en-US" sz="3600" dirty="0"/>
              <a:t> </a:t>
            </a:r>
            <a:r>
              <a:rPr lang="en-US" sz="3600" dirty="0" err="1"/>
              <a:t>cymharu’r</a:t>
            </a:r>
            <a:r>
              <a:rPr lang="en-US" sz="3600" dirty="0"/>
              <a:t> </a:t>
            </a:r>
            <a:r>
              <a:rPr lang="en-US" sz="3600" dirty="0" err="1"/>
              <a:t>hyn</a:t>
            </a:r>
            <a:r>
              <a:rPr lang="en-US" sz="3600" dirty="0"/>
              <a:t> a </a:t>
            </a:r>
            <a:r>
              <a:rPr lang="en-US" sz="3600" dirty="0" err="1"/>
              <a:t>awgrymir</a:t>
            </a:r>
            <a:r>
              <a:rPr lang="en-US" sz="3600" dirty="0"/>
              <a:t> y </a:t>
            </a:r>
            <a:r>
              <a:rPr lang="en-US" sz="3600" dirty="0" err="1"/>
              <a:t>dylai</a:t>
            </a:r>
            <a:r>
              <a:rPr lang="en-US" sz="3600" dirty="0"/>
              <a:t> </a:t>
            </a:r>
            <a:r>
              <a:rPr lang="en-US" sz="3600" dirty="0" err="1"/>
              <a:t>ddigwydd</a:t>
            </a:r>
            <a:r>
              <a:rPr lang="en-US" sz="3600" dirty="0"/>
              <a:t> </a:t>
            </a:r>
            <a:r>
              <a:rPr lang="en-US" sz="3600" dirty="0" err="1"/>
              <a:t>yn</a:t>
            </a:r>
            <a:r>
              <a:rPr lang="en-US" sz="3600" dirty="0"/>
              <a:t> y </a:t>
            </a:r>
            <a:r>
              <a:rPr lang="en-US" sz="3600" dirty="0" err="1"/>
              <a:t>dyfodol</a:t>
            </a:r>
            <a:r>
              <a:rPr lang="en-US" sz="3600" dirty="0"/>
              <a:t> </a:t>
            </a:r>
            <a:r>
              <a:rPr lang="en-US" sz="3600" dirty="0" err="1"/>
              <a:t>parthed</a:t>
            </a:r>
            <a:r>
              <a:rPr lang="en-US" sz="3600" dirty="0"/>
              <a:t> </a:t>
            </a:r>
            <a:r>
              <a:rPr lang="en-US" sz="3600" dirty="0" err="1"/>
              <a:t>trefniadau</a:t>
            </a:r>
            <a:r>
              <a:rPr lang="en-US" sz="3600" dirty="0"/>
              <a:t> </a:t>
            </a:r>
            <a:r>
              <a:rPr lang="en-US" sz="3600" dirty="0" err="1"/>
              <a:t>asesu</a:t>
            </a:r>
            <a:r>
              <a:rPr lang="en-US" sz="3600" dirty="0"/>
              <a:t> </a:t>
            </a:r>
            <a:r>
              <a:rPr lang="en-US" sz="3600" dirty="0" err="1"/>
              <a:t>a’r</a:t>
            </a:r>
            <a:r>
              <a:rPr lang="en-US" sz="3600" dirty="0"/>
              <a:t> </a:t>
            </a:r>
            <a:r>
              <a:rPr lang="en-US" sz="3600" dirty="0" err="1"/>
              <a:t>hyn</a:t>
            </a:r>
            <a:r>
              <a:rPr lang="en-US" sz="3600" dirty="0"/>
              <a:t> </a:t>
            </a:r>
            <a:r>
              <a:rPr lang="en-US" sz="3600" dirty="0" err="1"/>
              <a:t>sy’n</a:t>
            </a:r>
            <a:r>
              <a:rPr lang="en-US" sz="3600" dirty="0"/>
              <a:t> </a:t>
            </a:r>
            <a:r>
              <a:rPr lang="en-US" sz="3600" dirty="0" err="1"/>
              <a:t>digwydd</a:t>
            </a:r>
            <a:r>
              <a:rPr lang="en-US" sz="3600" dirty="0"/>
              <a:t> </a:t>
            </a:r>
            <a:r>
              <a:rPr lang="en-US" sz="3600" dirty="0" err="1"/>
              <a:t>ar</a:t>
            </a:r>
            <a:r>
              <a:rPr lang="en-US" sz="3600" dirty="0"/>
              <a:t> </a:t>
            </a:r>
            <a:r>
              <a:rPr lang="en-US" sz="3600" dirty="0" err="1"/>
              <a:t>hyn</a:t>
            </a:r>
            <a:r>
              <a:rPr lang="en-US" sz="3600" dirty="0"/>
              <a:t> o </a:t>
            </a:r>
            <a:r>
              <a:rPr lang="en-US" sz="3600" dirty="0" err="1"/>
              <a:t>bryd</a:t>
            </a:r>
            <a:r>
              <a:rPr lang="en-US" sz="3600" dirty="0"/>
              <a:t>.</a:t>
            </a:r>
          </a:p>
          <a:p>
            <a:endParaRPr lang="en-US" dirty="0"/>
          </a:p>
        </p:txBody>
      </p:sp>
    </p:spTree>
    <p:extLst>
      <p:ext uri="{BB962C8B-B14F-4D97-AF65-F5344CB8AC3E}">
        <p14:creationId xmlns:p14="http://schemas.microsoft.com/office/powerpoint/2010/main" val="845178595"/>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docProps/app.xml><?xml version="1.0" encoding="utf-8"?>
<Properties xmlns="http://schemas.openxmlformats.org/officeDocument/2006/extended-properties" xmlns:vt="http://schemas.openxmlformats.org/officeDocument/2006/docPropsVTypes">
  <Template>Depth</Template>
  <TotalTime>203</TotalTime>
  <Words>1303</Words>
  <Application>Microsoft Macintosh PowerPoint</Application>
  <PresentationFormat>Widescreen</PresentationFormat>
  <Paragraphs>99</Paragraphs>
  <Slides>13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Calibri</vt:lpstr>
      <vt:lpstr>Corbel</vt:lpstr>
      <vt:lpstr>Garamond</vt:lpstr>
      <vt:lpstr>Mangal</vt:lpstr>
      <vt:lpstr>ＭＳ Ｐゴシック</vt:lpstr>
      <vt:lpstr>Symbol</vt:lpstr>
      <vt:lpstr>Times New Roman</vt:lpstr>
      <vt:lpstr>Arial</vt:lpstr>
      <vt:lpstr>Depth</vt:lpstr>
      <vt:lpstr>Profiadau Addysgu Proffesiynol 3 – Athrawon, Ysgolion a’r Gymuned Ehangach Professional Teaching Experiences 3 –  Teachers, Schools and the Wider Community</vt:lpstr>
      <vt:lpstr>BA Addysg  Gynradd gyda SAC/  BA Primary Education with QTS</vt:lpstr>
      <vt:lpstr>PowerPoint Presentation</vt:lpstr>
      <vt:lpstr>PowerPoint Presentation</vt:lpstr>
      <vt:lpstr>Asesiad - Assessment</vt:lpstr>
      <vt:lpstr>Data Dosbarth             Class Data</vt:lpstr>
      <vt:lpstr>Further information – Gwybodaeth pellach</vt:lpstr>
      <vt:lpstr>More information.. Mwy o wybodaeth..</vt:lpstr>
      <vt:lpstr>Y DATA - The DATA</vt:lpstr>
      <vt:lpstr>TIPS</vt:lpstr>
      <vt:lpstr>PowerPoint Presentation</vt:lpstr>
      <vt:lpstr>Directed task – For the next sessions</vt:lpstr>
      <vt:lpstr>Tasg Cyfeiriedig – Ar gyfer y sesiynau nesaf</vt:lpstr>
    </vt:vector>
  </TitlesOfParts>
  <Company/>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 Mathew</dc:creator>
  <cp:lastModifiedBy>Jones, Mathew</cp:lastModifiedBy>
  <cp:revision>9</cp:revision>
  <dcterms:created xsi:type="dcterms:W3CDTF">2018-12-02T15:58:41Z</dcterms:created>
  <dcterms:modified xsi:type="dcterms:W3CDTF">2018-12-02T19:21:59Z</dcterms:modified>
</cp:coreProperties>
</file>