
<file path=[Content_Types].xml><?xml version="1.0" encoding="utf-8"?>
<Types xmlns="http://schemas.openxmlformats.org/package/2006/content-types">
  <Default Extension="fntdata" ContentType="application/x-fontdata"/>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embedTrueTypeFonts="1" saveSubsetFonts="1" autoCompressPictures="0">
  <p:sldMasterIdLst>
    <p:sldMasterId id="2147483659" r:id="rId1"/>
  </p:sldMasterIdLst>
  <p:notesMasterIdLst>
    <p:notesMasterId r:id="rId22"/>
  </p:notesMasterIdLst>
  <p:sldIdLst>
    <p:sldId id="275" r:id="rId2"/>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Lst>
  <p:sldSz cx="9144000" cy="5143500" type="screen16x9"/>
  <p:notesSz cx="6858000" cy="9144000"/>
  <p:embeddedFontLst>
    <p:embeddedFont>
      <p:font typeface="Open Sans" panose="020B0606030504020204" pitchFamily="34" charset="0"/>
      <p:regular r:id="rId23"/>
      <p:bold r:id="rId24"/>
      <p:italic r:id="rId25"/>
      <p:boldItalic r:id="rId26"/>
    </p:embeddedFont>
    <p:embeddedFont>
      <p:font typeface="PT Sans Narrow" panose="020B0604020202020204" pitchFamily="34" charset="0"/>
      <p:regular r:id="rId27"/>
      <p:bold r:id="rId2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3" d="100"/>
          <a:sy n="103" d="100"/>
        </p:scale>
        <p:origin x="874" y="77"/>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4.fntdata"/><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3.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2.fntdata"/><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1.fntdata"/><Relationship Id="rId28" Type="http://schemas.openxmlformats.org/officeDocument/2006/relationships/font" Target="fonts/font6.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font" Target="fonts/font5.fntdata"/><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
        <p:cNvGrpSpPr/>
        <p:nvPr/>
      </p:nvGrpSpPr>
      <p:grpSpPr>
        <a:xfrm>
          <a:off x="0" y="0"/>
          <a:ext cx="0" cy="0"/>
          <a:chOff x="0" y="0"/>
          <a:chExt cx="0" cy="0"/>
        </a:xfrm>
      </p:grpSpPr>
      <p:sp>
        <p:nvSpPr>
          <p:cNvPr id="63" name="Google Shape;63;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4" name="Google Shape;64;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
        <p:cNvGrpSpPr/>
        <p:nvPr/>
      </p:nvGrpSpPr>
      <p:grpSpPr>
        <a:xfrm>
          <a:off x="0" y="0"/>
          <a:ext cx="0" cy="0"/>
          <a:chOff x="0" y="0"/>
          <a:chExt cx="0" cy="0"/>
        </a:xfrm>
      </p:grpSpPr>
      <p:sp>
        <p:nvSpPr>
          <p:cNvPr id="69" name="Google Shape;69;g2106684e890_0_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 name="Google Shape;70;g2106684e890_0_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1000"/>
              </a:spcAft>
              <a:buNone/>
            </a:pPr>
            <a:r>
              <a:rPr lang="en">
                <a:solidFill>
                  <a:schemeClr val="dk1"/>
                </a:solidFill>
              </a:rPr>
              <a:t>CakeBake is a business that takes pride in its commitment to quality and creativity. We believe that a cake is more than just a dessert; it's a centrepiece that can add magic to any occasion. With our dedication to using only the finest ingredients and creating visually stunning designs, we aim to delight our customers with every bite. Whether you're looking for a birthday cake, a wedding cake, or just a sweet treat, CakeBake has something for everyone.</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
        <p:cNvGrpSpPr/>
        <p:nvPr/>
      </p:nvGrpSpPr>
      <p:grpSpPr>
        <a:xfrm>
          <a:off x="0" y="0"/>
          <a:ext cx="0" cy="0"/>
          <a:chOff x="0" y="0"/>
          <a:chExt cx="0" cy="0"/>
        </a:xfrm>
      </p:grpSpPr>
      <p:sp>
        <p:nvSpPr>
          <p:cNvPr id="76" name="Google Shape;76;g2106684e890_0_6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7" name="Google Shape;77;g2106684e890_0_6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1000"/>
              </a:spcAft>
              <a:buNone/>
            </a:pPr>
            <a:r>
              <a:rPr lang="en">
                <a:solidFill>
                  <a:schemeClr val="dk1"/>
                </a:solidFill>
              </a:rPr>
              <a:t>CakeBake is a new and exciting business that has identified a gap in the market for high-quality, locally-sourced cakes. We understand that customers want delicious cakes that are made from fresh, healthy ingredients, and that's exactly what we provide. Our focus on exceptional customer service means that we are dedicated to building long-term relationships with our customers, and we believe that our commitment to quality and service will make CakeBake a success.</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
        <p:cNvGrpSpPr/>
        <p:nvPr/>
      </p:nvGrpSpPr>
      <p:grpSpPr>
        <a:xfrm>
          <a:off x="0" y="0"/>
          <a:ext cx="0" cy="0"/>
          <a:chOff x="0" y="0"/>
          <a:chExt cx="0" cy="0"/>
        </a:xfrm>
      </p:grpSpPr>
      <p:sp>
        <p:nvSpPr>
          <p:cNvPr id="82" name="Google Shape;82;g2106684e890_0_6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 name="Google Shape;83;g2106684e890_0_6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1000"/>
              </a:spcAft>
              <a:buNone/>
            </a:pPr>
            <a:r>
              <a:rPr lang="en">
                <a:solidFill>
                  <a:schemeClr val="dk1"/>
                </a:solidFill>
              </a:rPr>
              <a:t>CakeBake is committed to operating within the bounds of local legal and labour laws. As a sole proprietorship, the owner assumes full legal responsibility for the company, but we will still be following appropriate procedures in hiring part-time employees and ensuring tax compliance. Additionally, we recognize that there may be situations where we require external professional expertise, and we are prepared to seek out those services when needed. Our goal is to operate CakeBake in a way that is fully compliant with all relevant laws and regulations.</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p:cNvGrpSpPr/>
        <p:nvPr/>
      </p:nvGrpSpPr>
      <p:grpSpPr>
        <a:xfrm>
          <a:off x="0" y="0"/>
          <a:ext cx="0" cy="0"/>
          <a:chOff x="0" y="0"/>
          <a:chExt cx="0" cy="0"/>
        </a:xfrm>
      </p:grpSpPr>
      <p:sp>
        <p:nvSpPr>
          <p:cNvPr id="88" name="Google Shape;88;g2106684e890_0_7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9" name="Google Shape;89;g2106684e890_0_7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1000"/>
              </a:spcAft>
              <a:buNone/>
            </a:pPr>
            <a:r>
              <a:rPr lang="en">
                <a:solidFill>
                  <a:schemeClr val="dk1"/>
                </a:solidFill>
              </a:rPr>
              <a:t>CakeBake operates as a Limited Liability Company, which provides legal protection for the owner's personal assets. As the sole proprietor, the owner has complete control over business operations and financial decisions. We have a small team of employees who are responsible for baking and customer service, and we also engage external professionals such as accountants and lawyers to ensure that we are compliant with all legal requirements. Our commitment to operating within the law is essential for the long-term success of CakeBake.</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
        <p:cNvGrpSpPr/>
        <p:nvPr/>
      </p:nvGrpSpPr>
      <p:grpSpPr>
        <a:xfrm>
          <a:off x="0" y="0"/>
          <a:ext cx="0" cy="0"/>
          <a:chOff x="0" y="0"/>
          <a:chExt cx="0" cy="0"/>
        </a:xfrm>
      </p:grpSpPr>
      <p:sp>
        <p:nvSpPr>
          <p:cNvPr id="94" name="Google Shape;94;g2106684e890_0_8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5" name="Google Shape;95;g2106684e890_0_8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1000"/>
              </a:spcAft>
              <a:buNone/>
            </a:pPr>
            <a:r>
              <a:rPr lang="en">
                <a:solidFill>
                  <a:schemeClr val="dk1"/>
                </a:solidFill>
              </a:rPr>
              <a:t>As a new startup in the confectionery industry, CakeBake's management structure will prioritize quality and efficiency, with the owner taking a hands-on approach and external professionals brought in as needed. This approach will ensure that the business can adapt to changing market conditions and continue to deliver exceptional products and services to its customers.</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
        <p:cNvGrpSpPr/>
        <p:nvPr/>
      </p:nvGrpSpPr>
      <p:grpSpPr>
        <a:xfrm>
          <a:off x="0" y="0"/>
          <a:ext cx="0" cy="0"/>
          <a:chOff x="0" y="0"/>
          <a:chExt cx="0" cy="0"/>
        </a:xfrm>
      </p:grpSpPr>
      <p:sp>
        <p:nvSpPr>
          <p:cNvPr id="100" name="Google Shape;100;g2106684e890_0_8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1" name="Google Shape;101;g2106684e890_0_8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1000"/>
              </a:spcAft>
              <a:buNone/>
            </a:pPr>
            <a:r>
              <a:rPr lang="en">
                <a:solidFill>
                  <a:schemeClr val="dk1"/>
                </a:solidFill>
              </a:rPr>
              <a:t>Effective management is crucial for any new start-up. In the case of CakeBake, the owner must ensure that the day-to-day operations run smoothly while creating long-term strategies for the business. Hiring the right employees who are passionate about confectionery is essential. Additionally, external professional services/experts can provide valuable insights and assistance in legal, accounting, and marketing areas, allowing the business to grow and thrive.</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
        <p:cNvGrpSpPr/>
        <p:nvPr/>
      </p:nvGrpSpPr>
      <p:grpSpPr>
        <a:xfrm>
          <a:off x="0" y="0"/>
          <a:ext cx="0" cy="0"/>
          <a:chOff x="0" y="0"/>
          <a:chExt cx="0" cy="0"/>
        </a:xfrm>
      </p:grpSpPr>
      <p:sp>
        <p:nvSpPr>
          <p:cNvPr id="106" name="Google Shape;106;g2106684e890_0_9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7" name="Google Shape;107;g2106684e890_0_9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1000"/>
              </a:spcAft>
              <a:buNone/>
            </a:pPr>
            <a:r>
              <a:rPr lang="en">
                <a:solidFill>
                  <a:schemeClr val="dk1"/>
                </a:solidFill>
              </a:rPr>
              <a:t>In order to successfully launch CakeBake, the company must have a clear understanding of their target market. Individuals who enjoy baked goods and have a sweet tooth are ideal customers. Marketing strategies that are cost-effective and can reach a large audience, such as social media campaigns, collaborations with local cafes, and participating in food festivals, will be used to increase brand awareness and customer engagement. Offering special promotions and discounts will help incentivize first-time customers and retain loyal patrons, ensuring the success of the business.</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p:cNvGrpSpPr/>
        <p:nvPr/>
      </p:nvGrpSpPr>
      <p:grpSpPr>
        <a:xfrm>
          <a:off x="0" y="0"/>
          <a:ext cx="0" cy="0"/>
          <a:chOff x="0" y="0"/>
          <a:chExt cx="0" cy="0"/>
        </a:xfrm>
      </p:grpSpPr>
      <p:sp>
        <p:nvSpPr>
          <p:cNvPr id="112" name="Google Shape;112;g2106684e890_0_10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3" name="Google Shape;113;g2106684e890_0_10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1000"/>
              </a:spcAft>
              <a:buClr>
                <a:schemeClr val="dk1"/>
              </a:buClr>
              <a:buSzPts val="1100"/>
              <a:buFont typeface="Arial"/>
              <a:buNone/>
            </a:pPr>
            <a:r>
              <a:rPr lang="en">
                <a:solidFill>
                  <a:schemeClr val="dk1"/>
                </a:solidFill>
              </a:rPr>
              <a:t>Understanding the target market is crucial for any business, and CakeBake will be targeting individuals who enjoy high-quality baked goods. By utilizing social media advertising, partnering with local cafes and restaurants, and attending food festivals, CakeBake can reach a wider audience.</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g2106684e890_0_10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9" name="Google Shape;119;g2106684e890_0_10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1000"/>
              </a:spcAft>
              <a:buNone/>
            </a:pPr>
            <a:r>
              <a:rPr lang="en">
                <a:solidFill>
                  <a:schemeClr val="dk1"/>
                </a:solidFill>
              </a:rPr>
              <a:t>A strength analysis model helps evaluate the strengths, weaknesses, and opportunities of a business idea. For CakeBake, strengths include unique and high-quality products, growth potential in the industry, and a passionate owner. However, the business faces competition from established bakeries, limited funding, and potential employee hiring and training challenges. Opportunities for the business include expanding online sales, partnering with local businesses, and creating a niche in speciality cakes. By leveraging strengths and addressing weaknesses, CakeBake can maximize its potential for success.</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
        <p:cNvGrpSpPr/>
        <p:nvPr/>
      </p:nvGrpSpPr>
      <p:grpSpPr>
        <a:xfrm>
          <a:off x="0" y="0"/>
          <a:ext cx="0" cy="0"/>
          <a:chOff x="0" y="0"/>
          <a:chExt cx="0" cy="0"/>
        </a:xfrm>
      </p:grpSpPr>
      <p:sp>
        <p:nvSpPr>
          <p:cNvPr id="124" name="Google Shape;124;g2106684e890_0_1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5" name="Google Shape;125;g2106684e890_0_1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1000"/>
              </a:spcAft>
              <a:buNone/>
            </a:pPr>
            <a:r>
              <a:rPr lang="en">
                <a:solidFill>
                  <a:schemeClr val="dk1"/>
                </a:solidFill>
              </a:rPr>
              <a:t>Examining the weaknesses of a business idea is crucial to understanding potential challenges and developing strategies to address them. For CakeBake, weaknesses include limited initial funding, competition from established bakeries, and potential employee hiring and training challenges. These challenges can impact the quality of products and services offered, and the ability to establish a strong customer base. Addressing these weaknesses through strategic planning, targeted marketing, and effective employee management can help overcome these challenges and drive success for the business.</a:t>
            </a:r>
            <a:endParaRPr>
              <a:solidFill>
                <a:schemeClr val="dk1"/>
              </a:solidFill>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g2106684e890_0_1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1" name="Google Shape;131;g2106684e890_0_1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1000"/>
              </a:spcAft>
              <a:buNone/>
            </a:pPr>
            <a:r>
              <a:rPr lang="en">
                <a:solidFill>
                  <a:schemeClr val="dk1"/>
                </a:solidFill>
              </a:rPr>
              <a:t>Examining the opportunities and threats of a business idea is essential to identify potential areas of growth and potential risks. For CakeBake, opportunities include expanding online sales, creating niche speciality cakes, and partnering with local businesses. However, threats such as economic downturns, changing consumer preferences, and supply chain disruptions can impact the success of the business. Adapting to these threats by staying current with industry trends, maintaining flexibility in operations, and managing finances effectively can help mitigate potential risks and drive success for the business.</a:t>
            </a:r>
            <a:endParaRPr>
              <a:solidFill>
                <a:schemeClr val="dk1"/>
              </a:solidFill>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
        <p:cNvGrpSpPr/>
        <p:nvPr/>
      </p:nvGrpSpPr>
      <p:grpSpPr>
        <a:xfrm>
          <a:off x="0" y="0"/>
          <a:ext cx="0" cy="0"/>
          <a:chOff x="0" y="0"/>
          <a:chExt cx="0" cy="0"/>
        </a:xfrm>
      </p:grpSpPr>
      <p:sp>
        <p:nvSpPr>
          <p:cNvPr id="136" name="Google Shape;136;g2106684e890_0_1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7" name="Google Shape;137;g2106684e890_0_1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1000"/>
              </a:spcAft>
              <a:buNone/>
            </a:pPr>
            <a:r>
              <a:rPr lang="en">
                <a:solidFill>
                  <a:schemeClr val="dk1"/>
                </a:solidFill>
              </a:rPr>
              <a:t>Assessing the current external environment is crucial for any business to understand potential challenges and opportunities. For CakeBake, political stability and regulations surrounding food safety and labelling can impact operations and production processes. Economic factors such as inflation and changes in consumer spending can affect the purchasing power of customers and the profitability of the business. Additionally, access to funding and financial support can impact the ability of CakeBake to invest in necessary equipment and resources to grow and succeed. By remaining aware of these factors, the business can develop strategies to overcome potential challenges and capitalize on opportunities.</a:t>
            </a:r>
            <a:endParaRPr>
              <a:solidFill>
                <a:schemeClr val="dk1"/>
              </a:solidFill>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1"/>
        <p:cNvGrpSpPr/>
        <p:nvPr/>
      </p:nvGrpSpPr>
      <p:grpSpPr>
        <a:xfrm>
          <a:off x="0" y="0"/>
          <a:ext cx="0" cy="0"/>
          <a:chOff x="0" y="0"/>
          <a:chExt cx="0" cy="0"/>
        </a:xfrm>
      </p:grpSpPr>
      <p:sp>
        <p:nvSpPr>
          <p:cNvPr id="142" name="Google Shape;142;g2106684e890_0_1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3" name="Google Shape;143;g2106684e890_0_1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1000"/>
              </a:spcAft>
              <a:buNone/>
            </a:pPr>
            <a:r>
              <a:rPr lang="en">
                <a:solidFill>
                  <a:schemeClr val="dk1"/>
                </a:solidFill>
              </a:rPr>
              <a:t>Assessing the social and technological factors in the external environment is essential for businesses to remain competitive and adapt to changes. For CakeBake, social factors such as changing consumer preferences and increased awareness of health and dietary needs can impact demand for certain products. Technological advancements in online sales and marketing can provide opportunities for the business to reach a broader customer base. However, keeping up with technological advancements can be costly and require ongoing investment in equipment and training. By remaining aware of these factors and adapting to changes, CakeBake can capitalize on opportunities and drive success in the industry.</a:t>
            </a:r>
            <a:endParaRPr>
              <a:solidFill>
                <a:schemeClr val="dk1"/>
              </a:solidFill>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
        <p:cNvGrpSpPr/>
        <p:nvPr/>
      </p:nvGrpSpPr>
      <p:grpSpPr>
        <a:xfrm>
          <a:off x="0" y="0"/>
          <a:ext cx="0" cy="0"/>
          <a:chOff x="0" y="0"/>
          <a:chExt cx="0" cy="0"/>
        </a:xfrm>
      </p:grpSpPr>
      <p:sp>
        <p:nvSpPr>
          <p:cNvPr id="148" name="Google Shape;148;g2106684e890_0_13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9" name="Google Shape;149;g2106684e890_0_13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1000"/>
              </a:spcAft>
              <a:buNone/>
            </a:pPr>
            <a:r>
              <a:rPr lang="en">
                <a:solidFill>
                  <a:schemeClr val="dk1"/>
                </a:solidFill>
              </a:rPr>
              <a:t>Assessing the current external environment using environmental and legal factors is essential for businesses to operate ethically and sustainably. For CakeBake, environmental factors such as climate change and sustainability concerns can impact the sourcing of ingredients and overall operations. Legal factors such as intellectual property rights and labour laws can affect the business's ability to protect its assets and maintain compliance. Compliance with environmental and legal regulations can be costly and time-consuming but is necessary for the success and sustainability of the business. By prioritizing ethical and sustainable practices and complying with regulations, CakeBake can build a strong reputation and drive long-term success.</a:t>
            </a:r>
            <a:endParaRPr>
              <a:solidFill>
                <a:schemeClr val="dk1"/>
              </a:solidFill>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3"/>
        <p:cNvGrpSpPr/>
        <p:nvPr/>
      </p:nvGrpSpPr>
      <p:grpSpPr>
        <a:xfrm>
          <a:off x="0" y="0"/>
          <a:ext cx="0" cy="0"/>
          <a:chOff x="0" y="0"/>
          <a:chExt cx="0" cy="0"/>
        </a:xfrm>
      </p:grpSpPr>
      <p:sp>
        <p:nvSpPr>
          <p:cNvPr id="154" name="Google Shape;154;g2106684e890_0_14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5" name="Google Shape;155;g2106684e890_0_14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1000"/>
              </a:spcAft>
              <a:buNone/>
            </a:pPr>
            <a:r>
              <a:rPr lang="en">
                <a:solidFill>
                  <a:schemeClr val="dk1"/>
                </a:solidFill>
              </a:rPr>
              <a:t>One of the key marketing factors for CakeBake is its product. The business offers a range of high-quality, freshly baked cakes and pastries made from locally sourced ingredients. The pricing strategy will be competitive within the local market while ensuring profitability. To promote its products, CakeBake will focus on social media platforms and partnerships with local businesses and events. By identifying and executing these key marketing factors, CakeBake can effectively reach its target market and build a strong brand reputation.</a:t>
            </a:r>
            <a:endParaRPr>
              <a:solidFill>
                <a:schemeClr val="dk1"/>
              </a:solidFill>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
        <p:cNvGrpSpPr/>
        <p:nvPr/>
      </p:nvGrpSpPr>
      <p:grpSpPr>
        <a:xfrm>
          <a:off x="0" y="0"/>
          <a:ext cx="0" cy="0"/>
          <a:chOff x="0" y="0"/>
          <a:chExt cx="0" cy="0"/>
        </a:xfrm>
      </p:grpSpPr>
      <p:sp>
        <p:nvSpPr>
          <p:cNvPr id="160" name="Google Shape;160;g2106684e890_0_14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1" name="Google Shape;161;g2106684e890_0_1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1000"/>
              </a:spcAft>
              <a:buNone/>
            </a:pPr>
            <a:r>
              <a:rPr lang="en">
                <a:solidFill>
                  <a:schemeClr val="dk1"/>
                </a:solidFill>
              </a:rPr>
              <a:t>Price is a critical factor in CakeBake's marketing strategy. The business aims to maintain competitiveness within the local market while ensuring profitability. To achieve this, CakeBake will offer high-quality, freshly baked cakes and pastries made from locally sourced ingredients. The business will initially focus on selling its products through an online store and at local farmers' markets and events. By identifying and executing this key marketing factor, CakeBake can build a loyal customer base and establish itself as a reputable confectionary business in the local market.</a:t>
            </a:r>
            <a:endParaRPr>
              <a:solidFill>
                <a:schemeClr val="dk1"/>
              </a:solidFill>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Google Shape;166;g2106684e890_0_15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7" name="Google Shape;167;g2106684e890_0_1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1000"/>
              </a:spcAft>
              <a:buNone/>
            </a:pPr>
            <a:r>
              <a:rPr lang="en">
                <a:solidFill>
                  <a:schemeClr val="dk1"/>
                </a:solidFill>
              </a:rPr>
              <a:t>The cash flow forecast indicates that CakeBake is expected to generate healthy revenue in the first year while keeping the startup costs under control. The projections also show that the business is expected to have a positive cash flow, which will be crucial for its growth and expansion plans in the future.</a:t>
            </a:r>
            <a:endParaRPr>
              <a:solidFill>
                <a:schemeClr val="dk1"/>
              </a:solidFill>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1"/>
        <p:cNvGrpSpPr/>
        <p:nvPr/>
      </p:nvGrpSpPr>
      <p:grpSpPr>
        <a:xfrm>
          <a:off x="0" y="0"/>
          <a:ext cx="0" cy="0"/>
          <a:chOff x="0" y="0"/>
          <a:chExt cx="0" cy="0"/>
        </a:xfrm>
      </p:grpSpPr>
      <p:sp>
        <p:nvSpPr>
          <p:cNvPr id="172" name="Google Shape;172;g2106684e890_0_16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3" name="Google Shape;173;g2106684e890_0_1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cxnSp>
        <p:nvCxnSpPr>
          <p:cNvPr id="10" name="Google Shape;10;p2"/>
          <p:cNvCxnSpPr/>
          <p:nvPr/>
        </p:nvCxnSpPr>
        <p:spPr>
          <a:xfrm>
            <a:off x="7007735" y="3176888"/>
            <a:ext cx="562200" cy="0"/>
          </a:xfrm>
          <a:prstGeom prst="straightConnector1">
            <a:avLst/>
          </a:prstGeom>
          <a:noFill/>
          <a:ln w="76200" cap="flat" cmpd="sng">
            <a:solidFill>
              <a:schemeClr val="lt2"/>
            </a:solidFill>
            <a:prstDash val="solid"/>
            <a:round/>
            <a:headEnd type="none" w="sm" len="sm"/>
            <a:tailEnd type="none" w="sm" len="sm"/>
          </a:ln>
        </p:spPr>
      </p:cxnSp>
      <p:cxnSp>
        <p:nvCxnSpPr>
          <p:cNvPr id="11" name="Google Shape;11;p2"/>
          <p:cNvCxnSpPr/>
          <p:nvPr/>
        </p:nvCxnSpPr>
        <p:spPr>
          <a:xfrm>
            <a:off x="1575035" y="3158252"/>
            <a:ext cx="562200" cy="0"/>
          </a:xfrm>
          <a:prstGeom prst="straightConnector1">
            <a:avLst/>
          </a:prstGeom>
          <a:noFill/>
          <a:ln w="76200" cap="flat" cmpd="sng">
            <a:solidFill>
              <a:schemeClr val="lt2"/>
            </a:solidFill>
            <a:prstDash val="solid"/>
            <a:round/>
            <a:headEnd type="none" w="sm" len="sm"/>
            <a:tailEnd type="none" w="sm" len="sm"/>
          </a:ln>
        </p:spPr>
      </p:cxnSp>
      <p:grpSp>
        <p:nvGrpSpPr>
          <p:cNvPr id="12" name="Google Shape;12;p2"/>
          <p:cNvGrpSpPr/>
          <p:nvPr/>
        </p:nvGrpSpPr>
        <p:grpSpPr>
          <a:xfrm>
            <a:off x="1004144" y="1022025"/>
            <a:ext cx="7136668" cy="152400"/>
            <a:chOff x="1346429" y="1011300"/>
            <a:chExt cx="6452100" cy="152400"/>
          </a:xfrm>
        </p:grpSpPr>
        <p:cxnSp>
          <p:nvCxnSpPr>
            <p:cNvPr id="13" name="Google Shape;13;p2"/>
            <p:cNvCxnSpPr/>
            <p:nvPr/>
          </p:nvCxnSpPr>
          <p:spPr>
            <a:xfrm rot="10800000">
              <a:off x="1346429" y="1011300"/>
              <a:ext cx="6452100" cy="0"/>
            </a:xfrm>
            <a:prstGeom prst="straightConnector1">
              <a:avLst/>
            </a:prstGeom>
            <a:noFill/>
            <a:ln w="76200" cap="flat" cmpd="sng">
              <a:solidFill>
                <a:schemeClr val="accent3"/>
              </a:solidFill>
              <a:prstDash val="solid"/>
              <a:round/>
              <a:headEnd type="none" w="sm" len="sm"/>
              <a:tailEnd type="none" w="sm" len="sm"/>
            </a:ln>
          </p:spPr>
        </p:cxnSp>
        <p:cxnSp>
          <p:nvCxnSpPr>
            <p:cNvPr id="14" name="Google Shape;14;p2"/>
            <p:cNvCxnSpPr/>
            <p:nvPr/>
          </p:nvCxnSpPr>
          <p:spPr>
            <a:xfrm rot="10800000">
              <a:off x="1346429" y="1163700"/>
              <a:ext cx="6452100" cy="0"/>
            </a:xfrm>
            <a:prstGeom prst="straightConnector1">
              <a:avLst/>
            </a:prstGeom>
            <a:noFill/>
            <a:ln w="9525" cap="flat" cmpd="sng">
              <a:solidFill>
                <a:schemeClr val="accent3"/>
              </a:solidFill>
              <a:prstDash val="solid"/>
              <a:round/>
              <a:headEnd type="none" w="sm" len="sm"/>
              <a:tailEnd type="none" w="sm" len="sm"/>
            </a:ln>
          </p:spPr>
        </p:cxnSp>
      </p:grpSp>
      <p:grpSp>
        <p:nvGrpSpPr>
          <p:cNvPr id="15" name="Google Shape;15;p2"/>
          <p:cNvGrpSpPr/>
          <p:nvPr/>
        </p:nvGrpSpPr>
        <p:grpSpPr>
          <a:xfrm>
            <a:off x="1004151" y="3969100"/>
            <a:ext cx="7136668" cy="152400"/>
            <a:chOff x="1346435" y="3969088"/>
            <a:chExt cx="6452100" cy="152400"/>
          </a:xfrm>
        </p:grpSpPr>
        <p:cxnSp>
          <p:nvCxnSpPr>
            <p:cNvPr id="16" name="Google Shape;16;p2"/>
            <p:cNvCxnSpPr/>
            <p:nvPr/>
          </p:nvCxnSpPr>
          <p:spPr>
            <a:xfrm>
              <a:off x="1346435" y="4121488"/>
              <a:ext cx="6452100" cy="0"/>
            </a:xfrm>
            <a:prstGeom prst="straightConnector1">
              <a:avLst/>
            </a:prstGeom>
            <a:noFill/>
            <a:ln w="76200" cap="flat" cmpd="sng">
              <a:solidFill>
                <a:schemeClr val="accent3"/>
              </a:solidFill>
              <a:prstDash val="solid"/>
              <a:round/>
              <a:headEnd type="none" w="sm" len="sm"/>
              <a:tailEnd type="none" w="sm" len="sm"/>
            </a:ln>
          </p:spPr>
        </p:cxnSp>
        <p:cxnSp>
          <p:nvCxnSpPr>
            <p:cNvPr id="17" name="Google Shape;17;p2"/>
            <p:cNvCxnSpPr/>
            <p:nvPr/>
          </p:nvCxnSpPr>
          <p:spPr>
            <a:xfrm>
              <a:off x="1346435" y="3969088"/>
              <a:ext cx="6452100" cy="0"/>
            </a:xfrm>
            <a:prstGeom prst="straightConnector1">
              <a:avLst/>
            </a:prstGeom>
            <a:noFill/>
            <a:ln w="9525" cap="flat" cmpd="sng">
              <a:solidFill>
                <a:schemeClr val="accent3"/>
              </a:solidFill>
              <a:prstDash val="solid"/>
              <a:round/>
              <a:headEnd type="none" w="sm" len="sm"/>
              <a:tailEnd type="none" w="sm" len="sm"/>
            </a:ln>
          </p:spPr>
        </p:cxnSp>
      </p:grpSp>
      <p:sp>
        <p:nvSpPr>
          <p:cNvPr id="18" name="Google Shape;18;p2"/>
          <p:cNvSpPr txBox="1">
            <a:spLocks noGrp="1"/>
          </p:cNvSpPr>
          <p:nvPr>
            <p:ph type="ctrTitle"/>
          </p:nvPr>
        </p:nvSpPr>
        <p:spPr>
          <a:xfrm>
            <a:off x="1004150" y="1751764"/>
            <a:ext cx="7136700" cy="1022400"/>
          </a:xfrm>
          <a:prstGeom prst="rect">
            <a:avLst/>
          </a:prstGeom>
        </p:spPr>
        <p:txBody>
          <a:bodyPr spcFirstLastPara="1" wrap="square" lIns="91425" tIns="91425" rIns="91425" bIns="91425" anchor="b" anchorCtr="0">
            <a:normAutofit/>
          </a:bodyPr>
          <a:lstStyle>
            <a:lvl1pPr lvl="0" algn="ctr">
              <a:spcBef>
                <a:spcPts val="0"/>
              </a:spcBef>
              <a:spcAft>
                <a:spcPts val="0"/>
              </a:spcAft>
              <a:buSzPts val="5400"/>
              <a:buNone/>
              <a:defRPr sz="5400"/>
            </a:lvl1pPr>
            <a:lvl2pPr lvl="1" algn="ctr">
              <a:spcBef>
                <a:spcPts val="0"/>
              </a:spcBef>
              <a:spcAft>
                <a:spcPts val="0"/>
              </a:spcAft>
              <a:buSzPts val="5400"/>
              <a:buNone/>
              <a:defRPr sz="5400"/>
            </a:lvl2pPr>
            <a:lvl3pPr lvl="2" algn="ctr">
              <a:spcBef>
                <a:spcPts val="0"/>
              </a:spcBef>
              <a:spcAft>
                <a:spcPts val="0"/>
              </a:spcAft>
              <a:buSzPts val="5400"/>
              <a:buNone/>
              <a:defRPr sz="5400"/>
            </a:lvl3pPr>
            <a:lvl4pPr lvl="3" algn="ctr">
              <a:spcBef>
                <a:spcPts val="0"/>
              </a:spcBef>
              <a:spcAft>
                <a:spcPts val="0"/>
              </a:spcAft>
              <a:buSzPts val="5400"/>
              <a:buNone/>
              <a:defRPr sz="5400"/>
            </a:lvl4pPr>
            <a:lvl5pPr lvl="4" algn="ctr">
              <a:spcBef>
                <a:spcPts val="0"/>
              </a:spcBef>
              <a:spcAft>
                <a:spcPts val="0"/>
              </a:spcAft>
              <a:buSzPts val="5400"/>
              <a:buNone/>
              <a:defRPr sz="5400"/>
            </a:lvl5pPr>
            <a:lvl6pPr lvl="5" algn="ctr">
              <a:spcBef>
                <a:spcPts val="0"/>
              </a:spcBef>
              <a:spcAft>
                <a:spcPts val="0"/>
              </a:spcAft>
              <a:buSzPts val="5400"/>
              <a:buNone/>
              <a:defRPr sz="5400"/>
            </a:lvl6pPr>
            <a:lvl7pPr lvl="6" algn="ctr">
              <a:spcBef>
                <a:spcPts val="0"/>
              </a:spcBef>
              <a:spcAft>
                <a:spcPts val="0"/>
              </a:spcAft>
              <a:buSzPts val="5400"/>
              <a:buNone/>
              <a:defRPr sz="5400"/>
            </a:lvl7pPr>
            <a:lvl8pPr lvl="7" algn="ctr">
              <a:spcBef>
                <a:spcPts val="0"/>
              </a:spcBef>
              <a:spcAft>
                <a:spcPts val="0"/>
              </a:spcAft>
              <a:buSzPts val="5400"/>
              <a:buNone/>
              <a:defRPr sz="5400"/>
            </a:lvl8pPr>
            <a:lvl9pPr lvl="8" algn="ctr">
              <a:spcBef>
                <a:spcPts val="0"/>
              </a:spcBef>
              <a:spcAft>
                <a:spcPts val="0"/>
              </a:spcAft>
              <a:buSzPts val="5400"/>
              <a:buNone/>
              <a:defRPr sz="5400"/>
            </a:lvl9pPr>
          </a:lstStyle>
          <a:p>
            <a:endParaRPr/>
          </a:p>
        </p:txBody>
      </p:sp>
      <p:sp>
        <p:nvSpPr>
          <p:cNvPr id="19" name="Google Shape;19;p2"/>
          <p:cNvSpPr txBox="1">
            <a:spLocks noGrp="1"/>
          </p:cNvSpPr>
          <p:nvPr>
            <p:ph type="subTitle" idx="1"/>
          </p:nvPr>
        </p:nvSpPr>
        <p:spPr>
          <a:xfrm>
            <a:off x="2137225" y="2850039"/>
            <a:ext cx="48705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400"/>
              <a:buNone/>
              <a:defRPr sz="2400"/>
            </a:lvl1pPr>
            <a:lvl2pPr lvl="1" algn="ctr">
              <a:lnSpc>
                <a:spcPct val="100000"/>
              </a:lnSpc>
              <a:spcBef>
                <a:spcPts val="0"/>
              </a:spcBef>
              <a:spcAft>
                <a:spcPts val="0"/>
              </a:spcAft>
              <a:buSzPts val="2400"/>
              <a:buNone/>
              <a:defRPr sz="2400"/>
            </a:lvl2pPr>
            <a:lvl3pPr lvl="2" algn="ctr">
              <a:lnSpc>
                <a:spcPct val="100000"/>
              </a:lnSpc>
              <a:spcBef>
                <a:spcPts val="0"/>
              </a:spcBef>
              <a:spcAft>
                <a:spcPts val="0"/>
              </a:spcAft>
              <a:buSzPts val="2400"/>
              <a:buNone/>
              <a:defRPr sz="2400"/>
            </a:lvl3pPr>
            <a:lvl4pPr lvl="3" algn="ctr">
              <a:lnSpc>
                <a:spcPct val="100000"/>
              </a:lnSpc>
              <a:spcBef>
                <a:spcPts val="0"/>
              </a:spcBef>
              <a:spcAft>
                <a:spcPts val="0"/>
              </a:spcAft>
              <a:buSzPts val="2400"/>
              <a:buNone/>
              <a:defRPr sz="2400"/>
            </a:lvl4pPr>
            <a:lvl5pPr lvl="4" algn="ctr">
              <a:lnSpc>
                <a:spcPct val="100000"/>
              </a:lnSpc>
              <a:spcBef>
                <a:spcPts val="0"/>
              </a:spcBef>
              <a:spcAft>
                <a:spcPts val="0"/>
              </a:spcAft>
              <a:buSzPts val="2400"/>
              <a:buNone/>
              <a:defRPr sz="2400"/>
            </a:lvl5pPr>
            <a:lvl6pPr lvl="5" algn="ctr">
              <a:lnSpc>
                <a:spcPct val="100000"/>
              </a:lnSpc>
              <a:spcBef>
                <a:spcPts val="0"/>
              </a:spcBef>
              <a:spcAft>
                <a:spcPts val="0"/>
              </a:spcAft>
              <a:buSzPts val="2400"/>
              <a:buNone/>
              <a:defRPr sz="2400"/>
            </a:lvl6pPr>
            <a:lvl7pPr lvl="6" algn="ctr">
              <a:lnSpc>
                <a:spcPct val="100000"/>
              </a:lnSpc>
              <a:spcBef>
                <a:spcPts val="0"/>
              </a:spcBef>
              <a:spcAft>
                <a:spcPts val="0"/>
              </a:spcAft>
              <a:buSzPts val="2400"/>
              <a:buNone/>
              <a:defRPr sz="2400"/>
            </a:lvl7pPr>
            <a:lvl8pPr lvl="7" algn="ctr">
              <a:lnSpc>
                <a:spcPct val="100000"/>
              </a:lnSpc>
              <a:spcBef>
                <a:spcPts val="0"/>
              </a:spcBef>
              <a:spcAft>
                <a:spcPts val="0"/>
              </a:spcAft>
              <a:buSzPts val="2400"/>
              <a:buNone/>
              <a:defRPr sz="2400"/>
            </a:lvl8pPr>
            <a:lvl9pPr lvl="8" algn="ctr">
              <a:lnSpc>
                <a:spcPct val="100000"/>
              </a:lnSpc>
              <a:spcBef>
                <a:spcPts val="0"/>
              </a:spcBef>
              <a:spcAft>
                <a:spcPts val="0"/>
              </a:spcAft>
              <a:buSzPts val="2400"/>
              <a:buNone/>
              <a:defRPr sz="2400"/>
            </a:lvl9pPr>
          </a:lstStyle>
          <a:p>
            <a:endParaRPr/>
          </a:p>
        </p:txBody>
      </p:sp>
      <p:sp>
        <p:nvSpPr>
          <p:cNvPr id="20" name="Google Shape;20;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1"/>
        <p:cNvGrpSpPr/>
        <p:nvPr/>
      </p:nvGrpSpPr>
      <p:grpSpPr>
        <a:xfrm>
          <a:off x="0" y="0"/>
          <a:ext cx="0" cy="0"/>
          <a:chOff x="0" y="0"/>
          <a:chExt cx="0" cy="0"/>
        </a:xfrm>
      </p:grpSpPr>
      <p:sp>
        <p:nvSpPr>
          <p:cNvPr id="22" name="Google Shape;22;p3"/>
          <p:cNvSpPr/>
          <p:nvPr/>
        </p:nvSpPr>
        <p:spPr>
          <a:xfrm>
            <a:off x="-50" y="2571900"/>
            <a:ext cx="9144000" cy="25716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3"/>
          <p:cNvSpPr txBox="1">
            <a:spLocks noGrp="1"/>
          </p:cNvSpPr>
          <p:nvPr>
            <p:ph type="title"/>
          </p:nvPr>
        </p:nvSpPr>
        <p:spPr>
          <a:xfrm>
            <a:off x="311700" y="814800"/>
            <a:ext cx="8571300" cy="9420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a:lvl1pPr>
            <a:lvl2pPr lvl="1" algn="ctr">
              <a:spcBef>
                <a:spcPts val="0"/>
              </a:spcBef>
              <a:spcAft>
                <a:spcPts val="0"/>
              </a:spcAft>
              <a:buSzPts val="3600"/>
              <a:buNone/>
              <a:defRPr/>
            </a:lvl2pPr>
            <a:lvl3pPr lvl="2" algn="ctr">
              <a:spcBef>
                <a:spcPts val="0"/>
              </a:spcBef>
              <a:spcAft>
                <a:spcPts val="0"/>
              </a:spcAft>
              <a:buSzPts val="3600"/>
              <a:buNone/>
              <a:defRPr/>
            </a:lvl3pPr>
            <a:lvl4pPr lvl="3" algn="ctr">
              <a:spcBef>
                <a:spcPts val="0"/>
              </a:spcBef>
              <a:spcAft>
                <a:spcPts val="0"/>
              </a:spcAft>
              <a:buSzPts val="3600"/>
              <a:buNone/>
              <a:defRPr/>
            </a:lvl4pPr>
            <a:lvl5pPr lvl="4" algn="ctr">
              <a:spcBef>
                <a:spcPts val="0"/>
              </a:spcBef>
              <a:spcAft>
                <a:spcPts val="0"/>
              </a:spcAft>
              <a:buSzPts val="3600"/>
              <a:buNone/>
              <a:defRPr/>
            </a:lvl5pPr>
            <a:lvl6pPr lvl="5" algn="ctr">
              <a:spcBef>
                <a:spcPts val="0"/>
              </a:spcBef>
              <a:spcAft>
                <a:spcPts val="0"/>
              </a:spcAft>
              <a:buSzPts val="3600"/>
              <a:buNone/>
              <a:defRPr/>
            </a:lvl6pPr>
            <a:lvl7pPr lvl="6" algn="ctr">
              <a:spcBef>
                <a:spcPts val="0"/>
              </a:spcBef>
              <a:spcAft>
                <a:spcPts val="0"/>
              </a:spcAft>
              <a:buSzPts val="3600"/>
              <a:buNone/>
              <a:defRPr/>
            </a:lvl7pPr>
            <a:lvl8pPr lvl="7" algn="ctr">
              <a:spcBef>
                <a:spcPts val="0"/>
              </a:spcBef>
              <a:spcAft>
                <a:spcPts val="0"/>
              </a:spcAft>
              <a:buSzPts val="3600"/>
              <a:buNone/>
              <a:defRPr/>
            </a:lvl8pPr>
            <a:lvl9pPr lvl="8" algn="ctr">
              <a:spcBef>
                <a:spcPts val="0"/>
              </a:spcBef>
              <a:spcAft>
                <a:spcPts val="0"/>
              </a:spcAft>
              <a:buSzPts val="3600"/>
              <a:buNone/>
              <a:defRPr/>
            </a:lvl9pPr>
          </a:lstStyle>
          <a:p>
            <a:endParaRPr/>
          </a:p>
        </p:txBody>
      </p:sp>
      <p:sp>
        <p:nvSpPr>
          <p:cNvPr id="24" name="Google Shape;24;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5"/>
        <p:cNvGrpSpPr/>
        <p:nvPr/>
      </p:nvGrpSpPr>
      <p:grpSpPr>
        <a:xfrm>
          <a:off x="0" y="0"/>
          <a:ext cx="0" cy="0"/>
          <a:chOff x="0" y="0"/>
          <a:chExt cx="0" cy="0"/>
        </a:xfrm>
      </p:grpSpPr>
      <p:sp>
        <p:nvSpPr>
          <p:cNvPr id="26" name="Google Shape;26;p4"/>
          <p:cNvSpPr/>
          <p:nvPr/>
        </p:nvSpPr>
        <p:spPr>
          <a:xfrm>
            <a:off x="-75" y="5045700"/>
            <a:ext cx="9144000" cy="978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4"/>
          <p:cNvSpPr txBox="1">
            <a:spLocks noGrp="1"/>
          </p:cNvSpPr>
          <p:nvPr>
            <p:ph type="title"/>
          </p:nvPr>
        </p:nvSpPr>
        <p:spPr>
          <a:xfrm>
            <a:off x="311700" y="445025"/>
            <a:ext cx="8520600" cy="707400"/>
          </a:xfrm>
          <a:prstGeom prst="rect">
            <a:avLst/>
          </a:prstGeom>
        </p:spPr>
        <p:txBody>
          <a:bodyPr spcFirstLastPara="1" wrap="square" lIns="91425" tIns="91425" rIns="91425" bIns="91425" anchor="t" anchorCtr="0">
            <a:normAutofit/>
          </a:bodyPr>
          <a:lstStyle>
            <a:lvl1pPr lvl="0">
              <a:spcBef>
                <a:spcPts val="0"/>
              </a:spcBef>
              <a:spcAft>
                <a:spcPts val="0"/>
              </a:spcAft>
              <a:buSzPts val="3600"/>
              <a:buNone/>
              <a:defRPr/>
            </a:lvl1pPr>
            <a:lvl2pPr lvl="1">
              <a:spcBef>
                <a:spcPts val="0"/>
              </a:spcBef>
              <a:spcAft>
                <a:spcPts val="0"/>
              </a:spcAft>
              <a:buSzPts val="3600"/>
              <a:buNone/>
              <a:defRPr/>
            </a:lvl2pPr>
            <a:lvl3pPr lvl="2">
              <a:spcBef>
                <a:spcPts val="0"/>
              </a:spcBef>
              <a:spcAft>
                <a:spcPts val="0"/>
              </a:spcAft>
              <a:buSzPts val="3600"/>
              <a:buNone/>
              <a:defRPr/>
            </a:lvl3pPr>
            <a:lvl4pPr lvl="3">
              <a:spcBef>
                <a:spcPts val="0"/>
              </a:spcBef>
              <a:spcAft>
                <a:spcPts val="0"/>
              </a:spcAft>
              <a:buSzPts val="3600"/>
              <a:buNone/>
              <a:defRPr/>
            </a:lvl4pPr>
            <a:lvl5pPr lvl="4">
              <a:spcBef>
                <a:spcPts val="0"/>
              </a:spcBef>
              <a:spcAft>
                <a:spcPts val="0"/>
              </a:spcAft>
              <a:buSzPts val="3600"/>
              <a:buNone/>
              <a:defRPr/>
            </a:lvl5pPr>
            <a:lvl6pPr lvl="5">
              <a:spcBef>
                <a:spcPts val="0"/>
              </a:spcBef>
              <a:spcAft>
                <a:spcPts val="0"/>
              </a:spcAft>
              <a:buSzPts val="3600"/>
              <a:buNone/>
              <a:defRPr/>
            </a:lvl6pPr>
            <a:lvl7pPr lvl="6">
              <a:spcBef>
                <a:spcPts val="0"/>
              </a:spcBef>
              <a:spcAft>
                <a:spcPts val="0"/>
              </a:spcAft>
              <a:buSzPts val="3600"/>
              <a:buNone/>
              <a:defRPr/>
            </a:lvl7pPr>
            <a:lvl8pPr lvl="7">
              <a:spcBef>
                <a:spcPts val="0"/>
              </a:spcBef>
              <a:spcAft>
                <a:spcPts val="0"/>
              </a:spcAft>
              <a:buSzPts val="3600"/>
              <a:buNone/>
              <a:defRPr/>
            </a:lvl8pPr>
            <a:lvl9pPr lvl="8">
              <a:spcBef>
                <a:spcPts val="0"/>
              </a:spcBef>
              <a:spcAft>
                <a:spcPts val="0"/>
              </a:spcAft>
              <a:buSzPts val="3600"/>
              <a:buNone/>
              <a:defRPr/>
            </a:lvl9pPr>
          </a:lstStyle>
          <a:p>
            <a:endParaRPr/>
          </a:p>
        </p:txBody>
      </p:sp>
      <p:sp>
        <p:nvSpPr>
          <p:cNvPr id="28" name="Google Shape;28;p4"/>
          <p:cNvSpPr txBox="1">
            <a:spLocks noGrp="1"/>
          </p:cNvSpPr>
          <p:nvPr>
            <p:ph type="body" idx="1"/>
          </p:nvPr>
        </p:nvSpPr>
        <p:spPr>
          <a:xfrm>
            <a:off x="311700" y="1266325"/>
            <a:ext cx="8520600" cy="33027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29" name="Google Shape;2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0"/>
        <p:cNvGrpSpPr/>
        <p:nvPr/>
      </p:nvGrpSpPr>
      <p:grpSpPr>
        <a:xfrm>
          <a:off x="0" y="0"/>
          <a:ext cx="0" cy="0"/>
          <a:chOff x="0" y="0"/>
          <a:chExt cx="0" cy="0"/>
        </a:xfrm>
      </p:grpSpPr>
      <p:sp>
        <p:nvSpPr>
          <p:cNvPr id="31" name="Google Shape;31;p5"/>
          <p:cNvSpPr txBox="1">
            <a:spLocks noGrp="1"/>
          </p:cNvSpPr>
          <p:nvPr>
            <p:ph type="title"/>
          </p:nvPr>
        </p:nvSpPr>
        <p:spPr>
          <a:xfrm>
            <a:off x="311700" y="445025"/>
            <a:ext cx="8520600" cy="707400"/>
          </a:xfrm>
          <a:prstGeom prst="rect">
            <a:avLst/>
          </a:prstGeom>
        </p:spPr>
        <p:txBody>
          <a:bodyPr spcFirstLastPara="1" wrap="square" lIns="91425" tIns="91425" rIns="91425" bIns="91425" anchor="t" anchorCtr="0">
            <a:normAutofit/>
          </a:bodyPr>
          <a:lstStyle>
            <a:lvl1pPr lvl="0">
              <a:spcBef>
                <a:spcPts val="0"/>
              </a:spcBef>
              <a:spcAft>
                <a:spcPts val="0"/>
              </a:spcAft>
              <a:buSzPts val="3600"/>
              <a:buNone/>
              <a:defRPr/>
            </a:lvl1pPr>
            <a:lvl2pPr lvl="1">
              <a:spcBef>
                <a:spcPts val="0"/>
              </a:spcBef>
              <a:spcAft>
                <a:spcPts val="0"/>
              </a:spcAft>
              <a:buSzPts val="3600"/>
              <a:buNone/>
              <a:defRPr/>
            </a:lvl2pPr>
            <a:lvl3pPr lvl="2">
              <a:spcBef>
                <a:spcPts val="0"/>
              </a:spcBef>
              <a:spcAft>
                <a:spcPts val="0"/>
              </a:spcAft>
              <a:buSzPts val="3600"/>
              <a:buNone/>
              <a:defRPr/>
            </a:lvl3pPr>
            <a:lvl4pPr lvl="3">
              <a:spcBef>
                <a:spcPts val="0"/>
              </a:spcBef>
              <a:spcAft>
                <a:spcPts val="0"/>
              </a:spcAft>
              <a:buSzPts val="3600"/>
              <a:buNone/>
              <a:defRPr/>
            </a:lvl4pPr>
            <a:lvl5pPr lvl="4">
              <a:spcBef>
                <a:spcPts val="0"/>
              </a:spcBef>
              <a:spcAft>
                <a:spcPts val="0"/>
              </a:spcAft>
              <a:buSzPts val="3600"/>
              <a:buNone/>
              <a:defRPr/>
            </a:lvl5pPr>
            <a:lvl6pPr lvl="5">
              <a:spcBef>
                <a:spcPts val="0"/>
              </a:spcBef>
              <a:spcAft>
                <a:spcPts val="0"/>
              </a:spcAft>
              <a:buSzPts val="3600"/>
              <a:buNone/>
              <a:defRPr/>
            </a:lvl6pPr>
            <a:lvl7pPr lvl="6">
              <a:spcBef>
                <a:spcPts val="0"/>
              </a:spcBef>
              <a:spcAft>
                <a:spcPts val="0"/>
              </a:spcAft>
              <a:buSzPts val="3600"/>
              <a:buNone/>
              <a:defRPr/>
            </a:lvl7pPr>
            <a:lvl8pPr lvl="7">
              <a:spcBef>
                <a:spcPts val="0"/>
              </a:spcBef>
              <a:spcAft>
                <a:spcPts val="0"/>
              </a:spcAft>
              <a:buSzPts val="3600"/>
              <a:buNone/>
              <a:defRPr/>
            </a:lvl8pPr>
            <a:lvl9pPr lvl="8">
              <a:spcBef>
                <a:spcPts val="0"/>
              </a:spcBef>
              <a:spcAft>
                <a:spcPts val="0"/>
              </a:spcAft>
              <a:buSzPts val="3600"/>
              <a:buNone/>
              <a:defRPr/>
            </a:lvl9pPr>
          </a:lstStyle>
          <a:p>
            <a:endParaRPr/>
          </a:p>
        </p:txBody>
      </p:sp>
      <p:sp>
        <p:nvSpPr>
          <p:cNvPr id="32" name="Google Shape;32;p5"/>
          <p:cNvSpPr txBox="1">
            <a:spLocks noGrp="1"/>
          </p:cNvSpPr>
          <p:nvPr>
            <p:ph type="body" idx="1"/>
          </p:nvPr>
        </p:nvSpPr>
        <p:spPr>
          <a:xfrm>
            <a:off x="311700" y="1266175"/>
            <a:ext cx="3999900" cy="33027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3" name="Google Shape;33;p5"/>
          <p:cNvSpPr txBox="1">
            <a:spLocks noGrp="1"/>
          </p:cNvSpPr>
          <p:nvPr>
            <p:ph type="body" idx="2"/>
          </p:nvPr>
        </p:nvSpPr>
        <p:spPr>
          <a:xfrm>
            <a:off x="4832400" y="1266175"/>
            <a:ext cx="3999900" cy="33027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4" name="Google Shape;3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5"/>
        <p:cNvGrpSpPr/>
        <p:nvPr/>
      </p:nvGrpSpPr>
      <p:grpSpPr>
        <a:xfrm>
          <a:off x="0" y="0"/>
          <a:ext cx="0" cy="0"/>
          <a:chOff x="0" y="0"/>
          <a:chExt cx="0" cy="0"/>
        </a:xfrm>
      </p:grpSpPr>
      <p:sp>
        <p:nvSpPr>
          <p:cNvPr id="36" name="Google Shape;36;p6"/>
          <p:cNvSpPr txBox="1">
            <a:spLocks noGrp="1"/>
          </p:cNvSpPr>
          <p:nvPr>
            <p:ph type="title"/>
          </p:nvPr>
        </p:nvSpPr>
        <p:spPr>
          <a:xfrm>
            <a:off x="311700" y="445025"/>
            <a:ext cx="8520600" cy="707400"/>
          </a:xfrm>
          <a:prstGeom prst="rect">
            <a:avLst/>
          </a:prstGeom>
        </p:spPr>
        <p:txBody>
          <a:bodyPr spcFirstLastPara="1" wrap="square" lIns="91425" tIns="91425" rIns="91425" bIns="91425" anchor="t" anchorCtr="0">
            <a:normAutofit/>
          </a:bodyPr>
          <a:lstStyle>
            <a:lvl1pPr lvl="0">
              <a:spcBef>
                <a:spcPts val="0"/>
              </a:spcBef>
              <a:spcAft>
                <a:spcPts val="0"/>
              </a:spcAft>
              <a:buSzPts val="3600"/>
              <a:buNone/>
              <a:defRPr/>
            </a:lvl1pPr>
            <a:lvl2pPr lvl="1">
              <a:spcBef>
                <a:spcPts val="0"/>
              </a:spcBef>
              <a:spcAft>
                <a:spcPts val="0"/>
              </a:spcAft>
              <a:buSzPts val="3600"/>
              <a:buNone/>
              <a:defRPr/>
            </a:lvl2pPr>
            <a:lvl3pPr lvl="2">
              <a:spcBef>
                <a:spcPts val="0"/>
              </a:spcBef>
              <a:spcAft>
                <a:spcPts val="0"/>
              </a:spcAft>
              <a:buSzPts val="3600"/>
              <a:buNone/>
              <a:defRPr/>
            </a:lvl3pPr>
            <a:lvl4pPr lvl="3">
              <a:spcBef>
                <a:spcPts val="0"/>
              </a:spcBef>
              <a:spcAft>
                <a:spcPts val="0"/>
              </a:spcAft>
              <a:buSzPts val="3600"/>
              <a:buNone/>
              <a:defRPr/>
            </a:lvl4pPr>
            <a:lvl5pPr lvl="4">
              <a:spcBef>
                <a:spcPts val="0"/>
              </a:spcBef>
              <a:spcAft>
                <a:spcPts val="0"/>
              </a:spcAft>
              <a:buSzPts val="3600"/>
              <a:buNone/>
              <a:defRPr/>
            </a:lvl5pPr>
            <a:lvl6pPr lvl="5">
              <a:spcBef>
                <a:spcPts val="0"/>
              </a:spcBef>
              <a:spcAft>
                <a:spcPts val="0"/>
              </a:spcAft>
              <a:buSzPts val="3600"/>
              <a:buNone/>
              <a:defRPr/>
            </a:lvl6pPr>
            <a:lvl7pPr lvl="6">
              <a:spcBef>
                <a:spcPts val="0"/>
              </a:spcBef>
              <a:spcAft>
                <a:spcPts val="0"/>
              </a:spcAft>
              <a:buSzPts val="3600"/>
              <a:buNone/>
              <a:defRPr/>
            </a:lvl7pPr>
            <a:lvl8pPr lvl="7">
              <a:spcBef>
                <a:spcPts val="0"/>
              </a:spcBef>
              <a:spcAft>
                <a:spcPts val="0"/>
              </a:spcAft>
              <a:buSzPts val="3600"/>
              <a:buNone/>
              <a:defRPr/>
            </a:lvl8pPr>
            <a:lvl9pPr lvl="8">
              <a:spcBef>
                <a:spcPts val="0"/>
              </a:spcBef>
              <a:spcAft>
                <a:spcPts val="0"/>
              </a:spcAft>
              <a:buSzPts val="3600"/>
              <a:buNone/>
              <a:defRPr/>
            </a:lvl9pPr>
          </a:lstStyle>
          <a:p>
            <a:endParaRPr/>
          </a:p>
        </p:txBody>
      </p:sp>
      <p:sp>
        <p:nvSpPr>
          <p:cNvPr id="37" name="Google Shape;3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8"/>
        <p:cNvGrpSpPr/>
        <p:nvPr/>
      </p:nvGrpSpPr>
      <p:grpSpPr>
        <a:xfrm>
          <a:off x="0" y="0"/>
          <a:ext cx="0" cy="0"/>
          <a:chOff x="0" y="0"/>
          <a:chExt cx="0" cy="0"/>
        </a:xfrm>
      </p:grpSpPr>
      <p:sp>
        <p:nvSpPr>
          <p:cNvPr id="39" name="Google Shape;3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40" name="Google Shape;4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1" name="Google Shape;4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6"/>
        </a:solidFill>
        <a:effectLst/>
      </p:bgPr>
    </p:bg>
    <p:spTree>
      <p:nvGrpSpPr>
        <p:cNvPr id="1" name="Shape 42"/>
        <p:cNvGrpSpPr/>
        <p:nvPr/>
      </p:nvGrpSpPr>
      <p:grpSpPr>
        <a:xfrm>
          <a:off x="0" y="0"/>
          <a:ext cx="0" cy="0"/>
          <a:chOff x="0" y="0"/>
          <a:chExt cx="0" cy="0"/>
        </a:xfrm>
      </p:grpSpPr>
      <p:sp>
        <p:nvSpPr>
          <p:cNvPr id="43" name="Google Shape;43;p8"/>
          <p:cNvSpPr txBox="1">
            <a:spLocks noGrp="1"/>
          </p:cNvSpPr>
          <p:nvPr>
            <p:ph type="title"/>
          </p:nvPr>
        </p:nvSpPr>
        <p:spPr>
          <a:xfrm>
            <a:off x="490250" y="526350"/>
            <a:ext cx="5613600" cy="4090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dk2"/>
              </a:buClr>
              <a:buSzPts val="5400"/>
              <a:buNone/>
              <a:defRPr sz="5400" b="0">
                <a:solidFill>
                  <a:schemeClr val="dk2"/>
                </a:solidFill>
              </a:defRPr>
            </a:lvl1pPr>
            <a:lvl2pPr lvl="1">
              <a:spcBef>
                <a:spcPts val="0"/>
              </a:spcBef>
              <a:spcAft>
                <a:spcPts val="0"/>
              </a:spcAft>
              <a:buClr>
                <a:schemeClr val="dk2"/>
              </a:buClr>
              <a:buSzPts val="5400"/>
              <a:buNone/>
              <a:defRPr sz="5400" b="0">
                <a:solidFill>
                  <a:schemeClr val="dk2"/>
                </a:solidFill>
              </a:defRPr>
            </a:lvl2pPr>
            <a:lvl3pPr lvl="2">
              <a:spcBef>
                <a:spcPts val="0"/>
              </a:spcBef>
              <a:spcAft>
                <a:spcPts val="0"/>
              </a:spcAft>
              <a:buClr>
                <a:schemeClr val="dk2"/>
              </a:buClr>
              <a:buSzPts val="5400"/>
              <a:buNone/>
              <a:defRPr sz="5400" b="0">
                <a:solidFill>
                  <a:schemeClr val="dk2"/>
                </a:solidFill>
              </a:defRPr>
            </a:lvl3pPr>
            <a:lvl4pPr lvl="3">
              <a:spcBef>
                <a:spcPts val="0"/>
              </a:spcBef>
              <a:spcAft>
                <a:spcPts val="0"/>
              </a:spcAft>
              <a:buClr>
                <a:schemeClr val="dk2"/>
              </a:buClr>
              <a:buSzPts val="5400"/>
              <a:buNone/>
              <a:defRPr sz="5400" b="0">
                <a:solidFill>
                  <a:schemeClr val="dk2"/>
                </a:solidFill>
              </a:defRPr>
            </a:lvl4pPr>
            <a:lvl5pPr lvl="4">
              <a:spcBef>
                <a:spcPts val="0"/>
              </a:spcBef>
              <a:spcAft>
                <a:spcPts val="0"/>
              </a:spcAft>
              <a:buClr>
                <a:schemeClr val="dk2"/>
              </a:buClr>
              <a:buSzPts val="5400"/>
              <a:buNone/>
              <a:defRPr sz="5400" b="0">
                <a:solidFill>
                  <a:schemeClr val="dk2"/>
                </a:solidFill>
              </a:defRPr>
            </a:lvl5pPr>
            <a:lvl6pPr lvl="5">
              <a:spcBef>
                <a:spcPts val="0"/>
              </a:spcBef>
              <a:spcAft>
                <a:spcPts val="0"/>
              </a:spcAft>
              <a:buClr>
                <a:schemeClr val="dk2"/>
              </a:buClr>
              <a:buSzPts val="5400"/>
              <a:buNone/>
              <a:defRPr sz="5400" b="0">
                <a:solidFill>
                  <a:schemeClr val="dk2"/>
                </a:solidFill>
              </a:defRPr>
            </a:lvl6pPr>
            <a:lvl7pPr lvl="6">
              <a:spcBef>
                <a:spcPts val="0"/>
              </a:spcBef>
              <a:spcAft>
                <a:spcPts val="0"/>
              </a:spcAft>
              <a:buClr>
                <a:schemeClr val="dk2"/>
              </a:buClr>
              <a:buSzPts val="5400"/>
              <a:buNone/>
              <a:defRPr sz="5400" b="0">
                <a:solidFill>
                  <a:schemeClr val="dk2"/>
                </a:solidFill>
              </a:defRPr>
            </a:lvl7pPr>
            <a:lvl8pPr lvl="7">
              <a:spcBef>
                <a:spcPts val="0"/>
              </a:spcBef>
              <a:spcAft>
                <a:spcPts val="0"/>
              </a:spcAft>
              <a:buClr>
                <a:schemeClr val="dk2"/>
              </a:buClr>
              <a:buSzPts val="5400"/>
              <a:buNone/>
              <a:defRPr sz="5400" b="0">
                <a:solidFill>
                  <a:schemeClr val="dk2"/>
                </a:solidFill>
              </a:defRPr>
            </a:lvl8pPr>
            <a:lvl9pPr lvl="8">
              <a:spcBef>
                <a:spcPts val="0"/>
              </a:spcBef>
              <a:spcAft>
                <a:spcPts val="0"/>
              </a:spcAft>
              <a:buClr>
                <a:schemeClr val="dk2"/>
              </a:buClr>
              <a:buSzPts val="5400"/>
              <a:buNone/>
              <a:defRPr sz="5400" b="0">
                <a:solidFill>
                  <a:schemeClr val="dk2"/>
                </a:solidFill>
              </a:defRPr>
            </a:lvl9pPr>
          </a:lstStyle>
          <a:p>
            <a:endParaRPr/>
          </a:p>
        </p:txBody>
      </p:sp>
      <p:sp>
        <p:nvSpPr>
          <p:cNvPr id="44" name="Google Shape;4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45"/>
        <p:cNvGrpSpPr/>
        <p:nvPr/>
      </p:nvGrpSpPr>
      <p:grpSpPr>
        <a:xfrm>
          <a:off x="0" y="0"/>
          <a:ext cx="0" cy="0"/>
          <a:chOff x="0" y="0"/>
          <a:chExt cx="0" cy="0"/>
        </a:xfrm>
      </p:grpSpPr>
      <p:sp>
        <p:nvSpPr>
          <p:cNvPr id="46" name="Google Shape;46;p9"/>
          <p:cNvSpPr/>
          <p:nvPr/>
        </p:nvSpPr>
        <p:spPr>
          <a:xfrm>
            <a:off x="4572000" y="0"/>
            <a:ext cx="4572000" cy="51435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47" name="Google Shape;47;p9"/>
          <p:cNvCxnSpPr/>
          <p:nvPr/>
        </p:nvCxnSpPr>
        <p:spPr>
          <a:xfrm>
            <a:off x="5029675" y="4495500"/>
            <a:ext cx="468300" cy="0"/>
          </a:xfrm>
          <a:prstGeom prst="straightConnector1">
            <a:avLst/>
          </a:prstGeom>
          <a:noFill/>
          <a:ln w="19050" cap="flat" cmpd="sng">
            <a:solidFill>
              <a:schemeClr val="lt1"/>
            </a:solidFill>
            <a:prstDash val="solid"/>
            <a:round/>
            <a:headEnd type="none" w="sm" len="sm"/>
            <a:tailEnd type="none" w="sm" len="sm"/>
          </a:ln>
        </p:spPr>
      </p:cxnSp>
      <p:sp>
        <p:nvSpPr>
          <p:cNvPr id="48" name="Google Shape;48;p9"/>
          <p:cNvSpPr txBox="1">
            <a:spLocks noGrp="1"/>
          </p:cNvSpPr>
          <p:nvPr>
            <p:ph type="title"/>
          </p:nvPr>
        </p:nvSpPr>
        <p:spPr>
          <a:xfrm>
            <a:off x="265500" y="1039675"/>
            <a:ext cx="4045200" cy="16758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49" name="Google Shape;49;p9"/>
          <p:cNvSpPr txBox="1">
            <a:spLocks noGrp="1"/>
          </p:cNvSpPr>
          <p:nvPr>
            <p:ph type="subTitle" idx="1"/>
          </p:nvPr>
        </p:nvSpPr>
        <p:spPr>
          <a:xfrm>
            <a:off x="265500" y="27268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50" name="Google Shape;50;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Clr>
                <a:schemeClr val="lt1"/>
              </a:buClr>
              <a:buSzPts val="1800"/>
              <a:buChar char="●"/>
              <a:defRPr>
                <a:solidFill>
                  <a:schemeClr val="lt1"/>
                </a:solidFill>
              </a:defRPr>
            </a:lvl1pPr>
            <a:lvl2pPr marL="914400" lvl="1" indent="-317500">
              <a:spcBef>
                <a:spcPts val="0"/>
              </a:spcBef>
              <a:spcAft>
                <a:spcPts val="0"/>
              </a:spcAft>
              <a:buClr>
                <a:schemeClr val="lt1"/>
              </a:buClr>
              <a:buSzPts val="1400"/>
              <a:buChar char="○"/>
              <a:defRPr>
                <a:solidFill>
                  <a:schemeClr val="lt1"/>
                </a:solidFill>
              </a:defRPr>
            </a:lvl2pPr>
            <a:lvl3pPr marL="1371600" lvl="2" indent="-317500">
              <a:spcBef>
                <a:spcPts val="0"/>
              </a:spcBef>
              <a:spcAft>
                <a:spcPts val="0"/>
              </a:spcAft>
              <a:buClr>
                <a:schemeClr val="lt1"/>
              </a:buClr>
              <a:buSzPts val="1400"/>
              <a:buChar char="■"/>
              <a:defRPr>
                <a:solidFill>
                  <a:schemeClr val="lt1"/>
                </a:solidFill>
              </a:defRPr>
            </a:lvl3pPr>
            <a:lvl4pPr marL="1828800" lvl="3" indent="-317500">
              <a:spcBef>
                <a:spcPts val="0"/>
              </a:spcBef>
              <a:spcAft>
                <a:spcPts val="0"/>
              </a:spcAft>
              <a:buClr>
                <a:schemeClr val="lt1"/>
              </a:buClr>
              <a:buSzPts val="1400"/>
              <a:buChar char="●"/>
              <a:defRPr>
                <a:solidFill>
                  <a:schemeClr val="lt1"/>
                </a:solidFill>
              </a:defRPr>
            </a:lvl4pPr>
            <a:lvl5pPr marL="2286000" lvl="4" indent="-317500">
              <a:spcBef>
                <a:spcPts val="0"/>
              </a:spcBef>
              <a:spcAft>
                <a:spcPts val="0"/>
              </a:spcAft>
              <a:buClr>
                <a:schemeClr val="lt1"/>
              </a:buClr>
              <a:buSzPts val="1400"/>
              <a:buChar char="○"/>
              <a:defRPr>
                <a:solidFill>
                  <a:schemeClr val="lt1"/>
                </a:solidFill>
              </a:defRPr>
            </a:lvl5pPr>
            <a:lvl6pPr marL="2743200" lvl="5" indent="-317500">
              <a:spcBef>
                <a:spcPts val="0"/>
              </a:spcBef>
              <a:spcAft>
                <a:spcPts val="0"/>
              </a:spcAft>
              <a:buClr>
                <a:schemeClr val="lt1"/>
              </a:buClr>
              <a:buSzPts val="1400"/>
              <a:buChar char="■"/>
              <a:defRPr>
                <a:solidFill>
                  <a:schemeClr val="lt1"/>
                </a:solidFill>
              </a:defRPr>
            </a:lvl6pPr>
            <a:lvl7pPr marL="3200400" lvl="6" indent="-317500">
              <a:spcBef>
                <a:spcPts val="0"/>
              </a:spcBef>
              <a:spcAft>
                <a:spcPts val="0"/>
              </a:spcAft>
              <a:buClr>
                <a:schemeClr val="lt1"/>
              </a:buClr>
              <a:buSzPts val="1400"/>
              <a:buChar char="●"/>
              <a:defRPr>
                <a:solidFill>
                  <a:schemeClr val="lt1"/>
                </a:solidFill>
              </a:defRPr>
            </a:lvl7pPr>
            <a:lvl8pPr marL="3657600" lvl="7" indent="-317500">
              <a:spcBef>
                <a:spcPts val="0"/>
              </a:spcBef>
              <a:spcAft>
                <a:spcPts val="0"/>
              </a:spcAft>
              <a:buClr>
                <a:schemeClr val="lt1"/>
              </a:buClr>
              <a:buSzPts val="1400"/>
              <a:buChar char="○"/>
              <a:defRPr>
                <a:solidFill>
                  <a:schemeClr val="lt1"/>
                </a:solidFill>
              </a:defRPr>
            </a:lvl8pPr>
            <a:lvl9pPr marL="4114800" lvl="8" indent="-317500">
              <a:spcBef>
                <a:spcPts val="0"/>
              </a:spcBef>
              <a:spcAft>
                <a:spcPts val="0"/>
              </a:spcAft>
              <a:buClr>
                <a:schemeClr val="lt1"/>
              </a:buClr>
              <a:buSzPts val="1400"/>
              <a:buChar char="■"/>
              <a:defRPr>
                <a:solidFill>
                  <a:schemeClr val="lt1"/>
                </a:solidFill>
              </a:defRPr>
            </a:lvl9pPr>
          </a:lstStyle>
          <a:p>
            <a:endParaRPr/>
          </a:p>
        </p:txBody>
      </p:sp>
      <p:sp>
        <p:nvSpPr>
          <p:cNvPr id="51" name="Google Shape;51;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52"/>
        <p:cNvGrpSpPr/>
        <p:nvPr/>
      </p:nvGrpSpPr>
      <p:grpSpPr>
        <a:xfrm>
          <a:off x="0" y="0"/>
          <a:ext cx="0" cy="0"/>
          <a:chOff x="0" y="0"/>
          <a:chExt cx="0" cy="0"/>
        </a:xfrm>
      </p:grpSpPr>
      <p:sp>
        <p:nvSpPr>
          <p:cNvPr id="53" name="Google Shape;53;p10"/>
          <p:cNvSpPr txBox="1">
            <a:spLocks noGrp="1"/>
          </p:cNvSpPr>
          <p:nvPr>
            <p:ph type="body" idx="1"/>
          </p:nvPr>
        </p:nvSpPr>
        <p:spPr>
          <a:xfrm>
            <a:off x="311700" y="4230725"/>
            <a:ext cx="5998800" cy="5988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2400"/>
              <a:buFont typeface="PT Sans Narrow"/>
              <a:buNone/>
              <a:defRPr sz="2400">
                <a:latin typeface="PT Sans Narrow"/>
                <a:ea typeface="PT Sans Narrow"/>
                <a:cs typeface="PT Sans Narrow"/>
                <a:sym typeface="PT Sans Narrow"/>
              </a:defRPr>
            </a:lvl1pPr>
          </a:lstStyle>
          <a:p>
            <a:endParaRPr/>
          </a:p>
        </p:txBody>
      </p:sp>
      <p:sp>
        <p:nvSpPr>
          <p:cNvPr id="54" name="Google Shape;54;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55"/>
        <p:cNvGrpSpPr/>
        <p:nvPr/>
      </p:nvGrpSpPr>
      <p:grpSpPr>
        <a:xfrm>
          <a:off x="0" y="0"/>
          <a:ext cx="0" cy="0"/>
          <a:chOff x="0" y="0"/>
          <a:chExt cx="0" cy="0"/>
        </a:xfrm>
      </p:grpSpPr>
      <p:sp>
        <p:nvSpPr>
          <p:cNvPr id="56" name="Google Shape;56;p11"/>
          <p:cNvSpPr/>
          <p:nvPr/>
        </p:nvSpPr>
        <p:spPr>
          <a:xfrm>
            <a:off x="-75" y="5045700"/>
            <a:ext cx="9144000" cy="9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11"/>
          <p:cNvSpPr txBox="1">
            <a:spLocks noGrp="1"/>
          </p:cNvSpPr>
          <p:nvPr>
            <p:ph type="title" hasCustomPrompt="1"/>
          </p:nvPr>
        </p:nvSpPr>
        <p:spPr>
          <a:xfrm>
            <a:off x="311700" y="1304850"/>
            <a:ext cx="8520600" cy="15384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accent3"/>
              </a:buClr>
              <a:buSzPts val="13000"/>
              <a:buNone/>
              <a:defRPr sz="13000">
                <a:solidFill>
                  <a:schemeClr val="accent3"/>
                </a:solidFill>
              </a:defRPr>
            </a:lvl1pPr>
            <a:lvl2pPr lvl="1" algn="ctr">
              <a:spcBef>
                <a:spcPts val="0"/>
              </a:spcBef>
              <a:spcAft>
                <a:spcPts val="0"/>
              </a:spcAft>
              <a:buClr>
                <a:schemeClr val="accent3"/>
              </a:buClr>
              <a:buSzPts val="13000"/>
              <a:buNone/>
              <a:defRPr sz="13000">
                <a:solidFill>
                  <a:schemeClr val="accent3"/>
                </a:solidFill>
              </a:defRPr>
            </a:lvl2pPr>
            <a:lvl3pPr lvl="2" algn="ctr">
              <a:spcBef>
                <a:spcPts val="0"/>
              </a:spcBef>
              <a:spcAft>
                <a:spcPts val="0"/>
              </a:spcAft>
              <a:buClr>
                <a:schemeClr val="accent3"/>
              </a:buClr>
              <a:buSzPts val="13000"/>
              <a:buNone/>
              <a:defRPr sz="13000">
                <a:solidFill>
                  <a:schemeClr val="accent3"/>
                </a:solidFill>
              </a:defRPr>
            </a:lvl3pPr>
            <a:lvl4pPr lvl="3" algn="ctr">
              <a:spcBef>
                <a:spcPts val="0"/>
              </a:spcBef>
              <a:spcAft>
                <a:spcPts val="0"/>
              </a:spcAft>
              <a:buClr>
                <a:schemeClr val="accent3"/>
              </a:buClr>
              <a:buSzPts val="13000"/>
              <a:buNone/>
              <a:defRPr sz="13000">
                <a:solidFill>
                  <a:schemeClr val="accent3"/>
                </a:solidFill>
              </a:defRPr>
            </a:lvl4pPr>
            <a:lvl5pPr lvl="4" algn="ctr">
              <a:spcBef>
                <a:spcPts val="0"/>
              </a:spcBef>
              <a:spcAft>
                <a:spcPts val="0"/>
              </a:spcAft>
              <a:buClr>
                <a:schemeClr val="accent3"/>
              </a:buClr>
              <a:buSzPts val="13000"/>
              <a:buNone/>
              <a:defRPr sz="13000">
                <a:solidFill>
                  <a:schemeClr val="accent3"/>
                </a:solidFill>
              </a:defRPr>
            </a:lvl5pPr>
            <a:lvl6pPr lvl="5" algn="ctr">
              <a:spcBef>
                <a:spcPts val="0"/>
              </a:spcBef>
              <a:spcAft>
                <a:spcPts val="0"/>
              </a:spcAft>
              <a:buClr>
                <a:schemeClr val="accent3"/>
              </a:buClr>
              <a:buSzPts val="13000"/>
              <a:buNone/>
              <a:defRPr sz="13000">
                <a:solidFill>
                  <a:schemeClr val="accent3"/>
                </a:solidFill>
              </a:defRPr>
            </a:lvl6pPr>
            <a:lvl7pPr lvl="6" algn="ctr">
              <a:spcBef>
                <a:spcPts val="0"/>
              </a:spcBef>
              <a:spcAft>
                <a:spcPts val="0"/>
              </a:spcAft>
              <a:buClr>
                <a:schemeClr val="accent3"/>
              </a:buClr>
              <a:buSzPts val="13000"/>
              <a:buNone/>
              <a:defRPr sz="13000">
                <a:solidFill>
                  <a:schemeClr val="accent3"/>
                </a:solidFill>
              </a:defRPr>
            </a:lvl7pPr>
            <a:lvl8pPr lvl="7" algn="ctr">
              <a:spcBef>
                <a:spcPts val="0"/>
              </a:spcBef>
              <a:spcAft>
                <a:spcPts val="0"/>
              </a:spcAft>
              <a:buClr>
                <a:schemeClr val="accent3"/>
              </a:buClr>
              <a:buSzPts val="13000"/>
              <a:buNone/>
              <a:defRPr sz="13000">
                <a:solidFill>
                  <a:schemeClr val="accent3"/>
                </a:solidFill>
              </a:defRPr>
            </a:lvl8pPr>
            <a:lvl9pPr lvl="8" algn="ctr">
              <a:spcBef>
                <a:spcPts val="0"/>
              </a:spcBef>
              <a:spcAft>
                <a:spcPts val="0"/>
              </a:spcAft>
              <a:buClr>
                <a:schemeClr val="accent3"/>
              </a:buClr>
              <a:buSzPts val="13000"/>
              <a:buNone/>
              <a:defRPr sz="13000">
                <a:solidFill>
                  <a:schemeClr val="accent3"/>
                </a:solidFill>
              </a:defRPr>
            </a:lvl9pPr>
          </a:lstStyle>
          <a:p>
            <a:r>
              <a:t>xx%</a:t>
            </a:r>
          </a:p>
        </p:txBody>
      </p:sp>
      <p:sp>
        <p:nvSpPr>
          <p:cNvPr id="58" name="Google Shape;58;p11"/>
          <p:cNvSpPr txBox="1">
            <a:spLocks noGrp="1"/>
          </p:cNvSpPr>
          <p:nvPr>
            <p:ph type="body" idx="1"/>
          </p:nvPr>
        </p:nvSpPr>
        <p:spPr>
          <a:xfrm>
            <a:off x="311700" y="2995650"/>
            <a:ext cx="8520600" cy="10716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59" name="Google Shape;59;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0"/>
        <p:cNvGrpSpPr/>
        <p:nvPr/>
      </p:nvGrpSpPr>
      <p:grpSpPr>
        <a:xfrm>
          <a:off x="0" y="0"/>
          <a:ext cx="0" cy="0"/>
          <a:chOff x="0" y="0"/>
          <a:chExt cx="0" cy="0"/>
        </a:xfrm>
      </p:grpSpPr>
      <p:sp>
        <p:nvSpPr>
          <p:cNvPr id="61" name="Google Shape;61;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tropic">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7074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1pPr>
            <a:lvl2pPr lvl="1">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2pPr>
            <a:lvl3pPr lvl="2">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3pPr>
            <a:lvl4pPr lvl="3">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4pPr>
            <a:lvl5pPr lvl="4">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5pPr>
            <a:lvl6pPr lvl="5">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6pPr>
            <a:lvl7pPr lvl="6">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7pPr>
            <a:lvl8pPr lvl="7">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8pPr>
            <a:lvl9pPr lvl="8">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9pPr>
          </a:lstStyle>
          <a:p>
            <a:endParaRPr/>
          </a:p>
        </p:txBody>
      </p:sp>
      <p:sp>
        <p:nvSpPr>
          <p:cNvPr id="7" name="Google Shape;7;p1"/>
          <p:cNvSpPr txBox="1">
            <a:spLocks noGrp="1"/>
          </p:cNvSpPr>
          <p:nvPr>
            <p:ph type="body" idx="1"/>
          </p:nvPr>
        </p:nvSpPr>
        <p:spPr>
          <a:xfrm>
            <a:off x="311700" y="1266325"/>
            <a:ext cx="8520600" cy="33027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Font typeface="Open Sans"/>
              <a:buChar char="●"/>
              <a:defRPr sz="1800">
                <a:solidFill>
                  <a:schemeClr val="dk2"/>
                </a:solidFill>
                <a:latin typeface="Open Sans"/>
                <a:ea typeface="Open Sans"/>
                <a:cs typeface="Open Sans"/>
                <a:sym typeface="Open Sans"/>
              </a:defRPr>
            </a:lvl1pPr>
            <a:lvl2pPr marL="914400" lvl="1" indent="-317500">
              <a:lnSpc>
                <a:spcPct val="115000"/>
              </a:lnSpc>
              <a:spcBef>
                <a:spcPts val="0"/>
              </a:spcBef>
              <a:spcAft>
                <a:spcPts val="0"/>
              </a:spcAft>
              <a:buClr>
                <a:schemeClr val="dk2"/>
              </a:buClr>
              <a:buSzPts val="1400"/>
              <a:buFont typeface="Open Sans"/>
              <a:buChar char="○"/>
              <a:defRPr>
                <a:solidFill>
                  <a:schemeClr val="dk2"/>
                </a:solidFill>
                <a:latin typeface="Open Sans"/>
                <a:ea typeface="Open Sans"/>
                <a:cs typeface="Open Sans"/>
                <a:sym typeface="Open Sans"/>
              </a:defRPr>
            </a:lvl2pPr>
            <a:lvl3pPr marL="1371600" lvl="2" indent="-317500">
              <a:lnSpc>
                <a:spcPct val="115000"/>
              </a:lnSpc>
              <a:spcBef>
                <a:spcPts val="0"/>
              </a:spcBef>
              <a:spcAft>
                <a:spcPts val="0"/>
              </a:spcAft>
              <a:buClr>
                <a:schemeClr val="dk2"/>
              </a:buClr>
              <a:buSzPts val="1400"/>
              <a:buFont typeface="Open Sans"/>
              <a:buChar char="■"/>
              <a:defRPr>
                <a:solidFill>
                  <a:schemeClr val="dk2"/>
                </a:solidFill>
                <a:latin typeface="Open Sans"/>
                <a:ea typeface="Open Sans"/>
                <a:cs typeface="Open Sans"/>
                <a:sym typeface="Open Sans"/>
              </a:defRPr>
            </a:lvl3pPr>
            <a:lvl4pPr marL="1828800" lvl="3" indent="-317500">
              <a:lnSpc>
                <a:spcPct val="115000"/>
              </a:lnSpc>
              <a:spcBef>
                <a:spcPts val="0"/>
              </a:spcBef>
              <a:spcAft>
                <a:spcPts val="0"/>
              </a:spcAft>
              <a:buClr>
                <a:schemeClr val="dk2"/>
              </a:buClr>
              <a:buSzPts val="1400"/>
              <a:buFont typeface="Open Sans"/>
              <a:buChar char="●"/>
              <a:defRPr>
                <a:solidFill>
                  <a:schemeClr val="dk2"/>
                </a:solidFill>
                <a:latin typeface="Open Sans"/>
                <a:ea typeface="Open Sans"/>
                <a:cs typeface="Open Sans"/>
                <a:sym typeface="Open Sans"/>
              </a:defRPr>
            </a:lvl4pPr>
            <a:lvl5pPr marL="2286000" lvl="4" indent="-317500">
              <a:lnSpc>
                <a:spcPct val="115000"/>
              </a:lnSpc>
              <a:spcBef>
                <a:spcPts val="0"/>
              </a:spcBef>
              <a:spcAft>
                <a:spcPts val="0"/>
              </a:spcAft>
              <a:buClr>
                <a:schemeClr val="dk2"/>
              </a:buClr>
              <a:buSzPts val="1400"/>
              <a:buFont typeface="Open Sans"/>
              <a:buChar char="○"/>
              <a:defRPr>
                <a:solidFill>
                  <a:schemeClr val="dk2"/>
                </a:solidFill>
                <a:latin typeface="Open Sans"/>
                <a:ea typeface="Open Sans"/>
                <a:cs typeface="Open Sans"/>
                <a:sym typeface="Open Sans"/>
              </a:defRPr>
            </a:lvl5pPr>
            <a:lvl6pPr marL="2743200" lvl="5" indent="-317500">
              <a:lnSpc>
                <a:spcPct val="115000"/>
              </a:lnSpc>
              <a:spcBef>
                <a:spcPts val="0"/>
              </a:spcBef>
              <a:spcAft>
                <a:spcPts val="0"/>
              </a:spcAft>
              <a:buClr>
                <a:schemeClr val="dk2"/>
              </a:buClr>
              <a:buSzPts val="1400"/>
              <a:buFont typeface="Open Sans"/>
              <a:buChar char="■"/>
              <a:defRPr>
                <a:solidFill>
                  <a:schemeClr val="dk2"/>
                </a:solidFill>
                <a:latin typeface="Open Sans"/>
                <a:ea typeface="Open Sans"/>
                <a:cs typeface="Open Sans"/>
                <a:sym typeface="Open Sans"/>
              </a:defRPr>
            </a:lvl6pPr>
            <a:lvl7pPr marL="3200400" lvl="6" indent="-317500">
              <a:lnSpc>
                <a:spcPct val="115000"/>
              </a:lnSpc>
              <a:spcBef>
                <a:spcPts val="0"/>
              </a:spcBef>
              <a:spcAft>
                <a:spcPts val="0"/>
              </a:spcAft>
              <a:buClr>
                <a:schemeClr val="dk2"/>
              </a:buClr>
              <a:buSzPts val="1400"/>
              <a:buFont typeface="Open Sans"/>
              <a:buChar char="●"/>
              <a:defRPr>
                <a:solidFill>
                  <a:schemeClr val="dk2"/>
                </a:solidFill>
                <a:latin typeface="Open Sans"/>
                <a:ea typeface="Open Sans"/>
                <a:cs typeface="Open Sans"/>
                <a:sym typeface="Open Sans"/>
              </a:defRPr>
            </a:lvl7pPr>
            <a:lvl8pPr marL="3657600" lvl="7" indent="-317500">
              <a:lnSpc>
                <a:spcPct val="115000"/>
              </a:lnSpc>
              <a:spcBef>
                <a:spcPts val="0"/>
              </a:spcBef>
              <a:spcAft>
                <a:spcPts val="0"/>
              </a:spcAft>
              <a:buClr>
                <a:schemeClr val="dk2"/>
              </a:buClr>
              <a:buSzPts val="1400"/>
              <a:buFont typeface="Open Sans"/>
              <a:buChar char="○"/>
              <a:defRPr>
                <a:solidFill>
                  <a:schemeClr val="dk2"/>
                </a:solidFill>
                <a:latin typeface="Open Sans"/>
                <a:ea typeface="Open Sans"/>
                <a:cs typeface="Open Sans"/>
                <a:sym typeface="Open Sans"/>
              </a:defRPr>
            </a:lvl8pPr>
            <a:lvl9pPr marL="4114800" lvl="8" indent="-317500">
              <a:lnSpc>
                <a:spcPct val="115000"/>
              </a:lnSpc>
              <a:spcBef>
                <a:spcPts val="0"/>
              </a:spcBef>
              <a:spcAft>
                <a:spcPts val="0"/>
              </a:spcAft>
              <a:buClr>
                <a:schemeClr val="dk2"/>
              </a:buClr>
              <a:buSzPts val="1400"/>
              <a:buFont typeface="Open Sans"/>
              <a:buChar char="■"/>
              <a:defRPr>
                <a:solidFill>
                  <a:schemeClr val="dk2"/>
                </a:solidFill>
                <a:latin typeface="Open Sans"/>
                <a:ea typeface="Open Sans"/>
                <a:cs typeface="Open Sans"/>
                <a:sym typeface="Open Sans"/>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latin typeface="Open Sans"/>
                <a:ea typeface="Open Sans"/>
                <a:cs typeface="Open Sans"/>
                <a:sym typeface="Open Sans"/>
              </a:defRPr>
            </a:lvl1pPr>
            <a:lvl2pPr lvl="1" algn="r">
              <a:buNone/>
              <a:defRPr sz="1000">
                <a:solidFill>
                  <a:schemeClr val="dk2"/>
                </a:solidFill>
                <a:latin typeface="Open Sans"/>
                <a:ea typeface="Open Sans"/>
                <a:cs typeface="Open Sans"/>
                <a:sym typeface="Open Sans"/>
              </a:defRPr>
            </a:lvl2pPr>
            <a:lvl3pPr lvl="2" algn="r">
              <a:buNone/>
              <a:defRPr sz="1000">
                <a:solidFill>
                  <a:schemeClr val="dk2"/>
                </a:solidFill>
                <a:latin typeface="Open Sans"/>
                <a:ea typeface="Open Sans"/>
                <a:cs typeface="Open Sans"/>
                <a:sym typeface="Open Sans"/>
              </a:defRPr>
            </a:lvl3pPr>
            <a:lvl4pPr lvl="3" algn="r">
              <a:buNone/>
              <a:defRPr sz="1000">
                <a:solidFill>
                  <a:schemeClr val="dk2"/>
                </a:solidFill>
                <a:latin typeface="Open Sans"/>
                <a:ea typeface="Open Sans"/>
                <a:cs typeface="Open Sans"/>
                <a:sym typeface="Open Sans"/>
              </a:defRPr>
            </a:lvl4pPr>
            <a:lvl5pPr lvl="4" algn="r">
              <a:buNone/>
              <a:defRPr sz="1000">
                <a:solidFill>
                  <a:schemeClr val="dk2"/>
                </a:solidFill>
                <a:latin typeface="Open Sans"/>
                <a:ea typeface="Open Sans"/>
                <a:cs typeface="Open Sans"/>
                <a:sym typeface="Open Sans"/>
              </a:defRPr>
            </a:lvl5pPr>
            <a:lvl6pPr lvl="5" algn="r">
              <a:buNone/>
              <a:defRPr sz="1000">
                <a:solidFill>
                  <a:schemeClr val="dk2"/>
                </a:solidFill>
                <a:latin typeface="Open Sans"/>
                <a:ea typeface="Open Sans"/>
                <a:cs typeface="Open Sans"/>
                <a:sym typeface="Open Sans"/>
              </a:defRPr>
            </a:lvl6pPr>
            <a:lvl7pPr lvl="6" algn="r">
              <a:buNone/>
              <a:defRPr sz="1000">
                <a:solidFill>
                  <a:schemeClr val="dk2"/>
                </a:solidFill>
                <a:latin typeface="Open Sans"/>
                <a:ea typeface="Open Sans"/>
                <a:cs typeface="Open Sans"/>
                <a:sym typeface="Open Sans"/>
              </a:defRPr>
            </a:lvl7pPr>
            <a:lvl8pPr lvl="7" algn="r">
              <a:buNone/>
              <a:defRPr sz="1000">
                <a:solidFill>
                  <a:schemeClr val="dk2"/>
                </a:solidFill>
                <a:latin typeface="Open Sans"/>
                <a:ea typeface="Open Sans"/>
                <a:cs typeface="Open Sans"/>
                <a:sym typeface="Open Sans"/>
              </a:defRPr>
            </a:lvl8pPr>
            <a:lvl9pPr lvl="8" algn="r">
              <a:buNone/>
              <a:defRPr sz="1000">
                <a:solidFill>
                  <a:schemeClr val="dk2"/>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8D851-1CA6-E461-A509-92E37E2DB4A0}"/>
              </a:ext>
            </a:extLst>
          </p:cNvPr>
          <p:cNvSpPr>
            <a:spLocks noGrp="1"/>
          </p:cNvSpPr>
          <p:nvPr>
            <p:ph type="title"/>
          </p:nvPr>
        </p:nvSpPr>
        <p:spPr>
          <a:xfrm>
            <a:off x="311700" y="814800"/>
            <a:ext cx="4119051" cy="1422878"/>
          </a:xfrm>
        </p:spPr>
        <p:txBody>
          <a:bodyPr>
            <a:normAutofit fontScale="90000"/>
          </a:bodyPr>
          <a:lstStyle/>
          <a:p>
            <a:r>
              <a:rPr lang="en-GB" sz="1800" dirty="0"/>
              <a:t>Module code – 4006</a:t>
            </a:r>
            <a:br>
              <a:rPr lang="en-GB" sz="1800" dirty="0"/>
            </a:br>
            <a:r>
              <a:rPr lang="en-GB" sz="1800" dirty="0"/>
              <a:t>Module Name – Managing Enterprise in the 21</a:t>
            </a:r>
            <a:r>
              <a:rPr lang="en-GB" sz="1800" baseline="30000" dirty="0"/>
              <a:t>st</a:t>
            </a:r>
            <a:r>
              <a:rPr lang="en-GB" sz="1800" dirty="0"/>
              <a:t> Century </a:t>
            </a:r>
            <a:br>
              <a:rPr lang="en-GB" sz="1800" dirty="0"/>
            </a:br>
            <a:r>
              <a:rPr lang="en-GB" sz="1800" dirty="0"/>
              <a:t>Name – Luminita Daniela Mircea</a:t>
            </a:r>
            <a:br>
              <a:rPr lang="en-GB" sz="1800" dirty="0"/>
            </a:br>
            <a:endParaRPr lang="en-GB" sz="1800" dirty="0"/>
          </a:p>
        </p:txBody>
      </p:sp>
    </p:spTree>
    <p:extLst>
      <p:ext uri="{BB962C8B-B14F-4D97-AF65-F5344CB8AC3E}">
        <p14:creationId xmlns:p14="http://schemas.microsoft.com/office/powerpoint/2010/main" val="29953912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5"/>
        <p:cNvGrpSpPr/>
        <p:nvPr/>
      </p:nvGrpSpPr>
      <p:grpSpPr>
        <a:xfrm>
          <a:off x="0" y="0"/>
          <a:ext cx="0" cy="0"/>
          <a:chOff x="0" y="0"/>
          <a:chExt cx="0" cy="0"/>
        </a:xfrm>
      </p:grpSpPr>
      <p:sp>
        <p:nvSpPr>
          <p:cNvPr id="66" name="Google Shape;66;p13"/>
          <p:cNvSpPr txBox="1">
            <a:spLocks noGrp="1"/>
          </p:cNvSpPr>
          <p:nvPr>
            <p:ph type="ctrTitle"/>
          </p:nvPr>
        </p:nvSpPr>
        <p:spPr>
          <a:xfrm>
            <a:off x="1004150" y="1751764"/>
            <a:ext cx="7136700" cy="1022400"/>
          </a:xfrm>
          <a:prstGeom prst="rect">
            <a:avLst/>
          </a:prstGeom>
        </p:spPr>
        <p:txBody>
          <a:bodyPr spcFirstLastPara="1" wrap="square" lIns="91425" tIns="91425" rIns="91425" bIns="91425" anchor="b" anchorCtr="0">
            <a:normAutofit/>
          </a:bodyPr>
          <a:lstStyle/>
          <a:p>
            <a:pPr marL="0" lvl="0" indent="0" algn="ctr" rtl="0">
              <a:spcBef>
                <a:spcPts val="0"/>
              </a:spcBef>
              <a:spcAft>
                <a:spcPts val="0"/>
              </a:spcAft>
              <a:buNone/>
            </a:pPr>
            <a:r>
              <a:rPr lang="en"/>
              <a:t>CakeBake</a:t>
            </a:r>
            <a:endParaRPr/>
          </a:p>
        </p:txBody>
      </p:sp>
      <p:sp>
        <p:nvSpPr>
          <p:cNvPr id="67" name="Google Shape;67;p13"/>
          <p:cNvSpPr txBox="1">
            <a:spLocks noGrp="1"/>
          </p:cNvSpPr>
          <p:nvPr>
            <p:ph type="subTitle" idx="1"/>
          </p:nvPr>
        </p:nvSpPr>
        <p:spPr>
          <a:xfrm>
            <a:off x="2137225" y="2850039"/>
            <a:ext cx="4870500" cy="792600"/>
          </a:xfrm>
          <a:prstGeom prst="rect">
            <a:avLst/>
          </a:prstGeom>
        </p:spPr>
        <p:txBody>
          <a:bodyPr spcFirstLastPara="1" wrap="square" lIns="91425" tIns="91425" rIns="91425" bIns="91425" anchor="t" anchorCtr="0">
            <a:normAutofit fontScale="47500" lnSpcReduction="10000"/>
          </a:bodyPr>
          <a:lstStyle/>
          <a:p>
            <a:pPr marL="0" lvl="0" indent="0" algn="ctr" rtl="0">
              <a:spcBef>
                <a:spcPts val="0"/>
              </a:spcBef>
              <a:spcAft>
                <a:spcPts val="0"/>
              </a:spcAft>
              <a:buNone/>
            </a:pPr>
            <a:r>
              <a:rPr lang="en" sz="5400" b="1">
                <a:solidFill>
                  <a:schemeClr val="accent1"/>
                </a:solidFill>
                <a:latin typeface="PT Sans Narrow"/>
                <a:ea typeface="PT Sans Narrow"/>
                <a:cs typeface="PT Sans Narrow"/>
                <a:sym typeface="PT Sans Narrow"/>
              </a:rPr>
              <a:t> (A Confectionary Brand, Based in the UK)</a:t>
            </a: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1"/>
        <p:cNvGrpSpPr/>
        <p:nvPr/>
      </p:nvGrpSpPr>
      <p:grpSpPr>
        <a:xfrm>
          <a:off x="0" y="0"/>
          <a:ext cx="0" cy="0"/>
          <a:chOff x="0" y="0"/>
          <a:chExt cx="0" cy="0"/>
        </a:xfrm>
      </p:grpSpPr>
      <p:sp>
        <p:nvSpPr>
          <p:cNvPr id="72" name="Google Shape;72;p14"/>
          <p:cNvSpPr txBox="1">
            <a:spLocks noGrp="1"/>
          </p:cNvSpPr>
          <p:nvPr>
            <p:ph type="title"/>
          </p:nvPr>
        </p:nvSpPr>
        <p:spPr>
          <a:xfrm>
            <a:off x="311700" y="445025"/>
            <a:ext cx="8520600" cy="7074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Overview of the business idea, product and/or service</a:t>
            </a:r>
            <a:endParaRPr/>
          </a:p>
        </p:txBody>
      </p:sp>
      <p:sp>
        <p:nvSpPr>
          <p:cNvPr id="73" name="Google Shape;73;p14"/>
          <p:cNvSpPr txBox="1">
            <a:spLocks noGrp="1"/>
          </p:cNvSpPr>
          <p:nvPr>
            <p:ph type="body" idx="1"/>
          </p:nvPr>
        </p:nvSpPr>
        <p:spPr>
          <a:xfrm>
            <a:off x="311700" y="1266175"/>
            <a:ext cx="3999900" cy="3302700"/>
          </a:xfrm>
          <a:prstGeom prst="rect">
            <a:avLst/>
          </a:prstGeom>
        </p:spPr>
        <p:txBody>
          <a:bodyPr spcFirstLastPara="1" wrap="square" lIns="91425" tIns="91425" rIns="91425" bIns="91425" anchor="t" anchorCtr="0">
            <a:normAutofit fontScale="92500"/>
          </a:bodyPr>
          <a:lstStyle/>
          <a:p>
            <a:pPr marL="457200" lvl="0" indent="-311150" algn="just" rtl="0">
              <a:lnSpc>
                <a:spcPct val="150000"/>
              </a:lnSpc>
              <a:spcBef>
                <a:spcPts val="1000"/>
              </a:spcBef>
              <a:spcAft>
                <a:spcPts val="0"/>
              </a:spcAft>
              <a:buClr>
                <a:srgbClr val="000000"/>
              </a:buClr>
              <a:buSzPts val="1300"/>
              <a:buFont typeface="Arial"/>
              <a:buChar char="●"/>
            </a:pPr>
            <a:r>
              <a:rPr lang="en" sz="1300" b="1" i="1">
                <a:solidFill>
                  <a:srgbClr val="000000"/>
                </a:solidFill>
                <a:latin typeface="Arial"/>
                <a:ea typeface="Arial"/>
                <a:cs typeface="Arial"/>
                <a:sym typeface="Arial"/>
              </a:rPr>
              <a:t>CakeBake </a:t>
            </a:r>
            <a:r>
              <a:rPr lang="en" sz="1300">
                <a:solidFill>
                  <a:srgbClr val="000000"/>
                </a:solidFill>
                <a:latin typeface="Arial"/>
                <a:ea typeface="Arial"/>
                <a:cs typeface="Arial"/>
                <a:sym typeface="Arial"/>
              </a:rPr>
              <a:t>is a confectionery business that specializes in producing a variety of cakes for different occasions.</a:t>
            </a:r>
            <a:endParaRPr sz="1300">
              <a:solidFill>
                <a:srgbClr val="000000"/>
              </a:solidFill>
              <a:latin typeface="Arial"/>
              <a:ea typeface="Arial"/>
              <a:cs typeface="Arial"/>
              <a:sym typeface="Arial"/>
            </a:endParaRPr>
          </a:p>
          <a:p>
            <a:pPr marL="457200" lvl="0" indent="-311150" algn="just" rtl="0">
              <a:lnSpc>
                <a:spcPct val="150000"/>
              </a:lnSpc>
              <a:spcBef>
                <a:spcPts val="1000"/>
              </a:spcBef>
              <a:spcAft>
                <a:spcPts val="0"/>
              </a:spcAft>
              <a:buClr>
                <a:srgbClr val="000000"/>
              </a:buClr>
              <a:buSzPts val="1300"/>
              <a:buFont typeface="Arial"/>
              <a:buChar char="●"/>
            </a:pPr>
            <a:r>
              <a:rPr lang="en" sz="1300">
                <a:solidFill>
                  <a:srgbClr val="000000"/>
                </a:solidFill>
                <a:latin typeface="Arial"/>
                <a:ea typeface="Arial"/>
                <a:cs typeface="Arial"/>
                <a:sym typeface="Arial"/>
              </a:rPr>
              <a:t>Their cakes are freshly baked using high-quality ingredients, with a focus on taste, texture, and design (Ammar </a:t>
            </a:r>
            <a:r>
              <a:rPr lang="en" sz="1300" i="1">
                <a:solidFill>
                  <a:srgbClr val="000000"/>
                </a:solidFill>
                <a:latin typeface="Arial"/>
                <a:ea typeface="Arial"/>
                <a:cs typeface="Arial"/>
                <a:sym typeface="Arial"/>
              </a:rPr>
              <a:t>et al. </a:t>
            </a:r>
            <a:r>
              <a:rPr lang="en" sz="1300">
                <a:solidFill>
                  <a:srgbClr val="000000"/>
                </a:solidFill>
                <a:latin typeface="Arial"/>
                <a:ea typeface="Arial"/>
                <a:cs typeface="Arial"/>
                <a:sym typeface="Arial"/>
              </a:rPr>
              <a:t>2021).</a:t>
            </a:r>
            <a:endParaRPr sz="1300">
              <a:solidFill>
                <a:srgbClr val="000000"/>
              </a:solidFill>
              <a:latin typeface="Arial"/>
              <a:ea typeface="Arial"/>
              <a:cs typeface="Arial"/>
              <a:sym typeface="Arial"/>
            </a:endParaRPr>
          </a:p>
          <a:p>
            <a:pPr marL="457200" lvl="0" indent="-311150" algn="just" rtl="0">
              <a:lnSpc>
                <a:spcPct val="150000"/>
              </a:lnSpc>
              <a:spcBef>
                <a:spcPts val="1000"/>
              </a:spcBef>
              <a:spcAft>
                <a:spcPts val="1000"/>
              </a:spcAft>
              <a:buClr>
                <a:srgbClr val="000000"/>
              </a:buClr>
              <a:buSzPts val="1300"/>
              <a:buFont typeface="Arial"/>
              <a:buChar char="●"/>
            </a:pPr>
            <a:r>
              <a:rPr lang="en" sz="1300">
                <a:solidFill>
                  <a:srgbClr val="000000"/>
                </a:solidFill>
                <a:latin typeface="Arial"/>
                <a:ea typeface="Arial"/>
                <a:cs typeface="Arial"/>
                <a:sym typeface="Arial"/>
              </a:rPr>
              <a:t>The start-up offers a range of options including custom cakes, classic cakes, and vegan cakes to cater to diverse dietary requirements.</a:t>
            </a:r>
            <a:endParaRPr sz="1600"/>
          </a:p>
        </p:txBody>
      </p:sp>
      <p:pic>
        <p:nvPicPr>
          <p:cNvPr id="1026" name="Picture 2" descr="Birthday Cake Recipe | Land O'Lakes">
            <a:extLst>
              <a:ext uri="{FF2B5EF4-FFF2-40B4-BE49-F238E27FC236}">
                <a16:creationId xmlns:a16="http://schemas.microsoft.com/office/drawing/2014/main" id="{37E288D4-BB91-7096-0F00-390DA43F037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77987" y="1499037"/>
            <a:ext cx="3069838" cy="306983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8"/>
        <p:cNvGrpSpPr/>
        <p:nvPr/>
      </p:nvGrpSpPr>
      <p:grpSpPr>
        <a:xfrm>
          <a:off x="0" y="0"/>
          <a:ext cx="0" cy="0"/>
          <a:chOff x="0" y="0"/>
          <a:chExt cx="0" cy="0"/>
        </a:xfrm>
      </p:grpSpPr>
      <p:sp>
        <p:nvSpPr>
          <p:cNvPr id="79" name="Google Shape;79;p15"/>
          <p:cNvSpPr txBox="1">
            <a:spLocks noGrp="1"/>
          </p:cNvSpPr>
          <p:nvPr>
            <p:ph type="title"/>
          </p:nvPr>
        </p:nvSpPr>
        <p:spPr>
          <a:xfrm>
            <a:off x="311700" y="445025"/>
            <a:ext cx="8520600" cy="7074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Overview of the business idea, product and/or service</a:t>
            </a:r>
            <a:endParaRPr/>
          </a:p>
          <a:p>
            <a:pPr marL="0" lvl="0" indent="0" algn="l" rtl="0">
              <a:spcBef>
                <a:spcPts val="0"/>
              </a:spcBef>
              <a:spcAft>
                <a:spcPts val="0"/>
              </a:spcAft>
              <a:buNone/>
            </a:pPr>
            <a:endParaRPr/>
          </a:p>
        </p:txBody>
      </p:sp>
      <p:sp>
        <p:nvSpPr>
          <p:cNvPr id="80" name="Google Shape;80;p15"/>
          <p:cNvSpPr txBox="1">
            <a:spLocks noGrp="1"/>
          </p:cNvSpPr>
          <p:nvPr>
            <p:ph type="body" idx="1"/>
          </p:nvPr>
        </p:nvSpPr>
        <p:spPr>
          <a:xfrm>
            <a:off x="311700" y="1266175"/>
            <a:ext cx="3999900" cy="3302700"/>
          </a:xfrm>
          <a:prstGeom prst="rect">
            <a:avLst/>
          </a:prstGeom>
        </p:spPr>
        <p:txBody>
          <a:bodyPr spcFirstLastPara="1" wrap="square" lIns="91425" tIns="91425" rIns="91425" bIns="91425" anchor="t" anchorCtr="0">
            <a:normAutofit fontScale="92500" lnSpcReduction="10000"/>
          </a:bodyPr>
          <a:lstStyle/>
          <a:p>
            <a:pPr marL="457200" marR="0" lvl="0" indent="-311150" algn="just" rtl="0">
              <a:lnSpc>
                <a:spcPct val="150000"/>
              </a:lnSpc>
              <a:spcBef>
                <a:spcPts val="1000"/>
              </a:spcBef>
              <a:spcAft>
                <a:spcPts val="0"/>
              </a:spcAft>
              <a:buClr>
                <a:srgbClr val="000000"/>
              </a:buClr>
              <a:buSzPts val="1300"/>
              <a:buFont typeface="Arial"/>
              <a:buChar char="●"/>
            </a:pPr>
            <a:r>
              <a:rPr lang="en" sz="1300" b="1" i="1">
                <a:solidFill>
                  <a:srgbClr val="000000"/>
                </a:solidFill>
                <a:latin typeface="Arial"/>
                <a:ea typeface="Arial"/>
                <a:cs typeface="Arial"/>
                <a:sym typeface="Arial"/>
              </a:rPr>
              <a:t>CakeBake </a:t>
            </a:r>
            <a:r>
              <a:rPr lang="en" sz="1300">
                <a:solidFill>
                  <a:srgbClr val="000000"/>
                </a:solidFill>
                <a:latin typeface="Arial"/>
                <a:ea typeface="Arial"/>
                <a:cs typeface="Arial"/>
                <a:sym typeface="Arial"/>
              </a:rPr>
              <a:t>is a confectionery business that specializes in offering a wide variety of delicious cakes.</a:t>
            </a:r>
            <a:endParaRPr sz="1300">
              <a:solidFill>
                <a:srgbClr val="000000"/>
              </a:solidFill>
              <a:latin typeface="Arial"/>
              <a:ea typeface="Arial"/>
              <a:cs typeface="Arial"/>
              <a:sym typeface="Arial"/>
            </a:endParaRPr>
          </a:p>
          <a:p>
            <a:pPr marL="457200" marR="0" lvl="0" indent="-311150" algn="just" rtl="0">
              <a:lnSpc>
                <a:spcPct val="150000"/>
              </a:lnSpc>
              <a:spcBef>
                <a:spcPts val="1000"/>
              </a:spcBef>
              <a:spcAft>
                <a:spcPts val="0"/>
              </a:spcAft>
              <a:buClr>
                <a:srgbClr val="000000"/>
              </a:buClr>
              <a:buSzPts val="1300"/>
              <a:buFont typeface="Arial"/>
              <a:buChar char="●"/>
            </a:pPr>
            <a:r>
              <a:rPr lang="en" sz="1300">
                <a:solidFill>
                  <a:srgbClr val="000000"/>
                </a:solidFill>
                <a:latin typeface="Arial"/>
                <a:ea typeface="Arial"/>
                <a:cs typeface="Arial"/>
                <a:sym typeface="Arial"/>
              </a:rPr>
              <a:t>Our cakes are made from high-quality ingredients, and we pride ourselves on using local and organic produce wherever possible.</a:t>
            </a:r>
            <a:endParaRPr sz="1300">
              <a:solidFill>
                <a:srgbClr val="000000"/>
              </a:solidFill>
              <a:latin typeface="Arial"/>
              <a:ea typeface="Arial"/>
              <a:cs typeface="Arial"/>
              <a:sym typeface="Arial"/>
            </a:endParaRPr>
          </a:p>
          <a:p>
            <a:pPr marL="457200" marR="0" lvl="0" indent="-311150" algn="just" rtl="0">
              <a:lnSpc>
                <a:spcPct val="150000"/>
              </a:lnSpc>
              <a:spcBef>
                <a:spcPts val="1000"/>
              </a:spcBef>
              <a:spcAft>
                <a:spcPts val="1000"/>
              </a:spcAft>
              <a:buClr>
                <a:srgbClr val="000000"/>
              </a:buClr>
              <a:buSzPts val="1300"/>
              <a:buFont typeface="Arial"/>
              <a:buChar char="●"/>
            </a:pPr>
            <a:r>
              <a:rPr lang="en" sz="1300" b="1" i="1">
                <a:solidFill>
                  <a:srgbClr val="000000"/>
                </a:solidFill>
                <a:latin typeface="Arial"/>
                <a:ea typeface="Arial"/>
                <a:cs typeface="Arial"/>
                <a:sym typeface="Arial"/>
              </a:rPr>
              <a:t>CakeBake </a:t>
            </a:r>
            <a:r>
              <a:rPr lang="en" sz="1300">
                <a:solidFill>
                  <a:srgbClr val="000000"/>
                </a:solidFill>
                <a:latin typeface="Arial"/>
                <a:ea typeface="Arial"/>
                <a:cs typeface="Arial"/>
                <a:sym typeface="Arial"/>
              </a:rPr>
              <a:t>is committed to providing exceptional customer service and ensuring that every customer leaves satisfied and eager to return (Lafrenière, 2019).</a:t>
            </a:r>
            <a:endParaRPr sz="1300">
              <a:solidFill>
                <a:srgbClr val="000000"/>
              </a:solidFill>
              <a:latin typeface="Arial"/>
              <a:ea typeface="Arial"/>
              <a:cs typeface="Arial"/>
              <a:sym typeface="Arial"/>
            </a:endParaRPr>
          </a:p>
        </p:txBody>
      </p:sp>
      <p:pic>
        <p:nvPicPr>
          <p:cNvPr id="2050" name="Picture 2" descr="Rainbow Cake Recipe | Land O'Lakes">
            <a:extLst>
              <a:ext uri="{FF2B5EF4-FFF2-40B4-BE49-F238E27FC236}">
                <a16:creationId xmlns:a16="http://schemas.microsoft.com/office/drawing/2014/main" id="{63C043FF-098B-8133-66D7-1ABA75BFF5F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98418" y="1541656"/>
            <a:ext cx="3281366" cy="250252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4"/>
        <p:cNvGrpSpPr/>
        <p:nvPr/>
      </p:nvGrpSpPr>
      <p:grpSpPr>
        <a:xfrm>
          <a:off x="0" y="0"/>
          <a:ext cx="0" cy="0"/>
          <a:chOff x="0" y="0"/>
          <a:chExt cx="0" cy="0"/>
        </a:xfrm>
      </p:grpSpPr>
      <p:sp>
        <p:nvSpPr>
          <p:cNvPr id="85" name="Google Shape;85;p16"/>
          <p:cNvSpPr txBox="1">
            <a:spLocks noGrp="1"/>
          </p:cNvSpPr>
          <p:nvPr>
            <p:ph type="title"/>
          </p:nvPr>
        </p:nvSpPr>
        <p:spPr>
          <a:xfrm>
            <a:off x="311700" y="445025"/>
            <a:ext cx="8520600" cy="707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 sz="2040"/>
              <a:t>Legal format of the selected company (Owner, employees and the requirements for external professional service/ experts).</a:t>
            </a:r>
            <a:endParaRPr sz="2040"/>
          </a:p>
          <a:p>
            <a:pPr marL="0" lvl="0" indent="0" algn="l" rtl="0">
              <a:spcBef>
                <a:spcPts val="0"/>
              </a:spcBef>
              <a:spcAft>
                <a:spcPts val="0"/>
              </a:spcAft>
              <a:buSzPts val="990"/>
              <a:buNone/>
            </a:pPr>
            <a:endParaRPr sz="2040"/>
          </a:p>
        </p:txBody>
      </p:sp>
      <p:sp>
        <p:nvSpPr>
          <p:cNvPr id="86" name="Google Shape;86;p16"/>
          <p:cNvSpPr txBox="1">
            <a:spLocks noGrp="1"/>
          </p:cNvSpPr>
          <p:nvPr>
            <p:ph type="body" idx="1"/>
          </p:nvPr>
        </p:nvSpPr>
        <p:spPr>
          <a:xfrm>
            <a:off x="311700" y="1266175"/>
            <a:ext cx="3999900" cy="3302700"/>
          </a:xfrm>
          <a:prstGeom prst="rect">
            <a:avLst/>
          </a:prstGeom>
        </p:spPr>
        <p:txBody>
          <a:bodyPr spcFirstLastPara="1" wrap="square" lIns="91425" tIns="91425" rIns="91425" bIns="91425" anchor="t" anchorCtr="0">
            <a:normAutofit fontScale="92500" lnSpcReduction="10000"/>
          </a:bodyPr>
          <a:lstStyle/>
          <a:p>
            <a:pPr marL="457200" marR="0" lvl="0" indent="-311150" algn="just" rtl="0">
              <a:lnSpc>
                <a:spcPct val="150000"/>
              </a:lnSpc>
              <a:spcBef>
                <a:spcPts val="1000"/>
              </a:spcBef>
              <a:spcAft>
                <a:spcPts val="0"/>
              </a:spcAft>
              <a:buClr>
                <a:srgbClr val="000000"/>
              </a:buClr>
              <a:buSzPts val="1300"/>
              <a:buFont typeface="Arial"/>
              <a:buChar char="●"/>
            </a:pPr>
            <a:r>
              <a:rPr lang="en" sz="1300" b="1" i="1">
                <a:solidFill>
                  <a:srgbClr val="000000"/>
                </a:solidFill>
                <a:latin typeface="Arial"/>
                <a:ea typeface="Arial"/>
                <a:cs typeface="Arial"/>
                <a:sym typeface="Arial"/>
              </a:rPr>
              <a:t>CakeBake</a:t>
            </a:r>
            <a:r>
              <a:rPr lang="en" sz="1300">
                <a:solidFill>
                  <a:srgbClr val="000000"/>
                </a:solidFill>
                <a:latin typeface="Arial"/>
                <a:ea typeface="Arial"/>
                <a:cs typeface="Arial"/>
                <a:sym typeface="Arial"/>
              </a:rPr>
              <a:t> is a sole proprietorship, with the owner assuming full legal responsibility for the company.</a:t>
            </a:r>
            <a:endParaRPr sz="1300">
              <a:solidFill>
                <a:srgbClr val="000000"/>
              </a:solidFill>
              <a:latin typeface="Arial"/>
              <a:ea typeface="Arial"/>
              <a:cs typeface="Arial"/>
              <a:sym typeface="Arial"/>
            </a:endParaRPr>
          </a:p>
          <a:p>
            <a:pPr marL="457200" marR="0" lvl="0" indent="-311150" algn="just" rtl="0">
              <a:lnSpc>
                <a:spcPct val="150000"/>
              </a:lnSpc>
              <a:spcBef>
                <a:spcPts val="1000"/>
              </a:spcBef>
              <a:spcAft>
                <a:spcPts val="0"/>
              </a:spcAft>
              <a:buClr>
                <a:srgbClr val="000000"/>
              </a:buClr>
              <a:buSzPts val="1300"/>
              <a:buFont typeface="Arial"/>
              <a:buChar char="●"/>
            </a:pPr>
            <a:r>
              <a:rPr lang="en" sz="1300">
                <a:solidFill>
                  <a:srgbClr val="000000"/>
                </a:solidFill>
                <a:latin typeface="Arial"/>
                <a:ea typeface="Arial"/>
                <a:cs typeface="Arial"/>
                <a:sym typeface="Arial"/>
              </a:rPr>
              <a:t>Employees of </a:t>
            </a:r>
            <a:r>
              <a:rPr lang="en" sz="1300" b="1" i="1">
                <a:solidFill>
                  <a:srgbClr val="000000"/>
                </a:solidFill>
                <a:latin typeface="Arial"/>
                <a:ea typeface="Arial"/>
                <a:cs typeface="Arial"/>
                <a:sym typeface="Arial"/>
              </a:rPr>
              <a:t>CakeBake</a:t>
            </a:r>
            <a:r>
              <a:rPr lang="en" sz="1300">
                <a:solidFill>
                  <a:srgbClr val="000000"/>
                </a:solidFill>
                <a:latin typeface="Arial"/>
                <a:ea typeface="Arial"/>
                <a:cs typeface="Arial"/>
                <a:sym typeface="Arial"/>
              </a:rPr>
              <a:t> will be hired on a part-time basis, with appropriate contracts and tax withholding in compliance with local labour laws.</a:t>
            </a:r>
            <a:endParaRPr sz="1300">
              <a:solidFill>
                <a:srgbClr val="000000"/>
              </a:solidFill>
              <a:latin typeface="Arial"/>
              <a:ea typeface="Arial"/>
              <a:cs typeface="Arial"/>
              <a:sym typeface="Arial"/>
            </a:endParaRPr>
          </a:p>
          <a:p>
            <a:pPr marL="457200" marR="0" lvl="0" indent="-311150" algn="just" rtl="0">
              <a:lnSpc>
                <a:spcPct val="150000"/>
              </a:lnSpc>
              <a:spcBef>
                <a:spcPts val="1000"/>
              </a:spcBef>
              <a:spcAft>
                <a:spcPts val="1000"/>
              </a:spcAft>
              <a:buClr>
                <a:srgbClr val="000000"/>
              </a:buClr>
              <a:buSzPts val="1300"/>
              <a:buFont typeface="Arial"/>
              <a:buChar char="●"/>
            </a:pPr>
            <a:r>
              <a:rPr lang="en" sz="1300" b="1" i="1">
                <a:solidFill>
                  <a:srgbClr val="000000"/>
                </a:solidFill>
                <a:latin typeface="Arial"/>
                <a:ea typeface="Arial"/>
                <a:cs typeface="Arial"/>
                <a:sym typeface="Arial"/>
              </a:rPr>
              <a:t>CakeBake</a:t>
            </a:r>
            <a:r>
              <a:rPr lang="en" sz="1300">
                <a:solidFill>
                  <a:srgbClr val="000000"/>
                </a:solidFill>
                <a:latin typeface="Arial"/>
                <a:ea typeface="Arial"/>
                <a:cs typeface="Arial"/>
                <a:sym typeface="Arial"/>
              </a:rPr>
              <a:t> may require the services of external professional experts, such as accountants or lawyers, to ensure compliance with legal and financial regulations.</a:t>
            </a:r>
            <a:endParaRPr/>
          </a:p>
        </p:txBody>
      </p:sp>
      <p:pic>
        <p:nvPicPr>
          <p:cNvPr id="3074" name="Picture 2" descr="Cake - Wikipedia">
            <a:extLst>
              <a:ext uri="{FF2B5EF4-FFF2-40B4-BE49-F238E27FC236}">
                <a16:creationId xmlns:a16="http://schemas.microsoft.com/office/drawing/2014/main" id="{EF90FE7C-5ADB-5EF3-F778-BA815065898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1410979"/>
            <a:ext cx="3707122" cy="287759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0"/>
        <p:cNvGrpSpPr/>
        <p:nvPr/>
      </p:nvGrpSpPr>
      <p:grpSpPr>
        <a:xfrm>
          <a:off x="0" y="0"/>
          <a:ext cx="0" cy="0"/>
          <a:chOff x="0" y="0"/>
          <a:chExt cx="0" cy="0"/>
        </a:xfrm>
      </p:grpSpPr>
      <p:sp>
        <p:nvSpPr>
          <p:cNvPr id="91" name="Google Shape;91;p17"/>
          <p:cNvSpPr txBox="1">
            <a:spLocks noGrp="1"/>
          </p:cNvSpPr>
          <p:nvPr>
            <p:ph type="title"/>
          </p:nvPr>
        </p:nvSpPr>
        <p:spPr>
          <a:xfrm>
            <a:off x="311700" y="445025"/>
            <a:ext cx="8520600" cy="7074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Clr>
                <a:srgbClr val="000000"/>
              </a:buClr>
              <a:buSzPct val="48529"/>
              <a:buFont typeface="Arial"/>
              <a:buNone/>
            </a:pPr>
            <a:r>
              <a:rPr lang="en" sz="2040"/>
              <a:t>Legal format of the selected company (Owner, employees and the requirements for external professional service/ experts).</a:t>
            </a:r>
            <a:endParaRPr sz="2040"/>
          </a:p>
          <a:p>
            <a:pPr marL="0" lvl="0" indent="0" algn="l" rtl="0">
              <a:spcBef>
                <a:spcPts val="0"/>
              </a:spcBef>
              <a:spcAft>
                <a:spcPts val="0"/>
              </a:spcAft>
              <a:buClr>
                <a:srgbClr val="000000"/>
              </a:buClr>
              <a:buSzPct val="48529"/>
              <a:buFont typeface="Arial"/>
              <a:buNone/>
            </a:pPr>
            <a:endParaRPr sz="2040"/>
          </a:p>
          <a:p>
            <a:pPr marL="0" lvl="0" indent="0" algn="l" rtl="0">
              <a:spcBef>
                <a:spcPts val="0"/>
              </a:spcBef>
              <a:spcAft>
                <a:spcPts val="0"/>
              </a:spcAft>
              <a:buNone/>
            </a:pPr>
            <a:endParaRPr/>
          </a:p>
        </p:txBody>
      </p:sp>
      <p:sp>
        <p:nvSpPr>
          <p:cNvPr id="92" name="Google Shape;92;p17"/>
          <p:cNvSpPr txBox="1">
            <a:spLocks noGrp="1"/>
          </p:cNvSpPr>
          <p:nvPr>
            <p:ph type="body" idx="1"/>
          </p:nvPr>
        </p:nvSpPr>
        <p:spPr>
          <a:xfrm>
            <a:off x="311700" y="1266175"/>
            <a:ext cx="3999900" cy="3302700"/>
          </a:xfrm>
          <a:prstGeom prst="rect">
            <a:avLst/>
          </a:prstGeom>
        </p:spPr>
        <p:txBody>
          <a:bodyPr spcFirstLastPara="1" wrap="square" lIns="91425" tIns="91425" rIns="91425" bIns="91425" anchor="t" anchorCtr="0">
            <a:normAutofit fontScale="92500" lnSpcReduction="10000"/>
          </a:bodyPr>
          <a:lstStyle/>
          <a:p>
            <a:pPr marL="457200" marR="0" lvl="0" indent="-311150" algn="just" rtl="0">
              <a:lnSpc>
                <a:spcPct val="150000"/>
              </a:lnSpc>
              <a:spcBef>
                <a:spcPts val="1000"/>
              </a:spcBef>
              <a:spcAft>
                <a:spcPts val="0"/>
              </a:spcAft>
              <a:buClr>
                <a:srgbClr val="000000"/>
              </a:buClr>
              <a:buSzPts val="1300"/>
              <a:buFont typeface="Arial"/>
              <a:buChar char="●"/>
            </a:pPr>
            <a:r>
              <a:rPr lang="en" sz="1300" b="1" i="1">
                <a:solidFill>
                  <a:srgbClr val="000000"/>
                </a:solidFill>
                <a:latin typeface="Arial"/>
                <a:ea typeface="Arial"/>
                <a:cs typeface="Arial"/>
                <a:sym typeface="Arial"/>
              </a:rPr>
              <a:t>CakeBake</a:t>
            </a:r>
            <a:r>
              <a:rPr lang="en" sz="1300">
                <a:solidFill>
                  <a:srgbClr val="000000"/>
                </a:solidFill>
                <a:latin typeface="Arial"/>
                <a:ea typeface="Arial"/>
                <a:cs typeface="Arial"/>
                <a:sym typeface="Arial"/>
              </a:rPr>
              <a:t> is registered as a Limited Liability Company (LLC) with the relevant state authorities.</a:t>
            </a:r>
            <a:endParaRPr sz="1300">
              <a:solidFill>
                <a:srgbClr val="000000"/>
              </a:solidFill>
              <a:latin typeface="Arial"/>
              <a:ea typeface="Arial"/>
              <a:cs typeface="Arial"/>
              <a:sym typeface="Arial"/>
            </a:endParaRPr>
          </a:p>
          <a:p>
            <a:pPr marL="457200" marR="0" lvl="0" indent="-311150" algn="just" rtl="0">
              <a:lnSpc>
                <a:spcPct val="150000"/>
              </a:lnSpc>
              <a:spcBef>
                <a:spcPts val="1000"/>
              </a:spcBef>
              <a:spcAft>
                <a:spcPts val="0"/>
              </a:spcAft>
              <a:buClr>
                <a:srgbClr val="000000"/>
              </a:buClr>
              <a:buSzPts val="1300"/>
              <a:buFont typeface="Arial"/>
              <a:buChar char="●"/>
            </a:pPr>
            <a:r>
              <a:rPr lang="en" sz="1300">
                <a:solidFill>
                  <a:srgbClr val="000000"/>
                </a:solidFill>
                <a:latin typeface="Arial"/>
                <a:ea typeface="Arial"/>
                <a:cs typeface="Arial"/>
                <a:sym typeface="Arial"/>
              </a:rPr>
              <a:t>The owner of </a:t>
            </a:r>
            <a:r>
              <a:rPr lang="en" sz="1300" b="1" i="1">
                <a:solidFill>
                  <a:srgbClr val="000000"/>
                </a:solidFill>
                <a:latin typeface="Arial"/>
                <a:ea typeface="Arial"/>
                <a:cs typeface="Arial"/>
                <a:sym typeface="Arial"/>
              </a:rPr>
              <a:t>CakeBake</a:t>
            </a:r>
            <a:r>
              <a:rPr lang="en" sz="1300">
                <a:solidFill>
                  <a:srgbClr val="000000"/>
                </a:solidFill>
                <a:latin typeface="Arial"/>
                <a:ea typeface="Arial"/>
                <a:cs typeface="Arial"/>
                <a:sym typeface="Arial"/>
              </a:rPr>
              <a:t> is the sole proprietor and is responsible for all business operations and financial decisions.</a:t>
            </a:r>
            <a:endParaRPr sz="1300">
              <a:solidFill>
                <a:srgbClr val="000000"/>
              </a:solidFill>
              <a:latin typeface="Arial"/>
              <a:ea typeface="Arial"/>
              <a:cs typeface="Arial"/>
              <a:sym typeface="Arial"/>
            </a:endParaRPr>
          </a:p>
          <a:p>
            <a:pPr marL="457200" marR="0" lvl="0" indent="-311150" algn="just" rtl="0">
              <a:lnSpc>
                <a:spcPct val="150000"/>
              </a:lnSpc>
              <a:spcBef>
                <a:spcPts val="1000"/>
              </a:spcBef>
              <a:spcAft>
                <a:spcPts val="1000"/>
              </a:spcAft>
              <a:buClr>
                <a:srgbClr val="000000"/>
              </a:buClr>
              <a:buSzPts val="1300"/>
              <a:buFont typeface="Arial"/>
              <a:buChar char="●"/>
            </a:pPr>
            <a:r>
              <a:rPr lang="en" sz="1300" b="1" i="1">
                <a:solidFill>
                  <a:srgbClr val="000000"/>
                </a:solidFill>
                <a:latin typeface="Arial"/>
                <a:ea typeface="Arial"/>
                <a:cs typeface="Arial"/>
                <a:sym typeface="Arial"/>
              </a:rPr>
              <a:t>CakeBake</a:t>
            </a:r>
            <a:r>
              <a:rPr lang="en" sz="1300">
                <a:solidFill>
                  <a:srgbClr val="000000"/>
                </a:solidFill>
                <a:latin typeface="Arial"/>
                <a:ea typeface="Arial"/>
                <a:cs typeface="Arial"/>
                <a:sym typeface="Arial"/>
              </a:rPr>
              <a:t> employs a small team of bakers and customer service representatives and also engages external professionals for services such as accounting and legal advice.</a:t>
            </a:r>
            <a:endParaRPr sz="1300">
              <a:solidFill>
                <a:srgbClr val="000000"/>
              </a:solidFill>
              <a:latin typeface="Arial"/>
              <a:ea typeface="Arial"/>
              <a:cs typeface="Arial"/>
              <a:sym typeface="Arial"/>
            </a:endParaRPr>
          </a:p>
        </p:txBody>
      </p:sp>
      <p:pic>
        <p:nvPicPr>
          <p:cNvPr id="4098" name="Picture 2" descr="Order large chocolate birthday party cake |3 kg and more | Gurgaon Bakers">
            <a:extLst>
              <a:ext uri="{FF2B5EF4-FFF2-40B4-BE49-F238E27FC236}">
                <a16:creationId xmlns:a16="http://schemas.microsoft.com/office/drawing/2014/main" id="{E24D4141-3E4C-69B9-C9FC-C900C0A347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73908" y="1266175"/>
            <a:ext cx="3649701" cy="364970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6"/>
        <p:cNvGrpSpPr/>
        <p:nvPr/>
      </p:nvGrpSpPr>
      <p:grpSpPr>
        <a:xfrm>
          <a:off x="0" y="0"/>
          <a:ext cx="0" cy="0"/>
          <a:chOff x="0" y="0"/>
          <a:chExt cx="0" cy="0"/>
        </a:xfrm>
      </p:grpSpPr>
      <p:sp>
        <p:nvSpPr>
          <p:cNvPr id="97" name="Google Shape;97;p18"/>
          <p:cNvSpPr txBox="1">
            <a:spLocks noGrp="1"/>
          </p:cNvSpPr>
          <p:nvPr>
            <p:ph type="title"/>
          </p:nvPr>
        </p:nvSpPr>
        <p:spPr>
          <a:xfrm>
            <a:off x="311700" y="445025"/>
            <a:ext cx="8520600" cy="707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 sz="2140"/>
              <a:t>Management of the selected company (Owner, employees and the requirements for external professional service/ experts)</a:t>
            </a:r>
            <a:endParaRPr sz="2140"/>
          </a:p>
        </p:txBody>
      </p:sp>
      <p:sp>
        <p:nvSpPr>
          <p:cNvPr id="98" name="Google Shape;98;p18"/>
          <p:cNvSpPr txBox="1">
            <a:spLocks noGrp="1"/>
          </p:cNvSpPr>
          <p:nvPr>
            <p:ph type="body" idx="1"/>
          </p:nvPr>
        </p:nvSpPr>
        <p:spPr>
          <a:xfrm>
            <a:off x="311700" y="1266175"/>
            <a:ext cx="3999900" cy="3302700"/>
          </a:xfrm>
          <a:prstGeom prst="rect">
            <a:avLst/>
          </a:prstGeom>
        </p:spPr>
        <p:txBody>
          <a:bodyPr spcFirstLastPara="1" wrap="square" lIns="91425" tIns="91425" rIns="91425" bIns="91425" anchor="t" anchorCtr="0">
            <a:normAutofit fontScale="92500" lnSpcReduction="10000"/>
          </a:bodyPr>
          <a:lstStyle/>
          <a:p>
            <a:pPr marL="457200" marR="0" lvl="0" indent="-311150" algn="just" rtl="0">
              <a:lnSpc>
                <a:spcPct val="150000"/>
              </a:lnSpc>
              <a:spcBef>
                <a:spcPts val="1000"/>
              </a:spcBef>
              <a:spcAft>
                <a:spcPts val="0"/>
              </a:spcAft>
              <a:buClr>
                <a:srgbClr val="000000"/>
              </a:buClr>
              <a:buSzPts val="1300"/>
              <a:buFont typeface="Arial"/>
              <a:buChar char="●"/>
            </a:pPr>
            <a:r>
              <a:rPr lang="en" sz="1300">
                <a:solidFill>
                  <a:srgbClr val="000000"/>
                </a:solidFill>
                <a:latin typeface="Arial"/>
                <a:ea typeface="Arial"/>
                <a:cs typeface="Arial"/>
                <a:sym typeface="Arial"/>
              </a:rPr>
              <a:t>The owner will oversee all aspects of the business, including production, sales, and finances.</a:t>
            </a:r>
            <a:endParaRPr sz="1300">
              <a:solidFill>
                <a:srgbClr val="000000"/>
              </a:solidFill>
              <a:latin typeface="Arial"/>
              <a:ea typeface="Arial"/>
              <a:cs typeface="Arial"/>
              <a:sym typeface="Arial"/>
            </a:endParaRPr>
          </a:p>
          <a:p>
            <a:pPr marL="457200" marR="0" lvl="0" indent="-311150" algn="just" rtl="0">
              <a:lnSpc>
                <a:spcPct val="150000"/>
              </a:lnSpc>
              <a:spcBef>
                <a:spcPts val="1000"/>
              </a:spcBef>
              <a:spcAft>
                <a:spcPts val="0"/>
              </a:spcAft>
              <a:buClr>
                <a:srgbClr val="000000"/>
              </a:buClr>
              <a:buSzPts val="1300"/>
              <a:buFont typeface="Arial"/>
              <a:buChar char="●"/>
            </a:pPr>
            <a:r>
              <a:rPr lang="en" sz="1300">
                <a:solidFill>
                  <a:srgbClr val="000000"/>
                </a:solidFill>
                <a:latin typeface="Arial"/>
                <a:ea typeface="Arial"/>
                <a:cs typeface="Arial"/>
                <a:sym typeface="Arial"/>
              </a:rPr>
              <a:t>Employees will be hired for customer service and production tasks, with a focus on high-quality products and exceptional service.</a:t>
            </a:r>
            <a:endParaRPr sz="1300">
              <a:solidFill>
                <a:srgbClr val="000000"/>
              </a:solidFill>
              <a:latin typeface="Arial"/>
              <a:ea typeface="Arial"/>
              <a:cs typeface="Arial"/>
              <a:sym typeface="Arial"/>
            </a:endParaRPr>
          </a:p>
          <a:p>
            <a:pPr marL="457200" marR="0" lvl="0" indent="-311150" algn="just" rtl="0">
              <a:lnSpc>
                <a:spcPct val="150000"/>
              </a:lnSpc>
              <a:spcBef>
                <a:spcPts val="1000"/>
              </a:spcBef>
              <a:spcAft>
                <a:spcPts val="1000"/>
              </a:spcAft>
              <a:buClr>
                <a:srgbClr val="000000"/>
              </a:buClr>
              <a:buSzPts val="1300"/>
              <a:buFont typeface="Arial"/>
              <a:buChar char="●"/>
            </a:pPr>
            <a:r>
              <a:rPr lang="en" sz="1300">
                <a:solidFill>
                  <a:srgbClr val="000000"/>
                </a:solidFill>
                <a:latin typeface="Arial"/>
                <a:ea typeface="Arial"/>
                <a:cs typeface="Arial"/>
                <a:sym typeface="Arial"/>
              </a:rPr>
              <a:t>External professional services such as accountants, marketing experts, and business consultants will be engaged as needed to ensure the business is running efficiently and effectively.</a:t>
            </a:r>
            <a:endParaRPr sz="1300">
              <a:solidFill>
                <a:srgbClr val="000000"/>
              </a:solidFill>
              <a:latin typeface="Arial"/>
              <a:ea typeface="Arial"/>
              <a:cs typeface="Arial"/>
              <a:sym typeface="Arial"/>
            </a:endParaRPr>
          </a:p>
        </p:txBody>
      </p:sp>
      <p:pic>
        <p:nvPicPr>
          <p:cNvPr id="5122" name="Picture 2" descr="Wedding cake - Wikipedia">
            <a:extLst>
              <a:ext uri="{FF2B5EF4-FFF2-40B4-BE49-F238E27FC236}">
                <a16:creationId xmlns:a16="http://schemas.microsoft.com/office/drawing/2014/main" id="{3933CA58-D1E3-D6EB-80B0-8D214F61534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93874" y="1152425"/>
            <a:ext cx="2475532" cy="377268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2"/>
        <p:cNvGrpSpPr/>
        <p:nvPr/>
      </p:nvGrpSpPr>
      <p:grpSpPr>
        <a:xfrm>
          <a:off x="0" y="0"/>
          <a:ext cx="0" cy="0"/>
          <a:chOff x="0" y="0"/>
          <a:chExt cx="0" cy="0"/>
        </a:xfrm>
      </p:grpSpPr>
      <p:sp>
        <p:nvSpPr>
          <p:cNvPr id="103" name="Google Shape;103;p19"/>
          <p:cNvSpPr txBox="1">
            <a:spLocks noGrp="1"/>
          </p:cNvSpPr>
          <p:nvPr>
            <p:ph type="title"/>
          </p:nvPr>
        </p:nvSpPr>
        <p:spPr>
          <a:xfrm>
            <a:off x="311700" y="445025"/>
            <a:ext cx="8520600" cy="707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 sz="2140"/>
              <a:t>Management of the selected company (Owner, employees and the requirements for external professional service/ experts). (Contd…)</a:t>
            </a:r>
            <a:endParaRPr sz="2140"/>
          </a:p>
        </p:txBody>
      </p:sp>
      <p:sp>
        <p:nvSpPr>
          <p:cNvPr id="104" name="Google Shape;104;p19"/>
          <p:cNvSpPr txBox="1">
            <a:spLocks noGrp="1"/>
          </p:cNvSpPr>
          <p:nvPr>
            <p:ph type="body" idx="1"/>
          </p:nvPr>
        </p:nvSpPr>
        <p:spPr>
          <a:xfrm>
            <a:off x="311700" y="1266175"/>
            <a:ext cx="3999900" cy="3302700"/>
          </a:xfrm>
          <a:prstGeom prst="rect">
            <a:avLst/>
          </a:prstGeom>
        </p:spPr>
        <p:txBody>
          <a:bodyPr spcFirstLastPara="1" wrap="square" lIns="91425" tIns="91425" rIns="91425" bIns="91425" anchor="t" anchorCtr="0">
            <a:normAutofit lnSpcReduction="10000"/>
          </a:bodyPr>
          <a:lstStyle/>
          <a:p>
            <a:pPr marL="457200" marR="0" lvl="0" indent="-311150" algn="just" rtl="0">
              <a:lnSpc>
                <a:spcPct val="150000"/>
              </a:lnSpc>
              <a:spcBef>
                <a:spcPts val="1000"/>
              </a:spcBef>
              <a:spcAft>
                <a:spcPts val="0"/>
              </a:spcAft>
              <a:buClr>
                <a:srgbClr val="000000"/>
              </a:buClr>
              <a:buSzPts val="1300"/>
              <a:buFont typeface="Arial"/>
              <a:buChar char="●"/>
            </a:pPr>
            <a:r>
              <a:rPr lang="en" sz="1300">
                <a:solidFill>
                  <a:srgbClr val="000000"/>
                </a:solidFill>
                <a:latin typeface="Arial"/>
                <a:ea typeface="Arial"/>
                <a:cs typeface="Arial"/>
                <a:sym typeface="Arial"/>
              </a:rPr>
              <a:t>The owner will be responsible for overseeing daily operations, creating business strategies, and managing finances (Kyere and Ausloos, 2021).</a:t>
            </a:r>
            <a:endParaRPr sz="1300">
              <a:solidFill>
                <a:srgbClr val="000000"/>
              </a:solidFill>
              <a:latin typeface="Arial"/>
              <a:ea typeface="Arial"/>
              <a:cs typeface="Arial"/>
              <a:sym typeface="Arial"/>
            </a:endParaRPr>
          </a:p>
          <a:p>
            <a:pPr marL="457200" marR="0" lvl="0" indent="-311150" algn="just" rtl="0">
              <a:lnSpc>
                <a:spcPct val="150000"/>
              </a:lnSpc>
              <a:spcBef>
                <a:spcPts val="1000"/>
              </a:spcBef>
              <a:spcAft>
                <a:spcPts val="0"/>
              </a:spcAft>
              <a:buClr>
                <a:srgbClr val="000000"/>
              </a:buClr>
              <a:buSzPts val="1300"/>
              <a:buFont typeface="Arial"/>
              <a:buChar char="●"/>
            </a:pPr>
            <a:r>
              <a:rPr lang="en" sz="1300">
                <a:solidFill>
                  <a:srgbClr val="000000"/>
                </a:solidFill>
                <a:latin typeface="Arial"/>
                <a:ea typeface="Arial"/>
                <a:cs typeface="Arial"/>
                <a:sym typeface="Arial"/>
              </a:rPr>
              <a:t>Employees will be hired to assist with baking, sales, and customer service.</a:t>
            </a:r>
            <a:endParaRPr sz="1300">
              <a:solidFill>
                <a:srgbClr val="000000"/>
              </a:solidFill>
              <a:latin typeface="Arial"/>
              <a:ea typeface="Arial"/>
              <a:cs typeface="Arial"/>
              <a:sym typeface="Arial"/>
            </a:endParaRPr>
          </a:p>
          <a:p>
            <a:pPr marL="457200" marR="0" lvl="0" indent="-311150" algn="just" rtl="0">
              <a:lnSpc>
                <a:spcPct val="150000"/>
              </a:lnSpc>
              <a:spcBef>
                <a:spcPts val="1000"/>
              </a:spcBef>
              <a:spcAft>
                <a:spcPts val="1000"/>
              </a:spcAft>
              <a:buClr>
                <a:srgbClr val="000000"/>
              </a:buClr>
              <a:buSzPts val="1300"/>
              <a:buFont typeface="Arial"/>
              <a:buChar char="●"/>
            </a:pPr>
            <a:r>
              <a:rPr lang="en" sz="1300">
                <a:solidFill>
                  <a:srgbClr val="000000"/>
                </a:solidFill>
                <a:latin typeface="Arial"/>
                <a:ea typeface="Arial"/>
                <a:cs typeface="Arial"/>
                <a:sym typeface="Arial"/>
              </a:rPr>
              <a:t>External professional services/experts will be required for legal advice, accounting, and marketing.</a:t>
            </a:r>
            <a:endParaRPr sz="1300">
              <a:solidFill>
                <a:srgbClr val="000000"/>
              </a:solidFill>
              <a:latin typeface="Arial"/>
              <a:ea typeface="Arial"/>
              <a:cs typeface="Arial"/>
              <a:sym typeface="Arial"/>
            </a:endParaRPr>
          </a:p>
        </p:txBody>
      </p:sp>
      <p:pic>
        <p:nvPicPr>
          <p:cNvPr id="6146" name="Picture 2" descr="Delicious Rainbow Cake – Trichy Cake Shop">
            <a:extLst>
              <a:ext uri="{FF2B5EF4-FFF2-40B4-BE49-F238E27FC236}">
                <a16:creationId xmlns:a16="http://schemas.microsoft.com/office/drawing/2014/main" id="{C1FCA53B-FC86-D3BD-5516-B61C041CE26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21082" y="1552227"/>
            <a:ext cx="2997006" cy="299700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08"/>
        <p:cNvGrpSpPr/>
        <p:nvPr/>
      </p:nvGrpSpPr>
      <p:grpSpPr>
        <a:xfrm>
          <a:off x="0" y="0"/>
          <a:ext cx="0" cy="0"/>
          <a:chOff x="0" y="0"/>
          <a:chExt cx="0" cy="0"/>
        </a:xfrm>
      </p:grpSpPr>
      <p:sp>
        <p:nvSpPr>
          <p:cNvPr id="109" name="Google Shape;109;p20"/>
          <p:cNvSpPr txBox="1">
            <a:spLocks noGrp="1"/>
          </p:cNvSpPr>
          <p:nvPr>
            <p:ph type="title"/>
          </p:nvPr>
        </p:nvSpPr>
        <p:spPr>
          <a:xfrm>
            <a:off x="311700" y="445025"/>
            <a:ext cx="8520600" cy="707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 sz="2140"/>
              <a:t>Explanation of the target market and the marketing strategies the company will adopt to reach their customers.</a:t>
            </a:r>
            <a:endParaRPr sz="2140"/>
          </a:p>
        </p:txBody>
      </p:sp>
      <p:sp>
        <p:nvSpPr>
          <p:cNvPr id="110" name="Google Shape;110;p20"/>
          <p:cNvSpPr txBox="1">
            <a:spLocks noGrp="1"/>
          </p:cNvSpPr>
          <p:nvPr>
            <p:ph type="body" idx="1"/>
          </p:nvPr>
        </p:nvSpPr>
        <p:spPr>
          <a:xfrm>
            <a:off x="311700" y="1266175"/>
            <a:ext cx="3999900" cy="3302700"/>
          </a:xfrm>
          <a:prstGeom prst="rect">
            <a:avLst/>
          </a:prstGeom>
        </p:spPr>
        <p:txBody>
          <a:bodyPr spcFirstLastPara="1" wrap="square" lIns="91425" tIns="91425" rIns="91425" bIns="91425" anchor="t" anchorCtr="0">
            <a:normAutofit fontScale="85000" lnSpcReduction="10000"/>
          </a:bodyPr>
          <a:lstStyle/>
          <a:p>
            <a:pPr marL="457200" marR="0" lvl="0" indent="-304958" algn="just" rtl="0">
              <a:lnSpc>
                <a:spcPct val="150000"/>
              </a:lnSpc>
              <a:spcBef>
                <a:spcPts val="1000"/>
              </a:spcBef>
              <a:spcAft>
                <a:spcPts val="0"/>
              </a:spcAft>
              <a:buClr>
                <a:srgbClr val="000000"/>
              </a:buClr>
              <a:buSzPct val="100000"/>
              <a:buFont typeface="Arial"/>
              <a:buChar char="●"/>
            </a:pPr>
            <a:r>
              <a:rPr lang="en" sz="1300">
                <a:solidFill>
                  <a:srgbClr val="000000"/>
                </a:solidFill>
                <a:latin typeface="Arial"/>
                <a:ea typeface="Arial"/>
                <a:cs typeface="Arial"/>
                <a:sym typeface="Arial"/>
              </a:rPr>
              <a:t>The target market for </a:t>
            </a:r>
            <a:r>
              <a:rPr lang="en" sz="1300" b="1" i="1">
                <a:solidFill>
                  <a:srgbClr val="000000"/>
                </a:solidFill>
                <a:latin typeface="Arial"/>
                <a:ea typeface="Arial"/>
                <a:cs typeface="Arial"/>
                <a:sym typeface="Arial"/>
              </a:rPr>
              <a:t>CakeBake</a:t>
            </a:r>
            <a:r>
              <a:rPr lang="en" sz="1300">
                <a:solidFill>
                  <a:srgbClr val="000000"/>
                </a:solidFill>
                <a:latin typeface="Arial"/>
                <a:ea typeface="Arial"/>
                <a:cs typeface="Arial"/>
                <a:sym typeface="Arial"/>
              </a:rPr>
              <a:t> is individuals who have a sweet tooth and enjoy indulging in baked goods, including cakes, cookies, and pastries.</a:t>
            </a:r>
            <a:endParaRPr sz="1300">
              <a:solidFill>
                <a:srgbClr val="000000"/>
              </a:solidFill>
              <a:latin typeface="Arial"/>
              <a:ea typeface="Arial"/>
              <a:cs typeface="Arial"/>
              <a:sym typeface="Arial"/>
            </a:endParaRPr>
          </a:p>
          <a:p>
            <a:pPr marL="457200" marR="0" lvl="0" indent="-304958" algn="just" rtl="0">
              <a:lnSpc>
                <a:spcPct val="150000"/>
              </a:lnSpc>
              <a:spcBef>
                <a:spcPts val="1000"/>
              </a:spcBef>
              <a:spcAft>
                <a:spcPts val="0"/>
              </a:spcAft>
              <a:buClr>
                <a:srgbClr val="000000"/>
              </a:buClr>
              <a:buSzPct val="100000"/>
              <a:buFont typeface="Arial"/>
              <a:buChar char="●"/>
            </a:pPr>
            <a:r>
              <a:rPr lang="en" sz="1300">
                <a:solidFill>
                  <a:srgbClr val="000000"/>
                </a:solidFill>
                <a:latin typeface="Arial"/>
                <a:ea typeface="Arial"/>
                <a:cs typeface="Arial"/>
                <a:sym typeface="Arial"/>
              </a:rPr>
              <a:t>The marketing strategies will include social media campaigns, collaborations with local cafes, and participation in food festivals to increase brand awareness and customer engagement.</a:t>
            </a:r>
            <a:endParaRPr sz="1300">
              <a:solidFill>
                <a:srgbClr val="000000"/>
              </a:solidFill>
              <a:latin typeface="Arial"/>
              <a:ea typeface="Arial"/>
              <a:cs typeface="Arial"/>
              <a:sym typeface="Arial"/>
            </a:endParaRPr>
          </a:p>
          <a:p>
            <a:pPr marL="457200" marR="0" lvl="0" indent="-304958" algn="just" rtl="0">
              <a:lnSpc>
                <a:spcPct val="150000"/>
              </a:lnSpc>
              <a:spcBef>
                <a:spcPts val="1000"/>
              </a:spcBef>
              <a:spcAft>
                <a:spcPts val="1000"/>
              </a:spcAft>
              <a:buClr>
                <a:srgbClr val="000000"/>
              </a:buClr>
              <a:buSzPct val="100000"/>
              <a:buFont typeface="Arial"/>
              <a:buChar char="●"/>
            </a:pPr>
            <a:r>
              <a:rPr lang="en" sz="1300">
                <a:solidFill>
                  <a:srgbClr val="000000"/>
                </a:solidFill>
                <a:latin typeface="Arial"/>
                <a:ea typeface="Arial"/>
                <a:cs typeface="Arial"/>
                <a:sym typeface="Arial"/>
              </a:rPr>
              <a:t>The company will also offer special promotions and discounts to first-time customers and loyal patrons to incentivize repeat business.</a:t>
            </a:r>
            <a:endParaRPr sz="1300">
              <a:solidFill>
                <a:srgbClr val="000000"/>
              </a:solidFill>
              <a:latin typeface="Arial"/>
              <a:ea typeface="Arial"/>
              <a:cs typeface="Arial"/>
              <a:sym typeface="Arial"/>
            </a:endParaRPr>
          </a:p>
        </p:txBody>
      </p:sp>
      <p:pic>
        <p:nvPicPr>
          <p:cNvPr id="7170" name="Picture 2" descr="Makeup Cake | Step-by-Step Tutorial - A Classic Twist">
            <a:extLst>
              <a:ext uri="{FF2B5EF4-FFF2-40B4-BE49-F238E27FC236}">
                <a16:creationId xmlns:a16="http://schemas.microsoft.com/office/drawing/2014/main" id="{70E06BB1-92A7-EF79-B2E9-D4C1FCE429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90098" y="1211766"/>
            <a:ext cx="2744670" cy="371614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4"/>
        <p:cNvGrpSpPr/>
        <p:nvPr/>
      </p:nvGrpSpPr>
      <p:grpSpPr>
        <a:xfrm>
          <a:off x="0" y="0"/>
          <a:ext cx="0" cy="0"/>
          <a:chOff x="0" y="0"/>
          <a:chExt cx="0" cy="0"/>
        </a:xfrm>
      </p:grpSpPr>
      <p:sp>
        <p:nvSpPr>
          <p:cNvPr id="115" name="Google Shape;115;p21"/>
          <p:cNvSpPr txBox="1">
            <a:spLocks noGrp="1"/>
          </p:cNvSpPr>
          <p:nvPr>
            <p:ph type="title"/>
          </p:nvPr>
        </p:nvSpPr>
        <p:spPr>
          <a:xfrm>
            <a:off x="311700" y="445025"/>
            <a:ext cx="8520600" cy="7074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sz="2140"/>
              <a:t>Explanation of the target market and the marketing strategies the company will adopt to reach their customers.</a:t>
            </a:r>
            <a:endParaRPr/>
          </a:p>
        </p:txBody>
      </p:sp>
      <p:sp>
        <p:nvSpPr>
          <p:cNvPr id="116" name="Google Shape;116;p21"/>
          <p:cNvSpPr txBox="1">
            <a:spLocks noGrp="1"/>
          </p:cNvSpPr>
          <p:nvPr>
            <p:ph type="body" idx="1"/>
          </p:nvPr>
        </p:nvSpPr>
        <p:spPr>
          <a:xfrm>
            <a:off x="311700" y="1266175"/>
            <a:ext cx="3999900" cy="3302700"/>
          </a:xfrm>
          <a:prstGeom prst="rect">
            <a:avLst/>
          </a:prstGeom>
        </p:spPr>
        <p:txBody>
          <a:bodyPr spcFirstLastPara="1" wrap="square" lIns="91425" tIns="91425" rIns="91425" bIns="91425" anchor="t" anchorCtr="0">
            <a:normAutofit fontScale="92500" lnSpcReduction="10000"/>
          </a:bodyPr>
          <a:lstStyle/>
          <a:p>
            <a:pPr marL="457200" marR="0" lvl="0" indent="-311150" algn="just" rtl="0">
              <a:lnSpc>
                <a:spcPct val="150000"/>
              </a:lnSpc>
              <a:spcBef>
                <a:spcPts val="1000"/>
              </a:spcBef>
              <a:spcAft>
                <a:spcPts val="0"/>
              </a:spcAft>
              <a:buClr>
                <a:srgbClr val="000000"/>
              </a:buClr>
              <a:buSzPts val="1300"/>
              <a:buFont typeface="Arial"/>
              <a:buChar char="●"/>
            </a:pPr>
            <a:r>
              <a:rPr lang="en" sz="1300">
                <a:solidFill>
                  <a:srgbClr val="000000"/>
                </a:solidFill>
                <a:latin typeface="Arial"/>
                <a:ea typeface="Arial"/>
                <a:cs typeface="Arial"/>
                <a:sym typeface="Arial"/>
              </a:rPr>
              <a:t>The target market for </a:t>
            </a:r>
            <a:r>
              <a:rPr lang="en" sz="1300" b="1" i="1">
                <a:solidFill>
                  <a:srgbClr val="000000"/>
                </a:solidFill>
                <a:latin typeface="Arial"/>
                <a:ea typeface="Arial"/>
                <a:cs typeface="Arial"/>
                <a:sym typeface="Arial"/>
              </a:rPr>
              <a:t>CakeBake</a:t>
            </a:r>
            <a:r>
              <a:rPr lang="en" sz="1300">
                <a:solidFill>
                  <a:srgbClr val="000000"/>
                </a:solidFill>
                <a:latin typeface="Arial"/>
                <a:ea typeface="Arial"/>
                <a:cs typeface="Arial"/>
                <a:sym typeface="Arial"/>
              </a:rPr>
              <a:t> will be individuals who have a sweet tooth and appreciate high-quality baked goods.</a:t>
            </a:r>
            <a:endParaRPr sz="1300">
              <a:solidFill>
                <a:srgbClr val="000000"/>
              </a:solidFill>
              <a:latin typeface="Arial"/>
              <a:ea typeface="Arial"/>
              <a:cs typeface="Arial"/>
              <a:sym typeface="Arial"/>
            </a:endParaRPr>
          </a:p>
          <a:p>
            <a:pPr marL="457200" marR="0" lvl="0" indent="-311150" algn="just" rtl="0">
              <a:lnSpc>
                <a:spcPct val="150000"/>
              </a:lnSpc>
              <a:spcBef>
                <a:spcPts val="1000"/>
              </a:spcBef>
              <a:spcAft>
                <a:spcPts val="0"/>
              </a:spcAft>
              <a:buClr>
                <a:srgbClr val="000000"/>
              </a:buClr>
              <a:buSzPts val="1300"/>
              <a:buFont typeface="Arial"/>
              <a:buChar char="●"/>
            </a:pPr>
            <a:r>
              <a:rPr lang="en" sz="1300">
                <a:solidFill>
                  <a:srgbClr val="000000"/>
                </a:solidFill>
                <a:latin typeface="Arial"/>
                <a:ea typeface="Arial"/>
                <a:cs typeface="Arial"/>
                <a:sym typeface="Arial"/>
              </a:rPr>
              <a:t>Marketing strategies will include social media advertising, partnering with local cafes and restaurants, and attending food festivals to showcase the products.</a:t>
            </a:r>
            <a:endParaRPr sz="1300">
              <a:solidFill>
                <a:srgbClr val="000000"/>
              </a:solidFill>
              <a:latin typeface="Arial"/>
              <a:ea typeface="Arial"/>
              <a:cs typeface="Arial"/>
              <a:sym typeface="Arial"/>
            </a:endParaRPr>
          </a:p>
          <a:p>
            <a:pPr marL="457200" marR="0" lvl="0" indent="-311150" algn="just" rtl="0">
              <a:lnSpc>
                <a:spcPct val="150000"/>
              </a:lnSpc>
              <a:spcBef>
                <a:spcPts val="1000"/>
              </a:spcBef>
              <a:spcAft>
                <a:spcPts val="1000"/>
              </a:spcAft>
              <a:buClr>
                <a:srgbClr val="000000"/>
              </a:buClr>
              <a:buSzPts val="1300"/>
              <a:buFont typeface="Arial"/>
              <a:buChar char="●"/>
            </a:pPr>
            <a:r>
              <a:rPr lang="en" sz="1300">
                <a:solidFill>
                  <a:srgbClr val="000000"/>
                </a:solidFill>
                <a:latin typeface="Arial"/>
                <a:ea typeface="Arial"/>
                <a:cs typeface="Arial"/>
                <a:sym typeface="Arial"/>
              </a:rPr>
              <a:t>The company will focus on building a strong brand identity through visually appealing packaging and unique flavour combinations.</a:t>
            </a:r>
            <a:endParaRPr sz="1300">
              <a:solidFill>
                <a:srgbClr val="000000"/>
              </a:solidFill>
              <a:latin typeface="Arial"/>
              <a:ea typeface="Arial"/>
              <a:cs typeface="Arial"/>
              <a:sym typeface="Arial"/>
            </a:endParaRPr>
          </a:p>
        </p:txBody>
      </p:sp>
      <p:pic>
        <p:nvPicPr>
          <p:cNvPr id="8194" name="Picture 2" descr="Birthday cake | Sweet 16 birthday cake, 14th birthday cakes, Creative  birthday cakes">
            <a:extLst>
              <a:ext uri="{FF2B5EF4-FFF2-40B4-BE49-F238E27FC236}">
                <a16:creationId xmlns:a16="http://schemas.microsoft.com/office/drawing/2014/main" id="{E9A30DE6-1D8F-1058-A678-58C09B26AD6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77818" y="1320440"/>
            <a:ext cx="2183432" cy="330267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sp>
        <p:nvSpPr>
          <p:cNvPr id="121" name="Google Shape;121;p22"/>
          <p:cNvSpPr txBox="1">
            <a:spLocks noGrp="1"/>
          </p:cNvSpPr>
          <p:nvPr>
            <p:ph type="title"/>
          </p:nvPr>
        </p:nvSpPr>
        <p:spPr>
          <a:xfrm>
            <a:off x="311700" y="445025"/>
            <a:ext cx="8520600" cy="707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 sz="2640"/>
              <a:t>Evaluation of the business idea by using the SWOT analysis model</a:t>
            </a:r>
            <a:endParaRPr sz="2640"/>
          </a:p>
          <a:p>
            <a:pPr marL="0" lvl="0" indent="0" algn="l" rtl="0">
              <a:spcBef>
                <a:spcPts val="0"/>
              </a:spcBef>
              <a:spcAft>
                <a:spcPts val="0"/>
              </a:spcAft>
              <a:buSzPts val="990"/>
              <a:buNone/>
            </a:pPr>
            <a:endParaRPr sz="2640"/>
          </a:p>
        </p:txBody>
      </p:sp>
      <p:sp>
        <p:nvSpPr>
          <p:cNvPr id="122" name="Google Shape;122;p22"/>
          <p:cNvSpPr txBox="1">
            <a:spLocks noGrp="1"/>
          </p:cNvSpPr>
          <p:nvPr>
            <p:ph type="body" idx="1"/>
          </p:nvPr>
        </p:nvSpPr>
        <p:spPr>
          <a:xfrm>
            <a:off x="311700" y="1266175"/>
            <a:ext cx="3999900" cy="3302700"/>
          </a:xfrm>
          <a:prstGeom prst="rect">
            <a:avLst/>
          </a:prstGeom>
        </p:spPr>
        <p:txBody>
          <a:bodyPr spcFirstLastPara="1" wrap="square" lIns="91425" tIns="91425" rIns="91425" bIns="91425" anchor="t" anchorCtr="0">
            <a:normAutofit/>
          </a:bodyPr>
          <a:lstStyle/>
          <a:p>
            <a:pPr marL="457200" lvl="0" indent="-311150" algn="just" rtl="0">
              <a:lnSpc>
                <a:spcPct val="150000"/>
              </a:lnSpc>
              <a:spcBef>
                <a:spcPts val="1000"/>
              </a:spcBef>
              <a:spcAft>
                <a:spcPts val="0"/>
              </a:spcAft>
              <a:buClr>
                <a:srgbClr val="000000"/>
              </a:buClr>
              <a:buSzPts val="1300"/>
              <a:buFont typeface="Arial"/>
              <a:buChar char="●"/>
            </a:pPr>
            <a:r>
              <a:rPr lang="en" sz="1300">
                <a:solidFill>
                  <a:srgbClr val="000000"/>
                </a:solidFill>
                <a:latin typeface="Arial"/>
                <a:ea typeface="Arial"/>
                <a:cs typeface="Arial"/>
                <a:sym typeface="Arial"/>
              </a:rPr>
              <a:t>Unique and high-quality products, the potential for growth in the confectionery industry, and a passionate and dedicated owner.</a:t>
            </a:r>
            <a:endParaRPr sz="1300">
              <a:solidFill>
                <a:srgbClr val="000000"/>
              </a:solidFill>
              <a:latin typeface="Arial"/>
              <a:ea typeface="Arial"/>
              <a:cs typeface="Arial"/>
              <a:sym typeface="Arial"/>
            </a:endParaRPr>
          </a:p>
          <a:p>
            <a:pPr marL="457200" lvl="0" indent="-311150" algn="just" rtl="0">
              <a:lnSpc>
                <a:spcPct val="150000"/>
              </a:lnSpc>
              <a:spcBef>
                <a:spcPts val="0"/>
              </a:spcBef>
              <a:spcAft>
                <a:spcPts val="0"/>
              </a:spcAft>
              <a:buClr>
                <a:srgbClr val="000000"/>
              </a:buClr>
              <a:buSzPts val="1300"/>
              <a:buFont typeface="Arial"/>
              <a:buChar char="●"/>
            </a:pPr>
            <a:r>
              <a:rPr lang="en" sz="1300">
                <a:solidFill>
                  <a:srgbClr val="000000"/>
                </a:solidFill>
                <a:latin typeface="Arial"/>
                <a:ea typeface="Arial"/>
                <a:cs typeface="Arial"/>
                <a:sym typeface="Arial"/>
              </a:rPr>
              <a:t>Competition from established bakeries, limited initial funding, and potential challenges in hiring and training employees.</a:t>
            </a:r>
            <a:endParaRPr sz="1300">
              <a:solidFill>
                <a:srgbClr val="000000"/>
              </a:solidFill>
              <a:latin typeface="Arial"/>
              <a:ea typeface="Arial"/>
              <a:cs typeface="Arial"/>
              <a:sym typeface="Arial"/>
            </a:endParaRPr>
          </a:p>
          <a:p>
            <a:pPr marL="457200" lvl="0" indent="-311150" algn="just" rtl="0">
              <a:lnSpc>
                <a:spcPct val="150000"/>
              </a:lnSpc>
              <a:spcBef>
                <a:spcPts val="0"/>
              </a:spcBef>
              <a:spcAft>
                <a:spcPts val="0"/>
              </a:spcAft>
              <a:buClr>
                <a:srgbClr val="000000"/>
              </a:buClr>
              <a:buSzPts val="1300"/>
              <a:buFont typeface="Arial"/>
              <a:buChar char="●"/>
            </a:pPr>
            <a:r>
              <a:rPr lang="en" sz="1300">
                <a:solidFill>
                  <a:srgbClr val="000000"/>
                </a:solidFill>
                <a:latin typeface="Arial"/>
                <a:ea typeface="Arial"/>
                <a:cs typeface="Arial"/>
                <a:sym typeface="Arial"/>
              </a:rPr>
              <a:t>Expansion into online sales, partnerships with local businesses, and creating a niche in speciality cakes.</a:t>
            </a:r>
            <a:endParaRPr sz="1600"/>
          </a:p>
        </p:txBody>
      </p:sp>
      <p:pic>
        <p:nvPicPr>
          <p:cNvPr id="9218" name="Picture 2" descr="Fondant Wedding Cakes NJ | The Best Custom Fondant Wedding Cake Designs">
            <a:extLst>
              <a:ext uri="{FF2B5EF4-FFF2-40B4-BE49-F238E27FC236}">
                <a16:creationId xmlns:a16="http://schemas.microsoft.com/office/drawing/2014/main" id="{473430C2-226C-32F2-88B4-35A1A0E58D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32594" y="1222725"/>
            <a:ext cx="2829503" cy="366410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26"/>
        <p:cNvGrpSpPr/>
        <p:nvPr/>
      </p:nvGrpSpPr>
      <p:grpSpPr>
        <a:xfrm>
          <a:off x="0" y="0"/>
          <a:ext cx="0" cy="0"/>
          <a:chOff x="0" y="0"/>
          <a:chExt cx="0" cy="0"/>
        </a:xfrm>
      </p:grpSpPr>
      <p:sp>
        <p:nvSpPr>
          <p:cNvPr id="127" name="Google Shape;127;p23"/>
          <p:cNvSpPr txBox="1">
            <a:spLocks noGrp="1"/>
          </p:cNvSpPr>
          <p:nvPr>
            <p:ph type="title"/>
          </p:nvPr>
        </p:nvSpPr>
        <p:spPr>
          <a:xfrm>
            <a:off x="311700" y="445025"/>
            <a:ext cx="8520600" cy="707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 sz="2640"/>
              <a:t>Evaluation of the business idea by using the SWOT analysis model</a:t>
            </a:r>
            <a:endParaRPr sz="2640"/>
          </a:p>
          <a:p>
            <a:pPr marL="0" lvl="0" indent="0" algn="l" rtl="0">
              <a:spcBef>
                <a:spcPts val="0"/>
              </a:spcBef>
              <a:spcAft>
                <a:spcPts val="0"/>
              </a:spcAft>
              <a:buSzPts val="990"/>
              <a:buNone/>
            </a:pPr>
            <a:endParaRPr sz="2640"/>
          </a:p>
        </p:txBody>
      </p:sp>
      <p:sp>
        <p:nvSpPr>
          <p:cNvPr id="128" name="Google Shape;128;p23"/>
          <p:cNvSpPr txBox="1">
            <a:spLocks noGrp="1"/>
          </p:cNvSpPr>
          <p:nvPr>
            <p:ph type="body" idx="1"/>
          </p:nvPr>
        </p:nvSpPr>
        <p:spPr>
          <a:xfrm>
            <a:off x="311700" y="1266175"/>
            <a:ext cx="3999900" cy="3302700"/>
          </a:xfrm>
          <a:prstGeom prst="rect">
            <a:avLst/>
          </a:prstGeom>
        </p:spPr>
        <p:txBody>
          <a:bodyPr spcFirstLastPara="1" wrap="square" lIns="91425" tIns="91425" rIns="91425" bIns="91425" anchor="t" anchorCtr="0">
            <a:normAutofit/>
          </a:bodyPr>
          <a:lstStyle/>
          <a:p>
            <a:pPr marL="457200" lvl="0" indent="-311150" algn="just" rtl="0">
              <a:lnSpc>
                <a:spcPct val="150000"/>
              </a:lnSpc>
              <a:spcBef>
                <a:spcPts val="1000"/>
              </a:spcBef>
              <a:spcAft>
                <a:spcPts val="0"/>
              </a:spcAft>
              <a:buClr>
                <a:srgbClr val="000000"/>
              </a:buClr>
              <a:buSzPts val="1300"/>
              <a:buFont typeface="Arial"/>
              <a:buChar char="●"/>
            </a:pPr>
            <a:r>
              <a:rPr lang="en" sz="1300">
                <a:solidFill>
                  <a:srgbClr val="000000"/>
                </a:solidFill>
                <a:latin typeface="Arial"/>
                <a:ea typeface="Arial"/>
                <a:cs typeface="Arial"/>
                <a:sym typeface="Arial"/>
              </a:rPr>
              <a:t>Limited initial funding may hinder the ability to invest in the necessary equipment, marketing, and employee training.</a:t>
            </a:r>
            <a:endParaRPr sz="1300">
              <a:solidFill>
                <a:srgbClr val="000000"/>
              </a:solidFill>
              <a:latin typeface="Arial"/>
              <a:ea typeface="Arial"/>
              <a:cs typeface="Arial"/>
              <a:sym typeface="Arial"/>
            </a:endParaRPr>
          </a:p>
          <a:p>
            <a:pPr marL="457200" lvl="0" indent="-311150" algn="just" rtl="0">
              <a:lnSpc>
                <a:spcPct val="150000"/>
              </a:lnSpc>
              <a:spcBef>
                <a:spcPts val="0"/>
              </a:spcBef>
              <a:spcAft>
                <a:spcPts val="0"/>
              </a:spcAft>
              <a:buClr>
                <a:srgbClr val="000000"/>
              </a:buClr>
              <a:buSzPts val="1300"/>
              <a:buFont typeface="Arial"/>
              <a:buChar char="●"/>
            </a:pPr>
            <a:r>
              <a:rPr lang="en" sz="1300">
                <a:solidFill>
                  <a:srgbClr val="000000"/>
                </a:solidFill>
                <a:latin typeface="Arial"/>
                <a:ea typeface="Arial"/>
                <a:cs typeface="Arial"/>
                <a:sym typeface="Arial"/>
              </a:rPr>
              <a:t>Competition from established bakeries in the industry may make it difficult to establish a strong customer base initially.</a:t>
            </a:r>
            <a:endParaRPr sz="1300">
              <a:solidFill>
                <a:srgbClr val="000000"/>
              </a:solidFill>
              <a:latin typeface="Arial"/>
              <a:ea typeface="Arial"/>
              <a:cs typeface="Arial"/>
              <a:sym typeface="Arial"/>
            </a:endParaRPr>
          </a:p>
          <a:p>
            <a:pPr marL="457200" lvl="0" indent="-311150" algn="just" rtl="0">
              <a:lnSpc>
                <a:spcPct val="150000"/>
              </a:lnSpc>
              <a:spcBef>
                <a:spcPts val="0"/>
              </a:spcBef>
              <a:spcAft>
                <a:spcPts val="0"/>
              </a:spcAft>
              <a:buClr>
                <a:srgbClr val="000000"/>
              </a:buClr>
              <a:buSzPts val="1300"/>
              <a:buFont typeface="Arial"/>
              <a:buChar char="●"/>
            </a:pPr>
            <a:r>
              <a:rPr lang="en" sz="1300">
                <a:solidFill>
                  <a:srgbClr val="000000"/>
                </a:solidFill>
                <a:latin typeface="Arial"/>
                <a:ea typeface="Arial"/>
                <a:cs typeface="Arial"/>
                <a:sym typeface="Arial"/>
              </a:rPr>
              <a:t>Potential challenges in hiring and training employees could impact the quality of products and services.</a:t>
            </a:r>
            <a:endParaRPr sz="1300">
              <a:solidFill>
                <a:srgbClr val="000000"/>
              </a:solidFill>
              <a:latin typeface="Arial"/>
              <a:ea typeface="Arial"/>
              <a:cs typeface="Arial"/>
              <a:sym typeface="Arial"/>
            </a:endParaRPr>
          </a:p>
        </p:txBody>
      </p:sp>
      <p:pic>
        <p:nvPicPr>
          <p:cNvPr id="10242" name="Picture 2" descr="Birthday Cake with Hot Pink Butter Icing Recipe | Ina Garten | Food Network">
            <a:extLst>
              <a:ext uri="{FF2B5EF4-FFF2-40B4-BE49-F238E27FC236}">
                <a16:creationId xmlns:a16="http://schemas.microsoft.com/office/drawing/2014/main" id="{E581C6B0-4DBE-C060-E8DE-753F0517EC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73469" y="1474952"/>
            <a:ext cx="2885146" cy="288514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33" name="Google Shape;133;p24"/>
          <p:cNvSpPr txBox="1">
            <a:spLocks noGrp="1"/>
          </p:cNvSpPr>
          <p:nvPr>
            <p:ph type="title"/>
          </p:nvPr>
        </p:nvSpPr>
        <p:spPr>
          <a:xfrm>
            <a:off x="311700" y="445025"/>
            <a:ext cx="8520600" cy="707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 sz="2640"/>
              <a:t>Evaluation of the business idea by using the SWOT analysis model</a:t>
            </a:r>
            <a:endParaRPr sz="2640"/>
          </a:p>
          <a:p>
            <a:pPr marL="0" lvl="0" indent="0" algn="l" rtl="0">
              <a:spcBef>
                <a:spcPts val="0"/>
              </a:spcBef>
              <a:spcAft>
                <a:spcPts val="0"/>
              </a:spcAft>
              <a:buSzPts val="990"/>
              <a:buNone/>
            </a:pPr>
            <a:endParaRPr sz="2640"/>
          </a:p>
        </p:txBody>
      </p:sp>
      <p:sp>
        <p:nvSpPr>
          <p:cNvPr id="134" name="Google Shape;134;p24"/>
          <p:cNvSpPr txBox="1">
            <a:spLocks noGrp="1"/>
          </p:cNvSpPr>
          <p:nvPr>
            <p:ph type="body" idx="1"/>
          </p:nvPr>
        </p:nvSpPr>
        <p:spPr>
          <a:xfrm>
            <a:off x="311700" y="1266175"/>
            <a:ext cx="3999900" cy="3302700"/>
          </a:xfrm>
          <a:prstGeom prst="rect">
            <a:avLst/>
          </a:prstGeom>
        </p:spPr>
        <p:txBody>
          <a:bodyPr spcFirstLastPara="1" wrap="square" lIns="91425" tIns="91425" rIns="91425" bIns="91425" anchor="t" anchorCtr="0">
            <a:normAutofit fontScale="92500"/>
          </a:bodyPr>
          <a:lstStyle/>
          <a:p>
            <a:pPr marL="457200" lvl="0" indent="-311150" algn="just" rtl="0">
              <a:lnSpc>
                <a:spcPct val="150000"/>
              </a:lnSpc>
              <a:spcBef>
                <a:spcPts val="1000"/>
              </a:spcBef>
              <a:spcAft>
                <a:spcPts val="0"/>
              </a:spcAft>
              <a:buClr>
                <a:srgbClr val="000000"/>
              </a:buClr>
              <a:buSzPts val="1300"/>
              <a:buFont typeface="Arial"/>
              <a:buChar char="●"/>
            </a:pPr>
            <a:r>
              <a:rPr lang="en" sz="1300">
                <a:solidFill>
                  <a:srgbClr val="000000"/>
                </a:solidFill>
                <a:latin typeface="Arial"/>
                <a:ea typeface="Arial"/>
                <a:cs typeface="Arial"/>
                <a:sym typeface="Arial"/>
              </a:rPr>
              <a:t>Opportunities for CakeBake include expanding online sales, partnerships with local businesses, and creating a niche in speciality cakes.</a:t>
            </a:r>
            <a:endParaRPr sz="1300">
              <a:solidFill>
                <a:srgbClr val="000000"/>
              </a:solidFill>
              <a:latin typeface="Arial"/>
              <a:ea typeface="Arial"/>
              <a:cs typeface="Arial"/>
              <a:sym typeface="Arial"/>
            </a:endParaRPr>
          </a:p>
          <a:p>
            <a:pPr marL="457200" lvl="0" indent="-311150" algn="just" rtl="0">
              <a:lnSpc>
                <a:spcPct val="150000"/>
              </a:lnSpc>
              <a:spcBef>
                <a:spcPts val="0"/>
              </a:spcBef>
              <a:spcAft>
                <a:spcPts val="0"/>
              </a:spcAft>
              <a:buClr>
                <a:srgbClr val="000000"/>
              </a:buClr>
              <a:buSzPts val="1300"/>
              <a:buFont typeface="Arial"/>
              <a:buChar char="●"/>
            </a:pPr>
            <a:r>
              <a:rPr lang="en" sz="1300">
                <a:solidFill>
                  <a:srgbClr val="000000"/>
                </a:solidFill>
                <a:latin typeface="Arial"/>
                <a:ea typeface="Arial"/>
                <a:cs typeface="Arial"/>
                <a:sym typeface="Arial"/>
              </a:rPr>
              <a:t>Threats to the business include economic downturns, changing consumer preferences, and potential supply chain disruptions.</a:t>
            </a:r>
            <a:endParaRPr sz="1300">
              <a:solidFill>
                <a:srgbClr val="000000"/>
              </a:solidFill>
              <a:latin typeface="Arial"/>
              <a:ea typeface="Arial"/>
              <a:cs typeface="Arial"/>
              <a:sym typeface="Arial"/>
            </a:endParaRPr>
          </a:p>
          <a:p>
            <a:pPr marL="457200" lvl="0" indent="-311150" algn="just" rtl="0">
              <a:lnSpc>
                <a:spcPct val="150000"/>
              </a:lnSpc>
              <a:spcBef>
                <a:spcPts val="0"/>
              </a:spcBef>
              <a:spcAft>
                <a:spcPts val="0"/>
              </a:spcAft>
              <a:buClr>
                <a:srgbClr val="000000"/>
              </a:buClr>
              <a:buSzPts val="1300"/>
              <a:buFont typeface="Arial"/>
              <a:buChar char="●"/>
            </a:pPr>
            <a:r>
              <a:rPr lang="en" sz="1300">
                <a:solidFill>
                  <a:srgbClr val="000000"/>
                </a:solidFill>
                <a:latin typeface="Arial"/>
                <a:ea typeface="Arial"/>
                <a:cs typeface="Arial"/>
                <a:sym typeface="Arial"/>
              </a:rPr>
              <a:t>Adapting to these threats by staying current with industry trends, maintaining flexibility in operations, and managing finances effectively can help mitigate potential risks.</a:t>
            </a:r>
            <a:endParaRPr sz="1300">
              <a:solidFill>
                <a:srgbClr val="000000"/>
              </a:solidFill>
              <a:latin typeface="Arial"/>
              <a:ea typeface="Arial"/>
              <a:cs typeface="Arial"/>
              <a:sym typeface="Arial"/>
            </a:endParaRPr>
          </a:p>
        </p:txBody>
      </p:sp>
      <p:pic>
        <p:nvPicPr>
          <p:cNvPr id="11266" name="Picture 2" descr="Buy mint chocolate cake at Toujours">
            <a:extLst>
              <a:ext uri="{FF2B5EF4-FFF2-40B4-BE49-F238E27FC236}">
                <a16:creationId xmlns:a16="http://schemas.microsoft.com/office/drawing/2014/main" id="{F762CEAD-6031-300F-586E-D810C8DB335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35423" y="1717287"/>
            <a:ext cx="3700049" cy="246720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38"/>
        <p:cNvGrpSpPr/>
        <p:nvPr/>
      </p:nvGrpSpPr>
      <p:grpSpPr>
        <a:xfrm>
          <a:off x="0" y="0"/>
          <a:ext cx="0" cy="0"/>
          <a:chOff x="0" y="0"/>
          <a:chExt cx="0" cy="0"/>
        </a:xfrm>
      </p:grpSpPr>
      <p:sp>
        <p:nvSpPr>
          <p:cNvPr id="139" name="Google Shape;139;p25"/>
          <p:cNvSpPr txBox="1">
            <a:spLocks noGrp="1"/>
          </p:cNvSpPr>
          <p:nvPr>
            <p:ph type="title"/>
          </p:nvPr>
        </p:nvSpPr>
        <p:spPr>
          <a:xfrm>
            <a:off x="311700" y="445025"/>
            <a:ext cx="8520600" cy="707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 sz="2340"/>
              <a:t>Assessment of the current external environment by using the PESTEL analysis model.</a:t>
            </a:r>
            <a:endParaRPr sz="2340"/>
          </a:p>
          <a:p>
            <a:pPr marL="0" lvl="0" indent="0" algn="l" rtl="0">
              <a:spcBef>
                <a:spcPts val="0"/>
              </a:spcBef>
              <a:spcAft>
                <a:spcPts val="0"/>
              </a:spcAft>
              <a:buSzPts val="990"/>
              <a:buNone/>
            </a:pPr>
            <a:endParaRPr sz="2340"/>
          </a:p>
        </p:txBody>
      </p:sp>
      <p:sp>
        <p:nvSpPr>
          <p:cNvPr id="140" name="Google Shape;140;p25"/>
          <p:cNvSpPr txBox="1">
            <a:spLocks noGrp="1"/>
          </p:cNvSpPr>
          <p:nvPr>
            <p:ph type="body" idx="1"/>
          </p:nvPr>
        </p:nvSpPr>
        <p:spPr>
          <a:xfrm>
            <a:off x="311700" y="1266175"/>
            <a:ext cx="3999900" cy="3302700"/>
          </a:xfrm>
          <a:prstGeom prst="rect">
            <a:avLst/>
          </a:prstGeom>
        </p:spPr>
        <p:txBody>
          <a:bodyPr spcFirstLastPara="1" wrap="square" lIns="91425" tIns="91425" rIns="91425" bIns="91425" anchor="t" anchorCtr="0">
            <a:normAutofit fontScale="92500" lnSpcReduction="10000"/>
          </a:bodyPr>
          <a:lstStyle/>
          <a:p>
            <a:pPr marL="457200" lvl="0" indent="-311150" algn="just" rtl="0">
              <a:lnSpc>
                <a:spcPct val="150000"/>
              </a:lnSpc>
              <a:spcBef>
                <a:spcPts val="1000"/>
              </a:spcBef>
              <a:spcAft>
                <a:spcPts val="0"/>
              </a:spcAft>
              <a:buClr>
                <a:srgbClr val="000000"/>
              </a:buClr>
              <a:buSzPts val="1300"/>
              <a:buFont typeface="Arial"/>
              <a:buChar char="●"/>
            </a:pPr>
            <a:r>
              <a:rPr lang="en" sz="1300">
                <a:solidFill>
                  <a:srgbClr val="000000"/>
                </a:solidFill>
                <a:latin typeface="Arial"/>
                <a:ea typeface="Arial"/>
                <a:cs typeface="Arial"/>
                <a:sym typeface="Arial"/>
              </a:rPr>
              <a:t>Political stability and regulations regarding food safety and labelling can impact the business's operations and production processes.</a:t>
            </a:r>
            <a:endParaRPr sz="1300">
              <a:solidFill>
                <a:srgbClr val="000000"/>
              </a:solidFill>
              <a:latin typeface="Arial"/>
              <a:ea typeface="Arial"/>
              <a:cs typeface="Arial"/>
              <a:sym typeface="Arial"/>
            </a:endParaRPr>
          </a:p>
          <a:p>
            <a:pPr marL="457200" lvl="0" indent="-311150" algn="just" rtl="0">
              <a:lnSpc>
                <a:spcPct val="150000"/>
              </a:lnSpc>
              <a:spcBef>
                <a:spcPts val="0"/>
              </a:spcBef>
              <a:spcAft>
                <a:spcPts val="0"/>
              </a:spcAft>
              <a:buClr>
                <a:srgbClr val="000000"/>
              </a:buClr>
              <a:buSzPts val="1300"/>
              <a:buFont typeface="Arial"/>
              <a:buChar char="●"/>
            </a:pPr>
            <a:r>
              <a:rPr lang="en" sz="1300">
                <a:solidFill>
                  <a:srgbClr val="000000"/>
                </a:solidFill>
                <a:latin typeface="Arial"/>
                <a:ea typeface="Arial"/>
                <a:cs typeface="Arial"/>
                <a:sym typeface="Arial"/>
              </a:rPr>
              <a:t>Economic factors such as inflation and changes in consumer spending can affect the purchasing power of customers and the profitability of the business.</a:t>
            </a:r>
            <a:endParaRPr sz="1300">
              <a:solidFill>
                <a:srgbClr val="000000"/>
              </a:solidFill>
              <a:latin typeface="Arial"/>
              <a:ea typeface="Arial"/>
              <a:cs typeface="Arial"/>
              <a:sym typeface="Arial"/>
            </a:endParaRPr>
          </a:p>
          <a:p>
            <a:pPr marL="457200" lvl="0" indent="-311150" algn="just" rtl="0">
              <a:lnSpc>
                <a:spcPct val="150000"/>
              </a:lnSpc>
              <a:spcBef>
                <a:spcPts val="0"/>
              </a:spcBef>
              <a:spcAft>
                <a:spcPts val="0"/>
              </a:spcAft>
              <a:buClr>
                <a:srgbClr val="000000"/>
              </a:buClr>
              <a:buSzPts val="1300"/>
              <a:buFont typeface="Arial"/>
              <a:buChar char="●"/>
            </a:pPr>
            <a:r>
              <a:rPr lang="en" sz="1300">
                <a:solidFill>
                  <a:srgbClr val="000000"/>
                </a:solidFill>
                <a:latin typeface="Arial"/>
                <a:ea typeface="Arial"/>
                <a:cs typeface="Arial"/>
                <a:sym typeface="Arial"/>
              </a:rPr>
              <a:t>Access to funding and financial support can impact the ability of CakeBake to invest in necessary equipment and resources to grow and succeed.</a:t>
            </a:r>
            <a:endParaRPr sz="1300">
              <a:solidFill>
                <a:srgbClr val="000000"/>
              </a:solidFill>
              <a:latin typeface="Arial"/>
              <a:ea typeface="Arial"/>
              <a:cs typeface="Arial"/>
              <a:sym typeface="Arial"/>
            </a:endParaRPr>
          </a:p>
        </p:txBody>
      </p:sp>
      <p:pic>
        <p:nvPicPr>
          <p:cNvPr id="12290" name="Picture 2" descr="Ninja Kawasaki Bike Cake">
            <a:extLst>
              <a:ext uri="{FF2B5EF4-FFF2-40B4-BE49-F238E27FC236}">
                <a16:creationId xmlns:a16="http://schemas.microsoft.com/office/drawing/2014/main" id="{BBF600F3-F40E-50B5-19F6-5B215B18CEC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92855" y="1152425"/>
            <a:ext cx="3448979" cy="344897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44"/>
        <p:cNvGrpSpPr/>
        <p:nvPr/>
      </p:nvGrpSpPr>
      <p:grpSpPr>
        <a:xfrm>
          <a:off x="0" y="0"/>
          <a:ext cx="0" cy="0"/>
          <a:chOff x="0" y="0"/>
          <a:chExt cx="0" cy="0"/>
        </a:xfrm>
      </p:grpSpPr>
      <p:sp>
        <p:nvSpPr>
          <p:cNvPr id="145" name="Google Shape;145;p26"/>
          <p:cNvSpPr txBox="1">
            <a:spLocks noGrp="1"/>
          </p:cNvSpPr>
          <p:nvPr>
            <p:ph type="title"/>
          </p:nvPr>
        </p:nvSpPr>
        <p:spPr>
          <a:xfrm>
            <a:off x="311700" y="445025"/>
            <a:ext cx="8520600" cy="707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 sz="2340"/>
              <a:t>Assessment of the current external environment by using the PESTEL analysis model.</a:t>
            </a:r>
            <a:endParaRPr sz="2340"/>
          </a:p>
          <a:p>
            <a:pPr marL="0" lvl="0" indent="0" algn="l" rtl="0">
              <a:spcBef>
                <a:spcPts val="0"/>
              </a:spcBef>
              <a:spcAft>
                <a:spcPts val="0"/>
              </a:spcAft>
              <a:buSzPts val="990"/>
              <a:buNone/>
            </a:pPr>
            <a:endParaRPr sz="2340"/>
          </a:p>
        </p:txBody>
      </p:sp>
      <p:sp>
        <p:nvSpPr>
          <p:cNvPr id="146" name="Google Shape;146;p26"/>
          <p:cNvSpPr txBox="1">
            <a:spLocks noGrp="1"/>
          </p:cNvSpPr>
          <p:nvPr>
            <p:ph type="body" idx="1"/>
          </p:nvPr>
        </p:nvSpPr>
        <p:spPr>
          <a:xfrm>
            <a:off x="311700" y="1266175"/>
            <a:ext cx="3999900" cy="3302700"/>
          </a:xfrm>
          <a:prstGeom prst="rect">
            <a:avLst/>
          </a:prstGeom>
        </p:spPr>
        <p:txBody>
          <a:bodyPr spcFirstLastPara="1" wrap="square" lIns="91425" tIns="91425" rIns="91425" bIns="91425" anchor="t" anchorCtr="0">
            <a:normAutofit fontScale="92500" lnSpcReduction="10000"/>
          </a:bodyPr>
          <a:lstStyle/>
          <a:p>
            <a:pPr marL="457200" lvl="0" indent="-311150" algn="just" rtl="0">
              <a:lnSpc>
                <a:spcPct val="150000"/>
              </a:lnSpc>
              <a:spcBef>
                <a:spcPts val="1000"/>
              </a:spcBef>
              <a:spcAft>
                <a:spcPts val="0"/>
              </a:spcAft>
              <a:buClr>
                <a:srgbClr val="000000"/>
              </a:buClr>
              <a:buSzPts val="1300"/>
              <a:buFont typeface="Arial"/>
              <a:buChar char="●"/>
            </a:pPr>
            <a:r>
              <a:rPr lang="en" sz="1300">
                <a:solidFill>
                  <a:srgbClr val="000000"/>
                </a:solidFill>
                <a:latin typeface="Arial"/>
                <a:ea typeface="Arial"/>
                <a:cs typeface="Arial"/>
                <a:sym typeface="Arial"/>
              </a:rPr>
              <a:t>Social factors such as changing consumer preferences and increased awareness of health and dietary needs can impact the demand for certain products.</a:t>
            </a:r>
            <a:endParaRPr sz="1300">
              <a:solidFill>
                <a:srgbClr val="000000"/>
              </a:solidFill>
              <a:latin typeface="Arial"/>
              <a:ea typeface="Arial"/>
              <a:cs typeface="Arial"/>
              <a:sym typeface="Arial"/>
            </a:endParaRPr>
          </a:p>
          <a:p>
            <a:pPr marL="457200" lvl="0" indent="-311150" algn="just" rtl="0">
              <a:lnSpc>
                <a:spcPct val="150000"/>
              </a:lnSpc>
              <a:spcBef>
                <a:spcPts val="0"/>
              </a:spcBef>
              <a:spcAft>
                <a:spcPts val="0"/>
              </a:spcAft>
              <a:buClr>
                <a:srgbClr val="000000"/>
              </a:buClr>
              <a:buSzPts val="1300"/>
              <a:buFont typeface="Arial"/>
              <a:buChar char="●"/>
            </a:pPr>
            <a:r>
              <a:rPr lang="en" sz="1300">
                <a:solidFill>
                  <a:srgbClr val="000000"/>
                </a:solidFill>
                <a:latin typeface="Arial"/>
                <a:ea typeface="Arial"/>
                <a:cs typeface="Arial"/>
                <a:sym typeface="Arial"/>
              </a:rPr>
              <a:t>Technological advancements in online sales and marketing can provide opportunities for CakeBake to reach a broader customer base (Zhan, 2022)</a:t>
            </a:r>
            <a:endParaRPr sz="1300">
              <a:solidFill>
                <a:srgbClr val="000000"/>
              </a:solidFill>
              <a:latin typeface="Arial"/>
              <a:ea typeface="Arial"/>
              <a:cs typeface="Arial"/>
              <a:sym typeface="Arial"/>
            </a:endParaRPr>
          </a:p>
          <a:p>
            <a:pPr marL="457200" lvl="0" indent="-311150" algn="just" rtl="0">
              <a:lnSpc>
                <a:spcPct val="150000"/>
              </a:lnSpc>
              <a:spcBef>
                <a:spcPts val="0"/>
              </a:spcBef>
              <a:spcAft>
                <a:spcPts val="0"/>
              </a:spcAft>
              <a:buClr>
                <a:srgbClr val="000000"/>
              </a:buClr>
              <a:buSzPts val="1300"/>
              <a:buFont typeface="Arial"/>
              <a:buChar char="●"/>
            </a:pPr>
            <a:r>
              <a:rPr lang="en" sz="1300">
                <a:solidFill>
                  <a:srgbClr val="000000"/>
                </a:solidFill>
                <a:latin typeface="Arial"/>
                <a:ea typeface="Arial"/>
                <a:cs typeface="Arial"/>
                <a:sym typeface="Arial"/>
              </a:rPr>
              <a:t>However, keeping up with technological advancements can be costly and require ongoing investment in equipment and training.</a:t>
            </a:r>
            <a:endParaRPr sz="1300">
              <a:solidFill>
                <a:srgbClr val="000000"/>
              </a:solidFill>
              <a:latin typeface="Arial"/>
              <a:ea typeface="Arial"/>
              <a:cs typeface="Arial"/>
              <a:sym typeface="Arial"/>
            </a:endParaRPr>
          </a:p>
        </p:txBody>
      </p:sp>
      <p:pic>
        <p:nvPicPr>
          <p:cNvPr id="13314" name="Picture 2" descr="33 Best Birthday Cake Recipes - How to Make an Easy Birthday Cake">
            <a:extLst>
              <a:ext uri="{FF2B5EF4-FFF2-40B4-BE49-F238E27FC236}">
                <a16:creationId xmlns:a16="http://schemas.microsoft.com/office/drawing/2014/main" id="{EC71BE54-1E43-0272-3F78-34619FF631E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46341" y="1864350"/>
            <a:ext cx="3800475" cy="192405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50"/>
        <p:cNvGrpSpPr/>
        <p:nvPr/>
      </p:nvGrpSpPr>
      <p:grpSpPr>
        <a:xfrm>
          <a:off x="0" y="0"/>
          <a:ext cx="0" cy="0"/>
          <a:chOff x="0" y="0"/>
          <a:chExt cx="0" cy="0"/>
        </a:xfrm>
      </p:grpSpPr>
      <p:sp>
        <p:nvSpPr>
          <p:cNvPr id="151" name="Google Shape;151;p27"/>
          <p:cNvSpPr txBox="1">
            <a:spLocks noGrp="1"/>
          </p:cNvSpPr>
          <p:nvPr>
            <p:ph type="title"/>
          </p:nvPr>
        </p:nvSpPr>
        <p:spPr>
          <a:xfrm>
            <a:off x="311700" y="445025"/>
            <a:ext cx="8520600" cy="707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 sz="2340"/>
              <a:t>Assessment of the current external environment by using the PESTEL analysis model.</a:t>
            </a:r>
            <a:endParaRPr sz="2340"/>
          </a:p>
          <a:p>
            <a:pPr marL="0" lvl="0" indent="0" algn="l" rtl="0">
              <a:spcBef>
                <a:spcPts val="0"/>
              </a:spcBef>
              <a:spcAft>
                <a:spcPts val="0"/>
              </a:spcAft>
              <a:buSzPts val="990"/>
              <a:buNone/>
            </a:pPr>
            <a:endParaRPr sz="2340"/>
          </a:p>
        </p:txBody>
      </p:sp>
      <p:sp>
        <p:nvSpPr>
          <p:cNvPr id="152" name="Google Shape;152;p27"/>
          <p:cNvSpPr txBox="1">
            <a:spLocks noGrp="1"/>
          </p:cNvSpPr>
          <p:nvPr>
            <p:ph type="body" idx="1"/>
          </p:nvPr>
        </p:nvSpPr>
        <p:spPr>
          <a:xfrm>
            <a:off x="311700" y="1266175"/>
            <a:ext cx="3999900" cy="3302700"/>
          </a:xfrm>
          <a:prstGeom prst="rect">
            <a:avLst/>
          </a:prstGeom>
        </p:spPr>
        <p:txBody>
          <a:bodyPr spcFirstLastPara="1" wrap="square" lIns="91425" tIns="91425" rIns="91425" bIns="91425" anchor="t" anchorCtr="0">
            <a:normAutofit fontScale="92500" lnSpcReduction="20000"/>
          </a:bodyPr>
          <a:lstStyle/>
          <a:p>
            <a:pPr marL="457200" lvl="0" indent="-304958" algn="just" rtl="0">
              <a:lnSpc>
                <a:spcPct val="150000"/>
              </a:lnSpc>
              <a:spcBef>
                <a:spcPts val="1000"/>
              </a:spcBef>
              <a:spcAft>
                <a:spcPts val="0"/>
              </a:spcAft>
              <a:buClr>
                <a:srgbClr val="000000"/>
              </a:buClr>
              <a:buSzPct val="100000"/>
              <a:buFont typeface="Arial"/>
              <a:buChar char="●"/>
            </a:pPr>
            <a:r>
              <a:rPr lang="en" sz="1300">
                <a:solidFill>
                  <a:srgbClr val="000000"/>
                </a:solidFill>
                <a:latin typeface="Arial"/>
                <a:ea typeface="Arial"/>
                <a:cs typeface="Arial"/>
                <a:sym typeface="Arial"/>
              </a:rPr>
              <a:t>Environmental factors such as climate change and sustainability concerns can impact the sourcing of ingredients and the business's overall operations.</a:t>
            </a:r>
            <a:endParaRPr sz="1300">
              <a:solidFill>
                <a:srgbClr val="000000"/>
              </a:solidFill>
              <a:latin typeface="Arial"/>
              <a:ea typeface="Arial"/>
              <a:cs typeface="Arial"/>
              <a:sym typeface="Arial"/>
            </a:endParaRPr>
          </a:p>
          <a:p>
            <a:pPr marL="457200" lvl="0" indent="-304958" algn="just" rtl="0">
              <a:lnSpc>
                <a:spcPct val="150000"/>
              </a:lnSpc>
              <a:spcBef>
                <a:spcPts val="0"/>
              </a:spcBef>
              <a:spcAft>
                <a:spcPts val="0"/>
              </a:spcAft>
              <a:buClr>
                <a:srgbClr val="000000"/>
              </a:buClr>
              <a:buSzPct val="100000"/>
              <a:buFont typeface="Arial"/>
              <a:buChar char="●"/>
            </a:pPr>
            <a:r>
              <a:rPr lang="en" sz="1300">
                <a:solidFill>
                  <a:srgbClr val="000000"/>
                </a:solidFill>
                <a:latin typeface="Arial"/>
                <a:ea typeface="Arial"/>
                <a:cs typeface="Arial"/>
                <a:sym typeface="Arial"/>
              </a:rPr>
              <a:t>Legal factors such as intellectual property rights and labour laws can affect the business's ability to protect its assets and maintain compliance.</a:t>
            </a:r>
            <a:endParaRPr sz="1300">
              <a:solidFill>
                <a:srgbClr val="000000"/>
              </a:solidFill>
              <a:latin typeface="Arial"/>
              <a:ea typeface="Arial"/>
              <a:cs typeface="Arial"/>
              <a:sym typeface="Arial"/>
            </a:endParaRPr>
          </a:p>
          <a:p>
            <a:pPr marL="457200" lvl="0" indent="-304958" algn="just" rtl="0">
              <a:lnSpc>
                <a:spcPct val="150000"/>
              </a:lnSpc>
              <a:spcBef>
                <a:spcPts val="0"/>
              </a:spcBef>
              <a:spcAft>
                <a:spcPts val="0"/>
              </a:spcAft>
              <a:buClr>
                <a:srgbClr val="000000"/>
              </a:buClr>
              <a:buSzPct val="100000"/>
              <a:buFont typeface="Arial"/>
              <a:buChar char="●"/>
            </a:pPr>
            <a:r>
              <a:rPr lang="en" sz="1300">
                <a:solidFill>
                  <a:srgbClr val="000000"/>
                </a:solidFill>
                <a:latin typeface="Arial"/>
                <a:ea typeface="Arial"/>
                <a:cs typeface="Arial"/>
                <a:sym typeface="Arial"/>
              </a:rPr>
              <a:t>Compliance with environmental and legal regulations can be costly and time-consuming but is necessary for the success and sustainability of the business (Adamseged and Grundmann, 2020)..</a:t>
            </a:r>
            <a:endParaRPr sz="1300">
              <a:solidFill>
                <a:srgbClr val="000000"/>
              </a:solidFill>
              <a:latin typeface="Arial"/>
              <a:ea typeface="Arial"/>
              <a:cs typeface="Arial"/>
              <a:sym typeface="Arial"/>
            </a:endParaRPr>
          </a:p>
        </p:txBody>
      </p:sp>
      <p:pic>
        <p:nvPicPr>
          <p:cNvPr id="14338" name="Picture 2" descr="Clinkers cake recipe">
            <a:extLst>
              <a:ext uri="{FF2B5EF4-FFF2-40B4-BE49-F238E27FC236}">
                <a16:creationId xmlns:a16="http://schemas.microsoft.com/office/drawing/2014/main" id="{4CD8187C-08EE-BB8C-F883-798E176685E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32402" y="1618437"/>
            <a:ext cx="3477662" cy="231422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56"/>
        <p:cNvGrpSpPr/>
        <p:nvPr/>
      </p:nvGrpSpPr>
      <p:grpSpPr>
        <a:xfrm>
          <a:off x="0" y="0"/>
          <a:ext cx="0" cy="0"/>
          <a:chOff x="0" y="0"/>
          <a:chExt cx="0" cy="0"/>
        </a:xfrm>
      </p:grpSpPr>
      <p:sp>
        <p:nvSpPr>
          <p:cNvPr id="157" name="Google Shape;157;p28"/>
          <p:cNvSpPr txBox="1">
            <a:spLocks noGrp="1"/>
          </p:cNvSpPr>
          <p:nvPr>
            <p:ph type="title"/>
          </p:nvPr>
        </p:nvSpPr>
        <p:spPr>
          <a:xfrm>
            <a:off x="311700" y="445025"/>
            <a:ext cx="8520600" cy="707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 sz="2340"/>
              <a:t>Identification of the key marketing factors by using the 4Ps of the marketing model.</a:t>
            </a:r>
            <a:endParaRPr sz="2340"/>
          </a:p>
          <a:p>
            <a:pPr marL="0" lvl="0" indent="0" algn="l" rtl="0">
              <a:spcBef>
                <a:spcPts val="0"/>
              </a:spcBef>
              <a:spcAft>
                <a:spcPts val="0"/>
              </a:spcAft>
              <a:buSzPts val="990"/>
              <a:buNone/>
            </a:pPr>
            <a:endParaRPr sz="2340"/>
          </a:p>
        </p:txBody>
      </p:sp>
      <p:sp>
        <p:nvSpPr>
          <p:cNvPr id="158" name="Google Shape;158;p28"/>
          <p:cNvSpPr txBox="1">
            <a:spLocks noGrp="1"/>
          </p:cNvSpPr>
          <p:nvPr>
            <p:ph type="body" idx="1"/>
          </p:nvPr>
        </p:nvSpPr>
        <p:spPr>
          <a:xfrm>
            <a:off x="311700" y="1266175"/>
            <a:ext cx="3999900" cy="3302700"/>
          </a:xfrm>
          <a:prstGeom prst="rect">
            <a:avLst/>
          </a:prstGeom>
        </p:spPr>
        <p:txBody>
          <a:bodyPr spcFirstLastPara="1" wrap="square" lIns="91425" tIns="91425" rIns="91425" bIns="91425" anchor="t" anchorCtr="0">
            <a:normAutofit/>
          </a:bodyPr>
          <a:lstStyle/>
          <a:p>
            <a:pPr marL="0" lvl="0" indent="0" algn="just" rtl="0">
              <a:lnSpc>
                <a:spcPct val="150000"/>
              </a:lnSpc>
              <a:spcBef>
                <a:spcPts val="1000"/>
              </a:spcBef>
              <a:spcAft>
                <a:spcPts val="0"/>
              </a:spcAft>
              <a:buNone/>
            </a:pPr>
            <a:endParaRPr sz="1300">
              <a:solidFill>
                <a:srgbClr val="000000"/>
              </a:solidFill>
              <a:latin typeface="Arial"/>
              <a:ea typeface="Arial"/>
              <a:cs typeface="Arial"/>
              <a:sym typeface="Arial"/>
            </a:endParaRPr>
          </a:p>
          <a:p>
            <a:pPr marL="457200" lvl="0" indent="-311150" algn="just" rtl="0">
              <a:lnSpc>
                <a:spcPct val="150000"/>
              </a:lnSpc>
              <a:spcBef>
                <a:spcPts val="1000"/>
              </a:spcBef>
              <a:spcAft>
                <a:spcPts val="0"/>
              </a:spcAft>
              <a:buClr>
                <a:srgbClr val="000000"/>
              </a:buClr>
              <a:buSzPts val="1300"/>
              <a:buFont typeface="Arial"/>
              <a:buChar char="●"/>
            </a:pPr>
            <a:r>
              <a:rPr lang="en" sz="1300" b="1">
                <a:solidFill>
                  <a:srgbClr val="000000"/>
                </a:solidFill>
                <a:latin typeface="Arial"/>
                <a:ea typeface="Arial"/>
                <a:cs typeface="Arial"/>
                <a:sym typeface="Arial"/>
              </a:rPr>
              <a:t>Product: </a:t>
            </a:r>
            <a:r>
              <a:rPr lang="en" sz="1300" b="1" i="1">
                <a:solidFill>
                  <a:srgbClr val="000000"/>
                </a:solidFill>
                <a:latin typeface="Arial"/>
                <a:ea typeface="Arial"/>
                <a:cs typeface="Arial"/>
                <a:sym typeface="Arial"/>
              </a:rPr>
              <a:t>CakeBake </a:t>
            </a:r>
            <a:r>
              <a:rPr lang="en" sz="1300">
                <a:solidFill>
                  <a:srgbClr val="000000"/>
                </a:solidFill>
                <a:latin typeface="Arial"/>
                <a:ea typeface="Arial"/>
                <a:cs typeface="Arial"/>
                <a:sym typeface="Arial"/>
              </a:rPr>
              <a:t>offers a range of high-quality, freshly baked cakes and pastries made from locally sourced ingredients.</a:t>
            </a:r>
            <a:endParaRPr sz="1300">
              <a:solidFill>
                <a:srgbClr val="000000"/>
              </a:solidFill>
              <a:latin typeface="Arial"/>
              <a:ea typeface="Arial"/>
              <a:cs typeface="Arial"/>
              <a:sym typeface="Arial"/>
            </a:endParaRPr>
          </a:p>
          <a:p>
            <a:pPr marL="457200" lvl="0" indent="-311150" algn="just" rtl="0">
              <a:lnSpc>
                <a:spcPct val="150000"/>
              </a:lnSpc>
              <a:spcBef>
                <a:spcPts val="0"/>
              </a:spcBef>
              <a:spcAft>
                <a:spcPts val="0"/>
              </a:spcAft>
              <a:buClr>
                <a:srgbClr val="000000"/>
              </a:buClr>
              <a:buSzPts val="1300"/>
              <a:buFont typeface="Arial"/>
              <a:buChar char="●"/>
            </a:pPr>
            <a:r>
              <a:rPr lang="en" sz="1300" b="1">
                <a:solidFill>
                  <a:srgbClr val="000000"/>
                </a:solidFill>
                <a:latin typeface="Arial"/>
                <a:ea typeface="Arial"/>
                <a:cs typeface="Arial"/>
                <a:sym typeface="Arial"/>
              </a:rPr>
              <a:t>Price: </a:t>
            </a:r>
            <a:r>
              <a:rPr lang="en" sz="1300">
                <a:solidFill>
                  <a:srgbClr val="000000"/>
                </a:solidFill>
                <a:latin typeface="Arial"/>
                <a:ea typeface="Arial"/>
                <a:cs typeface="Arial"/>
                <a:sym typeface="Arial"/>
              </a:rPr>
              <a:t>The pricing strategy will be competitive within the local market while ensuring profitability.</a:t>
            </a:r>
            <a:endParaRPr sz="1300">
              <a:solidFill>
                <a:srgbClr val="000000"/>
              </a:solidFill>
              <a:latin typeface="Arial"/>
              <a:ea typeface="Arial"/>
              <a:cs typeface="Arial"/>
              <a:sym typeface="Arial"/>
            </a:endParaRPr>
          </a:p>
        </p:txBody>
      </p:sp>
      <p:pic>
        <p:nvPicPr>
          <p:cNvPr id="15362" name="Picture 2" descr="Best Birthday Cake Recipe | Baked by an Introvert">
            <a:extLst>
              <a:ext uri="{FF2B5EF4-FFF2-40B4-BE49-F238E27FC236}">
                <a16:creationId xmlns:a16="http://schemas.microsoft.com/office/drawing/2014/main" id="{7A48F763-E29F-DA3F-1E0B-CFCC457EFF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31473" y="1784193"/>
            <a:ext cx="3599490" cy="269614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62"/>
        <p:cNvGrpSpPr/>
        <p:nvPr/>
      </p:nvGrpSpPr>
      <p:grpSpPr>
        <a:xfrm>
          <a:off x="0" y="0"/>
          <a:ext cx="0" cy="0"/>
          <a:chOff x="0" y="0"/>
          <a:chExt cx="0" cy="0"/>
        </a:xfrm>
      </p:grpSpPr>
      <p:sp>
        <p:nvSpPr>
          <p:cNvPr id="163" name="Google Shape;163;p29"/>
          <p:cNvSpPr txBox="1">
            <a:spLocks noGrp="1"/>
          </p:cNvSpPr>
          <p:nvPr>
            <p:ph type="title"/>
          </p:nvPr>
        </p:nvSpPr>
        <p:spPr>
          <a:xfrm>
            <a:off x="311700" y="445025"/>
            <a:ext cx="8520600" cy="707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 sz="2340"/>
              <a:t>Identification of the key marketing factors by using the 4Ps of the marketing model.</a:t>
            </a:r>
            <a:endParaRPr sz="2340"/>
          </a:p>
          <a:p>
            <a:pPr marL="0" lvl="0" indent="0" algn="l" rtl="0">
              <a:spcBef>
                <a:spcPts val="0"/>
              </a:spcBef>
              <a:spcAft>
                <a:spcPts val="0"/>
              </a:spcAft>
              <a:buSzPts val="990"/>
              <a:buNone/>
            </a:pPr>
            <a:endParaRPr sz="2340"/>
          </a:p>
        </p:txBody>
      </p:sp>
      <p:sp>
        <p:nvSpPr>
          <p:cNvPr id="164" name="Google Shape;164;p29"/>
          <p:cNvSpPr txBox="1">
            <a:spLocks noGrp="1"/>
          </p:cNvSpPr>
          <p:nvPr>
            <p:ph type="body" idx="1"/>
          </p:nvPr>
        </p:nvSpPr>
        <p:spPr>
          <a:xfrm>
            <a:off x="311700" y="1266175"/>
            <a:ext cx="3999900" cy="3302700"/>
          </a:xfrm>
          <a:prstGeom prst="rect">
            <a:avLst/>
          </a:prstGeom>
        </p:spPr>
        <p:txBody>
          <a:bodyPr spcFirstLastPara="1" wrap="square" lIns="91425" tIns="91425" rIns="91425" bIns="91425" anchor="t" anchorCtr="0">
            <a:normAutofit/>
          </a:bodyPr>
          <a:lstStyle/>
          <a:p>
            <a:pPr marL="0" lvl="0" indent="0" algn="just" rtl="0">
              <a:lnSpc>
                <a:spcPct val="150000"/>
              </a:lnSpc>
              <a:spcBef>
                <a:spcPts val="1000"/>
              </a:spcBef>
              <a:spcAft>
                <a:spcPts val="0"/>
              </a:spcAft>
              <a:buNone/>
            </a:pPr>
            <a:endParaRPr sz="1300">
              <a:solidFill>
                <a:srgbClr val="000000"/>
              </a:solidFill>
              <a:latin typeface="Arial"/>
              <a:ea typeface="Arial"/>
              <a:cs typeface="Arial"/>
              <a:sym typeface="Arial"/>
            </a:endParaRPr>
          </a:p>
          <a:p>
            <a:pPr marL="457200" lvl="0" indent="-311150" algn="just" rtl="0">
              <a:lnSpc>
                <a:spcPct val="150000"/>
              </a:lnSpc>
              <a:spcBef>
                <a:spcPts val="1000"/>
              </a:spcBef>
              <a:spcAft>
                <a:spcPts val="0"/>
              </a:spcAft>
              <a:buClr>
                <a:srgbClr val="000000"/>
              </a:buClr>
              <a:buSzPts val="1300"/>
              <a:buFont typeface="Arial"/>
              <a:buChar char="●"/>
            </a:pPr>
            <a:r>
              <a:rPr lang="en" sz="1300" b="1">
                <a:solidFill>
                  <a:srgbClr val="000000"/>
                </a:solidFill>
                <a:latin typeface="Arial"/>
                <a:ea typeface="Arial"/>
                <a:cs typeface="Arial"/>
                <a:sym typeface="Arial"/>
              </a:rPr>
              <a:t>Promotion: </a:t>
            </a:r>
            <a:r>
              <a:rPr lang="en" sz="1300">
                <a:solidFill>
                  <a:srgbClr val="000000"/>
                </a:solidFill>
                <a:latin typeface="Arial"/>
                <a:ea typeface="Arial"/>
                <a:cs typeface="Arial"/>
                <a:sym typeface="Arial"/>
              </a:rPr>
              <a:t>The business will focus on promoting its products through social media platforms and partnerships with local businesses and events.</a:t>
            </a:r>
            <a:endParaRPr sz="1300">
              <a:solidFill>
                <a:srgbClr val="000000"/>
              </a:solidFill>
              <a:latin typeface="Arial"/>
              <a:ea typeface="Arial"/>
              <a:cs typeface="Arial"/>
              <a:sym typeface="Arial"/>
            </a:endParaRPr>
          </a:p>
          <a:p>
            <a:pPr marL="457200" lvl="0" indent="-311150" algn="just" rtl="0">
              <a:lnSpc>
                <a:spcPct val="150000"/>
              </a:lnSpc>
              <a:spcBef>
                <a:spcPts val="0"/>
              </a:spcBef>
              <a:spcAft>
                <a:spcPts val="0"/>
              </a:spcAft>
              <a:buClr>
                <a:srgbClr val="000000"/>
              </a:buClr>
              <a:buSzPts val="1300"/>
              <a:buFont typeface="Arial"/>
              <a:buChar char="●"/>
            </a:pPr>
            <a:r>
              <a:rPr lang="en" sz="1300" b="1">
                <a:solidFill>
                  <a:srgbClr val="000000"/>
                </a:solidFill>
                <a:latin typeface="Arial"/>
                <a:ea typeface="Arial"/>
                <a:cs typeface="Arial"/>
                <a:sym typeface="Arial"/>
              </a:rPr>
              <a:t>Place:</a:t>
            </a:r>
            <a:r>
              <a:rPr lang="en" sz="1300">
                <a:solidFill>
                  <a:srgbClr val="000000"/>
                </a:solidFill>
                <a:latin typeface="Arial"/>
                <a:ea typeface="Arial"/>
                <a:cs typeface="Arial"/>
                <a:sym typeface="Arial"/>
              </a:rPr>
              <a:t> The business will initially focus on selling its products through an online store and at local farmers' markets and events (Garner and Ayala, 2019).</a:t>
            </a:r>
            <a:endParaRPr sz="1300">
              <a:solidFill>
                <a:srgbClr val="000000"/>
              </a:solidFill>
              <a:latin typeface="Arial"/>
              <a:ea typeface="Arial"/>
              <a:cs typeface="Arial"/>
              <a:sym typeface="Arial"/>
            </a:endParaRPr>
          </a:p>
        </p:txBody>
      </p:sp>
      <p:pic>
        <p:nvPicPr>
          <p:cNvPr id="16386" name="Picture 2" descr="Black Forest Cake Recipe">
            <a:extLst>
              <a:ext uri="{FF2B5EF4-FFF2-40B4-BE49-F238E27FC236}">
                <a16:creationId xmlns:a16="http://schemas.microsoft.com/office/drawing/2014/main" id="{08DF1771-20FC-CE96-BAF7-212C78C1FF2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81343" y="1390745"/>
            <a:ext cx="3307730" cy="330773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68"/>
        <p:cNvGrpSpPr/>
        <p:nvPr/>
      </p:nvGrpSpPr>
      <p:grpSpPr>
        <a:xfrm>
          <a:off x="0" y="0"/>
          <a:ext cx="0" cy="0"/>
          <a:chOff x="0" y="0"/>
          <a:chExt cx="0" cy="0"/>
        </a:xfrm>
      </p:grpSpPr>
      <p:sp>
        <p:nvSpPr>
          <p:cNvPr id="169" name="Google Shape;169;p30"/>
          <p:cNvSpPr txBox="1">
            <a:spLocks noGrp="1"/>
          </p:cNvSpPr>
          <p:nvPr>
            <p:ph type="title"/>
          </p:nvPr>
        </p:nvSpPr>
        <p:spPr>
          <a:xfrm>
            <a:off x="311700" y="445025"/>
            <a:ext cx="8520600" cy="707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 sz="2340"/>
              <a:t>A cash flow forecast for the first 12 months- startup costs cannot exceed £50,000.</a:t>
            </a:r>
            <a:endParaRPr sz="2340"/>
          </a:p>
        </p:txBody>
      </p:sp>
      <p:sp>
        <p:nvSpPr>
          <p:cNvPr id="170" name="Google Shape;170;p30"/>
          <p:cNvSpPr txBox="1">
            <a:spLocks noGrp="1"/>
          </p:cNvSpPr>
          <p:nvPr>
            <p:ph type="body" idx="1"/>
          </p:nvPr>
        </p:nvSpPr>
        <p:spPr>
          <a:xfrm>
            <a:off x="311700" y="1266175"/>
            <a:ext cx="3999900" cy="3302700"/>
          </a:xfrm>
          <a:prstGeom prst="rect">
            <a:avLst/>
          </a:prstGeom>
        </p:spPr>
        <p:txBody>
          <a:bodyPr spcFirstLastPara="1" wrap="square" lIns="91425" tIns="91425" rIns="91425" bIns="91425" anchor="t" anchorCtr="0">
            <a:normAutofit fontScale="92500" lnSpcReduction="10000"/>
          </a:bodyPr>
          <a:lstStyle/>
          <a:p>
            <a:pPr marL="457200" lvl="0" indent="-311150" algn="just" rtl="0">
              <a:lnSpc>
                <a:spcPct val="150000"/>
              </a:lnSpc>
              <a:spcBef>
                <a:spcPts val="1000"/>
              </a:spcBef>
              <a:spcAft>
                <a:spcPts val="0"/>
              </a:spcAft>
              <a:buClr>
                <a:srgbClr val="000000"/>
              </a:buClr>
              <a:buSzPts val="1300"/>
              <a:buFont typeface="Arial"/>
              <a:buChar char="●"/>
            </a:pPr>
            <a:r>
              <a:rPr lang="en" sz="1300" b="1" i="1">
                <a:solidFill>
                  <a:srgbClr val="000000"/>
                </a:solidFill>
                <a:latin typeface="Arial"/>
                <a:ea typeface="Arial"/>
                <a:cs typeface="Arial"/>
                <a:sym typeface="Arial"/>
              </a:rPr>
              <a:t>CakeBake</a:t>
            </a:r>
            <a:r>
              <a:rPr lang="en" sz="1300">
                <a:solidFill>
                  <a:srgbClr val="000000"/>
                </a:solidFill>
                <a:latin typeface="Arial"/>
                <a:ea typeface="Arial"/>
                <a:cs typeface="Arial"/>
                <a:sym typeface="Arial"/>
              </a:rPr>
              <a:t>'s cash flow forecast for the first 12 months shows total expected revenue of £150,000, with monthly revenue of £12,500.</a:t>
            </a:r>
            <a:endParaRPr sz="1300">
              <a:solidFill>
                <a:srgbClr val="000000"/>
              </a:solidFill>
              <a:latin typeface="Arial"/>
              <a:ea typeface="Arial"/>
              <a:cs typeface="Arial"/>
              <a:sym typeface="Arial"/>
            </a:endParaRPr>
          </a:p>
          <a:p>
            <a:pPr marL="457200" lvl="0" indent="-311150" algn="just" rtl="0">
              <a:lnSpc>
                <a:spcPct val="150000"/>
              </a:lnSpc>
              <a:spcBef>
                <a:spcPts val="0"/>
              </a:spcBef>
              <a:spcAft>
                <a:spcPts val="0"/>
              </a:spcAft>
              <a:buClr>
                <a:srgbClr val="000000"/>
              </a:buClr>
              <a:buSzPts val="1300"/>
              <a:buFont typeface="Arial"/>
              <a:buChar char="●"/>
            </a:pPr>
            <a:r>
              <a:rPr lang="en" sz="1300">
                <a:solidFill>
                  <a:srgbClr val="000000"/>
                </a:solidFill>
                <a:latin typeface="Arial"/>
                <a:ea typeface="Arial"/>
                <a:cs typeface="Arial"/>
                <a:sym typeface="Arial"/>
              </a:rPr>
              <a:t>The startup costs for </a:t>
            </a:r>
            <a:r>
              <a:rPr lang="en" sz="1300" b="1" i="1">
                <a:solidFill>
                  <a:srgbClr val="000000"/>
                </a:solidFill>
                <a:latin typeface="Arial"/>
                <a:ea typeface="Arial"/>
                <a:cs typeface="Arial"/>
                <a:sym typeface="Arial"/>
              </a:rPr>
              <a:t>CakeBake</a:t>
            </a:r>
            <a:r>
              <a:rPr lang="en" sz="1300">
                <a:solidFill>
                  <a:srgbClr val="000000"/>
                </a:solidFill>
                <a:latin typeface="Arial"/>
                <a:ea typeface="Arial"/>
                <a:cs typeface="Arial"/>
                <a:sym typeface="Arial"/>
              </a:rPr>
              <a:t> will not exceed £50,000, which includes the cost of equipment, ingredients, and marketing expenses.</a:t>
            </a:r>
            <a:endParaRPr sz="1300">
              <a:solidFill>
                <a:srgbClr val="000000"/>
              </a:solidFill>
              <a:latin typeface="Arial"/>
              <a:ea typeface="Arial"/>
              <a:cs typeface="Arial"/>
              <a:sym typeface="Arial"/>
            </a:endParaRPr>
          </a:p>
          <a:p>
            <a:pPr marL="457200" lvl="0" indent="-311150" algn="just" rtl="0">
              <a:lnSpc>
                <a:spcPct val="150000"/>
              </a:lnSpc>
              <a:spcBef>
                <a:spcPts val="0"/>
              </a:spcBef>
              <a:spcAft>
                <a:spcPts val="0"/>
              </a:spcAft>
              <a:buClr>
                <a:srgbClr val="000000"/>
              </a:buClr>
              <a:buSzPts val="1300"/>
              <a:buFont typeface="Arial"/>
              <a:buChar char="●"/>
            </a:pPr>
            <a:r>
              <a:rPr lang="en" sz="1300">
                <a:solidFill>
                  <a:srgbClr val="000000"/>
                </a:solidFill>
                <a:latin typeface="Arial"/>
                <a:ea typeface="Arial"/>
                <a:cs typeface="Arial"/>
                <a:sym typeface="Arial"/>
              </a:rPr>
              <a:t>The projections also show that the business is expected to have a positive cash flow, which will be crucial for its growth and expansion plans in the future (Al Breiki and Nobanee, 2019)</a:t>
            </a:r>
            <a:endParaRPr sz="1300">
              <a:solidFill>
                <a:srgbClr val="000000"/>
              </a:solidFill>
              <a:latin typeface="Arial"/>
              <a:ea typeface="Arial"/>
              <a:cs typeface="Arial"/>
              <a:sym typeface="Arial"/>
            </a:endParaRPr>
          </a:p>
        </p:txBody>
      </p:sp>
      <p:pic>
        <p:nvPicPr>
          <p:cNvPr id="17410" name="Picture 2" descr="Naked Cake - Preppy Kitchen">
            <a:extLst>
              <a:ext uri="{FF2B5EF4-FFF2-40B4-BE49-F238E27FC236}">
                <a16:creationId xmlns:a16="http://schemas.microsoft.com/office/drawing/2014/main" id="{B54065B7-DB4B-14DF-FA5E-1F597278703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32402" y="1672683"/>
            <a:ext cx="3712117" cy="208806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74"/>
        <p:cNvGrpSpPr/>
        <p:nvPr/>
      </p:nvGrpSpPr>
      <p:grpSpPr>
        <a:xfrm>
          <a:off x="0" y="0"/>
          <a:ext cx="0" cy="0"/>
          <a:chOff x="0" y="0"/>
          <a:chExt cx="0" cy="0"/>
        </a:xfrm>
      </p:grpSpPr>
      <p:sp>
        <p:nvSpPr>
          <p:cNvPr id="175" name="Google Shape;175;p31"/>
          <p:cNvSpPr txBox="1">
            <a:spLocks noGrp="1"/>
          </p:cNvSpPr>
          <p:nvPr>
            <p:ph type="title"/>
          </p:nvPr>
        </p:nvSpPr>
        <p:spPr>
          <a:xfrm>
            <a:off x="311700" y="445025"/>
            <a:ext cx="8520600" cy="7074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References</a:t>
            </a:r>
            <a:endParaRPr/>
          </a:p>
        </p:txBody>
      </p:sp>
      <p:sp>
        <p:nvSpPr>
          <p:cNvPr id="176" name="Google Shape;176;p31"/>
          <p:cNvSpPr txBox="1">
            <a:spLocks noGrp="1"/>
          </p:cNvSpPr>
          <p:nvPr>
            <p:ph type="body" idx="1"/>
          </p:nvPr>
        </p:nvSpPr>
        <p:spPr>
          <a:xfrm>
            <a:off x="311700" y="1266325"/>
            <a:ext cx="8520600" cy="3302700"/>
          </a:xfrm>
          <a:prstGeom prst="rect">
            <a:avLst/>
          </a:prstGeom>
        </p:spPr>
        <p:txBody>
          <a:bodyPr spcFirstLastPara="1" wrap="square" lIns="91425" tIns="91425" rIns="91425" bIns="91425" anchor="t" anchorCtr="0">
            <a:normAutofit fontScale="32500" lnSpcReduction="20000"/>
          </a:bodyPr>
          <a:lstStyle/>
          <a:p>
            <a:pPr algn="just">
              <a:lnSpc>
                <a:spcPct val="150000"/>
              </a:lnSpc>
              <a:spcBef>
                <a:spcPts val="1000"/>
              </a:spcBef>
              <a:spcAft>
                <a:spcPts val="1000"/>
              </a:spcAft>
            </a:pPr>
            <a:r>
              <a:rPr lang="en-IN" sz="1800" dirty="0" err="1">
                <a:effectLst/>
                <a:latin typeface="Arial" panose="020B0604020202020204" pitchFamily="34" charset="0"/>
                <a:ea typeface="Arial" panose="020B0604020202020204" pitchFamily="34" charset="0"/>
              </a:rPr>
              <a:t>Adamseged</a:t>
            </a:r>
            <a:r>
              <a:rPr lang="en-IN" sz="1800" dirty="0">
                <a:effectLst/>
                <a:latin typeface="Arial" panose="020B0604020202020204" pitchFamily="34" charset="0"/>
                <a:ea typeface="Arial" panose="020B0604020202020204" pitchFamily="34" charset="0"/>
              </a:rPr>
              <a:t>, M.E. and </a:t>
            </a:r>
            <a:r>
              <a:rPr lang="en-IN" sz="1800" dirty="0" err="1">
                <a:effectLst/>
                <a:latin typeface="Arial" panose="020B0604020202020204" pitchFamily="34" charset="0"/>
                <a:ea typeface="Arial" panose="020B0604020202020204" pitchFamily="34" charset="0"/>
              </a:rPr>
              <a:t>Grundmann</a:t>
            </a:r>
            <a:r>
              <a:rPr lang="en-IN" sz="1800" dirty="0">
                <a:effectLst/>
                <a:latin typeface="Arial" panose="020B0604020202020204" pitchFamily="34" charset="0"/>
                <a:ea typeface="Arial" panose="020B0604020202020204" pitchFamily="34" charset="0"/>
              </a:rPr>
              <a:t>, P., 2020. Understanding business environments and success factors for emerging bioeconomy enterprises through a comprehensive analytical framework.</a:t>
            </a:r>
            <a:r>
              <a:rPr lang="en-IN" sz="1800" i="1" dirty="0">
                <a:effectLst/>
                <a:latin typeface="Arial" panose="020B0604020202020204" pitchFamily="34" charset="0"/>
                <a:ea typeface="Arial" panose="020B0604020202020204" pitchFamily="34" charset="0"/>
              </a:rPr>
              <a:t> Sustainability, 12</a:t>
            </a:r>
            <a:r>
              <a:rPr lang="en-IN" sz="1800" dirty="0">
                <a:effectLst/>
                <a:latin typeface="Arial" panose="020B0604020202020204" pitchFamily="34" charset="0"/>
                <a:ea typeface="Arial" panose="020B0604020202020204" pitchFamily="34" charset="0"/>
              </a:rPr>
              <a:t>(21), p.9018.</a:t>
            </a:r>
          </a:p>
          <a:p>
            <a:pPr algn="just">
              <a:lnSpc>
                <a:spcPct val="150000"/>
              </a:lnSpc>
              <a:spcBef>
                <a:spcPts val="1000"/>
              </a:spcBef>
              <a:spcAft>
                <a:spcPts val="1000"/>
              </a:spcAft>
            </a:pPr>
            <a:r>
              <a:rPr lang="en-IN" sz="1800" dirty="0">
                <a:effectLst/>
                <a:latin typeface="Arial" panose="020B0604020202020204" pitchFamily="34" charset="0"/>
                <a:ea typeface="Arial" panose="020B0604020202020204" pitchFamily="34" charset="0"/>
              </a:rPr>
              <a:t>Al </a:t>
            </a:r>
            <a:r>
              <a:rPr lang="en-IN" sz="1800" dirty="0" err="1">
                <a:effectLst/>
                <a:latin typeface="Arial" panose="020B0604020202020204" pitchFamily="34" charset="0"/>
                <a:ea typeface="Arial" panose="020B0604020202020204" pitchFamily="34" charset="0"/>
              </a:rPr>
              <a:t>Breiki</a:t>
            </a:r>
            <a:r>
              <a:rPr lang="en-IN" sz="1800" dirty="0">
                <a:effectLst/>
                <a:latin typeface="Arial" panose="020B0604020202020204" pitchFamily="34" charset="0"/>
                <a:ea typeface="Arial" panose="020B0604020202020204" pitchFamily="34" charset="0"/>
              </a:rPr>
              <a:t>, M. and </a:t>
            </a:r>
            <a:r>
              <a:rPr lang="en-IN" sz="1800" dirty="0" err="1">
                <a:effectLst/>
                <a:latin typeface="Arial" panose="020B0604020202020204" pitchFamily="34" charset="0"/>
                <a:ea typeface="Arial" panose="020B0604020202020204" pitchFamily="34" charset="0"/>
              </a:rPr>
              <a:t>Nobanee</a:t>
            </a:r>
            <a:r>
              <a:rPr lang="en-IN" sz="1800" dirty="0">
                <a:effectLst/>
                <a:latin typeface="Arial" panose="020B0604020202020204" pitchFamily="34" charset="0"/>
                <a:ea typeface="Arial" panose="020B0604020202020204" pitchFamily="34" charset="0"/>
              </a:rPr>
              <a:t>, H., 2019. The role of financial management in promoting sustainable business practices and development.</a:t>
            </a:r>
            <a:r>
              <a:rPr lang="en-IN" sz="1800" i="1" dirty="0">
                <a:effectLst/>
                <a:latin typeface="Arial" panose="020B0604020202020204" pitchFamily="34" charset="0"/>
                <a:ea typeface="Arial" panose="020B0604020202020204" pitchFamily="34" charset="0"/>
              </a:rPr>
              <a:t> Available at SSRN 3472404.</a:t>
            </a:r>
            <a:endParaRPr lang="en-IN" sz="1800" dirty="0">
              <a:effectLst/>
              <a:latin typeface="Arial" panose="020B0604020202020204" pitchFamily="34" charset="0"/>
              <a:ea typeface="Arial" panose="020B0604020202020204" pitchFamily="34" charset="0"/>
            </a:endParaRPr>
          </a:p>
          <a:p>
            <a:pPr algn="just">
              <a:lnSpc>
                <a:spcPct val="150000"/>
              </a:lnSpc>
              <a:spcBef>
                <a:spcPts val="1000"/>
              </a:spcBef>
              <a:spcAft>
                <a:spcPts val="1000"/>
              </a:spcAft>
            </a:pPr>
            <a:r>
              <a:rPr lang="en-IN" sz="1800" dirty="0">
                <a:effectLst/>
                <a:latin typeface="Arial" panose="020B0604020202020204" pitchFamily="34" charset="0"/>
                <a:ea typeface="Arial" panose="020B0604020202020204" pitchFamily="34" charset="0"/>
              </a:rPr>
              <a:t>Ammar, I., </a:t>
            </a:r>
            <a:r>
              <a:rPr lang="en-IN" sz="1800" dirty="0" err="1">
                <a:effectLst/>
                <a:latin typeface="Arial" panose="020B0604020202020204" pitchFamily="34" charset="0"/>
                <a:ea typeface="Arial" panose="020B0604020202020204" pitchFamily="34" charset="0"/>
              </a:rPr>
              <a:t>Gharsallah</a:t>
            </a:r>
            <a:r>
              <a:rPr lang="en-IN" sz="1800" dirty="0">
                <a:effectLst/>
                <a:latin typeface="Arial" panose="020B0604020202020204" pitchFamily="34" charset="0"/>
                <a:ea typeface="Arial" panose="020B0604020202020204" pitchFamily="34" charset="0"/>
              </a:rPr>
              <a:t>, H., </a:t>
            </a:r>
            <a:r>
              <a:rPr lang="en-IN" sz="1800" dirty="0" err="1">
                <a:effectLst/>
                <a:latin typeface="Arial" panose="020B0604020202020204" pitchFamily="34" charset="0"/>
                <a:ea typeface="Arial" panose="020B0604020202020204" pitchFamily="34" charset="0"/>
              </a:rPr>
              <a:t>Brahim</a:t>
            </a:r>
            <a:r>
              <a:rPr lang="en-IN" sz="1800" dirty="0">
                <a:effectLst/>
                <a:latin typeface="Arial" panose="020B0604020202020204" pitchFamily="34" charset="0"/>
                <a:ea typeface="Arial" panose="020B0604020202020204" pitchFamily="34" charset="0"/>
              </a:rPr>
              <a:t>, A.B., Attia, H., </a:t>
            </a:r>
            <a:r>
              <a:rPr lang="en-IN" sz="1800" dirty="0" err="1">
                <a:effectLst/>
                <a:latin typeface="Arial" panose="020B0604020202020204" pitchFamily="34" charset="0"/>
                <a:ea typeface="Arial" panose="020B0604020202020204" pitchFamily="34" charset="0"/>
              </a:rPr>
              <a:t>Ayadi</a:t>
            </a:r>
            <a:r>
              <a:rPr lang="en-IN" sz="1800" dirty="0">
                <a:effectLst/>
                <a:latin typeface="Arial" panose="020B0604020202020204" pitchFamily="34" charset="0"/>
                <a:ea typeface="Arial" panose="020B0604020202020204" pitchFamily="34" charset="0"/>
              </a:rPr>
              <a:t>, M.A., </a:t>
            </a:r>
            <a:r>
              <a:rPr lang="en-IN" sz="1800" dirty="0" err="1">
                <a:effectLst/>
                <a:latin typeface="Arial" panose="020B0604020202020204" pitchFamily="34" charset="0"/>
                <a:ea typeface="Arial" panose="020B0604020202020204" pitchFamily="34" charset="0"/>
              </a:rPr>
              <a:t>Hadrich</a:t>
            </a:r>
            <a:r>
              <a:rPr lang="en-IN" sz="1800" dirty="0">
                <a:effectLst/>
                <a:latin typeface="Arial" panose="020B0604020202020204" pitchFamily="34" charset="0"/>
                <a:ea typeface="Arial" panose="020B0604020202020204" pitchFamily="34" charset="0"/>
              </a:rPr>
              <a:t>, B. and </a:t>
            </a:r>
            <a:r>
              <a:rPr lang="en-IN" sz="1800" dirty="0" err="1">
                <a:effectLst/>
                <a:latin typeface="Arial" panose="020B0604020202020204" pitchFamily="34" charset="0"/>
                <a:ea typeface="Arial" panose="020B0604020202020204" pitchFamily="34" charset="0"/>
              </a:rPr>
              <a:t>Felfoul</a:t>
            </a:r>
            <a:r>
              <a:rPr lang="en-IN" sz="1800" dirty="0">
                <a:effectLst/>
                <a:latin typeface="Arial" panose="020B0604020202020204" pitchFamily="34" charset="0"/>
                <a:ea typeface="Arial" panose="020B0604020202020204" pitchFamily="34" charset="0"/>
              </a:rPr>
              <a:t>, I., 2021. Optimization of gluten‐free sponge cake fortified with whey protein concentrate using mixture design methodology.</a:t>
            </a:r>
            <a:r>
              <a:rPr lang="en-IN" sz="1800" i="1" dirty="0">
                <a:effectLst/>
                <a:latin typeface="Arial" panose="020B0604020202020204" pitchFamily="34" charset="0"/>
                <a:ea typeface="Arial" panose="020B0604020202020204" pitchFamily="34" charset="0"/>
              </a:rPr>
              <a:t> Food Chemistry, 343, </a:t>
            </a:r>
            <a:r>
              <a:rPr lang="en-IN" sz="1800" dirty="0">
                <a:effectLst/>
                <a:latin typeface="Arial" panose="020B0604020202020204" pitchFamily="34" charset="0"/>
                <a:ea typeface="Arial" panose="020B0604020202020204" pitchFamily="34" charset="0"/>
              </a:rPr>
              <a:t>p.128457.</a:t>
            </a:r>
          </a:p>
          <a:p>
            <a:pPr algn="just">
              <a:lnSpc>
                <a:spcPct val="150000"/>
              </a:lnSpc>
              <a:spcBef>
                <a:spcPts val="1000"/>
              </a:spcBef>
              <a:spcAft>
                <a:spcPts val="1000"/>
              </a:spcAft>
            </a:pPr>
            <a:r>
              <a:rPr lang="en-IN" sz="1800" dirty="0">
                <a:effectLst/>
                <a:latin typeface="Arial" panose="020B0604020202020204" pitchFamily="34" charset="0"/>
                <a:ea typeface="Arial" panose="020B0604020202020204" pitchFamily="34" charset="0"/>
              </a:rPr>
              <a:t>Garner, B. and Ayala, C., 2019. Regional tourism at the farmers’ market: consumers’ preferences for local food products. International Journal of Culture,</a:t>
            </a:r>
            <a:r>
              <a:rPr lang="en-IN" sz="1800" i="1" dirty="0">
                <a:effectLst/>
                <a:latin typeface="Arial" panose="020B0604020202020204" pitchFamily="34" charset="0"/>
                <a:ea typeface="Arial" panose="020B0604020202020204" pitchFamily="34" charset="0"/>
              </a:rPr>
              <a:t> Tourism and Hospitality Research, 13</a:t>
            </a:r>
            <a:r>
              <a:rPr lang="en-IN" sz="1800" dirty="0">
                <a:effectLst/>
                <a:latin typeface="Arial" panose="020B0604020202020204" pitchFamily="34" charset="0"/>
                <a:ea typeface="Arial" panose="020B0604020202020204" pitchFamily="34" charset="0"/>
              </a:rPr>
              <a:t>(1), pp.37-54.</a:t>
            </a:r>
          </a:p>
          <a:p>
            <a:pPr algn="just">
              <a:lnSpc>
                <a:spcPct val="150000"/>
              </a:lnSpc>
              <a:spcBef>
                <a:spcPts val="1000"/>
              </a:spcBef>
              <a:spcAft>
                <a:spcPts val="1000"/>
              </a:spcAft>
            </a:pPr>
            <a:r>
              <a:rPr lang="en-IN" sz="1800" dirty="0" err="1">
                <a:effectLst/>
                <a:latin typeface="Arial" panose="020B0604020202020204" pitchFamily="34" charset="0"/>
                <a:ea typeface="Arial" panose="020B0604020202020204" pitchFamily="34" charset="0"/>
              </a:rPr>
              <a:t>Kyere</a:t>
            </a:r>
            <a:r>
              <a:rPr lang="en-IN" sz="1800" dirty="0">
                <a:effectLst/>
                <a:latin typeface="Arial" panose="020B0604020202020204" pitchFamily="34" charset="0"/>
                <a:ea typeface="Arial" panose="020B0604020202020204" pitchFamily="34" charset="0"/>
              </a:rPr>
              <a:t>, M. and </a:t>
            </a:r>
            <a:r>
              <a:rPr lang="en-IN" sz="1800" dirty="0" err="1">
                <a:effectLst/>
                <a:latin typeface="Arial" panose="020B0604020202020204" pitchFamily="34" charset="0"/>
                <a:ea typeface="Arial" panose="020B0604020202020204" pitchFamily="34" charset="0"/>
              </a:rPr>
              <a:t>Ausloos</a:t>
            </a:r>
            <a:r>
              <a:rPr lang="en-IN" sz="1800" dirty="0">
                <a:effectLst/>
                <a:latin typeface="Arial" panose="020B0604020202020204" pitchFamily="34" charset="0"/>
                <a:ea typeface="Arial" panose="020B0604020202020204" pitchFamily="34" charset="0"/>
              </a:rPr>
              <a:t>, M., 2021. Corporate governance and firms financial performance in the United Kingdom.</a:t>
            </a:r>
            <a:r>
              <a:rPr lang="en-IN" sz="1800" i="1" dirty="0">
                <a:effectLst/>
                <a:latin typeface="Arial" panose="020B0604020202020204" pitchFamily="34" charset="0"/>
                <a:ea typeface="Arial" panose="020B0604020202020204" pitchFamily="34" charset="0"/>
              </a:rPr>
              <a:t> International Journal of Finance &amp; Economics, 26</a:t>
            </a:r>
            <a:r>
              <a:rPr lang="en-IN" sz="1800" dirty="0">
                <a:effectLst/>
                <a:latin typeface="Arial" panose="020B0604020202020204" pitchFamily="34" charset="0"/>
                <a:ea typeface="Arial" panose="020B0604020202020204" pitchFamily="34" charset="0"/>
              </a:rPr>
              <a:t>(2), pp.1871-1885.</a:t>
            </a:r>
          </a:p>
          <a:p>
            <a:pPr algn="just">
              <a:lnSpc>
                <a:spcPct val="150000"/>
              </a:lnSpc>
              <a:spcBef>
                <a:spcPts val="1000"/>
              </a:spcBef>
              <a:spcAft>
                <a:spcPts val="1000"/>
              </a:spcAft>
            </a:pPr>
            <a:r>
              <a:rPr lang="en-IN" sz="1800" dirty="0">
                <a:effectLst/>
                <a:latin typeface="Arial" panose="020B0604020202020204" pitchFamily="34" charset="0"/>
                <a:ea typeface="Arial" panose="020B0604020202020204" pitchFamily="34" charset="0"/>
              </a:rPr>
              <a:t>Lafrenière, D., 2019. Delivering fantastic customer experience:</a:t>
            </a:r>
            <a:r>
              <a:rPr lang="en-IN" sz="1800" i="1" dirty="0">
                <a:effectLst/>
                <a:latin typeface="Arial" panose="020B0604020202020204" pitchFamily="34" charset="0"/>
                <a:ea typeface="Arial" panose="020B0604020202020204" pitchFamily="34" charset="0"/>
              </a:rPr>
              <a:t> how to turn customer satisfaction into customer relationships. </a:t>
            </a:r>
            <a:r>
              <a:rPr lang="en-IN" sz="1800" dirty="0">
                <a:effectLst/>
                <a:latin typeface="Arial" panose="020B0604020202020204" pitchFamily="34" charset="0"/>
                <a:ea typeface="Arial" panose="020B0604020202020204" pitchFamily="34" charset="0"/>
              </a:rPr>
              <a:t>CRC Press.</a:t>
            </a:r>
          </a:p>
          <a:p>
            <a:pPr algn="just">
              <a:lnSpc>
                <a:spcPct val="150000"/>
              </a:lnSpc>
              <a:spcBef>
                <a:spcPts val="1000"/>
              </a:spcBef>
              <a:spcAft>
                <a:spcPts val="1000"/>
              </a:spcAft>
            </a:pPr>
            <a:r>
              <a:rPr lang="en-IN" sz="1800" dirty="0">
                <a:effectLst/>
                <a:latin typeface="Arial" panose="020B0604020202020204" pitchFamily="34" charset="0"/>
                <a:ea typeface="Arial" panose="020B0604020202020204" pitchFamily="34" charset="0"/>
              </a:rPr>
              <a:t>Zhan, Z., 2022. Research on the Market Positioning and Brand Marketing Strategy of </a:t>
            </a:r>
            <a:r>
              <a:rPr lang="en-IN" sz="1800" dirty="0" err="1">
                <a:effectLst/>
                <a:latin typeface="Arial" panose="020B0604020202020204" pitchFamily="34" charset="0"/>
                <a:ea typeface="Arial" panose="020B0604020202020204" pitchFamily="34" charset="0"/>
              </a:rPr>
              <a:t>Meilifamily</a:t>
            </a:r>
            <a:r>
              <a:rPr lang="en-IN" sz="1800" dirty="0">
                <a:effectLst/>
                <a:latin typeface="Arial" panose="020B0604020202020204" pitchFamily="34" charset="0"/>
                <a:ea typeface="Arial" panose="020B0604020202020204" pitchFamily="34" charset="0"/>
              </a:rPr>
              <a:t> Food.</a:t>
            </a:r>
            <a:r>
              <a:rPr lang="en-IN" sz="1800" i="1" dirty="0">
                <a:effectLst/>
                <a:latin typeface="Arial" panose="020B0604020202020204" pitchFamily="34" charset="0"/>
                <a:ea typeface="Arial" panose="020B0604020202020204" pitchFamily="34" charset="0"/>
              </a:rPr>
              <a:t> </a:t>
            </a:r>
            <a:r>
              <a:rPr lang="en-IN" sz="1800" i="1">
                <a:effectLst/>
                <a:latin typeface="Arial" panose="020B0604020202020204" pitchFamily="34" charset="0"/>
                <a:ea typeface="Arial" panose="020B0604020202020204" pitchFamily="34" charset="0"/>
              </a:rPr>
              <a:t>Highlights in Business, Economics and Management, 2, </a:t>
            </a:r>
            <a:r>
              <a:rPr lang="en-IN" sz="1800">
                <a:effectLst/>
                <a:latin typeface="Arial" panose="020B0604020202020204" pitchFamily="34" charset="0"/>
                <a:ea typeface="Arial" panose="020B0604020202020204" pitchFamily="34" charset="0"/>
              </a:rPr>
              <a:t>pp.277-288.</a:t>
            </a:r>
          </a:p>
        </p:txBody>
      </p:sp>
    </p:spTree>
  </p:cSld>
  <p:clrMapOvr>
    <a:masterClrMapping/>
  </p:clrMapOvr>
</p:sld>
</file>

<file path=ppt/theme/theme1.xml><?xml version="1.0" encoding="utf-8"?>
<a:theme xmlns:a="http://schemas.openxmlformats.org/drawingml/2006/main" name="Tropic">
  <a:themeElements>
    <a:clrScheme name="Tropic">
      <a:dk1>
        <a:srgbClr val="A1E8D9"/>
      </a:dk1>
      <a:lt1>
        <a:srgbClr val="FFFFFF"/>
      </a:lt1>
      <a:dk2>
        <a:srgbClr val="695D46"/>
      </a:dk2>
      <a:lt2>
        <a:srgbClr val="B3A77D"/>
      </a:lt2>
      <a:accent1>
        <a:srgbClr val="EF6C00"/>
      </a:accent1>
      <a:accent2>
        <a:srgbClr val="CE93D8"/>
      </a:accent2>
      <a:accent3>
        <a:srgbClr val="4DB6AC"/>
      </a:accent3>
      <a:accent4>
        <a:srgbClr val="FF9800"/>
      </a:accent4>
      <a:accent5>
        <a:srgbClr val="009668"/>
      </a:accent5>
      <a:accent6>
        <a:srgbClr val="EEFF41"/>
      </a:accent6>
      <a:hlink>
        <a:srgbClr val="009668"/>
      </a:hlink>
      <a:folHlink>
        <a:srgbClr val="00966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3094</Words>
  <Application>Microsoft Office PowerPoint</Application>
  <PresentationFormat>On-screen Show (16:9)</PresentationFormat>
  <Paragraphs>96</Paragraphs>
  <Slides>20</Slides>
  <Notes>19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PT Sans Narrow</vt:lpstr>
      <vt:lpstr>Open Sans</vt:lpstr>
      <vt:lpstr>Tropic</vt:lpstr>
      <vt:lpstr>Module code – 4006 Module Name – Managing Enterprise in the 21st Century  Name – Luminita Daniela Mircea </vt:lpstr>
      <vt:lpstr>CakeBake</vt:lpstr>
      <vt:lpstr>Overview of the business idea, product and/or service</vt:lpstr>
      <vt:lpstr>Overview of the business idea, product and/or service </vt:lpstr>
      <vt:lpstr>Legal format of the selected company (Owner, employees and the requirements for external professional service/ experts). </vt:lpstr>
      <vt:lpstr>Legal format of the selected company (Owner, employees and the requirements for external professional service/ experts).  </vt:lpstr>
      <vt:lpstr>Management of the selected company (Owner, employees and the requirements for external professional service/ experts)</vt:lpstr>
      <vt:lpstr>Management of the selected company (Owner, employees and the requirements for external professional service/ experts). (Contd…)</vt:lpstr>
      <vt:lpstr>Explanation of the target market and the marketing strategies the company will adopt to reach their customers.</vt:lpstr>
      <vt:lpstr>Explanation of the target market and the marketing strategies the company will adopt to reach their customers.</vt:lpstr>
      <vt:lpstr>Evaluation of the business idea by using the SWOT analysis model </vt:lpstr>
      <vt:lpstr>Evaluation of the business idea by using the SWOT analysis model </vt:lpstr>
      <vt:lpstr>Evaluation of the business idea by using the SWOT analysis model </vt:lpstr>
      <vt:lpstr>Assessment of the current external environment by using the PESTEL analysis model. </vt:lpstr>
      <vt:lpstr>Assessment of the current external environment by using the PESTEL analysis model. </vt:lpstr>
      <vt:lpstr>Assessment of the current external environment by using the PESTEL analysis model. </vt:lpstr>
      <vt:lpstr>Identification of the key marketing factors by using the 4Ps of the marketing model. </vt:lpstr>
      <vt:lpstr>Identification of the key marketing factors by using the 4Ps of the marketing model. </vt:lpstr>
      <vt:lpstr>A cash flow forecast for the first 12 months- startup costs cannot exceed £50,000.</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
  <cp:revision>1</cp:revision>
  <dcterms:modified xsi:type="dcterms:W3CDTF">2023-04-03T21:39:27Z</dcterms:modified>
</cp:coreProperties>
</file>