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36" r:id="rId1"/>
  </p:sldMasterIdLst>
  <p:notesMasterIdLst>
    <p:notesMasterId r:id="rId33"/>
  </p:notesMasterIdLst>
  <p:sldIdLst>
    <p:sldId id="386" r:id="rId2"/>
    <p:sldId id="312" r:id="rId3"/>
    <p:sldId id="401" r:id="rId4"/>
    <p:sldId id="405" r:id="rId5"/>
    <p:sldId id="407" r:id="rId6"/>
    <p:sldId id="408" r:id="rId7"/>
    <p:sldId id="410" r:id="rId8"/>
    <p:sldId id="423" r:id="rId9"/>
    <p:sldId id="424" r:id="rId10"/>
    <p:sldId id="400" r:id="rId11"/>
    <p:sldId id="417" r:id="rId12"/>
    <p:sldId id="425" r:id="rId13"/>
    <p:sldId id="415" r:id="rId14"/>
    <p:sldId id="426" r:id="rId15"/>
    <p:sldId id="416" r:id="rId16"/>
    <p:sldId id="409" r:id="rId17"/>
    <p:sldId id="402" r:id="rId18"/>
    <p:sldId id="396" r:id="rId19"/>
    <p:sldId id="397" r:id="rId20"/>
    <p:sldId id="403" r:id="rId21"/>
    <p:sldId id="297" r:id="rId22"/>
    <p:sldId id="414" r:id="rId23"/>
    <p:sldId id="419" r:id="rId24"/>
    <p:sldId id="420" r:id="rId25"/>
    <p:sldId id="421" r:id="rId26"/>
    <p:sldId id="422" r:id="rId27"/>
    <p:sldId id="395" r:id="rId28"/>
    <p:sldId id="418" r:id="rId29"/>
    <p:sldId id="398" r:id="rId30"/>
    <p:sldId id="399" r:id="rId31"/>
    <p:sldId id="404" r:id="rId3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3FF"/>
    <a:srgbClr val="A3E7FF"/>
    <a:srgbClr val="3641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735" autoAdjust="0"/>
    <p:restoredTop sz="95706" autoAdjust="0"/>
  </p:normalViewPr>
  <p:slideViewPr>
    <p:cSldViewPr>
      <p:cViewPr>
        <p:scale>
          <a:sx n="80" d="100"/>
          <a:sy n="80" d="100"/>
        </p:scale>
        <p:origin x="1926" y="6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A77F2F17-40EB-47C2-B4EB-46317B00DEDA}" type="datetimeFigureOut">
              <a:rPr lang="en-US"/>
              <a:pPr>
                <a:defRPr/>
              </a:pPr>
              <a:t>6/4/2026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61278F2E-F251-4216-9B05-E66403EB75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2452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week should help students understand:</a:t>
            </a:r>
          </a:p>
          <a:p>
            <a:r>
              <a:rPr lang="en-US" b="1" dirty="0"/>
              <a:t>“Identity is now the new security perimeter.”</a:t>
            </a:r>
          </a:p>
          <a:p>
            <a:r>
              <a:rPr lang="en-US" dirty="0"/>
              <a:t>Traditionally </a:t>
            </a:r>
            <a:r>
              <a:rPr lang="en-US" dirty="0" err="1"/>
              <a:t>organisations</a:t>
            </a:r>
            <a:r>
              <a:rPr lang="en-US" dirty="0"/>
              <a:t> focused on:</a:t>
            </a:r>
          </a:p>
          <a:p>
            <a:r>
              <a:rPr lang="en-US" dirty="0"/>
              <a:t>firewalls </a:t>
            </a:r>
          </a:p>
          <a:p>
            <a:r>
              <a:rPr lang="en-US" dirty="0"/>
              <a:t>network protection </a:t>
            </a:r>
          </a:p>
          <a:p>
            <a:r>
              <a:rPr lang="en-US" dirty="0"/>
              <a:t>perimeter security </a:t>
            </a:r>
          </a:p>
          <a:p>
            <a:r>
              <a:rPr lang="en-US" dirty="0"/>
              <a:t>Modern </a:t>
            </a:r>
            <a:r>
              <a:rPr lang="en-US" dirty="0" err="1"/>
              <a:t>organisations</a:t>
            </a:r>
            <a:r>
              <a:rPr lang="en-US" dirty="0"/>
              <a:t> now rely heavily on:</a:t>
            </a:r>
          </a:p>
          <a:p>
            <a:r>
              <a:rPr lang="en-US" dirty="0"/>
              <a:t>cloud computing </a:t>
            </a:r>
          </a:p>
          <a:p>
            <a:r>
              <a:rPr lang="en-US" dirty="0"/>
              <a:t>remote working </a:t>
            </a:r>
          </a:p>
          <a:p>
            <a:r>
              <a:rPr lang="en-US" dirty="0"/>
              <a:t>mobile access </a:t>
            </a:r>
          </a:p>
          <a:p>
            <a:r>
              <a:rPr lang="en-US" dirty="0"/>
              <a:t>SaaS applications </a:t>
            </a:r>
          </a:p>
          <a:p>
            <a:r>
              <a:rPr lang="en-US" dirty="0"/>
              <a:t>digital identities </a:t>
            </a:r>
          </a:p>
          <a:p>
            <a:r>
              <a:rPr lang="en-US" dirty="0"/>
              <a:t>Meaning:</a:t>
            </a:r>
          </a:p>
          <a:p>
            <a:r>
              <a:rPr lang="en-US" b="1" dirty="0"/>
              <a:t>protecting identities has become critical.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557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NEW APPROACH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Modern threat detection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SOC operations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Threat hunting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Behavioural analytics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AI-assisted detection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Ransomware detection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Alert fatigue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Human analyst limitations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Organisational response maturity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927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IDS / IPS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Threat detection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SOC operations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Threat hunting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SIEM / EDR / XDR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Modern monitoring challenges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8591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Modern organisations are not only trying to prevent attacks — they are trying to detect attacks fast enough before damage spreads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Progresses from:</a:t>
            </a:r>
          </a:p>
          <a:p>
            <a:r>
              <a:rPr lang="en-GB" dirty="0"/>
              <a:t>Week 1 (Governance &amp; Threat Landscape) </a:t>
            </a:r>
          </a:p>
          <a:p>
            <a:r>
              <a:rPr lang="en-GB" dirty="0"/>
              <a:t>Week 2 (Identity, Firewalls, VPNs &amp; Zero Trust) </a:t>
            </a:r>
          </a:p>
          <a:p>
            <a:r>
              <a:rPr lang="en-GB" dirty="0"/>
              <a:t>into:</a:t>
            </a:r>
          </a:p>
          <a:p>
            <a:r>
              <a:rPr lang="en-GB" b="1" dirty="0"/>
              <a:t>detecting attacks that bypass preventative controls.</a:t>
            </a:r>
          </a:p>
          <a:p>
            <a:endParaRPr lang="en-GB" b="1" dirty="0"/>
          </a:p>
          <a:p>
            <a:r>
              <a:rPr lang="en-GB" b="1" dirty="0"/>
              <a:t>SIEM</a:t>
            </a:r>
            <a:r>
              <a:rPr lang="en-GB" dirty="0"/>
              <a:t> centralises and analyses security logs to detect suspicious events and support investigations.</a:t>
            </a:r>
          </a:p>
          <a:p>
            <a:r>
              <a:rPr lang="en-GB" b="1" dirty="0"/>
              <a:t>EDR</a:t>
            </a:r>
            <a:r>
              <a:rPr lang="en-GB" dirty="0"/>
              <a:t> monitors endpoint devices to identify, investigate and respond to malicious activity.</a:t>
            </a:r>
          </a:p>
          <a:p>
            <a:r>
              <a:rPr lang="en-GB" b="1" dirty="0"/>
              <a:t>XDR</a:t>
            </a:r>
            <a:r>
              <a:rPr lang="en-GB" dirty="0"/>
              <a:t> integrates security telemetry from multiple sources to provide comprehensive threat detection and coordinated incident response across an organisation.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SIEM</a:t>
            </a:r>
          </a:p>
          <a:p>
            <a:r>
              <a:rPr lang="en-GB" b="1" dirty="0"/>
              <a:t>Security Information and Event Management</a:t>
            </a:r>
          </a:p>
          <a:p>
            <a:r>
              <a:rPr lang="en-GB" b="1" dirty="0"/>
              <a:t>Simple Definition</a:t>
            </a:r>
          </a:p>
          <a:p>
            <a:r>
              <a:rPr lang="en-GB" dirty="0"/>
              <a:t>A SIEM collects and analyses security logs from multiple systems in one central location.</a:t>
            </a:r>
          </a:p>
          <a:p>
            <a:r>
              <a:rPr lang="en-GB" dirty="0"/>
              <a:t>It helps security teams identify suspicious activity and potential cyberattacks.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What SIEM Does</a:t>
            </a:r>
          </a:p>
          <a:p>
            <a:r>
              <a:rPr lang="en-GB" dirty="0"/>
              <a:t>Collects logs </a:t>
            </a:r>
          </a:p>
          <a:p>
            <a:r>
              <a:rPr lang="en-GB" dirty="0"/>
              <a:t>Correlates events </a:t>
            </a:r>
          </a:p>
          <a:p>
            <a:r>
              <a:rPr lang="en-GB" dirty="0"/>
              <a:t>Generates alerts </a:t>
            </a:r>
          </a:p>
          <a:p>
            <a:r>
              <a:rPr lang="en-GB" dirty="0"/>
              <a:t>Supports investigations </a:t>
            </a:r>
          </a:p>
          <a:p>
            <a:r>
              <a:rPr lang="en-GB" dirty="0"/>
              <a:t>Assists compliance reporting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Example</a:t>
            </a:r>
          </a:p>
          <a:p>
            <a:r>
              <a:rPr lang="en-GB" dirty="0"/>
              <a:t>A SIEM may collect logs from:</a:t>
            </a:r>
          </a:p>
          <a:p>
            <a:r>
              <a:rPr lang="en-GB" dirty="0"/>
              <a:t>Firewalls </a:t>
            </a:r>
          </a:p>
          <a:p>
            <a:r>
              <a:rPr lang="en-GB" dirty="0"/>
              <a:t>Servers </a:t>
            </a:r>
          </a:p>
          <a:p>
            <a:r>
              <a:rPr lang="en-GB" dirty="0"/>
              <a:t>VPNs </a:t>
            </a:r>
          </a:p>
          <a:p>
            <a:r>
              <a:rPr lang="en-GB" dirty="0"/>
              <a:t>Active Directory </a:t>
            </a:r>
          </a:p>
          <a:p>
            <a:r>
              <a:rPr lang="en-GB" dirty="0"/>
              <a:t>Antivirus systems </a:t>
            </a:r>
          </a:p>
          <a:p>
            <a:r>
              <a:rPr lang="en-GB" dirty="0"/>
              <a:t>If a user:</a:t>
            </a:r>
          </a:p>
          <a:p>
            <a:r>
              <a:rPr lang="en-GB" dirty="0"/>
              <a:t>fails login 20 times </a:t>
            </a:r>
          </a:p>
          <a:p>
            <a:r>
              <a:rPr lang="en-GB" dirty="0"/>
              <a:t>then successfully logs in </a:t>
            </a:r>
          </a:p>
          <a:p>
            <a:r>
              <a:rPr lang="en-GB" dirty="0"/>
              <a:t>then downloads sensitive files </a:t>
            </a:r>
          </a:p>
          <a:p>
            <a:r>
              <a:rPr lang="en-GB" dirty="0"/>
              <a:t>the SIEM may generate a high-priority alert.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Popular SIEM Tools</a:t>
            </a:r>
          </a:p>
          <a:p>
            <a:r>
              <a:rPr lang="en-GB" dirty="0"/>
              <a:t>Splunk </a:t>
            </a:r>
          </a:p>
          <a:p>
            <a:r>
              <a:rPr lang="en-GB" dirty="0"/>
              <a:t>Microsoft Sentinel </a:t>
            </a:r>
          </a:p>
          <a:p>
            <a:r>
              <a:rPr lang="en-GB" dirty="0"/>
              <a:t>IBM </a:t>
            </a:r>
            <a:r>
              <a:rPr lang="en-GB" dirty="0" err="1"/>
              <a:t>QRadar</a:t>
            </a:r>
            <a:r>
              <a:rPr lang="en-GB" dirty="0"/>
              <a:t> </a:t>
            </a:r>
          </a:p>
          <a:p>
            <a:r>
              <a:rPr lang="en-GB" dirty="0"/>
              <a:t>LogRhythm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Simple Memory Aid</a:t>
            </a:r>
          </a:p>
          <a:p>
            <a:r>
              <a:rPr lang="en-GB" b="1" dirty="0"/>
              <a:t>SIEM = Collects and analyses logs.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🟦 EDR</a:t>
            </a:r>
          </a:p>
          <a:p>
            <a:r>
              <a:rPr lang="en-GB" b="1" dirty="0"/>
              <a:t>Endpoint Detection and Response</a:t>
            </a:r>
          </a:p>
          <a:p>
            <a:r>
              <a:rPr lang="en-GB" b="1" dirty="0"/>
              <a:t>Simple Definition</a:t>
            </a:r>
          </a:p>
          <a:p>
            <a:r>
              <a:rPr lang="en-GB" dirty="0"/>
              <a:t>EDR monitors endpoint devices such as laptops, desktops and servers to detect suspicious activity.</a:t>
            </a:r>
          </a:p>
          <a:p>
            <a:r>
              <a:rPr lang="en-GB" dirty="0"/>
              <a:t>It focuses on individual devices rather than the whole network.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What EDR Does</a:t>
            </a:r>
          </a:p>
          <a:p>
            <a:r>
              <a:rPr lang="en-GB" dirty="0"/>
              <a:t>Monitors endpoint behaviour </a:t>
            </a:r>
          </a:p>
          <a:p>
            <a:r>
              <a:rPr lang="en-GB" dirty="0"/>
              <a:t>Detects malware </a:t>
            </a:r>
          </a:p>
          <a:p>
            <a:r>
              <a:rPr lang="en-GB" dirty="0"/>
              <a:t>Detects ransomware </a:t>
            </a:r>
          </a:p>
          <a:p>
            <a:r>
              <a:rPr lang="en-GB" dirty="0"/>
              <a:t>Records suspicious activity </a:t>
            </a:r>
          </a:p>
          <a:p>
            <a:r>
              <a:rPr lang="en-GB" dirty="0"/>
              <a:t>Supports incident response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Example</a:t>
            </a:r>
          </a:p>
          <a:p>
            <a:r>
              <a:rPr lang="en-GB" dirty="0"/>
              <a:t>A laptop suddenly:</a:t>
            </a:r>
          </a:p>
          <a:p>
            <a:r>
              <a:rPr lang="en-GB" dirty="0"/>
              <a:t>launches PowerShell </a:t>
            </a:r>
          </a:p>
          <a:p>
            <a:r>
              <a:rPr lang="en-GB" dirty="0"/>
              <a:t>encrypts files </a:t>
            </a:r>
          </a:p>
          <a:p>
            <a:r>
              <a:rPr lang="en-GB" dirty="0"/>
              <a:t>contacts a suspicious IP address </a:t>
            </a:r>
          </a:p>
          <a:p>
            <a:r>
              <a:rPr lang="en-GB" dirty="0"/>
              <a:t>The EDR system detects this behaviour and alerts security staff.</a:t>
            </a:r>
          </a:p>
          <a:p>
            <a:r>
              <a:rPr lang="en-GB" dirty="0"/>
              <a:t>Some EDR solutions can automatically isolate the device.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Popular EDR Tools</a:t>
            </a:r>
          </a:p>
          <a:p>
            <a:r>
              <a:rPr lang="en-GB" dirty="0"/>
              <a:t>CrowdStrike Falcon </a:t>
            </a:r>
          </a:p>
          <a:p>
            <a:r>
              <a:rPr lang="en-GB" dirty="0"/>
              <a:t>Microsoft Defender for Endpoint </a:t>
            </a:r>
          </a:p>
          <a:p>
            <a:r>
              <a:rPr lang="en-GB" dirty="0" err="1"/>
              <a:t>SentinelOne</a:t>
            </a:r>
            <a:r>
              <a:rPr lang="en-GB" dirty="0"/>
              <a:t> </a:t>
            </a:r>
          </a:p>
          <a:p>
            <a:r>
              <a:rPr lang="en-GB" dirty="0"/>
              <a:t>Sophos Intercept X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Simple Memory Aid</a:t>
            </a:r>
          </a:p>
          <a:p>
            <a:r>
              <a:rPr lang="en-GB" b="1" dirty="0"/>
              <a:t>EDR = Protects and monitors individual devices.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🟦 XDR</a:t>
            </a:r>
          </a:p>
          <a:p>
            <a:r>
              <a:rPr lang="en-GB" b="1" dirty="0"/>
              <a:t>Extended Detection and Response</a:t>
            </a:r>
          </a:p>
          <a:p>
            <a:r>
              <a:rPr lang="en-GB" b="1" dirty="0"/>
              <a:t>Simple Definition</a:t>
            </a:r>
          </a:p>
          <a:p>
            <a:r>
              <a:rPr lang="en-GB" dirty="0"/>
              <a:t>XDR combines security information from multiple sources into a single platform to provide broader threat detection and response.</a:t>
            </a:r>
          </a:p>
          <a:p>
            <a:r>
              <a:rPr lang="en-GB" dirty="0"/>
              <a:t>It extends beyond endpoints.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What XDR Monitors</a:t>
            </a:r>
          </a:p>
          <a:p>
            <a:r>
              <a:rPr lang="en-GB" dirty="0"/>
              <a:t>Endpoints </a:t>
            </a:r>
          </a:p>
          <a:p>
            <a:r>
              <a:rPr lang="en-GB" dirty="0"/>
              <a:t>Email </a:t>
            </a:r>
          </a:p>
          <a:p>
            <a:r>
              <a:rPr lang="en-GB" dirty="0"/>
              <a:t>Cloud systems </a:t>
            </a:r>
          </a:p>
          <a:p>
            <a:r>
              <a:rPr lang="en-GB" dirty="0"/>
              <a:t>Networks </a:t>
            </a:r>
          </a:p>
          <a:p>
            <a:r>
              <a:rPr lang="en-GB" dirty="0"/>
              <a:t>User identities </a:t>
            </a:r>
          </a:p>
          <a:p>
            <a:r>
              <a:rPr lang="en-GB" dirty="0"/>
              <a:t>Applications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Example</a:t>
            </a:r>
          </a:p>
          <a:p>
            <a:r>
              <a:rPr lang="en-GB" dirty="0"/>
              <a:t>An attacker:</a:t>
            </a:r>
          </a:p>
          <a:p>
            <a:r>
              <a:rPr lang="en-GB" dirty="0"/>
              <a:t>Sends a phishing email </a:t>
            </a:r>
          </a:p>
          <a:p>
            <a:r>
              <a:rPr lang="en-GB" dirty="0"/>
              <a:t>Steals credentials </a:t>
            </a:r>
          </a:p>
          <a:p>
            <a:r>
              <a:rPr lang="en-GB" dirty="0"/>
              <a:t>Logs into Microsoft 365 </a:t>
            </a:r>
          </a:p>
          <a:p>
            <a:r>
              <a:rPr lang="en-GB" dirty="0"/>
              <a:t>Accesses cloud data </a:t>
            </a:r>
          </a:p>
          <a:p>
            <a:r>
              <a:rPr lang="en-GB" dirty="0"/>
              <a:t>An XDR platform can link all these events together and show the complete attack chain.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Popular XDR Tools</a:t>
            </a:r>
          </a:p>
          <a:p>
            <a:r>
              <a:rPr lang="en-GB" dirty="0"/>
              <a:t>Microsoft Defender XDR </a:t>
            </a:r>
          </a:p>
          <a:p>
            <a:r>
              <a:rPr lang="en-GB" dirty="0"/>
              <a:t>Palo Alto Cortex XDR </a:t>
            </a:r>
          </a:p>
          <a:p>
            <a:r>
              <a:rPr lang="en-GB" dirty="0"/>
              <a:t>Trend Micro Vision One </a:t>
            </a:r>
          </a:p>
          <a:p>
            <a:r>
              <a:rPr lang="en-GB" dirty="0" err="1"/>
              <a:t>SentinelOne</a:t>
            </a:r>
            <a:r>
              <a:rPr lang="en-GB" dirty="0"/>
              <a:t> Singularity XDR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Simple Memory Aid</a:t>
            </a:r>
          </a:p>
          <a:p>
            <a:r>
              <a:rPr lang="en-GB" b="1" dirty="0"/>
              <a:t>XDR = Connects everything together to detect attacks across the organisation.</a:t>
            </a:r>
            <a:endParaRPr lang="en-GB" dirty="0"/>
          </a:p>
          <a:p>
            <a:endParaRPr lang="en-GB" b="1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52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Important modern point: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Prevention alone is no longer sufficient.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Modern mindset: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Assume breach.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Can organisations realistically prevent every attack?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 complexity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insider threats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zero-day vulnerabilities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human error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SOME MAY SAY 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Challenge them: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“What about unknown threats or AI-generated attacks?”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08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Avoid excessive textbook detail.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Focus on: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organisational use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practical deployment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operational challenges </a:t>
            </a:r>
          </a:p>
          <a:p>
            <a:endParaRPr lang="en-GB" dirty="0"/>
          </a:p>
          <a:p>
            <a:pPr algn="just">
              <a:spcBef>
                <a:spcPts val="600"/>
              </a:spcBef>
            </a:pPr>
            <a:r>
              <a:rPr lang="en-US" altLang="en-US" dirty="0"/>
              <a:t>An intrusion occurs when an attacker attempts to gain entry into or disrupt the normal operations of an organization’s information systems.</a:t>
            </a:r>
          </a:p>
          <a:p>
            <a:pPr algn="just">
              <a:spcBef>
                <a:spcPts val="600"/>
              </a:spcBef>
            </a:pPr>
            <a:r>
              <a:rPr lang="en-US" altLang="en-US" dirty="0"/>
              <a:t>Intrusion prevention consists of activities that deter an intrusion.</a:t>
            </a:r>
          </a:p>
          <a:p>
            <a:pPr algn="just">
              <a:spcBef>
                <a:spcPts val="600"/>
              </a:spcBef>
            </a:pPr>
            <a:r>
              <a:rPr lang="en-US" altLang="en-US" dirty="0"/>
              <a:t>Intrusion detection consists of procedures and systems that identify system intrusions.</a:t>
            </a:r>
          </a:p>
          <a:p>
            <a:pPr algn="just">
              <a:spcBef>
                <a:spcPts val="600"/>
              </a:spcBef>
            </a:pPr>
            <a:r>
              <a:rPr lang="en-US" altLang="en-US" dirty="0"/>
              <a:t>Intrusion reaction encompasses actions an organization undertakes when intrusion event is detected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dirty="0"/>
              <a:t>Intrusion detection systems detect a violation of its configuration and activate alarm.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US" altLang="en-US" sz="2800" dirty="0"/>
              <a:t>Intrusion detection:</a:t>
            </a:r>
          </a:p>
          <a:p>
            <a:pPr lvl="1">
              <a:lnSpc>
                <a:spcPct val="110000"/>
              </a:lnSpc>
              <a:spcBef>
                <a:spcPts val="600"/>
              </a:spcBef>
            </a:pPr>
            <a:r>
              <a:rPr lang="en-US" altLang="en-US" sz="2600" dirty="0"/>
              <a:t>Primary purpose to identify and report an intrusion</a:t>
            </a:r>
          </a:p>
          <a:p>
            <a:pPr lvl="1">
              <a:lnSpc>
                <a:spcPct val="110000"/>
              </a:lnSpc>
              <a:spcBef>
                <a:spcPts val="600"/>
              </a:spcBef>
            </a:pPr>
            <a:r>
              <a:rPr lang="en-US" altLang="en-US" sz="2600" dirty="0"/>
              <a:t>Can quickly contain an attack and prevent/mitigate the loss or damage</a:t>
            </a:r>
          </a:p>
          <a:p>
            <a:pPr lvl="1">
              <a:lnSpc>
                <a:spcPct val="110000"/>
              </a:lnSpc>
              <a:spcBef>
                <a:spcPts val="600"/>
              </a:spcBef>
            </a:pPr>
            <a:r>
              <a:rPr lang="en-US" altLang="en-US" sz="2600" dirty="0"/>
              <a:t>Detect and deal with preambles to attacks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/>
          </a:p>
          <a:p>
            <a:endParaRPr lang="en-GB" dirty="0"/>
          </a:p>
          <a:p>
            <a:r>
              <a:rPr lang="en-US" altLang="en-US" dirty="0"/>
              <a:t>IDPS Terminology: </a:t>
            </a:r>
            <a:endParaRPr lang="en-GB" dirty="0"/>
          </a:p>
          <a:p>
            <a:pPr marL="171450" indent="-1714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en-US" sz="1200" dirty="0"/>
              <a:t>Alarm clustering and compaction</a:t>
            </a:r>
          </a:p>
          <a:p>
            <a:pPr marL="171450" indent="-1714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en-US" sz="1200" dirty="0"/>
              <a:t>Alarm filtering</a:t>
            </a:r>
          </a:p>
          <a:p>
            <a:pPr marL="171450" indent="-1714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en-US" sz="1200" dirty="0"/>
              <a:t>Alert/alarm</a:t>
            </a:r>
          </a:p>
          <a:p>
            <a:pPr marL="171450" indent="-1714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en-US" sz="1200" dirty="0"/>
              <a:t>Confidence value</a:t>
            </a:r>
          </a:p>
          <a:p>
            <a:pPr marL="171450" indent="-1714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en-US" sz="1200" dirty="0"/>
              <a:t>Evasion</a:t>
            </a:r>
          </a:p>
          <a:p>
            <a:pPr marL="171450" indent="-1714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en-US" sz="1200" dirty="0"/>
              <a:t>False attack stimulus </a:t>
            </a:r>
          </a:p>
          <a:p>
            <a:pPr marL="171450" indent="-1714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en-US" sz="1200" dirty="0"/>
              <a:t>False negative </a:t>
            </a:r>
          </a:p>
          <a:p>
            <a:pPr marL="171450" indent="-1714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en-US" sz="1200" dirty="0"/>
              <a:t>False positive</a:t>
            </a:r>
          </a:p>
          <a:p>
            <a:pPr marL="171450" indent="-1714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en-US" sz="1200" dirty="0"/>
              <a:t>Noise </a:t>
            </a:r>
          </a:p>
          <a:p>
            <a:pPr marL="171450" indent="-171450" fontAlgn="auto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dirty="0"/>
              <a:t>Site policy</a:t>
            </a:r>
          </a:p>
          <a:p>
            <a:pPr marL="171450" indent="-171450" fontAlgn="auto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dirty="0"/>
              <a:t>Site policy awareness</a:t>
            </a:r>
          </a:p>
          <a:p>
            <a:pPr marL="171450" indent="-171450" fontAlgn="auto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dirty="0"/>
              <a:t>True attack stimulus</a:t>
            </a:r>
          </a:p>
          <a:p>
            <a:pPr marL="171450" indent="-171450" fontAlgn="auto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dirty="0"/>
              <a:t>Tuning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Would you rather have an IDS or IPS protecting a hospital network?</a:t>
            </a:r>
          </a:p>
          <a:p>
            <a:endParaRPr lang="en-GB" dirty="0"/>
          </a:p>
          <a:p>
            <a:r>
              <a:rPr lang="en-GB" b="1" dirty="0"/>
              <a:t>Sample Answer</a:t>
            </a:r>
          </a:p>
          <a:p>
            <a:r>
              <a:rPr lang="en-GB" dirty="0"/>
              <a:t>Hospitals need both.</a:t>
            </a:r>
          </a:p>
          <a:p>
            <a:r>
              <a:rPr lang="en-GB" dirty="0"/>
              <a:t>IDS provides visibility while IPS can prevent attacks before they impact critical systems.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4230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VERY important workplace discussion.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Many SOC teams: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overwhelmed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understaffed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desensitised to alerts </a:t>
            </a: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Interactive Question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“Which is more dangerous: false positives or false negatives?”</a:t>
            </a:r>
          </a:p>
          <a:p>
            <a:endParaRPr lang="en-GB" dirty="0"/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False negatives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Most dangerous because: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real attack missed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attacker remains undetected </a:t>
            </a: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False positives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Still harmful because: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analyst burnout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ignored alerts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wasted resources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5237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are traditional antivirus products no longer enough?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Modern threats often:</a:t>
            </a:r>
          </a:p>
          <a:p>
            <a:r>
              <a:rPr lang="en-GB" dirty="0"/>
              <a:t>change rapidly </a:t>
            </a:r>
          </a:p>
          <a:p>
            <a:r>
              <a:rPr lang="en-GB" dirty="0"/>
              <a:t>use fileless techniques </a:t>
            </a:r>
          </a:p>
          <a:p>
            <a:r>
              <a:rPr lang="en-GB" dirty="0"/>
              <a:t>exploit legitimate tools </a:t>
            </a:r>
          </a:p>
          <a:p>
            <a:r>
              <a:rPr lang="en-GB" dirty="0"/>
              <a:t>making behavioural detection increasingly important.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6509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2589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Connect strongly to: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governance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staffing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operational maturity 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Can small organisations realistically operate a SOC?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MSSP outsourcing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cloud-based monitoring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hybrid approach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cost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staffing shortage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complexity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2608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organisations realistically monitor every security alert?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No.</a:t>
            </a:r>
          </a:p>
          <a:p>
            <a:r>
              <a:rPr lang="en-GB" dirty="0"/>
              <a:t>Prioritisation, automation and threat intelligence are necessary because alert volumes are often overwhelming.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7952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Important distinction: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Traditional monitoring: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waits for alerts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Threat hunting: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actively searches for compromise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Should organisations assume attackers are already inside?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5539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 threat hunting only useful for large organisations?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No.</a:t>
            </a:r>
          </a:p>
          <a:p>
            <a:r>
              <a:rPr lang="en-GB" dirty="0"/>
              <a:t>Even small organisations can perform basic threat hunting using:</a:t>
            </a:r>
          </a:p>
          <a:p>
            <a:r>
              <a:rPr lang="en-GB" dirty="0"/>
              <a:t>log reviews </a:t>
            </a:r>
          </a:p>
          <a:p>
            <a:r>
              <a:rPr lang="en-GB" dirty="0"/>
              <a:t>anomaly detection </a:t>
            </a:r>
          </a:p>
          <a:p>
            <a:r>
              <a:rPr lang="en-GB" dirty="0"/>
              <a:t>endpoint monitoring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5274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WannaCry videos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https://www.isc2.org/research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Very important: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Modern attackers try to: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blend into normal activity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evade signature detection </a:t>
            </a:r>
          </a:p>
          <a:p>
            <a:endParaRPr lang="en-GB" dirty="0"/>
          </a:p>
          <a:p>
            <a:r>
              <a:rPr lang="en-GB" b="1" dirty="0"/>
              <a:t>🔷 Fileless Malware</a:t>
            </a:r>
          </a:p>
          <a:p>
            <a:r>
              <a:rPr lang="en-GB" dirty="0"/>
              <a:t>Malware that operates in memory and uses legitimate system tools instead of installing malicious files on a device, making it harder to detect using traditional antivirus software.</a:t>
            </a:r>
          </a:p>
          <a:p>
            <a:r>
              <a:rPr lang="en-GB" b="1" dirty="0"/>
              <a:t>Example:</a:t>
            </a:r>
            <a:r>
              <a:rPr lang="en-GB" dirty="0"/>
              <a:t> Malware executed through PowerShell without saving files to disk.</a:t>
            </a:r>
          </a:p>
          <a:p>
            <a:endParaRPr lang="en-GB" dirty="0"/>
          </a:p>
          <a:p>
            <a:r>
              <a:rPr lang="en-GB" b="1" dirty="0"/>
              <a:t>🔷 Living-off-the-Land Techniques (</a:t>
            </a:r>
            <a:r>
              <a:rPr lang="en-GB" b="1" dirty="0" err="1"/>
              <a:t>LotL</a:t>
            </a:r>
            <a:r>
              <a:rPr lang="en-GB" b="1" dirty="0"/>
              <a:t>)</a:t>
            </a:r>
          </a:p>
          <a:p>
            <a:r>
              <a:rPr lang="en-GB" dirty="0"/>
              <a:t>Attackers abuse legitimate operating system tools and utilities already installed on a device to avoid detection and carry out malicious activities.</a:t>
            </a:r>
          </a:p>
          <a:p>
            <a:r>
              <a:rPr lang="en-GB" b="1" dirty="0"/>
              <a:t>Examples:</a:t>
            </a:r>
            <a:endParaRPr lang="en-GB" dirty="0"/>
          </a:p>
          <a:p>
            <a:r>
              <a:rPr lang="en-GB" dirty="0"/>
              <a:t>PowerShell </a:t>
            </a:r>
          </a:p>
          <a:p>
            <a:r>
              <a:rPr lang="en-GB" dirty="0"/>
              <a:t>Windows Management Instrumentation (WMI) </a:t>
            </a:r>
          </a:p>
          <a:p>
            <a:r>
              <a:rPr lang="en-GB" dirty="0" err="1"/>
              <a:t>PsExec</a:t>
            </a:r>
            <a:r>
              <a:rPr lang="en-GB" dirty="0"/>
              <a:t> </a:t>
            </a:r>
          </a:p>
          <a:p>
            <a:r>
              <a:rPr lang="en-GB" dirty="0"/>
              <a:t>Command Prompt (CMD) </a:t>
            </a:r>
          </a:p>
          <a:p>
            <a:endParaRPr lang="en-GB" dirty="0"/>
          </a:p>
          <a:p>
            <a:r>
              <a:rPr lang="en-GB" b="1" dirty="0"/>
              <a:t>🔷 PowerShell Abuse</a:t>
            </a:r>
          </a:p>
          <a:p>
            <a:r>
              <a:rPr lang="en-GB" dirty="0"/>
              <a:t>The misuse of Microsoft's PowerShell administration tool by attackers to execute commands, download malware, move laterally across networks, or maintain persistence.</a:t>
            </a:r>
          </a:p>
          <a:p>
            <a:r>
              <a:rPr lang="en-GB" b="1" dirty="0"/>
              <a:t>Why it is dangerous:</a:t>
            </a:r>
            <a:r>
              <a:rPr lang="en-GB" dirty="0"/>
              <a:t> PowerShell is trusted and commonly used by administrators, making malicious activity difficult to distinguish from legitimate activity.</a:t>
            </a:r>
          </a:p>
          <a:p>
            <a:endParaRPr lang="en-GB" dirty="0"/>
          </a:p>
          <a:p>
            <a:r>
              <a:rPr lang="en-GB" b="1" dirty="0"/>
              <a:t>🔷 Credential Theft</a:t>
            </a:r>
          </a:p>
          <a:p>
            <a:r>
              <a:rPr lang="en-GB" dirty="0"/>
              <a:t>The process of stealing usernames, passwords, authentication tokens, or other login credentials to gain unauthorised access to systems and data.</a:t>
            </a:r>
          </a:p>
          <a:p>
            <a:r>
              <a:rPr lang="en-GB" b="1" dirty="0"/>
              <a:t>Common methods:</a:t>
            </a:r>
            <a:endParaRPr lang="en-GB" dirty="0"/>
          </a:p>
          <a:p>
            <a:r>
              <a:rPr lang="en-GB" dirty="0"/>
              <a:t>Phishing </a:t>
            </a:r>
          </a:p>
          <a:p>
            <a:r>
              <a:rPr lang="en-GB" dirty="0"/>
              <a:t>Keylogging </a:t>
            </a:r>
          </a:p>
          <a:p>
            <a:r>
              <a:rPr lang="en-GB" dirty="0"/>
              <a:t>Credential stuffing </a:t>
            </a:r>
          </a:p>
          <a:p>
            <a:r>
              <a:rPr lang="en-GB" dirty="0"/>
              <a:t>Password spraying </a:t>
            </a:r>
          </a:p>
          <a:p>
            <a:endParaRPr lang="en-GB" dirty="0"/>
          </a:p>
          <a:p>
            <a:r>
              <a:rPr lang="en-GB" b="1" dirty="0"/>
              <a:t>🔷 Cloud Compromise</a:t>
            </a:r>
          </a:p>
          <a:p>
            <a:r>
              <a:rPr lang="en-GB" dirty="0"/>
              <a:t>The unauthorised access, misuse, or takeover of cloud services, applications, or data stored in cloud environments.</a:t>
            </a:r>
          </a:p>
          <a:p>
            <a:r>
              <a:rPr lang="en-GB" b="1" dirty="0"/>
              <a:t>Common causes:</a:t>
            </a:r>
            <a:endParaRPr lang="en-GB" dirty="0"/>
          </a:p>
          <a:p>
            <a:r>
              <a:rPr lang="en-GB" dirty="0"/>
              <a:t>Weak passwords </a:t>
            </a:r>
          </a:p>
          <a:p>
            <a:r>
              <a:rPr lang="en-GB" dirty="0"/>
              <a:t>Misconfigured cloud storage </a:t>
            </a:r>
          </a:p>
          <a:p>
            <a:r>
              <a:rPr lang="en-GB" dirty="0"/>
              <a:t>Stolen credentials </a:t>
            </a:r>
          </a:p>
          <a:p>
            <a:r>
              <a:rPr lang="en-GB" dirty="0"/>
              <a:t>Lack of Multi-Factor Authentication (MFA)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Security teams often struggle with:</a:t>
            </a:r>
          </a:p>
          <a:p>
            <a:r>
              <a:rPr lang="en-GB" b="1" dirty="0"/>
              <a:t>Alert Fatigue</a:t>
            </a:r>
          </a:p>
          <a:p>
            <a:r>
              <a:rPr lang="en-GB" dirty="0"/>
              <a:t>Too many alerts make it difficult to identify genuine incidents.</a:t>
            </a:r>
          </a:p>
          <a:p>
            <a:r>
              <a:rPr lang="en-GB" b="1" dirty="0"/>
              <a:t>Skills Shortage</a:t>
            </a:r>
          </a:p>
          <a:p>
            <a:r>
              <a:rPr lang="en-GB" dirty="0"/>
              <a:t>There is a global shortage of cybersecurity professionals.</a:t>
            </a:r>
          </a:p>
          <a:p>
            <a:r>
              <a:rPr lang="en-GB" b="1" dirty="0"/>
              <a:t>Cloud Visibility</a:t>
            </a:r>
          </a:p>
          <a:p>
            <a:r>
              <a:rPr lang="en-GB" dirty="0"/>
              <a:t>Monitoring cloud services is often more complex than monitoring on-premise systems.</a:t>
            </a:r>
          </a:p>
          <a:p>
            <a:r>
              <a:rPr lang="en-GB" b="1" dirty="0"/>
              <a:t>AI-Powered Attacks</a:t>
            </a:r>
          </a:p>
          <a:p>
            <a:r>
              <a:rPr lang="en-GB" dirty="0"/>
              <a:t>Attackers increasingly automate attacks using AI tools.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Which monitoring challenge will have the biggest impact over the next five years?</a:t>
            </a:r>
          </a:p>
          <a:p>
            <a:r>
              <a:rPr lang="en-GB" b="1" dirty="0"/>
              <a:t>Sample Lecturer Answer</a:t>
            </a:r>
          </a:p>
          <a:p>
            <a:r>
              <a:rPr lang="en-GB" dirty="0"/>
              <a:t>Many experts argue: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AI-powered attacks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workforce shortages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cloud complexity </a:t>
            </a:r>
          </a:p>
          <a:p>
            <a:r>
              <a:rPr lang="en-GB" dirty="0"/>
              <a:t>will dominate future security operations.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6531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Very important modernisation.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monitoring now combines: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logs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behaviour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endpoints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identity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network telemetry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🔷 SIEM (Security Information and Event Management)</a:t>
            </a:r>
          </a:p>
          <a:p>
            <a:r>
              <a:rPr lang="en-GB" dirty="0"/>
              <a:t>A security platform that collects, stores and analyses logs from multiple systems to detect suspicious activity and support investigations.</a:t>
            </a:r>
          </a:p>
          <a:p>
            <a:r>
              <a:rPr lang="en-GB" b="1" dirty="0"/>
              <a:t>Example:</a:t>
            </a:r>
            <a:r>
              <a:rPr lang="en-GB" dirty="0"/>
              <a:t> Microsoft Sentinel, Splunk, IBM </a:t>
            </a:r>
            <a:r>
              <a:rPr lang="en-GB" dirty="0" err="1"/>
              <a:t>QRadar</a:t>
            </a:r>
            <a:r>
              <a:rPr lang="en-GB" dirty="0"/>
              <a:t>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EDR (Endpoint Detection and Response)</a:t>
            </a:r>
          </a:p>
          <a:p>
            <a:r>
              <a:rPr lang="en-GB" dirty="0"/>
              <a:t>A security solution that monitors endpoint devices such as laptops, desktops and servers to detect, investigate and respond to cyber threats.</a:t>
            </a:r>
          </a:p>
          <a:p>
            <a:r>
              <a:rPr lang="en-GB" b="1" dirty="0"/>
              <a:t>Example:</a:t>
            </a:r>
            <a:r>
              <a:rPr lang="en-GB" dirty="0"/>
              <a:t> CrowdStrike Falcon, Microsoft Defender for Endpoint.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XDR (Extended Detection and Response)</a:t>
            </a:r>
          </a:p>
          <a:p>
            <a:r>
              <a:rPr lang="en-GB" dirty="0"/>
              <a:t>An advanced security platform that combines data from endpoints, networks, email, cloud services and identities to provide broader threat detection and response.</a:t>
            </a:r>
          </a:p>
          <a:p>
            <a:r>
              <a:rPr lang="en-GB" b="1" dirty="0"/>
              <a:t>Example:</a:t>
            </a:r>
            <a:r>
              <a:rPr lang="en-GB" dirty="0"/>
              <a:t> Microsoft Defender XDR, Palo Alto Cortex XDR.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UEBA (User and Entity Behaviour Analytics)</a:t>
            </a:r>
          </a:p>
          <a:p>
            <a:r>
              <a:rPr lang="en-GB" dirty="0"/>
              <a:t>A technology that uses analytics and machine learning to identify unusual user or device behaviour that may indicate a security threat.</a:t>
            </a:r>
          </a:p>
          <a:p>
            <a:r>
              <a:rPr lang="en-GB" b="1" dirty="0"/>
              <a:t>Example:</a:t>
            </a:r>
            <a:r>
              <a:rPr lang="en-GB" dirty="0"/>
              <a:t> Detecting an employee logging in at unusual times or downloading unusually large amounts of data.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Threat Intelligence Platforms</a:t>
            </a:r>
          </a:p>
          <a:p>
            <a:r>
              <a:rPr lang="en-GB" dirty="0"/>
              <a:t>Platforms that collect, analyse and share information about current cyber threats, attacker techniques and malicious indicators.</a:t>
            </a:r>
          </a:p>
          <a:p>
            <a:r>
              <a:rPr lang="en-GB" b="1" dirty="0"/>
              <a:t>Example:</a:t>
            </a:r>
            <a:r>
              <a:rPr lang="en-GB" dirty="0"/>
              <a:t> Recorded Future, MISP, </a:t>
            </a:r>
            <a:r>
              <a:rPr lang="en-GB" dirty="0" err="1"/>
              <a:t>Anomali</a:t>
            </a:r>
            <a:r>
              <a:rPr lang="en-GB" dirty="0"/>
              <a:t>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AI-Assisted Monitoring</a:t>
            </a:r>
          </a:p>
          <a:p>
            <a:r>
              <a:rPr lang="en-GB" dirty="0"/>
              <a:t>The use of Artificial Intelligence and Machine Learning to automatically analyse large volumes of security data, identify anomalies and prioritise potential threats.</a:t>
            </a:r>
          </a:p>
          <a:p>
            <a:r>
              <a:rPr lang="en-GB" b="1" dirty="0"/>
              <a:t>Benefits:</a:t>
            </a:r>
            <a:endParaRPr lang="en-GB" dirty="0"/>
          </a:p>
          <a:p>
            <a:r>
              <a:rPr lang="en-GB" dirty="0"/>
              <a:t>Faster detection </a:t>
            </a:r>
          </a:p>
          <a:p>
            <a:r>
              <a:rPr lang="en-GB" dirty="0"/>
              <a:t>Reduced alert fatigue </a:t>
            </a:r>
          </a:p>
          <a:p>
            <a:r>
              <a:rPr lang="en-GB" dirty="0"/>
              <a:t>Improved threat identification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Can AI replace security analysts?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speed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pattern recognition </a:t>
            </a: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human judgement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contextual understanding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ethical decisions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strategic thinking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3274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0580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en-GB" dirty="0"/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Q1 – What failed first?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Possible answers: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tuning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monitoring strategy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staffing shortages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alert overload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Q2 – Technical or governance failure?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Strong answer: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BOTH.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Technical: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ineffective monitoring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Governance: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inadequate staffing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processes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lack of escalation procedures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Q3 – Why ignore alerts?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alert fatigue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too many false positives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understaffed SOC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prioritisation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Q4 – Improvements?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Students may suggest: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SIEM tuning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behavioural analytics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better staffing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clearer escalation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Q5 – Could AI help?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prioritisation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anomaly detection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BUT: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 also generates errors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attackers use AI too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7497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“Can this scale?”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“Who reviews alerts?”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“How expensive is this?”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“Would leadership approve it?”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904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5813" indent="-303213"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8088" indent="-241300"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92275" indent="-242888"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4875" indent="-241300"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32075" indent="-2413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9275" indent="-2413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6475" indent="-2413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3675" indent="-2413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1833106-9737-4595-9ACB-992D25D38FC8}" type="slidenum">
              <a:rPr lang="en-US" altLang="en-US">
                <a:latin typeface="Times New Roman" panose="02020603050405020304" pitchFamily="18" charset="0"/>
              </a:rPr>
              <a:pPr eaLnBrk="1" hangingPunct="1"/>
              <a:t>21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054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class of powerful security tools that go beyond routine intrusion detection are known variously as honeypots,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honeynets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or padded cell systems.</a:t>
            </a:r>
          </a:p>
          <a:p>
            <a:endParaRPr lang="en-GB" altLang="en-US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Honeypots are outfitted with sensitive monitors and event loggers that detect attempts to access the system and collect information about the potential attacker’s activities.</a:t>
            </a:r>
            <a:endParaRPr lang="en-US" altLang="en-US" b="1" dirty="0">
              <a:latin typeface="Times New Roman" pitchFamily="18" charset="0"/>
            </a:endParaRPr>
          </a:p>
          <a:p>
            <a:pPr eaLnBrk="1" hangingPunct="1">
              <a:lnSpc>
                <a:spcPct val="128000"/>
              </a:lnSpc>
              <a:spcBef>
                <a:spcPts val="3000"/>
              </a:spcBef>
              <a:spcAft>
                <a:spcPts val="600"/>
              </a:spcAft>
              <a:defRPr/>
            </a:pPr>
            <a:endParaRPr lang="en-US" altLang="en-US" b="1" dirty="0">
              <a:latin typeface="Times New Roman" pitchFamily="18" charset="0"/>
            </a:endParaRPr>
          </a:p>
          <a:p>
            <a:pPr eaLnBrk="1" hangingPunct="1">
              <a:lnSpc>
                <a:spcPct val="128000"/>
              </a:lnSpc>
              <a:spcBef>
                <a:spcPts val="3000"/>
              </a:spcBef>
              <a:spcAft>
                <a:spcPts val="600"/>
              </a:spcAft>
              <a:defRPr/>
            </a:pPr>
            <a:r>
              <a:rPr lang="en-US" altLang="en-US" b="1" dirty="0">
                <a:latin typeface="Times New Roman" pitchFamily="18" charset="0"/>
              </a:rPr>
              <a:t>Padded Cell Systems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altLang="en-US" sz="1200" kern="0" dirty="0">
                <a:solidFill>
                  <a:srgbClr val="222222"/>
                </a:solidFill>
                <a:latin typeface="Arial"/>
              </a:rPr>
              <a:t>Padded cell system: protected honeypot that cannot be easily compromised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altLang="en-US" sz="1200" kern="0" dirty="0">
                <a:solidFill>
                  <a:srgbClr val="222222"/>
                </a:solidFill>
                <a:latin typeface="Arial"/>
              </a:rPr>
              <a:t>In addition to attracting attackers with tempting data, a padded cell operates in tandem with a traditional IDPS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altLang="en-US" sz="1200" kern="0" dirty="0">
                <a:solidFill>
                  <a:srgbClr val="222222"/>
                </a:solidFill>
                <a:latin typeface="Arial"/>
              </a:rPr>
              <a:t>When the IDPS detects attackers, padded cell system seamlessly transfers them to a special simulated environment where they can cause no harm—hence the name </a:t>
            </a:r>
            <a:r>
              <a:rPr lang="en-US" altLang="en-US" sz="1200" i="1" kern="0" dirty="0">
                <a:solidFill>
                  <a:srgbClr val="222222"/>
                </a:solidFill>
                <a:latin typeface="Arial"/>
              </a:rPr>
              <a:t>padded cell</a:t>
            </a:r>
            <a:endParaRPr lang="en-US" altLang="en-US" sz="1200" kern="0" dirty="0">
              <a:solidFill>
                <a:srgbClr val="222222"/>
              </a:solidFill>
              <a:latin typeface="Arial"/>
            </a:endParaRPr>
          </a:p>
          <a:p>
            <a:pPr eaLnBrk="1" hangingPunct="1">
              <a:defRPr/>
            </a:pPr>
            <a:endParaRPr lang="en-US" altLang="en-US" b="1" dirty="0">
              <a:latin typeface="Times New Roman" pitchFamily="18" charset="0"/>
            </a:endParaRPr>
          </a:p>
          <a:p>
            <a:pPr eaLnBrk="1" hangingPunct="1">
              <a:spcBef>
                <a:spcPts val="3000"/>
              </a:spcBef>
              <a:spcAft>
                <a:spcPts val="600"/>
              </a:spcAft>
              <a:defRPr/>
            </a:pPr>
            <a:r>
              <a:rPr lang="en-US" altLang="en-US" b="1" dirty="0">
                <a:latin typeface="Times New Roman" pitchFamily="18" charset="0"/>
              </a:rPr>
              <a:t>Honey Pots, Honey Nets, and Padded Cell Systems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altLang="en-US" sz="2600" kern="0" dirty="0">
                <a:solidFill>
                  <a:srgbClr val="222222"/>
                </a:solidFill>
                <a:latin typeface="Arial"/>
              </a:rPr>
              <a:t>Advantages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Attackers can be diverted to targets they cannot damage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Administrators have time to decide how to respond to attacker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Attackers’ actions can be easily and more extensively monitored, and records can be used to refine threat models and improve system protections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Honeypots may be effective at catching insiders who are snooping around a network</a:t>
            </a:r>
          </a:p>
          <a:p>
            <a:pPr eaLnBrk="1" hangingPunct="1">
              <a:defRPr/>
            </a:pPr>
            <a:endParaRPr lang="en-US" altLang="en-US" b="1" dirty="0">
              <a:latin typeface="Times New Roman" pitchFamily="18" charset="0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altLang="en-US" sz="2600" kern="0" dirty="0">
                <a:solidFill>
                  <a:srgbClr val="222222"/>
                </a:solidFill>
                <a:latin typeface="Arial"/>
              </a:rPr>
              <a:t>Disadvantages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Legal implications of using such devices are not well understood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Honeypots and padded cells have not yet been shown to be generally useful security technologies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An expert attacker, once diverted into a decoy system, may become angry and launch a more aggressive attack against an organization’s systems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Administrators and security managers need a high level of expertise to use these systems</a:t>
            </a:r>
          </a:p>
          <a:p>
            <a:pPr eaLnBrk="1" hangingPunct="1">
              <a:defRPr/>
            </a:pPr>
            <a:endParaRPr lang="en-US" altLang="en-US" b="1" dirty="0">
              <a:latin typeface="Times New Roman" pitchFamily="18" charset="0"/>
            </a:endParaRPr>
          </a:p>
          <a:p>
            <a:pPr eaLnBrk="1" hangingPunct="1">
              <a:defRPr/>
            </a:pPr>
            <a:endParaRPr lang="en-US" altLang="en-US" b="1" dirty="0">
              <a:latin typeface="Times New Roman" pitchFamily="18" charset="0"/>
            </a:endParaRPr>
          </a:p>
          <a:p>
            <a:pPr eaLnBrk="1" hangingPunct="1">
              <a:defRPr/>
            </a:pPr>
            <a:endParaRPr lang="en-US" altLang="en-US" b="1" dirty="0">
              <a:latin typeface="Times New Roman" pitchFamily="18" charset="0"/>
            </a:endParaRPr>
          </a:p>
          <a:p>
            <a:pPr eaLnBrk="1" hangingPunct="1">
              <a:defRPr/>
            </a:pPr>
            <a:endParaRPr lang="en-US" altLang="en-US" b="1" dirty="0">
              <a:latin typeface="Times New Roman" pitchFamily="18" charset="0"/>
            </a:endParaRPr>
          </a:p>
          <a:p>
            <a:pPr eaLnBrk="1" hangingPunct="1">
              <a:defRPr/>
            </a:pPr>
            <a:r>
              <a:rPr lang="en-US" altLang="en-US" b="1" dirty="0">
                <a:latin typeface="Times New Roman" pitchFamily="18" charset="0"/>
              </a:rPr>
              <a:t>Honeypots, Honeynets, and Padded Cell Systems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altLang="en-US" sz="2600" kern="0" dirty="0">
                <a:solidFill>
                  <a:srgbClr val="222222"/>
                </a:solidFill>
                <a:latin typeface="Arial"/>
              </a:rPr>
              <a:t>Honeypots: decoy systems designed to lure potential attackers away from critical systems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altLang="en-US" sz="2600" kern="0" dirty="0">
                <a:solidFill>
                  <a:srgbClr val="222222"/>
                </a:solidFill>
                <a:latin typeface="Arial"/>
              </a:rPr>
              <a:t>Honeynets: several honeypots connected together on a network segment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altLang="en-US" sz="2600" kern="0" dirty="0">
                <a:solidFill>
                  <a:srgbClr val="222222"/>
                </a:solidFill>
                <a:latin typeface="Arial"/>
              </a:rPr>
              <a:t>Honeypots designed to: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Divert attacker from accessing critical systems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Collect information about attacker’s activity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US" altLang="en-US" sz="2400" kern="0" dirty="0">
                <a:solidFill>
                  <a:srgbClr val="222222"/>
                </a:solidFill>
                <a:latin typeface="Arial"/>
              </a:rPr>
              <a:t>Encourage attacker to stay on system long enough for administrators to document event and perhaps respond</a:t>
            </a:r>
          </a:p>
        </p:txBody>
      </p:sp>
    </p:spTree>
    <p:extLst>
      <p:ext uri="{BB962C8B-B14F-4D97-AF65-F5344CB8AC3E}">
        <p14:creationId xmlns:p14="http://schemas.microsoft.com/office/powerpoint/2010/main" val="36641112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Discuss: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deception environments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attacker intelligence gathering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ethical/legal implications  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“Should organisations intentionally deceive attackers?”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9321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140B38-7735-FB2C-DC11-935053F266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B74BD3-A98B-9AD3-1750-D35320DD7D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0C6C24-A614-DADE-D1E1-005912A218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0418AB-BEDF-AE36-A2D6-AB54FFC440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4528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AA797-51DF-CC29-3277-D053A69D3B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242433-1302-B72C-C1EE-050B785EA2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128F4A-5A4B-5240-8285-0DEA9E3129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Research your Role; this will help with your response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355D54-0F39-EED5-8C30-BE688DC665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2778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44708-C995-E3B0-C052-9992139E2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AD5591-F30E-0579-A73B-DBA1EE94D2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92DD51-FA80-06BD-D38C-81E7D57E46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531A8-9050-B588-46B5-14EC633D08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8271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55B995-40DF-1D34-1E0A-BA356A29E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11BAA9-BA57-4E69-E661-0F4D8D9CB4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6B32F9-FA8C-2931-C7A8-7360400986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Meeting called by the Executive Board</a:t>
            </a:r>
          </a:p>
          <a:p>
            <a:endParaRPr lang="en-GB" b="1" dirty="0"/>
          </a:p>
          <a:p>
            <a:r>
              <a:rPr lang="en-GB" b="1" dirty="0"/>
              <a:t>The Twist </a:t>
            </a:r>
          </a:p>
          <a:p>
            <a:r>
              <a:rPr lang="en-GB" dirty="0"/>
              <a:t>After 15–20 minutes say: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New Intelligence Arrives</a:t>
            </a:r>
          </a:p>
          <a:p>
            <a:r>
              <a:rPr lang="en-GB" dirty="0"/>
              <a:t>The SOC discovers:</a:t>
            </a:r>
          </a:p>
          <a:p>
            <a:r>
              <a:rPr lang="en-GB" dirty="0"/>
              <a:t>A system believed to be a production server is actually a honeypot.</a:t>
            </a:r>
          </a:p>
          <a:p>
            <a:r>
              <a:rPr lang="en-GB" dirty="0"/>
              <a:t>The attacker has spent two days interacting with it.</a:t>
            </a:r>
          </a:p>
          <a:p>
            <a:endParaRPr lang="en-GB" dirty="0"/>
          </a:p>
          <a:p>
            <a:r>
              <a:rPr lang="en-GB" dirty="0"/>
              <a:t>The organisation now possesses:</a:t>
            </a:r>
          </a:p>
          <a:p>
            <a:r>
              <a:rPr lang="en-GB" dirty="0"/>
              <a:t>IP addresses </a:t>
            </a:r>
          </a:p>
          <a:p>
            <a:r>
              <a:rPr lang="en-GB" dirty="0"/>
              <a:t>malware samples </a:t>
            </a:r>
          </a:p>
          <a:p>
            <a:r>
              <a:rPr lang="en-GB" dirty="0"/>
              <a:t>attacker commands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Now ask:</a:t>
            </a:r>
          </a:p>
          <a:p>
            <a:r>
              <a:rPr lang="en-GB" b="1" dirty="0"/>
              <a:t>Does this change your recommendation?</a:t>
            </a:r>
          </a:p>
          <a:p>
            <a:r>
              <a:rPr lang="en-GB" dirty="0"/>
              <a:t>Groups must quickly reassess.</a:t>
            </a:r>
          </a:p>
          <a:p>
            <a:r>
              <a:rPr lang="en-GB" dirty="0"/>
              <a:t>This mirrors real-world incident response where new information changes decisions.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4627A1-0EEE-E98C-1B52-86AD13F562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10472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use modern breach examples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reference real incidents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evaluate operational maturity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NIST Cybersecurity Framework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MITRE ATT&amp;CK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ENISA threat landscape reports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IBM X-Force reports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Microsoft Security reports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UK NCSC guidance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9118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open discussion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workplace examples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differing opinions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82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22828"/>
          </a:xfrm>
        </p:spPr>
        <p:txBody>
          <a:bodyPr anchor="t">
            <a:noAutofit/>
          </a:bodyPr>
          <a:lstStyle>
            <a:lvl1pPr>
              <a:defRPr sz="36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/>
              <a:t>Add edition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114800" y="1320298"/>
            <a:ext cx="45720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4400" baseline="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/>
              <a:t>Chapter ##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2945395"/>
            <a:ext cx="3657600" cy="25146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8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/>
              <a:t>Chapter title</a:t>
            </a:r>
          </a:p>
        </p:txBody>
      </p:sp>
    </p:spTree>
    <p:extLst>
      <p:ext uri="{BB962C8B-B14F-4D97-AF65-F5344CB8AC3E}">
        <p14:creationId xmlns:p14="http://schemas.microsoft.com/office/powerpoint/2010/main" val="22904839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39091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364162"/>
              </a:buClr>
              <a:buSzPct val="100000"/>
              <a:defRPr/>
            </a:lvl1pPr>
            <a:lvl2pPr>
              <a:buClr>
                <a:srgbClr val="364162"/>
              </a:buClr>
              <a:defRPr/>
            </a:lvl2pPr>
            <a:lvl3pPr marL="1143000" indent="-228600">
              <a:buClr>
                <a:srgbClr val="364162"/>
              </a:buClr>
              <a:buFont typeface="Wingdings" pitchFamily="2" charset="2"/>
              <a:buChar char="§"/>
              <a:defRPr/>
            </a:lvl3pPr>
            <a:lvl4pPr marL="1600200" indent="-228600">
              <a:buClr>
                <a:srgbClr val="364162"/>
              </a:buClr>
              <a:buFont typeface="Courier New" pitchFamily="49" charset="0"/>
              <a:buChar char="o"/>
              <a:defRPr/>
            </a:lvl4pPr>
            <a:lvl5pPr>
              <a:buClr>
                <a:srgbClr val="364162"/>
              </a:buCl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4633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gure +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519169" y="357626"/>
            <a:ext cx="8032638" cy="1004011"/>
          </a:xfrm>
        </p:spPr>
        <p:txBody>
          <a:bodyPr>
            <a:normAutofit/>
          </a:bodyPr>
          <a:lstStyle>
            <a:lvl1pPr algn="ctr"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398407" y="1752600"/>
            <a:ext cx="8153400" cy="83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361725"/>
      </p:ext>
    </p:extLst>
  </p:cSld>
  <p:clrMapOvr>
    <a:masterClrMapping/>
  </p:clrMapOvr>
  <p:transition spd="slow"/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87022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type="title"/>
          </p:nvPr>
        </p:nvSpPr>
        <p:spPr>
          <a:xfrm>
            <a:off x="457200" y="27709"/>
            <a:ext cx="8229600" cy="1039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228600" y="1098531"/>
            <a:ext cx="8763000" cy="44640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38100"/>
            <a:ext cx="8915400" cy="104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6221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•"/>
        <a:defRPr sz="26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–"/>
        <a:defRPr sz="24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364162"/>
        </a:buClr>
        <a:buFont typeface="Wingdings" pitchFamily="2" charset="2"/>
        <a:buChar char="§"/>
        <a:defRPr sz="22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364162"/>
        </a:buClr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arlene.campbell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www.knowledgewithprofit.com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shorts/FQt3sGy-WSQ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shorts/x5prJoQAFtQ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shorts/iXzkQAtd5xc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shorts/Crfq6JhZgr4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/en-us/defender-xdr/" TargetMode="External"/><Relationship Id="rId3" Type="http://schemas.openxmlformats.org/officeDocument/2006/relationships/hyperlink" Target="https://www.microsoft.com/en-us/security/blog/" TargetMode="External"/><Relationship Id="rId7" Type="http://schemas.openxmlformats.org/officeDocument/2006/relationships/hyperlink" Target="https://www.isc2.org/research" TargetMode="External"/><Relationship Id="rId2" Type="http://schemas.openxmlformats.org/officeDocument/2006/relationships/hyperlink" Target="https://attack.mitr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isa.europa.eu/publications/enisa-threat-landscape-2024" TargetMode="External"/><Relationship Id="rId5" Type="http://schemas.openxmlformats.org/officeDocument/2006/relationships/hyperlink" Target="https://www.cisa.gov/news-events/cybersecurity-advisories" TargetMode="External"/><Relationship Id="rId4" Type="http://schemas.openxmlformats.org/officeDocument/2006/relationships/hyperlink" Target="https://www.ibm.com/x-for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2027"/>
            <a:ext cx="9144000" cy="1191376"/>
          </a:xfrm>
        </p:spPr>
        <p:txBody>
          <a:bodyPr/>
          <a:lstStyle/>
          <a:p>
            <a:r>
              <a:rPr lang="en-GB" b="1" dirty="0"/>
              <a:t>Security Monitoring, Intrusion Detection &amp; Threat Hunting</a:t>
            </a:r>
            <a:br>
              <a:rPr lang="en-US" dirty="0"/>
            </a:b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2980689" y="2438400"/>
            <a:ext cx="4343400" cy="731918"/>
          </a:xfrm>
        </p:spPr>
        <p:txBody>
          <a:bodyPr/>
          <a:lstStyle/>
          <a:p>
            <a:pPr algn="ctr"/>
            <a:r>
              <a:rPr lang="en-US" sz="4000" b="1" dirty="0"/>
              <a:t>Week 3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5"/>
          </p:nvPr>
        </p:nvSpPr>
        <p:spPr>
          <a:xfrm>
            <a:off x="2980688" y="4275217"/>
            <a:ext cx="5934711" cy="1191376"/>
          </a:xfrm>
        </p:spPr>
        <p:txBody>
          <a:bodyPr/>
          <a:lstStyle/>
          <a:p>
            <a:r>
              <a:rPr lang="en-GB" sz="2000" dirty="0"/>
              <a:t>Lecturer: Assoc. Prof. Carlene Campbell</a:t>
            </a:r>
          </a:p>
          <a:p>
            <a:r>
              <a:rPr lang="en-GB" sz="2000" dirty="0"/>
              <a:t>Email: </a:t>
            </a:r>
            <a:r>
              <a:rPr lang="en-GB" sz="2000" dirty="0">
                <a:hlinkClick r:id="rId3"/>
              </a:rPr>
              <a:t>carlene.campbell@uwtsd.ac.uk</a:t>
            </a:r>
            <a:endParaRPr lang="en-GB" sz="2000" dirty="0"/>
          </a:p>
          <a:p>
            <a:r>
              <a:rPr lang="en-GB" sz="2000" dirty="0"/>
              <a:t>Website: </a:t>
            </a:r>
            <a:r>
              <a:rPr lang="en-GB" sz="2000" dirty="0">
                <a:hlinkClick r:id="rId4"/>
              </a:rPr>
              <a:t>https://www.knowledgewithprofit.com/</a:t>
            </a:r>
            <a:r>
              <a:rPr lang="en-GB" sz="2000" dirty="0"/>
              <a:t>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28600" y="2057401"/>
            <a:ext cx="1828800" cy="2617924"/>
            <a:chOff x="152400" y="1828800"/>
            <a:chExt cx="1676400" cy="2354235"/>
          </a:xfrm>
        </p:grpSpPr>
        <p:pic>
          <p:nvPicPr>
            <p:cNvPr id="1026" name="Picture 2" descr="Book cover reads book name, title, edition number, and name of the author as follows: &quot;Information Security,&quot; &quot;Principles of Information Security,&quot; “Sixth Edition,&quot; and &quot;Michael E. Whitman&quot; and  &quot;Herbert J. Mattord.&quot; A photo on the cover page shows a screenshot with the close up view of digital coding.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67" y="1828800"/>
              <a:ext cx="1413497" cy="19944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52400" y="3813703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dirty="0"/>
                <a:t>Adapted Text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58524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 dirty="0">
                <a:solidFill>
                  <a:schemeClr val="tx1"/>
                </a:solidFill>
              </a:rPr>
              <a:t>Learning Objectives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990600"/>
            <a:ext cx="8763000" cy="4267200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GB" dirty="0"/>
              <a:t>Understand modern security monitoring concepts </a:t>
            </a:r>
          </a:p>
          <a:p>
            <a:pPr lvl="0" algn="just"/>
            <a:r>
              <a:rPr lang="en-GB" dirty="0"/>
              <a:t>Differentiate between IDS, IPS, SIEM, EDR, XDR, and SOC operations </a:t>
            </a:r>
          </a:p>
          <a:p>
            <a:pPr lvl="0" algn="just"/>
            <a:r>
              <a:rPr lang="en-GB" dirty="0"/>
              <a:t>Recognise the challenges of detecting modern cyber threats </a:t>
            </a:r>
          </a:p>
          <a:p>
            <a:pPr lvl="0" algn="just"/>
            <a:r>
              <a:rPr lang="en-GB" dirty="0"/>
              <a:t>Understand false positives and alert fatigue </a:t>
            </a:r>
          </a:p>
          <a:p>
            <a:pPr lvl="0" algn="just"/>
            <a:r>
              <a:rPr lang="en-GB" dirty="0"/>
              <a:t>Evaluate threat detection from governance and operational perspectives </a:t>
            </a:r>
          </a:p>
          <a:p>
            <a:pPr lvl="0" algn="just"/>
            <a:r>
              <a:rPr lang="en-GB" dirty="0"/>
              <a:t>Think critically about modern incident detection capabilities </a:t>
            </a:r>
          </a:p>
          <a:p>
            <a:pPr marL="0" indent="0">
              <a:spcBef>
                <a:spcPts val="600"/>
              </a:spcBef>
              <a:buNone/>
            </a:pP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36326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D9306-222B-3F42-A1FA-0F620523C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dirty="0"/>
              <a:t>PROPOSED SESSION FLOW</a:t>
            </a:r>
          </a:p>
        </p:txBody>
      </p: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03E94DBD-E752-0DD1-C4CE-EB025FAA5F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0657089"/>
              </p:ext>
            </p:extLst>
          </p:nvPr>
        </p:nvGraphicFramePr>
        <p:xfrm>
          <a:off x="228600" y="621083"/>
          <a:ext cx="8763000" cy="51787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529">
                  <a:extLst>
                    <a:ext uri="{9D8B030D-6E8A-4147-A177-3AD203B41FA5}">
                      <a16:colId xmlns:a16="http://schemas.microsoft.com/office/drawing/2014/main" val="2984748064"/>
                    </a:ext>
                  </a:extLst>
                </a:gridCol>
                <a:gridCol w="6357471">
                  <a:extLst>
                    <a:ext uri="{9D8B030D-6E8A-4147-A177-3AD203B41FA5}">
                      <a16:colId xmlns:a16="http://schemas.microsoft.com/office/drawing/2014/main" val="2972351909"/>
                    </a:ext>
                  </a:extLst>
                </a:gridCol>
              </a:tblGrid>
              <a:tr h="43278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Time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Activity Type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2532929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11:00–11:20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Cyber incident opening discussion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7690597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11:20–11:50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Strategic mini lecture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8581454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11:50–12:20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Interactive attack simulation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590249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12:20–12:30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Comfort break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9716744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12:30–1:00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Security operations discussion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0065842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2:00–2:30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Modern monitoring workshop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619966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2:30–3:15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Threat hunting exercise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96919506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3:15–3:25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Comfort break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8864708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3:25–4:15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/>
                        <a:t>The Suspicious Activity Investigation</a:t>
                      </a: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role play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2019209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4:15–4:305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Assignment integration &amp; </a:t>
                      </a:r>
                      <a:r>
                        <a:rPr lang="en-GB" sz="2000" dirty="0"/>
                        <a:t>Relevance to Data Security &amp; Compliance</a:t>
                      </a:r>
                      <a:endParaRPr lang="en-GB" sz="20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0596306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4:30–4:45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dirty="0"/>
                        <a:t>Future of Security Monitoring</a:t>
                      </a:r>
                      <a:endParaRPr lang="en-GB" sz="20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7296271"/>
                  </a:ext>
                </a:extLst>
              </a:tr>
              <a:tr h="3231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4:45–5:00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Final reflection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32354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429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4E6D8-31D1-D0AC-7F07-EA27B0C4D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624862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B4AF2-9CC2-7BA3-5E82-F0A8F5937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" y="533400"/>
            <a:ext cx="8829675" cy="2971800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2200" dirty="0"/>
              <a:t>IDS / IPS </a:t>
            </a:r>
          </a:p>
          <a:p>
            <a:pPr lvl="0"/>
            <a:r>
              <a:rPr lang="en-GB" sz="2200" dirty="0"/>
              <a:t>Threat detection </a:t>
            </a:r>
          </a:p>
          <a:p>
            <a:pPr lvl="0"/>
            <a:r>
              <a:rPr lang="en-GB" sz="2200" dirty="0"/>
              <a:t>SOC operations </a:t>
            </a:r>
          </a:p>
          <a:p>
            <a:pPr lvl="0"/>
            <a:r>
              <a:rPr lang="en-GB" sz="2200" dirty="0"/>
              <a:t>Threat hunting </a:t>
            </a:r>
          </a:p>
          <a:p>
            <a:pPr lvl="0"/>
            <a:r>
              <a:rPr lang="en-GB" sz="2200" dirty="0"/>
              <a:t>SIEM (Security Information and Event Management) / EDR (Endpoint Detection and Response) / XDR (Extended Detection and Response) </a:t>
            </a:r>
          </a:p>
          <a:p>
            <a:pPr lvl="0"/>
            <a:r>
              <a:rPr lang="en-GB" sz="2200" dirty="0"/>
              <a:t>Modern monitoring challenges 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89AA0B4-BE57-CEF8-E1E4-F303C4BD67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6747101"/>
              </p:ext>
            </p:extLst>
          </p:nvPr>
        </p:nvGraphicFramePr>
        <p:xfrm>
          <a:off x="81915" y="3733800"/>
          <a:ext cx="8945880" cy="1852612"/>
        </p:xfrm>
        <a:graphic>
          <a:graphicData uri="http://schemas.openxmlformats.org/drawingml/2006/table">
            <a:tbl>
              <a:tblPr/>
              <a:tblGrid>
                <a:gridCol w="1588852">
                  <a:extLst>
                    <a:ext uri="{9D8B030D-6E8A-4147-A177-3AD203B41FA5}">
                      <a16:colId xmlns:a16="http://schemas.microsoft.com/office/drawing/2014/main" val="549307305"/>
                    </a:ext>
                  </a:extLst>
                </a:gridCol>
                <a:gridCol w="3102361">
                  <a:extLst>
                    <a:ext uri="{9D8B030D-6E8A-4147-A177-3AD203B41FA5}">
                      <a16:colId xmlns:a16="http://schemas.microsoft.com/office/drawing/2014/main" val="476234762"/>
                    </a:ext>
                  </a:extLst>
                </a:gridCol>
                <a:gridCol w="4254667">
                  <a:extLst>
                    <a:ext uri="{9D8B030D-6E8A-4147-A177-3AD203B41FA5}">
                      <a16:colId xmlns:a16="http://schemas.microsoft.com/office/drawing/2014/main" val="1183372336"/>
                    </a:ext>
                  </a:extLst>
                </a:gridCol>
              </a:tblGrid>
              <a:tr h="241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Technology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Focus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Main Purpose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920456"/>
                  </a:ext>
                </a:extLst>
              </a:tr>
              <a:tr h="4233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SIEM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Logs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Collects and analyses security events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8113861"/>
                  </a:ext>
                </a:extLst>
              </a:tr>
              <a:tr h="4233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EDR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Endpoints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Detects and responds to threats on devices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3200687"/>
                  </a:ext>
                </a:extLst>
              </a:tr>
              <a:tr h="6048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XDR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Multiple security layers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Provides organisation-wide threat detection and response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4207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6886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887B-AF95-410B-946E-4D13B9148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/>
          </a:bodyPr>
          <a:lstStyle/>
          <a:p>
            <a:r>
              <a:rPr lang="en-GB" b="1" dirty="0"/>
              <a:t>Why Detection Matters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C8BC2-4D1D-746C-9E80-FF43B34A4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14400"/>
            <a:ext cx="8496300" cy="39624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Many organisations are breached for:</a:t>
            </a:r>
          </a:p>
          <a:p>
            <a:pPr lvl="0"/>
            <a:r>
              <a:rPr lang="en-GB" dirty="0"/>
              <a:t>days </a:t>
            </a:r>
          </a:p>
          <a:p>
            <a:pPr lvl="0"/>
            <a:r>
              <a:rPr lang="en-GB" dirty="0"/>
              <a:t>weeks </a:t>
            </a:r>
          </a:p>
          <a:p>
            <a:pPr lvl="0"/>
            <a:r>
              <a:rPr lang="en-GB" dirty="0"/>
              <a:t>months </a:t>
            </a:r>
          </a:p>
          <a:p>
            <a:r>
              <a:rPr lang="en-GB" dirty="0"/>
              <a:t>before detection.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Attackers frequently bypass perimeter defences.</a:t>
            </a:r>
          </a:p>
          <a:p>
            <a:r>
              <a:rPr lang="en-GB" dirty="0"/>
              <a:t>IDS and IPS provide visibility into:</a:t>
            </a:r>
          </a:p>
          <a:p>
            <a:pPr lvl="1"/>
            <a:r>
              <a:rPr lang="en-GB" dirty="0"/>
              <a:t>suspicious behaviour </a:t>
            </a:r>
          </a:p>
          <a:p>
            <a:pPr lvl="1"/>
            <a:r>
              <a:rPr lang="en-GB" dirty="0"/>
              <a:t>malware activity </a:t>
            </a:r>
          </a:p>
          <a:p>
            <a:pPr lvl="1"/>
            <a:r>
              <a:rPr lang="en-GB" dirty="0"/>
              <a:t>unauthorised access attempts </a:t>
            </a:r>
          </a:p>
          <a:p>
            <a:pPr lvl="1"/>
            <a:r>
              <a:rPr lang="en-GB" dirty="0"/>
              <a:t>policy violations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16324-928C-4942-17FD-A553C6BEA748}"/>
              </a:ext>
            </a:extLst>
          </p:cNvPr>
          <p:cNvSpPr txBox="1"/>
          <p:nvPr/>
        </p:nvSpPr>
        <p:spPr>
          <a:xfrm>
            <a:off x="381000" y="5095875"/>
            <a:ext cx="7696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organisations realistically prevent every attack?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4172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E0AC5-9C04-D684-9D11-9884B74AE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Autofit/>
          </a:bodyPr>
          <a:lstStyle/>
          <a:p>
            <a:r>
              <a:rPr lang="en-GB" sz="2400" b="1" dirty="0"/>
              <a:t>Intrusion Detection System (IDS) vs Intrusion Prevention System (IPS)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84ED9-51B3-B8B4-00DB-0DF50120D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838200"/>
            <a:ext cx="8945880" cy="3200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An IDS monitors network or system activity and alerts administrators when suspicious activity is detected.</a:t>
            </a:r>
          </a:p>
          <a:p>
            <a:r>
              <a:rPr lang="en-GB" dirty="0"/>
              <a:t>IDS solutions are passive and typically do not block attacks.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Snort </a:t>
            </a:r>
          </a:p>
          <a:p>
            <a:pPr lvl="1"/>
            <a:r>
              <a:rPr lang="en-GB" dirty="0"/>
              <a:t>Suricata </a:t>
            </a:r>
          </a:p>
          <a:p>
            <a:pPr lvl="1"/>
            <a:r>
              <a:rPr lang="en-GB" dirty="0"/>
              <a:t>Zeek</a:t>
            </a:r>
          </a:p>
          <a:p>
            <a:pPr marL="0" indent="0">
              <a:buNone/>
            </a:pPr>
            <a:r>
              <a:rPr lang="en-GB" dirty="0"/>
              <a:t>An IPS performs similar monitoring but can automatically block malicious activity.</a:t>
            </a:r>
          </a:p>
          <a:p>
            <a:r>
              <a:rPr lang="en-GB" dirty="0"/>
              <a:t>IPS solutions operate inline with network traffic and can actively prevent attacks.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Cisco Firepower </a:t>
            </a:r>
          </a:p>
          <a:p>
            <a:pPr lvl="1"/>
            <a:r>
              <a:rPr lang="en-GB" dirty="0"/>
              <a:t>Palo Alto Threat Prevention </a:t>
            </a:r>
          </a:p>
          <a:p>
            <a:pPr lvl="1"/>
            <a:r>
              <a:rPr lang="en-GB" dirty="0"/>
              <a:t>Fortinet IPS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B480289-98B7-5858-480E-89ED79AA91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92071"/>
              </p:ext>
            </p:extLst>
          </p:nvPr>
        </p:nvGraphicFramePr>
        <p:xfrm>
          <a:off x="457200" y="4038600"/>
          <a:ext cx="7696200" cy="16859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91794">
                  <a:extLst>
                    <a:ext uri="{9D8B030D-6E8A-4147-A177-3AD203B41FA5}">
                      <a16:colId xmlns:a16="http://schemas.microsoft.com/office/drawing/2014/main" val="364548986"/>
                    </a:ext>
                  </a:extLst>
                </a:gridCol>
                <a:gridCol w="4204406">
                  <a:extLst>
                    <a:ext uri="{9D8B030D-6E8A-4147-A177-3AD203B41FA5}">
                      <a16:colId xmlns:a16="http://schemas.microsoft.com/office/drawing/2014/main" val="1397425656"/>
                    </a:ext>
                  </a:extLst>
                </a:gridCol>
              </a:tblGrid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IDS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IPS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693597"/>
                  </a:ext>
                </a:extLst>
              </a:tr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</a:rPr>
                        <a:t>Detects attacks</a:t>
                      </a:r>
                      <a:endParaRPr lang="en-GB" sz="18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Detects and blocks attacks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7274397"/>
                  </a:ext>
                </a:extLst>
              </a:tr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</a:rPr>
                        <a:t>Passive monitoring</a:t>
                      </a:r>
                      <a:endParaRPr lang="en-GB" sz="18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Active protection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6556154"/>
                  </a:ext>
                </a:extLst>
              </a:tr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</a:rPr>
                        <a:t>Generates alerts</a:t>
                      </a:r>
                      <a:endParaRPr lang="en-GB" sz="18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Takes action automatically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18013"/>
                  </a:ext>
                </a:extLst>
              </a:tr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risk of disruption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Potential false positive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7361607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E39A8BB-D5D7-456B-4321-B50C6DF7A0B7}"/>
              </a:ext>
            </a:extLst>
          </p:cNvPr>
          <p:cNvSpPr txBox="1"/>
          <p:nvPr/>
        </p:nvSpPr>
        <p:spPr>
          <a:xfrm>
            <a:off x="0" y="6048435"/>
            <a:ext cx="90525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en-GB" sz="2000" dirty="0"/>
              <a:t>Would you rather have an IDS or IPS protecting a hospital network?</a:t>
            </a:r>
          </a:p>
        </p:txBody>
      </p:sp>
    </p:spTree>
    <p:extLst>
      <p:ext uri="{BB962C8B-B14F-4D97-AF65-F5344CB8AC3E}">
        <p14:creationId xmlns:p14="http://schemas.microsoft.com/office/powerpoint/2010/main" val="33926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2AACE-2870-B9DE-D8C7-E7F1C14D5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Alert Fatigue &amp; False Positives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47A0E-99CF-507C-FFE4-66679932F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19199"/>
            <a:ext cx="7239000" cy="33528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Using IDPS terminology concepts </a:t>
            </a:r>
          </a:p>
          <a:p>
            <a:pPr lvl="0"/>
            <a:r>
              <a:rPr lang="en-GB" dirty="0"/>
              <a:t>false positives </a:t>
            </a:r>
          </a:p>
          <a:p>
            <a:pPr lvl="0"/>
            <a:r>
              <a:rPr lang="en-GB" dirty="0"/>
              <a:t>false negatives </a:t>
            </a:r>
          </a:p>
          <a:p>
            <a:pPr lvl="0"/>
            <a:r>
              <a:rPr lang="en-GB" dirty="0"/>
              <a:t>tuning </a:t>
            </a:r>
          </a:p>
          <a:p>
            <a:pPr lvl="0"/>
            <a:r>
              <a:rPr lang="en-GB" dirty="0"/>
              <a:t>alert overload 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6ADBD3-0D7D-217D-78B6-95D66B27BA1B}"/>
              </a:ext>
            </a:extLst>
          </p:cNvPr>
          <p:cNvSpPr txBox="1"/>
          <p:nvPr/>
        </p:nvSpPr>
        <p:spPr>
          <a:xfrm>
            <a:off x="342900" y="4572000"/>
            <a:ext cx="8458200" cy="9677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Interactive Question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“Which is more dangerous: false positives or false negatives?”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471999-DBA0-DBE8-B0DE-32EE79432ED9}"/>
              </a:ext>
            </a:extLst>
          </p:cNvPr>
          <p:cNvSpPr txBox="1"/>
          <p:nvPr/>
        </p:nvSpPr>
        <p:spPr>
          <a:xfrm>
            <a:off x="4038600" y="2273300"/>
            <a:ext cx="48768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https://www.youtube.com/shorts/FQt3sGy-WSQ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130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1E0CF-0E8E-2737-2F11-80E6F94B1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/>
          <a:lstStyle/>
          <a:p>
            <a:r>
              <a:rPr lang="en-GB" dirty="0"/>
              <a:t>Threat Detection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B07B2-3933-979A-AF09-869E6095F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143000"/>
            <a:ext cx="8763000" cy="4191000"/>
          </a:xfrm>
        </p:spPr>
        <p:txBody>
          <a:bodyPr/>
          <a:lstStyle/>
          <a:p>
            <a:pPr algn="just"/>
            <a:r>
              <a:rPr lang="en-GB" dirty="0"/>
              <a:t>Threat detection is the process of identifying malicious activity within an organisation's environment.</a:t>
            </a:r>
          </a:p>
          <a:p>
            <a:r>
              <a:rPr lang="en-GB" dirty="0"/>
              <a:t>Threat detection aims to identify:</a:t>
            </a:r>
          </a:p>
          <a:p>
            <a:pPr lvl="1"/>
            <a:r>
              <a:rPr lang="en-GB" dirty="0"/>
              <a:t>malware </a:t>
            </a:r>
          </a:p>
          <a:p>
            <a:pPr lvl="1"/>
            <a:r>
              <a:rPr lang="en-GB" dirty="0"/>
              <a:t>ransomware </a:t>
            </a:r>
          </a:p>
          <a:p>
            <a:pPr lvl="1"/>
            <a:r>
              <a:rPr lang="en-GB" dirty="0"/>
              <a:t>insider threats </a:t>
            </a:r>
          </a:p>
          <a:p>
            <a:pPr lvl="1"/>
            <a:r>
              <a:rPr lang="en-GB" dirty="0"/>
              <a:t>suspicious behaviour </a:t>
            </a:r>
          </a:p>
          <a:p>
            <a:pPr lvl="1"/>
            <a:r>
              <a:rPr lang="en-GB" dirty="0"/>
              <a:t>unauthorised access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28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DB5F1-7029-40EA-3D48-2EEEA0013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dirty="0"/>
              <a:t>How Threat Detection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9C8F1-5597-3DBF-E093-3FC6A1E87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838200"/>
            <a:ext cx="8763000" cy="28956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Modern detection relies on:</a:t>
            </a:r>
          </a:p>
          <a:p>
            <a:r>
              <a:rPr lang="en-GB" b="1" dirty="0"/>
              <a:t>Signature-Based Detection</a:t>
            </a:r>
          </a:p>
          <a:p>
            <a:pPr lvl="1"/>
            <a:r>
              <a:rPr lang="en-GB" dirty="0"/>
              <a:t>Matches known attack patterns.</a:t>
            </a:r>
          </a:p>
          <a:p>
            <a:r>
              <a:rPr lang="en-GB" b="1" dirty="0"/>
              <a:t>Behaviour-Based Detection</a:t>
            </a:r>
          </a:p>
          <a:p>
            <a:pPr lvl="1"/>
            <a:r>
              <a:rPr lang="en-GB" dirty="0"/>
              <a:t>Identifies unusual activity.</a:t>
            </a:r>
          </a:p>
          <a:p>
            <a:r>
              <a:rPr lang="en-GB" b="1" dirty="0"/>
              <a:t>AI-Assisted Detection</a:t>
            </a:r>
          </a:p>
          <a:p>
            <a:pPr lvl="1"/>
            <a:r>
              <a:rPr lang="en-GB" dirty="0"/>
              <a:t>Uses machine learning to identify anomalies.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DFD959C-C0E9-70C0-8F32-12614360D1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569803"/>
              </p:ext>
            </p:extLst>
          </p:nvPr>
        </p:nvGraphicFramePr>
        <p:xfrm>
          <a:off x="55245" y="3657600"/>
          <a:ext cx="8763000" cy="1463040"/>
        </p:xfrm>
        <a:graphic>
          <a:graphicData uri="http://schemas.openxmlformats.org/drawingml/2006/table">
            <a:tbl>
              <a:tblPr/>
              <a:tblGrid>
                <a:gridCol w="2921000">
                  <a:extLst>
                    <a:ext uri="{9D8B030D-6E8A-4147-A177-3AD203B41FA5}">
                      <a16:colId xmlns:a16="http://schemas.microsoft.com/office/drawing/2014/main" val="2702423335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3925828945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228967896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Detection Method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Strength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Weakness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55794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Signature-Based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Accurate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Misses unknown threats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14105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Behaviour-Based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Detects new attacks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More false positives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50699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AI-Assisted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Learns patterns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Requires quality data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252060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9F02FBF-451C-F084-1638-2FA420A4458F}"/>
              </a:ext>
            </a:extLst>
          </p:cNvPr>
          <p:cNvSpPr txBox="1"/>
          <p:nvPr/>
        </p:nvSpPr>
        <p:spPr>
          <a:xfrm>
            <a:off x="685800" y="5257800"/>
            <a:ext cx="7869555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/>
              <a:t>Why are traditional antivirus products no longer enough?</a:t>
            </a:r>
          </a:p>
        </p:txBody>
      </p:sp>
    </p:spTree>
    <p:extLst>
      <p:ext uri="{BB962C8B-B14F-4D97-AF65-F5344CB8AC3E}">
        <p14:creationId xmlns:p14="http://schemas.microsoft.com/office/powerpoint/2010/main" val="297908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30676-BA05-E34F-6BD7-3444FEA87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1447800"/>
            <a:ext cx="9052560" cy="1039091"/>
          </a:xfrm>
        </p:spPr>
        <p:txBody>
          <a:bodyPr/>
          <a:lstStyle/>
          <a:p>
            <a:r>
              <a:rPr lang="en-GB" dirty="0"/>
              <a:t>Comfort Break (12:10 - 12:20)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EE4C0-9EFE-1652-8F72-894B2832C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733799"/>
            <a:ext cx="8763000" cy="18288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803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8E29B-7A86-1634-FEC7-892D48731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7082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SOC (Security Operations Centre)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E3801-34B4-8407-08AC-2B81FB27E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838201"/>
            <a:ext cx="8763000" cy="373380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dirty="0"/>
              <a:t>A SOC is a dedicated team responsible for monitoring, detecting, analysing and responding to cybersecurity incidents.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Core SOC Functions</a:t>
            </a:r>
          </a:p>
          <a:p>
            <a:r>
              <a:rPr lang="en-GB" dirty="0"/>
              <a:t>Monitoring security alerts </a:t>
            </a:r>
          </a:p>
          <a:p>
            <a:r>
              <a:rPr lang="en-GB" dirty="0"/>
              <a:t>Incident response </a:t>
            </a:r>
          </a:p>
          <a:p>
            <a:r>
              <a:rPr lang="en-GB" dirty="0"/>
              <a:t>Threat intelligence </a:t>
            </a:r>
          </a:p>
          <a:p>
            <a:r>
              <a:rPr lang="en-GB" dirty="0"/>
              <a:t>Vulnerability management </a:t>
            </a:r>
          </a:p>
          <a:p>
            <a:r>
              <a:rPr lang="en-GB" dirty="0"/>
              <a:t>Security reporting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A3B4C-C856-E842-EDFE-67994E1D5BD0}"/>
              </a:ext>
            </a:extLst>
          </p:cNvPr>
          <p:cNvSpPr txBox="1"/>
          <p:nvPr/>
        </p:nvSpPr>
        <p:spPr>
          <a:xfrm>
            <a:off x="533400" y="5224165"/>
            <a:ext cx="6934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small organisations realistically operate a SOC?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137A6C-93F3-8231-E179-574C53241FB5}"/>
              </a:ext>
            </a:extLst>
          </p:cNvPr>
          <p:cNvSpPr txBox="1"/>
          <p:nvPr/>
        </p:nvSpPr>
        <p:spPr>
          <a:xfrm>
            <a:off x="438150" y="4693592"/>
            <a:ext cx="70104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https://www.youtube.com/shorts/x5prJoQAFtQ</a:t>
            </a:r>
            <a:r>
              <a:rPr lang="en-GB" dirty="0"/>
              <a:t> </a:t>
            </a:r>
          </a:p>
        </p:txBody>
      </p:sp>
      <p:pic>
        <p:nvPicPr>
          <p:cNvPr id="6146" name="Picture 2" descr="What is Security Operations Center (SOC)? - ServiceNow">
            <a:extLst>
              <a:ext uri="{FF2B5EF4-FFF2-40B4-BE49-F238E27FC236}">
                <a16:creationId xmlns:a16="http://schemas.microsoft.com/office/drawing/2014/main" id="{30A50F53-745E-233D-33B7-84C0709C6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244" y="1633835"/>
            <a:ext cx="4058356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193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71456-8E34-1925-035C-5ADA6AD90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810491"/>
          </a:xfrm>
        </p:spPr>
        <p:txBody>
          <a:bodyPr/>
          <a:lstStyle/>
          <a:p>
            <a:r>
              <a:rPr lang="en-GB" dirty="0"/>
              <a:t>Typical SOC Roles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FC53D45-9154-DFE6-F703-CBE7277C4F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9428534"/>
              </p:ext>
            </p:extLst>
          </p:nvPr>
        </p:nvGraphicFramePr>
        <p:xfrm>
          <a:off x="190500" y="914400"/>
          <a:ext cx="8763000" cy="2194560"/>
        </p:xfrm>
        <a:graphic>
          <a:graphicData uri="http://schemas.openxmlformats.org/drawingml/2006/table">
            <a:tbl>
              <a:tblPr/>
              <a:tblGrid>
                <a:gridCol w="4305300">
                  <a:extLst>
                    <a:ext uri="{9D8B030D-6E8A-4147-A177-3AD203B41FA5}">
                      <a16:colId xmlns:a16="http://schemas.microsoft.com/office/drawing/2014/main" val="1090298448"/>
                    </a:ext>
                  </a:extLst>
                </a:gridCol>
                <a:gridCol w="4457700">
                  <a:extLst>
                    <a:ext uri="{9D8B030D-6E8A-4147-A177-3AD203B41FA5}">
                      <a16:colId xmlns:a16="http://schemas.microsoft.com/office/drawing/2014/main" val="5148213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Role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Responsibility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94730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SOC Analyst Level 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Alert triage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91630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SOC Analyst Level 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Investigation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19550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SOC Analyst Level 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Advanced analysis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42861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Incident Responder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Incident containment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03747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SOC Manager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Governance and reporting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080319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825C879-5068-000F-1FA5-B3299C00C7A5}"/>
              </a:ext>
            </a:extLst>
          </p:cNvPr>
          <p:cNvSpPr txBox="1"/>
          <p:nvPr/>
        </p:nvSpPr>
        <p:spPr>
          <a:xfrm>
            <a:off x="190500" y="3352800"/>
            <a:ext cx="4572000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Real-World Example</a:t>
            </a:r>
          </a:p>
          <a:p>
            <a:pPr>
              <a:buNone/>
            </a:pPr>
            <a:r>
              <a:rPr lang="en-GB" sz="2000" dirty="0"/>
              <a:t>A SOC may receive: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10,000+ alerts daily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only a small percentage are genuine incidents </a:t>
            </a:r>
          </a:p>
          <a:p>
            <a:pPr>
              <a:buNone/>
            </a:pPr>
            <a:r>
              <a:rPr lang="en-GB" sz="2000" dirty="0"/>
              <a:t>making triage essential.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422F72-3BDB-8E2D-5309-1E882FAE6883}"/>
              </a:ext>
            </a:extLst>
          </p:cNvPr>
          <p:cNvSpPr txBox="1"/>
          <p:nvPr/>
        </p:nvSpPr>
        <p:spPr>
          <a:xfrm>
            <a:off x="4572000" y="4114800"/>
            <a:ext cx="4381500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Can organisations realistically monitor every security alert?</a:t>
            </a:r>
          </a:p>
        </p:txBody>
      </p:sp>
    </p:spTree>
    <p:extLst>
      <p:ext uri="{BB962C8B-B14F-4D97-AF65-F5344CB8AC3E}">
        <p14:creationId xmlns:p14="http://schemas.microsoft.com/office/powerpoint/2010/main" val="194044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74DB-DBD2-7F01-F929-718A0736A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Threat Hunting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6FADA-A6C8-3BE3-B9CE-4A5C3BE79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3244869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Threat hunting is the proactive search for hidden threats that have bypassed traditional security controls.</a:t>
            </a:r>
          </a:p>
          <a:p>
            <a:pPr algn="just"/>
            <a:r>
              <a:rPr lang="en-GB" dirty="0"/>
              <a:t>Unlike traditional monitoring, threat hunting assumes attackers may already be present.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Threat hunting involves:</a:t>
            </a:r>
          </a:p>
          <a:p>
            <a:pPr lvl="0"/>
            <a:r>
              <a:rPr lang="en-GB" dirty="0"/>
              <a:t>proactively searching </a:t>
            </a:r>
          </a:p>
          <a:p>
            <a:pPr lvl="0"/>
            <a:r>
              <a:rPr lang="en-GB" dirty="0"/>
              <a:t>identifying anomalies </a:t>
            </a:r>
          </a:p>
          <a:p>
            <a:pPr lvl="0"/>
            <a:r>
              <a:rPr lang="en-GB" dirty="0"/>
              <a:t>looking for hidden attackers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2BC082-26D6-E60D-099A-955BD2EDDC5B}"/>
              </a:ext>
            </a:extLst>
          </p:cNvPr>
          <p:cNvSpPr txBox="1"/>
          <p:nvPr/>
        </p:nvSpPr>
        <p:spPr>
          <a:xfrm>
            <a:off x="45720" y="4648200"/>
            <a:ext cx="803148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 organisations assume attackers are already inside?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16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FE749-908E-2869-9986-847904230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810492"/>
          </a:xfrm>
        </p:spPr>
        <p:txBody>
          <a:bodyPr/>
          <a:lstStyle/>
          <a:p>
            <a:r>
              <a:rPr lang="en-GB" dirty="0"/>
              <a:t>Threat Hunting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0FD56-577B-232C-CA23-AF7EFAD46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838201"/>
            <a:ext cx="8763000" cy="2286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Develop a hypothesis</a:t>
            </a:r>
          </a:p>
          <a:p>
            <a:r>
              <a:rPr lang="en-US" dirty="0"/>
              <a:t>Collect data</a:t>
            </a:r>
          </a:p>
          <a:p>
            <a:r>
              <a:rPr lang="en-US" dirty="0"/>
              <a:t>Investigate anomalies</a:t>
            </a:r>
          </a:p>
          <a:p>
            <a:r>
              <a:rPr lang="en-US" dirty="0"/>
              <a:t>Identify threats</a:t>
            </a:r>
          </a:p>
          <a:p>
            <a:r>
              <a:rPr lang="en-US" dirty="0"/>
              <a:t>Remediate findings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A7193FA-DB62-EE14-5D75-A5BF34F5DB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8663317"/>
              </p:ext>
            </p:extLst>
          </p:nvPr>
        </p:nvGraphicFramePr>
        <p:xfrm>
          <a:off x="228600" y="3203173"/>
          <a:ext cx="8763000" cy="1493520"/>
        </p:xfrm>
        <a:graphic>
          <a:graphicData uri="http://schemas.openxmlformats.org/drawingml/2006/table">
            <a:tbl>
              <a:tblPr/>
              <a:tblGrid>
                <a:gridCol w="4381500">
                  <a:extLst>
                    <a:ext uri="{9D8B030D-6E8A-4147-A177-3AD203B41FA5}">
                      <a16:colId xmlns:a16="http://schemas.microsoft.com/office/drawing/2014/main" val="3592561127"/>
                    </a:ext>
                  </a:extLst>
                </a:gridCol>
                <a:gridCol w="4381500">
                  <a:extLst>
                    <a:ext uri="{9D8B030D-6E8A-4147-A177-3AD203B41FA5}">
                      <a16:colId xmlns:a16="http://schemas.microsoft.com/office/drawing/2014/main" val="358362215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Reactive Security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Threat Hunting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9075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Waits for alerts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Searches proactively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61706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Incident-driven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Intelligence-driven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09986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Responds to known threats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Looks for hidden threats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638307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416B051-A1C2-C3F3-2930-58E9E95B9790}"/>
              </a:ext>
            </a:extLst>
          </p:cNvPr>
          <p:cNvSpPr txBox="1"/>
          <p:nvPr/>
        </p:nvSpPr>
        <p:spPr>
          <a:xfrm>
            <a:off x="304800" y="4953000"/>
            <a:ext cx="8458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Is threat hunting only useful for large organisations?</a:t>
            </a:r>
          </a:p>
        </p:txBody>
      </p:sp>
    </p:spTree>
    <p:extLst>
      <p:ext uri="{BB962C8B-B14F-4D97-AF65-F5344CB8AC3E}">
        <p14:creationId xmlns:p14="http://schemas.microsoft.com/office/powerpoint/2010/main" val="303489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D98C5-2656-F4F3-92FB-7C6167C39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Ransomware Detection &amp; Modern Attacks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2BB1B-0361-103D-37AE-C9E04F896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" y="855643"/>
            <a:ext cx="4438650" cy="316450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Modern attacks use:</a:t>
            </a:r>
          </a:p>
          <a:p>
            <a:pPr lvl="0"/>
            <a:r>
              <a:rPr lang="en-GB" sz="2400" dirty="0"/>
              <a:t>fileless malware </a:t>
            </a:r>
          </a:p>
          <a:p>
            <a:pPr lvl="0"/>
            <a:r>
              <a:rPr lang="en-GB" sz="2400" dirty="0"/>
              <a:t>living-off-the-land techniques </a:t>
            </a:r>
          </a:p>
          <a:p>
            <a:pPr lvl="0"/>
            <a:r>
              <a:rPr lang="en-GB" sz="2400" dirty="0"/>
              <a:t>PowerShell abuse </a:t>
            </a:r>
          </a:p>
          <a:p>
            <a:pPr lvl="0"/>
            <a:r>
              <a:rPr lang="en-GB" sz="2400" dirty="0"/>
              <a:t>credential theft </a:t>
            </a:r>
          </a:p>
          <a:p>
            <a:pPr lvl="0"/>
            <a:r>
              <a:rPr lang="en-GB" sz="2400" dirty="0"/>
              <a:t>cloud compromise </a:t>
            </a:r>
          </a:p>
          <a:p>
            <a:pPr marL="0" indent="0" algn="just">
              <a:buNone/>
            </a:pPr>
            <a:r>
              <a:rPr lang="en-GB" sz="1200" dirty="0"/>
              <a:t>Modern attackers increasingly avoid traditional malware and instead exploit trusted tools, stolen credentials, and cloud environments to bypass security controls and remain undetected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48B1FE-7522-685B-5FBA-4270C99DD7E4}"/>
              </a:ext>
            </a:extLst>
          </p:cNvPr>
          <p:cNvSpPr txBox="1"/>
          <p:nvPr/>
        </p:nvSpPr>
        <p:spPr>
          <a:xfrm>
            <a:off x="2076450" y="4059184"/>
            <a:ext cx="5410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linkClick r:id="rId3"/>
              </a:rPr>
              <a:t>https://www.youtube.com/shorts/iXzkQAtd5xc</a:t>
            </a:r>
            <a:r>
              <a:rPr lang="en-GB" sz="200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C13061-0B9D-9006-CB2D-59296BFF2232}"/>
              </a:ext>
            </a:extLst>
          </p:cNvPr>
          <p:cNvSpPr txBox="1"/>
          <p:nvPr/>
        </p:nvSpPr>
        <p:spPr>
          <a:xfrm>
            <a:off x="2057400" y="4409869"/>
            <a:ext cx="54292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linkClick r:id="rId4"/>
              </a:rPr>
              <a:t>https://www.youtube.com/shorts/Crfq6JhZgr4</a:t>
            </a:r>
            <a:r>
              <a:rPr lang="en-GB" sz="2000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026F7E-E6B0-B8DF-F181-7ED3B26800C2}"/>
              </a:ext>
            </a:extLst>
          </p:cNvPr>
          <p:cNvSpPr txBox="1"/>
          <p:nvPr/>
        </p:nvSpPr>
        <p:spPr>
          <a:xfrm>
            <a:off x="4676775" y="794591"/>
            <a:ext cx="437388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Modern organisations face several monitoring challenges: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Alert fatigue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Skills shortages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Cloud complexity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Encrypted traffic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Insider threats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AI-driven attacks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80BBCCC-AA98-13ED-BB37-DD566F302E5B}"/>
              </a:ext>
            </a:extLst>
          </p:cNvPr>
          <p:cNvSpPr txBox="1"/>
          <p:nvPr/>
        </p:nvSpPr>
        <p:spPr>
          <a:xfrm>
            <a:off x="121920" y="4953000"/>
            <a:ext cx="88773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Which monitoring challenge will have the biggest impact over the next five years?</a:t>
            </a:r>
          </a:p>
        </p:txBody>
      </p:sp>
    </p:spTree>
    <p:extLst>
      <p:ext uri="{BB962C8B-B14F-4D97-AF65-F5344CB8AC3E}">
        <p14:creationId xmlns:p14="http://schemas.microsoft.com/office/powerpoint/2010/main" val="129638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9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8469-0157-719F-E878-F5D00DAEB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Modern Detection Technologies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D1AEE-E4A0-77E7-31B9-333CA2B67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762000"/>
            <a:ext cx="8534400" cy="3886201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2800" dirty="0"/>
              <a:t>SIEM </a:t>
            </a:r>
          </a:p>
          <a:p>
            <a:pPr lvl="0"/>
            <a:r>
              <a:rPr lang="en-GB" sz="2800" dirty="0"/>
              <a:t>EDR </a:t>
            </a:r>
          </a:p>
          <a:p>
            <a:pPr lvl="0"/>
            <a:r>
              <a:rPr lang="en-GB" sz="2800" dirty="0"/>
              <a:t>XDR </a:t>
            </a:r>
          </a:p>
          <a:p>
            <a:pPr lvl="0"/>
            <a:r>
              <a:rPr lang="en-GB" sz="2800" dirty="0"/>
              <a:t>UEBA </a:t>
            </a:r>
          </a:p>
          <a:p>
            <a:pPr lvl="0"/>
            <a:r>
              <a:rPr lang="en-GB" sz="2800" dirty="0"/>
              <a:t>Threat intelligence platforms </a:t>
            </a:r>
          </a:p>
          <a:p>
            <a:pPr lvl="0"/>
            <a:r>
              <a:rPr lang="en-GB" sz="2800" dirty="0"/>
              <a:t>AI-assisted monitoring </a:t>
            </a:r>
          </a:p>
          <a:p>
            <a:pPr marL="0" lvl="0" indent="0" algn="just">
              <a:buNone/>
            </a:pPr>
            <a:endParaRPr lang="en-GB" sz="2400" dirty="0"/>
          </a:p>
          <a:p>
            <a:pPr marL="0" lvl="0" indent="0" algn="just">
              <a:buNone/>
            </a:pPr>
            <a:r>
              <a:rPr lang="en-GB" sz="1900" dirty="0"/>
              <a:t>Modern security monitoring combines SIEM, EDR, XDR, UEBA, threat intelligence and AI to improve visibility, detect threats faster and support effective incident response.</a:t>
            </a:r>
            <a:endParaRPr lang="en-US" sz="17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75B63D-CFE4-39F0-00B8-1C2D0F34C4FD}"/>
              </a:ext>
            </a:extLst>
          </p:cNvPr>
          <p:cNvSpPr txBox="1"/>
          <p:nvPr/>
        </p:nvSpPr>
        <p:spPr>
          <a:xfrm>
            <a:off x="990600" y="4876800"/>
            <a:ext cx="45720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AI replace security analysts?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1786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35B8-C978-7916-BDA0-4AE6D7F89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23975"/>
            <a:ext cx="9052560" cy="1039091"/>
          </a:xfrm>
        </p:spPr>
        <p:txBody>
          <a:bodyPr/>
          <a:lstStyle/>
          <a:p>
            <a:r>
              <a:rPr lang="en-GB" dirty="0"/>
              <a:t>Lunch Break (1-2)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CB644-6A89-F588-0EE9-EA85A2D3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895600"/>
            <a:ext cx="8763000" cy="26670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0514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A32B6-F0B3-7C8A-1948-387ABC3C4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Interactive Case Study</a:t>
            </a:r>
            <a:br>
              <a:rPr lang="en-GB" dirty="0"/>
            </a:br>
            <a:r>
              <a:rPr lang="en-GB" sz="2700" b="1" dirty="0"/>
              <a:t>“</a:t>
            </a:r>
            <a:r>
              <a:rPr lang="en-GB" b="1" dirty="0"/>
              <a:t>The Alert Nobody Investigated</a:t>
            </a:r>
            <a:r>
              <a:rPr lang="en-GB" sz="2700" b="1" dirty="0"/>
              <a:t>”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436F6-4D71-D238-AC5F-E24DA9B8F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827" y="1066800"/>
            <a:ext cx="4343400" cy="46482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A company SIEM generated:</a:t>
            </a:r>
          </a:p>
          <a:p>
            <a:pPr lvl="0" algn="just"/>
            <a:r>
              <a:rPr lang="en-GB" dirty="0"/>
              <a:t>multiple login anomaly alerts </a:t>
            </a:r>
          </a:p>
          <a:p>
            <a:pPr lvl="0" algn="just"/>
            <a:r>
              <a:rPr lang="en-GB" dirty="0"/>
              <a:t>unusual PowerShell activity </a:t>
            </a:r>
          </a:p>
          <a:p>
            <a:pPr lvl="0" algn="just"/>
            <a:r>
              <a:rPr lang="en-GB" dirty="0"/>
              <a:t>suspicious outbound traffic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BUT:</a:t>
            </a:r>
          </a:p>
          <a:p>
            <a:pPr lvl="0" algn="just"/>
            <a:r>
              <a:rPr lang="en-GB" dirty="0"/>
              <a:t>analysts ignored alerts </a:t>
            </a:r>
          </a:p>
          <a:p>
            <a:pPr lvl="0" algn="just"/>
            <a:r>
              <a:rPr lang="en-GB" dirty="0"/>
              <a:t>false positives were common </a:t>
            </a:r>
          </a:p>
          <a:p>
            <a:pPr algn="just"/>
            <a:r>
              <a:rPr lang="en-GB" dirty="0"/>
              <a:t>attacker remained inside network for 3 weeks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Result:</a:t>
            </a:r>
          </a:p>
          <a:p>
            <a:pPr lvl="0" algn="just"/>
            <a:r>
              <a:rPr lang="en-GB" dirty="0"/>
              <a:t>ransomware deployment </a:t>
            </a:r>
          </a:p>
          <a:p>
            <a:pPr lvl="0" algn="just"/>
            <a:r>
              <a:rPr lang="en-GB" dirty="0"/>
              <a:t>major operational outage 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020DCC-E846-E0A9-A6FA-E9D5357AEE0D}"/>
              </a:ext>
            </a:extLst>
          </p:cNvPr>
          <p:cNvSpPr txBox="1">
            <a:spLocks/>
          </p:cNvSpPr>
          <p:nvPr/>
        </p:nvSpPr>
        <p:spPr>
          <a:xfrm>
            <a:off x="4701209" y="1497106"/>
            <a:ext cx="4343401" cy="4038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failed first?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Was this a technical failure or governance failure?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Why do analysts ignore alerts?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How could the organisation improve?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Could AI reduce this problem? </a:t>
            </a:r>
          </a:p>
        </p:txBody>
      </p:sp>
    </p:spTree>
    <p:extLst>
      <p:ext uri="{BB962C8B-B14F-4D97-AF65-F5344CB8AC3E}">
        <p14:creationId xmlns:p14="http://schemas.microsoft.com/office/powerpoint/2010/main" val="8438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1A440-8E64-FB24-F63C-44C14823B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rmAutofit/>
          </a:bodyPr>
          <a:lstStyle/>
          <a:p>
            <a:r>
              <a:rPr lang="en-GB" b="1" dirty="0"/>
              <a:t>Group Workshop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175D6-E330-FDC4-3816-5ABA1AEED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48871"/>
            <a:ext cx="4724400" cy="451373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“Build a Monitoring Strategy”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Scenario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medium-sized organisation:</a:t>
            </a:r>
          </a:p>
          <a:p>
            <a:pPr lvl="0"/>
            <a:r>
              <a:rPr lang="en-GB" dirty="0"/>
              <a:t>uses hybrid working </a:t>
            </a:r>
          </a:p>
          <a:p>
            <a:pPr lvl="0"/>
            <a:r>
              <a:rPr lang="en-GB" dirty="0"/>
              <a:t>cloud applications </a:t>
            </a:r>
          </a:p>
          <a:p>
            <a:pPr lvl="0"/>
            <a:r>
              <a:rPr lang="en-GB" dirty="0"/>
              <a:t>BYOD devices </a:t>
            </a:r>
          </a:p>
          <a:p>
            <a:pPr lvl="0"/>
            <a:r>
              <a:rPr lang="en-GB" dirty="0"/>
              <a:t>third-party vendors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BUT:</a:t>
            </a:r>
          </a:p>
          <a:p>
            <a:pPr lvl="0"/>
            <a:r>
              <a:rPr lang="en-GB" dirty="0"/>
              <a:t>limited security budget </a:t>
            </a:r>
          </a:p>
          <a:p>
            <a:r>
              <a:rPr lang="en-GB" dirty="0"/>
              <a:t>small IT team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57AF90-16D5-927E-3533-6168D09B3260}"/>
              </a:ext>
            </a:extLst>
          </p:cNvPr>
          <p:cNvSpPr txBox="1">
            <a:spLocks/>
          </p:cNvSpPr>
          <p:nvPr/>
        </p:nvSpPr>
        <p:spPr>
          <a:xfrm>
            <a:off x="5334000" y="1311265"/>
            <a:ext cx="3810000" cy="398894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b="1" dirty="0"/>
              <a:t>Task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Develop: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Top monitoring priorities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should be logged?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alerts matter most?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should be automated?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risks remain? </a:t>
            </a:r>
          </a:p>
          <a:p>
            <a:pPr fontAlgn="auto"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95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C37E2-A422-3E78-62A9-208209CAA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3248891"/>
          </a:xfrm>
        </p:spPr>
        <p:txBody>
          <a:bodyPr/>
          <a:lstStyle/>
          <a:p>
            <a:r>
              <a:rPr lang="en-GB" dirty="0"/>
              <a:t>Comfort Break (3:15 – 3:25)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0EF33-D313-1C05-DC04-1E417172E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4419599"/>
            <a:ext cx="8763000" cy="11430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1472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4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r>
              <a:rPr lang="en-US" altLang="en-US" dirty="0"/>
              <a:t>Honeypots, </a:t>
            </a:r>
            <a:r>
              <a:rPr lang="en-US" altLang="en-US" dirty="0" err="1"/>
              <a:t>Honeynets</a:t>
            </a:r>
            <a:r>
              <a:rPr lang="en-US" altLang="en-US" dirty="0"/>
              <a:t>, and Padded Cell Systems</a:t>
            </a:r>
          </a:p>
        </p:txBody>
      </p:sp>
      <p:sp>
        <p:nvSpPr>
          <p:cNvPr id="48131" name="Content Placeholder 5"/>
          <p:cNvSpPr>
            <a:spLocks noGrp="1" noChangeArrowheads="1"/>
          </p:cNvSpPr>
          <p:nvPr>
            <p:ph idx="1"/>
          </p:nvPr>
        </p:nvSpPr>
        <p:spPr>
          <a:xfrm>
            <a:off x="365124" y="1295400"/>
            <a:ext cx="8474076" cy="480060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US" altLang="en-US" dirty="0"/>
              <a:t>Honeypots: decoy systems designed to lure potential attackers away from critical systems</a:t>
            </a:r>
          </a:p>
          <a:p>
            <a:pPr>
              <a:spcBef>
                <a:spcPts val="600"/>
              </a:spcBef>
            </a:pPr>
            <a:r>
              <a:rPr lang="en-US" altLang="en-US" dirty="0" err="1"/>
              <a:t>Honeynets</a:t>
            </a:r>
            <a:r>
              <a:rPr lang="en-US" altLang="en-US" dirty="0"/>
              <a:t>: several honeypots connected together on a network segment</a:t>
            </a:r>
          </a:p>
          <a:p>
            <a:pPr>
              <a:spcBef>
                <a:spcPts val="600"/>
              </a:spcBef>
            </a:pPr>
            <a:r>
              <a:rPr lang="en-US" altLang="en-US" dirty="0"/>
              <a:t>Honeypots are designed to:</a:t>
            </a:r>
          </a:p>
          <a:p>
            <a:pPr lvl="1">
              <a:spcBef>
                <a:spcPts val="600"/>
              </a:spcBef>
            </a:pPr>
            <a:r>
              <a:rPr lang="en-US" altLang="en-US" dirty="0"/>
              <a:t>Divert an attacker from accessing critical systems</a:t>
            </a:r>
          </a:p>
          <a:p>
            <a:pPr lvl="1">
              <a:spcBef>
                <a:spcPts val="600"/>
              </a:spcBef>
            </a:pPr>
            <a:r>
              <a:rPr lang="en-US" altLang="en-US" dirty="0"/>
              <a:t>Collect information about the attacker’s activity</a:t>
            </a:r>
          </a:p>
          <a:p>
            <a:pPr lvl="1">
              <a:spcBef>
                <a:spcPts val="600"/>
              </a:spcBef>
            </a:pPr>
            <a:r>
              <a:rPr lang="en-US" altLang="en-US" dirty="0"/>
              <a:t>Encourage the attacker to stay on a system long enough for administrators to document the event and perhaps respond</a:t>
            </a:r>
          </a:p>
        </p:txBody>
      </p:sp>
    </p:spTree>
    <p:extLst>
      <p:ext uri="{BB962C8B-B14F-4D97-AF65-F5344CB8AC3E}">
        <p14:creationId xmlns:p14="http://schemas.microsoft.com/office/powerpoint/2010/main" val="35576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1A3D-5C77-7EE8-D938-1DF38C4D9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56" y="76200"/>
            <a:ext cx="9052560" cy="14962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Role Play</a:t>
            </a:r>
            <a:br>
              <a:rPr lang="en-GB" b="1" dirty="0"/>
            </a:br>
            <a:r>
              <a:rPr lang="en-GB" sz="3100" dirty="0"/>
              <a:t>Honeypots &amp; Deception Technologies</a:t>
            </a:r>
            <a:br>
              <a:rPr lang="en-GB" sz="3100" b="1" dirty="0"/>
            </a:br>
            <a:r>
              <a:rPr lang="en-GB" sz="3100" b="1" dirty="0"/>
              <a:t>"The Suspicious Activity Investigation"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8C630-D541-76BB-58BF-446B64676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828800"/>
            <a:ext cx="8763000" cy="3886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5-group model (SOC, Threat Hunters, Network Team, CISO Office, Board Risk Committee)</a:t>
            </a:r>
          </a:p>
          <a:p>
            <a:pPr marL="0" indent="0">
              <a:buNone/>
            </a:pPr>
            <a:endParaRPr lang="en-GB" sz="2800" dirty="0"/>
          </a:p>
          <a:p>
            <a:pPr marL="400050" lvl="1" indent="0">
              <a:buNone/>
            </a:pPr>
            <a:r>
              <a:rPr lang="en-GB" dirty="0"/>
              <a:t>Each student will pick a group name from the lecturer prepared list: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200" dirty="0"/>
              <a:t>Each group will have a different responsibility and work together to solve the given problem.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200" dirty="0"/>
              <a:t>Role Play Phase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1703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001C5-E2DF-1E7E-7D17-85B3C9A9A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12CAC-355A-3273-68AA-5CDF066BC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56" y="76201"/>
            <a:ext cx="9052560" cy="1219200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Role Play</a:t>
            </a:r>
            <a:br>
              <a:rPr lang="en-GB" sz="2800" b="1" dirty="0"/>
            </a:br>
            <a:r>
              <a:rPr lang="en-GB" sz="2400" dirty="0"/>
              <a:t>Honeypots &amp; Deception Technologies</a:t>
            </a:r>
            <a:br>
              <a:rPr lang="en-GB" sz="2400" b="1" dirty="0"/>
            </a:br>
            <a:r>
              <a:rPr lang="en-GB" sz="2400" b="1" dirty="0"/>
              <a:t>"The Suspicious Activity Investigation"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12EF9-1971-BFD8-FC8A-E1E88C63B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371600"/>
            <a:ext cx="8763000" cy="42672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/>
              <a:t>Scenario</a:t>
            </a:r>
          </a:p>
          <a:p>
            <a:pPr marL="0" indent="0">
              <a:buNone/>
            </a:pPr>
            <a:endParaRPr lang="en-GB" sz="6400" b="1" dirty="0"/>
          </a:p>
          <a:p>
            <a:pPr marL="0" indent="0">
              <a:buNone/>
            </a:pPr>
            <a:r>
              <a:rPr lang="en-GB" sz="7200" dirty="0"/>
              <a:t>Your organisation has detected unusual activity.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b="1" dirty="0"/>
              <a:t>The SOC has reported:</a:t>
            </a:r>
          </a:p>
          <a:p>
            <a:r>
              <a:rPr lang="en-GB" sz="6400" dirty="0"/>
              <a:t>Repeated network scanning </a:t>
            </a:r>
          </a:p>
          <a:p>
            <a:r>
              <a:rPr lang="en-GB" sz="6400" dirty="0"/>
              <a:t>Failed login attempts </a:t>
            </a:r>
          </a:p>
          <a:p>
            <a:r>
              <a:rPr lang="en-GB" sz="6400" dirty="0"/>
              <a:t>Unusual PowerShell activity </a:t>
            </a:r>
          </a:p>
          <a:p>
            <a:r>
              <a:rPr lang="en-GB" sz="6400" dirty="0"/>
              <a:t>Access to a server that should not normally be accessed </a:t>
            </a:r>
          </a:p>
          <a:p>
            <a:endParaRPr lang="en-GB" sz="6400" dirty="0"/>
          </a:p>
          <a:p>
            <a:pPr marL="0" indent="0">
              <a:buNone/>
            </a:pPr>
            <a:r>
              <a:rPr lang="en-GB" sz="6400" b="1" dirty="0"/>
              <a:t>The organisation is considering deploying:</a:t>
            </a:r>
          </a:p>
          <a:p>
            <a:r>
              <a:rPr lang="en-GB" sz="6400" dirty="0"/>
              <a:t>Honeypots </a:t>
            </a:r>
          </a:p>
          <a:p>
            <a:r>
              <a:rPr lang="en-GB" sz="6400" dirty="0"/>
              <a:t>Deception technologies </a:t>
            </a:r>
          </a:p>
          <a:p>
            <a:r>
              <a:rPr lang="en-GB" sz="6400" dirty="0"/>
              <a:t>Additional monitoring tools 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8000" b="1" dirty="0"/>
              <a:t>The CEO wants recommendations immediately.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2840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DD042C-F401-798F-BA7F-79E525B0DF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2AE1A-C9A1-1AF6-AC3D-A0CD6DF5B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426" y="0"/>
            <a:ext cx="9052560" cy="1143000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Role Play</a:t>
            </a:r>
            <a:br>
              <a:rPr lang="en-GB" sz="2800" b="1" dirty="0"/>
            </a:br>
            <a:r>
              <a:rPr lang="en-GB" sz="2400" dirty="0"/>
              <a:t>Honeypots &amp; Deception Technologies</a:t>
            </a:r>
            <a:br>
              <a:rPr lang="en-GB" sz="2400" b="1" dirty="0"/>
            </a:br>
            <a:r>
              <a:rPr lang="en-GB" sz="2400" b="1" dirty="0"/>
              <a:t>"The Suspicious Activity Investigation"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94007-9270-9848-E6C2-E6AD23F14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958" y="1219200"/>
            <a:ext cx="8763000" cy="6096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/>
              <a:t>Based on the given Scenario:</a:t>
            </a:r>
          </a:p>
          <a:p>
            <a:pPr marL="0" indent="0">
              <a:buNone/>
            </a:pPr>
            <a:r>
              <a:rPr lang="en-GB" sz="7200" dirty="0"/>
              <a:t>Each group will research and solve the assign problem in the table below:</a:t>
            </a:r>
          </a:p>
          <a:p>
            <a:pPr marL="0" indent="0">
              <a:buNone/>
            </a:pPr>
            <a:endParaRPr lang="en-GB" sz="6400" dirty="0"/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28A1A36-AE56-BFC2-E58D-C143589B85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196104"/>
              </p:ext>
            </p:extLst>
          </p:nvPr>
        </p:nvGraphicFramePr>
        <p:xfrm>
          <a:off x="0" y="1905000"/>
          <a:ext cx="9132916" cy="50387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3229">
                  <a:extLst>
                    <a:ext uri="{9D8B030D-6E8A-4147-A177-3AD203B41FA5}">
                      <a16:colId xmlns:a16="http://schemas.microsoft.com/office/drawing/2014/main" val="2024969838"/>
                    </a:ext>
                  </a:extLst>
                </a:gridCol>
                <a:gridCol w="2283229">
                  <a:extLst>
                    <a:ext uri="{9D8B030D-6E8A-4147-A177-3AD203B41FA5}">
                      <a16:colId xmlns:a16="http://schemas.microsoft.com/office/drawing/2014/main" val="517427780"/>
                    </a:ext>
                  </a:extLst>
                </a:gridCol>
                <a:gridCol w="2283229">
                  <a:extLst>
                    <a:ext uri="{9D8B030D-6E8A-4147-A177-3AD203B41FA5}">
                      <a16:colId xmlns:a16="http://schemas.microsoft.com/office/drawing/2014/main" val="1053868841"/>
                    </a:ext>
                  </a:extLst>
                </a:gridCol>
                <a:gridCol w="2283229">
                  <a:extLst>
                    <a:ext uri="{9D8B030D-6E8A-4147-A177-3AD203B41FA5}">
                      <a16:colId xmlns:a16="http://schemas.microsoft.com/office/drawing/2014/main" val="1807803472"/>
                    </a:ext>
                  </a:extLst>
                </a:gridCol>
              </a:tblGrid>
              <a:tr h="55823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Group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Group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Group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Group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848512"/>
                  </a:ext>
                </a:extLst>
              </a:tr>
              <a:tr h="4156570">
                <a:tc>
                  <a:txBody>
                    <a:bodyPr/>
                    <a:lstStyle/>
                    <a:p>
                      <a:r>
                        <a:rPr lang="en-GB" b="1" dirty="0"/>
                        <a:t>Security Operations Centre (SOC)</a:t>
                      </a:r>
                    </a:p>
                    <a:p>
                      <a:r>
                        <a:rPr lang="en-GB" dirty="0"/>
                        <a:t>Role: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Detect threats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Investigate alerts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Recommend technical actions </a:t>
                      </a:r>
                    </a:p>
                    <a:p>
                      <a:endParaRPr lang="en-GB" dirty="0"/>
                    </a:p>
                    <a:p>
                      <a:r>
                        <a:rPr lang="en-GB" b="1" dirty="0"/>
                        <a:t>Your information:</a:t>
                      </a:r>
                    </a:p>
                    <a:p>
                      <a:r>
                        <a:rPr lang="en-GB" dirty="0"/>
                        <a:t>The team had seen: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suspicious traffic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scanning activity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PowerShell alerts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Threat Hunting Team</a:t>
                      </a:r>
                    </a:p>
                    <a:p>
                      <a:r>
                        <a:rPr lang="en-GB" dirty="0"/>
                        <a:t>Role: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Investigate attacker behaviour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Recommend honeypots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Recommend deception technologies </a:t>
                      </a:r>
                    </a:p>
                    <a:p>
                      <a:endParaRPr lang="en-GB" dirty="0"/>
                    </a:p>
                    <a:p>
                      <a:r>
                        <a:rPr lang="en-GB" b="1" dirty="0"/>
                        <a:t>Your information:</a:t>
                      </a:r>
                    </a:p>
                    <a:p>
                      <a:r>
                        <a:rPr lang="en-GB" dirty="0"/>
                        <a:t>The team believe attackers may already be inside the network.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IT Operations Team</a:t>
                      </a:r>
                    </a:p>
                    <a:p>
                      <a:r>
                        <a:rPr lang="en-GB" dirty="0"/>
                        <a:t>Role: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Maintain business operations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Protect uptime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Manage infrastructure </a:t>
                      </a:r>
                    </a:p>
                    <a:p>
                      <a:endParaRPr lang="en-GB" dirty="0"/>
                    </a:p>
                    <a:p>
                      <a:r>
                        <a:rPr lang="en-GB" b="1" dirty="0"/>
                        <a:t>Your concern:</a:t>
                      </a:r>
                    </a:p>
                    <a:p>
                      <a:r>
                        <a:rPr lang="en-GB" dirty="0"/>
                        <a:t>The team worry honeypots may: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create complexity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increase maintenance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impact operations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Senior Management / Executive Board</a:t>
                      </a:r>
                    </a:p>
                    <a:p>
                      <a:r>
                        <a:rPr lang="en-GB" dirty="0"/>
                        <a:t>Role: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Make final decision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Consider costs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Consider risks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Consider compliance </a:t>
                      </a:r>
                    </a:p>
                    <a:p>
                      <a:endParaRPr lang="en-GB" dirty="0"/>
                    </a:p>
                    <a:p>
                      <a:r>
                        <a:rPr lang="en-GB" b="1" dirty="0"/>
                        <a:t>The board concern: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Budget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Business impact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Reputation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40596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79580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DFDA44-57B7-E08D-24D9-9A3ED5E12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DE238-BEB5-0F57-639D-C092760CC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56" y="76201"/>
            <a:ext cx="9052560" cy="1219200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Role Play</a:t>
            </a:r>
            <a:br>
              <a:rPr lang="en-GB" sz="2800" b="1" dirty="0"/>
            </a:br>
            <a:r>
              <a:rPr lang="en-GB" sz="2400" dirty="0"/>
              <a:t>Honeypots &amp; Deception Technologies</a:t>
            </a:r>
            <a:br>
              <a:rPr lang="en-GB" sz="2400" b="1" dirty="0"/>
            </a:br>
            <a:r>
              <a:rPr lang="en-GB" sz="2400" b="1" dirty="0"/>
              <a:t>"The Suspicious Activity Investigation"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9A1F7-A986-BCF7-7D98-8F0C5118E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828800"/>
            <a:ext cx="8763000" cy="3581400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9600" b="1" dirty="0"/>
              <a:t>Preparation Phase (15 Minutes) :</a:t>
            </a:r>
          </a:p>
          <a:p>
            <a:endParaRPr lang="en-GB" sz="7200" dirty="0"/>
          </a:p>
          <a:p>
            <a:pPr marL="0" indent="0">
              <a:buNone/>
            </a:pPr>
            <a:r>
              <a:rPr lang="en-GB" sz="7200" b="1" dirty="0"/>
              <a:t>Prepare:</a:t>
            </a:r>
          </a:p>
          <a:p>
            <a:pPr marL="809625" lvl="1" indent="-409575">
              <a:buFont typeface="+mj-lt"/>
              <a:buAutoNum type="arabicPeriod"/>
            </a:pPr>
            <a:r>
              <a:rPr lang="en-GB" sz="7000" dirty="0"/>
              <a:t>What do you think is happening?</a:t>
            </a:r>
          </a:p>
          <a:p>
            <a:pPr marL="809625" lvl="1" indent="-409575">
              <a:buFont typeface="+mj-lt"/>
              <a:buAutoNum type="arabicPeriod"/>
            </a:pPr>
            <a:r>
              <a:rPr lang="en-GB" sz="7000" dirty="0"/>
              <a:t>What evidence supports your view?</a:t>
            </a:r>
          </a:p>
          <a:p>
            <a:pPr marL="809625" lvl="1" indent="-409575">
              <a:buFont typeface="+mj-lt"/>
              <a:buAutoNum type="arabicPeriod"/>
            </a:pPr>
            <a:r>
              <a:rPr lang="en-GB" sz="7000" dirty="0"/>
              <a:t>What should the organisation do next?</a:t>
            </a:r>
          </a:p>
          <a:p>
            <a:pPr marL="809625" lvl="1" indent="-409575">
              <a:buFont typeface="+mj-lt"/>
              <a:buAutoNum type="arabicPeriod"/>
            </a:pPr>
            <a:r>
              <a:rPr lang="en-GB" sz="7000" dirty="0"/>
              <a:t>Should we deploy honeypots and deception technologies?</a:t>
            </a:r>
          </a:p>
          <a:p>
            <a:pPr marL="809625" lvl="1" indent="-409575">
              <a:buFont typeface="+mj-lt"/>
              <a:buAutoNum type="arabicPeriod"/>
            </a:pPr>
            <a:r>
              <a:rPr lang="en-GB" sz="7000" dirty="0"/>
              <a:t>What are the risks?</a:t>
            </a:r>
            <a:endParaRPr lang="en-GB" sz="6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5208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9D10C-81D5-9F5E-9F0F-D6B127F0A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B2377-F2CC-B552-1F13-531CD0AA3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56" y="76201"/>
            <a:ext cx="9052560" cy="1219200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Role Play</a:t>
            </a:r>
            <a:br>
              <a:rPr lang="en-GB" sz="2800" b="1" dirty="0"/>
            </a:br>
            <a:r>
              <a:rPr lang="en-GB" sz="2400" dirty="0"/>
              <a:t>Honeypots &amp; Deception Technologies</a:t>
            </a:r>
            <a:br>
              <a:rPr lang="en-GB" sz="2400" b="1" dirty="0"/>
            </a:br>
            <a:r>
              <a:rPr lang="en-GB" sz="2400" b="1" dirty="0"/>
              <a:t>"The Suspicious Activity Investigation"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5208A-ECFE-7C64-6C9A-4578A97CB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56" y="1295401"/>
            <a:ext cx="8763000" cy="144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Role Play Phase </a:t>
            </a:r>
            <a:endParaRPr lang="en-GB" sz="2400" dirty="0"/>
          </a:p>
          <a:p>
            <a:r>
              <a:rPr lang="en-GB" dirty="0"/>
              <a:t>Emergency Cybersecurity Meeting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9A84CA4-7654-77F5-E809-D6AC51959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0434061"/>
              </p:ext>
            </p:extLst>
          </p:nvPr>
        </p:nvGraphicFramePr>
        <p:xfrm>
          <a:off x="11083" y="2514601"/>
          <a:ext cx="9132917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5223">
                  <a:extLst>
                    <a:ext uri="{9D8B030D-6E8A-4147-A177-3AD203B41FA5}">
                      <a16:colId xmlns:a16="http://schemas.microsoft.com/office/drawing/2014/main" val="2024969838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517427780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105386884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807803472"/>
                    </a:ext>
                  </a:extLst>
                </a:gridCol>
                <a:gridCol w="1676400">
                  <a:extLst>
                    <a:ext uri="{9D8B030D-6E8A-4147-A177-3AD203B41FA5}">
                      <a16:colId xmlns:a16="http://schemas.microsoft.com/office/drawing/2014/main" val="2369649447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4016128909"/>
                    </a:ext>
                  </a:extLst>
                </a:gridCol>
                <a:gridCol w="1248294">
                  <a:extLst>
                    <a:ext uri="{9D8B030D-6E8A-4147-A177-3AD203B41FA5}">
                      <a16:colId xmlns:a16="http://schemas.microsoft.com/office/drawing/2014/main" val="2911696588"/>
                    </a:ext>
                  </a:extLst>
                </a:gridCol>
              </a:tblGrid>
              <a:tr h="26582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Stage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Stage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Stage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Stage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Stage 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Stage 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Stage 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848512"/>
                  </a:ext>
                </a:extLst>
              </a:tr>
              <a:tr h="2020174">
                <a:tc>
                  <a:txBody>
                    <a:bodyPr/>
                    <a:lstStyle/>
                    <a:p>
                      <a:r>
                        <a:rPr lang="en-GB" dirty="0"/>
                        <a:t>SOC Team presents findings.</a:t>
                      </a:r>
                    </a:p>
                    <a:p>
                      <a:r>
                        <a:rPr lang="en-GB" dirty="0"/>
                        <a:t>(3 mins)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Stage 2</a:t>
                      </a:r>
                    </a:p>
                    <a:p>
                      <a:r>
                        <a:rPr lang="en-GB" dirty="0"/>
                        <a:t>Threat Hunters respond.</a:t>
                      </a:r>
                    </a:p>
                    <a:p>
                      <a:r>
                        <a:rPr lang="en-GB" dirty="0"/>
                        <a:t>(3 mins)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Stage 3</a:t>
                      </a:r>
                    </a:p>
                    <a:p>
                      <a:r>
                        <a:rPr lang="en-GB" dirty="0"/>
                        <a:t>IT Operations raises concerns.</a:t>
                      </a:r>
                    </a:p>
                    <a:p>
                      <a:r>
                        <a:rPr lang="en-GB" dirty="0"/>
                        <a:t>(3 mins)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Stage 4</a:t>
                      </a:r>
                    </a:p>
                    <a:p>
                      <a:r>
                        <a:rPr lang="en-GB" dirty="0"/>
                        <a:t>Executive Board asks questions.</a:t>
                      </a:r>
                    </a:p>
                    <a:p>
                      <a:r>
                        <a:rPr lang="en-GB" dirty="0"/>
                        <a:t>(5 mins)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Stage 5</a:t>
                      </a:r>
                    </a:p>
                    <a:p>
                      <a:r>
                        <a:rPr lang="en-GB" dirty="0"/>
                        <a:t>Executive Board leaves room (or sits quietly).</a:t>
                      </a:r>
                    </a:p>
                    <a:p>
                      <a:r>
                        <a:rPr lang="en-GB" dirty="0"/>
                        <a:t>The other groups discuss and prepare recommendations.</a:t>
                      </a:r>
                    </a:p>
                    <a:p>
                      <a:r>
                        <a:rPr lang="en-GB" dirty="0"/>
                        <a:t>(5 mins)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Stage 6</a:t>
                      </a:r>
                    </a:p>
                    <a:p>
                      <a:r>
                        <a:rPr lang="en-GB" dirty="0"/>
                        <a:t>Executive Board returns.</a:t>
                      </a:r>
                    </a:p>
                    <a:p>
                      <a:r>
                        <a:rPr lang="en-GB" dirty="0"/>
                        <a:t>Each team gives final recommendations.</a:t>
                      </a:r>
                    </a:p>
                    <a:p>
                      <a:r>
                        <a:rPr lang="en-GB" dirty="0"/>
                        <a:t>(2 mins each)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Stage 7</a:t>
                      </a:r>
                    </a:p>
                    <a:p>
                      <a:r>
                        <a:rPr lang="en-GB" dirty="0"/>
                        <a:t>Executive Board makes final decision.</a:t>
                      </a:r>
                    </a:p>
                    <a:p>
                      <a:r>
                        <a:rPr lang="en-GB" dirty="0"/>
                        <a:t>(5 mins)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40596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18855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04536-57E3-53A0-ED48-0382BD073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Assignment Linkage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18D01-630F-A644-8F3C-82B86DBD7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This week strongly link to:</a:t>
            </a:r>
          </a:p>
          <a:p>
            <a:pPr lvl="0"/>
            <a:r>
              <a:rPr lang="en-GB" dirty="0"/>
              <a:t>governance </a:t>
            </a:r>
          </a:p>
          <a:p>
            <a:pPr lvl="0"/>
            <a:r>
              <a:rPr lang="en-GB" dirty="0"/>
              <a:t>monitoring strategy </a:t>
            </a:r>
          </a:p>
          <a:p>
            <a:pPr lvl="0"/>
            <a:r>
              <a:rPr lang="en-GB" dirty="0"/>
              <a:t>risk management </a:t>
            </a:r>
          </a:p>
          <a:p>
            <a:pPr lvl="0"/>
            <a:r>
              <a:rPr lang="en-GB" dirty="0"/>
              <a:t>Zero Trust </a:t>
            </a:r>
          </a:p>
          <a:p>
            <a:pPr lvl="0"/>
            <a:r>
              <a:rPr lang="en-GB" dirty="0"/>
              <a:t>incident readiness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Start:</a:t>
            </a:r>
          </a:p>
          <a:p>
            <a:pPr lvl="0"/>
            <a:r>
              <a:rPr lang="en-GB" dirty="0"/>
              <a:t>collecting references </a:t>
            </a:r>
          </a:p>
          <a:p>
            <a:pPr lvl="0"/>
            <a:r>
              <a:rPr lang="en-GB" dirty="0"/>
              <a:t>identifying case studies </a:t>
            </a:r>
          </a:p>
          <a:p>
            <a:pPr marL="0" lv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376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A481-72C5-AA88-23E2-CB2834D0E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to Data Security &amp;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2CACA-71D5-B235-AA47-7B91C95B3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7302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How Week 3 contents Supports Data Security &amp; Compliance?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9ABD2E8-6E91-5014-35B0-484F023019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3271750"/>
              </p:ext>
            </p:extLst>
          </p:nvPr>
        </p:nvGraphicFramePr>
        <p:xfrm>
          <a:off x="228600" y="2057400"/>
          <a:ext cx="8763000" cy="33527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0750">
                  <a:extLst>
                    <a:ext uri="{9D8B030D-6E8A-4147-A177-3AD203B41FA5}">
                      <a16:colId xmlns:a16="http://schemas.microsoft.com/office/drawing/2014/main" val="3600821950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3400994051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1692267226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2280914971"/>
                    </a:ext>
                  </a:extLst>
                </a:gridCol>
              </a:tblGrid>
              <a:tr h="863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Security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Compliance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Business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Key Takeaway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735014"/>
                  </a:ext>
                </a:extLst>
              </a:tr>
              <a:tr h="2489417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</a:rPr>
                        <a:t>Monitoring, IDS/IPS, SIEM and threat hunting help identify attacks before they cause significant damage.</a:t>
                      </a:r>
                      <a:endParaRPr lang="en-GB" sz="18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Many frameworks require logging, monitoring, auditing and incident detection capabilities.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Early detection reduces breach costs, downtime and reputational damage.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Data security is not just about prevention; organisations must also detect and respond to threats quickly.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03236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3224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D3A5D-1379-F2B0-12C0-F1376D063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Future of Security Monitoring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84FDC-150D-78A5-5297-4AB14A72D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644434"/>
            <a:ext cx="5135880" cy="290821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AI-driven SOCs </a:t>
            </a:r>
          </a:p>
          <a:p>
            <a:pPr lvl="0"/>
            <a:r>
              <a:rPr lang="en-GB" dirty="0"/>
              <a:t>autonomous detection </a:t>
            </a:r>
          </a:p>
          <a:p>
            <a:pPr lvl="0"/>
            <a:r>
              <a:rPr lang="en-GB" dirty="0"/>
              <a:t>behavioural analytics </a:t>
            </a:r>
          </a:p>
          <a:p>
            <a:pPr lvl="0"/>
            <a:r>
              <a:rPr lang="en-GB" dirty="0"/>
              <a:t>predictive monitoring </a:t>
            </a:r>
          </a:p>
          <a:p>
            <a:pPr lvl="0"/>
            <a:r>
              <a:rPr lang="en-GB" dirty="0"/>
              <a:t>cyber deception </a:t>
            </a:r>
          </a:p>
          <a:p>
            <a:pPr lvl="0"/>
            <a:r>
              <a:rPr lang="en-GB" dirty="0"/>
              <a:t>cloud-native monitoring 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00C0A6-A859-B763-E0DB-4BC76A04C18F}"/>
              </a:ext>
            </a:extLst>
          </p:cNvPr>
          <p:cNvSpPr txBox="1"/>
          <p:nvPr/>
        </p:nvSpPr>
        <p:spPr>
          <a:xfrm>
            <a:off x="76200" y="3733800"/>
            <a:ext cx="8991600" cy="9677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Discussion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dirty="0"/>
              <a:t>Will future cyber defence become fully automated?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182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8959B-CA3E-D842-17CB-5FD50FCEA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D79D0-D790-188A-10D2-62638B464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" y="1371600"/>
            <a:ext cx="8763000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is the biggest weakness in modern cyber detection today?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Use:</a:t>
            </a:r>
          </a:p>
          <a:p>
            <a:pPr lvl="0"/>
            <a:r>
              <a:rPr lang="en-GB" dirty="0"/>
              <a:t>workplace examples </a:t>
            </a:r>
          </a:p>
          <a:p>
            <a:pPr lvl="0"/>
            <a:r>
              <a:rPr lang="en-GB" dirty="0"/>
              <a:t>disagreement </a:t>
            </a:r>
          </a:p>
          <a:p>
            <a:pPr lvl="0"/>
            <a:r>
              <a:rPr lang="en-GB" dirty="0"/>
              <a:t>sector comparisons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5722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4A27-3235-5117-08F6-8D4D7429A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99150-9F3C-CD73-7C24-0FC0DA163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600861"/>
            <a:ext cx="4686300" cy="4809339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MITRE ATT&amp;CK Framework</a:t>
            </a:r>
            <a:endParaRPr lang="en-GB" dirty="0"/>
          </a:p>
          <a:p>
            <a:r>
              <a:rPr lang="en-GB" dirty="0"/>
              <a:t>Excellent threat behaviour reference.</a:t>
            </a:r>
          </a:p>
          <a:p>
            <a:r>
              <a:rPr lang="en-GB" u="sng" dirty="0">
                <a:hlinkClick r:id="rId2"/>
              </a:rPr>
              <a:t>MITRE ATT&amp;CK Framework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Microsoft Security Blog</a:t>
            </a:r>
            <a:endParaRPr lang="en-GB" dirty="0"/>
          </a:p>
          <a:p>
            <a:r>
              <a:rPr lang="en-GB" dirty="0"/>
              <a:t>Excellent modern attack examples.</a:t>
            </a:r>
          </a:p>
          <a:p>
            <a:r>
              <a:rPr lang="en-GB" u="sng" dirty="0">
                <a:hlinkClick r:id="rId3"/>
              </a:rPr>
              <a:t>Microsoft Security Blog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IBM X-Force Threat Intelligence</a:t>
            </a:r>
            <a:endParaRPr lang="en-GB" dirty="0"/>
          </a:p>
          <a:p>
            <a:r>
              <a:rPr lang="en-GB" u="sng" dirty="0">
                <a:hlinkClick r:id="rId4"/>
              </a:rPr>
              <a:t>IBM X-Force Threat Intelligence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CISA Cybersecurity Alerts</a:t>
            </a:r>
            <a:endParaRPr lang="en-GB" dirty="0"/>
          </a:p>
          <a:p>
            <a:r>
              <a:rPr lang="en-GB" u="sng" dirty="0">
                <a:hlinkClick r:id="rId5"/>
              </a:rPr>
              <a:t>CISA Cybersecurity Alerts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ENISA Threat Landscape Reports</a:t>
            </a:r>
            <a:endParaRPr lang="en-GB" dirty="0"/>
          </a:p>
          <a:p>
            <a:r>
              <a:rPr lang="en-GB" u="sng" dirty="0">
                <a:hlinkClick r:id="rId6"/>
              </a:rPr>
              <a:t>ENISA Threat Landscape Reports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C9E8B4-C024-C084-18FB-39F24A0F3ED2}"/>
              </a:ext>
            </a:extLst>
          </p:cNvPr>
          <p:cNvSpPr txBox="1"/>
          <p:nvPr/>
        </p:nvSpPr>
        <p:spPr>
          <a:xfrm>
            <a:off x="4553552" y="977710"/>
            <a:ext cx="4572000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/>
              <a:t>Current workforce shortage statistics:</a:t>
            </a:r>
          </a:p>
          <a:p>
            <a:pPr>
              <a:buNone/>
            </a:pPr>
            <a:r>
              <a:rPr lang="en-GB" sz="2000" dirty="0">
                <a:hlinkClick r:id="rId7"/>
              </a:rPr>
              <a:t>ISC2 Cybersecurity Workforce Study</a:t>
            </a:r>
            <a:endParaRPr lang="en-GB" sz="2000" dirty="0"/>
          </a:p>
          <a:p>
            <a:pPr>
              <a:buNone/>
            </a:pPr>
            <a:endParaRPr lang="en-GB" sz="2000" dirty="0"/>
          </a:p>
          <a:p>
            <a:r>
              <a:rPr lang="en-GB" sz="2000" dirty="0"/>
              <a:t>Microsoft XDR Architecture</a:t>
            </a:r>
          </a:p>
          <a:p>
            <a:r>
              <a:rPr lang="en-GB" sz="2000" dirty="0">
                <a:hlinkClick r:id="rId8"/>
              </a:rPr>
              <a:t>Microsoft Defender XDR Overview</a:t>
            </a:r>
            <a:r>
              <a:rPr lang="en-GB" sz="2000" dirty="0"/>
              <a:t> 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490694"/>
      </p:ext>
    </p:extLst>
  </p:cSld>
  <p:clrMapOvr>
    <a:masterClrMapping/>
  </p:clrMapOvr>
</p:sld>
</file>

<file path=ppt/theme/theme1.xml><?xml version="1.0" encoding="utf-8"?>
<a:theme xmlns:a="http://schemas.openxmlformats.org/drawingml/2006/main" name="1_Sampl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Russell_4e_ch03</Template>
  <TotalTime>7170</TotalTime>
  <Words>3973</Words>
  <Application>Microsoft Office PowerPoint</Application>
  <PresentationFormat>On-screen Show (4:3)</PresentationFormat>
  <Paragraphs>939</Paragraphs>
  <Slides>31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Courier New</vt:lpstr>
      <vt:lpstr>Times New Roman</vt:lpstr>
      <vt:lpstr>Wingdings</vt:lpstr>
      <vt:lpstr>1_Sample</vt:lpstr>
      <vt:lpstr>Security Monitoring, Intrusion Detection &amp; Threat Hunting </vt:lpstr>
      <vt:lpstr>Learning Objectives</vt:lpstr>
      <vt:lpstr>PROPOSED SESSION FLOW</vt:lpstr>
      <vt:lpstr>Overview</vt:lpstr>
      <vt:lpstr>Why Detection Matters</vt:lpstr>
      <vt:lpstr>Intrusion Detection System (IDS) vs Intrusion Prevention System (IPS)</vt:lpstr>
      <vt:lpstr>Alert Fatigue &amp; False Positives</vt:lpstr>
      <vt:lpstr>Threat Detection</vt:lpstr>
      <vt:lpstr>How Threat Detection Works</vt:lpstr>
      <vt:lpstr>Comfort Break (12:10 - 12:20)</vt:lpstr>
      <vt:lpstr>SOC (Security Operations Centre) </vt:lpstr>
      <vt:lpstr>Typical SOC Roles</vt:lpstr>
      <vt:lpstr>Threat Hunting </vt:lpstr>
      <vt:lpstr>Threat Hunting Process</vt:lpstr>
      <vt:lpstr>Ransomware Detection &amp; Modern Attacks </vt:lpstr>
      <vt:lpstr>Modern Detection Technologies</vt:lpstr>
      <vt:lpstr>Lunch Break (1-2)</vt:lpstr>
      <vt:lpstr>Interactive Case Study “The Alert Nobody Investigated”</vt:lpstr>
      <vt:lpstr>Group Workshop Activity</vt:lpstr>
      <vt:lpstr>Comfort Break (3:15 – 3:25)</vt:lpstr>
      <vt:lpstr>Honeypots, Honeynets, and Padded Cell Systems</vt:lpstr>
      <vt:lpstr>Role Play Honeypots &amp; Deception Technologies "The Suspicious Activity Investigation"</vt:lpstr>
      <vt:lpstr>Role Play Honeypots &amp; Deception Technologies "The Suspicious Activity Investigation"</vt:lpstr>
      <vt:lpstr>Role Play Honeypots &amp; Deception Technologies "The Suspicious Activity Investigation"</vt:lpstr>
      <vt:lpstr>Role Play Honeypots &amp; Deception Technologies "The Suspicious Activity Investigation"</vt:lpstr>
      <vt:lpstr>Role Play Honeypots &amp; Deception Technologies "The Suspicious Activity Investigation"</vt:lpstr>
      <vt:lpstr>Assignment Linkage</vt:lpstr>
      <vt:lpstr>Relevance to Data Security &amp; Compliance</vt:lpstr>
      <vt:lpstr>Future of Security Monitoring</vt:lpstr>
      <vt:lpstr>Reflection</vt:lpstr>
      <vt:lpstr>Reference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Information Security</dc:title>
  <dc:creator>Whitman</dc:creator>
  <cp:lastModifiedBy>Carlene Campbell</cp:lastModifiedBy>
  <cp:revision>352</cp:revision>
  <dcterms:created xsi:type="dcterms:W3CDTF">2008-12-13T17:52:47Z</dcterms:created>
  <dcterms:modified xsi:type="dcterms:W3CDTF">2026-06-05T00:30:39Z</dcterms:modified>
</cp:coreProperties>
</file>