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59" r:id="rId5"/>
    <p:sldId id="260" r:id="rId6"/>
    <p:sldId id="261" r:id="rId7"/>
    <p:sldId id="262" r:id="rId8"/>
    <p:sldId id="264" r:id="rId9"/>
    <p:sldId id="265" r:id="rId10"/>
    <p:sldId id="267" r:id="rId11"/>
    <p:sldId id="266" r:id="rId12"/>
    <p:sldId id="268" r:id="rId13"/>
    <p:sldId id="269" r:id="rId14"/>
    <p:sldId id="270"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5AB3905-8B4D-4E2C-9867-C7E1CB2BD863}" v="3396" dt="2020-10-13T07:37:52.5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3" d="100"/>
          <a:sy n="83" d="100"/>
        </p:scale>
        <p:origin x="48" y="22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152E56-9A0B-4797-A0F9-E978E3AA2403}" type="datetimeFigureOut">
              <a:rPr lang="en-GB"/>
              <a:t>13/10/2020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7231C6-1320-4FAF-9EF0-A31D141DF4DE}" type="slidenum">
              <a:rPr lang="en-GB"/>
              <a:t>‹#›</a:t>
            </a:fld>
            <a:endParaRPr lang="en-GB"/>
          </a:p>
        </p:txBody>
      </p:sp>
    </p:spTree>
    <p:extLst>
      <p:ext uri="{BB962C8B-B14F-4D97-AF65-F5344CB8AC3E}">
        <p14:creationId xmlns:p14="http://schemas.microsoft.com/office/powerpoint/2010/main" val="30293471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evoke anger the subject would scowl,</a:t>
            </a:r>
          </a:p>
          <a:p>
            <a:r>
              <a:rPr lang="en-US" dirty="0"/>
              <a:t>Sadness, they would frown</a:t>
            </a:r>
            <a:endParaRPr lang="en-GB" dirty="0"/>
          </a:p>
          <a:p>
            <a:r>
              <a:rPr lang="en-US" dirty="0"/>
              <a:t>This is called facial feedback hypothesis. Allegedly, contorting your face into a particular configuration causes the specific </a:t>
            </a:r>
            <a:r>
              <a:rPr lang="en-US"/>
              <a:t>physiological</a:t>
            </a:r>
            <a:r>
              <a:rPr lang="en-US" dirty="0"/>
              <a:t> changes associated with that emotion in your body.</a:t>
            </a:r>
            <a:endParaRPr lang="en-GB" dirty="0"/>
          </a:p>
          <a:p>
            <a:r>
              <a:rPr lang="en-US" dirty="0"/>
              <a:t>Knit your brows and pout for 10 seconds, how do you feel? Now smile broadly, do you feel happier?</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687231C6-1320-4FAF-9EF0-A31D141DF4DE}" type="slidenum">
              <a:rPr lang="en-GB"/>
              <a:t>5</a:t>
            </a:fld>
            <a:endParaRPr lang="en-GB"/>
          </a:p>
        </p:txBody>
      </p:sp>
    </p:spTree>
    <p:extLst>
      <p:ext uri="{BB962C8B-B14F-4D97-AF65-F5344CB8AC3E}">
        <p14:creationId xmlns:p14="http://schemas.microsoft.com/office/powerpoint/2010/main" val="32924096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Again, your asking the test subject to pose your face, and so, as a westerner, you might automatically know which emotion you are trying to reach.</a:t>
            </a:r>
          </a:p>
          <a:p>
            <a:r>
              <a:rPr lang="en-US"/>
              <a:t>This test was undertaken in Western Samoa and different results ensued.</a:t>
            </a:r>
            <a:endParaRPr lang="en-GB"/>
          </a:p>
          <a:p>
            <a:endParaRPr lang="en-US" dirty="0">
              <a:cs typeface="Calibri"/>
            </a:endParaRPr>
          </a:p>
        </p:txBody>
      </p:sp>
      <p:sp>
        <p:nvSpPr>
          <p:cNvPr id="4" name="Slide Number Placeholder 3"/>
          <p:cNvSpPr>
            <a:spLocks noGrp="1"/>
          </p:cNvSpPr>
          <p:nvPr>
            <p:ph type="sldNum" sz="quarter" idx="5"/>
          </p:nvPr>
        </p:nvSpPr>
        <p:spPr/>
        <p:txBody>
          <a:bodyPr/>
          <a:lstStyle/>
          <a:p>
            <a:fld id="{687231C6-1320-4FAF-9EF0-A31D141DF4DE}" type="slidenum">
              <a:rPr lang="en-GB"/>
              <a:t>6</a:t>
            </a:fld>
            <a:endParaRPr lang="en-GB"/>
          </a:p>
        </p:txBody>
      </p:sp>
    </p:spTree>
    <p:extLst>
      <p:ext uri="{BB962C8B-B14F-4D97-AF65-F5344CB8AC3E}">
        <p14:creationId xmlns:p14="http://schemas.microsoft.com/office/powerpoint/2010/main" val="13262740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Emotion is not a </a:t>
            </a:r>
            <a:r>
              <a:rPr lang="en-US" i="1" dirty="0"/>
              <a:t>thing</a:t>
            </a:r>
            <a:r>
              <a:rPr lang="en-US" dirty="0"/>
              <a:t> but a category of instances, and any emotion category has tremendous variety. </a:t>
            </a:r>
          </a:p>
          <a:p>
            <a:r>
              <a:rPr lang="en-US" dirty="0"/>
              <a:t>So anger might be quietly seething, or angry raging and shouting. What happens with the face, does the forehead furrow, or does it become a serene field., belying the rage under the surface.</a:t>
            </a:r>
            <a:endParaRPr lang="en-GB" dirty="0"/>
          </a:p>
          <a:p>
            <a:r>
              <a:rPr lang="en-US" dirty="0">
                <a:cs typeface="Calibri"/>
              </a:rPr>
              <a:t>It's a phenomenological experience, it takes in different aspects such as </a:t>
            </a:r>
          </a:p>
        </p:txBody>
      </p:sp>
      <p:sp>
        <p:nvSpPr>
          <p:cNvPr id="4" name="Slide Number Placeholder 3"/>
          <p:cNvSpPr>
            <a:spLocks noGrp="1"/>
          </p:cNvSpPr>
          <p:nvPr>
            <p:ph type="sldNum" sz="quarter" idx="5"/>
          </p:nvPr>
        </p:nvSpPr>
        <p:spPr/>
        <p:txBody>
          <a:bodyPr/>
          <a:lstStyle/>
          <a:p>
            <a:fld id="{687231C6-1320-4FAF-9EF0-A31D141DF4DE}" type="slidenum">
              <a:rPr lang="en-GB"/>
              <a:t>7</a:t>
            </a:fld>
            <a:endParaRPr lang="en-GB"/>
          </a:p>
        </p:txBody>
      </p:sp>
    </p:spTree>
    <p:extLst>
      <p:ext uri="{BB962C8B-B14F-4D97-AF65-F5344CB8AC3E}">
        <p14:creationId xmlns:p14="http://schemas.microsoft.com/office/powerpoint/2010/main" val="23307990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87231C6-1320-4FAF-9EF0-A31D141DF4DE}" type="slidenum">
              <a:rPr lang="en-GB"/>
              <a:t>8</a:t>
            </a:fld>
            <a:endParaRPr lang="en-GB"/>
          </a:p>
        </p:txBody>
      </p:sp>
    </p:spTree>
    <p:extLst>
      <p:ext uri="{BB962C8B-B14F-4D97-AF65-F5344CB8AC3E}">
        <p14:creationId xmlns:p14="http://schemas.microsoft.com/office/powerpoint/2010/main" val="3869850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Feeling toward: the emoter has an awareness of significant events, situations and objects and feels this within the body. The felt body is resonating in specific ways that disclose the subjective experience of the image, experience or outline.</a:t>
            </a:r>
          </a:p>
          <a:p>
            <a:endParaRPr lang="en-US" dirty="0">
              <a:cs typeface="Calibri"/>
            </a:endParaRPr>
          </a:p>
        </p:txBody>
      </p:sp>
      <p:sp>
        <p:nvSpPr>
          <p:cNvPr id="4" name="Slide Number Placeholder 3"/>
          <p:cNvSpPr>
            <a:spLocks noGrp="1"/>
          </p:cNvSpPr>
          <p:nvPr>
            <p:ph type="sldNum" sz="quarter" idx="5"/>
          </p:nvPr>
        </p:nvSpPr>
        <p:spPr/>
        <p:txBody>
          <a:bodyPr/>
          <a:lstStyle/>
          <a:p>
            <a:fld id="{687231C6-1320-4FAF-9EF0-A31D141DF4DE}" type="slidenum">
              <a:rPr lang="en-GB"/>
              <a:t>9</a:t>
            </a:fld>
            <a:endParaRPr lang="en-GB"/>
          </a:p>
        </p:txBody>
      </p:sp>
    </p:spTree>
    <p:extLst>
      <p:ext uri="{BB962C8B-B14F-4D97-AF65-F5344CB8AC3E}">
        <p14:creationId xmlns:p14="http://schemas.microsoft.com/office/powerpoint/2010/main" val="833629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87231C6-1320-4FAF-9EF0-A31D141DF4DE}" type="slidenum">
              <a:rPr lang="en-GB"/>
              <a:t>11</a:t>
            </a:fld>
            <a:endParaRPr lang="en-GB"/>
          </a:p>
        </p:txBody>
      </p:sp>
    </p:spTree>
    <p:extLst>
      <p:ext uri="{BB962C8B-B14F-4D97-AF65-F5344CB8AC3E}">
        <p14:creationId xmlns:p14="http://schemas.microsoft.com/office/powerpoint/2010/main" val="28441723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13/10/2020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13/10/2020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13/10/2020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13/10/2020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13/10/2020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E91DC736-0EF8-4F87-9146-EBF1D2EE4D3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7" descr="Diagram&#10;&#10;Description automatically generated">
            <a:extLst>
              <a:ext uri="{FF2B5EF4-FFF2-40B4-BE49-F238E27FC236}">
                <a16:creationId xmlns:a16="http://schemas.microsoft.com/office/drawing/2014/main" id="{88441F88-42BB-43C5-9A1E-7E1AC9727A6B}"/>
              </a:ext>
            </a:extLst>
          </p:cNvPr>
          <p:cNvPicPr>
            <a:picLocks noChangeAspect="1"/>
          </p:cNvPicPr>
          <p:nvPr/>
        </p:nvPicPr>
        <p:blipFill rotWithShape="1">
          <a:blip r:embed="rId2"/>
          <a:srcRect l="2893" t="3584" r="4181"/>
          <a:stretch/>
        </p:blipFill>
        <p:spPr>
          <a:xfrm>
            <a:off x="3523488" y="10"/>
            <a:ext cx="8668512" cy="6857990"/>
          </a:xfrm>
          <a:prstGeom prst="rect">
            <a:avLst/>
          </a:prstGeom>
        </p:spPr>
      </p:pic>
      <p:sp>
        <p:nvSpPr>
          <p:cNvPr id="62" name="Rectangle 61">
            <a:extLst>
              <a:ext uri="{FF2B5EF4-FFF2-40B4-BE49-F238E27FC236}">
                <a16:creationId xmlns:a16="http://schemas.microsoft.com/office/drawing/2014/main" id="{097CD68E-23E3-4007-8847-CD0944C4F7B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4023360" cy="3204134"/>
          </a:xfrm>
        </p:spPr>
        <p:txBody>
          <a:bodyPr anchor="b">
            <a:normAutofit/>
          </a:bodyPr>
          <a:lstStyle/>
          <a:p>
            <a:pPr algn="l"/>
            <a:r>
              <a:rPr lang="en-GB" sz="4800">
                <a:cs typeface="Calibri Light"/>
              </a:rPr>
              <a:t>Emotions 2</a:t>
            </a:r>
            <a:endParaRPr lang="en-GB" sz="4800"/>
          </a:p>
        </p:txBody>
      </p:sp>
      <p:sp>
        <p:nvSpPr>
          <p:cNvPr id="3" name="Subtitle 2"/>
          <p:cNvSpPr>
            <a:spLocks noGrp="1"/>
          </p:cNvSpPr>
          <p:nvPr>
            <p:ph type="subTitle" idx="1"/>
          </p:nvPr>
        </p:nvSpPr>
        <p:spPr>
          <a:xfrm>
            <a:off x="477980" y="4872922"/>
            <a:ext cx="4023359" cy="1208141"/>
          </a:xfrm>
        </p:spPr>
        <p:txBody>
          <a:bodyPr vert="horz" lIns="91440" tIns="45720" rIns="91440" bIns="45720" rtlCol="0" anchor="t">
            <a:normAutofit/>
          </a:bodyPr>
          <a:lstStyle/>
          <a:p>
            <a:pPr algn="l"/>
            <a:r>
              <a:rPr lang="en-GB" sz="2000">
                <a:cs typeface="Calibri"/>
              </a:rPr>
              <a:t>Year 1. Week 3.</a:t>
            </a:r>
            <a:endParaRPr lang="en-GB" sz="2000"/>
          </a:p>
        </p:txBody>
      </p:sp>
      <p:sp>
        <p:nvSpPr>
          <p:cNvPr id="64" name="Rectangle 63">
            <a:extLst>
              <a:ext uri="{FF2B5EF4-FFF2-40B4-BE49-F238E27FC236}">
                <a16:creationId xmlns:a16="http://schemas.microsoft.com/office/drawing/2014/main" id="{AF2F604E-43BE-4DC3-B983-E071523364F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6" name="Rectangle 65">
            <a:extLst>
              <a:ext uri="{FF2B5EF4-FFF2-40B4-BE49-F238E27FC236}">
                <a16:creationId xmlns:a16="http://schemas.microsoft.com/office/drawing/2014/main" id="{08C9B587-E65E-4B52-B37C-ABEBB6E8792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6" name="Group 15">
            <a:extLst>
              <a:ext uri="{FF2B5EF4-FFF2-40B4-BE49-F238E27FC236}">
                <a16:creationId xmlns:a16="http://schemas.microsoft.com/office/drawing/2014/main" id="{5E6B47BC-43FD-4C91-8BFF-B41B99A8A39E}"/>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7"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0" name="Group 19">
            <a:extLst>
              <a:ext uri="{FF2B5EF4-FFF2-40B4-BE49-F238E27FC236}">
                <a16:creationId xmlns:a16="http://schemas.microsoft.com/office/drawing/2014/main" id="{43F5E015-E085-4624-B431-B42414448684}"/>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1" name="Freeform: Shape 20">
              <a:extLst>
                <a:ext uri="{FF2B5EF4-FFF2-40B4-BE49-F238E27FC236}">
                  <a16:creationId xmlns:a16="http://schemas.microsoft.com/office/drawing/2014/main" id="{4DDB60AE-8B9C-4BA0-93DC-F8C9EBF6D8B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9F247760-BE07-41A2-969E-570081E6552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7A70BD2-76FC-4BDD-9E64-3B93D5EF369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AADD9643-5489-42CB-9762-FBAC2AAE9FB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09A2C16E-2745-4E3D-BECC-D66755221E3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52E5A063-571D-4461-9869-B3E93F6E69D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366019AD-E33B-4DBF-BAD3-AE361160316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B8F3125A-8714-41D0-81CD-D932D768C294}"/>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cs typeface="Calibri Light"/>
              </a:rPr>
              <a:t>Revision</a:t>
            </a:r>
            <a:endParaRPr lang="en-GB" sz="4800">
              <a:solidFill>
                <a:schemeClr val="bg1"/>
              </a:solidFill>
            </a:endParaRPr>
          </a:p>
        </p:txBody>
      </p:sp>
      <p:sp>
        <p:nvSpPr>
          <p:cNvPr id="3" name="Content Placeholder 2">
            <a:extLst>
              <a:ext uri="{FF2B5EF4-FFF2-40B4-BE49-F238E27FC236}">
                <a16:creationId xmlns:a16="http://schemas.microsoft.com/office/drawing/2014/main" id="{9A66E13A-6F81-4A1B-B48D-C62AB9BB3093}"/>
              </a:ext>
            </a:extLst>
          </p:cNvPr>
          <p:cNvSpPr>
            <a:spLocks noGrp="1"/>
          </p:cNvSpPr>
          <p:nvPr>
            <p:ph idx="1"/>
          </p:nvPr>
        </p:nvSpPr>
        <p:spPr>
          <a:xfrm>
            <a:off x="6464410" y="841247"/>
            <a:ext cx="4484536" cy="5340097"/>
          </a:xfrm>
        </p:spPr>
        <p:txBody>
          <a:bodyPr vert="horz" lIns="91440" tIns="45720" rIns="91440" bIns="45720" rtlCol="0" anchor="ctr">
            <a:normAutofit/>
          </a:bodyPr>
          <a:lstStyle/>
          <a:p>
            <a:r>
              <a:rPr lang="en-GB" sz="1800">
                <a:solidFill>
                  <a:schemeClr val="tx2"/>
                </a:solidFill>
                <a:cs typeface="Calibri"/>
              </a:rPr>
              <a:t>Classical View of Emotion</a:t>
            </a:r>
          </a:p>
          <a:p>
            <a:r>
              <a:rPr lang="en-GB" sz="1800">
                <a:solidFill>
                  <a:schemeClr val="tx2"/>
                </a:solidFill>
                <a:cs typeface="Calibri"/>
              </a:rPr>
              <a:t>Considered the social construct of emotion, deep-rooted within our culture and our social institutions</a:t>
            </a:r>
          </a:p>
          <a:p>
            <a:r>
              <a:rPr lang="en-GB" sz="1800">
                <a:solidFill>
                  <a:schemeClr val="tx2"/>
                </a:solidFill>
                <a:cs typeface="Calibri"/>
              </a:rPr>
              <a:t>However, we don't yet have a full fingerprint of emotion. It varies between cultures and people.</a:t>
            </a:r>
          </a:p>
        </p:txBody>
      </p:sp>
    </p:spTree>
    <p:extLst>
      <p:ext uri="{BB962C8B-B14F-4D97-AF65-F5344CB8AC3E}">
        <p14:creationId xmlns:p14="http://schemas.microsoft.com/office/powerpoint/2010/main" val="14288769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6220E63-99E1-482A-A0A6-B47EB4BF8797}"/>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8618EE54-271A-4FE8-B6B3-D0FCF55A7A0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5C1515B5-A07D-4356-A305-3813A1D2A3C0}"/>
              </a:ext>
            </a:extLst>
          </p:cNvPr>
          <p:cNvSpPr>
            <a:spLocks noGrp="1"/>
          </p:cNvSpPr>
          <p:nvPr>
            <p:ph type="title"/>
          </p:nvPr>
        </p:nvSpPr>
        <p:spPr>
          <a:xfrm>
            <a:off x="1014984" y="891712"/>
            <a:ext cx="5309616" cy="5160789"/>
          </a:xfrm>
        </p:spPr>
        <p:txBody>
          <a:bodyPr anchor="ctr">
            <a:normAutofit/>
          </a:bodyPr>
          <a:lstStyle/>
          <a:p>
            <a:r>
              <a:rPr lang="en-GB" sz="4800">
                <a:solidFill>
                  <a:schemeClr val="bg1"/>
                </a:solidFill>
                <a:cs typeface="Calibri Light"/>
              </a:rPr>
              <a:t>Emotion is created individually</a:t>
            </a:r>
            <a:endParaRPr lang="en-GB" sz="4800">
              <a:solidFill>
                <a:schemeClr val="bg1"/>
              </a:solidFill>
            </a:endParaRPr>
          </a:p>
        </p:txBody>
      </p:sp>
      <p:sp>
        <p:nvSpPr>
          <p:cNvPr id="3" name="Content Placeholder 2">
            <a:extLst>
              <a:ext uri="{FF2B5EF4-FFF2-40B4-BE49-F238E27FC236}">
                <a16:creationId xmlns:a16="http://schemas.microsoft.com/office/drawing/2014/main" id="{64FED796-0DF0-4730-B4E2-721FAD024A60}"/>
              </a:ext>
            </a:extLst>
          </p:cNvPr>
          <p:cNvSpPr>
            <a:spLocks noGrp="1"/>
          </p:cNvSpPr>
          <p:nvPr>
            <p:ph idx="1"/>
          </p:nvPr>
        </p:nvSpPr>
        <p:spPr>
          <a:xfrm>
            <a:off x="6412302" y="891713"/>
            <a:ext cx="4584882" cy="5160790"/>
          </a:xfrm>
        </p:spPr>
        <p:txBody>
          <a:bodyPr vert="horz" lIns="91440" tIns="45720" rIns="91440" bIns="45720" rtlCol="0" anchor="ctr">
            <a:normAutofit/>
          </a:bodyPr>
          <a:lstStyle/>
          <a:p>
            <a:r>
              <a:rPr lang="en-GB" sz="1800">
                <a:solidFill>
                  <a:schemeClr val="bg1"/>
                </a:solidFill>
                <a:cs typeface="Calibri"/>
              </a:rPr>
              <a:t>It comes from:</a:t>
            </a:r>
          </a:p>
          <a:p>
            <a:pPr lvl="1"/>
            <a:r>
              <a:rPr lang="en-GB" sz="1800">
                <a:solidFill>
                  <a:schemeClr val="bg1"/>
                </a:solidFill>
                <a:cs typeface="Calibri"/>
              </a:rPr>
              <a:t>The physical make-up of your body</a:t>
            </a:r>
          </a:p>
          <a:p>
            <a:pPr lvl="1"/>
            <a:r>
              <a:rPr lang="en-GB" sz="1800">
                <a:solidFill>
                  <a:schemeClr val="bg1"/>
                </a:solidFill>
                <a:cs typeface="Calibri"/>
              </a:rPr>
              <a:t>Culture, upbringing, your context</a:t>
            </a:r>
          </a:p>
          <a:p>
            <a:pPr lvl="1"/>
            <a:r>
              <a:rPr lang="en-GB" sz="1800">
                <a:solidFill>
                  <a:schemeClr val="bg1"/>
                </a:solidFill>
                <a:cs typeface="Calibri"/>
              </a:rPr>
              <a:t>Your experience of the world.</a:t>
            </a:r>
            <a:endParaRPr lang="en-GB" sz="1800" dirty="0">
              <a:solidFill>
                <a:schemeClr val="bg1"/>
              </a:solidFill>
              <a:cs typeface="Calibri"/>
            </a:endParaRPr>
          </a:p>
        </p:txBody>
      </p:sp>
    </p:spTree>
    <p:extLst>
      <p:ext uri="{BB962C8B-B14F-4D97-AF65-F5344CB8AC3E}">
        <p14:creationId xmlns:p14="http://schemas.microsoft.com/office/powerpoint/2010/main" val="4723426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8FC9BE17-9A7B-462D-AE50-3D877738730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bottle, dark, holding, night&#10;&#10;Description automatically generated">
            <a:extLst>
              <a:ext uri="{FF2B5EF4-FFF2-40B4-BE49-F238E27FC236}">
                <a16:creationId xmlns:a16="http://schemas.microsoft.com/office/drawing/2014/main" id="{128DBE38-44E2-4D25-8B4D-F2B6CBCECF91}"/>
              </a:ext>
            </a:extLst>
          </p:cNvPr>
          <p:cNvPicPr>
            <a:picLocks noChangeAspect="1"/>
          </p:cNvPicPr>
          <p:nvPr/>
        </p:nvPicPr>
        <p:blipFill rotWithShape="1">
          <a:blip r:embed="rId2"/>
          <a:srcRect t="478" r="21790" b="6825"/>
          <a:stretch/>
        </p:blipFill>
        <p:spPr>
          <a:xfrm>
            <a:off x="3523488" y="10"/>
            <a:ext cx="8668512" cy="6857990"/>
          </a:xfrm>
          <a:prstGeom prst="rect">
            <a:avLst/>
          </a:prstGeom>
        </p:spPr>
      </p:pic>
      <p:sp>
        <p:nvSpPr>
          <p:cNvPr id="30" name="Rectangle 29">
            <a:extLst>
              <a:ext uri="{FF2B5EF4-FFF2-40B4-BE49-F238E27FC236}">
                <a16:creationId xmlns:a16="http://schemas.microsoft.com/office/drawing/2014/main" id="{3EBE8569-6AEC-4B8C-8D53-2DE337CDBA6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AE202D7-9C11-41DB-ABE1-8F69F51F2F7B}"/>
              </a:ext>
            </a:extLst>
          </p:cNvPr>
          <p:cNvSpPr>
            <a:spLocks noGrp="1"/>
          </p:cNvSpPr>
          <p:nvPr>
            <p:ph type="title"/>
          </p:nvPr>
        </p:nvSpPr>
        <p:spPr>
          <a:xfrm>
            <a:off x="371094" y="1161288"/>
            <a:ext cx="3438144" cy="1124712"/>
          </a:xfrm>
        </p:spPr>
        <p:txBody>
          <a:bodyPr anchor="b">
            <a:normAutofit/>
          </a:bodyPr>
          <a:lstStyle/>
          <a:p>
            <a:r>
              <a:rPr lang="en-GB" sz="2800">
                <a:cs typeface="Calibri Light"/>
              </a:rPr>
              <a:t>Research</a:t>
            </a:r>
            <a:endParaRPr lang="en-GB" sz="2800"/>
          </a:p>
        </p:txBody>
      </p:sp>
      <p:sp>
        <p:nvSpPr>
          <p:cNvPr id="32" name="Rectangle 31">
            <a:extLst>
              <a:ext uri="{FF2B5EF4-FFF2-40B4-BE49-F238E27FC236}">
                <a16:creationId xmlns:a16="http://schemas.microsoft.com/office/drawing/2014/main" id="{55D4142C-5077-457F-A6AD-3FECFDB396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4" name="Rectangle 33">
            <a:extLst>
              <a:ext uri="{FF2B5EF4-FFF2-40B4-BE49-F238E27FC236}">
                <a16:creationId xmlns:a16="http://schemas.microsoft.com/office/drawing/2014/main" id="{7A5F0580-5EE9-419F-96EE-B6529EF6E7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36E2F46-D76A-4BCF-A80F-F1E1CF3B397F}"/>
              </a:ext>
            </a:extLst>
          </p:cNvPr>
          <p:cNvSpPr>
            <a:spLocks noGrp="1"/>
          </p:cNvSpPr>
          <p:nvPr>
            <p:ph idx="1"/>
          </p:nvPr>
        </p:nvSpPr>
        <p:spPr>
          <a:xfrm>
            <a:off x="371094" y="2718054"/>
            <a:ext cx="3438906" cy="3207258"/>
          </a:xfrm>
        </p:spPr>
        <p:txBody>
          <a:bodyPr vert="horz" lIns="91440" tIns="45720" rIns="91440" bIns="45720" rtlCol="0" anchor="t">
            <a:normAutofit/>
          </a:bodyPr>
          <a:lstStyle/>
          <a:p>
            <a:r>
              <a:rPr lang="en-GB" sz="1700">
                <a:cs typeface="Calibri"/>
              </a:rPr>
              <a:t>Universal Emotion test</a:t>
            </a:r>
          </a:p>
          <a:p>
            <a:r>
              <a:rPr lang="en-GB" sz="1700">
                <a:cs typeface="Calibri"/>
              </a:rPr>
              <a:t>Facial Electromyography</a:t>
            </a:r>
          </a:p>
          <a:p>
            <a:r>
              <a:rPr lang="en-GB" sz="1700">
                <a:cs typeface="Calibri"/>
              </a:rPr>
              <a:t>Facial Feedback Hypothesis</a:t>
            </a:r>
          </a:p>
        </p:txBody>
      </p:sp>
    </p:spTree>
    <p:extLst>
      <p:ext uri="{BB962C8B-B14F-4D97-AF65-F5344CB8AC3E}">
        <p14:creationId xmlns:p14="http://schemas.microsoft.com/office/powerpoint/2010/main" val="35932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2" name="Group 31">
            <a:extLst>
              <a:ext uri="{FF2B5EF4-FFF2-40B4-BE49-F238E27FC236}">
                <a16:creationId xmlns:a16="http://schemas.microsoft.com/office/drawing/2014/main" id="{0C08EDA0-D5F6-4481-BBA8-966D95EC425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33" name="Color">
              <a:extLst>
                <a:ext uri="{FF2B5EF4-FFF2-40B4-BE49-F238E27FC236}">
                  <a16:creationId xmlns:a16="http://schemas.microsoft.com/office/drawing/2014/main" id="{CC23B4B4-906F-45F7-A1BD-F1DBF97EB4B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Color">
              <a:extLst>
                <a:ext uri="{FF2B5EF4-FFF2-40B4-BE49-F238E27FC236}">
                  <a16:creationId xmlns:a16="http://schemas.microsoft.com/office/drawing/2014/main" id="{4CD72A2D-5584-4CC0-828C-F46BC42607C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4" descr="A picture containing holding, person, wearing, toy&#10;&#10;Description automatically generated">
            <a:extLst>
              <a:ext uri="{FF2B5EF4-FFF2-40B4-BE49-F238E27FC236}">
                <a16:creationId xmlns:a16="http://schemas.microsoft.com/office/drawing/2014/main" id="{8A14C5AE-F07A-40D6-BDF5-EC7EE8716F87}"/>
              </a:ext>
            </a:extLst>
          </p:cNvPr>
          <p:cNvPicPr>
            <a:picLocks noChangeAspect="1"/>
          </p:cNvPicPr>
          <p:nvPr/>
        </p:nvPicPr>
        <p:blipFill rotWithShape="1">
          <a:blip r:embed="rId3"/>
          <a:srcRect t="58" r="4" b="4"/>
          <a:stretch/>
        </p:blipFill>
        <p:spPr>
          <a:xfrm>
            <a:off x="6803647" y="1065276"/>
            <a:ext cx="4730214" cy="4727448"/>
          </a:xfrm>
          <a:prstGeom prst="rect">
            <a:avLst/>
          </a:prstGeom>
        </p:spPr>
      </p:pic>
      <p:grpSp>
        <p:nvGrpSpPr>
          <p:cNvPr id="36" name="Group 35">
            <a:extLst>
              <a:ext uri="{FF2B5EF4-FFF2-40B4-BE49-F238E27FC236}">
                <a16:creationId xmlns:a16="http://schemas.microsoft.com/office/drawing/2014/main" id="{ED1D4DBC-180F-4364-A77A-427818EEA420}"/>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37" name="Freeform: Shape 36">
              <a:extLst>
                <a:ext uri="{FF2B5EF4-FFF2-40B4-BE49-F238E27FC236}">
                  <a16:creationId xmlns:a16="http://schemas.microsoft.com/office/drawing/2014/main" id="{E979919B-BEE8-434A-89DF-BE8E28142EB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F9CD2586-0E0D-473F-B583-24719041DC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30BAE38B-57E3-40D2-B225-F815D1C8D5A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2F0F9843-D824-455E-9174-8418FDCE5F8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E6B526B7-0747-48BB-BDD0-E9E358F098C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7E5E2A43-EBD9-4E2B-8167-6EFCC3646EB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4EE56EB6-9B75-4BB0-A6E5-071CDEFC2DC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90DAA19-431C-4E79-B5BC-A8BCB76B95AC}"/>
              </a:ext>
            </a:extLst>
          </p:cNvPr>
          <p:cNvSpPr>
            <a:spLocks noGrp="1"/>
          </p:cNvSpPr>
          <p:nvPr>
            <p:ph type="title"/>
          </p:nvPr>
        </p:nvSpPr>
        <p:spPr>
          <a:xfrm>
            <a:off x="786384" y="841249"/>
            <a:ext cx="5692953" cy="2594302"/>
          </a:xfrm>
        </p:spPr>
        <p:txBody>
          <a:bodyPr anchor="b">
            <a:normAutofit/>
          </a:bodyPr>
          <a:lstStyle/>
          <a:p>
            <a:r>
              <a:rPr lang="en-GB" sz="4800">
                <a:solidFill>
                  <a:schemeClr val="bg1"/>
                </a:solidFill>
                <a:cs typeface="Calibri Light"/>
              </a:rPr>
              <a:t>Facial Feedback Hypothesis</a:t>
            </a:r>
            <a:endParaRPr lang="en-GB" sz="4800">
              <a:solidFill>
                <a:schemeClr val="bg1"/>
              </a:solidFill>
            </a:endParaRPr>
          </a:p>
        </p:txBody>
      </p:sp>
      <p:sp>
        <p:nvSpPr>
          <p:cNvPr id="3" name="Content Placeholder 2">
            <a:extLst>
              <a:ext uri="{FF2B5EF4-FFF2-40B4-BE49-F238E27FC236}">
                <a16:creationId xmlns:a16="http://schemas.microsoft.com/office/drawing/2014/main" id="{CCED728C-D13D-4A6F-A9C5-A06A22036958}"/>
              </a:ext>
            </a:extLst>
          </p:cNvPr>
          <p:cNvSpPr>
            <a:spLocks noGrp="1"/>
          </p:cNvSpPr>
          <p:nvPr>
            <p:ph idx="1"/>
          </p:nvPr>
        </p:nvSpPr>
        <p:spPr>
          <a:xfrm>
            <a:off x="786383" y="3566810"/>
            <a:ext cx="5692953" cy="2651110"/>
          </a:xfrm>
        </p:spPr>
        <p:txBody>
          <a:bodyPr vert="horz" lIns="91440" tIns="45720" rIns="91440" bIns="45720" rtlCol="0" anchor="t">
            <a:normAutofit/>
          </a:bodyPr>
          <a:lstStyle/>
          <a:p>
            <a:r>
              <a:rPr lang="en-GB" sz="1800">
                <a:solidFill>
                  <a:schemeClr val="tx2"/>
                </a:solidFill>
                <a:ea typeface="+mn-lt"/>
                <a:cs typeface="+mn-lt"/>
              </a:rPr>
              <a:t>In 1983, Paul Ekman and colleagues devised a study to measure changes in the autonomic nervous system, It measured changes in such things as heart-rate and temperature, as well as arm tension.</a:t>
            </a:r>
            <a:endParaRPr lang="en-GB" sz="1800">
              <a:solidFill>
                <a:schemeClr val="tx2"/>
              </a:solidFill>
              <a:cs typeface="Calibri" panose="020F0502020204030204"/>
            </a:endParaRPr>
          </a:p>
          <a:p>
            <a:r>
              <a:rPr lang="en-GB" sz="1800">
                <a:solidFill>
                  <a:schemeClr val="tx2"/>
                </a:solidFill>
                <a:ea typeface="+mn-lt"/>
                <a:cs typeface="+mn-lt"/>
              </a:rPr>
              <a:t>They then tried a different technique to stimulate anger, sadness, fear and disgust.</a:t>
            </a:r>
            <a:endParaRPr lang="en-GB" sz="1800">
              <a:solidFill>
                <a:schemeClr val="tx2"/>
              </a:solidFill>
            </a:endParaRPr>
          </a:p>
          <a:p>
            <a:r>
              <a:rPr lang="en-GB" sz="1800">
                <a:solidFill>
                  <a:schemeClr val="tx2"/>
                </a:solidFill>
                <a:ea typeface="+mn-lt"/>
                <a:cs typeface="+mn-lt"/>
              </a:rPr>
              <a:t>The test subject would be asked to hold a facial expression in a basic emotion.</a:t>
            </a:r>
            <a:endParaRPr lang="en-GB" sz="1800">
              <a:solidFill>
                <a:schemeClr val="tx2"/>
              </a:solidFill>
            </a:endParaRPr>
          </a:p>
          <a:p>
            <a:endParaRPr lang="en-GB" sz="1800">
              <a:solidFill>
                <a:schemeClr val="tx2"/>
              </a:solidFill>
              <a:cs typeface="Calibri"/>
            </a:endParaRPr>
          </a:p>
        </p:txBody>
      </p:sp>
    </p:spTree>
    <p:extLst>
      <p:ext uri="{BB962C8B-B14F-4D97-AF65-F5344CB8AC3E}">
        <p14:creationId xmlns:p14="http://schemas.microsoft.com/office/powerpoint/2010/main" val="5481254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8" name="Group 17">
            <a:extLst>
              <a:ext uri="{FF2B5EF4-FFF2-40B4-BE49-F238E27FC236}">
                <a16:creationId xmlns:a16="http://schemas.microsoft.com/office/drawing/2014/main" id="{E4556D3F-F9E0-4DD4-A96F-6A8297B92405}"/>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19" name="Color">
              <a:extLst>
                <a:ext uri="{FF2B5EF4-FFF2-40B4-BE49-F238E27FC236}">
                  <a16:creationId xmlns:a16="http://schemas.microsoft.com/office/drawing/2014/main" id="{86D4FF5D-6473-4BE3-A6EC-40CE250274A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Color">
              <a:extLst>
                <a:ext uri="{FF2B5EF4-FFF2-40B4-BE49-F238E27FC236}">
                  <a16:creationId xmlns:a16="http://schemas.microsoft.com/office/drawing/2014/main" id="{993888FB-861F-4B4A-819C-BEB6D558A87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4" descr="A close up of a logo&#10;&#10;Description automatically generated">
            <a:extLst>
              <a:ext uri="{FF2B5EF4-FFF2-40B4-BE49-F238E27FC236}">
                <a16:creationId xmlns:a16="http://schemas.microsoft.com/office/drawing/2014/main" id="{BC82D733-0C26-4F61-8325-392913B4CF77}"/>
              </a:ext>
            </a:extLst>
          </p:cNvPr>
          <p:cNvPicPr>
            <a:picLocks noGrp="1" noChangeAspect="1"/>
          </p:cNvPicPr>
          <p:nvPr>
            <p:ph idx="1"/>
          </p:nvPr>
        </p:nvPicPr>
        <p:blipFill rotWithShape="1">
          <a:blip r:embed="rId3"/>
          <a:srcRect l="11134" r="11570" b="-1"/>
          <a:stretch/>
        </p:blipFill>
        <p:spPr>
          <a:xfrm>
            <a:off x="6803647" y="1065276"/>
            <a:ext cx="4730214" cy="4727448"/>
          </a:xfrm>
          <a:prstGeom prst="rect">
            <a:avLst/>
          </a:prstGeom>
        </p:spPr>
      </p:pic>
      <p:grpSp>
        <p:nvGrpSpPr>
          <p:cNvPr id="22" name="Group 21">
            <a:extLst>
              <a:ext uri="{FF2B5EF4-FFF2-40B4-BE49-F238E27FC236}">
                <a16:creationId xmlns:a16="http://schemas.microsoft.com/office/drawing/2014/main" id="{65EABBED-2B80-4B13-A7A8-1D34C4A0274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23" name="Freeform: Shape 22">
              <a:extLst>
                <a:ext uri="{FF2B5EF4-FFF2-40B4-BE49-F238E27FC236}">
                  <a16:creationId xmlns:a16="http://schemas.microsoft.com/office/drawing/2014/main" id="{73A7A746-A7C1-443C-9B24-406D2224527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1D71425D-6031-4121-BA40-815DACCD0EF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67A43343-A25B-49D5-9967-D5647ADF708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F066E434-22B6-48A1-BC19-A80163E8198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35470CE2-E5F8-489C-84E9-775AE8D3E3B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12435DD6-F0FB-492A-9267-CE09EC2C5D6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5B17117C-64EA-4B8B-9DDC-D10E947C46D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0969F6A3-2DEB-45FA-BEAF-E0F630799591}"/>
              </a:ext>
            </a:extLst>
          </p:cNvPr>
          <p:cNvSpPr>
            <a:spLocks noGrp="1"/>
          </p:cNvSpPr>
          <p:nvPr>
            <p:ph type="title"/>
          </p:nvPr>
        </p:nvSpPr>
        <p:spPr>
          <a:xfrm>
            <a:off x="789708" y="1014574"/>
            <a:ext cx="5633531" cy="2226769"/>
          </a:xfrm>
        </p:spPr>
        <p:txBody>
          <a:bodyPr vert="horz" lIns="91440" tIns="45720" rIns="91440" bIns="45720" rtlCol="0" anchor="ctr">
            <a:normAutofit/>
          </a:bodyPr>
          <a:lstStyle/>
          <a:p>
            <a:r>
              <a:rPr lang="en-US" sz="4800">
                <a:solidFill>
                  <a:schemeClr val="bg1"/>
                </a:solidFill>
              </a:rPr>
              <a:t>What might be the issue with this test?</a:t>
            </a:r>
          </a:p>
        </p:txBody>
      </p:sp>
    </p:spTree>
    <p:extLst>
      <p:ext uri="{BB962C8B-B14F-4D97-AF65-F5344CB8AC3E}">
        <p14:creationId xmlns:p14="http://schemas.microsoft.com/office/powerpoint/2010/main" val="22047042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9" name="Group 18">
            <a:extLst>
              <a:ext uri="{FF2B5EF4-FFF2-40B4-BE49-F238E27FC236}">
                <a16:creationId xmlns:a16="http://schemas.microsoft.com/office/drawing/2014/main" id="{E4556D3F-F9E0-4DD4-A96F-6A8297B92405}"/>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20" name="Color">
              <a:extLst>
                <a:ext uri="{FF2B5EF4-FFF2-40B4-BE49-F238E27FC236}">
                  <a16:creationId xmlns:a16="http://schemas.microsoft.com/office/drawing/2014/main" id="{86D4FF5D-6473-4BE3-A6EC-40CE250274A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Color">
              <a:extLst>
                <a:ext uri="{FF2B5EF4-FFF2-40B4-BE49-F238E27FC236}">
                  <a16:creationId xmlns:a16="http://schemas.microsoft.com/office/drawing/2014/main" id="{993888FB-861F-4B4A-819C-BEB6D558A87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Content Placeholder 4" descr="A close up of a logo&#10;&#10;Description automatically generated">
            <a:extLst>
              <a:ext uri="{FF2B5EF4-FFF2-40B4-BE49-F238E27FC236}">
                <a16:creationId xmlns:a16="http://schemas.microsoft.com/office/drawing/2014/main" id="{D905CF89-2874-4D72-B080-BF118C1BE763}"/>
              </a:ext>
            </a:extLst>
          </p:cNvPr>
          <p:cNvPicPr>
            <a:picLocks noGrp="1" noChangeAspect="1"/>
          </p:cNvPicPr>
          <p:nvPr>
            <p:ph idx="1"/>
          </p:nvPr>
        </p:nvPicPr>
        <p:blipFill rotWithShape="1">
          <a:blip r:embed="rId3"/>
          <a:srcRect l="11134" r="11570" b="-1"/>
          <a:stretch/>
        </p:blipFill>
        <p:spPr>
          <a:xfrm>
            <a:off x="6803647" y="1065276"/>
            <a:ext cx="4730214" cy="4727448"/>
          </a:xfrm>
          <a:prstGeom prst="rect">
            <a:avLst/>
          </a:prstGeom>
        </p:spPr>
      </p:pic>
      <p:grpSp>
        <p:nvGrpSpPr>
          <p:cNvPr id="23" name="Group 22">
            <a:extLst>
              <a:ext uri="{FF2B5EF4-FFF2-40B4-BE49-F238E27FC236}">
                <a16:creationId xmlns:a16="http://schemas.microsoft.com/office/drawing/2014/main" id="{65EABBED-2B80-4B13-A7A8-1D34C4A0274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24" name="Freeform: Shape 23">
              <a:extLst>
                <a:ext uri="{FF2B5EF4-FFF2-40B4-BE49-F238E27FC236}">
                  <a16:creationId xmlns:a16="http://schemas.microsoft.com/office/drawing/2014/main" id="{73A7A746-A7C1-443C-9B24-406D2224527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1D71425D-6031-4121-BA40-815DACCD0EF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67A43343-A25B-49D5-9967-D5647ADF708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F066E434-22B6-48A1-BC19-A80163E8198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35470CE2-E5F8-489C-84E9-775AE8D3E3B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12435DD6-F0FB-492A-9267-CE09EC2C5D6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5B17117C-64EA-4B8B-9DDC-D10E947C46D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BE5EBE7-45C4-44F8-A1B5-13CDC4405268}"/>
              </a:ext>
            </a:extLst>
          </p:cNvPr>
          <p:cNvSpPr>
            <a:spLocks noGrp="1"/>
          </p:cNvSpPr>
          <p:nvPr>
            <p:ph type="title"/>
          </p:nvPr>
        </p:nvSpPr>
        <p:spPr>
          <a:xfrm>
            <a:off x="789708" y="1014574"/>
            <a:ext cx="5633531" cy="2226769"/>
          </a:xfrm>
        </p:spPr>
        <p:txBody>
          <a:bodyPr vert="horz" lIns="91440" tIns="45720" rIns="91440" bIns="45720" rtlCol="0" anchor="ctr">
            <a:normAutofit/>
          </a:bodyPr>
          <a:lstStyle/>
          <a:p>
            <a:r>
              <a:rPr lang="en-US" sz="4800">
                <a:solidFill>
                  <a:schemeClr val="bg1"/>
                </a:solidFill>
              </a:rPr>
              <a:t>So what is emotion?</a:t>
            </a:r>
          </a:p>
        </p:txBody>
      </p:sp>
    </p:spTree>
    <p:extLst>
      <p:ext uri="{BB962C8B-B14F-4D97-AF65-F5344CB8AC3E}">
        <p14:creationId xmlns:p14="http://schemas.microsoft.com/office/powerpoint/2010/main" val="28697233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80EDC215-5220-4344-A8AD-FDDED1D29B20}"/>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cs typeface="Calibri Light"/>
              </a:rPr>
              <a:t>Science and the cognitive approach to emotion</a:t>
            </a:r>
            <a:endParaRPr lang="en-GB" sz="4800">
              <a:solidFill>
                <a:schemeClr val="bg1"/>
              </a:solidFill>
            </a:endParaRPr>
          </a:p>
        </p:txBody>
      </p:sp>
      <p:sp>
        <p:nvSpPr>
          <p:cNvPr id="3" name="Content Placeholder 2">
            <a:extLst>
              <a:ext uri="{FF2B5EF4-FFF2-40B4-BE49-F238E27FC236}">
                <a16:creationId xmlns:a16="http://schemas.microsoft.com/office/drawing/2014/main" id="{A4BE34C5-6024-46A6-9022-071E939A0816}"/>
              </a:ext>
            </a:extLst>
          </p:cNvPr>
          <p:cNvSpPr>
            <a:spLocks noGrp="1"/>
          </p:cNvSpPr>
          <p:nvPr>
            <p:ph idx="1"/>
          </p:nvPr>
        </p:nvSpPr>
        <p:spPr>
          <a:xfrm>
            <a:off x="6464410" y="841247"/>
            <a:ext cx="4484536" cy="5340097"/>
          </a:xfrm>
        </p:spPr>
        <p:txBody>
          <a:bodyPr vert="horz" lIns="91440" tIns="45720" rIns="91440" bIns="45720" rtlCol="0" anchor="ctr">
            <a:normAutofit/>
          </a:bodyPr>
          <a:lstStyle/>
          <a:p>
            <a:r>
              <a:rPr lang="en-GB" sz="1800">
                <a:solidFill>
                  <a:schemeClr val="tx2"/>
                </a:solidFill>
                <a:cs typeface="Calibri"/>
              </a:rPr>
              <a:t>Research has traditionally looked at emotion through a cognitive lens.</a:t>
            </a:r>
          </a:p>
          <a:p>
            <a:r>
              <a:rPr lang="en-GB" sz="1800">
                <a:solidFill>
                  <a:schemeClr val="tx2"/>
                </a:solidFill>
                <a:cs typeface="Calibri"/>
              </a:rPr>
              <a:t>However as phenomenological research develops, we may develop a different and compelling theory which will includes further qualitative studies, rather than the mostly quantitative studies of cognitive research.</a:t>
            </a:r>
          </a:p>
          <a:p>
            <a:endParaRPr lang="en-GB" sz="1800">
              <a:solidFill>
                <a:schemeClr val="tx2"/>
              </a:solidFill>
              <a:cs typeface="Calibri"/>
            </a:endParaRPr>
          </a:p>
          <a:p>
            <a:pPr marL="0" indent="0">
              <a:buNone/>
            </a:pPr>
            <a:endParaRPr lang="en-GB" sz="1800">
              <a:solidFill>
                <a:schemeClr val="tx2"/>
              </a:solidFill>
              <a:cs typeface="Calibri"/>
            </a:endParaRPr>
          </a:p>
          <a:p>
            <a:endParaRPr lang="en-GB" sz="1800">
              <a:solidFill>
                <a:schemeClr val="tx2"/>
              </a:solidFill>
              <a:cs typeface="Calibri"/>
            </a:endParaRPr>
          </a:p>
        </p:txBody>
      </p:sp>
    </p:spTree>
    <p:extLst>
      <p:ext uri="{BB962C8B-B14F-4D97-AF65-F5344CB8AC3E}">
        <p14:creationId xmlns:p14="http://schemas.microsoft.com/office/powerpoint/2010/main" val="18215862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D8486264-FA5B-45F1-9C6E-6A3911A3D11B}"/>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cs typeface="Calibri Light"/>
              </a:rPr>
              <a:t>Intentionality</a:t>
            </a:r>
            <a:endParaRPr lang="en-GB" sz="4800">
              <a:solidFill>
                <a:schemeClr val="bg1"/>
              </a:solidFill>
            </a:endParaRPr>
          </a:p>
        </p:txBody>
      </p:sp>
      <p:sp>
        <p:nvSpPr>
          <p:cNvPr id="3" name="Content Placeholder 2">
            <a:extLst>
              <a:ext uri="{FF2B5EF4-FFF2-40B4-BE49-F238E27FC236}">
                <a16:creationId xmlns:a16="http://schemas.microsoft.com/office/drawing/2014/main" id="{81032F51-E8EE-4953-A2EC-5286ED320FA0}"/>
              </a:ext>
            </a:extLst>
          </p:cNvPr>
          <p:cNvSpPr>
            <a:spLocks noGrp="1"/>
          </p:cNvSpPr>
          <p:nvPr>
            <p:ph idx="1"/>
          </p:nvPr>
        </p:nvSpPr>
        <p:spPr>
          <a:xfrm>
            <a:off x="6464410" y="841247"/>
            <a:ext cx="4484536" cy="5340097"/>
          </a:xfrm>
        </p:spPr>
        <p:txBody>
          <a:bodyPr vert="horz" lIns="91440" tIns="45720" rIns="91440" bIns="45720" rtlCol="0" anchor="ctr">
            <a:normAutofit/>
          </a:bodyPr>
          <a:lstStyle/>
          <a:p>
            <a:r>
              <a:rPr lang="en-GB" sz="1800">
                <a:solidFill>
                  <a:schemeClr val="tx2"/>
                </a:solidFill>
                <a:cs typeface="Calibri"/>
              </a:rPr>
              <a:t>Emotions are connected to not only the cognitive processes, but also the world that we are connected to.</a:t>
            </a:r>
          </a:p>
          <a:p>
            <a:r>
              <a:rPr lang="en-GB" sz="1800">
                <a:solidFill>
                  <a:schemeClr val="tx2"/>
                </a:solidFill>
                <a:cs typeface="Calibri"/>
              </a:rPr>
              <a:t>Emotions are related to experiences of significance.</a:t>
            </a:r>
          </a:p>
          <a:p>
            <a:endParaRPr lang="en-GB" sz="1800">
              <a:solidFill>
                <a:schemeClr val="tx2"/>
              </a:solidFill>
              <a:cs typeface="Calibri"/>
            </a:endParaRPr>
          </a:p>
          <a:p>
            <a:r>
              <a:rPr lang="en-GB" sz="1800">
                <a:solidFill>
                  <a:schemeClr val="tx2"/>
                </a:solidFill>
                <a:cs typeface="Calibri"/>
              </a:rPr>
              <a:t>Emotions are a sense-making activity.</a:t>
            </a:r>
          </a:p>
          <a:p>
            <a:r>
              <a:rPr lang="en-GB" sz="1800">
                <a:solidFill>
                  <a:schemeClr val="tx2"/>
                </a:solidFill>
                <a:cs typeface="Calibri"/>
              </a:rPr>
              <a:t>What does this mean?</a:t>
            </a:r>
          </a:p>
          <a:p>
            <a:endParaRPr lang="en-GB" sz="1800">
              <a:solidFill>
                <a:schemeClr val="tx2"/>
              </a:solidFill>
              <a:cs typeface="Calibri"/>
            </a:endParaRPr>
          </a:p>
          <a:p>
            <a:r>
              <a:rPr lang="en-GB" sz="1800">
                <a:solidFill>
                  <a:schemeClr val="tx2"/>
                </a:solidFill>
                <a:cs typeface="Calibri"/>
              </a:rPr>
              <a:t>'Feeling toward'</a:t>
            </a:r>
          </a:p>
          <a:p>
            <a:endParaRPr lang="en-GB" sz="1800" dirty="0">
              <a:solidFill>
                <a:schemeClr val="tx2"/>
              </a:solidFill>
              <a:cs typeface="Calibri"/>
            </a:endParaRPr>
          </a:p>
          <a:p>
            <a:r>
              <a:rPr lang="en-GB" sz="1800">
                <a:solidFill>
                  <a:schemeClr val="tx2"/>
                </a:solidFill>
                <a:cs typeface="Calibri"/>
              </a:rPr>
              <a:t>One of the central concepts of phenomenology is every experience, act of consciousness, everything that we do, is intentional. All our awareness is directed towards objects.</a:t>
            </a:r>
            <a:endParaRPr lang="en-GB" sz="1800" dirty="0">
              <a:solidFill>
                <a:schemeClr val="tx2"/>
              </a:solidFill>
              <a:cs typeface="Calibri"/>
            </a:endParaRPr>
          </a:p>
        </p:txBody>
      </p:sp>
    </p:spTree>
    <p:extLst>
      <p:ext uri="{BB962C8B-B14F-4D97-AF65-F5344CB8AC3E}">
        <p14:creationId xmlns:p14="http://schemas.microsoft.com/office/powerpoint/2010/main" val="35581095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9">
            <a:extLst>
              <a:ext uri="{FF2B5EF4-FFF2-40B4-BE49-F238E27FC236}">
                <a16:creationId xmlns:a16="http://schemas.microsoft.com/office/drawing/2014/main" id="{46D6306C-ED4F-4AAE-B4A5-EEA6AFAD72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11">
            <a:extLst>
              <a:ext uri="{FF2B5EF4-FFF2-40B4-BE49-F238E27FC236}">
                <a16:creationId xmlns:a16="http://schemas.microsoft.com/office/drawing/2014/main" id="{0EC5361D-F897-4856-B945-0455A365EB2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13">
            <a:extLst>
              <a:ext uri="{FF2B5EF4-FFF2-40B4-BE49-F238E27FC236}">
                <a16:creationId xmlns:a16="http://schemas.microsoft.com/office/drawing/2014/main" id="{4508C0C5-2268-42B5-B3C8-4D0899E05F8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Freeform: Shape 15">
            <a:extLst>
              <a:ext uri="{FF2B5EF4-FFF2-40B4-BE49-F238E27FC236}">
                <a16:creationId xmlns:a16="http://schemas.microsoft.com/office/drawing/2014/main" id="{141ACBDB-38F8-4B34-8183-BD95B4E55A6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17">
            <a:extLst>
              <a:ext uri="{FF2B5EF4-FFF2-40B4-BE49-F238E27FC236}">
                <a16:creationId xmlns:a16="http://schemas.microsoft.com/office/drawing/2014/main" id="{DE00DB52-3455-4E2F-867B-A6D0516E175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Isosceles Triangle 19">
            <a:extLst>
              <a:ext uri="{FF2B5EF4-FFF2-40B4-BE49-F238E27FC236}">
                <a16:creationId xmlns:a16="http://schemas.microsoft.com/office/drawing/2014/main" id="{9E914C83-E0D8-4953-92D5-169D28CB43A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ece of chocolate cake on a table&#10;&#10;Description automatically generated">
            <a:extLst>
              <a:ext uri="{FF2B5EF4-FFF2-40B4-BE49-F238E27FC236}">
                <a16:creationId xmlns:a16="http://schemas.microsoft.com/office/drawing/2014/main" id="{6512606C-4D27-4E60-8E84-1B8DFB13491A}"/>
              </a:ext>
            </a:extLst>
          </p:cNvPr>
          <p:cNvPicPr>
            <a:picLocks noGrp="1" noChangeAspect="1"/>
          </p:cNvPicPr>
          <p:nvPr>
            <p:ph idx="1"/>
          </p:nvPr>
        </p:nvPicPr>
        <p:blipFill rotWithShape="1">
          <a:blip r:embed="rId2"/>
          <a:srcRect t="30160" b="35739"/>
          <a:stretch/>
        </p:blipFill>
        <p:spPr>
          <a:xfrm>
            <a:off x="643467" y="643467"/>
            <a:ext cx="10905066" cy="5571065"/>
          </a:xfrm>
          <a:prstGeom prst="rect">
            <a:avLst/>
          </a:prstGeom>
          <a:ln>
            <a:noFill/>
          </a:ln>
        </p:spPr>
      </p:pic>
      <p:sp>
        <p:nvSpPr>
          <p:cNvPr id="34" name="Isosceles Triangle 21">
            <a:extLst>
              <a:ext uri="{FF2B5EF4-FFF2-40B4-BE49-F238E27FC236}">
                <a16:creationId xmlns:a16="http://schemas.microsoft.com/office/drawing/2014/main" id="{3512E083-F550-46AF-8490-767ECFD00CB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332326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BBBE71B7-604F-4EE5-A1D6-8BF54379E9C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2" name="Color">
              <a:extLst>
                <a:ext uri="{FF2B5EF4-FFF2-40B4-BE49-F238E27FC236}">
                  <a16:creationId xmlns:a16="http://schemas.microsoft.com/office/drawing/2014/main" id="{69286C48-991E-4090-987B-591B2F2D0F1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a:extLst>
                <a:ext uri="{FF2B5EF4-FFF2-40B4-BE49-F238E27FC236}">
                  <a16:creationId xmlns:a16="http://schemas.microsoft.com/office/drawing/2014/main" id="{3EFE3706-E3FA-4FDF-8CE3-8D95E590973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4" descr="A piece of chocolate cake on a table&#10;&#10;Description automatically generated">
            <a:extLst>
              <a:ext uri="{FF2B5EF4-FFF2-40B4-BE49-F238E27FC236}">
                <a16:creationId xmlns:a16="http://schemas.microsoft.com/office/drawing/2014/main" id="{37309AF8-A089-4EEF-9049-4345044D1568}"/>
              </a:ext>
            </a:extLst>
          </p:cNvPr>
          <p:cNvPicPr>
            <a:picLocks noGrp="1" noChangeAspect="1"/>
          </p:cNvPicPr>
          <p:nvPr>
            <p:ph idx="1"/>
          </p:nvPr>
        </p:nvPicPr>
        <p:blipFill rotWithShape="1">
          <a:blip r:embed="rId3"/>
          <a:srcRect t="8122" r="-1" b="13700"/>
          <a:stretch/>
        </p:blipFill>
        <p:spPr>
          <a:xfrm>
            <a:off x="6803647" y="653615"/>
            <a:ext cx="4730214" cy="5540004"/>
          </a:xfrm>
          <a:prstGeom prst="rect">
            <a:avLst/>
          </a:prstGeom>
        </p:spPr>
      </p:pic>
      <p:grpSp>
        <p:nvGrpSpPr>
          <p:cNvPr id="15" name="Group 14">
            <a:extLst>
              <a:ext uri="{FF2B5EF4-FFF2-40B4-BE49-F238E27FC236}">
                <a16:creationId xmlns:a16="http://schemas.microsoft.com/office/drawing/2014/main" id="{5F9EFB72-B60F-422D-971E-C24825AEE8AF}"/>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16" name="Freeform: Shape 15">
              <a:extLst>
                <a:ext uri="{FF2B5EF4-FFF2-40B4-BE49-F238E27FC236}">
                  <a16:creationId xmlns:a16="http://schemas.microsoft.com/office/drawing/2014/main" id="{96AC91B1-DA8F-4B7C-8F19-EAD0230FDEC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F574F99F-B751-4D87-BA11-3C46B23284D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E2689BC8-34CD-4994-A63C-303D060D347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4FB58919-6D82-4792-A54B-25087F08EC3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96C7E2AA-81C6-4D67-A16D-5D4951FE78A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05C699FD-2DD5-457C-A3C3-C5644B19371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6C2D6726-764D-4E53-A647-ED320297A2F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07D1612-6044-4A3B-B671-6DA7B209EB0F}"/>
              </a:ext>
            </a:extLst>
          </p:cNvPr>
          <p:cNvSpPr>
            <a:spLocks noGrp="1"/>
          </p:cNvSpPr>
          <p:nvPr>
            <p:ph type="title"/>
          </p:nvPr>
        </p:nvSpPr>
        <p:spPr>
          <a:xfrm>
            <a:off x="1012644" y="841664"/>
            <a:ext cx="5203990" cy="2782723"/>
          </a:xfrm>
        </p:spPr>
        <p:txBody>
          <a:bodyPr vert="horz" lIns="91440" tIns="45720" rIns="91440" bIns="45720" rtlCol="0" anchor="b">
            <a:normAutofit/>
          </a:bodyPr>
          <a:lstStyle/>
          <a:p>
            <a:r>
              <a:rPr lang="en-US" sz="4800">
                <a:solidFill>
                  <a:schemeClr val="bg1"/>
                </a:solidFill>
              </a:rPr>
              <a:t>What is happening for you right now?</a:t>
            </a:r>
          </a:p>
        </p:txBody>
      </p:sp>
    </p:spTree>
    <p:extLst>
      <p:ext uri="{BB962C8B-B14F-4D97-AF65-F5344CB8AC3E}">
        <p14:creationId xmlns:p14="http://schemas.microsoft.com/office/powerpoint/2010/main" val="11643585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EC5A958-82A0-4502-A88D-F9E78C8B09C3}"/>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cs typeface="Calibri Light"/>
              </a:rPr>
              <a:t>Response</a:t>
            </a:r>
            <a:endParaRPr lang="en-GB" sz="4800">
              <a:solidFill>
                <a:schemeClr val="bg1"/>
              </a:solidFill>
            </a:endParaRPr>
          </a:p>
        </p:txBody>
      </p:sp>
      <p:sp>
        <p:nvSpPr>
          <p:cNvPr id="3" name="Content Placeholder 2">
            <a:extLst>
              <a:ext uri="{FF2B5EF4-FFF2-40B4-BE49-F238E27FC236}">
                <a16:creationId xmlns:a16="http://schemas.microsoft.com/office/drawing/2014/main" id="{989221EF-7CB2-4ED0-A01B-A13CF462B374}"/>
              </a:ext>
            </a:extLst>
          </p:cNvPr>
          <p:cNvSpPr>
            <a:spLocks noGrp="1"/>
          </p:cNvSpPr>
          <p:nvPr>
            <p:ph idx="1"/>
          </p:nvPr>
        </p:nvSpPr>
        <p:spPr>
          <a:xfrm>
            <a:off x="6464410" y="841247"/>
            <a:ext cx="4484536" cy="5340097"/>
          </a:xfrm>
        </p:spPr>
        <p:txBody>
          <a:bodyPr vert="horz" lIns="91440" tIns="45720" rIns="91440" bIns="45720" rtlCol="0" anchor="ctr">
            <a:normAutofit/>
          </a:bodyPr>
          <a:lstStyle/>
          <a:p>
            <a:r>
              <a:rPr lang="en-GB" sz="1800">
                <a:solidFill>
                  <a:schemeClr val="tx2"/>
                </a:solidFill>
                <a:cs typeface="Calibri"/>
              </a:rPr>
              <a:t>Not the same response</a:t>
            </a:r>
          </a:p>
          <a:p>
            <a:r>
              <a:rPr lang="en-GB" sz="1800">
                <a:solidFill>
                  <a:schemeClr val="tx2"/>
                </a:solidFill>
                <a:cs typeface="Calibri"/>
              </a:rPr>
              <a:t>But you will all have had a 'feeling toward'.</a:t>
            </a:r>
          </a:p>
          <a:p>
            <a:r>
              <a:rPr lang="en-GB" sz="1800">
                <a:solidFill>
                  <a:schemeClr val="tx2"/>
                </a:solidFill>
                <a:cs typeface="Calibri"/>
              </a:rPr>
              <a:t>You have had an awareness/emotion about the chocolate brownie.</a:t>
            </a:r>
          </a:p>
          <a:p>
            <a:endParaRPr lang="en-GB" sz="1800">
              <a:solidFill>
                <a:schemeClr val="tx2"/>
              </a:solidFill>
              <a:cs typeface="Calibri"/>
            </a:endParaRPr>
          </a:p>
          <a:p>
            <a:r>
              <a:rPr lang="en-GB" sz="1800">
                <a:solidFill>
                  <a:schemeClr val="tx2"/>
                </a:solidFill>
                <a:cs typeface="Calibri"/>
              </a:rPr>
              <a:t>The felt body resonated in a specific way which will disclose your own subjective experience.</a:t>
            </a:r>
          </a:p>
          <a:p>
            <a:endParaRPr lang="en-GB" sz="1800">
              <a:solidFill>
                <a:schemeClr val="tx2"/>
              </a:solidFill>
              <a:cs typeface="Calibri"/>
            </a:endParaRPr>
          </a:p>
          <a:p>
            <a:r>
              <a:rPr lang="en-GB" sz="1800">
                <a:solidFill>
                  <a:schemeClr val="tx2"/>
                </a:solidFill>
                <a:cs typeface="Calibri"/>
              </a:rPr>
              <a:t>An emotion is an embodied experience</a:t>
            </a:r>
          </a:p>
        </p:txBody>
      </p:sp>
    </p:spTree>
    <p:extLst>
      <p:ext uri="{BB962C8B-B14F-4D97-AF65-F5344CB8AC3E}">
        <p14:creationId xmlns:p14="http://schemas.microsoft.com/office/powerpoint/2010/main" val="21098146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E4556D3F-F9E0-4DD4-A96F-6A8297B92405}"/>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13" name="Color">
              <a:extLst>
                <a:ext uri="{FF2B5EF4-FFF2-40B4-BE49-F238E27FC236}">
                  <a16:creationId xmlns:a16="http://schemas.microsoft.com/office/drawing/2014/main" id="{86D4FF5D-6473-4BE3-A6EC-40CE250274A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993888FB-861F-4B4A-819C-BEB6D558A87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Content Placeholder 4" descr="A close up of a logo&#10;&#10;Description automatically generated">
            <a:extLst>
              <a:ext uri="{FF2B5EF4-FFF2-40B4-BE49-F238E27FC236}">
                <a16:creationId xmlns:a16="http://schemas.microsoft.com/office/drawing/2014/main" id="{12A2E711-1C4E-4E0E-A5BD-DA4327973DDF}"/>
              </a:ext>
            </a:extLst>
          </p:cNvPr>
          <p:cNvPicPr>
            <a:picLocks noGrp="1" noChangeAspect="1"/>
          </p:cNvPicPr>
          <p:nvPr>
            <p:ph idx="1"/>
          </p:nvPr>
        </p:nvPicPr>
        <p:blipFill rotWithShape="1">
          <a:blip r:embed="rId2"/>
          <a:srcRect l="11134" r="11570" b="-1"/>
          <a:stretch/>
        </p:blipFill>
        <p:spPr>
          <a:xfrm>
            <a:off x="6803647" y="1065276"/>
            <a:ext cx="4730214" cy="4727448"/>
          </a:xfrm>
          <a:prstGeom prst="rect">
            <a:avLst/>
          </a:prstGeom>
        </p:spPr>
      </p:pic>
      <p:grpSp>
        <p:nvGrpSpPr>
          <p:cNvPr id="16" name="Group 15">
            <a:extLst>
              <a:ext uri="{FF2B5EF4-FFF2-40B4-BE49-F238E27FC236}">
                <a16:creationId xmlns:a16="http://schemas.microsoft.com/office/drawing/2014/main" id="{65EABBED-2B80-4B13-A7A8-1D34C4A0274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17" name="Freeform: Shape 16">
              <a:extLst>
                <a:ext uri="{FF2B5EF4-FFF2-40B4-BE49-F238E27FC236}">
                  <a16:creationId xmlns:a16="http://schemas.microsoft.com/office/drawing/2014/main" id="{73A7A746-A7C1-443C-9B24-406D2224527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1D71425D-6031-4121-BA40-815DACCD0EF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67A43343-A25B-49D5-9967-D5647ADF708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F066E434-22B6-48A1-BC19-A80163E8198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35470CE2-E5F8-489C-84E9-775AE8D3E3B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12435DD6-F0FB-492A-9267-CE09EC2C5D6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5B17117C-64EA-4B8B-9DDC-D10E947C46D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4E0B690-25DB-4885-9A33-B345899671B4}"/>
              </a:ext>
            </a:extLst>
          </p:cNvPr>
          <p:cNvSpPr>
            <a:spLocks noGrp="1"/>
          </p:cNvSpPr>
          <p:nvPr>
            <p:ph type="title"/>
          </p:nvPr>
        </p:nvSpPr>
        <p:spPr>
          <a:xfrm>
            <a:off x="789708" y="1014574"/>
            <a:ext cx="5633531" cy="2226769"/>
          </a:xfrm>
        </p:spPr>
        <p:txBody>
          <a:bodyPr vert="horz" lIns="91440" tIns="45720" rIns="91440" bIns="45720" rtlCol="0" anchor="ctr">
            <a:normAutofit/>
          </a:bodyPr>
          <a:lstStyle/>
          <a:p>
            <a:r>
              <a:rPr lang="en-US" sz="4800">
                <a:solidFill>
                  <a:schemeClr val="bg1"/>
                </a:solidFill>
              </a:rPr>
              <a:t>Thoughts?</a:t>
            </a:r>
          </a:p>
        </p:txBody>
      </p:sp>
    </p:spTree>
    <p:extLst>
      <p:ext uri="{BB962C8B-B14F-4D97-AF65-F5344CB8AC3E}">
        <p14:creationId xmlns:p14="http://schemas.microsoft.com/office/powerpoint/2010/main" val="37386037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 name="Group 11">
            <a:extLst>
              <a:ext uri="{FF2B5EF4-FFF2-40B4-BE49-F238E27FC236}">
                <a16:creationId xmlns:a16="http://schemas.microsoft.com/office/drawing/2014/main" id="{2DD5E267-EB6F-47DF-ABEF-2C1BED44DAC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3"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66828D02-A05D-412B-9F20-B68E970B9FC2}"/>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7"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1" name="Graphic 6" descr="Person with Idea">
            <a:extLst>
              <a:ext uri="{FF2B5EF4-FFF2-40B4-BE49-F238E27FC236}">
                <a16:creationId xmlns:a16="http://schemas.microsoft.com/office/drawing/2014/main" id="{A7CEDC6D-DDE6-413E-A056-36A398CB631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6677026" y="1131373"/>
            <a:ext cx="4571936" cy="4571936"/>
          </a:xfrm>
          <a:prstGeom prst="rect">
            <a:avLst/>
          </a:prstGeom>
        </p:spPr>
      </p:pic>
      <p:grpSp>
        <p:nvGrpSpPr>
          <p:cNvPr id="20" name="Group 19">
            <a:extLst>
              <a:ext uri="{FF2B5EF4-FFF2-40B4-BE49-F238E27FC236}">
                <a16:creationId xmlns:a16="http://schemas.microsoft.com/office/drawing/2014/main" id="{E27AF472-EAE3-4572-AB69-B92BD10DBC6D}"/>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1" name="Freeform: Shape 20">
              <a:extLst>
                <a:ext uri="{FF2B5EF4-FFF2-40B4-BE49-F238E27FC236}">
                  <a16:creationId xmlns:a16="http://schemas.microsoft.com/office/drawing/2014/main" id="{BF4DB9D2-6215-420C-874C-82EADF8C6C7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1F003139-C97C-44FA-B139-32E4DFDCE9C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CE4DD6E-8CEA-45EE-B630-DBC22144D88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A4372F7F-AA3C-470B-AA61-7C35B7722C9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4B605BF-D199-43DD-9328-E99F2ADFC6F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E5D42A77-7336-4A35-8922-8098A16AA27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7401EE7D-B85D-4C10-AB8C-71884EFB11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96AEE20A-5D9A-48E1-A22C-4D65B92D162D}"/>
              </a:ext>
            </a:extLst>
          </p:cNvPr>
          <p:cNvSpPr>
            <a:spLocks noGrp="1"/>
          </p:cNvSpPr>
          <p:nvPr>
            <p:ph type="title"/>
          </p:nvPr>
        </p:nvSpPr>
        <p:spPr>
          <a:xfrm>
            <a:off x="1014985" y="819015"/>
            <a:ext cx="5501548" cy="2353362"/>
          </a:xfrm>
        </p:spPr>
        <p:txBody>
          <a:bodyPr anchor="b">
            <a:normAutofit/>
          </a:bodyPr>
          <a:lstStyle/>
          <a:p>
            <a:r>
              <a:rPr lang="en-GB" sz="4800">
                <a:solidFill>
                  <a:schemeClr val="bg1"/>
                </a:solidFill>
                <a:cs typeface="Calibri Light"/>
              </a:rPr>
              <a:t>Criticism of the Cognitive Perception of Emotion</a:t>
            </a:r>
            <a:endParaRPr lang="en-GB" sz="4800">
              <a:solidFill>
                <a:schemeClr val="bg1"/>
              </a:solidFill>
            </a:endParaRPr>
          </a:p>
        </p:txBody>
      </p:sp>
      <p:sp>
        <p:nvSpPr>
          <p:cNvPr id="3" name="Content Placeholder 2">
            <a:extLst>
              <a:ext uri="{FF2B5EF4-FFF2-40B4-BE49-F238E27FC236}">
                <a16:creationId xmlns:a16="http://schemas.microsoft.com/office/drawing/2014/main" id="{429C6D04-75F6-4237-B909-201D64C76FE4}"/>
              </a:ext>
            </a:extLst>
          </p:cNvPr>
          <p:cNvSpPr>
            <a:spLocks noGrp="1"/>
          </p:cNvSpPr>
          <p:nvPr>
            <p:ph idx="1"/>
          </p:nvPr>
        </p:nvSpPr>
        <p:spPr>
          <a:xfrm>
            <a:off x="1014985" y="3442089"/>
            <a:ext cx="5501548" cy="2573579"/>
          </a:xfrm>
        </p:spPr>
        <p:txBody>
          <a:bodyPr vert="horz" lIns="91440" tIns="45720" rIns="91440" bIns="45720" rtlCol="0" anchor="t">
            <a:normAutofit/>
          </a:bodyPr>
          <a:lstStyle/>
          <a:p>
            <a:r>
              <a:rPr lang="en-GB" sz="1500">
                <a:solidFill>
                  <a:schemeClr val="bg1"/>
                </a:solidFill>
                <a:cs typeface="Calibri"/>
              </a:rPr>
              <a:t>Cognitive theories look at the intellectualisation of the experience.</a:t>
            </a:r>
          </a:p>
          <a:p>
            <a:r>
              <a:rPr lang="en-GB" sz="1500">
                <a:solidFill>
                  <a:schemeClr val="bg1"/>
                </a:solidFill>
                <a:cs typeface="Calibri"/>
              </a:rPr>
              <a:t>They do not consider the embodied experience.</a:t>
            </a:r>
          </a:p>
          <a:p>
            <a:r>
              <a:rPr lang="en-GB" sz="1500">
                <a:solidFill>
                  <a:schemeClr val="bg1"/>
                </a:solidFill>
                <a:cs typeface="Calibri"/>
              </a:rPr>
              <a:t>You cannot just add the bodily experience to a cognitive event. </a:t>
            </a:r>
          </a:p>
          <a:p>
            <a:r>
              <a:rPr lang="en-GB" sz="1500">
                <a:solidFill>
                  <a:schemeClr val="bg1"/>
                </a:solidFill>
                <a:cs typeface="Calibri"/>
              </a:rPr>
              <a:t>It is a holistic experience that cannot be separated out.</a:t>
            </a:r>
          </a:p>
          <a:p>
            <a:endParaRPr lang="en-GB" sz="1500">
              <a:solidFill>
                <a:schemeClr val="bg1"/>
              </a:solidFill>
              <a:cs typeface="Calibri"/>
            </a:endParaRPr>
          </a:p>
          <a:p>
            <a:r>
              <a:rPr lang="en-GB" sz="1500">
                <a:solidFill>
                  <a:schemeClr val="bg1"/>
                </a:solidFill>
                <a:cs typeface="Calibri"/>
              </a:rPr>
              <a:t>What do you think?</a:t>
            </a:r>
          </a:p>
        </p:txBody>
      </p:sp>
    </p:spTree>
    <p:extLst>
      <p:ext uri="{BB962C8B-B14F-4D97-AF65-F5344CB8AC3E}">
        <p14:creationId xmlns:p14="http://schemas.microsoft.com/office/powerpoint/2010/main" val="108016152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639</Words>
  <Application>Microsoft Office PowerPoint</Application>
  <PresentationFormat>Widescreen</PresentationFormat>
  <Paragraphs>68</Paragraphs>
  <Slides>14</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Emotions 2</vt:lpstr>
      <vt:lpstr>Revision</vt:lpstr>
      <vt:lpstr>Emotion is created individually</vt:lpstr>
      <vt:lpstr>Research</vt:lpstr>
      <vt:lpstr>Facial Feedback Hypothesis</vt:lpstr>
      <vt:lpstr>What might be the issue with this test?</vt:lpstr>
      <vt:lpstr>So what is emotion?</vt:lpstr>
      <vt:lpstr>Science and the cognitive approach to emotion</vt:lpstr>
      <vt:lpstr>Intentionality</vt:lpstr>
      <vt:lpstr>PowerPoint Presentation</vt:lpstr>
      <vt:lpstr>What is happening for you right now?</vt:lpstr>
      <vt:lpstr>Response</vt:lpstr>
      <vt:lpstr>Thoughts?</vt:lpstr>
      <vt:lpstr>Criticism of the Cognitive Perception of Emotion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Catherine Slade</cp:lastModifiedBy>
  <cp:revision>350</cp:revision>
  <dcterms:created xsi:type="dcterms:W3CDTF">2020-10-13T05:29:57Z</dcterms:created>
  <dcterms:modified xsi:type="dcterms:W3CDTF">2020-10-13T07:42:18Z</dcterms:modified>
</cp:coreProperties>
</file>