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8288000" cy="10287000"/>
  <p:notesSz cx="6858000" cy="9144000"/>
  <p:embeddedFontLst>
    <p:embeddedFont>
      <p:font typeface="Arial" panose="020B0604020202020204" pitchFamily="34" charset="0"/>
      <p:regular r:id="rId4"/>
    </p:embeddedFont>
    <p:embeddedFont>
      <p:font typeface="Arial Bold" panose="020B0704020202020204" pitchFamily="34" charset="0"/>
      <p:regular r:id="rId5"/>
      <p:bold r:id="rId6"/>
    </p:embeddedFont>
    <p:embeddedFont>
      <p:font typeface="Arial Italics" panose="020B0604020202020204" charset="0"/>
      <p:regular r:id="rId7"/>
    </p:embeddedFont>
    <p:embeddedFont>
      <p:font typeface="Calibri" panose="020F0502020204030204" pitchFamily="34" charset="0"/>
      <p:regular r:id="rId8"/>
      <p:bold r:id="rId9"/>
      <p:italic r:id="rId10"/>
      <p:boldItalic r:id="rId1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75" d="100"/>
          <a:sy n="75" d="100"/>
        </p:scale>
        <p:origin x="78" y="-4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tableStyles" Target="tableStyle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endParaRPr lang="en-US"/>
          </a:p>
          <a:p>
            <a:r>
              <a:rPr lang="en-US"/>
              <a:t>1.7.2013</a:t>
            </a:r>
          </a:p>
          <a:p>
            <a:endParaRPr lang="en-US"/>
          </a:p>
          <a:p>
            <a:r>
              <a:rPr lang="en-US"/>
              <a:t>1.7.2013</a:t>
            </a:r>
          </a:p>
          <a:p>
            <a:endParaRPr lang="en-US"/>
          </a:p>
          <a:p>
            <a:r>
              <a:rPr lang="en-US"/>
              <a:t>1</a:t>
            </a:r>
          </a:p>
          <a:p>
            <a:endParaRPr lang="en-US"/>
          </a:p>
          <a:p>
            <a:r>
              <a:rPr lang="en-US"/>
              <a:t>‹#›</a:t>
            </a:r>
          </a:p>
          <a:p>
            <a:endParaRPr lang="en-US"/>
          </a:p>
          <a:p>
            <a:r>
              <a:rPr lang="en-US"/>
              <a:t>‹#›</a:t>
            </a:r>
          </a:p>
          <a:p>
            <a:endParaRPr lang="en-US"/>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4791360">
            <a:off x="9733740" y="5133956"/>
            <a:ext cx="10474357" cy="9525"/>
            <a:chOff x="0" y="0"/>
            <a:chExt cx="13965809" cy="12700"/>
          </a:xfrm>
        </p:grpSpPr>
        <p:sp>
          <p:nvSpPr>
            <p:cNvPr id="3" name="Freeform 3"/>
            <p:cNvSpPr/>
            <p:nvPr/>
          </p:nvSpPr>
          <p:spPr>
            <a:xfrm>
              <a:off x="0" y="0"/>
              <a:ext cx="13965810" cy="12700"/>
            </a:xfrm>
            <a:custGeom>
              <a:avLst/>
              <a:gdLst/>
              <a:ahLst/>
              <a:cxnLst/>
              <a:rect l="l" t="t" r="r" b="b"/>
              <a:pathLst>
                <a:path w="13965810" h="12700">
                  <a:moveTo>
                    <a:pt x="6350" y="0"/>
                  </a:moveTo>
                  <a:lnTo>
                    <a:pt x="13959460" y="0"/>
                  </a:lnTo>
                  <a:cubicBezTo>
                    <a:pt x="13963016" y="0"/>
                    <a:pt x="13965810" y="2794"/>
                    <a:pt x="13965810" y="6350"/>
                  </a:cubicBezTo>
                  <a:cubicBezTo>
                    <a:pt x="13965810" y="9906"/>
                    <a:pt x="13963016" y="12700"/>
                    <a:pt x="13959460"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id="4" name="Group 4"/>
          <p:cNvGrpSpPr/>
          <p:nvPr/>
        </p:nvGrpSpPr>
        <p:grpSpPr>
          <a:xfrm rot="8776560">
            <a:off x="10401767" y="7895025"/>
            <a:ext cx="8617648" cy="9525"/>
            <a:chOff x="0" y="0"/>
            <a:chExt cx="11490198" cy="12700"/>
          </a:xfrm>
        </p:grpSpPr>
        <p:sp>
          <p:nvSpPr>
            <p:cNvPr id="5" name="Freeform 5"/>
            <p:cNvSpPr/>
            <p:nvPr/>
          </p:nvSpPr>
          <p:spPr>
            <a:xfrm>
              <a:off x="0" y="0"/>
              <a:ext cx="11490198" cy="12700"/>
            </a:xfrm>
            <a:custGeom>
              <a:avLst/>
              <a:gdLst/>
              <a:ahLst/>
              <a:cxnLst/>
              <a:rect l="l" t="t" r="r" b="b"/>
              <a:pathLst>
                <a:path w="11490198" h="12700">
                  <a:moveTo>
                    <a:pt x="6350" y="0"/>
                  </a:moveTo>
                  <a:lnTo>
                    <a:pt x="11483848" y="0"/>
                  </a:lnTo>
                  <a:cubicBezTo>
                    <a:pt x="11487404" y="0"/>
                    <a:pt x="11490198" y="2794"/>
                    <a:pt x="11490198" y="6350"/>
                  </a:cubicBezTo>
                  <a:cubicBezTo>
                    <a:pt x="11490198" y="9906"/>
                    <a:pt x="11487404" y="12700"/>
                    <a:pt x="11483848"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id="6" name="Group 6"/>
          <p:cNvGrpSpPr/>
          <p:nvPr/>
        </p:nvGrpSpPr>
        <p:grpSpPr>
          <a:xfrm>
            <a:off x="13398503" y="4572000"/>
            <a:ext cx="4889468" cy="5715000"/>
            <a:chOff x="0" y="0"/>
            <a:chExt cx="6519291" cy="7620000"/>
          </a:xfrm>
        </p:grpSpPr>
        <p:sp>
          <p:nvSpPr>
            <p:cNvPr id="7" name="Freeform 7"/>
            <p:cNvSpPr/>
            <p:nvPr/>
          </p:nvSpPr>
          <p:spPr>
            <a:xfrm>
              <a:off x="0" y="0"/>
              <a:ext cx="6519291" cy="7620000"/>
            </a:xfrm>
            <a:custGeom>
              <a:avLst/>
              <a:gdLst/>
              <a:ahLst/>
              <a:cxnLst/>
              <a:rect l="l" t="t" r="r" b="b"/>
              <a:pathLst>
                <a:path w="6519291" h="7620000">
                  <a:moveTo>
                    <a:pt x="0" y="7620000"/>
                  </a:moveTo>
                  <a:lnTo>
                    <a:pt x="6519291" y="0"/>
                  </a:lnTo>
                  <a:lnTo>
                    <a:pt x="6519291" y="7620000"/>
                  </a:lnTo>
                  <a:close/>
                </a:path>
              </a:pathLst>
            </a:custGeom>
            <a:solidFill>
              <a:srgbClr val="54A021">
                <a:alpha val="392"/>
              </a:srgbClr>
            </a:solidFill>
          </p:spPr>
        </p:sp>
      </p:grpSp>
      <p:grpSp>
        <p:nvGrpSpPr>
          <p:cNvPr id="8" name="Group 8"/>
          <p:cNvGrpSpPr/>
          <p:nvPr/>
        </p:nvGrpSpPr>
        <p:grpSpPr>
          <a:xfrm>
            <a:off x="14001750" y="-12697"/>
            <a:ext cx="4281488" cy="10299668"/>
            <a:chOff x="0" y="0"/>
            <a:chExt cx="5708650" cy="13732891"/>
          </a:xfrm>
        </p:grpSpPr>
        <p:sp>
          <p:nvSpPr>
            <p:cNvPr id="9" name="Freeform 9"/>
            <p:cNvSpPr/>
            <p:nvPr/>
          </p:nvSpPr>
          <p:spPr>
            <a:xfrm>
              <a:off x="0" y="0"/>
              <a:ext cx="5708650" cy="13732890"/>
            </a:xfrm>
            <a:custGeom>
              <a:avLst/>
              <a:gdLst/>
              <a:ahLst/>
              <a:cxnLst/>
              <a:rect l="l" t="t" r="r" b="b"/>
              <a:pathLst>
                <a:path w="5708650" h="13732890">
                  <a:moveTo>
                    <a:pt x="0" y="0"/>
                  </a:moveTo>
                  <a:lnTo>
                    <a:pt x="5708650" y="0"/>
                  </a:lnTo>
                  <a:lnTo>
                    <a:pt x="5708650" y="13732890"/>
                  </a:lnTo>
                  <a:lnTo>
                    <a:pt x="4941443" y="13732890"/>
                  </a:lnTo>
                  <a:lnTo>
                    <a:pt x="0" y="0"/>
                  </a:lnTo>
                  <a:close/>
                </a:path>
              </a:pathLst>
            </a:custGeom>
            <a:solidFill>
              <a:srgbClr val="3F7819">
                <a:alpha val="0"/>
              </a:srgbClr>
            </a:solidFill>
          </p:spPr>
        </p:sp>
      </p:grpSp>
      <p:grpSp>
        <p:nvGrpSpPr>
          <p:cNvPr id="10" name="Group 10"/>
          <p:cNvGrpSpPr/>
          <p:nvPr/>
        </p:nvGrpSpPr>
        <p:grpSpPr>
          <a:xfrm>
            <a:off x="16348091" y="-12697"/>
            <a:ext cx="1935194" cy="10299668"/>
            <a:chOff x="0" y="0"/>
            <a:chExt cx="2580259" cy="13732891"/>
          </a:xfrm>
        </p:grpSpPr>
        <p:sp>
          <p:nvSpPr>
            <p:cNvPr id="11" name="Freeform 11"/>
            <p:cNvSpPr/>
            <p:nvPr/>
          </p:nvSpPr>
          <p:spPr>
            <a:xfrm>
              <a:off x="0" y="0"/>
              <a:ext cx="2580259" cy="13732890"/>
            </a:xfrm>
            <a:custGeom>
              <a:avLst/>
              <a:gdLst/>
              <a:ahLst/>
              <a:cxnLst/>
              <a:rect l="l" t="t" r="r" b="b"/>
              <a:pathLst>
                <a:path w="2580259" h="13732890">
                  <a:moveTo>
                    <a:pt x="2039493" y="0"/>
                  </a:moveTo>
                  <a:lnTo>
                    <a:pt x="2580259" y="0"/>
                  </a:lnTo>
                  <a:lnTo>
                    <a:pt x="2580259" y="13732890"/>
                  </a:lnTo>
                  <a:lnTo>
                    <a:pt x="0" y="13732890"/>
                  </a:lnTo>
                  <a:lnTo>
                    <a:pt x="2039493" y="0"/>
                  </a:lnTo>
                  <a:close/>
                </a:path>
              </a:pathLst>
            </a:custGeom>
            <a:solidFill>
              <a:srgbClr val="C0E474">
                <a:alpha val="0"/>
              </a:srgbClr>
            </a:solidFill>
          </p:spPr>
        </p:sp>
      </p:grpSp>
      <p:grpSp>
        <p:nvGrpSpPr>
          <p:cNvPr id="12" name="Group 12"/>
          <p:cNvGrpSpPr/>
          <p:nvPr/>
        </p:nvGrpSpPr>
        <p:grpSpPr>
          <a:xfrm>
            <a:off x="16408498" y="-12697"/>
            <a:ext cx="1874710" cy="10299668"/>
            <a:chOff x="0" y="0"/>
            <a:chExt cx="2499614" cy="13732891"/>
          </a:xfrm>
        </p:grpSpPr>
        <p:sp>
          <p:nvSpPr>
            <p:cNvPr id="13" name="Freeform 13"/>
            <p:cNvSpPr/>
            <p:nvPr/>
          </p:nvSpPr>
          <p:spPr>
            <a:xfrm>
              <a:off x="0" y="0"/>
              <a:ext cx="2499614" cy="13732890"/>
            </a:xfrm>
            <a:custGeom>
              <a:avLst/>
              <a:gdLst/>
              <a:ahLst/>
              <a:cxnLst/>
              <a:rect l="l" t="t" r="r" b="b"/>
              <a:pathLst>
                <a:path w="2499614" h="13732890">
                  <a:moveTo>
                    <a:pt x="0" y="0"/>
                  </a:moveTo>
                  <a:lnTo>
                    <a:pt x="2499614" y="0"/>
                  </a:lnTo>
                  <a:lnTo>
                    <a:pt x="2499614" y="13732890"/>
                  </a:lnTo>
                  <a:lnTo>
                    <a:pt x="2218817" y="13732890"/>
                  </a:lnTo>
                  <a:lnTo>
                    <a:pt x="0" y="0"/>
                  </a:lnTo>
                  <a:close/>
                </a:path>
              </a:pathLst>
            </a:custGeom>
            <a:solidFill>
              <a:srgbClr val="90C226">
                <a:alpha val="0"/>
              </a:srgbClr>
            </a:solidFill>
          </p:spPr>
        </p:sp>
      </p:grpSp>
      <p:grpSp>
        <p:nvGrpSpPr>
          <p:cNvPr id="14" name="Group 14"/>
          <p:cNvGrpSpPr/>
          <p:nvPr/>
        </p:nvGrpSpPr>
        <p:grpSpPr>
          <a:xfrm>
            <a:off x="15557497" y="5384797"/>
            <a:ext cx="2725769" cy="4902232"/>
            <a:chOff x="0" y="0"/>
            <a:chExt cx="3634359" cy="6536309"/>
          </a:xfrm>
        </p:grpSpPr>
        <p:sp>
          <p:nvSpPr>
            <p:cNvPr id="15" name="Freeform 15"/>
            <p:cNvSpPr/>
            <p:nvPr/>
          </p:nvSpPr>
          <p:spPr>
            <a:xfrm>
              <a:off x="0" y="0"/>
              <a:ext cx="3634359" cy="6536309"/>
            </a:xfrm>
            <a:custGeom>
              <a:avLst/>
              <a:gdLst/>
              <a:ahLst/>
              <a:cxnLst/>
              <a:rect l="l" t="t" r="r" b="b"/>
              <a:pathLst>
                <a:path w="3634359" h="6536309">
                  <a:moveTo>
                    <a:pt x="0" y="6536309"/>
                  </a:moveTo>
                  <a:lnTo>
                    <a:pt x="3634359" y="0"/>
                  </a:lnTo>
                  <a:lnTo>
                    <a:pt x="3634359" y="6536309"/>
                  </a:lnTo>
                  <a:close/>
                </a:path>
              </a:pathLst>
            </a:custGeom>
            <a:solidFill>
              <a:srgbClr val="90C226">
                <a:alpha val="2353"/>
              </a:srgbClr>
            </a:solidFill>
          </p:spPr>
        </p:sp>
      </p:grpSp>
      <p:grpSp>
        <p:nvGrpSpPr>
          <p:cNvPr id="16" name="Group 16"/>
          <p:cNvGrpSpPr/>
          <p:nvPr/>
        </p:nvGrpSpPr>
        <p:grpSpPr>
          <a:xfrm>
            <a:off x="0" y="6019800"/>
            <a:ext cx="673132" cy="4267200"/>
            <a:chOff x="0" y="0"/>
            <a:chExt cx="897509" cy="5689600"/>
          </a:xfrm>
        </p:grpSpPr>
        <p:sp>
          <p:nvSpPr>
            <p:cNvPr id="17" name="Freeform 17"/>
            <p:cNvSpPr/>
            <p:nvPr/>
          </p:nvSpPr>
          <p:spPr>
            <a:xfrm>
              <a:off x="0" y="0"/>
              <a:ext cx="897509" cy="5689600"/>
            </a:xfrm>
            <a:custGeom>
              <a:avLst/>
              <a:gdLst/>
              <a:ahLst/>
              <a:cxnLst/>
              <a:rect l="l" t="t" r="r" b="b"/>
              <a:pathLst>
                <a:path w="897509" h="5689600">
                  <a:moveTo>
                    <a:pt x="0" y="5689600"/>
                  </a:moveTo>
                  <a:lnTo>
                    <a:pt x="0" y="0"/>
                  </a:lnTo>
                  <a:lnTo>
                    <a:pt x="897509" y="5689600"/>
                  </a:lnTo>
                  <a:close/>
                </a:path>
              </a:pathLst>
            </a:custGeom>
            <a:solidFill>
              <a:srgbClr val="90C226">
                <a:alpha val="7059"/>
              </a:srgbClr>
            </a:solidFill>
          </p:spPr>
        </p:sp>
      </p:grpSp>
      <p:grpSp>
        <p:nvGrpSpPr>
          <p:cNvPr id="18" name="Group 18"/>
          <p:cNvGrpSpPr/>
          <p:nvPr/>
        </p:nvGrpSpPr>
        <p:grpSpPr>
          <a:xfrm rot="4791360">
            <a:off x="9733740" y="5133956"/>
            <a:ext cx="10474357" cy="9525"/>
            <a:chOff x="0" y="0"/>
            <a:chExt cx="13965809" cy="12700"/>
          </a:xfrm>
        </p:grpSpPr>
        <p:sp>
          <p:nvSpPr>
            <p:cNvPr id="19" name="Freeform 19"/>
            <p:cNvSpPr/>
            <p:nvPr/>
          </p:nvSpPr>
          <p:spPr>
            <a:xfrm>
              <a:off x="0" y="0"/>
              <a:ext cx="13965810" cy="12700"/>
            </a:xfrm>
            <a:custGeom>
              <a:avLst/>
              <a:gdLst/>
              <a:ahLst/>
              <a:cxnLst/>
              <a:rect l="l" t="t" r="r" b="b"/>
              <a:pathLst>
                <a:path w="13965810" h="12700">
                  <a:moveTo>
                    <a:pt x="6350" y="0"/>
                  </a:moveTo>
                  <a:lnTo>
                    <a:pt x="13959460" y="0"/>
                  </a:lnTo>
                  <a:cubicBezTo>
                    <a:pt x="13963016" y="0"/>
                    <a:pt x="13965810" y="2794"/>
                    <a:pt x="13965810" y="6350"/>
                  </a:cubicBezTo>
                  <a:cubicBezTo>
                    <a:pt x="13965810" y="9906"/>
                    <a:pt x="13963016" y="12700"/>
                    <a:pt x="13959460"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id="20" name="Group 20"/>
          <p:cNvGrpSpPr/>
          <p:nvPr/>
        </p:nvGrpSpPr>
        <p:grpSpPr>
          <a:xfrm rot="8776560">
            <a:off x="10401767" y="7895025"/>
            <a:ext cx="8617648" cy="9525"/>
            <a:chOff x="0" y="0"/>
            <a:chExt cx="11490198" cy="12700"/>
          </a:xfrm>
        </p:grpSpPr>
        <p:sp>
          <p:nvSpPr>
            <p:cNvPr id="21" name="Freeform 21"/>
            <p:cNvSpPr/>
            <p:nvPr/>
          </p:nvSpPr>
          <p:spPr>
            <a:xfrm>
              <a:off x="0" y="0"/>
              <a:ext cx="11490198" cy="12700"/>
            </a:xfrm>
            <a:custGeom>
              <a:avLst/>
              <a:gdLst/>
              <a:ahLst/>
              <a:cxnLst/>
              <a:rect l="l" t="t" r="r" b="b"/>
              <a:pathLst>
                <a:path w="11490198" h="12700">
                  <a:moveTo>
                    <a:pt x="6350" y="0"/>
                  </a:moveTo>
                  <a:lnTo>
                    <a:pt x="11483848" y="0"/>
                  </a:lnTo>
                  <a:cubicBezTo>
                    <a:pt x="11487404" y="0"/>
                    <a:pt x="11490198" y="2794"/>
                    <a:pt x="11490198" y="6350"/>
                  </a:cubicBezTo>
                  <a:cubicBezTo>
                    <a:pt x="11490198" y="9906"/>
                    <a:pt x="11487404" y="12700"/>
                    <a:pt x="11483848"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id="22" name="Group 22"/>
          <p:cNvGrpSpPr/>
          <p:nvPr/>
        </p:nvGrpSpPr>
        <p:grpSpPr>
          <a:xfrm>
            <a:off x="13398503" y="4572000"/>
            <a:ext cx="4889468" cy="5715000"/>
            <a:chOff x="0" y="0"/>
            <a:chExt cx="6519291" cy="7620000"/>
          </a:xfrm>
        </p:grpSpPr>
        <p:sp>
          <p:nvSpPr>
            <p:cNvPr id="23" name="Freeform 23"/>
            <p:cNvSpPr/>
            <p:nvPr/>
          </p:nvSpPr>
          <p:spPr>
            <a:xfrm>
              <a:off x="0" y="0"/>
              <a:ext cx="6519291" cy="7620000"/>
            </a:xfrm>
            <a:custGeom>
              <a:avLst/>
              <a:gdLst/>
              <a:ahLst/>
              <a:cxnLst/>
              <a:rect l="l" t="t" r="r" b="b"/>
              <a:pathLst>
                <a:path w="6519291" h="7620000">
                  <a:moveTo>
                    <a:pt x="0" y="7620000"/>
                  </a:moveTo>
                  <a:lnTo>
                    <a:pt x="6519291" y="0"/>
                  </a:lnTo>
                  <a:lnTo>
                    <a:pt x="6519291" y="7620000"/>
                  </a:lnTo>
                  <a:close/>
                </a:path>
              </a:pathLst>
            </a:custGeom>
            <a:solidFill>
              <a:srgbClr val="54A021">
                <a:alpha val="392"/>
              </a:srgbClr>
            </a:solidFill>
          </p:spPr>
        </p:sp>
      </p:grpSp>
      <p:grpSp>
        <p:nvGrpSpPr>
          <p:cNvPr id="24" name="Group 24"/>
          <p:cNvGrpSpPr/>
          <p:nvPr/>
        </p:nvGrpSpPr>
        <p:grpSpPr>
          <a:xfrm>
            <a:off x="14001750" y="-12697"/>
            <a:ext cx="4281488" cy="10299668"/>
            <a:chOff x="0" y="0"/>
            <a:chExt cx="5708650" cy="13732891"/>
          </a:xfrm>
        </p:grpSpPr>
        <p:sp>
          <p:nvSpPr>
            <p:cNvPr id="25" name="Freeform 25"/>
            <p:cNvSpPr/>
            <p:nvPr/>
          </p:nvSpPr>
          <p:spPr>
            <a:xfrm>
              <a:off x="0" y="0"/>
              <a:ext cx="5708650" cy="13732890"/>
            </a:xfrm>
            <a:custGeom>
              <a:avLst/>
              <a:gdLst/>
              <a:ahLst/>
              <a:cxnLst/>
              <a:rect l="l" t="t" r="r" b="b"/>
              <a:pathLst>
                <a:path w="5708650" h="13732890">
                  <a:moveTo>
                    <a:pt x="0" y="0"/>
                  </a:moveTo>
                  <a:lnTo>
                    <a:pt x="5708650" y="0"/>
                  </a:lnTo>
                  <a:lnTo>
                    <a:pt x="5708650" y="13732890"/>
                  </a:lnTo>
                  <a:lnTo>
                    <a:pt x="4941443" y="13732890"/>
                  </a:lnTo>
                  <a:lnTo>
                    <a:pt x="0" y="0"/>
                  </a:lnTo>
                  <a:close/>
                </a:path>
              </a:pathLst>
            </a:custGeom>
            <a:solidFill>
              <a:srgbClr val="3F7819">
                <a:alpha val="0"/>
              </a:srgbClr>
            </a:solidFill>
          </p:spPr>
        </p:sp>
      </p:grpSp>
      <p:grpSp>
        <p:nvGrpSpPr>
          <p:cNvPr id="26" name="Group 26"/>
          <p:cNvGrpSpPr/>
          <p:nvPr/>
        </p:nvGrpSpPr>
        <p:grpSpPr>
          <a:xfrm>
            <a:off x="16348091" y="-12697"/>
            <a:ext cx="1935194" cy="10299668"/>
            <a:chOff x="0" y="0"/>
            <a:chExt cx="2580259" cy="13732891"/>
          </a:xfrm>
        </p:grpSpPr>
        <p:sp>
          <p:nvSpPr>
            <p:cNvPr id="27" name="Freeform 27"/>
            <p:cNvSpPr/>
            <p:nvPr/>
          </p:nvSpPr>
          <p:spPr>
            <a:xfrm>
              <a:off x="0" y="0"/>
              <a:ext cx="2580259" cy="13732890"/>
            </a:xfrm>
            <a:custGeom>
              <a:avLst/>
              <a:gdLst/>
              <a:ahLst/>
              <a:cxnLst/>
              <a:rect l="l" t="t" r="r" b="b"/>
              <a:pathLst>
                <a:path w="2580259" h="13732890">
                  <a:moveTo>
                    <a:pt x="2039493" y="0"/>
                  </a:moveTo>
                  <a:lnTo>
                    <a:pt x="2580259" y="0"/>
                  </a:lnTo>
                  <a:lnTo>
                    <a:pt x="2580259" y="13732890"/>
                  </a:lnTo>
                  <a:lnTo>
                    <a:pt x="0" y="13732890"/>
                  </a:lnTo>
                  <a:lnTo>
                    <a:pt x="2039493" y="0"/>
                  </a:lnTo>
                  <a:close/>
                </a:path>
              </a:pathLst>
            </a:custGeom>
            <a:solidFill>
              <a:srgbClr val="C0E474">
                <a:alpha val="0"/>
              </a:srgbClr>
            </a:solidFill>
          </p:spPr>
        </p:sp>
      </p:grpSp>
      <p:grpSp>
        <p:nvGrpSpPr>
          <p:cNvPr id="28" name="Group 28"/>
          <p:cNvGrpSpPr/>
          <p:nvPr/>
        </p:nvGrpSpPr>
        <p:grpSpPr>
          <a:xfrm>
            <a:off x="16408498" y="-12697"/>
            <a:ext cx="1874710" cy="10299668"/>
            <a:chOff x="0" y="0"/>
            <a:chExt cx="2499614" cy="13732891"/>
          </a:xfrm>
        </p:grpSpPr>
        <p:sp>
          <p:nvSpPr>
            <p:cNvPr id="29" name="Freeform 29"/>
            <p:cNvSpPr/>
            <p:nvPr/>
          </p:nvSpPr>
          <p:spPr>
            <a:xfrm>
              <a:off x="0" y="0"/>
              <a:ext cx="2499614" cy="13732890"/>
            </a:xfrm>
            <a:custGeom>
              <a:avLst/>
              <a:gdLst/>
              <a:ahLst/>
              <a:cxnLst/>
              <a:rect l="l" t="t" r="r" b="b"/>
              <a:pathLst>
                <a:path w="2499614" h="13732890">
                  <a:moveTo>
                    <a:pt x="0" y="0"/>
                  </a:moveTo>
                  <a:lnTo>
                    <a:pt x="2499614" y="0"/>
                  </a:lnTo>
                  <a:lnTo>
                    <a:pt x="2499614" y="13732890"/>
                  </a:lnTo>
                  <a:lnTo>
                    <a:pt x="2218817" y="13732890"/>
                  </a:lnTo>
                  <a:lnTo>
                    <a:pt x="0" y="0"/>
                  </a:lnTo>
                  <a:close/>
                </a:path>
              </a:pathLst>
            </a:custGeom>
            <a:solidFill>
              <a:srgbClr val="90C226">
                <a:alpha val="0"/>
              </a:srgbClr>
            </a:solidFill>
          </p:spPr>
        </p:sp>
      </p:grpSp>
      <p:grpSp>
        <p:nvGrpSpPr>
          <p:cNvPr id="30" name="Group 30"/>
          <p:cNvGrpSpPr/>
          <p:nvPr/>
        </p:nvGrpSpPr>
        <p:grpSpPr>
          <a:xfrm>
            <a:off x="15557497" y="5384797"/>
            <a:ext cx="2725769" cy="4902232"/>
            <a:chOff x="0" y="0"/>
            <a:chExt cx="3634359" cy="6536309"/>
          </a:xfrm>
        </p:grpSpPr>
        <p:sp>
          <p:nvSpPr>
            <p:cNvPr id="31" name="Freeform 31"/>
            <p:cNvSpPr/>
            <p:nvPr/>
          </p:nvSpPr>
          <p:spPr>
            <a:xfrm>
              <a:off x="0" y="0"/>
              <a:ext cx="3634359" cy="6536309"/>
            </a:xfrm>
            <a:custGeom>
              <a:avLst/>
              <a:gdLst/>
              <a:ahLst/>
              <a:cxnLst/>
              <a:rect l="l" t="t" r="r" b="b"/>
              <a:pathLst>
                <a:path w="3634359" h="6536309">
                  <a:moveTo>
                    <a:pt x="0" y="6536309"/>
                  </a:moveTo>
                  <a:lnTo>
                    <a:pt x="3634359" y="0"/>
                  </a:lnTo>
                  <a:lnTo>
                    <a:pt x="3634359" y="6536309"/>
                  </a:lnTo>
                  <a:close/>
                </a:path>
              </a:pathLst>
            </a:custGeom>
            <a:solidFill>
              <a:srgbClr val="90C226">
                <a:alpha val="2353"/>
              </a:srgbClr>
            </a:solidFill>
          </p:spPr>
        </p:sp>
      </p:grpSp>
      <p:grpSp>
        <p:nvGrpSpPr>
          <p:cNvPr id="32" name="Group 32"/>
          <p:cNvGrpSpPr/>
          <p:nvPr/>
        </p:nvGrpSpPr>
        <p:grpSpPr>
          <a:xfrm rot="-10800000">
            <a:off x="19" y="-19"/>
            <a:ext cx="1263872" cy="8499253"/>
            <a:chOff x="0" y="0"/>
            <a:chExt cx="1685163" cy="11332337"/>
          </a:xfrm>
        </p:grpSpPr>
        <p:sp>
          <p:nvSpPr>
            <p:cNvPr id="33" name="Freeform 33"/>
            <p:cNvSpPr/>
            <p:nvPr/>
          </p:nvSpPr>
          <p:spPr>
            <a:xfrm>
              <a:off x="0" y="0"/>
              <a:ext cx="1685163" cy="11332337"/>
            </a:xfrm>
            <a:custGeom>
              <a:avLst/>
              <a:gdLst/>
              <a:ahLst/>
              <a:cxnLst/>
              <a:rect l="l" t="t" r="r" b="b"/>
              <a:pathLst>
                <a:path w="1685163" h="11332337">
                  <a:moveTo>
                    <a:pt x="0" y="11332337"/>
                  </a:moveTo>
                  <a:lnTo>
                    <a:pt x="1685163" y="0"/>
                  </a:lnTo>
                  <a:lnTo>
                    <a:pt x="1685163" y="11332337"/>
                  </a:lnTo>
                  <a:close/>
                </a:path>
              </a:pathLst>
            </a:custGeom>
            <a:solidFill>
              <a:srgbClr val="90C226">
                <a:alpha val="7059"/>
              </a:srgbClr>
            </a:solidFill>
          </p:spPr>
        </p:sp>
      </p:grpSp>
      <p:grpSp>
        <p:nvGrpSpPr>
          <p:cNvPr id="34" name="Group 34"/>
          <p:cNvGrpSpPr/>
          <p:nvPr/>
        </p:nvGrpSpPr>
        <p:grpSpPr>
          <a:xfrm>
            <a:off x="109623" y="1475508"/>
            <a:ext cx="7779544" cy="4900708"/>
            <a:chOff x="0" y="0"/>
            <a:chExt cx="10372725" cy="6534277"/>
          </a:xfrm>
        </p:grpSpPr>
        <p:sp>
          <p:nvSpPr>
            <p:cNvPr id="35" name="Freeform 35"/>
            <p:cNvSpPr/>
            <p:nvPr/>
          </p:nvSpPr>
          <p:spPr>
            <a:xfrm>
              <a:off x="0" y="0"/>
              <a:ext cx="10372725" cy="6534277"/>
            </a:xfrm>
            <a:custGeom>
              <a:avLst/>
              <a:gdLst/>
              <a:ahLst/>
              <a:cxnLst/>
              <a:rect l="l" t="t" r="r" b="b"/>
              <a:pathLst>
                <a:path w="10372725" h="6534277">
                  <a:moveTo>
                    <a:pt x="0" y="0"/>
                  </a:moveTo>
                  <a:lnTo>
                    <a:pt x="10372725" y="0"/>
                  </a:lnTo>
                  <a:lnTo>
                    <a:pt x="10372725" y="6534277"/>
                  </a:lnTo>
                  <a:lnTo>
                    <a:pt x="0" y="6534277"/>
                  </a:lnTo>
                  <a:close/>
                </a:path>
              </a:pathLst>
            </a:custGeom>
            <a:solidFill>
              <a:srgbClr val="D5EDA2"/>
            </a:solidFill>
          </p:spPr>
        </p:sp>
      </p:grpSp>
      <p:sp>
        <p:nvSpPr>
          <p:cNvPr id="36" name="TextBox 36"/>
          <p:cNvSpPr txBox="1"/>
          <p:nvPr/>
        </p:nvSpPr>
        <p:spPr>
          <a:xfrm>
            <a:off x="19" y="1249575"/>
            <a:ext cx="7679903" cy="4886402"/>
          </a:xfrm>
          <a:prstGeom prst="rect">
            <a:avLst/>
          </a:prstGeom>
        </p:spPr>
        <p:txBody>
          <a:bodyPr lIns="0" tIns="0" rIns="0" bIns="0" rtlCol="0" anchor="t">
            <a:spAutoFit/>
          </a:bodyPr>
          <a:lstStyle/>
          <a:p>
            <a:pPr algn="ctr">
              <a:lnSpc>
                <a:spcPts val="4800"/>
              </a:lnSpc>
            </a:pPr>
            <a:r>
              <a:rPr lang="en-US" sz="2000" b="1" dirty="0">
                <a:solidFill>
                  <a:srgbClr val="000000"/>
                </a:solidFill>
                <a:latin typeface="Arial Bold"/>
                <a:ea typeface="Arial Bold"/>
                <a:cs typeface="Arial Bold"/>
                <a:sym typeface="Arial Bold"/>
              </a:rPr>
              <a:t>Prevalence of the Problem</a:t>
            </a:r>
          </a:p>
          <a:p>
            <a:pPr marL="395373" lvl="4" indent="-79075" algn="just">
              <a:lnSpc>
                <a:spcPts val="2400"/>
              </a:lnSpc>
              <a:buFont typeface="Arial"/>
              <a:buChar char="•"/>
            </a:pPr>
            <a:r>
              <a:rPr lang="en-US" sz="1333" dirty="0">
                <a:solidFill>
                  <a:srgbClr val="000000"/>
                </a:solidFill>
                <a:latin typeface="Arial"/>
                <a:ea typeface="Arial"/>
                <a:cs typeface="Arial"/>
                <a:sym typeface="Arial"/>
              </a:rPr>
              <a:t>Health inequalities faced by 18% of people in England and Wales are from Black, Asian, in comparison to the 82% White groups (England and Wales, 2022).</a:t>
            </a:r>
          </a:p>
          <a:p>
            <a:pPr marL="395373" lvl="4" indent="-79075" algn="just">
              <a:lnSpc>
                <a:spcPts val="2400"/>
              </a:lnSpc>
              <a:buFont typeface="Arial"/>
              <a:buChar char="•"/>
            </a:pPr>
            <a:r>
              <a:rPr lang="en-US" sz="1333" dirty="0">
                <a:solidFill>
                  <a:srgbClr val="000000"/>
                </a:solidFill>
                <a:latin typeface="Arial"/>
                <a:ea typeface="Arial"/>
                <a:cs typeface="Arial"/>
                <a:sym typeface="Arial"/>
              </a:rPr>
              <a:t>Multiple long-term conditions (MLTCs) appear more often in some groups. Early-onset multimorbidity can be seen among the South Asian 59%, and Black 56%, in contrast to 42% of White (</a:t>
            </a:r>
            <a:r>
              <a:rPr lang="en-US" sz="1333" dirty="0" err="1">
                <a:solidFill>
                  <a:srgbClr val="000000"/>
                </a:solidFill>
                <a:latin typeface="Arial"/>
                <a:ea typeface="Arial"/>
                <a:cs typeface="Arial"/>
                <a:sym typeface="Arial"/>
              </a:rPr>
              <a:t>Eto</a:t>
            </a:r>
            <a:r>
              <a:rPr lang="en-US" sz="1333" dirty="0">
                <a:solidFill>
                  <a:srgbClr val="000000"/>
                </a:solidFill>
                <a:latin typeface="Arial"/>
                <a:ea typeface="Arial"/>
                <a:cs typeface="Arial"/>
                <a:sym typeface="Arial"/>
              </a:rPr>
              <a:t> et al., 2023).</a:t>
            </a:r>
          </a:p>
          <a:p>
            <a:pPr marL="395373" lvl="4" indent="-79075" algn="just">
              <a:lnSpc>
                <a:spcPts val="2400"/>
              </a:lnSpc>
              <a:buFont typeface="Arial"/>
              <a:buChar char="•"/>
            </a:pPr>
            <a:r>
              <a:rPr lang="en-US" sz="1333" dirty="0">
                <a:solidFill>
                  <a:srgbClr val="000000"/>
                </a:solidFill>
                <a:latin typeface="Arial"/>
                <a:ea typeface="Arial"/>
                <a:cs typeface="Arial"/>
                <a:sym typeface="Arial"/>
              </a:rPr>
              <a:t>The small number of adjusted studies showed a higher prevalence in at least one minority group in comparison with White people. Studies reported higher MLTC prevalence in </a:t>
            </a:r>
            <a:r>
              <a:rPr lang="en-US" sz="1333" dirty="0" err="1">
                <a:solidFill>
                  <a:srgbClr val="000000"/>
                </a:solidFill>
                <a:latin typeface="Arial"/>
                <a:ea typeface="Arial"/>
                <a:cs typeface="Arial"/>
                <a:sym typeface="Arial"/>
              </a:rPr>
              <a:t>minoritised</a:t>
            </a:r>
            <a:r>
              <a:rPr lang="en-US" sz="1333" dirty="0">
                <a:solidFill>
                  <a:srgbClr val="000000"/>
                </a:solidFill>
                <a:latin typeface="Arial"/>
                <a:ea typeface="Arial"/>
                <a:cs typeface="Arial"/>
                <a:sym typeface="Arial"/>
              </a:rPr>
              <a:t> groups (</a:t>
            </a:r>
            <a:r>
              <a:rPr lang="en-US" sz="1333" dirty="0" err="1">
                <a:solidFill>
                  <a:srgbClr val="000000"/>
                </a:solidFill>
                <a:latin typeface="Arial"/>
                <a:ea typeface="Arial"/>
                <a:cs typeface="Arial"/>
                <a:sym typeface="Arial"/>
              </a:rPr>
              <a:t>Hayanga</a:t>
            </a:r>
            <a:r>
              <a:rPr lang="en-US" sz="1333" dirty="0">
                <a:solidFill>
                  <a:srgbClr val="000000"/>
                </a:solidFill>
                <a:latin typeface="Arial"/>
                <a:ea typeface="Arial"/>
                <a:cs typeface="Arial"/>
                <a:sym typeface="Arial"/>
              </a:rPr>
              <a:t>, Stafford and </a:t>
            </a:r>
            <a:r>
              <a:rPr lang="en-US" sz="1333" dirty="0" err="1">
                <a:solidFill>
                  <a:srgbClr val="000000"/>
                </a:solidFill>
                <a:latin typeface="Arial"/>
                <a:ea typeface="Arial"/>
                <a:cs typeface="Arial"/>
                <a:sym typeface="Arial"/>
              </a:rPr>
              <a:t>Bécares</a:t>
            </a:r>
            <a:r>
              <a:rPr lang="en-US" sz="1333" dirty="0">
                <a:solidFill>
                  <a:srgbClr val="000000"/>
                </a:solidFill>
                <a:latin typeface="Arial"/>
                <a:ea typeface="Arial"/>
                <a:cs typeface="Arial"/>
                <a:sym typeface="Arial"/>
              </a:rPr>
              <a:t>, 2023).</a:t>
            </a:r>
          </a:p>
          <a:p>
            <a:pPr marL="395373" lvl="4" indent="-79075" algn="just">
              <a:lnSpc>
                <a:spcPts val="2400"/>
              </a:lnSpc>
              <a:buFont typeface="Arial"/>
              <a:buChar char="•"/>
            </a:pPr>
            <a:r>
              <a:rPr lang="en-US" sz="1333" dirty="0">
                <a:solidFill>
                  <a:srgbClr val="000000"/>
                </a:solidFill>
                <a:latin typeface="Arial"/>
                <a:ea typeface="Arial"/>
                <a:cs typeface="Arial"/>
                <a:sym typeface="Arial"/>
              </a:rPr>
              <a:t>Primary care use changed during COVID-19 and affected ethnic groups differently. Face-to-face consultations for people from Asian backgrounds fell from about 676 per 1,000 patients in February 2020 to about 348 per 1,000 in April 2020. This rapid shift likely changed access and quality for patients (McGreevy et al., 2023).</a:t>
            </a:r>
          </a:p>
          <a:p>
            <a:pPr marL="395373" lvl="4" indent="-79075" algn="just">
              <a:lnSpc>
                <a:spcPts val="2400"/>
              </a:lnSpc>
              <a:buFont typeface="Arial"/>
              <a:buChar char="•"/>
            </a:pPr>
            <a:r>
              <a:rPr lang="en-US" sz="1333" dirty="0">
                <a:solidFill>
                  <a:srgbClr val="000000"/>
                </a:solidFill>
                <a:latin typeface="Arial"/>
                <a:ea typeface="Arial"/>
                <a:cs typeface="Arial"/>
                <a:sym typeface="Arial"/>
              </a:rPr>
              <a:t>Statistics document measurable differences in mortality and health by ethnic group and place. Studies highlights these areas- and ethnicity-linked inequalities across England.</a:t>
            </a:r>
          </a:p>
        </p:txBody>
      </p:sp>
      <p:sp>
        <p:nvSpPr>
          <p:cNvPr id="37" name="Freeform 37"/>
          <p:cNvSpPr/>
          <p:nvPr/>
        </p:nvSpPr>
        <p:spPr>
          <a:xfrm>
            <a:off x="87935" y="139760"/>
            <a:ext cx="18112121" cy="1291590"/>
          </a:xfrm>
          <a:custGeom>
            <a:avLst/>
            <a:gdLst/>
            <a:ahLst/>
            <a:cxnLst/>
            <a:rect l="l" t="t" r="r" b="b"/>
            <a:pathLst>
              <a:path w="18112121" h="1291590">
                <a:moveTo>
                  <a:pt x="0" y="0"/>
                </a:moveTo>
                <a:lnTo>
                  <a:pt x="18112121" y="0"/>
                </a:lnTo>
                <a:lnTo>
                  <a:pt x="18112121" y="1291590"/>
                </a:lnTo>
                <a:lnTo>
                  <a:pt x="0" y="1291590"/>
                </a:lnTo>
                <a:lnTo>
                  <a:pt x="0" y="0"/>
                </a:lnTo>
                <a:close/>
              </a:path>
            </a:pathLst>
          </a:custGeom>
          <a:blipFill>
            <a:blip r:embed="rId3">
              <a:extLst>
                <a:ext uri="{96DAC541-7B7A-43D3-8B79-37D633B846F1}">
                  <asvg:svgBlip xmlns:asvg="http://schemas.microsoft.com/office/drawing/2016/SVG/main" r:embed="rId4"/>
                </a:ext>
              </a:extLst>
            </a:blip>
            <a:stretch>
              <a:fillRect t="-1241" b="-1241"/>
            </a:stretch>
          </a:blipFill>
        </p:spPr>
      </p:sp>
      <p:sp>
        <p:nvSpPr>
          <p:cNvPr id="38" name="TextBox 38"/>
          <p:cNvSpPr txBox="1"/>
          <p:nvPr/>
        </p:nvSpPr>
        <p:spPr>
          <a:xfrm>
            <a:off x="179375" y="142618"/>
            <a:ext cx="17929241" cy="1219238"/>
          </a:xfrm>
          <a:prstGeom prst="rect">
            <a:avLst/>
          </a:prstGeom>
        </p:spPr>
        <p:txBody>
          <a:bodyPr lIns="0" tIns="0" rIns="0" bIns="0" rtlCol="0" anchor="t">
            <a:spAutoFit/>
          </a:bodyPr>
          <a:lstStyle/>
          <a:p>
            <a:pPr algn="ctr">
              <a:lnSpc>
                <a:spcPts val="2799"/>
              </a:lnSpc>
            </a:pPr>
            <a:r>
              <a:rPr lang="en-US" sz="2333" b="1">
                <a:solidFill>
                  <a:srgbClr val="000000"/>
                </a:solidFill>
                <a:latin typeface="Arial Bold"/>
                <a:ea typeface="Arial Bold"/>
                <a:cs typeface="Arial Bold"/>
                <a:sym typeface="Arial Bold"/>
              </a:rPr>
              <a:t>Health Inequalities and Accessibility barriers to Primary Healthcare Services Among Ethnic Minority Groups in the UK, a Systematic Review</a:t>
            </a:r>
          </a:p>
          <a:p>
            <a:pPr algn="just">
              <a:lnSpc>
                <a:spcPts val="1998"/>
              </a:lnSpc>
            </a:pPr>
            <a:r>
              <a:rPr lang="en-US" sz="1664" b="1">
                <a:solidFill>
                  <a:srgbClr val="000000"/>
                </a:solidFill>
                <a:latin typeface="Arial Bold"/>
                <a:ea typeface="Arial Bold"/>
                <a:cs typeface="Arial Bold"/>
                <a:sym typeface="Arial Bold"/>
              </a:rPr>
              <a:t>Name: Mahir Al Asif Masrur   ID: 2436075         Email: 2436075@student.uwtsd.ac.uk         Supervisor: Itse Olaoye                </a:t>
            </a:r>
          </a:p>
          <a:p>
            <a:pPr algn="just">
              <a:lnSpc>
                <a:spcPts val="1998"/>
              </a:lnSpc>
            </a:pPr>
            <a:r>
              <a:rPr lang="en-US" sz="1664" b="1">
                <a:solidFill>
                  <a:srgbClr val="000000"/>
                </a:solidFill>
                <a:latin typeface="Arial Bold"/>
                <a:ea typeface="Arial Bold"/>
                <a:cs typeface="Arial Bold"/>
                <a:sym typeface="Arial Bold"/>
              </a:rPr>
              <a:t>Programme: </a:t>
            </a:r>
            <a:r>
              <a:rPr lang="en-US" sz="1664">
                <a:solidFill>
                  <a:srgbClr val="000000"/>
                </a:solidFill>
                <a:latin typeface="Arial"/>
                <a:ea typeface="Arial"/>
                <a:cs typeface="Arial"/>
                <a:sym typeface="Arial"/>
              </a:rPr>
              <a:t>MSc Public Health and Social Care in Practice                                                                                                 </a:t>
            </a:r>
            <a:r>
              <a:rPr lang="en-US" sz="1664" b="1">
                <a:solidFill>
                  <a:srgbClr val="000000"/>
                </a:solidFill>
                <a:latin typeface="Arial Bold"/>
                <a:ea typeface="Arial Bold"/>
                <a:cs typeface="Arial Bold"/>
                <a:sym typeface="Arial Bold"/>
              </a:rPr>
              <a:t>Module: </a:t>
            </a:r>
            <a:r>
              <a:rPr lang="en-US" sz="1664">
                <a:solidFill>
                  <a:srgbClr val="000000"/>
                </a:solidFill>
                <a:latin typeface="Arial"/>
                <a:ea typeface="Arial"/>
                <a:cs typeface="Arial"/>
                <a:sym typeface="Arial"/>
              </a:rPr>
              <a:t>Practice-Based Research (LCHS7008)</a:t>
            </a:r>
          </a:p>
        </p:txBody>
      </p:sp>
      <p:grpSp>
        <p:nvGrpSpPr>
          <p:cNvPr id="39" name="Group 39"/>
          <p:cNvGrpSpPr/>
          <p:nvPr/>
        </p:nvGrpSpPr>
        <p:grpSpPr>
          <a:xfrm>
            <a:off x="7972473" y="7437834"/>
            <a:ext cx="10246900" cy="2812828"/>
            <a:chOff x="0" y="0"/>
            <a:chExt cx="13662533" cy="3750437"/>
          </a:xfrm>
        </p:grpSpPr>
        <p:sp>
          <p:nvSpPr>
            <p:cNvPr id="40" name="Freeform 40"/>
            <p:cNvSpPr/>
            <p:nvPr/>
          </p:nvSpPr>
          <p:spPr>
            <a:xfrm>
              <a:off x="0" y="0"/>
              <a:ext cx="13662533" cy="3750437"/>
            </a:xfrm>
            <a:custGeom>
              <a:avLst/>
              <a:gdLst/>
              <a:ahLst/>
              <a:cxnLst/>
              <a:rect l="l" t="t" r="r" b="b"/>
              <a:pathLst>
                <a:path w="13662533" h="3750437">
                  <a:moveTo>
                    <a:pt x="0" y="0"/>
                  </a:moveTo>
                  <a:lnTo>
                    <a:pt x="13662533" y="0"/>
                  </a:lnTo>
                  <a:lnTo>
                    <a:pt x="13662533" y="3750437"/>
                  </a:lnTo>
                  <a:lnTo>
                    <a:pt x="0" y="3750437"/>
                  </a:lnTo>
                  <a:close/>
                </a:path>
              </a:pathLst>
            </a:custGeom>
            <a:solidFill>
              <a:srgbClr val="F5E3A5"/>
            </a:solidFill>
          </p:spPr>
        </p:sp>
      </p:grpSp>
      <p:sp>
        <p:nvSpPr>
          <p:cNvPr id="41" name="TextBox 41"/>
          <p:cNvSpPr txBox="1"/>
          <p:nvPr/>
        </p:nvSpPr>
        <p:spPr>
          <a:xfrm>
            <a:off x="8069094" y="7667168"/>
            <a:ext cx="10145344" cy="2648817"/>
          </a:xfrm>
          <a:prstGeom prst="rect">
            <a:avLst/>
          </a:prstGeom>
        </p:spPr>
        <p:txBody>
          <a:bodyPr lIns="0" tIns="0" rIns="0" bIns="0" rtlCol="0" anchor="t">
            <a:spAutoFit/>
          </a:bodyPr>
          <a:lstStyle/>
          <a:p>
            <a:pPr algn="ctr">
              <a:lnSpc>
                <a:spcPts val="1998"/>
              </a:lnSpc>
            </a:pPr>
            <a:r>
              <a:rPr lang="en-US" sz="2400" b="1">
                <a:solidFill>
                  <a:srgbClr val="000000"/>
                </a:solidFill>
                <a:latin typeface="Arial Bold"/>
                <a:ea typeface="Arial Bold"/>
                <a:cs typeface="Arial Bold"/>
                <a:sym typeface="Arial Bold"/>
              </a:rPr>
              <a:t>References</a:t>
            </a:r>
          </a:p>
          <a:p>
            <a:pPr marL="253244" lvl="2" indent="-84415" algn="just">
              <a:lnSpc>
                <a:spcPts val="1099"/>
              </a:lnSpc>
              <a:buFont typeface="Arial"/>
              <a:buChar char="⚬"/>
            </a:pPr>
            <a:r>
              <a:rPr lang="en-US" sz="1398">
                <a:solidFill>
                  <a:srgbClr val="000000"/>
                </a:solidFill>
                <a:latin typeface="Arial"/>
                <a:ea typeface="Arial"/>
                <a:cs typeface="Arial"/>
                <a:sym typeface="Arial"/>
              </a:rPr>
              <a:t>England and Wales (2022). </a:t>
            </a:r>
            <a:r>
              <a:rPr lang="en-US" sz="1398" i="1">
                <a:solidFill>
                  <a:srgbClr val="000000"/>
                </a:solidFill>
                <a:latin typeface="Arial Italics"/>
                <a:ea typeface="Arial Italics"/>
                <a:cs typeface="Arial Italics"/>
                <a:sym typeface="Arial Italics"/>
              </a:rPr>
              <a:t>Population of England and Wales</a:t>
            </a:r>
            <a:r>
              <a:rPr lang="en-US" sz="1398">
                <a:solidFill>
                  <a:srgbClr val="000000"/>
                </a:solidFill>
                <a:latin typeface="Arial"/>
                <a:ea typeface="Arial"/>
                <a:cs typeface="Arial"/>
                <a:sym typeface="Arial"/>
              </a:rPr>
              <a:t>. [online] Service.gov.uk. Available at: https://www.ethnicity-facts-figures.service.gov.uk/uk-population-by-ethnicity/national-and-regional-populations/population-of-england-and-wales/latest? [Accessed 4 Mar. 2026].</a:t>
            </a:r>
          </a:p>
          <a:p>
            <a:pPr marL="253244" lvl="2" indent="-84415" algn="just">
              <a:lnSpc>
                <a:spcPts val="1099"/>
              </a:lnSpc>
              <a:buFont typeface="Arial"/>
              <a:buChar char="⚬"/>
            </a:pPr>
            <a:r>
              <a:rPr lang="en-US" sz="1398">
                <a:solidFill>
                  <a:srgbClr val="000000"/>
                </a:solidFill>
                <a:latin typeface="Arial"/>
                <a:ea typeface="Arial"/>
                <a:cs typeface="Arial"/>
                <a:sym typeface="Arial"/>
              </a:rPr>
              <a:t>Eto, F., Samuel, M., Henkin, R., Mahesh, M., Ahmad, T., Angdembe, A., R. Hamish McAllister-Williams, Paolo Missier, Reynolds, N.J., Barnes, M.R., Hull, S., Finer, S. and Mathur, R. (2023). Ethnic differences in early onset multimorbidity and associations with health service use, long-term prescribing, years of life lost, and mortality: A cross-sectional study using clustering in the UK Clinical Practice Research Datalink. </a:t>
            </a:r>
            <a:r>
              <a:rPr lang="en-US" sz="1398" i="1">
                <a:solidFill>
                  <a:srgbClr val="000000"/>
                </a:solidFill>
                <a:latin typeface="Arial Italics"/>
                <a:ea typeface="Arial Italics"/>
                <a:cs typeface="Arial Italics"/>
                <a:sym typeface="Arial Italics"/>
              </a:rPr>
              <a:t>PLOS Medicine</a:t>
            </a:r>
            <a:r>
              <a:rPr lang="en-US" sz="1398">
                <a:solidFill>
                  <a:srgbClr val="000000"/>
                </a:solidFill>
                <a:latin typeface="Arial"/>
                <a:ea typeface="Arial"/>
                <a:cs typeface="Arial"/>
                <a:sym typeface="Arial"/>
              </a:rPr>
              <a:t>, 20(10), pp.e1004300–e1004300. doi:https://doi.org/10.1371/journal.pmed.1004300.</a:t>
            </a:r>
          </a:p>
          <a:p>
            <a:pPr marL="253244" lvl="2" indent="-84415" algn="just">
              <a:lnSpc>
                <a:spcPts val="1099"/>
              </a:lnSpc>
              <a:buFont typeface="Arial"/>
              <a:buChar char="⚬"/>
            </a:pPr>
            <a:r>
              <a:rPr lang="en-US" sz="1398">
                <a:solidFill>
                  <a:srgbClr val="000000"/>
                </a:solidFill>
                <a:latin typeface="Arial"/>
                <a:ea typeface="Arial"/>
                <a:cs typeface="Arial"/>
                <a:sym typeface="Arial"/>
              </a:rPr>
              <a:t>Hayanga, B., Stafford, M. and Bécares, L. (2023). Ethnic inequalities in multiple long-term health conditions in the United Kingdom: a systematic review and narrative synthesis. </a:t>
            </a:r>
            <a:r>
              <a:rPr lang="en-US" sz="1398" i="1">
                <a:solidFill>
                  <a:srgbClr val="000000"/>
                </a:solidFill>
                <a:latin typeface="Arial Italics"/>
                <a:ea typeface="Arial Italics"/>
                <a:cs typeface="Arial Italics"/>
                <a:sym typeface="Arial Italics"/>
              </a:rPr>
              <a:t>BMC Public Health</a:t>
            </a:r>
            <a:r>
              <a:rPr lang="en-US" sz="1398">
                <a:solidFill>
                  <a:srgbClr val="000000"/>
                </a:solidFill>
                <a:latin typeface="Arial"/>
                <a:ea typeface="Arial"/>
                <a:cs typeface="Arial"/>
                <a:sym typeface="Arial"/>
              </a:rPr>
              <a:t>, 23(1). doi:https://doi.org/10.1186/s12889-022-14940-w.</a:t>
            </a:r>
          </a:p>
          <a:p>
            <a:pPr marL="253244" lvl="2" indent="-84415" algn="just">
              <a:lnSpc>
                <a:spcPts val="1099"/>
              </a:lnSpc>
              <a:buFont typeface="Arial"/>
              <a:buChar char="⚬"/>
            </a:pPr>
            <a:r>
              <a:rPr lang="en-US" sz="1398">
                <a:solidFill>
                  <a:srgbClr val="000000"/>
                </a:solidFill>
                <a:latin typeface="Arial"/>
                <a:ea typeface="Arial"/>
                <a:cs typeface="Arial"/>
                <a:sym typeface="Arial"/>
              </a:rPr>
              <a:t>McGreevy, A., Soley-Bori, M., Ashworth, M., Wang, Y., Rezel-Potts, E., Durbaba, S., Dodhia, H. and Fox-Rushby, J. (2023). Ethnic inequalities in the impact of COVID-19 on primary care consultations: a time series analysis of 460,084 individuals with multimorbidity in South London. </a:t>
            </a:r>
            <a:r>
              <a:rPr lang="en-US" sz="1398" i="1">
                <a:solidFill>
                  <a:srgbClr val="000000"/>
                </a:solidFill>
                <a:latin typeface="Arial Italics"/>
                <a:ea typeface="Arial Italics"/>
                <a:cs typeface="Arial Italics"/>
                <a:sym typeface="Arial Italics"/>
              </a:rPr>
              <a:t>BMC Medicine</a:t>
            </a:r>
            <a:r>
              <a:rPr lang="en-US" sz="1398">
                <a:solidFill>
                  <a:srgbClr val="000000"/>
                </a:solidFill>
                <a:latin typeface="Arial"/>
                <a:ea typeface="Arial"/>
                <a:cs typeface="Arial"/>
                <a:sym typeface="Arial"/>
              </a:rPr>
              <a:t>, 21(1). doi:https://doi.org/10.1186/s12916-022-02720-7.</a:t>
            </a:r>
          </a:p>
          <a:p>
            <a:pPr marL="253244" lvl="2" indent="-84415" algn="just">
              <a:lnSpc>
                <a:spcPts val="1099"/>
              </a:lnSpc>
              <a:buFont typeface="Arial"/>
              <a:buChar char="⚬"/>
            </a:pPr>
            <a:r>
              <a:rPr lang="en-US" sz="1398">
                <a:solidFill>
                  <a:srgbClr val="000000"/>
                </a:solidFill>
                <a:latin typeface="Arial"/>
                <a:ea typeface="Arial"/>
                <a:cs typeface="Arial"/>
                <a:sym typeface="Arial"/>
              </a:rPr>
              <a:t>NHS England (2024). </a:t>
            </a:r>
            <a:r>
              <a:rPr lang="en-US" sz="1398" i="1">
                <a:solidFill>
                  <a:srgbClr val="000000"/>
                </a:solidFill>
                <a:latin typeface="Arial Italics"/>
                <a:ea typeface="Arial Italics"/>
                <a:cs typeface="Arial Italics"/>
                <a:sym typeface="Arial Italics"/>
              </a:rPr>
              <a:t>NHS England» Core20PLUS5 (adults) – an approach to reducing healthcare inequalities</a:t>
            </a:r>
            <a:r>
              <a:rPr lang="en-US" sz="1398">
                <a:solidFill>
                  <a:srgbClr val="000000"/>
                </a:solidFill>
                <a:latin typeface="Arial"/>
                <a:ea typeface="Arial"/>
                <a:cs typeface="Arial"/>
                <a:sym typeface="Arial"/>
              </a:rPr>
              <a:t>. [online] England.nhs.uk. Available at:https://www.england.nhs.uk/about/equality/equality-hub/national-healthcare-inequalities-improvement-programme/core20plus5/?utm_source=chatgpt.com [Accessed 4 Mar. 2026].</a:t>
            </a:r>
          </a:p>
          <a:p>
            <a:pPr marL="253244" lvl="2" indent="-84415" algn="just">
              <a:lnSpc>
                <a:spcPts val="1099"/>
              </a:lnSpc>
            </a:pPr>
            <a:endParaRPr lang="en-US" sz="1398">
              <a:solidFill>
                <a:srgbClr val="000000"/>
              </a:solidFill>
              <a:latin typeface="Arial"/>
              <a:ea typeface="Arial"/>
              <a:cs typeface="Arial"/>
              <a:sym typeface="Arial"/>
            </a:endParaRPr>
          </a:p>
        </p:txBody>
      </p:sp>
      <p:grpSp>
        <p:nvGrpSpPr>
          <p:cNvPr id="42" name="Group 42"/>
          <p:cNvGrpSpPr/>
          <p:nvPr/>
        </p:nvGrpSpPr>
        <p:grpSpPr>
          <a:xfrm>
            <a:off x="36224" y="6376216"/>
            <a:ext cx="7806595" cy="2812828"/>
            <a:chOff x="0" y="0"/>
            <a:chExt cx="10408793" cy="3750437"/>
          </a:xfrm>
        </p:grpSpPr>
        <p:sp>
          <p:nvSpPr>
            <p:cNvPr id="43" name="Freeform 43"/>
            <p:cNvSpPr/>
            <p:nvPr/>
          </p:nvSpPr>
          <p:spPr>
            <a:xfrm>
              <a:off x="0" y="0"/>
              <a:ext cx="10408793" cy="3750437"/>
            </a:xfrm>
            <a:custGeom>
              <a:avLst/>
              <a:gdLst/>
              <a:ahLst/>
              <a:cxnLst/>
              <a:rect l="l" t="t" r="r" b="b"/>
              <a:pathLst>
                <a:path w="10408793" h="3750437">
                  <a:moveTo>
                    <a:pt x="0" y="0"/>
                  </a:moveTo>
                  <a:lnTo>
                    <a:pt x="10408793" y="0"/>
                  </a:lnTo>
                  <a:lnTo>
                    <a:pt x="10408793" y="3750437"/>
                  </a:lnTo>
                  <a:lnTo>
                    <a:pt x="0" y="3750437"/>
                  </a:lnTo>
                  <a:close/>
                </a:path>
              </a:pathLst>
            </a:custGeom>
            <a:solidFill>
              <a:srgbClr val="EAE8DC"/>
            </a:solidFill>
          </p:spPr>
        </p:sp>
      </p:grpSp>
      <p:sp>
        <p:nvSpPr>
          <p:cNvPr id="44" name="TextBox 44"/>
          <p:cNvSpPr txBox="1"/>
          <p:nvPr/>
        </p:nvSpPr>
        <p:spPr>
          <a:xfrm>
            <a:off x="162030" y="6100105"/>
            <a:ext cx="7555011" cy="2938920"/>
          </a:xfrm>
          <a:prstGeom prst="rect">
            <a:avLst/>
          </a:prstGeom>
        </p:spPr>
        <p:txBody>
          <a:bodyPr lIns="0" tIns="0" rIns="0" bIns="0" rtlCol="0" anchor="t">
            <a:spAutoFit/>
          </a:bodyPr>
          <a:lstStyle/>
          <a:p>
            <a:pPr algn="ctr">
              <a:lnSpc>
                <a:spcPts val="3998"/>
              </a:lnSpc>
            </a:pPr>
            <a:r>
              <a:rPr lang="en-US" sz="2000" b="1">
                <a:solidFill>
                  <a:srgbClr val="000000"/>
                </a:solidFill>
                <a:latin typeface="Arial Bold"/>
                <a:ea typeface="Arial Bold"/>
                <a:cs typeface="Arial Bold"/>
                <a:sym typeface="Arial Bold"/>
              </a:rPr>
              <a:t>Rationale for Research</a:t>
            </a:r>
          </a:p>
          <a:p>
            <a:pPr marL="353029" lvl="4" indent="-70606" algn="just">
              <a:lnSpc>
                <a:spcPts val="2100"/>
              </a:lnSpc>
              <a:buFont typeface="Arial"/>
              <a:buChar char="•"/>
            </a:pPr>
            <a:r>
              <a:rPr lang="en-US" sz="1200">
                <a:solidFill>
                  <a:srgbClr val="000000"/>
                </a:solidFill>
                <a:latin typeface="Arial"/>
                <a:ea typeface="Arial"/>
                <a:cs typeface="Arial"/>
                <a:sym typeface="Arial"/>
              </a:rPr>
              <a:t>The review explains why ethnic minorities face unequal primary care access. It focuses on the United Kingdom. It will synthesise lived experiences with population data. It will identify barriers to timely care.</a:t>
            </a:r>
          </a:p>
          <a:p>
            <a:pPr marL="353029" lvl="4" indent="-70606" algn="just">
              <a:lnSpc>
                <a:spcPts val="2100"/>
              </a:lnSpc>
              <a:buFont typeface="Arial"/>
              <a:buChar char="•"/>
            </a:pPr>
            <a:r>
              <a:rPr lang="en-US" sz="1200">
                <a:solidFill>
                  <a:srgbClr val="000000"/>
                </a:solidFill>
                <a:latin typeface="Arial"/>
                <a:ea typeface="Arial"/>
                <a:cs typeface="Arial"/>
                <a:sym typeface="Arial"/>
              </a:rPr>
              <a:t>Health inequalities persist and need urgent attention. National programmes require targeted evidence now (NHS England, 2024). Local systems need practical guidance to act. The review will help commissioners and public health teams. It aims to reduce avoidable gaps in access and outcomes.</a:t>
            </a:r>
          </a:p>
          <a:p>
            <a:pPr marL="353029" lvl="4" indent="-70606" algn="just">
              <a:lnSpc>
                <a:spcPts val="2100"/>
              </a:lnSpc>
              <a:buFont typeface="Arial"/>
              <a:buChar char="•"/>
            </a:pPr>
            <a:r>
              <a:rPr lang="en-US" sz="1200">
                <a:solidFill>
                  <a:srgbClr val="000000"/>
                </a:solidFill>
                <a:latin typeface="Arial"/>
                <a:ea typeface="Arial"/>
                <a:cs typeface="Arial"/>
                <a:sym typeface="Arial"/>
              </a:rPr>
              <a:t>This review is original in its qualitative focus. It centres on lived experiences across diverse ethnic groups. It combines community voices, family views, and service narratives. The synthesis will give clear, context-sensitive recommendations. These findings will complement quantitative studies and guide practice.</a:t>
            </a:r>
          </a:p>
        </p:txBody>
      </p:sp>
      <p:grpSp>
        <p:nvGrpSpPr>
          <p:cNvPr id="45" name="Group 45"/>
          <p:cNvGrpSpPr/>
          <p:nvPr/>
        </p:nvGrpSpPr>
        <p:grpSpPr>
          <a:xfrm>
            <a:off x="10766336" y="1487700"/>
            <a:ext cx="7481411" cy="1058894"/>
            <a:chOff x="0" y="0"/>
            <a:chExt cx="9975215" cy="1411859"/>
          </a:xfrm>
        </p:grpSpPr>
        <p:sp>
          <p:nvSpPr>
            <p:cNvPr id="46" name="Freeform 46"/>
            <p:cNvSpPr/>
            <p:nvPr/>
          </p:nvSpPr>
          <p:spPr>
            <a:xfrm>
              <a:off x="0" y="0"/>
              <a:ext cx="9975215" cy="1411859"/>
            </a:xfrm>
            <a:custGeom>
              <a:avLst/>
              <a:gdLst/>
              <a:ahLst/>
              <a:cxnLst/>
              <a:rect l="l" t="t" r="r" b="b"/>
              <a:pathLst>
                <a:path w="9975215" h="1411859">
                  <a:moveTo>
                    <a:pt x="0" y="0"/>
                  </a:moveTo>
                  <a:lnTo>
                    <a:pt x="9975215" y="0"/>
                  </a:lnTo>
                  <a:lnTo>
                    <a:pt x="9975215" y="1411859"/>
                  </a:lnTo>
                  <a:lnTo>
                    <a:pt x="0" y="1411859"/>
                  </a:lnTo>
                  <a:close/>
                </a:path>
              </a:pathLst>
            </a:custGeom>
            <a:solidFill>
              <a:srgbClr val="EAF6D1"/>
            </a:solidFill>
          </p:spPr>
        </p:sp>
      </p:grpSp>
      <p:sp>
        <p:nvSpPr>
          <p:cNvPr id="47" name="TextBox 47"/>
          <p:cNvSpPr txBox="1"/>
          <p:nvPr/>
        </p:nvSpPr>
        <p:spPr>
          <a:xfrm>
            <a:off x="10757268" y="1331947"/>
            <a:ext cx="7379856" cy="1214647"/>
          </a:xfrm>
          <a:prstGeom prst="rect">
            <a:avLst/>
          </a:prstGeom>
        </p:spPr>
        <p:txBody>
          <a:bodyPr lIns="0" tIns="0" rIns="0" bIns="0" rtlCol="0" anchor="t">
            <a:spAutoFit/>
          </a:bodyPr>
          <a:lstStyle/>
          <a:p>
            <a:pPr algn="ctr">
              <a:lnSpc>
                <a:spcPts val="3600"/>
              </a:lnSpc>
            </a:pPr>
            <a:r>
              <a:rPr lang="en-US" sz="2000" b="1">
                <a:solidFill>
                  <a:srgbClr val="000000"/>
                </a:solidFill>
                <a:latin typeface="Arial Bold"/>
                <a:ea typeface="Arial Bold"/>
                <a:cs typeface="Arial Bold"/>
                <a:sym typeface="Arial Bold"/>
              </a:rPr>
              <a:t>Research aims</a:t>
            </a:r>
          </a:p>
          <a:p>
            <a:pPr algn="just">
              <a:lnSpc>
                <a:spcPts val="2100"/>
              </a:lnSpc>
            </a:pPr>
            <a:r>
              <a:rPr lang="en-US" sz="1398" b="1">
                <a:solidFill>
                  <a:srgbClr val="000000"/>
                </a:solidFill>
                <a:latin typeface="Arial Bold"/>
                <a:ea typeface="Arial Bold"/>
                <a:cs typeface="Arial Bold"/>
                <a:sym typeface="Arial Bold"/>
              </a:rPr>
              <a:t>Aim: </a:t>
            </a:r>
            <a:r>
              <a:rPr lang="en-US" sz="1398">
                <a:solidFill>
                  <a:srgbClr val="000000"/>
                </a:solidFill>
                <a:latin typeface="Arial"/>
                <a:ea typeface="Arial"/>
                <a:cs typeface="Arial"/>
                <a:sym typeface="Arial"/>
              </a:rPr>
              <a:t>To understand the obstacles and barriers encountered by Ethnic Minority communities in the UK in accessing primary healthcare.</a:t>
            </a:r>
          </a:p>
        </p:txBody>
      </p:sp>
      <p:grpSp>
        <p:nvGrpSpPr>
          <p:cNvPr id="48" name="Group 48"/>
          <p:cNvGrpSpPr/>
          <p:nvPr/>
        </p:nvGrpSpPr>
        <p:grpSpPr>
          <a:xfrm>
            <a:off x="7995866" y="5447643"/>
            <a:ext cx="10255948" cy="1938338"/>
            <a:chOff x="0" y="0"/>
            <a:chExt cx="13674598" cy="2584450"/>
          </a:xfrm>
        </p:grpSpPr>
        <p:sp>
          <p:nvSpPr>
            <p:cNvPr id="49" name="Freeform 49"/>
            <p:cNvSpPr/>
            <p:nvPr/>
          </p:nvSpPr>
          <p:spPr>
            <a:xfrm>
              <a:off x="0" y="0"/>
              <a:ext cx="13674598" cy="2584450"/>
            </a:xfrm>
            <a:custGeom>
              <a:avLst/>
              <a:gdLst/>
              <a:ahLst/>
              <a:cxnLst/>
              <a:rect l="l" t="t" r="r" b="b"/>
              <a:pathLst>
                <a:path w="13674598" h="2584450">
                  <a:moveTo>
                    <a:pt x="0" y="0"/>
                  </a:moveTo>
                  <a:lnTo>
                    <a:pt x="13674598" y="0"/>
                  </a:lnTo>
                  <a:lnTo>
                    <a:pt x="13674598" y="2584450"/>
                  </a:lnTo>
                  <a:lnTo>
                    <a:pt x="0" y="2584450"/>
                  </a:lnTo>
                  <a:close/>
                </a:path>
              </a:pathLst>
            </a:custGeom>
            <a:solidFill>
              <a:srgbClr val="FAE0D1"/>
            </a:solidFill>
          </p:spPr>
        </p:sp>
      </p:grpSp>
      <p:sp>
        <p:nvSpPr>
          <p:cNvPr id="50" name="TextBox 50"/>
          <p:cNvSpPr txBox="1"/>
          <p:nvPr/>
        </p:nvSpPr>
        <p:spPr>
          <a:xfrm>
            <a:off x="7930953" y="5375548"/>
            <a:ext cx="9989477" cy="1782989"/>
          </a:xfrm>
          <a:prstGeom prst="rect">
            <a:avLst/>
          </a:prstGeom>
        </p:spPr>
        <p:txBody>
          <a:bodyPr lIns="0" tIns="0" rIns="0" bIns="0" rtlCol="0" anchor="t">
            <a:spAutoFit/>
          </a:bodyPr>
          <a:lstStyle/>
          <a:p>
            <a:pPr algn="ctr">
              <a:lnSpc>
                <a:spcPts val="2799"/>
              </a:lnSpc>
            </a:pPr>
            <a:r>
              <a:rPr lang="en-US" sz="2000" b="1" dirty="0">
                <a:solidFill>
                  <a:srgbClr val="000000"/>
                </a:solidFill>
                <a:latin typeface="Arial Bold"/>
                <a:ea typeface="Arial Bold"/>
                <a:cs typeface="Arial Bold"/>
                <a:sym typeface="Arial Bold"/>
              </a:rPr>
              <a:t>Research Impact</a:t>
            </a:r>
          </a:p>
          <a:p>
            <a:pPr marL="409399" lvl="4" indent="-81880" algn="just">
              <a:lnSpc>
                <a:spcPts val="1598"/>
              </a:lnSpc>
              <a:buFont typeface="Arial"/>
              <a:buChar char="•"/>
            </a:pPr>
            <a:r>
              <a:rPr lang="en-US" sz="1398" dirty="0">
                <a:solidFill>
                  <a:srgbClr val="000000"/>
                </a:solidFill>
                <a:latin typeface="Arial"/>
                <a:ea typeface="Arial"/>
                <a:cs typeface="Arial"/>
                <a:sym typeface="Arial"/>
              </a:rPr>
              <a:t>This study will adopt a qualitative systematic review research design using a secondary data analysis approach</a:t>
            </a:r>
            <a:r>
              <a:rPr lang="en-US" sz="1398" b="1" dirty="0">
                <a:solidFill>
                  <a:srgbClr val="000000"/>
                </a:solidFill>
                <a:latin typeface="Arial Bold"/>
                <a:ea typeface="Arial Bold"/>
                <a:cs typeface="Arial Bold"/>
                <a:sym typeface="Arial Bold"/>
              </a:rPr>
              <a:t>.</a:t>
            </a:r>
          </a:p>
          <a:p>
            <a:pPr marL="395373" lvl="4" indent="-79075" algn="just">
              <a:lnSpc>
                <a:spcPts val="1599"/>
              </a:lnSpc>
              <a:buFont typeface="Arial"/>
              <a:buChar char="•"/>
            </a:pPr>
            <a:r>
              <a:rPr lang="en-US" sz="1333" dirty="0">
                <a:solidFill>
                  <a:srgbClr val="000000"/>
                </a:solidFill>
                <a:latin typeface="Arial"/>
                <a:ea typeface="Arial"/>
                <a:cs typeface="Arial"/>
                <a:sym typeface="Arial"/>
              </a:rPr>
              <a:t>The review could benefit specific groups and services in clear ways. It could help Black, Asian, Mixed and other </a:t>
            </a:r>
            <a:r>
              <a:rPr lang="en-US" sz="1333" dirty="0" err="1">
                <a:solidFill>
                  <a:srgbClr val="000000"/>
                </a:solidFill>
                <a:latin typeface="Arial"/>
                <a:ea typeface="Arial"/>
                <a:cs typeface="Arial"/>
                <a:sym typeface="Arial"/>
              </a:rPr>
              <a:t>minoritised</a:t>
            </a:r>
            <a:r>
              <a:rPr lang="en-US" sz="1333" dirty="0">
                <a:solidFill>
                  <a:srgbClr val="000000"/>
                </a:solidFill>
                <a:latin typeface="Arial"/>
                <a:ea typeface="Arial"/>
                <a:cs typeface="Arial"/>
                <a:sym typeface="Arial"/>
              </a:rPr>
              <a:t> ethnic communities in England and Wales to have better access to care. It going to inform local public health teams and the Office for Health Improvement and Disparities. </a:t>
            </a:r>
          </a:p>
          <a:p>
            <a:pPr marL="395373" lvl="4" indent="-79075" algn="just">
              <a:lnSpc>
                <a:spcPts val="1599"/>
              </a:lnSpc>
              <a:buFont typeface="Arial"/>
              <a:buChar char="•"/>
            </a:pPr>
            <a:r>
              <a:rPr lang="en-US" sz="1333" dirty="0">
                <a:solidFill>
                  <a:srgbClr val="000000"/>
                </a:solidFill>
                <a:latin typeface="Arial"/>
                <a:ea typeface="Arial"/>
                <a:cs typeface="Arial"/>
                <a:sym typeface="Arial"/>
              </a:rPr>
              <a:t>It can give evidence to Integrated Care Boards and to Primary Care Networks. It is going to support the policies, for example Core20PLUS5 and the NHS Long Term Plan. It could guide GPs, practice nurses, community pharmacists, health visitors and social workers. It can also help community link workers and local voluntary groups to design fairer services.</a:t>
            </a:r>
          </a:p>
        </p:txBody>
      </p:sp>
      <p:grpSp>
        <p:nvGrpSpPr>
          <p:cNvPr id="51" name="Group 51"/>
          <p:cNvGrpSpPr/>
          <p:nvPr/>
        </p:nvGrpSpPr>
        <p:grpSpPr>
          <a:xfrm>
            <a:off x="10766336" y="2625423"/>
            <a:ext cx="7481411" cy="2730246"/>
            <a:chOff x="0" y="0"/>
            <a:chExt cx="9975215" cy="3640328"/>
          </a:xfrm>
        </p:grpSpPr>
        <p:sp>
          <p:nvSpPr>
            <p:cNvPr id="52" name="Freeform 52"/>
            <p:cNvSpPr/>
            <p:nvPr/>
          </p:nvSpPr>
          <p:spPr>
            <a:xfrm>
              <a:off x="0" y="0"/>
              <a:ext cx="9975215" cy="3640328"/>
            </a:xfrm>
            <a:custGeom>
              <a:avLst/>
              <a:gdLst/>
              <a:ahLst/>
              <a:cxnLst/>
              <a:rect l="l" t="t" r="r" b="b"/>
              <a:pathLst>
                <a:path w="9975215" h="3640328">
                  <a:moveTo>
                    <a:pt x="0" y="0"/>
                  </a:moveTo>
                  <a:lnTo>
                    <a:pt x="9975215" y="0"/>
                  </a:lnTo>
                  <a:lnTo>
                    <a:pt x="9975215" y="3640328"/>
                  </a:lnTo>
                  <a:lnTo>
                    <a:pt x="0" y="3640328"/>
                  </a:lnTo>
                  <a:close/>
                </a:path>
              </a:pathLst>
            </a:custGeom>
            <a:solidFill>
              <a:srgbClr val="D5EDA2"/>
            </a:solidFill>
          </p:spPr>
        </p:sp>
      </p:grpSp>
      <p:sp>
        <p:nvSpPr>
          <p:cNvPr id="53" name="TextBox 53"/>
          <p:cNvSpPr txBox="1"/>
          <p:nvPr/>
        </p:nvSpPr>
        <p:spPr>
          <a:xfrm>
            <a:off x="10699880" y="2565949"/>
            <a:ext cx="7379856" cy="2539108"/>
          </a:xfrm>
          <a:prstGeom prst="rect">
            <a:avLst/>
          </a:prstGeom>
        </p:spPr>
        <p:txBody>
          <a:bodyPr lIns="0" tIns="0" rIns="0" bIns="0" rtlCol="0" anchor="t">
            <a:spAutoFit/>
          </a:bodyPr>
          <a:lstStyle/>
          <a:p>
            <a:pPr algn="ctr">
              <a:lnSpc>
                <a:spcPts val="3600"/>
              </a:lnSpc>
            </a:pPr>
            <a:r>
              <a:rPr lang="en-US" sz="2000" b="1">
                <a:solidFill>
                  <a:srgbClr val="000000"/>
                </a:solidFill>
                <a:latin typeface="Arial Bold"/>
                <a:ea typeface="Arial Bold"/>
                <a:cs typeface="Arial Bold"/>
                <a:sym typeface="Arial Bold"/>
              </a:rPr>
              <a:t>Objectives</a:t>
            </a:r>
          </a:p>
          <a:p>
            <a:pPr marL="409711" lvl="4" indent="-81942" algn="l">
              <a:lnSpc>
                <a:spcPts val="1799"/>
              </a:lnSpc>
              <a:buFont typeface="Arial"/>
              <a:buChar char="•"/>
            </a:pPr>
            <a:r>
              <a:rPr lang="en-US" sz="1398">
                <a:solidFill>
                  <a:srgbClr val="000000"/>
                </a:solidFill>
                <a:latin typeface="Arial"/>
                <a:ea typeface="Arial"/>
                <a:cs typeface="Arial"/>
                <a:sym typeface="Arial"/>
              </a:rPr>
              <a:t>To undertake qualitative research to determine social, cultural and structural impediments to access of primary healthcare for ethnic minority communities</a:t>
            </a:r>
          </a:p>
          <a:p>
            <a:pPr marL="409711" lvl="4" indent="-81942" algn="l">
              <a:lnSpc>
                <a:spcPts val="1799"/>
              </a:lnSpc>
              <a:buFont typeface="Arial"/>
              <a:buChar char="•"/>
            </a:pPr>
            <a:r>
              <a:rPr lang="en-US" sz="1398">
                <a:solidFill>
                  <a:srgbClr val="000000"/>
                </a:solidFill>
                <a:latin typeface="Arial"/>
                <a:ea typeface="Arial"/>
                <a:cs typeface="Arial"/>
                <a:sym typeface="Arial"/>
              </a:rPr>
              <a:t>To identify the range and existential barriers enacted by the UK health system that impact minority communities of varied backgrounds, ethnicities and races</a:t>
            </a:r>
          </a:p>
          <a:p>
            <a:pPr marL="409711" lvl="4" indent="-81942" algn="l">
              <a:lnSpc>
                <a:spcPts val="1799"/>
              </a:lnSpc>
              <a:buFont typeface="Arial"/>
              <a:buChar char="•"/>
            </a:pPr>
            <a:r>
              <a:rPr lang="en-US" sz="1398">
                <a:solidFill>
                  <a:srgbClr val="000000"/>
                </a:solidFill>
                <a:latin typeface="Arial"/>
                <a:ea typeface="Arial"/>
                <a:cs typeface="Arial"/>
                <a:sym typeface="Arial"/>
              </a:rPr>
              <a:t>To complete a Systematic Review of the lived experiences of ethnic minority patients and challenges and barriers encountered with accessing primary healthcare</a:t>
            </a:r>
          </a:p>
          <a:p>
            <a:pPr marL="409711" lvl="4" indent="-81942" algn="l">
              <a:lnSpc>
                <a:spcPts val="1799"/>
              </a:lnSpc>
              <a:buFont typeface="Arial"/>
              <a:buChar char="•"/>
            </a:pPr>
            <a:r>
              <a:rPr lang="en-US" sz="1398">
                <a:solidFill>
                  <a:srgbClr val="000000"/>
                </a:solidFill>
                <a:latin typeface="Arial"/>
                <a:ea typeface="Arial"/>
                <a:cs typeface="Arial"/>
                <a:sym typeface="Arial"/>
              </a:rPr>
              <a:t>To suggest measures to enhance the availability and patient experiences among the ethnic minorities..</a:t>
            </a:r>
          </a:p>
        </p:txBody>
      </p:sp>
      <p:grpSp>
        <p:nvGrpSpPr>
          <p:cNvPr id="54" name="Group 54"/>
          <p:cNvGrpSpPr/>
          <p:nvPr/>
        </p:nvGrpSpPr>
        <p:grpSpPr>
          <a:xfrm>
            <a:off x="8031975" y="1529648"/>
            <a:ext cx="2582418" cy="1090612"/>
            <a:chOff x="0" y="0"/>
            <a:chExt cx="3443224" cy="1454150"/>
          </a:xfrm>
        </p:grpSpPr>
        <p:sp>
          <p:nvSpPr>
            <p:cNvPr id="55" name="Freeform 55"/>
            <p:cNvSpPr/>
            <p:nvPr/>
          </p:nvSpPr>
          <p:spPr>
            <a:xfrm>
              <a:off x="0" y="0"/>
              <a:ext cx="3443224" cy="1454150"/>
            </a:xfrm>
            <a:custGeom>
              <a:avLst/>
              <a:gdLst/>
              <a:ahLst/>
              <a:cxnLst/>
              <a:rect l="l" t="t" r="r" b="b"/>
              <a:pathLst>
                <a:path w="3443224" h="1454150">
                  <a:moveTo>
                    <a:pt x="0" y="0"/>
                  </a:moveTo>
                  <a:lnTo>
                    <a:pt x="3443224" y="0"/>
                  </a:lnTo>
                  <a:lnTo>
                    <a:pt x="3443224" y="1454150"/>
                  </a:lnTo>
                  <a:lnTo>
                    <a:pt x="0" y="1454150"/>
                  </a:lnTo>
                  <a:lnTo>
                    <a:pt x="0" y="0"/>
                  </a:lnTo>
                  <a:close/>
                </a:path>
              </a:pathLst>
            </a:custGeom>
            <a:blipFill>
              <a:blip r:embed="rId5"/>
              <a:stretch>
                <a:fillRect t="-160" b="-159"/>
              </a:stretch>
            </a:blipFill>
          </p:spPr>
        </p:sp>
      </p:grpSp>
      <p:sp>
        <p:nvSpPr>
          <p:cNvPr id="56" name="TextBox 56"/>
          <p:cNvSpPr txBox="1"/>
          <p:nvPr/>
        </p:nvSpPr>
        <p:spPr>
          <a:xfrm>
            <a:off x="8174184" y="2795226"/>
            <a:ext cx="2320852" cy="177489"/>
          </a:xfrm>
          <a:prstGeom prst="rect">
            <a:avLst/>
          </a:prstGeom>
        </p:spPr>
        <p:txBody>
          <a:bodyPr lIns="0" tIns="0" rIns="0" bIns="0" rtlCol="0" anchor="t">
            <a:spAutoFit/>
          </a:bodyPr>
          <a:lstStyle/>
          <a:p>
            <a:pPr algn="l">
              <a:lnSpc>
                <a:spcPts val="1200"/>
              </a:lnSpc>
            </a:pPr>
            <a:r>
              <a:rPr lang="en-US" sz="1000">
                <a:solidFill>
                  <a:srgbClr val="000000"/>
                </a:solidFill>
                <a:latin typeface="Arial"/>
                <a:ea typeface="Arial"/>
                <a:cs typeface="Arial"/>
                <a:sym typeface="Arial"/>
              </a:rPr>
              <a:t>Source:  (England and Wales, 2022)</a:t>
            </a:r>
          </a:p>
        </p:txBody>
      </p:sp>
      <p:sp>
        <p:nvSpPr>
          <p:cNvPr id="57" name="TextBox 57"/>
          <p:cNvSpPr txBox="1"/>
          <p:nvPr/>
        </p:nvSpPr>
        <p:spPr>
          <a:xfrm>
            <a:off x="8240639" y="5277002"/>
            <a:ext cx="2320852" cy="177489"/>
          </a:xfrm>
          <a:prstGeom prst="rect">
            <a:avLst/>
          </a:prstGeom>
        </p:spPr>
        <p:txBody>
          <a:bodyPr lIns="0" tIns="0" rIns="0" bIns="0" rtlCol="0" anchor="t">
            <a:spAutoFit/>
          </a:bodyPr>
          <a:lstStyle/>
          <a:p>
            <a:pPr algn="l">
              <a:lnSpc>
                <a:spcPts val="1200"/>
              </a:lnSpc>
            </a:pPr>
            <a:r>
              <a:rPr lang="en-US" sz="1000">
                <a:solidFill>
                  <a:srgbClr val="000000"/>
                </a:solidFill>
                <a:latin typeface="Arial"/>
                <a:ea typeface="Arial"/>
                <a:cs typeface="Arial"/>
                <a:sym typeface="Arial"/>
              </a:rPr>
              <a:t>Source:  (England and Wales, 2022)</a:t>
            </a:r>
          </a:p>
        </p:txBody>
      </p:sp>
      <p:grpSp>
        <p:nvGrpSpPr>
          <p:cNvPr id="59" name="Group 59"/>
          <p:cNvGrpSpPr/>
          <p:nvPr/>
        </p:nvGrpSpPr>
        <p:grpSpPr>
          <a:xfrm>
            <a:off x="44891" y="9192035"/>
            <a:ext cx="7811357" cy="1000316"/>
            <a:chOff x="0" y="0"/>
            <a:chExt cx="10415143" cy="1333754"/>
          </a:xfrm>
        </p:grpSpPr>
        <p:sp>
          <p:nvSpPr>
            <p:cNvPr id="60" name="Freeform 60"/>
            <p:cNvSpPr/>
            <p:nvPr/>
          </p:nvSpPr>
          <p:spPr>
            <a:xfrm>
              <a:off x="0" y="0"/>
              <a:ext cx="10415143" cy="1333754"/>
            </a:xfrm>
            <a:custGeom>
              <a:avLst/>
              <a:gdLst/>
              <a:ahLst/>
              <a:cxnLst/>
              <a:rect l="l" t="t" r="r" b="b"/>
              <a:pathLst>
                <a:path w="10415143" h="1333754">
                  <a:moveTo>
                    <a:pt x="0" y="0"/>
                  </a:moveTo>
                  <a:lnTo>
                    <a:pt x="10415143" y="0"/>
                  </a:lnTo>
                  <a:lnTo>
                    <a:pt x="10415143" y="1333754"/>
                  </a:lnTo>
                  <a:lnTo>
                    <a:pt x="0" y="1333754"/>
                  </a:lnTo>
                  <a:close/>
                </a:path>
              </a:pathLst>
            </a:custGeom>
            <a:solidFill>
              <a:srgbClr val="FCD5B5"/>
            </a:solidFill>
          </p:spPr>
        </p:sp>
      </p:grpSp>
      <p:sp>
        <p:nvSpPr>
          <p:cNvPr id="61" name="TextBox 61"/>
          <p:cNvSpPr txBox="1"/>
          <p:nvPr/>
        </p:nvSpPr>
        <p:spPr>
          <a:xfrm>
            <a:off x="95688" y="9026138"/>
            <a:ext cx="7709773" cy="1115368"/>
          </a:xfrm>
          <a:prstGeom prst="rect">
            <a:avLst/>
          </a:prstGeom>
        </p:spPr>
        <p:txBody>
          <a:bodyPr lIns="0" tIns="0" rIns="0" bIns="0" rtlCol="0" anchor="t">
            <a:spAutoFit/>
          </a:bodyPr>
          <a:lstStyle/>
          <a:p>
            <a:pPr algn="ctr">
              <a:lnSpc>
                <a:spcPts val="3600"/>
              </a:lnSpc>
            </a:pPr>
            <a:r>
              <a:rPr lang="en-US" sz="2000" b="1">
                <a:solidFill>
                  <a:srgbClr val="000000"/>
                </a:solidFill>
                <a:latin typeface="Arial Bold"/>
                <a:ea typeface="Arial Bold"/>
                <a:cs typeface="Arial Bold"/>
                <a:sym typeface="Arial Bold"/>
              </a:rPr>
              <a:t>Research question</a:t>
            </a:r>
          </a:p>
          <a:p>
            <a:pPr algn="just">
              <a:lnSpc>
                <a:spcPts val="2100"/>
              </a:lnSpc>
            </a:pPr>
            <a:r>
              <a:rPr lang="en-US" sz="1800" b="1">
                <a:solidFill>
                  <a:srgbClr val="000000"/>
                </a:solidFill>
                <a:latin typeface="Arial Bold"/>
                <a:ea typeface="Arial Bold"/>
                <a:cs typeface="Arial Bold"/>
                <a:sym typeface="Arial Bold"/>
              </a:rPr>
              <a:t>Question: </a:t>
            </a:r>
            <a:r>
              <a:rPr lang="en-US" sz="1800">
                <a:solidFill>
                  <a:srgbClr val="000000"/>
                </a:solidFill>
                <a:latin typeface="Arial"/>
                <a:ea typeface="Arial"/>
                <a:cs typeface="Arial"/>
                <a:sym typeface="Arial"/>
              </a:rPr>
              <a:t>What are the health inequalities and accessibility barriers in primary healthcare encountered by Ethnic Minority communities in the UK?</a:t>
            </a:r>
          </a:p>
        </p:txBody>
      </p:sp>
      <p:pic>
        <p:nvPicPr>
          <p:cNvPr id="62" name="Picture 61">
            <a:extLst>
              <a:ext uri="{FF2B5EF4-FFF2-40B4-BE49-F238E27FC236}">
                <a16:creationId xmlns:a16="http://schemas.microsoft.com/office/drawing/2014/main" id="{BA6C6EE3-51E5-498D-8381-CA6B86EA679E}"/>
              </a:ext>
            </a:extLst>
          </p:cNvPr>
          <p:cNvPicPr>
            <a:picLocks noChangeAspect="1"/>
          </p:cNvPicPr>
          <p:nvPr/>
        </p:nvPicPr>
        <p:blipFill>
          <a:blip r:embed="rId6"/>
          <a:stretch>
            <a:fillRect/>
          </a:stretch>
        </p:blipFill>
        <p:spPr>
          <a:xfrm>
            <a:off x="8014711" y="3015290"/>
            <a:ext cx="2639797" cy="221913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TotalTime>
  <Words>1063</Words>
  <Application>Microsoft Office PowerPoint</Application>
  <PresentationFormat>Custom</PresentationFormat>
  <Paragraphs>49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 Italics</vt:lpstr>
      <vt:lpstr>Arial Bold</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Masrur Poster Practice Based Research _20260304_112804_0000.pptx_20260305_122050_0000.pptx</dc:title>
  <cp:lastModifiedBy>peas hossain</cp:lastModifiedBy>
  <cp:revision>3</cp:revision>
  <dcterms:created xsi:type="dcterms:W3CDTF">2006-08-16T00:00:00Z</dcterms:created>
  <dcterms:modified xsi:type="dcterms:W3CDTF">2026-03-07T13:48:58Z</dcterms:modified>
  <dc:identifier>DAHDRJDo1Pw</dc:identifier>
</cp:coreProperties>
</file>