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D7B63"/>
    <a:srgbClr val="293E1A"/>
    <a:srgbClr val="47798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4" d="100"/>
          <a:sy n="84" d="100"/>
        </p:scale>
        <p:origin x="90" y="2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F2D798D8-E933-45E9-B54D-0E60B3F3644F}"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385E75-B339-4686-8171-B18A36788D02}" type="slidenum">
              <a:rPr lang="en-US" smtClean="0"/>
              <a:t>‹#›</a:t>
            </a:fld>
            <a:endParaRPr lang="en-US"/>
          </a:p>
        </p:txBody>
      </p:sp>
    </p:spTree>
    <p:extLst>
      <p:ext uri="{BB962C8B-B14F-4D97-AF65-F5344CB8AC3E}">
        <p14:creationId xmlns:p14="http://schemas.microsoft.com/office/powerpoint/2010/main" val="18023268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2D798D8-E933-45E9-B54D-0E60B3F3644F}"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385E75-B339-4686-8171-B18A36788D02}" type="slidenum">
              <a:rPr lang="en-US" smtClean="0"/>
              <a:t>‹#›</a:t>
            </a:fld>
            <a:endParaRPr lang="en-US"/>
          </a:p>
        </p:txBody>
      </p:sp>
    </p:spTree>
    <p:extLst>
      <p:ext uri="{BB962C8B-B14F-4D97-AF65-F5344CB8AC3E}">
        <p14:creationId xmlns:p14="http://schemas.microsoft.com/office/powerpoint/2010/main" val="466950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2D798D8-E933-45E9-B54D-0E60B3F3644F}"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385E75-B339-4686-8171-B18A36788D02}" type="slidenum">
              <a:rPr lang="en-US" smtClean="0"/>
              <a:t>‹#›</a:t>
            </a:fld>
            <a:endParaRPr lang="en-US"/>
          </a:p>
        </p:txBody>
      </p:sp>
    </p:spTree>
    <p:extLst>
      <p:ext uri="{BB962C8B-B14F-4D97-AF65-F5344CB8AC3E}">
        <p14:creationId xmlns:p14="http://schemas.microsoft.com/office/powerpoint/2010/main" val="9564360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2D798D8-E933-45E9-B54D-0E60B3F3644F}"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9385E75-B339-4686-8171-B18A36788D02}" type="slidenum">
              <a:rPr lang="en-US" smtClean="0"/>
              <a:t>‹#›</a:t>
            </a:fld>
            <a:endParaRPr lang="en-US"/>
          </a:p>
        </p:txBody>
      </p:sp>
    </p:spTree>
    <p:extLst>
      <p:ext uri="{BB962C8B-B14F-4D97-AF65-F5344CB8AC3E}">
        <p14:creationId xmlns:p14="http://schemas.microsoft.com/office/powerpoint/2010/main" val="3497001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2D798D8-E933-45E9-B54D-0E60B3F3644F}" type="datetimeFigureOut">
              <a:rPr lang="en-US" smtClean="0"/>
              <a:t>10/20/2023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9385E75-B339-4686-8171-B18A36788D02}" type="slidenum">
              <a:rPr lang="en-US" smtClean="0"/>
              <a:t>‹#›</a:t>
            </a:fld>
            <a:endParaRPr lang="en-US"/>
          </a:p>
        </p:txBody>
      </p:sp>
    </p:spTree>
    <p:extLst>
      <p:ext uri="{BB962C8B-B14F-4D97-AF65-F5344CB8AC3E}">
        <p14:creationId xmlns:p14="http://schemas.microsoft.com/office/powerpoint/2010/main" val="3177385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2D798D8-E933-45E9-B54D-0E60B3F3644F}" type="datetimeFigureOut">
              <a:rPr lang="en-US" smtClean="0"/>
              <a:t>10/20/2023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9385E75-B339-4686-8171-B18A36788D02}" type="slidenum">
              <a:rPr lang="en-US" smtClean="0"/>
              <a:t>‹#›</a:t>
            </a:fld>
            <a:endParaRPr lang="en-US"/>
          </a:p>
        </p:txBody>
      </p:sp>
    </p:spTree>
    <p:extLst>
      <p:ext uri="{BB962C8B-B14F-4D97-AF65-F5344CB8AC3E}">
        <p14:creationId xmlns:p14="http://schemas.microsoft.com/office/powerpoint/2010/main" val="2510413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D798D8-E933-45E9-B54D-0E60B3F3644F}" type="datetimeFigureOut">
              <a:rPr lang="en-US" smtClean="0"/>
              <a:t>10/20/2023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9385E75-B339-4686-8171-B18A36788D02}" type="slidenum">
              <a:rPr lang="en-US" smtClean="0"/>
              <a:t>‹#›</a:t>
            </a:fld>
            <a:endParaRPr lang="en-US"/>
          </a:p>
        </p:txBody>
      </p:sp>
    </p:spTree>
    <p:extLst>
      <p:ext uri="{BB962C8B-B14F-4D97-AF65-F5344CB8AC3E}">
        <p14:creationId xmlns:p14="http://schemas.microsoft.com/office/powerpoint/2010/main" val="1174678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2D798D8-E933-45E9-B54D-0E60B3F3644F}"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9385E75-B339-4686-8171-B18A36788D02}" type="slidenum">
              <a:rPr lang="en-US" smtClean="0"/>
              <a:t>‹#›</a:t>
            </a:fld>
            <a:endParaRPr lang="en-US"/>
          </a:p>
        </p:txBody>
      </p:sp>
    </p:spTree>
    <p:extLst>
      <p:ext uri="{BB962C8B-B14F-4D97-AF65-F5344CB8AC3E}">
        <p14:creationId xmlns:p14="http://schemas.microsoft.com/office/powerpoint/2010/main" val="2650256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2D798D8-E933-45E9-B54D-0E60B3F3644F}" type="datetimeFigureOut">
              <a:rPr lang="en-US" smtClean="0"/>
              <a:t>10/20/2023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9385E75-B339-4686-8171-B18A36788D02}" type="slidenum">
              <a:rPr lang="en-US" smtClean="0"/>
              <a:t>‹#›</a:t>
            </a:fld>
            <a:endParaRPr lang="en-US"/>
          </a:p>
        </p:txBody>
      </p:sp>
    </p:spTree>
    <p:extLst>
      <p:ext uri="{BB962C8B-B14F-4D97-AF65-F5344CB8AC3E}">
        <p14:creationId xmlns:p14="http://schemas.microsoft.com/office/powerpoint/2010/main" val="1082945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2D798D8-E933-45E9-B54D-0E60B3F3644F}"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385E75-B339-4686-8171-B18A36788D02}" type="slidenum">
              <a:rPr lang="en-US" smtClean="0"/>
              <a:t>‹#›</a:t>
            </a:fld>
            <a:endParaRPr lang="en-US"/>
          </a:p>
        </p:txBody>
      </p:sp>
    </p:spTree>
    <p:extLst>
      <p:ext uri="{BB962C8B-B14F-4D97-AF65-F5344CB8AC3E}">
        <p14:creationId xmlns:p14="http://schemas.microsoft.com/office/powerpoint/2010/main" val="2903750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2D798D8-E933-45E9-B54D-0E60B3F3644F}" type="datetimeFigureOut">
              <a:rPr lang="en-US" smtClean="0"/>
              <a:t>10/20/2023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385E75-B339-4686-8171-B18A36788D02}" type="slidenum">
              <a:rPr lang="en-US" smtClean="0"/>
              <a:t>‹#›</a:t>
            </a:fld>
            <a:endParaRPr lang="en-US"/>
          </a:p>
        </p:txBody>
      </p:sp>
    </p:spTree>
    <p:extLst>
      <p:ext uri="{BB962C8B-B14F-4D97-AF65-F5344CB8AC3E}">
        <p14:creationId xmlns:p14="http://schemas.microsoft.com/office/powerpoint/2010/main" val="1651281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D798D8-E933-45E9-B54D-0E60B3F3644F}" type="datetimeFigureOut">
              <a:rPr lang="en-US" smtClean="0"/>
              <a:t>10/20/2023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385E75-B339-4686-8171-B18A36788D02}" type="slidenum">
              <a:rPr lang="en-US" smtClean="0"/>
              <a:t>‹#›</a:t>
            </a:fld>
            <a:endParaRPr lang="en-US"/>
          </a:p>
        </p:txBody>
      </p:sp>
    </p:spTree>
    <p:extLst>
      <p:ext uri="{BB962C8B-B14F-4D97-AF65-F5344CB8AC3E}">
        <p14:creationId xmlns:p14="http://schemas.microsoft.com/office/powerpoint/2010/main" val="8392467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5000"/>
                <a:satMod val="135000"/>
              </a:schemeClr>
              <a:prstClr val="white"/>
            </a:duotone>
            <a:extLst>
              <a:ext uri="{BEBA8EAE-BF5A-486C-A8C5-ECC9F3942E4B}">
                <a14:imgProps xmlns:a14="http://schemas.microsoft.com/office/drawing/2010/main">
                  <a14:imgLayer r:embed="rId3">
                    <a14:imgEffect>
                      <a14:saturation sat="33000"/>
                    </a14:imgEffect>
                  </a14:imgLayer>
                </a14:imgProps>
              </a:ext>
            </a:extLst>
          </a:blip>
          <a:tile tx="0" ty="0" sx="100000" sy="100000" flip="none" algn="tl"/>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3539" y="2057269"/>
            <a:ext cx="10058400" cy="2778833"/>
          </a:xfrm>
          <a:prstGeom prst="rect">
            <a:avLst/>
          </a:prstGeom>
        </p:spPr>
      </p:pic>
      <p:sp>
        <p:nvSpPr>
          <p:cNvPr id="2" name="Title 1"/>
          <p:cNvSpPr>
            <a:spLocks noGrp="1"/>
          </p:cNvSpPr>
          <p:nvPr>
            <p:ph type="ctrTitle"/>
          </p:nvPr>
        </p:nvSpPr>
        <p:spPr>
          <a:xfrm>
            <a:off x="1133539" y="0"/>
            <a:ext cx="10058400" cy="1975940"/>
          </a:xfrm>
        </p:spPr>
        <p:txBody>
          <a:bodyPr>
            <a:normAutofit fontScale="90000"/>
          </a:bodyPr>
          <a:lstStyle/>
          <a:p>
            <a:r>
              <a:rPr lang="en-US" sz="4400" b="1" dirty="0" smtClean="0">
                <a:solidFill>
                  <a:schemeClr val="tx1">
                    <a:lumMod val="75000"/>
                    <a:lumOff val="25000"/>
                  </a:schemeClr>
                </a:solidFill>
                <a:effectLst>
                  <a:outerShdw blurRad="38100" dist="38100" dir="2700000" algn="tl">
                    <a:srgbClr val="000000">
                      <a:alpha val="43137"/>
                    </a:srgbClr>
                  </a:outerShdw>
                </a:effectLst>
                <a:latin typeface="Yu Gothic UI Semibold" panose="020B0700000000000000" pitchFamily="34" charset="-128"/>
                <a:ea typeface="Yu Gothic UI Semibold" panose="020B0700000000000000" pitchFamily="34" charset="-128"/>
              </a:rPr>
              <a:t>The role and importance of quality service, </a:t>
            </a:r>
            <a:br>
              <a:rPr lang="en-US" sz="4400" b="1" dirty="0" smtClean="0">
                <a:solidFill>
                  <a:schemeClr val="tx1">
                    <a:lumMod val="75000"/>
                    <a:lumOff val="25000"/>
                  </a:schemeClr>
                </a:solidFill>
                <a:effectLst>
                  <a:outerShdw blurRad="38100" dist="38100" dir="2700000" algn="tl">
                    <a:srgbClr val="000000">
                      <a:alpha val="43137"/>
                    </a:srgbClr>
                  </a:outerShdw>
                </a:effectLst>
                <a:latin typeface="Yu Gothic UI Semibold" panose="020B0700000000000000" pitchFamily="34" charset="-128"/>
                <a:ea typeface="Yu Gothic UI Semibold" panose="020B0700000000000000" pitchFamily="34" charset="-128"/>
              </a:rPr>
            </a:br>
            <a:r>
              <a:rPr lang="en-US" sz="4400" b="1" dirty="0" smtClean="0">
                <a:solidFill>
                  <a:schemeClr val="tx1">
                    <a:lumMod val="75000"/>
                    <a:lumOff val="25000"/>
                  </a:schemeClr>
                </a:solidFill>
                <a:effectLst>
                  <a:outerShdw blurRad="38100" dist="38100" dir="2700000" algn="tl">
                    <a:srgbClr val="000000">
                      <a:alpha val="43137"/>
                    </a:srgbClr>
                  </a:outerShdw>
                </a:effectLst>
                <a:latin typeface="Yu Gothic UI Semibold" panose="020B0700000000000000" pitchFamily="34" charset="-128"/>
                <a:ea typeface="Yu Gothic UI Semibold" panose="020B0700000000000000" pitchFamily="34" charset="-128"/>
              </a:rPr>
              <a:t>hospitality, and guest services </a:t>
            </a:r>
            <a:br>
              <a:rPr lang="en-US" sz="4400" b="1" dirty="0" smtClean="0">
                <a:solidFill>
                  <a:schemeClr val="tx1">
                    <a:lumMod val="75000"/>
                    <a:lumOff val="25000"/>
                  </a:schemeClr>
                </a:solidFill>
                <a:effectLst>
                  <a:outerShdw blurRad="38100" dist="38100" dir="2700000" algn="tl">
                    <a:srgbClr val="000000">
                      <a:alpha val="43137"/>
                    </a:srgbClr>
                  </a:outerShdw>
                </a:effectLst>
                <a:latin typeface="Yu Gothic UI Semibold" panose="020B0700000000000000" pitchFamily="34" charset="-128"/>
                <a:ea typeface="Yu Gothic UI Semibold" panose="020B0700000000000000" pitchFamily="34" charset="-128"/>
              </a:rPr>
            </a:br>
            <a:r>
              <a:rPr lang="en-US" sz="4400" b="1" dirty="0" smtClean="0">
                <a:solidFill>
                  <a:schemeClr val="tx1">
                    <a:lumMod val="75000"/>
                    <a:lumOff val="25000"/>
                  </a:schemeClr>
                </a:solidFill>
                <a:effectLst>
                  <a:outerShdw blurRad="38100" dist="38100" dir="2700000" algn="tl">
                    <a:srgbClr val="000000">
                      <a:alpha val="43137"/>
                    </a:srgbClr>
                  </a:outerShdw>
                </a:effectLst>
                <a:latin typeface="Yu Gothic UI Semibold" panose="020B0700000000000000" pitchFamily="34" charset="-128"/>
                <a:ea typeface="Yu Gothic UI Semibold" panose="020B0700000000000000" pitchFamily="34" charset="-128"/>
              </a:rPr>
              <a:t>within the hotel Industry</a:t>
            </a:r>
            <a:endParaRPr lang="en-US" sz="4400" b="1" dirty="0">
              <a:solidFill>
                <a:schemeClr val="tx1">
                  <a:lumMod val="75000"/>
                  <a:lumOff val="25000"/>
                </a:schemeClr>
              </a:solidFill>
              <a:effectLst>
                <a:outerShdw blurRad="38100" dist="38100" dir="2700000" algn="tl">
                  <a:srgbClr val="000000">
                    <a:alpha val="43137"/>
                  </a:srgbClr>
                </a:outerShdw>
              </a:effectLst>
              <a:latin typeface="Yu Gothic UI Semibold" panose="020B0700000000000000" pitchFamily="34" charset="-128"/>
              <a:ea typeface="Yu Gothic UI Semibold" panose="020B0700000000000000" pitchFamily="34" charset="-128"/>
            </a:endParaRPr>
          </a:p>
        </p:txBody>
      </p:sp>
      <p:sp>
        <p:nvSpPr>
          <p:cNvPr id="6" name="Rectangle 5"/>
          <p:cNvSpPr/>
          <p:nvPr/>
        </p:nvSpPr>
        <p:spPr>
          <a:xfrm>
            <a:off x="2430844" y="4836102"/>
            <a:ext cx="7463790" cy="1682512"/>
          </a:xfrm>
          <a:prstGeom prst="rect">
            <a:avLst/>
          </a:prstGeom>
        </p:spPr>
        <p:txBody>
          <a:bodyPr wrap="square">
            <a:spAutoFit/>
          </a:bodyPr>
          <a:lstStyle/>
          <a:p>
            <a:pPr algn="ctr">
              <a:spcBef>
                <a:spcPts val="200"/>
              </a:spcBef>
              <a:spcAft>
                <a:spcPts val="200"/>
              </a:spcAft>
            </a:pPr>
            <a:r>
              <a:rPr lang="en-US" cap="all" dirty="0" smtClean="0">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Module NAME: HOSPITALITY &amp; GUEST SERVICES</a:t>
            </a:r>
            <a:endParaRPr lang="en-US" dirty="0" smtClean="0">
              <a:solidFill>
                <a:schemeClr val="tx1">
                  <a:lumMod val="85000"/>
                  <a:lumOff val="15000"/>
                </a:schemeClr>
              </a:solidFill>
            </a:endParaRPr>
          </a:p>
          <a:p>
            <a:pPr algn="ctr">
              <a:spcBef>
                <a:spcPts val="200"/>
              </a:spcBef>
              <a:spcAft>
                <a:spcPts val="200"/>
              </a:spcAft>
            </a:pPr>
            <a:r>
              <a:rPr lang="en-US" cap="all" dirty="0" smtClean="0">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Module </a:t>
            </a:r>
            <a:r>
              <a:rPr lang="en-US" cap="all" dirty="0">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code: </a:t>
            </a:r>
            <a:r>
              <a:rPr lang="en-US" cap="all" dirty="0" smtClean="0">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BMIH4003</a:t>
            </a:r>
            <a:endParaRPr lang="en-US" sz="1400" dirty="0" smtClean="0">
              <a:solidFill>
                <a:schemeClr val="tx1">
                  <a:lumMod val="85000"/>
                  <a:lumOff val="1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p>
            <a:pPr algn="ctr">
              <a:spcBef>
                <a:spcPts val="200"/>
              </a:spcBef>
              <a:spcAft>
                <a:spcPts val="200"/>
              </a:spcAft>
            </a:pPr>
            <a:r>
              <a:rPr lang="en-US" cap="all" dirty="0">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Lecturer NAME: </a:t>
            </a:r>
            <a:r>
              <a:rPr lang="en-US" cap="all" dirty="0" smtClean="0">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DALE CLARKE</a:t>
            </a:r>
            <a:endParaRPr lang="en-US" sz="1400" dirty="0" smtClean="0">
              <a:solidFill>
                <a:schemeClr val="tx1">
                  <a:lumMod val="85000"/>
                  <a:lumOff val="1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p>
            <a:pPr algn="ctr">
              <a:spcBef>
                <a:spcPts val="200"/>
              </a:spcBef>
              <a:spcAft>
                <a:spcPts val="200"/>
              </a:spcAft>
            </a:pPr>
            <a:r>
              <a:rPr lang="en-US" cap="all" dirty="0">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STUDENT NAME: </a:t>
            </a:r>
            <a:r>
              <a:rPr lang="en-US" cap="all" dirty="0" err="1">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oXANA</a:t>
            </a:r>
            <a:r>
              <a:rPr lang="en-US" cap="all" dirty="0">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 GHERTOG</a:t>
            </a:r>
            <a:endParaRPr lang="en-US" sz="1400" dirty="0" smtClean="0">
              <a:solidFill>
                <a:schemeClr val="tx1">
                  <a:lumMod val="85000"/>
                  <a:lumOff val="1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a:p>
            <a:pPr algn="ctr">
              <a:spcBef>
                <a:spcPts val="200"/>
              </a:spcBef>
              <a:spcAft>
                <a:spcPts val="200"/>
              </a:spcAft>
            </a:pPr>
            <a:r>
              <a:rPr lang="en-US" cap="all" dirty="0">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STUDENT ID: </a:t>
            </a:r>
            <a:r>
              <a:rPr lang="en-US" cap="all" dirty="0" smtClean="0">
                <a:solidFill>
                  <a:schemeClr val="tx1">
                    <a:lumMod val="85000"/>
                    <a:lumOff val="15000"/>
                  </a:schemeClr>
                </a:solidFill>
                <a:latin typeface="Arial" panose="020B0604020202020204" pitchFamily="34" charset="0"/>
                <a:ea typeface="Times New Roman" panose="02020603050405020304" pitchFamily="18" charset="0"/>
                <a:cs typeface="Times New Roman" panose="02020603050405020304" pitchFamily="18" charset="0"/>
              </a:rPr>
              <a:t>2243161</a:t>
            </a:r>
            <a:endParaRPr lang="en-US" sz="1400" dirty="0" smtClean="0">
              <a:solidFill>
                <a:schemeClr val="tx1">
                  <a:lumMod val="85000"/>
                  <a:lumOff val="15000"/>
                </a:schemeClr>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88065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0">
              <a:schemeClr val="accent1">
                <a:lumMod val="45000"/>
                <a:lumOff val="55000"/>
              </a:schemeClr>
            </a:gs>
            <a:gs pos="59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441435" y="281558"/>
            <a:ext cx="6337737" cy="6001643"/>
          </a:xfrm>
          <a:prstGeom prst="rect">
            <a:avLst/>
          </a:prstGeom>
        </p:spPr>
        <p:txBody>
          <a:bodyPr wrap="square">
            <a:spAutoFit/>
          </a:bodyPr>
          <a:lstStyle/>
          <a:p>
            <a:pPr>
              <a:lnSpc>
                <a:spcPct val="150000"/>
              </a:lnSpc>
            </a:pPr>
            <a:r>
              <a:rPr lang="en-US" sz="1600" dirty="0">
                <a:latin typeface="Arial" panose="020B0604020202020204" pitchFamily="34" charset="0"/>
                <a:ea typeface="Times New Roman" panose="02020603050405020304" pitchFamily="18" charset="0"/>
                <a:cs typeface="Arial" panose="020B0604020202020204" pitchFamily="34" charset="0"/>
              </a:rPr>
              <a:t>IHG Hotels &amp; Resorts, one of the world's leading hospitality companies, has accelerated the growth of its Luxury &amp; Lifestyle estate in Europe by adding six Hotel Indigo properties to its portfolio. </a:t>
            </a:r>
            <a:endParaRPr lang="en-US" sz="1600" dirty="0" smtClean="0">
              <a:effectLst/>
              <a:latin typeface="Arial" panose="020B0604020202020204" pitchFamily="34" charset="0"/>
              <a:ea typeface="Calibri" panose="020F0502020204030204" pitchFamily="34" charset="0"/>
              <a:cs typeface="Arial" panose="020B0604020202020204" pitchFamily="34" charset="0"/>
            </a:endParaRPr>
          </a:p>
          <a:p>
            <a:pPr>
              <a:lnSpc>
                <a:spcPct val="150000"/>
              </a:lnSpc>
            </a:pPr>
            <a:r>
              <a:rPr lang="en-US" sz="1600" dirty="0">
                <a:latin typeface="Arial" panose="020B0604020202020204" pitchFamily="34" charset="0"/>
                <a:ea typeface="Times New Roman" panose="02020603050405020304" pitchFamily="18" charset="0"/>
                <a:cs typeface="Arial" panose="020B0604020202020204" pitchFamily="34" charset="0"/>
              </a:rPr>
              <a:t>One of these hotels is Indigo Hotel Bordeaux, France, situated in the renowned bohemian district of Le Quartier des </a:t>
            </a:r>
            <a:r>
              <a:rPr lang="en-US" sz="1600" dirty="0" err="1" smtClean="0">
                <a:latin typeface="Arial" panose="020B0604020202020204" pitchFamily="34" charset="0"/>
                <a:ea typeface="Times New Roman" panose="02020603050405020304" pitchFamily="18" charset="0"/>
                <a:cs typeface="Arial" panose="020B0604020202020204" pitchFamily="34" charset="0"/>
              </a:rPr>
              <a:t>Chartrons</a:t>
            </a:r>
            <a:r>
              <a:rPr lang="en-US" sz="1600" dirty="0" smtClean="0">
                <a:latin typeface="Arial" panose="020B0604020202020204" pitchFamily="34" charset="0"/>
                <a:ea typeface="Times New Roman" panose="02020603050405020304" pitchFamily="18" charset="0"/>
                <a:cs typeface="Arial" panose="020B0604020202020204" pitchFamily="34" charset="0"/>
              </a:rPr>
              <a:t>.</a:t>
            </a:r>
          </a:p>
          <a:p>
            <a:pPr>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General </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Manager at Hotel Indigo Bordeaux, </a:t>
            </a:r>
            <a:r>
              <a:rPr lang="en-US" sz="16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Emeric</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US" sz="16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Autier</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said: "This is the hotel business as I see it today. The hotel is perfectly anchored in its environment. It's an invitation to escape. It's inspired by the </a:t>
            </a:r>
            <a:r>
              <a:rPr lang="en-US" sz="16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Chartrons</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district, with a </a:t>
            </a:r>
            <a:endPar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touch </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of </a:t>
            </a:r>
            <a:r>
              <a:rPr lang="en-US" sz="16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Arcachon</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basin</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We </a:t>
            </a:r>
            <a:endPar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wanted </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to create a 'guest </a:t>
            </a: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house</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atmosphere </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while </a:t>
            </a: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preserving</a:t>
            </a:r>
          </a:p>
          <a:p>
            <a:pPr>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the sophistication of a hotel. </a:t>
            </a:r>
            <a:endPar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This </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is the very DNA of Hotel </a:t>
            </a:r>
            <a:endPar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Indigo Bordeaux</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endPar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a:t>
            </a:r>
            <a:r>
              <a:rPr lang="en-US" sz="16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Presswire</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2023)</a:t>
            </a:r>
            <a:endParaRPr lang="en-US" sz="16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78319" y="3507320"/>
            <a:ext cx="7921818" cy="297962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90707" y="281558"/>
            <a:ext cx="4509430" cy="3000821"/>
          </a:xfrm>
          <a:prstGeom prst="rect">
            <a:avLst/>
          </a:prstGeom>
        </p:spPr>
      </p:pic>
    </p:spTree>
    <p:extLst>
      <p:ext uri="{BB962C8B-B14F-4D97-AF65-F5344CB8AC3E}">
        <p14:creationId xmlns:p14="http://schemas.microsoft.com/office/powerpoint/2010/main" val="1652186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0">
              <a:schemeClr val="accent1">
                <a:lumMod val="45000"/>
                <a:lumOff val="55000"/>
              </a:schemeClr>
            </a:gs>
            <a:gs pos="59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45275" y="4197307"/>
            <a:ext cx="4825745" cy="2399711"/>
          </a:xfrm>
          <a:prstGeom prst="rect">
            <a:avLst/>
          </a:prstGeom>
        </p:spPr>
      </p:pic>
      <p:sp>
        <p:nvSpPr>
          <p:cNvPr id="2" name="Rectangle 1"/>
          <p:cNvSpPr/>
          <p:nvPr/>
        </p:nvSpPr>
        <p:spPr>
          <a:xfrm>
            <a:off x="597645" y="365760"/>
            <a:ext cx="6096000" cy="3745834"/>
          </a:xfrm>
          <a:prstGeom prst="rect">
            <a:avLst/>
          </a:prstGeom>
        </p:spPr>
        <p:txBody>
          <a:bodyPr>
            <a:spAutoFit/>
          </a:bodyPr>
          <a:lstStyle/>
          <a:p>
            <a:pPr>
              <a:lnSpc>
                <a:spcPct val="150000"/>
              </a:lnSpc>
            </a:pPr>
            <a:r>
              <a:rPr lang="en-US" sz="1600" dirty="0" smtClean="0">
                <a:latin typeface="Arial" panose="020B0604020202020204" pitchFamily="34" charset="0"/>
                <a:ea typeface="Times New Roman" panose="02020603050405020304" pitchFamily="18" charset="0"/>
                <a:cs typeface="Times New Roman" panose="02020603050405020304" pitchFamily="18" charset="0"/>
              </a:rPr>
              <a:t>Indigo Hotel Bordeaux included 100 guest rooms, four meeting rooms and a rooftop restaurant that provides unforgettable panoramic views over the Garonne River. It's located just a few steps from the tramway, with direct access to the main train station and the Cite du Vin, wine and trade museum. </a:t>
            </a:r>
            <a:r>
              <a:rPr lang="en-US" sz="16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Rooms at Hotel Indigo Bordeaux will feature premium suites with panoramic views, premium family rooms, standard and premium rooms, its rooftop restaurant </a:t>
            </a:r>
            <a:r>
              <a:rPr lang="en-US" sz="1600" dirty="0" err="1"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Tchanqué</a:t>
            </a:r>
            <a:r>
              <a:rPr lang="en-US" sz="16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 with a breath-taking view of the </a:t>
            </a:r>
            <a:r>
              <a:rPr lang="en-US" sz="1600" dirty="0" err="1"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neighbourhood</a:t>
            </a:r>
            <a:r>
              <a:rPr lang="en-US" sz="16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 a gym, a </a:t>
            </a:r>
            <a:r>
              <a:rPr lang="en-US" sz="1600" dirty="0" err="1"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coworking</a:t>
            </a:r>
            <a:r>
              <a:rPr lang="en-US" sz="16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 space open to the public and four conference rooms. (IHG, </a:t>
            </a:r>
            <a:r>
              <a:rPr lang="en-US" sz="1600" dirty="0" err="1"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n.d.</a:t>
            </a:r>
            <a:r>
              <a:rPr lang="en-US" sz="1600" dirty="0" smtClean="0">
                <a:solidFill>
                  <a:srgbClr val="000000"/>
                </a:solidFill>
                <a:latin typeface="Arial" panose="020B0604020202020204" pitchFamily="34" charset="0"/>
                <a:ea typeface="Times New Roman" panose="02020603050405020304" pitchFamily="18" charset="0"/>
                <a:cs typeface="Times New Roman" panose="02020603050405020304" pitchFamily="18" charset="0"/>
              </a:rPr>
              <a:t>)</a:t>
            </a:r>
            <a:endParaRPr lang="en-US" sz="1600" dirty="0" smtClean="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38725" y="4197308"/>
            <a:ext cx="3654569" cy="243195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42409" y="365760"/>
            <a:ext cx="4828612" cy="3600450"/>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2420" y="4197309"/>
            <a:ext cx="3676305" cy="2431950"/>
          </a:xfrm>
          <a:prstGeom prst="rect">
            <a:avLst/>
          </a:prstGeom>
        </p:spPr>
      </p:pic>
    </p:spTree>
    <p:extLst>
      <p:ext uri="{BB962C8B-B14F-4D97-AF65-F5344CB8AC3E}">
        <p14:creationId xmlns:p14="http://schemas.microsoft.com/office/powerpoint/2010/main" val="39858632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0">
              <a:schemeClr val="accent1">
                <a:lumMod val="45000"/>
                <a:lumOff val="55000"/>
              </a:schemeClr>
            </a:gs>
            <a:gs pos="59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1125522" y="790992"/>
            <a:ext cx="9936480" cy="2308324"/>
          </a:xfrm>
          <a:prstGeom prst="rect">
            <a:avLst/>
          </a:prstGeom>
        </p:spPr>
        <p:txBody>
          <a:bodyPr wrap="square">
            <a:spAutoFit/>
          </a:bodyPr>
          <a:lstStyle/>
          <a:p>
            <a:pPr algn="just">
              <a:lnSpc>
                <a:spcPct val="150000"/>
              </a:lnSpc>
              <a:spcAft>
                <a:spcPts val="1125"/>
              </a:spcAft>
            </a:pPr>
            <a:r>
              <a:rPr lang="en-US" sz="16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Carol </a:t>
            </a:r>
            <a:r>
              <a:rPr lang="en-US" sz="16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Hoeller</a:t>
            </a:r>
            <a:r>
              <a:rPr lang="en-US" sz="16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Vice President Global Brand Management for Hotel Indigo, said: “Bordeaux is your quintessential French city. Not only is it steeped in history, but the ‘capital of wine’ has long been a </a:t>
            </a:r>
            <a:r>
              <a:rPr lang="en-US" sz="16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favourite</a:t>
            </a:r>
            <a:r>
              <a:rPr lang="en-US" sz="16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destination for many </a:t>
            </a:r>
            <a:r>
              <a:rPr lang="en-US" sz="16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travellers</a:t>
            </a:r>
            <a:r>
              <a:rPr lang="en-US" sz="16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As a brand known for celebrating the tastes and traditions of the communities our hotels are part of, it only made sense for Hotel Indigo to have a presence in a </a:t>
            </a:r>
            <a:r>
              <a:rPr lang="en-US" sz="16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neighbourhood</a:t>
            </a:r>
            <a:r>
              <a:rPr lang="en-US" sz="16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renowned for its food and beverage scene, as we continue to grow our portfolio in France.” (</a:t>
            </a:r>
            <a:r>
              <a:rPr lang="en-US" sz="1600" dirty="0" err="1">
                <a:solidFill>
                  <a:srgbClr val="000000"/>
                </a:solidFill>
                <a:latin typeface="Arial" panose="020B0604020202020204" pitchFamily="34" charset="0"/>
                <a:ea typeface="Times New Roman" panose="02020603050405020304" pitchFamily="18" charset="0"/>
                <a:cs typeface="Times New Roman" panose="02020603050405020304" pitchFamily="18" charset="0"/>
              </a:rPr>
              <a:t>Presswire</a:t>
            </a:r>
            <a:r>
              <a:rPr lang="en-US" sz="16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2023)</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25522" y="3527413"/>
            <a:ext cx="4301490" cy="2867659"/>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89413" y="3527413"/>
            <a:ext cx="4972589" cy="2867659"/>
          </a:xfrm>
          <a:prstGeom prst="rect">
            <a:avLst/>
          </a:prstGeom>
        </p:spPr>
      </p:pic>
    </p:spTree>
    <p:extLst>
      <p:ext uri="{BB962C8B-B14F-4D97-AF65-F5344CB8AC3E}">
        <p14:creationId xmlns:p14="http://schemas.microsoft.com/office/powerpoint/2010/main" val="2826843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0">
              <a:schemeClr val="accent1">
                <a:lumMod val="45000"/>
                <a:lumOff val="55000"/>
              </a:schemeClr>
            </a:gs>
            <a:gs pos="59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Rectangle 2"/>
          <p:cNvSpPr/>
          <p:nvPr/>
        </p:nvSpPr>
        <p:spPr>
          <a:xfrm>
            <a:off x="209792" y="12040"/>
            <a:ext cx="9281160" cy="6935232"/>
          </a:xfrm>
          <a:prstGeom prst="rect">
            <a:avLst/>
          </a:prstGeom>
        </p:spPr>
        <p:txBody>
          <a:bodyPr wrap="square">
            <a:spAutoFit/>
          </a:bodyPr>
          <a:lstStyle/>
          <a:p>
            <a:pPr>
              <a:lnSpc>
                <a:spcPct val="150000"/>
              </a:lnSpc>
              <a:spcAft>
                <a:spcPts val="1125"/>
              </a:spcAft>
            </a:pP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The primary consumers of Indigo Hotel Bordeaux are discerning travelers, including tourists, business executives, and wine enthusiasts, also Indigo Hotel Bordeaux is a pet friendly accommodation and attract tourists travel with pets. They are drawn to this hotel for several compelling reasons:</a:t>
            </a:r>
            <a:endParaRPr lang="en-US" sz="1600" dirty="0" smtClean="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nSpc>
                <a:spcPct val="150000"/>
              </a:lnSpc>
              <a:spcBef>
                <a:spcPts val="0"/>
              </a:spcBef>
              <a:spcAft>
                <a:spcPts val="1125"/>
              </a:spcAft>
              <a:buFont typeface="Arial" panose="020B0604020202020204" pitchFamily="34" charset="0"/>
              <a:buChar char="-"/>
            </a:pPr>
            <a:r>
              <a:rPr lang="en-US" sz="1600" b="1" dirty="0">
                <a:solidFill>
                  <a:srgbClr val="000000"/>
                </a:solidFill>
                <a:latin typeface="Arial" panose="020B0604020202020204" pitchFamily="34" charset="0"/>
                <a:ea typeface="Times New Roman" panose="02020603050405020304" pitchFamily="18" charset="0"/>
                <a:cs typeface="Arial" panose="020B0604020202020204" pitchFamily="34" charset="0"/>
              </a:rPr>
              <a:t>Location.</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US" sz="1600" dirty="0" smtClean="0">
                <a:effectLst/>
                <a:latin typeface="Arial" panose="020B0604020202020204" pitchFamily="34" charset="0"/>
                <a:ea typeface="Times New Roman" panose="02020603050405020304" pitchFamily="18" charset="0"/>
                <a:cs typeface="Arial" panose="020B0604020202020204" pitchFamily="34" charset="0"/>
              </a:rPr>
              <a:t>Place refers to the distribution of services and the location of conducting the business, (Kotler, 2017). </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Situated in the historic district of Bordeaux, the hotel offers easy access to iconic landmarks, world-class wineries, and gourmet dining, making it an ideal choice for tourists and wine aficionados.</a:t>
            </a:r>
            <a:endParaRPr lang="en-US" sz="1600" dirty="0" smtClean="0">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nSpc>
                <a:spcPct val="150000"/>
              </a:lnSpc>
              <a:spcBef>
                <a:spcPts val="0"/>
              </a:spcBef>
              <a:spcAft>
                <a:spcPts val="1125"/>
              </a:spcAft>
              <a:buFont typeface="Arial" panose="020B0604020202020204" pitchFamily="34" charset="0"/>
              <a:buChar char="-"/>
            </a:pPr>
            <a:r>
              <a:rPr lang="en-US" sz="1600" b="1" dirty="0">
                <a:solidFill>
                  <a:srgbClr val="000000"/>
                </a:solidFill>
                <a:latin typeface="Arial" panose="020B0604020202020204" pitchFamily="34" charset="0"/>
                <a:ea typeface="Times New Roman" panose="02020603050405020304" pitchFamily="18" charset="0"/>
                <a:cs typeface="Arial" panose="020B0604020202020204" pitchFamily="34" charset="0"/>
              </a:rPr>
              <a:t>Design and Ambiance.</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Indigo Hotel Bordeaux is known for its contemporary yet culturally immersive design, reflecting the city's artistic and historical heritage. This appeals to travelers seeking a unique and visually captivating experience.</a:t>
            </a:r>
            <a:endParaRPr lang="en-US" sz="1600" dirty="0" smtClean="0">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nSpc>
                <a:spcPct val="150000"/>
              </a:lnSpc>
              <a:spcBef>
                <a:spcPts val="0"/>
              </a:spcBef>
              <a:spcAft>
                <a:spcPts val="1125"/>
              </a:spcAft>
              <a:buFont typeface="Arial" panose="020B0604020202020204" pitchFamily="34" charset="0"/>
              <a:buChar char="-"/>
            </a:pPr>
            <a:r>
              <a:rPr lang="en-US" sz="1600" b="1" dirty="0">
                <a:solidFill>
                  <a:srgbClr val="000000"/>
                </a:solidFill>
                <a:latin typeface="Arial" panose="020B0604020202020204" pitchFamily="34" charset="0"/>
                <a:ea typeface="Times New Roman" panose="02020603050405020304" pitchFamily="18" charset="0"/>
                <a:cs typeface="Arial" panose="020B0604020202020204" pitchFamily="34" charset="0"/>
              </a:rPr>
              <a:t>Wine Culture. </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Bordeaux is celebrated for its wine culture, and the hotel caters to wine enthusiasts by offering wine-related experiences, tasting, and a well-curated wine list. </a:t>
            </a:r>
            <a:r>
              <a:rPr lang="en-US" sz="1600" dirty="0">
                <a:solidFill>
                  <a:srgbClr val="111111"/>
                </a:solidFill>
                <a:latin typeface="Arial" panose="020B0604020202020204" pitchFamily="34" charset="0"/>
                <a:ea typeface="Times New Roman" panose="02020603050405020304" pitchFamily="18" charset="0"/>
                <a:cs typeface="Arial" panose="020B0604020202020204" pitchFamily="34" charset="0"/>
              </a:rPr>
              <a:t> This joint management encourages tourists to organize their stay in a way that allows them to experience the territory on an oenological and intellectual level. The museums of wine and vines, which are in almost all region, help in promoting and communicating wine culture, although they differ in thematic approach, </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a:t>
            </a:r>
            <a:r>
              <a:rPr lang="en-US" sz="16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Compés</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2021). This appeals to guests with a passion for oenology.</a:t>
            </a:r>
            <a:endParaRPr lang="en-US" sz="16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490952" y="4720176"/>
            <a:ext cx="2476093" cy="185707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90959" y="2554495"/>
            <a:ext cx="2676085" cy="1651746"/>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26830" y="177595"/>
            <a:ext cx="3040214" cy="1520107"/>
          </a:xfrm>
          <a:prstGeom prst="rect">
            <a:avLst/>
          </a:prstGeom>
        </p:spPr>
      </p:pic>
    </p:spTree>
    <p:extLst>
      <p:ext uri="{BB962C8B-B14F-4D97-AF65-F5344CB8AC3E}">
        <p14:creationId xmlns:p14="http://schemas.microsoft.com/office/powerpoint/2010/main" val="2581412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0">
              <a:schemeClr val="accent1">
                <a:lumMod val="45000"/>
                <a:lumOff val="55000"/>
              </a:schemeClr>
            </a:gs>
            <a:gs pos="59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217170" y="182880"/>
            <a:ext cx="11727180" cy="4996240"/>
          </a:xfrm>
          <a:prstGeom prst="rect">
            <a:avLst/>
          </a:prstGeom>
        </p:spPr>
        <p:txBody>
          <a:bodyPr wrap="square">
            <a:spAutoFit/>
          </a:bodyPr>
          <a:lstStyle/>
          <a:p>
            <a:pPr algn="just">
              <a:lnSpc>
                <a:spcPct val="150000"/>
              </a:lnSpc>
              <a:spcAft>
                <a:spcPts val="800"/>
              </a:spcAft>
            </a:pPr>
            <a:r>
              <a:rPr lang="en-US" sz="1600" dirty="0" smtClean="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guest services and facilities at Indigo Hotel Bordeaux are designed to enhance the overall guest experience:</a:t>
            </a:r>
            <a:endParaRPr lang="en-US" sz="1600" dirty="0" smtClean="0">
              <a:effectLst/>
              <a:latin typeface="Arial" panose="020B060402020202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600" b="1" dirty="0">
                <a:latin typeface="Arial" panose="020B0604020202020204" pitchFamily="34" charset="0"/>
                <a:ea typeface="Times New Roman" panose="02020603050405020304" pitchFamily="18" charset="0"/>
                <a:cs typeface="Arial" panose="020B0604020202020204" pitchFamily="34" charset="0"/>
              </a:rPr>
              <a:t>Luxurious accommodation. </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The hotel offers well-appointed rooms and suites with modern amenities (</a:t>
            </a:r>
            <a:r>
              <a:rPr lang="en-US" sz="1600" dirty="0">
                <a:latin typeface="Arial" panose="020B0604020202020204" pitchFamily="34" charset="0"/>
                <a:ea typeface="Times New Roman" panose="02020603050405020304" pitchFamily="18" charset="0"/>
                <a:cs typeface="Arial" panose="020B0604020202020204" pitchFamily="34" charset="0"/>
              </a:rPr>
              <a:t>a courtesy refreshments tray, </a:t>
            </a:r>
            <a:r>
              <a:rPr lang="en-US" sz="1600" dirty="0" err="1">
                <a:latin typeface="Arial" panose="020B0604020202020204" pitchFamily="34" charset="0"/>
                <a:ea typeface="Times New Roman" panose="02020603050405020304" pitchFamily="18" charset="0"/>
                <a:cs typeface="Arial" panose="020B0604020202020204" pitchFamily="34" charset="0"/>
              </a:rPr>
              <a:t>chromecast</a:t>
            </a:r>
            <a:r>
              <a:rPr lang="en-US" sz="1600" dirty="0">
                <a:latin typeface="Arial" panose="020B0604020202020204" pitchFamily="34" charset="0"/>
                <a:ea typeface="Times New Roman" panose="02020603050405020304" pitchFamily="18" charset="0"/>
                <a:cs typeface="Arial" panose="020B0604020202020204" pitchFamily="34" charset="0"/>
              </a:rPr>
              <a:t> TV, and free Wi-Fi access)</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and a touch of Bordeaux's charm, ensuring guest comfort and relaxation. </a:t>
            </a:r>
            <a:r>
              <a:rPr lang="en-US" sz="1600" dirty="0">
                <a:latin typeface="Arial" panose="020B0604020202020204" pitchFamily="34" charset="0"/>
                <a:ea typeface="Times New Roman" panose="02020603050405020304" pitchFamily="18" charset="0"/>
                <a:cs typeface="Arial" panose="020B0604020202020204" pitchFamily="34" charset="0"/>
              </a:rPr>
              <a:t>The Hotel Indigo Bordeaux Centre </a:t>
            </a:r>
            <a:r>
              <a:rPr lang="en-US" sz="1600" dirty="0" err="1">
                <a:latin typeface="Arial" panose="020B0604020202020204" pitchFamily="34" charset="0"/>
                <a:ea typeface="Times New Roman" panose="02020603050405020304" pitchFamily="18" charset="0"/>
                <a:cs typeface="Arial" panose="020B0604020202020204" pitchFamily="34" charset="0"/>
              </a:rPr>
              <a:t>Chartrons</a:t>
            </a:r>
            <a:r>
              <a:rPr lang="en-US" sz="1600" dirty="0">
                <a:latin typeface="Arial" panose="020B0604020202020204" pitchFamily="34" charset="0"/>
                <a:ea typeface="Times New Roman" panose="02020603050405020304" pitchFamily="18" charset="0"/>
                <a:cs typeface="Arial" panose="020B0604020202020204" pitchFamily="34" charset="0"/>
              </a:rPr>
              <a:t> - an IHG Hotel, welcomes </a:t>
            </a:r>
            <a:r>
              <a:rPr lang="en-US" sz="1600" dirty="0" err="1">
                <a:latin typeface="Arial" panose="020B0604020202020204" pitchFamily="34" charset="0"/>
                <a:ea typeface="Times New Roman" panose="02020603050405020304" pitchFamily="18" charset="0"/>
                <a:cs typeface="Arial" panose="020B0604020202020204" pitchFamily="34" charset="0"/>
              </a:rPr>
              <a:t>travellers</a:t>
            </a:r>
            <a:r>
              <a:rPr lang="en-US" sz="1600" dirty="0">
                <a:latin typeface="Arial" panose="020B0604020202020204" pitchFamily="34" charset="0"/>
                <a:ea typeface="Times New Roman" panose="02020603050405020304" pitchFamily="18" charset="0"/>
                <a:cs typeface="Arial" panose="020B0604020202020204" pitchFamily="34" charset="0"/>
              </a:rPr>
              <a:t> with a 24-hour front desk. Public underground parking is available on site. Guests can enjoy exceptional city views along with the rich breakfast buffet, served daily in the rooftop restaurant and terrace. Le </a:t>
            </a:r>
            <a:r>
              <a:rPr lang="en-US" sz="1600" dirty="0" err="1">
                <a:latin typeface="Arial" panose="020B0604020202020204" pitchFamily="34" charset="0"/>
                <a:ea typeface="Times New Roman" panose="02020603050405020304" pitchFamily="18" charset="0"/>
                <a:cs typeface="Arial" panose="020B0604020202020204" pitchFamily="34" charset="0"/>
              </a:rPr>
              <a:t>Parvis</a:t>
            </a:r>
            <a:r>
              <a:rPr lang="en-US" sz="1600" dirty="0">
                <a:latin typeface="Arial" panose="020B0604020202020204" pitchFamily="34" charset="0"/>
                <a:ea typeface="Times New Roman" panose="02020603050405020304" pitchFamily="18" charset="0"/>
                <a:cs typeface="Arial" panose="020B0604020202020204" pitchFamily="34" charset="0"/>
              </a:rPr>
              <a:t> Restaurant, on the ground floor, offers regional cuisine and an extensive wine list, (Indigo Hotel, </a:t>
            </a:r>
            <a:r>
              <a:rPr lang="en-US" sz="1600" dirty="0" err="1">
                <a:latin typeface="Arial" panose="020B0604020202020204" pitchFamily="34" charset="0"/>
                <a:ea typeface="Times New Roman" panose="02020603050405020304" pitchFamily="18" charset="0"/>
                <a:cs typeface="Arial" panose="020B0604020202020204" pitchFamily="34" charset="0"/>
              </a:rPr>
              <a:t>n.d.</a:t>
            </a:r>
            <a:r>
              <a:rPr lang="en-US" sz="1600" dirty="0">
                <a:latin typeface="Arial" panose="020B0604020202020204" pitchFamily="34" charset="0"/>
                <a:ea typeface="Times New Roman" panose="02020603050405020304" pitchFamily="18" charset="0"/>
                <a:cs typeface="Arial" panose="020B0604020202020204" pitchFamily="34" charset="0"/>
              </a:rPr>
              <a:t>).</a:t>
            </a:r>
            <a:endParaRPr lang="en-US" sz="1600" dirty="0" smtClean="0">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just">
              <a:lnSpc>
                <a:spcPct val="150000"/>
              </a:lnSpc>
              <a:spcBef>
                <a:spcPts val="0"/>
              </a:spcBef>
              <a:spcAft>
                <a:spcPts val="0"/>
              </a:spcAft>
              <a:buFont typeface="Arial" panose="020B0604020202020204" pitchFamily="34" charset="0"/>
              <a:buChar char="-"/>
            </a:pPr>
            <a:r>
              <a:rPr lang="en-US" sz="1600" b="1" dirty="0">
                <a:latin typeface="Arial" panose="020B0604020202020204" pitchFamily="34" charset="0"/>
                <a:ea typeface="Times New Roman" panose="02020603050405020304" pitchFamily="18" charset="0"/>
                <a:cs typeface="Arial" panose="020B0604020202020204" pitchFamily="34" charset="0"/>
              </a:rPr>
              <a:t>Cultural Experiences. </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The hotel arranges cultural activities such as art exhibitions, music performances, and wine tastings, allowing guests to immerse themselves in the local culture.</a:t>
            </a:r>
            <a:endParaRPr lang="en-US" sz="1600" dirty="0" smtClean="0">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just">
              <a:lnSpc>
                <a:spcPct val="150000"/>
              </a:lnSpc>
              <a:spcBef>
                <a:spcPts val="0"/>
              </a:spcBef>
              <a:spcAft>
                <a:spcPts val="800"/>
              </a:spcAft>
              <a:buFont typeface="Arial" panose="020B0604020202020204" pitchFamily="34" charset="0"/>
              <a:buChar char="-"/>
            </a:pPr>
            <a:r>
              <a:rPr lang="en-US" sz="1600" b="1" dirty="0">
                <a:solidFill>
                  <a:srgbClr val="000000"/>
                </a:solidFill>
                <a:latin typeface="Arial" panose="020B0604020202020204" pitchFamily="34" charset="0"/>
                <a:ea typeface="Times New Roman" panose="02020603050405020304" pitchFamily="18" charset="0"/>
                <a:cs typeface="Arial" panose="020B0604020202020204" pitchFamily="34" charset="0"/>
              </a:rPr>
              <a:t>Costumer Services. </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The clear commitment to customer-service culture, demonstrated through the actions of those on the top of the organizational chart, sends a strong message to all employees that everyone is responsible for maintaining a high-quality customer experience, (</a:t>
            </a:r>
            <a:r>
              <a:rPr lang="en-US" sz="1600" dirty="0" err="1">
                <a:solidFill>
                  <a:srgbClr val="000000"/>
                </a:solidFill>
                <a:latin typeface="Arial" panose="020B0604020202020204" pitchFamily="34" charset="0"/>
                <a:ea typeface="Times New Roman" panose="02020603050405020304" pitchFamily="18" charset="0"/>
                <a:cs typeface="Arial" panose="020B0604020202020204" pitchFamily="34" charset="0"/>
              </a:rPr>
              <a:t>Sturman</a:t>
            </a:r>
            <a:r>
              <a:rPr lang="en-US" sz="1600" dirty="0">
                <a:solidFill>
                  <a:srgbClr val="000000"/>
                </a:solidFill>
                <a:latin typeface="Arial" panose="020B0604020202020204" pitchFamily="34" charset="0"/>
                <a:ea typeface="Times New Roman" panose="02020603050405020304" pitchFamily="18" charset="0"/>
                <a:cs typeface="Arial" panose="020B0604020202020204" pitchFamily="34" charset="0"/>
              </a:rPr>
              <a:t>, 2011). For example, knowledgeable concierge staff provide personalized recommendations, assist with reservations, and ensure guests make the most of their stay.</a:t>
            </a:r>
            <a:endParaRPr lang="en-US" sz="1600"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3" name="Picture 2"/>
          <p:cNvPicPr>
            <a:picLocks noChangeAspect="1"/>
          </p:cNvPicPr>
          <p:nvPr/>
        </p:nvPicPr>
        <p:blipFill>
          <a:blip r:embed="rId2" cstate="print">
            <a:extLst>
              <a:ext uri="{BEBA8EAE-BF5A-486C-A8C5-ECC9F3942E4B}">
                <a14:imgProps xmlns:a14="http://schemas.microsoft.com/office/drawing/2010/main">
                  <a14:imgLayer r:embed="rId3">
                    <a14:imgEffect>
                      <a14:saturation sat="105000"/>
                    </a14:imgEffect>
                  </a14:imgLayer>
                </a14:imgProps>
              </a:ext>
              <a:ext uri="{28A0092B-C50C-407E-A947-70E740481C1C}">
                <a14:useLocalDpi xmlns:a14="http://schemas.microsoft.com/office/drawing/2010/main" val="0"/>
              </a:ext>
            </a:extLst>
          </a:blip>
          <a:stretch>
            <a:fillRect/>
          </a:stretch>
        </p:blipFill>
        <p:spPr>
          <a:xfrm>
            <a:off x="9096686" y="4851664"/>
            <a:ext cx="2447614" cy="1823456"/>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60120" y="5129264"/>
            <a:ext cx="3086100" cy="1545856"/>
          </a:xfrm>
          <a:prstGeom prst="rect">
            <a:avLst/>
          </a:prstGeom>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971075" y="5117364"/>
            <a:ext cx="3101350" cy="1557756"/>
          </a:xfrm>
          <a:prstGeom prst="rect">
            <a:avLst/>
          </a:prstGeom>
        </p:spPr>
      </p:pic>
    </p:spTree>
    <p:extLst>
      <p:ext uri="{BB962C8B-B14F-4D97-AF65-F5344CB8AC3E}">
        <p14:creationId xmlns:p14="http://schemas.microsoft.com/office/powerpoint/2010/main" val="2642524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0">
              <a:schemeClr val="accent1">
                <a:lumMod val="45000"/>
                <a:lumOff val="55000"/>
              </a:schemeClr>
            </a:gs>
            <a:gs pos="59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297180" y="309682"/>
            <a:ext cx="11612880" cy="6001643"/>
          </a:xfrm>
          <a:prstGeom prst="rect">
            <a:avLst/>
          </a:prstGeom>
        </p:spPr>
        <p:txBody>
          <a:bodyPr wrap="square">
            <a:spAutoFit/>
          </a:bodyPr>
          <a:lstStyle/>
          <a:p>
            <a:pPr algn="just">
              <a:lnSpc>
                <a:spcPct val="150000"/>
              </a:lnSpc>
            </a:pPr>
            <a:r>
              <a:rPr lang="en-US" sz="1600" b="1"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The concept of hospitality </a:t>
            </a: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is as old as civilization itself. Its development from the ancient custom of breaking bread with a passing stranger to the operations of today’s multifaceted hospitality conglomerates makes fascinating reading, and interesting comparisons can be made with today’s hospitality management.</a:t>
            </a:r>
            <a:endParaRPr lang="en-US" sz="1600" dirty="0" smtClean="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The word </a:t>
            </a:r>
            <a:r>
              <a:rPr lang="en-US" sz="1600" b="1"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hospitality </a:t>
            </a: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comes from </a:t>
            </a:r>
            <a:r>
              <a:rPr lang="en-US" sz="1600" i="1"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hospice, </a:t>
            </a: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an old French word meaning” to provide </a:t>
            </a:r>
          </a:p>
          <a:p>
            <a:pPr algn="just">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care/shelter for travelers.” (Walker, 2021).</a:t>
            </a:r>
            <a:endParaRPr lang="en-US" sz="1600" dirty="0" smtClean="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Hospitality is paramount at Indigo Hotel Bordeaux. The hotel recognizes that memorable</a:t>
            </a:r>
          </a:p>
          <a:p>
            <a:pPr algn="just">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experiences hinge on exceptional service. By exceeding guest expectations through </a:t>
            </a:r>
          </a:p>
          <a:p>
            <a:pPr algn="just">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attentive service, personalized recommendations, and cultural immersion, the hotel ensures </a:t>
            </a:r>
          </a:p>
          <a:p>
            <a:pPr algn="just">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that guests not only enjoy their stay but leave with lasting memories. This commitment to </a:t>
            </a:r>
          </a:p>
          <a:p>
            <a:pPr algn="just">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hospitality fosters loyalty, positive reviews, and word-of-mouth recommendations, which are</a:t>
            </a:r>
          </a:p>
          <a:p>
            <a:pPr algn="just">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invaluable in the competitive hospitality industry. </a:t>
            </a:r>
          </a:p>
          <a:p>
            <a:pPr algn="just">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Ultimately, Indigo Hotel Bordeaux's dedication </a:t>
            </a:r>
          </a:p>
          <a:p>
            <a:pPr algn="just">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to hospitality aligns with its mission to provide </a:t>
            </a:r>
          </a:p>
          <a:p>
            <a:pPr algn="just">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a remarkable, culturally rich experience </a:t>
            </a:r>
          </a:p>
          <a:p>
            <a:pPr algn="just">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that leaves guests eager to return and share </a:t>
            </a:r>
          </a:p>
          <a:p>
            <a:pPr algn="just">
              <a:lnSpc>
                <a:spcPct val="150000"/>
              </a:lnSpc>
            </a:pPr>
            <a:r>
              <a:rPr lang="en-US" sz="1600" dirty="0" smtClean="0">
                <a:solidFill>
                  <a:srgbClr val="000000"/>
                </a:solidFill>
                <a:latin typeface="Arial" panose="020B0604020202020204" pitchFamily="34" charset="0"/>
                <a:ea typeface="Times New Roman" panose="02020603050405020304" pitchFamily="18" charset="0"/>
                <a:cs typeface="Arial" panose="020B0604020202020204" pitchFamily="34" charset="0"/>
              </a:rPr>
              <a:t>their positive experiences with others.</a:t>
            </a:r>
            <a:endParaRPr lang="en-US" sz="16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89170" y="4161875"/>
            <a:ext cx="3938471" cy="2395443"/>
          </a:xfrm>
          <a:prstGeom prst="rect">
            <a:avLst/>
          </a:prstGeom>
        </p:spPr>
      </p:pic>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85777" y="1141652"/>
            <a:ext cx="3024283" cy="184493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885777" y="3106679"/>
            <a:ext cx="3024283" cy="3450639"/>
          </a:xfrm>
          <a:prstGeom prst="rect">
            <a:avLst/>
          </a:prstGeom>
        </p:spPr>
      </p:pic>
    </p:spTree>
    <p:extLst>
      <p:ext uri="{BB962C8B-B14F-4D97-AF65-F5344CB8AC3E}">
        <p14:creationId xmlns:p14="http://schemas.microsoft.com/office/powerpoint/2010/main" val="1290136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0">
              <a:schemeClr val="accent1">
                <a:lumMod val="45000"/>
                <a:lumOff val="55000"/>
              </a:schemeClr>
            </a:gs>
            <a:gs pos="59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p:cNvSpPr>
            <a:spLocks noChangeArrowheads="1"/>
          </p:cNvSpPr>
          <p:nvPr/>
        </p:nvSpPr>
        <p:spPr bwMode="auto">
          <a:xfrm>
            <a:off x="777240" y="481841"/>
            <a:ext cx="10938510" cy="59400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52352"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smtClean="0">
                <a:ln>
                  <a:noFill/>
                </a:ln>
                <a:solidFill>
                  <a:schemeClr val="tx1">
                    <a:lumMod val="85000"/>
                    <a:lumOff val="15000"/>
                  </a:schemeClr>
                </a:solidFill>
                <a:effectLst/>
                <a:latin typeface="Arial" panose="020B0604020202020204" pitchFamily="34" charset="0"/>
                <a:ea typeface="Times New Roman" panose="02020603050405020304" pitchFamily="18" charset="0"/>
                <a:cs typeface="Arial" panose="020B0604020202020204" pitchFamily="34" charset="0"/>
              </a:rPr>
              <a:t>References</a:t>
            </a: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err="1"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Compés</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 R. &amp;. S. G., 2021. </a:t>
            </a:r>
            <a:r>
              <a:rPr kumimoji="0" lang="en-US" altLang="en-US" sz="1200" b="0" i="1"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Sustainable and innovative wine tourism. Success models from all around the world.. </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s.l.:</a:t>
            </a:r>
            <a:r>
              <a:rPr kumimoji="0" lang="en-US" altLang="en-US" sz="1200" b="0" i="0" u="none" strike="noStrike" cap="none" normalizeH="0" baseline="0" dirty="0" err="1"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Cajamar</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US" altLang="en-US" sz="1200" b="0" i="0" u="none" strike="noStrike" cap="none" normalizeH="0" baseline="0" dirty="0" smtClean="0">
              <a:ln>
                <a:noFill/>
              </a:ln>
              <a:solidFill>
                <a:schemeClr val="tx1">
                  <a:lumMod val="85000"/>
                  <a:lumOff val="15000"/>
                </a:schemeClr>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Denney G. Rutherford, M. J. O. a. D. G. R., 2006. </a:t>
            </a:r>
            <a:r>
              <a:rPr kumimoji="0" lang="en-US" altLang="en-US" sz="1200" b="0" i="1"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Hotel Management and Operations. </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New York: John Wiley &amp; Sons, Incorporated.</a:t>
            </a:r>
            <a:endParaRPr kumimoji="0" lang="en-US" altLang="en-US" sz="1200" b="0" i="0" u="none" strike="noStrike" cap="none" normalizeH="0" baseline="0" dirty="0" smtClean="0">
              <a:ln>
                <a:noFill/>
              </a:ln>
              <a:solidFill>
                <a:schemeClr val="tx1">
                  <a:lumMod val="85000"/>
                  <a:lumOff val="15000"/>
                </a:schemeClr>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Hotel, I., </a:t>
            </a:r>
            <a:r>
              <a:rPr kumimoji="0" lang="en-US" altLang="en-US" sz="1200" b="0" i="0" u="none" strike="noStrike" cap="none" normalizeH="0" baseline="0" dirty="0" err="1"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n.d.</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200" b="0" i="1" u="none" strike="noStrike" cap="none" normalizeH="0" baseline="0" dirty="0" err="1"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Amenitiesan</a:t>
            </a:r>
            <a:r>
              <a:rPr kumimoji="0" lang="en-US" altLang="en-US" sz="1200" b="0" i="1"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 Indigo Hotel Bordeaux. </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https://www.ihg.com/hotelindigo/hotels/gb/en/bordeaux/bodcc/hoteldetail/amenities</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[Accessed 8 10 2023].</a:t>
            </a:r>
            <a:endParaRPr kumimoji="0" lang="en-US" altLang="en-US" sz="1200" b="0" i="0" u="none" strike="noStrike" cap="none" normalizeH="0" baseline="0" dirty="0" smtClean="0">
              <a:ln>
                <a:noFill/>
              </a:ln>
              <a:solidFill>
                <a:schemeClr val="tx1">
                  <a:lumMod val="85000"/>
                  <a:lumOff val="15000"/>
                </a:schemeClr>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IHG, </a:t>
            </a:r>
            <a:r>
              <a:rPr kumimoji="0" lang="en-US" altLang="en-US" sz="1200" b="0" i="0" u="none" strike="noStrike" cap="none" normalizeH="0" baseline="0" dirty="0" err="1"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n.d.</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200" b="0" i="1"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Hotel Indigo Bordeaux. </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https://www.ihg.com/hotelindigo/hotels/gb/en/bordeaux</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[Accessed 9 10 2023].</a:t>
            </a:r>
            <a:endParaRPr kumimoji="0" lang="en-US" altLang="en-US" sz="1200" b="0" i="0" u="none" strike="noStrike" cap="none" normalizeH="0" baseline="0" dirty="0" smtClean="0">
              <a:ln>
                <a:noFill/>
              </a:ln>
              <a:solidFill>
                <a:schemeClr val="tx1">
                  <a:lumMod val="85000"/>
                  <a:lumOff val="15000"/>
                </a:schemeClr>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IHG, </a:t>
            </a:r>
            <a:r>
              <a:rPr kumimoji="0" lang="en-US" altLang="en-US" sz="1200" b="0" i="0" u="none" strike="noStrike" cap="none" normalizeH="0" baseline="0" dirty="0" err="1"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n.d.</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200" b="0" i="1"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IHG Hotels and Resorts. </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www.ihg.com</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[Accessed 9 10 2023].</a:t>
            </a:r>
            <a:endParaRPr kumimoji="0" lang="en-US" altLang="en-US" sz="1200" b="0" i="0" u="none" strike="noStrike" cap="none" normalizeH="0" baseline="0" dirty="0" smtClean="0">
              <a:ln>
                <a:noFill/>
              </a:ln>
              <a:solidFill>
                <a:schemeClr val="tx1">
                  <a:lumMod val="85000"/>
                  <a:lumOff val="15000"/>
                </a:schemeClr>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Kotler, P. a. A. G., 2017. </a:t>
            </a:r>
            <a:r>
              <a:rPr kumimoji="0" lang="en-US" altLang="en-US" sz="1200" b="0" i="1"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Principles of Marketing. </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17 ed. Harlow: Pearson Education Limited.</a:t>
            </a:r>
            <a:endParaRPr kumimoji="0" lang="en-US" altLang="en-US" sz="1200" b="0" i="0" u="none" strike="noStrike" cap="none" normalizeH="0" baseline="0" dirty="0" smtClean="0">
              <a:ln>
                <a:noFill/>
              </a:ln>
              <a:solidFill>
                <a:schemeClr val="tx1">
                  <a:lumMod val="85000"/>
                  <a:lumOff val="15000"/>
                </a:schemeClr>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err="1"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Mirzaalian</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 F. &amp; </a:t>
            </a:r>
            <a:r>
              <a:rPr kumimoji="0" lang="en-US" altLang="en-US" sz="1200" b="0" i="0" u="none" strike="noStrike" cap="none" normalizeH="0" baseline="0" dirty="0" err="1"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Halpenny</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 E., 2019. Social media analytics in hospitality and tourism: A systematic literature review and future trends. </a:t>
            </a:r>
            <a:r>
              <a:rPr kumimoji="0" lang="en-US" altLang="en-US" sz="1200" b="0" i="1"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Journal of hospitality and tourism technology, </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10 (4), pp. 764-790.</a:t>
            </a:r>
            <a:endParaRPr kumimoji="0" lang="en-US" altLang="en-US" sz="1200" b="0" i="0" u="none" strike="noStrike" cap="none" normalizeH="0" baseline="0" dirty="0" smtClean="0">
              <a:ln>
                <a:noFill/>
              </a:ln>
              <a:solidFill>
                <a:schemeClr val="tx1">
                  <a:lumMod val="85000"/>
                  <a:lumOff val="15000"/>
                </a:schemeClr>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err="1"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Presswire</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 M., 2023. </a:t>
            </a:r>
            <a:r>
              <a:rPr kumimoji="0" lang="en-US" altLang="en-US" sz="1200" b="0" i="1"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M2 PRESSWIRE. </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200" b="0" i="0" u="sng"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http://www.m2.co.uk</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[Accessed 10 10 2023].</a:t>
            </a:r>
            <a:endParaRPr kumimoji="0" lang="en-US" altLang="en-US" sz="1200" b="0" i="0" u="none" strike="noStrike" cap="none" normalizeH="0" baseline="0" dirty="0" smtClean="0">
              <a:ln>
                <a:noFill/>
              </a:ln>
              <a:solidFill>
                <a:schemeClr val="tx1">
                  <a:lumMod val="85000"/>
                  <a:lumOff val="15000"/>
                </a:schemeClr>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err="1"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Sturman</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 M. C. J. &amp;. V. R., 2011. </a:t>
            </a:r>
            <a:r>
              <a:rPr kumimoji="0" lang="en-US" altLang="en-US" sz="1200" b="0" i="1"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The Cornell School of Hotel Administration on Hospitality : Cutting Edge Thinking and Practice. </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Newark: John Wiley &amp; </a:t>
            </a:r>
            <a:r>
              <a:rPr kumimoji="0" lang="en-US" altLang="en-US" sz="1200" b="0" i="0" u="none" strike="noStrike" cap="none" normalizeH="0" baseline="0" dirty="0" err="1"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Sons,Incorporated</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US" altLang="en-US" sz="1200" b="0" i="0" u="none" strike="noStrike" cap="none" normalizeH="0" baseline="0" dirty="0" smtClean="0">
              <a:ln>
                <a:noFill/>
              </a:ln>
              <a:solidFill>
                <a:schemeClr val="tx1">
                  <a:lumMod val="85000"/>
                  <a:lumOff val="15000"/>
                </a:schemeClr>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Walker, J., 2021. </a:t>
            </a:r>
            <a:r>
              <a:rPr kumimoji="0" lang="en-US" altLang="en-US" sz="1200" b="0" i="1"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Introduction to Hospitality. </a:t>
            </a:r>
            <a:r>
              <a:rPr kumimoji="0" lang="en-US" altLang="en-US" sz="1200" b="0" i="0" u="none" strike="noStrike" cap="none" normalizeH="0" baseline="0" dirty="0" smtClean="0">
                <a:ln>
                  <a:noFill/>
                </a:ln>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Global Edition ed. Harlow: Pearson Education, Limited.</a:t>
            </a:r>
            <a:endParaRPr kumimoji="0" lang="en-US" altLang="en-US" sz="1200" b="0" i="0" u="none" strike="noStrike" cap="none" normalizeH="0" baseline="0" dirty="0" smtClean="0">
              <a:ln>
                <a:noFill/>
              </a:ln>
              <a:solidFill>
                <a:schemeClr val="tx1">
                  <a:lumMod val="85000"/>
                  <a:lumOff val="15000"/>
                </a:schemeClr>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186326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TotalTime>
  <Words>1051</Words>
  <Application>Microsoft Office PowerPoint</Application>
  <PresentationFormat>Widescreen</PresentationFormat>
  <Paragraphs>51</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Yu Gothic UI Semibold</vt:lpstr>
      <vt:lpstr>Arial</vt:lpstr>
      <vt:lpstr>Calibri</vt:lpstr>
      <vt:lpstr>Calibri Light</vt:lpstr>
      <vt:lpstr>Times New Roman</vt:lpstr>
      <vt:lpstr>Office Theme</vt:lpstr>
      <vt:lpstr>The role and importance of quality service,  hospitality, and guest services  within the hotel Industry</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Пользователь Windows</dc:creator>
  <cp:lastModifiedBy>Пользователь Windows</cp:lastModifiedBy>
  <cp:revision>20</cp:revision>
  <dcterms:created xsi:type="dcterms:W3CDTF">2023-10-20T13:19:17Z</dcterms:created>
  <dcterms:modified xsi:type="dcterms:W3CDTF">2023-10-20T15:07:30Z</dcterms:modified>
</cp:coreProperties>
</file>