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16" r:id="rId1"/>
  </p:sldMasterIdLst>
  <p:sldIdLst>
    <p:sldId id="256" r:id="rId2"/>
    <p:sldId id="263" r:id="rId3"/>
    <p:sldId id="260" r:id="rId4"/>
    <p:sldId id="261" r:id="rId5"/>
    <p:sldId id="262" r:id="rId6"/>
    <p:sldId id="264" r:id="rId7"/>
    <p:sldId id="265" r:id="rId8"/>
    <p:sldId id="266" r:id="rId9"/>
    <p:sldId id="267" r:id="rId10"/>
    <p:sldId id="268" r:id="rId11"/>
    <p:sldId id="269" r:id="rId12"/>
    <p:sldId id="270"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中度样式 3 - 强调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D7AC3CCA-C797-4891-BE02-D94E43425B78}" styleName="中度样式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22838BEF-8BB2-4498-84A7-C5851F593DF1}" styleName="中度样式 4 - 强调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E8034E78-7F5D-4C2E-B375-FC64B27BC917}" styleName="深色样式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B301B821-A1FF-4177-AEE7-76D212191A09}" styleName="中度样式 1 - 强调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中度样式 1 - 强调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2D5ABB26-0587-4C30-8999-92F81FD0307C}" styleName="无样式，无网格">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92" d="100"/>
          <a:sy n="92" d="100"/>
        </p:scale>
        <p:origin x="16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zh-CN" altLang="en-US"/>
              <a:t>单击此处编辑母版标题样式</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5/14/2019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4FAB73BC-B049-4115-A692-8D63A059BFB8}"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89369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ncho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5/14/2019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00184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zh-CN" altLang="en-US"/>
              <a:t>单击此处编辑母版标题样式</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5586B75A-687E-405C-8A0B-8D00578BA2C3}" type="datetimeFigureOut">
              <a:rPr lang="en-US" smtClean="0"/>
              <a:pPr/>
              <a:t>5/14/2019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68947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p:txBody>
          <a:bodyPr/>
          <a:lstStyle/>
          <a:p>
            <a:fld id="{5586B75A-687E-405C-8A0B-8D00578BA2C3}" type="datetimeFigureOut">
              <a:rPr lang="en-US" smtClean="0"/>
              <a:pPr/>
              <a:t>5/14/2019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63856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Content Placeholder 3"/>
          <p:cNvSpPr>
            <a:spLocks noGrp="1"/>
          </p:cNvSpPr>
          <p:nvPr>
            <p:ph sz="half" idx="2"/>
          </p:nvPr>
        </p:nvSpPr>
        <p:spPr>
          <a:xfrm>
            <a:off x="1447191" y="2824269"/>
            <a:ext cx="4645152" cy="2644457"/>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Content Placeholder 5"/>
          <p:cNvSpPr>
            <a:spLocks noGrp="1"/>
          </p:cNvSpPr>
          <p:nvPr>
            <p:ph sz="quarter" idx="4"/>
          </p:nvPr>
        </p:nvSpPr>
        <p:spPr>
          <a:xfrm>
            <a:off x="6412362" y="2821491"/>
            <a:ext cx="4645152" cy="2637371"/>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5/14/2019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895497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5586B75A-687E-405C-8A0B-8D00578BA2C3}" type="datetimeFigureOut">
              <a:rPr lang="en-US" smtClean="0"/>
              <a:pPr/>
              <a:t>5/14/2019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80836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86B75A-687E-405C-8A0B-8D00578BA2C3}" type="datetimeFigureOut">
              <a:rPr lang="en-US" smtClean="0"/>
              <a:pPr/>
              <a:t>5/14/2019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5487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zh-CN" altLang="en-US"/>
              <a:t>单击此处编辑母版标题样式</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Date Placeholder 4"/>
          <p:cNvSpPr>
            <a:spLocks noGrp="1"/>
          </p:cNvSpPr>
          <p:nvPr>
            <p:ph type="dt" sz="half" idx="10"/>
          </p:nvPr>
        </p:nvSpPr>
        <p:spPr/>
        <p:txBody>
          <a:bodyPr/>
          <a:lstStyle/>
          <a:p>
            <a:fld id="{5586B75A-687E-405C-8A0B-8D00578BA2C3}" type="datetimeFigureOut">
              <a:rPr lang="en-US" smtClean="0"/>
              <a:pPr/>
              <a:t>5/14/2019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26941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5586B75A-687E-405C-8A0B-8D00578BA2C3}" type="datetimeFigureOut">
              <a:rPr lang="en-US" smtClean="0"/>
              <a:pPr/>
              <a:t>5/14/2019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73844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5/14/2019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15482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5/14/2019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640274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586B75A-687E-405C-8A0B-8D00578BA2C3}" type="datetimeFigureOut">
              <a:rPr lang="en-US" smtClean="0"/>
              <a:pPr/>
              <a:t>5/14/2019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FAB73BC-B049-4115-A692-8D63A059BFB8}"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2219019"/>
      </p:ext>
    </p:extLst>
  </p:cSld>
  <p:clrMap bg1="lt1" tx1="dk1" bg2="lt2" tx2="dk2" accent1="accent1" accent2="accent2" accent3="accent3" accent4="accent4" accent5="accent5" accent6="accent6" hlink="hlink" folHlink="folHlink"/>
  <p:sldLayoutIdLst>
    <p:sldLayoutId id="2147483917" r:id="rId1"/>
    <p:sldLayoutId id="2147483918"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09C0604-81EE-4A81-A06F-6F0FD79C12BA}"/>
              </a:ext>
            </a:extLst>
          </p:cNvPr>
          <p:cNvSpPr>
            <a:spLocks noGrp="1"/>
          </p:cNvSpPr>
          <p:nvPr>
            <p:ph type="ctrTitle"/>
          </p:nvPr>
        </p:nvSpPr>
        <p:spPr>
          <a:xfrm>
            <a:off x="4272742" y="802298"/>
            <a:ext cx="6782110" cy="2541431"/>
          </a:xfrm>
        </p:spPr>
        <p:txBody>
          <a:bodyPr>
            <a:normAutofit/>
          </a:bodyPr>
          <a:lstStyle/>
          <a:p>
            <a:pPr algn="r"/>
            <a:r>
              <a:rPr lang="en-US" altLang="zh-CN" sz="4000" cap="none" dirty="0">
                <a:latin typeface="Verdana" panose="020B0604030504040204" pitchFamily="34" charset="0"/>
                <a:ea typeface="Verdana" panose="020B0604030504040204" pitchFamily="34" charset="0"/>
                <a:cs typeface="Verdana" panose="020B0604030504040204" pitchFamily="34" charset="0"/>
              </a:rPr>
              <a:t>A Connection between Chinese Buddhist and Daoist Theory of </a:t>
            </a:r>
            <a:br>
              <a:rPr lang="en-US" altLang="zh-CN" sz="4000" cap="none" dirty="0">
                <a:latin typeface="Verdana" panose="020B0604030504040204" pitchFamily="34" charset="0"/>
                <a:ea typeface="Verdana" panose="020B0604030504040204" pitchFamily="34" charset="0"/>
                <a:cs typeface="Verdana" panose="020B0604030504040204" pitchFamily="34" charset="0"/>
              </a:rPr>
            </a:br>
            <a:r>
              <a:rPr lang="en-US" altLang="zh-CN" sz="4000" cap="none" dirty="0">
                <a:latin typeface="Verdana" panose="020B0604030504040204" pitchFamily="34" charset="0"/>
                <a:ea typeface="Verdana" panose="020B0604030504040204" pitchFamily="34" charset="0"/>
                <a:cs typeface="Verdana" panose="020B0604030504040204" pitchFamily="34" charset="0"/>
              </a:rPr>
              <a:t>“</a:t>
            </a:r>
            <a:r>
              <a:rPr lang="en-US" altLang="zh-CN" sz="4000" i="1" cap="none" dirty="0" err="1">
                <a:latin typeface="Verdana" panose="020B0604030504040204" pitchFamily="34" charset="0"/>
                <a:ea typeface="Verdana" panose="020B0604030504040204" pitchFamily="34" charset="0"/>
                <a:cs typeface="Verdana" panose="020B0604030504040204" pitchFamily="34" charset="0"/>
              </a:rPr>
              <a:t>Xinxing</a:t>
            </a:r>
            <a:r>
              <a:rPr lang="en-US" altLang="zh-CN" sz="4000" i="1" cap="none" dirty="0">
                <a:latin typeface="Verdana" panose="020B0604030504040204" pitchFamily="34" charset="0"/>
                <a:ea typeface="Verdana" panose="020B0604030504040204" pitchFamily="34" charset="0"/>
                <a:cs typeface="Verdana" panose="020B0604030504040204" pitchFamily="34" charset="0"/>
              </a:rPr>
              <a:t> </a:t>
            </a:r>
            <a:r>
              <a:rPr lang="en-US" altLang="zh-CN" sz="4000" cap="none" dirty="0">
                <a:latin typeface="Verdana" panose="020B0604030504040204" pitchFamily="34" charset="0"/>
                <a:ea typeface="Verdana" panose="020B0604030504040204" pitchFamily="34" charset="0"/>
                <a:cs typeface="Verdana" panose="020B0604030504040204" pitchFamily="34" charset="0"/>
              </a:rPr>
              <a:t>(Nature of Mind)”</a:t>
            </a:r>
            <a:endParaRPr lang="zh-CN" altLang="en-US" sz="4000" cap="none" dirty="0">
              <a:latin typeface="Verdana" panose="020B0604030504040204" pitchFamily="34" charset="0"/>
              <a:cs typeface="Verdana" panose="020B0604030504040204" pitchFamily="34" charset="0"/>
            </a:endParaRPr>
          </a:p>
        </p:txBody>
      </p:sp>
      <p:sp>
        <p:nvSpPr>
          <p:cNvPr id="3" name="副标题 2">
            <a:extLst>
              <a:ext uri="{FF2B5EF4-FFF2-40B4-BE49-F238E27FC236}">
                <a16:creationId xmlns:a16="http://schemas.microsoft.com/office/drawing/2014/main" id="{EB11FD65-DBB8-4AAC-85A6-6181BAF5CBF0}"/>
              </a:ext>
            </a:extLst>
          </p:cNvPr>
          <p:cNvSpPr>
            <a:spLocks noGrp="1"/>
          </p:cNvSpPr>
          <p:nvPr>
            <p:ph type="subTitle" idx="1"/>
          </p:nvPr>
        </p:nvSpPr>
        <p:spPr/>
        <p:txBody>
          <a:bodyPr/>
          <a:lstStyle/>
          <a:p>
            <a:r>
              <a:rPr lang="en-US" altLang="zh-CN" dirty="0" err="1"/>
              <a:t>Xinhui</a:t>
            </a:r>
            <a:r>
              <a:rPr lang="en-US" altLang="zh-CN" dirty="0"/>
              <a:t> </a:t>
            </a:r>
            <a:r>
              <a:rPr lang="en-US" altLang="zh-CN" dirty="0" err="1"/>
              <a:t>huang</a:t>
            </a:r>
            <a:r>
              <a:rPr lang="en-US" altLang="zh-CN" dirty="0"/>
              <a:t>     1813324</a:t>
            </a:r>
          </a:p>
          <a:p>
            <a:r>
              <a:rPr lang="en-US" altLang="zh-CN" dirty="0"/>
              <a:t>15 May 2019</a:t>
            </a:r>
          </a:p>
        </p:txBody>
      </p:sp>
    </p:spTree>
    <p:extLst>
      <p:ext uri="{BB962C8B-B14F-4D97-AF65-F5344CB8AC3E}">
        <p14:creationId xmlns:p14="http://schemas.microsoft.com/office/powerpoint/2010/main" val="12744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A79A3DA-D474-442F-8196-463F9CF5066E}"/>
              </a:ext>
            </a:extLst>
          </p:cNvPr>
          <p:cNvSpPr>
            <a:spLocks noGrp="1"/>
          </p:cNvSpPr>
          <p:nvPr>
            <p:ph type="title"/>
          </p:nvPr>
        </p:nvSpPr>
        <p:spPr/>
        <p:txBody>
          <a:bodyPr>
            <a:normAutofit/>
          </a:bodyPr>
          <a:lstStyle/>
          <a:p>
            <a:r>
              <a:rPr lang="en-US" altLang="zh-CN" sz="4000" cap="none" dirty="0"/>
              <a:t>A Summary of </a:t>
            </a:r>
            <a:r>
              <a:rPr lang="en-US" altLang="zh-CN" sz="4000" i="1" cap="none" dirty="0" err="1"/>
              <a:t>xinxing</a:t>
            </a:r>
            <a:endParaRPr lang="zh-CN" altLang="en-US" sz="4000" i="1" cap="none" dirty="0"/>
          </a:p>
        </p:txBody>
      </p:sp>
      <p:sp>
        <p:nvSpPr>
          <p:cNvPr id="3" name="内容占位符 2">
            <a:extLst>
              <a:ext uri="{FF2B5EF4-FFF2-40B4-BE49-F238E27FC236}">
                <a16:creationId xmlns:a16="http://schemas.microsoft.com/office/drawing/2014/main" id="{310D67AC-40CD-4729-86FC-F0BACBD1A952}"/>
              </a:ext>
            </a:extLst>
          </p:cNvPr>
          <p:cNvSpPr>
            <a:spLocks noGrp="1"/>
          </p:cNvSpPr>
          <p:nvPr>
            <p:ph idx="1"/>
          </p:nvPr>
        </p:nvSpPr>
        <p:spPr>
          <a:xfrm>
            <a:off x="1451579" y="2015732"/>
            <a:ext cx="9496283" cy="3450613"/>
          </a:xfrm>
        </p:spPr>
        <p:txBody>
          <a:bodyPr/>
          <a:lstStyle/>
          <a:p>
            <a:r>
              <a:rPr lang="en-US" altLang="zh-CN" dirty="0"/>
              <a:t>The study on the </a:t>
            </a:r>
            <a:r>
              <a:rPr lang="en-US" altLang="zh-CN" i="1" dirty="0" err="1"/>
              <a:t>xinxing</a:t>
            </a:r>
            <a:r>
              <a:rPr lang="en-US" altLang="zh-CN" dirty="0"/>
              <a:t> philosophy is to study about human being (Meng, 1990).”</a:t>
            </a:r>
          </a:p>
          <a:p>
            <a:endParaRPr lang="en-US" altLang="zh-CN" dirty="0"/>
          </a:p>
          <a:p>
            <a:pPr marL="182563" indent="0">
              <a:buNone/>
            </a:pPr>
            <a:r>
              <a:rPr lang="en-US" altLang="zh-CN" dirty="0">
                <a:latin typeface="+mj-ea"/>
                <a:ea typeface="+mj-ea"/>
              </a:rPr>
              <a:t>“Chinese </a:t>
            </a:r>
            <a:r>
              <a:rPr lang="en-US" altLang="zh-CN" i="1" dirty="0" err="1">
                <a:latin typeface="+mj-ea"/>
                <a:ea typeface="+mj-ea"/>
              </a:rPr>
              <a:t>xinxing</a:t>
            </a:r>
            <a:r>
              <a:rPr lang="en-US" altLang="zh-CN" dirty="0">
                <a:latin typeface="+mj-ea"/>
                <a:ea typeface="+mj-ea"/>
              </a:rPr>
              <a:t> study is both the ontology and the value of Chinese philosophy, it also contains multiple knowledge on recognition and psychology. It aims at studying the essence, purpose, value, ideal and final goal of human life, by using a method of addressing the cognitive existence of the subjective consciousness.”</a:t>
            </a:r>
          </a:p>
        </p:txBody>
      </p:sp>
    </p:spTree>
    <p:extLst>
      <p:ext uri="{BB962C8B-B14F-4D97-AF65-F5344CB8AC3E}">
        <p14:creationId xmlns:p14="http://schemas.microsoft.com/office/powerpoint/2010/main" val="358330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wipe(down)">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0E08B0E-6349-4189-BB38-7B96E1C5CC35}"/>
              </a:ext>
            </a:extLst>
          </p:cNvPr>
          <p:cNvSpPr>
            <a:spLocks noGrp="1"/>
          </p:cNvSpPr>
          <p:nvPr>
            <p:ph type="title"/>
          </p:nvPr>
        </p:nvSpPr>
        <p:spPr/>
        <p:txBody>
          <a:bodyPr>
            <a:normAutofit/>
          </a:bodyPr>
          <a:lstStyle/>
          <a:p>
            <a:r>
              <a:rPr lang="en-US" altLang="zh-CN" sz="3600" cap="none" dirty="0">
                <a:latin typeface="Verdana" panose="020B0604030504040204" pitchFamily="34" charset="0"/>
                <a:ea typeface="Verdana" panose="020B0604030504040204" pitchFamily="34" charset="0"/>
                <a:cs typeface="Verdana" panose="020B0604030504040204" pitchFamily="34" charset="0"/>
              </a:rPr>
              <a:t>Buddhist Theory of </a:t>
            </a:r>
            <a:r>
              <a:rPr lang="en-US" altLang="zh-CN" sz="3600" i="1" cap="none" dirty="0" err="1">
                <a:latin typeface="Verdana" panose="020B0604030504040204" pitchFamily="34" charset="0"/>
                <a:ea typeface="Verdana" panose="020B0604030504040204" pitchFamily="34" charset="0"/>
                <a:cs typeface="Verdana" panose="020B0604030504040204" pitchFamily="34" charset="0"/>
              </a:rPr>
              <a:t>xinxing</a:t>
            </a:r>
            <a:endParaRPr lang="zh-CN" altLang="en-US" sz="3600" i="1" cap="none" dirty="0">
              <a:latin typeface="Verdana" panose="020B0604030504040204" pitchFamily="34" charset="0"/>
              <a:cs typeface="Verdana" panose="020B0604030504040204" pitchFamily="34" charset="0"/>
            </a:endParaRPr>
          </a:p>
        </p:txBody>
      </p:sp>
      <p:sp>
        <p:nvSpPr>
          <p:cNvPr id="3" name="内容占位符 2">
            <a:extLst>
              <a:ext uri="{FF2B5EF4-FFF2-40B4-BE49-F238E27FC236}">
                <a16:creationId xmlns:a16="http://schemas.microsoft.com/office/drawing/2014/main" id="{7E211FAD-9BA6-4CAD-B89F-7D379D692362}"/>
              </a:ext>
            </a:extLst>
          </p:cNvPr>
          <p:cNvSpPr>
            <a:spLocks noGrp="1"/>
          </p:cNvSpPr>
          <p:nvPr>
            <p:ph idx="1"/>
          </p:nvPr>
        </p:nvSpPr>
        <p:spPr>
          <a:xfrm>
            <a:off x="1138082" y="2049291"/>
            <a:ext cx="9493895" cy="3653239"/>
          </a:xfrm>
        </p:spPr>
        <p:txBody>
          <a:bodyPr>
            <a:normAutofit fontScale="92500" lnSpcReduction="10000"/>
          </a:bodyPr>
          <a:lstStyle/>
          <a:p>
            <a:pPr marL="0" lvl="0" indent="0">
              <a:buClr>
                <a:srgbClr val="B71E42"/>
              </a:buClr>
              <a:buNone/>
            </a:pPr>
            <a:r>
              <a:rPr lang="en-US" altLang="zh-CN" sz="2400" dirty="0">
                <a:solidFill>
                  <a:prstClr val="black"/>
                </a:solidFill>
              </a:rPr>
              <a:t>Buddhist philosophy: mind and nature</a:t>
            </a:r>
          </a:p>
          <a:p>
            <a:pPr marL="0" lvl="0" indent="0">
              <a:buClr>
                <a:srgbClr val="B71E42"/>
              </a:buClr>
              <a:buNone/>
            </a:pPr>
            <a:r>
              <a:rPr lang="en-US" altLang="zh-CN" sz="2400" u="sng" dirty="0">
                <a:solidFill>
                  <a:prstClr val="black"/>
                </a:solidFill>
              </a:rPr>
              <a:t>What is  “</a:t>
            </a:r>
            <a:r>
              <a:rPr lang="en-US" altLang="zh-CN" sz="2400" i="1" u="sng" dirty="0" err="1">
                <a:solidFill>
                  <a:prstClr val="black"/>
                </a:solidFill>
              </a:rPr>
              <a:t>xin</a:t>
            </a:r>
            <a:r>
              <a:rPr lang="en-US" altLang="zh-CN" sz="2400" u="sng" dirty="0">
                <a:solidFill>
                  <a:prstClr val="black"/>
                </a:solidFill>
              </a:rPr>
              <a:t> (mind)” in Buddhism?</a:t>
            </a:r>
          </a:p>
          <a:p>
            <a:pPr marL="0" indent="0">
              <a:lnSpc>
                <a:spcPct val="100000"/>
              </a:lnSpc>
              <a:buNone/>
            </a:pPr>
            <a:r>
              <a:rPr lang="en-US" altLang="zh-CN" dirty="0"/>
              <a:t>The definition of Mind giving by </a:t>
            </a:r>
            <a:r>
              <a:rPr lang="en-US" altLang="zh-CN" dirty="0" err="1"/>
              <a:t>Zongmi</a:t>
            </a:r>
            <a:r>
              <a:rPr lang="en-US" altLang="zh-CN" dirty="0"/>
              <a:t> </a:t>
            </a:r>
            <a:r>
              <a:rPr lang="zh-CN" altLang="en-US" dirty="0"/>
              <a:t>宗密 </a:t>
            </a:r>
            <a:r>
              <a:rPr lang="en-US" altLang="zh-CN" dirty="0"/>
              <a:t>(780-841):</a:t>
            </a:r>
          </a:p>
          <a:p>
            <a:pPr marL="357188" indent="0">
              <a:lnSpc>
                <a:spcPct val="100000"/>
              </a:lnSpc>
              <a:buNone/>
              <a:tabLst>
                <a:tab pos="9418638" algn="l"/>
              </a:tabLst>
            </a:pPr>
            <a:r>
              <a:rPr lang="en-US" altLang="zh-CN" sz="1500" dirty="0">
                <a:latin typeface="+mj-ea"/>
              </a:rPr>
              <a:t>What is said by “mind,” there are four ancient definitions. First, </a:t>
            </a:r>
            <a:r>
              <a:rPr lang="en-GB" altLang="zh-CN" sz="1500" i="1" dirty="0" err="1">
                <a:latin typeface="+mj-ea"/>
              </a:rPr>
              <a:t>hṛdaya</a:t>
            </a:r>
            <a:r>
              <a:rPr lang="en-US" altLang="zh-CN" sz="1500" dirty="0">
                <a:latin typeface="+mj-ea"/>
              </a:rPr>
              <a:t>, this is said to be the physical heart, is the heart of five organs in the body; Second, mind under causation, this is the eight consciousness, all of them generates by causes under their own circumstances… Third,</a:t>
            </a:r>
            <a:r>
              <a:rPr lang="en-GB" altLang="zh-CN" sz="1500" dirty="0">
                <a:latin typeface="+mj-ea"/>
              </a:rPr>
              <a:t> </a:t>
            </a:r>
            <a:r>
              <a:rPr lang="en-GB" altLang="zh-CN" sz="1500" i="1" dirty="0" err="1">
                <a:latin typeface="+mj-ea"/>
              </a:rPr>
              <a:t>citta</a:t>
            </a:r>
            <a:r>
              <a:rPr lang="en-GB" altLang="zh-CN" sz="1500" dirty="0">
                <a:latin typeface="+mj-ea"/>
              </a:rPr>
              <a:t>, this is where all minds generated, the only eighth consciousness that saves the seeds of cause; Fourth, </a:t>
            </a:r>
            <a:r>
              <a:rPr lang="en-GB" altLang="zh-CN" sz="1500" i="1" dirty="0" err="1">
                <a:latin typeface="+mj-ea"/>
              </a:rPr>
              <a:t>hṛdaya</a:t>
            </a:r>
            <a:r>
              <a:rPr lang="en-GB" altLang="zh-CN" sz="1500" i="1" dirty="0">
                <a:latin typeface="+mj-ea"/>
              </a:rPr>
              <a:t>,</a:t>
            </a:r>
            <a:r>
              <a:rPr lang="en-GB" altLang="zh-CN" sz="1500" dirty="0">
                <a:latin typeface="+mj-ea"/>
              </a:rPr>
              <a:t> this is called the strengthen mind, also called the righteous mind. This is the true mind. (T48, N.2016, 434c7-14)</a:t>
            </a:r>
          </a:p>
          <a:p>
            <a:pPr marL="357188" indent="0">
              <a:lnSpc>
                <a:spcPct val="100000"/>
              </a:lnSpc>
              <a:buNone/>
              <a:tabLst>
                <a:tab pos="9418638" algn="l"/>
              </a:tabLst>
            </a:pPr>
            <a:r>
              <a:rPr lang="zh-TW" altLang="en-US" sz="1500" dirty="0">
                <a:latin typeface="+mj-ea"/>
              </a:rPr>
              <a:t>且約一心。古釋有四。一紇利陀耶。此云肉團心。身中五藏心也。</a:t>
            </a:r>
            <a:r>
              <a:rPr lang="en-US" altLang="zh-CN" sz="1500" dirty="0">
                <a:latin typeface="+mj-ea"/>
              </a:rPr>
              <a:t>……</a:t>
            </a:r>
            <a:r>
              <a:rPr lang="zh-TW" altLang="en-US" sz="1500" dirty="0">
                <a:latin typeface="+mj-ea"/>
              </a:rPr>
              <a:t>二緣慮心。此是八識。俱能緣慮自分境故。</a:t>
            </a:r>
            <a:r>
              <a:rPr lang="en-US" altLang="zh-CN" sz="1500" dirty="0">
                <a:latin typeface="+mj-ea"/>
              </a:rPr>
              <a:t>……</a:t>
            </a:r>
            <a:r>
              <a:rPr lang="zh-TW" altLang="en-US" sz="1500" dirty="0">
                <a:latin typeface="+mj-ea"/>
              </a:rPr>
              <a:t>三質多耶。此云集起心。唯第八識積集種子。生起現行。四乾栗陀耶。此云堅實心。亦云貞實心。此是真心也。</a:t>
            </a:r>
            <a:endParaRPr lang="en-US" altLang="zh-CN" dirty="0">
              <a:latin typeface="Verdana" panose="020B0604030504040204" pitchFamily="34" charset="0"/>
              <a:ea typeface="Verdana" panose="020B0604030504040204" pitchFamily="34" charset="0"/>
              <a:cs typeface="Verdana" panose="020B0604030504040204" pitchFamily="34" charset="0"/>
            </a:endParaRPr>
          </a:p>
          <a:p>
            <a:pPr>
              <a:lnSpc>
                <a:spcPct val="100000"/>
              </a:lnSpc>
            </a:pPr>
            <a:r>
              <a:rPr lang="en-US" altLang="zh-CN" dirty="0">
                <a:ea typeface="Verdana" panose="020B0604030504040204" pitchFamily="34" charset="0"/>
                <a:cs typeface="Verdana" panose="020B0604030504040204" pitchFamily="34" charset="0"/>
              </a:rPr>
              <a:t>“True mind” is the seed of enlightenment that existed in every sentient being.</a:t>
            </a:r>
          </a:p>
          <a:p>
            <a:pPr>
              <a:lnSpc>
                <a:spcPct val="100000"/>
              </a:lnSpc>
            </a:pPr>
            <a:endParaRPr lang="en-US" altLang="zh-CN" dirty="0">
              <a:latin typeface="Verdana" panose="020B0604030504040204" pitchFamily="34" charset="0"/>
              <a:ea typeface="Verdana" panose="020B0604030504040204" pitchFamily="34" charset="0"/>
              <a:cs typeface="Verdana" panose="020B0604030504040204" pitchFamily="34" charset="0"/>
            </a:endParaRPr>
          </a:p>
          <a:p>
            <a:pPr marL="0" indent="0">
              <a:lnSpc>
                <a:spcPct val="100000"/>
              </a:lnSpc>
              <a:buNone/>
            </a:pPr>
            <a:endParaRPr lang="en-US" altLang="zh-CN" sz="1100"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4127811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D2964BB-2378-4E37-A1C0-3F848952CDAB}"/>
              </a:ext>
            </a:extLst>
          </p:cNvPr>
          <p:cNvSpPr>
            <a:spLocks noGrp="1"/>
          </p:cNvSpPr>
          <p:nvPr>
            <p:ph type="title"/>
          </p:nvPr>
        </p:nvSpPr>
        <p:spPr/>
        <p:txBody>
          <a:bodyPr>
            <a:normAutofit/>
          </a:bodyPr>
          <a:lstStyle/>
          <a:p>
            <a:r>
              <a:rPr lang="en-US" altLang="zh-CN" sz="3600" cap="none" dirty="0">
                <a:latin typeface="Verdana" panose="020B0604030504040204" pitchFamily="34" charset="0"/>
                <a:ea typeface="Verdana" panose="020B0604030504040204" pitchFamily="34" charset="0"/>
                <a:cs typeface="Verdana" panose="020B0604030504040204" pitchFamily="34" charset="0"/>
              </a:rPr>
              <a:t>Buddhist Theory of </a:t>
            </a:r>
            <a:r>
              <a:rPr lang="en-US" altLang="zh-CN" sz="3600" i="1" cap="none" dirty="0" err="1">
                <a:latin typeface="Verdana" panose="020B0604030504040204" pitchFamily="34" charset="0"/>
                <a:ea typeface="Verdana" panose="020B0604030504040204" pitchFamily="34" charset="0"/>
                <a:cs typeface="Verdana" panose="020B0604030504040204" pitchFamily="34" charset="0"/>
              </a:rPr>
              <a:t>xinxing</a:t>
            </a:r>
            <a:endParaRPr lang="zh-CN" altLang="en-US" sz="3600" dirty="0"/>
          </a:p>
        </p:txBody>
      </p:sp>
      <p:sp>
        <p:nvSpPr>
          <p:cNvPr id="3" name="内容占位符 2">
            <a:extLst>
              <a:ext uri="{FF2B5EF4-FFF2-40B4-BE49-F238E27FC236}">
                <a16:creationId xmlns:a16="http://schemas.microsoft.com/office/drawing/2014/main" id="{6F0B611D-FBF1-4DE7-9E9F-566D33EB9A93}"/>
              </a:ext>
            </a:extLst>
          </p:cNvPr>
          <p:cNvSpPr>
            <a:spLocks noGrp="1"/>
          </p:cNvSpPr>
          <p:nvPr>
            <p:ph idx="1"/>
          </p:nvPr>
        </p:nvSpPr>
        <p:spPr>
          <a:xfrm>
            <a:off x="1451579" y="2015732"/>
            <a:ext cx="9288465" cy="3450613"/>
          </a:xfrm>
        </p:spPr>
        <p:txBody>
          <a:bodyPr>
            <a:normAutofit fontScale="77500" lnSpcReduction="20000"/>
          </a:bodyPr>
          <a:lstStyle/>
          <a:p>
            <a:pPr marL="0" lvl="0" indent="0">
              <a:buClr>
                <a:srgbClr val="B71E42"/>
              </a:buClr>
              <a:buNone/>
            </a:pPr>
            <a:r>
              <a:rPr lang="en-US" altLang="zh-CN" sz="2400" u="sng" dirty="0">
                <a:solidFill>
                  <a:prstClr val="black"/>
                </a:solidFill>
              </a:rPr>
              <a:t>What is  “</a:t>
            </a:r>
            <a:r>
              <a:rPr lang="en-US" altLang="zh-CN" sz="2400" i="1" u="sng" dirty="0" err="1">
                <a:solidFill>
                  <a:prstClr val="black"/>
                </a:solidFill>
              </a:rPr>
              <a:t>xing</a:t>
            </a:r>
            <a:r>
              <a:rPr lang="en-US" altLang="zh-CN" sz="2400" u="sng" dirty="0">
                <a:solidFill>
                  <a:prstClr val="black"/>
                </a:solidFill>
              </a:rPr>
              <a:t> (nature)” in Buddhism?</a:t>
            </a:r>
          </a:p>
          <a:p>
            <a:pPr marL="0" indent="0">
              <a:buNone/>
            </a:pPr>
            <a:r>
              <a:rPr lang="en-US" altLang="zh-CN" dirty="0"/>
              <a:t>Definition from the </a:t>
            </a:r>
            <a:r>
              <a:rPr lang="en-GB" altLang="zh-CN" i="1" dirty="0" err="1"/>
              <a:t>Yogācārabhūmi-śāstra</a:t>
            </a:r>
            <a:r>
              <a:rPr lang="en-GB" altLang="zh-CN" dirty="0"/>
              <a:t> (</a:t>
            </a:r>
            <a:r>
              <a:rPr lang="en-GB" altLang="zh-CN" dirty="0" err="1"/>
              <a:t>ch.</a:t>
            </a:r>
            <a:r>
              <a:rPr lang="en-GB" altLang="zh-CN" dirty="0"/>
              <a:t> </a:t>
            </a:r>
            <a:r>
              <a:rPr lang="en-GB" altLang="zh-CN" i="1" dirty="0" err="1"/>
              <a:t>yujia</a:t>
            </a:r>
            <a:r>
              <a:rPr lang="en-GB" altLang="zh-CN" i="1" dirty="0"/>
              <a:t> </a:t>
            </a:r>
            <a:r>
              <a:rPr lang="en-GB" altLang="zh-CN" i="1" dirty="0" err="1"/>
              <a:t>shidi</a:t>
            </a:r>
            <a:r>
              <a:rPr lang="en-GB" altLang="zh-CN" i="1" dirty="0"/>
              <a:t> </a:t>
            </a:r>
            <a:r>
              <a:rPr lang="en-GB" altLang="zh-CN" i="1" dirty="0" err="1"/>
              <a:t>lun</a:t>
            </a:r>
            <a:r>
              <a:rPr lang="en-GB" altLang="zh-CN" i="1" dirty="0"/>
              <a:t> </a:t>
            </a:r>
            <a:r>
              <a:rPr lang="zh-CN" altLang="en-US" dirty="0"/>
              <a:t>瑜伽師地論</a:t>
            </a:r>
            <a:r>
              <a:rPr lang="en-US" altLang="zh-CN" dirty="0"/>
              <a:t>):</a:t>
            </a:r>
          </a:p>
          <a:p>
            <a:pPr marL="0" indent="0">
              <a:lnSpc>
                <a:spcPct val="100000"/>
              </a:lnSpc>
              <a:buNone/>
            </a:pPr>
            <a:r>
              <a:rPr lang="en-US" altLang="zh-CN" dirty="0">
                <a:latin typeface="+mj-ea"/>
              </a:rPr>
              <a:t>What is said to be “nature”? It refers to the substantial form of every law. Like the individual form; like the </a:t>
            </a:r>
            <a:r>
              <a:rPr lang="en-US" altLang="zh-CN" dirty="0">
                <a:latin typeface="+mj-ea"/>
                <a:ea typeface="+mj-ea"/>
              </a:rPr>
              <a:t>communal form; like the false-established form; like the form of cause; like the form of result, etc. (T30,N.1579,Vol.13, 345c29).</a:t>
            </a:r>
          </a:p>
          <a:p>
            <a:pPr marL="0" indent="0">
              <a:lnSpc>
                <a:spcPct val="100000"/>
              </a:lnSpc>
              <a:buNone/>
            </a:pPr>
            <a:r>
              <a:rPr lang="zh-CN" altLang="en-US" sz="1800" dirty="0">
                <a:latin typeface="PMingLiU" panose="02020500000000000000" pitchFamily="18" charset="-120"/>
                <a:ea typeface="PMingLiU" panose="02020500000000000000" pitchFamily="18" charset="-120"/>
              </a:rPr>
              <a:t>雲何‘性</a:t>
            </a:r>
            <a:r>
              <a:rPr lang="en-US" altLang="zh-CN" sz="1800" dirty="0">
                <a:latin typeface="PMingLiU" panose="02020500000000000000" pitchFamily="18" charset="-120"/>
                <a:ea typeface="PMingLiU" panose="02020500000000000000" pitchFamily="18" charset="-120"/>
              </a:rPr>
              <a:t>’</a:t>
            </a:r>
            <a:r>
              <a:rPr lang="zh-CN" altLang="en-US" sz="1800" dirty="0">
                <a:latin typeface="PMingLiU" panose="02020500000000000000" pitchFamily="18" charset="-120"/>
                <a:ea typeface="PMingLiU" panose="02020500000000000000" pitchFamily="18" charset="-120"/>
              </a:rPr>
              <a:t>？謂諸法體相。若自相，若共相，若假立相，若因相，若果相等。</a:t>
            </a:r>
            <a:endParaRPr lang="en-US" altLang="zh-CN" sz="1800" dirty="0">
              <a:latin typeface="PMingLiU" panose="02020500000000000000" pitchFamily="18" charset="-120"/>
              <a:ea typeface="PMingLiU" panose="02020500000000000000" pitchFamily="18" charset="-120"/>
            </a:endParaRPr>
          </a:p>
          <a:p>
            <a:r>
              <a:rPr lang="en-US" altLang="zh-CN" i="1" dirty="0"/>
              <a:t>Xing</a:t>
            </a:r>
            <a:r>
              <a:rPr lang="en-US" altLang="zh-CN" dirty="0"/>
              <a:t> refers to the nature (own-being) of </a:t>
            </a:r>
            <a:r>
              <a:rPr lang="en-US" altLang="zh-CN" i="1" dirty="0"/>
              <a:t>dharma</a:t>
            </a:r>
            <a:r>
              <a:rPr lang="en-US" altLang="zh-CN" dirty="0"/>
              <a:t> (law).</a:t>
            </a:r>
          </a:p>
          <a:p>
            <a:r>
              <a:rPr lang="en-US" altLang="zh-CN" dirty="0"/>
              <a:t>Nature of </a:t>
            </a:r>
            <a:r>
              <a:rPr lang="en-US" altLang="zh-CN" i="1" dirty="0"/>
              <a:t>dharma</a:t>
            </a:r>
            <a:r>
              <a:rPr lang="en-US" altLang="zh-CN" dirty="0"/>
              <a:t> (</a:t>
            </a:r>
            <a:r>
              <a:rPr lang="en-US" altLang="zh-CN" i="1" dirty="0"/>
              <a:t>faxing </a:t>
            </a:r>
            <a:r>
              <a:rPr lang="zh-CN" altLang="en-US" dirty="0"/>
              <a:t>法性</a:t>
            </a:r>
            <a:r>
              <a:rPr lang="en-US" altLang="zh-CN" dirty="0"/>
              <a:t>)  - the actual form of every </a:t>
            </a:r>
            <a:r>
              <a:rPr lang="en-US" altLang="zh-CN" i="1" dirty="0"/>
              <a:t>dharma</a:t>
            </a:r>
            <a:r>
              <a:rPr lang="en-US" altLang="zh-CN" dirty="0"/>
              <a:t> – emptiness</a:t>
            </a:r>
          </a:p>
          <a:p>
            <a:pPr marL="0" indent="0">
              <a:buNone/>
            </a:pPr>
            <a:endParaRPr lang="en-US" altLang="zh-CN" dirty="0"/>
          </a:p>
          <a:p>
            <a:pPr marL="0" indent="0">
              <a:lnSpc>
                <a:spcPct val="100000"/>
              </a:lnSpc>
              <a:buNone/>
            </a:pPr>
            <a:r>
              <a:rPr lang="en-US" altLang="zh-CN" dirty="0">
                <a:solidFill>
                  <a:prstClr val="black"/>
                </a:solidFill>
              </a:rPr>
              <a:t>The primary purpose of establishing the duality between substance and phenomenon is to let human being cut off the attachment on any subjective views from external environment.</a:t>
            </a:r>
            <a:endParaRPr lang="zh-CN" altLang="en-US" dirty="0">
              <a:latin typeface="+mj-lt"/>
              <a:ea typeface="PMingLiU" panose="02020500000000000000" pitchFamily="18" charset="-120"/>
            </a:endParaRPr>
          </a:p>
        </p:txBody>
      </p:sp>
    </p:spTree>
    <p:extLst>
      <p:ext uri="{BB962C8B-B14F-4D97-AF65-F5344CB8AC3E}">
        <p14:creationId xmlns:p14="http://schemas.microsoft.com/office/powerpoint/2010/main" val="3523168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8FCDAD5-7FA3-4CC3-BA5D-585732816F76}"/>
              </a:ext>
            </a:extLst>
          </p:cNvPr>
          <p:cNvSpPr>
            <a:spLocks noGrp="1"/>
          </p:cNvSpPr>
          <p:nvPr>
            <p:ph type="title"/>
          </p:nvPr>
        </p:nvSpPr>
        <p:spPr/>
        <p:txBody>
          <a:bodyPr>
            <a:normAutofit/>
          </a:bodyPr>
          <a:lstStyle/>
          <a:p>
            <a:r>
              <a:rPr lang="en-US" altLang="zh-CN" sz="3600" cap="none" dirty="0">
                <a:latin typeface="Verdana" panose="020B0604030504040204" pitchFamily="34" charset="0"/>
                <a:ea typeface="Verdana" panose="020B0604030504040204" pitchFamily="34" charset="0"/>
                <a:cs typeface="Verdana" panose="020B0604030504040204" pitchFamily="34" charset="0"/>
              </a:rPr>
              <a:t>Daoist Theory of </a:t>
            </a:r>
            <a:r>
              <a:rPr lang="en-US" altLang="zh-CN" sz="3600" i="1" cap="none" dirty="0" err="1">
                <a:latin typeface="Verdana" panose="020B0604030504040204" pitchFamily="34" charset="0"/>
                <a:ea typeface="Verdana" panose="020B0604030504040204" pitchFamily="34" charset="0"/>
                <a:cs typeface="Verdana" panose="020B0604030504040204" pitchFamily="34" charset="0"/>
              </a:rPr>
              <a:t>xinxing</a:t>
            </a:r>
            <a:endParaRPr lang="zh-CN" altLang="en-US" sz="3600" i="1" cap="none" dirty="0">
              <a:latin typeface="Verdana" panose="020B0604030504040204" pitchFamily="34" charset="0"/>
              <a:cs typeface="Verdana" panose="020B0604030504040204" pitchFamily="34" charset="0"/>
            </a:endParaRPr>
          </a:p>
        </p:txBody>
      </p:sp>
      <p:sp>
        <p:nvSpPr>
          <p:cNvPr id="3" name="内容占位符 2">
            <a:extLst>
              <a:ext uri="{FF2B5EF4-FFF2-40B4-BE49-F238E27FC236}">
                <a16:creationId xmlns:a16="http://schemas.microsoft.com/office/drawing/2014/main" id="{FBE24627-988D-4D31-815F-14E06CB47C34}"/>
              </a:ext>
            </a:extLst>
          </p:cNvPr>
          <p:cNvSpPr>
            <a:spLocks noGrp="1"/>
          </p:cNvSpPr>
          <p:nvPr>
            <p:ph idx="1"/>
          </p:nvPr>
        </p:nvSpPr>
        <p:spPr>
          <a:xfrm>
            <a:off x="1451580" y="2015732"/>
            <a:ext cx="9603274" cy="3450613"/>
          </a:xfrm>
        </p:spPr>
        <p:txBody>
          <a:bodyPr>
            <a:normAutofit/>
          </a:bodyPr>
          <a:lstStyle/>
          <a:p>
            <a:pPr marL="0" indent="0">
              <a:buNone/>
            </a:pPr>
            <a:r>
              <a:rPr lang="en-US" altLang="zh-CN" sz="2200" u="sng" dirty="0"/>
              <a:t>What is </a:t>
            </a:r>
            <a:r>
              <a:rPr lang="en-US" altLang="zh-CN" sz="2200" i="1" u="sng" dirty="0"/>
              <a:t>Dao</a:t>
            </a:r>
            <a:r>
              <a:rPr lang="en-US" altLang="zh-CN" sz="2200" u="sng" dirty="0"/>
              <a:t>?</a:t>
            </a:r>
          </a:p>
          <a:p>
            <a:pPr marL="0" indent="0">
              <a:buNone/>
            </a:pPr>
            <a:endParaRPr lang="en-US" altLang="zh-CN" sz="2200" u="sng" dirty="0"/>
          </a:p>
          <a:p>
            <a:pPr marL="357188" indent="0">
              <a:buNone/>
            </a:pPr>
            <a:r>
              <a:rPr lang="en-US" altLang="zh-CN" sz="1600" dirty="0">
                <a:latin typeface="+mj-ea"/>
                <a:ea typeface="+mj-ea"/>
              </a:rPr>
              <a:t>There is a thing confusedly formed, born before heaven and earth. Silent and void. It stands alone and does not change, goes round and does not weary. It is capable of being the mother of the world. I know not its name, so I style it 'the way’ (</a:t>
            </a:r>
            <a:r>
              <a:rPr lang="en-US" altLang="zh-CN" sz="1600" i="1" dirty="0">
                <a:latin typeface="+mj-ea"/>
                <a:ea typeface="+mj-ea"/>
              </a:rPr>
              <a:t>Laozi</a:t>
            </a:r>
            <a:r>
              <a:rPr lang="en-US" altLang="zh-CN" sz="1600" dirty="0">
                <a:latin typeface="+mj-ea"/>
                <a:ea typeface="+mj-ea"/>
              </a:rPr>
              <a:t> 25; tr. D.C. Lau)</a:t>
            </a:r>
          </a:p>
          <a:p>
            <a:pPr marL="0" indent="0">
              <a:buNone/>
            </a:pPr>
            <a:r>
              <a:rPr lang="zh-CN" altLang="en-US" sz="1600" dirty="0">
                <a:latin typeface="PMingLiU" panose="02020500000000000000" pitchFamily="18" charset="-120"/>
                <a:ea typeface="PMingLiU" panose="02020500000000000000" pitchFamily="18" charset="-120"/>
              </a:rPr>
              <a:t>      有物混成，先天地生。寂兮寥兮，獨立而不改，周行而不殆。可以為天下母，吾不知其名，字之曰道</a:t>
            </a:r>
            <a:r>
              <a:rPr lang="zh-CN" altLang="en-US" dirty="0"/>
              <a:t>。</a:t>
            </a:r>
            <a:endParaRPr lang="en-US" altLang="zh-CN" dirty="0"/>
          </a:p>
          <a:p>
            <a:pPr marL="357188" indent="0">
              <a:buNone/>
            </a:pPr>
            <a:endParaRPr lang="zh-CN" altLang="en-US" dirty="0"/>
          </a:p>
        </p:txBody>
      </p:sp>
    </p:spTree>
    <p:extLst>
      <p:ext uri="{BB962C8B-B14F-4D97-AF65-F5344CB8AC3E}">
        <p14:creationId xmlns:p14="http://schemas.microsoft.com/office/powerpoint/2010/main" val="2749705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285F19E-873B-4363-9948-DC9E7A72045A}"/>
              </a:ext>
            </a:extLst>
          </p:cNvPr>
          <p:cNvSpPr>
            <a:spLocks noGrp="1"/>
          </p:cNvSpPr>
          <p:nvPr>
            <p:ph type="title"/>
          </p:nvPr>
        </p:nvSpPr>
        <p:spPr/>
        <p:txBody>
          <a:bodyPr/>
          <a:lstStyle/>
          <a:p>
            <a:r>
              <a:rPr lang="en-US" altLang="zh-CN" sz="3600" cap="none" dirty="0">
                <a:solidFill>
                  <a:prstClr val="black"/>
                </a:solidFill>
                <a:latin typeface="Verdana" panose="020B0604030504040204" pitchFamily="34" charset="0"/>
                <a:ea typeface="Verdana" panose="020B0604030504040204" pitchFamily="34" charset="0"/>
                <a:cs typeface="Verdana" panose="020B0604030504040204" pitchFamily="34" charset="0"/>
              </a:rPr>
              <a:t>Daoist Theory of </a:t>
            </a:r>
            <a:r>
              <a:rPr lang="en-US" altLang="zh-CN" sz="3600" i="1" cap="none" dirty="0" err="1">
                <a:solidFill>
                  <a:prstClr val="black"/>
                </a:solidFill>
                <a:latin typeface="Verdana" panose="020B0604030504040204" pitchFamily="34" charset="0"/>
                <a:ea typeface="Verdana" panose="020B0604030504040204" pitchFamily="34" charset="0"/>
                <a:cs typeface="Verdana" panose="020B0604030504040204" pitchFamily="34" charset="0"/>
              </a:rPr>
              <a:t>xinxing</a:t>
            </a:r>
            <a:endParaRPr lang="zh-CN" altLang="en-US" dirty="0"/>
          </a:p>
        </p:txBody>
      </p:sp>
      <p:sp>
        <p:nvSpPr>
          <p:cNvPr id="3" name="内容占位符 2">
            <a:extLst>
              <a:ext uri="{FF2B5EF4-FFF2-40B4-BE49-F238E27FC236}">
                <a16:creationId xmlns:a16="http://schemas.microsoft.com/office/drawing/2014/main" id="{B23F13C2-B41B-4521-A7A5-F37F92B95EA6}"/>
              </a:ext>
            </a:extLst>
          </p:cNvPr>
          <p:cNvSpPr>
            <a:spLocks noGrp="1"/>
          </p:cNvSpPr>
          <p:nvPr>
            <p:ph idx="1"/>
          </p:nvPr>
        </p:nvSpPr>
        <p:spPr>
          <a:xfrm>
            <a:off x="1185572" y="2024045"/>
            <a:ext cx="10019985" cy="4160624"/>
          </a:xfrm>
        </p:spPr>
        <p:txBody>
          <a:bodyPr>
            <a:normAutofit fontScale="77500" lnSpcReduction="20000"/>
          </a:bodyPr>
          <a:lstStyle/>
          <a:p>
            <a:r>
              <a:rPr lang="en-US" altLang="zh-CN" sz="2400" i="1" dirty="0" err="1"/>
              <a:t>Daoti</a:t>
            </a:r>
            <a:r>
              <a:rPr lang="en-US" altLang="zh-CN" sz="2400" i="1" dirty="0"/>
              <a:t> </a:t>
            </a:r>
            <a:r>
              <a:rPr lang="en-US" altLang="zh-CN" sz="2400" i="1" dirty="0" err="1"/>
              <a:t>lun</a:t>
            </a:r>
            <a:r>
              <a:rPr lang="en-US" altLang="zh-CN" sz="2400" i="1" dirty="0"/>
              <a:t> </a:t>
            </a:r>
            <a:r>
              <a:rPr lang="zh-CN" altLang="en-US" sz="2400" dirty="0"/>
              <a:t>道體論</a:t>
            </a:r>
            <a:r>
              <a:rPr lang="en-US" altLang="zh-CN" sz="2400" dirty="0"/>
              <a:t> – the </a:t>
            </a:r>
            <a:r>
              <a:rPr lang="en-US" altLang="zh-CN" sz="2400" i="1" dirty="0" err="1"/>
              <a:t>dao</a:t>
            </a:r>
            <a:r>
              <a:rPr lang="en-US" altLang="zh-CN" sz="2400" dirty="0"/>
              <a:t> as the original substance of human being</a:t>
            </a:r>
          </a:p>
          <a:p>
            <a:r>
              <a:rPr lang="en-US" altLang="zh-CN" sz="2400" i="1" dirty="0" err="1"/>
              <a:t>Daoxing</a:t>
            </a:r>
            <a:r>
              <a:rPr lang="en-US" altLang="zh-CN" sz="2400" i="1" dirty="0"/>
              <a:t> </a:t>
            </a:r>
            <a:r>
              <a:rPr lang="en-US" altLang="zh-CN" sz="2400" i="1" dirty="0" err="1"/>
              <a:t>lun</a:t>
            </a:r>
            <a:r>
              <a:rPr lang="en-US" altLang="zh-CN" sz="2400" dirty="0"/>
              <a:t> </a:t>
            </a:r>
            <a:r>
              <a:rPr lang="zh-CN" altLang="en-US" sz="2400" dirty="0"/>
              <a:t>道性論 </a:t>
            </a:r>
            <a:r>
              <a:rPr lang="en-US" altLang="zh-CN" sz="2400" dirty="0"/>
              <a:t>– the relationship between the </a:t>
            </a:r>
            <a:r>
              <a:rPr lang="en-US" altLang="zh-CN" sz="2400" i="1" dirty="0" err="1"/>
              <a:t>dao</a:t>
            </a:r>
            <a:r>
              <a:rPr lang="en-US" altLang="zh-CN" sz="2400" dirty="0"/>
              <a:t> and human being</a:t>
            </a:r>
          </a:p>
          <a:p>
            <a:r>
              <a:rPr lang="en-US" altLang="zh-CN" sz="2300" dirty="0"/>
              <a:t>Main ideology: </a:t>
            </a:r>
          </a:p>
          <a:p>
            <a:pPr marL="357188" indent="0">
              <a:buNone/>
            </a:pPr>
            <a:r>
              <a:rPr lang="en-US" altLang="zh-CN" sz="1800" dirty="0">
                <a:solidFill>
                  <a:schemeClr val="tx1">
                    <a:lumMod val="65000"/>
                    <a:lumOff val="35000"/>
                  </a:schemeClr>
                </a:solidFill>
              </a:rPr>
              <a:t>- “polish your mysterious mirror (</a:t>
            </a:r>
            <a:r>
              <a:rPr lang="en-US" altLang="zh-CN" sz="1800" i="1" dirty="0" err="1">
                <a:solidFill>
                  <a:schemeClr val="tx1">
                    <a:lumMod val="65000"/>
                    <a:lumOff val="35000"/>
                  </a:schemeClr>
                </a:solidFill>
              </a:rPr>
              <a:t>dichu</a:t>
            </a:r>
            <a:r>
              <a:rPr lang="en-US" altLang="zh-CN" sz="1800" i="1" dirty="0">
                <a:solidFill>
                  <a:schemeClr val="tx1">
                    <a:lumMod val="65000"/>
                    <a:lumOff val="35000"/>
                  </a:schemeClr>
                </a:solidFill>
              </a:rPr>
              <a:t> </a:t>
            </a:r>
            <a:r>
              <a:rPr lang="en-US" altLang="zh-CN" sz="1800" i="1" dirty="0" err="1">
                <a:solidFill>
                  <a:schemeClr val="tx1">
                    <a:lumMod val="65000"/>
                    <a:lumOff val="35000"/>
                  </a:schemeClr>
                </a:solidFill>
              </a:rPr>
              <a:t>xuanlan</a:t>
            </a:r>
            <a:r>
              <a:rPr lang="en-US" altLang="zh-CN" sz="1800" i="1" dirty="0">
                <a:solidFill>
                  <a:schemeClr val="tx1">
                    <a:lumMod val="65000"/>
                    <a:lumOff val="35000"/>
                  </a:schemeClr>
                </a:solidFill>
              </a:rPr>
              <a:t> </a:t>
            </a:r>
            <a:r>
              <a:rPr lang="zh-CN" altLang="en-US" sz="1800" dirty="0">
                <a:solidFill>
                  <a:schemeClr val="tx1">
                    <a:lumMod val="65000"/>
                    <a:lumOff val="35000"/>
                  </a:schemeClr>
                </a:solidFill>
              </a:rPr>
              <a:t>滌除玄覽</a:t>
            </a:r>
            <a:r>
              <a:rPr lang="en-US" altLang="zh-CN" sz="1800" dirty="0">
                <a:solidFill>
                  <a:schemeClr val="tx1">
                    <a:lumMod val="65000"/>
                    <a:lumOff val="35000"/>
                  </a:schemeClr>
                </a:solidFill>
              </a:rPr>
              <a:t>)” (</a:t>
            </a:r>
            <a:r>
              <a:rPr lang="en-US" altLang="zh-CN" sz="1800" i="1" dirty="0">
                <a:solidFill>
                  <a:schemeClr val="tx1">
                    <a:lumMod val="65000"/>
                    <a:lumOff val="35000"/>
                  </a:schemeClr>
                </a:solidFill>
              </a:rPr>
              <a:t>Laozi</a:t>
            </a:r>
            <a:r>
              <a:rPr lang="en-US" altLang="zh-CN" sz="1800" dirty="0">
                <a:solidFill>
                  <a:schemeClr val="tx1">
                    <a:lumMod val="65000"/>
                    <a:lumOff val="35000"/>
                  </a:schemeClr>
                </a:solidFill>
              </a:rPr>
              <a:t> 10)</a:t>
            </a:r>
          </a:p>
          <a:p>
            <a:pPr marL="357188" indent="0">
              <a:buNone/>
            </a:pPr>
            <a:r>
              <a:rPr lang="en-US" altLang="zh-CN" sz="1800" dirty="0">
                <a:solidFill>
                  <a:schemeClr val="tx1">
                    <a:lumMod val="65000"/>
                    <a:lumOff val="35000"/>
                  </a:schemeClr>
                </a:solidFill>
              </a:rPr>
              <a:t>- “do utmost to attain emptiness; hold firmly to stillness (</a:t>
            </a:r>
            <a:r>
              <a:rPr lang="en-US" altLang="zh-CN" sz="1800" i="1" dirty="0" err="1">
                <a:solidFill>
                  <a:schemeClr val="tx1">
                    <a:lumMod val="65000"/>
                    <a:lumOff val="35000"/>
                  </a:schemeClr>
                </a:solidFill>
              </a:rPr>
              <a:t>zhixu</a:t>
            </a:r>
            <a:r>
              <a:rPr lang="en-US" altLang="zh-CN" sz="1800" i="1" dirty="0">
                <a:solidFill>
                  <a:schemeClr val="tx1">
                    <a:lumMod val="65000"/>
                    <a:lumOff val="35000"/>
                  </a:schemeClr>
                </a:solidFill>
              </a:rPr>
              <a:t> </a:t>
            </a:r>
            <a:r>
              <a:rPr lang="en-US" altLang="zh-CN" sz="1800" i="1" dirty="0" err="1">
                <a:solidFill>
                  <a:schemeClr val="tx1">
                    <a:lumMod val="65000"/>
                    <a:lumOff val="35000"/>
                  </a:schemeClr>
                </a:solidFill>
              </a:rPr>
              <a:t>shoujing</a:t>
            </a:r>
            <a:r>
              <a:rPr lang="en-US" altLang="zh-CN" sz="1800" i="1" dirty="0">
                <a:solidFill>
                  <a:schemeClr val="tx1">
                    <a:lumMod val="65000"/>
                    <a:lumOff val="35000"/>
                  </a:schemeClr>
                </a:solidFill>
              </a:rPr>
              <a:t> </a:t>
            </a:r>
            <a:r>
              <a:rPr lang="zh-CN" altLang="en-US" sz="1800" dirty="0">
                <a:solidFill>
                  <a:schemeClr val="tx1">
                    <a:lumMod val="65000"/>
                    <a:lumOff val="35000"/>
                  </a:schemeClr>
                </a:solidFill>
              </a:rPr>
              <a:t>致虛守靜</a:t>
            </a:r>
            <a:r>
              <a:rPr lang="en-US" altLang="zh-CN" sz="1800" dirty="0">
                <a:solidFill>
                  <a:schemeClr val="tx1">
                    <a:lumMod val="65000"/>
                    <a:lumOff val="35000"/>
                  </a:schemeClr>
                </a:solidFill>
              </a:rPr>
              <a:t>)” (</a:t>
            </a:r>
            <a:r>
              <a:rPr lang="en-US" altLang="zh-CN" sz="1800" i="1" dirty="0">
                <a:solidFill>
                  <a:schemeClr val="tx1">
                    <a:lumMod val="65000"/>
                    <a:lumOff val="35000"/>
                  </a:schemeClr>
                </a:solidFill>
              </a:rPr>
              <a:t>Laozi</a:t>
            </a:r>
            <a:r>
              <a:rPr lang="en-US" altLang="zh-CN" sz="1800" dirty="0">
                <a:solidFill>
                  <a:schemeClr val="tx1">
                    <a:lumMod val="65000"/>
                    <a:lumOff val="35000"/>
                  </a:schemeClr>
                </a:solidFill>
              </a:rPr>
              <a:t> 16)</a:t>
            </a:r>
          </a:p>
          <a:p>
            <a:pPr lvl="0">
              <a:buClr>
                <a:srgbClr val="B71E42"/>
              </a:buClr>
            </a:pPr>
            <a:r>
              <a:rPr lang="en-US" altLang="zh-CN" sz="2300" dirty="0">
                <a:solidFill>
                  <a:prstClr val="black"/>
                </a:solidFill>
              </a:rPr>
              <a:t>Main method: </a:t>
            </a:r>
            <a:r>
              <a:rPr lang="en-US" altLang="zh-CN" sz="2100" dirty="0">
                <a:solidFill>
                  <a:schemeClr val="tx1">
                    <a:lumMod val="65000"/>
                    <a:lumOff val="35000"/>
                  </a:schemeClr>
                </a:solidFill>
              </a:rPr>
              <a:t>sitting meditation “</a:t>
            </a:r>
            <a:r>
              <a:rPr lang="en-GB" altLang="zh-CN" sz="2100" dirty="0">
                <a:solidFill>
                  <a:schemeClr val="tx1">
                    <a:lumMod val="65000"/>
                    <a:lumOff val="35000"/>
                  </a:schemeClr>
                </a:solidFill>
              </a:rPr>
              <a:t>fasting the </a:t>
            </a:r>
            <a:r>
              <a:rPr lang="en-GB" altLang="zh-CN" sz="2100" dirty="0" err="1">
                <a:solidFill>
                  <a:schemeClr val="tx1">
                    <a:lumMod val="65000"/>
                    <a:lumOff val="35000"/>
                  </a:schemeClr>
                </a:solidFill>
              </a:rPr>
              <a:t>heartmind</a:t>
            </a:r>
            <a:r>
              <a:rPr lang="en-GB" altLang="zh-CN" sz="2100" dirty="0">
                <a:solidFill>
                  <a:schemeClr val="tx1">
                    <a:lumMod val="65000"/>
                    <a:lumOff val="35000"/>
                  </a:schemeClr>
                </a:solidFill>
              </a:rPr>
              <a:t> (</a:t>
            </a:r>
            <a:r>
              <a:rPr lang="en-GB" altLang="zh-CN" sz="2100" i="1" dirty="0" err="1">
                <a:solidFill>
                  <a:schemeClr val="tx1">
                    <a:lumMod val="65000"/>
                    <a:lumOff val="35000"/>
                  </a:schemeClr>
                </a:solidFill>
              </a:rPr>
              <a:t>xinzhai</a:t>
            </a:r>
            <a:r>
              <a:rPr lang="en-GB" altLang="zh-CN" sz="2100" dirty="0">
                <a:solidFill>
                  <a:schemeClr val="tx1">
                    <a:lumMod val="65000"/>
                    <a:lumOff val="35000"/>
                  </a:schemeClr>
                </a:solidFill>
              </a:rPr>
              <a:t> </a:t>
            </a:r>
            <a:r>
              <a:rPr lang="zh-CN" altLang="en-US" sz="2100" dirty="0">
                <a:solidFill>
                  <a:schemeClr val="tx1">
                    <a:lumMod val="65000"/>
                    <a:lumOff val="35000"/>
                  </a:schemeClr>
                </a:solidFill>
              </a:rPr>
              <a:t>心齋</a:t>
            </a:r>
            <a:r>
              <a:rPr lang="en-US" altLang="zh-CN" sz="2100" dirty="0">
                <a:solidFill>
                  <a:schemeClr val="tx1">
                    <a:lumMod val="65000"/>
                    <a:lumOff val="35000"/>
                  </a:schemeClr>
                </a:solidFill>
              </a:rPr>
              <a:t>)” (</a:t>
            </a:r>
            <a:r>
              <a:rPr lang="en-US" altLang="zh-CN" sz="2100" i="1" dirty="0">
                <a:solidFill>
                  <a:schemeClr val="tx1">
                    <a:lumMod val="65000"/>
                    <a:lumOff val="35000"/>
                  </a:schemeClr>
                </a:solidFill>
              </a:rPr>
              <a:t>Zhuangzi renjianshi</a:t>
            </a:r>
            <a:r>
              <a:rPr lang="en-US" altLang="zh-CN" sz="2100" dirty="0">
                <a:solidFill>
                  <a:schemeClr val="tx1">
                    <a:lumMod val="65000"/>
                    <a:lumOff val="35000"/>
                  </a:schemeClr>
                </a:solidFill>
              </a:rPr>
              <a:t>:2)</a:t>
            </a:r>
          </a:p>
          <a:p>
            <a:pPr marL="1520825" lvl="0" indent="0">
              <a:buClr>
                <a:srgbClr val="B71E42"/>
              </a:buClr>
              <a:buNone/>
            </a:pPr>
            <a:r>
              <a:rPr lang="en-US" altLang="zh-CN" sz="2100" dirty="0">
                <a:solidFill>
                  <a:schemeClr val="tx1">
                    <a:lumMod val="65000"/>
                    <a:lumOff val="35000"/>
                  </a:schemeClr>
                </a:solidFill>
              </a:rPr>
              <a:t>cultivating the mind (after Neo-Daoism)</a:t>
            </a:r>
            <a:endParaRPr lang="en-US" altLang="zh-CN" sz="1400" dirty="0"/>
          </a:p>
          <a:p>
            <a:r>
              <a:rPr lang="en-US" altLang="zh-CN" sz="2400" dirty="0"/>
              <a:t>Shifting from “Heaven, Earth and Human” to “All beings have the nature of the </a:t>
            </a:r>
            <a:r>
              <a:rPr lang="en-US" altLang="zh-CN" sz="2400" i="1" dirty="0"/>
              <a:t>Dao</a:t>
            </a:r>
            <a:r>
              <a:rPr lang="en-US" altLang="zh-CN" sz="2400" dirty="0"/>
              <a:t>.” (Hong, 2005)</a:t>
            </a:r>
          </a:p>
          <a:p>
            <a:r>
              <a:rPr lang="en-US" altLang="zh-CN" sz="2400" dirty="0"/>
              <a:t>“Pure, void, natural (</a:t>
            </a:r>
            <a:r>
              <a:rPr lang="en-US" altLang="zh-CN" sz="2400" i="1" dirty="0" err="1"/>
              <a:t>qingxu</a:t>
            </a:r>
            <a:r>
              <a:rPr lang="en-US" altLang="zh-CN" sz="2400" i="1" dirty="0"/>
              <a:t> </a:t>
            </a:r>
            <a:r>
              <a:rPr lang="en-US" altLang="zh-CN" sz="2400" i="1" dirty="0" err="1"/>
              <a:t>ziran</a:t>
            </a:r>
            <a:r>
              <a:rPr lang="en-US" altLang="zh-CN" sz="2400" i="1" dirty="0"/>
              <a:t> </a:t>
            </a:r>
            <a:r>
              <a:rPr lang="zh-CN" altLang="en-US" sz="2400" dirty="0"/>
              <a:t>清虚自然</a:t>
            </a:r>
            <a:r>
              <a:rPr lang="en-US" altLang="zh-CN" sz="2400" dirty="0"/>
              <a:t>)” notion during medieval time – return to the pureness of the original consciousness</a:t>
            </a:r>
          </a:p>
        </p:txBody>
      </p:sp>
    </p:spTree>
    <p:extLst>
      <p:ext uri="{BB962C8B-B14F-4D97-AF65-F5344CB8AC3E}">
        <p14:creationId xmlns:p14="http://schemas.microsoft.com/office/powerpoint/2010/main" val="2905849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7510049-65AB-4576-8EB9-54859B0FDDA9}"/>
              </a:ext>
            </a:extLst>
          </p:cNvPr>
          <p:cNvSpPr>
            <a:spLocks noGrp="1"/>
          </p:cNvSpPr>
          <p:nvPr>
            <p:ph type="title"/>
          </p:nvPr>
        </p:nvSpPr>
        <p:spPr/>
        <p:txBody>
          <a:bodyPr/>
          <a:lstStyle/>
          <a:p>
            <a:r>
              <a:rPr lang="en-US" altLang="zh-CN" cap="none" dirty="0"/>
              <a:t>Relationship between the Two Theories</a:t>
            </a:r>
            <a:endParaRPr lang="zh-CN" altLang="en-US" cap="none" dirty="0"/>
          </a:p>
        </p:txBody>
      </p:sp>
      <p:sp>
        <p:nvSpPr>
          <p:cNvPr id="3" name="内容占位符 2">
            <a:extLst>
              <a:ext uri="{FF2B5EF4-FFF2-40B4-BE49-F238E27FC236}">
                <a16:creationId xmlns:a16="http://schemas.microsoft.com/office/drawing/2014/main" id="{9C3D1EB2-6DDC-45EC-BA7B-004ACC3BF5A1}"/>
              </a:ext>
            </a:extLst>
          </p:cNvPr>
          <p:cNvSpPr>
            <a:spLocks noGrp="1"/>
          </p:cNvSpPr>
          <p:nvPr>
            <p:ph idx="1"/>
          </p:nvPr>
        </p:nvSpPr>
        <p:spPr>
          <a:xfrm>
            <a:off x="1326888" y="2015732"/>
            <a:ext cx="9970108" cy="3450613"/>
          </a:xfrm>
        </p:spPr>
        <p:txBody>
          <a:bodyPr/>
          <a:lstStyle/>
          <a:p>
            <a:r>
              <a:rPr lang="en-US" altLang="zh-CN" dirty="0"/>
              <a:t>The form of systematic Daoist </a:t>
            </a:r>
            <a:r>
              <a:rPr lang="en-US" altLang="zh-CN" i="1" dirty="0" err="1"/>
              <a:t>xinxing</a:t>
            </a:r>
            <a:r>
              <a:rPr lang="en-US" altLang="zh-CN" dirty="0"/>
              <a:t> theory has the formation of </a:t>
            </a:r>
            <a:r>
              <a:rPr lang="en-US" altLang="zh-CN" i="1" dirty="0" err="1"/>
              <a:t>Daoxing</a:t>
            </a:r>
            <a:r>
              <a:rPr lang="en-US" altLang="zh-CN" i="1" dirty="0"/>
              <a:t> </a:t>
            </a:r>
            <a:r>
              <a:rPr lang="en-US" altLang="zh-CN" i="1" dirty="0" err="1"/>
              <a:t>lun</a:t>
            </a:r>
            <a:r>
              <a:rPr lang="en-US" altLang="zh-CN" i="1" dirty="0"/>
              <a:t> </a:t>
            </a:r>
            <a:r>
              <a:rPr lang="en-US" altLang="zh-CN" dirty="0"/>
              <a:t>and </a:t>
            </a:r>
            <a:r>
              <a:rPr lang="en-US" altLang="zh-CN" i="1" dirty="0" err="1"/>
              <a:t>Daoti</a:t>
            </a:r>
            <a:r>
              <a:rPr lang="en-US" altLang="zh-CN" i="1" dirty="0"/>
              <a:t> </a:t>
            </a:r>
            <a:r>
              <a:rPr lang="en-US" altLang="zh-CN" i="1" dirty="0" err="1"/>
              <a:t>lun</a:t>
            </a:r>
            <a:r>
              <a:rPr lang="en-US" altLang="zh-CN" i="1" dirty="0"/>
              <a:t> </a:t>
            </a:r>
            <a:r>
              <a:rPr lang="en-US" altLang="zh-CN" dirty="0"/>
              <a:t>as its key symbols. </a:t>
            </a:r>
          </a:p>
          <a:p>
            <a:r>
              <a:rPr lang="en-US" altLang="zh-CN" dirty="0"/>
              <a:t>The common characteristic of the two theories</a:t>
            </a:r>
            <a:r>
              <a:rPr lang="en-US" altLang="zh-CN" u="sng" dirty="0"/>
              <a:t>: both have applied Buddhist </a:t>
            </a:r>
            <a:r>
              <a:rPr lang="en-US" altLang="zh-CN" i="1" u="sng" dirty="0" err="1"/>
              <a:t>Madmyamaka</a:t>
            </a:r>
            <a:r>
              <a:rPr lang="en-US" altLang="zh-CN" i="1" u="sng" dirty="0"/>
              <a:t> (Middle View)</a:t>
            </a:r>
            <a:r>
              <a:rPr lang="en-US" altLang="zh-CN" u="sng" dirty="0"/>
              <a:t> thought</a:t>
            </a:r>
            <a:r>
              <a:rPr lang="en-US" altLang="zh-CN" dirty="0"/>
              <a:t>.</a:t>
            </a:r>
          </a:p>
        </p:txBody>
      </p:sp>
      <p:graphicFrame>
        <p:nvGraphicFramePr>
          <p:cNvPr id="6" name="表格 5">
            <a:extLst>
              <a:ext uri="{FF2B5EF4-FFF2-40B4-BE49-F238E27FC236}">
                <a16:creationId xmlns:a16="http://schemas.microsoft.com/office/drawing/2014/main" id="{12AB6BA0-99CE-4C44-BF29-77EAA384A1BC}"/>
              </a:ext>
            </a:extLst>
          </p:cNvPr>
          <p:cNvGraphicFramePr>
            <a:graphicFrameLocks noGrp="1"/>
          </p:cNvGraphicFramePr>
          <p:nvPr>
            <p:extLst>
              <p:ext uri="{D42A27DB-BD31-4B8C-83A1-F6EECF244321}">
                <p14:modId xmlns:p14="http://schemas.microsoft.com/office/powerpoint/2010/main" val="4041524950"/>
              </p:ext>
            </p:extLst>
          </p:nvPr>
        </p:nvGraphicFramePr>
        <p:xfrm>
          <a:off x="1829996" y="4038283"/>
          <a:ext cx="9782885" cy="1590040"/>
        </p:xfrm>
        <a:graphic>
          <a:graphicData uri="http://schemas.openxmlformats.org/drawingml/2006/table">
            <a:tbl>
              <a:tblPr firstRow="1" bandRow="1">
                <a:tableStyleId>{2D5ABB26-0587-4C30-8999-92F81FD0307C}</a:tableStyleId>
              </a:tblPr>
              <a:tblGrid>
                <a:gridCol w="2593150">
                  <a:extLst>
                    <a:ext uri="{9D8B030D-6E8A-4147-A177-3AD203B41FA5}">
                      <a16:colId xmlns:a16="http://schemas.microsoft.com/office/drawing/2014/main" val="3469702806"/>
                    </a:ext>
                  </a:extLst>
                </a:gridCol>
                <a:gridCol w="3312133">
                  <a:extLst>
                    <a:ext uri="{9D8B030D-6E8A-4147-A177-3AD203B41FA5}">
                      <a16:colId xmlns:a16="http://schemas.microsoft.com/office/drawing/2014/main" val="2657851344"/>
                    </a:ext>
                  </a:extLst>
                </a:gridCol>
                <a:gridCol w="3877602">
                  <a:extLst>
                    <a:ext uri="{9D8B030D-6E8A-4147-A177-3AD203B41FA5}">
                      <a16:colId xmlns:a16="http://schemas.microsoft.com/office/drawing/2014/main" val="973671755"/>
                    </a:ext>
                  </a:extLst>
                </a:gridCol>
              </a:tblGrid>
              <a:tr h="370840">
                <a:tc>
                  <a:txBody>
                    <a:bodyPr/>
                    <a:lstStyle/>
                    <a:p>
                      <a:r>
                        <a:rPr lang="en-US" altLang="zh-CN" dirty="0"/>
                        <a:t>Buddhist </a:t>
                      </a:r>
                      <a:r>
                        <a:rPr lang="en-US" altLang="zh-CN" i="1" dirty="0" err="1"/>
                        <a:t>xinxing</a:t>
                      </a:r>
                      <a:endParaRPr lang="en-US" altLang="zh-CN" i="1" dirty="0"/>
                    </a:p>
                    <a:p>
                      <a:endParaRPr lang="en-US" altLang="zh-CN" i="1" dirty="0"/>
                    </a:p>
                  </a:txBody>
                  <a:tcPr>
                    <a:lnL>
                      <a:noFill/>
                    </a:lnL>
                    <a:lnR>
                      <a:noFill/>
                    </a:lnR>
                    <a:lnT>
                      <a:noFill/>
                    </a:lnT>
                    <a:lnB>
                      <a:noFill/>
                    </a:lnB>
                    <a:lnTlToBr w="12700" cmpd="sng">
                      <a:noFill/>
                      <a:prstDash val="solid"/>
                    </a:lnTlToBr>
                    <a:lnBlToTr w="12700" cmpd="sng">
                      <a:noFill/>
                      <a:prstDash val="solid"/>
                    </a:lnBlToTr>
                  </a:tcPr>
                </a:tc>
                <a:tc>
                  <a:txBody>
                    <a:bodyPr/>
                    <a:lstStyle/>
                    <a:p>
                      <a:pPr algn="ctr"/>
                      <a:r>
                        <a:rPr lang="en-GB" altLang="zh-CN" b="0" i="1" dirty="0" err="1"/>
                        <a:t>Madmyamaka</a:t>
                      </a:r>
                      <a:r>
                        <a:rPr lang="en-GB" altLang="zh-CN" b="0" i="0" dirty="0"/>
                        <a:t> philosophy</a:t>
                      </a:r>
                      <a:endParaRPr lang="zh-CN" altLang="en-US" b="0" i="1" dirty="0"/>
                    </a:p>
                  </a:txBody>
                  <a:tcPr>
                    <a:lnL>
                      <a:noFill/>
                    </a:lnL>
                    <a:lnR>
                      <a:noFill/>
                    </a:lnR>
                    <a:lnT>
                      <a:noFill/>
                    </a:lnT>
                    <a:lnB>
                      <a:noFill/>
                    </a:lnB>
                    <a:lnTlToBr w="12700" cmpd="sng">
                      <a:noFill/>
                      <a:prstDash val="solid"/>
                    </a:lnTlToBr>
                    <a:lnBlToTr w="12700" cmpd="sng">
                      <a:noFill/>
                      <a:prstDash val="solid"/>
                    </a:lnBlToTr>
                  </a:tcPr>
                </a:tc>
                <a:tc>
                  <a:txBody>
                    <a:bodyPr/>
                    <a:lstStyle/>
                    <a:p>
                      <a:r>
                        <a:rPr lang="en-US" altLang="zh-CN" dirty="0"/>
                        <a:t>Daoist </a:t>
                      </a:r>
                      <a:r>
                        <a:rPr lang="en-US" altLang="zh-CN" i="1" dirty="0" err="1"/>
                        <a:t>daoxing</a:t>
                      </a:r>
                      <a:endParaRPr lang="zh-CN" altLang="en-US" i="1" dirty="0"/>
                    </a:p>
                  </a:txBody>
                  <a:tcPr>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1517473344"/>
                  </a:ext>
                </a:extLst>
              </a:tr>
              <a:tr h="370840">
                <a:tc>
                  <a:txBody>
                    <a:bodyPr/>
                    <a:lstStyle/>
                    <a:p>
                      <a:pPr marL="285750" indent="-285750">
                        <a:buFont typeface="Arial" panose="020B0604020202020204" pitchFamily="34" charset="0"/>
                        <a:buChar char="•"/>
                      </a:pPr>
                      <a:r>
                        <a:rPr lang="en-US" altLang="zh-CN" sz="1600" dirty="0">
                          <a:latin typeface="+mj-ea"/>
                          <a:ea typeface="+mj-ea"/>
                        </a:rPr>
                        <a:t>Buddha nature</a:t>
                      </a:r>
                    </a:p>
                    <a:p>
                      <a:pPr marL="285750" indent="-285750">
                        <a:buFont typeface="Arial" panose="020B0604020202020204" pitchFamily="34" charset="0"/>
                        <a:buChar char="•"/>
                      </a:pPr>
                      <a:r>
                        <a:rPr lang="en-US" altLang="zh-CN" sz="1600" dirty="0">
                          <a:latin typeface="+mj-ea"/>
                          <a:ea typeface="+mj-ea"/>
                        </a:rPr>
                        <a:t>Forms and </a:t>
                      </a:r>
                      <a:r>
                        <a:rPr lang="en-US" altLang="zh-CN" sz="1600" i="1" dirty="0">
                          <a:latin typeface="+mj-ea"/>
                          <a:ea typeface="+mj-ea"/>
                        </a:rPr>
                        <a:t>dharma</a:t>
                      </a:r>
                      <a:endParaRPr lang="zh-CN" altLang="en-US" sz="1600" i="1" dirty="0">
                        <a:latin typeface="+mj-ea"/>
                        <a:ea typeface="+mj-ea"/>
                      </a:endParaRPr>
                    </a:p>
                  </a:txBody>
                  <a:tcPr>
                    <a:lnL>
                      <a:noFill/>
                    </a:lnL>
                    <a:lnR>
                      <a:noFill/>
                    </a:lnR>
                    <a:lnT>
                      <a:noFill/>
                    </a:lnT>
                    <a:lnB>
                      <a:noFill/>
                    </a:lnB>
                    <a:lnTlToBr w="12700" cmpd="sng">
                      <a:noFill/>
                      <a:prstDash val="solid"/>
                    </a:lnTlToBr>
                    <a:lnBlToTr w="12700" cmpd="sng">
                      <a:noFill/>
                      <a:prstDash val="solid"/>
                    </a:lnBlToTr>
                  </a:tcPr>
                </a:tc>
                <a:tc rowSpan="2">
                  <a:txBody>
                    <a:bodyPr/>
                    <a:lstStyle/>
                    <a:p>
                      <a:pPr algn="ctr"/>
                      <a:r>
                        <a:rPr lang="en-US" altLang="zh-CN" sz="1600" dirty="0">
                          <a:latin typeface="+mj-ea"/>
                          <a:ea typeface="+mj-ea"/>
                        </a:rPr>
                        <a:t>The duality between ultimate emptiness and material world</a:t>
                      </a:r>
                      <a:endParaRPr lang="zh-CN" altLang="en-US" sz="1600" dirty="0">
                        <a:latin typeface="+mj-ea"/>
                        <a:ea typeface="+mj-ea"/>
                      </a:endParaRPr>
                    </a:p>
                  </a:txBody>
                  <a:tcPr>
                    <a:lnL>
                      <a:noFill/>
                    </a:lnL>
                    <a:lnR>
                      <a:noFill/>
                    </a:lnR>
                    <a:lnT>
                      <a:noFill/>
                    </a:lnT>
                    <a:lnB>
                      <a:noFill/>
                    </a:lnB>
                    <a:lnTlToBr w="12700" cmpd="sng">
                      <a:noFill/>
                      <a:prstDash val="solid"/>
                    </a:lnTlToBr>
                    <a:lnBlToTr w="12700" cmpd="sng">
                      <a:noFill/>
                      <a:prstDash val="solid"/>
                    </a:lnBlToTr>
                  </a:tcPr>
                </a:tc>
                <a:tc>
                  <a:txBody>
                    <a:bodyPr/>
                    <a:lstStyle/>
                    <a:p>
                      <a:pPr marL="285750" indent="-285750">
                        <a:buFont typeface="Arial" panose="020B0604020202020204" pitchFamily="34" charset="0"/>
                        <a:buChar char="•"/>
                      </a:pPr>
                      <a:r>
                        <a:rPr lang="en-US" altLang="zh-CN" sz="1600" dirty="0">
                          <a:latin typeface="+mj-ea"/>
                          <a:ea typeface="+mj-ea"/>
                        </a:rPr>
                        <a:t>Early Daoist cosmology</a:t>
                      </a:r>
                      <a:r>
                        <a:rPr lang="zh-CN" altLang="en-US" sz="1600" dirty="0">
                          <a:latin typeface="+mj-ea"/>
                          <a:ea typeface="+mj-ea"/>
                        </a:rPr>
                        <a:t> </a:t>
                      </a:r>
                      <a:r>
                        <a:rPr lang="en-US" altLang="zh-CN" sz="1600" dirty="0">
                          <a:latin typeface="+mj-ea"/>
                          <a:ea typeface="+mj-ea"/>
                        </a:rPr>
                        <a:t>(cf. 400 BC)</a:t>
                      </a:r>
                    </a:p>
                    <a:p>
                      <a:pPr marL="285750" indent="-285750">
                        <a:buFont typeface="Arial" panose="020B0604020202020204" pitchFamily="34" charset="0"/>
                        <a:buChar char="•"/>
                      </a:pPr>
                      <a:r>
                        <a:rPr lang="en-US" altLang="zh-CN" sz="1600" i="1" dirty="0" err="1">
                          <a:latin typeface="+mj-ea"/>
                          <a:ea typeface="+mj-ea"/>
                        </a:rPr>
                        <a:t>Yuanqi</a:t>
                      </a:r>
                      <a:r>
                        <a:rPr lang="en-US" altLang="zh-CN" sz="1600" dirty="0">
                          <a:latin typeface="+mj-ea"/>
                          <a:ea typeface="+mj-ea"/>
                        </a:rPr>
                        <a:t> </a:t>
                      </a:r>
                      <a:r>
                        <a:rPr lang="zh-CN" altLang="en-US" sz="1600" dirty="0">
                          <a:latin typeface="+mj-ea"/>
                          <a:ea typeface="+mj-ea"/>
                        </a:rPr>
                        <a:t>元氣 </a:t>
                      </a:r>
                      <a:r>
                        <a:rPr lang="en-US" altLang="zh-CN" sz="1600" dirty="0">
                          <a:latin typeface="+mj-ea"/>
                          <a:ea typeface="+mj-ea"/>
                        </a:rPr>
                        <a:t>and its non-existence</a:t>
                      </a:r>
                    </a:p>
                  </a:txBody>
                  <a:tcPr>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3180713254"/>
                  </a:ext>
                </a:extLst>
              </a:tr>
              <a:tr h="370840">
                <a:tc>
                  <a:txBody>
                    <a:bodyPr/>
                    <a:lstStyle/>
                    <a:p>
                      <a:endParaRPr lang="zh-CN" altLang="en-US" dirty="0"/>
                    </a:p>
                  </a:txBody>
                  <a:tcPr>
                    <a:lnL>
                      <a:noFill/>
                    </a:lnL>
                    <a:lnR>
                      <a:noFill/>
                    </a:lnR>
                    <a:lnT>
                      <a:noFill/>
                    </a:lnT>
                    <a:lnB>
                      <a:noFill/>
                    </a:lnB>
                    <a:lnTlToBr w="12700" cmpd="sng">
                      <a:noFill/>
                      <a:prstDash val="solid"/>
                    </a:lnTlToBr>
                    <a:lnBlToTr w="12700" cmpd="sng">
                      <a:noFill/>
                      <a:prstDash val="solid"/>
                    </a:lnBlToTr>
                  </a:tcPr>
                </a:tc>
                <a:tc vMerge="1">
                  <a:txBody>
                    <a:bodyPr/>
                    <a:lstStyle/>
                    <a:p>
                      <a:endParaRPr lang="zh-CN" altLang="en-US" dirty="0"/>
                    </a:p>
                  </a:txBody>
                  <a:tcPr>
                    <a:lnL>
                      <a:noFill/>
                    </a:lnL>
                    <a:lnR>
                      <a:noFill/>
                    </a:lnR>
                    <a:lnT>
                      <a:noFill/>
                    </a:lnT>
                    <a:lnB>
                      <a:noFill/>
                    </a:lnB>
                    <a:lnTlToBr w="12700" cmpd="sng">
                      <a:noFill/>
                      <a:prstDash val="solid"/>
                    </a:lnTlToBr>
                    <a:lnBlToTr w="12700" cmpd="sng">
                      <a:noFill/>
                      <a:prstDash val="solid"/>
                    </a:lnBlToTr>
                  </a:tcPr>
                </a:tc>
                <a:tc>
                  <a:txBody>
                    <a:bodyPr/>
                    <a:lstStyle/>
                    <a:p>
                      <a:endParaRPr lang="zh-CN" altLang="en-US" dirty="0"/>
                    </a:p>
                  </a:txBody>
                  <a:tcPr>
                    <a:lnL>
                      <a:noFill/>
                    </a:lnL>
                    <a:lnR>
                      <a:noFill/>
                    </a:lnR>
                    <a:lnT>
                      <a:noFill/>
                    </a:lnT>
                    <a:lnB>
                      <a:noFill/>
                    </a:lnB>
                    <a:lnTlToBr w="12700" cmpd="sng">
                      <a:noFill/>
                      <a:prstDash val="solid"/>
                    </a:lnTlToBr>
                    <a:lnBlToTr w="12700" cmpd="sng">
                      <a:noFill/>
                      <a:prstDash val="solid"/>
                    </a:lnBlToTr>
                  </a:tcPr>
                </a:tc>
                <a:extLst>
                  <a:ext uri="{0D108BD9-81ED-4DB2-BD59-A6C34878D82A}">
                    <a16:rowId xmlns:a16="http://schemas.microsoft.com/office/drawing/2014/main" val="4159623296"/>
                  </a:ext>
                </a:extLst>
              </a:tr>
            </a:tbl>
          </a:graphicData>
        </a:graphic>
      </p:graphicFrame>
      <p:cxnSp>
        <p:nvCxnSpPr>
          <p:cNvPr id="8" name="直接箭头连接符 7">
            <a:extLst>
              <a:ext uri="{FF2B5EF4-FFF2-40B4-BE49-F238E27FC236}">
                <a16:creationId xmlns:a16="http://schemas.microsoft.com/office/drawing/2014/main" id="{559D49B7-691A-4428-AEDF-AFECA1F20B74}"/>
              </a:ext>
            </a:extLst>
          </p:cNvPr>
          <p:cNvCxnSpPr>
            <a:cxnSpLocks/>
          </p:cNvCxnSpPr>
          <p:nvPr/>
        </p:nvCxnSpPr>
        <p:spPr>
          <a:xfrm flipH="1" flipV="1">
            <a:off x="3665914" y="4829695"/>
            <a:ext cx="1113904" cy="3608"/>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1" name="直接箭头连接符 10">
            <a:extLst>
              <a:ext uri="{FF2B5EF4-FFF2-40B4-BE49-F238E27FC236}">
                <a16:creationId xmlns:a16="http://schemas.microsoft.com/office/drawing/2014/main" id="{21F381FC-9CAC-4AED-BE4E-3A1080A79110}"/>
              </a:ext>
            </a:extLst>
          </p:cNvPr>
          <p:cNvCxnSpPr/>
          <p:nvPr/>
        </p:nvCxnSpPr>
        <p:spPr>
          <a:xfrm>
            <a:off x="7390015" y="4833303"/>
            <a:ext cx="399010"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8452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par>
                                <p:cTn id="18" presetID="10" presetClass="entr" presetSubtype="0" fill="hold"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par>
                                <p:cTn id="21" presetID="10" presetClass="entr" presetSubtype="0" fill="hold" nodeType="with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230269C-CE5A-4D55-9223-96F0ED14866B}"/>
              </a:ext>
            </a:extLst>
          </p:cNvPr>
          <p:cNvSpPr>
            <a:spLocks noGrp="1"/>
          </p:cNvSpPr>
          <p:nvPr>
            <p:ph type="title"/>
          </p:nvPr>
        </p:nvSpPr>
        <p:spPr/>
        <p:txBody>
          <a:bodyPr>
            <a:normAutofit/>
          </a:bodyPr>
          <a:lstStyle/>
          <a:p>
            <a:r>
              <a:rPr lang="en-US" altLang="zh-CN" sz="3600" cap="none" dirty="0"/>
              <a:t>How Buddhist </a:t>
            </a:r>
            <a:r>
              <a:rPr lang="en-US" altLang="zh-CN" sz="3600" i="1" cap="none" dirty="0" err="1"/>
              <a:t>xinxing</a:t>
            </a:r>
            <a:r>
              <a:rPr lang="en-US" altLang="zh-CN" sz="3600" cap="none" dirty="0"/>
              <a:t> have influenced </a:t>
            </a:r>
            <a:r>
              <a:rPr lang="en-US" altLang="zh-CN" sz="3600" i="1" cap="none" dirty="0" err="1"/>
              <a:t>daoti</a:t>
            </a:r>
            <a:r>
              <a:rPr lang="en-US" altLang="zh-CN" sz="3600" cap="none" dirty="0"/>
              <a:t>?</a:t>
            </a:r>
            <a:endParaRPr lang="zh-CN" altLang="en-US" sz="3600" cap="none" dirty="0"/>
          </a:p>
        </p:txBody>
      </p:sp>
      <p:sp>
        <p:nvSpPr>
          <p:cNvPr id="3" name="内容占位符 2">
            <a:extLst>
              <a:ext uri="{FF2B5EF4-FFF2-40B4-BE49-F238E27FC236}">
                <a16:creationId xmlns:a16="http://schemas.microsoft.com/office/drawing/2014/main" id="{CE55EBC5-9AD4-4526-A92F-D735E63FFFB2}"/>
              </a:ext>
            </a:extLst>
          </p:cNvPr>
          <p:cNvSpPr>
            <a:spLocks noGrp="1"/>
          </p:cNvSpPr>
          <p:nvPr>
            <p:ph idx="1"/>
          </p:nvPr>
        </p:nvSpPr>
        <p:spPr>
          <a:xfrm>
            <a:off x="1451579" y="1853754"/>
            <a:ext cx="9267220" cy="1644209"/>
          </a:xfrm>
        </p:spPr>
        <p:txBody>
          <a:bodyPr>
            <a:normAutofit fontScale="47500" lnSpcReduction="20000"/>
          </a:bodyPr>
          <a:lstStyle/>
          <a:p>
            <a:pPr marL="457200" indent="-457200">
              <a:buFont typeface="+mj-lt"/>
              <a:buAutoNum type="arabicPeriod"/>
            </a:pPr>
            <a:r>
              <a:rPr lang="en-US" altLang="zh-CN" sz="3300" dirty="0"/>
              <a:t>Middle Way – </a:t>
            </a:r>
            <a:r>
              <a:rPr lang="en-US" altLang="zh-CN" sz="3300" i="1" dirty="0"/>
              <a:t>Dao</a:t>
            </a:r>
            <a:r>
              <a:rPr lang="en-US" altLang="zh-CN" sz="3300" dirty="0"/>
              <a:t>’s substance</a:t>
            </a:r>
          </a:p>
          <a:p>
            <a:pPr marL="266700" indent="0">
              <a:buNone/>
            </a:pPr>
            <a:r>
              <a:rPr lang="en-US" altLang="zh-CN" sz="3400" dirty="0"/>
              <a:t>The </a:t>
            </a:r>
            <a:r>
              <a:rPr lang="en-US" altLang="zh-CN" sz="3400" i="1" dirty="0"/>
              <a:t>Dao</a:t>
            </a:r>
            <a:r>
              <a:rPr lang="en-US" altLang="zh-CN" sz="3400" dirty="0"/>
              <a:t> is vague, there is no prescriptive existence. The transcendence and infinity of the </a:t>
            </a:r>
            <a:r>
              <a:rPr lang="en-US" altLang="zh-CN" sz="3400" i="1" dirty="0"/>
              <a:t>Dao</a:t>
            </a:r>
            <a:r>
              <a:rPr lang="en-US" altLang="zh-CN" sz="3400" dirty="0"/>
              <a:t> determine that it is different from everything that is tangible and has a specific time and space position.</a:t>
            </a:r>
          </a:p>
          <a:p>
            <a:pPr marL="266700" indent="0">
              <a:buNone/>
            </a:pPr>
            <a:r>
              <a:rPr lang="en-US" altLang="zh-CN" sz="3400" dirty="0"/>
              <a:t>From the famous Daoist text </a:t>
            </a:r>
            <a:r>
              <a:rPr lang="en-US" altLang="zh-CN" sz="3400" i="1" dirty="0" err="1"/>
              <a:t>Taixuan</a:t>
            </a:r>
            <a:r>
              <a:rPr lang="en-US" altLang="zh-CN" sz="3400" i="1" dirty="0"/>
              <a:t> </a:t>
            </a:r>
            <a:r>
              <a:rPr lang="en-US" altLang="zh-CN" sz="3400" i="1" dirty="0" err="1"/>
              <a:t>zhenyi</a:t>
            </a:r>
            <a:r>
              <a:rPr lang="en-US" altLang="zh-CN" sz="3400" i="1" dirty="0"/>
              <a:t> Benji </a:t>
            </a:r>
            <a:r>
              <a:rPr lang="en-US" altLang="zh-CN" sz="3400" i="1" dirty="0" err="1"/>
              <a:t>miaojing</a:t>
            </a:r>
            <a:r>
              <a:rPr lang="en-US" altLang="zh-CN" sz="3400" i="1" dirty="0"/>
              <a:t> </a:t>
            </a:r>
            <a:r>
              <a:rPr lang="zh-CN" altLang="en-US" sz="2900" dirty="0"/>
              <a:t>太玄真一本際妙經</a:t>
            </a:r>
            <a:r>
              <a:rPr lang="en-US" altLang="zh-CN" sz="2900" dirty="0"/>
              <a:t> (Dunhuang P.3280; c. 4</a:t>
            </a:r>
            <a:r>
              <a:rPr lang="en-US" altLang="zh-CN" sz="2900" baseline="30000" dirty="0"/>
              <a:t>th</a:t>
            </a:r>
            <a:r>
              <a:rPr lang="en-US" altLang="zh-CN" sz="2900" dirty="0"/>
              <a:t> – 5</a:t>
            </a:r>
            <a:r>
              <a:rPr lang="en-US" altLang="zh-CN" sz="2900" baseline="30000" dirty="0"/>
              <a:t>th</a:t>
            </a:r>
            <a:r>
              <a:rPr lang="en-US" altLang="zh-CN" sz="2900" dirty="0"/>
              <a:t> century):</a:t>
            </a:r>
          </a:p>
          <a:p>
            <a:pPr marL="266700" indent="0">
              <a:buNone/>
            </a:pPr>
            <a:endParaRPr lang="en-US" altLang="zh-CN" sz="1100" dirty="0"/>
          </a:p>
        </p:txBody>
      </p:sp>
      <p:sp>
        <p:nvSpPr>
          <p:cNvPr id="5" name="矩形 4">
            <a:extLst>
              <a:ext uri="{FF2B5EF4-FFF2-40B4-BE49-F238E27FC236}">
                <a16:creationId xmlns:a16="http://schemas.microsoft.com/office/drawing/2014/main" id="{51C23FD4-47EF-442B-92B4-27D44612AB33}"/>
              </a:ext>
            </a:extLst>
          </p:cNvPr>
          <p:cNvSpPr/>
          <p:nvPr/>
        </p:nvSpPr>
        <p:spPr>
          <a:xfrm>
            <a:off x="1002376" y="3375825"/>
            <a:ext cx="8889076" cy="2677656"/>
          </a:xfrm>
          <a:prstGeom prst="rect">
            <a:avLst/>
          </a:prstGeom>
        </p:spPr>
        <p:txBody>
          <a:bodyPr wrap="square">
            <a:spAutoFit/>
          </a:bodyPr>
          <a:lstStyle/>
          <a:p>
            <a:pPr marL="711200" indent="0">
              <a:buNone/>
            </a:pPr>
            <a:r>
              <a:rPr lang="en-US" altLang="zh-CN" sz="1400" dirty="0">
                <a:solidFill>
                  <a:prstClr val="black">
                    <a:lumMod val="65000"/>
                    <a:lumOff val="35000"/>
                  </a:prstClr>
                </a:solidFill>
                <a:latin typeface="等线 Light" panose="02010600030101010101" pitchFamily="2" charset="-122"/>
                <a:ea typeface="等线 Light" panose="02010600030101010101" pitchFamily="2" charset="-122"/>
              </a:rPr>
              <a:t>What is said to be the </a:t>
            </a:r>
            <a:r>
              <a:rPr lang="en-US" altLang="zh-CN" sz="1400" i="1" dirty="0">
                <a:solidFill>
                  <a:prstClr val="black">
                    <a:lumMod val="65000"/>
                    <a:lumOff val="35000"/>
                  </a:prstClr>
                </a:solidFill>
                <a:latin typeface="等线 Light" panose="02010600030101010101" pitchFamily="2" charset="-122"/>
                <a:ea typeface="等线 Light" panose="02010600030101010101" pitchFamily="2" charset="-122"/>
              </a:rPr>
              <a:t>Dao</a:t>
            </a:r>
            <a:r>
              <a:rPr lang="en-US" altLang="zh-CN" sz="1400" dirty="0">
                <a:solidFill>
                  <a:prstClr val="black">
                    <a:lumMod val="65000"/>
                    <a:lumOff val="35000"/>
                  </a:prstClr>
                </a:solidFill>
                <a:latin typeface="等线 Light" panose="02010600030101010101" pitchFamily="2" charset="-122"/>
                <a:ea typeface="等线 Light" panose="02010600030101010101" pitchFamily="2" charset="-122"/>
              </a:rPr>
              <a:t>, it runs fluently without any restrictions, just like the void. [It is] neither existed nor non-existed; nor fool nor intelligent; nor cause nor result; nor normal nor divine; nor material nor mindful; nor formed nor non-formed.</a:t>
            </a:r>
          </a:p>
          <a:p>
            <a:pPr marL="711200" indent="0">
              <a:buNone/>
            </a:pPr>
            <a:r>
              <a:rPr lang="en-US" altLang="zh-CN" sz="1400" dirty="0">
                <a:solidFill>
                  <a:prstClr val="black">
                    <a:lumMod val="65000"/>
                    <a:lumOff val="35000"/>
                  </a:prstClr>
                </a:solidFill>
                <a:latin typeface="等线 Light" panose="02010600030101010101" pitchFamily="2" charset="-122"/>
                <a:ea typeface="等线 Light" panose="02010600030101010101" pitchFamily="2" charset="-122"/>
              </a:rPr>
              <a:t>What does it mean? </a:t>
            </a:r>
            <a:r>
              <a:rPr lang="en-US" altLang="zh-CN" sz="1400" b="1" dirty="0">
                <a:solidFill>
                  <a:prstClr val="black">
                    <a:lumMod val="65000"/>
                    <a:lumOff val="35000"/>
                  </a:prstClr>
                </a:solidFill>
                <a:latin typeface="等线 Light" panose="02010600030101010101" pitchFamily="2" charset="-122"/>
                <a:ea typeface="等线 Light" panose="02010600030101010101" pitchFamily="2" charset="-122"/>
              </a:rPr>
              <a:t>The nature of law, the nature of the </a:t>
            </a:r>
            <a:r>
              <a:rPr lang="en-US" altLang="zh-CN" sz="1400" b="1" i="1" dirty="0">
                <a:solidFill>
                  <a:prstClr val="black">
                    <a:lumMod val="65000"/>
                    <a:lumOff val="35000"/>
                  </a:prstClr>
                </a:solidFill>
                <a:latin typeface="等线 Light" panose="02010600030101010101" pitchFamily="2" charset="-122"/>
                <a:ea typeface="等线 Light" panose="02010600030101010101" pitchFamily="2" charset="-122"/>
              </a:rPr>
              <a:t>Dao</a:t>
            </a:r>
            <a:r>
              <a:rPr lang="en-US" altLang="zh-CN" sz="1400" b="1" dirty="0">
                <a:solidFill>
                  <a:prstClr val="black">
                    <a:lumMod val="65000"/>
                    <a:lumOff val="35000"/>
                  </a:prstClr>
                </a:solidFill>
                <a:latin typeface="等线 Light" panose="02010600030101010101" pitchFamily="2" charset="-122"/>
                <a:ea typeface="等线 Light" panose="02010600030101010101" pitchFamily="2" charset="-122"/>
              </a:rPr>
              <a:t> are all originally empty. </a:t>
            </a:r>
            <a:r>
              <a:rPr lang="en-US" altLang="zh-CN" sz="1400" dirty="0">
                <a:solidFill>
                  <a:prstClr val="black">
                    <a:lumMod val="65000"/>
                    <a:lumOff val="35000"/>
                  </a:prstClr>
                </a:solidFill>
                <a:latin typeface="等线 Light" panose="02010600030101010101" pitchFamily="2" charset="-122"/>
                <a:ea typeface="等线 Light" panose="02010600030101010101" pitchFamily="2" charset="-122"/>
              </a:rPr>
              <a:t>Existence of emptiness is empty, non-existence of emptiness, there is no difference between emptiness,… </a:t>
            </a:r>
            <a:r>
              <a:rPr lang="en-US" altLang="zh-CN" sz="1400" b="1" dirty="0">
                <a:solidFill>
                  <a:prstClr val="black">
                    <a:lumMod val="65000"/>
                    <a:lumOff val="35000"/>
                  </a:prstClr>
                </a:solidFill>
                <a:latin typeface="等线 Light" panose="02010600030101010101" pitchFamily="2" charset="-122"/>
                <a:ea typeface="等线 Light" panose="02010600030101010101" pitchFamily="2" charset="-122"/>
              </a:rPr>
              <a:t>The emptiness has no duality, thus to say it is what it is.</a:t>
            </a:r>
          </a:p>
          <a:p>
            <a:pPr marL="711200" indent="0">
              <a:buNone/>
            </a:pPr>
            <a:r>
              <a:rPr lang="en-US" altLang="zh-CN" sz="1400" dirty="0">
                <a:solidFill>
                  <a:prstClr val="black">
                    <a:lumMod val="65000"/>
                    <a:lumOff val="35000"/>
                  </a:prstClr>
                </a:solidFill>
                <a:latin typeface="等线 Light" panose="02010600030101010101" pitchFamily="2" charset="-122"/>
                <a:ea typeface="等线 Light" panose="02010600030101010101" pitchFamily="2" charset="-122"/>
              </a:rPr>
              <a:t>Myriad things are all empty and void, the nature does not have true substance, but </a:t>
            </a:r>
            <a:r>
              <a:rPr lang="en-US" altLang="zh-CN" sz="1400" b="1" dirty="0">
                <a:solidFill>
                  <a:prstClr val="black">
                    <a:lumMod val="65000"/>
                    <a:lumOff val="35000"/>
                  </a:prstClr>
                </a:solidFill>
                <a:latin typeface="等线 Light" panose="02010600030101010101" pitchFamily="2" charset="-122"/>
                <a:ea typeface="等线 Light" panose="02010600030101010101" pitchFamily="2" charset="-122"/>
              </a:rPr>
              <a:t>falsely originated by all causes, interdependently</a:t>
            </a:r>
            <a:r>
              <a:rPr lang="en-US" altLang="zh-CN" sz="1400" dirty="0">
                <a:solidFill>
                  <a:prstClr val="black">
                    <a:lumMod val="65000"/>
                    <a:lumOff val="35000"/>
                  </a:prstClr>
                </a:solidFill>
                <a:latin typeface="等线 Light" panose="02010600030101010101" pitchFamily="2" charset="-122"/>
                <a:ea typeface="等线 Light" panose="02010600030101010101" pitchFamily="2" charset="-122"/>
              </a:rPr>
              <a:t>.</a:t>
            </a:r>
          </a:p>
          <a:p>
            <a:pPr marL="711200" indent="0">
              <a:buNone/>
            </a:pPr>
            <a:r>
              <a:rPr lang="zh-CN" altLang="en-US" sz="1400" dirty="0">
                <a:solidFill>
                  <a:prstClr val="black">
                    <a:lumMod val="65000"/>
                    <a:lumOff val="35000"/>
                  </a:prstClr>
                </a:solidFill>
                <a:latin typeface="等线 Light" panose="02010600030101010101" pitchFamily="2" charset="-122"/>
                <a:ea typeface="等线 Light" panose="02010600030101010101" pitchFamily="2" charset="-122"/>
              </a:rPr>
              <a:t>所謂道者，通達無礙。猶如虛空。非有非無，非愚非智，非因非果。非凡非聖，非色非心．非相非非相，即一切法亦無所即。何以故？</a:t>
            </a:r>
            <a:r>
              <a:rPr lang="zh-CN" altLang="en-US" sz="1400" b="1" dirty="0">
                <a:solidFill>
                  <a:prstClr val="black">
                    <a:lumMod val="65000"/>
                    <a:lumOff val="35000"/>
                  </a:prstClr>
                </a:solidFill>
                <a:latin typeface="等线 Light" panose="02010600030101010101" pitchFamily="2" charset="-122"/>
                <a:ea typeface="等线 Light" panose="02010600030101010101" pitchFamily="2" charset="-122"/>
              </a:rPr>
              <a:t>法性、道性俱畢竟空。</a:t>
            </a:r>
            <a:r>
              <a:rPr lang="zh-CN" altLang="en-US" sz="1400" dirty="0">
                <a:solidFill>
                  <a:prstClr val="black">
                    <a:lumMod val="65000"/>
                    <a:lumOff val="35000"/>
                  </a:prstClr>
                </a:solidFill>
                <a:latin typeface="等线 Light" panose="02010600030101010101" pitchFamily="2" charset="-122"/>
                <a:ea typeface="等线 Light" panose="02010600030101010101" pitchFamily="2" charset="-122"/>
              </a:rPr>
              <a:t>是空亦空，空空亦空，空無分別，</a:t>
            </a:r>
            <a:r>
              <a:rPr lang="zh-CN" altLang="en-US" sz="1400" b="1" dirty="0">
                <a:solidFill>
                  <a:prstClr val="black">
                    <a:lumMod val="65000"/>
                    <a:lumOff val="35000"/>
                  </a:prstClr>
                </a:solidFill>
                <a:latin typeface="等线 Light" panose="02010600030101010101" pitchFamily="2" charset="-122"/>
                <a:ea typeface="等线 Light" panose="02010600030101010101" pitchFamily="2" charset="-122"/>
              </a:rPr>
              <a:t>空無二故，故言其即。</a:t>
            </a:r>
            <a:endParaRPr lang="en-US" altLang="zh-CN" sz="1400" b="1" dirty="0">
              <a:solidFill>
                <a:prstClr val="black">
                  <a:lumMod val="65000"/>
                  <a:lumOff val="35000"/>
                </a:prstClr>
              </a:solidFill>
              <a:latin typeface="等线 Light" panose="02010600030101010101" pitchFamily="2" charset="-122"/>
              <a:ea typeface="等线 Light" panose="02010600030101010101" pitchFamily="2" charset="-122"/>
            </a:endParaRPr>
          </a:p>
          <a:p>
            <a:pPr marL="711200" indent="0">
              <a:buNone/>
            </a:pPr>
            <a:r>
              <a:rPr lang="zh-CN" altLang="en-US" sz="1400" dirty="0">
                <a:solidFill>
                  <a:prstClr val="black">
                    <a:lumMod val="65000"/>
                    <a:lumOff val="35000"/>
                  </a:prstClr>
                </a:solidFill>
                <a:latin typeface="等线 Light" panose="02010600030101010101" pitchFamily="2" charset="-122"/>
                <a:ea typeface="等线 Light" panose="02010600030101010101" pitchFamily="2" charset="-122"/>
              </a:rPr>
              <a:t>萬物皆是空無，性無真實，</a:t>
            </a:r>
            <a:r>
              <a:rPr lang="zh-CN" altLang="en-US" sz="1400" b="1" dirty="0">
                <a:solidFill>
                  <a:prstClr val="black">
                    <a:lumMod val="65000"/>
                    <a:lumOff val="35000"/>
                  </a:prstClr>
                </a:solidFill>
                <a:latin typeface="等线 Light" panose="02010600030101010101" pitchFamily="2" charset="-122"/>
                <a:ea typeface="等线 Light" panose="02010600030101010101" pitchFamily="2" charset="-122"/>
              </a:rPr>
              <a:t>假合眾緣，皆相待</a:t>
            </a:r>
            <a:r>
              <a:rPr lang="zh-CN" altLang="en-US" sz="1400" dirty="0">
                <a:solidFill>
                  <a:prstClr val="black">
                    <a:lumMod val="65000"/>
                    <a:lumOff val="35000"/>
                  </a:prstClr>
                </a:solidFill>
                <a:latin typeface="等线 Light" panose="02010600030101010101" pitchFamily="2" charset="-122"/>
                <a:ea typeface="等线 Light" panose="02010600030101010101" pitchFamily="2" charset="-122"/>
              </a:rPr>
              <a:t>。</a:t>
            </a:r>
            <a:endParaRPr lang="en-US" altLang="zh-CN" sz="1400" dirty="0">
              <a:solidFill>
                <a:prstClr val="black">
                  <a:lumMod val="65000"/>
                  <a:lumOff val="35000"/>
                </a:prstClr>
              </a:solidFill>
              <a:latin typeface="等线 Light" panose="02010600030101010101" pitchFamily="2" charset="-122"/>
              <a:ea typeface="等线 Light" panose="02010600030101010101" pitchFamily="2" charset="-122"/>
            </a:endParaRPr>
          </a:p>
        </p:txBody>
      </p:sp>
    </p:spTree>
    <p:extLst>
      <p:ext uri="{BB962C8B-B14F-4D97-AF65-F5344CB8AC3E}">
        <p14:creationId xmlns:p14="http://schemas.microsoft.com/office/powerpoint/2010/main" val="721439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230269C-CE5A-4D55-9223-96F0ED14866B}"/>
              </a:ext>
            </a:extLst>
          </p:cNvPr>
          <p:cNvSpPr>
            <a:spLocks noGrp="1"/>
          </p:cNvSpPr>
          <p:nvPr>
            <p:ph type="title"/>
          </p:nvPr>
        </p:nvSpPr>
        <p:spPr/>
        <p:txBody>
          <a:bodyPr>
            <a:normAutofit/>
          </a:bodyPr>
          <a:lstStyle/>
          <a:p>
            <a:r>
              <a:rPr lang="en-US" altLang="zh-CN" sz="3600" cap="none" dirty="0"/>
              <a:t>How Buddhist </a:t>
            </a:r>
            <a:r>
              <a:rPr lang="en-US" altLang="zh-CN" sz="3600" i="1" cap="none" dirty="0" err="1"/>
              <a:t>xinxing</a:t>
            </a:r>
            <a:r>
              <a:rPr lang="en-US" altLang="zh-CN" sz="3600" cap="none" dirty="0"/>
              <a:t> have influenced </a:t>
            </a:r>
            <a:r>
              <a:rPr lang="en-US" altLang="zh-CN" sz="3600" i="1" cap="none" dirty="0" err="1"/>
              <a:t>daoti</a:t>
            </a:r>
            <a:r>
              <a:rPr lang="en-US" altLang="zh-CN" sz="3600" cap="none" dirty="0"/>
              <a:t>?</a:t>
            </a:r>
            <a:endParaRPr lang="zh-CN" altLang="en-US" sz="3600" cap="none" dirty="0"/>
          </a:p>
        </p:txBody>
      </p:sp>
      <p:sp>
        <p:nvSpPr>
          <p:cNvPr id="3" name="内容占位符 2">
            <a:extLst>
              <a:ext uri="{FF2B5EF4-FFF2-40B4-BE49-F238E27FC236}">
                <a16:creationId xmlns:a16="http://schemas.microsoft.com/office/drawing/2014/main" id="{CE55EBC5-9AD4-4526-A92F-D735E63FFFB2}"/>
              </a:ext>
            </a:extLst>
          </p:cNvPr>
          <p:cNvSpPr>
            <a:spLocks noGrp="1"/>
          </p:cNvSpPr>
          <p:nvPr>
            <p:ph idx="1"/>
          </p:nvPr>
        </p:nvSpPr>
        <p:spPr>
          <a:xfrm>
            <a:off x="1451579" y="1934420"/>
            <a:ext cx="9267220" cy="4002682"/>
          </a:xfrm>
        </p:spPr>
        <p:txBody>
          <a:bodyPr>
            <a:normAutofit/>
          </a:bodyPr>
          <a:lstStyle/>
          <a:p>
            <a:pPr marL="457200" indent="-457200">
              <a:buFont typeface="+mj-lt"/>
              <a:buAutoNum type="arabicPeriod" startAt="2"/>
            </a:pPr>
            <a:r>
              <a:rPr lang="en-US" altLang="zh-CN" sz="1800" dirty="0">
                <a:latin typeface="+mj-lt"/>
                <a:ea typeface="等线 Light" panose="02010600030101010101" pitchFamily="2" charset="-122"/>
              </a:rPr>
              <a:t>Between </a:t>
            </a:r>
            <a:r>
              <a:rPr lang="en-US" altLang="zh-CN" sz="1800" i="1" dirty="0">
                <a:latin typeface="+mj-lt"/>
                <a:ea typeface="等线 Light" panose="02010600030101010101" pitchFamily="2" charset="-122"/>
              </a:rPr>
              <a:t>Dao</a:t>
            </a:r>
            <a:r>
              <a:rPr lang="en-US" altLang="zh-CN" sz="1800" dirty="0">
                <a:latin typeface="+mj-lt"/>
                <a:ea typeface="等线 Light" panose="02010600030101010101" pitchFamily="2" charset="-122"/>
              </a:rPr>
              <a:t> and the material world</a:t>
            </a:r>
          </a:p>
          <a:p>
            <a:pPr marL="0" indent="0">
              <a:buNone/>
            </a:pPr>
            <a:r>
              <a:rPr lang="en-US" altLang="zh-CN" sz="1600" dirty="0">
                <a:latin typeface="+mj-lt"/>
                <a:ea typeface="等线 Light" panose="02010600030101010101" pitchFamily="2" charset="-122"/>
              </a:rPr>
              <a:t>According to Daoist Cheng </a:t>
            </a:r>
            <a:r>
              <a:rPr lang="en-US" altLang="zh-CN" sz="1600" dirty="0" err="1">
                <a:latin typeface="+mj-lt"/>
                <a:ea typeface="等线 Light" panose="02010600030101010101" pitchFamily="2" charset="-122"/>
              </a:rPr>
              <a:t>Xuanying</a:t>
            </a:r>
            <a:r>
              <a:rPr lang="en-US" altLang="zh-CN" sz="1600" dirty="0">
                <a:latin typeface="+mj-lt"/>
                <a:ea typeface="等线 Light" panose="02010600030101010101" pitchFamily="2" charset="-122"/>
              </a:rPr>
              <a:t> </a:t>
            </a:r>
            <a:r>
              <a:rPr lang="zh-CN" altLang="en-US" sz="1600" dirty="0">
                <a:latin typeface="+mj-lt"/>
                <a:ea typeface="等线 Light" panose="02010600030101010101" pitchFamily="2" charset="-122"/>
              </a:rPr>
              <a:t>成玄英</a:t>
            </a:r>
            <a:r>
              <a:rPr lang="en-US" altLang="zh-CN" sz="1600" dirty="0">
                <a:latin typeface="+mj-lt"/>
                <a:ea typeface="等线 Light" panose="02010600030101010101" pitchFamily="2" charset="-122"/>
              </a:rPr>
              <a:t> (c.608-669):</a:t>
            </a:r>
          </a:p>
        </p:txBody>
      </p:sp>
      <p:sp>
        <p:nvSpPr>
          <p:cNvPr id="6" name="文本框 5">
            <a:extLst>
              <a:ext uri="{FF2B5EF4-FFF2-40B4-BE49-F238E27FC236}">
                <a16:creationId xmlns:a16="http://schemas.microsoft.com/office/drawing/2014/main" id="{9409944A-8C1C-479B-A55C-ED5EE8D06FE5}"/>
              </a:ext>
            </a:extLst>
          </p:cNvPr>
          <p:cNvSpPr txBox="1"/>
          <p:nvPr/>
        </p:nvSpPr>
        <p:spPr>
          <a:xfrm>
            <a:off x="1571189" y="2839587"/>
            <a:ext cx="9483665" cy="2418098"/>
          </a:xfrm>
          <a:prstGeom prst="rect">
            <a:avLst/>
          </a:prstGeom>
          <a:noFill/>
        </p:spPr>
        <p:txBody>
          <a:bodyPr wrap="square" rtlCol="0">
            <a:spAutoFit/>
          </a:bodyPr>
          <a:lstStyle/>
          <a:p>
            <a:pPr lvl="0" defTabSz="914400">
              <a:lnSpc>
                <a:spcPct val="120000"/>
              </a:lnSpc>
              <a:spcBef>
                <a:spcPts val="1000"/>
              </a:spcBef>
              <a:buClr>
                <a:srgbClr val="B71E42"/>
              </a:buClr>
              <a:buSzPct val="100000"/>
            </a:pPr>
            <a:r>
              <a:rPr lang="en-US" altLang="zh-CN" sz="1300" dirty="0">
                <a:solidFill>
                  <a:schemeClr val="tx1">
                    <a:lumMod val="65000"/>
                    <a:lumOff val="35000"/>
                  </a:schemeClr>
                </a:solidFill>
                <a:latin typeface="等线 Light" panose="02010600030101010101" pitchFamily="2" charset="-122"/>
                <a:ea typeface="等线 Light" panose="02010600030101010101" pitchFamily="2" charset="-122"/>
              </a:rPr>
              <a:t>Until the </a:t>
            </a:r>
            <a:r>
              <a:rPr lang="en-US" altLang="zh-CN" sz="1300" i="1" dirty="0" err="1">
                <a:solidFill>
                  <a:schemeClr val="tx1">
                    <a:lumMod val="65000"/>
                    <a:lumOff val="35000"/>
                  </a:schemeClr>
                </a:solidFill>
                <a:latin typeface="等线 Light" panose="02010600030101010101" pitchFamily="2" charset="-122"/>
                <a:ea typeface="等线 Light" panose="02010600030101010101" pitchFamily="2" charset="-122"/>
              </a:rPr>
              <a:t>dao</a:t>
            </a:r>
            <a:r>
              <a:rPr lang="en-US" altLang="zh-CN" sz="1300" dirty="0">
                <a:solidFill>
                  <a:schemeClr val="tx1">
                    <a:lumMod val="65000"/>
                    <a:lumOff val="35000"/>
                  </a:schemeClr>
                </a:solidFill>
                <a:latin typeface="等线 Light" panose="02010600030101010101" pitchFamily="2" charset="-122"/>
                <a:ea typeface="等线 Light" panose="02010600030101010101" pitchFamily="2" charset="-122"/>
              </a:rPr>
              <a:t> have formed things, </a:t>
            </a:r>
            <a:r>
              <a:rPr lang="en-US" altLang="zh-CN" sz="1300" b="1" dirty="0">
                <a:solidFill>
                  <a:schemeClr val="tx1">
                    <a:lumMod val="65000"/>
                    <a:lumOff val="35000"/>
                  </a:schemeClr>
                </a:solidFill>
                <a:latin typeface="等线 Light" panose="02010600030101010101" pitchFamily="2" charset="-122"/>
                <a:ea typeface="等线 Light" panose="02010600030101010101" pitchFamily="2" charset="-122"/>
              </a:rPr>
              <a:t>it is not existed for existence, thus it exists yet not exists; it is not non-existed for non-existence, thus it is non-existed yet not non-exists.</a:t>
            </a:r>
            <a:r>
              <a:rPr lang="en-US" altLang="zh-CN" sz="1300" dirty="0">
                <a:solidFill>
                  <a:schemeClr val="tx1">
                    <a:lumMod val="65000"/>
                    <a:lumOff val="35000"/>
                  </a:schemeClr>
                </a:solidFill>
                <a:latin typeface="等线 Light" panose="02010600030101010101" pitchFamily="2" charset="-122"/>
                <a:ea typeface="等线 Light" panose="02010600030101010101" pitchFamily="2" charset="-122"/>
              </a:rPr>
              <a:t> [It is] indefinite between existence and non-existence, thus it is said “vague.” Therefore when [we] say things, [we] should understand that </a:t>
            </a:r>
            <a:r>
              <a:rPr lang="en-US" altLang="zh-CN" sz="1300" i="1" dirty="0" err="1">
                <a:solidFill>
                  <a:schemeClr val="tx1">
                    <a:lumMod val="65000"/>
                    <a:lumOff val="35000"/>
                  </a:schemeClr>
                </a:solidFill>
                <a:latin typeface="等线 Light" panose="02010600030101010101" pitchFamily="2" charset="-122"/>
                <a:ea typeface="等线 Light" panose="02010600030101010101" pitchFamily="2" charset="-122"/>
              </a:rPr>
              <a:t>dao</a:t>
            </a:r>
            <a:r>
              <a:rPr lang="en-US" altLang="zh-CN" sz="1300" dirty="0">
                <a:solidFill>
                  <a:schemeClr val="tx1">
                    <a:lumMod val="65000"/>
                    <a:lumOff val="35000"/>
                  </a:schemeClr>
                </a:solidFill>
                <a:latin typeface="等线 Light" panose="02010600030101010101" pitchFamily="2" charset="-122"/>
                <a:ea typeface="等线 Light" panose="02010600030101010101" pitchFamily="2" charset="-122"/>
              </a:rPr>
              <a:t> is never apart from the thing, and the thing is not apart from the </a:t>
            </a:r>
            <a:r>
              <a:rPr lang="en-US" altLang="zh-CN" sz="1300" i="1" dirty="0" err="1">
                <a:solidFill>
                  <a:schemeClr val="tx1">
                    <a:lumMod val="65000"/>
                    <a:lumOff val="35000"/>
                  </a:schemeClr>
                </a:solidFill>
                <a:latin typeface="等线 Light" panose="02010600030101010101" pitchFamily="2" charset="-122"/>
                <a:ea typeface="等线 Light" panose="02010600030101010101" pitchFamily="2" charset="-122"/>
              </a:rPr>
              <a:t>dao</a:t>
            </a:r>
            <a:r>
              <a:rPr lang="en-US" altLang="zh-CN" sz="1300" b="1" dirty="0">
                <a:solidFill>
                  <a:schemeClr val="tx1">
                    <a:lumMod val="65000"/>
                    <a:lumOff val="35000"/>
                  </a:schemeClr>
                </a:solidFill>
                <a:latin typeface="等线 Light" panose="02010600030101010101" pitchFamily="2" charset="-122"/>
                <a:ea typeface="等线 Light" panose="02010600030101010101" pitchFamily="2" charset="-122"/>
              </a:rPr>
              <a:t>; there is not a thing without the </a:t>
            </a:r>
            <a:r>
              <a:rPr lang="en-US" altLang="zh-CN" sz="1300" b="1" i="1" dirty="0" err="1">
                <a:solidFill>
                  <a:schemeClr val="tx1">
                    <a:lumMod val="65000"/>
                    <a:lumOff val="35000"/>
                  </a:schemeClr>
                </a:solidFill>
                <a:latin typeface="等线 Light" panose="02010600030101010101" pitchFamily="2" charset="-122"/>
                <a:ea typeface="等线 Light" panose="02010600030101010101" pitchFamily="2" charset="-122"/>
              </a:rPr>
              <a:t>dao</a:t>
            </a:r>
            <a:r>
              <a:rPr lang="en-US" altLang="zh-CN" sz="1300" b="1" dirty="0">
                <a:solidFill>
                  <a:schemeClr val="tx1">
                    <a:lumMod val="65000"/>
                    <a:lumOff val="35000"/>
                  </a:schemeClr>
                </a:solidFill>
                <a:latin typeface="等线 Light" panose="02010600030101010101" pitchFamily="2" charset="-122"/>
                <a:ea typeface="等线 Light" panose="02010600030101010101" pitchFamily="2" charset="-122"/>
              </a:rPr>
              <a:t>, there is no </a:t>
            </a:r>
            <a:r>
              <a:rPr lang="en-US" altLang="zh-CN" sz="1300" b="1" i="1" dirty="0" err="1">
                <a:solidFill>
                  <a:schemeClr val="tx1">
                    <a:lumMod val="65000"/>
                    <a:lumOff val="35000"/>
                  </a:schemeClr>
                </a:solidFill>
                <a:latin typeface="等线 Light" panose="02010600030101010101" pitchFamily="2" charset="-122"/>
                <a:ea typeface="等线 Light" panose="02010600030101010101" pitchFamily="2" charset="-122"/>
              </a:rPr>
              <a:t>dao</a:t>
            </a:r>
            <a:r>
              <a:rPr lang="en-US" altLang="zh-CN" sz="1300" b="1" dirty="0">
                <a:solidFill>
                  <a:schemeClr val="tx1">
                    <a:lumMod val="65000"/>
                    <a:lumOff val="35000"/>
                  </a:schemeClr>
                </a:solidFill>
                <a:latin typeface="等线 Light" panose="02010600030101010101" pitchFamily="2" charset="-122"/>
                <a:ea typeface="等线 Light" panose="02010600030101010101" pitchFamily="2" charset="-122"/>
              </a:rPr>
              <a:t> without a thing</a:t>
            </a:r>
            <a:r>
              <a:rPr lang="en-US" altLang="zh-CN" sz="1300" dirty="0">
                <a:solidFill>
                  <a:schemeClr val="tx1">
                    <a:lumMod val="65000"/>
                    <a:lumOff val="35000"/>
                  </a:schemeClr>
                </a:solidFill>
                <a:latin typeface="等线 Light" panose="02010600030101010101" pitchFamily="2" charset="-122"/>
                <a:ea typeface="等线 Light" panose="02010600030101010101" pitchFamily="2" charset="-122"/>
              </a:rPr>
              <a:t>. [We] should also know that enlightenment is through the thing to [reach] the </a:t>
            </a:r>
            <a:r>
              <a:rPr lang="en-US" altLang="zh-CN" sz="1300" i="1" dirty="0" err="1">
                <a:solidFill>
                  <a:schemeClr val="tx1">
                    <a:lumMod val="65000"/>
                    <a:lumOff val="35000"/>
                  </a:schemeClr>
                </a:solidFill>
                <a:latin typeface="等线 Light" panose="02010600030101010101" pitchFamily="2" charset="-122"/>
                <a:ea typeface="等线 Light" panose="02010600030101010101" pitchFamily="2" charset="-122"/>
              </a:rPr>
              <a:t>dao</a:t>
            </a:r>
            <a:r>
              <a:rPr lang="en-US" altLang="zh-CN" sz="1300" dirty="0">
                <a:solidFill>
                  <a:schemeClr val="tx1">
                    <a:lumMod val="65000"/>
                    <a:lumOff val="35000"/>
                  </a:schemeClr>
                </a:solidFill>
                <a:latin typeface="等线 Light" panose="02010600030101010101" pitchFamily="2" charset="-122"/>
                <a:ea typeface="等线 Light" panose="02010600030101010101" pitchFamily="2" charset="-122"/>
              </a:rPr>
              <a:t>, delusion is through </a:t>
            </a:r>
            <a:r>
              <a:rPr lang="en-US" altLang="zh-CN" sz="1300" i="1" dirty="0" err="1">
                <a:solidFill>
                  <a:schemeClr val="tx1">
                    <a:lumMod val="65000"/>
                    <a:lumOff val="35000"/>
                  </a:schemeClr>
                </a:solidFill>
                <a:latin typeface="等线 Light" panose="02010600030101010101" pitchFamily="2" charset="-122"/>
                <a:ea typeface="等线 Light" panose="02010600030101010101" pitchFamily="2" charset="-122"/>
              </a:rPr>
              <a:t>dao</a:t>
            </a:r>
            <a:r>
              <a:rPr lang="en-US" altLang="zh-CN" sz="1300" dirty="0">
                <a:solidFill>
                  <a:schemeClr val="tx1">
                    <a:lumMod val="65000"/>
                    <a:lumOff val="35000"/>
                  </a:schemeClr>
                </a:solidFill>
                <a:latin typeface="等线 Light" panose="02010600030101010101" pitchFamily="2" charset="-122"/>
                <a:ea typeface="等线 Light" panose="02010600030101010101" pitchFamily="2" charset="-122"/>
              </a:rPr>
              <a:t> to [reach] the thing. </a:t>
            </a:r>
            <a:r>
              <a:rPr lang="en-US" altLang="zh-CN" sz="1300" b="1" i="1" dirty="0">
                <a:solidFill>
                  <a:schemeClr val="tx1">
                    <a:lumMod val="65000"/>
                    <a:lumOff val="35000"/>
                  </a:schemeClr>
                </a:solidFill>
                <a:latin typeface="等线 Light" panose="02010600030101010101" pitchFamily="2" charset="-122"/>
                <a:ea typeface="等线 Light" panose="02010600030101010101" pitchFamily="2" charset="-122"/>
              </a:rPr>
              <a:t>Dao</a:t>
            </a:r>
            <a:r>
              <a:rPr lang="en-US" altLang="zh-CN" sz="1300" b="1" dirty="0">
                <a:solidFill>
                  <a:schemeClr val="tx1">
                    <a:lumMod val="65000"/>
                    <a:lumOff val="35000"/>
                  </a:schemeClr>
                </a:solidFill>
                <a:latin typeface="等线 Light" panose="02010600030101010101" pitchFamily="2" charset="-122"/>
                <a:ea typeface="等线 Light" panose="02010600030101010101" pitchFamily="2" charset="-122"/>
              </a:rPr>
              <a:t> and things are not united nor differentiated, yet differentiated and united </a:t>
            </a:r>
            <a:r>
              <a:rPr lang="en-US" altLang="zh-CN" sz="1300" dirty="0">
                <a:solidFill>
                  <a:schemeClr val="tx1">
                    <a:lumMod val="65000"/>
                    <a:lumOff val="35000"/>
                  </a:schemeClr>
                </a:solidFill>
                <a:latin typeface="等线 Light" panose="02010600030101010101" pitchFamily="2" charset="-122"/>
                <a:ea typeface="等线 Light" panose="02010600030101010101" pitchFamily="2" charset="-122"/>
              </a:rPr>
              <a:t>(DZ 13, P.407b).</a:t>
            </a:r>
          </a:p>
          <a:p>
            <a:pPr lvl="0" defTabSz="914400">
              <a:lnSpc>
                <a:spcPct val="120000"/>
              </a:lnSpc>
              <a:spcBef>
                <a:spcPts val="1000"/>
              </a:spcBef>
              <a:buClr>
                <a:srgbClr val="B71E42"/>
              </a:buClr>
              <a:buSzPct val="100000"/>
            </a:pPr>
            <a:r>
              <a:rPr lang="zh-CN" altLang="en-US" sz="1300" dirty="0">
                <a:solidFill>
                  <a:schemeClr val="tx1">
                    <a:lumMod val="65000"/>
                    <a:lumOff val="35000"/>
                  </a:schemeClr>
                </a:solidFill>
                <a:latin typeface="等线 Light" panose="02010600030101010101" pitchFamily="2" charset="-122"/>
                <a:ea typeface="等线 Light" panose="02010600030101010101" pitchFamily="2" charset="-122"/>
              </a:rPr>
              <a:t>至道之為物也，</a:t>
            </a:r>
            <a:r>
              <a:rPr lang="zh-CN" altLang="en-US" sz="1300" b="1" dirty="0">
                <a:solidFill>
                  <a:schemeClr val="tx1">
                    <a:lumMod val="65000"/>
                    <a:lumOff val="35000"/>
                  </a:schemeClr>
                </a:solidFill>
                <a:latin typeface="等线 Light" panose="02010600030101010101" pitchFamily="2" charset="-122"/>
                <a:ea typeface="等线 Light" panose="02010600030101010101" pitchFamily="2" charset="-122"/>
              </a:rPr>
              <a:t>不有而有，雖有不有，不無而無，雖無不無</a:t>
            </a:r>
            <a:r>
              <a:rPr lang="zh-CN" altLang="en-US" sz="1300" dirty="0">
                <a:solidFill>
                  <a:schemeClr val="tx1">
                    <a:lumMod val="65000"/>
                    <a:lumOff val="35000"/>
                  </a:schemeClr>
                </a:solidFill>
                <a:latin typeface="等线 Light" panose="02010600030101010101" pitchFamily="2" charset="-122"/>
                <a:ea typeface="等线 Light" panose="02010600030101010101" pitchFamily="2" charset="-122"/>
              </a:rPr>
              <a:t>，有、無不定，故言恍惚。所以言物者，欲明道不離物，物不離道；</a:t>
            </a:r>
            <a:r>
              <a:rPr lang="zh-CN" altLang="en-US" sz="1300" b="1" dirty="0">
                <a:solidFill>
                  <a:schemeClr val="tx1">
                    <a:lumMod val="65000"/>
                    <a:lumOff val="35000"/>
                  </a:schemeClr>
                </a:solidFill>
                <a:latin typeface="等线 Light" panose="02010600030101010101" pitchFamily="2" charset="-122"/>
                <a:ea typeface="等线 Light" panose="02010600030101010101" pitchFamily="2" charset="-122"/>
              </a:rPr>
              <a:t>道外無物，物外無道</a:t>
            </a:r>
            <a:r>
              <a:rPr lang="zh-CN" altLang="en-US" sz="1300" dirty="0">
                <a:solidFill>
                  <a:schemeClr val="tx1">
                    <a:lumMod val="65000"/>
                    <a:lumOff val="35000"/>
                  </a:schemeClr>
                </a:solidFill>
                <a:latin typeface="等线 Light" panose="02010600030101010101" pitchFamily="2" charset="-122"/>
                <a:ea typeface="等线 Light" panose="02010600030101010101" pitchFamily="2" charset="-122"/>
              </a:rPr>
              <a:t>。亦明悟即物、道，迷即道、物。道、物不一不異，而異而一。</a:t>
            </a:r>
            <a:endParaRPr lang="en-US" altLang="zh-CN" sz="1300" dirty="0">
              <a:solidFill>
                <a:schemeClr val="tx1">
                  <a:lumMod val="65000"/>
                  <a:lumOff val="35000"/>
                </a:schemeClr>
              </a:solidFill>
              <a:latin typeface="等线 Light" panose="02010600030101010101" pitchFamily="2" charset="-122"/>
              <a:ea typeface="等线 Light" panose="02010600030101010101" pitchFamily="2" charset="-122"/>
            </a:endParaRPr>
          </a:p>
          <a:p>
            <a:endParaRPr lang="zh-CN" altLang="en-US" dirty="0"/>
          </a:p>
        </p:txBody>
      </p:sp>
      <p:sp>
        <p:nvSpPr>
          <p:cNvPr id="7" name="文本框 6">
            <a:extLst>
              <a:ext uri="{FF2B5EF4-FFF2-40B4-BE49-F238E27FC236}">
                <a16:creationId xmlns:a16="http://schemas.microsoft.com/office/drawing/2014/main" id="{710B7E48-A696-48DE-9AE1-D701027897C9}"/>
              </a:ext>
            </a:extLst>
          </p:cNvPr>
          <p:cNvSpPr txBox="1"/>
          <p:nvPr/>
        </p:nvSpPr>
        <p:spPr>
          <a:xfrm>
            <a:off x="1571189" y="5075328"/>
            <a:ext cx="8221980" cy="861774"/>
          </a:xfrm>
          <a:prstGeom prst="rect">
            <a:avLst/>
          </a:prstGeom>
          <a:noFill/>
        </p:spPr>
        <p:txBody>
          <a:bodyPr wrap="square" rtlCol="0">
            <a:spAutoFit/>
          </a:bodyPr>
          <a:lstStyle/>
          <a:p>
            <a:pPr marL="342900" indent="-342900">
              <a:buFont typeface="+mj-lt"/>
              <a:buAutoNum type="arabicPeriod"/>
            </a:pPr>
            <a:r>
              <a:rPr lang="en-US" altLang="zh-CN" sz="1600" dirty="0">
                <a:solidFill>
                  <a:srgbClr val="990000"/>
                </a:solidFill>
              </a:rPr>
              <a:t>The </a:t>
            </a:r>
            <a:r>
              <a:rPr lang="en-US" altLang="zh-CN" sz="1600" i="1" dirty="0">
                <a:solidFill>
                  <a:srgbClr val="990000"/>
                </a:solidFill>
              </a:rPr>
              <a:t>Dao</a:t>
            </a:r>
            <a:r>
              <a:rPr lang="en-US" altLang="zh-CN" sz="1600" dirty="0">
                <a:solidFill>
                  <a:srgbClr val="990000"/>
                </a:solidFill>
              </a:rPr>
              <a:t> is between existence and non-existence.</a:t>
            </a:r>
          </a:p>
          <a:p>
            <a:pPr marL="342900" indent="-342900">
              <a:buFont typeface="+mj-lt"/>
              <a:buAutoNum type="arabicPeriod"/>
            </a:pPr>
            <a:r>
              <a:rPr lang="en-US" altLang="zh-CN" sz="1600" dirty="0">
                <a:solidFill>
                  <a:srgbClr val="990000"/>
                </a:solidFill>
              </a:rPr>
              <a:t>The </a:t>
            </a:r>
            <a:r>
              <a:rPr lang="en-US" altLang="zh-CN" sz="1600" i="1" dirty="0">
                <a:solidFill>
                  <a:srgbClr val="990000"/>
                </a:solidFill>
              </a:rPr>
              <a:t>Dao</a:t>
            </a:r>
            <a:r>
              <a:rPr lang="en-US" altLang="zh-CN" sz="1600" dirty="0">
                <a:solidFill>
                  <a:srgbClr val="990000"/>
                </a:solidFill>
              </a:rPr>
              <a:t> and the material thing cannot be separated.</a:t>
            </a:r>
          </a:p>
          <a:p>
            <a:pPr marL="342900" indent="-342900">
              <a:buFont typeface="+mj-lt"/>
              <a:buAutoNum type="arabicPeriod"/>
            </a:pPr>
            <a:r>
              <a:rPr lang="en-US" altLang="zh-CN" sz="1600" dirty="0">
                <a:solidFill>
                  <a:srgbClr val="990000"/>
                </a:solidFill>
              </a:rPr>
              <a:t>One should seek for enlightenment through the material to the true </a:t>
            </a:r>
            <a:r>
              <a:rPr lang="en-US" altLang="zh-CN" sz="1600" i="1" dirty="0">
                <a:solidFill>
                  <a:srgbClr val="990000"/>
                </a:solidFill>
              </a:rPr>
              <a:t>Dao</a:t>
            </a:r>
            <a:r>
              <a:rPr lang="en-US" altLang="zh-CN" sz="1600" dirty="0">
                <a:solidFill>
                  <a:srgbClr val="990000"/>
                </a:solidFill>
              </a:rPr>
              <a:t>.</a:t>
            </a:r>
            <a:endParaRPr lang="zh-CN" altLang="en-US" sz="1600" dirty="0">
              <a:solidFill>
                <a:srgbClr val="990000"/>
              </a:solidFill>
            </a:endParaRPr>
          </a:p>
        </p:txBody>
      </p:sp>
    </p:spTree>
    <p:extLst>
      <p:ext uri="{BB962C8B-B14F-4D97-AF65-F5344CB8AC3E}">
        <p14:creationId xmlns:p14="http://schemas.microsoft.com/office/powerpoint/2010/main" val="1877542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500"/>
                                        <p:tgtEl>
                                          <p:spTgt spid="3">
                                            <p:txEl>
                                              <p:pRg st="1" end="1"/>
                                            </p:txEl>
                                          </p:spTgt>
                                        </p:tgtEl>
                                      </p:cBhvr>
                                    </p:animEffect>
                                  </p:childTnLst>
                                </p:cTn>
                              </p:par>
                            </p:childTnLst>
                          </p:cTn>
                        </p:par>
                        <p:par>
                          <p:cTn id="14" fill="hold">
                            <p:stCondLst>
                              <p:cond delay="500"/>
                            </p:stCondLst>
                            <p:childTnLst>
                              <p:par>
                                <p:cTn id="15" presetID="10" presetClass="entr" presetSubtype="0" fill="hold" nodeType="after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par>
                          <p:cTn id="18" fill="hold">
                            <p:stCondLst>
                              <p:cond delay="1000"/>
                            </p:stCondLst>
                            <p:childTnLst>
                              <p:par>
                                <p:cTn id="19" presetID="10" presetClass="entr" presetSubtype="0" fill="hold" nodeType="after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animEffect transition="in" filter="fade">
                                      <p:cBhvr>
                                        <p:cTn id="21" dur="500"/>
                                        <p:tgtEl>
                                          <p:spTgt spid="6">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3" presetClass="entr" presetSubtype="10" fill="hold" nodeType="clickEffect">
                                  <p:stCondLst>
                                    <p:cond delay="0"/>
                                  </p:stCondLst>
                                  <p:childTnLst>
                                    <p:set>
                                      <p:cBhvr>
                                        <p:cTn id="25" dur="1" fill="hold">
                                          <p:stCondLst>
                                            <p:cond delay="0"/>
                                          </p:stCondLst>
                                        </p:cTn>
                                        <p:tgtEl>
                                          <p:spTgt spid="7">
                                            <p:txEl>
                                              <p:pRg st="0" end="0"/>
                                            </p:txEl>
                                          </p:spTgt>
                                        </p:tgtEl>
                                        <p:attrNameLst>
                                          <p:attrName>style.visibility</p:attrName>
                                        </p:attrNameLst>
                                      </p:cBhvr>
                                      <p:to>
                                        <p:strVal val="visible"/>
                                      </p:to>
                                    </p:set>
                                    <p:animEffect transition="in" filter="blinds(horizontal)">
                                      <p:cBhvr>
                                        <p:cTn id="26" dur="500"/>
                                        <p:tgtEl>
                                          <p:spTgt spid="7">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animEffect transition="in" filter="randombar(horizontal)">
                                      <p:cBhvr>
                                        <p:cTn id="31" dur="500"/>
                                        <p:tgtEl>
                                          <p:spTgt spid="7">
                                            <p:txEl>
                                              <p:pRg st="1" end="1"/>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4" presetClass="entr" presetSubtype="10" fill="hold" nodeType="clickEffect">
                                  <p:stCondLst>
                                    <p:cond delay="0"/>
                                  </p:stCondLst>
                                  <p:childTnLst>
                                    <p:set>
                                      <p:cBhvr>
                                        <p:cTn id="35" dur="1" fill="hold">
                                          <p:stCondLst>
                                            <p:cond delay="0"/>
                                          </p:stCondLst>
                                        </p:cTn>
                                        <p:tgtEl>
                                          <p:spTgt spid="7">
                                            <p:txEl>
                                              <p:pRg st="2" end="2"/>
                                            </p:txEl>
                                          </p:spTgt>
                                        </p:tgtEl>
                                        <p:attrNameLst>
                                          <p:attrName>style.visibility</p:attrName>
                                        </p:attrNameLst>
                                      </p:cBhvr>
                                      <p:to>
                                        <p:strVal val="visible"/>
                                      </p:to>
                                    </p:set>
                                    <p:animEffect transition="in" filter="randombar(horizontal)">
                                      <p:cBhvr>
                                        <p:cTn id="36"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C98EC1E-CEAA-4296-A406-FAAFFB491AA0}"/>
              </a:ext>
            </a:extLst>
          </p:cNvPr>
          <p:cNvSpPr>
            <a:spLocks noGrp="1"/>
          </p:cNvSpPr>
          <p:nvPr>
            <p:ph type="title"/>
          </p:nvPr>
        </p:nvSpPr>
        <p:spPr/>
        <p:txBody>
          <a:bodyPr/>
          <a:lstStyle/>
          <a:p>
            <a:r>
              <a:rPr lang="en-US" altLang="zh-CN" cap="none" dirty="0"/>
              <a:t>Daoist </a:t>
            </a:r>
            <a:r>
              <a:rPr lang="en-US" altLang="zh-CN" i="1" cap="none" dirty="0" err="1"/>
              <a:t>daoxing</a:t>
            </a:r>
            <a:r>
              <a:rPr lang="en-US" altLang="zh-CN" i="1" cap="none" dirty="0"/>
              <a:t>, </a:t>
            </a:r>
            <a:r>
              <a:rPr lang="en-US" altLang="zh-CN" cap="none" dirty="0"/>
              <a:t>or Buddhist </a:t>
            </a:r>
            <a:r>
              <a:rPr lang="en-US" altLang="zh-CN" i="1" cap="none" dirty="0" err="1"/>
              <a:t>xinxing</a:t>
            </a:r>
            <a:r>
              <a:rPr lang="en-US" altLang="zh-CN" cap="none" dirty="0"/>
              <a:t>?</a:t>
            </a:r>
            <a:endParaRPr lang="zh-CN" altLang="en-US" cap="none" dirty="0"/>
          </a:p>
        </p:txBody>
      </p:sp>
      <p:sp>
        <p:nvSpPr>
          <p:cNvPr id="3" name="内容占位符 2">
            <a:extLst>
              <a:ext uri="{FF2B5EF4-FFF2-40B4-BE49-F238E27FC236}">
                <a16:creationId xmlns:a16="http://schemas.microsoft.com/office/drawing/2014/main" id="{543F90A8-41ED-4A9C-8FD4-E5D9FDCBC460}"/>
              </a:ext>
            </a:extLst>
          </p:cNvPr>
          <p:cNvSpPr>
            <a:spLocks noGrp="1"/>
          </p:cNvSpPr>
          <p:nvPr>
            <p:ph idx="1"/>
          </p:nvPr>
        </p:nvSpPr>
        <p:spPr/>
        <p:txBody>
          <a:bodyPr/>
          <a:lstStyle/>
          <a:p>
            <a:pPr marL="0" indent="0">
              <a:buNone/>
            </a:pPr>
            <a:r>
              <a:rPr lang="en-US" altLang="zh-CN" i="1" dirty="0" err="1"/>
              <a:t>Daoxing</a:t>
            </a:r>
            <a:r>
              <a:rPr lang="en-US" altLang="zh-CN" dirty="0"/>
              <a:t> – the substance of the </a:t>
            </a:r>
            <a:r>
              <a:rPr lang="en-US" altLang="zh-CN" i="1" dirty="0"/>
              <a:t>Dao</a:t>
            </a:r>
            <a:r>
              <a:rPr lang="en-US" altLang="zh-CN" dirty="0"/>
              <a:t>; the core to enlightenment.</a:t>
            </a:r>
          </a:p>
          <a:p>
            <a:r>
              <a:rPr lang="en-US" altLang="zh-CN" sz="1600" dirty="0"/>
              <a:t>The theory of </a:t>
            </a:r>
            <a:r>
              <a:rPr lang="en-US" altLang="zh-CN" sz="1600" i="1" dirty="0" err="1"/>
              <a:t>daoxing</a:t>
            </a:r>
            <a:r>
              <a:rPr lang="en-US" altLang="zh-CN" sz="1600" dirty="0"/>
              <a:t> is a direct imitation of Buddhist </a:t>
            </a:r>
            <a:r>
              <a:rPr lang="en-US" altLang="zh-CN" sz="1600" i="1" dirty="0" err="1"/>
              <a:t>xinxing</a:t>
            </a:r>
            <a:r>
              <a:rPr lang="en-US" altLang="zh-CN" sz="1600" dirty="0"/>
              <a:t>.</a:t>
            </a:r>
          </a:p>
          <a:p>
            <a:r>
              <a:rPr lang="en-US" altLang="zh-CN" sz="1600" dirty="0"/>
              <a:t>Has not seen or found from any pre-Han Daoist texts.</a:t>
            </a:r>
          </a:p>
          <a:p>
            <a:r>
              <a:rPr lang="en-US" altLang="zh-CN" sz="1600" dirty="0"/>
              <a:t>The main discussions in </a:t>
            </a:r>
            <a:r>
              <a:rPr lang="en-US" altLang="zh-CN" sz="1600" i="1" dirty="0" err="1"/>
              <a:t>daoxing</a:t>
            </a:r>
            <a:r>
              <a:rPr lang="en-US" altLang="zh-CN" sz="1600" i="1" dirty="0"/>
              <a:t> </a:t>
            </a:r>
            <a:r>
              <a:rPr lang="en-US" altLang="zh-CN" sz="1600" dirty="0"/>
              <a:t>theory</a:t>
            </a:r>
            <a:r>
              <a:rPr lang="en-US" altLang="zh-CN" sz="1600" i="1" dirty="0"/>
              <a:t> </a:t>
            </a:r>
            <a:r>
              <a:rPr lang="en-US" altLang="zh-CN" sz="1600" dirty="0"/>
              <a:t>are based on Buddhist </a:t>
            </a:r>
            <a:r>
              <a:rPr lang="en-US" altLang="zh-CN" sz="1600" i="1" dirty="0" err="1"/>
              <a:t>xinxing</a:t>
            </a:r>
            <a:r>
              <a:rPr lang="en-US" altLang="zh-CN" sz="1600" i="1" dirty="0"/>
              <a:t> </a:t>
            </a:r>
            <a:r>
              <a:rPr lang="en-US" altLang="zh-CN" sz="1600" dirty="0"/>
              <a:t>theory</a:t>
            </a:r>
            <a:r>
              <a:rPr lang="en-US" altLang="zh-CN" sz="1600" i="1" dirty="0"/>
              <a:t>.</a:t>
            </a:r>
          </a:p>
          <a:p>
            <a:endParaRPr lang="en-US" altLang="zh-CN" sz="1600" i="1" dirty="0"/>
          </a:p>
          <a:p>
            <a:pPr marL="342900" indent="-342900">
              <a:buFont typeface="+mj-lt"/>
              <a:buAutoNum type="arabicPeriod"/>
            </a:pPr>
            <a:r>
              <a:rPr lang="en-US" altLang="zh-CN" sz="1600" dirty="0"/>
              <a:t>Relationship between </a:t>
            </a:r>
            <a:r>
              <a:rPr lang="en-US" altLang="zh-CN" sz="1600" i="1" dirty="0"/>
              <a:t>Dao </a:t>
            </a:r>
            <a:r>
              <a:rPr lang="en-US" altLang="zh-CN" sz="1600" dirty="0"/>
              <a:t>and sentient beings;</a:t>
            </a:r>
          </a:p>
          <a:p>
            <a:pPr marL="342900" indent="-342900">
              <a:buFont typeface="+mj-lt"/>
              <a:buAutoNum type="arabicPeriod"/>
            </a:pPr>
            <a:r>
              <a:rPr lang="en-US" altLang="zh-CN" sz="1600" dirty="0"/>
              <a:t>Do things have </a:t>
            </a:r>
            <a:r>
              <a:rPr lang="en-US" altLang="zh-CN" sz="1600" i="1" dirty="0" err="1"/>
              <a:t>daoxing</a:t>
            </a:r>
            <a:r>
              <a:rPr lang="en-US" altLang="zh-CN" sz="1600" dirty="0"/>
              <a:t> too?</a:t>
            </a:r>
          </a:p>
          <a:p>
            <a:pPr marL="342900" indent="-342900">
              <a:buFont typeface="+mj-lt"/>
              <a:buAutoNum type="arabicPeriod"/>
            </a:pPr>
            <a:r>
              <a:rPr lang="en-US" altLang="zh-CN" sz="1600" dirty="0"/>
              <a:t>Does the </a:t>
            </a:r>
            <a:r>
              <a:rPr lang="en-US" altLang="zh-CN" sz="1600" i="1" dirty="0" err="1"/>
              <a:t>dao</a:t>
            </a:r>
            <a:r>
              <a:rPr lang="en-US" altLang="zh-CN" sz="1600" dirty="0"/>
              <a:t> exist originally or gradually?</a:t>
            </a:r>
          </a:p>
        </p:txBody>
      </p:sp>
    </p:spTree>
    <p:extLst>
      <p:ext uri="{BB962C8B-B14F-4D97-AF65-F5344CB8AC3E}">
        <p14:creationId xmlns:p14="http://schemas.microsoft.com/office/powerpoint/2010/main" val="1928469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14" presetClass="entr" presetSubtype="1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par>
                                <p:cTn id="16" presetID="14" presetClass="entr" presetSubtype="1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3" dur="500"/>
                                        <p:tgtEl>
                                          <p:spTgt spid="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AD64F3D-6AC2-4720-817F-82D784755837}"/>
              </a:ext>
            </a:extLst>
          </p:cNvPr>
          <p:cNvSpPr>
            <a:spLocks noGrp="1"/>
          </p:cNvSpPr>
          <p:nvPr>
            <p:ph type="title"/>
          </p:nvPr>
        </p:nvSpPr>
        <p:spPr/>
        <p:txBody>
          <a:bodyPr>
            <a:normAutofit/>
          </a:bodyPr>
          <a:lstStyle/>
          <a:p>
            <a:r>
              <a:rPr lang="en-US" altLang="zh-CN" sz="3600" dirty="0"/>
              <a:t>Conclusion</a:t>
            </a:r>
            <a:endParaRPr lang="zh-CN" altLang="en-US" sz="3600" dirty="0"/>
          </a:p>
        </p:txBody>
      </p:sp>
      <p:sp>
        <p:nvSpPr>
          <p:cNvPr id="3" name="内容占位符 2">
            <a:extLst>
              <a:ext uri="{FF2B5EF4-FFF2-40B4-BE49-F238E27FC236}">
                <a16:creationId xmlns:a16="http://schemas.microsoft.com/office/drawing/2014/main" id="{84D0A855-E2DB-4ECA-B93C-58D896CA6BDA}"/>
              </a:ext>
            </a:extLst>
          </p:cNvPr>
          <p:cNvSpPr>
            <a:spLocks noGrp="1"/>
          </p:cNvSpPr>
          <p:nvPr>
            <p:ph idx="1"/>
          </p:nvPr>
        </p:nvSpPr>
        <p:spPr/>
        <p:txBody>
          <a:bodyPr/>
          <a:lstStyle/>
          <a:p>
            <a:pPr marL="0" indent="0">
              <a:buNone/>
            </a:pPr>
            <a:r>
              <a:rPr lang="en-US" altLang="zh-CN" dirty="0"/>
              <a:t>To sum up, </a:t>
            </a:r>
            <a:r>
              <a:rPr lang="en-US" altLang="zh-CN" i="1" dirty="0" err="1"/>
              <a:t>xinxing</a:t>
            </a:r>
            <a:r>
              <a:rPr lang="en-US" altLang="zh-CN" dirty="0"/>
              <a:t> as the essence of the life, is to surpass the infiniteness of the “</a:t>
            </a:r>
            <a:r>
              <a:rPr lang="en-US" altLang="zh-CN" i="1" dirty="0"/>
              <a:t>Dao</a:t>
            </a:r>
            <a:r>
              <a:rPr lang="en-US" altLang="zh-CN" dirty="0"/>
              <a:t>" beyond the finiteness of individual life, and to unite with the </a:t>
            </a:r>
            <a:r>
              <a:rPr lang="en-US" altLang="zh-CN" i="1" dirty="0"/>
              <a:t>Dao</a:t>
            </a:r>
            <a:r>
              <a:rPr lang="en-US" altLang="zh-CN" dirty="0"/>
              <a:t> to realize the free liberation of life. This pursuit of life aesthetics reflects Buddhism and Daoism's deep thinking about life. Historically, both Buddhist and Daoist theories on mind and nature have helped people </a:t>
            </a:r>
            <a:r>
              <a:rPr lang="en-US" altLang="zh-CN" dirty="0" err="1"/>
              <a:t>realise</a:t>
            </a:r>
            <a:r>
              <a:rPr lang="en-US" altLang="zh-CN" dirty="0"/>
              <a:t> the purpose of life and the meaning of life with their unique values, thus objectively promoting the sustainable development of theory and practice.</a:t>
            </a:r>
            <a:endParaRPr lang="zh-CN" altLang="en-US" dirty="0"/>
          </a:p>
        </p:txBody>
      </p:sp>
    </p:spTree>
    <p:extLst>
      <p:ext uri="{BB962C8B-B14F-4D97-AF65-F5344CB8AC3E}">
        <p14:creationId xmlns:p14="http://schemas.microsoft.com/office/powerpoint/2010/main" val="3448081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AA949722-7368-409A-B45F-EF45844A6249}"/>
              </a:ext>
            </a:extLst>
          </p:cNvPr>
          <p:cNvSpPr>
            <a:spLocks noGrp="1"/>
          </p:cNvSpPr>
          <p:nvPr>
            <p:ph idx="1"/>
          </p:nvPr>
        </p:nvSpPr>
        <p:spPr/>
        <p:txBody>
          <a:bodyPr>
            <a:normAutofit/>
          </a:bodyPr>
          <a:lstStyle/>
          <a:p>
            <a:pPr marL="0" indent="0" algn="ctr">
              <a:buNone/>
            </a:pPr>
            <a:r>
              <a:rPr lang="en-US" altLang="zh-CN" sz="4800" dirty="0"/>
              <a:t>Thank you!</a:t>
            </a:r>
            <a:endParaRPr lang="zh-CN" altLang="en-US" sz="4800" dirty="0"/>
          </a:p>
        </p:txBody>
      </p:sp>
    </p:spTree>
    <p:extLst>
      <p:ext uri="{BB962C8B-B14F-4D97-AF65-F5344CB8AC3E}">
        <p14:creationId xmlns:p14="http://schemas.microsoft.com/office/powerpoint/2010/main" val="36620792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3644577-38A6-4405-8140-3D2529C41458}"/>
              </a:ext>
            </a:extLst>
          </p:cNvPr>
          <p:cNvSpPr>
            <a:spLocks noGrp="1"/>
          </p:cNvSpPr>
          <p:nvPr>
            <p:ph type="title"/>
          </p:nvPr>
        </p:nvSpPr>
        <p:spPr/>
        <p:txBody>
          <a:bodyPr/>
          <a:lstStyle/>
          <a:p>
            <a:r>
              <a:rPr lang="en-US" altLang="zh-CN" dirty="0"/>
              <a:t>References</a:t>
            </a:r>
            <a:endParaRPr lang="zh-CN" altLang="en-US" dirty="0"/>
          </a:p>
        </p:txBody>
      </p:sp>
      <p:sp>
        <p:nvSpPr>
          <p:cNvPr id="3" name="内容占位符 2">
            <a:extLst>
              <a:ext uri="{FF2B5EF4-FFF2-40B4-BE49-F238E27FC236}">
                <a16:creationId xmlns:a16="http://schemas.microsoft.com/office/drawing/2014/main" id="{926FD2A5-8645-4E52-B0AC-5025A024204D}"/>
              </a:ext>
            </a:extLst>
          </p:cNvPr>
          <p:cNvSpPr>
            <a:spLocks noGrp="1"/>
          </p:cNvSpPr>
          <p:nvPr>
            <p:ph idx="1"/>
          </p:nvPr>
        </p:nvSpPr>
        <p:spPr/>
        <p:txBody>
          <a:bodyPr>
            <a:normAutofit fontScale="77500" lnSpcReduction="20000"/>
          </a:bodyPr>
          <a:lstStyle/>
          <a:p>
            <a:r>
              <a:rPr lang="en-GB" altLang="zh-CN" dirty="0">
                <a:latin typeface="+mn-ea"/>
              </a:rPr>
              <a:t>[DZ] = </a:t>
            </a:r>
            <a:r>
              <a:rPr lang="en-GB" altLang="zh-CN" i="1" dirty="0" err="1">
                <a:latin typeface="+mn-ea"/>
              </a:rPr>
              <a:t>Zhengtong</a:t>
            </a:r>
            <a:r>
              <a:rPr lang="en-GB" altLang="zh-CN" i="1" dirty="0">
                <a:latin typeface="+mn-ea"/>
              </a:rPr>
              <a:t> </a:t>
            </a:r>
            <a:r>
              <a:rPr lang="en-GB" altLang="zh-CN" i="1" dirty="0" err="1">
                <a:latin typeface="+mn-ea"/>
              </a:rPr>
              <a:t>Daozang</a:t>
            </a:r>
            <a:r>
              <a:rPr lang="en-GB" altLang="zh-CN" i="1" dirty="0">
                <a:latin typeface="+mn-ea"/>
              </a:rPr>
              <a:t> </a:t>
            </a:r>
            <a:r>
              <a:rPr lang="zh-CN" altLang="zh-CN" dirty="0">
                <a:latin typeface="+mn-ea"/>
              </a:rPr>
              <a:t>正統道藏</a:t>
            </a:r>
            <a:r>
              <a:rPr lang="en-GB" altLang="zh-CN" dirty="0">
                <a:latin typeface="+mn-ea"/>
              </a:rPr>
              <a:t>. Photographic reproduction in 1120 fascicles of the woodblock edition of the Taoist Canon kept in the </a:t>
            </a:r>
            <a:r>
              <a:rPr lang="en-GB" altLang="zh-CN" dirty="0" err="1">
                <a:latin typeface="+mn-ea"/>
              </a:rPr>
              <a:t>Baiyun</a:t>
            </a:r>
            <a:r>
              <a:rPr lang="en-GB" altLang="zh-CN" dirty="0">
                <a:latin typeface="+mn-ea"/>
              </a:rPr>
              <a:t> guan </a:t>
            </a:r>
            <a:r>
              <a:rPr lang="zh-CN" altLang="zh-CN" dirty="0">
                <a:latin typeface="+mn-ea"/>
              </a:rPr>
              <a:t>白雲觀</a:t>
            </a:r>
            <a:r>
              <a:rPr lang="en-GB" altLang="zh-CN" dirty="0">
                <a:latin typeface="+mn-ea"/>
              </a:rPr>
              <a:t>, Beijing. Shanghai: Commercial Press, 1924–1926. </a:t>
            </a:r>
          </a:p>
          <a:p>
            <a:r>
              <a:rPr lang="en-GB" altLang="zh-CN" dirty="0">
                <a:latin typeface="+mn-ea"/>
              </a:rPr>
              <a:t>[T] </a:t>
            </a:r>
            <a:r>
              <a:rPr lang="en-GB" altLang="zh-CN" i="1" dirty="0" err="1">
                <a:latin typeface="+mn-ea"/>
              </a:rPr>
              <a:t>Taishō</a:t>
            </a:r>
            <a:r>
              <a:rPr lang="en-GB" altLang="zh-CN" i="1" dirty="0">
                <a:latin typeface="+mn-ea"/>
              </a:rPr>
              <a:t> </a:t>
            </a:r>
            <a:r>
              <a:rPr lang="en-GB" altLang="zh-CN" i="1" dirty="0" err="1">
                <a:latin typeface="+mn-ea"/>
              </a:rPr>
              <a:t>shinshū</a:t>
            </a:r>
            <a:r>
              <a:rPr lang="en-GB" altLang="zh-CN" i="1" dirty="0">
                <a:latin typeface="+mn-ea"/>
              </a:rPr>
              <a:t> </a:t>
            </a:r>
            <a:r>
              <a:rPr lang="en-GB" altLang="zh-CN" i="1" dirty="0" err="1">
                <a:latin typeface="+mn-ea"/>
              </a:rPr>
              <a:t>daizōkyō</a:t>
            </a:r>
            <a:r>
              <a:rPr lang="en-GB" altLang="zh-CN" i="1" dirty="0">
                <a:latin typeface="+mn-ea"/>
              </a:rPr>
              <a:t> </a:t>
            </a:r>
            <a:r>
              <a:rPr lang="zh-CN" altLang="zh-CN" dirty="0">
                <a:latin typeface="+mn-ea"/>
              </a:rPr>
              <a:t>大正新修大藏經</a:t>
            </a:r>
            <a:r>
              <a:rPr lang="en-GB" altLang="zh-CN" dirty="0">
                <a:latin typeface="+mn-ea"/>
              </a:rPr>
              <a:t>. Compiled under the direction of </a:t>
            </a:r>
            <a:r>
              <a:rPr lang="en-GB" altLang="zh-CN" dirty="0" err="1">
                <a:latin typeface="+mn-ea"/>
              </a:rPr>
              <a:t>Takakusu</a:t>
            </a:r>
            <a:r>
              <a:rPr lang="en-GB" altLang="zh-CN" dirty="0">
                <a:latin typeface="+mn-ea"/>
              </a:rPr>
              <a:t> </a:t>
            </a:r>
            <a:r>
              <a:rPr lang="en-GB" altLang="zh-CN" dirty="0" err="1">
                <a:latin typeface="+mn-ea"/>
              </a:rPr>
              <a:t>Junjirō</a:t>
            </a:r>
            <a:r>
              <a:rPr lang="en-GB" altLang="zh-CN" dirty="0">
                <a:latin typeface="+mn-ea"/>
              </a:rPr>
              <a:t> </a:t>
            </a:r>
            <a:r>
              <a:rPr lang="zh-CN" altLang="zh-CN" dirty="0">
                <a:latin typeface="+mn-ea"/>
              </a:rPr>
              <a:t>高楠順次郎</a:t>
            </a:r>
            <a:r>
              <a:rPr lang="en-GB" altLang="zh-CN" dirty="0">
                <a:latin typeface="+mn-ea"/>
              </a:rPr>
              <a:t> and Watanabe </a:t>
            </a:r>
            <a:r>
              <a:rPr lang="en-GB" altLang="zh-CN" dirty="0" err="1">
                <a:latin typeface="+mn-ea"/>
              </a:rPr>
              <a:t>Kaikyoku</a:t>
            </a:r>
            <a:r>
              <a:rPr lang="en-GB" altLang="zh-CN" dirty="0">
                <a:latin typeface="+mn-ea"/>
              </a:rPr>
              <a:t> </a:t>
            </a:r>
            <a:r>
              <a:rPr lang="zh-CN" altLang="zh-CN" dirty="0">
                <a:latin typeface="+mn-ea"/>
              </a:rPr>
              <a:t>渡邊海旭</a:t>
            </a:r>
            <a:r>
              <a:rPr lang="en-GB" altLang="zh-CN" dirty="0">
                <a:latin typeface="+mn-ea"/>
              </a:rPr>
              <a:t>. Vols. 1–85. Tokyo: </a:t>
            </a:r>
            <a:r>
              <a:rPr lang="en-GB" altLang="zh-CN" dirty="0" err="1">
                <a:latin typeface="+mn-ea"/>
              </a:rPr>
              <a:t>Issaikyō</a:t>
            </a:r>
            <a:r>
              <a:rPr lang="en-GB" altLang="zh-CN" dirty="0">
                <a:latin typeface="+mn-ea"/>
              </a:rPr>
              <a:t> </a:t>
            </a:r>
            <a:r>
              <a:rPr lang="en-GB" altLang="zh-CN" dirty="0" err="1">
                <a:latin typeface="+mn-ea"/>
              </a:rPr>
              <a:t>kankōkai</a:t>
            </a:r>
            <a:r>
              <a:rPr lang="en-GB" altLang="zh-CN" dirty="0">
                <a:latin typeface="+mn-ea"/>
              </a:rPr>
              <a:t> </a:t>
            </a:r>
            <a:r>
              <a:rPr lang="zh-CN" altLang="zh-CN" dirty="0">
                <a:latin typeface="+mn-ea"/>
              </a:rPr>
              <a:t>一切經刊行會</a:t>
            </a:r>
            <a:r>
              <a:rPr lang="en-GB" altLang="zh-CN" dirty="0">
                <a:latin typeface="+mn-ea"/>
              </a:rPr>
              <a:t>, 1924–1932.</a:t>
            </a:r>
            <a:endParaRPr lang="zh-CN" altLang="zh-CN" dirty="0">
              <a:latin typeface="+mn-ea"/>
            </a:endParaRPr>
          </a:p>
          <a:p>
            <a:r>
              <a:rPr lang="en-US" altLang="zh-CN" dirty="0">
                <a:latin typeface="+mn-ea"/>
              </a:rPr>
              <a:t>Hong, X.P.,</a:t>
            </a:r>
            <a:r>
              <a:rPr lang="zh-CN" altLang="en-US" dirty="0">
                <a:latin typeface="+mn-ea"/>
              </a:rPr>
              <a:t> </a:t>
            </a:r>
            <a:r>
              <a:rPr lang="en-US" altLang="zh-CN" dirty="0">
                <a:latin typeface="+mn-ea"/>
              </a:rPr>
              <a:t>2005. </a:t>
            </a:r>
            <a:r>
              <a:rPr lang="en-US" altLang="zh-CN" i="1" dirty="0">
                <a:latin typeface="+mn-ea"/>
              </a:rPr>
              <a:t>Confucian, Taoist and Buddhist Philosophers and Chinese Ideological Culture </a:t>
            </a:r>
            <a:r>
              <a:rPr lang="zh-CN" altLang="en-US" dirty="0">
                <a:latin typeface="+mn-ea"/>
              </a:rPr>
              <a:t>儒佛道思想家与中国思想文化</a:t>
            </a:r>
            <a:r>
              <a:rPr lang="en-US" altLang="zh-CN" dirty="0">
                <a:latin typeface="+mn-ea"/>
              </a:rPr>
              <a:t>.</a:t>
            </a:r>
            <a:r>
              <a:rPr lang="en-GB" altLang="zh-CN" dirty="0">
                <a:latin typeface="+mn-ea"/>
              </a:rPr>
              <a:t> Beijing Book Co. Inc.</a:t>
            </a:r>
          </a:p>
          <a:p>
            <a:r>
              <a:rPr lang="en-GB" altLang="zh-CN" dirty="0">
                <a:latin typeface="+mn-ea"/>
              </a:rPr>
              <a:t>Lau, D.C., 1963. trans. </a:t>
            </a:r>
            <a:r>
              <a:rPr lang="en-GB" altLang="zh-CN" i="1" dirty="0">
                <a:latin typeface="+mn-ea"/>
              </a:rPr>
              <a:t>Lao Tzu: Tao </a:t>
            </a:r>
            <a:r>
              <a:rPr lang="en-GB" altLang="zh-CN" i="1" dirty="0" err="1">
                <a:latin typeface="+mn-ea"/>
              </a:rPr>
              <a:t>Te</a:t>
            </a:r>
            <a:r>
              <a:rPr lang="en-GB" altLang="zh-CN" i="1" dirty="0">
                <a:latin typeface="+mn-ea"/>
              </a:rPr>
              <a:t> Ching</a:t>
            </a:r>
            <a:r>
              <a:rPr lang="en-GB" altLang="zh-CN" dirty="0">
                <a:latin typeface="+mn-ea"/>
              </a:rPr>
              <a:t>. Hong Kong: The Chinese University Press. </a:t>
            </a:r>
            <a:endParaRPr lang="zh-CN" altLang="zh-CN" dirty="0">
              <a:latin typeface="+mn-ea"/>
            </a:endParaRPr>
          </a:p>
          <a:p>
            <a:r>
              <a:rPr lang="en-US" altLang="zh-CN" dirty="0">
                <a:latin typeface="+mn-ea"/>
              </a:rPr>
              <a:t>Meng, P.Y., 1990. </a:t>
            </a:r>
            <a:r>
              <a:rPr lang="en-US" altLang="zh-CN" i="1" dirty="0" err="1">
                <a:latin typeface="+mn-ea"/>
              </a:rPr>
              <a:t>Zhongguo</a:t>
            </a:r>
            <a:r>
              <a:rPr lang="en-US" altLang="zh-CN" i="1" dirty="0">
                <a:latin typeface="+mn-ea"/>
              </a:rPr>
              <a:t> </a:t>
            </a:r>
            <a:r>
              <a:rPr lang="en-US" altLang="zh-CN" i="1" dirty="0" err="1">
                <a:latin typeface="+mn-ea"/>
              </a:rPr>
              <a:t>xinxing</a:t>
            </a:r>
            <a:r>
              <a:rPr lang="en-US" altLang="zh-CN" i="1" dirty="0">
                <a:latin typeface="+mn-ea"/>
              </a:rPr>
              <a:t> </a:t>
            </a:r>
            <a:r>
              <a:rPr lang="en-US" altLang="zh-CN" i="1" dirty="0" err="1">
                <a:latin typeface="+mn-ea"/>
              </a:rPr>
              <a:t>lun</a:t>
            </a:r>
            <a:r>
              <a:rPr lang="en-US" altLang="zh-CN" i="1" dirty="0">
                <a:latin typeface="+mn-ea"/>
              </a:rPr>
              <a:t> </a:t>
            </a:r>
            <a:r>
              <a:rPr lang="zh-CN" altLang="en-US" dirty="0">
                <a:latin typeface="+mn-ea"/>
              </a:rPr>
              <a:t>中國心性論</a:t>
            </a:r>
            <a:r>
              <a:rPr lang="en-US" altLang="zh-CN" dirty="0">
                <a:latin typeface="+mn-ea"/>
              </a:rPr>
              <a:t>.  Taiwan </a:t>
            </a:r>
            <a:r>
              <a:rPr lang="en-US" altLang="zh-CN" dirty="0" err="1">
                <a:latin typeface="+mn-ea"/>
              </a:rPr>
              <a:t>xuesheng</a:t>
            </a:r>
            <a:r>
              <a:rPr lang="en-US" altLang="zh-CN" dirty="0">
                <a:latin typeface="+mn-ea"/>
              </a:rPr>
              <a:t> </a:t>
            </a:r>
            <a:r>
              <a:rPr lang="en-US" altLang="zh-CN" dirty="0" err="1">
                <a:latin typeface="+mn-ea"/>
              </a:rPr>
              <a:t>shudian</a:t>
            </a:r>
            <a:r>
              <a:rPr lang="en-US" altLang="zh-CN" dirty="0">
                <a:latin typeface="+mn-ea"/>
              </a:rPr>
              <a:t>.</a:t>
            </a:r>
          </a:p>
          <a:p>
            <a:r>
              <a:rPr lang="en-US" altLang="zh-CN" dirty="0">
                <a:latin typeface="+mn-ea"/>
              </a:rPr>
              <a:t>Yang, W.Z., 2003. On “Mind”, “Nature” Notions with the problem of “</a:t>
            </a:r>
            <a:r>
              <a:rPr lang="en-US" altLang="zh-CN" i="1" dirty="0" err="1">
                <a:latin typeface="+mn-ea"/>
              </a:rPr>
              <a:t>xinxing</a:t>
            </a:r>
            <a:r>
              <a:rPr lang="en-US" altLang="zh-CN" dirty="0">
                <a:latin typeface="+mn-ea"/>
              </a:rPr>
              <a:t>” </a:t>
            </a:r>
            <a:r>
              <a:rPr lang="zh-CN" altLang="en-US" dirty="0">
                <a:latin typeface="+mn-ea"/>
              </a:rPr>
              <a:t>论中国佛教的“心”、“性”概念与心性问题</a:t>
            </a:r>
            <a:r>
              <a:rPr lang="en-US" altLang="zh-CN" dirty="0">
                <a:latin typeface="+mn-ea"/>
              </a:rPr>
              <a:t>, </a:t>
            </a:r>
            <a:r>
              <a:rPr lang="en-US" altLang="zh-CN" i="1" dirty="0" err="1">
                <a:latin typeface="+mn-ea"/>
              </a:rPr>
              <a:t>Zongjiao</a:t>
            </a:r>
            <a:r>
              <a:rPr lang="en-US" altLang="zh-CN" i="1" dirty="0">
                <a:latin typeface="+mn-ea"/>
              </a:rPr>
              <a:t> </a:t>
            </a:r>
            <a:r>
              <a:rPr lang="en-US" altLang="zh-CN" i="1" dirty="0" err="1">
                <a:latin typeface="+mn-ea"/>
              </a:rPr>
              <a:t>yanjiu</a:t>
            </a:r>
            <a:r>
              <a:rPr lang="en-US" altLang="zh-CN" dirty="0">
                <a:latin typeface="+mn-ea"/>
              </a:rPr>
              <a:t>, 2003, (01).</a:t>
            </a:r>
          </a:p>
          <a:p>
            <a:endParaRPr lang="zh-CN" altLang="en-US" dirty="0">
              <a:latin typeface="+mn-ea"/>
            </a:endParaRPr>
          </a:p>
        </p:txBody>
      </p:sp>
    </p:spTree>
    <p:extLst>
      <p:ext uri="{BB962C8B-B14F-4D97-AF65-F5344CB8AC3E}">
        <p14:creationId xmlns:p14="http://schemas.microsoft.com/office/powerpoint/2010/main" val="812960636"/>
      </p:ext>
    </p:extLst>
  </p:cSld>
  <p:clrMapOvr>
    <a:masterClrMapping/>
  </p:clrMapOvr>
</p:sld>
</file>

<file path=ppt/theme/theme1.xml><?xml version="1.0" encoding="utf-8"?>
<a:theme xmlns:a="http://schemas.openxmlformats.org/drawingml/2006/main" name="画廊">
  <a:themeElements>
    <a:clrScheme name="画廊">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画廊">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画廊">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6432</TotalTime>
  <Words>1886</Words>
  <Application>Microsoft Office PowerPoint</Application>
  <PresentationFormat>宽屏</PresentationFormat>
  <Paragraphs>85</Paragraphs>
  <Slides>13</Slides>
  <Notes>0</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13</vt:i4>
      </vt:variant>
    </vt:vector>
  </HeadingPairs>
  <TitlesOfParts>
    <vt:vector size="21" baseType="lpstr">
      <vt:lpstr>新細明體</vt:lpstr>
      <vt:lpstr>新細明體</vt:lpstr>
      <vt:lpstr>等线</vt:lpstr>
      <vt:lpstr>等线 Light</vt:lpstr>
      <vt:lpstr>Arial</vt:lpstr>
      <vt:lpstr>Gill Sans MT</vt:lpstr>
      <vt:lpstr>Verdana</vt:lpstr>
      <vt:lpstr>画廊</vt:lpstr>
      <vt:lpstr>A Connection between Chinese Buddhist and Daoist Theory of  “Xinxing (Nature of Mind)”</vt:lpstr>
      <vt:lpstr>A Summary of xinxing</vt:lpstr>
      <vt:lpstr>Buddhist Theory of xinxing</vt:lpstr>
      <vt:lpstr>Buddhist Theory of xinxing</vt:lpstr>
      <vt:lpstr>Daoist Theory of xinxing</vt:lpstr>
      <vt:lpstr>Daoist Theory of xinxing</vt:lpstr>
      <vt:lpstr>Relationship between the Two Theories</vt:lpstr>
      <vt:lpstr>How Buddhist xinxing have influenced daoti?</vt:lpstr>
      <vt:lpstr>How Buddhist xinxing have influenced daoti?</vt:lpstr>
      <vt:lpstr>Daoist daoxing, or Buddhist xinxing?</vt:lpstr>
      <vt:lpstr>Conclusion</vt:lpstr>
      <vt:lpstr>PowerPoint 演示文稿</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Comparison between the Theory of “Mind Nature (xinxing)” in Buddhism and Daoism</dc:title>
  <dc:creator>H Sikuz</dc:creator>
  <cp:lastModifiedBy>H Sikuz</cp:lastModifiedBy>
  <cp:revision>109</cp:revision>
  <dcterms:created xsi:type="dcterms:W3CDTF">2019-05-10T13:11:23Z</dcterms:created>
  <dcterms:modified xsi:type="dcterms:W3CDTF">2019-05-15T11:39:48Z</dcterms:modified>
</cp:coreProperties>
</file>