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781" r:id="rId2"/>
    <p:sldId id="782" r:id="rId3"/>
    <p:sldId id="27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9" r:id="rId12"/>
    <p:sldId id="264" r:id="rId13"/>
    <p:sldId id="270" r:id="rId14"/>
    <p:sldId id="265" r:id="rId15"/>
    <p:sldId id="266" r:id="rId16"/>
    <p:sldId id="271" r:id="rId17"/>
    <p:sldId id="267" r:id="rId18"/>
    <p:sldId id="26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8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413E2A-8548-410F-9B40-000994A18130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09B92D-B599-437D-A615-4679AF98CF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352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7AA03-7A78-E640-AFCD-1E90B186C7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7A11F2-0313-01C9-A225-C15542826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6C5F2-541B-824C-4C16-196B2C614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3E13E-2E91-4D85-8F3D-242848A304C8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1DAC2-7F6E-1089-AF48-50A2667F1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96136-2E55-950A-E259-38B731B94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444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3AD8-6A6F-4F8C-6959-112207D1E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01232-A634-2066-D071-ACA08E746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48305-E8D7-04A5-CEC7-E2D2002C5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99952-D68D-4E36-A6E0-6ADCFED0DE29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30ED3-0867-3E1F-4EDB-9A42F44E5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30277-10B9-C662-FA63-85E9BD52C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27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FD85-778E-5041-7D47-778C9AC8B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AA718-3E06-E9FC-6291-510F7C8960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30F52-2B09-1E35-427B-77EA6AB0A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EF55C-5692-4A06-ABE6-F258A4B97444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0D904-B389-A090-DAC1-5D20FA047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1173B-497A-74A9-B323-FD9408670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30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7CC7E-66F9-9840-F043-92A9F1698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97970-11AE-86EC-5014-49C4446D7C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54CDD-6BC0-F60C-CEF1-40201E72B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B97DD3-84E1-C775-8876-8A33289BB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7D794-CCA4-4939-9C52-011B05BF493B}" type="datetime1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85324-2E3F-46B0-F47B-088A19006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30B7A-177E-40D2-7FC7-0CAB7AA62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10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3521C-6D13-91CC-B8AB-D60AE2C8E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97245A-5803-C486-433B-170E1B541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9B36C-9259-9874-2481-C86278B137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9F8E7C-DB61-903A-4023-7F07C1B430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1DF66D-69FF-07D4-2CD2-4DCCBCA7F8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B65704-5804-971D-73F1-82BF8EF0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62BED-36A1-4E97-8F00-EF65D30CF1A4}" type="datetime1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519D34-1A84-C0F3-E281-99BB8807B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521217-9895-76A1-A186-A409A9E9F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09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CE9B5-0BAD-2E3E-16AC-3F96D13B9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485E45-3941-4EEE-82BA-EB67967FB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BF0CA-D549-4BD1-BFF5-1E626652C298}" type="datetime1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918D0-9E94-65B3-7C1B-4A6B97C7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88B1F-6CD7-3BE2-8163-1DD6EE88A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916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DCF20F-CF50-5F53-0D16-DE9D9EDBF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941AF-E7C5-474D-B9BC-F44BF81DDC24}" type="datetime1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260DE-8892-7617-FEC9-601A798F2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0CBB1A-AFF3-09CC-91F6-1CA1F3E42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486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35B82-6CCB-B9D9-DCD7-1EE74F8AD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FAF09-14B2-9AB9-9BA1-EACFE289F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20CF82-A6BE-C7ED-8BFB-A8C455082D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DA2F3-C65A-A612-5F0E-8F3034A50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627BE-78BF-4484-BE23-8365D5AD5990}" type="datetime1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E812A-028F-4902-5DCD-BF0073EDE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F41593-8BC4-C8F0-2753-74AC8890E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801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6FB42-9E8F-643C-C9C5-25035578D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E85442-C7A1-3E67-35E0-085A718A54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99FD4D-9EE0-2A47-0A83-2543A43B58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2F2F7-F528-FE28-5AD9-C9950166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94B9D-9308-4448-8096-8AEF6879430C}" type="datetime1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B2AAE-A2A8-60D6-6C28-763720966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DCCD-27DF-F7EE-C2F2-E92C741B6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430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29018-4AED-DC86-8B6C-24AE60FD6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8E8D9A-2B19-4B6E-3E5B-E4BDDEA6F1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24E6-5DEA-1CA5-0679-186EECA0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3B342-9483-4CBC-8A94-70F3B0D8B018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B6AFB-5C35-3BA3-1F56-0D17F9C58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03D1D-F172-FC34-74BC-206B1308E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07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040A1F-D44B-60BC-2747-1323BFBB55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D0E8B-24ED-3B6C-7DC0-47EBAAA07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651B7-7BFF-F070-11D6-529EECAFE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BB98C-1E3E-464E-846C-5A4A3FFED483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DC35E-078E-AF83-99BB-07CB46033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E1F34-CF8D-3492-EBDF-4B1479E98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0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8F8B4-DF09-4581-EFE6-B0475A679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767D73-7049-109E-B899-80023FE748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C1E1C-E260-66C6-DD6A-06CAF15311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13294-072F-44F5-AF28-81190D2145CB}" type="datetime1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20A56-0E1D-8AC9-6BE9-E9400A29EB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3FD37-827D-EE28-3081-6CF6A1C5CA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59BA3-7C71-47BA-9D7C-9393D4D475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0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asp-uk.b-cdn.net/wp-content/uploads/2018/03/CASP-Qualitative-Checklist-2018_fillable_form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poc.cochrane.org/sites/epoc.cochrane.org/files/public/uploads/Resources-for-authors2017/epoc_qes_protocol_and_review_template.docx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bu.se/contentassets/14570b8112c5464cbb2c256c11674025/methodological_limitations_qualitative_evidence_synthesis.pdf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5 of the most Awe-Inspiring Islamic Artists | Islamic Fashion Design Council">
            <a:extLst>
              <a:ext uri="{FF2B5EF4-FFF2-40B4-BE49-F238E27FC236}">
                <a16:creationId xmlns:a16="http://schemas.microsoft.com/office/drawing/2014/main" id="{44FE8ED7-3F37-2C65-B9B7-EB56F49814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3" r="6446" b="9089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Amare Desta (Prof)</a:t>
            </a:r>
            <a:endParaRPr lang="en-US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  <a:endParaRPr lang="en-US" dirty="0"/>
          </a:p>
        </p:txBody>
      </p:sp>
      <p:sp>
        <p:nvSpPr>
          <p:cNvPr id="19" name="Content Placeholder 1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Qualitative research aims to explore people’s perceptions and experiences of the world around them</a:t>
            </a:r>
          </a:p>
          <a:p>
            <a:pPr lvl="0"/>
            <a:r>
              <a:rPr lang="en-US" dirty="0"/>
              <a:t>Systematic reviews of qualitative research (also known as </a:t>
            </a:r>
            <a:r>
              <a:rPr lang="en-US" b="1" dirty="0"/>
              <a:t>qualitative evidence syntheses</a:t>
            </a:r>
            <a:r>
              <a:rPr lang="en-US" dirty="0"/>
              <a:t>) have become more common and methods for undertaking these reviews are now well developed</a:t>
            </a:r>
          </a:p>
          <a:p>
            <a:pPr lvl="0"/>
            <a:r>
              <a:rPr lang="en-US" dirty="0"/>
              <a:t>A review finding is an analytic output (e.g. a theme, category, thematic framework, theory or contribution to theory) from a qualitative evidence synthesis that, based on data from primary studies, describes a phenomenon or an aspect of a phenomenon.</a:t>
            </a:r>
          </a:p>
          <a:p>
            <a:pPr lvl="0"/>
            <a:r>
              <a:rPr lang="en-US" dirty="0"/>
              <a:t>Methods for </a:t>
            </a:r>
            <a:r>
              <a:rPr lang="en-US" dirty="0" err="1"/>
              <a:t>synthesising</a:t>
            </a:r>
            <a:r>
              <a:rPr lang="en-US" dirty="0"/>
              <a:t> and </a:t>
            </a:r>
            <a:r>
              <a:rPr lang="en-US" dirty="0" err="1"/>
              <a:t>analysing</a:t>
            </a:r>
            <a:r>
              <a:rPr lang="en-US" dirty="0"/>
              <a:t> qualitative studies include: </a:t>
            </a:r>
            <a:r>
              <a:rPr lang="en-US" b="1" dirty="0"/>
              <a:t>thematic synthesis, framework synthesis </a:t>
            </a:r>
            <a:r>
              <a:rPr lang="en-US" dirty="0"/>
              <a:t>and </a:t>
            </a:r>
            <a:r>
              <a:rPr lang="en-US" b="1" dirty="0"/>
              <a:t>meta-ethnography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Synthesis and analysis of qualitative research </a:t>
            </a:r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Synthesis and analysis are iterative and interactive processes; analysis may require grouping common elements together and synthesis may suggest additional lines of inquiry</a:t>
            </a:r>
          </a:p>
          <a:p>
            <a:pPr lvl="0"/>
            <a:r>
              <a:rPr lang="en-US" dirty="0"/>
              <a:t>As with quantitative research, narrative synthesis (using text, tables and graphics) is typically the default method of synthesis</a:t>
            </a:r>
          </a:p>
          <a:p>
            <a:pPr lvl="0"/>
            <a:r>
              <a:rPr lang="en-US" dirty="0"/>
              <a:t>However, the potential of qualitative synthesis is best </a:t>
            </a:r>
            <a:r>
              <a:rPr lang="en-US" dirty="0" err="1"/>
              <a:t>realised</a:t>
            </a:r>
            <a:r>
              <a:rPr lang="en-US" dirty="0"/>
              <a:t> through qualitative methods such as thematic-, framework- and line of argument-based approaches</a:t>
            </a:r>
          </a:p>
          <a:p>
            <a:pPr lvl="0"/>
            <a:r>
              <a:rPr lang="en-US" dirty="0"/>
              <a:t>Synthesis may be aggregative (that is to say, </a:t>
            </a:r>
            <a:r>
              <a:rPr lang="en-US" dirty="0" err="1"/>
              <a:t>summarising</a:t>
            </a:r>
            <a:r>
              <a:rPr lang="en-US" dirty="0"/>
              <a:t>) or configurative (interpreting)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I synthesise?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Synthesis is mainly about </a:t>
            </a:r>
            <a:r>
              <a:rPr lang="en-US" b="1" dirty="0"/>
              <a:t>identifying patterns in your data </a:t>
            </a:r>
            <a:r>
              <a:rPr lang="en-US" dirty="0"/>
              <a:t>– but also involves </a:t>
            </a:r>
            <a:r>
              <a:rPr lang="en-US" b="1" dirty="0"/>
              <a:t>spotting what is missing</a:t>
            </a:r>
            <a:r>
              <a:rPr lang="en-US" dirty="0"/>
              <a:t>!</a:t>
            </a:r>
          </a:p>
          <a:p>
            <a:pPr lvl="0"/>
            <a:r>
              <a:rPr lang="en-US" dirty="0"/>
              <a:t>You may spot patterns by putting findings side-by-side </a:t>
            </a:r>
            <a:r>
              <a:rPr lang="en-US" b="1" dirty="0"/>
              <a:t>(juxtaposing)</a:t>
            </a:r>
          </a:p>
          <a:p>
            <a:pPr lvl="0"/>
            <a:r>
              <a:rPr lang="en-US" dirty="0"/>
              <a:t>Different patterns may reflect different circumstances or contexts</a:t>
            </a:r>
          </a:p>
          <a:p>
            <a:pPr lvl="0"/>
            <a:r>
              <a:rPr lang="en-US" dirty="0"/>
              <a:t>Alternatively, different patterns may relate to how the different studies were carried out</a:t>
            </a:r>
          </a:p>
          <a:p>
            <a:pPr lvl="0"/>
            <a:r>
              <a:rPr lang="en-US" dirty="0"/>
              <a:t>Bringing together </a:t>
            </a:r>
            <a:r>
              <a:rPr lang="en-US" b="1" dirty="0"/>
              <a:t>(integrating) </a:t>
            </a:r>
            <a:r>
              <a:rPr lang="en-US" dirty="0"/>
              <a:t>more than one synthesis may reveal different perspectives (e.g. child and parent) of the same phenomenon</a:t>
            </a:r>
          </a:p>
          <a:p>
            <a:pPr lvl="0"/>
            <a:r>
              <a:rPr lang="en-US" dirty="0"/>
              <a:t>Integrating quantitative and qualitative data is discussed in Chapter 9.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Going forward with RETREAT!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When choosing your method of synthesis you should consider:</a:t>
            </a:r>
          </a:p>
          <a:p>
            <a:pPr lvl="1"/>
            <a:r>
              <a:rPr lang="en-US" b="1" dirty="0"/>
              <a:t>R</a:t>
            </a:r>
            <a:r>
              <a:rPr lang="en-US" dirty="0"/>
              <a:t>esearch Question – What question are you trying to answer?</a:t>
            </a:r>
          </a:p>
          <a:p>
            <a:pPr lvl="1"/>
            <a:r>
              <a:rPr lang="en-US" b="1" dirty="0"/>
              <a:t>E</a:t>
            </a:r>
            <a:r>
              <a:rPr lang="en-US" dirty="0"/>
              <a:t>pistemology – What type of knowledge do you need to answer the question? </a:t>
            </a:r>
          </a:p>
          <a:p>
            <a:pPr lvl="1"/>
            <a:r>
              <a:rPr lang="en-US" b="1" dirty="0"/>
              <a:t>T</a:t>
            </a:r>
            <a:r>
              <a:rPr lang="en-US" dirty="0"/>
              <a:t>ime/Timeframe – How long is the synthesis likely to take?</a:t>
            </a:r>
          </a:p>
          <a:p>
            <a:pPr lvl="1"/>
            <a:r>
              <a:rPr lang="en-US" b="1" dirty="0"/>
              <a:t>R</a:t>
            </a:r>
            <a:r>
              <a:rPr lang="en-US" dirty="0"/>
              <a:t>esources – Will the method require specific software or facilities?</a:t>
            </a:r>
          </a:p>
          <a:p>
            <a:pPr lvl="1"/>
            <a:r>
              <a:rPr lang="en-US" b="1" dirty="0"/>
              <a:t>E</a:t>
            </a:r>
            <a:r>
              <a:rPr lang="en-US" dirty="0"/>
              <a:t>xpertise – Have you got access to all the skills and perspectives required by the method?</a:t>
            </a:r>
          </a:p>
          <a:p>
            <a:pPr lvl="1"/>
            <a:r>
              <a:rPr lang="en-US" b="1" dirty="0"/>
              <a:t>A</a:t>
            </a:r>
            <a:r>
              <a:rPr lang="en-US" dirty="0"/>
              <a:t>udience &amp; Purpose – Who is the synthesis for and how will they use it? </a:t>
            </a:r>
          </a:p>
          <a:p>
            <a:pPr lvl="1"/>
            <a:r>
              <a:rPr lang="en-US" b="1" dirty="0"/>
              <a:t>T</a:t>
            </a:r>
            <a:r>
              <a:rPr lang="en-US" dirty="0"/>
              <a:t>ype of data – Is the data-rich (full of ideas) and/or thick (full of detail)?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A step-by-step guide to qualitative synthesis</a:t>
            </a:r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Step 1 - Formulating the question</a:t>
            </a:r>
          </a:p>
          <a:p>
            <a:pPr lvl="0"/>
            <a:r>
              <a:rPr lang="en-US" dirty="0"/>
              <a:t>Steps 2 and 3 - Searching and Screening the Literature</a:t>
            </a:r>
          </a:p>
          <a:p>
            <a:pPr lvl="0"/>
            <a:r>
              <a:rPr lang="en-US" dirty="0"/>
              <a:t>Step 4 - Extracting qualitative data for your review</a:t>
            </a:r>
          </a:p>
          <a:p>
            <a:pPr lvl="0"/>
            <a:r>
              <a:rPr lang="en-US" dirty="0"/>
              <a:t>Step 5 - Quality Assessment (Appraisal) </a:t>
            </a:r>
          </a:p>
          <a:p>
            <a:pPr lvl="0"/>
            <a:r>
              <a:rPr lang="en-US" dirty="0"/>
              <a:t>Step 6 – Synthesis</a:t>
            </a:r>
          </a:p>
          <a:p>
            <a:pPr lvl="0"/>
            <a:r>
              <a:rPr lang="en-US" dirty="0"/>
              <a:t>Step 7 – Analysis and Interpretation</a:t>
            </a:r>
          </a:p>
          <a:p>
            <a:pPr lvl="0"/>
            <a:r>
              <a:rPr lang="en-US" dirty="0"/>
              <a:t>Followed by: Writing Up and Reporting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Step 1 - Formulating the question</a:t>
            </a:r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Several frameworks exist for formulating a question for a qualitative review. Two examples are:</a:t>
            </a:r>
          </a:p>
          <a:p>
            <a:pPr lvl="1"/>
            <a:r>
              <a:rPr lang="en-GB" b="1" dirty="0"/>
              <a:t>SPICE</a:t>
            </a:r>
            <a:r>
              <a:rPr lang="en-GB" dirty="0"/>
              <a:t> (Setting – Perspective – Interest, the phenomenon of – Comparison – Evaluation)</a:t>
            </a:r>
          </a:p>
          <a:p>
            <a:pPr lvl="1"/>
            <a:r>
              <a:rPr lang="en-GB" b="1" dirty="0" err="1"/>
              <a:t>PerSPE©TiF</a:t>
            </a:r>
            <a:r>
              <a:rPr lang="en-GB" dirty="0"/>
              <a:t> (Perspective-Setting-Phenomenon of interest/Problem-Environment-(optional Comparison)-Time/timing-Findings) </a:t>
            </a:r>
          </a:p>
          <a:p>
            <a:pPr lvl="0"/>
            <a:r>
              <a:rPr lang="en-GB" dirty="0"/>
              <a:t>See Chapter 4 – Defining Your Scope for more detail.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Steps 2 and 3 - Searching and screening the literature (1 of 2)</a:t>
            </a:r>
          </a:p>
        </p:txBody>
      </p:sp>
      <p:sp>
        <p:nvSpPr>
          <p:cNvPr id="25" name="Content Placeholder 2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/>
              <a:t>Will I include:</a:t>
            </a:r>
          </a:p>
          <a:p>
            <a:pPr lvl="1"/>
            <a:r>
              <a:rPr lang="en-US" b="1" dirty="0"/>
              <a:t>Mixed methods studies </a:t>
            </a:r>
            <a:r>
              <a:rPr lang="en-US" dirty="0"/>
              <a:t>with a qualitative component (or not)?</a:t>
            </a:r>
          </a:p>
          <a:p>
            <a:pPr lvl="1"/>
            <a:r>
              <a:rPr lang="en-US" dirty="0"/>
              <a:t>Data from free-text responses to </a:t>
            </a:r>
            <a:r>
              <a:rPr lang="en-US" b="1" dirty="0"/>
              <a:t>surveys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Only </a:t>
            </a:r>
            <a:r>
              <a:rPr lang="en-US" b="1" dirty="0"/>
              <a:t>verbatim findings or verbatim </a:t>
            </a:r>
            <a:r>
              <a:rPr lang="en-US" b="1" u="sng" dirty="0"/>
              <a:t>and</a:t>
            </a:r>
            <a:r>
              <a:rPr lang="en-US" b="1" dirty="0"/>
              <a:t> author observations</a:t>
            </a:r>
            <a:r>
              <a:rPr lang="en-US" dirty="0"/>
              <a:t>?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Steps 2 and 3 - Searching and screening the literature (2 of 2)</a:t>
            </a:r>
          </a:p>
        </p:txBody>
      </p:sp>
      <p:graphicFrame>
        <p:nvGraphicFramePr>
          <p:cNvPr id="11" name="Table 2"/>
          <p:cNvGraphicFramePr/>
          <p:nvPr/>
        </p:nvGraphicFramePr>
        <p:xfrm>
          <a:off x="3078480" y="1981200"/>
          <a:ext cx="6035040" cy="393379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035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When planning your search think about…</a:t>
                      </a:r>
                      <a:endParaRPr sz="1800" b="1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Sampling –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All studies or Purposive?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Sources –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Which databases?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Structured questions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(e.g. SPICE)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Search procedures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(e.g. building blocks –Chap 5)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 dirty="0">
                          <a:sym typeface="Calibri"/>
                        </a:rPr>
                        <a:t>S</a:t>
                      </a:r>
                      <a:r>
                        <a:rPr lang="en-GB" sz="1800" b="1" u="none" strike="noStrike" cap="none" dirty="0">
                          <a:sym typeface="Calibri"/>
                        </a:rPr>
                        <a:t>earch strategies &amp; filters –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 qualitative terms?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Supplementary strategies -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(citation searching? reference checking?) 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88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sym typeface="Calibri"/>
                        </a:rPr>
                        <a:t>Standards – </a:t>
                      </a:r>
                      <a:r>
                        <a:rPr lang="en-GB" sz="1800" u="none" strike="noStrike" cap="none" dirty="0">
                          <a:sym typeface="Calibri"/>
                        </a:rPr>
                        <a:t>ENTREQ, </a:t>
                      </a:r>
                      <a:r>
                        <a:rPr lang="en-GB" sz="1800" u="none" strike="noStrike" cap="none" dirty="0" err="1">
                          <a:sym typeface="Calibri"/>
                        </a:rPr>
                        <a:t>eMERGe</a:t>
                      </a:r>
                      <a:endParaRPr sz="1800" b="0" u="none" strike="noStrike" cap="none" dirty="0">
                        <a:latin typeface="+mn-lt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12206" marR="12206" marT="16275" marB="1627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Step 4 - Extracting qualitative data for your review</a:t>
            </a:r>
          </a:p>
        </p:txBody>
      </p:sp>
      <p:sp>
        <p:nvSpPr>
          <p:cNvPr id="23" name="Content Placeholder 2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Use a standardised, or adapted, data extraction template;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an a priori extraction conceptual framework;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a software program (</a:t>
            </a:r>
            <a:r>
              <a:rPr lang="en-GB" dirty="0" err="1"/>
              <a:t>eg</a:t>
            </a:r>
            <a:r>
              <a:rPr lang="en-GB" dirty="0"/>
              <a:t>, </a:t>
            </a:r>
            <a:r>
              <a:rPr lang="en-GB" dirty="0" err="1"/>
              <a:t>NVivo</a:t>
            </a:r>
            <a:r>
              <a:rPr lang="en-GB" dirty="0"/>
              <a:t>) to inductively code original studies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a logic model to inform data extraction, analysis, and synthesis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Step 5 - Quality assessment (Appraisal) 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The </a:t>
            </a:r>
            <a:r>
              <a:rPr lang="en-US" u="sng" dirty="0">
                <a:solidFill>
                  <a:schemeClr val="dk1"/>
                </a:solidFill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CASP Qualitative Studies Checklist</a:t>
            </a: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is the most popular quality assessment tool for qualitative research</a:t>
            </a:r>
            <a:endParaRPr lang="en-US" dirty="0"/>
          </a:p>
          <a:p>
            <a:pPr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However, over 100 different tools exist</a:t>
            </a:r>
            <a:endParaRPr lang="en-US" dirty="0"/>
          </a:p>
          <a:p>
            <a:pPr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Your choice depends on your topic, your papers and your own expertise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6 – Synthesis</a:t>
            </a:r>
            <a:endParaRPr lang="en-US" dirty="0"/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Choose between Thematic Synthesis, Framework Synthesis and Meta-ethnography:</a:t>
            </a:r>
          </a:p>
        </p:txBody>
      </p:sp>
      <p:graphicFrame>
        <p:nvGraphicFramePr>
          <p:cNvPr id="165" name="Table 2"/>
          <p:cNvGraphicFramePr/>
          <p:nvPr/>
        </p:nvGraphicFramePr>
        <p:xfrm>
          <a:off x="2839256" y="3048000"/>
          <a:ext cx="6513488" cy="2839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02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3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78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/>
                        <a:t>Synthesis Method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For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Against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Thematic synthesis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Relatively </a:t>
                      </a:r>
                      <a:r>
                        <a:rPr lang="en-GB" sz="1800" b="1" dirty="0"/>
                        <a:t>easy to learn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Requires </a:t>
                      </a:r>
                      <a:r>
                        <a:rPr lang="en-GB" sz="1800" b="1" dirty="0"/>
                        <a:t>creation of labels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Framework synthesis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Builds on </a:t>
                      </a:r>
                      <a:r>
                        <a:rPr lang="en-GB" sz="1800" dirty="0"/>
                        <a:t>others’ interpretations</a:t>
                      </a:r>
                      <a:endParaRPr sz="1800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Need to </a:t>
                      </a:r>
                      <a:r>
                        <a:rPr lang="en-GB" sz="1800" b="1" dirty="0"/>
                        <a:t>find</a:t>
                      </a:r>
                      <a:r>
                        <a:rPr lang="en-GB" sz="1800" dirty="0"/>
                        <a:t> and </a:t>
                      </a:r>
                      <a:r>
                        <a:rPr lang="en-GB" sz="1800" b="1" dirty="0"/>
                        <a:t>choose</a:t>
                      </a:r>
                      <a:r>
                        <a:rPr lang="en-GB" sz="1800" dirty="0"/>
                        <a:t> a framework</a:t>
                      </a:r>
                      <a:endParaRPr sz="1800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/>
                        <a:t>Meta-ethnography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Creates </a:t>
                      </a:r>
                      <a:r>
                        <a:rPr lang="en-GB" sz="1800" b="1" dirty="0"/>
                        <a:t>new interpretations</a:t>
                      </a:r>
                      <a:endParaRPr sz="1800" b="1" dirty="0"/>
                    </a:p>
                  </a:txBody>
                  <a:tcPr marL="68588" marR="68588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400"/>
                        <a:buFont typeface="Calibri"/>
                        <a:buNone/>
                      </a:pPr>
                      <a:r>
                        <a:rPr lang="en-GB" sz="1800" b="1" dirty="0"/>
                        <a:t>Complex</a:t>
                      </a:r>
                      <a:r>
                        <a:rPr lang="en-GB" sz="1800" dirty="0"/>
                        <a:t> methods of analysis</a:t>
                      </a:r>
                      <a:endParaRPr sz="1800" dirty="0"/>
                    </a:p>
                  </a:txBody>
                  <a:tcPr marL="68588" marR="68588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Step 7 – Analysis and interpretation (1 of 2)</a:t>
            </a:r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err="1"/>
              <a:t>Categorise</a:t>
            </a:r>
            <a:r>
              <a:rPr lang="en-US" dirty="0"/>
              <a:t> your findings</a:t>
            </a:r>
          </a:p>
          <a:p>
            <a:pPr lvl="0"/>
            <a:r>
              <a:rPr lang="en-US" dirty="0"/>
              <a:t>Consider the different study contexts</a:t>
            </a:r>
          </a:p>
          <a:p>
            <a:pPr lvl="0"/>
            <a:r>
              <a:rPr lang="en-US" dirty="0"/>
              <a:t>Use techniques of narrative synthesis (See Chapter 7) - mind maps, logic models, tabulation etcetera; to make sense of studies and explore patterns. </a:t>
            </a:r>
          </a:p>
          <a:p>
            <a:pPr lvl="0"/>
            <a:r>
              <a:rPr lang="en-US" dirty="0"/>
              <a:t>Look for patterns within and between studies. </a:t>
            </a:r>
          </a:p>
          <a:p>
            <a:pPr lvl="0"/>
            <a:r>
              <a:rPr lang="en-US" dirty="0"/>
              <a:t>Focus on technical aspects of the reporting and think about whether methods used are appropriate. </a:t>
            </a:r>
          </a:p>
          <a:p>
            <a:pPr lvl="0"/>
            <a:r>
              <a:rPr lang="en-US" dirty="0"/>
              <a:t>Test whether your findings are robust and well-supported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dirty="0"/>
              <a:t>Step 7 – Analysis and interpretation (2 of 2)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>
              <a:spcBef>
                <a:spcPts val="0"/>
              </a:spcBef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Followed by: </a:t>
            </a:r>
            <a:r>
              <a:rPr lang="en-US" b="1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Writing Up and Reporting</a:t>
            </a:r>
            <a:endParaRPr lang="en-US" dirty="0"/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Use Reporting Standards e.g. ENTREQ (generic) or </a:t>
            </a:r>
            <a:r>
              <a:rPr lang="en-US" dirty="0" err="1">
                <a:solidFill>
                  <a:schemeClr val="dk1"/>
                </a:solidFill>
                <a:ea typeface="Calibri"/>
                <a:cs typeface="Calibri"/>
                <a:sym typeface="Calibri"/>
              </a:rPr>
              <a:t>eMERGe</a:t>
            </a: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(meta-ethnography)</a:t>
            </a:r>
            <a:endParaRPr lang="en-US" dirty="0"/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Find a similar journal article as a template for the structure</a:t>
            </a:r>
            <a:endParaRPr lang="en-US" dirty="0"/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Use the </a:t>
            </a:r>
            <a:r>
              <a:rPr lang="en-US" u="sng" dirty="0">
                <a:solidFill>
                  <a:schemeClr val="dk1"/>
                </a:solidFill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Cochrane Qualitative Evidence Synthesis Protocol and Review Template</a:t>
            </a:r>
            <a:endParaRPr lang="en-US" dirty="0">
              <a:solidFill>
                <a:schemeClr val="dk1"/>
              </a:solidFill>
              <a:ea typeface="Calibri"/>
              <a:cs typeface="Calibri"/>
              <a:sym typeface="Calibri"/>
            </a:endParaRPr>
          </a:p>
          <a:p>
            <a:pPr marL="457200" indent="-342900">
              <a:spcBef>
                <a:spcPts val="0"/>
              </a:spcBef>
              <a:buClr>
                <a:schemeClr val="dk1"/>
              </a:buClr>
              <a:buSzPts val="20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Assess your own QES using the </a:t>
            </a:r>
            <a:r>
              <a:rPr lang="en-US" u="sng" dirty="0">
                <a:solidFill>
                  <a:schemeClr val="dk1"/>
                </a:solidFill>
                <a:ea typeface="Calibri"/>
                <a:cs typeface="Calibri"/>
                <a:sym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SBU Tool</a:t>
            </a:r>
            <a:r>
              <a:rPr lang="en-US" dirty="0">
                <a:solidFill>
                  <a:schemeClr val="dk1"/>
                </a:solidFill>
                <a:ea typeface="Calibri"/>
                <a:cs typeface="Calibri"/>
                <a:sym typeface="Calibri"/>
              </a:rPr>
              <a:t> to assess methodological limitations of qualitative evidence synthesis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Picture what your final synthesis might look like to help you select data to be extracted.</a:t>
            </a:r>
          </a:p>
          <a:p>
            <a:pPr lvl="0"/>
            <a:r>
              <a:rPr lang="en-US" dirty="0"/>
              <a:t>Explore different published methods and examples before selecting a methodology that is fit for the purpose. </a:t>
            </a:r>
          </a:p>
          <a:p>
            <a:pPr lvl="0"/>
            <a:r>
              <a:rPr lang="en-US" dirty="0"/>
              <a:t>Test the robustness of your synthesis to take into account the quality of your included studies.</a:t>
            </a:r>
          </a:p>
          <a:p>
            <a:pPr lvl="0"/>
            <a:r>
              <a:rPr lang="en-US" dirty="0"/>
              <a:t>Select appropriately and variously from diverse types of data presentation including textual, graphical, numerical and tabular approaches.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  <a:endParaRPr lang="en-US" dirty="0"/>
          </a:p>
        </p:txBody>
      </p:sp>
      <p:sp>
        <p:nvSpPr>
          <p:cNvPr id="21" name="Content Placeholder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Chapter 8 of the Sage Book: </a:t>
            </a:r>
            <a:r>
              <a:rPr lang="en-US" dirty="0" err="1"/>
              <a:t>Synthesising</a:t>
            </a:r>
            <a:r>
              <a:rPr lang="en-US" dirty="0"/>
              <a:t> and </a:t>
            </a:r>
            <a:r>
              <a:rPr lang="en-US" dirty="0" err="1"/>
              <a:t>analysing</a:t>
            </a:r>
            <a:r>
              <a:rPr lang="en-US" dirty="0"/>
              <a:t> qualitative studies In: </a:t>
            </a:r>
            <a:r>
              <a:rPr lang="en-US" b="1" dirty="0"/>
              <a:t>Systematic Approaches to a Successful Literature Review, </a:t>
            </a:r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</a:t>
            </a:r>
            <a:r>
              <a:rPr lang="en-US" dirty="0"/>
              <a:t>, 2021.</a:t>
            </a:r>
          </a:p>
          <a:p>
            <a:pPr lvl="0"/>
            <a:r>
              <a:rPr lang="en-US" dirty="0"/>
              <a:t>You might also find the following useful: </a:t>
            </a:r>
          </a:p>
          <a:p>
            <a:pPr marL="548640">
              <a:buNone/>
            </a:pPr>
            <a:r>
              <a:rPr lang="en-US" dirty="0" err="1"/>
              <a:t>Soilemezi</a:t>
            </a:r>
            <a:r>
              <a:rPr lang="en-US" dirty="0"/>
              <a:t>, D., &amp; </a:t>
            </a:r>
            <a:r>
              <a:rPr lang="en-US" dirty="0" err="1"/>
              <a:t>Linceviciute</a:t>
            </a:r>
            <a:r>
              <a:rPr lang="en-US" dirty="0"/>
              <a:t>, S. (2018). Synthesizing Qualitative Research: Reflections and Lessons Learnt by Two New Reviewers. International Journal of Qualitative Methods. https://doi.org/10.1177/1609406918768014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1256</Words>
  <Application>Microsoft Office PowerPoint</Application>
  <PresentationFormat>Widescreen</PresentationFormat>
  <Paragraphs>107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DBA CRITICAL LITERATURE REVIEW FOR DOCTORAL RESEARCH</vt:lpstr>
      <vt:lpstr>Please note</vt:lpstr>
      <vt:lpstr>This presentation uses ….</vt:lpstr>
      <vt:lpstr>In a single slide…</vt:lpstr>
      <vt:lpstr>Synthesis and analysis of qualitative research </vt:lpstr>
      <vt:lpstr>How do I synthesise?</vt:lpstr>
      <vt:lpstr>Going forward with RETREAT!</vt:lpstr>
      <vt:lpstr>A step-by-step guide to qualitative synthesis</vt:lpstr>
      <vt:lpstr>Step 1 - Formulating the question</vt:lpstr>
      <vt:lpstr>Steps 2 and 3 - Searching and screening the literature (1 of 2)</vt:lpstr>
      <vt:lpstr>Steps 2 and 3 - Searching and screening the literature (2 of 2)</vt:lpstr>
      <vt:lpstr>Step 4 - Extracting qualitative data for your review</vt:lpstr>
      <vt:lpstr>Step 5 - Quality assessment (Appraisal) </vt:lpstr>
      <vt:lpstr>Step 6 – Synthesis</vt:lpstr>
      <vt:lpstr>Step 7 – Analysis and interpretation (1 of 2)</vt:lpstr>
      <vt:lpstr>Step 7 – Analysis and interpretation (2 of 2)</vt:lpstr>
      <vt:lpstr>“Take homes”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Amare Desta</cp:lastModifiedBy>
  <cp:revision>2</cp:revision>
  <dcterms:created xsi:type="dcterms:W3CDTF">2023-02-08T17:56:15Z</dcterms:created>
  <dcterms:modified xsi:type="dcterms:W3CDTF">2024-02-28T05:51:29Z</dcterms:modified>
</cp:coreProperties>
</file>