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4" r:id="rId4"/>
  </p:sldMasterIdLst>
  <p:notesMasterIdLst>
    <p:notesMasterId r:id="rId13"/>
  </p:notesMasterIdLst>
  <p:sldIdLst>
    <p:sldId id="256" r:id="rId5"/>
    <p:sldId id="266" r:id="rId6"/>
    <p:sldId id="262" r:id="rId7"/>
    <p:sldId id="259" r:id="rId8"/>
    <p:sldId id="267" r:id="rId9"/>
    <p:sldId id="260" r:id="rId10"/>
    <p:sldId id="268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F7F1"/>
    <a:srgbClr val="344529"/>
    <a:srgbClr val="2B3922"/>
    <a:srgbClr val="2E3722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DE51BE-2686-4D17-8D7A-767778F84633}" v="17" dt="2022-03-13T11:00:34.6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19" autoAdjust="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42CD4B-3E7D-4EF8-832F-7022B1C0A27B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65EA80-A8A5-4532-8297-1872E3357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951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80538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8118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8758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3/12/2022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9868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3/12/2022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04649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3/12/2022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7596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3/12/2022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32520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3/12/2022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2296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3/12/2022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79933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723178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6875734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53492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666263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361449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62439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0137412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3/12/2022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1455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  <p:sldLayoutId id="2147483770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E0FF0-6CF1-4499-9E9F-8737C39B82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6326" y="495300"/>
            <a:ext cx="9401174" cy="2533494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CA" sz="3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the complex problem of staff absentees in </a:t>
            </a:r>
            <a:r>
              <a:rPr lang="en-GB" sz="38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Mid Cheshire Hospitals NHS Foundation Trust (MCHT)</a:t>
            </a:r>
            <a:br>
              <a:rPr lang="en-GB" sz="3800" dirty="0">
                <a:solidFill>
                  <a:srgbClr val="FFFFFF"/>
                </a:solidFill>
              </a:rPr>
            </a:br>
            <a:endParaRPr lang="en-GB" sz="3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52A618-96EF-48C5-862E-57A2BA0E0E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41532" y="2745366"/>
            <a:ext cx="6112077" cy="917793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CA" sz="2300" dirty="0">
                <a:solidFill>
                  <a:srgbClr val="FFFFFF">
                    <a:alpha val="70000"/>
                  </a:srgbClr>
                </a:solidFill>
              </a:rPr>
              <a:t>Module: Problem-solving and Decision making BMSW4004_BIRM</a:t>
            </a:r>
          </a:p>
          <a:p>
            <a:pPr algn="l">
              <a:lnSpc>
                <a:spcPct val="90000"/>
              </a:lnSpc>
            </a:pPr>
            <a:endParaRPr lang="en-GB" sz="1300" dirty="0">
              <a:solidFill>
                <a:srgbClr val="FFFFFF">
                  <a:alpha val="70000"/>
                </a:srgb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E60B4A-CDE5-41E1-BD66-8F70140FF19B}"/>
              </a:ext>
            </a:extLst>
          </p:cNvPr>
          <p:cNvSpPr txBox="1"/>
          <p:nvPr/>
        </p:nvSpPr>
        <p:spPr>
          <a:xfrm>
            <a:off x="1920935" y="4901028"/>
            <a:ext cx="3400424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90000"/>
              </a:lnSpc>
            </a:pPr>
            <a:r>
              <a:rPr lang="en-CA" sz="1800" dirty="0">
                <a:solidFill>
                  <a:srgbClr val="FFFFFF">
                    <a:alpha val="70000"/>
                  </a:srgbClr>
                </a:solidFill>
              </a:rPr>
              <a:t>Neli Miteva</a:t>
            </a:r>
          </a:p>
          <a:p>
            <a:pPr algn="l">
              <a:lnSpc>
                <a:spcPct val="90000"/>
              </a:lnSpc>
            </a:pPr>
            <a:r>
              <a:rPr lang="en-CA" sz="1800" dirty="0">
                <a:solidFill>
                  <a:srgbClr val="FFFFFF">
                    <a:alpha val="70000"/>
                  </a:srgbClr>
                </a:solidFill>
              </a:rPr>
              <a:t>2113297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8DEDB4-7076-4C4F-A255-B502F9881011}"/>
              </a:ext>
            </a:extLst>
          </p:cNvPr>
          <p:cNvSpPr txBox="1"/>
          <p:nvPr/>
        </p:nvSpPr>
        <p:spPr>
          <a:xfrm>
            <a:off x="6349383" y="4901028"/>
            <a:ext cx="4128117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90000"/>
              </a:lnSpc>
            </a:pPr>
            <a:r>
              <a:rPr lang="en-CA" sz="1800" dirty="0">
                <a:solidFill>
                  <a:srgbClr val="FFFFFF">
                    <a:alpha val="70000"/>
                  </a:srgbClr>
                </a:solidFill>
              </a:rPr>
              <a:t>Lector: Chijioke Uba </a:t>
            </a:r>
            <a:endParaRPr lang="en-GB" sz="1800" dirty="0">
              <a:solidFill>
                <a:srgbClr val="FFFFFF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86733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9" grpId="0"/>
      <p:bldP spid="1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59BE4-0134-475D-892F-FB431E98C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7484" y="266700"/>
            <a:ext cx="8596668" cy="1320800"/>
          </a:xfrm>
        </p:spPr>
        <p:txBody>
          <a:bodyPr/>
          <a:lstStyle/>
          <a:p>
            <a:r>
              <a:rPr lang="en-CA" dirty="0"/>
              <a:t>The nature and impact of absenteeism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0736A-7B55-45CE-994F-230405BA9C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434" y="1417639"/>
            <a:ext cx="8596668" cy="3880773"/>
          </a:xfrm>
        </p:spPr>
        <p:txBody>
          <a:bodyPr>
            <a:normAutofit fontScale="77500" lnSpcReduction="20000"/>
          </a:bodyPr>
          <a:lstStyle/>
          <a:p>
            <a:r>
              <a:rPr lang="en-CA" dirty="0"/>
              <a:t>NATURE OF THE PROBLEM</a:t>
            </a:r>
          </a:p>
          <a:p>
            <a:pPr>
              <a:buFont typeface="+mj-lt"/>
              <a:buAutoNum type="alphaLcParenR"/>
            </a:pPr>
            <a:r>
              <a:rPr lang="en-CA" dirty="0"/>
              <a:t>The problem faced by MCHT is a </a:t>
            </a:r>
          </a:p>
          <a:p>
            <a:pPr>
              <a:buFont typeface="+mj-lt"/>
              <a:buAutoNum type="alphaLcParenR"/>
            </a:pPr>
            <a:r>
              <a:rPr lang="en-CA" dirty="0"/>
              <a:t>The scope is not just in this hospital – affects all UK hospitals </a:t>
            </a:r>
          </a:p>
          <a:p>
            <a:pPr>
              <a:buFont typeface="+mj-lt"/>
              <a:buAutoNum type="alphaLcParenR"/>
            </a:pPr>
            <a:endParaRPr lang="en-CA" dirty="0"/>
          </a:p>
          <a:p>
            <a:endParaRPr lang="en-CA" dirty="0"/>
          </a:p>
          <a:p>
            <a:r>
              <a:rPr lang="en-CA" dirty="0"/>
              <a:t>IMPACT OF THE STAFF ABSENTEEISM</a:t>
            </a:r>
          </a:p>
          <a:p>
            <a:pPr>
              <a:buFont typeface="+mj-lt"/>
              <a:buAutoNum type="alphaLcParenR"/>
            </a:pPr>
            <a:r>
              <a:rPr lang="en-CA" dirty="0"/>
              <a:t>Impact on the employees </a:t>
            </a:r>
          </a:p>
          <a:p>
            <a:pPr>
              <a:buFont typeface="+mj-lt"/>
              <a:buAutoNum type="alphaLcParenR"/>
            </a:pPr>
            <a:r>
              <a:rPr lang="en-CA" dirty="0"/>
              <a:t>Impact in the hospital</a:t>
            </a:r>
          </a:p>
          <a:p>
            <a:pPr>
              <a:buFont typeface="+mj-lt"/>
              <a:buAutoNum type="alphaLcParenR"/>
            </a:pPr>
            <a:r>
              <a:rPr lang="en-CA" dirty="0"/>
              <a:t>Impact on the performance </a:t>
            </a:r>
          </a:p>
          <a:p>
            <a:pPr>
              <a:buFont typeface="+mj-lt"/>
              <a:buAutoNum type="alphaLcParenR"/>
            </a:pPr>
            <a:r>
              <a:rPr lang="en-CA" dirty="0"/>
              <a:t>Impact on the costumers</a:t>
            </a:r>
          </a:p>
          <a:p>
            <a:pPr>
              <a:buFont typeface="+mj-lt"/>
              <a:buAutoNum type="alphaLcParenR"/>
            </a:pPr>
            <a:endParaRPr lang="en-CA" dirty="0"/>
          </a:p>
          <a:p>
            <a:endParaRPr lang="en-CA" dirty="0"/>
          </a:p>
          <a:p>
            <a:r>
              <a:rPr lang="en-CA" dirty="0"/>
              <a:t>To solve this problem, we must first identify the main causes using the PESTEL framework.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2134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F5AD7F16-F867-476D-9EDD-6C3181E42A11}"/>
              </a:ext>
            </a:extLst>
          </p:cNvPr>
          <p:cNvSpPr txBox="1"/>
          <p:nvPr/>
        </p:nvSpPr>
        <p:spPr>
          <a:xfrm>
            <a:off x="1943100" y="4164937"/>
            <a:ext cx="26860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CA" dirty="0"/>
          </a:p>
          <a:p>
            <a:endParaRPr lang="en-GB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4F7EB9AC-53F9-49BA-BFC7-80F091D29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i="1" u="sng" dirty="0"/>
              <a:t>PESTEL analysis to identify the external factor of the problems</a:t>
            </a:r>
            <a:br>
              <a:rPr lang="en-US" b="1" i="1" u="sng" dirty="0"/>
            </a:br>
            <a:endParaRPr lang="en-GB" b="1" i="1" u="sng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A292E17-BE52-4DAE-BDCA-05C66508D8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0400"/>
            <a:ext cx="8596668" cy="415607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CA" sz="2600" b="1" u="sng" dirty="0"/>
              <a:t>PESTEL framework </a:t>
            </a:r>
            <a:r>
              <a:rPr lang="en-CA" sz="2000" b="1" dirty="0"/>
              <a:t>– Identify only the outside factors causing the problems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" panose="05000000000000000000" pitchFamily="2" charset="2"/>
              <a:buChar char="v"/>
              <a:tabLst/>
              <a:defRPr/>
            </a:pPr>
            <a:r>
              <a:rPr kumimoji="0" lang="en-CA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Political</a:t>
            </a:r>
          </a:p>
          <a:p>
            <a:pPr>
              <a:buClr>
                <a:srgbClr val="90C226"/>
              </a:buClr>
              <a:buFont typeface="Wingdings" panose="05000000000000000000" pitchFamily="2" charset="2"/>
              <a:buChar char="v"/>
              <a:defRPr/>
            </a:pPr>
            <a:r>
              <a:rPr lang="en-CA" sz="1900" dirty="0"/>
              <a:t>Government policy due to Covid 19</a:t>
            </a:r>
            <a:endParaRPr kumimoji="0" lang="en-CA" sz="15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kumimoji="0" lang="en-CA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Social</a:t>
            </a:r>
            <a:r>
              <a:rPr kumimoji="0" lang="en-CA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kumimoji="0" lang="en-US" sz="19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Increasing health consciousness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kumimoji="0" lang="en-US" sz="19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Safety emphasis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kumimoji="0" lang="en-US" sz="19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Carrier attitude</a:t>
            </a: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 </a:t>
            </a:r>
            <a:endParaRPr kumimoji="0" lang="en-CA" sz="3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kumimoji="0" lang="en-CA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Environment</a:t>
            </a:r>
            <a:r>
              <a:rPr kumimoji="0" lang="en-CA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CA" sz="1900" dirty="0"/>
              <a:t>Weather</a:t>
            </a:r>
          </a:p>
          <a:p>
            <a:pPr>
              <a:buFont typeface="Wingdings" panose="05000000000000000000" pitchFamily="2" charset="2"/>
              <a:buChar char="v"/>
            </a:pPr>
            <a:endParaRPr lang="en-CA" sz="1900" dirty="0"/>
          </a:p>
          <a:p>
            <a:pPr>
              <a:buFont typeface="Wingdings" panose="05000000000000000000" pitchFamily="2" charset="2"/>
              <a:buChar char="Ø"/>
            </a:pPr>
            <a:r>
              <a:rPr lang="en-CA" sz="1900" dirty="0"/>
              <a:t>To help us understand the problem more we must identify the inside factors causing the problem. To do that we are going to use the Fishbone diagram.</a:t>
            </a:r>
            <a:endParaRPr lang="en-CA" sz="2200" dirty="0"/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CA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CA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  <a:p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64C2864-46EF-4A9C-8E30-BA15A76223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9152" y="2419350"/>
            <a:ext cx="4514850" cy="2533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14165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0B032A51-FAD5-4D19-95CB-306FFA6CF2D4}"/>
              </a:ext>
            </a:extLst>
          </p:cNvPr>
          <p:cNvSpPr txBox="1"/>
          <p:nvPr/>
        </p:nvSpPr>
        <p:spPr>
          <a:xfrm>
            <a:off x="995621" y="-124707"/>
            <a:ext cx="8288032" cy="10963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8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Fishbone diagram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1B14EE-F4DE-4AAD-B5E2-0301DF1FA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671" y="1409700"/>
            <a:ext cx="9936480" cy="501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459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F96EB78-8304-4440-AF0B-B3D5D1620ED3}"/>
              </a:ext>
            </a:extLst>
          </p:cNvPr>
          <p:cNvSpPr txBox="1"/>
          <p:nvPr/>
        </p:nvSpPr>
        <p:spPr>
          <a:xfrm>
            <a:off x="1314449" y="714375"/>
            <a:ext cx="731520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CA" sz="3200" b="1" dirty="0"/>
              <a:t>Possible solutions from PESTEL and Fishbone analysis</a:t>
            </a:r>
            <a:endParaRPr lang="en-GB" sz="32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734670-7D63-4457-98DF-DF115A903A00}"/>
              </a:ext>
            </a:extLst>
          </p:cNvPr>
          <p:cNvSpPr txBox="1"/>
          <p:nvPr/>
        </p:nvSpPr>
        <p:spPr>
          <a:xfrm>
            <a:off x="1104900" y="2333625"/>
            <a:ext cx="8315325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CA" u="sng" dirty="0"/>
              <a:t>PESTEL highlight three main external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CA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CA" u="sng" dirty="0"/>
              <a:t>Fishbone highlight five main causes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CA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CA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CA" sz="2000" b="1" u="sng" dirty="0"/>
              <a:t>Possible solutions to address causes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CA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CA" dirty="0"/>
              <a:t>one–on–one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CA" dirty="0"/>
              <a:t>Support staff members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CA" dirty="0"/>
              <a:t>Encourage good attendance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CA" dirty="0"/>
              <a:t>Flexible schedule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CA" dirty="0"/>
              <a:t>Penalties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CA" dirty="0"/>
          </a:p>
          <a:p>
            <a:endParaRPr lang="en-CA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CA" dirty="0"/>
              <a:t>To help us choose the best solution we are going to use the GRID table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54546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8DCA99A-2BBA-4FA3-BB05-CC6FF16DEDB0}"/>
              </a:ext>
            </a:extLst>
          </p:cNvPr>
          <p:cNvSpPr/>
          <p:nvPr/>
        </p:nvSpPr>
        <p:spPr>
          <a:xfrm>
            <a:off x="3080879" y="586085"/>
            <a:ext cx="400141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GRID SCORE</a:t>
            </a:r>
          </a:p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endParaRPr lang="en-US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65E9961-936E-46D4-9168-45028AB426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0864720"/>
              </p:ext>
            </p:extLst>
          </p:nvPr>
        </p:nvGraphicFramePr>
        <p:xfrm>
          <a:off x="1266825" y="1666874"/>
          <a:ext cx="7658099" cy="4410076"/>
        </p:xfrm>
        <a:graphic>
          <a:graphicData uri="http://schemas.openxmlformats.org/drawingml/2006/table">
            <a:tbl>
              <a:tblPr firstRow="1" firstCol="1" bandRow="1"/>
              <a:tblGrid>
                <a:gridCol w="1528436">
                  <a:extLst>
                    <a:ext uri="{9D8B030D-6E8A-4147-A177-3AD203B41FA5}">
                      <a16:colId xmlns:a16="http://schemas.microsoft.com/office/drawing/2014/main" val="4024928481"/>
                    </a:ext>
                  </a:extLst>
                </a:gridCol>
                <a:gridCol w="1098563">
                  <a:extLst>
                    <a:ext uri="{9D8B030D-6E8A-4147-A177-3AD203B41FA5}">
                      <a16:colId xmlns:a16="http://schemas.microsoft.com/office/drawing/2014/main" val="3891406421"/>
                    </a:ext>
                  </a:extLst>
                </a:gridCol>
                <a:gridCol w="1225932">
                  <a:extLst>
                    <a:ext uri="{9D8B030D-6E8A-4147-A177-3AD203B41FA5}">
                      <a16:colId xmlns:a16="http://schemas.microsoft.com/office/drawing/2014/main" val="1168777147"/>
                    </a:ext>
                  </a:extLst>
                </a:gridCol>
                <a:gridCol w="1225932">
                  <a:extLst>
                    <a:ext uri="{9D8B030D-6E8A-4147-A177-3AD203B41FA5}">
                      <a16:colId xmlns:a16="http://schemas.microsoft.com/office/drawing/2014/main" val="399192659"/>
                    </a:ext>
                  </a:extLst>
                </a:gridCol>
                <a:gridCol w="1289618">
                  <a:extLst>
                    <a:ext uri="{9D8B030D-6E8A-4147-A177-3AD203B41FA5}">
                      <a16:colId xmlns:a16="http://schemas.microsoft.com/office/drawing/2014/main" val="404174793"/>
                    </a:ext>
                  </a:extLst>
                </a:gridCol>
                <a:gridCol w="1289618">
                  <a:extLst>
                    <a:ext uri="{9D8B030D-6E8A-4147-A177-3AD203B41FA5}">
                      <a16:colId xmlns:a16="http://schemas.microsoft.com/office/drawing/2014/main" val="1507336738"/>
                    </a:ext>
                  </a:extLst>
                </a:gridCol>
              </a:tblGrid>
              <a:tr h="24186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78817989"/>
                  </a:ext>
                </a:extLst>
              </a:tr>
              <a:tr h="499863"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4A02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Trebuchet MS" panose="020B060302020202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Budget cost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54A02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Trebuchet MS" panose="020B060302020202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Efficiency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54A02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Trebuchet MS" panose="020B060302020202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Attendance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54A02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Trebuchet MS" panose="020B060302020202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Time frame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54A02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Trebuchet MS" panose="020B060302020202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Total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54A02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0527267"/>
                  </a:ext>
                </a:extLst>
              </a:tr>
              <a:tr h="25799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Trebuchet MS" panose="020B060302020202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4A02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Trebuchet MS" panose="020B060302020202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4A02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Trebuchet MS" panose="020B060302020202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4A02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Trebuchet MS" panose="020B060302020202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4A02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solidFill>
                            <a:srgbClr val="FFFFFF"/>
                          </a:solidFill>
                          <a:effectLst/>
                          <a:latin typeface="Trebuchet MS" panose="020B060302020202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4A02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2089060"/>
                  </a:ext>
                </a:extLst>
              </a:tr>
              <a:tr h="37892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One-on-one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FCC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 = </a:t>
                      </a: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FCC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2=</a:t>
                      </a: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FCC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1=</a:t>
                      </a: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FCC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1=</a:t>
                      </a: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FCC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1706224"/>
                  </a:ext>
                </a:extLst>
              </a:tr>
              <a:tr h="5079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Support Staff members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0E8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2=</a:t>
                      </a: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0E8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2=</a:t>
                      </a: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0E8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2=</a:t>
                      </a: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0E8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1=</a:t>
                      </a: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0E8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0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4448604"/>
                  </a:ext>
                </a:extLst>
              </a:tr>
              <a:tr h="12577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Encourage good attendance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FCC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1=</a:t>
                      </a: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FCC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3=</a:t>
                      </a: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FCC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3=</a:t>
                      </a: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FCC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2=</a:t>
                      </a: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FCC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0255234"/>
                  </a:ext>
                </a:extLst>
              </a:tr>
              <a:tr h="75785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Flexible schedule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0E8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3=</a:t>
                      </a: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0E8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3=</a:t>
                      </a: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0E8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3=</a:t>
                      </a: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0E8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2=</a:t>
                      </a: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0E8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46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0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6846193"/>
                  </a:ext>
                </a:extLst>
              </a:tr>
              <a:tr h="5079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latin typeface="Trebuchet MS" panose="020B060302020202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Penalties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FCC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3=</a:t>
                      </a: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FCC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1=</a:t>
                      </a: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FCC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1=</a:t>
                      </a: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FCC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2=</a:t>
                      </a:r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FCC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28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D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38764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58713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4876D-9426-4F26-A63F-889C85C73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CA" sz="4000" dirty="0"/>
              <a:t>Conclusion 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ECA08-776D-4CAD-A52A-5F6E0F1095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CA" dirty="0"/>
              <a:t>Trying to solve the problem MHCT hospital is facing we used the PESTEL framework and Fishbone to identify the main causes. We found </a:t>
            </a:r>
            <a:r>
              <a:rPr lang="en-US" dirty="0"/>
              <a:t>three factors from PESTEL analysis: Political</a:t>
            </a:r>
            <a:r>
              <a:rPr lang="en-CA" dirty="0"/>
              <a:t>, Social, and Environment. But to understand the problem better we used the Fishbone diagram where we discover the problems that are inside the hospital.</a:t>
            </a:r>
          </a:p>
          <a:p>
            <a:r>
              <a:rPr lang="en-CA" dirty="0"/>
              <a:t>After identifying the main causes, we address a few possible solutions but to choose the best one we used the GRID table. From the table, we can see that a Flexible schedule with 46 points is the dominant solution.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91941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E2E737F-80EB-4E4E-82FD-9B8D0064445C}"/>
              </a:ext>
            </a:extLst>
          </p:cNvPr>
          <p:cNvSpPr txBox="1"/>
          <p:nvPr/>
        </p:nvSpPr>
        <p:spPr>
          <a:xfrm>
            <a:off x="1704975" y="752475"/>
            <a:ext cx="50768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36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98B8C8C-6703-4C45-8C9B-EB3079986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267" y="166398"/>
            <a:ext cx="8562802" cy="1300480"/>
          </a:xfrm>
        </p:spPr>
        <p:txBody>
          <a:bodyPr/>
          <a:lstStyle/>
          <a:p>
            <a:pPr algn="ctr"/>
            <a:r>
              <a:rPr lang="en-CA" sz="3600" dirty="0"/>
              <a:t>Reference list </a:t>
            </a:r>
            <a:br>
              <a:rPr lang="en-GB" sz="3600" dirty="0"/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6BB393-F3A3-48C3-839F-15702AB16C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401" y="1075640"/>
            <a:ext cx="8596668" cy="5248960"/>
          </a:xfrm>
        </p:spPr>
        <p:txBody>
          <a:bodyPr>
            <a:normAutofit fontScale="85000" lnSpcReduction="10000"/>
          </a:bodyPr>
          <a:lstStyle/>
          <a:p>
            <a:endParaRPr lang="en-US" dirty="0"/>
          </a:p>
          <a:p>
            <a:r>
              <a:rPr lang="en-US" dirty="0"/>
              <a:t>  </a:t>
            </a:r>
            <a:r>
              <a:rPr lang="en-US" dirty="0" err="1"/>
              <a:t>Sagie</a:t>
            </a:r>
            <a:r>
              <a:rPr lang="en-US" dirty="0"/>
              <a:t>, A. (1998) ‘Employee Absenteeism, Organizational Commitment, and Job Satisfaction: Another Look’, </a:t>
            </a:r>
            <a:r>
              <a:rPr lang="en-US" i="1" dirty="0"/>
              <a:t>Journal of vocational behavior</a:t>
            </a:r>
            <a:r>
              <a:rPr lang="en-US" dirty="0"/>
              <a:t>, 52(2), pp. 156–171. doi:10.1006/jvbe.1997.1581.</a:t>
            </a:r>
          </a:p>
          <a:p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King, A.T., </a:t>
            </a:r>
            <a:r>
              <a:rPr lang="en-GB" b="0" i="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Gontarz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J. and Wei, H. (2020) ‘Employee engagement and absenteeism: A step towards improving patient care’, </a:t>
            </a:r>
            <a:r>
              <a:rPr lang="en-GB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Nursing forum (Hillsdale)</a:t>
            </a:r>
            <a:r>
              <a:rPr lang="en-GB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55(3), pp. 356–361. doi:10.1111/nuf.12435.</a:t>
            </a:r>
          </a:p>
          <a:p>
            <a:r>
              <a:rPr lang="en-US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Li, S.-S. and Lee, L.-C. (2011) ‘Using fishbone analysis to improve the quality of proposals for science and technology programs’, </a:t>
            </a:r>
            <a:r>
              <a:rPr lang="en-US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Research evaluation</a:t>
            </a:r>
            <a:r>
              <a:rPr lang="en-US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20(4), pp. 275–282. doi:10.3152/095820211X13176484436050.</a:t>
            </a:r>
          </a:p>
          <a:p>
            <a:r>
              <a:rPr lang="en-US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Lambert, E.G. </a:t>
            </a:r>
            <a:r>
              <a:rPr lang="en-US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 al.</a:t>
            </a:r>
            <a:r>
              <a:rPr lang="en-US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(2005) ‘Here today, gone tomorrow, back again the next day: Antecedents of correctional absenteeism’, </a:t>
            </a:r>
            <a:r>
              <a:rPr lang="en-US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Journal of criminal justice</a:t>
            </a:r>
            <a:r>
              <a:rPr lang="en-US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33(2), pp. 165–175. doi:10.1016/j.jcrimjus.2004.12.008.</a:t>
            </a:r>
          </a:p>
          <a:p>
            <a:r>
              <a:rPr lang="en-US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Marks, M.L. </a:t>
            </a:r>
            <a:r>
              <a:rPr lang="en-US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 al.</a:t>
            </a:r>
            <a:r>
              <a:rPr lang="en-US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(1986) ‘Employee Participation in a Quality Circle Program: Impact on Quality of Work Life, Productivity, and Absenteeism’, </a:t>
            </a:r>
            <a:r>
              <a:rPr lang="en-US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Journal of applied psychology</a:t>
            </a:r>
            <a:r>
              <a:rPr lang="en-US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71(1), pp. 61–69. doi:10.1037/0021-9010.71.1.61.</a:t>
            </a:r>
          </a:p>
          <a:p>
            <a:r>
              <a:rPr lang="en-US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Baker-</a:t>
            </a:r>
            <a:r>
              <a:rPr lang="en-US" b="0" i="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McClearn</a:t>
            </a:r>
            <a:r>
              <a:rPr lang="en-US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D. </a:t>
            </a:r>
            <a:r>
              <a:rPr lang="en-US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 al.</a:t>
            </a:r>
            <a:r>
              <a:rPr lang="en-US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(2010) ‘Absence management and presenteeism: the pressures on employees to attend work and the impact of attendance on performance’, </a:t>
            </a:r>
            <a:r>
              <a:rPr lang="en-US" b="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Human resource management journal</a:t>
            </a:r>
            <a:r>
              <a:rPr lang="en-US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20(3), pp. 311–328. doi:10.1111/j.1748-8583.2009.00118.x.</a:t>
            </a:r>
          </a:p>
          <a:p>
            <a:r>
              <a:rPr lang="en-US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Issa, </a:t>
            </a:r>
            <a:r>
              <a:rPr lang="en-US" b="0" i="0" dirty="0" err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Tomayess</a:t>
            </a:r>
            <a:r>
              <a:rPr lang="en-US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, Chang, V. and Issa, Theodora (2010) ‘Sustainable business strategies and PESTEL framework’.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51362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9" ma:contentTypeDescription="Create a new document." ma:contentTypeScope="" ma:versionID="48514766ad1c40aa21bf626220728065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1f13ab4cebb7a90a5a4c97613677e53a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be49ff73-cec0-4379-9da8-63ff3cc411bb" xsi:nil="true"/>
  </documentManagement>
</p:properties>
</file>

<file path=customXml/itemProps1.xml><?xml version="1.0" encoding="utf-8"?>
<ds:datastoreItem xmlns:ds="http://schemas.openxmlformats.org/officeDocument/2006/customXml" ds:itemID="{FA8D1018-1888-4222-9787-08F80730C96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37651BA-F45C-4845-9AB3-E0A65B39F5E1}">
  <ds:schemaRefs>
    <ds:schemaRef ds:uri="90b58af8-24e5-4252-ab67-b2f2985aee88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be49ff73-cec0-4379-9da8-63ff3cc411bb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4566</TotalTime>
  <Words>693</Words>
  <Application>Microsoft Office PowerPoint</Application>
  <PresentationFormat>Widescreen</PresentationFormat>
  <Paragraphs>104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Source Sans Pro</vt:lpstr>
      <vt:lpstr>Trebuchet MS</vt:lpstr>
      <vt:lpstr>Wingdings</vt:lpstr>
      <vt:lpstr>Wingdings 3</vt:lpstr>
      <vt:lpstr>Facet</vt:lpstr>
      <vt:lpstr>Understanding the complex problem of staff absentees in Mid Cheshire Hospitals NHS Foundation Trust (MCHT) </vt:lpstr>
      <vt:lpstr>The nature and impact of absenteeism</vt:lpstr>
      <vt:lpstr>PESTEL analysis to identify the external factor of the problems </vt:lpstr>
      <vt:lpstr>PowerPoint Presentation</vt:lpstr>
      <vt:lpstr>PowerPoint Presentation</vt:lpstr>
      <vt:lpstr>PowerPoint Presentation</vt:lpstr>
      <vt:lpstr>Conclusion </vt:lpstr>
      <vt:lpstr>Reference list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the complex problem of staff absentees in Mid Cheshire Hospitals NHS Foundation Trust (MCHT)</dc:title>
  <dc:creator>Neli Miteva (2113297)</dc:creator>
  <cp:lastModifiedBy>Neli Miteva (2113297)</cp:lastModifiedBy>
  <cp:revision>4</cp:revision>
  <dcterms:created xsi:type="dcterms:W3CDTF">2022-02-25T14:54:14Z</dcterms:created>
  <dcterms:modified xsi:type="dcterms:W3CDTF">2022-03-13T11:01:43Z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