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70" r:id="rId12"/>
    <p:sldId id="268" r:id="rId13"/>
    <p:sldId id="269"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9DAA84-1710-43B6-85FB-EB558E93CF82}"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82BBBB-6B71-4EAD-812D-A67339F16D05}" type="slidenum">
              <a:rPr lang="en-GB" smtClean="0"/>
              <a:t>‹#›</a:t>
            </a:fld>
            <a:endParaRPr lang="en-GB"/>
          </a:p>
        </p:txBody>
      </p:sp>
    </p:spTree>
    <p:extLst>
      <p:ext uri="{BB962C8B-B14F-4D97-AF65-F5344CB8AC3E}">
        <p14:creationId xmlns:p14="http://schemas.microsoft.com/office/powerpoint/2010/main" val="3073792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82BBBB-6B71-4EAD-812D-A67339F16D05}" type="slidenum">
              <a:rPr lang="en-GB" smtClean="0"/>
              <a:t>2</a:t>
            </a:fld>
            <a:endParaRPr lang="en-GB"/>
          </a:p>
        </p:txBody>
      </p:sp>
    </p:spTree>
    <p:extLst>
      <p:ext uri="{BB962C8B-B14F-4D97-AF65-F5344CB8AC3E}">
        <p14:creationId xmlns:p14="http://schemas.microsoft.com/office/powerpoint/2010/main" val="66371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82BBBB-6B71-4EAD-812D-A67339F16D05}" type="slidenum">
              <a:rPr lang="en-GB" smtClean="0"/>
              <a:t>3</a:t>
            </a:fld>
            <a:endParaRPr lang="en-GB"/>
          </a:p>
        </p:txBody>
      </p:sp>
    </p:spTree>
    <p:extLst>
      <p:ext uri="{BB962C8B-B14F-4D97-AF65-F5344CB8AC3E}">
        <p14:creationId xmlns:p14="http://schemas.microsoft.com/office/powerpoint/2010/main" val="1234532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BAA0A-233E-1723-DCF9-482E18715FA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86DC407-0BEB-3462-B578-6963AC9CCF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FF1B77E-E530-9F06-4AB1-DA1D1CAA630F}"/>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5" name="Footer Placeholder 4">
            <a:extLst>
              <a:ext uri="{FF2B5EF4-FFF2-40B4-BE49-F238E27FC236}">
                <a16:creationId xmlns:a16="http://schemas.microsoft.com/office/drawing/2014/main" id="{00DB8A3B-A88A-A1EA-3462-4E757FB72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3B1FB6-9A40-B8EC-2605-C7ECB8973DA4}"/>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2772299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D283-9736-BEB2-AF5C-1E4A9780FF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7786B9-0B70-7C00-17BB-0EE617A578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4DE0A8-3D78-E927-561B-A5180596496F}"/>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5" name="Footer Placeholder 4">
            <a:extLst>
              <a:ext uri="{FF2B5EF4-FFF2-40B4-BE49-F238E27FC236}">
                <a16:creationId xmlns:a16="http://schemas.microsoft.com/office/drawing/2014/main" id="{38E771D1-C2EB-E4C3-5B4B-CEC31C18F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1AA964-97DF-9175-36D2-9A481F74E623}"/>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813046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E155F-8605-4E7E-E4E1-5104256E2D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10ABA61-0B2E-679C-3629-C8627CDF60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EC0A41-749A-5EF8-BC47-038C987441FB}"/>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5" name="Footer Placeholder 4">
            <a:extLst>
              <a:ext uri="{FF2B5EF4-FFF2-40B4-BE49-F238E27FC236}">
                <a16:creationId xmlns:a16="http://schemas.microsoft.com/office/drawing/2014/main" id="{231DF751-0AC8-CDB2-DACE-8A694FF26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315F12-E6F7-E095-0EF5-518BFB96F705}"/>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3138135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5D32-42CE-9EAF-25DF-BBE1C8CAA9E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7EFEF3D-F278-92D0-990C-8DC47D783F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A214B92-6A94-CEC7-CC73-BA80725E5E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06AA392-50FD-28F8-6E24-F8ECAE557858}"/>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6" name="Footer Placeholder 5">
            <a:extLst>
              <a:ext uri="{FF2B5EF4-FFF2-40B4-BE49-F238E27FC236}">
                <a16:creationId xmlns:a16="http://schemas.microsoft.com/office/drawing/2014/main" id="{06AE3B6B-14D3-142B-B689-65FA98FFE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E15721-D89E-1C5E-F5EA-B41FBCC620EA}"/>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2422820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94963-A53D-98CC-A69D-938E610B188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11C7319-8010-0042-B77C-F17F1B8200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57A8A33-0AEE-F3BF-12F2-B200678D2E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088DCC-66AA-4FC6-5736-681A0A14C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0059DB-C5B0-0FED-C405-B30B876DE8B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FF4288F-13E4-4517-0F49-22A791DF6AA0}"/>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8" name="Footer Placeholder 7">
            <a:extLst>
              <a:ext uri="{FF2B5EF4-FFF2-40B4-BE49-F238E27FC236}">
                <a16:creationId xmlns:a16="http://schemas.microsoft.com/office/drawing/2014/main" id="{91663F72-B2E6-6599-C5CF-D68D3BE2B8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39D42F-9F60-F1B7-3E5F-5EBE41F84F20}"/>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1798901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856CF-F3BD-FD9E-01CC-3A92C2145CE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F926C3C-F2C8-1287-7E96-8157B75ABCE8}"/>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4" name="Footer Placeholder 3">
            <a:extLst>
              <a:ext uri="{FF2B5EF4-FFF2-40B4-BE49-F238E27FC236}">
                <a16:creationId xmlns:a16="http://schemas.microsoft.com/office/drawing/2014/main" id="{B197D6A9-509C-9B82-CDB5-18B4E12692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226F88-1F64-3580-D9B0-E758D4276438}"/>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1596352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025678-535F-4A2A-2D1D-D68B53691270}"/>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3" name="Footer Placeholder 2">
            <a:extLst>
              <a:ext uri="{FF2B5EF4-FFF2-40B4-BE49-F238E27FC236}">
                <a16:creationId xmlns:a16="http://schemas.microsoft.com/office/drawing/2014/main" id="{62C19BDF-6FDC-4F8A-7FFD-118D91FD1E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95BE87-854D-2A85-177C-217395F3657D}"/>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2064015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6B27A-3EBC-B432-5102-258C8CAF7E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5732DE1-DBFB-E7A8-68A7-F6FB2F0028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AB6CFA7-6E56-72DA-D4A0-389547C7EE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3BBA00-B54D-5155-9045-E3D45207F6C0}"/>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6" name="Footer Placeholder 5">
            <a:extLst>
              <a:ext uri="{FF2B5EF4-FFF2-40B4-BE49-F238E27FC236}">
                <a16:creationId xmlns:a16="http://schemas.microsoft.com/office/drawing/2014/main" id="{F735BFF2-A651-367D-9FB9-0059163FB9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26F795-6F58-3D87-075C-51DBD70DFE3A}"/>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2592557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D5DDD-1AA3-2C6E-96B0-C842E1D454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8A7E882-837C-4B74-F30A-8715BA6CF8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040330-647A-8BB9-4729-5EAFAF3664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E3991F-1E3E-6189-7147-C6B5255E676C}"/>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6" name="Footer Placeholder 5">
            <a:extLst>
              <a:ext uri="{FF2B5EF4-FFF2-40B4-BE49-F238E27FC236}">
                <a16:creationId xmlns:a16="http://schemas.microsoft.com/office/drawing/2014/main" id="{5B9E3339-C6C5-3701-1E39-B93A118318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E0F5B1-56FF-C40A-9415-4D7F4AC5C8A2}"/>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2805628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5158C-F566-C9DA-3B99-1CE45CB3B93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D35FC96-0DD8-6418-F84E-6080301D99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53F948-4570-D456-4637-4DF08E201D64}"/>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5" name="Footer Placeholder 4">
            <a:extLst>
              <a:ext uri="{FF2B5EF4-FFF2-40B4-BE49-F238E27FC236}">
                <a16:creationId xmlns:a16="http://schemas.microsoft.com/office/drawing/2014/main" id="{C3D728F9-095B-322B-B401-C2E0B0F1E6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00B5FA-6172-36D4-9E1F-85BAAAE1B46B}"/>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3972074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C8E7EB-D252-87A2-D35F-AA1280EF621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6264966-632C-D564-4520-41A412AE366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7CE157-7DD2-C0A2-9B93-956F4EE6C914}"/>
              </a:ext>
            </a:extLst>
          </p:cNvPr>
          <p:cNvSpPr>
            <a:spLocks noGrp="1"/>
          </p:cNvSpPr>
          <p:nvPr>
            <p:ph type="dt" sz="half" idx="10"/>
          </p:nvPr>
        </p:nvSpPr>
        <p:spPr/>
        <p:txBody>
          <a:bodyPr/>
          <a:lstStyle/>
          <a:p>
            <a:fld id="{E162C469-753D-4098-82ED-23C9913EBAE4}" type="datetimeFigureOut">
              <a:rPr lang="en-GB" smtClean="0"/>
              <a:t>09/02/2024</a:t>
            </a:fld>
            <a:endParaRPr lang="en-GB"/>
          </a:p>
        </p:txBody>
      </p:sp>
      <p:sp>
        <p:nvSpPr>
          <p:cNvPr id="5" name="Footer Placeholder 4">
            <a:extLst>
              <a:ext uri="{FF2B5EF4-FFF2-40B4-BE49-F238E27FC236}">
                <a16:creationId xmlns:a16="http://schemas.microsoft.com/office/drawing/2014/main" id="{489F4E76-CFF7-CB58-E590-F4A9AA92E4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EC64E7-8B0B-3D2F-0E16-88A07CDB6C0A}"/>
              </a:ext>
            </a:extLst>
          </p:cNvPr>
          <p:cNvSpPr>
            <a:spLocks noGrp="1"/>
          </p:cNvSpPr>
          <p:nvPr>
            <p:ph type="sldNum" sz="quarter" idx="12"/>
          </p:nvPr>
        </p:nvSpPr>
        <p:spPr/>
        <p:txBody>
          <a:bodyPr/>
          <a:lstStyle/>
          <a:p>
            <a:fld id="{9E9B2BDD-15C7-4E37-AE8A-A9BC638D6116}" type="slidenum">
              <a:rPr lang="en-GB" smtClean="0"/>
              <a:t>‹#›</a:t>
            </a:fld>
            <a:endParaRPr lang="en-GB"/>
          </a:p>
        </p:txBody>
      </p:sp>
    </p:spTree>
    <p:extLst>
      <p:ext uri="{BB962C8B-B14F-4D97-AF65-F5344CB8AC3E}">
        <p14:creationId xmlns:p14="http://schemas.microsoft.com/office/powerpoint/2010/main" val="262606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86C513-03A9-42AA-D7FA-EE4C3B5F21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B7407F-48C9-8742-F7A8-B93CD90D50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439A2B-88E2-28A2-C0ED-2F695F645B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62C469-753D-4098-82ED-23C9913EBAE4}" type="datetimeFigureOut">
              <a:rPr lang="en-GB" smtClean="0"/>
              <a:t>09/02/2024</a:t>
            </a:fld>
            <a:endParaRPr lang="en-GB"/>
          </a:p>
        </p:txBody>
      </p:sp>
      <p:sp>
        <p:nvSpPr>
          <p:cNvPr id="5" name="Footer Placeholder 4">
            <a:extLst>
              <a:ext uri="{FF2B5EF4-FFF2-40B4-BE49-F238E27FC236}">
                <a16:creationId xmlns:a16="http://schemas.microsoft.com/office/drawing/2014/main" id="{0A4152DE-0D2A-DC0E-28B6-E4EB34A39E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BF4B13-006B-A1BA-CD89-C0E55474FD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E9B2BDD-15C7-4E37-AE8A-A9BC638D6116}" type="slidenum">
              <a:rPr lang="en-GB" smtClean="0"/>
              <a:t>‹#›</a:t>
            </a:fld>
            <a:endParaRPr lang="en-GB"/>
          </a:p>
        </p:txBody>
      </p:sp>
    </p:spTree>
    <p:extLst>
      <p:ext uri="{BB962C8B-B14F-4D97-AF65-F5344CB8AC3E}">
        <p14:creationId xmlns:p14="http://schemas.microsoft.com/office/powerpoint/2010/main" val="27643787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3205-EE35-9FBF-E026-47CA39FD950E}"/>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EFE543D6-BB70-91D0-DA13-E2766ED7860A}"/>
              </a:ext>
            </a:extLst>
          </p:cNvPr>
          <p:cNvSpPr>
            <a:spLocks noGrp="1"/>
          </p:cNvSpPr>
          <p:nvPr>
            <p:ph type="subTitle" idx="1"/>
          </p:nvPr>
        </p:nvSpPr>
        <p:spPr/>
        <p:txBody>
          <a:bodyPr/>
          <a:lstStyle/>
          <a:p>
            <a:r>
              <a:rPr lang="en-GB" sz="4000" dirty="0"/>
              <a:t>Lecture 4: The Articles of Confederation</a:t>
            </a:r>
          </a:p>
          <a:p>
            <a:endParaRPr lang="en-GB" dirty="0"/>
          </a:p>
        </p:txBody>
      </p:sp>
    </p:spTree>
    <p:extLst>
      <p:ext uri="{BB962C8B-B14F-4D97-AF65-F5344CB8AC3E}">
        <p14:creationId xmlns:p14="http://schemas.microsoft.com/office/powerpoint/2010/main" val="1629083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0D9CF-7859-D21B-AE46-8EBF15DCEB32}"/>
              </a:ext>
            </a:extLst>
          </p:cNvPr>
          <p:cNvSpPr>
            <a:spLocks noGrp="1"/>
          </p:cNvSpPr>
          <p:nvPr>
            <p:ph type="title"/>
          </p:nvPr>
        </p:nvSpPr>
        <p:spPr/>
        <p:txBody>
          <a:bodyPr/>
          <a:lstStyle/>
          <a:p>
            <a:pPr algn="ctr"/>
            <a:r>
              <a:rPr lang="en-GB" dirty="0"/>
              <a:t>Before the Revolution</a:t>
            </a:r>
          </a:p>
        </p:txBody>
      </p:sp>
      <p:sp>
        <p:nvSpPr>
          <p:cNvPr id="3" name="Content Placeholder 2">
            <a:extLst>
              <a:ext uri="{FF2B5EF4-FFF2-40B4-BE49-F238E27FC236}">
                <a16:creationId xmlns:a16="http://schemas.microsoft.com/office/drawing/2014/main" id="{AA3D332E-E484-A349-AC76-AFE47642173C}"/>
              </a:ext>
            </a:extLst>
          </p:cNvPr>
          <p:cNvSpPr>
            <a:spLocks noGrp="1"/>
          </p:cNvSpPr>
          <p:nvPr>
            <p:ph idx="1"/>
          </p:nvPr>
        </p:nvSpPr>
        <p:spPr/>
        <p:txBody>
          <a:bodyPr/>
          <a:lstStyle/>
          <a:p>
            <a:r>
              <a:rPr lang="en-GB" dirty="0"/>
              <a:t>American colonies were part of the British empire</a:t>
            </a:r>
          </a:p>
          <a:p>
            <a:r>
              <a:rPr lang="en-GB" dirty="0"/>
              <a:t>Each colony had a local legislature and governor</a:t>
            </a:r>
          </a:p>
          <a:p>
            <a:r>
              <a:rPr lang="en-GB" dirty="0"/>
              <a:t>8 of the 13 original colonies had governors appointed by the crown</a:t>
            </a:r>
          </a:p>
          <a:p>
            <a:r>
              <a:rPr lang="en-GB" dirty="0"/>
              <a:t>All laws passed were subject to review by the Privy Council in England</a:t>
            </a:r>
          </a:p>
          <a:p>
            <a:r>
              <a:rPr lang="en-GB" dirty="0"/>
              <a:t>Cases from colonial courts could be appealed to the Privy Council</a:t>
            </a:r>
          </a:p>
          <a:p>
            <a:r>
              <a:rPr lang="en-GB" dirty="0"/>
              <a:t>Only Rhode Island and Connecticut had charters that allowed them to operate largely autonomously </a:t>
            </a:r>
          </a:p>
        </p:txBody>
      </p:sp>
    </p:spTree>
    <p:extLst>
      <p:ext uri="{BB962C8B-B14F-4D97-AF65-F5344CB8AC3E}">
        <p14:creationId xmlns:p14="http://schemas.microsoft.com/office/powerpoint/2010/main" val="1692837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449A4-1935-F2BB-1E1F-B63B7A437533}"/>
              </a:ext>
            </a:extLst>
          </p:cNvPr>
          <p:cNvSpPr>
            <a:spLocks noGrp="1"/>
          </p:cNvSpPr>
          <p:nvPr>
            <p:ph type="title"/>
          </p:nvPr>
        </p:nvSpPr>
        <p:spPr/>
        <p:txBody>
          <a:bodyPr/>
          <a:lstStyle/>
          <a:p>
            <a:pPr algn="ctr"/>
            <a:r>
              <a:rPr lang="en-GB" dirty="0"/>
              <a:t>The First Continental Congress</a:t>
            </a:r>
          </a:p>
        </p:txBody>
      </p:sp>
      <p:sp>
        <p:nvSpPr>
          <p:cNvPr id="3" name="Content Placeholder 2">
            <a:extLst>
              <a:ext uri="{FF2B5EF4-FFF2-40B4-BE49-F238E27FC236}">
                <a16:creationId xmlns:a16="http://schemas.microsoft.com/office/drawing/2014/main" id="{07DA5B29-F121-62DD-94F1-53B7F11BD0FA}"/>
              </a:ext>
            </a:extLst>
          </p:cNvPr>
          <p:cNvSpPr>
            <a:spLocks noGrp="1"/>
          </p:cNvSpPr>
          <p:nvPr>
            <p:ph idx="1"/>
          </p:nvPr>
        </p:nvSpPr>
        <p:spPr/>
        <p:txBody>
          <a:bodyPr>
            <a:normAutofit/>
          </a:bodyPr>
          <a:lstStyle/>
          <a:p>
            <a:r>
              <a:rPr lang="en-GB" sz="3200" dirty="0"/>
              <a:t>Assembled in Philadelphia in 1774</a:t>
            </a:r>
          </a:p>
          <a:p>
            <a:r>
              <a:rPr lang="en-GB" sz="3200" dirty="0"/>
              <a:t>Each delegation – or colony– possessed one vote. Each vote was determined by the majority vote of a delegation’s members</a:t>
            </a:r>
          </a:p>
          <a:p>
            <a:r>
              <a:rPr lang="en-GB" sz="3200" dirty="0"/>
              <a:t>Significant political, economic, military powers</a:t>
            </a:r>
          </a:p>
          <a:p>
            <a:pPr marL="457200" lvl="1" indent="0">
              <a:buNone/>
            </a:pPr>
            <a:r>
              <a:rPr lang="en-GB" sz="2800" dirty="0"/>
              <a:t>-Created an army</a:t>
            </a:r>
          </a:p>
          <a:p>
            <a:pPr marL="457200" lvl="1" indent="0">
              <a:buNone/>
            </a:pPr>
            <a:r>
              <a:rPr lang="en-GB" sz="2800" dirty="0"/>
              <a:t>-Issued currency</a:t>
            </a:r>
          </a:p>
          <a:p>
            <a:pPr marL="457200" lvl="1" indent="0">
              <a:buNone/>
            </a:pPr>
            <a:r>
              <a:rPr lang="en-GB" sz="2800" dirty="0"/>
              <a:t>-Negotiated treaties with foreign nations</a:t>
            </a:r>
          </a:p>
          <a:p>
            <a:endParaRPr lang="en-GB" sz="3200" dirty="0"/>
          </a:p>
        </p:txBody>
      </p:sp>
    </p:spTree>
    <p:extLst>
      <p:ext uri="{BB962C8B-B14F-4D97-AF65-F5344CB8AC3E}">
        <p14:creationId xmlns:p14="http://schemas.microsoft.com/office/powerpoint/2010/main" val="329901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794EB-7427-F32C-924A-6B29DF96484E}"/>
              </a:ext>
            </a:extLst>
          </p:cNvPr>
          <p:cNvSpPr>
            <a:spLocks noGrp="1"/>
          </p:cNvSpPr>
          <p:nvPr>
            <p:ph type="title"/>
          </p:nvPr>
        </p:nvSpPr>
        <p:spPr/>
        <p:txBody>
          <a:bodyPr/>
          <a:lstStyle/>
          <a:p>
            <a:pPr algn="ctr"/>
            <a:r>
              <a:rPr lang="en-GB" dirty="0"/>
              <a:t>The Second Continental Congress</a:t>
            </a:r>
          </a:p>
        </p:txBody>
      </p:sp>
      <p:sp>
        <p:nvSpPr>
          <p:cNvPr id="3" name="Content Placeholder 2">
            <a:extLst>
              <a:ext uri="{FF2B5EF4-FFF2-40B4-BE49-F238E27FC236}">
                <a16:creationId xmlns:a16="http://schemas.microsoft.com/office/drawing/2014/main" id="{C548100C-635E-123E-4323-98A54BFBECDA}"/>
              </a:ext>
            </a:extLst>
          </p:cNvPr>
          <p:cNvSpPr>
            <a:spLocks noGrp="1"/>
          </p:cNvSpPr>
          <p:nvPr>
            <p:ph idx="1"/>
          </p:nvPr>
        </p:nvSpPr>
        <p:spPr/>
        <p:txBody>
          <a:bodyPr>
            <a:normAutofit/>
          </a:bodyPr>
          <a:lstStyle/>
          <a:p>
            <a:r>
              <a:rPr lang="en-GB" sz="3600" dirty="0"/>
              <a:t>Met in May 1775</a:t>
            </a:r>
          </a:p>
          <a:p>
            <a:r>
              <a:rPr lang="en-GB" sz="3600" dirty="0"/>
              <a:t>Became the governing authority for the Colonies</a:t>
            </a:r>
          </a:p>
          <a:p>
            <a:r>
              <a:rPr lang="en-GB" sz="3600" dirty="0"/>
              <a:t>Drafted the Declaration of Independence </a:t>
            </a:r>
          </a:p>
        </p:txBody>
      </p:sp>
    </p:spTree>
    <p:extLst>
      <p:ext uri="{BB962C8B-B14F-4D97-AF65-F5344CB8AC3E}">
        <p14:creationId xmlns:p14="http://schemas.microsoft.com/office/powerpoint/2010/main" val="2479636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7CD41-D681-0561-8456-D64D1F67EFEC}"/>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E309FED4-5ABF-78CD-FDD6-BB5624BE426F}"/>
              </a:ext>
            </a:extLst>
          </p:cNvPr>
          <p:cNvSpPr>
            <a:spLocks noGrp="1"/>
          </p:cNvSpPr>
          <p:nvPr>
            <p:ph idx="1"/>
          </p:nvPr>
        </p:nvSpPr>
        <p:spPr/>
        <p:txBody>
          <a:bodyPr>
            <a:normAutofit/>
          </a:bodyPr>
          <a:lstStyle/>
          <a:p>
            <a:pPr marL="0" indent="0" algn="ctr">
              <a:buNone/>
            </a:pPr>
            <a:r>
              <a:rPr lang="en-GB" sz="3600" dirty="0">
                <a:effectLst/>
                <a:latin typeface="Aptos" panose="020B0004020202020204" pitchFamily="34" charset="0"/>
                <a:ea typeface="Aptos" panose="020B0004020202020204" pitchFamily="34" charset="0"/>
                <a:cs typeface="Times New Roman" panose="02020603050405020304" pitchFamily="18" charset="0"/>
              </a:rPr>
              <a:t>“The committee for drawing the Declaration of Independence desired me to [prepare] it. [I did so.] It was accordingly done and being approved by them, I reported it to the house.” </a:t>
            </a:r>
          </a:p>
          <a:p>
            <a:pPr marL="0" indent="0" algn="ctr">
              <a:buNone/>
            </a:pPr>
            <a:r>
              <a:rPr lang="en-GB" sz="3600" dirty="0">
                <a:latin typeface="Aptos" panose="020B0004020202020204" pitchFamily="34" charset="0"/>
                <a:cs typeface="Times New Roman" panose="02020603050405020304" pitchFamily="18" charset="0"/>
              </a:rPr>
              <a:t>~Thomas Jefferson,</a:t>
            </a:r>
          </a:p>
          <a:p>
            <a:pPr marL="0" indent="0" algn="ctr">
              <a:buNone/>
            </a:pPr>
            <a:r>
              <a:rPr lang="en-GB" sz="3600" dirty="0">
                <a:latin typeface="Aptos" panose="020B0004020202020204" pitchFamily="34" charset="0"/>
                <a:cs typeface="Times New Roman" panose="02020603050405020304" pitchFamily="18" charset="0"/>
              </a:rPr>
              <a:t>primary author of the Declaration of Independence</a:t>
            </a:r>
            <a:endParaRPr lang="en-GB" sz="4800" dirty="0"/>
          </a:p>
        </p:txBody>
      </p:sp>
    </p:spTree>
    <p:extLst>
      <p:ext uri="{BB962C8B-B14F-4D97-AF65-F5344CB8AC3E}">
        <p14:creationId xmlns:p14="http://schemas.microsoft.com/office/powerpoint/2010/main" val="3901934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3EE2A-EA9E-7C02-0698-11AE1B46B5D6}"/>
              </a:ext>
            </a:extLst>
          </p:cNvPr>
          <p:cNvSpPr>
            <a:spLocks noGrp="1"/>
          </p:cNvSpPr>
          <p:nvPr>
            <p:ph type="title"/>
          </p:nvPr>
        </p:nvSpPr>
        <p:spPr/>
        <p:txBody>
          <a:bodyPr/>
          <a:lstStyle/>
          <a:p>
            <a:pPr algn="ctr"/>
            <a:r>
              <a:rPr lang="en-GB" dirty="0"/>
              <a:t>July 4, 1776</a:t>
            </a:r>
          </a:p>
        </p:txBody>
      </p:sp>
      <p:sp>
        <p:nvSpPr>
          <p:cNvPr id="3" name="Content Placeholder 2">
            <a:extLst>
              <a:ext uri="{FF2B5EF4-FFF2-40B4-BE49-F238E27FC236}">
                <a16:creationId xmlns:a16="http://schemas.microsoft.com/office/drawing/2014/main" id="{58E23477-5640-B5C0-699F-BC833B52BC53}"/>
              </a:ext>
            </a:extLst>
          </p:cNvPr>
          <p:cNvSpPr>
            <a:spLocks noGrp="1"/>
          </p:cNvSpPr>
          <p:nvPr>
            <p:ph idx="1"/>
          </p:nvPr>
        </p:nvSpPr>
        <p:spPr/>
        <p:txBody>
          <a:bodyPr>
            <a:normAutofit/>
          </a:bodyPr>
          <a:lstStyle/>
          <a:p>
            <a:r>
              <a:rPr lang="en-GB" sz="3200" dirty="0"/>
              <a:t>The Continental Congress approved the Declaration of Independence</a:t>
            </a:r>
          </a:p>
          <a:p>
            <a:r>
              <a:rPr lang="en-GB" sz="3200" dirty="0"/>
              <a:t>The thirteen colonies were a political and military alliance of independent states </a:t>
            </a:r>
          </a:p>
        </p:txBody>
      </p:sp>
    </p:spTree>
    <p:extLst>
      <p:ext uri="{BB962C8B-B14F-4D97-AF65-F5344CB8AC3E}">
        <p14:creationId xmlns:p14="http://schemas.microsoft.com/office/powerpoint/2010/main" val="1390985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16FDC-A357-0F67-48C0-C6BF68E14FB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F5F4AA3-D3C1-B27F-30CA-EB8AC08D6E62}"/>
              </a:ext>
            </a:extLst>
          </p:cNvPr>
          <p:cNvSpPr>
            <a:spLocks noGrp="1"/>
          </p:cNvSpPr>
          <p:nvPr>
            <p:ph idx="1"/>
          </p:nvPr>
        </p:nvSpPr>
        <p:spPr/>
        <p:txBody>
          <a:bodyPr>
            <a:normAutofit/>
          </a:bodyPr>
          <a:lstStyle/>
          <a:p>
            <a:pPr algn="ctr"/>
            <a:r>
              <a:rPr lang="en-GB" sz="3200" kern="100" dirty="0">
                <a:effectLst/>
                <a:latin typeface="Aptos" panose="020B0004020202020204" pitchFamily="34" charset="0"/>
                <a:ea typeface="Aptos" panose="020B0004020202020204" pitchFamily="34" charset="0"/>
                <a:cs typeface="Times New Roman" panose="02020603050405020304" pitchFamily="18" charset="0"/>
              </a:rPr>
              <a:t>“We, therefore, the Representatives of the united States of America…do, in the Name, and by Authority of the good People of these Colonies, solemnly publish and declare, That these United Colonies are, and of Right ought to be Free and Independent States.” </a:t>
            </a:r>
          </a:p>
          <a:p>
            <a:pPr marL="0" indent="0" algn="ctr">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~Declaration of Independence </a:t>
            </a:r>
          </a:p>
          <a:p>
            <a:pPr algn="ctr"/>
            <a:endParaRPr lang="en-GB" sz="4400" dirty="0"/>
          </a:p>
        </p:txBody>
      </p:sp>
    </p:spTree>
    <p:extLst>
      <p:ext uri="{BB962C8B-B14F-4D97-AF65-F5344CB8AC3E}">
        <p14:creationId xmlns:p14="http://schemas.microsoft.com/office/powerpoint/2010/main" val="1431286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53E49-F3B8-ECBB-F185-832834B6B90A}"/>
              </a:ext>
            </a:extLst>
          </p:cNvPr>
          <p:cNvSpPr>
            <a:spLocks noGrp="1"/>
          </p:cNvSpPr>
          <p:nvPr>
            <p:ph type="title"/>
          </p:nvPr>
        </p:nvSpPr>
        <p:spPr/>
        <p:txBody>
          <a:bodyPr/>
          <a:lstStyle/>
          <a:p>
            <a:pPr algn="ctr"/>
            <a:r>
              <a:rPr lang="en-GB" dirty="0"/>
              <a:t>The Articles of Confederation</a:t>
            </a:r>
          </a:p>
        </p:txBody>
      </p:sp>
      <p:sp>
        <p:nvSpPr>
          <p:cNvPr id="3" name="Content Placeholder 2">
            <a:extLst>
              <a:ext uri="{FF2B5EF4-FFF2-40B4-BE49-F238E27FC236}">
                <a16:creationId xmlns:a16="http://schemas.microsoft.com/office/drawing/2014/main" id="{B440F2C5-2C83-B9D7-406E-E54C0CB24027}"/>
              </a:ext>
            </a:extLst>
          </p:cNvPr>
          <p:cNvSpPr>
            <a:spLocks noGrp="1"/>
          </p:cNvSpPr>
          <p:nvPr>
            <p:ph idx="1"/>
          </p:nvPr>
        </p:nvSpPr>
        <p:spPr/>
        <p:txBody>
          <a:bodyPr>
            <a:normAutofit/>
          </a:bodyPr>
          <a:lstStyle/>
          <a:p>
            <a:r>
              <a:rPr lang="en-GB" sz="3200" dirty="0"/>
              <a:t>Drafted in 1776 and 1777</a:t>
            </a:r>
          </a:p>
          <a:p>
            <a:r>
              <a:rPr lang="en-GB" sz="3200" dirty="0"/>
              <a:t>A system of governance designed for the colonies to coordinate their war efforts</a:t>
            </a:r>
          </a:p>
          <a:p>
            <a:r>
              <a:rPr lang="en-GB" sz="3200" dirty="0"/>
              <a:t>Mostly military powers conferred on Congress	</a:t>
            </a:r>
          </a:p>
          <a:p>
            <a:pPr marL="457200" lvl="1" indent="0">
              <a:buNone/>
            </a:pPr>
            <a:r>
              <a:rPr lang="en-GB" sz="2800" dirty="0"/>
              <a:t>-raising an army</a:t>
            </a:r>
          </a:p>
          <a:p>
            <a:pPr marL="457200" lvl="1" indent="0">
              <a:buNone/>
            </a:pPr>
            <a:r>
              <a:rPr lang="en-GB" sz="2800" dirty="0"/>
              <a:t>-appointing a Commander-in-Chief</a:t>
            </a:r>
          </a:p>
          <a:p>
            <a:pPr marL="457200" lvl="1" indent="0">
              <a:buNone/>
            </a:pPr>
            <a:r>
              <a:rPr lang="en-GB" sz="2800" dirty="0"/>
              <a:t>-authorize privateers- private person or ship engaged in maritime  </a:t>
            </a:r>
          </a:p>
          <a:p>
            <a:pPr marL="457200" lvl="1" indent="0">
              <a:buNone/>
            </a:pPr>
            <a:r>
              <a:rPr lang="en-GB" sz="2800" dirty="0"/>
              <a:t>  warfare- against foreign shipping</a:t>
            </a:r>
          </a:p>
          <a:p>
            <a:pPr marL="457200" lvl="1" indent="0">
              <a:buNone/>
            </a:pPr>
            <a:r>
              <a:rPr lang="en-GB" sz="2800" dirty="0"/>
              <a:t>-negotiating treaties with foreign nations</a:t>
            </a:r>
          </a:p>
        </p:txBody>
      </p:sp>
    </p:spTree>
    <p:extLst>
      <p:ext uri="{BB962C8B-B14F-4D97-AF65-F5344CB8AC3E}">
        <p14:creationId xmlns:p14="http://schemas.microsoft.com/office/powerpoint/2010/main" val="40385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EDD3C-126E-9E11-6C2C-3DFD7AFFAB92}"/>
              </a:ext>
            </a:extLst>
          </p:cNvPr>
          <p:cNvSpPr>
            <a:spLocks noGrp="1"/>
          </p:cNvSpPr>
          <p:nvPr>
            <p:ph type="title"/>
          </p:nvPr>
        </p:nvSpPr>
        <p:spPr/>
        <p:txBody>
          <a:bodyPr/>
          <a:lstStyle/>
          <a:p>
            <a:pPr algn="ctr"/>
            <a:r>
              <a:rPr lang="en-GB" dirty="0"/>
              <a:t>The Articles of Confederation</a:t>
            </a:r>
          </a:p>
        </p:txBody>
      </p:sp>
      <p:sp>
        <p:nvSpPr>
          <p:cNvPr id="3" name="Content Placeholder 2">
            <a:extLst>
              <a:ext uri="{FF2B5EF4-FFF2-40B4-BE49-F238E27FC236}">
                <a16:creationId xmlns:a16="http://schemas.microsoft.com/office/drawing/2014/main" id="{A5C06180-872B-A5A4-EB71-F198FFD5FBE6}"/>
              </a:ext>
            </a:extLst>
          </p:cNvPr>
          <p:cNvSpPr>
            <a:spLocks noGrp="1"/>
          </p:cNvSpPr>
          <p:nvPr>
            <p:ph idx="1"/>
          </p:nvPr>
        </p:nvSpPr>
        <p:spPr/>
        <p:txBody>
          <a:bodyPr>
            <a:normAutofit/>
          </a:bodyPr>
          <a:lstStyle/>
          <a:p>
            <a:r>
              <a:rPr lang="en-GB" sz="3200" dirty="0"/>
              <a:t>Three small states resisted ratification: Delaware, New Jersey, Maryland</a:t>
            </a:r>
          </a:p>
          <a:p>
            <a:r>
              <a:rPr lang="en-GB" sz="3200" dirty="0"/>
              <a:t>No tax protections for states dependent on neighbouring states for access to ports to conduct foreign commerce</a:t>
            </a:r>
          </a:p>
          <a:p>
            <a:r>
              <a:rPr lang="en-GB" sz="3200" dirty="0"/>
              <a:t>Maryland did not ratify the Articles until 1781</a:t>
            </a:r>
          </a:p>
          <a:p>
            <a:r>
              <a:rPr lang="en-GB" sz="3200" dirty="0"/>
              <a:t>Unequal access to western lands </a:t>
            </a:r>
          </a:p>
        </p:txBody>
      </p:sp>
    </p:spTree>
    <p:extLst>
      <p:ext uri="{BB962C8B-B14F-4D97-AF65-F5344CB8AC3E}">
        <p14:creationId xmlns:p14="http://schemas.microsoft.com/office/powerpoint/2010/main" val="4165285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9E34E-CE1A-0D48-A87D-25F9073F666B}"/>
              </a:ext>
            </a:extLst>
          </p:cNvPr>
          <p:cNvSpPr>
            <a:spLocks noGrp="1"/>
          </p:cNvSpPr>
          <p:nvPr>
            <p:ph type="title"/>
          </p:nvPr>
        </p:nvSpPr>
        <p:spPr/>
        <p:txBody>
          <a:bodyPr/>
          <a:lstStyle/>
          <a:p>
            <a:pPr algn="ctr"/>
            <a:r>
              <a:rPr lang="en-GB" dirty="0"/>
              <a:t>Articles I &amp; II</a:t>
            </a:r>
          </a:p>
        </p:txBody>
      </p:sp>
      <p:sp>
        <p:nvSpPr>
          <p:cNvPr id="3" name="Content Placeholder 2">
            <a:extLst>
              <a:ext uri="{FF2B5EF4-FFF2-40B4-BE49-F238E27FC236}">
                <a16:creationId xmlns:a16="http://schemas.microsoft.com/office/drawing/2014/main" id="{265B0F83-36E0-2CF7-5274-81FDC249A91A}"/>
              </a:ext>
            </a:extLst>
          </p:cNvPr>
          <p:cNvSpPr>
            <a:spLocks noGrp="1"/>
          </p:cNvSpPr>
          <p:nvPr>
            <p:ph idx="1"/>
          </p:nvPr>
        </p:nvSpPr>
        <p:spPr/>
        <p:txBody>
          <a:bodyPr>
            <a:normAutofit fontScale="92500" lnSpcReduction="20000"/>
          </a:bodyPr>
          <a:lstStyle/>
          <a:p>
            <a:pPr marL="0" indent="0" algn="ctr">
              <a:buNone/>
            </a:pPr>
            <a:r>
              <a:rPr lang="en-GB" sz="3200" dirty="0"/>
              <a:t>Article I:</a:t>
            </a:r>
          </a:p>
          <a:p>
            <a:pPr marL="0" indent="0" algn="ctr">
              <a:buNone/>
            </a:pPr>
            <a:r>
              <a:rPr lang="en-GB" sz="3200" dirty="0"/>
              <a:t>“The Stile of this confederacy shall be, “The United States of America.” </a:t>
            </a:r>
          </a:p>
          <a:p>
            <a:pPr marL="0" indent="0" algn="ctr">
              <a:buNone/>
            </a:pPr>
            <a:endParaRPr lang="en-GB" sz="3200" dirty="0"/>
          </a:p>
          <a:p>
            <a:pPr marL="0" indent="0" algn="ctr">
              <a:buNone/>
            </a:pPr>
            <a:r>
              <a:rPr lang="en-GB" sz="3200" dirty="0"/>
              <a:t>Article II: </a:t>
            </a:r>
          </a:p>
          <a:p>
            <a:pPr marL="0" indent="0" algn="ctr">
              <a:buNone/>
            </a:pPr>
            <a:r>
              <a:rPr lang="en-GB" sz="3200" dirty="0"/>
              <a:t>“Each state retains its sovereignty, freedom, and independence, and every Power, Jurisdiction, and right, which is not expressly delegated to the United States, in Congress assembled.” </a:t>
            </a:r>
          </a:p>
          <a:p>
            <a:pPr marL="0" indent="0" algn="ctr">
              <a:buNone/>
            </a:pPr>
            <a:br>
              <a:rPr lang="en-GB" sz="3200" dirty="0"/>
            </a:br>
            <a:endParaRPr lang="en-GB" sz="3200" dirty="0"/>
          </a:p>
        </p:txBody>
      </p:sp>
    </p:spTree>
    <p:extLst>
      <p:ext uri="{BB962C8B-B14F-4D97-AF65-F5344CB8AC3E}">
        <p14:creationId xmlns:p14="http://schemas.microsoft.com/office/powerpoint/2010/main" val="2273518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64AF-D145-84E3-A7EA-25821803CF19}"/>
              </a:ext>
            </a:extLst>
          </p:cNvPr>
          <p:cNvSpPr>
            <a:spLocks noGrp="1"/>
          </p:cNvSpPr>
          <p:nvPr>
            <p:ph type="title"/>
          </p:nvPr>
        </p:nvSpPr>
        <p:spPr/>
        <p:txBody>
          <a:bodyPr/>
          <a:lstStyle/>
          <a:p>
            <a:pPr algn="ctr"/>
            <a:r>
              <a:rPr lang="en-GB" dirty="0"/>
              <a:t>Article III</a:t>
            </a:r>
          </a:p>
        </p:txBody>
      </p:sp>
      <p:sp>
        <p:nvSpPr>
          <p:cNvPr id="3" name="Content Placeholder 2">
            <a:extLst>
              <a:ext uri="{FF2B5EF4-FFF2-40B4-BE49-F238E27FC236}">
                <a16:creationId xmlns:a16="http://schemas.microsoft.com/office/drawing/2014/main" id="{2EB1A92F-EF75-CA37-6DE7-472F896965E9}"/>
              </a:ext>
            </a:extLst>
          </p:cNvPr>
          <p:cNvSpPr>
            <a:spLocks noGrp="1"/>
          </p:cNvSpPr>
          <p:nvPr>
            <p:ph idx="1"/>
          </p:nvPr>
        </p:nvSpPr>
        <p:spPr/>
        <p:txBody>
          <a:bodyPr>
            <a:normAutofit fontScale="25000" lnSpcReduction="20000"/>
          </a:bodyPr>
          <a:lstStyle/>
          <a:p>
            <a:pPr marL="0" indent="0" algn="ctr">
              <a:buNone/>
            </a:pPr>
            <a:r>
              <a:rPr lang="en-GB" sz="9600" b="0" i="0" dirty="0">
                <a:solidFill>
                  <a:srgbClr val="555555"/>
                </a:solidFill>
                <a:effectLst/>
              </a:rPr>
              <a:t>“The said states hereby severally enter into a firm league of friendship with each other, for their common </a:t>
            </a:r>
            <a:r>
              <a:rPr lang="en-GB" sz="9600" b="0" i="0" dirty="0" err="1">
                <a:solidFill>
                  <a:srgbClr val="555555"/>
                </a:solidFill>
                <a:effectLst/>
              </a:rPr>
              <a:t>defense</a:t>
            </a:r>
            <a:r>
              <a:rPr lang="en-GB" sz="9600" b="0" i="0" dirty="0">
                <a:solidFill>
                  <a:srgbClr val="555555"/>
                </a:solidFill>
                <a:effectLst/>
              </a:rPr>
              <a:t>, the security of their Liberties, and their mutual and general welfare, binding themselves to assist each other, against all force offered to, or attacks made upon them, or any of them, on account of religion, sovereignty, trade, or any other pretence whatever.”</a:t>
            </a:r>
          </a:p>
          <a:p>
            <a:pPr marL="0" indent="0" algn="ctr">
              <a:buNone/>
            </a:pPr>
            <a:endParaRPr lang="en-GB" sz="6800" b="0" i="0" dirty="0">
              <a:solidFill>
                <a:srgbClr val="555555"/>
              </a:solidFill>
              <a:effectLst/>
            </a:endParaRPr>
          </a:p>
          <a:p>
            <a:pPr marL="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C</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ommon defence				</a:t>
            </a:r>
          </a:p>
          <a:p>
            <a:pPr marL="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S</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ecurity of their liberties</a:t>
            </a:r>
          </a:p>
          <a:p>
            <a:pPr marL="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M</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utual and general welfare</a:t>
            </a:r>
          </a:p>
          <a:p>
            <a:pPr marL="0" marR="0">
              <a:lnSpc>
                <a:spcPct val="107000"/>
              </a:lnSpc>
              <a:spcBef>
                <a:spcPts val="0"/>
              </a:spcBef>
              <a:spcAft>
                <a:spcPts val="800"/>
              </a:spcAft>
            </a:pPr>
            <a:r>
              <a:rPr lang="en-GB" sz="9600" kern="100" dirty="0">
                <a:latin typeface="Aptos" panose="020B0004020202020204" pitchFamily="34" charset="0"/>
                <a:ea typeface="Aptos" panose="020B0004020202020204" pitchFamily="34" charset="0"/>
                <a:cs typeface="Times New Roman" panose="02020603050405020304" pitchFamily="18" charset="0"/>
              </a:rPr>
              <a:t>B</a:t>
            </a:r>
            <a:r>
              <a:rPr lang="en-GB" sz="9600" kern="100" dirty="0">
                <a:effectLst/>
                <a:latin typeface="Aptos" panose="020B0004020202020204" pitchFamily="34" charset="0"/>
                <a:ea typeface="Aptos" panose="020B0004020202020204" pitchFamily="34" charset="0"/>
                <a:cs typeface="Times New Roman" panose="02020603050405020304" pitchFamily="18" charset="0"/>
              </a:rPr>
              <a:t>inding them to assist each other against all forces or attacks upon them</a:t>
            </a:r>
          </a:p>
          <a:p>
            <a:pPr marL="0" indent="0" algn="ctr">
              <a:buNone/>
            </a:pPr>
            <a:endParaRPr lang="en-GB" sz="9600" b="0" i="0" dirty="0">
              <a:solidFill>
                <a:srgbClr val="555555"/>
              </a:solidFill>
              <a:effectLst/>
            </a:endParaRPr>
          </a:p>
          <a:p>
            <a:pPr marL="0" indent="0" algn="ctr">
              <a:buNone/>
            </a:pPr>
            <a:br>
              <a:rPr lang="en-GB" dirty="0"/>
            </a:br>
            <a:endParaRPr lang="en-GB" dirty="0"/>
          </a:p>
        </p:txBody>
      </p:sp>
    </p:spTree>
    <p:extLst>
      <p:ext uri="{BB962C8B-B14F-4D97-AF65-F5344CB8AC3E}">
        <p14:creationId xmlns:p14="http://schemas.microsoft.com/office/powerpoint/2010/main" val="3987776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E1029-CEC9-8BD9-E66C-8D13EB89FD9A}"/>
              </a:ext>
            </a:extLst>
          </p:cNvPr>
          <p:cNvSpPr>
            <a:spLocks noGrp="1"/>
          </p:cNvSpPr>
          <p:nvPr>
            <p:ph type="title"/>
          </p:nvPr>
        </p:nvSpPr>
        <p:spPr/>
        <p:txBody>
          <a:bodyPr/>
          <a:lstStyle/>
          <a:p>
            <a:pPr algn="ctr"/>
            <a:r>
              <a:rPr lang="en-GB" dirty="0"/>
              <a:t>The Articles of Confederation</a:t>
            </a:r>
          </a:p>
        </p:txBody>
      </p:sp>
      <p:sp>
        <p:nvSpPr>
          <p:cNvPr id="3" name="Content Placeholder 2">
            <a:extLst>
              <a:ext uri="{FF2B5EF4-FFF2-40B4-BE49-F238E27FC236}">
                <a16:creationId xmlns:a16="http://schemas.microsoft.com/office/drawing/2014/main" id="{2C5C4479-844B-CC71-4566-06BD702BCB5E}"/>
              </a:ext>
            </a:extLst>
          </p:cNvPr>
          <p:cNvSpPr>
            <a:spLocks noGrp="1"/>
          </p:cNvSpPr>
          <p:nvPr>
            <p:ph idx="1"/>
          </p:nvPr>
        </p:nvSpPr>
        <p:spPr/>
        <p:txBody>
          <a:bodyPr/>
          <a:lstStyle/>
          <a:p>
            <a:r>
              <a:rPr lang="en-GB" sz="3200" kern="100" dirty="0">
                <a:effectLst/>
                <a:latin typeface="Aptos" panose="020B0004020202020204" pitchFamily="34" charset="0"/>
                <a:ea typeface="Aptos" panose="020B0004020202020204" pitchFamily="34" charset="0"/>
                <a:cs typeface="Times New Roman" panose="02020603050405020304" pitchFamily="18" charset="0"/>
              </a:rPr>
              <a:t>A unicameral Congress </a:t>
            </a:r>
          </a:p>
          <a:p>
            <a:r>
              <a:rPr lang="en-GB" sz="3200" kern="100" dirty="0">
                <a:latin typeface="Aptos" panose="020B0004020202020204" pitchFamily="34" charset="0"/>
                <a:ea typeface="Aptos" panose="020B0004020202020204" pitchFamily="34" charset="0"/>
                <a:cs typeface="Times New Roman" panose="02020603050405020304" pitchFamily="18" charset="0"/>
              </a:rPr>
              <a:t>E</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ach state was </a:t>
            </a:r>
            <a:r>
              <a:rPr lang="en-GB" sz="3200" kern="100" dirty="0">
                <a:latin typeface="Aptos" panose="020B0004020202020204" pitchFamily="34" charset="0"/>
                <a:ea typeface="Aptos" panose="020B0004020202020204" pitchFamily="34" charset="0"/>
                <a:cs typeface="Times New Roman" panose="02020603050405020304" pitchFamily="18" charset="0"/>
              </a:rPr>
              <a:t>equally represented and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had  a single vote  </a:t>
            </a:r>
          </a:p>
          <a:p>
            <a:r>
              <a:rPr lang="en-GB" sz="3200" kern="100" dirty="0">
                <a:latin typeface="Aptos" panose="020B0004020202020204" pitchFamily="34" charset="0"/>
                <a:ea typeface="Aptos" panose="020B0004020202020204" pitchFamily="34" charset="0"/>
                <a:cs typeface="Times New Roman" panose="02020603050405020304" pitchFamily="18" charset="0"/>
              </a:rPr>
              <a:t>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o separate executive or judicial branch</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Required the vote of nine of the thirteen states on important matters</a:t>
            </a:r>
          </a:p>
          <a:p>
            <a:pPr marL="0" indent="0">
              <a:buNone/>
            </a:pPr>
            <a:endParaRPr lang="en-GB" dirty="0"/>
          </a:p>
        </p:txBody>
      </p:sp>
    </p:spTree>
    <p:extLst>
      <p:ext uri="{BB962C8B-B14F-4D97-AF65-F5344CB8AC3E}">
        <p14:creationId xmlns:p14="http://schemas.microsoft.com/office/powerpoint/2010/main" val="2612657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5733-D0C5-3D08-2AE2-D16738F77928}"/>
              </a:ext>
            </a:extLst>
          </p:cNvPr>
          <p:cNvSpPr>
            <a:spLocks noGrp="1"/>
          </p:cNvSpPr>
          <p:nvPr>
            <p:ph type="title"/>
          </p:nvPr>
        </p:nvSpPr>
        <p:spPr/>
        <p:txBody>
          <a:bodyPr/>
          <a:lstStyle/>
          <a:p>
            <a:pPr algn="ctr"/>
            <a:r>
              <a:rPr lang="en-GB" dirty="0"/>
              <a:t>Article XIII</a:t>
            </a:r>
          </a:p>
        </p:txBody>
      </p:sp>
      <p:sp>
        <p:nvSpPr>
          <p:cNvPr id="3" name="Content Placeholder 2">
            <a:extLst>
              <a:ext uri="{FF2B5EF4-FFF2-40B4-BE49-F238E27FC236}">
                <a16:creationId xmlns:a16="http://schemas.microsoft.com/office/drawing/2014/main" id="{D8D6CF64-FE60-85DE-0E8C-A48FCA44BC05}"/>
              </a:ext>
            </a:extLst>
          </p:cNvPr>
          <p:cNvSpPr>
            <a:spLocks noGrp="1"/>
          </p:cNvSpPr>
          <p:nvPr>
            <p:ph idx="1"/>
          </p:nvPr>
        </p:nvSpPr>
        <p:spPr/>
        <p:txBody>
          <a:bodyPr>
            <a:normAutofit/>
          </a:bodyPr>
          <a:lstStyle/>
          <a:p>
            <a:pPr marL="0" indent="0" algn="ctr">
              <a:buNone/>
            </a:pPr>
            <a:r>
              <a:rPr lang="en-GB" sz="3200" b="0" i="0" dirty="0">
                <a:solidFill>
                  <a:srgbClr val="555555"/>
                </a:solidFill>
                <a:effectLst/>
              </a:rPr>
              <a:t>“Every State shall abide by the determinations of the united states, in congress assembled, on all questions which by this confederation are submitted to them. And the Articles of this confederation shall be inviolably observed by every state, and the union shall be perpetual; nor shall any alteration at any time hereafter be made in any of them, unless such alteration be agreed to in a congress of the united states, and be afterwards confirmed by the legislatures of every state.”</a:t>
            </a:r>
            <a:endParaRPr lang="en-GB" sz="3200" dirty="0"/>
          </a:p>
        </p:txBody>
      </p:sp>
    </p:spTree>
    <p:extLst>
      <p:ext uri="{BB962C8B-B14F-4D97-AF65-F5344CB8AC3E}">
        <p14:creationId xmlns:p14="http://schemas.microsoft.com/office/powerpoint/2010/main" val="2508132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423E-68ED-9DDB-D329-5FB5C1B94CAA}"/>
              </a:ext>
            </a:extLst>
          </p:cNvPr>
          <p:cNvSpPr>
            <a:spLocks noGrp="1"/>
          </p:cNvSpPr>
          <p:nvPr>
            <p:ph type="title"/>
          </p:nvPr>
        </p:nvSpPr>
        <p:spPr/>
        <p:txBody>
          <a:bodyPr/>
          <a:lstStyle/>
          <a:p>
            <a:pPr algn="ctr"/>
            <a:r>
              <a:rPr lang="en-GB" dirty="0"/>
              <a:t>The Confederation Congress</a:t>
            </a:r>
          </a:p>
        </p:txBody>
      </p:sp>
      <p:sp>
        <p:nvSpPr>
          <p:cNvPr id="3" name="Content Placeholder 2">
            <a:extLst>
              <a:ext uri="{FF2B5EF4-FFF2-40B4-BE49-F238E27FC236}">
                <a16:creationId xmlns:a16="http://schemas.microsoft.com/office/drawing/2014/main" id="{B3157970-9E60-7300-C5E0-464F17646054}"/>
              </a:ext>
            </a:extLst>
          </p:cNvPr>
          <p:cNvSpPr>
            <a:spLocks noGrp="1"/>
          </p:cNvSpPr>
          <p:nvPr>
            <p:ph idx="1"/>
          </p:nvPr>
        </p:nvSpPr>
        <p:spPr/>
        <p:txBody>
          <a:bodyPr/>
          <a:lstStyle/>
          <a:p>
            <a:r>
              <a:rPr lang="en-GB" sz="2400" dirty="0"/>
              <a:t>Little governing power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Had power to require states to provide their share of troops or funding for defen</a:t>
            </a:r>
            <a:r>
              <a:rPr lang="en-GB" sz="2400" kern="100" dirty="0">
                <a:latin typeface="Aptos" panose="020B0004020202020204" pitchFamily="34" charset="0"/>
                <a:ea typeface="Aptos" panose="020B0004020202020204" pitchFamily="34" charset="0"/>
                <a:cs typeface="Times New Roman" panose="02020603050405020304" pitchFamily="18" charset="0"/>
              </a:rPr>
              <a:t>c</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e purposes, but no powers to enforce these requirements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Each state retained its sovereignty, so that the state governments had final authority rather than the US government </a:t>
            </a:r>
          </a:p>
          <a:p>
            <a:r>
              <a:rPr lang="en-GB" sz="2400" kern="100" dirty="0">
                <a:latin typeface="Aptos" panose="020B0004020202020204" pitchFamily="34" charset="0"/>
                <a:ea typeface="Aptos" panose="020B0004020202020204" pitchFamily="34" charset="0"/>
                <a:cs typeface="Times New Roman" panose="02020603050405020304" pitchFamily="18" charset="0"/>
              </a:rPr>
              <a:t>Had power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to conduct relations with foreign powers, including war, and to settle boundary disputes between states </a:t>
            </a:r>
          </a:p>
          <a:p>
            <a:r>
              <a:rPr lang="en-GB" sz="2400" kern="100" dirty="0">
                <a:latin typeface="Aptos" panose="020B0004020202020204" pitchFamily="34" charset="0"/>
                <a:ea typeface="Aptos" panose="020B0004020202020204" pitchFamily="34" charset="0"/>
                <a:cs typeface="Times New Roman" panose="02020603050405020304" pitchFamily="18" charset="0"/>
              </a:rPr>
              <a:t>No</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power to levy taxes on individuals or coerce state compliance, only to request money from the states  </a:t>
            </a:r>
          </a:p>
          <a:p>
            <a:r>
              <a:rPr lang="en-GB" sz="2400" kern="100" dirty="0">
                <a:latin typeface="Aptos" panose="020B0004020202020204" pitchFamily="34" charset="0"/>
                <a:ea typeface="Aptos" panose="020B0004020202020204" pitchFamily="34" charset="0"/>
                <a:cs typeface="Times New Roman" panose="02020603050405020304" pitchFamily="18" charset="0"/>
              </a:rPr>
              <a:t>Articles of Confederation was a binding treaty, but Congress had no power to enforce terms of treaty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33949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F0EB9-4474-0602-1FC3-57CD771DB846}"/>
              </a:ext>
            </a:extLst>
          </p:cNvPr>
          <p:cNvSpPr>
            <a:spLocks noGrp="1"/>
          </p:cNvSpPr>
          <p:nvPr>
            <p:ph type="title"/>
          </p:nvPr>
        </p:nvSpPr>
        <p:spPr/>
        <p:txBody>
          <a:bodyPr/>
          <a:lstStyle/>
          <a:p>
            <a:pPr algn="ctr"/>
            <a:r>
              <a:rPr lang="en-GB" dirty="0"/>
              <a:t>1776-1780: Pro-States’ Rights</a:t>
            </a:r>
          </a:p>
        </p:txBody>
      </p:sp>
      <p:sp>
        <p:nvSpPr>
          <p:cNvPr id="3" name="Content Placeholder 2">
            <a:extLst>
              <a:ext uri="{FF2B5EF4-FFF2-40B4-BE49-F238E27FC236}">
                <a16:creationId xmlns:a16="http://schemas.microsoft.com/office/drawing/2014/main" id="{3A53617C-877E-F666-5A9A-E0B7F644E106}"/>
              </a:ext>
            </a:extLst>
          </p:cNvPr>
          <p:cNvSpPr>
            <a:spLocks noGrp="1"/>
          </p:cNvSpPr>
          <p:nvPr>
            <p:ph idx="1"/>
          </p:nvPr>
        </p:nvSpPr>
        <p:spPr/>
        <p:txBody>
          <a:bodyPr>
            <a:normAutofit fontScale="85000" lnSpcReduction="100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Military supplied through loans from private citizens,</a:t>
            </a:r>
            <a:r>
              <a:rPr lang="en-GB" sz="2400" kern="100" dirty="0">
                <a:latin typeface="Aptos" panose="020B0004020202020204" pitchFamily="34" charset="0"/>
                <a:ea typeface="Aptos" panose="020B0004020202020204" pitchFamily="34" charset="0"/>
                <a:cs typeface="Times New Roman" panose="02020603050405020304" pitchFamily="18" charset="0"/>
              </a:rPr>
              <a:t> then Netherlands and France</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Printed unsecured paper money that rapidly depreciated</a:t>
            </a:r>
          </a:p>
          <a:p>
            <a:r>
              <a:rPr lang="en-GB" sz="2400" kern="100" dirty="0">
                <a:latin typeface="Aptos" panose="020B0004020202020204" pitchFamily="34" charset="0"/>
                <a:ea typeface="Aptos" panose="020B0004020202020204" pitchFamily="34" charset="0"/>
                <a:cs typeface="Times New Roman" panose="02020603050405020304" pitchFamily="18" charset="0"/>
              </a:rPr>
              <a:t>War impeded states’ ability to derive revenue from import and export duties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Corruption and profiteering, competency issues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By 1779, the Continental currency was just 5% of its face value. Congress called on states to enact laws to confiscate goods useful to the army, and to assume responsibility for providing supplies to their own citizens serving in the Continental Army. </a:t>
            </a:r>
          </a:p>
          <a:p>
            <a:r>
              <a:rPr lang="en-GB" sz="2400" kern="100" dirty="0">
                <a:latin typeface="Aptos" panose="020B0004020202020204" pitchFamily="34" charset="0"/>
                <a:ea typeface="Aptos" panose="020B0004020202020204" pitchFamily="34" charset="0"/>
                <a:cs typeface="Times New Roman" panose="02020603050405020304" pitchFamily="18" charset="0"/>
              </a:rPr>
              <a:t>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tates that tried to do so in good faith failed to levy sufficiently high taxes or enforce collection amongst their populace, fearing popular resistance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Constituents in some states were already being taxed much higher than under British rule in order to finance the war.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 also tried to raise money from private investors by issuing loan certificates, but it was unable to pay the interest promised so these certificates also depreciated.  </a:t>
            </a:r>
          </a:p>
          <a:p>
            <a:endParaRPr lang="en-GB" dirty="0"/>
          </a:p>
        </p:txBody>
      </p:sp>
    </p:spTree>
    <p:extLst>
      <p:ext uri="{BB962C8B-B14F-4D97-AF65-F5344CB8AC3E}">
        <p14:creationId xmlns:p14="http://schemas.microsoft.com/office/powerpoint/2010/main" val="256264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B628-747C-7CA9-2096-83D49E19D7FB}"/>
              </a:ext>
            </a:extLst>
          </p:cNvPr>
          <p:cNvSpPr>
            <a:spLocks noGrp="1"/>
          </p:cNvSpPr>
          <p:nvPr>
            <p:ph type="title"/>
          </p:nvPr>
        </p:nvSpPr>
        <p:spPr/>
        <p:txBody>
          <a:bodyPr/>
          <a:lstStyle/>
          <a:p>
            <a:pPr algn="ctr"/>
            <a:r>
              <a:rPr lang="en-GB" dirty="0"/>
              <a:t>1780-1786: Pro-Nationalists</a:t>
            </a:r>
          </a:p>
        </p:txBody>
      </p:sp>
      <p:sp>
        <p:nvSpPr>
          <p:cNvPr id="3" name="Content Placeholder 2">
            <a:extLst>
              <a:ext uri="{FF2B5EF4-FFF2-40B4-BE49-F238E27FC236}">
                <a16:creationId xmlns:a16="http://schemas.microsoft.com/office/drawing/2014/main" id="{A03FE9BF-1661-3332-2426-20B0C142AADF}"/>
              </a:ext>
            </a:extLst>
          </p:cNvPr>
          <p:cNvSpPr>
            <a:spLocks noGrp="1"/>
          </p:cNvSpPr>
          <p:nvPr>
            <p:ph idx="1"/>
          </p:nvPr>
        </p:nvSpPr>
        <p:spPr/>
        <p:txBody>
          <a:bodyPr/>
          <a:lstStyle/>
          <a:p>
            <a:r>
              <a:rPr lang="en-GB" sz="2400" kern="100" dirty="0">
                <a:latin typeface="Aptos" panose="020B0004020202020204" pitchFamily="34" charset="0"/>
                <a:ea typeface="Aptos" panose="020B0004020202020204" pitchFamily="34" charset="0"/>
                <a:cs typeface="Times New Roman" panose="02020603050405020304" pitchFamily="18" charset="0"/>
              </a:rPr>
              <a:t>O</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verhauled the central administration of the Congress, creating three administrative departments- foreign affairs, war, and finance. </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Audited accounts that constituted public debt </a:t>
            </a:r>
          </a:p>
          <a:p>
            <a:r>
              <a:rPr lang="en-GB" sz="2400" kern="100" dirty="0">
                <a:latin typeface="Aptos" panose="020B0004020202020204" pitchFamily="34" charset="0"/>
                <a:ea typeface="Aptos" panose="020B0004020202020204" pitchFamily="34" charset="0"/>
                <a:cs typeface="Times New Roman" panose="02020603050405020304" pitchFamily="18" charset="0"/>
              </a:rPr>
              <a:t>P</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rovided governance for the Northwest Territories, a public domain. </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Negotiated a treaty with Prussia, but like the Treaty of Paris with Great Britain, was limited by the lack of authority to convert treaties into law. Nevertheless, the financial woes of Congress and the national alliance continued.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From 1781 to 1786, Congress made six requisitions, and the overall compliance rate was only 37%, declining over time. States paid 2/3 of congressional requisition in 1781, 20% in 1785, and only 2% in August 1786.</a:t>
            </a:r>
          </a:p>
          <a:p>
            <a:endParaRPr lang="en-GB" dirty="0"/>
          </a:p>
        </p:txBody>
      </p:sp>
    </p:spTree>
    <p:extLst>
      <p:ext uri="{BB962C8B-B14F-4D97-AF65-F5344CB8AC3E}">
        <p14:creationId xmlns:p14="http://schemas.microsoft.com/office/powerpoint/2010/main" val="1352623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134FB-5206-6AF8-FE9B-32E166EF7402}"/>
              </a:ext>
            </a:extLst>
          </p:cNvPr>
          <p:cNvSpPr>
            <a:spLocks noGrp="1"/>
          </p:cNvSpPr>
          <p:nvPr>
            <p:ph type="title"/>
          </p:nvPr>
        </p:nvSpPr>
        <p:spPr/>
        <p:txBody>
          <a:bodyPr/>
          <a:lstStyle/>
          <a:p>
            <a:pPr algn="ctr"/>
            <a:r>
              <a:rPr lang="en-GB" dirty="0"/>
              <a:t>Treaty of Paris 1783</a:t>
            </a:r>
          </a:p>
        </p:txBody>
      </p:sp>
      <p:sp>
        <p:nvSpPr>
          <p:cNvPr id="3" name="Content Placeholder 2">
            <a:extLst>
              <a:ext uri="{FF2B5EF4-FFF2-40B4-BE49-F238E27FC236}">
                <a16:creationId xmlns:a16="http://schemas.microsoft.com/office/drawing/2014/main" id="{D5D8ADD0-7A6F-2C4D-985D-65B6B4C0E39B}"/>
              </a:ext>
            </a:extLst>
          </p:cNvPr>
          <p:cNvSpPr>
            <a:spLocks noGrp="1"/>
          </p:cNvSpPr>
          <p:nvPr>
            <p:ph idx="1"/>
          </p:nvPr>
        </p:nvSpPr>
        <p:spPr/>
        <p:txBody>
          <a:bodyPr>
            <a:normAutofit fontScale="92500" lnSpcReduction="10000"/>
          </a:bodyPr>
          <a:lstStyle/>
          <a:p>
            <a:pPr marL="0" marR="0" indent="0">
              <a:lnSpc>
                <a:spcPct val="107000"/>
              </a:lnSpc>
              <a:spcBef>
                <a:spcPts val="0"/>
              </a:spcBef>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In September 1783, the Revolutionary War officially ended with the signing of the Treaty of Paris. By this time, Congress and the states faced numerous challenges:</a:t>
            </a:r>
          </a:p>
          <a:p>
            <a:pPr marL="914400"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F</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inancial (significant domestic and foreign loans from the war)</a:t>
            </a:r>
          </a:p>
          <a:p>
            <a:pPr marL="914400" lvl="2">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E</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conomic (disagreements over interstate and foreign trade)</a:t>
            </a:r>
          </a:p>
          <a:p>
            <a:pPr marL="914400" lvl="1">
              <a:lnSpc>
                <a:spcPct val="107000"/>
              </a:lnSpc>
              <a:spcBef>
                <a:spcPts val="0"/>
              </a:spcBef>
              <a:spcAft>
                <a:spcPts val="800"/>
              </a:spcAft>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Diplomatic (ongoing negotiations over commercial and other foreign relations and perceived lack of respect from European nations)</a:t>
            </a:r>
          </a:p>
          <a:p>
            <a:pPr marL="914400" lvl="1">
              <a:lnSpc>
                <a:spcPct val="107000"/>
              </a:lnSpc>
              <a:spcBef>
                <a:spcPts val="0"/>
              </a:spcBef>
              <a:spcAft>
                <a:spcPts val="800"/>
              </a:spcAft>
            </a:pPr>
            <a:r>
              <a:rPr lang="en-GB" sz="2800" kern="100" dirty="0">
                <a:latin typeface="Aptos" panose="020B0004020202020204" pitchFamily="34" charset="0"/>
                <a:ea typeface="Aptos" panose="020B0004020202020204" pitchFamily="34" charset="0"/>
                <a:cs typeface="Times New Roman" panose="02020603050405020304" pitchFamily="18" charset="0"/>
              </a:rPr>
              <a:t>P</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olitical (state legislative disregard of Congress) </a:t>
            </a:r>
          </a:p>
          <a:p>
            <a:endParaRPr lang="en-GB" dirty="0"/>
          </a:p>
        </p:txBody>
      </p:sp>
    </p:spTree>
    <p:extLst>
      <p:ext uri="{BB962C8B-B14F-4D97-AF65-F5344CB8AC3E}">
        <p14:creationId xmlns:p14="http://schemas.microsoft.com/office/powerpoint/2010/main" val="1543978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5C584-C6A4-0DD0-DDBD-D17BE128B58A}"/>
              </a:ext>
            </a:extLst>
          </p:cNvPr>
          <p:cNvSpPr>
            <a:spLocks noGrp="1"/>
          </p:cNvSpPr>
          <p:nvPr>
            <p:ph type="title"/>
          </p:nvPr>
        </p:nvSpPr>
        <p:spPr/>
        <p:txBody>
          <a:bodyPr/>
          <a:lstStyle/>
          <a:p>
            <a:pPr algn="ctr"/>
            <a:r>
              <a:rPr lang="en-GB" dirty="0"/>
              <a:t>Economic conditions after the war</a:t>
            </a:r>
          </a:p>
        </p:txBody>
      </p:sp>
      <p:sp>
        <p:nvSpPr>
          <p:cNvPr id="3" name="Content Placeholder 2">
            <a:extLst>
              <a:ext uri="{FF2B5EF4-FFF2-40B4-BE49-F238E27FC236}">
                <a16:creationId xmlns:a16="http://schemas.microsoft.com/office/drawing/2014/main" id="{F573C0D9-9FF8-9F28-BBB7-117E8EEC2249}"/>
              </a:ext>
            </a:extLst>
          </p:cNvPr>
          <p:cNvSpPr>
            <a:spLocks noGrp="1"/>
          </p:cNvSpPr>
          <p:nvPr>
            <p:ph idx="1"/>
          </p:nvPr>
        </p:nvSpPr>
        <p:spPr/>
        <p:txBody>
          <a:bodyPr>
            <a:normAutofit fontScale="925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Severe economic depression</a:t>
            </a:r>
          </a:p>
          <a:p>
            <a:r>
              <a:rPr lang="en-GB" sz="2400" kern="100" dirty="0">
                <a:latin typeface="Aptos" panose="020B0004020202020204" pitchFamily="34" charset="0"/>
                <a:ea typeface="Aptos" panose="020B0004020202020204" pitchFamily="34" charset="0"/>
                <a:cs typeface="Times New Roman" panose="02020603050405020304" pitchFamily="18" charset="0"/>
              </a:rPr>
              <a:t>Damaged</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productive land, especially in the South and the mid-Atlantic states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Southern plantations were decimated as many slaves encouraged by the British liberated themselves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As supply needs of British and Continental armies disappeared, falling demand led to declining prices and falling farm values</a:t>
            </a:r>
          </a:p>
          <a:p>
            <a:r>
              <a:rPr lang="en-GB" sz="2400" kern="100" dirty="0">
                <a:latin typeface="Aptos" panose="020B0004020202020204" pitchFamily="34" charset="0"/>
                <a:ea typeface="Aptos" panose="020B0004020202020204" pitchFamily="34" charset="0"/>
                <a:cs typeface="Times New Roman" panose="02020603050405020304" pitchFamily="18" charset="0"/>
              </a:rPr>
              <a:t>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escission of trading privileges within the British Empire. The British shut the Americans out of lucrative trade with the British West Indies and barred the importation of America goods into Great Britain. British shippers were forbidden to buy ships in America, where one-third of merchant vessels had been purchased before the war.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Per capita gross national product plummeted nearly 50% in the 15 years after 1776 </a:t>
            </a:r>
          </a:p>
        </p:txBody>
      </p:sp>
    </p:spTree>
    <p:extLst>
      <p:ext uri="{BB962C8B-B14F-4D97-AF65-F5344CB8AC3E}">
        <p14:creationId xmlns:p14="http://schemas.microsoft.com/office/powerpoint/2010/main" val="1356292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5C584-C6A4-0DD0-DDBD-D17BE128B58A}"/>
              </a:ext>
            </a:extLst>
          </p:cNvPr>
          <p:cNvSpPr>
            <a:spLocks noGrp="1"/>
          </p:cNvSpPr>
          <p:nvPr>
            <p:ph type="title"/>
          </p:nvPr>
        </p:nvSpPr>
        <p:spPr/>
        <p:txBody>
          <a:bodyPr/>
          <a:lstStyle/>
          <a:p>
            <a:pPr algn="ctr"/>
            <a:r>
              <a:rPr lang="en-GB" dirty="0"/>
              <a:t>Economic conditions after the war</a:t>
            </a:r>
          </a:p>
        </p:txBody>
      </p:sp>
      <p:sp>
        <p:nvSpPr>
          <p:cNvPr id="3" name="Content Placeholder 2">
            <a:extLst>
              <a:ext uri="{FF2B5EF4-FFF2-40B4-BE49-F238E27FC236}">
                <a16:creationId xmlns:a16="http://schemas.microsoft.com/office/drawing/2014/main" id="{F573C0D9-9FF8-9F28-BBB7-117E8EEC2249}"/>
              </a:ext>
            </a:extLst>
          </p:cNvPr>
          <p:cNvSpPr>
            <a:spLocks noGrp="1"/>
          </p:cNvSpPr>
          <p:nvPr>
            <p:ph idx="1"/>
          </p:nvPr>
        </p:nvSpPr>
        <p:spPr/>
        <p:txBody>
          <a:bodyPr>
            <a:normAutofit lnSpcReduction="100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Hard currency grew even scarcer than usual as gold and silver were shipped overseas to finance a growing trade deficit with Europe and especially Great Britain. Only about 20% of specie in circulation in the United States in the early 1780s of what it had been before the war.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Rumours of paper money being issued to address what Hamilton called “an extreme and universal scarcity of money” made people more anxious, inclined to hoard their gold and silver or send it to Europe for safekeeping. </a:t>
            </a:r>
          </a:p>
          <a:p>
            <a:r>
              <a:rPr lang="en-GB" sz="2400" kern="100" dirty="0">
                <a:latin typeface="Aptos" panose="020B0004020202020204" pitchFamily="34" charset="0"/>
                <a:ea typeface="Aptos" panose="020B0004020202020204" pitchFamily="34" charset="0"/>
                <a:cs typeface="Times New Roman" panose="02020603050405020304" pitchFamily="18" charset="0"/>
              </a:rPr>
              <a:t>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normous war debt </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r>
              <a:rPr lang="en-GB" sz="2400" kern="100" dirty="0">
                <a:latin typeface="Aptos" panose="020B0004020202020204" pitchFamily="34" charset="0"/>
                <a:ea typeface="Aptos" panose="020B0004020202020204" pitchFamily="34" charset="0"/>
                <a:cs typeface="Times New Roman" panose="02020603050405020304" pitchFamily="18" charset="0"/>
              </a:rPr>
              <a:t>Most states imposed 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ubstantial tax increases to fund their own war debt as well as satisfy congressional requisitions. The $3 million requisition of 1785 seemed to have been the straw that broke the camel’s back. The taxes imposed by the states in the early to mid-1780s were severalfold higher than those Americans had paid as subjects of the British Empire. </a:t>
            </a:r>
          </a:p>
        </p:txBody>
      </p:sp>
    </p:spTree>
    <p:extLst>
      <p:ext uri="{BB962C8B-B14F-4D97-AF65-F5344CB8AC3E}">
        <p14:creationId xmlns:p14="http://schemas.microsoft.com/office/powerpoint/2010/main" val="3542911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F353B-035A-8DF4-191E-85D85496CA93}"/>
              </a:ext>
            </a:extLst>
          </p:cNvPr>
          <p:cNvSpPr>
            <a:spLocks noGrp="1"/>
          </p:cNvSpPr>
          <p:nvPr>
            <p:ph type="title"/>
          </p:nvPr>
        </p:nvSpPr>
        <p:spPr/>
        <p:txBody>
          <a:bodyPr/>
          <a:lstStyle/>
          <a:p>
            <a:pPr algn="ctr"/>
            <a:r>
              <a:rPr lang="en-GB" dirty="0"/>
              <a:t>Tax revenues after the war</a:t>
            </a:r>
          </a:p>
        </p:txBody>
      </p:sp>
      <p:sp>
        <p:nvSpPr>
          <p:cNvPr id="3" name="Content Placeholder 2">
            <a:extLst>
              <a:ext uri="{FF2B5EF4-FFF2-40B4-BE49-F238E27FC236}">
                <a16:creationId xmlns:a16="http://schemas.microsoft.com/office/drawing/2014/main" id="{15DA649B-7064-F697-A2D2-F6A5739DE231}"/>
              </a:ext>
            </a:extLst>
          </p:cNvPr>
          <p:cNvSpPr>
            <a:spLocks noGrp="1"/>
          </p:cNvSpPr>
          <p:nvPr>
            <p:ph idx="1"/>
          </p:nvPr>
        </p:nvSpPr>
        <p:spPr/>
        <p:txBody>
          <a:bodyPr>
            <a:normAutofit fontScale="85000" lnSpcReduction="20000"/>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Only a few states conducted enough foreign trade through their ports to derive significant revenue from import duties.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Manufacturing was scarce, which eliminated excise taxes on manufactures goods as a fruitful source of revenue</a:t>
            </a:r>
          </a:p>
          <a:p>
            <a:r>
              <a:rPr lang="en-GB" sz="2200" kern="100" dirty="0">
                <a:latin typeface="Aptos" panose="020B0004020202020204" pitchFamily="34" charset="0"/>
                <a:ea typeface="Aptos" panose="020B0004020202020204" pitchFamily="34" charset="0"/>
                <a:cs typeface="Times New Roman" panose="02020603050405020304" pitchFamily="18" charset="0"/>
              </a:rPr>
              <a:t>State</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s lacking western lands could not raise revenue from that source.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Most states had little choice but to impose both poll taxes (levied on people) and land taxes. These were heavier burdens on the poor and a hardship for farmers.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States generally required that these taxes be paid in specie, because Congress only accepted specie in payment of state requisitions, since foreign creditors required repayment of loans in gold and silver.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For states like New Jersey, to try to raise that sum in specie was “vain and fruitless.” Only trading states like New York and Pennsylvania could afford to </a:t>
            </a:r>
            <a:r>
              <a:rPr lang="en-GB" sz="2200" kern="100">
                <a:effectLst/>
                <a:latin typeface="Aptos" panose="020B0004020202020204" pitchFamily="34" charset="0"/>
                <a:ea typeface="Aptos" panose="020B0004020202020204" pitchFamily="34" charset="0"/>
                <a:cs typeface="Times New Roman" panose="02020603050405020304" pitchFamily="18" charset="0"/>
              </a:rPr>
              <a:t>raise specie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by state imposts or import duties.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A large number of farmers could not pay the increased taxes, and when governments cracked down on enforcement, many lost their farms. Some 60 to 70% of taxpaying farmers in Pennsylvania saw their properties foreclosed upon. Many farmers ended up in debtors’ prison, while others simply moved out west to escape debts and gain a new start. </a:t>
            </a:r>
          </a:p>
          <a:p>
            <a:endParaRPr lang="en-GB" dirty="0"/>
          </a:p>
        </p:txBody>
      </p:sp>
    </p:spTree>
    <p:extLst>
      <p:ext uri="{BB962C8B-B14F-4D97-AF65-F5344CB8AC3E}">
        <p14:creationId xmlns:p14="http://schemas.microsoft.com/office/powerpoint/2010/main" val="603197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95227-8ECB-F5A3-216C-25D859D1393D}"/>
              </a:ext>
            </a:extLst>
          </p:cNvPr>
          <p:cNvSpPr>
            <a:spLocks noGrp="1"/>
          </p:cNvSpPr>
          <p:nvPr>
            <p:ph type="title"/>
          </p:nvPr>
        </p:nvSpPr>
        <p:spPr/>
        <p:txBody>
          <a:bodyPr/>
          <a:lstStyle/>
          <a:p>
            <a:pPr algn="ctr"/>
            <a:r>
              <a:rPr lang="en-GB" dirty="0"/>
              <a:t>Tax relief </a:t>
            </a:r>
          </a:p>
        </p:txBody>
      </p:sp>
      <p:sp>
        <p:nvSpPr>
          <p:cNvPr id="3" name="Content Placeholder 2">
            <a:extLst>
              <a:ext uri="{FF2B5EF4-FFF2-40B4-BE49-F238E27FC236}">
                <a16:creationId xmlns:a16="http://schemas.microsoft.com/office/drawing/2014/main" id="{5BBD148C-717B-D7FB-2AFB-DE3EEC5974B2}"/>
              </a:ext>
            </a:extLst>
          </p:cNvPr>
          <p:cNvSpPr>
            <a:spLocks noGrp="1"/>
          </p:cNvSpPr>
          <p:nvPr>
            <p:ph idx="1"/>
          </p:nvPr>
        </p:nvSpPr>
        <p:spPr/>
        <p:txBody>
          <a:bodyPr/>
          <a:lstStyle/>
          <a:p>
            <a:r>
              <a:rPr lang="en-GB" sz="2400" kern="100" dirty="0">
                <a:latin typeface="Aptos" panose="020B0004020202020204" pitchFamily="34" charset="0"/>
                <a:ea typeface="Aptos" panose="020B0004020202020204" pitchFamily="34" charset="0"/>
                <a:cs typeface="Times New Roman" panose="02020603050405020304" pitchFamily="18" charset="0"/>
              </a:rPr>
              <a:t>F</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inancially strapped farmers petitioned state legislatures for fiscal, monetary, and debt relief </a:t>
            </a:r>
          </a:p>
          <a:p>
            <a:r>
              <a:rPr lang="en-GB" sz="2400" kern="100" dirty="0">
                <a:latin typeface="Aptos" panose="020B0004020202020204" pitchFamily="34" charset="0"/>
                <a:ea typeface="Aptos" panose="020B0004020202020204" pitchFamily="34" charset="0"/>
                <a:cs typeface="Times New Roman" panose="02020603050405020304" pitchFamily="18" charset="0"/>
              </a:rPr>
              <a:t>L</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and ownership was much more widely distributed in the United States than in Europe, the brunt of the newly imposed taxes were broadly felt.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majority of the white male population was enfranchised and state legislatures had one year terms of office, which made them more highly inclined to respond favourably to popular pressure for economic relief.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most widely sought form of relief was state issuance of paper money, which would facilitate trade by increasing the circulating medium and enable payment of debts and taxes- at least those where paper currency payments were acceptable. </a:t>
            </a:r>
          </a:p>
          <a:p>
            <a:endParaRPr lang="en-GB" dirty="0"/>
          </a:p>
        </p:txBody>
      </p:sp>
    </p:spTree>
    <p:extLst>
      <p:ext uri="{BB962C8B-B14F-4D97-AF65-F5344CB8AC3E}">
        <p14:creationId xmlns:p14="http://schemas.microsoft.com/office/powerpoint/2010/main" val="24686471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DE4FE-6E28-D015-1C69-8BDC3C3EFC62}"/>
              </a:ext>
            </a:extLst>
          </p:cNvPr>
          <p:cNvSpPr>
            <a:spLocks noGrp="1"/>
          </p:cNvSpPr>
          <p:nvPr>
            <p:ph type="title"/>
          </p:nvPr>
        </p:nvSpPr>
        <p:spPr/>
        <p:txBody>
          <a:bodyPr/>
          <a:lstStyle/>
          <a:p>
            <a:pPr algn="ctr"/>
            <a:r>
              <a:rPr lang="en-GB" dirty="0"/>
              <a:t>Tax relief</a:t>
            </a:r>
          </a:p>
        </p:txBody>
      </p:sp>
      <p:sp>
        <p:nvSpPr>
          <p:cNvPr id="3" name="Content Placeholder 2">
            <a:extLst>
              <a:ext uri="{FF2B5EF4-FFF2-40B4-BE49-F238E27FC236}">
                <a16:creationId xmlns:a16="http://schemas.microsoft.com/office/drawing/2014/main" id="{FA181948-8E4F-9DC1-99BA-623418B1356C}"/>
              </a:ext>
            </a:extLst>
          </p:cNvPr>
          <p:cNvSpPr>
            <a:spLocks noGrp="1"/>
          </p:cNvSpPr>
          <p:nvPr>
            <p:ph idx="1"/>
          </p:nvPr>
        </p:nvSpPr>
        <p:spPr/>
        <p:txBody>
          <a:bodyPr>
            <a:normAutofit fontScale="77500" lnSpcReduction="20000"/>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Between 1783 and 1785, most states resisted pressure to issue paper currency, but in the following two years seven states capitulated to demands of constituents.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Some of the paper issued were long-term loan certificates.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Others were bills of credit given out as interest payments to state creditors.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The value of the paper issued in the mid-1780s fluctuated state to state depending in large part on</a:t>
            </a:r>
          </a:p>
          <a:p>
            <a:pPr marL="0" indent="0">
              <a:buNone/>
            </a:pP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kern="100" dirty="0">
                <a:effectLst/>
                <a:latin typeface="Aptos" panose="020B0004020202020204" pitchFamily="34" charset="0"/>
                <a:ea typeface="Aptos" panose="020B0004020202020204" pitchFamily="34" charset="0"/>
                <a:cs typeface="Times New Roman" panose="02020603050405020304" pitchFamily="18" charset="0"/>
              </a:rPr>
              <a:t>whether the local business community supported it</a:t>
            </a:r>
          </a:p>
          <a:p>
            <a:pPr marL="0" indent="0">
              <a:buNone/>
            </a:pP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kern="100" dirty="0">
                <a:effectLst/>
                <a:latin typeface="Aptos" panose="020B0004020202020204" pitchFamily="34" charset="0"/>
                <a:ea typeface="Aptos" panose="020B0004020202020204" pitchFamily="34" charset="0"/>
                <a:cs typeface="Times New Roman" panose="02020603050405020304" pitchFamily="18" charset="0"/>
              </a:rPr>
              <a:t>whether the legislature seemed committed to raising taxes to retire it from</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	 circulation.</a:t>
            </a:r>
          </a:p>
          <a:p>
            <a:r>
              <a:rPr lang="en-GB" kern="100" dirty="0">
                <a:latin typeface="Aptos" panose="020B0004020202020204" pitchFamily="34" charset="0"/>
                <a:ea typeface="Aptos" panose="020B0004020202020204" pitchFamily="34" charset="0"/>
                <a:cs typeface="Times New Roman" panose="02020603050405020304" pitchFamily="18" charset="0"/>
              </a:rPr>
              <a:t>T</a:t>
            </a:r>
            <a:r>
              <a:rPr lang="en-GB" kern="100" dirty="0">
                <a:effectLst/>
                <a:latin typeface="Aptos" panose="020B0004020202020204" pitchFamily="34" charset="0"/>
                <a:ea typeface="Aptos" panose="020B0004020202020204" pitchFamily="34" charset="0"/>
                <a:cs typeface="Times New Roman" panose="02020603050405020304" pitchFamily="18" charset="0"/>
              </a:rPr>
              <a:t>he paper held its value best in New York where the local chamber of commerce declared its willingness to support it as long as paper was not made the legal tender. The paper depreciated significantly in Georgia and North Carolina. Rhode Island’s paper issue was also weak and the most controversial. There paper was made legal tender, but many merchants and affluent farmers were reluctant to accept it. </a:t>
            </a:r>
          </a:p>
          <a:p>
            <a:endParaRPr lang="en-GB" dirty="0"/>
          </a:p>
        </p:txBody>
      </p:sp>
    </p:spTree>
    <p:extLst>
      <p:ext uri="{BB962C8B-B14F-4D97-AF65-F5344CB8AC3E}">
        <p14:creationId xmlns:p14="http://schemas.microsoft.com/office/powerpoint/2010/main" val="24413104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E2FFF-2635-4E65-3B11-3DC2F0EC79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BCD723-CA52-6C99-A044-C79C74928ECA}"/>
              </a:ext>
            </a:extLst>
          </p:cNvPr>
          <p:cNvSpPr>
            <a:spLocks noGrp="1"/>
          </p:cNvSpPr>
          <p:nvPr>
            <p:ph idx="1"/>
          </p:nvPr>
        </p:nvSpPr>
        <p:spPr/>
        <p:txBody>
          <a:bodyPr>
            <a:normAutofit/>
          </a:bodyPr>
          <a:lstStyle/>
          <a:p>
            <a:pPr marL="0" indent="0" algn="ctr">
              <a:buNone/>
            </a:pPr>
            <a:r>
              <a:rPr lang="en-GB" sz="3200" dirty="0">
                <a:effectLst/>
                <a:latin typeface="Aptos" panose="020B0004020202020204" pitchFamily="34" charset="0"/>
                <a:ea typeface="Aptos" panose="020B0004020202020204" pitchFamily="34" charset="0"/>
                <a:cs typeface="Times New Roman" panose="02020603050405020304" pitchFamily="18" charset="0"/>
              </a:rPr>
              <a:t>The “greatest evil” of paper money, according to the </a:t>
            </a:r>
            <a:r>
              <a:rPr lang="en-GB" sz="3200" i="1" dirty="0">
                <a:effectLst/>
                <a:latin typeface="Aptos" panose="020B0004020202020204" pitchFamily="34" charset="0"/>
                <a:ea typeface="Aptos" panose="020B0004020202020204" pitchFamily="34" charset="0"/>
                <a:cs typeface="Times New Roman" panose="02020603050405020304" pitchFamily="18" charset="0"/>
              </a:rPr>
              <a:t>Pennsylvania Gazette,</a:t>
            </a:r>
            <a:r>
              <a:rPr lang="en-GB" sz="3200" dirty="0">
                <a:effectLst/>
                <a:latin typeface="Aptos" panose="020B0004020202020204" pitchFamily="34" charset="0"/>
                <a:ea typeface="Aptos" panose="020B0004020202020204" pitchFamily="34" charset="0"/>
                <a:cs typeface="Times New Roman" panose="02020603050405020304" pitchFamily="18" charset="0"/>
              </a:rPr>
              <a:t> was that it “destroys the morals of our citizens, creates extravagance, produces endless disputes and frauds, multiple lawsuits, promotes art and chicanery in business, and thereby prepares us for aristocracy and slavery.” </a:t>
            </a:r>
            <a:endParaRPr lang="en-GB" sz="3200" dirty="0"/>
          </a:p>
        </p:txBody>
      </p:sp>
    </p:spTree>
    <p:extLst>
      <p:ext uri="{BB962C8B-B14F-4D97-AF65-F5344CB8AC3E}">
        <p14:creationId xmlns:p14="http://schemas.microsoft.com/office/powerpoint/2010/main" val="2590101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A12D5-AE79-E492-8580-7CA68FB3A831}"/>
              </a:ext>
            </a:extLst>
          </p:cNvPr>
          <p:cNvSpPr>
            <a:spLocks noGrp="1"/>
          </p:cNvSpPr>
          <p:nvPr>
            <p:ph type="title"/>
          </p:nvPr>
        </p:nvSpPr>
        <p:spPr/>
        <p:txBody>
          <a:bodyPr/>
          <a:lstStyle/>
          <a:p>
            <a:pPr algn="ctr"/>
            <a:r>
              <a:rPr lang="en-GB" dirty="0"/>
              <a:t>The attempted remedies of </a:t>
            </a:r>
            <a:br>
              <a:rPr lang="en-GB" dirty="0"/>
            </a:br>
            <a:r>
              <a:rPr lang="en-GB" dirty="0"/>
              <a:t>the Confederation Congress</a:t>
            </a:r>
          </a:p>
        </p:txBody>
      </p:sp>
      <p:sp>
        <p:nvSpPr>
          <p:cNvPr id="3" name="Content Placeholder 2">
            <a:extLst>
              <a:ext uri="{FF2B5EF4-FFF2-40B4-BE49-F238E27FC236}">
                <a16:creationId xmlns:a16="http://schemas.microsoft.com/office/drawing/2014/main" id="{445C77B7-121F-EA66-470E-6AD93BD3CFFE}"/>
              </a:ext>
            </a:extLst>
          </p:cNvPr>
          <p:cNvSpPr>
            <a:spLocks noGrp="1"/>
          </p:cNvSpPr>
          <p:nvPr>
            <p:ph idx="1"/>
          </p:nvPr>
        </p:nvSpPr>
        <p:spPr/>
        <p:txBody>
          <a:bodyPr>
            <a:normAutofit fontScale="92500" lnSpcReduction="20000"/>
          </a:bodyPr>
          <a:lstStyle/>
          <a:p>
            <a:pPr>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Congress proposed a series of revenue amendments, including a proposal that apportioned the economic burden by population </a:t>
            </a:r>
          </a:p>
          <a:p>
            <a:pPr>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1783 revenue plan was met resistance by the states, and the amendments failed. </a:t>
            </a:r>
          </a:p>
          <a:p>
            <a:pPr>
              <a:lnSpc>
                <a:spcPct val="107000"/>
              </a:lnSpc>
              <a:spcBef>
                <a:spcPts val="0"/>
              </a:spcBef>
              <a:spcAft>
                <a:spcPts val="800"/>
              </a:spcAft>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States refused to abide by the decisions of Congress, since Congress lacked the power to regulate interstate commerce.  </a:t>
            </a:r>
          </a:p>
          <a:p>
            <a:pPr marL="0" marR="0" indent="0">
              <a:lnSpc>
                <a:spcPct val="107000"/>
              </a:lnSpc>
              <a:spcBef>
                <a:spcPts val="0"/>
              </a:spcBef>
              <a:spcAft>
                <a:spcPts val="800"/>
              </a:spcAft>
              <a:buNone/>
            </a:pPr>
            <a:r>
              <a:rPr lang="en-GB" sz="2600" kern="100" dirty="0">
                <a:latin typeface="Aptos" panose="020B0004020202020204" pitchFamily="34" charset="0"/>
                <a:ea typeface="Aptos" panose="020B0004020202020204" pitchFamily="34" charset="0"/>
                <a:cs typeface="Times New Roman" panose="02020603050405020304" pitchFamily="18" charset="0"/>
              </a:rPr>
              <a:t>	-Miniature despotisms, violated rights of life, liberty, and property</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-Imposed tariffs on goods i</a:t>
            </a:r>
            <a:r>
              <a:rPr lang="en-GB" sz="2600" kern="100" dirty="0">
                <a:latin typeface="Aptos" panose="020B0004020202020204" pitchFamily="34" charset="0"/>
                <a:ea typeface="Aptos" panose="020B0004020202020204" pitchFamily="34" charset="0"/>
                <a:cs typeface="Times New Roman" panose="02020603050405020304" pitchFamily="18" charset="0"/>
              </a:rPr>
              <a:t>mported from other states</a:t>
            </a:r>
          </a:p>
          <a:p>
            <a:pPr marL="0" marR="0" indent="0">
              <a:lnSpc>
                <a:spcPct val="107000"/>
              </a:lnSpc>
              <a:spcBef>
                <a:spcPts val="0"/>
              </a:spcBef>
              <a:spcAft>
                <a:spcPts val="800"/>
              </a:spcAft>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	-Discriminated against each other’s</a:t>
            </a:r>
            <a:r>
              <a:rPr lang="en-GB" sz="2600" kern="100" dirty="0">
                <a:latin typeface="Aptos" panose="020B0004020202020204" pitchFamily="34" charset="0"/>
                <a:ea typeface="Aptos" panose="020B0004020202020204" pitchFamily="34" charset="0"/>
                <a:cs typeface="Times New Roman" panose="02020603050405020304" pitchFamily="18" charset="0"/>
              </a:rPr>
              <a:t> states </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Bef>
                <a:spcPts val="0"/>
              </a:spcBef>
              <a:spcAft>
                <a:spcPts val="800"/>
              </a:spcAft>
            </a:pPr>
            <a:r>
              <a:rPr lang="en-GB" sz="2600" kern="100" dirty="0">
                <a:latin typeface="Aptos" panose="020B0004020202020204" pitchFamily="34" charset="0"/>
                <a:ea typeface="Aptos" panose="020B0004020202020204" pitchFamily="34" charset="0"/>
                <a:cs typeface="Times New Roman" panose="02020603050405020304" pitchFamily="18" charset="0"/>
              </a:rPr>
              <a:t>Without amendments to its powers which required the approval of every state legislature, the </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Confederation Congress was powerless </a:t>
            </a:r>
          </a:p>
          <a:p>
            <a:endParaRPr lang="en-GB" dirty="0"/>
          </a:p>
        </p:txBody>
      </p:sp>
    </p:spTree>
    <p:extLst>
      <p:ext uri="{BB962C8B-B14F-4D97-AF65-F5344CB8AC3E}">
        <p14:creationId xmlns:p14="http://schemas.microsoft.com/office/powerpoint/2010/main" val="4249481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D7F7A-3633-F9DA-F951-E876CF491A0C}"/>
              </a:ext>
            </a:extLst>
          </p:cNvPr>
          <p:cNvSpPr>
            <a:spLocks noGrp="1"/>
          </p:cNvSpPr>
          <p:nvPr>
            <p:ph type="title"/>
          </p:nvPr>
        </p:nvSpPr>
        <p:spPr/>
        <p:txBody>
          <a:bodyPr>
            <a:normAutofit fontScale="90000"/>
          </a:bodyPr>
          <a:lstStyle/>
          <a:p>
            <a:pPr algn="ctr"/>
            <a:r>
              <a:rPr lang="en-GB" dirty="0"/>
              <a:t>The state of </a:t>
            </a:r>
            <a:br>
              <a:rPr lang="en-GB" dirty="0"/>
            </a:br>
            <a:r>
              <a:rPr lang="en-GB" dirty="0"/>
              <a:t>the Confederation Congress and the Confederacy</a:t>
            </a:r>
          </a:p>
        </p:txBody>
      </p:sp>
      <p:sp>
        <p:nvSpPr>
          <p:cNvPr id="3" name="Content Placeholder 2">
            <a:extLst>
              <a:ext uri="{FF2B5EF4-FFF2-40B4-BE49-F238E27FC236}">
                <a16:creationId xmlns:a16="http://schemas.microsoft.com/office/drawing/2014/main" id="{30E6829D-8278-2C39-41E7-FCD2503F3DD0}"/>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Less than a decade after declaring independence, it was apparent that the system of governance created was not working.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Congress lacked true powers and was unable to accomplish much of anything</a:t>
            </a:r>
          </a:p>
          <a:p>
            <a:r>
              <a:rPr lang="en-GB" sz="2400" kern="100" dirty="0">
                <a:latin typeface="Aptos" panose="020B0004020202020204" pitchFamily="34" charset="0"/>
                <a:ea typeface="Aptos" panose="020B0004020202020204" pitchFamily="34" charset="0"/>
                <a:cs typeface="Times New Roman" panose="02020603050405020304" pitchFamily="18" charset="0"/>
              </a:rPr>
              <a:t>C</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onflicts between the states were plentiful.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country was defaulting on debts, foreign and domestic.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Without the urgency of war, states had largely ceased fulfilling their financial obligations to Congress</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Several calls to amend the Articles of Confederation, such as providing Congress with the power to levy import duties, did not received the unanimous support required for change. </a:t>
            </a:r>
          </a:p>
          <a:p>
            <a:endParaRPr lang="en-GB" dirty="0"/>
          </a:p>
        </p:txBody>
      </p:sp>
    </p:spTree>
    <p:extLst>
      <p:ext uri="{BB962C8B-B14F-4D97-AF65-F5344CB8AC3E}">
        <p14:creationId xmlns:p14="http://schemas.microsoft.com/office/powerpoint/2010/main" val="552015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147A8-1FDA-2634-C115-DF52759900E4}"/>
              </a:ext>
            </a:extLst>
          </p:cNvPr>
          <p:cNvSpPr>
            <a:spLocks noGrp="1"/>
          </p:cNvSpPr>
          <p:nvPr>
            <p:ph type="title"/>
          </p:nvPr>
        </p:nvSpPr>
        <p:spPr/>
        <p:txBody>
          <a:bodyPr/>
          <a:lstStyle/>
          <a:p>
            <a:pPr algn="ctr"/>
            <a:r>
              <a:rPr lang="en-GB" dirty="0"/>
              <a:t>Shays’ Rebellion</a:t>
            </a:r>
          </a:p>
        </p:txBody>
      </p:sp>
      <p:sp>
        <p:nvSpPr>
          <p:cNvPr id="3" name="Content Placeholder 2">
            <a:extLst>
              <a:ext uri="{FF2B5EF4-FFF2-40B4-BE49-F238E27FC236}">
                <a16:creationId xmlns:a16="http://schemas.microsoft.com/office/drawing/2014/main" id="{1F2B3BBE-1F4F-B061-0802-EA9FEB8D2095}"/>
              </a:ext>
            </a:extLst>
          </p:cNvPr>
          <p:cNvSpPr>
            <a:spLocks noGrp="1"/>
          </p:cNvSpPr>
          <p:nvPr>
            <p:ph idx="1"/>
          </p:nvPr>
        </p:nvSpPr>
        <p:spPr/>
        <p:txBody>
          <a:bodyPr>
            <a:normAutofit fontScale="92500" lnSpcReduction="20000"/>
          </a:bodyPr>
          <a:lstStyle/>
          <a:p>
            <a:r>
              <a:rPr lang="en-GB" sz="1800" kern="100" dirty="0">
                <a:latin typeface="Aptos" panose="020B0004020202020204" pitchFamily="34" charset="0"/>
                <a:ea typeface="Aptos" panose="020B0004020202020204" pitchFamily="34" charset="0"/>
                <a:cs typeface="Times New Roman" panose="02020603050405020304" pitchFamily="18" charset="0"/>
              </a:rPr>
              <a: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rmed uprising of tax resisters and debtors in central and western Massachusetts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mid 1780s, Governor James Bowdoin and his administration increased tax enforcement to satisfy the congressional requisition of 1785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In 1786, the Massachusetts legislature imposed new taxes on property and individuals. Several required payment in specie which was scarce. The taxes proved burdensome especially to farmers in central and western Massachusetts, where people were poorer and hard currency difficult to obtain.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Many towns in central Massachusetts protested the legislature by withdrawing their representatives. By the summer, tax collectors encountered armed resistance. Thousands of protestors responded by shutting down civil courts to prevent farm foreclosures due to tax delinquencies and indebtedness.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Their protests reflected not only the high taxes but a general resentment toward the eastern elite they felt were determined to impose aristocratic rule upon them. </a:t>
            </a:r>
            <a:endParaRPr lang="en-GB" sz="1800" kern="100" dirty="0">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Massachusetts legislature responded on one hand with some offer of relief to taxpayers and debtors. On the other, it passed a harsh Riot Act and delegated broad power to the governor to suspend the writ of habeas corpus, or detention without due process.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climax of the rebellion came in January 1787, when Capital Daniel Shays, a farmer and Revolutionary war veteran, led a group of protestors on a march to the federal arsenal for weapons and ammunition.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rebellion was suppressed in February 1787, when privately financed troops subdued Shays’ rebels. </a:t>
            </a:r>
            <a:endParaRPr lang="en-GB" sz="4400" dirty="0"/>
          </a:p>
        </p:txBody>
      </p:sp>
    </p:spTree>
    <p:extLst>
      <p:ext uri="{BB962C8B-B14F-4D97-AF65-F5344CB8AC3E}">
        <p14:creationId xmlns:p14="http://schemas.microsoft.com/office/powerpoint/2010/main" val="3338188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147A8-1FDA-2634-C115-DF52759900E4}"/>
              </a:ext>
            </a:extLst>
          </p:cNvPr>
          <p:cNvSpPr>
            <a:spLocks noGrp="1"/>
          </p:cNvSpPr>
          <p:nvPr>
            <p:ph type="title"/>
          </p:nvPr>
        </p:nvSpPr>
        <p:spPr/>
        <p:txBody>
          <a:bodyPr/>
          <a:lstStyle/>
          <a:p>
            <a:pPr algn="ctr"/>
            <a:r>
              <a:rPr lang="en-GB" dirty="0"/>
              <a:t>Shays’ Rebellion</a:t>
            </a:r>
          </a:p>
        </p:txBody>
      </p:sp>
      <p:sp>
        <p:nvSpPr>
          <p:cNvPr id="3" name="Content Placeholder 2">
            <a:extLst>
              <a:ext uri="{FF2B5EF4-FFF2-40B4-BE49-F238E27FC236}">
                <a16:creationId xmlns:a16="http://schemas.microsoft.com/office/drawing/2014/main" id="{1F2B3BBE-1F4F-B061-0802-EA9FEB8D2095}"/>
              </a:ext>
            </a:extLst>
          </p:cNvPr>
          <p:cNvSpPr>
            <a:spLocks noGrp="1"/>
          </p:cNvSpPr>
          <p:nvPr>
            <p:ph idx="1"/>
          </p:nvPr>
        </p:nvSpPr>
        <p:spPr/>
        <p:txBody>
          <a:bodyPr>
            <a:noAutofit/>
          </a:bodyPr>
          <a:lstStyle/>
          <a:p>
            <a:pPr marL="0" indent="0" algn="ctr">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Virginia congressional delegate Henry Lee stated at the Confederation Congress: </a:t>
            </a:r>
          </a:p>
          <a:p>
            <a:pPr marL="0" indent="0" algn="ctr">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“We are all in dire apprehension that a beginning of anarchy with all its calamities has approached and have no means to stop the dreadful work.” Many members of the political elite drew the lesson that “weak and feeble governments are not adequate to resist such high handed offenses.”</a:t>
            </a:r>
          </a:p>
          <a:p>
            <a:pPr marL="0" indent="0" algn="ctr">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gn="ctr">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One Virginia congressional delegate wrote, “The period seems to be fast approaching when the people of these United States must determine to establish a permanent capable government or submit to the horrors of anarchy and licentiousness.” </a:t>
            </a:r>
          </a:p>
          <a:p>
            <a:pPr marL="0" indent="0" algn="ctr">
              <a:buNone/>
            </a:pP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By 1787, many leading statesmen were concluding that only a more powerful national government could check the populist politics of the states. </a:t>
            </a:r>
          </a:p>
        </p:txBody>
      </p:sp>
    </p:spTree>
    <p:extLst>
      <p:ext uri="{BB962C8B-B14F-4D97-AF65-F5344CB8AC3E}">
        <p14:creationId xmlns:p14="http://schemas.microsoft.com/office/powerpoint/2010/main" val="691558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BD9E6-F291-B264-792B-91231E31273F}"/>
              </a:ext>
            </a:extLst>
          </p:cNvPr>
          <p:cNvSpPr>
            <a:spLocks noGrp="1"/>
          </p:cNvSpPr>
          <p:nvPr>
            <p:ph type="title"/>
          </p:nvPr>
        </p:nvSpPr>
        <p:spPr/>
        <p:txBody>
          <a:bodyPr/>
          <a:lstStyle/>
          <a:p>
            <a:pPr algn="ctr"/>
            <a:r>
              <a:rPr lang="en-GB" dirty="0"/>
              <a:t>A Congress without powers</a:t>
            </a:r>
          </a:p>
        </p:txBody>
      </p:sp>
      <p:sp>
        <p:nvSpPr>
          <p:cNvPr id="3" name="Content Placeholder 2">
            <a:extLst>
              <a:ext uri="{FF2B5EF4-FFF2-40B4-BE49-F238E27FC236}">
                <a16:creationId xmlns:a16="http://schemas.microsoft.com/office/drawing/2014/main" id="{32D06042-77EE-A225-7DB8-AF98324EA8E3}"/>
              </a:ext>
            </a:extLst>
          </p:cNvPr>
          <p:cNvSpPr>
            <a:spLocks noGrp="1"/>
          </p:cNvSpPr>
          <p:nvPr>
            <p:ph idx="1"/>
          </p:nvPr>
        </p:nvSpPr>
        <p:spPr/>
        <p:txBody>
          <a:bodyPr>
            <a:normAutofit fontScale="77500" lnSpcReduction="20000"/>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Congress was left unable to put an army in the field, even to protect the nation in the event of a foreign invasion. </a:t>
            </a:r>
          </a:p>
          <a:p>
            <a:pPr marL="0" indent="0">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	-It had no response when Spain closed the Mississippi River to American navigation in 1784 </a:t>
            </a:r>
          </a:p>
          <a:p>
            <a:pPr marL="0" indent="0">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	-It could not respond when Algerian pirates attacked American ships in the Mediterranean Sea in 1785 	and held Americans for ransom.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It also lacked the power to regulate foreign commerce- Article IX of the Articles forbade Congress from making treaties that interfered with the power of a state to prohibit the importation or exportation of any category of goods. It could not retaliate when </a:t>
            </a:r>
          </a:p>
          <a:p>
            <a:pPr lvl="1"/>
            <a:r>
              <a:rPr lang="en-GB" sz="2200" kern="100" dirty="0">
                <a:effectLst/>
                <a:latin typeface="Aptos" panose="020B0004020202020204" pitchFamily="34" charset="0"/>
                <a:ea typeface="Aptos" panose="020B0004020202020204" pitchFamily="34" charset="0"/>
                <a:cs typeface="Times New Roman" panose="02020603050405020304" pitchFamily="18" charset="0"/>
              </a:rPr>
              <a:t>Great Britain sought to exclude American ships from transatlantic trade by blocking access to their ports in the West Indies </a:t>
            </a:r>
          </a:p>
          <a:p>
            <a:pPr lvl="1"/>
            <a:r>
              <a:rPr lang="en-GB" sz="2200" kern="100" dirty="0">
                <a:effectLst/>
                <a:latin typeface="Aptos" panose="020B0004020202020204" pitchFamily="34" charset="0"/>
                <a:ea typeface="Aptos" panose="020B0004020202020204" pitchFamily="34" charset="0"/>
                <a:cs typeface="Times New Roman" panose="02020603050405020304" pitchFamily="18" charset="0"/>
              </a:rPr>
              <a:t>Several European nations sought to exclude certain American goods from European markets and colonies in the western hemisphere</a:t>
            </a:r>
          </a:p>
          <a:p>
            <a:pPr lvl="1"/>
            <a:r>
              <a:rPr lang="en-GB" sz="2200" kern="100" dirty="0">
                <a:effectLst/>
                <a:latin typeface="Aptos" panose="020B0004020202020204" pitchFamily="34" charset="0"/>
                <a:ea typeface="Aptos" panose="020B0004020202020204" pitchFamily="34" charset="0"/>
                <a:cs typeface="Times New Roman" panose="02020603050405020304" pitchFamily="18" charset="0"/>
              </a:rPr>
              <a:t>States tried to respond individually to trade discrimination, but yet, as Madison observed, they could never regulate it effectively in their separate capacities any more than they could effectively carry on war.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It lacked the power to enforce treaties. </a:t>
            </a:r>
          </a:p>
          <a:p>
            <a:pPr lvl="1"/>
            <a:r>
              <a:rPr lang="en-GB" sz="2200" kern="100" dirty="0">
                <a:effectLst/>
                <a:latin typeface="Aptos" panose="020B0004020202020204" pitchFamily="34" charset="0"/>
                <a:ea typeface="Aptos" panose="020B0004020202020204" pitchFamily="34" charset="0"/>
                <a:cs typeface="Times New Roman" panose="02020603050405020304" pitchFamily="18" charset="0"/>
              </a:rPr>
              <a:t>The British also continued to hold forts along the northwestern frontier of the United States, which they had agreed to evacuate under the Treaty of Paris. The British observed that several states were in violation of the treaty provision on repayment of prewar debts. Because Congress lacked the authority to compel states to abide by their own nation’s treaty obligations, Congress could not enforce the treaty. </a:t>
            </a:r>
          </a:p>
          <a:p>
            <a:endParaRPr lang="en-GB" dirty="0"/>
          </a:p>
        </p:txBody>
      </p:sp>
    </p:spTree>
    <p:extLst>
      <p:ext uri="{BB962C8B-B14F-4D97-AF65-F5344CB8AC3E}">
        <p14:creationId xmlns:p14="http://schemas.microsoft.com/office/powerpoint/2010/main" val="637551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2BF91-4165-6DA4-98B3-EECA65E426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0A291A-8759-56AE-5019-CA2380440F52}"/>
              </a:ext>
            </a:extLst>
          </p:cNvPr>
          <p:cNvSpPr>
            <a:spLocks noGrp="1"/>
          </p:cNvSpPr>
          <p:nvPr>
            <p:ph idx="1"/>
          </p:nvPr>
        </p:nvSpPr>
        <p:spPr/>
        <p:txBody>
          <a:bodyPr/>
          <a:lstStyle/>
          <a:p>
            <a:pPr marL="0" indent="0" algn="ctr">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“Our situation is becoming everyday more and more critical…No money is paid into the public treasury; no respect is paid to the federal authority. Not a single state complies with [congressional] requisitions, several pass them over in silence, and some positively reject them. It is not possible that a government can last long under these circumstances.”</a:t>
            </a:r>
          </a:p>
          <a:p>
            <a:pPr marL="0" indent="0" algn="ctr">
              <a:buNone/>
            </a:pPr>
            <a:r>
              <a:rPr lang="en-GB" kern="100" dirty="0">
                <a:latin typeface="Aptos" panose="020B0004020202020204" pitchFamily="34" charset="0"/>
                <a:ea typeface="Aptos" panose="020B0004020202020204" pitchFamily="34" charset="0"/>
                <a:cs typeface="Times New Roman" panose="02020603050405020304" pitchFamily="18" charset="0"/>
              </a:rPr>
              <a:t>~James Madison, 1787</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5691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69FD8-3B8B-AA8B-FAC6-24C1D2EDAC1C}"/>
              </a:ext>
            </a:extLst>
          </p:cNvPr>
          <p:cNvSpPr>
            <a:spLocks noGrp="1"/>
          </p:cNvSpPr>
          <p:nvPr>
            <p:ph type="title"/>
          </p:nvPr>
        </p:nvSpPr>
        <p:spPr/>
        <p:txBody>
          <a:bodyPr/>
          <a:lstStyle/>
          <a:p>
            <a:pPr algn="ctr"/>
            <a:r>
              <a:rPr lang="en-GB" dirty="0"/>
              <a:t>Diverging interests </a:t>
            </a:r>
            <a:br>
              <a:rPr lang="en-GB" dirty="0"/>
            </a:br>
            <a:r>
              <a:rPr lang="en-GB" dirty="0"/>
              <a:t>between the North and South</a:t>
            </a:r>
          </a:p>
        </p:txBody>
      </p:sp>
      <p:sp>
        <p:nvSpPr>
          <p:cNvPr id="3" name="Content Placeholder 2">
            <a:extLst>
              <a:ext uri="{FF2B5EF4-FFF2-40B4-BE49-F238E27FC236}">
                <a16:creationId xmlns:a16="http://schemas.microsoft.com/office/drawing/2014/main" id="{01CA7FD2-A138-2E1A-BF5E-685B95C0B8D1}"/>
              </a:ext>
            </a:extLst>
          </p:cNvPr>
          <p:cNvSpPr>
            <a:spLocks noGrp="1"/>
          </p:cNvSpPr>
          <p:nvPr>
            <p:ph idx="1"/>
          </p:nvPr>
        </p:nvSpPr>
        <p:spPr/>
        <p:txBody>
          <a:bodyPr>
            <a:normAutofit fontScale="85000" lnSpcReduction="20000"/>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Furthermore, divergent interests of the northern and southern states dated back to before independence and created regional tensions and conflict</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Differences over how to address the issue of navigation access to the Mississippi, and commercial powers for the national government.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northern states were more interested in a commercial treaty with Spain rather than access rights to the Mississippi River. Due to opposition from the southern states, the treaty was eventually abandoned.</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Congress would eventually declare in 1788 that free navigation of the Mississippi River was a clear and essential right of the United States, and that any further negotiations with Spain should be referred to the new federal government created by the Constitution.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The Mississippi imbroglio seemed to corroborate the suspicion of many southern statesmen that – through treaties or legislation enacted under a broad power to regulate commerce- a northern majority in Congress would betray the South’s economic interests.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Hence, at the Constitutional Convention in 1787, southerners would insist on a supermajority 2/3 requirement for the Senate to ratify treaties because “the navigation of the Mississippi, after what had already happened in Congress, was not to be risked in the hands of a mere majority.”</a:t>
            </a:r>
          </a:p>
          <a:p>
            <a:endParaRPr lang="en-GB" dirty="0"/>
          </a:p>
        </p:txBody>
      </p:sp>
    </p:spTree>
    <p:extLst>
      <p:ext uri="{BB962C8B-B14F-4D97-AF65-F5344CB8AC3E}">
        <p14:creationId xmlns:p14="http://schemas.microsoft.com/office/powerpoint/2010/main" val="38527835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50C5D-97F1-CF50-3DD8-40EEAD86DE6F}"/>
              </a:ext>
            </a:extLst>
          </p:cNvPr>
          <p:cNvSpPr>
            <a:spLocks noGrp="1"/>
          </p:cNvSpPr>
          <p:nvPr>
            <p:ph type="title"/>
          </p:nvPr>
        </p:nvSpPr>
        <p:spPr/>
        <p:txBody>
          <a:bodyPr/>
          <a:lstStyle/>
          <a:p>
            <a:pPr algn="ctr"/>
            <a:r>
              <a:rPr lang="en-GB" dirty="0"/>
              <a:t>Key figures of the </a:t>
            </a:r>
            <a:br>
              <a:rPr lang="en-GB" dirty="0"/>
            </a:br>
            <a:r>
              <a:rPr lang="en-GB" dirty="0"/>
              <a:t>1787 Constitutional Convention </a:t>
            </a:r>
          </a:p>
        </p:txBody>
      </p:sp>
      <p:sp>
        <p:nvSpPr>
          <p:cNvPr id="3" name="Content Placeholder 2">
            <a:extLst>
              <a:ext uri="{FF2B5EF4-FFF2-40B4-BE49-F238E27FC236}">
                <a16:creationId xmlns:a16="http://schemas.microsoft.com/office/drawing/2014/main" id="{5BAC6FA2-8CD7-D9D7-CE76-D997977A4017}"/>
              </a:ext>
            </a:extLst>
          </p:cNvPr>
          <p:cNvSpPr>
            <a:spLocks noGrp="1"/>
          </p:cNvSpPr>
          <p:nvPr>
            <p:ph idx="1"/>
          </p:nvPr>
        </p:nvSpPr>
        <p:spPr/>
        <p:txBody>
          <a:bodyPr/>
          <a:lstStyle/>
          <a:p>
            <a:r>
              <a:rPr lang="en-GB" dirty="0"/>
              <a:t>George Washington</a:t>
            </a:r>
          </a:p>
          <a:p>
            <a:r>
              <a:rPr lang="en-GB" dirty="0"/>
              <a:t>Alexander Hamilton</a:t>
            </a:r>
          </a:p>
          <a:p>
            <a:r>
              <a:rPr lang="en-GB" dirty="0"/>
              <a:t>James Madison </a:t>
            </a:r>
          </a:p>
        </p:txBody>
      </p:sp>
    </p:spTree>
    <p:extLst>
      <p:ext uri="{BB962C8B-B14F-4D97-AF65-F5344CB8AC3E}">
        <p14:creationId xmlns:p14="http://schemas.microsoft.com/office/powerpoint/2010/main" val="9047207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50C5D-97F1-CF50-3DD8-40EEAD86DE6F}"/>
              </a:ext>
            </a:extLst>
          </p:cNvPr>
          <p:cNvSpPr>
            <a:spLocks noGrp="1"/>
          </p:cNvSpPr>
          <p:nvPr>
            <p:ph type="title"/>
          </p:nvPr>
        </p:nvSpPr>
        <p:spPr/>
        <p:txBody>
          <a:bodyPr/>
          <a:lstStyle/>
          <a:p>
            <a:pPr algn="ctr"/>
            <a:r>
              <a:rPr lang="en-GB" dirty="0"/>
              <a:t>Additional key figures of the </a:t>
            </a:r>
            <a:br>
              <a:rPr lang="en-GB" dirty="0"/>
            </a:br>
            <a:r>
              <a:rPr lang="en-GB" dirty="0"/>
              <a:t>1787 Constitutional Convention </a:t>
            </a:r>
          </a:p>
        </p:txBody>
      </p:sp>
      <p:sp>
        <p:nvSpPr>
          <p:cNvPr id="3" name="Content Placeholder 2">
            <a:extLst>
              <a:ext uri="{FF2B5EF4-FFF2-40B4-BE49-F238E27FC236}">
                <a16:creationId xmlns:a16="http://schemas.microsoft.com/office/drawing/2014/main" id="{5BAC6FA2-8CD7-D9D7-CE76-D997977A4017}"/>
              </a:ext>
            </a:extLst>
          </p:cNvPr>
          <p:cNvSpPr>
            <a:spLocks noGrp="1"/>
          </p:cNvSpPr>
          <p:nvPr>
            <p:ph idx="1"/>
          </p:nvPr>
        </p:nvSpPr>
        <p:spPr/>
        <p:txBody>
          <a:bodyPr/>
          <a:lstStyle/>
          <a:p>
            <a:pPr marL="0" indent="0">
              <a:buNone/>
            </a:pPr>
            <a:r>
              <a:rPr lang="en-GB" dirty="0"/>
              <a:t>Key delegates from Pennsylvania:</a:t>
            </a:r>
          </a:p>
          <a:p>
            <a:r>
              <a:rPr lang="en-GB" dirty="0"/>
              <a:t>Benjamin Franklin</a:t>
            </a:r>
          </a:p>
          <a:p>
            <a:r>
              <a:rPr lang="en-GB" dirty="0"/>
              <a:t>James Wilson</a:t>
            </a:r>
          </a:p>
          <a:p>
            <a:r>
              <a:rPr lang="en-GB" dirty="0"/>
              <a:t>Gouverneur Morris</a:t>
            </a:r>
          </a:p>
          <a:p>
            <a:endParaRPr lang="en-GB" dirty="0"/>
          </a:p>
          <a:p>
            <a:pPr marL="0" indent="0">
              <a:buNone/>
            </a:pPr>
            <a:endParaRPr lang="en-GB" dirty="0"/>
          </a:p>
        </p:txBody>
      </p:sp>
    </p:spTree>
    <p:extLst>
      <p:ext uri="{BB962C8B-B14F-4D97-AF65-F5344CB8AC3E}">
        <p14:creationId xmlns:p14="http://schemas.microsoft.com/office/powerpoint/2010/main" val="5462780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ED726-7159-CC82-02B0-BBFB038CC0AD}"/>
              </a:ext>
            </a:extLst>
          </p:cNvPr>
          <p:cNvSpPr>
            <a:spLocks noGrp="1"/>
          </p:cNvSpPr>
          <p:nvPr>
            <p:ph type="title"/>
          </p:nvPr>
        </p:nvSpPr>
        <p:spPr/>
        <p:txBody>
          <a:bodyPr/>
          <a:lstStyle/>
          <a:p>
            <a:pPr algn="ctr"/>
            <a:r>
              <a:rPr lang="en-GB" dirty="0"/>
              <a:t>Other key figures</a:t>
            </a:r>
          </a:p>
        </p:txBody>
      </p:sp>
      <p:sp>
        <p:nvSpPr>
          <p:cNvPr id="3" name="Content Placeholder 2">
            <a:extLst>
              <a:ext uri="{FF2B5EF4-FFF2-40B4-BE49-F238E27FC236}">
                <a16:creationId xmlns:a16="http://schemas.microsoft.com/office/drawing/2014/main" id="{31C7EEC9-0AA5-05C9-14D8-447AD10261AD}"/>
              </a:ext>
            </a:extLst>
          </p:cNvPr>
          <p:cNvSpPr>
            <a:spLocks noGrp="1"/>
          </p:cNvSpPr>
          <p:nvPr>
            <p:ph idx="1"/>
          </p:nvPr>
        </p:nvSpPr>
        <p:spPr/>
        <p:txBody>
          <a:bodyPr/>
          <a:lstStyle/>
          <a:p>
            <a:r>
              <a:rPr lang="en-GB" dirty="0"/>
              <a:t>Roger Sherman</a:t>
            </a:r>
          </a:p>
          <a:p>
            <a:r>
              <a:rPr lang="en-GB" dirty="0"/>
              <a:t>George Mason</a:t>
            </a:r>
          </a:p>
          <a:p>
            <a:r>
              <a:rPr lang="en-GB" dirty="0"/>
              <a:t>Elbridge Gerry</a:t>
            </a:r>
          </a:p>
          <a:p>
            <a:r>
              <a:rPr lang="en-GB" dirty="0"/>
              <a:t>Edmund Randolph </a:t>
            </a:r>
          </a:p>
        </p:txBody>
      </p:sp>
    </p:spTree>
    <p:extLst>
      <p:ext uri="{BB962C8B-B14F-4D97-AF65-F5344CB8AC3E}">
        <p14:creationId xmlns:p14="http://schemas.microsoft.com/office/powerpoint/2010/main" val="1211970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14B59-C14B-F785-B9D0-BE42C16436B8}"/>
              </a:ext>
            </a:extLst>
          </p:cNvPr>
          <p:cNvSpPr>
            <a:spLocks noGrp="1"/>
          </p:cNvSpPr>
          <p:nvPr>
            <p:ph type="title"/>
          </p:nvPr>
        </p:nvSpPr>
        <p:spPr/>
        <p:txBody>
          <a:bodyPr/>
          <a:lstStyle/>
          <a:p>
            <a:pPr algn="ctr"/>
            <a:r>
              <a:rPr lang="en-GB" dirty="0"/>
              <a:t>Notable absences from the 1787 Constitutional Convention</a:t>
            </a:r>
          </a:p>
        </p:txBody>
      </p:sp>
      <p:sp>
        <p:nvSpPr>
          <p:cNvPr id="3" name="Content Placeholder 2">
            <a:extLst>
              <a:ext uri="{FF2B5EF4-FFF2-40B4-BE49-F238E27FC236}">
                <a16:creationId xmlns:a16="http://schemas.microsoft.com/office/drawing/2014/main" id="{4CC5D92F-FEB3-31B3-81F0-E71F82CD838A}"/>
              </a:ext>
            </a:extLst>
          </p:cNvPr>
          <p:cNvSpPr>
            <a:spLocks noGrp="1"/>
          </p:cNvSpPr>
          <p:nvPr>
            <p:ph idx="1"/>
          </p:nvPr>
        </p:nvSpPr>
        <p:spPr/>
        <p:txBody>
          <a:bodyPr/>
          <a:lstStyle/>
          <a:p>
            <a:r>
              <a:rPr lang="en-GB" sz="3600" kern="100" dirty="0">
                <a:effectLst/>
                <a:latin typeface="Aptos" panose="020B0004020202020204" pitchFamily="34" charset="0"/>
                <a:ea typeface="Aptos" panose="020B0004020202020204" pitchFamily="34" charset="0"/>
                <a:cs typeface="Times New Roman" panose="02020603050405020304" pitchFamily="18" charset="0"/>
              </a:rPr>
              <a:t>Key states’ rights proponents and republicans </a:t>
            </a:r>
          </a:p>
          <a:p>
            <a:r>
              <a:rPr lang="en-GB" sz="3600" kern="100" dirty="0">
                <a:latin typeface="Aptos" panose="020B0004020202020204" pitchFamily="34" charset="0"/>
                <a:ea typeface="Aptos" panose="020B0004020202020204" pitchFamily="34" charset="0"/>
                <a:cs typeface="Times New Roman" panose="02020603050405020304" pitchFamily="18" charset="0"/>
              </a:rPr>
              <a:t>P</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resent at the drafting of the Declaration of Independence</a:t>
            </a:r>
          </a:p>
          <a:p>
            <a:pPr lvl="1"/>
            <a:r>
              <a:rPr lang="en-GB" sz="3600" kern="100">
                <a:effectLst/>
                <a:latin typeface="Aptos" panose="020B0004020202020204" pitchFamily="34" charset="0"/>
                <a:ea typeface="Aptos" panose="020B0004020202020204" pitchFamily="34" charset="0"/>
                <a:cs typeface="Times New Roman" panose="02020603050405020304" pitchFamily="18" charset="0"/>
              </a:rPr>
              <a:t>John </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Hancock </a:t>
            </a:r>
          </a:p>
          <a:p>
            <a:pPr lvl="1"/>
            <a:r>
              <a:rPr lang="en-GB" sz="3600" kern="100" dirty="0">
                <a:effectLst/>
                <a:latin typeface="Aptos" panose="020B0004020202020204" pitchFamily="34" charset="0"/>
                <a:ea typeface="Aptos" panose="020B0004020202020204" pitchFamily="34" charset="0"/>
                <a:cs typeface="Times New Roman" panose="02020603050405020304" pitchFamily="18" charset="0"/>
              </a:rPr>
              <a:t>Patrick Henry</a:t>
            </a:r>
          </a:p>
          <a:p>
            <a:pPr lvl="1"/>
            <a:r>
              <a:rPr lang="en-GB" sz="3600" kern="100" dirty="0">
                <a:effectLst/>
                <a:latin typeface="Aptos" panose="020B0004020202020204" pitchFamily="34" charset="0"/>
                <a:ea typeface="Aptos" panose="020B0004020202020204" pitchFamily="34" charset="0"/>
                <a:cs typeface="Times New Roman" panose="02020603050405020304" pitchFamily="18" charset="0"/>
              </a:rPr>
              <a:t>Thomas Jefferson</a:t>
            </a:r>
          </a:p>
          <a:p>
            <a:pPr lvl="1"/>
            <a:r>
              <a:rPr lang="en-GB" sz="3600" kern="100" dirty="0">
                <a:effectLst/>
                <a:latin typeface="Aptos" panose="020B0004020202020204" pitchFamily="34" charset="0"/>
                <a:ea typeface="Aptos" panose="020B0004020202020204" pitchFamily="34" charset="0"/>
                <a:cs typeface="Times New Roman" panose="02020603050405020304" pitchFamily="18" charset="0"/>
              </a:rPr>
              <a:t>Thomas Paine</a:t>
            </a:r>
          </a:p>
          <a:p>
            <a:endParaRPr lang="en-GB" dirty="0"/>
          </a:p>
        </p:txBody>
      </p:sp>
    </p:spTree>
    <p:extLst>
      <p:ext uri="{BB962C8B-B14F-4D97-AF65-F5344CB8AC3E}">
        <p14:creationId xmlns:p14="http://schemas.microsoft.com/office/powerpoint/2010/main" val="33285552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527</TotalTime>
  <Words>3256</Words>
  <Application>Microsoft Office PowerPoint</Application>
  <PresentationFormat>Widescreen</PresentationFormat>
  <Paragraphs>201</Paragraphs>
  <Slides>34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Aptos</vt:lpstr>
      <vt:lpstr>Aptos Display</vt:lpstr>
      <vt:lpstr>Arial</vt:lpstr>
      <vt:lpstr>Office Theme</vt:lpstr>
      <vt:lpstr>Understanding Democracy</vt:lpstr>
      <vt:lpstr>Before the Revolution</vt:lpstr>
      <vt:lpstr>The First Continental Congress</vt:lpstr>
      <vt:lpstr>The Second Continental Congress</vt:lpstr>
      <vt:lpstr>PowerPoint Presentation</vt:lpstr>
      <vt:lpstr>July 4, 1776</vt:lpstr>
      <vt:lpstr>PowerPoint Presentation</vt:lpstr>
      <vt:lpstr>The Articles of Confederation</vt:lpstr>
      <vt:lpstr>The Articles of Confederation</vt:lpstr>
      <vt:lpstr>Articles I &amp; II</vt:lpstr>
      <vt:lpstr>Article III</vt:lpstr>
      <vt:lpstr>The Articles of Confederation</vt:lpstr>
      <vt:lpstr>Article XIII</vt:lpstr>
      <vt:lpstr>The Confederation Congress</vt:lpstr>
      <vt:lpstr>1776-1780: Pro-States’ Rights</vt:lpstr>
      <vt:lpstr>1780-1786: Pro-Nationalists</vt:lpstr>
      <vt:lpstr>Treaty of Paris 1783</vt:lpstr>
      <vt:lpstr>Economic conditions after the war</vt:lpstr>
      <vt:lpstr>Economic conditions after the war</vt:lpstr>
      <vt:lpstr>Tax revenues after the war</vt:lpstr>
      <vt:lpstr>Tax relief </vt:lpstr>
      <vt:lpstr>Tax relief</vt:lpstr>
      <vt:lpstr>PowerPoint Presentation</vt:lpstr>
      <vt:lpstr>The attempted remedies of  the Confederation Congress</vt:lpstr>
      <vt:lpstr>The state of  the Confederation Congress and the Confederacy</vt:lpstr>
      <vt:lpstr>Shays’ Rebellion</vt:lpstr>
      <vt:lpstr>Shays’ Rebellion</vt:lpstr>
      <vt:lpstr>A Congress without powers</vt:lpstr>
      <vt:lpstr>PowerPoint Presentation</vt:lpstr>
      <vt:lpstr>Diverging interests  between the North and South</vt:lpstr>
      <vt:lpstr>Key figures of the  1787 Constitutional Convention </vt:lpstr>
      <vt:lpstr>Additional key figures of the  1787 Constitutional Convention </vt:lpstr>
      <vt:lpstr>Other key figures</vt:lpstr>
      <vt:lpstr>Notable absences from the 1787 Constitutional Convention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72</cp:revision>
  <dcterms:created xsi:type="dcterms:W3CDTF">2024-01-23T04:14:35Z</dcterms:created>
  <dcterms:modified xsi:type="dcterms:W3CDTF">2024-02-09T18:34:45Z</dcterms:modified>
</cp:coreProperties>
</file>