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89" r:id="rId3"/>
    <p:sldId id="293" r:id="rId4"/>
    <p:sldId id="290" r:id="rId5"/>
    <p:sldId id="294" r:id="rId6"/>
    <p:sldId id="292" r:id="rId7"/>
    <p:sldId id="288" r:id="rId8"/>
    <p:sldId id="270" r:id="rId9"/>
    <p:sldId id="295" r:id="rId10"/>
    <p:sldId id="276" r:id="rId11"/>
    <p:sldId id="277" r:id="rId12"/>
    <p:sldId id="278" r:id="rId13"/>
    <p:sldId id="279" r:id="rId14"/>
    <p:sldId id="280" r:id="rId15"/>
    <p:sldId id="281" r:id="rId16"/>
    <p:sldId id="283" r:id="rId17"/>
    <p:sldId id="271" r:id="rId18"/>
    <p:sldId id="285" r:id="rId19"/>
    <p:sldId id="258" r:id="rId20"/>
    <p:sldId id="287" r:id="rId21"/>
    <p:sldId id="29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7E032E-00E8-4535-83EB-4A37221F5471}" v="1" dt="2023-03-08T08:23:33.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14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837E032E-00E8-4535-83EB-4A37221F5471}"/>
    <pc:docChg chg="undo custSel addSld modSld">
      <pc:chgData name="Mike" userId="0c974ed1-fc60-4471-bc87-793b58cadcc1" providerId="ADAL" clId="{837E032E-00E8-4535-83EB-4A37221F5471}" dt="2023-03-08T08:24:35.741" v="40" actId="26606"/>
      <pc:docMkLst>
        <pc:docMk/>
      </pc:docMkLst>
      <pc:sldChg chg="addSp delSp modSp new mod setBg modAnim">
        <pc:chgData name="Mike" userId="0c974ed1-fc60-4471-bc87-793b58cadcc1" providerId="ADAL" clId="{837E032E-00E8-4535-83EB-4A37221F5471}" dt="2023-03-08T08:24:35.741" v="40" actId="26606"/>
        <pc:sldMkLst>
          <pc:docMk/>
          <pc:sldMk cId="2316161470" sldId="295"/>
        </pc:sldMkLst>
        <pc:spChg chg="mod">
          <ac:chgData name="Mike" userId="0c974ed1-fc60-4471-bc87-793b58cadcc1" providerId="ADAL" clId="{837E032E-00E8-4535-83EB-4A37221F5471}" dt="2023-03-08T08:24:35.741" v="40" actId="26606"/>
          <ac:spMkLst>
            <pc:docMk/>
            <pc:sldMk cId="2316161470" sldId="295"/>
            <ac:spMk id="2" creationId="{2C15C559-8187-BD6D-790A-3A2F12B8364D}"/>
          </ac:spMkLst>
        </pc:spChg>
        <pc:spChg chg="del">
          <ac:chgData name="Mike" userId="0c974ed1-fc60-4471-bc87-793b58cadcc1" providerId="ADAL" clId="{837E032E-00E8-4535-83EB-4A37221F5471}" dt="2023-03-08T08:23:33.466" v="1"/>
          <ac:spMkLst>
            <pc:docMk/>
            <pc:sldMk cId="2316161470" sldId="295"/>
            <ac:spMk id="3" creationId="{A6F00E16-3E86-8410-3DF9-3C94F1CFCF30}"/>
          </ac:spMkLst>
        </pc:spChg>
        <pc:spChg chg="add del">
          <ac:chgData name="Mike" userId="0c974ed1-fc60-4471-bc87-793b58cadcc1" providerId="ADAL" clId="{837E032E-00E8-4535-83EB-4A37221F5471}" dt="2023-03-08T08:24:35.741" v="40" actId="26606"/>
          <ac:spMkLst>
            <pc:docMk/>
            <pc:sldMk cId="2316161470" sldId="295"/>
            <ac:spMk id="9" creationId="{DF05ACD0-FF4A-4F8F-B5C5-6A4EBD0D1B38}"/>
          </ac:spMkLst>
        </pc:spChg>
        <pc:spChg chg="add del">
          <ac:chgData name="Mike" userId="0c974ed1-fc60-4471-bc87-793b58cadcc1" providerId="ADAL" clId="{837E032E-00E8-4535-83EB-4A37221F5471}" dt="2023-03-08T08:24:35.741" v="40" actId="26606"/>
          <ac:spMkLst>
            <pc:docMk/>
            <pc:sldMk cId="2316161470" sldId="295"/>
            <ac:spMk id="11" creationId="{4C9AFA28-B5ED-4346-9AF7-68A157F16C7E}"/>
          </ac:spMkLst>
        </pc:spChg>
        <pc:picChg chg="add mod">
          <ac:chgData name="Mike" userId="0c974ed1-fc60-4471-bc87-793b58cadcc1" providerId="ADAL" clId="{837E032E-00E8-4535-83EB-4A37221F5471}" dt="2023-03-08T08:24:35.741" v="40" actId="26606"/>
          <ac:picMkLst>
            <pc:docMk/>
            <pc:sldMk cId="2316161470" sldId="295"/>
            <ac:picMk id="4" creationId="{635C799E-8E39-169F-9851-D14A4B6EFE1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A0585F-AC4E-401B-B1B9-C5A8E1FBD58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2349123-36DD-4817-98E4-67B5CCD73FCC}">
      <dgm:prSet/>
      <dgm:spPr/>
      <dgm:t>
        <a:bodyPr/>
        <a:lstStyle/>
        <a:p>
          <a:r>
            <a:rPr lang="en-US"/>
            <a:t>Strategy refers to a company’s planned set of actions that a firm takes to achieve their goals.</a:t>
          </a:r>
        </a:p>
      </dgm:t>
    </dgm:pt>
    <dgm:pt modelId="{4F53396A-019C-4CB7-ADD2-758A47B4E031}" type="parTrans" cxnId="{D96F257D-3B44-4663-8284-A3F7891B16AA}">
      <dgm:prSet/>
      <dgm:spPr/>
      <dgm:t>
        <a:bodyPr/>
        <a:lstStyle/>
        <a:p>
          <a:endParaRPr lang="en-US"/>
        </a:p>
      </dgm:t>
    </dgm:pt>
    <dgm:pt modelId="{3EF35A6A-F4CF-4193-9757-98FDFDDE3CCE}" type="sibTrans" cxnId="{D96F257D-3B44-4663-8284-A3F7891B16AA}">
      <dgm:prSet/>
      <dgm:spPr/>
      <dgm:t>
        <a:bodyPr/>
        <a:lstStyle/>
        <a:p>
          <a:endParaRPr lang="en-US"/>
        </a:p>
      </dgm:t>
    </dgm:pt>
    <dgm:pt modelId="{10F80334-297B-46AE-A138-7938C0C524BC}">
      <dgm:prSet/>
      <dgm:spPr/>
      <dgm:t>
        <a:bodyPr/>
        <a:lstStyle/>
        <a:p>
          <a:r>
            <a:rPr lang="en-US"/>
            <a:t>Corporate Strategy is focused broader issues such as the specific industry in which the organisation is located.</a:t>
          </a:r>
        </a:p>
      </dgm:t>
    </dgm:pt>
    <dgm:pt modelId="{E98E5B25-3C66-4649-9E50-CB412225F3C3}" type="parTrans" cxnId="{1E0CCBAA-6950-475D-A7E9-59D5BA63453D}">
      <dgm:prSet/>
      <dgm:spPr/>
      <dgm:t>
        <a:bodyPr/>
        <a:lstStyle/>
        <a:p>
          <a:endParaRPr lang="en-US"/>
        </a:p>
      </dgm:t>
    </dgm:pt>
    <dgm:pt modelId="{B665F8E9-A881-4F95-AB08-2083324CC11D}" type="sibTrans" cxnId="{1E0CCBAA-6950-475D-A7E9-59D5BA63453D}">
      <dgm:prSet/>
      <dgm:spPr/>
      <dgm:t>
        <a:bodyPr/>
        <a:lstStyle/>
        <a:p>
          <a:endParaRPr lang="en-US"/>
        </a:p>
      </dgm:t>
    </dgm:pt>
    <dgm:pt modelId="{129DAFA0-F2F5-4A9B-839F-11E85DD843A8}">
      <dgm:prSet/>
      <dgm:spPr/>
      <dgm:t>
        <a:bodyPr/>
        <a:lstStyle/>
        <a:p>
          <a:r>
            <a:rPr lang="en-US" dirty="0"/>
            <a:t>Business Strategy occurs once the decision is made about what the boundaries of the company are. </a:t>
          </a:r>
        </a:p>
      </dgm:t>
    </dgm:pt>
    <dgm:pt modelId="{AA7DE8E8-8329-4ED5-92FE-B691A11DF571}" type="parTrans" cxnId="{2131C722-F520-4568-A8F7-D215FB682C60}">
      <dgm:prSet/>
      <dgm:spPr/>
      <dgm:t>
        <a:bodyPr/>
        <a:lstStyle/>
        <a:p>
          <a:endParaRPr lang="en-US"/>
        </a:p>
      </dgm:t>
    </dgm:pt>
    <dgm:pt modelId="{F12D5AA4-88C7-4AFD-8B69-CBA040689D49}" type="sibTrans" cxnId="{2131C722-F520-4568-A8F7-D215FB682C60}">
      <dgm:prSet/>
      <dgm:spPr/>
      <dgm:t>
        <a:bodyPr/>
        <a:lstStyle/>
        <a:p>
          <a:endParaRPr lang="en-US"/>
        </a:p>
      </dgm:t>
    </dgm:pt>
    <dgm:pt modelId="{DA9AD055-2283-4424-B458-0455B2150CEA}" type="pres">
      <dgm:prSet presAssocID="{86A0585F-AC4E-401B-B1B9-C5A8E1FBD58B}" presName="root" presStyleCnt="0">
        <dgm:presLayoutVars>
          <dgm:dir/>
          <dgm:resizeHandles val="exact"/>
        </dgm:presLayoutVars>
      </dgm:prSet>
      <dgm:spPr/>
    </dgm:pt>
    <dgm:pt modelId="{107F9CED-E044-454D-9033-733AFF11D7E9}" type="pres">
      <dgm:prSet presAssocID="{02349123-36DD-4817-98E4-67B5CCD73FCC}" presName="compNode" presStyleCnt="0"/>
      <dgm:spPr/>
    </dgm:pt>
    <dgm:pt modelId="{AD89874F-5ECE-456D-B3F7-46B194C405ED}" type="pres">
      <dgm:prSet presAssocID="{02349123-36DD-4817-98E4-67B5CCD73FCC}" presName="bgRect" presStyleLbl="bgShp" presStyleIdx="0" presStyleCnt="3"/>
      <dgm:spPr/>
    </dgm:pt>
    <dgm:pt modelId="{B3519F0E-5EDF-4EC5-8DBB-586270634C50}" type="pres">
      <dgm:prSet presAssocID="{02349123-36DD-4817-98E4-67B5CCD73F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972DCB76-DF66-4257-9D4D-B3D6D91EBEAA}" type="pres">
      <dgm:prSet presAssocID="{02349123-36DD-4817-98E4-67B5CCD73FCC}" presName="spaceRect" presStyleCnt="0"/>
      <dgm:spPr/>
    </dgm:pt>
    <dgm:pt modelId="{67B6F969-E03A-444D-BAAA-86933A547A14}" type="pres">
      <dgm:prSet presAssocID="{02349123-36DD-4817-98E4-67B5CCD73FCC}" presName="parTx" presStyleLbl="revTx" presStyleIdx="0" presStyleCnt="3">
        <dgm:presLayoutVars>
          <dgm:chMax val="0"/>
          <dgm:chPref val="0"/>
        </dgm:presLayoutVars>
      </dgm:prSet>
      <dgm:spPr/>
    </dgm:pt>
    <dgm:pt modelId="{AF99B187-5E81-426B-8601-CE44C31D4000}" type="pres">
      <dgm:prSet presAssocID="{3EF35A6A-F4CF-4193-9757-98FDFDDE3CCE}" presName="sibTrans" presStyleCnt="0"/>
      <dgm:spPr/>
    </dgm:pt>
    <dgm:pt modelId="{86CC254A-CB32-4C77-9363-813A73A80794}" type="pres">
      <dgm:prSet presAssocID="{10F80334-297B-46AE-A138-7938C0C524BC}" presName="compNode" presStyleCnt="0"/>
      <dgm:spPr/>
    </dgm:pt>
    <dgm:pt modelId="{57E499AC-A271-4DFF-8261-47C07D8EC558}" type="pres">
      <dgm:prSet presAssocID="{10F80334-297B-46AE-A138-7938C0C524BC}" presName="bgRect" presStyleLbl="bgShp" presStyleIdx="1" presStyleCnt="3"/>
      <dgm:spPr/>
    </dgm:pt>
    <dgm:pt modelId="{5F8400CC-D487-44C0-881B-995ADAFD0728}" type="pres">
      <dgm:prSet presAssocID="{10F80334-297B-46AE-A138-7938C0C524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725B238-EBB4-40BC-940B-685FB56B7562}" type="pres">
      <dgm:prSet presAssocID="{10F80334-297B-46AE-A138-7938C0C524BC}" presName="spaceRect" presStyleCnt="0"/>
      <dgm:spPr/>
    </dgm:pt>
    <dgm:pt modelId="{3CFD4435-A017-44DC-9E1D-453AA4184EF4}" type="pres">
      <dgm:prSet presAssocID="{10F80334-297B-46AE-A138-7938C0C524BC}" presName="parTx" presStyleLbl="revTx" presStyleIdx="1" presStyleCnt="3">
        <dgm:presLayoutVars>
          <dgm:chMax val="0"/>
          <dgm:chPref val="0"/>
        </dgm:presLayoutVars>
      </dgm:prSet>
      <dgm:spPr/>
    </dgm:pt>
    <dgm:pt modelId="{9854B2BB-050D-4879-85D4-638A9CBFCD58}" type="pres">
      <dgm:prSet presAssocID="{B665F8E9-A881-4F95-AB08-2083324CC11D}" presName="sibTrans" presStyleCnt="0"/>
      <dgm:spPr/>
    </dgm:pt>
    <dgm:pt modelId="{68E52653-A48B-47F7-94F2-5358484522EF}" type="pres">
      <dgm:prSet presAssocID="{129DAFA0-F2F5-4A9B-839F-11E85DD843A8}" presName="compNode" presStyleCnt="0"/>
      <dgm:spPr/>
    </dgm:pt>
    <dgm:pt modelId="{B8A3318B-71D6-47D1-BDDF-B82FFAE35C5D}" type="pres">
      <dgm:prSet presAssocID="{129DAFA0-F2F5-4A9B-839F-11E85DD843A8}" presName="bgRect" presStyleLbl="bgShp" presStyleIdx="2" presStyleCnt="3"/>
      <dgm:spPr/>
    </dgm:pt>
    <dgm:pt modelId="{B70B80BF-1355-47D6-BABA-919C1A9E4157}" type="pres">
      <dgm:prSet presAssocID="{129DAFA0-F2F5-4A9B-839F-11E85DD843A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493433F-95C4-4B84-94B6-3F1DB6BBFF8D}" type="pres">
      <dgm:prSet presAssocID="{129DAFA0-F2F5-4A9B-839F-11E85DD843A8}" presName="spaceRect" presStyleCnt="0"/>
      <dgm:spPr/>
    </dgm:pt>
    <dgm:pt modelId="{4FEAECDF-593D-4121-A953-04A45E45E09B}" type="pres">
      <dgm:prSet presAssocID="{129DAFA0-F2F5-4A9B-839F-11E85DD843A8}" presName="parTx" presStyleLbl="revTx" presStyleIdx="2" presStyleCnt="3">
        <dgm:presLayoutVars>
          <dgm:chMax val="0"/>
          <dgm:chPref val="0"/>
        </dgm:presLayoutVars>
      </dgm:prSet>
      <dgm:spPr/>
    </dgm:pt>
  </dgm:ptLst>
  <dgm:cxnLst>
    <dgm:cxn modelId="{2131C722-F520-4568-A8F7-D215FB682C60}" srcId="{86A0585F-AC4E-401B-B1B9-C5A8E1FBD58B}" destId="{129DAFA0-F2F5-4A9B-839F-11E85DD843A8}" srcOrd="2" destOrd="0" parTransId="{AA7DE8E8-8329-4ED5-92FE-B691A11DF571}" sibTransId="{F12D5AA4-88C7-4AFD-8B69-CBA040689D49}"/>
    <dgm:cxn modelId="{0001B82B-E72A-4A9B-B6F6-E3658683B241}" type="presOf" srcId="{02349123-36DD-4817-98E4-67B5CCD73FCC}" destId="{67B6F969-E03A-444D-BAAA-86933A547A14}" srcOrd="0" destOrd="0" presId="urn:microsoft.com/office/officeart/2018/2/layout/IconVerticalSolidList"/>
    <dgm:cxn modelId="{9679025D-E022-44D0-B7E0-0C748F8919AF}" type="presOf" srcId="{86A0585F-AC4E-401B-B1B9-C5A8E1FBD58B}" destId="{DA9AD055-2283-4424-B458-0455B2150CEA}" srcOrd="0" destOrd="0" presId="urn:microsoft.com/office/officeart/2018/2/layout/IconVerticalSolidList"/>
    <dgm:cxn modelId="{D96F257D-3B44-4663-8284-A3F7891B16AA}" srcId="{86A0585F-AC4E-401B-B1B9-C5A8E1FBD58B}" destId="{02349123-36DD-4817-98E4-67B5CCD73FCC}" srcOrd="0" destOrd="0" parTransId="{4F53396A-019C-4CB7-ADD2-758A47B4E031}" sibTransId="{3EF35A6A-F4CF-4193-9757-98FDFDDE3CCE}"/>
    <dgm:cxn modelId="{11328AA8-693C-4FD5-B7B9-0DEDC64F3C6D}" type="presOf" srcId="{10F80334-297B-46AE-A138-7938C0C524BC}" destId="{3CFD4435-A017-44DC-9E1D-453AA4184EF4}" srcOrd="0" destOrd="0" presId="urn:microsoft.com/office/officeart/2018/2/layout/IconVerticalSolidList"/>
    <dgm:cxn modelId="{1E0CCBAA-6950-475D-A7E9-59D5BA63453D}" srcId="{86A0585F-AC4E-401B-B1B9-C5A8E1FBD58B}" destId="{10F80334-297B-46AE-A138-7938C0C524BC}" srcOrd="1" destOrd="0" parTransId="{E98E5B25-3C66-4649-9E50-CB412225F3C3}" sibTransId="{B665F8E9-A881-4F95-AB08-2083324CC11D}"/>
    <dgm:cxn modelId="{DE250BD3-5DDA-4DCC-9B2D-ADE804FFFEA9}" type="presOf" srcId="{129DAFA0-F2F5-4A9B-839F-11E85DD843A8}" destId="{4FEAECDF-593D-4121-A953-04A45E45E09B}" srcOrd="0" destOrd="0" presId="urn:microsoft.com/office/officeart/2018/2/layout/IconVerticalSolidList"/>
    <dgm:cxn modelId="{0A40E0F3-FAD4-4D24-B2CC-524611FB743F}" type="presParOf" srcId="{DA9AD055-2283-4424-B458-0455B2150CEA}" destId="{107F9CED-E044-454D-9033-733AFF11D7E9}" srcOrd="0" destOrd="0" presId="urn:microsoft.com/office/officeart/2018/2/layout/IconVerticalSolidList"/>
    <dgm:cxn modelId="{02D95DA2-D188-478E-8D71-A3640F40C33B}" type="presParOf" srcId="{107F9CED-E044-454D-9033-733AFF11D7E9}" destId="{AD89874F-5ECE-456D-B3F7-46B194C405ED}" srcOrd="0" destOrd="0" presId="urn:microsoft.com/office/officeart/2018/2/layout/IconVerticalSolidList"/>
    <dgm:cxn modelId="{03194F98-62AD-427A-819F-BE51040C8794}" type="presParOf" srcId="{107F9CED-E044-454D-9033-733AFF11D7E9}" destId="{B3519F0E-5EDF-4EC5-8DBB-586270634C50}" srcOrd="1" destOrd="0" presId="urn:microsoft.com/office/officeart/2018/2/layout/IconVerticalSolidList"/>
    <dgm:cxn modelId="{63039D02-4AEB-4FFF-8BB2-4884AA03EC3D}" type="presParOf" srcId="{107F9CED-E044-454D-9033-733AFF11D7E9}" destId="{972DCB76-DF66-4257-9D4D-B3D6D91EBEAA}" srcOrd="2" destOrd="0" presId="urn:microsoft.com/office/officeart/2018/2/layout/IconVerticalSolidList"/>
    <dgm:cxn modelId="{64EC8A77-B1C0-43D2-A351-B9F4551D7FFF}" type="presParOf" srcId="{107F9CED-E044-454D-9033-733AFF11D7E9}" destId="{67B6F969-E03A-444D-BAAA-86933A547A14}" srcOrd="3" destOrd="0" presId="urn:microsoft.com/office/officeart/2018/2/layout/IconVerticalSolidList"/>
    <dgm:cxn modelId="{4059FED8-937A-4459-A1CB-7700B3555587}" type="presParOf" srcId="{DA9AD055-2283-4424-B458-0455B2150CEA}" destId="{AF99B187-5E81-426B-8601-CE44C31D4000}" srcOrd="1" destOrd="0" presId="urn:microsoft.com/office/officeart/2018/2/layout/IconVerticalSolidList"/>
    <dgm:cxn modelId="{83BBCE6F-A0C9-4F48-B219-8EDF469B24E6}" type="presParOf" srcId="{DA9AD055-2283-4424-B458-0455B2150CEA}" destId="{86CC254A-CB32-4C77-9363-813A73A80794}" srcOrd="2" destOrd="0" presId="urn:microsoft.com/office/officeart/2018/2/layout/IconVerticalSolidList"/>
    <dgm:cxn modelId="{B7D8C285-7B91-4E99-89AA-6C0C7D7F2AB6}" type="presParOf" srcId="{86CC254A-CB32-4C77-9363-813A73A80794}" destId="{57E499AC-A271-4DFF-8261-47C07D8EC558}" srcOrd="0" destOrd="0" presId="urn:microsoft.com/office/officeart/2018/2/layout/IconVerticalSolidList"/>
    <dgm:cxn modelId="{C306A528-4D46-462F-9C57-95A6A9931F67}" type="presParOf" srcId="{86CC254A-CB32-4C77-9363-813A73A80794}" destId="{5F8400CC-D487-44C0-881B-995ADAFD0728}" srcOrd="1" destOrd="0" presId="urn:microsoft.com/office/officeart/2018/2/layout/IconVerticalSolidList"/>
    <dgm:cxn modelId="{F81212AF-B20E-461E-8796-D689822493BA}" type="presParOf" srcId="{86CC254A-CB32-4C77-9363-813A73A80794}" destId="{B725B238-EBB4-40BC-940B-685FB56B7562}" srcOrd="2" destOrd="0" presId="urn:microsoft.com/office/officeart/2018/2/layout/IconVerticalSolidList"/>
    <dgm:cxn modelId="{16703B49-4235-4D0A-982A-B179FE2B1291}" type="presParOf" srcId="{86CC254A-CB32-4C77-9363-813A73A80794}" destId="{3CFD4435-A017-44DC-9E1D-453AA4184EF4}" srcOrd="3" destOrd="0" presId="urn:microsoft.com/office/officeart/2018/2/layout/IconVerticalSolidList"/>
    <dgm:cxn modelId="{3CFD4ABF-872B-43EB-98D7-9A1B705B7C17}" type="presParOf" srcId="{DA9AD055-2283-4424-B458-0455B2150CEA}" destId="{9854B2BB-050D-4879-85D4-638A9CBFCD58}" srcOrd="3" destOrd="0" presId="urn:microsoft.com/office/officeart/2018/2/layout/IconVerticalSolidList"/>
    <dgm:cxn modelId="{DCE7ABA2-CF94-4891-ABB2-98803ABE8DC8}" type="presParOf" srcId="{DA9AD055-2283-4424-B458-0455B2150CEA}" destId="{68E52653-A48B-47F7-94F2-5358484522EF}" srcOrd="4" destOrd="0" presId="urn:microsoft.com/office/officeart/2018/2/layout/IconVerticalSolidList"/>
    <dgm:cxn modelId="{B402B213-7509-4E80-837C-6D5299839A38}" type="presParOf" srcId="{68E52653-A48B-47F7-94F2-5358484522EF}" destId="{B8A3318B-71D6-47D1-BDDF-B82FFAE35C5D}" srcOrd="0" destOrd="0" presId="urn:microsoft.com/office/officeart/2018/2/layout/IconVerticalSolidList"/>
    <dgm:cxn modelId="{E8B123A3-35DA-4968-9DBE-04459424E39B}" type="presParOf" srcId="{68E52653-A48B-47F7-94F2-5358484522EF}" destId="{B70B80BF-1355-47D6-BABA-919C1A9E4157}" srcOrd="1" destOrd="0" presId="urn:microsoft.com/office/officeart/2018/2/layout/IconVerticalSolidList"/>
    <dgm:cxn modelId="{864C59E7-47D0-4C28-899A-B6119A8DA0A0}" type="presParOf" srcId="{68E52653-A48B-47F7-94F2-5358484522EF}" destId="{1493433F-95C4-4B84-94B6-3F1DB6BBFF8D}" srcOrd="2" destOrd="0" presId="urn:microsoft.com/office/officeart/2018/2/layout/IconVerticalSolidList"/>
    <dgm:cxn modelId="{971E8127-2EB1-4098-84AF-EED17A765DB5}" type="presParOf" srcId="{68E52653-A48B-47F7-94F2-5358484522EF}" destId="{4FEAECDF-593D-4121-A953-04A45E45E0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7793B2-4737-4ED7-917C-FF0F7B84AD5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4A1AFAB-24C0-4E47-A58A-49470696C215}">
      <dgm:prSet/>
      <dgm:spPr/>
      <dgm:t>
        <a:bodyPr/>
        <a:lstStyle/>
        <a:p>
          <a:r>
            <a:rPr lang="en-US"/>
            <a:t>The value proposition sets forth the company’s approach to satisfying a consumer’s want or need at a viable price.</a:t>
          </a:r>
        </a:p>
      </dgm:t>
    </dgm:pt>
    <dgm:pt modelId="{D4FDC74A-2233-4AA9-A8D6-9E26BB2A7216}" type="parTrans" cxnId="{9A45626D-8EF2-400A-ACE7-9F05F672D777}">
      <dgm:prSet/>
      <dgm:spPr/>
      <dgm:t>
        <a:bodyPr/>
        <a:lstStyle/>
        <a:p>
          <a:endParaRPr lang="en-US"/>
        </a:p>
      </dgm:t>
    </dgm:pt>
    <dgm:pt modelId="{1ED6A63D-7E34-4B33-A2AA-CB3B79B4467C}" type="sibTrans" cxnId="{9A45626D-8EF2-400A-ACE7-9F05F672D777}">
      <dgm:prSet/>
      <dgm:spPr/>
      <dgm:t>
        <a:bodyPr/>
        <a:lstStyle/>
        <a:p>
          <a:endParaRPr lang="en-US"/>
        </a:p>
      </dgm:t>
    </dgm:pt>
    <dgm:pt modelId="{C0CE903E-4F6E-498F-BC26-9E7EB95AC10A}">
      <dgm:prSet/>
      <dgm:spPr/>
      <dgm:t>
        <a:bodyPr/>
        <a:lstStyle/>
        <a:p>
          <a:r>
            <a:rPr lang="en-US"/>
            <a:t>The profit formula details the company’s cost structure that enables them to obtain an acceptable profit from the sale of the good or service.</a:t>
          </a:r>
        </a:p>
      </dgm:t>
    </dgm:pt>
    <dgm:pt modelId="{C8121793-D2EB-47C6-9265-9D8AC80C4A73}" type="parTrans" cxnId="{816B3D4C-6DD3-4BA5-B4ED-0187D722C532}">
      <dgm:prSet/>
      <dgm:spPr/>
      <dgm:t>
        <a:bodyPr/>
        <a:lstStyle/>
        <a:p>
          <a:endParaRPr lang="en-US"/>
        </a:p>
      </dgm:t>
    </dgm:pt>
    <dgm:pt modelId="{536C92E5-1ED7-4A16-BDF0-0BA196AC12DA}" type="sibTrans" cxnId="{816B3D4C-6DD3-4BA5-B4ED-0187D722C532}">
      <dgm:prSet/>
      <dgm:spPr/>
      <dgm:t>
        <a:bodyPr/>
        <a:lstStyle/>
        <a:p>
          <a:endParaRPr lang="en-US"/>
        </a:p>
      </dgm:t>
    </dgm:pt>
    <dgm:pt modelId="{E13CB45B-BC9B-4F7E-8755-66CAE78AA45D}">
      <dgm:prSet/>
      <dgm:spPr/>
      <dgm:t>
        <a:bodyPr/>
        <a:lstStyle/>
        <a:p>
          <a:r>
            <a:rPr lang="en-US" dirty="0"/>
            <a:t>A Strategic Plan consists of a company’s future direction, performance targets and strategy. </a:t>
          </a:r>
        </a:p>
      </dgm:t>
    </dgm:pt>
    <dgm:pt modelId="{0891EF68-6EE2-494C-AC85-90BD84B12967}" type="parTrans" cxnId="{F70002A8-007A-4427-9B21-7D1C2F8E9C1D}">
      <dgm:prSet/>
      <dgm:spPr/>
      <dgm:t>
        <a:bodyPr/>
        <a:lstStyle/>
        <a:p>
          <a:endParaRPr lang="en-US"/>
        </a:p>
      </dgm:t>
    </dgm:pt>
    <dgm:pt modelId="{8F405C73-31AB-4C10-842F-B793319B6331}" type="sibTrans" cxnId="{F70002A8-007A-4427-9B21-7D1C2F8E9C1D}">
      <dgm:prSet/>
      <dgm:spPr/>
      <dgm:t>
        <a:bodyPr/>
        <a:lstStyle/>
        <a:p>
          <a:endParaRPr lang="en-US"/>
        </a:p>
      </dgm:t>
    </dgm:pt>
    <dgm:pt modelId="{9ABE7B01-6878-4C12-B382-14125DC7C4AE}">
      <dgm:prSet/>
      <dgm:spPr/>
      <dgm:t>
        <a:bodyPr/>
        <a:lstStyle/>
        <a:p>
          <a:r>
            <a:rPr lang="en-US"/>
            <a:t>Critical elements to a strategic plan include a strategic vision, core values and objectives.</a:t>
          </a:r>
          <a:endParaRPr lang="en-GB"/>
        </a:p>
      </dgm:t>
    </dgm:pt>
    <dgm:pt modelId="{5B2658CA-00CB-4D1E-992E-E2221B9C8B8C}" type="parTrans" cxnId="{84720BDD-7919-415C-846B-FA755214D96B}">
      <dgm:prSet/>
      <dgm:spPr/>
      <dgm:t>
        <a:bodyPr/>
        <a:lstStyle/>
        <a:p>
          <a:endParaRPr lang="en-GB"/>
        </a:p>
      </dgm:t>
    </dgm:pt>
    <dgm:pt modelId="{6BA3DBC2-26BF-4A9E-908E-7424466128A6}" type="sibTrans" cxnId="{84720BDD-7919-415C-846B-FA755214D96B}">
      <dgm:prSet/>
      <dgm:spPr/>
      <dgm:t>
        <a:bodyPr/>
        <a:lstStyle/>
        <a:p>
          <a:endParaRPr lang="en-GB"/>
        </a:p>
      </dgm:t>
    </dgm:pt>
    <dgm:pt modelId="{8DF1E880-CB5C-4820-BC00-E31D053C7CA1}" type="pres">
      <dgm:prSet presAssocID="{247793B2-4737-4ED7-917C-FF0F7B84AD56}" presName="linear" presStyleCnt="0">
        <dgm:presLayoutVars>
          <dgm:animLvl val="lvl"/>
          <dgm:resizeHandles val="exact"/>
        </dgm:presLayoutVars>
      </dgm:prSet>
      <dgm:spPr/>
    </dgm:pt>
    <dgm:pt modelId="{427D9B40-BB48-46CB-9AFA-EFF67BD36247}" type="pres">
      <dgm:prSet presAssocID="{94A1AFAB-24C0-4E47-A58A-49470696C215}" presName="parentText" presStyleLbl="node1" presStyleIdx="0" presStyleCnt="4">
        <dgm:presLayoutVars>
          <dgm:chMax val="0"/>
          <dgm:bulletEnabled val="1"/>
        </dgm:presLayoutVars>
      </dgm:prSet>
      <dgm:spPr/>
    </dgm:pt>
    <dgm:pt modelId="{5BABE706-3FA6-4DA0-BE7C-D12A6DA7FEFE}" type="pres">
      <dgm:prSet presAssocID="{1ED6A63D-7E34-4B33-A2AA-CB3B79B4467C}" presName="spacer" presStyleCnt="0"/>
      <dgm:spPr/>
    </dgm:pt>
    <dgm:pt modelId="{96715493-E66D-4E8D-8523-E76AB50CB78E}" type="pres">
      <dgm:prSet presAssocID="{C0CE903E-4F6E-498F-BC26-9E7EB95AC10A}" presName="parentText" presStyleLbl="node1" presStyleIdx="1" presStyleCnt="4">
        <dgm:presLayoutVars>
          <dgm:chMax val="0"/>
          <dgm:bulletEnabled val="1"/>
        </dgm:presLayoutVars>
      </dgm:prSet>
      <dgm:spPr/>
    </dgm:pt>
    <dgm:pt modelId="{BB23E9C4-43B9-4F53-BBDB-260974FC5F61}" type="pres">
      <dgm:prSet presAssocID="{536C92E5-1ED7-4A16-BDF0-0BA196AC12DA}" presName="spacer" presStyleCnt="0"/>
      <dgm:spPr/>
    </dgm:pt>
    <dgm:pt modelId="{8C035373-0D37-4290-A7E6-D414F364F4EF}" type="pres">
      <dgm:prSet presAssocID="{E13CB45B-BC9B-4F7E-8755-66CAE78AA45D}" presName="parentText" presStyleLbl="node1" presStyleIdx="2" presStyleCnt="4">
        <dgm:presLayoutVars>
          <dgm:chMax val="0"/>
          <dgm:bulletEnabled val="1"/>
        </dgm:presLayoutVars>
      </dgm:prSet>
      <dgm:spPr/>
    </dgm:pt>
    <dgm:pt modelId="{D5882574-EE1F-42C9-B640-FEEA3E58969E}" type="pres">
      <dgm:prSet presAssocID="{8F405C73-31AB-4C10-842F-B793319B6331}" presName="spacer" presStyleCnt="0"/>
      <dgm:spPr/>
    </dgm:pt>
    <dgm:pt modelId="{4158A56E-2EFB-4369-9D02-67DB3A73C49B}" type="pres">
      <dgm:prSet presAssocID="{9ABE7B01-6878-4C12-B382-14125DC7C4AE}" presName="parentText" presStyleLbl="node1" presStyleIdx="3" presStyleCnt="4">
        <dgm:presLayoutVars>
          <dgm:chMax val="0"/>
          <dgm:bulletEnabled val="1"/>
        </dgm:presLayoutVars>
      </dgm:prSet>
      <dgm:spPr/>
    </dgm:pt>
  </dgm:ptLst>
  <dgm:cxnLst>
    <dgm:cxn modelId="{816B3D4C-6DD3-4BA5-B4ED-0187D722C532}" srcId="{247793B2-4737-4ED7-917C-FF0F7B84AD56}" destId="{C0CE903E-4F6E-498F-BC26-9E7EB95AC10A}" srcOrd="1" destOrd="0" parTransId="{C8121793-D2EB-47C6-9265-9D8AC80C4A73}" sibTransId="{536C92E5-1ED7-4A16-BDF0-0BA196AC12DA}"/>
    <dgm:cxn modelId="{9A45626D-8EF2-400A-ACE7-9F05F672D777}" srcId="{247793B2-4737-4ED7-917C-FF0F7B84AD56}" destId="{94A1AFAB-24C0-4E47-A58A-49470696C215}" srcOrd="0" destOrd="0" parTransId="{D4FDC74A-2233-4AA9-A8D6-9E26BB2A7216}" sibTransId="{1ED6A63D-7E34-4B33-A2AA-CB3B79B4467C}"/>
    <dgm:cxn modelId="{0AE5B77E-2193-4949-82CA-BDD36E485D30}" type="presOf" srcId="{94A1AFAB-24C0-4E47-A58A-49470696C215}" destId="{427D9B40-BB48-46CB-9AFA-EFF67BD36247}" srcOrd="0" destOrd="0" presId="urn:microsoft.com/office/officeart/2005/8/layout/vList2"/>
    <dgm:cxn modelId="{437F3F8C-7457-43B9-9646-91B59766A22D}" type="presOf" srcId="{9ABE7B01-6878-4C12-B382-14125DC7C4AE}" destId="{4158A56E-2EFB-4369-9D02-67DB3A73C49B}" srcOrd="0" destOrd="0" presId="urn:microsoft.com/office/officeart/2005/8/layout/vList2"/>
    <dgm:cxn modelId="{F70002A8-007A-4427-9B21-7D1C2F8E9C1D}" srcId="{247793B2-4737-4ED7-917C-FF0F7B84AD56}" destId="{E13CB45B-BC9B-4F7E-8755-66CAE78AA45D}" srcOrd="2" destOrd="0" parTransId="{0891EF68-6EE2-494C-AC85-90BD84B12967}" sibTransId="{8F405C73-31AB-4C10-842F-B793319B6331}"/>
    <dgm:cxn modelId="{84720BDD-7919-415C-846B-FA755214D96B}" srcId="{247793B2-4737-4ED7-917C-FF0F7B84AD56}" destId="{9ABE7B01-6878-4C12-B382-14125DC7C4AE}" srcOrd="3" destOrd="0" parTransId="{5B2658CA-00CB-4D1E-992E-E2221B9C8B8C}" sibTransId="{6BA3DBC2-26BF-4A9E-908E-7424466128A6}"/>
    <dgm:cxn modelId="{C2932CE0-F787-4E6E-AA26-30F500E8ECD6}" type="presOf" srcId="{247793B2-4737-4ED7-917C-FF0F7B84AD56}" destId="{8DF1E880-CB5C-4820-BC00-E31D053C7CA1}" srcOrd="0" destOrd="0" presId="urn:microsoft.com/office/officeart/2005/8/layout/vList2"/>
    <dgm:cxn modelId="{17852FE2-67F0-4440-808C-2F8BE68E28A1}" type="presOf" srcId="{E13CB45B-BC9B-4F7E-8755-66CAE78AA45D}" destId="{8C035373-0D37-4290-A7E6-D414F364F4EF}" srcOrd="0" destOrd="0" presId="urn:microsoft.com/office/officeart/2005/8/layout/vList2"/>
    <dgm:cxn modelId="{040B0DE8-EA8F-4601-847E-AE2A3C55D3CD}" type="presOf" srcId="{C0CE903E-4F6E-498F-BC26-9E7EB95AC10A}" destId="{96715493-E66D-4E8D-8523-E76AB50CB78E}" srcOrd="0" destOrd="0" presId="urn:microsoft.com/office/officeart/2005/8/layout/vList2"/>
    <dgm:cxn modelId="{F65CF35D-AE2B-4CCF-82CC-E6114B6C743F}" type="presParOf" srcId="{8DF1E880-CB5C-4820-BC00-E31D053C7CA1}" destId="{427D9B40-BB48-46CB-9AFA-EFF67BD36247}" srcOrd="0" destOrd="0" presId="urn:microsoft.com/office/officeart/2005/8/layout/vList2"/>
    <dgm:cxn modelId="{A1E307CC-FAC5-452E-B108-9874140D5621}" type="presParOf" srcId="{8DF1E880-CB5C-4820-BC00-E31D053C7CA1}" destId="{5BABE706-3FA6-4DA0-BE7C-D12A6DA7FEFE}" srcOrd="1" destOrd="0" presId="urn:microsoft.com/office/officeart/2005/8/layout/vList2"/>
    <dgm:cxn modelId="{44317D96-F88B-4F92-89DB-01608EFE4C4F}" type="presParOf" srcId="{8DF1E880-CB5C-4820-BC00-E31D053C7CA1}" destId="{96715493-E66D-4E8D-8523-E76AB50CB78E}" srcOrd="2" destOrd="0" presId="urn:microsoft.com/office/officeart/2005/8/layout/vList2"/>
    <dgm:cxn modelId="{B1650FCF-6D5B-44A0-8EA7-80C8AF6E1836}" type="presParOf" srcId="{8DF1E880-CB5C-4820-BC00-E31D053C7CA1}" destId="{BB23E9C4-43B9-4F53-BBDB-260974FC5F61}" srcOrd="3" destOrd="0" presId="urn:microsoft.com/office/officeart/2005/8/layout/vList2"/>
    <dgm:cxn modelId="{0F71DD29-153F-4DAF-987E-EE7DCBC12EFD}" type="presParOf" srcId="{8DF1E880-CB5C-4820-BC00-E31D053C7CA1}" destId="{8C035373-0D37-4290-A7E6-D414F364F4EF}" srcOrd="4" destOrd="0" presId="urn:microsoft.com/office/officeart/2005/8/layout/vList2"/>
    <dgm:cxn modelId="{E73323EA-4C85-4AF2-9BD1-4336B1275651}" type="presParOf" srcId="{8DF1E880-CB5C-4820-BC00-E31D053C7CA1}" destId="{D5882574-EE1F-42C9-B640-FEEA3E58969E}" srcOrd="5" destOrd="0" presId="urn:microsoft.com/office/officeart/2005/8/layout/vList2"/>
    <dgm:cxn modelId="{A94004DE-A9DF-47F6-8A19-959CA92E9AEA}" type="presParOf" srcId="{8DF1E880-CB5C-4820-BC00-E31D053C7CA1}" destId="{4158A56E-2EFB-4369-9D02-67DB3A73C49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68979A-62B7-4ADC-8B29-CEEB375D8E48}"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US"/>
        </a:p>
      </dgm:t>
    </dgm:pt>
    <dgm:pt modelId="{2D18D9D5-10BE-4D9D-8E8C-1546B2F60E97}">
      <dgm:prSet phldrT="[Text]"/>
      <dgm:spPr/>
      <dgm:t>
        <a:bodyPr/>
        <a:lstStyle/>
        <a:p>
          <a:r>
            <a:rPr lang="en-GB" dirty="0"/>
            <a:t>Corporate Strategy</a:t>
          </a:r>
          <a:endParaRPr lang="en-US" dirty="0"/>
        </a:p>
      </dgm:t>
    </dgm:pt>
    <dgm:pt modelId="{9F85E6CA-7DC6-4B4A-9007-255DE34BA3F0}" type="parTrans" cxnId="{09B6F51C-F5FD-47D5-805C-F02393377786}">
      <dgm:prSet/>
      <dgm:spPr/>
      <dgm:t>
        <a:bodyPr/>
        <a:lstStyle/>
        <a:p>
          <a:endParaRPr lang="en-US"/>
        </a:p>
      </dgm:t>
    </dgm:pt>
    <dgm:pt modelId="{8E621642-4D71-46D9-90AB-92B6A5AE26C8}" type="sibTrans" cxnId="{09B6F51C-F5FD-47D5-805C-F02393377786}">
      <dgm:prSet/>
      <dgm:spPr/>
      <dgm:t>
        <a:bodyPr/>
        <a:lstStyle/>
        <a:p>
          <a:endParaRPr lang="en-US"/>
        </a:p>
      </dgm:t>
    </dgm:pt>
    <dgm:pt modelId="{A98CF887-1DEA-4F2F-A43A-BF79A1949607}">
      <dgm:prSet phldrT="[Text]"/>
      <dgm:spPr/>
      <dgm:t>
        <a:bodyPr/>
        <a:lstStyle/>
        <a:p>
          <a:r>
            <a:rPr lang="en-GB" dirty="0"/>
            <a:t>Overall scope of the organisation</a:t>
          </a:r>
          <a:endParaRPr lang="en-US" dirty="0"/>
        </a:p>
      </dgm:t>
    </dgm:pt>
    <dgm:pt modelId="{1777368E-5EF3-468F-9F52-ED7ED5BF9795}" type="parTrans" cxnId="{8911C3B5-A384-4138-97EE-A6AB566565E4}">
      <dgm:prSet/>
      <dgm:spPr/>
      <dgm:t>
        <a:bodyPr/>
        <a:lstStyle/>
        <a:p>
          <a:endParaRPr lang="en-US"/>
        </a:p>
      </dgm:t>
    </dgm:pt>
    <dgm:pt modelId="{66BB431F-998D-41C8-AEEB-A7AB8117C1B5}" type="sibTrans" cxnId="{8911C3B5-A384-4138-97EE-A6AB566565E4}">
      <dgm:prSet/>
      <dgm:spPr/>
      <dgm:t>
        <a:bodyPr/>
        <a:lstStyle/>
        <a:p>
          <a:endParaRPr lang="en-US"/>
        </a:p>
      </dgm:t>
    </dgm:pt>
    <dgm:pt modelId="{44AE5B69-94D5-4C29-9648-C590E2EC28E1}">
      <dgm:prSet phldrT="[Text]"/>
      <dgm:spPr/>
      <dgm:t>
        <a:bodyPr/>
        <a:lstStyle/>
        <a:p>
          <a:r>
            <a:rPr lang="en-GB" dirty="0"/>
            <a:t>Adding wide value</a:t>
          </a:r>
          <a:endParaRPr lang="en-US" dirty="0"/>
        </a:p>
      </dgm:t>
    </dgm:pt>
    <dgm:pt modelId="{4F3D23F0-AC11-4E6B-BF95-24AC6C380C4A}" type="parTrans" cxnId="{D1941CC3-5802-48CD-A557-18017DBF25F3}">
      <dgm:prSet/>
      <dgm:spPr/>
      <dgm:t>
        <a:bodyPr/>
        <a:lstStyle/>
        <a:p>
          <a:endParaRPr lang="en-US"/>
        </a:p>
      </dgm:t>
    </dgm:pt>
    <dgm:pt modelId="{EE34B811-7F0B-4667-BCF6-E4F65D6781B2}" type="sibTrans" cxnId="{D1941CC3-5802-48CD-A557-18017DBF25F3}">
      <dgm:prSet/>
      <dgm:spPr/>
      <dgm:t>
        <a:bodyPr/>
        <a:lstStyle/>
        <a:p>
          <a:endParaRPr lang="en-US"/>
        </a:p>
      </dgm:t>
    </dgm:pt>
    <dgm:pt modelId="{C1B16428-037F-4C72-B627-6BAADC3FDC28}">
      <dgm:prSet phldrT="[Text]"/>
      <dgm:spPr/>
      <dgm:t>
        <a:bodyPr/>
        <a:lstStyle/>
        <a:p>
          <a:r>
            <a:rPr lang="en-GB" dirty="0"/>
            <a:t>Business Strategy</a:t>
          </a:r>
          <a:endParaRPr lang="en-US" dirty="0"/>
        </a:p>
      </dgm:t>
    </dgm:pt>
    <dgm:pt modelId="{24418D92-0354-4E03-9AF0-4646FA6B55B0}" type="parTrans" cxnId="{5BA180E0-786C-499E-8A6C-C61B6900F872}">
      <dgm:prSet/>
      <dgm:spPr/>
      <dgm:t>
        <a:bodyPr/>
        <a:lstStyle/>
        <a:p>
          <a:endParaRPr lang="en-US"/>
        </a:p>
      </dgm:t>
    </dgm:pt>
    <dgm:pt modelId="{269E0A4D-24DB-47BF-9C34-DEBFD81A0CE1}" type="sibTrans" cxnId="{5BA180E0-786C-499E-8A6C-C61B6900F872}">
      <dgm:prSet/>
      <dgm:spPr/>
      <dgm:t>
        <a:bodyPr/>
        <a:lstStyle/>
        <a:p>
          <a:endParaRPr lang="en-US"/>
        </a:p>
      </dgm:t>
    </dgm:pt>
    <dgm:pt modelId="{B8E86FC0-8EEB-4F8A-B040-218EE3567FCC}">
      <dgm:prSet phldrT="[Text]"/>
      <dgm:spPr/>
      <dgm:t>
        <a:bodyPr/>
        <a:lstStyle/>
        <a:p>
          <a:r>
            <a:rPr lang="en-GB" dirty="0"/>
            <a:t>Competing successfully</a:t>
          </a:r>
          <a:endParaRPr lang="en-US" dirty="0"/>
        </a:p>
      </dgm:t>
    </dgm:pt>
    <dgm:pt modelId="{0E19AC6C-02D1-4157-B6D3-788D515BD690}" type="parTrans" cxnId="{F41748D1-63D1-4282-998A-EE5066402B9F}">
      <dgm:prSet/>
      <dgm:spPr/>
      <dgm:t>
        <a:bodyPr/>
        <a:lstStyle/>
        <a:p>
          <a:endParaRPr lang="en-US"/>
        </a:p>
      </dgm:t>
    </dgm:pt>
    <dgm:pt modelId="{35B1A23D-CDC9-4D70-8594-C2D50720A84B}" type="sibTrans" cxnId="{F41748D1-63D1-4282-998A-EE5066402B9F}">
      <dgm:prSet/>
      <dgm:spPr/>
      <dgm:t>
        <a:bodyPr/>
        <a:lstStyle/>
        <a:p>
          <a:endParaRPr lang="en-US"/>
        </a:p>
      </dgm:t>
    </dgm:pt>
    <dgm:pt modelId="{B17B50D6-CC63-4F6A-B981-C5EB430BC61A}">
      <dgm:prSet phldrT="[Text]"/>
      <dgm:spPr/>
      <dgm:t>
        <a:bodyPr/>
        <a:lstStyle/>
        <a:p>
          <a:r>
            <a:rPr lang="en-GB" dirty="0"/>
            <a:t>Providing best value</a:t>
          </a:r>
          <a:endParaRPr lang="en-US" dirty="0"/>
        </a:p>
      </dgm:t>
    </dgm:pt>
    <dgm:pt modelId="{84609CEA-8B3D-48AC-A029-062EA52F9602}" type="parTrans" cxnId="{362EFDD5-5CFD-4209-9A45-06C5A010D68E}">
      <dgm:prSet/>
      <dgm:spPr/>
      <dgm:t>
        <a:bodyPr/>
        <a:lstStyle/>
        <a:p>
          <a:endParaRPr lang="en-US"/>
        </a:p>
      </dgm:t>
    </dgm:pt>
    <dgm:pt modelId="{5545B19E-FF95-4687-A24C-921DF7FD14FF}" type="sibTrans" cxnId="{362EFDD5-5CFD-4209-9A45-06C5A010D68E}">
      <dgm:prSet/>
      <dgm:spPr/>
      <dgm:t>
        <a:bodyPr/>
        <a:lstStyle/>
        <a:p>
          <a:endParaRPr lang="en-US"/>
        </a:p>
      </dgm:t>
    </dgm:pt>
    <dgm:pt modelId="{EC1A0BFA-3B54-427B-95D3-C1D90FA52106}">
      <dgm:prSet phldrT="[Text]"/>
      <dgm:spPr/>
      <dgm:t>
        <a:bodyPr/>
        <a:lstStyle/>
        <a:p>
          <a:r>
            <a:rPr lang="en-GB" dirty="0"/>
            <a:t>Operational Strategy</a:t>
          </a:r>
          <a:endParaRPr lang="en-US" dirty="0"/>
        </a:p>
      </dgm:t>
    </dgm:pt>
    <dgm:pt modelId="{23315614-CD04-49CC-9868-B8121773CC4C}" type="parTrans" cxnId="{58160E36-636A-4E35-B4BC-9686C06776E7}">
      <dgm:prSet/>
      <dgm:spPr/>
      <dgm:t>
        <a:bodyPr/>
        <a:lstStyle/>
        <a:p>
          <a:endParaRPr lang="en-US"/>
        </a:p>
      </dgm:t>
    </dgm:pt>
    <dgm:pt modelId="{D9D61C8E-FABC-4354-B7F0-2915279D1647}" type="sibTrans" cxnId="{58160E36-636A-4E35-B4BC-9686C06776E7}">
      <dgm:prSet/>
      <dgm:spPr/>
      <dgm:t>
        <a:bodyPr/>
        <a:lstStyle/>
        <a:p>
          <a:endParaRPr lang="en-US"/>
        </a:p>
      </dgm:t>
    </dgm:pt>
    <dgm:pt modelId="{BC505A55-B680-4CE0-908E-68745D2800AA}">
      <dgm:prSet phldrT="[Text]"/>
      <dgm:spPr/>
      <dgm:t>
        <a:bodyPr/>
        <a:lstStyle/>
        <a:p>
          <a:r>
            <a:rPr lang="en-GB" dirty="0"/>
            <a:t>How the parts of the organisation deliver</a:t>
          </a:r>
          <a:endParaRPr lang="en-US" dirty="0"/>
        </a:p>
      </dgm:t>
    </dgm:pt>
    <dgm:pt modelId="{685AC115-FF87-454A-A30B-8CA0094DC162}" type="parTrans" cxnId="{EA6D0792-F004-47C0-A5AA-2750233F78E0}">
      <dgm:prSet/>
      <dgm:spPr/>
      <dgm:t>
        <a:bodyPr/>
        <a:lstStyle/>
        <a:p>
          <a:endParaRPr lang="en-US"/>
        </a:p>
      </dgm:t>
    </dgm:pt>
    <dgm:pt modelId="{9EB86D7F-E6D6-4F85-8744-7F7FFC702CBF}" type="sibTrans" cxnId="{EA6D0792-F004-47C0-A5AA-2750233F78E0}">
      <dgm:prSet/>
      <dgm:spPr/>
      <dgm:t>
        <a:bodyPr/>
        <a:lstStyle/>
        <a:p>
          <a:endParaRPr lang="en-US"/>
        </a:p>
      </dgm:t>
    </dgm:pt>
    <dgm:pt modelId="{28E37718-282B-47B6-9AD2-DF288CB06E4E}">
      <dgm:prSet phldrT="[Text]"/>
      <dgm:spPr/>
      <dgm:t>
        <a:bodyPr/>
        <a:lstStyle/>
        <a:p>
          <a:r>
            <a:rPr lang="en-GB" dirty="0"/>
            <a:t>Resources, processes and people</a:t>
          </a:r>
          <a:endParaRPr lang="en-US" dirty="0"/>
        </a:p>
      </dgm:t>
    </dgm:pt>
    <dgm:pt modelId="{CF974E82-BA7F-461E-9134-DEB811D4A4B6}" type="parTrans" cxnId="{21285614-4A46-490A-A21E-AF0D4E990AAF}">
      <dgm:prSet/>
      <dgm:spPr/>
      <dgm:t>
        <a:bodyPr/>
        <a:lstStyle/>
        <a:p>
          <a:endParaRPr lang="en-US"/>
        </a:p>
      </dgm:t>
    </dgm:pt>
    <dgm:pt modelId="{A59E97ED-819B-459F-9171-1A8EBC28DE7B}" type="sibTrans" cxnId="{21285614-4A46-490A-A21E-AF0D4E990AAF}">
      <dgm:prSet/>
      <dgm:spPr/>
      <dgm:t>
        <a:bodyPr/>
        <a:lstStyle/>
        <a:p>
          <a:endParaRPr lang="en-US"/>
        </a:p>
      </dgm:t>
    </dgm:pt>
    <dgm:pt modelId="{7E853A87-A586-4818-ADA7-524955B76577}" type="pres">
      <dgm:prSet presAssocID="{3F68979A-62B7-4ADC-8B29-CEEB375D8E48}" presName="linear" presStyleCnt="0">
        <dgm:presLayoutVars>
          <dgm:dir/>
          <dgm:resizeHandles val="exact"/>
        </dgm:presLayoutVars>
      </dgm:prSet>
      <dgm:spPr/>
    </dgm:pt>
    <dgm:pt modelId="{16755CE5-874A-4AC5-8913-E27652B4B167}" type="pres">
      <dgm:prSet presAssocID="{2D18D9D5-10BE-4D9D-8E8C-1546B2F60E97}" presName="comp" presStyleCnt="0"/>
      <dgm:spPr/>
    </dgm:pt>
    <dgm:pt modelId="{6E748290-6B64-4308-9606-5A1116FCB70F}" type="pres">
      <dgm:prSet presAssocID="{2D18D9D5-10BE-4D9D-8E8C-1546B2F60E97}" presName="box" presStyleLbl="node1" presStyleIdx="0" presStyleCnt="3"/>
      <dgm:spPr/>
    </dgm:pt>
    <dgm:pt modelId="{5311E519-D817-4A00-BB43-6EA714EEA2BD}" type="pres">
      <dgm:prSet presAssocID="{2D18D9D5-10BE-4D9D-8E8C-1546B2F60E97}" presName="img" presStyleLbl="fgImgPlace1" presStyleIdx="0" presStyleCnt="3"/>
      <dgm:spPr>
        <a:blipFill rotWithShape="0">
          <a:blip xmlns:r="http://schemas.openxmlformats.org/officeDocument/2006/relationships" r:embed="rId1"/>
          <a:stretch>
            <a:fillRect/>
          </a:stretch>
        </a:blipFill>
      </dgm:spPr>
    </dgm:pt>
    <dgm:pt modelId="{B613C1BC-2BBA-4333-9BAA-91BF1B25B672}" type="pres">
      <dgm:prSet presAssocID="{2D18D9D5-10BE-4D9D-8E8C-1546B2F60E97}" presName="text" presStyleLbl="node1" presStyleIdx="0" presStyleCnt="3">
        <dgm:presLayoutVars>
          <dgm:bulletEnabled val="1"/>
        </dgm:presLayoutVars>
      </dgm:prSet>
      <dgm:spPr/>
    </dgm:pt>
    <dgm:pt modelId="{DBFCE67C-2827-4E07-89A9-0ACC69BBDB2B}" type="pres">
      <dgm:prSet presAssocID="{8E621642-4D71-46D9-90AB-92B6A5AE26C8}" presName="spacer" presStyleCnt="0"/>
      <dgm:spPr/>
    </dgm:pt>
    <dgm:pt modelId="{272698C3-330B-4B13-AA23-4CEAFC4E6076}" type="pres">
      <dgm:prSet presAssocID="{C1B16428-037F-4C72-B627-6BAADC3FDC28}" presName="comp" presStyleCnt="0"/>
      <dgm:spPr/>
    </dgm:pt>
    <dgm:pt modelId="{7802F72C-555B-4639-A640-D342A03A2CCC}" type="pres">
      <dgm:prSet presAssocID="{C1B16428-037F-4C72-B627-6BAADC3FDC28}" presName="box" presStyleLbl="node1" presStyleIdx="1" presStyleCnt="3"/>
      <dgm:spPr/>
    </dgm:pt>
    <dgm:pt modelId="{7E5EC00F-86C9-49E9-9E65-387752708AB6}" type="pres">
      <dgm:prSet presAssocID="{C1B16428-037F-4C72-B627-6BAADC3FDC28}" presName="img" presStyleLbl="fgImgPlace1" presStyleIdx="1" presStyleCnt="3"/>
      <dgm:spPr>
        <a:blipFill rotWithShape="0">
          <a:blip xmlns:r="http://schemas.openxmlformats.org/officeDocument/2006/relationships" r:embed="rId2"/>
          <a:stretch>
            <a:fillRect/>
          </a:stretch>
        </a:blipFill>
      </dgm:spPr>
    </dgm:pt>
    <dgm:pt modelId="{DA00FDDE-F457-455D-BC98-BA1A01822A1D}" type="pres">
      <dgm:prSet presAssocID="{C1B16428-037F-4C72-B627-6BAADC3FDC28}" presName="text" presStyleLbl="node1" presStyleIdx="1" presStyleCnt="3">
        <dgm:presLayoutVars>
          <dgm:bulletEnabled val="1"/>
        </dgm:presLayoutVars>
      </dgm:prSet>
      <dgm:spPr/>
    </dgm:pt>
    <dgm:pt modelId="{1BAE7630-A33B-4C41-9026-CD8C2E81E99E}" type="pres">
      <dgm:prSet presAssocID="{269E0A4D-24DB-47BF-9C34-DEBFD81A0CE1}" presName="spacer" presStyleCnt="0"/>
      <dgm:spPr/>
    </dgm:pt>
    <dgm:pt modelId="{C8D5452E-4FCF-4B92-9C9D-08D93D21DE98}" type="pres">
      <dgm:prSet presAssocID="{EC1A0BFA-3B54-427B-95D3-C1D90FA52106}" presName="comp" presStyleCnt="0"/>
      <dgm:spPr/>
    </dgm:pt>
    <dgm:pt modelId="{075C0EEB-711E-48D6-8269-72A414F8B328}" type="pres">
      <dgm:prSet presAssocID="{EC1A0BFA-3B54-427B-95D3-C1D90FA52106}" presName="box" presStyleLbl="node1" presStyleIdx="2" presStyleCnt="3"/>
      <dgm:spPr/>
    </dgm:pt>
    <dgm:pt modelId="{613F4331-1241-4D15-B009-84EFD8DF7C35}" type="pres">
      <dgm:prSet presAssocID="{EC1A0BFA-3B54-427B-95D3-C1D90FA52106}" presName="img" presStyleLbl="fgImgPlace1" presStyleIdx="2" presStyleCnt="3"/>
      <dgm:spPr>
        <a:blipFill rotWithShape="0">
          <a:blip xmlns:r="http://schemas.openxmlformats.org/officeDocument/2006/relationships" r:embed="rId3"/>
          <a:stretch>
            <a:fillRect/>
          </a:stretch>
        </a:blipFill>
      </dgm:spPr>
    </dgm:pt>
    <dgm:pt modelId="{2E67FB0F-4694-466E-9B1E-0860544C527B}" type="pres">
      <dgm:prSet presAssocID="{EC1A0BFA-3B54-427B-95D3-C1D90FA52106}" presName="text" presStyleLbl="node1" presStyleIdx="2" presStyleCnt="3">
        <dgm:presLayoutVars>
          <dgm:bulletEnabled val="1"/>
        </dgm:presLayoutVars>
      </dgm:prSet>
      <dgm:spPr/>
    </dgm:pt>
  </dgm:ptLst>
  <dgm:cxnLst>
    <dgm:cxn modelId="{F28B3F01-85CA-4172-8F20-EDC2AD112332}" type="presOf" srcId="{C1B16428-037F-4C72-B627-6BAADC3FDC28}" destId="{DA00FDDE-F457-455D-BC98-BA1A01822A1D}" srcOrd="1" destOrd="0" presId="urn:microsoft.com/office/officeart/2005/8/layout/vList4#1"/>
    <dgm:cxn modelId="{21285614-4A46-490A-A21E-AF0D4E990AAF}" srcId="{EC1A0BFA-3B54-427B-95D3-C1D90FA52106}" destId="{28E37718-282B-47B6-9AD2-DF288CB06E4E}" srcOrd="1" destOrd="0" parTransId="{CF974E82-BA7F-461E-9134-DEB811D4A4B6}" sibTransId="{A59E97ED-819B-459F-9171-1A8EBC28DE7B}"/>
    <dgm:cxn modelId="{09B6F51C-F5FD-47D5-805C-F02393377786}" srcId="{3F68979A-62B7-4ADC-8B29-CEEB375D8E48}" destId="{2D18D9D5-10BE-4D9D-8E8C-1546B2F60E97}" srcOrd="0" destOrd="0" parTransId="{9F85E6CA-7DC6-4B4A-9007-255DE34BA3F0}" sibTransId="{8E621642-4D71-46D9-90AB-92B6A5AE26C8}"/>
    <dgm:cxn modelId="{19343F2F-51EC-47E9-BF36-EA80C9020099}" type="presOf" srcId="{A98CF887-1DEA-4F2F-A43A-BF79A1949607}" destId="{6E748290-6B64-4308-9606-5A1116FCB70F}" srcOrd="0" destOrd="1" presId="urn:microsoft.com/office/officeart/2005/8/layout/vList4#1"/>
    <dgm:cxn modelId="{58160E36-636A-4E35-B4BC-9686C06776E7}" srcId="{3F68979A-62B7-4ADC-8B29-CEEB375D8E48}" destId="{EC1A0BFA-3B54-427B-95D3-C1D90FA52106}" srcOrd="2" destOrd="0" parTransId="{23315614-CD04-49CC-9868-B8121773CC4C}" sibTransId="{D9D61C8E-FABC-4354-B7F0-2915279D1647}"/>
    <dgm:cxn modelId="{02301639-EC0E-4132-8A0A-C7672A1E9C16}" type="presOf" srcId="{BC505A55-B680-4CE0-908E-68745D2800AA}" destId="{075C0EEB-711E-48D6-8269-72A414F8B328}" srcOrd="0" destOrd="1" presId="urn:microsoft.com/office/officeart/2005/8/layout/vList4#1"/>
    <dgm:cxn modelId="{8435F73C-68E6-4C42-9B00-69C971EA5742}" type="presOf" srcId="{2D18D9D5-10BE-4D9D-8E8C-1546B2F60E97}" destId="{6E748290-6B64-4308-9606-5A1116FCB70F}" srcOrd="0" destOrd="0" presId="urn:microsoft.com/office/officeart/2005/8/layout/vList4#1"/>
    <dgm:cxn modelId="{6484685F-E64F-48DE-90B2-18F049B9AD4D}" type="presOf" srcId="{B8E86FC0-8EEB-4F8A-B040-218EE3567FCC}" destId="{7802F72C-555B-4639-A640-D342A03A2CCC}" srcOrd="0" destOrd="1" presId="urn:microsoft.com/office/officeart/2005/8/layout/vList4#1"/>
    <dgm:cxn modelId="{E335AD45-A545-4FC7-8D97-2DFF51C88808}" type="presOf" srcId="{EC1A0BFA-3B54-427B-95D3-C1D90FA52106}" destId="{2E67FB0F-4694-466E-9B1E-0860544C527B}" srcOrd="1" destOrd="0" presId="urn:microsoft.com/office/officeart/2005/8/layout/vList4#1"/>
    <dgm:cxn modelId="{5DCB8C4C-6CD3-4CEC-8861-8678D4FF266F}" type="presOf" srcId="{28E37718-282B-47B6-9AD2-DF288CB06E4E}" destId="{2E67FB0F-4694-466E-9B1E-0860544C527B}" srcOrd="1" destOrd="2" presId="urn:microsoft.com/office/officeart/2005/8/layout/vList4#1"/>
    <dgm:cxn modelId="{BF74D94D-3FC4-4D94-8BCC-C5A6AC6D0F4B}" type="presOf" srcId="{28E37718-282B-47B6-9AD2-DF288CB06E4E}" destId="{075C0EEB-711E-48D6-8269-72A414F8B328}" srcOrd="0" destOrd="2" presId="urn:microsoft.com/office/officeart/2005/8/layout/vList4#1"/>
    <dgm:cxn modelId="{CA150B74-568D-4E47-9614-C07A651FE924}" type="presOf" srcId="{BC505A55-B680-4CE0-908E-68745D2800AA}" destId="{2E67FB0F-4694-466E-9B1E-0860544C527B}" srcOrd="1" destOrd="1" presId="urn:microsoft.com/office/officeart/2005/8/layout/vList4#1"/>
    <dgm:cxn modelId="{538EB586-3E35-493D-BC83-15B4CA5B8120}" type="presOf" srcId="{B17B50D6-CC63-4F6A-B981-C5EB430BC61A}" destId="{7802F72C-555B-4639-A640-D342A03A2CCC}" srcOrd="0" destOrd="2" presId="urn:microsoft.com/office/officeart/2005/8/layout/vList4#1"/>
    <dgm:cxn modelId="{EA6D0792-F004-47C0-A5AA-2750233F78E0}" srcId="{EC1A0BFA-3B54-427B-95D3-C1D90FA52106}" destId="{BC505A55-B680-4CE0-908E-68745D2800AA}" srcOrd="0" destOrd="0" parTransId="{685AC115-FF87-454A-A30B-8CA0094DC162}" sibTransId="{9EB86D7F-E6D6-4F85-8744-7F7FFC702CBF}"/>
    <dgm:cxn modelId="{9DD3C996-93F8-4AA4-ADEC-6C7AECF32058}" type="presOf" srcId="{B17B50D6-CC63-4F6A-B981-C5EB430BC61A}" destId="{DA00FDDE-F457-455D-BC98-BA1A01822A1D}" srcOrd="1" destOrd="2" presId="urn:microsoft.com/office/officeart/2005/8/layout/vList4#1"/>
    <dgm:cxn modelId="{053A8299-B7F2-4349-96AF-9033951BD77F}" type="presOf" srcId="{B8E86FC0-8EEB-4F8A-B040-218EE3567FCC}" destId="{DA00FDDE-F457-455D-BC98-BA1A01822A1D}" srcOrd="1" destOrd="1" presId="urn:microsoft.com/office/officeart/2005/8/layout/vList4#1"/>
    <dgm:cxn modelId="{3103209B-AC33-47E3-821E-7E95B82389B1}" type="presOf" srcId="{A98CF887-1DEA-4F2F-A43A-BF79A1949607}" destId="{B613C1BC-2BBA-4333-9BAA-91BF1B25B672}" srcOrd="1" destOrd="1" presId="urn:microsoft.com/office/officeart/2005/8/layout/vList4#1"/>
    <dgm:cxn modelId="{8911C3B5-A384-4138-97EE-A6AB566565E4}" srcId="{2D18D9D5-10BE-4D9D-8E8C-1546B2F60E97}" destId="{A98CF887-1DEA-4F2F-A43A-BF79A1949607}" srcOrd="0" destOrd="0" parTransId="{1777368E-5EF3-468F-9F52-ED7ED5BF9795}" sibTransId="{66BB431F-998D-41C8-AEEB-A7AB8117C1B5}"/>
    <dgm:cxn modelId="{CDD304B7-A744-4E70-BAA5-6483F84E133F}" type="presOf" srcId="{44AE5B69-94D5-4C29-9648-C590E2EC28E1}" destId="{6E748290-6B64-4308-9606-5A1116FCB70F}" srcOrd="0" destOrd="2" presId="urn:microsoft.com/office/officeart/2005/8/layout/vList4#1"/>
    <dgm:cxn modelId="{D1941CC3-5802-48CD-A557-18017DBF25F3}" srcId="{2D18D9D5-10BE-4D9D-8E8C-1546B2F60E97}" destId="{44AE5B69-94D5-4C29-9648-C590E2EC28E1}" srcOrd="1" destOrd="0" parTransId="{4F3D23F0-AC11-4E6B-BF95-24AC6C380C4A}" sibTransId="{EE34B811-7F0B-4667-BCF6-E4F65D6781B2}"/>
    <dgm:cxn modelId="{DAA5FAD0-0DE0-4F7F-8D96-0B076FDFD70F}" type="presOf" srcId="{EC1A0BFA-3B54-427B-95D3-C1D90FA52106}" destId="{075C0EEB-711E-48D6-8269-72A414F8B328}" srcOrd="0" destOrd="0" presId="urn:microsoft.com/office/officeart/2005/8/layout/vList4#1"/>
    <dgm:cxn modelId="{F41748D1-63D1-4282-998A-EE5066402B9F}" srcId="{C1B16428-037F-4C72-B627-6BAADC3FDC28}" destId="{B8E86FC0-8EEB-4F8A-B040-218EE3567FCC}" srcOrd="0" destOrd="0" parTransId="{0E19AC6C-02D1-4157-B6D3-788D515BD690}" sibTransId="{35B1A23D-CDC9-4D70-8594-C2D50720A84B}"/>
    <dgm:cxn modelId="{362EFDD5-5CFD-4209-9A45-06C5A010D68E}" srcId="{C1B16428-037F-4C72-B627-6BAADC3FDC28}" destId="{B17B50D6-CC63-4F6A-B981-C5EB430BC61A}" srcOrd="1" destOrd="0" parTransId="{84609CEA-8B3D-48AC-A029-062EA52F9602}" sibTransId="{5545B19E-FF95-4687-A24C-921DF7FD14FF}"/>
    <dgm:cxn modelId="{CB1C31D9-B9F8-4DBC-A35B-F7EE13D79AE3}" type="presOf" srcId="{2D18D9D5-10BE-4D9D-8E8C-1546B2F60E97}" destId="{B613C1BC-2BBA-4333-9BAA-91BF1B25B672}" srcOrd="1" destOrd="0" presId="urn:microsoft.com/office/officeart/2005/8/layout/vList4#1"/>
    <dgm:cxn modelId="{CEBBACDB-19A1-4F8B-8952-D2CB34CB6D52}" type="presOf" srcId="{44AE5B69-94D5-4C29-9648-C590E2EC28E1}" destId="{B613C1BC-2BBA-4333-9BAA-91BF1B25B672}" srcOrd="1" destOrd="2" presId="urn:microsoft.com/office/officeart/2005/8/layout/vList4#1"/>
    <dgm:cxn modelId="{5BA180E0-786C-499E-8A6C-C61B6900F872}" srcId="{3F68979A-62B7-4ADC-8B29-CEEB375D8E48}" destId="{C1B16428-037F-4C72-B627-6BAADC3FDC28}" srcOrd="1" destOrd="0" parTransId="{24418D92-0354-4E03-9AF0-4646FA6B55B0}" sibTransId="{269E0A4D-24DB-47BF-9C34-DEBFD81A0CE1}"/>
    <dgm:cxn modelId="{6F11EAF2-00DD-4D1F-895C-D9839B78CB68}" type="presOf" srcId="{3F68979A-62B7-4ADC-8B29-CEEB375D8E48}" destId="{7E853A87-A586-4818-ADA7-524955B76577}" srcOrd="0" destOrd="0" presId="urn:microsoft.com/office/officeart/2005/8/layout/vList4#1"/>
    <dgm:cxn modelId="{4494FFFA-41EE-4C3B-BDE2-4D0E65B56D80}" type="presOf" srcId="{C1B16428-037F-4C72-B627-6BAADC3FDC28}" destId="{7802F72C-555B-4639-A640-D342A03A2CCC}" srcOrd="0" destOrd="0" presId="urn:microsoft.com/office/officeart/2005/8/layout/vList4#1"/>
    <dgm:cxn modelId="{A8CA7377-6B1B-437C-B0B7-F488A4B0BF8B}" type="presParOf" srcId="{7E853A87-A586-4818-ADA7-524955B76577}" destId="{16755CE5-874A-4AC5-8913-E27652B4B167}" srcOrd="0" destOrd="0" presId="urn:microsoft.com/office/officeart/2005/8/layout/vList4#1"/>
    <dgm:cxn modelId="{EAB84E1A-B591-46B3-AAB4-D078A193D97F}" type="presParOf" srcId="{16755CE5-874A-4AC5-8913-E27652B4B167}" destId="{6E748290-6B64-4308-9606-5A1116FCB70F}" srcOrd="0" destOrd="0" presId="urn:microsoft.com/office/officeart/2005/8/layout/vList4#1"/>
    <dgm:cxn modelId="{EA5C322A-CB68-4018-86A2-CFEEE0C231F4}" type="presParOf" srcId="{16755CE5-874A-4AC5-8913-E27652B4B167}" destId="{5311E519-D817-4A00-BB43-6EA714EEA2BD}" srcOrd="1" destOrd="0" presId="urn:microsoft.com/office/officeart/2005/8/layout/vList4#1"/>
    <dgm:cxn modelId="{349BB823-7B5C-4308-8075-3FCD9E4A89D8}" type="presParOf" srcId="{16755CE5-874A-4AC5-8913-E27652B4B167}" destId="{B613C1BC-2BBA-4333-9BAA-91BF1B25B672}" srcOrd="2" destOrd="0" presId="urn:microsoft.com/office/officeart/2005/8/layout/vList4#1"/>
    <dgm:cxn modelId="{971532EA-D079-4966-9751-5294FD2301E7}" type="presParOf" srcId="{7E853A87-A586-4818-ADA7-524955B76577}" destId="{DBFCE67C-2827-4E07-89A9-0ACC69BBDB2B}" srcOrd="1" destOrd="0" presId="urn:microsoft.com/office/officeart/2005/8/layout/vList4#1"/>
    <dgm:cxn modelId="{F2E20C30-9450-4DC4-BE6E-DBA332CF095C}" type="presParOf" srcId="{7E853A87-A586-4818-ADA7-524955B76577}" destId="{272698C3-330B-4B13-AA23-4CEAFC4E6076}" srcOrd="2" destOrd="0" presId="urn:microsoft.com/office/officeart/2005/8/layout/vList4#1"/>
    <dgm:cxn modelId="{2CA55073-6431-4B95-BA52-111D5B26D2ED}" type="presParOf" srcId="{272698C3-330B-4B13-AA23-4CEAFC4E6076}" destId="{7802F72C-555B-4639-A640-D342A03A2CCC}" srcOrd="0" destOrd="0" presId="urn:microsoft.com/office/officeart/2005/8/layout/vList4#1"/>
    <dgm:cxn modelId="{E3010F09-826D-4070-A800-EC367BD62288}" type="presParOf" srcId="{272698C3-330B-4B13-AA23-4CEAFC4E6076}" destId="{7E5EC00F-86C9-49E9-9E65-387752708AB6}" srcOrd="1" destOrd="0" presId="urn:microsoft.com/office/officeart/2005/8/layout/vList4#1"/>
    <dgm:cxn modelId="{299087BF-D311-45E3-A505-081314D7C1C3}" type="presParOf" srcId="{272698C3-330B-4B13-AA23-4CEAFC4E6076}" destId="{DA00FDDE-F457-455D-BC98-BA1A01822A1D}" srcOrd="2" destOrd="0" presId="urn:microsoft.com/office/officeart/2005/8/layout/vList4#1"/>
    <dgm:cxn modelId="{84BC3495-3E34-469D-909A-815780E2770E}" type="presParOf" srcId="{7E853A87-A586-4818-ADA7-524955B76577}" destId="{1BAE7630-A33B-4C41-9026-CD8C2E81E99E}" srcOrd="3" destOrd="0" presId="urn:microsoft.com/office/officeart/2005/8/layout/vList4#1"/>
    <dgm:cxn modelId="{5CF701A5-E003-4031-B971-5ABAB661B6C1}" type="presParOf" srcId="{7E853A87-A586-4818-ADA7-524955B76577}" destId="{C8D5452E-4FCF-4B92-9C9D-08D93D21DE98}" srcOrd="4" destOrd="0" presId="urn:microsoft.com/office/officeart/2005/8/layout/vList4#1"/>
    <dgm:cxn modelId="{750EB5F2-5D0F-49DE-BD6F-AD8FAB039976}" type="presParOf" srcId="{C8D5452E-4FCF-4B92-9C9D-08D93D21DE98}" destId="{075C0EEB-711E-48D6-8269-72A414F8B328}" srcOrd="0" destOrd="0" presId="urn:microsoft.com/office/officeart/2005/8/layout/vList4#1"/>
    <dgm:cxn modelId="{E0939F33-A72F-4210-8EE1-05BB4F78F064}" type="presParOf" srcId="{C8D5452E-4FCF-4B92-9C9D-08D93D21DE98}" destId="{613F4331-1241-4D15-B009-84EFD8DF7C35}" srcOrd="1" destOrd="0" presId="urn:microsoft.com/office/officeart/2005/8/layout/vList4#1"/>
    <dgm:cxn modelId="{C2C8A24D-DA6C-4C8C-9A5C-E4ED181D6EA0}" type="presParOf" srcId="{C8D5452E-4FCF-4B92-9C9D-08D93D21DE98}" destId="{2E67FB0F-4694-466E-9B1E-0860544C527B}"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DB6E8D-8F5A-4AAC-BAFD-45233CF05B8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58C321A-DD3F-4B97-BCE6-67D06746DD68}">
      <dgm:prSet/>
      <dgm:spPr/>
      <dgm:t>
        <a:bodyPr/>
        <a:lstStyle/>
        <a:p>
          <a:r>
            <a:rPr lang="en-GB"/>
            <a:t>From the strategic we need a focus on the structure which will convey the corporate message</a:t>
          </a:r>
          <a:endParaRPr lang="en-US"/>
        </a:p>
      </dgm:t>
    </dgm:pt>
    <dgm:pt modelId="{0000775E-7FD0-4E59-A5AF-B015E8081090}" type="parTrans" cxnId="{BF34CF32-DA24-4631-B088-71D1D1E0C87D}">
      <dgm:prSet/>
      <dgm:spPr/>
      <dgm:t>
        <a:bodyPr/>
        <a:lstStyle/>
        <a:p>
          <a:endParaRPr lang="en-US"/>
        </a:p>
      </dgm:t>
    </dgm:pt>
    <dgm:pt modelId="{51918FE8-3700-47DD-8FB9-B383A8523FF9}" type="sibTrans" cxnId="{BF34CF32-DA24-4631-B088-71D1D1E0C87D}">
      <dgm:prSet/>
      <dgm:spPr/>
      <dgm:t>
        <a:bodyPr/>
        <a:lstStyle/>
        <a:p>
          <a:endParaRPr lang="en-US"/>
        </a:p>
      </dgm:t>
    </dgm:pt>
    <dgm:pt modelId="{29361B8A-8EDC-4FAF-9845-0F8EEF6B3F0E}">
      <dgm:prSet/>
      <dgm:spPr/>
      <dgm:t>
        <a:bodyPr/>
        <a:lstStyle/>
        <a:p>
          <a:r>
            <a:rPr lang="en-GB" dirty="0"/>
            <a:t>Alfred Chandler pointed out that structure follows strategy</a:t>
          </a:r>
          <a:endParaRPr lang="en-US" dirty="0"/>
        </a:p>
      </dgm:t>
    </dgm:pt>
    <dgm:pt modelId="{F77EC580-EAB4-4A2B-B076-724695F4359A}" type="parTrans" cxnId="{7C6FDA75-47FA-4660-86A2-4FD2B7815620}">
      <dgm:prSet/>
      <dgm:spPr/>
      <dgm:t>
        <a:bodyPr/>
        <a:lstStyle/>
        <a:p>
          <a:endParaRPr lang="en-US"/>
        </a:p>
      </dgm:t>
    </dgm:pt>
    <dgm:pt modelId="{5EE406A3-2709-4E07-9CA6-E00F398CBBB3}" type="sibTrans" cxnId="{7C6FDA75-47FA-4660-86A2-4FD2B7815620}">
      <dgm:prSet/>
      <dgm:spPr/>
      <dgm:t>
        <a:bodyPr/>
        <a:lstStyle/>
        <a:p>
          <a:endParaRPr lang="en-US"/>
        </a:p>
      </dgm:t>
    </dgm:pt>
    <dgm:pt modelId="{C6E1647A-395E-41BE-963E-ACBE4C939424}" type="pres">
      <dgm:prSet presAssocID="{42DB6E8D-8F5A-4AAC-BAFD-45233CF05B80}" presName="linear" presStyleCnt="0">
        <dgm:presLayoutVars>
          <dgm:animLvl val="lvl"/>
          <dgm:resizeHandles val="exact"/>
        </dgm:presLayoutVars>
      </dgm:prSet>
      <dgm:spPr/>
    </dgm:pt>
    <dgm:pt modelId="{BAD5A95E-A293-4BBA-A3DC-34B1693D0552}" type="pres">
      <dgm:prSet presAssocID="{458C321A-DD3F-4B97-BCE6-67D06746DD68}" presName="parentText" presStyleLbl="node1" presStyleIdx="0" presStyleCnt="2">
        <dgm:presLayoutVars>
          <dgm:chMax val="0"/>
          <dgm:bulletEnabled val="1"/>
        </dgm:presLayoutVars>
      </dgm:prSet>
      <dgm:spPr/>
    </dgm:pt>
    <dgm:pt modelId="{1EBB5A59-4D0C-455D-AA56-6A9332E4B197}" type="pres">
      <dgm:prSet presAssocID="{51918FE8-3700-47DD-8FB9-B383A8523FF9}" presName="spacer" presStyleCnt="0"/>
      <dgm:spPr/>
    </dgm:pt>
    <dgm:pt modelId="{1ED1A8FF-E306-46AF-B0E2-C53924228FCB}" type="pres">
      <dgm:prSet presAssocID="{29361B8A-8EDC-4FAF-9845-0F8EEF6B3F0E}" presName="parentText" presStyleLbl="node1" presStyleIdx="1" presStyleCnt="2">
        <dgm:presLayoutVars>
          <dgm:chMax val="0"/>
          <dgm:bulletEnabled val="1"/>
        </dgm:presLayoutVars>
      </dgm:prSet>
      <dgm:spPr/>
    </dgm:pt>
  </dgm:ptLst>
  <dgm:cxnLst>
    <dgm:cxn modelId="{1893E00C-74A3-4759-828C-3816518E0E47}" type="presOf" srcId="{42DB6E8D-8F5A-4AAC-BAFD-45233CF05B80}" destId="{C6E1647A-395E-41BE-963E-ACBE4C939424}" srcOrd="0" destOrd="0" presId="urn:microsoft.com/office/officeart/2005/8/layout/vList2"/>
    <dgm:cxn modelId="{BF34CF32-DA24-4631-B088-71D1D1E0C87D}" srcId="{42DB6E8D-8F5A-4AAC-BAFD-45233CF05B80}" destId="{458C321A-DD3F-4B97-BCE6-67D06746DD68}" srcOrd="0" destOrd="0" parTransId="{0000775E-7FD0-4E59-A5AF-B015E8081090}" sibTransId="{51918FE8-3700-47DD-8FB9-B383A8523FF9}"/>
    <dgm:cxn modelId="{2ECD6154-36CA-41DF-A222-60A8E0D24002}" type="presOf" srcId="{29361B8A-8EDC-4FAF-9845-0F8EEF6B3F0E}" destId="{1ED1A8FF-E306-46AF-B0E2-C53924228FCB}" srcOrd="0" destOrd="0" presId="urn:microsoft.com/office/officeart/2005/8/layout/vList2"/>
    <dgm:cxn modelId="{7C6FDA75-47FA-4660-86A2-4FD2B7815620}" srcId="{42DB6E8D-8F5A-4AAC-BAFD-45233CF05B80}" destId="{29361B8A-8EDC-4FAF-9845-0F8EEF6B3F0E}" srcOrd="1" destOrd="0" parTransId="{F77EC580-EAB4-4A2B-B076-724695F4359A}" sibTransId="{5EE406A3-2709-4E07-9CA6-E00F398CBBB3}"/>
    <dgm:cxn modelId="{368DF6B4-869B-4C79-8A6D-E843F5A812CA}" type="presOf" srcId="{458C321A-DD3F-4B97-BCE6-67D06746DD68}" destId="{BAD5A95E-A293-4BBA-A3DC-34B1693D0552}" srcOrd="0" destOrd="0" presId="urn:microsoft.com/office/officeart/2005/8/layout/vList2"/>
    <dgm:cxn modelId="{A38BF5B4-7D45-4602-8F1E-4CB03B961DB0}" type="presParOf" srcId="{C6E1647A-395E-41BE-963E-ACBE4C939424}" destId="{BAD5A95E-A293-4BBA-A3DC-34B1693D0552}" srcOrd="0" destOrd="0" presId="urn:microsoft.com/office/officeart/2005/8/layout/vList2"/>
    <dgm:cxn modelId="{C087A9A7-5CFF-40B1-9255-AC42F53E439B}" type="presParOf" srcId="{C6E1647A-395E-41BE-963E-ACBE4C939424}" destId="{1EBB5A59-4D0C-455D-AA56-6A9332E4B197}" srcOrd="1" destOrd="0" presId="urn:microsoft.com/office/officeart/2005/8/layout/vList2"/>
    <dgm:cxn modelId="{BEC5CF12-9857-4B82-A93E-5EF238FE1887}" type="presParOf" srcId="{C6E1647A-395E-41BE-963E-ACBE4C939424}" destId="{1ED1A8FF-E306-46AF-B0E2-C53924228FC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C56146-47AF-4327-92E8-DCEA838A80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08D257-1BB0-443C-8F25-77614ECFB4D4}">
      <dgm:prSet/>
      <dgm:spPr/>
      <dgm:t>
        <a:bodyPr/>
        <a:lstStyle/>
        <a:p>
          <a:r>
            <a:rPr lang="en-GB"/>
            <a:t>People are important</a:t>
          </a:r>
          <a:endParaRPr lang="en-US"/>
        </a:p>
      </dgm:t>
    </dgm:pt>
    <dgm:pt modelId="{F75B00FD-8E36-4D5D-94FB-A8B6EF2ED9A1}" type="parTrans" cxnId="{C96C6860-1463-4FDA-895C-C387D401728B}">
      <dgm:prSet/>
      <dgm:spPr/>
      <dgm:t>
        <a:bodyPr/>
        <a:lstStyle/>
        <a:p>
          <a:endParaRPr lang="en-US"/>
        </a:p>
      </dgm:t>
    </dgm:pt>
    <dgm:pt modelId="{28544D88-0066-44FC-875A-E65D1C87C881}" type="sibTrans" cxnId="{C96C6860-1463-4FDA-895C-C387D401728B}">
      <dgm:prSet/>
      <dgm:spPr/>
      <dgm:t>
        <a:bodyPr/>
        <a:lstStyle/>
        <a:p>
          <a:endParaRPr lang="en-US"/>
        </a:p>
      </dgm:t>
    </dgm:pt>
    <dgm:pt modelId="{45120CB6-94F3-47CC-8828-BD16916EADCE}">
      <dgm:prSet/>
      <dgm:spPr/>
      <dgm:t>
        <a:bodyPr/>
        <a:lstStyle/>
        <a:p>
          <a:r>
            <a:rPr lang="en-GB"/>
            <a:t>It’s all about the face-work</a:t>
          </a:r>
          <a:endParaRPr lang="en-US"/>
        </a:p>
      </dgm:t>
    </dgm:pt>
    <dgm:pt modelId="{353E35B4-0963-43BB-B2A5-673D8B0C1816}" type="parTrans" cxnId="{C6564075-8ABE-474F-B33A-77CCED57D876}">
      <dgm:prSet/>
      <dgm:spPr/>
      <dgm:t>
        <a:bodyPr/>
        <a:lstStyle/>
        <a:p>
          <a:endParaRPr lang="en-US"/>
        </a:p>
      </dgm:t>
    </dgm:pt>
    <dgm:pt modelId="{E55BAF0B-FE98-4688-BD89-9508B61B5915}" type="sibTrans" cxnId="{C6564075-8ABE-474F-B33A-77CCED57D876}">
      <dgm:prSet/>
      <dgm:spPr/>
      <dgm:t>
        <a:bodyPr/>
        <a:lstStyle/>
        <a:p>
          <a:endParaRPr lang="en-US"/>
        </a:p>
      </dgm:t>
    </dgm:pt>
    <dgm:pt modelId="{5071D952-1165-463F-80C8-B79C189356FE}">
      <dgm:prSet/>
      <dgm:spPr/>
      <dgm:t>
        <a:bodyPr/>
        <a:lstStyle/>
        <a:p>
          <a:r>
            <a:rPr lang="en-GB"/>
            <a:t>Communication is critical!!</a:t>
          </a:r>
          <a:endParaRPr lang="en-US"/>
        </a:p>
      </dgm:t>
    </dgm:pt>
    <dgm:pt modelId="{561F3F33-7C90-4B53-A143-3600CBEE2668}" type="parTrans" cxnId="{BB6CEC67-CCC0-4C99-98EA-2C428F5B78CD}">
      <dgm:prSet/>
      <dgm:spPr/>
      <dgm:t>
        <a:bodyPr/>
        <a:lstStyle/>
        <a:p>
          <a:endParaRPr lang="en-US"/>
        </a:p>
      </dgm:t>
    </dgm:pt>
    <dgm:pt modelId="{788B643F-215E-4D84-8E1D-31E402D2AC85}" type="sibTrans" cxnId="{BB6CEC67-CCC0-4C99-98EA-2C428F5B78CD}">
      <dgm:prSet/>
      <dgm:spPr/>
      <dgm:t>
        <a:bodyPr/>
        <a:lstStyle/>
        <a:p>
          <a:endParaRPr lang="en-US"/>
        </a:p>
      </dgm:t>
    </dgm:pt>
    <dgm:pt modelId="{572F88B9-9131-49F6-B67F-5A9AFE16EEF0}">
      <dgm:prSet/>
      <dgm:spPr/>
      <dgm:t>
        <a:bodyPr/>
        <a:lstStyle/>
        <a:p>
          <a:r>
            <a:rPr lang="en-GB" dirty="0"/>
            <a:t>Strategies without practical actions are worthless</a:t>
          </a:r>
          <a:endParaRPr lang="en-US" dirty="0"/>
        </a:p>
      </dgm:t>
    </dgm:pt>
    <dgm:pt modelId="{09DD1BA2-936A-4225-84D2-CE6B78B8D966}" type="parTrans" cxnId="{1394F6AD-9629-45E0-8691-201CF2CADFBC}">
      <dgm:prSet/>
      <dgm:spPr/>
      <dgm:t>
        <a:bodyPr/>
        <a:lstStyle/>
        <a:p>
          <a:endParaRPr lang="en-US"/>
        </a:p>
      </dgm:t>
    </dgm:pt>
    <dgm:pt modelId="{6C144072-2241-41EE-BE1F-4BE0D6B0B137}" type="sibTrans" cxnId="{1394F6AD-9629-45E0-8691-201CF2CADFBC}">
      <dgm:prSet/>
      <dgm:spPr/>
      <dgm:t>
        <a:bodyPr/>
        <a:lstStyle/>
        <a:p>
          <a:endParaRPr lang="en-US"/>
        </a:p>
      </dgm:t>
    </dgm:pt>
    <dgm:pt modelId="{E38485A2-236B-453C-8972-6D5A775E6913}" type="pres">
      <dgm:prSet presAssocID="{FAC56146-47AF-4327-92E8-DCEA838A8007}" presName="linear" presStyleCnt="0">
        <dgm:presLayoutVars>
          <dgm:animLvl val="lvl"/>
          <dgm:resizeHandles val="exact"/>
        </dgm:presLayoutVars>
      </dgm:prSet>
      <dgm:spPr/>
    </dgm:pt>
    <dgm:pt modelId="{D7A73342-DEBF-4B6E-BB18-B0F15FC66581}" type="pres">
      <dgm:prSet presAssocID="{2608D257-1BB0-443C-8F25-77614ECFB4D4}" presName="parentText" presStyleLbl="node1" presStyleIdx="0" presStyleCnt="4">
        <dgm:presLayoutVars>
          <dgm:chMax val="0"/>
          <dgm:bulletEnabled val="1"/>
        </dgm:presLayoutVars>
      </dgm:prSet>
      <dgm:spPr/>
    </dgm:pt>
    <dgm:pt modelId="{42CE9F73-9BD7-4CAB-999F-0BEC2E6F10F9}" type="pres">
      <dgm:prSet presAssocID="{28544D88-0066-44FC-875A-E65D1C87C881}" presName="spacer" presStyleCnt="0"/>
      <dgm:spPr/>
    </dgm:pt>
    <dgm:pt modelId="{E0C97DF5-BFD5-413C-9ED7-D1FA0A61DEEC}" type="pres">
      <dgm:prSet presAssocID="{45120CB6-94F3-47CC-8828-BD16916EADCE}" presName="parentText" presStyleLbl="node1" presStyleIdx="1" presStyleCnt="4">
        <dgm:presLayoutVars>
          <dgm:chMax val="0"/>
          <dgm:bulletEnabled val="1"/>
        </dgm:presLayoutVars>
      </dgm:prSet>
      <dgm:spPr/>
    </dgm:pt>
    <dgm:pt modelId="{2DD660D2-82E9-46FA-9A37-45800AD4EFF8}" type="pres">
      <dgm:prSet presAssocID="{E55BAF0B-FE98-4688-BD89-9508B61B5915}" presName="spacer" presStyleCnt="0"/>
      <dgm:spPr/>
    </dgm:pt>
    <dgm:pt modelId="{E3BB67A7-0F5B-48CB-BADA-255FCC632D1D}" type="pres">
      <dgm:prSet presAssocID="{5071D952-1165-463F-80C8-B79C189356FE}" presName="parentText" presStyleLbl="node1" presStyleIdx="2" presStyleCnt="4">
        <dgm:presLayoutVars>
          <dgm:chMax val="0"/>
          <dgm:bulletEnabled val="1"/>
        </dgm:presLayoutVars>
      </dgm:prSet>
      <dgm:spPr/>
    </dgm:pt>
    <dgm:pt modelId="{2C7704D6-DDED-4281-A778-5A54FB2FDC2B}" type="pres">
      <dgm:prSet presAssocID="{788B643F-215E-4D84-8E1D-31E402D2AC85}" presName="spacer" presStyleCnt="0"/>
      <dgm:spPr/>
    </dgm:pt>
    <dgm:pt modelId="{C9735FE4-F3F9-461D-9C54-290921D12761}" type="pres">
      <dgm:prSet presAssocID="{572F88B9-9131-49F6-B67F-5A9AFE16EEF0}" presName="parentText" presStyleLbl="node1" presStyleIdx="3" presStyleCnt="4">
        <dgm:presLayoutVars>
          <dgm:chMax val="0"/>
          <dgm:bulletEnabled val="1"/>
        </dgm:presLayoutVars>
      </dgm:prSet>
      <dgm:spPr/>
    </dgm:pt>
  </dgm:ptLst>
  <dgm:cxnLst>
    <dgm:cxn modelId="{A219DE08-FDDC-4C66-96B0-B4F5A6E6030A}" type="presOf" srcId="{5071D952-1165-463F-80C8-B79C189356FE}" destId="{E3BB67A7-0F5B-48CB-BADA-255FCC632D1D}" srcOrd="0" destOrd="0" presId="urn:microsoft.com/office/officeart/2005/8/layout/vList2"/>
    <dgm:cxn modelId="{C96C6860-1463-4FDA-895C-C387D401728B}" srcId="{FAC56146-47AF-4327-92E8-DCEA838A8007}" destId="{2608D257-1BB0-443C-8F25-77614ECFB4D4}" srcOrd="0" destOrd="0" parTransId="{F75B00FD-8E36-4D5D-94FB-A8B6EF2ED9A1}" sibTransId="{28544D88-0066-44FC-875A-E65D1C87C881}"/>
    <dgm:cxn modelId="{BB6CEC67-CCC0-4C99-98EA-2C428F5B78CD}" srcId="{FAC56146-47AF-4327-92E8-DCEA838A8007}" destId="{5071D952-1165-463F-80C8-B79C189356FE}" srcOrd="2" destOrd="0" parTransId="{561F3F33-7C90-4B53-A143-3600CBEE2668}" sibTransId="{788B643F-215E-4D84-8E1D-31E402D2AC85}"/>
    <dgm:cxn modelId="{2D313272-B099-4CD4-8BF2-78368AD57CB6}" type="presOf" srcId="{2608D257-1BB0-443C-8F25-77614ECFB4D4}" destId="{D7A73342-DEBF-4B6E-BB18-B0F15FC66581}" srcOrd="0" destOrd="0" presId="urn:microsoft.com/office/officeart/2005/8/layout/vList2"/>
    <dgm:cxn modelId="{C6564075-8ABE-474F-B33A-77CCED57D876}" srcId="{FAC56146-47AF-4327-92E8-DCEA838A8007}" destId="{45120CB6-94F3-47CC-8828-BD16916EADCE}" srcOrd="1" destOrd="0" parTransId="{353E35B4-0963-43BB-B2A5-673D8B0C1816}" sibTransId="{E55BAF0B-FE98-4688-BD89-9508B61B5915}"/>
    <dgm:cxn modelId="{1394F6AD-9629-45E0-8691-201CF2CADFBC}" srcId="{FAC56146-47AF-4327-92E8-DCEA838A8007}" destId="{572F88B9-9131-49F6-B67F-5A9AFE16EEF0}" srcOrd="3" destOrd="0" parTransId="{09DD1BA2-936A-4225-84D2-CE6B78B8D966}" sibTransId="{6C144072-2241-41EE-BE1F-4BE0D6B0B137}"/>
    <dgm:cxn modelId="{094FF8CB-5D6B-4C55-9E97-6EAD8A0658E3}" type="presOf" srcId="{45120CB6-94F3-47CC-8828-BD16916EADCE}" destId="{E0C97DF5-BFD5-413C-9ED7-D1FA0A61DEEC}" srcOrd="0" destOrd="0" presId="urn:microsoft.com/office/officeart/2005/8/layout/vList2"/>
    <dgm:cxn modelId="{93E0D8EB-34AB-46E3-A4D0-0DEE978627EE}" type="presOf" srcId="{FAC56146-47AF-4327-92E8-DCEA838A8007}" destId="{E38485A2-236B-453C-8972-6D5A775E6913}" srcOrd="0" destOrd="0" presId="urn:microsoft.com/office/officeart/2005/8/layout/vList2"/>
    <dgm:cxn modelId="{753ADCFA-4F23-458C-BBAE-3FA21AB82B89}" type="presOf" srcId="{572F88B9-9131-49F6-B67F-5A9AFE16EEF0}" destId="{C9735FE4-F3F9-461D-9C54-290921D12761}" srcOrd="0" destOrd="0" presId="urn:microsoft.com/office/officeart/2005/8/layout/vList2"/>
    <dgm:cxn modelId="{750B1C3C-6176-4663-ABFF-24C530198A11}" type="presParOf" srcId="{E38485A2-236B-453C-8972-6D5A775E6913}" destId="{D7A73342-DEBF-4B6E-BB18-B0F15FC66581}" srcOrd="0" destOrd="0" presId="urn:microsoft.com/office/officeart/2005/8/layout/vList2"/>
    <dgm:cxn modelId="{FC03A067-5159-4D59-B7C6-EA284269FDE8}" type="presParOf" srcId="{E38485A2-236B-453C-8972-6D5A775E6913}" destId="{42CE9F73-9BD7-4CAB-999F-0BEC2E6F10F9}" srcOrd="1" destOrd="0" presId="urn:microsoft.com/office/officeart/2005/8/layout/vList2"/>
    <dgm:cxn modelId="{534A0418-046E-411F-A409-225EA7582829}" type="presParOf" srcId="{E38485A2-236B-453C-8972-6D5A775E6913}" destId="{E0C97DF5-BFD5-413C-9ED7-D1FA0A61DEEC}" srcOrd="2" destOrd="0" presId="urn:microsoft.com/office/officeart/2005/8/layout/vList2"/>
    <dgm:cxn modelId="{F3351195-F955-48A3-8E9C-85424F30F762}" type="presParOf" srcId="{E38485A2-236B-453C-8972-6D5A775E6913}" destId="{2DD660D2-82E9-46FA-9A37-45800AD4EFF8}" srcOrd="3" destOrd="0" presId="urn:microsoft.com/office/officeart/2005/8/layout/vList2"/>
    <dgm:cxn modelId="{7B51FF94-2889-4FD5-8D32-0E0BDF319AB1}" type="presParOf" srcId="{E38485A2-236B-453C-8972-6D5A775E6913}" destId="{E3BB67A7-0F5B-48CB-BADA-255FCC632D1D}" srcOrd="4" destOrd="0" presId="urn:microsoft.com/office/officeart/2005/8/layout/vList2"/>
    <dgm:cxn modelId="{8B571BC5-0263-4065-93D2-6B535ACF36FD}" type="presParOf" srcId="{E38485A2-236B-453C-8972-6D5A775E6913}" destId="{2C7704D6-DDED-4281-A778-5A54FB2FDC2B}" srcOrd="5" destOrd="0" presId="urn:microsoft.com/office/officeart/2005/8/layout/vList2"/>
    <dgm:cxn modelId="{1ECB1069-4565-4ED7-BC27-9AE2BD63699C}" type="presParOf" srcId="{E38485A2-236B-453C-8972-6D5A775E6913}" destId="{C9735FE4-F3F9-461D-9C54-290921D1276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099F18-9344-4997-8C56-A037CF9916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92665F-C3FD-4BFC-A61C-4F6CD5AE5582}">
      <dgm:prSet/>
      <dgm:spPr/>
      <dgm:t>
        <a:bodyPr/>
        <a:lstStyle/>
        <a:p>
          <a:r>
            <a:rPr lang="en-US"/>
            <a:t>Grant RM (2003) </a:t>
          </a:r>
          <a:r>
            <a:rPr lang="en-US" i="1"/>
            <a:t>Contemporary Strategy Analysis</a:t>
          </a:r>
          <a:r>
            <a:rPr lang="en-US"/>
            <a:t>. Oxford: Blackwell</a:t>
          </a:r>
        </a:p>
      </dgm:t>
    </dgm:pt>
    <dgm:pt modelId="{EF89E84A-7A15-49B5-ACE5-19D9FD7976E4}" type="parTrans" cxnId="{4DB9E04E-612E-45DD-A5B9-39DA0E7C1FC4}">
      <dgm:prSet/>
      <dgm:spPr/>
      <dgm:t>
        <a:bodyPr/>
        <a:lstStyle/>
        <a:p>
          <a:endParaRPr lang="en-US"/>
        </a:p>
      </dgm:t>
    </dgm:pt>
    <dgm:pt modelId="{5A3B9ED7-B42F-47DC-96E4-B32057FE0FC5}" type="sibTrans" cxnId="{4DB9E04E-612E-45DD-A5B9-39DA0E7C1FC4}">
      <dgm:prSet/>
      <dgm:spPr/>
      <dgm:t>
        <a:bodyPr/>
        <a:lstStyle/>
        <a:p>
          <a:endParaRPr lang="en-US"/>
        </a:p>
      </dgm:t>
    </dgm:pt>
    <dgm:pt modelId="{D8A6087C-35AB-4412-AFA6-9068910F844F}">
      <dgm:prSet/>
      <dgm:spPr/>
      <dgm:t>
        <a:bodyPr/>
        <a:lstStyle/>
        <a:p>
          <a:r>
            <a:rPr lang="en-US"/>
            <a:t>Johnson, Scholes and Whittington (2005) </a:t>
          </a:r>
          <a:r>
            <a:rPr lang="en-US" i="1"/>
            <a:t>Exploring Corporate Strategy</a:t>
          </a:r>
          <a:r>
            <a:rPr lang="en-US"/>
            <a:t>.  Harlow: Prentice Hall.</a:t>
          </a:r>
        </a:p>
      </dgm:t>
    </dgm:pt>
    <dgm:pt modelId="{F9A7FC90-07B6-4294-A2DA-AC394AC7B2FF}" type="parTrans" cxnId="{17EEED06-43C4-4168-9C79-3899FE683C59}">
      <dgm:prSet/>
      <dgm:spPr/>
      <dgm:t>
        <a:bodyPr/>
        <a:lstStyle/>
        <a:p>
          <a:endParaRPr lang="en-US"/>
        </a:p>
      </dgm:t>
    </dgm:pt>
    <dgm:pt modelId="{16D14093-9E5C-4268-B442-40864284E98E}" type="sibTrans" cxnId="{17EEED06-43C4-4168-9C79-3899FE683C59}">
      <dgm:prSet/>
      <dgm:spPr/>
      <dgm:t>
        <a:bodyPr/>
        <a:lstStyle/>
        <a:p>
          <a:endParaRPr lang="en-US"/>
        </a:p>
      </dgm:t>
    </dgm:pt>
    <dgm:pt modelId="{117489BF-A662-4E2C-8074-53852234716D}">
      <dgm:prSet/>
      <dgm:spPr/>
      <dgm:t>
        <a:bodyPr/>
        <a:lstStyle/>
        <a:p>
          <a:r>
            <a:rPr lang="en-US"/>
            <a:t>Waterman, Peters and Phillips (1980) ‘Structure is not organisation’ in Business Horizons. The foundation for the School of Business Indiana University</a:t>
          </a:r>
        </a:p>
      </dgm:t>
    </dgm:pt>
    <dgm:pt modelId="{63CF9F3F-BECE-4EC2-943A-8015032055E5}" type="parTrans" cxnId="{2A591A2D-48AE-472A-A1FE-4112ACD837CB}">
      <dgm:prSet/>
      <dgm:spPr/>
      <dgm:t>
        <a:bodyPr/>
        <a:lstStyle/>
        <a:p>
          <a:endParaRPr lang="en-US"/>
        </a:p>
      </dgm:t>
    </dgm:pt>
    <dgm:pt modelId="{06904DE5-5507-4FEA-8F1F-B3BF7A4CE184}" type="sibTrans" cxnId="{2A591A2D-48AE-472A-A1FE-4112ACD837CB}">
      <dgm:prSet/>
      <dgm:spPr/>
      <dgm:t>
        <a:bodyPr/>
        <a:lstStyle/>
        <a:p>
          <a:endParaRPr lang="en-US"/>
        </a:p>
      </dgm:t>
    </dgm:pt>
    <dgm:pt modelId="{1EB7469B-8044-4955-930C-F633F900F45B}" type="pres">
      <dgm:prSet presAssocID="{EA099F18-9344-4997-8C56-A037CF99168D}" presName="linear" presStyleCnt="0">
        <dgm:presLayoutVars>
          <dgm:animLvl val="lvl"/>
          <dgm:resizeHandles val="exact"/>
        </dgm:presLayoutVars>
      </dgm:prSet>
      <dgm:spPr/>
    </dgm:pt>
    <dgm:pt modelId="{FAF62395-D5EF-4B5F-ACD2-EBF35C3C2675}" type="pres">
      <dgm:prSet presAssocID="{D492665F-C3FD-4BFC-A61C-4F6CD5AE5582}" presName="parentText" presStyleLbl="node1" presStyleIdx="0" presStyleCnt="3">
        <dgm:presLayoutVars>
          <dgm:chMax val="0"/>
          <dgm:bulletEnabled val="1"/>
        </dgm:presLayoutVars>
      </dgm:prSet>
      <dgm:spPr/>
    </dgm:pt>
    <dgm:pt modelId="{91C1FDB5-00E6-4D9C-ACBF-521EA66729E4}" type="pres">
      <dgm:prSet presAssocID="{5A3B9ED7-B42F-47DC-96E4-B32057FE0FC5}" presName="spacer" presStyleCnt="0"/>
      <dgm:spPr/>
    </dgm:pt>
    <dgm:pt modelId="{A2576093-104E-4DAA-BF0D-122F7190779A}" type="pres">
      <dgm:prSet presAssocID="{D8A6087C-35AB-4412-AFA6-9068910F844F}" presName="parentText" presStyleLbl="node1" presStyleIdx="1" presStyleCnt="3">
        <dgm:presLayoutVars>
          <dgm:chMax val="0"/>
          <dgm:bulletEnabled val="1"/>
        </dgm:presLayoutVars>
      </dgm:prSet>
      <dgm:spPr/>
    </dgm:pt>
    <dgm:pt modelId="{923A33CB-266B-4D1F-83B8-5E27CAA93B4B}" type="pres">
      <dgm:prSet presAssocID="{16D14093-9E5C-4268-B442-40864284E98E}" presName="spacer" presStyleCnt="0"/>
      <dgm:spPr/>
    </dgm:pt>
    <dgm:pt modelId="{B44E38B2-2505-4771-9E0C-D5A846FF3EEF}" type="pres">
      <dgm:prSet presAssocID="{117489BF-A662-4E2C-8074-53852234716D}" presName="parentText" presStyleLbl="node1" presStyleIdx="2" presStyleCnt="3">
        <dgm:presLayoutVars>
          <dgm:chMax val="0"/>
          <dgm:bulletEnabled val="1"/>
        </dgm:presLayoutVars>
      </dgm:prSet>
      <dgm:spPr/>
    </dgm:pt>
  </dgm:ptLst>
  <dgm:cxnLst>
    <dgm:cxn modelId="{17EEED06-43C4-4168-9C79-3899FE683C59}" srcId="{EA099F18-9344-4997-8C56-A037CF99168D}" destId="{D8A6087C-35AB-4412-AFA6-9068910F844F}" srcOrd="1" destOrd="0" parTransId="{F9A7FC90-07B6-4294-A2DA-AC394AC7B2FF}" sibTransId="{16D14093-9E5C-4268-B442-40864284E98E}"/>
    <dgm:cxn modelId="{2A591A2D-48AE-472A-A1FE-4112ACD837CB}" srcId="{EA099F18-9344-4997-8C56-A037CF99168D}" destId="{117489BF-A662-4E2C-8074-53852234716D}" srcOrd="2" destOrd="0" parTransId="{63CF9F3F-BECE-4EC2-943A-8015032055E5}" sibTransId="{06904DE5-5507-4FEA-8F1F-B3BF7A4CE184}"/>
    <dgm:cxn modelId="{E0351D33-49C0-4BEC-AD03-FD0BA1C8A6FA}" type="presOf" srcId="{D492665F-C3FD-4BFC-A61C-4F6CD5AE5582}" destId="{FAF62395-D5EF-4B5F-ACD2-EBF35C3C2675}" srcOrd="0" destOrd="0" presId="urn:microsoft.com/office/officeart/2005/8/layout/vList2"/>
    <dgm:cxn modelId="{CCC22465-66AE-47BE-87EB-3ABD709868CC}" type="presOf" srcId="{117489BF-A662-4E2C-8074-53852234716D}" destId="{B44E38B2-2505-4771-9E0C-D5A846FF3EEF}" srcOrd="0" destOrd="0" presId="urn:microsoft.com/office/officeart/2005/8/layout/vList2"/>
    <dgm:cxn modelId="{4DB9E04E-612E-45DD-A5B9-39DA0E7C1FC4}" srcId="{EA099F18-9344-4997-8C56-A037CF99168D}" destId="{D492665F-C3FD-4BFC-A61C-4F6CD5AE5582}" srcOrd="0" destOrd="0" parTransId="{EF89E84A-7A15-49B5-ACE5-19D9FD7976E4}" sibTransId="{5A3B9ED7-B42F-47DC-96E4-B32057FE0FC5}"/>
    <dgm:cxn modelId="{E360508B-9FCE-4FC4-ADE6-20C7D6D7EC31}" type="presOf" srcId="{EA099F18-9344-4997-8C56-A037CF99168D}" destId="{1EB7469B-8044-4955-930C-F633F900F45B}" srcOrd="0" destOrd="0" presId="urn:microsoft.com/office/officeart/2005/8/layout/vList2"/>
    <dgm:cxn modelId="{C765F8E9-7197-44FC-BD58-B4FE442CC98B}" type="presOf" srcId="{D8A6087C-35AB-4412-AFA6-9068910F844F}" destId="{A2576093-104E-4DAA-BF0D-122F7190779A}" srcOrd="0" destOrd="0" presId="urn:microsoft.com/office/officeart/2005/8/layout/vList2"/>
    <dgm:cxn modelId="{7D20BC1E-6678-4770-AEFF-816591A3EA74}" type="presParOf" srcId="{1EB7469B-8044-4955-930C-F633F900F45B}" destId="{FAF62395-D5EF-4B5F-ACD2-EBF35C3C2675}" srcOrd="0" destOrd="0" presId="urn:microsoft.com/office/officeart/2005/8/layout/vList2"/>
    <dgm:cxn modelId="{6649C538-E000-4FA4-933E-780D9789AFF8}" type="presParOf" srcId="{1EB7469B-8044-4955-930C-F633F900F45B}" destId="{91C1FDB5-00E6-4D9C-ACBF-521EA66729E4}" srcOrd="1" destOrd="0" presId="urn:microsoft.com/office/officeart/2005/8/layout/vList2"/>
    <dgm:cxn modelId="{53989D86-51D2-460A-951A-65CF69A30E23}" type="presParOf" srcId="{1EB7469B-8044-4955-930C-F633F900F45B}" destId="{A2576093-104E-4DAA-BF0D-122F7190779A}" srcOrd="2" destOrd="0" presId="urn:microsoft.com/office/officeart/2005/8/layout/vList2"/>
    <dgm:cxn modelId="{2B612E3D-57D0-4E77-BCDE-138F9C73C075}" type="presParOf" srcId="{1EB7469B-8044-4955-930C-F633F900F45B}" destId="{923A33CB-266B-4D1F-83B8-5E27CAA93B4B}" srcOrd="3" destOrd="0" presId="urn:microsoft.com/office/officeart/2005/8/layout/vList2"/>
    <dgm:cxn modelId="{B5FE5B12-4708-4AF3-A16E-E5D78CBE23CD}" type="presParOf" srcId="{1EB7469B-8044-4955-930C-F633F900F45B}" destId="{B44E38B2-2505-4771-9E0C-D5A846FF3EE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9874F-5ECE-456D-B3F7-46B194C405ED}">
      <dsp:nvSpPr>
        <dsp:cNvPr id="0" name=""/>
        <dsp:cNvSpPr/>
      </dsp:nvSpPr>
      <dsp:spPr>
        <a:xfrm>
          <a:off x="0" y="680"/>
          <a:ext cx="6269038" cy="15916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19F0E-5EDF-4EC5-8DBB-586270634C50}">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6F969-E03A-444D-BAAA-86933A547A14}">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US" sz="2200" kern="1200"/>
            <a:t>Strategy refers to a company’s planned set of actions that a firm takes to achieve their goals.</a:t>
          </a:r>
        </a:p>
      </dsp:txBody>
      <dsp:txXfrm>
        <a:off x="1838352" y="680"/>
        <a:ext cx="4430685" cy="1591647"/>
      </dsp:txXfrm>
    </dsp:sp>
    <dsp:sp modelId="{57E499AC-A271-4DFF-8261-47C07D8EC558}">
      <dsp:nvSpPr>
        <dsp:cNvPr id="0" name=""/>
        <dsp:cNvSpPr/>
      </dsp:nvSpPr>
      <dsp:spPr>
        <a:xfrm>
          <a:off x="0" y="1990238"/>
          <a:ext cx="6269038" cy="15916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400CC-D487-44C0-881B-995ADAFD0728}">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FD4435-A017-44DC-9E1D-453AA4184EF4}">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US" sz="2200" kern="1200"/>
            <a:t>Corporate Strategy is focused broader issues such as the specific industry in which the organisation is located.</a:t>
          </a:r>
        </a:p>
      </dsp:txBody>
      <dsp:txXfrm>
        <a:off x="1838352" y="1990238"/>
        <a:ext cx="4430685" cy="1591647"/>
      </dsp:txXfrm>
    </dsp:sp>
    <dsp:sp modelId="{B8A3318B-71D6-47D1-BDDF-B82FFAE35C5D}">
      <dsp:nvSpPr>
        <dsp:cNvPr id="0" name=""/>
        <dsp:cNvSpPr/>
      </dsp:nvSpPr>
      <dsp:spPr>
        <a:xfrm>
          <a:off x="0" y="3979797"/>
          <a:ext cx="6269038" cy="15916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B80BF-1355-47D6-BABA-919C1A9E4157}">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AECDF-593D-4121-A953-04A45E45E09B}">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US" sz="2200" kern="1200" dirty="0"/>
            <a:t>Business Strategy occurs once the decision is made about what the boundaries of the company are. </a:t>
          </a:r>
        </a:p>
      </dsp:txBody>
      <dsp:txXfrm>
        <a:off x="1838352" y="3979797"/>
        <a:ext cx="4430685" cy="15916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D9B40-BB48-46CB-9AFA-EFF67BD36247}">
      <dsp:nvSpPr>
        <dsp:cNvPr id="0" name=""/>
        <dsp:cNvSpPr/>
      </dsp:nvSpPr>
      <dsp:spPr>
        <a:xfrm>
          <a:off x="0" y="237743"/>
          <a:ext cx="6263640" cy="12097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value proposition sets forth the company’s approach to satisfying a consumer’s want or need at a viable price.</a:t>
          </a:r>
        </a:p>
      </dsp:txBody>
      <dsp:txXfrm>
        <a:off x="59057" y="296800"/>
        <a:ext cx="6145526" cy="1091666"/>
      </dsp:txXfrm>
    </dsp:sp>
    <dsp:sp modelId="{96715493-E66D-4E8D-8523-E76AB50CB78E}">
      <dsp:nvSpPr>
        <dsp:cNvPr id="0" name=""/>
        <dsp:cNvSpPr/>
      </dsp:nvSpPr>
      <dsp:spPr>
        <a:xfrm>
          <a:off x="0" y="1510883"/>
          <a:ext cx="6263640" cy="12097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profit formula details the company’s cost structure that enables them to obtain an acceptable profit from the sale of the good or service.</a:t>
          </a:r>
        </a:p>
      </dsp:txBody>
      <dsp:txXfrm>
        <a:off x="59057" y="1569940"/>
        <a:ext cx="6145526" cy="1091666"/>
      </dsp:txXfrm>
    </dsp:sp>
    <dsp:sp modelId="{8C035373-0D37-4290-A7E6-D414F364F4EF}">
      <dsp:nvSpPr>
        <dsp:cNvPr id="0" name=""/>
        <dsp:cNvSpPr/>
      </dsp:nvSpPr>
      <dsp:spPr>
        <a:xfrm>
          <a:off x="0" y="2784024"/>
          <a:ext cx="6263640" cy="12097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A Strategic Plan consists of a company’s future direction, performance targets and strategy. </a:t>
          </a:r>
        </a:p>
      </dsp:txBody>
      <dsp:txXfrm>
        <a:off x="59057" y="2843081"/>
        <a:ext cx="6145526" cy="1091666"/>
      </dsp:txXfrm>
    </dsp:sp>
    <dsp:sp modelId="{4158A56E-2EFB-4369-9D02-67DB3A73C49B}">
      <dsp:nvSpPr>
        <dsp:cNvPr id="0" name=""/>
        <dsp:cNvSpPr/>
      </dsp:nvSpPr>
      <dsp:spPr>
        <a:xfrm>
          <a:off x="0" y="4057164"/>
          <a:ext cx="6263640" cy="12097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Critical elements to a strategic plan include a strategic vision, core values and objectives.</a:t>
          </a:r>
          <a:endParaRPr lang="en-GB" sz="2200" kern="1200"/>
        </a:p>
      </dsp:txBody>
      <dsp:txXfrm>
        <a:off x="59057" y="4116221"/>
        <a:ext cx="6145526" cy="1091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48290-6B64-4308-9606-5A1116FCB70F}">
      <dsp:nvSpPr>
        <dsp:cNvPr id="0" name=""/>
        <dsp:cNvSpPr/>
      </dsp:nvSpPr>
      <dsp:spPr>
        <a:xfrm>
          <a:off x="0" y="0"/>
          <a:ext cx="8218582" cy="18664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Corporate Strategy</a:t>
          </a:r>
          <a:endParaRPr lang="en-US" sz="3500" kern="1200" dirty="0"/>
        </a:p>
        <a:p>
          <a:pPr marL="228600" lvl="1" indent="-228600" algn="l" defTabSz="1200150">
            <a:lnSpc>
              <a:spcPct val="90000"/>
            </a:lnSpc>
            <a:spcBef>
              <a:spcPct val="0"/>
            </a:spcBef>
            <a:spcAft>
              <a:spcPct val="15000"/>
            </a:spcAft>
            <a:buChar char="•"/>
          </a:pPr>
          <a:r>
            <a:rPr lang="en-GB" sz="2700" kern="1200" dirty="0"/>
            <a:t>Overall scope of the organisation</a:t>
          </a:r>
          <a:endParaRPr lang="en-US" sz="2700" kern="1200" dirty="0"/>
        </a:p>
        <a:p>
          <a:pPr marL="228600" lvl="1" indent="-228600" algn="l" defTabSz="1200150">
            <a:lnSpc>
              <a:spcPct val="90000"/>
            </a:lnSpc>
            <a:spcBef>
              <a:spcPct val="0"/>
            </a:spcBef>
            <a:spcAft>
              <a:spcPct val="15000"/>
            </a:spcAft>
            <a:buChar char="•"/>
          </a:pPr>
          <a:r>
            <a:rPr lang="en-GB" sz="2700" kern="1200" dirty="0"/>
            <a:t>Adding wide value</a:t>
          </a:r>
          <a:endParaRPr lang="en-US" sz="2700" kern="1200" dirty="0"/>
        </a:p>
      </dsp:txBody>
      <dsp:txXfrm>
        <a:off x="1830360" y="0"/>
        <a:ext cx="6388221" cy="1866436"/>
      </dsp:txXfrm>
    </dsp:sp>
    <dsp:sp modelId="{5311E519-D817-4A00-BB43-6EA714EEA2BD}">
      <dsp:nvSpPr>
        <dsp:cNvPr id="0" name=""/>
        <dsp:cNvSpPr/>
      </dsp:nvSpPr>
      <dsp:spPr>
        <a:xfrm>
          <a:off x="186643" y="186643"/>
          <a:ext cx="1643716" cy="1493148"/>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02F72C-555B-4639-A640-D342A03A2CCC}">
      <dsp:nvSpPr>
        <dsp:cNvPr id="0" name=""/>
        <dsp:cNvSpPr/>
      </dsp:nvSpPr>
      <dsp:spPr>
        <a:xfrm>
          <a:off x="0" y="2053079"/>
          <a:ext cx="8218582" cy="18664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Business Strategy</a:t>
          </a:r>
          <a:endParaRPr lang="en-US" sz="3500" kern="1200" dirty="0"/>
        </a:p>
        <a:p>
          <a:pPr marL="228600" lvl="1" indent="-228600" algn="l" defTabSz="1200150">
            <a:lnSpc>
              <a:spcPct val="90000"/>
            </a:lnSpc>
            <a:spcBef>
              <a:spcPct val="0"/>
            </a:spcBef>
            <a:spcAft>
              <a:spcPct val="15000"/>
            </a:spcAft>
            <a:buChar char="•"/>
          </a:pPr>
          <a:r>
            <a:rPr lang="en-GB" sz="2700" kern="1200" dirty="0"/>
            <a:t>Competing successfully</a:t>
          </a:r>
          <a:endParaRPr lang="en-US" sz="2700" kern="1200" dirty="0"/>
        </a:p>
        <a:p>
          <a:pPr marL="228600" lvl="1" indent="-228600" algn="l" defTabSz="1200150">
            <a:lnSpc>
              <a:spcPct val="90000"/>
            </a:lnSpc>
            <a:spcBef>
              <a:spcPct val="0"/>
            </a:spcBef>
            <a:spcAft>
              <a:spcPct val="15000"/>
            </a:spcAft>
            <a:buChar char="•"/>
          </a:pPr>
          <a:r>
            <a:rPr lang="en-GB" sz="2700" kern="1200" dirty="0"/>
            <a:t>Providing best value</a:t>
          </a:r>
          <a:endParaRPr lang="en-US" sz="2700" kern="1200" dirty="0"/>
        </a:p>
      </dsp:txBody>
      <dsp:txXfrm>
        <a:off x="1830360" y="2053079"/>
        <a:ext cx="6388221" cy="1866436"/>
      </dsp:txXfrm>
    </dsp:sp>
    <dsp:sp modelId="{7E5EC00F-86C9-49E9-9E65-387752708AB6}">
      <dsp:nvSpPr>
        <dsp:cNvPr id="0" name=""/>
        <dsp:cNvSpPr/>
      </dsp:nvSpPr>
      <dsp:spPr>
        <a:xfrm>
          <a:off x="186643" y="2239723"/>
          <a:ext cx="1643716" cy="1493148"/>
        </a:xfrm>
        <a:prstGeom prst="roundRect">
          <a:avLst>
            <a:gd name="adj" fmla="val 10000"/>
          </a:avLst>
        </a:prstGeom>
        <a:blipFill rotWithShape="0">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C0EEB-711E-48D6-8269-72A414F8B328}">
      <dsp:nvSpPr>
        <dsp:cNvPr id="0" name=""/>
        <dsp:cNvSpPr/>
      </dsp:nvSpPr>
      <dsp:spPr>
        <a:xfrm>
          <a:off x="0" y="4106159"/>
          <a:ext cx="8218582" cy="18664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Operational Strategy</a:t>
          </a:r>
          <a:endParaRPr lang="en-US" sz="3500" kern="1200" dirty="0"/>
        </a:p>
        <a:p>
          <a:pPr marL="228600" lvl="1" indent="-228600" algn="l" defTabSz="1200150">
            <a:lnSpc>
              <a:spcPct val="90000"/>
            </a:lnSpc>
            <a:spcBef>
              <a:spcPct val="0"/>
            </a:spcBef>
            <a:spcAft>
              <a:spcPct val="15000"/>
            </a:spcAft>
            <a:buChar char="•"/>
          </a:pPr>
          <a:r>
            <a:rPr lang="en-GB" sz="2700" kern="1200" dirty="0"/>
            <a:t>How the parts of the organisation deliver</a:t>
          </a:r>
          <a:endParaRPr lang="en-US" sz="2700" kern="1200" dirty="0"/>
        </a:p>
        <a:p>
          <a:pPr marL="228600" lvl="1" indent="-228600" algn="l" defTabSz="1200150">
            <a:lnSpc>
              <a:spcPct val="90000"/>
            </a:lnSpc>
            <a:spcBef>
              <a:spcPct val="0"/>
            </a:spcBef>
            <a:spcAft>
              <a:spcPct val="15000"/>
            </a:spcAft>
            <a:buChar char="•"/>
          </a:pPr>
          <a:r>
            <a:rPr lang="en-GB" sz="2700" kern="1200" dirty="0"/>
            <a:t>Resources, processes and people</a:t>
          </a:r>
          <a:endParaRPr lang="en-US" sz="2700" kern="1200" dirty="0"/>
        </a:p>
      </dsp:txBody>
      <dsp:txXfrm>
        <a:off x="1830360" y="4106159"/>
        <a:ext cx="6388221" cy="1866436"/>
      </dsp:txXfrm>
    </dsp:sp>
    <dsp:sp modelId="{613F4331-1241-4D15-B009-84EFD8DF7C35}">
      <dsp:nvSpPr>
        <dsp:cNvPr id="0" name=""/>
        <dsp:cNvSpPr/>
      </dsp:nvSpPr>
      <dsp:spPr>
        <a:xfrm>
          <a:off x="186643" y="4292803"/>
          <a:ext cx="1643716" cy="1493148"/>
        </a:xfrm>
        <a:prstGeom prst="roundRect">
          <a:avLst>
            <a:gd name="adj" fmla="val 10000"/>
          </a:avLst>
        </a:prstGeom>
        <a:blipFill rotWithShape="0">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5A95E-A293-4BBA-A3DC-34B1693D0552}">
      <dsp:nvSpPr>
        <dsp:cNvPr id="0" name=""/>
        <dsp:cNvSpPr/>
      </dsp:nvSpPr>
      <dsp:spPr>
        <a:xfrm>
          <a:off x="0" y="252334"/>
          <a:ext cx="5163238"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From the strategic we need a focus on the structure which will convey the corporate message</a:t>
          </a:r>
          <a:endParaRPr lang="en-US" sz="3300" kern="1200"/>
        </a:p>
      </dsp:txBody>
      <dsp:txXfrm>
        <a:off x="114972" y="367306"/>
        <a:ext cx="4933294" cy="2125266"/>
      </dsp:txXfrm>
    </dsp:sp>
    <dsp:sp modelId="{1ED1A8FF-E306-46AF-B0E2-C53924228FCB}">
      <dsp:nvSpPr>
        <dsp:cNvPr id="0" name=""/>
        <dsp:cNvSpPr/>
      </dsp:nvSpPr>
      <dsp:spPr>
        <a:xfrm>
          <a:off x="0" y="2702584"/>
          <a:ext cx="5163238"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Alfred Chandler pointed out that structure follows strategy</a:t>
          </a:r>
          <a:endParaRPr lang="en-US" sz="3300" kern="1200" dirty="0"/>
        </a:p>
      </dsp:txBody>
      <dsp:txXfrm>
        <a:off x="114972" y="2817556"/>
        <a:ext cx="4933294" cy="21252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73342-DEBF-4B6E-BB18-B0F15FC66581}">
      <dsp:nvSpPr>
        <dsp:cNvPr id="0" name=""/>
        <dsp:cNvSpPr/>
      </dsp:nvSpPr>
      <dsp:spPr>
        <a:xfrm>
          <a:off x="0" y="58185"/>
          <a:ext cx="5163238"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People are important</a:t>
          </a:r>
          <a:endParaRPr lang="en-US" sz="3100" kern="1200"/>
        </a:p>
      </dsp:txBody>
      <dsp:txXfrm>
        <a:off x="60116" y="118301"/>
        <a:ext cx="5043006" cy="1111247"/>
      </dsp:txXfrm>
    </dsp:sp>
    <dsp:sp modelId="{E0C97DF5-BFD5-413C-9ED7-D1FA0A61DEEC}">
      <dsp:nvSpPr>
        <dsp:cNvPr id="0" name=""/>
        <dsp:cNvSpPr/>
      </dsp:nvSpPr>
      <dsp:spPr>
        <a:xfrm>
          <a:off x="0" y="1378945"/>
          <a:ext cx="5163238"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It’s all about the face-work</a:t>
          </a:r>
          <a:endParaRPr lang="en-US" sz="3100" kern="1200"/>
        </a:p>
      </dsp:txBody>
      <dsp:txXfrm>
        <a:off x="60116" y="1439061"/>
        <a:ext cx="5043006" cy="1111247"/>
      </dsp:txXfrm>
    </dsp:sp>
    <dsp:sp modelId="{E3BB67A7-0F5B-48CB-BADA-255FCC632D1D}">
      <dsp:nvSpPr>
        <dsp:cNvPr id="0" name=""/>
        <dsp:cNvSpPr/>
      </dsp:nvSpPr>
      <dsp:spPr>
        <a:xfrm>
          <a:off x="0" y="2699705"/>
          <a:ext cx="5163238"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Communication is critical!!</a:t>
          </a:r>
          <a:endParaRPr lang="en-US" sz="3100" kern="1200"/>
        </a:p>
      </dsp:txBody>
      <dsp:txXfrm>
        <a:off x="60116" y="2759821"/>
        <a:ext cx="5043006" cy="1111247"/>
      </dsp:txXfrm>
    </dsp:sp>
    <dsp:sp modelId="{C9735FE4-F3F9-461D-9C54-290921D12761}">
      <dsp:nvSpPr>
        <dsp:cNvPr id="0" name=""/>
        <dsp:cNvSpPr/>
      </dsp:nvSpPr>
      <dsp:spPr>
        <a:xfrm>
          <a:off x="0" y="4020464"/>
          <a:ext cx="5163238"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Strategies without practical actions are worthless</a:t>
          </a:r>
          <a:endParaRPr lang="en-US" sz="3100" kern="1200" dirty="0"/>
        </a:p>
      </dsp:txBody>
      <dsp:txXfrm>
        <a:off x="60116" y="4080580"/>
        <a:ext cx="5043006" cy="11112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62395-D5EF-4B5F-ACD2-EBF35C3C2675}">
      <dsp:nvSpPr>
        <dsp:cNvPr id="0" name=""/>
        <dsp:cNvSpPr/>
      </dsp:nvSpPr>
      <dsp:spPr>
        <a:xfrm>
          <a:off x="0" y="226465"/>
          <a:ext cx="5163238" cy="157682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Grant RM (2003) </a:t>
          </a:r>
          <a:r>
            <a:rPr lang="en-US" sz="2200" i="1" kern="1200"/>
            <a:t>Contemporary Strategy Analysis</a:t>
          </a:r>
          <a:r>
            <a:rPr lang="en-US" sz="2200" kern="1200"/>
            <a:t>. Oxford: Blackwell</a:t>
          </a:r>
        </a:p>
      </dsp:txBody>
      <dsp:txXfrm>
        <a:off x="76974" y="303439"/>
        <a:ext cx="5009290" cy="1422878"/>
      </dsp:txXfrm>
    </dsp:sp>
    <dsp:sp modelId="{A2576093-104E-4DAA-BF0D-122F7190779A}">
      <dsp:nvSpPr>
        <dsp:cNvPr id="0" name=""/>
        <dsp:cNvSpPr/>
      </dsp:nvSpPr>
      <dsp:spPr>
        <a:xfrm>
          <a:off x="0" y="1866651"/>
          <a:ext cx="5163238" cy="1576826"/>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Johnson, Scholes and Whittington (2005) </a:t>
          </a:r>
          <a:r>
            <a:rPr lang="en-US" sz="2200" i="1" kern="1200"/>
            <a:t>Exploring Corporate Strategy</a:t>
          </a:r>
          <a:r>
            <a:rPr lang="en-US" sz="2200" kern="1200"/>
            <a:t>.  Harlow: Prentice Hall.</a:t>
          </a:r>
        </a:p>
      </dsp:txBody>
      <dsp:txXfrm>
        <a:off x="76974" y="1943625"/>
        <a:ext cx="5009290" cy="1422878"/>
      </dsp:txXfrm>
    </dsp:sp>
    <dsp:sp modelId="{B44E38B2-2505-4771-9E0C-D5A846FF3EEF}">
      <dsp:nvSpPr>
        <dsp:cNvPr id="0" name=""/>
        <dsp:cNvSpPr/>
      </dsp:nvSpPr>
      <dsp:spPr>
        <a:xfrm>
          <a:off x="0" y="3506838"/>
          <a:ext cx="5163238" cy="157682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Waterman, Peters and Phillips (1980) ‘Structure is not organisation’ in Business Horizons. The foundation for the School of Business Indiana University</a:t>
          </a:r>
        </a:p>
      </dsp:txBody>
      <dsp:txXfrm>
        <a:off x="76974" y="3583812"/>
        <a:ext cx="5009290" cy="14228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8F5B24-38C1-4576-B5A9-1890750A8968}"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671EF-FC4E-4C92-9025-B6DA17CC1781}" type="slidenum">
              <a:rPr lang="en-GB" smtClean="0"/>
              <a:t>‹#›</a:t>
            </a:fld>
            <a:endParaRPr lang="en-GB"/>
          </a:p>
        </p:txBody>
      </p:sp>
    </p:spTree>
    <p:extLst>
      <p:ext uri="{BB962C8B-B14F-4D97-AF65-F5344CB8AC3E}">
        <p14:creationId xmlns:p14="http://schemas.microsoft.com/office/powerpoint/2010/main" val="1657069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56458F52-5465-4F29-A205-FA6048F2B38E}" type="slidenum">
              <a:rPr lang="en-GB" smtClean="0"/>
              <a:pPr>
                <a:defRPr/>
              </a:pPr>
              <a:t>8</a:t>
            </a:fld>
            <a:endParaRPr lang="en-GB" dirty="0"/>
          </a:p>
        </p:txBody>
      </p:sp>
    </p:spTree>
    <p:extLst>
      <p:ext uri="{BB962C8B-B14F-4D97-AF65-F5344CB8AC3E}">
        <p14:creationId xmlns:p14="http://schemas.microsoft.com/office/powerpoint/2010/main" val="4283713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BE747445-6B22-4580-92F4-686B71C98AD1}" type="slidenum">
              <a:rPr lang="en-GB" smtClean="0"/>
              <a:pPr>
                <a:defRPr/>
              </a:pPr>
              <a:t>10</a:t>
            </a:fld>
            <a:endParaRPr lang="en-GB" dirty="0"/>
          </a:p>
        </p:txBody>
      </p:sp>
    </p:spTree>
    <p:extLst>
      <p:ext uri="{BB962C8B-B14F-4D97-AF65-F5344CB8AC3E}">
        <p14:creationId xmlns:p14="http://schemas.microsoft.com/office/powerpoint/2010/main" val="3202543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82C7F851-EF4F-4062-8223-028FD1A41990}" type="slidenum">
              <a:rPr lang="en-GB" smtClean="0"/>
              <a:pPr>
                <a:defRPr/>
              </a:pPr>
              <a:t>11</a:t>
            </a:fld>
            <a:endParaRPr lang="en-GB" dirty="0"/>
          </a:p>
        </p:txBody>
      </p:sp>
    </p:spTree>
    <p:extLst>
      <p:ext uri="{BB962C8B-B14F-4D97-AF65-F5344CB8AC3E}">
        <p14:creationId xmlns:p14="http://schemas.microsoft.com/office/powerpoint/2010/main" val="457103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F8A081C2-2B52-4170-8DDF-8E40844D1B3F}" type="slidenum">
              <a:rPr lang="en-GB" smtClean="0"/>
              <a:pPr>
                <a:defRPr/>
              </a:pPr>
              <a:t>12</a:t>
            </a:fld>
            <a:endParaRPr lang="en-GB" dirty="0"/>
          </a:p>
        </p:txBody>
      </p:sp>
    </p:spTree>
    <p:extLst>
      <p:ext uri="{BB962C8B-B14F-4D97-AF65-F5344CB8AC3E}">
        <p14:creationId xmlns:p14="http://schemas.microsoft.com/office/powerpoint/2010/main" val="1693757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02813071-179E-483D-A142-76FB6E33E702}" type="slidenum">
              <a:rPr lang="en-GB" smtClean="0"/>
              <a:pPr>
                <a:defRPr/>
              </a:pPr>
              <a:t>13</a:t>
            </a:fld>
            <a:endParaRPr lang="en-GB" dirty="0"/>
          </a:p>
        </p:txBody>
      </p:sp>
    </p:spTree>
    <p:extLst>
      <p:ext uri="{BB962C8B-B14F-4D97-AF65-F5344CB8AC3E}">
        <p14:creationId xmlns:p14="http://schemas.microsoft.com/office/powerpoint/2010/main" val="32080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390C940E-7D7E-4DFF-96C7-01E397D7A824}" type="slidenum">
              <a:rPr lang="en-GB" smtClean="0"/>
              <a:pPr>
                <a:defRPr/>
              </a:pPr>
              <a:t>14</a:t>
            </a:fld>
            <a:endParaRPr lang="en-GB" dirty="0"/>
          </a:p>
        </p:txBody>
      </p:sp>
    </p:spTree>
    <p:extLst>
      <p:ext uri="{BB962C8B-B14F-4D97-AF65-F5344CB8AC3E}">
        <p14:creationId xmlns:p14="http://schemas.microsoft.com/office/powerpoint/2010/main" val="2561082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B717AD93-FDD7-4049-A79A-BCB181376116}" type="slidenum">
              <a:rPr lang="en-GB" smtClean="0"/>
              <a:pPr>
                <a:defRPr/>
              </a:pPr>
              <a:t>15</a:t>
            </a:fld>
            <a:endParaRPr lang="en-GB" dirty="0"/>
          </a:p>
        </p:txBody>
      </p:sp>
    </p:spTree>
    <p:extLst>
      <p:ext uri="{BB962C8B-B14F-4D97-AF65-F5344CB8AC3E}">
        <p14:creationId xmlns:p14="http://schemas.microsoft.com/office/powerpoint/2010/main" val="1456800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6B181D84-8FC7-4136-84FD-0EC9A657A27A}" type="slidenum">
              <a:rPr lang="en-GB" smtClean="0"/>
              <a:pPr>
                <a:defRPr/>
              </a:pPr>
              <a:t>16</a:t>
            </a:fld>
            <a:endParaRPr lang="en-GB" dirty="0"/>
          </a:p>
        </p:txBody>
      </p:sp>
    </p:spTree>
    <p:extLst>
      <p:ext uri="{BB962C8B-B14F-4D97-AF65-F5344CB8AC3E}">
        <p14:creationId xmlns:p14="http://schemas.microsoft.com/office/powerpoint/2010/main" val="3163795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505FDC55-0E3A-4013-83EF-0B5D0F85760A}" type="slidenum">
              <a:rPr lang="en-GB" smtClean="0"/>
              <a:pPr>
                <a:defRPr/>
              </a:pPr>
              <a:t>17</a:t>
            </a:fld>
            <a:endParaRPr lang="en-GB" dirty="0"/>
          </a:p>
        </p:txBody>
      </p:sp>
    </p:spTree>
    <p:extLst>
      <p:ext uri="{BB962C8B-B14F-4D97-AF65-F5344CB8AC3E}">
        <p14:creationId xmlns:p14="http://schemas.microsoft.com/office/powerpoint/2010/main" val="1814465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67B160A5-52FF-4A65-A5DF-05B40859D40C}" type="slidenum">
              <a:rPr lang="en-GB" smtClean="0"/>
              <a:pPr>
                <a:defRPr/>
              </a:pPr>
              <a:t>18</a:t>
            </a:fld>
            <a:endParaRPr lang="en-GB" dirty="0"/>
          </a:p>
        </p:txBody>
      </p:sp>
    </p:spTree>
    <p:extLst>
      <p:ext uri="{BB962C8B-B14F-4D97-AF65-F5344CB8AC3E}">
        <p14:creationId xmlns:p14="http://schemas.microsoft.com/office/powerpoint/2010/main" val="3877801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5905A764-8341-4AC1-B1C6-AF97CBF80C51}" type="slidenum">
              <a:rPr lang="en-GB" smtClean="0"/>
              <a:pPr>
                <a:defRPr/>
              </a:pPr>
              <a:t>20</a:t>
            </a:fld>
            <a:endParaRPr lang="en-GB" dirty="0"/>
          </a:p>
        </p:txBody>
      </p:sp>
    </p:spTree>
    <p:extLst>
      <p:ext uri="{BB962C8B-B14F-4D97-AF65-F5344CB8AC3E}">
        <p14:creationId xmlns:p14="http://schemas.microsoft.com/office/powerpoint/2010/main" val="463668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D823-A2F2-4155-8AF2-4A9B1A41EF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4BC4FE-8022-422C-9814-FC3872608A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0D81AC-8F1A-4974-AA7C-90498926E08B}"/>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E5BDC7FA-E7BA-4365-A1DA-862FDEFD02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441C3-9CE8-4D29-A97B-BFB739DE19B5}"/>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340317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120CA-4D15-4EC4-935B-29E71AD424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F0980C-762D-403C-82F9-A6569FB0BB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A51DE-4221-4020-B023-C95CC24E244F}"/>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45F2B940-8706-49BE-9362-A15F064F0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40AA3D-A807-4D59-ADAB-0C646F7736D0}"/>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1943238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4319F-6008-4579-80C3-BD9A0EB727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6CF371-8BBB-40B7-A216-586CB54EC8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CFEFC8-0F97-4C6A-B907-823F1F03B251}"/>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E81C9737-5361-4B67-B5E9-06CD8858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916AC5-1252-4894-8681-542B9EBBF67F}"/>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294074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1C8C3-D93E-4289-8D5B-5E465FF250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CE0BA3-D102-414C-8B5F-A421BDFE2A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19BC30-EB20-4CE6-93EA-89679BB70E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4EFD5F-2F1F-480E-9370-7D91215F10CA}"/>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6" name="Footer Placeholder 5">
            <a:extLst>
              <a:ext uri="{FF2B5EF4-FFF2-40B4-BE49-F238E27FC236}">
                <a16:creationId xmlns:a16="http://schemas.microsoft.com/office/drawing/2014/main" id="{D7E033C5-6416-459B-9724-DCD187E5C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78595C-F84B-444F-AAE6-F017738C23C8}"/>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2643622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E74F7-89A5-43E9-97E4-F6653566DA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97A9DD-2608-4327-8562-E454ED4BF6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891FE2-A3DA-46DD-9D43-0F5F7EABD7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8B9608-4489-42AA-B0F9-70C93EEF89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288B8B-C57D-4472-AFEE-EE3CAFEBF3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C8C90B-79AF-4929-B6C0-20BB9334204E}"/>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8" name="Footer Placeholder 7">
            <a:extLst>
              <a:ext uri="{FF2B5EF4-FFF2-40B4-BE49-F238E27FC236}">
                <a16:creationId xmlns:a16="http://schemas.microsoft.com/office/drawing/2014/main" id="{DF168AF3-4BF0-4547-8D3D-3728D10519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B30C3F-AAD3-4807-ADD9-63444266FC68}"/>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4294595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CBB8D-6C3E-4CFE-95E3-1F40EA22B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46FEA2-EF00-4CA6-8E6A-423FFA974D36}"/>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4" name="Footer Placeholder 3">
            <a:extLst>
              <a:ext uri="{FF2B5EF4-FFF2-40B4-BE49-F238E27FC236}">
                <a16:creationId xmlns:a16="http://schemas.microsoft.com/office/drawing/2014/main" id="{FFD7BAA5-CAB1-4366-A052-DF9342549F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B82482-0919-46E5-B9A8-F92DB5691B74}"/>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278050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43115B-A660-4ABE-B2B0-DFD1D4083F62}"/>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3" name="Footer Placeholder 2">
            <a:extLst>
              <a:ext uri="{FF2B5EF4-FFF2-40B4-BE49-F238E27FC236}">
                <a16:creationId xmlns:a16="http://schemas.microsoft.com/office/drawing/2014/main" id="{EB488119-9EA1-4FB3-BA9C-60DE09770C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C3DBB6-9621-4DB6-ADAC-905A96545822}"/>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3993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557CB-8C8F-427A-9E2C-CE74DA5B17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8519E9-3AD2-402E-B4EA-5593E60EEE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F18757-3CBB-4745-9375-20ABDCB1CA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7E9A5-BC36-490F-97DC-C34615623445}"/>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6" name="Footer Placeholder 5">
            <a:extLst>
              <a:ext uri="{FF2B5EF4-FFF2-40B4-BE49-F238E27FC236}">
                <a16:creationId xmlns:a16="http://schemas.microsoft.com/office/drawing/2014/main" id="{AB571C73-3C94-4F21-8C71-0DD71289C2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FBD43C-82F9-45BD-9C01-D1702942B6F5}"/>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271101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B612-AD51-4BF1-9F44-9E052BBD2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A002AF-FFA9-4BB5-B9B8-E37E96C426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909D3B-7198-47D0-9AFC-5C2C54CA75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197EBA-A27C-4680-88F9-DA0BBEED8686}"/>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6" name="Footer Placeholder 5">
            <a:extLst>
              <a:ext uri="{FF2B5EF4-FFF2-40B4-BE49-F238E27FC236}">
                <a16:creationId xmlns:a16="http://schemas.microsoft.com/office/drawing/2014/main" id="{C4ED9CBB-B508-4758-ACD5-6B73BB9271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E71D18-06E4-489B-8634-402B340BB36B}"/>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3255949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41280-777F-422D-B86D-6F054C7ACA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E03030-23F7-4F3B-BC08-D278CF116B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C298A5-9B8B-409F-A21C-9463FA703C33}"/>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69DAFE0F-3FC5-4AAE-BCBF-B4E695C5CB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EA2109-D096-47FA-A165-102B451D37CD}"/>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296484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D7866B-782E-4193-AE63-CDCD27F51A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AAFECF-C9C6-4876-8C9E-4A49EB6C85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ED8F39-452A-4069-A1A5-74E3B349EC1C}"/>
              </a:ext>
            </a:extLst>
          </p:cNvPr>
          <p:cNvSpPr>
            <a:spLocks noGrp="1"/>
          </p:cNvSpPr>
          <p:nvPr>
            <p:ph type="dt" sz="half" idx="10"/>
          </p:nvPr>
        </p:nvSpPr>
        <p:spPr/>
        <p:txBody>
          <a:body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92EC90C6-B2F2-4859-B60B-39D9ED5C7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F2938-4315-4C9F-9FB9-1150219939BE}"/>
              </a:ext>
            </a:extLst>
          </p:cNvPr>
          <p:cNvSpPr>
            <a:spLocks noGrp="1"/>
          </p:cNvSpPr>
          <p:nvPr>
            <p:ph type="sldNum" sz="quarter" idx="12"/>
          </p:nvPr>
        </p:nvSpPr>
        <p:spPr/>
        <p:txBody>
          <a:bodyPr/>
          <a:lstStyle/>
          <a:p>
            <a:fld id="{0EE3D0CA-2FDD-49F6-9E19-6F83380FAE59}" type="slidenum">
              <a:rPr lang="en-GB" smtClean="0"/>
              <a:t>‹#›</a:t>
            </a:fld>
            <a:endParaRPr lang="en-GB"/>
          </a:p>
        </p:txBody>
      </p:sp>
    </p:spTree>
    <p:extLst>
      <p:ext uri="{BB962C8B-B14F-4D97-AF65-F5344CB8AC3E}">
        <p14:creationId xmlns:p14="http://schemas.microsoft.com/office/powerpoint/2010/main" val="1337275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C4E226-C1E0-43E0-8A85-3B85B947EB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8ECD91-B198-43CB-BD35-16B67ADA5A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3A21D-9630-412D-8160-FC9EBCF4EE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D46ED1-8900-40D4-A0C3-468029A08F92}" type="datetimeFigureOut">
              <a:rPr lang="en-GB" smtClean="0"/>
              <a:t>08/03/2023</a:t>
            </a:fld>
            <a:endParaRPr lang="en-GB"/>
          </a:p>
        </p:txBody>
      </p:sp>
      <p:sp>
        <p:nvSpPr>
          <p:cNvPr id="5" name="Footer Placeholder 4">
            <a:extLst>
              <a:ext uri="{FF2B5EF4-FFF2-40B4-BE49-F238E27FC236}">
                <a16:creationId xmlns:a16="http://schemas.microsoft.com/office/drawing/2014/main" id="{D14EBFC6-898B-4E2F-BDE8-C8FFBC955E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F22E93-D49F-42D3-98A4-229DE81C1A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E3D0CA-2FDD-49F6-9E19-6F83380FAE59}" type="slidenum">
              <a:rPr lang="en-GB" smtClean="0"/>
              <a:t>‹#›</a:t>
            </a:fld>
            <a:endParaRPr lang="en-GB"/>
          </a:p>
        </p:txBody>
      </p:sp>
    </p:spTree>
    <p:extLst>
      <p:ext uri="{BB962C8B-B14F-4D97-AF65-F5344CB8AC3E}">
        <p14:creationId xmlns:p14="http://schemas.microsoft.com/office/powerpoint/2010/main" val="2805021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0BgMQkKMKaE?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_vpvU5fIyOA?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6E5C-4387-433B-B83D-3956188798B3}"/>
              </a:ext>
            </a:extLst>
          </p:cNvPr>
          <p:cNvSpPr>
            <a:spLocks noGrp="1"/>
          </p:cNvSpPr>
          <p:nvPr>
            <p:ph type="ctrTitle"/>
          </p:nvPr>
        </p:nvSpPr>
        <p:spPr>
          <a:xfrm>
            <a:off x="7464614" y="1783959"/>
            <a:ext cx="4087306" cy="2889114"/>
          </a:xfrm>
        </p:spPr>
        <p:txBody>
          <a:bodyPr anchor="b">
            <a:normAutofit/>
          </a:bodyPr>
          <a:lstStyle/>
          <a:p>
            <a:pPr algn="l"/>
            <a:r>
              <a:rPr lang="en-GB" dirty="0"/>
              <a:t>Strategic Thinking</a:t>
            </a:r>
          </a:p>
        </p:txBody>
      </p:sp>
      <p:sp>
        <p:nvSpPr>
          <p:cNvPr id="3" name="Subtitle 2">
            <a:extLst>
              <a:ext uri="{FF2B5EF4-FFF2-40B4-BE49-F238E27FC236}">
                <a16:creationId xmlns:a16="http://schemas.microsoft.com/office/drawing/2014/main" id="{AAB34551-637A-4E0F-8119-5E67DF6B7EB2}"/>
              </a:ext>
            </a:extLst>
          </p:cNvPr>
          <p:cNvSpPr>
            <a:spLocks noGrp="1"/>
          </p:cNvSpPr>
          <p:nvPr>
            <p:ph type="subTitle" idx="1"/>
          </p:nvPr>
        </p:nvSpPr>
        <p:spPr>
          <a:xfrm>
            <a:off x="7464612" y="4750893"/>
            <a:ext cx="4087305" cy="1147863"/>
          </a:xfrm>
        </p:spPr>
        <p:txBody>
          <a:bodyPr anchor="t">
            <a:normAutofit/>
          </a:bodyPr>
          <a:lstStyle/>
          <a:p>
            <a:pPr algn="l"/>
            <a:endParaRPr lang="en-GB" sz="20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1CAD47D-70AE-42B2-AE0C-FEBE4196F15C}"/>
              </a:ext>
            </a:extLst>
          </p:cNvPr>
          <p:cNvPicPr>
            <a:picLocks noChangeAspect="1"/>
          </p:cNvPicPr>
          <p:nvPr/>
        </p:nvPicPr>
        <p:blipFill rotWithShape="1">
          <a:blip r:embed="rId2"/>
          <a:srcRect l="440" r="1091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281598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6234330" y="803325"/>
            <a:ext cx="5314536" cy="1325563"/>
          </a:xfrm>
        </p:spPr>
        <p:txBody>
          <a:bodyPr>
            <a:normAutofit/>
          </a:bodyPr>
          <a:lstStyle/>
          <a:p>
            <a:r>
              <a:rPr lang="en-GB"/>
              <a:t>Objectives</a:t>
            </a:r>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p:cNvPicPr>
            <a:picLocks noChangeAspect="1"/>
          </p:cNvPicPr>
          <p:nvPr/>
        </p:nvPicPr>
        <p:blipFill rotWithShape="1">
          <a:blip r:embed="rId2"/>
          <a:srcRect l="1565" r="35207"/>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Content Placeholder 5"/>
          <p:cNvSpPr>
            <a:spLocks noGrp="1"/>
          </p:cNvSpPr>
          <p:nvPr>
            <p:ph idx="1"/>
          </p:nvPr>
        </p:nvSpPr>
        <p:spPr>
          <a:xfrm>
            <a:off x="6234329" y="2128888"/>
            <a:ext cx="5462748" cy="3526050"/>
          </a:xfrm>
        </p:spPr>
        <p:txBody>
          <a:bodyPr anchor="t">
            <a:normAutofit fontScale="92500" lnSpcReduction="10000"/>
          </a:bodyPr>
          <a:lstStyle/>
          <a:p>
            <a:r>
              <a:rPr lang="en-GB" dirty="0"/>
              <a:t>Evolution</a:t>
            </a:r>
          </a:p>
          <a:p>
            <a:r>
              <a:rPr lang="en-GB" dirty="0"/>
              <a:t>Different levels?</a:t>
            </a:r>
          </a:p>
          <a:p>
            <a:r>
              <a:rPr lang="en-GB" dirty="0"/>
              <a:t>Marrying value, profit &amp; planning</a:t>
            </a:r>
          </a:p>
          <a:p>
            <a:r>
              <a:rPr lang="en-GB" dirty="0"/>
              <a:t>Defining ‘strategy’</a:t>
            </a:r>
          </a:p>
          <a:p>
            <a:r>
              <a:rPr lang="en-GB" dirty="0"/>
              <a:t>Strategic fit</a:t>
            </a:r>
          </a:p>
          <a:p>
            <a:r>
              <a:rPr lang="en-GB" dirty="0"/>
              <a:t>Three levels</a:t>
            </a:r>
          </a:p>
          <a:p>
            <a:r>
              <a:rPr lang="en-GB" dirty="0"/>
              <a:t>The bigger picture: communication is key</a:t>
            </a:r>
          </a:p>
          <a:p>
            <a:endParaRPr lang="en-GB" sz="1800" dirty="0"/>
          </a:p>
          <a:p>
            <a:endParaRPr lang="en-GB" sz="1800" dirty="0"/>
          </a:p>
        </p:txBody>
      </p:sp>
      <p:sp>
        <p:nvSpPr>
          <p:cNvPr id="3" name="Slide Number Placeholder 2"/>
          <p:cNvSpPr>
            <a:spLocks noGrp="1"/>
          </p:cNvSpPr>
          <p:nvPr>
            <p:ph type="sldNum" sz="quarter" idx="12"/>
          </p:nvPr>
        </p:nvSpPr>
        <p:spPr>
          <a:xfrm>
            <a:off x="11000232" y="6108192"/>
            <a:ext cx="548640" cy="548640"/>
          </a:xfrm>
          <a:prstGeom prst="ellipse">
            <a:avLst/>
          </a:prstGeom>
          <a:solidFill>
            <a:srgbClr val="735C37"/>
          </a:solidFill>
        </p:spPr>
        <p:txBody>
          <a:bodyPr anchor="ctr">
            <a:normAutofit/>
          </a:bodyPr>
          <a:lstStyle/>
          <a:p>
            <a:pPr algn="ctr">
              <a:spcAft>
                <a:spcPts val="600"/>
              </a:spcAft>
              <a:defRPr/>
            </a:pPr>
            <a:fld id="{AF05CC4A-1642-4BF6-B8F1-4469DB2DB51B}" type="slidenum">
              <a:rPr lang="en-US" sz="1500">
                <a:solidFill>
                  <a:srgbClr val="FFFFFF"/>
                </a:solidFill>
              </a:rPr>
              <a:pPr algn="ctr">
                <a:spcAft>
                  <a:spcPts val="600"/>
                </a:spcAft>
                <a:defRPr/>
              </a:pPr>
              <a:t>2</a:t>
            </a:fld>
            <a:endParaRPr lang="en-US" sz="1500">
              <a:solidFill>
                <a:srgbClr val="FFFFFF"/>
              </a:solidFill>
            </a:endParaRPr>
          </a:p>
        </p:txBody>
      </p:sp>
    </p:spTree>
    <p:extLst>
      <p:ext uri="{BB962C8B-B14F-4D97-AF65-F5344CB8AC3E}">
        <p14:creationId xmlns:p14="http://schemas.microsoft.com/office/powerpoint/2010/main" val="3906460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a:xfrm>
            <a:off x="804673" y="1445494"/>
            <a:ext cx="3616856" cy="4376572"/>
          </a:xfrm>
        </p:spPr>
        <p:txBody>
          <a:bodyPr anchor="ctr">
            <a:normAutofit/>
          </a:bodyPr>
          <a:lstStyle/>
          <a:p>
            <a:r>
              <a:rPr lang="en-GB" sz="4800"/>
              <a:t>Evolution</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a:xfrm>
            <a:off x="804672" y="603504"/>
            <a:ext cx="548640" cy="548640"/>
          </a:xfrm>
          <a:prstGeom prst="ellipse">
            <a:avLst/>
          </a:prstGeom>
          <a:solidFill>
            <a:srgbClr val="808080"/>
          </a:solidFill>
        </p:spPr>
        <p:txBody>
          <a:bodyPr>
            <a:normAutofit/>
          </a:bodyPr>
          <a:lstStyle/>
          <a:p>
            <a:pPr algn="ctr">
              <a:spcAft>
                <a:spcPts val="600"/>
              </a:spcAft>
              <a:defRPr/>
            </a:pPr>
            <a:fld id="{AF05CC4A-1642-4BF6-B8F1-4469DB2DB51B}" type="slidenum">
              <a:rPr lang="en-US" sz="1500">
                <a:solidFill>
                  <a:srgbClr val="FFFFFF"/>
                </a:solidFill>
              </a:rPr>
              <a:pPr algn="ctr">
                <a:spcAft>
                  <a:spcPts val="600"/>
                </a:spcAft>
                <a:defRPr/>
              </a:pPr>
              <a:t>3</a:t>
            </a:fld>
            <a:endParaRPr lang="en-US" sz="1500">
              <a:solidFill>
                <a:srgbClr val="FFFFFF"/>
              </a:solidFill>
            </a:endParaRPr>
          </a:p>
        </p:txBody>
      </p:sp>
      <p:sp>
        <p:nvSpPr>
          <p:cNvPr id="9" name="Freeform: Shape 8">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75143FE-58CC-426B-A708-1451C66C340E}"/>
              </a:ext>
            </a:extLst>
          </p:cNvPr>
          <p:cNvSpPr>
            <a:spLocks noGrp="1"/>
          </p:cNvSpPr>
          <p:nvPr>
            <p:ph idx="1"/>
          </p:nvPr>
        </p:nvSpPr>
        <p:spPr>
          <a:xfrm>
            <a:off x="6096000" y="1399032"/>
            <a:ext cx="5501834" cy="4471416"/>
          </a:xfrm>
        </p:spPr>
        <p:txBody>
          <a:bodyPr anchor="ctr">
            <a:normAutofit/>
          </a:bodyPr>
          <a:lstStyle/>
          <a:p>
            <a:r>
              <a:rPr lang="en-US" sz="3200" dirty="0">
                <a:solidFill>
                  <a:schemeClr val="bg1"/>
                </a:solidFill>
              </a:rPr>
              <a:t>A company’s strategy evolves over time, due to the dynamic business environment in which it operates. </a:t>
            </a:r>
          </a:p>
          <a:p>
            <a:r>
              <a:rPr lang="en-US" sz="3200" dirty="0">
                <a:solidFill>
                  <a:schemeClr val="bg1"/>
                </a:solidFill>
              </a:rPr>
              <a:t>This necessarily implies that crafting strategy is an ongoing process, rather than a discrete, one-time event.</a:t>
            </a:r>
          </a:p>
        </p:txBody>
      </p:sp>
    </p:spTree>
    <p:extLst>
      <p:ext uri="{BB962C8B-B14F-4D97-AF65-F5344CB8AC3E}">
        <p14:creationId xmlns:p14="http://schemas.microsoft.com/office/powerpoint/2010/main" val="22425169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a:xfrm>
            <a:off x="943277" y="712269"/>
            <a:ext cx="3370998" cy="5502264"/>
          </a:xfrm>
        </p:spPr>
        <p:txBody>
          <a:bodyPr>
            <a:normAutofit/>
          </a:bodyPr>
          <a:lstStyle/>
          <a:p>
            <a:r>
              <a:rPr lang="en-GB">
                <a:solidFill>
                  <a:srgbClr val="FFFFFF"/>
                </a:solidFill>
              </a:rPr>
              <a:t>Corporate and Business Level</a:t>
            </a:r>
          </a:p>
        </p:txBody>
      </p:sp>
      <p:cxnSp>
        <p:nvCxnSpPr>
          <p:cNvPr id="12"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AF05CC4A-1642-4BF6-B8F1-4469DB2DB51B}" type="slidenum">
              <a:rPr lang="en-US">
                <a:solidFill>
                  <a:schemeClr val="tx1">
                    <a:lumMod val="75000"/>
                    <a:lumOff val="25000"/>
                    <a:alpha val="70000"/>
                  </a:schemeClr>
                </a:solidFill>
              </a:rPr>
              <a:pPr>
                <a:spcAft>
                  <a:spcPts val="600"/>
                </a:spcAft>
                <a:defRPr/>
              </a:pPr>
              <a:t>4</a:t>
            </a:fld>
            <a:endParaRPr lang="en-US">
              <a:solidFill>
                <a:schemeClr val="tx1">
                  <a:lumMod val="75000"/>
                  <a:lumOff val="25000"/>
                  <a:alpha val="70000"/>
                </a:schemeClr>
              </a:solidFill>
            </a:endParaRPr>
          </a:p>
        </p:txBody>
      </p:sp>
      <p:graphicFrame>
        <p:nvGraphicFramePr>
          <p:cNvPr id="6" name="Content Placeholder 1">
            <a:extLst>
              <a:ext uri="{FF2B5EF4-FFF2-40B4-BE49-F238E27FC236}">
                <a16:creationId xmlns:a16="http://schemas.microsoft.com/office/drawing/2014/main" id="{CB66251F-84AC-45EA-8A1D-8252969A88C7}"/>
              </a:ext>
            </a:extLst>
          </p:cNvPr>
          <p:cNvGraphicFramePr>
            <a:graphicFrameLocks noGrp="1"/>
          </p:cNvGraphicFramePr>
          <p:nvPr>
            <p:ph idx="1"/>
            <p:extLst>
              <p:ext uri="{D42A27DB-BD31-4B8C-83A1-F6EECF244321}">
                <p14:modId xmlns:p14="http://schemas.microsoft.com/office/powerpoint/2010/main" val="409694528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31EF7D3-A8D8-4508-8002-409C3159906B}"/>
              </a:ext>
            </a:extLst>
          </p:cNvPr>
          <p:cNvPicPr>
            <a:picLocks noChangeAspect="1"/>
          </p:cNvPicPr>
          <p:nvPr/>
        </p:nvPicPr>
        <p:blipFill>
          <a:blip r:embed="rId7"/>
          <a:stretch>
            <a:fillRect/>
          </a:stretch>
        </p:blipFill>
        <p:spPr>
          <a:xfrm>
            <a:off x="3703617" y="4643994"/>
            <a:ext cx="1543050" cy="1543050"/>
          </a:xfrm>
          <a:prstGeom prst="rect">
            <a:avLst/>
          </a:prstGeom>
        </p:spPr>
      </p:pic>
    </p:spTree>
    <p:extLst>
      <p:ext uri="{BB962C8B-B14F-4D97-AF65-F5344CB8AC3E}">
        <p14:creationId xmlns:p14="http://schemas.microsoft.com/office/powerpoint/2010/main" val="288625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AD89874F-5ECE-456D-B3F7-46B194C405ED}"/>
                                            </p:graphicEl>
                                          </p:spTgt>
                                        </p:tgtEl>
                                        <p:attrNameLst>
                                          <p:attrName>style.visibility</p:attrName>
                                        </p:attrNameLst>
                                      </p:cBhvr>
                                      <p:to>
                                        <p:strVal val="visible"/>
                                      </p:to>
                                    </p:set>
                                    <p:anim calcmode="lin" valueType="num">
                                      <p:cBhvr additive="base">
                                        <p:cTn id="7" dur="500" fill="hold"/>
                                        <p:tgtEl>
                                          <p:spTgt spid="6">
                                            <p:graphicEl>
                                              <a:dgm id="{AD89874F-5ECE-456D-B3F7-46B194C405E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AD89874F-5ECE-456D-B3F7-46B194C405ED}"/>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graphicEl>
                                              <a:dgm id="{B3519F0E-5EDF-4EC5-8DBB-586270634C50}"/>
                                            </p:graphicEl>
                                          </p:spTgt>
                                        </p:tgtEl>
                                        <p:attrNameLst>
                                          <p:attrName>style.visibility</p:attrName>
                                        </p:attrNameLst>
                                      </p:cBhvr>
                                      <p:to>
                                        <p:strVal val="visible"/>
                                      </p:to>
                                    </p:set>
                                    <p:anim calcmode="lin" valueType="num">
                                      <p:cBhvr additive="base">
                                        <p:cTn id="11" dur="500" fill="hold"/>
                                        <p:tgtEl>
                                          <p:spTgt spid="6">
                                            <p:graphicEl>
                                              <a:dgm id="{B3519F0E-5EDF-4EC5-8DBB-586270634C50}"/>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graphicEl>
                                              <a:dgm id="{B3519F0E-5EDF-4EC5-8DBB-586270634C50}"/>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graphicEl>
                                              <a:dgm id="{67B6F969-E03A-444D-BAAA-86933A547A14}"/>
                                            </p:graphicEl>
                                          </p:spTgt>
                                        </p:tgtEl>
                                        <p:attrNameLst>
                                          <p:attrName>style.visibility</p:attrName>
                                        </p:attrNameLst>
                                      </p:cBhvr>
                                      <p:to>
                                        <p:strVal val="visible"/>
                                      </p:to>
                                    </p:set>
                                    <p:anim calcmode="lin" valueType="num">
                                      <p:cBhvr additive="base">
                                        <p:cTn id="15" dur="500" fill="hold"/>
                                        <p:tgtEl>
                                          <p:spTgt spid="6">
                                            <p:graphicEl>
                                              <a:dgm id="{67B6F969-E03A-444D-BAAA-86933A547A14}"/>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graphicEl>
                                              <a:dgm id="{67B6F969-E03A-444D-BAAA-86933A547A14}"/>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graphicEl>
                                              <a:dgm id="{5F8400CC-D487-44C0-881B-995ADAFD0728}"/>
                                            </p:graphicEl>
                                          </p:spTgt>
                                        </p:tgtEl>
                                        <p:attrNameLst>
                                          <p:attrName>style.visibility</p:attrName>
                                        </p:attrNameLst>
                                      </p:cBhvr>
                                      <p:to>
                                        <p:strVal val="visible"/>
                                      </p:to>
                                    </p:set>
                                    <p:anim calcmode="lin" valueType="num">
                                      <p:cBhvr additive="base">
                                        <p:cTn id="21" dur="500" fill="hold"/>
                                        <p:tgtEl>
                                          <p:spTgt spid="6">
                                            <p:graphicEl>
                                              <a:dgm id="{5F8400CC-D487-44C0-881B-995ADAFD072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graphicEl>
                                              <a:dgm id="{5F8400CC-D487-44C0-881B-995ADAFD0728}"/>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6">
                                            <p:graphicEl>
                                              <a:dgm id="{57E499AC-A271-4DFF-8261-47C07D8EC558}"/>
                                            </p:graphicEl>
                                          </p:spTgt>
                                        </p:tgtEl>
                                        <p:attrNameLst>
                                          <p:attrName>style.visibility</p:attrName>
                                        </p:attrNameLst>
                                      </p:cBhvr>
                                      <p:to>
                                        <p:strVal val="visible"/>
                                      </p:to>
                                    </p:set>
                                    <p:anim calcmode="lin" valueType="num">
                                      <p:cBhvr additive="base">
                                        <p:cTn id="25" dur="500" fill="hold"/>
                                        <p:tgtEl>
                                          <p:spTgt spid="6">
                                            <p:graphicEl>
                                              <a:dgm id="{57E499AC-A271-4DFF-8261-47C07D8EC55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57E499AC-A271-4DFF-8261-47C07D8EC558}"/>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graphicEl>
                                              <a:dgm id="{3CFD4435-A017-44DC-9E1D-453AA4184EF4}"/>
                                            </p:graphicEl>
                                          </p:spTgt>
                                        </p:tgtEl>
                                        <p:attrNameLst>
                                          <p:attrName>style.visibility</p:attrName>
                                        </p:attrNameLst>
                                      </p:cBhvr>
                                      <p:to>
                                        <p:strVal val="visible"/>
                                      </p:to>
                                    </p:set>
                                    <p:anim calcmode="lin" valueType="num">
                                      <p:cBhvr additive="base">
                                        <p:cTn id="29" dur="500" fill="hold"/>
                                        <p:tgtEl>
                                          <p:spTgt spid="6">
                                            <p:graphicEl>
                                              <a:dgm id="{3CFD4435-A017-44DC-9E1D-453AA4184EF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graphicEl>
                                              <a:dgm id="{3CFD4435-A017-44DC-9E1D-453AA4184EF4}"/>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graphicEl>
                                              <a:dgm id="{B8A3318B-71D6-47D1-BDDF-B82FFAE35C5D}"/>
                                            </p:graphicEl>
                                          </p:spTgt>
                                        </p:tgtEl>
                                        <p:attrNameLst>
                                          <p:attrName>style.visibility</p:attrName>
                                        </p:attrNameLst>
                                      </p:cBhvr>
                                      <p:to>
                                        <p:strVal val="visible"/>
                                      </p:to>
                                    </p:set>
                                    <p:anim calcmode="lin" valueType="num">
                                      <p:cBhvr additive="base">
                                        <p:cTn id="35" dur="500" fill="hold"/>
                                        <p:tgtEl>
                                          <p:spTgt spid="6">
                                            <p:graphicEl>
                                              <a:dgm id="{B8A3318B-71D6-47D1-BDDF-B82FFAE35C5D}"/>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graphicEl>
                                              <a:dgm id="{B8A3318B-71D6-47D1-BDDF-B82FFAE35C5D}"/>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6">
                                            <p:graphicEl>
                                              <a:dgm id="{B70B80BF-1355-47D6-BABA-919C1A9E4157}"/>
                                            </p:graphicEl>
                                          </p:spTgt>
                                        </p:tgtEl>
                                        <p:attrNameLst>
                                          <p:attrName>style.visibility</p:attrName>
                                        </p:attrNameLst>
                                      </p:cBhvr>
                                      <p:to>
                                        <p:strVal val="visible"/>
                                      </p:to>
                                    </p:set>
                                    <p:anim calcmode="lin" valueType="num">
                                      <p:cBhvr additive="base">
                                        <p:cTn id="39" dur="500" fill="hold"/>
                                        <p:tgtEl>
                                          <p:spTgt spid="6">
                                            <p:graphicEl>
                                              <a:dgm id="{B70B80BF-1355-47D6-BABA-919C1A9E4157}"/>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graphicEl>
                                              <a:dgm id="{B70B80BF-1355-47D6-BABA-919C1A9E4157}"/>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6">
                                            <p:graphicEl>
                                              <a:dgm id="{4FEAECDF-593D-4121-A953-04A45E45E09B}"/>
                                            </p:graphicEl>
                                          </p:spTgt>
                                        </p:tgtEl>
                                        <p:attrNameLst>
                                          <p:attrName>style.visibility</p:attrName>
                                        </p:attrNameLst>
                                      </p:cBhvr>
                                      <p:to>
                                        <p:strVal val="visible"/>
                                      </p:to>
                                    </p:set>
                                    <p:anim calcmode="lin" valueType="num">
                                      <p:cBhvr additive="base">
                                        <p:cTn id="43" dur="500" fill="hold"/>
                                        <p:tgtEl>
                                          <p:spTgt spid="6">
                                            <p:graphicEl>
                                              <a:dgm id="{4FEAECDF-593D-4121-A953-04A45E45E09B}"/>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graphicEl>
                                              <a:dgm id="{4FEAECDF-593D-4121-A953-04A45E45E09B}"/>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0-#ppt_w/2"/>
                                          </p:val>
                                        </p:tav>
                                        <p:tav tm="100000">
                                          <p:val>
                                            <p:strVal val="#ppt_x"/>
                                          </p:val>
                                        </p:tav>
                                      </p:tavLst>
                                    </p:anim>
                                    <p:anim calcmode="lin" valueType="num">
                                      <p:cBhvr additive="base">
                                        <p:cTn id="5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6301B2-E256-4F01-9AD0-D9F96CB1C1EA}"/>
              </a:ext>
            </a:extLst>
          </p:cNvPr>
          <p:cNvPicPr>
            <a:picLocks noChangeAspect="1"/>
          </p:cNvPicPr>
          <p:nvPr/>
        </p:nvPicPr>
        <p:blipFill rotWithShape="1">
          <a:blip r:embed="rId2"/>
          <a:srcRect l="20" r="35336" b="909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EFAAFE-30D6-4E53-9395-68AD476093DF}"/>
              </a:ext>
            </a:extLst>
          </p:cNvPr>
          <p:cNvSpPr>
            <a:spLocks noGrp="1"/>
          </p:cNvSpPr>
          <p:nvPr>
            <p:ph type="title"/>
          </p:nvPr>
        </p:nvSpPr>
        <p:spPr>
          <a:xfrm>
            <a:off x="371093" y="1161288"/>
            <a:ext cx="4667437" cy="1124712"/>
          </a:xfrm>
        </p:spPr>
        <p:txBody>
          <a:bodyPr anchor="b">
            <a:noAutofit/>
          </a:bodyPr>
          <a:lstStyle/>
          <a:p>
            <a:r>
              <a:rPr lang="en-GB" sz="4000" dirty="0"/>
              <a:t>Would Porter agree?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84E166-705A-4A3C-9AD4-0D8C67762A71}"/>
              </a:ext>
            </a:extLst>
          </p:cNvPr>
          <p:cNvSpPr>
            <a:spLocks noGrp="1"/>
          </p:cNvSpPr>
          <p:nvPr>
            <p:ph idx="1"/>
          </p:nvPr>
        </p:nvSpPr>
        <p:spPr>
          <a:xfrm>
            <a:off x="371093" y="2718054"/>
            <a:ext cx="4854050" cy="3241548"/>
          </a:xfrm>
        </p:spPr>
        <p:txBody>
          <a:bodyPr anchor="t">
            <a:normAutofit lnSpcReduction="10000"/>
          </a:bodyPr>
          <a:lstStyle/>
          <a:p>
            <a:r>
              <a:rPr lang="en-GB" sz="2000" dirty="0"/>
              <a:t>There is no ‘best’ company</a:t>
            </a:r>
          </a:p>
          <a:p>
            <a:r>
              <a:rPr lang="en-GB" sz="2000" dirty="0"/>
              <a:t>It all depends</a:t>
            </a:r>
          </a:p>
          <a:p>
            <a:r>
              <a:rPr lang="en-GB" sz="2000" dirty="0"/>
              <a:t>Strategy sets direction – for the organisation</a:t>
            </a:r>
          </a:p>
          <a:p>
            <a:r>
              <a:rPr lang="en-GB" sz="2000" dirty="0"/>
              <a:t>Shows uniqueness and advantage</a:t>
            </a:r>
          </a:p>
          <a:p>
            <a:r>
              <a:rPr lang="en-GB" sz="2000" dirty="0"/>
              <a:t>Strategy is integrative</a:t>
            </a:r>
          </a:p>
          <a:p>
            <a:r>
              <a:rPr lang="en-GB" sz="2000" dirty="0"/>
              <a:t>We must avoid strategy by stapler</a:t>
            </a:r>
          </a:p>
          <a:p>
            <a:r>
              <a:rPr lang="en-GB" sz="2000" dirty="0"/>
              <a:t>One strategy with everyone pulling in the same direction!</a:t>
            </a:r>
          </a:p>
        </p:txBody>
      </p:sp>
    </p:spTree>
    <p:extLst>
      <p:ext uri="{BB962C8B-B14F-4D97-AF65-F5344CB8AC3E}">
        <p14:creationId xmlns:p14="http://schemas.microsoft.com/office/powerpoint/2010/main" val="485621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Value, Profit and Planning</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AF05CC4A-1642-4BF6-B8F1-4469DB2DB51B}" type="slidenum">
              <a:rPr lang="en-US" smtClean="0"/>
              <a:pPr>
                <a:spcAft>
                  <a:spcPts val="600"/>
                </a:spcAft>
                <a:defRPr/>
              </a:pPr>
              <a:t>6</a:t>
            </a:fld>
            <a:endParaRPr lang="en-US"/>
          </a:p>
        </p:txBody>
      </p:sp>
      <p:graphicFrame>
        <p:nvGraphicFramePr>
          <p:cNvPr id="6" name="Content Placeholder 1">
            <a:extLst>
              <a:ext uri="{FF2B5EF4-FFF2-40B4-BE49-F238E27FC236}">
                <a16:creationId xmlns:a16="http://schemas.microsoft.com/office/drawing/2014/main" id="{87FC8099-4CD6-415D-B05C-8E96A43F8FF4}"/>
              </a:ext>
            </a:extLst>
          </p:cNvPr>
          <p:cNvGraphicFramePr>
            <a:graphicFrameLocks noGrp="1"/>
          </p:cNvGraphicFramePr>
          <p:nvPr>
            <p:ph idx="1"/>
            <p:extLst>
              <p:ext uri="{D42A27DB-BD31-4B8C-83A1-F6EECF244321}">
                <p14:modId xmlns:p14="http://schemas.microsoft.com/office/powerpoint/2010/main" val="401866226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427D9B40-BB48-46CB-9AFA-EFF67BD36247}"/>
                                            </p:graphicEl>
                                          </p:spTgt>
                                        </p:tgtEl>
                                        <p:attrNameLst>
                                          <p:attrName>style.visibility</p:attrName>
                                        </p:attrNameLst>
                                      </p:cBhvr>
                                      <p:to>
                                        <p:strVal val="visible"/>
                                      </p:to>
                                    </p:set>
                                    <p:anim calcmode="lin" valueType="num">
                                      <p:cBhvr additive="base">
                                        <p:cTn id="7" dur="500" fill="hold"/>
                                        <p:tgtEl>
                                          <p:spTgt spid="6">
                                            <p:graphicEl>
                                              <a:dgm id="{427D9B40-BB48-46CB-9AFA-EFF67BD3624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427D9B40-BB48-46CB-9AFA-EFF67BD3624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96715493-E66D-4E8D-8523-E76AB50CB78E}"/>
                                            </p:graphicEl>
                                          </p:spTgt>
                                        </p:tgtEl>
                                        <p:attrNameLst>
                                          <p:attrName>style.visibility</p:attrName>
                                        </p:attrNameLst>
                                      </p:cBhvr>
                                      <p:to>
                                        <p:strVal val="visible"/>
                                      </p:to>
                                    </p:set>
                                    <p:anim calcmode="lin" valueType="num">
                                      <p:cBhvr additive="base">
                                        <p:cTn id="13" dur="500" fill="hold"/>
                                        <p:tgtEl>
                                          <p:spTgt spid="6">
                                            <p:graphicEl>
                                              <a:dgm id="{96715493-E66D-4E8D-8523-E76AB50CB78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96715493-E66D-4E8D-8523-E76AB50CB78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8C035373-0D37-4290-A7E6-D414F364F4EF}"/>
                                            </p:graphicEl>
                                          </p:spTgt>
                                        </p:tgtEl>
                                        <p:attrNameLst>
                                          <p:attrName>style.visibility</p:attrName>
                                        </p:attrNameLst>
                                      </p:cBhvr>
                                      <p:to>
                                        <p:strVal val="visible"/>
                                      </p:to>
                                    </p:set>
                                    <p:anim calcmode="lin" valueType="num">
                                      <p:cBhvr additive="base">
                                        <p:cTn id="19" dur="500" fill="hold"/>
                                        <p:tgtEl>
                                          <p:spTgt spid="6">
                                            <p:graphicEl>
                                              <a:dgm id="{8C035373-0D37-4290-A7E6-D414F364F4E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8C035373-0D37-4290-A7E6-D414F364F4E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4158A56E-2EFB-4369-9D02-67DB3A73C49B}"/>
                                            </p:graphicEl>
                                          </p:spTgt>
                                        </p:tgtEl>
                                        <p:attrNameLst>
                                          <p:attrName>style.visibility</p:attrName>
                                        </p:attrNameLst>
                                      </p:cBhvr>
                                      <p:to>
                                        <p:strVal val="visible"/>
                                      </p:to>
                                    </p:set>
                                    <p:anim calcmode="lin" valueType="num">
                                      <p:cBhvr additive="base">
                                        <p:cTn id="25" dur="500" fill="hold"/>
                                        <p:tgtEl>
                                          <p:spTgt spid="6">
                                            <p:graphicEl>
                                              <a:dgm id="{4158A56E-2EFB-4369-9D02-67DB3A73C49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4158A56E-2EFB-4369-9D02-67DB3A73C49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7</a:t>
            </a:fld>
            <a:endParaRPr lang="en-US">
              <a:solidFill>
                <a:prstClr val="black"/>
              </a:solidFill>
            </a:endParaRPr>
          </a:p>
        </p:txBody>
      </p:sp>
      <p:sp>
        <p:nvSpPr>
          <p:cNvPr id="8" name="Title 7"/>
          <p:cNvSpPr>
            <a:spLocks noGrp="1"/>
          </p:cNvSpPr>
          <p:nvPr>
            <p:ph type="title"/>
          </p:nvPr>
        </p:nvSpPr>
        <p:spPr>
          <a:xfrm>
            <a:off x="838200" y="442965"/>
            <a:ext cx="10938831" cy="925424"/>
          </a:xfrm>
        </p:spPr>
        <p:txBody>
          <a:bodyPr>
            <a:noAutofit/>
          </a:bodyPr>
          <a:lstStyle/>
          <a:p>
            <a:r>
              <a:rPr lang="en-GB" dirty="0"/>
              <a:t>Some, like </a:t>
            </a:r>
            <a:r>
              <a:rPr lang="en-GB" dirty="0" err="1"/>
              <a:t>Mintzberg</a:t>
            </a:r>
            <a:r>
              <a:rPr lang="en-GB" dirty="0"/>
              <a:t>, are prolific writers</a:t>
            </a:r>
          </a:p>
        </p:txBody>
      </p:sp>
      <p:pic>
        <p:nvPicPr>
          <p:cNvPr id="5" name="Picture 4"/>
          <p:cNvPicPr>
            <a:picLocks noChangeAspect="1"/>
          </p:cNvPicPr>
          <p:nvPr/>
        </p:nvPicPr>
        <p:blipFill>
          <a:blip r:embed="rId2"/>
          <a:stretch>
            <a:fillRect/>
          </a:stretch>
        </p:blipFill>
        <p:spPr>
          <a:xfrm>
            <a:off x="1785783" y="1573187"/>
            <a:ext cx="4162425" cy="3009900"/>
          </a:xfrm>
          <a:prstGeom prst="rect">
            <a:avLst/>
          </a:prstGeom>
        </p:spPr>
      </p:pic>
      <p:pic>
        <p:nvPicPr>
          <p:cNvPr id="6" name="Picture 5"/>
          <p:cNvPicPr>
            <a:picLocks noChangeAspect="1"/>
          </p:cNvPicPr>
          <p:nvPr/>
        </p:nvPicPr>
        <p:blipFill>
          <a:blip r:embed="rId3"/>
          <a:stretch>
            <a:fillRect/>
          </a:stretch>
        </p:blipFill>
        <p:spPr>
          <a:xfrm>
            <a:off x="6250819" y="1520801"/>
            <a:ext cx="4200525" cy="3114675"/>
          </a:xfrm>
          <a:prstGeom prst="rect">
            <a:avLst/>
          </a:prstGeom>
        </p:spPr>
      </p:pic>
      <p:pic>
        <p:nvPicPr>
          <p:cNvPr id="7" name="Picture 6"/>
          <p:cNvPicPr>
            <a:picLocks noChangeAspect="1"/>
          </p:cNvPicPr>
          <p:nvPr/>
        </p:nvPicPr>
        <p:blipFill>
          <a:blip r:embed="rId4"/>
          <a:stretch>
            <a:fillRect/>
          </a:stretch>
        </p:blipFill>
        <p:spPr>
          <a:xfrm>
            <a:off x="2033778" y="4667480"/>
            <a:ext cx="7895917" cy="1911151"/>
          </a:xfrm>
          <a:prstGeom prst="rect">
            <a:avLst/>
          </a:prstGeom>
        </p:spPr>
      </p:pic>
    </p:spTree>
    <p:extLst>
      <p:ext uri="{BB962C8B-B14F-4D97-AF65-F5344CB8AC3E}">
        <p14:creationId xmlns:p14="http://schemas.microsoft.com/office/powerpoint/2010/main" val="4289086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p:cNvSpPr>
            <a:spLocks noGrp="1"/>
          </p:cNvSpPr>
          <p:nvPr>
            <p:ph type="title"/>
          </p:nvPr>
        </p:nvSpPr>
        <p:spPr>
          <a:xfrm>
            <a:off x="841247" y="474146"/>
            <a:ext cx="10515593" cy="1197864"/>
          </a:xfrm>
        </p:spPr>
        <p:txBody>
          <a:bodyPr>
            <a:normAutofit/>
          </a:bodyPr>
          <a:lstStyle/>
          <a:p>
            <a:r>
              <a:rPr lang="en-US"/>
              <a:t>Definition</a:t>
            </a:r>
          </a:p>
        </p:txBody>
      </p:sp>
      <p:sp>
        <p:nvSpPr>
          <p:cNvPr id="76"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7136ACD-A1B9-44B8-94B0-3572D33CF90B}"/>
              </a:ext>
            </a:extLst>
          </p:cNvPr>
          <p:cNvPicPr>
            <a:picLocks noChangeAspect="1"/>
          </p:cNvPicPr>
          <p:nvPr/>
        </p:nvPicPr>
        <p:blipFill rotWithShape="1">
          <a:blip r:embed="rId3"/>
          <a:srcRect l="22646" r="15144" b="-2"/>
          <a:stretch/>
        </p:blipFill>
        <p:spPr>
          <a:xfrm>
            <a:off x="835153" y="2002117"/>
            <a:ext cx="6215794" cy="4171569"/>
          </a:xfrm>
          <a:prstGeom prst="rect">
            <a:avLst/>
          </a:prstGeom>
        </p:spPr>
      </p:pic>
      <p:sp>
        <p:nvSpPr>
          <p:cNvPr id="4099" name="Content Placeholder 2"/>
          <p:cNvSpPr>
            <a:spLocks noGrp="1"/>
          </p:cNvSpPr>
          <p:nvPr>
            <p:ph idx="1"/>
          </p:nvPr>
        </p:nvSpPr>
        <p:spPr>
          <a:xfrm>
            <a:off x="7533314" y="1773716"/>
            <a:ext cx="4122532" cy="4397430"/>
          </a:xfrm>
        </p:spPr>
        <p:txBody>
          <a:bodyPr anchor="ctr">
            <a:normAutofit/>
          </a:bodyPr>
          <a:lstStyle/>
          <a:p>
            <a:r>
              <a:rPr lang="en-US" dirty="0"/>
              <a:t>‘Strategy’ comes from the Greek ‘</a:t>
            </a:r>
            <a:r>
              <a:rPr lang="en-US" dirty="0" err="1"/>
              <a:t>strategia</a:t>
            </a:r>
            <a:r>
              <a:rPr lang="en-US" dirty="0"/>
              <a:t>’ which means ‘generalship</a:t>
            </a:r>
          </a:p>
          <a:p>
            <a:r>
              <a:rPr lang="en-US" dirty="0"/>
              <a:t>“Strategy is the overall plan for deploying resources to establish a </a:t>
            </a:r>
            <a:r>
              <a:rPr lang="en-US" dirty="0" err="1"/>
              <a:t>favourable</a:t>
            </a:r>
            <a:r>
              <a:rPr lang="en-US" dirty="0"/>
              <a:t> position.” </a:t>
            </a:r>
            <a:endParaRPr lang="en-GB" dirty="0"/>
          </a:p>
          <a:p>
            <a:pPr>
              <a:buFont typeface="Arial" charset="0"/>
              <a:buNone/>
            </a:pPr>
            <a:endParaRPr lang="en-GB" sz="1900" dirty="0"/>
          </a:p>
          <a:p>
            <a:pPr>
              <a:buFont typeface="Arial" charset="0"/>
              <a:buNone/>
            </a:pPr>
            <a:r>
              <a:rPr lang="en-GB" sz="1900" dirty="0"/>
              <a:t>Grant 20033:16</a:t>
            </a:r>
          </a:p>
        </p:txBody>
      </p:sp>
      <p:sp>
        <p:nvSpPr>
          <p:cNvPr id="4" name="Slide Number Placeholder 3"/>
          <p:cNvSpPr>
            <a:spLocks noGrp="1"/>
          </p:cNvSpPr>
          <p:nvPr>
            <p:ph type="sldNum" sz="quarter" idx="12"/>
          </p:nvPr>
        </p:nvSpPr>
        <p:spPr>
          <a:xfrm>
            <a:off x="10120313" y="6355080"/>
            <a:ext cx="1236535" cy="365125"/>
          </a:xfrm>
          <a:prstGeom prst="ellipse">
            <a:avLst/>
          </a:prstGeom>
        </p:spPr>
        <p:txBody>
          <a:bodyPr>
            <a:normAutofit/>
          </a:bodyPr>
          <a:lstStyle/>
          <a:p>
            <a:pPr>
              <a:lnSpc>
                <a:spcPct val="90000"/>
              </a:lnSpc>
              <a:spcAft>
                <a:spcPts val="600"/>
              </a:spcAft>
              <a:defRPr/>
            </a:pPr>
            <a:fld id="{3C9AED05-48C0-46D8-80B8-40BAF3C37C8F}" type="slidenum">
              <a:rPr lang="en-US">
                <a:solidFill>
                  <a:schemeClr val="tx1">
                    <a:alpha val="70000"/>
                  </a:schemeClr>
                </a:solidFill>
              </a:rPr>
              <a:pPr>
                <a:lnSpc>
                  <a:spcPct val="90000"/>
                </a:lnSpc>
                <a:spcAft>
                  <a:spcPts val="600"/>
                </a:spcAft>
                <a:defRPr/>
              </a:pPr>
              <a:t>8</a:t>
            </a:fld>
            <a:endParaRPr lang="en-US">
              <a:solidFill>
                <a:schemeClr val="tx1">
                  <a:alpha val="70000"/>
                </a:schemeClr>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wipe(down)">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animEffect transition="in" filter="wipe(down)">
                                      <p:cBhvr>
                                        <p:cTn id="17" dur="500"/>
                                        <p:tgtEl>
                                          <p:spTgt spid="4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C559-8187-BD6D-790A-3A2F12B8364D}"/>
              </a:ext>
            </a:extLst>
          </p:cNvPr>
          <p:cNvSpPr>
            <a:spLocks noGrp="1"/>
          </p:cNvSpPr>
          <p:nvPr>
            <p:ph type="title"/>
          </p:nvPr>
        </p:nvSpPr>
        <p:spPr>
          <a:xfrm>
            <a:off x="716901" y="2039355"/>
            <a:ext cx="3071327" cy="2779290"/>
          </a:xfrm>
        </p:spPr>
        <p:txBody>
          <a:bodyPr>
            <a:normAutofit/>
          </a:bodyPr>
          <a:lstStyle/>
          <a:p>
            <a:r>
              <a:rPr lang="en-GB"/>
              <a:t>Michael Porter on strategy</a:t>
            </a:r>
            <a:endParaRPr lang="en-GB" dirty="0"/>
          </a:p>
        </p:txBody>
      </p:sp>
      <p:pic>
        <p:nvPicPr>
          <p:cNvPr id="4" name="Online Media 3" title="Michael Porter - What Strategy is?">
            <a:hlinkClick r:id="" action="ppaction://media"/>
            <a:extLst>
              <a:ext uri="{FF2B5EF4-FFF2-40B4-BE49-F238E27FC236}">
                <a16:creationId xmlns:a16="http://schemas.microsoft.com/office/drawing/2014/main" id="{635C799E-8E39-169F-9851-D14A4B6EFE19}"/>
              </a:ext>
            </a:extLst>
          </p:cNvPr>
          <p:cNvPicPr>
            <a:picLocks noGrp="1" noRot="1" noChangeAspect="1"/>
          </p:cNvPicPr>
          <p:nvPr>
            <p:ph idx="1"/>
            <a:videoFile r:link="rId1"/>
          </p:nvPr>
        </p:nvPicPr>
        <p:blipFill>
          <a:blip r:embed="rId3"/>
          <a:stretch>
            <a:fillRect/>
          </a:stretch>
        </p:blipFill>
        <p:spPr>
          <a:xfrm>
            <a:off x="3951418" y="535868"/>
            <a:ext cx="7310631" cy="5482474"/>
          </a:xfrm>
          <a:prstGeom prst="rect">
            <a:avLst/>
          </a:prstGeom>
        </p:spPr>
      </p:pic>
    </p:spTree>
    <p:extLst>
      <p:ext uri="{BB962C8B-B14F-4D97-AF65-F5344CB8AC3E}">
        <p14:creationId xmlns:p14="http://schemas.microsoft.com/office/powerpoint/2010/main" val="231616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p:cNvSpPr>
            <a:spLocks noGrp="1"/>
          </p:cNvSpPr>
          <p:nvPr>
            <p:ph type="title"/>
          </p:nvPr>
        </p:nvSpPr>
        <p:spPr>
          <a:xfrm>
            <a:off x="838200" y="963877"/>
            <a:ext cx="3494362" cy="4930246"/>
          </a:xfrm>
        </p:spPr>
        <p:txBody>
          <a:bodyPr>
            <a:normAutofit/>
          </a:bodyPr>
          <a:lstStyle/>
          <a:p>
            <a:pPr algn="r"/>
            <a:r>
              <a:rPr lang="en-US" dirty="0"/>
              <a:t>Long Term</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812017" cy="5253408"/>
          </a:xfrm>
        </p:spPr>
        <p:txBody>
          <a:bodyPr anchor="ctr">
            <a:normAutofit/>
          </a:bodyPr>
          <a:lstStyle/>
          <a:p>
            <a:pPr>
              <a:buFont typeface="Arial" charset="0"/>
              <a:buNone/>
            </a:pPr>
            <a:r>
              <a:rPr lang="en-GB" dirty="0"/>
              <a:t>	“Strategy is likely to be concerned with the long term direction of an organisation”</a:t>
            </a:r>
          </a:p>
          <a:p>
            <a:pPr>
              <a:buFont typeface="Arial" charset="0"/>
              <a:buNone/>
            </a:pPr>
            <a:endParaRPr lang="en-GB" dirty="0"/>
          </a:p>
          <a:p>
            <a:pPr>
              <a:buFont typeface="Arial" charset="0"/>
              <a:buNone/>
            </a:pPr>
            <a:r>
              <a:rPr lang="en-GB" dirty="0"/>
              <a:t>	“Strategic decisions are likely to be concerned with the scope of an organisation’s activities and are normally about trying to achieve some advantage”</a:t>
            </a:r>
          </a:p>
          <a:p>
            <a:pPr>
              <a:buFont typeface="Arial" charset="0"/>
              <a:buNone/>
            </a:pPr>
            <a:endParaRPr lang="en-GB" sz="2400" dirty="0"/>
          </a:p>
          <a:p>
            <a:pPr>
              <a:buFont typeface="Arial" charset="0"/>
              <a:buNone/>
            </a:pPr>
            <a:r>
              <a:rPr lang="en-GB" sz="2400" dirty="0"/>
              <a:t>	Johnson, Scholes and Whittington (2005; p6)</a:t>
            </a:r>
          </a:p>
        </p:txBody>
      </p:sp>
      <p:sp>
        <p:nvSpPr>
          <p:cNvPr id="4" name="Slide Number Placeholder 3"/>
          <p:cNvSpPr>
            <a:spLocks noGrp="1"/>
          </p:cNvSpPr>
          <p:nvPr>
            <p:ph type="sldNum" sz="quarter" idx="12"/>
          </p:nvPr>
        </p:nvSpPr>
        <p:spPr>
          <a:xfrm>
            <a:off x="10571516" y="6355080"/>
            <a:ext cx="782283" cy="365125"/>
          </a:xfrm>
        </p:spPr>
        <p:txBody>
          <a:bodyPr>
            <a:normAutofit/>
          </a:bodyPr>
          <a:lstStyle/>
          <a:p>
            <a:pPr>
              <a:spcAft>
                <a:spcPts val="600"/>
              </a:spcAft>
              <a:defRPr/>
            </a:pPr>
            <a:fld id="{624DC5C0-6D66-4B7F-A666-C03D7698AFA9}" type="slidenum">
              <a:rPr lang="en-US" sz="1050">
                <a:solidFill>
                  <a:schemeClr val="tx1">
                    <a:alpha val="80000"/>
                  </a:schemeClr>
                </a:solidFill>
              </a:rPr>
              <a:pPr>
                <a:spcAft>
                  <a:spcPts val="600"/>
                </a:spcAft>
                <a:defRPr/>
              </a:pPr>
              <a:t>10</a:t>
            </a:fld>
            <a:endParaRPr lang="en-US" sz="1050">
              <a:solidFill>
                <a:schemeClr val="tx1">
                  <a:alpha val="80000"/>
                </a:schemeClr>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018" y="1310287"/>
            <a:ext cx="5025525" cy="4246570"/>
          </a:xfrm>
          <a:prstGeom prst="rect">
            <a:avLst/>
          </a:prstGeom>
        </p:spPr>
      </p:pic>
      <p:cxnSp>
        <p:nvCxnSpPr>
          <p:cNvPr id="74" name="Straight Connector 73">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6349701" y="1824227"/>
            <a:ext cx="5585550" cy="3209544"/>
          </a:xfrm>
        </p:spPr>
        <p:txBody>
          <a:bodyPr anchor="t">
            <a:normAutofit/>
          </a:bodyPr>
          <a:lstStyle/>
          <a:p>
            <a:pPr>
              <a:buFont typeface="Arial" charset="0"/>
              <a:buNone/>
            </a:pPr>
            <a:r>
              <a:rPr lang="en-GB" sz="2000" dirty="0"/>
              <a:t>	</a:t>
            </a:r>
          </a:p>
          <a:p>
            <a:r>
              <a:rPr lang="en-GB" dirty="0"/>
              <a:t>“Strategy can also be seen as the search for strategic fit with the business environment and can also be seen as creating opportunities”</a:t>
            </a:r>
          </a:p>
          <a:p>
            <a:pPr>
              <a:buFont typeface="Arial" charset="0"/>
              <a:buNone/>
            </a:pPr>
            <a:endParaRPr lang="en-GB" sz="2000" dirty="0"/>
          </a:p>
          <a:p>
            <a:pPr>
              <a:buFont typeface="Arial" charset="0"/>
              <a:buNone/>
            </a:pPr>
            <a:r>
              <a:rPr lang="en-GB" sz="2000" dirty="0"/>
              <a:t>	Johnson, Scholes and Whittington (2005; p6)</a:t>
            </a:r>
            <a:endParaRPr lang="en-US" sz="2000" dirty="0"/>
          </a:p>
        </p:txBody>
      </p:sp>
      <p:sp>
        <p:nvSpPr>
          <p:cNvPr id="4" name="Slide Number Placeholder 3"/>
          <p:cNvSpPr>
            <a:spLocks noGrp="1"/>
          </p:cNvSpPr>
          <p:nvPr>
            <p:ph type="sldNum" sz="quarter" idx="12"/>
          </p:nvPr>
        </p:nvSpPr>
        <p:spPr>
          <a:xfrm>
            <a:off x="10534650" y="6356350"/>
            <a:ext cx="819150" cy="365125"/>
          </a:xfrm>
        </p:spPr>
        <p:txBody>
          <a:bodyPr>
            <a:normAutofit/>
          </a:bodyPr>
          <a:lstStyle/>
          <a:p>
            <a:pPr>
              <a:spcAft>
                <a:spcPts val="600"/>
              </a:spcAft>
              <a:defRPr/>
            </a:pPr>
            <a:fld id="{7786CE0A-7EF0-4801-A664-0884FC8790C9}" type="slidenum">
              <a:rPr lang="en-US">
                <a:solidFill>
                  <a:schemeClr val="tx1">
                    <a:alpha val="80000"/>
                  </a:schemeClr>
                </a:solidFill>
              </a:rPr>
              <a:pPr>
                <a:spcAft>
                  <a:spcPts val="600"/>
                </a:spcAft>
                <a:defRPr/>
              </a:pPr>
              <a:t>11</a:t>
            </a:fld>
            <a:endParaRPr lang="en-US">
              <a:solidFill>
                <a:schemeClr val="tx1">
                  <a:alpha val="80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197" name="Rectangle 71">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018" y="1767501"/>
            <a:ext cx="5025525" cy="3332141"/>
          </a:xfrm>
          <a:prstGeom prst="rect">
            <a:avLst/>
          </a:prstGeom>
        </p:spPr>
      </p:pic>
      <p:cxnSp>
        <p:nvCxnSpPr>
          <p:cNvPr id="74" name="Straight Connector 73">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195" name="Content Placeholder 2"/>
          <p:cNvSpPr>
            <a:spLocks noGrp="1"/>
          </p:cNvSpPr>
          <p:nvPr>
            <p:ph idx="1"/>
          </p:nvPr>
        </p:nvSpPr>
        <p:spPr>
          <a:xfrm>
            <a:off x="6461760" y="1767501"/>
            <a:ext cx="4892040" cy="3209544"/>
          </a:xfrm>
        </p:spPr>
        <p:txBody>
          <a:bodyPr anchor="t">
            <a:normAutofit/>
          </a:bodyPr>
          <a:lstStyle/>
          <a:p>
            <a:pPr>
              <a:buFont typeface="Arial" charset="0"/>
              <a:buNone/>
            </a:pPr>
            <a:r>
              <a:rPr lang="en-GB" sz="2000" dirty="0"/>
              <a:t>	</a:t>
            </a:r>
            <a:r>
              <a:rPr lang="en-GB" dirty="0"/>
              <a:t>“The strategy of an organisation is affected not only by environmental forces and strategic capability, but also by the values and expectations of those who have power in and around the organisation.”</a:t>
            </a:r>
          </a:p>
          <a:p>
            <a:pPr>
              <a:buFont typeface="Arial" charset="0"/>
              <a:buNone/>
            </a:pPr>
            <a:endParaRPr lang="en-GB" sz="2000" dirty="0"/>
          </a:p>
        </p:txBody>
      </p:sp>
      <p:sp>
        <p:nvSpPr>
          <p:cNvPr id="4" name="Slide Number Placeholder 3"/>
          <p:cNvSpPr>
            <a:spLocks noGrp="1"/>
          </p:cNvSpPr>
          <p:nvPr>
            <p:ph type="sldNum" sz="quarter" idx="12"/>
          </p:nvPr>
        </p:nvSpPr>
        <p:spPr>
          <a:xfrm>
            <a:off x="10534650" y="6356350"/>
            <a:ext cx="819150" cy="365125"/>
          </a:xfrm>
        </p:spPr>
        <p:txBody>
          <a:bodyPr>
            <a:normAutofit/>
          </a:bodyPr>
          <a:lstStyle/>
          <a:p>
            <a:pPr>
              <a:spcAft>
                <a:spcPts val="600"/>
              </a:spcAft>
              <a:defRPr/>
            </a:pPr>
            <a:fld id="{1EE21BE0-0BF9-475E-85F8-803A9069CCCD}" type="slidenum">
              <a:rPr lang="en-US">
                <a:solidFill>
                  <a:schemeClr val="tx1">
                    <a:alpha val="80000"/>
                  </a:schemeClr>
                </a:solidFill>
              </a:rPr>
              <a:pPr>
                <a:spcAft>
                  <a:spcPts val="600"/>
                </a:spcAft>
                <a:defRPr/>
              </a:pPr>
              <a:t>12</a:t>
            </a:fld>
            <a:endParaRPr lang="en-US">
              <a:solidFill>
                <a:schemeClr val="tx1">
                  <a:alpha val="80000"/>
                </a:schemeClr>
              </a:solidFill>
            </a:endParaRPr>
          </a:p>
        </p:txBody>
      </p:sp>
      <p:sp>
        <p:nvSpPr>
          <p:cNvPr id="9" name="TextBox 8">
            <a:extLst>
              <a:ext uri="{FF2B5EF4-FFF2-40B4-BE49-F238E27FC236}">
                <a16:creationId xmlns:a16="http://schemas.microsoft.com/office/drawing/2014/main" id="{34AD761A-C61B-4A8B-B7B5-15CEA397FEA8}"/>
              </a:ext>
            </a:extLst>
          </p:cNvPr>
          <p:cNvSpPr txBox="1"/>
          <p:nvPr/>
        </p:nvSpPr>
        <p:spPr>
          <a:xfrm>
            <a:off x="7268378" y="5850494"/>
            <a:ext cx="6097836" cy="369332"/>
          </a:xfrm>
          <a:prstGeom prst="rect">
            <a:avLst/>
          </a:prstGeom>
          <a:noFill/>
        </p:spPr>
        <p:txBody>
          <a:bodyPr wrap="square">
            <a:spAutoFit/>
          </a:bodyPr>
          <a:lstStyle/>
          <a:p>
            <a:r>
              <a:rPr lang="en-US" dirty="0"/>
              <a:t>Johnson, Scholes and Whittington (2005; p6)</a:t>
            </a:r>
            <a:endParaRPr lang="en-GB" dirty="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r="16280" b="1"/>
          <a:stretch/>
        </p:blipFill>
        <p:spPr>
          <a:xfrm>
            <a:off x="835153" y="2002117"/>
            <a:ext cx="6215794" cy="4171569"/>
          </a:xfrm>
          <a:prstGeom prst="rect">
            <a:avLst/>
          </a:prstGeom>
        </p:spPr>
      </p:pic>
      <p:sp>
        <p:nvSpPr>
          <p:cNvPr id="2" name="Title 1">
            <a:extLst>
              <a:ext uri="{FF2B5EF4-FFF2-40B4-BE49-F238E27FC236}">
                <a16:creationId xmlns:a16="http://schemas.microsoft.com/office/drawing/2014/main" id="{8E44BD4C-1DF1-448D-93A2-28C2C64FA539}"/>
              </a:ext>
            </a:extLst>
          </p:cNvPr>
          <p:cNvSpPr>
            <a:spLocks noGrp="1"/>
          </p:cNvSpPr>
          <p:nvPr>
            <p:ph type="title"/>
          </p:nvPr>
        </p:nvSpPr>
        <p:spPr/>
        <p:txBody>
          <a:bodyPr/>
          <a:lstStyle/>
          <a:p>
            <a:r>
              <a:rPr lang="en-GB" dirty="0"/>
              <a:t>Corporate Strategy</a:t>
            </a:r>
          </a:p>
        </p:txBody>
      </p:sp>
      <p:sp>
        <p:nvSpPr>
          <p:cNvPr id="9219" name="Content Placeholder 2"/>
          <p:cNvSpPr>
            <a:spLocks noGrp="1"/>
          </p:cNvSpPr>
          <p:nvPr>
            <p:ph idx="1"/>
          </p:nvPr>
        </p:nvSpPr>
        <p:spPr>
          <a:xfrm>
            <a:off x="7050946" y="1690688"/>
            <a:ext cx="4902355" cy="4486275"/>
          </a:xfrm>
        </p:spPr>
        <p:txBody>
          <a:bodyPr anchor="ctr">
            <a:normAutofit/>
          </a:bodyPr>
          <a:lstStyle/>
          <a:p>
            <a:pPr lvl="1">
              <a:buFont typeface="Arial" charset="0"/>
              <a:buNone/>
            </a:pPr>
            <a:r>
              <a:rPr lang="en-GB" sz="2800" b="1" dirty="0"/>
              <a:t>Concerned with </a:t>
            </a:r>
          </a:p>
          <a:p>
            <a:pPr lvl="1">
              <a:buFont typeface="Arial" charset="0"/>
              <a:buNone/>
            </a:pPr>
            <a:endParaRPr lang="en-GB" sz="2000" dirty="0"/>
          </a:p>
          <a:p>
            <a:pPr lvl="1">
              <a:buFont typeface="Arial" charset="0"/>
              <a:buNone/>
            </a:pPr>
            <a:r>
              <a:rPr lang="en-GB" sz="2000" dirty="0"/>
              <a:t>	</a:t>
            </a:r>
            <a:r>
              <a:rPr lang="en-GB" sz="2800" dirty="0"/>
              <a:t>“The overall scope of an organisation and how value will be added to the different parts (business units) of the organisation.”</a:t>
            </a:r>
          </a:p>
          <a:p>
            <a:pPr lvl="1">
              <a:buFont typeface="Arial" charset="0"/>
              <a:buNone/>
            </a:pPr>
            <a:endParaRPr lang="en-GB" sz="2000" dirty="0"/>
          </a:p>
          <a:p>
            <a:pPr lvl="1">
              <a:buFont typeface="Arial" charset="0"/>
              <a:buNone/>
            </a:pPr>
            <a:endParaRPr lang="en-US" sz="2000" dirty="0"/>
          </a:p>
        </p:txBody>
      </p:sp>
      <p:sp>
        <p:nvSpPr>
          <p:cNvPr id="4" name="Slide Number Placeholder 3"/>
          <p:cNvSpPr>
            <a:spLocks noGrp="1"/>
          </p:cNvSpPr>
          <p:nvPr>
            <p:ph type="sldNum" sz="quarter" idx="12"/>
          </p:nvPr>
        </p:nvSpPr>
        <p:spPr/>
        <p:txBody>
          <a:bodyPr>
            <a:normAutofit/>
          </a:bodyPr>
          <a:lstStyle/>
          <a:p>
            <a:pPr>
              <a:spcAft>
                <a:spcPts val="600"/>
              </a:spcAft>
              <a:defRPr/>
            </a:pPr>
            <a:fld id="{465EA263-631C-4170-8A46-8A231E36150B}" type="slidenum">
              <a:rPr lang="en-US">
                <a:solidFill>
                  <a:schemeClr val="tx1">
                    <a:alpha val="70000"/>
                  </a:schemeClr>
                </a:solidFill>
              </a:rPr>
              <a:pPr>
                <a:spcAft>
                  <a:spcPts val="600"/>
                </a:spcAft>
                <a:defRPr/>
              </a:pPr>
              <a:t>13</a:t>
            </a:fld>
            <a:endParaRPr lang="en-US">
              <a:solidFill>
                <a:schemeClr val="tx1">
                  <a:alpha val="70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p:cNvSpPr>
            <a:spLocks noGrp="1"/>
          </p:cNvSpPr>
          <p:nvPr>
            <p:ph type="title"/>
          </p:nvPr>
        </p:nvSpPr>
        <p:spPr>
          <a:xfrm>
            <a:off x="838200" y="963877"/>
            <a:ext cx="3494362" cy="4930246"/>
          </a:xfrm>
        </p:spPr>
        <p:txBody>
          <a:bodyPr>
            <a:normAutofit/>
          </a:bodyPr>
          <a:lstStyle/>
          <a:p>
            <a:pPr marL="0" marR="0" lvl="0" indent="0" algn="r" defTabSz="914400" eaLnBrk="1" fontAlgn="auto" latinLnBrk="0" hangingPunct="1">
              <a:spcBef>
                <a:spcPts val="0"/>
              </a:spcBef>
              <a:spcAft>
                <a:spcPts val="0"/>
              </a:spcAft>
              <a:buClrTx/>
              <a:buSzTx/>
              <a:buFontTx/>
              <a:buNone/>
              <a:tabLst/>
              <a:defRPr/>
            </a:pPr>
            <a:r>
              <a:rPr kumimoji="0" lang="en-GB" b="0" i="0" u="none" strike="noStrike" kern="0" cap="none" spc="0" normalizeH="0" baseline="0" noProof="0" dirty="0">
                <a:ln>
                  <a:noFill/>
                </a:ln>
                <a:effectLst/>
                <a:uLnTx/>
                <a:uFillTx/>
              </a:rPr>
              <a:t>Strategy, Operations or Tactics?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2" y="561861"/>
            <a:ext cx="6867102" cy="5883006"/>
          </a:xfrm>
        </p:spPr>
        <p:txBody>
          <a:bodyPr anchor="ctr">
            <a:normAutofit/>
          </a:bodyPr>
          <a:lstStyle/>
          <a:p>
            <a:pPr>
              <a:buFont typeface="Arial" charset="0"/>
              <a:buNone/>
            </a:pPr>
            <a:r>
              <a:rPr lang="en-GB" sz="2400" dirty="0"/>
              <a:t>	</a:t>
            </a:r>
            <a:r>
              <a:rPr lang="en-GB" sz="3200" b="1" dirty="0"/>
              <a:t>Business level </a:t>
            </a:r>
            <a:r>
              <a:rPr lang="en-GB" sz="3200" dirty="0"/>
              <a:t>strategy is …</a:t>
            </a:r>
          </a:p>
          <a:p>
            <a:pPr>
              <a:buFont typeface="Arial" charset="0"/>
              <a:buNone/>
            </a:pPr>
            <a:endParaRPr lang="en-GB" sz="2400" dirty="0"/>
          </a:p>
          <a:p>
            <a:pPr>
              <a:buFont typeface="Arial" charset="0"/>
              <a:buNone/>
            </a:pPr>
            <a:r>
              <a:rPr lang="en-GB" dirty="0"/>
              <a:t>“… about how to compete successfully or how to provide best value services in the public services … </a:t>
            </a:r>
          </a:p>
          <a:p>
            <a:pPr>
              <a:buFont typeface="Arial" charset="0"/>
              <a:buNone/>
            </a:pPr>
            <a:endParaRPr lang="en-GB" dirty="0"/>
          </a:p>
          <a:p>
            <a:pPr>
              <a:buFont typeface="Arial" charset="0"/>
              <a:buNone/>
            </a:pPr>
            <a:r>
              <a:rPr lang="en-GB" dirty="0"/>
              <a:t>	whereas </a:t>
            </a:r>
            <a:r>
              <a:rPr lang="en-GB" b="1" dirty="0"/>
              <a:t>corporate level </a:t>
            </a:r>
            <a:r>
              <a:rPr lang="en-GB" dirty="0"/>
              <a:t>strategy involves decisions about the organisation as whole, strategic decisions here need to be related to a strategic business unit (SBU).” </a:t>
            </a:r>
          </a:p>
          <a:p>
            <a:pPr marL="342900" lvl="1" indent="-342900">
              <a:buNone/>
            </a:pPr>
            <a:endParaRPr lang="en-US" dirty="0"/>
          </a:p>
        </p:txBody>
      </p:sp>
      <p:sp>
        <p:nvSpPr>
          <p:cNvPr id="4" name="Slide Number Placeholder 3"/>
          <p:cNvSpPr>
            <a:spLocks noGrp="1"/>
          </p:cNvSpPr>
          <p:nvPr>
            <p:ph type="sldNum" sz="quarter" idx="12"/>
          </p:nvPr>
        </p:nvSpPr>
        <p:spPr>
          <a:xfrm>
            <a:off x="10571516" y="6355080"/>
            <a:ext cx="782283" cy="365125"/>
          </a:xfrm>
        </p:spPr>
        <p:txBody>
          <a:bodyPr>
            <a:normAutofit/>
          </a:bodyPr>
          <a:lstStyle/>
          <a:p>
            <a:pPr>
              <a:spcAft>
                <a:spcPts val="600"/>
              </a:spcAft>
              <a:defRPr/>
            </a:pPr>
            <a:fld id="{F397D6B9-9CB6-406D-8BB9-3246B36A0817}" type="slidenum">
              <a:rPr lang="en-US" sz="1050">
                <a:solidFill>
                  <a:schemeClr val="tx1">
                    <a:alpha val="80000"/>
                  </a:schemeClr>
                </a:solidFill>
              </a:rPr>
              <a:pPr>
                <a:spcAft>
                  <a:spcPts val="600"/>
                </a:spcAft>
                <a:defRPr/>
              </a:pPr>
              <a:t>14</a:t>
            </a:fld>
            <a:endParaRPr lang="en-US" sz="1050">
              <a:solidFill>
                <a:schemeClr val="tx1">
                  <a:alpha val="80000"/>
                </a:schemeClr>
              </a:solidFill>
            </a:endParaRPr>
          </a:p>
        </p:txBody>
      </p:sp>
      <p:sp>
        <p:nvSpPr>
          <p:cNvPr id="9" name="TextBox 8">
            <a:extLst>
              <a:ext uri="{FF2B5EF4-FFF2-40B4-BE49-F238E27FC236}">
                <a16:creationId xmlns:a16="http://schemas.microsoft.com/office/drawing/2014/main" id="{3F5D1CE9-84F7-43B0-AE08-CEE4766051CE}"/>
              </a:ext>
            </a:extLst>
          </p:cNvPr>
          <p:cNvSpPr txBox="1"/>
          <p:nvPr/>
        </p:nvSpPr>
        <p:spPr>
          <a:xfrm>
            <a:off x="581140" y="6279616"/>
            <a:ext cx="6097836" cy="369332"/>
          </a:xfrm>
          <a:prstGeom prst="rect">
            <a:avLst/>
          </a:prstGeom>
          <a:noFill/>
        </p:spPr>
        <p:txBody>
          <a:bodyPr wrap="square">
            <a:spAutoFit/>
          </a:bodyPr>
          <a:lstStyle/>
          <a:p>
            <a:r>
              <a:rPr lang="en-US" dirty="0"/>
              <a:t>Johnson, Scholes and Whittington (2005; p6)</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p:cNvSpPr>
            <a:spLocks noGrp="1"/>
          </p:cNvSpPr>
          <p:nvPr>
            <p:ph type="title"/>
          </p:nvPr>
        </p:nvSpPr>
        <p:spPr>
          <a:xfrm>
            <a:off x="838200" y="963877"/>
            <a:ext cx="3494362" cy="4930246"/>
          </a:xfrm>
        </p:spPr>
        <p:txBody>
          <a:bodyPr>
            <a:normAutofit/>
          </a:bodyPr>
          <a:lstStyle/>
          <a:p>
            <a:pPr algn="r"/>
            <a:r>
              <a:rPr lang="en-US" dirty="0"/>
              <a:t>Operational Strategy?</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745914" cy="5117434"/>
          </a:xfrm>
        </p:spPr>
        <p:txBody>
          <a:bodyPr anchor="ctr">
            <a:normAutofit/>
          </a:bodyPr>
          <a:lstStyle/>
          <a:p>
            <a:pPr>
              <a:buFont typeface="Arial" charset="0"/>
              <a:buNone/>
            </a:pPr>
            <a:r>
              <a:rPr lang="en-GB" sz="2400" dirty="0"/>
              <a:t>	</a:t>
            </a:r>
            <a:r>
              <a:rPr lang="en-GB" dirty="0"/>
              <a:t>Below this level Johnson et al say we have a focus on operational strategies:</a:t>
            </a:r>
          </a:p>
          <a:p>
            <a:pPr>
              <a:buFont typeface="Arial" charset="0"/>
              <a:buNone/>
            </a:pPr>
            <a:endParaRPr lang="en-GB" dirty="0"/>
          </a:p>
          <a:p>
            <a:pPr>
              <a:buFont typeface="Arial" charset="0"/>
              <a:buNone/>
            </a:pPr>
            <a:r>
              <a:rPr lang="en-GB" dirty="0"/>
              <a:t>	“How the component parts of an organisation deliver effectively the corporate and business level strategies in terms of resources, processes and people.”</a:t>
            </a:r>
            <a:endParaRPr lang="en-US" dirty="0"/>
          </a:p>
        </p:txBody>
      </p:sp>
      <p:sp>
        <p:nvSpPr>
          <p:cNvPr id="4" name="Slide Number Placeholder 3"/>
          <p:cNvSpPr>
            <a:spLocks noGrp="1"/>
          </p:cNvSpPr>
          <p:nvPr>
            <p:ph type="sldNum" sz="quarter" idx="12"/>
          </p:nvPr>
        </p:nvSpPr>
        <p:spPr>
          <a:xfrm>
            <a:off x="10571516" y="6355080"/>
            <a:ext cx="782283" cy="365125"/>
          </a:xfrm>
        </p:spPr>
        <p:txBody>
          <a:bodyPr>
            <a:normAutofit/>
          </a:bodyPr>
          <a:lstStyle/>
          <a:p>
            <a:pPr>
              <a:spcAft>
                <a:spcPts val="600"/>
              </a:spcAft>
              <a:defRPr/>
            </a:pPr>
            <a:fld id="{8F5D7F8C-1A8C-4DB9-BFF0-CCEB8B932B81}" type="slidenum">
              <a:rPr lang="en-US" sz="1050">
                <a:solidFill>
                  <a:schemeClr val="tx1">
                    <a:alpha val="80000"/>
                  </a:schemeClr>
                </a:solidFill>
              </a:rPr>
              <a:pPr>
                <a:spcAft>
                  <a:spcPts val="600"/>
                </a:spcAft>
                <a:defRPr/>
              </a:pPr>
              <a:t>15</a:t>
            </a:fld>
            <a:endParaRPr lang="en-US" sz="1050">
              <a:solidFill>
                <a:schemeClr val="tx1">
                  <a:alpha val="80000"/>
                </a:schemeClr>
              </a:solidFill>
            </a:endParaRPr>
          </a:p>
        </p:txBody>
      </p:sp>
      <p:sp>
        <p:nvSpPr>
          <p:cNvPr id="7" name="TextBox 6">
            <a:extLst>
              <a:ext uri="{FF2B5EF4-FFF2-40B4-BE49-F238E27FC236}">
                <a16:creationId xmlns:a16="http://schemas.microsoft.com/office/drawing/2014/main" id="{29962668-B9A2-40D5-A361-600AD6B7267D}"/>
              </a:ext>
            </a:extLst>
          </p:cNvPr>
          <p:cNvSpPr txBox="1"/>
          <p:nvPr/>
        </p:nvSpPr>
        <p:spPr>
          <a:xfrm>
            <a:off x="581140" y="6279616"/>
            <a:ext cx="6097836" cy="369332"/>
          </a:xfrm>
          <a:prstGeom prst="rect">
            <a:avLst/>
          </a:prstGeom>
          <a:noFill/>
        </p:spPr>
        <p:txBody>
          <a:bodyPr wrap="square">
            <a:spAutoFit/>
          </a:bodyPr>
          <a:lstStyle/>
          <a:p>
            <a:r>
              <a:rPr lang="en-US" dirty="0"/>
              <a:t>Johnson, Scholes and Whittington (2005; p6)</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18375538"/>
              </p:ext>
            </p:extLst>
          </p:nvPr>
        </p:nvGraphicFramePr>
        <p:xfrm>
          <a:off x="3581401" y="383754"/>
          <a:ext cx="8218582" cy="5972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pPr>
              <a:defRPr/>
            </a:pPr>
            <a:fld id="{9B1BF1F8-8829-4A58-A9AB-6D9210912520}" type="slidenum">
              <a:rPr lang="en-US" smtClean="0"/>
              <a:pPr>
                <a:defRPr/>
              </a:pPr>
              <a:t>16</a:t>
            </a:fld>
            <a:endParaRPr lang="en-US" dirty="0"/>
          </a:p>
        </p:txBody>
      </p:sp>
      <p:sp>
        <p:nvSpPr>
          <p:cNvPr id="12291" name="Title 4"/>
          <p:cNvSpPr>
            <a:spLocks noGrp="1"/>
          </p:cNvSpPr>
          <p:nvPr>
            <p:ph type="title"/>
          </p:nvPr>
        </p:nvSpPr>
        <p:spPr>
          <a:xfrm>
            <a:off x="65184" y="1992551"/>
            <a:ext cx="3516217" cy="2755001"/>
          </a:xfrm>
        </p:spPr>
        <p:txBody>
          <a:bodyPr>
            <a:normAutofit/>
          </a:bodyPr>
          <a:lstStyle/>
          <a:p>
            <a:r>
              <a:rPr lang="en-GB" dirty="0"/>
              <a:t>3 levels for Johnson et al</a:t>
            </a:r>
            <a:br>
              <a:rPr lang="en-GB" dirty="0"/>
            </a:br>
            <a:br>
              <a:rPr lang="en-GB" dirty="0"/>
            </a:br>
            <a:r>
              <a:rPr lang="en-GB" dirty="0"/>
              <a:t>One for Porter</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5311E519-D817-4A00-BB43-6EA714EEA2BD}"/>
                                            </p:graphicEl>
                                          </p:spTgt>
                                        </p:tgtEl>
                                        <p:attrNameLst>
                                          <p:attrName>style.visibility</p:attrName>
                                        </p:attrNameLst>
                                      </p:cBhvr>
                                      <p:to>
                                        <p:strVal val="visible"/>
                                      </p:to>
                                    </p:set>
                                    <p:anim calcmode="lin" valueType="num">
                                      <p:cBhvr additive="base">
                                        <p:cTn id="7" dur="500" fill="hold"/>
                                        <p:tgtEl>
                                          <p:spTgt spid="4">
                                            <p:graphicEl>
                                              <a:dgm id="{5311E519-D817-4A00-BB43-6EA714EEA2B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5311E519-D817-4A00-BB43-6EA714EEA2BD}"/>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6E748290-6B64-4308-9606-5A1116FCB70F}"/>
                                            </p:graphicEl>
                                          </p:spTgt>
                                        </p:tgtEl>
                                        <p:attrNameLst>
                                          <p:attrName>style.visibility</p:attrName>
                                        </p:attrNameLst>
                                      </p:cBhvr>
                                      <p:to>
                                        <p:strVal val="visible"/>
                                      </p:to>
                                    </p:set>
                                    <p:anim calcmode="lin" valueType="num">
                                      <p:cBhvr additive="base">
                                        <p:cTn id="11" dur="500" fill="hold"/>
                                        <p:tgtEl>
                                          <p:spTgt spid="4">
                                            <p:graphicEl>
                                              <a:dgm id="{6E748290-6B64-4308-9606-5A1116FCB70F}"/>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6E748290-6B64-4308-9606-5A1116FCB70F}"/>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E5EC00F-86C9-49E9-9E65-387752708AB6}"/>
                                            </p:graphicEl>
                                          </p:spTgt>
                                        </p:tgtEl>
                                        <p:attrNameLst>
                                          <p:attrName>style.visibility</p:attrName>
                                        </p:attrNameLst>
                                      </p:cBhvr>
                                      <p:to>
                                        <p:strVal val="visible"/>
                                      </p:to>
                                    </p:set>
                                    <p:anim calcmode="lin" valueType="num">
                                      <p:cBhvr additive="base">
                                        <p:cTn id="17" dur="500" fill="hold"/>
                                        <p:tgtEl>
                                          <p:spTgt spid="4">
                                            <p:graphicEl>
                                              <a:dgm id="{7E5EC00F-86C9-49E9-9E65-387752708AB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E5EC00F-86C9-49E9-9E65-387752708AB6}"/>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7802F72C-555B-4639-A640-D342A03A2CCC}"/>
                                            </p:graphicEl>
                                          </p:spTgt>
                                        </p:tgtEl>
                                        <p:attrNameLst>
                                          <p:attrName>style.visibility</p:attrName>
                                        </p:attrNameLst>
                                      </p:cBhvr>
                                      <p:to>
                                        <p:strVal val="visible"/>
                                      </p:to>
                                    </p:set>
                                    <p:anim calcmode="lin" valueType="num">
                                      <p:cBhvr additive="base">
                                        <p:cTn id="21" dur="500" fill="hold"/>
                                        <p:tgtEl>
                                          <p:spTgt spid="4">
                                            <p:graphicEl>
                                              <a:dgm id="{7802F72C-555B-4639-A640-D342A03A2CC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7802F72C-555B-4639-A640-D342A03A2CCC}"/>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613F4331-1241-4D15-B009-84EFD8DF7C35}"/>
                                            </p:graphicEl>
                                          </p:spTgt>
                                        </p:tgtEl>
                                        <p:attrNameLst>
                                          <p:attrName>style.visibility</p:attrName>
                                        </p:attrNameLst>
                                      </p:cBhvr>
                                      <p:to>
                                        <p:strVal val="visible"/>
                                      </p:to>
                                    </p:set>
                                    <p:anim calcmode="lin" valueType="num">
                                      <p:cBhvr additive="base">
                                        <p:cTn id="27" dur="500" fill="hold"/>
                                        <p:tgtEl>
                                          <p:spTgt spid="4">
                                            <p:graphicEl>
                                              <a:dgm id="{613F4331-1241-4D15-B009-84EFD8DF7C35}"/>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13F4331-1241-4D15-B009-84EFD8DF7C35}"/>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075C0EEB-711E-48D6-8269-72A414F8B328}"/>
                                            </p:graphicEl>
                                          </p:spTgt>
                                        </p:tgtEl>
                                        <p:attrNameLst>
                                          <p:attrName>style.visibility</p:attrName>
                                        </p:attrNameLst>
                                      </p:cBhvr>
                                      <p:to>
                                        <p:strVal val="visible"/>
                                      </p:to>
                                    </p:set>
                                    <p:anim calcmode="lin" valueType="num">
                                      <p:cBhvr additive="base">
                                        <p:cTn id="31" dur="500" fill="hold"/>
                                        <p:tgtEl>
                                          <p:spTgt spid="4">
                                            <p:graphicEl>
                                              <a:dgm id="{075C0EEB-711E-48D6-8269-72A414F8B32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075C0EEB-711E-48D6-8269-72A414F8B32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338" name="Title 1"/>
          <p:cNvSpPr>
            <a:spLocks noGrp="1"/>
          </p:cNvSpPr>
          <p:nvPr>
            <p:ph type="title"/>
          </p:nvPr>
        </p:nvSpPr>
        <p:spPr>
          <a:xfrm>
            <a:off x="762001" y="803325"/>
            <a:ext cx="5314536" cy="1325563"/>
          </a:xfrm>
        </p:spPr>
        <p:txBody>
          <a:bodyPr vert="horz" lIns="91440" tIns="45720" rIns="91440" bIns="45720" rtlCol="0">
            <a:normAutofit/>
          </a:bodyPr>
          <a:lstStyle/>
          <a:p>
            <a:r>
              <a:rPr lang="en-US" kern="1200">
                <a:latin typeface="+mj-lt"/>
                <a:ea typeface="+mj-ea"/>
                <a:cs typeface="+mj-cs"/>
              </a:rPr>
              <a:t>Strategy is not about specific action</a:t>
            </a:r>
          </a:p>
        </p:txBody>
      </p:sp>
      <p:sp>
        <p:nvSpPr>
          <p:cNvPr id="3" name="Content Placeholder 2">
            <a:extLst>
              <a:ext uri="{FF2B5EF4-FFF2-40B4-BE49-F238E27FC236}">
                <a16:creationId xmlns:a16="http://schemas.microsoft.com/office/drawing/2014/main" id="{EBBCF9B2-B076-4796-90D0-A931527C19DB}"/>
              </a:ext>
            </a:extLst>
          </p:cNvPr>
          <p:cNvSpPr>
            <a:spLocks noGrp="1"/>
          </p:cNvSpPr>
          <p:nvPr>
            <p:ph idx="1"/>
          </p:nvPr>
        </p:nvSpPr>
        <p:spPr>
          <a:xfrm>
            <a:off x="762000" y="2908452"/>
            <a:ext cx="5314543" cy="2746485"/>
          </a:xfrm>
        </p:spPr>
        <p:txBody>
          <a:bodyPr vert="horz" lIns="91440" tIns="45720" rIns="91440" bIns="45720" rtlCol="0" anchor="t">
            <a:normAutofit/>
          </a:bodyPr>
          <a:lstStyle/>
          <a:p>
            <a:pPr marL="0" indent="0">
              <a:buNone/>
            </a:pPr>
            <a:endParaRPr lang="en-US" sz="1800" dirty="0"/>
          </a:p>
          <a:p>
            <a:r>
              <a:rPr lang="en-US" sz="3600" dirty="0"/>
              <a:t>“A tactic is a scheme for a specific action”</a:t>
            </a:r>
          </a:p>
          <a:p>
            <a:pPr marL="0" indent="0">
              <a:buNone/>
            </a:pPr>
            <a:endParaRPr lang="en-US" sz="1800" dirty="0"/>
          </a:p>
          <a:p>
            <a:pPr marL="0" indent="0">
              <a:buNone/>
            </a:pPr>
            <a:r>
              <a:rPr lang="en-US" sz="1800" dirty="0"/>
              <a:t>Grant (2003) </a:t>
            </a:r>
          </a:p>
        </p:txBody>
      </p:sp>
      <p:sp>
        <p:nvSpPr>
          <p:cNvPr id="74" name="Freeform: Shape 7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B857D64-E0A5-43C7-90D6-D7499F96703A}"/>
              </a:ext>
            </a:extLst>
          </p:cNvPr>
          <p:cNvPicPr>
            <a:picLocks noChangeAspect="1"/>
          </p:cNvPicPr>
          <p:nvPr/>
        </p:nvPicPr>
        <p:blipFill rotWithShape="1">
          <a:blip r:embed="rId3"/>
          <a:srcRect r="16418"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p:cNvSpPr>
            <a:spLocks noGrp="1"/>
          </p:cNvSpPr>
          <p:nvPr>
            <p:ph type="sldNum" sz="quarter" idx="12"/>
          </p:nvPr>
        </p:nvSpPr>
        <p:spPr>
          <a:xfrm>
            <a:off x="11000232" y="6108192"/>
            <a:ext cx="548640" cy="548640"/>
          </a:xfrm>
          <a:prstGeom prst="ellipse">
            <a:avLst/>
          </a:prstGeom>
          <a:solidFill>
            <a:srgbClr val="7F7F7F"/>
          </a:solidFill>
        </p:spPr>
        <p:txBody>
          <a:bodyPr vert="horz" lIns="91440" tIns="45720" rIns="91440" bIns="45720" rtlCol="0" anchor="ctr">
            <a:normAutofit/>
          </a:bodyPr>
          <a:lstStyle/>
          <a:p>
            <a:pPr algn="ctr">
              <a:spcAft>
                <a:spcPts val="600"/>
              </a:spcAft>
              <a:defRPr/>
            </a:pPr>
            <a:fld id="{490D11F8-EFE8-4957-945B-A62472072B5C}" type="slidenum">
              <a:rPr lang="en-US" sz="1500">
                <a:solidFill>
                  <a:srgbClr val="FFFFFF"/>
                </a:solidFill>
              </a:rPr>
              <a:pPr algn="ctr">
                <a:spcAft>
                  <a:spcPts val="600"/>
                </a:spcAft>
                <a:defRPr/>
              </a:pPr>
              <a:t>17</a:t>
            </a:fld>
            <a:endParaRPr lang="en-US" sz="15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Title 1"/>
          <p:cNvSpPr>
            <a:spLocks noGrp="1"/>
          </p:cNvSpPr>
          <p:nvPr>
            <p:ph type="title"/>
          </p:nvPr>
        </p:nvSpPr>
        <p:spPr>
          <a:xfrm>
            <a:off x="801098" y="1396289"/>
            <a:ext cx="3583615" cy="4482819"/>
          </a:xfrm>
        </p:spPr>
        <p:txBody>
          <a:bodyPr>
            <a:normAutofit/>
          </a:bodyPr>
          <a:lstStyle/>
          <a:p>
            <a:r>
              <a:rPr lang="en-US"/>
              <a:t>Structure </a:t>
            </a:r>
            <a:r>
              <a:rPr lang="en-US" dirty="0"/>
              <a:t>follows strategy</a:t>
            </a:r>
          </a:p>
        </p:txBody>
      </p:sp>
      <p:sp>
        <p:nvSpPr>
          <p:cNvPr id="4" name="Slide Number Placeholder 3"/>
          <p:cNvSpPr>
            <a:spLocks noGrp="1"/>
          </p:cNvSpPr>
          <p:nvPr>
            <p:ph type="sldNum" sz="quarter" idx="12"/>
          </p:nvPr>
        </p:nvSpPr>
        <p:spPr>
          <a:xfrm>
            <a:off x="804484" y="599325"/>
            <a:ext cx="548640" cy="548640"/>
          </a:xfrm>
          <a:prstGeom prst="ellipse">
            <a:avLst/>
          </a:prstGeom>
          <a:solidFill>
            <a:srgbClr val="7F7F7F"/>
          </a:solidFill>
        </p:spPr>
        <p:txBody>
          <a:bodyPr anchor="ctr">
            <a:normAutofit/>
          </a:bodyPr>
          <a:lstStyle/>
          <a:p>
            <a:pPr algn="ctr">
              <a:spcAft>
                <a:spcPts val="600"/>
              </a:spcAft>
              <a:defRPr/>
            </a:pPr>
            <a:fld id="{02CEC4EC-9CCB-4241-A23B-9FE759BEAC1D}" type="slidenum">
              <a:rPr lang="en-US" sz="1500">
                <a:solidFill>
                  <a:srgbClr val="FFFFFF"/>
                </a:solidFill>
              </a:rPr>
              <a:pPr algn="ctr">
                <a:spcAft>
                  <a:spcPts val="600"/>
                </a:spcAft>
                <a:defRPr/>
              </a:pPr>
              <a:t>18</a:t>
            </a:fld>
            <a:endParaRPr lang="en-US" sz="1500">
              <a:solidFill>
                <a:srgbClr val="FFFFFF"/>
              </a:solidFill>
            </a:endParaRPr>
          </a:p>
        </p:txBody>
      </p:sp>
      <p:sp>
        <p:nvSpPr>
          <p:cNvPr id="73" name="Freeform: Shape 72">
            <a:extLst>
              <a:ext uri="{FF2B5EF4-FFF2-40B4-BE49-F238E27FC236}">
                <a16:creationId xmlns:a16="http://schemas.microsoft.com/office/drawing/2014/main" id="{69AAB938-4404-42AF-B159-EFB4EFB1E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4117" y="-1"/>
            <a:ext cx="7627884" cy="6858001"/>
          </a:xfrm>
          <a:custGeom>
            <a:avLst/>
            <a:gdLst>
              <a:gd name="connsiteX0" fmla="*/ 85359 w 7627884"/>
              <a:gd name="connsiteY0" fmla="*/ 0 h 6858001"/>
              <a:gd name="connsiteX1" fmla="*/ 7627884 w 7627884"/>
              <a:gd name="connsiteY1" fmla="*/ 0 h 6858001"/>
              <a:gd name="connsiteX2" fmla="*/ 7627884 w 7627884"/>
              <a:gd name="connsiteY2" fmla="*/ 6858001 h 6858001"/>
              <a:gd name="connsiteX3" fmla="*/ 2199224 w 7627884"/>
              <a:gd name="connsiteY3" fmla="*/ 6858001 h 6858001"/>
              <a:gd name="connsiteX4" fmla="*/ 2165320 w 7627884"/>
              <a:gd name="connsiteY4" fmla="*/ 6822453 h 6858001"/>
              <a:gd name="connsiteX5" fmla="*/ 0 w 7627884"/>
              <a:gd name="connsiteY5" fmla="*/ 1189815 h 6858001"/>
              <a:gd name="connsiteX6" fmla="*/ 43414 w 7627884"/>
              <a:gd name="connsiteY6" fmla="*/ 33009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7884" h="6858001">
                <a:moveTo>
                  <a:pt x="85359" y="0"/>
                </a:moveTo>
                <a:lnTo>
                  <a:pt x="7627884" y="0"/>
                </a:lnTo>
                <a:lnTo>
                  <a:pt x="7627884" y="6858001"/>
                </a:lnTo>
                <a:lnTo>
                  <a:pt x="2199224" y="6858001"/>
                </a:lnTo>
                <a:lnTo>
                  <a:pt x="2165320" y="6822453"/>
                </a:lnTo>
                <a:cubicBezTo>
                  <a:pt x="819447" y="5331646"/>
                  <a:pt x="0" y="3356427"/>
                  <a:pt x="0" y="1189815"/>
                </a:cubicBezTo>
                <a:cubicBezTo>
                  <a:pt x="0" y="899574"/>
                  <a:pt x="14708" y="612766"/>
                  <a:pt x="43414" y="33009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92A46B1C-E9BA-4577-BED6-B96DDC9AC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47781" y="-1"/>
            <a:ext cx="7444220" cy="6858001"/>
          </a:xfrm>
          <a:custGeom>
            <a:avLst/>
            <a:gdLst>
              <a:gd name="connsiteX0" fmla="*/ 7357257 w 7444220"/>
              <a:gd name="connsiteY0" fmla="*/ 0 h 6858001"/>
              <a:gd name="connsiteX1" fmla="*/ 0 w 7444220"/>
              <a:gd name="connsiteY1" fmla="*/ 0 h 6858001"/>
              <a:gd name="connsiteX2" fmla="*/ 0 w 7444220"/>
              <a:gd name="connsiteY2" fmla="*/ 6858001 h 6858001"/>
              <a:gd name="connsiteX3" fmla="*/ 5169521 w 7444220"/>
              <a:gd name="connsiteY3" fmla="*/ 6858001 h 6858001"/>
              <a:gd name="connsiteX4" fmla="*/ 5459879 w 7444220"/>
              <a:gd name="connsiteY4" fmla="*/ 6539727 h 6858001"/>
              <a:gd name="connsiteX5" fmla="*/ 7444220 w 7444220"/>
              <a:gd name="connsiteY5" fmla="*/ 1189814 h 6858001"/>
              <a:gd name="connsiteX6" fmla="*/ 7401867 w 7444220"/>
              <a:gd name="connsiteY6" fmla="*/ 35106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4220" h="6858001">
                <a:moveTo>
                  <a:pt x="7357257" y="0"/>
                </a:moveTo>
                <a:lnTo>
                  <a:pt x="0" y="0"/>
                </a:lnTo>
                <a:lnTo>
                  <a:pt x="0" y="6858001"/>
                </a:lnTo>
                <a:lnTo>
                  <a:pt x="5169521" y="6858001"/>
                </a:lnTo>
                <a:lnTo>
                  <a:pt x="5459879" y="6539727"/>
                </a:lnTo>
                <a:cubicBezTo>
                  <a:pt x="6696598" y="5103389"/>
                  <a:pt x="7444220" y="3233911"/>
                  <a:pt x="7444220" y="1189814"/>
                </a:cubicBezTo>
                <a:cubicBezTo>
                  <a:pt x="7444220" y="906649"/>
                  <a:pt x="7429873" y="626836"/>
                  <a:pt x="7401867" y="35106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5365" name="Content Placeholder 2">
            <a:extLst>
              <a:ext uri="{FF2B5EF4-FFF2-40B4-BE49-F238E27FC236}">
                <a16:creationId xmlns:a16="http://schemas.microsoft.com/office/drawing/2014/main" id="{E7E0BF21-CDD3-4DC8-9DD5-01753122034A}"/>
              </a:ext>
            </a:extLst>
          </p:cNvPr>
          <p:cNvGraphicFramePr>
            <a:graphicFrameLocks noGrp="1"/>
          </p:cNvGraphicFramePr>
          <p:nvPr>
            <p:ph idx="1"/>
            <p:extLst>
              <p:ext uri="{D42A27DB-BD31-4B8C-83A1-F6EECF244321}">
                <p14:modId xmlns:p14="http://schemas.microsoft.com/office/powerpoint/2010/main" val="2857733542"/>
              </p:ext>
            </p:extLst>
          </p:nvPr>
        </p:nvGraphicFramePr>
        <p:xfrm>
          <a:off x="6096000" y="804231"/>
          <a:ext cx="5163239" cy="5310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F5BA1EA9-0382-4630-A1E6-EBD02D217614}"/>
              </a:ext>
            </a:extLst>
          </p:cNvPr>
          <p:cNvSpPr txBox="1"/>
          <p:nvPr/>
        </p:nvSpPr>
        <p:spPr>
          <a:xfrm>
            <a:off x="702325" y="6114361"/>
            <a:ext cx="6097836" cy="369332"/>
          </a:xfrm>
          <a:prstGeom prst="rect">
            <a:avLst/>
          </a:prstGeom>
          <a:noFill/>
        </p:spPr>
        <p:txBody>
          <a:bodyPr wrap="square">
            <a:spAutoFit/>
          </a:bodyPr>
          <a:lstStyle/>
          <a:p>
            <a:r>
              <a:rPr lang="en-US" dirty="0"/>
              <a:t>From Waterman, Peters and Phillips (1980)</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5">
                                            <p:graphicEl>
                                              <a:dgm id="{BAD5A95E-A293-4BBA-A3DC-34B1693D0552}"/>
                                            </p:graphicEl>
                                          </p:spTgt>
                                        </p:tgtEl>
                                        <p:attrNameLst>
                                          <p:attrName>style.visibility</p:attrName>
                                        </p:attrNameLst>
                                      </p:cBhvr>
                                      <p:to>
                                        <p:strVal val="visible"/>
                                      </p:to>
                                    </p:set>
                                    <p:anim calcmode="lin" valueType="num">
                                      <p:cBhvr additive="base">
                                        <p:cTn id="7" dur="500" fill="hold"/>
                                        <p:tgtEl>
                                          <p:spTgt spid="15365">
                                            <p:graphicEl>
                                              <a:dgm id="{BAD5A95E-A293-4BBA-A3DC-34B1693D055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5">
                                            <p:graphicEl>
                                              <a:dgm id="{BAD5A95E-A293-4BBA-A3DC-34B1693D0552}"/>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5">
                                            <p:graphicEl>
                                              <a:dgm id="{1ED1A8FF-E306-46AF-B0E2-C53924228FCB}"/>
                                            </p:graphicEl>
                                          </p:spTgt>
                                        </p:tgtEl>
                                        <p:attrNameLst>
                                          <p:attrName>style.visibility</p:attrName>
                                        </p:attrNameLst>
                                      </p:cBhvr>
                                      <p:to>
                                        <p:strVal val="visible"/>
                                      </p:to>
                                    </p:set>
                                    <p:anim calcmode="lin" valueType="num">
                                      <p:cBhvr additive="base">
                                        <p:cTn id="13" dur="500" fill="hold"/>
                                        <p:tgtEl>
                                          <p:spTgt spid="15365">
                                            <p:graphicEl>
                                              <a:dgm id="{1ED1A8FF-E306-46AF-B0E2-C53924228FC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5">
                                            <p:graphicEl>
                                              <a:dgm id="{1ED1A8FF-E306-46AF-B0E2-C53924228FC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365"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5917D-A29B-42D5-97B6-8D159D0C7399}"/>
              </a:ext>
            </a:extLst>
          </p:cNvPr>
          <p:cNvSpPr>
            <a:spLocks noGrp="1"/>
          </p:cNvSpPr>
          <p:nvPr>
            <p:ph type="title"/>
          </p:nvPr>
        </p:nvSpPr>
        <p:spPr/>
        <p:txBody>
          <a:bodyPr/>
          <a:lstStyle/>
          <a:p>
            <a:r>
              <a:rPr lang="en-GB" dirty="0"/>
              <a:t>How are strategies developed?</a:t>
            </a:r>
          </a:p>
        </p:txBody>
      </p:sp>
      <p:pic>
        <p:nvPicPr>
          <p:cNvPr id="4" name="Online Media 3" title="Mintzberg on strategy">
            <a:hlinkClick r:id="" action="ppaction://media"/>
            <a:extLst>
              <a:ext uri="{FF2B5EF4-FFF2-40B4-BE49-F238E27FC236}">
                <a16:creationId xmlns:a16="http://schemas.microsoft.com/office/drawing/2014/main" id="{2785CB4F-B1AF-4FF3-BE79-BF82EAC48C1D}"/>
              </a:ext>
            </a:extLst>
          </p:cNvPr>
          <p:cNvPicPr>
            <a:picLocks noGrp="1" noRot="1" noChangeAspect="1"/>
          </p:cNvPicPr>
          <p:nvPr>
            <p:ph idx="1"/>
            <a:videoFile r:link="rId1"/>
          </p:nvPr>
        </p:nvPicPr>
        <p:blipFill>
          <a:blip r:embed="rId3"/>
          <a:stretch>
            <a:fillRect/>
          </a:stretch>
        </p:blipFill>
        <p:spPr>
          <a:xfrm>
            <a:off x="1694743" y="1487278"/>
            <a:ext cx="9001679" cy="5086293"/>
          </a:xfrm>
          <a:prstGeom prst="rect">
            <a:avLst/>
          </a:prstGeom>
        </p:spPr>
      </p:pic>
    </p:spTree>
    <p:extLst>
      <p:ext uri="{BB962C8B-B14F-4D97-AF65-F5344CB8AC3E}">
        <p14:creationId xmlns:p14="http://schemas.microsoft.com/office/powerpoint/2010/main" val="120846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801098" y="1396289"/>
            <a:ext cx="3583615" cy="4482819"/>
          </a:xfrm>
        </p:spPr>
        <p:txBody>
          <a:bodyPr>
            <a:normAutofit/>
          </a:bodyPr>
          <a:lstStyle/>
          <a:p>
            <a:r>
              <a:rPr lang="en-US" dirty="0"/>
              <a:t>Seeing the bigger picture</a:t>
            </a:r>
          </a:p>
        </p:txBody>
      </p:sp>
      <p:sp>
        <p:nvSpPr>
          <p:cNvPr id="4" name="Slide Number Placeholder 3"/>
          <p:cNvSpPr>
            <a:spLocks noGrp="1"/>
          </p:cNvSpPr>
          <p:nvPr>
            <p:ph type="sldNum" sz="quarter" idx="12"/>
          </p:nvPr>
        </p:nvSpPr>
        <p:spPr>
          <a:xfrm>
            <a:off x="804484" y="599325"/>
            <a:ext cx="548640" cy="548640"/>
          </a:xfrm>
          <a:prstGeom prst="ellipse">
            <a:avLst/>
          </a:prstGeom>
          <a:solidFill>
            <a:srgbClr val="7F7F7F"/>
          </a:solidFill>
        </p:spPr>
        <p:txBody>
          <a:bodyPr anchor="ctr">
            <a:normAutofit/>
          </a:bodyPr>
          <a:lstStyle/>
          <a:p>
            <a:pPr algn="ctr">
              <a:spcAft>
                <a:spcPts val="600"/>
              </a:spcAft>
              <a:defRPr/>
            </a:pPr>
            <a:fld id="{288A7E53-BF04-43ED-8B3F-00361C47E696}" type="slidenum">
              <a:rPr lang="en-US" sz="1500">
                <a:solidFill>
                  <a:srgbClr val="FFFFFF"/>
                </a:solidFill>
              </a:rPr>
              <a:pPr algn="ctr">
                <a:spcAft>
                  <a:spcPts val="600"/>
                </a:spcAft>
                <a:defRPr/>
              </a:pPr>
              <a:t>20</a:t>
            </a:fld>
            <a:endParaRPr lang="en-US" sz="1500">
              <a:solidFill>
                <a:srgbClr val="FFFFFF"/>
              </a:solidFill>
            </a:endParaRPr>
          </a:p>
        </p:txBody>
      </p:sp>
      <p:sp>
        <p:nvSpPr>
          <p:cNvPr id="73" name="Freeform: Shape 72">
            <a:extLst>
              <a:ext uri="{FF2B5EF4-FFF2-40B4-BE49-F238E27FC236}">
                <a16:creationId xmlns:a16="http://schemas.microsoft.com/office/drawing/2014/main" id="{69AAB938-4404-42AF-B159-EFB4EFB1E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4117" y="-1"/>
            <a:ext cx="7627884" cy="6858001"/>
          </a:xfrm>
          <a:custGeom>
            <a:avLst/>
            <a:gdLst>
              <a:gd name="connsiteX0" fmla="*/ 85359 w 7627884"/>
              <a:gd name="connsiteY0" fmla="*/ 0 h 6858001"/>
              <a:gd name="connsiteX1" fmla="*/ 7627884 w 7627884"/>
              <a:gd name="connsiteY1" fmla="*/ 0 h 6858001"/>
              <a:gd name="connsiteX2" fmla="*/ 7627884 w 7627884"/>
              <a:gd name="connsiteY2" fmla="*/ 6858001 h 6858001"/>
              <a:gd name="connsiteX3" fmla="*/ 2199224 w 7627884"/>
              <a:gd name="connsiteY3" fmla="*/ 6858001 h 6858001"/>
              <a:gd name="connsiteX4" fmla="*/ 2165320 w 7627884"/>
              <a:gd name="connsiteY4" fmla="*/ 6822453 h 6858001"/>
              <a:gd name="connsiteX5" fmla="*/ 0 w 7627884"/>
              <a:gd name="connsiteY5" fmla="*/ 1189815 h 6858001"/>
              <a:gd name="connsiteX6" fmla="*/ 43414 w 7627884"/>
              <a:gd name="connsiteY6" fmla="*/ 33009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7884" h="6858001">
                <a:moveTo>
                  <a:pt x="85359" y="0"/>
                </a:moveTo>
                <a:lnTo>
                  <a:pt x="7627884" y="0"/>
                </a:lnTo>
                <a:lnTo>
                  <a:pt x="7627884" y="6858001"/>
                </a:lnTo>
                <a:lnTo>
                  <a:pt x="2199224" y="6858001"/>
                </a:lnTo>
                <a:lnTo>
                  <a:pt x="2165320" y="6822453"/>
                </a:lnTo>
                <a:cubicBezTo>
                  <a:pt x="819447" y="5331646"/>
                  <a:pt x="0" y="3356427"/>
                  <a:pt x="0" y="1189815"/>
                </a:cubicBezTo>
                <a:cubicBezTo>
                  <a:pt x="0" y="899574"/>
                  <a:pt x="14708" y="612766"/>
                  <a:pt x="43414" y="33009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92A46B1C-E9BA-4577-BED6-B96DDC9AC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47781" y="-1"/>
            <a:ext cx="7444220" cy="6858001"/>
          </a:xfrm>
          <a:custGeom>
            <a:avLst/>
            <a:gdLst>
              <a:gd name="connsiteX0" fmla="*/ 7357257 w 7444220"/>
              <a:gd name="connsiteY0" fmla="*/ 0 h 6858001"/>
              <a:gd name="connsiteX1" fmla="*/ 0 w 7444220"/>
              <a:gd name="connsiteY1" fmla="*/ 0 h 6858001"/>
              <a:gd name="connsiteX2" fmla="*/ 0 w 7444220"/>
              <a:gd name="connsiteY2" fmla="*/ 6858001 h 6858001"/>
              <a:gd name="connsiteX3" fmla="*/ 5169521 w 7444220"/>
              <a:gd name="connsiteY3" fmla="*/ 6858001 h 6858001"/>
              <a:gd name="connsiteX4" fmla="*/ 5459879 w 7444220"/>
              <a:gd name="connsiteY4" fmla="*/ 6539727 h 6858001"/>
              <a:gd name="connsiteX5" fmla="*/ 7444220 w 7444220"/>
              <a:gd name="connsiteY5" fmla="*/ 1189814 h 6858001"/>
              <a:gd name="connsiteX6" fmla="*/ 7401867 w 7444220"/>
              <a:gd name="connsiteY6" fmla="*/ 35106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4220" h="6858001">
                <a:moveTo>
                  <a:pt x="7357257" y="0"/>
                </a:moveTo>
                <a:lnTo>
                  <a:pt x="0" y="0"/>
                </a:lnTo>
                <a:lnTo>
                  <a:pt x="0" y="6858001"/>
                </a:lnTo>
                <a:lnTo>
                  <a:pt x="5169521" y="6858001"/>
                </a:lnTo>
                <a:lnTo>
                  <a:pt x="5459879" y="6539727"/>
                </a:lnTo>
                <a:cubicBezTo>
                  <a:pt x="6696598" y="5103389"/>
                  <a:pt x="7444220" y="3233911"/>
                  <a:pt x="7444220" y="1189814"/>
                </a:cubicBezTo>
                <a:cubicBezTo>
                  <a:pt x="7444220" y="906649"/>
                  <a:pt x="7429873" y="626836"/>
                  <a:pt x="7401867" y="35106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389" name="Content Placeholder 2">
            <a:extLst>
              <a:ext uri="{FF2B5EF4-FFF2-40B4-BE49-F238E27FC236}">
                <a16:creationId xmlns:a16="http://schemas.microsoft.com/office/drawing/2014/main" id="{A4CCFFC5-77A8-4C0E-BC12-711468C6127B}"/>
              </a:ext>
            </a:extLst>
          </p:cNvPr>
          <p:cNvGraphicFramePr>
            <a:graphicFrameLocks noGrp="1"/>
          </p:cNvGraphicFramePr>
          <p:nvPr>
            <p:ph idx="1"/>
            <p:extLst>
              <p:ext uri="{D42A27DB-BD31-4B8C-83A1-F6EECF244321}">
                <p14:modId xmlns:p14="http://schemas.microsoft.com/office/powerpoint/2010/main" val="3165964653"/>
              </p:ext>
            </p:extLst>
          </p:nvPr>
        </p:nvGraphicFramePr>
        <p:xfrm>
          <a:off x="6096000" y="804231"/>
          <a:ext cx="5163239" cy="5310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89">
                                            <p:graphicEl>
                                              <a:dgm id="{D7A73342-DEBF-4B6E-BB18-B0F15FC66581}"/>
                                            </p:graphicEl>
                                          </p:spTgt>
                                        </p:tgtEl>
                                        <p:attrNameLst>
                                          <p:attrName>style.visibility</p:attrName>
                                        </p:attrNameLst>
                                      </p:cBhvr>
                                      <p:to>
                                        <p:strVal val="visible"/>
                                      </p:to>
                                    </p:set>
                                    <p:anim calcmode="lin" valueType="num">
                                      <p:cBhvr additive="base">
                                        <p:cTn id="7" dur="500" fill="hold"/>
                                        <p:tgtEl>
                                          <p:spTgt spid="16389">
                                            <p:graphicEl>
                                              <a:dgm id="{D7A73342-DEBF-4B6E-BB18-B0F15FC6658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9">
                                            <p:graphicEl>
                                              <a:dgm id="{D7A73342-DEBF-4B6E-BB18-B0F15FC6658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389">
                                            <p:graphicEl>
                                              <a:dgm id="{E0C97DF5-BFD5-413C-9ED7-D1FA0A61DEEC}"/>
                                            </p:graphicEl>
                                          </p:spTgt>
                                        </p:tgtEl>
                                        <p:attrNameLst>
                                          <p:attrName>style.visibility</p:attrName>
                                        </p:attrNameLst>
                                      </p:cBhvr>
                                      <p:to>
                                        <p:strVal val="visible"/>
                                      </p:to>
                                    </p:set>
                                    <p:anim calcmode="lin" valueType="num">
                                      <p:cBhvr additive="base">
                                        <p:cTn id="13" dur="500" fill="hold"/>
                                        <p:tgtEl>
                                          <p:spTgt spid="16389">
                                            <p:graphicEl>
                                              <a:dgm id="{E0C97DF5-BFD5-413C-9ED7-D1FA0A61DEE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9">
                                            <p:graphicEl>
                                              <a:dgm id="{E0C97DF5-BFD5-413C-9ED7-D1FA0A61DEE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389">
                                            <p:graphicEl>
                                              <a:dgm id="{E3BB67A7-0F5B-48CB-BADA-255FCC632D1D}"/>
                                            </p:graphicEl>
                                          </p:spTgt>
                                        </p:tgtEl>
                                        <p:attrNameLst>
                                          <p:attrName>style.visibility</p:attrName>
                                        </p:attrNameLst>
                                      </p:cBhvr>
                                      <p:to>
                                        <p:strVal val="visible"/>
                                      </p:to>
                                    </p:set>
                                    <p:anim calcmode="lin" valueType="num">
                                      <p:cBhvr additive="base">
                                        <p:cTn id="19" dur="500" fill="hold"/>
                                        <p:tgtEl>
                                          <p:spTgt spid="16389">
                                            <p:graphicEl>
                                              <a:dgm id="{E3BB67A7-0F5B-48CB-BADA-255FCC632D1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9">
                                            <p:graphicEl>
                                              <a:dgm id="{E3BB67A7-0F5B-48CB-BADA-255FCC632D1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389">
                                            <p:graphicEl>
                                              <a:dgm id="{C9735FE4-F3F9-461D-9C54-290921D12761}"/>
                                            </p:graphicEl>
                                          </p:spTgt>
                                        </p:tgtEl>
                                        <p:attrNameLst>
                                          <p:attrName>style.visibility</p:attrName>
                                        </p:attrNameLst>
                                      </p:cBhvr>
                                      <p:to>
                                        <p:strVal val="visible"/>
                                      </p:to>
                                    </p:set>
                                    <p:anim calcmode="lin" valueType="num">
                                      <p:cBhvr additive="base">
                                        <p:cTn id="25" dur="500" fill="hold"/>
                                        <p:tgtEl>
                                          <p:spTgt spid="16389">
                                            <p:graphicEl>
                                              <a:dgm id="{C9735FE4-F3F9-461D-9C54-290921D12761}"/>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9">
                                            <p:graphicEl>
                                              <a:dgm id="{C9735FE4-F3F9-461D-9C54-290921D1276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389"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A9C89-F888-4913-B8CD-FE16287340D3}"/>
              </a:ext>
            </a:extLst>
          </p:cNvPr>
          <p:cNvSpPr>
            <a:spLocks noGrp="1"/>
          </p:cNvSpPr>
          <p:nvPr>
            <p:ph type="title"/>
          </p:nvPr>
        </p:nvSpPr>
        <p:spPr>
          <a:xfrm>
            <a:off x="801098" y="1396289"/>
            <a:ext cx="3583615" cy="4482819"/>
          </a:xfrm>
        </p:spPr>
        <p:txBody>
          <a:bodyPr>
            <a:normAutofit/>
          </a:bodyPr>
          <a:lstStyle/>
          <a:p>
            <a:r>
              <a:rPr lang="en-GB" dirty="0"/>
              <a:t>References</a:t>
            </a:r>
          </a:p>
        </p:txBody>
      </p:sp>
      <p:sp>
        <p:nvSpPr>
          <p:cNvPr id="3" name="Slide Number Placeholder 2">
            <a:extLst>
              <a:ext uri="{FF2B5EF4-FFF2-40B4-BE49-F238E27FC236}">
                <a16:creationId xmlns:a16="http://schemas.microsoft.com/office/drawing/2014/main" id="{C3A60FF4-73BF-4475-8B01-B635975BCB40}"/>
              </a:ext>
            </a:extLst>
          </p:cNvPr>
          <p:cNvSpPr>
            <a:spLocks noGrp="1"/>
          </p:cNvSpPr>
          <p:nvPr>
            <p:ph type="sldNum" sz="quarter" idx="12"/>
          </p:nvPr>
        </p:nvSpPr>
        <p:spPr>
          <a:xfrm>
            <a:off x="804484" y="599325"/>
            <a:ext cx="548640" cy="548640"/>
          </a:xfrm>
          <a:prstGeom prst="ellipse">
            <a:avLst/>
          </a:prstGeom>
          <a:solidFill>
            <a:srgbClr val="7F7F7F"/>
          </a:solidFill>
        </p:spPr>
        <p:txBody>
          <a:bodyPr anchor="ctr">
            <a:normAutofit/>
          </a:bodyPr>
          <a:lstStyle/>
          <a:p>
            <a:pPr algn="ctr">
              <a:spcAft>
                <a:spcPts val="600"/>
              </a:spcAft>
              <a:defRPr/>
            </a:pPr>
            <a:fld id="{AF05CC4A-1642-4BF6-B8F1-4469DB2DB51B}" type="slidenum">
              <a:rPr lang="en-US" sz="1500">
                <a:solidFill>
                  <a:srgbClr val="FFFFFF"/>
                </a:solidFill>
              </a:rPr>
              <a:pPr algn="ctr">
                <a:spcAft>
                  <a:spcPts val="600"/>
                </a:spcAft>
                <a:defRPr/>
              </a:pPr>
              <a:t>21</a:t>
            </a:fld>
            <a:endParaRPr lang="en-US" sz="1500">
              <a:solidFill>
                <a:srgbClr val="FFFFFF"/>
              </a:solidFill>
            </a:endParaRPr>
          </a:p>
        </p:txBody>
      </p:sp>
      <p:sp>
        <p:nvSpPr>
          <p:cNvPr id="10" name="Freeform: Shape 9">
            <a:extLst>
              <a:ext uri="{FF2B5EF4-FFF2-40B4-BE49-F238E27FC236}">
                <a16:creationId xmlns:a16="http://schemas.microsoft.com/office/drawing/2014/main" id="{69AAB938-4404-42AF-B159-EFB4EFB1E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4117" y="-1"/>
            <a:ext cx="7627884" cy="6858001"/>
          </a:xfrm>
          <a:custGeom>
            <a:avLst/>
            <a:gdLst>
              <a:gd name="connsiteX0" fmla="*/ 85359 w 7627884"/>
              <a:gd name="connsiteY0" fmla="*/ 0 h 6858001"/>
              <a:gd name="connsiteX1" fmla="*/ 7627884 w 7627884"/>
              <a:gd name="connsiteY1" fmla="*/ 0 h 6858001"/>
              <a:gd name="connsiteX2" fmla="*/ 7627884 w 7627884"/>
              <a:gd name="connsiteY2" fmla="*/ 6858001 h 6858001"/>
              <a:gd name="connsiteX3" fmla="*/ 2199224 w 7627884"/>
              <a:gd name="connsiteY3" fmla="*/ 6858001 h 6858001"/>
              <a:gd name="connsiteX4" fmla="*/ 2165320 w 7627884"/>
              <a:gd name="connsiteY4" fmla="*/ 6822453 h 6858001"/>
              <a:gd name="connsiteX5" fmla="*/ 0 w 7627884"/>
              <a:gd name="connsiteY5" fmla="*/ 1189815 h 6858001"/>
              <a:gd name="connsiteX6" fmla="*/ 43414 w 7627884"/>
              <a:gd name="connsiteY6" fmla="*/ 33009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7884" h="6858001">
                <a:moveTo>
                  <a:pt x="85359" y="0"/>
                </a:moveTo>
                <a:lnTo>
                  <a:pt x="7627884" y="0"/>
                </a:lnTo>
                <a:lnTo>
                  <a:pt x="7627884" y="6858001"/>
                </a:lnTo>
                <a:lnTo>
                  <a:pt x="2199224" y="6858001"/>
                </a:lnTo>
                <a:lnTo>
                  <a:pt x="2165320" y="6822453"/>
                </a:lnTo>
                <a:cubicBezTo>
                  <a:pt x="819447" y="5331646"/>
                  <a:pt x="0" y="3356427"/>
                  <a:pt x="0" y="1189815"/>
                </a:cubicBezTo>
                <a:cubicBezTo>
                  <a:pt x="0" y="899574"/>
                  <a:pt x="14708" y="612766"/>
                  <a:pt x="43414" y="33009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2A46B1C-E9BA-4577-BED6-B96DDC9AC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47781" y="-1"/>
            <a:ext cx="7444220" cy="6858001"/>
          </a:xfrm>
          <a:custGeom>
            <a:avLst/>
            <a:gdLst>
              <a:gd name="connsiteX0" fmla="*/ 7357257 w 7444220"/>
              <a:gd name="connsiteY0" fmla="*/ 0 h 6858001"/>
              <a:gd name="connsiteX1" fmla="*/ 0 w 7444220"/>
              <a:gd name="connsiteY1" fmla="*/ 0 h 6858001"/>
              <a:gd name="connsiteX2" fmla="*/ 0 w 7444220"/>
              <a:gd name="connsiteY2" fmla="*/ 6858001 h 6858001"/>
              <a:gd name="connsiteX3" fmla="*/ 5169521 w 7444220"/>
              <a:gd name="connsiteY3" fmla="*/ 6858001 h 6858001"/>
              <a:gd name="connsiteX4" fmla="*/ 5459879 w 7444220"/>
              <a:gd name="connsiteY4" fmla="*/ 6539727 h 6858001"/>
              <a:gd name="connsiteX5" fmla="*/ 7444220 w 7444220"/>
              <a:gd name="connsiteY5" fmla="*/ 1189814 h 6858001"/>
              <a:gd name="connsiteX6" fmla="*/ 7401867 w 7444220"/>
              <a:gd name="connsiteY6" fmla="*/ 35106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4220" h="6858001">
                <a:moveTo>
                  <a:pt x="7357257" y="0"/>
                </a:moveTo>
                <a:lnTo>
                  <a:pt x="0" y="0"/>
                </a:lnTo>
                <a:lnTo>
                  <a:pt x="0" y="6858001"/>
                </a:lnTo>
                <a:lnTo>
                  <a:pt x="5169521" y="6858001"/>
                </a:lnTo>
                <a:lnTo>
                  <a:pt x="5459879" y="6539727"/>
                </a:lnTo>
                <a:cubicBezTo>
                  <a:pt x="6696598" y="5103389"/>
                  <a:pt x="7444220" y="3233911"/>
                  <a:pt x="7444220" y="1189814"/>
                </a:cubicBezTo>
                <a:cubicBezTo>
                  <a:pt x="7444220" y="906649"/>
                  <a:pt x="7429873" y="626836"/>
                  <a:pt x="7401867" y="35106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1">
            <a:extLst>
              <a:ext uri="{FF2B5EF4-FFF2-40B4-BE49-F238E27FC236}">
                <a16:creationId xmlns:a16="http://schemas.microsoft.com/office/drawing/2014/main" id="{176E1FF3-DE91-40AB-98D6-DF4D83A3D340}"/>
              </a:ext>
            </a:extLst>
          </p:cNvPr>
          <p:cNvGraphicFramePr>
            <a:graphicFrameLocks noGrp="1"/>
          </p:cNvGraphicFramePr>
          <p:nvPr>
            <p:ph idx="1"/>
            <p:extLst>
              <p:ext uri="{D42A27DB-BD31-4B8C-83A1-F6EECF244321}">
                <p14:modId xmlns:p14="http://schemas.microsoft.com/office/powerpoint/2010/main" val="35893901"/>
              </p:ext>
            </p:extLst>
          </p:nvPr>
        </p:nvGraphicFramePr>
        <p:xfrm>
          <a:off x="6096000" y="804231"/>
          <a:ext cx="5163239" cy="5310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21140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795</Words>
  <Application>Microsoft Office PowerPoint</Application>
  <PresentationFormat>Widescreen</PresentationFormat>
  <Paragraphs>121</Paragraphs>
  <Slides>21</Slides>
  <Notes>11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Tw Cen MT</vt:lpstr>
      <vt:lpstr>Office Theme</vt:lpstr>
      <vt:lpstr>Strategic Thinking</vt:lpstr>
      <vt:lpstr>Objectives</vt:lpstr>
      <vt:lpstr>Evolution</vt:lpstr>
      <vt:lpstr>Corporate and Business Level</vt:lpstr>
      <vt:lpstr>Would Porter agree?</vt:lpstr>
      <vt:lpstr>Value, Profit and Planning</vt:lpstr>
      <vt:lpstr>Some, like Mintzberg, are prolific writers</vt:lpstr>
      <vt:lpstr>Definition</vt:lpstr>
      <vt:lpstr>Michael Porter on strategy</vt:lpstr>
      <vt:lpstr>Long Term</vt:lpstr>
      <vt:lpstr>PowerPoint Presentation</vt:lpstr>
      <vt:lpstr>PowerPoint Presentation</vt:lpstr>
      <vt:lpstr>Corporate Strategy</vt:lpstr>
      <vt:lpstr>Strategy, Operations or Tactics?</vt:lpstr>
      <vt:lpstr>Operational Strategy?</vt:lpstr>
      <vt:lpstr>3 levels for Johnson et al  One for Porter</vt:lpstr>
      <vt:lpstr>Strategy is not about specific action</vt:lpstr>
      <vt:lpstr>Structure follows strategy</vt:lpstr>
      <vt:lpstr>How are strategies developed?</vt:lpstr>
      <vt:lpstr>Seeing the bigger picture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Thinking</dc:title>
  <dc:creator>Mike Durke</dc:creator>
  <cp:lastModifiedBy>Mike Durke</cp:lastModifiedBy>
  <cp:revision>4</cp:revision>
  <dcterms:created xsi:type="dcterms:W3CDTF">2022-02-20T15:32:46Z</dcterms:created>
  <dcterms:modified xsi:type="dcterms:W3CDTF">2023-03-08T08:24:41Z</dcterms:modified>
</cp:coreProperties>
</file>