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theme/themeOverride1.xml" ContentType="application/vnd.openxmlformats-officedocument.themeOverr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heme/themeOverride2.xml" ContentType="application/vnd.openxmlformats-officedocument.themeOverr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theme/themeOverride3.xml" ContentType="application/vnd.openxmlformats-officedocument.themeOverr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theme/themeOverride4.xml" ContentType="application/vnd.openxmlformats-officedocument.themeOverr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theme/themeOverride5.xml" ContentType="application/vnd.openxmlformats-officedocument.themeOverr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theme/themeOverride6.xml" ContentType="application/vnd.openxmlformats-officedocument.themeOverrid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theme/themeOverride7.xml" ContentType="application/vnd.openxmlformats-officedocument.themeOverrid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bin" initials="S" lastIdx="1" clrIdx="0">
    <p:extLst>
      <p:ext uri="{19B8F6BF-5375-455C-9EA6-DF929625EA0E}">
        <p15:presenceInfo xmlns:p15="http://schemas.microsoft.com/office/powerpoint/2012/main" userId="9a55c39d8cb0e30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CD51C7-2899-4168-8672-D3A0B77A125F}" v="4" dt="2021-08-04T01:21:24.1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89" d="100"/>
          <a:sy n="89" d="100"/>
        </p:scale>
        <p:origin x="253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in" userId="9a55c39d8cb0e30e" providerId="LiveId" clId="{ACCD51C7-2899-4168-8672-D3A0B77A125F}"/>
    <pc:docChg chg="undo custSel modSld">
      <pc:chgData name="Sabin" userId="9a55c39d8cb0e30e" providerId="LiveId" clId="{ACCD51C7-2899-4168-8672-D3A0B77A125F}" dt="2021-08-04T01:24:08.411" v="203" actId="20577"/>
      <pc:docMkLst>
        <pc:docMk/>
      </pc:docMkLst>
      <pc:sldChg chg="addSp modSp mod addCm delCm">
        <pc:chgData name="Sabin" userId="9a55c39d8cb0e30e" providerId="LiveId" clId="{ACCD51C7-2899-4168-8672-D3A0B77A125F}" dt="2021-08-04T01:24:08.411" v="203" actId="20577"/>
        <pc:sldMkLst>
          <pc:docMk/>
          <pc:sldMk cId="3459141859" sldId="256"/>
        </pc:sldMkLst>
        <pc:spChg chg="mod">
          <ac:chgData name="Sabin" userId="9a55c39d8cb0e30e" providerId="LiveId" clId="{ACCD51C7-2899-4168-8672-D3A0B77A125F}" dt="2021-08-04T01:17:36.190" v="18" actId="1076"/>
          <ac:spMkLst>
            <pc:docMk/>
            <pc:sldMk cId="3459141859" sldId="256"/>
            <ac:spMk id="7" creationId="{BF0B8340-7E60-4A8A-8458-58FD55D60E46}"/>
          </ac:spMkLst>
        </pc:spChg>
        <pc:spChg chg="add mod">
          <ac:chgData name="Sabin" userId="9a55c39d8cb0e30e" providerId="LiveId" clId="{ACCD51C7-2899-4168-8672-D3A0B77A125F}" dt="2021-08-04T01:24:08.411" v="203" actId="20577"/>
          <ac:spMkLst>
            <pc:docMk/>
            <pc:sldMk cId="3459141859" sldId="256"/>
            <ac:spMk id="19" creationId="{EC691FFA-1746-4D77-A6D3-0CED1D2121B7}"/>
          </ac:spMkLst>
        </pc:spChg>
        <pc:spChg chg="add mod">
          <ac:chgData name="Sabin" userId="9a55c39d8cb0e30e" providerId="LiveId" clId="{ACCD51C7-2899-4168-8672-D3A0B77A125F}" dt="2021-08-04T01:21:06.300" v="98" actId="20577"/>
          <ac:spMkLst>
            <pc:docMk/>
            <pc:sldMk cId="3459141859" sldId="256"/>
            <ac:spMk id="20" creationId="{71B0600F-5B41-442F-8647-E9755DC38205}"/>
          </ac:spMkLst>
        </pc:spChg>
        <pc:spChg chg="mod">
          <ac:chgData name="Sabin" userId="9a55c39d8cb0e30e" providerId="LiveId" clId="{ACCD51C7-2899-4168-8672-D3A0B77A125F}" dt="2021-08-04T01:14:15.503" v="9" actId="20577"/>
          <ac:spMkLst>
            <pc:docMk/>
            <pc:sldMk cId="3459141859" sldId="256"/>
            <ac:spMk id="28" creationId="{3FD2776D-294E-4D4F-ACF3-289ABCC7FB1A}"/>
          </ac:spMkLst>
        </pc:spChg>
        <pc:spChg chg="mod">
          <ac:chgData name="Sabin" userId="9a55c39d8cb0e30e" providerId="LiveId" clId="{ACCD51C7-2899-4168-8672-D3A0B77A125F}" dt="2021-08-04T01:13:43.333" v="8" actId="20577"/>
          <ac:spMkLst>
            <pc:docMk/>
            <pc:sldMk cId="3459141859" sldId="256"/>
            <ac:spMk id="29" creationId="{D33B7D0C-9F4B-4B79-9462-8FBF61E5FD3C}"/>
          </ac:spMkLst>
        </pc:spChg>
        <pc:spChg chg="mod">
          <ac:chgData name="Sabin" userId="9a55c39d8cb0e30e" providerId="LiveId" clId="{ACCD51C7-2899-4168-8672-D3A0B77A125F}" dt="2021-08-04T01:16:59.802" v="14" actId="14100"/>
          <ac:spMkLst>
            <pc:docMk/>
            <pc:sldMk cId="3459141859" sldId="256"/>
            <ac:spMk id="34" creationId="{14B598F8-4F1C-4441-AEB3-DC57EA58ECB1}"/>
          </ac:spMkLst>
        </pc:spChg>
        <pc:graphicFrameChg chg="mod">
          <ac:chgData name="Sabin" userId="9a55c39d8cb0e30e" providerId="LiveId" clId="{ACCD51C7-2899-4168-8672-D3A0B77A125F}" dt="2021-08-04T01:17:23" v="17" actId="14100"/>
          <ac:graphicFrameMkLst>
            <pc:docMk/>
            <pc:sldMk cId="3459141859" sldId="256"/>
            <ac:graphicFrameMk id="4" creationId="{48982F67-B572-4127-AE25-C35775A22D31}"/>
          </ac:graphicFrameMkLst>
        </pc:graphicFrameChg>
        <pc:graphicFrameChg chg="add mod">
          <ac:chgData name="Sabin" userId="9a55c39d8cb0e30e" providerId="LiveId" clId="{ACCD51C7-2899-4168-8672-D3A0B77A125F}" dt="2021-08-04T01:21:40.758" v="104" actId="14100"/>
          <ac:graphicFrameMkLst>
            <pc:docMk/>
            <pc:sldMk cId="3459141859" sldId="256"/>
            <ac:graphicFrameMk id="21" creationId="{842DD6E4-512E-47D3-A662-E7B80CDD3E61}"/>
          </ac:graphicFrameMkLst>
        </pc:graphicFrameChg>
        <pc:graphicFrameChg chg="mod">
          <ac:chgData name="Sabin" userId="9a55c39d8cb0e30e" providerId="LiveId" clId="{ACCD51C7-2899-4168-8672-D3A0B77A125F}" dt="2021-08-04T01:12:55.127" v="7" actId="20577"/>
          <ac:graphicFrameMkLst>
            <pc:docMk/>
            <pc:sldMk cId="3459141859" sldId="256"/>
            <ac:graphicFrameMk id="32" creationId="{1C1B03FE-9E68-42BD-8158-1FBDDA9723AF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1.xml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2.xml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3.xml"/><Relationship Id="rId2" Type="http://schemas.microsoft.com/office/2011/relationships/chartColorStyle" Target="colors3.xml"/><Relationship Id="rId1" Type="http://schemas.microsoft.com/office/2011/relationships/chartStyle" Target="style3.xml"/><Relationship Id="rId4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4.xml"/><Relationship Id="rId2" Type="http://schemas.microsoft.com/office/2011/relationships/chartColorStyle" Target="colors4.xml"/><Relationship Id="rId1" Type="http://schemas.microsoft.com/office/2011/relationships/chartStyle" Target="style4.xml"/><Relationship Id="rId4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5.xml"/><Relationship Id="rId2" Type="http://schemas.microsoft.com/office/2011/relationships/chartColorStyle" Target="colors5.xml"/><Relationship Id="rId1" Type="http://schemas.microsoft.com/office/2011/relationships/chartStyle" Target="style5.xml"/><Relationship Id="rId4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6.xml"/><Relationship Id="rId2" Type="http://schemas.microsoft.com/office/2011/relationships/chartColorStyle" Target="colors6.xml"/><Relationship Id="rId1" Type="http://schemas.microsoft.com/office/2011/relationships/chartStyle" Target="style6.xml"/><Relationship Id="rId4" Type="http://schemas.openxmlformats.org/officeDocument/2006/relationships/package" Target="../embeddings/Microsoft_Excel_Worksheet5.xlsx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themeOverride" Target="../theme/themeOverride7.xml"/><Relationship Id="rId2" Type="http://schemas.microsoft.com/office/2011/relationships/chartColorStyle" Target="colors7.xml"/><Relationship Id="rId1" Type="http://schemas.microsoft.com/office/2011/relationships/chartStyle" Target="style7.xml"/><Relationship Id="rId4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9a55c39d8cb0e30e/Desktop/school/DAV%20-%20Data%20analysis%20and%20visualization/Assigment%201/inforgraph-1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Sheet2!$A$2</c:f>
              <c:strCache>
                <c:ptCount val="1"/>
                <c:pt idx="0">
                  <c:v>Year 2020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Sheet2!$B$1:$G$1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</c:numCache>
            </c:numRef>
          </c:cat>
          <c:val>
            <c:numRef>
              <c:f>Sheet2!$B$2:$G$2</c:f>
              <c:numCache>
                <c:formatCode>_(* #,##0_);_(* \(#,##0\);_(* "-"??_);_(@_)</c:formatCode>
                <c:ptCount val="6"/>
                <c:pt idx="0">
                  <c:v>12254</c:v>
                </c:pt>
                <c:pt idx="1">
                  <c:v>14058</c:v>
                </c:pt>
                <c:pt idx="2">
                  <c:v>12990</c:v>
                </c:pt>
                <c:pt idx="3">
                  <c:v>11856</c:v>
                </c:pt>
                <c:pt idx="4">
                  <c:v>11612</c:v>
                </c:pt>
                <c:pt idx="5">
                  <c:v>10986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580-4181-A16B-9281950968A2}"/>
            </c:ext>
          </c:extLst>
        </c:ser>
        <c:ser>
          <c:idx val="1"/>
          <c:order val="1"/>
          <c:tx>
            <c:strRef>
              <c:f>Sheet2!$A$3</c:f>
              <c:strCache>
                <c:ptCount val="1"/>
                <c:pt idx="0">
                  <c:v>Year 2021</c:v>
                </c:pt>
              </c:strCache>
            </c:strRef>
          </c:tx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ellipsis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bg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Sheet2!$B$1:$G$1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</c:numCache>
            </c:numRef>
          </c:cat>
          <c:val>
            <c:numRef>
              <c:f>Sheet2!$B$3:$G$3</c:f>
              <c:numCache>
                <c:formatCode>_(* #,##0_);_(* \(#,##0\);_(* "-"??_);_(@_)</c:formatCode>
                <c:ptCount val="6"/>
                <c:pt idx="0">
                  <c:v>17751</c:v>
                </c:pt>
                <c:pt idx="1">
                  <c:v>18042</c:v>
                </c:pt>
                <c:pt idx="2">
                  <c:v>18676</c:v>
                </c:pt>
                <c:pt idx="3">
                  <c:v>18448</c:v>
                </c:pt>
                <c:pt idx="4">
                  <c:v>17192</c:v>
                </c:pt>
                <c:pt idx="5">
                  <c:v>15354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1580-4181-A16B-9281950968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4"/>
        <c:overlap val="-7"/>
        <c:axId val="578570408"/>
        <c:axId val="578570736"/>
      </c:barChart>
      <c:catAx>
        <c:axId val="578570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/>
            </a:solidFill>
            <a:prstDash val="solid"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8570736"/>
        <c:crosses val="autoZero"/>
        <c:auto val="1"/>
        <c:lblAlgn val="ctr"/>
        <c:lblOffset val="100"/>
        <c:noMultiLvlLbl val="0"/>
      </c:catAx>
      <c:valAx>
        <c:axId val="578570736"/>
        <c:scaling>
          <c:orientation val="minMax"/>
        </c:scaling>
        <c:delete val="0"/>
        <c:axPos val="l"/>
        <c:numFmt formatCode="_(* #,##0_);_(* \(#,##0\);_(* &quot;-&quot;??_);_(@_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785704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68131004990028621"/>
          <c:y val="2.6783184380965462E-2"/>
          <c:w val="0.2886956445161164"/>
          <c:h val="9.033381530651228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4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96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r>
              <a:rPr lang="en-US" b="1" dirty="0"/>
              <a:t>Death by region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6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Sheet2!$B$31</c:f>
              <c:strCache>
                <c:ptCount val="1"/>
                <c:pt idx="0">
                  <c:v>week 16</c:v>
                </c:pt>
              </c:strCache>
            </c:strRef>
          </c:tx>
          <c:spPr>
            <a:solidFill>
              <a:srgbClr val="002060"/>
            </a:solidFill>
            <a:ln>
              <a:noFill/>
            </a:ln>
            <a:effectLst/>
          </c:spPr>
          <c:invertIfNegative val="0"/>
          <c:cat>
            <c:strRef>
              <c:f>Sheet2!$A$32:$A$41</c:f>
              <c:strCache>
                <c:ptCount val="10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</c:strCache>
            </c:strRef>
          </c:cat>
          <c:val>
            <c:numRef>
              <c:f>Sheet2!$B$32:$B$41</c:f>
              <c:numCache>
                <c:formatCode>#,##0</c:formatCode>
                <c:ptCount val="10"/>
                <c:pt idx="0">
                  <c:v>-646</c:v>
                </c:pt>
                <c:pt idx="1">
                  <c:v>-1850</c:v>
                </c:pt>
                <c:pt idx="2">
                  <c:v>-959</c:v>
                </c:pt>
                <c:pt idx="3">
                  <c:v>-783</c:v>
                </c:pt>
                <c:pt idx="4">
                  <c:v>-1479</c:v>
                </c:pt>
                <c:pt idx="5">
                  <c:v>-1412</c:v>
                </c:pt>
                <c:pt idx="6">
                  <c:v>-2289</c:v>
                </c:pt>
                <c:pt idx="7">
                  <c:v>-1615</c:v>
                </c:pt>
                <c:pt idx="8">
                  <c:v>-812</c:v>
                </c:pt>
                <c:pt idx="9">
                  <c:v>-553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B81-4D26-A9EE-87323874DCE8}"/>
            </c:ext>
          </c:extLst>
        </c:ser>
        <c:ser>
          <c:idx val="1"/>
          <c:order val="1"/>
          <c:tx>
            <c:strRef>
              <c:f>Sheet2!$C$31</c:f>
              <c:strCache>
                <c:ptCount val="1"/>
                <c:pt idx="0">
                  <c:v>week 17</c:v>
                </c:pt>
              </c:strCache>
            </c:strRef>
          </c:tx>
          <c:spPr>
            <a:solidFill>
              <a:schemeClr val="accent1">
                <a:lumMod val="75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Sheet2!$A$32:$A$41</c:f>
              <c:strCache>
                <c:ptCount val="10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</c:strCache>
            </c:strRef>
          </c:cat>
          <c:val>
            <c:numRef>
              <c:f>Sheet2!$C$32:$C$41</c:f>
              <c:numCache>
                <c:formatCode>#,##0</c:formatCode>
                <c:ptCount val="10"/>
                <c:pt idx="0">
                  <c:v>-602</c:v>
                </c:pt>
                <c:pt idx="1">
                  <c:v>-1828</c:v>
                </c:pt>
                <c:pt idx="2">
                  <c:v>-1152</c:v>
                </c:pt>
                <c:pt idx="3">
                  <c:v>-897</c:v>
                </c:pt>
                <c:pt idx="4">
                  <c:v>-1499</c:v>
                </c:pt>
                <c:pt idx="5">
                  <c:v>-1237</c:v>
                </c:pt>
                <c:pt idx="6">
                  <c:v>-1877</c:v>
                </c:pt>
                <c:pt idx="7">
                  <c:v>-1815</c:v>
                </c:pt>
                <c:pt idx="8">
                  <c:v>-840</c:v>
                </c:pt>
                <c:pt idx="9">
                  <c:v>-542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B81-4D26-A9EE-87323874DCE8}"/>
            </c:ext>
          </c:extLst>
        </c:ser>
        <c:ser>
          <c:idx val="2"/>
          <c:order val="2"/>
          <c:tx>
            <c:strRef>
              <c:f>Sheet2!$D$31</c:f>
              <c:strCache>
                <c:ptCount val="1"/>
                <c:pt idx="0">
                  <c:v>week 18</c:v>
                </c:pt>
              </c:strCache>
            </c:strRef>
          </c:tx>
          <c:spPr>
            <a:solidFill>
              <a:schemeClr val="tx2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Sheet2!$A$32:$A$41</c:f>
              <c:strCache>
                <c:ptCount val="10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</c:strCache>
            </c:strRef>
          </c:cat>
          <c:val>
            <c:numRef>
              <c:f>Sheet2!$D$32:$D$41</c:f>
              <c:numCache>
                <c:formatCode>#,##0</c:formatCode>
                <c:ptCount val="10"/>
                <c:pt idx="0">
                  <c:v>-467</c:v>
                </c:pt>
                <c:pt idx="1">
                  <c:v>-1414</c:v>
                </c:pt>
                <c:pt idx="2">
                  <c:v>-1069</c:v>
                </c:pt>
                <c:pt idx="3">
                  <c:v>-718</c:v>
                </c:pt>
                <c:pt idx="4">
                  <c:v>-1187</c:v>
                </c:pt>
                <c:pt idx="5">
                  <c:v>-1141</c:v>
                </c:pt>
                <c:pt idx="6">
                  <c:v>-1161</c:v>
                </c:pt>
                <c:pt idx="7">
                  <c:v>-1685</c:v>
                </c:pt>
                <c:pt idx="8">
                  <c:v>-750</c:v>
                </c:pt>
                <c:pt idx="9">
                  <c:v>-369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0B81-4D26-A9EE-87323874DCE8}"/>
            </c:ext>
          </c:extLst>
        </c:ser>
        <c:ser>
          <c:idx val="3"/>
          <c:order val="3"/>
          <c:tx>
            <c:strRef>
              <c:f>Sheet2!$E$31</c:f>
              <c:strCache>
                <c:ptCount val="1"/>
                <c:pt idx="0">
                  <c:v>week 19</c:v>
                </c:pt>
              </c:strCache>
            </c:strRef>
          </c:tx>
          <c:spPr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  <a:effectLst/>
          </c:spPr>
          <c:invertIfNegative val="0"/>
          <c:cat>
            <c:strRef>
              <c:f>Sheet2!$A$32:$A$41</c:f>
              <c:strCache>
                <c:ptCount val="10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</c:strCache>
            </c:strRef>
          </c:cat>
          <c:val>
            <c:numRef>
              <c:f>Sheet2!$E$32:$E$41</c:f>
              <c:numCache>
                <c:formatCode>#,##0</c:formatCode>
                <c:ptCount val="10"/>
                <c:pt idx="0">
                  <c:v>-221</c:v>
                </c:pt>
                <c:pt idx="1">
                  <c:v>-508</c:v>
                </c:pt>
                <c:pt idx="2">
                  <c:v>-268</c:v>
                </c:pt>
                <c:pt idx="3">
                  <c:v>-173</c:v>
                </c:pt>
                <c:pt idx="4">
                  <c:v>-214</c:v>
                </c:pt>
                <c:pt idx="5">
                  <c:v>-290</c:v>
                </c:pt>
                <c:pt idx="6">
                  <c:v>-305</c:v>
                </c:pt>
                <c:pt idx="7">
                  <c:v>-362</c:v>
                </c:pt>
                <c:pt idx="8">
                  <c:v>-93</c:v>
                </c:pt>
                <c:pt idx="9">
                  <c:v>-52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0B81-4D26-A9EE-87323874DCE8}"/>
            </c:ext>
          </c:extLst>
        </c:ser>
        <c:ser>
          <c:idx val="4"/>
          <c:order val="4"/>
          <c:tx>
            <c:strRef>
              <c:f>Sheet2!$F$31</c:f>
              <c:strCache>
                <c:ptCount val="1"/>
                <c:pt idx="0">
                  <c:v>week 20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/>
          </c:spPr>
          <c:invertIfNegative val="0"/>
          <c:cat>
            <c:strRef>
              <c:f>Sheet2!$A$32:$A$41</c:f>
              <c:strCache>
                <c:ptCount val="10"/>
                <c:pt idx="0">
                  <c:v>North East</c:v>
                </c:pt>
                <c:pt idx="1">
                  <c:v>North West</c:v>
                </c:pt>
                <c:pt idx="2">
                  <c:v>Yorkshire and The Humber</c:v>
                </c:pt>
                <c:pt idx="3">
                  <c:v>East Midlands</c:v>
                </c:pt>
                <c:pt idx="4">
                  <c:v>West Midlands</c:v>
                </c:pt>
                <c:pt idx="5">
                  <c:v>East</c:v>
                </c:pt>
                <c:pt idx="6">
                  <c:v>London</c:v>
                </c:pt>
                <c:pt idx="7">
                  <c:v>South East</c:v>
                </c:pt>
                <c:pt idx="8">
                  <c:v>South West</c:v>
                </c:pt>
                <c:pt idx="9">
                  <c:v>Wales</c:v>
                </c:pt>
              </c:strCache>
            </c:strRef>
          </c:cat>
          <c:val>
            <c:numRef>
              <c:f>Sheet2!$F$32:$F$41</c:f>
              <c:numCache>
                <c:formatCode>#,##0</c:formatCode>
                <c:ptCount val="10"/>
                <c:pt idx="0">
                  <c:v>-845</c:v>
                </c:pt>
                <c:pt idx="1">
                  <c:v>-1992</c:v>
                </c:pt>
                <c:pt idx="2">
                  <c:v>-1589</c:v>
                </c:pt>
                <c:pt idx="3">
                  <c:v>-1283</c:v>
                </c:pt>
                <c:pt idx="4">
                  <c:v>-1502</c:v>
                </c:pt>
                <c:pt idx="5">
                  <c:v>-1543</c:v>
                </c:pt>
                <c:pt idx="6">
                  <c:v>-1329</c:v>
                </c:pt>
                <c:pt idx="7">
                  <c:v>-2251</c:v>
                </c:pt>
                <c:pt idx="8">
                  <c:v>-1449</c:v>
                </c:pt>
                <c:pt idx="9">
                  <c:v>-772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B81-4D26-A9EE-87323874DCE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6"/>
        <c:overlap val="100"/>
        <c:axId val="670916800"/>
        <c:axId val="670919752"/>
      </c:barChart>
      <c:catAx>
        <c:axId val="670916800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/>
            </a:solidFill>
            <a:prstDash val="solid"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600" b="1" i="0" u="none" strike="noStrike" kern="1200" baseline="0">
                <a:solidFill>
                  <a:schemeClr val="bg1"/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670919752"/>
        <c:crosses val="autoZero"/>
        <c:auto val="1"/>
        <c:lblAlgn val="ctr"/>
        <c:lblOffset val="100"/>
        <c:noMultiLvlLbl val="0"/>
      </c:catAx>
      <c:valAx>
        <c:axId val="670919752"/>
        <c:scaling>
          <c:orientation val="minMax"/>
        </c:scaling>
        <c:delete val="0"/>
        <c:axPos val="b"/>
        <c:numFmt formatCode="#,##0" sourceLinked="1"/>
        <c:majorTickMark val="none"/>
        <c:minorTickMark val="none"/>
        <c:tickLblPos val="nextTo"/>
        <c:spPr>
          <a:noFill/>
          <a:ln w="19050" cap="flat" cmpd="sng" algn="ctr">
            <a:solidFill>
              <a:sysClr val="windowText" lastClr="000000"/>
            </a:solidFill>
            <a:prstDash val="solid"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709168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>
          <a:latin typeface="Century Gothic" panose="020B0502020202020204" pitchFamily="34" charset="0"/>
        </a:defRPr>
      </a:pPr>
      <a:endParaRPr lang="en-US"/>
    </a:p>
  </c:txPr>
  <c:externalData r:id="rId4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96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r>
              <a:rPr lang="en-US" b="1" dirty="0"/>
              <a:t>90+ deaths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6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Sheet2!$A$11</c:f>
              <c:strCache>
                <c:ptCount val="1"/>
                <c:pt idx="0">
                  <c:v>Year 2020</c:v>
                </c:pt>
              </c:strCache>
            </c:strRef>
          </c:tx>
          <c:spPr>
            <a:ln w="28575" cap="rnd">
              <a:solidFill>
                <a:srgbClr val="C0000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C00000"/>
              </a:solidFill>
              <a:ln w="9525">
                <a:solidFill>
                  <a:srgbClr val="C00000"/>
                </a:solidFill>
              </a:ln>
              <a:effectLst/>
            </c:spPr>
          </c:marker>
          <c:cat>
            <c:strRef>
              <c:f>Sheet2!$B$10:$G$10</c:f>
              <c:strCache>
                <c:ptCount val="6"/>
                <c:pt idx="0">
                  <c:v>week 7</c:v>
                </c:pt>
                <c:pt idx="1">
                  <c:v>week 8</c:v>
                </c:pt>
                <c:pt idx="2">
                  <c:v>week 9</c:v>
                </c:pt>
                <c:pt idx="3">
                  <c:v>week 10</c:v>
                </c:pt>
                <c:pt idx="4">
                  <c:v>week 11</c:v>
                </c:pt>
                <c:pt idx="5">
                  <c:v>week 12</c:v>
                </c:pt>
              </c:strCache>
            </c:strRef>
          </c:cat>
          <c:val>
            <c:numRef>
              <c:f>Sheet2!$B$11:$G$11</c:f>
              <c:numCache>
                <c:formatCode>General</c:formatCode>
                <c:ptCount val="6"/>
                <c:pt idx="0">
                  <c:v>2517</c:v>
                </c:pt>
                <c:pt idx="1">
                  <c:v>2475</c:v>
                </c:pt>
                <c:pt idx="2">
                  <c:v>2398</c:v>
                </c:pt>
                <c:pt idx="3">
                  <c:v>2391</c:v>
                </c:pt>
                <c:pt idx="4">
                  <c:v>2483</c:v>
                </c:pt>
                <c:pt idx="5">
                  <c:v>2302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DF0-4724-ABDA-554F0D8A2668}"/>
            </c:ext>
          </c:extLst>
        </c:ser>
        <c:ser>
          <c:idx val="1"/>
          <c:order val="1"/>
          <c:tx>
            <c:strRef>
              <c:f>Sheet2!$A$12</c:f>
              <c:strCache>
                <c:ptCount val="1"/>
                <c:pt idx="0">
                  <c:v>Year 2021</c:v>
                </c:pt>
              </c:strCache>
            </c:strRef>
          </c:tx>
          <c:spPr>
            <a:ln w="28575" cap="rnd">
              <a:solidFill>
                <a:srgbClr val="00206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002060"/>
              </a:solidFill>
              <a:ln w="9525">
                <a:solidFill>
                  <a:srgbClr val="002060"/>
                </a:solidFill>
              </a:ln>
              <a:effectLst/>
            </c:spPr>
          </c:marker>
          <c:cat>
            <c:strRef>
              <c:f>Sheet2!$B$10:$G$10</c:f>
              <c:strCache>
                <c:ptCount val="6"/>
                <c:pt idx="0">
                  <c:v>week 7</c:v>
                </c:pt>
                <c:pt idx="1">
                  <c:v>week 8</c:v>
                </c:pt>
                <c:pt idx="2">
                  <c:v>week 9</c:v>
                </c:pt>
                <c:pt idx="3">
                  <c:v>week 10</c:v>
                </c:pt>
                <c:pt idx="4">
                  <c:v>week 11</c:v>
                </c:pt>
                <c:pt idx="5">
                  <c:v>week 12</c:v>
                </c:pt>
              </c:strCache>
            </c:strRef>
          </c:cat>
          <c:val>
            <c:numRef>
              <c:f>Sheet2!$B$12:$G$12</c:f>
              <c:numCache>
                <c:formatCode>General</c:formatCode>
                <c:ptCount val="6"/>
                <c:pt idx="0">
                  <c:v>2920</c:v>
                </c:pt>
                <c:pt idx="1">
                  <c:v>2642</c:v>
                </c:pt>
                <c:pt idx="2">
                  <c:v>2399</c:v>
                </c:pt>
                <c:pt idx="3">
                  <c:v>2224</c:v>
                </c:pt>
                <c:pt idx="4">
                  <c:v>2066</c:v>
                </c:pt>
                <c:pt idx="5">
                  <c:v>2075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DF0-4724-ABDA-554F0D8A266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78566472"/>
        <c:axId val="578563520"/>
      </c:lineChart>
      <c:catAx>
        <c:axId val="5785664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ysClr val="windowText" lastClr="000000"/>
            </a:solidFill>
            <a:prstDash val="solid"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578563520"/>
        <c:crosses val="autoZero"/>
        <c:auto val="1"/>
        <c:lblAlgn val="ctr"/>
        <c:lblOffset val="100"/>
        <c:noMultiLvlLbl val="0"/>
      </c:catAx>
      <c:valAx>
        <c:axId val="578563520"/>
        <c:scaling>
          <c:orientation val="minMax"/>
          <c:min val="2000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5785664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0057236249283583"/>
          <c:y val="0.17677969380698952"/>
          <c:w val="0.79676272848070795"/>
          <c:h val="7.419195742599110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>
          <a:latin typeface="Century Gothic" panose="020B0502020202020204" pitchFamily="34" charset="0"/>
        </a:defRPr>
      </a:pPr>
      <a:endParaRPr lang="en-US"/>
    </a:p>
  </c:txPr>
  <c:externalData r:id="rId4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96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r>
              <a:rPr lang="en-US" b="1" dirty="0"/>
              <a:t>Male 75-79 deaths </a:t>
            </a:r>
          </a:p>
        </c:rich>
      </c:tx>
      <c:layout>
        <c:manualLayout>
          <c:xMode val="edge"/>
          <c:yMode val="edge"/>
          <c:x val="0.33957882539013617"/>
          <c:y val="0.14771686880116711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6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Sheet2!$A$16</c:f>
              <c:strCache>
                <c:ptCount val="1"/>
                <c:pt idx="0">
                  <c:v>2020</c:v>
                </c:pt>
              </c:strCache>
            </c:strRef>
          </c:tx>
          <c:spPr>
            <a:ln w="38100" cap="rnd">
              <a:solidFill>
                <a:srgbClr val="C0000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C00000"/>
              </a:solidFill>
              <a:ln w="38100">
                <a:solidFill>
                  <a:srgbClr val="C00000"/>
                </a:solidFill>
              </a:ln>
              <a:effectLst/>
            </c:spPr>
          </c:marker>
          <c:cat>
            <c:strRef>
              <c:f>Sheet2!$B$15:$G$15</c:f>
              <c:strCache>
                <c:ptCount val="6"/>
                <c:pt idx="0">
                  <c:v>week 10</c:v>
                </c:pt>
                <c:pt idx="1">
                  <c:v>week 11</c:v>
                </c:pt>
                <c:pt idx="2">
                  <c:v>week 12</c:v>
                </c:pt>
                <c:pt idx="3">
                  <c:v>week 13</c:v>
                </c:pt>
                <c:pt idx="4">
                  <c:v>week 14</c:v>
                </c:pt>
                <c:pt idx="5">
                  <c:v>week 15</c:v>
                </c:pt>
              </c:strCache>
            </c:strRef>
          </c:cat>
          <c:val>
            <c:numRef>
              <c:f>Sheet2!$B$16:$G$16</c:f>
              <c:numCache>
                <c:formatCode>General</c:formatCode>
                <c:ptCount val="6"/>
                <c:pt idx="0">
                  <c:v>725</c:v>
                </c:pt>
                <c:pt idx="1">
                  <c:v>748</c:v>
                </c:pt>
                <c:pt idx="2">
                  <c:v>763</c:v>
                </c:pt>
                <c:pt idx="3">
                  <c:v>788</c:v>
                </c:pt>
                <c:pt idx="4">
                  <c:v>1303</c:v>
                </c:pt>
                <c:pt idx="5">
                  <c:v>1451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7AA5-44EB-B00E-12A5C362BCB1}"/>
            </c:ext>
          </c:extLst>
        </c:ser>
        <c:ser>
          <c:idx val="1"/>
          <c:order val="1"/>
          <c:tx>
            <c:strRef>
              <c:f>Sheet2!$A$17</c:f>
              <c:strCache>
                <c:ptCount val="1"/>
                <c:pt idx="0">
                  <c:v>2021</c:v>
                </c:pt>
              </c:strCache>
            </c:strRef>
          </c:tx>
          <c:spPr>
            <a:ln w="28575" cap="rnd">
              <a:solidFill>
                <a:srgbClr val="00206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002060"/>
              </a:solidFill>
              <a:ln w="28575">
                <a:solidFill>
                  <a:srgbClr val="002060"/>
                </a:solidFill>
              </a:ln>
              <a:effectLst/>
            </c:spPr>
          </c:marker>
          <c:cat>
            <c:strRef>
              <c:f>Sheet2!$B$15:$G$15</c:f>
              <c:strCache>
                <c:ptCount val="6"/>
                <c:pt idx="0">
                  <c:v>week 10</c:v>
                </c:pt>
                <c:pt idx="1">
                  <c:v>week 11</c:v>
                </c:pt>
                <c:pt idx="2">
                  <c:v>week 12</c:v>
                </c:pt>
                <c:pt idx="3">
                  <c:v>week 13</c:v>
                </c:pt>
                <c:pt idx="4">
                  <c:v>week 14</c:v>
                </c:pt>
                <c:pt idx="5">
                  <c:v>week 15</c:v>
                </c:pt>
              </c:strCache>
            </c:strRef>
          </c:cat>
          <c:val>
            <c:numRef>
              <c:f>Sheet2!$B$17:$G$17</c:f>
              <c:numCache>
                <c:formatCode>General</c:formatCode>
                <c:ptCount val="6"/>
                <c:pt idx="0">
                  <c:v>803</c:v>
                </c:pt>
                <c:pt idx="1">
                  <c:v>683</c:v>
                </c:pt>
                <c:pt idx="2">
                  <c:v>705</c:v>
                </c:pt>
                <c:pt idx="3">
                  <c:v>567</c:v>
                </c:pt>
                <c:pt idx="4">
                  <c:v>650</c:v>
                </c:pt>
                <c:pt idx="5">
                  <c:v>749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7AA5-44EB-B00E-12A5C362BCB1}"/>
            </c:ext>
          </c:extLst>
        </c:ser>
        <c:ser>
          <c:idx val="2"/>
          <c:order val="2"/>
          <c:tx>
            <c:strRef>
              <c:f>Sheet2!$A$18</c:f>
              <c:strCache>
                <c:ptCount val="1"/>
                <c:pt idx="0">
                  <c:v>difference </c:v>
                </c:pt>
              </c:strCache>
            </c:strRef>
          </c:tx>
          <c:spPr>
            <a:ln w="38100" cap="rnd">
              <a:solidFill>
                <a:srgbClr val="7030A0"/>
              </a:solidFill>
              <a:prstDash val="sysDash"/>
              <a:round/>
            </a:ln>
            <a:effectLst/>
          </c:spPr>
          <c:marker>
            <c:symbol val="none"/>
          </c:marker>
          <c:cat>
            <c:strRef>
              <c:f>Sheet2!$B$15:$G$15</c:f>
              <c:strCache>
                <c:ptCount val="6"/>
                <c:pt idx="0">
                  <c:v>week 10</c:v>
                </c:pt>
                <c:pt idx="1">
                  <c:v>week 11</c:v>
                </c:pt>
                <c:pt idx="2">
                  <c:v>week 12</c:v>
                </c:pt>
                <c:pt idx="3">
                  <c:v>week 13</c:v>
                </c:pt>
                <c:pt idx="4">
                  <c:v>week 14</c:v>
                </c:pt>
                <c:pt idx="5">
                  <c:v>week 15</c:v>
                </c:pt>
              </c:strCache>
            </c:strRef>
          </c:cat>
          <c:val>
            <c:numRef>
              <c:f>Sheet2!$B$18:$G$18</c:f>
              <c:numCache>
                <c:formatCode>General</c:formatCode>
                <c:ptCount val="6"/>
                <c:pt idx="0">
                  <c:v>78</c:v>
                </c:pt>
                <c:pt idx="1">
                  <c:v>-65</c:v>
                </c:pt>
                <c:pt idx="2">
                  <c:v>-58</c:v>
                </c:pt>
                <c:pt idx="3">
                  <c:v>-221</c:v>
                </c:pt>
                <c:pt idx="4">
                  <c:v>-653</c:v>
                </c:pt>
                <c:pt idx="5">
                  <c:v>-702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7AA5-44EB-B00E-12A5C362BCB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564001624"/>
        <c:axId val="564001952"/>
      </c:lineChart>
      <c:catAx>
        <c:axId val="5640016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/>
            </a:solidFill>
            <a:prstDash val="solid"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564001952"/>
        <c:crosses val="autoZero"/>
        <c:auto val="1"/>
        <c:lblAlgn val="ctr"/>
        <c:lblOffset val="100"/>
        <c:noMultiLvlLbl val="0"/>
      </c:catAx>
      <c:valAx>
        <c:axId val="56400195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56400162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>
          <a:latin typeface="Century Gothic" panose="020B0502020202020204" pitchFamily="34" charset="0"/>
        </a:defRPr>
      </a:pPr>
      <a:endParaRPr lang="en-US"/>
    </a:p>
  </c:txPr>
  <c:externalData r:id="rId4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96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r>
              <a:rPr lang="en-US" b="1" dirty="0"/>
              <a:t>Difference</a:t>
            </a:r>
            <a:r>
              <a:rPr lang="en-US" b="1" baseline="0" dirty="0"/>
              <a:t> of respiratory disease VS covid -19 </a:t>
            </a:r>
            <a:endParaRPr lang="en-US" b="1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6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Sheet2!$A$8</c:f>
              <c:strCache>
                <c:ptCount val="1"/>
                <c:pt idx="0">
                  <c:v>difference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Pt>
            <c:idx val="0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9A14-47D9-BE20-96E505C2C70C}"/>
              </c:ext>
            </c:extLst>
          </c:dPt>
          <c:dPt>
            <c:idx val="1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9A14-47D9-BE20-96E505C2C70C}"/>
              </c:ext>
            </c:extLst>
          </c:dPt>
          <c:dPt>
            <c:idx val="2"/>
            <c:invertIfNegative val="0"/>
            <c:bubble3D val="0"/>
            <c:spPr>
              <a:solidFill>
                <a:srgbClr val="00206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9A14-47D9-BE20-96E505C2C70C}"/>
              </c:ext>
            </c:extLst>
          </c:dPt>
          <c:dPt>
            <c:idx val="3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9A14-47D9-BE20-96E505C2C70C}"/>
              </c:ext>
            </c:extLst>
          </c:dPt>
          <c:dPt>
            <c:idx val="4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9-9A14-47D9-BE20-96E505C2C70C}"/>
              </c:ext>
            </c:extLst>
          </c:dPt>
          <c:dPt>
            <c:idx val="5"/>
            <c:invertIfNegative val="0"/>
            <c:bubble3D val="0"/>
            <c:spPr>
              <a:solidFill>
                <a:srgbClr val="C00000"/>
              </a:solidFill>
              <a:ln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B-9A14-47D9-BE20-96E505C2C70C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Sheet2!$B$5:$G$5</c:f>
              <c:numCache>
                <c:formatCode>General</c:formatCode>
                <c:ptCount val="6"/>
                <c:pt idx="0">
                  <c:v>11</c:v>
                </c:pt>
                <c:pt idx="1">
                  <c:v>12</c:v>
                </c:pt>
                <c:pt idx="2">
                  <c:v>13</c:v>
                </c:pt>
                <c:pt idx="3">
                  <c:v>14</c:v>
                </c:pt>
                <c:pt idx="4">
                  <c:v>15</c:v>
                </c:pt>
                <c:pt idx="5">
                  <c:v>16</c:v>
                </c:pt>
              </c:numCache>
            </c:numRef>
          </c:cat>
          <c:val>
            <c:numRef>
              <c:f>Sheet2!$B$8:$G$8</c:f>
              <c:numCache>
                <c:formatCode>General</c:formatCode>
                <c:ptCount val="6"/>
                <c:pt idx="0">
                  <c:v>1503</c:v>
                </c:pt>
                <c:pt idx="1">
                  <c:v>1443</c:v>
                </c:pt>
                <c:pt idx="2">
                  <c:v>999</c:v>
                </c:pt>
                <c:pt idx="3">
                  <c:v>-1505</c:v>
                </c:pt>
                <c:pt idx="4">
                  <c:v>-4437</c:v>
                </c:pt>
                <c:pt idx="5">
                  <c:v>-6964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9A14-47D9-BE20-96E505C2C70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79"/>
        <c:axId val="600333080"/>
        <c:axId val="600333408"/>
      </c:barChart>
      <c:catAx>
        <c:axId val="600333080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600333408"/>
        <c:crosses val="autoZero"/>
        <c:auto val="1"/>
        <c:lblAlgn val="ctr"/>
        <c:lblOffset val="100"/>
        <c:noMultiLvlLbl val="0"/>
      </c:catAx>
      <c:valAx>
        <c:axId val="6003334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chemeClr val="dk1"/>
            </a:solidFill>
            <a:prstDash val="solid"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6003330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layout>
        <c:manualLayout>
          <c:xMode val="edge"/>
          <c:yMode val="edge"/>
          <c:x val="0.13053740157480315"/>
          <c:y val="0.63157225138524353"/>
          <c:w val="0.34724037620297465"/>
          <c:h val="0.1400495771361912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>
          <a:latin typeface="Century Gothic" panose="020B0502020202020204" pitchFamily="34" charset="0"/>
        </a:defRPr>
      </a:pPr>
      <a:endParaRPr lang="en-US"/>
    </a:p>
  </c:txPr>
  <c:externalData r:id="rId4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autoTitleDeleted val="1"/>
    <c:plotArea>
      <c:layout>
        <c:manualLayout>
          <c:layoutTarget val="inner"/>
          <c:xMode val="edge"/>
          <c:yMode val="edge"/>
          <c:x val="0.10354081932387683"/>
          <c:y val="5.4763686070403675E-2"/>
          <c:w val="0.79067420833078528"/>
          <c:h val="0.5655151405575608"/>
        </c:manualLayout>
      </c:layout>
      <c:barChart>
        <c:barDir val="col"/>
        <c:grouping val="clustered"/>
        <c:varyColors val="0"/>
        <c:ser>
          <c:idx val="1"/>
          <c:order val="1"/>
          <c:tx>
            <c:strRef>
              <c:f>Sheet2!$A$29</c:f>
              <c:strCache>
                <c:ptCount val="1"/>
                <c:pt idx="0">
                  <c:v>Difference </c:v>
                </c:pt>
              </c:strCache>
            </c:strRef>
          </c:tx>
          <c:spPr>
            <a:solidFill>
              <a:srgbClr val="002060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dLblPos val="inBase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Sheet2!$B$25:$G$25</c:f>
              <c:strCache>
                <c:ptCount val="6"/>
                <c:pt idx="0">
                  <c:v>Week 10</c:v>
                </c:pt>
                <c:pt idx="1">
                  <c:v>Week 11</c:v>
                </c:pt>
                <c:pt idx="2">
                  <c:v>Week 12</c:v>
                </c:pt>
                <c:pt idx="3">
                  <c:v>Week 13</c:v>
                </c:pt>
                <c:pt idx="4">
                  <c:v>Week 14</c:v>
                </c:pt>
                <c:pt idx="5">
                  <c:v>Week 15</c:v>
                </c:pt>
              </c:strCache>
            </c:strRef>
          </c:cat>
          <c:val>
            <c:numRef>
              <c:f>Sheet2!$B$29:$G$29</c:f>
              <c:numCache>
                <c:formatCode>General</c:formatCode>
                <c:ptCount val="6"/>
                <c:pt idx="0">
                  <c:v>304</c:v>
                </c:pt>
                <c:pt idx="1">
                  <c:v>223</c:v>
                </c:pt>
                <c:pt idx="2">
                  <c:v>184</c:v>
                </c:pt>
                <c:pt idx="3">
                  <c:v>92</c:v>
                </c:pt>
                <c:pt idx="4">
                  <c:v>99</c:v>
                </c:pt>
                <c:pt idx="5">
                  <c:v>87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A72-4A32-80B2-A18D44C1A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9"/>
        <c:axId val="613082392"/>
        <c:axId val="613083048"/>
      </c:barChart>
      <c:lineChart>
        <c:grouping val="standard"/>
        <c:varyColors val="0"/>
        <c:ser>
          <c:idx val="0"/>
          <c:order val="0"/>
          <c:tx>
            <c:strRef>
              <c:f>Sheet2!$A$28</c:f>
              <c:strCache>
                <c:ptCount val="1"/>
                <c:pt idx="0">
                  <c:v>% of covid 19</c:v>
                </c:pt>
              </c:strCache>
            </c:strRef>
          </c:tx>
          <c:spPr>
            <a:ln w="28575" cap="rnd">
              <a:solidFill>
                <a:srgbClr val="C00000"/>
              </a:solidFill>
              <a:prstDash val="sysDash"/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Century Gothic" panose="020B0502020202020204" pitchFamily="34" charset="0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Sheet2!$B$25:$G$25</c:f>
              <c:strCache>
                <c:ptCount val="6"/>
                <c:pt idx="0">
                  <c:v>Week 10</c:v>
                </c:pt>
                <c:pt idx="1">
                  <c:v>Week 11</c:v>
                </c:pt>
                <c:pt idx="2">
                  <c:v>Week 12</c:v>
                </c:pt>
                <c:pt idx="3">
                  <c:v>Week 13</c:v>
                </c:pt>
                <c:pt idx="4">
                  <c:v>Week 14</c:v>
                </c:pt>
                <c:pt idx="5">
                  <c:v>Week 15</c:v>
                </c:pt>
              </c:strCache>
            </c:strRef>
          </c:cat>
          <c:val>
            <c:numRef>
              <c:f>Sheet2!$B$28:$G$28</c:f>
              <c:numCache>
                <c:formatCode>0.0%</c:formatCode>
                <c:ptCount val="6"/>
                <c:pt idx="0">
                  <c:v>0.79746835443037978</c:v>
                </c:pt>
                <c:pt idx="1">
                  <c:v>0.76843198338525442</c:v>
                </c:pt>
                <c:pt idx="2">
                  <c:v>0.74408901251738524</c:v>
                </c:pt>
                <c:pt idx="3">
                  <c:v>0.77</c:v>
                </c:pt>
                <c:pt idx="4">
                  <c:v>0.73878627968337729</c:v>
                </c:pt>
                <c:pt idx="5">
                  <c:v>0.75966850828729282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A72-4A32-80B2-A18D44C1AF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53739872"/>
        <c:axId val="653737248"/>
      </c:lineChart>
      <c:catAx>
        <c:axId val="6130823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ysClr val="windowText" lastClr="000000"/>
            </a:solidFill>
            <a:prstDash val="solid"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613083048"/>
        <c:crosses val="autoZero"/>
        <c:auto val="1"/>
        <c:lblAlgn val="ctr"/>
        <c:lblOffset val="100"/>
        <c:noMultiLvlLbl val="0"/>
      </c:catAx>
      <c:valAx>
        <c:axId val="613083048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613082392"/>
        <c:crosses val="autoZero"/>
        <c:crossBetween val="between"/>
      </c:valAx>
      <c:valAx>
        <c:axId val="653737248"/>
        <c:scaling>
          <c:orientation val="minMax"/>
        </c:scaling>
        <c:delete val="0"/>
        <c:axPos val="r"/>
        <c:numFmt formatCode="0.0%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653739872"/>
        <c:crosses val="max"/>
        <c:crossBetween val="between"/>
      </c:valAx>
      <c:catAx>
        <c:axId val="653739872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653737248"/>
        <c:crosses val="autoZero"/>
        <c:auto val="1"/>
        <c:lblAlgn val="ctr"/>
        <c:lblOffset val="100"/>
        <c:noMultiLvlLbl val="0"/>
      </c:cat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31194604207999954"/>
          <c:y val="0.13991628979414955"/>
          <c:w val="0.57982081864215962"/>
          <c:h val="6.601026218499715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 w="9525" cap="flat" cmpd="sng" algn="ctr">
      <a:noFill/>
      <a:round/>
    </a:ln>
    <a:effectLst/>
  </c:spPr>
  <c:txPr>
    <a:bodyPr/>
    <a:lstStyle/>
    <a:p>
      <a:pPr>
        <a:defRPr sz="800">
          <a:latin typeface="Century Gothic" panose="020B0502020202020204" pitchFamily="34" charset="0"/>
        </a:defRPr>
      </a:pPr>
      <a:endParaRPr lang="en-US"/>
    </a:p>
  </c:txPr>
  <c:externalData r:id="rId4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 rot="0" spcFirstLastPara="1" vertOverflow="ellipsis" vert="horz" wrap="square" anchor="ctr" anchorCtr="1"/>
          <a:lstStyle/>
          <a:p>
            <a:pPr>
              <a:defRPr sz="960" b="1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r>
              <a:rPr lang="en-US" b="1" dirty="0"/>
              <a:t>England vs Wales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60" b="1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Sheet2!$P$65</c:f>
              <c:strCache>
                <c:ptCount val="1"/>
                <c:pt idx="0">
                  <c:v>London</c:v>
                </c:pt>
              </c:strCache>
            </c:strRef>
          </c:tx>
          <c:spPr>
            <a:ln w="38100" cap="rnd">
              <a:solidFill>
                <a:srgbClr val="00206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002060"/>
              </a:solidFill>
              <a:ln w="38100">
                <a:solidFill>
                  <a:srgbClr val="002060"/>
                </a:solidFill>
              </a:ln>
              <a:effectLst/>
            </c:spPr>
          </c:marker>
          <c:cat>
            <c:strRef>
              <c:f>Sheet2!$Q$64:$V$64</c:f>
              <c:strCache>
                <c:ptCount val="6"/>
                <c:pt idx="0">
                  <c:v>Week 15</c:v>
                </c:pt>
                <c:pt idx="1">
                  <c:v>Week 16</c:v>
                </c:pt>
                <c:pt idx="2">
                  <c:v>Week 17</c:v>
                </c:pt>
                <c:pt idx="3">
                  <c:v>Week 18</c:v>
                </c:pt>
                <c:pt idx="4">
                  <c:v>Week 19</c:v>
                </c:pt>
                <c:pt idx="5">
                  <c:v>Week 20</c:v>
                </c:pt>
              </c:strCache>
            </c:strRef>
          </c:cat>
          <c:val>
            <c:numRef>
              <c:f>Sheet2!$Q$65:$V$65</c:f>
              <c:numCache>
                <c:formatCode>#,##0</c:formatCode>
                <c:ptCount val="6"/>
                <c:pt idx="0">
                  <c:v>2832</c:v>
                </c:pt>
                <c:pt idx="1">
                  <c:v>3275</c:v>
                </c:pt>
                <c:pt idx="2">
                  <c:v>2785</c:v>
                </c:pt>
                <c:pt idx="3">
                  <c:v>1953</c:v>
                </c:pt>
                <c:pt idx="4">
                  <c:v>1213</c:v>
                </c:pt>
                <c:pt idx="5">
                  <c:v>1329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735-4B9C-B0D1-78CAA198879A}"/>
            </c:ext>
          </c:extLst>
        </c:ser>
        <c:ser>
          <c:idx val="1"/>
          <c:order val="1"/>
          <c:tx>
            <c:strRef>
              <c:f>Sheet2!$P$66</c:f>
              <c:strCache>
                <c:ptCount val="1"/>
                <c:pt idx="0">
                  <c:v>Wales</c:v>
                </c:pt>
              </c:strCache>
            </c:strRef>
          </c:tx>
          <c:spPr>
            <a:ln w="38100" cap="rnd">
              <a:solidFill>
                <a:srgbClr val="C00000"/>
              </a:solidFill>
              <a:round/>
            </a:ln>
            <a:effectLst/>
          </c:spPr>
          <c:marker>
            <c:symbol val="square"/>
            <c:size val="5"/>
            <c:spPr>
              <a:solidFill>
                <a:srgbClr val="C00000"/>
              </a:solidFill>
              <a:ln w="38100">
                <a:solidFill>
                  <a:srgbClr val="C00000"/>
                </a:solidFill>
              </a:ln>
              <a:effectLst/>
            </c:spPr>
          </c:marker>
          <c:cat>
            <c:strRef>
              <c:f>Sheet2!$Q$64:$V$64</c:f>
              <c:strCache>
                <c:ptCount val="6"/>
                <c:pt idx="0">
                  <c:v>Week 15</c:v>
                </c:pt>
                <c:pt idx="1">
                  <c:v>Week 16</c:v>
                </c:pt>
                <c:pt idx="2">
                  <c:v>Week 17</c:v>
                </c:pt>
                <c:pt idx="3">
                  <c:v>Week 18</c:v>
                </c:pt>
                <c:pt idx="4">
                  <c:v>Week 19</c:v>
                </c:pt>
                <c:pt idx="5">
                  <c:v>Week 20</c:v>
                </c:pt>
              </c:strCache>
            </c:strRef>
          </c:cat>
          <c:val>
            <c:numRef>
              <c:f>Sheet2!$Q$66:$V$66</c:f>
              <c:numCache>
                <c:formatCode>#,##0</c:formatCode>
                <c:ptCount val="6"/>
                <c:pt idx="0">
                  <c:v>928</c:v>
                </c:pt>
                <c:pt idx="1">
                  <c:v>1169</c:v>
                </c:pt>
                <c:pt idx="2">
                  <c:v>1124</c:v>
                </c:pt>
                <c:pt idx="3">
                  <c:v>929</c:v>
                </c:pt>
                <c:pt idx="4">
                  <c:v>692</c:v>
                </c:pt>
                <c:pt idx="5">
                  <c:v>772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735-4B9C-B0D1-78CAA198879A}"/>
            </c:ext>
          </c:extLst>
        </c:ser>
        <c:ser>
          <c:idx val="2"/>
          <c:order val="2"/>
          <c:tx>
            <c:strRef>
              <c:f>Sheet2!$P$67</c:f>
              <c:strCache>
                <c:ptCount val="1"/>
                <c:pt idx="0">
                  <c:v>Difference </c:v>
                </c:pt>
              </c:strCache>
            </c:strRef>
          </c:tx>
          <c:spPr>
            <a:ln w="38100" cap="rnd">
              <a:solidFill>
                <a:srgbClr val="7030A0"/>
              </a:solidFill>
              <a:prstDash val="sysDash"/>
              <a:round/>
            </a:ln>
            <a:effectLst/>
          </c:spPr>
          <c:marker>
            <c:symbol val="none"/>
          </c:marker>
          <c:cat>
            <c:strRef>
              <c:f>Sheet2!$Q$64:$V$64</c:f>
              <c:strCache>
                <c:ptCount val="6"/>
                <c:pt idx="0">
                  <c:v>Week 15</c:v>
                </c:pt>
                <c:pt idx="1">
                  <c:v>Week 16</c:v>
                </c:pt>
                <c:pt idx="2">
                  <c:v>Week 17</c:v>
                </c:pt>
                <c:pt idx="3">
                  <c:v>Week 18</c:v>
                </c:pt>
                <c:pt idx="4">
                  <c:v>Week 19</c:v>
                </c:pt>
                <c:pt idx="5">
                  <c:v>Week 20</c:v>
                </c:pt>
              </c:strCache>
            </c:strRef>
          </c:cat>
          <c:val>
            <c:numRef>
              <c:f>Sheet2!$Q$67:$V$67</c:f>
              <c:numCache>
                <c:formatCode>#,##0</c:formatCode>
                <c:ptCount val="6"/>
                <c:pt idx="0">
                  <c:v>1904</c:v>
                </c:pt>
                <c:pt idx="1">
                  <c:v>2106</c:v>
                </c:pt>
                <c:pt idx="2">
                  <c:v>1661</c:v>
                </c:pt>
                <c:pt idx="3">
                  <c:v>1024</c:v>
                </c:pt>
                <c:pt idx="4">
                  <c:v>521</c:v>
                </c:pt>
                <c:pt idx="5">
                  <c:v>557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735-4B9C-B0D1-78CAA198879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14012808"/>
        <c:axId val="614005264"/>
      </c:lineChart>
      <c:catAx>
        <c:axId val="6140128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9050" cap="flat" cmpd="sng" algn="ctr">
            <a:solidFill>
              <a:sysClr val="windowText" lastClr="000000"/>
            </a:solidFill>
            <a:prstDash val="solid"/>
            <a:miter lim="800000"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ysClr val="windowText" lastClr="000000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4005264"/>
        <c:crosses val="autoZero"/>
        <c:auto val="1"/>
        <c:lblAlgn val="ctr"/>
        <c:lblOffset val="100"/>
        <c:noMultiLvlLbl val="0"/>
      </c:catAx>
      <c:valAx>
        <c:axId val="61400526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anose="020B0502020202020204" pitchFamily="34" charset="0"/>
                <a:ea typeface="+mn-ea"/>
                <a:cs typeface="+mn-cs"/>
              </a:defRPr>
            </a:pPr>
            <a:endParaRPr lang="en-US"/>
          </a:p>
        </c:txPr>
        <c:crossAx val="61401280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Century Gothic" panose="020B0502020202020204" pitchFamily="34" charset="0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800">
          <a:latin typeface="Century Gothic" panose="020B0502020202020204" pitchFamily="34" charset="0"/>
        </a:defRPr>
      </a:pPr>
      <a:endParaRPr lang="en-US"/>
    </a:p>
  </c:txPr>
  <c:externalData r:id="rId4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7.36920384951881E-2"/>
          <c:y val="0.16708333333333336"/>
          <c:w val="0.89019685039370078"/>
          <c:h val="0.72088764946048411"/>
        </c:manualLayout>
      </c:layout>
      <c:lineChart>
        <c:grouping val="standard"/>
        <c:varyColors val="0"/>
        <c:ser>
          <c:idx val="0"/>
          <c:order val="0"/>
          <c:tx>
            <c:strRef>
              <c:f>'[inforgraph-1.xlsx]Sheet2'!$A$23</c:f>
              <c:strCache>
                <c:ptCount val="1"/>
                <c:pt idx="0">
                  <c:v>Difference </c:v>
                </c:pt>
              </c:strCache>
            </c:strRef>
          </c:tx>
          <c:spPr>
            <a:ln w="28575" cap="rnd">
              <a:solidFill>
                <a:srgbClr val="7030A0"/>
              </a:solidFill>
              <a:prstDash val="sysDash"/>
              <a:round/>
            </a:ln>
            <a:effectLst/>
          </c:spPr>
          <c:marker>
            <c:symbol val="square"/>
            <c:size val="5"/>
            <c:spPr>
              <a:solidFill>
                <a:srgbClr val="7030A0"/>
              </a:solidFill>
              <a:ln w="9525">
                <a:solidFill>
                  <a:srgbClr val="7030A0"/>
                </a:solidFill>
                <a:prstDash val="sysDash"/>
              </a:ln>
              <a:effectLst/>
            </c:spPr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'[inforgraph-1.xlsx]Sheet2'!$B$20:$F$20</c:f>
              <c:strCache>
                <c:ptCount val="5"/>
                <c:pt idx="0">
                  <c:v>week 1</c:v>
                </c:pt>
                <c:pt idx="1">
                  <c:v>week 2</c:v>
                </c:pt>
                <c:pt idx="2">
                  <c:v>week 3</c:v>
                </c:pt>
                <c:pt idx="3">
                  <c:v>week 4</c:v>
                </c:pt>
                <c:pt idx="4">
                  <c:v>week 5</c:v>
                </c:pt>
              </c:strCache>
            </c:strRef>
          </c:cat>
          <c:val>
            <c:numRef>
              <c:f>'[inforgraph-1.xlsx]Sheet2'!$B$23:$F$23</c:f>
              <c:numCache>
                <c:formatCode>#,##0</c:formatCode>
                <c:ptCount val="5"/>
                <c:pt idx="0">
                  <c:v>212</c:v>
                </c:pt>
                <c:pt idx="1">
                  <c:v>114</c:v>
                </c:pt>
                <c:pt idx="2">
                  <c:v>352</c:v>
                </c:pt>
                <c:pt idx="3">
                  <c:v>388</c:v>
                </c:pt>
                <c:pt idx="4">
                  <c:v>353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CCA-4D31-956F-6362EC6525B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84474176"/>
        <c:axId val="484474504"/>
      </c:lineChart>
      <c:catAx>
        <c:axId val="4844741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84474504"/>
        <c:crosses val="autoZero"/>
        <c:auto val="1"/>
        <c:lblAlgn val="ctr"/>
        <c:lblOffset val="100"/>
        <c:noMultiLvlLbl val="0"/>
      </c:catAx>
      <c:valAx>
        <c:axId val="484474504"/>
        <c:scaling>
          <c:orientation val="minMax"/>
        </c:scaling>
        <c:delete val="0"/>
        <c:axPos val="l"/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8447417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bg1"/>
    </a:solidFill>
    <a:ln w="9525" cap="flat" cmpd="sng" algn="ctr">
      <a:noFill/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9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043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224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594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752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7362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723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6294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153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314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395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003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91B29-5489-4EAC-ADA5-51FCC3EDBA21}" type="datetimeFigureOut">
              <a:rPr lang="en-US" smtClean="0"/>
              <a:t>8/4/2021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A8E44-FC03-4B2F-854F-B9B53BB562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773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7.xml"/><Relationship Id="rId3" Type="http://schemas.openxmlformats.org/officeDocument/2006/relationships/chart" Target="../charts/chart2.xml"/><Relationship Id="rId7" Type="http://schemas.openxmlformats.org/officeDocument/2006/relationships/chart" Target="../charts/chart6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5.xml"/><Relationship Id="rId5" Type="http://schemas.openxmlformats.org/officeDocument/2006/relationships/chart" Target="../charts/chart4.xml"/><Relationship Id="rId4" Type="http://schemas.openxmlformats.org/officeDocument/2006/relationships/chart" Target="../charts/chart3.xml"/><Relationship Id="rId9" Type="http://schemas.openxmlformats.org/officeDocument/2006/relationships/chart" Target="../charts/char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48982F67-B572-4127-AE25-C35775A22D3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40480727"/>
              </p:ext>
            </p:extLst>
          </p:nvPr>
        </p:nvGraphicFramePr>
        <p:xfrm>
          <a:off x="865772" y="1021801"/>
          <a:ext cx="3827877" cy="195835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F0B8340-7E60-4A8A-8458-58FD55D60E46}"/>
              </a:ext>
            </a:extLst>
          </p:cNvPr>
          <p:cNvSpPr txBox="1"/>
          <p:nvPr/>
        </p:nvSpPr>
        <p:spPr>
          <a:xfrm>
            <a:off x="977247" y="2787312"/>
            <a:ext cx="3736552" cy="738664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From 2020 to 2021, total number of deaths significantly increased due to ensuing pandemic</a:t>
            </a: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99B176AB-2373-4C7A-8B65-4743F610863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42666614"/>
              </p:ext>
            </p:extLst>
          </p:nvPr>
        </p:nvGraphicFramePr>
        <p:xfrm>
          <a:off x="4870816" y="3525976"/>
          <a:ext cx="4120630" cy="22184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10" name="Chart 9">
            <a:extLst>
              <a:ext uri="{FF2B5EF4-FFF2-40B4-BE49-F238E27FC236}">
                <a16:creationId xmlns:a16="http://schemas.microsoft.com/office/drawing/2014/main" id="{46844F82-9420-4207-8B54-EDC7D397952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32206154"/>
              </p:ext>
            </p:extLst>
          </p:nvPr>
        </p:nvGraphicFramePr>
        <p:xfrm>
          <a:off x="883069" y="3688021"/>
          <a:ext cx="3793284" cy="21383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5" name="Chart 24">
            <a:extLst>
              <a:ext uri="{FF2B5EF4-FFF2-40B4-BE49-F238E27FC236}">
                <a16:creationId xmlns:a16="http://schemas.microsoft.com/office/drawing/2014/main" id="{01F3743C-B902-4A4F-83EF-43C9BA2C582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50306701"/>
              </p:ext>
            </p:extLst>
          </p:nvPr>
        </p:nvGraphicFramePr>
        <p:xfrm>
          <a:off x="4870816" y="6098953"/>
          <a:ext cx="4210333" cy="22184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6" name="Chart 25">
            <a:extLst>
              <a:ext uri="{FF2B5EF4-FFF2-40B4-BE49-F238E27FC236}">
                <a16:creationId xmlns:a16="http://schemas.microsoft.com/office/drawing/2014/main" id="{D45A46B7-EA80-43AA-8427-8A6AF617980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6243441"/>
              </p:ext>
            </p:extLst>
          </p:nvPr>
        </p:nvGraphicFramePr>
        <p:xfrm>
          <a:off x="848475" y="6328254"/>
          <a:ext cx="3827877" cy="209749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C7CE7924-2FE5-434D-8015-BA7FF5092FA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61526876"/>
              </p:ext>
            </p:extLst>
          </p:nvPr>
        </p:nvGraphicFramePr>
        <p:xfrm>
          <a:off x="763347" y="9012950"/>
          <a:ext cx="3913005" cy="324667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3F7DE48D-A8E3-4B43-B8E0-6AD32D1B4C8C}"/>
              </a:ext>
            </a:extLst>
          </p:cNvPr>
          <p:cNvSpPr txBox="1"/>
          <p:nvPr/>
        </p:nvSpPr>
        <p:spPr>
          <a:xfrm>
            <a:off x="725900" y="11440599"/>
            <a:ext cx="3950452" cy="830997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Over the weeks the </a:t>
            </a:r>
            <a:r>
              <a:rPr lang="en-US" sz="1200" i="0" u="none" strike="noStrike" dirty="0">
                <a:solidFill>
                  <a:schemeClr val="bg1"/>
                </a:solidFill>
                <a:effectLst/>
                <a:latin typeface="Century Gothic" panose="020B0502020202020204" pitchFamily="34" charset="0"/>
              </a:rPr>
              <a:t>Deaths involving COVID-19 (any mention on the death certificate)</a:t>
            </a:r>
            <a:r>
              <a:rPr lang="en-US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US" sz="1200" i="1" u="none" strike="noStrike" dirty="0">
                <a:solidFill>
                  <a:schemeClr val="bg1"/>
                </a:solidFill>
                <a:effectLst/>
                <a:latin typeface="Century Gothic" panose="020B0502020202020204" pitchFamily="34" charset="0"/>
              </a:rPr>
              <a:t>of which, </a:t>
            </a:r>
            <a:r>
              <a:rPr lang="en-US" sz="1200" i="0" u="none" strike="noStrike" dirty="0">
                <a:solidFill>
                  <a:schemeClr val="bg1"/>
                </a:solidFill>
                <a:effectLst/>
                <a:latin typeface="Century Gothic" panose="020B0502020202020204" pitchFamily="34" charset="0"/>
              </a:rPr>
              <a:t>deaths due to COVID-19 (underlying cause)</a:t>
            </a:r>
            <a:r>
              <a:rPr lang="en-US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 has declined considerably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A609D0D-7310-45F0-904E-EBB3C954C046}"/>
              </a:ext>
            </a:extLst>
          </p:cNvPr>
          <p:cNvSpPr txBox="1"/>
          <p:nvPr/>
        </p:nvSpPr>
        <p:spPr>
          <a:xfrm>
            <a:off x="4870816" y="8373309"/>
            <a:ext cx="4120630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 b="1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 b="0" dirty="0"/>
              <a:t>Male deaths aged between 75-79 has declined considerable in 2021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FD2776D-294E-4D4F-ACF3-289ABCC7FB1A}"/>
              </a:ext>
            </a:extLst>
          </p:cNvPr>
          <p:cNvSpPr txBox="1"/>
          <p:nvPr/>
        </p:nvSpPr>
        <p:spPr>
          <a:xfrm>
            <a:off x="796623" y="5666932"/>
            <a:ext cx="3879729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 b="1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 b="0" dirty="0"/>
              <a:t>Signs of improvement as deaths of  aged between  90+ has declined considerable in 2021</a:t>
            </a:r>
          </a:p>
          <a:p>
            <a:endParaRPr lang="en-US" b="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33B7D0C-9F4B-4B79-9462-8FBF61E5FD3C}"/>
              </a:ext>
            </a:extLst>
          </p:cNvPr>
          <p:cNvSpPr txBox="1"/>
          <p:nvPr/>
        </p:nvSpPr>
        <p:spPr>
          <a:xfrm>
            <a:off x="4870816" y="5666933"/>
            <a:ext cx="4120629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 b="1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 b="0" dirty="0"/>
              <a:t>In week 20, The total number death significantly dropped in each area showing a sign of improvement from the pandemic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B758A6F-7290-457C-B537-0AD5BBC99CD2}"/>
              </a:ext>
            </a:extLst>
          </p:cNvPr>
          <p:cNvSpPr txBox="1"/>
          <p:nvPr/>
        </p:nvSpPr>
        <p:spPr>
          <a:xfrm>
            <a:off x="725899" y="8373309"/>
            <a:ext cx="3950453" cy="46166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 b="1">
                <a:solidFill>
                  <a:schemeClr val="bg1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 b="0" dirty="0"/>
              <a:t>Covid-19 becomes the leading cause among the leading respiratory disease deaths </a:t>
            </a:r>
          </a:p>
        </p:txBody>
      </p:sp>
      <p:sp>
        <p:nvSpPr>
          <p:cNvPr id="31" name="Frame 30">
            <a:extLst>
              <a:ext uri="{FF2B5EF4-FFF2-40B4-BE49-F238E27FC236}">
                <a16:creationId xmlns:a16="http://schemas.microsoft.com/office/drawing/2014/main" id="{4BCD2F4F-CC04-4050-B45A-89B769DA932D}"/>
              </a:ext>
            </a:extLst>
          </p:cNvPr>
          <p:cNvSpPr/>
          <p:nvPr/>
        </p:nvSpPr>
        <p:spPr>
          <a:xfrm>
            <a:off x="0" y="0"/>
            <a:ext cx="9601200" cy="12801600"/>
          </a:xfrm>
          <a:prstGeom prst="frame">
            <a:avLst>
              <a:gd name="adj1" fmla="val 2341"/>
            </a:avLst>
          </a:prstGeom>
          <a:solidFill>
            <a:schemeClr val="bg1"/>
          </a:solidFill>
          <a:ln w="285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32" name="Chart 31">
            <a:extLst>
              <a:ext uri="{FF2B5EF4-FFF2-40B4-BE49-F238E27FC236}">
                <a16:creationId xmlns:a16="http://schemas.microsoft.com/office/drawing/2014/main" id="{1C1B03FE-9E68-42BD-8158-1FBDDA9723A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04521091"/>
              </p:ext>
            </p:extLst>
          </p:nvPr>
        </p:nvGraphicFramePr>
        <p:xfrm>
          <a:off x="4713799" y="8909361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sp>
        <p:nvSpPr>
          <p:cNvPr id="33" name="TextBox 32">
            <a:extLst>
              <a:ext uri="{FF2B5EF4-FFF2-40B4-BE49-F238E27FC236}">
                <a16:creationId xmlns:a16="http://schemas.microsoft.com/office/drawing/2014/main" id="{F9B19C96-9BB7-4E44-BF80-38F42E9AE3A2}"/>
              </a:ext>
            </a:extLst>
          </p:cNvPr>
          <p:cNvSpPr txBox="1"/>
          <p:nvPr/>
        </p:nvSpPr>
        <p:spPr>
          <a:xfrm>
            <a:off x="4870817" y="11440599"/>
            <a:ext cx="4120628" cy="830997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Century Gothic" panose="020B0502020202020204" pitchFamily="34" charset="0"/>
              </a:rPr>
              <a:t>Area wise the difference between average number of deaths between England and Wales have declined significantly over the week in 2020. the difference has decreases as well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4B598F8-4F1C-4441-AEB3-DC57EA58ECB1}"/>
              </a:ext>
            </a:extLst>
          </p:cNvPr>
          <p:cNvSpPr txBox="1"/>
          <p:nvPr/>
        </p:nvSpPr>
        <p:spPr>
          <a:xfrm>
            <a:off x="939799" y="320605"/>
            <a:ext cx="3736552" cy="52322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Summary of total Number of deaths caused by covid-19 in 2020-2021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C691FFA-1746-4D77-A6D3-0CED1D2121B7}"/>
              </a:ext>
            </a:extLst>
          </p:cNvPr>
          <p:cNvSpPr txBox="1"/>
          <p:nvPr/>
        </p:nvSpPr>
        <p:spPr>
          <a:xfrm>
            <a:off x="5131523" y="2759348"/>
            <a:ext cx="3736552" cy="738664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From 2020 to 2021, there has been an uptrend in the number of deaths of females aged 75-79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1B0600F-5B41-442F-8647-E9755DC38205}"/>
              </a:ext>
            </a:extLst>
          </p:cNvPr>
          <p:cNvSpPr txBox="1"/>
          <p:nvPr/>
        </p:nvSpPr>
        <p:spPr>
          <a:xfrm>
            <a:off x="5062854" y="311064"/>
            <a:ext cx="3736552" cy="52322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Difference of female deaths aged 75-79 in the year 2020 - 2021</a:t>
            </a:r>
          </a:p>
        </p:txBody>
      </p:sp>
      <p:graphicFrame>
        <p:nvGraphicFramePr>
          <p:cNvPr id="21" name="Chart 20">
            <a:extLst>
              <a:ext uri="{FF2B5EF4-FFF2-40B4-BE49-F238E27FC236}">
                <a16:creationId xmlns:a16="http://schemas.microsoft.com/office/drawing/2014/main" id="{842DD6E4-512E-47D3-A662-E7B80CDD3E6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65951029"/>
              </p:ext>
            </p:extLst>
          </p:nvPr>
        </p:nvGraphicFramePr>
        <p:xfrm>
          <a:off x="5151673" y="858726"/>
          <a:ext cx="3716401" cy="19285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</p:spTree>
    <p:extLst>
      <p:ext uri="{BB962C8B-B14F-4D97-AF65-F5344CB8AC3E}">
        <p14:creationId xmlns:p14="http://schemas.microsoft.com/office/powerpoint/2010/main" val="3459141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  <a:fontScheme name="Office">
    <a:majorFont>
      <a:latin typeface="Calibri Light" panose="020F0302020204030204"/>
      <a:ea typeface=""/>
      <a:cs typeface=""/>
      <a:font script="Jpan" typeface="游ゴシック Light"/>
      <a:font script="Hang" typeface="맑은 고딕"/>
      <a:font script="Hans" typeface="等线 Light"/>
      <a:font script="Hant" typeface="新細明體"/>
      <a:font script="Arab" typeface="Times New Roman"/>
      <a:font script="Hebr" typeface="Times New Roman"/>
      <a:font script="Thai" typeface="Tahoma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ajorFont>
    <a:minorFont>
      <a:latin typeface="Calibri" panose="020F0502020204030204"/>
      <a:ea typeface=""/>
      <a:cs typeface=""/>
      <a:font script="Jpan" typeface="游ゴシック"/>
      <a:font script="Hang" typeface="맑은 고딕"/>
      <a:font script="Hans" typeface="等线"/>
      <a:font script="Hant" typeface="新細明體"/>
      <a:font script="Arab" typeface="Arial"/>
      <a:font script="Hebr" typeface="Arial"/>
      <a:font script="Thai" typeface="Tahoma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  <a:font script="Armn" typeface="Arial"/>
      <a:font script="Bugi" typeface="Leelawadee UI"/>
      <a:font script="Bopo" typeface="Microsoft JhengHei"/>
      <a:font script="Java" typeface="Javanese Text"/>
      <a:font script="Lisu" typeface="Segoe UI"/>
      <a:font script="Mymr" typeface="Myanmar Text"/>
      <a:font script="Nkoo" typeface="Ebrima"/>
      <a:font script="Olck" typeface="Nirmala UI"/>
      <a:font script="Osma" typeface="Ebrima"/>
      <a:font script="Phag" typeface="Phagspa"/>
      <a:font script="Syrn" typeface="Estrangelo Edessa"/>
      <a:font script="Syrj" typeface="Estrangelo Edessa"/>
      <a:font script="Syre" typeface="Estrangelo Edessa"/>
      <a:font script="Sora" typeface="Nirmala UI"/>
      <a:font script="Tale" typeface="Microsoft Tai Le"/>
      <a:font script="Talu" typeface="Microsoft New Tai Lue"/>
      <a:font script="Tfng" typeface="Ebrima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lumMod val="110000"/>
              <a:satMod val="105000"/>
              <a:tint val="67000"/>
            </a:schemeClr>
          </a:gs>
          <a:gs pos="50000">
            <a:schemeClr val="phClr">
              <a:lumMod val="105000"/>
              <a:satMod val="103000"/>
              <a:tint val="73000"/>
            </a:schemeClr>
          </a:gs>
          <a:gs pos="100000">
            <a:schemeClr val="phClr">
              <a:lumMod val="105000"/>
              <a:satMod val="109000"/>
              <a:tint val="81000"/>
            </a:schemeClr>
          </a:gs>
        </a:gsLst>
        <a:lin ang="5400000" scaled="0"/>
      </a:gradFill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</a:fillStyleLst>
    <a:lnStyleLst>
      <a:ln w="6350" cap="flat" cmpd="sng" algn="ctr">
        <a:solidFill>
          <a:schemeClr val="phClr"/>
        </a:solidFill>
        <a:prstDash val="solid"/>
        <a:miter lim="800000"/>
      </a:ln>
      <a:ln w="12700" cap="flat" cmpd="sng" algn="ctr">
        <a:solidFill>
          <a:schemeClr val="phClr"/>
        </a:solidFill>
        <a:prstDash val="solid"/>
        <a:miter lim="800000"/>
      </a:ln>
      <a:ln w="19050" cap="flat" cmpd="sng" algn="ctr">
        <a:solidFill>
          <a:schemeClr val="phClr"/>
        </a:solidFill>
        <a:prstDash val="solid"/>
        <a:miter lim="800000"/>
      </a:ln>
    </a:lnStyleLst>
    <a:effectStyleLst>
      <a:effectStyle>
        <a:effectLst/>
      </a:effectStyle>
      <a:effectStyle>
        <a:effectLst/>
      </a:effectStyle>
      <a:effectStyle>
        <a:effectLst>
          <a:outerShdw blurRad="57150" dist="19050" dir="5400000" algn="ctr" rotWithShape="0">
            <a:srgbClr val="000000">
              <a:alpha val="63000"/>
            </a:srgbClr>
          </a:outerShdw>
        </a:effectLst>
      </a:effectStyle>
    </a:effectStyleLst>
    <a:bgFillStyleLst>
      <a:solidFill>
        <a:schemeClr val="phClr"/>
      </a:solidFill>
      <a:solidFill>
        <a:schemeClr val="phClr">
          <a:tint val="95000"/>
          <a:satMod val="170000"/>
        </a:schemeClr>
      </a:solidFill>
      <a:gradFill rotWithShape="1">
        <a:gsLst>
          <a:gs pos="0">
            <a:schemeClr val="phClr">
              <a:tint val="93000"/>
              <a:satMod val="150000"/>
              <a:shade val="98000"/>
              <a:lumMod val="102000"/>
            </a:schemeClr>
          </a:gs>
          <a:gs pos="50000">
            <a:schemeClr val="phClr">
              <a:tint val="98000"/>
              <a:satMod val="130000"/>
              <a:shade val="90000"/>
              <a:lumMod val="103000"/>
            </a:schemeClr>
          </a:gs>
          <a:gs pos="100000">
            <a:schemeClr val="phClr">
              <a:shade val="63000"/>
              <a:satMod val="120000"/>
            </a:schemeClr>
          </a:gs>
        </a:gsLst>
        <a:lin ang="5400000" scaled="0"/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364</TotalTime>
  <Words>191</Words>
  <Application>Microsoft Office PowerPoint</Application>
  <PresentationFormat>A3 Paper (297x420 mm)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Century Gothic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Sabin</cp:lastModifiedBy>
  <cp:revision>2</cp:revision>
  <dcterms:created xsi:type="dcterms:W3CDTF">2021-08-02T15:06:05Z</dcterms:created>
  <dcterms:modified xsi:type="dcterms:W3CDTF">2021-08-04T01:24:33Z</dcterms:modified>
</cp:coreProperties>
</file>