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70" r:id="rId2"/>
    <p:sldId id="260" r:id="rId3"/>
    <p:sldId id="257" r:id="rId4"/>
    <p:sldId id="261" r:id="rId5"/>
    <p:sldId id="267" r:id="rId6"/>
    <p:sldId id="262" r:id="rId7"/>
    <p:sldId id="259" r:id="rId8"/>
    <p:sldId id="264" r:id="rId9"/>
    <p:sldId id="263" r:id="rId10"/>
    <p:sldId id="268" r:id="rId11"/>
    <p:sldId id="265" r:id="rId12"/>
    <p:sldId id="269" r:id="rId13"/>
    <p:sldId id="266"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5F6F8"/>
    <a:srgbClr val="FAFAFA"/>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47" d="100"/>
          <a:sy n="47" d="100"/>
        </p:scale>
        <p:origin x="-96" y="-228"/>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tableStyles" Target="tableStyles.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theme" Target="theme/theme1.xml" /><Relationship Id="rId2" Type="http://schemas.openxmlformats.org/officeDocument/2006/relationships/slide" Target="slides/slide1.xml" /><Relationship Id="rId16" Type="http://schemas.openxmlformats.org/officeDocument/2006/relationships/viewProps" Target="viewProps.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presProps" Target="presProps.xml" /><Relationship Id="rId10" Type="http://schemas.openxmlformats.org/officeDocument/2006/relationships/slide" Target="slides/slide9.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3F8D854E-B0F9-4480-BBD5-AA474E635B72}" type="datetimeFigureOut">
              <a:rPr lang="en-US" smtClean="0"/>
              <a:pPr/>
              <a:t>12/16/2022</a:t>
            </a:fld>
            <a:endParaRPr lang="en-US"/>
          </a:p>
        </p:txBody>
      </p:sp>
      <p:sp>
        <p:nvSpPr>
          <p:cNvPr id="5" name="Footer Placeholder 4"/>
          <p:cNvSpPr>
            <a:spLocks noGrp="1"/>
          </p:cNvSpPr>
          <p:nvPr>
            <p:ph type="ftr" sz="quarter" idx="11"/>
          </p:nvPr>
        </p:nvSpPr>
        <p:spPr/>
        <p:txBody>
          <a:bodyPr/>
          <a:lstStyle/>
          <a:p>
            <a:endParaRPr lang="en-US"/>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364A7120-8104-4F1F-9ADB-7B22B2BD847F}" type="slidenum">
              <a:rPr lang="en-US" smtClean="0"/>
              <a:pPr/>
              <a:t>‹#›</a:t>
            </a:fld>
            <a:endParaRPr lang="en-US"/>
          </a:p>
        </p:txBody>
      </p:sp>
    </p:spTree>
    <p:extLst>
      <p:ext uri="{BB962C8B-B14F-4D97-AF65-F5344CB8AC3E}">
        <p14:creationId xmlns:p14="http://schemas.microsoft.com/office/powerpoint/2010/main" val="429445626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F8D854E-B0F9-4480-BBD5-AA474E635B72}" type="datetimeFigureOut">
              <a:rPr lang="en-US" smtClean="0"/>
              <a:pPr/>
              <a:t>12/16/2022</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364A7120-8104-4F1F-9ADB-7B22B2BD847F}" type="slidenum">
              <a:rPr lang="en-US" smtClean="0"/>
              <a:pPr/>
              <a:t>‹#›</a:t>
            </a:fld>
            <a:endParaRPr lang="en-US"/>
          </a:p>
        </p:txBody>
      </p:sp>
    </p:spTree>
    <p:extLst>
      <p:ext uri="{BB962C8B-B14F-4D97-AF65-F5344CB8AC3E}">
        <p14:creationId xmlns:p14="http://schemas.microsoft.com/office/powerpoint/2010/main" val="24487963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F8D854E-B0F9-4480-BBD5-AA474E635B72}" type="datetimeFigureOut">
              <a:rPr lang="en-US" smtClean="0"/>
              <a:pPr/>
              <a:t>12/16/2022</a:t>
            </a:fld>
            <a:endParaRPr lang="en-US"/>
          </a:p>
        </p:txBody>
      </p:sp>
      <p:sp>
        <p:nvSpPr>
          <p:cNvPr id="5" name="Footer Placeholder 4"/>
          <p:cNvSpPr>
            <a:spLocks noGrp="1"/>
          </p:cNvSpPr>
          <p:nvPr>
            <p:ph type="ftr" sz="quarter" idx="11"/>
          </p:nvPr>
        </p:nvSpPr>
        <p:spPr/>
        <p:txBody>
          <a:bodyPr/>
          <a:lstStyle/>
          <a:p>
            <a:endParaRPr lang="en-US"/>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364A7120-8104-4F1F-9ADB-7B22B2BD847F}" type="slidenum">
              <a:rPr lang="en-US" smtClean="0"/>
              <a:pPr/>
              <a:t>‹#›</a:t>
            </a:fld>
            <a:endParaRPr lang="en-US"/>
          </a:p>
        </p:txBody>
      </p:sp>
    </p:spTree>
    <p:extLst>
      <p:ext uri="{BB962C8B-B14F-4D97-AF65-F5344CB8AC3E}">
        <p14:creationId xmlns:p14="http://schemas.microsoft.com/office/powerpoint/2010/main" val="35874445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F8D854E-B0F9-4480-BBD5-AA474E635B72}" type="datetimeFigureOut">
              <a:rPr lang="en-US" smtClean="0"/>
              <a:pPr/>
              <a:t>12/16/2022</a:t>
            </a:fld>
            <a:endParaRPr lang="en-US"/>
          </a:p>
        </p:txBody>
      </p:sp>
      <p:sp>
        <p:nvSpPr>
          <p:cNvPr id="6" name="Footer Placeholder 5"/>
          <p:cNvSpPr>
            <a:spLocks noGrp="1"/>
          </p:cNvSpPr>
          <p:nvPr>
            <p:ph type="ftr" sz="quarter" idx="11"/>
          </p:nvPr>
        </p:nvSpPr>
        <p:spPr/>
        <p:txBody>
          <a:bodyPr/>
          <a:lstStyle/>
          <a:p>
            <a:endParaRPr lang="en-US"/>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364A7120-8104-4F1F-9ADB-7B22B2BD847F}" type="slidenum">
              <a:rPr lang="en-US" smtClean="0"/>
              <a:pPr/>
              <a:t>‹#›</a:t>
            </a:fld>
            <a:endParaRPr lang="en-US"/>
          </a:p>
        </p:txBody>
      </p:sp>
    </p:spTree>
    <p:extLst>
      <p:ext uri="{BB962C8B-B14F-4D97-AF65-F5344CB8AC3E}">
        <p14:creationId xmlns:p14="http://schemas.microsoft.com/office/powerpoint/2010/main" val="5812409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F8D854E-B0F9-4480-BBD5-AA474E635B72}" type="datetimeFigureOut">
              <a:rPr lang="en-US" smtClean="0"/>
              <a:pPr/>
              <a:t>12/16/2022</a:t>
            </a:fld>
            <a:endParaRPr lang="en-US"/>
          </a:p>
        </p:txBody>
      </p:sp>
      <p:sp>
        <p:nvSpPr>
          <p:cNvPr id="8" name="Footer Placeholder 7"/>
          <p:cNvSpPr>
            <a:spLocks noGrp="1"/>
          </p:cNvSpPr>
          <p:nvPr>
            <p:ph type="ftr" sz="quarter" idx="11"/>
          </p:nvPr>
        </p:nvSpPr>
        <p:spPr/>
        <p:txBody>
          <a:bodyPr/>
          <a:lstStyle/>
          <a:p>
            <a:endParaRPr lang="en-US"/>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364A7120-8104-4F1F-9ADB-7B22B2BD847F}" type="slidenum">
              <a:rPr lang="en-US" smtClean="0"/>
              <a:pPr/>
              <a:t>‹#›</a:t>
            </a:fld>
            <a:endParaRPr lang="en-US"/>
          </a:p>
        </p:txBody>
      </p:sp>
    </p:spTree>
    <p:extLst>
      <p:ext uri="{BB962C8B-B14F-4D97-AF65-F5344CB8AC3E}">
        <p14:creationId xmlns:p14="http://schemas.microsoft.com/office/powerpoint/2010/main" val="10017967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F8D854E-B0F9-4480-BBD5-AA474E635B72}" type="datetimeFigureOut">
              <a:rPr lang="en-US" smtClean="0"/>
              <a:pPr/>
              <a:t>12/16/2022</a:t>
            </a:fld>
            <a:endParaRPr lang="en-US"/>
          </a:p>
        </p:txBody>
      </p:sp>
      <p:sp>
        <p:nvSpPr>
          <p:cNvPr id="4" name="Footer Placeholder 3"/>
          <p:cNvSpPr>
            <a:spLocks noGrp="1"/>
          </p:cNvSpPr>
          <p:nvPr>
            <p:ph type="ftr" sz="quarter" idx="11"/>
          </p:nvPr>
        </p:nvSpPr>
        <p:spPr/>
        <p:txBody>
          <a:bodyPr/>
          <a:lstStyle/>
          <a:p>
            <a:endParaRPr lang="en-US"/>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364A7120-8104-4F1F-9ADB-7B22B2BD847F}" type="slidenum">
              <a:rPr lang="en-US" smtClean="0"/>
              <a:pPr/>
              <a:t>‹#›</a:t>
            </a:fld>
            <a:endParaRPr lang="en-US"/>
          </a:p>
        </p:txBody>
      </p:sp>
    </p:spTree>
    <p:extLst>
      <p:ext uri="{BB962C8B-B14F-4D97-AF65-F5344CB8AC3E}">
        <p14:creationId xmlns:p14="http://schemas.microsoft.com/office/powerpoint/2010/main" val="233523436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F8D854E-B0F9-4480-BBD5-AA474E635B72}" type="datetimeFigureOut">
              <a:rPr lang="en-US" smtClean="0"/>
              <a:pPr/>
              <a:t>12/16/2022</a:t>
            </a:fld>
            <a:endParaRPr lang="en-US"/>
          </a:p>
        </p:txBody>
      </p:sp>
      <p:sp>
        <p:nvSpPr>
          <p:cNvPr id="3" name="Footer Placeholder 2"/>
          <p:cNvSpPr>
            <a:spLocks noGrp="1"/>
          </p:cNvSpPr>
          <p:nvPr>
            <p:ph type="ftr" sz="quarter" idx="11"/>
          </p:nvPr>
        </p:nvSpPr>
        <p:spPr/>
        <p:txBody>
          <a:bodyPr/>
          <a:lstStyle/>
          <a:p>
            <a:endParaRPr lang="en-US"/>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364A7120-8104-4F1F-9ADB-7B22B2BD847F}" type="slidenum">
              <a:rPr lang="en-US" smtClean="0"/>
              <a:pPr/>
              <a:t>‹#›</a:t>
            </a:fld>
            <a:endParaRPr lang="en-US"/>
          </a:p>
        </p:txBody>
      </p:sp>
    </p:spTree>
    <p:extLst>
      <p:ext uri="{BB962C8B-B14F-4D97-AF65-F5344CB8AC3E}">
        <p14:creationId xmlns:p14="http://schemas.microsoft.com/office/powerpoint/2010/main" val="108488949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F8D854E-B0F9-4480-BBD5-AA474E635B72}" type="datetimeFigureOut">
              <a:rPr lang="en-US" smtClean="0"/>
              <a:pPr/>
              <a:t>12/16/2022</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364A7120-8104-4F1F-9ADB-7B22B2BD847F}" type="slidenum">
              <a:rPr lang="en-US" smtClean="0"/>
              <a:pPr/>
              <a:t>‹#›</a:t>
            </a:fld>
            <a:endParaRPr lang="en-US"/>
          </a:p>
        </p:txBody>
      </p:sp>
    </p:spTree>
    <p:extLst>
      <p:ext uri="{BB962C8B-B14F-4D97-AF65-F5344CB8AC3E}">
        <p14:creationId xmlns:p14="http://schemas.microsoft.com/office/powerpoint/2010/main" val="3695863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F8D854E-B0F9-4480-BBD5-AA474E635B72}" type="datetimeFigureOut">
              <a:rPr lang="en-US" smtClean="0"/>
              <a:pPr/>
              <a:t>12/16/2022</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364A7120-8104-4F1F-9ADB-7B22B2BD847F}" type="slidenum">
              <a:rPr lang="en-US" smtClean="0"/>
              <a:pPr/>
              <a:t>‹#›</a:t>
            </a:fld>
            <a:endParaRPr lang="en-US"/>
          </a:p>
        </p:txBody>
      </p:sp>
    </p:spTree>
    <p:extLst>
      <p:ext uri="{BB962C8B-B14F-4D97-AF65-F5344CB8AC3E}">
        <p14:creationId xmlns:p14="http://schemas.microsoft.com/office/powerpoint/2010/main" val="35457231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F8D854E-B0F9-4480-BBD5-AA474E635B72}" type="datetimeFigureOut">
              <a:rPr lang="en-US" smtClean="0"/>
              <a:pPr/>
              <a:t>12/16/2022</a:t>
            </a:fld>
            <a:endParaRPr lang="en-US"/>
          </a:p>
        </p:txBody>
      </p:sp>
      <p:sp>
        <p:nvSpPr>
          <p:cNvPr id="5" name="Footer Placeholder 4"/>
          <p:cNvSpPr>
            <a:spLocks noGrp="1"/>
          </p:cNvSpPr>
          <p:nvPr>
            <p:ph type="ftr" sz="quarter" idx="11"/>
          </p:nvPr>
        </p:nvSpPr>
        <p:spPr/>
        <p:txBody>
          <a:bodyPr/>
          <a:lstStyle/>
          <a:p>
            <a:endParaRPr lang="en-US"/>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364A7120-8104-4F1F-9ADB-7B22B2BD847F}" type="slidenum">
              <a:rPr lang="en-US" smtClean="0"/>
              <a:pPr/>
              <a:t>‹#›</a:t>
            </a:fld>
            <a:endParaRPr lang="en-US"/>
          </a:p>
        </p:txBody>
      </p:sp>
    </p:spTree>
    <p:extLst>
      <p:ext uri="{BB962C8B-B14F-4D97-AF65-F5344CB8AC3E}">
        <p14:creationId xmlns:p14="http://schemas.microsoft.com/office/powerpoint/2010/main" val="140972507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F8D854E-B0F9-4480-BBD5-AA474E635B72}" type="datetimeFigureOut">
              <a:rPr lang="en-US" smtClean="0"/>
              <a:pPr/>
              <a:t>12/16/2022</a:t>
            </a:fld>
            <a:endParaRPr lang="en-US"/>
          </a:p>
        </p:txBody>
      </p:sp>
      <p:sp>
        <p:nvSpPr>
          <p:cNvPr id="5" name="Footer Placeholder 4"/>
          <p:cNvSpPr>
            <a:spLocks noGrp="1"/>
          </p:cNvSpPr>
          <p:nvPr>
            <p:ph type="ftr" sz="quarter" idx="11"/>
          </p:nvPr>
        </p:nvSpPr>
        <p:spPr/>
        <p:txBody>
          <a:bodyPr/>
          <a:lstStyle/>
          <a:p>
            <a:endParaRPr lang="en-US"/>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364A7120-8104-4F1F-9ADB-7B22B2BD847F}" type="slidenum">
              <a:rPr lang="en-US" smtClean="0"/>
              <a:pPr/>
              <a:t>‹#›</a:t>
            </a:fld>
            <a:endParaRPr lang="en-US"/>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8705974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3F8D854E-B0F9-4480-BBD5-AA474E635B72}" type="datetimeFigureOut">
              <a:rPr lang="en-US" smtClean="0"/>
              <a:pPr/>
              <a:t>12/16/2022</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364A7120-8104-4F1F-9ADB-7B22B2BD847F}" type="slidenum">
              <a:rPr lang="en-US" smtClean="0"/>
              <a:pPr/>
              <a:t>‹#›</a:t>
            </a:fld>
            <a:endParaRPr lang="en-US"/>
          </a:p>
        </p:txBody>
      </p:sp>
    </p:spTree>
    <p:extLst>
      <p:ext uri="{BB962C8B-B14F-4D97-AF65-F5344CB8AC3E}">
        <p14:creationId xmlns:p14="http://schemas.microsoft.com/office/powerpoint/2010/main" val="372627862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3F8D854E-B0F9-4480-BBD5-AA474E635B72}" type="datetimeFigureOut">
              <a:rPr lang="en-US" smtClean="0"/>
              <a:pPr/>
              <a:t>12/16/2022</a:t>
            </a:fld>
            <a:endParaRPr lang="en-US"/>
          </a:p>
        </p:txBody>
      </p:sp>
      <p:sp>
        <p:nvSpPr>
          <p:cNvPr id="6" name="Footer Placeholder 5"/>
          <p:cNvSpPr>
            <a:spLocks noGrp="1"/>
          </p:cNvSpPr>
          <p:nvPr>
            <p:ph type="ftr" sz="quarter" idx="11"/>
          </p:nvPr>
        </p:nvSpPr>
        <p:spPr/>
        <p:txBody>
          <a:bodyPr/>
          <a:lstStyle/>
          <a:p>
            <a:endParaRPr lang="en-US"/>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364A7120-8104-4F1F-9ADB-7B22B2BD847F}" type="slidenum">
              <a:rPr lang="en-US" smtClean="0"/>
              <a:pPr/>
              <a:t>‹#›</a:t>
            </a:fld>
            <a:endParaRPr lang="en-US"/>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86001287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3F8D854E-B0F9-4480-BBD5-AA474E635B72}" type="datetimeFigureOut">
              <a:rPr lang="en-US" smtClean="0"/>
              <a:pPr/>
              <a:t>12/16/2022</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364A7120-8104-4F1F-9ADB-7B22B2BD847F}" type="slidenum">
              <a:rPr lang="en-US" smtClean="0"/>
              <a:pPr/>
              <a:t>‹#›</a:t>
            </a:fld>
            <a:endParaRPr lang="en-US"/>
          </a:p>
        </p:txBody>
      </p:sp>
    </p:spTree>
    <p:extLst>
      <p:ext uri="{BB962C8B-B14F-4D97-AF65-F5344CB8AC3E}">
        <p14:creationId xmlns:p14="http://schemas.microsoft.com/office/powerpoint/2010/main" val="31027791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F8D854E-B0F9-4480-BBD5-AA474E635B72}" type="datetimeFigureOut">
              <a:rPr lang="en-US" smtClean="0"/>
              <a:pPr/>
              <a:t>12/16/2022</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364A7120-8104-4F1F-9ADB-7B22B2BD847F}" type="slidenum">
              <a:rPr lang="en-US" smtClean="0"/>
              <a:pPr/>
              <a:t>‹#›</a:t>
            </a:fld>
            <a:endParaRPr lang="en-US"/>
          </a:p>
        </p:txBody>
      </p:sp>
    </p:spTree>
    <p:extLst>
      <p:ext uri="{BB962C8B-B14F-4D97-AF65-F5344CB8AC3E}">
        <p14:creationId xmlns:p14="http://schemas.microsoft.com/office/powerpoint/2010/main" val="4386457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F8D854E-B0F9-4480-BBD5-AA474E635B72}" type="datetimeFigureOut">
              <a:rPr lang="en-US" smtClean="0"/>
              <a:pPr/>
              <a:t>12/16/2022</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364A7120-8104-4F1F-9ADB-7B22B2BD847F}" type="slidenum">
              <a:rPr lang="en-US" smtClean="0"/>
              <a:pPr/>
              <a:t>‹#›</a:t>
            </a:fld>
            <a:endParaRPr lang="en-US"/>
          </a:p>
        </p:txBody>
      </p:sp>
    </p:spTree>
    <p:extLst>
      <p:ext uri="{BB962C8B-B14F-4D97-AF65-F5344CB8AC3E}">
        <p14:creationId xmlns:p14="http://schemas.microsoft.com/office/powerpoint/2010/main" val="14721381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slideLayout" Target="../slideLayouts/slideLayout13.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slideLayout" Target="../slideLayouts/slideLayout12.xml" /><Relationship Id="rId17" Type="http://schemas.openxmlformats.org/officeDocument/2006/relationships/theme" Target="../theme/theme1.xml" /><Relationship Id="rId2" Type="http://schemas.openxmlformats.org/officeDocument/2006/relationships/slideLayout" Target="../slideLayouts/slideLayout2.xml" /><Relationship Id="rId16" Type="http://schemas.openxmlformats.org/officeDocument/2006/relationships/slideLayout" Target="../slideLayouts/slideLayout16.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5" Type="http://schemas.openxmlformats.org/officeDocument/2006/relationships/slideLayout" Target="../slideLayouts/slideLayout1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slideLayout" Target="../slideLayouts/slideLayout14.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3F8D854E-B0F9-4480-BBD5-AA474E635B72}" type="datetimeFigureOut">
              <a:rPr lang="en-US" smtClean="0"/>
              <a:pPr/>
              <a:t>12/16/2022</a:t>
            </a:fld>
            <a:endParaRPr lang="en-US"/>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364A7120-8104-4F1F-9ADB-7B22B2BD847F}" type="slidenum">
              <a:rPr lang="en-US" smtClean="0"/>
              <a:pPr/>
              <a:t>‹#›</a:t>
            </a:fld>
            <a:endParaRPr lang="en-US"/>
          </a:p>
        </p:txBody>
      </p:sp>
    </p:spTree>
    <p:extLst>
      <p:ext uri="{BB962C8B-B14F-4D97-AF65-F5344CB8AC3E}">
        <p14:creationId xmlns:p14="http://schemas.microsoft.com/office/powerpoint/2010/main" val="226027698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Layout" Target="../slideLayouts/slideLayout7.xml" /></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 /></Relationships>
</file>

<file path=ppt/slides/_rels/slide3.xml.rels><?xml version="1.0" encoding="UTF-8" standalone="yes"?>
<Relationships xmlns="http://schemas.openxmlformats.org/package/2006/relationships"><Relationship Id="rId3" Type="http://schemas.microsoft.com/office/2007/relationships/hdphoto" Target="../media/hdphoto1.wdp" /><Relationship Id="rId7" Type="http://schemas.microsoft.com/office/2007/relationships/hdphoto" Target="../media/hdphoto3.wdp" /><Relationship Id="rId2" Type="http://schemas.openxmlformats.org/officeDocument/2006/relationships/image" Target="../media/image2.png" /><Relationship Id="rId1" Type="http://schemas.openxmlformats.org/officeDocument/2006/relationships/slideLayout" Target="../slideLayouts/slideLayout5.xml" /><Relationship Id="rId6" Type="http://schemas.openxmlformats.org/officeDocument/2006/relationships/image" Target="../media/image4.png" /><Relationship Id="rId5" Type="http://schemas.microsoft.com/office/2007/relationships/hdphoto" Target="../media/hdphoto2.wdp" /><Relationship Id="rId4" Type="http://schemas.openxmlformats.org/officeDocument/2006/relationships/image" Target="../media/image3.png" /></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 /></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 /></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 /></Relationships>
</file>

<file path=ppt/slides/_rels/slide7.xml.rels><?xml version="1.0" encoding="UTF-8" standalone="yes"?>
<Relationships xmlns="http://schemas.openxmlformats.org/package/2006/relationships"><Relationship Id="rId3" Type="http://schemas.openxmlformats.org/officeDocument/2006/relationships/image" Target="../media/image6.png" /><Relationship Id="rId2" Type="http://schemas.openxmlformats.org/officeDocument/2006/relationships/image" Target="../media/image5.jpeg" /><Relationship Id="rId1" Type="http://schemas.openxmlformats.org/officeDocument/2006/relationships/slideLayout" Target="../slideLayouts/slideLayout7.xml" /><Relationship Id="rId6" Type="http://schemas.openxmlformats.org/officeDocument/2006/relationships/image" Target="../media/image8.jpeg" /><Relationship Id="rId5" Type="http://schemas.openxmlformats.org/officeDocument/2006/relationships/image" Target="../media/image7.jpeg" /><Relationship Id="rId4" Type="http://schemas.openxmlformats.org/officeDocument/2006/relationships/hyperlink" Target="mailto:bipo@disorder.com" TargetMode="External" /></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 /></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 /></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 /></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 /></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 /></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Google Shape;48;g1936ebee82c_0_4"/>
          <p:cNvSpPr txBox="1"/>
          <p:nvPr/>
        </p:nvSpPr>
        <p:spPr>
          <a:xfrm>
            <a:off x="4096210" y="2069745"/>
            <a:ext cx="5474510" cy="3231624"/>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US" b="1" dirty="0">
                <a:latin typeface="Arial Black" pitchFamily="34" charset="0"/>
                <a:ea typeface="Calibri"/>
                <a:cs typeface="Calibri"/>
                <a:sym typeface="Calibri"/>
              </a:rPr>
              <a:t>Student number: 2021934</a:t>
            </a:r>
            <a:endParaRPr b="1">
              <a:latin typeface="Arial Black" pitchFamily="34" charset="0"/>
              <a:ea typeface="Calibri"/>
              <a:cs typeface="Calibri"/>
              <a:sym typeface="Calibri"/>
            </a:endParaRPr>
          </a:p>
          <a:p>
            <a:pPr marL="0" lvl="0" indent="0" algn="l" rtl="0">
              <a:spcBef>
                <a:spcPts val="0"/>
              </a:spcBef>
              <a:spcAft>
                <a:spcPts val="0"/>
              </a:spcAft>
              <a:buNone/>
            </a:pPr>
            <a:endParaRPr b="1">
              <a:latin typeface="Arial Black" pitchFamily="34" charset="0"/>
              <a:ea typeface="Calibri"/>
              <a:cs typeface="Calibri"/>
              <a:sym typeface="Calibri"/>
            </a:endParaRPr>
          </a:p>
          <a:p>
            <a:pPr marL="0" lvl="0" indent="0" algn="l" rtl="0">
              <a:spcBef>
                <a:spcPts val="0"/>
              </a:spcBef>
              <a:spcAft>
                <a:spcPts val="0"/>
              </a:spcAft>
              <a:buNone/>
            </a:pPr>
            <a:endParaRPr b="1">
              <a:latin typeface="Arial Black" pitchFamily="34" charset="0"/>
              <a:ea typeface="Calibri"/>
              <a:cs typeface="Calibri"/>
              <a:sym typeface="Calibri"/>
            </a:endParaRPr>
          </a:p>
          <a:p>
            <a:pPr marL="0" lvl="0" indent="0" algn="l" rtl="0">
              <a:spcBef>
                <a:spcPts val="0"/>
              </a:spcBef>
              <a:spcAft>
                <a:spcPts val="0"/>
              </a:spcAft>
              <a:buNone/>
            </a:pPr>
            <a:r>
              <a:rPr lang="en-US" b="1" dirty="0">
                <a:latin typeface="Arial Black" pitchFamily="34" charset="0"/>
                <a:ea typeface="Calibri"/>
                <a:cs typeface="Calibri"/>
                <a:sym typeface="Calibri"/>
              </a:rPr>
              <a:t>Module code: BMHP5014</a:t>
            </a:r>
            <a:endParaRPr b="1">
              <a:latin typeface="Arial Black" pitchFamily="34" charset="0"/>
              <a:ea typeface="Calibri"/>
              <a:cs typeface="Calibri"/>
              <a:sym typeface="Calibri"/>
            </a:endParaRPr>
          </a:p>
          <a:p>
            <a:pPr marL="0" lvl="0" indent="0" algn="l" rtl="0">
              <a:spcBef>
                <a:spcPts val="0"/>
              </a:spcBef>
              <a:spcAft>
                <a:spcPts val="0"/>
              </a:spcAft>
              <a:buNone/>
            </a:pPr>
            <a:endParaRPr b="1">
              <a:latin typeface="Arial Black" pitchFamily="34" charset="0"/>
              <a:ea typeface="Calibri"/>
              <a:cs typeface="Calibri"/>
              <a:sym typeface="Calibri"/>
            </a:endParaRPr>
          </a:p>
          <a:p>
            <a:pPr marL="0" lvl="0" indent="0" algn="l" rtl="0">
              <a:spcBef>
                <a:spcPts val="0"/>
              </a:spcBef>
              <a:spcAft>
                <a:spcPts val="0"/>
              </a:spcAft>
              <a:buNone/>
            </a:pPr>
            <a:endParaRPr b="1">
              <a:latin typeface="Arial Black" pitchFamily="34" charset="0"/>
              <a:ea typeface="Calibri"/>
              <a:cs typeface="Calibri"/>
              <a:sym typeface="Calibri"/>
            </a:endParaRPr>
          </a:p>
          <a:p>
            <a:pPr marL="0" lvl="0" indent="0" algn="l" rtl="0">
              <a:spcBef>
                <a:spcPts val="0"/>
              </a:spcBef>
              <a:spcAft>
                <a:spcPts val="0"/>
              </a:spcAft>
              <a:buNone/>
            </a:pPr>
            <a:r>
              <a:rPr lang="en-US" b="1" dirty="0">
                <a:latin typeface="Arial Black" pitchFamily="34" charset="0"/>
                <a:ea typeface="Calibri"/>
                <a:cs typeface="Calibri"/>
                <a:sym typeface="Calibri"/>
              </a:rPr>
              <a:t>Module title: Change Makers: Creativity &amp; Value Creation. </a:t>
            </a:r>
            <a:endParaRPr b="1">
              <a:latin typeface="Arial Black" pitchFamily="34" charset="0"/>
              <a:ea typeface="Calibri"/>
              <a:cs typeface="Calibri"/>
              <a:sym typeface="Calibri"/>
            </a:endParaRPr>
          </a:p>
          <a:p>
            <a:pPr marL="0" lvl="0" indent="0" algn="l" rtl="0">
              <a:spcBef>
                <a:spcPts val="0"/>
              </a:spcBef>
              <a:spcAft>
                <a:spcPts val="0"/>
              </a:spcAft>
              <a:buNone/>
            </a:pPr>
            <a:endParaRPr b="1">
              <a:latin typeface="Arial Black" pitchFamily="34" charset="0"/>
              <a:ea typeface="Calibri"/>
              <a:cs typeface="Calibri"/>
              <a:sym typeface="Calibri"/>
            </a:endParaRPr>
          </a:p>
          <a:p>
            <a:pPr marL="0" lvl="0" indent="0" algn="l" rtl="0">
              <a:spcBef>
                <a:spcPts val="0"/>
              </a:spcBef>
              <a:spcAft>
                <a:spcPts val="0"/>
              </a:spcAft>
              <a:buNone/>
            </a:pPr>
            <a:endParaRPr b="1">
              <a:latin typeface="Arial Black" pitchFamily="34" charset="0"/>
              <a:ea typeface="Calibri"/>
              <a:cs typeface="Calibri"/>
              <a:sym typeface="Calibri"/>
            </a:endParaRPr>
          </a:p>
          <a:p>
            <a:pPr marL="0" lvl="0" indent="0" algn="l" rtl="0">
              <a:spcBef>
                <a:spcPts val="0"/>
              </a:spcBef>
              <a:spcAft>
                <a:spcPts val="0"/>
              </a:spcAft>
              <a:buNone/>
            </a:pPr>
            <a:r>
              <a:rPr lang="en-US" b="1" dirty="0">
                <a:latin typeface="Arial Black" pitchFamily="34" charset="0"/>
                <a:ea typeface="Calibri"/>
                <a:cs typeface="Calibri"/>
                <a:sym typeface="Calibri"/>
              </a:rPr>
              <a:t>Lecturer’s name: </a:t>
            </a:r>
            <a:r>
              <a:rPr lang="en-US" b="1" dirty="0" err="1">
                <a:latin typeface="Arial Black" pitchFamily="34" charset="0"/>
                <a:ea typeface="Calibri"/>
                <a:cs typeface="Calibri"/>
                <a:sym typeface="Calibri"/>
              </a:rPr>
              <a:t>Eleni</a:t>
            </a:r>
            <a:r>
              <a:rPr lang="en-US" b="1" dirty="0">
                <a:latin typeface="Arial Black" pitchFamily="34" charset="0"/>
                <a:ea typeface="Calibri"/>
                <a:cs typeface="Calibri"/>
                <a:sym typeface="Calibri"/>
              </a:rPr>
              <a:t> </a:t>
            </a:r>
            <a:r>
              <a:rPr lang="en-US" b="1" dirty="0" err="1">
                <a:latin typeface="Arial Black" pitchFamily="34" charset="0"/>
                <a:ea typeface="Calibri"/>
                <a:cs typeface="Calibri"/>
                <a:sym typeface="Calibri"/>
              </a:rPr>
              <a:t>Koutsogeorgou</a:t>
            </a:r>
            <a:endParaRPr b="1">
              <a:latin typeface="Arial Black" pitchFamily="34" charset="0"/>
              <a:ea typeface="Calibri"/>
              <a:cs typeface="Calibri"/>
              <a:sym typeface="Calibri"/>
            </a:endParaRPr>
          </a:p>
        </p:txBody>
      </p:sp>
      <p:pic>
        <p:nvPicPr>
          <p:cNvPr id="3" name="Google Shape;49;g1936ebee82c_0_4"/>
          <p:cNvPicPr preferRelativeResize="0"/>
          <p:nvPr/>
        </p:nvPicPr>
        <p:blipFill>
          <a:blip r:embed="rId2">
            <a:alphaModFix/>
          </a:blip>
          <a:stretch>
            <a:fillRect/>
          </a:stretch>
        </p:blipFill>
        <p:spPr>
          <a:xfrm>
            <a:off x="317390" y="398318"/>
            <a:ext cx="3157330" cy="1085042"/>
          </a:xfrm>
          <a:prstGeom prst="rect">
            <a:avLst/>
          </a:prstGeom>
          <a:noFill/>
          <a:ln>
            <a:noFill/>
          </a:ln>
        </p:spPr>
      </p:pic>
      <p:sp>
        <p:nvSpPr>
          <p:cNvPr id="4" name="Google Shape;47;g1936ebee82c_0_4"/>
          <p:cNvSpPr txBox="1">
            <a:spLocks/>
          </p:cNvSpPr>
          <p:nvPr/>
        </p:nvSpPr>
        <p:spPr>
          <a:xfrm>
            <a:off x="4116535" y="1614195"/>
            <a:ext cx="3218985" cy="275565"/>
          </a:xfrm>
          <a:prstGeom prst="rect">
            <a:avLst/>
          </a:prstGeom>
        </p:spPr>
        <p:txBody>
          <a:bodyPr spcFirstLastPara="1" wrap="square" lIns="0" tIns="0" rIns="0" bIns="0" anchor="t" anchorCtr="0">
            <a:spAutoFit/>
          </a:bodyPr>
          <a:lstStyle/>
          <a:p>
            <a:pPr marL="0" marR="0" lvl="0" indent="0" algn="l" defTabSz="457200" rtl="0" eaLnBrk="1" fontAlgn="auto" latinLnBrk="0" hangingPunct="1">
              <a:lnSpc>
                <a:spcPct val="100000"/>
              </a:lnSpc>
              <a:spcBef>
                <a:spcPts val="0"/>
              </a:spcBef>
              <a:spcAft>
                <a:spcPts val="0"/>
              </a:spcAft>
              <a:buClr>
                <a:schemeClr val="dk1"/>
              </a:buClr>
              <a:buSzPts val="1100"/>
              <a:buFont typeface="Arial"/>
              <a:buNone/>
              <a:tabLst/>
              <a:defRPr/>
            </a:pPr>
            <a:r>
              <a:rPr kumimoji="0" lang="en-US" b="0" i="0" u="none" strike="noStrike" kern="1200" cap="none" spc="0" normalizeH="0" baseline="0" noProof="0" dirty="0">
                <a:ln>
                  <a:noFill/>
                </a:ln>
                <a:effectLst/>
                <a:uLnTx/>
                <a:uFillTx/>
                <a:latin typeface="Arial Black" pitchFamily="34" charset="0"/>
                <a:ea typeface="Georgia"/>
                <a:cs typeface="Georgia"/>
                <a:sym typeface="Georgia"/>
              </a:rPr>
              <a:t>Name: Joyce </a:t>
            </a:r>
            <a:r>
              <a:rPr kumimoji="0" lang="en-US" b="0" i="0" u="none" strike="noStrike" kern="1200" cap="none" spc="0" normalizeH="0" baseline="0" noProof="0" dirty="0" err="1">
                <a:ln>
                  <a:noFill/>
                </a:ln>
                <a:effectLst/>
                <a:uLnTx/>
                <a:uFillTx/>
                <a:latin typeface="Arial Black" pitchFamily="34" charset="0"/>
                <a:ea typeface="Georgia"/>
                <a:cs typeface="Georgia"/>
                <a:sym typeface="Georgia"/>
              </a:rPr>
              <a:t>Opoku-Baah</a:t>
            </a:r>
            <a:endParaRPr kumimoji="0" lang="en-US" sz="1050" b="0" i="0" u="none" strike="noStrike" kern="1200" cap="none" spc="0" normalizeH="0" baseline="0" noProof="0" dirty="0">
              <a:ln>
                <a:noFill/>
              </a:ln>
              <a:effectLst/>
              <a:uLnTx/>
              <a:uFillTx/>
              <a:latin typeface="Arial Black" pitchFamily="34" charset="0"/>
              <a:ea typeface="Georgia"/>
              <a:cs typeface="Georgia"/>
              <a:sym typeface="Georgia"/>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34849" y="741677"/>
            <a:ext cx="11552349" cy="5204182"/>
          </a:xfrm>
          <a:prstGeom prst="rect">
            <a:avLst/>
          </a:prstGeom>
        </p:spPr>
        <p:txBody>
          <a:bodyPr wrap="square">
            <a:spAutoFit/>
          </a:bodyPr>
          <a:lstStyle/>
          <a:p>
            <a:pPr algn="just">
              <a:lnSpc>
                <a:spcPct val="200000"/>
              </a:lnSpc>
              <a:spcAft>
                <a:spcPts val="1000"/>
              </a:spcAft>
            </a:pPr>
            <a:r>
              <a:rPr lang="en-US" sz="1600" dirty="0">
                <a:latin typeface="Arial Black" panose="020B0A04020102020204" pitchFamily="34" charset="0"/>
                <a:ea typeface="SimSun" panose="02010600030101010101" pitchFamily="2" charset="-122"/>
                <a:cs typeface="Times New Roman" panose="02020603050405020304" pitchFamily="18" charset="0"/>
              </a:rPr>
              <a:t>Mental diseases are genuine and widespread even in the UK. Bipolar disorder characterized by sudden changes in mood, elation, activity, focus, and capacity to do everyday duties is a prevalent mental ailment that is of interest. Living with bipolar illness may be quite challenging. Home, work, relationships, finances, and physical health can all be negatively impacted. </a:t>
            </a:r>
          </a:p>
          <a:p>
            <a:pPr algn="just">
              <a:lnSpc>
                <a:spcPct val="200000"/>
              </a:lnSpc>
              <a:spcAft>
                <a:spcPts val="1000"/>
              </a:spcAft>
            </a:pPr>
            <a:r>
              <a:rPr lang="en-US" sz="1600" dirty="0">
                <a:latin typeface="Arial Black" panose="020B0A04020102020204" pitchFamily="34" charset="0"/>
                <a:ea typeface="SimSun" panose="02010600030101010101" pitchFamily="2" charset="-122"/>
                <a:cs typeface="Times New Roman" panose="02020603050405020304" pitchFamily="18" charset="0"/>
              </a:rPr>
              <a:t>Therefore, the purpose of this activity is to create and spread awareness about a bipolar disease campaign. Flyers/leaflets and conference posters are the two artifacts that were used. The conference will raise awareness of bipolar disorder, while the brochure provides information about it. </a:t>
            </a:r>
          </a:p>
          <a:p>
            <a:pPr algn="just">
              <a:lnSpc>
                <a:spcPct val="200000"/>
              </a:lnSpc>
              <a:spcAft>
                <a:spcPts val="1000"/>
              </a:spcAft>
            </a:pPr>
            <a:r>
              <a:rPr lang="en-US" sz="1600" dirty="0">
                <a:latin typeface="Arial Black" panose="020B0A04020102020204" pitchFamily="34" charset="0"/>
                <a:ea typeface="SimSun" panose="02010600030101010101" pitchFamily="2" charset="-122"/>
                <a:cs typeface="Times New Roman" panose="02020603050405020304" pitchFamily="18" charset="0"/>
              </a:rPr>
              <a:t>In addition to being readily shared online through different social media platforms, the flyer and conference poster will be useful at spreading information and increasing awareness of bipolar disorder day in healthcare institutions for service consumers.</a:t>
            </a:r>
            <a:endParaRPr lang="en-US" sz="1600" dirty="0">
              <a:effectLst/>
              <a:latin typeface="Arial Black" panose="020B0A04020102020204" pitchFamily="34" charset="0"/>
              <a:ea typeface="SimSun" panose="02010600030101010101" pitchFamily="2" charset="-122"/>
              <a:cs typeface="Times New Roman" panose="02020603050405020304" pitchFamily="18" charset="0"/>
            </a:endParaRPr>
          </a:p>
        </p:txBody>
      </p:sp>
      <p:sp>
        <p:nvSpPr>
          <p:cNvPr id="3" name="Rectangle 2"/>
          <p:cNvSpPr/>
          <p:nvPr/>
        </p:nvSpPr>
        <p:spPr>
          <a:xfrm>
            <a:off x="4877641" y="372345"/>
            <a:ext cx="2194062" cy="369332"/>
          </a:xfrm>
          <a:prstGeom prst="rect">
            <a:avLst/>
          </a:prstGeom>
        </p:spPr>
        <p:txBody>
          <a:bodyPr wrap="none">
            <a:spAutoFit/>
          </a:bodyPr>
          <a:lstStyle/>
          <a:p>
            <a:r>
              <a:rPr lang="en-US" dirty="0">
                <a:solidFill>
                  <a:srgbClr val="FF0000"/>
                </a:solidFill>
                <a:latin typeface="Arial Black" panose="020B0A04020102020204" pitchFamily="34" charset="0"/>
                <a:ea typeface="SimSun" panose="02010600030101010101" pitchFamily="2" charset="-122"/>
                <a:cs typeface="Times New Roman" panose="02020603050405020304" pitchFamily="18" charset="0"/>
              </a:rPr>
              <a:t>INTRODUCTION</a:t>
            </a:r>
            <a:endParaRPr lang="en-US" dirty="0">
              <a:solidFill>
                <a:srgbClr val="FF0000"/>
              </a:solidFill>
            </a:endParaRPr>
          </a:p>
        </p:txBody>
      </p:sp>
    </p:spTree>
    <p:extLst>
      <p:ext uri="{BB962C8B-B14F-4D97-AF65-F5344CB8AC3E}">
        <p14:creationId xmlns:p14="http://schemas.microsoft.com/office/powerpoint/2010/main" val="10771436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Picture 13"/>
          <p:cNvPicPr>
            <a:picLocks noChangeAspect="1"/>
          </p:cNvPicPr>
          <p:nvPr/>
        </p:nvPicPr>
        <p:blipFill>
          <a:blip r:embed="rId2">
            <a:extLst>
              <a:ext uri="{BEBA8EAE-BF5A-486C-A8C5-ECC9F3942E4B}">
                <a14:imgProps xmlns:a14="http://schemas.microsoft.com/office/drawing/2010/main">
                  <a14:imgLayer r:embed="rId3">
                    <a14:imgEffect>
                      <a14:colorTemperature colorTemp="7200"/>
                    </a14:imgEffect>
                    <a14:imgEffect>
                      <a14:brightnessContrast bright="-40000" contrast="-40000"/>
                    </a14:imgEffect>
                  </a14:imgLayer>
                </a14:imgProps>
              </a:ext>
              <a:ext uri="{28A0092B-C50C-407E-A947-70E740481C1C}">
                <a14:useLocalDpi xmlns:a14="http://schemas.microsoft.com/office/drawing/2010/main" val="0"/>
              </a:ext>
            </a:extLst>
          </a:blip>
          <a:stretch>
            <a:fillRect/>
          </a:stretch>
        </p:blipFill>
        <p:spPr>
          <a:xfrm>
            <a:off x="85257" y="27849"/>
            <a:ext cx="5761752" cy="6621348"/>
          </a:xfrm>
          <a:prstGeom prst="rect">
            <a:avLst/>
          </a:prstGeom>
        </p:spPr>
      </p:pic>
      <p:pic>
        <p:nvPicPr>
          <p:cNvPr id="7" name="Content Placeholder 6"/>
          <p:cNvPicPr>
            <a:picLocks noGrp="1" noChangeAspect="1"/>
          </p:cNvPicPr>
          <p:nvPr>
            <p:ph sz="half" idx="2"/>
          </p:nvPr>
        </p:nvPicPr>
        <p:blipFill>
          <a:blip r:embed="rId4" cstate="print">
            <a:duotone>
              <a:schemeClr val="accent6">
                <a:shade val="45000"/>
                <a:satMod val="135000"/>
              </a:schemeClr>
              <a:prstClr val="white"/>
            </a:duotone>
            <a:extLst>
              <a:ext uri="{BEBA8EAE-BF5A-486C-A8C5-ECC9F3942E4B}">
                <a14:imgProps xmlns:a14="http://schemas.microsoft.com/office/drawing/2010/main">
                  <a14:imgLayer r:embed="rId5">
                    <a14:imgEffect>
                      <a14:brightnessContrast bright="-40000" contrast="-40000"/>
                    </a14:imgEffect>
                  </a14:imgLayer>
                </a14:imgProps>
              </a:ext>
              <a:ext uri="{28A0092B-C50C-407E-A947-70E740481C1C}">
                <a14:useLocalDpi xmlns:a14="http://schemas.microsoft.com/office/drawing/2010/main" val="0"/>
              </a:ext>
            </a:extLst>
          </a:blip>
          <a:stretch>
            <a:fillRect/>
          </a:stretch>
        </p:blipFill>
        <p:spPr>
          <a:xfrm>
            <a:off x="54052" y="0"/>
            <a:ext cx="12171805" cy="6858000"/>
          </a:xfrm>
          <a:prstGeom prst="rect">
            <a:avLst/>
          </a:prstGeom>
          <a:noFill/>
          <a:ln>
            <a:noFill/>
          </a:ln>
        </p:spPr>
      </p:pic>
      <p:sp>
        <p:nvSpPr>
          <p:cNvPr id="2" name="Title 1"/>
          <p:cNvSpPr>
            <a:spLocks noGrp="1"/>
          </p:cNvSpPr>
          <p:nvPr>
            <p:ph type="title"/>
          </p:nvPr>
        </p:nvSpPr>
        <p:spPr>
          <a:xfrm>
            <a:off x="306132" y="27849"/>
            <a:ext cx="4339181" cy="566670"/>
          </a:xfrm>
        </p:spPr>
        <p:txBody>
          <a:bodyPr>
            <a:normAutofit fontScale="90000"/>
          </a:bodyPr>
          <a:lstStyle/>
          <a:p>
            <a:r>
              <a:rPr lang="en-US" b="1" dirty="0">
                <a:solidFill>
                  <a:srgbClr val="FF0000"/>
                </a:solidFill>
              </a:rPr>
              <a:t>BIPOLAR DISORDER</a:t>
            </a:r>
          </a:p>
        </p:txBody>
      </p:sp>
      <p:sp>
        <p:nvSpPr>
          <p:cNvPr id="16" name="Rectangle 15"/>
          <p:cNvSpPr/>
          <p:nvPr/>
        </p:nvSpPr>
        <p:spPr>
          <a:xfrm>
            <a:off x="6150052" y="2169770"/>
            <a:ext cx="3164777" cy="388696"/>
          </a:xfrm>
          <a:prstGeom prst="rect">
            <a:avLst/>
          </a:prstGeom>
        </p:spPr>
        <p:txBody>
          <a:bodyPr wrap="none">
            <a:spAutoFit/>
          </a:bodyPr>
          <a:lstStyle/>
          <a:p>
            <a:pPr algn="just">
              <a:lnSpc>
                <a:spcPct val="107000"/>
              </a:lnSpc>
              <a:spcAft>
                <a:spcPts val="800"/>
              </a:spcAft>
            </a:pPr>
            <a:r>
              <a:rPr lang="en-US" b="1" dirty="0">
                <a:solidFill>
                  <a:srgbClr val="FF0000"/>
                </a:solidFill>
                <a:effectLst/>
                <a:latin typeface="Arial Black" panose="020B0A04020102020204" pitchFamily="34" charset="0"/>
                <a:ea typeface="SimSun" panose="02010600030101010101" pitchFamily="2" charset="-122"/>
                <a:cs typeface="Arial" panose="020B0604020202020204" pitchFamily="34" charset="0"/>
              </a:rPr>
              <a:t>SIGNS AND SYMPTOMS</a:t>
            </a:r>
            <a:endParaRPr lang="en-US" b="1" dirty="0">
              <a:solidFill>
                <a:srgbClr val="FF0000"/>
              </a:solidFill>
              <a:effectLst/>
              <a:latin typeface="Arial Black" panose="020B0A04020102020204" pitchFamily="34" charset="0"/>
              <a:ea typeface="Calibri" panose="020F0502020204030204" pitchFamily="34" charset="0"/>
              <a:cs typeface="Arial" panose="020B0604020202020204" pitchFamily="34" charset="0"/>
            </a:endParaRPr>
          </a:p>
        </p:txBody>
      </p:sp>
      <p:sp>
        <p:nvSpPr>
          <p:cNvPr id="9" name="Rectangle 8"/>
          <p:cNvSpPr/>
          <p:nvPr/>
        </p:nvSpPr>
        <p:spPr>
          <a:xfrm>
            <a:off x="54052" y="3925019"/>
            <a:ext cx="5922866" cy="3034805"/>
          </a:xfrm>
          <a:prstGeom prst="rect">
            <a:avLst/>
          </a:prstGeom>
          <a:ln>
            <a:noFill/>
          </a:ln>
        </p:spPr>
        <p:txBody>
          <a:bodyPr wrap="square">
            <a:spAutoFit/>
          </a:bodyPr>
          <a:lstStyle/>
          <a:p>
            <a:pPr algn="just">
              <a:lnSpc>
                <a:spcPct val="107000"/>
              </a:lnSpc>
              <a:spcAft>
                <a:spcPts val="800"/>
              </a:spcAft>
            </a:pPr>
            <a:r>
              <a:rPr lang="en-US" sz="1600" b="1" dirty="0">
                <a:solidFill>
                  <a:srgbClr val="FF0000"/>
                </a:solidFill>
                <a:effectLst/>
                <a:latin typeface="Arial Black" panose="020B0A04020102020204" pitchFamily="34" charset="0"/>
                <a:ea typeface="Calibri" panose="020F0502020204030204" pitchFamily="34" charset="0"/>
                <a:cs typeface="Arial" panose="020B0604020202020204" pitchFamily="34" charset="0"/>
              </a:rPr>
              <a:t>CAUSES</a:t>
            </a:r>
          </a:p>
          <a:p>
            <a:pPr algn="just">
              <a:lnSpc>
                <a:spcPct val="107000"/>
              </a:lnSpc>
              <a:spcAft>
                <a:spcPts val="800"/>
              </a:spcAft>
            </a:pPr>
            <a:r>
              <a:rPr lang="en-US" sz="1600" b="1" dirty="0">
                <a:solidFill>
                  <a:schemeClr val="bg1"/>
                </a:solidFill>
                <a:effectLst/>
                <a:latin typeface="Arial" panose="020B0604020202020204" pitchFamily="34" charset="0"/>
                <a:ea typeface="SimSun" panose="02010600030101010101" pitchFamily="2" charset="-122"/>
                <a:cs typeface="Arial" panose="020B0604020202020204" pitchFamily="34" charset="0"/>
              </a:rPr>
              <a:t>1. Chemical imbalance in the brain: Chemical imbalances in the brain are a major theorized contributor to bipolar disorder.</a:t>
            </a:r>
            <a:endParaRPr lang="en-US" sz="1600" b="1"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p>
            <a:pPr algn="just">
              <a:lnSpc>
                <a:spcPct val="107000"/>
              </a:lnSpc>
              <a:spcAft>
                <a:spcPts val="800"/>
              </a:spcAft>
            </a:pPr>
            <a:r>
              <a:rPr lang="en-US" sz="1600" b="1" dirty="0">
                <a:solidFill>
                  <a:schemeClr val="bg1"/>
                </a:solidFill>
                <a:effectLst/>
                <a:latin typeface="Arial" panose="020B0604020202020204" pitchFamily="34" charset="0"/>
                <a:ea typeface="SimSun" panose="02010600030101010101" pitchFamily="2" charset="-122"/>
                <a:cs typeface="Arial" panose="020B0604020202020204" pitchFamily="34" charset="0"/>
              </a:rPr>
              <a:t>2. Genetics: It is also thought that bipolar disorder is inherited because it often runs in families.</a:t>
            </a:r>
            <a:endParaRPr lang="en-US" sz="1600" b="1"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p>
            <a:pPr algn="just">
              <a:lnSpc>
                <a:spcPct val="107000"/>
              </a:lnSpc>
              <a:spcAft>
                <a:spcPts val="800"/>
              </a:spcAft>
            </a:pPr>
            <a:r>
              <a:rPr lang="en-US" sz="1600" b="1" dirty="0">
                <a:solidFill>
                  <a:schemeClr val="bg1"/>
                </a:solidFill>
                <a:effectLst/>
                <a:latin typeface="Arial" panose="020B0604020202020204" pitchFamily="34" charset="0"/>
                <a:ea typeface="SimSun" panose="02010600030101010101" pitchFamily="2" charset="-122"/>
                <a:cs typeface="Arial" panose="020B0604020202020204" pitchFamily="34" charset="0"/>
              </a:rPr>
              <a:t>3. Triggers: The symptoms of bipolar disorder are typically brought on by a stressful situation or circumstance, such as a divorce, physical, domestic abuse, or the death of a loved one.</a:t>
            </a:r>
            <a:endParaRPr lang="en-US" sz="1600" b="1"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p:txBody>
      </p:sp>
      <p:pic>
        <p:nvPicPr>
          <p:cNvPr id="1028" name="Picture 4" descr="Bipolar Disorder: Symptoms, Signs, and Treatment"/>
          <p:cNvPicPr>
            <a:picLocks noChangeAspect="1" noChangeArrowheads="1"/>
          </p:cNvPicPr>
          <p:nvPr/>
        </p:nvPicPr>
        <p:blipFill>
          <a:blip r:embed="rId6">
            <a:extLst>
              <a:ext uri="{BEBA8EAE-BF5A-486C-A8C5-ECC9F3942E4B}">
                <a14:imgProps xmlns:a14="http://schemas.microsoft.com/office/drawing/2010/main">
                  <a14:imgLayer r:embed="rId7">
                    <a14:imgEffect>
                      <a14:brightnessContrast bright="-40000" contrast="-40000"/>
                    </a14:imgEffect>
                  </a14:imgLayer>
                </a14:imgProps>
              </a:ext>
              <a:ext uri="{28A0092B-C50C-407E-A947-70E740481C1C}">
                <a14:useLocalDpi xmlns:a14="http://schemas.microsoft.com/office/drawing/2010/main" val="0"/>
              </a:ext>
            </a:extLst>
          </a:blip>
          <a:srcRect/>
          <a:stretch>
            <a:fillRect/>
          </a:stretch>
        </p:blipFill>
        <p:spPr bwMode="auto">
          <a:xfrm>
            <a:off x="6268803" y="206064"/>
            <a:ext cx="5941032" cy="6507528"/>
          </a:xfrm>
          <a:prstGeom prst="rect">
            <a:avLst/>
          </a:prstGeom>
          <a:noFill/>
          <a:effectLst>
            <a:outerShdw blurRad="50800" dist="50800" dir="5400000" sx="1000" sy="1000" algn="ctr" rotWithShape="0">
              <a:srgbClr val="F5F6F8"/>
            </a:outerShdw>
            <a:reflection stA="0" endPos="65000" dist="50800" dir="5400000" sy="-100000" algn="bl" rotWithShape="0"/>
          </a:effectLst>
          <a:extLst>
            <a:ext uri="{909E8E84-426E-40DD-AFC4-6F175D3DCCD1}">
              <a14:hiddenFill xmlns:a14="http://schemas.microsoft.com/office/drawing/2010/main">
                <a:solidFill>
                  <a:srgbClr val="FFFFFF"/>
                </a:solidFill>
              </a14:hiddenFill>
            </a:ext>
          </a:extLst>
        </p:spPr>
      </p:pic>
      <p:sp>
        <p:nvSpPr>
          <p:cNvPr id="11" name="Rectangle 10"/>
          <p:cNvSpPr/>
          <p:nvPr/>
        </p:nvSpPr>
        <p:spPr>
          <a:xfrm>
            <a:off x="6216181" y="206064"/>
            <a:ext cx="6001577" cy="1577996"/>
          </a:xfrm>
          <a:prstGeom prst="rect">
            <a:avLst/>
          </a:prstGeom>
        </p:spPr>
        <p:txBody>
          <a:bodyPr wrap="square">
            <a:spAutoFit/>
          </a:bodyPr>
          <a:lstStyle/>
          <a:p>
            <a:pPr algn="just">
              <a:lnSpc>
                <a:spcPct val="107000"/>
              </a:lnSpc>
              <a:spcAft>
                <a:spcPts val="800"/>
              </a:spcAft>
            </a:pPr>
            <a:r>
              <a:rPr lang="en-US" sz="1400" b="1" dirty="0">
                <a:solidFill>
                  <a:srgbClr val="FF0000"/>
                </a:solidFill>
                <a:latin typeface="Arial Black" panose="020B0A04020102020204" pitchFamily="34" charset="0"/>
                <a:ea typeface="Calibri" panose="020F0502020204030204" pitchFamily="34" charset="0"/>
                <a:cs typeface="Arial" panose="020B0604020202020204" pitchFamily="34" charset="0"/>
              </a:rPr>
              <a:t>DIAGNOSIS</a:t>
            </a:r>
          </a:p>
          <a:p>
            <a:pPr algn="just">
              <a:lnSpc>
                <a:spcPct val="107000"/>
              </a:lnSpc>
              <a:spcAft>
                <a:spcPts val="800"/>
              </a:spcAft>
            </a:pPr>
            <a:r>
              <a:rPr lang="en-US" sz="1400" b="1" dirty="0">
                <a:solidFill>
                  <a:srgbClr val="FFFF00"/>
                </a:solidFill>
                <a:effectLst/>
                <a:latin typeface="Arial" panose="020B0604020202020204" pitchFamily="34" charset="0"/>
                <a:ea typeface="Calibri" panose="020F0502020204030204" pitchFamily="34" charset="0"/>
                <a:cs typeface="Arial" panose="020B0604020202020204" pitchFamily="34" charset="0"/>
              </a:rPr>
              <a:t>To diagnose bipolar disorder, a professional may do a medical assessment, confer with the </a:t>
            </a:r>
            <a:r>
              <a:rPr lang="en-US" sz="1400" b="1" dirty="0">
                <a:solidFill>
                  <a:srgbClr val="FFFF00"/>
                </a:solidFill>
                <a:latin typeface="Arial" panose="020B0604020202020204" pitchFamily="34" charset="0"/>
                <a:ea typeface="Calibri" panose="020F0502020204030204" pitchFamily="34" charset="0"/>
                <a:cs typeface="Arial" panose="020B0604020202020204" pitchFamily="34" charset="0"/>
              </a:rPr>
              <a:t>client</a:t>
            </a:r>
            <a:r>
              <a:rPr lang="en-US" sz="1400" b="1" dirty="0">
                <a:solidFill>
                  <a:srgbClr val="FFFF00"/>
                </a:solidFill>
                <a:effectLst/>
                <a:latin typeface="Arial" panose="020B0604020202020204" pitchFamily="34" charset="0"/>
                <a:ea typeface="Calibri" panose="020F0502020204030204" pitchFamily="34" charset="0"/>
                <a:cs typeface="Arial" panose="020B0604020202020204" pitchFamily="34" charset="0"/>
              </a:rPr>
              <a:t>, and prescribe lab tests. Bipolar illness cannot be detected by blood tests or body scans, but they can successfully screen out other disorders that may seem like it (Hunter et al., 2004).</a:t>
            </a:r>
          </a:p>
        </p:txBody>
      </p:sp>
      <p:sp>
        <p:nvSpPr>
          <p:cNvPr id="10" name="Rectangle 9"/>
          <p:cNvSpPr/>
          <p:nvPr/>
        </p:nvSpPr>
        <p:spPr>
          <a:xfrm>
            <a:off x="6216181" y="1784060"/>
            <a:ext cx="6003916" cy="1808508"/>
          </a:xfrm>
          <a:prstGeom prst="rect">
            <a:avLst/>
          </a:prstGeom>
        </p:spPr>
        <p:txBody>
          <a:bodyPr wrap="square">
            <a:spAutoFit/>
          </a:bodyPr>
          <a:lstStyle/>
          <a:p>
            <a:pPr algn="just">
              <a:lnSpc>
                <a:spcPct val="107000"/>
              </a:lnSpc>
              <a:spcAft>
                <a:spcPts val="800"/>
              </a:spcAft>
            </a:pPr>
            <a:r>
              <a:rPr lang="en-US" sz="1400" b="1" dirty="0">
                <a:solidFill>
                  <a:schemeClr val="bg1"/>
                </a:solidFill>
                <a:effectLst/>
                <a:latin typeface="Arial" panose="020B0604020202020204" pitchFamily="34" charset="0"/>
                <a:ea typeface="Calibri" panose="020F0502020204030204" pitchFamily="34" charset="0"/>
                <a:cs typeface="Arial" panose="020B0604020202020204" pitchFamily="34" charset="0"/>
              </a:rPr>
              <a:t>The signs of depression may include sadness, disillusionment, trouble focusing and memory difficulties, self-doubt, hallucinations, and disturbed or contradictory thoughts.</a:t>
            </a:r>
          </a:p>
          <a:p>
            <a:pPr algn="just">
              <a:lnSpc>
                <a:spcPct val="107000"/>
              </a:lnSpc>
              <a:spcAft>
                <a:spcPts val="800"/>
              </a:spcAft>
            </a:pPr>
            <a:r>
              <a:rPr lang="en-US" sz="1400" b="1" dirty="0">
                <a:solidFill>
                  <a:schemeClr val="bg1"/>
                </a:solidFill>
                <a:effectLst/>
                <a:latin typeface="Arial" panose="020B0604020202020204" pitchFamily="34" charset="0"/>
                <a:ea typeface="Calibri" panose="020F0502020204030204" pitchFamily="34" charset="0"/>
                <a:cs typeface="Arial" panose="020B0604020202020204" pitchFamily="34" charset="0"/>
              </a:rPr>
              <a:t>While during a manic episode, they include extreme happiness, ecstasy, being full of brilliant, original ideas and having a solid action plan, being easily wowed, easily frustrated, or nervous, acting in ways that regularly have unfavorable consequences.</a:t>
            </a:r>
          </a:p>
        </p:txBody>
      </p:sp>
      <p:sp>
        <p:nvSpPr>
          <p:cNvPr id="3" name="Text Placeholder 2"/>
          <p:cNvSpPr>
            <a:spLocks noGrp="1"/>
          </p:cNvSpPr>
          <p:nvPr>
            <p:ph type="body" idx="1"/>
          </p:nvPr>
        </p:nvSpPr>
        <p:spPr>
          <a:xfrm>
            <a:off x="0" y="2577359"/>
            <a:ext cx="5847009" cy="1703282"/>
          </a:xfrm>
        </p:spPr>
        <p:txBody>
          <a:bodyPr/>
          <a:lstStyle/>
          <a:p>
            <a:pPr algn="just"/>
            <a:r>
              <a:rPr lang="en-US" sz="1600" b="1" dirty="0">
                <a:solidFill>
                  <a:srgbClr val="FFFF00"/>
                </a:solidFill>
                <a:latin typeface="Arial" panose="020B0604020202020204" pitchFamily="34" charset="0"/>
                <a:cs typeface="Arial" panose="020B0604020202020204" pitchFamily="34" charset="0"/>
              </a:rPr>
              <a:t>Mental illness is defined as an intellectual, emotional, or behavioral disability that is clinically serious. It typically results in worry or competence deficits in crucial areas (WHO, 2022). A mental illness known as bipolar disorder is marked by abrupt fluctuations in mood, elation, activities, concentration, and ability to do daily tasks. These swings in behavior can range from the highest highs (mania) to the most extreme lows (depression), with each mood capable of lasting several weeks (WHO, 2022).</a:t>
            </a:r>
          </a:p>
          <a:p>
            <a:pPr algn="just"/>
            <a:r>
              <a:rPr lang="en-US" sz="1600" b="1" dirty="0">
                <a:solidFill>
                  <a:srgbClr val="FFFF00"/>
                </a:solidFill>
                <a:latin typeface="Arial" panose="020B0604020202020204" pitchFamily="34" charset="0"/>
                <a:cs typeface="Arial" panose="020B0604020202020204" pitchFamily="34" charset="0"/>
              </a:rPr>
              <a:t>The world's fourth most common mental health issue is bipolar disorder. About 4 million cases of mental disorders, such as bipolar disease, were reported in the UK in 2013. (</a:t>
            </a:r>
            <a:r>
              <a:rPr lang="en-US" sz="1600" b="1" dirty="0" err="1">
                <a:solidFill>
                  <a:srgbClr val="FFFF00"/>
                </a:solidFill>
                <a:latin typeface="Arial" panose="020B0604020202020204" pitchFamily="34" charset="0"/>
                <a:cs typeface="Arial" panose="020B0604020202020204" pitchFamily="34" charset="0"/>
              </a:rPr>
              <a:t>Finsberg</a:t>
            </a:r>
            <a:r>
              <a:rPr lang="en-US" sz="1600" b="1" dirty="0">
                <a:solidFill>
                  <a:srgbClr val="FFFF00"/>
                </a:solidFill>
                <a:latin typeface="Arial" panose="020B0604020202020204" pitchFamily="34" charset="0"/>
                <a:cs typeface="Arial" panose="020B0604020202020204" pitchFamily="34" charset="0"/>
              </a:rPr>
              <a:t> </a:t>
            </a:r>
            <a:r>
              <a:rPr lang="en-US" sz="1600" b="1" i="1" dirty="0">
                <a:solidFill>
                  <a:srgbClr val="FFFF00"/>
                </a:solidFill>
                <a:latin typeface="Arial" panose="020B0604020202020204" pitchFamily="34" charset="0"/>
                <a:cs typeface="Arial" panose="020B0604020202020204" pitchFamily="34" charset="0"/>
              </a:rPr>
              <a:t>et al.,</a:t>
            </a:r>
            <a:r>
              <a:rPr lang="en-US" sz="1600" b="1" dirty="0">
                <a:solidFill>
                  <a:srgbClr val="FFFF00"/>
                </a:solidFill>
                <a:latin typeface="Arial" panose="020B0604020202020204" pitchFamily="34" charset="0"/>
                <a:cs typeface="Arial" panose="020B0604020202020204" pitchFamily="34" charset="0"/>
              </a:rPr>
              <a:t> 2013).</a:t>
            </a:r>
          </a:p>
          <a:p>
            <a:pPr algn="just"/>
            <a:endParaRPr lang="en-US" sz="1200" dirty="0">
              <a:solidFill>
                <a:srgbClr val="7030A0"/>
              </a:solidFill>
              <a:latin typeface="Arial" panose="020B0604020202020204" pitchFamily="34" charset="0"/>
              <a:cs typeface="Arial" panose="020B0604020202020204" pitchFamily="34" charset="0"/>
            </a:endParaRPr>
          </a:p>
        </p:txBody>
      </p:sp>
      <p:sp>
        <p:nvSpPr>
          <p:cNvPr id="12" name="Rectangle 11"/>
          <p:cNvSpPr/>
          <p:nvPr/>
        </p:nvSpPr>
        <p:spPr>
          <a:xfrm>
            <a:off x="6280576" y="3702694"/>
            <a:ext cx="5931937" cy="2935740"/>
          </a:xfrm>
          <a:prstGeom prst="rect">
            <a:avLst/>
          </a:prstGeom>
        </p:spPr>
        <p:txBody>
          <a:bodyPr wrap="square">
            <a:spAutoFit/>
          </a:bodyPr>
          <a:lstStyle/>
          <a:p>
            <a:pPr algn="just">
              <a:lnSpc>
                <a:spcPct val="107000"/>
              </a:lnSpc>
              <a:spcAft>
                <a:spcPts val="800"/>
              </a:spcAft>
            </a:pPr>
            <a:r>
              <a:rPr lang="en-US" sz="1400" b="1" dirty="0">
                <a:solidFill>
                  <a:srgbClr val="FF0000"/>
                </a:solidFill>
                <a:effectLst/>
                <a:latin typeface="Arial Black" panose="020B0A04020102020204" pitchFamily="34" charset="0"/>
                <a:ea typeface="Calibri" panose="020F0502020204030204" pitchFamily="34" charset="0"/>
                <a:cs typeface="Arial" panose="020B0604020202020204" pitchFamily="34" charset="0"/>
              </a:rPr>
              <a:t>TREATMENTS</a:t>
            </a:r>
          </a:p>
          <a:p>
            <a:pPr algn="just">
              <a:lnSpc>
                <a:spcPct val="107000"/>
              </a:lnSpc>
              <a:spcAft>
                <a:spcPts val="800"/>
              </a:spcAft>
            </a:pPr>
            <a:r>
              <a:rPr lang="en-US" sz="1400" b="1" dirty="0">
                <a:solidFill>
                  <a:srgbClr val="FF0000"/>
                </a:solidFill>
                <a:effectLst/>
                <a:latin typeface="Arial Black" panose="020B0A04020102020204" pitchFamily="34" charset="0"/>
                <a:ea typeface="Calibri" panose="020F0502020204030204" pitchFamily="34" charset="0"/>
                <a:cs typeface="Arial" panose="020B0604020202020204" pitchFamily="34" charset="0"/>
              </a:rPr>
              <a:t>1. Drugs: </a:t>
            </a:r>
            <a:r>
              <a:rPr lang="en-US" sz="1400" b="1" dirty="0">
                <a:solidFill>
                  <a:srgbClr val="FFFF00"/>
                </a:solidFill>
                <a:effectLst/>
                <a:latin typeface="Arial" panose="020B0604020202020204" pitchFamily="34" charset="0"/>
                <a:ea typeface="Calibri" panose="020F0502020204030204" pitchFamily="34" charset="0"/>
                <a:cs typeface="Arial" panose="020B0604020202020204" pitchFamily="34" charset="0"/>
              </a:rPr>
              <a:t>While certain medications, including lithium, anticonvulsants, and antipsychotics, are used to address the main bipolar signs when they do arise, others are meant to avert bipolar occurrences.</a:t>
            </a:r>
          </a:p>
          <a:p>
            <a:pPr algn="just">
              <a:lnSpc>
                <a:spcPct val="107000"/>
              </a:lnSpc>
              <a:spcAft>
                <a:spcPts val="800"/>
              </a:spcAft>
            </a:pPr>
            <a:r>
              <a:rPr lang="en-US" sz="1400" b="1" dirty="0">
                <a:solidFill>
                  <a:srgbClr val="FF0000"/>
                </a:solidFill>
                <a:effectLst/>
                <a:latin typeface="Arial Black" panose="020B0A04020102020204" pitchFamily="34" charset="0"/>
                <a:ea typeface="Calibri" panose="020F0502020204030204" pitchFamily="34" charset="0"/>
                <a:cs typeface="Arial" panose="020B0604020202020204" pitchFamily="34" charset="0"/>
              </a:rPr>
              <a:t>2. Psychological: </a:t>
            </a:r>
            <a:r>
              <a:rPr lang="en-US" sz="1400" b="1" dirty="0">
                <a:solidFill>
                  <a:schemeClr val="bg1"/>
                </a:solidFill>
                <a:effectLst/>
                <a:latin typeface="Arial" panose="020B0604020202020204" pitchFamily="34" charset="0"/>
                <a:ea typeface="Calibri" panose="020F0502020204030204" pitchFamily="34" charset="0"/>
                <a:cs typeface="Arial" panose="020B0604020202020204" pitchFamily="34" charset="0"/>
              </a:rPr>
              <a:t>This includes counselling on interpersonal maintenance and improvement.</a:t>
            </a:r>
          </a:p>
          <a:p>
            <a:pPr algn="just">
              <a:lnSpc>
                <a:spcPct val="107000"/>
              </a:lnSpc>
              <a:spcAft>
                <a:spcPts val="800"/>
              </a:spcAft>
            </a:pPr>
            <a:r>
              <a:rPr lang="en-US" sz="1400" b="1" dirty="0">
                <a:solidFill>
                  <a:srgbClr val="FF0000"/>
                </a:solidFill>
                <a:effectLst/>
                <a:latin typeface="Arial Black" panose="020B0A04020102020204" pitchFamily="34" charset="0"/>
                <a:ea typeface="Calibri" panose="020F0502020204030204" pitchFamily="34" charset="0"/>
                <a:cs typeface="Arial" panose="020B0604020202020204" pitchFamily="34" charset="0"/>
              </a:rPr>
              <a:t>3. Altering one's lifestyle is another therapeutic strategy.</a:t>
            </a:r>
            <a:r>
              <a:rPr lang="en-US" sz="1400" b="1" dirty="0">
                <a:solidFill>
                  <a:schemeClr val="bg1"/>
                </a:solidFill>
                <a:effectLst/>
                <a:latin typeface="Arial Black" panose="020B0A04020102020204" pitchFamily="34" charset="0"/>
                <a:ea typeface="Calibri" panose="020F0502020204030204" pitchFamily="34" charset="0"/>
                <a:cs typeface="Arial" panose="020B0604020202020204" pitchFamily="34" charset="0"/>
              </a:rPr>
              <a:t> </a:t>
            </a:r>
            <a:r>
              <a:rPr lang="en-US" sz="1400" b="1" dirty="0">
                <a:solidFill>
                  <a:srgbClr val="FFFF00"/>
                </a:solidFill>
                <a:effectLst/>
                <a:latin typeface="Arial" panose="020B0604020202020204" pitchFamily="34" charset="0"/>
                <a:ea typeface="Calibri" panose="020F0502020204030204" pitchFamily="34" charset="0"/>
                <a:cs typeface="Arial" panose="020B0604020202020204" pitchFamily="34" charset="0"/>
              </a:rPr>
              <a:t>Examples include enhancing one's diet and getting more rest, planning activities that make one feel good, and engaging in regular exercise.</a:t>
            </a:r>
          </a:p>
        </p:txBody>
      </p:sp>
      <p:sp>
        <p:nvSpPr>
          <p:cNvPr id="4" name="Rectangle 3"/>
          <p:cNvSpPr/>
          <p:nvPr/>
        </p:nvSpPr>
        <p:spPr>
          <a:xfrm>
            <a:off x="4857461" y="-58148"/>
            <a:ext cx="2048638" cy="369332"/>
          </a:xfrm>
          <a:prstGeom prst="rect">
            <a:avLst/>
          </a:prstGeom>
        </p:spPr>
        <p:txBody>
          <a:bodyPr wrap="none">
            <a:spAutoFit/>
          </a:bodyPr>
          <a:lstStyle/>
          <a:p>
            <a:r>
              <a:rPr lang="en-US" b="1" dirty="0">
                <a:solidFill>
                  <a:schemeClr val="bg1"/>
                </a:solidFill>
                <a:latin typeface="Arial" panose="020B0604020202020204" pitchFamily="34" charset="0"/>
                <a:cs typeface="Arial" panose="020B0604020202020204" pitchFamily="34" charset="0"/>
              </a:rPr>
              <a:t>Artefact 1 FLYER</a:t>
            </a:r>
            <a:endParaRPr lang="en-US" dirty="0">
              <a:solidFill>
                <a:schemeClr val="bg1"/>
              </a:solidFill>
            </a:endParaRPr>
          </a:p>
        </p:txBody>
      </p:sp>
    </p:spTree>
    <p:extLst>
      <p:ext uri="{BB962C8B-B14F-4D97-AF65-F5344CB8AC3E}">
        <p14:creationId xmlns:p14="http://schemas.microsoft.com/office/powerpoint/2010/main" val="79896464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21972" y="0"/>
            <a:ext cx="11745532" cy="6571030"/>
          </a:xfrm>
          <a:prstGeom prst="rect">
            <a:avLst/>
          </a:prstGeom>
        </p:spPr>
        <p:txBody>
          <a:bodyPr wrap="square">
            <a:spAutoFit/>
          </a:bodyPr>
          <a:lstStyle/>
          <a:p>
            <a:pPr algn="just">
              <a:lnSpc>
                <a:spcPct val="200000"/>
              </a:lnSpc>
              <a:spcAft>
                <a:spcPts val="1000"/>
              </a:spcAft>
            </a:pPr>
            <a:r>
              <a:rPr lang="en-US" dirty="0">
                <a:latin typeface="Arial Black" panose="020B0A04020102020204" pitchFamily="34" charset="0"/>
                <a:ea typeface="SimSun" panose="02010600030101010101" pitchFamily="2" charset="-122"/>
                <a:cs typeface="Times New Roman" panose="02020603050405020304" pitchFamily="18" charset="0"/>
              </a:rPr>
              <a:t>The created flyer discussed bipolar disorder, a psychiatric ailment characterized by mood swings and emotional imbalance (WHO, 2022).  The specific ailment is significant since it accounts for around 25% of the most prevalent mental health issue worldwide. </a:t>
            </a:r>
          </a:p>
          <a:p>
            <a:pPr algn="just">
              <a:lnSpc>
                <a:spcPct val="200000"/>
              </a:lnSpc>
              <a:spcAft>
                <a:spcPts val="1000"/>
              </a:spcAft>
            </a:pPr>
            <a:r>
              <a:rPr lang="en-US" dirty="0">
                <a:latin typeface="Arial Black" panose="020B0A04020102020204" pitchFamily="34" charset="0"/>
                <a:ea typeface="SimSun" panose="02010600030101010101" pitchFamily="2" charset="-122"/>
                <a:cs typeface="Times New Roman" panose="02020603050405020304" pitchFamily="18" charset="0"/>
              </a:rPr>
              <a:t>For instance, according to </a:t>
            </a:r>
            <a:r>
              <a:rPr lang="en-US" dirty="0" err="1">
                <a:latin typeface="Arial Black" panose="020B0A04020102020204" pitchFamily="34" charset="0"/>
                <a:ea typeface="SimSun" panose="02010600030101010101" pitchFamily="2" charset="-122"/>
                <a:cs typeface="Times New Roman" panose="02020603050405020304" pitchFamily="18" charset="0"/>
              </a:rPr>
              <a:t>Finsberg</a:t>
            </a:r>
            <a:r>
              <a:rPr lang="en-US" dirty="0">
                <a:latin typeface="Arial Black" panose="020B0A04020102020204" pitchFamily="34" charset="0"/>
                <a:ea typeface="SimSun" panose="02010600030101010101" pitchFamily="2" charset="-122"/>
                <a:cs typeface="Times New Roman" panose="02020603050405020304" pitchFamily="18" charset="0"/>
              </a:rPr>
              <a:t> et al. (2013), around four million people in the United Kingdom suffered from bipolar illness in 2013. Sadness, euphoria, memory issues, and self-doubt are a few symptoms of this mental disease.</a:t>
            </a:r>
          </a:p>
          <a:p>
            <a:pPr algn="just">
              <a:lnSpc>
                <a:spcPct val="200000"/>
              </a:lnSpc>
              <a:spcAft>
                <a:spcPts val="1000"/>
              </a:spcAft>
            </a:pPr>
            <a:r>
              <a:rPr lang="en-US" dirty="0">
                <a:latin typeface="Arial Black" panose="020B0A04020102020204" pitchFamily="34" charset="0"/>
                <a:ea typeface="SimSun" panose="02010600030101010101" pitchFamily="2" charset="-122"/>
                <a:cs typeface="Times New Roman" panose="02020603050405020304" pitchFamily="18" charset="0"/>
              </a:rPr>
              <a:t>The leaflet/flyer includes information on the causes, symptoms, and potential treatments of bipolar illness in addition to its causes.</a:t>
            </a:r>
          </a:p>
          <a:p>
            <a:pPr algn="just">
              <a:lnSpc>
                <a:spcPct val="200000"/>
              </a:lnSpc>
              <a:spcAft>
                <a:spcPts val="1000"/>
              </a:spcAft>
            </a:pPr>
            <a:r>
              <a:rPr lang="en-US" dirty="0">
                <a:latin typeface="Arial Black" panose="020B0A04020102020204" pitchFamily="34" charset="0"/>
                <a:ea typeface="SimSun" panose="02010600030101010101" pitchFamily="2" charset="-122"/>
                <a:cs typeface="Times New Roman" panose="02020603050405020304" pitchFamily="18" charset="0"/>
              </a:rPr>
              <a:t>The causes of bipolar disorder include chemical imbalances in the brain, heredity (since the condition may run in families), and certain life events like the death of a loved one, marital violence, or physical abuse, among others</a:t>
            </a:r>
          </a:p>
        </p:txBody>
      </p:sp>
    </p:spTree>
    <p:extLst>
      <p:ext uri="{BB962C8B-B14F-4D97-AF65-F5344CB8AC3E}">
        <p14:creationId xmlns:p14="http://schemas.microsoft.com/office/powerpoint/2010/main" val="170329821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40913" y="940158"/>
            <a:ext cx="11359167" cy="4780796"/>
          </a:xfrm>
          <a:prstGeom prst="rect">
            <a:avLst/>
          </a:prstGeom>
        </p:spPr>
        <p:txBody>
          <a:bodyPr wrap="square">
            <a:spAutoFit/>
          </a:bodyPr>
          <a:lstStyle/>
          <a:p>
            <a:pPr algn="just">
              <a:lnSpc>
                <a:spcPct val="200000"/>
              </a:lnSpc>
              <a:spcAft>
                <a:spcPts val="1000"/>
              </a:spcAft>
            </a:pPr>
            <a:r>
              <a:rPr lang="en-US" dirty="0">
                <a:latin typeface="Arial Black" panose="020B0A04020102020204" pitchFamily="34" charset="0"/>
                <a:ea typeface="SimSun" panose="02010600030101010101" pitchFamily="2" charset="-122"/>
                <a:cs typeface="Times New Roman" panose="02020603050405020304" pitchFamily="18" charset="0"/>
              </a:rPr>
              <a:t>Bipolar disorder cannot be definitively diagnosed, but medical professionals may do lab and blood tests to rule out other conditions that exhibit the same symptoms (Hunter et al., 2004). </a:t>
            </a:r>
          </a:p>
          <a:p>
            <a:pPr algn="just">
              <a:lnSpc>
                <a:spcPct val="200000"/>
              </a:lnSpc>
              <a:spcAft>
                <a:spcPts val="1000"/>
              </a:spcAft>
            </a:pPr>
            <a:r>
              <a:rPr lang="en-US" dirty="0">
                <a:latin typeface="Arial Black" panose="020B0A04020102020204" pitchFamily="34" charset="0"/>
                <a:ea typeface="SimSun" panose="02010600030101010101" pitchFamily="2" charset="-122"/>
                <a:cs typeface="Times New Roman" panose="02020603050405020304" pitchFamily="18" charset="0"/>
              </a:rPr>
              <a:t>Similar to this, there is no permanent therapy for bipolar disorder, although there are medications that may be used to control the condition and the frequency of episodes. </a:t>
            </a:r>
          </a:p>
          <a:p>
            <a:pPr algn="just">
              <a:lnSpc>
                <a:spcPct val="200000"/>
              </a:lnSpc>
              <a:spcAft>
                <a:spcPts val="1000"/>
              </a:spcAft>
            </a:pPr>
            <a:r>
              <a:rPr lang="en-US" dirty="0">
                <a:latin typeface="Arial Black" panose="020B0A04020102020204" pitchFamily="34" charset="0"/>
                <a:ea typeface="SimSun" panose="02010600030101010101" pitchFamily="2" charset="-122"/>
                <a:cs typeface="Times New Roman" panose="02020603050405020304" pitchFamily="18" charset="0"/>
              </a:rPr>
              <a:t>It has been suggested that using medications like lithium can assist manage bipolar illness. Other therapy options include psychiatric counseling as well as alterations to daily routines like consistent exercise and a balanced diet.</a:t>
            </a:r>
          </a:p>
        </p:txBody>
      </p:sp>
    </p:spTree>
    <p:extLst>
      <p:ext uri="{BB962C8B-B14F-4D97-AF65-F5344CB8AC3E}">
        <p14:creationId xmlns:p14="http://schemas.microsoft.com/office/powerpoint/2010/main" val="316383207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84813" y="163642"/>
            <a:ext cx="11587397" cy="6442789"/>
          </a:xfrm>
          <a:prstGeom prst="rect">
            <a:avLst/>
          </a:prstGeom>
        </p:spPr>
        <p:txBody>
          <a:bodyPr wrap="square">
            <a:spAutoFit/>
          </a:bodyPr>
          <a:lstStyle/>
          <a:p>
            <a:pPr algn="just">
              <a:lnSpc>
                <a:spcPct val="200000"/>
              </a:lnSpc>
              <a:spcAft>
                <a:spcPts val="1000"/>
              </a:spcAft>
            </a:pPr>
            <a:r>
              <a:rPr lang="en-US" dirty="0">
                <a:latin typeface="Arial Black" panose="020B0A04020102020204" pitchFamily="34" charset="0"/>
                <a:ea typeface="SimSun" panose="02010600030101010101" pitchFamily="2" charset="-122"/>
                <a:cs typeface="Times New Roman" panose="02020603050405020304" pitchFamily="18" charset="0"/>
              </a:rPr>
              <a:t>Microsoft Office Power Point was used to develop the flyer. Service users with bipolar illness are shown in the flyer design. The two primary episodes of a bipolar illness are shown in the images: the greatest high, also known as mania, and the lowest low, also known as the sad mood. </a:t>
            </a:r>
          </a:p>
          <a:p>
            <a:pPr algn="just">
              <a:lnSpc>
                <a:spcPct val="200000"/>
              </a:lnSpc>
              <a:spcAft>
                <a:spcPts val="1000"/>
              </a:spcAft>
            </a:pPr>
            <a:r>
              <a:rPr lang="en-US" dirty="0">
                <a:latin typeface="Arial Black" panose="020B0A04020102020204" pitchFamily="34" charset="0"/>
                <a:ea typeface="SimSun" panose="02010600030101010101" pitchFamily="2" charset="-122"/>
                <a:cs typeface="Times New Roman" panose="02020603050405020304" pitchFamily="18" charset="0"/>
              </a:rPr>
              <a:t>Additionally, several font styles and colors were employed to make the design appealing to readers. Both professional and informal caregivers as well as family members of persons with bipolar disorder will benefit from the flyer. </a:t>
            </a:r>
          </a:p>
          <a:p>
            <a:pPr algn="just">
              <a:lnSpc>
                <a:spcPct val="200000"/>
              </a:lnSpc>
              <a:spcAft>
                <a:spcPts val="1000"/>
              </a:spcAft>
            </a:pPr>
            <a:r>
              <a:rPr lang="en-US" dirty="0">
                <a:latin typeface="Arial Black" panose="020B0A04020102020204" pitchFamily="34" charset="0"/>
                <a:ea typeface="SimSun" panose="02010600030101010101" pitchFamily="2" charset="-122"/>
                <a:cs typeface="Times New Roman" panose="02020603050405020304" pitchFamily="18" charset="0"/>
              </a:rPr>
              <a:t>Anyone who has the opportunity to read the flyer will have a clear knowledge of what bipolar illness is all about since it is instructive. In addition to being thoroughly explained, the material in the flyer is also brief enough for readers to understand it without having to spend a lot of time studying.</a:t>
            </a:r>
            <a:endParaRPr lang="en-US" dirty="0">
              <a:effectLst/>
              <a:latin typeface="Arial Black" panose="020B0A04020102020204" pitchFamily="34" charset="0"/>
              <a:ea typeface="SimSun" panose="02010600030101010101" pitchFamily="2" charset="-122"/>
              <a:cs typeface="Times New Roman" panose="02020603050405020304" pitchFamily="18" charset="0"/>
            </a:endParaRPr>
          </a:p>
        </p:txBody>
      </p:sp>
    </p:spTree>
    <p:extLst>
      <p:ext uri="{BB962C8B-B14F-4D97-AF65-F5344CB8AC3E}">
        <p14:creationId xmlns:p14="http://schemas.microsoft.com/office/powerpoint/2010/main" val="228624792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p:cNvSpPr/>
          <p:nvPr/>
        </p:nvSpPr>
        <p:spPr>
          <a:xfrm>
            <a:off x="-1" y="4092854"/>
            <a:ext cx="12082073" cy="2765146"/>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 name="Group 6"/>
          <p:cNvGrpSpPr/>
          <p:nvPr/>
        </p:nvGrpSpPr>
        <p:grpSpPr>
          <a:xfrm>
            <a:off x="0" y="254833"/>
            <a:ext cx="12082072" cy="3644684"/>
            <a:chOff x="0" y="-1"/>
            <a:chExt cx="12170538" cy="3899517"/>
          </a:xfrm>
        </p:grpSpPr>
        <p:pic>
          <p:nvPicPr>
            <p:cNvPr id="1026" name="Picture 2" descr="Myths and Facts about Bipolar Disorder: Latif Ziyar, MD: Psychiatrist"/>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
              <a:ext cx="5872766" cy="3899517"/>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p:cNvPicPr>
              <a:picLocks noChangeAspect="1"/>
            </p:cNvPicPr>
            <p:nvPr/>
          </p:nvPicPr>
          <p:blipFill>
            <a:blip r:embed="rId3"/>
            <a:stretch>
              <a:fillRect/>
            </a:stretch>
          </p:blipFill>
          <p:spPr>
            <a:xfrm>
              <a:off x="5872766" y="0"/>
              <a:ext cx="6297772" cy="3899516"/>
            </a:xfrm>
            <a:prstGeom prst="rect">
              <a:avLst/>
            </a:prstGeom>
          </p:spPr>
        </p:pic>
      </p:grpSp>
      <p:sp>
        <p:nvSpPr>
          <p:cNvPr id="8" name="Flowchart: Off-page Connector 7"/>
          <p:cNvSpPr/>
          <p:nvPr/>
        </p:nvSpPr>
        <p:spPr>
          <a:xfrm rot="16200000">
            <a:off x="1961089" y="1128012"/>
            <a:ext cx="1907902" cy="5830080"/>
          </a:xfrm>
          <a:prstGeom prst="flowChartOffpageConnector">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Rectangle 8"/>
          <p:cNvSpPr/>
          <p:nvPr/>
        </p:nvSpPr>
        <p:spPr>
          <a:xfrm>
            <a:off x="0" y="3169492"/>
            <a:ext cx="3657489" cy="1248803"/>
          </a:xfrm>
          <a:prstGeom prst="rect">
            <a:avLst/>
          </a:prstGeom>
        </p:spPr>
        <p:txBody>
          <a:bodyPr wrap="square">
            <a:spAutoFit/>
          </a:bodyPr>
          <a:lstStyle/>
          <a:p>
            <a:pPr>
              <a:lnSpc>
                <a:spcPct val="107000"/>
              </a:lnSpc>
              <a:spcAft>
                <a:spcPts val="800"/>
              </a:spcAft>
            </a:pPr>
            <a:r>
              <a:rPr lang="en-US" sz="3200" b="1" dirty="0">
                <a:solidFill>
                  <a:schemeClr val="bg1"/>
                </a:solidFill>
                <a:latin typeface="Arial Black" panose="020B0A04020102020204" pitchFamily="34" charset="0"/>
                <a:ea typeface="Calibri" panose="020F0502020204030204" pitchFamily="34" charset="0"/>
                <a:cs typeface="Times New Roman" panose="02020603050405020304" pitchFamily="18" charset="0"/>
              </a:rPr>
              <a:t>WORLD </a:t>
            </a:r>
          </a:p>
          <a:p>
            <a:pPr>
              <a:lnSpc>
                <a:spcPct val="107000"/>
              </a:lnSpc>
              <a:spcAft>
                <a:spcPts val="800"/>
              </a:spcAft>
            </a:pPr>
            <a:r>
              <a:rPr lang="en-US" sz="3200" b="1" dirty="0">
                <a:solidFill>
                  <a:schemeClr val="bg1"/>
                </a:solidFill>
                <a:latin typeface="Arial Black" panose="020B0A04020102020204" pitchFamily="34" charset="0"/>
                <a:ea typeface="Calibri" panose="020F0502020204030204" pitchFamily="34" charset="0"/>
                <a:cs typeface="Times New Roman" panose="02020603050405020304" pitchFamily="18" charset="0"/>
              </a:rPr>
              <a:t>BIPOLAR DAY</a:t>
            </a:r>
          </a:p>
        </p:txBody>
      </p:sp>
      <p:sp>
        <p:nvSpPr>
          <p:cNvPr id="10" name="Rectangle 9"/>
          <p:cNvSpPr/>
          <p:nvPr/>
        </p:nvSpPr>
        <p:spPr>
          <a:xfrm>
            <a:off x="-1" y="4275010"/>
            <a:ext cx="1727889" cy="322845"/>
          </a:xfrm>
          <a:prstGeom prst="rect">
            <a:avLst/>
          </a:prstGeom>
        </p:spPr>
        <p:txBody>
          <a:bodyPr wrap="square">
            <a:spAutoFit/>
          </a:bodyPr>
          <a:lstStyle/>
          <a:p>
            <a:pPr>
              <a:lnSpc>
                <a:spcPct val="107000"/>
              </a:lnSpc>
              <a:spcAft>
                <a:spcPts val="800"/>
              </a:spcAft>
            </a:pPr>
            <a:r>
              <a:rPr lang="en-US" sz="1400" b="1" dirty="0">
                <a:latin typeface="Arial Black" panose="020B0A04020102020204" pitchFamily="34" charset="0"/>
                <a:ea typeface="Calibri" panose="020F0502020204030204" pitchFamily="34" charset="0"/>
                <a:cs typeface="Times New Roman" panose="02020603050405020304" pitchFamily="18" charset="0"/>
              </a:rPr>
              <a:t>March 30, 2023</a:t>
            </a:r>
            <a:endParaRPr lang="en-US" sz="1400" dirty="0">
              <a:latin typeface="Arial Black" panose="020B0A04020102020204" pitchFamily="34" charset="0"/>
              <a:ea typeface="Calibri" panose="020F0502020204030204" pitchFamily="34" charset="0"/>
              <a:cs typeface="Times New Roman" panose="02020603050405020304" pitchFamily="18" charset="0"/>
            </a:endParaRPr>
          </a:p>
        </p:txBody>
      </p:sp>
      <p:sp>
        <p:nvSpPr>
          <p:cNvPr id="15" name="Rectangle 14"/>
          <p:cNvSpPr/>
          <p:nvPr/>
        </p:nvSpPr>
        <p:spPr>
          <a:xfrm>
            <a:off x="5872766" y="4010365"/>
            <a:ext cx="6251994" cy="520463"/>
          </a:xfrm>
          <a:prstGeom prst="rect">
            <a:avLst/>
          </a:prstGeom>
        </p:spPr>
        <p:txBody>
          <a:bodyPr wrap="square">
            <a:spAutoFit/>
          </a:bodyPr>
          <a:lstStyle/>
          <a:p>
            <a:pPr>
              <a:lnSpc>
                <a:spcPct val="107000"/>
              </a:lnSpc>
              <a:spcAft>
                <a:spcPts val="800"/>
              </a:spcAft>
            </a:pPr>
            <a:r>
              <a:rPr lang="en-US" sz="2600" b="1" dirty="0">
                <a:solidFill>
                  <a:schemeClr val="bg1"/>
                </a:solidFill>
              </a:rPr>
              <a:t>Bipolar Disorder: Mania or Depressed</a:t>
            </a:r>
          </a:p>
        </p:txBody>
      </p:sp>
      <p:sp>
        <p:nvSpPr>
          <p:cNvPr id="16" name="Rectangle 15"/>
          <p:cNvSpPr/>
          <p:nvPr/>
        </p:nvSpPr>
        <p:spPr>
          <a:xfrm>
            <a:off x="6578747" y="4499256"/>
            <a:ext cx="4875192" cy="487506"/>
          </a:xfrm>
          <a:prstGeom prst="rect">
            <a:avLst/>
          </a:prstGeom>
        </p:spPr>
        <p:txBody>
          <a:bodyPr wrap="square">
            <a:spAutoFit/>
          </a:bodyPr>
          <a:lstStyle/>
          <a:p>
            <a:pPr>
              <a:lnSpc>
                <a:spcPct val="107000"/>
              </a:lnSpc>
              <a:spcAft>
                <a:spcPts val="800"/>
              </a:spcAft>
            </a:pPr>
            <a:r>
              <a:rPr lang="en-US" sz="2400" b="1" dirty="0">
                <a:solidFill>
                  <a:schemeClr val="accent1">
                    <a:lumMod val="60000"/>
                    <a:lumOff val="40000"/>
                  </a:schemeClr>
                </a:solidFill>
              </a:rPr>
              <a:t>Monday, 30</a:t>
            </a:r>
            <a:r>
              <a:rPr lang="en-US" sz="2400" b="1" baseline="30000" dirty="0">
                <a:solidFill>
                  <a:schemeClr val="accent1">
                    <a:lumMod val="60000"/>
                    <a:lumOff val="40000"/>
                  </a:schemeClr>
                </a:solidFill>
              </a:rPr>
              <a:t>th</a:t>
            </a:r>
            <a:r>
              <a:rPr lang="en-US" sz="2400" b="1" dirty="0">
                <a:solidFill>
                  <a:schemeClr val="accent1">
                    <a:lumMod val="60000"/>
                    <a:lumOff val="40000"/>
                  </a:schemeClr>
                </a:solidFill>
              </a:rPr>
              <a:t> March 2023</a:t>
            </a:r>
          </a:p>
        </p:txBody>
      </p:sp>
      <p:sp>
        <p:nvSpPr>
          <p:cNvPr id="14" name="Rectangle 13"/>
          <p:cNvSpPr/>
          <p:nvPr/>
        </p:nvSpPr>
        <p:spPr>
          <a:xfrm>
            <a:off x="6420678" y="5456303"/>
            <a:ext cx="5887241" cy="1186607"/>
          </a:xfrm>
          <a:prstGeom prst="rect">
            <a:avLst/>
          </a:prstGeom>
        </p:spPr>
        <p:txBody>
          <a:bodyPr wrap="square">
            <a:spAutoFit/>
          </a:bodyPr>
          <a:lstStyle/>
          <a:p>
            <a:pPr>
              <a:lnSpc>
                <a:spcPct val="107000"/>
              </a:lnSpc>
              <a:spcAft>
                <a:spcPts val="800"/>
              </a:spcAft>
            </a:pPr>
            <a:r>
              <a:rPr lang="en-US" b="1" dirty="0">
                <a:solidFill>
                  <a:schemeClr val="accent1">
                    <a:lumMod val="60000"/>
                    <a:lumOff val="40000"/>
                  </a:schemeClr>
                </a:solidFill>
                <a:latin typeface="Calibri" panose="020F0502020204030204" pitchFamily="34" charset="0"/>
                <a:ea typeface="Calibri" panose="020F0502020204030204" pitchFamily="34" charset="0"/>
                <a:cs typeface="Times New Roman" panose="02020603050405020304" pitchFamily="18" charset="0"/>
              </a:rPr>
              <a:t>For More Information</a:t>
            </a:r>
            <a:endParaRPr lang="en-US" dirty="0">
              <a:solidFill>
                <a:schemeClr val="accent1">
                  <a:lumMod val="60000"/>
                  <a:lumOff val="40000"/>
                </a:schemeClr>
              </a:solidFill>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b="1" dirty="0">
                <a:solidFill>
                  <a:schemeClr val="bg1"/>
                </a:solidFill>
                <a:latin typeface="Calibri" panose="020F0502020204030204" pitchFamily="34" charset="0"/>
                <a:ea typeface="Calibri" panose="020F0502020204030204" pitchFamily="34" charset="0"/>
                <a:cs typeface="Times New Roman" panose="02020603050405020304" pitchFamily="18" charset="0"/>
              </a:rPr>
              <a:t>Telephone: +46-12345678</a:t>
            </a:r>
            <a:r>
              <a:rPr lang="en-US" dirty="0">
                <a:solidFill>
                  <a:schemeClr val="bg1"/>
                </a:solidFill>
                <a:latin typeface="Calibri" panose="020F0502020204030204" pitchFamily="34" charset="0"/>
                <a:ea typeface="Calibri" panose="020F0502020204030204" pitchFamily="34" charset="0"/>
                <a:cs typeface="Times New Roman" panose="02020603050405020304" pitchFamily="18" charset="0"/>
              </a:rPr>
              <a:t> </a:t>
            </a:r>
            <a:r>
              <a:rPr lang="en-US" b="1" dirty="0">
                <a:solidFill>
                  <a:schemeClr val="bg1"/>
                </a:solidFill>
                <a:latin typeface="Calibri" panose="020F0502020204030204" pitchFamily="34" charset="0"/>
                <a:ea typeface="Calibri" panose="020F0502020204030204" pitchFamily="34" charset="0"/>
                <a:cs typeface="Times New Roman" panose="02020603050405020304" pitchFamily="18" charset="0"/>
              </a:rPr>
              <a:t>Email: </a:t>
            </a:r>
            <a:r>
              <a:rPr lang="en-US" b="1" u="sng" dirty="0">
                <a:solidFill>
                  <a:schemeClr val="bg1"/>
                </a:solidFill>
                <a:latin typeface="Calibri" panose="020F0502020204030204" pitchFamily="34" charset="0"/>
                <a:ea typeface="Calibri" panose="020F0502020204030204" pitchFamily="34" charset="0"/>
                <a:cs typeface="Times New Roman" panose="02020603050405020304" pitchFamily="18" charset="0"/>
                <a:hlinkClick r:id="rId4"/>
              </a:rPr>
              <a:t>bipo@disorder.com</a:t>
            </a:r>
            <a:r>
              <a:rPr lang="en-US" dirty="0">
                <a:solidFill>
                  <a:schemeClr val="bg1"/>
                </a:solidFill>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US" b="1" dirty="0">
                <a:solidFill>
                  <a:schemeClr val="bg1"/>
                </a:solidFill>
                <a:latin typeface="Calibri" panose="020F0502020204030204" pitchFamily="34" charset="0"/>
                <a:ea typeface="Calibri" panose="020F0502020204030204" pitchFamily="34" charset="0"/>
                <a:cs typeface="Times New Roman" panose="02020603050405020304" pitchFamily="18" charset="0"/>
              </a:rPr>
              <a:t>Website: </a:t>
            </a:r>
            <a:r>
              <a:rPr lang="en-US" b="1" u="sng" dirty="0">
                <a:solidFill>
                  <a:schemeClr val="bg1"/>
                </a:solidFill>
                <a:latin typeface="Calibri" panose="020F0502020204030204" pitchFamily="34" charset="0"/>
                <a:ea typeface="Calibri" panose="020F0502020204030204" pitchFamily="34" charset="0"/>
                <a:cs typeface="Times New Roman" panose="02020603050405020304" pitchFamily="18" charset="0"/>
              </a:rPr>
              <a:t>www.bidispolar.order</a:t>
            </a:r>
            <a:endParaRPr lang="en-US"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p:txBody>
      </p:sp>
      <p:grpSp>
        <p:nvGrpSpPr>
          <p:cNvPr id="20" name="Group 19"/>
          <p:cNvGrpSpPr/>
          <p:nvPr/>
        </p:nvGrpSpPr>
        <p:grpSpPr>
          <a:xfrm>
            <a:off x="258355" y="4832507"/>
            <a:ext cx="2249712" cy="2022711"/>
            <a:chOff x="-4313583" y="3899517"/>
            <a:chExt cx="1887991" cy="1983505"/>
          </a:xfrm>
        </p:grpSpPr>
        <p:sp>
          <p:nvSpPr>
            <p:cNvPr id="19" name="Rectangle 18"/>
            <p:cNvSpPr/>
            <p:nvPr/>
          </p:nvSpPr>
          <p:spPr>
            <a:xfrm>
              <a:off x="-4313583" y="3899517"/>
              <a:ext cx="1887991" cy="1966195"/>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30" name="Picture 6" descr="Living with Bipolar Disorder - HelpGuide.org"/>
            <p:cNvPicPr>
              <a:picLocks noChangeAspect="1" noChangeArrowheads="1"/>
            </p:cNvPicPr>
            <p:nvPr/>
          </p:nvPicPr>
          <p:blipFill rotWithShape="1">
            <a:blip r:embed="rId5">
              <a:extLst>
                <a:ext uri="{28A0092B-C50C-407E-A947-70E740481C1C}">
                  <a14:useLocalDpi xmlns:a14="http://schemas.microsoft.com/office/drawing/2010/main" val="0"/>
                </a:ext>
              </a:extLst>
            </a:blip>
            <a:srcRect l="43704"/>
            <a:stretch/>
          </p:blipFill>
          <p:spPr bwMode="auto">
            <a:xfrm>
              <a:off x="-4227968" y="4061405"/>
              <a:ext cx="1716759" cy="1821617"/>
            </a:xfrm>
            <a:prstGeom prst="rect">
              <a:avLst/>
            </a:prstGeom>
            <a:noFill/>
            <a:extLst>
              <a:ext uri="{909E8E84-426E-40DD-AFC4-6F175D3DCCD1}">
                <a14:hiddenFill xmlns:a14="http://schemas.microsoft.com/office/drawing/2010/main">
                  <a:solidFill>
                    <a:srgbClr val="FFFFFF"/>
                  </a:solidFill>
                </a14:hiddenFill>
              </a:ext>
            </a:extLst>
          </p:spPr>
        </p:pic>
      </p:grpSp>
      <p:grpSp>
        <p:nvGrpSpPr>
          <p:cNvPr id="21" name="Group 20"/>
          <p:cNvGrpSpPr/>
          <p:nvPr/>
        </p:nvGrpSpPr>
        <p:grpSpPr>
          <a:xfrm>
            <a:off x="2782892" y="4831273"/>
            <a:ext cx="2032642" cy="2005059"/>
            <a:chOff x="-4387524" y="1746089"/>
            <a:chExt cx="1887991" cy="1966195"/>
          </a:xfrm>
        </p:grpSpPr>
        <p:sp>
          <p:nvSpPr>
            <p:cNvPr id="23" name="Rectangle 22"/>
            <p:cNvSpPr/>
            <p:nvPr/>
          </p:nvSpPr>
          <p:spPr>
            <a:xfrm>
              <a:off x="-4387524" y="1746089"/>
              <a:ext cx="1887991" cy="1966195"/>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32" name="Picture 8" descr="Bipolar Disorde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290677" y="2017989"/>
              <a:ext cx="1694295" cy="1694295"/>
            </a:xfrm>
            <a:prstGeom prst="rect">
              <a:avLst/>
            </a:prstGeom>
            <a:noFill/>
            <a:extLst>
              <a:ext uri="{909E8E84-426E-40DD-AFC4-6F175D3DCCD1}">
                <a14:hiddenFill xmlns:a14="http://schemas.microsoft.com/office/drawing/2010/main">
                  <a:solidFill>
                    <a:srgbClr val="FFFFFF"/>
                  </a:solidFill>
                </a14:hiddenFill>
              </a:ext>
            </a:extLst>
          </p:spPr>
        </p:pic>
      </p:grpSp>
      <p:sp>
        <p:nvSpPr>
          <p:cNvPr id="18" name="Rectangle 17"/>
          <p:cNvSpPr/>
          <p:nvPr/>
        </p:nvSpPr>
        <p:spPr>
          <a:xfrm>
            <a:off x="6578746" y="4857254"/>
            <a:ext cx="4151050" cy="322845"/>
          </a:xfrm>
          <a:prstGeom prst="rect">
            <a:avLst/>
          </a:prstGeom>
        </p:spPr>
        <p:txBody>
          <a:bodyPr wrap="square">
            <a:spAutoFit/>
          </a:bodyPr>
          <a:lstStyle/>
          <a:p>
            <a:pPr>
              <a:lnSpc>
                <a:spcPct val="107000"/>
              </a:lnSpc>
              <a:spcAft>
                <a:spcPts val="800"/>
              </a:spcAft>
            </a:pPr>
            <a:r>
              <a:rPr lang="en-US" sz="1400" b="1" dirty="0">
                <a:solidFill>
                  <a:schemeClr val="bg1"/>
                </a:solidFill>
                <a:latin typeface="Arial Black" panose="020B0A04020102020204" pitchFamily="34" charset="0"/>
                <a:ea typeface="Calibri" panose="020F0502020204030204" pitchFamily="34" charset="0"/>
                <a:cs typeface="Times New Roman" panose="02020603050405020304" pitchFamily="18" charset="0"/>
              </a:rPr>
              <a:t>Address: 2, Chelsea Street, New York</a:t>
            </a:r>
            <a:endParaRPr lang="en-US" sz="1400" dirty="0">
              <a:solidFill>
                <a:schemeClr val="bg1"/>
              </a:solidFill>
              <a:latin typeface="Arial Black" panose="020B0A04020102020204" pitchFamily="34" charset="0"/>
              <a:ea typeface="Calibri" panose="020F0502020204030204" pitchFamily="34" charset="0"/>
              <a:cs typeface="Times New Roman" panose="02020603050405020304" pitchFamily="18" charset="0"/>
            </a:endParaRPr>
          </a:p>
        </p:txBody>
      </p:sp>
      <p:sp>
        <p:nvSpPr>
          <p:cNvPr id="22" name="Rectangle 21"/>
          <p:cNvSpPr/>
          <p:nvPr/>
        </p:nvSpPr>
        <p:spPr>
          <a:xfrm>
            <a:off x="3657489" y="0"/>
            <a:ext cx="4151050" cy="322845"/>
          </a:xfrm>
          <a:prstGeom prst="rect">
            <a:avLst/>
          </a:prstGeom>
        </p:spPr>
        <p:txBody>
          <a:bodyPr wrap="square">
            <a:spAutoFit/>
          </a:bodyPr>
          <a:lstStyle/>
          <a:p>
            <a:pPr>
              <a:lnSpc>
                <a:spcPct val="107000"/>
              </a:lnSpc>
              <a:spcAft>
                <a:spcPts val="800"/>
              </a:spcAft>
            </a:pPr>
            <a:r>
              <a:rPr lang="en-US" sz="1400" b="1" dirty="0">
                <a:latin typeface="Arial Black" panose="020B0A04020102020204" pitchFamily="34" charset="0"/>
                <a:ea typeface="Calibri" panose="020F0502020204030204" pitchFamily="34" charset="0"/>
                <a:cs typeface="Times New Roman" panose="02020603050405020304" pitchFamily="18" charset="0"/>
              </a:rPr>
              <a:t>Artefact 2: CONFERENCE POSTER</a:t>
            </a:r>
            <a:endParaRPr lang="en-US" sz="1400" dirty="0">
              <a:latin typeface="Arial Black" panose="020B0A0402010202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414325700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57577" y="117751"/>
            <a:ext cx="11559106" cy="5760551"/>
          </a:xfrm>
          <a:prstGeom prst="rect">
            <a:avLst/>
          </a:prstGeom>
        </p:spPr>
        <p:txBody>
          <a:bodyPr wrap="square">
            <a:spAutoFit/>
          </a:bodyPr>
          <a:lstStyle/>
          <a:p>
            <a:pPr algn="just">
              <a:lnSpc>
                <a:spcPct val="200000"/>
              </a:lnSpc>
              <a:spcAft>
                <a:spcPts val="1000"/>
              </a:spcAft>
            </a:pPr>
            <a:r>
              <a:rPr lang="en-US" dirty="0">
                <a:latin typeface="Arial Black" panose="020B0A04020102020204" pitchFamily="34" charset="0"/>
                <a:ea typeface="SimSun" panose="02010600030101010101" pitchFamily="2" charset="-122"/>
                <a:cs typeface="Times New Roman" panose="02020603050405020304" pitchFamily="18" charset="0"/>
              </a:rPr>
              <a:t>The artifact is a conference poster that invites people to celebrate World Bipolar Day and to have a conversation about bipolar episodes. The conference will offer a chance for open conversation about this specific mental disease and a chance to educate the public about the problem, its causes, symptoms, and potential therapies for those who have bipolar disorder. </a:t>
            </a:r>
          </a:p>
          <a:p>
            <a:pPr algn="just">
              <a:lnSpc>
                <a:spcPct val="200000"/>
              </a:lnSpc>
              <a:spcAft>
                <a:spcPts val="1000"/>
              </a:spcAft>
            </a:pPr>
            <a:r>
              <a:rPr lang="en-US" dirty="0">
                <a:latin typeface="Arial Black" panose="020B0A04020102020204" pitchFamily="34" charset="0"/>
                <a:ea typeface="SimSun" panose="02010600030101010101" pitchFamily="2" charset="-122"/>
                <a:cs typeface="Times New Roman" panose="02020603050405020304" pitchFamily="18" charset="0"/>
              </a:rPr>
              <a:t>The conference is anticipated to improve knowledge of this mental condition, encourage acceptance of those who live with bipolar disorder, and lessen stigma. People who have bipolar disorder will be able to engage and connect with others at the proposed conference. Additionally, it will provide them access to information about therapies that will enable them to lead a balanced and healthy lifestyle. </a:t>
            </a:r>
          </a:p>
        </p:txBody>
      </p:sp>
    </p:spTree>
    <p:extLst>
      <p:ext uri="{BB962C8B-B14F-4D97-AF65-F5344CB8AC3E}">
        <p14:creationId xmlns:p14="http://schemas.microsoft.com/office/powerpoint/2010/main" val="352462518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09862" y="180304"/>
            <a:ext cx="11827240" cy="5888792"/>
          </a:xfrm>
          <a:prstGeom prst="rect">
            <a:avLst/>
          </a:prstGeom>
        </p:spPr>
        <p:txBody>
          <a:bodyPr wrap="square">
            <a:spAutoFit/>
          </a:bodyPr>
          <a:lstStyle/>
          <a:p>
            <a:pPr algn="just">
              <a:lnSpc>
                <a:spcPct val="200000"/>
              </a:lnSpc>
              <a:spcAft>
                <a:spcPts val="1000"/>
              </a:spcAft>
            </a:pPr>
            <a:r>
              <a:rPr lang="en-US" dirty="0">
                <a:latin typeface="Arial Black" panose="020B0A04020102020204" pitchFamily="34" charset="0"/>
                <a:ea typeface="SimSun" panose="02010600030101010101" pitchFamily="2" charset="-122"/>
                <a:cs typeface="Times New Roman" panose="02020603050405020304" pitchFamily="18" charset="0"/>
              </a:rPr>
              <a:t>According to </a:t>
            </a:r>
            <a:r>
              <a:rPr lang="en-US" dirty="0" err="1">
                <a:latin typeface="Arial Black" panose="020B0A04020102020204" pitchFamily="34" charset="0"/>
                <a:ea typeface="SimSun" panose="02010600030101010101" pitchFamily="2" charset="-122"/>
                <a:cs typeface="Times New Roman" panose="02020603050405020304" pitchFamily="18" charset="0"/>
              </a:rPr>
              <a:t>Yadav</a:t>
            </a:r>
            <a:r>
              <a:rPr lang="en-US" dirty="0">
                <a:latin typeface="Arial Black" panose="020B0A04020102020204" pitchFamily="34" charset="0"/>
                <a:ea typeface="SimSun" panose="02010600030101010101" pitchFamily="2" charset="-122"/>
                <a:cs typeface="Times New Roman" panose="02020603050405020304" pitchFamily="18" charset="0"/>
              </a:rPr>
              <a:t> et al. (2013), in order to manage bipolar disease optimally, therapies must be administered cooperatively. As a result, people must be informed of these treatment alternatives and when to use them.</a:t>
            </a:r>
          </a:p>
          <a:p>
            <a:pPr algn="just">
              <a:lnSpc>
                <a:spcPct val="200000"/>
              </a:lnSpc>
              <a:spcAft>
                <a:spcPts val="1000"/>
              </a:spcAft>
            </a:pPr>
            <a:r>
              <a:rPr lang="en-US" dirty="0">
                <a:latin typeface="Arial Black" panose="020B0A04020102020204" pitchFamily="34" charset="0"/>
                <a:ea typeface="SimSun" panose="02010600030101010101" pitchFamily="2" charset="-122"/>
                <a:cs typeface="Times New Roman" panose="02020603050405020304" pitchFamily="18" charset="0"/>
              </a:rPr>
              <a:t>The 30th of March is designated as World Bipolar Day and is observed annually. This date appears on the conference poster. The International Society for Bipolar Disease, in conjunction with other bipolar disorder organizations, launched World Bipolar Day. </a:t>
            </a:r>
          </a:p>
          <a:p>
            <a:pPr algn="just">
              <a:lnSpc>
                <a:spcPct val="200000"/>
              </a:lnSpc>
              <a:spcAft>
                <a:spcPts val="1000"/>
              </a:spcAft>
            </a:pPr>
            <a:r>
              <a:rPr lang="en-US" dirty="0">
                <a:latin typeface="Arial Black" panose="020B0A04020102020204" pitchFamily="34" charset="0"/>
                <a:ea typeface="SimSun" panose="02010600030101010101" pitchFamily="2" charset="-122"/>
                <a:cs typeface="Times New Roman" panose="02020603050405020304" pitchFamily="18" charset="0"/>
              </a:rPr>
              <a:t>The primary goals of the day are to increase public knowledge of bipolar disease and lessen societal stigma towards those who have it. Because Vincent Van Gogh, a well-known painter who suffered with bipolar disorder, was born on March 30, which date was selected (Alyssa, 2022). </a:t>
            </a:r>
            <a:endParaRPr lang="en-US" dirty="0">
              <a:effectLst/>
              <a:latin typeface="Arial Black" panose="020B0A04020102020204" pitchFamily="34" charset="0"/>
              <a:ea typeface="SimSun" panose="02010600030101010101" pitchFamily="2" charset="-122"/>
              <a:cs typeface="Times New Roman" panose="02020603050405020304" pitchFamily="18" charset="0"/>
            </a:endParaRPr>
          </a:p>
        </p:txBody>
      </p:sp>
    </p:spTree>
    <p:extLst>
      <p:ext uri="{BB962C8B-B14F-4D97-AF65-F5344CB8AC3E}">
        <p14:creationId xmlns:p14="http://schemas.microsoft.com/office/powerpoint/2010/main" val="105863535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875764" y="953619"/>
            <a:ext cx="10560676" cy="5128840"/>
          </a:xfrm>
          <a:prstGeom prst="rect">
            <a:avLst/>
          </a:prstGeom>
        </p:spPr>
        <p:txBody>
          <a:bodyPr wrap="square">
            <a:spAutoFit/>
          </a:bodyPr>
          <a:lstStyle/>
          <a:p>
            <a:pPr algn="just">
              <a:lnSpc>
                <a:spcPct val="200000"/>
              </a:lnSpc>
              <a:spcAft>
                <a:spcPts val="1000"/>
              </a:spcAft>
            </a:pPr>
            <a:r>
              <a:rPr lang="en-US" dirty="0">
                <a:latin typeface="Arial Black" panose="020B0A04020102020204" pitchFamily="34" charset="0"/>
                <a:ea typeface="SimSun" panose="02010600030101010101" pitchFamily="2" charset="-122"/>
                <a:cs typeface="Times New Roman" panose="02020603050405020304" pitchFamily="18" charset="0"/>
              </a:rPr>
              <a:t>The conference will also provide attendees the chance to learn more about how to support and take part in the holiday. Participants will be urged to study up on the condition, watch their language around those who have it, post on social media, and run awareness campaigns in order to better themselves and others around them. </a:t>
            </a:r>
          </a:p>
          <a:p>
            <a:pPr algn="just">
              <a:lnSpc>
                <a:spcPct val="200000"/>
              </a:lnSpc>
              <a:spcAft>
                <a:spcPts val="1000"/>
              </a:spcAft>
            </a:pPr>
            <a:r>
              <a:rPr lang="en-US" dirty="0">
                <a:latin typeface="Arial Black" panose="020B0A04020102020204" pitchFamily="34" charset="0"/>
                <a:ea typeface="SimSun" panose="02010600030101010101" pitchFamily="2" charset="-122"/>
                <a:cs typeface="Times New Roman" panose="02020603050405020304" pitchFamily="18" charset="0"/>
              </a:rPr>
              <a:t>Additionally, those who have bipolar illness and those who care for them will be encouraged to share their experiences. The usage of black and white in the pattern is also meant to honor the disease since ribbons and black and white stripes are used to raise awareness of bipolar disorder (Alyssa, 2022).</a:t>
            </a:r>
          </a:p>
        </p:txBody>
      </p:sp>
    </p:spTree>
    <p:extLst>
      <p:ext uri="{BB962C8B-B14F-4D97-AF65-F5344CB8AC3E}">
        <p14:creationId xmlns:p14="http://schemas.microsoft.com/office/powerpoint/2010/main" val="55393724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82546" y="415910"/>
            <a:ext cx="11756572" cy="5682838"/>
          </a:xfrm>
          <a:prstGeom prst="rect">
            <a:avLst/>
          </a:prstGeom>
        </p:spPr>
        <p:txBody>
          <a:bodyPr wrap="square">
            <a:spAutoFit/>
          </a:bodyPr>
          <a:lstStyle/>
          <a:p>
            <a:pPr algn="just">
              <a:lnSpc>
                <a:spcPct val="200000"/>
              </a:lnSpc>
              <a:spcAft>
                <a:spcPts val="1000"/>
              </a:spcAft>
            </a:pPr>
            <a:r>
              <a:rPr lang="en-US" dirty="0">
                <a:latin typeface="Arial Black" panose="020B0A04020102020204" pitchFamily="34" charset="0"/>
                <a:ea typeface="SimSun" panose="02010600030101010101" pitchFamily="2" charset="-122"/>
                <a:cs typeface="Times New Roman" panose="02020603050405020304" pitchFamily="18" charset="0"/>
              </a:rPr>
              <a:t>A major mental condition called bipolar disorder has a considerable detrimental influence on many areas of a person's life. Clinically, it poses several difficulties in terms of diagnosis and therapy but Patient management of their disease will improve as more people become aware of bipolar disorder. Stressors, abnormal brain chemistry, and genetic components are some of the causes. </a:t>
            </a:r>
          </a:p>
          <a:p>
            <a:pPr algn="just">
              <a:lnSpc>
                <a:spcPct val="200000"/>
              </a:lnSpc>
              <a:spcAft>
                <a:spcPts val="1000"/>
              </a:spcAft>
            </a:pPr>
            <a:r>
              <a:rPr lang="en-US" dirty="0">
                <a:latin typeface="Arial Black" panose="020B0A04020102020204" pitchFamily="34" charset="0"/>
                <a:ea typeface="SimSun" panose="02010600030101010101" pitchFamily="2" charset="-122"/>
                <a:cs typeface="Times New Roman" panose="02020603050405020304" pitchFamily="18" charset="0"/>
              </a:rPr>
              <a:t>The two fundamental episodes that define it are the manic and depressive episodes. While during a manic episode, the patient becomes extremely active and displays indicators such as excessive euphoria, ecstasy, and other signs of a joyful mood. In contrast, during a depressive episode, the patient often feels depressed, unhappy, hallucinates, and has trouble focusing. </a:t>
            </a:r>
            <a:endParaRPr lang="en-US" dirty="0">
              <a:effectLst/>
              <a:latin typeface="Arial Black" panose="020B0A04020102020204" pitchFamily="34" charset="0"/>
              <a:ea typeface="SimSun" panose="02010600030101010101" pitchFamily="2" charset="-122"/>
              <a:cs typeface="Times New Roman" panose="02020603050405020304" pitchFamily="18" charset="0"/>
            </a:endParaRPr>
          </a:p>
        </p:txBody>
      </p:sp>
      <p:sp>
        <p:nvSpPr>
          <p:cNvPr id="3" name="Rectangle 2"/>
          <p:cNvSpPr/>
          <p:nvPr/>
        </p:nvSpPr>
        <p:spPr>
          <a:xfrm>
            <a:off x="4960273" y="-152707"/>
            <a:ext cx="1576522" cy="568617"/>
          </a:xfrm>
          <a:prstGeom prst="rect">
            <a:avLst/>
          </a:prstGeom>
        </p:spPr>
        <p:txBody>
          <a:bodyPr wrap="none">
            <a:spAutoFit/>
          </a:bodyPr>
          <a:lstStyle/>
          <a:p>
            <a:pPr algn="just">
              <a:lnSpc>
                <a:spcPct val="200000"/>
              </a:lnSpc>
              <a:spcAft>
                <a:spcPts val="1000"/>
              </a:spcAft>
            </a:pPr>
            <a:r>
              <a:rPr lang="en-US" b="1" dirty="0">
                <a:solidFill>
                  <a:srgbClr val="FF0000"/>
                </a:solidFill>
                <a:latin typeface="Arial Black" panose="020B0A04020102020204" pitchFamily="34" charset="0"/>
                <a:ea typeface="SimSun" panose="02010600030101010101" pitchFamily="2" charset="-122"/>
                <a:cs typeface="Times New Roman" panose="02020603050405020304" pitchFamily="18" charset="0"/>
              </a:rPr>
              <a:t>Conclusion</a:t>
            </a:r>
            <a:endParaRPr lang="en-US" dirty="0">
              <a:solidFill>
                <a:srgbClr val="FF0000"/>
              </a:solidFill>
              <a:latin typeface="Arial Black" panose="020B0A04020102020204" pitchFamily="34" charset="0"/>
              <a:ea typeface="SimSun" panose="02010600030101010101" pitchFamily="2" charset="-122"/>
              <a:cs typeface="Times New Roman" panose="02020603050405020304" pitchFamily="18" charset="0"/>
            </a:endParaRPr>
          </a:p>
        </p:txBody>
      </p:sp>
    </p:spTree>
    <p:extLst>
      <p:ext uri="{BB962C8B-B14F-4D97-AF65-F5344CB8AC3E}">
        <p14:creationId xmlns:p14="http://schemas.microsoft.com/office/powerpoint/2010/main" val="376701519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12124" y="965916"/>
            <a:ext cx="11359167" cy="4098558"/>
          </a:xfrm>
          <a:prstGeom prst="rect">
            <a:avLst/>
          </a:prstGeom>
        </p:spPr>
        <p:txBody>
          <a:bodyPr wrap="square">
            <a:spAutoFit/>
          </a:bodyPr>
          <a:lstStyle/>
          <a:p>
            <a:pPr algn="just">
              <a:lnSpc>
                <a:spcPct val="200000"/>
              </a:lnSpc>
              <a:spcAft>
                <a:spcPts val="1000"/>
              </a:spcAft>
            </a:pPr>
            <a:r>
              <a:rPr lang="en-US" dirty="0">
                <a:latin typeface="Arial Black" panose="020B0A04020102020204" pitchFamily="34" charset="0"/>
                <a:ea typeface="SimSun" panose="02010600030101010101" pitchFamily="2" charset="-122"/>
                <a:cs typeface="Times New Roman" panose="02020603050405020304" pitchFamily="18" charset="0"/>
              </a:rPr>
              <a:t>Although there is no definitive cure for bipolar disease, there are therapies to control the periods and lessen their frequency, allowing the patient to live a happy life. A few of the therapies offered include the use of medication, counseling, and lifestyle changes.</a:t>
            </a:r>
          </a:p>
          <a:p>
            <a:pPr algn="just">
              <a:lnSpc>
                <a:spcPct val="200000"/>
              </a:lnSpc>
              <a:spcAft>
                <a:spcPts val="1000"/>
              </a:spcAft>
            </a:pPr>
            <a:r>
              <a:rPr lang="en-US" dirty="0">
                <a:latin typeface="Arial Black" panose="020B0A04020102020204" pitchFamily="34" charset="0"/>
                <a:ea typeface="SimSun" panose="02010600030101010101" pitchFamily="2" charset="-122"/>
                <a:cs typeface="Times New Roman" panose="02020603050405020304" pitchFamily="18" charset="0"/>
              </a:rPr>
              <a:t>Flyers and conference posters are the two artifacts employed in this investigation. The conference paper included details about the upcoming World Bipolar Day, the subject, the date, and the location of the conference, as well as the organizers' contact information. The flyer featured information regarding bipolar disease.</a:t>
            </a:r>
          </a:p>
        </p:txBody>
      </p:sp>
    </p:spTree>
    <p:extLst>
      <p:ext uri="{BB962C8B-B14F-4D97-AF65-F5344CB8AC3E}">
        <p14:creationId xmlns:p14="http://schemas.microsoft.com/office/powerpoint/2010/main" val="60825998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42595" y="1237520"/>
            <a:ext cx="11762792" cy="5355312"/>
          </a:xfrm>
          <a:prstGeom prst="rect">
            <a:avLst/>
          </a:prstGeom>
        </p:spPr>
        <p:txBody>
          <a:bodyPr wrap="square">
            <a:spAutoFit/>
          </a:bodyPr>
          <a:lstStyle/>
          <a:p>
            <a:pPr marL="457200" marR="0" indent="-457200" algn="just">
              <a:lnSpc>
                <a:spcPct val="150000"/>
              </a:lnSpc>
              <a:spcBef>
                <a:spcPts val="0"/>
              </a:spcBef>
              <a:spcAft>
                <a:spcPts val="0"/>
              </a:spcAft>
            </a:pPr>
            <a:r>
              <a:rPr lang="en-US" dirty="0">
                <a:latin typeface="Arial Black" panose="020B0A04020102020204" pitchFamily="34" charset="0"/>
                <a:ea typeface="SimSun" panose="02010600030101010101" pitchFamily="2" charset="-122"/>
                <a:cs typeface="Times New Roman" panose="02020603050405020304" pitchFamily="18" charset="0"/>
              </a:rPr>
              <a:t>Alyssa, (2022). </a:t>
            </a:r>
            <a:r>
              <a:rPr lang="en-US" i="1" dirty="0">
                <a:latin typeface="Arial Black" panose="020B0A04020102020204" pitchFamily="34" charset="0"/>
                <a:ea typeface="SimSun" panose="02010600030101010101" pitchFamily="2" charset="-122"/>
                <a:cs typeface="Times New Roman" panose="02020603050405020304" pitchFamily="18" charset="0"/>
              </a:rPr>
              <a:t>World Bipolar Day: The Meaning Behind It &amp; How to Participate</a:t>
            </a:r>
            <a:r>
              <a:rPr lang="en-US" dirty="0">
                <a:latin typeface="Arial Black" panose="020B0A04020102020204" pitchFamily="34" charset="0"/>
                <a:ea typeface="SimSun" panose="02010600030101010101" pitchFamily="2" charset="-122"/>
                <a:cs typeface="Times New Roman" panose="02020603050405020304" pitchFamily="18" charset="0"/>
              </a:rPr>
              <a:t>. Available at: https://www.banyanmentalhealth.com/2022/03/18/world-bipolar-day-the-meaning-behind-it-and-how-to-participate/ (Accessed 1 Dec 2022)</a:t>
            </a:r>
          </a:p>
          <a:p>
            <a:pPr marL="457200" marR="0" indent="-457200" algn="just">
              <a:spcBef>
                <a:spcPts val="0"/>
              </a:spcBef>
              <a:spcAft>
                <a:spcPts val="0"/>
              </a:spcAft>
            </a:pPr>
            <a:endParaRPr lang="en-US" dirty="0">
              <a:latin typeface="Arial Black" panose="020B0A04020102020204" pitchFamily="34" charset="0"/>
              <a:ea typeface="SimSun" panose="02010600030101010101" pitchFamily="2" charset="-122"/>
              <a:cs typeface="Times New Roman" panose="02020603050405020304" pitchFamily="18" charset="0"/>
            </a:endParaRPr>
          </a:p>
          <a:p>
            <a:pPr marL="457200" marR="0" indent="-457200" algn="just">
              <a:lnSpc>
                <a:spcPct val="150000"/>
              </a:lnSpc>
              <a:spcBef>
                <a:spcPts val="0"/>
              </a:spcBef>
              <a:spcAft>
                <a:spcPts val="0"/>
              </a:spcAft>
            </a:pPr>
            <a:r>
              <a:rPr lang="en-US" dirty="0" err="1">
                <a:latin typeface="Arial Black" panose="020B0A04020102020204" pitchFamily="34" charset="0"/>
                <a:ea typeface="SimSun" panose="02010600030101010101" pitchFamily="2" charset="-122"/>
                <a:cs typeface="Times New Roman" panose="02020603050405020304" pitchFamily="18" charset="0"/>
              </a:rPr>
              <a:t>Fineberg</a:t>
            </a:r>
            <a:r>
              <a:rPr lang="en-US" dirty="0">
                <a:latin typeface="Arial Black" panose="020B0A04020102020204" pitchFamily="34" charset="0"/>
                <a:ea typeface="SimSun" panose="02010600030101010101" pitchFamily="2" charset="-122"/>
                <a:cs typeface="Times New Roman" panose="02020603050405020304" pitchFamily="18" charset="0"/>
              </a:rPr>
              <a:t>, N. </a:t>
            </a:r>
            <a:r>
              <a:rPr lang="en-US" i="1" dirty="0">
                <a:latin typeface="Arial Black" panose="020B0A04020102020204" pitchFamily="34" charset="0"/>
                <a:ea typeface="SimSun" panose="02010600030101010101" pitchFamily="2" charset="-122"/>
                <a:cs typeface="Times New Roman" panose="02020603050405020304" pitchFamily="18" charset="0"/>
              </a:rPr>
              <a:t>et al.</a:t>
            </a:r>
            <a:r>
              <a:rPr lang="en-US" dirty="0">
                <a:latin typeface="Arial Black" panose="020B0A04020102020204" pitchFamily="34" charset="0"/>
                <a:ea typeface="SimSun" panose="02010600030101010101" pitchFamily="2" charset="-122"/>
                <a:cs typeface="Times New Roman" panose="02020603050405020304" pitchFamily="18" charset="0"/>
              </a:rPr>
              <a:t> (2013). The size, burden and cost of disorders of the brain in the UK. </a:t>
            </a:r>
            <a:r>
              <a:rPr lang="en-US" i="1" dirty="0">
                <a:latin typeface="Arial Black" panose="020B0A04020102020204" pitchFamily="34" charset="0"/>
                <a:ea typeface="SimSun" panose="02010600030101010101" pitchFamily="2" charset="-122"/>
                <a:cs typeface="Times New Roman" panose="02020603050405020304" pitchFamily="18" charset="0"/>
              </a:rPr>
              <a:t>Journal of Psychopharmacology,</a:t>
            </a:r>
            <a:r>
              <a:rPr lang="en-US" dirty="0">
                <a:latin typeface="Arial Black" panose="020B0A04020102020204" pitchFamily="34" charset="0"/>
                <a:ea typeface="SimSun" panose="02010600030101010101" pitchFamily="2" charset="-122"/>
                <a:cs typeface="Times New Roman" panose="02020603050405020304" pitchFamily="18" charset="0"/>
              </a:rPr>
              <a:t> 27(9): 761-770.</a:t>
            </a:r>
          </a:p>
          <a:p>
            <a:pPr marL="457200" marR="0" indent="-457200" algn="just">
              <a:spcBef>
                <a:spcPts val="0"/>
              </a:spcBef>
              <a:spcAft>
                <a:spcPts val="0"/>
              </a:spcAft>
            </a:pPr>
            <a:endParaRPr lang="en-US" dirty="0">
              <a:latin typeface="Arial Black" panose="020B0A04020102020204" pitchFamily="34" charset="0"/>
              <a:ea typeface="SimSun" panose="02010600030101010101" pitchFamily="2" charset="-122"/>
              <a:cs typeface="Times New Roman" panose="02020603050405020304" pitchFamily="18" charset="0"/>
            </a:endParaRPr>
          </a:p>
          <a:p>
            <a:pPr marL="457200" marR="0" indent="-457200" algn="just">
              <a:lnSpc>
                <a:spcPct val="150000"/>
              </a:lnSpc>
              <a:spcBef>
                <a:spcPts val="0"/>
              </a:spcBef>
              <a:spcAft>
                <a:spcPts val="0"/>
              </a:spcAft>
            </a:pPr>
            <a:r>
              <a:rPr lang="en-US" dirty="0">
                <a:latin typeface="Arial Black" panose="020B0A04020102020204" pitchFamily="34" charset="0"/>
                <a:ea typeface="SimSun" panose="02010600030101010101" pitchFamily="2" charset="-122"/>
                <a:cs typeface="Times New Roman" panose="02020603050405020304" pitchFamily="18" charset="0"/>
              </a:rPr>
              <a:t>Hunter R., </a:t>
            </a:r>
            <a:r>
              <a:rPr lang="en-US" i="1" dirty="0">
                <a:latin typeface="Arial Black" panose="020B0A04020102020204" pitchFamily="34" charset="0"/>
                <a:ea typeface="SimSun" panose="02010600030101010101" pitchFamily="2" charset="-122"/>
                <a:cs typeface="Times New Roman" panose="02020603050405020304" pitchFamily="18" charset="0"/>
              </a:rPr>
              <a:t>et al.</a:t>
            </a:r>
            <a:r>
              <a:rPr lang="en-US" dirty="0">
                <a:latin typeface="Arial Black" panose="020B0A04020102020204" pitchFamily="34" charset="0"/>
                <a:ea typeface="SimSun" panose="02010600030101010101" pitchFamily="2" charset="-122"/>
                <a:cs typeface="Times New Roman" panose="02020603050405020304" pitchFamily="18" charset="0"/>
              </a:rPr>
              <a:t> (2004) ‘Bipolar disorder - </a:t>
            </a:r>
            <a:r>
              <a:rPr lang="en-US" dirty="0" err="1">
                <a:latin typeface="Arial Black" panose="020B0A04020102020204" pitchFamily="34" charset="0"/>
                <a:ea typeface="SimSun" panose="02010600030101010101" pitchFamily="2" charset="-122"/>
                <a:cs typeface="Times New Roman" panose="02020603050405020304" pitchFamily="18" charset="0"/>
              </a:rPr>
              <a:t>Aetiology</a:t>
            </a:r>
            <a:r>
              <a:rPr lang="en-US" dirty="0">
                <a:latin typeface="Arial Black" panose="020B0A04020102020204" pitchFamily="34" charset="0"/>
                <a:ea typeface="SimSun" panose="02010600030101010101" pitchFamily="2" charset="-122"/>
                <a:cs typeface="Times New Roman" panose="02020603050405020304" pitchFamily="18" charset="0"/>
              </a:rPr>
              <a:t> and pathophysiology”. </a:t>
            </a:r>
            <a:r>
              <a:rPr lang="en-US" i="1" dirty="0">
                <a:latin typeface="Arial Black" panose="020B0A04020102020204" pitchFamily="34" charset="0"/>
                <a:ea typeface="SimSun" panose="02010600030101010101" pitchFamily="2" charset="-122"/>
                <a:cs typeface="Times New Roman" panose="02020603050405020304" pitchFamily="18" charset="0"/>
              </a:rPr>
              <a:t>Hospital Pharmacist.</a:t>
            </a:r>
            <a:r>
              <a:rPr lang="en-US" dirty="0">
                <a:solidFill>
                  <a:srgbClr val="111111"/>
                </a:solidFill>
                <a:latin typeface="Arial Black" panose="020B0A04020102020204" pitchFamily="34" charset="0"/>
                <a:ea typeface="SimSun" panose="02010600030101010101" pitchFamily="2" charset="-122"/>
                <a:cs typeface="Times New Roman" panose="02020603050405020304" pitchFamily="18" charset="0"/>
              </a:rPr>
              <a:t> </a:t>
            </a:r>
            <a:r>
              <a:rPr lang="en-US" dirty="0">
                <a:solidFill>
                  <a:srgbClr val="111111"/>
                </a:solidFill>
                <a:latin typeface="Arial Black" panose="020B0A04020102020204" pitchFamily="34" charset="0"/>
                <a:ea typeface="Times New Roman" panose="02020603050405020304" pitchFamily="18" charset="0"/>
                <a:cs typeface="Times New Roman" panose="02020603050405020304" pitchFamily="18" charset="0"/>
              </a:rPr>
              <a:t>11(4):129-132</a:t>
            </a:r>
          </a:p>
          <a:p>
            <a:pPr marL="457200" marR="0" indent="-457200" algn="just">
              <a:spcBef>
                <a:spcPts val="0"/>
              </a:spcBef>
              <a:spcAft>
                <a:spcPts val="0"/>
              </a:spcAft>
            </a:pPr>
            <a:endParaRPr lang="en-US" dirty="0">
              <a:latin typeface="Arial Black" panose="020B0A04020102020204" pitchFamily="34" charset="0"/>
              <a:ea typeface="SimSun" panose="02010600030101010101" pitchFamily="2" charset="-122"/>
              <a:cs typeface="Times New Roman" panose="02020603050405020304" pitchFamily="18" charset="0"/>
            </a:endParaRPr>
          </a:p>
          <a:p>
            <a:pPr marL="457200" marR="0" indent="-457200" algn="just">
              <a:lnSpc>
                <a:spcPct val="150000"/>
              </a:lnSpc>
              <a:spcBef>
                <a:spcPts val="0"/>
              </a:spcBef>
              <a:spcAft>
                <a:spcPts val="0"/>
              </a:spcAft>
            </a:pPr>
            <a:r>
              <a:rPr lang="en-US" dirty="0">
                <a:latin typeface="Arial Black" panose="020B0A04020102020204" pitchFamily="34" charset="0"/>
                <a:ea typeface="SimSun" panose="02010600030101010101" pitchFamily="2" charset="-122"/>
                <a:cs typeface="Times New Roman" panose="02020603050405020304" pitchFamily="18" charset="0"/>
              </a:rPr>
              <a:t>WHO (2022). </a:t>
            </a:r>
            <a:r>
              <a:rPr lang="en-US" i="1" dirty="0">
                <a:latin typeface="Arial Black" panose="020B0A04020102020204" pitchFamily="34" charset="0"/>
                <a:ea typeface="SimSun" panose="02010600030101010101" pitchFamily="2" charset="-122"/>
                <a:cs typeface="Times New Roman" panose="02020603050405020304" pitchFamily="18" charset="0"/>
              </a:rPr>
              <a:t>Mental Disorders.</a:t>
            </a:r>
            <a:r>
              <a:rPr lang="en-US" dirty="0">
                <a:latin typeface="Arial Black" panose="020B0A04020102020204" pitchFamily="34" charset="0"/>
                <a:ea typeface="SimSun" panose="02010600030101010101" pitchFamily="2" charset="-122"/>
                <a:cs typeface="Times New Roman" panose="02020603050405020304" pitchFamily="18" charset="0"/>
              </a:rPr>
              <a:t> Available at: https://www.who.int/news-room/fact-sheets/detail/mental-disorders. (Accessed, 30th November, 2022).</a:t>
            </a:r>
          </a:p>
          <a:p>
            <a:pPr marL="457200" marR="0" indent="-457200" algn="just">
              <a:spcBef>
                <a:spcPts val="0"/>
              </a:spcBef>
              <a:spcAft>
                <a:spcPts val="0"/>
              </a:spcAft>
            </a:pPr>
            <a:endParaRPr lang="en-US" dirty="0">
              <a:latin typeface="Arial Black" panose="020B0A04020102020204" pitchFamily="34" charset="0"/>
              <a:ea typeface="SimSun" panose="02010600030101010101" pitchFamily="2" charset="-122"/>
              <a:cs typeface="Times New Roman" panose="02020603050405020304" pitchFamily="18" charset="0"/>
            </a:endParaRPr>
          </a:p>
          <a:p>
            <a:pPr marL="457200" marR="0" indent="-457200" algn="just">
              <a:lnSpc>
                <a:spcPct val="150000"/>
              </a:lnSpc>
              <a:spcBef>
                <a:spcPts val="0"/>
              </a:spcBef>
              <a:spcAft>
                <a:spcPts val="0"/>
              </a:spcAft>
            </a:pPr>
            <a:r>
              <a:rPr lang="en-US" dirty="0" err="1">
                <a:latin typeface="Arial Black" panose="020B0A04020102020204" pitchFamily="34" charset="0"/>
                <a:ea typeface="SimSun" panose="02010600030101010101" pitchFamily="2" charset="-122"/>
                <a:cs typeface="Times New Roman" panose="02020603050405020304" pitchFamily="18" charset="0"/>
              </a:rPr>
              <a:t>Yadav</a:t>
            </a:r>
            <a:r>
              <a:rPr lang="en-US" dirty="0">
                <a:latin typeface="Arial Black" panose="020B0A04020102020204" pitchFamily="34" charset="0"/>
                <a:ea typeface="SimSun" panose="02010600030101010101" pitchFamily="2" charset="-122"/>
                <a:cs typeface="Times New Roman" panose="02020603050405020304" pitchFamily="18" charset="0"/>
              </a:rPr>
              <a:t> J, </a:t>
            </a:r>
            <a:r>
              <a:rPr lang="en-US" i="1" dirty="0">
                <a:latin typeface="Arial Black" panose="020B0A04020102020204" pitchFamily="34" charset="0"/>
                <a:ea typeface="SimSun" panose="02010600030101010101" pitchFamily="2" charset="-122"/>
                <a:cs typeface="Times New Roman" panose="02020603050405020304" pitchFamily="18" charset="0"/>
              </a:rPr>
              <a:t>et al.</a:t>
            </a:r>
            <a:r>
              <a:rPr lang="en-US" dirty="0">
                <a:latin typeface="Arial Black" panose="020B0A04020102020204" pitchFamily="34" charset="0"/>
                <a:ea typeface="SimSun" panose="02010600030101010101" pitchFamily="2" charset="-122"/>
                <a:cs typeface="Times New Roman" panose="02020603050405020304" pitchFamily="18" charset="0"/>
              </a:rPr>
              <a:t> (2013) ‘Bipolar disorder in adults’. </a:t>
            </a:r>
            <a:r>
              <a:rPr lang="en-US" i="1" dirty="0">
                <a:latin typeface="Arial Black" panose="020B0A04020102020204" pitchFamily="34" charset="0"/>
                <a:ea typeface="SimSun" panose="02010600030101010101" pitchFamily="2" charset="-122"/>
                <a:cs typeface="Times New Roman" panose="02020603050405020304" pitchFamily="18" charset="0"/>
              </a:rPr>
              <a:t>Int. Res. J. Pharm.</a:t>
            </a:r>
            <a:r>
              <a:rPr lang="en-US" dirty="0">
                <a:latin typeface="Arial Black" panose="020B0A04020102020204" pitchFamily="34" charset="0"/>
                <a:ea typeface="SimSun" panose="02010600030101010101" pitchFamily="2" charset="-122"/>
                <a:cs typeface="Times New Roman" panose="02020603050405020304" pitchFamily="18" charset="0"/>
              </a:rPr>
              <a:t> 4(6):34-38</a:t>
            </a:r>
            <a:endParaRPr lang="en-US" dirty="0">
              <a:effectLst/>
              <a:latin typeface="Arial Black" panose="020B0A04020102020204" pitchFamily="34" charset="0"/>
              <a:ea typeface="SimSun" panose="02010600030101010101" pitchFamily="2" charset="-122"/>
              <a:cs typeface="Times New Roman" panose="02020603050405020304" pitchFamily="18" charset="0"/>
            </a:endParaRPr>
          </a:p>
        </p:txBody>
      </p:sp>
      <p:sp>
        <p:nvSpPr>
          <p:cNvPr id="3" name="Rectangle 2"/>
          <p:cNvSpPr/>
          <p:nvPr/>
        </p:nvSpPr>
        <p:spPr>
          <a:xfrm>
            <a:off x="4915311" y="405714"/>
            <a:ext cx="1614929" cy="392030"/>
          </a:xfrm>
          <a:prstGeom prst="rect">
            <a:avLst/>
          </a:prstGeom>
        </p:spPr>
        <p:txBody>
          <a:bodyPr wrap="none">
            <a:spAutoFit/>
          </a:bodyPr>
          <a:lstStyle/>
          <a:p>
            <a:pPr>
              <a:lnSpc>
                <a:spcPct val="115000"/>
              </a:lnSpc>
              <a:spcAft>
                <a:spcPts val="1000"/>
              </a:spcAft>
            </a:pPr>
            <a:r>
              <a:rPr lang="en-US" b="1" dirty="0">
                <a:solidFill>
                  <a:srgbClr val="FF0000"/>
                </a:solidFill>
                <a:latin typeface="Arial Black" panose="020B0A04020102020204" pitchFamily="34" charset="0"/>
                <a:ea typeface="SimSun" panose="02010600030101010101" pitchFamily="2" charset="-122"/>
                <a:cs typeface="Times New Roman" panose="02020603050405020304" pitchFamily="18" charset="0"/>
              </a:rPr>
              <a:t>References</a:t>
            </a:r>
            <a:endParaRPr lang="en-US" dirty="0">
              <a:solidFill>
                <a:srgbClr val="FF0000"/>
              </a:solidFill>
              <a:latin typeface="Arial Black" panose="020B0A04020102020204" pitchFamily="34" charset="0"/>
              <a:ea typeface="SimSun" panose="02010600030101010101" pitchFamily="2" charset="-122"/>
              <a:cs typeface="Times New Roman" panose="02020603050405020304" pitchFamily="18" charset="0"/>
            </a:endParaRPr>
          </a:p>
        </p:txBody>
      </p:sp>
    </p:spTree>
    <p:extLst>
      <p:ext uri="{BB962C8B-B14F-4D97-AF65-F5344CB8AC3E}">
        <p14:creationId xmlns:p14="http://schemas.microsoft.com/office/powerpoint/2010/main" val="28720162"/>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docProps/app.xml><?xml version="1.0" encoding="utf-8"?>
<Properties xmlns="http://schemas.openxmlformats.org/officeDocument/2006/extended-properties" xmlns:vt="http://schemas.openxmlformats.org/officeDocument/2006/docPropsVTypes">
  <Template/>
  <TotalTime>168</TotalTime>
  <Words>1748</Words>
  <Application>Microsoft Office PowerPoint</Application>
  <PresentationFormat>Widescreen</PresentationFormat>
  <Paragraphs>74</Paragraphs>
  <Slides>13</Slides>
  <Notes>0</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Wisp</vt:lpstr>
      <vt:lpstr>PowerPoint Presentation</vt:lpstr>
      <vt:lpstr>PowerPoint Presentation</vt:lpstr>
      <vt:lpstr>BIPOLAR DISORDER</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USER</dc:creator>
  <cp:lastModifiedBy>JOYCE OPOKU-BAAH</cp:lastModifiedBy>
  <cp:revision>29</cp:revision>
  <dcterms:created xsi:type="dcterms:W3CDTF">2022-12-01T04:28:27Z</dcterms:created>
  <dcterms:modified xsi:type="dcterms:W3CDTF">2022-12-16T12:40:20Z</dcterms:modified>
</cp:coreProperties>
</file>