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9" autoAdjust="0"/>
    <p:restoredTop sz="94660"/>
  </p:normalViewPr>
  <p:slideViewPr>
    <p:cSldViewPr snapToGrid="0">
      <p:cViewPr varScale="1">
        <p:scale>
          <a:sx n="56" d="100"/>
          <a:sy n="56" d="100"/>
        </p:scale>
        <p:origin x="9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A81DFC-AEE8-4A55-8FD0-CA5F32BB287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4041238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A81DFC-AEE8-4A55-8FD0-CA5F32BB287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173891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A81DFC-AEE8-4A55-8FD0-CA5F32BB287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1674613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A81DFC-AEE8-4A55-8FD0-CA5F32BB2875}"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2175319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A81DFC-AEE8-4A55-8FD0-CA5F32BB2875}" type="datetimeFigureOut">
              <a:rPr lang="en-GB" smtClean="0"/>
              <a:t>20/05/2019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3121883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A81DFC-AEE8-4A55-8FD0-CA5F32BB2875}" type="datetimeFigureOut">
              <a:rPr lang="en-GB" smtClean="0"/>
              <a:t>20/05/2019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1912378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A81DFC-AEE8-4A55-8FD0-CA5F32BB2875}" type="datetimeFigureOut">
              <a:rPr lang="en-GB" smtClean="0"/>
              <a:t>20/05/2019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1377035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A81DFC-AEE8-4A55-8FD0-CA5F32BB2875}"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3632630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A81DFC-AEE8-4A55-8FD0-CA5F32BB2875}" type="datetimeFigureOut">
              <a:rPr lang="en-GB" smtClean="0"/>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1684262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A81DFC-AEE8-4A55-8FD0-CA5F32BB287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1076944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A81DFC-AEE8-4A55-8FD0-CA5F32BB2875}" type="datetimeFigureOut">
              <a:rPr lang="en-GB" smtClean="0"/>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611C37-A31A-470F-AC39-2076BF5BB24C}" type="slidenum">
              <a:rPr lang="en-GB" smtClean="0"/>
              <a:t>‹#›</a:t>
            </a:fld>
            <a:endParaRPr lang="en-GB"/>
          </a:p>
        </p:txBody>
      </p:sp>
    </p:spTree>
    <p:extLst>
      <p:ext uri="{BB962C8B-B14F-4D97-AF65-F5344CB8AC3E}">
        <p14:creationId xmlns:p14="http://schemas.microsoft.com/office/powerpoint/2010/main" val="3926177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7A81DFC-AEE8-4A55-8FD0-CA5F32BB2875}" type="datetimeFigureOut">
              <a:rPr lang="en-GB" smtClean="0"/>
              <a:t>20/05/2019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4611C37-A31A-470F-AC39-2076BF5BB24C}" type="slidenum">
              <a:rPr lang="en-GB" smtClean="0"/>
              <a:t>‹#›</a:t>
            </a:fld>
            <a:endParaRPr lang="en-GB"/>
          </a:p>
        </p:txBody>
      </p:sp>
    </p:spTree>
    <p:extLst>
      <p:ext uri="{BB962C8B-B14F-4D97-AF65-F5344CB8AC3E}">
        <p14:creationId xmlns:p14="http://schemas.microsoft.com/office/powerpoint/2010/main" val="243696321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foreign-travel-advice/somalia"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usip.org/sites/default/files/file/resources/collections/peace_agreements/somalia_03271993.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6Yv0Ne3Eig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DptQdIhMGZ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28650" y="0"/>
            <a:ext cx="7886700" cy="1690689"/>
          </a:xfrm>
        </p:spPr>
        <p:txBody>
          <a:bodyPr>
            <a:normAutofit/>
          </a:bodyPr>
          <a:lstStyle/>
          <a:p>
            <a:r>
              <a:rPr lang="en-GB" sz="2000" b="1" dirty="0" smtClean="0">
                <a:latin typeface="+mn-lt"/>
              </a:rPr>
              <a:t/>
            </a:r>
            <a:br>
              <a:rPr lang="en-GB" sz="2000" b="1" dirty="0" smtClean="0">
                <a:latin typeface="+mn-lt"/>
              </a:rPr>
            </a:br>
            <a:r>
              <a:rPr lang="en-GB" sz="2000" b="1" dirty="0" smtClean="0">
                <a:solidFill>
                  <a:schemeClr val="accent1">
                    <a:lumMod val="50000"/>
                  </a:schemeClr>
                </a:solidFill>
                <a:latin typeface="+mn-lt"/>
              </a:rPr>
              <a:t>Humanitarian Intervention HPAN4004: Part 5</a:t>
            </a:r>
            <a:br>
              <a:rPr lang="en-GB" sz="2000" b="1" dirty="0" smtClean="0">
                <a:solidFill>
                  <a:schemeClr val="accent1">
                    <a:lumMod val="50000"/>
                  </a:schemeClr>
                </a:solidFill>
                <a:latin typeface="+mn-lt"/>
              </a:rPr>
            </a:br>
            <a:r>
              <a:rPr lang="en-GB" sz="4400" b="1" dirty="0" smtClean="0">
                <a:solidFill>
                  <a:schemeClr val="accent1">
                    <a:lumMod val="50000"/>
                  </a:schemeClr>
                </a:solidFill>
                <a:latin typeface="+mn-lt"/>
              </a:rPr>
              <a:t>Case Study in Depth: Somalia</a:t>
            </a:r>
            <a:endParaRPr lang="en-GB" sz="4400" b="1" dirty="0">
              <a:solidFill>
                <a:schemeClr val="accent1">
                  <a:lumMod val="50000"/>
                </a:schemeClr>
              </a:solidFill>
              <a:latin typeface="+mn-lt"/>
            </a:endParaRP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978793" y="2977973"/>
            <a:ext cx="6183673" cy="346285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9152" y="1575383"/>
            <a:ext cx="2705100" cy="1685925"/>
          </a:xfrm>
          <a:prstGeom prst="rect">
            <a:avLst/>
          </a:prstGeom>
        </p:spPr>
      </p:pic>
    </p:spTree>
    <p:extLst>
      <p:ext uri="{BB962C8B-B14F-4D97-AF65-F5344CB8AC3E}">
        <p14:creationId xmlns:p14="http://schemas.microsoft.com/office/powerpoint/2010/main" val="27135704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3600" b="1" dirty="0" smtClean="0">
                <a:solidFill>
                  <a:schemeClr val="accent1">
                    <a:lumMod val="50000"/>
                  </a:schemeClr>
                </a:solidFill>
                <a:latin typeface="+mn-lt"/>
              </a:rPr>
              <a:t/>
            </a:r>
            <a:br>
              <a:rPr lang="en-GB" sz="3600" b="1" dirty="0" smtClean="0">
                <a:solidFill>
                  <a:schemeClr val="accent1">
                    <a:lumMod val="50000"/>
                  </a:schemeClr>
                </a:solidFill>
                <a:latin typeface="+mn-lt"/>
              </a:rPr>
            </a:br>
            <a:r>
              <a:rPr lang="en-GB" sz="3600" b="1" dirty="0">
                <a:solidFill>
                  <a:schemeClr val="accent1">
                    <a:lumMod val="50000"/>
                  </a:schemeClr>
                </a:solidFill>
                <a:latin typeface="+mn-lt"/>
              </a:rPr>
              <a:t/>
            </a:r>
            <a:br>
              <a:rPr lang="en-GB" sz="3600" b="1" dirty="0">
                <a:solidFill>
                  <a:schemeClr val="accent1">
                    <a:lumMod val="50000"/>
                  </a:schemeClr>
                </a:solidFill>
                <a:latin typeface="+mn-lt"/>
              </a:rPr>
            </a:br>
            <a:r>
              <a:rPr lang="en-GB" sz="3600" b="1" dirty="0" smtClean="0">
                <a:solidFill>
                  <a:schemeClr val="accent1">
                    <a:lumMod val="50000"/>
                  </a:schemeClr>
                </a:solidFill>
                <a:latin typeface="+mn-lt"/>
              </a:rPr>
              <a:t>Class </a:t>
            </a:r>
            <a:r>
              <a:rPr lang="en-GB" sz="3600" b="1" dirty="0">
                <a:solidFill>
                  <a:schemeClr val="accent1">
                    <a:lumMod val="50000"/>
                  </a:schemeClr>
                </a:solidFill>
                <a:latin typeface="+mn-lt"/>
              </a:rPr>
              <a:t>Discussion: </a:t>
            </a:r>
            <a:br>
              <a:rPr lang="en-GB" sz="3600" b="1" dirty="0">
                <a:solidFill>
                  <a:schemeClr val="accent1">
                    <a:lumMod val="50000"/>
                  </a:schemeClr>
                </a:solidFill>
                <a:latin typeface="+mn-lt"/>
              </a:rPr>
            </a:br>
            <a:r>
              <a:rPr lang="en-GB" sz="4900" b="1" i="1" dirty="0" smtClean="0">
                <a:solidFill>
                  <a:schemeClr val="accent1">
                    <a:lumMod val="50000"/>
                  </a:schemeClr>
                </a:solidFill>
                <a:latin typeface="+mn-lt"/>
              </a:rPr>
              <a:t>Failed </a:t>
            </a:r>
            <a:r>
              <a:rPr lang="en-GB" sz="4900" b="1" i="1" dirty="0">
                <a:solidFill>
                  <a:schemeClr val="accent1">
                    <a:lumMod val="50000"/>
                  </a:schemeClr>
                </a:solidFill>
                <a:latin typeface="+mn-lt"/>
              </a:rPr>
              <a:t>states </a:t>
            </a:r>
            <a:r>
              <a:rPr lang="en-GB" sz="4900" b="1" dirty="0">
                <a:solidFill>
                  <a:schemeClr val="accent1">
                    <a:lumMod val="50000"/>
                  </a:schemeClr>
                </a:solidFill>
                <a:latin typeface="+mn-lt"/>
              </a:rPr>
              <a:t>and </a:t>
            </a:r>
            <a:r>
              <a:rPr lang="en-GB" sz="4900" b="1" i="1" dirty="0">
                <a:solidFill>
                  <a:schemeClr val="accent1">
                    <a:lumMod val="50000"/>
                  </a:schemeClr>
                </a:solidFill>
                <a:latin typeface="+mn-lt"/>
              </a:rPr>
              <a:t>weak states</a:t>
            </a:r>
            <a:r>
              <a:rPr lang="en-GB" sz="4900" b="1" dirty="0">
                <a:solidFill>
                  <a:schemeClr val="accent1">
                    <a:lumMod val="50000"/>
                  </a:schemeClr>
                </a:solidFill>
                <a:latin typeface="+mn-lt"/>
              </a:rPr>
              <a:t/>
            </a:r>
            <a:br>
              <a:rPr lang="en-GB" sz="4900" b="1" dirty="0">
                <a:solidFill>
                  <a:schemeClr val="accent1">
                    <a:lumMod val="50000"/>
                  </a:schemeClr>
                </a:solidFill>
                <a:latin typeface="+mn-lt"/>
              </a:rPr>
            </a:br>
            <a:endParaRPr lang="en-GB" sz="4900" dirty="0">
              <a:latin typeface="+mn-lt"/>
            </a:endParaRPr>
          </a:p>
        </p:txBody>
      </p:sp>
      <p:sp>
        <p:nvSpPr>
          <p:cNvPr id="5" name="Content Placeholder 4"/>
          <p:cNvSpPr>
            <a:spLocks noGrp="1"/>
          </p:cNvSpPr>
          <p:nvPr>
            <p:ph idx="1"/>
          </p:nvPr>
        </p:nvSpPr>
        <p:spPr/>
        <p:txBody>
          <a:bodyPr/>
          <a:lstStyle/>
          <a:p>
            <a:r>
              <a:rPr lang="en-GB" sz="3200" dirty="0">
                <a:solidFill>
                  <a:schemeClr val="accent1">
                    <a:lumMod val="50000"/>
                  </a:schemeClr>
                </a:solidFill>
              </a:rPr>
              <a:t>Are these meaningful categories?</a:t>
            </a:r>
          </a:p>
          <a:p>
            <a:r>
              <a:rPr lang="en-GB" sz="3200" dirty="0">
                <a:solidFill>
                  <a:schemeClr val="accent1">
                    <a:lumMod val="50000"/>
                  </a:schemeClr>
                </a:solidFill>
              </a:rPr>
              <a:t>Where have there been failed states and weak states (in the last 50 years)</a:t>
            </a:r>
          </a:p>
          <a:p>
            <a:r>
              <a:rPr lang="en-GB" sz="3200" dirty="0">
                <a:solidFill>
                  <a:schemeClr val="accent1">
                    <a:lumMod val="50000"/>
                  </a:schemeClr>
                </a:solidFill>
              </a:rPr>
              <a:t>Were there failed states and weak states before 1945?</a:t>
            </a:r>
          </a:p>
          <a:p>
            <a:r>
              <a:rPr lang="en-GB" sz="3200" dirty="0">
                <a:solidFill>
                  <a:schemeClr val="accent1">
                    <a:lumMod val="50000"/>
                  </a:schemeClr>
                </a:solidFill>
              </a:rPr>
              <a:t>What factors have led to state failure?</a:t>
            </a:r>
          </a:p>
          <a:p>
            <a:pPr marL="0" indent="0">
              <a:buNone/>
            </a:pPr>
            <a:r>
              <a:rPr lang="en-GB" sz="3200" dirty="0">
                <a:solidFill>
                  <a:schemeClr val="accent1">
                    <a:lumMod val="50000"/>
                  </a:schemeClr>
                </a:solidFill>
              </a:rPr>
              <a:t>…and what </a:t>
            </a:r>
            <a:r>
              <a:rPr lang="en-GB" sz="3200" b="1" i="1" dirty="0">
                <a:solidFill>
                  <a:schemeClr val="accent1">
                    <a:lumMod val="50000"/>
                  </a:schemeClr>
                </a:solidFill>
              </a:rPr>
              <a:t>remedies</a:t>
            </a:r>
            <a:r>
              <a:rPr lang="en-GB" sz="3200" dirty="0">
                <a:solidFill>
                  <a:schemeClr val="accent1">
                    <a:lumMod val="50000"/>
                  </a:schemeClr>
                </a:solidFill>
              </a:rPr>
              <a:t> </a:t>
            </a:r>
            <a:r>
              <a:rPr lang="en-GB" sz="3200" dirty="0" smtClean="0">
                <a:solidFill>
                  <a:schemeClr val="accent1">
                    <a:lumMod val="50000"/>
                  </a:schemeClr>
                </a:solidFill>
              </a:rPr>
              <a:t>and </a:t>
            </a:r>
            <a:r>
              <a:rPr lang="en-GB" sz="3200" b="1" i="1" dirty="0" smtClean="0">
                <a:solidFill>
                  <a:schemeClr val="accent1">
                    <a:lumMod val="50000"/>
                  </a:schemeClr>
                </a:solidFill>
              </a:rPr>
              <a:t>alternatives</a:t>
            </a:r>
            <a:r>
              <a:rPr lang="en-GB" sz="3200" dirty="0" smtClean="0">
                <a:solidFill>
                  <a:schemeClr val="accent1">
                    <a:lumMod val="50000"/>
                  </a:schemeClr>
                </a:solidFill>
              </a:rPr>
              <a:t> have </a:t>
            </a:r>
            <a:r>
              <a:rPr lang="en-GB" sz="3200" dirty="0">
                <a:solidFill>
                  <a:schemeClr val="accent1">
                    <a:lumMod val="50000"/>
                  </a:schemeClr>
                </a:solidFill>
              </a:rPr>
              <a:t>emerged?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301629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solidFill>
                  <a:schemeClr val="accent1">
                    <a:lumMod val="50000"/>
                  </a:schemeClr>
                </a:solidFill>
                <a:latin typeface="+mn-lt"/>
              </a:rPr>
              <a:t>Somalia</a:t>
            </a:r>
            <a:endParaRPr lang="en-GB" sz="5400"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77910" y="1340343"/>
            <a:ext cx="4388180" cy="4388180"/>
          </a:xfrm>
        </p:spPr>
      </p:pic>
    </p:spTree>
    <p:extLst>
      <p:ext uri="{BB962C8B-B14F-4D97-AF65-F5344CB8AC3E}">
        <p14:creationId xmlns:p14="http://schemas.microsoft.com/office/powerpoint/2010/main" val="30680616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solidFill>
                  <a:schemeClr val="accent1">
                    <a:lumMod val="50000"/>
                  </a:schemeClr>
                </a:solidFill>
                <a:latin typeface="+mn-lt"/>
              </a:rPr>
              <a:t>Breakaway states/</a:t>
            </a:r>
            <a:r>
              <a:rPr lang="en-GB" sz="5400" b="1" dirty="0" err="1" smtClean="0">
                <a:solidFill>
                  <a:schemeClr val="accent1">
                    <a:lumMod val="50000"/>
                  </a:schemeClr>
                </a:solidFill>
                <a:latin typeface="+mn-lt"/>
              </a:rPr>
              <a:t>statelets</a:t>
            </a:r>
            <a:r>
              <a:rPr lang="en-GB" sz="2200" dirty="0">
                <a:latin typeface="+mn-lt"/>
              </a:rPr>
              <a:t/>
            </a:r>
            <a:br>
              <a:rPr lang="en-GB" sz="2200" dirty="0">
                <a:latin typeface="+mn-lt"/>
              </a:rPr>
            </a:br>
            <a:endParaRPr lang="en-GB" sz="2200" b="1" dirty="0">
              <a:solidFill>
                <a:schemeClr val="accent1">
                  <a:lumMod val="50000"/>
                </a:schemeClr>
              </a:solidFill>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21476" y="1492704"/>
            <a:ext cx="5701048" cy="3206840"/>
          </a:xfrm>
          <a:prstGeom prst="rect">
            <a:avLst/>
          </a:prstGeom>
        </p:spPr>
      </p:pic>
      <p:sp>
        <p:nvSpPr>
          <p:cNvPr id="3" name="Rectangle 2"/>
          <p:cNvSpPr/>
          <p:nvPr/>
        </p:nvSpPr>
        <p:spPr>
          <a:xfrm>
            <a:off x="978793" y="2967335"/>
            <a:ext cx="7173533" cy="3139321"/>
          </a:xfrm>
          <a:prstGeom prst="rect">
            <a:avLst/>
          </a:prstGeom>
        </p:spPr>
        <p:txBody>
          <a:bodyPr wrap="square">
            <a:spAutoFit/>
          </a:bodyPr>
          <a:lstStyle/>
          <a:p>
            <a:endParaRPr lang="en-GB" u="sng" dirty="0" smtClean="0"/>
          </a:p>
          <a:p>
            <a:endParaRPr lang="en-GB" u="sng" dirty="0"/>
          </a:p>
          <a:p>
            <a:endParaRPr lang="en-GB" u="sng" dirty="0" smtClean="0"/>
          </a:p>
          <a:p>
            <a:endParaRPr lang="en-GB" u="sng" dirty="0"/>
          </a:p>
          <a:p>
            <a:endParaRPr lang="en-GB" u="sng" dirty="0" smtClean="0"/>
          </a:p>
          <a:p>
            <a:endParaRPr lang="en-GB" u="sng" dirty="0"/>
          </a:p>
          <a:p>
            <a:endParaRPr lang="en-GB" u="sng" dirty="0" smtClean="0"/>
          </a:p>
          <a:p>
            <a:r>
              <a:rPr lang="en-GB" b="1" dirty="0" smtClean="0">
                <a:solidFill>
                  <a:schemeClr val="accent1">
                    <a:lumMod val="50000"/>
                  </a:schemeClr>
                </a:solidFill>
              </a:rPr>
              <a:t>British </a:t>
            </a:r>
            <a:r>
              <a:rPr lang="en-GB" b="1" dirty="0">
                <a:solidFill>
                  <a:schemeClr val="accent1">
                    <a:lumMod val="50000"/>
                  </a:schemeClr>
                </a:solidFill>
              </a:rPr>
              <a:t>Foreign and Commonwealth Office (FCO) Travel Advice for Somalia</a:t>
            </a:r>
            <a:r>
              <a:rPr lang="en-GB" b="1">
                <a:solidFill>
                  <a:schemeClr val="accent1">
                    <a:lumMod val="50000"/>
                  </a:schemeClr>
                </a:solidFill>
              </a:rPr>
              <a:t>, </a:t>
            </a:r>
            <a:r>
              <a:rPr lang="en-GB" b="1" smtClean="0">
                <a:solidFill>
                  <a:schemeClr val="accent1">
                    <a:lumMod val="50000"/>
                  </a:schemeClr>
                </a:solidFill>
              </a:rPr>
              <a:t>10 May</a:t>
            </a:r>
            <a:r>
              <a:rPr lang="en-GB" b="1" smtClean="0">
                <a:solidFill>
                  <a:schemeClr val="accent1">
                    <a:lumMod val="50000"/>
                  </a:schemeClr>
                </a:solidFill>
              </a:rPr>
              <a:t> 2019:</a:t>
            </a:r>
            <a:endParaRPr lang="en-GB" b="1" dirty="0">
              <a:solidFill>
                <a:schemeClr val="accent1">
                  <a:lumMod val="50000"/>
                </a:schemeClr>
              </a:solidFill>
            </a:endParaRPr>
          </a:p>
          <a:p>
            <a:r>
              <a:rPr lang="en-GB" u="sng" dirty="0" smtClean="0">
                <a:hlinkClick r:id="rId3"/>
              </a:rPr>
              <a:t>https</a:t>
            </a:r>
            <a:r>
              <a:rPr lang="en-GB" u="sng" dirty="0">
                <a:hlinkClick r:id="rId3"/>
              </a:rPr>
              <a:t>://www.gov.uk/foreign-travel-advice/somalia</a:t>
            </a:r>
            <a:r>
              <a:rPr lang="en-GB" dirty="0"/>
              <a:t/>
            </a:r>
            <a:br>
              <a:rPr lang="en-GB" dirty="0"/>
            </a:br>
            <a:endParaRPr lang="en-GB" dirty="0"/>
          </a:p>
        </p:txBody>
      </p:sp>
    </p:spTree>
    <p:extLst>
      <p:ext uri="{BB962C8B-B14F-4D97-AF65-F5344CB8AC3E}">
        <p14:creationId xmlns:p14="http://schemas.microsoft.com/office/powerpoint/2010/main" val="22802866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smtClean="0">
                <a:solidFill>
                  <a:schemeClr val="accent1">
                    <a:lumMod val="50000"/>
                  </a:schemeClr>
                </a:solidFill>
              </a:rPr>
              <a:t>                                                        </a:t>
            </a:r>
            <a:br>
              <a:rPr lang="en-GB" sz="2800" b="1" dirty="0" smtClean="0">
                <a:solidFill>
                  <a:schemeClr val="accent1">
                    <a:lumMod val="50000"/>
                  </a:schemeClr>
                </a:solidFill>
              </a:rPr>
            </a:br>
            <a:r>
              <a:rPr lang="en-GB" sz="2800" b="1" dirty="0">
                <a:solidFill>
                  <a:schemeClr val="accent1">
                    <a:lumMod val="50000"/>
                  </a:schemeClr>
                </a:solidFill>
              </a:rPr>
              <a:t> </a:t>
            </a:r>
            <a:r>
              <a:rPr lang="en-GB" sz="2800" b="1" dirty="0" smtClean="0">
                <a:solidFill>
                  <a:schemeClr val="accent1">
                    <a:lumMod val="50000"/>
                  </a:schemeClr>
                </a:solidFill>
              </a:rPr>
              <a:t>                                     </a:t>
            </a:r>
            <a:r>
              <a:rPr lang="en-GB" sz="4400" b="1" dirty="0" smtClean="0">
                <a:solidFill>
                  <a:schemeClr val="accent1">
                    <a:lumMod val="50000"/>
                  </a:schemeClr>
                </a:solidFill>
                <a:latin typeface="+mn-lt"/>
              </a:rPr>
              <a:t>Somalia </a:t>
            </a:r>
            <a:r>
              <a:rPr lang="en-GB" sz="4400" b="1" dirty="0">
                <a:solidFill>
                  <a:schemeClr val="accent1">
                    <a:lumMod val="50000"/>
                  </a:schemeClr>
                </a:solidFill>
                <a:latin typeface="+mn-lt"/>
              </a:rPr>
              <a:t>country profile</a:t>
            </a:r>
            <a:br>
              <a:rPr lang="en-GB" sz="4400" b="1" dirty="0">
                <a:solidFill>
                  <a:schemeClr val="accent1">
                    <a:lumMod val="50000"/>
                  </a:schemeClr>
                </a:solidFill>
                <a:latin typeface="+mn-lt"/>
              </a:rPr>
            </a:br>
            <a:r>
              <a:rPr lang="en-GB" b="1" dirty="0">
                <a:solidFill>
                  <a:schemeClr val="accent1">
                    <a:lumMod val="50000"/>
                  </a:schemeClr>
                </a:solidFill>
              </a:rPr>
              <a:t>                   </a:t>
            </a:r>
            <a:r>
              <a:rPr lang="en-GB" b="1" dirty="0" smtClean="0">
                <a:solidFill>
                  <a:schemeClr val="accent1">
                    <a:lumMod val="50000"/>
                  </a:schemeClr>
                </a:solidFill>
              </a:rPr>
              <a:t>             </a:t>
            </a:r>
            <a:r>
              <a:rPr lang="en-GB" sz="2200" b="1" dirty="0" smtClean="0">
                <a:solidFill>
                  <a:schemeClr val="accent1">
                    <a:lumMod val="50000"/>
                  </a:schemeClr>
                </a:solidFill>
              </a:rPr>
              <a:t>4 </a:t>
            </a:r>
            <a:r>
              <a:rPr lang="en-GB" sz="2200" b="1" dirty="0">
                <a:solidFill>
                  <a:schemeClr val="accent1">
                    <a:lumMod val="50000"/>
                  </a:schemeClr>
                </a:solidFill>
              </a:rPr>
              <a:t>January 2018</a:t>
            </a:r>
            <a:r>
              <a:rPr lang="en-GB" sz="2200" b="1" u="sng" dirty="0">
                <a:solidFill>
                  <a:schemeClr val="accent1">
                    <a:lumMod val="50000"/>
                  </a:schemeClr>
                </a:solidFill>
              </a:rPr>
              <a:t/>
            </a:r>
            <a:br>
              <a:rPr lang="en-GB" sz="2200" b="1" u="sng" dirty="0">
                <a:solidFill>
                  <a:schemeClr val="accent1">
                    <a:lumMod val="50000"/>
                  </a:schemeClr>
                </a:solidFill>
              </a:rPr>
            </a:br>
            <a:endParaRPr lang="en-GB" sz="2200" b="1" u="sng" dirty="0"/>
          </a:p>
        </p:txBody>
      </p:sp>
      <p:sp>
        <p:nvSpPr>
          <p:cNvPr id="3" name="Content Placeholder 2"/>
          <p:cNvSpPr>
            <a:spLocks noGrp="1"/>
          </p:cNvSpPr>
          <p:nvPr>
            <p:ph idx="1"/>
          </p:nvPr>
        </p:nvSpPr>
        <p:spPr/>
        <p:txBody>
          <a:bodyPr>
            <a:normAutofit lnSpcReduction="10000"/>
          </a:bodyPr>
          <a:lstStyle/>
          <a:p>
            <a:r>
              <a:rPr lang="en-GB" dirty="0">
                <a:solidFill>
                  <a:schemeClr val="accent1">
                    <a:lumMod val="50000"/>
                  </a:schemeClr>
                </a:solidFill>
              </a:rPr>
              <a:t>Created in 1960 from a former British protectorate and an Italian colony, Somalia collapsed into anarchy following the overthrow of the military regime of President </a:t>
            </a:r>
            <a:r>
              <a:rPr lang="en-GB" dirty="0" err="1">
                <a:solidFill>
                  <a:schemeClr val="accent1">
                    <a:lumMod val="50000"/>
                  </a:schemeClr>
                </a:solidFill>
              </a:rPr>
              <a:t>Siad</a:t>
            </a:r>
            <a:r>
              <a:rPr lang="en-GB" dirty="0">
                <a:solidFill>
                  <a:schemeClr val="accent1">
                    <a:lumMod val="50000"/>
                  </a:schemeClr>
                </a:solidFill>
              </a:rPr>
              <a:t> Barre in 1991.</a:t>
            </a:r>
          </a:p>
          <a:p>
            <a:r>
              <a:rPr lang="en-GB" dirty="0">
                <a:solidFill>
                  <a:schemeClr val="accent1">
                    <a:lumMod val="50000"/>
                  </a:schemeClr>
                </a:solidFill>
              </a:rPr>
              <a:t>As rival warlords tore the country apart into clan-based fiefdoms, an internationally-backed unity government formed in 2000 struggled to establish control, and the two relatively peaceful northern regions of Somaliland and Puntland effectively broke away.</a:t>
            </a:r>
          </a:p>
          <a:p>
            <a:r>
              <a:rPr lang="en-GB" dirty="0">
                <a:solidFill>
                  <a:schemeClr val="accent1">
                    <a:lumMod val="50000"/>
                  </a:schemeClr>
                </a:solidFill>
              </a:rPr>
              <a:t>The seizure of the capital Mogadishu and much of the country's south by a coalition of Islamist </a:t>
            </a:r>
            <a:r>
              <a:rPr lang="en-GB" dirty="0" err="1">
                <a:solidFill>
                  <a:schemeClr val="accent1">
                    <a:lumMod val="50000"/>
                  </a:schemeClr>
                </a:solidFill>
              </a:rPr>
              <a:t>shariah</a:t>
            </a:r>
            <a:r>
              <a:rPr lang="en-GB" dirty="0">
                <a:solidFill>
                  <a:schemeClr val="accent1">
                    <a:lumMod val="50000"/>
                  </a:schemeClr>
                </a:solidFill>
              </a:rPr>
              <a:t> courts in 2006 prompted an intervention by Ethiopian, and later, African Union, forces.</a:t>
            </a:r>
          </a:p>
          <a:p>
            <a:r>
              <a:rPr lang="en-GB" dirty="0">
                <a:solidFill>
                  <a:schemeClr val="accent1">
                    <a:lumMod val="50000"/>
                  </a:schemeClr>
                </a:solidFill>
              </a:rPr>
              <a:t>Since 2012, when a new internationally-backed government was installed, Somalia has been inching towards stability, but the new authorities still face a challenge from Al-Qaeda-aligned Al-</a:t>
            </a:r>
            <a:r>
              <a:rPr lang="en-GB" dirty="0" err="1">
                <a:solidFill>
                  <a:schemeClr val="accent1">
                    <a:lumMod val="50000"/>
                  </a:schemeClr>
                </a:solidFill>
              </a:rPr>
              <a:t>Shabab</a:t>
            </a:r>
            <a:r>
              <a:rPr lang="en-GB" dirty="0">
                <a:solidFill>
                  <a:schemeClr val="accent1">
                    <a:lumMod val="50000"/>
                  </a:schemeClr>
                </a:solidFill>
              </a:rPr>
              <a:t> insurgents.</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077" y="437357"/>
            <a:ext cx="1571625" cy="1181100"/>
          </a:xfrm>
          <a:prstGeom prst="rect">
            <a:avLst/>
          </a:prstGeom>
        </p:spPr>
      </p:pic>
    </p:spTree>
    <p:extLst>
      <p:ext uri="{BB962C8B-B14F-4D97-AF65-F5344CB8AC3E}">
        <p14:creationId xmlns:p14="http://schemas.microsoft.com/office/powerpoint/2010/main" val="1514962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solidFill>
                  <a:schemeClr val="accent1">
                    <a:lumMod val="50000"/>
                  </a:schemeClr>
                </a:solidFill>
                <a:latin typeface="+mn-lt"/>
              </a:rPr>
              <a:t>The Somali Peace process:</a:t>
            </a:r>
            <a:br>
              <a:rPr lang="en-GB" sz="3600" b="1" dirty="0">
                <a:solidFill>
                  <a:schemeClr val="accent1">
                    <a:lumMod val="50000"/>
                  </a:schemeClr>
                </a:solidFill>
                <a:latin typeface="+mn-lt"/>
              </a:rPr>
            </a:br>
            <a:r>
              <a:rPr lang="en-GB" sz="3600" b="1" dirty="0">
                <a:solidFill>
                  <a:schemeClr val="accent1">
                    <a:lumMod val="50000"/>
                  </a:schemeClr>
                </a:solidFill>
                <a:latin typeface="+mn-lt"/>
              </a:rPr>
              <a:t>Addis Ababa 1993; Djibouti 2008</a:t>
            </a:r>
            <a:endParaRPr lang="en-GB" sz="3600" dirty="0">
              <a:latin typeface="+mn-lt"/>
            </a:endParaRPr>
          </a:p>
        </p:txBody>
      </p:sp>
      <p:sp>
        <p:nvSpPr>
          <p:cNvPr id="3" name="Content Placeholder 2"/>
          <p:cNvSpPr>
            <a:spLocks noGrp="1"/>
          </p:cNvSpPr>
          <p:nvPr>
            <p:ph idx="1"/>
          </p:nvPr>
        </p:nvSpPr>
        <p:spPr/>
        <p:txBody>
          <a:bodyPr/>
          <a:lstStyle/>
          <a:p>
            <a:pPr marL="0" indent="0">
              <a:buNone/>
            </a:pPr>
            <a:r>
              <a:rPr lang="en-GB" sz="2400" b="1" dirty="0">
                <a:solidFill>
                  <a:schemeClr val="accent1">
                    <a:lumMod val="50000"/>
                  </a:schemeClr>
                </a:solidFill>
                <a:latin typeface="Times New Roman" panose="02020603050405020304" pitchFamily="18" charset="0"/>
                <a:cs typeface="Times New Roman" panose="02020603050405020304" pitchFamily="18" charset="0"/>
              </a:rPr>
              <a:t>Addis Ababa Agreement concluded at the first session of the Conference on National Reconciliation in Somalia, 27 March 1993</a:t>
            </a:r>
          </a:p>
          <a:p>
            <a:pPr marL="0" indent="0">
              <a:buNone/>
            </a:pPr>
            <a:r>
              <a:rPr lang="en-GB" sz="2400" dirty="0">
                <a:solidFill>
                  <a:schemeClr val="accent1">
                    <a:lumMod val="50000"/>
                  </a:schemeClr>
                </a:solidFill>
                <a:latin typeface="Times New Roman" panose="02020603050405020304" pitchFamily="18" charset="0"/>
                <a:cs typeface="Times New Roman" panose="02020603050405020304" pitchFamily="18" charset="0"/>
              </a:rPr>
              <a:t>“After long and costly years of civil war that ravaged our country, plunged it into famine, and caused acute suffering and loss of life among our people, there is the light hope at last: progress has been made towards the restoration of peace, security and reconciliation in Somalia.</a:t>
            </a:r>
          </a:p>
          <a:p>
            <a:pPr marL="0" indent="0">
              <a:buNone/>
            </a:pPr>
            <a:r>
              <a:rPr lang="en-GB" sz="2400" dirty="0">
                <a:solidFill>
                  <a:schemeClr val="accent1">
                    <a:lumMod val="50000"/>
                  </a:schemeClr>
                </a:solidFill>
                <a:latin typeface="Times New Roman" panose="02020603050405020304" pitchFamily="18" charset="0"/>
                <a:cs typeface="Times New Roman" panose="02020603050405020304" pitchFamily="18" charset="0"/>
              </a:rPr>
              <a:t>We, the Somali political leaders recognize how vital it is that this process continue. It has our full commitment.”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38869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accent1">
                    <a:lumMod val="50000"/>
                  </a:schemeClr>
                </a:solidFill>
                <a:latin typeface="+mn-lt"/>
              </a:rPr>
              <a:t>Addis Ababa Heads of Agreement</a:t>
            </a:r>
            <a:endParaRPr lang="en-GB" sz="4000" dirty="0">
              <a:latin typeface="+mn-lt"/>
            </a:endParaRPr>
          </a:p>
        </p:txBody>
      </p:sp>
      <p:sp>
        <p:nvSpPr>
          <p:cNvPr id="3" name="Content Placeholder 2"/>
          <p:cNvSpPr>
            <a:spLocks noGrp="1"/>
          </p:cNvSpPr>
          <p:nvPr>
            <p:ph idx="1"/>
          </p:nvPr>
        </p:nvSpPr>
        <p:spPr/>
        <p:txBody>
          <a:bodyPr/>
          <a:lstStyle/>
          <a:p>
            <a:pPr marL="571500" indent="-571500">
              <a:buAutoNum type="romanUcPeriod"/>
            </a:pPr>
            <a:r>
              <a:rPr lang="en-GB" sz="2800" dirty="0">
                <a:solidFill>
                  <a:schemeClr val="accent1">
                    <a:lumMod val="50000"/>
                  </a:schemeClr>
                </a:solidFill>
              </a:rPr>
              <a:t>Disarmament and security</a:t>
            </a:r>
          </a:p>
          <a:p>
            <a:pPr marL="571500" indent="-571500">
              <a:buAutoNum type="romanUcPeriod"/>
            </a:pPr>
            <a:r>
              <a:rPr lang="en-GB" sz="2800" dirty="0">
                <a:solidFill>
                  <a:schemeClr val="accent1">
                    <a:lumMod val="50000"/>
                  </a:schemeClr>
                </a:solidFill>
              </a:rPr>
              <a:t>Rehabilitation and reconstruction</a:t>
            </a:r>
          </a:p>
          <a:p>
            <a:pPr marL="571500" indent="-571500">
              <a:buFont typeface="Arial" panose="020B0604020202020204" pitchFamily="34" charset="0"/>
              <a:buAutoNum type="romanUcPeriod"/>
            </a:pPr>
            <a:r>
              <a:rPr lang="en-GB" sz="2800" dirty="0">
                <a:solidFill>
                  <a:schemeClr val="accent1">
                    <a:lumMod val="50000"/>
                  </a:schemeClr>
                </a:solidFill>
              </a:rPr>
              <a:t>Restoration of property and settlement of disputes:</a:t>
            </a:r>
          </a:p>
          <a:p>
            <a:pPr marL="0" indent="0">
              <a:buNone/>
            </a:pPr>
            <a:r>
              <a:rPr lang="en-GB" sz="2800" dirty="0">
                <a:solidFill>
                  <a:schemeClr val="accent1">
                    <a:lumMod val="50000"/>
                  </a:schemeClr>
                </a:solidFill>
              </a:rPr>
              <a:t>IV. Transitional mechanisms</a:t>
            </a:r>
          </a:p>
          <a:p>
            <a:pPr marL="571500" indent="-571500">
              <a:buAutoNum type="romanUcPeriod" startAt="5"/>
            </a:pPr>
            <a:r>
              <a:rPr lang="en-GB" sz="2800" dirty="0">
                <a:solidFill>
                  <a:schemeClr val="accent1">
                    <a:lumMod val="50000"/>
                  </a:schemeClr>
                </a:solidFill>
              </a:rPr>
              <a:t>Conclusions</a:t>
            </a:r>
          </a:p>
          <a:p>
            <a:pPr marL="0" indent="0">
              <a:buNone/>
            </a:pPr>
            <a:endParaRPr lang="en-GB" dirty="0"/>
          </a:p>
          <a:p>
            <a:pPr marL="0" indent="0">
              <a:buNone/>
            </a:pPr>
            <a:r>
              <a:rPr lang="en-GB" dirty="0">
                <a:solidFill>
                  <a:schemeClr val="accent1">
                    <a:lumMod val="50000"/>
                  </a:schemeClr>
                </a:solidFill>
              </a:rPr>
              <a:t>See: </a:t>
            </a:r>
            <a:r>
              <a:rPr lang="en-GB" u="sng" dirty="0">
                <a:hlinkClick r:id="rId2"/>
              </a:rPr>
              <a:t>https://www.usip.org/sites/default/files/file/resources/collections/peace_agreements/somalia_03271993.pdf</a:t>
            </a:r>
            <a:endParaRPr lang="en-GB" dirty="0"/>
          </a:p>
          <a:p>
            <a:pPr marL="0" indent="0">
              <a:buNone/>
            </a:pPr>
            <a:endParaRPr lang="en-GB" dirty="0"/>
          </a:p>
        </p:txBody>
      </p:sp>
    </p:spTree>
    <p:extLst>
      <p:ext uri="{BB962C8B-B14F-4D97-AF65-F5344CB8AC3E}">
        <p14:creationId xmlns:p14="http://schemas.microsoft.com/office/powerpoint/2010/main" val="2654235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solidFill>
                  <a:schemeClr val="accent1">
                    <a:lumMod val="50000"/>
                  </a:schemeClr>
                </a:solidFill>
                <a:latin typeface="+mn-lt"/>
              </a:rPr>
              <a:t>Addis Ababa: Conclusions</a:t>
            </a:r>
            <a:endParaRPr lang="en-GB" sz="4400"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92500" lnSpcReduction="10000"/>
          </a:bodyPr>
          <a:lstStyle/>
          <a:p>
            <a:r>
              <a:rPr lang="en-GB" dirty="0">
                <a:solidFill>
                  <a:schemeClr val="accent1">
                    <a:lumMod val="50000"/>
                  </a:schemeClr>
                </a:solidFill>
              </a:rPr>
              <a:t>The Conference agreed on the appointment, by the TNC, of a Transitional Charter Drafting Committee referred to in section IV 1 (d) above. In drafting the Transitional Charter, the Committee shall be guided by the basic principles of the Universal Declaration of Human Rights and by Somali traditional ethics.</a:t>
            </a:r>
          </a:p>
          <a:p>
            <a:r>
              <a:rPr lang="en-GB" dirty="0">
                <a:solidFill>
                  <a:schemeClr val="accent1">
                    <a:lumMod val="50000"/>
                  </a:schemeClr>
                </a:solidFill>
              </a:rPr>
              <a:t>The Conference agreed that the TNC shall appoint a "Peace Delegation" composed of political  movements and other social elements to travel to all parts of the country for the purpose of advancing the peace and reconciliation process as well as to explain the agreements reached in Addis Ababa.</a:t>
            </a:r>
          </a:p>
          <a:p>
            <a:r>
              <a:rPr lang="en-GB" dirty="0">
                <a:solidFill>
                  <a:schemeClr val="accent1">
                    <a:lumMod val="50000"/>
                  </a:schemeClr>
                </a:solidFill>
              </a:rPr>
              <a:t>We further agree that the TNC shall appoint a National Committee to bring about reconciliation and seek solutions to outstanding political problems with the SNM.</a:t>
            </a:r>
          </a:p>
          <a:p>
            <a:r>
              <a:rPr lang="en-GB" dirty="0">
                <a:solidFill>
                  <a:schemeClr val="accent1">
                    <a:lumMod val="50000"/>
                  </a:schemeClr>
                </a:solidFill>
              </a:rPr>
              <a:t>The Conference also calls upon the international community and in particular on </a:t>
            </a:r>
            <a:r>
              <a:rPr lang="en-GB" dirty="0" err="1">
                <a:solidFill>
                  <a:schemeClr val="accent1">
                    <a:lumMod val="50000"/>
                  </a:schemeClr>
                </a:solidFill>
              </a:rPr>
              <a:t>neighboring</a:t>
            </a:r>
            <a:r>
              <a:rPr lang="en-GB" dirty="0">
                <a:solidFill>
                  <a:schemeClr val="accent1">
                    <a:lumMod val="50000"/>
                  </a:schemeClr>
                </a:solidFill>
              </a:rPr>
              <a:t> states to facilitate the noble effort at reconciliation by providing moral and material support.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9572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solidFill>
                  <a:schemeClr val="accent1">
                    <a:lumMod val="50000"/>
                  </a:schemeClr>
                </a:solidFill>
                <a:latin typeface="+mn-lt"/>
              </a:rPr>
              <a:t>Signatories</a:t>
            </a:r>
            <a:endParaRPr lang="en-GB" sz="4400" dirty="0">
              <a:latin typeface="+mn-lt"/>
            </a:endParaRPr>
          </a:p>
        </p:txBody>
      </p:sp>
      <p:sp>
        <p:nvSpPr>
          <p:cNvPr id="3" name="Content Placeholder 2"/>
          <p:cNvSpPr>
            <a:spLocks noGrp="1"/>
          </p:cNvSpPr>
          <p:nvPr>
            <p:ph idx="1"/>
          </p:nvPr>
        </p:nvSpPr>
        <p:spPr/>
        <p:txBody>
          <a:bodyPr>
            <a:normAutofit fontScale="62500" lnSpcReduction="20000"/>
          </a:bodyPr>
          <a:lstStyle/>
          <a:p>
            <a:pPr marL="0" indent="0">
              <a:buNone/>
            </a:pPr>
            <a:r>
              <a:rPr lang="en-GB" sz="2400" dirty="0">
                <a:solidFill>
                  <a:schemeClr val="accent1">
                    <a:lumMod val="50000"/>
                  </a:schemeClr>
                </a:solidFill>
              </a:rPr>
              <a:t>1. SAMO Mohamed R. </a:t>
            </a:r>
            <a:r>
              <a:rPr lang="en-GB" sz="2400" dirty="0" err="1">
                <a:solidFill>
                  <a:schemeClr val="accent1">
                    <a:lumMod val="50000"/>
                  </a:schemeClr>
                </a:solidFill>
              </a:rPr>
              <a:t>Arbow</a:t>
            </a:r>
            <a:r>
              <a:rPr lang="en-GB" sz="2400" dirty="0">
                <a:solidFill>
                  <a:schemeClr val="accent1">
                    <a:lumMod val="50000"/>
                  </a:schemeClr>
                </a:solidFill>
              </a:rPr>
              <a:t> Chairman                          2. SDA Mohamed F. </a:t>
            </a:r>
            <a:r>
              <a:rPr lang="en-GB" sz="2400" dirty="0" err="1">
                <a:solidFill>
                  <a:schemeClr val="accent1">
                    <a:lumMod val="50000"/>
                  </a:schemeClr>
                </a:solidFill>
              </a:rPr>
              <a:t>Abdullahi</a:t>
            </a:r>
            <a:r>
              <a:rPr lang="en-GB" sz="2400" dirty="0">
                <a:solidFill>
                  <a:schemeClr val="accent1">
                    <a:lumMod val="50000"/>
                  </a:schemeClr>
                </a:solidFill>
              </a:rPr>
              <a:t> Chairman</a:t>
            </a:r>
          </a:p>
          <a:p>
            <a:pPr marL="0" indent="0">
              <a:buNone/>
            </a:pPr>
            <a:r>
              <a:rPr lang="en-GB" sz="2400" dirty="0">
                <a:solidFill>
                  <a:schemeClr val="accent1">
                    <a:lumMod val="50000"/>
                  </a:schemeClr>
                </a:solidFill>
              </a:rPr>
              <a:t>3. SDM </a:t>
            </a:r>
            <a:r>
              <a:rPr lang="en-GB" sz="2400" dirty="0" err="1">
                <a:solidFill>
                  <a:schemeClr val="accent1">
                    <a:lumMod val="50000"/>
                  </a:schemeClr>
                </a:solidFill>
              </a:rPr>
              <a:t>Addi</a:t>
            </a:r>
            <a:r>
              <a:rPr lang="en-GB" sz="2400" dirty="0">
                <a:solidFill>
                  <a:schemeClr val="accent1">
                    <a:lumMod val="50000"/>
                  </a:schemeClr>
                </a:solidFill>
              </a:rPr>
              <a:t> </a:t>
            </a:r>
            <a:r>
              <a:rPr lang="en-GB" sz="2400" dirty="0" err="1">
                <a:solidFill>
                  <a:schemeClr val="accent1">
                    <a:lumMod val="50000"/>
                  </a:schemeClr>
                </a:solidFill>
              </a:rPr>
              <a:t>Musse</a:t>
            </a:r>
            <a:r>
              <a:rPr lang="en-GB" sz="2400" dirty="0">
                <a:solidFill>
                  <a:schemeClr val="accent1">
                    <a:lumMod val="50000"/>
                  </a:schemeClr>
                </a:solidFill>
              </a:rPr>
              <a:t> </a:t>
            </a:r>
            <a:r>
              <a:rPr lang="en-GB" sz="2400" dirty="0" err="1">
                <a:solidFill>
                  <a:schemeClr val="accent1">
                    <a:lumMod val="50000"/>
                  </a:schemeClr>
                </a:solidFill>
              </a:rPr>
              <a:t>Mavow</a:t>
            </a:r>
            <a:r>
              <a:rPr lang="en-GB" sz="2400" dirty="0">
                <a:solidFill>
                  <a:schemeClr val="accent1">
                    <a:lumMod val="50000"/>
                  </a:schemeClr>
                </a:solidFill>
              </a:rPr>
              <a:t> Chairman                              4. SDM (SNA) Mohamed </a:t>
            </a:r>
            <a:r>
              <a:rPr lang="en-GB" sz="2400" dirty="0" err="1">
                <a:solidFill>
                  <a:schemeClr val="accent1">
                    <a:lumMod val="50000"/>
                  </a:schemeClr>
                </a:solidFill>
              </a:rPr>
              <a:t>Nur</a:t>
            </a:r>
            <a:r>
              <a:rPr lang="en-GB" sz="2400" dirty="0">
                <a:solidFill>
                  <a:schemeClr val="accent1">
                    <a:lumMod val="50000"/>
                  </a:schemeClr>
                </a:solidFill>
              </a:rPr>
              <a:t> </a:t>
            </a:r>
            <a:r>
              <a:rPr lang="en-GB" sz="2400" dirty="0" err="1">
                <a:solidFill>
                  <a:schemeClr val="accent1">
                    <a:lumMod val="50000"/>
                  </a:schemeClr>
                </a:solidFill>
              </a:rPr>
              <a:t>Alio</a:t>
            </a:r>
            <a:r>
              <a:rPr lang="en-GB" sz="2400" dirty="0">
                <a:solidFill>
                  <a:schemeClr val="accent1">
                    <a:lumMod val="50000"/>
                  </a:schemeClr>
                </a:solidFill>
              </a:rPr>
              <a:t> Chairman</a:t>
            </a:r>
          </a:p>
          <a:p>
            <a:pPr marL="0" indent="0">
              <a:buNone/>
            </a:pPr>
            <a:r>
              <a:rPr lang="en-GB" sz="2400" dirty="0">
                <a:solidFill>
                  <a:schemeClr val="accent1">
                    <a:lumMod val="50000"/>
                  </a:schemeClr>
                </a:solidFill>
              </a:rPr>
              <a:t>5. SNDU Ali Ismail Abdi Chairman                                      6. SNF Gen. Omar Haji Mohamed Chairman</a:t>
            </a:r>
          </a:p>
          <a:p>
            <a:pPr marL="0" indent="0">
              <a:buNone/>
            </a:pPr>
            <a:r>
              <a:rPr lang="en-GB" sz="2400" dirty="0">
                <a:solidFill>
                  <a:schemeClr val="accent1">
                    <a:lumMod val="50000"/>
                  </a:schemeClr>
                </a:solidFill>
              </a:rPr>
              <a:t>7. SNU Mohamed </a:t>
            </a:r>
            <a:r>
              <a:rPr lang="en-GB" sz="2400" dirty="0" err="1">
                <a:solidFill>
                  <a:schemeClr val="accent1">
                    <a:lumMod val="50000"/>
                  </a:schemeClr>
                </a:solidFill>
              </a:rPr>
              <a:t>Rajis</a:t>
            </a:r>
            <a:r>
              <a:rPr lang="en-GB" sz="2400" dirty="0">
                <a:solidFill>
                  <a:schemeClr val="accent1">
                    <a:lumMod val="50000"/>
                  </a:schemeClr>
                </a:solidFill>
              </a:rPr>
              <a:t>  Mohamed Chairman                 8. SPM Gen. Aden </a:t>
            </a:r>
            <a:r>
              <a:rPr lang="en-GB" sz="2400" dirty="0" err="1">
                <a:solidFill>
                  <a:schemeClr val="accent1">
                    <a:lumMod val="50000"/>
                  </a:schemeClr>
                </a:solidFill>
              </a:rPr>
              <a:t>Abdulluhi</a:t>
            </a:r>
            <a:r>
              <a:rPr lang="en-GB" sz="2400" dirty="0">
                <a:solidFill>
                  <a:schemeClr val="accent1">
                    <a:lumMod val="50000"/>
                  </a:schemeClr>
                </a:solidFill>
              </a:rPr>
              <a:t> </a:t>
            </a:r>
            <a:r>
              <a:rPr lang="en-GB" sz="2400" dirty="0" err="1">
                <a:solidFill>
                  <a:schemeClr val="accent1">
                    <a:lumMod val="50000"/>
                  </a:schemeClr>
                </a:solidFill>
              </a:rPr>
              <a:t>Nur</a:t>
            </a:r>
            <a:r>
              <a:rPr lang="en-GB" sz="2400" dirty="0">
                <a:solidFill>
                  <a:schemeClr val="accent1">
                    <a:lumMod val="50000"/>
                  </a:schemeClr>
                </a:solidFill>
              </a:rPr>
              <a:t> Chairman</a:t>
            </a:r>
          </a:p>
          <a:p>
            <a:pPr marL="0" indent="0">
              <a:buNone/>
            </a:pPr>
            <a:r>
              <a:rPr lang="en-GB" sz="2400" dirty="0">
                <a:solidFill>
                  <a:schemeClr val="accent1">
                    <a:lumMod val="50000"/>
                  </a:schemeClr>
                </a:solidFill>
              </a:rPr>
              <a:t>9. SPM (SNA) Ahmed </a:t>
            </a:r>
            <a:r>
              <a:rPr lang="en-GB" sz="2400" dirty="0" err="1">
                <a:solidFill>
                  <a:schemeClr val="accent1">
                    <a:lumMod val="50000"/>
                  </a:schemeClr>
                </a:solidFill>
              </a:rPr>
              <a:t>Hashi</a:t>
            </a:r>
            <a:r>
              <a:rPr lang="en-GB" sz="2400" dirty="0">
                <a:solidFill>
                  <a:schemeClr val="accent1">
                    <a:lumMod val="50000"/>
                  </a:schemeClr>
                </a:solidFill>
              </a:rPr>
              <a:t> </a:t>
            </a:r>
            <a:r>
              <a:rPr lang="en-GB" sz="2400" dirty="0" err="1">
                <a:solidFill>
                  <a:schemeClr val="accent1">
                    <a:lumMod val="50000"/>
                  </a:schemeClr>
                </a:solidFill>
              </a:rPr>
              <a:t>Mahmmud</a:t>
            </a:r>
            <a:r>
              <a:rPr lang="en-GB" sz="2400" dirty="0">
                <a:solidFill>
                  <a:schemeClr val="accent1">
                    <a:lumMod val="50000"/>
                  </a:schemeClr>
                </a:solidFill>
              </a:rPr>
              <a:t> V/Chairman   10. SSDF Gen. </a:t>
            </a:r>
            <a:r>
              <a:rPr lang="en-GB" sz="2400" dirty="0" err="1">
                <a:solidFill>
                  <a:schemeClr val="accent1">
                    <a:lumMod val="50000"/>
                  </a:schemeClr>
                </a:solidFill>
              </a:rPr>
              <a:t>Mohdammed</a:t>
            </a:r>
            <a:r>
              <a:rPr lang="en-GB" sz="2400" dirty="0">
                <a:solidFill>
                  <a:schemeClr val="accent1">
                    <a:lumMod val="50000"/>
                  </a:schemeClr>
                </a:solidFill>
              </a:rPr>
              <a:t> Abshir </a:t>
            </a:r>
            <a:r>
              <a:rPr lang="en-GB" sz="2400" dirty="0" err="1">
                <a:solidFill>
                  <a:schemeClr val="accent1">
                    <a:lumMod val="50000"/>
                  </a:schemeClr>
                </a:solidFill>
              </a:rPr>
              <a:t>Mussa</a:t>
            </a:r>
            <a:r>
              <a:rPr lang="en-GB" sz="2400" dirty="0">
                <a:solidFill>
                  <a:schemeClr val="accent1">
                    <a:lumMod val="50000"/>
                  </a:schemeClr>
                </a:solidFill>
              </a:rPr>
              <a:t> Chairman</a:t>
            </a:r>
          </a:p>
          <a:p>
            <a:pPr marL="0" indent="0">
              <a:buNone/>
            </a:pPr>
            <a:r>
              <a:rPr lang="en-GB" sz="2400" dirty="0">
                <a:solidFill>
                  <a:schemeClr val="accent1">
                    <a:lumMod val="50000"/>
                  </a:schemeClr>
                </a:solidFill>
              </a:rPr>
              <a:t>11. SSNM Abdi </a:t>
            </a:r>
            <a:r>
              <a:rPr lang="en-GB" sz="2400" dirty="0" err="1">
                <a:solidFill>
                  <a:schemeClr val="accent1">
                    <a:lumMod val="50000"/>
                  </a:schemeClr>
                </a:solidFill>
              </a:rPr>
              <a:t>Warsame</a:t>
            </a:r>
            <a:r>
              <a:rPr lang="en-GB" sz="2400" dirty="0">
                <a:solidFill>
                  <a:schemeClr val="accent1">
                    <a:lumMod val="50000"/>
                  </a:schemeClr>
                </a:solidFill>
              </a:rPr>
              <a:t> </a:t>
            </a:r>
            <a:r>
              <a:rPr lang="en-GB" sz="2400" dirty="0" err="1">
                <a:solidFill>
                  <a:schemeClr val="accent1">
                    <a:lumMod val="50000"/>
                  </a:schemeClr>
                </a:solidFill>
              </a:rPr>
              <a:t>lsaq</a:t>
            </a:r>
            <a:r>
              <a:rPr lang="en-GB" sz="2400" dirty="0">
                <a:solidFill>
                  <a:schemeClr val="accent1">
                    <a:lumMod val="50000"/>
                  </a:schemeClr>
                </a:solidFill>
              </a:rPr>
              <a:t> Chairman                        12. USC (SWA) Gen. </a:t>
            </a:r>
            <a:r>
              <a:rPr lang="en-GB" sz="2400" dirty="0" err="1">
                <a:solidFill>
                  <a:schemeClr val="accent1">
                    <a:lumMod val="50000"/>
                  </a:schemeClr>
                </a:solidFill>
              </a:rPr>
              <a:t>Moh</a:t>
            </a:r>
            <a:r>
              <a:rPr lang="en-GB" sz="2400" dirty="0">
                <a:solidFill>
                  <a:schemeClr val="accent1">
                    <a:lumMod val="50000"/>
                  </a:schemeClr>
                </a:solidFill>
              </a:rPr>
              <a:t>. Farah H  </a:t>
            </a:r>
            <a:r>
              <a:rPr lang="en-GB" sz="2400" dirty="0" err="1">
                <a:solidFill>
                  <a:schemeClr val="accent1">
                    <a:lumMod val="50000"/>
                  </a:schemeClr>
                </a:solidFill>
              </a:rPr>
              <a:t>Aidid</a:t>
            </a:r>
            <a:r>
              <a:rPr lang="en-GB" sz="2400" dirty="0">
                <a:solidFill>
                  <a:schemeClr val="accent1">
                    <a:lumMod val="50000"/>
                  </a:schemeClr>
                </a:solidFill>
              </a:rPr>
              <a:t> Chairman</a:t>
            </a:r>
          </a:p>
          <a:p>
            <a:pPr marL="0" indent="0">
              <a:buNone/>
            </a:pPr>
            <a:r>
              <a:rPr lang="en-GB" sz="2400" dirty="0">
                <a:solidFill>
                  <a:schemeClr val="accent1">
                    <a:lumMod val="50000"/>
                  </a:schemeClr>
                </a:solidFill>
              </a:rPr>
              <a:t>13. USC Mohammed </a:t>
            </a:r>
            <a:r>
              <a:rPr lang="en-GB" sz="2400" dirty="0" err="1">
                <a:solidFill>
                  <a:schemeClr val="accent1">
                    <a:lumMod val="50000"/>
                  </a:schemeClr>
                </a:solidFill>
              </a:rPr>
              <a:t>Qanyare</a:t>
            </a:r>
            <a:r>
              <a:rPr lang="en-GB" sz="2400" dirty="0">
                <a:solidFill>
                  <a:schemeClr val="accent1">
                    <a:lumMod val="50000"/>
                  </a:schemeClr>
                </a:solidFill>
              </a:rPr>
              <a:t> </a:t>
            </a:r>
            <a:r>
              <a:rPr lang="en-GB" sz="2400" dirty="0" err="1">
                <a:solidFill>
                  <a:schemeClr val="accent1">
                    <a:lumMod val="50000"/>
                  </a:schemeClr>
                </a:solidFill>
              </a:rPr>
              <a:t>Afrah</a:t>
            </a:r>
            <a:r>
              <a:rPr lang="en-GB" sz="2400" dirty="0">
                <a:solidFill>
                  <a:schemeClr val="accent1">
                    <a:lumMod val="50000"/>
                  </a:schemeClr>
                </a:solidFill>
              </a:rPr>
              <a:t> Chairman             14. USF </a:t>
            </a:r>
            <a:r>
              <a:rPr lang="en-GB" sz="2400" dirty="0" err="1">
                <a:solidFill>
                  <a:schemeClr val="accent1">
                    <a:lumMod val="50000"/>
                  </a:schemeClr>
                </a:solidFill>
              </a:rPr>
              <a:t>Abdurahman</a:t>
            </a:r>
            <a:r>
              <a:rPr lang="en-GB" sz="2400" dirty="0">
                <a:solidFill>
                  <a:schemeClr val="accent1">
                    <a:lumMod val="50000"/>
                  </a:schemeClr>
                </a:solidFill>
              </a:rPr>
              <a:t> </a:t>
            </a:r>
            <a:r>
              <a:rPr lang="en-GB" sz="2400" dirty="0" err="1">
                <a:solidFill>
                  <a:schemeClr val="accent1">
                    <a:lumMod val="50000"/>
                  </a:schemeClr>
                </a:solidFill>
              </a:rPr>
              <a:t>Dualch</a:t>
            </a:r>
            <a:r>
              <a:rPr lang="en-GB" sz="2400" dirty="0">
                <a:solidFill>
                  <a:schemeClr val="accent1">
                    <a:lumMod val="50000"/>
                  </a:schemeClr>
                </a:solidFill>
              </a:rPr>
              <a:t> Al Chairman</a:t>
            </a:r>
          </a:p>
          <a:p>
            <a:pPr marL="0" indent="0">
              <a:buNone/>
            </a:pPr>
            <a:r>
              <a:rPr lang="en-GB" sz="2400" dirty="0">
                <a:solidFill>
                  <a:schemeClr val="accent1">
                    <a:lumMod val="50000"/>
                  </a:schemeClr>
                </a:solidFill>
              </a:rPr>
              <a:t>15. USP Mohamed Abdi </a:t>
            </a:r>
            <a:r>
              <a:rPr lang="en-GB" sz="2400" dirty="0" err="1">
                <a:solidFill>
                  <a:schemeClr val="accent1">
                    <a:lumMod val="50000"/>
                  </a:schemeClr>
                </a:solidFill>
              </a:rPr>
              <a:t>Hashi</a:t>
            </a:r>
            <a:r>
              <a:rPr lang="en-GB" sz="2400" dirty="0">
                <a:solidFill>
                  <a:schemeClr val="accent1">
                    <a:lumMod val="50000"/>
                  </a:schemeClr>
                </a:solidFill>
              </a:rPr>
              <a:t> Chairman</a:t>
            </a:r>
          </a:p>
          <a:p>
            <a:pPr marL="0" indent="0">
              <a:buNone/>
            </a:pPr>
            <a:endParaRPr lang="en-GB" sz="2400" dirty="0">
              <a:solidFill>
                <a:schemeClr val="accent1">
                  <a:lumMod val="50000"/>
                </a:schemeClr>
              </a:solidFill>
            </a:endParaRPr>
          </a:p>
          <a:p>
            <a:pPr marL="0" indent="0">
              <a:buNone/>
            </a:pPr>
            <a:endParaRPr lang="en-GB" sz="2400" dirty="0">
              <a:solidFill>
                <a:schemeClr val="accent1">
                  <a:lumMod val="50000"/>
                </a:schemeClr>
              </a:solidFill>
            </a:endParaRPr>
          </a:p>
          <a:p>
            <a:pPr marL="0" indent="0">
              <a:buNone/>
            </a:pPr>
            <a:r>
              <a:rPr lang="en-GB" sz="2000" dirty="0">
                <a:solidFill>
                  <a:schemeClr val="accent1">
                    <a:lumMod val="50000"/>
                  </a:schemeClr>
                </a:solidFill>
              </a:rPr>
              <a:t>Posted by USIP Library on: March 20 2002</a:t>
            </a:r>
          </a:p>
          <a:p>
            <a:pPr marL="0" indent="0">
              <a:buNone/>
            </a:pPr>
            <a:r>
              <a:rPr lang="en-GB" sz="2000" dirty="0">
                <a:solidFill>
                  <a:schemeClr val="accent1">
                    <a:lumMod val="50000"/>
                  </a:schemeClr>
                </a:solidFill>
              </a:rPr>
              <a:t>Source Name: The United Nations and Somalia 1992-1996, the United Nations Blue Books Series, vol. VIII. (New York: United Nations, Dept. of Public Information, 1996), pp. 264 -266.</a:t>
            </a:r>
          </a:p>
          <a:p>
            <a:pPr marL="0" indent="0">
              <a:buNone/>
            </a:pPr>
            <a:r>
              <a:rPr lang="en-GB" sz="2000" dirty="0">
                <a:solidFill>
                  <a:schemeClr val="accent1">
                    <a:lumMod val="50000"/>
                  </a:schemeClr>
                </a:solidFill>
              </a:rPr>
              <a:t>Date digitized: November 4 2000</a:t>
            </a:r>
          </a:p>
          <a:p>
            <a:pPr marL="0" indent="0">
              <a:buNone/>
            </a:pPr>
            <a:endParaRPr lang="en-GB" sz="800" dirty="0"/>
          </a:p>
          <a:p>
            <a:pPr marL="0" indent="0">
              <a:buNone/>
            </a:pPr>
            <a:endParaRPr lang="en-GB" dirty="0"/>
          </a:p>
        </p:txBody>
      </p:sp>
    </p:spTree>
    <p:extLst>
      <p:ext uri="{BB962C8B-B14F-4D97-AF65-F5344CB8AC3E}">
        <p14:creationId xmlns:p14="http://schemas.microsoft.com/office/powerpoint/2010/main" val="3617048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solidFill>
                  <a:schemeClr val="accent1">
                    <a:lumMod val="50000"/>
                  </a:schemeClr>
                </a:solidFill>
                <a:latin typeface="+mn-lt"/>
              </a:rPr>
              <a:t>Addis Ababa…followed by the Djibouti Peace process</a:t>
            </a:r>
            <a:endParaRPr lang="en-GB" sz="4400" dirty="0">
              <a:latin typeface="+mn-lt"/>
            </a:endParaRPr>
          </a:p>
        </p:txBody>
      </p:sp>
      <p:sp>
        <p:nvSpPr>
          <p:cNvPr id="3" name="Content Placeholder 2"/>
          <p:cNvSpPr>
            <a:spLocks noGrp="1"/>
          </p:cNvSpPr>
          <p:nvPr>
            <p:ph idx="1"/>
          </p:nvPr>
        </p:nvSpPr>
        <p:spPr/>
        <p:txBody>
          <a:bodyPr/>
          <a:lstStyle/>
          <a:p>
            <a:pPr marL="0" indent="0">
              <a:buNone/>
            </a:pPr>
            <a:r>
              <a:rPr lang="en-GB" sz="2800" dirty="0">
                <a:solidFill>
                  <a:schemeClr val="accent1">
                    <a:lumMod val="50000"/>
                  </a:schemeClr>
                </a:solidFill>
              </a:rPr>
              <a:t>The backbone of the Djibouti </a:t>
            </a:r>
            <a:r>
              <a:rPr lang="en-GB" sz="2800" b="1" dirty="0">
                <a:solidFill>
                  <a:schemeClr val="accent1">
                    <a:lumMod val="50000"/>
                  </a:schemeClr>
                </a:solidFill>
              </a:rPr>
              <a:t>Peace</a:t>
            </a:r>
            <a:r>
              <a:rPr lang="en-GB" sz="2800" dirty="0">
                <a:solidFill>
                  <a:schemeClr val="accent1">
                    <a:lumMod val="50000"/>
                  </a:schemeClr>
                </a:solidFill>
              </a:rPr>
              <a:t> Process is a 2008 </a:t>
            </a:r>
            <a:r>
              <a:rPr lang="en-GB" sz="2800" b="1" dirty="0">
                <a:solidFill>
                  <a:schemeClr val="accent1">
                    <a:lumMod val="50000"/>
                  </a:schemeClr>
                </a:solidFill>
              </a:rPr>
              <a:t>peace accord</a:t>
            </a:r>
            <a:r>
              <a:rPr lang="en-GB" sz="2800" dirty="0">
                <a:solidFill>
                  <a:schemeClr val="accent1">
                    <a:lumMod val="50000"/>
                  </a:schemeClr>
                </a:solidFill>
              </a:rPr>
              <a:t> signed between the Transitional Federal Government (TFG) and the Alliance for the Re-liberation of </a:t>
            </a:r>
            <a:r>
              <a:rPr lang="en-GB" sz="2800" b="1" dirty="0">
                <a:solidFill>
                  <a:schemeClr val="accent1">
                    <a:lumMod val="50000"/>
                  </a:schemeClr>
                </a:solidFill>
              </a:rPr>
              <a:t>Somalia</a:t>
            </a:r>
            <a:r>
              <a:rPr lang="en-GB" sz="2800" dirty="0">
                <a:solidFill>
                  <a:schemeClr val="accent1">
                    <a:lumMod val="50000"/>
                  </a:schemeClr>
                </a:solidFill>
              </a:rPr>
              <a:t> (ARS) that is meant to pave the way for the cessation of all armed conflict across the country.</a:t>
            </a:r>
          </a:p>
          <a:p>
            <a:pPr marL="0" indent="0">
              <a:buNone/>
            </a:pPr>
            <a:endParaRPr lang="en-GB" sz="2800" dirty="0">
              <a:solidFill>
                <a:schemeClr val="accent1">
                  <a:lumMod val="50000"/>
                </a:schemeClr>
              </a:solidFill>
            </a:endParaRPr>
          </a:p>
          <a:p>
            <a:pPr marL="0" indent="0">
              <a:buNone/>
            </a:pPr>
            <a:r>
              <a:rPr lang="en-GB" sz="2000" dirty="0">
                <a:solidFill>
                  <a:schemeClr val="accent1">
                    <a:lumMod val="50000"/>
                  </a:schemeClr>
                </a:solidFill>
              </a:rPr>
              <a:t>See UNHCR film clip Return to Somalia:</a:t>
            </a:r>
          </a:p>
          <a:p>
            <a:pPr marL="0" indent="0">
              <a:buNone/>
            </a:pPr>
            <a:r>
              <a:rPr lang="en-GB" i="1" u="sng" dirty="0">
                <a:hlinkClick r:id="rId2"/>
              </a:rPr>
              <a:t>https://www.youtube.com/watch?v=6Yv0Ne3Eigk</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953966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solidFill>
                  <a:schemeClr val="accent1">
                    <a:lumMod val="50000"/>
                  </a:schemeClr>
                </a:solidFill>
                <a:latin typeface="+mn-lt"/>
              </a:rPr>
              <a:t>In conclusion…points for class discussion</a:t>
            </a:r>
            <a:endParaRPr lang="en-GB" sz="4400" b="1" dirty="0">
              <a:latin typeface="+mn-lt"/>
            </a:endParaRPr>
          </a:p>
        </p:txBody>
      </p:sp>
      <p:sp>
        <p:nvSpPr>
          <p:cNvPr id="3" name="Content Placeholder 2"/>
          <p:cNvSpPr>
            <a:spLocks noGrp="1"/>
          </p:cNvSpPr>
          <p:nvPr>
            <p:ph idx="1"/>
          </p:nvPr>
        </p:nvSpPr>
        <p:spPr/>
        <p:txBody>
          <a:bodyPr/>
          <a:lstStyle/>
          <a:p>
            <a:pPr marL="0" indent="0">
              <a:buNone/>
            </a:pPr>
            <a:r>
              <a:rPr lang="en-GB" b="1" dirty="0">
                <a:solidFill>
                  <a:schemeClr val="accent1">
                    <a:lumMod val="50000"/>
                  </a:schemeClr>
                </a:solidFill>
              </a:rPr>
              <a:t>International actors: UN, OAU etc.</a:t>
            </a:r>
          </a:p>
          <a:p>
            <a:pPr marL="0" indent="0">
              <a:buNone/>
            </a:pPr>
            <a:r>
              <a:rPr lang="en-GB" b="1" dirty="0">
                <a:solidFill>
                  <a:schemeClr val="accent1">
                    <a:lumMod val="50000"/>
                  </a:schemeClr>
                </a:solidFill>
              </a:rPr>
              <a:t>Intra-state conflicts: Civil </a:t>
            </a:r>
            <a:r>
              <a:rPr lang="en-GB" b="1" dirty="0" smtClean="0">
                <a:solidFill>
                  <a:schemeClr val="accent1">
                    <a:lumMod val="50000"/>
                  </a:schemeClr>
                </a:solidFill>
              </a:rPr>
              <a:t>war</a:t>
            </a:r>
          </a:p>
          <a:p>
            <a:pPr marL="0" indent="0">
              <a:buNone/>
            </a:pPr>
            <a:r>
              <a:rPr lang="en-GB" b="1" dirty="0" smtClean="0">
                <a:solidFill>
                  <a:schemeClr val="accent1">
                    <a:lumMod val="50000"/>
                  </a:schemeClr>
                </a:solidFill>
              </a:rPr>
              <a:t>The </a:t>
            </a:r>
            <a:r>
              <a:rPr lang="en-GB" b="1" i="1" dirty="0" smtClean="0">
                <a:solidFill>
                  <a:schemeClr val="accent1">
                    <a:lumMod val="50000"/>
                  </a:schemeClr>
                </a:solidFill>
              </a:rPr>
              <a:t>idea </a:t>
            </a:r>
            <a:r>
              <a:rPr lang="en-GB" b="1" dirty="0" smtClean="0">
                <a:solidFill>
                  <a:schemeClr val="accent1">
                    <a:lumMod val="50000"/>
                  </a:schemeClr>
                </a:solidFill>
              </a:rPr>
              <a:t>of failed states</a:t>
            </a:r>
            <a:endParaRPr lang="en-GB" b="1" dirty="0">
              <a:solidFill>
                <a:schemeClr val="accent1">
                  <a:lumMod val="50000"/>
                </a:schemeClr>
              </a:solidFill>
            </a:endParaRPr>
          </a:p>
          <a:p>
            <a:pPr marL="0" indent="0">
              <a:buNone/>
            </a:pPr>
            <a:endParaRPr lang="en-GB" b="1" dirty="0" smtClean="0">
              <a:solidFill>
                <a:schemeClr val="accent1">
                  <a:lumMod val="50000"/>
                </a:schemeClr>
              </a:solidFill>
            </a:endParaRPr>
          </a:p>
          <a:p>
            <a:pPr marL="0" indent="0">
              <a:buNone/>
            </a:pPr>
            <a:r>
              <a:rPr lang="en-GB" b="1" dirty="0" smtClean="0">
                <a:solidFill>
                  <a:schemeClr val="accent1">
                    <a:lumMod val="50000"/>
                  </a:schemeClr>
                </a:solidFill>
              </a:rPr>
              <a:t>Somalia</a:t>
            </a:r>
            <a:r>
              <a:rPr lang="en-GB" b="1" dirty="0">
                <a:solidFill>
                  <a:schemeClr val="accent1">
                    <a:lumMod val="50000"/>
                  </a:schemeClr>
                </a:solidFill>
              </a:rPr>
              <a:t>:</a:t>
            </a:r>
            <a:r>
              <a:rPr lang="en-GB" dirty="0">
                <a:solidFill>
                  <a:schemeClr val="accent1">
                    <a:lumMod val="50000"/>
                  </a:schemeClr>
                </a:solidFill>
              </a:rPr>
              <a:t> </a:t>
            </a:r>
            <a:endParaRPr lang="en-GB" dirty="0" smtClean="0">
              <a:solidFill>
                <a:schemeClr val="accent1">
                  <a:lumMod val="50000"/>
                </a:schemeClr>
              </a:solidFill>
            </a:endParaRPr>
          </a:p>
          <a:p>
            <a:r>
              <a:rPr lang="en-GB" dirty="0">
                <a:solidFill>
                  <a:schemeClr val="accent1">
                    <a:lumMod val="50000"/>
                  </a:schemeClr>
                </a:solidFill>
              </a:rPr>
              <a:t>M</a:t>
            </a:r>
            <a:r>
              <a:rPr lang="en-GB" dirty="0" smtClean="0">
                <a:solidFill>
                  <a:schemeClr val="accent1">
                    <a:lumMod val="50000"/>
                  </a:schemeClr>
                </a:solidFill>
              </a:rPr>
              <a:t>ultiple </a:t>
            </a:r>
            <a:r>
              <a:rPr lang="en-GB" dirty="0">
                <a:solidFill>
                  <a:schemeClr val="accent1">
                    <a:lumMod val="50000"/>
                  </a:schemeClr>
                </a:solidFill>
              </a:rPr>
              <a:t>militias; </a:t>
            </a:r>
            <a:r>
              <a:rPr lang="en-GB" dirty="0" smtClean="0">
                <a:solidFill>
                  <a:schemeClr val="accent1">
                    <a:lumMod val="50000"/>
                  </a:schemeClr>
                </a:solidFill>
              </a:rPr>
              <a:t>ethnic complexities</a:t>
            </a:r>
          </a:p>
          <a:p>
            <a:r>
              <a:rPr lang="en-GB" dirty="0">
                <a:solidFill>
                  <a:schemeClr val="accent1">
                    <a:lumMod val="50000"/>
                  </a:schemeClr>
                </a:solidFill>
              </a:rPr>
              <a:t>M</a:t>
            </a:r>
            <a:r>
              <a:rPr lang="en-GB" dirty="0" smtClean="0">
                <a:solidFill>
                  <a:schemeClr val="accent1">
                    <a:lumMod val="50000"/>
                  </a:schemeClr>
                </a:solidFill>
              </a:rPr>
              <a:t>icro-states</a:t>
            </a:r>
            <a:endParaRPr lang="en-GB" dirty="0">
              <a:solidFill>
                <a:schemeClr val="accent1">
                  <a:lumMod val="50000"/>
                </a:schemeClr>
              </a:solidFill>
            </a:endParaRPr>
          </a:p>
          <a:p>
            <a:r>
              <a:rPr lang="en-GB" dirty="0">
                <a:solidFill>
                  <a:schemeClr val="accent1">
                    <a:lumMod val="50000"/>
                  </a:schemeClr>
                </a:solidFill>
              </a:rPr>
              <a:t>The problem of (arbitrary) borders (and the policing of borders)</a:t>
            </a:r>
          </a:p>
          <a:p>
            <a:r>
              <a:rPr lang="en-GB" dirty="0">
                <a:solidFill>
                  <a:schemeClr val="accent1">
                    <a:lumMod val="50000"/>
                  </a:schemeClr>
                </a:solidFill>
              </a:rPr>
              <a:t>Migration and obstacles to migration</a:t>
            </a:r>
          </a:p>
          <a:p>
            <a:r>
              <a:rPr lang="en-GB" dirty="0">
                <a:solidFill>
                  <a:schemeClr val="accent1">
                    <a:lumMod val="50000"/>
                  </a:schemeClr>
                </a:solidFill>
              </a:rPr>
              <a:t>Somalia as a case study in state failure: it wasn’t always so</a:t>
            </a:r>
          </a:p>
          <a:p>
            <a:r>
              <a:rPr lang="en-GB" dirty="0">
                <a:solidFill>
                  <a:schemeClr val="accent1">
                    <a:lumMod val="50000"/>
                  </a:schemeClr>
                </a:solidFill>
              </a:rPr>
              <a:t>Failures of military and humanitarian intervention</a:t>
            </a:r>
          </a:p>
          <a:p>
            <a:pPr marL="0" indent="0">
              <a:buNone/>
            </a:pPr>
            <a:endParaRPr lang="en-GB" dirty="0"/>
          </a:p>
        </p:txBody>
      </p:sp>
    </p:spTree>
    <p:extLst>
      <p:ext uri="{BB962C8B-B14F-4D97-AF65-F5344CB8AC3E}">
        <p14:creationId xmlns:p14="http://schemas.microsoft.com/office/powerpoint/2010/main" val="9284508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365195"/>
          </a:xfrm>
        </p:spPr>
        <p:txBody>
          <a:bodyPr>
            <a:normAutofit fontScale="90000"/>
          </a:bodyPr>
          <a:lstStyle/>
          <a:p>
            <a:r>
              <a:rPr lang="en-GB" dirty="0" smtClean="0"/>
              <a:t/>
            </a:r>
            <a:br>
              <a:rPr lang="en-GB" dirty="0" smtClean="0"/>
            </a:br>
            <a:r>
              <a:rPr lang="en-GB" b="1" dirty="0" smtClean="0">
                <a:solidFill>
                  <a:schemeClr val="accent1">
                    <a:lumMod val="50000"/>
                  </a:schemeClr>
                </a:solidFill>
                <a:latin typeface="+mn-lt"/>
              </a:rPr>
              <a:t>Al </a:t>
            </a:r>
            <a:r>
              <a:rPr lang="en-GB" b="1" dirty="0">
                <a:solidFill>
                  <a:schemeClr val="accent1">
                    <a:lumMod val="50000"/>
                  </a:schemeClr>
                </a:solidFill>
                <a:latin typeface="+mn-lt"/>
              </a:rPr>
              <a:t>Jazeera. Somalia – A Forgotten Story. 46 mins</a:t>
            </a:r>
            <a:r>
              <a:rPr lang="en-GB" b="1" dirty="0" smtClean="0">
                <a:solidFill>
                  <a:schemeClr val="accent1">
                    <a:lumMod val="50000"/>
                  </a:schemeClr>
                </a:solidFill>
                <a:latin typeface="+mn-lt"/>
              </a:rPr>
              <a:t>:</a:t>
            </a:r>
            <a:r>
              <a:rPr lang="en-GB" b="1" dirty="0">
                <a:solidFill>
                  <a:schemeClr val="accent1">
                    <a:lumMod val="50000"/>
                  </a:schemeClr>
                </a:solidFill>
                <a:latin typeface="+mn-lt"/>
              </a:rPr>
              <a:t/>
            </a:r>
            <a:br>
              <a:rPr lang="en-GB" b="1" dirty="0">
                <a:solidFill>
                  <a:schemeClr val="accent1">
                    <a:lumMod val="50000"/>
                  </a:schemeClr>
                </a:solidFill>
                <a:latin typeface="+mn-lt"/>
              </a:rPr>
            </a:br>
            <a:r>
              <a:rPr lang="en-GB" sz="3600" u="sng" dirty="0">
                <a:hlinkClick r:id="rId2"/>
              </a:rPr>
              <a:t>https://www.youtube.com/watch?v=DptQdIhMGZk</a:t>
            </a:r>
            <a:endParaRPr lang="en-GB" dirty="0"/>
          </a:p>
        </p:txBody>
      </p:sp>
      <p:sp>
        <p:nvSpPr>
          <p:cNvPr id="3" name="Content Placeholder 2"/>
          <p:cNvSpPr>
            <a:spLocks noGrp="1"/>
          </p:cNvSpPr>
          <p:nvPr>
            <p:ph idx="1"/>
          </p:nvPr>
        </p:nvSpPr>
        <p:spPr>
          <a:xfrm>
            <a:off x="628650" y="2962141"/>
            <a:ext cx="7886700" cy="3214822"/>
          </a:xfrm>
        </p:spPr>
        <p:txBody>
          <a:bodyPr/>
          <a:lstStyle/>
          <a:p>
            <a:pPr marL="0" indent="0">
              <a:buNone/>
            </a:pPr>
            <a:r>
              <a:rPr lang="en-GB" dirty="0" smtClean="0">
                <a:solidFill>
                  <a:schemeClr val="accent1">
                    <a:lumMod val="50000"/>
                  </a:schemeClr>
                </a:solidFill>
              </a:rPr>
              <a:t>The film clip above is a very good 46-minute </a:t>
            </a:r>
            <a:r>
              <a:rPr lang="en-GB" i="1" dirty="0" smtClean="0">
                <a:solidFill>
                  <a:schemeClr val="accent1">
                    <a:lumMod val="50000"/>
                  </a:schemeClr>
                </a:solidFill>
              </a:rPr>
              <a:t>Al Jazeera </a:t>
            </a:r>
            <a:r>
              <a:rPr lang="en-GB" dirty="0" smtClean="0">
                <a:solidFill>
                  <a:schemeClr val="accent1">
                    <a:lumMod val="50000"/>
                  </a:schemeClr>
                </a:solidFill>
              </a:rPr>
              <a:t>documentary, made in 2016, about Somalia by Hamza </a:t>
            </a:r>
            <a:r>
              <a:rPr lang="en-GB" dirty="0" err="1" smtClean="0">
                <a:solidFill>
                  <a:schemeClr val="accent1">
                    <a:lumMod val="50000"/>
                  </a:schemeClr>
                </a:solidFill>
              </a:rPr>
              <a:t>Ashrif</a:t>
            </a:r>
            <a:r>
              <a:rPr lang="en-GB" dirty="0" smtClean="0">
                <a:solidFill>
                  <a:schemeClr val="accent1">
                    <a:lumMod val="50000"/>
                  </a:schemeClr>
                </a:solidFill>
              </a:rPr>
              <a:t>.</a:t>
            </a:r>
            <a:endParaRPr lang="en-GB" dirty="0">
              <a:solidFill>
                <a:schemeClr val="accent1">
                  <a:lumMod val="50000"/>
                </a:schemeClr>
              </a:solidFill>
            </a:endParaRPr>
          </a:p>
        </p:txBody>
      </p:sp>
    </p:spTree>
    <p:extLst>
      <p:ext uri="{BB962C8B-B14F-4D97-AF65-F5344CB8AC3E}">
        <p14:creationId xmlns:p14="http://schemas.microsoft.com/office/powerpoint/2010/main" val="65880251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TotalTime>
  <Words>847</Words>
  <Application>Microsoft Office PowerPoint</Application>
  <PresentationFormat>On-screen Show (4:3)</PresentationFormat>
  <Paragraphs>73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 Humanitarian Intervention HPAN4004: Part 5 Case Study in Depth: Somalia</vt:lpstr>
      <vt:lpstr>  Class Discussion:  Failed states and weak states </vt:lpstr>
      <vt:lpstr>Somalia</vt:lpstr>
      <vt:lpstr>Breakaway states/statelets </vt:lpstr>
      <vt:lpstr>                                                                                               Somalia country profile                                 4 January 2018 </vt:lpstr>
      <vt:lpstr>The Somali Peace process: Addis Ababa 1993; Djibouti 2008</vt:lpstr>
      <vt:lpstr>Addis Ababa Heads of Agreement</vt:lpstr>
      <vt:lpstr>Addis Ababa: Conclusions</vt:lpstr>
      <vt:lpstr>Signatories</vt:lpstr>
      <vt:lpstr>Addis Ababa…followed by the Djibouti Peace process</vt:lpstr>
      <vt:lpstr>In conclusion…points for class discussion</vt:lpstr>
      <vt:lpstr> Al Jazeera. Somalia – A Forgotten Story. 46 mins: https://www.youtube.com/watch?v=DptQdIhMGZk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HPID4002: Week 5 Case Study in Depth: Somalia</dc:title>
  <dc:creator>Andy Bevan</dc:creator>
  <cp:lastModifiedBy>Andy Bevan</cp:lastModifiedBy>
  <cp:revision>12</cp:revision>
  <dcterms:created xsi:type="dcterms:W3CDTF">2018-02-28T14:38:38Z</dcterms:created>
  <dcterms:modified xsi:type="dcterms:W3CDTF">2019-05-20T08:11:06Z</dcterms:modified>
</cp:coreProperties>
</file>