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Lst>
  <p:sldIdLst>
    <p:sldId id="256" r:id="rId5"/>
    <p:sldId id="258" r:id="rId6"/>
    <p:sldId id="350" r:id="rId7"/>
    <p:sldId id="364" r:id="rId8"/>
    <p:sldId id="366" r:id="rId9"/>
    <p:sldId id="310" r:id="rId10"/>
    <p:sldId id="316" r:id="rId11"/>
    <p:sldId id="349" r:id="rId12"/>
    <p:sldId id="351" r:id="rId13"/>
    <p:sldId id="317" r:id="rId14"/>
    <p:sldId id="330" r:id="rId15"/>
    <p:sldId id="365" r:id="rId16"/>
    <p:sldId id="329" r:id="rId17"/>
    <p:sldId id="339" r:id="rId18"/>
    <p:sldId id="367" r:id="rId19"/>
    <p:sldId id="363" r:id="rId20"/>
    <p:sldId id="265" r:id="rId2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DBE197C-A599-48D2-B072-1D1F9334D389}" v="2" dt="2023-11-13T09:46:09.0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1" autoAdjust="0"/>
    <p:restoredTop sz="94712" autoAdjust="0"/>
  </p:normalViewPr>
  <p:slideViewPr>
    <p:cSldViewPr>
      <p:cViewPr varScale="1">
        <p:scale>
          <a:sx n="103" d="100"/>
          <a:sy n="103" d="100"/>
        </p:scale>
        <p:origin x="64" y="220"/>
      </p:cViewPr>
      <p:guideLst>
        <p:guide orient="horz" pos="2160"/>
        <p:guide pos="2880"/>
      </p:guideLst>
    </p:cSldViewPr>
  </p:slideViewPr>
  <p:outlineViewPr>
    <p:cViewPr>
      <p:scale>
        <a:sx n="33" d="100"/>
        <a:sy n="33" d="100"/>
      </p:scale>
      <p:origin x="0" y="-42600"/>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96319" y="802299"/>
            <a:ext cx="5618515" cy="2541431"/>
          </a:xfrm>
        </p:spPr>
        <p:txBody>
          <a:bodyPr bIns="0" anchor="b">
            <a:normAutofit/>
          </a:bodyPr>
          <a:lstStyle>
            <a:lvl1pPr algn="l">
              <a:defRPr sz="5400"/>
            </a:lvl1pPr>
          </a:lstStyle>
          <a:p>
            <a:r>
              <a:rPr lang="en-US"/>
              <a:t>Click to edit Master title style</a:t>
            </a:r>
            <a:endParaRPr lang="en-US" dirty="0"/>
          </a:p>
        </p:txBody>
      </p:sp>
      <p:sp>
        <p:nvSpPr>
          <p:cNvPr id="3" name="Subtitle 2"/>
          <p:cNvSpPr>
            <a:spLocks noGrp="1"/>
          </p:cNvSpPr>
          <p:nvPr>
            <p:ph type="subTitle" idx="1"/>
          </p:nvPr>
        </p:nvSpPr>
        <p:spPr>
          <a:xfrm>
            <a:off x="2396319" y="3531205"/>
            <a:ext cx="5618515" cy="977621"/>
          </a:xfrm>
        </p:spPr>
        <p:txBody>
          <a:bodyPr tIns="91440" bIns="91440">
            <a:normAutofit/>
          </a:bodyPr>
          <a:lstStyle>
            <a:lvl1pPr marL="0" indent="0" algn="l">
              <a:buNone/>
              <a:defRPr sz="1600" b="0"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5779B43-CA7A-455C-ABA1-8379DC736556}" type="datetimeFigureOut">
              <a:rPr lang="en-GB" smtClean="0"/>
              <a:t>23/10/2024</a:t>
            </a:fld>
            <a:endParaRPr lang="en-GB"/>
          </a:p>
        </p:txBody>
      </p:sp>
      <p:sp>
        <p:nvSpPr>
          <p:cNvPr id="5" name="Footer Placeholder 4"/>
          <p:cNvSpPr>
            <a:spLocks noGrp="1"/>
          </p:cNvSpPr>
          <p:nvPr>
            <p:ph type="ftr" sz="quarter" idx="11"/>
          </p:nvPr>
        </p:nvSpPr>
        <p:spPr>
          <a:xfrm>
            <a:off x="2396319" y="329308"/>
            <a:ext cx="3086292" cy="309201"/>
          </a:xfrm>
        </p:spPr>
        <p:txBody>
          <a:bodyPr/>
          <a:lstStyle/>
          <a:p>
            <a:endParaRPr lang="en-GB"/>
          </a:p>
        </p:txBody>
      </p:sp>
      <p:sp>
        <p:nvSpPr>
          <p:cNvPr id="6" name="Slide Number Placeholder 5"/>
          <p:cNvSpPr>
            <a:spLocks noGrp="1"/>
          </p:cNvSpPr>
          <p:nvPr>
            <p:ph type="sldNum" sz="quarter" idx="12"/>
          </p:nvPr>
        </p:nvSpPr>
        <p:spPr>
          <a:xfrm>
            <a:off x="1434703" y="798973"/>
            <a:ext cx="802005" cy="503578"/>
          </a:xfrm>
        </p:spPr>
        <p:txBody>
          <a:bodyPr/>
          <a:lstStyle/>
          <a:p>
            <a:fld id="{CC935741-5D89-4008-8F08-26031587A366}" type="slidenum">
              <a:rPr lang="en-GB" smtClean="0"/>
              <a:t>‹#›</a:t>
            </a:fld>
            <a:endParaRPr lang="en-GB"/>
          </a:p>
        </p:txBody>
      </p:sp>
      <p:cxnSp>
        <p:nvCxnSpPr>
          <p:cNvPr id="15" name="Straight Connector 14"/>
          <p:cNvCxnSpPr/>
          <p:nvPr/>
        </p:nvCxnSpPr>
        <p:spPr>
          <a:xfrm>
            <a:off x="2396319" y="3528542"/>
            <a:ext cx="56185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80980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779B43-CA7A-455C-ABA1-8379DC736556}" type="datetimeFigureOut">
              <a:rPr lang="en-GB" smtClean="0"/>
              <a:t>23/10/2024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5741-5D89-4008-8F08-26031587A366}" type="slidenum">
              <a:rPr lang="en-GB" smtClean="0"/>
              <a:t>‹#›</a:t>
            </a:fld>
            <a:endParaRPr lang="en-GB"/>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82390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3491" y="1756130"/>
            <a:ext cx="5617002" cy="1887950"/>
          </a:xfrm>
        </p:spPr>
        <p:txBody>
          <a:bodyPr anchor="b">
            <a:normAutofit/>
          </a:bodyPr>
          <a:lstStyle>
            <a:lvl1pPr algn="l">
              <a:defRPr sz="3200"/>
            </a:lvl1pPr>
          </a:lstStyle>
          <a:p>
            <a:r>
              <a:rPr lang="en-US"/>
              <a:t>Click to edit Master title style</a:t>
            </a:r>
            <a:endParaRPr lang="en-US" dirty="0"/>
          </a:p>
        </p:txBody>
      </p:sp>
      <p:sp>
        <p:nvSpPr>
          <p:cNvPr id="3" name="Text Placeholder 2"/>
          <p:cNvSpPr>
            <a:spLocks noGrp="1"/>
          </p:cNvSpPr>
          <p:nvPr>
            <p:ph type="body" idx="1"/>
          </p:nvPr>
        </p:nvSpPr>
        <p:spPr>
          <a:xfrm>
            <a:off x="1443492" y="3806196"/>
            <a:ext cx="5617002" cy="1012929"/>
          </a:xfrm>
        </p:spPr>
        <p:txBody>
          <a:bodyPr tIns="91440">
            <a:normAutofit/>
          </a:bodyPr>
          <a:lstStyle>
            <a:lvl1pPr marL="0" indent="0" algn="l">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5779B43-CA7A-455C-ABA1-8379DC736556}" type="datetimeFigureOut">
              <a:rPr lang="en-GB" smtClean="0"/>
              <a:t>23/10/2024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5741-5D89-4008-8F08-26031587A366}" type="slidenum">
              <a:rPr lang="en-GB" smtClean="0"/>
              <a:t>‹#›</a:t>
            </a:fld>
            <a:endParaRPr lang="en-GB"/>
          </a:p>
        </p:txBody>
      </p:sp>
      <p:cxnSp>
        <p:nvCxnSpPr>
          <p:cNvPr id="15" name="Straight Connector 14"/>
          <p:cNvCxnSpPr/>
          <p:nvPr/>
        </p:nvCxnSpPr>
        <p:spPr>
          <a:xfrm>
            <a:off x="1443491" y="3804985"/>
            <a:ext cx="561700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414268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3491" y="804890"/>
            <a:ext cx="6571343"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3490" y="2013936"/>
            <a:ext cx="3125871" cy="3437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89182" y="2013936"/>
            <a:ext cx="3125652" cy="34375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5779B43-CA7A-455C-ABA1-8379DC736556}" type="datetimeFigureOut">
              <a:rPr lang="en-GB" smtClean="0"/>
              <a:t>23/10/2024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935741-5D89-4008-8F08-26031587A366}" type="slidenum">
              <a:rPr lang="en-GB" smtClean="0"/>
              <a:t>‹#›</a:t>
            </a:fld>
            <a:endParaRPr lang="en-GB"/>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577832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43491" y="804164"/>
            <a:ext cx="6571344"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3491" y="2019550"/>
            <a:ext cx="3125766"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1443491" y="2824270"/>
            <a:ext cx="3125766"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89182" y="2023004"/>
            <a:ext cx="3125652"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889182" y="2821491"/>
            <a:ext cx="31256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5779B43-CA7A-455C-ABA1-8379DC736556}" type="datetimeFigureOut">
              <a:rPr lang="en-GB" smtClean="0"/>
              <a:t>23/10/2024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C935741-5D89-4008-8F08-26031587A366}" type="slidenum">
              <a:rPr lang="en-GB" smtClean="0"/>
              <a:t>‹#›</a:t>
            </a:fld>
            <a:endParaRPr lang="en-GB"/>
          </a:p>
        </p:txBody>
      </p:sp>
    </p:spTree>
    <p:extLst>
      <p:ext uri="{BB962C8B-B14F-4D97-AF65-F5344CB8AC3E}">
        <p14:creationId xmlns:p14="http://schemas.microsoft.com/office/powerpoint/2010/main" val="29894154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5779B43-CA7A-455C-ABA1-8379DC736556}" type="datetimeFigureOut">
              <a:rPr lang="en-GB" smtClean="0"/>
              <a:t>23/10/2024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C935741-5D89-4008-8F08-26031587A366}" type="slidenum">
              <a:rPr lang="en-GB" smtClean="0"/>
              <a:t>‹#›</a:t>
            </a:fld>
            <a:endParaRPr lang="en-GB"/>
          </a:p>
        </p:txBody>
      </p:sp>
    </p:spTree>
    <p:extLst>
      <p:ext uri="{BB962C8B-B14F-4D97-AF65-F5344CB8AC3E}">
        <p14:creationId xmlns:p14="http://schemas.microsoft.com/office/powerpoint/2010/main" val="3992807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779B43-CA7A-455C-ABA1-8379DC736556}" type="datetimeFigureOut">
              <a:rPr lang="en-GB" smtClean="0"/>
              <a:t>23/10/2024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C935741-5D89-4008-8F08-26031587A366}" type="slidenum">
              <a:rPr lang="en-GB" smtClean="0"/>
              <a:t>‹#›</a:t>
            </a:fld>
            <a:endParaRPr lang="en-GB"/>
          </a:p>
        </p:txBody>
      </p:sp>
    </p:spTree>
    <p:extLst>
      <p:ext uri="{BB962C8B-B14F-4D97-AF65-F5344CB8AC3E}">
        <p14:creationId xmlns:p14="http://schemas.microsoft.com/office/powerpoint/2010/main" val="26751448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39042" y="798973"/>
            <a:ext cx="2425950"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186656" y="798974"/>
            <a:ext cx="3828178"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39042" y="3205492"/>
            <a:ext cx="2427369"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5779B43-CA7A-455C-ABA1-8379DC736556}" type="datetimeFigureOut">
              <a:rPr lang="en-GB" smtClean="0"/>
              <a:t>23/10/2024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935741-5D89-4008-8F08-26031587A366}" type="slidenum">
              <a:rPr lang="en-GB" smtClean="0"/>
              <a:t>‹#›</a:t>
            </a:fld>
            <a:endParaRPr lang="en-GB"/>
          </a:p>
        </p:txBody>
      </p:sp>
      <p:cxnSp>
        <p:nvCxnSpPr>
          <p:cNvPr id="17" name="Straight Connector 16"/>
          <p:cNvCxnSpPr/>
          <p:nvPr/>
        </p:nvCxnSpPr>
        <p:spPr>
          <a:xfrm>
            <a:off x="1441748" y="3205491"/>
            <a:ext cx="242327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489532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4996501" y="482171"/>
            <a:ext cx="3511387" cy="5149101"/>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44148" y="1129513"/>
            <a:ext cx="3244935"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640128" y="1122543"/>
            <a:ext cx="2234998"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1443492" y="3145992"/>
            <a:ext cx="3240286"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1436664" y="5469857"/>
            <a:ext cx="3252420" cy="320123"/>
          </a:xfrm>
        </p:spPr>
        <p:txBody>
          <a:bodyPr/>
          <a:lstStyle>
            <a:lvl1pPr algn="l">
              <a:defRPr/>
            </a:lvl1pPr>
          </a:lstStyle>
          <a:p>
            <a:fld id="{75779B43-CA7A-455C-ABA1-8379DC736556}" type="datetimeFigureOut">
              <a:rPr lang="en-GB" smtClean="0"/>
              <a:t>23/10/2024</a:t>
            </a:fld>
            <a:endParaRPr lang="en-GB"/>
          </a:p>
        </p:txBody>
      </p:sp>
      <p:sp>
        <p:nvSpPr>
          <p:cNvPr id="6" name="Footer Placeholder 5"/>
          <p:cNvSpPr>
            <a:spLocks noGrp="1"/>
          </p:cNvSpPr>
          <p:nvPr>
            <p:ph type="ftr" sz="quarter" idx="11"/>
          </p:nvPr>
        </p:nvSpPr>
        <p:spPr>
          <a:xfrm>
            <a:off x="1437530" y="318641"/>
            <a:ext cx="3251553" cy="320931"/>
          </a:xfrm>
        </p:spPr>
        <p:txBody>
          <a:bodyPr/>
          <a:lstStyle/>
          <a:p>
            <a:endParaRPr lang="en-GB"/>
          </a:p>
        </p:txBody>
      </p:sp>
      <p:sp>
        <p:nvSpPr>
          <p:cNvPr id="7" name="Slide Number Placeholder 6"/>
          <p:cNvSpPr>
            <a:spLocks noGrp="1"/>
          </p:cNvSpPr>
          <p:nvPr>
            <p:ph type="sldNum" sz="quarter" idx="12"/>
          </p:nvPr>
        </p:nvSpPr>
        <p:spPr/>
        <p:txBody>
          <a:bodyPr/>
          <a:lstStyle/>
          <a:p>
            <a:fld id="{CC935741-5D89-4008-8F08-26031587A366}" type="slidenum">
              <a:rPr lang="en-GB" smtClean="0"/>
              <a:t>‹#›</a:t>
            </a:fld>
            <a:endParaRPr lang="en-GB"/>
          </a:p>
        </p:txBody>
      </p:sp>
      <p:cxnSp>
        <p:nvCxnSpPr>
          <p:cNvPr id="31" name="Straight Connector 30"/>
          <p:cNvCxnSpPr/>
          <p:nvPr/>
        </p:nvCxnSpPr>
        <p:spPr>
          <a:xfrm>
            <a:off x="1441281" y="3143605"/>
            <a:ext cx="324201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924911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779B43-CA7A-455C-ABA1-8379DC736556}" type="datetimeFigureOut">
              <a:rPr lang="en-GB" smtClean="0"/>
              <a:t>23/10/2024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5741-5D89-4008-8F08-26031587A366}" type="slidenum">
              <a:rPr lang="en-GB" smtClean="0"/>
              <a:t>‹#›</a:t>
            </a:fld>
            <a:endParaRPr lang="en-GB"/>
          </a:p>
        </p:txBody>
      </p:sp>
    </p:spTree>
    <p:extLst>
      <p:ext uri="{BB962C8B-B14F-4D97-AF65-F5344CB8AC3E}">
        <p14:creationId xmlns:p14="http://schemas.microsoft.com/office/powerpoint/2010/main" val="699555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18028" y="798974"/>
            <a:ext cx="1103027"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3491" y="798974"/>
            <a:ext cx="5301095"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779B43-CA7A-455C-ABA1-8379DC736556}" type="datetimeFigureOut">
              <a:rPr lang="en-GB" smtClean="0"/>
              <a:t>23/10/2024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5741-5D89-4008-8F08-26031587A366}" type="slidenum">
              <a:rPr lang="en-GB" smtClean="0"/>
              <a:t>‹#›</a:t>
            </a:fld>
            <a:endParaRPr lang="en-GB"/>
          </a:p>
        </p:txBody>
      </p:sp>
      <p:cxnSp>
        <p:nvCxnSpPr>
          <p:cNvPr id="15" name="Straight Connector 14"/>
          <p:cNvCxnSpPr/>
          <p:nvPr/>
        </p:nvCxnSpPr>
        <p:spPr>
          <a:xfrm>
            <a:off x="6918028" y="798974"/>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763756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75779B43-CA7A-455C-ABA1-8379DC736556}" type="datetimeFigureOut">
              <a:rPr lang="en-GB" smtClean="0"/>
              <a:t>23/10/2024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935741-5D89-4008-8F08-26031587A366}" type="slidenum">
              <a:rPr lang="en-GB" smtClean="0"/>
              <a:t>‹#›</a:t>
            </a:fld>
            <a:endParaRPr lang="en-GB"/>
          </a:p>
        </p:txBody>
      </p:sp>
      <p:sp>
        <p:nvSpPr>
          <p:cNvPr id="13" name="Content Placeholder 12"/>
          <p:cNvSpPr>
            <a:spLocks noGrp="1"/>
          </p:cNvSpPr>
          <p:nvPr>
            <p:ph sz="quarter" idx="13"/>
          </p:nvPr>
        </p:nvSpPr>
        <p:spPr>
          <a:xfrm>
            <a:off x="685800" y="1536192"/>
            <a:ext cx="3657600"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Content Placeholder 14"/>
          <p:cNvSpPr>
            <a:spLocks noGrp="1"/>
          </p:cNvSpPr>
          <p:nvPr>
            <p:ph sz="quarter" idx="14"/>
          </p:nvPr>
        </p:nvSpPr>
        <p:spPr>
          <a:xfrm>
            <a:off x="4800600" y="1536192"/>
            <a:ext cx="3657600"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2620863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alpha val="16000"/>
          </a:srgbClr>
        </a:solidFill>
        <a:effectLst/>
      </p:bgPr>
    </p:bg>
    <p:spTree>
      <p:nvGrpSpPr>
        <p:cNvPr id="1" name=""/>
        <p:cNvGrpSpPr/>
        <p:nvPr/>
      </p:nvGrpSpPr>
      <p:grpSpPr>
        <a:xfrm>
          <a:off x="0" y="0"/>
          <a:ext cx="0" cy="0"/>
          <a:chOff x="0" y="0"/>
          <a:chExt cx="0" cy="0"/>
        </a:xfrm>
      </p:grpSpPr>
      <p:sp>
        <p:nvSpPr>
          <p:cNvPr id="10" name="Rectangle 9"/>
          <p:cNvSpPr/>
          <p:nvPr/>
        </p:nvSpPr>
        <p:spPr>
          <a:xfrm>
            <a:off x="0" y="2015734"/>
            <a:ext cx="9144000" cy="4079520"/>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4">
            <a:extLst>
              <a:ext uri="{28A0092B-C50C-407E-A947-70E740481C1C}">
                <a14:useLocalDpi xmlns:a14="http://schemas.microsoft.com/office/drawing/2010/main" val="0"/>
              </a:ext>
            </a:extLst>
          </a:blip>
          <a:srcRect l="12500" t="1538" r="12500" b="-1538"/>
          <a:stretch/>
        </p:blipFill>
        <p:spPr>
          <a:xfrm>
            <a:off x="-1" y="6095253"/>
            <a:ext cx="9144001" cy="774727"/>
          </a:xfrm>
          <a:prstGeom prst="rect">
            <a:avLst/>
          </a:prstGeom>
        </p:spPr>
      </p:pic>
      <p:cxnSp>
        <p:nvCxnSpPr>
          <p:cNvPr id="13" name="Straight Connector 12"/>
          <p:cNvCxnSpPr/>
          <p:nvPr/>
        </p:nvCxnSpPr>
        <p:spPr>
          <a:xfrm>
            <a:off x="0" y="6101127"/>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443491" y="804520"/>
            <a:ext cx="6571343"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43491" y="2015733"/>
            <a:ext cx="6571343"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646542" y="330370"/>
            <a:ext cx="2368292"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75779B43-CA7A-455C-ABA1-8379DC736556}" type="datetimeFigureOut">
              <a:rPr lang="en-GB" smtClean="0"/>
              <a:t>23/10/2024</a:t>
            </a:fld>
            <a:endParaRPr lang="en-GB"/>
          </a:p>
        </p:txBody>
      </p:sp>
      <p:sp>
        <p:nvSpPr>
          <p:cNvPr id="5" name="Footer Placeholder 4"/>
          <p:cNvSpPr>
            <a:spLocks noGrp="1"/>
          </p:cNvSpPr>
          <p:nvPr>
            <p:ph type="ftr" sz="quarter" idx="3"/>
          </p:nvPr>
        </p:nvSpPr>
        <p:spPr>
          <a:xfrm>
            <a:off x="1443491" y="329308"/>
            <a:ext cx="4034004"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7725" y="798973"/>
            <a:ext cx="795746" cy="503578"/>
          </a:xfrm>
          <a:prstGeom prst="rect">
            <a:avLst/>
          </a:prstGeom>
        </p:spPr>
        <p:txBody>
          <a:bodyPr vert="horz" lIns="91440" tIns="45720" rIns="91440" bIns="45720" rtlCol="0" anchor="t"/>
          <a:lstStyle>
            <a:lvl1pPr algn="r">
              <a:defRPr sz="2800">
                <a:solidFill>
                  <a:schemeClr val="accent1"/>
                </a:solidFill>
              </a:defRPr>
            </a:lvl1pPr>
          </a:lstStyle>
          <a:p>
            <a:fld id="{CC935741-5D89-4008-8F08-26031587A366}" type="slidenum">
              <a:rPr lang="en-GB" smtClean="0"/>
              <a:t>‹#›</a:t>
            </a:fld>
            <a:endParaRPr lang="en-GB"/>
          </a:p>
        </p:txBody>
      </p:sp>
    </p:spTree>
    <p:extLst>
      <p:ext uri="{BB962C8B-B14F-4D97-AF65-F5344CB8AC3E}">
        <p14:creationId xmlns:p14="http://schemas.microsoft.com/office/powerpoint/2010/main" val="97798762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txStyles>
    <p:titleStyle>
      <a:lvl1pPr algn="l" defTabSz="6858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685800" rtl="0"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hyperlink" Target="https://hwb.gov.wales/curriculum-for-wales/designing-your-curriculum/implementation-and-practical-considerations/" TargetMode="Externa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youtube.com/watch?v=fnaKnVWFh44" TargetMode="Externa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hyperlink" Target="https://www.youtube.com/watch?v=u5ft4Hbyoes" TargetMode="Externa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hyperlink" Target="http://www.sheffkids.co.uk/adultssite/pages/onepageprofilestemplates.html" TargetMode="External"/><Relationship Id="rId2" Type="http://schemas.openxmlformats.org/officeDocument/2006/relationships/hyperlink" Target="https://llyw.cymru/sites/default/files/publications/2019-01/ymarfer-sy-n-canolbwyntio-ar-unigolion-mewn-addysg-canllaw-ar-gyfer-blynyddoedd-cynnar-ysgolion-a-cholegau-yng-nghymru.pdf" TargetMode="External"/><Relationship Id="rId1" Type="http://schemas.openxmlformats.org/officeDocument/2006/relationships/slideLayout" Target="../slideLayouts/slideLayout12.xml"/><Relationship Id="rId5" Type="http://schemas.openxmlformats.org/officeDocument/2006/relationships/hyperlink" Target="https://gov.wales/sites/default/files/publications/2019-01/person-centred-practice-in-education-a-guide-for-early-years-schools-and-colleges-in-wales.pdf" TargetMode="External"/><Relationship Id="rId4" Type="http://schemas.openxmlformats.org/officeDocument/2006/relationships/hyperlink" Target="https://www.youtube.com/watch?v=QJHo5mUbDoU&amp;feature=emb_logo"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hyperlink" Target="https://www.estyn.gov.wales/effective-practice/using-person-centred-planning-across-school" TargetMode="External"/><Relationship Id="rId2" Type="http://schemas.openxmlformats.org/officeDocument/2006/relationships/hyperlink" Target="https://www.estyn.llyw.cymru/arfer-effeithiol/defnyddio-cynllunio-syn-canolbwyntio-ar-yr-unigolyn-ar-draws-yr-ysgol?_ga=2.29016500.962160619.1699868398-255419455.1699868398" TargetMode="Externa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hyperlink" Target="http://www.helensandersonassociates.co.uk/" TargetMode="External"/><Relationship Id="rId2" Type="http://schemas.openxmlformats.org/officeDocument/2006/relationships/hyperlink" Target="http://www.helensandersonassociates.co.uk/media/43014/outcomefocusedreviews2.pdf" TargetMode="External"/><Relationship Id="rId1" Type="http://schemas.openxmlformats.org/officeDocument/2006/relationships/slideLayout" Target="../slideLayouts/slideLayout2.xml"/><Relationship Id="rId4" Type="http://schemas.openxmlformats.org/officeDocument/2006/relationships/hyperlink" Target="https://www.youtube.com/watch?v=fnaKnVWFh44"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6800" y="802299"/>
            <a:ext cx="7619999" cy="2779101"/>
          </a:xfrm>
        </p:spPr>
        <p:txBody>
          <a:bodyPr>
            <a:noAutofit/>
          </a:bodyPr>
          <a:lstStyle/>
          <a:p>
            <a:br>
              <a:rPr lang="cy-GB" sz="4000" dirty="0"/>
            </a:br>
            <a:r>
              <a:rPr lang="cy-GB" sz="4000" dirty="0"/>
              <a:t>ECES6019C</a:t>
            </a:r>
            <a:br>
              <a:rPr lang="cy-GB" sz="4000" dirty="0"/>
            </a:br>
            <a:r>
              <a:rPr lang="cy-GB" sz="4000" dirty="0"/>
              <a:t>Cynllunio SY’N CANOLBWYNTIO AR UNIGOLION /</a:t>
            </a:r>
            <a:br>
              <a:rPr lang="cy-GB" sz="4000" dirty="0"/>
            </a:br>
            <a:r>
              <a:rPr lang="en-GB" sz="4000" dirty="0"/>
              <a:t>Person Centred Planning </a:t>
            </a:r>
            <a:endParaRPr lang="cy-GB" sz="4000" dirty="0"/>
          </a:p>
        </p:txBody>
      </p:sp>
      <p:sp>
        <p:nvSpPr>
          <p:cNvPr id="3" name="Subtitle 2"/>
          <p:cNvSpPr>
            <a:spLocks noGrp="1"/>
          </p:cNvSpPr>
          <p:nvPr>
            <p:ph type="subTitle" idx="1"/>
          </p:nvPr>
        </p:nvSpPr>
        <p:spPr>
          <a:xfrm>
            <a:off x="2396319" y="4114800"/>
            <a:ext cx="5618515" cy="914400"/>
          </a:xfrm>
        </p:spPr>
        <p:txBody>
          <a:bodyPr>
            <a:normAutofit/>
          </a:bodyPr>
          <a:lstStyle/>
          <a:p>
            <a:r>
              <a:rPr lang="cy-GB" dirty="0"/>
              <a:t>Sesiwn 5b / </a:t>
            </a:r>
            <a:r>
              <a:rPr lang="en-GB" dirty="0"/>
              <a:t>Session 5b</a:t>
            </a:r>
          </a:p>
        </p:txBody>
      </p:sp>
    </p:spTree>
    <p:extLst>
      <p:ext uri="{BB962C8B-B14F-4D97-AF65-F5344CB8AC3E}">
        <p14:creationId xmlns:p14="http://schemas.microsoft.com/office/powerpoint/2010/main" val="3848929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cy-GB" dirty="0">
                <a:latin typeface="Arial" panose="020B0604020202020204" pitchFamily="34" charset="0"/>
                <a:cs typeface="Arial" panose="020B0604020202020204" pitchFamily="34" charset="0"/>
              </a:rPr>
              <a:t>Trosolwg / </a:t>
            </a:r>
            <a:r>
              <a:rPr lang="en-GB" dirty="0">
                <a:latin typeface="Arial" panose="020B0604020202020204" pitchFamily="34" charset="0"/>
                <a:cs typeface="Arial" panose="020B0604020202020204" pitchFamily="34" charset="0"/>
              </a:rPr>
              <a:t>Overview</a:t>
            </a:r>
          </a:p>
        </p:txBody>
      </p:sp>
      <p:sp>
        <p:nvSpPr>
          <p:cNvPr id="5" name="Content Placeholder 4"/>
          <p:cNvSpPr>
            <a:spLocks noGrp="1"/>
          </p:cNvSpPr>
          <p:nvPr>
            <p:ph sz="quarter" idx="13"/>
          </p:nvPr>
        </p:nvSpPr>
        <p:spPr>
          <a:xfrm>
            <a:off x="676655" y="2514600"/>
            <a:ext cx="3822192" cy="3611880"/>
          </a:xfrm>
          <a:prstGeom prst="rect">
            <a:avLst/>
          </a:prstGeom>
        </p:spPr>
        <p:txBody>
          <a:bodyPr>
            <a:normAutofit/>
          </a:bodyPr>
          <a:lstStyle/>
          <a:p>
            <a:r>
              <a:rPr lang="cy-GB" sz="3200" i="1" dirty="0">
                <a:latin typeface="Arial" panose="020B0604020202020204" pitchFamily="34" charset="0"/>
                <a:cs typeface="Arial" panose="020B0604020202020204" pitchFamily="34" charset="0"/>
              </a:rPr>
              <a:t>Dulliau o Gynllunio sy’n Canolbwyntio ar Unigolion</a:t>
            </a:r>
          </a:p>
        </p:txBody>
      </p:sp>
      <p:sp>
        <p:nvSpPr>
          <p:cNvPr id="6" name="Content Placeholder 5"/>
          <p:cNvSpPr>
            <a:spLocks noGrp="1"/>
          </p:cNvSpPr>
          <p:nvPr>
            <p:ph sz="quarter" idx="14"/>
          </p:nvPr>
        </p:nvSpPr>
        <p:spPr>
          <a:xfrm>
            <a:off x="4645152" y="2514600"/>
            <a:ext cx="3822192" cy="3611880"/>
          </a:xfrm>
          <a:prstGeom prst="rect">
            <a:avLst/>
          </a:prstGeom>
        </p:spPr>
        <p:txBody>
          <a:bodyPr>
            <a:normAutofit/>
          </a:bodyPr>
          <a:lstStyle/>
          <a:p>
            <a:r>
              <a:rPr lang="en-GB" sz="3200" i="1" dirty="0">
                <a:latin typeface="Arial" panose="020B0604020202020204" pitchFamily="34" charset="0"/>
                <a:cs typeface="Arial" panose="020B0604020202020204" pitchFamily="34" charset="0"/>
              </a:rPr>
              <a:t>Person Centred Planning Approaches</a:t>
            </a:r>
          </a:p>
        </p:txBody>
      </p:sp>
    </p:spTree>
    <p:extLst>
      <p:ext uri="{BB962C8B-B14F-4D97-AF65-F5344CB8AC3E}">
        <p14:creationId xmlns:p14="http://schemas.microsoft.com/office/powerpoint/2010/main" val="28641227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50D3C-00F2-448E-8E34-2AF6D782D3CD}"/>
              </a:ext>
            </a:extLst>
          </p:cNvPr>
          <p:cNvSpPr>
            <a:spLocks noGrp="1"/>
          </p:cNvSpPr>
          <p:nvPr>
            <p:ph type="title"/>
          </p:nvPr>
        </p:nvSpPr>
        <p:spPr>
          <a:xfrm>
            <a:off x="1443491" y="228600"/>
            <a:ext cx="6571343" cy="914401"/>
          </a:xfrm>
        </p:spPr>
        <p:txBody>
          <a:bodyPr>
            <a:normAutofit fontScale="90000"/>
          </a:bodyPr>
          <a:lstStyle/>
          <a:p>
            <a:r>
              <a:rPr lang="cy-GB" dirty="0"/>
              <a:t>Cynllunio sy’n Canolbwyntio ar BLANT MEWN ADDYSG / </a:t>
            </a:r>
            <a:r>
              <a:rPr lang="en-GB" dirty="0"/>
              <a:t>Child centred planning in education</a:t>
            </a:r>
          </a:p>
        </p:txBody>
      </p:sp>
      <p:sp>
        <p:nvSpPr>
          <p:cNvPr id="3" name="Content Placeholder 2">
            <a:extLst>
              <a:ext uri="{FF2B5EF4-FFF2-40B4-BE49-F238E27FC236}">
                <a16:creationId xmlns:a16="http://schemas.microsoft.com/office/drawing/2014/main" id="{809C4C25-7D29-4EA8-A9B4-D88EC1B60BB0}"/>
              </a:ext>
            </a:extLst>
          </p:cNvPr>
          <p:cNvSpPr>
            <a:spLocks noGrp="1"/>
          </p:cNvSpPr>
          <p:nvPr>
            <p:ph sz="quarter" idx="13"/>
          </p:nvPr>
        </p:nvSpPr>
        <p:spPr>
          <a:xfrm>
            <a:off x="304800" y="1536192"/>
            <a:ext cx="4114800" cy="3877056"/>
          </a:xfrm>
        </p:spPr>
        <p:txBody>
          <a:bodyPr>
            <a:noAutofit/>
          </a:bodyPr>
          <a:lstStyle/>
          <a:p>
            <a:pPr marL="411480" marR="0" lvl="0" indent="-342900" algn="l" defTabSz="914400" rtl="0" eaLnBrk="1" fontAlgn="auto" latinLnBrk="0" hangingPunct="1">
              <a:lnSpc>
                <a:spcPct val="130000"/>
              </a:lnSpc>
              <a:spcAft>
                <a:spcPts val="0"/>
              </a:spcAft>
              <a:buClr>
                <a:srgbClr val="C00000"/>
              </a:buClr>
              <a:buSzPct val="85000"/>
              <a:tabLst/>
              <a:defRPr/>
            </a:pPr>
            <a:r>
              <a:rPr lang="cy-GB" sz="1900" dirty="0"/>
              <a:t>Mae cynllunio sy’n canolbwyntio ar blant neu unigolion yn greiddiol i arfer addysgol da heddiw </a:t>
            </a:r>
          </a:p>
          <a:p>
            <a:pPr marL="411480" marR="0" lvl="0" indent="-342900" algn="l" defTabSz="914400" rtl="0" eaLnBrk="1" fontAlgn="auto" latinLnBrk="0" hangingPunct="1">
              <a:lnSpc>
                <a:spcPct val="130000"/>
              </a:lnSpc>
              <a:spcAft>
                <a:spcPts val="0"/>
              </a:spcAft>
              <a:buClr>
                <a:srgbClr val="C00000"/>
              </a:buClr>
              <a:buSzPct val="85000"/>
              <a:tabLst/>
              <a:defRPr/>
            </a:pPr>
            <a:r>
              <a:rPr lang="cy-GB" sz="1900" dirty="0"/>
              <a:t>Meddyliwch am ddosbarth rydych chi wedi gweithio ynddo, pa mor dda ydych chi’n adnabod y dysgwyr? </a:t>
            </a:r>
          </a:p>
          <a:p>
            <a:pPr marL="411480" marR="0" lvl="0" indent="-342900" algn="l" defTabSz="914400" rtl="0" eaLnBrk="1" fontAlgn="auto" latinLnBrk="0" hangingPunct="1">
              <a:lnSpc>
                <a:spcPct val="130000"/>
              </a:lnSpc>
              <a:spcAft>
                <a:spcPts val="0"/>
              </a:spcAft>
              <a:buClr>
                <a:srgbClr val="C00000"/>
              </a:buClr>
              <a:buSzPct val="85000"/>
              <a:tabLst/>
              <a:defRPr/>
            </a:pPr>
            <a:r>
              <a:rPr lang="cy-GB" sz="1900" dirty="0"/>
              <a:t>A oes un dysgwr nad ydych chi’n gwybod llawer amdano? Sut y gallai CCU gefnogi'r dysgwr hwnnw?</a:t>
            </a:r>
          </a:p>
        </p:txBody>
      </p:sp>
      <p:sp>
        <p:nvSpPr>
          <p:cNvPr id="4" name="Content Placeholder 3">
            <a:extLst>
              <a:ext uri="{FF2B5EF4-FFF2-40B4-BE49-F238E27FC236}">
                <a16:creationId xmlns:a16="http://schemas.microsoft.com/office/drawing/2014/main" id="{643CFB32-A28E-4A27-BEBA-BB46199CE00B}"/>
              </a:ext>
            </a:extLst>
          </p:cNvPr>
          <p:cNvSpPr>
            <a:spLocks noGrp="1"/>
          </p:cNvSpPr>
          <p:nvPr>
            <p:ph sz="quarter" idx="14"/>
          </p:nvPr>
        </p:nvSpPr>
        <p:spPr/>
        <p:txBody>
          <a:bodyPr>
            <a:normAutofit fontScale="92500"/>
          </a:bodyPr>
          <a:lstStyle/>
          <a:p>
            <a:r>
              <a:rPr lang="en-GB" dirty="0"/>
              <a:t>Child centred or person centred planning is at the heart of good educational practice today</a:t>
            </a:r>
          </a:p>
          <a:p>
            <a:r>
              <a:rPr lang="en-GB" dirty="0"/>
              <a:t>Think of a class you have worked in, how well do you know the learners?</a:t>
            </a:r>
          </a:p>
          <a:p>
            <a:r>
              <a:rPr lang="en-GB" dirty="0"/>
              <a:t>Is there one learner that you know very little about? How could PCP support that learner?</a:t>
            </a:r>
          </a:p>
        </p:txBody>
      </p:sp>
    </p:spTree>
    <p:extLst>
      <p:ext uri="{BB962C8B-B14F-4D97-AF65-F5344CB8AC3E}">
        <p14:creationId xmlns:p14="http://schemas.microsoft.com/office/powerpoint/2010/main" val="11600195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EC15E-D8C2-94F9-E347-ED4E42F69534}"/>
              </a:ext>
            </a:extLst>
          </p:cNvPr>
          <p:cNvSpPr>
            <a:spLocks noGrp="1"/>
          </p:cNvSpPr>
          <p:nvPr>
            <p:ph type="title"/>
          </p:nvPr>
        </p:nvSpPr>
        <p:spPr>
          <a:xfrm>
            <a:off x="1443491" y="304800"/>
            <a:ext cx="6571343" cy="914401"/>
          </a:xfrm>
        </p:spPr>
        <p:txBody>
          <a:bodyPr>
            <a:normAutofit fontScale="90000"/>
          </a:bodyPr>
          <a:lstStyle/>
          <a:p>
            <a:r>
              <a:rPr lang="cy-GB" dirty="0"/>
              <a:t>Cynllunio sy’n Canolbwyntio ar BLANT MEWN ADDYSG / </a:t>
            </a:r>
            <a:r>
              <a:rPr lang="en-GB" dirty="0"/>
              <a:t>Child centred planning in education</a:t>
            </a:r>
          </a:p>
        </p:txBody>
      </p:sp>
      <p:sp>
        <p:nvSpPr>
          <p:cNvPr id="3" name="Content Placeholder 2">
            <a:extLst>
              <a:ext uri="{FF2B5EF4-FFF2-40B4-BE49-F238E27FC236}">
                <a16:creationId xmlns:a16="http://schemas.microsoft.com/office/drawing/2014/main" id="{FA3CC681-876D-4546-28A0-05E17C145FA3}"/>
              </a:ext>
            </a:extLst>
          </p:cNvPr>
          <p:cNvSpPr>
            <a:spLocks noGrp="1"/>
          </p:cNvSpPr>
          <p:nvPr>
            <p:ph sz="quarter" idx="13"/>
          </p:nvPr>
        </p:nvSpPr>
        <p:spPr/>
        <p:txBody>
          <a:bodyPr>
            <a:normAutofit fontScale="85000" lnSpcReduction="20000"/>
          </a:bodyPr>
          <a:lstStyle/>
          <a:p>
            <a:r>
              <a:rPr lang="cy-GB" dirty="0"/>
              <a:t>Mae CCB yn ymwneud â rhoi plant yn ganolog i'w dysgu eu hunain
Galluogi plant i gael yr amser a'r cyfle i ddatblygu eu diddordebau a'u hymholiadau eu hunain</a:t>
            </a:r>
            <a:r>
              <a:rPr lang="cy-GB" b="0" i="0" dirty="0">
                <a:effectLst/>
              </a:rPr>
              <a:t>.</a:t>
            </a:r>
          </a:p>
          <a:p>
            <a:r>
              <a:rPr lang="cy-GB" dirty="0"/>
              <a:t>Mae dull sy'n canolbwyntio ar blant yn gofyn am fwy na chynnig dewis syml o ddeunyddiau, adnoddau, neu weithgareddau. </a:t>
            </a:r>
            <a:endParaRPr lang="cy-GB" b="0" i="0" dirty="0">
              <a:effectLst/>
            </a:endParaRPr>
          </a:p>
          <a:p>
            <a:r>
              <a:rPr lang="cy-GB" dirty="0"/>
              <a:t>Mae'n bwysig bod dysgu’n ymgysylltu â chymhellion ac ymholiadau'r plentyn, a'u bodloni, er mwyn iddo fod yn ystyrlon. </a:t>
            </a:r>
          </a:p>
          <a:p>
            <a:endParaRPr lang="en-GB" dirty="0"/>
          </a:p>
        </p:txBody>
      </p:sp>
      <p:sp>
        <p:nvSpPr>
          <p:cNvPr id="4" name="Content Placeholder 3">
            <a:extLst>
              <a:ext uri="{FF2B5EF4-FFF2-40B4-BE49-F238E27FC236}">
                <a16:creationId xmlns:a16="http://schemas.microsoft.com/office/drawing/2014/main" id="{E7FD3FE3-A4E5-437E-3A72-FC244D38EDF3}"/>
              </a:ext>
            </a:extLst>
          </p:cNvPr>
          <p:cNvSpPr>
            <a:spLocks noGrp="1"/>
          </p:cNvSpPr>
          <p:nvPr>
            <p:ph sz="quarter" idx="14"/>
          </p:nvPr>
        </p:nvSpPr>
        <p:spPr/>
        <p:txBody>
          <a:bodyPr>
            <a:normAutofit fontScale="85000" lnSpcReduction="10000"/>
          </a:bodyPr>
          <a:lstStyle/>
          <a:p>
            <a:r>
              <a:rPr lang="en-GB" b="0" i="0" dirty="0">
                <a:effectLst/>
              </a:rPr>
              <a:t>CCP is about putting children at the centre of their own learning</a:t>
            </a:r>
          </a:p>
          <a:p>
            <a:r>
              <a:rPr lang="en-GB" b="0" i="0" dirty="0">
                <a:effectLst/>
              </a:rPr>
              <a:t>Enabling children the time and opportunity to develop their own interests and enquiries.</a:t>
            </a:r>
          </a:p>
          <a:p>
            <a:r>
              <a:rPr lang="en-GB" b="0" i="0" dirty="0">
                <a:effectLst/>
              </a:rPr>
              <a:t>A child-centred approach requires more than offering a simple choice of materials, resources, or activities. </a:t>
            </a:r>
          </a:p>
          <a:p>
            <a:r>
              <a:rPr lang="en-GB" b="0" i="0" dirty="0">
                <a:effectLst/>
              </a:rPr>
              <a:t>It is important for learning to engage with and meet with the child’s motivations and enquiries for it to be meaningful. </a:t>
            </a:r>
            <a:endParaRPr lang="en-GB" dirty="0"/>
          </a:p>
        </p:txBody>
      </p:sp>
    </p:spTree>
    <p:extLst>
      <p:ext uri="{BB962C8B-B14F-4D97-AF65-F5344CB8AC3E}">
        <p14:creationId xmlns:p14="http://schemas.microsoft.com/office/powerpoint/2010/main" val="29298126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2771B-3F4C-B40B-E761-37D26CB7F9C8}"/>
              </a:ext>
            </a:extLst>
          </p:cNvPr>
          <p:cNvSpPr>
            <a:spLocks noGrp="1"/>
          </p:cNvSpPr>
          <p:nvPr>
            <p:ph type="title"/>
          </p:nvPr>
        </p:nvSpPr>
        <p:spPr>
          <a:xfrm>
            <a:off x="1443491" y="304800"/>
            <a:ext cx="6571343" cy="1548955"/>
          </a:xfrm>
        </p:spPr>
        <p:txBody>
          <a:bodyPr/>
          <a:lstStyle/>
          <a:p>
            <a:r>
              <a:rPr lang="cy-GB" dirty="0"/>
              <a:t>Cwricwlwm i Gymru</a:t>
            </a:r>
            <a:br>
              <a:rPr lang="en-GB" dirty="0"/>
            </a:br>
            <a:r>
              <a:rPr lang="en-GB" dirty="0"/>
              <a:t>Curriculum for Wales</a:t>
            </a:r>
          </a:p>
        </p:txBody>
      </p:sp>
      <p:sp>
        <p:nvSpPr>
          <p:cNvPr id="3" name="Content Placeholder 2">
            <a:extLst>
              <a:ext uri="{FF2B5EF4-FFF2-40B4-BE49-F238E27FC236}">
                <a16:creationId xmlns:a16="http://schemas.microsoft.com/office/drawing/2014/main" id="{8FC639A2-F5DD-930C-5917-4446AE426267}"/>
              </a:ext>
            </a:extLst>
          </p:cNvPr>
          <p:cNvSpPr>
            <a:spLocks noGrp="1"/>
          </p:cNvSpPr>
          <p:nvPr>
            <p:ph sz="quarter" idx="13"/>
          </p:nvPr>
        </p:nvSpPr>
        <p:spPr/>
        <p:txBody>
          <a:bodyPr>
            <a:normAutofit fontScale="85000" lnSpcReduction="10000"/>
          </a:bodyPr>
          <a:lstStyle/>
          <a:p>
            <a:r>
              <a:rPr lang="cy-GB" dirty="0">
                <a:solidFill>
                  <a:srgbClr val="1F1F1F"/>
                </a:solidFill>
                <a:latin typeface="Arial" panose="020B0604020202020204" pitchFamily="34" charset="0"/>
              </a:rPr>
              <a:t>Dylid datblygu'r cwricwlwm ar y cyd, gan annog dysgwyr, rhieni, gofalwyr a'r gymuned leol i ddeall a chyfrannu at ddatblygiad y cwricwlwm.</a:t>
            </a:r>
            <a:endParaRPr lang="cy-GB" b="0" i="0" dirty="0">
              <a:solidFill>
                <a:srgbClr val="1F1F1F"/>
              </a:solidFill>
              <a:effectLst/>
              <a:latin typeface="Arial" panose="020B0604020202020204" pitchFamily="34" charset="0"/>
            </a:endParaRPr>
          </a:p>
          <a:p>
            <a:r>
              <a:rPr lang="cy-GB" dirty="0">
                <a:latin typeface="Arial" panose="020B0604020202020204" pitchFamily="34" charset="0"/>
              </a:rPr>
              <a:t>Mae </a:t>
            </a:r>
            <a:r>
              <a:rPr lang="cy-GB" u="sng" dirty="0">
                <a:solidFill>
                  <a:srgbClr val="FF0000"/>
                </a:solidFill>
                <a:latin typeface="Arial" panose="020B0604020202020204" pitchFamily="34" charset="0"/>
              </a:rPr>
              <a:t>datblygu ar y cyd</a:t>
            </a:r>
            <a:r>
              <a:rPr lang="cy-GB" dirty="0">
                <a:solidFill>
                  <a:srgbClr val="1F1F1F"/>
                </a:solidFill>
                <a:latin typeface="Arial" panose="020B0604020202020204" pitchFamily="34" charset="0"/>
              </a:rPr>
              <a:t> yn cynnwys gosod y dysgwr yng nghanol y broses.</a:t>
            </a:r>
          </a:p>
          <a:p>
            <a:r>
              <a:rPr lang="cy-GB" dirty="0">
                <a:solidFill>
                  <a:srgbClr val="1F1F1F"/>
                </a:solidFill>
                <a:latin typeface="Arial" panose="020B0604020202020204" pitchFamily="34" charset="0"/>
              </a:rPr>
              <a:t>Dylai'r cwricwlwm gynnig cyfleoedd cynyddol i ddysgwyr helpu i gyfeirio eu dysgu wrth iddynt fynd yn eu blaenau.</a:t>
            </a:r>
            <a:endParaRPr lang="cy-GB" dirty="0"/>
          </a:p>
          <a:p>
            <a:endParaRPr lang="en-GB" dirty="0"/>
          </a:p>
        </p:txBody>
      </p:sp>
      <p:sp>
        <p:nvSpPr>
          <p:cNvPr id="4" name="Content Placeholder 3">
            <a:extLst>
              <a:ext uri="{FF2B5EF4-FFF2-40B4-BE49-F238E27FC236}">
                <a16:creationId xmlns:a16="http://schemas.microsoft.com/office/drawing/2014/main" id="{F930CE4A-3226-FE79-973A-D1DFBFE44C9A}"/>
              </a:ext>
            </a:extLst>
          </p:cNvPr>
          <p:cNvSpPr>
            <a:spLocks noGrp="1"/>
          </p:cNvSpPr>
          <p:nvPr>
            <p:ph sz="quarter" idx="14"/>
          </p:nvPr>
        </p:nvSpPr>
        <p:spPr/>
        <p:txBody>
          <a:bodyPr>
            <a:normAutofit fontScale="85000" lnSpcReduction="20000"/>
          </a:bodyPr>
          <a:lstStyle/>
          <a:p>
            <a:r>
              <a:rPr lang="en-GB" b="0" i="0" dirty="0">
                <a:solidFill>
                  <a:srgbClr val="1F1F1F"/>
                </a:solidFill>
                <a:effectLst/>
                <a:latin typeface="Arial" panose="020B0604020202020204" pitchFamily="34" charset="0"/>
              </a:rPr>
              <a:t>The curriculum should be co-constructed, encouraging learners, parents, carers and the local community to understand and contribute to curriculum development.</a:t>
            </a:r>
          </a:p>
          <a:p>
            <a:r>
              <a:rPr lang="en-GB" dirty="0">
                <a:solidFill>
                  <a:srgbClr val="1F1F1F"/>
                </a:solidFill>
                <a:latin typeface="Arial" panose="020B0604020202020204" pitchFamily="34" charset="0"/>
                <a:hlinkClick r:id="rId2"/>
              </a:rPr>
              <a:t>Co-construction</a:t>
            </a:r>
            <a:r>
              <a:rPr lang="en-GB" dirty="0">
                <a:solidFill>
                  <a:srgbClr val="1F1F1F"/>
                </a:solidFill>
                <a:latin typeface="Arial" panose="020B0604020202020204" pitchFamily="34" charset="0"/>
              </a:rPr>
              <a:t> includes placing the learner at the centre of the process.</a:t>
            </a:r>
          </a:p>
          <a:p>
            <a:r>
              <a:rPr lang="en-GB" b="0" i="0" dirty="0">
                <a:solidFill>
                  <a:srgbClr val="1F1F1F"/>
                </a:solidFill>
                <a:effectLst/>
                <a:latin typeface="Arial" panose="020B0604020202020204" pitchFamily="34" charset="0"/>
              </a:rPr>
              <a:t>The curriculum should provide increasing opportunities for learners to help direct their learning as they progress.</a:t>
            </a:r>
            <a:endParaRPr lang="en-GB" dirty="0"/>
          </a:p>
        </p:txBody>
      </p:sp>
    </p:spTree>
    <p:extLst>
      <p:ext uri="{BB962C8B-B14F-4D97-AF65-F5344CB8AC3E}">
        <p14:creationId xmlns:p14="http://schemas.microsoft.com/office/powerpoint/2010/main" val="17111453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cy-GB" dirty="0"/>
          </a:p>
        </p:txBody>
      </p:sp>
      <p:sp>
        <p:nvSpPr>
          <p:cNvPr id="3" name="Content Placeholder 2"/>
          <p:cNvSpPr>
            <a:spLocks noGrp="1"/>
          </p:cNvSpPr>
          <p:nvPr>
            <p:ph sz="quarter" idx="13"/>
          </p:nvPr>
        </p:nvSpPr>
        <p:spPr>
          <a:xfrm>
            <a:off x="457200" y="1536192"/>
            <a:ext cx="4038600" cy="5169408"/>
          </a:xfrm>
        </p:spPr>
        <p:txBody>
          <a:bodyPr>
            <a:normAutofit/>
          </a:bodyPr>
          <a:lstStyle/>
          <a:p>
            <a:r>
              <a:rPr lang="cy-GB" sz="2400" i="1" dirty="0">
                <a:solidFill>
                  <a:srgbClr val="FF0000"/>
                </a:solidFill>
              </a:rPr>
              <a:t>Proffiliau Un Tudalen
Adolygiadau sy'n Canolbwyntio ar Unigolion</a:t>
            </a:r>
          </a:p>
          <a:p>
            <a:pPr>
              <a:buFont typeface="Arial" panose="020B0604020202020204" pitchFamily="34" charset="0"/>
              <a:buChar char="•"/>
            </a:pPr>
            <a:r>
              <a:rPr lang="cy-GB" sz="2400" i="1" dirty="0"/>
              <a:t>Cynllunio Dyfodol Personol</a:t>
            </a:r>
          </a:p>
          <a:p>
            <a:pPr>
              <a:buFont typeface="Arial" panose="020B0604020202020204" pitchFamily="34" charset="0"/>
              <a:buChar char="•"/>
            </a:pPr>
            <a:r>
              <a:rPr lang="cy-GB" sz="2400" i="1" dirty="0"/>
              <a:t>MAPS</a:t>
            </a:r>
          </a:p>
          <a:p>
            <a:pPr>
              <a:buFont typeface="Arial" panose="020B0604020202020204" pitchFamily="34" charset="0"/>
              <a:buChar char="•"/>
            </a:pPr>
            <a:r>
              <a:rPr lang="cy-GB" sz="2400" i="1" dirty="0"/>
              <a:t>PATH</a:t>
            </a:r>
          </a:p>
          <a:p>
            <a:pPr>
              <a:buFont typeface="Arial" panose="020B0604020202020204" pitchFamily="34" charset="0"/>
              <a:buChar char="•"/>
            </a:pPr>
            <a:r>
              <a:rPr lang="cy-GB" sz="2400" i="1" dirty="0"/>
              <a:t>Cynllunio Ffordd o Fyw hanfodol</a:t>
            </a:r>
          </a:p>
          <a:p>
            <a:pPr marL="68580" indent="0">
              <a:buNone/>
            </a:pPr>
            <a:r>
              <a:rPr lang="cy-GB" sz="2400" dirty="0"/>
              <a:t>(</a:t>
            </a:r>
            <a:r>
              <a:rPr lang="cy-GB" sz="2400" dirty="0" err="1"/>
              <a:t>Sanderson</a:t>
            </a:r>
            <a:r>
              <a:rPr lang="cy-GB" sz="2400" dirty="0"/>
              <a:t>, 2015)</a:t>
            </a:r>
          </a:p>
          <a:p>
            <a:pPr>
              <a:buFont typeface="Arial" panose="020B0604020202020204" pitchFamily="34" charset="0"/>
              <a:buChar char="•"/>
            </a:pPr>
            <a:endParaRPr lang="cy-GB" dirty="0"/>
          </a:p>
        </p:txBody>
      </p:sp>
      <p:sp>
        <p:nvSpPr>
          <p:cNvPr id="4" name="Content Placeholder 3"/>
          <p:cNvSpPr>
            <a:spLocks noGrp="1"/>
          </p:cNvSpPr>
          <p:nvPr>
            <p:ph sz="quarter" idx="14"/>
          </p:nvPr>
        </p:nvSpPr>
        <p:spPr>
          <a:xfrm>
            <a:off x="4800600" y="1524000"/>
            <a:ext cx="3657600" cy="3877056"/>
          </a:xfrm>
        </p:spPr>
        <p:txBody>
          <a:bodyPr>
            <a:noAutofit/>
          </a:bodyPr>
          <a:lstStyle/>
          <a:p>
            <a:pPr>
              <a:buFont typeface="Arial" panose="020B0604020202020204" pitchFamily="34" charset="0"/>
              <a:buChar char="•"/>
            </a:pPr>
            <a:r>
              <a:rPr lang="en-GB" sz="2400" i="1" dirty="0">
                <a:solidFill>
                  <a:srgbClr val="FF0000"/>
                </a:solidFill>
              </a:rPr>
              <a:t>One Page Profiles</a:t>
            </a:r>
          </a:p>
          <a:p>
            <a:pPr>
              <a:buFont typeface="Arial" panose="020B0604020202020204" pitchFamily="34" charset="0"/>
              <a:buChar char="•"/>
            </a:pPr>
            <a:r>
              <a:rPr lang="en-GB" sz="2400" i="1" dirty="0">
                <a:solidFill>
                  <a:srgbClr val="FF0000"/>
                </a:solidFill>
              </a:rPr>
              <a:t>Person Centred Reviews</a:t>
            </a:r>
          </a:p>
          <a:p>
            <a:pPr>
              <a:buFont typeface="Arial" panose="020B0604020202020204" pitchFamily="34" charset="0"/>
              <a:buChar char="•"/>
            </a:pPr>
            <a:r>
              <a:rPr lang="en-GB" sz="2400" i="1" dirty="0"/>
              <a:t>Personal Futures Planning</a:t>
            </a:r>
          </a:p>
          <a:p>
            <a:pPr>
              <a:buFont typeface="Arial" panose="020B0604020202020204" pitchFamily="34" charset="0"/>
              <a:buChar char="•"/>
            </a:pPr>
            <a:r>
              <a:rPr lang="en-GB" sz="2400" i="1" dirty="0"/>
              <a:t>MAPS</a:t>
            </a:r>
          </a:p>
          <a:p>
            <a:pPr>
              <a:buFont typeface="Arial" panose="020B0604020202020204" pitchFamily="34" charset="0"/>
              <a:buChar char="•"/>
            </a:pPr>
            <a:r>
              <a:rPr lang="en-GB" sz="2400" i="1" dirty="0"/>
              <a:t>PATH</a:t>
            </a:r>
          </a:p>
          <a:p>
            <a:pPr>
              <a:buFont typeface="Arial" panose="020B0604020202020204" pitchFamily="34" charset="0"/>
              <a:buChar char="•"/>
            </a:pPr>
            <a:r>
              <a:rPr lang="en-GB" sz="2400" i="1" dirty="0"/>
              <a:t>Essential Lifestyle Planning</a:t>
            </a:r>
          </a:p>
          <a:p>
            <a:pPr marL="68580" indent="0">
              <a:buNone/>
            </a:pPr>
            <a:r>
              <a:rPr lang="en-GB" sz="2400" dirty="0"/>
              <a:t>(Sanderson, 2015)</a:t>
            </a:r>
          </a:p>
        </p:txBody>
      </p:sp>
      <p:pic>
        <p:nvPicPr>
          <p:cNvPr id="1026" name="Picture 2" descr="C:\Users\l.roberts\AppData\Local\Microsoft\Windows\Temporary Internet Files\Content.IE5\FDGQFACQ\Stakeholder-Relationships[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5800" y="228600"/>
            <a:ext cx="7848600" cy="12185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55941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74638"/>
            <a:ext cx="7924800" cy="1143000"/>
          </a:xfrm>
        </p:spPr>
        <p:txBody>
          <a:bodyPr>
            <a:normAutofit/>
          </a:bodyPr>
          <a:lstStyle/>
          <a:p>
            <a:pPr algn="r"/>
            <a:r>
              <a:rPr lang="cy-GB" dirty="0"/>
              <a:t>PROFFILIAU UN TUDALEN</a:t>
            </a:r>
            <a:br>
              <a:rPr lang="cy-GB" dirty="0"/>
            </a:br>
            <a:r>
              <a:rPr lang="en-GB" dirty="0"/>
              <a:t>One page profiles</a:t>
            </a:r>
          </a:p>
        </p:txBody>
      </p:sp>
      <p:sp>
        <p:nvSpPr>
          <p:cNvPr id="5" name="Content Placeholder 4"/>
          <p:cNvSpPr>
            <a:spLocks noGrp="1"/>
          </p:cNvSpPr>
          <p:nvPr>
            <p:ph sz="quarter" idx="13"/>
          </p:nvPr>
        </p:nvSpPr>
        <p:spPr>
          <a:xfrm>
            <a:off x="685800" y="1536192"/>
            <a:ext cx="3657600" cy="4788408"/>
          </a:xfrm>
        </p:spPr>
        <p:txBody>
          <a:bodyPr>
            <a:normAutofit fontScale="92500" lnSpcReduction="10000"/>
          </a:bodyPr>
          <a:lstStyle/>
          <a:p>
            <a:pPr lvl="0">
              <a:buClr>
                <a:srgbClr val="C00000"/>
              </a:buClr>
              <a:defRPr/>
            </a:pPr>
            <a:r>
              <a:rPr lang="cy-GB" sz="1500" dirty="0">
                <a:solidFill>
                  <a:prstClr val="black"/>
                </a:solidFill>
              </a:rPr>
              <a:t>Sylfaen Cynllun sy'n Canolbwyntio ar Unigolion yw Proffil Un Dudalen. Dyma gofnod o'r hyn sy'n bwysig i rywun, a’r ffordd orau o’i gefnogi.</a:t>
            </a:r>
            <a:endParaRPr lang="cy-GB" sz="1500" dirty="0">
              <a:solidFill>
                <a:prstClr val="black"/>
              </a:solidFill>
              <a:latin typeface="Arial"/>
            </a:endParaRPr>
          </a:p>
          <a:p>
            <a:pPr lvl="0">
              <a:buClr>
                <a:srgbClr val="C00000"/>
              </a:buClr>
              <a:defRPr/>
            </a:pPr>
            <a:r>
              <a:rPr lang="cy-GB" sz="1500" dirty="0">
                <a:solidFill>
                  <a:prstClr val="black"/>
                </a:solidFill>
              </a:rPr>
              <a:t>Ar sail proffil un dudalen, gallwch ddefnyddio’r offer meddwl ‘gweithio a ddim yn gweithio’,</a:t>
            </a:r>
            <a:r>
              <a:rPr kumimoji="0" lang="cy-GB" sz="1500" b="0" i="0" u="none" strike="noStrike" kern="1200" cap="none" spc="0" normalizeH="0" baseline="0" noProof="0" dirty="0">
                <a:ln>
                  <a:noFill/>
                </a:ln>
                <a:solidFill>
                  <a:prstClr val="black"/>
                </a:solidFill>
                <a:effectLst/>
                <a:uLnTx/>
                <a:uFillTx/>
                <a:latin typeface="Arial"/>
                <a:ea typeface="+mn-ea"/>
                <a:cs typeface="+mn-cs"/>
              </a:rPr>
              <a:t> </a:t>
            </a:r>
            <a:r>
              <a:rPr lang="cy-GB" sz="1500" dirty="0">
                <a:solidFill>
                  <a:prstClr val="black"/>
                </a:solidFill>
              </a:rPr>
              <a:t>sy'n canolbwyntio ar unigolion, i greu camau gweithredu sy'n adeiladu ar yr hyn sy'n gweithio ac sy’n mynd i'r afael â'r hyn nad yw’n gweithio. Yna gallwch ddefnyddio gwybodaeth am yr hyn nad yw’n gweithio i'ch helpu i benderfynu pa offer meddwl sy'n canolbwyntio ar unigolion i'w ddefnyddio nesaf.</a:t>
            </a:r>
          </a:p>
          <a:p>
            <a:pPr lvl="0">
              <a:buClr>
                <a:srgbClr val="C00000"/>
              </a:buClr>
              <a:defRPr/>
            </a:pPr>
            <a:r>
              <a:rPr lang="cy-GB" sz="1500" dirty="0">
                <a:solidFill>
                  <a:prstClr val="black"/>
                </a:solidFill>
              </a:rPr>
              <a:t>(</a:t>
            </a:r>
            <a:r>
              <a:rPr lang="cy-GB" sz="1500" dirty="0" err="1">
                <a:solidFill>
                  <a:prstClr val="black"/>
                </a:solidFill>
              </a:rPr>
              <a:t>Sanderson</a:t>
            </a:r>
            <a:r>
              <a:rPr lang="cy-GB" sz="1500" dirty="0">
                <a:solidFill>
                  <a:prstClr val="black"/>
                </a:solidFill>
              </a:rPr>
              <a:t>, 2015)</a:t>
            </a:r>
          </a:p>
          <a:p>
            <a:pPr lvl="0">
              <a:buClr>
                <a:srgbClr val="C00000"/>
              </a:buClr>
              <a:defRPr/>
            </a:pPr>
            <a:r>
              <a:rPr lang="cy-GB" sz="1500" dirty="0">
                <a:solidFill>
                  <a:srgbClr val="FF0000"/>
                </a:solidFill>
                <a:hlinkClick r:id="rId2">
                  <a:extLst>
                    <a:ext uri="{A12FA001-AC4F-418D-AE19-62706E023703}">
                      <ahyp:hlinkClr xmlns:ahyp="http://schemas.microsoft.com/office/drawing/2018/hyperlinkcolor" val="tx"/>
                    </a:ext>
                  </a:extLst>
                </a:hlinkClick>
              </a:rPr>
              <a:t>Proffiliau un dudalen</a:t>
            </a:r>
            <a:r>
              <a:rPr lang="cy-GB" sz="1500" dirty="0">
                <a:solidFill>
                  <a:srgbClr val="FF0000"/>
                </a:solidFill>
              </a:rPr>
              <a:t> </a:t>
            </a:r>
            <a:r>
              <a:rPr lang="cy-GB" sz="1500" dirty="0">
                <a:solidFill>
                  <a:prstClr val="black"/>
                </a:solidFill>
              </a:rPr>
              <a:t>(fideo 5 munud, gwyliwch ef ac yna fe drafodwn)</a:t>
            </a:r>
          </a:p>
        </p:txBody>
      </p:sp>
      <p:sp>
        <p:nvSpPr>
          <p:cNvPr id="3" name="Content Placeholder 2">
            <a:extLst>
              <a:ext uri="{FF2B5EF4-FFF2-40B4-BE49-F238E27FC236}">
                <a16:creationId xmlns:a16="http://schemas.microsoft.com/office/drawing/2014/main" id="{06CEFEC6-675B-485F-9D63-7B61ED3ED831}"/>
              </a:ext>
            </a:extLst>
          </p:cNvPr>
          <p:cNvSpPr>
            <a:spLocks noGrp="1"/>
          </p:cNvSpPr>
          <p:nvPr>
            <p:ph sz="quarter" idx="14"/>
          </p:nvPr>
        </p:nvSpPr>
        <p:spPr>
          <a:xfrm>
            <a:off x="4800600" y="1536192"/>
            <a:ext cx="3657600" cy="4788408"/>
          </a:xfrm>
        </p:spPr>
        <p:txBody>
          <a:bodyPr>
            <a:normAutofit fontScale="62500" lnSpcReduction="20000"/>
          </a:bodyPr>
          <a:lstStyle/>
          <a:p>
            <a:r>
              <a:rPr lang="en-GB" sz="2400" dirty="0"/>
              <a:t>The foundation of a Person Centred Plan is a One Page Profile. This is a record of what is important to someone, and how to best support them. </a:t>
            </a:r>
          </a:p>
          <a:p>
            <a:r>
              <a:rPr lang="en-GB" sz="2400" dirty="0"/>
              <a:t>From a one page profile, you can use the 'working and not working' person centred thinking tool to create actions that build on what is working and address what is not working. You can then use information about what is not working to help you to decide which person centred thinking tool to use next.</a:t>
            </a:r>
          </a:p>
          <a:p>
            <a:r>
              <a:rPr lang="en-GB" sz="2400" dirty="0"/>
              <a:t>(Sanderson, 2015)</a:t>
            </a:r>
          </a:p>
          <a:p>
            <a:r>
              <a:rPr lang="en-GB" sz="2400" dirty="0">
                <a:hlinkClick r:id="rId2"/>
              </a:rPr>
              <a:t>One page profiles</a:t>
            </a:r>
            <a:r>
              <a:rPr lang="en-GB" sz="2400" dirty="0"/>
              <a:t> (5 mins video, watch and then we will discuss)</a:t>
            </a:r>
          </a:p>
          <a:p>
            <a:endParaRPr lang="cy-GB" dirty="0"/>
          </a:p>
        </p:txBody>
      </p:sp>
      <p:pic>
        <p:nvPicPr>
          <p:cNvPr id="4098" name="Picture 2" descr="C:\Users\l.roberts\AppData\Local\Microsoft\Windows\Temporary Internet Files\Content.IE5\UU4Z21D1\44_person_centred_planning[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2400"/>
            <a:ext cx="3441700" cy="1295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28353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9A863-FB71-485D-A0CB-57D0B60533B8}"/>
              </a:ext>
            </a:extLst>
          </p:cNvPr>
          <p:cNvSpPr>
            <a:spLocks noGrp="1"/>
          </p:cNvSpPr>
          <p:nvPr>
            <p:ph type="title"/>
          </p:nvPr>
        </p:nvSpPr>
        <p:spPr/>
        <p:txBody>
          <a:bodyPr>
            <a:normAutofit/>
          </a:bodyPr>
          <a:lstStyle/>
          <a:p>
            <a:r>
              <a:rPr lang="cy-GB" dirty="0"/>
              <a:t>Tasg / TASK</a:t>
            </a:r>
          </a:p>
        </p:txBody>
      </p:sp>
      <p:sp>
        <p:nvSpPr>
          <p:cNvPr id="3" name="Content Placeholder 2">
            <a:extLst>
              <a:ext uri="{FF2B5EF4-FFF2-40B4-BE49-F238E27FC236}">
                <a16:creationId xmlns:a16="http://schemas.microsoft.com/office/drawing/2014/main" id="{0D901576-3059-4983-B985-57658D8D9B39}"/>
              </a:ext>
            </a:extLst>
          </p:cNvPr>
          <p:cNvSpPr>
            <a:spLocks noGrp="1"/>
          </p:cNvSpPr>
          <p:nvPr>
            <p:ph sz="quarter" idx="13"/>
          </p:nvPr>
        </p:nvSpPr>
        <p:spPr>
          <a:xfrm>
            <a:off x="667307" y="1670027"/>
            <a:ext cx="3657600" cy="3877056"/>
          </a:xfrm>
        </p:spPr>
        <p:txBody>
          <a:bodyPr>
            <a:normAutofit lnSpcReduction="10000"/>
          </a:bodyPr>
          <a:lstStyle/>
          <a:p>
            <a:pPr lvl="0">
              <a:buClr>
                <a:srgbClr val="C00000"/>
              </a:buClr>
              <a:defRPr/>
            </a:pPr>
            <a:r>
              <a:rPr lang="cy-GB" sz="1700" dirty="0">
                <a:solidFill>
                  <a:prstClr val="black"/>
                </a:solidFill>
              </a:rPr>
              <a:t>Gwyliwch y </a:t>
            </a:r>
            <a:r>
              <a:rPr lang="cy-GB" sz="1700" dirty="0">
                <a:solidFill>
                  <a:prstClr val="black"/>
                </a:solidFill>
                <a:hlinkClick r:id="rId2"/>
              </a:rPr>
              <a:t>fideo</a:t>
            </a:r>
            <a:r>
              <a:rPr lang="cy-GB" sz="1700" dirty="0">
                <a:solidFill>
                  <a:prstClr val="black"/>
                </a:solidFill>
              </a:rPr>
              <a:t> (12 munud)</a:t>
            </a:r>
          </a:p>
          <a:p>
            <a:pPr lvl="0">
              <a:buClr>
                <a:srgbClr val="C00000"/>
              </a:buClr>
              <a:defRPr/>
            </a:pPr>
            <a:r>
              <a:rPr lang="cy-GB" sz="1700" dirty="0">
                <a:solidFill>
                  <a:prstClr val="black"/>
                </a:solidFill>
              </a:rPr>
              <a:t>Ystyriwch y dulliau a ddisgrifir </a:t>
            </a:r>
          </a:p>
          <a:p>
            <a:pPr lvl="0">
              <a:buClr>
                <a:srgbClr val="324A8E"/>
              </a:buClr>
              <a:defRPr/>
            </a:pPr>
            <a:r>
              <a:rPr lang="cy-GB" sz="1700" dirty="0">
                <a:solidFill>
                  <a:prstClr val="black"/>
                </a:solidFill>
              </a:rPr>
              <a:t>Yn eich grwpiau, trafodwch y modd y cymhwysir y dull hwn mewn ysgolion. 
</a:t>
            </a:r>
            <a:r>
              <a:rPr lang="cy-GB" sz="1700" i="1" dirty="0">
                <a:solidFill>
                  <a:prstClr val="black"/>
                </a:solidFill>
              </a:rPr>
              <a:t>Cyfleoedd?
Rhwystrau?
Adborth</a:t>
            </a:r>
          </a:p>
          <a:p>
            <a:pPr lvl="0">
              <a:buClr>
                <a:srgbClr val="C00000"/>
              </a:buClr>
              <a:defRPr/>
            </a:pPr>
            <a:r>
              <a:rPr lang="cy-GB" sz="1700" dirty="0">
                <a:solidFill>
                  <a:prstClr val="black"/>
                </a:solidFill>
              </a:rPr>
              <a:t>Ydych chi wedi gweld arfer tebyg mewn ysgolion yng Nghymru?</a:t>
            </a:r>
            <a:endParaRPr lang="cy-GB" dirty="0"/>
          </a:p>
        </p:txBody>
      </p:sp>
      <p:sp>
        <p:nvSpPr>
          <p:cNvPr id="4" name="Content Placeholder 3">
            <a:extLst>
              <a:ext uri="{FF2B5EF4-FFF2-40B4-BE49-F238E27FC236}">
                <a16:creationId xmlns:a16="http://schemas.microsoft.com/office/drawing/2014/main" id="{CDE17DDD-BBF9-4D64-89BC-FCE72D4C40A0}"/>
              </a:ext>
            </a:extLst>
          </p:cNvPr>
          <p:cNvSpPr>
            <a:spLocks noGrp="1"/>
          </p:cNvSpPr>
          <p:nvPr>
            <p:ph sz="quarter" idx="14"/>
          </p:nvPr>
        </p:nvSpPr>
        <p:spPr>
          <a:xfrm>
            <a:off x="4800600" y="1536192"/>
            <a:ext cx="3657600" cy="4026408"/>
          </a:xfrm>
        </p:spPr>
        <p:txBody>
          <a:bodyPr>
            <a:noAutofit/>
          </a:bodyPr>
          <a:lstStyle/>
          <a:p>
            <a:r>
              <a:rPr lang="en-GB" sz="1700" dirty="0">
                <a:latin typeface="+mj-lt"/>
              </a:rPr>
              <a:t>Watch the </a:t>
            </a:r>
            <a:r>
              <a:rPr lang="en-GB" sz="1700" dirty="0">
                <a:latin typeface="+mj-lt"/>
                <a:hlinkClick r:id="rId2"/>
              </a:rPr>
              <a:t>video</a:t>
            </a:r>
            <a:r>
              <a:rPr lang="en-GB" sz="1700" dirty="0">
                <a:latin typeface="+mj-lt"/>
              </a:rPr>
              <a:t> (12 mins)</a:t>
            </a:r>
          </a:p>
          <a:p>
            <a:r>
              <a:rPr lang="en-GB" sz="1700" dirty="0">
                <a:latin typeface="+mj-lt"/>
              </a:rPr>
              <a:t>Consider the approaches described </a:t>
            </a:r>
          </a:p>
          <a:p>
            <a:pPr lvl="0">
              <a:buClr>
                <a:srgbClr val="53548A"/>
              </a:buClr>
            </a:pPr>
            <a:r>
              <a:rPr lang="en-GB" sz="1700" dirty="0">
                <a:latin typeface="+mj-lt"/>
              </a:rPr>
              <a:t>In your groups discuss the application of this approach in schools.</a:t>
            </a:r>
            <a:r>
              <a:rPr lang="en-GB" sz="1700" i="1" dirty="0">
                <a:solidFill>
                  <a:prstClr val="black"/>
                </a:solidFill>
                <a:latin typeface="+mj-lt"/>
              </a:rPr>
              <a:t> </a:t>
            </a:r>
          </a:p>
          <a:p>
            <a:pPr lvl="0">
              <a:buClr>
                <a:srgbClr val="53548A"/>
              </a:buClr>
            </a:pPr>
            <a:r>
              <a:rPr lang="en-GB" sz="1700" i="1" dirty="0">
                <a:solidFill>
                  <a:prstClr val="black"/>
                </a:solidFill>
                <a:latin typeface="+mj-lt"/>
              </a:rPr>
              <a:t>Opportunities?</a:t>
            </a:r>
          </a:p>
          <a:p>
            <a:pPr lvl="0">
              <a:buClr>
                <a:srgbClr val="53548A"/>
              </a:buClr>
            </a:pPr>
            <a:r>
              <a:rPr lang="en-GB" sz="1700" i="1" dirty="0">
                <a:solidFill>
                  <a:prstClr val="black"/>
                </a:solidFill>
                <a:latin typeface="+mj-lt"/>
              </a:rPr>
              <a:t>Barriers?</a:t>
            </a:r>
          </a:p>
          <a:p>
            <a:pPr lvl="0">
              <a:buClr>
                <a:srgbClr val="53548A"/>
              </a:buClr>
            </a:pPr>
            <a:r>
              <a:rPr lang="en-GB" sz="1700" i="1" dirty="0">
                <a:solidFill>
                  <a:prstClr val="black"/>
                </a:solidFill>
                <a:latin typeface="+mj-lt"/>
              </a:rPr>
              <a:t>Feedback</a:t>
            </a:r>
          </a:p>
          <a:p>
            <a:r>
              <a:rPr lang="en-GB" sz="1700" dirty="0">
                <a:latin typeface="+mj-lt"/>
              </a:rPr>
              <a:t>Have you observed similar practice in Welsh schools?</a:t>
            </a:r>
          </a:p>
        </p:txBody>
      </p:sp>
    </p:spTree>
    <p:extLst>
      <p:ext uri="{BB962C8B-B14F-4D97-AF65-F5344CB8AC3E}">
        <p14:creationId xmlns:p14="http://schemas.microsoft.com/office/powerpoint/2010/main" val="7204016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6CA477-64AF-40B0-87A1-ED9A83F1E5CD}"/>
              </a:ext>
            </a:extLst>
          </p:cNvPr>
          <p:cNvSpPr>
            <a:spLocks noGrp="1"/>
          </p:cNvSpPr>
          <p:nvPr>
            <p:ph type="title"/>
          </p:nvPr>
        </p:nvSpPr>
        <p:spPr/>
        <p:txBody>
          <a:bodyPr/>
          <a:lstStyle/>
          <a:p>
            <a:r>
              <a:rPr lang="cy-GB" dirty="0"/>
              <a:t>TASG				</a:t>
            </a:r>
            <a:r>
              <a:rPr lang="en-GB" dirty="0"/>
              <a:t>Task</a:t>
            </a:r>
          </a:p>
        </p:txBody>
      </p:sp>
      <p:sp>
        <p:nvSpPr>
          <p:cNvPr id="3" name="Content Placeholder 2">
            <a:extLst>
              <a:ext uri="{FF2B5EF4-FFF2-40B4-BE49-F238E27FC236}">
                <a16:creationId xmlns:a16="http://schemas.microsoft.com/office/drawing/2014/main" id="{E1EA1E34-04A7-4744-9604-5623E0E33BB1}"/>
              </a:ext>
            </a:extLst>
          </p:cNvPr>
          <p:cNvSpPr>
            <a:spLocks noGrp="1"/>
          </p:cNvSpPr>
          <p:nvPr>
            <p:ph sz="quarter" idx="13"/>
          </p:nvPr>
        </p:nvSpPr>
        <p:spPr>
          <a:xfrm>
            <a:off x="381000" y="1536192"/>
            <a:ext cx="4191000" cy="4331208"/>
          </a:xfrm>
        </p:spPr>
        <p:txBody>
          <a:bodyPr>
            <a:normAutofit fontScale="92500" lnSpcReduction="20000"/>
          </a:bodyPr>
          <a:lstStyle/>
          <a:p>
            <a:pPr marL="354330" marR="0" lvl="0" indent="-285750" algn="l" defTabSz="914400" rtl="0" eaLnBrk="1" fontAlgn="auto" latinLnBrk="0" hangingPunct="1">
              <a:spcBef>
                <a:spcPts val="700"/>
              </a:spcBef>
              <a:spcAft>
                <a:spcPts val="0"/>
              </a:spcAft>
              <a:buClr>
                <a:srgbClr val="C00000"/>
              </a:buClr>
              <a:buSzPct val="85000"/>
              <a:tabLst/>
              <a:defRPr/>
            </a:pPr>
            <a:r>
              <a:rPr lang="cy-GB" sz="1700" dirty="0"/>
              <a:t>Darllenwch dudalennau 6-10 yng nghanllaw Llywodraeth Cymru:</a:t>
            </a:r>
          </a:p>
          <a:p>
            <a:pPr marL="354330" marR="0" lvl="0" indent="-285750" algn="l" defTabSz="914400" rtl="0" eaLnBrk="1" fontAlgn="auto" latinLnBrk="0" hangingPunct="1">
              <a:spcBef>
                <a:spcPts val="700"/>
              </a:spcBef>
              <a:spcAft>
                <a:spcPts val="0"/>
              </a:spcAft>
              <a:buClr>
                <a:srgbClr val="C00000"/>
              </a:buClr>
              <a:buSzPct val="85000"/>
              <a:tabLst/>
              <a:defRPr/>
            </a:pPr>
            <a:r>
              <a:rPr lang="cy-GB" sz="1700" dirty="0">
                <a:solidFill>
                  <a:srgbClr val="FF0000"/>
                </a:solidFill>
                <a:hlinkClick r:id="rId2">
                  <a:extLst>
                    <a:ext uri="{A12FA001-AC4F-418D-AE19-62706E023703}">
                      <ahyp:hlinkClr xmlns:ahyp="http://schemas.microsoft.com/office/drawing/2018/hyperlinkcolor" val="tx"/>
                    </a:ext>
                  </a:extLst>
                </a:hlinkClick>
              </a:rPr>
              <a:t>Canllaw YCU </a:t>
            </a:r>
            <a:endParaRPr lang="cy-GB" sz="1700" dirty="0">
              <a:solidFill>
                <a:srgbClr val="FF0000"/>
              </a:solidFill>
            </a:endParaRPr>
          </a:p>
          <a:p>
            <a:pPr marL="354330" marR="0" lvl="0" indent="-285750" algn="l" defTabSz="914400" rtl="0" eaLnBrk="1" fontAlgn="auto" latinLnBrk="0" hangingPunct="1">
              <a:spcBef>
                <a:spcPts val="700"/>
              </a:spcBef>
              <a:spcAft>
                <a:spcPts val="0"/>
              </a:spcAft>
              <a:buClr>
                <a:srgbClr val="C00000"/>
              </a:buClr>
              <a:buSzPct val="85000"/>
              <a:tabLst/>
              <a:defRPr/>
            </a:pPr>
            <a:r>
              <a:rPr lang="cy-GB" sz="1700" dirty="0"/>
              <a:t>Mae hwn yn rhoi trosolwg o sut y defnyddiwyd Ymarfer sy’n Canolbwyntio ar Unigolion (YCU) mewn ysgol yn Sir Gaerfyrddin
Adfyfyriwch ar y manteision a'r heriau a wynebwyd gan yr ysgol.</a:t>
            </a:r>
          </a:p>
          <a:p>
            <a:pPr marL="354330" marR="0" lvl="0" indent="-285750" algn="l" defTabSz="914400" rtl="0" eaLnBrk="1" fontAlgn="auto" latinLnBrk="0" hangingPunct="1">
              <a:spcBef>
                <a:spcPts val="700"/>
              </a:spcBef>
              <a:spcAft>
                <a:spcPts val="0"/>
              </a:spcAft>
              <a:buClr>
                <a:srgbClr val="C00000"/>
              </a:buClr>
              <a:buSzPct val="85000"/>
              <a:tabLst/>
              <a:defRPr/>
            </a:pPr>
            <a:r>
              <a:rPr lang="cy-GB" sz="1700" dirty="0"/>
              <a:t>Mewn parau, cefnogwch eich gilydd i greu eich proffil un dudalen eich hun yn gysylltiedig â'ch anghenion dysgu
</a:t>
            </a:r>
            <a:r>
              <a:rPr lang="cy-GB" sz="1700" i="1" dirty="0">
                <a:solidFill>
                  <a:srgbClr val="FF0000"/>
                </a:solidFill>
                <a:hlinkClick r:id="rId3">
                  <a:extLst>
                    <a:ext uri="{A12FA001-AC4F-418D-AE19-62706E023703}">
                      <ahyp:hlinkClr xmlns:ahyp="http://schemas.microsoft.com/office/drawing/2018/hyperlinkcolor" val="tx"/>
                    </a:ext>
                  </a:extLst>
                </a:hlinkClick>
              </a:rPr>
              <a:t>Edrychwch ar y tudalennau gwe canlynol am syniadau</a:t>
            </a:r>
            <a:endParaRPr lang="cy-GB" sz="1700" i="1" dirty="0">
              <a:solidFill>
                <a:srgbClr val="FF0000"/>
              </a:solidFill>
            </a:endParaRPr>
          </a:p>
          <a:p>
            <a:pPr marL="354330" marR="0" lvl="0" indent="-285750" algn="l" defTabSz="914400" rtl="0" eaLnBrk="1" fontAlgn="auto" latinLnBrk="0" hangingPunct="1">
              <a:spcBef>
                <a:spcPts val="700"/>
              </a:spcBef>
              <a:spcAft>
                <a:spcPts val="0"/>
              </a:spcAft>
              <a:buClr>
                <a:srgbClr val="C00000"/>
              </a:buClr>
              <a:buSzPct val="85000"/>
              <a:tabLst/>
              <a:defRPr/>
            </a:pPr>
            <a:r>
              <a:rPr lang="cy-GB" sz="1700" i="1" dirty="0">
                <a:solidFill>
                  <a:srgbClr val="FF0000"/>
                </a:solidFill>
                <a:hlinkClick r:id="rId4">
                  <a:extLst>
                    <a:ext uri="{A12FA001-AC4F-418D-AE19-62706E023703}">
                      <ahyp:hlinkClr xmlns:ahyp="http://schemas.microsoft.com/office/drawing/2018/hyperlinkcolor" val="tx"/>
                    </a:ext>
                  </a:extLst>
                </a:hlinkClick>
              </a:rPr>
              <a:t>Defnyddio Proffiliau Un Dudalen</a:t>
            </a:r>
            <a:endParaRPr lang="cy-GB" sz="1700" i="1" dirty="0">
              <a:solidFill>
                <a:srgbClr val="FF0000"/>
              </a:solidFill>
            </a:endParaRPr>
          </a:p>
          <a:p>
            <a:endParaRPr lang="cy-GB" dirty="0"/>
          </a:p>
        </p:txBody>
      </p:sp>
      <p:sp>
        <p:nvSpPr>
          <p:cNvPr id="4" name="Content Placeholder 3">
            <a:extLst>
              <a:ext uri="{FF2B5EF4-FFF2-40B4-BE49-F238E27FC236}">
                <a16:creationId xmlns:a16="http://schemas.microsoft.com/office/drawing/2014/main" id="{8074081F-AC4F-4FC1-B661-CE687958DFFB}"/>
              </a:ext>
            </a:extLst>
          </p:cNvPr>
          <p:cNvSpPr>
            <a:spLocks noGrp="1"/>
          </p:cNvSpPr>
          <p:nvPr>
            <p:ph sz="quarter" idx="14"/>
          </p:nvPr>
        </p:nvSpPr>
        <p:spPr/>
        <p:txBody>
          <a:bodyPr>
            <a:normAutofit fontScale="77500" lnSpcReduction="20000"/>
          </a:bodyPr>
          <a:lstStyle/>
          <a:p>
            <a:r>
              <a:rPr lang="en-GB" dirty="0"/>
              <a:t>Read pages 6-10 in the WG guidance:</a:t>
            </a:r>
          </a:p>
          <a:p>
            <a:r>
              <a:rPr lang="en-GB" sz="2000" dirty="0">
                <a:hlinkClick r:id="rId5"/>
              </a:rPr>
              <a:t>PCP guide </a:t>
            </a:r>
            <a:endParaRPr lang="en-GB" sz="2000" dirty="0"/>
          </a:p>
          <a:p>
            <a:r>
              <a:rPr lang="en-GB" dirty="0"/>
              <a:t>This provides an overview of how PCP was used in a Carmarthenshire school</a:t>
            </a:r>
          </a:p>
          <a:p>
            <a:r>
              <a:rPr lang="en-GB" dirty="0"/>
              <a:t>Reflect on the benefits and challenges faced by the school.</a:t>
            </a:r>
          </a:p>
          <a:p>
            <a:r>
              <a:rPr lang="en-GB" dirty="0"/>
              <a:t>In pairs support each other to create your own one page profile in relation to your learning needs</a:t>
            </a:r>
          </a:p>
          <a:p>
            <a:r>
              <a:rPr lang="en-GB" i="1" dirty="0">
                <a:hlinkClick r:id="rId3"/>
              </a:rPr>
              <a:t>Look at the following web pages for ideas</a:t>
            </a:r>
            <a:endParaRPr lang="en-GB" i="1" dirty="0"/>
          </a:p>
          <a:p>
            <a:r>
              <a:rPr lang="en-GB" i="1" dirty="0">
                <a:hlinkClick r:id="rId4"/>
              </a:rPr>
              <a:t>Use of One Page Profiles</a:t>
            </a:r>
            <a:endParaRPr lang="en-GB" i="1" dirty="0"/>
          </a:p>
          <a:p>
            <a:endParaRPr lang="cy-GB" dirty="0"/>
          </a:p>
        </p:txBody>
      </p:sp>
    </p:spTree>
    <p:extLst>
      <p:ext uri="{BB962C8B-B14F-4D97-AF65-F5344CB8AC3E}">
        <p14:creationId xmlns:p14="http://schemas.microsoft.com/office/powerpoint/2010/main" val="30930656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74638"/>
            <a:ext cx="8153400" cy="1143000"/>
          </a:xfrm>
        </p:spPr>
        <p:txBody>
          <a:bodyPr>
            <a:normAutofit/>
          </a:bodyPr>
          <a:lstStyle/>
          <a:p>
            <a:pPr algn="r"/>
            <a:r>
              <a:rPr lang="cy-GB" sz="2400" dirty="0"/>
              <a:t>ADOLYGIADAU SY’N </a:t>
            </a:r>
            <a:br>
              <a:rPr lang="cy-GB" sz="2400" dirty="0"/>
            </a:br>
            <a:r>
              <a:rPr lang="cy-GB" sz="2400" dirty="0"/>
              <a:t>CANOLBWYNTIO AR UNIGOLION /</a:t>
            </a:r>
            <a:br>
              <a:rPr lang="cy-GB" sz="2400" dirty="0"/>
            </a:br>
            <a:r>
              <a:rPr lang="en-GB" sz="2400" dirty="0"/>
              <a:t>Person centred reviews</a:t>
            </a:r>
          </a:p>
        </p:txBody>
      </p:sp>
      <p:sp>
        <p:nvSpPr>
          <p:cNvPr id="5" name="Content Placeholder 4"/>
          <p:cNvSpPr>
            <a:spLocks noGrp="1"/>
          </p:cNvSpPr>
          <p:nvPr>
            <p:ph sz="quarter" idx="13"/>
          </p:nvPr>
        </p:nvSpPr>
        <p:spPr>
          <a:xfrm>
            <a:off x="533400" y="1536192"/>
            <a:ext cx="3810000" cy="3877056"/>
          </a:xfrm>
        </p:spPr>
        <p:txBody>
          <a:bodyPr>
            <a:normAutofit fontScale="92500" lnSpcReduction="10000"/>
          </a:bodyPr>
          <a:lstStyle/>
          <a:p>
            <a:pPr lvl="0">
              <a:buClr>
                <a:srgbClr val="C00000"/>
              </a:buClr>
              <a:defRPr/>
            </a:pPr>
            <a:r>
              <a:rPr lang="cy-GB" dirty="0">
                <a:solidFill>
                  <a:prstClr val="black"/>
                </a:solidFill>
              </a:rPr>
              <a:t>Mae'r rhan fwyaf o wasanaethau’n cynnal adolygiadau rheolaidd. Mae adolygiad sy'n canolbwyntio ar unigolion yn defnyddio offer meddwl sy'n canolbwyntio ar unigolion i archwilio'r hyn sy'n digwydd o safbwynt yr unigolyn ac o safbwynt pobl eraill, ac i gytuno ar gamau gweithredu ar gyfer newid.</a:t>
            </a:r>
          </a:p>
          <a:p>
            <a:pPr lvl="0">
              <a:buClr>
                <a:srgbClr val="C00000"/>
              </a:buClr>
              <a:defRPr/>
            </a:pPr>
            <a:r>
              <a:rPr lang="cy-GB" dirty="0">
                <a:solidFill>
                  <a:prstClr val="black"/>
                </a:solidFill>
              </a:rPr>
              <a:t>(</a:t>
            </a:r>
            <a:r>
              <a:rPr lang="cy-GB" dirty="0" err="1">
                <a:solidFill>
                  <a:prstClr val="black"/>
                </a:solidFill>
              </a:rPr>
              <a:t>Sanderson</a:t>
            </a:r>
            <a:r>
              <a:rPr lang="cy-GB" dirty="0">
                <a:solidFill>
                  <a:prstClr val="black"/>
                </a:solidFill>
              </a:rPr>
              <a:t>, 2015)</a:t>
            </a:r>
            <a:endParaRPr lang="cy-GB" dirty="0"/>
          </a:p>
        </p:txBody>
      </p:sp>
      <p:sp>
        <p:nvSpPr>
          <p:cNvPr id="3" name="Content Placeholder 2">
            <a:extLst>
              <a:ext uri="{FF2B5EF4-FFF2-40B4-BE49-F238E27FC236}">
                <a16:creationId xmlns:a16="http://schemas.microsoft.com/office/drawing/2014/main" id="{33B39248-EED8-4191-AE72-3FF50403A3F8}"/>
              </a:ext>
            </a:extLst>
          </p:cNvPr>
          <p:cNvSpPr>
            <a:spLocks noGrp="1"/>
          </p:cNvSpPr>
          <p:nvPr>
            <p:ph sz="quarter" idx="14"/>
          </p:nvPr>
        </p:nvSpPr>
        <p:spPr/>
        <p:txBody>
          <a:bodyPr/>
          <a:lstStyle/>
          <a:p>
            <a:r>
              <a:rPr lang="en-GB" sz="2000" dirty="0"/>
              <a:t>Most services have regular reviews.  A person </a:t>
            </a:r>
            <a:r>
              <a:rPr lang="en-GB" sz="2000" dirty="0" err="1"/>
              <a:t>centered</a:t>
            </a:r>
            <a:r>
              <a:rPr lang="en-GB" sz="2000" dirty="0"/>
              <a:t> review uses person </a:t>
            </a:r>
            <a:r>
              <a:rPr lang="en-GB" sz="2000" dirty="0" err="1"/>
              <a:t>centered</a:t>
            </a:r>
            <a:r>
              <a:rPr lang="en-GB" sz="2000" dirty="0"/>
              <a:t> thinking tools to explore what is happening from the person and other peoples perspectives, and to agree actions for change.</a:t>
            </a:r>
          </a:p>
          <a:p>
            <a:r>
              <a:rPr lang="en-GB" dirty="0"/>
              <a:t>(Sanderson, 2015)</a:t>
            </a:r>
          </a:p>
        </p:txBody>
      </p:sp>
      <p:pic>
        <p:nvPicPr>
          <p:cNvPr id="6" name="Picture 2" descr="C:\Users\l.roberts\AppData\Local\Microsoft\Windows\Temporary Internet Files\Content.IE5\HEPN0LIZ\choice4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2400"/>
            <a:ext cx="3810000"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43579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a:xfrm>
            <a:off x="1443491" y="228601"/>
            <a:ext cx="7395709" cy="1143000"/>
          </a:xfrm>
        </p:spPr>
        <p:txBody>
          <a:bodyPr>
            <a:normAutofit/>
          </a:bodyPr>
          <a:lstStyle/>
          <a:p>
            <a:pPr algn="r"/>
            <a:r>
              <a:rPr lang="cy-GB" sz="2400" dirty="0">
                <a:solidFill>
                  <a:prstClr val="black"/>
                </a:solidFill>
              </a:rPr>
              <a:t>Adolygiadau SY’N </a:t>
            </a:r>
            <a:br>
              <a:rPr lang="cy-GB" sz="2400" dirty="0">
                <a:solidFill>
                  <a:prstClr val="black"/>
                </a:solidFill>
              </a:rPr>
            </a:br>
            <a:r>
              <a:rPr lang="cy-GB" sz="2400" dirty="0">
                <a:solidFill>
                  <a:prstClr val="black"/>
                </a:solidFill>
              </a:rPr>
              <a:t>CANOLBWYNTIO AR UNIGOLION / </a:t>
            </a:r>
            <a:br>
              <a:rPr lang="cy-GB" sz="2400" dirty="0">
                <a:solidFill>
                  <a:prstClr val="black"/>
                </a:solidFill>
              </a:rPr>
            </a:br>
            <a:r>
              <a:rPr lang="en-GB" sz="2400" dirty="0">
                <a:solidFill>
                  <a:prstClr val="black"/>
                </a:solidFill>
              </a:rPr>
              <a:t>Person centred reviews</a:t>
            </a:r>
            <a:endParaRPr lang="en-GB" dirty="0"/>
          </a:p>
        </p:txBody>
      </p:sp>
      <p:sp>
        <p:nvSpPr>
          <p:cNvPr id="5" name="Content Placeholder 4"/>
          <p:cNvSpPr>
            <a:spLocks noGrp="1"/>
          </p:cNvSpPr>
          <p:nvPr>
            <p:ph sz="quarter" idx="13"/>
          </p:nvPr>
        </p:nvSpPr>
        <p:spPr>
          <a:xfrm>
            <a:off x="424874" y="1524000"/>
            <a:ext cx="3886200" cy="5486400"/>
          </a:xfrm>
        </p:spPr>
        <p:txBody>
          <a:bodyPr>
            <a:normAutofit/>
          </a:bodyPr>
          <a:lstStyle/>
          <a:p>
            <a:pPr>
              <a:lnSpc>
                <a:spcPct val="90000"/>
              </a:lnSpc>
            </a:pPr>
            <a:r>
              <a:rPr lang="cy-GB" sz="1700" i="1" dirty="0"/>
              <a:t>Pwy gyfrannodd at yr adolygiad</a:t>
            </a:r>
          </a:p>
          <a:p>
            <a:pPr>
              <a:lnSpc>
                <a:spcPct val="90000"/>
              </a:lnSpc>
            </a:pPr>
            <a:r>
              <a:rPr lang="cy-GB" sz="1700" i="1" dirty="0"/>
              <a:t>Beth ydym yn ei hoffi a’i edmygu am (yr unigolyn) </a:t>
            </a:r>
          </a:p>
          <a:p>
            <a:pPr>
              <a:lnSpc>
                <a:spcPct val="90000"/>
              </a:lnSpc>
            </a:pPr>
            <a:r>
              <a:rPr lang="cy-GB" sz="1700" i="1" dirty="0"/>
              <a:t>Beth sy’n bwysig nawr (i’r unigolyn) </a:t>
            </a:r>
          </a:p>
          <a:p>
            <a:pPr>
              <a:lnSpc>
                <a:spcPct val="90000"/>
              </a:lnSpc>
            </a:pPr>
            <a:r>
              <a:rPr lang="cy-GB" sz="1700" i="1" dirty="0"/>
              <a:t>Beth sy’n bwysig (i’r unigolyn) ar gyfer y dyfodol</a:t>
            </a:r>
          </a:p>
          <a:p>
            <a:pPr>
              <a:lnSpc>
                <a:spcPct val="90000"/>
              </a:lnSpc>
            </a:pPr>
            <a:r>
              <a:rPr lang="cy-GB" sz="1700" i="1" dirty="0"/>
              <a:t>Pa gymorth a help sydd ei angen (ar yr unigolyn) i gadw’n iach ac yn ddiogel</a:t>
            </a:r>
          </a:p>
          <a:p>
            <a:pPr>
              <a:lnSpc>
                <a:spcPct val="90000"/>
              </a:lnSpc>
            </a:pPr>
            <a:r>
              <a:rPr lang="cy-GB" sz="1700" i="1" dirty="0"/>
              <a:t>Cwestiynau i’w hateb/materion sy’n peri trafferth i ni</a:t>
            </a:r>
          </a:p>
          <a:p>
            <a:pPr>
              <a:lnSpc>
                <a:spcPct val="90000"/>
              </a:lnSpc>
            </a:pPr>
            <a:r>
              <a:rPr lang="cy-GB" sz="1700" i="1" dirty="0"/>
              <a:t>Beth sy’n gweithio a beth nad yw’n gweithio o wahanol safbwyntiau</a:t>
            </a:r>
          </a:p>
          <a:p>
            <a:pPr>
              <a:lnSpc>
                <a:spcPct val="90000"/>
              </a:lnSpc>
            </a:pPr>
            <a:r>
              <a:rPr lang="cy-GB" sz="1700" i="1" dirty="0"/>
              <a:t>Cynllun Gweithredu</a:t>
            </a:r>
          </a:p>
          <a:p>
            <a:pPr>
              <a:lnSpc>
                <a:spcPct val="90000"/>
              </a:lnSpc>
            </a:pPr>
            <a:r>
              <a:rPr lang="cy-GB" sz="1700" i="1" dirty="0" err="1"/>
              <a:t>Sanderson</a:t>
            </a:r>
            <a:r>
              <a:rPr lang="cy-GB" sz="1700" i="1" dirty="0"/>
              <a:t> 2015</a:t>
            </a:r>
          </a:p>
          <a:p>
            <a:pPr>
              <a:lnSpc>
                <a:spcPct val="90000"/>
              </a:lnSpc>
            </a:pPr>
            <a:r>
              <a:rPr lang="cy-GB" sz="1700" dirty="0"/>
              <a:t>Taylor 2014</a:t>
            </a:r>
          </a:p>
          <a:p>
            <a:pPr>
              <a:lnSpc>
                <a:spcPct val="90000"/>
              </a:lnSpc>
            </a:pPr>
            <a:endParaRPr lang="cy-GB" dirty="0"/>
          </a:p>
        </p:txBody>
      </p:sp>
      <p:sp>
        <p:nvSpPr>
          <p:cNvPr id="6" name="Content Placeholder 5"/>
          <p:cNvSpPr>
            <a:spLocks noGrp="1"/>
          </p:cNvSpPr>
          <p:nvPr>
            <p:ph sz="quarter" idx="14"/>
          </p:nvPr>
        </p:nvSpPr>
        <p:spPr>
          <a:xfrm>
            <a:off x="4800600" y="1066800"/>
            <a:ext cx="3657600" cy="5562600"/>
          </a:xfrm>
        </p:spPr>
        <p:txBody>
          <a:bodyPr>
            <a:normAutofit fontScale="85000" lnSpcReduction="20000"/>
          </a:bodyPr>
          <a:lstStyle/>
          <a:p>
            <a:endParaRPr lang="cy-GB" dirty="0"/>
          </a:p>
          <a:p>
            <a:r>
              <a:rPr lang="en-GB" i="1" dirty="0"/>
              <a:t>Who contributed to the review </a:t>
            </a:r>
          </a:p>
          <a:p>
            <a:r>
              <a:rPr lang="en-GB" i="1" dirty="0"/>
              <a:t>What we like and admire about (the person) </a:t>
            </a:r>
          </a:p>
          <a:p>
            <a:r>
              <a:rPr lang="en-GB" i="1" dirty="0"/>
              <a:t>What is important to (the person) now </a:t>
            </a:r>
          </a:p>
          <a:p>
            <a:r>
              <a:rPr lang="en-GB" i="1" dirty="0"/>
              <a:t>What is important to (the person) for the future </a:t>
            </a:r>
          </a:p>
          <a:p>
            <a:r>
              <a:rPr lang="en-GB" i="1" dirty="0"/>
              <a:t>What support and help (the person) needs to stay healthy and safe </a:t>
            </a:r>
          </a:p>
          <a:p>
            <a:r>
              <a:rPr lang="en-GB" i="1" dirty="0"/>
              <a:t>Questions to answer/issues we are struggling with </a:t>
            </a:r>
          </a:p>
          <a:p>
            <a:r>
              <a:rPr lang="en-GB" i="1" dirty="0"/>
              <a:t>What is working and not working from different perspectives </a:t>
            </a:r>
          </a:p>
          <a:p>
            <a:r>
              <a:rPr lang="en-GB" i="1" dirty="0"/>
              <a:t>Action Plan </a:t>
            </a:r>
          </a:p>
          <a:p>
            <a:r>
              <a:rPr lang="en-GB" i="1" dirty="0"/>
              <a:t>Sanderson 2015</a:t>
            </a:r>
          </a:p>
          <a:p>
            <a:r>
              <a:rPr lang="en-GB" sz="2000" dirty="0">
                <a:latin typeface="Arial" panose="020B0604020202020204" pitchFamily="34" charset="0"/>
                <a:cs typeface="Arial" panose="020B0604020202020204" pitchFamily="34" charset="0"/>
              </a:rPr>
              <a:t>Taylor 2014</a:t>
            </a:r>
            <a:endParaRPr lang="en-GB" i="1" dirty="0"/>
          </a:p>
          <a:p>
            <a:pPr marL="68580" indent="0">
              <a:buNone/>
            </a:pPr>
            <a:endParaRPr lang="cy-GB" dirty="0"/>
          </a:p>
          <a:p>
            <a:endParaRPr lang="cy-GB" dirty="0"/>
          </a:p>
        </p:txBody>
      </p:sp>
      <p:pic>
        <p:nvPicPr>
          <p:cNvPr id="6146" name="Picture 2" descr="C:\Users\l.roberts\AppData\Local\Microsoft\Windows\Temporary Internet Files\Content.IE5\HEPN0LIZ\choice4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2400"/>
            <a:ext cx="3810000"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24647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24B08-ACF4-8ACC-3A2C-1D1243BFFA48}"/>
              </a:ext>
            </a:extLst>
          </p:cNvPr>
          <p:cNvSpPr>
            <a:spLocks noGrp="1"/>
          </p:cNvSpPr>
          <p:nvPr>
            <p:ph type="title"/>
          </p:nvPr>
        </p:nvSpPr>
        <p:spPr>
          <a:xfrm>
            <a:off x="152400" y="228600"/>
            <a:ext cx="8991600" cy="1625155"/>
          </a:xfrm>
        </p:spPr>
        <p:txBody>
          <a:bodyPr>
            <a:normAutofit/>
          </a:bodyPr>
          <a:lstStyle/>
          <a:p>
            <a:r>
              <a:rPr lang="cy-GB" sz="2400" b="1" dirty="0"/>
              <a:t>Adolygiadau sy'n canolbwyntio ar unigolion </a:t>
            </a:r>
            <a:br>
              <a:rPr lang="en-GB" sz="2400" b="1" dirty="0"/>
            </a:br>
            <a:r>
              <a:rPr lang="en-GB" sz="2400" b="1" dirty="0"/>
              <a:t>Person centred reviews</a:t>
            </a:r>
          </a:p>
        </p:txBody>
      </p:sp>
      <p:sp>
        <p:nvSpPr>
          <p:cNvPr id="3" name="Content Placeholder 2">
            <a:extLst>
              <a:ext uri="{FF2B5EF4-FFF2-40B4-BE49-F238E27FC236}">
                <a16:creationId xmlns:a16="http://schemas.microsoft.com/office/drawing/2014/main" id="{BD40B01C-9AF5-A2B1-E574-5A3E705E997F}"/>
              </a:ext>
            </a:extLst>
          </p:cNvPr>
          <p:cNvSpPr>
            <a:spLocks noGrp="1"/>
          </p:cNvSpPr>
          <p:nvPr>
            <p:ph sz="quarter" idx="13"/>
          </p:nvPr>
        </p:nvSpPr>
        <p:spPr/>
        <p:txBody>
          <a:bodyPr>
            <a:normAutofit fontScale="85000" lnSpcReduction="10000"/>
          </a:bodyPr>
          <a:lstStyle/>
          <a:p>
            <a:r>
              <a:rPr lang="cy-GB" dirty="0">
                <a:hlinkClick r:id="rId2"/>
              </a:rPr>
              <a:t>Defnyddio Cynllunio sy’n Canolbwyntio ar yr Unigolyn ar draws yr ysgol | Estyn (</a:t>
            </a:r>
            <a:r>
              <a:rPr lang="cy-GB" dirty="0" err="1">
                <a:hlinkClick r:id="rId2"/>
              </a:rPr>
              <a:t>llyw.cymru</a:t>
            </a:r>
            <a:r>
              <a:rPr lang="cy-GB" dirty="0">
                <a:hlinkClick r:id="rId2"/>
              </a:rPr>
              <a:t>)</a:t>
            </a:r>
            <a:endParaRPr lang="cy-GB" dirty="0"/>
          </a:p>
          <a:p>
            <a:r>
              <a:rPr lang="cy-GB" dirty="0"/>
              <a:t>Mae'r adroddiad yn ystyried defnyddio CCU ar gyfer plant sydd ag anghenion dysgu ychwanegol
DARLLENWCH A THRAFODWCH YN EICH GRWPIAU</a:t>
            </a:r>
          </a:p>
          <a:p>
            <a:pPr lvl="0">
              <a:buClr>
                <a:srgbClr val="53548A"/>
              </a:buClr>
            </a:pPr>
            <a:r>
              <a:rPr lang="cy-GB" i="1" dirty="0">
                <a:solidFill>
                  <a:prstClr val="black"/>
                </a:solidFill>
              </a:rPr>
              <a:t>Cyfleoedd?</a:t>
            </a:r>
            <a:endParaRPr lang="cy-GB" sz="2000" i="1" dirty="0">
              <a:solidFill>
                <a:prstClr val="black"/>
              </a:solidFill>
            </a:endParaRPr>
          </a:p>
          <a:p>
            <a:pPr lvl="0">
              <a:buClr>
                <a:srgbClr val="53548A"/>
              </a:buClr>
            </a:pPr>
            <a:r>
              <a:rPr lang="cy-GB" i="1" dirty="0">
                <a:solidFill>
                  <a:prstClr val="black"/>
                </a:solidFill>
              </a:rPr>
              <a:t>Rhwystrau?</a:t>
            </a:r>
            <a:endParaRPr lang="cy-GB" sz="2000" i="1" dirty="0">
              <a:solidFill>
                <a:prstClr val="black"/>
              </a:solidFill>
            </a:endParaRPr>
          </a:p>
          <a:p>
            <a:pPr lvl="0">
              <a:buClr>
                <a:srgbClr val="53548A"/>
              </a:buClr>
            </a:pPr>
            <a:r>
              <a:rPr lang="cy-GB" i="1" dirty="0">
                <a:solidFill>
                  <a:prstClr val="black"/>
                </a:solidFill>
              </a:rPr>
              <a:t>Adborth</a:t>
            </a:r>
            <a:endParaRPr lang="cy-GB" dirty="0"/>
          </a:p>
        </p:txBody>
      </p:sp>
      <p:sp>
        <p:nvSpPr>
          <p:cNvPr id="4" name="Content Placeholder 3">
            <a:extLst>
              <a:ext uri="{FF2B5EF4-FFF2-40B4-BE49-F238E27FC236}">
                <a16:creationId xmlns:a16="http://schemas.microsoft.com/office/drawing/2014/main" id="{3A9ED207-AB41-0DC4-A40F-17F7A376E0EC}"/>
              </a:ext>
            </a:extLst>
          </p:cNvPr>
          <p:cNvSpPr>
            <a:spLocks noGrp="1"/>
          </p:cNvSpPr>
          <p:nvPr>
            <p:ph sz="quarter" idx="14"/>
          </p:nvPr>
        </p:nvSpPr>
        <p:spPr/>
        <p:txBody>
          <a:bodyPr>
            <a:normAutofit fontScale="85000" lnSpcReduction="10000"/>
          </a:bodyPr>
          <a:lstStyle/>
          <a:p>
            <a:r>
              <a:rPr lang="en-GB" dirty="0">
                <a:hlinkClick r:id="rId3"/>
              </a:rPr>
              <a:t>Using Person Centred Planning across the school | Estyn (</a:t>
            </a:r>
            <a:r>
              <a:rPr lang="en-GB" dirty="0" err="1">
                <a:hlinkClick r:id="rId3"/>
              </a:rPr>
              <a:t>gov.wales</a:t>
            </a:r>
            <a:r>
              <a:rPr lang="en-GB" dirty="0">
                <a:hlinkClick r:id="rId3"/>
              </a:rPr>
              <a:t>)</a:t>
            </a:r>
            <a:endParaRPr lang="en-GB" dirty="0"/>
          </a:p>
          <a:p>
            <a:r>
              <a:rPr lang="en-GB" dirty="0"/>
              <a:t>The report considers the use of PCP for children with additional learning needs</a:t>
            </a:r>
          </a:p>
          <a:p>
            <a:r>
              <a:rPr lang="en-GB" dirty="0"/>
              <a:t>READ AND DISCUSS IN YOUR GROUPS</a:t>
            </a:r>
          </a:p>
          <a:p>
            <a:pPr lvl="0">
              <a:buClr>
                <a:srgbClr val="53548A"/>
              </a:buClr>
            </a:pPr>
            <a:r>
              <a:rPr lang="en-GB" sz="2000" i="1" dirty="0">
                <a:solidFill>
                  <a:prstClr val="black"/>
                </a:solidFill>
              </a:rPr>
              <a:t>Opportunities?</a:t>
            </a:r>
          </a:p>
          <a:p>
            <a:pPr lvl="0">
              <a:buClr>
                <a:srgbClr val="53548A"/>
              </a:buClr>
            </a:pPr>
            <a:r>
              <a:rPr lang="en-GB" sz="2000" i="1" dirty="0">
                <a:solidFill>
                  <a:prstClr val="black"/>
                </a:solidFill>
              </a:rPr>
              <a:t>Barriers?</a:t>
            </a:r>
          </a:p>
          <a:p>
            <a:pPr lvl="0">
              <a:buClr>
                <a:srgbClr val="53548A"/>
              </a:buClr>
            </a:pPr>
            <a:r>
              <a:rPr lang="en-GB" sz="2000" i="1" dirty="0">
                <a:solidFill>
                  <a:prstClr val="black"/>
                </a:solidFill>
              </a:rPr>
              <a:t>Feedback</a:t>
            </a:r>
          </a:p>
          <a:p>
            <a:endParaRPr lang="en-GB" dirty="0"/>
          </a:p>
        </p:txBody>
      </p:sp>
    </p:spTree>
    <p:extLst>
      <p:ext uri="{BB962C8B-B14F-4D97-AF65-F5344CB8AC3E}">
        <p14:creationId xmlns:p14="http://schemas.microsoft.com/office/powerpoint/2010/main" val="16211632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443491" y="228600"/>
            <a:ext cx="7090909" cy="1143001"/>
          </a:xfrm>
        </p:spPr>
        <p:txBody>
          <a:bodyPr>
            <a:normAutofit/>
          </a:bodyPr>
          <a:lstStyle/>
          <a:p>
            <a:pPr algn="r"/>
            <a:r>
              <a:rPr lang="cy-GB" dirty="0"/>
              <a:t>BEIRNIADAETH</a:t>
            </a:r>
            <a:br>
              <a:rPr lang="cy-GB" dirty="0"/>
            </a:br>
            <a:r>
              <a:rPr lang="en-GB" dirty="0"/>
              <a:t>critique</a:t>
            </a:r>
          </a:p>
        </p:txBody>
      </p:sp>
      <p:sp>
        <p:nvSpPr>
          <p:cNvPr id="3" name="Content Placeholder 2"/>
          <p:cNvSpPr>
            <a:spLocks noGrp="1"/>
          </p:cNvSpPr>
          <p:nvPr>
            <p:ph sz="quarter" idx="13"/>
          </p:nvPr>
        </p:nvSpPr>
        <p:spPr>
          <a:xfrm>
            <a:off x="685800" y="1536192"/>
            <a:ext cx="3657600" cy="4559808"/>
          </a:xfrm>
        </p:spPr>
        <p:txBody>
          <a:bodyPr>
            <a:normAutofit fontScale="92500" lnSpcReduction="20000"/>
          </a:bodyPr>
          <a:lstStyle/>
          <a:p>
            <a:r>
              <a:rPr lang="cy-GB" sz="2200" i="1" dirty="0"/>
              <a:t>Nid yw niferoedd yr adolygiadau’n hybu ansawdd</a:t>
            </a:r>
          </a:p>
          <a:p>
            <a:r>
              <a:rPr lang="cy-GB" sz="2200" i="1" dirty="0"/>
              <a:t>Canolbwyntir ar anghenion presennol a gwasanaethau statig</a:t>
            </a:r>
          </a:p>
          <a:p>
            <a:r>
              <a:rPr lang="cy-GB" sz="2200" i="1" dirty="0"/>
              <a:t>Mae agwedd a sgiliau gweithwyr yn amrywio</a:t>
            </a:r>
          </a:p>
          <a:p>
            <a:r>
              <a:rPr lang="cy-GB" sz="2200" i="1" dirty="0"/>
              <a:t>Gellir defnyddio adolygiadau fel dangosydd perfformiad</a:t>
            </a:r>
          </a:p>
          <a:p>
            <a:r>
              <a:rPr lang="cy-GB" sz="2200" i="1" dirty="0"/>
              <a:t>Defnyddir adolygiadau fel ffordd o hawlio adnoddau yn ôl</a:t>
            </a:r>
          </a:p>
          <a:p>
            <a:r>
              <a:rPr lang="cy-GB" sz="2200" dirty="0"/>
              <a:t>Bennett, </a:t>
            </a:r>
            <a:r>
              <a:rPr lang="cy-GB" sz="2200" dirty="0" err="1"/>
              <a:t>Cattermole</a:t>
            </a:r>
            <a:r>
              <a:rPr lang="cy-GB" sz="2200" dirty="0"/>
              <a:t> a </a:t>
            </a:r>
            <a:r>
              <a:rPr lang="cy-GB" sz="2200" dirty="0" err="1"/>
              <a:t>Sanderson</a:t>
            </a:r>
            <a:r>
              <a:rPr lang="cy-GB" sz="2200" dirty="0"/>
              <a:t> (2009)</a:t>
            </a:r>
          </a:p>
          <a:p>
            <a:endParaRPr lang="cy-GB" dirty="0"/>
          </a:p>
        </p:txBody>
      </p:sp>
      <p:sp>
        <p:nvSpPr>
          <p:cNvPr id="4" name="Content Placeholder 3"/>
          <p:cNvSpPr>
            <a:spLocks noGrp="1"/>
          </p:cNvSpPr>
          <p:nvPr>
            <p:ph sz="quarter" idx="14"/>
          </p:nvPr>
        </p:nvSpPr>
        <p:spPr>
          <a:xfrm>
            <a:off x="4800600" y="1536192"/>
            <a:ext cx="3657600" cy="5093208"/>
          </a:xfrm>
        </p:spPr>
        <p:txBody>
          <a:bodyPr>
            <a:normAutofit/>
          </a:bodyPr>
          <a:lstStyle/>
          <a:p>
            <a:r>
              <a:rPr lang="en-GB" i="1" dirty="0"/>
              <a:t>Numbers of reviews not conducive to quality</a:t>
            </a:r>
          </a:p>
          <a:p>
            <a:r>
              <a:rPr lang="en-GB" i="1" dirty="0"/>
              <a:t>Focus on present needs and static services</a:t>
            </a:r>
          </a:p>
          <a:p>
            <a:r>
              <a:rPr lang="en-GB" i="1" dirty="0"/>
              <a:t>Attitude and skills of workers vary</a:t>
            </a:r>
          </a:p>
          <a:p>
            <a:r>
              <a:rPr lang="en-GB" i="1" dirty="0"/>
              <a:t>Reviews can be used as a performance indicator</a:t>
            </a:r>
          </a:p>
          <a:p>
            <a:r>
              <a:rPr lang="en-GB" i="1" dirty="0"/>
              <a:t>Reviews used as a way of ‘clawing back’ resources</a:t>
            </a:r>
          </a:p>
          <a:p>
            <a:r>
              <a:rPr lang="en-GB" sz="1800" dirty="0"/>
              <a:t>Bennett, Cattermole &amp; Sanderson (2009)</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28600"/>
            <a:ext cx="3810000" cy="121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26937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443491" y="457201"/>
            <a:ext cx="6571343" cy="838200"/>
          </a:xfrm>
        </p:spPr>
        <p:txBody>
          <a:bodyPr>
            <a:normAutofit fontScale="90000"/>
          </a:bodyPr>
          <a:lstStyle/>
          <a:p>
            <a:pPr algn="r"/>
            <a:r>
              <a:rPr lang="cy-GB" dirty="0"/>
              <a:t>Tebygrwydd Rhwng y Dulliau  </a:t>
            </a:r>
            <a:br>
              <a:rPr lang="cy-GB" dirty="0"/>
            </a:br>
            <a:r>
              <a:rPr lang="en-GB" dirty="0"/>
              <a:t>Similarities between Approaches</a:t>
            </a:r>
          </a:p>
        </p:txBody>
      </p:sp>
      <p:sp>
        <p:nvSpPr>
          <p:cNvPr id="3" name="Content Placeholder 2"/>
          <p:cNvSpPr>
            <a:spLocks noGrp="1"/>
          </p:cNvSpPr>
          <p:nvPr>
            <p:ph sz="quarter" idx="13"/>
          </p:nvPr>
        </p:nvSpPr>
        <p:spPr>
          <a:xfrm>
            <a:off x="647700" y="1536192"/>
            <a:ext cx="3657600" cy="4712208"/>
          </a:xfrm>
        </p:spPr>
        <p:txBody>
          <a:bodyPr>
            <a:normAutofit/>
          </a:bodyPr>
          <a:lstStyle/>
          <a:p>
            <a:r>
              <a:rPr lang="cy-GB" i="1" dirty="0"/>
              <a:t>Bod yn rhan o fywyd cymunedol a chyfranogi ynddo</a:t>
            </a:r>
          </a:p>
          <a:p>
            <a:r>
              <a:rPr lang="cy-GB" i="1" dirty="0"/>
              <a:t>Datblygu a chynnal perthnasoedd boddhaol</a:t>
            </a:r>
          </a:p>
          <a:p>
            <a:r>
              <a:rPr lang="cy-GB" i="1" dirty="0"/>
              <a:t>Mynegi hoffterau a gwneud dewisiadau mewn bywyd bob dydd</a:t>
            </a:r>
          </a:p>
          <a:p>
            <a:r>
              <a:rPr lang="cy-GB" i="1" dirty="0"/>
              <a:t>Cael cyfleoedd i gyflawni rolau a berchir a byw gydag urddas</a:t>
            </a:r>
          </a:p>
          <a:p>
            <a:r>
              <a:rPr lang="cy-GB" i="1" dirty="0"/>
              <a:t>Parhau i ddatblygu cymwyseddau personol</a:t>
            </a:r>
          </a:p>
          <a:p>
            <a:pPr marL="68580" indent="0">
              <a:buNone/>
            </a:pPr>
            <a:endParaRPr lang="cy-GB" dirty="0"/>
          </a:p>
        </p:txBody>
      </p:sp>
      <p:sp>
        <p:nvSpPr>
          <p:cNvPr id="4" name="Content Placeholder 3"/>
          <p:cNvSpPr>
            <a:spLocks noGrp="1"/>
          </p:cNvSpPr>
          <p:nvPr>
            <p:ph sz="quarter" idx="14"/>
          </p:nvPr>
        </p:nvSpPr>
        <p:spPr>
          <a:xfrm>
            <a:off x="4800600" y="1536192"/>
            <a:ext cx="3657600" cy="4407408"/>
          </a:xfrm>
        </p:spPr>
        <p:txBody>
          <a:bodyPr>
            <a:normAutofit lnSpcReduction="10000"/>
          </a:bodyPr>
          <a:lstStyle/>
          <a:p>
            <a:r>
              <a:rPr lang="en-GB" i="1" dirty="0"/>
              <a:t>Be part of and participate in community life</a:t>
            </a:r>
          </a:p>
          <a:p>
            <a:r>
              <a:rPr lang="en-GB" i="1" dirty="0"/>
              <a:t>Gain and maintain satisfying relationships</a:t>
            </a:r>
          </a:p>
          <a:p>
            <a:r>
              <a:rPr lang="en-GB" i="1" dirty="0"/>
              <a:t>Express preferences and make choices in everyday life</a:t>
            </a:r>
          </a:p>
          <a:p>
            <a:r>
              <a:rPr lang="en-GB" i="1" dirty="0"/>
              <a:t>Have opportunities to fulfil respected roles and to live with dignity</a:t>
            </a:r>
          </a:p>
          <a:p>
            <a:r>
              <a:rPr lang="en-GB" i="1" dirty="0"/>
              <a:t>Continue to develop personal competencies</a:t>
            </a:r>
          </a:p>
        </p:txBody>
      </p:sp>
      <p:pic>
        <p:nvPicPr>
          <p:cNvPr id="1026" name="Picture 2" descr="C:\Users\l.roberts\AppData\Local\Microsoft\Windows\Temporary Internet Files\Content.IE5\6IDJCSBB\PCP_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0" y="5715000"/>
            <a:ext cx="1272153" cy="106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310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791C9E-2480-1663-3D48-FAEFA9EF308E}"/>
              </a:ext>
            </a:extLst>
          </p:cNvPr>
          <p:cNvSpPr>
            <a:spLocks noGrp="1"/>
          </p:cNvSpPr>
          <p:nvPr>
            <p:ph type="title"/>
          </p:nvPr>
        </p:nvSpPr>
        <p:spPr/>
        <p:txBody>
          <a:bodyPr/>
          <a:lstStyle/>
          <a:p>
            <a:r>
              <a:rPr lang="cy-GB" dirty="0"/>
              <a:t>TASG</a:t>
            </a:r>
            <a:r>
              <a:rPr lang="en-GB" dirty="0"/>
              <a:t> / Task </a:t>
            </a:r>
          </a:p>
        </p:txBody>
      </p:sp>
      <p:sp>
        <p:nvSpPr>
          <p:cNvPr id="3" name="Content Placeholder 2">
            <a:extLst>
              <a:ext uri="{FF2B5EF4-FFF2-40B4-BE49-F238E27FC236}">
                <a16:creationId xmlns:a16="http://schemas.microsoft.com/office/drawing/2014/main" id="{A9F086AA-71B5-8152-90DF-F644CF3EFF3F}"/>
              </a:ext>
            </a:extLst>
          </p:cNvPr>
          <p:cNvSpPr>
            <a:spLocks noGrp="1"/>
          </p:cNvSpPr>
          <p:nvPr>
            <p:ph sz="quarter" idx="13"/>
          </p:nvPr>
        </p:nvSpPr>
        <p:spPr/>
        <p:txBody>
          <a:bodyPr>
            <a:normAutofit lnSpcReduction="10000"/>
          </a:bodyPr>
          <a:lstStyle/>
          <a:p>
            <a:r>
              <a:rPr lang="cy-GB" dirty="0"/>
              <a:t>Dewiswch 2 o’r dulliau eraill a restrir isod a chanfod sut y gellir eu defnyddio i gefnogi CCB/CCU</a:t>
            </a:r>
          </a:p>
          <a:p>
            <a:pPr>
              <a:buFont typeface="Arial" panose="020B0604020202020204" pitchFamily="34" charset="0"/>
              <a:buChar char="•"/>
            </a:pPr>
            <a:r>
              <a:rPr lang="cy-GB" sz="2000" i="1" dirty="0"/>
              <a:t>Cynllunio Dyfodol Personol</a:t>
            </a:r>
          </a:p>
          <a:p>
            <a:pPr>
              <a:buFont typeface="Arial" panose="020B0604020202020204" pitchFamily="34" charset="0"/>
              <a:buChar char="•"/>
            </a:pPr>
            <a:r>
              <a:rPr lang="cy-GB" sz="2000" i="1" dirty="0"/>
              <a:t>MAPS</a:t>
            </a:r>
          </a:p>
          <a:p>
            <a:pPr>
              <a:buFont typeface="Arial" panose="020B0604020202020204" pitchFamily="34" charset="0"/>
              <a:buChar char="•"/>
            </a:pPr>
            <a:r>
              <a:rPr lang="cy-GB" sz="2000" i="1" dirty="0"/>
              <a:t>PATH</a:t>
            </a:r>
          </a:p>
          <a:p>
            <a:pPr>
              <a:buFont typeface="Arial" panose="020B0604020202020204" pitchFamily="34" charset="0"/>
              <a:buChar char="•"/>
            </a:pPr>
            <a:r>
              <a:rPr lang="cy-GB" sz="2000" i="1" dirty="0"/>
              <a:t>Cynllunio Ffordd o Fyw hanfodol</a:t>
            </a:r>
          </a:p>
          <a:p>
            <a:pPr marL="0" indent="0">
              <a:buNone/>
            </a:pPr>
            <a:r>
              <a:rPr lang="cy-GB" dirty="0"/>
              <a:t>Rhowch adborth i’r grŵp </a:t>
            </a:r>
          </a:p>
          <a:p>
            <a:endParaRPr lang="en-GB" dirty="0"/>
          </a:p>
        </p:txBody>
      </p:sp>
      <p:sp>
        <p:nvSpPr>
          <p:cNvPr id="4" name="Content Placeholder 3">
            <a:extLst>
              <a:ext uri="{FF2B5EF4-FFF2-40B4-BE49-F238E27FC236}">
                <a16:creationId xmlns:a16="http://schemas.microsoft.com/office/drawing/2014/main" id="{B0B21FD0-104C-A702-E64C-B70838F1AA81}"/>
              </a:ext>
            </a:extLst>
          </p:cNvPr>
          <p:cNvSpPr>
            <a:spLocks noGrp="1"/>
          </p:cNvSpPr>
          <p:nvPr>
            <p:ph sz="quarter" idx="14"/>
          </p:nvPr>
        </p:nvSpPr>
        <p:spPr/>
        <p:txBody>
          <a:bodyPr>
            <a:normAutofit lnSpcReduction="10000"/>
          </a:bodyPr>
          <a:lstStyle/>
          <a:p>
            <a:r>
              <a:rPr lang="en-GB" dirty="0"/>
              <a:t>Choose 2 of the other approaches listed below and find out how they can be used to support CCP/PCP</a:t>
            </a:r>
          </a:p>
          <a:p>
            <a:pPr>
              <a:buFont typeface="Arial" panose="020B0604020202020204" pitchFamily="34" charset="0"/>
              <a:buChar char="•"/>
            </a:pPr>
            <a:r>
              <a:rPr lang="en-GB" sz="2000" i="1" dirty="0"/>
              <a:t>Personal Futures Planning</a:t>
            </a:r>
          </a:p>
          <a:p>
            <a:pPr>
              <a:buFont typeface="Arial" panose="020B0604020202020204" pitchFamily="34" charset="0"/>
              <a:buChar char="•"/>
            </a:pPr>
            <a:r>
              <a:rPr lang="en-GB" sz="2000" i="1" dirty="0"/>
              <a:t>MAPS</a:t>
            </a:r>
          </a:p>
          <a:p>
            <a:pPr>
              <a:buFont typeface="Arial" panose="020B0604020202020204" pitchFamily="34" charset="0"/>
              <a:buChar char="•"/>
            </a:pPr>
            <a:r>
              <a:rPr lang="en-GB" sz="2000" i="1" dirty="0"/>
              <a:t>PATH</a:t>
            </a:r>
          </a:p>
          <a:p>
            <a:pPr>
              <a:buFont typeface="Arial" panose="020B0604020202020204" pitchFamily="34" charset="0"/>
              <a:buChar char="•"/>
            </a:pPr>
            <a:r>
              <a:rPr lang="en-GB" sz="2000" i="1" dirty="0"/>
              <a:t>Essential Lifestyle Planning</a:t>
            </a:r>
          </a:p>
          <a:p>
            <a:pPr marL="0" indent="0">
              <a:buNone/>
            </a:pPr>
            <a:r>
              <a:rPr lang="en-GB" dirty="0"/>
              <a:t>Feedback to the group</a:t>
            </a:r>
          </a:p>
        </p:txBody>
      </p:sp>
    </p:spTree>
    <p:extLst>
      <p:ext uri="{BB962C8B-B14F-4D97-AF65-F5344CB8AC3E}">
        <p14:creationId xmlns:p14="http://schemas.microsoft.com/office/powerpoint/2010/main" val="25287991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4D0DB5-F3BB-B178-ABE4-9EE5CD2CEF2F}"/>
              </a:ext>
            </a:extLst>
          </p:cNvPr>
          <p:cNvSpPr>
            <a:spLocks noGrp="1"/>
          </p:cNvSpPr>
          <p:nvPr>
            <p:ph type="title"/>
          </p:nvPr>
        </p:nvSpPr>
        <p:spPr>
          <a:xfrm>
            <a:off x="1443491" y="228600"/>
            <a:ext cx="6571343" cy="1625155"/>
          </a:xfrm>
        </p:spPr>
        <p:txBody>
          <a:bodyPr>
            <a:normAutofit/>
          </a:bodyPr>
          <a:lstStyle/>
          <a:p>
            <a:r>
              <a:rPr lang="cy-GB" dirty="0"/>
              <a:t>Ymgysylltu â'r teulu</a:t>
            </a:r>
            <a:br>
              <a:rPr lang="en-GB" dirty="0"/>
            </a:br>
            <a:r>
              <a:rPr lang="en-GB" dirty="0"/>
              <a:t>Engaging with the family</a:t>
            </a:r>
          </a:p>
        </p:txBody>
      </p:sp>
      <p:sp>
        <p:nvSpPr>
          <p:cNvPr id="3" name="Content Placeholder 2">
            <a:extLst>
              <a:ext uri="{FF2B5EF4-FFF2-40B4-BE49-F238E27FC236}">
                <a16:creationId xmlns:a16="http://schemas.microsoft.com/office/drawing/2014/main" id="{63259A6A-CC13-B44E-4D79-0E1BBE8D6DD0}"/>
              </a:ext>
            </a:extLst>
          </p:cNvPr>
          <p:cNvSpPr>
            <a:spLocks noGrp="1"/>
          </p:cNvSpPr>
          <p:nvPr>
            <p:ph sz="quarter" idx="13"/>
          </p:nvPr>
        </p:nvSpPr>
        <p:spPr>
          <a:xfrm>
            <a:off x="685800" y="1536192"/>
            <a:ext cx="3657600" cy="4712208"/>
          </a:xfrm>
        </p:spPr>
        <p:txBody>
          <a:bodyPr>
            <a:normAutofit/>
          </a:bodyPr>
          <a:lstStyle/>
          <a:p>
            <a:pPr marL="171450" indent="-171450">
              <a:spcBef>
                <a:spcPts val="0"/>
              </a:spcBef>
              <a:spcAft>
                <a:spcPts val="2400"/>
              </a:spcAft>
            </a:pPr>
            <a:r>
              <a:rPr lang="cy-GB" sz="1800" dirty="0"/>
              <a:t>Ymgysylltu'n gynnar i greu perthynas o ymddiriedaeth 
Trafod ymyriadau posibl gyda'r teulu</a:t>
            </a:r>
            <a:endParaRPr lang="cy-GB" sz="1800" dirty="0">
              <a:solidFill>
                <a:schemeClr val="tx1"/>
              </a:solidFill>
              <a:cs typeface="Arial"/>
            </a:endParaRPr>
          </a:p>
          <a:p>
            <a:pPr marL="171450" indent="-171450">
              <a:spcBef>
                <a:spcPts val="0"/>
              </a:spcBef>
              <a:spcAft>
                <a:spcPts val="2400"/>
              </a:spcAft>
            </a:pPr>
            <a:r>
              <a:rPr lang="cy-GB" sz="1800" dirty="0"/>
              <a:t>Eu hannog i helpu i ddatblygu eu hatebion eu hunain 
Cynnig cymorth mewn ffordd y gallan nhw uniaethu ag ef</a:t>
            </a:r>
            <a:endParaRPr lang="cy-GB" sz="1800" dirty="0">
              <a:solidFill>
                <a:schemeClr val="tx1"/>
              </a:solidFill>
              <a:cs typeface="Arial"/>
            </a:endParaRPr>
          </a:p>
          <a:p>
            <a:pPr marL="171450" lvl="0" indent="-171450">
              <a:spcBef>
                <a:spcPts val="0"/>
              </a:spcBef>
              <a:spcAft>
                <a:spcPts val="2400"/>
              </a:spcAft>
            </a:pPr>
            <a:r>
              <a:rPr lang="cy-GB" sz="1800" dirty="0"/>
              <a:t>Sicrhau eich bod yn cyfathrebu â nhw mewn ffordd glir a dealladwy</a:t>
            </a:r>
            <a:endParaRPr lang="en-GB" sz="1800" dirty="0"/>
          </a:p>
        </p:txBody>
      </p:sp>
      <p:sp>
        <p:nvSpPr>
          <p:cNvPr id="4" name="Content Placeholder 3">
            <a:extLst>
              <a:ext uri="{FF2B5EF4-FFF2-40B4-BE49-F238E27FC236}">
                <a16:creationId xmlns:a16="http://schemas.microsoft.com/office/drawing/2014/main" id="{71DF8877-2504-5A6A-9A8F-0A351DB39D91}"/>
              </a:ext>
            </a:extLst>
          </p:cNvPr>
          <p:cNvSpPr>
            <a:spLocks noGrp="1"/>
          </p:cNvSpPr>
          <p:nvPr>
            <p:ph sz="quarter" idx="14"/>
          </p:nvPr>
        </p:nvSpPr>
        <p:spPr>
          <a:xfrm>
            <a:off x="4800600" y="1536192"/>
            <a:ext cx="3657600" cy="5017008"/>
          </a:xfrm>
        </p:spPr>
        <p:txBody>
          <a:bodyPr>
            <a:normAutofit fontScale="77500" lnSpcReduction="20000"/>
          </a:bodyPr>
          <a:lstStyle/>
          <a:p>
            <a:pPr marL="171450" indent="-171450">
              <a:spcBef>
                <a:spcPts val="0"/>
              </a:spcBef>
              <a:spcAft>
                <a:spcPts val="2400"/>
              </a:spcAft>
            </a:pPr>
            <a:r>
              <a:rPr lang="en-GB" sz="2600" dirty="0">
                <a:solidFill>
                  <a:schemeClr val="tx1"/>
                </a:solidFill>
              </a:rPr>
              <a:t>Engage early to build a trusting relationship </a:t>
            </a:r>
            <a:endParaRPr lang="en-GB" sz="2600" dirty="0">
              <a:solidFill>
                <a:schemeClr val="tx1"/>
              </a:solidFill>
              <a:cs typeface="Arial"/>
            </a:endParaRPr>
          </a:p>
          <a:p>
            <a:pPr marL="171450" lvl="0" indent="-171450">
              <a:spcBef>
                <a:spcPts val="0"/>
              </a:spcBef>
              <a:spcAft>
                <a:spcPts val="2400"/>
              </a:spcAft>
            </a:pPr>
            <a:r>
              <a:rPr lang="en-GB" sz="2600" dirty="0">
                <a:solidFill>
                  <a:schemeClr val="tx1"/>
                </a:solidFill>
              </a:rPr>
              <a:t>Discuss possible interventions with the family</a:t>
            </a:r>
            <a:endParaRPr lang="en-GB" sz="2600" dirty="0">
              <a:solidFill>
                <a:schemeClr val="tx1"/>
              </a:solidFill>
              <a:cs typeface="Arial"/>
            </a:endParaRPr>
          </a:p>
          <a:p>
            <a:pPr marL="171450" indent="-171450">
              <a:spcBef>
                <a:spcPts val="0"/>
              </a:spcBef>
              <a:spcAft>
                <a:spcPts val="2400"/>
              </a:spcAft>
            </a:pPr>
            <a:r>
              <a:rPr lang="en-GB" sz="2600" dirty="0">
                <a:solidFill>
                  <a:schemeClr val="tx1"/>
                </a:solidFill>
              </a:rPr>
              <a:t>Encourage them to help develop their own solutions </a:t>
            </a:r>
            <a:endParaRPr lang="en-GB" sz="2600" dirty="0">
              <a:solidFill>
                <a:schemeClr val="tx1"/>
              </a:solidFill>
              <a:cs typeface="Arial"/>
            </a:endParaRPr>
          </a:p>
          <a:p>
            <a:pPr marL="171450" indent="-171450">
              <a:spcBef>
                <a:spcPts val="0"/>
              </a:spcBef>
              <a:spcAft>
                <a:spcPts val="2400"/>
              </a:spcAft>
            </a:pPr>
            <a:r>
              <a:rPr lang="en-GB" sz="2600" dirty="0">
                <a:solidFill>
                  <a:schemeClr val="tx1"/>
                </a:solidFill>
              </a:rPr>
              <a:t>Offer support in a way they can relate to </a:t>
            </a:r>
            <a:endParaRPr lang="en-GB" sz="2600" dirty="0">
              <a:solidFill>
                <a:schemeClr val="tx1"/>
              </a:solidFill>
              <a:cs typeface="Arial"/>
            </a:endParaRPr>
          </a:p>
          <a:p>
            <a:pPr marL="171450" lvl="0" indent="-171450">
              <a:spcBef>
                <a:spcPts val="0"/>
              </a:spcBef>
              <a:spcAft>
                <a:spcPts val="2400"/>
              </a:spcAft>
            </a:pPr>
            <a:r>
              <a:rPr lang="en-GB" sz="2600" dirty="0">
                <a:solidFill>
                  <a:schemeClr val="tx1"/>
                </a:solidFill>
              </a:rPr>
              <a:t>Ensure you communicate with them in a clear and accessible way</a:t>
            </a:r>
            <a:endParaRPr lang="en-GB" sz="2600" dirty="0">
              <a:solidFill>
                <a:schemeClr val="tx1"/>
              </a:solidFill>
              <a:cs typeface="Arial"/>
            </a:endParaRPr>
          </a:p>
          <a:p>
            <a:endParaRPr lang="en-GB" dirty="0"/>
          </a:p>
        </p:txBody>
      </p:sp>
    </p:spTree>
    <p:extLst>
      <p:ext uri="{BB962C8B-B14F-4D97-AF65-F5344CB8AC3E}">
        <p14:creationId xmlns:p14="http://schemas.microsoft.com/office/powerpoint/2010/main" val="26831012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itle 7"/>
          <p:cNvSpPr>
            <a:spLocks noGrp="1"/>
          </p:cNvSpPr>
          <p:nvPr>
            <p:ph type="title"/>
          </p:nvPr>
        </p:nvSpPr>
        <p:spPr/>
        <p:txBody>
          <a:bodyPr>
            <a:normAutofit/>
          </a:bodyPr>
          <a:lstStyle/>
          <a:p>
            <a:r>
              <a:rPr lang="cy-GB" dirty="0"/>
              <a:t>RHESTR GYFEIRIADAU </a:t>
            </a:r>
            <a:br>
              <a:rPr lang="cy-GB" dirty="0"/>
            </a:br>
            <a:r>
              <a:rPr lang="en-GB" dirty="0"/>
              <a:t>Reference list</a:t>
            </a:r>
          </a:p>
        </p:txBody>
      </p:sp>
      <p:sp>
        <p:nvSpPr>
          <p:cNvPr id="9" name="Content Placeholder 8"/>
          <p:cNvSpPr>
            <a:spLocks noGrp="1"/>
          </p:cNvSpPr>
          <p:nvPr>
            <p:ph idx="1"/>
          </p:nvPr>
        </p:nvSpPr>
        <p:spPr/>
        <p:txBody>
          <a:bodyPr>
            <a:noAutofit/>
          </a:bodyPr>
          <a:lstStyle/>
          <a:p>
            <a:r>
              <a:rPr lang="en-US" sz="1600" dirty="0"/>
              <a:t>Bennett, T.,  Cattermole, M. &amp; Sanderson, H.  ( 2009) </a:t>
            </a:r>
            <a:r>
              <a:rPr lang="en-US" sz="1600" i="1" dirty="0"/>
              <a:t>Outcome Focused Reviews: A Practical Guide</a:t>
            </a:r>
            <a:r>
              <a:rPr lang="en-US" sz="1600" dirty="0"/>
              <a:t>. </a:t>
            </a:r>
            <a:r>
              <a:rPr lang="cy-GB" sz="1600" dirty="0"/>
              <a:t>Llundain: Yr Adran Iechyd </a:t>
            </a:r>
            <a:r>
              <a:rPr lang="en-US" sz="1600" dirty="0"/>
              <a:t>/ London: Department of Health. </a:t>
            </a:r>
            <a:r>
              <a:rPr lang="cy-GB" sz="1600" dirty="0"/>
              <a:t>Ar gael yn </a:t>
            </a:r>
            <a:r>
              <a:rPr lang="en-US" sz="1600" dirty="0"/>
              <a:t>/ Available at </a:t>
            </a:r>
            <a:r>
              <a:rPr lang="en-US" sz="1600" dirty="0">
                <a:hlinkClick r:id="rId2"/>
              </a:rPr>
              <a:t>http://www.helensandersonassociates.co.uk/media/43014/outcomefocusedreviews2.pdf</a:t>
            </a:r>
            <a:r>
              <a:rPr lang="en-US" sz="1600" dirty="0"/>
              <a:t> (</a:t>
            </a:r>
            <a:r>
              <a:rPr lang="cy-GB" sz="1600" dirty="0"/>
              <a:t>Cyrchwyd</a:t>
            </a:r>
            <a:r>
              <a:rPr lang="en-US" sz="1600" dirty="0"/>
              <a:t> / Accessed 16.2.15)</a:t>
            </a:r>
          </a:p>
          <a:p>
            <a:r>
              <a:rPr lang="en-GB" sz="1600" dirty="0">
                <a:latin typeface="Arial" panose="020B0604020202020204" pitchFamily="34" charset="0"/>
                <a:cs typeface="Arial" panose="020B0604020202020204" pitchFamily="34" charset="0"/>
              </a:rPr>
              <a:t>Sanderson, H. ( 2015) </a:t>
            </a:r>
            <a:r>
              <a:rPr lang="en-GB" sz="1600" i="1" dirty="0">
                <a:latin typeface="Arial" panose="020B0604020202020204" pitchFamily="34" charset="0"/>
                <a:cs typeface="Arial" panose="020B0604020202020204" pitchFamily="34" charset="0"/>
              </a:rPr>
              <a:t>Helen Sanderson Associates</a:t>
            </a:r>
            <a:r>
              <a:rPr lang="en-GB" sz="1600" dirty="0">
                <a:latin typeface="Arial" panose="020B0604020202020204" pitchFamily="34" charset="0"/>
                <a:cs typeface="Arial" panose="020B0604020202020204" pitchFamily="34" charset="0"/>
              </a:rPr>
              <a:t>. </a:t>
            </a:r>
            <a:r>
              <a:rPr lang="cy-GB" sz="1600" dirty="0">
                <a:latin typeface="Arial" panose="020B0604020202020204" pitchFamily="34" charset="0"/>
                <a:cs typeface="Arial" panose="020B0604020202020204" pitchFamily="34" charset="0"/>
              </a:rPr>
              <a:t>Ar gael yn </a:t>
            </a:r>
            <a:r>
              <a:rPr lang="en-GB" sz="1600" dirty="0">
                <a:latin typeface="Arial" panose="020B0604020202020204" pitchFamily="34" charset="0"/>
                <a:cs typeface="Arial" panose="020B0604020202020204" pitchFamily="34" charset="0"/>
              </a:rPr>
              <a:t>/ Available at </a:t>
            </a:r>
            <a:r>
              <a:rPr lang="en-GB" sz="1600" dirty="0">
                <a:latin typeface="Arial" panose="020B0604020202020204" pitchFamily="34" charset="0"/>
                <a:cs typeface="Arial" panose="020B0604020202020204" pitchFamily="34" charset="0"/>
                <a:hlinkClick r:id="rId3"/>
              </a:rPr>
              <a:t>http://www.helensandersonassociates.co.uk/</a:t>
            </a:r>
            <a:r>
              <a:rPr lang="en-GB" sz="1600" dirty="0">
                <a:latin typeface="Arial" panose="020B0604020202020204" pitchFamily="34" charset="0"/>
                <a:cs typeface="Arial" panose="020B0604020202020204" pitchFamily="34" charset="0"/>
              </a:rPr>
              <a:t>. (</a:t>
            </a:r>
            <a:r>
              <a:rPr lang="cy-GB" sz="1600" dirty="0">
                <a:latin typeface="Arial" panose="020B0604020202020204" pitchFamily="34" charset="0"/>
                <a:cs typeface="Arial" panose="020B0604020202020204" pitchFamily="34" charset="0"/>
              </a:rPr>
              <a:t>Cyrchwyd</a:t>
            </a:r>
            <a:r>
              <a:rPr lang="en-GB" sz="1600" dirty="0">
                <a:latin typeface="Arial" panose="020B0604020202020204" pitchFamily="34" charset="0"/>
                <a:cs typeface="Arial" panose="020B0604020202020204" pitchFamily="34" charset="0"/>
              </a:rPr>
              <a:t> / Accessed 16.2.15)</a:t>
            </a:r>
          </a:p>
          <a:p>
            <a:r>
              <a:rPr lang="en-GB" sz="1600" dirty="0">
                <a:latin typeface="Arial" panose="020B0604020202020204" pitchFamily="34" charset="0"/>
                <a:cs typeface="Arial" panose="020B0604020202020204" pitchFamily="34" charset="0"/>
              </a:rPr>
              <a:t>Sanderson, H ( 2012) </a:t>
            </a:r>
            <a:r>
              <a:rPr lang="en-GB" sz="1600" i="1" dirty="0">
                <a:latin typeface="Arial" panose="020B0604020202020204" pitchFamily="34" charset="0"/>
                <a:cs typeface="Arial" panose="020B0604020202020204" pitchFamily="34" charset="0"/>
              </a:rPr>
              <a:t>One page profiles – personalisation</a:t>
            </a:r>
            <a:r>
              <a:rPr lang="en-GB" sz="1600" dirty="0">
                <a:latin typeface="Arial" panose="020B0604020202020204" pitchFamily="34" charset="0"/>
                <a:cs typeface="Arial" panose="020B0604020202020204" pitchFamily="34" charset="0"/>
              </a:rPr>
              <a:t>. </a:t>
            </a:r>
            <a:r>
              <a:rPr lang="cy-GB" sz="1600" dirty="0">
                <a:latin typeface="Arial" panose="020B0604020202020204" pitchFamily="34" charset="0"/>
                <a:cs typeface="Arial" panose="020B0604020202020204" pitchFamily="34" charset="0"/>
              </a:rPr>
              <a:t>Ar gael yn</a:t>
            </a:r>
            <a:r>
              <a:rPr lang="en-GB" sz="1600" dirty="0">
                <a:latin typeface="Arial" panose="020B0604020202020204" pitchFamily="34" charset="0"/>
                <a:cs typeface="Arial" panose="020B0604020202020204" pitchFamily="34" charset="0"/>
              </a:rPr>
              <a:t> / Available at </a:t>
            </a:r>
            <a:r>
              <a:rPr lang="en-GB" sz="1600" dirty="0">
                <a:latin typeface="Arial" panose="020B0604020202020204" pitchFamily="34" charset="0"/>
                <a:cs typeface="Arial" panose="020B0604020202020204" pitchFamily="34" charset="0"/>
                <a:hlinkClick r:id="rId4"/>
              </a:rPr>
              <a:t>https://www.youtube.com/watch?v=fnaKnVWFh44</a:t>
            </a:r>
            <a:r>
              <a:rPr lang="en-GB" sz="1600" dirty="0">
                <a:latin typeface="Arial" panose="020B0604020202020204" pitchFamily="34" charset="0"/>
                <a:cs typeface="Arial" panose="020B0604020202020204" pitchFamily="34" charset="0"/>
              </a:rPr>
              <a:t> (</a:t>
            </a:r>
            <a:r>
              <a:rPr lang="cy-GB" sz="1600" dirty="0">
                <a:latin typeface="Arial" panose="020B0604020202020204" pitchFamily="34" charset="0"/>
                <a:cs typeface="Arial" panose="020B0604020202020204" pitchFamily="34" charset="0"/>
              </a:rPr>
              <a:t>Cyrchwyd</a:t>
            </a:r>
            <a:r>
              <a:rPr lang="en-GB" sz="1600" dirty="0">
                <a:latin typeface="Arial" panose="020B0604020202020204" pitchFamily="34" charset="0"/>
                <a:cs typeface="Arial" panose="020B0604020202020204" pitchFamily="34" charset="0"/>
              </a:rPr>
              <a:t> / Accessed 17.02.17)</a:t>
            </a:r>
          </a:p>
        </p:txBody>
      </p:sp>
    </p:spTree>
    <p:extLst>
      <p:ext uri="{BB962C8B-B14F-4D97-AF65-F5344CB8AC3E}">
        <p14:creationId xmlns:p14="http://schemas.microsoft.com/office/powerpoint/2010/main" val="1073883927"/>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A0D83DA8850E24F977D76094D2074AC" ma:contentTypeVersion="12" ma:contentTypeDescription="Create a new document." ma:contentTypeScope="" ma:versionID="ecc340f5c58a6f1ce9451955456970a7">
  <xsd:schema xmlns:xsd="http://www.w3.org/2001/XMLSchema" xmlns:xs="http://www.w3.org/2001/XMLSchema" xmlns:p="http://schemas.microsoft.com/office/2006/metadata/properties" xmlns:ns3="5e4866c9-5473-4b36-a248-8ce6a7a4bde8" xmlns:ns4="1f9d1f62-2b66-4e13-be38-f795d411800a" targetNamespace="http://schemas.microsoft.com/office/2006/metadata/properties" ma:root="true" ma:fieldsID="ece09fc101d81398e5073abfb0c63ec6" ns3:_="" ns4:_="">
    <xsd:import namespace="5e4866c9-5473-4b36-a248-8ce6a7a4bde8"/>
    <xsd:import namespace="1f9d1f62-2b66-4e13-be38-f795d411800a"/>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e4866c9-5473-4b36-a248-8ce6a7a4bde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f9d1f62-2b66-4e13-be38-f795d411800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C5BD625-6E6B-4C0C-AD20-6C51D430B461}">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4BB09601-03DD-4D74-B735-CC6A8F8A52CF}">
  <ds:schemaRefs>
    <ds:schemaRef ds:uri="http://schemas.microsoft.com/sharepoint/v3/contenttype/forms"/>
  </ds:schemaRefs>
</ds:datastoreItem>
</file>

<file path=customXml/itemProps3.xml><?xml version="1.0" encoding="utf-8"?>
<ds:datastoreItem xmlns:ds="http://schemas.openxmlformats.org/officeDocument/2006/customXml" ds:itemID="{56AB0FCE-2A46-48A1-9FDF-F8FD299C41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e4866c9-5473-4b36-a248-8ce6a7a4bde8"/>
    <ds:schemaRef ds:uri="1f9d1f62-2b66-4e13-be38-f795d411800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Gallery</Template>
  <TotalTime>2724</TotalTime>
  <Words>1772</Words>
  <Application>Microsoft Office PowerPoint</Application>
  <PresentationFormat>On-screen Show (4:3)</PresentationFormat>
  <Paragraphs>163</Paragraphs>
  <Slides>17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17</vt:i4>
      </vt:variant>
    </vt:vector>
  </HeadingPairs>
  <TitlesOfParts>
    <vt:vector size="20" baseType="lpstr">
      <vt:lpstr>Arial</vt:lpstr>
      <vt:lpstr>Gill Sans MT</vt:lpstr>
      <vt:lpstr>Gallery</vt:lpstr>
      <vt:lpstr> ECES6019C Cynllunio SY’N CANOLBWYNTIO AR UNIGOLION / Person Centred Planning </vt:lpstr>
      <vt:lpstr>Trosolwg / Overview</vt:lpstr>
      <vt:lpstr>Cynllunio sy’n Canolbwyntio ar BLANT MEWN ADDYSG / Child centred planning in education</vt:lpstr>
      <vt:lpstr>Cynllunio sy’n Canolbwyntio ar BLANT MEWN ADDYSG / Child centred planning in education</vt:lpstr>
      <vt:lpstr>Cwricwlwm i Gymru Curriculum for Wales</vt:lpstr>
      <vt:lpstr>PowerPoint Presentation</vt:lpstr>
      <vt:lpstr>PROFFILIAU UN TUDALEN One page profiles</vt:lpstr>
      <vt:lpstr>Tasg / TASK</vt:lpstr>
      <vt:lpstr>TASG    Task</vt:lpstr>
      <vt:lpstr>ADOLYGIADAU SY’N  CANOLBWYNTIO AR UNIGOLION / Person centred reviews</vt:lpstr>
      <vt:lpstr>Adolygiadau SY’N  CANOLBWYNTIO AR UNIGOLION /  Person centred reviews</vt:lpstr>
      <vt:lpstr>Adolygiadau sy'n canolbwyntio ar unigolion  Person centred reviews</vt:lpstr>
      <vt:lpstr>BEIRNIADAETH critique</vt:lpstr>
      <vt:lpstr>Tebygrwydd Rhwng y Dulliau   Similarities between Approaches</vt:lpstr>
      <vt:lpstr>TASG / Task </vt:lpstr>
      <vt:lpstr>Ymgysylltu â'r teulu Engaging with the family</vt:lpstr>
      <vt:lpstr>RHESTR GYFEIRIADAU  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SJPE6011/C Dimensions of Collaboration/ Agweddau ar Gydweithio</dc:title>
  <dc:creator>Administrator</dc:creator>
  <cp:lastModifiedBy>Helen A Griffiths</cp:lastModifiedBy>
  <cp:revision>177</cp:revision>
  <dcterms:created xsi:type="dcterms:W3CDTF">2014-08-18T08:44:16Z</dcterms:created>
  <dcterms:modified xsi:type="dcterms:W3CDTF">2024-10-23T17:52:05Z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0x0101000A0D83DA8850E24F977D76094D2074AC</vt:lpwstr>
  </property>
</Properties>
</file>