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Lst>
  <p:sldSz cx="15124113" cy="10688638"/>
  <p:notesSz cx="10688638" cy="15124113"/>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92" dt="2026-10-26T09:03:07.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632325" cy="75882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054725" y="0"/>
            <a:ext cx="4630738" cy="758825"/>
          </a:xfrm>
          <a:prstGeom prst="rect">
            <a:avLst/>
          </a:prstGeom>
        </p:spPr>
        <p:txBody>
          <a:bodyPr vert="horz" lIns="91440" tIns="45720" rIns="91440" bIns="45720" rtlCol="0"/>
          <a:lstStyle>
            <a:lvl1pPr algn="r">
              <a:defRPr sz="1200"/>
            </a:lvl1pPr>
          </a:lstStyle>
          <a:p>
            <a:fld id="{F8D71C3C-A72F-4EB4-8938-6B2F22F05663}" type="datetimeFigureOut">
              <a:t>10/26/2026</a:t>
            </a:fld>
            <a:endParaRPr lang="en-GB"/>
          </a:p>
        </p:txBody>
      </p:sp>
      <p:sp>
        <p:nvSpPr>
          <p:cNvPr id="4" name="Slide Image Placeholder 3"/>
          <p:cNvSpPr>
            <a:spLocks noGrp="1" noRot="1" noChangeAspect="1"/>
          </p:cNvSpPr>
          <p:nvPr>
            <p:ph type="sldImg" idx="2"/>
          </p:nvPr>
        </p:nvSpPr>
        <p:spPr>
          <a:xfrm>
            <a:off x="1733550" y="1890713"/>
            <a:ext cx="7221538" cy="510381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068388" y="7278688"/>
            <a:ext cx="8551862" cy="595471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14365288"/>
            <a:ext cx="4632325" cy="75882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054725" y="14365288"/>
            <a:ext cx="4630738" cy="758825"/>
          </a:xfrm>
          <a:prstGeom prst="rect">
            <a:avLst/>
          </a:prstGeom>
        </p:spPr>
        <p:txBody>
          <a:bodyPr vert="horz" lIns="91440" tIns="45720" rIns="91440" bIns="45720" rtlCol="0" anchor="b"/>
          <a:lstStyle>
            <a:lvl1pPr algn="r">
              <a:defRPr sz="1200"/>
            </a:lvl1pPr>
          </a:lstStyle>
          <a:p>
            <a:fld id="{41736EEF-8776-4F44-8B47-C72FD37F594A}" type="slidenum">
              <a:t>‹#›</a:t>
            </a:fld>
            <a:endParaRPr lang="en-GB"/>
          </a:p>
        </p:txBody>
      </p:sp>
    </p:spTree>
    <p:extLst>
      <p:ext uri="{BB962C8B-B14F-4D97-AF65-F5344CB8AC3E}">
        <p14:creationId xmlns:p14="http://schemas.microsoft.com/office/powerpoint/2010/main" val="3672681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shows correct visual hierarchy but is intentionally not a completed assessment exemplar: only four listed items and abbreviated references. Students must research, verify and write their own full posters.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Deliberately poor: unfocused scope, filler, no adequate sources, illegible at a distance, no visual hierarchy.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text is knowingly false / unsupported to demonstrate why students must avoid sweeping claims; not a legal teaching example.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as a guided workshop. Pause at each checkpoint so learners do the task. Do not ask learners to use AI to write assignment text.</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Model on projector. Direct links are clickable. Canva labels and free indicators can change over time.</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offence choices come from the revised BMPL4020 Element 1 assignment specification. Verify the current legal details in primary sources before writing.</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 source log saves time and prevents unattributed paraphrases. Source entries in this slide are examples, not a finished Harvard reference list.</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Use the exact offence and jurisdiction. Students should check current legislation and accompanying amendments or explanatory guidance.</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Teacher demonstration only: paraphrase the CPS legal guidance. Exact formulations and edge cases are more nuanced than a simplified flow graphic.</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ONS headline release YE June 2026 published 22 October 2026. Public datasets often use broader recording categories than legislation.</a:t>
            </a:r>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Verified ONS YE June 2026: police-recorded violence with injury 508,721; violence without injury 834,095. These categories are not ABH counts. Caution: police-recorded series are affected by recording practices.</a:t>
            </a:r>
          </a:p>
        </p:txBody>
      </p:sp>
      <p:sp>
        <p:nvSpPr>
          <p:cNvPr id="4" name="Slide Number Placeholder 3"/>
          <p:cNvSpPr>
            <a:spLocks noGrp="1"/>
          </p:cNvSpPr>
          <p:nvPr>
            <p:ph type="sldNum" sz="quarter" idx="5"/>
          </p:nvPr>
        </p:nvSpPr>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Use relevant investigative actions, not a generic list of police duties. The precise evidence necessary varies according to incident and offence.</a:t>
            </a:r>
          </a:p>
        </p:txBody>
      </p:sp>
      <p:sp>
        <p:nvSpPr>
          <p:cNvPr id="4" name="Slide Number Placeholder 3"/>
          <p:cNvSpPr>
            <a:spLocks noGrp="1"/>
          </p:cNvSpPr>
          <p:nvPr>
            <p:ph type="sldNum" sz="quarter" idx="5"/>
          </p:nvPr>
        </p:nvSpPr>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allocations sum to exactly 500 words. They are suggested only and should not be mistaken for an official section-specific word allocation.</a:t>
            </a:r>
          </a:p>
        </p:txBody>
      </p:sp>
      <p:sp>
        <p:nvSpPr>
          <p:cNvPr id="4" name="Slide Number Placeholder 3"/>
          <p:cNvSpPr>
            <a:spLocks noGrp="1"/>
          </p:cNvSpPr>
          <p:nvPr>
            <p:ph type="sldNum" sz="quarter" idx="5"/>
          </p:nvPr>
        </p:nvSpPr>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Encourage diagrams made with Canva shapes instead of decorative photos. Any generated or stock images should be appropriately credited and align with permitted AI use.</a:t>
            </a:r>
          </a:p>
        </p:txBody>
      </p:sp>
      <p:sp>
        <p:nvSpPr>
          <p:cNvPr id="4" name="Slide Number Placeholder 3"/>
          <p:cNvSpPr>
            <a:spLocks noGrp="1"/>
          </p:cNvSpPr>
          <p:nvPr>
            <p:ph type="sldNum" sz="quarter" idx="5"/>
          </p:nvPr>
        </p:nvSpPr>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citation strings are illustrative; check official university Harvard guidance for legislation and institutional authors.</a:t>
            </a:r>
          </a:p>
        </p:txBody>
      </p:sp>
      <p:sp>
        <p:nvSpPr>
          <p:cNvPr id="4" name="Slide Number Placeholder 3"/>
          <p:cNvSpPr>
            <a:spLocks noGrp="1"/>
          </p:cNvSpPr>
          <p:nvPr>
            <p:ph type="sldNum" sz="quarter" idx="5"/>
          </p:nvPr>
        </p:nvSpPr>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Source categories are suggestions; do not pad a reference list with uncited sources. Cite Them Right provides legislation and institutional author formatting.</a:t>
            </a:r>
          </a:p>
        </p:txBody>
      </p:sp>
      <p:sp>
        <p:nvSpPr>
          <p:cNvPr id="4" name="Slide Number Placeholder 3"/>
          <p:cNvSpPr>
            <a:spLocks noGrp="1"/>
          </p:cNvSpPr>
          <p:nvPr>
            <p:ph type="sldNum" sz="quarter" idx="5"/>
          </p:nvPr>
        </p:nvSpPr>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Canva export choices can include PDF Standard or PDF Print. Students must follow the university submission requirements; do not assume any PDF format is automatically compatible with the assessment portal. Permitted AI use must be acknowledged and AI writing is not permitted.</a:t>
            </a:r>
          </a:p>
        </p:txBody>
      </p:sp>
      <p:sp>
        <p:nvSpPr>
          <p:cNvPr id="4" name="Slide Number Placeholder 3"/>
          <p:cNvSpPr>
            <a:spLocks noGrp="1"/>
          </p:cNvSpPr>
          <p:nvPr>
            <p:ph type="sldNum" sz="quarter" idx="5"/>
          </p:nvPr>
        </p:nvSpPr>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Peer review is a formative exercise, not a substitute for verifying every legal statement and source.</a:t>
            </a:r>
          </a:p>
        </p:txBody>
      </p:sp>
      <p:sp>
        <p:nvSpPr>
          <p:cNvPr id="4" name="Slide Number Placeholder 3"/>
          <p:cNvSpPr>
            <a:spLocks noGrp="1"/>
          </p:cNvSpPr>
          <p:nvPr>
            <p:ph type="sldNum" sz="quarter" idx="5"/>
          </p:nvPr>
        </p:nvSpPr>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Sources verified 26 October 2026. The ONS bulletin cited is YE June 2026, released 22 October 2026. It includes data on broad crime categories, not only the chosen offence.</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canva.com/"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cps.gov.uk/prosecution-guidance/offences-against-person-incorporating-charging-standard"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www.ons.gov.uk/peoplepopulationandcommunity/crimeandjustice/bulletins/crimeinenglandandwales/latest"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college.police.uk/app/investigation/investigation-process"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8" Type="http://schemas.openxmlformats.org/officeDocument/2006/relationships/hyperlink" Target="https://www.ons.gov.uk/peoplepopulationandcommunity/crimeandjustice/datasets/crimeinenglandandwalesappendixtables" TargetMode="External"/><Relationship Id="rId3" Type="http://schemas.openxmlformats.org/officeDocument/2006/relationships/hyperlink" Target="https://www.canva.com/posters/templates/research/" TargetMode="External"/><Relationship Id="rId7" Type="http://schemas.openxmlformats.org/officeDocument/2006/relationships/hyperlink" Target="https://www.ons.gov.uk/peoplepopulationandcommunity/crimeandjustice/bulletins/crimeinenglandandwales/latest" TargetMode="External"/><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hyperlink" Target="https://www.college.police.uk/app/investigation/investigation-process" TargetMode="External"/><Relationship Id="rId5" Type="http://schemas.openxmlformats.org/officeDocument/2006/relationships/hyperlink" Target="https://www.cps.gov.uk/prosecution-guidance/offences-against-person-incorporating-charging-standard" TargetMode="External"/><Relationship Id="rId4" Type="http://schemas.openxmlformats.org/officeDocument/2006/relationships/hyperlink" Target="https://www.legislation.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5124176" cy="10689336"/>
          </a:xfrm>
          <a:prstGeom prst="rect">
            <a:avLst/>
          </a:prstGeom>
          <a:solidFill>
            <a:srgbClr val="FAFBFB"/>
          </a:solidFill>
          <a:ln w="12700">
            <a:solidFill>
              <a:srgbClr val="FAFBFB"/>
            </a:solidFill>
            <a:prstDash val="solid"/>
          </a:ln>
        </p:spPr>
      </p:sp>
      <p:sp>
        <p:nvSpPr>
          <p:cNvPr id="3" name="Shape 1"/>
          <p:cNvSpPr/>
          <p:nvPr/>
        </p:nvSpPr>
        <p:spPr>
          <a:xfrm>
            <a:off x="0" y="0"/>
            <a:ext cx="15124176" cy="1673352"/>
          </a:xfrm>
          <a:prstGeom prst="rect">
            <a:avLst/>
          </a:prstGeom>
          <a:solidFill>
            <a:srgbClr val="102B46"/>
          </a:solidFill>
          <a:ln w="12700">
            <a:solidFill>
              <a:srgbClr val="102B46"/>
            </a:solidFill>
            <a:prstDash val="solid"/>
          </a:ln>
        </p:spPr>
      </p:sp>
      <p:sp>
        <p:nvSpPr>
          <p:cNvPr id="4" name="Shape 2"/>
          <p:cNvSpPr/>
          <p:nvPr/>
        </p:nvSpPr>
        <p:spPr>
          <a:xfrm>
            <a:off x="0" y="0"/>
            <a:ext cx="146304" cy="10689336"/>
          </a:xfrm>
          <a:prstGeom prst="rect">
            <a:avLst/>
          </a:prstGeom>
          <a:solidFill>
            <a:srgbClr val="137D83"/>
          </a:solidFill>
          <a:ln w="12700">
            <a:solidFill>
              <a:srgbClr val="137D83"/>
            </a:solidFill>
            <a:prstDash val="solid"/>
          </a:ln>
        </p:spPr>
      </p:sp>
      <p:sp>
        <p:nvSpPr>
          <p:cNvPr id="5" name="Shape 3"/>
          <p:cNvSpPr/>
          <p:nvPr/>
        </p:nvSpPr>
        <p:spPr>
          <a:xfrm>
            <a:off x="512064" y="356616"/>
            <a:ext cx="91440" cy="841248"/>
          </a:xfrm>
          <a:prstGeom prst="rect">
            <a:avLst/>
          </a:prstGeom>
          <a:solidFill>
            <a:srgbClr val="137D83"/>
          </a:solidFill>
          <a:ln w="12700">
            <a:solidFill>
              <a:srgbClr val="137D83"/>
            </a:solidFill>
            <a:prstDash val="solid"/>
          </a:ln>
        </p:spPr>
      </p:sp>
      <p:sp>
        <p:nvSpPr>
          <p:cNvPr id="6" name="Text 4"/>
          <p:cNvSpPr/>
          <p:nvPr/>
        </p:nvSpPr>
        <p:spPr>
          <a:xfrm>
            <a:off x="795528" y="246888"/>
            <a:ext cx="13469112" cy="795528"/>
          </a:xfrm>
          <a:prstGeom prst="rect">
            <a:avLst/>
          </a:prstGeom>
          <a:noFill/>
          <a:ln/>
        </p:spPr>
        <p:txBody>
          <a:bodyPr wrap="square" lIns="508" tIns="508" rIns="508" bIns="508" rtlCol="0" anchor="ctr">
            <a:normAutofit/>
          </a:bodyPr>
          <a:lstStyle/>
          <a:p>
            <a:pPr marL="0" indent="0">
              <a:buNone/>
            </a:pPr>
            <a:r>
              <a:rPr lang="en-US" sz="3450" b="1" dirty="0">
                <a:solidFill>
                  <a:srgbClr val="FFFFFF"/>
                </a:solidFill>
                <a:latin typeface="Arial" pitchFamily="34" charset="0"/>
                <a:ea typeface="Arial" pitchFamily="34" charset="-122"/>
                <a:cs typeface="Arial" pitchFamily="34" charset="-120"/>
              </a:rPr>
              <a:t>YOUR CRIMINAL LAW POSTER</a:t>
            </a:r>
            <a:endParaRPr lang="en-US" sz="3450" dirty="0"/>
          </a:p>
        </p:txBody>
      </p:sp>
      <p:sp>
        <p:nvSpPr>
          <p:cNvPr id="7" name="Text 5"/>
          <p:cNvSpPr/>
          <p:nvPr/>
        </p:nvSpPr>
        <p:spPr>
          <a:xfrm>
            <a:off x="804672" y="1088136"/>
            <a:ext cx="13240512" cy="338328"/>
          </a:xfrm>
          <a:prstGeom prst="rect">
            <a:avLst/>
          </a:prstGeom>
          <a:noFill/>
          <a:ln/>
        </p:spPr>
        <p:txBody>
          <a:bodyPr wrap="square" lIns="508" tIns="508" rIns="508" bIns="508" rtlCol="0" anchor="ctr">
            <a:normAutofit/>
          </a:bodyPr>
          <a:lstStyle/>
          <a:p>
            <a:pPr marL="0" indent="0">
              <a:buNone/>
            </a:pPr>
            <a:r>
              <a:rPr lang="en-US" sz="1530" dirty="0">
                <a:solidFill>
                  <a:srgbClr val="D7E7ED"/>
                </a:solidFill>
                <a:latin typeface="Arial" pitchFamily="34" charset="0"/>
                <a:ea typeface="Arial" pitchFamily="34" charset="-122"/>
                <a:cs typeface="Arial" pitchFamily="34" charset="-120"/>
              </a:rPr>
              <a:t>BMPL4020  |  Element 1  |  Make an evidence-based poster about ONE offence</a:t>
            </a:r>
            <a:endParaRPr lang="en-US" sz="1530" dirty="0"/>
          </a:p>
        </p:txBody>
      </p:sp>
      <p:sp>
        <p:nvSpPr>
          <p:cNvPr id="8" name="Shape 6"/>
          <p:cNvSpPr/>
          <p:nvPr/>
        </p:nvSpPr>
        <p:spPr>
          <a:xfrm>
            <a:off x="667512" y="10232136"/>
            <a:ext cx="13807440" cy="0"/>
          </a:xfrm>
          <a:prstGeom prst="line">
            <a:avLst/>
          </a:prstGeom>
          <a:noFill/>
          <a:ln w="11430">
            <a:solidFill>
              <a:srgbClr val="DCE5EB"/>
            </a:solidFill>
            <a:prstDash val="solid"/>
          </a:ln>
        </p:spPr>
      </p:sp>
      <p:sp>
        <p:nvSpPr>
          <p:cNvPr id="9" name="Text 7"/>
          <p:cNvSpPr/>
          <p:nvPr/>
        </p:nvSpPr>
        <p:spPr>
          <a:xfrm>
            <a:off x="786384" y="10396728"/>
            <a:ext cx="13313664" cy="182880"/>
          </a:xfrm>
          <a:prstGeom prst="rect">
            <a:avLst/>
          </a:prstGeom>
          <a:noFill/>
          <a:ln/>
        </p:spPr>
        <p:txBody>
          <a:bodyPr wrap="square" lIns="508" tIns="508" rIns="508" bIns="508" rtlCol="0" anchor="ctr">
            <a:normAutofit/>
          </a:bodyPr>
          <a:lstStyle/>
          <a:p>
            <a:pPr marL="0" indent="0">
              <a:buNone/>
            </a:pPr>
            <a:r>
              <a:rPr lang="en-US" sz="1000" b="1" dirty="0">
                <a:solidFill>
                  <a:srgbClr val="738391"/>
                </a:solidFill>
                <a:latin typeface="Arial" pitchFamily="34" charset="0"/>
                <a:ea typeface="Arial" pitchFamily="34" charset="-122"/>
                <a:cs typeface="Arial" pitchFamily="34" charset="-120"/>
              </a:rPr>
              <a:t>INSTRUCTIONS / DO NOT SUBMIT THIS GUIDANCE PAGE</a:t>
            </a:r>
            <a:endParaRPr lang="en-US" sz="1000" dirty="0"/>
          </a:p>
        </p:txBody>
      </p:sp>
      <p:sp>
        <p:nvSpPr>
          <p:cNvPr id="10" name="Shape 8"/>
          <p:cNvSpPr/>
          <p:nvPr/>
        </p:nvSpPr>
        <p:spPr>
          <a:xfrm>
            <a:off x="850392" y="1993392"/>
            <a:ext cx="13395960" cy="1170432"/>
          </a:xfrm>
          <a:prstGeom prst="roundRect">
            <a:avLst>
              <a:gd name="adj" fmla="val 8594"/>
            </a:avLst>
          </a:prstGeom>
          <a:solidFill>
            <a:srgbClr val="FFFFFF"/>
          </a:solidFill>
          <a:ln w="8890">
            <a:solidFill>
              <a:srgbClr val="DCE5EB"/>
            </a:solidFill>
            <a:prstDash val="solid"/>
          </a:ln>
        </p:spPr>
      </p:sp>
      <p:sp>
        <p:nvSpPr>
          <p:cNvPr id="11" name="Shape 9"/>
          <p:cNvSpPr/>
          <p:nvPr/>
        </p:nvSpPr>
        <p:spPr>
          <a:xfrm>
            <a:off x="1051560" y="2276856"/>
            <a:ext cx="521208" cy="521208"/>
          </a:xfrm>
          <a:prstGeom prst="ellipse">
            <a:avLst/>
          </a:prstGeom>
          <a:solidFill>
            <a:srgbClr val="137D83"/>
          </a:solidFill>
          <a:ln w="12700">
            <a:solidFill>
              <a:srgbClr val="137D83">
                <a:alpha val="0"/>
              </a:srgbClr>
            </a:solidFill>
            <a:prstDash val="solid"/>
          </a:ln>
        </p:spPr>
      </p:sp>
      <p:sp>
        <p:nvSpPr>
          <p:cNvPr id="12" name="Text 10"/>
          <p:cNvSpPr/>
          <p:nvPr/>
        </p:nvSpPr>
        <p:spPr>
          <a:xfrm>
            <a:off x="1161288" y="2441448"/>
            <a:ext cx="274320" cy="137160"/>
          </a:xfrm>
          <a:prstGeom prst="rect">
            <a:avLst/>
          </a:prstGeom>
          <a:noFill/>
          <a:ln/>
        </p:spPr>
        <p:txBody>
          <a:bodyPr wrap="square" lIns="508" tIns="508" rIns="508" bIns="508" rtlCol="0" anchor="ctr">
            <a:normAutofit/>
          </a:bodyPr>
          <a:lstStyle/>
          <a:p>
            <a:pPr marL="0" indent="0" algn="ctr">
              <a:buNone/>
            </a:pPr>
            <a:r>
              <a:rPr lang="en-US" sz="1500" b="1" dirty="0">
                <a:solidFill>
                  <a:srgbClr val="FFFFFF"/>
                </a:solidFill>
                <a:latin typeface="Arial" pitchFamily="34" charset="0"/>
                <a:ea typeface="Arial" pitchFamily="34" charset="-122"/>
                <a:cs typeface="Arial" pitchFamily="34" charset="-120"/>
              </a:rPr>
              <a:t>01</a:t>
            </a:r>
            <a:endParaRPr lang="en-US" sz="1500" dirty="0"/>
          </a:p>
        </p:txBody>
      </p:sp>
      <p:sp>
        <p:nvSpPr>
          <p:cNvPr id="13" name="Text 11"/>
          <p:cNvSpPr/>
          <p:nvPr/>
        </p:nvSpPr>
        <p:spPr>
          <a:xfrm>
            <a:off x="1856232" y="2221992"/>
            <a:ext cx="3118104" cy="347472"/>
          </a:xfrm>
          <a:prstGeom prst="rect">
            <a:avLst/>
          </a:prstGeom>
          <a:noFill/>
          <a:ln/>
        </p:spPr>
        <p:txBody>
          <a:bodyPr wrap="square" lIns="508" tIns="508" rIns="508" bIns="508" rtlCol="0" anchor="ctr">
            <a:normAutofit/>
          </a:bodyPr>
          <a:lstStyle/>
          <a:p>
            <a:pPr marL="0" indent="0">
              <a:buNone/>
            </a:pPr>
            <a:r>
              <a:rPr lang="en-US" sz="2000" b="1" dirty="0">
                <a:solidFill>
                  <a:srgbClr val="102B46"/>
                </a:solidFill>
                <a:latin typeface="Arial" pitchFamily="34" charset="0"/>
                <a:ea typeface="Arial" pitchFamily="34" charset="-122"/>
                <a:cs typeface="Arial" pitchFamily="34" charset="-120"/>
              </a:rPr>
              <a:t>Choose one offence</a:t>
            </a:r>
            <a:endParaRPr lang="en-US" sz="2000" dirty="0"/>
          </a:p>
        </p:txBody>
      </p:sp>
      <p:sp>
        <p:nvSpPr>
          <p:cNvPr id="14" name="Text 12"/>
          <p:cNvSpPr/>
          <p:nvPr/>
        </p:nvSpPr>
        <p:spPr>
          <a:xfrm>
            <a:off x="5001768" y="2194560"/>
            <a:ext cx="8887968" cy="713232"/>
          </a:xfrm>
          <a:prstGeom prst="rect">
            <a:avLst/>
          </a:prstGeom>
          <a:noFill/>
          <a:ln/>
        </p:spPr>
        <p:txBody>
          <a:bodyPr wrap="square" lIns="508" tIns="508" rIns="508" bIns="508" rtlCol="0" anchor="ctr">
            <a:normAutofit/>
          </a:bodyPr>
          <a:lstStyle/>
          <a:p>
            <a:pPr marL="0" indent="0">
              <a:buNone/>
            </a:pPr>
            <a:r>
              <a:rPr lang="en-US" sz="1730" dirty="0">
                <a:solidFill>
                  <a:srgbClr val="596E80"/>
                </a:solidFill>
                <a:latin typeface="Arial" pitchFamily="34" charset="0"/>
                <a:ea typeface="Arial" pitchFamily="34" charset="-122"/>
                <a:cs typeface="Arial" pitchFamily="34" charset="-120"/>
              </a:rPr>
              <a:t>Assault, ABH, GBH, stalking, blades, hacking or other tutor-approved offence</a:t>
            </a:r>
            <a:endParaRPr lang="en-US" sz="1730" dirty="0"/>
          </a:p>
        </p:txBody>
      </p:sp>
      <p:sp>
        <p:nvSpPr>
          <p:cNvPr id="15" name="Shape 13"/>
          <p:cNvSpPr/>
          <p:nvPr/>
        </p:nvSpPr>
        <p:spPr>
          <a:xfrm>
            <a:off x="850392" y="3410712"/>
            <a:ext cx="13395960" cy="1170432"/>
          </a:xfrm>
          <a:prstGeom prst="roundRect">
            <a:avLst>
              <a:gd name="adj" fmla="val 8594"/>
            </a:avLst>
          </a:prstGeom>
          <a:solidFill>
            <a:srgbClr val="F1F5F7"/>
          </a:solidFill>
          <a:ln w="8890">
            <a:solidFill>
              <a:srgbClr val="DCE5EB"/>
            </a:solidFill>
            <a:prstDash val="solid"/>
          </a:ln>
        </p:spPr>
      </p:sp>
      <p:sp>
        <p:nvSpPr>
          <p:cNvPr id="16" name="Shape 14"/>
          <p:cNvSpPr/>
          <p:nvPr/>
        </p:nvSpPr>
        <p:spPr>
          <a:xfrm>
            <a:off x="1051560" y="3694176"/>
            <a:ext cx="521208" cy="521208"/>
          </a:xfrm>
          <a:prstGeom prst="ellipse">
            <a:avLst/>
          </a:prstGeom>
          <a:solidFill>
            <a:srgbClr val="20577A"/>
          </a:solidFill>
          <a:ln w="12700">
            <a:solidFill>
              <a:srgbClr val="20577A">
                <a:alpha val="0"/>
              </a:srgbClr>
            </a:solidFill>
            <a:prstDash val="solid"/>
          </a:ln>
        </p:spPr>
      </p:sp>
      <p:sp>
        <p:nvSpPr>
          <p:cNvPr id="17" name="Text 15"/>
          <p:cNvSpPr/>
          <p:nvPr/>
        </p:nvSpPr>
        <p:spPr>
          <a:xfrm>
            <a:off x="1161288" y="3858768"/>
            <a:ext cx="274320" cy="137160"/>
          </a:xfrm>
          <a:prstGeom prst="rect">
            <a:avLst/>
          </a:prstGeom>
          <a:noFill/>
          <a:ln/>
        </p:spPr>
        <p:txBody>
          <a:bodyPr wrap="square" lIns="508" tIns="508" rIns="508" bIns="508" rtlCol="0" anchor="ctr">
            <a:normAutofit/>
          </a:bodyPr>
          <a:lstStyle/>
          <a:p>
            <a:pPr marL="0" indent="0" algn="ctr">
              <a:buNone/>
            </a:pPr>
            <a:r>
              <a:rPr lang="en-US" sz="1500" b="1" dirty="0">
                <a:solidFill>
                  <a:srgbClr val="FFFFFF"/>
                </a:solidFill>
                <a:latin typeface="Arial" pitchFamily="34" charset="0"/>
                <a:ea typeface="Arial" pitchFamily="34" charset="-122"/>
                <a:cs typeface="Arial" pitchFamily="34" charset="-120"/>
              </a:rPr>
              <a:t>02</a:t>
            </a:r>
            <a:endParaRPr lang="en-US" sz="1500" dirty="0"/>
          </a:p>
        </p:txBody>
      </p:sp>
      <p:sp>
        <p:nvSpPr>
          <p:cNvPr id="18" name="Text 16"/>
          <p:cNvSpPr/>
          <p:nvPr/>
        </p:nvSpPr>
        <p:spPr>
          <a:xfrm>
            <a:off x="1856232" y="3639312"/>
            <a:ext cx="3118104" cy="347472"/>
          </a:xfrm>
          <a:prstGeom prst="rect">
            <a:avLst/>
          </a:prstGeom>
          <a:noFill/>
          <a:ln/>
        </p:spPr>
        <p:txBody>
          <a:bodyPr wrap="square" lIns="508" tIns="508" rIns="508" bIns="508" rtlCol="0" anchor="ctr">
            <a:normAutofit/>
          </a:bodyPr>
          <a:lstStyle/>
          <a:p>
            <a:pPr marL="0" indent="0">
              <a:buNone/>
            </a:pPr>
            <a:r>
              <a:rPr lang="en-US" sz="2000" b="1" dirty="0">
                <a:solidFill>
                  <a:srgbClr val="102B46"/>
                </a:solidFill>
                <a:latin typeface="Arial" pitchFamily="34" charset="0"/>
                <a:ea typeface="Arial" pitchFamily="34" charset="-122"/>
                <a:cs typeface="Arial" pitchFamily="34" charset="-120"/>
              </a:rPr>
              <a:t>Describe the legal basis</a:t>
            </a:r>
            <a:endParaRPr lang="en-US" sz="2000" dirty="0"/>
          </a:p>
        </p:txBody>
      </p:sp>
      <p:sp>
        <p:nvSpPr>
          <p:cNvPr id="19" name="Text 17"/>
          <p:cNvSpPr/>
          <p:nvPr/>
        </p:nvSpPr>
        <p:spPr>
          <a:xfrm>
            <a:off x="5001768" y="3611880"/>
            <a:ext cx="8887968" cy="713232"/>
          </a:xfrm>
          <a:prstGeom prst="rect">
            <a:avLst/>
          </a:prstGeom>
          <a:noFill/>
          <a:ln/>
        </p:spPr>
        <p:txBody>
          <a:bodyPr wrap="square" lIns="508" tIns="508" rIns="508" bIns="508" rtlCol="0" anchor="ctr">
            <a:normAutofit/>
          </a:bodyPr>
          <a:lstStyle/>
          <a:p>
            <a:pPr marL="0" indent="0">
              <a:buNone/>
            </a:pPr>
            <a:r>
              <a:rPr lang="en-US" sz="1730" dirty="0">
                <a:solidFill>
                  <a:srgbClr val="596E80"/>
                </a:solidFill>
                <a:latin typeface="Arial" pitchFamily="34" charset="0"/>
                <a:ea typeface="Arial" pitchFamily="34" charset="-122"/>
                <a:cs typeface="Arial" pitchFamily="34" charset="-120"/>
              </a:rPr>
              <a:t>Name the correct legislation/section; distinguish a section from an entire Act</a:t>
            </a:r>
            <a:endParaRPr lang="en-US" sz="1730" dirty="0"/>
          </a:p>
        </p:txBody>
      </p:sp>
      <p:sp>
        <p:nvSpPr>
          <p:cNvPr id="20" name="Shape 18"/>
          <p:cNvSpPr/>
          <p:nvPr/>
        </p:nvSpPr>
        <p:spPr>
          <a:xfrm>
            <a:off x="850392" y="4828032"/>
            <a:ext cx="13395960" cy="1170432"/>
          </a:xfrm>
          <a:prstGeom prst="roundRect">
            <a:avLst>
              <a:gd name="adj" fmla="val 8594"/>
            </a:avLst>
          </a:prstGeom>
          <a:solidFill>
            <a:srgbClr val="FFFFFF"/>
          </a:solidFill>
          <a:ln w="8890">
            <a:solidFill>
              <a:srgbClr val="DCE5EB"/>
            </a:solidFill>
            <a:prstDash val="solid"/>
          </a:ln>
        </p:spPr>
      </p:sp>
      <p:sp>
        <p:nvSpPr>
          <p:cNvPr id="21" name="Shape 19"/>
          <p:cNvSpPr/>
          <p:nvPr/>
        </p:nvSpPr>
        <p:spPr>
          <a:xfrm>
            <a:off x="1051560" y="5111496"/>
            <a:ext cx="521208" cy="521208"/>
          </a:xfrm>
          <a:prstGeom prst="ellipse">
            <a:avLst/>
          </a:prstGeom>
          <a:solidFill>
            <a:srgbClr val="137D83"/>
          </a:solidFill>
          <a:ln w="12700">
            <a:solidFill>
              <a:srgbClr val="137D83">
                <a:alpha val="0"/>
              </a:srgbClr>
            </a:solidFill>
            <a:prstDash val="solid"/>
          </a:ln>
        </p:spPr>
      </p:sp>
      <p:sp>
        <p:nvSpPr>
          <p:cNvPr id="22" name="Text 20"/>
          <p:cNvSpPr/>
          <p:nvPr/>
        </p:nvSpPr>
        <p:spPr>
          <a:xfrm>
            <a:off x="1161288" y="5276088"/>
            <a:ext cx="274320" cy="137160"/>
          </a:xfrm>
          <a:prstGeom prst="rect">
            <a:avLst/>
          </a:prstGeom>
          <a:noFill/>
          <a:ln/>
        </p:spPr>
        <p:txBody>
          <a:bodyPr wrap="square" lIns="508" tIns="508" rIns="508" bIns="508" rtlCol="0" anchor="ctr">
            <a:normAutofit/>
          </a:bodyPr>
          <a:lstStyle/>
          <a:p>
            <a:pPr marL="0" indent="0" algn="ctr">
              <a:buNone/>
            </a:pPr>
            <a:r>
              <a:rPr lang="en-US" sz="1500" b="1" dirty="0">
                <a:solidFill>
                  <a:srgbClr val="FFFFFF"/>
                </a:solidFill>
                <a:latin typeface="Arial" pitchFamily="34" charset="0"/>
                <a:ea typeface="Arial" pitchFamily="34" charset="-122"/>
                <a:cs typeface="Arial" pitchFamily="34" charset="-120"/>
              </a:rPr>
              <a:t>03</a:t>
            </a:r>
            <a:endParaRPr lang="en-US" sz="1500" dirty="0"/>
          </a:p>
        </p:txBody>
      </p:sp>
      <p:sp>
        <p:nvSpPr>
          <p:cNvPr id="23" name="Text 21"/>
          <p:cNvSpPr/>
          <p:nvPr/>
        </p:nvSpPr>
        <p:spPr>
          <a:xfrm>
            <a:off x="1856232" y="5056632"/>
            <a:ext cx="3118104" cy="347472"/>
          </a:xfrm>
          <a:prstGeom prst="rect">
            <a:avLst/>
          </a:prstGeom>
          <a:noFill/>
          <a:ln/>
        </p:spPr>
        <p:txBody>
          <a:bodyPr wrap="square" lIns="508" tIns="508" rIns="508" bIns="508" rtlCol="0" anchor="ctr">
            <a:normAutofit/>
          </a:bodyPr>
          <a:lstStyle/>
          <a:p>
            <a:pPr marL="0" indent="0">
              <a:buNone/>
            </a:pPr>
            <a:r>
              <a:rPr lang="en-US" sz="2000" b="1" dirty="0">
                <a:solidFill>
                  <a:srgbClr val="102B46"/>
                </a:solidFill>
                <a:latin typeface="Arial" pitchFamily="34" charset="0"/>
                <a:ea typeface="Arial" pitchFamily="34" charset="-122"/>
                <a:cs typeface="Arial" pitchFamily="34" charset="-120"/>
              </a:rPr>
              <a:t>Make the evidence visible</a:t>
            </a:r>
            <a:endParaRPr lang="en-US" sz="2000" dirty="0"/>
          </a:p>
        </p:txBody>
      </p:sp>
      <p:sp>
        <p:nvSpPr>
          <p:cNvPr id="24" name="Text 22"/>
          <p:cNvSpPr/>
          <p:nvPr/>
        </p:nvSpPr>
        <p:spPr>
          <a:xfrm>
            <a:off x="5001768" y="5029200"/>
            <a:ext cx="8887968" cy="713232"/>
          </a:xfrm>
          <a:prstGeom prst="rect">
            <a:avLst/>
          </a:prstGeom>
          <a:noFill/>
          <a:ln/>
        </p:spPr>
        <p:txBody>
          <a:bodyPr wrap="square" lIns="508" tIns="508" rIns="508" bIns="508" rtlCol="0" anchor="ctr">
            <a:normAutofit/>
          </a:bodyPr>
          <a:lstStyle/>
          <a:p>
            <a:pPr marL="0" indent="0">
              <a:buNone/>
            </a:pPr>
            <a:r>
              <a:rPr lang="en-US" sz="1730" dirty="0">
                <a:solidFill>
                  <a:srgbClr val="596E80"/>
                </a:solidFill>
                <a:latin typeface="Arial" pitchFamily="34" charset="0"/>
                <a:ea typeface="Arial" pitchFamily="34" charset="-122"/>
                <a:cs typeface="Arial" pitchFamily="34" charset="-120"/>
              </a:rPr>
              <a:t>Show key elements, supported claim(s) and why it matters in policing</a:t>
            </a:r>
            <a:endParaRPr lang="en-US" sz="1730" dirty="0"/>
          </a:p>
        </p:txBody>
      </p:sp>
      <p:sp>
        <p:nvSpPr>
          <p:cNvPr id="25" name="Shape 23"/>
          <p:cNvSpPr/>
          <p:nvPr/>
        </p:nvSpPr>
        <p:spPr>
          <a:xfrm>
            <a:off x="850392" y="6245352"/>
            <a:ext cx="13395960" cy="1170432"/>
          </a:xfrm>
          <a:prstGeom prst="roundRect">
            <a:avLst>
              <a:gd name="adj" fmla="val 8594"/>
            </a:avLst>
          </a:prstGeom>
          <a:solidFill>
            <a:srgbClr val="F1F5F7"/>
          </a:solidFill>
          <a:ln w="8890">
            <a:solidFill>
              <a:srgbClr val="DCE5EB"/>
            </a:solidFill>
            <a:prstDash val="solid"/>
          </a:ln>
        </p:spPr>
      </p:sp>
      <p:sp>
        <p:nvSpPr>
          <p:cNvPr id="26" name="Shape 24"/>
          <p:cNvSpPr/>
          <p:nvPr/>
        </p:nvSpPr>
        <p:spPr>
          <a:xfrm>
            <a:off x="1051560" y="6528816"/>
            <a:ext cx="521208" cy="521208"/>
          </a:xfrm>
          <a:prstGeom prst="ellipse">
            <a:avLst/>
          </a:prstGeom>
          <a:solidFill>
            <a:srgbClr val="20577A"/>
          </a:solidFill>
          <a:ln w="12700">
            <a:solidFill>
              <a:srgbClr val="20577A">
                <a:alpha val="0"/>
              </a:srgbClr>
            </a:solidFill>
            <a:prstDash val="solid"/>
          </a:ln>
        </p:spPr>
      </p:sp>
      <p:sp>
        <p:nvSpPr>
          <p:cNvPr id="27" name="Text 25"/>
          <p:cNvSpPr/>
          <p:nvPr/>
        </p:nvSpPr>
        <p:spPr>
          <a:xfrm>
            <a:off x="1161288" y="6693408"/>
            <a:ext cx="274320" cy="137160"/>
          </a:xfrm>
          <a:prstGeom prst="rect">
            <a:avLst/>
          </a:prstGeom>
          <a:noFill/>
          <a:ln/>
        </p:spPr>
        <p:txBody>
          <a:bodyPr wrap="square" lIns="508" tIns="508" rIns="508" bIns="508" rtlCol="0" anchor="ctr">
            <a:normAutofit/>
          </a:bodyPr>
          <a:lstStyle/>
          <a:p>
            <a:pPr marL="0" indent="0" algn="ctr">
              <a:buNone/>
            </a:pPr>
            <a:r>
              <a:rPr lang="en-US" sz="1500" b="1" dirty="0">
                <a:solidFill>
                  <a:srgbClr val="FFFFFF"/>
                </a:solidFill>
                <a:latin typeface="Arial" pitchFamily="34" charset="0"/>
                <a:ea typeface="Arial" pitchFamily="34" charset="-122"/>
                <a:cs typeface="Arial" pitchFamily="34" charset="-120"/>
              </a:rPr>
              <a:t>04</a:t>
            </a:r>
            <a:endParaRPr lang="en-US" sz="1500" dirty="0"/>
          </a:p>
        </p:txBody>
      </p:sp>
      <p:sp>
        <p:nvSpPr>
          <p:cNvPr id="28" name="Text 26"/>
          <p:cNvSpPr/>
          <p:nvPr/>
        </p:nvSpPr>
        <p:spPr>
          <a:xfrm>
            <a:off x="1856232" y="6473952"/>
            <a:ext cx="3118104" cy="347472"/>
          </a:xfrm>
          <a:prstGeom prst="rect">
            <a:avLst/>
          </a:prstGeom>
          <a:noFill/>
          <a:ln/>
        </p:spPr>
        <p:txBody>
          <a:bodyPr wrap="square" lIns="508" tIns="508" rIns="508" bIns="508" rtlCol="0" anchor="ctr">
            <a:normAutofit/>
          </a:bodyPr>
          <a:lstStyle/>
          <a:p>
            <a:pPr marL="0" indent="0">
              <a:buNone/>
            </a:pPr>
            <a:r>
              <a:rPr lang="en-US" sz="2000" b="1" dirty="0">
                <a:solidFill>
                  <a:srgbClr val="102B46"/>
                </a:solidFill>
                <a:latin typeface="Arial" pitchFamily="34" charset="0"/>
                <a:ea typeface="Arial" pitchFamily="34" charset="-122"/>
                <a:cs typeface="Arial" pitchFamily="34" charset="-120"/>
              </a:rPr>
              <a:t>Reference properly</a:t>
            </a:r>
            <a:endParaRPr lang="en-US" sz="2000" dirty="0"/>
          </a:p>
        </p:txBody>
      </p:sp>
      <p:sp>
        <p:nvSpPr>
          <p:cNvPr id="29" name="Text 27"/>
          <p:cNvSpPr/>
          <p:nvPr/>
        </p:nvSpPr>
        <p:spPr>
          <a:xfrm>
            <a:off x="5001768" y="6446520"/>
            <a:ext cx="8887968" cy="713232"/>
          </a:xfrm>
          <a:prstGeom prst="rect">
            <a:avLst/>
          </a:prstGeom>
          <a:noFill/>
          <a:ln/>
        </p:spPr>
        <p:txBody>
          <a:bodyPr wrap="square" lIns="508" tIns="508" rIns="508" bIns="508" rtlCol="0" anchor="ctr">
            <a:normAutofit/>
          </a:bodyPr>
          <a:lstStyle/>
          <a:p>
            <a:pPr marL="0" indent="0">
              <a:buNone/>
            </a:pPr>
            <a:r>
              <a:rPr lang="en-US" sz="1730" dirty="0">
                <a:solidFill>
                  <a:srgbClr val="596E80"/>
                </a:solidFill>
                <a:latin typeface="Arial" pitchFamily="34" charset="0"/>
                <a:ea typeface="Arial" pitchFamily="34" charset="-122"/>
                <a:cs typeface="Arial" pitchFamily="34" charset="-120"/>
              </a:rPr>
              <a:t>500 words; six or more credible references, including legislation; use Harvard</a:t>
            </a:r>
            <a:endParaRPr lang="en-US" sz="1730" dirty="0"/>
          </a:p>
        </p:txBody>
      </p:sp>
      <p:sp>
        <p:nvSpPr>
          <p:cNvPr id="30" name="Shape 28"/>
          <p:cNvSpPr/>
          <p:nvPr/>
        </p:nvSpPr>
        <p:spPr>
          <a:xfrm>
            <a:off x="850392" y="7662672"/>
            <a:ext cx="13395960" cy="1170432"/>
          </a:xfrm>
          <a:prstGeom prst="roundRect">
            <a:avLst>
              <a:gd name="adj" fmla="val 8594"/>
            </a:avLst>
          </a:prstGeom>
          <a:solidFill>
            <a:srgbClr val="FFFFFF"/>
          </a:solidFill>
          <a:ln w="8890">
            <a:solidFill>
              <a:srgbClr val="DCE5EB"/>
            </a:solidFill>
            <a:prstDash val="solid"/>
          </a:ln>
        </p:spPr>
      </p:sp>
      <p:sp>
        <p:nvSpPr>
          <p:cNvPr id="31" name="Shape 29"/>
          <p:cNvSpPr/>
          <p:nvPr/>
        </p:nvSpPr>
        <p:spPr>
          <a:xfrm>
            <a:off x="1051560" y="7946136"/>
            <a:ext cx="521208" cy="521208"/>
          </a:xfrm>
          <a:prstGeom prst="ellipse">
            <a:avLst/>
          </a:prstGeom>
          <a:solidFill>
            <a:srgbClr val="137D83"/>
          </a:solidFill>
          <a:ln w="12700">
            <a:solidFill>
              <a:srgbClr val="137D83">
                <a:alpha val="0"/>
              </a:srgbClr>
            </a:solidFill>
            <a:prstDash val="solid"/>
          </a:ln>
        </p:spPr>
      </p:sp>
      <p:sp>
        <p:nvSpPr>
          <p:cNvPr id="32" name="Text 30"/>
          <p:cNvSpPr/>
          <p:nvPr/>
        </p:nvSpPr>
        <p:spPr>
          <a:xfrm>
            <a:off x="1161288" y="8110728"/>
            <a:ext cx="274320" cy="137160"/>
          </a:xfrm>
          <a:prstGeom prst="rect">
            <a:avLst/>
          </a:prstGeom>
          <a:noFill/>
          <a:ln/>
        </p:spPr>
        <p:txBody>
          <a:bodyPr wrap="square" lIns="508" tIns="508" rIns="508" bIns="508" rtlCol="0" anchor="ctr">
            <a:normAutofit/>
          </a:bodyPr>
          <a:lstStyle/>
          <a:p>
            <a:pPr marL="0" indent="0" algn="ctr">
              <a:buNone/>
            </a:pPr>
            <a:r>
              <a:rPr lang="en-US" sz="1500" b="1" dirty="0">
                <a:solidFill>
                  <a:srgbClr val="FFFFFF"/>
                </a:solidFill>
                <a:latin typeface="Arial" pitchFamily="34" charset="0"/>
                <a:ea typeface="Arial" pitchFamily="34" charset="-122"/>
                <a:cs typeface="Arial" pitchFamily="34" charset="-120"/>
              </a:rPr>
              <a:t>05</a:t>
            </a:r>
            <a:endParaRPr lang="en-US" sz="1500" dirty="0"/>
          </a:p>
        </p:txBody>
      </p:sp>
      <p:sp>
        <p:nvSpPr>
          <p:cNvPr id="33" name="Text 31"/>
          <p:cNvSpPr/>
          <p:nvPr/>
        </p:nvSpPr>
        <p:spPr>
          <a:xfrm>
            <a:off x="1856232" y="7891272"/>
            <a:ext cx="3118104" cy="347472"/>
          </a:xfrm>
          <a:prstGeom prst="rect">
            <a:avLst/>
          </a:prstGeom>
          <a:noFill/>
          <a:ln/>
        </p:spPr>
        <p:txBody>
          <a:bodyPr wrap="square" lIns="508" tIns="508" rIns="508" bIns="508" rtlCol="0" anchor="ctr">
            <a:normAutofit/>
          </a:bodyPr>
          <a:lstStyle/>
          <a:p>
            <a:pPr marL="0" indent="0">
              <a:buNone/>
            </a:pPr>
            <a:r>
              <a:rPr lang="en-US" sz="2000" b="1" dirty="0">
                <a:solidFill>
                  <a:srgbClr val="102B46"/>
                </a:solidFill>
                <a:latin typeface="Arial" pitchFamily="34" charset="0"/>
                <a:ea typeface="Arial" pitchFamily="34" charset="-122"/>
                <a:cs typeface="Arial" pitchFamily="34" charset="-120"/>
              </a:rPr>
              <a:t>Submit your own work</a:t>
            </a:r>
            <a:endParaRPr lang="en-US" sz="2000" dirty="0"/>
          </a:p>
        </p:txBody>
      </p:sp>
      <p:sp>
        <p:nvSpPr>
          <p:cNvPr id="34" name="Text 32"/>
          <p:cNvSpPr/>
          <p:nvPr/>
        </p:nvSpPr>
        <p:spPr>
          <a:xfrm>
            <a:off x="5001768" y="7863840"/>
            <a:ext cx="8887968" cy="713232"/>
          </a:xfrm>
          <a:prstGeom prst="rect">
            <a:avLst/>
          </a:prstGeom>
          <a:noFill/>
          <a:ln/>
        </p:spPr>
        <p:txBody>
          <a:bodyPr wrap="square" lIns="508" tIns="508" rIns="508" bIns="508" rtlCol="0" anchor="ctr">
            <a:normAutofit/>
          </a:bodyPr>
          <a:lstStyle/>
          <a:p>
            <a:pPr marL="0" indent="0">
              <a:buNone/>
            </a:pPr>
            <a:r>
              <a:rPr lang="en-US" sz="1730" dirty="0">
                <a:solidFill>
                  <a:srgbClr val="596E80"/>
                </a:solidFill>
                <a:latin typeface="Arial" pitchFamily="34" charset="0"/>
                <a:ea typeface="Arial" pitchFamily="34" charset="-122"/>
                <a:cs typeface="Arial" pitchFamily="34" charset="-120"/>
              </a:rPr>
              <a:t>AI writing not permitted; check and acknowledge permitted AI uses</a:t>
            </a:r>
            <a:endParaRPr lang="en-US" sz="173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0" y="0"/>
            <a:ext cx="15124176" cy="10689336"/>
          </a:xfrm>
          <a:prstGeom prst="rect">
            <a:avLst/>
          </a:prstGeom>
          <a:solidFill>
            <a:srgbClr val="FAFBFB"/>
          </a:solidFill>
          <a:ln w="12700">
            <a:solidFill>
              <a:srgbClr val="FAFBFB"/>
            </a:solidFill>
            <a:prstDash val="solid"/>
          </a:ln>
        </p:spPr>
      </p:sp>
      <p:sp>
        <p:nvSpPr>
          <p:cNvPr id="3" name="Shape 1"/>
          <p:cNvSpPr/>
          <p:nvPr/>
        </p:nvSpPr>
        <p:spPr>
          <a:xfrm>
            <a:off x="0" y="0"/>
            <a:ext cx="15124176" cy="1673352"/>
          </a:xfrm>
          <a:prstGeom prst="rect">
            <a:avLst/>
          </a:prstGeom>
          <a:solidFill>
            <a:srgbClr val="102B46"/>
          </a:solidFill>
          <a:ln w="12700">
            <a:solidFill>
              <a:srgbClr val="102B46"/>
            </a:solidFill>
            <a:prstDash val="solid"/>
          </a:ln>
        </p:spPr>
      </p:sp>
      <p:sp>
        <p:nvSpPr>
          <p:cNvPr id="4" name="Shape 2"/>
          <p:cNvSpPr/>
          <p:nvPr/>
        </p:nvSpPr>
        <p:spPr>
          <a:xfrm>
            <a:off x="0" y="0"/>
            <a:ext cx="146304" cy="10689336"/>
          </a:xfrm>
          <a:prstGeom prst="rect">
            <a:avLst/>
          </a:prstGeom>
          <a:solidFill>
            <a:srgbClr val="137D83"/>
          </a:solidFill>
          <a:ln w="12700">
            <a:solidFill>
              <a:srgbClr val="137D83"/>
            </a:solidFill>
            <a:prstDash val="solid"/>
          </a:ln>
        </p:spPr>
      </p:sp>
      <p:sp>
        <p:nvSpPr>
          <p:cNvPr id="5" name="Shape 3"/>
          <p:cNvSpPr/>
          <p:nvPr/>
        </p:nvSpPr>
        <p:spPr>
          <a:xfrm>
            <a:off x="512064" y="356616"/>
            <a:ext cx="91440" cy="841248"/>
          </a:xfrm>
          <a:prstGeom prst="rect">
            <a:avLst/>
          </a:prstGeom>
          <a:solidFill>
            <a:srgbClr val="137D83"/>
          </a:solidFill>
          <a:ln w="12700">
            <a:solidFill>
              <a:srgbClr val="137D83"/>
            </a:solidFill>
            <a:prstDash val="solid"/>
          </a:ln>
        </p:spPr>
      </p:sp>
      <p:sp>
        <p:nvSpPr>
          <p:cNvPr id="6" name="Text 4"/>
          <p:cNvSpPr/>
          <p:nvPr/>
        </p:nvSpPr>
        <p:spPr>
          <a:xfrm>
            <a:off x="795528" y="246888"/>
            <a:ext cx="13469112" cy="795528"/>
          </a:xfrm>
          <a:prstGeom prst="rect">
            <a:avLst/>
          </a:prstGeom>
          <a:noFill/>
          <a:ln/>
        </p:spPr>
        <p:txBody>
          <a:bodyPr wrap="square" lIns="508" tIns="508" rIns="508" bIns="508" rtlCol="0" anchor="ctr">
            <a:normAutofit/>
          </a:bodyPr>
          <a:lstStyle/>
          <a:p>
            <a:pPr marL="0" indent="0">
              <a:buNone/>
            </a:pPr>
            <a:r>
              <a:rPr lang="en-US" sz="3450" b="1" dirty="0">
                <a:solidFill>
                  <a:srgbClr val="FFFFFF"/>
                </a:solidFill>
                <a:latin typeface="Arial" pitchFamily="34" charset="0"/>
                <a:ea typeface="Arial" pitchFamily="34" charset="-122"/>
                <a:cs typeface="Arial" pitchFamily="34" charset="-120"/>
              </a:rPr>
              <a:t>[ONE OFFENCE + THE RELEVANT LAW]</a:t>
            </a:r>
            <a:endParaRPr lang="en-US" sz="3450" dirty="0"/>
          </a:p>
        </p:txBody>
      </p:sp>
      <p:sp>
        <p:nvSpPr>
          <p:cNvPr id="7" name="Text 5"/>
          <p:cNvSpPr/>
          <p:nvPr/>
        </p:nvSpPr>
        <p:spPr>
          <a:xfrm>
            <a:off x="804672" y="1088136"/>
            <a:ext cx="13240512" cy="338328"/>
          </a:xfrm>
          <a:prstGeom prst="rect">
            <a:avLst/>
          </a:prstGeom>
          <a:noFill/>
          <a:ln/>
        </p:spPr>
        <p:txBody>
          <a:bodyPr wrap="square" lIns="508" tIns="508" rIns="508" bIns="508" rtlCol="0" anchor="ctr">
            <a:normAutofit/>
          </a:bodyPr>
          <a:lstStyle/>
          <a:p>
            <a:r>
              <a:rPr lang="en-US" sz="1500" dirty="0">
                <a:solidFill>
                  <a:srgbClr val="D7E7ED"/>
                </a:solidFill>
                <a:latin typeface="Arial"/>
                <a:ea typeface="Arial" pitchFamily="34" charset="-122"/>
                <a:cs typeface="Arial"/>
              </a:rPr>
              <a:t>[Your name]  •  [BMPL4020]  •  [Scope: England and Wales]</a:t>
            </a:r>
            <a:endParaRPr lang="en-US" sz="1500">
              <a:latin typeface="Arial"/>
              <a:cs typeface="Arial"/>
            </a:endParaRPr>
          </a:p>
        </p:txBody>
      </p:sp>
      <p:sp>
        <p:nvSpPr>
          <p:cNvPr id="8" name="Shape 6"/>
          <p:cNvSpPr/>
          <p:nvPr/>
        </p:nvSpPr>
        <p:spPr>
          <a:xfrm>
            <a:off x="667512" y="10232136"/>
            <a:ext cx="13807440" cy="0"/>
          </a:xfrm>
          <a:prstGeom prst="line">
            <a:avLst/>
          </a:prstGeom>
          <a:noFill/>
          <a:ln w="11430">
            <a:solidFill>
              <a:srgbClr val="DCE5EB"/>
            </a:solidFill>
            <a:prstDash val="solid"/>
          </a:ln>
        </p:spPr>
      </p:sp>
      <p:sp>
        <p:nvSpPr>
          <p:cNvPr id="9" name="Text 7"/>
          <p:cNvSpPr/>
          <p:nvPr/>
        </p:nvSpPr>
        <p:spPr>
          <a:xfrm>
            <a:off x="786384" y="10396728"/>
            <a:ext cx="13313664" cy="182880"/>
          </a:xfrm>
          <a:prstGeom prst="rect">
            <a:avLst/>
          </a:prstGeom>
          <a:noFill/>
          <a:ln/>
        </p:spPr>
        <p:txBody>
          <a:bodyPr wrap="square" lIns="508" tIns="508" rIns="508" bIns="508" rtlCol="0" anchor="ctr">
            <a:normAutofit/>
          </a:bodyPr>
          <a:lstStyle/>
          <a:p>
            <a:pPr marL="0" indent="0">
              <a:buNone/>
            </a:pPr>
            <a:r>
              <a:rPr lang="en-US" sz="1000" b="1" dirty="0">
                <a:solidFill>
                  <a:srgbClr val="738391"/>
                </a:solidFill>
                <a:latin typeface="Arial" pitchFamily="34" charset="0"/>
                <a:ea typeface="Arial" pitchFamily="34" charset="-122"/>
                <a:cs typeface="Arial" pitchFamily="34" charset="-120"/>
              </a:rPr>
              <a:t>TEMPLATE 1 / THREE-COLUMN POSTER / EDIT EVERYTHING IN SQUARE BRACKETS</a:t>
            </a:r>
            <a:endParaRPr lang="en-US" sz="1000" dirty="0"/>
          </a:p>
        </p:txBody>
      </p:sp>
      <p:sp>
        <p:nvSpPr>
          <p:cNvPr id="10" name="Shape 8"/>
          <p:cNvSpPr/>
          <p:nvPr/>
        </p:nvSpPr>
        <p:spPr>
          <a:xfrm>
            <a:off x="704088" y="1929384"/>
            <a:ext cx="4434840" cy="2103120"/>
          </a:xfrm>
          <a:prstGeom prst="roundRect">
            <a:avLst>
              <a:gd name="adj" fmla="val 4783"/>
            </a:avLst>
          </a:prstGeom>
          <a:solidFill>
            <a:srgbClr val="FFFFFF"/>
          </a:solidFill>
          <a:ln w="8890">
            <a:solidFill>
              <a:srgbClr val="DCE5EB"/>
            </a:solidFill>
            <a:prstDash val="solid"/>
          </a:ln>
        </p:spPr>
      </p:sp>
      <p:sp>
        <p:nvSpPr>
          <p:cNvPr id="11" name="Shape 9"/>
          <p:cNvSpPr/>
          <p:nvPr/>
        </p:nvSpPr>
        <p:spPr>
          <a:xfrm>
            <a:off x="704088" y="1929384"/>
            <a:ext cx="4434840" cy="466344"/>
          </a:xfrm>
          <a:prstGeom prst="rect">
            <a:avLst/>
          </a:prstGeom>
          <a:solidFill>
            <a:srgbClr val="137D83"/>
          </a:solidFill>
          <a:ln w="12700">
            <a:solidFill>
              <a:srgbClr val="137D83"/>
            </a:solidFill>
            <a:prstDash val="solid"/>
          </a:ln>
        </p:spPr>
      </p:sp>
      <p:sp>
        <p:nvSpPr>
          <p:cNvPr id="12" name="Text 10"/>
          <p:cNvSpPr/>
          <p:nvPr/>
        </p:nvSpPr>
        <p:spPr>
          <a:xfrm>
            <a:off x="886968" y="2039112"/>
            <a:ext cx="4069080"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1  INTRODUCTION</a:t>
            </a:r>
            <a:endParaRPr lang="en-US" sz="1600" dirty="0"/>
          </a:p>
        </p:txBody>
      </p:sp>
      <p:sp>
        <p:nvSpPr>
          <p:cNvPr id="13" name="Text 11"/>
          <p:cNvSpPr/>
          <p:nvPr/>
        </p:nvSpPr>
        <p:spPr>
          <a:xfrm>
            <a:off x="886968" y="2587752"/>
            <a:ext cx="4069080" cy="1325880"/>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[What offence have you chosen?]</a:t>
            </a:r>
            <a:endParaRPr lang="en-US" sz="1600" dirty="0"/>
          </a:p>
          <a:p>
            <a:pPr marL="0" indent="0">
              <a:buNone/>
            </a:pPr>
            <a:r>
              <a:rPr lang="en-US" sz="1600" dirty="0">
                <a:solidFill>
                  <a:srgbClr val="172C40"/>
                </a:solidFill>
                <a:latin typeface="Arial" pitchFamily="34" charset="0"/>
                <a:ea typeface="Arial" pitchFamily="34" charset="-122"/>
                <a:cs typeface="Arial" pitchFamily="34" charset="-120"/>
              </a:rPr>
              <a:t>[Why is it important in policing?]</a:t>
            </a:r>
            <a:endParaRPr lang="en-US" sz="1600" dirty="0"/>
          </a:p>
          <a:p>
            <a:pPr marL="0" indent="0">
              <a:buNone/>
            </a:pPr>
            <a:r>
              <a:rPr lang="en-US" sz="1600" dirty="0">
                <a:solidFill>
                  <a:srgbClr val="172C40"/>
                </a:solidFill>
                <a:latin typeface="Arial" pitchFamily="34" charset="0"/>
                <a:ea typeface="Arial" pitchFamily="34" charset="-122"/>
                <a:cs typeface="Arial" pitchFamily="34" charset="-120"/>
              </a:rPr>
              <a:t>[Add a Harvard citation.]</a:t>
            </a:r>
            <a:endParaRPr lang="en-US" sz="1600" dirty="0"/>
          </a:p>
        </p:txBody>
      </p:sp>
      <p:sp>
        <p:nvSpPr>
          <p:cNvPr id="14" name="Shape 12"/>
          <p:cNvSpPr/>
          <p:nvPr/>
        </p:nvSpPr>
        <p:spPr>
          <a:xfrm>
            <a:off x="5330952" y="1929384"/>
            <a:ext cx="4434840" cy="2103120"/>
          </a:xfrm>
          <a:prstGeom prst="roundRect">
            <a:avLst>
              <a:gd name="adj" fmla="val 4783"/>
            </a:avLst>
          </a:prstGeom>
          <a:solidFill>
            <a:srgbClr val="FFFFFF"/>
          </a:solidFill>
          <a:ln w="8890">
            <a:solidFill>
              <a:srgbClr val="DCE5EB"/>
            </a:solidFill>
            <a:prstDash val="solid"/>
          </a:ln>
        </p:spPr>
      </p:sp>
      <p:sp>
        <p:nvSpPr>
          <p:cNvPr id="15" name="Shape 13"/>
          <p:cNvSpPr/>
          <p:nvPr/>
        </p:nvSpPr>
        <p:spPr>
          <a:xfrm>
            <a:off x="5330952" y="1929384"/>
            <a:ext cx="4434840" cy="466344"/>
          </a:xfrm>
          <a:prstGeom prst="rect">
            <a:avLst/>
          </a:prstGeom>
          <a:solidFill>
            <a:srgbClr val="137D83"/>
          </a:solidFill>
          <a:ln w="12700">
            <a:solidFill>
              <a:srgbClr val="137D83"/>
            </a:solidFill>
            <a:prstDash val="solid"/>
          </a:ln>
        </p:spPr>
      </p:sp>
      <p:sp>
        <p:nvSpPr>
          <p:cNvPr id="16" name="Text 14"/>
          <p:cNvSpPr/>
          <p:nvPr/>
        </p:nvSpPr>
        <p:spPr>
          <a:xfrm>
            <a:off x="5513832" y="2039112"/>
            <a:ext cx="4069080"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2  RELEVANT LEGISLATION</a:t>
            </a:r>
            <a:endParaRPr lang="en-US" sz="1600" dirty="0"/>
          </a:p>
        </p:txBody>
      </p:sp>
      <p:sp>
        <p:nvSpPr>
          <p:cNvPr id="17" name="Text 15"/>
          <p:cNvSpPr/>
          <p:nvPr/>
        </p:nvSpPr>
        <p:spPr>
          <a:xfrm>
            <a:off x="5513832" y="2587752"/>
            <a:ext cx="4069080" cy="1325880"/>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[Act and exact section]</a:t>
            </a:r>
            <a:endParaRPr lang="en-US" sz="1600" dirty="0"/>
          </a:p>
          <a:p>
            <a:pPr marL="0" indent="0">
              <a:buNone/>
            </a:pPr>
            <a:r>
              <a:rPr lang="en-US" sz="1600" dirty="0">
                <a:solidFill>
                  <a:srgbClr val="172C40"/>
                </a:solidFill>
                <a:latin typeface="Arial" pitchFamily="34" charset="0"/>
                <a:ea typeface="Arial" pitchFamily="34" charset="-122"/>
                <a:cs typeface="Arial" pitchFamily="34" charset="-120"/>
              </a:rPr>
              <a:t>[What does the law cover?]</a:t>
            </a:r>
            <a:endParaRPr lang="en-US" sz="1600" dirty="0"/>
          </a:p>
          <a:p>
            <a:pPr marL="0" indent="0">
              <a:buNone/>
            </a:pPr>
            <a:r>
              <a:rPr lang="en-US" sz="1600" dirty="0">
                <a:solidFill>
                  <a:srgbClr val="172C40"/>
                </a:solidFill>
                <a:latin typeface="Arial" pitchFamily="34" charset="0"/>
                <a:ea typeface="Arial" pitchFamily="34" charset="-122"/>
                <a:cs typeface="Arial" pitchFamily="34" charset="-120"/>
              </a:rPr>
              <a:t>[Cite the legislation.]</a:t>
            </a:r>
            <a:endParaRPr lang="en-US" sz="1600" dirty="0"/>
          </a:p>
        </p:txBody>
      </p:sp>
      <p:sp>
        <p:nvSpPr>
          <p:cNvPr id="18" name="Shape 16"/>
          <p:cNvSpPr/>
          <p:nvPr/>
        </p:nvSpPr>
        <p:spPr>
          <a:xfrm>
            <a:off x="9948672" y="1929384"/>
            <a:ext cx="4434840" cy="2103120"/>
          </a:xfrm>
          <a:prstGeom prst="roundRect">
            <a:avLst>
              <a:gd name="adj" fmla="val 4783"/>
            </a:avLst>
          </a:prstGeom>
          <a:solidFill>
            <a:srgbClr val="FFFFFF"/>
          </a:solidFill>
          <a:ln w="8890">
            <a:solidFill>
              <a:srgbClr val="DCE5EB"/>
            </a:solidFill>
            <a:prstDash val="solid"/>
          </a:ln>
        </p:spPr>
      </p:sp>
      <p:sp>
        <p:nvSpPr>
          <p:cNvPr id="19" name="Shape 17"/>
          <p:cNvSpPr/>
          <p:nvPr/>
        </p:nvSpPr>
        <p:spPr>
          <a:xfrm>
            <a:off x="9948672" y="1929384"/>
            <a:ext cx="4434840" cy="466344"/>
          </a:xfrm>
          <a:prstGeom prst="rect">
            <a:avLst/>
          </a:prstGeom>
          <a:solidFill>
            <a:srgbClr val="137D83"/>
          </a:solidFill>
          <a:ln w="12700">
            <a:solidFill>
              <a:srgbClr val="137D83"/>
            </a:solidFill>
            <a:prstDash val="solid"/>
          </a:ln>
        </p:spPr>
      </p:sp>
      <p:sp>
        <p:nvSpPr>
          <p:cNvPr id="20" name="Text 18"/>
          <p:cNvSpPr/>
          <p:nvPr/>
        </p:nvSpPr>
        <p:spPr>
          <a:xfrm>
            <a:off x="10131552" y="2039112"/>
            <a:ext cx="4069080"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3  LEGAL ELEMENTS</a:t>
            </a:r>
            <a:endParaRPr lang="en-US" sz="1600" dirty="0"/>
          </a:p>
        </p:txBody>
      </p:sp>
      <p:sp>
        <p:nvSpPr>
          <p:cNvPr id="21" name="Text 19"/>
          <p:cNvSpPr/>
          <p:nvPr/>
        </p:nvSpPr>
        <p:spPr>
          <a:xfrm>
            <a:off x="10131552" y="2587752"/>
            <a:ext cx="4069080" cy="1325880"/>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[What must be established?]</a:t>
            </a:r>
            <a:endParaRPr lang="en-US" sz="1600" dirty="0"/>
          </a:p>
          <a:p>
            <a:pPr marL="0" indent="0">
              <a:buNone/>
            </a:pPr>
            <a:r>
              <a:rPr lang="en-US" sz="1600" dirty="0">
                <a:solidFill>
                  <a:srgbClr val="172C40"/>
                </a:solidFill>
                <a:latin typeface="Arial" pitchFamily="34" charset="0"/>
                <a:ea typeface="Arial" pitchFamily="34" charset="-122"/>
                <a:cs typeface="Arial" pitchFamily="34" charset="-120"/>
              </a:rPr>
              <a:t>[Define difficult terms and cite.]</a:t>
            </a:r>
            <a:endParaRPr lang="en-US" sz="1600" dirty="0"/>
          </a:p>
        </p:txBody>
      </p:sp>
      <p:sp>
        <p:nvSpPr>
          <p:cNvPr id="22" name="Shape 20"/>
          <p:cNvSpPr/>
          <p:nvPr/>
        </p:nvSpPr>
        <p:spPr>
          <a:xfrm>
            <a:off x="704088" y="4251960"/>
            <a:ext cx="4434840" cy="3913632"/>
          </a:xfrm>
          <a:prstGeom prst="roundRect">
            <a:avLst>
              <a:gd name="adj" fmla="val 2570"/>
            </a:avLst>
          </a:prstGeom>
          <a:solidFill>
            <a:srgbClr val="FFFFFF"/>
          </a:solidFill>
          <a:ln w="8890">
            <a:solidFill>
              <a:srgbClr val="DCE5EB"/>
            </a:solidFill>
            <a:prstDash val="solid"/>
          </a:ln>
        </p:spPr>
      </p:sp>
      <p:sp>
        <p:nvSpPr>
          <p:cNvPr id="23" name="Shape 21"/>
          <p:cNvSpPr/>
          <p:nvPr/>
        </p:nvSpPr>
        <p:spPr>
          <a:xfrm>
            <a:off x="704088" y="4251960"/>
            <a:ext cx="4434840" cy="466344"/>
          </a:xfrm>
          <a:prstGeom prst="rect">
            <a:avLst/>
          </a:prstGeom>
          <a:solidFill>
            <a:srgbClr val="20577A"/>
          </a:solidFill>
          <a:ln w="12700">
            <a:solidFill>
              <a:srgbClr val="20577A"/>
            </a:solidFill>
            <a:prstDash val="solid"/>
          </a:ln>
        </p:spPr>
      </p:sp>
      <p:sp>
        <p:nvSpPr>
          <p:cNvPr id="24" name="Text 22"/>
          <p:cNvSpPr/>
          <p:nvPr/>
        </p:nvSpPr>
        <p:spPr>
          <a:xfrm>
            <a:off x="886968" y="4361688"/>
            <a:ext cx="4069080"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4  EVIDENCE AND EXPLANATION</a:t>
            </a:r>
            <a:endParaRPr lang="en-US" sz="1600" dirty="0"/>
          </a:p>
        </p:txBody>
      </p:sp>
      <p:sp>
        <p:nvSpPr>
          <p:cNvPr id="25" name="Text 23"/>
          <p:cNvSpPr/>
          <p:nvPr/>
        </p:nvSpPr>
        <p:spPr>
          <a:xfrm>
            <a:off x="886968" y="4910328"/>
            <a:ext cx="4069080" cy="3136392"/>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[Include short, sourced points.]</a:t>
            </a:r>
            <a:endParaRPr lang="en-US" sz="1600" dirty="0"/>
          </a:p>
          <a:p>
            <a:pPr marL="0" indent="0">
              <a:buNone/>
            </a:pPr>
            <a:endParaRPr lang="en-US" sz="1600" dirty="0"/>
          </a:p>
          <a:p>
            <a:pPr marL="0" indent="0">
              <a:buNone/>
            </a:pPr>
            <a:r>
              <a:rPr lang="en-US" sz="1600" dirty="0">
                <a:solidFill>
                  <a:srgbClr val="172C40"/>
                </a:solidFill>
                <a:latin typeface="Arial" pitchFamily="34" charset="0"/>
                <a:ea typeface="Arial" pitchFamily="34" charset="-122"/>
                <a:cs typeface="Arial" pitchFamily="34" charset="-120"/>
              </a:rPr>
              <a:t>[Distinguish evidence from opinion.]</a:t>
            </a:r>
            <a:endParaRPr lang="en-US" sz="1600" dirty="0"/>
          </a:p>
          <a:p>
            <a:pPr marL="0" indent="0">
              <a:buNone/>
            </a:pPr>
            <a:endParaRPr lang="en-US" sz="1600" dirty="0"/>
          </a:p>
          <a:p>
            <a:pPr marL="0" indent="0">
              <a:buNone/>
            </a:pPr>
            <a:r>
              <a:rPr lang="en-US" sz="1600" dirty="0">
                <a:solidFill>
                  <a:srgbClr val="172C40"/>
                </a:solidFill>
                <a:latin typeface="Arial" pitchFamily="34" charset="0"/>
                <a:ea typeface="Arial" pitchFamily="34" charset="-122"/>
                <a:cs typeface="Arial" pitchFamily="34" charset="-120"/>
              </a:rPr>
              <a:t>[Author/organisation, year]</a:t>
            </a:r>
            <a:endParaRPr lang="en-US" sz="1600" dirty="0"/>
          </a:p>
        </p:txBody>
      </p:sp>
      <p:sp>
        <p:nvSpPr>
          <p:cNvPr id="26" name="Shape 24"/>
          <p:cNvSpPr/>
          <p:nvPr/>
        </p:nvSpPr>
        <p:spPr>
          <a:xfrm>
            <a:off x="5330952" y="4251960"/>
            <a:ext cx="4434840" cy="3913632"/>
          </a:xfrm>
          <a:prstGeom prst="roundRect">
            <a:avLst>
              <a:gd name="adj" fmla="val 2570"/>
            </a:avLst>
          </a:prstGeom>
          <a:solidFill>
            <a:srgbClr val="FFFFFF"/>
          </a:solidFill>
          <a:ln w="8890">
            <a:solidFill>
              <a:srgbClr val="DCE5EB"/>
            </a:solidFill>
            <a:prstDash val="solid"/>
          </a:ln>
        </p:spPr>
      </p:sp>
      <p:sp>
        <p:nvSpPr>
          <p:cNvPr id="27" name="Shape 25"/>
          <p:cNvSpPr/>
          <p:nvPr/>
        </p:nvSpPr>
        <p:spPr>
          <a:xfrm>
            <a:off x="5330952" y="4251960"/>
            <a:ext cx="4434840" cy="466344"/>
          </a:xfrm>
          <a:prstGeom prst="rect">
            <a:avLst/>
          </a:prstGeom>
          <a:solidFill>
            <a:srgbClr val="137D83"/>
          </a:solidFill>
          <a:ln w="12700">
            <a:solidFill>
              <a:srgbClr val="137D83"/>
            </a:solidFill>
            <a:prstDash val="solid"/>
          </a:ln>
        </p:spPr>
      </p:sp>
      <p:sp>
        <p:nvSpPr>
          <p:cNvPr id="28" name="Text 26"/>
          <p:cNvSpPr/>
          <p:nvPr/>
        </p:nvSpPr>
        <p:spPr>
          <a:xfrm>
            <a:off x="5513832" y="4361688"/>
            <a:ext cx="4069080"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5  RELEVANT VISUAL</a:t>
            </a:r>
            <a:endParaRPr lang="en-US" sz="1600" dirty="0"/>
          </a:p>
        </p:txBody>
      </p:sp>
      <p:sp>
        <p:nvSpPr>
          <p:cNvPr id="29" name="Text 27"/>
          <p:cNvSpPr/>
          <p:nvPr/>
        </p:nvSpPr>
        <p:spPr>
          <a:xfrm>
            <a:off x="5513832" y="4910328"/>
            <a:ext cx="4069080" cy="3136392"/>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[Insert an annotated diagram or concept map.]</a:t>
            </a:r>
            <a:endParaRPr lang="en-US" sz="1600" dirty="0"/>
          </a:p>
          <a:p>
            <a:pPr marL="0" indent="0">
              <a:buNone/>
            </a:pPr>
            <a:endParaRPr lang="en-US" sz="1600" dirty="0"/>
          </a:p>
          <a:p>
            <a:pPr marL="0" indent="0">
              <a:buNone/>
            </a:pPr>
            <a:r>
              <a:rPr lang="en-US" sz="1600" dirty="0">
                <a:solidFill>
                  <a:srgbClr val="172C40"/>
                </a:solidFill>
                <a:latin typeface="Arial" pitchFamily="34" charset="0"/>
                <a:ea typeface="Arial" pitchFamily="34" charset="-122"/>
                <a:cs typeface="Arial" pitchFamily="34" charset="-120"/>
              </a:rPr>
              <a:t>[Label and cite the visual.]</a:t>
            </a:r>
            <a:endParaRPr lang="en-US" sz="1600" dirty="0"/>
          </a:p>
        </p:txBody>
      </p:sp>
      <p:sp>
        <p:nvSpPr>
          <p:cNvPr id="30" name="Shape 28"/>
          <p:cNvSpPr/>
          <p:nvPr/>
        </p:nvSpPr>
        <p:spPr>
          <a:xfrm>
            <a:off x="7406640" y="6091367"/>
            <a:ext cx="0" cy="1137879"/>
          </a:xfrm>
          <a:prstGeom prst="line">
            <a:avLst/>
          </a:prstGeom>
          <a:noFill/>
          <a:ln w="25400">
            <a:solidFill>
              <a:srgbClr val="A2CFCC"/>
            </a:solidFill>
            <a:prstDash val="solid"/>
          </a:ln>
        </p:spPr>
      </p:sp>
      <p:sp>
        <p:nvSpPr>
          <p:cNvPr id="31" name="Shape 29"/>
          <p:cNvSpPr/>
          <p:nvPr/>
        </p:nvSpPr>
        <p:spPr>
          <a:xfrm>
            <a:off x="7064654" y="6240597"/>
            <a:ext cx="683971" cy="0"/>
          </a:xfrm>
          <a:prstGeom prst="line">
            <a:avLst/>
          </a:prstGeom>
          <a:noFill/>
          <a:ln w="30480">
            <a:solidFill>
              <a:srgbClr val="A2CFCC"/>
            </a:solidFill>
            <a:prstDash val="solid"/>
          </a:ln>
        </p:spPr>
      </p:sp>
      <p:sp>
        <p:nvSpPr>
          <p:cNvPr id="32" name="Shape 30"/>
          <p:cNvSpPr/>
          <p:nvPr/>
        </p:nvSpPr>
        <p:spPr>
          <a:xfrm>
            <a:off x="7064654" y="6253033"/>
            <a:ext cx="0" cy="447690"/>
          </a:xfrm>
          <a:prstGeom prst="line">
            <a:avLst/>
          </a:prstGeom>
          <a:noFill/>
          <a:ln w="16510">
            <a:solidFill>
              <a:srgbClr val="A2CFCC"/>
            </a:solidFill>
            <a:prstDash val="solid"/>
          </a:ln>
        </p:spPr>
      </p:sp>
      <p:sp>
        <p:nvSpPr>
          <p:cNvPr id="33" name="Shape 31"/>
          <p:cNvSpPr/>
          <p:nvPr/>
        </p:nvSpPr>
        <p:spPr>
          <a:xfrm>
            <a:off x="7748626" y="6253033"/>
            <a:ext cx="0" cy="447690"/>
          </a:xfrm>
          <a:prstGeom prst="line">
            <a:avLst/>
          </a:prstGeom>
          <a:noFill/>
          <a:ln w="16510">
            <a:solidFill>
              <a:srgbClr val="A2CFCC"/>
            </a:solidFill>
            <a:prstDash val="solid"/>
          </a:ln>
        </p:spPr>
      </p:sp>
      <p:sp>
        <p:nvSpPr>
          <p:cNvPr id="34" name="Shape 32"/>
          <p:cNvSpPr/>
          <p:nvPr/>
        </p:nvSpPr>
        <p:spPr>
          <a:xfrm>
            <a:off x="6847027" y="6688287"/>
            <a:ext cx="429036" cy="0"/>
          </a:xfrm>
          <a:prstGeom prst="line">
            <a:avLst/>
          </a:prstGeom>
          <a:noFill/>
          <a:ln w="13970">
            <a:solidFill>
              <a:srgbClr val="A2CFCC"/>
            </a:solidFill>
            <a:prstDash val="solid"/>
          </a:ln>
        </p:spPr>
      </p:sp>
      <p:sp>
        <p:nvSpPr>
          <p:cNvPr id="35" name="Shape 33"/>
          <p:cNvSpPr/>
          <p:nvPr/>
        </p:nvSpPr>
        <p:spPr>
          <a:xfrm>
            <a:off x="7543434" y="6688287"/>
            <a:ext cx="429036" cy="0"/>
          </a:xfrm>
          <a:prstGeom prst="line">
            <a:avLst/>
          </a:prstGeom>
          <a:noFill/>
          <a:ln w="13970">
            <a:solidFill>
              <a:srgbClr val="A2CFCC"/>
            </a:solidFill>
            <a:prstDash val="solid"/>
          </a:ln>
        </p:spPr>
      </p:sp>
      <p:sp>
        <p:nvSpPr>
          <p:cNvPr id="36" name="Shape 34"/>
          <p:cNvSpPr/>
          <p:nvPr/>
        </p:nvSpPr>
        <p:spPr>
          <a:xfrm rot="10800000">
            <a:off x="6834591" y="6532839"/>
            <a:ext cx="453908" cy="198973"/>
          </a:xfrm>
          <a:prstGeom prst="arc">
            <a:avLst/>
          </a:prstGeom>
          <a:solidFill>
            <a:srgbClr val="A2CFCC">
              <a:alpha val="0"/>
            </a:srgbClr>
          </a:solidFill>
          <a:ln w="25400">
            <a:solidFill>
              <a:srgbClr val="A2CFCC"/>
            </a:solidFill>
            <a:prstDash val="solid"/>
          </a:ln>
        </p:spPr>
      </p:sp>
      <p:sp>
        <p:nvSpPr>
          <p:cNvPr id="37" name="Shape 35"/>
          <p:cNvSpPr/>
          <p:nvPr/>
        </p:nvSpPr>
        <p:spPr>
          <a:xfrm rot="10800000">
            <a:off x="7530998" y="6532839"/>
            <a:ext cx="453908" cy="198973"/>
          </a:xfrm>
          <a:prstGeom prst="arc">
            <a:avLst/>
          </a:prstGeom>
          <a:solidFill>
            <a:srgbClr val="A2CFCC">
              <a:alpha val="0"/>
            </a:srgbClr>
          </a:solidFill>
          <a:ln w="25400">
            <a:solidFill>
              <a:srgbClr val="A2CFCC"/>
            </a:solidFill>
            <a:prstDash val="solid"/>
          </a:ln>
        </p:spPr>
      </p:sp>
      <p:sp>
        <p:nvSpPr>
          <p:cNvPr id="38" name="Shape 36"/>
          <p:cNvSpPr/>
          <p:nvPr/>
        </p:nvSpPr>
        <p:spPr>
          <a:xfrm>
            <a:off x="7114398" y="7241682"/>
            <a:ext cx="590702" cy="0"/>
          </a:xfrm>
          <a:prstGeom prst="line">
            <a:avLst/>
          </a:prstGeom>
          <a:noFill/>
          <a:ln w="38100">
            <a:solidFill>
              <a:srgbClr val="A2CFCC"/>
            </a:solidFill>
            <a:prstDash val="solid"/>
          </a:ln>
        </p:spPr>
      </p:sp>
      <p:sp>
        <p:nvSpPr>
          <p:cNvPr id="39" name="Shape 37"/>
          <p:cNvSpPr/>
          <p:nvPr/>
        </p:nvSpPr>
        <p:spPr>
          <a:xfrm>
            <a:off x="9948672" y="4251960"/>
            <a:ext cx="4434840" cy="3913632"/>
          </a:xfrm>
          <a:prstGeom prst="roundRect">
            <a:avLst>
              <a:gd name="adj" fmla="val 2570"/>
            </a:avLst>
          </a:prstGeom>
          <a:solidFill>
            <a:srgbClr val="FFFFFF"/>
          </a:solidFill>
          <a:ln w="8890">
            <a:solidFill>
              <a:srgbClr val="DCE5EB"/>
            </a:solidFill>
            <a:prstDash val="solid"/>
          </a:ln>
        </p:spPr>
      </p:sp>
      <p:sp>
        <p:nvSpPr>
          <p:cNvPr id="40" name="Shape 38"/>
          <p:cNvSpPr/>
          <p:nvPr/>
        </p:nvSpPr>
        <p:spPr>
          <a:xfrm>
            <a:off x="9948672" y="4251960"/>
            <a:ext cx="4434840" cy="466344"/>
          </a:xfrm>
          <a:prstGeom prst="rect">
            <a:avLst/>
          </a:prstGeom>
          <a:solidFill>
            <a:srgbClr val="20577A"/>
          </a:solidFill>
          <a:ln w="12700">
            <a:solidFill>
              <a:srgbClr val="20577A"/>
            </a:solidFill>
            <a:prstDash val="solid"/>
          </a:ln>
        </p:spPr>
      </p:sp>
      <p:sp>
        <p:nvSpPr>
          <p:cNvPr id="41" name="Text 39"/>
          <p:cNvSpPr/>
          <p:nvPr/>
        </p:nvSpPr>
        <p:spPr>
          <a:xfrm>
            <a:off x="10131552" y="4361688"/>
            <a:ext cx="4069080"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6  WHY IT MATTERS FOR POLICING</a:t>
            </a:r>
            <a:endParaRPr lang="en-US" sz="1600" dirty="0"/>
          </a:p>
        </p:txBody>
      </p:sp>
      <p:sp>
        <p:nvSpPr>
          <p:cNvPr id="42" name="Text 40"/>
          <p:cNvSpPr/>
          <p:nvPr/>
        </p:nvSpPr>
        <p:spPr>
          <a:xfrm>
            <a:off x="10131552" y="4910328"/>
            <a:ext cx="4069080" cy="3136392"/>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[Investigative considerations]</a:t>
            </a:r>
            <a:endParaRPr lang="en-US" sz="1600" dirty="0"/>
          </a:p>
          <a:p>
            <a:pPr marL="0" indent="0">
              <a:buNone/>
            </a:pPr>
            <a:endParaRPr lang="en-US" sz="1600" dirty="0"/>
          </a:p>
          <a:p>
            <a:pPr marL="0" indent="0">
              <a:buNone/>
            </a:pPr>
            <a:r>
              <a:rPr lang="en-US" sz="1600" dirty="0">
                <a:solidFill>
                  <a:srgbClr val="172C40"/>
                </a:solidFill>
                <a:latin typeface="Arial" pitchFamily="34" charset="0"/>
                <a:ea typeface="Arial" pitchFamily="34" charset="-122"/>
                <a:cs typeface="Arial" pitchFamily="34" charset="-120"/>
              </a:rPr>
              <a:t>[Victims and witnesses]</a:t>
            </a:r>
            <a:endParaRPr lang="en-US" sz="1600" dirty="0"/>
          </a:p>
          <a:p>
            <a:pPr marL="0" indent="0">
              <a:buNone/>
            </a:pPr>
            <a:endParaRPr lang="en-US" sz="1600" dirty="0"/>
          </a:p>
          <a:p>
            <a:pPr marL="0" indent="0">
              <a:buNone/>
            </a:pPr>
            <a:r>
              <a:rPr lang="en-US" sz="1600" dirty="0">
                <a:solidFill>
                  <a:srgbClr val="172C40"/>
                </a:solidFill>
                <a:latin typeface="Arial" pitchFamily="34" charset="0"/>
                <a:ea typeface="Arial" pitchFamily="34" charset="-122"/>
                <a:cs typeface="Arial" pitchFamily="34" charset="-120"/>
              </a:rPr>
              <a:t>[Apply a credible source.]</a:t>
            </a:r>
            <a:endParaRPr lang="en-US" sz="1600" dirty="0"/>
          </a:p>
        </p:txBody>
      </p:sp>
      <p:sp>
        <p:nvSpPr>
          <p:cNvPr id="43" name="Shape 41"/>
          <p:cNvSpPr/>
          <p:nvPr/>
        </p:nvSpPr>
        <p:spPr>
          <a:xfrm>
            <a:off x="704088" y="8394192"/>
            <a:ext cx="6583680" cy="1499616"/>
          </a:xfrm>
          <a:prstGeom prst="roundRect">
            <a:avLst>
              <a:gd name="adj" fmla="val 6707"/>
            </a:avLst>
          </a:prstGeom>
          <a:solidFill>
            <a:srgbClr val="FFFFFF"/>
          </a:solidFill>
          <a:ln w="8890">
            <a:solidFill>
              <a:srgbClr val="DCE5EB"/>
            </a:solidFill>
            <a:prstDash val="solid"/>
          </a:ln>
        </p:spPr>
      </p:sp>
      <p:sp>
        <p:nvSpPr>
          <p:cNvPr id="44" name="Shape 42"/>
          <p:cNvSpPr/>
          <p:nvPr/>
        </p:nvSpPr>
        <p:spPr>
          <a:xfrm>
            <a:off x="704088" y="8394192"/>
            <a:ext cx="6583680" cy="466344"/>
          </a:xfrm>
          <a:prstGeom prst="rect">
            <a:avLst/>
          </a:prstGeom>
          <a:solidFill>
            <a:srgbClr val="137D83"/>
          </a:solidFill>
          <a:ln w="12700">
            <a:solidFill>
              <a:srgbClr val="137D83"/>
            </a:solidFill>
            <a:prstDash val="solid"/>
          </a:ln>
        </p:spPr>
      </p:sp>
      <p:sp>
        <p:nvSpPr>
          <p:cNvPr id="45" name="Text 43"/>
          <p:cNvSpPr/>
          <p:nvPr/>
        </p:nvSpPr>
        <p:spPr>
          <a:xfrm>
            <a:off x="886968" y="8503920"/>
            <a:ext cx="6217920"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7  CONCLUSION</a:t>
            </a:r>
            <a:endParaRPr lang="en-US" sz="1600" dirty="0"/>
          </a:p>
        </p:txBody>
      </p:sp>
      <p:sp>
        <p:nvSpPr>
          <p:cNvPr id="46" name="Text 44"/>
          <p:cNvSpPr/>
          <p:nvPr/>
        </p:nvSpPr>
        <p:spPr>
          <a:xfrm>
            <a:off x="886968" y="9052560"/>
            <a:ext cx="6217920" cy="722376"/>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[One concise, evidence-based takeaway.]</a:t>
            </a:r>
            <a:endParaRPr lang="en-US" sz="1600" dirty="0"/>
          </a:p>
        </p:txBody>
      </p:sp>
      <p:sp>
        <p:nvSpPr>
          <p:cNvPr id="47" name="Shape 45"/>
          <p:cNvSpPr/>
          <p:nvPr/>
        </p:nvSpPr>
        <p:spPr>
          <a:xfrm>
            <a:off x="7488936" y="8394192"/>
            <a:ext cx="6894576" cy="1499616"/>
          </a:xfrm>
          <a:prstGeom prst="roundRect">
            <a:avLst>
              <a:gd name="adj" fmla="val 6707"/>
            </a:avLst>
          </a:prstGeom>
          <a:solidFill>
            <a:srgbClr val="F1F5F7"/>
          </a:solidFill>
          <a:ln w="8890">
            <a:solidFill>
              <a:srgbClr val="DCE5EB"/>
            </a:solidFill>
            <a:prstDash val="solid"/>
          </a:ln>
        </p:spPr>
      </p:sp>
      <p:sp>
        <p:nvSpPr>
          <p:cNvPr id="48" name="Text 46"/>
          <p:cNvSpPr/>
          <p:nvPr/>
        </p:nvSpPr>
        <p:spPr>
          <a:xfrm>
            <a:off x="7662672" y="8494776"/>
            <a:ext cx="6556248" cy="210312"/>
          </a:xfrm>
          <a:prstGeom prst="rect">
            <a:avLst/>
          </a:prstGeom>
          <a:noFill/>
          <a:ln/>
        </p:spPr>
        <p:txBody>
          <a:bodyPr wrap="square" lIns="508" tIns="508" rIns="508" bIns="508" rtlCol="0" anchor="ctr">
            <a:normAutofit/>
          </a:bodyPr>
          <a:lstStyle/>
          <a:p>
            <a:pPr marL="0" indent="0">
              <a:buNone/>
            </a:pPr>
            <a:r>
              <a:rPr lang="en-US" sz="1400" b="1" dirty="0">
                <a:solidFill>
                  <a:srgbClr val="102B46"/>
                </a:solidFill>
                <a:latin typeface="Arial" pitchFamily="34" charset="0"/>
                <a:ea typeface="Arial" pitchFamily="34" charset="-122"/>
                <a:cs typeface="Arial" pitchFamily="34" charset="-120"/>
              </a:rPr>
              <a:t>REFERENCES + VISUAL CREDITS</a:t>
            </a:r>
            <a:endParaRPr lang="en-US" sz="1400" dirty="0"/>
          </a:p>
        </p:txBody>
      </p:sp>
      <p:sp>
        <p:nvSpPr>
          <p:cNvPr id="49" name="Text 47"/>
          <p:cNvSpPr/>
          <p:nvPr/>
        </p:nvSpPr>
        <p:spPr>
          <a:xfrm>
            <a:off x="7671816" y="8769096"/>
            <a:ext cx="6510528" cy="1060704"/>
          </a:xfrm>
          <a:prstGeom prst="rect">
            <a:avLst/>
          </a:prstGeom>
          <a:noFill/>
          <a:ln/>
        </p:spPr>
        <p:txBody>
          <a:bodyPr wrap="square" lIns="508" tIns="508" rIns="508" bIns="508" rtlCol="0" anchor="t">
            <a:normAutofit/>
          </a:bodyPr>
          <a:lstStyle/>
          <a:p>
            <a:pPr marL="0" indent="0">
              <a:buNone/>
            </a:pPr>
            <a:r>
              <a:rPr lang="en-US" sz="1280" dirty="0">
                <a:solidFill>
                  <a:srgbClr val="596E80"/>
                </a:solidFill>
                <a:latin typeface="Arial" pitchFamily="34" charset="0"/>
                <a:ea typeface="Arial" pitchFamily="34" charset="-122"/>
                <a:cs typeface="Arial" pitchFamily="34" charset="-120"/>
              </a:rPr>
              <a:t>[Six or more full Harvard references. Include legislation. Match all in-text citations.]</a:t>
            </a:r>
            <a:endParaRPr lang="en-US" sz="128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0" y="0"/>
            <a:ext cx="15124176" cy="10689336"/>
          </a:xfrm>
          <a:prstGeom prst="rect">
            <a:avLst/>
          </a:prstGeom>
          <a:solidFill>
            <a:srgbClr val="FAFBFB"/>
          </a:solidFill>
          <a:ln w="12700">
            <a:solidFill>
              <a:srgbClr val="FAFBFB"/>
            </a:solidFill>
            <a:prstDash val="solid"/>
          </a:ln>
        </p:spPr>
      </p:sp>
      <p:sp>
        <p:nvSpPr>
          <p:cNvPr id="3" name="Shape 1"/>
          <p:cNvSpPr/>
          <p:nvPr/>
        </p:nvSpPr>
        <p:spPr>
          <a:xfrm>
            <a:off x="0" y="0"/>
            <a:ext cx="15124176" cy="1673352"/>
          </a:xfrm>
          <a:prstGeom prst="rect">
            <a:avLst/>
          </a:prstGeom>
          <a:solidFill>
            <a:srgbClr val="102B46"/>
          </a:solidFill>
          <a:ln w="12700">
            <a:solidFill>
              <a:srgbClr val="102B46"/>
            </a:solidFill>
            <a:prstDash val="solid"/>
          </a:ln>
        </p:spPr>
      </p:sp>
      <p:sp>
        <p:nvSpPr>
          <p:cNvPr id="4" name="Shape 2"/>
          <p:cNvSpPr/>
          <p:nvPr/>
        </p:nvSpPr>
        <p:spPr>
          <a:xfrm>
            <a:off x="0" y="0"/>
            <a:ext cx="146304" cy="10689336"/>
          </a:xfrm>
          <a:prstGeom prst="rect">
            <a:avLst/>
          </a:prstGeom>
          <a:solidFill>
            <a:srgbClr val="20577A"/>
          </a:solidFill>
          <a:ln w="12700">
            <a:solidFill>
              <a:srgbClr val="20577A"/>
            </a:solidFill>
            <a:prstDash val="solid"/>
          </a:ln>
        </p:spPr>
      </p:sp>
      <p:sp>
        <p:nvSpPr>
          <p:cNvPr id="5" name="Shape 3"/>
          <p:cNvSpPr/>
          <p:nvPr/>
        </p:nvSpPr>
        <p:spPr>
          <a:xfrm>
            <a:off x="512064" y="356616"/>
            <a:ext cx="91440" cy="841248"/>
          </a:xfrm>
          <a:prstGeom prst="rect">
            <a:avLst/>
          </a:prstGeom>
          <a:solidFill>
            <a:srgbClr val="20577A"/>
          </a:solidFill>
          <a:ln w="12700">
            <a:solidFill>
              <a:srgbClr val="20577A"/>
            </a:solidFill>
            <a:prstDash val="solid"/>
          </a:ln>
        </p:spPr>
      </p:sp>
      <p:sp>
        <p:nvSpPr>
          <p:cNvPr id="6" name="Text 4"/>
          <p:cNvSpPr/>
          <p:nvPr/>
        </p:nvSpPr>
        <p:spPr>
          <a:xfrm>
            <a:off x="795528" y="246888"/>
            <a:ext cx="13469112" cy="795528"/>
          </a:xfrm>
          <a:prstGeom prst="rect">
            <a:avLst/>
          </a:prstGeom>
          <a:noFill/>
          <a:ln/>
        </p:spPr>
        <p:txBody>
          <a:bodyPr wrap="square" lIns="508" tIns="508" rIns="508" bIns="508" rtlCol="0" anchor="ctr">
            <a:normAutofit/>
          </a:bodyPr>
          <a:lstStyle/>
          <a:p>
            <a:pPr marL="0" indent="0">
              <a:buNone/>
            </a:pPr>
            <a:r>
              <a:rPr lang="en-US" sz="3450" b="1" dirty="0">
                <a:solidFill>
                  <a:srgbClr val="FFFFFF"/>
                </a:solidFill>
                <a:latin typeface="Arial" pitchFamily="34" charset="0"/>
                <a:ea typeface="Arial" pitchFamily="34" charset="-122"/>
                <a:cs typeface="Arial" pitchFamily="34" charset="-120"/>
              </a:rPr>
              <a:t>[YOUR OFFENCE: WHAT MUST BE PROVED?]</a:t>
            </a:r>
            <a:endParaRPr lang="en-US" sz="3450" dirty="0"/>
          </a:p>
        </p:txBody>
      </p:sp>
      <p:sp>
        <p:nvSpPr>
          <p:cNvPr id="7" name="Text 5"/>
          <p:cNvSpPr/>
          <p:nvPr/>
        </p:nvSpPr>
        <p:spPr>
          <a:xfrm>
            <a:off x="804672" y="1088136"/>
            <a:ext cx="13240512" cy="338328"/>
          </a:xfrm>
          <a:prstGeom prst="rect">
            <a:avLst/>
          </a:prstGeom>
          <a:noFill/>
          <a:ln/>
        </p:spPr>
        <p:txBody>
          <a:bodyPr wrap="square" lIns="508" tIns="508" rIns="508" bIns="508" rtlCol="0" anchor="ctr">
            <a:normAutofit/>
          </a:bodyPr>
          <a:lstStyle/>
          <a:p>
            <a:pPr marL="0" indent="0">
              <a:buNone/>
            </a:pPr>
            <a:r>
              <a:rPr lang="en-US" sz="1530" dirty="0">
                <a:solidFill>
                  <a:srgbClr val="D7E7ED"/>
                </a:solidFill>
                <a:latin typeface="Arial" pitchFamily="34" charset="0"/>
                <a:ea typeface="Arial" pitchFamily="34" charset="-122"/>
                <a:cs typeface="Arial" pitchFamily="34" charset="-120"/>
              </a:rPr>
              <a:t>[Student name]  •  [England and Wales]</a:t>
            </a:r>
            <a:endParaRPr lang="en-US" sz="1530" dirty="0"/>
          </a:p>
        </p:txBody>
      </p:sp>
      <p:sp>
        <p:nvSpPr>
          <p:cNvPr id="8" name="Shape 6"/>
          <p:cNvSpPr/>
          <p:nvPr/>
        </p:nvSpPr>
        <p:spPr>
          <a:xfrm>
            <a:off x="667512" y="10232136"/>
            <a:ext cx="13807440" cy="0"/>
          </a:xfrm>
          <a:prstGeom prst="line">
            <a:avLst/>
          </a:prstGeom>
          <a:noFill/>
          <a:ln w="11430">
            <a:solidFill>
              <a:srgbClr val="DCE5EB"/>
            </a:solidFill>
            <a:prstDash val="solid"/>
          </a:ln>
        </p:spPr>
      </p:sp>
      <p:sp>
        <p:nvSpPr>
          <p:cNvPr id="9" name="Text 7"/>
          <p:cNvSpPr/>
          <p:nvPr/>
        </p:nvSpPr>
        <p:spPr>
          <a:xfrm>
            <a:off x="786384" y="10396728"/>
            <a:ext cx="13313664" cy="182880"/>
          </a:xfrm>
          <a:prstGeom prst="rect">
            <a:avLst/>
          </a:prstGeom>
          <a:noFill/>
          <a:ln/>
        </p:spPr>
        <p:txBody>
          <a:bodyPr wrap="square" lIns="508" tIns="508" rIns="508" bIns="508" rtlCol="0" anchor="ctr">
            <a:normAutofit/>
          </a:bodyPr>
          <a:lstStyle/>
          <a:p>
            <a:pPr marL="0" indent="0">
              <a:buNone/>
            </a:pPr>
            <a:r>
              <a:rPr lang="en-US" sz="1000" b="1" dirty="0">
                <a:solidFill>
                  <a:srgbClr val="738391"/>
                </a:solidFill>
                <a:latin typeface="Arial" pitchFamily="34" charset="0"/>
                <a:ea typeface="Arial" pitchFamily="34" charset="-122"/>
                <a:cs typeface="Arial" pitchFamily="34" charset="-120"/>
              </a:rPr>
              <a:t>TEMPLATE 2 / LEGAL ELEMENTS + EVIDENCE / EDITABLE DIAGRAM</a:t>
            </a:r>
            <a:endParaRPr lang="en-US" sz="1000" dirty="0"/>
          </a:p>
        </p:txBody>
      </p:sp>
      <p:sp>
        <p:nvSpPr>
          <p:cNvPr id="10" name="Shape 8"/>
          <p:cNvSpPr/>
          <p:nvPr/>
        </p:nvSpPr>
        <p:spPr>
          <a:xfrm>
            <a:off x="758952" y="1938528"/>
            <a:ext cx="4379976" cy="1755648"/>
          </a:xfrm>
          <a:prstGeom prst="roundRect">
            <a:avLst>
              <a:gd name="adj" fmla="val 5729"/>
            </a:avLst>
          </a:prstGeom>
          <a:solidFill>
            <a:srgbClr val="FFFFFF"/>
          </a:solidFill>
          <a:ln w="8890">
            <a:solidFill>
              <a:srgbClr val="DCE5EB"/>
            </a:solidFill>
            <a:prstDash val="solid"/>
          </a:ln>
        </p:spPr>
      </p:sp>
      <p:sp>
        <p:nvSpPr>
          <p:cNvPr id="11" name="Shape 9"/>
          <p:cNvSpPr/>
          <p:nvPr/>
        </p:nvSpPr>
        <p:spPr>
          <a:xfrm>
            <a:off x="758952" y="1938528"/>
            <a:ext cx="4379976" cy="466344"/>
          </a:xfrm>
          <a:prstGeom prst="rect">
            <a:avLst/>
          </a:prstGeom>
          <a:solidFill>
            <a:srgbClr val="137D83"/>
          </a:solidFill>
          <a:ln w="12700">
            <a:solidFill>
              <a:srgbClr val="137D83"/>
            </a:solidFill>
            <a:prstDash val="solid"/>
          </a:ln>
        </p:spPr>
      </p:sp>
      <p:sp>
        <p:nvSpPr>
          <p:cNvPr id="12" name="Text 10"/>
          <p:cNvSpPr/>
          <p:nvPr/>
        </p:nvSpPr>
        <p:spPr>
          <a:xfrm>
            <a:off x="941832" y="2048256"/>
            <a:ext cx="4014216"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OFFENCE AND LEGAL SOURCE</a:t>
            </a:r>
            <a:endParaRPr lang="en-US" sz="1600" dirty="0"/>
          </a:p>
        </p:txBody>
      </p:sp>
      <p:sp>
        <p:nvSpPr>
          <p:cNvPr id="13" name="Text 11"/>
          <p:cNvSpPr/>
          <p:nvPr/>
        </p:nvSpPr>
        <p:spPr>
          <a:xfrm>
            <a:off x="941832" y="2596896"/>
            <a:ext cx="4014216" cy="978408"/>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[Name offence and give statute/section.]</a:t>
            </a:r>
            <a:endParaRPr lang="en-US" sz="1600" dirty="0"/>
          </a:p>
        </p:txBody>
      </p:sp>
      <p:sp>
        <p:nvSpPr>
          <p:cNvPr id="14" name="Shape 12"/>
          <p:cNvSpPr/>
          <p:nvPr/>
        </p:nvSpPr>
        <p:spPr>
          <a:xfrm>
            <a:off x="9985248" y="1938528"/>
            <a:ext cx="4361688" cy="1755648"/>
          </a:xfrm>
          <a:prstGeom prst="roundRect">
            <a:avLst>
              <a:gd name="adj" fmla="val 5729"/>
            </a:avLst>
          </a:prstGeom>
          <a:solidFill>
            <a:srgbClr val="FFFFFF"/>
          </a:solidFill>
          <a:ln w="8890">
            <a:solidFill>
              <a:srgbClr val="DCE5EB"/>
            </a:solidFill>
            <a:prstDash val="solid"/>
          </a:ln>
        </p:spPr>
      </p:sp>
      <p:sp>
        <p:nvSpPr>
          <p:cNvPr id="15" name="Shape 13"/>
          <p:cNvSpPr/>
          <p:nvPr/>
        </p:nvSpPr>
        <p:spPr>
          <a:xfrm>
            <a:off x="9985248" y="1938528"/>
            <a:ext cx="4361688" cy="466344"/>
          </a:xfrm>
          <a:prstGeom prst="rect">
            <a:avLst/>
          </a:prstGeom>
          <a:solidFill>
            <a:srgbClr val="137D83"/>
          </a:solidFill>
          <a:ln w="12700">
            <a:solidFill>
              <a:srgbClr val="137D83"/>
            </a:solidFill>
            <a:prstDash val="solid"/>
          </a:ln>
        </p:spPr>
      </p:sp>
      <p:sp>
        <p:nvSpPr>
          <p:cNvPr id="16" name="Text 14"/>
          <p:cNvSpPr/>
          <p:nvPr/>
        </p:nvSpPr>
        <p:spPr>
          <a:xfrm>
            <a:off x="10168128" y="2048256"/>
            <a:ext cx="3995928"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WHY IT MATTERS</a:t>
            </a:r>
            <a:endParaRPr lang="en-US" sz="1600" dirty="0"/>
          </a:p>
        </p:txBody>
      </p:sp>
      <p:sp>
        <p:nvSpPr>
          <p:cNvPr id="17" name="Text 15"/>
          <p:cNvSpPr/>
          <p:nvPr/>
        </p:nvSpPr>
        <p:spPr>
          <a:xfrm>
            <a:off x="10168128" y="2596896"/>
            <a:ext cx="3995928" cy="978408"/>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[Link the offence to a policing issue.]</a:t>
            </a:r>
            <a:endParaRPr lang="en-US" sz="1600" dirty="0"/>
          </a:p>
        </p:txBody>
      </p:sp>
      <p:sp>
        <p:nvSpPr>
          <p:cNvPr id="18" name="Shape 16"/>
          <p:cNvSpPr/>
          <p:nvPr/>
        </p:nvSpPr>
        <p:spPr>
          <a:xfrm>
            <a:off x="5385816" y="1938528"/>
            <a:ext cx="4361688" cy="2596896"/>
          </a:xfrm>
          <a:prstGeom prst="roundRect">
            <a:avLst>
              <a:gd name="adj" fmla="val 3873"/>
            </a:avLst>
          </a:prstGeom>
          <a:solidFill>
            <a:srgbClr val="DBF1EC"/>
          </a:solidFill>
          <a:ln w="8890">
            <a:solidFill>
              <a:srgbClr val="B3DAD7"/>
            </a:solidFill>
            <a:prstDash val="solid"/>
          </a:ln>
        </p:spPr>
      </p:sp>
      <p:sp>
        <p:nvSpPr>
          <p:cNvPr id="19" name="Text 17"/>
          <p:cNvSpPr/>
          <p:nvPr/>
        </p:nvSpPr>
        <p:spPr>
          <a:xfrm>
            <a:off x="5678424" y="2176272"/>
            <a:ext cx="3767328" cy="429768"/>
          </a:xfrm>
          <a:prstGeom prst="rect">
            <a:avLst/>
          </a:prstGeom>
          <a:noFill/>
          <a:ln/>
        </p:spPr>
        <p:txBody>
          <a:bodyPr wrap="square" lIns="508" tIns="508" rIns="508" bIns="508" rtlCol="0" anchor="ctr">
            <a:normAutofit/>
          </a:bodyPr>
          <a:lstStyle/>
          <a:p>
            <a:pPr marL="0" indent="0" algn="ctr">
              <a:buNone/>
            </a:pPr>
            <a:r>
              <a:rPr lang="en-US" sz="2300" b="1" dirty="0">
                <a:solidFill>
                  <a:srgbClr val="102B46"/>
                </a:solidFill>
                <a:latin typeface="Arial" pitchFamily="34" charset="0"/>
                <a:ea typeface="Arial" pitchFamily="34" charset="-122"/>
                <a:cs typeface="Arial" pitchFamily="34" charset="-120"/>
              </a:rPr>
              <a:t>[MAIN LEGAL QUESTION]</a:t>
            </a:r>
            <a:endParaRPr lang="en-US" sz="2300" dirty="0"/>
          </a:p>
        </p:txBody>
      </p:sp>
      <p:sp>
        <p:nvSpPr>
          <p:cNvPr id="20" name="Shape 18"/>
          <p:cNvSpPr/>
          <p:nvPr/>
        </p:nvSpPr>
        <p:spPr>
          <a:xfrm>
            <a:off x="7251192" y="2924251"/>
            <a:ext cx="0" cy="1087679"/>
          </a:xfrm>
          <a:prstGeom prst="line">
            <a:avLst/>
          </a:prstGeom>
          <a:noFill/>
          <a:ln w="25400">
            <a:solidFill>
              <a:srgbClr val="137D83"/>
            </a:solidFill>
            <a:prstDash val="solid"/>
          </a:ln>
        </p:spPr>
      </p:sp>
      <p:sp>
        <p:nvSpPr>
          <p:cNvPr id="21" name="Shape 19"/>
          <p:cNvSpPr/>
          <p:nvPr/>
        </p:nvSpPr>
        <p:spPr>
          <a:xfrm>
            <a:off x="6924294" y="3066898"/>
            <a:ext cx="653796" cy="0"/>
          </a:xfrm>
          <a:prstGeom prst="line">
            <a:avLst/>
          </a:prstGeom>
          <a:noFill/>
          <a:ln w="30480">
            <a:solidFill>
              <a:srgbClr val="137D83"/>
            </a:solidFill>
            <a:prstDash val="solid"/>
          </a:ln>
        </p:spPr>
      </p:sp>
      <p:sp>
        <p:nvSpPr>
          <p:cNvPr id="22" name="Shape 20"/>
          <p:cNvSpPr/>
          <p:nvPr/>
        </p:nvSpPr>
        <p:spPr>
          <a:xfrm>
            <a:off x="6924294" y="3078785"/>
            <a:ext cx="0" cy="427939"/>
          </a:xfrm>
          <a:prstGeom prst="line">
            <a:avLst/>
          </a:prstGeom>
          <a:noFill/>
          <a:ln w="16510">
            <a:solidFill>
              <a:srgbClr val="137D83"/>
            </a:solidFill>
            <a:prstDash val="solid"/>
          </a:ln>
        </p:spPr>
      </p:sp>
      <p:sp>
        <p:nvSpPr>
          <p:cNvPr id="23" name="Shape 21"/>
          <p:cNvSpPr/>
          <p:nvPr/>
        </p:nvSpPr>
        <p:spPr>
          <a:xfrm>
            <a:off x="7578090" y="3078785"/>
            <a:ext cx="0" cy="427939"/>
          </a:xfrm>
          <a:prstGeom prst="line">
            <a:avLst/>
          </a:prstGeom>
          <a:noFill/>
          <a:ln w="16510">
            <a:solidFill>
              <a:srgbClr val="137D83"/>
            </a:solidFill>
            <a:prstDash val="solid"/>
          </a:ln>
        </p:spPr>
      </p:sp>
      <p:sp>
        <p:nvSpPr>
          <p:cNvPr id="24" name="Shape 22"/>
          <p:cNvSpPr/>
          <p:nvPr/>
        </p:nvSpPr>
        <p:spPr>
          <a:xfrm>
            <a:off x="6716268" y="3494837"/>
            <a:ext cx="410108" cy="0"/>
          </a:xfrm>
          <a:prstGeom prst="line">
            <a:avLst/>
          </a:prstGeom>
          <a:noFill/>
          <a:ln w="13970">
            <a:solidFill>
              <a:srgbClr val="137D83"/>
            </a:solidFill>
            <a:prstDash val="solid"/>
          </a:ln>
        </p:spPr>
      </p:sp>
      <p:sp>
        <p:nvSpPr>
          <p:cNvPr id="25" name="Shape 23"/>
          <p:cNvSpPr/>
          <p:nvPr/>
        </p:nvSpPr>
        <p:spPr>
          <a:xfrm>
            <a:off x="7381951" y="3494837"/>
            <a:ext cx="410108" cy="0"/>
          </a:xfrm>
          <a:prstGeom prst="line">
            <a:avLst/>
          </a:prstGeom>
          <a:noFill/>
          <a:ln w="13970">
            <a:solidFill>
              <a:srgbClr val="137D83"/>
            </a:solidFill>
            <a:prstDash val="solid"/>
          </a:ln>
        </p:spPr>
      </p:sp>
      <p:sp>
        <p:nvSpPr>
          <p:cNvPr id="26" name="Shape 24"/>
          <p:cNvSpPr/>
          <p:nvPr/>
        </p:nvSpPr>
        <p:spPr>
          <a:xfrm rot="10800000">
            <a:off x="6704381" y="3346247"/>
            <a:ext cx="433883" cy="190195"/>
          </a:xfrm>
          <a:prstGeom prst="arc">
            <a:avLst/>
          </a:prstGeom>
          <a:solidFill>
            <a:srgbClr val="137D83">
              <a:alpha val="0"/>
            </a:srgbClr>
          </a:solidFill>
          <a:ln w="25400">
            <a:solidFill>
              <a:srgbClr val="137D83"/>
            </a:solidFill>
            <a:prstDash val="solid"/>
          </a:ln>
        </p:spPr>
      </p:sp>
      <p:sp>
        <p:nvSpPr>
          <p:cNvPr id="27" name="Shape 25"/>
          <p:cNvSpPr/>
          <p:nvPr/>
        </p:nvSpPr>
        <p:spPr>
          <a:xfrm rot="10800000">
            <a:off x="7370064" y="3346247"/>
            <a:ext cx="433883" cy="190195"/>
          </a:xfrm>
          <a:prstGeom prst="arc">
            <a:avLst/>
          </a:prstGeom>
          <a:solidFill>
            <a:srgbClr val="137D83">
              <a:alpha val="0"/>
            </a:srgbClr>
          </a:solidFill>
          <a:ln w="25400">
            <a:solidFill>
              <a:srgbClr val="137D83"/>
            </a:solidFill>
            <a:prstDash val="solid"/>
          </a:ln>
        </p:spPr>
      </p:sp>
      <p:sp>
        <p:nvSpPr>
          <p:cNvPr id="28" name="Shape 26"/>
          <p:cNvSpPr/>
          <p:nvPr/>
        </p:nvSpPr>
        <p:spPr>
          <a:xfrm>
            <a:off x="6971843" y="4023817"/>
            <a:ext cx="564642" cy="0"/>
          </a:xfrm>
          <a:prstGeom prst="line">
            <a:avLst/>
          </a:prstGeom>
          <a:noFill/>
          <a:ln w="38100">
            <a:solidFill>
              <a:srgbClr val="137D83"/>
            </a:solidFill>
            <a:prstDash val="solid"/>
          </a:ln>
        </p:spPr>
      </p:sp>
      <p:sp>
        <p:nvSpPr>
          <p:cNvPr id="29" name="Shape 27"/>
          <p:cNvSpPr/>
          <p:nvPr/>
        </p:nvSpPr>
        <p:spPr>
          <a:xfrm>
            <a:off x="786384" y="4882896"/>
            <a:ext cx="4379976" cy="2020824"/>
          </a:xfrm>
          <a:prstGeom prst="roundRect">
            <a:avLst>
              <a:gd name="adj" fmla="val 4977"/>
            </a:avLst>
          </a:prstGeom>
          <a:solidFill>
            <a:srgbClr val="FFFFFF"/>
          </a:solidFill>
          <a:ln w="8890">
            <a:solidFill>
              <a:srgbClr val="DCE5EB"/>
            </a:solidFill>
            <a:prstDash val="solid"/>
          </a:ln>
        </p:spPr>
      </p:sp>
      <p:sp>
        <p:nvSpPr>
          <p:cNvPr id="30" name="Text 28"/>
          <p:cNvSpPr/>
          <p:nvPr/>
        </p:nvSpPr>
        <p:spPr>
          <a:xfrm>
            <a:off x="978408" y="5129784"/>
            <a:ext cx="310896" cy="256032"/>
          </a:xfrm>
          <a:prstGeom prst="rect">
            <a:avLst/>
          </a:prstGeom>
          <a:noFill/>
          <a:ln/>
        </p:spPr>
        <p:txBody>
          <a:bodyPr wrap="square" lIns="508" tIns="508" rIns="508" bIns="508" rtlCol="0" anchor="ctr">
            <a:normAutofit/>
          </a:bodyPr>
          <a:lstStyle/>
          <a:p>
            <a:pPr marL="0" indent="0">
              <a:buNone/>
            </a:pPr>
            <a:r>
              <a:rPr lang="en-US" sz="1700" b="1" dirty="0">
                <a:solidFill>
                  <a:srgbClr val="137D83"/>
                </a:solidFill>
                <a:latin typeface="Arial" pitchFamily="34" charset="0"/>
                <a:ea typeface="Arial" pitchFamily="34" charset="-122"/>
                <a:cs typeface="Arial" pitchFamily="34" charset="-120"/>
              </a:rPr>
              <a:t>1</a:t>
            </a:r>
            <a:endParaRPr lang="en-US" sz="1700" dirty="0"/>
          </a:p>
        </p:txBody>
      </p:sp>
      <p:sp>
        <p:nvSpPr>
          <p:cNvPr id="31" name="Text 29"/>
          <p:cNvSpPr/>
          <p:nvPr/>
        </p:nvSpPr>
        <p:spPr>
          <a:xfrm>
            <a:off x="1444752" y="5065776"/>
            <a:ext cx="3502152" cy="402336"/>
          </a:xfrm>
          <a:prstGeom prst="rect">
            <a:avLst/>
          </a:prstGeom>
          <a:noFill/>
          <a:ln/>
        </p:spPr>
        <p:txBody>
          <a:bodyPr wrap="square" lIns="508" tIns="508" rIns="508" bIns="508" rtlCol="0" anchor="ctr">
            <a:normAutofit/>
          </a:bodyPr>
          <a:lstStyle/>
          <a:p>
            <a:pPr marL="0" indent="0">
              <a:buNone/>
            </a:pPr>
            <a:r>
              <a:rPr lang="en-US" sz="2100" b="1" dirty="0">
                <a:solidFill>
                  <a:srgbClr val="102B46"/>
                </a:solidFill>
                <a:latin typeface="Arial" pitchFamily="34" charset="0"/>
                <a:ea typeface="Arial" pitchFamily="34" charset="-122"/>
                <a:cs typeface="Arial" pitchFamily="34" charset="-120"/>
              </a:rPr>
              <a:t>[ACT / CONDUCT]</a:t>
            </a:r>
            <a:endParaRPr lang="en-US" sz="2100" dirty="0"/>
          </a:p>
        </p:txBody>
      </p:sp>
      <p:sp>
        <p:nvSpPr>
          <p:cNvPr id="32" name="Text 30"/>
          <p:cNvSpPr/>
          <p:nvPr/>
        </p:nvSpPr>
        <p:spPr>
          <a:xfrm>
            <a:off x="1024128" y="5843016"/>
            <a:ext cx="3904488" cy="676656"/>
          </a:xfrm>
          <a:prstGeom prst="rect">
            <a:avLst/>
          </a:prstGeom>
          <a:noFill/>
          <a:ln/>
        </p:spPr>
        <p:txBody>
          <a:bodyPr wrap="square" lIns="508" tIns="508" rIns="508" bIns="508" rtlCol="0" anchor="t">
            <a:normAutofit/>
          </a:bodyPr>
          <a:lstStyle/>
          <a:p>
            <a:pPr marL="0" indent="0">
              <a:buNone/>
            </a:pPr>
            <a:r>
              <a:rPr lang="en-US" sz="1600" dirty="0">
                <a:solidFill>
                  <a:srgbClr val="596E80"/>
                </a:solidFill>
                <a:latin typeface="Arial" pitchFamily="34" charset="0"/>
                <a:ea typeface="Arial" pitchFamily="34" charset="-122"/>
                <a:cs typeface="Arial" pitchFamily="34" charset="-120"/>
              </a:rPr>
              <a:t>[Explain how this element applies to your chosen offence. Cite your source.]</a:t>
            </a:r>
            <a:endParaRPr lang="en-US" sz="1600" dirty="0"/>
          </a:p>
        </p:txBody>
      </p:sp>
      <p:sp>
        <p:nvSpPr>
          <p:cNvPr id="33" name="Shape 31"/>
          <p:cNvSpPr/>
          <p:nvPr/>
        </p:nvSpPr>
        <p:spPr>
          <a:xfrm>
            <a:off x="5212080" y="5806440"/>
            <a:ext cx="256032" cy="0"/>
          </a:xfrm>
          <a:prstGeom prst="line">
            <a:avLst/>
          </a:prstGeom>
          <a:noFill/>
          <a:ln w="29210">
            <a:solidFill>
              <a:srgbClr val="137D83"/>
            </a:solidFill>
            <a:prstDash val="solid"/>
          </a:ln>
        </p:spPr>
      </p:sp>
      <p:sp>
        <p:nvSpPr>
          <p:cNvPr id="34" name="Shape 32"/>
          <p:cNvSpPr/>
          <p:nvPr/>
        </p:nvSpPr>
        <p:spPr>
          <a:xfrm>
            <a:off x="5367528" y="5669280"/>
            <a:ext cx="219456" cy="274320"/>
          </a:xfrm>
          <a:prstGeom prst="chevron">
            <a:avLst/>
          </a:prstGeom>
          <a:solidFill>
            <a:srgbClr val="137D83"/>
          </a:solidFill>
          <a:ln w="12700">
            <a:solidFill>
              <a:srgbClr val="137D83">
                <a:alpha val="0"/>
              </a:srgbClr>
            </a:solidFill>
            <a:prstDash val="solid"/>
          </a:ln>
        </p:spPr>
      </p:sp>
      <p:sp>
        <p:nvSpPr>
          <p:cNvPr id="35" name="Shape 33"/>
          <p:cNvSpPr/>
          <p:nvPr/>
        </p:nvSpPr>
        <p:spPr>
          <a:xfrm>
            <a:off x="5559552" y="4882896"/>
            <a:ext cx="4379976" cy="2020824"/>
          </a:xfrm>
          <a:prstGeom prst="roundRect">
            <a:avLst>
              <a:gd name="adj" fmla="val 4977"/>
            </a:avLst>
          </a:prstGeom>
          <a:solidFill>
            <a:srgbClr val="DBF1EC"/>
          </a:solidFill>
          <a:ln w="8890">
            <a:solidFill>
              <a:srgbClr val="DCE5EB"/>
            </a:solidFill>
            <a:prstDash val="solid"/>
          </a:ln>
        </p:spPr>
      </p:sp>
      <p:sp>
        <p:nvSpPr>
          <p:cNvPr id="36" name="Text 34"/>
          <p:cNvSpPr/>
          <p:nvPr/>
        </p:nvSpPr>
        <p:spPr>
          <a:xfrm>
            <a:off x="5751576" y="5129784"/>
            <a:ext cx="310896" cy="256032"/>
          </a:xfrm>
          <a:prstGeom prst="rect">
            <a:avLst/>
          </a:prstGeom>
          <a:noFill/>
          <a:ln/>
        </p:spPr>
        <p:txBody>
          <a:bodyPr wrap="square" lIns="508" tIns="508" rIns="508" bIns="508" rtlCol="0" anchor="ctr">
            <a:normAutofit/>
          </a:bodyPr>
          <a:lstStyle/>
          <a:p>
            <a:pPr marL="0" indent="0">
              <a:buNone/>
            </a:pPr>
            <a:r>
              <a:rPr lang="en-US" sz="1700" b="1" dirty="0">
                <a:solidFill>
                  <a:srgbClr val="137D83"/>
                </a:solidFill>
                <a:latin typeface="Arial" pitchFamily="34" charset="0"/>
                <a:ea typeface="Arial" pitchFamily="34" charset="-122"/>
                <a:cs typeface="Arial" pitchFamily="34" charset="-120"/>
              </a:rPr>
              <a:t>2</a:t>
            </a:r>
            <a:endParaRPr lang="en-US" sz="1700" dirty="0"/>
          </a:p>
        </p:txBody>
      </p:sp>
      <p:sp>
        <p:nvSpPr>
          <p:cNvPr id="37" name="Text 35"/>
          <p:cNvSpPr/>
          <p:nvPr/>
        </p:nvSpPr>
        <p:spPr>
          <a:xfrm>
            <a:off x="6217920" y="5065776"/>
            <a:ext cx="3502152" cy="402336"/>
          </a:xfrm>
          <a:prstGeom prst="rect">
            <a:avLst/>
          </a:prstGeom>
          <a:noFill/>
          <a:ln/>
        </p:spPr>
        <p:txBody>
          <a:bodyPr wrap="square" lIns="508" tIns="508" rIns="508" bIns="508" rtlCol="0" anchor="ctr">
            <a:normAutofit/>
          </a:bodyPr>
          <a:lstStyle/>
          <a:p>
            <a:pPr marL="0" indent="0">
              <a:buNone/>
            </a:pPr>
            <a:r>
              <a:rPr lang="en-US" sz="2100" b="1" dirty="0">
                <a:solidFill>
                  <a:srgbClr val="102B46"/>
                </a:solidFill>
                <a:latin typeface="Arial" pitchFamily="34" charset="0"/>
                <a:ea typeface="Arial" pitchFamily="34" charset="-122"/>
                <a:cs typeface="Arial" pitchFamily="34" charset="-120"/>
              </a:rPr>
              <a:t>[STATE OF MIND]</a:t>
            </a:r>
            <a:endParaRPr lang="en-US" sz="2100" dirty="0"/>
          </a:p>
        </p:txBody>
      </p:sp>
      <p:sp>
        <p:nvSpPr>
          <p:cNvPr id="38" name="Text 36"/>
          <p:cNvSpPr/>
          <p:nvPr/>
        </p:nvSpPr>
        <p:spPr>
          <a:xfrm>
            <a:off x="5797296" y="5843016"/>
            <a:ext cx="3904488" cy="676656"/>
          </a:xfrm>
          <a:prstGeom prst="rect">
            <a:avLst/>
          </a:prstGeom>
          <a:noFill/>
          <a:ln/>
        </p:spPr>
        <p:txBody>
          <a:bodyPr wrap="square" lIns="508" tIns="508" rIns="508" bIns="508" rtlCol="0" anchor="t">
            <a:normAutofit/>
          </a:bodyPr>
          <a:lstStyle/>
          <a:p>
            <a:pPr marL="0" indent="0">
              <a:buNone/>
            </a:pPr>
            <a:r>
              <a:rPr lang="en-US" sz="1600" dirty="0">
                <a:solidFill>
                  <a:srgbClr val="596E80"/>
                </a:solidFill>
                <a:latin typeface="Arial" pitchFamily="34" charset="0"/>
                <a:ea typeface="Arial" pitchFamily="34" charset="-122"/>
                <a:cs typeface="Arial" pitchFamily="34" charset="-120"/>
              </a:rPr>
              <a:t>[Explain how this element applies to your chosen offence. Cite your source.]</a:t>
            </a:r>
            <a:endParaRPr lang="en-US" sz="1600" dirty="0"/>
          </a:p>
        </p:txBody>
      </p:sp>
      <p:sp>
        <p:nvSpPr>
          <p:cNvPr id="39" name="Shape 37"/>
          <p:cNvSpPr/>
          <p:nvPr/>
        </p:nvSpPr>
        <p:spPr>
          <a:xfrm>
            <a:off x="9985248" y="5806440"/>
            <a:ext cx="256032" cy="0"/>
          </a:xfrm>
          <a:prstGeom prst="line">
            <a:avLst/>
          </a:prstGeom>
          <a:noFill/>
          <a:ln w="29210">
            <a:solidFill>
              <a:srgbClr val="137D83"/>
            </a:solidFill>
            <a:prstDash val="solid"/>
          </a:ln>
        </p:spPr>
      </p:sp>
      <p:sp>
        <p:nvSpPr>
          <p:cNvPr id="40" name="Shape 38"/>
          <p:cNvSpPr/>
          <p:nvPr/>
        </p:nvSpPr>
        <p:spPr>
          <a:xfrm>
            <a:off x="10140696" y="5669280"/>
            <a:ext cx="219456" cy="274320"/>
          </a:xfrm>
          <a:prstGeom prst="chevron">
            <a:avLst/>
          </a:prstGeom>
          <a:solidFill>
            <a:srgbClr val="137D83"/>
          </a:solidFill>
          <a:ln w="12700">
            <a:solidFill>
              <a:srgbClr val="137D83">
                <a:alpha val="0"/>
              </a:srgbClr>
            </a:solidFill>
            <a:prstDash val="solid"/>
          </a:ln>
        </p:spPr>
      </p:sp>
      <p:sp>
        <p:nvSpPr>
          <p:cNvPr id="41" name="Shape 39"/>
          <p:cNvSpPr/>
          <p:nvPr/>
        </p:nvSpPr>
        <p:spPr>
          <a:xfrm>
            <a:off x="10332720" y="4882896"/>
            <a:ext cx="4379976" cy="2020824"/>
          </a:xfrm>
          <a:prstGeom prst="roundRect">
            <a:avLst>
              <a:gd name="adj" fmla="val 4977"/>
            </a:avLst>
          </a:prstGeom>
          <a:solidFill>
            <a:srgbClr val="FFFFFF"/>
          </a:solidFill>
          <a:ln w="8890">
            <a:solidFill>
              <a:srgbClr val="DCE5EB"/>
            </a:solidFill>
            <a:prstDash val="solid"/>
          </a:ln>
        </p:spPr>
      </p:sp>
      <p:sp>
        <p:nvSpPr>
          <p:cNvPr id="42" name="Text 40"/>
          <p:cNvSpPr/>
          <p:nvPr/>
        </p:nvSpPr>
        <p:spPr>
          <a:xfrm>
            <a:off x="10524744" y="5129784"/>
            <a:ext cx="310896" cy="256032"/>
          </a:xfrm>
          <a:prstGeom prst="rect">
            <a:avLst/>
          </a:prstGeom>
          <a:noFill/>
          <a:ln/>
        </p:spPr>
        <p:txBody>
          <a:bodyPr wrap="square" lIns="508" tIns="508" rIns="508" bIns="508" rtlCol="0" anchor="ctr">
            <a:normAutofit/>
          </a:bodyPr>
          <a:lstStyle/>
          <a:p>
            <a:pPr marL="0" indent="0">
              <a:buNone/>
            </a:pPr>
            <a:r>
              <a:rPr lang="en-US" sz="1700" b="1" dirty="0">
                <a:solidFill>
                  <a:srgbClr val="137D83"/>
                </a:solidFill>
                <a:latin typeface="Arial" pitchFamily="34" charset="0"/>
                <a:ea typeface="Arial" pitchFamily="34" charset="-122"/>
                <a:cs typeface="Arial" pitchFamily="34" charset="-120"/>
              </a:rPr>
              <a:t>3</a:t>
            </a:r>
            <a:endParaRPr lang="en-US" sz="1700" dirty="0"/>
          </a:p>
        </p:txBody>
      </p:sp>
      <p:sp>
        <p:nvSpPr>
          <p:cNvPr id="43" name="Text 41"/>
          <p:cNvSpPr/>
          <p:nvPr/>
        </p:nvSpPr>
        <p:spPr>
          <a:xfrm>
            <a:off x="10991088" y="5065776"/>
            <a:ext cx="3502152" cy="402336"/>
          </a:xfrm>
          <a:prstGeom prst="rect">
            <a:avLst/>
          </a:prstGeom>
          <a:noFill/>
          <a:ln/>
        </p:spPr>
        <p:txBody>
          <a:bodyPr wrap="square" lIns="508" tIns="508" rIns="508" bIns="508" rtlCol="0" anchor="ctr">
            <a:normAutofit/>
          </a:bodyPr>
          <a:lstStyle/>
          <a:p>
            <a:pPr marL="0" indent="0">
              <a:buNone/>
            </a:pPr>
            <a:r>
              <a:rPr lang="en-US" sz="2100" b="1" dirty="0">
                <a:solidFill>
                  <a:srgbClr val="102B46"/>
                </a:solidFill>
                <a:latin typeface="Arial" pitchFamily="34" charset="0"/>
                <a:ea typeface="Arial" pitchFamily="34" charset="-122"/>
                <a:cs typeface="Arial" pitchFamily="34" charset="-120"/>
              </a:rPr>
              <a:t>[HARM / CONSEQUENCE]</a:t>
            </a:r>
            <a:endParaRPr lang="en-US" sz="2100" dirty="0"/>
          </a:p>
        </p:txBody>
      </p:sp>
      <p:sp>
        <p:nvSpPr>
          <p:cNvPr id="44" name="Text 42"/>
          <p:cNvSpPr/>
          <p:nvPr/>
        </p:nvSpPr>
        <p:spPr>
          <a:xfrm>
            <a:off x="10570464" y="5843016"/>
            <a:ext cx="3904488" cy="676656"/>
          </a:xfrm>
          <a:prstGeom prst="rect">
            <a:avLst/>
          </a:prstGeom>
          <a:noFill/>
          <a:ln/>
        </p:spPr>
        <p:txBody>
          <a:bodyPr wrap="square" lIns="508" tIns="508" rIns="508" bIns="508" rtlCol="0" anchor="t">
            <a:normAutofit/>
          </a:bodyPr>
          <a:lstStyle/>
          <a:p>
            <a:pPr marL="0" indent="0">
              <a:buNone/>
            </a:pPr>
            <a:r>
              <a:rPr lang="en-US" sz="1600" dirty="0">
                <a:solidFill>
                  <a:srgbClr val="596E80"/>
                </a:solidFill>
                <a:latin typeface="Arial" pitchFamily="34" charset="0"/>
                <a:ea typeface="Arial" pitchFamily="34" charset="-122"/>
                <a:cs typeface="Arial" pitchFamily="34" charset="-120"/>
              </a:rPr>
              <a:t>[Explain how this element applies to your chosen offence. Cite your source.]</a:t>
            </a:r>
            <a:endParaRPr lang="en-US" sz="1600" dirty="0"/>
          </a:p>
        </p:txBody>
      </p:sp>
      <p:sp>
        <p:nvSpPr>
          <p:cNvPr id="45" name="Shape 43"/>
          <p:cNvSpPr/>
          <p:nvPr/>
        </p:nvSpPr>
        <p:spPr>
          <a:xfrm>
            <a:off x="786384" y="7187184"/>
            <a:ext cx="8394192" cy="1609344"/>
          </a:xfrm>
          <a:prstGeom prst="roundRect">
            <a:avLst>
              <a:gd name="adj" fmla="val 6250"/>
            </a:avLst>
          </a:prstGeom>
          <a:solidFill>
            <a:srgbClr val="FFFFFF"/>
          </a:solidFill>
          <a:ln w="8890">
            <a:solidFill>
              <a:srgbClr val="DCE5EB"/>
            </a:solidFill>
            <a:prstDash val="solid"/>
          </a:ln>
        </p:spPr>
      </p:sp>
      <p:sp>
        <p:nvSpPr>
          <p:cNvPr id="46" name="Shape 44"/>
          <p:cNvSpPr/>
          <p:nvPr/>
        </p:nvSpPr>
        <p:spPr>
          <a:xfrm>
            <a:off x="786384" y="7187184"/>
            <a:ext cx="8394192" cy="466344"/>
          </a:xfrm>
          <a:prstGeom prst="rect">
            <a:avLst/>
          </a:prstGeom>
          <a:solidFill>
            <a:srgbClr val="137D83"/>
          </a:solidFill>
          <a:ln w="12700">
            <a:solidFill>
              <a:srgbClr val="137D83"/>
            </a:solidFill>
            <a:prstDash val="solid"/>
          </a:ln>
        </p:spPr>
      </p:sp>
      <p:sp>
        <p:nvSpPr>
          <p:cNvPr id="47" name="Text 45"/>
          <p:cNvSpPr/>
          <p:nvPr/>
        </p:nvSpPr>
        <p:spPr>
          <a:xfrm>
            <a:off x="969264" y="7296912"/>
            <a:ext cx="8028432"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POLICING IMPLICATIONS</a:t>
            </a:r>
            <a:endParaRPr lang="en-US" sz="1600" dirty="0"/>
          </a:p>
        </p:txBody>
      </p:sp>
      <p:sp>
        <p:nvSpPr>
          <p:cNvPr id="48" name="Text 46"/>
          <p:cNvSpPr/>
          <p:nvPr/>
        </p:nvSpPr>
        <p:spPr>
          <a:xfrm>
            <a:off x="969264" y="7845552"/>
            <a:ext cx="8028432" cy="832104"/>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[What evidence might be relevant? What professional guidance applies?]</a:t>
            </a:r>
            <a:endParaRPr lang="en-US" sz="1600" dirty="0"/>
          </a:p>
        </p:txBody>
      </p:sp>
      <p:sp>
        <p:nvSpPr>
          <p:cNvPr id="49" name="Shape 47"/>
          <p:cNvSpPr/>
          <p:nvPr/>
        </p:nvSpPr>
        <p:spPr>
          <a:xfrm>
            <a:off x="9400032" y="7187184"/>
            <a:ext cx="4910328" cy="1609344"/>
          </a:xfrm>
          <a:prstGeom prst="roundRect">
            <a:avLst>
              <a:gd name="adj" fmla="val 6250"/>
            </a:avLst>
          </a:prstGeom>
          <a:solidFill>
            <a:srgbClr val="FFFFFF"/>
          </a:solidFill>
          <a:ln w="8890">
            <a:solidFill>
              <a:srgbClr val="DCE5EB"/>
            </a:solidFill>
            <a:prstDash val="solid"/>
          </a:ln>
        </p:spPr>
      </p:sp>
      <p:sp>
        <p:nvSpPr>
          <p:cNvPr id="50" name="Shape 48"/>
          <p:cNvSpPr/>
          <p:nvPr/>
        </p:nvSpPr>
        <p:spPr>
          <a:xfrm>
            <a:off x="9400032" y="7187184"/>
            <a:ext cx="4910328" cy="466344"/>
          </a:xfrm>
          <a:prstGeom prst="rect">
            <a:avLst/>
          </a:prstGeom>
          <a:solidFill>
            <a:srgbClr val="20577A"/>
          </a:solidFill>
          <a:ln w="12700">
            <a:solidFill>
              <a:srgbClr val="20577A"/>
            </a:solidFill>
            <a:prstDash val="solid"/>
          </a:ln>
        </p:spPr>
      </p:sp>
      <p:sp>
        <p:nvSpPr>
          <p:cNvPr id="51" name="Text 49"/>
          <p:cNvSpPr/>
          <p:nvPr/>
        </p:nvSpPr>
        <p:spPr>
          <a:xfrm>
            <a:off x="9582912" y="7296912"/>
            <a:ext cx="4544568"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ONE KEY TAKEAWAY</a:t>
            </a:r>
            <a:endParaRPr lang="en-US" sz="1600" dirty="0"/>
          </a:p>
        </p:txBody>
      </p:sp>
      <p:sp>
        <p:nvSpPr>
          <p:cNvPr id="52" name="Text 50"/>
          <p:cNvSpPr/>
          <p:nvPr/>
        </p:nvSpPr>
        <p:spPr>
          <a:xfrm>
            <a:off x="9582912" y="7845552"/>
            <a:ext cx="4544568" cy="832104"/>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[Conclude carefully, without overclaiming.]</a:t>
            </a:r>
            <a:endParaRPr lang="en-US" sz="1600" dirty="0"/>
          </a:p>
        </p:txBody>
      </p:sp>
      <p:sp>
        <p:nvSpPr>
          <p:cNvPr id="53" name="Shape 51"/>
          <p:cNvSpPr/>
          <p:nvPr/>
        </p:nvSpPr>
        <p:spPr>
          <a:xfrm>
            <a:off x="786384" y="9052560"/>
            <a:ext cx="13523976" cy="923544"/>
          </a:xfrm>
          <a:prstGeom prst="roundRect">
            <a:avLst>
              <a:gd name="adj" fmla="val 10891"/>
            </a:avLst>
          </a:prstGeom>
          <a:solidFill>
            <a:srgbClr val="F1F5F7"/>
          </a:solidFill>
          <a:ln w="8890">
            <a:solidFill>
              <a:srgbClr val="DCE5EB"/>
            </a:solidFill>
            <a:prstDash val="solid"/>
          </a:ln>
        </p:spPr>
      </p:sp>
      <p:sp>
        <p:nvSpPr>
          <p:cNvPr id="54" name="Text 52"/>
          <p:cNvSpPr/>
          <p:nvPr/>
        </p:nvSpPr>
        <p:spPr>
          <a:xfrm>
            <a:off x="960120" y="9153144"/>
            <a:ext cx="13185648" cy="210312"/>
          </a:xfrm>
          <a:prstGeom prst="rect">
            <a:avLst/>
          </a:prstGeom>
          <a:noFill/>
          <a:ln/>
        </p:spPr>
        <p:txBody>
          <a:bodyPr wrap="square" lIns="508" tIns="508" rIns="508" bIns="508" rtlCol="0" anchor="ctr">
            <a:normAutofit/>
          </a:bodyPr>
          <a:lstStyle/>
          <a:p>
            <a:pPr marL="0" indent="0">
              <a:buNone/>
            </a:pPr>
            <a:r>
              <a:rPr lang="en-US" sz="1400" b="1" dirty="0">
                <a:solidFill>
                  <a:srgbClr val="102B46"/>
                </a:solidFill>
                <a:latin typeface="Arial" pitchFamily="34" charset="0"/>
                <a:ea typeface="Arial" pitchFamily="34" charset="-122"/>
                <a:cs typeface="Arial" pitchFamily="34" charset="-120"/>
              </a:rPr>
              <a:t>REFERENCES + VISUAL CREDITS</a:t>
            </a:r>
            <a:endParaRPr lang="en-US" sz="1400" dirty="0"/>
          </a:p>
        </p:txBody>
      </p:sp>
      <p:sp>
        <p:nvSpPr>
          <p:cNvPr id="55" name="Text 53"/>
          <p:cNvSpPr/>
          <p:nvPr/>
        </p:nvSpPr>
        <p:spPr>
          <a:xfrm>
            <a:off x="969264" y="9427464"/>
            <a:ext cx="13139928" cy="484632"/>
          </a:xfrm>
          <a:prstGeom prst="rect">
            <a:avLst/>
          </a:prstGeom>
          <a:noFill/>
          <a:ln/>
        </p:spPr>
        <p:txBody>
          <a:bodyPr wrap="square" lIns="508" tIns="508" rIns="508" bIns="508" rtlCol="0" anchor="t">
            <a:normAutofit/>
          </a:bodyPr>
          <a:lstStyle/>
          <a:p>
            <a:pPr marL="0" indent="0">
              <a:buNone/>
            </a:pPr>
            <a:r>
              <a:rPr lang="en-US" sz="1280" dirty="0">
                <a:solidFill>
                  <a:srgbClr val="596E80"/>
                </a:solidFill>
                <a:latin typeface="Arial" pitchFamily="34" charset="0"/>
                <a:ea typeface="Arial" pitchFamily="34" charset="-122"/>
                <a:cs typeface="Arial" pitchFamily="34" charset="-120"/>
              </a:rPr>
              <a:t>[Insert full Harvard references and image credits here; expand area if needed.]</a:t>
            </a:r>
            <a:endParaRPr lang="en-US" sz="128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15124176" cy="10689336"/>
          </a:xfrm>
          <a:prstGeom prst="rect">
            <a:avLst/>
          </a:prstGeom>
          <a:solidFill>
            <a:srgbClr val="FAFBFB"/>
          </a:solidFill>
          <a:ln w="12700">
            <a:solidFill>
              <a:srgbClr val="FAFBFB"/>
            </a:solidFill>
            <a:prstDash val="solid"/>
          </a:ln>
        </p:spPr>
      </p:sp>
      <p:sp>
        <p:nvSpPr>
          <p:cNvPr id="3" name="Shape 1"/>
          <p:cNvSpPr/>
          <p:nvPr/>
        </p:nvSpPr>
        <p:spPr>
          <a:xfrm>
            <a:off x="0" y="0"/>
            <a:ext cx="15124176" cy="1673352"/>
          </a:xfrm>
          <a:prstGeom prst="rect">
            <a:avLst/>
          </a:prstGeom>
          <a:solidFill>
            <a:srgbClr val="102B46"/>
          </a:solidFill>
          <a:ln w="12700">
            <a:solidFill>
              <a:srgbClr val="102B46"/>
            </a:solidFill>
            <a:prstDash val="solid"/>
          </a:ln>
        </p:spPr>
      </p:sp>
      <p:sp>
        <p:nvSpPr>
          <p:cNvPr id="4" name="Shape 2"/>
          <p:cNvSpPr/>
          <p:nvPr/>
        </p:nvSpPr>
        <p:spPr>
          <a:xfrm>
            <a:off x="0" y="0"/>
            <a:ext cx="146304" cy="10689336"/>
          </a:xfrm>
          <a:prstGeom prst="rect">
            <a:avLst/>
          </a:prstGeom>
          <a:solidFill>
            <a:srgbClr val="137D83"/>
          </a:solidFill>
          <a:ln w="12700">
            <a:solidFill>
              <a:srgbClr val="137D83"/>
            </a:solidFill>
            <a:prstDash val="solid"/>
          </a:ln>
        </p:spPr>
      </p:sp>
      <p:sp>
        <p:nvSpPr>
          <p:cNvPr id="5" name="Shape 3"/>
          <p:cNvSpPr/>
          <p:nvPr/>
        </p:nvSpPr>
        <p:spPr>
          <a:xfrm>
            <a:off x="512064" y="356616"/>
            <a:ext cx="91440" cy="841248"/>
          </a:xfrm>
          <a:prstGeom prst="rect">
            <a:avLst/>
          </a:prstGeom>
          <a:solidFill>
            <a:srgbClr val="137D83"/>
          </a:solidFill>
          <a:ln w="12700">
            <a:solidFill>
              <a:srgbClr val="137D83"/>
            </a:solidFill>
            <a:prstDash val="solid"/>
          </a:ln>
        </p:spPr>
      </p:sp>
      <p:sp>
        <p:nvSpPr>
          <p:cNvPr id="6" name="Text 4"/>
          <p:cNvSpPr/>
          <p:nvPr/>
        </p:nvSpPr>
        <p:spPr>
          <a:xfrm>
            <a:off x="795528" y="246888"/>
            <a:ext cx="13469112" cy="795528"/>
          </a:xfrm>
          <a:prstGeom prst="rect">
            <a:avLst/>
          </a:prstGeom>
          <a:noFill/>
          <a:ln/>
        </p:spPr>
        <p:txBody>
          <a:bodyPr wrap="square" lIns="508" tIns="508" rIns="508" bIns="508" rtlCol="0" anchor="ctr">
            <a:normAutofit/>
          </a:bodyPr>
          <a:lstStyle/>
          <a:p>
            <a:pPr marL="0" indent="0">
              <a:buNone/>
            </a:pPr>
            <a:r>
              <a:rPr lang="en-US" sz="3450" b="1" dirty="0">
                <a:solidFill>
                  <a:srgbClr val="FFFFFF"/>
                </a:solidFill>
                <a:latin typeface="Arial" pitchFamily="34" charset="0"/>
                <a:ea typeface="Arial" pitchFamily="34" charset="-122"/>
                <a:cs typeface="Arial" pitchFamily="34" charset="-120"/>
              </a:rPr>
              <a:t>[A SPECIFIC QUESTION ABOUT YOUR OFFENCE]</a:t>
            </a:r>
            <a:endParaRPr lang="en-US" sz="3450" dirty="0"/>
          </a:p>
        </p:txBody>
      </p:sp>
      <p:sp>
        <p:nvSpPr>
          <p:cNvPr id="7" name="Text 5"/>
          <p:cNvSpPr/>
          <p:nvPr/>
        </p:nvSpPr>
        <p:spPr>
          <a:xfrm>
            <a:off x="804672" y="1088136"/>
            <a:ext cx="13240512" cy="338328"/>
          </a:xfrm>
          <a:prstGeom prst="rect">
            <a:avLst/>
          </a:prstGeom>
          <a:noFill/>
          <a:ln/>
        </p:spPr>
        <p:txBody>
          <a:bodyPr wrap="square" lIns="508" tIns="508" rIns="508" bIns="508" rtlCol="0" anchor="ctr">
            <a:normAutofit/>
          </a:bodyPr>
          <a:lstStyle/>
          <a:p>
            <a:pPr marL="0" indent="0">
              <a:buNone/>
            </a:pPr>
            <a:r>
              <a:rPr lang="en-US" sz="1530" dirty="0">
                <a:solidFill>
                  <a:srgbClr val="D7E7ED"/>
                </a:solidFill>
                <a:latin typeface="Arial" pitchFamily="34" charset="0"/>
                <a:ea typeface="Arial" pitchFamily="34" charset="-122"/>
                <a:cs typeface="Arial" pitchFamily="34" charset="-120"/>
              </a:rPr>
              <a:t>[Name / module / date]  •  [Your chosen offence]</a:t>
            </a:r>
            <a:endParaRPr lang="en-US" sz="1530" dirty="0"/>
          </a:p>
        </p:txBody>
      </p:sp>
      <p:sp>
        <p:nvSpPr>
          <p:cNvPr id="8" name="Shape 6"/>
          <p:cNvSpPr/>
          <p:nvPr/>
        </p:nvSpPr>
        <p:spPr>
          <a:xfrm>
            <a:off x="667512" y="10232136"/>
            <a:ext cx="13807440" cy="0"/>
          </a:xfrm>
          <a:prstGeom prst="line">
            <a:avLst/>
          </a:prstGeom>
          <a:noFill/>
          <a:ln w="11430">
            <a:solidFill>
              <a:srgbClr val="DCE5EB"/>
            </a:solidFill>
            <a:prstDash val="solid"/>
          </a:ln>
        </p:spPr>
      </p:sp>
      <p:sp>
        <p:nvSpPr>
          <p:cNvPr id="9" name="Text 7"/>
          <p:cNvSpPr/>
          <p:nvPr/>
        </p:nvSpPr>
        <p:spPr>
          <a:xfrm>
            <a:off x="786384" y="10396728"/>
            <a:ext cx="13313664" cy="182880"/>
          </a:xfrm>
          <a:prstGeom prst="rect">
            <a:avLst/>
          </a:prstGeom>
          <a:noFill/>
          <a:ln/>
        </p:spPr>
        <p:txBody>
          <a:bodyPr wrap="square" lIns="508" tIns="508" rIns="508" bIns="508" rtlCol="0" anchor="ctr">
            <a:normAutofit/>
          </a:bodyPr>
          <a:lstStyle/>
          <a:p>
            <a:pPr marL="0" indent="0">
              <a:buNone/>
            </a:pPr>
            <a:r>
              <a:rPr lang="en-US" sz="1000" b="1" dirty="0">
                <a:solidFill>
                  <a:srgbClr val="738391"/>
                </a:solidFill>
                <a:latin typeface="Arial" pitchFamily="34" charset="0"/>
                <a:ea typeface="Arial" pitchFamily="34" charset="-122"/>
                <a:cs typeface="Arial" pitchFamily="34" charset="-120"/>
              </a:rPr>
              <a:t>TEMPLATE 3 / VISUAL-FIRST RESEARCH POSTER</a:t>
            </a:r>
            <a:endParaRPr lang="en-US" sz="1000" dirty="0"/>
          </a:p>
        </p:txBody>
      </p:sp>
      <p:sp>
        <p:nvSpPr>
          <p:cNvPr id="10" name="Shape 8"/>
          <p:cNvSpPr/>
          <p:nvPr/>
        </p:nvSpPr>
        <p:spPr>
          <a:xfrm>
            <a:off x="749808" y="1975104"/>
            <a:ext cx="4187952" cy="2286000"/>
          </a:xfrm>
          <a:prstGeom prst="roundRect">
            <a:avLst>
              <a:gd name="adj" fmla="val 4400"/>
            </a:avLst>
          </a:prstGeom>
          <a:solidFill>
            <a:srgbClr val="FFFFFF"/>
          </a:solidFill>
          <a:ln w="8890">
            <a:solidFill>
              <a:srgbClr val="DCE5EB"/>
            </a:solidFill>
            <a:prstDash val="solid"/>
          </a:ln>
        </p:spPr>
      </p:sp>
      <p:sp>
        <p:nvSpPr>
          <p:cNvPr id="11" name="Shape 9"/>
          <p:cNvSpPr/>
          <p:nvPr/>
        </p:nvSpPr>
        <p:spPr>
          <a:xfrm>
            <a:off x="749808" y="1975104"/>
            <a:ext cx="4187952" cy="466344"/>
          </a:xfrm>
          <a:prstGeom prst="rect">
            <a:avLst/>
          </a:prstGeom>
          <a:solidFill>
            <a:srgbClr val="137D83"/>
          </a:solidFill>
          <a:ln w="12700">
            <a:solidFill>
              <a:srgbClr val="137D83"/>
            </a:solidFill>
            <a:prstDash val="solid"/>
          </a:ln>
        </p:spPr>
      </p:sp>
      <p:sp>
        <p:nvSpPr>
          <p:cNvPr id="12" name="Text 10"/>
          <p:cNvSpPr/>
          <p:nvPr/>
        </p:nvSpPr>
        <p:spPr>
          <a:xfrm>
            <a:off x="932688" y="2084832"/>
            <a:ext cx="3822192"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1  CLEAR DEFINITION</a:t>
            </a:r>
            <a:endParaRPr lang="en-US" sz="1600" dirty="0"/>
          </a:p>
        </p:txBody>
      </p:sp>
      <p:sp>
        <p:nvSpPr>
          <p:cNvPr id="13" name="Text 11"/>
          <p:cNvSpPr/>
          <p:nvPr/>
        </p:nvSpPr>
        <p:spPr>
          <a:xfrm>
            <a:off x="932688" y="2633472"/>
            <a:ext cx="3822192" cy="1508760"/>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[Define the offence with legislation + source.]</a:t>
            </a:r>
            <a:endParaRPr lang="en-US" sz="1600" dirty="0"/>
          </a:p>
        </p:txBody>
      </p:sp>
      <p:sp>
        <p:nvSpPr>
          <p:cNvPr id="14" name="Shape 12"/>
          <p:cNvSpPr/>
          <p:nvPr/>
        </p:nvSpPr>
        <p:spPr>
          <a:xfrm>
            <a:off x="10195560" y="1975104"/>
            <a:ext cx="4169664" cy="2286000"/>
          </a:xfrm>
          <a:prstGeom prst="roundRect">
            <a:avLst>
              <a:gd name="adj" fmla="val 4400"/>
            </a:avLst>
          </a:prstGeom>
          <a:solidFill>
            <a:srgbClr val="FFFFFF"/>
          </a:solidFill>
          <a:ln w="8890">
            <a:solidFill>
              <a:srgbClr val="DCE5EB"/>
            </a:solidFill>
            <a:prstDash val="solid"/>
          </a:ln>
        </p:spPr>
      </p:sp>
      <p:sp>
        <p:nvSpPr>
          <p:cNvPr id="15" name="Shape 13"/>
          <p:cNvSpPr/>
          <p:nvPr/>
        </p:nvSpPr>
        <p:spPr>
          <a:xfrm>
            <a:off x="10195560" y="1975104"/>
            <a:ext cx="4169664" cy="466344"/>
          </a:xfrm>
          <a:prstGeom prst="rect">
            <a:avLst/>
          </a:prstGeom>
          <a:solidFill>
            <a:srgbClr val="137D83"/>
          </a:solidFill>
          <a:ln w="12700">
            <a:solidFill>
              <a:srgbClr val="137D83"/>
            </a:solidFill>
            <a:prstDash val="solid"/>
          </a:ln>
        </p:spPr>
      </p:sp>
      <p:sp>
        <p:nvSpPr>
          <p:cNvPr id="16" name="Text 14"/>
          <p:cNvSpPr/>
          <p:nvPr/>
        </p:nvSpPr>
        <p:spPr>
          <a:xfrm>
            <a:off x="10378440" y="2084832"/>
            <a:ext cx="3803904"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2  KEY EVIDENCE</a:t>
            </a:r>
            <a:endParaRPr lang="en-US" sz="1600" dirty="0"/>
          </a:p>
        </p:txBody>
      </p:sp>
      <p:sp>
        <p:nvSpPr>
          <p:cNvPr id="17" name="Text 15"/>
          <p:cNvSpPr/>
          <p:nvPr/>
        </p:nvSpPr>
        <p:spPr>
          <a:xfrm>
            <a:off x="10378440" y="2633472"/>
            <a:ext cx="3803904" cy="1508760"/>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[A short set of sourced points.]</a:t>
            </a:r>
            <a:endParaRPr lang="en-US" sz="1600" dirty="0"/>
          </a:p>
        </p:txBody>
      </p:sp>
      <p:sp>
        <p:nvSpPr>
          <p:cNvPr id="18" name="Shape 16"/>
          <p:cNvSpPr/>
          <p:nvPr/>
        </p:nvSpPr>
        <p:spPr>
          <a:xfrm>
            <a:off x="5138928" y="1984248"/>
            <a:ext cx="4855464" cy="5303520"/>
          </a:xfrm>
          <a:prstGeom prst="roundRect">
            <a:avLst>
              <a:gd name="adj" fmla="val 2072"/>
            </a:avLst>
          </a:prstGeom>
          <a:solidFill>
            <a:srgbClr val="DBF1EC"/>
          </a:solidFill>
          <a:ln w="8890">
            <a:solidFill>
              <a:srgbClr val="AEDBD3"/>
            </a:solidFill>
            <a:prstDash val="solid"/>
          </a:ln>
        </p:spPr>
      </p:sp>
      <p:sp>
        <p:nvSpPr>
          <p:cNvPr id="19" name="Text 17"/>
          <p:cNvSpPr/>
          <p:nvPr/>
        </p:nvSpPr>
        <p:spPr>
          <a:xfrm>
            <a:off x="5422392" y="2313432"/>
            <a:ext cx="4325112" cy="502920"/>
          </a:xfrm>
          <a:prstGeom prst="rect">
            <a:avLst/>
          </a:prstGeom>
          <a:noFill/>
          <a:ln/>
        </p:spPr>
        <p:txBody>
          <a:bodyPr wrap="square" lIns="508" tIns="508" rIns="508" bIns="508" rtlCol="0" anchor="ctr">
            <a:normAutofit/>
          </a:bodyPr>
          <a:lstStyle/>
          <a:p>
            <a:pPr marL="0" indent="0" algn="ctr">
              <a:buNone/>
            </a:pPr>
            <a:r>
              <a:rPr lang="en-US" sz="2100" b="1" dirty="0">
                <a:solidFill>
                  <a:srgbClr val="102B46"/>
                </a:solidFill>
                <a:latin typeface="Arial" pitchFamily="34" charset="0"/>
                <a:ea typeface="Arial" pitchFamily="34" charset="-122"/>
                <a:cs typeface="Arial" pitchFamily="34" charset="-120"/>
              </a:rPr>
              <a:t>[CENTRAL VISUAL]</a:t>
            </a:r>
            <a:endParaRPr lang="en-US" sz="2100" dirty="0"/>
          </a:p>
        </p:txBody>
      </p:sp>
      <p:sp>
        <p:nvSpPr>
          <p:cNvPr id="20" name="Shape 18"/>
          <p:cNvSpPr/>
          <p:nvPr/>
        </p:nvSpPr>
        <p:spPr>
          <a:xfrm>
            <a:off x="7735824" y="3478012"/>
            <a:ext cx="0" cy="2141891"/>
          </a:xfrm>
          <a:prstGeom prst="line">
            <a:avLst/>
          </a:prstGeom>
          <a:noFill/>
          <a:ln w="25400">
            <a:solidFill>
              <a:srgbClr val="137D83"/>
            </a:solidFill>
            <a:prstDash val="solid"/>
          </a:ln>
        </p:spPr>
      </p:sp>
      <p:sp>
        <p:nvSpPr>
          <p:cNvPr id="21" name="Shape 19"/>
          <p:cNvSpPr/>
          <p:nvPr/>
        </p:nvSpPr>
        <p:spPr>
          <a:xfrm>
            <a:off x="7092086" y="3758916"/>
            <a:ext cx="1287475" cy="0"/>
          </a:xfrm>
          <a:prstGeom prst="line">
            <a:avLst/>
          </a:prstGeom>
          <a:noFill/>
          <a:ln w="30480">
            <a:solidFill>
              <a:srgbClr val="137D83"/>
            </a:solidFill>
            <a:prstDash val="solid"/>
          </a:ln>
        </p:spPr>
      </p:sp>
      <p:sp>
        <p:nvSpPr>
          <p:cNvPr id="22" name="Shape 20"/>
          <p:cNvSpPr/>
          <p:nvPr/>
        </p:nvSpPr>
        <p:spPr>
          <a:xfrm>
            <a:off x="7092086" y="3782324"/>
            <a:ext cx="0" cy="842711"/>
          </a:xfrm>
          <a:prstGeom prst="line">
            <a:avLst/>
          </a:prstGeom>
          <a:noFill/>
          <a:ln w="16510">
            <a:solidFill>
              <a:srgbClr val="137D83"/>
            </a:solidFill>
            <a:prstDash val="solid"/>
          </a:ln>
        </p:spPr>
      </p:sp>
      <p:sp>
        <p:nvSpPr>
          <p:cNvPr id="23" name="Shape 21"/>
          <p:cNvSpPr/>
          <p:nvPr/>
        </p:nvSpPr>
        <p:spPr>
          <a:xfrm>
            <a:off x="8379562" y="3782324"/>
            <a:ext cx="0" cy="842711"/>
          </a:xfrm>
          <a:prstGeom prst="line">
            <a:avLst/>
          </a:prstGeom>
          <a:noFill/>
          <a:ln w="16510">
            <a:solidFill>
              <a:srgbClr val="137D83"/>
            </a:solidFill>
            <a:prstDash val="solid"/>
          </a:ln>
        </p:spPr>
      </p:sp>
      <p:sp>
        <p:nvSpPr>
          <p:cNvPr id="24" name="Shape 22"/>
          <p:cNvSpPr/>
          <p:nvPr/>
        </p:nvSpPr>
        <p:spPr>
          <a:xfrm>
            <a:off x="6682435" y="4601627"/>
            <a:ext cx="807598" cy="0"/>
          </a:xfrm>
          <a:prstGeom prst="line">
            <a:avLst/>
          </a:prstGeom>
          <a:noFill/>
          <a:ln w="13970">
            <a:solidFill>
              <a:srgbClr val="137D83"/>
            </a:solidFill>
            <a:prstDash val="solid"/>
          </a:ln>
        </p:spPr>
      </p:sp>
      <p:sp>
        <p:nvSpPr>
          <p:cNvPr id="25" name="Shape 23"/>
          <p:cNvSpPr/>
          <p:nvPr/>
        </p:nvSpPr>
        <p:spPr>
          <a:xfrm>
            <a:off x="7993319" y="4601627"/>
            <a:ext cx="807598" cy="0"/>
          </a:xfrm>
          <a:prstGeom prst="line">
            <a:avLst/>
          </a:prstGeom>
          <a:noFill/>
          <a:ln w="13970">
            <a:solidFill>
              <a:srgbClr val="137D83"/>
            </a:solidFill>
            <a:prstDash val="solid"/>
          </a:ln>
        </p:spPr>
      </p:sp>
      <p:sp>
        <p:nvSpPr>
          <p:cNvPr id="26" name="Shape 24"/>
          <p:cNvSpPr/>
          <p:nvPr/>
        </p:nvSpPr>
        <p:spPr>
          <a:xfrm rot="10800000">
            <a:off x="6659027" y="4309019"/>
            <a:ext cx="854415" cy="374538"/>
          </a:xfrm>
          <a:prstGeom prst="arc">
            <a:avLst/>
          </a:prstGeom>
          <a:solidFill>
            <a:srgbClr val="137D83">
              <a:alpha val="0"/>
            </a:srgbClr>
          </a:solidFill>
          <a:ln w="25400">
            <a:solidFill>
              <a:srgbClr val="137D83"/>
            </a:solidFill>
            <a:prstDash val="solid"/>
          </a:ln>
        </p:spPr>
      </p:sp>
      <p:sp>
        <p:nvSpPr>
          <p:cNvPr id="27" name="Shape 25"/>
          <p:cNvSpPr/>
          <p:nvPr/>
        </p:nvSpPr>
        <p:spPr>
          <a:xfrm rot="10800000">
            <a:off x="7969910" y="4309019"/>
            <a:ext cx="854415" cy="374538"/>
          </a:xfrm>
          <a:prstGeom prst="arc">
            <a:avLst/>
          </a:prstGeom>
          <a:solidFill>
            <a:srgbClr val="137D83">
              <a:alpha val="0"/>
            </a:srgbClr>
          </a:solidFill>
          <a:ln w="25400">
            <a:solidFill>
              <a:srgbClr val="137D83"/>
            </a:solidFill>
            <a:prstDash val="solid"/>
          </a:ln>
        </p:spPr>
      </p:sp>
      <p:sp>
        <p:nvSpPr>
          <p:cNvPr id="28" name="Shape 26"/>
          <p:cNvSpPr/>
          <p:nvPr/>
        </p:nvSpPr>
        <p:spPr>
          <a:xfrm>
            <a:off x="7185721" y="5643311"/>
            <a:ext cx="1111910" cy="0"/>
          </a:xfrm>
          <a:prstGeom prst="line">
            <a:avLst/>
          </a:prstGeom>
          <a:noFill/>
          <a:ln w="38100">
            <a:solidFill>
              <a:srgbClr val="137D83"/>
            </a:solidFill>
            <a:prstDash val="solid"/>
          </a:ln>
        </p:spPr>
      </p:sp>
      <p:sp>
        <p:nvSpPr>
          <p:cNvPr id="29" name="Shape 27"/>
          <p:cNvSpPr/>
          <p:nvPr/>
        </p:nvSpPr>
        <p:spPr>
          <a:xfrm>
            <a:off x="5623560" y="5806440"/>
            <a:ext cx="3858768" cy="749808"/>
          </a:xfrm>
          <a:prstGeom prst="rect">
            <a:avLst/>
          </a:prstGeom>
          <a:solidFill>
            <a:srgbClr val="FFFFFF"/>
          </a:solidFill>
          <a:ln w="12700">
            <a:solidFill>
              <a:srgbClr val="FFFFFF"/>
            </a:solidFill>
            <a:prstDash val="solid"/>
          </a:ln>
        </p:spPr>
      </p:sp>
      <p:sp>
        <p:nvSpPr>
          <p:cNvPr id="30" name="Text 28"/>
          <p:cNvSpPr/>
          <p:nvPr/>
        </p:nvSpPr>
        <p:spPr>
          <a:xfrm>
            <a:off x="5779008" y="6044184"/>
            <a:ext cx="3520440" cy="274320"/>
          </a:xfrm>
          <a:prstGeom prst="rect">
            <a:avLst/>
          </a:prstGeom>
          <a:noFill/>
          <a:ln/>
        </p:spPr>
        <p:txBody>
          <a:bodyPr wrap="square" lIns="508" tIns="508" rIns="508" bIns="508" rtlCol="0" anchor="ctr">
            <a:normAutofit/>
          </a:bodyPr>
          <a:lstStyle/>
          <a:p>
            <a:pPr marL="0" indent="0" algn="ctr">
              <a:buNone/>
            </a:pPr>
            <a:r>
              <a:rPr lang="en-US" sz="1400" b="1" dirty="0">
                <a:solidFill>
                  <a:srgbClr val="20577A"/>
                </a:solidFill>
                <a:latin typeface="Arial" pitchFamily="34" charset="0"/>
                <a:ea typeface="Arial" pitchFamily="34" charset="-122"/>
                <a:cs typeface="Arial" pitchFamily="34" charset="-120"/>
              </a:rPr>
              <a:t>[CAPTION + HARVARD SOURCE]</a:t>
            </a:r>
            <a:endParaRPr lang="en-US" sz="1400" dirty="0"/>
          </a:p>
        </p:txBody>
      </p:sp>
      <p:sp>
        <p:nvSpPr>
          <p:cNvPr id="31" name="Shape 29"/>
          <p:cNvSpPr/>
          <p:nvPr/>
        </p:nvSpPr>
        <p:spPr>
          <a:xfrm>
            <a:off x="749808" y="4462272"/>
            <a:ext cx="4187952" cy="2825496"/>
          </a:xfrm>
          <a:prstGeom prst="roundRect">
            <a:avLst>
              <a:gd name="adj" fmla="val 3560"/>
            </a:avLst>
          </a:prstGeom>
          <a:solidFill>
            <a:srgbClr val="FFFFFF"/>
          </a:solidFill>
          <a:ln w="8890">
            <a:solidFill>
              <a:srgbClr val="DCE5EB"/>
            </a:solidFill>
            <a:prstDash val="solid"/>
          </a:ln>
        </p:spPr>
      </p:sp>
      <p:sp>
        <p:nvSpPr>
          <p:cNvPr id="32" name="Shape 30"/>
          <p:cNvSpPr/>
          <p:nvPr/>
        </p:nvSpPr>
        <p:spPr>
          <a:xfrm>
            <a:off x="749808" y="4462272"/>
            <a:ext cx="4187952" cy="466344"/>
          </a:xfrm>
          <a:prstGeom prst="rect">
            <a:avLst/>
          </a:prstGeom>
          <a:solidFill>
            <a:srgbClr val="20577A"/>
          </a:solidFill>
          <a:ln w="12700">
            <a:solidFill>
              <a:srgbClr val="20577A"/>
            </a:solidFill>
            <a:prstDash val="solid"/>
          </a:ln>
        </p:spPr>
      </p:sp>
      <p:sp>
        <p:nvSpPr>
          <p:cNvPr id="33" name="Text 31"/>
          <p:cNvSpPr/>
          <p:nvPr/>
        </p:nvSpPr>
        <p:spPr>
          <a:xfrm>
            <a:off x="932688" y="4572000"/>
            <a:ext cx="3822192"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3  APPLICATION TO POLICING</a:t>
            </a:r>
            <a:endParaRPr lang="en-US" sz="1600" dirty="0"/>
          </a:p>
        </p:txBody>
      </p:sp>
      <p:sp>
        <p:nvSpPr>
          <p:cNvPr id="34" name="Text 32"/>
          <p:cNvSpPr/>
          <p:nvPr/>
        </p:nvSpPr>
        <p:spPr>
          <a:xfrm>
            <a:off x="932688" y="5120640"/>
            <a:ext cx="3822192" cy="2048256"/>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[Evidence collection, witnesses, practice.]</a:t>
            </a:r>
            <a:endParaRPr lang="en-US" sz="1600" dirty="0"/>
          </a:p>
        </p:txBody>
      </p:sp>
      <p:sp>
        <p:nvSpPr>
          <p:cNvPr id="35" name="Shape 33"/>
          <p:cNvSpPr/>
          <p:nvPr/>
        </p:nvSpPr>
        <p:spPr>
          <a:xfrm>
            <a:off x="10195560" y="4462272"/>
            <a:ext cx="4169664" cy="2825496"/>
          </a:xfrm>
          <a:prstGeom prst="roundRect">
            <a:avLst>
              <a:gd name="adj" fmla="val 3560"/>
            </a:avLst>
          </a:prstGeom>
          <a:solidFill>
            <a:srgbClr val="FFFFFF"/>
          </a:solidFill>
          <a:ln w="8890">
            <a:solidFill>
              <a:srgbClr val="DCE5EB"/>
            </a:solidFill>
            <a:prstDash val="solid"/>
          </a:ln>
        </p:spPr>
      </p:sp>
      <p:sp>
        <p:nvSpPr>
          <p:cNvPr id="36" name="Shape 34"/>
          <p:cNvSpPr/>
          <p:nvPr/>
        </p:nvSpPr>
        <p:spPr>
          <a:xfrm>
            <a:off x="10195560" y="4462272"/>
            <a:ext cx="4169664" cy="466344"/>
          </a:xfrm>
          <a:prstGeom prst="rect">
            <a:avLst/>
          </a:prstGeom>
          <a:solidFill>
            <a:srgbClr val="20577A"/>
          </a:solidFill>
          <a:ln w="12700">
            <a:solidFill>
              <a:srgbClr val="20577A"/>
            </a:solidFill>
            <a:prstDash val="solid"/>
          </a:ln>
        </p:spPr>
      </p:sp>
      <p:sp>
        <p:nvSpPr>
          <p:cNvPr id="37" name="Text 35"/>
          <p:cNvSpPr/>
          <p:nvPr/>
        </p:nvSpPr>
        <p:spPr>
          <a:xfrm>
            <a:off x="10378440" y="4572000"/>
            <a:ext cx="3803904"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4  CHALLENGES OR LIMITS</a:t>
            </a:r>
            <a:endParaRPr lang="en-US" sz="1600" dirty="0"/>
          </a:p>
        </p:txBody>
      </p:sp>
      <p:sp>
        <p:nvSpPr>
          <p:cNvPr id="38" name="Text 36"/>
          <p:cNvSpPr/>
          <p:nvPr/>
        </p:nvSpPr>
        <p:spPr>
          <a:xfrm>
            <a:off x="10378440" y="5120640"/>
            <a:ext cx="3803904" cy="2048256"/>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[Qualify what the evidence shows.]</a:t>
            </a:r>
            <a:endParaRPr lang="en-US" sz="1600" dirty="0"/>
          </a:p>
        </p:txBody>
      </p:sp>
      <p:sp>
        <p:nvSpPr>
          <p:cNvPr id="39" name="Shape 37"/>
          <p:cNvSpPr/>
          <p:nvPr/>
        </p:nvSpPr>
        <p:spPr>
          <a:xfrm>
            <a:off x="749808" y="7534656"/>
            <a:ext cx="13615416" cy="1051560"/>
          </a:xfrm>
          <a:prstGeom prst="roundRect">
            <a:avLst>
              <a:gd name="adj" fmla="val 9565"/>
            </a:avLst>
          </a:prstGeom>
          <a:solidFill>
            <a:srgbClr val="FFFFFF"/>
          </a:solidFill>
          <a:ln w="8890">
            <a:solidFill>
              <a:srgbClr val="DCE5EB"/>
            </a:solidFill>
            <a:prstDash val="solid"/>
          </a:ln>
        </p:spPr>
      </p:sp>
      <p:sp>
        <p:nvSpPr>
          <p:cNvPr id="40" name="Shape 38"/>
          <p:cNvSpPr/>
          <p:nvPr/>
        </p:nvSpPr>
        <p:spPr>
          <a:xfrm>
            <a:off x="749808" y="7534656"/>
            <a:ext cx="13615416" cy="466344"/>
          </a:xfrm>
          <a:prstGeom prst="rect">
            <a:avLst/>
          </a:prstGeom>
          <a:solidFill>
            <a:srgbClr val="137D83"/>
          </a:solidFill>
          <a:ln w="12700">
            <a:solidFill>
              <a:srgbClr val="137D83"/>
            </a:solidFill>
            <a:prstDash val="solid"/>
          </a:ln>
        </p:spPr>
      </p:sp>
      <p:sp>
        <p:nvSpPr>
          <p:cNvPr id="41" name="Text 39"/>
          <p:cNvSpPr/>
          <p:nvPr/>
        </p:nvSpPr>
        <p:spPr>
          <a:xfrm>
            <a:off x="932688" y="7644384"/>
            <a:ext cx="13249656"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5  CONCLUSION</a:t>
            </a:r>
            <a:endParaRPr lang="en-US" sz="1600" dirty="0"/>
          </a:p>
        </p:txBody>
      </p:sp>
      <p:sp>
        <p:nvSpPr>
          <p:cNvPr id="42" name="Text 40"/>
          <p:cNvSpPr/>
          <p:nvPr/>
        </p:nvSpPr>
        <p:spPr>
          <a:xfrm>
            <a:off x="932688" y="8193024"/>
            <a:ext cx="13249656" cy="274320"/>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[Explain the central message in two short sentences.]</a:t>
            </a:r>
            <a:endParaRPr lang="en-US" sz="1600" dirty="0"/>
          </a:p>
        </p:txBody>
      </p:sp>
      <p:sp>
        <p:nvSpPr>
          <p:cNvPr id="43" name="Shape 41"/>
          <p:cNvSpPr/>
          <p:nvPr/>
        </p:nvSpPr>
        <p:spPr>
          <a:xfrm>
            <a:off x="749808" y="8851392"/>
            <a:ext cx="13615416" cy="1207008"/>
          </a:xfrm>
          <a:prstGeom prst="roundRect">
            <a:avLst>
              <a:gd name="adj" fmla="val 8333"/>
            </a:avLst>
          </a:prstGeom>
          <a:solidFill>
            <a:srgbClr val="F1F5F7"/>
          </a:solidFill>
          <a:ln w="8890">
            <a:solidFill>
              <a:srgbClr val="DCE5EB"/>
            </a:solidFill>
            <a:prstDash val="solid"/>
          </a:ln>
        </p:spPr>
      </p:sp>
      <p:sp>
        <p:nvSpPr>
          <p:cNvPr id="44" name="Text 42"/>
          <p:cNvSpPr/>
          <p:nvPr/>
        </p:nvSpPr>
        <p:spPr>
          <a:xfrm>
            <a:off x="923544" y="8951976"/>
            <a:ext cx="13277088" cy="210312"/>
          </a:xfrm>
          <a:prstGeom prst="rect">
            <a:avLst/>
          </a:prstGeom>
          <a:noFill/>
          <a:ln/>
        </p:spPr>
        <p:txBody>
          <a:bodyPr wrap="square" lIns="508" tIns="508" rIns="508" bIns="508" rtlCol="0" anchor="ctr">
            <a:normAutofit/>
          </a:bodyPr>
          <a:lstStyle/>
          <a:p>
            <a:pPr marL="0" indent="0">
              <a:buNone/>
            </a:pPr>
            <a:r>
              <a:rPr lang="en-US" sz="1400" b="1" dirty="0">
                <a:solidFill>
                  <a:srgbClr val="102B46"/>
                </a:solidFill>
                <a:latin typeface="Arial" pitchFamily="34" charset="0"/>
                <a:ea typeface="Arial" pitchFamily="34" charset="-122"/>
                <a:cs typeface="Arial" pitchFamily="34" charset="-120"/>
              </a:rPr>
              <a:t>REFERENCES + VISUAL CREDITS</a:t>
            </a:r>
            <a:endParaRPr lang="en-US" sz="1400" dirty="0"/>
          </a:p>
        </p:txBody>
      </p:sp>
      <p:sp>
        <p:nvSpPr>
          <p:cNvPr id="45" name="Text 43"/>
          <p:cNvSpPr/>
          <p:nvPr/>
        </p:nvSpPr>
        <p:spPr>
          <a:xfrm>
            <a:off x="932688" y="9226296"/>
            <a:ext cx="13231368" cy="768096"/>
          </a:xfrm>
          <a:prstGeom prst="rect">
            <a:avLst/>
          </a:prstGeom>
          <a:noFill/>
          <a:ln/>
        </p:spPr>
        <p:txBody>
          <a:bodyPr wrap="square" lIns="508" tIns="508" rIns="508" bIns="508" rtlCol="0" anchor="t">
            <a:normAutofit/>
          </a:bodyPr>
          <a:lstStyle/>
          <a:p>
            <a:pPr marL="0" indent="0">
              <a:buNone/>
            </a:pPr>
            <a:r>
              <a:rPr lang="en-US" sz="1280" dirty="0">
                <a:solidFill>
                  <a:srgbClr val="596E80"/>
                </a:solidFill>
                <a:latin typeface="Arial" pitchFamily="34" charset="0"/>
                <a:ea typeface="Arial" pitchFamily="34" charset="-122"/>
                <a:cs typeface="Arial" pitchFamily="34" charset="-120"/>
              </a:rPr>
              <a:t>[Six or more full Harvard references. Include legislation. Match all in-text citations.]</a:t>
            </a:r>
            <a:endParaRPr lang="en-US" sz="128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0"/>
            <a:ext cx="15124176" cy="10689336"/>
          </a:xfrm>
          <a:prstGeom prst="rect">
            <a:avLst/>
          </a:prstGeom>
          <a:solidFill>
            <a:srgbClr val="FAFBFB"/>
          </a:solidFill>
          <a:ln w="12700">
            <a:solidFill>
              <a:srgbClr val="FAFBFB"/>
            </a:solidFill>
            <a:prstDash val="solid"/>
          </a:ln>
        </p:spPr>
      </p:sp>
      <p:sp>
        <p:nvSpPr>
          <p:cNvPr id="3" name="Shape 1"/>
          <p:cNvSpPr/>
          <p:nvPr/>
        </p:nvSpPr>
        <p:spPr>
          <a:xfrm>
            <a:off x="0" y="0"/>
            <a:ext cx="15124176" cy="1673352"/>
          </a:xfrm>
          <a:prstGeom prst="rect">
            <a:avLst/>
          </a:prstGeom>
          <a:solidFill>
            <a:srgbClr val="102B46"/>
          </a:solidFill>
          <a:ln w="12700">
            <a:solidFill>
              <a:srgbClr val="102B46"/>
            </a:solidFill>
            <a:prstDash val="solid"/>
          </a:ln>
        </p:spPr>
      </p:sp>
      <p:sp>
        <p:nvSpPr>
          <p:cNvPr id="4" name="Shape 2"/>
          <p:cNvSpPr/>
          <p:nvPr/>
        </p:nvSpPr>
        <p:spPr>
          <a:xfrm>
            <a:off x="0" y="0"/>
            <a:ext cx="146304" cy="10689336"/>
          </a:xfrm>
          <a:prstGeom prst="rect">
            <a:avLst/>
          </a:prstGeom>
          <a:solidFill>
            <a:srgbClr val="137D83"/>
          </a:solidFill>
          <a:ln w="12700">
            <a:solidFill>
              <a:srgbClr val="137D83"/>
            </a:solidFill>
            <a:prstDash val="solid"/>
          </a:ln>
        </p:spPr>
      </p:sp>
      <p:sp>
        <p:nvSpPr>
          <p:cNvPr id="5" name="Shape 3"/>
          <p:cNvSpPr/>
          <p:nvPr/>
        </p:nvSpPr>
        <p:spPr>
          <a:xfrm>
            <a:off x="512064" y="356616"/>
            <a:ext cx="91440" cy="841248"/>
          </a:xfrm>
          <a:prstGeom prst="rect">
            <a:avLst/>
          </a:prstGeom>
          <a:solidFill>
            <a:srgbClr val="137D83"/>
          </a:solidFill>
          <a:ln w="12700">
            <a:solidFill>
              <a:srgbClr val="137D83"/>
            </a:solidFill>
            <a:prstDash val="solid"/>
          </a:ln>
        </p:spPr>
      </p:sp>
      <p:sp>
        <p:nvSpPr>
          <p:cNvPr id="6" name="Text 4"/>
          <p:cNvSpPr/>
          <p:nvPr/>
        </p:nvSpPr>
        <p:spPr>
          <a:xfrm>
            <a:off x="795528" y="246888"/>
            <a:ext cx="13469112" cy="795528"/>
          </a:xfrm>
          <a:prstGeom prst="rect">
            <a:avLst/>
          </a:prstGeom>
          <a:noFill/>
          <a:ln/>
        </p:spPr>
        <p:txBody>
          <a:bodyPr wrap="square" lIns="508" tIns="508" rIns="508" bIns="508" rtlCol="0" anchor="ctr">
            <a:normAutofit/>
          </a:bodyPr>
          <a:lstStyle/>
          <a:p>
            <a:pPr marL="0" indent="0">
              <a:buNone/>
            </a:pPr>
            <a:r>
              <a:rPr lang="en-US" sz="3450" b="1" dirty="0">
                <a:solidFill>
                  <a:srgbClr val="FFFFFF"/>
                </a:solidFill>
                <a:latin typeface="Arial" pitchFamily="34" charset="0"/>
                <a:ea typeface="Arial" pitchFamily="34" charset="-122"/>
                <a:cs typeface="Arial" pitchFamily="34" charset="-120"/>
              </a:rPr>
              <a:t>ACTUAL BODILY HARM (ABH): SECTION 47</a:t>
            </a:r>
            <a:endParaRPr lang="en-US" sz="3450" dirty="0"/>
          </a:p>
        </p:txBody>
      </p:sp>
      <p:sp>
        <p:nvSpPr>
          <p:cNvPr id="7" name="Text 5"/>
          <p:cNvSpPr/>
          <p:nvPr/>
        </p:nvSpPr>
        <p:spPr>
          <a:xfrm>
            <a:off x="804672" y="1088136"/>
            <a:ext cx="13240512" cy="338328"/>
          </a:xfrm>
          <a:prstGeom prst="rect">
            <a:avLst/>
          </a:prstGeom>
          <a:noFill/>
          <a:ln/>
        </p:spPr>
        <p:txBody>
          <a:bodyPr wrap="square" lIns="508" tIns="508" rIns="508" bIns="508" rtlCol="0" anchor="ctr">
            <a:normAutofit/>
          </a:bodyPr>
          <a:lstStyle/>
          <a:p>
            <a:pPr marL="0" indent="0">
              <a:buNone/>
            </a:pPr>
            <a:r>
              <a:rPr lang="en-US" sz="1530" dirty="0">
                <a:solidFill>
                  <a:srgbClr val="D7E7ED"/>
                </a:solidFill>
                <a:latin typeface="Arial" pitchFamily="34" charset="0"/>
                <a:ea typeface="Arial" pitchFamily="34" charset="-122"/>
                <a:cs typeface="Arial" pitchFamily="34" charset="-120"/>
              </a:rPr>
              <a:t>An illustrative academic-poster layout — not a completed submission</a:t>
            </a:r>
            <a:endParaRPr lang="en-US" sz="1530" dirty="0"/>
          </a:p>
        </p:txBody>
      </p:sp>
      <p:sp>
        <p:nvSpPr>
          <p:cNvPr id="8" name="Shape 6"/>
          <p:cNvSpPr/>
          <p:nvPr/>
        </p:nvSpPr>
        <p:spPr>
          <a:xfrm>
            <a:off x="667512" y="10232136"/>
            <a:ext cx="13807440" cy="0"/>
          </a:xfrm>
          <a:prstGeom prst="line">
            <a:avLst/>
          </a:prstGeom>
          <a:noFill/>
          <a:ln w="11430">
            <a:solidFill>
              <a:srgbClr val="DCE5EB"/>
            </a:solidFill>
            <a:prstDash val="solid"/>
          </a:ln>
        </p:spPr>
      </p:sp>
      <p:sp>
        <p:nvSpPr>
          <p:cNvPr id="9" name="Text 7"/>
          <p:cNvSpPr/>
          <p:nvPr/>
        </p:nvSpPr>
        <p:spPr>
          <a:xfrm>
            <a:off x="786384" y="10396728"/>
            <a:ext cx="13313664" cy="182880"/>
          </a:xfrm>
          <a:prstGeom prst="rect">
            <a:avLst/>
          </a:prstGeom>
          <a:noFill/>
          <a:ln/>
        </p:spPr>
        <p:txBody>
          <a:bodyPr wrap="square" lIns="508" tIns="508" rIns="508" bIns="508" rtlCol="0" anchor="ctr">
            <a:normAutofit/>
          </a:bodyPr>
          <a:lstStyle/>
          <a:p>
            <a:pPr marL="0" indent="0">
              <a:buNone/>
            </a:pPr>
            <a:r>
              <a:rPr lang="en-US" sz="1000" b="1" dirty="0">
                <a:solidFill>
                  <a:srgbClr val="738391"/>
                </a:solidFill>
                <a:latin typeface="Arial" pitchFamily="34" charset="0"/>
                <a:ea typeface="Arial" pitchFamily="34" charset="-122"/>
                <a:cs typeface="Arial" pitchFamily="34" charset="-120"/>
              </a:rPr>
              <a:t>MODEL OF PRESENTATION STYLE / STUDENTS MUST WRITE THEIR OWN TEXT AND USE AT LEAST SIX SOURCES</a:t>
            </a:r>
            <a:endParaRPr lang="en-US" sz="1000" dirty="0"/>
          </a:p>
        </p:txBody>
      </p:sp>
      <p:sp>
        <p:nvSpPr>
          <p:cNvPr id="10" name="Shape 8"/>
          <p:cNvSpPr/>
          <p:nvPr/>
        </p:nvSpPr>
        <p:spPr>
          <a:xfrm>
            <a:off x="713232" y="1929384"/>
            <a:ext cx="4233672" cy="2075688"/>
          </a:xfrm>
          <a:prstGeom prst="roundRect">
            <a:avLst>
              <a:gd name="adj" fmla="val 4846"/>
            </a:avLst>
          </a:prstGeom>
          <a:solidFill>
            <a:srgbClr val="FFFFFF"/>
          </a:solidFill>
          <a:ln w="8890">
            <a:solidFill>
              <a:srgbClr val="DCE5EB"/>
            </a:solidFill>
            <a:prstDash val="solid"/>
          </a:ln>
        </p:spPr>
      </p:sp>
      <p:sp>
        <p:nvSpPr>
          <p:cNvPr id="11" name="Shape 9"/>
          <p:cNvSpPr/>
          <p:nvPr/>
        </p:nvSpPr>
        <p:spPr>
          <a:xfrm>
            <a:off x="713232" y="1929384"/>
            <a:ext cx="4233672" cy="466344"/>
          </a:xfrm>
          <a:prstGeom prst="rect">
            <a:avLst/>
          </a:prstGeom>
          <a:solidFill>
            <a:srgbClr val="137D83"/>
          </a:solidFill>
          <a:ln w="12700">
            <a:solidFill>
              <a:srgbClr val="137D83"/>
            </a:solidFill>
            <a:prstDash val="solid"/>
          </a:ln>
        </p:spPr>
      </p:sp>
      <p:sp>
        <p:nvSpPr>
          <p:cNvPr id="12" name="Text 10"/>
          <p:cNvSpPr/>
          <p:nvPr/>
        </p:nvSpPr>
        <p:spPr>
          <a:xfrm>
            <a:off x="896112" y="2039112"/>
            <a:ext cx="3867912"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LEGAL BASIS</a:t>
            </a:r>
            <a:endParaRPr lang="en-US" sz="1600" dirty="0"/>
          </a:p>
        </p:txBody>
      </p:sp>
      <p:sp>
        <p:nvSpPr>
          <p:cNvPr id="13" name="Text 11"/>
          <p:cNvSpPr/>
          <p:nvPr/>
        </p:nvSpPr>
        <p:spPr>
          <a:xfrm>
            <a:off x="896112" y="2587752"/>
            <a:ext cx="3867912" cy="1298448"/>
          </a:xfrm>
          <a:prstGeom prst="rect">
            <a:avLst/>
          </a:prstGeom>
          <a:noFill/>
          <a:ln/>
        </p:spPr>
        <p:txBody>
          <a:bodyPr wrap="square" lIns="508" tIns="508" rIns="508" bIns="508" rtlCol="0" anchor="t">
            <a:normAutofit/>
          </a:bodyPr>
          <a:lstStyle/>
          <a:p>
            <a:pPr marL="0" indent="0">
              <a:buNone/>
            </a:pPr>
            <a:r>
              <a:rPr lang="en-US" sz="1550" dirty="0">
                <a:solidFill>
                  <a:srgbClr val="172C40"/>
                </a:solidFill>
                <a:latin typeface="Arial" pitchFamily="34" charset="0"/>
                <a:ea typeface="Arial" pitchFamily="34" charset="-122"/>
                <a:cs typeface="Arial" pitchFamily="34" charset="-120"/>
              </a:rPr>
              <a:t>Assault occasioning actual bodily harm is an offence under section 47, Offences Against the Person Act 1861.</a:t>
            </a:r>
            <a:endParaRPr lang="en-US" sz="1550" dirty="0"/>
          </a:p>
          <a:p>
            <a:pPr marL="0" indent="0">
              <a:buNone/>
            </a:pPr>
            <a:r>
              <a:rPr lang="en-US" sz="1550" dirty="0">
                <a:solidFill>
                  <a:srgbClr val="172C40"/>
                </a:solidFill>
                <a:latin typeface="Arial" pitchFamily="34" charset="0"/>
                <a:ea typeface="Arial" pitchFamily="34" charset="-122"/>
                <a:cs typeface="Arial" pitchFamily="34" charset="-120"/>
              </a:rPr>
              <a:t>(Offences Against the Person Act 1861, s.47)</a:t>
            </a:r>
            <a:endParaRPr lang="en-US" sz="1550" dirty="0"/>
          </a:p>
        </p:txBody>
      </p:sp>
      <p:sp>
        <p:nvSpPr>
          <p:cNvPr id="14" name="Shape 12"/>
          <p:cNvSpPr/>
          <p:nvPr/>
        </p:nvSpPr>
        <p:spPr>
          <a:xfrm>
            <a:off x="713232" y="4178808"/>
            <a:ext cx="4233672" cy="2029968"/>
          </a:xfrm>
          <a:prstGeom prst="roundRect">
            <a:avLst>
              <a:gd name="adj" fmla="val 4955"/>
            </a:avLst>
          </a:prstGeom>
          <a:solidFill>
            <a:srgbClr val="FFFFFF"/>
          </a:solidFill>
          <a:ln w="8890">
            <a:solidFill>
              <a:srgbClr val="DCE5EB"/>
            </a:solidFill>
            <a:prstDash val="solid"/>
          </a:ln>
        </p:spPr>
      </p:sp>
      <p:sp>
        <p:nvSpPr>
          <p:cNvPr id="15" name="Shape 13"/>
          <p:cNvSpPr/>
          <p:nvPr/>
        </p:nvSpPr>
        <p:spPr>
          <a:xfrm>
            <a:off x="713232" y="4178808"/>
            <a:ext cx="4233672" cy="466344"/>
          </a:xfrm>
          <a:prstGeom prst="rect">
            <a:avLst/>
          </a:prstGeom>
          <a:solidFill>
            <a:srgbClr val="20577A"/>
          </a:solidFill>
          <a:ln w="12700">
            <a:solidFill>
              <a:srgbClr val="20577A"/>
            </a:solidFill>
            <a:prstDash val="solid"/>
          </a:ln>
        </p:spPr>
      </p:sp>
      <p:sp>
        <p:nvSpPr>
          <p:cNvPr id="16" name="Text 14"/>
          <p:cNvSpPr/>
          <p:nvPr/>
        </p:nvSpPr>
        <p:spPr>
          <a:xfrm>
            <a:off x="896112" y="4288536"/>
            <a:ext cx="3867912"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HOW ABH DIFFERS</a:t>
            </a:r>
            <a:endParaRPr lang="en-US" sz="1600" dirty="0"/>
          </a:p>
        </p:txBody>
      </p:sp>
      <p:sp>
        <p:nvSpPr>
          <p:cNvPr id="17" name="Text 15"/>
          <p:cNvSpPr/>
          <p:nvPr/>
        </p:nvSpPr>
        <p:spPr>
          <a:xfrm>
            <a:off x="896112" y="4837176"/>
            <a:ext cx="3867912" cy="1252728"/>
          </a:xfrm>
          <a:prstGeom prst="rect">
            <a:avLst/>
          </a:prstGeom>
          <a:noFill/>
          <a:ln/>
        </p:spPr>
        <p:txBody>
          <a:bodyPr wrap="square" lIns="508" tIns="508" rIns="508" bIns="508" rtlCol="0" anchor="t">
            <a:normAutofit/>
          </a:bodyPr>
          <a:lstStyle/>
          <a:p>
            <a:pPr marL="0" indent="0">
              <a:buNone/>
            </a:pPr>
            <a:r>
              <a:rPr lang="en-US" sz="1600" dirty="0">
                <a:solidFill>
                  <a:srgbClr val="172C40"/>
                </a:solidFill>
                <a:latin typeface="Arial" pitchFamily="34" charset="0"/>
                <a:ea typeface="Arial" pitchFamily="34" charset="-122"/>
                <a:cs typeface="Arial" pitchFamily="34" charset="-120"/>
              </a:rPr>
              <a:t>Injury must be more than “transient and trifling”.</a:t>
            </a:r>
            <a:endParaRPr lang="en-US" sz="1600" dirty="0"/>
          </a:p>
          <a:p>
            <a:pPr marL="0" indent="0">
              <a:buNone/>
            </a:pPr>
            <a:r>
              <a:rPr lang="en-US" sz="1600" dirty="0">
                <a:solidFill>
                  <a:srgbClr val="172C40"/>
                </a:solidFill>
                <a:latin typeface="Arial" pitchFamily="34" charset="0"/>
                <a:ea typeface="Arial" pitchFamily="34" charset="-122"/>
                <a:cs typeface="Arial" pitchFamily="34" charset="-120"/>
              </a:rPr>
              <a:t>(Crown Prosecution Service, 2026)</a:t>
            </a:r>
            <a:endParaRPr lang="en-US" sz="1600" dirty="0"/>
          </a:p>
        </p:txBody>
      </p:sp>
      <p:sp>
        <p:nvSpPr>
          <p:cNvPr id="18" name="Shape 16"/>
          <p:cNvSpPr/>
          <p:nvPr/>
        </p:nvSpPr>
        <p:spPr>
          <a:xfrm>
            <a:off x="713232" y="6400800"/>
            <a:ext cx="4233672" cy="1975104"/>
          </a:xfrm>
          <a:prstGeom prst="roundRect">
            <a:avLst>
              <a:gd name="adj" fmla="val 5093"/>
            </a:avLst>
          </a:prstGeom>
          <a:solidFill>
            <a:srgbClr val="FFFFFF"/>
          </a:solidFill>
          <a:ln w="8890">
            <a:solidFill>
              <a:srgbClr val="DCE5EB"/>
            </a:solidFill>
            <a:prstDash val="solid"/>
          </a:ln>
        </p:spPr>
      </p:sp>
      <p:sp>
        <p:nvSpPr>
          <p:cNvPr id="19" name="Shape 17"/>
          <p:cNvSpPr/>
          <p:nvPr/>
        </p:nvSpPr>
        <p:spPr>
          <a:xfrm>
            <a:off x="713232" y="6400800"/>
            <a:ext cx="4233672" cy="466344"/>
          </a:xfrm>
          <a:prstGeom prst="rect">
            <a:avLst/>
          </a:prstGeom>
          <a:solidFill>
            <a:srgbClr val="137D83"/>
          </a:solidFill>
          <a:ln w="12700">
            <a:solidFill>
              <a:srgbClr val="137D83"/>
            </a:solidFill>
            <a:prstDash val="solid"/>
          </a:ln>
        </p:spPr>
      </p:sp>
      <p:sp>
        <p:nvSpPr>
          <p:cNvPr id="20" name="Text 18"/>
          <p:cNvSpPr/>
          <p:nvPr/>
        </p:nvSpPr>
        <p:spPr>
          <a:xfrm>
            <a:off x="896112" y="6510528"/>
            <a:ext cx="3867912"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SUMMARY</a:t>
            </a:r>
            <a:endParaRPr lang="en-US" sz="1600" dirty="0"/>
          </a:p>
        </p:txBody>
      </p:sp>
      <p:sp>
        <p:nvSpPr>
          <p:cNvPr id="21" name="Text 19"/>
          <p:cNvSpPr/>
          <p:nvPr/>
        </p:nvSpPr>
        <p:spPr>
          <a:xfrm>
            <a:off x="896112" y="7059168"/>
            <a:ext cx="3867912" cy="1197864"/>
          </a:xfrm>
          <a:prstGeom prst="rect">
            <a:avLst/>
          </a:prstGeom>
          <a:noFill/>
          <a:ln/>
        </p:spPr>
        <p:txBody>
          <a:bodyPr wrap="square" lIns="508" tIns="508" rIns="508" bIns="508" rtlCol="0" anchor="t">
            <a:normAutofit/>
          </a:bodyPr>
          <a:lstStyle/>
          <a:p>
            <a:pPr marL="0" indent="0">
              <a:buNone/>
            </a:pPr>
            <a:r>
              <a:rPr lang="en-US" sz="1550" dirty="0">
                <a:solidFill>
                  <a:srgbClr val="172C40"/>
                </a:solidFill>
                <a:latin typeface="Arial" pitchFamily="34" charset="0"/>
                <a:ea typeface="Arial" pitchFamily="34" charset="-122"/>
                <a:cs typeface="Arial" pitchFamily="34" charset="-120"/>
              </a:rPr>
              <a:t>A good poster links the legal test to credible, offence-specific policing evidence.</a:t>
            </a:r>
            <a:endParaRPr lang="en-US" sz="1550" dirty="0"/>
          </a:p>
        </p:txBody>
      </p:sp>
      <p:sp>
        <p:nvSpPr>
          <p:cNvPr id="22" name="Shape 20"/>
          <p:cNvSpPr/>
          <p:nvPr/>
        </p:nvSpPr>
        <p:spPr>
          <a:xfrm>
            <a:off x="5193792" y="1929384"/>
            <a:ext cx="4480560" cy="6364224"/>
          </a:xfrm>
          <a:prstGeom prst="roundRect">
            <a:avLst>
              <a:gd name="adj" fmla="val 2245"/>
            </a:avLst>
          </a:prstGeom>
          <a:solidFill>
            <a:srgbClr val="DBF1EC"/>
          </a:solidFill>
          <a:ln w="8890">
            <a:solidFill>
              <a:srgbClr val="A9D9CC"/>
            </a:solidFill>
            <a:prstDash val="solid"/>
          </a:ln>
        </p:spPr>
      </p:sp>
      <p:sp>
        <p:nvSpPr>
          <p:cNvPr id="23" name="Text 21"/>
          <p:cNvSpPr/>
          <p:nvPr/>
        </p:nvSpPr>
        <p:spPr>
          <a:xfrm>
            <a:off x="5477256" y="2267712"/>
            <a:ext cx="3931920" cy="420624"/>
          </a:xfrm>
          <a:prstGeom prst="rect">
            <a:avLst/>
          </a:prstGeom>
          <a:noFill/>
          <a:ln/>
        </p:spPr>
        <p:txBody>
          <a:bodyPr wrap="square" lIns="508" tIns="508" rIns="508" bIns="508" rtlCol="0" anchor="ctr">
            <a:normAutofit/>
          </a:bodyPr>
          <a:lstStyle/>
          <a:p>
            <a:pPr marL="0" indent="0" algn="ctr">
              <a:buNone/>
            </a:pPr>
            <a:r>
              <a:rPr lang="en-US" sz="2100" b="1" dirty="0">
                <a:solidFill>
                  <a:srgbClr val="102B46"/>
                </a:solidFill>
                <a:latin typeface="Arial" pitchFamily="34" charset="0"/>
                <a:ea typeface="Arial" pitchFamily="34" charset="-122"/>
                <a:cs typeface="Arial" pitchFamily="34" charset="-120"/>
              </a:rPr>
              <a:t>THE READER’S JOURNEY</a:t>
            </a:r>
            <a:endParaRPr lang="en-US" sz="2100" dirty="0"/>
          </a:p>
        </p:txBody>
      </p:sp>
      <p:sp>
        <p:nvSpPr>
          <p:cNvPr id="24" name="Shape 22"/>
          <p:cNvSpPr/>
          <p:nvPr/>
        </p:nvSpPr>
        <p:spPr>
          <a:xfrm>
            <a:off x="5705856" y="2999232"/>
            <a:ext cx="3456432" cy="1005840"/>
          </a:xfrm>
          <a:prstGeom prst="roundRect">
            <a:avLst>
              <a:gd name="adj" fmla="val 10000"/>
            </a:avLst>
          </a:prstGeom>
          <a:solidFill>
            <a:srgbClr val="FFFFFF"/>
          </a:solidFill>
          <a:ln w="8890">
            <a:solidFill>
              <a:srgbClr val="DCE5EB"/>
            </a:solidFill>
            <a:prstDash val="solid"/>
          </a:ln>
        </p:spPr>
      </p:sp>
      <p:sp>
        <p:nvSpPr>
          <p:cNvPr id="25" name="Text 23"/>
          <p:cNvSpPr/>
          <p:nvPr/>
        </p:nvSpPr>
        <p:spPr>
          <a:xfrm>
            <a:off x="5879592" y="3163824"/>
            <a:ext cx="3063240" cy="292608"/>
          </a:xfrm>
          <a:prstGeom prst="rect">
            <a:avLst/>
          </a:prstGeom>
          <a:noFill/>
          <a:ln/>
        </p:spPr>
        <p:txBody>
          <a:bodyPr wrap="square" lIns="508" tIns="508" rIns="508" bIns="508" rtlCol="0" anchor="ctr">
            <a:normAutofit/>
          </a:bodyPr>
          <a:lstStyle/>
          <a:p>
            <a:pPr marL="0" indent="0" algn="ctr">
              <a:buNone/>
            </a:pPr>
            <a:r>
              <a:rPr lang="en-US" sz="1600" b="1" dirty="0">
                <a:solidFill>
                  <a:srgbClr val="137D83"/>
                </a:solidFill>
                <a:latin typeface="Arial" pitchFamily="34" charset="0"/>
                <a:ea typeface="Arial" pitchFamily="34" charset="-122"/>
                <a:cs typeface="Arial" pitchFamily="34" charset="-120"/>
              </a:rPr>
              <a:t>LAW</a:t>
            </a:r>
            <a:endParaRPr lang="en-US" sz="1600" dirty="0"/>
          </a:p>
        </p:txBody>
      </p:sp>
      <p:sp>
        <p:nvSpPr>
          <p:cNvPr id="26" name="Text 24"/>
          <p:cNvSpPr/>
          <p:nvPr/>
        </p:nvSpPr>
        <p:spPr>
          <a:xfrm>
            <a:off x="5824728" y="3502152"/>
            <a:ext cx="3246120" cy="292608"/>
          </a:xfrm>
          <a:prstGeom prst="rect">
            <a:avLst/>
          </a:prstGeom>
          <a:noFill/>
          <a:ln/>
        </p:spPr>
        <p:txBody>
          <a:bodyPr wrap="square" lIns="508" tIns="508" rIns="508" bIns="508" rtlCol="0" anchor="ctr">
            <a:normAutofit/>
          </a:bodyPr>
          <a:lstStyle/>
          <a:p>
            <a:pPr marL="0" indent="0" algn="ctr">
              <a:buNone/>
            </a:pPr>
            <a:r>
              <a:rPr lang="en-US" sz="1400" b="1" dirty="0">
                <a:solidFill>
                  <a:srgbClr val="102B46"/>
                </a:solidFill>
                <a:latin typeface="Arial" pitchFamily="34" charset="0"/>
                <a:ea typeface="Arial" pitchFamily="34" charset="-122"/>
                <a:cs typeface="Arial" pitchFamily="34" charset="-120"/>
              </a:rPr>
              <a:t>s.47 OAPA 1861</a:t>
            </a:r>
            <a:endParaRPr lang="en-US" sz="1400" dirty="0"/>
          </a:p>
        </p:txBody>
      </p:sp>
      <p:sp>
        <p:nvSpPr>
          <p:cNvPr id="27" name="Shape 25"/>
          <p:cNvSpPr/>
          <p:nvPr/>
        </p:nvSpPr>
        <p:spPr>
          <a:xfrm>
            <a:off x="7452360" y="4032504"/>
            <a:ext cx="0" cy="475488"/>
          </a:xfrm>
          <a:prstGeom prst="line">
            <a:avLst/>
          </a:prstGeom>
          <a:noFill/>
          <a:ln w="25400">
            <a:solidFill>
              <a:srgbClr val="137D83"/>
            </a:solidFill>
            <a:prstDash val="solid"/>
          </a:ln>
        </p:spPr>
      </p:sp>
      <p:sp>
        <p:nvSpPr>
          <p:cNvPr id="28" name="Shape 26"/>
          <p:cNvSpPr/>
          <p:nvPr/>
        </p:nvSpPr>
        <p:spPr>
          <a:xfrm>
            <a:off x="5705856" y="4553712"/>
            <a:ext cx="3456432" cy="1005840"/>
          </a:xfrm>
          <a:prstGeom prst="roundRect">
            <a:avLst>
              <a:gd name="adj" fmla="val 10000"/>
            </a:avLst>
          </a:prstGeom>
          <a:solidFill>
            <a:srgbClr val="FFFFFF"/>
          </a:solidFill>
          <a:ln w="8890">
            <a:solidFill>
              <a:srgbClr val="DCE5EB"/>
            </a:solidFill>
            <a:prstDash val="solid"/>
          </a:ln>
        </p:spPr>
      </p:sp>
      <p:sp>
        <p:nvSpPr>
          <p:cNvPr id="29" name="Text 27"/>
          <p:cNvSpPr/>
          <p:nvPr/>
        </p:nvSpPr>
        <p:spPr>
          <a:xfrm>
            <a:off x="5879592" y="4718304"/>
            <a:ext cx="3063240" cy="292608"/>
          </a:xfrm>
          <a:prstGeom prst="rect">
            <a:avLst/>
          </a:prstGeom>
          <a:noFill/>
          <a:ln/>
        </p:spPr>
        <p:txBody>
          <a:bodyPr wrap="square" lIns="508" tIns="508" rIns="508" bIns="508" rtlCol="0" anchor="ctr">
            <a:normAutofit/>
          </a:bodyPr>
          <a:lstStyle/>
          <a:p>
            <a:pPr marL="0" indent="0" algn="ctr">
              <a:buNone/>
            </a:pPr>
            <a:r>
              <a:rPr lang="en-US" sz="1600" b="1" dirty="0">
                <a:solidFill>
                  <a:srgbClr val="137D83"/>
                </a:solidFill>
                <a:latin typeface="Arial" pitchFamily="34" charset="0"/>
                <a:ea typeface="Arial" pitchFamily="34" charset="-122"/>
                <a:cs typeface="Arial" pitchFamily="34" charset="-120"/>
              </a:rPr>
              <a:t>TEST</a:t>
            </a:r>
            <a:endParaRPr lang="en-US" sz="1600" dirty="0"/>
          </a:p>
        </p:txBody>
      </p:sp>
      <p:sp>
        <p:nvSpPr>
          <p:cNvPr id="30" name="Text 28"/>
          <p:cNvSpPr/>
          <p:nvPr/>
        </p:nvSpPr>
        <p:spPr>
          <a:xfrm>
            <a:off x="5824728" y="5056632"/>
            <a:ext cx="3246120" cy="292608"/>
          </a:xfrm>
          <a:prstGeom prst="rect">
            <a:avLst/>
          </a:prstGeom>
          <a:noFill/>
          <a:ln/>
        </p:spPr>
        <p:txBody>
          <a:bodyPr wrap="square" lIns="508" tIns="508" rIns="508" bIns="508" rtlCol="0" anchor="ctr">
            <a:normAutofit/>
          </a:bodyPr>
          <a:lstStyle/>
          <a:p>
            <a:pPr marL="0" indent="0" algn="ctr">
              <a:buNone/>
            </a:pPr>
            <a:r>
              <a:rPr lang="en-US" sz="1400" b="1" dirty="0">
                <a:solidFill>
                  <a:srgbClr val="102B46"/>
                </a:solidFill>
                <a:latin typeface="Arial" pitchFamily="34" charset="0"/>
                <a:ea typeface="Arial" pitchFamily="34" charset="-122"/>
                <a:cs typeface="Arial" pitchFamily="34" charset="-120"/>
              </a:rPr>
              <a:t>More than minor harm</a:t>
            </a:r>
            <a:endParaRPr lang="en-US" sz="1400" dirty="0"/>
          </a:p>
        </p:txBody>
      </p:sp>
      <p:sp>
        <p:nvSpPr>
          <p:cNvPr id="31" name="Shape 29"/>
          <p:cNvSpPr/>
          <p:nvPr/>
        </p:nvSpPr>
        <p:spPr>
          <a:xfrm>
            <a:off x="7452360" y="5586984"/>
            <a:ext cx="0" cy="475488"/>
          </a:xfrm>
          <a:prstGeom prst="line">
            <a:avLst/>
          </a:prstGeom>
          <a:noFill/>
          <a:ln w="25400">
            <a:solidFill>
              <a:srgbClr val="137D83"/>
            </a:solidFill>
            <a:prstDash val="solid"/>
          </a:ln>
        </p:spPr>
      </p:sp>
      <p:sp>
        <p:nvSpPr>
          <p:cNvPr id="32" name="Shape 30"/>
          <p:cNvSpPr/>
          <p:nvPr/>
        </p:nvSpPr>
        <p:spPr>
          <a:xfrm>
            <a:off x="5705856" y="6108192"/>
            <a:ext cx="3456432" cy="1005840"/>
          </a:xfrm>
          <a:prstGeom prst="roundRect">
            <a:avLst>
              <a:gd name="adj" fmla="val 10000"/>
            </a:avLst>
          </a:prstGeom>
          <a:solidFill>
            <a:srgbClr val="FFFFFF"/>
          </a:solidFill>
          <a:ln w="8890">
            <a:solidFill>
              <a:srgbClr val="DCE5EB"/>
            </a:solidFill>
            <a:prstDash val="solid"/>
          </a:ln>
        </p:spPr>
      </p:sp>
      <p:sp>
        <p:nvSpPr>
          <p:cNvPr id="33" name="Text 31"/>
          <p:cNvSpPr/>
          <p:nvPr/>
        </p:nvSpPr>
        <p:spPr>
          <a:xfrm>
            <a:off x="5879592" y="6272784"/>
            <a:ext cx="3063240" cy="292608"/>
          </a:xfrm>
          <a:prstGeom prst="rect">
            <a:avLst/>
          </a:prstGeom>
          <a:noFill/>
          <a:ln/>
        </p:spPr>
        <p:txBody>
          <a:bodyPr wrap="square" lIns="508" tIns="508" rIns="508" bIns="508" rtlCol="0" anchor="ctr">
            <a:normAutofit/>
          </a:bodyPr>
          <a:lstStyle/>
          <a:p>
            <a:pPr marL="0" indent="0" algn="ctr">
              <a:buNone/>
            </a:pPr>
            <a:r>
              <a:rPr lang="en-US" sz="1600" b="1" dirty="0">
                <a:solidFill>
                  <a:srgbClr val="137D83"/>
                </a:solidFill>
                <a:latin typeface="Arial" pitchFamily="34" charset="0"/>
                <a:ea typeface="Arial" pitchFamily="34" charset="-122"/>
                <a:cs typeface="Arial" pitchFamily="34" charset="-120"/>
              </a:rPr>
              <a:t>PRACTICE</a:t>
            </a:r>
            <a:endParaRPr lang="en-US" sz="1600" dirty="0"/>
          </a:p>
        </p:txBody>
      </p:sp>
      <p:sp>
        <p:nvSpPr>
          <p:cNvPr id="34" name="Text 32"/>
          <p:cNvSpPr/>
          <p:nvPr/>
        </p:nvSpPr>
        <p:spPr>
          <a:xfrm>
            <a:off x="5824728" y="6611112"/>
            <a:ext cx="3246120" cy="292608"/>
          </a:xfrm>
          <a:prstGeom prst="rect">
            <a:avLst/>
          </a:prstGeom>
          <a:noFill/>
          <a:ln/>
        </p:spPr>
        <p:txBody>
          <a:bodyPr wrap="square" lIns="508" tIns="508" rIns="508" bIns="508" rtlCol="0" anchor="ctr">
            <a:normAutofit/>
          </a:bodyPr>
          <a:lstStyle/>
          <a:p>
            <a:pPr marL="0" indent="0" algn="ctr">
              <a:buNone/>
            </a:pPr>
            <a:r>
              <a:rPr lang="en-US" sz="1400" b="1" dirty="0">
                <a:solidFill>
                  <a:srgbClr val="102B46"/>
                </a:solidFill>
                <a:latin typeface="Arial" pitchFamily="34" charset="0"/>
                <a:ea typeface="Arial" pitchFamily="34" charset="-122"/>
                <a:cs typeface="Arial" pitchFamily="34" charset="-120"/>
              </a:rPr>
              <a:t>Evidence and witnesses</a:t>
            </a:r>
            <a:endParaRPr lang="en-US" sz="1400" dirty="0"/>
          </a:p>
        </p:txBody>
      </p:sp>
      <p:sp>
        <p:nvSpPr>
          <p:cNvPr id="35" name="Shape 33"/>
          <p:cNvSpPr/>
          <p:nvPr/>
        </p:nvSpPr>
        <p:spPr>
          <a:xfrm>
            <a:off x="9902952" y="1929384"/>
            <a:ext cx="4517136" cy="2039112"/>
          </a:xfrm>
          <a:prstGeom prst="roundRect">
            <a:avLst>
              <a:gd name="adj" fmla="val 4933"/>
            </a:avLst>
          </a:prstGeom>
          <a:solidFill>
            <a:srgbClr val="FFFFFF"/>
          </a:solidFill>
          <a:ln w="8890">
            <a:solidFill>
              <a:srgbClr val="DCE5EB"/>
            </a:solidFill>
            <a:prstDash val="solid"/>
          </a:ln>
        </p:spPr>
      </p:sp>
      <p:sp>
        <p:nvSpPr>
          <p:cNvPr id="36" name="Shape 34"/>
          <p:cNvSpPr/>
          <p:nvPr/>
        </p:nvSpPr>
        <p:spPr>
          <a:xfrm>
            <a:off x="9902952" y="1929384"/>
            <a:ext cx="4517136" cy="466344"/>
          </a:xfrm>
          <a:prstGeom prst="rect">
            <a:avLst/>
          </a:prstGeom>
          <a:solidFill>
            <a:srgbClr val="20577A"/>
          </a:solidFill>
          <a:ln w="12700">
            <a:solidFill>
              <a:srgbClr val="20577A"/>
            </a:solidFill>
            <a:prstDash val="solid"/>
          </a:ln>
        </p:spPr>
      </p:sp>
      <p:sp>
        <p:nvSpPr>
          <p:cNvPr id="37" name="Text 35"/>
          <p:cNvSpPr/>
          <p:nvPr/>
        </p:nvSpPr>
        <p:spPr>
          <a:xfrm>
            <a:off x="10085832" y="2039112"/>
            <a:ext cx="4151376"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POLICING CONTEXT</a:t>
            </a:r>
            <a:endParaRPr lang="en-US" sz="1600" dirty="0"/>
          </a:p>
        </p:txBody>
      </p:sp>
      <p:sp>
        <p:nvSpPr>
          <p:cNvPr id="38" name="Text 36"/>
          <p:cNvSpPr/>
          <p:nvPr/>
        </p:nvSpPr>
        <p:spPr>
          <a:xfrm>
            <a:off x="10085832" y="2587752"/>
            <a:ext cx="4151376" cy="1261872"/>
          </a:xfrm>
          <a:prstGeom prst="rect">
            <a:avLst/>
          </a:prstGeom>
          <a:noFill/>
          <a:ln/>
        </p:spPr>
        <p:txBody>
          <a:bodyPr wrap="square" lIns="508" tIns="508" rIns="508" bIns="508" rtlCol="0" anchor="t">
            <a:normAutofit/>
          </a:bodyPr>
          <a:lstStyle/>
          <a:p>
            <a:pPr marL="0" indent="0">
              <a:buNone/>
            </a:pPr>
            <a:r>
              <a:rPr lang="en-US" sz="1550" dirty="0">
                <a:solidFill>
                  <a:srgbClr val="172C40"/>
                </a:solidFill>
                <a:latin typeface="Arial" pitchFamily="34" charset="0"/>
                <a:ea typeface="Arial" pitchFamily="34" charset="-122"/>
                <a:cs typeface="Arial" pitchFamily="34" charset="-120"/>
              </a:rPr>
              <a:t>Investigators identify, preserve and assess material relevant to the alleged incident.</a:t>
            </a:r>
            <a:endParaRPr lang="en-US" sz="1550" dirty="0"/>
          </a:p>
          <a:p>
            <a:pPr marL="0" indent="0">
              <a:buNone/>
            </a:pPr>
            <a:r>
              <a:rPr lang="en-US" sz="1550" dirty="0">
                <a:solidFill>
                  <a:srgbClr val="172C40"/>
                </a:solidFill>
                <a:latin typeface="Arial" pitchFamily="34" charset="0"/>
                <a:ea typeface="Arial" pitchFamily="34" charset="-122"/>
                <a:cs typeface="Arial" pitchFamily="34" charset="-120"/>
              </a:rPr>
              <a:t>(College of Policing, n.d.)</a:t>
            </a:r>
            <a:endParaRPr lang="en-US" sz="1550" dirty="0"/>
          </a:p>
        </p:txBody>
      </p:sp>
      <p:sp>
        <p:nvSpPr>
          <p:cNvPr id="39" name="Shape 37"/>
          <p:cNvSpPr/>
          <p:nvPr/>
        </p:nvSpPr>
        <p:spPr>
          <a:xfrm>
            <a:off x="9902952" y="4133088"/>
            <a:ext cx="4517136" cy="2039112"/>
          </a:xfrm>
          <a:prstGeom prst="roundRect">
            <a:avLst>
              <a:gd name="adj" fmla="val 4933"/>
            </a:avLst>
          </a:prstGeom>
          <a:solidFill>
            <a:srgbClr val="FFFFFF"/>
          </a:solidFill>
          <a:ln w="8890">
            <a:solidFill>
              <a:srgbClr val="DCE5EB"/>
            </a:solidFill>
            <a:prstDash val="solid"/>
          </a:ln>
        </p:spPr>
      </p:sp>
      <p:sp>
        <p:nvSpPr>
          <p:cNvPr id="40" name="Shape 38"/>
          <p:cNvSpPr/>
          <p:nvPr/>
        </p:nvSpPr>
        <p:spPr>
          <a:xfrm>
            <a:off x="9902952" y="4133088"/>
            <a:ext cx="4517136" cy="466344"/>
          </a:xfrm>
          <a:prstGeom prst="rect">
            <a:avLst/>
          </a:prstGeom>
          <a:solidFill>
            <a:srgbClr val="137D83"/>
          </a:solidFill>
          <a:ln w="12700">
            <a:solidFill>
              <a:srgbClr val="137D83"/>
            </a:solidFill>
            <a:prstDash val="solid"/>
          </a:ln>
        </p:spPr>
      </p:sp>
      <p:sp>
        <p:nvSpPr>
          <p:cNvPr id="41" name="Text 39"/>
          <p:cNvSpPr/>
          <p:nvPr/>
        </p:nvSpPr>
        <p:spPr>
          <a:xfrm>
            <a:off x="10085832" y="4242816"/>
            <a:ext cx="4151376"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VICTIMS AND WITNESSES</a:t>
            </a:r>
            <a:endParaRPr lang="en-US" sz="1600" dirty="0"/>
          </a:p>
        </p:txBody>
      </p:sp>
      <p:sp>
        <p:nvSpPr>
          <p:cNvPr id="42" name="Text 40"/>
          <p:cNvSpPr/>
          <p:nvPr/>
        </p:nvSpPr>
        <p:spPr>
          <a:xfrm>
            <a:off x="10085832" y="4791456"/>
            <a:ext cx="4151376" cy="1261872"/>
          </a:xfrm>
          <a:prstGeom prst="rect">
            <a:avLst/>
          </a:prstGeom>
          <a:noFill/>
          <a:ln/>
        </p:spPr>
        <p:txBody>
          <a:bodyPr wrap="square" lIns="508" tIns="508" rIns="508" bIns="508" rtlCol="0" anchor="t">
            <a:normAutofit/>
          </a:bodyPr>
          <a:lstStyle/>
          <a:p>
            <a:pPr marL="0" indent="0">
              <a:buNone/>
            </a:pPr>
            <a:r>
              <a:rPr lang="en-US" sz="1510" dirty="0">
                <a:solidFill>
                  <a:srgbClr val="172C40"/>
                </a:solidFill>
                <a:latin typeface="Arial" pitchFamily="34" charset="0"/>
                <a:ea typeface="Arial" pitchFamily="34" charset="-122"/>
                <a:cs typeface="Arial" pitchFamily="34" charset="-120"/>
              </a:rPr>
              <a:t>Investigators should recognise individual needs, treat witnesses with dignity and manage vulnerability.</a:t>
            </a:r>
            <a:endParaRPr lang="en-US" sz="1510" dirty="0"/>
          </a:p>
          <a:p>
            <a:pPr marL="0" indent="0">
              <a:buNone/>
            </a:pPr>
            <a:r>
              <a:rPr lang="en-US" sz="1510" dirty="0">
                <a:solidFill>
                  <a:srgbClr val="172C40"/>
                </a:solidFill>
                <a:latin typeface="Arial" pitchFamily="34" charset="0"/>
                <a:ea typeface="Arial" pitchFamily="34" charset="-122"/>
                <a:cs typeface="Arial" pitchFamily="34" charset="-120"/>
              </a:rPr>
              <a:t>(College of Policing, 2026)</a:t>
            </a:r>
            <a:endParaRPr lang="en-US" sz="1510" dirty="0"/>
          </a:p>
        </p:txBody>
      </p:sp>
      <p:sp>
        <p:nvSpPr>
          <p:cNvPr id="43" name="Shape 41"/>
          <p:cNvSpPr/>
          <p:nvPr/>
        </p:nvSpPr>
        <p:spPr>
          <a:xfrm>
            <a:off x="9902952" y="6336792"/>
            <a:ext cx="4517136" cy="2039112"/>
          </a:xfrm>
          <a:prstGeom prst="roundRect">
            <a:avLst>
              <a:gd name="adj" fmla="val 4933"/>
            </a:avLst>
          </a:prstGeom>
          <a:solidFill>
            <a:srgbClr val="FFFFFF"/>
          </a:solidFill>
          <a:ln w="8890">
            <a:solidFill>
              <a:srgbClr val="DCE5EB"/>
            </a:solidFill>
            <a:prstDash val="solid"/>
          </a:ln>
        </p:spPr>
      </p:sp>
      <p:sp>
        <p:nvSpPr>
          <p:cNvPr id="44" name="Shape 42"/>
          <p:cNvSpPr/>
          <p:nvPr/>
        </p:nvSpPr>
        <p:spPr>
          <a:xfrm>
            <a:off x="9902952" y="6336792"/>
            <a:ext cx="4517136" cy="466344"/>
          </a:xfrm>
          <a:prstGeom prst="rect">
            <a:avLst/>
          </a:prstGeom>
          <a:solidFill>
            <a:srgbClr val="20577A"/>
          </a:solidFill>
          <a:ln w="12700">
            <a:solidFill>
              <a:srgbClr val="20577A"/>
            </a:solidFill>
            <a:prstDash val="solid"/>
          </a:ln>
        </p:spPr>
      </p:sp>
      <p:sp>
        <p:nvSpPr>
          <p:cNvPr id="45" name="Text 43"/>
          <p:cNvSpPr/>
          <p:nvPr/>
        </p:nvSpPr>
        <p:spPr>
          <a:xfrm>
            <a:off x="10085832" y="6446520"/>
            <a:ext cx="4151376" cy="219456"/>
          </a:xfrm>
          <a:prstGeom prst="rect">
            <a:avLst/>
          </a:prstGeom>
          <a:noFill/>
          <a:ln/>
        </p:spPr>
        <p:txBody>
          <a:bodyPr wrap="square" lIns="508" tIns="508" rIns="508" bIns="508" rtlCol="0" anchor="ctr">
            <a:normAutofit/>
          </a:bodyPr>
          <a:lstStyle/>
          <a:p>
            <a:pPr marL="0" indent="0">
              <a:buNone/>
            </a:pPr>
            <a:r>
              <a:rPr lang="en-US" sz="1600" b="1" dirty="0">
                <a:solidFill>
                  <a:srgbClr val="FFFFFF"/>
                </a:solidFill>
                <a:latin typeface="Arial" pitchFamily="34" charset="0"/>
                <a:ea typeface="Arial" pitchFamily="34" charset="-122"/>
                <a:cs typeface="Arial" pitchFamily="34" charset="-120"/>
              </a:rPr>
              <a:t>ASSESSMENT OF SEVERITY</a:t>
            </a:r>
            <a:endParaRPr lang="en-US" sz="1600" dirty="0"/>
          </a:p>
        </p:txBody>
      </p:sp>
      <p:sp>
        <p:nvSpPr>
          <p:cNvPr id="46" name="Text 44"/>
          <p:cNvSpPr/>
          <p:nvPr/>
        </p:nvSpPr>
        <p:spPr>
          <a:xfrm>
            <a:off x="10085832" y="6995160"/>
            <a:ext cx="4151376" cy="1261872"/>
          </a:xfrm>
          <a:prstGeom prst="rect">
            <a:avLst/>
          </a:prstGeom>
          <a:noFill/>
          <a:ln/>
        </p:spPr>
        <p:txBody>
          <a:bodyPr wrap="square" lIns="508" tIns="508" rIns="508" bIns="508" rtlCol="0" anchor="t">
            <a:normAutofit/>
          </a:bodyPr>
          <a:lstStyle/>
          <a:p>
            <a:pPr marL="0" indent="0">
              <a:buNone/>
            </a:pPr>
            <a:r>
              <a:rPr lang="en-US" sz="1560" dirty="0">
                <a:solidFill>
                  <a:srgbClr val="172C40"/>
                </a:solidFill>
                <a:latin typeface="Arial" pitchFamily="34" charset="0"/>
                <a:ea typeface="Arial" pitchFamily="34" charset="-122"/>
                <a:cs typeface="Arial" pitchFamily="34" charset="-120"/>
              </a:rPr>
              <a:t>Case context and injury evidence help inform charge selection.</a:t>
            </a:r>
            <a:endParaRPr lang="en-US" sz="1560" dirty="0"/>
          </a:p>
          <a:p>
            <a:pPr marL="0" indent="0">
              <a:buNone/>
            </a:pPr>
            <a:r>
              <a:rPr lang="en-US" sz="1560" dirty="0">
                <a:solidFill>
                  <a:srgbClr val="172C40"/>
                </a:solidFill>
                <a:latin typeface="Arial" pitchFamily="34" charset="0"/>
                <a:ea typeface="Arial" pitchFamily="34" charset="-122"/>
                <a:cs typeface="Arial" pitchFamily="34" charset="-120"/>
              </a:rPr>
              <a:t>(Crown Prosecution Service, 2026)</a:t>
            </a:r>
            <a:endParaRPr lang="en-US" sz="1560" dirty="0"/>
          </a:p>
        </p:txBody>
      </p:sp>
      <p:sp>
        <p:nvSpPr>
          <p:cNvPr id="47" name="Shape 45"/>
          <p:cNvSpPr/>
          <p:nvPr/>
        </p:nvSpPr>
        <p:spPr>
          <a:xfrm>
            <a:off x="713232" y="8549640"/>
            <a:ext cx="13716000" cy="1499616"/>
          </a:xfrm>
          <a:prstGeom prst="roundRect">
            <a:avLst>
              <a:gd name="adj" fmla="val 6707"/>
            </a:avLst>
          </a:prstGeom>
          <a:solidFill>
            <a:srgbClr val="F1F5F7"/>
          </a:solidFill>
          <a:ln w="8890">
            <a:solidFill>
              <a:srgbClr val="DCE5EB"/>
            </a:solidFill>
            <a:prstDash val="solid"/>
          </a:ln>
        </p:spPr>
      </p:sp>
      <p:sp>
        <p:nvSpPr>
          <p:cNvPr id="48" name="Text 46"/>
          <p:cNvSpPr/>
          <p:nvPr/>
        </p:nvSpPr>
        <p:spPr>
          <a:xfrm>
            <a:off x="886968" y="8650224"/>
            <a:ext cx="13377672" cy="210312"/>
          </a:xfrm>
          <a:prstGeom prst="rect">
            <a:avLst/>
          </a:prstGeom>
          <a:noFill/>
          <a:ln/>
        </p:spPr>
        <p:txBody>
          <a:bodyPr wrap="square" lIns="508" tIns="508" rIns="508" bIns="508" rtlCol="0" anchor="ctr">
            <a:normAutofit/>
          </a:bodyPr>
          <a:lstStyle/>
          <a:p>
            <a:pPr marL="0" indent="0">
              <a:buNone/>
            </a:pPr>
            <a:r>
              <a:rPr lang="en-US" sz="1400" b="1" dirty="0">
                <a:solidFill>
                  <a:srgbClr val="102B46"/>
                </a:solidFill>
                <a:latin typeface="Arial" pitchFamily="34" charset="0"/>
                <a:ea typeface="Arial" pitchFamily="34" charset="-122"/>
                <a:cs typeface="Arial" pitchFamily="34" charset="-120"/>
              </a:rPr>
              <a:t>REFERENCES + VISUAL CREDITS</a:t>
            </a:r>
            <a:endParaRPr lang="en-US" sz="1400" dirty="0"/>
          </a:p>
        </p:txBody>
      </p:sp>
      <p:sp>
        <p:nvSpPr>
          <p:cNvPr id="49" name="Text 47"/>
          <p:cNvSpPr/>
          <p:nvPr/>
        </p:nvSpPr>
        <p:spPr>
          <a:xfrm>
            <a:off x="896112" y="8924544"/>
            <a:ext cx="13331952" cy="1060704"/>
          </a:xfrm>
          <a:prstGeom prst="rect">
            <a:avLst/>
          </a:prstGeom>
          <a:noFill/>
          <a:ln/>
        </p:spPr>
        <p:txBody>
          <a:bodyPr wrap="square" lIns="508" tIns="508" rIns="508" bIns="508" rtlCol="0" anchor="t">
            <a:normAutofit/>
          </a:bodyPr>
          <a:lstStyle/>
          <a:p>
            <a:pPr marL="0" indent="0">
              <a:buNone/>
            </a:pPr>
            <a:r>
              <a:rPr lang="en-US" sz="1280" dirty="0">
                <a:solidFill>
                  <a:srgbClr val="596E80"/>
                </a:solidFill>
                <a:latin typeface="Arial" pitchFamily="34" charset="0"/>
                <a:ea typeface="Arial" pitchFamily="34" charset="-122"/>
                <a:cs typeface="Arial" pitchFamily="34" charset="-120"/>
              </a:rPr>
              <a:t>ILLUSTRATIVE SOURCE LIST ONLY — NOT THE REQUIRED SIX: Offences Against the Person Act 1861, s.47; Crown Prosecution Service (2026) Offences against the Person, incorporating the Charging Standard; College of Policing (n.d.) Investigation process; College of Policing (2026) Working with victims and witnesses. Check full bibliographic details and add further relevant sources.</a:t>
            </a:r>
            <a:endParaRPr lang="en-US" sz="128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0" y="0"/>
            <a:ext cx="15124176" cy="10689336"/>
          </a:xfrm>
          <a:prstGeom prst="rect">
            <a:avLst/>
          </a:prstGeom>
          <a:solidFill>
            <a:srgbClr val="FFFFFF"/>
          </a:solidFill>
          <a:ln w="12700">
            <a:solidFill>
              <a:srgbClr val="FFFFFF"/>
            </a:solidFill>
            <a:prstDash val="solid"/>
          </a:ln>
        </p:spPr>
      </p:sp>
      <p:sp>
        <p:nvSpPr>
          <p:cNvPr id="3" name="Shape 1"/>
          <p:cNvSpPr/>
          <p:nvPr/>
        </p:nvSpPr>
        <p:spPr>
          <a:xfrm>
            <a:off x="0" y="0"/>
            <a:ext cx="15124176" cy="1051560"/>
          </a:xfrm>
          <a:prstGeom prst="rect">
            <a:avLst/>
          </a:prstGeom>
          <a:solidFill>
            <a:srgbClr val="102B46"/>
          </a:solidFill>
          <a:ln w="12700">
            <a:solidFill>
              <a:srgbClr val="102B46"/>
            </a:solidFill>
            <a:prstDash val="solid"/>
          </a:ln>
        </p:spPr>
      </p:sp>
      <p:sp>
        <p:nvSpPr>
          <p:cNvPr id="4" name="Text 2"/>
          <p:cNvSpPr/>
          <p:nvPr/>
        </p:nvSpPr>
        <p:spPr>
          <a:xfrm>
            <a:off x="493776" y="274320"/>
            <a:ext cx="14173200" cy="502920"/>
          </a:xfrm>
          <a:prstGeom prst="rect">
            <a:avLst/>
          </a:prstGeom>
          <a:noFill/>
          <a:ln/>
        </p:spPr>
        <p:txBody>
          <a:bodyPr wrap="square" lIns="508" tIns="508" rIns="508" bIns="508" rtlCol="0" anchor="ctr">
            <a:normAutofit/>
          </a:bodyPr>
          <a:lstStyle/>
          <a:p>
            <a:pPr marL="0" indent="0">
              <a:buNone/>
            </a:pPr>
            <a:r>
              <a:rPr lang="en-US" sz="3200" b="1" dirty="0">
                <a:solidFill>
                  <a:srgbClr val="FFFFFF"/>
                </a:solidFill>
                <a:latin typeface="Arial" pitchFamily="34" charset="0"/>
                <a:ea typeface="Arial" pitchFamily="34" charset="-122"/>
                <a:cs typeface="Arial" pitchFamily="34" charset="-120"/>
              </a:rPr>
              <a:t>ASSAULT LAWS AND OFFENCES — VERY BAD EXAMPLE</a:t>
            </a:r>
            <a:endParaRPr lang="en-US" sz="3200" dirty="0"/>
          </a:p>
        </p:txBody>
      </p:sp>
      <p:sp>
        <p:nvSpPr>
          <p:cNvPr id="5" name="Shape 3"/>
          <p:cNvSpPr/>
          <p:nvPr/>
        </p:nvSpPr>
        <p:spPr>
          <a:xfrm>
            <a:off x="621792" y="1344168"/>
            <a:ext cx="6629400" cy="356616"/>
          </a:xfrm>
          <a:prstGeom prst="roundRect">
            <a:avLst>
              <a:gd name="adj" fmla="val 33333"/>
            </a:avLst>
          </a:prstGeom>
          <a:solidFill>
            <a:srgbClr val="FDECEF"/>
          </a:solidFill>
          <a:ln w="12700">
            <a:solidFill>
              <a:srgbClr val="FDECEF"/>
            </a:solidFill>
            <a:prstDash val="solid"/>
          </a:ln>
        </p:spPr>
      </p:sp>
      <p:sp>
        <p:nvSpPr>
          <p:cNvPr id="6" name="Text 4"/>
          <p:cNvSpPr/>
          <p:nvPr/>
        </p:nvSpPr>
        <p:spPr>
          <a:xfrm>
            <a:off x="731520" y="1385316"/>
            <a:ext cx="6409944" cy="274320"/>
          </a:xfrm>
          <a:prstGeom prst="rect">
            <a:avLst/>
          </a:prstGeom>
          <a:noFill/>
          <a:ln/>
        </p:spPr>
        <p:txBody>
          <a:bodyPr wrap="square" lIns="508" tIns="508" rIns="508" bIns="508" rtlCol="0" anchor="ctr">
            <a:normAutofit/>
          </a:bodyPr>
          <a:lstStyle/>
          <a:p>
            <a:pPr marL="0" indent="0" algn="ctr">
              <a:buNone/>
            </a:pPr>
            <a:r>
              <a:rPr lang="en-US" sz="1500" b="1" dirty="0">
                <a:solidFill>
                  <a:srgbClr val="C64B56"/>
                </a:solidFill>
                <a:latin typeface="Arial" pitchFamily="34" charset="0"/>
                <a:ea typeface="Arial" pitchFamily="34" charset="-122"/>
                <a:cs typeface="Arial" pitchFamily="34" charset="-120"/>
              </a:rPr>
              <a:t>DELIBERATELY POOR EXAMPLE — DO NOT COPY</a:t>
            </a:r>
            <a:endParaRPr lang="en-US" sz="1500" dirty="0"/>
          </a:p>
        </p:txBody>
      </p:sp>
      <p:sp>
        <p:nvSpPr>
          <p:cNvPr id="7" name="Text 5"/>
          <p:cNvSpPr/>
          <p:nvPr/>
        </p:nvSpPr>
        <p:spPr>
          <a:xfrm>
            <a:off x="713232" y="2057400"/>
            <a:ext cx="13578840" cy="905256"/>
          </a:xfrm>
          <a:prstGeom prst="rect">
            <a:avLst/>
          </a:prstGeom>
          <a:noFill/>
          <a:ln/>
        </p:spPr>
        <p:txBody>
          <a:bodyPr wrap="square" lIns="508" tIns="508" rIns="508" bIns="508" rtlCol="0" anchor="t">
            <a:normAutofit/>
          </a:bodyPr>
          <a:lstStyle/>
          <a:p>
            <a:pPr marL="0" indent="0">
              <a:buNone/>
            </a:pPr>
            <a:r>
              <a:rPr lang="en-US" sz="1140" dirty="0">
                <a:solidFill>
                  <a:srgbClr val="172C40"/>
                </a:solidFill>
                <a:latin typeface="Arial" pitchFamily="34" charset="0"/>
                <a:ea typeface="Arial" pitchFamily="34" charset="-122"/>
                <a:cs typeface="Arial" pitchFamily="34" charset="-120"/>
              </a:rPr>
              <a:t>It is very important to consider the different offences, the law, and many issues which can affect policing. There are several different points that are worth discussing because there are many issues that people in the community may encounter and they are all important in a range of different circumstances. No particular sources are provided to demonstrate these broad claims and the selected offence remains unclear. It is very important to consider the different offences, the law, and many issues which can affect policing. There are several different points that are worth discussing because there are many issues that people in the community may encounter and they are all important in a range of different circumstances. No particular sources are provided to demonstrate these broad claims and the selected offence remains unclear. </a:t>
            </a:r>
            <a:endParaRPr lang="en-US" sz="1140" dirty="0"/>
          </a:p>
        </p:txBody>
      </p:sp>
      <p:sp>
        <p:nvSpPr>
          <p:cNvPr id="8" name="Text 6"/>
          <p:cNvSpPr/>
          <p:nvPr/>
        </p:nvSpPr>
        <p:spPr>
          <a:xfrm>
            <a:off x="713232" y="3063240"/>
            <a:ext cx="13578840" cy="905256"/>
          </a:xfrm>
          <a:prstGeom prst="rect">
            <a:avLst/>
          </a:prstGeom>
          <a:noFill/>
          <a:ln/>
        </p:spPr>
        <p:txBody>
          <a:bodyPr wrap="square" lIns="508" tIns="508" rIns="508" bIns="508" rtlCol="0" anchor="t">
            <a:normAutofit/>
          </a:bodyPr>
          <a:lstStyle/>
          <a:p>
            <a:pPr marL="0" indent="0">
              <a:buNone/>
            </a:pPr>
            <a:r>
              <a:rPr lang="en-US" sz="1140" dirty="0">
                <a:solidFill>
                  <a:srgbClr val="172C40"/>
                </a:solidFill>
                <a:latin typeface="Arial" pitchFamily="34" charset="0"/>
                <a:ea typeface="Arial" pitchFamily="34" charset="-122"/>
                <a:cs typeface="Arial" pitchFamily="34" charset="-120"/>
              </a:rPr>
              <a:t>It is very important to consider the different offences, the law, and many issues which can affect policing. There are several different points that are worth discussing because there are many issues that people in the community may encounter and they are all important in a range of different circumstances. No particular sources are provided to demonstrate these broad claims and the selected offence remains unclear. It is very important to consider the different offences, the law, and many issues which can affect policing. There are several different points that are worth discussing because there are many issues that people in the community may encounter and they are all important in a range of different circumstances. No particular sources are provided to demonstrate these broad claims and the selected offence remains unclear. </a:t>
            </a:r>
            <a:endParaRPr lang="en-US" sz="1140" dirty="0"/>
          </a:p>
        </p:txBody>
      </p:sp>
      <p:sp>
        <p:nvSpPr>
          <p:cNvPr id="9" name="Text 7"/>
          <p:cNvSpPr/>
          <p:nvPr/>
        </p:nvSpPr>
        <p:spPr>
          <a:xfrm>
            <a:off x="713232" y="4069080"/>
            <a:ext cx="13578840" cy="905256"/>
          </a:xfrm>
          <a:prstGeom prst="rect">
            <a:avLst/>
          </a:prstGeom>
          <a:noFill/>
          <a:ln/>
        </p:spPr>
        <p:txBody>
          <a:bodyPr wrap="square" lIns="508" tIns="508" rIns="508" bIns="508" rtlCol="0" anchor="t">
            <a:normAutofit/>
          </a:bodyPr>
          <a:lstStyle/>
          <a:p>
            <a:pPr marL="0" indent="0">
              <a:buNone/>
            </a:pPr>
            <a:r>
              <a:rPr lang="en-US" sz="1140" dirty="0">
                <a:solidFill>
                  <a:srgbClr val="172C40"/>
                </a:solidFill>
                <a:latin typeface="Arial" pitchFamily="34" charset="0"/>
                <a:ea typeface="Arial" pitchFamily="34" charset="-122"/>
                <a:cs typeface="Arial" pitchFamily="34" charset="-120"/>
              </a:rPr>
              <a:t>It is very important to consider the different offences, the law, and many issues which can affect policing. There are several different points that are worth discussing because there are many issues that people in the community may encounter and they are all important in a range of different circumstances. No particular sources are provided to demonstrate these broad claims and the selected offence remains unclear. It is very important to consider the different offences, the law, and many issues which can affect policing. There are several different points that are worth discussing because there are many issues that people in the community may encounter and they are all important in a range of different circumstances. No particular sources are provided to demonstrate these broad claims and the selected offence remains unclear. </a:t>
            </a:r>
            <a:endParaRPr lang="en-US" sz="1140" dirty="0"/>
          </a:p>
        </p:txBody>
      </p:sp>
      <p:sp>
        <p:nvSpPr>
          <p:cNvPr id="10" name="Text 8"/>
          <p:cNvSpPr/>
          <p:nvPr/>
        </p:nvSpPr>
        <p:spPr>
          <a:xfrm>
            <a:off x="713232" y="5074920"/>
            <a:ext cx="13578840" cy="905256"/>
          </a:xfrm>
          <a:prstGeom prst="rect">
            <a:avLst/>
          </a:prstGeom>
          <a:noFill/>
          <a:ln/>
        </p:spPr>
        <p:txBody>
          <a:bodyPr wrap="square" lIns="508" tIns="508" rIns="508" bIns="508" rtlCol="0" anchor="t">
            <a:normAutofit/>
          </a:bodyPr>
          <a:lstStyle/>
          <a:p>
            <a:pPr marL="0" indent="0">
              <a:buNone/>
            </a:pPr>
            <a:r>
              <a:rPr lang="en-US" sz="1140" dirty="0">
                <a:solidFill>
                  <a:srgbClr val="172C40"/>
                </a:solidFill>
                <a:latin typeface="Arial" pitchFamily="34" charset="0"/>
                <a:ea typeface="Arial" pitchFamily="34" charset="-122"/>
                <a:cs typeface="Arial" pitchFamily="34" charset="-120"/>
              </a:rPr>
              <a:t>It is very important to consider the different offences, the law, and many issues which can affect policing. There are several different points that are worth discussing because there are many issues that people in the community may encounter and they are all important in a range of different circumstances. No particular sources are provided to demonstrate these broad claims and the selected offence remains unclear. It is very important to consider the different offences, the law, and many issues which can affect policing. There are several different points that are worth discussing because there are many issues that people in the community may encounter and they are all important in a range of different circumstances. No particular sources are provided to demonstrate these broad claims and the selected offence remains unclear. </a:t>
            </a:r>
            <a:endParaRPr lang="en-US" sz="1140" dirty="0"/>
          </a:p>
        </p:txBody>
      </p:sp>
      <p:sp>
        <p:nvSpPr>
          <p:cNvPr id="11" name="Text 9"/>
          <p:cNvSpPr/>
          <p:nvPr/>
        </p:nvSpPr>
        <p:spPr>
          <a:xfrm>
            <a:off x="713232" y="6080760"/>
            <a:ext cx="13578840" cy="905256"/>
          </a:xfrm>
          <a:prstGeom prst="rect">
            <a:avLst/>
          </a:prstGeom>
          <a:noFill/>
          <a:ln/>
        </p:spPr>
        <p:txBody>
          <a:bodyPr wrap="square" lIns="508" tIns="508" rIns="508" bIns="508" rtlCol="0" anchor="t">
            <a:normAutofit/>
          </a:bodyPr>
          <a:lstStyle/>
          <a:p>
            <a:pPr marL="0" indent="0">
              <a:buNone/>
            </a:pPr>
            <a:r>
              <a:rPr lang="en-US" sz="1140" dirty="0">
                <a:solidFill>
                  <a:srgbClr val="172C40"/>
                </a:solidFill>
                <a:latin typeface="Arial" pitchFamily="34" charset="0"/>
                <a:ea typeface="Arial" pitchFamily="34" charset="-122"/>
                <a:cs typeface="Arial" pitchFamily="34" charset="-120"/>
              </a:rPr>
              <a:t>It is very important to consider the different offences, the law, and many issues which can affect policing. There are several different points that are worth discussing because there are many issues that people in the community may encounter and they are all important in a range of different circumstances. No particular sources are provided to demonstrate these broad claims and the selected offence remains unclear. It is very important to consider the different offences, the law, and many issues which can affect policing. There are several different points that are worth discussing because there are many issues that people in the community may encounter and they are all important in a range of different circumstances. No particular sources are provided to demonstrate these broad claims and the selected offence remains unclear. </a:t>
            </a:r>
            <a:endParaRPr lang="en-US" sz="1140" dirty="0"/>
          </a:p>
        </p:txBody>
      </p:sp>
      <p:sp>
        <p:nvSpPr>
          <p:cNvPr id="12" name="Text 10"/>
          <p:cNvSpPr/>
          <p:nvPr/>
        </p:nvSpPr>
        <p:spPr>
          <a:xfrm>
            <a:off x="713232" y="7086600"/>
            <a:ext cx="13578840" cy="905256"/>
          </a:xfrm>
          <a:prstGeom prst="rect">
            <a:avLst/>
          </a:prstGeom>
          <a:noFill/>
          <a:ln/>
        </p:spPr>
        <p:txBody>
          <a:bodyPr wrap="square" lIns="508" tIns="508" rIns="508" bIns="508" rtlCol="0" anchor="t">
            <a:normAutofit/>
          </a:bodyPr>
          <a:lstStyle/>
          <a:p>
            <a:pPr marL="0" indent="0">
              <a:buNone/>
            </a:pPr>
            <a:r>
              <a:rPr lang="en-US" sz="1140" dirty="0">
                <a:solidFill>
                  <a:srgbClr val="172C40"/>
                </a:solidFill>
                <a:latin typeface="Arial" pitchFamily="34" charset="0"/>
                <a:ea typeface="Arial" pitchFamily="34" charset="-122"/>
                <a:cs typeface="Arial" pitchFamily="34" charset="-120"/>
              </a:rPr>
              <a:t>It is very important to consider the different offences, the law, and many issues which can affect policing. There are several different points that are worth discussing because there are many issues that people in the community may encounter and they are all important in a range of different circumstances. No particular sources are provided to demonstrate these broad claims and the selected offence remains unclear. It is very important to consider the different offences, the law, and many issues which can affect policing. There are several different points that are worth discussing because there are many issues that people in the community may encounter and they are all important in a range of different circumstances. No particular sources are provided to demonstrate these broad claims and the selected offence remains unclear. </a:t>
            </a:r>
            <a:endParaRPr lang="en-US" sz="1140" dirty="0"/>
          </a:p>
        </p:txBody>
      </p:sp>
      <p:sp>
        <p:nvSpPr>
          <p:cNvPr id="13" name="Text 11"/>
          <p:cNvSpPr/>
          <p:nvPr/>
        </p:nvSpPr>
        <p:spPr>
          <a:xfrm>
            <a:off x="713232" y="8092440"/>
            <a:ext cx="13578840" cy="905256"/>
          </a:xfrm>
          <a:prstGeom prst="rect">
            <a:avLst/>
          </a:prstGeom>
          <a:noFill/>
          <a:ln/>
        </p:spPr>
        <p:txBody>
          <a:bodyPr wrap="square" lIns="508" tIns="508" rIns="508" bIns="508" rtlCol="0" anchor="t">
            <a:normAutofit/>
          </a:bodyPr>
          <a:lstStyle/>
          <a:p>
            <a:pPr marL="0" indent="0">
              <a:buNone/>
            </a:pPr>
            <a:r>
              <a:rPr lang="en-US" sz="1140" dirty="0">
                <a:solidFill>
                  <a:srgbClr val="172C40"/>
                </a:solidFill>
                <a:latin typeface="Arial" pitchFamily="34" charset="0"/>
                <a:ea typeface="Arial" pitchFamily="34" charset="-122"/>
                <a:cs typeface="Arial" pitchFamily="34" charset="-120"/>
              </a:rPr>
              <a:t>It is very important to consider the different offences, the law, and many issues which can affect policing. There are several different points that are worth discussing because there are many issues that people in the community may encounter and they are all important in a range of different circumstances. No particular sources are provided to demonstrate these broad claims and the selected offence remains unclear. It is very important to consider the different offences, the law, and many issues which can affect policing. There are several different points that are worth discussing because there are many issues that people in the community may encounter and they are all important in a range of different circumstances. No particular sources are provided to demonstrate these broad claims and the selected offence remains unclear. </a:t>
            </a:r>
            <a:endParaRPr lang="en-US" sz="1140" dirty="0"/>
          </a:p>
        </p:txBody>
      </p:sp>
      <p:sp>
        <p:nvSpPr>
          <p:cNvPr id="14" name="Text 12"/>
          <p:cNvSpPr/>
          <p:nvPr/>
        </p:nvSpPr>
        <p:spPr>
          <a:xfrm>
            <a:off x="713232" y="9619488"/>
            <a:ext cx="13716000" cy="283464"/>
          </a:xfrm>
          <a:prstGeom prst="rect">
            <a:avLst/>
          </a:prstGeom>
          <a:noFill/>
          <a:ln/>
        </p:spPr>
        <p:txBody>
          <a:bodyPr wrap="square" lIns="508" tIns="508" rIns="508" bIns="508" rtlCol="0" anchor="ctr">
            <a:normAutofit/>
          </a:bodyPr>
          <a:lstStyle/>
          <a:p>
            <a:pPr marL="0" indent="0">
              <a:buNone/>
            </a:pPr>
            <a:r>
              <a:rPr lang="en-US" sz="1700" b="1" dirty="0">
                <a:solidFill>
                  <a:srgbClr val="C64B56"/>
                </a:solidFill>
                <a:latin typeface="Arial" pitchFamily="34" charset="0"/>
                <a:ea typeface="Arial" pitchFamily="34" charset="-122"/>
                <a:cs typeface="Arial" pitchFamily="34" charset="-120"/>
              </a:rPr>
              <a:t>REFERENCES: GOOGLE, RANDOM WEBSITES</a:t>
            </a:r>
            <a:endParaRPr lang="en-US" sz="1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0" y="0"/>
            <a:ext cx="15124176" cy="10689336"/>
          </a:xfrm>
          <a:prstGeom prst="rect">
            <a:avLst/>
          </a:prstGeom>
          <a:solidFill>
            <a:srgbClr val="FFFF80"/>
          </a:solidFill>
          <a:ln w="12700">
            <a:solidFill>
              <a:srgbClr val="FFFF80"/>
            </a:solidFill>
            <a:prstDash val="solid"/>
          </a:ln>
        </p:spPr>
      </p:sp>
      <p:sp>
        <p:nvSpPr>
          <p:cNvPr id="3" name="Shape 1"/>
          <p:cNvSpPr/>
          <p:nvPr/>
        </p:nvSpPr>
        <p:spPr>
          <a:xfrm>
            <a:off x="365760" y="411480"/>
            <a:ext cx="14401800" cy="1920240"/>
          </a:xfrm>
          <a:prstGeom prst="rect">
            <a:avLst/>
          </a:prstGeom>
          <a:solidFill>
            <a:srgbClr val="F62C93"/>
          </a:solidFill>
          <a:ln w="12700">
            <a:solidFill>
              <a:srgbClr val="F62C93"/>
            </a:solidFill>
            <a:prstDash val="solid"/>
          </a:ln>
        </p:spPr>
      </p:sp>
      <p:sp>
        <p:nvSpPr>
          <p:cNvPr id="4" name="Text 2"/>
          <p:cNvSpPr/>
          <p:nvPr/>
        </p:nvSpPr>
        <p:spPr>
          <a:xfrm>
            <a:off x="685800" y="886968"/>
            <a:ext cx="13898880" cy="694944"/>
          </a:xfrm>
          <a:prstGeom prst="rect">
            <a:avLst/>
          </a:prstGeom>
          <a:noFill/>
          <a:ln/>
        </p:spPr>
        <p:txBody>
          <a:bodyPr wrap="square" lIns="508" tIns="508" rIns="508" bIns="508" rtlCol="0" anchor="ctr">
            <a:normAutofit/>
          </a:bodyPr>
          <a:lstStyle/>
          <a:p>
            <a:pPr marL="0" indent="0" algn="ctr">
              <a:buNone/>
            </a:pPr>
            <a:r>
              <a:rPr lang="en-US" sz="4600" b="1" dirty="0">
                <a:solidFill>
                  <a:srgbClr val="FFFF00"/>
                </a:solidFill>
                <a:latin typeface="Arial" pitchFamily="34" charset="0"/>
                <a:ea typeface="Arial" pitchFamily="34" charset="-122"/>
                <a:cs typeface="Arial" pitchFamily="34" charset="-120"/>
              </a:rPr>
              <a:t>ALL THE ASSAULT LAWS!!!!!</a:t>
            </a:r>
            <a:endParaRPr lang="en-US" sz="4600" dirty="0"/>
          </a:p>
        </p:txBody>
      </p:sp>
      <p:sp>
        <p:nvSpPr>
          <p:cNvPr id="5" name="Shape 3"/>
          <p:cNvSpPr/>
          <p:nvPr/>
        </p:nvSpPr>
        <p:spPr>
          <a:xfrm>
            <a:off x="3931920" y="2624328"/>
            <a:ext cx="7104888" cy="356616"/>
          </a:xfrm>
          <a:prstGeom prst="roundRect">
            <a:avLst>
              <a:gd name="adj" fmla="val 33333"/>
            </a:avLst>
          </a:prstGeom>
          <a:solidFill>
            <a:srgbClr val="FDECEF"/>
          </a:solidFill>
          <a:ln w="12700">
            <a:solidFill>
              <a:srgbClr val="FDECEF"/>
            </a:solidFill>
            <a:prstDash val="solid"/>
          </a:ln>
        </p:spPr>
      </p:sp>
      <p:sp>
        <p:nvSpPr>
          <p:cNvPr id="6" name="Text 4"/>
          <p:cNvSpPr/>
          <p:nvPr/>
        </p:nvSpPr>
        <p:spPr>
          <a:xfrm>
            <a:off x="4041648" y="2665476"/>
            <a:ext cx="6885432" cy="274320"/>
          </a:xfrm>
          <a:prstGeom prst="rect">
            <a:avLst/>
          </a:prstGeom>
          <a:noFill/>
          <a:ln/>
        </p:spPr>
        <p:txBody>
          <a:bodyPr wrap="square" lIns="508" tIns="508" rIns="508" bIns="508" rtlCol="0" anchor="ctr">
            <a:normAutofit/>
          </a:bodyPr>
          <a:lstStyle/>
          <a:p>
            <a:pPr marL="0" indent="0" algn="ctr">
              <a:buNone/>
            </a:pPr>
            <a:r>
              <a:rPr lang="en-US" sz="1470" b="1" dirty="0">
                <a:solidFill>
                  <a:srgbClr val="C64B56"/>
                </a:solidFill>
                <a:latin typeface="Arial" pitchFamily="34" charset="0"/>
                <a:ea typeface="Arial" pitchFamily="34" charset="-122"/>
                <a:cs typeface="Arial" pitchFamily="34" charset="-120"/>
              </a:rPr>
              <a:t>DELIBERATELY POOR EXAMPLE — DO NOT COPY</a:t>
            </a:r>
            <a:endParaRPr lang="en-US" sz="1470" dirty="0"/>
          </a:p>
        </p:txBody>
      </p:sp>
      <p:sp>
        <p:nvSpPr>
          <p:cNvPr id="7" name="Shape 5"/>
          <p:cNvSpPr/>
          <p:nvPr/>
        </p:nvSpPr>
        <p:spPr>
          <a:xfrm>
            <a:off x="649224" y="3374136"/>
            <a:ext cx="7699248" cy="2834640"/>
          </a:xfrm>
          <a:prstGeom prst="rect">
            <a:avLst/>
          </a:prstGeom>
          <a:solidFill>
            <a:srgbClr val="54EC39"/>
          </a:solidFill>
          <a:ln w="12700">
            <a:solidFill>
              <a:srgbClr val="54EC39"/>
            </a:solidFill>
            <a:prstDash val="solid"/>
          </a:ln>
        </p:spPr>
      </p:sp>
      <p:sp>
        <p:nvSpPr>
          <p:cNvPr id="8" name="Text 6"/>
          <p:cNvSpPr/>
          <p:nvPr/>
        </p:nvSpPr>
        <p:spPr>
          <a:xfrm>
            <a:off x="1088136" y="3968496"/>
            <a:ext cx="6830568" cy="1554480"/>
          </a:xfrm>
          <a:prstGeom prst="rect">
            <a:avLst/>
          </a:prstGeom>
          <a:noFill/>
          <a:ln/>
        </p:spPr>
        <p:txBody>
          <a:bodyPr wrap="square" lIns="508" tIns="508" rIns="508" bIns="508" rtlCol="0" anchor="ctr">
            <a:normAutofit/>
          </a:bodyPr>
          <a:lstStyle/>
          <a:p>
            <a:pPr marL="0" indent="0" algn="ctr">
              <a:buNone/>
            </a:pPr>
            <a:r>
              <a:rPr lang="en-US" sz="3700" b="1" dirty="0">
                <a:solidFill>
                  <a:srgbClr val="CC0072"/>
                </a:solidFill>
                <a:latin typeface="Arial" pitchFamily="34" charset="0"/>
                <a:ea typeface="Arial" pitchFamily="34" charset="-122"/>
                <a:cs typeface="Arial" pitchFamily="34" charset="-120"/>
              </a:rPr>
              <a:t>THEY ARE ALL THE SAME!</a:t>
            </a:r>
            <a:endParaRPr lang="en-US" sz="3700" dirty="0"/>
          </a:p>
          <a:p>
            <a:pPr marL="0" indent="0" algn="ctr">
              <a:buNone/>
            </a:pPr>
            <a:r>
              <a:rPr lang="en-US" sz="3700" b="1" dirty="0">
                <a:solidFill>
                  <a:srgbClr val="CC0072"/>
                </a:solidFill>
                <a:latin typeface="Arial" pitchFamily="34" charset="0"/>
                <a:ea typeface="Arial" pitchFamily="34" charset="-122"/>
                <a:cs typeface="Arial" pitchFamily="34" charset="-120"/>
              </a:rPr>
              <a:t>EVERYONE KNOWS!</a:t>
            </a:r>
            <a:endParaRPr lang="en-US" sz="3700" dirty="0"/>
          </a:p>
        </p:txBody>
      </p:sp>
      <p:sp>
        <p:nvSpPr>
          <p:cNvPr id="9" name="Shape 7"/>
          <p:cNvSpPr/>
          <p:nvPr/>
        </p:nvSpPr>
        <p:spPr>
          <a:xfrm>
            <a:off x="9400032" y="3813048"/>
            <a:ext cx="2834640" cy="2834640"/>
          </a:xfrm>
          <a:prstGeom prst="ellipse">
            <a:avLst/>
          </a:prstGeom>
          <a:solidFill>
            <a:srgbClr val="FF8A1D"/>
          </a:solidFill>
          <a:ln w="12700">
            <a:solidFill>
              <a:srgbClr val="FF8A1D">
                <a:alpha val="0"/>
              </a:srgbClr>
            </a:solidFill>
            <a:prstDash val="solid"/>
          </a:ln>
        </p:spPr>
      </p:sp>
      <p:sp>
        <p:nvSpPr>
          <p:cNvPr id="10" name="Text 8"/>
          <p:cNvSpPr/>
          <p:nvPr/>
        </p:nvSpPr>
        <p:spPr>
          <a:xfrm>
            <a:off x="10287000" y="4288536"/>
            <a:ext cx="1051560" cy="1216152"/>
          </a:xfrm>
          <a:prstGeom prst="rect">
            <a:avLst/>
          </a:prstGeom>
          <a:noFill/>
          <a:ln/>
        </p:spPr>
        <p:txBody>
          <a:bodyPr wrap="square" lIns="508" tIns="508" rIns="508" bIns="508" rtlCol="0" anchor="ctr">
            <a:normAutofit/>
          </a:bodyPr>
          <a:lstStyle/>
          <a:p>
            <a:pPr marL="0" indent="0" algn="ctr">
              <a:buNone/>
            </a:pPr>
            <a:r>
              <a:rPr lang="en-US" sz="9100" b="1" dirty="0">
                <a:solidFill>
                  <a:srgbClr val="7152AE"/>
                </a:solidFill>
                <a:latin typeface="Arial" pitchFamily="34" charset="0"/>
                <a:ea typeface="Arial" pitchFamily="34" charset="-122"/>
                <a:cs typeface="Arial" pitchFamily="34" charset="-120"/>
              </a:rPr>
              <a:t>!</a:t>
            </a:r>
            <a:endParaRPr lang="en-US" sz="9100" dirty="0"/>
          </a:p>
        </p:txBody>
      </p:sp>
      <p:sp>
        <p:nvSpPr>
          <p:cNvPr id="11" name="Shape 9"/>
          <p:cNvSpPr/>
          <p:nvPr/>
        </p:nvSpPr>
        <p:spPr>
          <a:xfrm>
            <a:off x="950976" y="6757416"/>
            <a:ext cx="13213080" cy="1335024"/>
          </a:xfrm>
          <a:prstGeom prst="rect">
            <a:avLst/>
          </a:prstGeom>
          <a:solidFill>
            <a:srgbClr val="13DFFF"/>
          </a:solidFill>
          <a:ln w="12700">
            <a:solidFill>
              <a:srgbClr val="13DFFF"/>
            </a:solidFill>
            <a:prstDash val="solid"/>
          </a:ln>
        </p:spPr>
      </p:sp>
      <p:sp>
        <p:nvSpPr>
          <p:cNvPr id="12" name="Text 10"/>
          <p:cNvSpPr/>
          <p:nvPr/>
        </p:nvSpPr>
        <p:spPr>
          <a:xfrm>
            <a:off x="1298448" y="7040880"/>
            <a:ext cx="12508992" cy="658368"/>
          </a:xfrm>
          <a:prstGeom prst="rect">
            <a:avLst/>
          </a:prstGeom>
          <a:noFill/>
          <a:ln/>
        </p:spPr>
        <p:txBody>
          <a:bodyPr wrap="square" lIns="508" tIns="508" rIns="508" bIns="508" rtlCol="0" anchor="ctr">
            <a:normAutofit/>
          </a:bodyPr>
          <a:lstStyle/>
          <a:p>
            <a:pPr marL="0" indent="0" algn="ctr">
              <a:buNone/>
            </a:pPr>
            <a:r>
              <a:rPr lang="en-US" sz="3800" b="1" dirty="0">
                <a:solidFill>
                  <a:srgbClr val="D40962"/>
                </a:solidFill>
                <a:latin typeface="Arial" pitchFamily="34" charset="0"/>
                <a:ea typeface="Arial" pitchFamily="34" charset="-122"/>
                <a:cs typeface="Arial" pitchFamily="34" charset="-120"/>
              </a:rPr>
              <a:t>NO NEED FOR EVIDENCE!!!</a:t>
            </a:r>
            <a:endParaRPr lang="en-US" sz="3800" dirty="0"/>
          </a:p>
        </p:txBody>
      </p:sp>
      <p:sp>
        <p:nvSpPr>
          <p:cNvPr id="13" name="Shape 11"/>
          <p:cNvSpPr/>
          <p:nvPr/>
        </p:nvSpPr>
        <p:spPr>
          <a:xfrm>
            <a:off x="2286000" y="8540496"/>
            <a:ext cx="10378440" cy="941832"/>
          </a:xfrm>
          <a:prstGeom prst="rect">
            <a:avLst/>
          </a:prstGeom>
          <a:solidFill>
            <a:srgbClr val="D135BF"/>
          </a:solidFill>
          <a:ln w="12700">
            <a:solidFill>
              <a:srgbClr val="D135BF"/>
            </a:solidFill>
            <a:prstDash val="solid"/>
          </a:ln>
        </p:spPr>
      </p:sp>
      <p:sp>
        <p:nvSpPr>
          <p:cNvPr id="14" name="Text 12"/>
          <p:cNvSpPr/>
          <p:nvPr/>
        </p:nvSpPr>
        <p:spPr>
          <a:xfrm>
            <a:off x="2660904" y="8769096"/>
            <a:ext cx="9637776" cy="411480"/>
          </a:xfrm>
          <a:prstGeom prst="rect">
            <a:avLst/>
          </a:prstGeom>
          <a:noFill/>
          <a:ln/>
        </p:spPr>
        <p:txBody>
          <a:bodyPr wrap="square" lIns="508" tIns="508" rIns="508" bIns="508" rtlCol="0" anchor="ctr">
            <a:normAutofit/>
          </a:bodyPr>
          <a:lstStyle/>
          <a:p>
            <a:pPr marL="0" indent="0" algn="ctr">
              <a:buNone/>
            </a:pPr>
            <a:r>
              <a:rPr lang="en-US" sz="1960" b="1" dirty="0">
                <a:solidFill>
                  <a:srgbClr val="FFFFFF"/>
                </a:solidFill>
                <a:latin typeface="Arial" pitchFamily="34" charset="0"/>
                <a:ea typeface="Arial" pitchFamily="34" charset="-122"/>
                <a:cs typeface="Arial" pitchFamily="34" charset="-120"/>
              </a:rPr>
              <a:t>NO SOURCES | NO LEGAL TEST | NO ANALYSIS</a:t>
            </a:r>
            <a:endParaRPr lang="en-US" sz="196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0" y="0"/>
            <a:ext cx="15124176" cy="10689336"/>
          </a:xfrm>
          <a:prstGeom prst="rect">
            <a:avLst/>
          </a:prstGeom>
          <a:solidFill>
            <a:srgbClr val="FAFBFB"/>
          </a:solidFill>
          <a:ln w="12700">
            <a:solidFill>
              <a:srgbClr val="FAFBFB"/>
            </a:solidFill>
            <a:prstDash val="solid"/>
          </a:ln>
        </p:spPr>
      </p:sp>
      <p:sp>
        <p:nvSpPr>
          <p:cNvPr id="3" name="Shape 1"/>
          <p:cNvSpPr/>
          <p:nvPr/>
        </p:nvSpPr>
        <p:spPr>
          <a:xfrm>
            <a:off x="0" y="0"/>
            <a:ext cx="15124176" cy="1673352"/>
          </a:xfrm>
          <a:prstGeom prst="rect">
            <a:avLst/>
          </a:prstGeom>
          <a:solidFill>
            <a:srgbClr val="102B46"/>
          </a:solidFill>
          <a:ln w="12700">
            <a:solidFill>
              <a:srgbClr val="102B46"/>
            </a:solidFill>
            <a:prstDash val="solid"/>
          </a:ln>
        </p:spPr>
      </p:sp>
      <p:sp>
        <p:nvSpPr>
          <p:cNvPr id="4" name="Shape 2"/>
          <p:cNvSpPr/>
          <p:nvPr/>
        </p:nvSpPr>
        <p:spPr>
          <a:xfrm>
            <a:off x="0" y="0"/>
            <a:ext cx="146304" cy="10689336"/>
          </a:xfrm>
          <a:prstGeom prst="rect">
            <a:avLst/>
          </a:prstGeom>
          <a:solidFill>
            <a:srgbClr val="20577A"/>
          </a:solidFill>
          <a:ln w="12700">
            <a:solidFill>
              <a:srgbClr val="20577A"/>
            </a:solidFill>
            <a:prstDash val="solid"/>
          </a:ln>
        </p:spPr>
      </p:sp>
      <p:sp>
        <p:nvSpPr>
          <p:cNvPr id="5" name="Shape 3"/>
          <p:cNvSpPr/>
          <p:nvPr/>
        </p:nvSpPr>
        <p:spPr>
          <a:xfrm>
            <a:off x="512064" y="356616"/>
            <a:ext cx="91440" cy="841248"/>
          </a:xfrm>
          <a:prstGeom prst="rect">
            <a:avLst/>
          </a:prstGeom>
          <a:solidFill>
            <a:srgbClr val="20577A"/>
          </a:solidFill>
          <a:ln w="12700">
            <a:solidFill>
              <a:srgbClr val="20577A"/>
            </a:solidFill>
            <a:prstDash val="solid"/>
          </a:ln>
        </p:spPr>
      </p:sp>
      <p:sp>
        <p:nvSpPr>
          <p:cNvPr id="6" name="Text 4"/>
          <p:cNvSpPr/>
          <p:nvPr/>
        </p:nvSpPr>
        <p:spPr>
          <a:xfrm>
            <a:off x="795528" y="246888"/>
            <a:ext cx="13469112" cy="795528"/>
          </a:xfrm>
          <a:prstGeom prst="rect">
            <a:avLst/>
          </a:prstGeom>
          <a:noFill/>
          <a:ln/>
        </p:spPr>
        <p:txBody>
          <a:bodyPr wrap="square" lIns="508" tIns="508" rIns="508" bIns="508" rtlCol="0" anchor="ctr">
            <a:normAutofit/>
          </a:bodyPr>
          <a:lstStyle/>
          <a:p>
            <a:pPr marL="0" indent="0">
              <a:buNone/>
            </a:pPr>
            <a:r>
              <a:rPr lang="en-US" sz="3450" b="1" dirty="0">
                <a:solidFill>
                  <a:srgbClr val="FFFFFF"/>
                </a:solidFill>
                <a:latin typeface="Arial" pitchFamily="34" charset="0"/>
                <a:ea typeface="Arial" pitchFamily="34" charset="-122"/>
                <a:cs typeface="Arial" pitchFamily="34" charset="-120"/>
              </a:rPr>
              <a:t>PLAN YOUR POSTER BEFORE DESIGNING</a:t>
            </a:r>
            <a:endParaRPr lang="en-US" sz="3450" dirty="0"/>
          </a:p>
        </p:txBody>
      </p:sp>
      <p:sp>
        <p:nvSpPr>
          <p:cNvPr id="7" name="Text 5"/>
          <p:cNvSpPr/>
          <p:nvPr/>
        </p:nvSpPr>
        <p:spPr>
          <a:xfrm>
            <a:off x="804672" y="1088136"/>
            <a:ext cx="13240512" cy="338328"/>
          </a:xfrm>
          <a:prstGeom prst="rect">
            <a:avLst/>
          </a:prstGeom>
          <a:noFill/>
          <a:ln/>
        </p:spPr>
        <p:txBody>
          <a:bodyPr wrap="square" lIns="508" tIns="508" rIns="508" bIns="508" rtlCol="0" anchor="ctr">
            <a:normAutofit/>
          </a:bodyPr>
          <a:lstStyle/>
          <a:p>
            <a:pPr marL="0" indent="0">
              <a:buNone/>
            </a:pPr>
            <a:r>
              <a:rPr lang="en-US" sz="1530" dirty="0">
                <a:solidFill>
                  <a:srgbClr val="D7E7ED"/>
                </a:solidFill>
                <a:latin typeface="Arial" pitchFamily="34" charset="0"/>
                <a:ea typeface="Arial" pitchFamily="34" charset="-122"/>
                <a:cs typeface="Arial" pitchFamily="34" charset="-120"/>
              </a:rPr>
              <a:t>Fill these sections with your own research and writing.</a:t>
            </a:r>
            <a:endParaRPr lang="en-US" sz="1530" dirty="0"/>
          </a:p>
        </p:txBody>
      </p:sp>
      <p:sp>
        <p:nvSpPr>
          <p:cNvPr id="8" name="Shape 6"/>
          <p:cNvSpPr/>
          <p:nvPr/>
        </p:nvSpPr>
        <p:spPr>
          <a:xfrm>
            <a:off x="667512" y="10232136"/>
            <a:ext cx="13807440" cy="0"/>
          </a:xfrm>
          <a:prstGeom prst="line">
            <a:avLst/>
          </a:prstGeom>
          <a:noFill/>
          <a:ln w="11430">
            <a:solidFill>
              <a:srgbClr val="DCE5EB"/>
            </a:solidFill>
            <a:prstDash val="solid"/>
          </a:ln>
        </p:spPr>
      </p:sp>
      <p:sp>
        <p:nvSpPr>
          <p:cNvPr id="9" name="Text 7"/>
          <p:cNvSpPr/>
          <p:nvPr/>
        </p:nvSpPr>
        <p:spPr>
          <a:xfrm>
            <a:off x="786384" y="10396728"/>
            <a:ext cx="13313664" cy="182880"/>
          </a:xfrm>
          <a:prstGeom prst="rect">
            <a:avLst/>
          </a:prstGeom>
          <a:noFill/>
          <a:ln/>
        </p:spPr>
        <p:txBody>
          <a:bodyPr wrap="square" lIns="508" tIns="508" rIns="508" bIns="508" rtlCol="0" anchor="ctr">
            <a:normAutofit/>
          </a:bodyPr>
          <a:lstStyle/>
          <a:p>
            <a:pPr marL="0" indent="0">
              <a:buNone/>
            </a:pPr>
            <a:r>
              <a:rPr lang="en-US" sz="1000" b="1" dirty="0">
                <a:solidFill>
                  <a:srgbClr val="738391"/>
                </a:solidFill>
                <a:latin typeface="Arial" pitchFamily="34" charset="0"/>
                <a:ea typeface="Arial" pitchFamily="34" charset="-122"/>
                <a:cs typeface="Arial" pitchFamily="34" charset="-120"/>
              </a:rPr>
              <a:t>PRINTABLE PLANNING PAGE / NOT PART OF THE SUBMISSION</a:t>
            </a:r>
            <a:endParaRPr lang="en-US" sz="1000" dirty="0"/>
          </a:p>
        </p:txBody>
      </p:sp>
      <p:sp>
        <p:nvSpPr>
          <p:cNvPr id="10" name="Shape 8"/>
          <p:cNvSpPr/>
          <p:nvPr/>
        </p:nvSpPr>
        <p:spPr>
          <a:xfrm>
            <a:off x="740664" y="1920240"/>
            <a:ext cx="6629400" cy="1243584"/>
          </a:xfrm>
          <a:prstGeom prst="roundRect">
            <a:avLst>
              <a:gd name="adj" fmla="val 8088"/>
            </a:avLst>
          </a:prstGeom>
          <a:solidFill>
            <a:srgbClr val="FFFFFF"/>
          </a:solidFill>
          <a:ln w="8890">
            <a:solidFill>
              <a:srgbClr val="DCE5EB"/>
            </a:solidFill>
            <a:prstDash val="solid"/>
          </a:ln>
        </p:spPr>
      </p:sp>
      <p:sp>
        <p:nvSpPr>
          <p:cNvPr id="11" name="Text 9"/>
          <p:cNvSpPr/>
          <p:nvPr/>
        </p:nvSpPr>
        <p:spPr>
          <a:xfrm>
            <a:off x="941832" y="2048256"/>
            <a:ext cx="6217920" cy="310896"/>
          </a:xfrm>
          <a:prstGeom prst="rect">
            <a:avLst/>
          </a:prstGeom>
          <a:noFill/>
          <a:ln/>
        </p:spPr>
        <p:txBody>
          <a:bodyPr wrap="square" lIns="508" tIns="508" rIns="508" bIns="508" rtlCol="0" anchor="ctr">
            <a:normAutofit/>
          </a:bodyPr>
          <a:lstStyle/>
          <a:p>
            <a:pPr marL="0" indent="0">
              <a:buNone/>
            </a:pPr>
            <a:r>
              <a:rPr lang="en-US" sz="1800" b="1" dirty="0">
                <a:solidFill>
                  <a:srgbClr val="102B46"/>
                </a:solidFill>
                <a:latin typeface="Arial" pitchFamily="34" charset="0"/>
                <a:ea typeface="Arial" pitchFamily="34" charset="-122"/>
                <a:cs typeface="Arial" pitchFamily="34" charset="-120"/>
              </a:rPr>
              <a:t>1  Chosen offence and exact statute</a:t>
            </a:r>
            <a:endParaRPr lang="en-US" sz="1800" dirty="0"/>
          </a:p>
        </p:txBody>
      </p:sp>
      <p:sp>
        <p:nvSpPr>
          <p:cNvPr id="12" name="Shape 10"/>
          <p:cNvSpPr/>
          <p:nvPr/>
        </p:nvSpPr>
        <p:spPr>
          <a:xfrm>
            <a:off x="969264" y="2615184"/>
            <a:ext cx="6172200" cy="0"/>
          </a:xfrm>
          <a:prstGeom prst="line">
            <a:avLst/>
          </a:prstGeom>
          <a:noFill/>
          <a:ln w="12700">
            <a:solidFill>
              <a:srgbClr val="DCE5EB"/>
            </a:solidFill>
            <a:prstDash val="solid"/>
          </a:ln>
        </p:spPr>
      </p:sp>
      <p:sp>
        <p:nvSpPr>
          <p:cNvPr id="13" name="Shape 11"/>
          <p:cNvSpPr/>
          <p:nvPr/>
        </p:nvSpPr>
        <p:spPr>
          <a:xfrm>
            <a:off x="969264" y="2999232"/>
            <a:ext cx="6172200" cy="0"/>
          </a:xfrm>
          <a:prstGeom prst="line">
            <a:avLst/>
          </a:prstGeom>
          <a:noFill/>
          <a:ln w="12700">
            <a:solidFill>
              <a:srgbClr val="DCE5EB"/>
            </a:solidFill>
            <a:prstDash val="solid"/>
          </a:ln>
        </p:spPr>
      </p:sp>
      <p:sp>
        <p:nvSpPr>
          <p:cNvPr id="14" name="Shape 12"/>
          <p:cNvSpPr/>
          <p:nvPr/>
        </p:nvSpPr>
        <p:spPr>
          <a:xfrm>
            <a:off x="7607808" y="1920240"/>
            <a:ext cx="6784848" cy="1243584"/>
          </a:xfrm>
          <a:prstGeom prst="roundRect">
            <a:avLst>
              <a:gd name="adj" fmla="val 8088"/>
            </a:avLst>
          </a:prstGeom>
          <a:solidFill>
            <a:srgbClr val="FFFFFF"/>
          </a:solidFill>
          <a:ln w="8890">
            <a:solidFill>
              <a:srgbClr val="DCE5EB"/>
            </a:solidFill>
            <a:prstDash val="solid"/>
          </a:ln>
        </p:spPr>
      </p:sp>
      <p:sp>
        <p:nvSpPr>
          <p:cNvPr id="15" name="Text 13"/>
          <p:cNvSpPr/>
          <p:nvPr/>
        </p:nvSpPr>
        <p:spPr>
          <a:xfrm>
            <a:off x="7808976" y="2048256"/>
            <a:ext cx="6373368" cy="310896"/>
          </a:xfrm>
          <a:prstGeom prst="rect">
            <a:avLst/>
          </a:prstGeom>
          <a:noFill/>
          <a:ln/>
        </p:spPr>
        <p:txBody>
          <a:bodyPr wrap="square" lIns="508" tIns="508" rIns="508" bIns="508" rtlCol="0" anchor="ctr">
            <a:normAutofit/>
          </a:bodyPr>
          <a:lstStyle/>
          <a:p>
            <a:pPr marL="0" indent="0">
              <a:buNone/>
            </a:pPr>
            <a:r>
              <a:rPr lang="en-US" sz="1800" b="1" dirty="0">
                <a:solidFill>
                  <a:srgbClr val="102B46"/>
                </a:solidFill>
                <a:latin typeface="Arial" pitchFamily="34" charset="0"/>
                <a:ea typeface="Arial" pitchFamily="34" charset="-122"/>
                <a:cs typeface="Arial" pitchFamily="34" charset="-120"/>
              </a:rPr>
              <a:t>2  Main idea in one sentence</a:t>
            </a:r>
            <a:endParaRPr lang="en-US" sz="1800" dirty="0"/>
          </a:p>
        </p:txBody>
      </p:sp>
      <p:sp>
        <p:nvSpPr>
          <p:cNvPr id="16" name="Shape 14"/>
          <p:cNvSpPr/>
          <p:nvPr/>
        </p:nvSpPr>
        <p:spPr>
          <a:xfrm>
            <a:off x="7836408" y="2615184"/>
            <a:ext cx="6327648" cy="0"/>
          </a:xfrm>
          <a:prstGeom prst="line">
            <a:avLst/>
          </a:prstGeom>
          <a:noFill/>
          <a:ln w="12700">
            <a:solidFill>
              <a:srgbClr val="DCE5EB"/>
            </a:solidFill>
            <a:prstDash val="solid"/>
          </a:ln>
        </p:spPr>
      </p:sp>
      <p:sp>
        <p:nvSpPr>
          <p:cNvPr id="17" name="Shape 15"/>
          <p:cNvSpPr/>
          <p:nvPr/>
        </p:nvSpPr>
        <p:spPr>
          <a:xfrm>
            <a:off x="7836408" y="2999232"/>
            <a:ext cx="6327648" cy="0"/>
          </a:xfrm>
          <a:prstGeom prst="line">
            <a:avLst/>
          </a:prstGeom>
          <a:noFill/>
          <a:ln w="12700">
            <a:solidFill>
              <a:srgbClr val="DCE5EB"/>
            </a:solidFill>
            <a:prstDash val="solid"/>
          </a:ln>
        </p:spPr>
      </p:sp>
      <p:sp>
        <p:nvSpPr>
          <p:cNvPr id="18" name="Shape 16"/>
          <p:cNvSpPr/>
          <p:nvPr/>
        </p:nvSpPr>
        <p:spPr>
          <a:xfrm>
            <a:off x="740664" y="3419856"/>
            <a:ext cx="4379976" cy="2176272"/>
          </a:xfrm>
          <a:prstGeom prst="roundRect">
            <a:avLst>
              <a:gd name="adj" fmla="val 4622"/>
            </a:avLst>
          </a:prstGeom>
          <a:solidFill>
            <a:srgbClr val="FFFFFF"/>
          </a:solidFill>
          <a:ln w="8890">
            <a:solidFill>
              <a:srgbClr val="DCE5EB"/>
            </a:solidFill>
            <a:prstDash val="solid"/>
          </a:ln>
        </p:spPr>
      </p:sp>
      <p:sp>
        <p:nvSpPr>
          <p:cNvPr id="19" name="Text 17"/>
          <p:cNvSpPr/>
          <p:nvPr/>
        </p:nvSpPr>
        <p:spPr>
          <a:xfrm>
            <a:off x="941832" y="3547872"/>
            <a:ext cx="3968496" cy="310896"/>
          </a:xfrm>
          <a:prstGeom prst="rect">
            <a:avLst/>
          </a:prstGeom>
          <a:noFill/>
          <a:ln/>
        </p:spPr>
        <p:txBody>
          <a:bodyPr wrap="square" lIns="508" tIns="508" rIns="508" bIns="508" rtlCol="0" anchor="ctr">
            <a:normAutofit/>
          </a:bodyPr>
          <a:lstStyle/>
          <a:p>
            <a:pPr marL="0" indent="0">
              <a:buNone/>
            </a:pPr>
            <a:r>
              <a:rPr lang="en-US" sz="1800" b="1" dirty="0">
                <a:solidFill>
                  <a:srgbClr val="102B46"/>
                </a:solidFill>
                <a:latin typeface="Arial" pitchFamily="34" charset="0"/>
                <a:ea typeface="Arial" pitchFamily="34" charset="-122"/>
                <a:cs typeface="Arial" pitchFamily="34" charset="-120"/>
              </a:rPr>
              <a:t>3  Legal elements</a:t>
            </a:r>
            <a:endParaRPr lang="en-US" sz="1800" dirty="0"/>
          </a:p>
        </p:txBody>
      </p:sp>
      <p:sp>
        <p:nvSpPr>
          <p:cNvPr id="20" name="Shape 18"/>
          <p:cNvSpPr/>
          <p:nvPr/>
        </p:nvSpPr>
        <p:spPr>
          <a:xfrm>
            <a:off x="969264" y="4114800"/>
            <a:ext cx="3922776" cy="0"/>
          </a:xfrm>
          <a:prstGeom prst="line">
            <a:avLst/>
          </a:prstGeom>
          <a:noFill/>
          <a:ln w="12700">
            <a:solidFill>
              <a:srgbClr val="DCE5EB"/>
            </a:solidFill>
            <a:prstDash val="solid"/>
          </a:ln>
        </p:spPr>
      </p:sp>
      <p:sp>
        <p:nvSpPr>
          <p:cNvPr id="21" name="Shape 19"/>
          <p:cNvSpPr/>
          <p:nvPr/>
        </p:nvSpPr>
        <p:spPr>
          <a:xfrm>
            <a:off x="969264" y="4498848"/>
            <a:ext cx="3922776" cy="0"/>
          </a:xfrm>
          <a:prstGeom prst="line">
            <a:avLst/>
          </a:prstGeom>
          <a:noFill/>
          <a:ln w="12700">
            <a:solidFill>
              <a:srgbClr val="DCE5EB"/>
            </a:solidFill>
            <a:prstDash val="solid"/>
          </a:ln>
        </p:spPr>
      </p:sp>
      <p:sp>
        <p:nvSpPr>
          <p:cNvPr id="22" name="Shape 20"/>
          <p:cNvSpPr/>
          <p:nvPr/>
        </p:nvSpPr>
        <p:spPr>
          <a:xfrm>
            <a:off x="969264" y="4882896"/>
            <a:ext cx="3922776" cy="0"/>
          </a:xfrm>
          <a:prstGeom prst="line">
            <a:avLst/>
          </a:prstGeom>
          <a:noFill/>
          <a:ln w="12700">
            <a:solidFill>
              <a:srgbClr val="DCE5EB"/>
            </a:solidFill>
            <a:prstDash val="solid"/>
          </a:ln>
        </p:spPr>
      </p:sp>
      <p:sp>
        <p:nvSpPr>
          <p:cNvPr id="23" name="Shape 21"/>
          <p:cNvSpPr/>
          <p:nvPr/>
        </p:nvSpPr>
        <p:spPr>
          <a:xfrm>
            <a:off x="969264" y="5266944"/>
            <a:ext cx="3922776" cy="0"/>
          </a:xfrm>
          <a:prstGeom prst="line">
            <a:avLst/>
          </a:prstGeom>
          <a:noFill/>
          <a:ln w="12700">
            <a:solidFill>
              <a:srgbClr val="DCE5EB"/>
            </a:solidFill>
            <a:prstDash val="solid"/>
          </a:ln>
        </p:spPr>
      </p:sp>
      <p:sp>
        <p:nvSpPr>
          <p:cNvPr id="24" name="Shape 22"/>
          <p:cNvSpPr/>
          <p:nvPr/>
        </p:nvSpPr>
        <p:spPr>
          <a:xfrm>
            <a:off x="5358384" y="3419856"/>
            <a:ext cx="4416552" cy="2176272"/>
          </a:xfrm>
          <a:prstGeom prst="roundRect">
            <a:avLst>
              <a:gd name="adj" fmla="val 4622"/>
            </a:avLst>
          </a:prstGeom>
          <a:solidFill>
            <a:srgbClr val="FFFFFF"/>
          </a:solidFill>
          <a:ln w="8890">
            <a:solidFill>
              <a:srgbClr val="DCE5EB"/>
            </a:solidFill>
            <a:prstDash val="solid"/>
          </a:ln>
        </p:spPr>
      </p:sp>
      <p:sp>
        <p:nvSpPr>
          <p:cNvPr id="25" name="Text 23"/>
          <p:cNvSpPr/>
          <p:nvPr/>
        </p:nvSpPr>
        <p:spPr>
          <a:xfrm>
            <a:off x="5559552" y="3547872"/>
            <a:ext cx="4005072" cy="310896"/>
          </a:xfrm>
          <a:prstGeom prst="rect">
            <a:avLst/>
          </a:prstGeom>
          <a:noFill/>
          <a:ln/>
        </p:spPr>
        <p:txBody>
          <a:bodyPr wrap="square" lIns="508" tIns="508" rIns="508" bIns="508" rtlCol="0" anchor="ctr">
            <a:normAutofit/>
          </a:bodyPr>
          <a:lstStyle/>
          <a:p>
            <a:pPr marL="0" indent="0">
              <a:buNone/>
            </a:pPr>
            <a:r>
              <a:rPr lang="en-US" sz="1800" b="1" dirty="0">
                <a:solidFill>
                  <a:srgbClr val="102B46"/>
                </a:solidFill>
                <a:latin typeface="Arial" pitchFamily="34" charset="0"/>
                <a:ea typeface="Arial" pitchFamily="34" charset="-122"/>
                <a:cs typeface="Arial" pitchFamily="34" charset="-120"/>
              </a:rPr>
              <a:t>4  Evidence and citations</a:t>
            </a:r>
            <a:endParaRPr lang="en-US" sz="1800" dirty="0"/>
          </a:p>
        </p:txBody>
      </p:sp>
      <p:sp>
        <p:nvSpPr>
          <p:cNvPr id="26" name="Shape 24"/>
          <p:cNvSpPr/>
          <p:nvPr/>
        </p:nvSpPr>
        <p:spPr>
          <a:xfrm>
            <a:off x="5586984" y="4114800"/>
            <a:ext cx="3959352" cy="0"/>
          </a:xfrm>
          <a:prstGeom prst="line">
            <a:avLst/>
          </a:prstGeom>
          <a:noFill/>
          <a:ln w="12700">
            <a:solidFill>
              <a:srgbClr val="DCE5EB"/>
            </a:solidFill>
            <a:prstDash val="solid"/>
          </a:ln>
        </p:spPr>
      </p:sp>
      <p:sp>
        <p:nvSpPr>
          <p:cNvPr id="27" name="Shape 25"/>
          <p:cNvSpPr/>
          <p:nvPr/>
        </p:nvSpPr>
        <p:spPr>
          <a:xfrm>
            <a:off x="5586984" y="4498848"/>
            <a:ext cx="3959352" cy="0"/>
          </a:xfrm>
          <a:prstGeom prst="line">
            <a:avLst/>
          </a:prstGeom>
          <a:noFill/>
          <a:ln w="12700">
            <a:solidFill>
              <a:srgbClr val="DCE5EB"/>
            </a:solidFill>
            <a:prstDash val="solid"/>
          </a:ln>
        </p:spPr>
      </p:sp>
      <p:sp>
        <p:nvSpPr>
          <p:cNvPr id="28" name="Shape 26"/>
          <p:cNvSpPr/>
          <p:nvPr/>
        </p:nvSpPr>
        <p:spPr>
          <a:xfrm>
            <a:off x="5586984" y="4882896"/>
            <a:ext cx="3959352" cy="0"/>
          </a:xfrm>
          <a:prstGeom prst="line">
            <a:avLst/>
          </a:prstGeom>
          <a:noFill/>
          <a:ln w="12700">
            <a:solidFill>
              <a:srgbClr val="DCE5EB"/>
            </a:solidFill>
            <a:prstDash val="solid"/>
          </a:ln>
        </p:spPr>
      </p:sp>
      <p:sp>
        <p:nvSpPr>
          <p:cNvPr id="29" name="Shape 27"/>
          <p:cNvSpPr/>
          <p:nvPr/>
        </p:nvSpPr>
        <p:spPr>
          <a:xfrm>
            <a:off x="5586984" y="5266944"/>
            <a:ext cx="3959352" cy="0"/>
          </a:xfrm>
          <a:prstGeom prst="line">
            <a:avLst/>
          </a:prstGeom>
          <a:noFill/>
          <a:ln w="12700">
            <a:solidFill>
              <a:srgbClr val="DCE5EB"/>
            </a:solidFill>
            <a:prstDash val="solid"/>
          </a:ln>
        </p:spPr>
      </p:sp>
      <p:sp>
        <p:nvSpPr>
          <p:cNvPr id="30" name="Shape 28"/>
          <p:cNvSpPr/>
          <p:nvPr/>
        </p:nvSpPr>
        <p:spPr>
          <a:xfrm>
            <a:off x="10012680" y="3419856"/>
            <a:ext cx="4379976" cy="2176272"/>
          </a:xfrm>
          <a:prstGeom prst="roundRect">
            <a:avLst>
              <a:gd name="adj" fmla="val 4622"/>
            </a:avLst>
          </a:prstGeom>
          <a:solidFill>
            <a:srgbClr val="FFFFFF"/>
          </a:solidFill>
          <a:ln w="8890">
            <a:solidFill>
              <a:srgbClr val="DCE5EB"/>
            </a:solidFill>
            <a:prstDash val="solid"/>
          </a:ln>
        </p:spPr>
      </p:sp>
      <p:sp>
        <p:nvSpPr>
          <p:cNvPr id="31" name="Text 29"/>
          <p:cNvSpPr/>
          <p:nvPr/>
        </p:nvSpPr>
        <p:spPr>
          <a:xfrm>
            <a:off x="10213848" y="3547872"/>
            <a:ext cx="3968496" cy="310896"/>
          </a:xfrm>
          <a:prstGeom prst="rect">
            <a:avLst/>
          </a:prstGeom>
          <a:noFill/>
          <a:ln/>
        </p:spPr>
        <p:txBody>
          <a:bodyPr wrap="square" lIns="508" tIns="508" rIns="508" bIns="508" rtlCol="0" anchor="ctr">
            <a:normAutofit/>
          </a:bodyPr>
          <a:lstStyle/>
          <a:p>
            <a:pPr marL="0" indent="0">
              <a:buNone/>
            </a:pPr>
            <a:r>
              <a:rPr lang="en-US" sz="1800" b="1" dirty="0">
                <a:solidFill>
                  <a:srgbClr val="102B46"/>
                </a:solidFill>
                <a:latin typeface="Arial" pitchFamily="34" charset="0"/>
                <a:ea typeface="Arial" pitchFamily="34" charset="-122"/>
                <a:cs typeface="Arial" pitchFamily="34" charset="-120"/>
              </a:rPr>
              <a:t>5  Link to policing practice</a:t>
            </a:r>
            <a:endParaRPr lang="en-US" sz="1800" dirty="0"/>
          </a:p>
        </p:txBody>
      </p:sp>
      <p:sp>
        <p:nvSpPr>
          <p:cNvPr id="32" name="Shape 30"/>
          <p:cNvSpPr/>
          <p:nvPr/>
        </p:nvSpPr>
        <p:spPr>
          <a:xfrm>
            <a:off x="10241280" y="4114800"/>
            <a:ext cx="3922776" cy="0"/>
          </a:xfrm>
          <a:prstGeom prst="line">
            <a:avLst/>
          </a:prstGeom>
          <a:noFill/>
          <a:ln w="12700">
            <a:solidFill>
              <a:srgbClr val="DCE5EB"/>
            </a:solidFill>
            <a:prstDash val="solid"/>
          </a:ln>
        </p:spPr>
      </p:sp>
      <p:sp>
        <p:nvSpPr>
          <p:cNvPr id="33" name="Shape 31"/>
          <p:cNvSpPr/>
          <p:nvPr/>
        </p:nvSpPr>
        <p:spPr>
          <a:xfrm>
            <a:off x="10241280" y="4498848"/>
            <a:ext cx="3922776" cy="0"/>
          </a:xfrm>
          <a:prstGeom prst="line">
            <a:avLst/>
          </a:prstGeom>
          <a:noFill/>
          <a:ln w="12700">
            <a:solidFill>
              <a:srgbClr val="DCE5EB"/>
            </a:solidFill>
            <a:prstDash val="solid"/>
          </a:ln>
        </p:spPr>
      </p:sp>
      <p:sp>
        <p:nvSpPr>
          <p:cNvPr id="34" name="Shape 32"/>
          <p:cNvSpPr/>
          <p:nvPr/>
        </p:nvSpPr>
        <p:spPr>
          <a:xfrm>
            <a:off x="10241280" y="4882896"/>
            <a:ext cx="3922776" cy="0"/>
          </a:xfrm>
          <a:prstGeom prst="line">
            <a:avLst/>
          </a:prstGeom>
          <a:noFill/>
          <a:ln w="12700">
            <a:solidFill>
              <a:srgbClr val="DCE5EB"/>
            </a:solidFill>
            <a:prstDash val="solid"/>
          </a:ln>
        </p:spPr>
      </p:sp>
      <p:sp>
        <p:nvSpPr>
          <p:cNvPr id="35" name="Shape 33"/>
          <p:cNvSpPr/>
          <p:nvPr/>
        </p:nvSpPr>
        <p:spPr>
          <a:xfrm>
            <a:off x="10241280" y="5266944"/>
            <a:ext cx="3922776" cy="0"/>
          </a:xfrm>
          <a:prstGeom prst="line">
            <a:avLst/>
          </a:prstGeom>
          <a:noFill/>
          <a:ln w="12700">
            <a:solidFill>
              <a:srgbClr val="DCE5EB"/>
            </a:solidFill>
            <a:prstDash val="solid"/>
          </a:ln>
        </p:spPr>
      </p:sp>
      <p:sp>
        <p:nvSpPr>
          <p:cNvPr id="36" name="Shape 34"/>
          <p:cNvSpPr/>
          <p:nvPr/>
        </p:nvSpPr>
        <p:spPr>
          <a:xfrm>
            <a:off x="740664" y="5815584"/>
            <a:ext cx="6629400" cy="1499616"/>
          </a:xfrm>
          <a:prstGeom prst="roundRect">
            <a:avLst>
              <a:gd name="adj" fmla="val 6707"/>
            </a:avLst>
          </a:prstGeom>
          <a:solidFill>
            <a:srgbClr val="FFFFFF"/>
          </a:solidFill>
          <a:ln w="8890">
            <a:solidFill>
              <a:srgbClr val="DCE5EB"/>
            </a:solidFill>
            <a:prstDash val="solid"/>
          </a:ln>
        </p:spPr>
      </p:sp>
      <p:sp>
        <p:nvSpPr>
          <p:cNvPr id="37" name="Text 35"/>
          <p:cNvSpPr/>
          <p:nvPr/>
        </p:nvSpPr>
        <p:spPr>
          <a:xfrm>
            <a:off x="941832" y="5943600"/>
            <a:ext cx="6217920" cy="310896"/>
          </a:xfrm>
          <a:prstGeom prst="rect">
            <a:avLst/>
          </a:prstGeom>
          <a:noFill/>
          <a:ln/>
        </p:spPr>
        <p:txBody>
          <a:bodyPr wrap="square" lIns="508" tIns="508" rIns="508" bIns="508" rtlCol="0" anchor="ctr">
            <a:normAutofit/>
          </a:bodyPr>
          <a:lstStyle/>
          <a:p>
            <a:pPr marL="0" indent="0">
              <a:buNone/>
            </a:pPr>
            <a:r>
              <a:rPr lang="en-US" sz="1800" b="1" dirty="0">
                <a:solidFill>
                  <a:srgbClr val="102B46"/>
                </a:solidFill>
                <a:latin typeface="Arial" pitchFamily="34" charset="0"/>
                <a:ea typeface="Arial" pitchFamily="34" charset="-122"/>
                <a:cs typeface="Arial" pitchFamily="34" charset="-120"/>
              </a:rPr>
              <a:t>6  Diagram or visual and source</a:t>
            </a:r>
            <a:endParaRPr lang="en-US" sz="1800" dirty="0"/>
          </a:p>
        </p:txBody>
      </p:sp>
      <p:sp>
        <p:nvSpPr>
          <p:cNvPr id="38" name="Shape 36"/>
          <p:cNvSpPr/>
          <p:nvPr/>
        </p:nvSpPr>
        <p:spPr>
          <a:xfrm>
            <a:off x="969264" y="6510528"/>
            <a:ext cx="6172200" cy="0"/>
          </a:xfrm>
          <a:prstGeom prst="line">
            <a:avLst/>
          </a:prstGeom>
          <a:noFill/>
          <a:ln w="12700">
            <a:solidFill>
              <a:srgbClr val="DCE5EB"/>
            </a:solidFill>
            <a:prstDash val="solid"/>
          </a:ln>
        </p:spPr>
      </p:sp>
      <p:sp>
        <p:nvSpPr>
          <p:cNvPr id="39" name="Shape 37"/>
          <p:cNvSpPr/>
          <p:nvPr/>
        </p:nvSpPr>
        <p:spPr>
          <a:xfrm>
            <a:off x="969264" y="6894576"/>
            <a:ext cx="6172200" cy="0"/>
          </a:xfrm>
          <a:prstGeom prst="line">
            <a:avLst/>
          </a:prstGeom>
          <a:noFill/>
          <a:ln w="12700">
            <a:solidFill>
              <a:srgbClr val="DCE5EB"/>
            </a:solidFill>
            <a:prstDash val="solid"/>
          </a:ln>
        </p:spPr>
      </p:sp>
      <p:sp>
        <p:nvSpPr>
          <p:cNvPr id="40" name="Shape 38"/>
          <p:cNvSpPr/>
          <p:nvPr/>
        </p:nvSpPr>
        <p:spPr>
          <a:xfrm>
            <a:off x="7607808" y="5815584"/>
            <a:ext cx="6784848" cy="1499616"/>
          </a:xfrm>
          <a:prstGeom prst="roundRect">
            <a:avLst>
              <a:gd name="adj" fmla="val 6707"/>
            </a:avLst>
          </a:prstGeom>
          <a:solidFill>
            <a:srgbClr val="FFFFFF"/>
          </a:solidFill>
          <a:ln w="8890">
            <a:solidFill>
              <a:srgbClr val="DCE5EB"/>
            </a:solidFill>
            <a:prstDash val="solid"/>
          </a:ln>
        </p:spPr>
      </p:sp>
      <p:sp>
        <p:nvSpPr>
          <p:cNvPr id="41" name="Text 39"/>
          <p:cNvSpPr/>
          <p:nvPr/>
        </p:nvSpPr>
        <p:spPr>
          <a:xfrm>
            <a:off x="7808976" y="5943600"/>
            <a:ext cx="6373368" cy="310896"/>
          </a:xfrm>
          <a:prstGeom prst="rect">
            <a:avLst/>
          </a:prstGeom>
          <a:noFill/>
          <a:ln/>
        </p:spPr>
        <p:txBody>
          <a:bodyPr wrap="square" lIns="508" tIns="508" rIns="508" bIns="508" rtlCol="0" anchor="ctr">
            <a:normAutofit/>
          </a:bodyPr>
          <a:lstStyle/>
          <a:p>
            <a:pPr marL="0" indent="0">
              <a:buNone/>
            </a:pPr>
            <a:r>
              <a:rPr lang="en-US" sz="1800" b="1" dirty="0">
                <a:solidFill>
                  <a:srgbClr val="102B46"/>
                </a:solidFill>
                <a:latin typeface="Arial" pitchFamily="34" charset="0"/>
                <a:ea typeface="Arial" pitchFamily="34" charset="-122"/>
                <a:cs typeface="Arial" pitchFamily="34" charset="-120"/>
              </a:rPr>
              <a:t>7  My conclusion</a:t>
            </a:r>
            <a:endParaRPr lang="en-US" sz="1800" dirty="0"/>
          </a:p>
        </p:txBody>
      </p:sp>
      <p:sp>
        <p:nvSpPr>
          <p:cNvPr id="42" name="Shape 40"/>
          <p:cNvSpPr/>
          <p:nvPr/>
        </p:nvSpPr>
        <p:spPr>
          <a:xfrm>
            <a:off x="7836408" y="6510528"/>
            <a:ext cx="6327648" cy="0"/>
          </a:xfrm>
          <a:prstGeom prst="line">
            <a:avLst/>
          </a:prstGeom>
          <a:noFill/>
          <a:ln w="12700">
            <a:solidFill>
              <a:srgbClr val="DCE5EB"/>
            </a:solidFill>
            <a:prstDash val="solid"/>
          </a:ln>
        </p:spPr>
      </p:sp>
      <p:sp>
        <p:nvSpPr>
          <p:cNvPr id="43" name="Shape 41"/>
          <p:cNvSpPr/>
          <p:nvPr/>
        </p:nvSpPr>
        <p:spPr>
          <a:xfrm>
            <a:off x="7836408" y="6894576"/>
            <a:ext cx="6327648" cy="0"/>
          </a:xfrm>
          <a:prstGeom prst="line">
            <a:avLst/>
          </a:prstGeom>
          <a:noFill/>
          <a:ln w="12700">
            <a:solidFill>
              <a:srgbClr val="DCE5EB"/>
            </a:solidFill>
            <a:prstDash val="solid"/>
          </a:ln>
        </p:spPr>
      </p:sp>
      <p:sp>
        <p:nvSpPr>
          <p:cNvPr id="44" name="Shape 42"/>
          <p:cNvSpPr/>
          <p:nvPr/>
        </p:nvSpPr>
        <p:spPr>
          <a:xfrm>
            <a:off x="740664" y="7571232"/>
            <a:ext cx="13651992" cy="2139696"/>
          </a:xfrm>
          <a:prstGeom prst="roundRect">
            <a:avLst>
              <a:gd name="adj" fmla="val 4701"/>
            </a:avLst>
          </a:prstGeom>
          <a:solidFill>
            <a:srgbClr val="FFFFFF"/>
          </a:solidFill>
          <a:ln w="8890">
            <a:solidFill>
              <a:srgbClr val="DCE5EB"/>
            </a:solidFill>
            <a:prstDash val="solid"/>
          </a:ln>
        </p:spPr>
      </p:sp>
      <p:sp>
        <p:nvSpPr>
          <p:cNvPr id="45" name="Text 43"/>
          <p:cNvSpPr/>
          <p:nvPr/>
        </p:nvSpPr>
        <p:spPr>
          <a:xfrm>
            <a:off x="941832" y="7699248"/>
            <a:ext cx="13240512" cy="310896"/>
          </a:xfrm>
          <a:prstGeom prst="rect">
            <a:avLst/>
          </a:prstGeom>
          <a:noFill/>
          <a:ln/>
        </p:spPr>
        <p:txBody>
          <a:bodyPr wrap="square" lIns="508" tIns="508" rIns="508" bIns="508" rtlCol="0" anchor="ctr">
            <a:normAutofit/>
          </a:bodyPr>
          <a:lstStyle/>
          <a:p>
            <a:pPr marL="0" indent="0">
              <a:buNone/>
            </a:pPr>
            <a:r>
              <a:rPr lang="en-US" sz="1800" b="1" dirty="0">
                <a:solidFill>
                  <a:srgbClr val="102B46"/>
                </a:solidFill>
                <a:latin typeface="Arial" pitchFamily="34" charset="0"/>
                <a:ea typeface="Arial" pitchFamily="34" charset="-122"/>
                <a:cs typeface="Arial" pitchFamily="34" charset="-120"/>
              </a:rPr>
              <a:t>8  Minimum six references to record</a:t>
            </a:r>
            <a:endParaRPr lang="en-US" sz="1800" dirty="0"/>
          </a:p>
        </p:txBody>
      </p:sp>
      <p:sp>
        <p:nvSpPr>
          <p:cNvPr id="46" name="Shape 44"/>
          <p:cNvSpPr/>
          <p:nvPr/>
        </p:nvSpPr>
        <p:spPr>
          <a:xfrm>
            <a:off x="969264" y="8266176"/>
            <a:ext cx="13194792" cy="0"/>
          </a:xfrm>
          <a:prstGeom prst="line">
            <a:avLst/>
          </a:prstGeom>
          <a:noFill/>
          <a:ln w="12700">
            <a:solidFill>
              <a:srgbClr val="DCE5EB"/>
            </a:solidFill>
            <a:prstDash val="solid"/>
          </a:ln>
        </p:spPr>
      </p:sp>
      <p:sp>
        <p:nvSpPr>
          <p:cNvPr id="47" name="Shape 45"/>
          <p:cNvSpPr/>
          <p:nvPr/>
        </p:nvSpPr>
        <p:spPr>
          <a:xfrm>
            <a:off x="969264" y="8650224"/>
            <a:ext cx="13194792" cy="0"/>
          </a:xfrm>
          <a:prstGeom prst="line">
            <a:avLst/>
          </a:prstGeom>
          <a:noFill/>
          <a:ln w="12700">
            <a:solidFill>
              <a:srgbClr val="DCE5EB"/>
            </a:solidFill>
            <a:prstDash val="solid"/>
          </a:ln>
        </p:spPr>
      </p:sp>
      <p:sp>
        <p:nvSpPr>
          <p:cNvPr id="48" name="Shape 46"/>
          <p:cNvSpPr/>
          <p:nvPr/>
        </p:nvSpPr>
        <p:spPr>
          <a:xfrm>
            <a:off x="969264" y="9034272"/>
            <a:ext cx="13194792" cy="0"/>
          </a:xfrm>
          <a:prstGeom prst="line">
            <a:avLst/>
          </a:prstGeom>
          <a:noFill/>
          <a:ln w="12700">
            <a:solidFill>
              <a:srgbClr val="DCE5EB"/>
            </a:solidFill>
            <a:prstDash val="solid"/>
          </a:ln>
        </p:spPr>
      </p:sp>
      <p:sp>
        <p:nvSpPr>
          <p:cNvPr id="49" name="Shape 47"/>
          <p:cNvSpPr/>
          <p:nvPr/>
        </p:nvSpPr>
        <p:spPr>
          <a:xfrm>
            <a:off x="969264" y="9418320"/>
            <a:ext cx="13194792" cy="0"/>
          </a:xfrm>
          <a:prstGeom prst="line">
            <a:avLst/>
          </a:prstGeom>
          <a:noFill/>
          <a:ln w="12700">
            <a:solidFill>
              <a:srgbClr val="DCE5EB"/>
            </a:solidFill>
            <a:prstDash val="solid"/>
          </a:ln>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lgn="l">
              <a:spcBef>
                <a:spcPts val="0"/>
              </a:spcBef>
              <a:spcAft>
                <a:spcPts val="100"/>
              </a:spcAft>
              <a:defRPr sz="3900" b="1">
                <a:solidFill>
                  <a:srgbClr val="FFFFFF"/>
                </a:solidFill>
                <a:latin typeface="Arial"/>
              </a:defRPr>
            </a:pPr>
            <a:r>
              <a:t>LET’S GET CREATING!</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Today you are starting YOUR academic poster in Canva. Work on one offence, one section at a time.</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WORKSHOP</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~2 HOURS</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749808" y="2377440"/>
            <a:ext cx="8869680" cy="5349240"/>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078992" y="2624328"/>
            <a:ext cx="5486400" cy="457200"/>
          </a:xfrm>
          <a:prstGeom prst="rect">
            <a:avLst/>
          </a:prstGeom>
          <a:noFill/>
        </p:spPr>
        <p:txBody>
          <a:bodyPr wrap="square" lIns="0" tIns="0" rIns="0" bIns="0" anchor="t">
            <a:spAutoFit/>
          </a:bodyPr>
          <a:lstStyle/>
          <a:p>
            <a:pPr algn="l">
              <a:spcBef>
                <a:spcPts val="0"/>
              </a:spcBef>
              <a:spcAft>
                <a:spcPts val="100"/>
              </a:spcAft>
              <a:defRPr sz="2400" b="1">
                <a:solidFill>
                  <a:srgbClr val="102B46"/>
                </a:solidFill>
                <a:latin typeface="Arial"/>
              </a:defRPr>
            </a:pPr>
            <a:r>
              <a:t>TODAY’S ROUTE</a:t>
            </a:r>
          </a:p>
        </p:txBody>
      </p:sp>
      <p:sp>
        <p:nvSpPr>
          <p:cNvPr id="16" name="Oval 15"/>
          <p:cNvSpPr/>
          <p:nvPr/>
        </p:nvSpPr>
        <p:spPr>
          <a:xfrm>
            <a:off x="1161288" y="3300984"/>
            <a:ext cx="475488" cy="475488"/>
          </a:xfrm>
          <a:prstGeom prst="ellipse">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1161288" y="3410712"/>
            <a:ext cx="475488" cy="329184"/>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01</a:t>
            </a:r>
          </a:p>
        </p:txBody>
      </p:sp>
      <p:sp>
        <p:nvSpPr>
          <p:cNvPr id="18" name="TextBox 17"/>
          <p:cNvSpPr txBox="1"/>
          <p:nvPr/>
        </p:nvSpPr>
        <p:spPr>
          <a:xfrm>
            <a:off x="1911095" y="3364991"/>
            <a:ext cx="7178040" cy="475488"/>
          </a:xfrm>
          <a:prstGeom prst="rect">
            <a:avLst/>
          </a:prstGeom>
          <a:noFill/>
        </p:spPr>
        <p:txBody>
          <a:bodyPr wrap="square" lIns="0" tIns="0" rIns="0" bIns="0" anchor="t">
            <a:spAutoFit/>
          </a:bodyPr>
          <a:lstStyle/>
          <a:p>
            <a:pPr algn="l">
              <a:spcBef>
                <a:spcPts val="0"/>
              </a:spcBef>
              <a:spcAft>
                <a:spcPts val="100"/>
              </a:spcAft>
              <a:defRPr sz="2100" b="0">
                <a:solidFill>
                  <a:srgbClr val="17334F"/>
                </a:solidFill>
                <a:latin typeface="Arial"/>
              </a:defRPr>
            </a:pPr>
            <a:r>
              <a:t>Choose a free template</a:t>
            </a:r>
          </a:p>
        </p:txBody>
      </p:sp>
      <p:sp>
        <p:nvSpPr>
          <p:cNvPr id="19" name="Oval 18"/>
          <p:cNvSpPr/>
          <p:nvPr/>
        </p:nvSpPr>
        <p:spPr>
          <a:xfrm>
            <a:off x="1161288" y="3959352"/>
            <a:ext cx="475488" cy="475488"/>
          </a:xfrm>
          <a:prstGeom prst="ellipse">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1161288" y="4069080"/>
            <a:ext cx="475488" cy="329184"/>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02</a:t>
            </a:r>
          </a:p>
        </p:txBody>
      </p:sp>
      <p:sp>
        <p:nvSpPr>
          <p:cNvPr id="21" name="TextBox 20"/>
          <p:cNvSpPr txBox="1"/>
          <p:nvPr/>
        </p:nvSpPr>
        <p:spPr>
          <a:xfrm>
            <a:off x="1911095" y="4023360"/>
            <a:ext cx="7178040" cy="475488"/>
          </a:xfrm>
          <a:prstGeom prst="rect">
            <a:avLst/>
          </a:prstGeom>
          <a:noFill/>
        </p:spPr>
        <p:txBody>
          <a:bodyPr wrap="square" lIns="0" tIns="0" rIns="0" bIns="0" anchor="t">
            <a:spAutoFit/>
          </a:bodyPr>
          <a:lstStyle/>
          <a:p>
            <a:pPr algn="l">
              <a:spcBef>
                <a:spcPts val="0"/>
              </a:spcBef>
              <a:spcAft>
                <a:spcPts val="100"/>
              </a:spcAft>
              <a:defRPr sz="2100" b="0">
                <a:solidFill>
                  <a:srgbClr val="17334F"/>
                </a:solidFill>
                <a:latin typeface="Arial"/>
              </a:defRPr>
            </a:pPr>
            <a:r>
              <a:t>Choose one offence</a:t>
            </a:r>
          </a:p>
        </p:txBody>
      </p:sp>
      <p:sp>
        <p:nvSpPr>
          <p:cNvPr id="22" name="Oval 21"/>
          <p:cNvSpPr/>
          <p:nvPr/>
        </p:nvSpPr>
        <p:spPr>
          <a:xfrm>
            <a:off x="1161288" y="4617720"/>
            <a:ext cx="475488" cy="475488"/>
          </a:xfrm>
          <a:prstGeom prst="ellipse">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1161288" y="4727448"/>
            <a:ext cx="475488" cy="329184"/>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03</a:t>
            </a:r>
          </a:p>
        </p:txBody>
      </p:sp>
      <p:sp>
        <p:nvSpPr>
          <p:cNvPr id="24" name="TextBox 23"/>
          <p:cNvSpPr txBox="1"/>
          <p:nvPr/>
        </p:nvSpPr>
        <p:spPr>
          <a:xfrm>
            <a:off x="1911095" y="4681728"/>
            <a:ext cx="7178040" cy="475488"/>
          </a:xfrm>
          <a:prstGeom prst="rect">
            <a:avLst/>
          </a:prstGeom>
          <a:noFill/>
        </p:spPr>
        <p:txBody>
          <a:bodyPr wrap="square" lIns="0" tIns="0" rIns="0" bIns="0" anchor="t">
            <a:spAutoFit/>
          </a:bodyPr>
          <a:lstStyle/>
          <a:p>
            <a:pPr algn="l">
              <a:spcBef>
                <a:spcPts val="0"/>
              </a:spcBef>
              <a:spcAft>
                <a:spcPts val="100"/>
              </a:spcAft>
              <a:defRPr sz="2100" b="0">
                <a:solidFill>
                  <a:srgbClr val="17334F"/>
                </a:solidFill>
                <a:latin typeface="Arial"/>
              </a:defRPr>
            </a:pPr>
            <a:r>
              <a:t>Find the law and legal elements</a:t>
            </a:r>
          </a:p>
        </p:txBody>
      </p:sp>
      <p:sp>
        <p:nvSpPr>
          <p:cNvPr id="25" name="Oval 24"/>
          <p:cNvSpPr/>
          <p:nvPr/>
        </p:nvSpPr>
        <p:spPr>
          <a:xfrm>
            <a:off x="1161288" y="5276088"/>
            <a:ext cx="475488" cy="475488"/>
          </a:xfrm>
          <a:prstGeom prst="ellipse">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1161288" y="5385816"/>
            <a:ext cx="475488" cy="329184"/>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04</a:t>
            </a:r>
          </a:p>
        </p:txBody>
      </p:sp>
      <p:sp>
        <p:nvSpPr>
          <p:cNvPr id="27" name="TextBox 26"/>
          <p:cNvSpPr txBox="1"/>
          <p:nvPr/>
        </p:nvSpPr>
        <p:spPr>
          <a:xfrm>
            <a:off x="1911095" y="5340096"/>
            <a:ext cx="7178040" cy="475488"/>
          </a:xfrm>
          <a:prstGeom prst="rect">
            <a:avLst/>
          </a:prstGeom>
          <a:noFill/>
        </p:spPr>
        <p:txBody>
          <a:bodyPr wrap="square" lIns="0" tIns="0" rIns="0" bIns="0" anchor="t">
            <a:spAutoFit/>
          </a:bodyPr>
          <a:lstStyle/>
          <a:p>
            <a:pPr algn="l">
              <a:spcBef>
                <a:spcPts val="0"/>
              </a:spcBef>
              <a:spcAft>
                <a:spcPts val="100"/>
              </a:spcAft>
              <a:defRPr sz="2100" b="0">
                <a:solidFill>
                  <a:srgbClr val="17334F"/>
                </a:solidFill>
                <a:latin typeface="Arial"/>
              </a:defRPr>
            </a:pPr>
            <a:r>
              <a:t>Find evidence and statistics</a:t>
            </a:r>
          </a:p>
        </p:txBody>
      </p:sp>
      <p:sp>
        <p:nvSpPr>
          <p:cNvPr id="28" name="Oval 27"/>
          <p:cNvSpPr/>
          <p:nvPr/>
        </p:nvSpPr>
        <p:spPr>
          <a:xfrm>
            <a:off x="1161288" y="5934456"/>
            <a:ext cx="475488" cy="475488"/>
          </a:xfrm>
          <a:prstGeom prst="ellipse">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1161288" y="6044184"/>
            <a:ext cx="475488" cy="329184"/>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05</a:t>
            </a:r>
          </a:p>
        </p:txBody>
      </p:sp>
      <p:sp>
        <p:nvSpPr>
          <p:cNvPr id="30" name="TextBox 29"/>
          <p:cNvSpPr txBox="1"/>
          <p:nvPr/>
        </p:nvSpPr>
        <p:spPr>
          <a:xfrm>
            <a:off x="1911095" y="5998464"/>
            <a:ext cx="7178040" cy="475488"/>
          </a:xfrm>
          <a:prstGeom prst="rect">
            <a:avLst/>
          </a:prstGeom>
          <a:noFill/>
        </p:spPr>
        <p:txBody>
          <a:bodyPr wrap="square" lIns="0" tIns="0" rIns="0" bIns="0" anchor="t">
            <a:spAutoFit/>
          </a:bodyPr>
          <a:lstStyle/>
          <a:p>
            <a:pPr algn="l">
              <a:spcBef>
                <a:spcPts val="0"/>
              </a:spcBef>
              <a:spcAft>
                <a:spcPts val="100"/>
              </a:spcAft>
              <a:defRPr sz="2100" b="0">
                <a:solidFill>
                  <a:srgbClr val="17334F"/>
                </a:solidFill>
                <a:latin typeface="Arial"/>
              </a:defRPr>
            </a:pPr>
            <a:r>
              <a:t>Write your own poster sections</a:t>
            </a:r>
          </a:p>
        </p:txBody>
      </p:sp>
      <p:sp>
        <p:nvSpPr>
          <p:cNvPr id="31" name="Oval 30"/>
          <p:cNvSpPr/>
          <p:nvPr/>
        </p:nvSpPr>
        <p:spPr>
          <a:xfrm>
            <a:off x="1161288" y="6592823"/>
            <a:ext cx="475488" cy="475488"/>
          </a:xfrm>
          <a:prstGeom prst="ellipse">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1161288" y="6702551"/>
            <a:ext cx="475488" cy="329184"/>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06</a:t>
            </a:r>
          </a:p>
        </p:txBody>
      </p:sp>
      <p:sp>
        <p:nvSpPr>
          <p:cNvPr id="33" name="TextBox 32"/>
          <p:cNvSpPr txBox="1"/>
          <p:nvPr/>
        </p:nvSpPr>
        <p:spPr>
          <a:xfrm>
            <a:off x="1911095" y="6656831"/>
            <a:ext cx="7178040" cy="475488"/>
          </a:xfrm>
          <a:prstGeom prst="rect">
            <a:avLst/>
          </a:prstGeom>
          <a:noFill/>
        </p:spPr>
        <p:txBody>
          <a:bodyPr wrap="square" lIns="0" tIns="0" rIns="0" bIns="0" anchor="t">
            <a:spAutoFit/>
          </a:bodyPr>
          <a:lstStyle/>
          <a:p>
            <a:pPr algn="l">
              <a:spcBef>
                <a:spcPts val="0"/>
              </a:spcBef>
              <a:spcAft>
                <a:spcPts val="100"/>
              </a:spcAft>
              <a:defRPr sz="2100" b="0">
                <a:solidFill>
                  <a:srgbClr val="17334F"/>
                </a:solidFill>
                <a:latin typeface="Arial"/>
              </a:defRPr>
            </a:pPr>
            <a:r>
              <a:t>Add visuals, Harvard citations and references</a:t>
            </a:r>
          </a:p>
        </p:txBody>
      </p:sp>
      <p:sp>
        <p:nvSpPr>
          <p:cNvPr id="42" name="Rounded Rectangle 41"/>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TextBox 42"/>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FIRST CHECKPOINT</a:t>
            </a:r>
          </a:p>
        </p:txBody>
      </p:sp>
      <p:sp>
        <p:nvSpPr>
          <p:cNvPr id="44" name="TextBox 43"/>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Open a browser, log in and keep this PowerPoint open for each new step.</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lgn="l">
              <a:spcBef>
                <a:spcPts val="0"/>
              </a:spcBef>
              <a:spcAft>
                <a:spcPts val="100"/>
              </a:spcAft>
              <a:defRPr sz="3900" b="1">
                <a:solidFill>
                  <a:srgbClr val="FFFFFF"/>
                </a:solidFill>
                <a:latin typeface="Arial"/>
              </a:defRPr>
            </a:pPr>
            <a:r>
              <a:t>01  LOG INTO CANVA</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Find an academic research-poster design. Do not start writing the whole poster yet.</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STEP 01</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5 MIN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749808" y="2368296"/>
            <a:ext cx="8961120" cy="6172200"/>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1033271" y="2670048"/>
            <a:ext cx="8385048" cy="768096"/>
          </a:xfrm>
          <a:prstGeom prst="roundRect">
            <a:avLst>
              <a:gd name="adj" fmla="val 6000"/>
            </a:avLst>
          </a:prstGeom>
          <a:solidFill>
            <a:srgbClr val="EDF2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426464" y="2862072"/>
            <a:ext cx="7452360" cy="411480"/>
          </a:xfrm>
          <a:prstGeom prst="rect">
            <a:avLst/>
          </a:prstGeom>
          <a:noFill/>
        </p:spPr>
        <p:txBody>
          <a:bodyPr wrap="square" lIns="0" tIns="0" rIns="0" bIns="0" anchor="t">
            <a:spAutoFit/>
          </a:bodyPr>
          <a:lstStyle/>
          <a:p>
            <a:pPr algn="l">
              <a:spcBef>
                <a:spcPts val="0"/>
              </a:spcBef>
              <a:spcAft>
                <a:spcPts val="100"/>
              </a:spcAft>
              <a:defRPr sz="2600" b="1">
                <a:solidFill>
                  <a:srgbClr val="102B46"/>
                </a:solidFill>
                <a:latin typeface="Arial"/>
              </a:defRPr>
            </a:pPr>
            <a:r>
              <a:rPr>
                <a:hlinkClick r:id="rId3"/>
              </a:rPr>
              <a:t>www.canva.com</a:t>
            </a:r>
          </a:p>
        </p:txBody>
      </p:sp>
      <p:sp>
        <p:nvSpPr>
          <p:cNvPr id="17" name="Oval 16"/>
          <p:cNvSpPr/>
          <p:nvPr/>
        </p:nvSpPr>
        <p:spPr>
          <a:xfrm>
            <a:off x="1234440" y="3849624"/>
            <a:ext cx="603504" cy="603504"/>
          </a:xfrm>
          <a:prstGeom prst="ellipse">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1234440" y="3959352"/>
            <a:ext cx="603504" cy="457200"/>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1</a:t>
            </a:r>
          </a:p>
        </p:txBody>
      </p:sp>
      <p:sp>
        <p:nvSpPr>
          <p:cNvPr id="19" name="TextBox 18"/>
          <p:cNvSpPr txBox="1"/>
          <p:nvPr/>
        </p:nvSpPr>
        <p:spPr>
          <a:xfrm>
            <a:off x="2084831" y="3803904"/>
            <a:ext cx="6858000" cy="438912"/>
          </a:xfrm>
          <a:prstGeom prst="rect">
            <a:avLst/>
          </a:prstGeom>
          <a:noFill/>
        </p:spPr>
        <p:txBody>
          <a:bodyPr wrap="square" lIns="0" tIns="0" rIns="0" bIns="0" anchor="t">
            <a:spAutoFit/>
          </a:bodyPr>
          <a:lstStyle/>
          <a:p>
            <a:pPr algn="l">
              <a:spcBef>
                <a:spcPts val="0"/>
              </a:spcBef>
              <a:spcAft>
                <a:spcPts val="100"/>
              </a:spcAft>
              <a:defRPr sz="2400" b="1">
                <a:solidFill>
                  <a:srgbClr val="17334F"/>
                </a:solidFill>
                <a:latin typeface="Arial"/>
              </a:defRPr>
            </a:pPr>
            <a:r>
              <a:t>Sign in</a:t>
            </a:r>
          </a:p>
        </p:txBody>
      </p:sp>
      <p:sp>
        <p:nvSpPr>
          <p:cNvPr id="20" name="TextBox 19"/>
          <p:cNvSpPr txBox="1"/>
          <p:nvPr/>
        </p:nvSpPr>
        <p:spPr>
          <a:xfrm>
            <a:off x="2093976" y="4315968"/>
            <a:ext cx="6766560" cy="621792"/>
          </a:xfrm>
          <a:prstGeom prst="rect">
            <a:avLst/>
          </a:prstGeom>
          <a:noFill/>
        </p:spPr>
        <p:txBody>
          <a:bodyPr wrap="square" lIns="0" tIns="0" rIns="0" bIns="0" anchor="t">
            <a:spAutoFit/>
          </a:bodyPr>
          <a:lstStyle/>
          <a:p>
            <a:pPr algn="l">
              <a:spcBef>
                <a:spcPts val="0"/>
              </a:spcBef>
              <a:spcAft>
                <a:spcPts val="100"/>
              </a:spcAft>
              <a:defRPr sz="2000" b="0">
                <a:solidFill>
                  <a:srgbClr val="49657B"/>
                </a:solidFill>
                <a:latin typeface="Arial"/>
              </a:defRPr>
            </a:pPr>
            <a:r>
              <a:t>Use an account you can access again.</a:t>
            </a:r>
          </a:p>
        </p:txBody>
      </p:sp>
      <p:sp>
        <p:nvSpPr>
          <p:cNvPr id="21" name="Oval 20"/>
          <p:cNvSpPr/>
          <p:nvPr/>
        </p:nvSpPr>
        <p:spPr>
          <a:xfrm>
            <a:off x="1234440" y="5148072"/>
            <a:ext cx="603504" cy="603504"/>
          </a:xfrm>
          <a:prstGeom prst="ellipse">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1234440" y="5257800"/>
            <a:ext cx="603504" cy="457200"/>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2</a:t>
            </a:r>
          </a:p>
        </p:txBody>
      </p:sp>
      <p:sp>
        <p:nvSpPr>
          <p:cNvPr id="23" name="TextBox 22"/>
          <p:cNvSpPr txBox="1"/>
          <p:nvPr/>
        </p:nvSpPr>
        <p:spPr>
          <a:xfrm>
            <a:off x="2084831" y="5102352"/>
            <a:ext cx="6858000" cy="438912"/>
          </a:xfrm>
          <a:prstGeom prst="rect">
            <a:avLst/>
          </a:prstGeom>
          <a:noFill/>
        </p:spPr>
        <p:txBody>
          <a:bodyPr wrap="square" lIns="0" tIns="0" rIns="0" bIns="0" anchor="t">
            <a:spAutoFit/>
          </a:bodyPr>
          <a:lstStyle/>
          <a:p>
            <a:pPr algn="l">
              <a:spcBef>
                <a:spcPts val="0"/>
              </a:spcBef>
              <a:spcAft>
                <a:spcPts val="100"/>
              </a:spcAft>
              <a:defRPr sz="2400" b="1">
                <a:solidFill>
                  <a:srgbClr val="17334F"/>
                </a:solidFill>
                <a:latin typeface="Arial"/>
              </a:defRPr>
            </a:pPr>
            <a:r>
              <a:t>Search the templates</a:t>
            </a:r>
          </a:p>
        </p:txBody>
      </p:sp>
      <p:sp>
        <p:nvSpPr>
          <p:cNvPr id="24" name="TextBox 23"/>
          <p:cNvSpPr txBox="1"/>
          <p:nvPr/>
        </p:nvSpPr>
        <p:spPr>
          <a:xfrm>
            <a:off x="2093976" y="5614416"/>
            <a:ext cx="6766560" cy="621792"/>
          </a:xfrm>
          <a:prstGeom prst="rect">
            <a:avLst/>
          </a:prstGeom>
          <a:noFill/>
        </p:spPr>
        <p:txBody>
          <a:bodyPr wrap="square" lIns="0" tIns="0" rIns="0" bIns="0" anchor="t">
            <a:spAutoFit/>
          </a:bodyPr>
          <a:lstStyle/>
          <a:p>
            <a:pPr algn="l">
              <a:spcBef>
                <a:spcPts val="0"/>
              </a:spcBef>
              <a:spcAft>
                <a:spcPts val="100"/>
              </a:spcAft>
              <a:defRPr sz="2000" b="0">
                <a:solidFill>
                  <a:srgbClr val="49657B"/>
                </a:solidFill>
                <a:latin typeface="Arial"/>
              </a:defRPr>
            </a:pPr>
            <a:r>
              <a:t>Try “research poster”, “academic poster”, “university research poster”.</a:t>
            </a:r>
          </a:p>
        </p:txBody>
      </p:sp>
      <p:sp>
        <p:nvSpPr>
          <p:cNvPr id="25" name="Oval 24"/>
          <p:cNvSpPr/>
          <p:nvPr/>
        </p:nvSpPr>
        <p:spPr>
          <a:xfrm>
            <a:off x="1234440" y="6446520"/>
            <a:ext cx="603504" cy="603504"/>
          </a:xfrm>
          <a:prstGeom prst="ellipse">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1234440" y="6556248"/>
            <a:ext cx="603504" cy="457200"/>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3</a:t>
            </a:r>
          </a:p>
        </p:txBody>
      </p:sp>
      <p:sp>
        <p:nvSpPr>
          <p:cNvPr id="27" name="TextBox 26"/>
          <p:cNvSpPr txBox="1"/>
          <p:nvPr/>
        </p:nvSpPr>
        <p:spPr>
          <a:xfrm>
            <a:off x="2084831" y="6400800"/>
            <a:ext cx="6858000" cy="438912"/>
          </a:xfrm>
          <a:prstGeom prst="rect">
            <a:avLst/>
          </a:prstGeom>
          <a:noFill/>
        </p:spPr>
        <p:txBody>
          <a:bodyPr wrap="square" lIns="0" tIns="0" rIns="0" bIns="0" anchor="t">
            <a:spAutoFit/>
          </a:bodyPr>
          <a:lstStyle/>
          <a:p>
            <a:pPr algn="l">
              <a:spcBef>
                <a:spcPts val="0"/>
              </a:spcBef>
              <a:spcAft>
                <a:spcPts val="100"/>
              </a:spcAft>
              <a:defRPr sz="2400" b="1">
                <a:solidFill>
                  <a:srgbClr val="17334F"/>
                </a:solidFill>
                <a:latin typeface="Arial"/>
              </a:defRPr>
            </a:pPr>
            <a:r>
              <a:t>Open poster templates</a:t>
            </a:r>
          </a:p>
        </p:txBody>
      </p:sp>
      <p:sp>
        <p:nvSpPr>
          <p:cNvPr id="28" name="TextBox 27"/>
          <p:cNvSpPr txBox="1"/>
          <p:nvPr/>
        </p:nvSpPr>
        <p:spPr>
          <a:xfrm>
            <a:off x="2093976" y="6912864"/>
            <a:ext cx="6766560" cy="621792"/>
          </a:xfrm>
          <a:prstGeom prst="rect">
            <a:avLst/>
          </a:prstGeom>
          <a:noFill/>
        </p:spPr>
        <p:txBody>
          <a:bodyPr wrap="square" lIns="0" tIns="0" rIns="0" bIns="0" anchor="t">
            <a:spAutoFit/>
          </a:bodyPr>
          <a:lstStyle/>
          <a:p>
            <a:pPr algn="l">
              <a:spcBef>
                <a:spcPts val="0"/>
              </a:spcBef>
              <a:spcAft>
                <a:spcPts val="100"/>
              </a:spcAft>
              <a:defRPr sz="2000" b="0">
                <a:solidFill>
                  <a:srgbClr val="49657B"/>
                </a:solidFill>
                <a:latin typeface="Arial"/>
              </a:defRPr>
            </a:pPr>
            <a:r>
              <a:t>Choose a single-poster layout you can edit and save.</a:t>
            </a:r>
          </a:p>
        </p:txBody>
      </p:sp>
      <p:sp>
        <p:nvSpPr>
          <p:cNvPr id="29" name="Rounded Rectangle 28"/>
          <p:cNvSpPr/>
          <p:nvPr/>
        </p:nvSpPr>
        <p:spPr>
          <a:xfrm>
            <a:off x="10030968" y="2377440"/>
            <a:ext cx="4306824" cy="6172200"/>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10351008" y="2770632"/>
            <a:ext cx="3383280" cy="457200"/>
          </a:xfrm>
          <a:prstGeom prst="rect">
            <a:avLst/>
          </a:prstGeom>
          <a:noFill/>
        </p:spPr>
        <p:txBody>
          <a:bodyPr wrap="square" lIns="0" tIns="0" rIns="0" bIns="0" anchor="t">
            <a:spAutoFit/>
          </a:bodyPr>
          <a:lstStyle/>
          <a:p>
            <a:pPr algn="l">
              <a:spcBef>
                <a:spcPts val="0"/>
              </a:spcBef>
              <a:spcAft>
                <a:spcPts val="100"/>
              </a:spcAft>
              <a:defRPr sz="2400" b="1">
                <a:solidFill>
                  <a:srgbClr val="102B46"/>
                </a:solidFill>
                <a:latin typeface="Arial"/>
              </a:defRPr>
            </a:pPr>
            <a:r>
              <a:t>SEARCH TERMS</a:t>
            </a:r>
          </a:p>
        </p:txBody>
      </p:sp>
      <p:sp>
        <p:nvSpPr>
          <p:cNvPr id="31" name="Rounded Rectangle 30"/>
          <p:cNvSpPr/>
          <p:nvPr/>
        </p:nvSpPr>
        <p:spPr>
          <a:xfrm>
            <a:off x="10332720" y="3575304"/>
            <a:ext cx="3611880" cy="402336"/>
          </a:xfrm>
          <a:prstGeom prst="roundRect">
            <a:avLst>
              <a:gd name="adj" fmla="val 6000"/>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10433304" y="3616452"/>
            <a:ext cx="3410712" cy="320040"/>
          </a:xfrm>
          <a:prstGeom prst="rect">
            <a:avLst/>
          </a:prstGeom>
          <a:noFill/>
        </p:spPr>
        <p:txBody>
          <a:bodyPr wrap="square" lIns="0" tIns="0" rIns="0" bIns="0" anchor="t">
            <a:spAutoFit/>
          </a:bodyPr>
          <a:lstStyle/>
          <a:p>
            <a:pPr algn="l">
              <a:spcBef>
                <a:spcPts val="0"/>
              </a:spcBef>
              <a:spcAft>
                <a:spcPts val="100"/>
              </a:spcAft>
              <a:defRPr sz="1800" b="1">
                <a:solidFill>
                  <a:srgbClr val="148A8F"/>
                </a:solidFill>
                <a:latin typeface="Arial"/>
              </a:defRPr>
            </a:pPr>
            <a:r>
              <a:t>Research poster</a:t>
            </a:r>
          </a:p>
        </p:txBody>
      </p:sp>
      <p:sp>
        <p:nvSpPr>
          <p:cNvPr id="33" name="Rounded Rectangle 32"/>
          <p:cNvSpPr/>
          <p:nvPr/>
        </p:nvSpPr>
        <p:spPr>
          <a:xfrm>
            <a:off x="10332720" y="4306824"/>
            <a:ext cx="3611880" cy="402336"/>
          </a:xfrm>
          <a:prstGeom prst="roundRect">
            <a:avLst>
              <a:gd name="adj" fmla="val 6000"/>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10433304" y="4347972"/>
            <a:ext cx="3410712" cy="320040"/>
          </a:xfrm>
          <a:prstGeom prst="rect">
            <a:avLst/>
          </a:prstGeom>
          <a:noFill/>
        </p:spPr>
        <p:txBody>
          <a:bodyPr wrap="square" lIns="0" tIns="0" rIns="0" bIns="0" anchor="t">
            <a:spAutoFit/>
          </a:bodyPr>
          <a:lstStyle/>
          <a:p>
            <a:pPr algn="l">
              <a:spcBef>
                <a:spcPts val="0"/>
              </a:spcBef>
              <a:spcAft>
                <a:spcPts val="100"/>
              </a:spcAft>
              <a:defRPr sz="1800" b="1">
                <a:solidFill>
                  <a:srgbClr val="148A8F"/>
                </a:solidFill>
                <a:latin typeface="Arial"/>
              </a:defRPr>
            </a:pPr>
            <a:r>
              <a:t>Academic poster</a:t>
            </a:r>
          </a:p>
        </p:txBody>
      </p:sp>
      <p:sp>
        <p:nvSpPr>
          <p:cNvPr id="35" name="Rounded Rectangle 34"/>
          <p:cNvSpPr/>
          <p:nvPr/>
        </p:nvSpPr>
        <p:spPr>
          <a:xfrm>
            <a:off x="10332720" y="5038344"/>
            <a:ext cx="3611880" cy="402336"/>
          </a:xfrm>
          <a:prstGeom prst="roundRect">
            <a:avLst>
              <a:gd name="adj" fmla="val 6000"/>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10433304" y="5079492"/>
            <a:ext cx="3410712" cy="320040"/>
          </a:xfrm>
          <a:prstGeom prst="rect">
            <a:avLst/>
          </a:prstGeom>
          <a:noFill/>
        </p:spPr>
        <p:txBody>
          <a:bodyPr wrap="square" lIns="0" tIns="0" rIns="0" bIns="0" anchor="t">
            <a:spAutoFit/>
          </a:bodyPr>
          <a:lstStyle/>
          <a:p>
            <a:pPr algn="l">
              <a:spcBef>
                <a:spcPts val="0"/>
              </a:spcBef>
              <a:spcAft>
                <a:spcPts val="100"/>
              </a:spcAft>
              <a:defRPr sz="1800" b="1">
                <a:solidFill>
                  <a:srgbClr val="148A8F"/>
                </a:solidFill>
                <a:latin typeface="Arial"/>
              </a:defRPr>
            </a:pPr>
            <a:r>
              <a:t>University research poster</a:t>
            </a:r>
          </a:p>
        </p:txBody>
      </p:sp>
      <p:sp>
        <p:nvSpPr>
          <p:cNvPr id="37" name="Rounded Rectangle 36"/>
          <p:cNvSpPr/>
          <p:nvPr/>
        </p:nvSpPr>
        <p:spPr>
          <a:xfrm>
            <a:off x="10332720" y="5769864"/>
            <a:ext cx="3611880" cy="402336"/>
          </a:xfrm>
          <a:prstGeom prst="roundRect">
            <a:avLst>
              <a:gd name="adj" fmla="val 6000"/>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TextBox 37"/>
          <p:cNvSpPr txBox="1"/>
          <p:nvPr/>
        </p:nvSpPr>
        <p:spPr>
          <a:xfrm>
            <a:off x="10433304" y="5811012"/>
            <a:ext cx="3410712" cy="320040"/>
          </a:xfrm>
          <a:prstGeom prst="rect">
            <a:avLst/>
          </a:prstGeom>
          <a:noFill/>
        </p:spPr>
        <p:txBody>
          <a:bodyPr wrap="square" lIns="0" tIns="0" rIns="0" bIns="0" anchor="t">
            <a:spAutoFit/>
          </a:bodyPr>
          <a:lstStyle/>
          <a:p>
            <a:pPr algn="l">
              <a:spcBef>
                <a:spcPts val="0"/>
              </a:spcBef>
              <a:spcAft>
                <a:spcPts val="100"/>
              </a:spcAft>
              <a:defRPr sz="1800" b="1">
                <a:solidFill>
                  <a:srgbClr val="148A8F"/>
                </a:solidFill>
                <a:latin typeface="Arial"/>
              </a:defRPr>
            </a:pPr>
            <a:r>
              <a:t>Landscape poster</a:t>
            </a:r>
          </a:p>
        </p:txBody>
      </p:sp>
      <p:sp>
        <p:nvSpPr>
          <p:cNvPr id="41" name="Rounded Rectangle 40"/>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YOUR TURN</a:t>
            </a:r>
          </a:p>
        </p:txBody>
      </p:sp>
      <p:sp>
        <p:nvSpPr>
          <p:cNvPr id="43" name="TextBox 42"/>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Open Canva and search for “research poster” or “academic poster”.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spcAft>
                <a:spcPts val="100"/>
              </a:spcAft>
              <a:defRPr sz="3900" b="1">
                <a:solidFill>
                  <a:srgbClr val="FFFFFF"/>
                </a:solidFill>
                <a:latin typeface="Arial"/>
              </a:defRPr>
            </a:pPr>
            <a:r>
              <a:rPr lang="en-US"/>
              <a:t>02 </a:t>
            </a:r>
            <a:r>
              <a:t> CHOOSE ONE SPECIFIC OFFENCE</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Not a whole Act and not “all assault laws”: focus your research on one offence.</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STEP 03</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5 MIN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749808" y="2359152"/>
            <a:ext cx="6638544" cy="1097280"/>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Oval 14"/>
          <p:cNvSpPr/>
          <p:nvPr/>
        </p:nvSpPr>
        <p:spPr>
          <a:xfrm>
            <a:off x="932688" y="2587752"/>
            <a:ext cx="576072" cy="576072"/>
          </a:xfrm>
          <a:prstGeom prst="ellipse">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932688" y="2697480"/>
            <a:ext cx="576072" cy="429768"/>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A</a:t>
            </a:r>
          </a:p>
        </p:txBody>
      </p:sp>
      <p:sp>
        <p:nvSpPr>
          <p:cNvPr id="17" name="TextBox 16"/>
          <p:cNvSpPr txBox="1"/>
          <p:nvPr/>
        </p:nvSpPr>
        <p:spPr>
          <a:xfrm>
            <a:off x="1682495" y="2487168"/>
            <a:ext cx="5440680" cy="393192"/>
          </a:xfrm>
          <a:prstGeom prst="rect">
            <a:avLst/>
          </a:prstGeom>
          <a:noFill/>
        </p:spPr>
        <p:txBody>
          <a:bodyPr wrap="square" lIns="0" tIns="0" rIns="0" bIns="0" anchor="t">
            <a:spAutoFit/>
          </a:bodyPr>
          <a:lstStyle/>
          <a:p>
            <a:pPr algn="l">
              <a:spcBef>
                <a:spcPts val="0"/>
              </a:spcBef>
              <a:spcAft>
                <a:spcPts val="100"/>
              </a:spcAft>
              <a:defRPr sz="1900" b="1">
                <a:solidFill>
                  <a:srgbClr val="17334F"/>
                </a:solidFill>
                <a:latin typeface="Arial"/>
              </a:defRPr>
            </a:pPr>
            <a:r>
              <a:t>Common assault / battery</a:t>
            </a:r>
          </a:p>
        </p:txBody>
      </p:sp>
      <p:sp>
        <p:nvSpPr>
          <p:cNvPr id="18" name="TextBox 17"/>
          <p:cNvSpPr txBox="1"/>
          <p:nvPr/>
        </p:nvSpPr>
        <p:spPr>
          <a:xfrm>
            <a:off x="1682495" y="2971800"/>
            <a:ext cx="5458968" cy="320040"/>
          </a:xfrm>
          <a:prstGeom prst="rect">
            <a:avLst/>
          </a:prstGeom>
          <a:noFill/>
        </p:spPr>
        <p:txBody>
          <a:bodyPr wrap="square" lIns="0" tIns="0" rIns="0" bIns="0" anchor="t">
            <a:spAutoFit/>
          </a:bodyPr>
          <a:lstStyle/>
          <a:p>
            <a:pPr algn="l">
              <a:spcBef>
                <a:spcPts val="0"/>
              </a:spcBef>
              <a:spcAft>
                <a:spcPts val="100"/>
              </a:spcAft>
              <a:defRPr sz="1600" b="0">
                <a:solidFill>
                  <a:srgbClr val="657D90"/>
                </a:solidFill>
                <a:latin typeface="Arial"/>
              </a:defRPr>
            </a:pPr>
            <a:r>
              <a:t>CJA 1988, s.39 / common law</a:t>
            </a:r>
          </a:p>
        </p:txBody>
      </p:sp>
      <p:sp>
        <p:nvSpPr>
          <p:cNvPr id="19" name="Rounded Rectangle 18"/>
          <p:cNvSpPr/>
          <p:nvPr/>
        </p:nvSpPr>
        <p:spPr>
          <a:xfrm>
            <a:off x="7754112" y="2359152"/>
            <a:ext cx="6638544" cy="1097280"/>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Oval 19"/>
          <p:cNvSpPr/>
          <p:nvPr/>
        </p:nvSpPr>
        <p:spPr>
          <a:xfrm>
            <a:off x="7936992" y="2587752"/>
            <a:ext cx="576072" cy="576072"/>
          </a:xfrm>
          <a:prstGeom prst="ellipse">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7936992" y="2697480"/>
            <a:ext cx="576072" cy="429768"/>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B</a:t>
            </a:r>
          </a:p>
        </p:txBody>
      </p:sp>
      <p:sp>
        <p:nvSpPr>
          <p:cNvPr id="22" name="TextBox 21"/>
          <p:cNvSpPr txBox="1"/>
          <p:nvPr/>
        </p:nvSpPr>
        <p:spPr>
          <a:xfrm>
            <a:off x="8686800" y="2487168"/>
            <a:ext cx="5440680" cy="393192"/>
          </a:xfrm>
          <a:prstGeom prst="rect">
            <a:avLst/>
          </a:prstGeom>
          <a:noFill/>
        </p:spPr>
        <p:txBody>
          <a:bodyPr wrap="square" lIns="0" tIns="0" rIns="0" bIns="0" anchor="t">
            <a:spAutoFit/>
          </a:bodyPr>
          <a:lstStyle/>
          <a:p>
            <a:pPr algn="l">
              <a:spcBef>
                <a:spcPts val="0"/>
              </a:spcBef>
              <a:spcAft>
                <a:spcPts val="100"/>
              </a:spcAft>
              <a:defRPr sz="1900" b="1">
                <a:solidFill>
                  <a:srgbClr val="17334F"/>
                </a:solidFill>
                <a:latin typeface="Arial"/>
              </a:defRPr>
            </a:pPr>
            <a:r>
              <a:t>Actual bodily harm (ABH)</a:t>
            </a:r>
          </a:p>
        </p:txBody>
      </p:sp>
      <p:sp>
        <p:nvSpPr>
          <p:cNvPr id="23" name="TextBox 22"/>
          <p:cNvSpPr txBox="1"/>
          <p:nvPr/>
        </p:nvSpPr>
        <p:spPr>
          <a:xfrm>
            <a:off x="8686800" y="2971800"/>
            <a:ext cx="5458968" cy="320040"/>
          </a:xfrm>
          <a:prstGeom prst="rect">
            <a:avLst/>
          </a:prstGeom>
          <a:noFill/>
        </p:spPr>
        <p:txBody>
          <a:bodyPr wrap="square" lIns="0" tIns="0" rIns="0" bIns="0" anchor="t">
            <a:spAutoFit/>
          </a:bodyPr>
          <a:lstStyle/>
          <a:p>
            <a:pPr algn="l">
              <a:spcBef>
                <a:spcPts val="0"/>
              </a:spcBef>
              <a:spcAft>
                <a:spcPts val="100"/>
              </a:spcAft>
              <a:defRPr sz="1600" b="0">
                <a:solidFill>
                  <a:srgbClr val="657D90"/>
                </a:solidFill>
                <a:latin typeface="Arial"/>
              </a:defRPr>
            </a:pPr>
            <a:r>
              <a:t>OAPA 1861, s.47</a:t>
            </a:r>
          </a:p>
        </p:txBody>
      </p:sp>
      <p:sp>
        <p:nvSpPr>
          <p:cNvPr id="24" name="Rounded Rectangle 23"/>
          <p:cNvSpPr/>
          <p:nvPr/>
        </p:nvSpPr>
        <p:spPr>
          <a:xfrm>
            <a:off x="749808" y="3639312"/>
            <a:ext cx="6638544" cy="1097280"/>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Oval 24"/>
          <p:cNvSpPr/>
          <p:nvPr/>
        </p:nvSpPr>
        <p:spPr>
          <a:xfrm>
            <a:off x="932688" y="3867912"/>
            <a:ext cx="576072" cy="576072"/>
          </a:xfrm>
          <a:prstGeom prst="ellipse">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932688" y="3977640"/>
            <a:ext cx="576072" cy="429768"/>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C</a:t>
            </a:r>
          </a:p>
        </p:txBody>
      </p:sp>
      <p:sp>
        <p:nvSpPr>
          <p:cNvPr id="27" name="TextBox 26"/>
          <p:cNvSpPr txBox="1"/>
          <p:nvPr/>
        </p:nvSpPr>
        <p:spPr>
          <a:xfrm>
            <a:off x="1682495" y="3767328"/>
            <a:ext cx="5440680" cy="393192"/>
          </a:xfrm>
          <a:prstGeom prst="rect">
            <a:avLst/>
          </a:prstGeom>
          <a:noFill/>
        </p:spPr>
        <p:txBody>
          <a:bodyPr wrap="square" lIns="0" tIns="0" rIns="0" bIns="0" anchor="t">
            <a:spAutoFit/>
          </a:bodyPr>
          <a:lstStyle/>
          <a:p>
            <a:pPr algn="l">
              <a:spcBef>
                <a:spcPts val="0"/>
              </a:spcBef>
              <a:spcAft>
                <a:spcPts val="100"/>
              </a:spcAft>
              <a:defRPr sz="1900" b="1">
                <a:solidFill>
                  <a:srgbClr val="17334F"/>
                </a:solidFill>
                <a:latin typeface="Arial"/>
              </a:defRPr>
            </a:pPr>
            <a:r>
              <a:t>GBH / wounding</a:t>
            </a:r>
          </a:p>
        </p:txBody>
      </p:sp>
      <p:sp>
        <p:nvSpPr>
          <p:cNvPr id="28" name="TextBox 27"/>
          <p:cNvSpPr txBox="1"/>
          <p:nvPr/>
        </p:nvSpPr>
        <p:spPr>
          <a:xfrm>
            <a:off x="1682495" y="4251960"/>
            <a:ext cx="5458968" cy="320040"/>
          </a:xfrm>
          <a:prstGeom prst="rect">
            <a:avLst/>
          </a:prstGeom>
          <a:noFill/>
        </p:spPr>
        <p:txBody>
          <a:bodyPr wrap="square" lIns="0" tIns="0" rIns="0" bIns="0" anchor="t">
            <a:spAutoFit/>
          </a:bodyPr>
          <a:lstStyle/>
          <a:p>
            <a:pPr algn="l">
              <a:spcBef>
                <a:spcPts val="0"/>
              </a:spcBef>
              <a:spcAft>
                <a:spcPts val="100"/>
              </a:spcAft>
              <a:defRPr sz="1600" b="0">
                <a:solidFill>
                  <a:srgbClr val="657D90"/>
                </a:solidFill>
                <a:latin typeface="Arial"/>
              </a:defRPr>
            </a:pPr>
            <a:r>
              <a:t>OAPA 1861, s.20</a:t>
            </a:r>
          </a:p>
        </p:txBody>
      </p:sp>
      <p:sp>
        <p:nvSpPr>
          <p:cNvPr id="29" name="Rounded Rectangle 28"/>
          <p:cNvSpPr/>
          <p:nvPr/>
        </p:nvSpPr>
        <p:spPr>
          <a:xfrm>
            <a:off x="7754112" y="3639312"/>
            <a:ext cx="6638544" cy="1097280"/>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Oval 29"/>
          <p:cNvSpPr/>
          <p:nvPr/>
        </p:nvSpPr>
        <p:spPr>
          <a:xfrm>
            <a:off x="7936992" y="3867912"/>
            <a:ext cx="576072" cy="576072"/>
          </a:xfrm>
          <a:prstGeom prst="ellipse">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7936992" y="3977640"/>
            <a:ext cx="576072" cy="429768"/>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D</a:t>
            </a:r>
          </a:p>
        </p:txBody>
      </p:sp>
      <p:sp>
        <p:nvSpPr>
          <p:cNvPr id="32" name="TextBox 31"/>
          <p:cNvSpPr txBox="1"/>
          <p:nvPr/>
        </p:nvSpPr>
        <p:spPr>
          <a:xfrm>
            <a:off x="8686800" y="3767328"/>
            <a:ext cx="5440680" cy="393192"/>
          </a:xfrm>
          <a:prstGeom prst="rect">
            <a:avLst/>
          </a:prstGeom>
          <a:noFill/>
        </p:spPr>
        <p:txBody>
          <a:bodyPr wrap="square" lIns="0" tIns="0" rIns="0" bIns="0" anchor="t">
            <a:spAutoFit/>
          </a:bodyPr>
          <a:lstStyle/>
          <a:p>
            <a:pPr algn="l">
              <a:spcBef>
                <a:spcPts val="0"/>
              </a:spcBef>
              <a:spcAft>
                <a:spcPts val="100"/>
              </a:spcAft>
              <a:defRPr sz="1900" b="1">
                <a:solidFill>
                  <a:srgbClr val="17334F"/>
                </a:solidFill>
                <a:latin typeface="Arial"/>
              </a:defRPr>
            </a:pPr>
            <a:r>
              <a:t>GBH with intent</a:t>
            </a:r>
          </a:p>
        </p:txBody>
      </p:sp>
      <p:sp>
        <p:nvSpPr>
          <p:cNvPr id="33" name="TextBox 32"/>
          <p:cNvSpPr txBox="1"/>
          <p:nvPr/>
        </p:nvSpPr>
        <p:spPr>
          <a:xfrm>
            <a:off x="8686800" y="4251960"/>
            <a:ext cx="5458968" cy="320040"/>
          </a:xfrm>
          <a:prstGeom prst="rect">
            <a:avLst/>
          </a:prstGeom>
          <a:noFill/>
        </p:spPr>
        <p:txBody>
          <a:bodyPr wrap="square" lIns="0" tIns="0" rIns="0" bIns="0" anchor="t">
            <a:spAutoFit/>
          </a:bodyPr>
          <a:lstStyle/>
          <a:p>
            <a:pPr algn="l">
              <a:spcBef>
                <a:spcPts val="0"/>
              </a:spcBef>
              <a:spcAft>
                <a:spcPts val="100"/>
              </a:spcAft>
              <a:defRPr sz="1600" b="0">
                <a:solidFill>
                  <a:srgbClr val="657D90"/>
                </a:solidFill>
                <a:latin typeface="Arial"/>
              </a:defRPr>
            </a:pPr>
            <a:r>
              <a:t>OAPA 1861, s.18</a:t>
            </a:r>
          </a:p>
        </p:txBody>
      </p:sp>
      <p:sp>
        <p:nvSpPr>
          <p:cNvPr id="34" name="Rounded Rectangle 33"/>
          <p:cNvSpPr/>
          <p:nvPr/>
        </p:nvSpPr>
        <p:spPr>
          <a:xfrm>
            <a:off x="749808" y="4919472"/>
            <a:ext cx="6638544" cy="1097280"/>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Oval 34"/>
          <p:cNvSpPr/>
          <p:nvPr/>
        </p:nvSpPr>
        <p:spPr>
          <a:xfrm>
            <a:off x="932688" y="5148072"/>
            <a:ext cx="576072" cy="576072"/>
          </a:xfrm>
          <a:prstGeom prst="ellipse">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932688" y="5257800"/>
            <a:ext cx="576072" cy="429768"/>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E</a:t>
            </a:r>
          </a:p>
        </p:txBody>
      </p:sp>
      <p:sp>
        <p:nvSpPr>
          <p:cNvPr id="37" name="TextBox 36"/>
          <p:cNvSpPr txBox="1"/>
          <p:nvPr/>
        </p:nvSpPr>
        <p:spPr>
          <a:xfrm>
            <a:off x="1682495" y="5047488"/>
            <a:ext cx="5440680" cy="393192"/>
          </a:xfrm>
          <a:prstGeom prst="rect">
            <a:avLst/>
          </a:prstGeom>
          <a:noFill/>
        </p:spPr>
        <p:txBody>
          <a:bodyPr wrap="square" lIns="0" tIns="0" rIns="0" bIns="0" anchor="t">
            <a:spAutoFit/>
          </a:bodyPr>
          <a:lstStyle/>
          <a:p>
            <a:pPr algn="l">
              <a:spcBef>
                <a:spcPts val="0"/>
              </a:spcBef>
              <a:spcAft>
                <a:spcPts val="100"/>
              </a:spcAft>
              <a:defRPr sz="1900" b="1">
                <a:solidFill>
                  <a:srgbClr val="17334F"/>
                </a:solidFill>
                <a:latin typeface="Arial"/>
              </a:defRPr>
            </a:pPr>
            <a:r>
              <a:t>Possession of a bladed article</a:t>
            </a:r>
          </a:p>
        </p:txBody>
      </p:sp>
      <p:sp>
        <p:nvSpPr>
          <p:cNvPr id="38" name="TextBox 37"/>
          <p:cNvSpPr txBox="1"/>
          <p:nvPr/>
        </p:nvSpPr>
        <p:spPr>
          <a:xfrm>
            <a:off x="1682495" y="5532120"/>
            <a:ext cx="5458968" cy="320040"/>
          </a:xfrm>
          <a:prstGeom prst="rect">
            <a:avLst/>
          </a:prstGeom>
          <a:noFill/>
        </p:spPr>
        <p:txBody>
          <a:bodyPr wrap="square" lIns="0" tIns="0" rIns="0" bIns="0" anchor="t">
            <a:spAutoFit/>
          </a:bodyPr>
          <a:lstStyle/>
          <a:p>
            <a:pPr algn="l">
              <a:spcBef>
                <a:spcPts val="0"/>
              </a:spcBef>
              <a:spcAft>
                <a:spcPts val="100"/>
              </a:spcAft>
              <a:defRPr sz="1600" b="0">
                <a:solidFill>
                  <a:srgbClr val="657D90"/>
                </a:solidFill>
                <a:latin typeface="Arial"/>
              </a:defRPr>
            </a:pPr>
            <a:r>
              <a:t>CJA 1988, s.139</a:t>
            </a:r>
          </a:p>
        </p:txBody>
      </p:sp>
      <p:sp>
        <p:nvSpPr>
          <p:cNvPr id="39" name="Rounded Rectangle 38"/>
          <p:cNvSpPr/>
          <p:nvPr/>
        </p:nvSpPr>
        <p:spPr>
          <a:xfrm>
            <a:off x="7754112" y="4919472"/>
            <a:ext cx="6638544" cy="1097280"/>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Oval 39"/>
          <p:cNvSpPr/>
          <p:nvPr/>
        </p:nvSpPr>
        <p:spPr>
          <a:xfrm>
            <a:off x="7936992" y="5148072"/>
            <a:ext cx="576072" cy="576072"/>
          </a:xfrm>
          <a:prstGeom prst="ellipse">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7936992" y="5257800"/>
            <a:ext cx="576072" cy="429768"/>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F</a:t>
            </a:r>
          </a:p>
        </p:txBody>
      </p:sp>
      <p:sp>
        <p:nvSpPr>
          <p:cNvPr id="42" name="TextBox 41"/>
          <p:cNvSpPr txBox="1"/>
          <p:nvPr/>
        </p:nvSpPr>
        <p:spPr>
          <a:xfrm>
            <a:off x="8686800" y="5047488"/>
            <a:ext cx="5440680" cy="393192"/>
          </a:xfrm>
          <a:prstGeom prst="rect">
            <a:avLst/>
          </a:prstGeom>
          <a:noFill/>
        </p:spPr>
        <p:txBody>
          <a:bodyPr wrap="square" lIns="0" tIns="0" rIns="0" bIns="0" anchor="t">
            <a:spAutoFit/>
          </a:bodyPr>
          <a:lstStyle/>
          <a:p>
            <a:pPr algn="l">
              <a:spcBef>
                <a:spcPts val="0"/>
              </a:spcBef>
              <a:spcAft>
                <a:spcPts val="100"/>
              </a:spcAft>
              <a:defRPr sz="1900" b="1">
                <a:solidFill>
                  <a:srgbClr val="17334F"/>
                </a:solidFill>
                <a:latin typeface="Arial"/>
              </a:defRPr>
            </a:pPr>
            <a:r>
              <a:t>Stalking / harassment</a:t>
            </a:r>
          </a:p>
        </p:txBody>
      </p:sp>
      <p:sp>
        <p:nvSpPr>
          <p:cNvPr id="43" name="TextBox 42"/>
          <p:cNvSpPr txBox="1"/>
          <p:nvPr/>
        </p:nvSpPr>
        <p:spPr>
          <a:xfrm>
            <a:off x="8686800" y="5532120"/>
            <a:ext cx="5458968" cy="320040"/>
          </a:xfrm>
          <a:prstGeom prst="rect">
            <a:avLst/>
          </a:prstGeom>
          <a:noFill/>
        </p:spPr>
        <p:txBody>
          <a:bodyPr wrap="square" lIns="0" tIns="0" rIns="0" bIns="0" anchor="t">
            <a:spAutoFit/>
          </a:bodyPr>
          <a:lstStyle/>
          <a:p>
            <a:pPr algn="l">
              <a:spcBef>
                <a:spcPts val="0"/>
              </a:spcBef>
              <a:spcAft>
                <a:spcPts val="100"/>
              </a:spcAft>
              <a:defRPr sz="1600" b="0">
                <a:solidFill>
                  <a:srgbClr val="657D90"/>
                </a:solidFill>
                <a:latin typeface="Arial"/>
              </a:defRPr>
            </a:pPr>
            <a:r>
              <a:t>Protection from Harassment Act 1997</a:t>
            </a:r>
          </a:p>
        </p:txBody>
      </p:sp>
      <p:sp>
        <p:nvSpPr>
          <p:cNvPr id="49" name="Rounded Rectangle 48"/>
          <p:cNvSpPr/>
          <p:nvPr/>
        </p:nvSpPr>
        <p:spPr>
          <a:xfrm>
            <a:off x="7754112" y="6199631"/>
            <a:ext cx="6638544" cy="1097280"/>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Oval 49"/>
          <p:cNvSpPr/>
          <p:nvPr/>
        </p:nvSpPr>
        <p:spPr>
          <a:xfrm>
            <a:off x="7936992" y="6428231"/>
            <a:ext cx="576072" cy="576072"/>
          </a:xfrm>
          <a:prstGeom prst="ellipse">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1" name="TextBox 50"/>
          <p:cNvSpPr txBox="1"/>
          <p:nvPr/>
        </p:nvSpPr>
        <p:spPr>
          <a:xfrm>
            <a:off x="7936992" y="6537959"/>
            <a:ext cx="576072" cy="276999"/>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rPr lang="en-US">
                <a:cs typeface="Arial"/>
              </a:rPr>
              <a:t>G</a:t>
            </a:r>
            <a:endParaRPr lang="en-US" dirty="0">
              <a:cs typeface="Arial"/>
            </a:endParaRPr>
          </a:p>
        </p:txBody>
      </p:sp>
      <p:sp>
        <p:nvSpPr>
          <p:cNvPr id="52" name="TextBox 51"/>
          <p:cNvSpPr txBox="1"/>
          <p:nvPr/>
        </p:nvSpPr>
        <p:spPr>
          <a:xfrm>
            <a:off x="8686800" y="6327647"/>
            <a:ext cx="5440680" cy="393192"/>
          </a:xfrm>
          <a:prstGeom prst="rect">
            <a:avLst/>
          </a:prstGeom>
          <a:noFill/>
        </p:spPr>
        <p:txBody>
          <a:bodyPr wrap="square" lIns="0" tIns="0" rIns="0" bIns="0" anchor="t">
            <a:spAutoFit/>
          </a:bodyPr>
          <a:lstStyle/>
          <a:p>
            <a:pPr algn="l">
              <a:spcBef>
                <a:spcPts val="0"/>
              </a:spcBef>
              <a:spcAft>
                <a:spcPts val="100"/>
              </a:spcAft>
              <a:defRPr sz="1900" b="1">
                <a:solidFill>
                  <a:srgbClr val="17334F"/>
                </a:solidFill>
                <a:latin typeface="Arial"/>
              </a:defRPr>
            </a:pPr>
            <a:r>
              <a:t>Computer hacking</a:t>
            </a:r>
          </a:p>
        </p:txBody>
      </p:sp>
      <p:sp>
        <p:nvSpPr>
          <p:cNvPr id="53" name="TextBox 52"/>
          <p:cNvSpPr txBox="1"/>
          <p:nvPr/>
        </p:nvSpPr>
        <p:spPr>
          <a:xfrm>
            <a:off x="8686800" y="6812279"/>
            <a:ext cx="5458968" cy="320040"/>
          </a:xfrm>
          <a:prstGeom prst="rect">
            <a:avLst/>
          </a:prstGeom>
          <a:noFill/>
        </p:spPr>
        <p:txBody>
          <a:bodyPr wrap="square" lIns="0" tIns="0" rIns="0" bIns="0" anchor="t">
            <a:spAutoFit/>
          </a:bodyPr>
          <a:lstStyle/>
          <a:p>
            <a:pPr algn="l">
              <a:spcBef>
                <a:spcPts val="0"/>
              </a:spcBef>
              <a:spcAft>
                <a:spcPts val="100"/>
              </a:spcAft>
              <a:defRPr sz="1600" b="0">
                <a:solidFill>
                  <a:srgbClr val="657D90"/>
                </a:solidFill>
                <a:latin typeface="Arial"/>
              </a:defRPr>
            </a:pPr>
            <a:r>
              <a:t>Computer Misuse Act 1990, s.1</a:t>
            </a:r>
          </a:p>
        </p:txBody>
      </p:sp>
      <p:sp>
        <p:nvSpPr>
          <p:cNvPr id="54" name="Rounded Rectangle 53"/>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TextBox 54"/>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YOUR TURN</a:t>
            </a:r>
          </a:p>
        </p:txBody>
      </p:sp>
      <p:sp>
        <p:nvSpPr>
          <p:cNvPr id="56" name="TextBox 55"/>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Write your offence and the exact section at the top of your Canva poster.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spcAft>
                <a:spcPts val="100"/>
              </a:spcAft>
              <a:defRPr sz="3900" b="1">
                <a:solidFill>
                  <a:srgbClr val="FFFFFF"/>
                </a:solidFill>
                <a:latin typeface="Arial"/>
              </a:defRPr>
            </a:pPr>
            <a:r>
              <a:rPr lang="en-US"/>
              <a:t>03 </a:t>
            </a:r>
            <a:r>
              <a:t> CREATE A MINI RESEARCH LOG</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As you research, keep the source, key point and citation together.</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STEP 04</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6 MIN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777240" y="2350008"/>
            <a:ext cx="13533120" cy="5806440"/>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914400" y="2834640"/>
            <a:ext cx="13267944" cy="731520"/>
          </a:xfrm>
          <a:prstGeom prst="roundRect">
            <a:avLst>
              <a:gd name="adj" fmla="val 6000"/>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97280" y="3054096"/>
            <a:ext cx="3785616" cy="384048"/>
          </a:xfrm>
          <a:prstGeom prst="rect">
            <a:avLst/>
          </a:prstGeom>
          <a:noFill/>
        </p:spPr>
        <p:txBody>
          <a:bodyPr wrap="square" lIns="0" tIns="0" rIns="0" bIns="0" anchor="t">
            <a:spAutoFit/>
          </a:bodyPr>
          <a:lstStyle/>
          <a:p>
            <a:pPr algn="l">
              <a:spcBef>
                <a:spcPts val="0"/>
              </a:spcBef>
              <a:spcAft>
                <a:spcPts val="100"/>
              </a:spcAft>
              <a:defRPr sz="1900" b="1">
                <a:solidFill>
                  <a:srgbClr val="FFFFFF"/>
                </a:solidFill>
                <a:latin typeface="Arial"/>
              </a:defRPr>
            </a:pPr>
            <a:r>
              <a:t>SOURCE / LINK</a:t>
            </a:r>
          </a:p>
        </p:txBody>
      </p:sp>
      <p:sp>
        <p:nvSpPr>
          <p:cNvPr id="17" name="TextBox 16"/>
          <p:cNvSpPr txBox="1"/>
          <p:nvPr/>
        </p:nvSpPr>
        <p:spPr>
          <a:xfrm>
            <a:off x="5266944" y="3054096"/>
            <a:ext cx="4562856" cy="384048"/>
          </a:xfrm>
          <a:prstGeom prst="rect">
            <a:avLst/>
          </a:prstGeom>
          <a:noFill/>
        </p:spPr>
        <p:txBody>
          <a:bodyPr wrap="square" lIns="0" tIns="0" rIns="0" bIns="0" anchor="t">
            <a:spAutoFit/>
          </a:bodyPr>
          <a:lstStyle/>
          <a:p>
            <a:pPr algn="l">
              <a:spcBef>
                <a:spcPts val="0"/>
              </a:spcBef>
              <a:spcAft>
                <a:spcPts val="100"/>
              </a:spcAft>
              <a:defRPr sz="1900" b="1">
                <a:solidFill>
                  <a:srgbClr val="FFFFFF"/>
                </a:solidFill>
                <a:latin typeface="Arial"/>
              </a:defRPr>
            </a:pPr>
            <a:r>
              <a:t>WHAT I LEARNED</a:t>
            </a:r>
          </a:p>
        </p:txBody>
      </p:sp>
      <p:sp>
        <p:nvSpPr>
          <p:cNvPr id="18" name="TextBox 17"/>
          <p:cNvSpPr txBox="1"/>
          <p:nvPr/>
        </p:nvSpPr>
        <p:spPr>
          <a:xfrm>
            <a:off x="10140696" y="3054096"/>
            <a:ext cx="3584448" cy="384048"/>
          </a:xfrm>
          <a:prstGeom prst="rect">
            <a:avLst/>
          </a:prstGeom>
          <a:noFill/>
        </p:spPr>
        <p:txBody>
          <a:bodyPr wrap="square" lIns="0" tIns="0" rIns="0" bIns="0" anchor="t">
            <a:spAutoFit/>
          </a:bodyPr>
          <a:lstStyle/>
          <a:p>
            <a:pPr algn="l">
              <a:spcBef>
                <a:spcPts val="0"/>
              </a:spcBef>
              <a:spcAft>
                <a:spcPts val="100"/>
              </a:spcAft>
              <a:defRPr sz="1900" b="1">
                <a:solidFill>
                  <a:srgbClr val="FFFFFF"/>
                </a:solidFill>
                <a:latin typeface="Arial"/>
              </a:defRPr>
            </a:pPr>
            <a:r>
              <a:t>CITATION TO USE</a:t>
            </a:r>
          </a:p>
        </p:txBody>
      </p:sp>
      <p:sp>
        <p:nvSpPr>
          <p:cNvPr id="19" name="Rounded Rectangle 18"/>
          <p:cNvSpPr/>
          <p:nvPr/>
        </p:nvSpPr>
        <p:spPr>
          <a:xfrm>
            <a:off x="914400" y="3675887"/>
            <a:ext cx="13267944" cy="731520"/>
          </a:xfrm>
          <a:prstGeom prst="roundRect">
            <a:avLst>
              <a:gd name="adj" fmla="val 6000"/>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1133856" y="3877055"/>
            <a:ext cx="420624" cy="320040"/>
          </a:xfrm>
          <a:prstGeom prst="rect">
            <a:avLst/>
          </a:prstGeom>
          <a:noFill/>
        </p:spPr>
        <p:txBody>
          <a:bodyPr wrap="square" lIns="0" tIns="0" rIns="0" bIns="0" anchor="t">
            <a:spAutoFit/>
          </a:bodyPr>
          <a:lstStyle/>
          <a:p>
            <a:pPr algn="l">
              <a:spcBef>
                <a:spcPts val="0"/>
              </a:spcBef>
              <a:spcAft>
                <a:spcPts val="100"/>
              </a:spcAft>
              <a:defRPr sz="1700" b="1">
                <a:solidFill>
                  <a:srgbClr val="148A8F"/>
                </a:solidFill>
                <a:latin typeface="Arial"/>
              </a:defRPr>
            </a:pPr>
            <a:r>
              <a:t>01</a:t>
            </a:r>
          </a:p>
        </p:txBody>
      </p:sp>
      <p:cxnSp>
        <p:nvCxnSpPr>
          <p:cNvPr id="21" name="Connector 20"/>
          <p:cNvCxnSpPr/>
          <p:nvPr/>
        </p:nvCxnSpPr>
        <p:spPr>
          <a:xfrm>
            <a:off x="4983480" y="3749039"/>
            <a:ext cx="0" cy="603505"/>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cxnSp>
        <p:nvCxnSpPr>
          <p:cNvPr id="22" name="Connector 21"/>
          <p:cNvCxnSpPr/>
          <p:nvPr/>
        </p:nvCxnSpPr>
        <p:spPr>
          <a:xfrm>
            <a:off x="9884664" y="3749039"/>
            <a:ext cx="0" cy="603505"/>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23" name="Rounded Rectangle 22"/>
          <p:cNvSpPr/>
          <p:nvPr/>
        </p:nvSpPr>
        <p:spPr>
          <a:xfrm>
            <a:off x="914400" y="4517136"/>
            <a:ext cx="13267944" cy="731520"/>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1133856" y="4718303"/>
            <a:ext cx="420624" cy="320040"/>
          </a:xfrm>
          <a:prstGeom prst="rect">
            <a:avLst/>
          </a:prstGeom>
          <a:noFill/>
        </p:spPr>
        <p:txBody>
          <a:bodyPr wrap="square" lIns="0" tIns="0" rIns="0" bIns="0" anchor="t">
            <a:spAutoFit/>
          </a:bodyPr>
          <a:lstStyle/>
          <a:p>
            <a:pPr algn="l">
              <a:spcBef>
                <a:spcPts val="0"/>
              </a:spcBef>
              <a:spcAft>
                <a:spcPts val="100"/>
              </a:spcAft>
              <a:defRPr sz="1700" b="1">
                <a:solidFill>
                  <a:srgbClr val="148A8F"/>
                </a:solidFill>
                <a:latin typeface="Arial"/>
              </a:defRPr>
            </a:pPr>
            <a:r>
              <a:t>02</a:t>
            </a:r>
          </a:p>
        </p:txBody>
      </p:sp>
      <p:cxnSp>
        <p:nvCxnSpPr>
          <p:cNvPr id="25" name="Connector 24"/>
          <p:cNvCxnSpPr/>
          <p:nvPr/>
        </p:nvCxnSpPr>
        <p:spPr>
          <a:xfrm>
            <a:off x="4983480" y="4590288"/>
            <a:ext cx="0" cy="603504"/>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cxnSp>
        <p:nvCxnSpPr>
          <p:cNvPr id="26" name="Connector 25"/>
          <p:cNvCxnSpPr/>
          <p:nvPr/>
        </p:nvCxnSpPr>
        <p:spPr>
          <a:xfrm>
            <a:off x="9884664" y="4590288"/>
            <a:ext cx="0" cy="603504"/>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27" name="Rounded Rectangle 26"/>
          <p:cNvSpPr/>
          <p:nvPr/>
        </p:nvSpPr>
        <p:spPr>
          <a:xfrm>
            <a:off x="914400" y="5358383"/>
            <a:ext cx="13267944" cy="731520"/>
          </a:xfrm>
          <a:prstGeom prst="roundRect">
            <a:avLst>
              <a:gd name="adj" fmla="val 6000"/>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1133856" y="5559551"/>
            <a:ext cx="420624" cy="320040"/>
          </a:xfrm>
          <a:prstGeom prst="rect">
            <a:avLst/>
          </a:prstGeom>
          <a:noFill/>
        </p:spPr>
        <p:txBody>
          <a:bodyPr wrap="square" lIns="0" tIns="0" rIns="0" bIns="0" anchor="t">
            <a:spAutoFit/>
          </a:bodyPr>
          <a:lstStyle/>
          <a:p>
            <a:pPr algn="l">
              <a:spcBef>
                <a:spcPts val="0"/>
              </a:spcBef>
              <a:spcAft>
                <a:spcPts val="100"/>
              </a:spcAft>
              <a:defRPr sz="1700" b="1">
                <a:solidFill>
                  <a:srgbClr val="148A8F"/>
                </a:solidFill>
                <a:latin typeface="Arial"/>
              </a:defRPr>
            </a:pPr>
            <a:r>
              <a:t>03</a:t>
            </a:r>
          </a:p>
        </p:txBody>
      </p:sp>
      <p:cxnSp>
        <p:nvCxnSpPr>
          <p:cNvPr id="29" name="Connector 28"/>
          <p:cNvCxnSpPr/>
          <p:nvPr/>
        </p:nvCxnSpPr>
        <p:spPr>
          <a:xfrm>
            <a:off x="4983480" y="5431536"/>
            <a:ext cx="0" cy="603504"/>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cxnSp>
        <p:nvCxnSpPr>
          <p:cNvPr id="30" name="Connector 29"/>
          <p:cNvCxnSpPr/>
          <p:nvPr/>
        </p:nvCxnSpPr>
        <p:spPr>
          <a:xfrm>
            <a:off x="9884664" y="5431536"/>
            <a:ext cx="0" cy="603504"/>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31" name="Rounded Rectangle 30"/>
          <p:cNvSpPr/>
          <p:nvPr/>
        </p:nvSpPr>
        <p:spPr>
          <a:xfrm>
            <a:off x="914400" y="6199631"/>
            <a:ext cx="13267944" cy="731520"/>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1133856" y="6400799"/>
            <a:ext cx="420624" cy="320040"/>
          </a:xfrm>
          <a:prstGeom prst="rect">
            <a:avLst/>
          </a:prstGeom>
          <a:noFill/>
        </p:spPr>
        <p:txBody>
          <a:bodyPr wrap="square" lIns="0" tIns="0" rIns="0" bIns="0" anchor="t">
            <a:spAutoFit/>
          </a:bodyPr>
          <a:lstStyle/>
          <a:p>
            <a:pPr algn="l">
              <a:spcBef>
                <a:spcPts val="0"/>
              </a:spcBef>
              <a:spcAft>
                <a:spcPts val="100"/>
              </a:spcAft>
              <a:defRPr sz="1700" b="1">
                <a:solidFill>
                  <a:srgbClr val="148A8F"/>
                </a:solidFill>
                <a:latin typeface="Arial"/>
              </a:defRPr>
            </a:pPr>
            <a:r>
              <a:t>04</a:t>
            </a:r>
          </a:p>
        </p:txBody>
      </p:sp>
      <p:cxnSp>
        <p:nvCxnSpPr>
          <p:cNvPr id="33" name="Connector 32"/>
          <p:cNvCxnSpPr/>
          <p:nvPr/>
        </p:nvCxnSpPr>
        <p:spPr>
          <a:xfrm>
            <a:off x="4983480" y="6272783"/>
            <a:ext cx="0" cy="603505"/>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cxnSp>
        <p:nvCxnSpPr>
          <p:cNvPr id="34" name="Connector 33"/>
          <p:cNvCxnSpPr/>
          <p:nvPr/>
        </p:nvCxnSpPr>
        <p:spPr>
          <a:xfrm>
            <a:off x="9884664" y="6272783"/>
            <a:ext cx="0" cy="603505"/>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35" name="Rounded Rectangle 34"/>
          <p:cNvSpPr/>
          <p:nvPr/>
        </p:nvSpPr>
        <p:spPr>
          <a:xfrm>
            <a:off x="914400" y="7040879"/>
            <a:ext cx="13267944" cy="731520"/>
          </a:xfrm>
          <a:prstGeom prst="roundRect">
            <a:avLst>
              <a:gd name="adj" fmla="val 6000"/>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1133856" y="7242047"/>
            <a:ext cx="420624" cy="320040"/>
          </a:xfrm>
          <a:prstGeom prst="rect">
            <a:avLst/>
          </a:prstGeom>
          <a:noFill/>
        </p:spPr>
        <p:txBody>
          <a:bodyPr wrap="square" lIns="0" tIns="0" rIns="0" bIns="0" anchor="t">
            <a:spAutoFit/>
          </a:bodyPr>
          <a:lstStyle/>
          <a:p>
            <a:pPr algn="l">
              <a:spcBef>
                <a:spcPts val="0"/>
              </a:spcBef>
              <a:spcAft>
                <a:spcPts val="100"/>
              </a:spcAft>
              <a:defRPr sz="1700" b="1">
                <a:solidFill>
                  <a:srgbClr val="148A8F"/>
                </a:solidFill>
                <a:latin typeface="Arial"/>
              </a:defRPr>
            </a:pPr>
            <a:r>
              <a:t>05</a:t>
            </a:r>
          </a:p>
        </p:txBody>
      </p:sp>
      <p:cxnSp>
        <p:nvCxnSpPr>
          <p:cNvPr id="37" name="Connector 36"/>
          <p:cNvCxnSpPr/>
          <p:nvPr/>
        </p:nvCxnSpPr>
        <p:spPr>
          <a:xfrm>
            <a:off x="4983480" y="7114031"/>
            <a:ext cx="0" cy="603505"/>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cxnSp>
        <p:nvCxnSpPr>
          <p:cNvPr id="38" name="Connector 37"/>
          <p:cNvCxnSpPr/>
          <p:nvPr/>
        </p:nvCxnSpPr>
        <p:spPr>
          <a:xfrm>
            <a:off x="9884664" y="7114031"/>
            <a:ext cx="0" cy="603505"/>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39" name="TextBox 38"/>
          <p:cNvSpPr txBox="1"/>
          <p:nvPr/>
        </p:nvSpPr>
        <p:spPr>
          <a:xfrm>
            <a:off x="1773936" y="3867912"/>
            <a:ext cx="3072384" cy="384048"/>
          </a:xfrm>
          <a:prstGeom prst="rect">
            <a:avLst/>
          </a:prstGeom>
          <a:noFill/>
        </p:spPr>
        <p:txBody>
          <a:bodyPr wrap="square" lIns="0" tIns="0" rIns="0" bIns="0" anchor="t">
            <a:spAutoFit/>
          </a:bodyPr>
          <a:lstStyle/>
          <a:p>
            <a:pPr algn="l">
              <a:spcBef>
                <a:spcPts val="0"/>
              </a:spcBef>
              <a:spcAft>
                <a:spcPts val="100"/>
              </a:spcAft>
              <a:defRPr sz="1600" b="0">
                <a:solidFill>
                  <a:srgbClr val="49657B"/>
                </a:solidFill>
                <a:latin typeface="Arial"/>
              </a:defRPr>
            </a:pPr>
            <a:r>
              <a:t>Example: legislation.gov.uk / OAPA 1861 s.47</a:t>
            </a:r>
          </a:p>
        </p:txBody>
      </p:sp>
      <p:sp>
        <p:nvSpPr>
          <p:cNvPr id="40" name="TextBox 39"/>
          <p:cNvSpPr txBox="1"/>
          <p:nvPr/>
        </p:nvSpPr>
        <p:spPr>
          <a:xfrm>
            <a:off x="5285232" y="3867912"/>
            <a:ext cx="4343400" cy="384048"/>
          </a:xfrm>
          <a:prstGeom prst="rect">
            <a:avLst/>
          </a:prstGeom>
          <a:noFill/>
        </p:spPr>
        <p:txBody>
          <a:bodyPr wrap="square" lIns="0" tIns="0" rIns="0" bIns="0" anchor="t">
            <a:spAutoFit/>
          </a:bodyPr>
          <a:lstStyle/>
          <a:p>
            <a:pPr algn="l">
              <a:spcBef>
                <a:spcPts val="0"/>
              </a:spcBef>
              <a:spcAft>
                <a:spcPts val="100"/>
              </a:spcAft>
              <a:defRPr sz="1600" b="0">
                <a:solidFill>
                  <a:srgbClr val="49657B"/>
                </a:solidFill>
                <a:latin typeface="Arial"/>
              </a:defRPr>
            </a:pPr>
            <a:r>
              <a:t>Identifies the section for ABH</a:t>
            </a:r>
          </a:p>
        </p:txBody>
      </p:sp>
      <p:sp>
        <p:nvSpPr>
          <p:cNvPr id="41" name="TextBox 40"/>
          <p:cNvSpPr txBox="1"/>
          <p:nvPr/>
        </p:nvSpPr>
        <p:spPr>
          <a:xfrm>
            <a:off x="10021824" y="3867912"/>
            <a:ext cx="3904487" cy="384048"/>
          </a:xfrm>
          <a:prstGeom prst="rect">
            <a:avLst/>
          </a:prstGeom>
          <a:noFill/>
        </p:spPr>
        <p:txBody>
          <a:bodyPr wrap="square" lIns="0" tIns="0" rIns="0" bIns="0" anchor="t">
            <a:spAutoFit/>
          </a:bodyPr>
          <a:lstStyle/>
          <a:p>
            <a:pPr algn="l">
              <a:spcBef>
                <a:spcPts val="0"/>
              </a:spcBef>
              <a:spcAft>
                <a:spcPts val="100"/>
              </a:spcAft>
              <a:defRPr sz="1600" b="0">
                <a:solidFill>
                  <a:srgbClr val="49657B"/>
                </a:solidFill>
                <a:latin typeface="Arial"/>
              </a:defRPr>
            </a:pPr>
            <a:r>
              <a:t>(OAPA 1861, s.47)</a:t>
            </a:r>
          </a:p>
        </p:txBody>
      </p:sp>
      <p:sp>
        <p:nvSpPr>
          <p:cNvPr id="43" name="Rounded Rectangle 42"/>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YOUR TURN</a:t>
            </a:r>
          </a:p>
        </p:txBody>
      </p:sp>
      <p:sp>
        <p:nvSpPr>
          <p:cNvPr id="45" name="TextBox 44"/>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Start a Word/OneDrive note or copy this table. Record each source as soon as you open it.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spcAft>
                <a:spcPts val="100"/>
              </a:spcAft>
              <a:defRPr sz="3900" b="1">
                <a:solidFill>
                  <a:srgbClr val="FFFFFF"/>
                </a:solidFill>
                <a:latin typeface="Arial"/>
              </a:defRPr>
            </a:pPr>
            <a:r>
              <a:rPr lang="en-US"/>
              <a:t>04 </a:t>
            </a:r>
            <a:r>
              <a:t> FIND THE ACT AND EXACT SECTION</a:t>
            </a:r>
          </a:p>
        </p:txBody>
      </p:sp>
      <p:sp>
        <p:nvSpPr>
          <p:cNvPr id="7" name="TextBox 6"/>
          <p:cNvSpPr txBox="1"/>
          <p:nvPr/>
        </p:nvSpPr>
        <p:spPr>
          <a:xfrm>
            <a:off x="768096" y="1078992"/>
            <a:ext cx="12335192" cy="292388"/>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Start with the legislation.</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STEP 05</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8 MIN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777240" y="2395728"/>
            <a:ext cx="6492240" cy="5669280"/>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777240" y="2395728"/>
            <a:ext cx="68580" cy="5669280"/>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ounded Rectangle 16"/>
          <p:cNvSpPr/>
          <p:nvPr/>
        </p:nvSpPr>
        <p:spPr>
          <a:xfrm>
            <a:off x="1170432" y="3328416"/>
            <a:ext cx="5696712" cy="127101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1435608" y="3547872"/>
            <a:ext cx="5212080" cy="323165"/>
          </a:xfrm>
          <a:prstGeom prst="rect">
            <a:avLst/>
          </a:prstGeom>
          <a:noFill/>
        </p:spPr>
        <p:txBody>
          <a:bodyPr wrap="square" lIns="0" tIns="0" rIns="0" bIns="0" anchor="t">
            <a:spAutoFit/>
          </a:bodyPr>
          <a:lstStyle/>
          <a:p>
            <a:pPr>
              <a:spcAft>
                <a:spcPts val="100"/>
              </a:spcAft>
              <a:defRPr sz="2100" b="1">
                <a:solidFill>
                  <a:srgbClr val="102B46"/>
                </a:solidFill>
                <a:latin typeface="Arial"/>
              </a:defRPr>
            </a:pPr>
            <a:r>
              <a:rPr lang="en-US"/>
              <a:t>Offence ??????</a:t>
            </a:r>
            <a:endParaRPr/>
          </a:p>
        </p:txBody>
      </p:sp>
      <p:sp>
        <p:nvSpPr>
          <p:cNvPr id="19" name="TextBox 18"/>
          <p:cNvSpPr txBox="1"/>
          <p:nvPr/>
        </p:nvSpPr>
        <p:spPr>
          <a:xfrm>
            <a:off x="1435608" y="4059936"/>
            <a:ext cx="5212080" cy="323165"/>
          </a:xfrm>
          <a:prstGeom prst="rect">
            <a:avLst/>
          </a:prstGeom>
          <a:noFill/>
        </p:spPr>
        <p:txBody>
          <a:bodyPr wrap="square" lIns="0" tIns="0" rIns="0" bIns="0" anchor="t">
            <a:spAutoFit/>
          </a:bodyPr>
          <a:lstStyle/>
          <a:p>
            <a:pPr>
              <a:spcAft>
                <a:spcPts val="100"/>
              </a:spcAft>
              <a:defRPr sz="2100" b="1">
                <a:solidFill>
                  <a:srgbClr val="148A8F"/>
                </a:solidFill>
                <a:latin typeface="Arial"/>
              </a:defRPr>
            </a:pPr>
            <a:r>
              <a:t>Section </a:t>
            </a:r>
            <a:r>
              <a:rPr lang="en-US"/>
              <a:t>?</a:t>
            </a:r>
            <a:r>
              <a:rPr lang="en-US" dirty="0"/>
              <a:t> </a:t>
            </a:r>
            <a:r>
              <a:t> •  England and Wales</a:t>
            </a:r>
          </a:p>
        </p:txBody>
      </p:sp>
      <p:sp>
        <p:nvSpPr>
          <p:cNvPr id="20" name="TextBox 19"/>
          <p:cNvSpPr txBox="1"/>
          <p:nvPr/>
        </p:nvSpPr>
        <p:spPr>
          <a:xfrm>
            <a:off x="1179576" y="4928616"/>
            <a:ext cx="320040" cy="56692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a:t>
            </a:r>
          </a:p>
        </p:txBody>
      </p:sp>
      <p:sp>
        <p:nvSpPr>
          <p:cNvPr id="21" name="TextBox 20"/>
          <p:cNvSpPr txBox="1"/>
          <p:nvPr/>
        </p:nvSpPr>
        <p:spPr>
          <a:xfrm>
            <a:off x="1545336" y="4928616"/>
            <a:ext cx="5349240" cy="585216"/>
          </a:xfrm>
          <a:prstGeom prst="rect">
            <a:avLst/>
          </a:prstGeom>
          <a:noFill/>
        </p:spPr>
        <p:txBody>
          <a:bodyPr wrap="square" lIns="0" tIns="0" rIns="0" bIns="0" anchor="t">
            <a:spAutoFit/>
          </a:bodyPr>
          <a:lstStyle/>
          <a:p>
            <a:pPr algn="l">
              <a:spcBef>
                <a:spcPts val="0"/>
              </a:spcBef>
              <a:spcAft>
                <a:spcPts val="100"/>
              </a:spcAft>
              <a:defRPr sz="1900" b="0">
                <a:solidFill>
                  <a:srgbClr val="49657B"/>
                </a:solidFill>
                <a:latin typeface="Arial"/>
              </a:defRPr>
            </a:pPr>
            <a:r>
              <a:t>Check the offence wording.</a:t>
            </a:r>
          </a:p>
        </p:txBody>
      </p:sp>
      <p:sp>
        <p:nvSpPr>
          <p:cNvPr id="22" name="TextBox 21"/>
          <p:cNvSpPr txBox="1"/>
          <p:nvPr/>
        </p:nvSpPr>
        <p:spPr>
          <a:xfrm>
            <a:off x="1179576" y="5550407"/>
            <a:ext cx="320040" cy="56692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a:t>
            </a:r>
          </a:p>
        </p:txBody>
      </p:sp>
      <p:sp>
        <p:nvSpPr>
          <p:cNvPr id="23" name="TextBox 22"/>
          <p:cNvSpPr txBox="1"/>
          <p:nvPr/>
        </p:nvSpPr>
        <p:spPr>
          <a:xfrm>
            <a:off x="1545336" y="5550407"/>
            <a:ext cx="5349240" cy="585216"/>
          </a:xfrm>
          <a:prstGeom prst="rect">
            <a:avLst/>
          </a:prstGeom>
          <a:noFill/>
        </p:spPr>
        <p:txBody>
          <a:bodyPr wrap="square" lIns="0" tIns="0" rIns="0" bIns="0" anchor="t">
            <a:spAutoFit/>
          </a:bodyPr>
          <a:lstStyle/>
          <a:p>
            <a:pPr algn="l">
              <a:spcBef>
                <a:spcPts val="0"/>
              </a:spcBef>
              <a:spcAft>
                <a:spcPts val="100"/>
              </a:spcAft>
              <a:defRPr sz="1900" b="0">
                <a:solidFill>
                  <a:srgbClr val="49657B"/>
                </a:solidFill>
                <a:latin typeface="Arial"/>
              </a:defRPr>
            </a:pPr>
            <a:r>
              <a:t>Check the section and geographical extent.</a:t>
            </a:r>
          </a:p>
        </p:txBody>
      </p:sp>
      <p:sp>
        <p:nvSpPr>
          <p:cNvPr id="24" name="TextBox 23"/>
          <p:cNvSpPr txBox="1"/>
          <p:nvPr/>
        </p:nvSpPr>
        <p:spPr>
          <a:xfrm>
            <a:off x="1179576" y="6172200"/>
            <a:ext cx="320040" cy="56692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a:t>
            </a:r>
          </a:p>
        </p:txBody>
      </p:sp>
      <p:sp>
        <p:nvSpPr>
          <p:cNvPr id="25" name="TextBox 24"/>
          <p:cNvSpPr txBox="1"/>
          <p:nvPr/>
        </p:nvSpPr>
        <p:spPr>
          <a:xfrm>
            <a:off x="1545336" y="6172200"/>
            <a:ext cx="5349240" cy="585216"/>
          </a:xfrm>
          <a:prstGeom prst="rect">
            <a:avLst/>
          </a:prstGeom>
          <a:noFill/>
        </p:spPr>
        <p:txBody>
          <a:bodyPr wrap="square" lIns="0" tIns="0" rIns="0" bIns="0" anchor="t">
            <a:spAutoFit/>
          </a:bodyPr>
          <a:lstStyle/>
          <a:p>
            <a:pPr algn="l">
              <a:spcBef>
                <a:spcPts val="0"/>
              </a:spcBef>
              <a:spcAft>
                <a:spcPts val="100"/>
              </a:spcAft>
              <a:defRPr sz="1900" b="0">
                <a:solidFill>
                  <a:srgbClr val="49657B"/>
                </a:solidFill>
                <a:latin typeface="Arial"/>
              </a:defRPr>
            </a:pPr>
            <a:r>
              <a:t>Make a note of the exact legal title.</a:t>
            </a:r>
          </a:p>
        </p:txBody>
      </p:sp>
      <p:sp>
        <p:nvSpPr>
          <p:cNvPr id="27" name="Rounded Rectangle 26"/>
          <p:cNvSpPr/>
          <p:nvPr/>
        </p:nvSpPr>
        <p:spPr>
          <a:xfrm>
            <a:off x="7589520" y="2395728"/>
            <a:ext cx="6665976" cy="5669280"/>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7589520" y="2395728"/>
            <a:ext cx="68580" cy="5669280"/>
          </a:xfrm>
          <a:prstGeom prst="rect">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7827264" y="2560320"/>
            <a:ext cx="6208776" cy="502920"/>
          </a:xfrm>
          <a:prstGeom prst="rect">
            <a:avLst/>
          </a:prstGeom>
          <a:noFill/>
        </p:spPr>
        <p:txBody>
          <a:bodyPr wrap="square" lIns="0" tIns="0" rIns="0" bIns="0" anchor="t">
            <a:spAutoFit/>
          </a:bodyPr>
          <a:lstStyle/>
          <a:p>
            <a:pPr algn="l">
              <a:spcBef>
                <a:spcPts val="0"/>
              </a:spcBef>
              <a:spcAft>
                <a:spcPts val="100"/>
              </a:spcAft>
              <a:defRPr sz="2200" b="1">
                <a:solidFill>
                  <a:srgbClr val="17334F"/>
                </a:solidFill>
                <a:latin typeface="Arial"/>
              </a:defRPr>
            </a:pPr>
            <a:r>
              <a:t>YOUR POSTER: LEGISLATION BOX</a:t>
            </a:r>
          </a:p>
        </p:txBody>
      </p:sp>
      <p:sp>
        <p:nvSpPr>
          <p:cNvPr id="30" name="TextBox 29"/>
          <p:cNvSpPr txBox="1"/>
          <p:nvPr/>
        </p:nvSpPr>
        <p:spPr>
          <a:xfrm>
            <a:off x="7927848" y="3465576"/>
            <a:ext cx="1828800" cy="393192"/>
          </a:xfrm>
          <a:prstGeom prst="rect">
            <a:avLst/>
          </a:prstGeom>
          <a:noFill/>
        </p:spPr>
        <p:txBody>
          <a:bodyPr wrap="square" lIns="0" tIns="0" rIns="0" bIns="0" anchor="t">
            <a:spAutoFit/>
          </a:bodyPr>
          <a:lstStyle/>
          <a:p>
            <a:pPr algn="l">
              <a:spcBef>
                <a:spcPts val="0"/>
              </a:spcBef>
              <a:spcAft>
                <a:spcPts val="100"/>
              </a:spcAft>
              <a:defRPr sz="1700" b="1">
                <a:solidFill>
                  <a:srgbClr val="657D90"/>
                </a:solidFill>
                <a:latin typeface="Arial"/>
              </a:defRPr>
            </a:pPr>
            <a:r>
              <a:t>TITLE</a:t>
            </a:r>
          </a:p>
        </p:txBody>
      </p:sp>
      <p:sp>
        <p:nvSpPr>
          <p:cNvPr id="31" name="Rounded Rectangle 30"/>
          <p:cNvSpPr/>
          <p:nvPr/>
        </p:nvSpPr>
        <p:spPr>
          <a:xfrm>
            <a:off x="7909560" y="3858768"/>
            <a:ext cx="5907024" cy="667512"/>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8110727" y="4050791"/>
            <a:ext cx="5440680" cy="393192"/>
          </a:xfrm>
          <a:prstGeom prst="rect">
            <a:avLst/>
          </a:prstGeom>
          <a:noFill/>
        </p:spPr>
        <p:txBody>
          <a:bodyPr wrap="square" lIns="0" tIns="0" rIns="0" bIns="0" anchor="t">
            <a:spAutoFit/>
          </a:bodyPr>
          <a:lstStyle/>
          <a:p>
            <a:pPr algn="l">
              <a:spcBef>
                <a:spcPts val="0"/>
              </a:spcBef>
              <a:spcAft>
                <a:spcPts val="100"/>
              </a:spcAft>
              <a:defRPr sz="2100" b="1">
                <a:solidFill>
                  <a:srgbClr val="17334F"/>
                </a:solidFill>
                <a:latin typeface="Arial"/>
              </a:defRPr>
            </a:pPr>
            <a:r>
              <a:t>[YOUR OFFENCE + ACT + SECTION]</a:t>
            </a:r>
          </a:p>
        </p:txBody>
      </p:sp>
      <p:sp>
        <p:nvSpPr>
          <p:cNvPr id="33" name="TextBox 32"/>
          <p:cNvSpPr txBox="1"/>
          <p:nvPr/>
        </p:nvSpPr>
        <p:spPr>
          <a:xfrm>
            <a:off x="7927848" y="4965192"/>
            <a:ext cx="5669280" cy="393192"/>
          </a:xfrm>
          <a:prstGeom prst="rect">
            <a:avLst/>
          </a:prstGeom>
          <a:noFill/>
        </p:spPr>
        <p:txBody>
          <a:bodyPr wrap="square" lIns="0" tIns="0" rIns="0" bIns="0" anchor="t">
            <a:spAutoFit/>
          </a:bodyPr>
          <a:lstStyle/>
          <a:p>
            <a:pPr algn="l">
              <a:spcBef>
                <a:spcPts val="0"/>
              </a:spcBef>
              <a:spcAft>
                <a:spcPts val="100"/>
              </a:spcAft>
              <a:defRPr sz="1700" b="1">
                <a:solidFill>
                  <a:srgbClr val="657D90"/>
                </a:solidFill>
                <a:latin typeface="Arial"/>
              </a:defRPr>
            </a:pPr>
            <a:r>
              <a:t>ADD A SHORT EXPLANATION</a:t>
            </a:r>
          </a:p>
        </p:txBody>
      </p:sp>
      <p:sp>
        <p:nvSpPr>
          <p:cNvPr id="34" name="Rounded Rectangle 33"/>
          <p:cNvSpPr/>
          <p:nvPr/>
        </p:nvSpPr>
        <p:spPr>
          <a:xfrm>
            <a:off x="7909560" y="5385816"/>
            <a:ext cx="5907024" cy="1463040"/>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8183879" y="5696712"/>
            <a:ext cx="5376672" cy="914400"/>
          </a:xfrm>
          <a:prstGeom prst="rect">
            <a:avLst/>
          </a:prstGeom>
          <a:noFill/>
        </p:spPr>
        <p:txBody>
          <a:bodyPr wrap="square" lIns="0" tIns="0" rIns="0" bIns="0" anchor="t">
            <a:spAutoFit/>
          </a:bodyPr>
          <a:lstStyle/>
          <a:p>
            <a:pPr algn="l">
              <a:spcBef>
                <a:spcPts val="0"/>
              </a:spcBef>
              <a:spcAft>
                <a:spcPts val="100"/>
              </a:spcAft>
              <a:defRPr sz="2000" b="0">
                <a:solidFill>
                  <a:srgbClr val="49657B"/>
                </a:solidFill>
                <a:latin typeface="Arial"/>
              </a:defRPr>
            </a:pPr>
            <a:r>
              <a:t>[In your own words: what does this specific law cover? Include a Harvard citation.]</a:t>
            </a:r>
          </a:p>
        </p:txBody>
      </p:sp>
      <p:sp>
        <p:nvSpPr>
          <p:cNvPr id="36" name="Rounded Rectangle 35"/>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YOUR TURN</a:t>
            </a:r>
          </a:p>
        </p:txBody>
      </p:sp>
      <p:sp>
        <p:nvSpPr>
          <p:cNvPr id="38" name="TextBox 37"/>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Open the legislation and complete the legislation box in Canva with a citation.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lgn="l">
              <a:spcBef>
                <a:spcPts val="0"/>
              </a:spcBef>
              <a:spcAft>
                <a:spcPts val="100"/>
              </a:spcAft>
              <a:defRPr sz="3900" b="1">
                <a:solidFill>
                  <a:srgbClr val="FFFFFF"/>
                </a:solidFill>
                <a:latin typeface="Arial"/>
              </a:defRPr>
            </a:pPr>
            <a:r>
              <a:rPr lang="en-US"/>
              <a:t>05</a:t>
            </a:r>
            <a:r>
              <a:t>  UNDERSTAND THE LEGAL ELEMENTS</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Find out what the prosecution must establish for your chosen offence.</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STEP 06</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10 MIN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786384" y="2331720"/>
            <a:ext cx="13523976" cy="93268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088136" y="2551176"/>
            <a:ext cx="12755880" cy="448056"/>
          </a:xfrm>
          <a:prstGeom prst="rect">
            <a:avLst/>
          </a:prstGeom>
          <a:noFill/>
        </p:spPr>
        <p:txBody>
          <a:bodyPr wrap="square" lIns="0" tIns="0" rIns="0" bIns="0" anchor="t">
            <a:spAutoFit/>
          </a:bodyPr>
          <a:lstStyle/>
          <a:p>
            <a:pPr algn="l">
              <a:spcBef>
                <a:spcPts val="0"/>
              </a:spcBef>
              <a:spcAft>
                <a:spcPts val="100"/>
              </a:spcAft>
              <a:defRPr sz="2300" b="1">
                <a:solidFill>
                  <a:srgbClr val="102B46"/>
                </a:solidFill>
                <a:latin typeface="Arial"/>
              </a:defRPr>
            </a:pPr>
            <a:r>
              <a:t>CPS EXAMPLE  •  ABH UNDER SECTION 47</a:t>
            </a:r>
          </a:p>
        </p:txBody>
      </p:sp>
      <p:sp>
        <p:nvSpPr>
          <p:cNvPr id="16" name="Rounded Rectangle 15"/>
          <p:cNvSpPr/>
          <p:nvPr/>
        </p:nvSpPr>
        <p:spPr>
          <a:xfrm>
            <a:off x="804672" y="3694176"/>
            <a:ext cx="4224528" cy="229514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ounded Rectangle 16"/>
          <p:cNvSpPr/>
          <p:nvPr/>
        </p:nvSpPr>
        <p:spPr>
          <a:xfrm>
            <a:off x="996696" y="3904487"/>
            <a:ext cx="3803904" cy="566928"/>
          </a:xfrm>
          <a:prstGeom prst="roundRect">
            <a:avLst>
              <a:gd name="adj" fmla="val 6000"/>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1097280" y="4041648"/>
            <a:ext cx="3602736" cy="365760"/>
          </a:xfrm>
          <a:prstGeom prst="rect">
            <a:avLst/>
          </a:prstGeom>
          <a:noFill/>
        </p:spPr>
        <p:txBody>
          <a:bodyPr wrap="square" lIns="0" tIns="0" rIns="0" bIns="0" anchor="t">
            <a:spAutoFit/>
          </a:bodyPr>
          <a:lstStyle/>
          <a:p>
            <a:pPr algn="ctr">
              <a:spcBef>
                <a:spcPts val="0"/>
              </a:spcBef>
              <a:spcAft>
                <a:spcPts val="100"/>
              </a:spcAft>
              <a:defRPr sz="2000" b="1">
                <a:solidFill>
                  <a:srgbClr val="FFFFFF"/>
                </a:solidFill>
                <a:latin typeface="Arial"/>
              </a:defRPr>
            </a:pPr>
            <a:r>
              <a:t>ASSAULT</a:t>
            </a:r>
          </a:p>
        </p:txBody>
      </p:sp>
      <p:sp>
        <p:nvSpPr>
          <p:cNvPr id="19" name="TextBox 18"/>
          <p:cNvSpPr txBox="1"/>
          <p:nvPr/>
        </p:nvSpPr>
        <p:spPr>
          <a:xfrm>
            <a:off x="1115568" y="4672584"/>
            <a:ext cx="3630168" cy="1051560"/>
          </a:xfrm>
          <a:prstGeom prst="rect">
            <a:avLst/>
          </a:prstGeom>
          <a:noFill/>
        </p:spPr>
        <p:txBody>
          <a:bodyPr wrap="square" lIns="0" tIns="0" rIns="0" bIns="0" anchor="t">
            <a:spAutoFit/>
          </a:bodyPr>
          <a:lstStyle/>
          <a:p>
            <a:pPr algn="ctr">
              <a:spcBef>
                <a:spcPts val="0"/>
              </a:spcBef>
              <a:spcAft>
                <a:spcPts val="100"/>
              </a:spcAft>
              <a:defRPr sz="2100" b="0">
                <a:solidFill>
                  <a:srgbClr val="17334F"/>
                </a:solidFill>
                <a:latin typeface="Arial"/>
              </a:defRPr>
            </a:pPr>
            <a:r>
              <a:t>Intentional or reckless assault</a:t>
            </a:r>
          </a:p>
        </p:txBody>
      </p:sp>
      <p:sp>
        <p:nvSpPr>
          <p:cNvPr id="20" name="TextBox 19"/>
          <p:cNvSpPr txBox="1"/>
          <p:nvPr/>
        </p:nvSpPr>
        <p:spPr>
          <a:xfrm>
            <a:off x="5084064" y="4389120"/>
            <a:ext cx="438912" cy="621792"/>
          </a:xfrm>
          <a:prstGeom prst="rect">
            <a:avLst/>
          </a:prstGeom>
          <a:noFill/>
        </p:spPr>
        <p:txBody>
          <a:bodyPr wrap="square" lIns="0" tIns="0" rIns="0" bIns="0" anchor="t">
            <a:spAutoFit/>
          </a:bodyPr>
          <a:lstStyle/>
          <a:p>
            <a:pPr algn="ctr">
              <a:spcBef>
                <a:spcPts val="0"/>
              </a:spcBef>
              <a:spcAft>
                <a:spcPts val="100"/>
              </a:spcAft>
              <a:defRPr sz="3100" b="1">
                <a:solidFill>
                  <a:srgbClr val="148A8F"/>
                </a:solidFill>
                <a:latin typeface="Arial"/>
              </a:defRPr>
            </a:pPr>
            <a:r>
              <a:t>→</a:t>
            </a:r>
          </a:p>
        </p:txBody>
      </p:sp>
      <p:sp>
        <p:nvSpPr>
          <p:cNvPr id="21" name="Rounded Rectangle 20"/>
          <p:cNvSpPr/>
          <p:nvPr/>
        </p:nvSpPr>
        <p:spPr>
          <a:xfrm>
            <a:off x="5504688" y="3694176"/>
            <a:ext cx="4224528" cy="229514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ounded Rectangle 21"/>
          <p:cNvSpPr/>
          <p:nvPr/>
        </p:nvSpPr>
        <p:spPr>
          <a:xfrm>
            <a:off x="5696712" y="3904487"/>
            <a:ext cx="3803904" cy="566928"/>
          </a:xfrm>
          <a:prstGeom prst="roundRect">
            <a:avLst>
              <a:gd name="adj" fmla="val 6000"/>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5797296" y="4041648"/>
            <a:ext cx="3602736" cy="365760"/>
          </a:xfrm>
          <a:prstGeom prst="rect">
            <a:avLst/>
          </a:prstGeom>
          <a:noFill/>
        </p:spPr>
        <p:txBody>
          <a:bodyPr wrap="square" lIns="0" tIns="0" rIns="0" bIns="0" anchor="t">
            <a:spAutoFit/>
          </a:bodyPr>
          <a:lstStyle/>
          <a:p>
            <a:pPr algn="ctr">
              <a:spcBef>
                <a:spcPts val="0"/>
              </a:spcBef>
              <a:spcAft>
                <a:spcPts val="100"/>
              </a:spcAft>
              <a:defRPr sz="2000" b="1">
                <a:solidFill>
                  <a:srgbClr val="FFFFFF"/>
                </a:solidFill>
                <a:latin typeface="Arial"/>
              </a:defRPr>
            </a:pPr>
            <a:r>
              <a:t>CAUSATION</a:t>
            </a:r>
          </a:p>
        </p:txBody>
      </p:sp>
      <p:sp>
        <p:nvSpPr>
          <p:cNvPr id="24" name="TextBox 23"/>
          <p:cNvSpPr txBox="1"/>
          <p:nvPr/>
        </p:nvSpPr>
        <p:spPr>
          <a:xfrm>
            <a:off x="5815583" y="4672584"/>
            <a:ext cx="3630168" cy="1051560"/>
          </a:xfrm>
          <a:prstGeom prst="rect">
            <a:avLst/>
          </a:prstGeom>
          <a:noFill/>
        </p:spPr>
        <p:txBody>
          <a:bodyPr wrap="square" lIns="0" tIns="0" rIns="0" bIns="0" anchor="t">
            <a:spAutoFit/>
          </a:bodyPr>
          <a:lstStyle/>
          <a:p>
            <a:pPr algn="ctr">
              <a:spcBef>
                <a:spcPts val="0"/>
              </a:spcBef>
              <a:spcAft>
                <a:spcPts val="100"/>
              </a:spcAft>
              <a:defRPr sz="2100" b="0">
                <a:solidFill>
                  <a:srgbClr val="17334F"/>
                </a:solidFill>
                <a:latin typeface="Arial"/>
              </a:defRPr>
            </a:pPr>
            <a:r>
              <a:t>The assault occasions injury</a:t>
            </a:r>
          </a:p>
        </p:txBody>
      </p:sp>
      <p:sp>
        <p:nvSpPr>
          <p:cNvPr id="25" name="TextBox 24"/>
          <p:cNvSpPr txBox="1"/>
          <p:nvPr/>
        </p:nvSpPr>
        <p:spPr>
          <a:xfrm>
            <a:off x="9784080" y="4389120"/>
            <a:ext cx="438912" cy="621792"/>
          </a:xfrm>
          <a:prstGeom prst="rect">
            <a:avLst/>
          </a:prstGeom>
          <a:noFill/>
        </p:spPr>
        <p:txBody>
          <a:bodyPr wrap="square" lIns="0" tIns="0" rIns="0" bIns="0" anchor="t">
            <a:spAutoFit/>
          </a:bodyPr>
          <a:lstStyle/>
          <a:p>
            <a:pPr algn="ctr">
              <a:spcBef>
                <a:spcPts val="0"/>
              </a:spcBef>
              <a:spcAft>
                <a:spcPts val="100"/>
              </a:spcAft>
              <a:defRPr sz="3100" b="1">
                <a:solidFill>
                  <a:srgbClr val="148A8F"/>
                </a:solidFill>
                <a:latin typeface="Arial"/>
              </a:defRPr>
            </a:pPr>
            <a:r>
              <a:t>→</a:t>
            </a:r>
          </a:p>
        </p:txBody>
      </p:sp>
      <p:sp>
        <p:nvSpPr>
          <p:cNvPr id="26" name="Rounded Rectangle 25"/>
          <p:cNvSpPr/>
          <p:nvPr/>
        </p:nvSpPr>
        <p:spPr>
          <a:xfrm>
            <a:off x="10204704" y="3694176"/>
            <a:ext cx="4224528" cy="229514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ounded Rectangle 26"/>
          <p:cNvSpPr/>
          <p:nvPr/>
        </p:nvSpPr>
        <p:spPr>
          <a:xfrm>
            <a:off x="10396728" y="3904487"/>
            <a:ext cx="3803904" cy="566928"/>
          </a:xfrm>
          <a:prstGeom prst="roundRect">
            <a:avLst>
              <a:gd name="adj" fmla="val 6000"/>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10497312" y="4041648"/>
            <a:ext cx="3602736" cy="365760"/>
          </a:xfrm>
          <a:prstGeom prst="rect">
            <a:avLst/>
          </a:prstGeom>
          <a:noFill/>
        </p:spPr>
        <p:txBody>
          <a:bodyPr wrap="square" lIns="0" tIns="0" rIns="0" bIns="0" anchor="t">
            <a:spAutoFit/>
          </a:bodyPr>
          <a:lstStyle/>
          <a:p>
            <a:pPr algn="ctr">
              <a:spcBef>
                <a:spcPts val="0"/>
              </a:spcBef>
              <a:spcAft>
                <a:spcPts val="100"/>
              </a:spcAft>
              <a:defRPr sz="2000" b="1">
                <a:solidFill>
                  <a:srgbClr val="FFFFFF"/>
                </a:solidFill>
                <a:latin typeface="Arial"/>
              </a:defRPr>
            </a:pPr>
            <a:r>
              <a:t>ACTUAL BODILY HARM</a:t>
            </a:r>
          </a:p>
        </p:txBody>
      </p:sp>
      <p:sp>
        <p:nvSpPr>
          <p:cNvPr id="29" name="TextBox 28"/>
          <p:cNvSpPr txBox="1"/>
          <p:nvPr/>
        </p:nvSpPr>
        <p:spPr>
          <a:xfrm>
            <a:off x="10515600" y="4672584"/>
            <a:ext cx="3630168" cy="1051560"/>
          </a:xfrm>
          <a:prstGeom prst="rect">
            <a:avLst/>
          </a:prstGeom>
          <a:noFill/>
        </p:spPr>
        <p:txBody>
          <a:bodyPr wrap="square" lIns="0" tIns="0" rIns="0" bIns="0" anchor="t">
            <a:spAutoFit/>
          </a:bodyPr>
          <a:lstStyle/>
          <a:p>
            <a:pPr algn="ctr">
              <a:spcBef>
                <a:spcPts val="0"/>
              </a:spcBef>
              <a:spcAft>
                <a:spcPts val="100"/>
              </a:spcAft>
              <a:defRPr sz="2100" b="0">
                <a:solidFill>
                  <a:srgbClr val="17334F"/>
                </a:solidFill>
                <a:latin typeface="Arial"/>
              </a:defRPr>
            </a:pPr>
            <a:r>
              <a:t>Harm more than transient and trifling</a:t>
            </a:r>
          </a:p>
        </p:txBody>
      </p:sp>
      <p:sp>
        <p:nvSpPr>
          <p:cNvPr id="30" name="Rounded Rectangle 29"/>
          <p:cNvSpPr/>
          <p:nvPr/>
        </p:nvSpPr>
        <p:spPr>
          <a:xfrm>
            <a:off x="932688" y="6455664"/>
            <a:ext cx="13075920" cy="1444752"/>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1197864" y="6675120"/>
            <a:ext cx="4846320" cy="402336"/>
          </a:xfrm>
          <a:prstGeom prst="rect">
            <a:avLst/>
          </a:prstGeom>
          <a:noFill/>
        </p:spPr>
        <p:txBody>
          <a:bodyPr wrap="square" lIns="0" tIns="0" rIns="0" bIns="0" anchor="t">
            <a:spAutoFit/>
          </a:bodyPr>
          <a:lstStyle/>
          <a:p>
            <a:pPr algn="l">
              <a:spcBef>
                <a:spcPts val="0"/>
              </a:spcBef>
              <a:spcAft>
                <a:spcPts val="100"/>
              </a:spcAft>
              <a:defRPr sz="1900" b="1">
                <a:solidFill>
                  <a:srgbClr val="102B46"/>
                </a:solidFill>
                <a:latin typeface="Arial"/>
              </a:defRPr>
            </a:pPr>
            <a:r>
              <a:t>DO THIS IN YOUR OWN RESEARCH</a:t>
            </a:r>
          </a:p>
        </p:txBody>
      </p:sp>
      <p:sp>
        <p:nvSpPr>
          <p:cNvPr id="32" name="TextBox 31"/>
          <p:cNvSpPr txBox="1"/>
          <p:nvPr/>
        </p:nvSpPr>
        <p:spPr>
          <a:xfrm>
            <a:off x="1197864" y="7159752"/>
            <a:ext cx="12344400" cy="530352"/>
          </a:xfrm>
          <a:prstGeom prst="rect">
            <a:avLst/>
          </a:prstGeom>
          <a:noFill/>
        </p:spPr>
        <p:txBody>
          <a:bodyPr wrap="square" lIns="0" tIns="0" rIns="0" bIns="0" anchor="t">
            <a:spAutoFit/>
          </a:bodyPr>
          <a:lstStyle/>
          <a:p>
            <a:pPr algn="l">
              <a:spcBef>
                <a:spcPts val="0"/>
              </a:spcBef>
              <a:spcAft>
                <a:spcPts val="100"/>
              </a:spcAft>
              <a:defRPr sz="1900" b="0">
                <a:solidFill>
                  <a:srgbClr val="49657B"/>
                </a:solidFill>
                <a:latin typeface="Arial"/>
              </a:defRPr>
            </a:pPr>
            <a:r>
              <a:t>Identify 2–4 key elements or definitions, explain them briefly in your own words, and cite your source.</a:t>
            </a:r>
          </a:p>
        </p:txBody>
      </p:sp>
      <p:sp>
        <p:nvSpPr>
          <p:cNvPr id="33" name="TextBox 32"/>
          <p:cNvSpPr txBox="1"/>
          <p:nvPr/>
        </p:nvSpPr>
        <p:spPr>
          <a:xfrm>
            <a:off x="1106424" y="8028431"/>
            <a:ext cx="12252960" cy="365760"/>
          </a:xfrm>
          <a:prstGeom prst="rect">
            <a:avLst/>
          </a:prstGeom>
          <a:noFill/>
        </p:spPr>
        <p:txBody>
          <a:bodyPr wrap="square" lIns="0" tIns="0" rIns="0" bIns="0" anchor="t">
            <a:spAutoFit/>
          </a:bodyPr>
          <a:lstStyle/>
          <a:p>
            <a:pPr algn="l">
              <a:spcBef>
                <a:spcPts val="0"/>
              </a:spcBef>
              <a:spcAft>
                <a:spcPts val="100"/>
              </a:spcAft>
              <a:defRPr sz="1600" b="1">
                <a:solidFill>
                  <a:srgbClr val="25658B"/>
                </a:solidFill>
                <a:latin typeface="Arial"/>
              </a:defRPr>
            </a:pPr>
            <a:r>
              <a:rPr>
                <a:hlinkClick r:id="rId3"/>
              </a:rPr>
              <a:t>CPS charging standard — updated 26 February 2026</a:t>
            </a:r>
          </a:p>
        </p:txBody>
      </p:sp>
      <p:sp>
        <p:nvSpPr>
          <p:cNvPr id="34" name="Rounded Rectangle 33"/>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YOUR TURN</a:t>
            </a:r>
          </a:p>
        </p:txBody>
      </p:sp>
      <p:sp>
        <p:nvSpPr>
          <p:cNvPr id="36" name="TextBox 35"/>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Fill in “legal elements” in Canva. Cross-check definitions against the CPS and legislation.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spcAft>
                <a:spcPts val="100"/>
              </a:spcAft>
              <a:defRPr sz="3900" b="1">
                <a:solidFill>
                  <a:srgbClr val="FFFFFF"/>
                </a:solidFill>
                <a:latin typeface="Arial"/>
              </a:defRPr>
            </a:pPr>
            <a:r>
              <a:rPr lang="en-US"/>
              <a:t>06 </a:t>
            </a:r>
            <a:r>
              <a:t> FIND A RELEVANT STATISTIC</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Use official data — and make sure the category really matches what you claim.</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STEP 07</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10 MIN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786384" y="2350008"/>
            <a:ext cx="6473952" cy="581558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786384" y="2350008"/>
            <a:ext cx="68580" cy="5815584"/>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24128" y="2514600"/>
            <a:ext cx="6016752" cy="502920"/>
          </a:xfrm>
          <a:prstGeom prst="rect">
            <a:avLst/>
          </a:prstGeom>
          <a:noFill/>
        </p:spPr>
        <p:txBody>
          <a:bodyPr wrap="square" lIns="0" tIns="0" rIns="0" bIns="0" anchor="t">
            <a:spAutoFit/>
          </a:bodyPr>
          <a:lstStyle/>
          <a:p>
            <a:pPr algn="l">
              <a:spcBef>
                <a:spcPts val="0"/>
              </a:spcBef>
              <a:spcAft>
                <a:spcPts val="100"/>
              </a:spcAft>
              <a:defRPr sz="2200" b="1">
                <a:solidFill>
                  <a:srgbClr val="17334F"/>
                </a:solidFill>
                <a:latin typeface="Arial"/>
              </a:defRPr>
            </a:pPr>
            <a:r>
              <a:t>WHERE TO LOOK</a:t>
            </a:r>
          </a:p>
        </p:txBody>
      </p:sp>
      <p:sp>
        <p:nvSpPr>
          <p:cNvPr id="17" name="TextBox 16"/>
          <p:cNvSpPr txBox="1"/>
          <p:nvPr/>
        </p:nvSpPr>
        <p:spPr>
          <a:xfrm>
            <a:off x="1024128" y="3172968"/>
            <a:ext cx="5989320" cy="4855464"/>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Official sources</a:t>
            </a:r>
          </a:p>
        </p:txBody>
      </p:sp>
      <p:sp>
        <p:nvSpPr>
          <p:cNvPr id="18" name="TextBox 17"/>
          <p:cNvSpPr txBox="1"/>
          <p:nvPr/>
        </p:nvSpPr>
        <p:spPr>
          <a:xfrm>
            <a:off x="1161288" y="3456432"/>
            <a:ext cx="320040" cy="640080"/>
          </a:xfrm>
          <a:prstGeom prst="rect">
            <a:avLst/>
          </a:prstGeom>
          <a:noFill/>
        </p:spPr>
        <p:txBody>
          <a:bodyPr wrap="square" lIns="0" tIns="0" rIns="0" bIns="0" anchor="t">
            <a:spAutoFit/>
          </a:bodyPr>
          <a:lstStyle/>
          <a:p>
            <a:pPr algn="l">
              <a:spcBef>
                <a:spcPts val="0"/>
              </a:spcBef>
              <a:spcAft>
                <a:spcPts val="100"/>
              </a:spcAft>
              <a:defRPr sz="2100" b="1">
                <a:solidFill>
                  <a:srgbClr val="148A8F"/>
                </a:solidFill>
                <a:latin typeface="Arial"/>
              </a:defRPr>
            </a:pPr>
            <a:r>
              <a:t>•</a:t>
            </a:r>
          </a:p>
        </p:txBody>
      </p:sp>
      <p:sp>
        <p:nvSpPr>
          <p:cNvPr id="19" name="TextBox 18"/>
          <p:cNvSpPr txBox="1"/>
          <p:nvPr/>
        </p:nvSpPr>
        <p:spPr>
          <a:xfrm>
            <a:off x="1527048" y="3456432"/>
            <a:ext cx="5340096" cy="658368"/>
          </a:xfrm>
          <a:prstGeom prst="rect">
            <a:avLst/>
          </a:prstGeom>
          <a:noFill/>
        </p:spPr>
        <p:txBody>
          <a:bodyPr wrap="square" lIns="0" tIns="0" rIns="0" bIns="0" anchor="t">
            <a:spAutoFit/>
          </a:bodyPr>
          <a:lstStyle/>
          <a:p>
            <a:pPr algn="l">
              <a:spcBef>
                <a:spcPts val="0"/>
              </a:spcBef>
              <a:spcAft>
                <a:spcPts val="100"/>
              </a:spcAft>
              <a:defRPr sz="2100" b="0">
                <a:solidFill>
                  <a:srgbClr val="49657B"/>
                </a:solidFill>
                <a:latin typeface="Arial"/>
              </a:defRPr>
            </a:pPr>
            <a:r>
              <a:t>Office for National Statistics (ONS)</a:t>
            </a:r>
          </a:p>
        </p:txBody>
      </p:sp>
      <p:sp>
        <p:nvSpPr>
          <p:cNvPr id="20" name="TextBox 19"/>
          <p:cNvSpPr txBox="1"/>
          <p:nvPr/>
        </p:nvSpPr>
        <p:spPr>
          <a:xfrm>
            <a:off x="1161288" y="4151376"/>
            <a:ext cx="320040" cy="640080"/>
          </a:xfrm>
          <a:prstGeom prst="rect">
            <a:avLst/>
          </a:prstGeom>
          <a:noFill/>
        </p:spPr>
        <p:txBody>
          <a:bodyPr wrap="square" lIns="0" tIns="0" rIns="0" bIns="0" anchor="t">
            <a:spAutoFit/>
          </a:bodyPr>
          <a:lstStyle/>
          <a:p>
            <a:pPr algn="l">
              <a:spcBef>
                <a:spcPts val="0"/>
              </a:spcBef>
              <a:spcAft>
                <a:spcPts val="100"/>
              </a:spcAft>
              <a:defRPr sz="2100" b="1">
                <a:solidFill>
                  <a:srgbClr val="148A8F"/>
                </a:solidFill>
                <a:latin typeface="Arial"/>
              </a:defRPr>
            </a:pPr>
            <a:r>
              <a:t>•</a:t>
            </a:r>
          </a:p>
        </p:txBody>
      </p:sp>
      <p:sp>
        <p:nvSpPr>
          <p:cNvPr id="21" name="TextBox 20"/>
          <p:cNvSpPr txBox="1"/>
          <p:nvPr/>
        </p:nvSpPr>
        <p:spPr>
          <a:xfrm>
            <a:off x="1527048" y="4151376"/>
            <a:ext cx="5340096" cy="658368"/>
          </a:xfrm>
          <a:prstGeom prst="rect">
            <a:avLst/>
          </a:prstGeom>
          <a:noFill/>
        </p:spPr>
        <p:txBody>
          <a:bodyPr wrap="square" lIns="0" tIns="0" rIns="0" bIns="0" anchor="t">
            <a:spAutoFit/>
          </a:bodyPr>
          <a:lstStyle/>
          <a:p>
            <a:pPr algn="l">
              <a:spcBef>
                <a:spcPts val="0"/>
              </a:spcBef>
              <a:spcAft>
                <a:spcPts val="100"/>
              </a:spcAft>
              <a:defRPr sz="2100" b="0">
                <a:solidFill>
                  <a:srgbClr val="49657B"/>
                </a:solidFill>
                <a:latin typeface="Arial"/>
              </a:defRPr>
            </a:pPr>
            <a:r>
              <a:t>Home Office / police force area tables</a:t>
            </a:r>
          </a:p>
        </p:txBody>
      </p:sp>
      <p:sp>
        <p:nvSpPr>
          <p:cNvPr id="22" name="TextBox 21"/>
          <p:cNvSpPr txBox="1"/>
          <p:nvPr/>
        </p:nvSpPr>
        <p:spPr>
          <a:xfrm>
            <a:off x="1161288" y="4846320"/>
            <a:ext cx="320040" cy="640080"/>
          </a:xfrm>
          <a:prstGeom prst="rect">
            <a:avLst/>
          </a:prstGeom>
          <a:noFill/>
        </p:spPr>
        <p:txBody>
          <a:bodyPr wrap="square" lIns="0" tIns="0" rIns="0" bIns="0" anchor="t">
            <a:spAutoFit/>
          </a:bodyPr>
          <a:lstStyle/>
          <a:p>
            <a:pPr algn="l">
              <a:spcBef>
                <a:spcPts val="0"/>
              </a:spcBef>
              <a:spcAft>
                <a:spcPts val="100"/>
              </a:spcAft>
              <a:defRPr sz="2100" b="1">
                <a:solidFill>
                  <a:srgbClr val="148A8F"/>
                </a:solidFill>
                <a:latin typeface="Arial"/>
              </a:defRPr>
            </a:pPr>
            <a:r>
              <a:t>•</a:t>
            </a:r>
          </a:p>
        </p:txBody>
      </p:sp>
      <p:sp>
        <p:nvSpPr>
          <p:cNvPr id="23" name="TextBox 22"/>
          <p:cNvSpPr txBox="1"/>
          <p:nvPr/>
        </p:nvSpPr>
        <p:spPr>
          <a:xfrm>
            <a:off x="1527048" y="4846320"/>
            <a:ext cx="5340096" cy="658368"/>
          </a:xfrm>
          <a:prstGeom prst="rect">
            <a:avLst/>
          </a:prstGeom>
          <a:noFill/>
        </p:spPr>
        <p:txBody>
          <a:bodyPr wrap="square" lIns="0" tIns="0" rIns="0" bIns="0" anchor="t">
            <a:spAutoFit/>
          </a:bodyPr>
          <a:lstStyle/>
          <a:p>
            <a:pPr algn="l">
              <a:spcBef>
                <a:spcPts val="0"/>
              </a:spcBef>
              <a:spcAft>
                <a:spcPts val="100"/>
              </a:spcAft>
              <a:defRPr sz="2100" b="0">
                <a:solidFill>
                  <a:srgbClr val="49657B"/>
                </a:solidFill>
                <a:latin typeface="Arial"/>
              </a:defRPr>
            </a:pPr>
            <a:r>
              <a:t>Official annual reports or data tables</a:t>
            </a:r>
          </a:p>
        </p:txBody>
      </p:sp>
      <p:sp>
        <p:nvSpPr>
          <p:cNvPr id="24" name="TextBox 23"/>
          <p:cNvSpPr txBox="1"/>
          <p:nvPr/>
        </p:nvSpPr>
        <p:spPr>
          <a:xfrm>
            <a:off x="1161288" y="5541264"/>
            <a:ext cx="320040" cy="640080"/>
          </a:xfrm>
          <a:prstGeom prst="rect">
            <a:avLst/>
          </a:prstGeom>
          <a:noFill/>
        </p:spPr>
        <p:txBody>
          <a:bodyPr wrap="square" lIns="0" tIns="0" rIns="0" bIns="0" anchor="t">
            <a:spAutoFit/>
          </a:bodyPr>
          <a:lstStyle/>
          <a:p>
            <a:pPr algn="l">
              <a:spcBef>
                <a:spcPts val="0"/>
              </a:spcBef>
              <a:spcAft>
                <a:spcPts val="100"/>
              </a:spcAft>
              <a:defRPr sz="2100" b="1">
                <a:solidFill>
                  <a:srgbClr val="148A8F"/>
                </a:solidFill>
                <a:latin typeface="Arial"/>
              </a:defRPr>
            </a:pPr>
            <a:r>
              <a:t>•</a:t>
            </a:r>
          </a:p>
        </p:txBody>
      </p:sp>
      <p:sp>
        <p:nvSpPr>
          <p:cNvPr id="25" name="TextBox 24"/>
          <p:cNvSpPr txBox="1"/>
          <p:nvPr/>
        </p:nvSpPr>
        <p:spPr>
          <a:xfrm>
            <a:off x="1527048" y="5541264"/>
            <a:ext cx="5340096" cy="658368"/>
          </a:xfrm>
          <a:prstGeom prst="rect">
            <a:avLst/>
          </a:prstGeom>
          <a:noFill/>
        </p:spPr>
        <p:txBody>
          <a:bodyPr wrap="square" lIns="0" tIns="0" rIns="0" bIns="0" anchor="t">
            <a:spAutoFit/>
          </a:bodyPr>
          <a:lstStyle/>
          <a:p>
            <a:pPr algn="l">
              <a:spcBef>
                <a:spcPts val="0"/>
              </a:spcBef>
              <a:spcAft>
                <a:spcPts val="100"/>
              </a:spcAft>
              <a:defRPr sz="2100" b="0">
                <a:solidFill>
                  <a:srgbClr val="49657B"/>
                </a:solidFill>
                <a:latin typeface="Arial"/>
              </a:defRPr>
            </a:pPr>
            <a:r>
              <a:t>Peer-reviewed academic studies</a:t>
            </a:r>
          </a:p>
        </p:txBody>
      </p:sp>
      <p:sp>
        <p:nvSpPr>
          <p:cNvPr id="28" name="Rounded Rectangle 27"/>
          <p:cNvSpPr/>
          <p:nvPr/>
        </p:nvSpPr>
        <p:spPr>
          <a:xfrm>
            <a:off x="7598664" y="2350008"/>
            <a:ext cx="6629400" cy="581558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7598664" y="2350008"/>
            <a:ext cx="68580" cy="5815584"/>
          </a:xfrm>
          <a:prstGeom prst="rect">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7836408" y="2514600"/>
            <a:ext cx="6172200" cy="502920"/>
          </a:xfrm>
          <a:prstGeom prst="rect">
            <a:avLst/>
          </a:prstGeom>
          <a:noFill/>
        </p:spPr>
        <p:txBody>
          <a:bodyPr wrap="square" lIns="0" tIns="0" rIns="0" bIns="0" anchor="t">
            <a:spAutoFit/>
          </a:bodyPr>
          <a:lstStyle/>
          <a:p>
            <a:pPr algn="l">
              <a:spcBef>
                <a:spcPts val="0"/>
              </a:spcBef>
              <a:spcAft>
                <a:spcPts val="100"/>
              </a:spcAft>
              <a:defRPr sz="2200" b="1">
                <a:solidFill>
                  <a:srgbClr val="17334F"/>
                </a:solidFill>
                <a:latin typeface="Arial"/>
              </a:defRPr>
            </a:pPr>
            <a:r>
              <a:t>RECORD THESE FOUR DETAILS</a:t>
            </a:r>
          </a:p>
        </p:txBody>
      </p:sp>
      <p:sp>
        <p:nvSpPr>
          <p:cNvPr id="31" name="Oval 30"/>
          <p:cNvSpPr/>
          <p:nvPr/>
        </p:nvSpPr>
        <p:spPr>
          <a:xfrm>
            <a:off x="7946136" y="3401568"/>
            <a:ext cx="512064" cy="512064"/>
          </a:xfrm>
          <a:prstGeom prst="ellipse">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7946136" y="3511296"/>
            <a:ext cx="512064" cy="365760"/>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1</a:t>
            </a:r>
          </a:p>
        </p:txBody>
      </p:sp>
      <p:sp>
        <p:nvSpPr>
          <p:cNvPr id="33" name="TextBox 32"/>
          <p:cNvSpPr txBox="1"/>
          <p:nvPr/>
        </p:nvSpPr>
        <p:spPr>
          <a:xfrm>
            <a:off x="8659368" y="3419856"/>
            <a:ext cx="1828800" cy="402336"/>
          </a:xfrm>
          <a:prstGeom prst="rect">
            <a:avLst/>
          </a:prstGeom>
          <a:noFill/>
        </p:spPr>
        <p:txBody>
          <a:bodyPr wrap="square" lIns="0" tIns="0" rIns="0" bIns="0" anchor="t">
            <a:spAutoFit/>
          </a:bodyPr>
          <a:lstStyle/>
          <a:p>
            <a:pPr algn="l">
              <a:spcBef>
                <a:spcPts val="0"/>
              </a:spcBef>
              <a:spcAft>
                <a:spcPts val="100"/>
              </a:spcAft>
              <a:defRPr sz="2000" b="1">
                <a:solidFill>
                  <a:srgbClr val="17334F"/>
                </a:solidFill>
                <a:latin typeface="Arial"/>
              </a:defRPr>
            </a:pPr>
            <a:r>
              <a:t>WHAT?</a:t>
            </a:r>
          </a:p>
        </p:txBody>
      </p:sp>
      <p:sp>
        <p:nvSpPr>
          <p:cNvPr id="34" name="TextBox 33"/>
          <p:cNvSpPr txBox="1"/>
          <p:nvPr/>
        </p:nvSpPr>
        <p:spPr>
          <a:xfrm>
            <a:off x="10085832" y="3401568"/>
            <a:ext cx="3767328" cy="612648"/>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Exact offence category / measure</a:t>
            </a:r>
          </a:p>
        </p:txBody>
      </p:sp>
      <p:sp>
        <p:nvSpPr>
          <p:cNvPr id="35" name="Oval 34"/>
          <p:cNvSpPr/>
          <p:nvPr/>
        </p:nvSpPr>
        <p:spPr>
          <a:xfrm>
            <a:off x="7946136" y="4315968"/>
            <a:ext cx="512064" cy="512064"/>
          </a:xfrm>
          <a:prstGeom prst="ellipse">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7946136" y="4425696"/>
            <a:ext cx="512064" cy="365760"/>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2</a:t>
            </a:r>
          </a:p>
        </p:txBody>
      </p:sp>
      <p:sp>
        <p:nvSpPr>
          <p:cNvPr id="37" name="TextBox 36"/>
          <p:cNvSpPr txBox="1"/>
          <p:nvPr/>
        </p:nvSpPr>
        <p:spPr>
          <a:xfrm>
            <a:off x="8659368" y="4334256"/>
            <a:ext cx="1828800" cy="402336"/>
          </a:xfrm>
          <a:prstGeom prst="rect">
            <a:avLst/>
          </a:prstGeom>
          <a:noFill/>
        </p:spPr>
        <p:txBody>
          <a:bodyPr wrap="square" lIns="0" tIns="0" rIns="0" bIns="0" anchor="t">
            <a:spAutoFit/>
          </a:bodyPr>
          <a:lstStyle/>
          <a:p>
            <a:pPr algn="l">
              <a:spcBef>
                <a:spcPts val="0"/>
              </a:spcBef>
              <a:spcAft>
                <a:spcPts val="100"/>
              </a:spcAft>
              <a:defRPr sz="2000" b="1">
                <a:solidFill>
                  <a:srgbClr val="17334F"/>
                </a:solidFill>
                <a:latin typeface="Arial"/>
              </a:defRPr>
            </a:pPr>
            <a:r>
              <a:t>WHERE?</a:t>
            </a:r>
          </a:p>
        </p:txBody>
      </p:sp>
      <p:sp>
        <p:nvSpPr>
          <p:cNvPr id="38" name="TextBox 37"/>
          <p:cNvSpPr txBox="1"/>
          <p:nvPr/>
        </p:nvSpPr>
        <p:spPr>
          <a:xfrm>
            <a:off x="10085832" y="4315968"/>
            <a:ext cx="3767328" cy="612648"/>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England and Wales? Which police area?</a:t>
            </a:r>
          </a:p>
        </p:txBody>
      </p:sp>
      <p:sp>
        <p:nvSpPr>
          <p:cNvPr id="39" name="Oval 38"/>
          <p:cNvSpPr/>
          <p:nvPr/>
        </p:nvSpPr>
        <p:spPr>
          <a:xfrm>
            <a:off x="7946136" y="5230368"/>
            <a:ext cx="512064" cy="512064"/>
          </a:xfrm>
          <a:prstGeom prst="ellipse">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7946136" y="5340096"/>
            <a:ext cx="512064" cy="365760"/>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3</a:t>
            </a:r>
          </a:p>
        </p:txBody>
      </p:sp>
      <p:sp>
        <p:nvSpPr>
          <p:cNvPr id="41" name="TextBox 40"/>
          <p:cNvSpPr txBox="1"/>
          <p:nvPr/>
        </p:nvSpPr>
        <p:spPr>
          <a:xfrm>
            <a:off x="8659368" y="5248656"/>
            <a:ext cx="1828800" cy="402336"/>
          </a:xfrm>
          <a:prstGeom prst="rect">
            <a:avLst/>
          </a:prstGeom>
          <a:noFill/>
        </p:spPr>
        <p:txBody>
          <a:bodyPr wrap="square" lIns="0" tIns="0" rIns="0" bIns="0" anchor="t">
            <a:spAutoFit/>
          </a:bodyPr>
          <a:lstStyle/>
          <a:p>
            <a:pPr algn="l">
              <a:spcBef>
                <a:spcPts val="0"/>
              </a:spcBef>
              <a:spcAft>
                <a:spcPts val="100"/>
              </a:spcAft>
              <a:defRPr sz="2000" b="1">
                <a:solidFill>
                  <a:srgbClr val="17334F"/>
                </a:solidFill>
                <a:latin typeface="Arial"/>
              </a:defRPr>
            </a:pPr>
            <a:r>
              <a:t>WHEN?</a:t>
            </a:r>
          </a:p>
        </p:txBody>
      </p:sp>
      <p:sp>
        <p:nvSpPr>
          <p:cNvPr id="42" name="TextBox 41"/>
          <p:cNvSpPr txBox="1"/>
          <p:nvPr/>
        </p:nvSpPr>
        <p:spPr>
          <a:xfrm>
            <a:off x="10085832" y="5230368"/>
            <a:ext cx="3767328" cy="612648"/>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Year ending / publication date</a:t>
            </a:r>
          </a:p>
        </p:txBody>
      </p:sp>
      <p:sp>
        <p:nvSpPr>
          <p:cNvPr id="43" name="Oval 42"/>
          <p:cNvSpPr/>
          <p:nvPr/>
        </p:nvSpPr>
        <p:spPr>
          <a:xfrm>
            <a:off x="7946136" y="6144768"/>
            <a:ext cx="512064" cy="512064"/>
          </a:xfrm>
          <a:prstGeom prst="ellipse">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7946136" y="6254496"/>
            <a:ext cx="512064" cy="365760"/>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4</a:t>
            </a:r>
          </a:p>
        </p:txBody>
      </p:sp>
      <p:sp>
        <p:nvSpPr>
          <p:cNvPr id="45" name="TextBox 44"/>
          <p:cNvSpPr txBox="1"/>
          <p:nvPr/>
        </p:nvSpPr>
        <p:spPr>
          <a:xfrm>
            <a:off x="8659368" y="6163056"/>
            <a:ext cx="1828800" cy="402336"/>
          </a:xfrm>
          <a:prstGeom prst="rect">
            <a:avLst/>
          </a:prstGeom>
          <a:noFill/>
        </p:spPr>
        <p:txBody>
          <a:bodyPr wrap="square" lIns="0" tIns="0" rIns="0" bIns="0" anchor="t">
            <a:spAutoFit/>
          </a:bodyPr>
          <a:lstStyle/>
          <a:p>
            <a:pPr algn="l">
              <a:spcBef>
                <a:spcPts val="0"/>
              </a:spcBef>
              <a:spcAft>
                <a:spcPts val="100"/>
              </a:spcAft>
              <a:defRPr sz="2000" b="1">
                <a:solidFill>
                  <a:srgbClr val="17334F"/>
                </a:solidFill>
                <a:latin typeface="Arial"/>
              </a:defRPr>
            </a:pPr>
            <a:r>
              <a:t>HOW?</a:t>
            </a:r>
          </a:p>
        </p:txBody>
      </p:sp>
      <p:sp>
        <p:nvSpPr>
          <p:cNvPr id="46" name="TextBox 45"/>
          <p:cNvSpPr txBox="1"/>
          <p:nvPr/>
        </p:nvSpPr>
        <p:spPr>
          <a:xfrm>
            <a:off x="10085832" y="6144768"/>
            <a:ext cx="3767328" cy="612648"/>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Police recorded crime or survey estimate?</a:t>
            </a:r>
          </a:p>
        </p:txBody>
      </p:sp>
      <p:sp>
        <p:nvSpPr>
          <p:cNvPr id="47" name="Rounded Rectangle 46"/>
          <p:cNvSpPr/>
          <p:nvPr/>
        </p:nvSpPr>
        <p:spPr>
          <a:xfrm>
            <a:off x="7909560" y="7461504"/>
            <a:ext cx="6044184" cy="493776"/>
          </a:xfrm>
          <a:prstGeom prst="roundRect">
            <a:avLst>
              <a:gd name="adj" fmla="val 6000"/>
            </a:avLst>
          </a:prstGeom>
          <a:solidFill>
            <a:srgbClr val="FFF4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p:cNvSpPr txBox="1"/>
          <p:nvPr/>
        </p:nvSpPr>
        <p:spPr>
          <a:xfrm>
            <a:off x="8046720" y="7589520"/>
            <a:ext cx="5742432" cy="292608"/>
          </a:xfrm>
          <a:prstGeom prst="rect">
            <a:avLst/>
          </a:prstGeom>
          <a:noFill/>
        </p:spPr>
        <p:txBody>
          <a:bodyPr wrap="square" lIns="0" tIns="0" rIns="0" bIns="0" anchor="t">
            <a:spAutoFit/>
          </a:bodyPr>
          <a:lstStyle/>
          <a:p>
            <a:pPr algn="l">
              <a:spcBef>
                <a:spcPts val="0"/>
              </a:spcBef>
              <a:spcAft>
                <a:spcPts val="100"/>
              </a:spcAft>
              <a:defRPr sz="1600" b="1">
                <a:solidFill>
                  <a:srgbClr val="102B46"/>
                </a:solidFill>
                <a:latin typeface="Arial"/>
              </a:defRPr>
            </a:pPr>
            <a:r>
              <a:t>Not every offence has a matching public statistic.</a:t>
            </a:r>
          </a:p>
        </p:txBody>
      </p:sp>
      <p:sp>
        <p:nvSpPr>
          <p:cNvPr id="49" name="Rounded Rectangle 48"/>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TextBox 49"/>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YOUR TURN</a:t>
            </a:r>
          </a:p>
        </p:txBody>
      </p:sp>
      <p:sp>
        <p:nvSpPr>
          <p:cNvPr id="51" name="TextBox 50"/>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Find ONE trustworthy statistic, write its exact category and save the source URL.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spcAft>
                <a:spcPts val="100"/>
              </a:spcAft>
              <a:defRPr sz="3900" b="1">
                <a:solidFill>
                  <a:srgbClr val="FFFFFF"/>
                </a:solidFill>
                <a:latin typeface="Arial"/>
              </a:defRPr>
            </a:pPr>
            <a:r>
              <a:rPr lang="en-US"/>
              <a:t>07 </a:t>
            </a:r>
            <a:r>
              <a:t> TURN A STATISTIC INTO A VISUAL</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A correctly labelled chart strengthens your poster. A misleading label weakens it.</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STEP 08</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8 MIN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786384" y="2350008"/>
            <a:ext cx="8750808" cy="5852160"/>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042415" y="2660904"/>
            <a:ext cx="8193024" cy="475488"/>
          </a:xfrm>
          <a:prstGeom prst="rect">
            <a:avLst/>
          </a:prstGeom>
          <a:noFill/>
        </p:spPr>
        <p:txBody>
          <a:bodyPr wrap="square" lIns="0" tIns="0" rIns="0" bIns="0" anchor="t">
            <a:spAutoFit/>
          </a:bodyPr>
          <a:lstStyle/>
          <a:p>
            <a:pPr algn="l">
              <a:spcBef>
                <a:spcPts val="0"/>
              </a:spcBef>
              <a:spcAft>
                <a:spcPts val="100"/>
              </a:spcAft>
              <a:defRPr sz="2000" b="1">
                <a:solidFill>
                  <a:srgbClr val="102B46"/>
                </a:solidFill>
                <a:latin typeface="Arial"/>
              </a:defRPr>
            </a:pPr>
            <a:r>
              <a:t>POLICE-RECORDED VIOLENCE  •  YEAR ENDING JUNE 2026</a:t>
            </a:r>
          </a:p>
        </p:txBody>
      </p:sp>
      <p:sp>
        <p:nvSpPr>
          <p:cNvPr id="16" name="TextBox 15"/>
          <p:cNvSpPr txBox="1"/>
          <p:nvPr/>
        </p:nvSpPr>
        <p:spPr>
          <a:xfrm>
            <a:off x="1133856" y="3666744"/>
            <a:ext cx="7872983" cy="384048"/>
          </a:xfrm>
          <a:prstGeom prst="rect">
            <a:avLst/>
          </a:prstGeom>
          <a:noFill/>
        </p:spPr>
        <p:txBody>
          <a:bodyPr wrap="square" lIns="0" tIns="0" rIns="0" bIns="0" anchor="t">
            <a:spAutoFit/>
          </a:bodyPr>
          <a:lstStyle/>
          <a:p>
            <a:pPr algn="l">
              <a:spcBef>
                <a:spcPts val="0"/>
              </a:spcBef>
              <a:spcAft>
                <a:spcPts val="100"/>
              </a:spcAft>
              <a:defRPr sz="2000" b="1">
                <a:solidFill>
                  <a:srgbClr val="17334F"/>
                </a:solidFill>
                <a:latin typeface="Arial"/>
              </a:defRPr>
            </a:pPr>
            <a:r>
              <a:t>Violence WITH injury</a:t>
            </a:r>
          </a:p>
        </p:txBody>
      </p:sp>
      <p:sp>
        <p:nvSpPr>
          <p:cNvPr id="17" name="Rounded Rectangle 16"/>
          <p:cNvSpPr/>
          <p:nvPr/>
        </p:nvSpPr>
        <p:spPr>
          <a:xfrm>
            <a:off x="1152144" y="4169663"/>
            <a:ext cx="7434072" cy="594360"/>
          </a:xfrm>
          <a:prstGeom prst="roundRect">
            <a:avLst>
              <a:gd name="adj" fmla="val 6000"/>
            </a:avLst>
          </a:prstGeom>
          <a:solidFill>
            <a:srgbClr val="EDF2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ounded Rectangle 17"/>
          <p:cNvSpPr/>
          <p:nvPr/>
        </p:nvSpPr>
        <p:spPr>
          <a:xfrm>
            <a:off x="1152144" y="4169663"/>
            <a:ext cx="4534098" cy="594360"/>
          </a:xfrm>
          <a:prstGeom prst="roundRect">
            <a:avLst>
              <a:gd name="adj" fmla="val 6000"/>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1225296" y="4288536"/>
            <a:ext cx="6876288" cy="356616"/>
          </a:xfrm>
          <a:prstGeom prst="rect">
            <a:avLst/>
          </a:prstGeom>
          <a:noFill/>
        </p:spPr>
        <p:txBody>
          <a:bodyPr wrap="square" lIns="0" tIns="0" rIns="0" bIns="0" anchor="t">
            <a:spAutoFit/>
          </a:bodyPr>
          <a:lstStyle/>
          <a:p>
            <a:pPr algn="l">
              <a:spcBef>
                <a:spcPts val="0"/>
              </a:spcBef>
              <a:spcAft>
                <a:spcPts val="100"/>
              </a:spcAft>
              <a:defRPr sz="2000" b="1">
                <a:solidFill>
                  <a:srgbClr val="FFFFFF"/>
                </a:solidFill>
                <a:latin typeface="Arial"/>
              </a:defRPr>
            </a:pPr>
            <a:r>
              <a:t>508,721 offences</a:t>
            </a:r>
          </a:p>
        </p:txBody>
      </p:sp>
      <p:sp>
        <p:nvSpPr>
          <p:cNvPr id="20" name="TextBox 19"/>
          <p:cNvSpPr txBox="1"/>
          <p:nvPr/>
        </p:nvSpPr>
        <p:spPr>
          <a:xfrm>
            <a:off x="1133856" y="5184648"/>
            <a:ext cx="7872983" cy="384048"/>
          </a:xfrm>
          <a:prstGeom prst="rect">
            <a:avLst/>
          </a:prstGeom>
          <a:noFill/>
        </p:spPr>
        <p:txBody>
          <a:bodyPr wrap="square" lIns="0" tIns="0" rIns="0" bIns="0" anchor="t">
            <a:spAutoFit/>
          </a:bodyPr>
          <a:lstStyle/>
          <a:p>
            <a:pPr algn="l">
              <a:spcBef>
                <a:spcPts val="0"/>
              </a:spcBef>
              <a:spcAft>
                <a:spcPts val="100"/>
              </a:spcAft>
              <a:defRPr sz="2000" b="1">
                <a:solidFill>
                  <a:srgbClr val="17334F"/>
                </a:solidFill>
                <a:latin typeface="Arial"/>
              </a:defRPr>
            </a:pPr>
            <a:r>
              <a:t>Violence WITHOUT injury</a:t>
            </a:r>
          </a:p>
        </p:txBody>
      </p:sp>
      <p:sp>
        <p:nvSpPr>
          <p:cNvPr id="21" name="Rounded Rectangle 20"/>
          <p:cNvSpPr/>
          <p:nvPr/>
        </p:nvSpPr>
        <p:spPr>
          <a:xfrm>
            <a:off x="1152144" y="5687568"/>
            <a:ext cx="7434072" cy="594360"/>
          </a:xfrm>
          <a:prstGeom prst="roundRect">
            <a:avLst>
              <a:gd name="adj" fmla="val 6000"/>
            </a:avLst>
          </a:prstGeom>
          <a:solidFill>
            <a:srgbClr val="EDF2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ounded Rectangle 21"/>
          <p:cNvSpPr/>
          <p:nvPr/>
        </p:nvSpPr>
        <p:spPr>
          <a:xfrm>
            <a:off x="1152144" y="5687568"/>
            <a:ext cx="7434072" cy="594360"/>
          </a:xfrm>
          <a:prstGeom prst="roundRect">
            <a:avLst>
              <a:gd name="adj" fmla="val 6000"/>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1225296" y="5806440"/>
            <a:ext cx="6876288" cy="356616"/>
          </a:xfrm>
          <a:prstGeom prst="rect">
            <a:avLst/>
          </a:prstGeom>
          <a:noFill/>
        </p:spPr>
        <p:txBody>
          <a:bodyPr wrap="square" lIns="0" tIns="0" rIns="0" bIns="0" anchor="t">
            <a:spAutoFit/>
          </a:bodyPr>
          <a:lstStyle/>
          <a:p>
            <a:pPr algn="l">
              <a:spcBef>
                <a:spcPts val="0"/>
              </a:spcBef>
              <a:spcAft>
                <a:spcPts val="100"/>
              </a:spcAft>
              <a:defRPr sz="2000" b="1">
                <a:solidFill>
                  <a:srgbClr val="FFFFFF"/>
                </a:solidFill>
                <a:latin typeface="Arial"/>
              </a:defRPr>
            </a:pPr>
            <a:r>
              <a:t>834,095 offences</a:t>
            </a:r>
          </a:p>
        </p:txBody>
      </p:sp>
      <p:sp>
        <p:nvSpPr>
          <p:cNvPr id="24" name="TextBox 23"/>
          <p:cNvSpPr txBox="1"/>
          <p:nvPr/>
        </p:nvSpPr>
        <p:spPr>
          <a:xfrm>
            <a:off x="1124712" y="7004304"/>
            <a:ext cx="8037575" cy="429768"/>
          </a:xfrm>
          <a:prstGeom prst="rect">
            <a:avLst/>
          </a:prstGeom>
          <a:noFill/>
        </p:spPr>
        <p:txBody>
          <a:bodyPr wrap="square" lIns="0" tIns="0" rIns="0" bIns="0" anchor="t">
            <a:spAutoFit/>
          </a:bodyPr>
          <a:lstStyle/>
          <a:p>
            <a:pPr algn="l">
              <a:spcBef>
                <a:spcPts val="0"/>
              </a:spcBef>
              <a:spcAft>
                <a:spcPts val="100"/>
              </a:spcAft>
              <a:defRPr sz="1700" b="0">
                <a:solidFill>
                  <a:srgbClr val="657D90"/>
                </a:solidFill>
                <a:latin typeface="Arial"/>
              </a:defRPr>
            </a:pPr>
            <a:r>
              <a:rPr>
                <a:hlinkClick r:id="rId3"/>
              </a:rPr>
              <a:t>Source: ONS, Crime in England and Wales: year ending June 2026</a:t>
            </a:r>
          </a:p>
        </p:txBody>
      </p:sp>
      <p:sp>
        <p:nvSpPr>
          <p:cNvPr id="25" name="Rounded Rectangle 24"/>
          <p:cNvSpPr/>
          <p:nvPr/>
        </p:nvSpPr>
        <p:spPr>
          <a:xfrm>
            <a:off x="9838944" y="2350008"/>
            <a:ext cx="4443984" cy="2743200"/>
          </a:xfrm>
          <a:prstGeom prst="roundRect">
            <a:avLst>
              <a:gd name="adj" fmla="val 6000"/>
            </a:avLst>
          </a:prstGeom>
          <a:solidFill>
            <a:srgbClr val="FCEA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10113264" y="2642616"/>
            <a:ext cx="3803904" cy="438912"/>
          </a:xfrm>
          <a:prstGeom prst="rect">
            <a:avLst/>
          </a:prstGeom>
          <a:noFill/>
        </p:spPr>
        <p:txBody>
          <a:bodyPr wrap="square" lIns="0" tIns="0" rIns="0" bIns="0" anchor="t">
            <a:spAutoFit/>
          </a:bodyPr>
          <a:lstStyle/>
          <a:p>
            <a:pPr algn="l">
              <a:spcBef>
                <a:spcPts val="0"/>
              </a:spcBef>
              <a:spcAft>
                <a:spcPts val="100"/>
              </a:spcAft>
              <a:defRPr sz="2200" b="1">
                <a:solidFill>
                  <a:srgbClr val="C85257"/>
                </a:solidFill>
                <a:latin typeface="Arial"/>
              </a:defRPr>
            </a:pPr>
            <a:r>
              <a:t>MISLEADING</a:t>
            </a:r>
          </a:p>
        </p:txBody>
      </p:sp>
      <p:sp>
        <p:nvSpPr>
          <p:cNvPr id="27" name="TextBox 26"/>
          <p:cNvSpPr txBox="1"/>
          <p:nvPr/>
        </p:nvSpPr>
        <p:spPr>
          <a:xfrm>
            <a:off x="10113264" y="3346704"/>
            <a:ext cx="3749039" cy="594360"/>
          </a:xfrm>
          <a:prstGeom prst="rect">
            <a:avLst/>
          </a:prstGeom>
          <a:noFill/>
        </p:spPr>
        <p:txBody>
          <a:bodyPr wrap="square" lIns="0" tIns="0" rIns="0" bIns="0" anchor="t">
            <a:spAutoFit/>
          </a:bodyPr>
          <a:lstStyle/>
          <a:p>
            <a:pPr algn="l">
              <a:spcBef>
                <a:spcPts val="0"/>
              </a:spcBef>
              <a:spcAft>
                <a:spcPts val="100"/>
              </a:spcAft>
              <a:defRPr sz="2200" b="1">
                <a:solidFill>
                  <a:srgbClr val="17334F"/>
                </a:solidFill>
                <a:latin typeface="Arial"/>
              </a:defRPr>
            </a:pPr>
            <a:r>
              <a:t>“508,721 ABH crimes”</a:t>
            </a:r>
          </a:p>
        </p:txBody>
      </p:sp>
      <p:sp>
        <p:nvSpPr>
          <p:cNvPr id="28" name="TextBox 27"/>
          <p:cNvSpPr txBox="1"/>
          <p:nvPr/>
        </p:nvSpPr>
        <p:spPr>
          <a:xfrm>
            <a:off x="10113264" y="4160520"/>
            <a:ext cx="3749039" cy="557784"/>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This data does NOT measure ABH alone.</a:t>
            </a:r>
          </a:p>
        </p:txBody>
      </p:sp>
      <p:sp>
        <p:nvSpPr>
          <p:cNvPr id="29" name="Rounded Rectangle 28"/>
          <p:cNvSpPr/>
          <p:nvPr/>
        </p:nvSpPr>
        <p:spPr>
          <a:xfrm>
            <a:off x="9838944" y="5321808"/>
            <a:ext cx="4443984" cy="2880360"/>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10113264" y="5623560"/>
            <a:ext cx="3803904" cy="438912"/>
          </a:xfrm>
          <a:prstGeom prst="rect">
            <a:avLst/>
          </a:prstGeom>
          <a:noFill/>
        </p:spPr>
        <p:txBody>
          <a:bodyPr wrap="square" lIns="0" tIns="0" rIns="0" bIns="0" anchor="t">
            <a:spAutoFit/>
          </a:bodyPr>
          <a:lstStyle/>
          <a:p>
            <a:pPr algn="l">
              <a:spcBef>
                <a:spcPts val="0"/>
              </a:spcBef>
              <a:spcAft>
                <a:spcPts val="100"/>
              </a:spcAft>
              <a:defRPr sz="2200" b="1">
                <a:solidFill>
                  <a:srgbClr val="237B65"/>
                </a:solidFill>
                <a:latin typeface="Arial"/>
              </a:defRPr>
            </a:pPr>
            <a:r>
              <a:t>ACCURATE</a:t>
            </a:r>
          </a:p>
        </p:txBody>
      </p:sp>
      <p:sp>
        <p:nvSpPr>
          <p:cNvPr id="31" name="TextBox 30"/>
          <p:cNvSpPr txBox="1"/>
          <p:nvPr/>
        </p:nvSpPr>
        <p:spPr>
          <a:xfrm>
            <a:off x="10113264" y="6199632"/>
            <a:ext cx="3666744" cy="1143000"/>
          </a:xfrm>
          <a:prstGeom prst="rect">
            <a:avLst/>
          </a:prstGeom>
          <a:noFill/>
        </p:spPr>
        <p:txBody>
          <a:bodyPr wrap="square" lIns="0" tIns="0" rIns="0" bIns="0" anchor="t">
            <a:spAutoFit/>
          </a:bodyPr>
          <a:lstStyle/>
          <a:p>
            <a:pPr algn="l">
              <a:spcBef>
                <a:spcPts val="0"/>
              </a:spcBef>
              <a:spcAft>
                <a:spcPts val="100"/>
              </a:spcAft>
              <a:defRPr sz="2000" b="1">
                <a:solidFill>
                  <a:srgbClr val="17334F"/>
                </a:solidFill>
                <a:latin typeface="Arial"/>
              </a:defRPr>
            </a:pPr>
            <a:r>
              <a:t>“508,721 police-recorded violence-with-injury offences.”</a:t>
            </a:r>
          </a:p>
        </p:txBody>
      </p:sp>
      <p:sp>
        <p:nvSpPr>
          <p:cNvPr id="32" name="TextBox 31"/>
          <p:cNvSpPr txBox="1"/>
          <p:nvPr/>
        </p:nvSpPr>
        <p:spPr>
          <a:xfrm>
            <a:off x="10113264" y="7607808"/>
            <a:ext cx="3666744" cy="338328"/>
          </a:xfrm>
          <a:prstGeom prst="rect">
            <a:avLst/>
          </a:prstGeom>
          <a:noFill/>
        </p:spPr>
        <p:txBody>
          <a:bodyPr wrap="square" lIns="0" tIns="0" rIns="0" bIns="0" anchor="t">
            <a:spAutoFit/>
          </a:bodyPr>
          <a:lstStyle/>
          <a:p>
            <a:pPr algn="l">
              <a:spcBef>
                <a:spcPts val="0"/>
              </a:spcBef>
              <a:spcAft>
                <a:spcPts val="100"/>
              </a:spcAft>
              <a:defRPr sz="1700" b="0">
                <a:solidFill>
                  <a:srgbClr val="49657B"/>
                </a:solidFill>
                <a:latin typeface="Arial"/>
              </a:defRPr>
            </a:pPr>
            <a:r>
              <a:t>Broader category, clearly labelled.</a:t>
            </a:r>
          </a:p>
        </p:txBody>
      </p:sp>
      <p:sp>
        <p:nvSpPr>
          <p:cNvPr id="33" name="Rounded Rectangle 32"/>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YOUR TURN</a:t>
            </a:r>
          </a:p>
        </p:txBody>
      </p:sp>
      <p:sp>
        <p:nvSpPr>
          <p:cNvPr id="35" name="TextBox 34"/>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Create or sketch ONE accurately labelled chart — or choose another relevant visual.</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spcAft>
                <a:spcPts val="100"/>
              </a:spcAft>
              <a:defRPr sz="3900" b="1">
                <a:solidFill>
                  <a:srgbClr val="FFFFFF"/>
                </a:solidFill>
                <a:latin typeface="Arial"/>
              </a:defRPr>
            </a:pPr>
            <a:r>
              <a:rPr lang="en-US"/>
              <a:t>08 </a:t>
            </a:r>
            <a:r>
              <a:t> CONNECT YOUR OFFENCE TO POLICING</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Show how the offence matters to the work of police officers and investigators.</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STEP 09</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8 MIN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758952" y="2423160"/>
            <a:ext cx="13560552" cy="5065776"/>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106424" y="2734056"/>
            <a:ext cx="12801600" cy="438912"/>
          </a:xfrm>
          <a:prstGeom prst="rect">
            <a:avLst/>
          </a:prstGeom>
          <a:noFill/>
        </p:spPr>
        <p:txBody>
          <a:bodyPr wrap="square" lIns="0" tIns="0" rIns="0" bIns="0" anchor="t">
            <a:spAutoFit/>
          </a:bodyPr>
          <a:lstStyle/>
          <a:p>
            <a:pPr algn="l">
              <a:spcBef>
                <a:spcPts val="0"/>
              </a:spcBef>
              <a:spcAft>
                <a:spcPts val="100"/>
              </a:spcAft>
              <a:defRPr sz="2400" b="1">
                <a:solidFill>
                  <a:srgbClr val="102B46"/>
                </a:solidFill>
                <a:latin typeface="Arial"/>
              </a:defRPr>
            </a:pPr>
            <a:r>
              <a:t>WHAT EVIDENCE MIGHT BE RELEVANT TO AN INVESTIGATION?</a:t>
            </a:r>
          </a:p>
        </p:txBody>
      </p:sp>
      <p:sp>
        <p:nvSpPr>
          <p:cNvPr id="16" name="Rounded Rectangle 15"/>
          <p:cNvSpPr/>
          <p:nvPr/>
        </p:nvSpPr>
        <p:spPr>
          <a:xfrm>
            <a:off x="1078992" y="3511296"/>
            <a:ext cx="4032504" cy="1261872"/>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1252728" y="3685032"/>
            <a:ext cx="3694176" cy="374904"/>
          </a:xfrm>
          <a:prstGeom prst="rect">
            <a:avLst/>
          </a:prstGeom>
          <a:noFill/>
        </p:spPr>
        <p:txBody>
          <a:bodyPr wrap="square" lIns="0" tIns="0" rIns="0" bIns="0" anchor="t">
            <a:spAutoFit/>
          </a:bodyPr>
          <a:lstStyle/>
          <a:p>
            <a:pPr algn="l">
              <a:spcBef>
                <a:spcPts val="0"/>
              </a:spcBef>
              <a:spcAft>
                <a:spcPts val="100"/>
              </a:spcAft>
              <a:defRPr sz="1900" b="1">
                <a:solidFill>
                  <a:srgbClr val="102B46"/>
                </a:solidFill>
                <a:latin typeface="Arial"/>
              </a:defRPr>
            </a:pPr>
            <a:r>
              <a:t>VICTIM / WITNESS</a:t>
            </a:r>
          </a:p>
        </p:txBody>
      </p:sp>
      <p:sp>
        <p:nvSpPr>
          <p:cNvPr id="18" name="TextBox 17"/>
          <p:cNvSpPr txBox="1"/>
          <p:nvPr/>
        </p:nvSpPr>
        <p:spPr>
          <a:xfrm>
            <a:off x="1252728" y="4133087"/>
            <a:ext cx="3694176" cy="530352"/>
          </a:xfrm>
          <a:prstGeom prst="rect">
            <a:avLst/>
          </a:prstGeom>
          <a:noFill/>
        </p:spPr>
        <p:txBody>
          <a:bodyPr wrap="square" lIns="0" tIns="0" rIns="0" bIns="0" anchor="t">
            <a:spAutoFit/>
          </a:bodyPr>
          <a:lstStyle/>
          <a:p>
            <a:pPr algn="l">
              <a:spcBef>
                <a:spcPts val="0"/>
              </a:spcBef>
              <a:spcAft>
                <a:spcPts val="100"/>
              </a:spcAft>
              <a:defRPr sz="1700" b="0">
                <a:solidFill>
                  <a:srgbClr val="49657B"/>
                </a:solidFill>
                <a:latin typeface="Arial"/>
              </a:defRPr>
            </a:pPr>
            <a:r>
              <a:t>Initial accounts, safeguarding, accuracy</a:t>
            </a:r>
          </a:p>
        </p:txBody>
      </p:sp>
      <p:sp>
        <p:nvSpPr>
          <p:cNvPr id="19" name="Rounded Rectangle 18"/>
          <p:cNvSpPr/>
          <p:nvPr/>
        </p:nvSpPr>
        <p:spPr>
          <a:xfrm>
            <a:off x="5376672" y="3511296"/>
            <a:ext cx="4032504" cy="1261872"/>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5550408" y="3685032"/>
            <a:ext cx="3694176" cy="374904"/>
          </a:xfrm>
          <a:prstGeom prst="rect">
            <a:avLst/>
          </a:prstGeom>
          <a:noFill/>
        </p:spPr>
        <p:txBody>
          <a:bodyPr wrap="square" lIns="0" tIns="0" rIns="0" bIns="0" anchor="t">
            <a:spAutoFit/>
          </a:bodyPr>
          <a:lstStyle/>
          <a:p>
            <a:pPr algn="l">
              <a:spcBef>
                <a:spcPts val="0"/>
              </a:spcBef>
              <a:spcAft>
                <a:spcPts val="100"/>
              </a:spcAft>
              <a:defRPr sz="1900" b="1">
                <a:solidFill>
                  <a:srgbClr val="102B46"/>
                </a:solidFill>
                <a:latin typeface="Arial"/>
              </a:defRPr>
            </a:pPr>
            <a:r>
              <a:t>SCENE / CCTV</a:t>
            </a:r>
          </a:p>
        </p:txBody>
      </p:sp>
      <p:sp>
        <p:nvSpPr>
          <p:cNvPr id="21" name="TextBox 20"/>
          <p:cNvSpPr txBox="1"/>
          <p:nvPr/>
        </p:nvSpPr>
        <p:spPr>
          <a:xfrm>
            <a:off x="5550408" y="4133087"/>
            <a:ext cx="3694176" cy="530352"/>
          </a:xfrm>
          <a:prstGeom prst="rect">
            <a:avLst/>
          </a:prstGeom>
          <a:noFill/>
        </p:spPr>
        <p:txBody>
          <a:bodyPr wrap="square" lIns="0" tIns="0" rIns="0" bIns="0" anchor="t">
            <a:spAutoFit/>
          </a:bodyPr>
          <a:lstStyle/>
          <a:p>
            <a:pPr algn="l">
              <a:spcBef>
                <a:spcPts val="0"/>
              </a:spcBef>
              <a:spcAft>
                <a:spcPts val="100"/>
              </a:spcAft>
              <a:defRPr sz="1700" b="0">
                <a:solidFill>
                  <a:srgbClr val="49657B"/>
                </a:solidFill>
                <a:latin typeface="Arial"/>
              </a:defRPr>
            </a:pPr>
            <a:r>
              <a:t>Location and potential corroboration</a:t>
            </a:r>
          </a:p>
        </p:txBody>
      </p:sp>
      <p:sp>
        <p:nvSpPr>
          <p:cNvPr id="22" name="Rounded Rectangle 21"/>
          <p:cNvSpPr/>
          <p:nvPr/>
        </p:nvSpPr>
        <p:spPr>
          <a:xfrm>
            <a:off x="9674352" y="3511296"/>
            <a:ext cx="4032504" cy="1261872"/>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48088" y="3685032"/>
            <a:ext cx="3694176" cy="374904"/>
          </a:xfrm>
          <a:prstGeom prst="rect">
            <a:avLst/>
          </a:prstGeom>
          <a:noFill/>
        </p:spPr>
        <p:txBody>
          <a:bodyPr wrap="square" lIns="0" tIns="0" rIns="0" bIns="0" anchor="t">
            <a:spAutoFit/>
          </a:bodyPr>
          <a:lstStyle/>
          <a:p>
            <a:pPr algn="l">
              <a:spcBef>
                <a:spcPts val="0"/>
              </a:spcBef>
              <a:spcAft>
                <a:spcPts val="100"/>
              </a:spcAft>
              <a:defRPr sz="1900" b="1">
                <a:solidFill>
                  <a:srgbClr val="102B46"/>
                </a:solidFill>
                <a:latin typeface="Arial"/>
              </a:defRPr>
            </a:pPr>
            <a:r>
              <a:t>BODY-WORN VIDEO</a:t>
            </a:r>
          </a:p>
        </p:txBody>
      </p:sp>
      <p:sp>
        <p:nvSpPr>
          <p:cNvPr id="24" name="TextBox 23"/>
          <p:cNvSpPr txBox="1"/>
          <p:nvPr/>
        </p:nvSpPr>
        <p:spPr>
          <a:xfrm>
            <a:off x="9848088" y="4133087"/>
            <a:ext cx="3694176" cy="530352"/>
          </a:xfrm>
          <a:prstGeom prst="rect">
            <a:avLst/>
          </a:prstGeom>
          <a:noFill/>
        </p:spPr>
        <p:txBody>
          <a:bodyPr wrap="square" lIns="0" tIns="0" rIns="0" bIns="0" anchor="t">
            <a:spAutoFit/>
          </a:bodyPr>
          <a:lstStyle/>
          <a:p>
            <a:pPr algn="l">
              <a:spcBef>
                <a:spcPts val="0"/>
              </a:spcBef>
              <a:spcAft>
                <a:spcPts val="100"/>
              </a:spcAft>
              <a:defRPr sz="1700" b="0">
                <a:solidFill>
                  <a:srgbClr val="49657B"/>
                </a:solidFill>
                <a:latin typeface="Arial"/>
              </a:defRPr>
            </a:pPr>
            <a:r>
              <a:t>Potentially relevant recorded material</a:t>
            </a:r>
          </a:p>
        </p:txBody>
      </p:sp>
      <p:sp>
        <p:nvSpPr>
          <p:cNvPr id="25" name="Rounded Rectangle 24"/>
          <p:cNvSpPr/>
          <p:nvPr/>
        </p:nvSpPr>
        <p:spPr>
          <a:xfrm>
            <a:off x="1078992" y="5084064"/>
            <a:ext cx="4032504" cy="1261872"/>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1252728" y="5257800"/>
            <a:ext cx="3694176" cy="374904"/>
          </a:xfrm>
          <a:prstGeom prst="rect">
            <a:avLst/>
          </a:prstGeom>
          <a:noFill/>
        </p:spPr>
        <p:txBody>
          <a:bodyPr wrap="square" lIns="0" tIns="0" rIns="0" bIns="0" anchor="t">
            <a:spAutoFit/>
          </a:bodyPr>
          <a:lstStyle/>
          <a:p>
            <a:pPr algn="l">
              <a:spcBef>
                <a:spcPts val="0"/>
              </a:spcBef>
              <a:spcAft>
                <a:spcPts val="100"/>
              </a:spcAft>
              <a:defRPr sz="1900" b="1">
                <a:solidFill>
                  <a:srgbClr val="102B46"/>
                </a:solidFill>
                <a:latin typeface="Arial"/>
              </a:defRPr>
            </a:pPr>
            <a:r>
              <a:t>MEDICAL EVIDENCE</a:t>
            </a:r>
          </a:p>
        </p:txBody>
      </p:sp>
      <p:sp>
        <p:nvSpPr>
          <p:cNvPr id="27" name="TextBox 26"/>
          <p:cNvSpPr txBox="1"/>
          <p:nvPr/>
        </p:nvSpPr>
        <p:spPr>
          <a:xfrm>
            <a:off x="1252728" y="5705855"/>
            <a:ext cx="3694176" cy="530352"/>
          </a:xfrm>
          <a:prstGeom prst="rect">
            <a:avLst/>
          </a:prstGeom>
          <a:noFill/>
        </p:spPr>
        <p:txBody>
          <a:bodyPr wrap="square" lIns="0" tIns="0" rIns="0" bIns="0" anchor="t">
            <a:spAutoFit/>
          </a:bodyPr>
          <a:lstStyle/>
          <a:p>
            <a:pPr algn="l">
              <a:spcBef>
                <a:spcPts val="0"/>
              </a:spcBef>
              <a:spcAft>
                <a:spcPts val="100"/>
              </a:spcAft>
              <a:defRPr sz="1700" b="0">
                <a:solidFill>
                  <a:srgbClr val="49657B"/>
                </a:solidFill>
                <a:latin typeface="Arial"/>
              </a:defRPr>
            </a:pPr>
            <a:r>
              <a:t>Nature and extent of injury</a:t>
            </a:r>
          </a:p>
        </p:txBody>
      </p:sp>
      <p:sp>
        <p:nvSpPr>
          <p:cNvPr id="28" name="Rounded Rectangle 27"/>
          <p:cNvSpPr/>
          <p:nvPr/>
        </p:nvSpPr>
        <p:spPr>
          <a:xfrm>
            <a:off x="5376672" y="5084064"/>
            <a:ext cx="4032504" cy="1261872"/>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5550408" y="5257800"/>
            <a:ext cx="3694176" cy="374904"/>
          </a:xfrm>
          <a:prstGeom prst="rect">
            <a:avLst/>
          </a:prstGeom>
          <a:noFill/>
        </p:spPr>
        <p:txBody>
          <a:bodyPr wrap="square" lIns="0" tIns="0" rIns="0" bIns="0" anchor="t">
            <a:spAutoFit/>
          </a:bodyPr>
          <a:lstStyle/>
          <a:p>
            <a:pPr algn="l">
              <a:spcBef>
                <a:spcPts val="0"/>
              </a:spcBef>
              <a:spcAft>
                <a:spcPts val="100"/>
              </a:spcAft>
              <a:defRPr sz="1900" b="1">
                <a:solidFill>
                  <a:srgbClr val="102B46"/>
                </a:solidFill>
                <a:latin typeface="Arial"/>
              </a:defRPr>
            </a:pPr>
            <a:r>
              <a:t>DISCLOSURE</a:t>
            </a:r>
          </a:p>
        </p:txBody>
      </p:sp>
      <p:sp>
        <p:nvSpPr>
          <p:cNvPr id="30" name="TextBox 29"/>
          <p:cNvSpPr txBox="1"/>
          <p:nvPr/>
        </p:nvSpPr>
        <p:spPr>
          <a:xfrm>
            <a:off x="5550408" y="5705855"/>
            <a:ext cx="3694176" cy="530352"/>
          </a:xfrm>
          <a:prstGeom prst="rect">
            <a:avLst/>
          </a:prstGeom>
          <a:noFill/>
        </p:spPr>
        <p:txBody>
          <a:bodyPr wrap="square" lIns="0" tIns="0" rIns="0" bIns="0" anchor="t">
            <a:spAutoFit/>
          </a:bodyPr>
          <a:lstStyle/>
          <a:p>
            <a:pPr algn="l">
              <a:spcBef>
                <a:spcPts val="0"/>
              </a:spcBef>
              <a:spcAft>
                <a:spcPts val="100"/>
              </a:spcAft>
              <a:defRPr sz="1700" b="0">
                <a:solidFill>
                  <a:srgbClr val="49657B"/>
                </a:solidFill>
                <a:latin typeface="Arial"/>
              </a:defRPr>
            </a:pPr>
            <a:r>
              <a:t>Material pointing towards and away from a suspect</a:t>
            </a:r>
          </a:p>
        </p:txBody>
      </p:sp>
      <p:sp>
        <p:nvSpPr>
          <p:cNvPr id="31" name="Rounded Rectangle 30"/>
          <p:cNvSpPr/>
          <p:nvPr/>
        </p:nvSpPr>
        <p:spPr>
          <a:xfrm>
            <a:off x="9674352" y="5084064"/>
            <a:ext cx="4032504" cy="1261872"/>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9848088" y="5257800"/>
            <a:ext cx="3694176" cy="374904"/>
          </a:xfrm>
          <a:prstGeom prst="rect">
            <a:avLst/>
          </a:prstGeom>
          <a:noFill/>
        </p:spPr>
        <p:txBody>
          <a:bodyPr wrap="square" lIns="0" tIns="0" rIns="0" bIns="0" anchor="t">
            <a:spAutoFit/>
          </a:bodyPr>
          <a:lstStyle/>
          <a:p>
            <a:pPr algn="l">
              <a:spcBef>
                <a:spcPts val="0"/>
              </a:spcBef>
              <a:spcAft>
                <a:spcPts val="100"/>
              </a:spcAft>
              <a:defRPr sz="1900" b="1">
                <a:solidFill>
                  <a:srgbClr val="102B46"/>
                </a:solidFill>
                <a:latin typeface="Arial"/>
              </a:defRPr>
            </a:pPr>
            <a:r>
              <a:t>PROFESSIONAL PRACTICE</a:t>
            </a:r>
          </a:p>
        </p:txBody>
      </p:sp>
      <p:sp>
        <p:nvSpPr>
          <p:cNvPr id="33" name="TextBox 32"/>
          <p:cNvSpPr txBox="1"/>
          <p:nvPr/>
        </p:nvSpPr>
        <p:spPr>
          <a:xfrm>
            <a:off x="9848088" y="5705855"/>
            <a:ext cx="3694176" cy="530352"/>
          </a:xfrm>
          <a:prstGeom prst="rect">
            <a:avLst/>
          </a:prstGeom>
          <a:noFill/>
        </p:spPr>
        <p:txBody>
          <a:bodyPr wrap="square" lIns="0" tIns="0" rIns="0" bIns="0" anchor="t">
            <a:spAutoFit/>
          </a:bodyPr>
          <a:lstStyle/>
          <a:p>
            <a:pPr algn="l">
              <a:spcBef>
                <a:spcPts val="0"/>
              </a:spcBef>
              <a:spcAft>
                <a:spcPts val="100"/>
              </a:spcAft>
              <a:defRPr sz="1700" b="0">
                <a:solidFill>
                  <a:srgbClr val="49657B"/>
                </a:solidFill>
                <a:latin typeface="Arial"/>
              </a:defRPr>
            </a:pPr>
            <a:r>
              <a:t>Fairness, proportionality and victim care</a:t>
            </a:r>
          </a:p>
        </p:txBody>
      </p:sp>
      <p:sp>
        <p:nvSpPr>
          <p:cNvPr id="34" name="TextBox 33"/>
          <p:cNvSpPr txBox="1"/>
          <p:nvPr/>
        </p:nvSpPr>
        <p:spPr>
          <a:xfrm>
            <a:off x="1152144" y="7754112"/>
            <a:ext cx="12435840" cy="429768"/>
          </a:xfrm>
          <a:prstGeom prst="rect">
            <a:avLst/>
          </a:prstGeom>
          <a:noFill/>
        </p:spPr>
        <p:txBody>
          <a:bodyPr wrap="square" lIns="0" tIns="0" rIns="0" bIns="0" anchor="t">
            <a:spAutoFit/>
          </a:bodyPr>
          <a:lstStyle/>
          <a:p>
            <a:pPr algn="l">
              <a:spcBef>
                <a:spcPts val="0"/>
              </a:spcBef>
              <a:spcAft>
                <a:spcPts val="100"/>
              </a:spcAft>
              <a:defRPr sz="1800" b="1">
                <a:solidFill>
                  <a:srgbClr val="25658B"/>
                </a:solidFill>
                <a:latin typeface="Arial"/>
              </a:defRPr>
            </a:pPr>
            <a:r>
              <a:rPr>
                <a:hlinkClick r:id="rId3"/>
              </a:rPr>
              <a:t>Read College of Policing APP: Investigation process</a:t>
            </a:r>
          </a:p>
        </p:txBody>
      </p:sp>
      <p:sp>
        <p:nvSpPr>
          <p:cNvPr id="35" name="Rounded Rectangle 34"/>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YOUR TURN</a:t>
            </a:r>
          </a:p>
        </p:txBody>
      </p:sp>
      <p:sp>
        <p:nvSpPr>
          <p:cNvPr id="37" name="TextBox 36"/>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Write 2–3 evidence-based policing implications in your own words, with citations.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lgn="l">
              <a:spcBef>
                <a:spcPts val="0"/>
              </a:spcBef>
              <a:spcAft>
                <a:spcPts val="100"/>
              </a:spcAft>
              <a:defRPr sz="3900" b="1">
                <a:solidFill>
                  <a:srgbClr val="FFFFFF"/>
                </a:solidFill>
                <a:latin typeface="Arial"/>
              </a:defRPr>
            </a:pPr>
            <a:r>
              <a:rPr lang="en-US"/>
              <a:t>9BUILD</a:t>
            </a:r>
            <a:r>
              <a:t> YOUR POSTER, BOX BY BOX</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Use short, clear writing. Suggested word allocations below are a planning aid, not extra rules.</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STEP 10</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15 MIN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777240" y="2368296"/>
            <a:ext cx="4352544" cy="224942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914400" y="2505456"/>
            <a:ext cx="4087368" cy="557784"/>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69848" y="2660903"/>
            <a:ext cx="3712463" cy="338328"/>
          </a:xfrm>
          <a:prstGeom prst="rect">
            <a:avLst/>
          </a:prstGeom>
          <a:noFill/>
        </p:spPr>
        <p:txBody>
          <a:bodyPr wrap="square" lIns="0" tIns="0" rIns="0" bIns="0" anchor="t">
            <a:spAutoFit/>
          </a:bodyPr>
          <a:lstStyle/>
          <a:p>
            <a:pPr algn="l">
              <a:spcBef>
                <a:spcPts val="0"/>
              </a:spcBef>
              <a:spcAft>
                <a:spcPts val="100"/>
              </a:spcAft>
              <a:defRPr sz="1800" b="1">
                <a:solidFill>
                  <a:srgbClr val="102B46"/>
                </a:solidFill>
                <a:latin typeface="Arial"/>
              </a:defRPr>
            </a:pPr>
            <a:r>
              <a:t>01 INTRODUCTION</a:t>
            </a:r>
          </a:p>
        </p:txBody>
      </p:sp>
      <p:sp>
        <p:nvSpPr>
          <p:cNvPr id="17" name="TextBox 16"/>
          <p:cNvSpPr txBox="1"/>
          <p:nvPr/>
        </p:nvSpPr>
        <p:spPr>
          <a:xfrm>
            <a:off x="1042415" y="3227832"/>
            <a:ext cx="3685032" cy="420624"/>
          </a:xfrm>
          <a:prstGeom prst="rect">
            <a:avLst/>
          </a:prstGeom>
          <a:noFill/>
        </p:spPr>
        <p:txBody>
          <a:bodyPr wrap="square" lIns="0" tIns="0" rIns="0" bIns="0" anchor="t">
            <a:spAutoFit/>
          </a:bodyPr>
          <a:lstStyle/>
          <a:p>
            <a:pPr algn="l">
              <a:spcBef>
                <a:spcPts val="0"/>
              </a:spcBef>
              <a:spcAft>
                <a:spcPts val="100"/>
              </a:spcAft>
              <a:defRPr sz="2300" b="1">
                <a:solidFill>
                  <a:srgbClr val="148A8F"/>
                </a:solidFill>
                <a:latin typeface="Arial"/>
              </a:defRPr>
            </a:pPr>
            <a:r>
              <a:t>60 words</a:t>
            </a:r>
          </a:p>
        </p:txBody>
      </p:sp>
      <p:sp>
        <p:nvSpPr>
          <p:cNvPr id="18" name="TextBox 17"/>
          <p:cNvSpPr txBox="1"/>
          <p:nvPr/>
        </p:nvSpPr>
        <p:spPr>
          <a:xfrm>
            <a:off x="1042415" y="3767328"/>
            <a:ext cx="3749039" cy="731520"/>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Name the offence and its policing relevance.</a:t>
            </a:r>
          </a:p>
        </p:txBody>
      </p:sp>
      <p:sp>
        <p:nvSpPr>
          <p:cNvPr id="19" name="Rounded Rectangle 18"/>
          <p:cNvSpPr/>
          <p:nvPr/>
        </p:nvSpPr>
        <p:spPr>
          <a:xfrm>
            <a:off x="5513831" y="2368296"/>
            <a:ext cx="4352544" cy="224942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ounded Rectangle 19"/>
          <p:cNvSpPr/>
          <p:nvPr/>
        </p:nvSpPr>
        <p:spPr>
          <a:xfrm>
            <a:off x="5650992" y="2505456"/>
            <a:ext cx="4087368" cy="557784"/>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5806440" y="2660903"/>
            <a:ext cx="3712463" cy="338328"/>
          </a:xfrm>
          <a:prstGeom prst="rect">
            <a:avLst/>
          </a:prstGeom>
          <a:noFill/>
        </p:spPr>
        <p:txBody>
          <a:bodyPr wrap="square" lIns="0" tIns="0" rIns="0" bIns="0" anchor="t">
            <a:spAutoFit/>
          </a:bodyPr>
          <a:lstStyle/>
          <a:p>
            <a:pPr algn="l">
              <a:spcBef>
                <a:spcPts val="0"/>
              </a:spcBef>
              <a:spcAft>
                <a:spcPts val="100"/>
              </a:spcAft>
              <a:defRPr sz="1800" b="1">
                <a:solidFill>
                  <a:srgbClr val="102B46"/>
                </a:solidFill>
                <a:latin typeface="Arial"/>
              </a:defRPr>
            </a:pPr>
            <a:r>
              <a:t>02 LEGISLATION</a:t>
            </a:r>
          </a:p>
        </p:txBody>
      </p:sp>
      <p:sp>
        <p:nvSpPr>
          <p:cNvPr id="22" name="TextBox 21"/>
          <p:cNvSpPr txBox="1"/>
          <p:nvPr/>
        </p:nvSpPr>
        <p:spPr>
          <a:xfrm>
            <a:off x="5779007" y="3227832"/>
            <a:ext cx="3685032" cy="420624"/>
          </a:xfrm>
          <a:prstGeom prst="rect">
            <a:avLst/>
          </a:prstGeom>
          <a:noFill/>
        </p:spPr>
        <p:txBody>
          <a:bodyPr wrap="square" lIns="0" tIns="0" rIns="0" bIns="0" anchor="t">
            <a:spAutoFit/>
          </a:bodyPr>
          <a:lstStyle/>
          <a:p>
            <a:pPr algn="l">
              <a:spcBef>
                <a:spcPts val="0"/>
              </a:spcBef>
              <a:spcAft>
                <a:spcPts val="100"/>
              </a:spcAft>
              <a:defRPr sz="2300" b="1">
                <a:solidFill>
                  <a:srgbClr val="148A8F"/>
                </a:solidFill>
                <a:latin typeface="Arial"/>
              </a:defRPr>
            </a:pPr>
            <a:r>
              <a:t>90 words</a:t>
            </a:r>
          </a:p>
        </p:txBody>
      </p:sp>
      <p:sp>
        <p:nvSpPr>
          <p:cNvPr id="23" name="TextBox 22"/>
          <p:cNvSpPr txBox="1"/>
          <p:nvPr/>
        </p:nvSpPr>
        <p:spPr>
          <a:xfrm>
            <a:off x="5779007" y="3767328"/>
            <a:ext cx="3749039" cy="731520"/>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Identify and explain the exact legal basis.</a:t>
            </a:r>
          </a:p>
        </p:txBody>
      </p:sp>
      <p:sp>
        <p:nvSpPr>
          <p:cNvPr id="24" name="Rounded Rectangle 23"/>
          <p:cNvSpPr/>
          <p:nvPr/>
        </p:nvSpPr>
        <p:spPr>
          <a:xfrm>
            <a:off x="10250424" y="2368296"/>
            <a:ext cx="4352544" cy="224942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ounded Rectangle 24"/>
          <p:cNvSpPr/>
          <p:nvPr/>
        </p:nvSpPr>
        <p:spPr>
          <a:xfrm>
            <a:off x="10387584" y="2505456"/>
            <a:ext cx="4087368" cy="557784"/>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10543032" y="2660903"/>
            <a:ext cx="3712463" cy="338328"/>
          </a:xfrm>
          <a:prstGeom prst="rect">
            <a:avLst/>
          </a:prstGeom>
          <a:noFill/>
        </p:spPr>
        <p:txBody>
          <a:bodyPr wrap="square" lIns="0" tIns="0" rIns="0" bIns="0" anchor="t">
            <a:spAutoFit/>
          </a:bodyPr>
          <a:lstStyle/>
          <a:p>
            <a:pPr algn="l">
              <a:spcBef>
                <a:spcPts val="0"/>
              </a:spcBef>
              <a:spcAft>
                <a:spcPts val="100"/>
              </a:spcAft>
              <a:defRPr sz="1800" b="1">
                <a:solidFill>
                  <a:srgbClr val="102B46"/>
                </a:solidFill>
                <a:latin typeface="Arial"/>
              </a:defRPr>
            </a:pPr>
            <a:r>
              <a:t>03 LEGAL ELEMENTS</a:t>
            </a:r>
          </a:p>
        </p:txBody>
      </p:sp>
      <p:sp>
        <p:nvSpPr>
          <p:cNvPr id="27" name="TextBox 26"/>
          <p:cNvSpPr txBox="1"/>
          <p:nvPr/>
        </p:nvSpPr>
        <p:spPr>
          <a:xfrm>
            <a:off x="10515599" y="3227832"/>
            <a:ext cx="3685032" cy="420624"/>
          </a:xfrm>
          <a:prstGeom prst="rect">
            <a:avLst/>
          </a:prstGeom>
          <a:noFill/>
        </p:spPr>
        <p:txBody>
          <a:bodyPr wrap="square" lIns="0" tIns="0" rIns="0" bIns="0" anchor="t">
            <a:spAutoFit/>
          </a:bodyPr>
          <a:lstStyle/>
          <a:p>
            <a:pPr algn="l">
              <a:spcBef>
                <a:spcPts val="0"/>
              </a:spcBef>
              <a:spcAft>
                <a:spcPts val="100"/>
              </a:spcAft>
              <a:defRPr sz="2300" b="1">
                <a:solidFill>
                  <a:srgbClr val="148A8F"/>
                </a:solidFill>
                <a:latin typeface="Arial"/>
              </a:defRPr>
            </a:pPr>
            <a:r>
              <a:t>100 words</a:t>
            </a:r>
          </a:p>
        </p:txBody>
      </p:sp>
      <p:sp>
        <p:nvSpPr>
          <p:cNvPr id="28" name="TextBox 27"/>
          <p:cNvSpPr txBox="1"/>
          <p:nvPr/>
        </p:nvSpPr>
        <p:spPr>
          <a:xfrm>
            <a:off x="10515599" y="3767328"/>
            <a:ext cx="3749039" cy="731520"/>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Explain what must be proved.</a:t>
            </a:r>
          </a:p>
        </p:txBody>
      </p:sp>
      <p:sp>
        <p:nvSpPr>
          <p:cNvPr id="29" name="Rounded Rectangle 28"/>
          <p:cNvSpPr/>
          <p:nvPr/>
        </p:nvSpPr>
        <p:spPr>
          <a:xfrm>
            <a:off x="777240" y="4882896"/>
            <a:ext cx="4352544" cy="224942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ounded Rectangle 29"/>
          <p:cNvSpPr/>
          <p:nvPr/>
        </p:nvSpPr>
        <p:spPr>
          <a:xfrm>
            <a:off x="914400" y="5020056"/>
            <a:ext cx="4087368" cy="557784"/>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1069848" y="5175504"/>
            <a:ext cx="3712463" cy="338328"/>
          </a:xfrm>
          <a:prstGeom prst="rect">
            <a:avLst/>
          </a:prstGeom>
          <a:noFill/>
        </p:spPr>
        <p:txBody>
          <a:bodyPr wrap="square" lIns="0" tIns="0" rIns="0" bIns="0" anchor="t">
            <a:spAutoFit/>
          </a:bodyPr>
          <a:lstStyle/>
          <a:p>
            <a:pPr algn="l">
              <a:spcBef>
                <a:spcPts val="0"/>
              </a:spcBef>
              <a:spcAft>
                <a:spcPts val="100"/>
              </a:spcAft>
              <a:defRPr sz="1800" b="1">
                <a:solidFill>
                  <a:srgbClr val="102B46"/>
                </a:solidFill>
                <a:latin typeface="Arial"/>
              </a:defRPr>
            </a:pPr>
            <a:r>
              <a:t>04 EVIDENCE / DATA</a:t>
            </a:r>
          </a:p>
        </p:txBody>
      </p:sp>
      <p:sp>
        <p:nvSpPr>
          <p:cNvPr id="32" name="TextBox 31"/>
          <p:cNvSpPr txBox="1"/>
          <p:nvPr/>
        </p:nvSpPr>
        <p:spPr>
          <a:xfrm>
            <a:off x="1042415" y="5742431"/>
            <a:ext cx="3685032" cy="420624"/>
          </a:xfrm>
          <a:prstGeom prst="rect">
            <a:avLst/>
          </a:prstGeom>
          <a:noFill/>
        </p:spPr>
        <p:txBody>
          <a:bodyPr wrap="square" lIns="0" tIns="0" rIns="0" bIns="0" anchor="t">
            <a:spAutoFit/>
          </a:bodyPr>
          <a:lstStyle/>
          <a:p>
            <a:pPr algn="l">
              <a:spcBef>
                <a:spcPts val="0"/>
              </a:spcBef>
              <a:spcAft>
                <a:spcPts val="100"/>
              </a:spcAft>
              <a:defRPr sz="2300" b="1">
                <a:solidFill>
                  <a:srgbClr val="148A8F"/>
                </a:solidFill>
                <a:latin typeface="Arial"/>
              </a:defRPr>
            </a:pPr>
            <a:r>
              <a:t>80 words</a:t>
            </a:r>
          </a:p>
        </p:txBody>
      </p:sp>
      <p:sp>
        <p:nvSpPr>
          <p:cNvPr id="33" name="TextBox 32"/>
          <p:cNvSpPr txBox="1"/>
          <p:nvPr/>
        </p:nvSpPr>
        <p:spPr>
          <a:xfrm>
            <a:off x="1042415" y="6281928"/>
            <a:ext cx="3749039" cy="731520"/>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Use a sourced fact, statistic or example.</a:t>
            </a:r>
          </a:p>
        </p:txBody>
      </p:sp>
      <p:sp>
        <p:nvSpPr>
          <p:cNvPr id="34" name="Rounded Rectangle 33"/>
          <p:cNvSpPr/>
          <p:nvPr/>
        </p:nvSpPr>
        <p:spPr>
          <a:xfrm>
            <a:off x="5513831" y="4882896"/>
            <a:ext cx="4352544" cy="224942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Rounded Rectangle 34"/>
          <p:cNvSpPr/>
          <p:nvPr/>
        </p:nvSpPr>
        <p:spPr>
          <a:xfrm>
            <a:off x="5650992" y="5020056"/>
            <a:ext cx="4087368" cy="557784"/>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5806440" y="5175504"/>
            <a:ext cx="3712463" cy="338328"/>
          </a:xfrm>
          <a:prstGeom prst="rect">
            <a:avLst/>
          </a:prstGeom>
          <a:noFill/>
        </p:spPr>
        <p:txBody>
          <a:bodyPr wrap="square" lIns="0" tIns="0" rIns="0" bIns="0" anchor="t">
            <a:spAutoFit/>
          </a:bodyPr>
          <a:lstStyle/>
          <a:p>
            <a:pPr algn="l">
              <a:spcBef>
                <a:spcPts val="0"/>
              </a:spcBef>
              <a:spcAft>
                <a:spcPts val="100"/>
              </a:spcAft>
              <a:defRPr sz="1800" b="1">
                <a:solidFill>
                  <a:srgbClr val="102B46"/>
                </a:solidFill>
                <a:latin typeface="Arial"/>
              </a:defRPr>
            </a:pPr>
            <a:r>
              <a:t>05 POLICING PRACTICE</a:t>
            </a:r>
          </a:p>
        </p:txBody>
      </p:sp>
      <p:sp>
        <p:nvSpPr>
          <p:cNvPr id="37" name="TextBox 36"/>
          <p:cNvSpPr txBox="1"/>
          <p:nvPr/>
        </p:nvSpPr>
        <p:spPr>
          <a:xfrm>
            <a:off x="5779007" y="5742431"/>
            <a:ext cx="3685032" cy="420624"/>
          </a:xfrm>
          <a:prstGeom prst="rect">
            <a:avLst/>
          </a:prstGeom>
          <a:noFill/>
        </p:spPr>
        <p:txBody>
          <a:bodyPr wrap="square" lIns="0" tIns="0" rIns="0" bIns="0" anchor="t">
            <a:spAutoFit/>
          </a:bodyPr>
          <a:lstStyle/>
          <a:p>
            <a:pPr algn="l">
              <a:spcBef>
                <a:spcPts val="0"/>
              </a:spcBef>
              <a:spcAft>
                <a:spcPts val="100"/>
              </a:spcAft>
              <a:defRPr sz="2300" b="1">
                <a:solidFill>
                  <a:srgbClr val="148A8F"/>
                </a:solidFill>
                <a:latin typeface="Arial"/>
              </a:defRPr>
            </a:pPr>
            <a:r>
              <a:t>110 words</a:t>
            </a:r>
          </a:p>
        </p:txBody>
      </p:sp>
      <p:sp>
        <p:nvSpPr>
          <p:cNvPr id="38" name="TextBox 37"/>
          <p:cNvSpPr txBox="1"/>
          <p:nvPr/>
        </p:nvSpPr>
        <p:spPr>
          <a:xfrm>
            <a:off x="5779007" y="6281928"/>
            <a:ext cx="3749039" cy="731520"/>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Connect the offence to evidence and victims.</a:t>
            </a:r>
          </a:p>
        </p:txBody>
      </p:sp>
      <p:sp>
        <p:nvSpPr>
          <p:cNvPr id="39" name="Rounded Rectangle 38"/>
          <p:cNvSpPr/>
          <p:nvPr/>
        </p:nvSpPr>
        <p:spPr>
          <a:xfrm>
            <a:off x="10250424" y="4882896"/>
            <a:ext cx="4352544" cy="224942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Rounded Rectangle 39"/>
          <p:cNvSpPr/>
          <p:nvPr/>
        </p:nvSpPr>
        <p:spPr>
          <a:xfrm>
            <a:off x="10387584" y="5020056"/>
            <a:ext cx="4087368" cy="557784"/>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10543032" y="5175504"/>
            <a:ext cx="3712463" cy="338328"/>
          </a:xfrm>
          <a:prstGeom prst="rect">
            <a:avLst/>
          </a:prstGeom>
          <a:noFill/>
        </p:spPr>
        <p:txBody>
          <a:bodyPr wrap="square" lIns="0" tIns="0" rIns="0" bIns="0" anchor="t">
            <a:spAutoFit/>
          </a:bodyPr>
          <a:lstStyle/>
          <a:p>
            <a:pPr algn="l">
              <a:spcBef>
                <a:spcPts val="0"/>
              </a:spcBef>
              <a:spcAft>
                <a:spcPts val="100"/>
              </a:spcAft>
              <a:defRPr sz="1800" b="1">
                <a:solidFill>
                  <a:srgbClr val="102B46"/>
                </a:solidFill>
                <a:latin typeface="Arial"/>
              </a:defRPr>
            </a:pPr>
            <a:r>
              <a:t>06 CONCLUSION</a:t>
            </a:r>
          </a:p>
        </p:txBody>
      </p:sp>
      <p:sp>
        <p:nvSpPr>
          <p:cNvPr id="42" name="TextBox 41"/>
          <p:cNvSpPr txBox="1"/>
          <p:nvPr/>
        </p:nvSpPr>
        <p:spPr>
          <a:xfrm>
            <a:off x="10515599" y="5742431"/>
            <a:ext cx="3685032" cy="420624"/>
          </a:xfrm>
          <a:prstGeom prst="rect">
            <a:avLst/>
          </a:prstGeom>
          <a:noFill/>
        </p:spPr>
        <p:txBody>
          <a:bodyPr wrap="square" lIns="0" tIns="0" rIns="0" bIns="0" anchor="t">
            <a:spAutoFit/>
          </a:bodyPr>
          <a:lstStyle/>
          <a:p>
            <a:pPr algn="l">
              <a:spcBef>
                <a:spcPts val="0"/>
              </a:spcBef>
              <a:spcAft>
                <a:spcPts val="100"/>
              </a:spcAft>
              <a:defRPr sz="2300" b="1">
                <a:solidFill>
                  <a:srgbClr val="148A8F"/>
                </a:solidFill>
                <a:latin typeface="Arial"/>
              </a:defRPr>
            </a:pPr>
            <a:r>
              <a:t>60 words</a:t>
            </a:r>
          </a:p>
        </p:txBody>
      </p:sp>
      <p:sp>
        <p:nvSpPr>
          <p:cNvPr id="43" name="TextBox 42"/>
          <p:cNvSpPr txBox="1"/>
          <p:nvPr/>
        </p:nvSpPr>
        <p:spPr>
          <a:xfrm>
            <a:off x="10515599" y="6281928"/>
            <a:ext cx="3749039" cy="731520"/>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Give one supported takeaway.</a:t>
            </a:r>
          </a:p>
        </p:txBody>
      </p:sp>
      <p:sp>
        <p:nvSpPr>
          <p:cNvPr id="44" name="Rounded Rectangle 43"/>
          <p:cNvSpPr/>
          <p:nvPr/>
        </p:nvSpPr>
        <p:spPr>
          <a:xfrm>
            <a:off x="932688" y="7699248"/>
            <a:ext cx="13103352" cy="512064"/>
          </a:xfrm>
          <a:prstGeom prst="roundRect">
            <a:avLst>
              <a:gd name="adj" fmla="val 6000"/>
            </a:avLst>
          </a:prstGeom>
          <a:solidFill>
            <a:srgbClr val="FFF4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p:cNvSpPr txBox="1"/>
          <p:nvPr/>
        </p:nvSpPr>
        <p:spPr>
          <a:xfrm>
            <a:off x="1161288" y="7818120"/>
            <a:ext cx="12691872" cy="329184"/>
          </a:xfrm>
          <a:prstGeom prst="rect">
            <a:avLst/>
          </a:prstGeom>
          <a:noFill/>
        </p:spPr>
        <p:txBody>
          <a:bodyPr wrap="square" lIns="0" tIns="0" rIns="0" bIns="0" anchor="t">
            <a:spAutoFit/>
          </a:bodyPr>
          <a:lstStyle/>
          <a:p>
            <a:pPr algn="l">
              <a:spcBef>
                <a:spcPts val="0"/>
              </a:spcBef>
              <a:spcAft>
                <a:spcPts val="100"/>
              </a:spcAft>
              <a:defRPr sz="1700" b="1">
                <a:solidFill>
                  <a:srgbClr val="102B46"/>
                </a:solidFill>
                <a:latin typeface="Arial"/>
              </a:defRPr>
            </a:pPr>
            <a:r>
              <a:t>500 words in the poster body   •   References are excluded   •   You may redistribute these suggested allocations.</a:t>
            </a:r>
          </a:p>
        </p:txBody>
      </p:sp>
      <p:sp>
        <p:nvSpPr>
          <p:cNvPr id="46" name="Rounded Rectangle 45"/>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TextBox 46"/>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YOUR TURN</a:t>
            </a:r>
          </a:p>
        </p:txBody>
      </p:sp>
      <p:sp>
        <p:nvSpPr>
          <p:cNvPr id="48" name="TextBox 47"/>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Complete boxes 1–3 first; then 4–6. Every sourced claim needs a citation.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spcAft>
                <a:spcPts val="100"/>
              </a:spcAft>
              <a:defRPr sz="3900" b="1">
                <a:solidFill>
                  <a:srgbClr val="FFFFFF"/>
                </a:solidFill>
                <a:latin typeface="Arial"/>
              </a:defRPr>
            </a:pPr>
            <a:r>
              <a:rPr lang="en-US"/>
              <a:t>10</a:t>
            </a:r>
            <a:r>
              <a:rPr lang="en-US" dirty="0"/>
              <a:t> </a:t>
            </a:r>
            <a:r>
              <a:rPr dirty="0"/>
              <a:t> ADD A VISUAL THAT EXPLAINS SOMETHING</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A diagram, small chart or concept map should help the reader understand the offence.</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STEP 11</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7 MIN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768096" y="2423160"/>
            <a:ext cx="8686800" cy="5742432"/>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051560" y="2724912"/>
            <a:ext cx="8110727" cy="502920"/>
          </a:xfrm>
          <a:prstGeom prst="rect">
            <a:avLst/>
          </a:prstGeom>
          <a:noFill/>
        </p:spPr>
        <p:txBody>
          <a:bodyPr wrap="square" lIns="0" tIns="0" rIns="0" bIns="0" anchor="t">
            <a:spAutoFit/>
          </a:bodyPr>
          <a:lstStyle/>
          <a:p>
            <a:pPr algn="l">
              <a:spcBef>
                <a:spcPts val="0"/>
              </a:spcBef>
              <a:spcAft>
                <a:spcPts val="100"/>
              </a:spcAft>
              <a:defRPr sz="2200" b="1">
                <a:solidFill>
                  <a:srgbClr val="102B46"/>
                </a:solidFill>
                <a:latin typeface="Arial"/>
              </a:defRPr>
            </a:pPr>
            <a:r>
              <a:t>EXAMPLE: EVIDENCE FLOW DIAGRAM</a:t>
            </a:r>
          </a:p>
        </p:txBody>
      </p:sp>
      <p:sp>
        <p:nvSpPr>
          <p:cNvPr id="16" name="Rounded Rectangle 15"/>
          <p:cNvSpPr/>
          <p:nvPr/>
        </p:nvSpPr>
        <p:spPr>
          <a:xfrm>
            <a:off x="1097280" y="3520440"/>
            <a:ext cx="3739896" cy="1216152"/>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1243584" y="3685032"/>
            <a:ext cx="3429000" cy="411480"/>
          </a:xfrm>
          <a:prstGeom prst="rect">
            <a:avLst/>
          </a:prstGeom>
          <a:noFill/>
        </p:spPr>
        <p:txBody>
          <a:bodyPr wrap="square" lIns="0" tIns="0" rIns="0" bIns="0" anchor="t">
            <a:spAutoFit/>
          </a:bodyPr>
          <a:lstStyle/>
          <a:p>
            <a:pPr algn="ctr">
              <a:spcBef>
                <a:spcPts val="0"/>
              </a:spcBef>
              <a:spcAft>
                <a:spcPts val="100"/>
              </a:spcAft>
              <a:defRPr sz="2100" b="1">
                <a:solidFill>
                  <a:srgbClr val="17334F"/>
                </a:solidFill>
                <a:latin typeface="Arial"/>
              </a:defRPr>
            </a:pPr>
            <a:r>
              <a:t>OFFENCE</a:t>
            </a:r>
          </a:p>
        </p:txBody>
      </p:sp>
      <p:sp>
        <p:nvSpPr>
          <p:cNvPr id="18" name="TextBox 17"/>
          <p:cNvSpPr txBox="1"/>
          <p:nvPr/>
        </p:nvSpPr>
        <p:spPr>
          <a:xfrm>
            <a:off x="1252728" y="4160520"/>
            <a:ext cx="3429000" cy="429768"/>
          </a:xfrm>
          <a:prstGeom prst="rect">
            <a:avLst/>
          </a:prstGeom>
          <a:noFill/>
        </p:spPr>
        <p:txBody>
          <a:bodyPr wrap="square" lIns="0" tIns="0" rIns="0" bIns="0" anchor="t">
            <a:spAutoFit/>
          </a:bodyPr>
          <a:lstStyle/>
          <a:p>
            <a:pPr algn="ctr">
              <a:spcBef>
                <a:spcPts val="0"/>
              </a:spcBef>
              <a:spcAft>
                <a:spcPts val="100"/>
              </a:spcAft>
              <a:defRPr sz="1700" b="0">
                <a:solidFill>
                  <a:srgbClr val="49657B"/>
                </a:solidFill>
                <a:latin typeface="Arial"/>
              </a:defRPr>
            </a:pPr>
            <a:r>
              <a:t>Name + legislation</a:t>
            </a:r>
          </a:p>
        </p:txBody>
      </p:sp>
      <p:sp>
        <p:nvSpPr>
          <p:cNvPr id="19" name="Rounded Rectangle 18"/>
          <p:cNvSpPr/>
          <p:nvPr/>
        </p:nvSpPr>
        <p:spPr>
          <a:xfrm>
            <a:off x="5248656" y="3520440"/>
            <a:ext cx="3739896" cy="1216152"/>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5394960" y="3685032"/>
            <a:ext cx="3429000" cy="411480"/>
          </a:xfrm>
          <a:prstGeom prst="rect">
            <a:avLst/>
          </a:prstGeom>
          <a:noFill/>
        </p:spPr>
        <p:txBody>
          <a:bodyPr wrap="square" lIns="0" tIns="0" rIns="0" bIns="0" anchor="t">
            <a:spAutoFit/>
          </a:bodyPr>
          <a:lstStyle/>
          <a:p>
            <a:pPr algn="ctr">
              <a:spcBef>
                <a:spcPts val="0"/>
              </a:spcBef>
              <a:spcAft>
                <a:spcPts val="100"/>
              </a:spcAft>
              <a:defRPr sz="2100" b="1">
                <a:solidFill>
                  <a:srgbClr val="17334F"/>
                </a:solidFill>
                <a:latin typeface="Arial"/>
              </a:defRPr>
            </a:pPr>
            <a:r>
              <a:t>LEGAL TEST</a:t>
            </a:r>
          </a:p>
        </p:txBody>
      </p:sp>
      <p:sp>
        <p:nvSpPr>
          <p:cNvPr id="21" name="TextBox 20"/>
          <p:cNvSpPr txBox="1"/>
          <p:nvPr/>
        </p:nvSpPr>
        <p:spPr>
          <a:xfrm>
            <a:off x="5404104" y="4160520"/>
            <a:ext cx="3429000" cy="429768"/>
          </a:xfrm>
          <a:prstGeom prst="rect">
            <a:avLst/>
          </a:prstGeom>
          <a:noFill/>
        </p:spPr>
        <p:txBody>
          <a:bodyPr wrap="square" lIns="0" tIns="0" rIns="0" bIns="0" anchor="t">
            <a:spAutoFit/>
          </a:bodyPr>
          <a:lstStyle/>
          <a:p>
            <a:pPr algn="ctr">
              <a:spcBef>
                <a:spcPts val="0"/>
              </a:spcBef>
              <a:spcAft>
                <a:spcPts val="100"/>
              </a:spcAft>
              <a:defRPr sz="1700" b="0">
                <a:solidFill>
                  <a:srgbClr val="49657B"/>
                </a:solidFill>
                <a:latin typeface="Arial"/>
              </a:defRPr>
            </a:pPr>
            <a:r>
              <a:t>What must be established?</a:t>
            </a:r>
          </a:p>
        </p:txBody>
      </p:sp>
      <p:sp>
        <p:nvSpPr>
          <p:cNvPr id="22" name="Rounded Rectangle 21"/>
          <p:cNvSpPr/>
          <p:nvPr/>
        </p:nvSpPr>
        <p:spPr>
          <a:xfrm>
            <a:off x="1097280" y="5193792"/>
            <a:ext cx="3739896" cy="1216152"/>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1243584" y="5358383"/>
            <a:ext cx="3429000" cy="411480"/>
          </a:xfrm>
          <a:prstGeom prst="rect">
            <a:avLst/>
          </a:prstGeom>
          <a:noFill/>
        </p:spPr>
        <p:txBody>
          <a:bodyPr wrap="square" lIns="0" tIns="0" rIns="0" bIns="0" anchor="t">
            <a:spAutoFit/>
          </a:bodyPr>
          <a:lstStyle/>
          <a:p>
            <a:pPr algn="ctr">
              <a:spcBef>
                <a:spcPts val="0"/>
              </a:spcBef>
              <a:spcAft>
                <a:spcPts val="100"/>
              </a:spcAft>
              <a:defRPr sz="2100" b="1">
                <a:solidFill>
                  <a:srgbClr val="17334F"/>
                </a:solidFill>
                <a:latin typeface="Arial"/>
              </a:defRPr>
            </a:pPr>
            <a:r>
              <a:t>EVIDENCE</a:t>
            </a:r>
          </a:p>
        </p:txBody>
      </p:sp>
      <p:sp>
        <p:nvSpPr>
          <p:cNvPr id="24" name="TextBox 23"/>
          <p:cNvSpPr txBox="1"/>
          <p:nvPr/>
        </p:nvSpPr>
        <p:spPr>
          <a:xfrm>
            <a:off x="1252728" y="5833872"/>
            <a:ext cx="3429000" cy="429768"/>
          </a:xfrm>
          <a:prstGeom prst="rect">
            <a:avLst/>
          </a:prstGeom>
          <a:noFill/>
        </p:spPr>
        <p:txBody>
          <a:bodyPr wrap="square" lIns="0" tIns="0" rIns="0" bIns="0" anchor="t">
            <a:spAutoFit/>
          </a:bodyPr>
          <a:lstStyle/>
          <a:p>
            <a:pPr algn="ctr">
              <a:spcBef>
                <a:spcPts val="0"/>
              </a:spcBef>
              <a:spcAft>
                <a:spcPts val="100"/>
              </a:spcAft>
              <a:defRPr sz="1700" b="0">
                <a:solidFill>
                  <a:srgbClr val="49657B"/>
                </a:solidFill>
                <a:latin typeface="Arial"/>
              </a:defRPr>
            </a:pPr>
            <a:r>
              <a:t>What material could assist?</a:t>
            </a:r>
          </a:p>
        </p:txBody>
      </p:sp>
      <p:sp>
        <p:nvSpPr>
          <p:cNvPr id="25" name="Rounded Rectangle 24"/>
          <p:cNvSpPr/>
          <p:nvPr/>
        </p:nvSpPr>
        <p:spPr>
          <a:xfrm>
            <a:off x="5248656" y="5193792"/>
            <a:ext cx="3739896" cy="1216152"/>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5394960" y="5358383"/>
            <a:ext cx="3429000" cy="411480"/>
          </a:xfrm>
          <a:prstGeom prst="rect">
            <a:avLst/>
          </a:prstGeom>
          <a:noFill/>
        </p:spPr>
        <p:txBody>
          <a:bodyPr wrap="square" lIns="0" tIns="0" rIns="0" bIns="0" anchor="t">
            <a:spAutoFit/>
          </a:bodyPr>
          <a:lstStyle/>
          <a:p>
            <a:pPr algn="ctr">
              <a:spcBef>
                <a:spcPts val="0"/>
              </a:spcBef>
              <a:spcAft>
                <a:spcPts val="100"/>
              </a:spcAft>
              <a:defRPr sz="2100" b="1">
                <a:solidFill>
                  <a:srgbClr val="17334F"/>
                </a:solidFill>
                <a:latin typeface="Arial"/>
              </a:defRPr>
            </a:pPr>
            <a:r>
              <a:t>POLICING</a:t>
            </a:r>
          </a:p>
        </p:txBody>
      </p:sp>
      <p:sp>
        <p:nvSpPr>
          <p:cNvPr id="27" name="TextBox 26"/>
          <p:cNvSpPr txBox="1"/>
          <p:nvPr/>
        </p:nvSpPr>
        <p:spPr>
          <a:xfrm>
            <a:off x="5404104" y="5833872"/>
            <a:ext cx="3429000" cy="429768"/>
          </a:xfrm>
          <a:prstGeom prst="rect">
            <a:avLst/>
          </a:prstGeom>
          <a:noFill/>
        </p:spPr>
        <p:txBody>
          <a:bodyPr wrap="square" lIns="0" tIns="0" rIns="0" bIns="0" anchor="t">
            <a:spAutoFit/>
          </a:bodyPr>
          <a:lstStyle/>
          <a:p>
            <a:pPr algn="ctr">
              <a:spcBef>
                <a:spcPts val="0"/>
              </a:spcBef>
              <a:spcAft>
                <a:spcPts val="100"/>
              </a:spcAft>
              <a:defRPr sz="1700" b="0">
                <a:solidFill>
                  <a:srgbClr val="49657B"/>
                </a:solidFill>
                <a:latin typeface="Arial"/>
              </a:defRPr>
            </a:pPr>
            <a:r>
              <a:t>Why is this important?</a:t>
            </a:r>
          </a:p>
        </p:txBody>
      </p:sp>
      <p:sp>
        <p:nvSpPr>
          <p:cNvPr id="28" name="TextBox 27"/>
          <p:cNvSpPr txBox="1"/>
          <p:nvPr/>
        </p:nvSpPr>
        <p:spPr>
          <a:xfrm>
            <a:off x="4937760" y="3831336"/>
            <a:ext cx="475488" cy="457200"/>
          </a:xfrm>
          <a:prstGeom prst="rect">
            <a:avLst/>
          </a:prstGeom>
          <a:noFill/>
        </p:spPr>
        <p:txBody>
          <a:bodyPr wrap="square" lIns="0" tIns="0" rIns="0" bIns="0" anchor="t">
            <a:spAutoFit/>
          </a:bodyPr>
          <a:lstStyle/>
          <a:p>
            <a:pPr algn="ctr">
              <a:spcBef>
                <a:spcPts val="0"/>
              </a:spcBef>
              <a:spcAft>
                <a:spcPts val="100"/>
              </a:spcAft>
              <a:defRPr sz="3200" b="1">
                <a:solidFill>
                  <a:srgbClr val="148A8F"/>
                </a:solidFill>
                <a:latin typeface="Arial"/>
              </a:defRPr>
            </a:pPr>
            <a:r>
              <a:t>→</a:t>
            </a:r>
          </a:p>
        </p:txBody>
      </p:sp>
      <p:sp>
        <p:nvSpPr>
          <p:cNvPr id="29" name="TextBox 28"/>
          <p:cNvSpPr txBox="1"/>
          <p:nvPr/>
        </p:nvSpPr>
        <p:spPr>
          <a:xfrm>
            <a:off x="4937760" y="5522976"/>
            <a:ext cx="475488" cy="457200"/>
          </a:xfrm>
          <a:prstGeom prst="rect">
            <a:avLst/>
          </a:prstGeom>
          <a:noFill/>
        </p:spPr>
        <p:txBody>
          <a:bodyPr wrap="square" lIns="0" tIns="0" rIns="0" bIns="0" anchor="t">
            <a:spAutoFit/>
          </a:bodyPr>
          <a:lstStyle/>
          <a:p>
            <a:pPr algn="ctr">
              <a:spcBef>
                <a:spcPts val="0"/>
              </a:spcBef>
              <a:spcAft>
                <a:spcPts val="100"/>
              </a:spcAft>
              <a:defRPr sz="3200" b="1">
                <a:solidFill>
                  <a:srgbClr val="148A8F"/>
                </a:solidFill>
                <a:latin typeface="Arial"/>
              </a:defRPr>
            </a:pPr>
            <a:r>
              <a:t>→</a:t>
            </a:r>
          </a:p>
        </p:txBody>
      </p:sp>
      <p:sp>
        <p:nvSpPr>
          <p:cNvPr id="30" name="TextBox 29"/>
          <p:cNvSpPr txBox="1"/>
          <p:nvPr/>
        </p:nvSpPr>
        <p:spPr>
          <a:xfrm>
            <a:off x="2779776" y="4855464"/>
            <a:ext cx="475488" cy="457200"/>
          </a:xfrm>
          <a:prstGeom prst="rect">
            <a:avLst/>
          </a:prstGeom>
          <a:noFill/>
        </p:spPr>
        <p:txBody>
          <a:bodyPr wrap="square" lIns="0" tIns="0" rIns="0" bIns="0" anchor="t">
            <a:spAutoFit/>
          </a:bodyPr>
          <a:lstStyle/>
          <a:p>
            <a:pPr algn="ctr">
              <a:spcBef>
                <a:spcPts val="0"/>
              </a:spcBef>
              <a:spcAft>
                <a:spcPts val="100"/>
              </a:spcAft>
              <a:defRPr sz="3000" b="1">
                <a:solidFill>
                  <a:srgbClr val="148A8F"/>
                </a:solidFill>
                <a:latin typeface="Arial"/>
              </a:defRPr>
            </a:pPr>
            <a:r>
              <a:t>↓</a:t>
            </a:r>
          </a:p>
        </p:txBody>
      </p:sp>
      <p:sp>
        <p:nvSpPr>
          <p:cNvPr id="31" name="TextBox 30"/>
          <p:cNvSpPr txBox="1"/>
          <p:nvPr/>
        </p:nvSpPr>
        <p:spPr>
          <a:xfrm>
            <a:off x="6931152" y="4855464"/>
            <a:ext cx="475488" cy="457200"/>
          </a:xfrm>
          <a:prstGeom prst="rect">
            <a:avLst/>
          </a:prstGeom>
          <a:noFill/>
        </p:spPr>
        <p:txBody>
          <a:bodyPr wrap="square" lIns="0" tIns="0" rIns="0" bIns="0" anchor="t">
            <a:spAutoFit/>
          </a:bodyPr>
          <a:lstStyle/>
          <a:p>
            <a:pPr algn="ctr">
              <a:spcBef>
                <a:spcPts val="0"/>
              </a:spcBef>
              <a:spcAft>
                <a:spcPts val="100"/>
              </a:spcAft>
              <a:defRPr sz="3000" b="1">
                <a:solidFill>
                  <a:srgbClr val="148A8F"/>
                </a:solidFill>
                <a:latin typeface="Arial"/>
              </a:defRPr>
            </a:pPr>
            <a:r>
              <a:t>↓</a:t>
            </a:r>
          </a:p>
        </p:txBody>
      </p:sp>
      <p:sp>
        <p:nvSpPr>
          <p:cNvPr id="32" name="Rounded Rectangle 31"/>
          <p:cNvSpPr/>
          <p:nvPr/>
        </p:nvSpPr>
        <p:spPr>
          <a:xfrm>
            <a:off x="9747504" y="2423160"/>
            <a:ext cx="4544568" cy="5742432"/>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10085832" y="2752344"/>
            <a:ext cx="3666744" cy="484632"/>
          </a:xfrm>
          <a:prstGeom prst="rect">
            <a:avLst/>
          </a:prstGeom>
          <a:noFill/>
        </p:spPr>
        <p:txBody>
          <a:bodyPr wrap="square" lIns="0" tIns="0" rIns="0" bIns="0" anchor="t">
            <a:spAutoFit/>
          </a:bodyPr>
          <a:lstStyle/>
          <a:p>
            <a:pPr algn="l">
              <a:spcBef>
                <a:spcPts val="0"/>
              </a:spcBef>
              <a:spcAft>
                <a:spcPts val="100"/>
              </a:spcAft>
              <a:defRPr sz="2300" b="1">
                <a:solidFill>
                  <a:srgbClr val="102B46"/>
                </a:solidFill>
                <a:latin typeface="Arial"/>
              </a:defRPr>
            </a:pPr>
            <a:r>
              <a:t>VISUAL CHECK</a:t>
            </a:r>
          </a:p>
        </p:txBody>
      </p:sp>
      <p:sp>
        <p:nvSpPr>
          <p:cNvPr id="34" name="TextBox 33"/>
          <p:cNvSpPr txBox="1"/>
          <p:nvPr/>
        </p:nvSpPr>
        <p:spPr>
          <a:xfrm>
            <a:off x="10076688" y="3493008"/>
            <a:ext cx="320040" cy="768096"/>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a:t>
            </a:r>
          </a:p>
        </p:txBody>
      </p:sp>
      <p:sp>
        <p:nvSpPr>
          <p:cNvPr id="35" name="TextBox 34"/>
          <p:cNvSpPr txBox="1"/>
          <p:nvPr/>
        </p:nvSpPr>
        <p:spPr>
          <a:xfrm>
            <a:off x="10442448" y="3493008"/>
            <a:ext cx="3419856" cy="786384"/>
          </a:xfrm>
          <a:prstGeom prst="rect">
            <a:avLst/>
          </a:prstGeom>
          <a:noFill/>
        </p:spPr>
        <p:txBody>
          <a:bodyPr wrap="square" lIns="0" tIns="0" rIns="0" bIns="0" anchor="t">
            <a:spAutoFit/>
          </a:bodyPr>
          <a:lstStyle/>
          <a:p>
            <a:pPr algn="l">
              <a:spcBef>
                <a:spcPts val="0"/>
              </a:spcBef>
              <a:spcAft>
                <a:spcPts val="100"/>
              </a:spcAft>
              <a:defRPr sz="1900" b="0">
                <a:solidFill>
                  <a:srgbClr val="49657B"/>
                </a:solidFill>
                <a:latin typeface="Arial"/>
              </a:defRPr>
            </a:pPr>
            <a:r>
              <a:t>Give every figure a short title.</a:t>
            </a:r>
          </a:p>
        </p:txBody>
      </p:sp>
      <p:sp>
        <p:nvSpPr>
          <p:cNvPr id="36" name="TextBox 35"/>
          <p:cNvSpPr txBox="1"/>
          <p:nvPr/>
        </p:nvSpPr>
        <p:spPr>
          <a:xfrm>
            <a:off x="10076688" y="4315968"/>
            <a:ext cx="320040" cy="768096"/>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a:t>
            </a:r>
          </a:p>
        </p:txBody>
      </p:sp>
      <p:sp>
        <p:nvSpPr>
          <p:cNvPr id="37" name="TextBox 36"/>
          <p:cNvSpPr txBox="1"/>
          <p:nvPr/>
        </p:nvSpPr>
        <p:spPr>
          <a:xfrm>
            <a:off x="10442448" y="4315968"/>
            <a:ext cx="3419856" cy="786384"/>
          </a:xfrm>
          <a:prstGeom prst="rect">
            <a:avLst/>
          </a:prstGeom>
          <a:noFill/>
        </p:spPr>
        <p:txBody>
          <a:bodyPr wrap="square" lIns="0" tIns="0" rIns="0" bIns="0" anchor="t">
            <a:spAutoFit/>
          </a:bodyPr>
          <a:lstStyle/>
          <a:p>
            <a:pPr algn="l">
              <a:spcBef>
                <a:spcPts val="0"/>
              </a:spcBef>
              <a:spcAft>
                <a:spcPts val="100"/>
              </a:spcAft>
              <a:defRPr sz="1900" b="0">
                <a:solidFill>
                  <a:srgbClr val="49657B"/>
                </a:solidFill>
                <a:latin typeface="Arial"/>
              </a:defRPr>
            </a:pPr>
            <a:r>
              <a:t>Label data categories and dates.</a:t>
            </a:r>
          </a:p>
        </p:txBody>
      </p:sp>
      <p:sp>
        <p:nvSpPr>
          <p:cNvPr id="38" name="TextBox 37"/>
          <p:cNvSpPr txBox="1"/>
          <p:nvPr/>
        </p:nvSpPr>
        <p:spPr>
          <a:xfrm>
            <a:off x="10076688" y="5138928"/>
            <a:ext cx="320040" cy="768096"/>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a:t>
            </a:r>
          </a:p>
        </p:txBody>
      </p:sp>
      <p:sp>
        <p:nvSpPr>
          <p:cNvPr id="39" name="TextBox 38"/>
          <p:cNvSpPr txBox="1"/>
          <p:nvPr/>
        </p:nvSpPr>
        <p:spPr>
          <a:xfrm>
            <a:off x="10442448" y="5138928"/>
            <a:ext cx="3419856" cy="786384"/>
          </a:xfrm>
          <a:prstGeom prst="rect">
            <a:avLst/>
          </a:prstGeom>
          <a:noFill/>
        </p:spPr>
        <p:txBody>
          <a:bodyPr wrap="square" lIns="0" tIns="0" rIns="0" bIns="0" anchor="t">
            <a:spAutoFit/>
          </a:bodyPr>
          <a:lstStyle/>
          <a:p>
            <a:pPr algn="l">
              <a:spcBef>
                <a:spcPts val="0"/>
              </a:spcBef>
              <a:spcAft>
                <a:spcPts val="100"/>
              </a:spcAft>
              <a:defRPr sz="1900" b="0">
                <a:solidFill>
                  <a:srgbClr val="49657B"/>
                </a:solidFill>
                <a:latin typeface="Arial"/>
              </a:defRPr>
            </a:pPr>
            <a:r>
              <a:t>Credit the source below it.</a:t>
            </a:r>
          </a:p>
        </p:txBody>
      </p:sp>
      <p:sp>
        <p:nvSpPr>
          <p:cNvPr id="40" name="TextBox 39"/>
          <p:cNvSpPr txBox="1"/>
          <p:nvPr/>
        </p:nvSpPr>
        <p:spPr>
          <a:xfrm>
            <a:off x="10076688" y="5961888"/>
            <a:ext cx="320040" cy="768096"/>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a:t>
            </a:r>
          </a:p>
        </p:txBody>
      </p:sp>
      <p:sp>
        <p:nvSpPr>
          <p:cNvPr id="41" name="TextBox 40"/>
          <p:cNvSpPr txBox="1"/>
          <p:nvPr/>
        </p:nvSpPr>
        <p:spPr>
          <a:xfrm>
            <a:off x="10442448" y="5961888"/>
            <a:ext cx="3419856" cy="786384"/>
          </a:xfrm>
          <a:prstGeom prst="rect">
            <a:avLst/>
          </a:prstGeom>
          <a:noFill/>
        </p:spPr>
        <p:txBody>
          <a:bodyPr wrap="square" lIns="0" tIns="0" rIns="0" bIns="0" anchor="t">
            <a:spAutoFit/>
          </a:bodyPr>
          <a:lstStyle/>
          <a:p>
            <a:pPr algn="l">
              <a:spcBef>
                <a:spcPts val="0"/>
              </a:spcBef>
              <a:spcAft>
                <a:spcPts val="100"/>
              </a:spcAft>
              <a:defRPr sz="1900" b="0">
                <a:solidFill>
                  <a:srgbClr val="49657B"/>
                </a:solidFill>
                <a:latin typeface="Arial"/>
              </a:defRPr>
            </a:pPr>
            <a:r>
              <a:t>Avoid unrelated clipart.</a:t>
            </a:r>
          </a:p>
        </p:txBody>
      </p:sp>
      <p:sp>
        <p:nvSpPr>
          <p:cNvPr id="42" name="TextBox 41"/>
          <p:cNvSpPr txBox="1"/>
          <p:nvPr/>
        </p:nvSpPr>
        <p:spPr>
          <a:xfrm>
            <a:off x="10076688" y="6784848"/>
            <a:ext cx="320040" cy="768096"/>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a:t>
            </a:r>
          </a:p>
        </p:txBody>
      </p:sp>
      <p:sp>
        <p:nvSpPr>
          <p:cNvPr id="43" name="TextBox 42"/>
          <p:cNvSpPr txBox="1"/>
          <p:nvPr/>
        </p:nvSpPr>
        <p:spPr>
          <a:xfrm>
            <a:off x="10442448" y="6784848"/>
            <a:ext cx="3419856" cy="786384"/>
          </a:xfrm>
          <a:prstGeom prst="rect">
            <a:avLst/>
          </a:prstGeom>
          <a:noFill/>
        </p:spPr>
        <p:txBody>
          <a:bodyPr wrap="square" lIns="0" tIns="0" rIns="0" bIns="0" anchor="t">
            <a:spAutoFit/>
          </a:bodyPr>
          <a:lstStyle/>
          <a:p>
            <a:pPr algn="l">
              <a:spcBef>
                <a:spcPts val="0"/>
              </a:spcBef>
              <a:spcAft>
                <a:spcPts val="100"/>
              </a:spcAft>
              <a:defRPr sz="1900" b="0">
                <a:solidFill>
                  <a:srgbClr val="49657B"/>
                </a:solidFill>
                <a:latin typeface="Arial"/>
              </a:defRPr>
            </a:pPr>
            <a:r>
              <a:t>Check image permissions.</a:t>
            </a:r>
          </a:p>
        </p:txBody>
      </p:sp>
      <p:sp>
        <p:nvSpPr>
          <p:cNvPr id="44" name="Rounded Rectangle 43"/>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YOUR TURN</a:t>
            </a:r>
          </a:p>
        </p:txBody>
      </p:sp>
      <p:sp>
        <p:nvSpPr>
          <p:cNvPr id="46" name="TextBox 45"/>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Add ONE useful visual to Canva. Write the caption and source immediately below it.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spcAft>
                <a:spcPts val="100"/>
              </a:spcAft>
              <a:defRPr sz="3900" b="1">
                <a:solidFill>
                  <a:srgbClr val="FFFFFF"/>
                </a:solidFill>
                <a:latin typeface="Arial"/>
              </a:defRPr>
            </a:pPr>
            <a:r>
              <a:rPr lang="en-US"/>
              <a:t>11 </a:t>
            </a:r>
            <a:r>
              <a:rPr dirty="0"/>
              <a:t> ADD HARVARD CITATIONS AS YOU GO</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Place citations where the evidence appears — not just in a list at the bottom.</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STEP 12</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7 MIN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804672" y="2404872"/>
            <a:ext cx="6446520" cy="5660136"/>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4672" y="2404872"/>
            <a:ext cx="68580" cy="5660136"/>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42416" y="2569464"/>
            <a:ext cx="5989320" cy="502920"/>
          </a:xfrm>
          <a:prstGeom prst="rect">
            <a:avLst/>
          </a:prstGeom>
          <a:noFill/>
        </p:spPr>
        <p:txBody>
          <a:bodyPr wrap="square" lIns="0" tIns="0" rIns="0" bIns="0" anchor="t">
            <a:spAutoFit/>
          </a:bodyPr>
          <a:lstStyle/>
          <a:p>
            <a:pPr algn="l">
              <a:spcBef>
                <a:spcPts val="0"/>
              </a:spcBef>
              <a:spcAft>
                <a:spcPts val="100"/>
              </a:spcAft>
              <a:defRPr sz="2200" b="1">
                <a:solidFill>
                  <a:srgbClr val="17334F"/>
                </a:solidFill>
                <a:latin typeface="Arial"/>
              </a:defRPr>
            </a:pPr>
            <a:r>
              <a:t>GOOD IN-TEXT CITATION EXAMPLES</a:t>
            </a:r>
          </a:p>
        </p:txBody>
      </p:sp>
      <p:sp>
        <p:nvSpPr>
          <p:cNvPr id="17" name="Rounded Rectangle 16"/>
          <p:cNvSpPr/>
          <p:nvPr/>
        </p:nvSpPr>
        <p:spPr>
          <a:xfrm>
            <a:off x="1069848" y="3392424"/>
            <a:ext cx="5888736" cy="136245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1316736" y="3630168"/>
            <a:ext cx="5449824" cy="676656"/>
          </a:xfrm>
          <a:prstGeom prst="rect">
            <a:avLst/>
          </a:prstGeom>
          <a:noFill/>
        </p:spPr>
        <p:txBody>
          <a:bodyPr wrap="square" lIns="0" tIns="0" rIns="0" bIns="0" anchor="t">
            <a:spAutoFit/>
          </a:bodyPr>
          <a:lstStyle/>
          <a:p>
            <a:pPr algn="l">
              <a:spcBef>
                <a:spcPts val="0"/>
              </a:spcBef>
              <a:spcAft>
                <a:spcPts val="100"/>
              </a:spcAft>
              <a:defRPr sz="2000" b="0">
                <a:solidFill>
                  <a:srgbClr val="17334F"/>
                </a:solidFill>
                <a:latin typeface="Arial"/>
              </a:defRPr>
            </a:pPr>
            <a:r>
              <a:t>The offence is established under section 47 of the Offences Against the Person Act 1861.</a:t>
            </a:r>
          </a:p>
        </p:txBody>
      </p:sp>
      <p:sp>
        <p:nvSpPr>
          <p:cNvPr id="19" name="TextBox 18"/>
          <p:cNvSpPr txBox="1"/>
          <p:nvPr/>
        </p:nvSpPr>
        <p:spPr>
          <a:xfrm>
            <a:off x="1298448" y="4306824"/>
            <a:ext cx="5458968" cy="310896"/>
          </a:xfrm>
          <a:prstGeom prst="rect">
            <a:avLst/>
          </a:prstGeom>
          <a:noFill/>
        </p:spPr>
        <p:txBody>
          <a:bodyPr wrap="square" lIns="0" tIns="0" rIns="0" bIns="0" anchor="t">
            <a:spAutoFit/>
          </a:bodyPr>
          <a:lstStyle/>
          <a:p>
            <a:pPr algn="l">
              <a:spcBef>
                <a:spcPts val="0"/>
              </a:spcBef>
              <a:spcAft>
                <a:spcPts val="100"/>
              </a:spcAft>
              <a:defRPr sz="1600" b="1">
                <a:solidFill>
                  <a:srgbClr val="148A8F"/>
                </a:solidFill>
                <a:latin typeface="Arial"/>
              </a:defRPr>
            </a:pPr>
            <a:r>
              <a:t>(Offences Against the Person Act 1861, s.47)</a:t>
            </a:r>
          </a:p>
        </p:txBody>
      </p:sp>
      <p:sp>
        <p:nvSpPr>
          <p:cNvPr id="20" name="Rounded Rectangle 19"/>
          <p:cNvSpPr/>
          <p:nvPr/>
        </p:nvSpPr>
        <p:spPr>
          <a:xfrm>
            <a:off x="1069848" y="5010912"/>
            <a:ext cx="5888736" cy="1271016"/>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1316736" y="5230368"/>
            <a:ext cx="5404104" cy="585216"/>
          </a:xfrm>
          <a:prstGeom prst="rect">
            <a:avLst/>
          </a:prstGeom>
          <a:noFill/>
        </p:spPr>
        <p:txBody>
          <a:bodyPr wrap="square" lIns="0" tIns="0" rIns="0" bIns="0" anchor="t">
            <a:spAutoFit/>
          </a:bodyPr>
          <a:lstStyle/>
          <a:p>
            <a:pPr algn="l">
              <a:spcBef>
                <a:spcPts val="0"/>
              </a:spcBef>
              <a:spcAft>
                <a:spcPts val="100"/>
              </a:spcAft>
              <a:defRPr sz="2000" b="0">
                <a:solidFill>
                  <a:srgbClr val="17334F"/>
                </a:solidFill>
                <a:latin typeface="Arial"/>
              </a:defRPr>
            </a:pPr>
            <a:r>
              <a:t>Official charging guidance explains the ABH harm threshold.</a:t>
            </a:r>
          </a:p>
        </p:txBody>
      </p:sp>
      <p:sp>
        <p:nvSpPr>
          <p:cNvPr id="22" name="TextBox 21"/>
          <p:cNvSpPr txBox="1"/>
          <p:nvPr/>
        </p:nvSpPr>
        <p:spPr>
          <a:xfrm>
            <a:off x="1298448" y="5824728"/>
            <a:ext cx="5458968" cy="292608"/>
          </a:xfrm>
          <a:prstGeom prst="rect">
            <a:avLst/>
          </a:prstGeom>
          <a:noFill/>
        </p:spPr>
        <p:txBody>
          <a:bodyPr wrap="square" lIns="0" tIns="0" rIns="0" bIns="0" anchor="t">
            <a:spAutoFit/>
          </a:bodyPr>
          <a:lstStyle/>
          <a:p>
            <a:pPr algn="l">
              <a:spcBef>
                <a:spcPts val="0"/>
              </a:spcBef>
              <a:spcAft>
                <a:spcPts val="100"/>
              </a:spcAft>
              <a:defRPr sz="1600" b="1">
                <a:solidFill>
                  <a:srgbClr val="25658B"/>
                </a:solidFill>
                <a:latin typeface="Arial"/>
              </a:defRPr>
            </a:pPr>
            <a:r>
              <a:t>(Crown Prosecution Service, 2026)</a:t>
            </a:r>
          </a:p>
        </p:txBody>
      </p:sp>
      <p:sp>
        <p:nvSpPr>
          <p:cNvPr id="23" name="TextBox 22"/>
          <p:cNvSpPr txBox="1"/>
          <p:nvPr/>
        </p:nvSpPr>
        <p:spPr>
          <a:xfrm>
            <a:off x="1179576" y="6931152"/>
            <a:ext cx="5715000" cy="621792"/>
          </a:xfrm>
          <a:prstGeom prst="rect">
            <a:avLst/>
          </a:prstGeom>
          <a:noFill/>
        </p:spPr>
        <p:txBody>
          <a:bodyPr wrap="square" lIns="0" tIns="0" rIns="0" bIns="0" anchor="t">
            <a:spAutoFit/>
          </a:bodyPr>
          <a:lstStyle/>
          <a:p>
            <a:pPr algn="l">
              <a:spcBef>
                <a:spcPts val="0"/>
              </a:spcBef>
              <a:spcAft>
                <a:spcPts val="100"/>
              </a:spcAft>
              <a:defRPr sz="1700" b="0">
                <a:solidFill>
                  <a:srgbClr val="49657B"/>
                </a:solidFill>
                <a:latin typeface="Arial"/>
              </a:defRPr>
            </a:pPr>
            <a:r>
              <a:t>Follow the UWTSD/Cite Them Right Harvard format for each source type.</a:t>
            </a:r>
          </a:p>
        </p:txBody>
      </p:sp>
      <p:sp>
        <p:nvSpPr>
          <p:cNvPr id="24" name="Rounded Rectangle 23"/>
          <p:cNvSpPr/>
          <p:nvPr/>
        </p:nvSpPr>
        <p:spPr>
          <a:xfrm>
            <a:off x="7589520" y="2404872"/>
            <a:ext cx="6656832" cy="5660136"/>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7589520" y="2404872"/>
            <a:ext cx="68580" cy="5660136"/>
          </a:xfrm>
          <a:prstGeom prst="rect">
            <a:avLst/>
          </a:prstGeom>
          <a:solidFill>
            <a:srgbClr val="C8525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7827264" y="2569464"/>
            <a:ext cx="6199632" cy="502920"/>
          </a:xfrm>
          <a:prstGeom prst="rect">
            <a:avLst/>
          </a:prstGeom>
          <a:noFill/>
        </p:spPr>
        <p:txBody>
          <a:bodyPr wrap="square" lIns="0" tIns="0" rIns="0" bIns="0" anchor="t">
            <a:spAutoFit/>
          </a:bodyPr>
          <a:lstStyle/>
          <a:p>
            <a:pPr algn="l">
              <a:spcBef>
                <a:spcPts val="0"/>
              </a:spcBef>
              <a:spcAft>
                <a:spcPts val="100"/>
              </a:spcAft>
              <a:defRPr sz="2200" b="1">
                <a:solidFill>
                  <a:srgbClr val="17334F"/>
                </a:solidFill>
                <a:latin typeface="Arial"/>
              </a:defRPr>
            </a:pPr>
            <a:r>
              <a:t>NOT GOOD ENOUGH</a:t>
            </a:r>
          </a:p>
        </p:txBody>
      </p:sp>
      <p:sp>
        <p:nvSpPr>
          <p:cNvPr id="27" name="TextBox 26"/>
          <p:cNvSpPr txBox="1"/>
          <p:nvPr/>
        </p:nvSpPr>
        <p:spPr>
          <a:xfrm>
            <a:off x="8001000" y="3419856"/>
            <a:ext cx="320040" cy="777240"/>
          </a:xfrm>
          <a:prstGeom prst="rect">
            <a:avLst/>
          </a:prstGeom>
          <a:noFill/>
        </p:spPr>
        <p:txBody>
          <a:bodyPr wrap="square" lIns="0" tIns="0" rIns="0" bIns="0" anchor="t">
            <a:spAutoFit/>
          </a:bodyPr>
          <a:lstStyle/>
          <a:p>
            <a:pPr algn="l">
              <a:spcBef>
                <a:spcPts val="0"/>
              </a:spcBef>
              <a:spcAft>
                <a:spcPts val="100"/>
              </a:spcAft>
              <a:defRPr sz="2000" b="1">
                <a:solidFill>
                  <a:srgbClr val="148A8F"/>
                </a:solidFill>
                <a:latin typeface="Arial"/>
              </a:defRPr>
            </a:pPr>
            <a:r>
              <a:t>•</a:t>
            </a:r>
          </a:p>
        </p:txBody>
      </p:sp>
      <p:sp>
        <p:nvSpPr>
          <p:cNvPr id="28" name="TextBox 27"/>
          <p:cNvSpPr txBox="1"/>
          <p:nvPr/>
        </p:nvSpPr>
        <p:spPr>
          <a:xfrm>
            <a:off x="8366760" y="3419856"/>
            <a:ext cx="5376672" cy="795528"/>
          </a:xfrm>
          <a:prstGeom prst="rect">
            <a:avLst/>
          </a:prstGeom>
          <a:noFill/>
        </p:spPr>
        <p:txBody>
          <a:bodyPr wrap="square" lIns="0" tIns="0" rIns="0" bIns="0" anchor="t">
            <a:spAutoFit/>
          </a:bodyPr>
          <a:lstStyle/>
          <a:p>
            <a:pPr algn="l">
              <a:spcBef>
                <a:spcPts val="0"/>
              </a:spcBef>
              <a:spcAft>
                <a:spcPts val="100"/>
              </a:spcAft>
              <a:defRPr sz="2000" b="0">
                <a:solidFill>
                  <a:srgbClr val="49657B"/>
                </a:solidFill>
                <a:latin typeface="Arial"/>
              </a:defRPr>
            </a:pPr>
            <a:r>
              <a:t>A list of bare URLs</a:t>
            </a:r>
          </a:p>
        </p:txBody>
      </p:sp>
      <p:sp>
        <p:nvSpPr>
          <p:cNvPr id="29" name="TextBox 28"/>
          <p:cNvSpPr txBox="1"/>
          <p:nvPr/>
        </p:nvSpPr>
        <p:spPr>
          <a:xfrm>
            <a:off x="8001000" y="4251960"/>
            <a:ext cx="320040" cy="777240"/>
          </a:xfrm>
          <a:prstGeom prst="rect">
            <a:avLst/>
          </a:prstGeom>
          <a:noFill/>
        </p:spPr>
        <p:txBody>
          <a:bodyPr wrap="square" lIns="0" tIns="0" rIns="0" bIns="0" anchor="t">
            <a:spAutoFit/>
          </a:bodyPr>
          <a:lstStyle/>
          <a:p>
            <a:pPr algn="l">
              <a:spcBef>
                <a:spcPts val="0"/>
              </a:spcBef>
              <a:spcAft>
                <a:spcPts val="100"/>
              </a:spcAft>
              <a:defRPr sz="2000" b="1">
                <a:solidFill>
                  <a:srgbClr val="148A8F"/>
                </a:solidFill>
                <a:latin typeface="Arial"/>
              </a:defRPr>
            </a:pPr>
            <a:r>
              <a:t>•</a:t>
            </a:r>
          </a:p>
        </p:txBody>
      </p:sp>
      <p:sp>
        <p:nvSpPr>
          <p:cNvPr id="30" name="TextBox 29"/>
          <p:cNvSpPr txBox="1"/>
          <p:nvPr/>
        </p:nvSpPr>
        <p:spPr>
          <a:xfrm>
            <a:off x="8366760" y="4251960"/>
            <a:ext cx="5376672" cy="795528"/>
          </a:xfrm>
          <a:prstGeom prst="rect">
            <a:avLst/>
          </a:prstGeom>
          <a:noFill/>
        </p:spPr>
        <p:txBody>
          <a:bodyPr wrap="square" lIns="0" tIns="0" rIns="0" bIns="0" anchor="t">
            <a:spAutoFit/>
          </a:bodyPr>
          <a:lstStyle/>
          <a:p>
            <a:pPr algn="l">
              <a:spcBef>
                <a:spcPts val="0"/>
              </a:spcBef>
              <a:spcAft>
                <a:spcPts val="100"/>
              </a:spcAft>
              <a:defRPr sz="2000" b="0">
                <a:solidFill>
                  <a:srgbClr val="49657B"/>
                </a:solidFill>
                <a:latin typeface="Arial"/>
              </a:defRPr>
            </a:pPr>
            <a:r>
              <a:t>“Google says…”</a:t>
            </a:r>
          </a:p>
        </p:txBody>
      </p:sp>
      <p:sp>
        <p:nvSpPr>
          <p:cNvPr id="31" name="TextBox 30"/>
          <p:cNvSpPr txBox="1"/>
          <p:nvPr/>
        </p:nvSpPr>
        <p:spPr>
          <a:xfrm>
            <a:off x="8001000" y="5084064"/>
            <a:ext cx="320040" cy="777240"/>
          </a:xfrm>
          <a:prstGeom prst="rect">
            <a:avLst/>
          </a:prstGeom>
          <a:noFill/>
        </p:spPr>
        <p:txBody>
          <a:bodyPr wrap="square" lIns="0" tIns="0" rIns="0" bIns="0" anchor="t">
            <a:spAutoFit/>
          </a:bodyPr>
          <a:lstStyle/>
          <a:p>
            <a:pPr algn="l">
              <a:spcBef>
                <a:spcPts val="0"/>
              </a:spcBef>
              <a:spcAft>
                <a:spcPts val="100"/>
              </a:spcAft>
              <a:defRPr sz="2000" b="1">
                <a:solidFill>
                  <a:srgbClr val="148A8F"/>
                </a:solidFill>
                <a:latin typeface="Arial"/>
              </a:defRPr>
            </a:pPr>
            <a:r>
              <a:t>•</a:t>
            </a:r>
          </a:p>
        </p:txBody>
      </p:sp>
      <p:sp>
        <p:nvSpPr>
          <p:cNvPr id="32" name="TextBox 31"/>
          <p:cNvSpPr txBox="1"/>
          <p:nvPr/>
        </p:nvSpPr>
        <p:spPr>
          <a:xfrm>
            <a:off x="8366760" y="5084064"/>
            <a:ext cx="5376672" cy="795528"/>
          </a:xfrm>
          <a:prstGeom prst="rect">
            <a:avLst/>
          </a:prstGeom>
          <a:noFill/>
        </p:spPr>
        <p:txBody>
          <a:bodyPr wrap="square" lIns="0" tIns="0" rIns="0" bIns="0" anchor="t">
            <a:spAutoFit/>
          </a:bodyPr>
          <a:lstStyle/>
          <a:p>
            <a:pPr algn="l">
              <a:spcBef>
                <a:spcPts val="0"/>
              </a:spcBef>
              <a:spcAft>
                <a:spcPts val="100"/>
              </a:spcAft>
              <a:defRPr sz="2000" b="0">
                <a:solidFill>
                  <a:srgbClr val="49657B"/>
                </a:solidFill>
                <a:latin typeface="Arial"/>
              </a:defRPr>
            </a:pPr>
            <a:r>
              <a:t>Statistics without date / category</a:t>
            </a:r>
          </a:p>
        </p:txBody>
      </p:sp>
      <p:sp>
        <p:nvSpPr>
          <p:cNvPr id="33" name="TextBox 32"/>
          <p:cNvSpPr txBox="1"/>
          <p:nvPr/>
        </p:nvSpPr>
        <p:spPr>
          <a:xfrm>
            <a:off x="8001000" y="5916168"/>
            <a:ext cx="320040" cy="777240"/>
          </a:xfrm>
          <a:prstGeom prst="rect">
            <a:avLst/>
          </a:prstGeom>
          <a:noFill/>
        </p:spPr>
        <p:txBody>
          <a:bodyPr wrap="square" lIns="0" tIns="0" rIns="0" bIns="0" anchor="t">
            <a:spAutoFit/>
          </a:bodyPr>
          <a:lstStyle/>
          <a:p>
            <a:pPr algn="l">
              <a:spcBef>
                <a:spcPts val="0"/>
              </a:spcBef>
              <a:spcAft>
                <a:spcPts val="100"/>
              </a:spcAft>
              <a:defRPr sz="2000" b="1">
                <a:solidFill>
                  <a:srgbClr val="148A8F"/>
                </a:solidFill>
                <a:latin typeface="Arial"/>
              </a:defRPr>
            </a:pPr>
            <a:r>
              <a:t>•</a:t>
            </a:r>
          </a:p>
        </p:txBody>
      </p:sp>
      <p:sp>
        <p:nvSpPr>
          <p:cNvPr id="34" name="TextBox 33"/>
          <p:cNvSpPr txBox="1"/>
          <p:nvPr/>
        </p:nvSpPr>
        <p:spPr>
          <a:xfrm>
            <a:off x="8366760" y="5916168"/>
            <a:ext cx="5376672" cy="795528"/>
          </a:xfrm>
          <a:prstGeom prst="rect">
            <a:avLst/>
          </a:prstGeom>
          <a:noFill/>
        </p:spPr>
        <p:txBody>
          <a:bodyPr wrap="square" lIns="0" tIns="0" rIns="0" bIns="0" anchor="t">
            <a:spAutoFit/>
          </a:bodyPr>
          <a:lstStyle/>
          <a:p>
            <a:pPr algn="l">
              <a:spcBef>
                <a:spcPts val="0"/>
              </a:spcBef>
              <a:spcAft>
                <a:spcPts val="100"/>
              </a:spcAft>
              <a:defRPr sz="2000" b="0">
                <a:solidFill>
                  <a:srgbClr val="49657B"/>
                </a:solidFill>
                <a:latin typeface="Arial"/>
              </a:defRPr>
            </a:pPr>
            <a:r>
              <a:t>Copying legal text without quotation marks</a:t>
            </a:r>
          </a:p>
        </p:txBody>
      </p:sp>
      <p:sp>
        <p:nvSpPr>
          <p:cNvPr id="35" name="TextBox 34"/>
          <p:cNvSpPr txBox="1"/>
          <p:nvPr/>
        </p:nvSpPr>
        <p:spPr>
          <a:xfrm>
            <a:off x="8001000" y="6748272"/>
            <a:ext cx="320040" cy="777240"/>
          </a:xfrm>
          <a:prstGeom prst="rect">
            <a:avLst/>
          </a:prstGeom>
          <a:noFill/>
        </p:spPr>
        <p:txBody>
          <a:bodyPr wrap="square" lIns="0" tIns="0" rIns="0" bIns="0" anchor="t">
            <a:spAutoFit/>
          </a:bodyPr>
          <a:lstStyle/>
          <a:p>
            <a:pPr algn="l">
              <a:spcBef>
                <a:spcPts val="0"/>
              </a:spcBef>
              <a:spcAft>
                <a:spcPts val="100"/>
              </a:spcAft>
              <a:defRPr sz="2000" b="1">
                <a:solidFill>
                  <a:srgbClr val="148A8F"/>
                </a:solidFill>
                <a:latin typeface="Arial"/>
              </a:defRPr>
            </a:pPr>
            <a:r>
              <a:t>•</a:t>
            </a:r>
          </a:p>
        </p:txBody>
      </p:sp>
      <p:sp>
        <p:nvSpPr>
          <p:cNvPr id="36" name="TextBox 35"/>
          <p:cNvSpPr txBox="1"/>
          <p:nvPr/>
        </p:nvSpPr>
        <p:spPr>
          <a:xfrm>
            <a:off x="8366760" y="6748272"/>
            <a:ext cx="5376672" cy="795528"/>
          </a:xfrm>
          <a:prstGeom prst="rect">
            <a:avLst/>
          </a:prstGeom>
          <a:noFill/>
        </p:spPr>
        <p:txBody>
          <a:bodyPr wrap="square" lIns="0" tIns="0" rIns="0" bIns="0" anchor="t">
            <a:spAutoFit/>
          </a:bodyPr>
          <a:lstStyle/>
          <a:p>
            <a:pPr algn="l">
              <a:spcBef>
                <a:spcPts val="0"/>
              </a:spcBef>
              <a:spcAft>
                <a:spcPts val="100"/>
              </a:spcAft>
              <a:defRPr sz="2000" b="0">
                <a:solidFill>
                  <a:srgbClr val="49657B"/>
                </a:solidFill>
                <a:latin typeface="Arial"/>
              </a:defRPr>
            </a:pPr>
            <a:r>
              <a:t>Unverified or invented references</a:t>
            </a:r>
          </a:p>
        </p:txBody>
      </p:sp>
      <p:sp>
        <p:nvSpPr>
          <p:cNvPr id="37" name="Rounded Rectangle 36"/>
          <p:cNvSpPr/>
          <p:nvPr/>
        </p:nvSpPr>
        <p:spPr>
          <a:xfrm>
            <a:off x="7955279" y="7406640"/>
            <a:ext cx="5833872" cy="448056"/>
          </a:xfrm>
          <a:prstGeom prst="roundRect">
            <a:avLst>
              <a:gd name="adj" fmla="val 6000"/>
            </a:avLst>
          </a:prstGeom>
          <a:solidFill>
            <a:srgbClr val="FCEA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TextBox 37"/>
          <p:cNvSpPr txBox="1"/>
          <p:nvPr/>
        </p:nvSpPr>
        <p:spPr>
          <a:xfrm>
            <a:off x="8110727" y="7498079"/>
            <a:ext cx="5477256" cy="301752"/>
          </a:xfrm>
          <a:prstGeom prst="rect">
            <a:avLst/>
          </a:prstGeom>
          <a:noFill/>
        </p:spPr>
        <p:txBody>
          <a:bodyPr wrap="square" lIns="0" tIns="0" rIns="0" bIns="0" anchor="t">
            <a:spAutoFit/>
          </a:bodyPr>
          <a:lstStyle/>
          <a:p>
            <a:pPr algn="l">
              <a:spcBef>
                <a:spcPts val="0"/>
              </a:spcBef>
              <a:spcAft>
                <a:spcPts val="100"/>
              </a:spcAft>
              <a:defRPr sz="1600" b="1">
                <a:solidFill>
                  <a:srgbClr val="C85257"/>
                </a:solidFill>
                <a:latin typeface="Arial"/>
              </a:defRPr>
            </a:pPr>
            <a:r>
              <a:t>Each factual claim needs a traceable source.</a:t>
            </a:r>
          </a:p>
        </p:txBody>
      </p:sp>
      <p:sp>
        <p:nvSpPr>
          <p:cNvPr id="39" name="Rounded Rectangle 38"/>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YOUR TURN</a:t>
            </a:r>
          </a:p>
        </p:txBody>
      </p:sp>
      <p:sp>
        <p:nvSpPr>
          <p:cNvPr id="41" name="TextBox 40"/>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Check each section. Add citations as you type; do not leave them until the end.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lgn="l">
              <a:spcBef>
                <a:spcPts val="0"/>
              </a:spcBef>
              <a:spcAft>
                <a:spcPts val="100"/>
              </a:spcAft>
              <a:defRPr sz="3900" b="1">
                <a:solidFill>
                  <a:srgbClr val="FFFFFF"/>
                </a:solidFill>
                <a:latin typeface="Arial"/>
              </a:defRPr>
            </a:pPr>
            <a:r>
              <a:rPr lang="en-US"/>
              <a:t>12</a:t>
            </a:r>
            <a:r>
              <a:t> BUILD THE REFERENCE LIST</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Minimum SIX credible sources — full Harvard entries, not six random links.</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STEP 13</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10 MIN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804672" y="2350008"/>
            <a:ext cx="13405104" cy="5440680"/>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1014984" y="2660904"/>
            <a:ext cx="6245352" cy="12527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Oval 15"/>
          <p:cNvSpPr/>
          <p:nvPr/>
        </p:nvSpPr>
        <p:spPr>
          <a:xfrm>
            <a:off x="1216152" y="2907792"/>
            <a:ext cx="585216" cy="585216"/>
          </a:xfrm>
          <a:prstGeom prst="ellipse">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1216152" y="3017520"/>
            <a:ext cx="585216" cy="438912"/>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1</a:t>
            </a:r>
          </a:p>
        </p:txBody>
      </p:sp>
      <p:sp>
        <p:nvSpPr>
          <p:cNvPr id="18" name="TextBox 17"/>
          <p:cNvSpPr txBox="1"/>
          <p:nvPr/>
        </p:nvSpPr>
        <p:spPr>
          <a:xfrm>
            <a:off x="1993392" y="2825496"/>
            <a:ext cx="5001768" cy="356616"/>
          </a:xfrm>
          <a:prstGeom prst="rect">
            <a:avLst/>
          </a:prstGeom>
          <a:noFill/>
        </p:spPr>
        <p:txBody>
          <a:bodyPr wrap="square" lIns="0" tIns="0" rIns="0" bIns="0" anchor="t">
            <a:spAutoFit/>
          </a:bodyPr>
          <a:lstStyle/>
          <a:p>
            <a:pPr algn="l">
              <a:spcBef>
                <a:spcPts val="0"/>
              </a:spcBef>
              <a:spcAft>
                <a:spcPts val="100"/>
              </a:spcAft>
              <a:defRPr sz="1900" b="1">
                <a:solidFill>
                  <a:srgbClr val="17334F"/>
                </a:solidFill>
                <a:latin typeface="Arial"/>
              </a:defRPr>
            </a:pPr>
            <a:r>
              <a:t>PRIMARY LAW</a:t>
            </a:r>
          </a:p>
        </p:txBody>
      </p:sp>
      <p:sp>
        <p:nvSpPr>
          <p:cNvPr id="19" name="TextBox 18"/>
          <p:cNvSpPr txBox="1"/>
          <p:nvPr/>
        </p:nvSpPr>
        <p:spPr>
          <a:xfrm>
            <a:off x="1993392" y="3319272"/>
            <a:ext cx="5001768" cy="448056"/>
          </a:xfrm>
          <a:prstGeom prst="rect">
            <a:avLst/>
          </a:prstGeom>
          <a:noFill/>
        </p:spPr>
        <p:txBody>
          <a:bodyPr wrap="square" lIns="0" tIns="0" rIns="0" bIns="0" anchor="t">
            <a:spAutoFit/>
          </a:bodyPr>
          <a:lstStyle/>
          <a:p>
            <a:pPr algn="l">
              <a:spcBef>
                <a:spcPts val="0"/>
              </a:spcBef>
              <a:spcAft>
                <a:spcPts val="100"/>
              </a:spcAft>
              <a:defRPr sz="1700" b="0">
                <a:solidFill>
                  <a:srgbClr val="49657B"/>
                </a:solidFill>
                <a:latin typeface="Arial"/>
              </a:defRPr>
            </a:pPr>
            <a:r>
              <a:t>The correct Act and section (legislation.gov.uk).</a:t>
            </a:r>
          </a:p>
        </p:txBody>
      </p:sp>
      <p:sp>
        <p:nvSpPr>
          <p:cNvPr id="20" name="Rounded Rectangle 19"/>
          <p:cNvSpPr/>
          <p:nvPr/>
        </p:nvSpPr>
        <p:spPr>
          <a:xfrm>
            <a:off x="7571231" y="2660904"/>
            <a:ext cx="6245352" cy="1252728"/>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Oval 20"/>
          <p:cNvSpPr/>
          <p:nvPr/>
        </p:nvSpPr>
        <p:spPr>
          <a:xfrm>
            <a:off x="7772400" y="2907792"/>
            <a:ext cx="585216" cy="585216"/>
          </a:xfrm>
          <a:prstGeom prst="ellipse">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7772400" y="3017520"/>
            <a:ext cx="585216" cy="438912"/>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2</a:t>
            </a:r>
          </a:p>
        </p:txBody>
      </p:sp>
      <p:sp>
        <p:nvSpPr>
          <p:cNvPr id="23" name="TextBox 22"/>
          <p:cNvSpPr txBox="1"/>
          <p:nvPr/>
        </p:nvSpPr>
        <p:spPr>
          <a:xfrm>
            <a:off x="8549640" y="2825496"/>
            <a:ext cx="5001768" cy="356616"/>
          </a:xfrm>
          <a:prstGeom prst="rect">
            <a:avLst/>
          </a:prstGeom>
          <a:noFill/>
        </p:spPr>
        <p:txBody>
          <a:bodyPr wrap="square" lIns="0" tIns="0" rIns="0" bIns="0" anchor="t">
            <a:spAutoFit/>
          </a:bodyPr>
          <a:lstStyle/>
          <a:p>
            <a:pPr algn="l">
              <a:spcBef>
                <a:spcPts val="0"/>
              </a:spcBef>
              <a:spcAft>
                <a:spcPts val="100"/>
              </a:spcAft>
              <a:defRPr sz="1900" b="1">
                <a:solidFill>
                  <a:srgbClr val="17334F"/>
                </a:solidFill>
                <a:latin typeface="Arial"/>
              </a:defRPr>
            </a:pPr>
            <a:r>
              <a:t>CPS GUIDANCE</a:t>
            </a:r>
          </a:p>
        </p:txBody>
      </p:sp>
      <p:sp>
        <p:nvSpPr>
          <p:cNvPr id="24" name="TextBox 23"/>
          <p:cNvSpPr txBox="1"/>
          <p:nvPr/>
        </p:nvSpPr>
        <p:spPr>
          <a:xfrm>
            <a:off x="8549640" y="3319272"/>
            <a:ext cx="5001768" cy="448056"/>
          </a:xfrm>
          <a:prstGeom prst="rect">
            <a:avLst/>
          </a:prstGeom>
          <a:noFill/>
        </p:spPr>
        <p:txBody>
          <a:bodyPr wrap="square" lIns="0" tIns="0" rIns="0" bIns="0" anchor="t">
            <a:spAutoFit/>
          </a:bodyPr>
          <a:lstStyle/>
          <a:p>
            <a:pPr algn="l">
              <a:spcBef>
                <a:spcPts val="0"/>
              </a:spcBef>
              <a:spcAft>
                <a:spcPts val="100"/>
              </a:spcAft>
              <a:defRPr sz="1700" b="0">
                <a:solidFill>
                  <a:srgbClr val="49657B"/>
                </a:solidFill>
                <a:latin typeface="Arial"/>
              </a:defRPr>
            </a:pPr>
            <a:r>
              <a:t>Offence definition and charging considerations.</a:t>
            </a:r>
          </a:p>
        </p:txBody>
      </p:sp>
      <p:sp>
        <p:nvSpPr>
          <p:cNvPr id="25" name="Rounded Rectangle 24"/>
          <p:cNvSpPr/>
          <p:nvPr/>
        </p:nvSpPr>
        <p:spPr>
          <a:xfrm>
            <a:off x="1014984" y="4151376"/>
            <a:ext cx="6245352" cy="12527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Oval 25"/>
          <p:cNvSpPr/>
          <p:nvPr/>
        </p:nvSpPr>
        <p:spPr>
          <a:xfrm>
            <a:off x="1216152" y="4398264"/>
            <a:ext cx="585216" cy="585216"/>
          </a:xfrm>
          <a:prstGeom prst="ellipse">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1216152" y="4507992"/>
            <a:ext cx="585216" cy="438912"/>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3</a:t>
            </a:r>
          </a:p>
        </p:txBody>
      </p:sp>
      <p:sp>
        <p:nvSpPr>
          <p:cNvPr id="28" name="TextBox 27"/>
          <p:cNvSpPr txBox="1"/>
          <p:nvPr/>
        </p:nvSpPr>
        <p:spPr>
          <a:xfrm>
            <a:off x="1993392" y="4315968"/>
            <a:ext cx="5001768" cy="356616"/>
          </a:xfrm>
          <a:prstGeom prst="rect">
            <a:avLst/>
          </a:prstGeom>
          <a:noFill/>
        </p:spPr>
        <p:txBody>
          <a:bodyPr wrap="square" lIns="0" tIns="0" rIns="0" bIns="0" anchor="t">
            <a:spAutoFit/>
          </a:bodyPr>
          <a:lstStyle/>
          <a:p>
            <a:pPr algn="l">
              <a:spcBef>
                <a:spcPts val="0"/>
              </a:spcBef>
              <a:spcAft>
                <a:spcPts val="100"/>
              </a:spcAft>
              <a:defRPr sz="1900" b="1">
                <a:solidFill>
                  <a:srgbClr val="17334F"/>
                </a:solidFill>
                <a:latin typeface="Arial"/>
              </a:defRPr>
            </a:pPr>
            <a:r>
              <a:t>POLICING APP</a:t>
            </a:r>
          </a:p>
        </p:txBody>
      </p:sp>
      <p:sp>
        <p:nvSpPr>
          <p:cNvPr id="29" name="TextBox 28"/>
          <p:cNvSpPr txBox="1"/>
          <p:nvPr/>
        </p:nvSpPr>
        <p:spPr>
          <a:xfrm>
            <a:off x="1993392" y="4809744"/>
            <a:ext cx="5001768" cy="448056"/>
          </a:xfrm>
          <a:prstGeom prst="rect">
            <a:avLst/>
          </a:prstGeom>
          <a:noFill/>
        </p:spPr>
        <p:txBody>
          <a:bodyPr wrap="square" lIns="0" tIns="0" rIns="0" bIns="0" anchor="t">
            <a:spAutoFit/>
          </a:bodyPr>
          <a:lstStyle/>
          <a:p>
            <a:pPr algn="l">
              <a:spcBef>
                <a:spcPts val="0"/>
              </a:spcBef>
              <a:spcAft>
                <a:spcPts val="100"/>
              </a:spcAft>
              <a:defRPr sz="1700" b="0">
                <a:solidFill>
                  <a:srgbClr val="49657B"/>
                </a:solidFill>
                <a:latin typeface="Arial"/>
              </a:defRPr>
            </a:pPr>
            <a:r>
              <a:t>Investigation process and evidence handling.</a:t>
            </a:r>
          </a:p>
        </p:txBody>
      </p:sp>
      <p:sp>
        <p:nvSpPr>
          <p:cNvPr id="30" name="Rounded Rectangle 29"/>
          <p:cNvSpPr/>
          <p:nvPr/>
        </p:nvSpPr>
        <p:spPr>
          <a:xfrm>
            <a:off x="7571231" y="4151376"/>
            <a:ext cx="6245352" cy="1252728"/>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Oval 30"/>
          <p:cNvSpPr/>
          <p:nvPr/>
        </p:nvSpPr>
        <p:spPr>
          <a:xfrm>
            <a:off x="7772400" y="4398264"/>
            <a:ext cx="585216" cy="585216"/>
          </a:xfrm>
          <a:prstGeom prst="ellipse">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7772400" y="4507992"/>
            <a:ext cx="585216" cy="438912"/>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4</a:t>
            </a:r>
          </a:p>
        </p:txBody>
      </p:sp>
      <p:sp>
        <p:nvSpPr>
          <p:cNvPr id="33" name="TextBox 32"/>
          <p:cNvSpPr txBox="1"/>
          <p:nvPr/>
        </p:nvSpPr>
        <p:spPr>
          <a:xfrm>
            <a:off x="8549640" y="4315968"/>
            <a:ext cx="5001768" cy="356616"/>
          </a:xfrm>
          <a:prstGeom prst="rect">
            <a:avLst/>
          </a:prstGeom>
          <a:noFill/>
        </p:spPr>
        <p:txBody>
          <a:bodyPr wrap="square" lIns="0" tIns="0" rIns="0" bIns="0" anchor="t">
            <a:spAutoFit/>
          </a:bodyPr>
          <a:lstStyle/>
          <a:p>
            <a:pPr algn="l">
              <a:spcBef>
                <a:spcPts val="0"/>
              </a:spcBef>
              <a:spcAft>
                <a:spcPts val="100"/>
              </a:spcAft>
              <a:defRPr sz="1900" b="1">
                <a:solidFill>
                  <a:srgbClr val="17334F"/>
                </a:solidFill>
                <a:latin typeface="Arial"/>
              </a:defRPr>
            </a:pPr>
            <a:r>
              <a:t>POLICING APP</a:t>
            </a:r>
          </a:p>
        </p:txBody>
      </p:sp>
      <p:sp>
        <p:nvSpPr>
          <p:cNvPr id="34" name="TextBox 33"/>
          <p:cNvSpPr txBox="1"/>
          <p:nvPr/>
        </p:nvSpPr>
        <p:spPr>
          <a:xfrm>
            <a:off x="8549640" y="4809744"/>
            <a:ext cx="5001768" cy="448056"/>
          </a:xfrm>
          <a:prstGeom prst="rect">
            <a:avLst/>
          </a:prstGeom>
          <a:noFill/>
        </p:spPr>
        <p:txBody>
          <a:bodyPr wrap="square" lIns="0" tIns="0" rIns="0" bIns="0" anchor="t">
            <a:spAutoFit/>
          </a:bodyPr>
          <a:lstStyle/>
          <a:p>
            <a:pPr algn="l">
              <a:spcBef>
                <a:spcPts val="0"/>
              </a:spcBef>
              <a:spcAft>
                <a:spcPts val="100"/>
              </a:spcAft>
              <a:defRPr sz="1700" b="0">
                <a:solidFill>
                  <a:srgbClr val="49657B"/>
                </a:solidFill>
                <a:latin typeface="Arial"/>
              </a:defRPr>
            </a:pPr>
            <a:r>
              <a:t>Victim and witness practice.</a:t>
            </a:r>
          </a:p>
        </p:txBody>
      </p:sp>
      <p:sp>
        <p:nvSpPr>
          <p:cNvPr id="35" name="Rounded Rectangle 34"/>
          <p:cNvSpPr/>
          <p:nvPr/>
        </p:nvSpPr>
        <p:spPr>
          <a:xfrm>
            <a:off x="1014984" y="5641848"/>
            <a:ext cx="6245352" cy="12527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Oval 35"/>
          <p:cNvSpPr/>
          <p:nvPr/>
        </p:nvSpPr>
        <p:spPr>
          <a:xfrm>
            <a:off x="1216152" y="5888736"/>
            <a:ext cx="585216" cy="585216"/>
          </a:xfrm>
          <a:prstGeom prst="ellipse">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1216152" y="5998464"/>
            <a:ext cx="585216" cy="438912"/>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5</a:t>
            </a:r>
          </a:p>
        </p:txBody>
      </p:sp>
      <p:sp>
        <p:nvSpPr>
          <p:cNvPr id="38" name="TextBox 37"/>
          <p:cNvSpPr txBox="1"/>
          <p:nvPr/>
        </p:nvSpPr>
        <p:spPr>
          <a:xfrm>
            <a:off x="1993392" y="5806440"/>
            <a:ext cx="5001768" cy="356616"/>
          </a:xfrm>
          <a:prstGeom prst="rect">
            <a:avLst/>
          </a:prstGeom>
          <a:noFill/>
        </p:spPr>
        <p:txBody>
          <a:bodyPr wrap="square" lIns="0" tIns="0" rIns="0" bIns="0" anchor="t">
            <a:spAutoFit/>
          </a:bodyPr>
          <a:lstStyle/>
          <a:p>
            <a:pPr algn="l">
              <a:spcBef>
                <a:spcPts val="0"/>
              </a:spcBef>
              <a:spcAft>
                <a:spcPts val="100"/>
              </a:spcAft>
              <a:defRPr sz="1900" b="1">
                <a:solidFill>
                  <a:srgbClr val="17334F"/>
                </a:solidFill>
                <a:latin typeface="Arial"/>
              </a:defRPr>
            </a:pPr>
            <a:r>
              <a:t>STATISTICS</a:t>
            </a:r>
          </a:p>
        </p:txBody>
      </p:sp>
      <p:sp>
        <p:nvSpPr>
          <p:cNvPr id="39" name="TextBox 38"/>
          <p:cNvSpPr txBox="1"/>
          <p:nvPr/>
        </p:nvSpPr>
        <p:spPr>
          <a:xfrm>
            <a:off x="1993392" y="6300216"/>
            <a:ext cx="5001768" cy="448056"/>
          </a:xfrm>
          <a:prstGeom prst="rect">
            <a:avLst/>
          </a:prstGeom>
          <a:noFill/>
        </p:spPr>
        <p:txBody>
          <a:bodyPr wrap="square" lIns="0" tIns="0" rIns="0" bIns="0" anchor="t">
            <a:spAutoFit/>
          </a:bodyPr>
          <a:lstStyle/>
          <a:p>
            <a:pPr algn="l">
              <a:spcBef>
                <a:spcPts val="0"/>
              </a:spcBef>
              <a:spcAft>
                <a:spcPts val="100"/>
              </a:spcAft>
              <a:defRPr sz="1700" b="0">
                <a:solidFill>
                  <a:srgbClr val="49657B"/>
                </a:solidFill>
                <a:latin typeface="Arial"/>
              </a:defRPr>
            </a:pPr>
            <a:r>
              <a:t>Official ONS data IF relevant to your offence.</a:t>
            </a:r>
          </a:p>
        </p:txBody>
      </p:sp>
      <p:sp>
        <p:nvSpPr>
          <p:cNvPr id="40" name="Rounded Rectangle 39"/>
          <p:cNvSpPr/>
          <p:nvPr/>
        </p:nvSpPr>
        <p:spPr>
          <a:xfrm>
            <a:off x="7571231" y="5641848"/>
            <a:ext cx="6245352" cy="1252728"/>
          </a:xfrm>
          <a:prstGeom prst="roundRect">
            <a:avLst>
              <a:gd name="adj" fmla="val 6000"/>
            </a:avLst>
          </a:prstGeom>
          <a:solidFill>
            <a:srgbClr val="EAF2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Oval 40"/>
          <p:cNvSpPr/>
          <p:nvPr/>
        </p:nvSpPr>
        <p:spPr>
          <a:xfrm>
            <a:off x="7772400" y="5888736"/>
            <a:ext cx="585216" cy="585216"/>
          </a:xfrm>
          <a:prstGeom prst="ellipse">
            <a:avLst/>
          </a:prstGeom>
          <a:solidFill>
            <a:srgbClr val="25658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7772400" y="5998464"/>
            <a:ext cx="585216" cy="438912"/>
          </a:xfrm>
          <a:prstGeom prst="rect">
            <a:avLst/>
          </a:prstGeom>
          <a:noFill/>
        </p:spPr>
        <p:txBody>
          <a:bodyPr wrap="square" lIns="0" tIns="0" rIns="0" bIns="0" anchor="t">
            <a:spAutoFit/>
          </a:bodyPr>
          <a:lstStyle/>
          <a:p>
            <a:pPr algn="ctr">
              <a:spcBef>
                <a:spcPts val="0"/>
              </a:spcBef>
              <a:spcAft>
                <a:spcPts val="100"/>
              </a:spcAft>
              <a:defRPr sz="1800" b="1">
                <a:solidFill>
                  <a:srgbClr val="FFFFFF"/>
                </a:solidFill>
                <a:latin typeface="Arial"/>
              </a:defRPr>
            </a:pPr>
            <a:r>
              <a:t>6</a:t>
            </a:r>
          </a:p>
        </p:txBody>
      </p:sp>
      <p:sp>
        <p:nvSpPr>
          <p:cNvPr id="43" name="TextBox 42"/>
          <p:cNvSpPr txBox="1"/>
          <p:nvPr/>
        </p:nvSpPr>
        <p:spPr>
          <a:xfrm>
            <a:off x="8549640" y="5806440"/>
            <a:ext cx="5001768" cy="356616"/>
          </a:xfrm>
          <a:prstGeom prst="rect">
            <a:avLst/>
          </a:prstGeom>
          <a:noFill/>
        </p:spPr>
        <p:txBody>
          <a:bodyPr wrap="square" lIns="0" tIns="0" rIns="0" bIns="0" anchor="t">
            <a:spAutoFit/>
          </a:bodyPr>
          <a:lstStyle/>
          <a:p>
            <a:pPr algn="l">
              <a:spcBef>
                <a:spcPts val="0"/>
              </a:spcBef>
              <a:spcAft>
                <a:spcPts val="100"/>
              </a:spcAft>
              <a:defRPr sz="1900" b="1">
                <a:solidFill>
                  <a:srgbClr val="17334F"/>
                </a:solidFill>
                <a:latin typeface="Arial"/>
              </a:defRPr>
            </a:pPr>
            <a:r>
              <a:t>ACADEMIC STUDY</a:t>
            </a:r>
          </a:p>
        </p:txBody>
      </p:sp>
      <p:sp>
        <p:nvSpPr>
          <p:cNvPr id="44" name="TextBox 43"/>
          <p:cNvSpPr txBox="1"/>
          <p:nvPr/>
        </p:nvSpPr>
        <p:spPr>
          <a:xfrm>
            <a:off x="8549640" y="6300216"/>
            <a:ext cx="5001768" cy="448056"/>
          </a:xfrm>
          <a:prstGeom prst="rect">
            <a:avLst/>
          </a:prstGeom>
          <a:noFill/>
        </p:spPr>
        <p:txBody>
          <a:bodyPr wrap="square" lIns="0" tIns="0" rIns="0" bIns="0" anchor="t">
            <a:spAutoFit/>
          </a:bodyPr>
          <a:lstStyle/>
          <a:p>
            <a:pPr algn="l">
              <a:spcBef>
                <a:spcPts val="0"/>
              </a:spcBef>
              <a:spcAft>
                <a:spcPts val="100"/>
              </a:spcAft>
              <a:defRPr sz="1700" b="0">
                <a:solidFill>
                  <a:srgbClr val="49657B"/>
                </a:solidFill>
                <a:latin typeface="Arial"/>
              </a:defRPr>
            </a:pPr>
            <a:r>
              <a:t>A relevant peer-reviewed journal article or book.</a:t>
            </a:r>
          </a:p>
        </p:txBody>
      </p:sp>
      <p:sp>
        <p:nvSpPr>
          <p:cNvPr id="45" name="Rounded Rectangle 44"/>
          <p:cNvSpPr/>
          <p:nvPr/>
        </p:nvSpPr>
        <p:spPr>
          <a:xfrm>
            <a:off x="960120" y="7946136"/>
            <a:ext cx="13158216" cy="393192"/>
          </a:xfrm>
          <a:prstGeom prst="roundRect">
            <a:avLst>
              <a:gd name="adj" fmla="val 6000"/>
            </a:avLst>
          </a:prstGeom>
          <a:solidFill>
            <a:srgbClr val="FFF4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1124712" y="8046720"/>
            <a:ext cx="12874752" cy="265176"/>
          </a:xfrm>
          <a:prstGeom prst="rect">
            <a:avLst/>
          </a:prstGeom>
          <a:noFill/>
        </p:spPr>
        <p:txBody>
          <a:bodyPr wrap="square" lIns="0" tIns="0" rIns="0" bIns="0" anchor="t">
            <a:spAutoFit/>
          </a:bodyPr>
          <a:lstStyle/>
          <a:p>
            <a:pPr algn="l">
              <a:spcBef>
                <a:spcPts val="0"/>
              </a:spcBef>
              <a:spcAft>
                <a:spcPts val="100"/>
              </a:spcAft>
              <a:defRPr sz="1500" b="1">
                <a:solidFill>
                  <a:srgbClr val="102B46"/>
                </a:solidFill>
                <a:latin typeface="Arial"/>
              </a:defRPr>
            </a:pPr>
            <a:r>
              <a:t>If the ONS figures are not relevant, use another credible source. The six sources must support what you actually write.</a:t>
            </a:r>
          </a:p>
        </p:txBody>
      </p:sp>
      <p:sp>
        <p:nvSpPr>
          <p:cNvPr id="47" name="Rounded Rectangle 46"/>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YOUR TURN</a:t>
            </a:r>
          </a:p>
        </p:txBody>
      </p:sp>
      <p:sp>
        <p:nvSpPr>
          <p:cNvPr id="49" name="TextBox 48"/>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Add your reference list in alphabetical order and match every entry to a citation.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spcAft>
                <a:spcPts val="100"/>
              </a:spcAft>
              <a:defRPr sz="3900" b="1">
                <a:solidFill>
                  <a:srgbClr val="FFFFFF"/>
                </a:solidFill>
                <a:latin typeface="Arial"/>
              </a:defRPr>
            </a:pPr>
            <a:r>
              <a:rPr lang="en-US"/>
              <a:t>13 </a:t>
            </a:r>
            <a:r>
              <a:t> POLISH, SAVE AND PREPARE TO SUBMIT</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Review the content and the design before exporting your work from Canva.</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STEP 14</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8 MIN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804672" y="2441448"/>
            <a:ext cx="6501384" cy="156362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960120" y="2779776"/>
            <a:ext cx="475488" cy="47548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05840" y="2779776"/>
            <a:ext cx="393192" cy="411480"/>
          </a:xfrm>
          <a:prstGeom prst="rect">
            <a:avLst/>
          </a:prstGeom>
          <a:noFill/>
        </p:spPr>
        <p:txBody>
          <a:bodyPr wrap="square" lIns="0" tIns="0" rIns="0" bIns="0" anchor="t">
            <a:spAutoFit/>
          </a:bodyPr>
          <a:lstStyle/>
          <a:p>
            <a:pPr algn="ctr">
              <a:spcBef>
                <a:spcPts val="0"/>
              </a:spcBef>
              <a:spcAft>
                <a:spcPts val="100"/>
              </a:spcAft>
              <a:defRPr sz="2000" b="1">
                <a:solidFill>
                  <a:srgbClr val="237B65"/>
                </a:solidFill>
                <a:latin typeface="Arial"/>
              </a:defRPr>
            </a:pPr>
            <a:r>
              <a:t>✓</a:t>
            </a:r>
          </a:p>
        </p:txBody>
      </p:sp>
      <p:sp>
        <p:nvSpPr>
          <p:cNvPr id="17" name="TextBox 16"/>
          <p:cNvSpPr txBox="1"/>
          <p:nvPr/>
        </p:nvSpPr>
        <p:spPr>
          <a:xfrm>
            <a:off x="1581912" y="2670048"/>
            <a:ext cx="5458968" cy="420624"/>
          </a:xfrm>
          <a:prstGeom prst="rect">
            <a:avLst/>
          </a:prstGeom>
          <a:noFill/>
        </p:spPr>
        <p:txBody>
          <a:bodyPr wrap="square" lIns="0" tIns="0" rIns="0" bIns="0" anchor="t">
            <a:spAutoFit/>
          </a:bodyPr>
          <a:lstStyle/>
          <a:p>
            <a:pPr algn="l">
              <a:spcBef>
                <a:spcPts val="0"/>
              </a:spcBef>
              <a:spcAft>
                <a:spcPts val="100"/>
              </a:spcAft>
              <a:defRPr sz="2000" b="1">
                <a:solidFill>
                  <a:srgbClr val="102B46"/>
                </a:solidFill>
                <a:latin typeface="Arial"/>
              </a:defRPr>
            </a:pPr>
            <a:r>
              <a:t>ONE offence</a:t>
            </a:r>
          </a:p>
        </p:txBody>
      </p:sp>
      <p:sp>
        <p:nvSpPr>
          <p:cNvPr id="18" name="TextBox 17"/>
          <p:cNvSpPr txBox="1"/>
          <p:nvPr/>
        </p:nvSpPr>
        <p:spPr>
          <a:xfrm>
            <a:off x="1581912" y="3172968"/>
            <a:ext cx="5431536" cy="557784"/>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Correct Act / section for England and Wales</a:t>
            </a:r>
          </a:p>
        </p:txBody>
      </p:sp>
      <p:sp>
        <p:nvSpPr>
          <p:cNvPr id="19" name="Rounded Rectangle 18"/>
          <p:cNvSpPr/>
          <p:nvPr/>
        </p:nvSpPr>
        <p:spPr>
          <a:xfrm>
            <a:off x="7726680" y="2441448"/>
            <a:ext cx="6501384" cy="156362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ounded Rectangle 19"/>
          <p:cNvSpPr/>
          <p:nvPr/>
        </p:nvSpPr>
        <p:spPr>
          <a:xfrm>
            <a:off x="7882128" y="2779776"/>
            <a:ext cx="475488" cy="47548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7927848" y="2779776"/>
            <a:ext cx="393192" cy="411480"/>
          </a:xfrm>
          <a:prstGeom prst="rect">
            <a:avLst/>
          </a:prstGeom>
          <a:noFill/>
        </p:spPr>
        <p:txBody>
          <a:bodyPr wrap="square" lIns="0" tIns="0" rIns="0" bIns="0" anchor="t">
            <a:spAutoFit/>
          </a:bodyPr>
          <a:lstStyle/>
          <a:p>
            <a:pPr algn="ctr">
              <a:spcBef>
                <a:spcPts val="0"/>
              </a:spcBef>
              <a:spcAft>
                <a:spcPts val="100"/>
              </a:spcAft>
              <a:defRPr sz="2000" b="1">
                <a:solidFill>
                  <a:srgbClr val="237B65"/>
                </a:solidFill>
                <a:latin typeface="Arial"/>
              </a:defRPr>
            </a:pPr>
            <a:r>
              <a:t>✓</a:t>
            </a:r>
          </a:p>
        </p:txBody>
      </p:sp>
      <p:sp>
        <p:nvSpPr>
          <p:cNvPr id="22" name="TextBox 21"/>
          <p:cNvSpPr txBox="1"/>
          <p:nvPr/>
        </p:nvSpPr>
        <p:spPr>
          <a:xfrm>
            <a:off x="8503920" y="2670048"/>
            <a:ext cx="5458968" cy="420624"/>
          </a:xfrm>
          <a:prstGeom prst="rect">
            <a:avLst/>
          </a:prstGeom>
          <a:noFill/>
        </p:spPr>
        <p:txBody>
          <a:bodyPr wrap="square" lIns="0" tIns="0" rIns="0" bIns="0" anchor="t">
            <a:spAutoFit/>
          </a:bodyPr>
          <a:lstStyle/>
          <a:p>
            <a:pPr algn="l">
              <a:spcBef>
                <a:spcPts val="0"/>
              </a:spcBef>
              <a:spcAft>
                <a:spcPts val="100"/>
              </a:spcAft>
              <a:defRPr sz="2000" b="1">
                <a:solidFill>
                  <a:srgbClr val="102B46"/>
                </a:solidFill>
                <a:latin typeface="Arial"/>
              </a:defRPr>
            </a:pPr>
            <a:r>
              <a:t>ACADEMIC WRITING</a:t>
            </a:r>
          </a:p>
        </p:txBody>
      </p:sp>
      <p:sp>
        <p:nvSpPr>
          <p:cNvPr id="23" name="TextBox 22"/>
          <p:cNvSpPr txBox="1"/>
          <p:nvPr/>
        </p:nvSpPr>
        <p:spPr>
          <a:xfrm>
            <a:off x="8503920" y="3172968"/>
            <a:ext cx="5431536" cy="557784"/>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Your own words; concise and accurate</a:t>
            </a:r>
          </a:p>
        </p:txBody>
      </p:sp>
      <p:sp>
        <p:nvSpPr>
          <p:cNvPr id="24" name="Rounded Rectangle 23"/>
          <p:cNvSpPr/>
          <p:nvPr/>
        </p:nvSpPr>
        <p:spPr>
          <a:xfrm>
            <a:off x="804672" y="4251960"/>
            <a:ext cx="6501384" cy="156362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ounded Rectangle 24"/>
          <p:cNvSpPr/>
          <p:nvPr/>
        </p:nvSpPr>
        <p:spPr>
          <a:xfrm>
            <a:off x="960120" y="4590288"/>
            <a:ext cx="475488" cy="47548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1005840" y="4590288"/>
            <a:ext cx="393192" cy="411480"/>
          </a:xfrm>
          <a:prstGeom prst="rect">
            <a:avLst/>
          </a:prstGeom>
          <a:noFill/>
        </p:spPr>
        <p:txBody>
          <a:bodyPr wrap="square" lIns="0" tIns="0" rIns="0" bIns="0" anchor="t">
            <a:spAutoFit/>
          </a:bodyPr>
          <a:lstStyle/>
          <a:p>
            <a:pPr algn="ctr">
              <a:spcBef>
                <a:spcPts val="0"/>
              </a:spcBef>
              <a:spcAft>
                <a:spcPts val="100"/>
              </a:spcAft>
              <a:defRPr sz="2000" b="1">
                <a:solidFill>
                  <a:srgbClr val="237B65"/>
                </a:solidFill>
                <a:latin typeface="Arial"/>
              </a:defRPr>
            </a:pPr>
            <a:r>
              <a:t>✓</a:t>
            </a:r>
          </a:p>
        </p:txBody>
      </p:sp>
      <p:sp>
        <p:nvSpPr>
          <p:cNvPr id="27" name="TextBox 26"/>
          <p:cNvSpPr txBox="1"/>
          <p:nvPr/>
        </p:nvSpPr>
        <p:spPr>
          <a:xfrm>
            <a:off x="1581912" y="4480560"/>
            <a:ext cx="5458968" cy="420624"/>
          </a:xfrm>
          <a:prstGeom prst="rect">
            <a:avLst/>
          </a:prstGeom>
          <a:noFill/>
        </p:spPr>
        <p:txBody>
          <a:bodyPr wrap="square" lIns="0" tIns="0" rIns="0" bIns="0" anchor="t">
            <a:spAutoFit/>
          </a:bodyPr>
          <a:lstStyle/>
          <a:p>
            <a:pPr algn="l">
              <a:spcBef>
                <a:spcPts val="0"/>
              </a:spcBef>
              <a:spcAft>
                <a:spcPts val="100"/>
              </a:spcAft>
              <a:defRPr sz="2000" b="1">
                <a:solidFill>
                  <a:srgbClr val="102B46"/>
                </a:solidFill>
                <a:latin typeface="Arial"/>
              </a:defRPr>
            </a:pPr>
            <a:r>
              <a:t>VISUAL EVIDENCE</a:t>
            </a:r>
          </a:p>
        </p:txBody>
      </p:sp>
      <p:sp>
        <p:nvSpPr>
          <p:cNvPr id="28" name="TextBox 27"/>
          <p:cNvSpPr txBox="1"/>
          <p:nvPr/>
        </p:nvSpPr>
        <p:spPr>
          <a:xfrm>
            <a:off x="1581912" y="4983480"/>
            <a:ext cx="5431536" cy="557784"/>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Figure caption, source and truthful category</a:t>
            </a:r>
          </a:p>
        </p:txBody>
      </p:sp>
      <p:sp>
        <p:nvSpPr>
          <p:cNvPr id="29" name="Rounded Rectangle 28"/>
          <p:cNvSpPr/>
          <p:nvPr/>
        </p:nvSpPr>
        <p:spPr>
          <a:xfrm>
            <a:off x="7726680" y="4251960"/>
            <a:ext cx="6501384" cy="156362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ounded Rectangle 29"/>
          <p:cNvSpPr/>
          <p:nvPr/>
        </p:nvSpPr>
        <p:spPr>
          <a:xfrm>
            <a:off x="7882128" y="4590288"/>
            <a:ext cx="475488" cy="47548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7927848" y="4590288"/>
            <a:ext cx="393192" cy="411480"/>
          </a:xfrm>
          <a:prstGeom prst="rect">
            <a:avLst/>
          </a:prstGeom>
          <a:noFill/>
        </p:spPr>
        <p:txBody>
          <a:bodyPr wrap="square" lIns="0" tIns="0" rIns="0" bIns="0" anchor="t">
            <a:spAutoFit/>
          </a:bodyPr>
          <a:lstStyle/>
          <a:p>
            <a:pPr algn="ctr">
              <a:spcBef>
                <a:spcPts val="0"/>
              </a:spcBef>
              <a:spcAft>
                <a:spcPts val="100"/>
              </a:spcAft>
              <a:defRPr sz="2000" b="1">
                <a:solidFill>
                  <a:srgbClr val="237B65"/>
                </a:solidFill>
                <a:latin typeface="Arial"/>
              </a:defRPr>
            </a:pPr>
            <a:r>
              <a:t>✓</a:t>
            </a:r>
          </a:p>
        </p:txBody>
      </p:sp>
      <p:sp>
        <p:nvSpPr>
          <p:cNvPr id="32" name="TextBox 31"/>
          <p:cNvSpPr txBox="1"/>
          <p:nvPr/>
        </p:nvSpPr>
        <p:spPr>
          <a:xfrm>
            <a:off x="8503920" y="4480560"/>
            <a:ext cx="5458968" cy="420624"/>
          </a:xfrm>
          <a:prstGeom prst="rect">
            <a:avLst/>
          </a:prstGeom>
          <a:noFill/>
        </p:spPr>
        <p:txBody>
          <a:bodyPr wrap="square" lIns="0" tIns="0" rIns="0" bIns="0" anchor="t">
            <a:spAutoFit/>
          </a:bodyPr>
          <a:lstStyle/>
          <a:p>
            <a:pPr algn="l">
              <a:spcBef>
                <a:spcPts val="0"/>
              </a:spcBef>
              <a:spcAft>
                <a:spcPts val="100"/>
              </a:spcAft>
              <a:defRPr sz="2000" b="1">
                <a:solidFill>
                  <a:srgbClr val="102B46"/>
                </a:solidFill>
                <a:latin typeface="Arial"/>
              </a:defRPr>
            </a:pPr>
            <a:r>
              <a:t>REFERENCING</a:t>
            </a:r>
          </a:p>
        </p:txBody>
      </p:sp>
      <p:sp>
        <p:nvSpPr>
          <p:cNvPr id="33" name="TextBox 32"/>
          <p:cNvSpPr txBox="1"/>
          <p:nvPr/>
        </p:nvSpPr>
        <p:spPr>
          <a:xfrm>
            <a:off x="8503920" y="4983480"/>
            <a:ext cx="5431536" cy="557784"/>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Harvard in-text citations + 6 or more full references</a:t>
            </a:r>
          </a:p>
        </p:txBody>
      </p:sp>
      <p:sp>
        <p:nvSpPr>
          <p:cNvPr id="34" name="Rounded Rectangle 33"/>
          <p:cNvSpPr/>
          <p:nvPr/>
        </p:nvSpPr>
        <p:spPr>
          <a:xfrm>
            <a:off x="804672" y="6062472"/>
            <a:ext cx="6501384" cy="156362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Rounded Rectangle 34"/>
          <p:cNvSpPr/>
          <p:nvPr/>
        </p:nvSpPr>
        <p:spPr>
          <a:xfrm>
            <a:off x="960120" y="6400800"/>
            <a:ext cx="475488" cy="47548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1005840" y="6400800"/>
            <a:ext cx="393192" cy="411480"/>
          </a:xfrm>
          <a:prstGeom prst="rect">
            <a:avLst/>
          </a:prstGeom>
          <a:noFill/>
        </p:spPr>
        <p:txBody>
          <a:bodyPr wrap="square" lIns="0" tIns="0" rIns="0" bIns="0" anchor="t">
            <a:spAutoFit/>
          </a:bodyPr>
          <a:lstStyle/>
          <a:p>
            <a:pPr algn="ctr">
              <a:spcBef>
                <a:spcPts val="0"/>
              </a:spcBef>
              <a:spcAft>
                <a:spcPts val="100"/>
              </a:spcAft>
              <a:defRPr sz="2000" b="1">
                <a:solidFill>
                  <a:srgbClr val="237B65"/>
                </a:solidFill>
                <a:latin typeface="Arial"/>
              </a:defRPr>
            </a:pPr>
            <a:r>
              <a:t>✓</a:t>
            </a:r>
          </a:p>
        </p:txBody>
      </p:sp>
      <p:sp>
        <p:nvSpPr>
          <p:cNvPr id="37" name="TextBox 36"/>
          <p:cNvSpPr txBox="1"/>
          <p:nvPr/>
        </p:nvSpPr>
        <p:spPr>
          <a:xfrm>
            <a:off x="1581912" y="6291072"/>
            <a:ext cx="5458968" cy="420624"/>
          </a:xfrm>
          <a:prstGeom prst="rect">
            <a:avLst/>
          </a:prstGeom>
          <a:noFill/>
        </p:spPr>
        <p:txBody>
          <a:bodyPr wrap="square" lIns="0" tIns="0" rIns="0" bIns="0" anchor="t">
            <a:spAutoFit/>
          </a:bodyPr>
          <a:lstStyle/>
          <a:p>
            <a:pPr algn="l">
              <a:spcBef>
                <a:spcPts val="0"/>
              </a:spcBef>
              <a:spcAft>
                <a:spcPts val="100"/>
              </a:spcAft>
              <a:defRPr sz="2000" b="1">
                <a:solidFill>
                  <a:srgbClr val="102B46"/>
                </a:solidFill>
                <a:latin typeface="Arial"/>
              </a:defRPr>
            </a:pPr>
            <a:r>
              <a:t>PRESENTATION</a:t>
            </a:r>
          </a:p>
        </p:txBody>
      </p:sp>
      <p:sp>
        <p:nvSpPr>
          <p:cNvPr id="38" name="TextBox 37"/>
          <p:cNvSpPr txBox="1"/>
          <p:nvPr/>
        </p:nvSpPr>
        <p:spPr>
          <a:xfrm>
            <a:off x="1581912" y="6793992"/>
            <a:ext cx="5431536" cy="557784"/>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Readable font, balanced space, no paid/watermarked assets</a:t>
            </a:r>
          </a:p>
        </p:txBody>
      </p:sp>
      <p:sp>
        <p:nvSpPr>
          <p:cNvPr id="39" name="Rounded Rectangle 38"/>
          <p:cNvSpPr/>
          <p:nvPr/>
        </p:nvSpPr>
        <p:spPr>
          <a:xfrm>
            <a:off x="7726680" y="6062472"/>
            <a:ext cx="6501384" cy="1563624"/>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Rounded Rectangle 39"/>
          <p:cNvSpPr/>
          <p:nvPr/>
        </p:nvSpPr>
        <p:spPr>
          <a:xfrm>
            <a:off x="7882128" y="6400800"/>
            <a:ext cx="475488" cy="47548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7927848" y="6400800"/>
            <a:ext cx="393192" cy="411480"/>
          </a:xfrm>
          <a:prstGeom prst="rect">
            <a:avLst/>
          </a:prstGeom>
          <a:noFill/>
        </p:spPr>
        <p:txBody>
          <a:bodyPr wrap="square" lIns="0" tIns="0" rIns="0" bIns="0" anchor="t">
            <a:spAutoFit/>
          </a:bodyPr>
          <a:lstStyle/>
          <a:p>
            <a:pPr algn="ctr">
              <a:spcBef>
                <a:spcPts val="0"/>
              </a:spcBef>
              <a:spcAft>
                <a:spcPts val="100"/>
              </a:spcAft>
              <a:defRPr sz="2000" b="1">
                <a:solidFill>
                  <a:srgbClr val="237B65"/>
                </a:solidFill>
                <a:latin typeface="Arial"/>
              </a:defRPr>
            </a:pPr>
            <a:r>
              <a:t>✓</a:t>
            </a:r>
          </a:p>
        </p:txBody>
      </p:sp>
      <p:sp>
        <p:nvSpPr>
          <p:cNvPr id="42" name="TextBox 41"/>
          <p:cNvSpPr txBox="1"/>
          <p:nvPr/>
        </p:nvSpPr>
        <p:spPr>
          <a:xfrm>
            <a:off x="8503920" y="6291072"/>
            <a:ext cx="5458968" cy="420624"/>
          </a:xfrm>
          <a:prstGeom prst="rect">
            <a:avLst/>
          </a:prstGeom>
          <a:noFill/>
        </p:spPr>
        <p:txBody>
          <a:bodyPr wrap="square" lIns="0" tIns="0" rIns="0" bIns="0" anchor="t">
            <a:spAutoFit/>
          </a:bodyPr>
          <a:lstStyle/>
          <a:p>
            <a:pPr algn="l">
              <a:spcBef>
                <a:spcPts val="0"/>
              </a:spcBef>
              <a:spcAft>
                <a:spcPts val="100"/>
              </a:spcAft>
              <a:defRPr sz="2000" b="1">
                <a:solidFill>
                  <a:srgbClr val="102B46"/>
                </a:solidFill>
                <a:latin typeface="Arial"/>
              </a:defRPr>
            </a:pPr>
            <a:r>
              <a:t>FINAL REVIEW</a:t>
            </a:r>
          </a:p>
        </p:txBody>
      </p:sp>
      <p:sp>
        <p:nvSpPr>
          <p:cNvPr id="43" name="TextBox 42"/>
          <p:cNvSpPr txBox="1"/>
          <p:nvPr/>
        </p:nvSpPr>
        <p:spPr>
          <a:xfrm>
            <a:off x="8503920" y="6793992"/>
            <a:ext cx="5431536" cy="557784"/>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500-word body; proofread; save and export as required</a:t>
            </a:r>
          </a:p>
        </p:txBody>
      </p:sp>
      <p:sp>
        <p:nvSpPr>
          <p:cNvPr id="44" name="Rounded Rectangle 43"/>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YOUR TURN</a:t>
            </a:r>
          </a:p>
        </p:txBody>
      </p:sp>
      <p:sp>
        <p:nvSpPr>
          <p:cNvPr id="46" name="TextBox 45"/>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Save your Canva draft and export in the format required by Moodle/Turnitin.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lgn="l">
              <a:spcBef>
                <a:spcPts val="0"/>
              </a:spcBef>
              <a:spcAft>
                <a:spcPts val="100"/>
              </a:spcAft>
              <a:defRPr sz="3900" b="1">
                <a:solidFill>
                  <a:srgbClr val="FFFFFF"/>
                </a:solidFill>
                <a:latin typeface="Arial"/>
              </a:defRPr>
            </a:pPr>
            <a:r>
              <a:t>PEER CHECK  •  TWO MINUTES EACH</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Swap posters with a partner: can someone understand your offence without you explaining it?</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REVIEW</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5 MIN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758952" y="2368296"/>
            <a:ext cx="8686800" cy="5641848"/>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088136" y="2734056"/>
            <a:ext cx="7991856" cy="512064"/>
          </a:xfrm>
          <a:prstGeom prst="rect">
            <a:avLst/>
          </a:prstGeom>
          <a:noFill/>
        </p:spPr>
        <p:txBody>
          <a:bodyPr wrap="square" lIns="0" tIns="0" rIns="0" bIns="0" anchor="t">
            <a:spAutoFit/>
          </a:bodyPr>
          <a:lstStyle/>
          <a:p>
            <a:pPr algn="l">
              <a:spcBef>
                <a:spcPts val="0"/>
              </a:spcBef>
              <a:spcAft>
                <a:spcPts val="100"/>
              </a:spcAft>
              <a:defRPr sz="2600" b="1">
                <a:solidFill>
                  <a:srgbClr val="102B46"/>
                </a:solidFill>
                <a:latin typeface="Arial"/>
              </a:defRPr>
            </a:pPr>
            <a:r>
              <a:t>ASK YOUR PARTNER…</a:t>
            </a:r>
          </a:p>
        </p:txBody>
      </p:sp>
      <p:sp>
        <p:nvSpPr>
          <p:cNvPr id="16" name="Rounded Rectangle 15"/>
          <p:cNvSpPr/>
          <p:nvPr/>
        </p:nvSpPr>
        <p:spPr>
          <a:xfrm>
            <a:off x="1179576" y="3621024"/>
            <a:ext cx="310896" cy="310896"/>
          </a:xfrm>
          <a:prstGeom prst="roundRect">
            <a:avLst>
              <a:gd name="adj" fmla="val 6000"/>
            </a:avLst>
          </a:prstGeom>
          <a:solidFill>
            <a:srgbClr val="E6F6F3"/>
          </a:solidFill>
          <a:ln w="12700">
            <a:solidFill>
              <a:srgbClr val="148A8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1673352" y="3502152"/>
            <a:ext cx="7242048" cy="484632"/>
          </a:xfrm>
          <a:prstGeom prst="rect">
            <a:avLst/>
          </a:prstGeom>
          <a:noFill/>
        </p:spPr>
        <p:txBody>
          <a:bodyPr wrap="square" lIns="0" tIns="0" rIns="0" bIns="0" anchor="t">
            <a:spAutoFit/>
          </a:bodyPr>
          <a:lstStyle/>
          <a:p>
            <a:pPr algn="l">
              <a:spcBef>
                <a:spcPts val="0"/>
              </a:spcBef>
              <a:spcAft>
                <a:spcPts val="100"/>
              </a:spcAft>
              <a:defRPr sz="1900" b="0">
                <a:solidFill>
                  <a:srgbClr val="17334F"/>
                </a:solidFill>
                <a:latin typeface="Arial"/>
              </a:defRPr>
            </a:pPr>
            <a:r>
              <a:t>Can you identify the offence and exact law immediately?</a:t>
            </a:r>
          </a:p>
        </p:txBody>
      </p:sp>
      <p:sp>
        <p:nvSpPr>
          <p:cNvPr id="18" name="Rounded Rectangle 17"/>
          <p:cNvSpPr/>
          <p:nvPr/>
        </p:nvSpPr>
        <p:spPr>
          <a:xfrm>
            <a:off x="1179576" y="4306824"/>
            <a:ext cx="310896" cy="310896"/>
          </a:xfrm>
          <a:prstGeom prst="roundRect">
            <a:avLst>
              <a:gd name="adj" fmla="val 6000"/>
            </a:avLst>
          </a:prstGeom>
          <a:solidFill>
            <a:srgbClr val="E6F6F3"/>
          </a:solidFill>
          <a:ln w="12700">
            <a:solidFill>
              <a:srgbClr val="148A8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1673352" y="4187952"/>
            <a:ext cx="7242048" cy="484632"/>
          </a:xfrm>
          <a:prstGeom prst="rect">
            <a:avLst/>
          </a:prstGeom>
          <a:noFill/>
        </p:spPr>
        <p:txBody>
          <a:bodyPr wrap="square" lIns="0" tIns="0" rIns="0" bIns="0" anchor="t">
            <a:spAutoFit/>
          </a:bodyPr>
          <a:lstStyle/>
          <a:p>
            <a:pPr algn="l">
              <a:spcBef>
                <a:spcPts val="0"/>
              </a:spcBef>
              <a:spcAft>
                <a:spcPts val="100"/>
              </a:spcAft>
              <a:defRPr sz="1900" b="0">
                <a:solidFill>
                  <a:srgbClr val="17334F"/>
                </a:solidFill>
                <a:latin typeface="Arial"/>
              </a:defRPr>
            </a:pPr>
            <a:r>
              <a:t>Can you follow the headings from start to finish?</a:t>
            </a:r>
          </a:p>
        </p:txBody>
      </p:sp>
      <p:sp>
        <p:nvSpPr>
          <p:cNvPr id="20" name="Rounded Rectangle 19"/>
          <p:cNvSpPr/>
          <p:nvPr/>
        </p:nvSpPr>
        <p:spPr>
          <a:xfrm>
            <a:off x="1179576" y="4992624"/>
            <a:ext cx="310896" cy="310896"/>
          </a:xfrm>
          <a:prstGeom prst="roundRect">
            <a:avLst>
              <a:gd name="adj" fmla="val 6000"/>
            </a:avLst>
          </a:prstGeom>
          <a:solidFill>
            <a:srgbClr val="E6F6F3"/>
          </a:solidFill>
          <a:ln w="12700">
            <a:solidFill>
              <a:srgbClr val="148A8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1673352" y="4873752"/>
            <a:ext cx="7242048" cy="484632"/>
          </a:xfrm>
          <a:prstGeom prst="rect">
            <a:avLst/>
          </a:prstGeom>
          <a:noFill/>
        </p:spPr>
        <p:txBody>
          <a:bodyPr wrap="square" lIns="0" tIns="0" rIns="0" bIns="0" anchor="t">
            <a:spAutoFit/>
          </a:bodyPr>
          <a:lstStyle/>
          <a:p>
            <a:pPr algn="l">
              <a:spcBef>
                <a:spcPts val="0"/>
              </a:spcBef>
              <a:spcAft>
                <a:spcPts val="100"/>
              </a:spcAft>
              <a:defRPr sz="1900" b="0">
                <a:solidFill>
                  <a:srgbClr val="17334F"/>
                </a:solidFill>
                <a:latin typeface="Arial"/>
              </a:defRPr>
            </a:pPr>
            <a:r>
              <a:t>Does every fact or statistic have a clear source?</a:t>
            </a:r>
          </a:p>
        </p:txBody>
      </p:sp>
      <p:sp>
        <p:nvSpPr>
          <p:cNvPr id="22" name="Rounded Rectangle 21"/>
          <p:cNvSpPr/>
          <p:nvPr/>
        </p:nvSpPr>
        <p:spPr>
          <a:xfrm>
            <a:off x="1179576" y="5678424"/>
            <a:ext cx="310896" cy="310896"/>
          </a:xfrm>
          <a:prstGeom prst="roundRect">
            <a:avLst>
              <a:gd name="adj" fmla="val 6000"/>
            </a:avLst>
          </a:prstGeom>
          <a:solidFill>
            <a:srgbClr val="E6F6F3"/>
          </a:solidFill>
          <a:ln w="12700">
            <a:solidFill>
              <a:srgbClr val="148A8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1673352" y="5559552"/>
            <a:ext cx="7242048" cy="484632"/>
          </a:xfrm>
          <a:prstGeom prst="rect">
            <a:avLst/>
          </a:prstGeom>
          <a:noFill/>
        </p:spPr>
        <p:txBody>
          <a:bodyPr wrap="square" lIns="0" tIns="0" rIns="0" bIns="0" anchor="t">
            <a:spAutoFit/>
          </a:bodyPr>
          <a:lstStyle/>
          <a:p>
            <a:pPr algn="l">
              <a:spcBef>
                <a:spcPts val="0"/>
              </a:spcBef>
              <a:spcAft>
                <a:spcPts val="100"/>
              </a:spcAft>
              <a:defRPr sz="1900" b="0">
                <a:solidFill>
                  <a:srgbClr val="17334F"/>
                </a:solidFill>
                <a:latin typeface="Arial"/>
              </a:defRPr>
            </a:pPr>
            <a:r>
              <a:t>Is the chart actually about the labelled crime category?</a:t>
            </a:r>
          </a:p>
        </p:txBody>
      </p:sp>
      <p:sp>
        <p:nvSpPr>
          <p:cNvPr id="24" name="Rounded Rectangle 23"/>
          <p:cNvSpPr/>
          <p:nvPr/>
        </p:nvSpPr>
        <p:spPr>
          <a:xfrm>
            <a:off x="1179576" y="6364224"/>
            <a:ext cx="310896" cy="310896"/>
          </a:xfrm>
          <a:prstGeom prst="roundRect">
            <a:avLst>
              <a:gd name="adj" fmla="val 6000"/>
            </a:avLst>
          </a:prstGeom>
          <a:solidFill>
            <a:srgbClr val="E6F6F3"/>
          </a:solidFill>
          <a:ln w="12700">
            <a:solidFill>
              <a:srgbClr val="148A8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1673352" y="6245352"/>
            <a:ext cx="7242048" cy="484632"/>
          </a:xfrm>
          <a:prstGeom prst="rect">
            <a:avLst/>
          </a:prstGeom>
          <a:noFill/>
        </p:spPr>
        <p:txBody>
          <a:bodyPr wrap="square" lIns="0" tIns="0" rIns="0" bIns="0" anchor="t">
            <a:spAutoFit/>
          </a:bodyPr>
          <a:lstStyle/>
          <a:p>
            <a:pPr algn="l">
              <a:spcBef>
                <a:spcPts val="0"/>
              </a:spcBef>
              <a:spcAft>
                <a:spcPts val="100"/>
              </a:spcAft>
              <a:defRPr sz="1900" b="0">
                <a:solidFill>
                  <a:srgbClr val="17334F"/>
                </a:solidFill>
                <a:latin typeface="Arial"/>
              </a:defRPr>
            </a:pPr>
            <a:r>
              <a:t>Can you find six full references?</a:t>
            </a:r>
          </a:p>
        </p:txBody>
      </p:sp>
      <p:sp>
        <p:nvSpPr>
          <p:cNvPr id="26" name="Rounded Rectangle 25"/>
          <p:cNvSpPr/>
          <p:nvPr/>
        </p:nvSpPr>
        <p:spPr>
          <a:xfrm>
            <a:off x="1179576" y="7050024"/>
            <a:ext cx="310896" cy="310896"/>
          </a:xfrm>
          <a:prstGeom prst="roundRect">
            <a:avLst>
              <a:gd name="adj" fmla="val 6000"/>
            </a:avLst>
          </a:prstGeom>
          <a:solidFill>
            <a:srgbClr val="E6F6F3"/>
          </a:solidFill>
          <a:ln w="12700">
            <a:solidFill>
              <a:srgbClr val="148A8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1673352" y="6931152"/>
            <a:ext cx="7242048" cy="484632"/>
          </a:xfrm>
          <a:prstGeom prst="rect">
            <a:avLst/>
          </a:prstGeom>
          <a:noFill/>
        </p:spPr>
        <p:txBody>
          <a:bodyPr wrap="square" lIns="0" tIns="0" rIns="0" bIns="0" anchor="t">
            <a:spAutoFit/>
          </a:bodyPr>
          <a:lstStyle/>
          <a:p>
            <a:pPr algn="l">
              <a:spcBef>
                <a:spcPts val="0"/>
              </a:spcBef>
              <a:spcAft>
                <a:spcPts val="100"/>
              </a:spcAft>
              <a:defRPr sz="1900" b="0">
                <a:solidFill>
                  <a:srgbClr val="17334F"/>
                </a:solidFill>
                <a:latin typeface="Arial"/>
              </a:defRPr>
            </a:pPr>
            <a:r>
              <a:t>Is the poster easy to read at a distance?</a:t>
            </a:r>
          </a:p>
        </p:txBody>
      </p:sp>
      <p:sp>
        <p:nvSpPr>
          <p:cNvPr id="28" name="Rounded Rectangle 27"/>
          <p:cNvSpPr/>
          <p:nvPr/>
        </p:nvSpPr>
        <p:spPr>
          <a:xfrm>
            <a:off x="9811512" y="2368296"/>
            <a:ext cx="4425696" cy="564184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10131552" y="2752344"/>
            <a:ext cx="3712463" cy="484632"/>
          </a:xfrm>
          <a:prstGeom prst="rect">
            <a:avLst/>
          </a:prstGeom>
          <a:noFill/>
        </p:spPr>
        <p:txBody>
          <a:bodyPr wrap="square" lIns="0" tIns="0" rIns="0" bIns="0" anchor="t">
            <a:spAutoFit/>
          </a:bodyPr>
          <a:lstStyle/>
          <a:p>
            <a:pPr algn="l">
              <a:spcBef>
                <a:spcPts val="0"/>
              </a:spcBef>
              <a:spcAft>
                <a:spcPts val="100"/>
              </a:spcAft>
              <a:defRPr sz="2400" b="1">
                <a:solidFill>
                  <a:srgbClr val="102B46"/>
                </a:solidFill>
                <a:latin typeface="Arial"/>
              </a:defRPr>
            </a:pPr>
            <a:r>
              <a:t>GIVE FEEDBACK</a:t>
            </a:r>
          </a:p>
        </p:txBody>
      </p:sp>
      <p:sp>
        <p:nvSpPr>
          <p:cNvPr id="30" name="TextBox 29"/>
          <p:cNvSpPr txBox="1"/>
          <p:nvPr/>
        </p:nvSpPr>
        <p:spPr>
          <a:xfrm>
            <a:off x="10131552" y="3730752"/>
            <a:ext cx="3675887" cy="502920"/>
          </a:xfrm>
          <a:prstGeom prst="rect">
            <a:avLst/>
          </a:prstGeom>
          <a:noFill/>
        </p:spPr>
        <p:txBody>
          <a:bodyPr wrap="square" lIns="0" tIns="0" rIns="0" bIns="0" anchor="t">
            <a:spAutoFit/>
          </a:bodyPr>
          <a:lstStyle/>
          <a:p>
            <a:pPr algn="l">
              <a:spcBef>
                <a:spcPts val="0"/>
              </a:spcBef>
              <a:spcAft>
                <a:spcPts val="100"/>
              </a:spcAft>
              <a:defRPr sz="2000" b="1">
                <a:solidFill>
                  <a:srgbClr val="148A8F"/>
                </a:solidFill>
                <a:latin typeface="Arial"/>
              </a:defRPr>
            </a:pPr>
            <a:r>
              <a:t>ONE THING DONE WELL</a:t>
            </a:r>
          </a:p>
        </p:txBody>
      </p:sp>
      <p:sp>
        <p:nvSpPr>
          <p:cNvPr id="31" name="Rounded Rectangle 30"/>
          <p:cNvSpPr/>
          <p:nvPr/>
        </p:nvSpPr>
        <p:spPr>
          <a:xfrm>
            <a:off x="10094976" y="4325112"/>
            <a:ext cx="3694176" cy="960120"/>
          </a:xfrm>
          <a:prstGeom prst="roundRect">
            <a:avLst>
              <a:gd name="adj" fmla="val 6000"/>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10131552" y="5641848"/>
            <a:ext cx="3675887" cy="502920"/>
          </a:xfrm>
          <a:prstGeom prst="rect">
            <a:avLst/>
          </a:prstGeom>
          <a:noFill/>
        </p:spPr>
        <p:txBody>
          <a:bodyPr wrap="square" lIns="0" tIns="0" rIns="0" bIns="0" anchor="t">
            <a:spAutoFit/>
          </a:bodyPr>
          <a:lstStyle/>
          <a:p>
            <a:pPr algn="l">
              <a:spcBef>
                <a:spcPts val="0"/>
              </a:spcBef>
              <a:spcAft>
                <a:spcPts val="100"/>
              </a:spcAft>
              <a:defRPr sz="2000" b="1">
                <a:solidFill>
                  <a:srgbClr val="148A8F"/>
                </a:solidFill>
                <a:latin typeface="Arial"/>
              </a:defRPr>
            </a:pPr>
            <a:r>
              <a:t>ONE CHANGE TO MAKE</a:t>
            </a:r>
          </a:p>
        </p:txBody>
      </p:sp>
      <p:sp>
        <p:nvSpPr>
          <p:cNvPr id="33" name="Rounded Rectangle 32"/>
          <p:cNvSpPr/>
          <p:nvPr/>
        </p:nvSpPr>
        <p:spPr>
          <a:xfrm>
            <a:off x="10094976" y="6263640"/>
            <a:ext cx="3694176" cy="1005840"/>
          </a:xfrm>
          <a:prstGeom prst="roundRect">
            <a:avLst>
              <a:gd name="adj" fmla="val 6000"/>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Rounded Rectangle 33"/>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FINAL CHECKPOINT</a:t>
            </a:r>
          </a:p>
        </p:txBody>
      </p:sp>
      <p:sp>
        <p:nvSpPr>
          <p:cNvPr id="36" name="TextBox 35"/>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Save the next improved version; keep your research log and drafts.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5124112" cy="10688638"/>
          </a:xfrm>
          <a:prstGeom prst="rect">
            <a:avLst/>
          </a:prstGeom>
          <a:solidFill>
            <a:srgbClr val="F6F9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5124112" cy="1856231"/>
          </a:xfrm>
          <a:prstGeom prst="rect">
            <a:avLst/>
          </a:prstGeom>
          <a:solidFill>
            <a:srgbClr val="102B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8016" cy="1068863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75488" y="310896"/>
            <a:ext cx="64008" cy="749808"/>
          </a:xfrm>
          <a:prstGeom prst="rect">
            <a:avLst/>
          </a:prstGeom>
          <a:solidFill>
            <a:srgbClr val="148A8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49808" y="292608"/>
            <a:ext cx="12152312" cy="612648"/>
          </a:xfrm>
          <a:prstGeom prst="rect">
            <a:avLst/>
          </a:prstGeom>
          <a:noFill/>
        </p:spPr>
        <p:txBody>
          <a:bodyPr wrap="square" lIns="0" tIns="0" rIns="0" bIns="0" anchor="t">
            <a:spAutoFit/>
          </a:bodyPr>
          <a:lstStyle/>
          <a:p>
            <a:pPr algn="l">
              <a:spcBef>
                <a:spcPts val="0"/>
              </a:spcBef>
              <a:spcAft>
                <a:spcPts val="100"/>
              </a:spcAft>
              <a:defRPr sz="3900" b="1">
                <a:solidFill>
                  <a:srgbClr val="FFFFFF"/>
                </a:solidFill>
                <a:latin typeface="Arial"/>
              </a:defRPr>
            </a:pPr>
            <a:r>
              <a:t>YOUR RESEARCH STARTING POINTS</a:t>
            </a:r>
          </a:p>
        </p:txBody>
      </p:sp>
      <p:sp>
        <p:nvSpPr>
          <p:cNvPr id="7" name="TextBox 6"/>
          <p:cNvSpPr txBox="1"/>
          <p:nvPr/>
        </p:nvSpPr>
        <p:spPr>
          <a:xfrm>
            <a:off x="768096" y="1078992"/>
            <a:ext cx="12335192" cy="411480"/>
          </a:xfrm>
          <a:prstGeom prst="rect">
            <a:avLst/>
          </a:prstGeom>
          <a:noFill/>
        </p:spPr>
        <p:txBody>
          <a:bodyPr wrap="square" lIns="0" tIns="0" rIns="0" bIns="0" anchor="t">
            <a:spAutoFit/>
          </a:bodyPr>
          <a:lstStyle/>
          <a:p>
            <a:pPr algn="l">
              <a:spcBef>
                <a:spcPts val="0"/>
              </a:spcBef>
              <a:spcAft>
                <a:spcPts val="100"/>
              </a:spcAft>
              <a:defRPr sz="1900" b="0">
                <a:solidFill>
                  <a:srgbClr val="DCEAF3"/>
                </a:solidFill>
                <a:latin typeface="Arial"/>
              </a:defRPr>
            </a:pPr>
            <a:r>
              <a:t>Reliable, clickable links to use as you build each poster section.</a:t>
            </a:r>
          </a:p>
        </p:txBody>
      </p:sp>
      <p:sp>
        <p:nvSpPr>
          <p:cNvPr id="8" name="Rounded Rectangle 7"/>
          <p:cNvSpPr/>
          <p:nvPr/>
        </p:nvSpPr>
        <p:spPr>
          <a:xfrm>
            <a:off x="12719241" y="438912"/>
            <a:ext cx="1737360" cy="566928"/>
          </a:xfrm>
          <a:prstGeom prst="roundRect">
            <a:avLst>
              <a:gd name="adj" fmla="val 6000"/>
            </a:avLst>
          </a:prstGeom>
          <a:solidFill>
            <a:srgbClr val="1D4D6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2856400" y="539496"/>
            <a:ext cx="1463040" cy="374904"/>
          </a:xfrm>
          <a:prstGeom prst="rect">
            <a:avLst/>
          </a:prstGeom>
          <a:noFill/>
        </p:spPr>
        <p:txBody>
          <a:bodyPr wrap="square" lIns="0" tIns="0" rIns="0" bIns="0" anchor="t">
            <a:spAutoFit/>
          </a:bodyPr>
          <a:lstStyle/>
          <a:p>
            <a:pPr algn="ctr">
              <a:spcBef>
                <a:spcPts val="0"/>
              </a:spcBef>
              <a:spcAft>
                <a:spcPts val="100"/>
              </a:spcAft>
              <a:defRPr sz="1900" b="1">
                <a:solidFill>
                  <a:srgbClr val="FFFFFF"/>
                </a:solidFill>
                <a:latin typeface="Arial"/>
              </a:defRPr>
            </a:pPr>
            <a:r>
              <a:t>LINKS</a:t>
            </a:r>
          </a:p>
        </p:txBody>
      </p:sp>
      <p:sp>
        <p:nvSpPr>
          <p:cNvPr id="10" name="Rounded Rectangle 9"/>
          <p:cNvSpPr/>
          <p:nvPr/>
        </p:nvSpPr>
        <p:spPr>
          <a:xfrm>
            <a:off x="12865544" y="1188720"/>
            <a:ext cx="1508760" cy="402336"/>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966128" y="1229868"/>
            <a:ext cx="1307592" cy="320040"/>
          </a:xfrm>
          <a:prstGeom prst="rect">
            <a:avLst/>
          </a:prstGeom>
          <a:noFill/>
        </p:spPr>
        <p:txBody>
          <a:bodyPr wrap="square" lIns="0" tIns="0" rIns="0" bIns="0" anchor="t">
            <a:spAutoFit/>
          </a:bodyPr>
          <a:lstStyle/>
          <a:p>
            <a:pPr algn="l">
              <a:spcBef>
                <a:spcPts val="0"/>
              </a:spcBef>
              <a:spcAft>
                <a:spcPts val="100"/>
              </a:spcAft>
              <a:defRPr sz="1500" b="1">
                <a:solidFill>
                  <a:srgbClr val="17334F"/>
                </a:solidFill>
                <a:latin typeface="Arial"/>
              </a:defRPr>
            </a:pPr>
            <a:r>
              <a:t>KEEP OPEN</a:t>
            </a:r>
          </a:p>
        </p:txBody>
      </p:sp>
      <p:cxnSp>
        <p:nvCxnSpPr>
          <p:cNvPr id="12" name="Connector 11"/>
          <p:cNvCxnSpPr/>
          <p:nvPr/>
        </p:nvCxnSpPr>
        <p:spPr>
          <a:xfrm>
            <a:off x="594360" y="10103422"/>
            <a:ext cx="13962825" cy="0"/>
          </a:xfrm>
          <a:prstGeom prst="line">
            <a:avLst/>
          </a:prstGeom>
          <a:ln w="12700">
            <a:solidFill>
              <a:srgbClr val="D7E4EB"/>
            </a:solidFill>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758952" y="10268014"/>
            <a:ext cx="13615352" cy="256032"/>
          </a:xfrm>
          <a:prstGeom prst="rect">
            <a:avLst/>
          </a:prstGeom>
          <a:noFill/>
        </p:spPr>
        <p:txBody>
          <a:bodyPr wrap="square" lIns="0" tIns="0" rIns="0" bIns="0" anchor="t">
            <a:spAutoFit/>
          </a:bodyPr>
          <a:lstStyle/>
          <a:p>
            <a:pPr algn="l">
              <a:spcBef>
                <a:spcPts val="0"/>
              </a:spcBef>
              <a:spcAft>
                <a:spcPts val="100"/>
              </a:spcAft>
              <a:defRPr sz="1100" b="0">
                <a:solidFill>
                  <a:srgbClr val="657D90"/>
                </a:solidFill>
                <a:latin typeface="Arial"/>
              </a:defRPr>
            </a:pPr>
            <a:r>
              <a:t>BMPL4020  •  ELEMENT 1  •  IN-CLASS WORKSHOP</a:t>
            </a:r>
          </a:p>
        </p:txBody>
      </p:sp>
      <p:sp>
        <p:nvSpPr>
          <p:cNvPr id="14" name="Rounded Rectangle 13"/>
          <p:cNvSpPr/>
          <p:nvPr/>
        </p:nvSpPr>
        <p:spPr>
          <a:xfrm>
            <a:off x="841248" y="2459736"/>
            <a:ext cx="6492240" cy="1627632"/>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124712" y="2679191"/>
            <a:ext cx="5971032" cy="429768"/>
          </a:xfrm>
          <a:prstGeom prst="rect">
            <a:avLst/>
          </a:prstGeom>
          <a:noFill/>
        </p:spPr>
        <p:txBody>
          <a:bodyPr wrap="square" lIns="0" tIns="0" rIns="0" bIns="0" anchor="t">
            <a:spAutoFit/>
          </a:bodyPr>
          <a:lstStyle/>
          <a:p>
            <a:pPr algn="l">
              <a:spcBef>
                <a:spcPts val="0"/>
              </a:spcBef>
              <a:spcAft>
                <a:spcPts val="100"/>
              </a:spcAft>
              <a:defRPr sz="2000" b="1">
                <a:solidFill>
                  <a:srgbClr val="148A8F"/>
                </a:solidFill>
                <a:latin typeface="Arial"/>
              </a:defRPr>
            </a:pPr>
            <a:r>
              <a:rPr>
                <a:hlinkClick r:id="rId3"/>
              </a:rPr>
              <a:t>CANVA  /  RESEARCH POSTERS</a:t>
            </a:r>
          </a:p>
        </p:txBody>
      </p:sp>
      <p:sp>
        <p:nvSpPr>
          <p:cNvPr id="16" name="TextBox 15"/>
          <p:cNvSpPr txBox="1"/>
          <p:nvPr/>
        </p:nvSpPr>
        <p:spPr>
          <a:xfrm>
            <a:off x="1124712" y="3200400"/>
            <a:ext cx="5971032" cy="630936"/>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Find a free, editable poster layout.</a:t>
            </a:r>
          </a:p>
        </p:txBody>
      </p:sp>
      <p:sp>
        <p:nvSpPr>
          <p:cNvPr id="17" name="Rounded Rectangle 16"/>
          <p:cNvSpPr/>
          <p:nvPr/>
        </p:nvSpPr>
        <p:spPr>
          <a:xfrm>
            <a:off x="7790688" y="2459736"/>
            <a:ext cx="6492240" cy="1627632"/>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074152" y="2679191"/>
            <a:ext cx="5971032" cy="429768"/>
          </a:xfrm>
          <a:prstGeom prst="rect">
            <a:avLst/>
          </a:prstGeom>
          <a:noFill/>
        </p:spPr>
        <p:txBody>
          <a:bodyPr wrap="square" lIns="0" tIns="0" rIns="0" bIns="0" anchor="t">
            <a:spAutoFit/>
          </a:bodyPr>
          <a:lstStyle/>
          <a:p>
            <a:pPr algn="l">
              <a:spcBef>
                <a:spcPts val="0"/>
              </a:spcBef>
              <a:spcAft>
                <a:spcPts val="100"/>
              </a:spcAft>
              <a:defRPr sz="2000" b="1">
                <a:solidFill>
                  <a:srgbClr val="148A8F"/>
                </a:solidFill>
                <a:latin typeface="Arial"/>
              </a:defRPr>
            </a:pPr>
            <a:r>
              <a:rPr>
                <a:hlinkClick r:id="rId4"/>
              </a:rPr>
              <a:t>LEGISLATION.GOV.UK</a:t>
            </a:r>
          </a:p>
        </p:txBody>
      </p:sp>
      <p:sp>
        <p:nvSpPr>
          <p:cNvPr id="19" name="TextBox 18"/>
          <p:cNvSpPr txBox="1"/>
          <p:nvPr/>
        </p:nvSpPr>
        <p:spPr>
          <a:xfrm>
            <a:off x="8074152" y="3200400"/>
            <a:ext cx="5971032" cy="630936"/>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Check the correct Act, section and jurisdiction.</a:t>
            </a:r>
          </a:p>
        </p:txBody>
      </p:sp>
      <p:sp>
        <p:nvSpPr>
          <p:cNvPr id="20" name="Rounded Rectangle 19"/>
          <p:cNvSpPr/>
          <p:nvPr/>
        </p:nvSpPr>
        <p:spPr>
          <a:xfrm>
            <a:off x="841248" y="4297679"/>
            <a:ext cx="6492240" cy="1627632"/>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1124712" y="4517136"/>
            <a:ext cx="5971032" cy="429768"/>
          </a:xfrm>
          <a:prstGeom prst="rect">
            <a:avLst/>
          </a:prstGeom>
          <a:noFill/>
        </p:spPr>
        <p:txBody>
          <a:bodyPr wrap="square" lIns="0" tIns="0" rIns="0" bIns="0" anchor="t">
            <a:spAutoFit/>
          </a:bodyPr>
          <a:lstStyle/>
          <a:p>
            <a:pPr algn="l">
              <a:spcBef>
                <a:spcPts val="0"/>
              </a:spcBef>
              <a:spcAft>
                <a:spcPts val="100"/>
              </a:spcAft>
              <a:defRPr sz="2000" b="1">
                <a:solidFill>
                  <a:srgbClr val="148A8F"/>
                </a:solidFill>
                <a:latin typeface="Arial"/>
              </a:defRPr>
            </a:pPr>
            <a:r>
              <a:rPr>
                <a:hlinkClick r:id="rId5"/>
              </a:rPr>
              <a:t>CROWN PROSECUTION SERVICE</a:t>
            </a:r>
          </a:p>
        </p:txBody>
      </p:sp>
      <p:sp>
        <p:nvSpPr>
          <p:cNvPr id="22" name="TextBox 21"/>
          <p:cNvSpPr txBox="1"/>
          <p:nvPr/>
        </p:nvSpPr>
        <p:spPr>
          <a:xfrm>
            <a:off x="1124712" y="5038344"/>
            <a:ext cx="5971032" cy="630936"/>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Check offence elements and charging guidance.</a:t>
            </a:r>
          </a:p>
        </p:txBody>
      </p:sp>
      <p:sp>
        <p:nvSpPr>
          <p:cNvPr id="23" name="Rounded Rectangle 22"/>
          <p:cNvSpPr/>
          <p:nvPr/>
        </p:nvSpPr>
        <p:spPr>
          <a:xfrm>
            <a:off x="7790688" y="4297679"/>
            <a:ext cx="6492240" cy="1627632"/>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8074152" y="4517136"/>
            <a:ext cx="5971032" cy="429768"/>
          </a:xfrm>
          <a:prstGeom prst="rect">
            <a:avLst/>
          </a:prstGeom>
          <a:noFill/>
        </p:spPr>
        <p:txBody>
          <a:bodyPr wrap="square" lIns="0" tIns="0" rIns="0" bIns="0" anchor="t">
            <a:spAutoFit/>
          </a:bodyPr>
          <a:lstStyle/>
          <a:p>
            <a:pPr algn="l">
              <a:spcBef>
                <a:spcPts val="0"/>
              </a:spcBef>
              <a:spcAft>
                <a:spcPts val="100"/>
              </a:spcAft>
              <a:defRPr sz="2000" b="1">
                <a:solidFill>
                  <a:srgbClr val="148A8F"/>
                </a:solidFill>
                <a:latin typeface="Arial"/>
              </a:defRPr>
            </a:pPr>
            <a:r>
              <a:rPr>
                <a:hlinkClick r:id="rId6"/>
              </a:rPr>
              <a:t>COLLEGE OF POLICING APP</a:t>
            </a:r>
          </a:p>
        </p:txBody>
      </p:sp>
      <p:sp>
        <p:nvSpPr>
          <p:cNvPr id="25" name="TextBox 24"/>
          <p:cNvSpPr txBox="1"/>
          <p:nvPr/>
        </p:nvSpPr>
        <p:spPr>
          <a:xfrm>
            <a:off x="8074152" y="5038344"/>
            <a:ext cx="5971032" cy="630936"/>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Research policing evidence and investigation.</a:t>
            </a:r>
          </a:p>
        </p:txBody>
      </p:sp>
      <p:sp>
        <p:nvSpPr>
          <p:cNvPr id="26" name="Rounded Rectangle 25"/>
          <p:cNvSpPr/>
          <p:nvPr/>
        </p:nvSpPr>
        <p:spPr>
          <a:xfrm>
            <a:off x="841248" y="6135623"/>
            <a:ext cx="6492240" cy="1627632"/>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1124712" y="6355079"/>
            <a:ext cx="5971032" cy="429768"/>
          </a:xfrm>
          <a:prstGeom prst="rect">
            <a:avLst/>
          </a:prstGeom>
          <a:noFill/>
        </p:spPr>
        <p:txBody>
          <a:bodyPr wrap="square" lIns="0" tIns="0" rIns="0" bIns="0" anchor="t">
            <a:spAutoFit/>
          </a:bodyPr>
          <a:lstStyle/>
          <a:p>
            <a:pPr algn="l">
              <a:spcBef>
                <a:spcPts val="0"/>
              </a:spcBef>
              <a:spcAft>
                <a:spcPts val="100"/>
              </a:spcAft>
              <a:defRPr sz="2000" b="1">
                <a:solidFill>
                  <a:srgbClr val="148A8F"/>
                </a:solidFill>
                <a:latin typeface="Arial"/>
              </a:defRPr>
            </a:pPr>
            <a:r>
              <a:rPr>
                <a:hlinkClick r:id="rId7"/>
              </a:rPr>
              <a:t>ONS / CRIME STATISTICS</a:t>
            </a:r>
          </a:p>
        </p:txBody>
      </p:sp>
      <p:sp>
        <p:nvSpPr>
          <p:cNvPr id="28" name="TextBox 27"/>
          <p:cNvSpPr txBox="1"/>
          <p:nvPr/>
        </p:nvSpPr>
        <p:spPr>
          <a:xfrm>
            <a:off x="1124712" y="6876288"/>
            <a:ext cx="5971032" cy="630936"/>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Find and interpret current official crime statistics.</a:t>
            </a:r>
          </a:p>
        </p:txBody>
      </p:sp>
      <p:sp>
        <p:nvSpPr>
          <p:cNvPr id="29" name="Rounded Rectangle 28"/>
          <p:cNvSpPr/>
          <p:nvPr/>
        </p:nvSpPr>
        <p:spPr>
          <a:xfrm>
            <a:off x="7790688" y="6135623"/>
            <a:ext cx="6492240" cy="1627632"/>
          </a:xfrm>
          <a:prstGeom prst="roundRect">
            <a:avLst>
              <a:gd name="adj" fmla="val 6000"/>
            </a:avLst>
          </a:prstGeom>
          <a:solidFill>
            <a:srgbClr val="FFFFFF"/>
          </a:solidFill>
          <a:ln w="12700">
            <a:solidFill>
              <a:srgbClr val="D7E4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8074152" y="6355079"/>
            <a:ext cx="5971032" cy="429768"/>
          </a:xfrm>
          <a:prstGeom prst="rect">
            <a:avLst/>
          </a:prstGeom>
          <a:noFill/>
        </p:spPr>
        <p:txBody>
          <a:bodyPr wrap="square" lIns="0" tIns="0" rIns="0" bIns="0" anchor="t">
            <a:spAutoFit/>
          </a:bodyPr>
          <a:lstStyle/>
          <a:p>
            <a:pPr algn="l">
              <a:spcBef>
                <a:spcPts val="0"/>
              </a:spcBef>
              <a:spcAft>
                <a:spcPts val="100"/>
              </a:spcAft>
              <a:defRPr sz="2000" b="1">
                <a:solidFill>
                  <a:srgbClr val="148A8F"/>
                </a:solidFill>
                <a:latin typeface="Arial"/>
              </a:defRPr>
            </a:pPr>
            <a:r>
              <a:rPr>
                <a:hlinkClick r:id="rId8"/>
              </a:rPr>
              <a:t>ONS / CRIME APPENDIX TABLES</a:t>
            </a:r>
          </a:p>
        </p:txBody>
      </p:sp>
      <p:sp>
        <p:nvSpPr>
          <p:cNvPr id="31" name="TextBox 30"/>
          <p:cNvSpPr txBox="1"/>
          <p:nvPr/>
        </p:nvSpPr>
        <p:spPr>
          <a:xfrm>
            <a:off x="8074152" y="6876288"/>
            <a:ext cx="5971032" cy="630936"/>
          </a:xfrm>
          <a:prstGeom prst="rect">
            <a:avLst/>
          </a:prstGeom>
          <a:noFill/>
        </p:spPr>
        <p:txBody>
          <a:bodyPr wrap="square" lIns="0" tIns="0" rIns="0" bIns="0" anchor="t">
            <a:spAutoFit/>
          </a:bodyPr>
          <a:lstStyle/>
          <a:p>
            <a:pPr algn="l">
              <a:spcBef>
                <a:spcPts val="0"/>
              </a:spcBef>
              <a:spcAft>
                <a:spcPts val="100"/>
              </a:spcAft>
              <a:defRPr sz="1800" b="0">
                <a:solidFill>
                  <a:srgbClr val="49657B"/>
                </a:solidFill>
                <a:latin typeface="Arial"/>
              </a:defRPr>
            </a:pPr>
            <a:r>
              <a:t>Explore offence categories and source data.</a:t>
            </a:r>
          </a:p>
        </p:txBody>
      </p:sp>
      <p:sp>
        <p:nvSpPr>
          <p:cNvPr id="32" name="Rounded Rectangle 31"/>
          <p:cNvSpPr/>
          <p:nvPr/>
        </p:nvSpPr>
        <p:spPr>
          <a:xfrm>
            <a:off x="731520" y="9079294"/>
            <a:ext cx="13661072" cy="795528"/>
          </a:xfrm>
          <a:prstGeom prst="roundRect">
            <a:avLst>
              <a:gd name="adj" fmla="val 6000"/>
            </a:avLst>
          </a:prstGeom>
          <a:solidFill>
            <a:srgbClr val="E6F6F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896112" y="9243886"/>
            <a:ext cx="2606040" cy="384048"/>
          </a:xfrm>
          <a:prstGeom prst="rect">
            <a:avLst/>
          </a:prstGeom>
          <a:noFill/>
        </p:spPr>
        <p:txBody>
          <a:bodyPr wrap="square" lIns="0" tIns="0" rIns="0" bIns="0" anchor="t">
            <a:spAutoFit/>
          </a:bodyPr>
          <a:lstStyle/>
          <a:p>
            <a:pPr algn="l">
              <a:spcBef>
                <a:spcPts val="0"/>
              </a:spcBef>
              <a:spcAft>
                <a:spcPts val="100"/>
              </a:spcAft>
              <a:defRPr sz="1900" b="1">
                <a:solidFill>
                  <a:srgbClr val="148A8F"/>
                </a:solidFill>
                <a:latin typeface="Arial"/>
              </a:defRPr>
            </a:pPr>
            <a:r>
              <a:t>REMEMBER</a:t>
            </a:r>
          </a:p>
        </p:txBody>
      </p:sp>
      <p:sp>
        <p:nvSpPr>
          <p:cNvPr id="34" name="TextBox 33"/>
          <p:cNvSpPr txBox="1"/>
          <p:nvPr/>
        </p:nvSpPr>
        <p:spPr>
          <a:xfrm>
            <a:off x="3438144" y="9234742"/>
            <a:ext cx="10689272" cy="420624"/>
          </a:xfrm>
          <a:prstGeom prst="rect">
            <a:avLst/>
          </a:prstGeom>
          <a:noFill/>
        </p:spPr>
        <p:txBody>
          <a:bodyPr wrap="square" lIns="0" tIns="0" rIns="0" bIns="0" anchor="t">
            <a:spAutoFit/>
          </a:bodyPr>
          <a:lstStyle/>
          <a:p>
            <a:pPr algn="l">
              <a:spcBef>
                <a:spcPts val="0"/>
              </a:spcBef>
              <a:spcAft>
                <a:spcPts val="100"/>
              </a:spcAft>
              <a:defRPr sz="1800" b="0">
                <a:solidFill>
                  <a:srgbClr val="17334F"/>
                </a:solidFill>
                <a:latin typeface="Arial"/>
              </a:defRPr>
            </a:pPr>
            <a:r>
              <a:t>Your work must be original. Check the law, interpret data accurately and cite everything.</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24</Slides>
  <Notes>24</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BMPL4020</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BMPL4020: Academic poster templates and Canva guided workshop</dc:title>
  <dc:subject>Poster design and evidence-led research workshop on criminal law offences</dc:subject>
  <dc:creator>Teaching resources</dc:creator>
  <cp:lastModifiedBy>Academic Skills – teaching material</cp:lastModifiedBy>
  <cp:revision>44</cp:revision>
  <dcterms:created xsi:type="dcterms:W3CDTF">2026-10-25T19:46:17Z</dcterms:created>
  <dcterms:modified xsi:type="dcterms:W3CDTF">2026-10-26T09:03:25Z</dcterms:modified>
</cp:coreProperties>
</file>