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736" r:id="rId6"/>
    <p:sldMasterId id="2147483666" r:id="rId7"/>
  </p:sldMasterIdLst>
  <p:notesMasterIdLst>
    <p:notesMasterId r:id="rId31"/>
  </p:notesMasterIdLst>
  <p:sldIdLst>
    <p:sldId id="259" r:id="rId8"/>
    <p:sldId id="260" r:id="rId9"/>
    <p:sldId id="283" r:id="rId10"/>
    <p:sldId id="284" r:id="rId11"/>
    <p:sldId id="282" r:id="rId12"/>
    <p:sldId id="297" r:id="rId13"/>
    <p:sldId id="285" r:id="rId14"/>
    <p:sldId id="286" r:id="rId15"/>
    <p:sldId id="287" r:id="rId16"/>
    <p:sldId id="290" r:id="rId17"/>
    <p:sldId id="288" r:id="rId18"/>
    <p:sldId id="289" r:id="rId19"/>
    <p:sldId id="291" r:id="rId20"/>
    <p:sldId id="292" r:id="rId21"/>
    <p:sldId id="293" r:id="rId22"/>
    <p:sldId id="294" r:id="rId23"/>
    <p:sldId id="296" r:id="rId24"/>
    <p:sldId id="295" r:id="rId25"/>
    <p:sldId id="279" r:id="rId26"/>
    <p:sldId id="258" r:id="rId27"/>
    <p:sldId id="281" r:id="rId28"/>
    <p:sldId id="257" r:id="rId29"/>
    <p:sldId id="25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33DB9-BEAF-4F3B-AA75-142D2D0ECCC8}" v="563" dt="2026-10-19T10:09:53.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81068" autoAdjust="0"/>
  </p:normalViewPr>
  <p:slideViewPr>
    <p:cSldViewPr snapToGrid="0" snapToObjects="1">
      <p:cViewPr varScale="1">
        <p:scale>
          <a:sx n="54" d="100"/>
          <a:sy n="54" d="100"/>
        </p:scale>
        <p:origin x="126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1.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5.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69C3B5-DAAD-498B-BFE6-F2C65AC4591D}"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5E0E09DC-2A26-4BB1-861F-13A30E1A4B5C}">
      <dgm:prSet phldrT="[Text]"/>
      <dgm:spPr/>
      <dgm:t>
        <a:bodyPr/>
        <a:lstStyle/>
        <a:p>
          <a:pPr>
            <a:buNone/>
          </a:pPr>
          <a:r>
            <a:rPr lang="en-GB" dirty="0">
              <a:latin typeface="Arial" panose="020B0604020202020204" pitchFamily="34" charset="0"/>
              <a:cs typeface="Arial" panose="020B0604020202020204" pitchFamily="34" charset="0"/>
            </a:rPr>
            <a:t>People</a:t>
          </a:r>
        </a:p>
      </dgm:t>
    </dgm:pt>
    <dgm:pt modelId="{053AF3A6-17DE-410A-B028-0D8AFBFCF9A6}" type="parTrans" cxnId="{8D150FAC-84BD-485E-A312-74734B7A85EB}">
      <dgm:prSet/>
      <dgm:spPr/>
      <dgm:t>
        <a:bodyPr/>
        <a:lstStyle/>
        <a:p>
          <a:endParaRPr lang="en-GB"/>
        </a:p>
      </dgm:t>
    </dgm:pt>
    <dgm:pt modelId="{BEF5D07A-813D-4778-9BB7-09F36843A578}" type="sibTrans" cxnId="{8D150FAC-84BD-485E-A312-74734B7A85EB}">
      <dgm:prSet/>
      <dgm:spPr/>
      <dgm:t>
        <a:bodyPr/>
        <a:lstStyle/>
        <a:p>
          <a:endParaRPr lang="en-GB"/>
        </a:p>
      </dgm:t>
    </dgm:pt>
    <dgm:pt modelId="{94781E5A-A328-496E-A60E-A700AB783167}">
      <dgm:prSet phldrT="[Text]"/>
      <dgm:spPr/>
      <dgm:t>
        <a:bodyPr/>
        <a:lstStyle/>
        <a:p>
          <a:pPr>
            <a:buNone/>
          </a:pPr>
          <a:endParaRPr lang="en-GB" dirty="0">
            <a:latin typeface="Arial" panose="020B0604020202020204" pitchFamily="34" charset="0"/>
            <a:cs typeface="Arial" panose="020B0604020202020204" pitchFamily="34" charset="0"/>
          </a:endParaRPr>
        </a:p>
      </dgm:t>
    </dgm:pt>
    <dgm:pt modelId="{DADB8042-5834-40A3-B925-FE9452129786}" type="parTrans" cxnId="{E4ED169D-A208-47C3-B6E8-D3AAF4EE9BA3}">
      <dgm:prSet/>
      <dgm:spPr/>
      <dgm:t>
        <a:bodyPr/>
        <a:lstStyle/>
        <a:p>
          <a:endParaRPr lang="en-GB"/>
        </a:p>
      </dgm:t>
    </dgm:pt>
    <dgm:pt modelId="{0E0FB119-445F-4B5D-A3F2-2B161A898D39}" type="sibTrans" cxnId="{E4ED169D-A208-47C3-B6E8-D3AAF4EE9BA3}">
      <dgm:prSet/>
      <dgm:spPr/>
      <dgm:t>
        <a:bodyPr/>
        <a:lstStyle/>
        <a:p>
          <a:endParaRPr lang="en-GB"/>
        </a:p>
      </dgm:t>
    </dgm:pt>
    <dgm:pt modelId="{A3BB6C10-4D3F-4FDF-9CD4-37488B0E62E1}">
      <dgm:prSet phldrT="[Text]"/>
      <dgm:spPr/>
      <dgm:t>
        <a:bodyPr/>
        <a:lstStyle/>
        <a:p>
          <a:pPr>
            <a:buNone/>
          </a:pPr>
          <a:r>
            <a:rPr lang="en-GB">
              <a:latin typeface="Arial" panose="020B0604020202020204" pitchFamily="34" charset="0"/>
              <a:cs typeface="Arial" panose="020B0604020202020204" pitchFamily="34" charset="0"/>
            </a:rPr>
            <a:t>Consequences</a:t>
          </a:r>
          <a:endParaRPr lang="en-GB" dirty="0">
            <a:latin typeface="Arial" panose="020B0604020202020204" pitchFamily="34" charset="0"/>
            <a:cs typeface="Arial" panose="020B0604020202020204" pitchFamily="34" charset="0"/>
          </a:endParaRPr>
        </a:p>
      </dgm:t>
    </dgm:pt>
    <dgm:pt modelId="{F6340619-E1A1-413F-BD67-34FA8F303E60}" type="parTrans" cxnId="{19058A4A-7FF0-4647-80B1-F5BD4AF47771}">
      <dgm:prSet/>
      <dgm:spPr/>
      <dgm:t>
        <a:bodyPr/>
        <a:lstStyle/>
        <a:p>
          <a:endParaRPr lang="en-GB"/>
        </a:p>
      </dgm:t>
    </dgm:pt>
    <dgm:pt modelId="{CDE34472-3387-45E6-A28D-592F6F049B77}" type="sibTrans" cxnId="{19058A4A-7FF0-4647-80B1-F5BD4AF47771}">
      <dgm:prSet/>
      <dgm:spPr/>
      <dgm:t>
        <a:bodyPr/>
        <a:lstStyle/>
        <a:p>
          <a:endParaRPr lang="en-GB"/>
        </a:p>
      </dgm:t>
    </dgm:pt>
    <dgm:pt modelId="{ECD1213C-7794-4AB5-91E6-E2B5913EA471}">
      <dgm:prSet phldrT="[Text]"/>
      <dgm:spPr/>
      <dgm:t>
        <a:bodyPr/>
        <a:lstStyle/>
        <a:p>
          <a:pPr>
            <a:buNone/>
          </a:pPr>
          <a:endParaRPr lang="en-GB" dirty="0">
            <a:latin typeface="Arial" panose="020B0604020202020204" pitchFamily="34" charset="0"/>
            <a:cs typeface="Arial" panose="020B0604020202020204" pitchFamily="34" charset="0"/>
          </a:endParaRPr>
        </a:p>
      </dgm:t>
    </dgm:pt>
    <dgm:pt modelId="{EF34EEAD-E3A3-4A59-A0E3-8F8604F4098D}" type="parTrans" cxnId="{6FE8C76B-6EC2-40F3-B813-AEC72D3EDF6E}">
      <dgm:prSet/>
      <dgm:spPr/>
      <dgm:t>
        <a:bodyPr/>
        <a:lstStyle/>
        <a:p>
          <a:endParaRPr lang="en-GB"/>
        </a:p>
      </dgm:t>
    </dgm:pt>
    <dgm:pt modelId="{8C68D22E-5DC0-4BFA-8E16-7FC4260C636E}" type="sibTrans" cxnId="{6FE8C76B-6EC2-40F3-B813-AEC72D3EDF6E}">
      <dgm:prSet/>
      <dgm:spPr/>
      <dgm:t>
        <a:bodyPr/>
        <a:lstStyle/>
        <a:p>
          <a:endParaRPr lang="en-GB"/>
        </a:p>
      </dgm:t>
    </dgm:pt>
    <dgm:pt modelId="{8F888F93-C409-43A6-A7D1-2339B750297B}">
      <dgm:prSet phldrT="[Text]"/>
      <dgm:spPr/>
      <dgm:t>
        <a:bodyPr/>
        <a:lstStyle/>
        <a:p>
          <a:pPr>
            <a:buNone/>
          </a:pPr>
          <a:r>
            <a:rPr lang="en-GB">
              <a:latin typeface="Arial" panose="020B0604020202020204" pitchFamily="34" charset="0"/>
              <a:cs typeface="Arial" panose="020B0604020202020204" pitchFamily="34" charset="0"/>
            </a:rPr>
            <a:t>Responsibilities</a:t>
          </a:r>
          <a:endParaRPr lang="en-GB" dirty="0">
            <a:latin typeface="Arial" panose="020B0604020202020204" pitchFamily="34" charset="0"/>
            <a:cs typeface="Arial" panose="020B0604020202020204" pitchFamily="34" charset="0"/>
          </a:endParaRPr>
        </a:p>
      </dgm:t>
    </dgm:pt>
    <dgm:pt modelId="{A14CCA72-498D-45F2-8E3C-99626D1A64A6}" type="parTrans" cxnId="{CB47CEB2-FFC4-4DFF-AFD8-FB8B81731568}">
      <dgm:prSet/>
      <dgm:spPr/>
      <dgm:t>
        <a:bodyPr/>
        <a:lstStyle/>
        <a:p>
          <a:endParaRPr lang="en-GB"/>
        </a:p>
      </dgm:t>
    </dgm:pt>
    <dgm:pt modelId="{5D0B68BA-5FF3-48D1-9D99-8C72E157E490}" type="sibTrans" cxnId="{CB47CEB2-FFC4-4DFF-AFD8-FB8B81731568}">
      <dgm:prSet/>
      <dgm:spPr/>
      <dgm:t>
        <a:bodyPr/>
        <a:lstStyle/>
        <a:p>
          <a:endParaRPr lang="en-GB"/>
        </a:p>
      </dgm:t>
    </dgm:pt>
    <dgm:pt modelId="{705E705B-B6E7-4F82-8FDF-5DC3672BF5FA}">
      <dgm:prSet phldrT="[Text]"/>
      <dgm:spPr/>
      <dgm:t>
        <a:bodyPr/>
        <a:lstStyle/>
        <a:p>
          <a:pPr>
            <a:buNone/>
          </a:pPr>
          <a:endParaRPr lang="en-GB" dirty="0">
            <a:latin typeface="Arial" panose="020B0604020202020204" pitchFamily="34" charset="0"/>
            <a:cs typeface="Arial" panose="020B0604020202020204" pitchFamily="34" charset="0"/>
          </a:endParaRPr>
        </a:p>
      </dgm:t>
    </dgm:pt>
    <dgm:pt modelId="{1AA047C4-87DB-48D8-8CF0-E604D6F4ABBF}" type="parTrans" cxnId="{79EF31E7-16CC-45DD-9D1A-548C72B21E43}">
      <dgm:prSet/>
      <dgm:spPr/>
      <dgm:t>
        <a:bodyPr/>
        <a:lstStyle/>
        <a:p>
          <a:endParaRPr lang="en-GB"/>
        </a:p>
      </dgm:t>
    </dgm:pt>
    <dgm:pt modelId="{DB35C0FF-2EB8-4F7D-BE04-DA830C1698F1}" type="sibTrans" cxnId="{79EF31E7-16CC-45DD-9D1A-548C72B21E43}">
      <dgm:prSet/>
      <dgm:spPr/>
      <dgm:t>
        <a:bodyPr/>
        <a:lstStyle/>
        <a:p>
          <a:endParaRPr lang="en-GB"/>
        </a:p>
      </dgm:t>
    </dgm:pt>
    <dgm:pt modelId="{80D6FD3D-A355-4BD5-A9CC-98E5665F2BDE}" type="pres">
      <dgm:prSet presAssocID="{8569C3B5-DAAD-498B-BFE6-F2C65AC4591D}" presName="linear" presStyleCnt="0">
        <dgm:presLayoutVars>
          <dgm:animLvl val="lvl"/>
          <dgm:resizeHandles val="exact"/>
        </dgm:presLayoutVars>
      </dgm:prSet>
      <dgm:spPr/>
    </dgm:pt>
    <dgm:pt modelId="{CB557B80-EF67-4605-9CFE-42BB1A81D402}" type="pres">
      <dgm:prSet presAssocID="{5E0E09DC-2A26-4BB1-861F-13A30E1A4B5C}" presName="parentText" presStyleLbl="node1" presStyleIdx="0" presStyleCnt="3">
        <dgm:presLayoutVars>
          <dgm:chMax val="0"/>
          <dgm:bulletEnabled val="1"/>
        </dgm:presLayoutVars>
      </dgm:prSet>
      <dgm:spPr/>
    </dgm:pt>
    <dgm:pt modelId="{8421193F-6C12-4A86-B69F-FB93132A9897}" type="pres">
      <dgm:prSet presAssocID="{5E0E09DC-2A26-4BB1-861F-13A30E1A4B5C}" presName="childText" presStyleLbl="revTx" presStyleIdx="0" presStyleCnt="3">
        <dgm:presLayoutVars>
          <dgm:bulletEnabled val="1"/>
        </dgm:presLayoutVars>
      </dgm:prSet>
      <dgm:spPr/>
    </dgm:pt>
    <dgm:pt modelId="{29CDC7CD-B2AA-4007-8F99-790C0680E021}" type="pres">
      <dgm:prSet presAssocID="{A3BB6C10-4D3F-4FDF-9CD4-37488B0E62E1}" presName="parentText" presStyleLbl="node1" presStyleIdx="1" presStyleCnt="3">
        <dgm:presLayoutVars>
          <dgm:chMax val="0"/>
          <dgm:bulletEnabled val="1"/>
        </dgm:presLayoutVars>
      </dgm:prSet>
      <dgm:spPr/>
    </dgm:pt>
    <dgm:pt modelId="{7987AB86-46C0-4B70-871C-0818DE1E14DE}" type="pres">
      <dgm:prSet presAssocID="{A3BB6C10-4D3F-4FDF-9CD4-37488B0E62E1}" presName="childText" presStyleLbl="revTx" presStyleIdx="1" presStyleCnt="3">
        <dgm:presLayoutVars>
          <dgm:bulletEnabled val="1"/>
        </dgm:presLayoutVars>
      </dgm:prSet>
      <dgm:spPr/>
    </dgm:pt>
    <dgm:pt modelId="{7896CA4D-F90F-4BF1-B4BF-2A45D8036120}" type="pres">
      <dgm:prSet presAssocID="{8F888F93-C409-43A6-A7D1-2339B750297B}" presName="parentText" presStyleLbl="node1" presStyleIdx="2" presStyleCnt="3">
        <dgm:presLayoutVars>
          <dgm:chMax val="0"/>
          <dgm:bulletEnabled val="1"/>
        </dgm:presLayoutVars>
      </dgm:prSet>
      <dgm:spPr/>
    </dgm:pt>
    <dgm:pt modelId="{C05F5C04-F191-474F-A984-1E5144F85B7E}" type="pres">
      <dgm:prSet presAssocID="{8F888F93-C409-43A6-A7D1-2339B750297B}" presName="childText" presStyleLbl="revTx" presStyleIdx="2" presStyleCnt="3">
        <dgm:presLayoutVars>
          <dgm:bulletEnabled val="1"/>
        </dgm:presLayoutVars>
      </dgm:prSet>
      <dgm:spPr/>
    </dgm:pt>
  </dgm:ptLst>
  <dgm:cxnLst>
    <dgm:cxn modelId="{0B8E5907-74E5-4F83-A5DC-6E30C18A1826}" type="presOf" srcId="{A3BB6C10-4D3F-4FDF-9CD4-37488B0E62E1}" destId="{29CDC7CD-B2AA-4007-8F99-790C0680E021}" srcOrd="0" destOrd="0" presId="urn:microsoft.com/office/officeart/2005/8/layout/vList2"/>
    <dgm:cxn modelId="{E6CFAC18-54FD-48E3-A781-973515DECA14}" type="presOf" srcId="{8569C3B5-DAAD-498B-BFE6-F2C65AC4591D}" destId="{80D6FD3D-A355-4BD5-A9CC-98E5665F2BDE}" srcOrd="0" destOrd="0" presId="urn:microsoft.com/office/officeart/2005/8/layout/vList2"/>
    <dgm:cxn modelId="{5ED1C261-8A5A-4233-B249-0E2C78AF04C5}" type="presOf" srcId="{8F888F93-C409-43A6-A7D1-2339B750297B}" destId="{7896CA4D-F90F-4BF1-B4BF-2A45D8036120}" srcOrd="0" destOrd="0" presId="urn:microsoft.com/office/officeart/2005/8/layout/vList2"/>
    <dgm:cxn modelId="{19058A4A-7FF0-4647-80B1-F5BD4AF47771}" srcId="{8569C3B5-DAAD-498B-BFE6-F2C65AC4591D}" destId="{A3BB6C10-4D3F-4FDF-9CD4-37488B0E62E1}" srcOrd="1" destOrd="0" parTransId="{F6340619-E1A1-413F-BD67-34FA8F303E60}" sibTransId="{CDE34472-3387-45E6-A28D-592F6F049B77}"/>
    <dgm:cxn modelId="{6FE8C76B-6EC2-40F3-B813-AEC72D3EDF6E}" srcId="{A3BB6C10-4D3F-4FDF-9CD4-37488B0E62E1}" destId="{ECD1213C-7794-4AB5-91E6-E2B5913EA471}" srcOrd="0" destOrd="0" parTransId="{EF34EEAD-E3A3-4A59-A0E3-8F8604F4098D}" sibTransId="{8C68D22E-5DC0-4BFA-8E16-7FC4260C636E}"/>
    <dgm:cxn modelId="{2C9C3082-7D2C-4562-9F84-C6911740FD45}" type="presOf" srcId="{ECD1213C-7794-4AB5-91E6-E2B5913EA471}" destId="{7987AB86-46C0-4B70-871C-0818DE1E14DE}" srcOrd="0" destOrd="0" presId="urn:microsoft.com/office/officeart/2005/8/layout/vList2"/>
    <dgm:cxn modelId="{E4ED169D-A208-47C3-B6E8-D3AAF4EE9BA3}" srcId="{5E0E09DC-2A26-4BB1-861F-13A30E1A4B5C}" destId="{94781E5A-A328-496E-A60E-A700AB783167}" srcOrd="0" destOrd="0" parTransId="{DADB8042-5834-40A3-B925-FE9452129786}" sibTransId="{0E0FB119-445F-4B5D-A3F2-2B161A898D39}"/>
    <dgm:cxn modelId="{8D150FAC-84BD-485E-A312-74734B7A85EB}" srcId="{8569C3B5-DAAD-498B-BFE6-F2C65AC4591D}" destId="{5E0E09DC-2A26-4BB1-861F-13A30E1A4B5C}" srcOrd="0" destOrd="0" parTransId="{053AF3A6-17DE-410A-B028-0D8AFBFCF9A6}" sibTransId="{BEF5D07A-813D-4778-9BB7-09F36843A578}"/>
    <dgm:cxn modelId="{CB47CEB2-FFC4-4DFF-AFD8-FB8B81731568}" srcId="{8569C3B5-DAAD-498B-BFE6-F2C65AC4591D}" destId="{8F888F93-C409-43A6-A7D1-2339B750297B}" srcOrd="2" destOrd="0" parTransId="{A14CCA72-498D-45F2-8E3C-99626D1A64A6}" sibTransId="{5D0B68BA-5FF3-48D1-9D99-8C72E157E490}"/>
    <dgm:cxn modelId="{58A33ABF-DCCA-4098-BE20-83AE7B2FDBF7}" type="presOf" srcId="{94781E5A-A328-496E-A60E-A700AB783167}" destId="{8421193F-6C12-4A86-B69F-FB93132A9897}" srcOrd="0" destOrd="0" presId="urn:microsoft.com/office/officeart/2005/8/layout/vList2"/>
    <dgm:cxn modelId="{6C3726DF-A0B6-413E-B5C4-A00DA0ED4FC5}" type="presOf" srcId="{5E0E09DC-2A26-4BB1-861F-13A30E1A4B5C}" destId="{CB557B80-EF67-4605-9CFE-42BB1A81D402}" srcOrd="0" destOrd="0" presId="urn:microsoft.com/office/officeart/2005/8/layout/vList2"/>
    <dgm:cxn modelId="{79EF31E7-16CC-45DD-9D1A-548C72B21E43}" srcId="{8F888F93-C409-43A6-A7D1-2339B750297B}" destId="{705E705B-B6E7-4F82-8FDF-5DC3672BF5FA}" srcOrd="0" destOrd="0" parTransId="{1AA047C4-87DB-48D8-8CF0-E604D6F4ABBF}" sibTransId="{DB35C0FF-2EB8-4F7D-BE04-DA830C1698F1}"/>
    <dgm:cxn modelId="{60812CEC-1A13-4764-972F-5E904DACDA90}" type="presOf" srcId="{705E705B-B6E7-4F82-8FDF-5DC3672BF5FA}" destId="{C05F5C04-F191-474F-A984-1E5144F85B7E}" srcOrd="0" destOrd="0" presId="urn:microsoft.com/office/officeart/2005/8/layout/vList2"/>
    <dgm:cxn modelId="{806D62B9-A726-4C5E-B03B-F92D386C1772}" type="presParOf" srcId="{80D6FD3D-A355-4BD5-A9CC-98E5665F2BDE}" destId="{CB557B80-EF67-4605-9CFE-42BB1A81D402}" srcOrd="0" destOrd="0" presId="urn:microsoft.com/office/officeart/2005/8/layout/vList2"/>
    <dgm:cxn modelId="{6C870685-1727-4562-B8DF-A29B3273AC67}" type="presParOf" srcId="{80D6FD3D-A355-4BD5-A9CC-98E5665F2BDE}" destId="{8421193F-6C12-4A86-B69F-FB93132A9897}" srcOrd="1" destOrd="0" presId="urn:microsoft.com/office/officeart/2005/8/layout/vList2"/>
    <dgm:cxn modelId="{9B82F48D-1834-46C2-8118-68166141DBFC}" type="presParOf" srcId="{80D6FD3D-A355-4BD5-A9CC-98E5665F2BDE}" destId="{29CDC7CD-B2AA-4007-8F99-790C0680E021}" srcOrd="2" destOrd="0" presId="urn:microsoft.com/office/officeart/2005/8/layout/vList2"/>
    <dgm:cxn modelId="{531C4E34-B4D5-410D-A82D-A1FD7920FE31}" type="presParOf" srcId="{80D6FD3D-A355-4BD5-A9CC-98E5665F2BDE}" destId="{7987AB86-46C0-4B70-871C-0818DE1E14DE}" srcOrd="3" destOrd="0" presId="urn:microsoft.com/office/officeart/2005/8/layout/vList2"/>
    <dgm:cxn modelId="{8B4A853E-3908-403C-B2FE-BAE1FC6E11F7}" type="presParOf" srcId="{80D6FD3D-A355-4BD5-A9CC-98E5665F2BDE}" destId="{7896CA4D-F90F-4BF1-B4BF-2A45D8036120}" srcOrd="4" destOrd="0" presId="urn:microsoft.com/office/officeart/2005/8/layout/vList2"/>
    <dgm:cxn modelId="{D3128566-D41B-43A2-A794-43CF697C9FA2}" type="presParOf" srcId="{80D6FD3D-A355-4BD5-A9CC-98E5665F2BDE}" destId="{C05F5C04-F191-474F-A984-1E5144F85B7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57B80-EF67-4605-9CFE-42BB1A81D402}">
      <dsp:nvSpPr>
        <dsp:cNvPr id="0" name=""/>
        <dsp:cNvSpPr/>
      </dsp:nvSpPr>
      <dsp:spPr>
        <a:xfrm>
          <a:off x="0" y="210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People</a:t>
          </a:r>
        </a:p>
      </dsp:txBody>
      <dsp:txXfrm>
        <a:off x="39980" y="61055"/>
        <a:ext cx="5169501" cy="739039"/>
      </dsp:txXfrm>
    </dsp:sp>
    <dsp:sp modelId="{8421193F-6C12-4A86-B69F-FB93132A9897}">
      <dsp:nvSpPr>
        <dsp:cNvPr id="0" name=""/>
        <dsp:cNvSpPr/>
      </dsp:nvSpPr>
      <dsp:spPr>
        <a:xfrm>
          <a:off x="0" y="8400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840075"/>
        <a:ext cx="5249461" cy="579600"/>
      </dsp:txXfrm>
    </dsp:sp>
    <dsp:sp modelId="{29CDC7CD-B2AA-4007-8F99-790C0680E021}">
      <dsp:nvSpPr>
        <dsp:cNvPr id="0" name=""/>
        <dsp:cNvSpPr/>
      </dsp:nvSpPr>
      <dsp:spPr>
        <a:xfrm>
          <a:off x="0" y="14196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latin typeface="Arial" panose="020B0604020202020204" pitchFamily="34" charset="0"/>
              <a:cs typeface="Arial" panose="020B0604020202020204" pitchFamily="34" charset="0"/>
            </a:rPr>
            <a:t>Consequences</a:t>
          </a:r>
          <a:endParaRPr lang="en-GB" sz="3500" kern="1200" dirty="0">
            <a:latin typeface="Arial" panose="020B0604020202020204" pitchFamily="34" charset="0"/>
            <a:cs typeface="Arial" panose="020B0604020202020204" pitchFamily="34" charset="0"/>
          </a:endParaRPr>
        </a:p>
      </dsp:txBody>
      <dsp:txXfrm>
        <a:off x="39980" y="1459655"/>
        <a:ext cx="5169501" cy="739039"/>
      </dsp:txXfrm>
    </dsp:sp>
    <dsp:sp modelId="{7987AB86-46C0-4B70-871C-0818DE1E14DE}">
      <dsp:nvSpPr>
        <dsp:cNvPr id="0" name=""/>
        <dsp:cNvSpPr/>
      </dsp:nvSpPr>
      <dsp:spPr>
        <a:xfrm>
          <a:off x="0" y="22386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2238675"/>
        <a:ext cx="5249461" cy="579600"/>
      </dsp:txXfrm>
    </dsp:sp>
    <dsp:sp modelId="{7896CA4D-F90F-4BF1-B4BF-2A45D8036120}">
      <dsp:nvSpPr>
        <dsp:cNvPr id="0" name=""/>
        <dsp:cNvSpPr/>
      </dsp:nvSpPr>
      <dsp:spPr>
        <a:xfrm>
          <a:off x="0" y="28182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latin typeface="Arial" panose="020B0604020202020204" pitchFamily="34" charset="0"/>
              <a:cs typeface="Arial" panose="020B0604020202020204" pitchFamily="34" charset="0"/>
            </a:rPr>
            <a:t>Responsibilities</a:t>
          </a:r>
          <a:endParaRPr lang="en-GB" sz="3500" kern="1200" dirty="0">
            <a:latin typeface="Arial" panose="020B0604020202020204" pitchFamily="34" charset="0"/>
            <a:cs typeface="Arial" panose="020B0604020202020204" pitchFamily="34" charset="0"/>
          </a:endParaRPr>
        </a:p>
      </dsp:txBody>
      <dsp:txXfrm>
        <a:off x="39980" y="2858255"/>
        <a:ext cx="5169501" cy="739039"/>
      </dsp:txXfrm>
    </dsp:sp>
    <dsp:sp modelId="{C05F5C04-F191-474F-A984-1E5144F85B7E}">
      <dsp:nvSpPr>
        <dsp:cNvPr id="0" name=""/>
        <dsp:cNvSpPr/>
      </dsp:nvSpPr>
      <dsp:spPr>
        <a:xfrm>
          <a:off x="0" y="36372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3637275"/>
        <a:ext cx="5249461" cy="5796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C65B0D-16B7-481B-B645-7707CB837682}"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B24441-D7FA-4352-87C2-B2717FEE9137}" type="slidenum">
              <a:rPr lang="en-GB" smtClean="0"/>
              <a:t>‹#›</a:t>
            </a:fld>
            <a:endParaRPr lang="en-GB"/>
          </a:p>
        </p:txBody>
      </p:sp>
    </p:spTree>
    <p:extLst>
      <p:ext uri="{BB962C8B-B14F-4D97-AF65-F5344CB8AC3E}">
        <p14:creationId xmlns:p14="http://schemas.microsoft.com/office/powerpoint/2010/main" val="11524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justify their choices. </a:t>
            </a:r>
          </a:p>
        </p:txBody>
      </p:sp>
      <p:sp>
        <p:nvSpPr>
          <p:cNvPr id="4" name="Slide Number Placeholder 3"/>
          <p:cNvSpPr>
            <a:spLocks noGrp="1"/>
          </p:cNvSpPr>
          <p:nvPr>
            <p:ph type="sldNum" sz="quarter" idx="5"/>
          </p:nvPr>
        </p:nvSpPr>
        <p:spPr/>
        <p:txBody>
          <a:bodyPr/>
          <a:lstStyle/>
          <a:p>
            <a:fld id="{83B24441-D7FA-4352-87C2-B2717FEE9137}" type="slidenum">
              <a:rPr lang="en-GB" smtClean="0"/>
              <a:t>5</a:t>
            </a:fld>
            <a:endParaRPr lang="en-GB"/>
          </a:p>
        </p:txBody>
      </p:sp>
    </p:spTree>
    <p:extLst>
      <p:ext uri="{BB962C8B-B14F-4D97-AF65-F5344CB8AC3E}">
        <p14:creationId xmlns:p14="http://schemas.microsoft.com/office/powerpoint/2010/main" val="3096133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examples to the students of the types of people they might encounter in their current or future job roles. What consequences positive and negative might occur and the responsibilities they the person/role or the company has (this will depend on the sector that they work in) </a:t>
            </a:r>
          </a:p>
        </p:txBody>
      </p:sp>
      <p:sp>
        <p:nvSpPr>
          <p:cNvPr id="4" name="Slide Number Placeholder 3"/>
          <p:cNvSpPr>
            <a:spLocks noGrp="1"/>
          </p:cNvSpPr>
          <p:nvPr>
            <p:ph type="sldNum" sz="quarter" idx="5"/>
          </p:nvPr>
        </p:nvSpPr>
        <p:spPr/>
        <p:txBody>
          <a:bodyPr/>
          <a:lstStyle/>
          <a:p>
            <a:fld id="{83B24441-D7FA-4352-87C2-B2717FEE9137}" type="slidenum">
              <a:rPr lang="en-GB" smtClean="0"/>
              <a:t>7</a:t>
            </a:fld>
            <a:endParaRPr lang="en-GB"/>
          </a:p>
        </p:txBody>
      </p:sp>
    </p:spTree>
    <p:extLst>
      <p:ext uri="{BB962C8B-B14F-4D97-AF65-F5344CB8AC3E}">
        <p14:creationId xmlns:p14="http://schemas.microsoft.com/office/powerpoint/2010/main" val="1487944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r>
              <a:rPr lang="en-GB" dirty="0"/>
              <a:t>Is it convenient?</a:t>
            </a:r>
          </a:p>
          <a:p>
            <a:r>
              <a:rPr lang="en-GB" dirty="0"/>
              <a:t>Yes, it may make working from home easier.</a:t>
            </a:r>
          </a:p>
          <a:p>
            <a:r>
              <a:rPr lang="en-GB" dirty="0"/>
              <a:t>Is it possible?</a:t>
            </a:r>
          </a:p>
          <a:p>
            <a:r>
              <a:rPr lang="en-GB" dirty="0"/>
              <a:t>The spreadsheet could technically be emailed.</a:t>
            </a:r>
          </a:p>
          <a:p>
            <a:r>
              <a:rPr lang="en-GB" dirty="0"/>
              <a:t>Is it appropriate?</a:t>
            </a:r>
          </a:p>
          <a:p>
            <a:r>
              <a:rPr lang="en-GB" dirty="0"/>
              <a:t>Not without checking organisational rules, authorisation and approved secure arrangements. It is probably a breach of the Data Protection Act 2018</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8</a:t>
            </a:fld>
            <a:endParaRPr lang="en-GB"/>
          </a:p>
        </p:txBody>
      </p:sp>
    </p:spTree>
    <p:extLst>
      <p:ext uri="{BB962C8B-B14F-4D97-AF65-F5344CB8AC3E}">
        <p14:creationId xmlns:p14="http://schemas.microsoft.com/office/powerpoint/2010/main" val="198474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https://www.youtube.com/watch?v=0jkYIwnJfZw</a:t>
            </a:r>
          </a:p>
          <a:p>
            <a:r>
              <a:rPr lang="en-GB" dirty="0"/>
              <a:t>Ensure that it is clear to students that the project manager should not ignore a member of staff being intimidating for aggressive towards her. </a:t>
            </a:r>
          </a:p>
        </p:txBody>
      </p:sp>
      <p:sp>
        <p:nvSpPr>
          <p:cNvPr id="4" name="Slide Number Placeholder 3"/>
          <p:cNvSpPr>
            <a:spLocks noGrp="1"/>
          </p:cNvSpPr>
          <p:nvPr>
            <p:ph type="sldNum" sz="quarter" idx="5"/>
          </p:nvPr>
        </p:nvSpPr>
        <p:spPr/>
        <p:txBody>
          <a:bodyPr/>
          <a:lstStyle/>
          <a:p>
            <a:fld id="{83B24441-D7FA-4352-87C2-B2717FEE9137}" type="slidenum">
              <a:rPr lang="en-GB" smtClean="0"/>
              <a:t>10</a:t>
            </a:fld>
            <a:endParaRPr lang="en-GB"/>
          </a:p>
        </p:txBody>
      </p:sp>
    </p:spTree>
    <p:extLst>
      <p:ext uri="{BB962C8B-B14F-4D97-AF65-F5344CB8AC3E}">
        <p14:creationId xmlns:p14="http://schemas.microsoft.com/office/powerpoint/2010/main" val="2842740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How this differs from Week 4</a:t>
            </a:r>
          </a:p>
          <a:p>
            <a:r>
              <a:rPr lang="en-GB" b="0" dirty="0">
                <a:latin typeface="Arial" panose="020B0604020202020204" pitchFamily="34" charset="0"/>
                <a:cs typeface="Arial" panose="020B0604020202020204" pitchFamily="34" charset="0"/>
              </a:rPr>
              <a:t>Week 4's STOP → CHECK → EXPLORE → DECIDE helped students avoid unsupported conclusions and solve problems.</a:t>
            </a:r>
          </a:p>
          <a:p>
            <a:r>
              <a:rPr lang="en-GB" b="0" dirty="0">
                <a:latin typeface="Arial" panose="020B0604020202020204" pitchFamily="34" charset="0"/>
                <a:cs typeface="Arial" panose="020B0604020202020204" pitchFamily="34" charset="0"/>
              </a:rPr>
              <a:t>Week 7 asks a different question: even when I understand the problem, what am I professionally responsible for doing?</a:t>
            </a:r>
          </a:p>
          <a:p>
            <a:r>
              <a:rPr lang="en-GB" b="0" dirty="0">
                <a:latin typeface="Arial" panose="020B0604020202020204" pitchFamily="34" charset="0"/>
                <a:cs typeface="Arial" panose="020B0604020202020204" pitchFamily="34" charset="0"/>
              </a:rPr>
              <a:t>The new framework deliberately adds people, responsibilities, authority and communication.</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11</a:t>
            </a:fld>
            <a:endParaRPr lang="en-GB"/>
          </a:p>
        </p:txBody>
      </p:sp>
    </p:spTree>
    <p:extLst>
      <p:ext uri="{BB962C8B-B14F-4D97-AF65-F5344CB8AC3E}">
        <p14:creationId xmlns:p14="http://schemas.microsoft.com/office/powerpoint/2010/main" val="2322416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14</a:t>
            </a:fld>
            <a:endParaRPr lang="en-GB"/>
          </a:p>
        </p:txBody>
      </p:sp>
    </p:spTree>
    <p:extLst>
      <p:ext uri="{BB962C8B-B14F-4D97-AF65-F5344CB8AC3E}">
        <p14:creationId xmlns:p14="http://schemas.microsoft.com/office/powerpoint/2010/main" val="2460066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0134E-507E-159E-295F-B1E0550CE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7F93CE-5A92-C166-0AB9-DD865807B4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2D1F8B-6461-11E2-ECAD-424899075734}"/>
              </a:ext>
            </a:extLst>
          </p:cNvPr>
          <p:cNvSpPr>
            <a:spLocks noGrp="1"/>
          </p:cNvSpPr>
          <p:nvPr>
            <p:ph type="body" idx="1"/>
          </p:nvPr>
        </p:nvSpPr>
        <p:spPr/>
        <p:txBody>
          <a:bodyPr/>
          <a:lstStyle/>
          <a:p>
            <a:r>
              <a:rPr lang="en-GB" dirty="0"/>
              <a:t>Encourage the students to think of the people, consequences and responsibilities involved</a:t>
            </a:r>
          </a:p>
        </p:txBody>
      </p:sp>
      <p:sp>
        <p:nvSpPr>
          <p:cNvPr id="4" name="Slide Number Placeholder 3">
            <a:extLst>
              <a:ext uri="{FF2B5EF4-FFF2-40B4-BE49-F238E27FC236}">
                <a16:creationId xmlns:a16="http://schemas.microsoft.com/office/drawing/2014/main" id="{8B7FA714-FDF5-DA44-BAC6-856B8A1AF00A}"/>
              </a:ext>
            </a:extLst>
          </p:cNvPr>
          <p:cNvSpPr>
            <a:spLocks noGrp="1"/>
          </p:cNvSpPr>
          <p:nvPr>
            <p:ph type="sldNum" sz="quarter" idx="5"/>
          </p:nvPr>
        </p:nvSpPr>
        <p:spPr/>
        <p:txBody>
          <a:bodyPr/>
          <a:lstStyle/>
          <a:p>
            <a:fld id="{83B24441-D7FA-4352-87C2-B2717FEE9137}" type="slidenum">
              <a:rPr lang="en-GB" smtClean="0"/>
              <a:t>16</a:t>
            </a:fld>
            <a:endParaRPr lang="en-GB"/>
          </a:p>
        </p:txBody>
      </p:sp>
    </p:spTree>
    <p:extLst>
      <p:ext uri="{BB962C8B-B14F-4D97-AF65-F5344CB8AC3E}">
        <p14:creationId xmlns:p14="http://schemas.microsoft.com/office/powerpoint/2010/main" val="4046211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decision do we need to make?</a:t>
            </a:r>
          </a:p>
          <a:p>
            <a:r>
              <a:rPr lang="en-GB" sz="1200" kern="1200" dirty="0">
                <a:solidFill>
                  <a:schemeClr val="tx1"/>
                </a:solidFill>
                <a:effectLst/>
                <a:latin typeface="+mn-lt"/>
                <a:ea typeface="+mn-ea"/>
                <a:cs typeface="+mn-cs"/>
              </a:rPr>
              <a:t>Who could be affected?</a:t>
            </a:r>
          </a:p>
          <a:p>
            <a:r>
              <a:rPr lang="en-GB" sz="1200" kern="1200" dirty="0">
                <a:solidFill>
                  <a:schemeClr val="tx1"/>
                </a:solidFill>
                <a:effectLst/>
                <a:latin typeface="+mn-lt"/>
                <a:ea typeface="+mn-ea"/>
                <a:cs typeface="+mn-cs"/>
              </a:rPr>
              <a:t>Which option do we recommend?</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18</a:t>
            </a:fld>
            <a:endParaRPr lang="en-GB"/>
          </a:p>
        </p:txBody>
      </p:sp>
    </p:spTree>
    <p:extLst>
      <p:ext uri="{BB962C8B-B14F-4D97-AF65-F5344CB8AC3E}">
        <p14:creationId xmlns:p14="http://schemas.microsoft.com/office/powerpoint/2010/main" val="2808689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0jkYIwnJfZw?feature=oembed" TargetMode="External"/><Relationship Id="rId5" Type="http://schemas.openxmlformats.org/officeDocument/2006/relationships/hyperlink" Target="https://www.youtube.com/watch?v=0jkYIwnJfZw" TargetMode="External"/><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ico.org.uk/for-organisations/report-a-breach/personal-data-breach/personal-data-breaches-a-guide/?utm_source=" TargetMode="External"/><Relationship Id="rId2" Type="http://schemas.openxmlformats.org/officeDocument/2006/relationships/hyperlink" Target="https://www.acas.org.uk/how-to-raise-a-problem-at-work?utm_source=" TargetMode="External"/><Relationship Id="rId1" Type="http://schemas.openxmlformats.org/officeDocument/2006/relationships/slideLayout" Target="../slideLayouts/slideLayout6.xml"/><Relationship Id="rId4" Type="http://schemas.openxmlformats.org/officeDocument/2006/relationships/hyperlink" Target="https://doi.org/10.2307/2666999"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94048" y="1470580"/>
            <a:ext cx="10803903" cy="1659481"/>
          </a:xfrm>
        </p:spPr>
        <p:txBody>
          <a:bodyPr/>
          <a:lstStyle/>
          <a:p>
            <a:pPr marL="0" indent="0" algn="ctr">
              <a:buNone/>
            </a:pPr>
            <a:r>
              <a:rPr lang="en-GB" sz="4800" b="1" dirty="0">
                <a:solidFill>
                  <a:schemeClr val="bg1"/>
                </a:solidFill>
              </a:rPr>
              <a:t>Essential Skills : </a:t>
            </a:r>
          </a:p>
        </p:txBody>
      </p:sp>
      <p:sp>
        <p:nvSpPr>
          <p:cNvPr id="4" name="TextBox 3">
            <a:extLst>
              <a:ext uri="{FF2B5EF4-FFF2-40B4-BE49-F238E27FC236}">
                <a16:creationId xmlns:a16="http://schemas.microsoft.com/office/drawing/2014/main" id="{8C79E1E9-0B4A-072B-8A25-7CCB977484C2}"/>
              </a:ext>
            </a:extLst>
          </p:cNvPr>
          <p:cNvSpPr txBox="1"/>
          <p:nvPr/>
        </p:nvSpPr>
        <p:spPr>
          <a:xfrm>
            <a:off x="2743200" y="2268168"/>
            <a:ext cx="7578970" cy="769441"/>
          </a:xfrm>
          <a:prstGeom prst="rect">
            <a:avLst/>
          </a:prstGeom>
          <a:noFill/>
        </p:spPr>
        <p:txBody>
          <a:bodyPr wrap="square">
            <a:spAutoFit/>
          </a:bodyPr>
          <a:lstStyle/>
          <a:p>
            <a:r>
              <a:rPr lang="en-GB" sz="4400" dirty="0">
                <a:solidFill>
                  <a:schemeClr val="bg1"/>
                </a:solidFill>
              </a:rPr>
              <a:t>Professional Decision Making</a:t>
            </a:r>
            <a:endParaRPr lang="en-GB" sz="4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dirty="0"/>
              <a:t>What are we learning? </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125415" y="1918005"/>
            <a:ext cx="10610955" cy="3021989"/>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By the end of the short session you will learn how to:</a:t>
            </a:r>
          </a:p>
          <a:p>
            <a:pPr lvl="1"/>
            <a:r>
              <a:rPr lang="en-GB" sz="2800" dirty="0">
                <a:latin typeface="Arial" panose="020B0604020202020204" pitchFamily="34" charset="0"/>
                <a:cs typeface="Arial" panose="020B0604020202020204" pitchFamily="34" charset="0"/>
              </a:rPr>
              <a:t>Spot when different people want or need different things.</a:t>
            </a:r>
          </a:p>
          <a:p>
            <a:pPr lvl="1"/>
            <a:r>
              <a:rPr lang="en-GB" sz="2800" dirty="0">
                <a:latin typeface="Arial" panose="020B0604020202020204" pitchFamily="34" charset="0"/>
                <a:cs typeface="Arial" panose="020B0604020202020204" pitchFamily="34" charset="0"/>
              </a:rPr>
              <a:t>Compare possible choices, including their benefits and problems.</a:t>
            </a:r>
          </a:p>
          <a:p>
            <a:pPr lvl="1"/>
            <a:r>
              <a:rPr lang="en-GB" sz="2800" dirty="0">
                <a:latin typeface="Arial" panose="020B0604020202020204" pitchFamily="34" charset="0"/>
                <a:cs typeface="Arial" panose="020B0604020202020204" pitchFamily="34" charset="0"/>
              </a:rPr>
              <a:t>Choose a reasonable action based on the facts and workplace responsibilities.</a:t>
            </a:r>
          </a:p>
          <a:p>
            <a:pPr lvl="1"/>
            <a:r>
              <a:rPr lang="en-GB" sz="2800" dirty="0">
                <a:latin typeface="Arial" panose="020B0604020202020204" pitchFamily="34" charset="0"/>
                <a:cs typeface="Arial" panose="020B0604020202020204" pitchFamily="34" charset="0"/>
              </a:rPr>
              <a:t>Explain a decision, including why another choice was not taken.</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56539E0-F41C-87A3-987F-3DF67413141A}"/>
              </a:ext>
            </a:extLst>
          </p:cNvPr>
          <p:cNvSpPr txBox="1"/>
          <p:nvPr/>
        </p:nvSpPr>
        <p:spPr>
          <a:xfrm>
            <a:off x="920653" y="5541054"/>
            <a:ext cx="11020477" cy="830997"/>
          </a:xfrm>
          <a:prstGeom prst="rect">
            <a:avLst/>
          </a:prstGeom>
          <a:noFill/>
        </p:spPr>
        <p:txBody>
          <a:bodyPr wrap="square">
            <a:spAutoFit/>
          </a:bodyPr>
          <a:lstStyle/>
          <a:p>
            <a:pPr>
              <a:buNone/>
            </a:pPr>
            <a:r>
              <a:rPr lang="en-GB" sz="2400" i="1" dirty="0">
                <a:latin typeface="Arial" panose="020B0604020202020204" pitchFamily="34" charset="0"/>
                <a:cs typeface="Arial" panose="020B0604020202020204" pitchFamily="34" charset="0"/>
              </a:rPr>
              <a:t>Central question: How do I make a good professional decision when different people need different things?</a:t>
            </a:r>
          </a:p>
        </p:txBody>
      </p:sp>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4499-D677-12B0-3076-7354C5E68EB6}"/>
              </a:ext>
            </a:extLst>
          </p:cNvPr>
          <p:cNvSpPr>
            <a:spLocks noGrp="1"/>
          </p:cNvSpPr>
          <p:nvPr>
            <p:ph type="title"/>
          </p:nvPr>
        </p:nvSpPr>
        <p:spPr/>
        <p:txBody>
          <a:bodyPr/>
          <a:lstStyle/>
          <a:p>
            <a:r>
              <a:rPr lang="en-GB" b="1" dirty="0"/>
              <a:t>Every Day, We Make Decisions</a:t>
            </a:r>
            <a:endParaRPr lang="en-GB" dirty="0"/>
          </a:p>
        </p:txBody>
      </p:sp>
      <p:sp>
        <p:nvSpPr>
          <p:cNvPr id="3" name="Content Placeholder 2">
            <a:extLst>
              <a:ext uri="{FF2B5EF4-FFF2-40B4-BE49-F238E27FC236}">
                <a16:creationId xmlns:a16="http://schemas.microsoft.com/office/drawing/2014/main" id="{C06C3B3E-4DEB-2F85-BBA5-1FE5433C3E57}"/>
              </a:ext>
            </a:extLst>
          </p:cNvPr>
          <p:cNvSpPr>
            <a:spLocks noGrp="1"/>
          </p:cNvSpPr>
          <p:nvPr>
            <p:ph idx="1"/>
          </p:nvPr>
        </p:nvSpPr>
        <p:spPr>
          <a:xfrm>
            <a:off x="964276" y="2449698"/>
            <a:ext cx="6084918" cy="2712668"/>
          </a:xfrm>
          <a:prstGeom prst="round2DiagRect">
            <a:avLst>
              <a:gd name="adj1" fmla="val 50000"/>
              <a:gd name="adj2" fmla="val 0"/>
            </a:avLst>
          </a:prstGeom>
          <a:ln>
            <a:solidFill>
              <a:schemeClr val="accent5">
                <a:lumMod val="50000"/>
              </a:schemeClr>
            </a:solidFill>
          </a:ln>
        </p:spPr>
        <p:txBody>
          <a:bodyPr>
            <a:noAutofit/>
          </a:bodyPr>
          <a:lstStyle/>
          <a:p>
            <a:pPr marL="0" indent="0">
              <a:buNone/>
            </a:pPr>
            <a:r>
              <a:rPr lang="en-GB" sz="2400" dirty="0">
                <a:latin typeface="Arial" panose="020B0604020202020204" pitchFamily="34" charset="0"/>
                <a:cs typeface="Arial" panose="020B0604020202020204" pitchFamily="34" charset="0"/>
              </a:rPr>
              <a:t>At work, we make decisions every day. Some are small, such as deciding which task to do first. Others are more important, such as what to do when we notice a mistake or when someone asks us for help.</a:t>
            </a:r>
          </a:p>
        </p:txBody>
      </p:sp>
      <p:sp>
        <p:nvSpPr>
          <p:cNvPr id="4" name="Rectangle: Rounded Corners 3">
            <a:extLst>
              <a:ext uri="{FF2B5EF4-FFF2-40B4-BE49-F238E27FC236}">
                <a16:creationId xmlns:a16="http://schemas.microsoft.com/office/drawing/2014/main" id="{334CD910-5413-AB56-0D88-DEEA8C62C72B}"/>
              </a:ext>
            </a:extLst>
          </p:cNvPr>
          <p:cNvSpPr/>
          <p:nvPr/>
        </p:nvSpPr>
        <p:spPr>
          <a:xfrm>
            <a:off x="964276" y="1476177"/>
            <a:ext cx="10628539" cy="8094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The choices we make can affect our colleagues, customers and the people who use our services.</a:t>
            </a:r>
          </a:p>
        </p:txBody>
      </p:sp>
      <p:sp>
        <p:nvSpPr>
          <p:cNvPr id="5" name="Rectangle: Rounded Corners 4">
            <a:extLst>
              <a:ext uri="{FF2B5EF4-FFF2-40B4-BE49-F238E27FC236}">
                <a16:creationId xmlns:a16="http://schemas.microsoft.com/office/drawing/2014/main" id="{FBE2908E-A119-84D7-8BF3-3D10D9F089F0}"/>
              </a:ext>
            </a:extLst>
          </p:cNvPr>
          <p:cNvSpPr/>
          <p:nvPr/>
        </p:nvSpPr>
        <p:spPr>
          <a:xfrm>
            <a:off x="775519" y="5595100"/>
            <a:ext cx="11006052" cy="69826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A good professional decision is one we can explain and give a clear reason for.</a:t>
            </a:r>
          </a:p>
        </p:txBody>
      </p:sp>
      <p:pic>
        <p:nvPicPr>
          <p:cNvPr id="9" name="Picture 8">
            <a:extLst>
              <a:ext uri="{FF2B5EF4-FFF2-40B4-BE49-F238E27FC236}">
                <a16:creationId xmlns:a16="http://schemas.microsoft.com/office/drawing/2014/main" id="{BD1F780A-EF34-AA84-E88F-963EFE7D2462}"/>
              </a:ext>
            </a:extLst>
          </p:cNvPr>
          <p:cNvPicPr>
            <a:picLocks noChangeAspect="1"/>
          </p:cNvPicPr>
          <p:nvPr/>
        </p:nvPicPr>
        <p:blipFill>
          <a:blip r:embed="rId2"/>
          <a:stretch>
            <a:fillRect/>
          </a:stretch>
        </p:blipFill>
        <p:spPr>
          <a:xfrm>
            <a:off x="7472580" y="2514917"/>
            <a:ext cx="4120235" cy="2712668"/>
          </a:xfrm>
          <a:prstGeom prst="rect">
            <a:avLst/>
          </a:prstGeom>
        </p:spPr>
      </p:pic>
    </p:spTree>
    <p:extLst>
      <p:ext uri="{BB962C8B-B14F-4D97-AF65-F5344CB8AC3E}">
        <p14:creationId xmlns:p14="http://schemas.microsoft.com/office/powerpoint/2010/main" val="2771899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6F288-B283-9C6B-4E6A-8B1CC7DEA59D}"/>
              </a:ext>
            </a:extLst>
          </p:cNvPr>
          <p:cNvSpPr>
            <a:spLocks noGrp="1"/>
          </p:cNvSpPr>
          <p:nvPr>
            <p:ph type="title"/>
          </p:nvPr>
        </p:nvSpPr>
        <p:spPr/>
        <p:txBody>
          <a:bodyPr/>
          <a:lstStyle/>
          <a:p>
            <a:r>
              <a:rPr lang="en-GB" b="1" dirty="0"/>
              <a:t>Every Day, We Make Decisions</a:t>
            </a:r>
            <a:endParaRPr lang="en-GB" dirty="0"/>
          </a:p>
        </p:txBody>
      </p:sp>
      <p:sp>
        <p:nvSpPr>
          <p:cNvPr id="5" name="TextBox 4">
            <a:extLst>
              <a:ext uri="{FF2B5EF4-FFF2-40B4-BE49-F238E27FC236}">
                <a16:creationId xmlns:a16="http://schemas.microsoft.com/office/drawing/2014/main" id="{EE9D8F5C-C414-027D-2FAA-1885F2429438}"/>
              </a:ext>
            </a:extLst>
          </p:cNvPr>
          <p:cNvSpPr txBox="1"/>
          <p:nvPr/>
        </p:nvSpPr>
        <p:spPr>
          <a:xfrm>
            <a:off x="5536276" y="1843950"/>
            <a:ext cx="6500553" cy="3416320"/>
          </a:xfrm>
          <a:prstGeom prst="rect">
            <a:avLst/>
          </a:prstGeom>
          <a:noFill/>
        </p:spPr>
        <p:txBody>
          <a:bodyPr wrap="square">
            <a:spAutoFit/>
          </a:bodyPr>
          <a:lstStyle/>
          <a:p>
            <a:pPr marL="0" indent="0">
              <a:buNone/>
            </a:pPr>
            <a:r>
              <a:rPr lang="en-GB" sz="2400" b="1" dirty="0">
                <a:latin typeface="Arial" panose="020B0604020202020204" pitchFamily="34" charset="0"/>
                <a:cs typeface="Arial" panose="020B0604020202020204" pitchFamily="34" charset="0"/>
              </a:rPr>
              <a:t>Being professional means thinking before we act.</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We need to ask ourselves: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is happening?</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might be affected by my choice?</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could happen next?</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Is this something I can decide, or should I ask for help?</a:t>
            </a:r>
          </a:p>
          <a:p>
            <a:pPr lvl="0"/>
            <a:endParaRPr lang="en-GB"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47913FE-FC08-ACCF-5BEB-84A7967BB9A2}"/>
              </a:ext>
            </a:extLst>
          </p:cNvPr>
          <p:cNvPicPr>
            <a:picLocks noChangeAspect="1"/>
          </p:cNvPicPr>
          <p:nvPr/>
        </p:nvPicPr>
        <p:blipFill>
          <a:blip r:embed="rId2"/>
          <a:stretch>
            <a:fillRect/>
          </a:stretch>
        </p:blipFill>
        <p:spPr>
          <a:xfrm>
            <a:off x="825199" y="2426115"/>
            <a:ext cx="4474315" cy="2803748"/>
          </a:xfrm>
          <a:prstGeom prst="rect">
            <a:avLst/>
          </a:prstGeom>
        </p:spPr>
      </p:pic>
      <p:sp>
        <p:nvSpPr>
          <p:cNvPr id="9" name="TextBox 8">
            <a:extLst>
              <a:ext uri="{FF2B5EF4-FFF2-40B4-BE49-F238E27FC236}">
                <a16:creationId xmlns:a16="http://schemas.microsoft.com/office/drawing/2014/main" id="{3C6203B3-8F94-0D38-3229-290797B29D3A}"/>
              </a:ext>
            </a:extLst>
          </p:cNvPr>
          <p:cNvSpPr txBox="1"/>
          <p:nvPr/>
        </p:nvSpPr>
        <p:spPr>
          <a:xfrm>
            <a:off x="2098963" y="5734457"/>
            <a:ext cx="8907087" cy="461665"/>
          </a:xfrm>
          <a:prstGeom prst="rect">
            <a:avLst/>
          </a:prstGeom>
          <a:noFill/>
          <a:ln w="28575">
            <a:solidFill>
              <a:schemeClr val="accent1">
                <a:lumMod val="75000"/>
              </a:schemeClr>
            </a:solidFill>
          </a:ln>
        </p:spPr>
        <p:txBody>
          <a:bodyPr wrap="square">
            <a:spAutoFit/>
          </a:bodyPr>
          <a:lstStyle/>
          <a:p>
            <a:r>
              <a:rPr lang="en-GB" sz="2400" dirty="0">
                <a:latin typeface="Arial" panose="020B0604020202020204" pitchFamily="34" charset="0"/>
                <a:cs typeface="Arial" panose="020B0604020202020204" pitchFamily="34" charset="0"/>
              </a:rPr>
              <a:t>Sometimes the quickest or easiest choice is not the best one.</a:t>
            </a:r>
          </a:p>
        </p:txBody>
      </p:sp>
    </p:spTree>
    <p:extLst>
      <p:ext uri="{BB962C8B-B14F-4D97-AF65-F5344CB8AC3E}">
        <p14:creationId xmlns:p14="http://schemas.microsoft.com/office/powerpoint/2010/main" val="2374793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3EF14-6B1E-7577-1EB7-6C16D40165BB}"/>
              </a:ext>
            </a:extLst>
          </p:cNvPr>
          <p:cNvSpPr>
            <a:spLocks noGrp="1"/>
          </p:cNvSpPr>
          <p:nvPr>
            <p:ph type="title"/>
          </p:nvPr>
        </p:nvSpPr>
        <p:spPr/>
        <p:txBody>
          <a:bodyPr/>
          <a:lstStyle/>
          <a:p>
            <a:r>
              <a:rPr lang="en-GB" dirty="0"/>
              <a:t>Would You Do It?</a:t>
            </a:r>
          </a:p>
        </p:txBody>
      </p:sp>
      <p:grpSp>
        <p:nvGrpSpPr>
          <p:cNvPr id="5" name="Group 4">
            <a:extLst>
              <a:ext uri="{FF2B5EF4-FFF2-40B4-BE49-F238E27FC236}">
                <a16:creationId xmlns:a16="http://schemas.microsoft.com/office/drawing/2014/main" id="{8000E888-EFD8-C196-E7D4-14F36E57B7F8}"/>
              </a:ext>
            </a:extLst>
          </p:cNvPr>
          <p:cNvGrpSpPr/>
          <p:nvPr/>
        </p:nvGrpSpPr>
        <p:grpSpPr>
          <a:xfrm>
            <a:off x="1052423" y="5226579"/>
            <a:ext cx="10500670" cy="1504787"/>
            <a:chOff x="2421660" y="1479026"/>
            <a:chExt cx="5783665" cy="2500772"/>
          </a:xfrm>
        </p:grpSpPr>
        <p:sp>
          <p:nvSpPr>
            <p:cNvPr id="6" name="Free-form: Shape 5">
              <a:extLst>
                <a:ext uri="{FF2B5EF4-FFF2-40B4-BE49-F238E27FC236}">
                  <a16:creationId xmlns:a16="http://schemas.microsoft.com/office/drawing/2014/main" id="{CF82312E-B238-FECD-FD2D-B868C8727814}"/>
                </a:ext>
              </a:extLst>
            </p:cNvPr>
            <p:cNvSpPr/>
            <p:nvPr/>
          </p:nvSpPr>
          <p:spPr>
            <a:xfrm>
              <a:off x="2421660" y="1479026"/>
              <a:ext cx="1809776"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lvl="0" algn="ctr" defTabSz="1911350">
                <a:spcBef>
                  <a:spcPct val="0"/>
                </a:spcBef>
                <a:spcAft>
                  <a:spcPct val="35000"/>
                </a:spcAft>
              </a:pPr>
              <a:r>
                <a:rPr lang="en-GB" sz="2800" dirty="0">
                  <a:latin typeface="Arial" panose="020B0604020202020204" pitchFamily="34" charset="0"/>
                  <a:cs typeface="Arial" panose="020B0604020202020204" pitchFamily="34" charset="0"/>
                </a:rPr>
                <a:t>Give the appointment to Person A</a:t>
              </a:r>
              <a:endParaRPr lang="en-GB" sz="2400" kern="1200" dirty="0">
                <a:latin typeface="Arial" panose="020B0604020202020204" pitchFamily="34" charset="0"/>
                <a:cs typeface="Arial" panose="020B0604020202020204" pitchFamily="34" charset="0"/>
              </a:endParaRPr>
            </a:p>
          </p:txBody>
        </p:sp>
        <p:sp>
          <p:nvSpPr>
            <p:cNvPr id="7" name="Free-form: Shape 6">
              <a:extLst>
                <a:ext uri="{FF2B5EF4-FFF2-40B4-BE49-F238E27FC236}">
                  <a16:creationId xmlns:a16="http://schemas.microsoft.com/office/drawing/2014/main" id="{6FBBEB94-809C-FC69-EDD3-BE798593C280}"/>
                </a:ext>
              </a:extLst>
            </p:cNvPr>
            <p:cNvSpPr/>
            <p:nvPr/>
          </p:nvSpPr>
          <p:spPr>
            <a:xfrm>
              <a:off x="4324112" y="1479026"/>
              <a:ext cx="1965182"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lvl="0" algn="ctr" defTabSz="1911350">
                <a:spcBef>
                  <a:spcPct val="0"/>
                </a:spcBef>
                <a:spcAft>
                  <a:spcPct val="35000"/>
                </a:spcAft>
              </a:pPr>
              <a:r>
                <a:rPr lang="en-GB" sz="3200" dirty="0">
                  <a:latin typeface="Arial" panose="020B0604020202020204" pitchFamily="34" charset="0"/>
                  <a:cs typeface="Arial" panose="020B0604020202020204" pitchFamily="34" charset="0"/>
                </a:rPr>
                <a:t>Give the appointment to Person B.</a:t>
              </a:r>
              <a:endParaRPr lang="en-GB" sz="24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9A6867A9-60A6-BB50-5A4F-6A49E1FBCCC3}"/>
                </a:ext>
              </a:extLst>
            </p:cNvPr>
            <p:cNvSpPr/>
            <p:nvPr/>
          </p:nvSpPr>
          <p:spPr>
            <a:xfrm>
              <a:off x="6373284" y="1479026"/>
              <a:ext cx="1832041"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lvl="0" algn="ctr" defTabSz="1911350">
                <a:spcBef>
                  <a:spcPct val="0"/>
                </a:spcBef>
                <a:spcAft>
                  <a:spcPct val="35000"/>
                </a:spcAft>
              </a:pPr>
              <a:r>
                <a:rPr lang="en-GB" sz="3200" dirty="0">
                  <a:latin typeface="Arial" panose="020B0604020202020204" pitchFamily="34" charset="0"/>
                  <a:cs typeface="Arial" panose="020B0604020202020204" pitchFamily="34" charset="0"/>
                </a:rPr>
                <a:t>Check more information before deciding.</a:t>
              </a:r>
              <a:endParaRPr lang="en-GB" sz="3600" kern="1200" dirty="0">
                <a:latin typeface="Arial" panose="020B0604020202020204" pitchFamily="34" charset="0"/>
                <a:cs typeface="Arial" panose="020B0604020202020204" pitchFamily="34" charset="0"/>
              </a:endParaRPr>
            </a:p>
          </p:txBody>
        </p:sp>
      </p:grpSp>
      <p:sp>
        <p:nvSpPr>
          <p:cNvPr id="9" name="Rectangle: Rounded Corners 8">
            <a:extLst>
              <a:ext uri="{FF2B5EF4-FFF2-40B4-BE49-F238E27FC236}">
                <a16:creationId xmlns:a16="http://schemas.microsoft.com/office/drawing/2014/main" id="{FEEC059F-7B4C-A7C9-218D-F00F5920BB24}"/>
              </a:ext>
            </a:extLst>
          </p:cNvPr>
          <p:cNvSpPr/>
          <p:nvPr/>
        </p:nvSpPr>
        <p:spPr>
          <a:xfrm>
            <a:off x="773721" y="1785369"/>
            <a:ext cx="11289323" cy="21152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000" dirty="0">
                <a:latin typeface="Arial" panose="020B0604020202020204" pitchFamily="34" charset="0"/>
                <a:cs typeface="Arial" panose="020B0604020202020204" pitchFamily="34" charset="0"/>
              </a:rPr>
              <a:t>You work in a community support service.</a:t>
            </a:r>
          </a:p>
          <a:p>
            <a:r>
              <a:rPr lang="en-GB" sz="2000" dirty="0">
                <a:latin typeface="Arial" panose="020B0604020202020204" pitchFamily="34" charset="0"/>
                <a:cs typeface="Arial" panose="020B0604020202020204" pitchFamily="34" charset="0"/>
              </a:rPr>
              <a:t>There is only </a:t>
            </a:r>
            <a:r>
              <a:rPr lang="en-GB" sz="2000" u="sng" dirty="0">
                <a:latin typeface="Arial" panose="020B0604020202020204" pitchFamily="34" charset="0"/>
                <a:cs typeface="Arial" panose="020B0604020202020204" pitchFamily="34" charset="0"/>
              </a:rPr>
              <a:t>one</a:t>
            </a:r>
            <a:r>
              <a:rPr lang="en-GB" sz="2000" dirty="0">
                <a:latin typeface="Arial" panose="020B0604020202020204" pitchFamily="34" charset="0"/>
                <a:cs typeface="Arial" panose="020B0604020202020204" pitchFamily="34" charset="0"/>
              </a:rPr>
              <a:t> appointment </a:t>
            </a:r>
            <a:r>
              <a:rPr lang="en-GB" sz="2000" u="sng" dirty="0">
                <a:latin typeface="Arial" panose="020B0604020202020204" pitchFamily="34" charset="0"/>
                <a:cs typeface="Arial" panose="020B0604020202020204" pitchFamily="34" charset="0"/>
              </a:rPr>
              <a:t>left</a:t>
            </a:r>
            <a:r>
              <a:rPr lang="en-GB" sz="2000" dirty="0">
                <a:latin typeface="Arial" panose="020B0604020202020204" pitchFamily="34" charset="0"/>
                <a:cs typeface="Arial" panose="020B0604020202020204" pitchFamily="34" charset="0"/>
              </a:rPr>
              <a:t> this afternoon.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 A – Joyce - has been waiting for two weeks and has taken time off work to attend.</a:t>
            </a:r>
          </a:p>
          <a:p>
            <a:r>
              <a:rPr lang="en-GB" sz="2000" dirty="0">
                <a:latin typeface="Arial" panose="020B0604020202020204" pitchFamily="34" charset="0"/>
                <a:cs typeface="Arial" panose="020B0604020202020204" pitchFamily="34" charset="0"/>
              </a:rPr>
              <a:t>Person B – Jilly -  has contacted the service today and says they need urgent help.</a:t>
            </a:r>
          </a:p>
          <a:p>
            <a:r>
              <a:rPr lang="en-GB" sz="2000" dirty="0">
                <a:latin typeface="Arial" panose="020B0604020202020204" pitchFamily="34" charset="0"/>
                <a:cs typeface="Arial" panose="020B0604020202020204" pitchFamily="34" charset="0"/>
              </a:rPr>
              <a:t>Your colleague asks: “Who should get the appointment?”</a:t>
            </a:r>
          </a:p>
        </p:txBody>
      </p:sp>
      <p:sp>
        <p:nvSpPr>
          <p:cNvPr id="12" name="TextBox 11">
            <a:extLst>
              <a:ext uri="{FF2B5EF4-FFF2-40B4-BE49-F238E27FC236}">
                <a16:creationId xmlns:a16="http://schemas.microsoft.com/office/drawing/2014/main" id="{4E8F9D47-9353-5F5B-C6B2-79C1DA076D5E}"/>
              </a:ext>
            </a:extLst>
          </p:cNvPr>
          <p:cNvSpPr txBox="1"/>
          <p:nvPr/>
        </p:nvSpPr>
        <p:spPr>
          <a:xfrm>
            <a:off x="773722" y="4377878"/>
            <a:ext cx="1096264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Choose </a:t>
            </a:r>
            <a:r>
              <a:rPr lang="en-GB" sz="2400" u="sng" dirty="0">
                <a:latin typeface="Arial" panose="020B0604020202020204" pitchFamily="34" charset="0"/>
                <a:cs typeface="Arial" panose="020B0604020202020204" pitchFamily="34" charset="0"/>
              </a:rPr>
              <a:t>one</a:t>
            </a:r>
            <a:r>
              <a:rPr lang="en-GB" sz="2400" dirty="0">
                <a:latin typeface="Arial" panose="020B0604020202020204" pitchFamily="34" charset="0"/>
                <a:cs typeface="Arial" panose="020B0604020202020204" pitchFamily="34" charset="0"/>
              </a:rPr>
              <a:t> of the </a:t>
            </a:r>
            <a:r>
              <a:rPr lang="en-GB" sz="2400" u="sng" dirty="0">
                <a:latin typeface="Arial" panose="020B0604020202020204" pitchFamily="34" charset="0"/>
                <a:cs typeface="Arial" panose="020B0604020202020204" pitchFamily="34" charset="0"/>
              </a:rPr>
              <a:t>three</a:t>
            </a:r>
            <a:r>
              <a:rPr lang="en-GB" sz="2400" dirty="0">
                <a:latin typeface="Arial" panose="020B0604020202020204" pitchFamily="34" charset="0"/>
                <a:cs typeface="Arial" panose="020B0604020202020204" pitchFamily="34" charset="0"/>
              </a:rPr>
              <a:t> actions – give your reasons, not just votes </a:t>
            </a:r>
          </a:p>
        </p:txBody>
      </p:sp>
    </p:spTree>
    <p:extLst>
      <p:ext uri="{BB962C8B-B14F-4D97-AF65-F5344CB8AC3E}">
        <p14:creationId xmlns:p14="http://schemas.microsoft.com/office/powerpoint/2010/main" val="26450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D1C2-07D3-1ED6-0A63-EE66ED81FFA1}"/>
              </a:ext>
            </a:extLst>
          </p:cNvPr>
          <p:cNvSpPr>
            <a:spLocks noGrp="1"/>
          </p:cNvSpPr>
          <p:nvPr>
            <p:ph type="title"/>
          </p:nvPr>
        </p:nvSpPr>
        <p:spPr/>
        <p:txBody>
          <a:bodyPr/>
          <a:lstStyle/>
          <a:p>
            <a:r>
              <a:rPr lang="en-GB" dirty="0"/>
              <a:t>What Makes a Decision Difficult?</a:t>
            </a:r>
          </a:p>
        </p:txBody>
      </p:sp>
      <p:sp>
        <p:nvSpPr>
          <p:cNvPr id="5" name="Content Placeholder 4">
            <a:extLst>
              <a:ext uri="{FF2B5EF4-FFF2-40B4-BE49-F238E27FC236}">
                <a16:creationId xmlns:a16="http://schemas.microsoft.com/office/drawing/2014/main" id="{A9B6ECC1-1C27-F384-09D9-3596DF3BCA7E}"/>
              </a:ext>
            </a:extLst>
          </p:cNvPr>
          <p:cNvSpPr txBox="1">
            <a:spLocks noGrp="1"/>
          </p:cNvSpPr>
          <p:nvPr>
            <p:ph idx="1"/>
          </p:nvPr>
        </p:nvSpPr>
        <p:spPr>
          <a:xfrm>
            <a:off x="1138687" y="1825625"/>
            <a:ext cx="10597683" cy="1310807"/>
          </a:xfrm>
          <a:prstGeom prst="round2DiagRect">
            <a:avLst>
              <a:gd name="adj1" fmla="val 29574"/>
              <a:gd name="adj2" fmla="val 0"/>
            </a:avLst>
          </a:prstGeom>
          <a:noFill/>
          <a:ln w="28575">
            <a:solidFill>
              <a:schemeClr val="accent2">
                <a:lumMod val="50000"/>
              </a:schemeClr>
            </a:solidFill>
          </a:ln>
        </p:spPr>
        <p:txBody>
          <a:bodyPr wrap="square">
            <a:spAutoFit/>
          </a:bodyPr>
          <a:lstStyle/>
          <a:p>
            <a:pPr marL="0" indent="0">
              <a:buNone/>
            </a:pPr>
            <a:r>
              <a:rPr lang="en-GB" sz="2400" dirty="0">
                <a:latin typeface="Arial" panose="020B0604020202020204" pitchFamily="34" charset="0"/>
                <a:cs typeface="Arial" panose="020B0604020202020204" pitchFamily="34" charset="0"/>
              </a:rPr>
              <a:t>Making decisions at work can be difficult because different people may want different things. However, what someone </a:t>
            </a:r>
            <a:r>
              <a:rPr lang="en-GB" sz="2400" u="sng" dirty="0">
                <a:latin typeface="Arial" panose="020B0604020202020204" pitchFamily="34" charset="0"/>
                <a:cs typeface="Arial" panose="020B0604020202020204" pitchFamily="34" charset="0"/>
              </a:rPr>
              <a:t>wants</a:t>
            </a:r>
            <a:r>
              <a:rPr lang="en-GB" sz="2400" dirty="0">
                <a:latin typeface="Arial" panose="020B0604020202020204" pitchFamily="34" charset="0"/>
                <a:cs typeface="Arial" panose="020B0604020202020204" pitchFamily="34" charset="0"/>
              </a:rPr>
              <a:t> is not always the same as what they </a:t>
            </a:r>
            <a:r>
              <a:rPr lang="en-GB" sz="2400" u="sng" dirty="0">
                <a:latin typeface="Arial" panose="020B0604020202020204" pitchFamily="34" charset="0"/>
                <a:cs typeface="Arial" panose="020B0604020202020204" pitchFamily="34" charset="0"/>
              </a:rPr>
              <a:t>need</a:t>
            </a:r>
            <a:r>
              <a:rPr lang="en-GB" sz="2400" dirty="0">
                <a:latin typeface="Arial" panose="020B0604020202020204" pitchFamily="34" charset="0"/>
                <a:cs typeface="Arial" panose="020B0604020202020204" pitchFamily="34" charset="0"/>
              </a:rPr>
              <a:t>. </a:t>
            </a:r>
          </a:p>
        </p:txBody>
      </p:sp>
      <p:sp>
        <p:nvSpPr>
          <p:cNvPr id="6" name="Rectangle: Rounded Corners 5">
            <a:extLst>
              <a:ext uri="{FF2B5EF4-FFF2-40B4-BE49-F238E27FC236}">
                <a16:creationId xmlns:a16="http://schemas.microsoft.com/office/drawing/2014/main" id="{FA60ED6C-6E36-2C6F-1373-D9D9ED68640B}"/>
              </a:ext>
            </a:extLst>
          </p:cNvPr>
          <p:cNvSpPr/>
          <p:nvPr/>
        </p:nvSpPr>
        <p:spPr>
          <a:xfrm>
            <a:off x="1138687" y="3260377"/>
            <a:ext cx="4589253" cy="1604513"/>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For example, a customer may want an answer straight away, but what they need is correct information.</a:t>
            </a:r>
          </a:p>
        </p:txBody>
      </p:sp>
      <p:pic>
        <p:nvPicPr>
          <p:cNvPr id="8" name="Picture 7">
            <a:extLst>
              <a:ext uri="{FF2B5EF4-FFF2-40B4-BE49-F238E27FC236}">
                <a16:creationId xmlns:a16="http://schemas.microsoft.com/office/drawing/2014/main" id="{D8C49969-593D-176F-F954-54019BB58947}"/>
              </a:ext>
            </a:extLst>
          </p:cNvPr>
          <p:cNvPicPr>
            <a:picLocks noChangeAspect="1"/>
          </p:cNvPicPr>
          <p:nvPr/>
        </p:nvPicPr>
        <p:blipFill>
          <a:blip r:embed="rId2"/>
          <a:stretch>
            <a:fillRect/>
          </a:stretch>
        </p:blipFill>
        <p:spPr>
          <a:xfrm>
            <a:off x="5914293" y="3260377"/>
            <a:ext cx="2196702" cy="1611353"/>
          </a:xfrm>
          <a:prstGeom prst="rect">
            <a:avLst/>
          </a:prstGeom>
        </p:spPr>
      </p:pic>
      <p:sp>
        <p:nvSpPr>
          <p:cNvPr id="9" name="Content Placeholder 4">
            <a:extLst>
              <a:ext uri="{FF2B5EF4-FFF2-40B4-BE49-F238E27FC236}">
                <a16:creationId xmlns:a16="http://schemas.microsoft.com/office/drawing/2014/main" id="{04914EFA-8EF0-45B7-86B5-C924F8254362}"/>
              </a:ext>
            </a:extLst>
          </p:cNvPr>
          <p:cNvSpPr txBox="1">
            <a:spLocks/>
          </p:cNvSpPr>
          <p:nvPr/>
        </p:nvSpPr>
        <p:spPr>
          <a:xfrm>
            <a:off x="1138687" y="5123646"/>
            <a:ext cx="10597683" cy="1710714"/>
          </a:xfrm>
          <a:prstGeom prst="round2DiagRect">
            <a:avLst>
              <a:gd name="adj1" fmla="val 29574"/>
              <a:gd name="adj2" fmla="val 0"/>
            </a:avLst>
          </a:prstGeom>
          <a:noFill/>
          <a:ln w="28575">
            <a:solidFill>
              <a:schemeClr val="accent2">
                <a:lumMod val="50000"/>
              </a:schemeClr>
            </a:solidFill>
          </a:ln>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latin typeface="Arial" panose="020B0604020202020204" pitchFamily="34" charset="0"/>
                <a:cs typeface="Arial" panose="020B0604020202020204" pitchFamily="34" charset="0"/>
              </a:rPr>
              <a:t>We must also think about what the workplace is responsible for providing, such as a safe service, fair treatment and following the correct rules. A good professional decision means balancing what people want, what they need and what the organisation can and should provide.</a:t>
            </a:r>
          </a:p>
        </p:txBody>
      </p:sp>
      <p:pic>
        <p:nvPicPr>
          <p:cNvPr id="12" name="Picture 11">
            <a:extLst>
              <a:ext uri="{FF2B5EF4-FFF2-40B4-BE49-F238E27FC236}">
                <a16:creationId xmlns:a16="http://schemas.microsoft.com/office/drawing/2014/main" id="{A88E6FB7-3EE2-2299-A6F4-5CBEBACD3D8F}"/>
              </a:ext>
            </a:extLst>
          </p:cNvPr>
          <p:cNvPicPr>
            <a:picLocks noChangeAspect="1"/>
          </p:cNvPicPr>
          <p:nvPr/>
        </p:nvPicPr>
        <p:blipFill>
          <a:blip r:embed="rId3"/>
          <a:stretch>
            <a:fillRect/>
          </a:stretch>
        </p:blipFill>
        <p:spPr>
          <a:xfrm>
            <a:off x="8774204" y="3236828"/>
            <a:ext cx="2326854" cy="1651610"/>
          </a:xfrm>
          <a:prstGeom prst="rect">
            <a:avLst/>
          </a:prstGeom>
        </p:spPr>
      </p:pic>
    </p:spTree>
    <p:extLst>
      <p:ext uri="{BB962C8B-B14F-4D97-AF65-F5344CB8AC3E}">
        <p14:creationId xmlns:p14="http://schemas.microsoft.com/office/powerpoint/2010/main" val="105058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7639-E78E-6688-1DEB-524D935A0178}"/>
              </a:ext>
            </a:extLst>
          </p:cNvPr>
          <p:cNvSpPr>
            <a:spLocks noGrp="1"/>
          </p:cNvSpPr>
          <p:nvPr>
            <p:ph type="title"/>
          </p:nvPr>
        </p:nvSpPr>
        <p:spPr/>
        <p:txBody>
          <a:bodyPr/>
          <a:lstStyle/>
          <a:p>
            <a:r>
              <a:rPr lang="en-GB" dirty="0"/>
              <a:t>What Makes a Decision Difficult?</a:t>
            </a:r>
          </a:p>
        </p:txBody>
      </p:sp>
      <p:sp>
        <p:nvSpPr>
          <p:cNvPr id="3" name="Content Placeholder 2">
            <a:extLst>
              <a:ext uri="{FF2B5EF4-FFF2-40B4-BE49-F238E27FC236}">
                <a16:creationId xmlns:a16="http://schemas.microsoft.com/office/drawing/2014/main" id="{9938E513-BE52-573E-DD53-14F4C1F7B646}"/>
              </a:ext>
            </a:extLst>
          </p:cNvPr>
          <p:cNvSpPr>
            <a:spLocks noGrp="1"/>
          </p:cNvSpPr>
          <p:nvPr>
            <p:ph idx="1"/>
          </p:nvPr>
        </p:nvSpPr>
        <p:spPr>
          <a:xfrm>
            <a:off x="1003697" y="1690688"/>
            <a:ext cx="7956222" cy="535190"/>
          </a:xfrm>
        </p:spPr>
        <p:txBody>
          <a:bodyPr>
            <a:normAutofit/>
          </a:bodyPr>
          <a:lstStyle/>
          <a:p>
            <a:pPr marL="0" indent="0">
              <a:buNone/>
            </a:pPr>
            <a:r>
              <a:rPr lang="en-GB" sz="2400" dirty="0">
                <a:latin typeface="Arial" panose="020B0604020202020204" pitchFamily="34" charset="0"/>
                <a:cs typeface="Arial" panose="020B0604020202020204" pitchFamily="34" charset="0"/>
              </a:rPr>
              <a:t>Use three lenses to view your problem through:</a:t>
            </a:r>
          </a:p>
        </p:txBody>
      </p:sp>
      <p:sp>
        <p:nvSpPr>
          <p:cNvPr id="13" name="Free-form: Shape 12">
            <a:extLst>
              <a:ext uri="{FF2B5EF4-FFF2-40B4-BE49-F238E27FC236}">
                <a16:creationId xmlns:a16="http://schemas.microsoft.com/office/drawing/2014/main" id="{C1CCB7E1-077C-1E93-4025-D2635CC0AC0C}"/>
              </a:ext>
            </a:extLst>
          </p:cNvPr>
          <p:cNvSpPr/>
          <p:nvPr/>
        </p:nvSpPr>
        <p:spPr>
          <a:xfrm>
            <a:off x="7417036" y="3718727"/>
            <a:ext cx="4724567" cy="2220607"/>
          </a:xfrm>
          <a:custGeom>
            <a:avLst/>
            <a:gdLst>
              <a:gd name="csX0" fmla="*/ 0 w 2603046"/>
              <a:gd name="csY0" fmla="*/ 1301385 h 2602769"/>
              <a:gd name="csX1" fmla="*/ 1301523 w 2603046"/>
              <a:gd name="csY1" fmla="*/ 0 h 2602769"/>
              <a:gd name="csX2" fmla="*/ 2603046 w 2603046"/>
              <a:gd name="csY2" fmla="*/ 1301385 h 2602769"/>
              <a:gd name="csX3" fmla="*/ 1301523 w 2603046"/>
              <a:gd name="csY3" fmla="*/ 2602770 h 2602769"/>
              <a:gd name="csX4" fmla="*/ 0 w 2603046"/>
              <a:gd name="csY4" fmla="*/ 1301385 h 2602769"/>
            </a:gdLst>
            <a:ahLst/>
            <a:cxnLst>
              <a:cxn ang="0">
                <a:pos x="csX0" y="csY0"/>
              </a:cxn>
              <a:cxn ang="0">
                <a:pos x="csX1" y="csY1"/>
              </a:cxn>
              <a:cxn ang="0">
                <a:pos x="csX2" y="csY2"/>
              </a:cxn>
              <a:cxn ang="0">
                <a:pos x="csX3" y="csY3"/>
              </a:cxn>
              <a:cxn ang="0">
                <a:pos x="csX4" y="csY4"/>
              </a:cxn>
            </a:cxnLst>
            <a:rect l="l" t="t" r="r" b="b"/>
            <a:pathLst>
              <a:path w="2603046" h="2602769">
                <a:moveTo>
                  <a:pt x="0" y="1301385"/>
                </a:moveTo>
                <a:cubicBezTo>
                  <a:pt x="0" y="582650"/>
                  <a:pt x="582712" y="0"/>
                  <a:pt x="1301523" y="0"/>
                </a:cubicBezTo>
                <a:cubicBezTo>
                  <a:pt x="2020334" y="0"/>
                  <a:pt x="2603046" y="582650"/>
                  <a:pt x="2603046" y="1301385"/>
                </a:cubicBezTo>
                <a:cubicBezTo>
                  <a:pt x="2603046" y="2020120"/>
                  <a:pt x="2020334" y="2602770"/>
                  <a:pt x="1301523" y="2602770"/>
                </a:cubicBezTo>
                <a:cubicBezTo>
                  <a:pt x="582712" y="2602770"/>
                  <a:pt x="0" y="2020120"/>
                  <a:pt x="0" y="1301385"/>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07683" tIns="407454" rIns="407683" bIns="407454" numCol="1" spcCol="1270" anchor="ctr" anchorCtr="0">
            <a:noAutofit/>
          </a:bodyPr>
          <a:lstStyle/>
          <a:p>
            <a:pPr marL="0" lvl="0" indent="0" algn="ctr" defTabSz="12446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RESPONSIBILITIES</a:t>
            </a:r>
          </a:p>
        </p:txBody>
      </p:sp>
      <p:sp>
        <p:nvSpPr>
          <p:cNvPr id="14" name="Free-form: Shape 13">
            <a:extLst>
              <a:ext uri="{FF2B5EF4-FFF2-40B4-BE49-F238E27FC236}">
                <a16:creationId xmlns:a16="http://schemas.microsoft.com/office/drawing/2014/main" id="{2BE3F42E-3EE9-189E-7169-3CABDDD87543}"/>
              </a:ext>
            </a:extLst>
          </p:cNvPr>
          <p:cNvSpPr/>
          <p:nvPr/>
        </p:nvSpPr>
        <p:spPr>
          <a:xfrm>
            <a:off x="8205960" y="5999872"/>
            <a:ext cx="3343250" cy="1163555"/>
          </a:xfrm>
          <a:custGeom>
            <a:avLst/>
            <a:gdLst>
              <a:gd name="csX0" fmla="*/ 0 w 2603046"/>
              <a:gd name="csY0" fmla="*/ 0 h 1528680"/>
              <a:gd name="csX1" fmla="*/ 2603046 w 2603046"/>
              <a:gd name="csY1" fmla="*/ 0 h 1528680"/>
              <a:gd name="csX2" fmla="*/ 2603046 w 2603046"/>
              <a:gd name="csY2" fmla="*/ 1528680 h 1528680"/>
              <a:gd name="csX3" fmla="*/ 0 w 2603046"/>
              <a:gd name="csY3" fmla="*/ 1528680 h 1528680"/>
              <a:gd name="csX4" fmla="*/ 0 w 2603046"/>
              <a:gd name="csY4" fmla="*/ 0 h 1528680"/>
            </a:gdLst>
            <a:ahLst/>
            <a:cxnLst>
              <a:cxn ang="0">
                <a:pos x="csX0" y="csY0"/>
              </a:cxn>
              <a:cxn ang="0">
                <a:pos x="csX1" y="csY1"/>
              </a:cxn>
              <a:cxn ang="0">
                <a:pos x="csX2" y="csY2"/>
              </a:cxn>
              <a:cxn ang="0">
                <a:pos x="csX3" y="csY3"/>
              </a:cxn>
              <a:cxn ang="0">
                <a:pos x="csX4" y="csY4"/>
              </a:cxn>
            </a:cxnLst>
            <a:rect l="l" t="t" r="r" b="b"/>
            <a:pathLst>
              <a:path w="2603046" h="1528680">
                <a:moveTo>
                  <a:pt x="0" y="0"/>
                </a:moveTo>
                <a:lnTo>
                  <a:pt x="2603046" y="0"/>
                </a:lnTo>
                <a:lnTo>
                  <a:pt x="2603046" y="1528680"/>
                </a:lnTo>
                <a:lnTo>
                  <a:pt x="0" y="15286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228600" lvl="1" indent="-228600" algn="l" defTabSz="1200150">
              <a:lnSpc>
                <a:spcPct val="90000"/>
              </a:lnSpc>
              <a:spcBef>
                <a:spcPct val="0"/>
              </a:spcBef>
              <a:spcAft>
                <a:spcPct val="15000"/>
              </a:spcAft>
              <a:buNone/>
            </a:pPr>
            <a:r>
              <a:rPr lang="en-GB" sz="2700" kern="1200" dirty="0"/>
              <a:t>What rules, duties or limits matter?</a:t>
            </a:r>
          </a:p>
        </p:txBody>
      </p:sp>
      <p:sp>
        <p:nvSpPr>
          <p:cNvPr id="16" name="Free-form: Shape 15">
            <a:extLst>
              <a:ext uri="{FF2B5EF4-FFF2-40B4-BE49-F238E27FC236}">
                <a16:creationId xmlns:a16="http://schemas.microsoft.com/office/drawing/2014/main" id="{19D69870-CA73-4549-4BED-6E1E38407527}"/>
              </a:ext>
            </a:extLst>
          </p:cNvPr>
          <p:cNvSpPr/>
          <p:nvPr/>
        </p:nvSpPr>
        <p:spPr>
          <a:xfrm>
            <a:off x="3780148" y="2825553"/>
            <a:ext cx="4425812" cy="2263248"/>
          </a:xfrm>
          <a:custGeom>
            <a:avLst/>
            <a:gdLst>
              <a:gd name="csX0" fmla="*/ 0 w 2603046"/>
              <a:gd name="csY0" fmla="*/ 1301385 h 2602769"/>
              <a:gd name="csX1" fmla="*/ 1301523 w 2603046"/>
              <a:gd name="csY1" fmla="*/ 0 h 2602769"/>
              <a:gd name="csX2" fmla="*/ 2603046 w 2603046"/>
              <a:gd name="csY2" fmla="*/ 1301385 h 2602769"/>
              <a:gd name="csX3" fmla="*/ 1301523 w 2603046"/>
              <a:gd name="csY3" fmla="*/ 2602770 h 2602769"/>
              <a:gd name="csX4" fmla="*/ 0 w 2603046"/>
              <a:gd name="csY4" fmla="*/ 1301385 h 2602769"/>
            </a:gdLst>
            <a:ahLst/>
            <a:cxnLst>
              <a:cxn ang="0">
                <a:pos x="csX0" y="csY0"/>
              </a:cxn>
              <a:cxn ang="0">
                <a:pos x="csX1" y="csY1"/>
              </a:cxn>
              <a:cxn ang="0">
                <a:pos x="csX2" y="csY2"/>
              </a:cxn>
              <a:cxn ang="0">
                <a:pos x="csX3" y="csY3"/>
              </a:cxn>
              <a:cxn ang="0">
                <a:pos x="csX4" y="csY4"/>
              </a:cxn>
            </a:cxnLst>
            <a:rect l="l" t="t" r="r" b="b"/>
            <a:pathLst>
              <a:path w="2603046" h="2602769">
                <a:moveTo>
                  <a:pt x="0" y="1301385"/>
                </a:moveTo>
                <a:cubicBezTo>
                  <a:pt x="0" y="582650"/>
                  <a:pt x="582712" y="0"/>
                  <a:pt x="1301523" y="0"/>
                </a:cubicBezTo>
                <a:cubicBezTo>
                  <a:pt x="2020334" y="0"/>
                  <a:pt x="2603046" y="582650"/>
                  <a:pt x="2603046" y="1301385"/>
                </a:cubicBezTo>
                <a:cubicBezTo>
                  <a:pt x="2603046" y="2020120"/>
                  <a:pt x="2020334" y="2602770"/>
                  <a:pt x="1301523" y="2602770"/>
                </a:cubicBezTo>
                <a:cubicBezTo>
                  <a:pt x="582712" y="2602770"/>
                  <a:pt x="0" y="2020120"/>
                  <a:pt x="0" y="1301385"/>
                </a:cubicBezTo>
                <a:close/>
              </a:path>
            </a:pathLst>
          </a:custGeom>
        </p:spPr>
        <p:style>
          <a:lnRef idx="2">
            <a:schemeClr val="accent3">
              <a:hueOff val="1355300"/>
              <a:satOff val="50000"/>
              <a:lumOff val="-735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2764" tIns="412534" rIns="412762" bIns="412534"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CONSEQUENCES</a:t>
            </a:r>
          </a:p>
        </p:txBody>
      </p:sp>
      <p:sp>
        <p:nvSpPr>
          <p:cNvPr id="17" name="Free-form: Shape 16">
            <a:extLst>
              <a:ext uri="{FF2B5EF4-FFF2-40B4-BE49-F238E27FC236}">
                <a16:creationId xmlns:a16="http://schemas.microsoft.com/office/drawing/2014/main" id="{4F4B88F5-B608-B505-A020-9A9662F533B2}"/>
              </a:ext>
            </a:extLst>
          </p:cNvPr>
          <p:cNvSpPr/>
          <p:nvPr/>
        </p:nvSpPr>
        <p:spPr>
          <a:xfrm>
            <a:off x="4458504" y="5100811"/>
            <a:ext cx="3343250" cy="1031785"/>
          </a:xfrm>
          <a:custGeom>
            <a:avLst/>
            <a:gdLst>
              <a:gd name="csX0" fmla="*/ 0 w 2603046"/>
              <a:gd name="csY0" fmla="*/ 0 h 1528680"/>
              <a:gd name="csX1" fmla="*/ 2603046 w 2603046"/>
              <a:gd name="csY1" fmla="*/ 0 h 1528680"/>
              <a:gd name="csX2" fmla="*/ 2603046 w 2603046"/>
              <a:gd name="csY2" fmla="*/ 1528680 h 1528680"/>
              <a:gd name="csX3" fmla="*/ 0 w 2603046"/>
              <a:gd name="csY3" fmla="*/ 1528680 h 1528680"/>
              <a:gd name="csX4" fmla="*/ 0 w 2603046"/>
              <a:gd name="csY4" fmla="*/ 0 h 1528680"/>
            </a:gdLst>
            <a:ahLst/>
            <a:cxnLst>
              <a:cxn ang="0">
                <a:pos x="csX0" y="csY0"/>
              </a:cxn>
              <a:cxn ang="0">
                <a:pos x="csX1" y="csY1"/>
              </a:cxn>
              <a:cxn ang="0">
                <a:pos x="csX2" y="csY2"/>
              </a:cxn>
              <a:cxn ang="0">
                <a:pos x="csX3" y="csY3"/>
              </a:cxn>
              <a:cxn ang="0">
                <a:pos x="csX4" y="csY4"/>
              </a:cxn>
            </a:cxnLst>
            <a:rect l="l" t="t" r="r" b="b"/>
            <a:pathLst>
              <a:path w="2603046" h="1528680">
                <a:moveTo>
                  <a:pt x="0" y="0"/>
                </a:moveTo>
                <a:lnTo>
                  <a:pt x="2603046" y="0"/>
                </a:lnTo>
                <a:lnTo>
                  <a:pt x="2603046" y="1528680"/>
                </a:lnTo>
                <a:lnTo>
                  <a:pt x="0" y="15286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228600" lvl="1" indent="-228600" algn="l" defTabSz="1200150">
              <a:lnSpc>
                <a:spcPct val="90000"/>
              </a:lnSpc>
              <a:spcBef>
                <a:spcPct val="0"/>
              </a:spcBef>
              <a:spcAft>
                <a:spcPct val="15000"/>
              </a:spcAft>
              <a:buNone/>
            </a:pPr>
            <a:r>
              <a:rPr lang="en-GB" sz="2700" kern="1200" dirty="0"/>
              <a:t>What could improve or get worse?</a:t>
            </a:r>
          </a:p>
        </p:txBody>
      </p:sp>
      <p:sp>
        <p:nvSpPr>
          <p:cNvPr id="19" name="Free-form: Shape 18">
            <a:extLst>
              <a:ext uri="{FF2B5EF4-FFF2-40B4-BE49-F238E27FC236}">
                <a16:creationId xmlns:a16="http://schemas.microsoft.com/office/drawing/2014/main" id="{83300971-B366-BD06-B07E-34A4B16A4AE6}"/>
              </a:ext>
            </a:extLst>
          </p:cNvPr>
          <p:cNvSpPr/>
          <p:nvPr/>
        </p:nvSpPr>
        <p:spPr>
          <a:xfrm>
            <a:off x="131614" y="2169320"/>
            <a:ext cx="4138536" cy="2263247"/>
          </a:xfrm>
          <a:custGeom>
            <a:avLst/>
            <a:gdLst>
              <a:gd name="csX0" fmla="*/ 0 w 2603046"/>
              <a:gd name="csY0" fmla="*/ 1301385 h 2602769"/>
              <a:gd name="csX1" fmla="*/ 1301523 w 2603046"/>
              <a:gd name="csY1" fmla="*/ 0 h 2602769"/>
              <a:gd name="csX2" fmla="*/ 2603046 w 2603046"/>
              <a:gd name="csY2" fmla="*/ 1301385 h 2602769"/>
              <a:gd name="csX3" fmla="*/ 1301523 w 2603046"/>
              <a:gd name="csY3" fmla="*/ 2602770 h 2602769"/>
              <a:gd name="csX4" fmla="*/ 0 w 2603046"/>
              <a:gd name="csY4" fmla="*/ 1301385 h 2602769"/>
            </a:gdLst>
            <a:ahLst/>
            <a:cxnLst>
              <a:cxn ang="0">
                <a:pos x="csX0" y="csY0"/>
              </a:cxn>
              <a:cxn ang="0">
                <a:pos x="csX1" y="csY1"/>
              </a:cxn>
              <a:cxn ang="0">
                <a:pos x="csX2" y="csY2"/>
              </a:cxn>
              <a:cxn ang="0">
                <a:pos x="csX3" y="csY3"/>
              </a:cxn>
              <a:cxn ang="0">
                <a:pos x="csX4" y="csY4"/>
              </a:cxn>
            </a:cxnLst>
            <a:rect l="l" t="t" r="r" b="b"/>
            <a:pathLst>
              <a:path w="2603046" h="2602769">
                <a:moveTo>
                  <a:pt x="0" y="1301385"/>
                </a:moveTo>
                <a:cubicBezTo>
                  <a:pt x="0" y="582650"/>
                  <a:pt x="582712" y="0"/>
                  <a:pt x="1301523" y="0"/>
                </a:cubicBezTo>
                <a:cubicBezTo>
                  <a:pt x="2020334" y="0"/>
                  <a:pt x="2603046" y="582650"/>
                  <a:pt x="2603046" y="1301385"/>
                </a:cubicBezTo>
                <a:cubicBezTo>
                  <a:pt x="2603046" y="2020120"/>
                  <a:pt x="2020334" y="2602770"/>
                  <a:pt x="1301523" y="2602770"/>
                </a:cubicBezTo>
                <a:cubicBezTo>
                  <a:pt x="582712" y="2602770"/>
                  <a:pt x="0" y="2020120"/>
                  <a:pt x="0" y="1301385"/>
                </a:cubicBezTo>
                <a:close/>
              </a:path>
            </a:pathLst>
          </a:custGeom>
        </p:spPr>
        <p:style>
          <a:lnRef idx="2">
            <a:schemeClr val="accent3">
              <a:hueOff val="2710599"/>
              <a:satOff val="100000"/>
              <a:lumOff val="-1470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573" tIns="416344" rIns="416573" bIns="416344" numCol="1" spcCol="1270" anchor="ctr" anchorCtr="0">
            <a:noAutofit/>
          </a:bodyPr>
          <a:lstStyle/>
          <a:p>
            <a:pPr marL="0" lvl="0" indent="0" algn="ctr"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PEOPLE</a:t>
            </a:r>
          </a:p>
        </p:txBody>
      </p:sp>
      <p:sp>
        <p:nvSpPr>
          <p:cNvPr id="20" name="Free-form: Shape 19">
            <a:extLst>
              <a:ext uri="{FF2B5EF4-FFF2-40B4-BE49-F238E27FC236}">
                <a16:creationId xmlns:a16="http://schemas.microsoft.com/office/drawing/2014/main" id="{837D5D15-D0A4-5DCA-227F-DB87F7A147F0}"/>
              </a:ext>
            </a:extLst>
          </p:cNvPr>
          <p:cNvSpPr/>
          <p:nvPr/>
        </p:nvSpPr>
        <p:spPr>
          <a:xfrm>
            <a:off x="757380" y="4524082"/>
            <a:ext cx="3866377" cy="1528680"/>
          </a:xfrm>
          <a:custGeom>
            <a:avLst/>
            <a:gdLst>
              <a:gd name="csX0" fmla="*/ 0 w 2603046"/>
              <a:gd name="csY0" fmla="*/ 0 h 1528680"/>
              <a:gd name="csX1" fmla="*/ 2603046 w 2603046"/>
              <a:gd name="csY1" fmla="*/ 0 h 1528680"/>
              <a:gd name="csX2" fmla="*/ 2603046 w 2603046"/>
              <a:gd name="csY2" fmla="*/ 1528680 h 1528680"/>
              <a:gd name="csX3" fmla="*/ 0 w 2603046"/>
              <a:gd name="csY3" fmla="*/ 1528680 h 1528680"/>
              <a:gd name="csX4" fmla="*/ 0 w 2603046"/>
              <a:gd name="csY4" fmla="*/ 0 h 1528680"/>
            </a:gdLst>
            <a:ahLst/>
            <a:cxnLst>
              <a:cxn ang="0">
                <a:pos x="csX0" y="csY0"/>
              </a:cxn>
              <a:cxn ang="0">
                <a:pos x="csX1" y="csY1"/>
              </a:cxn>
              <a:cxn ang="0">
                <a:pos x="csX2" y="csY2"/>
              </a:cxn>
              <a:cxn ang="0">
                <a:pos x="csX3" y="csY3"/>
              </a:cxn>
              <a:cxn ang="0">
                <a:pos x="csX4" y="csY4"/>
              </a:cxn>
            </a:cxnLst>
            <a:rect l="l" t="t" r="r" b="b"/>
            <a:pathLst>
              <a:path w="2603046" h="1528680">
                <a:moveTo>
                  <a:pt x="0" y="0"/>
                </a:moveTo>
                <a:lnTo>
                  <a:pt x="2603046" y="0"/>
                </a:lnTo>
                <a:lnTo>
                  <a:pt x="2603046" y="1528680"/>
                </a:lnTo>
                <a:lnTo>
                  <a:pt x="0" y="15286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228600" lvl="1" indent="-228600" algn="l" defTabSz="1200150">
              <a:lnSpc>
                <a:spcPct val="90000"/>
              </a:lnSpc>
              <a:spcBef>
                <a:spcPct val="0"/>
              </a:spcBef>
              <a:spcAft>
                <a:spcPct val="15000"/>
              </a:spcAft>
              <a:buNone/>
            </a:pPr>
            <a:r>
              <a:rPr lang="en-GB" sz="2700" kern="1200" dirty="0"/>
              <a:t>Who is affected? </a:t>
            </a:r>
          </a:p>
          <a:p>
            <a:pPr marL="228600" lvl="1" indent="-228600" algn="l" defTabSz="1200150">
              <a:lnSpc>
                <a:spcPct val="90000"/>
              </a:lnSpc>
              <a:spcBef>
                <a:spcPct val="0"/>
              </a:spcBef>
              <a:spcAft>
                <a:spcPct val="15000"/>
              </a:spcAft>
              <a:buNone/>
            </a:pPr>
            <a:r>
              <a:rPr lang="en-GB" sz="2700" kern="1200" dirty="0"/>
              <a:t>What matters to them?</a:t>
            </a:r>
          </a:p>
        </p:txBody>
      </p:sp>
    </p:spTree>
    <p:extLst>
      <p:ext uri="{BB962C8B-B14F-4D97-AF65-F5344CB8AC3E}">
        <p14:creationId xmlns:p14="http://schemas.microsoft.com/office/powerpoint/2010/main" val="2189379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6" grpId="0" animBg="1"/>
      <p:bldP spid="17" grpId="0"/>
      <p:bldP spid="19" grpId="0" animBg="1"/>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B220-12BD-5DA0-F052-816AA67329F1}"/>
              </a:ext>
            </a:extLst>
          </p:cNvPr>
          <p:cNvSpPr>
            <a:spLocks noGrp="1"/>
          </p:cNvSpPr>
          <p:nvPr>
            <p:ph type="title"/>
          </p:nvPr>
        </p:nvSpPr>
        <p:spPr>
          <a:xfrm>
            <a:off x="2793076" y="365125"/>
            <a:ext cx="8943294" cy="1325563"/>
          </a:xfrm>
        </p:spPr>
        <p:txBody>
          <a:bodyPr/>
          <a:lstStyle/>
          <a:p>
            <a:r>
              <a:rPr lang="en-GB" dirty="0"/>
              <a:t>Example 1 – Customer spreadsheet</a:t>
            </a:r>
          </a:p>
        </p:txBody>
      </p:sp>
      <p:sp>
        <p:nvSpPr>
          <p:cNvPr id="3" name="Content Placeholder 2">
            <a:extLst>
              <a:ext uri="{FF2B5EF4-FFF2-40B4-BE49-F238E27FC236}">
                <a16:creationId xmlns:a16="http://schemas.microsoft.com/office/drawing/2014/main" id="{54A26C85-BD79-7DDC-BDA8-19EC7C96F7EB}"/>
              </a:ext>
            </a:extLst>
          </p:cNvPr>
          <p:cNvSpPr>
            <a:spLocks noGrp="1"/>
          </p:cNvSpPr>
          <p:nvPr>
            <p:ph idx="1"/>
          </p:nvPr>
        </p:nvSpPr>
        <p:spPr>
          <a:xfrm>
            <a:off x="847899" y="1690687"/>
            <a:ext cx="5469774" cy="4992745"/>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You work in an office. A colleague, that is working </a:t>
            </a:r>
            <a:r>
              <a:rPr lang="en-GB" sz="2400" u="sng" dirty="0">
                <a:latin typeface="Arial" panose="020B0604020202020204" pitchFamily="34" charset="0"/>
                <a:cs typeface="Arial" panose="020B0604020202020204" pitchFamily="34" charset="0"/>
              </a:rPr>
              <a:t>from home </a:t>
            </a:r>
            <a:r>
              <a:rPr lang="en-GB" sz="2400" dirty="0">
                <a:latin typeface="Arial" panose="020B0604020202020204" pitchFamily="34" charset="0"/>
                <a:cs typeface="Arial" panose="020B0604020202020204" pitchFamily="34" charset="0"/>
              </a:rPr>
              <a:t>asks you to email a customer spreadsheet to their </a:t>
            </a:r>
            <a:r>
              <a:rPr lang="en-GB" sz="2400" u="sng" dirty="0">
                <a:latin typeface="Arial" panose="020B0604020202020204" pitchFamily="34" charset="0"/>
                <a:cs typeface="Arial" panose="020B0604020202020204" pitchFamily="34" charset="0"/>
              </a:rPr>
              <a:t>personal email</a:t>
            </a:r>
            <a:r>
              <a:rPr lang="en-GB" sz="2400" dirty="0">
                <a:latin typeface="Arial" panose="020B0604020202020204" pitchFamily="34" charset="0"/>
                <a:cs typeface="Arial" panose="020B0604020202020204" pitchFamily="34" charset="0"/>
              </a:rPr>
              <a:t> account so they can work on it.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You suggest using the work OneDrive to access the document, but your colleague states that they are having issues with their log in details and cannot access their work email or </a:t>
            </a:r>
            <a:r>
              <a:rPr lang="en-GB" sz="2400" dirty="0" err="1">
                <a:latin typeface="Arial" panose="020B0604020202020204" pitchFamily="34" charset="0"/>
                <a:cs typeface="Arial" panose="020B0604020202020204" pitchFamily="34" charset="0"/>
              </a:rPr>
              <a:t>Onedrive</a:t>
            </a: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colleague has worked at the company longer than you. </a:t>
            </a:r>
            <a:r>
              <a:rPr lang="en-GB" sz="2400" u="sng" dirty="0">
                <a:latin typeface="Arial" panose="020B0604020202020204" pitchFamily="34" charset="0"/>
                <a:cs typeface="Arial" panose="020B0604020202020204" pitchFamily="34" charset="0"/>
              </a:rPr>
              <a:t>What do you decide to do?</a:t>
            </a:r>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69F85895-C291-147C-D867-592685FE5D2E}"/>
              </a:ext>
            </a:extLst>
          </p:cNvPr>
          <p:cNvPicPr>
            <a:picLocks noChangeAspect="1"/>
          </p:cNvPicPr>
          <p:nvPr/>
        </p:nvPicPr>
        <p:blipFill>
          <a:blip r:embed="rId3"/>
          <a:stretch>
            <a:fillRect/>
          </a:stretch>
        </p:blipFill>
        <p:spPr>
          <a:xfrm>
            <a:off x="6728198" y="1690688"/>
            <a:ext cx="5117099" cy="2555205"/>
          </a:xfrm>
          <a:prstGeom prst="rect">
            <a:avLst/>
          </a:prstGeom>
        </p:spPr>
      </p:pic>
      <p:sp>
        <p:nvSpPr>
          <p:cNvPr id="7" name="TextBox 6">
            <a:extLst>
              <a:ext uri="{FF2B5EF4-FFF2-40B4-BE49-F238E27FC236}">
                <a16:creationId xmlns:a16="http://schemas.microsoft.com/office/drawing/2014/main" id="{50CE4C54-D428-0BDC-985C-F4C975D21B7B}"/>
              </a:ext>
            </a:extLst>
          </p:cNvPr>
          <p:cNvSpPr txBox="1"/>
          <p:nvPr/>
        </p:nvSpPr>
        <p:spPr>
          <a:xfrm>
            <a:off x="6728197" y="4536657"/>
            <a:ext cx="5117099" cy="1938992"/>
          </a:xfrm>
          <a:prstGeom prst="rect">
            <a:avLst/>
          </a:prstGeom>
          <a:noFill/>
          <a:ln w="38100">
            <a:solidFill>
              <a:schemeClr val="tx2">
                <a:lumMod val="75000"/>
              </a:schemeClr>
            </a:solidFill>
          </a:ln>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are the </a:t>
            </a:r>
            <a:r>
              <a:rPr lang="en-GB" sz="2400" u="sng" dirty="0">
                <a:latin typeface="Arial" panose="020B0604020202020204" pitchFamily="34" charset="0"/>
                <a:cs typeface="Arial" panose="020B0604020202020204" pitchFamily="34" charset="0"/>
              </a:rPr>
              <a:t>people</a:t>
            </a:r>
            <a:r>
              <a:rPr lang="en-GB" sz="2400" dirty="0">
                <a:latin typeface="Arial" panose="020B0604020202020204" pitchFamily="34" charset="0"/>
                <a:cs typeface="Arial" panose="020B0604020202020204" pitchFamily="34" charset="0"/>
              </a:rPr>
              <a:t> involved?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possible </a:t>
            </a:r>
            <a:r>
              <a:rPr lang="en-GB" sz="2400" u="sng" dirty="0">
                <a:latin typeface="Arial" panose="020B0604020202020204" pitchFamily="34" charset="0"/>
                <a:cs typeface="Arial" panose="020B0604020202020204" pitchFamily="34" charset="0"/>
              </a:rPr>
              <a:t>consequences</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t>
            </a:r>
            <a:r>
              <a:rPr lang="en-GB" sz="2400" u="sng" dirty="0">
                <a:latin typeface="Arial" panose="020B0604020202020204" pitchFamily="34" charset="0"/>
                <a:cs typeface="Arial" panose="020B0604020202020204" pitchFamily="34" charset="0"/>
              </a:rPr>
              <a:t>responsibilities</a:t>
            </a:r>
            <a:r>
              <a:rPr lang="en-GB" sz="2400" dirty="0">
                <a:latin typeface="Arial" panose="020B0604020202020204" pitchFamily="34" charset="0"/>
                <a:cs typeface="Arial" panose="020B0604020202020204" pitchFamily="34" charset="0"/>
              </a:rPr>
              <a:t> do you or the company have? </a:t>
            </a:r>
          </a:p>
        </p:txBody>
      </p:sp>
    </p:spTree>
    <p:extLst>
      <p:ext uri="{BB962C8B-B14F-4D97-AF65-F5344CB8AC3E}">
        <p14:creationId xmlns:p14="http://schemas.microsoft.com/office/powerpoint/2010/main" val="975560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6998-1B2D-1E93-C8C2-FD1923FF9019}"/>
              </a:ext>
            </a:extLst>
          </p:cNvPr>
          <p:cNvSpPr>
            <a:spLocks noGrp="1"/>
          </p:cNvSpPr>
          <p:nvPr>
            <p:ph type="title"/>
          </p:nvPr>
        </p:nvSpPr>
        <p:spPr/>
        <p:txBody>
          <a:bodyPr/>
          <a:lstStyle/>
          <a:p>
            <a:r>
              <a:rPr lang="en-GB" dirty="0"/>
              <a:t>Example 2 — The Safety Check</a:t>
            </a:r>
          </a:p>
        </p:txBody>
      </p:sp>
      <p:sp>
        <p:nvSpPr>
          <p:cNvPr id="3" name="Content Placeholder 2">
            <a:extLst>
              <a:ext uri="{FF2B5EF4-FFF2-40B4-BE49-F238E27FC236}">
                <a16:creationId xmlns:a16="http://schemas.microsoft.com/office/drawing/2014/main" id="{0E42BE26-C1E1-9BA3-8E8E-7CD24F3C04CD}"/>
              </a:ext>
            </a:extLst>
          </p:cNvPr>
          <p:cNvSpPr>
            <a:spLocks noGrp="1"/>
          </p:cNvSpPr>
          <p:nvPr>
            <p:ph idx="1"/>
          </p:nvPr>
        </p:nvSpPr>
        <p:spPr>
          <a:xfrm>
            <a:off x="947651" y="1825624"/>
            <a:ext cx="7265324" cy="3573713"/>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You work in a warehouse that sends orders to shops.</a:t>
            </a:r>
          </a:p>
          <a:p>
            <a:r>
              <a:rPr lang="en-GB" sz="2400" dirty="0">
                <a:latin typeface="Arial" panose="020B0604020202020204" pitchFamily="34" charset="0"/>
                <a:cs typeface="Arial" panose="020B0604020202020204" pitchFamily="34" charset="0"/>
              </a:rPr>
              <a:t>It is 4:15pm. A delivery lorry is due to leave at 4:30pm.</a:t>
            </a:r>
          </a:p>
          <a:p>
            <a:r>
              <a:rPr lang="en-GB" sz="2400" dirty="0">
                <a:latin typeface="Arial" panose="020B0604020202020204" pitchFamily="34" charset="0"/>
                <a:cs typeface="Arial" panose="020B0604020202020204" pitchFamily="34" charset="0"/>
              </a:rPr>
              <a:t>Before the boxes are loaded, staff must check that the correct items have been packed and that nothing is damaged.</a:t>
            </a:r>
          </a:p>
          <a:p>
            <a:pPr marL="0" indent="0">
              <a:buNone/>
            </a:pPr>
            <a:r>
              <a:rPr lang="en-GB" sz="2400" dirty="0">
                <a:latin typeface="Arial" panose="020B0604020202020204" pitchFamily="34" charset="0"/>
                <a:cs typeface="Arial" panose="020B0604020202020204" pitchFamily="34" charset="0"/>
              </a:rPr>
              <a:t>Your colleague Morgan says: “We're running late. Let's skip the final check today. I'm sure everything is fine.”</a:t>
            </a:r>
          </a:p>
          <a:p>
            <a:r>
              <a:rPr lang="en-GB" sz="2400" dirty="0">
                <a:latin typeface="Arial" panose="020B0604020202020204" pitchFamily="34" charset="0"/>
                <a:cs typeface="Arial" panose="020B0604020202020204" pitchFamily="34" charset="0"/>
              </a:rPr>
              <a:t>Your supervisor is unavailable due to helping another team.</a:t>
            </a:r>
          </a:p>
        </p:txBody>
      </p:sp>
      <p:pic>
        <p:nvPicPr>
          <p:cNvPr id="7" name="Picture 6">
            <a:extLst>
              <a:ext uri="{FF2B5EF4-FFF2-40B4-BE49-F238E27FC236}">
                <a16:creationId xmlns:a16="http://schemas.microsoft.com/office/drawing/2014/main" id="{DC1AB8B5-20C9-94EB-2433-1C09A377F05F}"/>
              </a:ext>
            </a:extLst>
          </p:cNvPr>
          <p:cNvPicPr>
            <a:picLocks noChangeAspect="1"/>
          </p:cNvPicPr>
          <p:nvPr/>
        </p:nvPicPr>
        <p:blipFill>
          <a:blip r:embed="rId2"/>
          <a:stretch>
            <a:fillRect/>
          </a:stretch>
        </p:blipFill>
        <p:spPr>
          <a:xfrm>
            <a:off x="8212975" y="2293628"/>
            <a:ext cx="3850737" cy="2637703"/>
          </a:xfrm>
          <a:prstGeom prst="rect">
            <a:avLst/>
          </a:prstGeom>
        </p:spPr>
      </p:pic>
      <p:sp>
        <p:nvSpPr>
          <p:cNvPr id="8" name="TextBox 7">
            <a:extLst>
              <a:ext uri="{FF2B5EF4-FFF2-40B4-BE49-F238E27FC236}">
                <a16:creationId xmlns:a16="http://schemas.microsoft.com/office/drawing/2014/main" id="{5765898C-0725-C58F-42AB-516A4FDE3DF9}"/>
              </a:ext>
            </a:extLst>
          </p:cNvPr>
          <p:cNvSpPr txBox="1"/>
          <p:nvPr/>
        </p:nvSpPr>
        <p:spPr>
          <a:xfrm>
            <a:off x="947651" y="5399338"/>
            <a:ext cx="10689356" cy="1200329"/>
          </a:xfrm>
          <a:prstGeom prst="rect">
            <a:avLst/>
          </a:prstGeom>
          <a:noFill/>
          <a:ln w="38100">
            <a:solidFill>
              <a:schemeClr val="tx2">
                <a:lumMod val="75000"/>
              </a:schemeClr>
            </a:solidFill>
          </a:ln>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are the </a:t>
            </a:r>
            <a:r>
              <a:rPr lang="en-GB" sz="2400" u="sng" dirty="0">
                <a:latin typeface="Arial" panose="020B0604020202020204" pitchFamily="34" charset="0"/>
                <a:cs typeface="Arial" panose="020B0604020202020204" pitchFamily="34" charset="0"/>
              </a:rPr>
              <a:t>people</a:t>
            </a:r>
            <a:r>
              <a:rPr lang="en-GB" sz="2400" dirty="0">
                <a:latin typeface="Arial" panose="020B0604020202020204" pitchFamily="34" charset="0"/>
                <a:cs typeface="Arial" panose="020B0604020202020204" pitchFamily="34" charset="0"/>
              </a:rPr>
              <a:t> involved?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possible </a:t>
            </a:r>
            <a:r>
              <a:rPr lang="en-GB" sz="2400" u="sng" dirty="0">
                <a:latin typeface="Arial" panose="020B0604020202020204" pitchFamily="34" charset="0"/>
                <a:cs typeface="Arial" panose="020B0604020202020204" pitchFamily="34" charset="0"/>
              </a:rPr>
              <a:t>consequences</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t>
            </a:r>
            <a:r>
              <a:rPr lang="en-GB" sz="2400" u="sng" dirty="0">
                <a:latin typeface="Arial" panose="020B0604020202020204" pitchFamily="34" charset="0"/>
                <a:cs typeface="Arial" panose="020B0604020202020204" pitchFamily="34" charset="0"/>
              </a:rPr>
              <a:t>responsibilities</a:t>
            </a:r>
            <a:r>
              <a:rPr lang="en-GB" sz="2400" dirty="0">
                <a:latin typeface="Arial" panose="020B0604020202020204" pitchFamily="34" charset="0"/>
                <a:cs typeface="Arial" panose="020B0604020202020204" pitchFamily="34" charset="0"/>
              </a:rPr>
              <a:t> do you or the company have? </a:t>
            </a:r>
          </a:p>
        </p:txBody>
      </p:sp>
    </p:spTree>
    <p:extLst>
      <p:ext uri="{BB962C8B-B14F-4D97-AF65-F5344CB8AC3E}">
        <p14:creationId xmlns:p14="http://schemas.microsoft.com/office/powerpoint/2010/main" val="302461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F926A-5852-12A0-941D-CD02D8AFA862}"/>
              </a:ext>
            </a:extLst>
          </p:cNvPr>
          <p:cNvSpPr>
            <a:spLocks noGrp="1"/>
          </p:cNvSpPr>
          <p:nvPr>
            <p:ph type="title"/>
          </p:nvPr>
        </p:nvSpPr>
        <p:spPr/>
        <p:txBody>
          <a:bodyPr/>
          <a:lstStyle/>
          <a:p>
            <a:r>
              <a:rPr lang="en-GB" dirty="0"/>
              <a:t>Example 3 – The disagreeing team</a:t>
            </a:r>
          </a:p>
        </p:txBody>
      </p:sp>
      <p:pic>
        <p:nvPicPr>
          <p:cNvPr id="4" name="Online Media 3" title="Conflict Video 1">
            <a:hlinkClick r:id="" action="ppaction://media"/>
            <a:extLst>
              <a:ext uri="{FF2B5EF4-FFF2-40B4-BE49-F238E27FC236}">
                <a16:creationId xmlns:a16="http://schemas.microsoft.com/office/drawing/2014/main" id="{93A6FBB7-1980-5ADE-403F-D2CF18E57979}"/>
              </a:ext>
            </a:extLst>
          </p:cNvPr>
          <p:cNvPicPr>
            <a:picLocks noGrp="1" noRot="1" noChangeAspect="1"/>
          </p:cNvPicPr>
          <p:nvPr>
            <p:ph idx="1"/>
            <a:videoFile r:link="rId1"/>
          </p:nvPr>
        </p:nvPicPr>
        <p:blipFill>
          <a:blip r:embed="rId4"/>
          <a:stretch>
            <a:fillRect/>
          </a:stretch>
        </p:blipFill>
        <p:spPr>
          <a:xfrm>
            <a:off x="1184071" y="1720880"/>
            <a:ext cx="6093228" cy="3442941"/>
          </a:xfrm>
          <a:prstGeom prst="rect">
            <a:avLst/>
          </a:prstGeom>
        </p:spPr>
      </p:pic>
      <p:sp>
        <p:nvSpPr>
          <p:cNvPr id="7" name="TextBox 6">
            <a:extLst>
              <a:ext uri="{FF2B5EF4-FFF2-40B4-BE49-F238E27FC236}">
                <a16:creationId xmlns:a16="http://schemas.microsoft.com/office/drawing/2014/main" id="{BFDA61F8-90C0-5D88-C160-2F5ACA383745}"/>
              </a:ext>
            </a:extLst>
          </p:cNvPr>
          <p:cNvSpPr txBox="1"/>
          <p:nvPr/>
        </p:nvSpPr>
        <p:spPr>
          <a:xfrm>
            <a:off x="8478982" y="1651229"/>
            <a:ext cx="3557846"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Amy needs to ensure her team meets their deadline, but two team members are arguing and not working collaboratively. How should Amy respond to the arguing staff?</a:t>
            </a:r>
          </a:p>
        </p:txBody>
      </p:sp>
      <p:sp>
        <p:nvSpPr>
          <p:cNvPr id="9" name="TextBox 8">
            <a:extLst>
              <a:ext uri="{FF2B5EF4-FFF2-40B4-BE49-F238E27FC236}">
                <a16:creationId xmlns:a16="http://schemas.microsoft.com/office/drawing/2014/main" id="{F85C7AFB-6138-7E39-7AAE-B83790F867F9}"/>
              </a:ext>
            </a:extLst>
          </p:cNvPr>
          <p:cNvSpPr txBox="1"/>
          <p:nvPr/>
        </p:nvSpPr>
        <p:spPr>
          <a:xfrm>
            <a:off x="787256" y="6396578"/>
            <a:ext cx="6093228" cy="369332"/>
          </a:xfrm>
          <a:prstGeom prst="rect">
            <a:avLst/>
          </a:prstGeom>
          <a:noFill/>
        </p:spPr>
        <p:txBody>
          <a:bodyPr wrap="square">
            <a:spAutoFit/>
          </a:bodyPr>
          <a:lstStyle/>
          <a:p>
            <a:r>
              <a:rPr lang="en-GB" dirty="0">
                <a:hlinkClick r:id="rId5"/>
              </a:rPr>
              <a:t>Conflict Video 1 - YouTube</a:t>
            </a:r>
            <a:endParaRPr lang="en-GB" dirty="0"/>
          </a:p>
        </p:txBody>
      </p:sp>
      <p:sp>
        <p:nvSpPr>
          <p:cNvPr id="10" name="TextBox 9">
            <a:extLst>
              <a:ext uri="{FF2B5EF4-FFF2-40B4-BE49-F238E27FC236}">
                <a16:creationId xmlns:a16="http://schemas.microsoft.com/office/drawing/2014/main" id="{1C0D3D09-51E2-14BB-3427-4766D8A7DF3F}"/>
              </a:ext>
            </a:extLst>
          </p:cNvPr>
          <p:cNvSpPr txBox="1"/>
          <p:nvPr/>
        </p:nvSpPr>
        <p:spPr>
          <a:xfrm>
            <a:off x="3889075" y="5355456"/>
            <a:ext cx="7956222" cy="1200329"/>
          </a:xfrm>
          <a:prstGeom prst="rect">
            <a:avLst/>
          </a:prstGeom>
          <a:noFill/>
          <a:ln w="38100">
            <a:solidFill>
              <a:schemeClr val="tx2">
                <a:lumMod val="75000"/>
              </a:schemeClr>
            </a:solidFill>
          </a:ln>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are the </a:t>
            </a:r>
            <a:r>
              <a:rPr lang="en-GB" sz="2400" u="sng" dirty="0">
                <a:latin typeface="Arial" panose="020B0604020202020204" pitchFamily="34" charset="0"/>
                <a:cs typeface="Arial" panose="020B0604020202020204" pitchFamily="34" charset="0"/>
              </a:rPr>
              <a:t>people</a:t>
            </a:r>
            <a:r>
              <a:rPr lang="en-GB" sz="2400" dirty="0">
                <a:latin typeface="Arial" panose="020B0604020202020204" pitchFamily="34" charset="0"/>
                <a:cs typeface="Arial" panose="020B0604020202020204" pitchFamily="34" charset="0"/>
              </a:rPr>
              <a:t> involved?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possible </a:t>
            </a:r>
            <a:r>
              <a:rPr lang="en-GB" sz="2400" u="sng" dirty="0">
                <a:latin typeface="Arial" panose="020B0604020202020204" pitchFamily="34" charset="0"/>
                <a:cs typeface="Arial" panose="020B0604020202020204" pitchFamily="34" charset="0"/>
              </a:rPr>
              <a:t>consequences</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t>
            </a:r>
            <a:r>
              <a:rPr lang="en-GB" sz="2400" u="sng" dirty="0">
                <a:latin typeface="Arial" panose="020B0604020202020204" pitchFamily="34" charset="0"/>
                <a:cs typeface="Arial" panose="020B0604020202020204" pitchFamily="34" charset="0"/>
              </a:rPr>
              <a:t>responsibilities</a:t>
            </a:r>
            <a:r>
              <a:rPr lang="en-GB" sz="2400" dirty="0">
                <a:latin typeface="Arial" panose="020B0604020202020204" pitchFamily="34" charset="0"/>
                <a:cs typeface="Arial" panose="020B0604020202020204" pitchFamily="34" charset="0"/>
              </a:rPr>
              <a:t> do you or the company have? </a:t>
            </a:r>
          </a:p>
        </p:txBody>
      </p:sp>
    </p:spTree>
    <p:extLst>
      <p:ext uri="{BB962C8B-B14F-4D97-AF65-F5344CB8AC3E}">
        <p14:creationId xmlns:p14="http://schemas.microsoft.com/office/powerpoint/2010/main" val="154790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5F29C-B8FD-76EF-7C25-E4D26B21B8C3}"/>
              </a:ext>
            </a:extLst>
          </p:cNvPr>
          <p:cNvSpPr>
            <a:spLocks noGrp="1"/>
          </p:cNvSpPr>
          <p:nvPr>
            <p:ph type="title"/>
          </p:nvPr>
        </p:nvSpPr>
        <p:spPr>
          <a:xfrm>
            <a:off x="2660073" y="365125"/>
            <a:ext cx="9076297" cy="1325563"/>
          </a:xfrm>
        </p:spPr>
        <p:txBody>
          <a:bodyPr/>
          <a:lstStyle/>
          <a:p>
            <a:r>
              <a:rPr lang="en-GB" dirty="0"/>
              <a:t>The Four Questions: A Simple Decision Framework</a:t>
            </a:r>
          </a:p>
        </p:txBody>
      </p:sp>
      <p:sp>
        <p:nvSpPr>
          <p:cNvPr id="3" name="Content Placeholder 2">
            <a:extLst>
              <a:ext uri="{FF2B5EF4-FFF2-40B4-BE49-F238E27FC236}">
                <a16:creationId xmlns:a16="http://schemas.microsoft.com/office/drawing/2014/main" id="{22186079-9456-7707-5BC1-57FF229AE3FE}"/>
              </a:ext>
            </a:extLst>
          </p:cNvPr>
          <p:cNvSpPr>
            <a:spLocks noGrp="1"/>
          </p:cNvSpPr>
          <p:nvPr>
            <p:ph idx="1"/>
          </p:nvPr>
        </p:nvSpPr>
        <p:spPr>
          <a:xfrm>
            <a:off x="831273" y="1825625"/>
            <a:ext cx="10905097" cy="1603375"/>
          </a:xfrm>
        </p:spPr>
        <p:txBody>
          <a:bodyPr/>
          <a:lstStyle/>
          <a:p>
            <a:pPr marL="0" indent="0">
              <a:buNone/>
            </a:pPr>
            <a:r>
              <a:rPr lang="en-GB" sz="2400" dirty="0">
                <a:latin typeface="Arial" panose="020B0604020202020204" pitchFamily="34" charset="0"/>
                <a:cs typeface="Arial" panose="020B0604020202020204" pitchFamily="34" charset="0"/>
              </a:rPr>
              <a:t>Making decisions at work can sometimes be difficult. You may not have all the information, or you may be unsure what to do.</a:t>
            </a:r>
          </a:p>
          <a:p>
            <a:pPr marL="0" indent="0">
              <a:buNone/>
            </a:pPr>
            <a:r>
              <a:rPr lang="en-GB" sz="2400" dirty="0">
                <a:latin typeface="Arial" panose="020B0604020202020204" pitchFamily="34" charset="0"/>
                <a:cs typeface="Arial" panose="020B0604020202020204" pitchFamily="34" charset="0"/>
              </a:rPr>
              <a:t>Using </a:t>
            </a:r>
            <a:r>
              <a:rPr lang="en-GB" sz="2400" u="sng" dirty="0">
                <a:latin typeface="Arial" panose="020B0604020202020204" pitchFamily="34" charset="0"/>
                <a:cs typeface="Arial" panose="020B0604020202020204" pitchFamily="34" charset="0"/>
              </a:rPr>
              <a:t>four simple steps </a:t>
            </a:r>
            <a:r>
              <a:rPr lang="en-GB" sz="2400" dirty="0">
                <a:latin typeface="Arial" panose="020B0604020202020204" pitchFamily="34" charset="0"/>
                <a:cs typeface="Arial" panose="020B0604020202020204" pitchFamily="34" charset="0"/>
              </a:rPr>
              <a:t>can help you make a good decision.</a:t>
            </a:r>
          </a:p>
          <a:p>
            <a:endParaRPr lang="en-GB" dirty="0"/>
          </a:p>
        </p:txBody>
      </p:sp>
      <p:sp>
        <p:nvSpPr>
          <p:cNvPr id="6" name="Arrow: Bent-Up 5">
            <a:extLst>
              <a:ext uri="{FF2B5EF4-FFF2-40B4-BE49-F238E27FC236}">
                <a16:creationId xmlns:a16="http://schemas.microsoft.com/office/drawing/2014/main" id="{DCFC15D4-52D3-6F04-0904-C21FD033D345}"/>
              </a:ext>
            </a:extLst>
          </p:cNvPr>
          <p:cNvSpPr/>
          <p:nvPr/>
        </p:nvSpPr>
        <p:spPr>
          <a:xfrm rot="5400000">
            <a:off x="2114079" y="3817215"/>
            <a:ext cx="651706" cy="1057606"/>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4DEFD07-DF0D-3A40-9F6D-220B7559F160}"/>
              </a:ext>
            </a:extLst>
          </p:cNvPr>
          <p:cNvSpPr/>
          <p:nvPr/>
        </p:nvSpPr>
        <p:spPr>
          <a:xfrm>
            <a:off x="1729321" y="3252617"/>
            <a:ext cx="1735980"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1. CHECK</a:t>
            </a:r>
          </a:p>
        </p:txBody>
      </p:sp>
      <p:sp>
        <p:nvSpPr>
          <p:cNvPr id="8" name="Free-form: Shape 7">
            <a:extLst>
              <a:ext uri="{FF2B5EF4-FFF2-40B4-BE49-F238E27FC236}">
                <a16:creationId xmlns:a16="http://schemas.microsoft.com/office/drawing/2014/main" id="{DA57DEF9-9E2E-FE9E-2C69-0F7AB45F8FC9}"/>
              </a:ext>
            </a:extLst>
          </p:cNvPr>
          <p:cNvSpPr/>
          <p:nvPr/>
        </p:nvSpPr>
        <p:spPr>
          <a:xfrm>
            <a:off x="3639489" y="3281529"/>
            <a:ext cx="6216836"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defTabSz="266700">
              <a:spcBef>
                <a:spcPct val="0"/>
              </a:spcBef>
              <a:spcAft>
                <a:spcPct val="15000"/>
              </a:spcAft>
            </a:pPr>
            <a:r>
              <a:rPr lang="en-GB" sz="2000" dirty="0">
                <a:latin typeface="Arial" panose="020B0604020202020204" pitchFamily="34" charset="0"/>
                <a:cs typeface="Arial" panose="020B0604020202020204" pitchFamily="34" charset="0"/>
              </a:rPr>
              <a:t>What is known? What is missing? Whose information do we need?</a:t>
            </a:r>
            <a:endParaRPr lang="en-GB" sz="2400" kern="1200" dirty="0">
              <a:latin typeface="Arial" panose="020B0604020202020204" pitchFamily="34" charset="0"/>
              <a:cs typeface="Arial" panose="020B0604020202020204" pitchFamily="34" charset="0"/>
            </a:endParaRPr>
          </a:p>
        </p:txBody>
      </p:sp>
      <p:sp>
        <p:nvSpPr>
          <p:cNvPr id="9" name="Arrow: Bent-Up 8">
            <a:extLst>
              <a:ext uri="{FF2B5EF4-FFF2-40B4-BE49-F238E27FC236}">
                <a16:creationId xmlns:a16="http://schemas.microsoft.com/office/drawing/2014/main" id="{5C5D1C6B-23A7-9748-9322-5C33C6AF94CF}"/>
              </a:ext>
            </a:extLst>
          </p:cNvPr>
          <p:cNvSpPr/>
          <p:nvPr/>
        </p:nvSpPr>
        <p:spPr>
          <a:xfrm rot="5400000">
            <a:off x="3410676" y="4679851"/>
            <a:ext cx="651706" cy="1057606"/>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A505F174-6D69-3418-4404-55CCDB2F6DFC}"/>
              </a:ext>
            </a:extLst>
          </p:cNvPr>
          <p:cNvSpPr/>
          <p:nvPr/>
        </p:nvSpPr>
        <p:spPr>
          <a:xfrm>
            <a:off x="3025918" y="4115252"/>
            <a:ext cx="2211101"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 CONSIDER</a:t>
            </a:r>
          </a:p>
        </p:txBody>
      </p:sp>
      <p:sp>
        <p:nvSpPr>
          <p:cNvPr id="11" name="Free-form: Shape 10">
            <a:extLst>
              <a:ext uri="{FF2B5EF4-FFF2-40B4-BE49-F238E27FC236}">
                <a16:creationId xmlns:a16="http://schemas.microsoft.com/office/drawing/2014/main" id="{959BF8D2-4595-6DFF-4CD3-AD0F1D8DF857}"/>
              </a:ext>
            </a:extLst>
          </p:cNvPr>
          <p:cNvSpPr/>
          <p:nvPr/>
        </p:nvSpPr>
        <p:spPr>
          <a:xfrm>
            <a:off x="5302777" y="4152031"/>
            <a:ext cx="5257613"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algn="l" defTabSz="2667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Who is affected? What </a:t>
            </a:r>
            <a:r>
              <a:rPr lang="en-GB" sz="2000" dirty="0">
                <a:latin typeface="Arial" panose="020B0604020202020204" pitchFamily="34" charset="0"/>
                <a:cs typeface="Arial" panose="020B0604020202020204" pitchFamily="34" charset="0"/>
              </a:rPr>
              <a:t>are the benefits</a:t>
            </a:r>
            <a:r>
              <a:rPr lang="en-GB" sz="2000" kern="1200" dirty="0">
                <a:latin typeface="Arial" panose="020B0604020202020204" pitchFamily="34" charset="0"/>
                <a:cs typeface="Arial" panose="020B0604020202020204" pitchFamily="34" charset="0"/>
              </a:rPr>
              <a:t>? What are my responsibilities?</a:t>
            </a:r>
          </a:p>
        </p:txBody>
      </p:sp>
      <p:sp>
        <p:nvSpPr>
          <p:cNvPr id="12" name="Arrow: Bent-Up 11">
            <a:extLst>
              <a:ext uri="{FF2B5EF4-FFF2-40B4-BE49-F238E27FC236}">
                <a16:creationId xmlns:a16="http://schemas.microsoft.com/office/drawing/2014/main" id="{A907FDC7-0FEA-4487-CD4C-8621FBD873EC}"/>
              </a:ext>
            </a:extLst>
          </p:cNvPr>
          <p:cNvSpPr/>
          <p:nvPr/>
        </p:nvSpPr>
        <p:spPr>
          <a:xfrm rot="5400000">
            <a:off x="4707274" y="5542487"/>
            <a:ext cx="651706" cy="1057606"/>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51A81F3D-92DC-6855-C5A1-9ECEBD383014}"/>
              </a:ext>
            </a:extLst>
          </p:cNvPr>
          <p:cNvSpPr/>
          <p:nvPr/>
        </p:nvSpPr>
        <p:spPr>
          <a:xfrm>
            <a:off x="4322516" y="4977888"/>
            <a:ext cx="2078522"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3. CHOOSE</a:t>
            </a:r>
          </a:p>
        </p:txBody>
      </p:sp>
      <p:sp>
        <p:nvSpPr>
          <p:cNvPr id="14" name="Free-form: Shape 13">
            <a:extLst>
              <a:ext uri="{FF2B5EF4-FFF2-40B4-BE49-F238E27FC236}">
                <a16:creationId xmlns:a16="http://schemas.microsoft.com/office/drawing/2014/main" id="{EB234DB2-FAB2-CCF5-7504-8F7A31C5F088}"/>
              </a:ext>
            </a:extLst>
          </p:cNvPr>
          <p:cNvSpPr/>
          <p:nvPr/>
        </p:nvSpPr>
        <p:spPr>
          <a:xfrm>
            <a:off x="6600544" y="5032897"/>
            <a:ext cx="4771266"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defTabSz="266700">
              <a:spcBef>
                <a:spcPct val="0"/>
              </a:spcBef>
              <a:spcAft>
                <a:spcPct val="15000"/>
              </a:spcAft>
            </a:pPr>
            <a:r>
              <a:rPr lang="en-GB" sz="2000" dirty="0">
                <a:latin typeface="Arial" panose="020B0604020202020204" pitchFamily="34" charset="0"/>
                <a:cs typeface="Arial" panose="020B0604020202020204" pitchFamily="34" charset="0"/>
              </a:rPr>
              <a:t>Which option is most reasonable? What are we willing to accept or change?</a:t>
            </a:r>
            <a:endParaRPr lang="en-GB" sz="2400" kern="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94052BB4-BACB-8A97-D251-AA65D37B5169}"/>
              </a:ext>
            </a:extLst>
          </p:cNvPr>
          <p:cNvSpPr/>
          <p:nvPr/>
        </p:nvSpPr>
        <p:spPr>
          <a:xfrm>
            <a:off x="5619112" y="5840524"/>
            <a:ext cx="1945469"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4. EXPLAIN</a:t>
            </a:r>
          </a:p>
        </p:txBody>
      </p:sp>
      <p:sp>
        <p:nvSpPr>
          <p:cNvPr id="16" name="Free-form: Shape 15">
            <a:extLst>
              <a:ext uri="{FF2B5EF4-FFF2-40B4-BE49-F238E27FC236}">
                <a16:creationId xmlns:a16="http://schemas.microsoft.com/office/drawing/2014/main" id="{1834A6F4-3A6A-611F-7195-63451F59ADFA}"/>
              </a:ext>
            </a:extLst>
          </p:cNvPr>
          <p:cNvSpPr/>
          <p:nvPr/>
        </p:nvSpPr>
        <p:spPr>
          <a:xfrm>
            <a:off x="7655013" y="5955328"/>
            <a:ext cx="3989341"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57150" lvl="1" indent="-57150" defTabSz="355600">
              <a:spcBef>
                <a:spcPct val="0"/>
              </a:spcBef>
              <a:spcAft>
                <a:spcPct val="15000"/>
              </a:spcAft>
            </a:pPr>
            <a:r>
              <a:rPr lang="en-GB" sz="2000" dirty="0">
                <a:latin typeface="Arial" panose="020B0604020202020204" pitchFamily="34" charset="0"/>
                <a:cs typeface="Arial" panose="020B0604020202020204" pitchFamily="34" charset="0"/>
              </a:rPr>
              <a:t>Why this option? What is its main drawback? What happens next?</a:t>
            </a:r>
            <a:endParaRPr lang="en-GB" sz="2400"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772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6785-CA54-147A-6DAF-C92A15B70A04}"/>
              </a:ext>
            </a:extLst>
          </p:cNvPr>
          <p:cNvSpPr>
            <a:spLocks noGrp="1"/>
          </p:cNvSpPr>
          <p:nvPr>
            <p:ph type="title"/>
          </p:nvPr>
        </p:nvSpPr>
        <p:spPr>
          <a:xfrm>
            <a:off x="3374966" y="365125"/>
            <a:ext cx="7248699" cy="1325563"/>
          </a:xfrm>
        </p:spPr>
        <p:txBody>
          <a:bodyPr/>
          <a:lstStyle/>
          <a:p>
            <a:r>
              <a:rPr lang="en-GB" dirty="0"/>
              <a:t>Worked example: The Staff Training Session </a:t>
            </a:r>
          </a:p>
        </p:txBody>
      </p:sp>
      <p:sp>
        <p:nvSpPr>
          <p:cNvPr id="3" name="Content Placeholder 2">
            <a:extLst>
              <a:ext uri="{FF2B5EF4-FFF2-40B4-BE49-F238E27FC236}">
                <a16:creationId xmlns:a16="http://schemas.microsoft.com/office/drawing/2014/main" id="{AF6DC2B2-302D-0D5E-A96E-0F8FCC6409B8}"/>
              </a:ext>
            </a:extLst>
          </p:cNvPr>
          <p:cNvSpPr>
            <a:spLocks noGrp="1"/>
          </p:cNvSpPr>
          <p:nvPr>
            <p:ph idx="1"/>
          </p:nvPr>
        </p:nvSpPr>
        <p:spPr>
          <a:xfrm>
            <a:off x="2880361" y="5650850"/>
            <a:ext cx="9053255" cy="1115741"/>
          </a:xfrm>
          <a:ln>
            <a:solidFill>
              <a:schemeClr val="tx2">
                <a:lumMod val="75000"/>
              </a:schemeClr>
            </a:solidFill>
          </a:ln>
        </p:spPr>
        <p:txBody>
          <a:bodyPr>
            <a:normAutofit fontScale="92500" lnSpcReduction="20000"/>
          </a:bodyPr>
          <a:lstStyle/>
          <a:p>
            <a:pPr marL="0" indent="0">
              <a:buNone/>
            </a:pPr>
            <a:endParaRPr lang="en-GB" sz="2000" i="1" dirty="0">
              <a:latin typeface="Arial" panose="020B0604020202020204" pitchFamily="34" charset="0"/>
              <a:cs typeface="Arial" panose="020B0604020202020204" pitchFamily="34" charset="0"/>
            </a:endParaRPr>
          </a:p>
          <a:p>
            <a:pPr marL="0" indent="0">
              <a:buNone/>
            </a:pPr>
            <a:r>
              <a:rPr lang="en-GB" sz="2000" i="1" dirty="0">
                <a:latin typeface="Arial" panose="020B0604020202020204" pitchFamily="34" charset="0"/>
                <a:cs typeface="Arial" panose="020B0604020202020204" pitchFamily="34" charset="0"/>
              </a:rPr>
              <a:t>We recommend checking whether we can split the team or rearrange part of the training. This could help us support the customer while preparing staff for the new system. </a:t>
            </a:r>
          </a:p>
          <a:p>
            <a:pPr marL="0" indent="0">
              <a:lnSpc>
                <a:spcPct val="120000"/>
              </a:lnSpc>
              <a:buNone/>
            </a:pPr>
            <a:endParaRPr lang="en-GB" sz="4200" dirty="0">
              <a:latin typeface="Arial" panose="020B0604020202020204" pitchFamily="34" charset="0"/>
              <a:cs typeface="Arial" panose="020B0604020202020204" pitchFamily="34" charset="0"/>
            </a:endParaRPr>
          </a:p>
          <a:p>
            <a:pPr marL="0" indent="0">
              <a:lnSpc>
                <a:spcPct val="120000"/>
              </a:lnSpc>
              <a:buNone/>
            </a:pPr>
            <a:endParaRPr lang="en-GB" sz="4200" dirty="0">
              <a:latin typeface="Arial" panose="020B0604020202020204" pitchFamily="34" charset="0"/>
              <a:cs typeface="Arial" panose="020B0604020202020204" pitchFamily="34" charset="0"/>
            </a:endParaRPr>
          </a:p>
          <a:p>
            <a:pPr marL="0" indent="0">
              <a:buNone/>
            </a:pPr>
            <a:endParaRPr lang="en-GB" dirty="0"/>
          </a:p>
        </p:txBody>
      </p:sp>
      <p:sp>
        <p:nvSpPr>
          <p:cNvPr id="5" name="Free-form: Shape 4">
            <a:extLst>
              <a:ext uri="{FF2B5EF4-FFF2-40B4-BE49-F238E27FC236}">
                <a16:creationId xmlns:a16="http://schemas.microsoft.com/office/drawing/2014/main" id="{E5B1359E-E8CF-B04A-2622-3179501A9549}"/>
              </a:ext>
            </a:extLst>
          </p:cNvPr>
          <p:cNvSpPr/>
          <p:nvPr/>
        </p:nvSpPr>
        <p:spPr>
          <a:xfrm>
            <a:off x="799358" y="3088359"/>
            <a:ext cx="1735980" cy="52136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1. CHECK</a:t>
            </a:r>
          </a:p>
        </p:txBody>
      </p:sp>
      <p:sp>
        <p:nvSpPr>
          <p:cNvPr id="7" name="Free-form: Shape 6">
            <a:extLst>
              <a:ext uri="{FF2B5EF4-FFF2-40B4-BE49-F238E27FC236}">
                <a16:creationId xmlns:a16="http://schemas.microsoft.com/office/drawing/2014/main" id="{8869EE04-E480-B8F5-F238-90B0C685A109}"/>
              </a:ext>
            </a:extLst>
          </p:cNvPr>
          <p:cNvSpPr/>
          <p:nvPr/>
        </p:nvSpPr>
        <p:spPr>
          <a:xfrm>
            <a:off x="698354" y="4035261"/>
            <a:ext cx="2211101" cy="506624"/>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 CONSIDER</a:t>
            </a:r>
          </a:p>
        </p:txBody>
      </p:sp>
      <p:sp>
        <p:nvSpPr>
          <p:cNvPr id="9" name="Free-form: Shape 8">
            <a:extLst>
              <a:ext uri="{FF2B5EF4-FFF2-40B4-BE49-F238E27FC236}">
                <a16:creationId xmlns:a16="http://schemas.microsoft.com/office/drawing/2014/main" id="{91BF5496-16CD-EDBC-6410-2B4F2BE6846C}"/>
              </a:ext>
            </a:extLst>
          </p:cNvPr>
          <p:cNvSpPr/>
          <p:nvPr/>
        </p:nvSpPr>
        <p:spPr>
          <a:xfrm>
            <a:off x="732831" y="5233649"/>
            <a:ext cx="2078522" cy="49188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3. CHOOSE</a:t>
            </a:r>
          </a:p>
        </p:txBody>
      </p:sp>
      <p:sp>
        <p:nvSpPr>
          <p:cNvPr id="11" name="Free-form: Shape 10">
            <a:extLst>
              <a:ext uri="{FF2B5EF4-FFF2-40B4-BE49-F238E27FC236}">
                <a16:creationId xmlns:a16="http://schemas.microsoft.com/office/drawing/2014/main" id="{AD0D996A-864D-E67E-2B10-1BDD222879C6}"/>
              </a:ext>
            </a:extLst>
          </p:cNvPr>
          <p:cNvSpPr/>
          <p:nvPr/>
        </p:nvSpPr>
        <p:spPr>
          <a:xfrm>
            <a:off x="799358" y="6262612"/>
            <a:ext cx="1945469" cy="460523"/>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4. EXPLAIN</a:t>
            </a:r>
          </a:p>
        </p:txBody>
      </p:sp>
      <p:sp>
        <p:nvSpPr>
          <p:cNvPr id="13" name="TextBox 12">
            <a:extLst>
              <a:ext uri="{FF2B5EF4-FFF2-40B4-BE49-F238E27FC236}">
                <a16:creationId xmlns:a16="http://schemas.microsoft.com/office/drawing/2014/main" id="{B0A01B94-9381-386C-B211-AA22220C5105}"/>
              </a:ext>
            </a:extLst>
          </p:cNvPr>
          <p:cNvSpPr txBox="1"/>
          <p:nvPr/>
        </p:nvSpPr>
        <p:spPr>
          <a:xfrm>
            <a:off x="657878" y="1645409"/>
            <a:ext cx="11534122"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 company has booked a training session for six employees.  A major customer issue now needs attention at the same time.  The manager suggests cancelling the training. However, the training is required before staff can use a new system next week.</a:t>
            </a:r>
          </a:p>
        </p:txBody>
      </p:sp>
      <p:sp>
        <p:nvSpPr>
          <p:cNvPr id="15" name="TextBox 14">
            <a:extLst>
              <a:ext uri="{FF2B5EF4-FFF2-40B4-BE49-F238E27FC236}">
                <a16:creationId xmlns:a16="http://schemas.microsoft.com/office/drawing/2014/main" id="{08CEEDFB-280A-DCAA-F293-FCF86F22F216}"/>
              </a:ext>
            </a:extLst>
          </p:cNvPr>
          <p:cNvSpPr txBox="1"/>
          <p:nvPr/>
        </p:nvSpPr>
        <p:spPr>
          <a:xfrm>
            <a:off x="2909455" y="2669567"/>
            <a:ext cx="9024161" cy="1015663"/>
          </a:xfrm>
          <a:prstGeom prst="rect">
            <a:avLst/>
          </a:prstGeom>
          <a:noFill/>
          <a:ln>
            <a:solidFill>
              <a:schemeClr val="accent1">
                <a:lumMod val="75000"/>
              </a:schemeClr>
            </a:solidFill>
          </a:ln>
        </p:spPr>
        <p:txBody>
          <a:bodyPr wrap="square">
            <a:spAutoFit/>
          </a:bodyPr>
          <a:lstStyle/>
          <a:p>
            <a:pPr>
              <a:lnSpc>
                <a:spcPct val="100000"/>
              </a:lnSpc>
            </a:pPr>
            <a:r>
              <a:rPr lang="en-GB" sz="2000" dirty="0">
                <a:latin typeface="Arial" panose="020B0604020202020204" pitchFamily="34" charset="0"/>
                <a:cs typeface="Arial" panose="020B0604020202020204" pitchFamily="34" charset="0"/>
              </a:rPr>
              <a:t>We know the customer issue needs attention, but the training is also important. We need to find out the urgency and whether the entire team is required to deal with it. </a:t>
            </a:r>
          </a:p>
        </p:txBody>
      </p:sp>
      <p:sp>
        <p:nvSpPr>
          <p:cNvPr id="17" name="TextBox 16">
            <a:extLst>
              <a:ext uri="{FF2B5EF4-FFF2-40B4-BE49-F238E27FC236}">
                <a16:creationId xmlns:a16="http://schemas.microsoft.com/office/drawing/2014/main" id="{41B6830D-65C7-2727-584A-9D015B326CBF}"/>
              </a:ext>
            </a:extLst>
          </p:cNvPr>
          <p:cNvSpPr txBox="1"/>
          <p:nvPr/>
        </p:nvSpPr>
        <p:spPr>
          <a:xfrm>
            <a:off x="2909455" y="3648130"/>
            <a:ext cx="9053255" cy="1015663"/>
          </a:xfrm>
          <a:prstGeom prst="rect">
            <a:avLst/>
          </a:prstGeom>
          <a:noFill/>
          <a:ln>
            <a:solidFill>
              <a:schemeClr val="accent1">
                <a:lumMod val="75000"/>
              </a:schemeClr>
            </a:solidFill>
          </a:ln>
        </p:spPr>
        <p:txBody>
          <a:bodyPr wrap="square">
            <a:spAutoFit/>
          </a:bodyPr>
          <a:lstStyle/>
          <a:p>
            <a:r>
              <a:rPr lang="en-GB" sz="2000" dirty="0"/>
              <a:t>Option A: Cancel the training. </a:t>
            </a:r>
          </a:p>
          <a:p>
            <a:r>
              <a:rPr lang="en-GB" sz="2000" dirty="0"/>
              <a:t>Option B: Continue the training. </a:t>
            </a:r>
          </a:p>
          <a:p>
            <a:r>
              <a:rPr lang="en-GB" sz="2000" dirty="0"/>
              <a:t>Option C: Split the team or change the training arrangements. </a:t>
            </a:r>
          </a:p>
        </p:txBody>
      </p:sp>
      <p:sp>
        <p:nvSpPr>
          <p:cNvPr id="19" name="TextBox 18">
            <a:extLst>
              <a:ext uri="{FF2B5EF4-FFF2-40B4-BE49-F238E27FC236}">
                <a16:creationId xmlns:a16="http://schemas.microsoft.com/office/drawing/2014/main" id="{A90CEFF2-273C-533D-F00D-BDE52E3D2134}"/>
              </a:ext>
            </a:extLst>
          </p:cNvPr>
          <p:cNvSpPr txBox="1"/>
          <p:nvPr/>
        </p:nvSpPr>
        <p:spPr>
          <a:xfrm>
            <a:off x="2909455" y="4754536"/>
            <a:ext cx="9053255" cy="797078"/>
          </a:xfrm>
          <a:prstGeom prst="rect">
            <a:avLst/>
          </a:prstGeom>
          <a:noFill/>
          <a:ln>
            <a:solidFill>
              <a:schemeClr val="accent1">
                <a:lumMod val="50000"/>
              </a:schemeClr>
            </a:solidFill>
          </a:ln>
        </p:spPr>
        <p:txBody>
          <a:bodyPr wrap="square">
            <a:spAutoFit/>
          </a:bodyPr>
          <a:lstStyle/>
          <a:p>
            <a:pPr>
              <a:lnSpc>
                <a:spcPct val="120000"/>
              </a:lnSpc>
            </a:pPr>
            <a:r>
              <a:rPr lang="en-GB" sz="2000" dirty="0">
                <a:latin typeface="Arial" panose="020B0604020202020204" pitchFamily="34" charset="0"/>
                <a:cs typeface="Arial" panose="020B0604020202020204" pitchFamily="34" charset="0"/>
              </a:rPr>
              <a:t>Choose a reasonable action – option C – ask if a smaller team can deal with the customer issue while other attend the training. </a:t>
            </a:r>
          </a:p>
        </p:txBody>
      </p:sp>
    </p:spTree>
    <p:extLst>
      <p:ext uri="{BB962C8B-B14F-4D97-AF65-F5344CB8AC3E}">
        <p14:creationId xmlns:p14="http://schemas.microsoft.com/office/powerpoint/2010/main" val="271759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bg/>
                                          </p:spTgt>
                                        </p:tgtEl>
                                        <p:attrNameLst>
                                          <p:attrName>style.visibility</p:attrName>
                                        </p:attrNameLst>
                                      </p:cBhvr>
                                      <p:to>
                                        <p:strVal val="visible"/>
                                      </p:to>
                                    </p:set>
                                    <p:animEffect transition="in" filter="fade">
                                      <p:cBhvr>
                                        <p:cTn id="34" dur="500"/>
                                        <p:tgtEl>
                                          <p:spTgt spid="3">
                                            <p:bg/>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1" nodeType="clickEffect">
                                  <p:stCondLst>
                                    <p:cond delay="0"/>
                                  </p:stCondLst>
                                  <p:childTnLst>
                                    <p:set>
                                      <p:cBhvr>
                                        <p:cTn id="38" dur="1" fill="hold">
                                          <p:stCondLst>
                                            <p:cond delay="0"/>
                                          </p:stCondLst>
                                        </p:cTn>
                                        <p:tgtEl>
                                          <p:spTgt spid="3">
                                            <p:bg/>
                                          </p:spTgt>
                                        </p:tgtEl>
                                        <p:attrNameLst>
                                          <p:attrName>style.visibility</p:attrName>
                                        </p:attrNameLst>
                                      </p:cBhvr>
                                      <p:to>
                                        <p:strVal val="visible"/>
                                      </p:to>
                                    </p:set>
                                    <p:animEffect transition="in" filter="fade">
                                      <p:cBhvr>
                                        <p:cTn id="39" dur="500"/>
                                        <p:tgtEl>
                                          <p:spTgt spid="3">
                                            <p:bg/>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1" nodeType="click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3" grpId="1" build="p" animBg="1"/>
      <p:bldP spid="5" grpId="0" animBg="1"/>
      <p:bldP spid="7" grpId="0" animBg="1"/>
      <p:bldP spid="9" grpId="0" animBg="1"/>
      <p:bldP spid="11" grpId="0" animBg="1"/>
      <p:bldP spid="15" grpId="0" animBg="1"/>
      <p:bldP spid="17" grpId="0" animBg="1"/>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8F161E3E-9B4D-08EC-CA9D-7C436E22D599}"/>
              </a:ext>
            </a:extLst>
          </p:cNvPr>
          <p:cNvPicPr>
            <a:picLocks noChangeAspect="1"/>
          </p:cNvPicPr>
          <p:nvPr/>
        </p:nvPicPr>
        <p:blipFill>
          <a:blip r:embed="rId2"/>
          <a:stretch>
            <a:fillRect/>
          </a:stretch>
        </p:blipFill>
        <p:spPr>
          <a:xfrm>
            <a:off x="979106" y="2905747"/>
            <a:ext cx="4035251" cy="2735123"/>
          </a:xfrm>
          <a:prstGeom prst="rect">
            <a:avLst/>
          </a:prstGeom>
        </p:spPr>
      </p:pic>
      <p:sp>
        <p:nvSpPr>
          <p:cNvPr id="2" name="Title 1">
            <a:extLst>
              <a:ext uri="{FF2B5EF4-FFF2-40B4-BE49-F238E27FC236}">
                <a16:creationId xmlns:a16="http://schemas.microsoft.com/office/drawing/2014/main" id="{8AA6D42F-253B-0147-3367-40D55B672507}"/>
              </a:ext>
            </a:extLst>
          </p:cNvPr>
          <p:cNvSpPr>
            <a:spLocks noGrp="1"/>
          </p:cNvSpPr>
          <p:nvPr>
            <p:ph type="title"/>
          </p:nvPr>
        </p:nvSpPr>
        <p:spPr/>
        <p:txBody>
          <a:bodyPr/>
          <a:lstStyle/>
          <a:p>
            <a:r>
              <a:rPr lang="en-GB" dirty="0"/>
              <a:t>Workplace Decision Challenges</a:t>
            </a:r>
          </a:p>
        </p:txBody>
      </p:sp>
      <p:sp>
        <p:nvSpPr>
          <p:cNvPr id="7" name="TextBox 6">
            <a:extLst>
              <a:ext uri="{FF2B5EF4-FFF2-40B4-BE49-F238E27FC236}">
                <a16:creationId xmlns:a16="http://schemas.microsoft.com/office/drawing/2014/main" id="{232C08B9-359E-B86F-D307-CF802FC471E2}"/>
              </a:ext>
            </a:extLst>
          </p:cNvPr>
          <p:cNvSpPr txBox="1"/>
          <p:nvPr/>
        </p:nvSpPr>
        <p:spPr>
          <a:xfrm>
            <a:off x="897467" y="1498374"/>
            <a:ext cx="10972148" cy="1015663"/>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Scenario: The Customer Delivery Problem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Your company has promised a large customer delivery on Friday. A supplier delay means the full order will not be ready.</a:t>
            </a:r>
          </a:p>
        </p:txBody>
      </p:sp>
      <p:sp>
        <p:nvSpPr>
          <p:cNvPr id="11" name="Free-form: Shape 10">
            <a:extLst>
              <a:ext uri="{FF2B5EF4-FFF2-40B4-BE49-F238E27FC236}">
                <a16:creationId xmlns:a16="http://schemas.microsoft.com/office/drawing/2014/main" id="{A24BC81E-95B5-D5FF-0915-019BEF766D79}"/>
              </a:ext>
            </a:extLst>
          </p:cNvPr>
          <p:cNvSpPr/>
          <p:nvPr/>
        </p:nvSpPr>
        <p:spPr>
          <a:xfrm>
            <a:off x="675662" y="5003365"/>
            <a:ext cx="1735980"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1. CHECK</a:t>
            </a:r>
          </a:p>
        </p:txBody>
      </p:sp>
      <p:sp>
        <p:nvSpPr>
          <p:cNvPr id="15" name="Free-form: Shape 14">
            <a:extLst>
              <a:ext uri="{FF2B5EF4-FFF2-40B4-BE49-F238E27FC236}">
                <a16:creationId xmlns:a16="http://schemas.microsoft.com/office/drawing/2014/main" id="{8C37F874-D569-07B1-A08A-99CC45EB105C}"/>
              </a:ext>
            </a:extLst>
          </p:cNvPr>
          <p:cNvSpPr/>
          <p:nvPr/>
        </p:nvSpPr>
        <p:spPr>
          <a:xfrm>
            <a:off x="1306091" y="5442465"/>
            <a:ext cx="2211101"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2. CONSIDER</a:t>
            </a:r>
          </a:p>
        </p:txBody>
      </p:sp>
      <p:sp>
        <p:nvSpPr>
          <p:cNvPr id="19" name="Free-form: Shape 18">
            <a:extLst>
              <a:ext uri="{FF2B5EF4-FFF2-40B4-BE49-F238E27FC236}">
                <a16:creationId xmlns:a16="http://schemas.microsoft.com/office/drawing/2014/main" id="{38743B3F-2C7C-A53B-7747-3B7B6BE20FAE}"/>
              </a:ext>
            </a:extLst>
          </p:cNvPr>
          <p:cNvSpPr/>
          <p:nvPr/>
        </p:nvSpPr>
        <p:spPr>
          <a:xfrm>
            <a:off x="1987525" y="5866575"/>
            <a:ext cx="2078522"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3. CHOOSE</a:t>
            </a:r>
          </a:p>
        </p:txBody>
      </p:sp>
      <p:sp>
        <p:nvSpPr>
          <p:cNvPr id="21" name="Free-form: Shape 20">
            <a:extLst>
              <a:ext uri="{FF2B5EF4-FFF2-40B4-BE49-F238E27FC236}">
                <a16:creationId xmlns:a16="http://schemas.microsoft.com/office/drawing/2014/main" id="{39953015-B253-E2AE-1D5A-795A4EE86A9F}"/>
              </a:ext>
            </a:extLst>
          </p:cNvPr>
          <p:cNvSpPr/>
          <p:nvPr/>
        </p:nvSpPr>
        <p:spPr>
          <a:xfrm>
            <a:off x="2932295" y="6294469"/>
            <a:ext cx="1945469"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4. EXPLAIN</a:t>
            </a:r>
          </a:p>
        </p:txBody>
      </p:sp>
      <p:sp>
        <p:nvSpPr>
          <p:cNvPr id="24" name="TextBox 23">
            <a:extLst>
              <a:ext uri="{FF2B5EF4-FFF2-40B4-BE49-F238E27FC236}">
                <a16:creationId xmlns:a16="http://schemas.microsoft.com/office/drawing/2014/main" id="{CF807951-B568-1300-6B3A-5EA166D81A02}"/>
              </a:ext>
            </a:extLst>
          </p:cNvPr>
          <p:cNvSpPr txBox="1"/>
          <p:nvPr/>
        </p:nvSpPr>
        <p:spPr>
          <a:xfrm>
            <a:off x="5462854" y="2320853"/>
            <a:ext cx="6406761" cy="437042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team has </a:t>
            </a:r>
            <a:r>
              <a:rPr lang="en-GB" sz="2000" u="sng" dirty="0">
                <a:latin typeface="Arial" panose="020B0604020202020204" pitchFamily="34" charset="0"/>
                <a:cs typeface="Arial" panose="020B0604020202020204" pitchFamily="34" charset="0"/>
              </a:rPr>
              <a:t>three</a:t>
            </a:r>
            <a:r>
              <a:rPr lang="en-GB" sz="2000" dirty="0">
                <a:latin typeface="Arial" panose="020B0604020202020204" pitchFamily="34" charset="0"/>
                <a:cs typeface="Arial" panose="020B0604020202020204" pitchFamily="34" charset="0"/>
              </a:rPr>
              <a:t> possible responses.</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Option A — Deliver part of the order on Friday</a:t>
            </a:r>
          </a:p>
          <a:p>
            <a:r>
              <a:rPr lang="en-GB" sz="2000" dirty="0">
                <a:latin typeface="Arial" panose="020B0604020202020204" pitchFamily="34" charset="0"/>
                <a:cs typeface="Arial" panose="020B0604020202020204" pitchFamily="34" charset="0"/>
              </a:rPr>
              <a:t>The customer receives some items on time, but the rest will arrive later.</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Option B — Pay for faster supply</a:t>
            </a:r>
          </a:p>
          <a:p>
            <a:r>
              <a:rPr lang="en-GB" sz="2000" dirty="0">
                <a:latin typeface="Arial" panose="020B0604020202020204" pitchFamily="34" charset="0"/>
                <a:cs typeface="Arial" panose="020B0604020202020204" pitchFamily="34" charset="0"/>
              </a:rPr>
              <a:t>The full order may arrive on time, but the company will face extra costs.</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Option C — Agree a new delivery date</a:t>
            </a:r>
          </a:p>
          <a:p>
            <a:r>
              <a:rPr lang="en-GB" sz="2000" dirty="0">
                <a:latin typeface="Arial" panose="020B0604020202020204" pitchFamily="34" charset="0"/>
                <a:cs typeface="Arial" panose="020B0604020202020204" pitchFamily="34" charset="0"/>
              </a:rPr>
              <a:t>The company avoids extra costs, but the customer may be disappointed or affected.</a:t>
            </a:r>
          </a:p>
          <a:p>
            <a:endParaRPr lang="en-GB" dirty="0"/>
          </a:p>
        </p:txBody>
      </p:sp>
    </p:spTree>
    <p:extLst>
      <p:ext uri="{BB962C8B-B14F-4D97-AF65-F5344CB8AC3E}">
        <p14:creationId xmlns:p14="http://schemas.microsoft.com/office/powerpoint/2010/main" val="6230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2AAA6-AAA4-DDB2-5D69-02C177488BCB}"/>
              </a:ext>
            </a:extLst>
          </p:cNvPr>
          <p:cNvSpPr>
            <a:spLocks noGrp="1"/>
          </p:cNvSpPr>
          <p:nvPr>
            <p:ph type="title"/>
          </p:nvPr>
        </p:nvSpPr>
        <p:spPr/>
        <p:txBody>
          <a:bodyPr/>
          <a:lstStyle/>
          <a:p>
            <a:r>
              <a:rPr lang="en-GB" dirty="0"/>
              <a:t>What should you do?</a:t>
            </a:r>
          </a:p>
        </p:txBody>
      </p:sp>
      <p:sp>
        <p:nvSpPr>
          <p:cNvPr id="6" name="Free-form: Shape 5">
            <a:extLst>
              <a:ext uri="{FF2B5EF4-FFF2-40B4-BE49-F238E27FC236}">
                <a16:creationId xmlns:a16="http://schemas.microsoft.com/office/drawing/2014/main" id="{EBA77424-A846-3EC9-4301-985A0DCFEA3D}"/>
              </a:ext>
            </a:extLst>
          </p:cNvPr>
          <p:cNvSpPr/>
          <p:nvPr/>
        </p:nvSpPr>
        <p:spPr>
          <a:xfrm>
            <a:off x="2252133" y="1825898"/>
            <a:ext cx="4202940" cy="1478447"/>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99060" tIns="99060" rIns="99060" bIns="99060" numCol="1" spcCol="1270" anchor="ctr" anchorCtr="0">
            <a:noAutofit/>
          </a:bodyPr>
          <a:lstStyle/>
          <a:p>
            <a:pPr algn="ctr"/>
            <a:r>
              <a:rPr lang="en-GB" sz="2000" kern="1200" dirty="0">
                <a:latin typeface="Arial" panose="020B0604020202020204" pitchFamily="34" charset="0"/>
                <a:cs typeface="Arial" panose="020B0604020202020204" pitchFamily="34" charset="0"/>
              </a:rPr>
              <a:t>A. </a:t>
            </a:r>
            <a:r>
              <a:rPr lang="en-GB" sz="2000" dirty="0">
                <a:latin typeface="Arial" panose="020B0604020202020204" pitchFamily="34" charset="0"/>
                <a:cs typeface="Arial" panose="020B0604020202020204" pitchFamily="34" charset="0"/>
              </a:rPr>
              <a:t>Deliver part of the order on Friday</a:t>
            </a:r>
          </a:p>
          <a:p>
            <a:pPr algn="ctr"/>
            <a:r>
              <a:rPr lang="en-GB" sz="2000" dirty="0">
                <a:latin typeface="Arial" panose="020B0604020202020204" pitchFamily="34" charset="0"/>
                <a:cs typeface="Arial" panose="020B0604020202020204" pitchFamily="34" charset="0"/>
              </a:rPr>
              <a:t>The customer receives some items on time, but the rest will arrive later.</a:t>
            </a:r>
          </a:p>
          <a:p>
            <a:pPr lvl="0" algn="ctr" defTabSz="1155700">
              <a:lnSpc>
                <a:spcPct val="90000"/>
              </a:lnSpc>
              <a:spcBef>
                <a:spcPct val="0"/>
              </a:spcBef>
              <a:spcAft>
                <a:spcPct val="35000"/>
              </a:spcAft>
            </a:pPr>
            <a:endParaRPr lang="en-GB" sz="2000" kern="1200" dirty="0">
              <a:latin typeface="Arial" panose="020B0604020202020204" pitchFamily="34" charset="0"/>
              <a:cs typeface="Arial" panose="020B0604020202020204" pitchFamily="34" charset="0"/>
            </a:endParaRPr>
          </a:p>
        </p:txBody>
      </p:sp>
      <p:sp>
        <p:nvSpPr>
          <p:cNvPr id="7" name="Free-form: Shape 6">
            <a:extLst>
              <a:ext uri="{FF2B5EF4-FFF2-40B4-BE49-F238E27FC236}">
                <a16:creationId xmlns:a16="http://schemas.microsoft.com/office/drawing/2014/main" id="{C81E0F30-7A60-F4EB-0264-5D06F1E58708}"/>
              </a:ext>
            </a:extLst>
          </p:cNvPr>
          <p:cNvSpPr/>
          <p:nvPr/>
        </p:nvSpPr>
        <p:spPr>
          <a:xfrm>
            <a:off x="6875368" y="1825898"/>
            <a:ext cx="4202940" cy="1478447"/>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99060" tIns="99060" rIns="99060" bIns="99060" numCol="1" spcCol="1270" anchor="ctr" anchorCtr="0">
            <a:noAutofit/>
          </a:bodyPr>
          <a:lstStyle/>
          <a:p>
            <a:pPr algn="ctr"/>
            <a:r>
              <a:rPr lang="en-GB" sz="2000" kern="1200" dirty="0">
                <a:latin typeface="Arial" panose="020B0604020202020204" pitchFamily="34" charset="0"/>
                <a:cs typeface="Arial" panose="020B0604020202020204" pitchFamily="34" charset="0"/>
              </a:rPr>
              <a:t>B. </a:t>
            </a:r>
            <a:r>
              <a:rPr lang="en-GB" sz="2000" dirty="0">
                <a:latin typeface="Arial" panose="020B0604020202020204" pitchFamily="34" charset="0"/>
                <a:cs typeface="Arial" panose="020B0604020202020204" pitchFamily="34" charset="0"/>
              </a:rPr>
              <a:t>Pay for faster supply</a:t>
            </a:r>
          </a:p>
          <a:p>
            <a:pPr algn="ctr"/>
            <a:r>
              <a:rPr lang="en-GB" sz="2000" dirty="0">
                <a:latin typeface="Arial" panose="020B0604020202020204" pitchFamily="34" charset="0"/>
                <a:cs typeface="Arial" panose="020B0604020202020204" pitchFamily="34" charset="0"/>
              </a:rPr>
              <a:t>The full order may arrive on time, but the company will face extra costs.</a:t>
            </a:r>
          </a:p>
          <a:p>
            <a:pPr marL="0" lvl="0" indent="0" algn="ctr" defTabSz="1155700">
              <a:lnSpc>
                <a:spcPct val="90000"/>
              </a:lnSpc>
              <a:spcBef>
                <a:spcPct val="0"/>
              </a:spcBef>
              <a:spcAft>
                <a:spcPct val="35000"/>
              </a:spcAft>
              <a:buNone/>
            </a:pPr>
            <a:endParaRPr lang="en-GB" sz="24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1D22997C-0ED4-7D86-9FB0-2359F3C4DC70}"/>
              </a:ext>
            </a:extLst>
          </p:cNvPr>
          <p:cNvSpPr/>
          <p:nvPr/>
        </p:nvSpPr>
        <p:spPr>
          <a:xfrm>
            <a:off x="4563751" y="3550753"/>
            <a:ext cx="4202940" cy="1478447"/>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99060" tIns="99060" rIns="99060" bIns="99060" numCol="1" spcCol="1270" anchor="ctr" anchorCtr="0">
            <a:noAutofit/>
          </a:bodyPr>
          <a:lstStyle/>
          <a:p>
            <a:pPr algn="ctr"/>
            <a:r>
              <a:rPr lang="en-GB" sz="2000" kern="1200" dirty="0"/>
              <a:t>C. </a:t>
            </a:r>
            <a:r>
              <a:rPr lang="en-GB" sz="2000" dirty="0">
                <a:latin typeface="Arial" panose="020B0604020202020204" pitchFamily="34" charset="0"/>
                <a:cs typeface="Arial" panose="020B0604020202020204" pitchFamily="34" charset="0"/>
              </a:rPr>
              <a:t>Agree a new delivery date</a:t>
            </a:r>
          </a:p>
          <a:p>
            <a:pPr algn="ctr"/>
            <a:r>
              <a:rPr lang="en-GB" sz="2000" dirty="0">
                <a:latin typeface="Arial" panose="020B0604020202020204" pitchFamily="34" charset="0"/>
                <a:cs typeface="Arial" panose="020B0604020202020204" pitchFamily="34" charset="0"/>
              </a:rPr>
              <a:t>The company avoids extra costs, but the customer may be disappointed or affected.</a:t>
            </a:r>
          </a:p>
        </p:txBody>
      </p:sp>
      <p:sp>
        <p:nvSpPr>
          <p:cNvPr id="12" name="TextBox 11">
            <a:extLst>
              <a:ext uri="{FF2B5EF4-FFF2-40B4-BE49-F238E27FC236}">
                <a16:creationId xmlns:a16="http://schemas.microsoft.com/office/drawing/2014/main" id="{AE3058C4-823C-A526-B2D4-C5992B7FBD36}"/>
              </a:ext>
            </a:extLst>
          </p:cNvPr>
          <p:cNvSpPr txBox="1"/>
          <p:nvPr/>
        </p:nvSpPr>
        <p:spPr>
          <a:xfrm>
            <a:off x="4274632" y="5477212"/>
            <a:ext cx="7461738" cy="1015663"/>
          </a:xfrm>
          <a:prstGeom prst="rect">
            <a:avLst/>
          </a:prstGeom>
          <a:noFill/>
          <a:ln>
            <a:solidFill>
              <a:schemeClr val="tx2">
                <a:lumMod val="75000"/>
              </a:schemeClr>
            </a:solidFill>
          </a:ln>
        </p:spPr>
        <p:txBody>
          <a:bodyPr wrap="square">
            <a:spAutoFit/>
          </a:bodyPr>
          <a:lstStyle/>
          <a:p>
            <a:pPr>
              <a:lnSpc>
                <a:spcPct val="100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As a group, decide your choice and complete the sentence - “We recommend ______ because ______. The main drawback is ______. Before we act, we need to check ______.”</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6F3E2B47-6468-25B3-CBC0-D2C90EBAEBAC}"/>
              </a:ext>
            </a:extLst>
          </p:cNvPr>
          <p:cNvPicPr>
            <a:picLocks noChangeAspect="1"/>
          </p:cNvPicPr>
          <p:nvPr/>
        </p:nvPicPr>
        <p:blipFill>
          <a:blip r:embed="rId3"/>
          <a:stretch>
            <a:fillRect/>
          </a:stretch>
        </p:blipFill>
        <p:spPr>
          <a:xfrm>
            <a:off x="553165" y="3866568"/>
            <a:ext cx="3430566" cy="2325263"/>
          </a:xfrm>
          <a:prstGeom prst="rect">
            <a:avLst/>
          </a:prstGeom>
        </p:spPr>
      </p:pic>
    </p:spTree>
    <p:extLst>
      <p:ext uri="{BB962C8B-B14F-4D97-AF65-F5344CB8AC3E}">
        <p14:creationId xmlns:p14="http://schemas.microsoft.com/office/powerpoint/2010/main" val="3409343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500"/>
                                        <p:tgtEl>
                                          <p:spTgt spid="7">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500"/>
                                        <p:tgtEl>
                                          <p:spTgt spid="7">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500"/>
                                        <p:tgtEl>
                                          <p:spTgt spid="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uiExpand="1" build="allAtOnce" animBg="1"/>
      <p:bldP spid="8"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48B3-9C25-5E66-22AA-75CA757DDF27}"/>
              </a:ext>
            </a:extLst>
          </p:cNvPr>
          <p:cNvSpPr>
            <a:spLocks noGrp="1"/>
          </p:cNvSpPr>
          <p:nvPr>
            <p:ph type="title"/>
          </p:nvPr>
        </p:nvSpPr>
        <p:spPr/>
        <p:txBody>
          <a:bodyPr/>
          <a:lstStyle/>
          <a:p>
            <a:r>
              <a:rPr lang="en-GB" dirty="0"/>
              <a:t>Workplace Decision Challenges</a:t>
            </a:r>
          </a:p>
        </p:txBody>
      </p:sp>
      <p:sp>
        <p:nvSpPr>
          <p:cNvPr id="3" name="Content Placeholder 2">
            <a:extLst>
              <a:ext uri="{FF2B5EF4-FFF2-40B4-BE49-F238E27FC236}">
                <a16:creationId xmlns:a16="http://schemas.microsoft.com/office/drawing/2014/main" id="{2ECF8926-3579-F38E-782E-C78DD5274DE4}"/>
              </a:ext>
            </a:extLst>
          </p:cNvPr>
          <p:cNvSpPr>
            <a:spLocks noGrp="1"/>
          </p:cNvSpPr>
          <p:nvPr>
            <p:ph idx="1"/>
          </p:nvPr>
        </p:nvSpPr>
        <p:spPr>
          <a:xfrm>
            <a:off x="799881" y="2819203"/>
            <a:ext cx="6729153" cy="3673672"/>
          </a:xfrm>
        </p:spPr>
        <p:txBody>
          <a:bodyPr>
            <a:normAutofit fontScale="92500" lnSpcReduction="20000"/>
          </a:bodyPr>
          <a:lstStyle/>
          <a:p>
            <a:r>
              <a:rPr lang="en-GB" dirty="0"/>
              <a:t>Your organisation needs to install an important update to an internal system due to hacking threats.</a:t>
            </a:r>
          </a:p>
          <a:p>
            <a:r>
              <a:rPr lang="en-GB" dirty="0"/>
              <a:t>The update is expected to improve security and reliability.</a:t>
            </a:r>
          </a:p>
          <a:p>
            <a:r>
              <a:rPr lang="en-GB" dirty="0"/>
              <a:t>The system is used by patient care, finance support and administration.</a:t>
            </a:r>
          </a:p>
          <a:p>
            <a:r>
              <a:rPr lang="en-GB" dirty="0"/>
              <a:t>Installing the update will require a planned period when the system is unavailable.</a:t>
            </a:r>
          </a:p>
          <a:p>
            <a:pPr marL="0" indent="0">
              <a:buNone/>
            </a:pPr>
            <a:r>
              <a:rPr lang="en-GB" dirty="0"/>
              <a:t>The team must recommend when and how to complete the update.</a:t>
            </a:r>
          </a:p>
          <a:p>
            <a:endParaRPr lang="en-GB" dirty="0"/>
          </a:p>
        </p:txBody>
      </p:sp>
      <p:pic>
        <p:nvPicPr>
          <p:cNvPr id="5" name="Picture 4">
            <a:extLst>
              <a:ext uri="{FF2B5EF4-FFF2-40B4-BE49-F238E27FC236}">
                <a16:creationId xmlns:a16="http://schemas.microsoft.com/office/drawing/2014/main" id="{476CD7EB-8F13-03CC-0633-3D018EA64121}"/>
              </a:ext>
            </a:extLst>
          </p:cNvPr>
          <p:cNvPicPr>
            <a:picLocks noChangeAspect="1"/>
          </p:cNvPicPr>
          <p:nvPr/>
        </p:nvPicPr>
        <p:blipFill>
          <a:blip r:embed="rId2"/>
          <a:stretch>
            <a:fillRect/>
          </a:stretch>
        </p:blipFill>
        <p:spPr>
          <a:xfrm>
            <a:off x="7529034" y="3358433"/>
            <a:ext cx="4662966" cy="3134442"/>
          </a:xfrm>
          <a:prstGeom prst="rect">
            <a:avLst/>
          </a:prstGeom>
        </p:spPr>
      </p:pic>
      <p:sp>
        <p:nvSpPr>
          <p:cNvPr id="7" name="TextBox 6">
            <a:extLst>
              <a:ext uri="{FF2B5EF4-FFF2-40B4-BE49-F238E27FC236}">
                <a16:creationId xmlns:a16="http://schemas.microsoft.com/office/drawing/2014/main" id="{F780C5DC-DDEB-F4B5-C016-58CD544ECCD3}"/>
              </a:ext>
            </a:extLst>
          </p:cNvPr>
          <p:cNvSpPr txBox="1"/>
          <p:nvPr/>
        </p:nvSpPr>
        <p:spPr>
          <a:xfrm>
            <a:off x="799881" y="1705172"/>
            <a:ext cx="11205852" cy="830997"/>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IT System Update</a:t>
            </a:r>
          </a:p>
          <a:p>
            <a:r>
              <a:rPr lang="en-GB" sz="2400" dirty="0">
                <a:latin typeface="Arial" panose="020B0604020202020204" pitchFamily="34" charset="0"/>
                <a:cs typeface="Arial" panose="020B0604020202020204" pitchFamily="34" charset="0"/>
              </a:rPr>
              <a:t>You are a new manager of a wellbeing service.</a:t>
            </a:r>
          </a:p>
        </p:txBody>
      </p:sp>
    </p:spTree>
    <p:extLst>
      <p:ext uri="{BB962C8B-B14F-4D97-AF65-F5344CB8AC3E}">
        <p14:creationId xmlns:p14="http://schemas.microsoft.com/office/powerpoint/2010/main" val="90872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29C18-C1F6-A520-D4E1-AB312BB60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D69E2-EF21-BCB4-0EAB-BCA100130B04}"/>
              </a:ext>
            </a:extLst>
          </p:cNvPr>
          <p:cNvSpPr>
            <a:spLocks noGrp="1"/>
          </p:cNvSpPr>
          <p:nvPr>
            <p:ph type="title"/>
          </p:nvPr>
        </p:nvSpPr>
        <p:spPr/>
        <p:txBody>
          <a:bodyPr/>
          <a:lstStyle/>
          <a:p>
            <a:r>
              <a:rPr lang="en-GB" dirty="0"/>
              <a:t>What should you do?</a:t>
            </a:r>
          </a:p>
        </p:txBody>
      </p:sp>
      <p:sp>
        <p:nvSpPr>
          <p:cNvPr id="6" name="Free-form: Shape 5">
            <a:extLst>
              <a:ext uri="{FF2B5EF4-FFF2-40B4-BE49-F238E27FC236}">
                <a16:creationId xmlns:a16="http://schemas.microsoft.com/office/drawing/2014/main" id="{6D81FDD1-AE31-7EDE-9D10-25F4D6259F52}"/>
              </a:ext>
            </a:extLst>
          </p:cNvPr>
          <p:cNvSpPr/>
          <p:nvPr/>
        </p:nvSpPr>
        <p:spPr>
          <a:xfrm>
            <a:off x="1146150" y="1825354"/>
            <a:ext cx="540940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algn="ctr"/>
            <a:r>
              <a:rPr lang="en-GB" sz="2400" kern="1200" dirty="0">
                <a:latin typeface="Arial" panose="020B0604020202020204" pitchFamily="34" charset="0"/>
                <a:cs typeface="Arial" panose="020B0604020202020204" pitchFamily="34" charset="0"/>
              </a:rPr>
              <a:t>A. </a:t>
            </a:r>
            <a:r>
              <a:rPr lang="en-GB" sz="2400" dirty="0">
                <a:latin typeface="Arial" panose="020B0604020202020204" pitchFamily="34" charset="0"/>
                <a:cs typeface="Arial" panose="020B0604020202020204" pitchFamily="34" charset="0"/>
              </a:rPr>
              <a:t>Update during the working day</a:t>
            </a:r>
          </a:p>
          <a:p>
            <a:pPr algn="ctr"/>
            <a:r>
              <a:rPr lang="en-GB" sz="2400" dirty="0">
                <a:latin typeface="Arial" panose="020B0604020202020204" pitchFamily="34" charset="0"/>
                <a:cs typeface="Arial" panose="020B0604020202020204" pitchFamily="34" charset="0"/>
              </a:rPr>
              <a:t>IT staff are available to deal with problems, but other departments will lose access while they are working</a:t>
            </a:r>
            <a:r>
              <a:rPr lang="en-GB" dirty="0"/>
              <a:t>.</a:t>
            </a:r>
          </a:p>
          <a:p>
            <a:pPr marL="0" lvl="0" indent="0" algn="ctr" defTabSz="1155700">
              <a:lnSpc>
                <a:spcPct val="100000"/>
              </a:lnSpc>
              <a:spcBef>
                <a:spcPct val="0"/>
              </a:spcBef>
              <a:spcAft>
                <a:spcPct val="35000"/>
              </a:spcAft>
              <a:buNone/>
            </a:pPr>
            <a:endParaRPr lang="en-GB" sz="2400" kern="1200" dirty="0">
              <a:latin typeface="Arial" panose="020B0604020202020204" pitchFamily="34" charset="0"/>
              <a:cs typeface="Arial" panose="020B0604020202020204" pitchFamily="34" charset="0"/>
            </a:endParaRPr>
          </a:p>
        </p:txBody>
      </p:sp>
      <p:sp>
        <p:nvSpPr>
          <p:cNvPr id="7" name="Free-form: Shape 6">
            <a:extLst>
              <a:ext uri="{FF2B5EF4-FFF2-40B4-BE49-F238E27FC236}">
                <a16:creationId xmlns:a16="http://schemas.microsoft.com/office/drawing/2014/main" id="{A8442434-D13F-129E-ECBB-F1DB0E6ACB14}"/>
              </a:ext>
            </a:extLst>
          </p:cNvPr>
          <p:cNvSpPr/>
          <p:nvPr/>
        </p:nvSpPr>
        <p:spPr>
          <a:xfrm>
            <a:off x="6897005" y="1825354"/>
            <a:ext cx="4972610"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r>
              <a:rPr lang="en-GB" sz="2400" dirty="0">
                <a:latin typeface="Arial" panose="020B0604020202020204" pitchFamily="34" charset="0"/>
                <a:cs typeface="Arial" panose="020B0604020202020204" pitchFamily="34" charset="0"/>
              </a:rPr>
              <a:t>Option B — Update in the evening</a:t>
            </a:r>
          </a:p>
          <a:p>
            <a:r>
              <a:rPr lang="en-GB" sz="2400" dirty="0">
                <a:latin typeface="Arial" panose="020B0604020202020204" pitchFamily="34" charset="0"/>
                <a:cs typeface="Arial" panose="020B0604020202020204" pitchFamily="34" charset="0"/>
              </a:rPr>
              <a:t>Fewer employees will be using the system, but fewer IT staff are available and extra staffing may need approval</a:t>
            </a:r>
            <a:r>
              <a:rPr lang="en-GB" dirty="0"/>
              <a:t>.</a:t>
            </a:r>
          </a:p>
        </p:txBody>
      </p:sp>
      <p:sp>
        <p:nvSpPr>
          <p:cNvPr id="8" name="Free-form: Shape 7">
            <a:extLst>
              <a:ext uri="{FF2B5EF4-FFF2-40B4-BE49-F238E27FC236}">
                <a16:creationId xmlns:a16="http://schemas.microsoft.com/office/drawing/2014/main" id="{74253B9F-9704-5C67-EF90-D5F2F0809DAD}"/>
              </a:ext>
            </a:extLst>
          </p:cNvPr>
          <p:cNvSpPr/>
          <p:nvPr/>
        </p:nvSpPr>
        <p:spPr>
          <a:xfrm>
            <a:off x="5114547" y="4339557"/>
            <a:ext cx="540940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r>
              <a:rPr lang="en-GB" sz="2400" dirty="0">
                <a:latin typeface="Arial" panose="020B0604020202020204" pitchFamily="34" charset="0"/>
                <a:cs typeface="Arial" panose="020B0604020202020204" pitchFamily="34" charset="0"/>
              </a:rPr>
              <a:t>Option C — Delay until the weekend</a:t>
            </a:r>
          </a:p>
          <a:p>
            <a:r>
              <a:rPr lang="en-GB" sz="2400" dirty="0">
                <a:latin typeface="Arial" panose="020B0604020202020204" pitchFamily="34" charset="0"/>
                <a:cs typeface="Arial" panose="020B0604020202020204" pitchFamily="34" charset="0"/>
              </a:rPr>
              <a:t>There may be less disruption, but the organisation will continue using the current system for longer</a:t>
            </a:r>
            <a:r>
              <a:rPr lang="en-GB" dirty="0"/>
              <a:t>.</a:t>
            </a:r>
          </a:p>
        </p:txBody>
      </p:sp>
      <p:pic>
        <p:nvPicPr>
          <p:cNvPr id="4" name="Picture 3">
            <a:extLst>
              <a:ext uri="{FF2B5EF4-FFF2-40B4-BE49-F238E27FC236}">
                <a16:creationId xmlns:a16="http://schemas.microsoft.com/office/drawing/2014/main" id="{BADAF978-48E5-D5A8-7BE2-B0AD0B1AE6B1}"/>
              </a:ext>
            </a:extLst>
          </p:cNvPr>
          <p:cNvPicPr>
            <a:picLocks noChangeAspect="1"/>
          </p:cNvPicPr>
          <p:nvPr/>
        </p:nvPicPr>
        <p:blipFill>
          <a:blip r:embed="rId3"/>
          <a:stretch>
            <a:fillRect/>
          </a:stretch>
        </p:blipFill>
        <p:spPr>
          <a:xfrm>
            <a:off x="864357" y="4114970"/>
            <a:ext cx="3538310" cy="2378449"/>
          </a:xfrm>
          <a:prstGeom prst="rect">
            <a:avLst/>
          </a:prstGeom>
        </p:spPr>
      </p:pic>
    </p:spTree>
    <p:extLst>
      <p:ext uri="{BB962C8B-B14F-4D97-AF65-F5344CB8AC3E}">
        <p14:creationId xmlns:p14="http://schemas.microsoft.com/office/powerpoint/2010/main" val="58067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953F-1F0E-0692-8A06-2C78566087AA}"/>
              </a:ext>
            </a:extLst>
          </p:cNvPr>
          <p:cNvSpPr>
            <a:spLocks noGrp="1"/>
          </p:cNvSpPr>
          <p:nvPr>
            <p:ph type="title"/>
          </p:nvPr>
        </p:nvSpPr>
        <p:spPr/>
        <p:txBody>
          <a:bodyPr/>
          <a:lstStyle/>
          <a:p>
            <a:r>
              <a:rPr lang="en-GB" dirty="0"/>
              <a:t>Reflect – How confident do I feel?</a:t>
            </a:r>
          </a:p>
        </p:txBody>
      </p:sp>
      <p:sp>
        <p:nvSpPr>
          <p:cNvPr id="3" name="Content Placeholder 2">
            <a:extLst>
              <a:ext uri="{FF2B5EF4-FFF2-40B4-BE49-F238E27FC236}">
                <a16:creationId xmlns:a16="http://schemas.microsoft.com/office/drawing/2014/main" id="{76F497C1-8798-5F96-DAD4-CB8584E709F1}"/>
              </a:ext>
            </a:extLst>
          </p:cNvPr>
          <p:cNvSpPr>
            <a:spLocks noGrp="1"/>
          </p:cNvSpPr>
          <p:nvPr>
            <p:ph idx="1"/>
          </p:nvPr>
        </p:nvSpPr>
        <p:spPr>
          <a:xfrm>
            <a:off x="1032933" y="1825625"/>
            <a:ext cx="10703437" cy="1103842"/>
          </a:xfrm>
        </p:spPr>
        <p:txBody>
          <a:bodyPr>
            <a:normAutofit/>
          </a:bodyPr>
          <a:lstStyle/>
          <a:p>
            <a:pPr marL="0" indent="0">
              <a:buNone/>
            </a:pPr>
            <a:r>
              <a:rPr lang="en-GB" sz="2400" b="1" dirty="0">
                <a:latin typeface="Arial" panose="020B0604020202020204" pitchFamily="34" charset="0"/>
                <a:cs typeface="Arial" panose="020B0604020202020204" pitchFamily="34" charset="0"/>
              </a:rPr>
              <a:t>My Decision-Making Confidence Check</a:t>
            </a:r>
          </a:p>
          <a:p>
            <a:r>
              <a:rPr lang="en-GB" sz="2000" dirty="0">
                <a:latin typeface="Arial" panose="020B0604020202020204" pitchFamily="34" charset="0"/>
                <a:cs typeface="Arial" panose="020B0604020202020204" pitchFamily="34" charset="0"/>
              </a:rPr>
              <a:t>1 - </a:t>
            </a:r>
            <a:r>
              <a:rPr lang="en-GB" sz="2000" u="sng" dirty="0">
                <a:latin typeface="Arial" panose="020B0604020202020204" pitchFamily="34" charset="0"/>
                <a:cs typeface="Arial" panose="020B0604020202020204" pitchFamily="34" charset="0"/>
              </a:rPr>
              <a:t>Not</a:t>
            </a:r>
            <a:r>
              <a:rPr lang="en-GB" sz="2000" dirty="0">
                <a:latin typeface="Arial" panose="020B0604020202020204" pitchFamily="34" charset="0"/>
                <a:cs typeface="Arial" panose="020B0604020202020204" pitchFamily="34" charset="0"/>
              </a:rPr>
              <a:t> yet confident    2 - A </a:t>
            </a:r>
            <a:r>
              <a:rPr lang="en-GB" sz="2000" u="sng" dirty="0">
                <a:latin typeface="Arial" panose="020B0604020202020204" pitchFamily="34" charset="0"/>
                <a:cs typeface="Arial" panose="020B0604020202020204" pitchFamily="34" charset="0"/>
              </a:rPr>
              <a:t>little</a:t>
            </a:r>
            <a:r>
              <a:rPr lang="en-GB" sz="2000" dirty="0">
                <a:latin typeface="Arial" panose="020B0604020202020204" pitchFamily="34" charset="0"/>
                <a:cs typeface="Arial" panose="020B0604020202020204" pitchFamily="34" charset="0"/>
              </a:rPr>
              <a:t> confident     3 -  </a:t>
            </a:r>
            <a:r>
              <a:rPr lang="en-GB" sz="2000" u="sng" dirty="0">
                <a:latin typeface="Arial" panose="020B0604020202020204" pitchFamily="34" charset="0"/>
                <a:cs typeface="Arial" panose="020B0604020202020204" pitchFamily="34" charset="0"/>
              </a:rPr>
              <a:t>Quite</a:t>
            </a:r>
            <a:r>
              <a:rPr lang="en-GB" sz="2000" dirty="0">
                <a:latin typeface="Arial" panose="020B0604020202020204" pitchFamily="34" charset="0"/>
                <a:cs typeface="Arial" panose="020B0604020202020204" pitchFamily="34" charset="0"/>
              </a:rPr>
              <a:t> confident    4 - </a:t>
            </a:r>
            <a:r>
              <a:rPr lang="en-GB" sz="2000" u="sng" dirty="0">
                <a:latin typeface="Arial" panose="020B0604020202020204" pitchFamily="34" charset="0"/>
                <a:cs typeface="Arial" panose="020B0604020202020204" pitchFamily="34" charset="0"/>
              </a:rPr>
              <a:t>Very</a:t>
            </a:r>
            <a:r>
              <a:rPr lang="en-GB" sz="2000" dirty="0">
                <a:latin typeface="Arial" panose="020B0604020202020204" pitchFamily="34" charset="0"/>
                <a:cs typeface="Arial" panose="020B0604020202020204" pitchFamily="34" charset="0"/>
              </a:rPr>
              <a:t> confident</a:t>
            </a:r>
          </a:p>
          <a:p>
            <a:endParaRPr lang="en-GB" dirty="0"/>
          </a:p>
        </p:txBody>
      </p:sp>
      <p:sp>
        <p:nvSpPr>
          <p:cNvPr id="6" name="TextBox 5">
            <a:extLst>
              <a:ext uri="{FF2B5EF4-FFF2-40B4-BE49-F238E27FC236}">
                <a16:creationId xmlns:a16="http://schemas.microsoft.com/office/drawing/2014/main" id="{A8F45710-BC52-BB8D-A8DC-E9E65CB515AB}"/>
              </a:ext>
            </a:extLst>
          </p:cNvPr>
          <p:cNvSpPr txBox="1"/>
          <p:nvPr/>
        </p:nvSpPr>
        <p:spPr>
          <a:xfrm>
            <a:off x="1134533" y="3028890"/>
            <a:ext cx="10019922" cy="461665"/>
          </a:xfrm>
          <a:prstGeom prst="rect">
            <a:avLst/>
          </a:prstGeom>
          <a:noFill/>
          <a:ln>
            <a:solidFill>
              <a:schemeClr val="accent1">
                <a:lumMod val="75000"/>
              </a:schemeClr>
            </a:solidFill>
          </a:ln>
        </p:spPr>
        <p:txBody>
          <a:bodyPr wrap="none" rtlCol="0">
            <a:spAutoFit/>
          </a:bodyPr>
          <a:lstStyle/>
          <a:p>
            <a:r>
              <a:rPr lang="en-GB" sz="2400" dirty="0">
                <a:latin typeface="Arial" panose="020B0604020202020204" pitchFamily="34" charset="0"/>
                <a:cs typeface="Arial" panose="020B0604020202020204" pitchFamily="34" charset="0"/>
              </a:rPr>
              <a:t>I can listen to people who want different </a:t>
            </a:r>
            <a:r>
              <a:rPr lang="en-GB" sz="2400" dirty="0" err="1">
                <a:latin typeface="Arial" panose="020B0604020202020204" pitchFamily="34" charset="0"/>
                <a:cs typeface="Arial" panose="020B0604020202020204" pitchFamily="34" charset="0"/>
              </a:rPr>
              <a:t>things</a:t>
            </a:r>
            <a:r>
              <a:rPr lang="en-GB" sz="2000" dirty="0" err="1">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Rate</a:t>
            </a:r>
            <a:r>
              <a:rPr lang="en-GB" sz="2400" dirty="0">
                <a:latin typeface="Arial" panose="020B0604020202020204" pitchFamily="34" charset="0"/>
                <a:cs typeface="Arial" panose="020B0604020202020204" pitchFamily="34" charset="0"/>
              </a:rPr>
              <a:t> yourself 1, 2, 3 or 4 </a:t>
            </a:r>
          </a:p>
        </p:txBody>
      </p:sp>
      <p:sp>
        <p:nvSpPr>
          <p:cNvPr id="8" name="TextBox 7">
            <a:extLst>
              <a:ext uri="{FF2B5EF4-FFF2-40B4-BE49-F238E27FC236}">
                <a16:creationId xmlns:a16="http://schemas.microsoft.com/office/drawing/2014/main" id="{2DD364FF-9848-5085-A9B6-2A81CCD7DF0E}"/>
              </a:ext>
            </a:extLst>
          </p:cNvPr>
          <p:cNvSpPr txBox="1"/>
          <p:nvPr/>
        </p:nvSpPr>
        <p:spPr>
          <a:xfrm>
            <a:off x="1134531" y="3666924"/>
            <a:ext cx="10019924" cy="400110"/>
          </a:xfrm>
          <a:prstGeom prst="rect">
            <a:avLst/>
          </a:prstGeom>
          <a:noFill/>
          <a:ln>
            <a:solidFill>
              <a:schemeClr val="accent1">
                <a:lumMod val="75000"/>
              </a:schemeClr>
            </a:solidFill>
          </a:ln>
        </p:spPr>
        <p:txBody>
          <a:bodyPr wrap="square" rtlCol="0">
            <a:spAutoFit/>
          </a:bodyPr>
          <a:lstStyle/>
          <a:p>
            <a:r>
              <a:rPr lang="en-GB" sz="2000" dirty="0">
                <a:latin typeface="Arial" panose="020B0604020202020204" pitchFamily="34" charset="0"/>
                <a:cs typeface="Arial" panose="020B0604020202020204" pitchFamily="34" charset="0"/>
              </a:rPr>
              <a:t>I can compare the good and bad points of different choices</a:t>
            </a:r>
            <a:r>
              <a:rPr lang="en-GB" dirty="0"/>
              <a:t>.- </a:t>
            </a:r>
            <a:r>
              <a:rPr lang="en-GB" sz="2000" dirty="0">
                <a:latin typeface="Arial" panose="020B0604020202020204" pitchFamily="34" charset="0"/>
                <a:cs typeface="Arial" panose="020B0604020202020204" pitchFamily="34" charset="0"/>
              </a:rPr>
              <a:t>Rate yourself 1, 2, 3 or 4 </a:t>
            </a:r>
          </a:p>
        </p:txBody>
      </p:sp>
      <p:sp>
        <p:nvSpPr>
          <p:cNvPr id="10" name="TextBox 9">
            <a:extLst>
              <a:ext uri="{FF2B5EF4-FFF2-40B4-BE49-F238E27FC236}">
                <a16:creationId xmlns:a16="http://schemas.microsoft.com/office/drawing/2014/main" id="{5677DAF2-B0CF-649A-5F97-C6548A58E333}"/>
              </a:ext>
            </a:extLst>
          </p:cNvPr>
          <p:cNvSpPr txBox="1"/>
          <p:nvPr/>
        </p:nvSpPr>
        <p:spPr>
          <a:xfrm>
            <a:off x="1134532" y="4327436"/>
            <a:ext cx="10344499"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make a recommendation even when no option is perfect. - Rate yourself 1, 2, 3 or 4 </a:t>
            </a:r>
          </a:p>
        </p:txBody>
      </p:sp>
      <p:sp>
        <p:nvSpPr>
          <p:cNvPr id="12" name="TextBox 11">
            <a:extLst>
              <a:ext uri="{FF2B5EF4-FFF2-40B4-BE49-F238E27FC236}">
                <a16:creationId xmlns:a16="http://schemas.microsoft.com/office/drawing/2014/main" id="{72BAD879-07E5-3E2F-F0E8-8E6D6D13F9A4}"/>
              </a:ext>
            </a:extLst>
          </p:cNvPr>
          <p:cNvSpPr txBox="1"/>
          <p:nvPr/>
        </p:nvSpPr>
        <p:spPr>
          <a:xfrm>
            <a:off x="1134532" y="4926393"/>
            <a:ext cx="8965916"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explain why I did not choose another option</a:t>
            </a:r>
            <a:r>
              <a:rPr lang="en-GB" dirty="0"/>
              <a:t>.</a:t>
            </a:r>
            <a:r>
              <a:rPr lang="en-GB" sz="2000" dirty="0">
                <a:latin typeface="Arial" panose="020B0604020202020204" pitchFamily="34" charset="0"/>
                <a:cs typeface="Arial" panose="020B0604020202020204" pitchFamily="34" charset="0"/>
              </a:rPr>
              <a:t>. - Rate yourself 1, 2, 3 or 4 </a:t>
            </a:r>
          </a:p>
        </p:txBody>
      </p:sp>
      <p:sp>
        <p:nvSpPr>
          <p:cNvPr id="14" name="TextBox 13">
            <a:extLst>
              <a:ext uri="{FF2B5EF4-FFF2-40B4-BE49-F238E27FC236}">
                <a16:creationId xmlns:a16="http://schemas.microsoft.com/office/drawing/2014/main" id="{5BA04A8F-CEC7-A6DB-4927-9CB2EDD42F6F}"/>
              </a:ext>
            </a:extLst>
          </p:cNvPr>
          <p:cNvSpPr txBox="1"/>
          <p:nvPr/>
        </p:nvSpPr>
        <p:spPr>
          <a:xfrm>
            <a:off x="1134532" y="5574943"/>
            <a:ext cx="9592691"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change my decision when I learn new information. - Rate yourself 1, 2, 3 or 4 </a:t>
            </a:r>
          </a:p>
        </p:txBody>
      </p:sp>
    </p:spTree>
    <p:extLst>
      <p:ext uri="{BB962C8B-B14F-4D97-AF65-F5344CB8AC3E}">
        <p14:creationId xmlns:p14="http://schemas.microsoft.com/office/powerpoint/2010/main" val="63352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57A12-4DA0-E8DA-35D5-79A814546379}"/>
              </a:ext>
            </a:extLst>
          </p:cNvPr>
          <p:cNvSpPr>
            <a:spLocks noGrp="1"/>
          </p:cNvSpPr>
          <p:nvPr>
            <p:ph type="title"/>
          </p:nvPr>
        </p:nvSpPr>
        <p:spPr/>
        <p:txBody>
          <a:bodyPr/>
          <a:lstStyle/>
          <a:p>
            <a:r>
              <a:rPr lang="en-GB" dirty="0"/>
              <a:t>Points to remember when making a decision. </a:t>
            </a:r>
          </a:p>
        </p:txBody>
      </p:sp>
      <p:graphicFrame>
        <p:nvGraphicFramePr>
          <p:cNvPr id="5" name="Diagram 4">
            <a:extLst>
              <a:ext uri="{FF2B5EF4-FFF2-40B4-BE49-F238E27FC236}">
                <a16:creationId xmlns:a16="http://schemas.microsoft.com/office/drawing/2014/main" id="{195C35F4-A5ED-59A2-90B6-0EEA83138E5B}"/>
              </a:ext>
            </a:extLst>
          </p:cNvPr>
          <p:cNvGraphicFramePr/>
          <p:nvPr>
            <p:extLst>
              <p:ext uri="{D42A27DB-BD31-4B8C-83A1-F6EECF244321}">
                <p14:modId xmlns:p14="http://schemas.microsoft.com/office/powerpoint/2010/main" val="695656740"/>
              </p:ext>
            </p:extLst>
          </p:nvPr>
        </p:nvGraphicFramePr>
        <p:xfrm>
          <a:off x="846538" y="2187191"/>
          <a:ext cx="5249462" cy="4237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Content Placeholder 2">
            <a:extLst>
              <a:ext uri="{FF2B5EF4-FFF2-40B4-BE49-F238E27FC236}">
                <a16:creationId xmlns:a16="http://schemas.microsoft.com/office/drawing/2014/main" id="{A0E0A722-C732-C684-8C29-5A735B807585}"/>
              </a:ext>
            </a:extLst>
          </p:cNvPr>
          <p:cNvSpPr>
            <a:spLocks noGrp="1"/>
          </p:cNvSpPr>
          <p:nvPr>
            <p:ph idx="1"/>
          </p:nvPr>
        </p:nvSpPr>
        <p:spPr>
          <a:xfrm>
            <a:off x="6978103" y="2958353"/>
            <a:ext cx="4758267" cy="3043478"/>
          </a:xfrm>
        </p:spPr>
        <p:txBody>
          <a:bodyPr>
            <a:normAutofit/>
          </a:bodyPr>
          <a:lstStyle/>
          <a:p>
            <a:pPr marL="0" indent="0">
              <a:buNone/>
            </a:pPr>
            <a:r>
              <a:rPr lang="en-GB" sz="2400" b="1" dirty="0">
                <a:latin typeface="Arial" panose="020B0604020202020204" pitchFamily="34" charset="0"/>
                <a:cs typeface="Arial" panose="020B0604020202020204" pitchFamily="34" charset="0"/>
              </a:rPr>
              <a:t>Three professional decision questions  to remember: </a:t>
            </a:r>
          </a:p>
          <a:p>
            <a:r>
              <a:rPr lang="en-GB" sz="2400" dirty="0"/>
              <a:t>What decision do we need to make?</a:t>
            </a:r>
          </a:p>
          <a:p>
            <a:r>
              <a:rPr lang="en-GB" sz="2400" dirty="0"/>
              <a:t>Who could be affected?</a:t>
            </a:r>
          </a:p>
          <a:p>
            <a:r>
              <a:rPr lang="en-GB" sz="2400" dirty="0"/>
              <a:t>Which option do we recommend?</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7331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F7D9-825A-ECD9-39E9-AEF10B0DC356}"/>
              </a:ext>
            </a:extLst>
          </p:cNvPr>
          <p:cNvSpPr>
            <a:spLocks noGrp="1"/>
          </p:cNvSpPr>
          <p:nvPr>
            <p:ph type="title"/>
          </p:nvPr>
        </p:nvSpPr>
        <p:spPr/>
        <p:txBody>
          <a:bodyPr/>
          <a:lstStyle/>
          <a:p>
            <a:r>
              <a:rPr lang="en-GB" dirty="0"/>
              <a:t>My Professional Decision Checklist</a:t>
            </a:r>
          </a:p>
        </p:txBody>
      </p:sp>
      <p:sp>
        <p:nvSpPr>
          <p:cNvPr id="4" name="TextBox 3">
            <a:extLst>
              <a:ext uri="{FF2B5EF4-FFF2-40B4-BE49-F238E27FC236}">
                <a16:creationId xmlns:a16="http://schemas.microsoft.com/office/drawing/2014/main" id="{3B542EE0-4A0D-AD97-365F-726602EC7931}"/>
              </a:ext>
            </a:extLst>
          </p:cNvPr>
          <p:cNvSpPr txBox="1"/>
          <p:nvPr/>
        </p:nvSpPr>
        <p:spPr>
          <a:xfrm>
            <a:off x="920900" y="1421745"/>
            <a:ext cx="10411610"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Reflect of what you learnt and discussed today, think about how you will take this forward by completing the following sentences. </a:t>
            </a:r>
          </a:p>
        </p:txBody>
      </p:sp>
      <p:sp>
        <p:nvSpPr>
          <p:cNvPr id="6" name="TextBox 5">
            <a:extLst>
              <a:ext uri="{FF2B5EF4-FFF2-40B4-BE49-F238E27FC236}">
                <a16:creationId xmlns:a16="http://schemas.microsoft.com/office/drawing/2014/main" id="{62191619-0456-DE9E-89AF-0CA4D047A537}"/>
              </a:ext>
            </a:extLst>
          </p:cNvPr>
          <p:cNvSpPr txBox="1"/>
          <p:nvPr/>
        </p:nvSpPr>
        <p:spPr>
          <a:xfrm>
            <a:off x="920899" y="2542181"/>
            <a:ext cx="10411609" cy="4062651"/>
          </a:xfrm>
          <a:prstGeom prst="rect">
            <a:avLst/>
          </a:prstGeom>
          <a:noFill/>
          <a:ln>
            <a:solidFill>
              <a:schemeClr val="tx2"/>
            </a:solidFill>
          </a:ln>
        </p:spPr>
        <p:txBody>
          <a:bodyPr wrap="square">
            <a:spAutoFit/>
          </a:bodyPr>
          <a:lstStyle/>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When people want different things, I will…</a:t>
            </a:r>
          </a:p>
          <a:p>
            <a:pPr marL="342900" indent="-342900">
              <a:lnSpc>
                <a:spcPct val="10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Before I </a:t>
            </a:r>
            <a:r>
              <a:rPr lang="en-GB" sz="2400" u="sng" dirty="0">
                <a:latin typeface="Arial" panose="020B0604020202020204" pitchFamily="34" charset="0"/>
                <a:cs typeface="Arial" panose="020B0604020202020204" pitchFamily="34" charset="0"/>
              </a:rPr>
              <a:t>decide</a:t>
            </a:r>
            <a:r>
              <a:rPr lang="en-GB" sz="2400" dirty="0">
                <a:latin typeface="Arial" panose="020B0604020202020204" pitchFamily="34" charset="0"/>
                <a:cs typeface="Arial" panose="020B0604020202020204" pitchFamily="34" charset="0"/>
              </a:rPr>
              <a:t> what to do, I will </a:t>
            </a:r>
            <a:r>
              <a:rPr lang="en-GB" sz="2400" u="sng" dirty="0">
                <a:latin typeface="Arial" panose="020B0604020202020204" pitchFamily="34" charset="0"/>
                <a:cs typeface="Arial" panose="020B0604020202020204" pitchFamily="34" charset="0"/>
              </a:rPr>
              <a:t>check</a:t>
            </a:r>
            <a:r>
              <a:rPr lang="en-GB" sz="2400" dirty="0">
                <a:latin typeface="Arial" panose="020B0604020202020204" pitchFamily="34" charset="0"/>
                <a:cs typeface="Arial" panose="020B0604020202020204" pitchFamily="34" charset="0"/>
              </a:rPr>
              <a:t>…</a:t>
            </a:r>
          </a:p>
          <a:p>
            <a:pPr marL="342900" indent="-342900">
              <a:lnSpc>
                <a:spcPct val="10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 will think about </a:t>
            </a:r>
            <a:r>
              <a:rPr lang="en-GB" sz="2400" u="sng" dirty="0">
                <a:latin typeface="Arial" panose="020B0604020202020204" pitchFamily="34" charset="0"/>
                <a:cs typeface="Arial" panose="020B0604020202020204" pitchFamily="34" charset="0"/>
              </a:rPr>
              <a:t>how</a:t>
            </a:r>
            <a:r>
              <a:rPr lang="en-GB" sz="2400" dirty="0">
                <a:latin typeface="Arial" panose="020B0604020202020204" pitchFamily="34" charset="0"/>
                <a:cs typeface="Arial" panose="020B0604020202020204" pitchFamily="34" charset="0"/>
              </a:rPr>
              <a:t> my choice could affect…</a:t>
            </a:r>
          </a:p>
          <a:p>
            <a:pPr marL="342900" indent="-342900">
              <a:lnSpc>
                <a:spcPct val="15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 will </a:t>
            </a:r>
            <a:r>
              <a:rPr lang="en-GB" sz="2400" u="sng" dirty="0">
                <a:latin typeface="Arial" panose="020B0604020202020204" pitchFamily="34" charset="0"/>
                <a:cs typeface="Arial" panose="020B0604020202020204" pitchFamily="34" charset="0"/>
              </a:rPr>
              <a:t>compare</a:t>
            </a:r>
            <a:r>
              <a:rPr lang="en-GB" sz="2400" dirty="0">
                <a:latin typeface="Arial" panose="020B0604020202020204" pitchFamily="34" charset="0"/>
                <a:cs typeface="Arial" panose="020B0604020202020204" pitchFamily="34" charset="0"/>
              </a:rPr>
              <a:t> options by looking at……</a:t>
            </a:r>
          </a:p>
          <a:p>
            <a:pPr marL="342900" indent="-342900">
              <a:lnSpc>
                <a:spcPct val="10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If someone questions my decision, I can </a:t>
            </a:r>
            <a:r>
              <a:rPr lang="en-GB" sz="2400" u="sng" dirty="0">
                <a:latin typeface="Arial" panose="020B0604020202020204" pitchFamily="34" charset="0"/>
                <a:cs typeface="Arial" panose="020B0604020202020204" pitchFamily="34" charset="0"/>
              </a:rPr>
              <a:t>say</a:t>
            </a:r>
            <a:r>
              <a:rPr lang="en-GB" sz="2400" dirty="0">
                <a:latin typeface="Arial" panose="020B0604020202020204" pitchFamily="34" charset="0"/>
                <a:cs typeface="Arial" panose="020B0604020202020204" pitchFamily="34" charset="0"/>
              </a:rPr>
              <a:t>…</a:t>
            </a:r>
          </a:p>
          <a:p>
            <a:pPr>
              <a:buNone/>
            </a:pPr>
            <a:endParaRPr lang="en-GB" dirty="0"/>
          </a:p>
        </p:txBody>
      </p:sp>
    </p:spTree>
    <p:extLst>
      <p:ext uri="{BB962C8B-B14F-4D97-AF65-F5344CB8AC3E}">
        <p14:creationId xmlns:p14="http://schemas.microsoft.com/office/powerpoint/2010/main" val="3846234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4C9AF9-4C9F-9AF9-1575-DC8F46CAFBBA}"/>
              </a:ext>
            </a:extLst>
          </p:cNvPr>
          <p:cNvPicPr>
            <a:picLocks noChangeAspect="1"/>
          </p:cNvPicPr>
          <p:nvPr/>
        </p:nvPicPr>
        <p:blipFill>
          <a:blip r:embed="rId2"/>
          <a:srcRect r="9752"/>
          <a:stretch>
            <a:fillRect/>
          </a:stretch>
        </p:blipFill>
        <p:spPr>
          <a:xfrm>
            <a:off x="6096001" y="0"/>
            <a:ext cx="6096000" cy="6858000"/>
          </a:xfrm>
          <a:prstGeom prst="rect">
            <a:avLst/>
          </a:prstGeom>
        </p:spPr>
      </p:pic>
      <p:sp>
        <p:nvSpPr>
          <p:cNvPr id="2" name="TextBox 1">
            <a:extLst>
              <a:ext uri="{FF2B5EF4-FFF2-40B4-BE49-F238E27FC236}">
                <a16:creationId xmlns:a16="http://schemas.microsoft.com/office/drawing/2014/main" id="{AFA04BF5-B9FD-3BB5-4A11-AFD65FA2E13A}"/>
              </a:ext>
            </a:extLst>
          </p:cNvPr>
          <p:cNvSpPr txBox="1"/>
          <p:nvPr/>
        </p:nvSpPr>
        <p:spPr>
          <a:xfrm>
            <a:off x="1390650" y="2476500"/>
            <a:ext cx="3352800" cy="1323439"/>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See you next week </a:t>
            </a:r>
          </a:p>
        </p:txBody>
      </p:sp>
    </p:spTree>
    <p:extLst>
      <p:ext uri="{BB962C8B-B14F-4D97-AF65-F5344CB8AC3E}">
        <p14:creationId xmlns:p14="http://schemas.microsoft.com/office/powerpoint/2010/main" val="790375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391B2-31F4-92F1-80AD-B7D9D582D99E}"/>
              </a:ext>
            </a:extLst>
          </p:cNvPr>
          <p:cNvSpPr>
            <a:spLocks noGrp="1"/>
          </p:cNvSpPr>
          <p:nvPr>
            <p:ph idx="1"/>
          </p:nvPr>
        </p:nvSpPr>
        <p:spPr/>
        <p:txBody>
          <a:bodyPr/>
          <a:lstStyle/>
          <a:p>
            <a:r>
              <a:rPr lang="en-GB" dirty="0">
                <a:solidFill>
                  <a:schemeClr val="bg1"/>
                </a:solidFill>
              </a:rPr>
              <a:t>References </a:t>
            </a:r>
          </a:p>
          <a:p>
            <a:endParaRPr lang="en-GB" dirty="0"/>
          </a:p>
        </p:txBody>
      </p:sp>
      <p:sp>
        <p:nvSpPr>
          <p:cNvPr id="4" name="TextBox 3">
            <a:extLst>
              <a:ext uri="{FF2B5EF4-FFF2-40B4-BE49-F238E27FC236}">
                <a16:creationId xmlns:a16="http://schemas.microsoft.com/office/drawing/2014/main" id="{AE2B7E2C-9F15-2E84-1B07-3B588B4CD345}"/>
              </a:ext>
            </a:extLst>
          </p:cNvPr>
          <p:cNvSpPr txBox="1"/>
          <p:nvPr/>
        </p:nvSpPr>
        <p:spPr>
          <a:xfrm>
            <a:off x="630810" y="1971099"/>
            <a:ext cx="11408790" cy="3170099"/>
          </a:xfrm>
          <a:prstGeom prst="rect">
            <a:avLst/>
          </a:prstGeom>
          <a:noFill/>
        </p:spPr>
        <p:txBody>
          <a:bodyPr wrap="square" rtlCol="0">
            <a:spAutoFit/>
          </a:bodyPr>
          <a:lstStyle/>
          <a:p>
            <a:r>
              <a:rPr lang="en-GB" sz="2000" dirty="0">
                <a:solidFill>
                  <a:schemeClr val="bg1"/>
                </a:solidFill>
              </a:rPr>
              <a:t>Advisory, Conciliation and Arbitration Service (</a:t>
            </a:r>
            <a:r>
              <a:rPr lang="en-GB" sz="2000" dirty="0" err="1">
                <a:solidFill>
                  <a:schemeClr val="bg1"/>
                </a:solidFill>
              </a:rPr>
              <a:t>Acas</a:t>
            </a:r>
            <a:r>
              <a:rPr lang="en-GB" sz="2000" dirty="0">
                <a:solidFill>
                  <a:schemeClr val="bg1"/>
                </a:solidFill>
              </a:rPr>
              <a:t>) (2025) How to raise a problem at work. Available at: </a:t>
            </a:r>
            <a:r>
              <a:rPr lang="en-GB" sz="2000" dirty="0" err="1">
                <a:solidFill>
                  <a:srgbClr val="0563C1"/>
                </a:solidFill>
                <a:hlinkClick r:id="rId2">
                  <a:extLst>
                    <a:ext uri="{A12FA001-AC4F-418D-AE19-62706E023703}">
                      <ahyp:hlinkClr xmlns:ahyp="http://schemas.microsoft.com/office/drawing/2018/hyperlinkcolor" val="tx"/>
                    </a:ext>
                  </a:extLst>
                </a:hlinkClick>
              </a:rPr>
              <a:t>Acas</a:t>
            </a:r>
            <a:r>
              <a:rPr lang="en-GB" sz="2000" dirty="0">
                <a:solidFill>
                  <a:schemeClr val="bg1"/>
                </a:solidFill>
                <a:hlinkClick r:id="rId2">
                  <a:extLst>
                    <a:ext uri="{A12FA001-AC4F-418D-AE19-62706E023703}">
                      <ahyp:hlinkClr xmlns:ahyp="http://schemas.microsoft.com/office/drawing/2018/hyperlinkcolor" val="tx"/>
                    </a:ext>
                  </a:extLst>
                </a:hlinkClick>
              </a:rPr>
              <a:t> — How to raise a problem at work</a:t>
            </a:r>
            <a:endParaRPr lang="en-GB" sz="2000" dirty="0">
              <a:solidFill>
                <a:schemeClr val="bg1"/>
              </a:solidFill>
            </a:endParaRPr>
          </a:p>
          <a:p>
            <a:endParaRPr lang="en-GB" sz="2000" dirty="0">
              <a:solidFill>
                <a:schemeClr val="bg1"/>
              </a:solidFill>
            </a:endParaRPr>
          </a:p>
          <a:p>
            <a:r>
              <a:rPr lang="en-GB" sz="2000" dirty="0">
                <a:solidFill>
                  <a:schemeClr val="bg1"/>
                </a:solidFill>
              </a:rPr>
              <a:t>Information Commissioner's Office (ICO) (n.d.) Personal data breaches: a guide. Available at: </a:t>
            </a:r>
            <a:r>
              <a:rPr lang="en-GB" sz="2000" dirty="0">
                <a:solidFill>
                  <a:schemeClr val="bg1"/>
                </a:solidFill>
                <a:hlinkClick r:id="rId3">
                  <a:extLst>
                    <a:ext uri="{A12FA001-AC4F-418D-AE19-62706E023703}">
                      <ahyp:hlinkClr xmlns:ahyp="http://schemas.microsoft.com/office/drawing/2018/hyperlinkcolor" val="tx"/>
                    </a:ext>
                  </a:extLst>
                </a:hlinkClick>
              </a:rPr>
              <a:t>ICO — Personal data breaches: a guide</a:t>
            </a:r>
            <a:endParaRPr lang="en-GB" sz="2000" dirty="0">
              <a:solidFill>
                <a:schemeClr val="bg1"/>
              </a:solidFill>
            </a:endParaRPr>
          </a:p>
          <a:p>
            <a:endParaRPr lang="en-GB" sz="2000" dirty="0">
              <a:solidFill>
                <a:schemeClr val="bg1"/>
              </a:solidFill>
            </a:endParaRPr>
          </a:p>
          <a:p>
            <a:r>
              <a:rPr lang="en-GB" sz="2000" dirty="0">
                <a:solidFill>
                  <a:schemeClr val="bg1"/>
                </a:solidFill>
              </a:rPr>
              <a:t>Edmondson, A. (1999) ‘Psychological safety and learning </a:t>
            </a:r>
            <a:r>
              <a:rPr lang="en-GB" sz="2000" dirty="0" err="1">
                <a:solidFill>
                  <a:schemeClr val="bg1"/>
                </a:solidFill>
              </a:rPr>
              <a:t>behavior</a:t>
            </a:r>
            <a:r>
              <a:rPr lang="en-GB" sz="2000" dirty="0">
                <a:solidFill>
                  <a:schemeClr val="bg1"/>
                </a:solidFill>
              </a:rPr>
              <a:t> in work teams’, Administrative Science Quarterly, 44(2), pp. 350–383. Available at: </a:t>
            </a:r>
            <a:r>
              <a:rPr lang="en-GB" sz="2000" dirty="0">
                <a:solidFill>
                  <a:schemeClr val="bg1"/>
                </a:solidFill>
                <a:hlinkClick r:id="rId4">
                  <a:extLst>
                    <a:ext uri="{A12FA001-AC4F-418D-AE19-62706E023703}">
                      <ahyp:hlinkClr xmlns:ahyp="http://schemas.microsoft.com/office/drawing/2018/hyperlinkcolor" val="tx"/>
                    </a:ext>
                  </a:extLst>
                </a:hlinkClick>
              </a:rPr>
              <a:t>https://doi.org/10.2307/2666999</a:t>
            </a:r>
            <a:r>
              <a:rPr lang="en-GB" sz="2000" dirty="0">
                <a:solidFill>
                  <a:schemeClr val="bg1"/>
                </a:solidFill>
              </a:rPr>
              <a:t>.</a:t>
            </a:r>
          </a:p>
          <a:p>
            <a:endParaRPr lang="en-GB" sz="2000" dirty="0">
              <a:solidFill>
                <a:schemeClr val="bg1"/>
              </a:solidFill>
            </a:endParaRPr>
          </a:p>
          <a:p>
            <a:r>
              <a:rPr lang="en-GB" sz="2000" dirty="0">
                <a:solidFill>
                  <a:schemeClr val="bg1"/>
                </a:solidFill>
              </a:rPr>
              <a:t>Schön, D.A. (1983) The Reflective Practitioner: How Professionals Think in Action. New York: Basic Books.</a:t>
            </a:r>
          </a:p>
        </p:txBody>
      </p:sp>
    </p:spTree>
    <p:extLst>
      <p:ext uri="{BB962C8B-B14F-4D97-AF65-F5344CB8AC3E}">
        <p14:creationId xmlns:p14="http://schemas.microsoft.com/office/powerpoint/2010/main" val="3097403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2992</TotalTime>
  <Words>2079</Words>
  <Application>Microsoft Office PowerPoint</Application>
  <PresentationFormat>Widescreen</PresentationFormat>
  <Paragraphs>198</Paragraphs>
  <Slides>23</Slides>
  <Notes>8</Notes>
  <HiddenSlides>0</HiddenSlides>
  <MMClips>1</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23</vt:i4>
      </vt:variant>
    </vt:vector>
  </HeadingPairs>
  <TitlesOfParts>
    <vt:vector size="32" baseType="lpstr">
      <vt:lpstr>Aptos</vt:lpstr>
      <vt:lpstr>Arial</vt:lpstr>
      <vt:lpstr>Calibri</vt:lpstr>
      <vt:lpstr>Calibri Light</vt:lpstr>
      <vt:lpstr>UWTSD Holding Page</vt:lpstr>
      <vt:lpstr>UWTSD Title Page 1</vt:lpstr>
      <vt:lpstr>UWTSD Text 1</vt:lpstr>
      <vt:lpstr>UWTSD Text 4</vt:lpstr>
      <vt:lpstr>UWTSD Logo Variations place image in Background</vt:lpstr>
      <vt:lpstr>PowerPoint Presentation</vt:lpstr>
      <vt:lpstr>What are we learning? </vt:lpstr>
      <vt:lpstr>Every Day, We Make Decisions</vt:lpstr>
      <vt:lpstr>Every Day, We Make Decisions</vt:lpstr>
      <vt:lpstr>Would You Do It?</vt:lpstr>
      <vt:lpstr>What Makes a Decision Difficult?</vt:lpstr>
      <vt:lpstr>What Makes a Decision Difficult?</vt:lpstr>
      <vt:lpstr>Example 1 – Customer spreadsheet</vt:lpstr>
      <vt:lpstr>Example 2 — The Safety Check</vt:lpstr>
      <vt:lpstr>Example 3 – The disagreeing team</vt:lpstr>
      <vt:lpstr>The Four Questions: A Simple Decision Framework</vt:lpstr>
      <vt:lpstr>Worked example: The Staff Training Session </vt:lpstr>
      <vt:lpstr>Workplace Decision Challenges</vt:lpstr>
      <vt:lpstr>What should you do?</vt:lpstr>
      <vt:lpstr>Workplace Decision Challenges</vt:lpstr>
      <vt:lpstr>What should you do?</vt:lpstr>
      <vt:lpstr>Reflect – How confident do I feel?</vt:lpstr>
      <vt:lpstr>Points to remember when making a decision. </vt:lpstr>
      <vt:lpstr>My Professional Decision Checklist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22</cp:revision>
  <cp:lastPrinted>2026-10-19T10:10:53Z</cp:lastPrinted>
  <dcterms:created xsi:type="dcterms:W3CDTF">2021-03-09T15:35:42Z</dcterms:created>
  <dcterms:modified xsi:type="dcterms:W3CDTF">2026-10-19T11:02:41Z</dcterms:modified>
</cp:coreProperties>
</file>