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0" name="Shape 550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551" name="Shape 551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30" name="Body Level One…"/>
          <p:cNvSpPr txBox="1"/>
          <p:nvPr>
            <p:ph type="body" sz="quarter" idx="1"/>
          </p:nvPr>
        </p:nvSpPr>
        <p:spPr>
          <a:xfrm>
            <a:off x="831850" y="4589462"/>
            <a:ext cx="10515600" cy="1500189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9" name="Body Level One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8" name="Body Level One…"/>
          <p:cNvSpPr txBox="1"/>
          <p:nvPr>
            <p:ph type="body" sz="quarter" idx="1"/>
          </p:nvPr>
        </p:nvSpPr>
        <p:spPr>
          <a:xfrm>
            <a:off x="839787" y="1681163"/>
            <a:ext cx="5157790" cy="823914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0">
              <a:buSzTx/>
              <a:buFontTx/>
              <a:buNone/>
              <a:defRPr b="1" sz="2400"/>
            </a:lvl2pPr>
            <a:lvl3pPr marL="0" indent="0">
              <a:buSzTx/>
              <a:buFontTx/>
              <a:buNone/>
              <a:defRPr b="1" sz="2400"/>
            </a:lvl3pPr>
            <a:lvl4pPr marL="0" indent="0">
              <a:buSzTx/>
              <a:buFontTx/>
              <a:buNone/>
              <a:defRPr b="1" sz="2400"/>
            </a:lvl4pPr>
            <a:lvl5pPr marL="0" indent="0">
              <a:buSzTx/>
              <a:buFontTx/>
              <a:buNone/>
              <a:defRPr b="1"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5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73" name="Body Level One…"/>
          <p:cNvSpPr txBox="1"/>
          <p:nvPr>
            <p:ph type="body" sz="half" idx="1"/>
          </p:nvPr>
        </p:nvSpPr>
        <p:spPr>
          <a:xfrm>
            <a:off x="5183187" y="987425"/>
            <a:ext cx="617220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/>
          <p:nvPr>
            <p:ph type="body" sz="quarter" idx="21"/>
          </p:nvPr>
        </p:nvSpPr>
        <p:spPr>
          <a:xfrm>
            <a:off x="839786" y="2057400"/>
            <a:ext cx="3932241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7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83" name="Picture Placeholder 2"/>
          <p:cNvSpPr/>
          <p:nvPr>
            <p:ph type="pic" sz="half" idx="21"/>
          </p:nvPr>
        </p:nvSpPr>
        <p:spPr>
          <a:xfrm>
            <a:off x="5183187" y="987425"/>
            <a:ext cx="6172202" cy="48736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84" name="Body Level One…"/>
          <p:cNvSpPr txBox="1"/>
          <p:nvPr>
            <p:ph type="body" sz="quarter" idx="1"/>
          </p:nvPr>
        </p:nvSpPr>
        <p:spPr>
          <a:xfrm>
            <a:off x="839787" y="2057400"/>
            <a:ext cx="3932240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0">
              <a:buSzTx/>
              <a:buFontTx/>
              <a:buNone/>
              <a:defRPr sz="1600"/>
            </a:lvl2pPr>
            <a:lvl3pPr marL="0" indent="0">
              <a:buSzTx/>
              <a:buFontTx/>
              <a:buNone/>
              <a:defRPr sz="1600"/>
            </a:lvl3pPr>
            <a:lvl4pPr marL="0" indent="0">
              <a:buSzTx/>
              <a:buFontTx/>
              <a:buNone/>
              <a:defRPr sz="1600"/>
            </a:lvl4pPr>
            <a:lvl5pPr marL="0" indent="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93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02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Title Text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111" name="Body Level One…"/>
          <p:cNvSpPr txBox="1"/>
          <p:nvPr>
            <p:ph type="body" sz="quarter" idx="1"/>
          </p:nvPr>
        </p:nvSpPr>
        <p:spPr>
          <a:xfrm>
            <a:off x="831850" y="4589462"/>
            <a:ext cx="10515600" cy="1500189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20" name="Body Level One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29" name="Body Level One…"/>
          <p:cNvSpPr txBox="1"/>
          <p:nvPr>
            <p:ph type="body" sz="quarter" idx="1"/>
          </p:nvPr>
        </p:nvSpPr>
        <p:spPr>
          <a:xfrm>
            <a:off x="839787" y="1681163"/>
            <a:ext cx="5157790" cy="823914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0">
              <a:buSzTx/>
              <a:buFontTx/>
              <a:buNone/>
              <a:defRPr b="1" sz="2400"/>
            </a:lvl2pPr>
            <a:lvl3pPr marL="0" indent="0">
              <a:buSzTx/>
              <a:buFontTx/>
              <a:buNone/>
              <a:defRPr b="1" sz="2400"/>
            </a:lvl3pPr>
            <a:lvl4pPr marL="0" indent="0">
              <a:buSzTx/>
              <a:buFontTx/>
              <a:buNone/>
              <a:defRPr b="1" sz="2400"/>
            </a:lvl4pPr>
            <a:lvl5pPr marL="0" indent="0">
              <a:buSzTx/>
              <a:buFontTx/>
              <a:buNone/>
              <a:defRPr b="1"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0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1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3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54" name="Body Level One…"/>
          <p:cNvSpPr txBox="1"/>
          <p:nvPr>
            <p:ph type="body" sz="half" idx="1"/>
          </p:nvPr>
        </p:nvSpPr>
        <p:spPr>
          <a:xfrm>
            <a:off x="5183187" y="987425"/>
            <a:ext cx="617220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5" name="Text Placeholder 3"/>
          <p:cNvSpPr/>
          <p:nvPr>
            <p:ph type="body" sz="quarter" idx="21"/>
          </p:nvPr>
        </p:nvSpPr>
        <p:spPr>
          <a:xfrm>
            <a:off x="839786" y="2057400"/>
            <a:ext cx="3932241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5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64" name="Picture Placeholder 2"/>
          <p:cNvSpPr/>
          <p:nvPr>
            <p:ph type="pic" sz="half" idx="21"/>
          </p:nvPr>
        </p:nvSpPr>
        <p:spPr>
          <a:xfrm>
            <a:off x="5183187" y="987425"/>
            <a:ext cx="6172202" cy="48736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65" name="Body Level One…"/>
          <p:cNvSpPr txBox="1"/>
          <p:nvPr>
            <p:ph type="body" sz="quarter" idx="1"/>
          </p:nvPr>
        </p:nvSpPr>
        <p:spPr>
          <a:xfrm>
            <a:off x="839787" y="2057400"/>
            <a:ext cx="3932240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0">
              <a:buSzTx/>
              <a:buFontTx/>
              <a:buNone/>
              <a:defRPr sz="1600"/>
            </a:lvl2pPr>
            <a:lvl3pPr marL="0" indent="0">
              <a:buSzTx/>
              <a:buFontTx/>
              <a:buNone/>
              <a:defRPr sz="1600"/>
            </a:lvl3pPr>
            <a:lvl4pPr marL="0" indent="0">
              <a:buSzTx/>
              <a:buFontTx/>
              <a:buNone/>
              <a:defRPr sz="1600"/>
            </a:lvl4pPr>
            <a:lvl5pPr marL="0" indent="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03" name="Group 79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174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5" name="Straight Connector 81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6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7" name="Straight Connector 83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8" name="Straight Connector 84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9" name="Straight Connector 85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0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1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2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3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4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5" name="Straight Connector 92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6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7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8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9" name="Straight Connector 96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0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1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2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3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4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5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6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7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8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9" name="Straight Connector 106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0" name="Straight Connector 107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1" name="Straight Connector 108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2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04" name="Freeform: Shape 148"/>
          <p:cNvSpPr/>
          <p:nvPr/>
        </p:nvSpPr>
        <p:spPr>
          <a:xfrm>
            <a:off x="-6215" y="5014715"/>
            <a:ext cx="2800127" cy="18432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05" name="Freeform: Shape 76"/>
          <p:cNvSpPr/>
          <p:nvPr/>
        </p:nvSpPr>
        <p:spPr>
          <a:xfrm>
            <a:off x="7979726" y="-2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06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07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08" name="Slide Number"/>
          <p:cNvSpPr txBox="1"/>
          <p:nvPr>
            <p:ph type="sldNum" sz="quarter" idx="2"/>
          </p:nvPr>
        </p:nvSpPr>
        <p:spPr>
          <a:xfrm>
            <a:off x="11455657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45" name="Group 79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216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7" name="Straight Connector 81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8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9" name="Straight Connector 83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0" name="Straight Connector 84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1" name="Straight Connector 85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2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3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4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5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6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7" name="Straight Connector 92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8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9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0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1" name="Straight Connector 96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2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3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4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5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6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7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8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9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0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1" name="Straight Connector 106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2" name="Straight Connector 107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3" name="Straight Connector 108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4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46" name="Freeform: Shape 148"/>
          <p:cNvSpPr/>
          <p:nvPr/>
        </p:nvSpPr>
        <p:spPr>
          <a:xfrm>
            <a:off x="-6215" y="5014715"/>
            <a:ext cx="2800127" cy="18432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47" name="Freeform: Shape 76"/>
          <p:cNvSpPr/>
          <p:nvPr/>
        </p:nvSpPr>
        <p:spPr>
          <a:xfrm>
            <a:off x="7979726" y="-2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48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49" name="Body Level One…"/>
          <p:cNvSpPr txBox="1"/>
          <p:nvPr>
            <p:ph type="body" idx="1"/>
          </p:nvPr>
        </p:nvSpPr>
        <p:spPr>
          <a:xfrm>
            <a:off x="457200" y="1825625"/>
            <a:ext cx="10722934" cy="4351338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67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20038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50" name="Slide Number"/>
          <p:cNvSpPr txBox="1"/>
          <p:nvPr>
            <p:ph type="sldNum" sz="quarter" idx="2"/>
          </p:nvPr>
        </p:nvSpPr>
        <p:spPr>
          <a:xfrm>
            <a:off x="11455657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87" name="Group 79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258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9" name="Straight Connector 81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0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1" name="Straight Connector 83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2" name="Straight Connector 84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3" name="Straight Connector 85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4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5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6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7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8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9" name="Straight Connector 92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0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1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2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3" name="Straight Connector 96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4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5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6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7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8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9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0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1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2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3" name="Straight Connector 106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4" name="Straight Connector 107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5" name="Straight Connector 108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6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88" name="Freeform: Shape 148"/>
          <p:cNvSpPr/>
          <p:nvPr/>
        </p:nvSpPr>
        <p:spPr>
          <a:xfrm>
            <a:off x="-6215" y="5014715"/>
            <a:ext cx="2800127" cy="18432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89" name="Freeform: Shape 76"/>
          <p:cNvSpPr/>
          <p:nvPr/>
        </p:nvSpPr>
        <p:spPr>
          <a:xfrm>
            <a:off x="7979726" y="-2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90" name="Title Text"/>
          <p:cNvSpPr txBox="1"/>
          <p:nvPr>
            <p:ph type="title"/>
          </p:nvPr>
        </p:nvSpPr>
        <p:spPr>
          <a:xfrm>
            <a:off x="457200" y="1709738"/>
            <a:ext cx="10890250" cy="2852737"/>
          </a:xfrm>
          <a:prstGeom prst="rect">
            <a:avLst/>
          </a:prstGeom>
        </p:spPr>
        <p:txBody>
          <a:bodyPr anchor="b"/>
          <a:lstStyle>
            <a:lvl1pPr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91" name="Body Level One…"/>
          <p:cNvSpPr txBox="1"/>
          <p:nvPr>
            <p:ph type="body" sz="quarter" idx="1"/>
          </p:nvPr>
        </p:nvSpPr>
        <p:spPr>
          <a:xfrm>
            <a:off x="457200" y="4589462"/>
            <a:ext cx="10890250" cy="15001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92" name="Slide Number"/>
          <p:cNvSpPr txBox="1"/>
          <p:nvPr>
            <p:ph type="sldNum" sz="quarter" idx="2"/>
          </p:nvPr>
        </p:nvSpPr>
        <p:spPr>
          <a:xfrm>
            <a:off x="11455657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29" name="Group 79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300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1" name="Straight Connector 81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2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3" name="Straight Connector 83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4" name="Straight Connector 84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5" name="Straight Connector 85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6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7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8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9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0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1" name="Straight Connector 92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2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3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4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5" name="Straight Connector 96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6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7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8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9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0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1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2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3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4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5" name="Straight Connector 106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6" name="Straight Connector 107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7" name="Straight Connector 108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8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30" name="Freeform: Shape 148"/>
          <p:cNvSpPr/>
          <p:nvPr/>
        </p:nvSpPr>
        <p:spPr>
          <a:xfrm>
            <a:off x="-6215" y="5014715"/>
            <a:ext cx="2800127" cy="18432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31" name="Freeform: Shape 76"/>
          <p:cNvSpPr/>
          <p:nvPr/>
        </p:nvSpPr>
        <p:spPr>
          <a:xfrm>
            <a:off x="7979726" y="-2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32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33" name="Body Level One…"/>
          <p:cNvSpPr txBox="1"/>
          <p:nvPr>
            <p:ph type="body" sz="half" idx="1"/>
          </p:nvPr>
        </p:nvSpPr>
        <p:spPr>
          <a:xfrm>
            <a:off x="457200" y="1825625"/>
            <a:ext cx="5562600" cy="4351338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67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20038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34" name="Slide Number"/>
          <p:cNvSpPr txBox="1"/>
          <p:nvPr>
            <p:ph type="sldNum" sz="quarter" idx="2"/>
          </p:nvPr>
        </p:nvSpPr>
        <p:spPr>
          <a:xfrm>
            <a:off x="11455657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71" name="Group 79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342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3" name="Straight Connector 81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4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5" name="Straight Connector 83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6" name="Straight Connector 84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7" name="Straight Connector 85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8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9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0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1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2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3" name="Straight Connector 92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4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5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6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7" name="Straight Connector 96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8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9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0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1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2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3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4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5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6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7" name="Straight Connector 106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8" name="Straight Connector 107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9" name="Straight Connector 108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0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72" name="Freeform: Shape 148"/>
          <p:cNvSpPr/>
          <p:nvPr/>
        </p:nvSpPr>
        <p:spPr>
          <a:xfrm>
            <a:off x="-6215" y="5014715"/>
            <a:ext cx="2800127" cy="18432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73" name="Freeform: Shape 76"/>
          <p:cNvSpPr/>
          <p:nvPr/>
        </p:nvSpPr>
        <p:spPr>
          <a:xfrm>
            <a:off x="7979726" y="-2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74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75" name="Body Level One…"/>
          <p:cNvSpPr txBox="1"/>
          <p:nvPr>
            <p:ph type="body" sz="quarter" idx="1"/>
          </p:nvPr>
        </p:nvSpPr>
        <p:spPr>
          <a:xfrm>
            <a:off x="839787" y="1820863"/>
            <a:ext cx="5157790" cy="1150939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76" name="Text Placeholder 4"/>
          <p:cNvSpPr/>
          <p:nvPr>
            <p:ph type="body" sz="quarter" idx="21"/>
          </p:nvPr>
        </p:nvSpPr>
        <p:spPr>
          <a:xfrm>
            <a:off x="6172200" y="1820863"/>
            <a:ext cx="5183188" cy="1150939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377" name="Slide Number"/>
          <p:cNvSpPr txBox="1"/>
          <p:nvPr>
            <p:ph type="sldNum" sz="quarter" idx="2"/>
          </p:nvPr>
        </p:nvSpPr>
        <p:spPr>
          <a:xfrm>
            <a:off x="11455657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14" name="Group 79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385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6" name="Straight Connector 81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7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8" name="Straight Connector 83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9" name="Straight Connector 84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0" name="Straight Connector 85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1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2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3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4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5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6" name="Straight Connector 92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7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8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9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0" name="Straight Connector 96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1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2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3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4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5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6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7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8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9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0" name="Straight Connector 106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1" name="Straight Connector 107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2" name="Straight Connector 108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3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15" name="Freeform: Shape 148"/>
          <p:cNvSpPr/>
          <p:nvPr/>
        </p:nvSpPr>
        <p:spPr>
          <a:xfrm>
            <a:off x="-6215" y="5014715"/>
            <a:ext cx="2800127" cy="18432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16" name="Freeform: Shape 76"/>
          <p:cNvSpPr/>
          <p:nvPr/>
        </p:nvSpPr>
        <p:spPr>
          <a:xfrm>
            <a:off x="7979726" y="-2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17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18" name="Slide Number"/>
          <p:cNvSpPr txBox="1"/>
          <p:nvPr>
            <p:ph type="sldNum" sz="quarter" idx="2"/>
          </p:nvPr>
        </p:nvSpPr>
        <p:spPr>
          <a:xfrm>
            <a:off x="11455657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55" name="Group 79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426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7" name="Straight Connector 81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8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9" name="Straight Connector 83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0" name="Straight Connector 84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1" name="Straight Connector 85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2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3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4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5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6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7" name="Straight Connector 92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8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9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0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1" name="Straight Connector 96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2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3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4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5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6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7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8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9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0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1" name="Straight Connector 106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2" name="Straight Connector 107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3" name="Straight Connector 108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4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56" name="Freeform: Shape 148"/>
          <p:cNvSpPr/>
          <p:nvPr/>
        </p:nvSpPr>
        <p:spPr>
          <a:xfrm>
            <a:off x="-6215" y="5014715"/>
            <a:ext cx="2800127" cy="18432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57" name="Freeform: Shape 76"/>
          <p:cNvSpPr/>
          <p:nvPr/>
        </p:nvSpPr>
        <p:spPr>
          <a:xfrm>
            <a:off x="7979726" y="-2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58" name="Slide Number"/>
          <p:cNvSpPr txBox="1"/>
          <p:nvPr>
            <p:ph type="sldNum" sz="quarter" idx="2"/>
          </p:nvPr>
        </p:nvSpPr>
        <p:spPr>
          <a:xfrm>
            <a:off x="11455657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95" name="Group 79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466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7" name="Straight Connector 81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8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9" name="Straight Connector 83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0" name="Straight Connector 84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1" name="Straight Connector 85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2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3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4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5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6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7" name="Straight Connector 92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8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9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0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1" name="Straight Connector 96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2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3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4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5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6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7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8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9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0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1" name="Straight Connector 106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2" name="Straight Connector 107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3" name="Straight Connector 108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4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96" name="Freeform: Shape 148"/>
          <p:cNvSpPr/>
          <p:nvPr/>
        </p:nvSpPr>
        <p:spPr>
          <a:xfrm>
            <a:off x="-6215" y="5014715"/>
            <a:ext cx="2800127" cy="18432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97" name="Freeform: Shape 76"/>
          <p:cNvSpPr/>
          <p:nvPr/>
        </p:nvSpPr>
        <p:spPr>
          <a:xfrm>
            <a:off x="7979726" y="-2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98" name="Title Text"/>
          <p:cNvSpPr txBox="1"/>
          <p:nvPr>
            <p:ph type="title"/>
          </p:nvPr>
        </p:nvSpPr>
        <p:spPr>
          <a:xfrm>
            <a:off x="839787" y="685800"/>
            <a:ext cx="3932240" cy="1981200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99" name="Body Level One…"/>
          <p:cNvSpPr txBox="1"/>
          <p:nvPr>
            <p:ph type="body" sz="half" idx="1"/>
          </p:nvPr>
        </p:nvSpPr>
        <p:spPr>
          <a:xfrm>
            <a:off x="5183187" y="685801"/>
            <a:ext cx="6172202" cy="5175252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1256" indent="-261256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04800" indent="-3048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65758" indent="-365758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65758" indent="-365758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00" name="Text Placeholder 3"/>
          <p:cNvSpPr/>
          <p:nvPr>
            <p:ph type="body" sz="quarter" idx="21"/>
          </p:nvPr>
        </p:nvSpPr>
        <p:spPr>
          <a:xfrm>
            <a:off x="839786" y="2971799"/>
            <a:ext cx="3932241" cy="2897191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501" name="Slide Number"/>
          <p:cNvSpPr txBox="1"/>
          <p:nvPr>
            <p:ph type="sldNum" sz="quarter" idx="2"/>
          </p:nvPr>
        </p:nvSpPr>
        <p:spPr>
          <a:xfrm>
            <a:off x="11455657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38" name="Group 79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509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0" name="Straight Connector 81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1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2" name="Straight Connector 83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3" name="Straight Connector 84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4" name="Straight Connector 85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5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6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7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8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9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0" name="Straight Connector 92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1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2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3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4" name="Straight Connector 96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5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6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7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8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9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0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1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2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3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4" name="Straight Connector 106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5" name="Straight Connector 107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6" name="Straight Connector 108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7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39" name="Freeform: Shape 148"/>
          <p:cNvSpPr/>
          <p:nvPr/>
        </p:nvSpPr>
        <p:spPr>
          <a:xfrm>
            <a:off x="-6215" y="5014715"/>
            <a:ext cx="2800127" cy="18432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40" name="Freeform: Shape 76"/>
          <p:cNvSpPr/>
          <p:nvPr/>
        </p:nvSpPr>
        <p:spPr>
          <a:xfrm>
            <a:off x="7979726" y="-2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41" name="Title Text"/>
          <p:cNvSpPr txBox="1"/>
          <p:nvPr>
            <p:ph type="title"/>
          </p:nvPr>
        </p:nvSpPr>
        <p:spPr>
          <a:xfrm>
            <a:off x="839787" y="685800"/>
            <a:ext cx="3932240" cy="2209800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42" name="Picture Placeholder 2"/>
          <p:cNvSpPr/>
          <p:nvPr>
            <p:ph type="pic" sz="half" idx="21"/>
          </p:nvPr>
        </p:nvSpPr>
        <p:spPr>
          <a:xfrm>
            <a:off x="5183187" y="685801"/>
            <a:ext cx="6172202" cy="517525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543" name="Body Level One…"/>
          <p:cNvSpPr txBox="1"/>
          <p:nvPr>
            <p:ph type="body" sz="quarter" idx="1"/>
          </p:nvPr>
        </p:nvSpPr>
        <p:spPr>
          <a:xfrm>
            <a:off x="839787" y="2971800"/>
            <a:ext cx="3932240" cy="289719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buSzTx/>
              <a:buFontTx/>
              <a:buNone/>
              <a:defRPr sz="16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>
              <a:lnSpc>
                <a:spcPct val="110000"/>
              </a:lnSpc>
              <a:buSzTx/>
              <a:buFontTx/>
              <a:buNone/>
              <a:defRPr sz="16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>
              <a:lnSpc>
                <a:spcPct val="110000"/>
              </a:lnSpc>
              <a:buSzTx/>
              <a:buFontTx/>
              <a:buNone/>
              <a:defRPr sz="16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>
              <a:lnSpc>
                <a:spcPct val="110000"/>
              </a:lnSpc>
              <a:buSzTx/>
              <a:buFontTx/>
              <a:buNone/>
              <a:defRPr sz="16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>
              <a:lnSpc>
                <a:spcPct val="110000"/>
              </a:lnSpc>
              <a:buSzTx/>
              <a:buFontTx/>
              <a:buNone/>
              <a:defRPr sz="16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44" name="Slide Number"/>
          <p:cNvSpPr txBox="1"/>
          <p:nvPr>
            <p:ph type="sldNum" sz="quarter" idx="2"/>
          </p:nvPr>
        </p:nvSpPr>
        <p:spPr>
          <a:xfrm>
            <a:off x="11455657" y="6391593"/>
            <a:ext cx="269376" cy="231139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23.xml"/><Relationship Id="rId25" Type="http://schemas.openxmlformats.org/officeDocument/2006/relationships/slideLayout" Target="../slideLayouts/slideLayout24.xml"/><Relationship Id="rId26" Type="http://schemas.openxmlformats.org/officeDocument/2006/relationships/slideLayout" Target="../slideLayouts/slideLayout25.xml"/><Relationship Id="rId27" Type="http://schemas.openxmlformats.org/officeDocument/2006/relationships/slideLayout" Target="../slideLayouts/slideLayout26.xml"/><Relationship Id="rId28" Type="http://schemas.openxmlformats.org/officeDocument/2006/relationships/slideLayout" Target="../slideLayouts/slideLayout27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95178" y="6414761"/>
            <a:ext cx="258623" cy="248303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3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3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image" Target="../media/image4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hyperlink" Target="https://youtu.be/lR1t-Cn7Ui4" TargetMode="External"/><Relationship Id="rId3" Type="http://schemas.openxmlformats.org/officeDocument/2006/relationships/image" Target="../media/image1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8.png"/><Relationship Id="rId3" Type="http://schemas.openxmlformats.org/officeDocument/2006/relationships/hyperlink" Target="https://www.estyn.gov.wales/thematic-report/active-and-experiential-learning-effective-foundation-phase-practice-delivering" TargetMode="External"/><Relationship Id="rId4" Type="http://schemas.openxmlformats.org/officeDocument/2006/relationships/image" Target="../media/image9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14.png"/><Relationship Id="rId3" Type="http://schemas.openxmlformats.org/officeDocument/2006/relationships/image" Target="../media/image15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16.png"/><Relationship Id="rId3" Type="http://schemas.openxmlformats.org/officeDocument/2006/relationships/image" Target="../media/image17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18.png"/><Relationship Id="rId3" Type="http://schemas.openxmlformats.org/officeDocument/2006/relationships/image" Target="../media/image19.png"/><Relationship Id="rId4" Type="http://schemas.openxmlformats.org/officeDocument/2006/relationships/image" Target="../media/image20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hwb.gov.wales/cwricwlwm-cymru-2008/fframwaith-llythrennedd-a-rhifedd-cenedlaethol-fersiwn-cwricwlwm-cymru-2008/fframwaith/?lang=en" TargetMode="External"/><Relationship Id="rId3" Type="http://schemas.openxmlformats.org/officeDocument/2006/relationships/image" Target="../media/image21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hyperlink" Target="https://hwb.gov.wales/api/storage/f0f6edf7-415f-42aa-9053-6f8e691e2eff/fframwaith-rhifedd.pdf" TargetMode="External"/><Relationship Id="rId3" Type="http://schemas.openxmlformats.org/officeDocument/2006/relationships/image" Target="../media/image1.png"/><Relationship Id="rId4" Type="http://schemas.openxmlformats.org/officeDocument/2006/relationships/image" Target="../media/image22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23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4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" name="Title 1"/>
          <p:cNvSpPr txBox="1"/>
          <p:nvPr>
            <p:ph type="title"/>
          </p:nvPr>
        </p:nvSpPr>
        <p:spPr>
          <a:xfrm>
            <a:off x="704428" y="399625"/>
            <a:ext cx="4315784" cy="1620739"/>
          </a:xfrm>
          <a:prstGeom prst="rect">
            <a:avLst/>
          </a:prstGeom>
        </p:spPr>
        <p:txBody>
          <a:bodyPr/>
          <a:lstStyle>
            <a:lvl1pPr algn="l">
              <a:defRPr sz="4400"/>
            </a:lvl1pPr>
          </a:lstStyle>
          <a:p>
            <a:pPr/>
            <a:r>
              <a:t>Rhifedd ar draws y Cwricwlwm</a:t>
            </a:r>
          </a:p>
        </p:txBody>
      </p:sp>
      <p:sp>
        <p:nvSpPr>
          <p:cNvPr id="554" name="Subtitle 2"/>
          <p:cNvSpPr txBox="1"/>
          <p:nvPr>
            <p:ph type="body" sz="quarter" idx="1"/>
          </p:nvPr>
        </p:nvSpPr>
        <p:spPr>
          <a:xfrm>
            <a:off x="399625" y="2920563"/>
            <a:ext cx="4620588" cy="3031016"/>
          </a:xfrm>
          <a:prstGeom prst="rect">
            <a:avLst/>
          </a:prstGeom>
        </p:spPr>
        <p:txBody>
          <a:bodyPr/>
          <a:lstStyle/>
          <a:p>
            <a:pPr indent="-228600" algn="l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 ECAD 5008 Arwain y dysgu: beth, sut a pham ydw i'n addysgu?</a:t>
            </a:r>
          </a:p>
          <a:p>
            <a:pPr indent="-228600" algn="l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Mathemateg Rhifedd</a:t>
            </a:r>
          </a:p>
          <a:p>
            <a:pPr indent="-228600" algn="l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(2awr )</a:t>
            </a:r>
          </a:p>
          <a:p>
            <a:pPr indent="-228600" algn="l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2022-2023 </a:t>
            </a:r>
          </a:p>
        </p:txBody>
      </p:sp>
      <p:pic>
        <p:nvPicPr>
          <p:cNvPr id="555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17966" t="0" r="24082" b="2"/>
          <a:stretch>
            <a:fillRect/>
          </a:stretch>
        </p:blipFill>
        <p:spPr>
          <a:xfrm>
            <a:off x="6229182" y="9"/>
            <a:ext cx="5962664" cy="685760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6" h="21600" fill="norm" stroke="1" extrusionOk="0">
                <a:moveTo>
                  <a:pt x="3776" y="0"/>
                </a:moveTo>
                <a:lnTo>
                  <a:pt x="4190" y="138"/>
                </a:lnTo>
                <a:cubicBezTo>
                  <a:pt x="4371" y="199"/>
                  <a:pt x="4554" y="258"/>
                  <a:pt x="4737" y="309"/>
                </a:cubicBezTo>
                <a:cubicBezTo>
                  <a:pt x="4685" y="422"/>
                  <a:pt x="4631" y="400"/>
                  <a:pt x="4579" y="389"/>
                </a:cubicBezTo>
                <a:cubicBezTo>
                  <a:pt x="4263" y="343"/>
                  <a:pt x="3938" y="309"/>
                  <a:pt x="3634" y="184"/>
                </a:cubicBezTo>
                <a:cubicBezTo>
                  <a:pt x="3560" y="161"/>
                  <a:pt x="3477" y="161"/>
                  <a:pt x="3445" y="240"/>
                </a:cubicBezTo>
                <a:cubicBezTo>
                  <a:pt x="3393" y="354"/>
                  <a:pt x="3465" y="422"/>
                  <a:pt x="3539" y="479"/>
                </a:cubicBezTo>
                <a:cubicBezTo>
                  <a:pt x="3665" y="581"/>
                  <a:pt x="3813" y="559"/>
                  <a:pt x="3949" y="570"/>
                </a:cubicBezTo>
                <a:cubicBezTo>
                  <a:pt x="4327" y="627"/>
                  <a:pt x="4507" y="786"/>
                  <a:pt x="4591" y="1149"/>
                </a:cubicBezTo>
                <a:cubicBezTo>
                  <a:pt x="4265" y="1001"/>
                  <a:pt x="3939" y="1183"/>
                  <a:pt x="3624" y="1081"/>
                </a:cubicBezTo>
                <a:cubicBezTo>
                  <a:pt x="3539" y="1059"/>
                  <a:pt x="3413" y="1093"/>
                  <a:pt x="3455" y="1218"/>
                </a:cubicBezTo>
                <a:cubicBezTo>
                  <a:pt x="3497" y="1331"/>
                  <a:pt x="3634" y="1422"/>
                  <a:pt x="3393" y="1399"/>
                </a:cubicBezTo>
                <a:cubicBezTo>
                  <a:pt x="3214" y="1387"/>
                  <a:pt x="3161" y="1251"/>
                  <a:pt x="3109" y="1104"/>
                </a:cubicBezTo>
                <a:cubicBezTo>
                  <a:pt x="3067" y="1024"/>
                  <a:pt x="2951" y="978"/>
                  <a:pt x="2867" y="1024"/>
                </a:cubicBezTo>
                <a:cubicBezTo>
                  <a:pt x="2762" y="1069"/>
                  <a:pt x="2794" y="1194"/>
                  <a:pt x="2794" y="1285"/>
                </a:cubicBezTo>
                <a:cubicBezTo>
                  <a:pt x="2784" y="1455"/>
                  <a:pt x="2867" y="1535"/>
                  <a:pt x="3014" y="1569"/>
                </a:cubicBezTo>
                <a:cubicBezTo>
                  <a:pt x="3193" y="1614"/>
                  <a:pt x="3371" y="1671"/>
                  <a:pt x="3602" y="1739"/>
                </a:cubicBezTo>
                <a:cubicBezTo>
                  <a:pt x="3350" y="1852"/>
                  <a:pt x="3160" y="1830"/>
                  <a:pt x="2971" y="1739"/>
                </a:cubicBezTo>
                <a:cubicBezTo>
                  <a:pt x="2740" y="1637"/>
                  <a:pt x="2436" y="1501"/>
                  <a:pt x="2247" y="1626"/>
                </a:cubicBezTo>
                <a:cubicBezTo>
                  <a:pt x="1963" y="1808"/>
                  <a:pt x="1731" y="1694"/>
                  <a:pt x="1478" y="1660"/>
                </a:cubicBezTo>
                <a:cubicBezTo>
                  <a:pt x="953" y="1592"/>
                  <a:pt x="1282" y="1489"/>
                  <a:pt x="756" y="1433"/>
                </a:cubicBezTo>
                <a:cubicBezTo>
                  <a:pt x="546" y="1410"/>
                  <a:pt x="324" y="1319"/>
                  <a:pt x="20" y="1444"/>
                </a:cubicBezTo>
                <a:cubicBezTo>
                  <a:pt x="1396" y="2102"/>
                  <a:pt x="2046" y="2057"/>
                  <a:pt x="3275" y="2863"/>
                </a:cubicBezTo>
                <a:cubicBezTo>
                  <a:pt x="3223" y="2942"/>
                  <a:pt x="3171" y="2909"/>
                  <a:pt x="3119" y="2898"/>
                </a:cubicBezTo>
                <a:cubicBezTo>
                  <a:pt x="3035" y="2886"/>
                  <a:pt x="2931" y="2840"/>
                  <a:pt x="2910" y="2988"/>
                </a:cubicBezTo>
                <a:cubicBezTo>
                  <a:pt x="2900" y="3101"/>
                  <a:pt x="2961" y="3159"/>
                  <a:pt x="3066" y="3170"/>
                </a:cubicBezTo>
                <a:cubicBezTo>
                  <a:pt x="3370" y="3216"/>
                  <a:pt x="3644" y="3374"/>
                  <a:pt x="3918" y="3510"/>
                </a:cubicBezTo>
                <a:cubicBezTo>
                  <a:pt x="4044" y="3567"/>
                  <a:pt x="4179" y="3647"/>
                  <a:pt x="4127" y="3851"/>
                </a:cubicBezTo>
                <a:cubicBezTo>
                  <a:pt x="4022" y="3908"/>
                  <a:pt x="3948" y="3828"/>
                  <a:pt x="3863" y="3816"/>
                </a:cubicBezTo>
                <a:cubicBezTo>
                  <a:pt x="3779" y="3805"/>
                  <a:pt x="3581" y="3851"/>
                  <a:pt x="3634" y="3885"/>
                </a:cubicBezTo>
                <a:cubicBezTo>
                  <a:pt x="3875" y="4010"/>
                  <a:pt x="3435" y="4317"/>
                  <a:pt x="3729" y="4316"/>
                </a:cubicBezTo>
                <a:cubicBezTo>
                  <a:pt x="4213" y="4317"/>
                  <a:pt x="4474" y="4861"/>
                  <a:pt x="4936" y="4873"/>
                </a:cubicBezTo>
                <a:cubicBezTo>
                  <a:pt x="5009" y="4873"/>
                  <a:pt x="5042" y="4975"/>
                  <a:pt x="5042" y="5054"/>
                </a:cubicBezTo>
                <a:cubicBezTo>
                  <a:pt x="5042" y="5156"/>
                  <a:pt x="4969" y="5168"/>
                  <a:pt x="4895" y="5179"/>
                </a:cubicBezTo>
                <a:cubicBezTo>
                  <a:pt x="4780" y="5190"/>
                  <a:pt x="4653" y="5055"/>
                  <a:pt x="4506" y="5248"/>
                </a:cubicBezTo>
                <a:cubicBezTo>
                  <a:pt x="4779" y="5361"/>
                  <a:pt x="5062" y="5474"/>
                  <a:pt x="5052" y="5860"/>
                </a:cubicBezTo>
                <a:cubicBezTo>
                  <a:pt x="5052" y="5963"/>
                  <a:pt x="5168" y="6008"/>
                  <a:pt x="5252" y="6030"/>
                </a:cubicBezTo>
                <a:cubicBezTo>
                  <a:pt x="5399" y="6076"/>
                  <a:pt x="5515" y="6144"/>
                  <a:pt x="5599" y="6292"/>
                </a:cubicBezTo>
                <a:cubicBezTo>
                  <a:pt x="5599" y="6326"/>
                  <a:pt x="5599" y="6349"/>
                  <a:pt x="5599" y="6383"/>
                </a:cubicBezTo>
                <a:cubicBezTo>
                  <a:pt x="5578" y="6735"/>
                  <a:pt x="5368" y="6723"/>
                  <a:pt x="5137" y="6667"/>
                </a:cubicBezTo>
                <a:cubicBezTo>
                  <a:pt x="4863" y="6599"/>
                  <a:pt x="4591" y="6462"/>
                  <a:pt x="4297" y="6587"/>
                </a:cubicBezTo>
                <a:cubicBezTo>
                  <a:pt x="4707" y="6757"/>
                  <a:pt x="5158" y="6768"/>
                  <a:pt x="5536" y="7007"/>
                </a:cubicBezTo>
                <a:cubicBezTo>
                  <a:pt x="4128" y="7052"/>
                  <a:pt x="2888" y="6292"/>
                  <a:pt x="1523" y="5997"/>
                </a:cubicBezTo>
                <a:cubicBezTo>
                  <a:pt x="1565" y="6190"/>
                  <a:pt x="1678" y="6235"/>
                  <a:pt x="1772" y="6258"/>
                </a:cubicBezTo>
                <a:cubicBezTo>
                  <a:pt x="2277" y="6405"/>
                  <a:pt x="2720" y="6701"/>
                  <a:pt x="3182" y="6950"/>
                </a:cubicBezTo>
                <a:cubicBezTo>
                  <a:pt x="3371" y="7053"/>
                  <a:pt x="3507" y="7166"/>
                  <a:pt x="3581" y="7382"/>
                </a:cubicBezTo>
                <a:cubicBezTo>
                  <a:pt x="3644" y="7586"/>
                  <a:pt x="3770" y="7677"/>
                  <a:pt x="4001" y="7620"/>
                </a:cubicBezTo>
                <a:cubicBezTo>
                  <a:pt x="4190" y="7575"/>
                  <a:pt x="4392" y="7598"/>
                  <a:pt x="4591" y="7620"/>
                </a:cubicBezTo>
                <a:cubicBezTo>
                  <a:pt x="4812" y="7643"/>
                  <a:pt x="5064" y="7871"/>
                  <a:pt x="5011" y="7995"/>
                </a:cubicBezTo>
                <a:cubicBezTo>
                  <a:pt x="4906" y="8200"/>
                  <a:pt x="4726" y="8097"/>
                  <a:pt x="4579" y="8074"/>
                </a:cubicBezTo>
                <a:cubicBezTo>
                  <a:pt x="4400" y="8052"/>
                  <a:pt x="4076" y="7995"/>
                  <a:pt x="4076" y="8018"/>
                </a:cubicBezTo>
                <a:cubicBezTo>
                  <a:pt x="3961" y="8529"/>
                  <a:pt x="3697" y="8143"/>
                  <a:pt x="3508" y="8143"/>
                </a:cubicBezTo>
                <a:cubicBezTo>
                  <a:pt x="3330" y="8143"/>
                  <a:pt x="3150" y="8086"/>
                  <a:pt x="2981" y="8040"/>
                </a:cubicBezTo>
                <a:cubicBezTo>
                  <a:pt x="2761" y="7984"/>
                  <a:pt x="2561" y="8085"/>
                  <a:pt x="2350" y="8108"/>
                </a:cubicBezTo>
                <a:cubicBezTo>
                  <a:pt x="2161" y="8131"/>
                  <a:pt x="2269" y="8427"/>
                  <a:pt x="2153" y="8552"/>
                </a:cubicBezTo>
                <a:cubicBezTo>
                  <a:pt x="2132" y="8586"/>
                  <a:pt x="2110" y="8585"/>
                  <a:pt x="2089" y="8585"/>
                </a:cubicBezTo>
                <a:cubicBezTo>
                  <a:pt x="2026" y="9471"/>
                  <a:pt x="923" y="9255"/>
                  <a:pt x="923" y="9289"/>
                </a:cubicBezTo>
                <a:cubicBezTo>
                  <a:pt x="828" y="9346"/>
                  <a:pt x="713" y="9209"/>
                  <a:pt x="598" y="9346"/>
                </a:cubicBezTo>
                <a:cubicBezTo>
                  <a:pt x="1091" y="9970"/>
                  <a:pt x="1848" y="10118"/>
                  <a:pt x="2520" y="10583"/>
                </a:cubicBezTo>
                <a:cubicBezTo>
                  <a:pt x="1963" y="10742"/>
                  <a:pt x="1638" y="10197"/>
                  <a:pt x="1228" y="10266"/>
                </a:cubicBezTo>
                <a:cubicBezTo>
                  <a:pt x="1028" y="10436"/>
                  <a:pt x="1628" y="10709"/>
                  <a:pt x="1050" y="10788"/>
                </a:cubicBezTo>
                <a:cubicBezTo>
                  <a:pt x="1302" y="10936"/>
                  <a:pt x="1480" y="11083"/>
                  <a:pt x="1659" y="11253"/>
                </a:cubicBezTo>
                <a:cubicBezTo>
                  <a:pt x="1963" y="11560"/>
                  <a:pt x="2027" y="11764"/>
                  <a:pt x="1880" y="12173"/>
                </a:cubicBezTo>
                <a:cubicBezTo>
                  <a:pt x="1785" y="12446"/>
                  <a:pt x="1646" y="12695"/>
                  <a:pt x="1772" y="13013"/>
                </a:cubicBezTo>
                <a:cubicBezTo>
                  <a:pt x="1857" y="13229"/>
                  <a:pt x="1826" y="13377"/>
                  <a:pt x="1511" y="13275"/>
                </a:cubicBezTo>
                <a:cubicBezTo>
                  <a:pt x="1175" y="13172"/>
                  <a:pt x="1047" y="13365"/>
                  <a:pt x="1131" y="13751"/>
                </a:cubicBezTo>
                <a:cubicBezTo>
                  <a:pt x="1184" y="14001"/>
                  <a:pt x="1133" y="14080"/>
                  <a:pt x="902" y="14046"/>
                </a:cubicBezTo>
                <a:cubicBezTo>
                  <a:pt x="649" y="14012"/>
                  <a:pt x="408" y="13854"/>
                  <a:pt x="93" y="13933"/>
                </a:cubicBezTo>
                <a:cubicBezTo>
                  <a:pt x="345" y="14387"/>
                  <a:pt x="880" y="14251"/>
                  <a:pt x="1174" y="14682"/>
                </a:cubicBezTo>
                <a:cubicBezTo>
                  <a:pt x="828" y="14682"/>
                  <a:pt x="556" y="14682"/>
                  <a:pt x="304" y="14591"/>
                </a:cubicBezTo>
                <a:cubicBezTo>
                  <a:pt x="198" y="14557"/>
                  <a:pt x="83" y="14512"/>
                  <a:pt x="20" y="14648"/>
                </a:cubicBezTo>
                <a:cubicBezTo>
                  <a:pt x="-54" y="14807"/>
                  <a:pt x="94" y="14863"/>
                  <a:pt x="178" y="14886"/>
                </a:cubicBezTo>
                <a:cubicBezTo>
                  <a:pt x="420" y="14965"/>
                  <a:pt x="609" y="15147"/>
                  <a:pt x="819" y="15295"/>
                </a:cubicBezTo>
                <a:cubicBezTo>
                  <a:pt x="1271" y="15613"/>
                  <a:pt x="1764" y="15885"/>
                  <a:pt x="2142" y="16407"/>
                </a:cubicBezTo>
                <a:cubicBezTo>
                  <a:pt x="1669" y="16271"/>
                  <a:pt x="1312" y="15954"/>
                  <a:pt x="860" y="15897"/>
                </a:cubicBezTo>
                <a:cubicBezTo>
                  <a:pt x="1249" y="16374"/>
                  <a:pt x="1744" y="16692"/>
                  <a:pt x="2206" y="17043"/>
                </a:cubicBezTo>
                <a:cubicBezTo>
                  <a:pt x="2343" y="17146"/>
                  <a:pt x="2479" y="17214"/>
                  <a:pt x="2500" y="17430"/>
                </a:cubicBezTo>
                <a:cubicBezTo>
                  <a:pt x="2563" y="17850"/>
                  <a:pt x="2730" y="18191"/>
                  <a:pt x="3109" y="18372"/>
                </a:cubicBezTo>
                <a:cubicBezTo>
                  <a:pt x="3109" y="18372"/>
                  <a:pt x="3089" y="18440"/>
                  <a:pt x="3078" y="18474"/>
                </a:cubicBezTo>
                <a:cubicBezTo>
                  <a:pt x="2847" y="18485"/>
                  <a:pt x="2667" y="18235"/>
                  <a:pt x="2383" y="18326"/>
                </a:cubicBezTo>
                <a:cubicBezTo>
                  <a:pt x="2667" y="18667"/>
                  <a:pt x="2898" y="18962"/>
                  <a:pt x="3287" y="19121"/>
                </a:cubicBezTo>
                <a:cubicBezTo>
                  <a:pt x="3602" y="19246"/>
                  <a:pt x="3990" y="19326"/>
                  <a:pt x="4222" y="19735"/>
                </a:cubicBezTo>
                <a:cubicBezTo>
                  <a:pt x="3959" y="19814"/>
                  <a:pt x="3761" y="19712"/>
                  <a:pt x="3561" y="19644"/>
                </a:cubicBezTo>
                <a:cubicBezTo>
                  <a:pt x="3257" y="19530"/>
                  <a:pt x="2949" y="19405"/>
                  <a:pt x="2644" y="19291"/>
                </a:cubicBezTo>
                <a:cubicBezTo>
                  <a:pt x="2529" y="19246"/>
                  <a:pt x="2406" y="19223"/>
                  <a:pt x="2332" y="19427"/>
                </a:cubicBezTo>
                <a:cubicBezTo>
                  <a:pt x="2721" y="19473"/>
                  <a:pt x="2950" y="19746"/>
                  <a:pt x="3192" y="20007"/>
                </a:cubicBezTo>
                <a:cubicBezTo>
                  <a:pt x="3328" y="20155"/>
                  <a:pt x="3445" y="20347"/>
                  <a:pt x="3687" y="20279"/>
                </a:cubicBezTo>
                <a:cubicBezTo>
                  <a:pt x="3813" y="20245"/>
                  <a:pt x="3896" y="20347"/>
                  <a:pt x="3886" y="20484"/>
                </a:cubicBezTo>
                <a:cubicBezTo>
                  <a:pt x="3833" y="20961"/>
                  <a:pt x="4136" y="21119"/>
                  <a:pt x="4451" y="21210"/>
                </a:cubicBezTo>
                <a:cubicBezTo>
                  <a:pt x="4683" y="21278"/>
                  <a:pt x="4901" y="21380"/>
                  <a:pt x="5115" y="21494"/>
                </a:cubicBezTo>
                <a:lnTo>
                  <a:pt x="5309" y="21600"/>
                </a:lnTo>
                <a:lnTo>
                  <a:pt x="21546" y="21600"/>
                </a:lnTo>
                <a:lnTo>
                  <a:pt x="21546" y="0"/>
                </a:lnTo>
                <a:lnTo>
                  <a:pt x="3776" y="0"/>
                </a:ln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7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2700000"/>
          </a:gra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558" name="Title 1"/>
          <p:cNvSpPr txBox="1"/>
          <p:nvPr>
            <p:ph type="title"/>
          </p:nvPr>
        </p:nvSpPr>
        <p:spPr>
          <a:xfrm>
            <a:off x="1099837" y="-405205"/>
            <a:ext cx="5409658" cy="2838941"/>
          </a:xfrm>
          <a:prstGeom prst="rect">
            <a:avLst/>
          </a:prstGeom>
        </p:spPr>
        <p:txBody>
          <a:bodyPr anchor="b"/>
          <a:lstStyle>
            <a:lvl1pPr>
              <a:defRPr sz="5600">
                <a:solidFill>
                  <a:srgbClr val="FFFFFF"/>
                </a:solidFill>
              </a:defRPr>
            </a:lvl1pPr>
          </a:lstStyle>
          <a:p>
            <a:pPr/>
            <a:r>
              <a:t>Amcanion</a:t>
            </a:r>
          </a:p>
        </p:txBody>
      </p:sp>
      <p:sp>
        <p:nvSpPr>
          <p:cNvPr id="559" name="Graphic 13"/>
          <p:cNvSpPr/>
          <p:nvPr/>
        </p:nvSpPr>
        <p:spPr>
          <a:xfrm>
            <a:off x="6817600" y="2744546"/>
            <a:ext cx="139040" cy="13904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0134" y="9334"/>
                </a:moveTo>
                <a:lnTo>
                  <a:pt x="12266" y="9334"/>
                </a:lnTo>
                <a:lnTo>
                  <a:pt x="12266" y="1466"/>
                </a:lnTo>
                <a:cubicBezTo>
                  <a:pt x="12266" y="656"/>
                  <a:pt x="11610" y="0"/>
                  <a:pt x="10800" y="0"/>
                </a:cubicBezTo>
                <a:cubicBezTo>
                  <a:pt x="9990" y="0"/>
                  <a:pt x="9334" y="656"/>
                  <a:pt x="9334" y="1466"/>
                </a:cubicBezTo>
                <a:lnTo>
                  <a:pt x="9334" y="9334"/>
                </a:lnTo>
                <a:lnTo>
                  <a:pt x="1466" y="9334"/>
                </a:lnTo>
                <a:cubicBezTo>
                  <a:pt x="656" y="9334"/>
                  <a:pt x="0" y="9990"/>
                  <a:pt x="0" y="10800"/>
                </a:cubicBezTo>
                <a:cubicBezTo>
                  <a:pt x="0" y="11610"/>
                  <a:pt x="656" y="12266"/>
                  <a:pt x="1466" y="12266"/>
                </a:cubicBezTo>
                <a:lnTo>
                  <a:pt x="9334" y="12266"/>
                </a:lnTo>
                <a:lnTo>
                  <a:pt x="9334" y="20134"/>
                </a:lnTo>
                <a:cubicBezTo>
                  <a:pt x="9334" y="20944"/>
                  <a:pt x="9990" y="21600"/>
                  <a:pt x="10800" y="21600"/>
                </a:cubicBezTo>
                <a:cubicBezTo>
                  <a:pt x="11610" y="21600"/>
                  <a:pt x="12266" y="20944"/>
                  <a:pt x="12266" y="20134"/>
                </a:cubicBezTo>
                <a:lnTo>
                  <a:pt x="12266" y="12266"/>
                </a:lnTo>
                <a:lnTo>
                  <a:pt x="20134" y="12266"/>
                </a:lnTo>
                <a:cubicBezTo>
                  <a:pt x="20944" y="12266"/>
                  <a:pt x="21600" y="11610"/>
                  <a:pt x="21600" y="10800"/>
                </a:cubicBezTo>
                <a:cubicBezTo>
                  <a:pt x="21600" y="9990"/>
                  <a:pt x="20944" y="9334"/>
                  <a:pt x="20134" y="933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560" name="Graphic 12"/>
          <p:cNvSpPr/>
          <p:nvPr/>
        </p:nvSpPr>
        <p:spPr>
          <a:xfrm>
            <a:off x="7176379" y="2973839"/>
            <a:ext cx="91141" cy="91141"/>
          </a:xfrm>
          <a:prstGeom prst="ellipse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561" name="Graphic 15"/>
          <p:cNvSpPr/>
          <p:nvPr/>
        </p:nvSpPr>
        <p:spPr>
          <a:xfrm>
            <a:off x="6802062" y="3198265"/>
            <a:ext cx="127715" cy="12771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3192"/>
                </a:moveTo>
                <a:cubicBezTo>
                  <a:pt x="15002" y="3192"/>
                  <a:pt x="18408" y="6598"/>
                  <a:pt x="18408" y="10800"/>
                </a:cubicBezTo>
                <a:cubicBezTo>
                  <a:pt x="18408" y="15002"/>
                  <a:pt x="15002" y="18408"/>
                  <a:pt x="10800" y="18408"/>
                </a:cubicBezTo>
                <a:cubicBezTo>
                  <a:pt x="6598" y="18408"/>
                  <a:pt x="3192" y="15002"/>
                  <a:pt x="3192" y="10800"/>
                </a:cubicBezTo>
                <a:cubicBezTo>
                  <a:pt x="3196" y="6600"/>
                  <a:pt x="6600" y="3196"/>
                  <a:pt x="10800" y="3192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562" name="Straight Connector 15"/>
          <p:cNvSpPr/>
          <p:nvPr/>
        </p:nvSpPr>
        <p:spPr>
          <a:xfrm flipH="1">
            <a:off x="1301262" y="3496321"/>
            <a:ext cx="2" cy="3352802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txBody>
          <a:bodyPr lIns="45718" tIns="45718" rIns="45718" bIns="45718"/>
          <a:lstStyle/>
          <a:p>
            <a:pPr/>
          </a:p>
        </p:txBody>
      </p:sp>
      <p:pic>
        <p:nvPicPr>
          <p:cNvPr id="563" name="Picture 21" descr="Picture 2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738046" y="500274"/>
            <a:ext cx="5008439" cy="2633764"/>
          </a:xfrm>
          <a:prstGeom prst="rect">
            <a:avLst/>
          </a:prstGeom>
          <a:ln w="12700">
            <a:miter lim="400000"/>
          </a:ln>
        </p:spPr>
      </p:pic>
      <p:sp>
        <p:nvSpPr>
          <p:cNvPr id="564" name="Fframwaith Rhifedd…"/>
          <p:cNvSpPr txBox="1"/>
          <p:nvPr/>
        </p:nvSpPr>
        <p:spPr>
          <a:xfrm>
            <a:off x="1542312" y="3390206"/>
            <a:ext cx="9467066" cy="29933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 marL="381000" indent="-381000">
              <a:lnSpc>
                <a:spcPct val="99000"/>
              </a:lnSpc>
              <a:spcBef>
                <a:spcPts val="1000"/>
              </a:spcBef>
              <a:buClr>
                <a:srgbClr val="FFFFFF"/>
              </a:buClr>
              <a:buSzPct val="75000"/>
              <a:buFont typeface="Comic Sans MS"/>
              <a:buChar char="❖"/>
              <a:defRPr sz="36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Fframwaith Rhifedd</a:t>
            </a:r>
          </a:p>
          <a:p>
            <a:pPr marL="381000" indent="-381000">
              <a:lnSpc>
                <a:spcPct val="99000"/>
              </a:lnSpc>
              <a:spcBef>
                <a:spcPts val="1000"/>
              </a:spcBef>
              <a:buClr>
                <a:srgbClr val="FFFFFF"/>
              </a:buClr>
              <a:buSzPct val="75000"/>
              <a:buFont typeface="Comic Sans MS"/>
              <a:buChar char="❖"/>
              <a:defRPr sz="36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Dysgu Mathemateg ar draws y Cwricwlwm </a:t>
            </a:r>
          </a:p>
          <a:p>
            <a:pPr marL="381000" indent="-381000">
              <a:lnSpc>
                <a:spcPct val="99000"/>
              </a:lnSpc>
              <a:spcBef>
                <a:spcPts val="1000"/>
              </a:spcBef>
              <a:buClr>
                <a:srgbClr val="FFFFFF"/>
              </a:buClr>
              <a:buSzPct val="75000"/>
              <a:buFont typeface="Comic Sans MS"/>
              <a:buChar char="❖"/>
              <a:defRPr sz="36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Datrys Problemau</a:t>
            </a:r>
          </a:p>
          <a:p>
            <a:pPr marL="381000" indent="-381000">
              <a:lnSpc>
                <a:spcPct val="99000"/>
              </a:lnSpc>
              <a:spcBef>
                <a:spcPts val="1000"/>
              </a:spcBef>
              <a:buClr>
                <a:srgbClr val="FFFFFF"/>
              </a:buClr>
              <a:buSzPct val="75000"/>
              <a:buFont typeface="Comic Sans MS"/>
              <a:buChar char="❖"/>
              <a:defRPr sz="36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Arfer effeithiol wrth gyflwyno rhifedd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6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32808" y="65724"/>
            <a:ext cx="11915958" cy="67265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Rectangle 15"/>
          <p:cNvSpPr/>
          <p:nvPr/>
        </p:nvSpPr>
        <p:spPr>
          <a:xfrm>
            <a:off x="-2" y="-1"/>
            <a:ext cx="12192003" cy="6857366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569" name="Title 1"/>
          <p:cNvSpPr txBox="1"/>
          <p:nvPr>
            <p:ph type="title"/>
          </p:nvPr>
        </p:nvSpPr>
        <p:spPr>
          <a:xfrm>
            <a:off x="7331384" y="679730"/>
            <a:ext cx="4192314" cy="4847129"/>
          </a:xfrm>
          <a:prstGeom prst="rect">
            <a:avLst/>
          </a:prstGeom>
        </p:spPr>
        <p:txBody>
          <a:bodyPr anchor="b"/>
          <a:lstStyle/>
          <a:p>
            <a:pPr defTabSz="850391">
              <a:defRPr sz="1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 Mae’r Adolygiad yn argymell y dylai llythrennedd, rhifedd a chymhwysedd digidol fod yn Gyfrifoldebau Trawsgwricwlaidd i’r holl athrawon a phobl sy’n gweithio gyda phlant a phobl ifanc. Rhaid sicrhau, drwy strwythur y cwricwlwm, fod plant a phobl ifanc yn datblygu lefelau cymhwysedd uchel yn yr agweddau hynny a’u bod yn cael cyfleoedd aml i’w datblygu, eu hymestyn a’u cymhwyso ar draws y cwricwlwm.</a:t>
            </a:r>
            <a:br/>
            <a:br/>
            <a:r>
              <a:t>Dyfodol Llwyddiannus 2015</a:t>
            </a:r>
          </a:p>
        </p:txBody>
      </p:sp>
      <p:grpSp>
        <p:nvGrpSpPr>
          <p:cNvPr id="572" name="Group 17"/>
          <p:cNvGrpSpPr/>
          <p:nvPr/>
        </p:nvGrpSpPr>
        <p:grpSpPr>
          <a:xfrm>
            <a:off x="-2" y="4952324"/>
            <a:ext cx="5777175" cy="1341047"/>
            <a:chOff x="0" y="0"/>
            <a:chExt cx="5777173" cy="1341046"/>
          </a:xfrm>
        </p:grpSpPr>
        <p:sp>
          <p:nvSpPr>
            <p:cNvPr id="570" name="Straight Connector 18"/>
            <p:cNvSpPr/>
            <p:nvPr/>
          </p:nvSpPr>
          <p:spPr>
            <a:xfrm>
              <a:off x="5777172" y="8428"/>
              <a:ext cx="2" cy="1332619"/>
            </a:xfrm>
            <a:prstGeom prst="line">
              <a:avLst/>
            </a:prstGeom>
            <a:noFill/>
            <a:ln w="152400" cap="flat">
              <a:solidFill>
                <a:schemeClr val="accent4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1" name="Rectangle 19"/>
            <p:cNvSpPr/>
            <p:nvPr/>
          </p:nvSpPr>
          <p:spPr>
            <a:xfrm rot="16200000">
              <a:off x="2163183" y="-2163185"/>
              <a:ext cx="1340413" cy="5666781"/>
            </a:xfrm>
            <a:prstGeom prst="rect">
              <a:avLst/>
            </a:prstGeom>
            <a:solidFill>
              <a:schemeClr val="accent4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573" name="Rectangle 21"/>
          <p:cNvSpPr/>
          <p:nvPr/>
        </p:nvSpPr>
        <p:spPr>
          <a:xfrm>
            <a:off x="688623" y="372532"/>
            <a:ext cx="6116779" cy="606873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39700" dist="127000" dir="5400000">
              <a:srgbClr val="000000">
                <a:alpha val="15000"/>
              </a:srgbClr>
            </a:outerShdw>
          </a:effectLst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574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42597" y="2328266"/>
            <a:ext cx="5608831" cy="220146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BDD7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" name="Title 1"/>
          <p:cNvSpPr txBox="1"/>
          <p:nvPr>
            <p:ph type="title"/>
          </p:nvPr>
        </p:nvSpPr>
        <p:spPr>
          <a:xfrm>
            <a:off x="453887" y="149515"/>
            <a:ext cx="10515601" cy="3886807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pPr/>
            <a:r>
              <a:t> Yn yr un modd, mae rhifedd, gan gynnwys sgiliau rhifyddeg a thrin data, yn cael ei ddefnyddio’n eang ar draws y cwricwlwm, ac mae cymhwysedd mewn rhifedd yn hanfodol ar gyfer byw a gweithio’n annibynnol. Mae angen i blant a phobl ifanc gael cyfleoedd rheolaidd i feithrin mwy o ddealltwriaeth o rif ac, yn yr un modd â llythrennedd, i gryfhau a defnyddio eu sgiliau rhifedd mewn gwahanol gyd-destunau. Mae’n bwysig bod yr holl athrawon a staff eraill sy’n gweithio gyda phlant a phobl ifanc yn deall beth yw’r ffordd orau o gryfhau’r sgiliau hyn ac yn manteisio ar gyfleoedd i atgyfnerthu’r hyn a ddysgwyd mewn ffordd briodol. Mae cydran rhifedd y FfLlRh yn rhoi cyfarwyddyd ynghylch dull cyffredin o gryfhau sgiliau o’r fath ar wahanol gamau datblygiadol.</a:t>
            </a:r>
          </a:p>
        </p:txBody>
      </p:sp>
      <p:pic>
        <p:nvPicPr>
          <p:cNvPr id="577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932745" y="3844573"/>
            <a:ext cx="6645969" cy="260819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01518" y="813302"/>
            <a:ext cx="9922565" cy="51786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1" name="Rectangle 9"/>
          <p:cNvSpPr/>
          <p:nvPr/>
        </p:nvSpPr>
        <p:spPr>
          <a:xfrm>
            <a:off x="-2" y="-1"/>
            <a:ext cx="12192003" cy="6857366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582" name="Title 1"/>
          <p:cNvSpPr txBox="1"/>
          <p:nvPr>
            <p:ph type="title"/>
          </p:nvPr>
        </p:nvSpPr>
        <p:spPr>
          <a:xfrm>
            <a:off x="793662" y="386930"/>
            <a:ext cx="10066123" cy="1298448"/>
          </a:xfrm>
          <a:prstGeom prst="rect">
            <a:avLst/>
          </a:prstGeom>
        </p:spPr>
        <p:txBody>
          <a:bodyPr anchor="b"/>
          <a:lstStyle>
            <a:lvl1pPr>
              <a:defRPr sz="4800"/>
            </a:lvl1pPr>
          </a:lstStyle>
          <a:p>
            <a:pPr/>
            <a:r>
              <a:t>Beth yw rhifedd?</a:t>
            </a:r>
          </a:p>
        </p:txBody>
      </p:sp>
      <p:sp>
        <p:nvSpPr>
          <p:cNvPr id="583" name="Rectangle 11"/>
          <p:cNvSpPr/>
          <p:nvPr/>
        </p:nvSpPr>
        <p:spPr>
          <a:xfrm flipH="1" flipV="1">
            <a:off x="-2" y="1998845"/>
            <a:ext cx="11454595" cy="781701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584" name="Rectangle 13"/>
          <p:cNvSpPr/>
          <p:nvPr/>
        </p:nvSpPr>
        <p:spPr>
          <a:xfrm>
            <a:off x="-2" y="2203079"/>
            <a:ext cx="11383366" cy="4267992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39700" dist="127000" dir="5400000">
              <a:srgbClr val="000000">
                <a:alpha val="15000"/>
              </a:srgbClr>
            </a:outerShdw>
          </a:effectLst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585" name="Content Placeholder 2"/>
          <p:cNvSpPr txBox="1"/>
          <p:nvPr>
            <p:ph type="body" sz="quarter" idx="1"/>
          </p:nvPr>
        </p:nvSpPr>
        <p:spPr>
          <a:xfrm>
            <a:off x="793659" y="2599507"/>
            <a:ext cx="4530902" cy="3639453"/>
          </a:xfrm>
          <a:prstGeom prst="rect">
            <a:avLst/>
          </a:prstGeom>
        </p:spPr>
        <p:txBody>
          <a:bodyPr anchor="ctr"/>
          <a:lstStyle>
            <a:lvl1pPr>
              <a:defRPr sz="20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defRPr>
            </a:lvl1pPr>
          </a:lstStyle>
          <a:p>
            <a:pPr>
              <a:defRPr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</a:defRPr>
            </a:pPr>
            <a:r>
              <a:rPr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rPr>
              <a:t>https://youtu.be/lR1t-Cn7Ui4</a:t>
            </a:r>
          </a:p>
        </p:txBody>
      </p:sp>
      <p:pic>
        <p:nvPicPr>
          <p:cNvPr id="586" name="Picture 21" descr="Picture 21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911532" y="2987351"/>
            <a:ext cx="5150279" cy="2708051"/>
          </a:xfrm>
          <a:prstGeom prst="rect">
            <a:avLst/>
          </a:prstGeom>
          <a:ln w="12700">
            <a:miter lim="400000"/>
          </a:ln>
        </p:spPr>
      </p:pic>
      <p:sp>
        <p:nvSpPr>
          <p:cNvPr id="587" name="Rectangle 15"/>
          <p:cNvSpPr/>
          <p:nvPr/>
        </p:nvSpPr>
        <p:spPr>
          <a:xfrm rot="5400000">
            <a:off x="11228040" y="2313027"/>
            <a:ext cx="781702" cy="152384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chemeClr val="accent3">
            <a:lumOff val="17647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9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54505" y="416642"/>
            <a:ext cx="9612387" cy="620602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84B4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1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14892" y="221736"/>
            <a:ext cx="5301167" cy="3766894"/>
          </a:xfrm>
          <a:prstGeom prst="rect">
            <a:avLst/>
          </a:prstGeom>
          <a:ln w="12700">
            <a:miter lim="400000"/>
          </a:ln>
        </p:spPr>
      </p:pic>
      <p:pic>
        <p:nvPicPr>
          <p:cNvPr id="592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905668" y="2406051"/>
            <a:ext cx="6108272" cy="395279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A1B8E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4" name="Screenshot 2022-02-03 at 08.17.24.png" descr="Screenshot 2022-02-03 at 08.17.2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79254" y="131656"/>
            <a:ext cx="5225883" cy="4203156"/>
          </a:xfrm>
          <a:prstGeom prst="rect">
            <a:avLst/>
          </a:prstGeom>
          <a:ln w="12700">
            <a:miter lim="400000"/>
          </a:ln>
        </p:spPr>
      </p:pic>
      <p:sp>
        <p:nvSpPr>
          <p:cNvPr id="595" name="https://www.estyn.gov.wales/thematic-report/active-and-experiential-learning-effective-foundation-phase-practice-delivering"/>
          <p:cNvSpPr txBox="1"/>
          <p:nvPr/>
        </p:nvSpPr>
        <p:spPr>
          <a:xfrm>
            <a:off x="348711" y="5526317"/>
            <a:ext cx="11316702" cy="8648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b="1" sz="24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venir Next LT Pro"/>
                <a:ea typeface="Avenir Next LT Pro"/>
                <a:cs typeface="Avenir Next LT Pro"/>
                <a:sym typeface="Avenir Next LT Pro"/>
                <a:hlinkClick r:id="rId3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3" invalidUrl="" action="" tgtFrame="" tooltip="" history="1" highlightClick="0" endSnd="0"/>
              </a:rPr>
              <a:t>https://www.estyn.gov.wales/thematic-report/active-and-experiential-learning-effective-foundation-phase-practice-delivering</a:t>
            </a:r>
          </a:p>
        </p:txBody>
      </p:sp>
      <p:pic>
        <p:nvPicPr>
          <p:cNvPr id="596" name="Picture 5" descr="Picture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666854" y="1166650"/>
            <a:ext cx="4830044" cy="270006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8" name="Screenshot 2022-02-10 at 07.07.07.png" descr="Screenshot 2022-02-10 at 07.07.0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77179" y="358069"/>
            <a:ext cx="6183758" cy="6141862"/>
          </a:xfrm>
          <a:prstGeom prst="rect">
            <a:avLst/>
          </a:prstGeom>
          <a:ln w="12700">
            <a:miter lim="400000"/>
          </a:ln>
        </p:spPr>
      </p:pic>
      <p:pic>
        <p:nvPicPr>
          <p:cNvPr id="599" name="Screenshot 2022-02-10 at 07.07.38.png" descr="Screenshot 2022-02-10 at 07.07.3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263421" y="1873468"/>
            <a:ext cx="3974489" cy="292148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1" name="Screenshot 2022-02-10 at 07.31.05.png" descr="Screenshot 2022-02-10 at 07.31.0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5775" y="110291"/>
            <a:ext cx="4900087" cy="6419028"/>
          </a:xfrm>
          <a:prstGeom prst="rect">
            <a:avLst/>
          </a:prstGeom>
          <a:ln w="12700">
            <a:miter lim="400000"/>
          </a:ln>
        </p:spPr>
      </p:pic>
      <p:pic>
        <p:nvPicPr>
          <p:cNvPr id="602" name="Screenshot 2022-02-10 at 07.31.40.png" descr="Screenshot 2022-02-10 at 07.31.40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455899" y="608619"/>
            <a:ext cx="2681449" cy="564076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" name="Screenshot 2022-02-10 at 07.32.28.png" descr="Screenshot 2022-02-10 at 07.32.2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44492" y="472602"/>
            <a:ext cx="5337548" cy="5912797"/>
          </a:xfrm>
          <a:prstGeom prst="rect">
            <a:avLst/>
          </a:prstGeom>
          <a:ln w="12700">
            <a:miter lim="400000"/>
          </a:ln>
        </p:spPr>
      </p:pic>
      <p:pic>
        <p:nvPicPr>
          <p:cNvPr id="605" name="Screenshot 2022-02-10 at 07.36.29.png" descr="Screenshot 2022-02-10 at 07.36.29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341345" y="2603724"/>
            <a:ext cx="5390530" cy="16505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7" name="Screenshot 2022-02-10 at 07.38.04.png" descr="Screenshot 2022-02-10 at 07.38.0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46544" y="808781"/>
            <a:ext cx="7099303" cy="4902204"/>
          </a:xfrm>
          <a:prstGeom prst="rect">
            <a:avLst/>
          </a:prstGeom>
          <a:ln w="12700">
            <a:miter lim="400000"/>
          </a:ln>
        </p:spPr>
      </p:pic>
      <p:pic>
        <p:nvPicPr>
          <p:cNvPr id="608" name="Screenshot 2022-02-10 at 07.38.21.png" descr="Screenshot 2022-02-10 at 07.38.21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594797" y="1850499"/>
            <a:ext cx="2979086" cy="36146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0" name="Datrys Problemau"/>
          <p:cNvSpPr txBox="1"/>
          <p:nvPr>
            <p:ph type="title"/>
          </p:nvPr>
        </p:nvSpPr>
        <p:spPr>
          <a:xfrm>
            <a:off x="-1156498" y="-1079431"/>
            <a:ext cx="9144004" cy="2387604"/>
          </a:xfrm>
          <a:prstGeom prst="rect">
            <a:avLst/>
          </a:prstGeom>
        </p:spPr>
        <p:txBody>
          <a:bodyPr lIns="45718" tIns="45718" rIns="45718" bIns="45718"/>
          <a:lstStyle/>
          <a:p>
            <a:pPr/>
            <a:r>
              <a:t>Datrys Problemau</a:t>
            </a:r>
          </a:p>
        </p:txBody>
      </p:sp>
      <p:pic>
        <p:nvPicPr>
          <p:cNvPr id="611" name="Screenshot 2022-02-10 at 07.42.17.png" descr="Screenshot 2022-02-10 at 07.42.1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66126" y="1608278"/>
            <a:ext cx="4062466" cy="2259722"/>
          </a:xfrm>
          <a:prstGeom prst="rect">
            <a:avLst/>
          </a:prstGeom>
          <a:ln w="12700">
            <a:miter lim="400000"/>
          </a:ln>
        </p:spPr>
      </p:pic>
      <p:pic>
        <p:nvPicPr>
          <p:cNvPr id="612" name="Screenshot 2022-02-10 at 07.43.40.png" descr="Screenshot 2022-02-10 at 07.43.40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632006" y="2058090"/>
            <a:ext cx="4458875" cy="2741821"/>
          </a:xfrm>
          <a:prstGeom prst="rect">
            <a:avLst/>
          </a:prstGeom>
          <a:ln w="12700">
            <a:miter lim="400000"/>
          </a:ln>
        </p:spPr>
      </p:pic>
      <p:pic>
        <p:nvPicPr>
          <p:cNvPr id="613" name="Screenshot 2022-02-10 at 07.44.34.png" descr="Screenshot 2022-02-10 at 07.44.34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505253" y="4341765"/>
            <a:ext cx="4670928" cy="219561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EEB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" name="Title 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7030A0"/>
                </a:solidFill>
              </a:defRPr>
            </a:lvl1pPr>
          </a:lstStyle>
          <a:p>
            <a:pPr/>
            <a:r>
              <a:t>Deunyddiau enghreifftiol o Lywodraeth Cymru</a:t>
            </a:r>
          </a:p>
        </p:txBody>
      </p:sp>
      <p:sp>
        <p:nvSpPr>
          <p:cNvPr id="616" name="Content Placeholder 2"/>
          <p:cNvSpPr txBox="1"/>
          <p:nvPr>
            <p:ph type="body" sz="quarter" idx="1"/>
          </p:nvPr>
        </p:nvSpPr>
        <p:spPr>
          <a:xfrm>
            <a:off x="838198" y="1825625"/>
            <a:ext cx="4419605" cy="2177982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72000"/>
              </a:lnSpc>
              <a:defRPr sz="2500"/>
            </a:pPr>
            <a:r>
              <a:t> 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rPr>
              <a:t>https://hwb.gov.wales/cwricwlwm-cymru-2008/fframwaith-llythrennedd-a-rhifedd-cenedlaethol-fersiwn-cwricwlwm-cymru-2008/fframwaith/?lang=en</a:t>
            </a:r>
          </a:p>
        </p:txBody>
      </p:sp>
      <p:pic>
        <p:nvPicPr>
          <p:cNvPr id="617" name="Picture 4" descr="Picture 4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168887" y="1921311"/>
            <a:ext cx="5181602" cy="391652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9" name="TextBox 18"/>
          <p:cNvSpPr txBox="1"/>
          <p:nvPr/>
        </p:nvSpPr>
        <p:spPr>
          <a:xfrm>
            <a:off x="530750" y="2895157"/>
            <a:ext cx="6152103" cy="278453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600"/>
            </a:pPr>
            <a:r>
              <a:t>Fframwaith Rhifedd 2022</a:t>
            </a:r>
          </a:p>
          <a:p>
            <a:pPr>
              <a:defRPr sz="3600"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</a:defRPr>
            </a:pPr>
            <a:r>
              <a:rPr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rPr>
              <a:t>https://hwb.gov.wales/api/storage/f0f6edf7-415f-42aa-9053-6f8e691e2eff/fframwaith-rhifedd.pdf</a:t>
            </a:r>
          </a:p>
        </p:txBody>
      </p:sp>
      <p:pic>
        <p:nvPicPr>
          <p:cNvPr id="620" name="Picture 21" descr="Picture 21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260527" y="3263794"/>
            <a:ext cx="5872040" cy="3101124"/>
          </a:xfrm>
          <a:prstGeom prst="rect">
            <a:avLst/>
          </a:prstGeom>
          <a:ln w="12700">
            <a:miter lim="400000"/>
          </a:ln>
        </p:spPr>
      </p:pic>
      <p:pic>
        <p:nvPicPr>
          <p:cNvPr id="621" name="Picture 2" descr="Picture 2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81270" y="598593"/>
            <a:ext cx="8375375" cy="191707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AE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3" name="Title 1"/>
          <p:cNvSpPr txBox="1"/>
          <p:nvPr>
            <p:ph type="title"/>
          </p:nvPr>
        </p:nvSpPr>
        <p:spPr>
          <a:xfrm>
            <a:off x="409786" y="237065"/>
            <a:ext cx="5687388" cy="1762981"/>
          </a:xfrm>
          <a:prstGeom prst="rect">
            <a:avLst/>
          </a:prstGeom>
        </p:spPr>
        <p:txBody>
          <a:bodyPr anchor="b"/>
          <a:lstStyle>
            <a:lvl1pPr>
              <a:defRPr sz="5400">
                <a:solidFill>
                  <a:srgbClr val="7030A0"/>
                </a:solidFill>
              </a:defRPr>
            </a:lvl1pPr>
          </a:lstStyle>
          <a:p>
            <a:pPr/>
            <a:r>
              <a:t>Themau trawsgwricwlaidd</a:t>
            </a:r>
          </a:p>
        </p:txBody>
      </p:sp>
      <p:pic>
        <p:nvPicPr>
          <p:cNvPr id="624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0" t="4788" r="4" b="2914"/>
          <a:stretch>
            <a:fillRect/>
          </a:stretch>
        </p:blipFill>
        <p:spPr>
          <a:xfrm>
            <a:off x="5044355" y="130342"/>
            <a:ext cx="59626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6" h="21600" fill="norm" stroke="1" extrusionOk="0">
                <a:moveTo>
                  <a:pt x="3776" y="0"/>
                </a:moveTo>
                <a:lnTo>
                  <a:pt x="4190" y="138"/>
                </a:lnTo>
                <a:cubicBezTo>
                  <a:pt x="4371" y="199"/>
                  <a:pt x="4554" y="258"/>
                  <a:pt x="4737" y="309"/>
                </a:cubicBezTo>
                <a:cubicBezTo>
                  <a:pt x="4685" y="422"/>
                  <a:pt x="4631" y="400"/>
                  <a:pt x="4579" y="389"/>
                </a:cubicBezTo>
                <a:cubicBezTo>
                  <a:pt x="4263" y="343"/>
                  <a:pt x="3938" y="309"/>
                  <a:pt x="3634" y="184"/>
                </a:cubicBezTo>
                <a:cubicBezTo>
                  <a:pt x="3560" y="161"/>
                  <a:pt x="3477" y="161"/>
                  <a:pt x="3445" y="240"/>
                </a:cubicBezTo>
                <a:cubicBezTo>
                  <a:pt x="3393" y="354"/>
                  <a:pt x="3465" y="422"/>
                  <a:pt x="3539" y="479"/>
                </a:cubicBezTo>
                <a:cubicBezTo>
                  <a:pt x="3665" y="581"/>
                  <a:pt x="3813" y="559"/>
                  <a:pt x="3949" y="570"/>
                </a:cubicBezTo>
                <a:cubicBezTo>
                  <a:pt x="4327" y="627"/>
                  <a:pt x="4507" y="785"/>
                  <a:pt x="4591" y="1149"/>
                </a:cubicBezTo>
                <a:cubicBezTo>
                  <a:pt x="4265" y="1001"/>
                  <a:pt x="3939" y="1183"/>
                  <a:pt x="3624" y="1081"/>
                </a:cubicBezTo>
                <a:cubicBezTo>
                  <a:pt x="3539" y="1059"/>
                  <a:pt x="3413" y="1093"/>
                  <a:pt x="3455" y="1218"/>
                </a:cubicBezTo>
                <a:cubicBezTo>
                  <a:pt x="3497" y="1331"/>
                  <a:pt x="3634" y="1421"/>
                  <a:pt x="3393" y="1399"/>
                </a:cubicBezTo>
                <a:cubicBezTo>
                  <a:pt x="3214" y="1387"/>
                  <a:pt x="3161" y="1251"/>
                  <a:pt x="3109" y="1104"/>
                </a:cubicBezTo>
                <a:cubicBezTo>
                  <a:pt x="3067" y="1024"/>
                  <a:pt x="2951" y="978"/>
                  <a:pt x="2867" y="1024"/>
                </a:cubicBezTo>
                <a:cubicBezTo>
                  <a:pt x="2762" y="1069"/>
                  <a:pt x="2794" y="1194"/>
                  <a:pt x="2794" y="1285"/>
                </a:cubicBezTo>
                <a:cubicBezTo>
                  <a:pt x="2784" y="1455"/>
                  <a:pt x="2867" y="1535"/>
                  <a:pt x="3014" y="1569"/>
                </a:cubicBezTo>
                <a:cubicBezTo>
                  <a:pt x="3193" y="1614"/>
                  <a:pt x="3371" y="1671"/>
                  <a:pt x="3602" y="1739"/>
                </a:cubicBezTo>
                <a:cubicBezTo>
                  <a:pt x="3350" y="1852"/>
                  <a:pt x="3160" y="1830"/>
                  <a:pt x="2971" y="1739"/>
                </a:cubicBezTo>
                <a:cubicBezTo>
                  <a:pt x="2740" y="1637"/>
                  <a:pt x="2436" y="1501"/>
                  <a:pt x="2247" y="1626"/>
                </a:cubicBezTo>
                <a:cubicBezTo>
                  <a:pt x="1963" y="1808"/>
                  <a:pt x="1731" y="1694"/>
                  <a:pt x="1478" y="1660"/>
                </a:cubicBezTo>
                <a:cubicBezTo>
                  <a:pt x="953" y="1592"/>
                  <a:pt x="1282" y="1489"/>
                  <a:pt x="756" y="1432"/>
                </a:cubicBezTo>
                <a:cubicBezTo>
                  <a:pt x="546" y="1411"/>
                  <a:pt x="324" y="1319"/>
                  <a:pt x="20" y="1444"/>
                </a:cubicBezTo>
                <a:cubicBezTo>
                  <a:pt x="1396" y="2102"/>
                  <a:pt x="2046" y="2056"/>
                  <a:pt x="3275" y="2862"/>
                </a:cubicBezTo>
                <a:cubicBezTo>
                  <a:pt x="3223" y="2942"/>
                  <a:pt x="3171" y="2909"/>
                  <a:pt x="3119" y="2898"/>
                </a:cubicBezTo>
                <a:cubicBezTo>
                  <a:pt x="3035" y="2885"/>
                  <a:pt x="2931" y="2839"/>
                  <a:pt x="2910" y="2988"/>
                </a:cubicBezTo>
                <a:cubicBezTo>
                  <a:pt x="2900" y="3101"/>
                  <a:pt x="2961" y="3159"/>
                  <a:pt x="3066" y="3170"/>
                </a:cubicBezTo>
                <a:cubicBezTo>
                  <a:pt x="3370" y="3215"/>
                  <a:pt x="3644" y="3374"/>
                  <a:pt x="3918" y="3510"/>
                </a:cubicBezTo>
                <a:cubicBezTo>
                  <a:pt x="4044" y="3567"/>
                  <a:pt x="4179" y="3647"/>
                  <a:pt x="4127" y="3851"/>
                </a:cubicBezTo>
                <a:cubicBezTo>
                  <a:pt x="4022" y="3908"/>
                  <a:pt x="3948" y="3828"/>
                  <a:pt x="3863" y="3816"/>
                </a:cubicBezTo>
                <a:cubicBezTo>
                  <a:pt x="3779" y="3805"/>
                  <a:pt x="3581" y="3851"/>
                  <a:pt x="3634" y="3885"/>
                </a:cubicBezTo>
                <a:cubicBezTo>
                  <a:pt x="3875" y="4010"/>
                  <a:pt x="3435" y="4316"/>
                  <a:pt x="3729" y="4316"/>
                </a:cubicBezTo>
                <a:cubicBezTo>
                  <a:pt x="4213" y="4316"/>
                  <a:pt x="4474" y="4862"/>
                  <a:pt x="4936" y="4872"/>
                </a:cubicBezTo>
                <a:cubicBezTo>
                  <a:pt x="5009" y="4874"/>
                  <a:pt x="5042" y="4974"/>
                  <a:pt x="5042" y="5054"/>
                </a:cubicBezTo>
                <a:cubicBezTo>
                  <a:pt x="5042" y="5156"/>
                  <a:pt x="4969" y="5167"/>
                  <a:pt x="4895" y="5179"/>
                </a:cubicBezTo>
                <a:cubicBezTo>
                  <a:pt x="4780" y="5190"/>
                  <a:pt x="4653" y="5055"/>
                  <a:pt x="4506" y="5248"/>
                </a:cubicBezTo>
                <a:cubicBezTo>
                  <a:pt x="4779" y="5361"/>
                  <a:pt x="5062" y="5474"/>
                  <a:pt x="5052" y="5860"/>
                </a:cubicBezTo>
                <a:cubicBezTo>
                  <a:pt x="5052" y="5962"/>
                  <a:pt x="5168" y="6007"/>
                  <a:pt x="5252" y="6030"/>
                </a:cubicBezTo>
                <a:cubicBezTo>
                  <a:pt x="5399" y="6075"/>
                  <a:pt x="5515" y="6144"/>
                  <a:pt x="5599" y="6291"/>
                </a:cubicBezTo>
                <a:cubicBezTo>
                  <a:pt x="5599" y="6325"/>
                  <a:pt x="5599" y="6348"/>
                  <a:pt x="5599" y="6382"/>
                </a:cubicBezTo>
                <a:cubicBezTo>
                  <a:pt x="5578" y="6734"/>
                  <a:pt x="5368" y="6723"/>
                  <a:pt x="5137" y="6666"/>
                </a:cubicBezTo>
                <a:cubicBezTo>
                  <a:pt x="4863" y="6598"/>
                  <a:pt x="4591" y="6461"/>
                  <a:pt x="4297" y="6586"/>
                </a:cubicBezTo>
                <a:cubicBezTo>
                  <a:pt x="4707" y="6757"/>
                  <a:pt x="5158" y="6768"/>
                  <a:pt x="5536" y="7006"/>
                </a:cubicBezTo>
                <a:cubicBezTo>
                  <a:pt x="4128" y="7052"/>
                  <a:pt x="2888" y="6291"/>
                  <a:pt x="1523" y="5996"/>
                </a:cubicBezTo>
                <a:cubicBezTo>
                  <a:pt x="1565" y="6189"/>
                  <a:pt x="1678" y="6235"/>
                  <a:pt x="1772" y="6258"/>
                </a:cubicBezTo>
                <a:cubicBezTo>
                  <a:pt x="2277" y="6405"/>
                  <a:pt x="2720" y="6700"/>
                  <a:pt x="3182" y="6950"/>
                </a:cubicBezTo>
                <a:cubicBezTo>
                  <a:pt x="3371" y="7052"/>
                  <a:pt x="3507" y="7166"/>
                  <a:pt x="3581" y="7381"/>
                </a:cubicBezTo>
                <a:cubicBezTo>
                  <a:pt x="3644" y="7586"/>
                  <a:pt x="3770" y="7677"/>
                  <a:pt x="4001" y="7620"/>
                </a:cubicBezTo>
                <a:cubicBezTo>
                  <a:pt x="4190" y="7575"/>
                  <a:pt x="4392" y="7597"/>
                  <a:pt x="4591" y="7620"/>
                </a:cubicBezTo>
                <a:cubicBezTo>
                  <a:pt x="4812" y="7643"/>
                  <a:pt x="5064" y="7870"/>
                  <a:pt x="5011" y="7995"/>
                </a:cubicBezTo>
                <a:cubicBezTo>
                  <a:pt x="4906" y="8199"/>
                  <a:pt x="4726" y="8096"/>
                  <a:pt x="4579" y="8074"/>
                </a:cubicBezTo>
                <a:cubicBezTo>
                  <a:pt x="4400" y="8051"/>
                  <a:pt x="4076" y="7994"/>
                  <a:pt x="4076" y="8018"/>
                </a:cubicBezTo>
                <a:cubicBezTo>
                  <a:pt x="3961" y="8528"/>
                  <a:pt x="3697" y="8142"/>
                  <a:pt x="3508" y="8142"/>
                </a:cubicBezTo>
                <a:cubicBezTo>
                  <a:pt x="3330" y="8142"/>
                  <a:pt x="3150" y="8085"/>
                  <a:pt x="2981" y="8040"/>
                </a:cubicBezTo>
                <a:cubicBezTo>
                  <a:pt x="2761" y="7983"/>
                  <a:pt x="2561" y="8084"/>
                  <a:pt x="2350" y="8108"/>
                </a:cubicBezTo>
                <a:cubicBezTo>
                  <a:pt x="2161" y="8129"/>
                  <a:pt x="2269" y="8426"/>
                  <a:pt x="2153" y="8551"/>
                </a:cubicBezTo>
                <a:cubicBezTo>
                  <a:pt x="2132" y="8585"/>
                  <a:pt x="2110" y="8585"/>
                  <a:pt x="2089" y="8585"/>
                </a:cubicBezTo>
                <a:cubicBezTo>
                  <a:pt x="2026" y="9471"/>
                  <a:pt x="923" y="9255"/>
                  <a:pt x="923" y="9289"/>
                </a:cubicBezTo>
                <a:cubicBezTo>
                  <a:pt x="828" y="9346"/>
                  <a:pt x="713" y="9209"/>
                  <a:pt x="598" y="9345"/>
                </a:cubicBezTo>
                <a:cubicBezTo>
                  <a:pt x="1091" y="9969"/>
                  <a:pt x="1848" y="10117"/>
                  <a:pt x="2520" y="10582"/>
                </a:cubicBezTo>
                <a:cubicBezTo>
                  <a:pt x="1963" y="10742"/>
                  <a:pt x="1638" y="10197"/>
                  <a:pt x="1228" y="10265"/>
                </a:cubicBezTo>
                <a:cubicBezTo>
                  <a:pt x="1028" y="10435"/>
                  <a:pt x="1628" y="10708"/>
                  <a:pt x="1050" y="10788"/>
                </a:cubicBezTo>
                <a:cubicBezTo>
                  <a:pt x="1302" y="10935"/>
                  <a:pt x="1480" y="11082"/>
                  <a:pt x="1659" y="11252"/>
                </a:cubicBezTo>
                <a:cubicBezTo>
                  <a:pt x="1963" y="11559"/>
                  <a:pt x="2027" y="11765"/>
                  <a:pt x="1880" y="12172"/>
                </a:cubicBezTo>
                <a:cubicBezTo>
                  <a:pt x="1785" y="12446"/>
                  <a:pt x="1646" y="12695"/>
                  <a:pt x="1772" y="13012"/>
                </a:cubicBezTo>
                <a:cubicBezTo>
                  <a:pt x="1857" y="13229"/>
                  <a:pt x="1826" y="13376"/>
                  <a:pt x="1511" y="13274"/>
                </a:cubicBezTo>
                <a:cubicBezTo>
                  <a:pt x="1175" y="13172"/>
                  <a:pt x="1047" y="13364"/>
                  <a:pt x="1131" y="13750"/>
                </a:cubicBezTo>
                <a:cubicBezTo>
                  <a:pt x="1184" y="14000"/>
                  <a:pt x="1133" y="14079"/>
                  <a:pt x="902" y="14045"/>
                </a:cubicBezTo>
                <a:cubicBezTo>
                  <a:pt x="649" y="14011"/>
                  <a:pt x="408" y="13854"/>
                  <a:pt x="93" y="13932"/>
                </a:cubicBezTo>
                <a:cubicBezTo>
                  <a:pt x="345" y="14388"/>
                  <a:pt x="880" y="14250"/>
                  <a:pt x="1174" y="14681"/>
                </a:cubicBezTo>
                <a:cubicBezTo>
                  <a:pt x="828" y="14681"/>
                  <a:pt x="556" y="14681"/>
                  <a:pt x="304" y="14590"/>
                </a:cubicBezTo>
                <a:cubicBezTo>
                  <a:pt x="198" y="14556"/>
                  <a:pt x="83" y="14510"/>
                  <a:pt x="20" y="14648"/>
                </a:cubicBezTo>
                <a:cubicBezTo>
                  <a:pt x="-54" y="14806"/>
                  <a:pt x="94" y="14862"/>
                  <a:pt x="178" y="14885"/>
                </a:cubicBezTo>
                <a:cubicBezTo>
                  <a:pt x="420" y="14964"/>
                  <a:pt x="609" y="15146"/>
                  <a:pt x="819" y="15294"/>
                </a:cubicBezTo>
                <a:cubicBezTo>
                  <a:pt x="1271" y="15612"/>
                  <a:pt x="1764" y="15884"/>
                  <a:pt x="2142" y="16406"/>
                </a:cubicBezTo>
                <a:cubicBezTo>
                  <a:pt x="1669" y="16270"/>
                  <a:pt x="1312" y="15953"/>
                  <a:pt x="860" y="15896"/>
                </a:cubicBezTo>
                <a:cubicBezTo>
                  <a:pt x="1249" y="16373"/>
                  <a:pt x="1744" y="16692"/>
                  <a:pt x="2206" y="17042"/>
                </a:cubicBezTo>
                <a:cubicBezTo>
                  <a:pt x="2343" y="17145"/>
                  <a:pt x="2479" y="17213"/>
                  <a:pt x="2500" y="17429"/>
                </a:cubicBezTo>
                <a:cubicBezTo>
                  <a:pt x="2563" y="17849"/>
                  <a:pt x="2730" y="18190"/>
                  <a:pt x="3109" y="18371"/>
                </a:cubicBezTo>
                <a:cubicBezTo>
                  <a:pt x="3109" y="18371"/>
                  <a:pt x="3089" y="18439"/>
                  <a:pt x="3078" y="18472"/>
                </a:cubicBezTo>
                <a:cubicBezTo>
                  <a:pt x="2847" y="18485"/>
                  <a:pt x="2667" y="18234"/>
                  <a:pt x="2383" y="18325"/>
                </a:cubicBezTo>
                <a:cubicBezTo>
                  <a:pt x="2667" y="18666"/>
                  <a:pt x="2898" y="18961"/>
                  <a:pt x="3287" y="19120"/>
                </a:cubicBezTo>
                <a:cubicBezTo>
                  <a:pt x="3602" y="19245"/>
                  <a:pt x="3990" y="19325"/>
                  <a:pt x="4222" y="19734"/>
                </a:cubicBezTo>
                <a:cubicBezTo>
                  <a:pt x="3959" y="19813"/>
                  <a:pt x="3761" y="19711"/>
                  <a:pt x="3561" y="19642"/>
                </a:cubicBezTo>
                <a:cubicBezTo>
                  <a:pt x="3257" y="19529"/>
                  <a:pt x="2949" y="19404"/>
                  <a:pt x="2644" y="19290"/>
                </a:cubicBezTo>
                <a:cubicBezTo>
                  <a:pt x="2529" y="19245"/>
                  <a:pt x="2406" y="19222"/>
                  <a:pt x="2332" y="19426"/>
                </a:cubicBezTo>
                <a:cubicBezTo>
                  <a:pt x="2721" y="19472"/>
                  <a:pt x="2950" y="19745"/>
                  <a:pt x="3192" y="20006"/>
                </a:cubicBezTo>
                <a:cubicBezTo>
                  <a:pt x="3328" y="20154"/>
                  <a:pt x="3445" y="20345"/>
                  <a:pt x="3687" y="20278"/>
                </a:cubicBezTo>
                <a:cubicBezTo>
                  <a:pt x="3813" y="20242"/>
                  <a:pt x="3896" y="20347"/>
                  <a:pt x="3886" y="20482"/>
                </a:cubicBezTo>
                <a:cubicBezTo>
                  <a:pt x="3833" y="20960"/>
                  <a:pt x="4136" y="21118"/>
                  <a:pt x="4451" y="21209"/>
                </a:cubicBezTo>
                <a:cubicBezTo>
                  <a:pt x="4683" y="21277"/>
                  <a:pt x="4901" y="21380"/>
                  <a:pt x="5115" y="21492"/>
                </a:cubicBezTo>
                <a:lnTo>
                  <a:pt x="5312" y="21600"/>
                </a:lnTo>
                <a:lnTo>
                  <a:pt x="21546" y="21600"/>
                </a:lnTo>
                <a:lnTo>
                  <a:pt x="21546" y="0"/>
                </a:lnTo>
                <a:lnTo>
                  <a:pt x="3776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625" name="TextBox 2"/>
          <p:cNvSpPr txBox="1"/>
          <p:nvPr/>
        </p:nvSpPr>
        <p:spPr>
          <a:xfrm>
            <a:off x="1478280" y="3241039"/>
            <a:ext cx="3923970" cy="9923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3200"/>
            </a:lvl1pPr>
          </a:lstStyle>
          <a:p>
            <a:pPr/>
            <a:r>
              <a:t>Themau trawsgwricwlaidd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7" name="Rectangle 17"/>
          <p:cNvSpPr/>
          <p:nvPr/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628" name="Title 1"/>
          <p:cNvSpPr txBox="1"/>
          <p:nvPr>
            <p:ph type="title"/>
          </p:nvPr>
        </p:nvSpPr>
        <p:spPr>
          <a:xfrm>
            <a:off x="524741" y="620390"/>
            <a:ext cx="3808268" cy="5504691"/>
          </a:xfrm>
          <a:prstGeom prst="rect">
            <a:avLst/>
          </a:prstGeom>
        </p:spPr>
        <p:txBody>
          <a:bodyPr/>
          <a:lstStyle>
            <a:lvl1pPr>
              <a:defRPr sz="6000">
                <a:solidFill>
                  <a:srgbClr val="FFFFFF"/>
                </a:solidFill>
              </a:defRPr>
            </a:lvl1pPr>
          </a:lstStyle>
          <a:p>
            <a:pPr/>
            <a:r>
              <a:t>      TASG</a:t>
            </a:r>
          </a:p>
        </p:txBody>
      </p:sp>
      <p:grpSp>
        <p:nvGrpSpPr>
          <p:cNvPr id="638" name="Content Placeholder 2"/>
          <p:cNvGrpSpPr/>
          <p:nvPr/>
        </p:nvGrpSpPr>
        <p:grpSpPr>
          <a:xfrm>
            <a:off x="5468389" y="704317"/>
            <a:ext cx="6263643" cy="5336838"/>
            <a:chOff x="0" y="0"/>
            <a:chExt cx="6263642" cy="5336836"/>
          </a:xfrm>
        </p:grpSpPr>
        <p:grpSp>
          <p:nvGrpSpPr>
            <p:cNvPr id="631" name="Group"/>
            <p:cNvGrpSpPr/>
            <p:nvPr/>
          </p:nvGrpSpPr>
          <p:grpSpPr>
            <a:xfrm>
              <a:off x="0" y="-1"/>
              <a:ext cx="6263643" cy="1719426"/>
              <a:chOff x="0" y="0"/>
              <a:chExt cx="6263642" cy="1719425"/>
            </a:xfrm>
          </p:grpSpPr>
          <p:sp>
            <p:nvSpPr>
              <p:cNvPr id="629" name="Rounded Rectangle"/>
              <p:cNvSpPr/>
              <p:nvPr/>
            </p:nvSpPr>
            <p:spPr>
              <a:xfrm>
                <a:off x="-1" y="0"/>
                <a:ext cx="6263644" cy="1719426"/>
              </a:xfrm>
              <a:prstGeom prst="roundRect">
                <a:avLst>
                  <a:gd name="adj" fmla="val 16667"/>
                </a:avLst>
              </a:prstGeom>
              <a:solidFill>
                <a:schemeClr val="accent5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defTabSz="1377950">
                  <a:lnSpc>
                    <a:spcPct val="90000"/>
                  </a:lnSpc>
                  <a:spcBef>
                    <a:spcPts val="1100"/>
                  </a:spcBef>
                  <a:defRPr sz="3100"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630" name="Dewisiwch 2/3 thema."/>
              <p:cNvSpPr txBox="1"/>
              <p:nvPr/>
            </p:nvSpPr>
            <p:spPr>
              <a:xfrm>
                <a:off x="83933" y="543747"/>
                <a:ext cx="6095775" cy="63193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118110" tIns="118110" rIns="118110" bIns="118110" numCol="1" anchor="ctr">
                <a:spAutoFit/>
              </a:bodyPr>
              <a:lstStyle>
                <a:lvl1pPr defTabSz="1377950">
                  <a:lnSpc>
                    <a:spcPct val="90000"/>
                  </a:lnSpc>
                  <a:spcBef>
                    <a:spcPts val="1300"/>
                  </a:spcBef>
                  <a:defRPr sz="3100">
                    <a:solidFill>
                      <a:srgbClr val="FFFFFF"/>
                    </a:solidFill>
                  </a:defRPr>
                </a:lvl1pPr>
              </a:lstStyle>
              <a:p>
                <a:pPr/>
                <a:r>
                  <a:t>Dewisiwch 2/3 thema.</a:t>
                </a:r>
              </a:p>
            </p:txBody>
          </p:sp>
        </p:grpSp>
        <p:grpSp>
          <p:nvGrpSpPr>
            <p:cNvPr id="634" name="Group"/>
            <p:cNvGrpSpPr/>
            <p:nvPr/>
          </p:nvGrpSpPr>
          <p:grpSpPr>
            <a:xfrm>
              <a:off x="0" y="1808703"/>
              <a:ext cx="6263643" cy="1719427"/>
              <a:chOff x="0" y="0"/>
              <a:chExt cx="6263642" cy="1719426"/>
            </a:xfrm>
          </p:grpSpPr>
          <p:sp>
            <p:nvSpPr>
              <p:cNvPr id="632" name="Rounded Rectangle"/>
              <p:cNvSpPr/>
              <p:nvPr/>
            </p:nvSpPr>
            <p:spPr>
              <a:xfrm>
                <a:off x="-1" y="0"/>
                <a:ext cx="6263644" cy="1719427"/>
              </a:xfrm>
              <a:prstGeom prst="roundRect">
                <a:avLst>
                  <a:gd name="adj" fmla="val 16667"/>
                </a:avLst>
              </a:prstGeom>
              <a:solidFill>
                <a:srgbClr val="4DC58D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defTabSz="1377950">
                  <a:lnSpc>
                    <a:spcPct val="90000"/>
                  </a:lnSpc>
                  <a:spcBef>
                    <a:spcPts val="1100"/>
                  </a:spcBef>
                  <a:defRPr sz="3100"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633" name="Yn eich grwpiau, meddyliwch am weithgareddau mathemategol i gyd-fynd â'r thema."/>
              <p:cNvSpPr txBox="1"/>
              <p:nvPr/>
            </p:nvSpPr>
            <p:spPr>
              <a:xfrm>
                <a:off x="83933" y="100718"/>
                <a:ext cx="6095775" cy="1517988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118110" tIns="118110" rIns="118110" bIns="118110" numCol="1" anchor="ctr">
                <a:spAutoFit/>
              </a:bodyPr>
              <a:lstStyle>
                <a:lvl1pPr defTabSz="1377950">
                  <a:lnSpc>
                    <a:spcPct val="90000"/>
                  </a:lnSpc>
                  <a:spcBef>
                    <a:spcPts val="1300"/>
                  </a:spcBef>
                  <a:defRPr sz="3100">
                    <a:solidFill>
                      <a:srgbClr val="FFFFFF"/>
                    </a:solidFill>
                  </a:defRPr>
                </a:lvl1pPr>
              </a:lstStyle>
              <a:p>
                <a:pPr/>
                <a:r>
                  <a:t>Yn eich grwpiau, meddyliwch am weithgareddau mathemategol i gyd-fynd â'r thema. </a:t>
                </a:r>
              </a:p>
            </p:txBody>
          </p:sp>
        </p:grpSp>
        <p:grpSp>
          <p:nvGrpSpPr>
            <p:cNvPr id="637" name="Group"/>
            <p:cNvGrpSpPr/>
            <p:nvPr/>
          </p:nvGrpSpPr>
          <p:grpSpPr>
            <a:xfrm>
              <a:off x="0" y="3617409"/>
              <a:ext cx="6263643" cy="1719428"/>
              <a:chOff x="0" y="0"/>
              <a:chExt cx="6263642" cy="1719426"/>
            </a:xfrm>
          </p:grpSpPr>
          <p:sp>
            <p:nvSpPr>
              <p:cNvPr id="635" name="Rounded Rectangle"/>
              <p:cNvSpPr/>
              <p:nvPr/>
            </p:nvSpPr>
            <p:spPr>
              <a:xfrm>
                <a:off x="-1" y="0"/>
                <a:ext cx="6263644" cy="1719427"/>
              </a:xfrm>
              <a:prstGeom prst="roundRect">
                <a:avLst>
                  <a:gd name="adj" fmla="val 16667"/>
                </a:avLst>
              </a:prstGeom>
              <a:solidFill>
                <a:schemeClr val="accent6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defTabSz="1377950">
                  <a:lnSpc>
                    <a:spcPct val="90000"/>
                  </a:lnSpc>
                  <a:spcBef>
                    <a:spcPts val="1100"/>
                  </a:spcBef>
                  <a:defRPr sz="3100">
                    <a:solidFill>
                      <a:srgbClr val="FFFFFF"/>
                    </a:solidFill>
                  </a:defRPr>
                </a:pPr>
              </a:p>
            </p:txBody>
          </p:sp>
          <p:sp>
            <p:nvSpPr>
              <p:cNvPr id="636" name="Byddwch yn barod i rannu eich syniadau"/>
              <p:cNvSpPr txBox="1"/>
              <p:nvPr/>
            </p:nvSpPr>
            <p:spPr>
              <a:xfrm>
                <a:off x="83933" y="322232"/>
                <a:ext cx="6095775" cy="107495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118110" tIns="118110" rIns="118110" bIns="118110" numCol="1" anchor="ctr">
                <a:spAutoFit/>
              </a:bodyPr>
              <a:lstStyle>
                <a:lvl1pPr defTabSz="1377950">
                  <a:lnSpc>
                    <a:spcPct val="90000"/>
                  </a:lnSpc>
                  <a:spcBef>
                    <a:spcPts val="1300"/>
                  </a:spcBef>
                  <a:defRPr sz="3100">
                    <a:solidFill>
                      <a:srgbClr val="FFFFFF"/>
                    </a:solidFill>
                  </a:defRPr>
                </a:lvl1pPr>
              </a:lstStyle>
              <a:p>
                <a:pPr/>
                <a:r>
                  <a:t>Byddwch yn barod i rannu eich syniadau</a:t>
                </a:r>
              </a:p>
            </p:txBody>
          </p:sp>
        </p:grpSp>
      </p:grpSp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BDB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0" name="Rectangle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641" name="Freeform: Shape 10"/>
          <p:cNvSpPr/>
          <p:nvPr/>
        </p:nvSpPr>
        <p:spPr>
          <a:xfrm flipH="1" rot="18900000">
            <a:off x="-376156" y="-253672"/>
            <a:ext cx="1827640" cy="137699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15488"/>
                </a:moveTo>
                <a:lnTo>
                  <a:pt x="11669" y="0"/>
                </a:lnTo>
                <a:lnTo>
                  <a:pt x="21600" y="13181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642" name="Rectangle 12"/>
          <p:cNvSpPr/>
          <p:nvPr/>
        </p:nvSpPr>
        <p:spPr>
          <a:xfrm flipH="1" rot="18900000">
            <a:off x="891641" y="422145"/>
            <a:ext cx="645370" cy="645370"/>
          </a:xfrm>
          <a:prstGeom prst="rect">
            <a:avLst/>
          </a:prstGeom>
          <a:solidFill>
            <a:schemeClr val="accent1">
              <a:alpha val="30000"/>
            </a:scheme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643" name="Rectangle 14"/>
          <p:cNvSpPr/>
          <p:nvPr/>
        </p:nvSpPr>
        <p:spPr>
          <a:xfrm flipH="1" rot="18900000">
            <a:off x="10043482" y="655140"/>
            <a:ext cx="68747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644" name="Freeform: Shape 16"/>
          <p:cNvSpPr/>
          <p:nvPr/>
        </p:nvSpPr>
        <p:spPr>
          <a:xfrm flipH="1" rot="10800000">
            <a:off x="9356641" y="0"/>
            <a:ext cx="2835359" cy="148083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1600" y="21600"/>
                </a:moveTo>
                <a:lnTo>
                  <a:pt x="0" y="21600"/>
                </a:lnTo>
                <a:lnTo>
                  <a:pt x="11829" y="0"/>
                </a:lnTo>
                <a:lnTo>
                  <a:pt x="21600" y="17843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645" name="Isosceles Triangle 18"/>
          <p:cNvSpPr/>
          <p:nvPr/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646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73171" y="191896"/>
            <a:ext cx="8661142" cy="6474207"/>
          </a:xfrm>
          <a:prstGeom prst="rect">
            <a:avLst/>
          </a:prstGeom>
          <a:ln w="12700">
            <a:miter lim="400000"/>
          </a:ln>
        </p:spPr>
      </p:pic>
      <p:sp>
        <p:nvSpPr>
          <p:cNvPr id="647" name="Isosceles Triangle 20"/>
          <p:cNvSpPr/>
          <p:nvPr/>
        </p:nvSpPr>
        <p:spPr>
          <a:xfrm flipH="1">
            <a:off x="7604079" y="6453142"/>
            <a:ext cx="814906" cy="404858"/>
          </a:xfrm>
          <a:prstGeom prst="triangle">
            <a:avLst/>
          </a:prstGeom>
          <a:solidFill>
            <a:schemeClr val="accent1">
              <a:alpha val="30000"/>
            </a:scheme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