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9"/>
  </p:notesMasterIdLst>
  <p:sldIdLst>
    <p:sldId id="258" r:id="rId5"/>
    <p:sldId id="259" r:id="rId6"/>
    <p:sldId id="269" r:id="rId7"/>
    <p:sldId id="263" r:id="rId8"/>
    <p:sldId id="293" r:id="rId9"/>
    <p:sldId id="285" r:id="rId10"/>
    <p:sldId id="286" r:id="rId11"/>
    <p:sldId id="287" r:id="rId12"/>
    <p:sldId id="288" r:id="rId13"/>
    <p:sldId id="289" r:id="rId14"/>
    <p:sldId id="290" r:id="rId15"/>
    <p:sldId id="294" r:id="rId16"/>
    <p:sldId id="296" r:id="rId17"/>
    <p:sldId id="297" r:id="rId18"/>
    <p:sldId id="295" r:id="rId19"/>
    <p:sldId id="291" r:id="rId20"/>
    <p:sldId id="264" r:id="rId21"/>
    <p:sldId id="265" r:id="rId22"/>
    <p:sldId id="266" r:id="rId23"/>
    <p:sldId id="267" r:id="rId24"/>
    <p:sldId id="268" r:id="rId25"/>
    <p:sldId id="271" r:id="rId26"/>
    <p:sldId id="272" r:id="rId27"/>
    <p:sldId id="273" r:id="rId28"/>
    <p:sldId id="276" r:id="rId29"/>
    <p:sldId id="278" r:id="rId30"/>
    <p:sldId id="279" r:id="rId31"/>
    <p:sldId id="280" r:id="rId32"/>
    <p:sldId id="281" r:id="rId33"/>
    <p:sldId id="299" r:id="rId34"/>
    <p:sldId id="300" r:id="rId35"/>
    <p:sldId id="301" r:id="rId36"/>
    <p:sldId id="302" r:id="rId37"/>
    <p:sldId id="304" r:id="rId3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270AD38-B174-E0D1-C1CA-477223B67373}" v="510" dt="2020-02-03T14:28:51.3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531" autoAdjust="0"/>
    <p:restoredTop sz="83274" autoAdjust="0"/>
  </p:normalViewPr>
  <p:slideViewPr>
    <p:cSldViewPr snapToGrid="0">
      <p:cViewPr varScale="1">
        <p:scale>
          <a:sx n="94" d="100"/>
          <a:sy n="94" d="100"/>
        </p:scale>
        <p:origin x="2616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135EC0-E425-4699-A93A-B28C2CE29AE4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7B45D7-9E2D-4C09-885A-B60D3FDBA2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1761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economy/governmentpublicsectorandtaxes/publicsectorfinance/articles/theukcontributiontotheeubudget/2017-10-31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tradingeconomics.com/united-kingdom/unemployment-rate" TargetMode="External"/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5CB74B-2BCB-4F35-9BAD-ABEAF2E32FDA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8598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F3A283-185C-4458-A3DE-53213D4721F2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6367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https://www.ons.gov.uk/economy/governmentpublicsectorandtaxes/publicsectorfinance/articles/theukcontributiontotheeubudget/2017-10-31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7B45D7-9E2D-4C09-885A-B60D3FDBA21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6351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Supply/demand example – Alexa sales came to UK in September 2016.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Cost when they first arrived was over in the £100’s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Now you can pick one up for £25 to  £39.99  - demand for them increase, new models introduced that could do more so bigger cost.  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Inflation is the rate at which the general level of prices for goods and services is rising and, consequently, the purchasing power of currency is falling.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F3A283-185C-4458-A3DE-53213D4721F2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3033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000" dirty="0">
                <a:latin typeface="Arial" pitchFamily="34" charset="0"/>
                <a:cs typeface="Arial" pitchFamily="34" charset="0"/>
              </a:rPr>
              <a:t>More people in employment less to be spent on benefits to support those people. Could it be spent else where?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F3A283-185C-4458-A3DE-53213D4721F2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9049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F3A283-185C-4458-A3DE-53213D4721F2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6240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F3A283-185C-4458-A3DE-53213D4721F2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22192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F3A283-185C-4458-A3DE-53213D4721F2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93416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https://www.ons.gov.uk/employmentandlabourmarket/peoplenotinwork/unemployment/timeseries/mgsc/unem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7B45D7-9E2D-4C09-885A-B60D3FDBA215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55769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Increase in employment from following year. </a:t>
            </a:r>
          </a:p>
          <a:p>
            <a:r>
              <a:rPr lang="en-US" dirty="0">
                <a:hlinkClick r:id="rId3"/>
              </a:rPr>
              <a:t>https://tradingeconomics.com/united-kingdom/unemployment-rate</a:t>
            </a:r>
            <a:endParaRPr lang="en-US" dirty="0">
              <a:cs typeface="Calibri"/>
              <a:hlinkClick r:id="rId3"/>
            </a:endParaRPr>
          </a:p>
          <a:p>
            <a:r>
              <a:rPr lang="en-US" dirty="0"/>
              <a:t>https://researchbriefings.parliament.uk/ResearchBriefing/Summary/SN05871</a:t>
            </a: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7B45D7-9E2D-4C09-885A-B60D3FDBA215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0389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03/02/2020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1556792"/>
            <a:ext cx="6105701" cy="1440160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Public Service Environment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j.Thomas@uwtsd.ac.uk</a:t>
            </a:r>
          </a:p>
          <a:p>
            <a:pPr algn="ctr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Jane</a:t>
            </a:r>
          </a:p>
        </p:txBody>
      </p:sp>
    </p:spTree>
    <p:extLst>
      <p:ext uri="{BB962C8B-B14F-4D97-AF65-F5344CB8AC3E}">
        <p14:creationId xmlns:p14="http://schemas.microsoft.com/office/powerpoint/2010/main" val="25668651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7DAA834-F14D-4098-A157-FE83504D6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22642"/>
          </a:xfrm>
        </p:spPr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4DDE7E1-7AA7-4153-B88A-C3E0CBB50A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1120"/>
            <a:ext cx="8229600" cy="417611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Looking at the current British Government what pledges have they confirmed to support the Public Service:</a:t>
            </a:r>
          </a:p>
          <a:p>
            <a:pPr lvl="1"/>
            <a:r>
              <a:rPr lang="en-GB" dirty="0"/>
              <a:t>New services</a:t>
            </a:r>
          </a:p>
          <a:p>
            <a:pPr lvl="1"/>
            <a:r>
              <a:rPr lang="en-GB" dirty="0"/>
              <a:t>Staff</a:t>
            </a:r>
          </a:p>
          <a:p>
            <a:pPr lvl="1"/>
            <a:r>
              <a:rPr lang="en-GB" dirty="0"/>
              <a:t>New legislation</a:t>
            </a:r>
          </a:p>
          <a:p>
            <a:pPr lvl="1"/>
            <a:r>
              <a:rPr lang="en-GB" dirty="0"/>
              <a:t>Consider Welsh Government</a:t>
            </a:r>
          </a:p>
          <a:p>
            <a:pPr marL="0" indent="0">
              <a:buNone/>
            </a:pPr>
            <a:r>
              <a:rPr lang="en-GB" dirty="0"/>
              <a:t>		</a:t>
            </a:r>
          </a:p>
        </p:txBody>
      </p:sp>
    </p:spTree>
    <p:extLst>
      <p:ext uri="{BB962C8B-B14F-4D97-AF65-F5344CB8AC3E}">
        <p14:creationId xmlns:p14="http://schemas.microsoft.com/office/powerpoint/2010/main" val="4794023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61682"/>
          </a:xfrm>
        </p:spPr>
        <p:txBody>
          <a:bodyPr>
            <a:normAutofit fontScale="90000"/>
          </a:bodyPr>
          <a:lstStyle/>
          <a:p>
            <a:r>
              <a:rPr lang="en-GB" dirty="0"/>
              <a:t>Assignment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7760"/>
            <a:ext cx="8229600" cy="4389473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5800" b="1" dirty="0"/>
              <a:t>What are the current topics affecting the Public Service Environment?</a:t>
            </a:r>
          </a:p>
          <a:p>
            <a:pPr marL="0" indent="0">
              <a:buNone/>
            </a:pPr>
            <a:endParaRPr lang="en-GB" sz="5800" b="1" dirty="0"/>
          </a:p>
          <a:p>
            <a:r>
              <a:rPr lang="en-GB" b="1" dirty="0"/>
              <a:t>Identify and evaluate an issues currently shaping or effecting the Public Sector Environment. These could include:</a:t>
            </a:r>
            <a:endParaRPr lang="en-GB" dirty="0"/>
          </a:p>
          <a:p>
            <a:pPr lvl="1"/>
            <a:r>
              <a:rPr lang="en-GB" b="1" dirty="0"/>
              <a:t>Public Service Environment Challenges in 21</a:t>
            </a:r>
            <a:r>
              <a:rPr lang="en-GB" b="1" baseline="30000" dirty="0"/>
              <a:t>st</a:t>
            </a:r>
            <a:r>
              <a:rPr lang="en-GB" b="1" dirty="0"/>
              <a:t> Century</a:t>
            </a:r>
          </a:p>
          <a:p>
            <a:pPr lvl="1"/>
            <a:r>
              <a:rPr lang="en-GB" b="1" dirty="0"/>
              <a:t>Austerity</a:t>
            </a:r>
            <a:endParaRPr lang="en-GB" dirty="0"/>
          </a:p>
          <a:p>
            <a:pPr lvl="1"/>
            <a:r>
              <a:rPr lang="en-GB" b="1" dirty="0"/>
              <a:t>PESTLE and its application to the Public Service Environment</a:t>
            </a:r>
            <a:endParaRPr lang="en-GB" dirty="0"/>
          </a:p>
          <a:p>
            <a:pPr lvl="1"/>
            <a:r>
              <a:rPr lang="en-GB" b="1" dirty="0"/>
              <a:t>What does the future hold for Public Services?</a:t>
            </a:r>
            <a:endParaRPr lang="en-GB" dirty="0"/>
          </a:p>
          <a:p>
            <a:pPr lvl="1"/>
            <a:r>
              <a:rPr lang="en-GB" b="1" dirty="0"/>
              <a:t>How would a change of Government effect the PSE?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02727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 Economic  Environment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Government spending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05951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0722"/>
          </a:xfrm>
        </p:spPr>
        <p:txBody>
          <a:bodyPr>
            <a:normAutofit/>
          </a:bodyPr>
          <a:lstStyle/>
          <a:p>
            <a:r>
              <a:rPr lang="en-GB" sz="3600" dirty="0"/>
              <a:t>GOVERNMENT EXPENDITURE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00480"/>
            <a:ext cx="8229600" cy="4216753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</a:pPr>
            <a:r>
              <a:rPr lang="en-GB" dirty="0"/>
              <a:t>The government spends money for a variety of reasons:</a:t>
            </a:r>
          </a:p>
          <a:p>
            <a:pPr>
              <a:lnSpc>
                <a:spcPct val="100000"/>
              </a:lnSpc>
            </a:pPr>
            <a:r>
              <a:rPr lang="en-GB" dirty="0"/>
              <a:t>Reduce inequality (welfare payments like unemployment benefit).</a:t>
            </a:r>
          </a:p>
          <a:p>
            <a:pPr>
              <a:lnSpc>
                <a:spcPct val="100000"/>
              </a:lnSpc>
            </a:pPr>
            <a:r>
              <a:rPr lang="en-GB" dirty="0"/>
              <a:t>Provide public services (fire, police, national defence)</a:t>
            </a:r>
          </a:p>
          <a:p>
            <a:pPr>
              <a:lnSpc>
                <a:spcPct val="100000"/>
              </a:lnSpc>
            </a:pPr>
            <a:r>
              <a:rPr lang="en-GB" dirty="0"/>
              <a:t>Provide important public services like education and health </a:t>
            </a:r>
          </a:p>
          <a:p>
            <a:pPr>
              <a:lnSpc>
                <a:spcPct val="100000"/>
              </a:lnSpc>
            </a:pPr>
            <a:r>
              <a:rPr lang="en-GB" dirty="0"/>
              <a:t>Debt interest</a:t>
            </a:r>
          </a:p>
        </p:txBody>
      </p:sp>
    </p:spTree>
    <p:extLst>
      <p:ext uri="{BB962C8B-B14F-4D97-AF65-F5344CB8AC3E}">
        <p14:creationId xmlns:p14="http://schemas.microsoft.com/office/powerpoint/2010/main" val="32273573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Education &lt;strong&gt;Social Security&lt;/strong&gt; | Flickr - Photo Sharing!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09018" y="1994907"/>
            <a:ext cx="3516926" cy="2338755"/>
          </a:xfrm>
          <a:prstGeom prst="round2DiagRect">
            <a:avLst>
              <a:gd name="adj1" fmla="val 5608"/>
              <a:gd name="adj2" fmla="val 46917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680" y="754608"/>
            <a:ext cx="7797877" cy="667792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1"/>
                </a:solidFill>
              </a:rPr>
              <a:t>Government spending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38320" y="1422400"/>
            <a:ext cx="3947238" cy="3778251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</a:pPr>
            <a:endParaRPr lang="en-GB" sz="1500" dirty="0"/>
          </a:p>
          <a:p>
            <a:pPr>
              <a:lnSpc>
                <a:spcPct val="100000"/>
              </a:lnSpc>
            </a:pPr>
            <a:r>
              <a:rPr lang="en-GB" sz="2850" b="1" dirty="0"/>
              <a:t>Social security accounts for the largest amount of money being spent by the government.</a:t>
            </a:r>
          </a:p>
          <a:p>
            <a:pPr>
              <a:lnSpc>
                <a:spcPct val="100000"/>
              </a:lnSpc>
            </a:pPr>
            <a:endParaRPr lang="en-GB" sz="2850" b="1" dirty="0"/>
          </a:p>
          <a:p>
            <a:pPr>
              <a:lnSpc>
                <a:spcPct val="100000"/>
              </a:lnSpc>
            </a:pPr>
            <a:r>
              <a:rPr lang="en-GB" sz="2850" b="1" dirty="0"/>
              <a:t>It makes up approx. a third of all government spending</a:t>
            </a:r>
          </a:p>
          <a:p>
            <a:pPr>
              <a:lnSpc>
                <a:spcPct val="100000"/>
              </a:lnSpc>
            </a:pPr>
            <a:endParaRPr lang="en-GB" sz="2400" dirty="0"/>
          </a:p>
          <a:p>
            <a:pPr>
              <a:lnSpc>
                <a:spcPct val="100000"/>
              </a:lnSpc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0810087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... &lt;strong&gt;state&lt;/strong&gt;’s five &lt;strong&gt;pension&lt;/strong&gt; funds, and that’s still not enough to meet"/>
          <p:cNvPicPr>
            <a:picLocks noChangeAspect="1"/>
          </p:cNvPicPr>
          <p:nvPr/>
        </p:nvPicPr>
        <p:blipFill rotWithShape="1">
          <a:blip r:embed="rId2" cstate="print"/>
          <a:srcRect l="10469" r="13163" b="-3"/>
          <a:stretch/>
        </p:blipFill>
        <p:spPr>
          <a:xfrm>
            <a:off x="5597218" y="2730541"/>
            <a:ext cx="2688340" cy="1760180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9" y="254716"/>
            <a:ext cx="7429499" cy="984804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tx1"/>
                </a:solidFill>
              </a:rPr>
              <a:t>Government Expenditure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8722" y="1453597"/>
            <a:ext cx="4729038" cy="3758483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GB" sz="2400" dirty="0"/>
              <a:t>Social Security payments are divided into:</a:t>
            </a:r>
          </a:p>
          <a:p>
            <a:r>
              <a:rPr lang="en-GB" sz="2400" dirty="0"/>
              <a:t>State pensions, public sector pensions, housing benefits, income support, disability / incapacity benefits, unemployment benefits.</a:t>
            </a:r>
          </a:p>
        </p:txBody>
      </p:sp>
    </p:spTree>
    <p:extLst>
      <p:ext uri="{BB962C8B-B14F-4D97-AF65-F5344CB8AC3E}">
        <p14:creationId xmlns:p14="http://schemas.microsoft.com/office/powerpoint/2010/main" val="36533051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isability Rights Oregon | Mental Health Association of Portland"/>
          <p:cNvPicPr>
            <a:picLocks noChangeAspect="1"/>
          </p:cNvPicPr>
          <p:nvPr/>
        </p:nvPicPr>
        <p:blipFill rotWithShape="1">
          <a:blip r:embed="rId2" cstate="print"/>
          <a:srcRect r="3" b="1545"/>
          <a:stretch/>
        </p:blipFill>
        <p:spPr>
          <a:xfrm>
            <a:off x="6096000" y="2720602"/>
            <a:ext cx="2646758" cy="1732954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0" y="926825"/>
            <a:ext cx="7429499" cy="506895"/>
          </a:xfrm>
        </p:spPr>
        <p:txBody>
          <a:bodyPr>
            <a:normAutofit fontScale="90000"/>
          </a:bodyPr>
          <a:lstStyle/>
          <a:p>
            <a:pPr algn="ctr"/>
            <a:r>
              <a:rPr lang="en-GB" u="sng" dirty="0">
                <a:solidFill>
                  <a:schemeClr val="tx1"/>
                </a:solidFill>
              </a:rPr>
              <a:t>Government Expenditure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930" y="1712015"/>
            <a:ext cx="4935110" cy="3804865"/>
          </a:xfrm>
        </p:spPr>
        <p:txBody>
          <a:bodyPr anchor="ctr">
            <a:noAutofit/>
          </a:bodyPr>
          <a:lstStyle/>
          <a:p>
            <a:r>
              <a:rPr lang="en-GB" sz="2400" dirty="0"/>
              <a:t>The aim of social security payments is to reduce poverty and inequality.</a:t>
            </a:r>
          </a:p>
          <a:p>
            <a:endParaRPr lang="en-GB" sz="2400" dirty="0"/>
          </a:p>
          <a:p>
            <a:r>
              <a:rPr lang="en-GB" sz="2400" dirty="0"/>
              <a:t>Spending on public services allows for better services in health, education and therefore the general economic well being of the population</a:t>
            </a:r>
          </a:p>
        </p:txBody>
      </p:sp>
    </p:spTree>
    <p:extLst>
      <p:ext uri="{BB962C8B-B14F-4D97-AF65-F5344CB8AC3E}">
        <p14:creationId xmlns:p14="http://schemas.microsoft.com/office/powerpoint/2010/main" val="3396671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6797040" cy="84328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Government Expenditure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240" y="1534161"/>
            <a:ext cx="8376999" cy="3961572"/>
          </a:xfrm>
        </p:spPr>
        <p:txBody>
          <a:bodyPr>
            <a:normAutofit/>
          </a:bodyPr>
          <a:lstStyle/>
          <a:p>
            <a:r>
              <a:rPr lang="en-GB" sz="2400" dirty="0"/>
              <a:t>Some types of government spending, can help to improve life for many people. </a:t>
            </a:r>
          </a:p>
          <a:p>
            <a:r>
              <a:rPr lang="en-GB" sz="2400" dirty="0"/>
              <a:t>E.g. education</a:t>
            </a:r>
          </a:p>
          <a:p>
            <a:pPr lvl="1"/>
            <a:r>
              <a:rPr lang="en-GB" sz="2000" dirty="0"/>
              <a:t> increase employability</a:t>
            </a:r>
          </a:p>
          <a:p>
            <a:pPr lvl="1"/>
            <a:r>
              <a:rPr lang="en-GB" sz="2000" dirty="0"/>
              <a:t>output for companies</a:t>
            </a:r>
          </a:p>
          <a:p>
            <a:pPr lvl="1"/>
            <a:r>
              <a:rPr lang="en-GB" sz="2000" dirty="0"/>
              <a:t>reduce unemployment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Government spending well and targeting areas can help to increase the long run of wealth of the country.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53708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6200"/>
            <a:ext cx="7689210" cy="1905000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chemeClr val="tx1"/>
                </a:solidFill>
              </a:rPr>
              <a:t>Where Can The Government Get The Money To Increase Their Spending?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84399"/>
            <a:ext cx="8229600" cy="3332833"/>
          </a:xfrm>
        </p:spPr>
        <p:txBody>
          <a:bodyPr>
            <a:noAutofit/>
          </a:bodyPr>
          <a:lstStyle/>
          <a:p>
            <a:endParaRPr lang="en-GB" sz="2700" dirty="0"/>
          </a:p>
          <a:p>
            <a:r>
              <a:rPr lang="en-GB" sz="2700" dirty="0"/>
              <a:t>Increase taxes</a:t>
            </a:r>
          </a:p>
          <a:p>
            <a:r>
              <a:rPr lang="en-GB" sz="2700" dirty="0"/>
              <a:t>Sell assets for e.g. Margaret Thatcher sold off British Gas, British Telecom(B.T) in the 1980’s. </a:t>
            </a:r>
          </a:p>
          <a:p>
            <a:r>
              <a:rPr lang="en-GB" sz="2700" dirty="0"/>
              <a:t>Privatisation</a:t>
            </a:r>
          </a:p>
          <a:p>
            <a:r>
              <a:rPr lang="en-GB" sz="2700" dirty="0"/>
              <a:t>Borrow more.</a:t>
            </a:r>
          </a:p>
        </p:txBody>
      </p:sp>
    </p:spTree>
    <p:extLst>
      <p:ext uri="{BB962C8B-B14F-4D97-AF65-F5344CB8AC3E}">
        <p14:creationId xmlns:p14="http://schemas.microsoft.com/office/powerpoint/2010/main" val="2745530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0600" y="381000"/>
            <a:ext cx="6118828" cy="477078"/>
          </a:xfrm>
        </p:spPr>
        <p:txBody>
          <a:bodyPr>
            <a:noAutofit/>
          </a:bodyPr>
          <a:lstStyle/>
          <a:p>
            <a:r>
              <a:rPr lang="en-GB" sz="3000" dirty="0">
                <a:solidFill>
                  <a:schemeClr val="tx1"/>
                </a:solidFill>
              </a:rPr>
              <a:t>Government Expenditure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8479" y="1107441"/>
            <a:ext cx="8037080" cy="4267199"/>
          </a:xfrm>
        </p:spPr>
        <p:txBody>
          <a:bodyPr>
            <a:noAutofit/>
          </a:bodyPr>
          <a:lstStyle/>
          <a:p>
            <a:r>
              <a:rPr lang="en-GB" sz="2400" dirty="0"/>
              <a:t>What are the advantages of the government spending more and injecting money into the economy?</a:t>
            </a:r>
          </a:p>
          <a:p>
            <a:r>
              <a:rPr lang="en-GB" sz="2400" dirty="0"/>
              <a:t>More money in circulation- with people (consumers), with organisations (producers)</a:t>
            </a:r>
          </a:p>
          <a:p>
            <a:r>
              <a:rPr lang="en-GB" sz="2400" dirty="0"/>
              <a:t>Consumers will buy more (demand), producers will want to sell  more (supply).</a:t>
            </a:r>
          </a:p>
          <a:p>
            <a:r>
              <a:rPr lang="en-GB" sz="2400" dirty="0"/>
              <a:t>More jobs (more employment)</a:t>
            </a:r>
          </a:p>
          <a:p>
            <a:r>
              <a:rPr lang="en-GB" sz="2400" dirty="0"/>
              <a:t>More tax income for the government</a:t>
            </a:r>
          </a:p>
          <a:p>
            <a:r>
              <a:rPr lang="en-GB" sz="2400" dirty="0"/>
              <a:t>Companies prosper</a:t>
            </a:r>
          </a:p>
        </p:txBody>
      </p:sp>
    </p:spTree>
    <p:extLst>
      <p:ext uri="{BB962C8B-B14F-4D97-AF65-F5344CB8AC3E}">
        <p14:creationId xmlns:p14="http://schemas.microsoft.com/office/powerpoint/2010/main" val="23265876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2402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26160" y="91440"/>
            <a:ext cx="6888480" cy="5466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97047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9602"/>
          </a:xfrm>
        </p:spPr>
        <p:txBody>
          <a:bodyPr>
            <a:noAutofit/>
          </a:bodyPr>
          <a:lstStyle/>
          <a:p>
            <a:r>
              <a:rPr lang="en-GB" sz="3200" b="1" dirty="0"/>
              <a:t>Government Spending And A Recession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76960"/>
            <a:ext cx="8229600" cy="4440273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00000"/>
              </a:lnSpc>
            </a:pPr>
            <a:r>
              <a:rPr lang="en-GB" sz="3500" dirty="0"/>
              <a:t>If there is a recession the government can increase spending and cut taxes to inject more money into the economy (encouraging people to buy more)</a:t>
            </a:r>
          </a:p>
          <a:p>
            <a:pPr>
              <a:lnSpc>
                <a:spcPct val="100000"/>
              </a:lnSpc>
            </a:pPr>
            <a:endParaRPr lang="en-GB" sz="3500" dirty="0"/>
          </a:p>
          <a:p>
            <a:pPr>
              <a:lnSpc>
                <a:spcPct val="100000"/>
              </a:lnSpc>
            </a:pPr>
            <a:r>
              <a:rPr lang="en-GB" sz="3500" dirty="0"/>
              <a:t>This is great……..But what does this lead to? </a:t>
            </a:r>
          </a:p>
          <a:p>
            <a:pPr>
              <a:lnSpc>
                <a:spcPct val="100000"/>
              </a:lnSpc>
            </a:pPr>
            <a:endParaRPr lang="en-GB" sz="3500" dirty="0"/>
          </a:p>
          <a:p>
            <a:pPr marL="0" indent="0">
              <a:lnSpc>
                <a:spcPct val="100000"/>
              </a:lnSpc>
              <a:buNone/>
            </a:pPr>
            <a:r>
              <a:rPr lang="en-GB" sz="3500" dirty="0"/>
              <a:t>           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3500" dirty="0">
                <a:solidFill>
                  <a:srgbClr val="FF0000"/>
                </a:solidFill>
              </a:rPr>
              <a:t>		Potential Inflation</a:t>
            </a:r>
          </a:p>
          <a:p>
            <a:endParaRPr lang="en-GB" dirty="0"/>
          </a:p>
        </p:txBody>
      </p:sp>
      <p:pic>
        <p:nvPicPr>
          <p:cNvPr id="4" name="Picture 3" descr="&lt;strong&gt;Cutting&lt;/strong&gt; Your Bills | Flickr - Photo Sharing!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244080" y="4080641"/>
            <a:ext cx="1752897" cy="1314672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741958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38162"/>
          </a:xfrm>
        </p:spPr>
        <p:txBody>
          <a:bodyPr>
            <a:normAutofit fontScale="90000"/>
          </a:bodyPr>
          <a:lstStyle/>
          <a:p>
            <a:r>
              <a:rPr lang="en-GB" sz="3200" dirty="0"/>
              <a:t>Recession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4118"/>
            <a:ext cx="8229600" cy="4099595"/>
          </a:xfrm>
        </p:spPr>
        <p:txBody>
          <a:bodyPr/>
          <a:lstStyle/>
          <a:p>
            <a:r>
              <a:rPr lang="en-GB" dirty="0"/>
              <a:t>A period of temporary economic decline during which trade and industrial activity are reduced, generally identified by a fall in </a:t>
            </a:r>
            <a:r>
              <a:rPr lang="en-GB" b="1" dirty="0"/>
              <a:t>Gross Domestic Product </a:t>
            </a:r>
            <a:r>
              <a:rPr lang="en-GB" dirty="0"/>
              <a:t>(GDP) in two successive quarters.</a:t>
            </a:r>
          </a:p>
          <a:p>
            <a:r>
              <a:rPr lang="en-GB" b="1" dirty="0"/>
              <a:t>GDP</a:t>
            </a:r>
            <a:r>
              <a:rPr lang="en-GB" dirty="0"/>
              <a:t> provides an economic snapshot of a country, used to estimate the size of an economy and growth rate. </a:t>
            </a:r>
          </a:p>
        </p:txBody>
      </p:sp>
    </p:spTree>
    <p:extLst>
      <p:ext uri="{BB962C8B-B14F-4D97-AF65-F5344CB8AC3E}">
        <p14:creationId xmlns:p14="http://schemas.microsoft.com/office/powerpoint/2010/main" val="3751739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882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1920" y="103982"/>
            <a:ext cx="8646160" cy="5412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76738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&lt;strong&gt;Pound&lt;/strong&gt; &lt;strong&gt;Coins&lt;/strong&gt; | Macro study of a bunch of £1 &lt;strong&gt;pound&lt;/strong&gt; &lt;strong&gt;coins&lt;/strong&gt; PERMI ..."/>
          <p:cNvPicPr>
            <a:picLocks noChangeAspect="1"/>
          </p:cNvPicPr>
          <p:nvPr/>
        </p:nvPicPr>
        <p:blipFill rotWithShape="1">
          <a:blip r:embed="rId3" cstate="print"/>
          <a:srcRect t="7114" r="3" b="5589"/>
          <a:stretch/>
        </p:blipFill>
        <p:spPr>
          <a:xfrm>
            <a:off x="7508240" y="881270"/>
            <a:ext cx="1447877" cy="171093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2679" y="304801"/>
            <a:ext cx="7429499" cy="576469"/>
          </a:xfrm>
        </p:spPr>
        <p:txBody>
          <a:bodyPr>
            <a:noAutofit/>
          </a:bodyPr>
          <a:lstStyle/>
          <a:p>
            <a:pPr algn="ctr"/>
            <a:r>
              <a:rPr lang="en-GB" sz="3200" b="1" dirty="0">
                <a:solidFill>
                  <a:schemeClr val="tx1"/>
                </a:solidFill>
              </a:rPr>
              <a:t>GOVERNMENT EXPENDITURE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513" y="1087120"/>
            <a:ext cx="7235687" cy="4243567"/>
          </a:xfrm>
        </p:spPr>
        <p:txBody>
          <a:bodyPr anchor="ctr">
            <a:normAutofit fontScale="70000" lnSpcReduction="20000"/>
          </a:bodyPr>
          <a:lstStyle/>
          <a:p>
            <a:pPr>
              <a:lnSpc>
                <a:spcPct val="100000"/>
              </a:lnSpc>
            </a:pPr>
            <a:endParaRPr lang="en-GB" dirty="0"/>
          </a:p>
          <a:p>
            <a:pPr>
              <a:lnSpc>
                <a:spcPct val="100000"/>
              </a:lnSpc>
            </a:pPr>
            <a:r>
              <a:rPr lang="en-GB" sz="3450" dirty="0"/>
              <a:t> </a:t>
            </a:r>
            <a:r>
              <a:rPr lang="en-GB" sz="3825" dirty="0"/>
              <a:t>In 2018  the UK Government spent  £15.5 billion to become a  member of the E.U</a:t>
            </a:r>
          </a:p>
          <a:p>
            <a:pPr marL="0" indent="0">
              <a:lnSpc>
                <a:spcPct val="100000"/>
              </a:lnSpc>
              <a:buNone/>
            </a:pPr>
            <a:endParaRPr lang="en-GB" sz="3825" dirty="0"/>
          </a:p>
          <a:p>
            <a:pPr>
              <a:lnSpc>
                <a:spcPct val="100000"/>
              </a:lnSpc>
            </a:pPr>
            <a:r>
              <a:rPr lang="en-GB" sz="3825" dirty="0"/>
              <a:t>This is more than the Home Office annual budget which is £10.9 billion a year!!!</a:t>
            </a:r>
          </a:p>
          <a:p>
            <a:pPr>
              <a:lnSpc>
                <a:spcPct val="100000"/>
              </a:lnSpc>
            </a:pPr>
            <a:endParaRPr lang="en-GB" sz="3825" dirty="0"/>
          </a:p>
          <a:p>
            <a:pPr>
              <a:lnSpc>
                <a:spcPct val="100000"/>
              </a:lnSpc>
            </a:pPr>
            <a:r>
              <a:rPr lang="en-GB" sz="3825" dirty="0"/>
              <a:t>The amount paid to the EU could help to reduce our tax by 3p or 4p in every £ !!</a:t>
            </a:r>
          </a:p>
          <a:p>
            <a:pPr marL="0" indent="0">
              <a:lnSpc>
                <a:spcPct val="100000"/>
              </a:lnSpc>
              <a:buNone/>
            </a:pPr>
            <a:endParaRPr lang="en-GB" sz="3825" dirty="0"/>
          </a:p>
          <a:p>
            <a:pPr>
              <a:lnSpc>
                <a:spcPct val="100000"/>
              </a:lnSpc>
            </a:pPr>
            <a:r>
              <a:rPr lang="en-GB" sz="3825" dirty="0"/>
              <a:t>Brexit 31/0/2020 – where will the £ go?</a:t>
            </a:r>
          </a:p>
          <a:p>
            <a:pPr>
              <a:lnSpc>
                <a:spcPct val="100000"/>
              </a:lnSpc>
            </a:pPr>
            <a:endParaRPr lang="en-GB" sz="1125" dirty="0"/>
          </a:p>
        </p:txBody>
      </p:sp>
    </p:spTree>
    <p:extLst>
      <p:ext uri="{BB962C8B-B14F-4D97-AF65-F5344CB8AC3E}">
        <p14:creationId xmlns:p14="http://schemas.microsoft.com/office/powerpoint/2010/main" val="783267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2">
            <a:extLst>
              <a:ext uri="{FF2B5EF4-FFF2-40B4-BE49-F238E27FC236}">
                <a16:creationId xmlns:a16="http://schemas.microsoft.com/office/drawing/2014/main" xmlns="" id="{2C84112C-722D-4EBB-862D-9F371537D1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609600"/>
            <a:ext cx="7874000" cy="619760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3600" dirty="0"/>
              <a:t>Definitions </a:t>
            </a:r>
          </a:p>
        </p:txBody>
      </p:sp>
      <p:sp>
        <p:nvSpPr>
          <p:cNvPr id="5" name="Content Placeholder 1">
            <a:extLst>
              <a:ext uri="{FF2B5EF4-FFF2-40B4-BE49-F238E27FC236}">
                <a16:creationId xmlns:a16="http://schemas.microsoft.com/office/drawing/2014/main" xmlns="" id="{E8145ACA-8836-42CD-BB04-195FE0141C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4640" y="1229360"/>
            <a:ext cx="8554720" cy="4145281"/>
          </a:xfrm>
        </p:spPr>
        <p:txBody>
          <a:bodyPr rtlCol="0"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400" b="1" u="sng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Microeconomic</a:t>
            </a:r>
          </a:p>
          <a:p>
            <a:pPr marL="109728" indent="0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 branch of economics studying households and firms and decisions on the allocation of limited resources; goods or services are bought and sold; how this affects supply and demand, and how prices determine supply and demand goods 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400" b="1" u="sng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Macroeconomic</a:t>
            </a:r>
          </a:p>
          <a:p>
            <a:pPr marL="109728" indent="0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The study of larger scale economic activity, i.e. growth, inflation and unemployment</a:t>
            </a: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37517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B2E9CFC-7650-4D5B-84EB-13E2F23499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31202"/>
          </a:xfrm>
        </p:spPr>
        <p:txBody>
          <a:bodyPr>
            <a:normAutofit fontScale="90000"/>
          </a:bodyPr>
          <a:lstStyle/>
          <a:p>
            <a:r>
              <a:rPr lang="en-GB" dirty="0"/>
              <a:t>Government Spending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xmlns="" id="{8E751042-ECC9-41F5-A338-D62B54576C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06881"/>
            <a:ext cx="7995920" cy="3535680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endParaRPr lang="en-GB" sz="1500" dirty="0"/>
          </a:p>
          <a:p>
            <a:pPr>
              <a:lnSpc>
                <a:spcPct val="100000"/>
              </a:lnSpc>
            </a:pPr>
            <a:r>
              <a:rPr lang="en-GB" sz="2850" b="1" dirty="0"/>
              <a:t>Social security accounts for the largest amount of money being spent by the government.</a:t>
            </a:r>
          </a:p>
          <a:p>
            <a:pPr>
              <a:lnSpc>
                <a:spcPct val="100000"/>
              </a:lnSpc>
            </a:pPr>
            <a:endParaRPr lang="en-GB" sz="2850" b="1" dirty="0"/>
          </a:p>
          <a:p>
            <a:pPr>
              <a:lnSpc>
                <a:spcPct val="100000"/>
              </a:lnSpc>
            </a:pPr>
            <a:r>
              <a:rPr lang="en-GB" sz="2850" b="1" dirty="0"/>
              <a:t>It makes up approximately a third of all government spending</a:t>
            </a:r>
          </a:p>
          <a:p>
            <a:pPr>
              <a:lnSpc>
                <a:spcPct val="100000"/>
              </a:lnSpc>
            </a:pPr>
            <a:endParaRPr lang="en-GB" sz="2400" dirty="0"/>
          </a:p>
          <a:p>
            <a:pPr>
              <a:lnSpc>
                <a:spcPct val="100000"/>
              </a:lnSpc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28609187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17282"/>
          </a:xfrm>
        </p:spPr>
        <p:txBody>
          <a:bodyPr>
            <a:normAutofit fontScale="90000"/>
          </a:bodyPr>
          <a:lstStyle/>
          <a:p>
            <a:r>
              <a:rPr lang="en-GB" dirty="0"/>
              <a:t>Macro-Economic Aims of Government 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Full  Employment</a:t>
            </a:r>
          </a:p>
          <a:p>
            <a:endParaRPr lang="en-GB" sz="2800" dirty="0"/>
          </a:p>
          <a:p>
            <a:r>
              <a:rPr lang="en-GB" sz="2800" dirty="0"/>
              <a:t>Stable prices – low inflation </a:t>
            </a:r>
            <a:r>
              <a:rPr lang="en-GB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(1.3%)</a:t>
            </a:r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Economic Growth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1752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dirty="0"/>
              <a:t>Unemployment - Definition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371600"/>
            <a:ext cx="8229600" cy="4216400"/>
          </a:xfrm>
        </p:spPr>
        <p:txBody>
          <a:bodyPr/>
          <a:lstStyle/>
          <a:p>
            <a:r>
              <a:rPr lang="en-GB" sz="2800" dirty="0"/>
              <a:t>The </a:t>
            </a:r>
            <a:r>
              <a:rPr lang="en-GB" sz="2800" i="1" dirty="0"/>
              <a:t>unemployed</a:t>
            </a:r>
            <a:r>
              <a:rPr lang="en-GB" sz="2800" dirty="0"/>
              <a:t> are those individuals of working age</a:t>
            </a:r>
          </a:p>
          <a:p>
            <a:endParaRPr lang="en-GB" sz="2800" dirty="0"/>
          </a:p>
          <a:p>
            <a:r>
              <a:rPr lang="en-GB" sz="2800" dirty="0"/>
              <a:t>Currently 16 to retirement age (65, increasing to 67) </a:t>
            </a:r>
          </a:p>
          <a:p>
            <a:endParaRPr lang="en-GB" sz="2800" dirty="0"/>
          </a:p>
          <a:p>
            <a:r>
              <a:rPr lang="en-GB" sz="2800" dirty="0"/>
              <a:t>who are capable of work, and are actively looking for work, but who are not employed.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0392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/>
              <a:t>Unemployment – Measurement of: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738531"/>
          </a:xfrm>
        </p:spPr>
        <p:txBody>
          <a:bodyPr>
            <a:normAutofit/>
          </a:bodyPr>
          <a:lstStyle/>
          <a:p>
            <a:r>
              <a:rPr lang="en-GB" sz="2800" dirty="0"/>
              <a:t>Measuring unemployment accurately is made difficult because of imperfect knowledge. </a:t>
            </a:r>
          </a:p>
          <a:p>
            <a:endParaRPr lang="en-GB" sz="2800" dirty="0"/>
          </a:p>
          <a:p>
            <a:r>
              <a:rPr lang="en-GB" sz="2800" dirty="0"/>
              <a:t>Not all instances of unemployment are recorded, and some records of unemployment may not be accurate. </a:t>
            </a:r>
          </a:p>
          <a:p>
            <a:endParaRPr lang="en-GB" sz="2800" dirty="0"/>
          </a:p>
          <a:p>
            <a:r>
              <a:rPr lang="en-GB" sz="2800" dirty="0"/>
              <a:t>There are 2 main methods used: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8340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25842"/>
          </a:xfrm>
        </p:spPr>
        <p:txBody>
          <a:bodyPr/>
          <a:lstStyle/>
          <a:p>
            <a:r>
              <a:rPr lang="en-GB" sz="3600" dirty="0"/>
              <a:t>1:  The claimant count: 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40078" y="1100480"/>
            <a:ext cx="7945121" cy="4412563"/>
          </a:xfrm>
        </p:spPr>
        <p:txBody>
          <a:bodyPr>
            <a:noAutofit/>
          </a:bodyPr>
          <a:lstStyle/>
          <a:p>
            <a:r>
              <a:rPr lang="en-GB" sz="2800" dirty="0"/>
              <a:t>The number of people claiming Jobseeker’s Allowance. </a:t>
            </a:r>
          </a:p>
          <a:p>
            <a:pPr marL="109728" indent="0">
              <a:buNone/>
            </a:pPr>
            <a:endParaRPr lang="en-GB" sz="2800" dirty="0"/>
          </a:p>
          <a:p>
            <a:r>
              <a:rPr lang="en-GB" sz="2800" dirty="0"/>
              <a:t>This is the most up to date information and is available for local areas, </a:t>
            </a:r>
          </a:p>
          <a:p>
            <a:pPr marL="109728" indent="0">
              <a:buNone/>
            </a:pPr>
            <a:endParaRPr lang="en-GB" sz="2800" dirty="0"/>
          </a:p>
          <a:p>
            <a:r>
              <a:rPr lang="en-GB" sz="2800" dirty="0"/>
              <a:t>but can be affected by changes to benefit rules.</a:t>
            </a:r>
          </a:p>
        </p:txBody>
      </p:sp>
    </p:spTree>
    <p:extLst>
      <p:ext uri="{BB962C8B-B14F-4D97-AF65-F5344CB8AC3E}">
        <p14:creationId xmlns:p14="http://schemas.microsoft.com/office/powerpoint/2010/main" val="3330155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09599" y="294640"/>
            <a:ext cx="8260081" cy="902112"/>
          </a:xfrm>
        </p:spPr>
        <p:txBody>
          <a:bodyPr>
            <a:normAutofit/>
          </a:bodyPr>
          <a:lstStyle/>
          <a:p>
            <a:r>
              <a:rPr lang="en-GB" sz="3600" dirty="0"/>
              <a:t>2:The labour Force Survey (LFS): 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196752"/>
            <a:ext cx="8981440" cy="4472528"/>
          </a:xfrm>
        </p:spPr>
        <p:txBody>
          <a:bodyPr>
            <a:normAutofit/>
          </a:bodyPr>
          <a:lstStyle/>
          <a:p>
            <a:r>
              <a:rPr lang="en-GB" sz="2600" b="0" dirty="0"/>
              <a:t>Labour Force Survey (LFS) definition of unemployment: </a:t>
            </a:r>
          </a:p>
          <a:p>
            <a:endParaRPr lang="en-GB" sz="2600" b="0" dirty="0"/>
          </a:p>
          <a:p>
            <a:r>
              <a:rPr lang="en-GB" sz="2600" b="0" dirty="0"/>
              <a:t>Unemployed people are those without a job who have been actively seeking work in the past 4 weeks and are available to start work in the next 2 weeks. Including those who are out of work but have found a job and are waiting to start in the next 2 weeks.</a:t>
            </a:r>
          </a:p>
          <a:p>
            <a:r>
              <a:rPr lang="en-GB" sz="2600" b="0" dirty="0"/>
              <a:t>Which includes everyone looking for and available for work, whether or not they are claiming Jobseeker’s Allowance.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2375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098571"/>
          </a:xfrm>
        </p:spPr>
        <p:txBody>
          <a:bodyPr/>
          <a:lstStyle/>
          <a:p>
            <a:r>
              <a:rPr lang="en-GB" sz="2400" dirty="0"/>
              <a:t>Labour Force Survey unemployment is measured using surveys; </a:t>
            </a:r>
          </a:p>
          <a:p>
            <a:pPr marL="109728" indent="0">
              <a:buNone/>
            </a:pPr>
            <a:endParaRPr lang="en-GB" sz="2400" dirty="0"/>
          </a:p>
          <a:p>
            <a:r>
              <a:rPr lang="en-GB" sz="2400" dirty="0"/>
              <a:t>Data from local authorities are available</a:t>
            </a:r>
          </a:p>
          <a:p>
            <a:endParaRPr lang="en-GB" sz="2400" dirty="0"/>
          </a:p>
          <a:p>
            <a:r>
              <a:rPr lang="en-GB" sz="2400" dirty="0"/>
              <a:t>LFS has a time lag and is subject to more sampling variation.</a:t>
            </a:r>
          </a:p>
          <a:p>
            <a:endParaRPr lang="en-GB" sz="2400" dirty="0"/>
          </a:p>
          <a:p>
            <a:r>
              <a:rPr lang="en-GB" sz="2400" dirty="0"/>
              <a:t>LFS is used for international comparisons.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715336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en-GB" dirty="0"/>
              <a:t>Costs of Unemployment?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09599" y="1628800"/>
            <a:ext cx="6347714" cy="44125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/>
              <a:t>Make a list of the costs of unemployment to: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 the Government and the Country?</a:t>
            </a:r>
          </a:p>
          <a:p>
            <a:endParaRPr lang="en-GB" sz="2800" dirty="0"/>
          </a:p>
          <a:p>
            <a:r>
              <a:rPr lang="en-GB" sz="2800" dirty="0"/>
              <a:t> the Individual?</a:t>
            </a:r>
          </a:p>
        </p:txBody>
      </p:sp>
    </p:spTree>
    <p:extLst>
      <p:ext uri="{BB962C8B-B14F-4D97-AF65-F5344CB8AC3E}">
        <p14:creationId xmlns:p14="http://schemas.microsoft.com/office/powerpoint/2010/main" val="162716272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4E610FD-35B9-4FCF-B89B-E65511F887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46185"/>
          </a:xfrm>
        </p:spPr>
        <p:txBody>
          <a:bodyPr>
            <a:normAutofit/>
          </a:bodyPr>
          <a:lstStyle/>
          <a:p>
            <a:r>
              <a:rPr lang="en-GB" sz="2800" dirty="0"/>
              <a:t>Cost of unemployment to the Government: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EF57A27-6C79-424F-94B4-0011BCD089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171964"/>
            <a:ext cx="8260082" cy="42229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u="sng" dirty="0"/>
              <a:t>Opportunity cost</a:t>
            </a:r>
            <a:r>
              <a:rPr lang="en-GB" sz="2400" dirty="0"/>
              <a:t>: </a:t>
            </a:r>
          </a:p>
          <a:p>
            <a:pPr lvl="1"/>
            <a:r>
              <a:rPr lang="en-GB" sz="2000" dirty="0"/>
              <a:t>A loss of output that workers could have produced had they been employed. </a:t>
            </a:r>
          </a:p>
          <a:p>
            <a:pPr lvl="1"/>
            <a:r>
              <a:rPr lang="en-GB" sz="2000" dirty="0"/>
              <a:t>The money going on unemployment benefit could be spent on hospitals and schools.</a:t>
            </a:r>
          </a:p>
          <a:p>
            <a:pPr marL="457200" lvl="1" indent="0">
              <a:buNone/>
            </a:pPr>
            <a:endParaRPr lang="en-GB" sz="2000" dirty="0"/>
          </a:p>
          <a:p>
            <a:r>
              <a:rPr lang="en-GB" sz="2400" u="sng" dirty="0"/>
              <a:t>Waste of resources</a:t>
            </a:r>
            <a:r>
              <a:rPr lang="en-GB" sz="2400" dirty="0"/>
              <a:t>:</a:t>
            </a:r>
          </a:p>
          <a:p>
            <a:pPr lvl="1"/>
            <a:r>
              <a:rPr lang="en-GB" sz="2000" dirty="0"/>
              <a:t>Education and training costs are wasted when individuals who have received these benefits do not work.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380810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B7D5D1B-804A-49CE-AB13-B5FFBD98E8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332656"/>
            <a:ext cx="8351521" cy="784944"/>
          </a:xfrm>
        </p:spPr>
        <p:txBody>
          <a:bodyPr>
            <a:normAutofit/>
          </a:bodyPr>
          <a:lstStyle/>
          <a:p>
            <a:r>
              <a:rPr lang="en-GB" sz="3200" dirty="0"/>
              <a:t>The costs of unemployment to Government: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9DC7EED-DAA6-4AAE-BC1D-EE6B14EB5E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8" y="1381760"/>
            <a:ext cx="8026401" cy="39420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u="sng" dirty="0"/>
              <a:t>Loss of Revenue:</a:t>
            </a:r>
          </a:p>
          <a:p>
            <a:pPr lvl="1"/>
            <a:r>
              <a:rPr lang="en-GB" sz="2800" dirty="0"/>
              <a:t>The Chancellor loses revenue </a:t>
            </a:r>
            <a:r>
              <a:rPr lang="en-GB" dirty="0"/>
              <a:t>as the</a:t>
            </a:r>
            <a:r>
              <a:rPr lang="en-GB" sz="2800" dirty="0"/>
              <a:t> unemployed do not pay </a:t>
            </a:r>
            <a:r>
              <a:rPr lang="en-GB" dirty="0"/>
              <a:t>Income</a:t>
            </a:r>
            <a:r>
              <a:rPr lang="en-GB" sz="2800" dirty="0"/>
              <a:t> </a:t>
            </a:r>
            <a:r>
              <a:rPr lang="en-GB" dirty="0"/>
              <a:t>Tax</a:t>
            </a:r>
            <a:r>
              <a:rPr lang="en-GB" sz="2800" dirty="0"/>
              <a:t> or NI due to not earning.</a:t>
            </a:r>
          </a:p>
          <a:p>
            <a:r>
              <a:rPr lang="en-GB" sz="2800" dirty="0"/>
              <a:t>Pay less indirect tax as they spend less.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009570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09599" y="609600"/>
            <a:ext cx="8229601" cy="647901"/>
          </a:xfrm>
        </p:spPr>
        <p:txBody>
          <a:bodyPr>
            <a:noAutofit/>
          </a:bodyPr>
          <a:lstStyle/>
          <a:p>
            <a:r>
              <a:rPr lang="en-GB" sz="3200" dirty="0"/>
              <a:t>The costs of Unemployment to Individuals.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44649"/>
            <a:ext cx="8229600" cy="38842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u="sng" dirty="0"/>
              <a:t>Lower incomes: </a:t>
            </a:r>
            <a:endParaRPr lang="en-GB" sz="2400" u="sng"/>
          </a:p>
          <a:p>
            <a:pPr marL="0" indent="0">
              <a:buNone/>
            </a:pPr>
            <a:endParaRPr lang="en-GB" sz="2800" u="sng" dirty="0"/>
          </a:p>
          <a:p>
            <a:r>
              <a:rPr lang="en-GB" sz="2800" dirty="0"/>
              <a:t>The unemployed have lower personal incomes and lower standards of living. 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The unemployed also experience relatively poor physical and mental health.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9179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1613510-0D62-4D8B-B9C3-2BCC3C086A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2065"/>
          </a:xfrm>
        </p:spPr>
        <p:txBody>
          <a:bodyPr>
            <a:noAutofit/>
          </a:bodyPr>
          <a:lstStyle/>
          <a:p>
            <a:r>
              <a:rPr lang="en-GB" sz="3200" dirty="0"/>
              <a:t>The costs of unemployment to individuals.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FAA07FE-CBFF-4CD0-AA37-EB1857AE4A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24156"/>
            <a:ext cx="8229600" cy="419307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u="sng" dirty="0"/>
              <a:t>External costs:</a:t>
            </a:r>
          </a:p>
          <a:p>
            <a:pPr lvl="1"/>
            <a:r>
              <a:rPr lang="en-GB" sz="2400" dirty="0"/>
              <a:t>Additional costs associated with unemployment, such as increased crime, alcoholism and vandalism. Impact on other public services.</a:t>
            </a:r>
          </a:p>
          <a:p>
            <a:pPr marL="457200" lvl="1" indent="0">
              <a:buNone/>
            </a:pPr>
            <a:endParaRPr lang="en-GB" sz="2400" dirty="0"/>
          </a:p>
          <a:p>
            <a:r>
              <a:rPr lang="en-GB" sz="2800" u="sng" dirty="0"/>
              <a:t>Individuals:</a:t>
            </a:r>
          </a:p>
          <a:p>
            <a:pPr lvl="1"/>
            <a:r>
              <a:rPr lang="en-GB" sz="2400" dirty="0"/>
              <a:t>Unemployed can mean fewer new skills are acquired, and existing skills are lost.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912040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A695F19-18ED-48B5-9D94-4296CE12CB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78767"/>
          </a:xfrm>
        </p:spPr>
        <p:txBody>
          <a:bodyPr>
            <a:normAutofit fontScale="90000"/>
          </a:bodyPr>
          <a:lstStyle/>
          <a:p>
            <a:r>
              <a:rPr lang="en-GB" dirty="0">
                <a:ea typeface="+mj-lt"/>
                <a:cs typeface="+mj-lt"/>
              </a:rPr>
              <a:t/>
            </a:r>
            <a:br>
              <a:rPr lang="en-GB" dirty="0">
                <a:ea typeface="+mj-lt"/>
                <a:cs typeface="+mj-lt"/>
              </a:rPr>
            </a:br>
            <a:r>
              <a:rPr lang="en-GB" sz="2400" dirty="0">
                <a:ea typeface="+mj-lt"/>
                <a:cs typeface="+mj-lt"/>
              </a:rPr>
              <a:t>UK Unemployment 1971 - 2019</a:t>
            </a:r>
            <a:endParaRPr lang="en-US" sz="2400">
              <a:ea typeface="+mj-lt"/>
              <a:cs typeface="+mj-lt"/>
            </a:endParaRPr>
          </a:p>
          <a:p>
            <a:endParaRPr lang="en-US" dirty="0"/>
          </a:p>
        </p:txBody>
      </p:sp>
      <p:pic>
        <p:nvPicPr>
          <p:cNvPr id="4" name="Picture 4" descr="A close up of a map&#10;&#10;Description generated with very high confidence">
            <a:extLst>
              <a:ext uri="{FF2B5EF4-FFF2-40B4-BE49-F238E27FC236}">
                <a16:creationId xmlns:a16="http://schemas.microsoft.com/office/drawing/2014/main" xmlns="" id="{00DD9C1D-E1B7-436C-91A6-00586096D3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89782" y="718811"/>
            <a:ext cx="8764436" cy="4955193"/>
          </a:xfrm>
        </p:spPr>
      </p:pic>
    </p:spTree>
    <p:extLst>
      <p:ext uri="{BB962C8B-B14F-4D97-AF65-F5344CB8AC3E}">
        <p14:creationId xmlns:p14="http://schemas.microsoft.com/office/powerpoint/2010/main" val="125406691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FA2DDE4-86B9-426F-A431-0B104DAB4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7000"/>
          </a:xfrm>
        </p:spPr>
        <p:txBody>
          <a:bodyPr>
            <a:normAutofit fontScale="90000"/>
          </a:bodyPr>
          <a:lstStyle/>
          <a:p>
            <a:r>
              <a:rPr lang="en-US" dirty="0"/>
              <a:t>Unemployment Rates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77ADCA8-A4D6-466B-9FFB-06DC8D044D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87201"/>
            <a:ext cx="8229600" cy="443003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November 2019</a:t>
            </a:r>
          </a:p>
          <a:p>
            <a:r>
              <a:rPr lang="en-US" dirty="0"/>
              <a:t>1,306 million </a:t>
            </a:r>
            <a:r>
              <a:rPr lang="en-US" b="1" dirty="0"/>
              <a:t>unemployed</a:t>
            </a:r>
            <a:r>
              <a:rPr lang="en-US" dirty="0"/>
              <a:t> people (3.8%)</a:t>
            </a:r>
          </a:p>
          <a:p>
            <a:r>
              <a:rPr lang="en-US" dirty="0">
                <a:ea typeface="+mn-lt"/>
                <a:cs typeface="+mn-lt"/>
              </a:rPr>
              <a:t>32.9 million people aged 16 years and over in </a:t>
            </a:r>
            <a:r>
              <a:rPr lang="en-US" b="1" dirty="0">
                <a:ea typeface="+mn-lt"/>
                <a:cs typeface="+mn-lt"/>
              </a:rPr>
              <a:t>employment </a:t>
            </a:r>
            <a:r>
              <a:rPr lang="en-US" dirty="0">
                <a:ea typeface="+mn-lt"/>
                <a:cs typeface="+mn-lt"/>
              </a:rPr>
              <a:t>(76.3%)</a:t>
            </a:r>
            <a:endParaRPr lang="en-US" dirty="0"/>
          </a:p>
          <a:p>
            <a:r>
              <a:rPr lang="en-US" dirty="0"/>
              <a:t>Youth Employment   </a:t>
            </a:r>
            <a:r>
              <a:rPr lang="en-US" dirty="0">
                <a:ea typeface="+mn-lt"/>
                <a:cs typeface="+mn-lt"/>
              </a:rPr>
              <a:t>- 482,000 young people aged 16-24 were unemployed 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792154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B01B27B-4A29-4C12-B4E8-8FC7BE2E34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75000"/>
          </a:xfrm>
        </p:spPr>
        <p:txBody>
          <a:bodyPr>
            <a:normAutofit/>
          </a:bodyPr>
          <a:lstStyle/>
          <a:p>
            <a:r>
              <a:rPr lang="en-US" sz="3600" dirty="0"/>
              <a:t>Wales</a:t>
            </a:r>
          </a:p>
        </p:txBody>
      </p:sp>
      <p:pic>
        <p:nvPicPr>
          <p:cNvPr id="4" name="Picture 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xmlns="" id="{D53B60AD-D72A-433A-A01F-FEEA98D451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0200" y="897960"/>
            <a:ext cx="8526600" cy="4502513"/>
          </a:xfrm>
        </p:spPr>
      </p:pic>
    </p:spTree>
    <p:extLst>
      <p:ext uri="{BB962C8B-B14F-4D97-AF65-F5344CB8AC3E}">
        <p14:creationId xmlns:p14="http://schemas.microsoft.com/office/powerpoint/2010/main" val="34472894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1D17F01-56D0-429E-A8C3-2905B956B0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93000"/>
          </a:xfrm>
        </p:spPr>
        <p:txBody>
          <a:bodyPr>
            <a:normAutofit fontScale="90000"/>
          </a:bodyPr>
          <a:lstStyle/>
          <a:p>
            <a:r>
              <a:rPr lang="en-US" dirty="0"/>
              <a:t>Wales Unemployment </a:t>
            </a:r>
          </a:p>
        </p:txBody>
      </p:sp>
      <p:pic>
        <p:nvPicPr>
          <p:cNvPr id="4" name="Picture 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xmlns="" id="{E608E9E1-6E30-46A0-ABFF-541131C36A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6200" y="1068495"/>
            <a:ext cx="8400600" cy="4530444"/>
          </a:xfrm>
        </p:spPr>
      </p:pic>
    </p:spTree>
    <p:extLst>
      <p:ext uri="{BB962C8B-B14F-4D97-AF65-F5344CB8AC3E}">
        <p14:creationId xmlns:p14="http://schemas.microsoft.com/office/powerpoint/2010/main" val="230655275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3F90351-2DFB-48F2-8F7B-981C6E3AD4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5000"/>
          </a:xfrm>
        </p:spPr>
        <p:txBody>
          <a:bodyPr/>
          <a:lstStyle/>
          <a:p>
            <a:r>
              <a:rPr lang="en-US" dirty="0"/>
              <a:t>Group discussion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4BF82C4-F388-4FD7-8FAE-E415850DA4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65201"/>
            <a:ext cx="8229600" cy="405203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Should benefits be reduced or stopped?</a:t>
            </a:r>
          </a:p>
          <a:p>
            <a:pPr lvl="1"/>
            <a:r>
              <a:rPr lang="en-US" dirty="0"/>
              <a:t>If so which ones?</a:t>
            </a:r>
          </a:p>
          <a:p>
            <a:r>
              <a:rPr lang="en-US" dirty="0"/>
              <a:t>What would be the effect on society?</a:t>
            </a:r>
          </a:p>
          <a:p>
            <a:r>
              <a:rPr lang="en-US" dirty="0"/>
              <a:t>What would be the effects on the person/family?</a:t>
            </a:r>
          </a:p>
          <a:p>
            <a:r>
              <a:rPr lang="en-US" dirty="0"/>
              <a:t>The savings what should it be spent on?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1346678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FC77CB91DBE3047884ABBD40BFC76FC" ma:contentTypeVersion="9" ma:contentTypeDescription="Create a new document." ma:contentTypeScope="" ma:versionID="f46055bfc27b1b055d7645fcadd24248">
  <xsd:schema xmlns:xsd="http://www.w3.org/2001/XMLSchema" xmlns:xs="http://www.w3.org/2001/XMLSchema" xmlns:p="http://schemas.microsoft.com/office/2006/metadata/properties" xmlns:ns3="ed25a739-d205-4a8f-b117-2566f909cb60" xmlns:ns4="58f7e881-cc1d-4294-8008-c54da3573a5f" targetNamespace="http://schemas.microsoft.com/office/2006/metadata/properties" ma:root="true" ma:fieldsID="78b629bdaf87a62c64c505336dad65c1" ns3:_="" ns4:_="">
    <xsd:import namespace="ed25a739-d205-4a8f-b117-2566f909cb60"/>
    <xsd:import namespace="58f7e881-cc1d-4294-8008-c54da3573a5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d25a739-d205-4a8f-b117-2566f909cb6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7e881-cc1d-4294-8008-c54da3573a5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275A1B4-8432-44CF-BE07-A82A576367E4}">
  <ds:schemaRefs>
    <ds:schemaRef ds:uri="http://schemas.openxmlformats.org/package/2006/metadata/core-properties"/>
    <ds:schemaRef ds:uri="http://schemas.microsoft.com/office/2006/metadata/properties"/>
    <ds:schemaRef ds:uri="http://purl.org/dc/terms/"/>
    <ds:schemaRef ds:uri="http://purl.org/dc/dcmitype/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58f7e881-cc1d-4294-8008-c54da3573a5f"/>
    <ds:schemaRef ds:uri="ed25a739-d205-4a8f-b117-2566f909cb60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4F0963CD-11C9-49FB-9E25-D9DA158EC19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d25a739-d205-4a8f-b117-2566f909cb60"/>
    <ds:schemaRef ds:uri="58f7e881-cc1d-4294-8008-c54da3573a5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C396C3B-4749-436D-BF01-2A5DE73CCD2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Theme1.thmx first page pp</Template>
  <TotalTime>207</TotalTime>
  <Words>1205</Words>
  <Application>Microsoft Office PowerPoint</Application>
  <PresentationFormat>On-screen Show (4:3)</PresentationFormat>
  <Paragraphs>191</Paragraphs>
  <Slides>34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9" baseType="lpstr">
      <vt:lpstr>Arial</vt:lpstr>
      <vt:lpstr>Calibri</vt:lpstr>
      <vt:lpstr>Myriad Pro</vt:lpstr>
      <vt:lpstr>Wingdings 3</vt:lpstr>
      <vt:lpstr>Theme1.thmx first page pp</vt:lpstr>
      <vt:lpstr>The Public Service Environment</vt:lpstr>
      <vt:lpstr>Activity</vt:lpstr>
      <vt:lpstr>Assignment 1</vt:lpstr>
      <vt:lpstr>The  Economic  Environment </vt:lpstr>
      <vt:lpstr>GOVERNMENT EXPENDITURE</vt:lpstr>
      <vt:lpstr>Government spending</vt:lpstr>
      <vt:lpstr>Government Expenditure</vt:lpstr>
      <vt:lpstr>Government Expenditure</vt:lpstr>
      <vt:lpstr>Government Expenditure</vt:lpstr>
      <vt:lpstr>Where Can The Government Get The Money To Increase Their Spending?</vt:lpstr>
      <vt:lpstr>Government Expenditure</vt:lpstr>
      <vt:lpstr>PowerPoint Presentation</vt:lpstr>
      <vt:lpstr>Government Spending And A Recession</vt:lpstr>
      <vt:lpstr>Recession </vt:lpstr>
      <vt:lpstr>PowerPoint Presentation</vt:lpstr>
      <vt:lpstr>GOVERNMENT EXPENDITURE</vt:lpstr>
      <vt:lpstr>Definitions </vt:lpstr>
      <vt:lpstr>Government Spending</vt:lpstr>
      <vt:lpstr>Macro-Economic Aims of Government </vt:lpstr>
      <vt:lpstr>Unemployment - Definition</vt:lpstr>
      <vt:lpstr>Unemployment – Measurement of:</vt:lpstr>
      <vt:lpstr>1:  The claimant count: </vt:lpstr>
      <vt:lpstr>2:The labour Force Survey (LFS): </vt:lpstr>
      <vt:lpstr>PowerPoint Presentation</vt:lpstr>
      <vt:lpstr>Costs of Unemployment?</vt:lpstr>
      <vt:lpstr>Cost of unemployment to the Government:</vt:lpstr>
      <vt:lpstr>The costs of unemployment to Government:</vt:lpstr>
      <vt:lpstr>The costs of Unemployment to Individuals.</vt:lpstr>
      <vt:lpstr>The costs of unemployment to individuals.</vt:lpstr>
      <vt:lpstr> UK Unemployment 1971 - 2019 </vt:lpstr>
      <vt:lpstr>Unemployment Rates</vt:lpstr>
      <vt:lpstr>Wales</vt:lpstr>
      <vt:lpstr>Wales Unemployment </vt:lpstr>
      <vt:lpstr>Group discussion 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Jane Thomas</dc:creator>
  <cp:lastModifiedBy>Jane Thomas</cp:lastModifiedBy>
  <cp:revision>167</cp:revision>
  <dcterms:created xsi:type="dcterms:W3CDTF">2020-01-06T14:13:28Z</dcterms:created>
  <dcterms:modified xsi:type="dcterms:W3CDTF">2020-02-03T14:36:33Z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0x010100AFC77CB91DBE3047884ABBD40BFC76FC</vt:lpwstr>
  </property>
</Properties>
</file>