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18"/>
  </p:handoutMasterIdLst>
  <p:sldIdLst>
    <p:sldId id="256" r:id="rId2"/>
    <p:sldId id="257" r:id="rId3"/>
    <p:sldId id="258" r:id="rId4"/>
    <p:sldId id="259" r:id="rId5"/>
    <p:sldId id="271" r:id="rId6"/>
    <p:sldId id="260" r:id="rId7"/>
    <p:sldId id="264" r:id="rId8"/>
    <p:sldId id="261" r:id="rId9"/>
    <p:sldId id="262" r:id="rId10"/>
    <p:sldId id="266" r:id="rId11"/>
    <p:sldId id="267" r:id="rId12"/>
    <p:sldId id="269" r:id="rId13"/>
    <p:sldId id="270" r:id="rId14"/>
    <p:sldId id="263" r:id="rId15"/>
    <p:sldId id="265" r:id="rId16"/>
    <p:sldId id="272" r:id="rId17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F2365C-A205-4CD0-982B-A28EF0E1AA5A}" type="datetimeFigureOut">
              <a:rPr lang="en-GB" smtClean="0"/>
              <a:t>10/10/2017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A4B491-84E5-48E1-A0DE-BF209A836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4123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EF3F2-51E8-4A48-A3D5-84796CC59D8B}" type="datetimeFigureOut">
              <a:rPr lang="en-GB" smtClean="0"/>
              <a:pPr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1986-09B5-4461-9A5D-D21A163BDF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0452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EF3F2-51E8-4A48-A3D5-84796CC59D8B}" type="datetimeFigureOut">
              <a:rPr lang="en-GB" smtClean="0"/>
              <a:pPr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1986-09B5-4461-9A5D-D21A163BDF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0891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EF3F2-51E8-4A48-A3D5-84796CC59D8B}" type="datetimeFigureOut">
              <a:rPr lang="en-GB" smtClean="0"/>
              <a:pPr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1986-09B5-4461-9A5D-D21A163BDF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684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EF3F2-51E8-4A48-A3D5-84796CC59D8B}" type="datetimeFigureOut">
              <a:rPr lang="en-GB" smtClean="0"/>
              <a:pPr/>
              <a:t>10/10/2017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1986-09B5-4461-9A5D-D21A163BDF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35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EF3F2-51E8-4A48-A3D5-84796CC59D8B}" type="datetimeFigureOut">
              <a:rPr lang="en-GB" smtClean="0"/>
              <a:pPr/>
              <a:t>10/10/2017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1986-09B5-4461-9A5D-D21A163BDF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5356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EF3F2-51E8-4A48-A3D5-84796CC59D8B}" type="datetimeFigureOut">
              <a:rPr lang="en-GB" smtClean="0"/>
              <a:pPr/>
              <a:t>10/10/2017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1986-09B5-4461-9A5D-D21A163BDF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2932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EF3F2-51E8-4A48-A3D5-84796CC59D8B}" type="datetimeFigureOut">
              <a:rPr lang="en-GB" smtClean="0"/>
              <a:pPr/>
              <a:t>10/10/2017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1986-09B5-4461-9A5D-D21A163BDF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62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EF3F2-51E8-4A48-A3D5-84796CC59D8B}" type="datetimeFigureOut">
              <a:rPr lang="en-GB" smtClean="0"/>
              <a:pPr/>
              <a:t>10/10/2017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1986-09B5-4461-9A5D-D21A163BDF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44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EF3F2-51E8-4A48-A3D5-84796CC59D8B}" type="datetimeFigureOut">
              <a:rPr lang="en-GB" smtClean="0"/>
              <a:pPr/>
              <a:t>10/10/2017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1986-09B5-4461-9A5D-D21A163BDF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417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EF3F2-51E8-4A48-A3D5-84796CC59D8B}" type="datetimeFigureOut">
              <a:rPr lang="en-GB" smtClean="0"/>
              <a:pPr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1986-09B5-4461-9A5D-D21A163BDF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5760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EF3F2-51E8-4A48-A3D5-84796CC59D8B}" type="datetimeFigureOut">
              <a:rPr lang="en-GB" smtClean="0"/>
              <a:pPr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1986-09B5-4461-9A5D-D21A163BDFD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099451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EF3F2-51E8-4A48-A3D5-84796CC59D8B}" type="datetimeFigureOut">
              <a:rPr lang="en-GB" smtClean="0"/>
              <a:pPr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1986-09B5-4461-9A5D-D21A163BDF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5390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EF3F2-51E8-4A48-A3D5-84796CC59D8B}" type="datetimeFigureOut">
              <a:rPr lang="en-GB" smtClean="0"/>
              <a:pPr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1986-09B5-4461-9A5D-D21A163BDFD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185954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EF3F2-51E8-4A48-A3D5-84796CC59D8B}" type="datetimeFigureOut">
              <a:rPr lang="en-GB" smtClean="0"/>
              <a:pPr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1986-09B5-4461-9A5D-D21A163BDF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5555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EF3F2-51E8-4A48-A3D5-84796CC59D8B}" type="datetimeFigureOut">
              <a:rPr lang="en-GB" smtClean="0"/>
              <a:pPr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1986-09B5-4461-9A5D-D21A163BDF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4850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EF3F2-51E8-4A48-A3D5-84796CC59D8B}" type="datetimeFigureOut">
              <a:rPr lang="en-GB" smtClean="0"/>
              <a:pPr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1986-09B5-4461-9A5D-D21A163BDF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066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5EF3F2-51E8-4A48-A3D5-84796CC59D8B}" type="datetimeFigureOut">
              <a:rPr lang="en-GB" smtClean="0"/>
              <a:pPr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2661986-09B5-4461-9A5D-D21A163BDF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5517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Project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Proposal</a:t>
            </a:r>
          </a:p>
          <a:p>
            <a:r>
              <a:rPr lang="en-GB" dirty="0" smtClean="0"/>
              <a:t>Methodology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Research Onion </a:t>
            </a:r>
            <a:r>
              <a:rPr lang="en-GB" sz="2000" dirty="0" smtClean="0"/>
              <a:t>(Saunders et al, 2008)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2132856"/>
            <a:ext cx="7772400" cy="3886944"/>
          </a:xfrm>
        </p:spPr>
        <p:txBody>
          <a:bodyPr/>
          <a:lstStyle/>
          <a:p>
            <a:r>
              <a:rPr lang="en-GB" dirty="0" smtClean="0"/>
              <a:t>Why an onion?</a:t>
            </a:r>
          </a:p>
          <a:p>
            <a:endParaRPr lang="en-GB" dirty="0"/>
          </a:p>
          <a:p>
            <a:r>
              <a:rPr lang="en-GB" dirty="0" smtClean="0"/>
              <a:t>Any research is made up of layers</a:t>
            </a:r>
          </a:p>
          <a:p>
            <a:endParaRPr lang="en-GB" dirty="0"/>
          </a:p>
          <a:p>
            <a:r>
              <a:rPr lang="en-GB" dirty="0" smtClean="0"/>
              <a:t>To peel an onion you have to start with the outer layers first</a:t>
            </a:r>
          </a:p>
          <a:p>
            <a:endParaRPr lang="en-GB" dirty="0" smtClean="0"/>
          </a:p>
          <a:p>
            <a:r>
              <a:rPr lang="en-GB" dirty="0" smtClean="0"/>
              <a:t>Likewise with research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flipV="1">
            <a:off x="457200" y="188640"/>
            <a:ext cx="8229600" cy="85998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pic>
        <p:nvPicPr>
          <p:cNvPr id="4" name="Content Placeholder 3" descr="Image result for the research onion saunders et al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32656"/>
            <a:ext cx="8712968" cy="6408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22114"/>
          </a:xfrm>
        </p:spPr>
        <p:txBody>
          <a:bodyPr/>
          <a:lstStyle/>
          <a:p>
            <a:r>
              <a:rPr lang="en-GB" dirty="0" smtClean="0"/>
              <a:t>Research Philosophy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196752"/>
            <a:ext cx="8496944" cy="5328592"/>
          </a:xfrm>
        </p:spPr>
        <p:txBody>
          <a:bodyPr>
            <a:normAutofit fontScale="92500" lnSpcReduction="20000"/>
          </a:bodyPr>
          <a:lstStyle/>
          <a:p>
            <a:endParaRPr lang="en-GB" dirty="0" smtClean="0"/>
          </a:p>
          <a:p>
            <a:r>
              <a:rPr lang="en-GB" sz="2800" dirty="0" smtClean="0"/>
              <a:t>Philosophy?</a:t>
            </a:r>
          </a:p>
          <a:p>
            <a:r>
              <a:rPr lang="en-GB" sz="2800" dirty="0" smtClean="0"/>
              <a:t>Research Philosophy?</a:t>
            </a:r>
          </a:p>
          <a:p>
            <a:r>
              <a:rPr lang="en-GB" sz="2800" dirty="0" smtClean="0"/>
              <a:t>The critical analysis of the fundamental beliefs held by the researcher.</a:t>
            </a:r>
          </a:p>
          <a:p>
            <a:r>
              <a:rPr lang="en-GB" sz="2800" dirty="0" smtClean="0"/>
              <a:t>Your research philosophy contains important assumptions about the way you view, understand the world around you.</a:t>
            </a:r>
          </a:p>
          <a:p>
            <a:r>
              <a:rPr lang="en-GB" sz="2800" dirty="0" smtClean="0"/>
              <a:t>Epistemology</a:t>
            </a:r>
          </a:p>
          <a:p>
            <a:r>
              <a:rPr lang="en-GB" sz="2800" dirty="0" smtClean="0"/>
              <a:t>Your research philosophy influences your research design, strategy and data collection methods.</a:t>
            </a:r>
          </a:p>
          <a:p>
            <a:r>
              <a:rPr lang="en-GB" sz="2800" dirty="0" smtClean="0"/>
              <a:t>You must reflect upon your philosophical choices and defend them in relation to the alternatives you could have adopted.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flipV="1">
            <a:off x="457200" y="188640"/>
            <a:ext cx="8229600" cy="85998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pic>
        <p:nvPicPr>
          <p:cNvPr id="4" name="Content Placeholder 3" descr="Image result for the research onion saunders et al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32656"/>
            <a:ext cx="8712968" cy="6408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Research Philosophies.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628800"/>
            <a:ext cx="7772400" cy="4680520"/>
          </a:xfrm>
        </p:spPr>
        <p:txBody>
          <a:bodyPr>
            <a:noAutofit/>
          </a:bodyPr>
          <a:lstStyle/>
          <a:p>
            <a:r>
              <a:rPr lang="en-GB" sz="4000" dirty="0" smtClean="0"/>
              <a:t>1.  Positivism</a:t>
            </a:r>
          </a:p>
          <a:p>
            <a:endParaRPr lang="en-GB" sz="4000" dirty="0" smtClean="0"/>
          </a:p>
          <a:p>
            <a:r>
              <a:rPr lang="en-GB" sz="4000" dirty="0" smtClean="0"/>
              <a:t>2. Realism</a:t>
            </a:r>
          </a:p>
          <a:p>
            <a:endParaRPr lang="en-GB" sz="4000" dirty="0" smtClean="0"/>
          </a:p>
          <a:p>
            <a:r>
              <a:rPr lang="en-GB" sz="4000" dirty="0" smtClean="0"/>
              <a:t>3. </a:t>
            </a:r>
            <a:r>
              <a:rPr lang="en-GB" sz="4000" dirty="0" err="1" smtClean="0"/>
              <a:t>Interpretivism</a:t>
            </a:r>
            <a:endParaRPr lang="en-GB" sz="4000" dirty="0" smtClean="0"/>
          </a:p>
          <a:p>
            <a:endParaRPr lang="en-GB" sz="4000" dirty="0" smtClean="0"/>
          </a:p>
          <a:p>
            <a:r>
              <a:rPr lang="en-GB" sz="4000" dirty="0" smtClean="0"/>
              <a:t>4. Pragmatism</a:t>
            </a:r>
            <a:endParaRPr lang="en-GB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1.   Positivism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447800"/>
            <a:ext cx="7772400" cy="5149552"/>
          </a:xfrm>
        </p:spPr>
        <p:txBody>
          <a:bodyPr>
            <a:normAutofit/>
          </a:bodyPr>
          <a:lstStyle/>
          <a:p>
            <a:r>
              <a:rPr lang="en-GB" dirty="0" smtClean="0"/>
              <a:t>Where does the word come from?</a:t>
            </a:r>
          </a:p>
          <a:p>
            <a:r>
              <a:rPr lang="en-GB" dirty="0" smtClean="0"/>
              <a:t>E.g. Medical experiments</a:t>
            </a:r>
          </a:p>
          <a:p>
            <a:r>
              <a:rPr lang="en-GB" dirty="0" smtClean="0"/>
              <a:t>Study observable and measurable variables in controlled conditions.</a:t>
            </a:r>
          </a:p>
          <a:p>
            <a:r>
              <a:rPr lang="en-GB" dirty="0" smtClean="0"/>
              <a:t>Analyse the reaction of these variables when treated by the researcher.</a:t>
            </a:r>
          </a:p>
          <a:p>
            <a:r>
              <a:rPr lang="en-GB" dirty="0" smtClean="0"/>
              <a:t>Enable predictions to be made and testable theories postulated.</a:t>
            </a:r>
          </a:p>
          <a:p>
            <a:r>
              <a:rPr lang="en-GB" dirty="0" smtClean="0"/>
              <a:t>The law of cause and effect.</a:t>
            </a:r>
          </a:p>
          <a:p>
            <a:r>
              <a:rPr lang="en-GB" dirty="0" smtClean="0"/>
              <a:t>E.g. Pavlov’s Dog (1927)</a:t>
            </a:r>
          </a:p>
          <a:p>
            <a:r>
              <a:rPr lang="en-GB" dirty="0" smtClean="0"/>
              <a:t>Immigration control – points system</a:t>
            </a:r>
          </a:p>
          <a:p>
            <a:r>
              <a:rPr lang="en-GB" dirty="0" smtClean="0"/>
              <a:t>Measure happiness?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u="sng" dirty="0" smtClean="0"/>
              <a:t>1.   Positivism</a:t>
            </a:r>
            <a:r>
              <a:rPr lang="en-GB" sz="4800" dirty="0" smtClean="0"/>
              <a:t>         </a:t>
            </a:r>
            <a:r>
              <a:rPr lang="en-GB" sz="2000" b="1" dirty="0" smtClean="0"/>
              <a:t>(Collins &amp; Hussey, 2009)</a:t>
            </a:r>
            <a:endParaRPr lang="en-GB" sz="2000" b="1" dirty="0"/>
          </a:p>
        </p:txBody>
      </p:sp>
      <p:pic>
        <p:nvPicPr>
          <p:cNvPr id="4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844825"/>
            <a:ext cx="8902500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   Realism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447800"/>
            <a:ext cx="7772400" cy="5149552"/>
          </a:xfrm>
        </p:spPr>
        <p:txBody>
          <a:bodyPr>
            <a:normAutofit fontScale="92500" lnSpcReduction="20000"/>
          </a:bodyPr>
          <a:lstStyle/>
          <a:p>
            <a:r>
              <a:rPr lang="en-GB" sz="3600" dirty="0" smtClean="0"/>
              <a:t>Realism?</a:t>
            </a:r>
          </a:p>
          <a:p>
            <a:r>
              <a:rPr lang="en-GB" sz="3600" dirty="0" smtClean="0"/>
              <a:t>Objects exist, it doesn’t matter what we think.</a:t>
            </a:r>
          </a:p>
          <a:p>
            <a:r>
              <a:rPr lang="en-GB" sz="3600" dirty="0" smtClean="0"/>
              <a:t>What you see and sense is what you get.</a:t>
            </a:r>
          </a:p>
          <a:p>
            <a:r>
              <a:rPr lang="en-GB" sz="3600" dirty="0" smtClean="0"/>
              <a:t>Opposite to Realism is Idealism.</a:t>
            </a:r>
          </a:p>
          <a:p>
            <a:r>
              <a:rPr lang="en-GB" sz="3600" dirty="0" smtClean="0"/>
              <a:t>The difference between an Ideal world and the Real world.</a:t>
            </a:r>
          </a:p>
          <a:p>
            <a:r>
              <a:rPr lang="en-GB" sz="3600" dirty="0" smtClean="0"/>
              <a:t>Research example: Poverty in the UK: Numbers sleeping rough.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dirty="0" smtClean="0"/>
              <a:t>2 Types of Realism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980728"/>
            <a:ext cx="7772400" cy="5472608"/>
          </a:xfrm>
        </p:spPr>
        <p:txBody>
          <a:bodyPr>
            <a:normAutofit lnSpcReduction="10000"/>
          </a:bodyPr>
          <a:lstStyle/>
          <a:p>
            <a:r>
              <a:rPr lang="en-GB" sz="3600" dirty="0" smtClean="0"/>
              <a:t>Direct and Critical</a:t>
            </a:r>
          </a:p>
          <a:p>
            <a:r>
              <a:rPr lang="en-GB" sz="3600" b="1" dirty="0" smtClean="0"/>
              <a:t>Direct Realism</a:t>
            </a:r>
          </a:p>
          <a:p>
            <a:r>
              <a:rPr lang="en-GB" sz="3600" dirty="0" smtClean="0"/>
              <a:t>What you see is what you get.</a:t>
            </a:r>
          </a:p>
          <a:p>
            <a:r>
              <a:rPr lang="en-GB" sz="3600" b="1" dirty="0" smtClean="0"/>
              <a:t>Critical Realism</a:t>
            </a:r>
          </a:p>
          <a:p>
            <a:r>
              <a:rPr lang="en-GB" sz="3600" dirty="0" smtClean="0"/>
              <a:t>You see and sense an object (Direct realism) +</a:t>
            </a:r>
          </a:p>
          <a:p>
            <a:r>
              <a:rPr lang="en-GB" sz="3600" dirty="0" smtClean="0"/>
              <a:t>Then your mind processes what you have seen.</a:t>
            </a:r>
          </a:p>
          <a:p>
            <a:r>
              <a:rPr lang="en-GB" sz="3600" dirty="0" smtClean="0"/>
              <a:t>Example: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Coach Crash in Scotland 02/10/16</a:t>
            </a:r>
            <a:endParaRPr lang="en-GB" dirty="0"/>
          </a:p>
        </p:txBody>
      </p:sp>
      <p:pic>
        <p:nvPicPr>
          <p:cNvPr id="4" name="Content Placeholder 3" descr="Rangers bus crash"/>
          <p:cNvPicPr>
            <a:picLocks noGrp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640556" y="2334419"/>
            <a:ext cx="6286500" cy="3533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Reality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1.  What you have seen.</a:t>
            </a:r>
          </a:p>
          <a:p>
            <a:r>
              <a:rPr lang="en-GB" dirty="0" smtClean="0"/>
              <a:t>Coach crashed – on it’s side</a:t>
            </a:r>
          </a:p>
          <a:p>
            <a:r>
              <a:rPr lang="en-GB" dirty="0" smtClean="0"/>
              <a:t>People climbing out – people injured</a:t>
            </a:r>
          </a:p>
          <a:p>
            <a:r>
              <a:rPr lang="en-GB" dirty="0" smtClean="0"/>
              <a:t>Fire engine on the scene</a:t>
            </a:r>
          </a:p>
          <a:p>
            <a:r>
              <a:rPr lang="en-GB" dirty="0" smtClean="0"/>
              <a:t>2. Your mind processes what you have seen.</a:t>
            </a:r>
          </a:p>
          <a:p>
            <a:r>
              <a:rPr lang="en-GB" dirty="0" smtClean="0"/>
              <a:t>Which way was the coach travelling</a:t>
            </a:r>
          </a:p>
          <a:p>
            <a:r>
              <a:rPr lang="en-GB" dirty="0" smtClean="0"/>
              <a:t>Was there another vehicle involved</a:t>
            </a:r>
          </a:p>
          <a:p>
            <a:r>
              <a:rPr lang="en-GB" dirty="0" smtClean="0"/>
              <a:t>Why is it on it’s side: speed, burst tyre</a:t>
            </a:r>
          </a:p>
          <a:p>
            <a:r>
              <a:rPr lang="en-GB" dirty="0" smtClean="0"/>
              <a:t>The driver? The passengers?  What were they doing etc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3.  </a:t>
            </a:r>
            <a:r>
              <a:rPr lang="en-GB" dirty="0" err="1" smtClean="0"/>
              <a:t>Interpretivism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447800"/>
            <a:ext cx="7772400" cy="4861520"/>
          </a:xfrm>
        </p:spPr>
        <p:txBody>
          <a:bodyPr>
            <a:normAutofit/>
          </a:bodyPr>
          <a:lstStyle/>
          <a:p>
            <a:r>
              <a:rPr lang="en-GB" dirty="0" smtClean="0"/>
              <a:t>Takes research philosophy a step further</a:t>
            </a:r>
          </a:p>
          <a:p>
            <a:r>
              <a:rPr lang="en-GB" dirty="0" smtClean="0"/>
              <a:t>Researching the players within society:</a:t>
            </a:r>
          </a:p>
          <a:p>
            <a:r>
              <a:rPr lang="en-GB" dirty="0" smtClean="0"/>
              <a:t>Politicians; civil servants; police officers, fire officers, judges.</a:t>
            </a:r>
          </a:p>
          <a:p>
            <a:r>
              <a:rPr lang="en-GB" dirty="0" smtClean="0"/>
              <a:t>We interpret the roles these people play according to our own definition of what is appropriate for that position.</a:t>
            </a:r>
          </a:p>
          <a:p>
            <a:r>
              <a:rPr lang="en-GB" dirty="0" smtClean="0"/>
              <a:t>Therefore our values play a part in our research.</a:t>
            </a:r>
          </a:p>
          <a:p>
            <a:r>
              <a:rPr lang="en-GB" dirty="0" smtClean="0"/>
              <a:t>Our values may determine the choice of research topic and the methods chosen to undertake the research.</a:t>
            </a:r>
          </a:p>
          <a:p>
            <a:r>
              <a:rPr lang="en-GB" dirty="0" smtClean="0"/>
              <a:t>Public Service professionals deal with society and our view of society and public service professionals may influence our research.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3.  </a:t>
            </a:r>
            <a:r>
              <a:rPr lang="en-GB" dirty="0" err="1" smtClean="0"/>
              <a:t>Interpretism</a:t>
            </a:r>
            <a:r>
              <a:rPr lang="en-GB" dirty="0" smtClean="0"/>
              <a:t>               </a:t>
            </a:r>
            <a:r>
              <a:rPr lang="en-GB" sz="1800" dirty="0" smtClean="0"/>
              <a:t>(Collins &amp; Hussey, 2009)</a:t>
            </a:r>
            <a:endParaRPr lang="en-GB" sz="1800" dirty="0"/>
          </a:p>
        </p:txBody>
      </p:sp>
      <p:pic>
        <p:nvPicPr>
          <p:cNvPr id="4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609600" y="2473032"/>
            <a:ext cx="6348413" cy="32565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850106"/>
          </a:xfrm>
        </p:spPr>
        <p:txBody>
          <a:bodyPr/>
          <a:lstStyle/>
          <a:p>
            <a:r>
              <a:rPr lang="en-GB" dirty="0" smtClean="0"/>
              <a:t>4. Pragmatism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196752"/>
            <a:ext cx="7772400" cy="5400600"/>
          </a:xfrm>
        </p:spPr>
        <p:txBody>
          <a:bodyPr>
            <a:noAutofit/>
          </a:bodyPr>
          <a:lstStyle/>
          <a:p>
            <a:r>
              <a:rPr lang="en-GB" sz="3600" dirty="0" smtClean="0"/>
              <a:t>Where does the word come from?</a:t>
            </a:r>
          </a:p>
          <a:p>
            <a:r>
              <a:rPr lang="en-GB" sz="3600" dirty="0" smtClean="0"/>
              <a:t>The pragmatist believe the choice of philosophy comes from what you are trying to do:</a:t>
            </a:r>
          </a:p>
          <a:p>
            <a:r>
              <a:rPr lang="en-GB" sz="3600" dirty="0" smtClean="0"/>
              <a:t>The aim and objectives of the research</a:t>
            </a:r>
          </a:p>
          <a:p>
            <a:r>
              <a:rPr lang="en-GB" sz="3600" dirty="0" smtClean="0"/>
              <a:t>The questions you are trying to answer</a:t>
            </a:r>
          </a:p>
          <a:p>
            <a:r>
              <a:rPr lang="en-GB" sz="3600" dirty="0" smtClean="0"/>
              <a:t>Some objectives will require a positivism philosophy</a:t>
            </a:r>
          </a:p>
          <a:p>
            <a:r>
              <a:rPr lang="en-GB" sz="3600" dirty="0" smtClean="0"/>
              <a:t>Others an </a:t>
            </a:r>
            <a:r>
              <a:rPr lang="en-GB" sz="3600" dirty="0" err="1" smtClean="0"/>
              <a:t>interpretivism</a:t>
            </a:r>
            <a:r>
              <a:rPr lang="en-GB" sz="3600" dirty="0" smtClean="0"/>
              <a:t> philosophy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you need to do in the methodology.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447800"/>
            <a:ext cx="7772400" cy="5221560"/>
          </a:xfrm>
        </p:spPr>
        <p:txBody>
          <a:bodyPr>
            <a:normAutofit fontScale="92500"/>
          </a:bodyPr>
          <a:lstStyle/>
          <a:p>
            <a:r>
              <a:rPr lang="en-GB" sz="2800" dirty="0" smtClean="0"/>
              <a:t>Explain at least Positivism and </a:t>
            </a:r>
            <a:r>
              <a:rPr lang="en-GB" sz="2800" dirty="0" err="1" smtClean="0"/>
              <a:t>Interpretivism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Apply each philosophy to either the overall aim and or individual objectives.</a:t>
            </a:r>
          </a:p>
          <a:p>
            <a:r>
              <a:rPr lang="en-GB" sz="2800" dirty="0" smtClean="0"/>
              <a:t>Stating if the objective is positivism or </a:t>
            </a:r>
            <a:r>
              <a:rPr lang="en-GB" sz="2800" dirty="0" err="1" smtClean="0"/>
              <a:t>interpretivism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Justify  the choice.</a:t>
            </a:r>
          </a:p>
          <a:p>
            <a:r>
              <a:rPr lang="en-GB" sz="2800" dirty="0" smtClean="0"/>
              <a:t>E.G.</a:t>
            </a:r>
          </a:p>
          <a:p>
            <a:r>
              <a:rPr lang="en-GB" sz="2800" dirty="0" smtClean="0"/>
              <a:t>To research and evaluate the number of refuges in Wales.</a:t>
            </a:r>
          </a:p>
          <a:p>
            <a:r>
              <a:rPr lang="en-GB" sz="2800" dirty="0" smtClean="0"/>
              <a:t>To research and evaluate how many refuges Wales should accept.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501</TotalTime>
  <Words>600</Words>
  <Application>Microsoft Office PowerPoint</Application>
  <PresentationFormat>On-screen Show (4:3)</PresentationFormat>
  <Paragraphs>89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Trebuchet MS</vt:lpstr>
      <vt:lpstr>Wingdings 3</vt:lpstr>
      <vt:lpstr>Facet</vt:lpstr>
      <vt:lpstr>Research Project</vt:lpstr>
      <vt:lpstr>The Research Onion (Saunders et al, 2008)</vt:lpstr>
      <vt:lpstr>PowerPoint Presentation</vt:lpstr>
      <vt:lpstr>Research Philosophy</vt:lpstr>
      <vt:lpstr>PowerPoint Presentation</vt:lpstr>
      <vt:lpstr>Types of Research Philosophies.</vt:lpstr>
      <vt:lpstr>1.   Positivism</vt:lpstr>
      <vt:lpstr>1.   Positivism         (Collins &amp; Hussey, 2009)</vt:lpstr>
      <vt:lpstr>2.   Realism</vt:lpstr>
      <vt:lpstr>2 Types of Realism </vt:lpstr>
      <vt:lpstr>Coach Crash in Scotland 02/10/16</vt:lpstr>
      <vt:lpstr>Critical Reality</vt:lpstr>
      <vt:lpstr>3.  Interpretivism</vt:lpstr>
      <vt:lpstr>3.  Interpretism               (Collins &amp; Hussey, 2009)</vt:lpstr>
      <vt:lpstr>4. Pragmatism</vt:lpstr>
      <vt:lpstr>What you need to do in the methodology.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Project</dc:title>
  <dc:creator>pam</dc:creator>
  <cp:lastModifiedBy>Bronwen Williams</cp:lastModifiedBy>
  <cp:revision>58</cp:revision>
  <cp:lastPrinted>2017-10-10T07:17:56Z</cp:lastPrinted>
  <dcterms:created xsi:type="dcterms:W3CDTF">2016-10-02T11:16:10Z</dcterms:created>
  <dcterms:modified xsi:type="dcterms:W3CDTF">2017-10-10T07:18:03Z</dcterms:modified>
</cp:coreProperties>
</file>