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6.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7.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9.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12.xml" ContentType="application/vnd.openxmlformats-officedocument.theme+xml"/>
  <Override PartName="/ppt/slideLayouts/slideLayout36.xml" ContentType="application/vnd.openxmlformats-officedocument.presentationml.slideLayout+xml"/>
  <Override PartName="/ppt/theme/theme1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1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15.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16.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17.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18.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19.xml" ContentType="application/vnd.openxmlformats-officedocument.theme+xml"/>
  <Override PartName="/ppt/slideLayouts/slideLayout76.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38"/>
  </p:notesMasterIdLst>
  <p:sldIdLst>
    <p:sldId id="719" r:id="rId24"/>
    <p:sldId id="795" r:id="rId25"/>
    <p:sldId id="816" r:id="rId26"/>
    <p:sldId id="818" r:id="rId27"/>
    <p:sldId id="817" r:id="rId28"/>
    <p:sldId id="819" r:id="rId29"/>
    <p:sldId id="820" r:id="rId30"/>
    <p:sldId id="821" r:id="rId31"/>
    <p:sldId id="822" r:id="rId32"/>
    <p:sldId id="824" r:id="rId33"/>
    <p:sldId id="826" r:id="rId34"/>
    <p:sldId id="828" r:id="rId35"/>
    <p:sldId id="827" r:id="rId36"/>
    <p:sldId id="72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99"/>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626CA4-A818-4E8A-B281-EE66A64F82D2}" v="15" dt="2023-11-17T06:29:31.5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4" d="100"/>
          <a:sy n="94" d="100"/>
        </p:scale>
        <p:origin x="75"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3.xml"/><Relationship Id="rId39" Type="http://schemas.openxmlformats.org/officeDocument/2006/relationships/presProps" Target="presProps.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Master" Target="slideMasters/slideMaster17.xml"/><Relationship Id="rId29" Type="http://schemas.openxmlformats.org/officeDocument/2006/relationships/slide" Target="slides/slide6.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8.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microsoft.com/office/2016/11/relationships/changesInfo" Target="changesInfos/changesInfo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ifer Prince Devaraj" userId="c3fb109c-09d1-42a6-93f4-69472d709861" providerId="ADAL" clId="{C9626CA4-A818-4E8A-B281-EE66A64F82D2}"/>
    <pc:docChg chg="custSel delSld modSld">
      <pc:chgData name="Jenifer Prince Devaraj" userId="c3fb109c-09d1-42a6-93f4-69472d709861" providerId="ADAL" clId="{C9626CA4-A818-4E8A-B281-EE66A64F82D2}" dt="2023-11-17T07:17:56.530" v="75" actId="47"/>
      <pc:docMkLst>
        <pc:docMk/>
      </pc:docMkLst>
      <pc:sldChg chg="modSp mod">
        <pc:chgData name="Jenifer Prince Devaraj" userId="c3fb109c-09d1-42a6-93f4-69472d709861" providerId="ADAL" clId="{C9626CA4-A818-4E8A-B281-EE66A64F82D2}" dt="2023-11-17T06:28:38.521" v="1" actId="20577"/>
        <pc:sldMkLst>
          <pc:docMk/>
          <pc:sldMk cId="3119007398" sldId="719"/>
        </pc:sldMkLst>
        <pc:spChg chg="mod">
          <ac:chgData name="Jenifer Prince Devaraj" userId="c3fb109c-09d1-42a6-93f4-69472d709861" providerId="ADAL" clId="{C9626CA4-A818-4E8A-B281-EE66A64F82D2}" dt="2023-11-17T06:28:38.521" v="1" actId="20577"/>
          <ac:spMkLst>
            <pc:docMk/>
            <pc:sldMk cId="3119007398" sldId="719"/>
            <ac:spMk id="4" creationId="{BE605BA5-7179-54D8-AA19-BC9809E09348}"/>
          </ac:spMkLst>
        </pc:spChg>
      </pc:sldChg>
      <pc:sldChg chg="addSp delSp modSp mod">
        <pc:chgData name="Jenifer Prince Devaraj" userId="c3fb109c-09d1-42a6-93f4-69472d709861" providerId="ADAL" clId="{C9626CA4-A818-4E8A-B281-EE66A64F82D2}" dt="2023-11-17T06:31:03.046" v="19" actId="113"/>
        <pc:sldMkLst>
          <pc:docMk/>
          <pc:sldMk cId="2000754880" sldId="795"/>
        </pc:sldMkLst>
        <pc:spChg chg="mod">
          <ac:chgData name="Jenifer Prince Devaraj" userId="c3fb109c-09d1-42a6-93f4-69472d709861" providerId="ADAL" clId="{C9626CA4-A818-4E8A-B281-EE66A64F82D2}" dt="2023-11-17T06:31:03.046" v="19" actId="113"/>
          <ac:spMkLst>
            <pc:docMk/>
            <pc:sldMk cId="2000754880" sldId="795"/>
            <ac:spMk id="3" creationId="{EDAA811D-949B-395B-93EA-95DF6AFE4EBD}"/>
          </ac:spMkLst>
        </pc:spChg>
        <pc:spChg chg="add mod">
          <ac:chgData name="Jenifer Prince Devaraj" userId="c3fb109c-09d1-42a6-93f4-69472d709861" providerId="ADAL" clId="{C9626CA4-A818-4E8A-B281-EE66A64F82D2}" dt="2023-11-17T06:28:54.922" v="3"/>
          <ac:spMkLst>
            <pc:docMk/>
            <pc:sldMk cId="2000754880" sldId="795"/>
            <ac:spMk id="4" creationId="{39428ABC-85EF-61D9-306C-4BA8E6B3AEEA}"/>
          </ac:spMkLst>
        </pc:spChg>
        <pc:spChg chg="del">
          <ac:chgData name="Jenifer Prince Devaraj" userId="c3fb109c-09d1-42a6-93f4-69472d709861" providerId="ADAL" clId="{C9626CA4-A818-4E8A-B281-EE66A64F82D2}" dt="2023-11-17T06:28:53.981" v="2" actId="478"/>
          <ac:spMkLst>
            <pc:docMk/>
            <pc:sldMk cId="2000754880" sldId="795"/>
            <ac:spMk id="32" creationId="{5E00E472-BBBB-4F28-B703-63BC998B6DE4}"/>
          </ac:spMkLst>
        </pc:spChg>
      </pc:sldChg>
      <pc:sldChg chg="addSp modSp mod">
        <pc:chgData name="Jenifer Prince Devaraj" userId="c3fb109c-09d1-42a6-93f4-69472d709861" providerId="ADAL" clId="{C9626CA4-A818-4E8A-B281-EE66A64F82D2}" dt="2023-11-17T06:45:43.985" v="41" actId="113"/>
        <pc:sldMkLst>
          <pc:docMk/>
          <pc:sldMk cId="2550558005" sldId="816"/>
        </pc:sldMkLst>
        <pc:spChg chg="mod">
          <ac:chgData name="Jenifer Prince Devaraj" userId="c3fb109c-09d1-42a6-93f4-69472d709861" providerId="ADAL" clId="{C9626CA4-A818-4E8A-B281-EE66A64F82D2}" dt="2023-11-17T06:45:43.985" v="41" actId="113"/>
          <ac:spMkLst>
            <pc:docMk/>
            <pc:sldMk cId="2550558005" sldId="816"/>
            <ac:spMk id="3" creationId="{EDAA811D-949B-395B-93EA-95DF6AFE4EBD}"/>
          </ac:spMkLst>
        </pc:spChg>
        <pc:spChg chg="add mod">
          <ac:chgData name="Jenifer Prince Devaraj" userId="c3fb109c-09d1-42a6-93f4-69472d709861" providerId="ADAL" clId="{C9626CA4-A818-4E8A-B281-EE66A64F82D2}" dt="2023-11-17T06:29:05.946" v="4"/>
          <ac:spMkLst>
            <pc:docMk/>
            <pc:sldMk cId="2550558005" sldId="816"/>
            <ac:spMk id="4" creationId="{DFB464DC-DDA9-969A-C8D2-59FEA6A8D0A0}"/>
          </ac:spMkLst>
        </pc:spChg>
      </pc:sldChg>
      <pc:sldChg chg="addSp modSp mod">
        <pc:chgData name="Jenifer Prince Devaraj" userId="c3fb109c-09d1-42a6-93f4-69472d709861" providerId="ADAL" clId="{C9626CA4-A818-4E8A-B281-EE66A64F82D2}" dt="2023-11-17T06:47:39.255" v="47" actId="113"/>
        <pc:sldMkLst>
          <pc:docMk/>
          <pc:sldMk cId="3804220888" sldId="817"/>
        </pc:sldMkLst>
        <pc:spChg chg="mod">
          <ac:chgData name="Jenifer Prince Devaraj" userId="c3fb109c-09d1-42a6-93f4-69472d709861" providerId="ADAL" clId="{C9626CA4-A818-4E8A-B281-EE66A64F82D2}" dt="2023-11-17T06:47:39.255" v="47" actId="113"/>
          <ac:spMkLst>
            <pc:docMk/>
            <pc:sldMk cId="3804220888" sldId="817"/>
            <ac:spMk id="3" creationId="{EDAA811D-949B-395B-93EA-95DF6AFE4EBD}"/>
          </ac:spMkLst>
        </pc:spChg>
        <pc:spChg chg="add mod">
          <ac:chgData name="Jenifer Prince Devaraj" userId="c3fb109c-09d1-42a6-93f4-69472d709861" providerId="ADAL" clId="{C9626CA4-A818-4E8A-B281-EE66A64F82D2}" dt="2023-11-17T06:29:10.909" v="6"/>
          <ac:spMkLst>
            <pc:docMk/>
            <pc:sldMk cId="3804220888" sldId="817"/>
            <ac:spMk id="4" creationId="{12739039-7811-8CF6-688C-0D4215638FCF}"/>
          </ac:spMkLst>
        </pc:spChg>
      </pc:sldChg>
      <pc:sldChg chg="addSp modSp">
        <pc:chgData name="Jenifer Prince Devaraj" userId="c3fb109c-09d1-42a6-93f4-69472d709861" providerId="ADAL" clId="{C9626CA4-A818-4E8A-B281-EE66A64F82D2}" dt="2023-11-17T06:29:08.370" v="5"/>
        <pc:sldMkLst>
          <pc:docMk/>
          <pc:sldMk cId="175797610" sldId="818"/>
        </pc:sldMkLst>
        <pc:spChg chg="add mod">
          <ac:chgData name="Jenifer Prince Devaraj" userId="c3fb109c-09d1-42a6-93f4-69472d709861" providerId="ADAL" clId="{C9626CA4-A818-4E8A-B281-EE66A64F82D2}" dt="2023-11-17T06:29:08.370" v="5"/>
          <ac:spMkLst>
            <pc:docMk/>
            <pc:sldMk cId="175797610" sldId="818"/>
            <ac:spMk id="3" creationId="{5ED0B5F5-2B11-71CD-0B72-A91098F260DF}"/>
          </ac:spMkLst>
        </pc:spChg>
      </pc:sldChg>
      <pc:sldChg chg="addSp modSp mod">
        <pc:chgData name="Jenifer Prince Devaraj" userId="c3fb109c-09d1-42a6-93f4-69472d709861" providerId="ADAL" clId="{C9626CA4-A818-4E8A-B281-EE66A64F82D2}" dt="2023-11-17T06:49:03.257" v="50" actId="33524"/>
        <pc:sldMkLst>
          <pc:docMk/>
          <pc:sldMk cId="3462056642" sldId="819"/>
        </pc:sldMkLst>
        <pc:spChg chg="mod">
          <ac:chgData name="Jenifer Prince Devaraj" userId="c3fb109c-09d1-42a6-93f4-69472d709861" providerId="ADAL" clId="{C9626CA4-A818-4E8A-B281-EE66A64F82D2}" dt="2023-11-17T06:49:03.257" v="50" actId="33524"/>
          <ac:spMkLst>
            <pc:docMk/>
            <pc:sldMk cId="3462056642" sldId="819"/>
            <ac:spMk id="3" creationId="{EDAA811D-949B-395B-93EA-95DF6AFE4EBD}"/>
          </ac:spMkLst>
        </pc:spChg>
        <pc:spChg chg="add mod">
          <ac:chgData name="Jenifer Prince Devaraj" userId="c3fb109c-09d1-42a6-93f4-69472d709861" providerId="ADAL" clId="{C9626CA4-A818-4E8A-B281-EE66A64F82D2}" dt="2023-11-17T06:29:13.111" v="7"/>
          <ac:spMkLst>
            <pc:docMk/>
            <pc:sldMk cId="3462056642" sldId="819"/>
            <ac:spMk id="4" creationId="{A25E3956-74A5-3E78-9154-3415F724CDFC}"/>
          </ac:spMkLst>
        </pc:spChg>
      </pc:sldChg>
      <pc:sldChg chg="addSp modSp mod">
        <pc:chgData name="Jenifer Prince Devaraj" userId="c3fb109c-09d1-42a6-93f4-69472d709861" providerId="ADAL" clId="{C9626CA4-A818-4E8A-B281-EE66A64F82D2}" dt="2023-11-17T06:51:10.591" v="51" actId="33524"/>
        <pc:sldMkLst>
          <pc:docMk/>
          <pc:sldMk cId="454213021" sldId="820"/>
        </pc:sldMkLst>
        <pc:spChg chg="add mod">
          <ac:chgData name="Jenifer Prince Devaraj" userId="c3fb109c-09d1-42a6-93f4-69472d709861" providerId="ADAL" clId="{C9626CA4-A818-4E8A-B281-EE66A64F82D2}" dt="2023-11-17T06:29:15.135" v="8"/>
          <ac:spMkLst>
            <pc:docMk/>
            <pc:sldMk cId="454213021" sldId="820"/>
            <ac:spMk id="2" creationId="{BC62EC22-672B-3813-5A1A-1D8D5E6A5F76}"/>
          </ac:spMkLst>
        </pc:spChg>
        <pc:spChg chg="mod">
          <ac:chgData name="Jenifer Prince Devaraj" userId="c3fb109c-09d1-42a6-93f4-69472d709861" providerId="ADAL" clId="{C9626CA4-A818-4E8A-B281-EE66A64F82D2}" dt="2023-11-17T06:51:10.591" v="51" actId="33524"/>
          <ac:spMkLst>
            <pc:docMk/>
            <pc:sldMk cId="454213021" sldId="820"/>
            <ac:spMk id="3" creationId="{EDAA811D-949B-395B-93EA-95DF6AFE4EBD}"/>
          </ac:spMkLst>
        </pc:spChg>
      </pc:sldChg>
      <pc:sldChg chg="addSp modSp mod">
        <pc:chgData name="Jenifer Prince Devaraj" userId="c3fb109c-09d1-42a6-93f4-69472d709861" providerId="ADAL" clId="{C9626CA4-A818-4E8A-B281-EE66A64F82D2}" dt="2023-11-17T06:54:46.207" v="52" actId="33524"/>
        <pc:sldMkLst>
          <pc:docMk/>
          <pc:sldMk cId="82890639" sldId="821"/>
        </pc:sldMkLst>
        <pc:spChg chg="add mod">
          <ac:chgData name="Jenifer Prince Devaraj" userId="c3fb109c-09d1-42a6-93f4-69472d709861" providerId="ADAL" clId="{C9626CA4-A818-4E8A-B281-EE66A64F82D2}" dt="2023-11-17T06:29:17.715" v="9"/>
          <ac:spMkLst>
            <pc:docMk/>
            <pc:sldMk cId="82890639" sldId="821"/>
            <ac:spMk id="2" creationId="{C0687EBF-98DA-B6EB-C0A4-8ED7B4CBF7DC}"/>
          </ac:spMkLst>
        </pc:spChg>
        <pc:spChg chg="mod">
          <ac:chgData name="Jenifer Prince Devaraj" userId="c3fb109c-09d1-42a6-93f4-69472d709861" providerId="ADAL" clId="{C9626CA4-A818-4E8A-B281-EE66A64F82D2}" dt="2023-11-17T06:54:46.207" v="52" actId="33524"/>
          <ac:spMkLst>
            <pc:docMk/>
            <pc:sldMk cId="82890639" sldId="821"/>
            <ac:spMk id="3" creationId="{EDAA811D-949B-395B-93EA-95DF6AFE4EBD}"/>
          </ac:spMkLst>
        </pc:spChg>
      </pc:sldChg>
      <pc:sldChg chg="addSp modSp">
        <pc:chgData name="Jenifer Prince Devaraj" userId="c3fb109c-09d1-42a6-93f4-69472d709861" providerId="ADAL" clId="{C9626CA4-A818-4E8A-B281-EE66A64F82D2}" dt="2023-11-17T06:29:19.610" v="10"/>
        <pc:sldMkLst>
          <pc:docMk/>
          <pc:sldMk cId="714856408" sldId="822"/>
        </pc:sldMkLst>
        <pc:spChg chg="add mod">
          <ac:chgData name="Jenifer Prince Devaraj" userId="c3fb109c-09d1-42a6-93f4-69472d709861" providerId="ADAL" clId="{C9626CA4-A818-4E8A-B281-EE66A64F82D2}" dt="2023-11-17T06:29:19.610" v="10"/>
          <ac:spMkLst>
            <pc:docMk/>
            <pc:sldMk cId="714856408" sldId="822"/>
            <ac:spMk id="2" creationId="{F1D9FC81-DC79-4F7F-7A2D-89E9E135CF75}"/>
          </ac:spMkLst>
        </pc:spChg>
      </pc:sldChg>
      <pc:sldChg chg="addSp modSp del">
        <pc:chgData name="Jenifer Prince Devaraj" userId="c3fb109c-09d1-42a6-93f4-69472d709861" providerId="ADAL" clId="{C9626CA4-A818-4E8A-B281-EE66A64F82D2}" dt="2023-11-17T07:03:20.508" v="53" actId="47"/>
        <pc:sldMkLst>
          <pc:docMk/>
          <pc:sldMk cId="2743350403" sldId="823"/>
        </pc:sldMkLst>
        <pc:spChg chg="add mod">
          <ac:chgData name="Jenifer Prince Devaraj" userId="c3fb109c-09d1-42a6-93f4-69472d709861" providerId="ADAL" clId="{C9626CA4-A818-4E8A-B281-EE66A64F82D2}" dt="2023-11-17T06:29:21.253" v="11"/>
          <ac:spMkLst>
            <pc:docMk/>
            <pc:sldMk cId="2743350403" sldId="823"/>
            <ac:spMk id="2" creationId="{6DC617B1-5F8C-B296-7D70-0D562C62A812}"/>
          </ac:spMkLst>
        </pc:spChg>
      </pc:sldChg>
      <pc:sldChg chg="addSp modSp mod">
        <pc:chgData name="Jenifer Prince Devaraj" userId="c3fb109c-09d1-42a6-93f4-69472d709861" providerId="ADAL" clId="{C9626CA4-A818-4E8A-B281-EE66A64F82D2}" dt="2023-11-17T07:08:19.711" v="68" actId="1076"/>
        <pc:sldMkLst>
          <pc:docMk/>
          <pc:sldMk cId="3952745292" sldId="824"/>
        </pc:sldMkLst>
        <pc:spChg chg="add mod">
          <ac:chgData name="Jenifer Prince Devaraj" userId="c3fb109c-09d1-42a6-93f4-69472d709861" providerId="ADAL" clId="{C9626CA4-A818-4E8A-B281-EE66A64F82D2}" dt="2023-11-17T06:29:23.867" v="12"/>
          <ac:spMkLst>
            <pc:docMk/>
            <pc:sldMk cId="3952745292" sldId="824"/>
            <ac:spMk id="2" creationId="{E08E8949-9B17-A08C-9003-1D7A47E9BC61}"/>
          </ac:spMkLst>
        </pc:spChg>
        <pc:spChg chg="mod">
          <ac:chgData name="Jenifer Prince Devaraj" userId="c3fb109c-09d1-42a6-93f4-69472d709861" providerId="ADAL" clId="{C9626CA4-A818-4E8A-B281-EE66A64F82D2}" dt="2023-11-17T07:08:19.711" v="68" actId="1076"/>
          <ac:spMkLst>
            <pc:docMk/>
            <pc:sldMk cId="3952745292" sldId="824"/>
            <ac:spMk id="10" creationId="{6751604C-79D0-8D61-A107-27061DD40B04}"/>
          </ac:spMkLst>
        </pc:spChg>
        <pc:spChg chg="mod">
          <ac:chgData name="Jenifer Prince Devaraj" userId="c3fb109c-09d1-42a6-93f4-69472d709861" providerId="ADAL" clId="{C9626CA4-A818-4E8A-B281-EE66A64F82D2}" dt="2023-11-17T07:08:12.216" v="66" actId="255"/>
          <ac:spMkLst>
            <pc:docMk/>
            <pc:sldMk cId="3952745292" sldId="824"/>
            <ac:spMk id="15" creationId="{D9544083-7B86-CF60-3382-9B2F10428F79}"/>
          </ac:spMkLst>
        </pc:spChg>
        <pc:picChg chg="mod">
          <ac:chgData name="Jenifer Prince Devaraj" userId="c3fb109c-09d1-42a6-93f4-69472d709861" providerId="ADAL" clId="{C9626CA4-A818-4E8A-B281-EE66A64F82D2}" dt="2023-11-17T07:08:15.275" v="67" actId="1076"/>
          <ac:picMkLst>
            <pc:docMk/>
            <pc:sldMk cId="3952745292" sldId="824"/>
            <ac:picMk id="13" creationId="{21B80E1E-327A-DE19-2B78-646DE376C69D}"/>
          </ac:picMkLst>
        </pc:picChg>
      </pc:sldChg>
      <pc:sldChg chg="addSp delSp modSp mod">
        <pc:chgData name="Jenifer Prince Devaraj" userId="c3fb109c-09d1-42a6-93f4-69472d709861" providerId="ADAL" clId="{C9626CA4-A818-4E8A-B281-EE66A64F82D2}" dt="2023-11-17T07:07:52.714" v="62" actId="1076"/>
        <pc:sldMkLst>
          <pc:docMk/>
          <pc:sldMk cId="1113438112" sldId="826"/>
        </pc:sldMkLst>
        <pc:spChg chg="add mod">
          <ac:chgData name="Jenifer Prince Devaraj" userId="c3fb109c-09d1-42a6-93f4-69472d709861" providerId="ADAL" clId="{C9626CA4-A818-4E8A-B281-EE66A64F82D2}" dt="2023-11-17T06:29:25.552" v="13"/>
          <ac:spMkLst>
            <pc:docMk/>
            <pc:sldMk cId="1113438112" sldId="826"/>
            <ac:spMk id="2" creationId="{3661ABED-FE05-40D6-D65E-FA9E2AA87CE9}"/>
          </ac:spMkLst>
        </pc:spChg>
        <pc:spChg chg="mod">
          <ac:chgData name="Jenifer Prince Devaraj" userId="c3fb109c-09d1-42a6-93f4-69472d709861" providerId="ADAL" clId="{C9626CA4-A818-4E8A-B281-EE66A64F82D2}" dt="2023-11-17T07:07:52.714" v="62" actId="1076"/>
          <ac:spMkLst>
            <pc:docMk/>
            <pc:sldMk cId="1113438112" sldId="826"/>
            <ac:spMk id="10" creationId="{6751604C-79D0-8D61-A107-27061DD40B04}"/>
          </ac:spMkLst>
        </pc:spChg>
        <pc:spChg chg="mod">
          <ac:chgData name="Jenifer Prince Devaraj" userId="c3fb109c-09d1-42a6-93f4-69472d709861" providerId="ADAL" clId="{C9626CA4-A818-4E8A-B281-EE66A64F82D2}" dt="2023-11-17T07:07:49.881" v="61" actId="1076"/>
          <ac:spMkLst>
            <pc:docMk/>
            <pc:sldMk cId="1113438112" sldId="826"/>
            <ac:spMk id="15" creationId="{D9544083-7B86-CF60-3382-9B2F10428F79}"/>
          </ac:spMkLst>
        </pc:spChg>
        <pc:picChg chg="del">
          <ac:chgData name="Jenifer Prince Devaraj" userId="c3fb109c-09d1-42a6-93f4-69472d709861" providerId="ADAL" clId="{C9626CA4-A818-4E8A-B281-EE66A64F82D2}" dt="2023-11-17T07:07:36.456" v="58" actId="478"/>
          <ac:picMkLst>
            <pc:docMk/>
            <pc:sldMk cId="1113438112" sldId="826"/>
            <ac:picMk id="13" creationId="{21B80E1E-327A-DE19-2B78-646DE376C69D}"/>
          </ac:picMkLst>
        </pc:picChg>
      </pc:sldChg>
      <pc:sldChg chg="addSp modSp">
        <pc:chgData name="Jenifer Prince Devaraj" userId="c3fb109c-09d1-42a6-93f4-69472d709861" providerId="ADAL" clId="{C9626CA4-A818-4E8A-B281-EE66A64F82D2}" dt="2023-11-17T06:29:29.834" v="15"/>
        <pc:sldMkLst>
          <pc:docMk/>
          <pc:sldMk cId="2842894199" sldId="827"/>
        </pc:sldMkLst>
        <pc:spChg chg="add mod">
          <ac:chgData name="Jenifer Prince Devaraj" userId="c3fb109c-09d1-42a6-93f4-69472d709861" providerId="ADAL" clId="{C9626CA4-A818-4E8A-B281-EE66A64F82D2}" dt="2023-11-17T06:29:29.834" v="15"/>
          <ac:spMkLst>
            <pc:docMk/>
            <pc:sldMk cId="2842894199" sldId="827"/>
            <ac:spMk id="3" creationId="{5AEB5264-425B-D5C5-A22C-2FCE58A647EE}"/>
          </ac:spMkLst>
        </pc:spChg>
      </pc:sldChg>
      <pc:sldChg chg="addSp modSp mod">
        <pc:chgData name="Jenifer Prince Devaraj" userId="c3fb109c-09d1-42a6-93f4-69472d709861" providerId="ADAL" clId="{C9626CA4-A818-4E8A-B281-EE66A64F82D2}" dt="2023-11-17T07:09:33.239" v="74" actId="313"/>
        <pc:sldMkLst>
          <pc:docMk/>
          <pc:sldMk cId="2796906715" sldId="828"/>
        </pc:sldMkLst>
        <pc:spChg chg="add mod">
          <ac:chgData name="Jenifer Prince Devaraj" userId="c3fb109c-09d1-42a6-93f4-69472d709861" providerId="ADAL" clId="{C9626CA4-A818-4E8A-B281-EE66A64F82D2}" dt="2023-11-17T06:29:27.932" v="14"/>
          <ac:spMkLst>
            <pc:docMk/>
            <pc:sldMk cId="2796906715" sldId="828"/>
            <ac:spMk id="3" creationId="{97F07E95-43A9-C993-F0B3-EEA31F3E80AF}"/>
          </ac:spMkLst>
        </pc:spChg>
        <pc:spChg chg="mod">
          <ac:chgData name="Jenifer Prince Devaraj" userId="c3fb109c-09d1-42a6-93f4-69472d709861" providerId="ADAL" clId="{C9626CA4-A818-4E8A-B281-EE66A64F82D2}" dt="2023-11-17T07:09:33.239" v="74" actId="313"/>
          <ac:spMkLst>
            <pc:docMk/>
            <pc:sldMk cId="2796906715" sldId="828"/>
            <ac:spMk id="4" creationId="{03C846C2-D99F-50D6-D794-94DD15099BA6}"/>
          </ac:spMkLst>
        </pc:spChg>
      </pc:sldChg>
      <pc:sldChg chg="addSp modSp del mod">
        <pc:chgData name="Jenifer Prince Devaraj" userId="c3fb109c-09d1-42a6-93f4-69472d709861" providerId="ADAL" clId="{C9626CA4-A818-4E8A-B281-EE66A64F82D2}" dt="2023-11-17T07:17:56.530" v="75" actId="47"/>
        <pc:sldMkLst>
          <pc:docMk/>
          <pc:sldMk cId="1283705970" sldId="829"/>
        </pc:sldMkLst>
        <pc:spChg chg="add mod">
          <ac:chgData name="Jenifer Prince Devaraj" userId="c3fb109c-09d1-42a6-93f4-69472d709861" providerId="ADAL" clId="{C9626CA4-A818-4E8A-B281-EE66A64F82D2}" dt="2023-11-17T06:29:36.185" v="17" actId="1035"/>
          <ac:spMkLst>
            <pc:docMk/>
            <pc:sldMk cId="1283705970" sldId="829"/>
            <ac:spMk id="3" creationId="{CFA4D516-40CC-0068-FF74-D1A1CB1F73A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17/11/2023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2</a:t>
            </a:fld>
            <a:endParaRPr lang="en-US"/>
          </a:p>
        </p:txBody>
      </p:sp>
    </p:spTree>
    <p:extLst>
      <p:ext uri="{BB962C8B-B14F-4D97-AF65-F5344CB8AC3E}">
        <p14:creationId xmlns:p14="http://schemas.microsoft.com/office/powerpoint/2010/main" val="463372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3</a:t>
            </a:fld>
            <a:endParaRPr lang="en-US"/>
          </a:p>
        </p:txBody>
      </p:sp>
    </p:spTree>
    <p:extLst>
      <p:ext uri="{BB962C8B-B14F-4D97-AF65-F5344CB8AC3E}">
        <p14:creationId xmlns:p14="http://schemas.microsoft.com/office/powerpoint/2010/main" val="11708512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4</a:t>
            </a:fld>
            <a:endParaRPr lang="en-US"/>
          </a:p>
        </p:txBody>
      </p:sp>
    </p:spTree>
    <p:extLst>
      <p:ext uri="{BB962C8B-B14F-4D97-AF65-F5344CB8AC3E}">
        <p14:creationId xmlns:p14="http://schemas.microsoft.com/office/powerpoint/2010/main" val="3886288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5</a:t>
            </a:fld>
            <a:endParaRPr lang="en-US"/>
          </a:p>
        </p:txBody>
      </p:sp>
    </p:spTree>
    <p:extLst>
      <p:ext uri="{BB962C8B-B14F-4D97-AF65-F5344CB8AC3E}">
        <p14:creationId xmlns:p14="http://schemas.microsoft.com/office/powerpoint/2010/main" val="14713109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6</a:t>
            </a:fld>
            <a:endParaRPr lang="en-US"/>
          </a:p>
        </p:txBody>
      </p:sp>
    </p:spTree>
    <p:extLst>
      <p:ext uri="{BB962C8B-B14F-4D97-AF65-F5344CB8AC3E}">
        <p14:creationId xmlns:p14="http://schemas.microsoft.com/office/powerpoint/2010/main" val="3351440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7</a:t>
            </a:fld>
            <a:endParaRPr lang="en-US"/>
          </a:p>
        </p:txBody>
      </p:sp>
    </p:spTree>
    <p:extLst>
      <p:ext uri="{BB962C8B-B14F-4D97-AF65-F5344CB8AC3E}">
        <p14:creationId xmlns:p14="http://schemas.microsoft.com/office/powerpoint/2010/main" val="35370507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8</a:t>
            </a:fld>
            <a:endParaRPr lang="en-US"/>
          </a:p>
        </p:txBody>
      </p:sp>
    </p:spTree>
    <p:extLst>
      <p:ext uri="{BB962C8B-B14F-4D97-AF65-F5344CB8AC3E}">
        <p14:creationId xmlns:p14="http://schemas.microsoft.com/office/powerpoint/2010/main" val="15393770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9</a:t>
            </a:fld>
            <a:endParaRPr lang="en-US"/>
          </a:p>
        </p:txBody>
      </p:sp>
    </p:spTree>
    <p:extLst>
      <p:ext uri="{BB962C8B-B14F-4D97-AF65-F5344CB8AC3E}">
        <p14:creationId xmlns:p14="http://schemas.microsoft.com/office/powerpoint/2010/main" val="10196261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10</a:t>
            </a:fld>
            <a:endParaRPr lang="en-US"/>
          </a:p>
        </p:txBody>
      </p:sp>
    </p:spTree>
    <p:extLst>
      <p:ext uri="{BB962C8B-B14F-4D97-AF65-F5344CB8AC3E}">
        <p14:creationId xmlns:p14="http://schemas.microsoft.com/office/powerpoint/2010/main" val="30018313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11</a:t>
            </a:fld>
            <a:endParaRPr lang="en-US"/>
          </a:p>
        </p:txBody>
      </p:sp>
    </p:spTree>
    <p:extLst>
      <p:ext uri="{BB962C8B-B14F-4D97-AF65-F5344CB8AC3E}">
        <p14:creationId xmlns:p14="http://schemas.microsoft.com/office/powerpoint/2010/main" val="8482287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12</a:t>
            </a:fld>
            <a:endParaRPr lang="en-US"/>
          </a:p>
        </p:txBody>
      </p:sp>
    </p:spTree>
    <p:extLst>
      <p:ext uri="{BB962C8B-B14F-4D97-AF65-F5344CB8AC3E}">
        <p14:creationId xmlns:p14="http://schemas.microsoft.com/office/powerpoint/2010/main" val="3431233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13</a:t>
            </a:fld>
            <a:endParaRPr lang="en-US"/>
          </a:p>
        </p:txBody>
      </p:sp>
    </p:spTree>
    <p:extLst>
      <p:ext uri="{BB962C8B-B14F-4D97-AF65-F5344CB8AC3E}">
        <p14:creationId xmlns:p14="http://schemas.microsoft.com/office/powerpoint/2010/main" val="18094365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7.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9.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80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9399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1644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20429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04176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3720474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732156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4175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8843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4262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142677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409839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12400266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688114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7349618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819250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271374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2452236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4141747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997776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887959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5996989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861669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404857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8978767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129195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1108030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5049868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6414549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3046897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892071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267553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6710237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9145826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0784019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597325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3546047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87108131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684210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6367442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864581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7784014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95144803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endParaRPr lang="en-GB" noProof="0"/>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293991298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8910734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3773910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06048058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49081238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1.xml"/><Relationship Id="rId7"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8.png"/></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9.png"/></Relationships>
</file>

<file path=ppt/slideMasters/_rels/slideMaster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1.xml"/><Relationship Id="rId7" Type="http://schemas.openxmlformats.org/officeDocument/2006/relationships/theme" Target="../theme/theme9.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7.xml"/><Relationship Id="rId7" Type="http://schemas.openxmlformats.org/officeDocument/2006/relationships/image" Target="../media/image11.pn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10.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theme" Target="../theme/theme12.xml"/><Relationship Id="rId2" Type="http://schemas.openxmlformats.org/officeDocument/2006/relationships/slideLayout" Target="../slideLayouts/slideLayout35.xml"/><Relationship Id="rId1" Type="http://schemas.openxmlformats.org/officeDocument/2006/relationships/slideLayout" Target="../slideLayouts/slideLayout34.xml"/><Relationship Id="rId4" Type="http://schemas.openxmlformats.org/officeDocument/2006/relationships/image" Target="../media/image13.png"/></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3.xml"/><Relationship Id="rId1" Type="http://schemas.openxmlformats.org/officeDocument/2006/relationships/slideLayout" Target="../slideLayouts/slideLayout36.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39.xml"/><Relationship Id="rId7" Type="http://schemas.openxmlformats.org/officeDocument/2006/relationships/image" Target="../media/image15.png"/><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theme" Target="../theme/theme14.xml"/><Relationship Id="rId5" Type="http://schemas.openxmlformats.org/officeDocument/2006/relationships/slideLayout" Target="../slideLayouts/slideLayout41.xml"/><Relationship Id="rId4" Type="http://schemas.openxmlformats.org/officeDocument/2006/relationships/slideLayout" Target="../slideLayouts/slideLayout40.xml"/></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44.xml"/><Relationship Id="rId7" Type="http://schemas.openxmlformats.org/officeDocument/2006/relationships/image" Target="../media/image16.png"/><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theme" Target="../theme/theme15.xml"/><Relationship Id="rId5" Type="http://schemas.openxmlformats.org/officeDocument/2006/relationships/slideLayout" Target="../slideLayouts/slideLayout46.xml"/><Relationship Id="rId4" Type="http://schemas.openxmlformats.org/officeDocument/2006/relationships/slideLayout" Target="../slideLayouts/slideLayout45.xml"/></Relationships>
</file>

<file path=ppt/slideMasters/_rels/slideMaster16.xml.rels><?xml version="1.0" encoding="UTF-8" standalone="yes"?>
<Relationships xmlns="http://schemas.openxmlformats.org/package/2006/relationships"><Relationship Id="rId3" Type="http://schemas.openxmlformats.org/officeDocument/2006/relationships/slideLayout" Target="../slideLayouts/slideLayout49.xml"/><Relationship Id="rId7" Type="http://schemas.openxmlformats.org/officeDocument/2006/relationships/image" Target="../media/image17.png"/><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theme" Target="../theme/theme16.xml"/><Relationship Id="rId5" Type="http://schemas.openxmlformats.org/officeDocument/2006/relationships/slideLayout" Target="../slideLayouts/slideLayout51.xml"/><Relationship Id="rId4" Type="http://schemas.openxmlformats.org/officeDocument/2006/relationships/slideLayout" Target="../slideLayouts/slideLayout50.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67.xml"/><Relationship Id="rId7" Type="http://schemas.openxmlformats.org/officeDocument/2006/relationships/theme" Target="../theme/theme18.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5" Type="http://schemas.openxmlformats.org/officeDocument/2006/relationships/slideLayout" Target="../slideLayouts/slideLayout69.xml"/><Relationship Id="rId4" Type="http://schemas.openxmlformats.org/officeDocument/2006/relationships/slideLayout" Target="../slideLayouts/slideLayout68.xml"/></Relationships>
</file>

<file path=ppt/slideMasters/_rels/slideMaster19.xml.rels><?xml version="1.0" encoding="UTF-8" standalone="yes"?>
<Relationships xmlns="http://schemas.openxmlformats.org/package/2006/relationships"><Relationship Id="rId3" Type="http://schemas.openxmlformats.org/officeDocument/2006/relationships/slideLayout" Target="../slideLayouts/slideLayout73.xml"/><Relationship Id="rId7" Type="http://schemas.openxmlformats.org/officeDocument/2006/relationships/image" Target="../media/image24.png"/><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theme" Target="../theme/theme19.xml"/><Relationship Id="rId5" Type="http://schemas.openxmlformats.org/officeDocument/2006/relationships/slideLayout" Target="../slideLayouts/slideLayout75.xml"/><Relationship Id="rId4" Type="http://schemas.openxmlformats.org/officeDocument/2006/relationships/slideLayout" Target="../slideLayouts/slideLayout74.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0.xml"/><Relationship Id="rId1" Type="http://schemas.openxmlformats.org/officeDocument/2006/relationships/slideLayout" Target="../slideLayouts/slideLayout7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84"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 id="2147483786"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 id="2147483787"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 id="2147483707" r:id="rId3"/>
    <p:sldLayoutId id="2147483708" r:id="rId4"/>
    <p:sldLayoutId id="2147483709" r:id="rId5"/>
    <p:sldLayoutId id="2147483788" r:id="rId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789"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 id="2147483790"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19" r:id="rId2"/>
    <p:sldLayoutId id="2147483720" r:id="rId3"/>
    <p:sldLayoutId id="2147483721" r:id="rId4"/>
    <p:sldLayoutId id="2147483751" r:id="rId5"/>
    <p:sldLayoutId id="2147483783" r:id="rId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 id="2147483716" r:id="rId2"/>
    <p:sldLayoutId id="2147483717" r:id="rId3"/>
    <p:sldLayoutId id="2147483718" r:id="rId4"/>
    <p:sldLayoutId id="2147483777"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 id="2147483752" r:id="rId2"/>
    <p:sldLayoutId id="2147483753" r:id="rId3"/>
    <p:sldLayoutId id="2147483754" r:id="rId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4"/>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4"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 id="2147483772" r:id="rId2"/>
    <p:sldLayoutId id="2147483773" r:id="rId3"/>
    <p:sldLayoutId id="2147483774" r:id="rId4"/>
    <p:sldLayoutId id="2147483775"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 id="2147483768" r:id="rId2"/>
    <p:sldLayoutId id="2147483769" r:id="rId3"/>
    <p:sldLayoutId id="2147483770" r:id="rId4"/>
    <p:sldLayoutId id="2147483771"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 id="2147483764" r:id="rId2"/>
    <p:sldLayoutId id="2147483765" r:id="rId3"/>
    <p:sldLayoutId id="2147483766" r:id="rId4"/>
    <p:sldLayoutId id="2147483767"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 id="2147483759" r:id="rId9"/>
    <p:sldLayoutId id="2147483760" r:id="rId10"/>
    <p:sldLayoutId id="2147483761" r:id="rId11"/>
    <p:sldLayoutId id="2147483762" r:id="rId12"/>
    <p:sldLayoutId id="2147483763"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 id="2147483778" r:id="rId2"/>
    <p:sldLayoutId id="2147483779" r:id="rId3"/>
    <p:sldLayoutId id="2147483780" r:id="rId4"/>
    <p:sldLayoutId id="2147483781" r:id="rId5"/>
    <p:sldLayoutId id="2147483782" r:id="rId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 id="2147483722" r:id="rId2"/>
    <p:sldLayoutId id="2147483723" r:id="rId3"/>
    <p:sldLayoutId id="2147483724" r:id="rId4"/>
    <p:sldLayoutId id="2147483725"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30.xml"/><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30.xml"/><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8.xml"/><Relationship Id="rId1" Type="http://schemas.openxmlformats.org/officeDocument/2006/relationships/slideLayout" Target="../slideLayouts/slideLayout30.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30.xml"/><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30.xml"/><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F40EAB-6954-8B5E-C784-2A455332F66A}"/>
              </a:ext>
            </a:extLst>
          </p:cNvPr>
          <p:cNvSpPr>
            <a:spLocks noGrp="1"/>
          </p:cNvSpPr>
          <p:nvPr>
            <p:ph idx="1"/>
          </p:nvPr>
        </p:nvSpPr>
        <p:spPr>
          <a:xfrm>
            <a:off x="6876182" y="4335285"/>
            <a:ext cx="5315818" cy="3088946"/>
          </a:xfrm>
        </p:spPr>
        <p:txBody>
          <a:bodyPr/>
          <a:lstStyle/>
          <a:p>
            <a:r>
              <a:rPr lang="en-GB" sz="1600" i="1" dirty="0">
                <a:latin typeface="Cambria" panose="02040503050406030204" pitchFamily="18" charset="0"/>
                <a:ea typeface="Cambria" panose="02040503050406030204" pitchFamily="18" charset="0"/>
              </a:rPr>
              <a:t>Lecture By,</a:t>
            </a:r>
          </a:p>
          <a:p>
            <a:r>
              <a:rPr lang="en-GB" sz="1600" i="1" dirty="0">
                <a:latin typeface="Cambria" panose="02040503050406030204" pitchFamily="18" charset="0"/>
                <a:ea typeface="Cambria" panose="02040503050406030204" pitchFamily="18" charset="0"/>
              </a:rPr>
              <a:t>                    Mrs. Jenifer Prince Devaraj,</a:t>
            </a:r>
          </a:p>
          <a:p>
            <a:r>
              <a:rPr lang="en-GB" sz="1600" i="1" dirty="0">
                <a:latin typeface="Cambria" panose="02040503050406030204" pitchFamily="18" charset="0"/>
                <a:ea typeface="Cambria" panose="02040503050406030204" pitchFamily="18" charset="0"/>
              </a:rPr>
              <a:t>                    Lecturer - Embedded Electronics,</a:t>
            </a:r>
          </a:p>
          <a:p>
            <a:r>
              <a:rPr lang="en-GB" sz="1600" i="1" dirty="0">
                <a:latin typeface="Cambria" panose="02040503050406030204" pitchFamily="18" charset="0"/>
                <a:ea typeface="Cambria" panose="02040503050406030204" pitchFamily="18" charset="0"/>
              </a:rPr>
              <a:t>                    Faculty of Applied Computing,</a:t>
            </a:r>
          </a:p>
          <a:p>
            <a:r>
              <a:rPr lang="en-GB" sz="1600" i="1" dirty="0">
                <a:latin typeface="Cambria" panose="02040503050406030204" pitchFamily="18" charset="0"/>
                <a:ea typeface="Cambria" panose="02040503050406030204" pitchFamily="18" charset="0"/>
              </a:rPr>
              <a:t>	UWTSD</a:t>
            </a:r>
          </a:p>
          <a:p>
            <a:r>
              <a:rPr lang="en-GB" sz="1600" i="1" dirty="0">
                <a:latin typeface="Cambria" panose="02040503050406030204" pitchFamily="18" charset="0"/>
                <a:ea typeface="Cambria" panose="02040503050406030204" pitchFamily="18" charset="0"/>
              </a:rPr>
              <a:t>	</a:t>
            </a:r>
            <a:r>
              <a:rPr lang="en-GB" sz="1600" i="1" dirty="0" err="1">
                <a:latin typeface="Cambria" panose="02040503050406030204" pitchFamily="18" charset="0"/>
                <a:ea typeface="Cambria" panose="02040503050406030204" pitchFamily="18" charset="0"/>
              </a:rPr>
              <a:t>Email:j.prince-devaraj@uwtsd.ac.uk</a:t>
            </a:r>
            <a:endParaRPr lang="en-GB" sz="1600" i="1" dirty="0">
              <a:latin typeface="Cambria" panose="02040503050406030204" pitchFamily="18" charset="0"/>
              <a:ea typeface="Cambria" panose="02040503050406030204" pitchFamily="18" charset="0"/>
            </a:endParaRPr>
          </a:p>
          <a:p>
            <a:endParaRPr lang="en-GB" sz="1600" b="1" dirty="0">
              <a:latin typeface="Cambria" panose="02040503050406030204" pitchFamily="18" charset="0"/>
              <a:ea typeface="Cambria" panose="02040503050406030204" pitchFamily="18" charset="0"/>
            </a:endParaRPr>
          </a:p>
        </p:txBody>
      </p:sp>
      <p:sp>
        <p:nvSpPr>
          <p:cNvPr id="4" name="Content Placeholder 1">
            <a:extLst>
              <a:ext uri="{FF2B5EF4-FFF2-40B4-BE49-F238E27FC236}">
                <a16:creationId xmlns:a16="http://schemas.microsoft.com/office/drawing/2014/main" id="{BE605BA5-7179-54D8-AA19-BC9809E09348}"/>
              </a:ext>
            </a:extLst>
          </p:cNvPr>
          <p:cNvSpPr txBox="1">
            <a:spLocks/>
          </p:cNvSpPr>
          <p:nvPr/>
        </p:nvSpPr>
        <p:spPr>
          <a:xfrm>
            <a:off x="3210634" y="1884527"/>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latin typeface="Cambria" panose="02040503050406030204" pitchFamily="18" charset="0"/>
                <a:ea typeface="Cambria" panose="02040503050406030204" pitchFamily="18" charset="0"/>
                <a:cs typeface="Arial"/>
              </a:rPr>
              <a:t>Module Name	: Electronics II</a:t>
            </a:r>
          </a:p>
          <a:p>
            <a:r>
              <a:rPr lang="en-GB" b="1" dirty="0">
                <a:latin typeface="Cambria" panose="02040503050406030204" pitchFamily="18" charset="0"/>
                <a:ea typeface="Cambria" panose="02040503050406030204" pitchFamily="18" charset="0"/>
                <a:cs typeface="Arial"/>
              </a:rPr>
              <a:t>Module Code	:  </a:t>
            </a:r>
            <a:r>
              <a:rPr lang="en-GB" b="1" dirty="0">
                <a:effectLst/>
                <a:latin typeface="Cambria" panose="02040503050406030204" pitchFamily="18" charset="0"/>
                <a:ea typeface="Cambria" panose="02040503050406030204" pitchFamily="18" charset="0"/>
                <a:cs typeface="Arial"/>
              </a:rPr>
              <a:t>ACDA6001</a:t>
            </a:r>
          </a:p>
          <a:p>
            <a:r>
              <a:rPr lang="en-GB" b="1" dirty="0">
                <a:latin typeface="Cambria" panose="02040503050406030204" pitchFamily="18" charset="0"/>
                <a:ea typeface="Cambria" panose="02040503050406030204" pitchFamily="18" charset="0"/>
                <a:cs typeface="Arial"/>
              </a:rPr>
              <a:t>Topic 		: FPGA	</a:t>
            </a:r>
          </a:p>
          <a:p>
            <a:r>
              <a:rPr lang="en-GB" b="1" dirty="0">
                <a:latin typeface="Cambria" panose="02040503050406030204" pitchFamily="18" charset="0"/>
                <a:ea typeface="Cambria" panose="02040503050406030204" pitchFamily="18" charset="0"/>
                <a:cs typeface="Arial"/>
              </a:rPr>
              <a:t>Lecture 		: 17</a:t>
            </a: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16848" y="511311"/>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2" name="Title 1">
            <a:extLst>
              <a:ext uri="{FF2B5EF4-FFF2-40B4-BE49-F238E27FC236}">
                <a16:creationId xmlns:a16="http://schemas.microsoft.com/office/drawing/2014/main" id="{BBD1089C-42CE-462F-F9D5-CBB6DE9A4419}"/>
              </a:ext>
            </a:extLst>
          </p:cNvPr>
          <p:cNvSpPr>
            <a:spLocks noGrp="1"/>
          </p:cNvSpPr>
          <p:nvPr>
            <p:ph type="title"/>
          </p:nvPr>
        </p:nvSpPr>
        <p:spPr>
          <a:xfrm>
            <a:off x="108617" y="1124086"/>
            <a:ext cx="11594969" cy="1325563"/>
          </a:xfrm>
        </p:spPr>
        <p:txBody>
          <a:bodyPr>
            <a:normAutofit/>
          </a:bodyPr>
          <a:lstStyle/>
          <a:p>
            <a:r>
              <a:rPr lang="en-GB" sz="2800" b="1" dirty="0">
                <a:latin typeface="Cambria" panose="02040503050406030204" pitchFamily="18" charset="0"/>
                <a:ea typeface="Cambria" panose="02040503050406030204" pitchFamily="18" charset="0"/>
              </a:rPr>
              <a:t>FPGA</a:t>
            </a:r>
          </a:p>
        </p:txBody>
      </p:sp>
      <p:sp>
        <p:nvSpPr>
          <p:cNvPr id="3" name="Content Placeholder 2">
            <a:extLst>
              <a:ext uri="{FF2B5EF4-FFF2-40B4-BE49-F238E27FC236}">
                <a16:creationId xmlns:a16="http://schemas.microsoft.com/office/drawing/2014/main" id="{EDAA811D-949B-395B-93EA-95DF6AFE4EBD}"/>
              </a:ext>
            </a:extLst>
          </p:cNvPr>
          <p:cNvSpPr>
            <a:spLocks noGrp="1"/>
          </p:cNvSpPr>
          <p:nvPr>
            <p:ph idx="1"/>
          </p:nvPr>
        </p:nvSpPr>
        <p:spPr>
          <a:xfrm>
            <a:off x="972217" y="2328256"/>
            <a:ext cx="10894663" cy="3651349"/>
          </a:xfrm>
        </p:spPr>
        <p:txBody>
          <a:bodyPr>
            <a:normAutofit/>
          </a:bodyPr>
          <a:lstStyle/>
          <a:p>
            <a:pPr algn="just">
              <a:lnSpc>
                <a:spcPct val="150000"/>
              </a:lnSpc>
            </a:pPr>
            <a:r>
              <a:rPr lang="en-GB" sz="2400" dirty="0">
                <a:ea typeface="Cambria" panose="02040503050406030204" pitchFamily="18" charset="0"/>
              </a:rPr>
              <a:t>A field-programmable gate array (FPGA) is a </a:t>
            </a:r>
            <a:r>
              <a:rPr lang="en-GB" sz="2400" b="1" dirty="0">
                <a:ea typeface="Cambria" panose="02040503050406030204" pitchFamily="18" charset="0"/>
              </a:rPr>
              <a:t>programmable logic device </a:t>
            </a:r>
            <a:r>
              <a:rPr lang="en-GB" sz="2400" dirty="0">
                <a:ea typeface="Cambria" panose="02040503050406030204" pitchFamily="18" charset="0"/>
              </a:rPr>
              <a:t>that supports implementation of relatively large logic circuits.</a:t>
            </a:r>
          </a:p>
          <a:p>
            <a:pPr algn="just">
              <a:lnSpc>
                <a:spcPct val="150000"/>
              </a:lnSpc>
            </a:pPr>
            <a:r>
              <a:rPr lang="en-GB" sz="2400" dirty="0">
                <a:ea typeface="Cambria" panose="02040503050406030204" pitchFamily="18" charset="0"/>
              </a:rPr>
              <a:t>FPGAs can be used to implement logic circuits of more than a </a:t>
            </a:r>
            <a:r>
              <a:rPr lang="en-GB" sz="2400" b="1" dirty="0">
                <a:ea typeface="Cambria" panose="02040503050406030204" pitchFamily="18" charset="0"/>
              </a:rPr>
              <a:t>million equivalent </a:t>
            </a:r>
            <a:r>
              <a:rPr lang="en-GB" sz="2400" dirty="0">
                <a:ea typeface="Cambria" panose="02040503050406030204" pitchFamily="18" charset="0"/>
              </a:rPr>
              <a:t>gates in size. </a:t>
            </a:r>
          </a:p>
          <a:p>
            <a:pPr lvl="1" algn="just">
              <a:lnSpc>
                <a:spcPct val="150000"/>
              </a:lnSpc>
            </a:pPr>
            <a:r>
              <a:rPr lang="en-GB" sz="2000" i="1" dirty="0">
                <a:ea typeface="Cambria" panose="02040503050406030204" pitchFamily="18" charset="0"/>
              </a:rPr>
              <a:t>Some examples of commercial FPGA products, from Altera and Xilinx.</a:t>
            </a:r>
          </a:p>
          <a:p>
            <a:pPr marL="0" indent="0" algn="just">
              <a:buNone/>
            </a:pPr>
            <a:endParaRPr lang="en-GB" sz="2400" dirty="0">
              <a:ea typeface="Cambria" panose="02040503050406030204" pitchFamily="18" charset="0"/>
            </a:endParaRP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2</a:t>
            </a:fld>
            <a:endParaRPr lang="en-GB"/>
          </a:p>
        </p:txBody>
      </p:sp>
      <p:sp>
        <p:nvSpPr>
          <p:cNvPr id="4" name="Footer Placeholder 3">
            <a:extLst>
              <a:ext uri="{FF2B5EF4-FFF2-40B4-BE49-F238E27FC236}">
                <a16:creationId xmlns:a16="http://schemas.microsoft.com/office/drawing/2014/main" id="{39428ABC-85EF-61D9-306C-4BA8E6B3AEEA}"/>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2000754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16848" y="511311"/>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2" name="Title 1">
            <a:extLst>
              <a:ext uri="{FF2B5EF4-FFF2-40B4-BE49-F238E27FC236}">
                <a16:creationId xmlns:a16="http://schemas.microsoft.com/office/drawing/2014/main" id="{BBD1089C-42CE-462F-F9D5-CBB6DE9A4419}"/>
              </a:ext>
            </a:extLst>
          </p:cNvPr>
          <p:cNvSpPr>
            <a:spLocks noGrp="1"/>
          </p:cNvSpPr>
          <p:nvPr>
            <p:ph type="title"/>
          </p:nvPr>
        </p:nvSpPr>
        <p:spPr>
          <a:xfrm>
            <a:off x="0" y="1186626"/>
            <a:ext cx="11594969" cy="1325563"/>
          </a:xfrm>
        </p:spPr>
        <p:txBody>
          <a:bodyPr>
            <a:normAutofit/>
          </a:bodyPr>
          <a:lstStyle/>
          <a:p>
            <a:r>
              <a:rPr lang="en-GB" sz="2800" b="1" dirty="0">
                <a:latin typeface="Cambria" panose="02040503050406030204" pitchFamily="18" charset="0"/>
                <a:ea typeface="Cambria" panose="02040503050406030204" pitchFamily="18" charset="0"/>
              </a:rPr>
              <a:t>Why FPGA ?</a:t>
            </a:r>
          </a:p>
        </p:txBody>
      </p:sp>
      <p:sp>
        <p:nvSpPr>
          <p:cNvPr id="3" name="Content Placeholder 2">
            <a:extLst>
              <a:ext uri="{FF2B5EF4-FFF2-40B4-BE49-F238E27FC236}">
                <a16:creationId xmlns:a16="http://schemas.microsoft.com/office/drawing/2014/main" id="{EDAA811D-949B-395B-93EA-95DF6AFE4EBD}"/>
              </a:ext>
            </a:extLst>
          </p:cNvPr>
          <p:cNvSpPr>
            <a:spLocks noGrp="1"/>
          </p:cNvSpPr>
          <p:nvPr>
            <p:ph idx="1"/>
          </p:nvPr>
        </p:nvSpPr>
        <p:spPr>
          <a:xfrm>
            <a:off x="1004541" y="2305009"/>
            <a:ext cx="9899951" cy="5243005"/>
          </a:xfrm>
        </p:spPr>
        <p:txBody>
          <a:bodyPr>
            <a:normAutofit/>
          </a:bodyPr>
          <a:lstStyle/>
          <a:p>
            <a:pPr marL="625475" lvl="1" indent="273050" algn="just">
              <a:lnSpc>
                <a:spcPct val="150000"/>
              </a:lnSpc>
            </a:pPr>
            <a:r>
              <a:rPr lang="en-GB" dirty="0">
                <a:ea typeface="Cambria" panose="02040503050406030204" pitchFamily="18" charset="0"/>
              </a:rPr>
              <a:t>Improved </a:t>
            </a:r>
            <a:r>
              <a:rPr lang="en-GB" b="1" dirty="0">
                <a:ea typeface="Cambria" panose="02040503050406030204" pitchFamily="18" charset="0"/>
              </a:rPr>
              <a:t>density </a:t>
            </a:r>
            <a:r>
              <a:rPr lang="en-GB" dirty="0">
                <a:ea typeface="Cambria" panose="02040503050406030204" pitchFamily="18" charset="0"/>
              </a:rPr>
              <a:t>relative to discrete SSI/MSI components (within around 10x of custom ICs)</a:t>
            </a:r>
          </a:p>
          <a:p>
            <a:pPr marL="625475" lvl="1" indent="273050" algn="just">
              <a:lnSpc>
                <a:spcPct val="150000"/>
              </a:lnSpc>
            </a:pPr>
            <a:r>
              <a:rPr lang="en-GB" dirty="0">
                <a:ea typeface="Cambria" panose="02040503050406030204" pitchFamily="18" charset="0"/>
              </a:rPr>
              <a:t>With the aid of </a:t>
            </a:r>
            <a:r>
              <a:rPr lang="en-GB" b="1" dirty="0">
                <a:ea typeface="Cambria" panose="02040503050406030204" pitchFamily="18" charset="0"/>
              </a:rPr>
              <a:t>computer aided design </a:t>
            </a:r>
            <a:r>
              <a:rPr lang="en-GB" dirty="0">
                <a:ea typeface="Cambria" panose="02040503050406030204" pitchFamily="18" charset="0"/>
              </a:rPr>
              <a:t>(CAD) tools circuits could be implemented in a  short amount of time (no physical layout process, no mask making, no IC manufacturing)</a:t>
            </a:r>
          </a:p>
          <a:p>
            <a:pPr marL="1701800" lvl="2" indent="0" algn="just">
              <a:lnSpc>
                <a:spcPct val="150000"/>
              </a:lnSpc>
              <a:buNone/>
            </a:pPr>
            <a:r>
              <a:rPr lang="en-GB" sz="2400" dirty="0">
                <a:ea typeface="Cambria" panose="02040503050406030204" pitchFamily="18" charset="0"/>
              </a:rPr>
              <a:t>- </a:t>
            </a:r>
            <a:r>
              <a:rPr lang="en-GB" sz="2400" i="1" dirty="0">
                <a:ea typeface="Cambria" panose="02040503050406030204" pitchFamily="18" charset="0"/>
              </a:rPr>
              <a:t>lowers NREs</a:t>
            </a:r>
          </a:p>
          <a:p>
            <a:pPr marL="1701800" lvl="2" indent="0" algn="just">
              <a:lnSpc>
                <a:spcPct val="150000"/>
              </a:lnSpc>
              <a:buNone/>
            </a:pPr>
            <a:r>
              <a:rPr lang="en-GB" sz="2400" i="1" dirty="0">
                <a:ea typeface="Cambria" panose="02040503050406030204" pitchFamily="18" charset="0"/>
              </a:rPr>
              <a:t>- shortens TTM</a:t>
            </a: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3</a:t>
            </a:fld>
            <a:endParaRPr lang="en-GB"/>
          </a:p>
        </p:txBody>
      </p:sp>
      <p:sp>
        <p:nvSpPr>
          <p:cNvPr id="4" name="Footer Placeholder 3">
            <a:extLst>
              <a:ext uri="{FF2B5EF4-FFF2-40B4-BE49-F238E27FC236}">
                <a16:creationId xmlns:a16="http://schemas.microsoft.com/office/drawing/2014/main" id="{DFB464DC-DDA9-969A-C8D2-59FEA6A8D0A0}"/>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2550558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16848" y="511311"/>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2" name="Title 1">
            <a:extLst>
              <a:ext uri="{FF2B5EF4-FFF2-40B4-BE49-F238E27FC236}">
                <a16:creationId xmlns:a16="http://schemas.microsoft.com/office/drawing/2014/main" id="{BBD1089C-42CE-462F-F9D5-CBB6DE9A4419}"/>
              </a:ext>
            </a:extLst>
          </p:cNvPr>
          <p:cNvSpPr>
            <a:spLocks noGrp="1"/>
          </p:cNvSpPr>
          <p:nvPr>
            <p:ph type="title"/>
          </p:nvPr>
        </p:nvSpPr>
        <p:spPr>
          <a:xfrm>
            <a:off x="0" y="922466"/>
            <a:ext cx="11594969" cy="1325563"/>
          </a:xfrm>
        </p:spPr>
        <p:txBody>
          <a:bodyPr>
            <a:normAutofit/>
          </a:bodyPr>
          <a:lstStyle/>
          <a:p>
            <a:r>
              <a:rPr lang="en-GB" sz="2800" b="1" dirty="0">
                <a:latin typeface="Cambria" panose="02040503050406030204" pitchFamily="18" charset="0"/>
                <a:ea typeface="Cambria" panose="02040503050406030204" pitchFamily="18" charset="0"/>
              </a:rPr>
              <a:t>General Structure of  FPGA </a:t>
            </a: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4</a:t>
            </a:fld>
            <a:endParaRPr lang="en-GB"/>
          </a:p>
        </p:txBody>
      </p:sp>
      <p:pic>
        <p:nvPicPr>
          <p:cNvPr id="7" name="Picture 6">
            <a:extLst>
              <a:ext uri="{FF2B5EF4-FFF2-40B4-BE49-F238E27FC236}">
                <a16:creationId xmlns:a16="http://schemas.microsoft.com/office/drawing/2014/main" id="{C3146689-D180-001C-7CB6-529FD2FBEFFE}"/>
              </a:ext>
            </a:extLst>
          </p:cNvPr>
          <p:cNvPicPr>
            <a:picLocks noChangeAspect="1"/>
          </p:cNvPicPr>
          <p:nvPr/>
        </p:nvPicPr>
        <p:blipFill>
          <a:blip r:embed="rId3"/>
          <a:stretch>
            <a:fillRect/>
          </a:stretch>
        </p:blipFill>
        <p:spPr>
          <a:xfrm>
            <a:off x="5928360" y="1432861"/>
            <a:ext cx="5771118" cy="5425139"/>
          </a:xfrm>
          <a:prstGeom prst="rect">
            <a:avLst/>
          </a:prstGeom>
        </p:spPr>
      </p:pic>
      <p:sp>
        <p:nvSpPr>
          <p:cNvPr id="10" name="TextBox 9">
            <a:extLst>
              <a:ext uri="{FF2B5EF4-FFF2-40B4-BE49-F238E27FC236}">
                <a16:creationId xmlns:a16="http://schemas.microsoft.com/office/drawing/2014/main" id="{820B9718-ADE8-EF07-75D1-C6D370FD56FF}"/>
              </a:ext>
            </a:extLst>
          </p:cNvPr>
          <p:cNvSpPr txBox="1"/>
          <p:nvPr/>
        </p:nvSpPr>
        <p:spPr>
          <a:xfrm>
            <a:off x="156210" y="2470534"/>
            <a:ext cx="6164580" cy="537391"/>
          </a:xfrm>
          <a:prstGeom prst="rect">
            <a:avLst/>
          </a:prstGeom>
          <a:noFill/>
        </p:spPr>
        <p:txBody>
          <a:bodyPr wrap="square">
            <a:spAutoFit/>
          </a:bodyPr>
          <a:lstStyle/>
          <a:p>
            <a:pPr marL="0" indent="0" algn="just">
              <a:lnSpc>
                <a:spcPct val="150000"/>
              </a:lnSpc>
              <a:buNone/>
            </a:pPr>
            <a:r>
              <a:rPr lang="en-GB" sz="2200" dirty="0">
                <a:latin typeface="Cambria" panose="02040503050406030204" pitchFamily="18" charset="0"/>
                <a:ea typeface="Cambria" panose="02040503050406030204" pitchFamily="18" charset="0"/>
              </a:rPr>
              <a:t>FPGA contains three main types of resources: </a:t>
            </a:r>
          </a:p>
        </p:txBody>
      </p:sp>
      <p:sp>
        <p:nvSpPr>
          <p:cNvPr id="12" name="TextBox 11">
            <a:extLst>
              <a:ext uri="{FF2B5EF4-FFF2-40B4-BE49-F238E27FC236}">
                <a16:creationId xmlns:a16="http://schemas.microsoft.com/office/drawing/2014/main" id="{6F5F5D3C-27D1-0C40-411E-1753F50AA5F4}"/>
              </a:ext>
            </a:extLst>
          </p:cNvPr>
          <p:cNvSpPr txBox="1"/>
          <p:nvPr/>
        </p:nvSpPr>
        <p:spPr>
          <a:xfrm>
            <a:off x="778510" y="3195307"/>
            <a:ext cx="6164580" cy="1553054"/>
          </a:xfrm>
          <a:prstGeom prst="rect">
            <a:avLst/>
          </a:prstGeom>
          <a:noFill/>
        </p:spPr>
        <p:txBody>
          <a:bodyPr wrap="square">
            <a:spAutoFit/>
          </a:bodyPr>
          <a:lstStyle/>
          <a:p>
            <a:pPr marL="1001713" indent="-285750" algn="just">
              <a:lnSpc>
                <a:spcPct val="150000"/>
              </a:lnSpc>
              <a:buFont typeface="Arial" panose="020B0604020202020204" pitchFamily="34" charset="0"/>
              <a:buChar char="•"/>
            </a:pPr>
            <a:r>
              <a:rPr lang="en-GB" sz="2200" dirty="0">
                <a:latin typeface="Cambria" panose="02040503050406030204" pitchFamily="18" charset="0"/>
                <a:ea typeface="Cambria" panose="02040503050406030204" pitchFamily="18" charset="0"/>
              </a:rPr>
              <a:t>I/O Blocks </a:t>
            </a:r>
          </a:p>
          <a:p>
            <a:pPr marL="1001713" indent="-285750" algn="just">
              <a:lnSpc>
                <a:spcPct val="150000"/>
              </a:lnSpc>
              <a:buFont typeface="Arial" panose="020B0604020202020204" pitchFamily="34" charset="0"/>
              <a:buChar char="•"/>
            </a:pPr>
            <a:r>
              <a:rPr lang="en-GB" sz="2200" dirty="0">
                <a:latin typeface="Cambria" panose="02040503050406030204" pitchFamily="18" charset="0"/>
                <a:ea typeface="Cambria" panose="02040503050406030204" pitchFamily="18" charset="0"/>
              </a:rPr>
              <a:t>Logic Blocks </a:t>
            </a:r>
          </a:p>
          <a:p>
            <a:pPr marL="1001713" indent="-285750" algn="just">
              <a:lnSpc>
                <a:spcPct val="150000"/>
              </a:lnSpc>
              <a:buFont typeface="Arial" panose="020B0604020202020204" pitchFamily="34" charset="0"/>
              <a:buChar char="•"/>
            </a:pPr>
            <a:r>
              <a:rPr lang="en-GB" sz="2200" dirty="0">
                <a:latin typeface="Cambria" panose="02040503050406030204" pitchFamily="18" charset="0"/>
                <a:ea typeface="Cambria" panose="02040503050406030204" pitchFamily="18" charset="0"/>
              </a:rPr>
              <a:t>Interconnection Switches</a:t>
            </a:r>
            <a:endParaRPr lang="en-GB" sz="2200" i="1" dirty="0">
              <a:latin typeface="Cambria" panose="02040503050406030204" pitchFamily="18" charset="0"/>
              <a:ea typeface="Cambria" panose="02040503050406030204" pitchFamily="18" charset="0"/>
            </a:endParaRPr>
          </a:p>
        </p:txBody>
      </p:sp>
      <p:sp>
        <p:nvSpPr>
          <p:cNvPr id="3" name="Footer Placeholder 3">
            <a:extLst>
              <a:ext uri="{FF2B5EF4-FFF2-40B4-BE49-F238E27FC236}">
                <a16:creationId xmlns:a16="http://schemas.microsoft.com/office/drawing/2014/main" id="{5ED0B5F5-2B11-71CD-0B72-A91098F260DF}"/>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175797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16848" y="511311"/>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2" name="Title 1">
            <a:extLst>
              <a:ext uri="{FF2B5EF4-FFF2-40B4-BE49-F238E27FC236}">
                <a16:creationId xmlns:a16="http://schemas.microsoft.com/office/drawing/2014/main" id="{BBD1089C-42CE-462F-F9D5-CBB6DE9A4419}"/>
              </a:ext>
            </a:extLst>
          </p:cNvPr>
          <p:cNvSpPr>
            <a:spLocks noGrp="1"/>
          </p:cNvSpPr>
          <p:nvPr>
            <p:ph type="title"/>
          </p:nvPr>
        </p:nvSpPr>
        <p:spPr>
          <a:xfrm>
            <a:off x="0" y="1120586"/>
            <a:ext cx="11594969" cy="1325563"/>
          </a:xfrm>
        </p:spPr>
        <p:txBody>
          <a:bodyPr>
            <a:normAutofit/>
          </a:bodyPr>
          <a:lstStyle/>
          <a:p>
            <a:r>
              <a:rPr lang="en-GB" sz="2800" b="1" dirty="0">
                <a:latin typeface="Cambria" panose="02040503050406030204" pitchFamily="18" charset="0"/>
                <a:ea typeface="Cambria" panose="02040503050406030204" pitchFamily="18" charset="0"/>
              </a:rPr>
              <a:t>Structure of  FPGA </a:t>
            </a:r>
          </a:p>
        </p:txBody>
      </p:sp>
      <p:sp>
        <p:nvSpPr>
          <p:cNvPr id="3" name="Content Placeholder 2">
            <a:extLst>
              <a:ext uri="{FF2B5EF4-FFF2-40B4-BE49-F238E27FC236}">
                <a16:creationId xmlns:a16="http://schemas.microsoft.com/office/drawing/2014/main" id="{EDAA811D-949B-395B-93EA-95DF6AFE4EBD}"/>
              </a:ext>
            </a:extLst>
          </p:cNvPr>
          <p:cNvSpPr>
            <a:spLocks noGrp="1"/>
          </p:cNvSpPr>
          <p:nvPr>
            <p:ph idx="1"/>
          </p:nvPr>
        </p:nvSpPr>
        <p:spPr>
          <a:xfrm>
            <a:off x="81764" y="2166269"/>
            <a:ext cx="11774956" cy="5243005"/>
          </a:xfrm>
        </p:spPr>
        <p:txBody>
          <a:bodyPr>
            <a:normAutofit/>
          </a:bodyPr>
          <a:lstStyle/>
          <a:p>
            <a:pPr marL="715963" algn="just">
              <a:lnSpc>
                <a:spcPct val="150000"/>
              </a:lnSpc>
            </a:pPr>
            <a:r>
              <a:rPr lang="en-GB" sz="2100" b="1" dirty="0">
                <a:latin typeface="Cambria" panose="02040503050406030204" pitchFamily="18" charset="0"/>
                <a:ea typeface="Cambria" panose="02040503050406030204" pitchFamily="18" charset="0"/>
              </a:rPr>
              <a:t>I/O Blocks  </a:t>
            </a:r>
            <a:r>
              <a:rPr lang="en-GB" sz="2100" dirty="0">
                <a:latin typeface="Cambria" panose="02040503050406030204" pitchFamily="18" charset="0"/>
                <a:ea typeface="Cambria" panose="02040503050406030204" pitchFamily="18" charset="0"/>
              </a:rPr>
              <a:t>- </a:t>
            </a:r>
            <a:r>
              <a:rPr lang="en-GB" sz="2100" i="1" dirty="0">
                <a:latin typeface="Cambria" panose="02040503050406030204" pitchFamily="18" charset="0"/>
                <a:ea typeface="Cambria" panose="02040503050406030204" pitchFamily="18" charset="0"/>
              </a:rPr>
              <a:t>for connecting to the pins of the package.</a:t>
            </a:r>
          </a:p>
          <a:p>
            <a:pPr marL="715963" algn="just">
              <a:lnSpc>
                <a:spcPct val="150000"/>
              </a:lnSpc>
            </a:pPr>
            <a:r>
              <a:rPr lang="en-GB" sz="2100" b="1" dirty="0">
                <a:latin typeface="Cambria" panose="02040503050406030204" pitchFamily="18" charset="0"/>
                <a:ea typeface="Cambria" panose="02040503050406030204" pitchFamily="18" charset="0"/>
              </a:rPr>
              <a:t>Logic Blocks </a:t>
            </a:r>
            <a:r>
              <a:rPr lang="en-GB" sz="2100" dirty="0">
                <a:latin typeface="Cambria" panose="02040503050406030204" pitchFamily="18" charset="0"/>
                <a:ea typeface="Cambria" panose="02040503050406030204" pitchFamily="18" charset="0"/>
              </a:rPr>
              <a:t>- </a:t>
            </a:r>
            <a:r>
              <a:rPr lang="en-GB" sz="2100" i="1" dirty="0">
                <a:latin typeface="Cambria" panose="02040503050406030204" pitchFamily="18" charset="0"/>
                <a:ea typeface="Cambria" panose="02040503050406030204" pitchFamily="18" charset="0"/>
              </a:rPr>
              <a:t>arranged in an array.</a:t>
            </a:r>
          </a:p>
          <a:p>
            <a:pPr marL="715963" algn="just">
              <a:lnSpc>
                <a:spcPct val="150000"/>
              </a:lnSpc>
            </a:pPr>
            <a:r>
              <a:rPr lang="en-GB" sz="2100" b="1" dirty="0">
                <a:latin typeface="Cambria" panose="02040503050406030204" pitchFamily="18" charset="0"/>
                <a:ea typeface="Cambria" panose="02040503050406030204" pitchFamily="18" charset="0"/>
              </a:rPr>
              <a:t>Interconnection Switches </a:t>
            </a:r>
            <a:r>
              <a:rPr lang="en-GB" sz="2100" dirty="0">
                <a:latin typeface="Cambria" panose="02040503050406030204" pitchFamily="18" charset="0"/>
                <a:ea typeface="Cambria" panose="02040503050406030204" pitchFamily="18" charset="0"/>
              </a:rPr>
              <a:t>-</a:t>
            </a:r>
            <a:r>
              <a:rPr lang="en-GB" sz="2100" b="1" dirty="0">
                <a:latin typeface="Cambria" panose="02040503050406030204" pitchFamily="18" charset="0"/>
                <a:ea typeface="Cambria" panose="02040503050406030204" pitchFamily="18" charset="0"/>
              </a:rPr>
              <a:t> </a:t>
            </a:r>
            <a:r>
              <a:rPr lang="en-GB" sz="2100" i="1" dirty="0">
                <a:latin typeface="Cambria" panose="02040503050406030204" pitchFamily="18" charset="0"/>
                <a:ea typeface="Cambria" panose="02040503050406030204" pitchFamily="18" charset="0"/>
              </a:rPr>
              <a:t>organized as horizontal and vertical </a:t>
            </a:r>
            <a:r>
              <a:rPr lang="en-GB" sz="2100" b="1" i="1" dirty="0">
                <a:latin typeface="Cambria" panose="02040503050406030204" pitchFamily="18" charset="0"/>
                <a:ea typeface="Cambria" panose="02040503050406030204" pitchFamily="18" charset="0"/>
              </a:rPr>
              <a:t>routing channels </a:t>
            </a:r>
            <a:r>
              <a:rPr lang="en-GB" sz="2100" i="1" dirty="0">
                <a:latin typeface="Cambria" panose="02040503050406030204" pitchFamily="18" charset="0"/>
                <a:ea typeface="Cambria" panose="02040503050406030204" pitchFamily="18" charset="0"/>
              </a:rPr>
              <a:t>between rows and columns of logic blocks.</a:t>
            </a:r>
          </a:p>
          <a:p>
            <a:pPr marL="2062163" lvl="1" indent="-488950" algn="just">
              <a:lnSpc>
                <a:spcPct val="150000"/>
              </a:lnSpc>
              <a:buNone/>
            </a:pPr>
            <a:r>
              <a:rPr lang="en-GB" sz="1700" dirty="0">
                <a:latin typeface="Cambria" panose="02040503050406030204" pitchFamily="18" charset="0"/>
                <a:ea typeface="Cambria" panose="02040503050406030204" pitchFamily="18" charset="0"/>
              </a:rPr>
              <a:t>-  </a:t>
            </a:r>
            <a:r>
              <a:rPr lang="en-GB" sz="2200" i="1" dirty="0">
                <a:latin typeface="Cambria" panose="02040503050406030204" pitchFamily="18" charset="0"/>
                <a:ea typeface="Cambria" panose="02040503050406030204" pitchFamily="18" charset="0"/>
              </a:rPr>
              <a:t>The </a:t>
            </a:r>
            <a:r>
              <a:rPr lang="en-GB" sz="2200" b="1" dirty="0">
                <a:latin typeface="Cambria" panose="02040503050406030204" pitchFamily="18" charset="0"/>
                <a:ea typeface="Cambria" panose="02040503050406030204" pitchFamily="18" charset="0"/>
              </a:rPr>
              <a:t>routing channels </a:t>
            </a:r>
            <a:r>
              <a:rPr lang="en-GB" sz="2200" i="1" dirty="0">
                <a:latin typeface="Cambria" panose="02040503050406030204" pitchFamily="18" charset="0"/>
                <a:ea typeface="Cambria" panose="02040503050406030204" pitchFamily="18" charset="0"/>
              </a:rPr>
              <a:t>contain </a:t>
            </a:r>
            <a:r>
              <a:rPr lang="en-GB" sz="2200" b="1" i="1" dirty="0">
                <a:latin typeface="Cambria" panose="02040503050406030204" pitchFamily="18" charset="0"/>
                <a:ea typeface="Cambria" panose="02040503050406030204" pitchFamily="18" charset="0"/>
              </a:rPr>
              <a:t>wires and programmable switches </a:t>
            </a:r>
            <a:r>
              <a:rPr lang="en-GB" sz="2200" i="1" dirty="0">
                <a:latin typeface="Cambria" panose="02040503050406030204" pitchFamily="18" charset="0"/>
                <a:ea typeface="Cambria" panose="02040503050406030204" pitchFamily="18" charset="0"/>
              </a:rPr>
              <a:t>that allow the logic blocks    to    be interconnected in many ways.</a:t>
            </a:r>
          </a:p>
          <a:p>
            <a:pPr marL="0" indent="0" algn="just">
              <a:lnSpc>
                <a:spcPct val="150000"/>
              </a:lnSpc>
              <a:buNone/>
            </a:pPr>
            <a:endParaRPr lang="en-GB" sz="2100" dirty="0">
              <a:latin typeface="Cambria" panose="02040503050406030204" pitchFamily="18" charset="0"/>
              <a:ea typeface="Cambria" panose="02040503050406030204" pitchFamily="18" charset="0"/>
            </a:endParaRP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5</a:t>
            </a:fld>
            <a:endParaRPr lang="en-GB"/>
          </a:p>
        </p:txBody>
      </p:sp>
      <p:sp>
        <p:nvSpPr>
          <p:cNvPr id="4" name="Footer Placeholder 3">
            <a:extLst>
              <a:ext uri="{FF2B5EF4-FFF2-40B4-BE49-F238E27FC236}">
                <a16:creationId xmlns:a16="http://schemas.microsoft.com/office/drawing/2014/main" id="{12739039-7811-8CF6-688C-0D4215638FCF}"/>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3804220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16848" y="511311"/>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2" name="Title 1">
            <a:extLst>
              <a:ext uri="{FF2B5EF4-FFF2-40B4-BE49-F238E27FC236}">
                <a16:creationId xmlns:a16="http://schemas.microsoft.com/office/drawing/2014/main" id="{BBD1089C-42CE-462F-F9D5-CBB6DE9A4419}"/>
              </a:ext>
            </a:extLst>
          </p:cNvPr>
          <p:cNvSpPr>
            <a:spLocks noGrp="1" noRot="1" noMove="1" noResize="1" noEditPoints="1" noAdjustHandles="1" noChangeArrowheads="1" noChangeShapeType="1"/>
          </p:cNvSpPr>
          <p:nvPr>
            <p:ph type="title"/>
          </p:nvPr>
        </p:nvSpPr>
        <p:spPr>
          <a:xfrm>
            <a:off x="0" y="1120586"/>
            <a:ext cx="11594969" cy="1325563"/>
          </a:xfrm>
        </p:spPr>
        <p:txBody>
          <a:bodyPr>
            <a:normAutofit/>
          </a:bodyPr>
          <a:lstStyle/>
          <a:p>
            <a:r>
              <a:rPr lang="en-GB" sz="2800" b="1" dirty="0">
                <a:latin typeface="Cambria" panose="02040503050406030204" pitchFamily="18" charset="0"/>
                <a:ea typeface="Cambria" panose="02040503050406030204" pitchFamily="18" charset="0"/>
              </a:rPr>
              <a:t>Look Up Tables (LUT)</a:t>
            </a:r>
          </a:p>
        </p:txBody>
      </p:sp>
      <p:sp>
        <p:nvSpPr>
          <p:cNvPr id="3" name="Content Placeholder 2">
            <a:extLst>
              <a:ext uri="{FF2B5EF4-FFF2-40B4-BE49-F238E27FC236}">
                <a16:creationId xmlns:a16="http://schemas.microsoft.com/office/drawing/2014/main" id="{EDAA811D-949B-395B-93EA-95DF6AFE4EBD}"/>
              </a:ext>
            </a:extLst>
          </p:cNvPr>
          <p:cNvSpPr>
            <a:spLocks noGrp="1"/>
          </p:cNvSpPr>
          <p:nvPr>
            <p:ph idx="1"/>
          </p:nvPr>
        </p:nvSpPr>
        <p:spPr>
          <a:xfrm>
            <a:off x="6482781" y="1756730"/>
            <a:ext cx="5555768" cy="4839562"/>
          </a:xfrm>
        </p:spPr>
        <p:txBody>
          <a:bodyPr>
            <a:normAutofit/>
          </a:bodyPr>
          <a:lstStyle/>
          <a:p>
            <a:pPr marL="447675" algn="just">
              <a:lnSpc>
                <a:spcPct val="150000"/>
              </a:lnSpc>
            </a:pPr>
            <a:r>
              <a:rPr lang="en-GB" sz="2100" dirty="0">
                <a:latin typeface="Cambria" panose="02040503050406030204" pitchFamily="18" charset="0"/>
                <a:ea typeface="Cambria" panose="02040503050406030204" pitchFamily="18" charset="0"/>
              </a:rPr>
              <a:t>The most used logic block is a lookup table (LUT), which contains </a:t>
            </a:r>
            <a:r>
              <a:rPr lang="en-GB" sz="2100" b="1" dirty="0">
                <a:latin typeface="Cambria" panose="02040503050406030204" pitchFamily="18" charset="0"/>
                <a:ea typeface="Cambria" panose="02040503050406030204" pitchFamily="18" charset="0"/>
              </a:rPr>
              <a:t>storage cells </a:t>
            </a:r>
            <a:r>
              <a:rPr lang="en-GB" sz="2100" dirty="0">
                <a:latin typeface="Cambria" panose="02040503050406030204" pitchFamily="18" charset="0"/>
                <a:ea typeface="Cambria" panose="02040503050406030204" pitchFamily="18" charset="0"/>
              </a:rPr>
              <a:t>that are used to implement a small logic function.</a:t>
            </a:r>
          </a:p>
          <a:p>
            <a:pPr marL="447675" algn="just">
              <a:lnSpc>
                <a:spcPct val="150000"/>
              </a:lnSpc>
            </a:pPr>
            <a:r>
              <a:rPr lang="en-GB" sz="2100" dirty="0">
                <a:latin typeface="Cambria" panose="02040503050406030204" pitchFamily="18" charset="0"/>
                <a:ea typeface="Cambria" panose="02040503050406030204" pitchFamily="18" charset="0"/>
              </a:rPr>
              <a:t>Each cell can hold a single logic value, either 0 or 1. </a:t>
            </a:r>
          </a:p>
          <a:p>
            <a:pPr marL="447675" algn="just">
              <a:lnSpc>
                <a:spcPct val="150000"/>
              </a:lnSpc>
            </a:pPr>
            <a:r>
              <a:rPr lang="en-GB" sz="2100" dirty="0">
                <a:latin typeface="Cambria" panose="02040503050406030204" pitchFamily="18" charset="0"/>
                <a:ea typeface="Cambria" panose="02040503050406030204" pitchFamily="18" charset="0"/>
              </a:rPr>
              <a:t>The stored value is produced as the output of the storage cell.</a:t>
            </a: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6</a:t>
            </a:fld>
            <a:endParaRPr lang="en-GB"/>
          </a:p>
        </p:txBody>
      </p:sp>
      <p:pic>
        <p:nvPicPr>
          <p:cNvPr id="7" name="Picture 6">
            <a:extLst>
              <a:ext uri="{FF2B5EF4-FFF2-40B4-BE49-F238E27FC236}">
                <a16:creationId xmlns:a16="http://schemas.microsoft.com/office/drawing/2014/main" id="{D2E5090D-2A77-5A8E-8A9C-9D6FC253720F}"/>
              </a:ext>
            </a:extLst>
          </p:cNvPr>
          <p:cNvPicPr>
            <a:picLocks noChangeAspect="1"/>
          </p:cNvPicPr>
          <p:nvPr/>
        </p:nvPicPr>
        <p:blipFill>
          <a:blip r:embed="rId3"/>
          <a:stretch>
            <a:fillRect/>
          </a:stretch>
        </p:blipFill>
        <p:spPr>
          <a:xfrm>
            <a:off x="4488461" y="2896439"/>
            <a:ext cx="2093277" cy="2286715"/>
          </a:xfrm>
          <a:prstGeom prst="rect">
            <a:avLst/>
          </a:prstGeom>
        </p:spPr>
      </p:pic>
      <p:sp>
        <p:nvSpPr>
          <p:cNvPr id="8" name="TextBox 7">
            <a:extLst>
              <a:ext uri="{FF2B5EF4-FFF2-40B4-BE49-F238E27FC236}">
                <a16:creationId xmlns:a16="http://schemas.microsoft.com/office/drawing/2014/main" id="{64DA7E4D-62E1-0673-DE3D-0A5A03479F52}"/>
              </a:ext>
            </a:extLst>
          </p:cNvPr>
          <p:cNvSpPr txBox="1"/>
          <p:nvPr/>
        </p:nvSpPr>
        <p:spPr>
          <a:xfrm>
            <a:off x="1076960" y="5486400"/>
            <a:ext cx="3017520" cy="369332"/>
          </a:xfrm>
          <a:prstGeom prst="rect">
            <a:avLst/>
          </a:prstGeom>
          <a:noFill/>
        </p:spPr>
        <p:txBody>
          <a:bodyPr wrap="square" rtlCol="0">
            <a:spAutoFit/>
          </a:bodyPr>
          <a:lstStyle/>
          <a:p>
            <a:r>
              <a:rPr lang="en-GB" i="1" dirty="0"/>
              <a:t>Figure : Two Input LUT’s</a:t>
            </a:r>
          </a:p>
        </p:txBody>
      </p:sp>
      <p:pic>
        <p:nvPicPr>
          <p:cNvPr id="11" name="Picture 10">
            <a:extLst>
              <a:ext uri="{FF2B5EF4-FFF2-40B4-BE49-F238E27FC236}">
                <a16:creationId xmlns:a16="http://schemas.microsoft.com/office/drawing/2014/main" id="{397FEA62-5751-8B76-4990-37EBE0008CBB}"/>
              </a:ext>
            </a:extLst>
          </p:cNvPr>
          <p:cNvPicPr>
            <a:picLocks noChangeAspect="1"/>
          </p:cNvPicPr>
          <p:nvPr/>
        </p:nvPicPr>
        <p:blipFill>
          <a:blip r:embed="rId4"/>
          <a:stretch>
            <a:fillRect/>
          </a:stretch>
        </p:blipFill>
        <p:spPr>
          <a:xfrm>
            <a:off x="427196" y="2247582"/>
            <a:ext cx="4317047" cy="3132785"/>
          </a:xfrm>
          <a:prstGeom prst="rect">
            <a:avLst/>
          </a:prstGeom>
        </p:spPr>
      </p:pic>
      <p:sp>
        <p:nvSpPr>
          <p:cNvPr id="4" name="Footer Placeholder 3">
            <a:extLst>
              <a:ext uri="{FF2B5EF4-FFF2-40B4-BE49-F238E27FC236}">
                <a16:creationId xmlns:a16="http://schemas.microsoft.com/office/drawing/2014/main" id="{A25E3956-74A5-3E78-9154-3415F724CDFC}"/>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34620566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16848" y="511311"/>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3" name="Content Placeholder 2">
            <a:extLst>
              <a:ext uri="{FF2B5EF4-FFF2-40B4-BE49-F238E27FC236}">
                <a16:creationId xmlns:a16="http://schemas.microsoft.com/office/drawing/2014/main" id="{EDAA811D-949B-395B-93EA-95DF6AFE4EBD}"/>
              </a:ext>
            </a:extLst>
          </p:cNvPr>
          <p:cNvSpPr>
            <a:spLocks noGrp="1"/>
          </p:cNvSpPr>
          <p:nvPr>
            <p:ph idx="1"/>
          </p:nvPr>
        </p:nvSpPr>
        <p:spPr>
          <a:xfrm>
            <a:off x="0" y="2161344"/>
            <a:ext cx="11667709" cy="4839562"/>
          </a:xfrm>
        </p:spPr>
        <p:txBody>
          <a:bodyPr>
            <a:normAutofit/>
          </a:bodyPr>
          <a:lstStyle/>
          <a:p>
            <a:pPr marL="447675" algn="just">
              <a:lnSpc>
                <a:spcPct val="150000"/>
              </a:lnSpc>
            </a:pPr>
            <a:r>
              <a:rPr lang="en-GB" sz="2100" dirty="0">
                <a:latin typeface="Cambria" panose="02040503050406030204" pitchFamily="18" charset="0"/>
                <a:ea typeface="Cambria" panose="02040503050406030204" pitchFamily="18" charset="0"/>
              </a:rPr>
              <a:t>It has two inputs, x1 and x2, and one output, f .</a:t>
            </a:r>
          </a:p>
          <a:p>
            <a:pPr marL="447675" algn="just">
              <a:lnSpc>
                <a:spcPct val="150000"/>
              </a:lnSpc>
            </a:pPr>
            <a:r>
              <a:rPr lang="en-GB" sz="2100" dirty="0">
                <a:latin typeface="Cambria" panose="02040503050406030204" pitchFamily="18" charset="0"/>
                <a:ea typeface="Cambria" panose="02040503050406030204" pitchFamily="18" charset="0"/>
              </a:rPr>
              <a:t>It can implement any logic function of two variables. </a:t>
            </a:r>
          </a:p>
          <a:p>
            <a:pPr marL="447675" algn="just">
              <a:lnSpc>
                <a:spcPct val="150000"/>
              </a:lnSpc>
            </a:pPr>
            <a:r>
              <a:rPr lang="en-GB" sz="2100" dirty="0">
                <a:latin typeface="Cambria" panose="02040503050406030204" pitchFamily="18" charset="0"/>
                <a:ea typeface="Cambria" panose="02040503050406030204" pitchFamily="18" charset="0"/>
              </a:rPr>
              <a:t>a two-variable truth table has four rows, this LUT has four storage cells. </a:t>
            </a:r>
          </a:p>
          <a:p>
            <a:pPr marL="447675" algn="just">
              <a:lnSpc>
                <a:spcPct val="150000"/>
              </a:lnSpc>
            </a:pPr>
            <a:r>
              <a:rPr lang="en-GB" sz="2100" dirty="0">
                <a:latin typeface="Cambria" panose="02040503050406030204" pitchFamily="18" charset="0"/>
                <a:ea typeface="Cambria" panose="02040503050406030204" pitchFamily="18" charset="0"/>
              </a:rPr>
              <a:t>One cell corresponds to the output value in each row of the truth table. </a:t>
            </a:r>
          </a:p>
          <a:p>
            <a:pPr marL="447675" algn="just">
              <a:lnSpc>
                <a:spcPct val="150000"/>
              </a:lnSpc>
            </a:pPr>
            <a:r>
              <a:rPr lang="en-GB" sz="2100" dirty="0">
                <a:latin typeface="Cambria" panose="02040503050406030204" pitchFamily="18" charset="0"/>
                <a:ea typeface="Cambria" panose="02040503050406030204" pitchFamily="18" charset="0"/>
              </a:rPr>
              <a:t>The input variables x1 and x2 are used as the select inputs of three multiplexers, which, depending on the valuation of x1 and x2, select the content of one of the four storage cells as the output of the LUT.</a:t>
            </a: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7</a:t>
            </a:fld>
            <a:endParaRPr lang="en-GB"/>
          </a:p>
        </p:txBody>
      </p:sp>
      <p:sp>
        <p:nvSpPr>
          <p:cNvPr id="10" name="TextBox 9">
            <a:extLst>
              <a:ext uri="{FF2B5EF4-FFF2-40B4-BE49-F238E27FC236}">
                <a16:creationId xmlns:a16="http://schemas.microsoft.com/office/drawing/2014/main" id="{6751604C-79D0-8D61-A107-27061DD40B04}"/>
              </a:ext>
            </a:extLst>
          </p:cNvPr>
          <p:cNvSpPr txBox="1"/>
          <p:nvPr/>
        </p:nvSpPr>
        <p:spPr>
          <a:xfrm>
            <a:off x="172720" y="1574266"/>
            <a:ext cx="8082280" cy="523220"/>
          </a:xfrm>
          <a:prstGeom prst="rect">
            <a:avLst/>
          </a:prstGeom>
          <a:noFill/>
        </p:spPr>
        <p:txBody>
          <a:bodyPr wrap="square" rtlCol="0">
            <a:spAutoFit/>
          </a:bodyPr>
          <a:lstStyle/>
          <a:p>
            <a:r>
              <a:rPr lang="en-GB" sz="2800" b="1" dirty="0">
                <a:latin typeface="Calibri "/>
              </a:rPr>
              <a:t>Look Up Tables (LUT) – Construction and Operation</a:t>
            </a:r>
          </a:p>
        </p:txBody>
      </p:sp>
      <p:pic>
        <p:nvPicPr>
          <p:cNvPr id="12" name="Picture 11">
            <a:extLst>
              <a:ext uri="{FF2B5EF4-FFF2-40B4-BE49-F238E27FC236}">
                <a16:creationId xmlns:a16="http://schemas.microsoft.com/office/drawing/2014/main" id="{56844D7A-1E78-3B24-2A62-6F8879E08A74}"/>
              </a:ext>
            </a:extLst>
          </p:cNvPr>
          <p:cNvPicPr>
            <a:picLocks noChangeAspect="1"/>
          </p:cNvPicPr>
          <p:nvPr/>
        </p:nvPicPr>
        <p:blipFill>
          <a:blip r:embed="rId3"/>
          <a:stretch>
            <a:fillRect/>
          </a:stretch>
        </p:blipFill>
        <p:spPr>
          <a:xfrm>
            <a:off x="8691879" y="1937703"/>
            <a:ext cx="3418841" cy="2480977"/>
          </a:xfrm>
          <a:prstGeom prst="rect">
            <a:avLst/>
          </a:prstGeom>
        </p:spPr>
      </p:pic>
      <p:sp>
        <p:nvSpPr>
          <p:cNvPr id="2" name="Footer Placeholder 3">
            <a:extLst>
              <a:ext uri="{FF2B5EF4-FFF2-40B4-BE49-F238E27FC236}">
                <a16:creationId xmlns:a16="http://schemas.microsoft.com/office/drawing/2014/main" id="{BC62EC22-672B-3813-5A1A-1D8D5E6A5F76}"/>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454213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30219" y="440730"/>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3" name="Content Placeholder 2">
            <a:extLst>
              <a:ext uri="{FF2B5EF4-FFF2-40B4-BE49-F238E27FC236}">
                <a16:creationId xmlns:a16="http://schemas.microsoft.com/office/drawing/2014/main" id="{EDAA811D-949B-395B-93EA-95DF6AFE4EBD}"/>
              </a:ext>
            </a:extLst>
          </p:cNvPr>
          <p:cNvSpPr>
            <a:spLocks noGrp="1"/>
          </p:cNvSpPr>
          <p:nvPr>
            <p:ph idx="1"/>
          </p:nvPr>
        </p:nvSpPr>
        <p:spPr>
          <a:xfrm>
            <a:off x="0" y="1910959"/>
            <a:ext cx="6060439" cy="4696656"/>
          </a:xfrm>
        </p:spPr>
        <p:txBody>
          <a:bodyPr>
            <a:normAutofit/>
          </a:bodyPr>
          <a:lstStyle/>
          <a:p>
            <a:pPr marL="447675" algn="just">
              <a:lnSpc>
                <a:spcPct val="150000"/>
              </a:lnSpc>
            </a:pPr>
            <a:r>
              <a:rPr lang="en-GB" sz="2100" dirty="0">
                <a:latin typeface="Cambria" panose="02040503050406030204" pitchFamily="18" charset="0"/>
                <a:ea typeface="Cambria" panose="02040503050406030204" pitchFamily="18" charset="0"/>
              </a:rPr>
              <a:t>When x1 = x2 = 0, the output of the LUT is driven by the top storage cell, which represents the entry in the truth table for x1x2 = 00. </a:t>
            </a:r>
          </a:p>
          <a:p>
            <a:pPr marL="447675" algn="just">
              <a:lnSpc>
                <a:spcPct val="150000"/>
              </a:lnSpc>
            </a:pPr>
            <a:r>
              <a:rPr lang="en-GB" sz="2100" dirty="0">
                <a:latin typeface="Cambria" panose="02040503050406030204" pitchFamily="18" charset="0"/>
                <a:ea typeface="Cambria" panose="02040503050406030204" pitchFamily="18" charset="0"/>
              </a:rPr>
              <a:t>Similarly, for all valuations of x1 and x2, the logic value stored in the storage cell corresponding to the entry in the truth table chosen by the valuation appears on the LUT output.</a:t>
            </a: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8</a:t>
            </a:fld>
            <a:endParaRPr lang="en-GB"/>
          </a:p>
        </p:txBody>
      </p:sp>
      <p:sp>
        <p:nvSpPr>
          <p:cNvPr id="10" name="TextBox 9">
            <a:extLst>
              <a:ext uri="{FF2B5EF4-FFF2-40B4-BE49-F238E27FC236}">
                <a16:creationId xmlns:a16="http://schemas.microsoft.com/office/drawing/2014/main" id="{6751604C-79D0-8D61-A107-27061DD40B04}"/>
              </a:ext>
            </a:extLst>
          </p:cNvPr>
          <p:cNvSpPr txBox="1"/>
          <p:nvPr/>
        </p:nvSpPr>
        <p:spPr>
          <a:xfrm>
            <a:off x="66556" y="1316609"/>
            <a:ext cx="8082280" cy="523220"/>
          </a:xfrm>
          <a:prstGeom prst="rect">
            <a:avLst/>
          </a:prstGeom>
          <a:noFill/>
        </p:spPr>
        <p:txBody>
          <a:bodyPr wrap="square" rtlCol="0">
            <a:spAutoFit/>
          </a:bodyPr>
          <a:lstStyle/>
          <a:p>
            <a:r>
              <a:rPr lang="en-GB" sz="2800" b="1" dirty="0">
                <a:latin typeface="Calibri "/>
              </a:rPr>
              <a:t>Look Up Tables (LUT) – Construction and Operation</a:t>
            </a:r>
          </a:p>
        </p:txBody>
      </p:sp>
      <p:pic>
        <p:nvPicPr>
          <p:cNvPr id="4" name="Picture 3">
            <a:extLst>
              <a:ext uri="{FF2B5EF4-FFF2-40B4-BE49-F238E27FC236}">
                <a16:creationId xmlns:a16="http://schemas.microsoft.com/office/drawing/2014/main" id="{6F16B986-8095-2563-1735-C291C6B153B5}"/>
              </a:ext>
            </a:extLst>
          </p:cNvPr>
          <p:cNvPicPr>
            <a:picLocks noChangeAspect="1"/>
          </p:cNvPicPr>
          <p:nvPr/>
        </p:nvPicPr>
        <p:blipFill>
          <a:blip r:embed="rId3"/>
          <a:stretch>
            <a:fillRect/>
          </a:stretch>
        </p:blipFill>
        <p:spPr>
          <a:xfrm>
            <a:off x="6096000" y="2577783"/>
            <a:ext cx="4105672" cy="2974658"/>
          </a:xfrm>
          <a:prstGeom prst="rect">
            <a:avLst/>
          </a:prstGeom>
        </p:spPr>
      </p:pic>
      <p:pic>
        <p:nvPicPr>
          <p:cNvPr id="5" name="Picture 4">
            <a:extLst>
              <a:ext uri="{FF2B5EF4-FFF2-40B4-BE49-F238E27FC236}">
                <a16:creationId xmlns:a16="http://schemas.microsoft.com/office/drawing/2014/main" id="{349EAA5D-68E9-3A9A-0D1C-F0E374873263}"/>
              </a:ext>
            </a:extLst>
          </p:cNvPr>
          <p:cNvPicPr>
            <a:picLocks noChangeAspect="1"/>
          </p:cNvPicPr>
          <p:nvPr/>
        </p:nvPicPr>
        <p:blipFill>
          <a:blip r:embed="rId4"/>
          <a:stretch>
            <a:fillRect/>
          </a:stretch>
        </p:blipFill>
        <p:spPr>
          <a:xfrm>
            <a:off x="10025661" y="2957399"/>
            <a:ext cx="2093277" cy="2286715"/>
          </a:xfrm>
          <a:prstGeom prst="rect">
            <a:avLst/>
          </a:prstGeom>
        </p:spPr>
      </p:pic>
      <p:sp>
        <p:nvSpPr>
          <p:cNvPr id="2" name="Footer Placeholder 3">
            <a:extLst>
              <a:ext uri="{FF2B5EF4-FFF2-40B4-BE49-F238E27FC236}">
                <a16:creationId xmlns:a16="http://schemas.microsoft.com/office/drawing/2014/main" id="{C0687EBF-98DA-B6EB-C0A4-8ED7B4CBF7DC}"/>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82890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30219" y="440730"/>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9</a:t>
            </a:fld>
            <a:endParaRPr lang="en-GB"/>
          </a:p>
        </p:txBody>
      </p:sp>
      <p:sp>
        <p:nvSpPr>
          <p:cNvPr id="10" name="TextBox 9">
            <a:extLst>
              <a:ext uri="{FF2B5EF4-FFF2-40B4-BE49-F238E27FC236}">
                <a16:creationId xmlns:a16="http://schemas.microsoft.com/office/drawing/2014/main" id="{6751604C-79D0-8D61-A107-27061DD40B04}"/>
              </a:ext>
            </a:extLst>
          </p:cNvPr>
          <p:cNvSpPr txBox="1"/>
          <p:nvPr/>
        </p:nvSpPr>
        <p:spPr>
          <a:xfrm>
            <a:off x="0" y="1073781"/>
            <a:ext cx="8082280" cy="523220"/>
          </a:xfrm>
          <a:prstGeom prst="rect">
            <a:avLst/>
          </a:prstGeom>
          <a:noFill/>
        </p:spPr>
        <p:txBody>
          <a:bodyPr wrap="square" rtlCol="0">
            <a:spAutoFit/>
          </a:bodyPr>
          <a:lstStyle/>
          <a:p>
            <a:r>
              <a:rPr lang="en-GB" sz="2800" b="1" dirty="0">
                <a:latin typeface="Calibri "/>
              </a:rPr>
              <a:t>Look Up Tables (LUT)</a:t>
            </a:r>
          </a:p>
        </p:txBody>
      </p:sp>
      <p:sp>
        <p:nvSpPr>
          <p:cNvPr id="8" name="TextBox 7">
            <a:extLst>
              <a:ext uri="{FF2B5EF4-FFF2-40B4-BE49-F238E27FC236}">
                <a16:creationId xmlns:a16="http://schemas.microsoft.com/office/drawing/2014/main" id="{5600BC07-B96D-CDB1-AE58-92304399A0AB}"/>
              </a:ext>
            </a:extLst>
          </p:cNvPr>
          <p:cNvSpPr txBox="1"/>
          <p:nvPr/>
        </p:nvSpPr>
        <p:spPr>
          <a:xfrm>
            <a:off x="137160" y="1532232"/>
            <a:ext cx="6456680" cy="430887"/>
          </a:xfrm>
          <a:prstGeom prst="rect">
            <a:avLst/>
          </a:prstGeom>
          <a:noFill/>
        </p:spPr>
        <p:txBody>
          <a:bodyPr wrap="square" rtlCol="0">
            <a:spAutoFit/>
          </a:bodyPr>
          <a:lstStyle/>
          <a:p>
            <a:r>
              <a:rPr lang="en-GB" sz="2200" b="1" dirty="0">
                <a:latin typeface="+mj-lt"/>
              </a:rPr>
              <a:t>Example of a 3 – input LUT </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7D332D7A-F520-403A-CF39-61D6D90689E4}"/>
                  </a:ext>
                </a:extLst>
              </p:cNvPr>
              <p:cNvSpPr txBox="1"/>
              <p:nvPr/>
            </p:nvSpPr>
            <p:spPr>
              <a:xfrm>
                <a:off x="222885" y="1944934"/>
                <a:ext cx="11116310" cy="369332"/>
              </a:xfrm>
              <a:prstGeom prst="rect">
                <a:avLst/>
              </a:prstGeom>
              <a:noFill/>
            </p:spPr>
            <p:txBody>
              <a:bodyPr wrap="square">
                <a:spAutoFit/>
              </a:bodyPr>
              <a:lstStyle/>
              <a:p>
                <a:r>
                  <a:rPr lang="en-GB" dirty="0"/>
                  <a:t>Determine the bits to be stored in its storage cell by using the function    </a:t>
                </a:r>
                <a14:m>
                  <m:oMath xmlns:m="http://schemas.openxmlformats.org/officeDocument/2006/math">
                    <m:r>
                      <a:rPr lang="en-GB" sz="1800" b="0" i="1" smtClean="0">
                        <a:effectLst/>
                        <a:latin typeface="Cambria Math" panose="02040503050406030204" pitchFamily="18" charset="0"/>
                        <a:ea typeface="Times New Roman" panose="02020603050405020304" pitchFamily="18" charset="0"/>
                        <a:cs typeface="Times New Roman" panose="02020603050405020304" pitchFamily="18" charset="0"/>
                      </a:rPr>
                      <m:t>𝑓</m:t>
                    </m:r>
                    <m:r>
                      <a:rPr lang="en-GB" sz="1800" b="0" i="1" smtClean="0">
                        <a:effectLst/>
                        <a:latin typeface="Cambria Math" panose="02040503050406030204" pitchFamily="18" charset="0"/>
                        <a:ea typeface="Times New Roman" panose="02020603050405020304" pitchFamily="18" charset="0"/>
                        <a:cs typeface="Times New Roman" panose="02020603050405020304" pitchFamily="18" charset="0"/>
                      </a:rPr>
                      <m:t> = </m:t>
                    </m:r>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𝐴</m:t>
                        </m:r>
                      </m:e>
                    </m:acc>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𝐵</m:t>
                        </m:r>
                      </m:e>
                    </m:acc>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𝐶</m:t>
                        </m:r>
                      </m:e>
                    </m:acc>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m:t>
                    </m:r>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𝐴</m:t>
                        </m:r>
                      </m:e>
                    </m:acc>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𝐵</m:t>
                    </m:r>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𝐶</m:t>
                        </m:r>
                      </m:e>
                    </m:acc>
                    <m:r>
                      <a:rPr lang="en-GB" sz="1800" b="0" i="1" smtClean="0">
                        <a:effectLst/>
                        <a:latin typeface="Cambria Math" panose="02040503050406030204" pitchFamily="18" charset="0"/>
                        <a:ea typeface="Times New Roman" panose="02020603050405020304" pitchFamily="18" charset="0"/>
                        <a:cs typeface="Times New Roman" panose="02020603050405020304" pitchFamily="18" charset="0"/>
                      </a:rPr>
                      <m:t>+</m:t>
                    </m:r>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𝐴𝐶</m:t>
                    </m:r>
                  </m:oMath>
                </a14:m>
                <a:endParaRPr lang="en-GB" i="1" dirty="0"/>
              </a:p>
            </p:txBody>
          </p:sp>
        </mc:Choice>
        <mc:Fallback xmlns="">
          <p:sp>
            <p:nvSpPr>
              <p:cNvPr id="12" name="TextBox 11">
                <a:extLst>
                  <a:ext uri="{FF2B5EF4-FFF2-40B4-BE49-F238E27FC236}">
                    <a16:creationId xmlns:a16="http://schemas.microsoft.com/office/drawing/2014/main" id="{7D332D7A-F520-403A-CF39-61D6D90689E4}"/>
                  </a:ext>
                </a:extLst>
              </p:cNvPr>
              <p:cNvSpPr txBox="1">
                <a:spLocks noRot="1" noChangeAspect="1" noMove="1" noResize="1" noEditPoints="1" noAdjustHandles="1" noChangeArrowheads="1" noChangeShapeType="1" noTextEdit="1"/>
              </p:cNvSpPr>
              <p:nvPr/>
            </p:nvSpPr>
            <p:spPr>
              <a:xfrm>
                <a:off x="222885" y="1944934"/>
                <a:ext cx="11116310" cy="369332"/>
              </a:xfrm>
              <a:prstGeom prst="rect">
                <a:avLst/>
              </a:prstGeom>
              <a:blipFill>
                <a:blip r:embed="rId3"/>
                <a:stretch>
                  <a:fillRect l="-494" t="-6557" b="-2623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AF7647F4-2C7F-C51E-5B4B-0DCED4D72EFE}"/>
                  </a:ext>
                </a:extLst>
              </p:cNvPr>
              <p:cNvSpPr txBox="1"/>
              <p:nvPr/>
            </p:nvSpPr>
            <p:spPr>
              <a:xfrm>
                <a:off x="628650" y="2351784"/>
                <a:ext cx="6164580" cy="369909"/>
              </a:xfrm>
              <a:prstGeom prst="rect">
                <a:avLst/>
              </a:prstGeom>
              <a:noFill/>
            </p:spPr>
            <p:txBody>
              <a:bodyPr wrap="square">
                <a:spAutoFit/>
              </a:bodyPr>
              <a:lstStyle/>
              <a:p>
                <a14:m>
                  <m:oMath xmlns:m="http://schemas.openxmlformats.org/officeDocument/2006/math">
                    <m:r>
                      <a:rPr lang="en-GB" sz="1800" b="0" i="1" smtClean="0">
                        <a:effectLst/>
                        <a:latin typeface="Cambria Math" panose="02040503050406030204" pitchFamily="18" charset="0"/>
                        <a:ea typeface="Times New Roman" panose="02020603050405020304" pitchFamily="18" charset="0"/>
                        <a:cs typeface="Times New Roman" panose="02020603050405020304" pitchFamily="18" charset="0"/>
                      </a:rPr>
                      <m:t>𝑓</m:t>
                    </m:r>
                    <m:r>
                      <a:rPr lang="en-GB" sz="1800" b="0" i="1" smtClean="0">
                        <a:effectLst/>
                        <a:latin typeface="Cambria Math" panose="02040503050406030204" pitchFamily="18" charset="0"/>
                        <a:ea typeface="Times New Roman" panose="02020603050405020304" pitchFamily="18" charset="0"/>
                        <a:cs typeface="Times New Roman" panose="02020603050405020304" pitchFamily="18" charset="0"/>
                      </a:rPr>
                      <m:t> = </m:t>
                    </m:r>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𝐴</m:t>
                        </m:r>
                      </m:e>
                    </m:acc>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𝐵</m:t>
                        </m:r>
                      </m:e>
                    </m:acc>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𝐶</m:t>
                        </m:r>
                      </m:e>
                    </m:acc>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m:t>
                    </m:r>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𝐴</m:t>
                        </m:r>
                      </m:e>
                    </m:acc>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𝐵</m:t>
                    </m:r>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𝐶</m:t>
                        </m:r>
                      </m:e>
                    </m:acc>
                    <m:r>
                      <a:rPr lang="en-GB" sz="1800" b="0" i="1" smtClean="0">
                        <a:effectLst/>
                        <a:latin typeface="Cambria Math" panose="02040503050406030204" pitchFamily="18" charset="0"/>
                        <a:ea typeface="Times New Roman" panose="02020603050405020304" pitchFamily="18" charset="0"/>
                        <a:cs typeface="Times New Roman" panose="02020603050405020304" pitchFamily="18" charset="0"/>
                      </a:rPr>
                      <m:t>+</m:t>
                    </m:r>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𝐴𝐶</m:t>
                    </m:r>
                    <m:r>
                      <a:rPr lang="en-GB" sz="1800" b="0" i="1" smtClean="0">
                        <a:effectLst/>
                        <a:latin typeface="Cambria Math" panose="02040503050406030204" pitchFamily="18" charset="0"/>
                        <a:ea typeface="Times New Roman" panose="02020603050405020304" pitchFamily="18" charset="0"/>
                        <a:cs typeface="Times New Roman" panose="02020603050405020304" pitchFamily="18" charset="0"/>
                      </a:rPr>
                      <m:t>(</m:t>
                    </m:r>
                    <m:acc>
                      <m:accPr>
                        <m:chr m:val="̅"/>
                        <m:ctrlPr>
                          <a:rPr lang="en-GB" i="1">
                            <a:latin typeface="Cambria Math" panose="02040503050406030204" pitchFamily="18" charset="0"/>
                          </a:rPr>
                        </m:ctrlPr>
                      </m:accPr>
                      <m:e>
                        <m:r>
                          <a:rPr lang="en-GB" i="1">
                            <a:latin typeface="Cambria Math" panose="02040503050406030204" pitchFamily="18" charset="0"/>
                            <a:ea typeface="Times New Roman" panose="02020603050405020304" pitchFamily="18" charset="0"/>
                            <a:cs typeface="Times New Roman" panose="02020603050405020304" pitchFamily="18" charset="0"/>
                          </a:rPr>
                          <m:t>𝐵</m:t>
                        </m:r>
                      </m:e>
                    </m:acc>
                  </m:oMath>
                </a14:m>
                <a:r>
                  <a:rPr lang="en-GB" i="1" dirty="0">
                    <a:latin typeface="Cambria" panose="02040503050406030204" pitchFamily="18" charset="0"/>
                    <a:ea typeface="Cambria" panose="02040503050406030204" pitchFamily="18" charset="0"/>
                  </a:rPr>
                  <a:t>+B)</a:t>
                </a:r>
              </a:p>
            </p:txBody>
          </p:sp>
        </mc:Choice>
        <mc:Fallback xmlns="">
          <p:sp>
            <p:nvSpPr>
              <p:cNvPr id="14" name="TextBox 13">
                <a:extLst>
                  <a:ext uri="{FF2B5EF4-FFF2-40B4-BE49-F238E27FC236}">
                    <a16:creationId xmlns:a16="http://schemas.microsoft.com/office/drawing/2014/main" id="{AF7647F4-2C7F-C51E-5B4B-0DCED4D72EFE}"/>
                  </a:ext>
                </a:extLst>
              </p:cNvPr>
              <p:cNvSpPr txBox="1">
                <a:spLocks noRot="1" noChangeAspect="1" noMove="1" noResize="1" noEditPoints="1" noAdjustHandles="1" noChangeArrowheads="1" noChangeShapeType="1" noTextEdit="1"/>
              </p:cNvSpPr>
              <p:nvPr/>
            </p:nvSpPr>
            <p:spPr>
              <a:xfrm>
                <a:off x="628650" y="2351784"/>
                <a:ext cx="6164580" cy="369909"/>
              </a:xfrm>
              <a:prstGeom prst="rect">
                <a:avLst/>
              </a:prstGeom>
              <a:blipFill>
                <a:blip r:embed="rId4"/>
                <a:stretch>
                  <a:fillRect l="-297" t="-10000" b="-2666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89711244-4884-F910-A3CA-42E47B36EB46}"/>
                  </a:ext>
                </a:extLst>
              </p:cNvPr>
              <p:cNvSpPr txBox="1"/>
              <p:nvPr/>
            </p:nvSpPr>
            <p:spPr>
              <a:xfrm>
                <a:off x="685800" y="2746957"/>
                <a:ext cx="6164580" cy="369332"/>
              </a:xfrm>
              <a:prstGeom prst="rect">
                <a:avLst/>
              </a:prstGeom>
              <a:noFill/>
            </p:spPr>
            <p:txBody>
              <a:bodyPr wrap="square">
                <a:spAutoFit/>
              </a:bodyPr>
              <a:lstStyle/>
              <a:p>
                <a:r>
                  <a:rPr lang="en-GB" i="1" dirty="0"/>
                  <a:t>f</a:t>
                </a:r>
                <a14:m>
                  <m:oMath xmlns:m="http://schemas.openxmlformats.org/officeDocument/2006/math">
                    <m:r>
                      <a:rPr lang="en-GB" b="0" i="1" smtClean="0">
                        <a:effectLst/>
                        <a:latin typeface="Cambria Math" panose="02040503050406030204" pitchFamily="18" charset="0"/>
                      </a:rPr>
                      <m:t>=</m:t>
                    </m:r>
                    <m:acc>
                      <m:accPr>
                        <m:chr m:val="̅"/>
                        <m:ctrlPr>
                          <a:rPr lang="en-GB" i="1" smtClean="0">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𝐴</m:t>
                        </m:r>
                      </m:e>
                    </m:acc>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𝐵</m:t>
                        </m:r>
                      </m:e>
                    </m:acc>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𝐶</m:t>
                        </m:r>
                      </m:e>
                    </m:acc>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m:t>
                    </m:r>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𝐴</m:t>
                        </m:r>
                      </m:e>
                    </m:acc>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𝐵</m:t>
                    </m:r>
                    <m:acc>
                      <m:accPr>
                        <m:chr m:val="̅"/>
                        <m:ctrlPr>
                          <a:rPr lang="en-GB" i="1">
                            <a:effectLst/>
                            <a:latin typeface="Cambria Math" panose="02040503050406030204" pitchFamily="18" charset="0"/>
                          </a:rPr>
                        </m:ctrlPr>
                      </m:accPr>
                      <m:e>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𝐶</m:t>
                        </m:r>
                      </m:e>
                    </m:acc>
                    <m:r>
                      <a:rPr lang="en-GB" sz="1800" b="0" i="1" smtClean="0">
                        <a:effectLst/>
                        <a:latin typeface="Cambria Math" panose="02040503050406030204" pitchFamily="18" charset="0"/>
                        <a:ea typeface="Times New Roman" panose="02020603050405020304" pitchFamily="18" charset="0"/>
                        <a:cs typeface="Times New Roman" panose="02020603050405020304" pitchFamily="18" charset="0"/>
                      </a:rPr>
                      <m:t>+</m:t>
                    </m:r>
                    <m:r>
                      <a:rPr lang="en-GB" sz="1800" i="1">
                        <a:effectLst/>
                        <a:latin typeface="Cambria Math" panose="02040503050406030204" pitchFamily="18" charset="0"/>
                        <a:ea typeface="Times New Roman" panose="02020603050405020304" pitchFamily="18" charset="0"/>
                        <a:cs typeface="Times New Roman" panose="02020603050405020304" pitchFamily="18" charset="0"/>
                      </a:rPr>
                      <m:t>𝐴</m:t>
                    </m:r>
                    <m:acc>
                      <m:accPr>
                        <m:chr m:val="̅"/>
                        <m:ctrlPr>
                          <a:rPr lang="en-GB" i="1">
                            <a:latin typeface="Cambria Math" panose="02040503050406030204" pitchFamily="18" charset="0"/>
                          </a:rPr>
                        </m:ctrlPr>
                      </m:accPr>
                      <m:e>
                        <m:r>
                          <a:rPr lang="en-GB" i="1">
                            <a:latin typeface="Cambria Math" panose="02040503050406030204" pitchFamily="18" charset="0"/>
                            <a:ea typeface="Times New Roman" panose="02020603050405020304" pitchFamily="18" charset="0"/>
                            <a:cs typeface="Times New Roman" panose="02020603050405020304" pitchFamily="18" charset="0"/>
                          </a:rPr>
                          <m:t>𝐵</m:t>
                        </m:r>
                      </m:e>
                    </m:acc>
                    <m:r>
                      <a:rPr lang="en-GB" i="1">
                        <a:latin typeface="Cambria Math" panose="02040503050406030204" pitchFamily="18" charset="0"/>
                        <a:ea typeface="Times New Roman" panose="02020603050405020304" pitchFamily="18" charset="0"/>
                        <a:cs typeface="Times New Roman" panose="02020603050405020304" pitchFamily="18" charset="0"/>
                      </a:rPr>
                      <m:t>𝐶</m:t>
                    </m:r>
                  </m:oMath>
                </a14:m>
                <a:r>
                  <a:rPr lang="en-GB" i="1" dirty="0">
                    <a:latin typeface="Cambria" panose="02040503050406030204" pitchFamily="18" charset="0"/>
                    <a:ea typeface="Cambria" panose="02040503050406030204" pitchFamily="18" charset="0"/>
                  </a:rPr>
                  <a:t>+ABC</a:t>
                </a:r>
                <a:endParaRPr lang="en-GB" dirty="0"/>
              </a:p>
            </p:txBody>
          </p:sp>
        </mc:Choice>
        <mc:Fallback xmlns="">
          <p:sp>
            <p:nvSpPr>
              <p:cNvPr id="16" name="TextBox 15">
                <a:extLst>
                  <a:ext uri="{FF2B5EF4-FFF2-40B4-BE49-F238E27FC236}">
                    <a16:creationId xmlns:a16="http://schemas.microsoft.com/office/drawing/2014/main" id="{89711244-4884-F910-A3CA-42E47B36EB46}"/>
                  </a:ext>
                </a:extLst>
              </p:cNvPr>
              <p:cNvSpPr txBox="1">
                <a:spLocks noRot="1" noChangeAspect="1" noMove="1" noResize="1" noEditPoints="1" noAdjustHandles="1" noChangeArrowheads="1" noChangeShapeType="1" noTextEdit="1"/>
              </p:cNvSpPr>
              <p:nvPr/>
            </p:nvSpPr>
            <p:spPr>
              <a:xfrm>
                <a:off x="685800" y="2746957"/>
                <a:ext cx="6164580" cy="369332"/>
              </a:xfrm>
              <a:prstGeom prst="rect">
                <a:avLst/>
              </a:prstGeom>
              <a:blipFill>
                <a:blip r:embed="rId5"/>
                <a:stretch>
                  <a:fillRect l="-890" t="-11667" b="-28333"/>
                </a:stretch>
              </a:blipFill>
            </p:spPr>
            <p:txBody>
              <a:bodyPr/>
              <a:lstStyle/>
              <a:p>
                <a:r>
                  <a:rPr lang="en-GB">
                    <a:noFill/>
                  </a:rPr>
                  <a:t> </a:t>
                </a:r>
              </a:p>
            </p:txBody>
          </p:sp>
        </mc:Fallback>
      </mc:AlternateContent>
      <p:sp>
        <p:nvSpPr>
          <p:cNvPr id="17" name="TextBox 16">
            <a:extLst>
              <a:ext uri="{FF2B5EF4-FFF2-40B4-BE49-F238E27FC236}">
                <a16:creationId xmlns:a16="http://schemas.microsoft.com/office/drawing/2014/main" id="{5E791624-C4F7-095E-A6D8-614567125CAB}"/>
              </a:ext>
            </a:extLst>
          </p:cNvPr>
          <p:cNvSpPr txBox="1"/>
          <p:nvPr/>
        </p:nvSpPr>
        <p:spPr>
          <a:xfrm>
            <a:off x="6248400" y="2343285"/>
            <a:ext cx="2006600" cy="369332"/>
          </a:xfrm>
          <a:prstGeom prst="rect">
            <a:avLst/>
          </a:prstGeom>
          <a:noFill/>
        </p:spPr>
        <p:txBody>
          <a:bodyPr wrap="square" rtlCol="0">
            <a:spAutoFit/>
          </a:bodyPr>
          <a:lstStyle/>
          <a:p>
            <a:r>
              <a:rPr lang="en-GB" b="1" dirty="0">
                <a:latin typeface="Cambria" panose="02040503050406030204" pitchFamily="18" charset="0"/>
                <a:ea typeface="Cambria" panose="02040503050406030204" pitchFamily="18" charset="0"/>
              </a:rPr>
              <a:t>Truth Table</a:t>
            </a:r>
          </a:p>
        </p:txBody>
      </p:sp>
      <p:pic>
        <p:nvPicPr>
          <p:cNvPr id="22" name="Picture 21">
            <a:extLst>
              <a:ext uri="{FF2B5EF4-FFF2-40B4-BE49-F238E27FC236}">
                <a16:creationId xmlns:a16="http://schemas.microsoft.com/office/drawing/2014/main" id="{634F4148-4E28-FCB9-2E7B-8552212ACC1E}"/>
              </a:ext>
            </a:extLst>
          </p:cNvPr>
          <p:cNvPicPr>
            <a:picLocks noChangeAspect="1"/>
          </p:cNvPicPr>
          <p:nvPr/>
        </p:nvPicPr>
        <p:blipFill>
          <a:blip r:embed="rId6"/>
          <a:stretch>
            <a:fillRect/>
          </a:stretch>
        </p:blipFill>
        <p:spPr>
          <a:xfrm>
            <a:off x="6498749" y="2939675"/>
            <a:ext cx="3512502" cy="3246478"/>
          </a:xfrm>
          <a:prstGeom prst="rect">
            <a:avLst/>
          </a:prstGeom>
        </p:spPr>
      </p:pic>
      <p:pic>
        <p:nvPicPr>
          <p:cNvPr id="25" name="Picture 24">
            <a:extLst>
              <a:ext uri="{FF2B5EF4-FFF2-40B4-BE49-F238E27FC236}">
                <a16:creationId xmlns:a16="http://schemas.microsoft.com/office/drawing/2014/main" id="{E76631C8-315D-4737-198E-986230C57822}"/>
              </a:ext>
            </a:extLst>
          </p:cNvPr>
          <p:cNvPicPr>
            <a:picLocks noChangeAspect="1"/>
          </p:cNvPicPr>
          <p:nvPr/>
        </p:nvPicPr>
        <p:blipFill>
          <a:blip r:embed="rId7"/>
          <a:stretch>
            <a:fillRect/>
          </a:stretch>
        </p:blipFill>
        <p:spPr>
          <a:xfrm>
            <a:off x="1985717" y="3084302"/>
            <a:ext cx="3983283" cy="3421364"/>
          </a:xfrm>
          <a:prstGeom prst="rect">
            <a:avLst/>
          </a:prstGeom>
        </p:spPr>
      </p:pic>
      <p:sp>
        <p:nvSpPr>
          <p:cNvPr id="2" name="Footer Placeholder 3">
            <a:extLst>
              <a:ext uri="{FF2B5EF4-FFF2-40B4-BE49-F238E27FC236}">
                <a16:creationId xmlns:a16="http://schemas.microsoft.com/office/drawing/2014/main" id="{F1D9FC81-DC79-4F7F-7A2D-89E9E135CF75}"/>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714856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30219" y="440730"/>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10</a:t>
            </a:fld>
            <a:endParaRPr lang="en-GB"/>
          </a:p>
        </p:txBody>
      </p:sp>
      <p:sp>
        <p:nvSpPr>
          <p:cNvPr id="10" name="TextBox 9">
            <a:extLst>
              <a:ext uri="{FF2B5EF4-FFF2-40B4-BE49-F238E27FC236}">
                <a16:creationId xmlns:a16="http://schemas.microsoft.com/office/drawing/2014/main" id="{6751604C-79D0-8D61-A107-27061DD40B04}"/>
              </a:ext>
            </a:extLst>
          </p:cNvPr>
          <p:cNvSpPr txBox="1"/>
          <p:nvPr/>
        </p:nvSpPr>
        <p:spPr>
          <a:xfrm>
            <a:off x="91440" y="1404169"/>
            <a:ext cx="8082280" cy="523220"/>
          </a:xfrm>
          <a:prstGeom prst="rect">
            <a:avLst/>
          </a:prstGeom>
          <a:noFill/>
        </p:spPr>
        <p:txBody>
          <a:bodyPr wrap="square" rtlCol="0">
            <a:spAutoFit/>
          </a:bodyPr>
          <a:lstStyle/>
          <a:p>
            <a:r>
              <a:rPr lang="en-GB" sz="2800" b="1" dirty="0">
                <a:latin typeface="Calibri "/>
              </a:rPr>
              <a:t>Programming FPGA</a:t>
            </a:r>
          </a:p>
        </p:txBody>
      </p:sp>
      <p:pic>
        <p:nvPicPr>
          <p:cNvPr id="13" name="Picture 12">
            <a:extLst>
              <a:ext uri="{FF2B5EF4-FFF2-40B4-BE49-F238E27FC236}">
                <a16:creationId xmlns:a16="http://schemas.microsoft.com/office/drawing/2014/main" id="{21B80E1E-327A-DE19-2B78-646DE376C69D}"/>
              </a:ext>
            </a:extLst>
          </p:cNvPr>
          <p:cNvPicPr>
            <a:picLocks noChangeAspect="1"/>
          </p:cNvPicPr>
          <p:nvPr/>
        </p:nvPicPr>
        <p:blipFill>
          <a:blip r:embed="rId3">
            <a:biLevel thresh="75000"/>
          </a:blip>
          <a:stretch>
            <a:fillRect/>
          </a:stretch>
        </p:blipFill>
        <p:spPr>
          <a:xfrm>
            <a:off x="8559800" y="2359282"/>
            <a:ext cx="3488956" cy="2814338"/>
          </a:xfrm>
          <a:prstGeom prst="rect">
            <a:avLst/>
          </a:prstGeom>
        </p:spPr>
      </p:pic>
      <p:sp>
        <p:nvSpPr>
          <p:cNvPr id="15" name="TextBox 14">
            <a:extLst>
              <a:ext uri="{FF2B5EF4-FFF2-40B4-BE49-F238E27FC236}">
                <a16:creationId xmlns:a16="http://schemas.microsoft.com/office/drawing/2014/main" id="{D9544083-7B86-CF60-3382-9B2F10428F79}"/>
              </a:ext>
            </a:extLst>
          </p:cNvPr>
          <p:cNvSpPr txBox="1"/>
          <p:nvPr/>
        </p:nvSpPr>
        <p:spPr>
          <a:xfrm>
            <a:off x="273050" y="1981944"/>
            <a:ext cx="8012430" cy="4467057"/>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dirty="0"/>
              <a:t>When a circuit is implemented in an FPGA, the logic blocks are programmed to realize the necessary functions and the routing channels are programmed to make the required interconnections between logic blocks.</a:t>
            </a:r>
          </a:p>
          <a:p>
            <a:pPr marL="342900" indent="-342900" algn="just">
              <a:lnSpc>
                <a:spcPct val="150000"/>
              </a:lnSpc>
              <a:buFont typeface="Arial" panose="020B0604020202020204" pitchFamily="34" charset="0"/>
              <a:buChar char="•"/>
            </a:pPr>
            <a:r>
              <a:rPr lang="en-GB" sz="2400" dirty="0"/>
              <a:t>The storage cells in the LUTs in an FPGA are </a:t>
            </a:r>
            <a:r>
              <a:rPr lang="en-GB" sz="2400" b="1" dirty="0"/>
              <a:t>volatile</a:t>
            </a:r>
            <a:r>
              <a:rPr lang="en-GB" sz="2400" dirty="0"/>
              <a:t>, which means that they lose their stored contents whenever the power supply for the chip is turned off. Hence the FPGA must be programmed every time power is applied. </a:t>
            </a:r>
          </a:p>
        </p:txBody>
      </p:sp>
      <p:sp>
        <p:nvSpPr>
          <p:cNvPr id="2" name="Footer Placeholder 3">
            <a:extLst>
              <a:ext uri="{FF2B5EF4-FFF2-40B4-BE49-F238E27FC236}">
                <a16:creationId xmlns:a16="http://schemas.microsoft.com/office/drawing/2014/main" id="{E08E8949-9B17-A08C-9003-1D7A47E9BC61}"/>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3952745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30219" y="440730"/>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11</a:t>
            </a:fld>
            <a:endParaRPr lang="en-GB"/>
          </a:p>
        </p:txBody>
      </p:sp>
      <p:sp>
        <p:nvSpPr>
          <p:cNvPr id="10" name="TextBox 9">
            <a:extLst>
              <a:ext uri="{FF2B5EF4-FFF2-40B4-BE49-F238E27FC236}">
                <a16:creationId xmlns:a16="http://schemas.microsoft.com/office/drawing/2014/main" id="{6751604C-79D0-8D61-A107-27061DD40B04}"/>
              </a:ext>
            </a:extLst>
          </p:cNvPr>
          <p:cNvSpPr txBox="1"/>
          <p:nvPr/>
        </p:nvSpPr>
        <p:spPr>
          <a:xfrm>
            <a:off x="152400" y="1672991"/>
            <a:ext cx="8082280" cy="523220"/>
          </a:xfrm>
          <a:prstGeom prst="rect">
            <a:avLst/>
          </a:prstGeom>
          <a:noFill/>
        </p:spPr>
        <p:txBody>
          <a:bodyPr wrap="square" rtlCol="0">
            <a:spAutoFit/>
          </a:bodyPr>
          <a:lstStyle/>
          <a:p>
            <a:r>
              <a:rPr lang="en-GB" sz="2800" b="1" dirty="0">
                <a:latin typeface="Calibri "/>
              </a:rPr>
              <a:t>Programming FPGA</a:t>
            </a:r>
          </a:p>
        </p:txBody>
      </p:sp>
      <p:sp>
        <p:nvSpPr>
          <p:cNvPr id="15" name="TextBox 14">
            <a:extLst>
              <a:ext uri="{FF2B5EF4-FFF2-40B4-BE49-F238E27FC236}">
                <a16:creationId xmlns:a16="http://schemas.microsoft.com/office/drawing/2014/main" id="{D9544083-7B86-CF60-3382-9B2F10428F79}"/>
              </a:ext>
            </a:extLst>
          </p:cNvPr>
          <p:cNvSpPr txBox="1"/>
          <p:nvPr/>
        </p:nvSpPr>
        <p:spPr>
          <a:xfrm>
            <a:off x="923925" y="2526411"/>
            <a:ext cx="10344150" cy="2805063"/>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400" dirty="0"/>
              <a:t>Often a small </a:t>
            </a:r>
            <a:r>
              <a:rPr lang="en-GB" sz="2400" b="1" dirty="0"/>
              <a:t>memory chip </a:t>
            </a:r>
            <a:r>
              <a:rPr lang="en-GB" sz="2400" dirty="0"/>
              <a:t>that holds its data permanently, called a </a:t>
            </a:r>
            <a:r>
              <a:rPr lang="en-GB" sz="2400" b="1" dirty="0"/>
              <a:t>programmable read-only memory (PROM)</a:t>
            </a:r>
            <a:r>
              <a:rPr lang="en-GB" sz="2400" dirty="0"/>
              <a:t>, is included on the circuit board that houses the FPGA. </a:t>
            </a:r>
          </a:p>
          <a:p>
            <a:pPr marL="342900" indent="-342900" algn="just">
              <a:lnSpc>
                <a:spcPct val="150000"/>
              </a:lnSpc>
              <a:buFont typeface="Arial" panose="020B0604020202020204" pitchFamily="34" charset="0"/>
              <a:buChar char="•"/>
            </a:pPr>
            <a:r>
              <a:rPr lang="en-GB" sz="2400" dirty="0"/>
              <a:t>The storage cells in the FPGA are loaded automatically from the PROM when power is applied to the chips.</a:t>
            </a:r>
          </a:p>
        </p:txBody>
      </p:sp>
      <p:sp>
        <p:nvSpPr>
          <p:cNvPr id="2" name="Footer Placeholder 3">
            <a:extLst>
              <a:ext uri="{FF2B5EF4-FFF2-40B4-BE49-F238E27FC236}">
                <a16:creationId xmlns:a16="http://schemas.microsoft.com/office/drawing/2014/main" id="{3661ABED-FE05-40D6-D65E-FA9E2AA87CE9}"/>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1113438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30219" y="440730"/>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12</a:t>
            </a:fld>
            <a:endParaRPr lang="en-GB"/>
          </a:p>
        </p:txBody>
      </p:sp>
      <p:sp>
        <p:nvSpPr>
          <p:cNvPr id="10" name="TextBox 9">
            <a:extLst>
              <a:ext uri="{FF2B5EF4-FFF2-40B4-BE49-F238E27FC236}">
                <a16:creationId xmlns:a16="http://schemas.microsoft.com/office/drawing/2014/main" id="{6751604C-79D0-8D61-A107-27061DD40B04}"/>
              </a:ext>
            </a:extLst>
          </p:cNvPr>
          <p:cNvSpPr txBox="1"/>
          <p:nvPr/>
        </p:nvSpPr>
        <p:spPr>
          <a:xfrm>
            <a:off x="-40640" y="1082985"/>
            <a:ext cx="8082280" cy="523220"/>
          </a:xfrm>
          <a:prstGeom prst="rect">
            <a:avLst/>
          </a:prstGeom>
          <a:noFill/>
        </p:spPr>
        <p:txBody>
          <a:bodyPr wrap="square" rtlCol="0">
            <a:spAutoFit/>
          </a:bodyPr>
          <a:lstStyle/>
          <a:p>
            <a:r>
              <a:rPr lang="en-GB" sz="2800" b="1" dirty="0">
                <a:latin typeface="Calibri "/>
              </a:rPr>
              <a:t>Programming FPGA</a:t>
            </a:r>
          </a:p>
        </p:txBody>
      </p:sp>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DB1D051B-BC82-0706-33EB-33A0943E9BAE}"/>
                  </a:ext>
                </a:extLst>
              </p:cNvPr>
              <p:cNvSpPr txBox="1"/>
              <p:nvPr/>
            </p:nvSpPr>
            <p:spPr>
              <a:xfrm>
                <a:off x="40639" y="1607481"/>
                <a:ext cx="11897360" cy="1107996"/>
              </a:xfrm>
              <a:prstGeom prst="rect">
                <a:avLst/>
              </a:prstGeom>
              <a:noFill/>
            </p:spPr>
            <p:txBody>
              <a:bodyPr wrap="square" rtlCol="0">
                <a:spAutoFit/>
              </a:bodyPr>
              <a:lstStyle/>
              <a:p>
                <a:r>
                  <a:rPr lang="en-GB" sz="2200" dirty="0"/>
                  <a:t>Program FPGA for the functions  </a:t>
                </a:r>
                <a14:m>
                  <m:oMath xmlns:m="http://schemas.openxmlformats.org/officeDocument/2006/math">
                    <m:r>
                      <a:rPr lang="en-GB" sz="2200" b="0" i="1" smtClean="0">
                        <a:latin typeface="Cambria Math" panose="02040503050406030204" pitchFamily="18" charset="0"/>
                      </a:rPr>
                      <m:t>𝑓</m:t>
                    </m:r>
                    <m:r>
                      <a:rPr lang="en-GB" sz="2200" b="0" i="1" smtClean="0">
                        <a:latin typeface="Cambria Math" panose="02040503050406030204" pitchFamily="18" charset="0"/>
                      </a:rPr>
                      <m:t>= </m:t>
                    </m:r>
                    <m:sSub>
                      <m:sSubPr>
                        <m:ctrlPr>
                          <a:rPr lang="en-GB" sz="2200" b="0" i="1" smtClean="0">
                            <a:latin typeface="Cambria Math" panose="02040503050406030204" pitchFamily="18" charset="0"/>
                          </a:rPr>
                        </m:ctrlPr>
                      </m:sSubPr>
                      <m:e>
                        <m:r>
                          <a:rPr lang="en-GB" sz="2200" b="0" i="1" smtClean="0">
                            <a:latin typeface="Cambria Math" panose="02040503050406030204" pitchFamily="18" charset="0"/>
                          </a:rPr>
                          <m:t>𝑓</m:t>
                        </m:r>
                      </m:e>
                      <m:sub>
                        <m:r>
                          <a:rPr lang="en-GB" sz="2200" b="0" i="1" smtClean="0">
                            <a:latin typeface="Cambria Math" panose="02040503050406030204" pitchFamily="18" charset="0"/>
                          </a:rPr>
                          <m:t>1</m:t>
                        </m:r>
                      </m:sub>
                    </m:sSub>
                  </m:oMath>
                </a14:m>
                <a:r>
                  <a:rPr lang="en-GB" sz="2200" dirty="0"/>
                  <a:t>+ </a:t>
                </a:r>
                <a14:m>
                  <m:oMath xmlns:m="http://schemas.openxmlformats.org/officeDocument/2006/math">
                    <m:sSub>
                      <m:sSubPr>
                        <m:ctrlPr>
                          <a:rPr lang="en-GB" sz="2200" i="1">
                            <a:latin typeface="Cambria Math" panose="02040503050406030204" pitchFamily="18" charset="0"/>
                          </a:rPr>
                        </m:ctrlPr>
                      </m:sSubPr>
                      <m:e>
                        <m:r>
                          <a:rPr lang="en-GB" sz="2200" b="0" i="1" smtClean="0">
                            <a:latin typeface="Cambria Math" panose="02040503050406030204" pitchFamily="18" charset="0"/>
                          </a:rPr>
                          <m:t>𝑓</m:t>
                        </m:r>
                      </m:e>
                      <m:sub>
                        <m:r>
                          <a:rPr lang="en-GB" sz="2200" b="0" i="1" smtClean="0">
                            <a:latin typeface="Cambria Math" panose="02040503050406030204" pitchFamily="18" charset="0"/>
                          </a:rPr>
                          <m:t>2</m:t>
                        </m:r>
                      </m:sub>
                    </m:sSub>
                  </m:oMath>
                </a14:m>
                <a:r>
                  <a:rPr lang="en-GB" sz="2200" dirty="0"/>
                  <a:t>  by Considering </a:t>
                </a:r>
                <a14:m>
                  <m:oMath xmlns:m="http://schemas.openxmlformats.org/officeDocument/2006/math">
                    <m:sSub>
                      <m:sSubPr>
                        <m:ctrlPr>
                          <a:rPr lang="en-GB" sz="2200" i="1">
                            <a:latin typeface="Cambria Math" panose="02040503050406030204" pitchFamily="18" charset="0"/>
                          </a:rPr>
                        </m:ctrlPr>
                      </m:sSubPr>
                      <m:e>
                        <m:r>
                          <a:rPr lang="en-GB" sz="2200" b="0" i="1" smtClean="0">
                            <a:latin typeface="Cambria Math" panose="02040503050406030204" pitchFamily="18" charset="0"/>
                          </a:rPr>
                          <m:t> </m:t>
                        </m:r>
                        <m:r>
                          <a:rPr lang="en-GB" sz="2200" i="1">
                            <a:latin typeface="Cambria Math" panose="02040503050406030204" pitchFamily="18" charset="0"/>
                          </a:rPr>
                          <m:t>𝑓</m:t>
                        </m:r>
                      </m:e>
                      <m:sub>
                        <m:r>
                          <a:rPr lang="en-GB" sz="2200" i="1">
                            <a:latin typeface="Cambria Math" panose="02040503050406030204" pitchFamily="18" charset="0"/>
                          </a:rPr>
                          <m:t>1</m:t>
                        </m:r>
                      </m:sub>
                    </m:sSub>
                    <m:r>
                      <a:rPr lang="en-GB" sz="2200" i="1">
                        <a:latin typeface="Cambria Math" panose="02040503050406030204" pitchFamily="18" charset="0"/>
                      </a:rPr>
                      <m:t>= </m:t>
                    </m:r>
                    <m:sSub>
                      <m:sSubPr>
                        <m:ctrlPr>
                          <a:rPr lang="en-GB" sz="2200" i="1">
                            <a:latin typeface="Cambria Math" panose="02040503050406030204" pitchFamily="18" charset="0"/>
                          </a:rPr>
                        </m:ctrlPr>
                      </m:sSubPr>
                      <m:e>
                        <m:r>
                          <a:rPr lang="en-GB" sz="2200" i="1">
                            <a:latin typeface="Cambria Math" panose="02040503050406030204" pitchFamily="18" charset="0"/>
                          </a:rPr>
                          <m:t>𝑥</m:t>
                        </m:r>
                      </m:e>
                      <m:sub>
                        <m:r>
                          <a:rPr lang="en-GB" sz="2200" i="1">
                            <a:latin typeface="Cambria Math" panose="02040503050406030204" pitchFamily="18" charset="0"/>
                          </a:rPr>
                          <m:t>1</m:t>
                        </m:r>
                      </m:sub>
                    </m:sSub>
                    <m:sSub>
                      <m:sSubPr>
                        <m:ctrlPr>
                          <a:rPr lang="en-GB" sz="2200" i="1">
                            <a:latin typeface="Cambria Math" panose="02040503050406030204" pitchFamily="18" charset="0"/>
                          </a:rPr>
                        </m:ctrlPr>
                      </m:sSubPr>
                      <m:e>
                        <m:r>
                          <a:rPr lang="en-GB" sz="2200" i="1">
                            <a:latin typeface="Cambria Math" panose="02040503050406030204" pitchFamily="18" charset="0"/>
                          </a:rPr>
                          <m:t>𝑥</m:t>
                        </m:r>
                      </m:e>
                      <m:sub>
                        <m:r>
                          <a:rPr lang="en-GB" sz="2200" i="1">
                            <a:latin typeface="Cambria Math" panose="02040503050406030204" pitchFamily="18" charset="0"/>
                          </a:rPr>
                          <m:t>2</m:t>
                        </m:r>
                      </m:sub>
                    </m:sSub>
                    <m:r>
                      <a:rPr lang="en-GB" sz="2200" b="0" i="1" smtClean="0">
                        <a:latin typeface="Cambria Math" panose="02040503050406030204" pitchFamily="18" charset="0"/>
                      </a:rPr>
                      <m:t> </m:t>
                    </m:r>
                    <m:r>
                      <a:rPr lang="en-GB" sz="2200" b="0" i="1" smtClean="0">
                        <a:latin typeface="Cambria Math" panose="02040503050406030204" pitchFamily="18" charset="0"/>
                      </a:rPr>
                      <m:t>𝑎𝑛𝑑</m:t>
                    </m:r>
                    <m:sSub>
                      <m:sSubPr>
                        <m:ctrlPr>
                          <a:rPr lang="en-GB" sz="2200" i="1">
                            <a:latin typeface="Cambria Math" panose="02040503050406030204" pitchFamily="18" charset="0"/>
                          </a:rPr>
                        </m:ctrlPr>
                      </m:sSubPr>
                      <m:e>
                        <m:r>
                          <a:rPr lang="en-GB" sz="2200" i="1">
                            <a:latin typeface="Cambria Math" panose="02040503050406030204" pitchFamily="18" charset="0"/>
                          </a:rPr>
                          <m:t>𝑓</m:t>
                        </m:r>
                      </m:e>
                      <m:sub>
                        <m:r>
                          <a:rPr lang="en-GB" sz="2200" i="1">
                            <a:latin typeface="Cambria Math" panose="02040503050406030204" pitchFamily="18" charset="0"/>
                          </a:rPr>
                          <m:t>2</m:t>
                        </m:r>
                      </m:sub>
                    </m:sSub>
                    <m:r>
                      <a:rPr lang="en-GB" sz="2200" i="1">
                        <a:latin typeface="Cambria Math" panose="02040503050406030204" pitchFamily="18" charset="0"/>
                      </a:rPr>
                      <m:t>= </m:t>
                    </m:r>
                    <m:sSub>
                      <m:sSubPr>
                        <m:ctrlPr>
                          <a:rPr lang="en-GB" sz="2200" i="1">
                            <a:latin typeface="Cambria Math" panose="02040503050406030204" pitchFamily="18" charset="0"/>
                          </a:rPr>
                        </m:ctrlPr>
                      </m:sSubPr>
                      <m:e>
                        <m:acc>
                          <m:accPr>
                            <m:chr m:val="̅"/>
                            <m:ctrlPr>
                              <a:rPr lang="en-GB" sz="2200" i="1">
                                <a:latin typeface="Cambria Math" panose="02040503050406030204" pitchFamily="18" charset="0"/>
                              </a:rPr>
                            </m:ctrlPr>
                          </m:accPr>
                          <m:e>
                            <m:r>
                              <a:rPr lang="en-GB" sz="2200" i="1">
                                <a:latin typeface="Cambria Math" panose="02040503050406030204" pitchFamily="18" charset="0"/>
                              </a:rPr>
                              <m:t>𝑥</m:t>
                            </m:r>
                          </m:e>
                        </m:acc>
                      </m:e>
                      <m:sub>
                        <m:r>
                          <a:rPr lang="en-GB" sz="2200" i="1">
                            <a:latin typeface="Cambria Math" panose="02040503050406030204" pitchFamily="18" charset="0"/>
                          </a:rPr>
                          <m:t>2</m:t>
                        </m:r>
                      </m:sub>
                    </m:sSub>
                    <m:sSub>
                      <m:sSubPr>
                        <m:ctrlPr>
                          <a:rPr lang="en-GB" sz="2200" i="1">
                            <a:latin typeface="Cambria Math" panose="02040503050406030204" pitchFamily="18" charset="0"/>
                          </a:rPr>
                        </m:ctrlPr>
                      </m:sSubPr>
                      <m:e>
                        <m:r>
                          <a:rPr lang="en-GB" sz="2200" i="1">
                            <a:latin typeface="Cambria Math" panose="02040503050406030204" pitchFamily="18" charset="0"/>
                          </a:rPr>
                          <m:t>𝑥</m:t>
                        </m:r>
                      </m:e>
                      <m:sub>
                        <m:r>
                          <a:rPr lang="en-GB" sz="2200" i="1">
                            <a:latin typeface="Cambria Math" panose="02040503050406030204" pitchFamily="18" charset="0"/>
                          </a:rPr>
                          <m:t>3</m:t>
                        </m:r>
                      </m:sub>
                    </m:sSub>
                  </m:oMath>
                </a14:m>
                <a:endParaRPr lang="en-GB" sz="2200" dirty="0"/>
              </a:p>
              <a:p>
                <a:endParaRPr lang="en-GB" sz="2200" dirty="0"/>
              </a:p>
              <a:p>
                <a:r>
                  <a:rPr lang="en-GB" sz="2200" dirty="0"/>
                  <a:t>	</a:t>
                </a:r>
              </a:p>
            </p:txBody>
          </p:sp>
        </mc:Choice>
        <mc:Fallback xmlns="">
          <p:sp>
            <p:nvSpPr>
              <p:cNvPr id="2" name="TextBox 1">
                <a:extLst>
                  <a:ext uri="{FF2B5EF4-FFF2-40B4-BE49-F238E27FC236}">
                    <a16:creationId xmlns:a16="http://schemas.microsoft.com/office/drawing/2014/main" id="{DB1D051B-BC82-0706-33EB-33A0943E9BAE}"/>
                  </a:ext>
                </a:extLst>
              </p:cNvPr>
              <p:cNvSpPr txBox="1">
                <a:spLocks noRot="1" noChangeAspect="1" noMove="1" noResize="1" noEditPoints="1" noAdjustHandles="1" noChangeArrowheads="1" noChangeShapeType="1" noTextEdit="1"/>
              </p:cNvSpPr>
              <p:nvPr/>
            </p:nvSpPr>
            <p:spPr>
              <a:xfrm>
                <a:off x="40639" y="1607481"/>
                <a:ext cx="11897360" cy="1107996"/>
              </a:xfrm>
              <a:prstGeom prst="rect">
                <a:avLst/>
              </a:prstGeom>
              <a:blipFill>
                <a:blip r:embed="rId3"/>
                <a:stretch>
                  <a:fillRect l="-666" t="-3867"/>
                </a:stretch>
              </a:blipFill>
            </p:spPr>
            <p:txBody>
              <a:bodyPr/>
              <a:lstStyle/>
              <a:p>
                <a:r>
                  <a:rPr lang="en-GB">
                    <a:noFill/>
                  </a:rPr>
                  <a:t> </a:t>
                </a:r>
              </a:p>
            </p:txBody>
          </p:sp>
        </mc:Fallback>
      </mc:AlternateContent>
      <p:pic>
        <p:nvPicPr>
          <p:cNvPr id="74" name="Picture 73">
            <a:extLst>
              <a:ext uri="{FF2B5EF4-FFF2-40B4-BE49-F238E27FC236}">
                <a16:creationId xmlns:a16="http://schemas.microsoft.com/office/drawing/2014/main" id="{16E30B25-976E-A211-39E8-00EC2EA01267}"/>
              </a:ext>
            </a:extLst>
          </p:cNvPr>
          <p:cNvPicPr>
            <a:picLocks noChangeAspect="1"/>
          </p:cNvPicPr>
          <p:nvPr/>
        </p:nvPicPr>
        <p:blipFill>
          <a:blip r:embed="rId4"/>
          <a:stretch>
            <a:fillRect/>
          </a:stretch>
        </p:blipFill>
        <p:spPr>
          <a:xfrm>
            <a:off x="6370320" y="2038788"/>
            <a:ext cx="5567679" cy="4635715"/>
          </a:xfrm>
          <a:prstGeom prst="rect">
            <a:avLst/>
          </a:prstGeom>
        </p:spPr>
      </p:pic>
      <p:sp>
        <p:nvSpPr>
          <p:cNvPr id="4" name="TextBox 3">
            <a:extLst>
              <a:ext uri="{FF2B5EF4-FFF2-40B4-BE49-F238E27FC236}">
                <a16:creationId xmlns:a16="http://schemas.microsoft.com/office/drawing/2014/main" id="{03C846C2-D99F-50D6-D794-94DD15099BA6}"/>
              </a:ext>
            </a:extLst>
          </p:cNvPr>
          <p:cNvSpPr txBox="1"/>
          <p:nvPr/>
        </p:nvSpPr>
        <p:spPr>
          <a:xfrm>
            <a:off x="157480" y="2369759"/>
            <a:ext cx="5857240" cy="3136961"/>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GB" sz="2200" dirty="0"/>
              <a:t>The FPGA has </a:t>
            </a:r>
            <a:r>
              <a:rPr lang="en-GB" sz="2200" b="1" dirty="0"/>
              <a:t>two-input</a:t>
            </a:r>
            <a:r>
              <a:rPr lang="en-GB" sz="2200" dirty="0"/>
              <a:t> LUTs, and there are </a:t>
            </a:r>
            <a:r>
              <a:rPr lang="en-GB" sz="2200" b="1" dirty="0"/>
              <a:t>four wires </a:t>
            </a:r>
            <a:r>
              <a:rPr lang="en-GB" sz="2200" dirty="0"/>
              <a:t>in each routing channel. </a:t>
            </a:r>
          </a:p>
          <a:p>
            <a:pPr marL="342900" indent="-342900" algn="just">
              <a:lnSpc>
                <a:spcPct val="150000"/>
              </a:lnSpc>
              <a:buFont typeface="Arial" panose="020B0604020202020204" pitchFamily="34" charset="0"/>
              <a:buChar char="•"/>
            </a:pPr>
            <a:r>
              <a:rPr lang="en-GB" sz="2200" dirty="0"/>
              <a:t>Programmable wiring switches are indicated by an ‘X’. Each switch shown in pink is turned on and makes a connection between a horizontal and vertical wire. </a:t>
            </a:r>
          </a:p>
        </p:txBody>
      </p:sp>
      <p:sp>
        <p:nvSpPr>
          <p:cNvPr id="3" name="Footer Placeholder 3">
            <a:extLst>
              <a:ext uri="{FF2B5EF4-FFF2-40B4-BE49-F238E27FC236}">
                <a16:creationId xmlns:a16="http://schemas.microsoft.com/office/drawing/2014/main" id="{97F07E95-43A9-C993-F0B3-EEA31F3E80AF}"/>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2796906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7F5752-A0C9-094D-03B8-0FF958738336}"/>
              </a:ext>
            </a:extLst>
          </p:cNvPr>
          <p:cNvSpPr txBox="1">
            <a:spLocks/>
          </p:cNvSpPr>
          <p:nvPr/>
        </p:nvSpPr>
        <p:spPr>
          <a:xfrm>
            <a:off x="3030219" y="440730"/>
            <a:ext cx="7887644" cy="7341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sz="3600" b="1" dirty="0">
                <a:solidFill>
                  <a:schemeClr val="bg1"/>
                </a:solidFill>
                <a:latin typeface="Cambria" panose="02040503050406030204" pitchFamily="18" charset="0"/>
                <a:ea typeface="Cambria" panose="02040503050406030204" pitchFamily="18" charset="0"/>
              </a:rPr>
              <a:t>Field Programmable Gate Arrays</a:t>
            </a:r>
          </a:p>
        </p:txBody>
      </p:sp>
      <p:sp>
        <p:nvSpPr>
          <p:cNvPr id="33" name="Slide Number Placeholder 32">
            <a:extLst>
              <a:ext uri="{FF2B5EF4-FFF2-40B4-BE49-F238E27FC236}">
                <a16:creationId xmlns:a16="http://schemas.microsoft.com/office/drawing/2014/main" id="{D9B1CDAC-D0F8-57FB-4D7F-E9D317614EEE}"/>
              </a:ext>
            </a:extLst>
          </p:cNvPr>
          <p:cNvSpPr>
            <a:spLocks noGrp="1"/>
          </p:cNvSpPr>
          <p:nvPr>
            <p:ph type="sldNum" sz="quarter" idx="4294967295"/>
          </p:nvPr>
        </p:nvSpPr>
        <p:spPr>
          <a:xfrm>
            <a:off x="0" y="0"/>
            <a:ext cx="0" cy="0"/>
          </a:xfrm>
        </p:spPr>
        <p:txBody>
          <a:bodyPr/>
          <a:lstStyle/>
          <a:p>
            <a:fld id="{AC82685A-BD3A-4230-8D85-804689F67293}" type="slidenum">
              <a:rPr lang="en-GB" smtClean="0"/>
              <a:t>13</a:t>
            </a:fld>
            <a:endParaRPr lang="en-GB"/>
          </a:p>
        </p:txBody>
      </p:sp>
      <p:sp>
        <p:nvSpPr>
          <p:cNvPr id="10" name="TextBox 9">
            <a:extLst>
              <a:ext uri="{FF2B5EF4-FFF2-40B4-BE49-F238E27FC236}">
                <a16:creationId xmlns:a16="http://schemas.microsoft.com/office/drawing/2014/main" id="{6751604C-79D0-8D61-A107-27061DD40B04}"/>
              </a:ext>
            </a:extLst>
          </p:cNvPr>
          <p:cNvSpPr txBox="1"/>
          <p:nvPr/>
        </p:nvSpPr>
        <p:spPr>
          <a:xfrm>
            <a:off x="0" y="2174733"/>
            <a:ext cx="8082280" cy="523220"/>
          </a:xfrm>
          <a:prstGeom prst="rect">
            <a:avLst/>
          </a:prstGeom>
          <a:noFill/>
        </p:spPr>
        <p:txBody>
          <a:bodyPr wrap="square" rtlCol="0">
            <a:spAutoFit/>
          </a:bodyPr>
          <a:lstStyle/>
          <a:p>
            <a:r>
              <a:rPr lang="en-GB" sz="2800" b="1" dirty="0">
                <a:latin typeface="Calibri "/>
              </a:rPr>
              <a:t>Programming FPGA</a:t>
            </a:r>
          </a:p>
        </p:txBody>
      </p:sp>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DB1D051B-BC82-0706-33EB-33A0943E9BAE}"/>
                  </a:ext>
                </a:extLst>
              </p:cNvPr>
              <p:cNvSpPr txBox="1"/>
              <p:nvPr/>
            </p:nvSpPr>
            <p:spPr>
              <a:xfrm>
                <a:off x="365760" y="2918920"/>
                <a:ext cx="4800600" cy="1323439"/>
              </a:xfrm>
              <a:prstGeom prst="rect">
                <a:avLst/>
              </a:prstGeom>
              <a:noFill/>
            </p:spPr>
            <p:txBody>
              <a:bodyPr wrap="square" rtlCol="0">
                <a:spAutoFit/>
              </a:bodyPr>
              <a:lstStyle/>
              <a:p>
                <a:r>
                  <a:rPr lang="en-GB" sz="2000" dirty="0"/>
                  <a:t>Program FPGA for the functions  </a:t>
                </a:r>
                <a14:m>
                  <m:oMath xmlns:m="http://schemas.openxmlformats.org/officeDocument/2006/math">
                    <m:r>
                      <a:rPr lang="en-GB" sz="2000" b="0" i="1" smtClean="0">
                        <a:latin typeface="Cambria Math" panose="02040503050406030204" pitchFamily="18" charset="0"/>
                      </a:rPr>
                      <m:t>𝑓</m:t>
                    </m:r>
                    <m:r>
                      <a:rPr lang="en-GB" sz="2000" b="0" i="1" smtClean="0">
                        <a:latin typeface="Cambria Math" panose="02040503050406030204" pitchFamily="18" charset="0"/>
                      </a:rPr>
                      <m:t>= </m:t>
                    </m:r>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𝑓</m:t>
                        </m:r>
                      </m:e>
                      <m:sub>
                        <m:r>
                          <a:rPr lang="en-GB" sz="2000" b="0" i="1" smtClean="0">
                            <a:latin typeface="Cambria Math" panose="02040503050406030204" pitchFamily="18" charset="0"/>
                          </a:rPr>
                          <m:t>1</m:t>
                        </m:r>
                      </m:sub>
                    </m:sSub>
                  </m:oMath>
                </a14:m>
                <a:r>
                  <a:rPr lang="en-GB" sz="2000" dirty="0"/>
                  <a:t>+ </a:t>
                </a:r>
                <a14:m>
                  <m:oMath xmlns:m="http://schemas.openxmlformats.org/officeDocument/2006/math">
                    <m:sSub>
                      <m:sSubPr>
                        <m:ctrlPr>
                          <a:rPr lang="en-GB" sz="2000" i="1">
                            <a:latin typeface="Cambria Math" panose="02040503050406030204" pitchFamily="18" charset="0"/>
                          </a:rPr>
                        </m:ctrlPr>
                      </m:sSubPr>
                      <m:e>
                        <m:r>
                          <a:rPr lang="en-GB" sz="2000" b="0" i="1" smtClean="0">
                            <a:latin typeface="Cambria Math" panose="02040503050406030204" pitchFamily="18" charset="0"/>
                          </a:rPr>
                          <m:t>𝑓</m:t>
                        </m:r>
                      </m:e>
                      <m:sub>
                        <m:r>
                          <a:rPr lang="en-GB" sz="2000" b="0" i="1" smtClean="0">
                            <a:latin typeface="Cambria Math" panose="02040503050406030204" pitchFamily="18" charset="0"/>
                          </a:rPr>
                          <m:t>2</m:t>
                        </m:r>
                      </m:sub>
                    </m:sSub>
                  </m:oMath>
                </a14:m>
                <a:r>
                  <a:rPr lang="en-GB" sz="2000" dirty="0"/>
                  <a:t>  by considering </a:t>
                </a:r>
                <a14:m>
                  <m:oMath xmlns:m="http://schemas.openxmlformats.org/officeDocument/2006/math">
                    <m:sSub>
                      <m:sSubPr>
                        <m:ctrlPr>
                          <a:rPr lang="en-GB" sz="2000" i="1">
                            <a:latin typeface="Cambria Math" panose="02040503050406030204" pitchFamily="18" charset="0"/>
                          </a:rPr>
                        </m:ctrlPr>
                      </m:sSubPr>
                      <m:e>
                        <m:r>
                          <a:rPr lang="en-GB" sz="2000" b="0" i="1" smtClean="0">
                            <a:latin typeface="Cambria Math" panose="02040503050406030204" pitchFamily="18" charset="0"/>
                          </a:rPr>
                          <m:t> </m:t>
                        </m:r>
                        <m:r>
                          <a:rPr lang="en-GB" sz="2000" i="1">
                            <a:latin typeface="Cambria Math" panose="02040503050406030204" pitchFamily="18" charset="0"/>
                          </a:rPr>
                          <m:t>𝑓</m:t>
                        </m:r>
                      </m:e>
                      <m:sub>
                        <m:r>
                          <a:rPr lang="en-GB" sz="2000" i="1">
                            <a:latin typeface="Cambria Math" panose="02040503050406030204" pitchFamily="18" charset="0"/>
                          </a:rPr>
                          <m:t>1</m:t>
                        </m:r>
                      </m:sub>
                    </m:sSub>
                    <m:r>
                      <a:rPr lang="en-GB" sz="2000" i="1">
                        <a:latin typeface="Cambria Math" panose="02040503050406030204" pitchFamily="18" charset="0"/>
                      </a:rPr>
                      <m:t>= </m:t>
                    </m:r>
                    <m:sSub>
                      <m:sSubPr>
                        <m:ctrlPr>
                          <a:rPr lang="en-GB" sz="2000" i="1">
                            <a:latin typeface="Cambria Math" panose="02040503050406030204" pitchFamily="18" charset="0"/>
                          </a:rPr>
                        </m:ctrlPr>
                      </m:sSubPr>
                      <m:e>
                        <m:r>
                          <a:rPr lang="en-GB" sz="2000" i="1">
                            <a:latin typeface="Cambria Math" panose="02040503050406030204" pitchFamily="18" charset="0"/>
                          </a:rPr>
                          <m:t>𝑥</m:t>
                        </m:r>
                      </m:e>
                      <m:sub>
                        <m:r>
                          <a:rPr lang="en-GB" sz="2000" i="1">
                            <a:latin typeface="Cambria Math" panose="02040503050406030204" pitchFamily="18" charset="0"/>
                          </a:rPr>
                          <m:t>1</m:t>
                        </m:r>
                      </m:sub>
                    </m:sSub>
                    <m:sSub>
                      <m:sSubPr>
                        <m:ctrlPr>
                          <a:rPr lang="en-GB" sz="2000" i="1">
                            <a:latin typeface="Cambria Math" panose="02040503050406030204" pitchFamily="18" charset="0"/>
                          </a:rPr>
                        </m:ctrlPr>
                      </m:sSubPr>
                      <m:e>
                        <m:r>
                          <a:rPr lang="en-GB" sz="2000" i="1">
                            <a:latin typeface="Cambria Math" panose="02040503050406030204" pitchFamily="18" charset="0"/>
                          </a:rPr>
                          <m:t>𝑥</m:t>
                        </m:r>
                      </m:e>
                      <m:sub>
                        <m:r>
                          <a:rPr lang="en-GB" sz="2000" i="1">
                            <a:latin typeface="Cambria Math" panose="02040503050406030204" pitchFamily="18" charset="0"/>
                          </a:rPr>
                          <m:t>2</m:t>
                        </m:r>
                      </m:sub>
                    </m:sSub>
                    <m:r>
                      <a:rPr lang="en-GB" sz="2000" b="0" i="1" smtClean="0">
                        <a:latin typeface="Cambria Math" panose="02040503050406030204" pitchFamily="18" charset="0"/>
                      </a:rPr>
                      <m:t> </m:t>
                    </m:r>
                    <m:r>
                      <a:rPr lang="en-GB" sz="2000" b="0" i="1" smtClean="0">
                        <a:latin typeface="Cambria Math" panose="02040503050406030204" pitchFamily="18" charset="0"/>
                      </a:rPr>
                      <m:t>𝑎𝑛𝑑</m:t>
                    </m:r>
                    <m:sSub>
                      <m:sSubPr>
                        <m:ctrlPr>
                          <a:rPr lang="en-GB" sz="2000" i="1">
                            <a:latin typeface="Cambria Math" panose="02040503050406030204" pitchFamily="18" charset="0"/>
                          </a:rPr>
                        </m:ctrlPr>
                      </m:sSubPr>
                      <m:e>
                        <m:r>
                          <a:rPr lang="en-GB" sz="2000" i="1">
                            <a:latin typeface="Cambria Math" panose="02040503050406030204" pitchFamily="18" charset="0"/>
                          </a:rPr>
                          <m:t>𝑓</m:t>
                        </m:r>
                      </m:e>
                      <m:sub>
                        <m:r>
                          <a:rPr lang="en-GB" sz="2000" i="1">
                            <a:latin typeface="Cambria Math" panose="02040503050406030204" pitchFamily="18" charset="0"/>
                          </a:rPr>
                          <m:t>2</m:t>
                        </m:r>
                      </m:sub>
                    </m:sSub>
                    <m:r>
                      <a:rPr lang="en-GB" sz="2000" i="1">
                        <a:latin typeface="Cambria Math" panose="02040503050406030204" pitchFamily="18" charset="0"/>
                      </a:rPr>
                      <m:t>= </m:t>
                    </m:r>
                    <m:sSub>
                      <m:sSubPr>
                        <m:ctrlPr>
                          <a:rPr lang="en-GB" sz="2000" i="1">
                            <a:latin typeface="Cambria Math" panose="02040503050406030204" pitchFamily="18" charset="0"/>
                          </a:rPr>
                        </m:ctrlPr>
                      </m:sSubPr>
                      <m:e>
                        <m:acc>
                          <m:accPr>
                            <m:chr m:val="̅"/>
                            <m:ctrlPr>
                              <a:rPr lang="en-GB" sz="2000" i="1">
                                <a:latin typeface="Cambria Math" panose="02040503050406030204" pitchFamily="18" charset="0"/>
                              </a:rPr>
                            </m:ctrlPr>
                          </m:accPr>
                          <m:e>
                            <m:r>
                              <a:rPr lang="en-GB" sz="2000" i="1">
                                <a:latin typeface="Cambria Math" panose="02040503050406030204" pitchFamily="18" charset="0"/>
                              </a:rPr>
                              <m:t>𝑥</m:t>
                            </m:r>
                          </m:e>
                        </m:acc>
                      </m:e>
                      <m:sub>
                        <m:r>
                          <a:rPr lang="en-GB" sz="2000" i="1">
                            <a:latin typeface="Cambria Math" panose="02040503050406030204" pitchFamily="18" charset="0"/>
                          </a:rPr>
                          <m:t>2</m:t>
                        </m:r>
                      </m:sub>
                    </m:sSub>
                    <m:sSub>
                      <m:sSubPr>
                        <m:ctrlPr>
                          <a:rPr lang="en-GB" sz="2000" i="1">
                            <a:latin typeface="Cambria Math" panose="02040503050406030204" pitchFamily="18" charset="0"/>
                          </a:rPr>
                        </m:ctrlPr>
                      </m:sSubPr>
                      <m:e>
                        <m:r>
                          <a:rPr lang="en-GB" sz="2000" i="1">
                            <a:latin typeface="Cambria Math" panose="02040503050406030204" pitchFamily="18" charset="0"/>
                          </a:rPr>
                          <m:t>𝑥</m:t>
                        </m:r>
                      </m:e>
                      <m:sub>
                        <m:r>
                          <a:rPr lang="en-GB" sz="2000" i="1">
                            <a:latin typeface="Cambria Math" panose="02040503050406030204" pitchFamily="18" charset="0"/>
                          </a:rPr>
                          <m:t>3</m:t>
                        </m:r>
                      </m:sub>
                    </m:sSub>
                  </m:oMath>
                </a14:m>
                <a:endParaRPr lang="en-GB" sz="2000" dirty="0"/>
              </a:p>
              <a:p>
                <a:endParaRPr lang="en-GB" sz="2000" dirty="0"/>
              </a:p>
              <a:p>
                <a:r>
                  <a:rPr lang="en-GB" sz="2000" dirty="0"/>
                  <a:t>	</a:t>
                </a:r>
              </a:p>
            </p:txBody>
          </p:sp>
        </mc:Choice>
        <mc:Fallback xmlns="">
          <p:sp>
            <p:nvSpPr>
              <p:cNvPr id="2" name="TextBox 1">
                <a:extLst>
                  <a:ext uri="{FF2B5EF4-FFF2-40B4-BE49-F238E27FC236}">
                    <a16:creationId xmlns:a16="http://schemas.microsoft.com/office/drawing/2014/main" id="{DB1D051B-BC82-0706-33EB-33A0943E9BAE}"/>
                  </a:ext>
                </a:extLst>
              </p:cNvPr>
              <p:cNvSpPr txBox="1">
                <a:spLocks noRot="1" noChangeAspect="1" noMove="1" noResize="1" noEditPoints="1" noAdjustHandles="1" noChangeArrowheads="1" noChangeShapeType="1" noTextEdit="1"/>
              </p:cNvSpPr>
              <p:nvPr/>
            </p:nvSpPr>
            <p:spPr>
              <a:xfrm>
                <a:off x="365760" y="2918920"/>
                <a:ext cx="4800600" cy="1323439"/>
              </a:xfrm>
              <a:prstGeom prst="rect">
                <a:avLst/>
              </a:prstGeom>
              <a:blipFill>
                <a:blip r:embed="rId3"/>
                <a:stretch>
                  <a:fillRect l="-1269" t="-2765"/>
                </a:stretch>
              </a:blipFill>
            </p:spPr>
            <p:txBody>
              <a:bodyPr/>
              <a:lstStyle/>
              <a:p>
                <a:r>
                  <a:rPr lang="en-GB">
                    <a:noFill/>
                  </a:rPr>
                  <a:t> </a:t>
                </a:r>
              </a:p>
            </p:txBody>
          </p:sp>
        </mc:Fallback>
      </mc:AlternateContent>
      <p:pic>
        <p:nvPicPr>
          <p:cNvPr id="72" name="Picture 71">
            <a:extLst>
              <a:ext uri="{FF2B5EF4-FFF2-40B4-BE49-F238E27FC236}">
                <a16:creationId xmlns:a16="http://schemas.microsoft.com/office/drawing/2014/main" id="{1FC90D09-9777-72C5-F3FF-79EC0C67073D}"/>
              </a:ext>
            </a:extLst>
          </p:cNvPr>
          <p:cNvPicPr>
            <a:picLocks noChangeAspect="1"/>
          </p:cNvPicPr>
          <p:nvPr/>
        </p:nvPicPr>
        <p:blipFill>
          <a:blip r:embed="rId4"/>
          <a:stretch>
            <a:fillRect/>
          </a:stretch>
        </p:blipFill>
        <p:spPr>
          <a:xfrm>
            <a:off x="5287290" y="1244205"/>
            <a:ext cx="6538950" cy="5304561"/>
          </a:xfrm>
          <a:prstGeom prst="rect">
            <a:avLst/>
          </a:prstGeom>
        </p:spPr>
      </p:pic>
      <p:sp>
        <p:nvSpPr>
          <p:cNvPr id="3" name="Footer Placeholder 3">
            <a:extLst>
              <a:ext uri="{FF2B5EF4-FFF2-40B4-BE49-F238E27FC236}">
                <a16:creationId xmlns:a16="http://schemas.microsoft.com/office/drawing/2014/main" id="{5AEB5264-425B-D5C5-A22C-2FCE58A647EE}"/>
              </a:ext>
            </a:extLst>
          </p:cNvPr>
          <p:cNvSpPr txBox="1">
            <a:spLocks/>
          </p:cNvSpPr>
          <p:nvPr/>
        </p:nvSpPr>
        <p:spPr>
          <a:xfrm>
            <a:off x="211959" y="6678272"/>
            <a:ext cx="7096539" cy="480701"/>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b="1" i="1" dirty="0"/>
              <a:t>UWTSD Lectures / ACDA6001 – </a:t>
            </a:r>
            <a:r>
              <a:rPr lang="en-GB" sz="800" b="1" i="1" kern="0" dirty="0">
                <a:latin typeface="Arial" panose="020B0604020202020204" pitchFamily="34" charset="0"/>
                <a:ea typeface="Calibri" panose="020F0502020204030204" pitchFamily="34" charset="0"/>
              </a:rPr>
              <a:t>Electronics 2</a:t>
            </a:r>
          </a:p>
          <a:p>
            <a:r>
              <a:rPr lang="en-GB" sz="800" b="1" i="1" dirty="0"/>
              <a:t> </a:t>
            </a:r>
          </a:p>
        </p:txBody>
      </p:sp>
    </p:spTree>
    <p:extLst>
      <p:ext uri="{BB962C8B-B14F-4D97-AF65-F5344CB8AC3E}">
        <p14:creationId xmlns:p14="http://schemas.microsoft.com/office/powerpoint/2010/main" val="2842894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BE605BA5-7179-54D8-AA19-BC9809E09348}"/>
              </a:ext>
            </a:extLst>
          </p:cNvPr>
          <p:cNvSpPr txBox="1">
            <a:spLocks/>
          </p:cNvSpPr>
          <p:nvPr/>
        </p:nvSpPr>
        <p:spPr>
          <a:xfrm>
            <a:off x="4375931" y="2913611"/>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a:latin typeface="Arial"/>
                <a:cs typeface="Arial"/>
              </a:rPr>
              <a:t>Thank you</a:t>
            </a:r>
            <a:endParaRPr lang="en-US"/>
          </a:p>
        </p:txBody>
      </p:sp>
    </p:spTree>
    <p:extLst>
      <p:ext uri="{BB962C8B-B14F-4D97-AF65-F5344CB8AC3E}">
        <p14:creationId xmlns:p14="http://schemas.microsoft.com/office/powerpoint/2010/main" val="3949027904"/>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12" ma:contentTypeDescription="Create a new document." ma:contentTypeScope="" ma:versionID="5c81c53a402e6d4cdf1213f0cdb4457e">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be1b2890ab1318a7a06729010eb0bbf9" ns3:_="" ns4:_="">
    <xsd:import namespace="d8e79d84-78fb-44a9-92e9-d04bdd8f0359"/>
    <xsd:import namespace="04c7059f-bde8-4ce9-bb0f-e5288874095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DateTaken" minOccurs="0"/>
                <xsd:element ref="ns3:MediaServiceAutoTags" minOccurs="0"/>
                <xsd:element ref="ns3:MediaLengthInSecond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9DB61DE1-D78C-49DF-BF2B-F8284A9B5320}">
  <ds:schemaRefs>
    <ds:schemaRef ds:uri="04c7059f-bde8-4ce9-bb0f-e52888740953"/>
    <ds:schemaRef ds:uri="d8e79d84-78fb-44a9-92e9-d04bdd8f035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7D09DC4-48CE-45C2-9393-0A8E48C8FD95}">
  <ds:schemaRefs>
    <ds:schemaRef ds:uri="04c7059f-bde8-4ce9-bb0f-e52888740953"/>
    <ds:schemaRef ds:uri="d8e79d84-78fb-44a9-92e9-d04bdd8f035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984</Words>
  <Application>Microsoft Office PowerPoint</Application>
  <PresentationFormat>Widescreen</PresentationFormat>
  <Paragraphs>138</Paragraphs>
  <Slides>14</Slides>
  <Notes>12</Notes>
  <HiddenSlides>0</HiddenSlides>
  <MMClips>0</MMClips>
  <ScaleCrop>false</ScaleCrop>
  <HeadingPairs>
    <vt:vector size="6" baseType="variant">
      <vt:variant>
        <vt:lpstr>Fonts Used</vt:lpstr>
      </vt:variant>
      <vt:variant>
        <vt:i4>6</vt:i4>
      </vt:variant>
      <vt:variant>
        <vt:lpstr>Theme</vt:lpstr>
      </vt:variant>
      <vt:variant>
        <vt:i4>20</vt:i4>
      </vt:variant>
      <vt:variant>
        <vt:lpstr>Slide Titles</vt:lpstr>
      </vt:variant>
      <vt:variant>
        <vt:i4>14</vt:i4>
      </vt:variant>
    </vt:vector>
  </HeadingPairs>
  <TitlesOfParts>
    <vt:vector size="40" baseType="lpstr">
      <vt:lpstr>Calibri </vt:lpstr>
      <vt:lpstr>Arial</vt:lpstr>
      <vt:lpstr>Calibri</vt:lpstr>
      <vt:lpstr>Calibri Light</vt:lpstr>
      <vt:lpstr>Cambria</vt:lpstr>
      <vt:lpstr>Cambria Math</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FPGA</vt:lpstr>
      <vt:lpstr>Why FPGA ?</vt:lpstr>
      <vt:lpstr>General Structure of  FPGA </vt:lpstr>
      <vt:lpstr>Structure of  FPGA </vt:lpstr>
      <vt:lpstr>Look Up Tables (LUT)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Jenifer Prince Devaraj</cp:lastModifiedBy>
  <cp:revision>9</cp:revision>
  <dcterms:created xsi:type="dcterms:W3CDTF">2021-03-09T15:35:42Z</dcterms:created>
  <dcterms:modified xsi:type="dcterms:W3CDTF">2023-11-17T07:17:57Z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