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83" r:id="rId2"/>
    <p:sldId id="270" r:id="rId3"/>
    <p:sldId id="271" r:id="rId4"/>
    <p:sldId id="272" r:id="rId5"/>
    <p:sldId id="273" r:id="rId6"/>
    <p:sldId id="279" r:id="rId7"/>
    <p:sldId id="274" r:id="rId8"/>
    <p:sldId id="275" r:id="rId9"/>
    <p:sldId id="276" r:id="rId10"/>
    <p:sldId id="281" r:id="rId11"/>
    <p:sldId id="282" r:id="rId12"/>
    <p:sldId id="280" r:id="rId1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42" autoAdjust="0"/>
    <p:restoredTop sz="94660"/>
  </p:normalViewPr>
  <p:slideViewPr>
    <p:cSldViewPr>
      <p:cViewPr varScale="1">
        <p:scale>
          <a:sx n="103" d="100"/>
          <a:sy n="103" d="100"/>
        </p:scale>
        <p:origin x="-16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image" Target="../media/image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4.v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image" Target="../media/image11.wmf"/><Relationship Id="rId1" Type="http://schemas.openxmlformats.org/officeDocument/2006/relationships/image" Target="../media/image10.wmf"/></Relationships>
</file>

<file path=ppt/drawings/_rels/vmlDrawing5.v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image" Target="../media/image14.wmf"/><Relationship Id="rId1" Type="http://schemas.openxmlformats.org/officeDocument/2006/relationships/image" Target="../media/image13.wmf"/><Relationship Id="rId6" Type="http://schemas.openxmlformats.org/officeDocument/2006/relationships/image" Target="../media/image18.wmf"/><Relationship Id="rId5" Type="http://schemas.openxmlformats.org/officeDocument/2006/relationships/image" Target="../media/image17.wmf"/><Relationship Id="rId4" Type="http://schemas.openxmlformats.org/officeDocument/2006/relationships/image" Target="../media/image1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CBAB573-4824-4557-AAD0-219B113512C9}" type="datetimeFigureOut">
              <a:rPr lang="en-US" smtClean="0"/>
              <a:pPr/>
              <a:t>9/6/2016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E63FED-3AB0-4552-A0CA-261F3D4758B6}" type="slidenum">
              <a:rPr lang="en-GB" smtClean="0"/>
              <a:pPr/>
              <a:t>‹#›</a:t>
            </a:fld>
            <a:endParaRPr lang="en-GB"/>
          </a:p>
        </p:txBody>
      </p:sp>
    </p:spTree>
    <p:extLst>
      <p:ext uri="{BB962C8B-B14F-4D97-AF65-F5344CB8AC3E}">
        <p14:creationId xmlns:p14="http://schemas.microsoft.com/office/powerpoint/2010/main" val="2773260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3</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4</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5</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6</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7</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8</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9</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10</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
        <p:nvSpPr>
          <p:cNvPr id="10" name="Rounded Rectangle 9"/>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
        <p:nvSpPr>
          <p:cNvPr id="7" name="Rounded Rectangle 6"/>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
        <p:nvSpPr>
          <p:cNvPr id="7" name="Rounded Rectangle 6"/>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
        <p:nvSpPr>
          <p:cNvPr id="8" name="Rounded Rectangle 7"/>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
        <p:nvSpPr>
          <p:cNvPr id="10" name="Rounded Rectangle 9"/>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
        <p:nvSpPr>
          <p:cNvPr id="6" name="Rounded Rectangle 5"/>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
        <p:nvSpPr>
          <p:cNvPr id="5" name="Rounded Rectangle 4"/>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6" name="Picture 5"/>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
        <p:nvSpPr>
          <p:cNvPr id="8" name="Rounded Rectangle 7"/>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
        <p:nvSpPr>
          <p:cNvPr id="8" name="Rounded Rectangle 7"/>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
        <p:nvSpPr>
          <p:cNvPr id="7" name="Rounded Rectangle 6"/>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
        <p:nvSpPr>
          <p:cNvPr id="7" name="Rounded Rectangle 6"/>
          <p:cNvSpPr/>
          <p:nvPr userDrawn="1"/>
        </p:nvSpPr>
        <p:spPr>
          <a:xfrm>
            <a:off x="143508" y="116632"/>
            <a:ext cx="8856984" cy="6624736"/>
          </a:xfrm>
          <a:prstGeom prst="roundRect">
            <a:avLst>
              <a:gd name="adj" fmla="val 4058"/>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algn="l" rtl="0" fontAlgn="base">
              <a:spcBef>
                <a:spcPct val="0"/>
              </a:spcBef>
              <a:spcAft>
                <a:spcPct val="0"/>
              </a:spcAft>
              <a:defRPr kern="1200">
                <a:solidFill>
                  <a:schemeClr val="lt1"/>
                </a:solidFill>
                <a:latin typeface="+mn-lt"/>
                <a:ea typeface="+mn-ea"/>
                <a:cs typeface="+mn-cs"/>
              </a:defRPr>
            </a:lvl1pPr>
            <a:lvl2pPr marL="457200" algn="l" rtl="0" fontAlgn="base">
              <a:spcBef>
                <a:spcPct val="0"/>
              </a:spcBef>
              <a:spcAft>
                <a:spcPct val="0"/>
              </a:spcAft>
              <a:defRPr kern="1200">
                <a:solidFill>
                  <a:schemeClr val="lt1"/>
                </a:solidFill>
                <a:latin typeface="+mn-lt"/>
                <a:ea typeface="+mn-ea"/>
                <a:cs typeface="+mn-cs"/>
              </a:defRPr>
            </a:lvl2pPr>
            <a:lvl3pPr marL="914400" algn="l" rtl="0" fontAlgn="base">
              <a:spcBef>
                <a:spcPct val="0"/>
              </a:spcBef>
              <a:spcAft>
                <a:spcPct val="0"/>
              </a:spcAft>
              <a:defRPr kern="1200">
                <a:solidFill>
                  <a:schemeClr val="lt1"/>
                </a:solidFill>
                <a:latin typeface="+mn-lt"/>
                <a:ea typeface="+mn-ea"/>
                <a:cs typeface="+mn-cs"/>
              </a:defRPr>
            </a:lvl3pPr>
            <a:lvl4pPr marL="1371600" algn="l" rtl="0" fontAlgn="base">
              <a:spcBef>
                <a:spcPct val="0"/>
              </a:spcBef>
              <a:spcAft>
                <a:spcPct val="0"/>
              </a:spcAft>
              <a:defRPr kern="1200">
                <a:solidFill>
                  <a:schemeClr val="lt1"/>
                </a:solidFill>
                <a:latin typeface="+mn-lt"/>
                <a:ea typeface="+mn-ea"/>
                <a:cs typeface="+mn-cs"/>
              </a:defRPr>
            </a:lvl4pPr>
            <a:lvl5pPr marL="1828800" algn="l" rtl="0" fontAlgn="base">
              <a:spcBef>
                <a:spcPct val="0"/>
              </a:spcBef>
              <a:spcAft>
                <a:spcPct val="0"/>
              </a:spcAft>
              <a:defRPr kern="1200">
                <a:solidFill>
                  <a:schemeClr val="lt1"/>
                </a:solidFill>
                <a:latin typeface="+mn-lt"/>
                <a:ea typeface="+mn-ea"/>
                <a:cs typeface="+mn-cs"/>
              </a:defRPr>
            </a:lvl5pPr>
            <a:lvl6pPr marL="2286000" algn="l" defTabSz="914400" rtl="0" eaLnBrk="1" latinLnBrk="0" hangingPunct="1">
              <a:defRPr kern="1200">
                <a:solidFill>
                  <a:schemeClr val="lt1"/>
                </a:solidFill>
                <a:latin typeface="+mn-lt"/>
                <a:ea typeface="+mn-ea"/>
                <a:cs typeface="+mn-cs"/>
              </a:defRPr>
            </a:lvl6pPr>
            <a:lvl7pPr marL="2743200" algn="l" defTabSz="914400" rtl="0" eaLnBrk="1" latinLnBrk="0" hangingPunct="1">
              <a:defRPr kern="1200">
                <a:solidFill>
                  <a:schemeClr val="lt1"/>
                </a:solidFill>
                <a:latin typeface="+mn-lt"/>
                <a:ea typeface="+mn-ea"/>
                <a:cs typeface="+mn-cs"/>
              </a:defRPr>
            </a:lvl7pPr>
            <a:lvl8pPr marL="3200400" algn="l" defTabSz="914400" rtl="0" eaLnBrk="1" latinLnBrk="0" hangingPunct="1">
              <a:defRPr kern="1200">
                <a:solidFill>
                  <a:schemeClr val="lt1"/>
                </a:solidFill>
                <a:latin typeface="+mn-lt"/>
                <a:ea typeface="+mn-ea"/>
                <a:cs typeface="+mn-cs"/>
              </a:defRPr>
            </a:lvl8pPr>
            <a:lvl9pPr marL="3657600" algn="l" defTabSz="914400" rtl="0" eaLnBrk="1" latinLnBrk="0" hangingPunct="1">
              <a:defRPr kern="1200">
                <a:solidFill>
                  <a:schemeClr val="lt1"/>
                </a:solidFill>
                <a:latin typeface="+mn-lt"/>
                <a:ea typeface="+mn-ea"/>
                <a:cs typeface="+mn-cs"/>
              </a:defRPr>
            </a:lvl9pPr>
          </a:lstStyle>
          <a:p>
            <a:pPr algn="ctr"/>
            <a:endParaRPr lang="en-GB"/>
          </a:p>
        </p:txBody>
      </p:sp>
      <p:pic>
        <p:nvPicPr>
          <p:cNvPr id="8" name="Picture 7"/>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87524" y="214348"/>
            <a:ext cx="1008112" cy="334332"/>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wmf"/><Relationship Id="rId3" Type="http://schemas.openxmlformats.org/officeDocument/2006/relationships/notesSlide" Target="../notesSlides/notesSlide3.xml"/><Relationship Id="rId7"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wmf"/><Relationship Id="rId5" Type="http://schemas.openxmlformats.org/officeDocument/2006/relationships/oleObject" Target="../embeddings/oleObject1.bin"/><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8.w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4.bin"/><Relationship Id="rId5" Type="http://schemas.openxmlformats.org/officeDocument/2006/relationships/image" Target="../media/image5.wmf"/><Relationship Id="rId4" Type="http://schemas.openxmlformats.org/officeDocument/2006/relationships/oleObject" Target="../embeddings/oleObject3.bin"/></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9.wmf"/><Relationship Id="rId4" Type="http://schemas.openxmlformats.org/officeDocument/2006/relationships/oleObject" Target="../embeddings/oleObject5.bin"/></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oleObject" Target="../embeddings/oleObject8.bin"/><Relationship Id="rId3" Type="http://schemas.openxmlformats.org/officeDocument/2006/relationships/notesSlide" Target="../notesSlides/notesSlide7.xml"/><Relationship Id="rId7" Type="http://schemas.openxmlformats.org/officeDocument/2006/relationships/image" Target="../media/image11.wmf"/><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oleObject" Target="../embeddings/oleObject7.bin"/><Relationship Id="rId5" Type="http://schemas.openxmlformats.org/officeDocument/2006/relationships/image" Target="../media/image10.wmf"/><Relationship Id="rId4" Type="http://schemas.openxmlformats.org/officeDocument/2006/relationships/oleObject" Target="../embeddings/oleObject6.bin"/><Relationship Id="rId9" Type="http://schemas.openxmlformats.org/officeDocument/2006/relationships/image" Target="../media/image12.wmf"/></Relationships>
</file>

<file path=ppt/slides/_rels/slide9.xml.rels><?xml version="1.0" encoding="UTF-8" standalone="yes"?>
<Relationships xmlns="http://schemas.openxmlformats.org/package/2006/relationships"><Relationship Id="rId8" Type="http://schemas.openxmlformats.org/officeDocument/2006/relationships/oleObject" Target="../embeddings/oleObject11.bin"/><Relationship Id="rId13" Type="http://schemas.openxmlformats.org/officeDocument/2006/relationships/image" Target="../media/image17.wmf"/><Relationship Id="rId3" Type="http://schemas.openxmlformats.org/officeDocument/2006/relationships/notesSlide" Target="../notesSlides/notesSlide8.xml"/><Relationship Id="rId7" Type="http://schemas.openxmlformats.org/officeDocument/2006/relationships/image" Target="../media/image14.wmf"/><Relationship Id="rId12" Type="http://schemas.openxmlformats.org/officeDocument/2006/relationships/oleObject" Target="../embeddings/oleObject13.bin"/><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oleObject" Target="../embeddings/oleObject10.bin"/><Relationship Id="rId11" Type="http://schemas.openxmlformats.org/officeDocument/2006/relationships/image" Target="../media/image16.wmf"/><Relationship Id="rId5" Type="http://schemas.openxmlformats.org/officeDocument/2006/relationships/image" Target="../media/image13.wmf"/><Relationship Id="rId15" Type="http://schemas.openxmlformats.org/officeDocument/2006/relationships/image" Target="../media/image18.wmf"/><Relationship Id="rId10" Type="http://schemas.openxmlformats.org/officeDocument/2006/relationships/oleObject" Target="../embeddings/oleObject12.bin"/><Relationship Id="rId4" Type="http://schemas.openxmlformats.org/officeDocument/2006/relationships/oleObject" Target="../embeddings/oleObject9.bin"/><Relationship Id="rId9" Type="http://schemas.openxmlformats.org/officeDocument/2006/relationships/image" Target="../media/image15.wmf"/><Relationship Id="rId14" Type="http://schemas.openxmlformats.org/officeDocument/2006/relationships/oleObject" Target="../embeddings/oleObject14.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4"/>
          <p:cNvSpPr txBox="1">
            <a:spLocks noChangeArrowheads="1"/>
          </p:cNvSpPr>
          <p:nvPr/>
        </p:nvSpPr>
        <p:spPr bwMode="auto">
          <a:xfrm>
            <a:off x="657252" y="620688"/>
            <a:ext cx="7772400" cy="14700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a:lstStyle>
          <a:p>
            <a:r>
              <a:rPr lang="en-US" sz="4400" kern="0" dirty="0" smtClean="0">
                <a:solidFill>
                  <a:srgbClr val="0070C0"/>
                </a:solidFill>
              </a:rPr>
              <a:t>Mechanical Principles</a:t>
            </a:r>
          </a:p>
        </p:txBody>
      </p:sp>
      <p:sp>
        <p:nvSpPr>
          <p:cNvPr id="7" name="Rectangle 3"/>
          <p:cNvSpPr txBox="1">
            <a:spLocks noChangeArrowheads="1"/>
          </p:cNvSpPr>
          <p:nvPr/>
        </p:nvSpPr>
        <p:spPr bwMode="auto">
          <a:xfrm>
            <a:off x="1928794" y="5414224"/>
            <a:ext cx="5168914" cy="132714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a:lstStyle>
          <a:p>
            <a:r>
              <a:rPr lang="en-US" sz="1800" kern="0" dirty="0" smtClean="0">
                <a:solidFill>
                  <a:srgbClr val="0070C0"/>
                </a:solidFill>
              </a:rPr>
              <a:t>Level : BSc 2 / HND 2</a:t>
            </a:r>
          </a:p>
          <a:p>
            <a:r>
              <a:rPr lang="en-US" sz="1800" kern="0" dirty="0" smtClean="0">
                <a:solidFill>
                  <a:srgbClr val="0070C0"/>
                </a:solidFill>
              </a:rPr>
              <a:t>Lecturer :Tim Tudor</a:t>
            </a:r>
          </a:p>
          <a:p>
            <a:r>
              <a:rPr lang="en-US" sz="1800" kern="0" dirty="0" smtClean="0">
                <a:solidFill>
                  <a:srgbClr val="0070C0"/>
                </a:solidFill>
              </a:rPr>
              <a:t>Email : timothy.tudor@sm.uwtsd.ac.uk</a:t>
            </a:r>
          </a:p>
        </p:txBody>
      </p:sp>
      <p:sp>
        <p:nvSpPr>
          <p:cNvPr id="5" name="Rectangle 4"/>
          <p:cNvSpPr/>
          <p:nvPr/>
        </p:nvSpPr>
        <p:spPr>
          <a:xfrm>
            <a:off x="672052" y="4633972"/>
            <a:ext cx="7682424" cy="523220"/>
          </a:xfrm>
          <a:prstGeom prst="rect">
            <a:avLst/>
          </a:prstGeom>
          <a:noFill/>
        </p:spPr>
        <p:txBody>
          <a:bodyPr wrap="none" lIns="91440" tIns="45720" rIns="91440" bIns="45720">
            <a:spAutoFit/>
          </a:bodyPr>
          <a:lstStyle/>
          <a:p>
            <a:pPr algn="ctr"/>
            <a:r>
              <a:rPr lang="en-US" sz="2800" b="1" cap="none" spc="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Outcome 2 </a:t>
            </a:r>
            <a:r>
              <a:rPr lang="en-US" sz="28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 Thick Walled </a:t>
            </a:r>
            <a:r>
              <a:rPr lang="en-US" sz="2800" b="1" cap="none" spc="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Pressure Vessels</a:t>
            </a:r>
            <a:endParaRPr lang="en-US" sz="28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pic>
        <p:nvPicPr>
          <p:cNvPr id="27650" name="Picture 2" descr="http://www.deltaengr.com/Pressure_Vessel-1.jpg"/>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6380" b="100000" l="0" r="86896"/>
                    </a14:imgEffect>
                  </a14:imgLayer>
                </a14:imgProps>
              </a:ext>
              <a:ext uri="{28A0092B-C50C-407E-A947-70E740481C1C}">
                <a14:useLocalDpi xmlns:a14="http://schemas.microsoft.com/office/drawing/2010/main" val="0"/>
              </a:ext>
            </a:extLst>
          </a:blip>
          <a:srcRect/>
          <a:stretch>
            <a:fillRect/>
          </a:stretch>
        </p:blipFill>
        <p:spPr bwMode="auto">
          <a:xfrm>
            <a:off x="2548067" y="1844824"/>
            <a:ext cx="4491364" cy="2617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6346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Outcome 2</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Topics we will cover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6" name="Rounded Rectangle 5"/>
          <p:cNvSpPr/>
          <p:nvPr/>
        </p:nvSpPr>
        <p:spPr>
          <a:xfrm>
            <a:off x="395536" y="2924944"/>
            <a:ext cx="7920880"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3"/>
          <p:cNvSpPr txBox="1">
            <a:spLocks noChangeArrowheads="1"/>
          </p:cNvSpPr>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0" cap="none" spc="0" normalizeH="0" baseline="0" noProof="0" smtClean="0">
                <a:ln>
                  <a:noFill/>
                </a:ln>
                <a:solidFill>
                  <a:srgbClr val="008000"/>
                </a:solidFill>
                <a:effectLst/>
                <a:uLnTx/>
                <a:uFillTx/>
                <a:latin typeface="+mn-lt"/>
                <a:ea typeface="+mn-ea"/>
                <a:cs typeface="+mn-cs"/>
              </a:rPr>
              <a:t>Outcome 1 						(3-4 Weeks)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Elastic constants and their relationships</a:t>
            </a:r>
            <a:endParaRPr kumimoji="0" lang="en-GB" sz="1400" b="0" i="0" u="none" strike="noStrike" kern="0" cap="none" spc="0" normalizeH="0" baseline="0" noProof="0" smtClean="0">
              <a:ln>
                <a:noFill/>
              </a:ln>
              <a:solidFill>
                <a:schemeClr val="tx1"/>
              </a:solidFill>
              <a:effectLst/>
              <a:uLnTx/>
              <a:uFillTx/>
              <a:latin typeface="+mn-lt"/>
              <a:cs typeface="+mn-cs"/>
            </a:endParaRP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Two and three-dimensional loading</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Volumetric strain</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Other Elastic constants</a:t>
            </a:r>
            <a:endParaRPr kumimoji="0" lang="en-GB" sz="1400" b="0" i="0" u="none" strike="noStrike" kern="0" cap="none" spc="0" normalizeH="0" baseline="0" noProof="0" smtClean="0">
              <a:ln>
                <a:noFill/>
              </a:ln>
              <a:solidFill>
                <a:schemeClr val="tx1"/>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0" cap="none" spc="0" normalizeH="0" baseline="0" noProof="0" smtClean="0">
                <a:ln>
                  <a:noFill/>
                </a:ln>
                <a:solidFill>
                  <a:srgbClr val="008000"/>
                </a:solidFill>
                <a:effectLst/>
                <a:uLnTx/>
                <a:uFillTx/>
                <a:latin typeface="+mn-lt"/>
                <a:ea typeface="+mn-ea"/>
                <a:cs typeface="+mn-cs"/>
              </a:rPr>
              <a:t>Outcome 2 						(8-9 Weeks)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Loaded beams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Pressure in thin walled vessels</a:t>
            </a:r>
            <a:endParaRPr kumimoji="0" lang="en-GB" sz="1400" b="0" i="0" u="none" strike="noStrike" kern="0" cap="none" spc="0" normalizeH="0" baseline="0" noProof="0" smtClean="0">
              <a:ln>
                <a:noFill/>
              </a:ln>
              <a:solidFill>
                <a:schemeClr val="tx1"/>
              </a:solidFill>
              <a:effectLst/>
              <a:uLnTx/>
              <a:uFillTx/>
              <a:latin typeface="+mn-lt"/>
              <a:cs typeface="+mn-cs"/>
            </a:endParaRP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Pressure in thick walled vessels</a:t>
            </a:r>
            <a:endParaRPr kumimoji="0" lang="en-GB" sz="1400" b="0" i="0" u="none" strike="noStrike" kern="0" cap="none" spc="0" normalizeH="0" baseline="0" noProof="0" smtClean="0">
              <a:ln>
                <a:noFill/>
              </a:ln>
              <a:solidFill>
                <a:schemeClr val="tx1"/>
              </a:solidFill>
              <a:effectLst/>
              <a:uLnTx/>
              <a:uFillTx/>
              <a:latin typeface="+mn-lt"/>
              <a:cs typeface="+mn-cs"/>
            </a:endParaRPr>
          </a:p>
          <a:p>
            <a:pPr marL="1600200" marR="0" lvl="3" indent="-228600" algn="l" defTabSz="914400" rtl="0" eaLnBrk="1" fontAlgn="base" latinLnBrk="0" hangingPunct="1">
              <a:lnSpc>
                <a:spcPct val="100000"/>
              </a:lnSpc>
              <a:spcBef>
                <a:spcPct val="20000"/>
              </a:spcBef>
              <a:spcAft>
                <a:spcPct val="0"/>
              </a:spcAft>
              <a:buClrTx/>
              <a:buSzTx/>
              <a:buFontTx/>
              <a:buChar char="•"/>
              <a:tabLst/>
              <a:defRPr/>
            </a:pPr>
            <a:endParaRPr kumimoji="0" lang="en-US" sz="1400" b="1" i="0" u="none" strike="noStrike" kern="0" cap="none" spc="0" normalizeH="0" baseline="0" noProof="0" smtClean="0">
              <a:ln>
                <a:noFill/>
              </a:ln>
              <a:solidFill>
                <a:srgbClr val="008000"/>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0" cap="none" spc="0" normalizeH="0" baseline="0" noProof="0" smtClean="0">
                <a:ln>
                  <a:noFill/>
                </a:ln>
                <a:solidFill>
                  <a:srgbClr val="008000"/>
                </a:solidFill>
                <a:effectLst/>
                <a:uLnTx/>
                <a:uFillTx/>
                <a:latin typeface="+mn-lt"/>
                <a:ea typeface="+mn-ea"/>
                <a:cs typeface="+mn-cs"/>
              </a:rPr>
              <a:t>Outcome 3 						(9-10 Weeks)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Friction Clutches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Gear Trains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Pulleys / Belts</a:t>
            </a:r>
            <a:endParaRPr kumimoji="0" lang="en-US" sz="1400" b="1" i="0" u="none" strike="noStrike" kern="0" cap="none" spc="0" normalizeH="0" baseline="0" noProof="0" smtClean="0">
              <a:ln>
                <a:noFill/>
              </a:ln>
              <a:solidFill>
                <a:srgbClr val="008000"/>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1400" b="1" i="0" u="none" strike="noStrike" kern="0" cap="none" spc="0" normalizeH="0" baseline="0" noProof="0" smtClean="0">
                <a:ln>
                  <a:noFill/>
                </a:ln>
                <a:solidFill>
                  <a:srgbClr val="008000"/>
                </a:solidFill>
                <a:effectLst/>
                <a:uLnTx/>
                <a:uFillTx/>
                <a:latin typeface="+mn-lt"/>
                <a:ea typeface="+mn-ea"/>
                <a:cs typeface="+mn-cs"/>
              </a:rPr>
              <a:t>Outcome 4 						(4-5 Weeks)</a:t>
            </a: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Flywheels</a:t>
            </a:r>
            <a:endParaRPr kumimoji="0" lang="en-GB" sz="1400" b="0" i="0" u="none" strike="noStrike" kern="0" cap="none" spc="0" normalizeH="0" baseline="0" noProof="0" smtClean="0">
              <a:ln>
                <a:noFill/>
              </a:ln>
              <a:solidFill>
                <a:schemeClr val="tx1"/>
              </a:solidFill>
              <a:effectLst/>
              <a:uLnTx/>
              <a:uFillTx/>
              <a:latin typeface="+mn-lt"/>
              <a:cs typeface="+mn-cs"/>
            </a:endParaRPr>
          </a:p>
          <a:p>
            <a:pPr marL="1600200" marR="0" lvl="3" indent="-228600" algn="l" defTabSz="914400" rtl="0" eaLnBrk="1" fontAlgn="base" latinLnBrk="0" hangingPunct="1">
              <a:lnSpc>
                <a:spcPct val="100000"/>
              </a:lnSpc>
              <a:spcBef>
                <a:spcPct val="20000"/>
              </a:spcBef>
              <a:spcAft>
                <a:spcPct val="0"/>
              </a:spcAft>
              <a:buClrTx/>
              <a:buSzTx/>
              <a:buFontTx/>
              <a:buChar char="•"/>
              <a:tabLst/>
              <a:defRPr/>
            </a:pPr>
            <a:r>
              <a:rPr kumimoji="0" lang="en-GB" sz="1400" b="1" i="1" u="none" strike="noStrike" kern="0" cap="none" spc="0" normalizeH="0" baseline="0" noProof="0" smtClean="0">
                <a:ln>
                  <a:noFill/>
                </a:ln>
                <a:solidFill>
                  <a:schemeClr val="tx1"/>
                </a:solidFill>
                <a:effectLst/>
                <a:uLnTx/>
                <a:uFillTx/>
                <a:latin typeface="+mn-lt"/>
                <a:cs typeface="+mn-cs"/>
              </a:rPr>
              <a:t>Balancing</a:t>
            </a:r>
            <a:endParaRPr kumimoji="0" lang="en-GB" sz="1400" b="0" i="0" u="none" strike="noStrike" kern="0" cap="none" spc="0" normalizeH="0" baseline="0" noProof="0" smtClean="0">
              <a:ln>
                <a:noFill/>
              </a:ln>
              <a:solidFill>
                <a:schemeClr val="tx1"/>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US" sz="1400" b="1" i="0" u="none" strike="noStrike" kern="0" cap="none" spc="0" normalizeH="0" baseline="0" noProof="0" dirty="0" smtClean="0">
              <a:ln>
                <a:noFill/>
              </a:ln>
              <a:solidFill>
                <a:srgbClr val="008000"/>
              </a:solidFill>
              <a:effectLst/>
              <a:uLnTx/>
              <a:uFillTx/>
              <a:latin typeface="+mn-lt"/>
              <a:ea typeface="+mn-ea"/>
              <a:cs typeface="+mn-cs"/>
            </a:endParaRPr>
          </a:p>
        </p:txBody>
      </p:sp>
    </p:spTree>
  </p:cSld>
  <p:clrMapOvr>
    <a:masterClrMapping/>
  </p:clrMapOvr>
  <p:transition spd="med"/>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Thick Walled Cylinder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The difference between a thin cylinder and a thick cylinder is that a thick cylinder has a stress in the radial direction as well as a circumferential stress and longitudinal stress.</a:t>
            </a:r>
          </a:p>
          <a:p>
            <a:endParaRPr lang="en-GB" sz="2400" dirty="0" smtClean="0"/>
          </a:p>
          <a:p>
            <a:r>
              <a:rPr lang="en-GB" sz="2400" dirty="0" smtClean="0"/>
              <a:t> A rule of thumb is that radial stress becomes important when the wall thickness exceeds 1/20</a:t>
            </a:r>
            <a:r>
              <a:rPr lang="en-GB" sz="2400" baseline="30000" dirty="0" smtClean="0"/>
              <a:t>th</a:t>
            </a:r>
            <a:r>
              <a:rPr lang="en-GB" sz="2400" dirty="0" smtClean="0"/>
              <a:t> of the diameter.</a:t>
            </a:r>
          </a:p>
          <a:p>
            <a:r>
              <a:rPr lang="en-GB" sz="2000" dirty="0" smtClean="0"/>
              <a:t>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1026" name="Picture 2"/>
          <p:cNvPicPr>
            <a:picLocks noChangeAspect="1" noChangeArrowheads="1"/>
          </p:cNvPicPr>
          <p:nvPr/>
        </p:nvPicPr>
        <p:blipFill>
          <a:blip r:embed="rId3" cstate="print"/>
          <a:srcRect/>
          <a:stretch>
            <a:fillRect/>
          </a:stretch>
        </p:blipFill>
        <p:spPr bwMode="auto">
          <a:xfrm>
            <a:off x="3286116" y="4071942"/>
            <a:ext cx="2714644" cy="2405701"/>
          </a:xfrm>
          <a:prstGeom prst="rect">
            <a:avLst/>
          </a:prstGeom>
          <a:noFill/>
          <a:ln w="9525">
            <a:noFill/>
            <a:miter lim="800000"/>
            <a:headEnd/>
            <a:tailEnd/>
          </a:ln>
        </p:spPr>
      </p:pic>
    </p:spTree>
  </p:cSld>
  <p:clrMapOvr>
    <a:masterClrMapping/>
  </p:clrMapOvr>
  <p:transition spd="med"/>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Thick Walled Cylinder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By considering a small section of the wall, applying the governing </a:t>
            </a:r>
            <a:r>
              <a:rPr lang="en-GB" sz="2400" b="1" dirty="0" smtClean="0"/>
              <a:t>three dimensional </a:t>
            </a:r>
            <a:r>
              <a:rPr lang="en-GB" sz="2400" dirty="0" smtClean="0"/>
              <a:t>stress equations and integrating it can be shown that;</a:t>
            </a:r>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endParaRPr lang="en-GB" sz="2400" dirty="0" smtClean="0"/>
          </a:p>
          <a:p>
            <a:r>
              <a:rPr lang="en-GB" sz="2400" dirty="0" smtClean="0"/>
              <a:t>Where a and b are constants of integration.</a:t>
            </a:r>
          </a:p>
          <a:p>
            <a:endParaRPr lang="en-GB" sz="2400" dirty="0" smtClean="0"/>
          </a:p>
          <a:p>
            <a:r>
              <a:rPr lang="en-GB" sz="2400" dirty="0" smtClean="0"/>
              <a:t>These are</a:t>
            </a:r>
            <a:r>
              <a:rPr lang="en-GB" sz="2400" b="1" dirty="0" smtClean="0"/>
              <a:t> Lame’s Equations</a:t>
            </a:r>
          </a:p>
          <a:p>
            <a:r>
              <a:rPr lang="en-GB" sz="2000" dirty="0" smtClean="0"/>
              <a:t> </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pic>
        <p:nvPicPr>
          <p:cNvPr id="2050" name="Picture 2"/>
          <p:cNvPicPr>
            <a:picLocks noChangeAspect="1" noChangeArrowheads="1"/>
          </p:cNvPicPr>
          <p:nvPr/>
        </p:nvPicPr>
        <p:blipFill>
          <a:blip r:embed="rId4" cstate="print"/>
          <a:srcRect b="5424"/>
          <a:stretch>
            <a:fillRect/>
          </a:stretch>
        </p:blipFill>
        <p:spPr bwMode="auto">
          <a:xfrm>
            <a:off x="5715008" y="2500306"/>
            <a:ext cx="3181350" cy="1882775"/>
          </a:xfrm>
          <a:prstGeom prst="rect">
            <a:avLst/>
          </a:prstGeom>
          <a:noFill/>
          <a:ln w="9525">
            <a:noFill/>
            <a:miter lim="800000"/>
            <a:headEnd/>
            <a:tailEnd/>
          </a:ln>
        </p:spPr>
      </p:pic>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3" name="Rectangle 5"/>
          <p:cNvSpPr>
            <a:spLocks noChangeArrowheads="1"/>
          </p:cNvSpPr>
          <p:nvPr/>
        </p:nvSpPr>
        <p:spPr bwMode="auto">
          <a:xfrm>
            <a:off x="5929322" y="4429132"/>
            <a:ext cx="2786082"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L = Longitudinal stress</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R = Radial stress</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C = Circumferential stress</a:t>
            </a:r>
            <a:endParaRPr kumimoji="0" lang="en-GB" sz="16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054" name="Object 6"/>
          <p:cNvGraphicFramePr>
            <a:graphicFrameLocks noChangeAspect="1"/>
          </p:cNvGraphicFramePr>
          <p:nvPr/>
        </p:nvGraphicFramePr>
        <p:xfrm>
          <a:off x="2255838" y="3143250"/>
          <a:ext cx="1487487" cy="857250"/>
        </p:xfrm>
        <a:graphic>
          <a:graphicData uri="http://schemas.openxmlformats.org/presentationml/2006/ole">
            <mc:AlternateContent xmlns:mc="http://schemas.openxmlformats.org/markup-compatibility/2006">
              <mc:Choice xmlns:v="urn:schemas-microsoft-com:vml" Requires="v">
                <p:oleObj spid="_x0000_s2063" name="Equation" r:id="rId5" imgW="685800" imgH="393480" progId="Equation.3">
                  <p:embed/>
                </p:oleObj>
              </mc:Choice>
              <mc:Fallback>
                <p:oleObj name="Equation" r:id="rId5" imgW="685800" imgH="393480" progId="Equation.3">
                  <p:embed/>
                  <p:pic>
                    <p:nvPicPr>
                      <p:cNvPr id="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55838" y="3143250"/>
                        <a:ext cx="1487487"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056" name="Object 8"/>
          <p:cNvGraphicFramePr>
            <a:graphicFrameLocks noChangeAspect="1"/>
          </p:cNvGraphicFramePr>
          <p:nvPr/>
        </p:nvGraphicFramePr>
        <p:xfrm>
          <a:off x="2200275" y="4286250"/>
          <a:ext cx="1600200" cy="857250"/>
        </p:xfrm>
        <a:graphic>
          <a:graphicData uri="http://schemas.openxmlformats.org/presentationml/2006/ole">
            <mc:AlternateContent xmlns:mc="http://schemas.openxmlformats.org/markup-compatibility/2006">
              <mc:Choice xmlns:v="urn:schemas-microsoft-com:vml" Requires="v">
                <p:oleObj spid="_x0000_s2064" name="Equation" r:id="rId7" imgW="736560" imgH="393480" progId="Equation.3">
                  <p:embed/>
                </p:oleObj>
              </mc:Choice>
              <mc:Fallback>
                <p:oleObj name="Equation" r:id="rId7" imgW="736560" imgH="393480" progId="Equation.3">
                  <p:embed/>
                  <p:pic>
                    <p:nvPicPr>
                      <p:cNvPr id="0"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200275" y="4286250"/>
                        <a:ext cx="1600200"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Thick Walled Cylinder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In order to solve problems, the constants a and b must be found from </a:t>
            </a:r>
            <a:r>
              <a:rPr lang="en-GB" sz="2400" b="1" dirty="0" smtClean="0"/>
              <a:t>boundary conditions </a:t>
            </a:r>
            <a:r>
              <a:rPr lang="en-GB" sz="2000" dirty="0" smtClean="0"/>
              <a:t> </a:t>
            </a:r>
          </a:p>
          <a:p>
            <a:endParaRPr lang="en-GB" sz="2000" dirty="0" smtClean="0"/>
          </a:p>
          <a:p>
            <a:endParaRPr lang="en-GB" sz="2000" dirty="0" smtClean="0"/>
          </a:p>
          <a:p>
            <a:endParaRPr lang="en-GB" sz="2000" dirty="0" smtClean="0"/>
          </a:p>
          <a:p>
            <a:endParaRPr lang="en-GB" sz="2000" dirty="0" smtClean="0"/>
          </a:p>
          <a:p>
            <a:r>
              <a:rPr lang="en-GB" sz="2000" b="1" i="1" dirty="0" smtClean="0"/>
              <a:t>Remember: a boundary condition is a known answer such as knowing what the pressure or stress is at a given radius.</a:t>
            </a:r>
            <a:endParaRPr lang="en-GB" sz="2000" dirty="0" smtClean="0"/>
          </a:p>
          <a:p>
            <a:r>
              <a:rPr lang="en-GB" sz="2000" dirty="0" smtClean="0"/>
              <a:t> </a:t>
            </a:r>
          </a:p>
          <a:p>
            <a:r>
              <a:rPr lang="en-GB" sz="2000" dirty="0" smtClean="0"/>
              <a:t>When atmospheric pressure acts on one side of the wall, it is best to use gauge pressure in the calculations. This makes atmospheric pressure zero and all other pressures are relative to it.</a:t>
            </a:r>
          </a:p>
          <a:p>
            <a:r>
              <a:rPr lang="en-GB" sz="2000" dirty="0" smtClean="0"/>
              <a:t> </a:t>
            </a:r>
          </a:p>
          <a:p>
            <a:r>
              <a:rPr lang="en-GB" sz="2000" b="1" i="1" dirty="0" smtClean="0"/>
              <a:t>Remember: absolute pressure = gauge pressure + atmospheric pressure.</a:t>
            </a:r>
            <a:endParaRPr lang="en-GB" sz="2000" dirty="0" smtClean="0"/>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1508" name="Object 4"/>
          <p:cNvGraphicFramePr>
            <a:graphicFrameLocks noChangeAspect="1"/>
          </p:cNvGraphicFramePr>
          <p:nvPr/>
        </p:nvGraphicFramePr>
        <p:xfrm>
          <a:off x="1785918" y="2571744"/>
          <a:ext cx="1487487" cy="857250"/>
        </p:xfrm>
        <a:graphic>
          <a:graphicData uri="http://schemas.openxmlformats.org/presentationml/2006/ole">
            <mc:AlternateContent xmlns:mc="http://schemas.openxmlformats.org/markup-compatibility/2006">
              <mc:Choice xmlns:v="urn:schemas-microsoft-com:vml" Requires="v">
                <p:oleObj spid="_x0000_s21516" name="Equation" r:id="rId4" imgW="685800" imgH="393480" progId="Equation.3">
                  <p:embed/>
                </p:oleObj>
              </mc:Choice>
              <mc:Fallback>
                <p:oleObj name="Equation" r:id="rId4" imgW="685800" imgH="393480" progId="Equation.3">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85918" y="2571744"/>
                        <a:ext cx="1487487"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1509" name="Object 5"/>
          <p:cNvGraphicFramePr>
            <a:graphicFrameLocks noChangeAspect="1"/>
          </p:cNvGraphicFramePr>
          <p:nvPr/>
        </p:nvGraphicFramePr>
        <p:xfrm>
          <a:off x="5072066" y="2571744"/>
          <a:ext cx="1600200" cy="857250"/>
        </p:xfrm>
        <a:graphic>
          <a:graphicData uri="http://schemas.openxmlformats.org/presentationml/2006/ole">
            <mc:AlternateContent xmlns:mc="http://schemas.openxmlformats.org/markup-compatibility/2006">
              <mc:Choice xmlns:v="urn:schemas-microsoft-com:vml" Requires="v">
                <p:oleObj spid="_x0000_s21517" name="Equation" r:id="rId6" imgW="736560" imgH="393480" progId="Equation.3">
                  <p:embed/>
                </p:oleObj>
              </mc:Choice>
              <mc:Fallback>
                <p:oleObj name="Equation" r:id="rId6" imgW="736560" imgH="393480" progId="Equation.3">
                  <p:embed/>
                  <p:pic>
                    <p:nvPicPr>
                      <p:cNvPr id="0"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72066" y="2571744"/>
                        <a:ext cx="1600200"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Thick Walled Cylinder</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Strains can be calculated following the calculation of stresses using the 3D strain equations applied to the circumferential, radial and longitudinal stresses.</a:t>
            </a:r>
          </a:p>
          <a:p>
            <a:endParaRPr lang="en-GB" sz="2400" dirty="0" smtClean="0"/>
          </a:p>
          <a:p>
            <a:endParaRPr lang="en-GB" sz="2000" dirty="0" smtClean="0"/>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6629" name="Rectangle 5"/>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6628" name="Object 4"/>
          <p:cNvGraphicFramePr>
            <a:graphicFrameLocks noChangeAspect="1"/>
          </p:cNvGraphicFramePr>
          <p:nvPr/>
        </p:nvGraphicFramePr>
        <p:xfrm>
          <a:off x="2357422" y="2928934"/>
          <a:ext cx="3952976" cy="3143272"/>
        </p:xfrm>
        <a:graphic>
          <a:graphicData uri="http://schemas.openxmlformats.org/presentationml/2006/ole">
            <mc:AlternateContent xmlns:mc="http://schemas.openxmlformats.org/markup-compatibility/2006">
              <mc:Choice xmlns:v="urn:schemas-microsoft-com:vml" Requires="v">
                <p:oleObj spid="_x0000_s26632" name="Equation" r:id="rId4" imgW="1523880" imgH="1206360" progId="Equation.3">
                  <p:embed/>
                </p:oleObj>
              </mc:Choice>
              <mc:Fallback>
                <p:oleObj name="Equation" r:id="rId4" imgW="1523880" imgH="1206360" progId="Equation.3">
                  <p:embed/>
                  <p:pic>
                    <p:nvPicPr>
                      <p:cNvPr id="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57422" y="2928934"/>
                        <a:ext cx="3952976" cy="314327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A hydraulic cylinder is 100 mm internal diameter and 140 mm external diameter. It is pressurised internally to 100 </a:t>
            </a:r>
            <a:r>
              <a:rPr lang="en-GB" sz="2400" dirty="0" err="1" smtClean="0"/>
              <a:t>MPa</a:t>
            </a:r>
            <a:r>
              <a:rPr lang="en-GB" sz="2400" dirty="0" smtClean="0"/>
              <a:t> gauge. Take E = 205 </a:t>
            </a:r>
            <a:r>
              <a:rPr lang="en-GB" sz="2400" dirty="0" err="1" smtClean="0"/>
              <a:t>GPa</a:t>
            </a:r>
            <a:r>
              <a:rPr lang="en-GB" sz="2400" dirty="0" smtClean="0"/>
              <a:t> and v = 0.25</a:t>
            </a:r>
          </a:p>
          <a:p>
            <a:endParaRPr lang="en-GB" sz="2400" dirty="0" smtClean="0"/>
          </a:p>
          <a:p>
            <a:r>
              <a:rPr lang="en-GB" sz="2400" dirty="0" smtClean="0"/>
              <a:t>Determine the radial and circumferential stress at the inner and outer surfaces.</a:t>
            </a:r>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ransition spd="med"/>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Id   = 100 mm </a:t>
            </a:r>
          </a:p>
          <a:p>
            <a:r>
              <a:rPr lang="en-GB" sz="1600" dirty="0" err="1" smtClean="0"/>
              <a:t>Od</a:t>
            </a:r>
            <a:r>
              <a:rPr lang="en-GB" sz="1600" dirty="0" smtClean="0"/>
              <a:t> =140 mm </a:t>
            </a:r>
          </a:p>
          <a:p>
            <a:r>
              <a:rPr lang="en-GB" sz="1600" dirty="0" smtClean="0"/>
              <a:t>P = 100 </a:t>
            </a:r>
            <a:r>
              <a:rPr lang="en-GB" sz="1600" dirty="0" err="1" smtClean="0"/>
              <a:t>MPa</a:t>
            </a:r>
            <a:r>
              <a:rPr lang="en-GB" sz="1600" dirty="0" smtClean="0"/>
              <a:t> internal</a:t>
            </a:r>
          </a:p>
          <a:p>
            <a:r>
              <a:rPr lang="en-GB" sz="1600" dirty="0" smtClean="0"/>
              <a:t>E = 205 </a:t>
            </a:r>
            <a:r>
              <a:rPr lang="en-GB" sz="1600" dirty="0" err="1" smtClean="0"/>
              <a:t>Gpa</a:t>
            </a:r>
            <a:r>
              <a:rPr lang="en-GB" sz="1600" dirty="0" smtClean="0"/>
              <a:t> </a:t>
            </a:r>
          </a:p>
          <a:p>
            <a:r>
              <a:rPr lang="en-GB" sz="1600" dirty="0" smtClean="0"/>
              <a:t>v = 0.25</a:t>
            </a:r>
          </a:p>
          <a:p>
            <a:endParaRPr lang="en-GB" sz="2000" dirty="0" smtClean="0"/>
          </a:p>
          <a:p>
            <a:r>
              <a:rPr lang="en-GB" sz="2000" dirty="0" smtClean="0"/>
              <a:t>Find a and b using boundary conditions:</a:t>
            </a:r>
          </a:p>
          <a:p>
            <a:r>
              <a:rPr lang="en-GB" sz="2000" dirty="0" smtClean="0"/>
              <a:t>@ Inner surface  r = 50 mm </a:t>
            </a:r>
            <a:r>
              <a:rPr lang="el-GR" sz="2000" dirty="0" smtClean="0"/>
              <a:t>σ</a:t>
            </a:r>
            <a:r>
              <a:rPr lang="en-GB" sz="2000" baseline="-25000" dirty="0" smtClean="0"/>
              <a:t>R</a:t>
            </a:r>
            <a:r>
              <a:rPr lang="en-GB" sz="2000" dirty="0" smtClean="0"/>
              <a:t> =  -100 </a:t>
            </a:r>
            <a:r>
              <a:rPr lang="en-GB" sz="2000" dirty="0" err="1" smtClean="0"/>
              <a:t>Mpa</a:t>
            </a:r>
            <a:r>
              <a:rPr lang="en-GB" sz="2000" dirty="0" smtClean="0"/>
              <a:t> (Compressive)</a:t>
            </a:r>
          </a:p>
          <a:p>
            <a:r>
              <a:rPr lang="en-GB" sz="2000" dirty="0" smtClean="0"/>
              <a:t>@ Outer surface r = 70 mm </a:t>
            </a:r>
            <a:r>
              <a:rPr lang="el-GR" sz="2000" dirty="0" smtClean="0"/>
              <a:t>σ</a:t>
            </a:r>
            <a:r>
              <a:rPr lang="en-GB" sz="2000" baseline="-25000" dirty="0" smtClean="0"/>
              <a:t>R</a:t>
            </a:r>
            <a:r>
              <a:rPr lang="en-GB" sz="2000" dirty="0" smtClean="0"/>
              <a:t> =  0 </a:t>
            </a:r>
            <a:r>
              <a:rPr lang="en-GB" sz="2000" dirty="0" err="1" smtClean="0"/>
              <a:t>MPa</a:t>
            </a:r>
            <a:endParaRPr lang="en-GB" sz="2000" dirty="0" smtClean="0"/>
          </a:p>
          <a:p>
            <a:r>
              <a:rPr lang="en-GB" sz="2000" dirty="0" smtClean="0"/>
              <a:t> </a:t>
            </a:r>
          </a:p>
          <a:p>
            <a:r>
              <a:rPr lang="en-GB" sz="2000" dirty="0" smtClean="0"/>
              <a:t>Substituting into Lame's equation we have</a:t>
            </a:r>
          </a:p>
          <a:p>
            <a:endParaRPr lang="en-GB" sz="2000" dirty="0" smtClean="0"/>
          </a:p>
          <a:p>
            <a:endParaRPr lang="en-GB" sz="2000" dirty="0" smtClean="0"/>
          </a:p>
          <a:p>
            <a:endParaRPr lang="en-GB" sz="2000" dirty="0" smtClean="0"/>
          </a:p>
          <a:p>
            <a:endParaRPr lang="en-GB" sz="2000" dirty="0" smtClean="0"/>
          </a:p>
          <a:p>
            <a:r>
              <a:rPr lang="en-GB" sz="2000" dirty="0" smtClean="0"/>
              <a:t> </a:t>
            </a:r>
          </a:p>
          <a:p>
            <a:r>
              <a:rPr lang="en-GB" sz="2000" dirty="0" smtClean="0"/>
              <a:t>Solving simultaneous equations a = 104.17 x 10</a:t>
            </a:r>
            <a:r>
              <a:rPr lang="en-GB" sz="2000" baseline="30000" dirty="0" smtClean="0"/>
              <a:t>6</a:t>
            </a:r>
            <a:r>
              <a:rPr lang="en-GB" sz="2000" dirty="0" smtClean="0"/>
              <a:t>   b = 510.43 x 10</a:t>
            </a:r>
            <a:r>
              <a:rPr lang="en-GB" sz="2000" baseline="30000" dirty="0" smtClean="0"/>
              <a:t>3</a:t>
            </a:r>
            <a:r>
              <a:rPr lang="en-GB" sz="2000" dirty="0" smtClean="0"/>
              <a:t> </a:t>
            </a:r>
          </a:p>
          <a:p>
            <a:endParaRPr lang="en-GB" sz="2000" dirty="0" smtClean="0"/>
          </a:p>
          <a:p>
            <a:endParaRPr lang="en-GB" sz="2400" dirty="0" smtClean="0"/>
          </a:p>
          <a:p>
            <a:endParaRPr lang="en-GB" sz="2400" dirty="0" smtClean="0"/>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3554" name="Object 2"/>
          <p:cNvGraphicFramePr>
            <a:graphicFrameLocks noChangeAspect="1"/>
          </p:cNvGraphicFramePr>
          <p:nvPr/>
        </p:nvGraphicFramePr>
        <p:xfrm>
          <a:off x="415925" y="5078413"/>
          <a:ext cx="1454150" cy="779462"/>
        </p:xfrm>
        <a:graphic>
          <a:graphicData uri="http://schemas.openxmlformats.org/presentationml/2006/ole">
            <mc:AlternateContent xmlns:mc="http://schemas.openxmlformats.org/markup-compatibility/2006">
              <mc:Choice xmlns:v="urn:schemas-microsoft-com:vml" Requires="v">
                <p:oleObj spid="_x0000_s23566" name="Equation" r:id="rId4" imgW="736560" imgH="393480" progId="Equation.3">
                  <p:embed/>
                </p:oleObj>
              </mc:Choice>
              <mc:Fallback>
                <p:oleObj name="Equation" r:id="rId4" imgW="736560" imgH="39348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5925" y="5078413"/>
                        <a:ext cx="1454150" cy="7794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3555" name="Object 3"/>
          <p:cNvGraphicFramePr>
            <a:graphicFrameLocks noChangeAspect="1"/>
          </p:cNvGraphicFramePr>
          <p:nvPr/>
        </p:nvGraphicFramePr>
        <p:xfrm>
          <a:off x="2559050" y="5099050"/>
          <a:ext cx="2381250" cy="830263"/>
        </p:xfrm>
        <a:graphic>
          <a:graphicData uri="http://schemas.openxmlformats.org/presentationml/2006/ole">
            <mc:AlternateContent xmlns:mc="http://schemas.openxmlformats.org/markup-compatibility/2006">
              <mc:Choice xmlns:v="urn:schemas-microsoft-com:vml" Requires="v">
                <p:oleObj spid="_x0000_s23567" name="Equation" r:id="rId6" imgW="1206360" imgH="419040" progId="Equation.3">
                  <p:embed/>
                </p:oleObj>
              </mc:Choice>
              <mc:Fallback>
                <p:oleObj name="Equation" r:id="rId6" imgW="1206360" imgH="41904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59050" y="5099050"/>
                        <a:ext cx="2381250" cy="8302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3556" name="Object 4"/>
          <p:cNvGraphicFramePr>
            <a:graphicFrameLocks noChangeAspect="1"/>
          </p:cNvGraphicFramePr>
          <p:nvPr/>
        </p:nvGraphicFramePr>
        <p:xfrm>
          <a:off x="5303838" y="5072063"/>
          <a:ext cx="3508375" cy="830262"/>
        </p:xfrm>
        <a:graphic>
          <a:graphicData uri="http://schemas.openxmlformats.org/presentationml/2006/ole">
            <mc:AlternateContent xmlns:mc="http://schemas.openxmlformats.org/markup-compatibility/2006">
              <mc:Choice xmlns:v="urn:schemas-microsoft-com:vml" Requires="v">
                <p:oleObj spid="_x0000_s23568" name="Equation" r:id="rId8" imgW="1777680" imgH="419040" progId="Equation.3">
                  <p:embed/>
                </p:oleObj>
              </mc:Choice>
              <mc:Fallback>
                <p:oleObj name="Equation" r:id="rId8" imgW="1777680" imgH="419040" progId="Equation.3">
                  <p:embed/>
                  <p:pic>
                    <p:nvPicPr>
                      <p:cNvPr id="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303838" y="5072063"/>
                        <a:ext cx="3508375" cy="83026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1600" dirty="0" smtClean="0"/>
              <a:t>Id   = 100 mm </a:t>
            </a:r>
          </a:p>
          <a:p>
            <a:r>
              <a:rPr lang="en-GB" sz="1600" dirty="0" err="1" smtClean="0"/>
              <a:t>Od</a:t>
            </a:r>
            <a:r>
              <a:rPr lang="en-GB" sz="1600" dirty="0" smtClean="0"/>
              <a:t> =140 mm </a:t>
            </a:r>
          </a:p>
          <a:p>
            <a:r>
              <a:rPr lang="en-GB" sz="1600" dirty="0" smtClean="0"/>
              <a:t>P = 100 </a:t>
            </a:r>
            <a:r>
              <a:rPr lang="en-GB" sz="1600" dirty="0" err="1" smtClean="0"/>
              <a:t>MPa</a:t>
            </a:r>
            <a:r>
              <a:rPr lang="en-GB" sz="1600" dirty="0" smtClean="0"/>
              <a:t> internal</a:t>
            </a:r>
          </a:p>
          <a:p>
            <a:r>
              <a:rPr lang="en-GB" sz="1600" dirty="0" smtClean="0"/>
              <a:t>E = 205 </a:t>
            </a:r>
            <a:r>
              <a:rPr lang="en-GB" sz="1600" dirty="0" err="1" smtClean="0"/>
              <a:t>Gpa</a:t>
            </a:r>
            <a:r>
              <a:rPr lang="en-GB" sz="1600" dirty="0" smtClean="0"/>
              <a:t> </a:t>
            </a:r>
          </a:p>
          <a:p>
            <a:r>
              <a:rPr lang="en-GB" sz="1600" dirty="0" smtClean="0"/>
              <a:t>v = 0.25</a:t>
            </a:r>
          </a:p>
          <a:p>
            <a:endParaRPr lang="en-GB" sz="2000" dirty="0" smtClean="0"/>
          </a:p>
          <a:p>
            <a:r>
              <a:rPr lang="en-GB" sz="2000" dirty="0" smtClean="0"/>
              <a:t>Now solve circumferential stress at r=50</a:t>
            </a:r>
          </a:p>
          <a:p>
            <a:endParaRPr lang="en-GB" sz="2000" dirty="0" smtClean="0"/>
          </a:p>
          <a:p>
            <a:endParaRPr lang="en-GB" sz="2000" dirty="0" smtClean="0"/>
          </a:p>
          <a:p>
            <a:endParaRPr lang="en-GB" sz="2000" dirty="0" smtClean="0"/>
          </a:p>
          <a:p>
            <a:endParaRPr lang="en-GB" sz="2000" dirty="0" smtClean="0"/>
          </a:p>
          <a:p>
            <a:endParaRPr lang="en-GB" sz="2000" dirty="0" smtClean="0"/>
          </a:p>
          <a:p>
            <a:r>
              <a:rPr lang="en-GB" sz="2000" dirty="0" smtClean="0"/>
              <a:t> and r=70mm.</a:t>
            </a:r>
          </a:p>
          <a:p>
            <a:endParaRPr lang="en-GB" sz="2000" dirty="0" smtClean="0"/>
          </a:p>
          <a:p>
            <a:endParaRPr lang="en-GB" sz="2000" dirty="0" smtClean="0"/>
          </a:p>
          <a:p>
            <a:r>
              <a:rPr lang="en-GB" sz="2000" dirty="0" smtClean="0"/>
              <a:t> </a:t>
            </a:r>
          </a:p>
          <a:p>
            <a:endParaRPr lang="en-GB" sz="2000" dirty="0" smtClean="0"/>
          </a:p>
          <a:p>
            <a:endParaRPr lang="en-GB" sz="2000" dirty="0" smtClean="0"/>
          </a:p>
          <a:p>
            <a:endParaRPr lang="en-GB" sz="2400" dirty="0" smtClean="0"/>
          </a:p>
          <a:p>
            <a:endParaRPr lang="en-GB" sz="2400" dirty="0" smtClean="0"/>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4581" name="Object 5"/>
          <p:cNvGraphicFramePr>
            <a:graphicFrameLocks noChangeAspect="1"/>
          </p:cNvGraphicFramePr>
          <p:nvPr/>
        </p:nvGraphicFramePr>
        <p:xfrm>
          <a:off x="214282" y="3929066"/>
          <a:ext cx="1571625" cy="857250"/>
        </p:xfrm>
        <a:graphic>
          <a:graphicData uri="http://schemas.openxmlformats.org/presentationml/2006/ole">
            <mc:AlternateContent xmlns:mc="http://schemas.openxmlformats.org/markup-compatibility/2006">
              <mc:Choice xmlns:v="urn:schemas-microsoft-com:vml" Requires="v">
                <p:oleObj spid="_x0000_s24605" name="Equation" r:id="rId4" imgW="723600" imgH="393480" progId="Equation.3">
                  <p:embed/>
                </p:oleObj>
              </mc:Choice>
              <mc:Fallback>
                <p:oleObj name="Equation" r:id="rId4" imgW="723600" imgH="393480" progId="Equation.3">
                  <p:embed/>
                  <p:pic>
                    <p:nvPicPr>
                      <p:cNvPr id="0"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4282" y="3929066"/>
                        <a:ext cx="1571625"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2" name="Object 6"/>
          <p:cNvGraphicFramePr>
            <a:graphicFrameLocks noChangeAspect="1"/>
          </p:cNvGraphicFramePr>
          <p:nvPr/>
        </p:nvGraphicFramePr>
        <p:xfrm>
          <a:off x="1857356" y="3878273"/>
          <a:ext cx="3417887" cy="1050925"/>
        </p:xfrm>
        <a:graphic>
          <a:graphicData uri="http://schemas.openxmlformats.org/presentationml/2006/ole">
            <mc:AlternateContent xmlns:mc="http://schemas.openxmlformats.org/markup-compatibility/2006">
              <mc:Choice xmlns:v="urn:schemas-microsoft-com:vml" Requires="v">
                <p:oleObj spid="_x0000_s24606" name="Equation" r:id="rId6" imgW="1574640" imgH="482400" progId="Equation.3">
                  <p:embed/>
                </p:oleObj>
              </mc:Choice>
              <mc:Fallback>
                <p:oleObj name="Equation" r:id="rId6" imgW="1574640" imgH="482400" progId="Equation.3">
                  <p:embed/>
                  <p:pic>
                    <p:nvPicPr>
                      <p:cNvPr id="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57356" y="3878273"/>
                        <a:ext cx="3417887" cy="1050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3" name="Object 7"/>
          <p:cNvGraphicFramePr>
            <a:graphicFrameLocks noChangeAspect="1"/>
          </p:cNvGraphicFramePr>
          <p:nvPr/>
        </p:nvGraphicFramePr>
        <p:xfrm>
          <a:off x="5357818" y="4143380"/>
          <a:ext cx="1516062" cy="387350"/>
        </p:xfrm>
        <a:graphic>
          <a:graphicData uri="http://schemas.openxmlformats.org/presentationml/2006/ole">
            <mc:AlternateContent xmlns:mc="http://schemas.openxmlformats.org/markup-compatibility/2006">
              <mc:Choice xmlns:v="urn:schemas-microsoft-com:vml" Requires="v">
                <p:oleObj spid="_x0000_s24607" name="Equation" r:id="rId8" imgW="698400" imgH="177480" progId="Equation.3">
                  <p:embed/>
                </p:oleObj>
              </mc:Choice>
              <mc:Fallback>
                <p:oleObj name="Equation" r:id="rId8" imgW="698400" imgH="177480" progId="Equation.3">
                  <p:embed/>
                  <p:pic>
                    <p:nvPicPr>
                      <p:cNvPr id="0" name="Picture 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357818" y="4143380"/>
                        <a:ext cx="1516062" cy="387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4" name="Object 8"/>
          <p:cNvGraphicFramePr>
            <a:graphicFrameLocks noChangeAspect="1"/>
          </p:cNvGraphicFramePr>
          <p:nvPr/>
        </p:nvGraphicFramePr>
        <p:xfrm>
          <a:off x="214282" y="5500704"/>
          <a:ext cx="1571625" cy="857250"/>
        </p:xfrm>
        <a:graphic>
          <a:graphicData uri="http://schemas.openxmlformats.org/presentationml/2006/ole">
            <mc:AlternateContent xmlns:mc="http://schemas.openxmlformats.org/markup-compatibility/2006">
              <mc:Choice xmlns:v="urn:schemas-microsoft-com:vml" Requires="v">
                <p:oleObj spid="_x0000_s24608" name="Equation" r:id="rId10" imgW="723600" imgH="393480" progId="Equation.3">
                  <p:embed/>
                </p:oleObj>
              </mc:Choice>
              <mc:Fallback>
                <p:oleObj name="Equation" r:id="rId10" imgW="723600" imgH="393480" progId="Equation.3">
                  <p:embed/>
                  <p:pic>
                    <p:nvPicPr>
                      <p:cNvPr id="0" name="Picture 8"/>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14282" y="5500704"/>
                        <a:ext cx="1571625"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5" name="Object 9"/>
          <p:cNvGraphicFramePr>
            <a:graphicFrameLocks noChangeAspect="1"/>
          </p:cNvGraphicFramePr>
          <p:nvPr/>
        </p:nvGraphicFramePr>
        <p:xfrm>
          <a:off x="1857344" y="5449904"/>
          <a:ext cx="3417888" cy="1050925"/>
        </p:xfrm>
        <a:graphic>
          <a:graphicData uri="http://schemas.openxmlformats.org/presentationml/2006/ole">
            <mc:AlternateContent xmlns:mc="http://schemas.openxmlformats.org/markup-compatibility/2006">
              <mc:Choice xmlns:v="urn:schemas-microsoft-com:vml" Requires="v">
                <p:oleObj spid="_x0000_s24609" name="Equation" r:id="rId12" imgW="1574640" imgH="482400" progId="Equation.3">
                  <p:embed/>
                </p:oleObj>
              </mc:Choice>
              <mc:Fallback>
                <p:oleObj name="Equation" r:id="rId12" imgW="1574640" imgH="482400" progId="Equation.3">
                  <p:embed/>
                  <p:pic>
                    <p:nvPicPr>
                      <p:cNvPr id="0" name="Picture 9"/>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857344" y="5449904"/>
                        <a:ext cx="3417888" cy="105092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24586" name="Object 10"/>
          <p:cNvGraphicFramePr>
            <a:graphicFrameLocks noChangeAspect="1"/>
          </p:cNvGraphicFramePr>
          <p:nvPr/>
        </p:nvGraphicFramePr>
        <p:xfrm>
          <a:off x="5357782" y="5715016"/>
          <a:ext cx="1516062" cy="387350"/>
        </p:xfrm>
        <a:graphic>
          <a:graphicData uri="http://schemas.openxmlformats.org/presentationml/2006/ole">
            <mc:AlternateContent xmlns:mc="http://schemas.openxmlformats.org/markup-compatibility/2006">
              <mc:Choice xmlns:v="urn:schemas-microsoft-com:vml" Requires="v">
                <p:oleObj spid="_x0000_s24610" name="Equation" r:id="rId14" imgW="698400" imgH="177480" progId="Equation.3">
                  <p:embed/>
                </p:oleObj>
              </mc:Choice>
              <mc:Fallback>
                <p:oleObj name="Equation" r:id="rId14" imgW="698400" imgH="177480" progId="Equation.3">
                  <p:embed/>
                  <p:pic>
                    <p:nvPicPr>
                      <p:cNvPr id="0" name="Picture 10"/>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357782" y="5715016"/>
                        <a:ext cx="1516062" cy="3873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ransition spd="med"/>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 2</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A hydraulic cylinder has an 80 mm internal diameter and a wall thickness of 20mm . It is pressurised internally to 120 Bar gauge. Take E = 205 </a:t>
            </a:r>
            <a:r>
              <a:rPr lang="en-GB" sz="2400" dirty="0" err="1" smtClean="0"/>
              <a:t>GPa</a:t>
            </a:r>
            <a:r>
              <a:rPr lang="en-GB" sz="2400" dirty="0" smtClean="0"/>
              <a:t> and v = 0.25</a:t>
            </a:r>
          </a:p>
          <a:p>
            <a:endParaRPr lang="en-GB" sz="2400" dirty="0" smtClean="0"/>
          </a:p>
          <a:p>
            <a:r>
              <a:rPr lang="en-GB" sz="2400" dirty="0" smtClean="0"/>
              <a:t>Determine the radial and circumferential stress at the inner and outer surfaces.</a:t>
            </a:r>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ransition spd="med"/>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 3</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A hydraulic cylinder has a 90 mm internal diameter and a 130mm outside diameter. It is pressurised internally to 200 Bar gauge. </a:t>
            </a:r>
          </a:p>
          <a:p>
            <a:endParaRPr lang="en-GB" sz="2400" dirty="0" smtClean="0"/>
          </a:p>
          <a:p>
            <a:r>
              <a:rPr lang="en-GB" sz="2400" dirty="0" smtClean="0"/>
              <a:t>Determine the circumferential stress at the inner surface.</a:t>
            </a:r>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ransition spd="med"/>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468313" y="-71454"/>
            <a:ext cx="8229600" cy="1143000"/>
          </a:xfrm>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solidFill>
                  <a:srgbClr val="0070C0"/>
                </a:solidFill>
              </a:rPr>
              <a:t>Thick Walled Vessels</a:t>
            </a:r>
            <a:endParaRPr lang="en-GB" b="1" dirty="0">
              <a:solidFill>
                <a:srgbClr val="0070C0"/>
              </a:solidFill>
            </a:endParaRPr>
          </a:p>
        </p:txBody>
      </p:sp>
      <p:sp>
        <p:nvSpPr>
          <p:cNvPr id="8194" name="Text Box 2"/>
          <p:cNvSpPr txBox="1">
            <a:spLocks noChangeArrowheads="1"/>
          </p:cNvSpPr>
          <p:nvPr/>
        </p:nvSpPr>
        <p:spPr bwMode="auto">
          <a:xfrm>
            <a:off x="428596" y="928670"/>
            <a:ext cx="8143932" cy="4525963"/>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8000"/>
                </a:solidFill>
                <a:ea typeface="MS Gothic" charset="0"/>
                <a:cs typeface="MS Gothic" charset="0"/>
              </a:rPr>
              <a:t>Example 4</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400" dirty="0" smtClean="0"/>
              <a:t> </a:t>
            </a:r>
            <a:r>
              <a:rPr lang="en-GB" sz="2000" dirty="0" smtClean="0"/>
              <a:t>A thick cylinder is 100 mm outer diameter and 50 mm inner diameter. It is pressurised to 112 </a:t>
            </a:r>
            <a:r>
              <a:rPr lang="en-GB" sz="2000" dirty="0" err="1" smtClean="0"/>
              <a:t>MPa</a:t>
            </a:r>
            <a:r>
              <a:rPr lang="en-GB" sz="2000" dirty="0" smtClean="0"/>
              <a:t> gauge on the inside. Calculate the following.</a:t>
            </a:r>
          </a:p>
          <a:p>
            <a:r>
              <a:rPr lang="en-GB" sz="2000" dirty="0" smtClean="0"/>
              <a:t> </a:t>
            </a:r>
          </a:p>
          <a:p>
            <a:r>
              <a:rPr lang="en-GB" sz="2000" dirty="0" smtClean="0"/>
              <a:t>The circumferential stress on the outside layer (74.64 </a:t>
            </a:r>
            <a:r>
              <a:rPr lang="en-GB" sz="2000" dirty="0" err="1" smtClean="0"/>
              <a:t>MPa</a:t>
            </a:r>
            <a:r>
              <a:rPr lang="en-GB" sz="2000" dirty="0" smtClean="0"/>
              <a:t>)</a:t>
            </a:r>
          </a:p>
          <a:p>
            <a:r>
              <a:rPr lang="en-GB" sz="2000" dirty="0" smtClean="0"/>
              <a:t>The circumferential stress on the inside layer (186.67 </a:t>
            </a:r>
            <a:r>
              <a:rPr lang="en-GB" sz="2000" dirty="0" err="1" smtClean="0"/>
              <a:t>MPa</a:t>
            </a:r>
            <a:r>
              <a:rPr lang="en-GB" sz="2000" dirty="0" smtClean="0"/>
              <a:t>)</a:t>
            </a:r>
          </a:p>
          <a:p>
            <a:r>
              <a:rPr lang="en-GB" sz="2000" dirty="0" smtClean="0"/>
              <a:t>The longitudinal stress (37.33 </a:t>
            </a:r>
            <a:r>
              <a:rPr lang="en-GB" sz="2000" dirty="0" err="1" smtClean="0"/>
              <a:t>MPa</a:t>
            </a:r>
            <a:r>
              <a:rPr lang="en-GB" sz="2000" dirty="0" smtClean="0"/>
              <a:t>)	</a:t>
            </a:r>
          </a:p>
          <a:p>
            <a:r>
              <a:rPr lang="en-GB" sz="2000" dirty="0" smtClean="0"/>
              <a:t>The circumferential strain in the outside layer (314.9 </a:t>
            </a:r>
            <a:r>
              <a:rPr lang="el-GR" sz="2000" dirty="0" smtClean="0"/>
              <a:t>με</a:t>
            </a:r>
            <a:r>
              <a:rPr lang="en-GB" sz="2000" dirty="0" smtClean="0"/>
              <a:t>)</a:t>
            </a:r>
          </a:p>
          <a:p>
            <a:r>
              <a:rPr lang="en-GB" sz="2000" dirty="0" smtClean="0"/>
              <a:t>The circumferential strain in the inside layer (1.008 x 10</a:t>
            </a:r>
            <a:r>
              <a:rPr lang="en-GB" sz="2000" baseline="30000" dirty="0" smtClean="0"/>
              <a:t>-3</a:t>
            </a:r>
            <a:r>
              <a:rPr lang="en-GB" sz="2000" dirty="0" smtClean="0"/>
              <a:t>)</a:t>
            </a:r>
          </a:p>
          <a:p>
            <a:r>
              <a:rPr lang="en-GB" sz="2000" dirty="0" smtClean="0"/>
              <a:t>The change in the inner diameter (0.05 mm)</a:t>
            </a:r>
          </a:p>
          <a:p>
            <a:r>
              <a:rPr lang="en-GB" sz="2000" dirty="0" smtClean="0"/>
              <a:t>The change in the outer diameter (0.031 mm)</a:t>
            </a:r>
          </a:p>
          <a:p>
            <a:r>
              <a:rPr lang="en-GB" sz="2000" dirty="0" smtClean="0"/>
              <a:t> </a:t>
            </a:r>
          </a:p>
          <a:p>
            <a:r>
              <a:rPr lang="en-GB" sz="2000" dirty="0" smtClean="0"/>
              <a:t>	Take E = 205 </a:t>
            </a:r>
            <a:r>
              <a:rPr lang="en-GB" sz="2000" dirty="0" err="1" smtClean="0"/>
              <a:t>GPa</a:t>
            </a:r>
            <a:r>
              <a:rPr lang="en-GB" sz="2000" dirty="0" smtClean="0"/>
              <a:t> and = 0.27</a:t>
            </a:r>
          </a:p>
          <a:p>
            <a:endParaRPr lang="en-GB" sz="2400" dirty="0" smtClean="0"/>
          </a:p>
          <a:p>
            <a:r>
              <a:rPr lang="en-GB" sz="2000" dirty="0" smtClean="0"/>
              <a:t> </a:t>
            </a:r>
          </a:p>
          <a:p>
            <a:endParaRPr lang="en-GB" sz="2000" dirty="0" smtClean="0"/>
          </a:p>
          <a:p>
            <a:endParaRPr lang="en-GB" sz="2400" dirty="0" smtClean="0"/>
          </a:p>
          <a:p>
            <a:endParaRPr lang="en-GB" sz="2400" dirty="0" smtClean="0"/>
          </a:p>
          <a:p>
            <a:r>
              <a:rPr lang="en-GB" sz="2400" dirty="0" smtClean="0"/>
              <a:t>	</a:t>
            </a:r>
          </a:p>
          <a:p>
            <a:r>
              <a:rPr lang="en-GB" sz="2400" dirty="0" smtClean="0"/>
              <a:t> </a:t>
            </a:r>
          </a:p>
          <a:p>
            <a:endParaRPr lang="en-GB" sz="2000"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dirty="0" smtClean="0">
              <a:ea typeface="MS Gothic" charset="0"/>
              <a:cs typeface="MS Gothic" charset="0"/>
            </a:endParaRPr>
          </a:p>
          <a:p>
            <a:endParaRPr lang="en-GB" dirty="0" smtClean="0"/>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1400" dirty="0">
              <a:solidFill>
                <a:srgbClr val="000000"/>
              </a:solidFill>
              <a:ea typeface="MS Gothic" charset="0"/>
              <a:cs typeface="MS Gothic" charset="0"/>
            </a:endParaRPr>
          </a:p>
        </p:txBody>
      </p:sp>
      <p:sp>
        <p:nvSpPr>
          <p:cNvPr id="2052"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55" name="Rectangle 7"/>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ransition spd="med"/>
  <p:timing>
    <p:tnLst>
      <p:par>
        <p:cTn id="1" dur="indefinite" restart="never" nodeType="tmRoot"/>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3191</TotalTime>
  <Words>477</Words>
  <Application>Microsoft Office PowerPoint</Application>
  <PresentationFormat>On-screen Show (4:3)</PresentationFormat>
  <Paragraphs>194</Paragraphs>
  <Slides>12</Slides>
  <Notes>11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4" baseType="lpstr">
      <vt:lpstr>SMU POWERPOINT TEMPLATE</vt:lpstr>
      <vt:lpstr>Equation</vt:lpstr>
      <vt:lpstr>PowerPoint Presentation</vt:lpstr>
      <vt:lpstr>Outcome 2</vt:lpstr>
      <vt:lpstr>Thick Walled Vessels</vt:lpstr>
      <vt:lpstr>Thick Walled Vessels</vt:lpstr>
      <vt:lpstr>Thick Walled Vessels</vt:lpstr>
      <vt:lpstr>Thick Walled Vessels</vt:lpstr>
      <vt:lpstr>Thick Walled Vessels</vt:lpstr>
      <vt:lpstr>Thick Walled Vessels</vt:lpstr>
      <vt:lpstr>Thick Walled Vessels</vt:lpstr>
      <vt:lpstr>Thick Walled Vessels</vt:lpstr>
      <vt:lpstr>Thick Walled Vessels</vt:lpstr>
      <vt:lpstr>Thick Walled Vessels</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Tudor, Timothy</cp:lastModifiedBy>
  <cp:revision>251</cp:revision>
  <dcterms:created xsi:type="dcterms:W3CDTF">2010-09-22T08:44:59Z</dcterms:created>
  <dcterms:modified xsi:type="dcterms:W3CDTF">2016-09-06T10:54:08Z</dcterms:modified>
</cp:coreProperties>
</file>