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65" r:id="rId2"/>
    <p:sldId id="256" r:id="rId3"/>
    <p:sldId id="257" r:id="rId4"/>
    <p:sldId id="258" r:id="rId5"/>
    <p:sldId id="259" r:id="rId6"/>
    <p:sldId id="266" r:id="rId7"/>
    <p:sldId id="260" r:id="rId8"/>
    <p:sldId id="261" r:id="rId9"/>
    <p:sldId id="262" r:id="rId10"/>
    <p:sldId id="263"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78003" autoAdjust="0"/>
  </p:normalViewPr>
  <p:slideViewPr>
    <p:cSldViewPr snapToGrid="0">
      <p:cViewPr varScale="1">
        <p:scale>
          <a:sx n="67" d="100"/>
          <a:sy n="67" d="100"/>
        </p:scale>
        <p:origin x="1066"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B49F5-3338-4E04-B1B8-C6C75A282742}" type="datetimeFigureOut">
              <a:rPr lang="en-US" smtClean="0"/>
              <a:t>8/12/2022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540D42-C3D4-4C48-93E4-7154490528E4}" type="slidenum">
              <a:rPr lang="en-US" smtClean="0"/>
              <a:t>‹#›</a:t>
            </a:fld>
            <a:endParaRPr lang="en-US"/>
          </a:p>
        </p:txBody>
      </p:sp>
    </p:spTree>
    <p:extLst>
      <p:ext uri="{BB962C8B-B14F-4D97-AF65-F5344CB8AC3E}">
        <p14:creationId xmlns:p14="http://schemas.microsoft.com/office/powerpoint/2010/main" val="3732176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 presentation will demonstrate various skills and abilities that are needed for being employed as a mechanical supervisor. Employability skills are the expertise that is used by students to get the desired job. There are many skills like communication, leadership, team working, problem-solving and many more, using which individuals prepare themselves to be appointed to a company. There are many soft and hard skills in which hard skills are the ones which are measurable and also teachable like reading, writing, any computing skills and soft skills are some traits that help an individual to be a good employee like team working, communication and more.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In this study, I have highlighted my existing skills and the skills I have to develop in myself to be successful in this field. I have also discussed my strengths, weaknesses, opportunities, and threats as a mechanical supervisor by performing a SWOT analysis. At the same time, I have also discussed my time management skills and personal development plans while mentioning job opportunities in the market as a mechanical supervisor.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3</a:t>
            </a:fld>
            <a:endParaRPr lang="en-US"/>
          </a:p>
        </p:txBody>
      </p:sp>
    </p:spTree>
    <p:extLst>
      <p:ext uri="{BB962C8B-B14F-4D97-AF65-F5344CB8AC3E}">
        <p14:creationId xmlns:p14="http://schemas.microsoft.com/office/powerpoint/2010/main" val="3504672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Mechanical drawing: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Mechanical drawing is a technique that is used by someone to draft a three-dimensional object into a piece of paper which is two-dimensional. In a mechanical drawing, an exact representation of the object can be seen.</a:t>
            </a:r>
            <a:r>
              <a:rPr lang="en-US" sz="1800" b="1" dirty="0">
                <a:solidFill>
                  <a:srgbClr val="FF0000"/>
                </a:solidFill>
                <a:effectLst/>
                <a:highlight>
                  <a:srgbClr val="FFFFFF"/>
                </a:highlight>
                <a:latin typeface="Times New Roman" panose="02020603050405020304" pitchFamily="18" charset="0"/>
                <a:ea typeface="Times New Roman" panose="02020603050405020304" pitchFamily="18" charset="0"/>
              </a:rPr>
              <a:t>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This is a hard skill that every mechanical supervisor should have. There are two types of mechanical drawings such as orthographic and pictorial.</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It is one of the key skills that is required to be a mechanical supervisor. I have mastered this skill and I love doing mechanical drawing the most.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Using this skill, I can be appointed as a mechanical supervisor as I would have the needed skill for this.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Excellent analytical and problem-solving skills: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Analytical skill is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analysing</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the facts and making them more reliable. Problem-solving skill is acquired through nurturing strategic thinking. In this context, strategic thinking is related to analytical skills as without it no one can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strategise</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the plan and therefore, problems will not be resolved. A mechanical supervisor should have these skills in order to get the solutions fast by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analysing</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them.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have a few skills already that are required in becoming a mechanical supervisor. I have excellent analytical and problem-solving skills. I can recognize issues and determine the required solutions.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Using these skills, I can get benefitted as I would get the chance of being appointed as a mechanical supervisor.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Managing and supervising skills: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Managing and supervising are some of the most important skills that are needed to be a mechanical supervisor. By managing a team an individual can make the team successful and the culture among the team members remains positive. Other than that, supervising them can make team members more encouraged as they would be monitored and pushed to work with more engagement.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am excellent at managing and supervising employees in the workplace.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By using this skill, I can manage the teams and can also guide them by supervising their progress.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4</a:t>
            </a:fld>
            <a:endParaRPr lang="en-US"/>
          </a:p>
        </p:txBody>
      </p:sp>
    </p:spTree>
    <p:extLst>
      <p:ext uri="{BB962C8B-B14F-4D97-AF65-F5344CB8AC3E}">
        <p14:creationId xmlns:p14="http://schemas.microsoft.com/office/powerpoint/2010/main" val="3855020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Lack of making compromises: </a:t>
            </a:r>
            <a:r>
              <a:rPr lang="en-GB" sz="1800" b="0" dirty="0">
                <a:solidFill>
                  <a:srgbClr val="222222"/>
                </a:solidFill>
                <a:effectLst/>
                <a:highlight>
                  <a:srgbClr val="FFFFFF"/>
                </a:highlight>
                <a:latin typeface="Times New Roman" panose="02020603050405020304" pitchFamily="18" charset="0"/>
                <a:ea typeface="Times New Roman" panose="02020603050405020304" pitchFamily="18" charset="0"/>
              </a:rPr>
              <a:t>Compromisers frequently have good listening skills. They genuinely want to learn about different viewpoints in order to best negotiate a solution that at least partially satisfies everyone's needs. When a reasonable compromise is on the table, parties to a conflict frequently feel that, even if they do not accept it, they have at least been heard and taken seriously.</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Unable to use office software:</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 basic knowledge of computers is important to have to be appointed as a mechanical supervisor. However,</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there are some aspects of this like some software that I do not have expertise in.</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 am also not so used to using office productivity software like Microsoft Office. I have to enhance my skills in these areas to be successful as a mechanical supervisor (SHRM, 2022).</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5</a:t>
            </a:fld>
            <a:endParaRPr lang="en-US"/>
          </a:p>
        </p:txBody>
      </p:sp>
    </p:spTree>
    <p:extLst>
      <p:ext uri="{BB962C8B-B14F-4D97-AF65-F5344CB8AC3E}">
        <p14:creationId xmlns:p14="http://schemas.microsoft.com/office/powerpoint/2010/main" val="1821037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There are many job opportunities for mechanical supervisors in the UK. Be it London, Leeds, Wokingham, or any other city in the UK, the demand for quality mechanical supervisors is increasing everywhere. Currently, there are more than 1000 companies in the UK that are recruiting mechanical supervisors for managing the process and employees at their companies (UK LinkedIn,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The average salary of a mechanical supervisor in the UK is </a:t>
            </a:r>
            <a:r>
              <a:rPr lang="en-US" sz="1800" dirty="0">
                <a:solidFill>
                  <a:srgbClr val="202124"/>
                </a:solidFill>
                <a:effectLst/>
                <a:highlight>
                  <a:srgbClr val="FFFFFF"/>
                </a:highlight>
                <a:latin typeface="Times New Roman" panose="02020603050405020304" pitchFamily="18" charset="0"/>
                <a:ea typeface="Times New Roman" panose="02020603050405020304" pitchFamily="18" charset="0"/>
              </a:rPr>
              <a:t> £29,905 per year. The freshers can get around £24000 per year and the most experienced can make an amount of £42,243 a year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Talent, 2022</a:t>
            </a:r>
            <a:r>
              <a:rPr lang="en-US" sz="1800" dirty="0">
                <a:solidFill>
                  <a:srgbClr val="202124"/>
                </a:solidFill>
                <a:effectLst/>
                <a:highlight>
                  <a:srgbClr val="FFFFFF"/>
                </a:highlight>
                <a:latin typeface="Times New Roman" panose="02020603050405020304" pitchFamily="18" charset="0"/>
                <a:ea typeface="Times New Roman" panose="02020603050405020304" pitchFamily="18" charset="0"/>
              </a:rPr>
              <a:t>).</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6</a:t>
            </a:fld>
            <a:endParaRPr lang="en-US"/>
          </a:p>
        </p:txBody>
      </p:sp>
    </p:spTree>
    <p:extLst>
      <p:ext uri="{BB962C8B-B14F-4D97-AF65-F5344CB8AC3E}">
        <p14:creationId xmlns:p14="http://schemas.microsoft.com/office/powerpoint/2010/main" val="3232986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Strengths: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There are many skills which I nurtured over the years and I think have been able to make the skills more suitable for enhancing my strengths.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 find mechanical drawing very enjoyable. It is one of the most interesting things I have done during my study. This is one of my biggest strengths as I want to be successful in the field as a mechanical supervisor. I also have knowledge about the accounting methods for equipment costs. I have the ability to give direction to the other employees to complete the work on time. I also can manage and supervise them for enhanced productivity. I am excellent at addressing problems and finding the most efficient solution to them.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These are some of the skills and also the knowledge I have regarding mechanical supervising that I can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utilise</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in order to get a job as a mechanical supervisor.</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Weaknesses: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Some of the skills that are needed for a mechanical supervisor are not fully present in me. There are also some characteristics and capabilities that I need to improve more to be successful as a mechanical supervisor.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am highly passionate about my work which may let me push the employees too much to complete the work in time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Mechanicalmania</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2022). My sense of urgency can cause problems for others as everyone cannot match the same speed. I have a lack of knowledge about building systems. I am also weak at using the software.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These can hamper my academic and professional careers as I would not get the opportunities.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Opportunities: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As I am willing to have a successful career in the field as a mechanical supervisor, I am taking my weak areas as an opportunity to improve. I will look to give enough time to others to finish the task rather than hurrying up. I have the opportunity to improve my software skills as it is a highly required skill to become a successful mechanical supervisor.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b="1" dirty="0">
                <a:solidFill>
                  <a:srgbClr val="222222"/>
                </a:solidFill>
                <a:effectLst/>
                <a:highlight>
                  <a:srgbClr val="FFFFFF"/>
                </a:highlight>
                <a:latin typeface="Times New Roman" panose="02020603050405020304" pitchFamily="18" charset="0"/>
                <a:ea typeface="Times New Roman" panose="02020603050405020304" pitchFamily="18" charset="0"/>
              </a:rPr>
              <a:t>Threats: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feel that managing people from different backgrounds and different languages can be challenging for me as I don't have knowledge of various languages. I also have to ensure my instructions are adequately conveyed to every employee. This is going to be challenging in a large workforce. The competition in the market to get a job and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stabilise</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the spot in a company is high. This is a big threat for me.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7</a:t>
            </a:fld>
            <a:endParaRPr lang="en-US"/>
          </a:p>
        </p:txBody>
      </p:sp>
    </p:spTree>
    <p:extLst>
      <p:ext uri="{BB962C8B-B14F-4D97-AF65-F5344CB8AC3E}">
        <p14:creationId xmlns:p14="http://schemas.microsoft.com/office/powerpoint/2010/main" val="2737921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Having the ability to manage time is extremely useful, especially in the field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of mechanical supervision.</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It is an integral part of the keysets of a mechanical supervisor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Sainz</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2019).</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In an effective time management process, defining a goal is important, so the planning and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prioritisation</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of the planning to reach the goal. To manage my time,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make a list of priorities at work. I look to make the decision on my own as listening to various comments and suggestions can make a delay in planning and that may result in a delay in completing the work.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I find it hard to manage phone calls and check emails at the same time. It does not allow me to concentrate on one task properly and I have to invest more time to regain my focus. So I prefer to avoid multitasking as it enhances the quality of my work along with allowing me not to spend extra time.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always look to avoid distractions and use necessary apps that help me to manage my time.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I look to stay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organised</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in both my duties and workspace as it is very important for a supervisor to be so. I also keep my team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organised</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and clear on the task at their hands to ensure my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prioritised</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goals are not suffering. The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organised</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workplace helps me to save time as I don't have to waste time on finding any required thing.</a:t>
            </a:r>
            <a:r>
              <a:rPr lang="en-US" sz="1800" dirty="0">
                <a:solidFill>
                  <a:srgbClr val="0000FF"/>
                </a:solidFill>
                <a:effectLst/>
                <a:highlight>
                  <a:srgbClr val="FFFFFF"/>
                </a:highlight>
                <a:latin typeface="Times New Roman" panose="02020603050405020304" pitchFamily="18" charset="0"/>
                <a:ea typeface="Times New Roman" panose="02020603050405020304" pitchFamily="18" charset="0"/>
              </a:rPr>
              <a:t>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 also take several breaks between work so that I stay fresh and finish my job on time. Time management skills help me to make fewer mistakes. I can be more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organised</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in terms of my work, which leads to less stress for me. I can give priority to my work and can help my team to finish the work on time. It also allows me to save time for other important tasks.</a:t>
            </a:r>
            <a:r>
              <a:rPr lang="en-US" sz="1800" dirty="0">
                <a:solidFill>
                  <a:srgbClr val="0000FF"/>
                </a:solidFill>
                <a:effectLst/>
                <a:highlight>
                  <a:srgbClr val="FFFFFF"/>
                </a:highlight>
                <a:latin typeface="Times New Roman" panose="02020603050405020304" pitchFamily="18" charset="0"/>
                <a:ea typeface="Times New Roman" panose="02020603050405020304" pitchFamily="18" charset="0"/>
              </a:rPr>
              <a:t>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Such an effective way of managing my time helps me to be more productive. At the same time, my chances of making mistakes also decrease. I also feel less stressed. I can make time-wise decisions that allow me to avoid any kind of hesitation. I can process the information and deal with all sorts of interruptions, emergencies, and communications in a much more effective manner (</a:t>
            </a: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SimplifyTraining</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2022).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8</a:t>
            </a:fld>
            <a:endParaRPr lang="en-US"/>
          </a:p>
        </p:txBody>
      </p:sp>
    </p:spTree>
    <p:extLst>
      <p:ext uri="{BB962C8B-B14F-4D97-AF65-F5344CB8AC3E}">
        <p14:creationId xmlns:p14="http://schemas.microsoft.com/office/powerpoint/2010/main" val="20161515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The aim of my life is to become a successful mechanical supervisor. I want to guide and manage employees to improve productivity and contribute to the success of the company. I have identified the strengths that will help me to get success in this field.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I feel happy and satisfied while working according to my strengths and I also enjoy the fact that I am learning every day.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I have recognized my weaknesses also and I will start working on them to develop my skills and myself. I have also made a plan for doing so. </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This plan includes actions for improving skills like building skills, software skills, and increasing patience. Keeping in mind that technology is the most important thing for the present and future, I am giving top priority to learning Software skills. Right from knowing basic computer skills and understanding the functionality of the internet, I am seeking to master software skills so that I can be a successful mechanical supervisor.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0540D42-C3D4-4C48-93E4-7154490528E4}" type="slidenum">
              <a:rPr lang="en-US" smtClean="0"/>
              <a:t>10</a:t>
            </a:fld>
            <a:endParaRPr lang="en-US"/>
          </a:p>
        </p:txBody>
      </p:sp>
    </p:spTree>
    <p:extLst>
      <p:ext uri="{BB962C8B-B14F-4D97-AF65-F5344CB8AC3E}">
        <p14:creationId xmlns:p14="http://schemas.microsoft.com/office/powerpoint/2010/main" val="3605472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1908737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1976863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959693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5B0834-3EE5-4168-9355-68B0996B08DA}"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852357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5B0834-3EE5-4168-9355-68B0996B08DA}" type="datetimeFigureOut">
              <a:rPr lang="en-US" smtClean="0"/>
              <a:t>8/12/2022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324030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5B0834-3EE5-4168-9355-68B0996B08DA}" type="datetimeFigureOut">
              <a:rPr lang="en-US" smtClean="0"/>
              <a:t>8/12/2022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4106631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5B0834-3EE5-4168-9355-68B0996B08DA}" type="datetimeFigureOut">
              <a:rPr lang="en-US" smtClean="0"/>
              <a:t>8/12/2022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805514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5B0834-3EE5-4168-9355-68B0996B08DA}"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828922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5B0834-3EE5-4168-9355-68B0996B08DA}"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511749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148995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05330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1772846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45062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697444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2232618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5B0834-3EE5-4168-9355-68B0996B08DA}"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F7115-33BD-4DF8-B94B-D900B24389DF}" type="slidenum">
              <a:rPr lang="en-US" smtClean="0"/>
              <a:t>‹#›</a:t>
            </a:fld>
            <a:endParaRPr lang="en-US"/>
          </a:p>
        </p:txBody>
      </p:sp>
    </p:spTree>
    <p:extLst>
      <p:ext uri="{BB962C8B-B14F-4D97-AF65-F5344CB8AC3E}">
        <p14:creationId xmlns:p14="http://schemas.microsoft.com/office/powerpoint/2010/main" val="412392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5B0834-3EE5-4168-9355-68B0996B08DA}" type="datetimeFigureOut">
              <a:rPr lang="en-US" smtClean="0"/>
              <a:t>8/12/2022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BF7115-33BD-4DF8-B94B-D900B24389DF}" type="slidenum">
              <a:rPr lang="en-US" smtClean="0"/>
              <a:t>‹#›</a:t>
            </a:fld>
            <a:endParaRPr lang="en-US"/>
          </a:p>
        </p:txBody>
      </p:sp>
    </p:spTree>
    <p:extLst>
      <p:ext uri="{BB962C8B-B14F-4D97-AF65-F5344CB8AC3E}">
        <p14:creationId xmlns:p14="http://schemas.microsoft.com/office/powerpoint/2010/main" val="4468340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110868984"/><Relationship Id="rId3" Type="http://schemas.openxmlformats.org/officeDocument/2006/relationships/hyperlink" Target="#_Toc110868979"/><Relationship Id="rId7" Type="http://schemas.openxmlformats.org/officeDocument/2006/relationships/hyperlink" Target="#_Toc110868983"/><Relationship Id="rId2" Type="http://schemas.openxmlformats.org/officeDocument/2006/relationships/hyperlink" Target="#_Toc110868978"/><Relationship Id="rId1" Type="http://schemas.openxmlformats.org/officeDocument/2006/relationships/slideLayout" Target="../slideLayouts/slideLayout1.xml"/><Relationship Id="rId6" Type="http://schemas.openxmlformats.org/officeDocument/2006/relationships/hyperlink" Target="#_Toc110868982"/><Relationship Id="rId5" Type="http://schemas.openxmlformats.org/officeDocument/2006/relationships/hyperlink" Target="#_Toc110868981"/><Relationship Id="rId4" Type="http://schemas.openxmlformats.org/officeDocument/2006/relationships/hyperlink" Target="#_Toc110868980"/><Relationship Id="rId9" Type="http://schemas.openxmlformats.org/officeDocument/2006/relationships/hyperlink" Target="#_Toc110868985"/></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F79-45AD-AB3F-D5AC-082C00FE7D3F}"/>
              </a:ext>
            </a:extLst>
          </p:cNvPr>
          <p:cNvSpPr>
            <a:spLocks noGrp="1"/>
          </p:cNvSpPr>
          <p:nvPr>
            <p:ph type="ctrTitle"/>
          </p:nvPr>
        </p:nvSpPr>
        <p:spPr>
          <a:xfrm>
            <a:off x="1524000" y="822960"/>
            <a:ext cx="6362700" cy="3630507"/>
          </a:xfrm>
        </p:spPr>
        <p:txBody>
          <a:bodyPr/>
          <a:lstStyle/>
          <a:p>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r>
              <a:rPr lang="en-US" sz="1800" dirty="0">
                <a:latin typeface="Arial" panose="020B0604020202020204" pitchFamily="34" charset="0"/>
              </a:rPr>
              <a:t>Valentin-Gabriel Farcas</a:t>
            </a:r>
            <a:br>
              <a:rPr lang="en-US" sz="1800" dirty="0">
                <a:latin typeface="Arial" panose="020B0604020202020204" pitchFamily="34" charset="0"/>
              </a:rPr>
            </a:br>
            <a:r>
              <a:rPr lang="en-US" sz="1800" dirty="0">
                <a:latin typeface="Arial" panose="020B0604020202020204" pitchFamily="34" charset="0"/>
              </a:rPr>
              <a:t>Student number 2132525</a:t>
            </a:r>
            <a:br>
              <a:rPr lang="en-US" sz="1800" dirty="0">
                <a:latin typeface="Arial" panose="020B0604020202020204" pitchFamily="34" charset="0"/>
              </a:rPr>
            </a:br>
            <a:r>
              <a:rPr lang="en-US" sz="1800" dirty="0">
                <a:latin typeface="Arial" panose="020B0604020202020204" pitchFamily="34" charset="0"/>
              </a:rPr>
              <a:t>Oral presentation</a:t>
            </a:r>
            <a:br>
              <a:rPr lang="en-US" sz="1800" dirty="0">
                <a:latin typeface="Arial" panose="020B0604020202020204" pitchFamily="34" charset="0"/>
              </a:rPr>
            </a:br>
            <a:r>
              <a:rPr lang="en-US" sz="1800" dirty="0">
                <a:latin typeface="Arial" panose="020B0604020202020204" pitchFamily="34" charset="0"/>
              </a:rPr>
              <a:t>Academic and Employability Skills(BMSW4001,LCHS4001_LON)</a:t>
            </a:r>
            <a:br>
              <a:rPr lang="en-US" sz="1800" dirty="0">
                <a:latin typeface="Arial" panose="020B0604020202020204" pitchFamily="34" charset="0"/>
              </a:rPr>
            </a:br>
            <a:r>
              <a:rPr lang="en-US" sz="1800" dirty="0">
                <a:latin typeface="Arial" panose="020B0604020202020204" pitchFamily="34" charset="0"/>
              </a:rPr>
              <a:t>Lecturer: </a:t>
            </a:r>
            <a:r>
              <a:rPr lang="en-US" sz="1800" dirty="0" err="1">
                <a:latin typeface="Arial" panose="020B0604020202020204" pitchFamily="34" charset="0"/>
              </a:rPr>
              <a:t>Sukhpreet</a:t>
            </a:r>
            <a:r>
              <a:rPr lang="en-US" sz="1800" dirty="0">
                <a:latin typeface="Arial" panose="020B0604020202020204" pitchFamily="34" charset="0"/>
              </a:rPr>
              <a:t> Grewal</a:t>
            </a: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br>
              <a:rPr lang="en-US" sz="1800" dirty="0">
                <a:latin typeface="Arial" panose="020B0604020202020204" pitchFamily="34" charset="0"/>
              </a:rPr>
            </a:br>
            <a:endParaRPr lang="en-US" dirty="0"/>
          </a:p>
        </p:txBody>
      </p:sp>
    </p:spTree>
    <p:extLst>
      <p:ext uri="{BB962C8B-B14F-4D97-AF65-F5344CB8AC3E}">
        <p14:creationId xmlns:p14="http://schemas.microsoft.com/office/powerpoint/2010/main" val="4130089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458DC-B2EA-11E9-A397-969E7462D1A7}"/>
              </a:ext>
            </a:extLst>
          </p:cNvPr>
          <p:cNvSpPr>
            <a:spLocks noGrp="1"/>
          </p:cNvSpPr>
          <p:nvPr>
            <p:ph type="ctrTitle"/>
          </p:nvPr>
        </p:nvSpPr>
        <p:spPr>
          <a:xfrm>
            <a:off x="457201" y="406400"/>
            <a:ext cx="4470399" cy="1337733"/>
          </a:xfrm>
        </p:spPr>
        <p:txBody>
          <a:bodyPr>
            <a:normAutofit/>
          </a:bodyPr>
          <a:lstStyle/>
          <a:p>
            <a:r>
              <a:rPr lang="en-US" sz="4000" dirty="0">
                <a:latin typeface="Times New Roman" panose="02020603050405020304" pitchFamily="18" charset="0"/>
                <a:cs typeface="Times New Roman" panose="02020603050405020304" pitchFamily="18" charset="0"/>
              </a:rPr>
              <a:t>Table of content</a:t>
            </a:r>
          </a:p>
        </p:txBody>
      </p:sp>
      <p:sp>
        <p:nvSpPr>
          <p:cNvPr id="4" name="Rectangle 1">
            <a:extLst>
              <a:ext uri="{FF2B5EF4-FFF2-40B4-BE49-F238E27FC236}">
                <a16:creationId xmlns:a16="http://schemas.microsoft.com/office/drawing/2014/main" id="{6B6CF2B2-017C-37E4-9442-745F647F3197}"/>
              </a:ext>
            </a:extLst>
          </p:cNvPr>
          <p:cNvSpPr>
            <a:spLocks noGrp="1" noChangeArrowheads="1"/>
          </p:cNvSpPr>
          <p:nvPr>
            <p:ph type="subTitle" idx="1"/>
          </p:nvPr>
        </p:nvSpPr>
        <p:spPr bwMode="auto">
          <a:xfrm>
            <a:off x="846138" y="2697907"/>
            <a:ext cx="770595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Introduction</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Existing skills in me</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Skills that are needed to be improved to be successful as a Mechanical supervisor</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SWOT analysis</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Time management</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Personal Development Plan</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Conclusion</a:t>
            </a:r>
            <a:endPar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b="0" i="0" u="sng" strike="noStrike" cap="none" normalizeH="0" baseline="0" dirty="0">
                <a:ln>
                  <a:noFill/>
                </a:ln>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Reference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90809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70103-336A-5A1A-D210-C822796D2D51}"/>
              </a:ext>
            </a:extLst>
          </p:cNvPr>
          <p:cNvSpPr>
            <a:spLocks noGrp="1"/>
          </p:cNvSpPr>
          <p:nvPr>
            <p:ph type="ctrTitle"/>
          </p:nvPr>
        </p:nvSpPr>
        <p:spPr>
          <a:xfrm>
            <a:off x="1507067" y="728133"/>
            <a:ext cx="4216400" cy="1253067"/>
          </a:xfrm>
        </p:spPr>
        <p:txBody>
          <a:bodyPr/>
          <a:lstStyle/>
          <a:p>
            <a:r>
              <a:rPr lang="en-US" dirty="0"/>
              <a:t>Introduction</a:t>
            </a:r>
          </a:p>
        </p:txBody>
      </p:sp>
      <p:sp>
        <p:nvSpPr>
          <p:cNvPr id="3" name="Subtitle 2">
            <a:extLst>
              <a:ext uri="{FF2B5EF4-FFF2-40B4-BE49-F238E27FC236}">
                <a16:creationId xmlns:a16="http://schemas.microsoft.com/office/drawing/2014/main" id="{A6747352-3867-4331-62A3-2E550EBD5888}"/>
              </a:ext>
            </a:extLst>
          </p:cNvPr>
          <p:cNvSpPr>
            <a:spLocks noGrp="1"/>
          </p:cNvSpPr>
          <p:nvPr>
            <p:ph type="subTitle" idx="1"/>
          </p:nvPr>
        </p:nvSpPr>
        <p:spPr/>
        <p:txBody>
          <a:bodyPr/>
          <a:lstStyle/>
          <a:p>
            <a:endParaRPr lang="en-US"/>
          </a:p>
        </p:txBody>
      </p:sp>
      <p:pic>
        <p:nvPicPr>
          <p:cNvPr id="2050" name="Picture 2" descr="Application For Mechanical Supervisor – Oil and Gas Courses | NDT  |CSWIP|AWS|API|QA|QC|BGAS|Kochi|Kerala|India|Piping  Engineering|safety|Fabrication|Cochin">
            <a:extLst>
              <a:ext uri="{FF2B5EF4-FFF2-40B4-BE49-F238E27FC236}">
                <a16:creationId xmlns:a16="http://schemas.microsoft.com/office/drawing/2014/main" id="{322ABCBC-A67C-64B4-19BF-27F6F13E1A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EA83FD9-39E8-359E-4413-6175D20ECE18}"/>
              </a:ext>
            </a:extLst>
          </p:cNvPr>
          <p:cNvSpPr txBox="1"/>
          <p:nvPr/>
        </p:nvSpPr>
        <p:spPr>
          <a:xfrm>
            <a:off x="433301" y="985334"/>
            <a:ext cx="10251632" cy="769441"/>
          </a:xfrm>
          <a:prstGeom prst="rect">
            <a:avLst/>
          </a:prstGeom>
          <a:noFill/>
        </p:spPr>
        <p:txBody>
          <a:bodyPr wrap="square" rtlCol="0">
            <a:spAutoFit/>
          </a:bodyPr>
          <a:lstStyle/>
          <a:p>
            <a:r>
              <a:rPr lang="en-US" sz="4400" dirty="0">
                <a:solidFill>
                  <a:schemeClr val="bg1"/>
                </a:solidFill>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F8B951EC-A96D-0CCE-A41F-36335C6658DD}"/>
              </a:ext>
            </a:extLst>
          </p:cNvPr>
          <p:cNvSpPr txBox="1"/>
          <p:nvPr/>
        </p:nvSpPr>
        <p:spPr>
          <a:xfrm>
            <a:off x="725400" y="2282335"/>
            <a:ext cx="10450599" cy="1384995"/>
          </a:xfrm>
          <a:prstGeom prst="rect">
            <a:avLst/>
          </a:prstGeom>
          <a:noFill/>
        </p:spPr>
        <p:txBody>
          <a:bodyPr wrap="square" rtlCol="0">
            <a:spAutoFit/>
          </a:bodyPr>
          <a:lstStyle/>
          <a:p>
            <a:pPr marL="285750" indent="-28575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Purpose of the Study is to address my strengths that will be helpful to have a successful career as a mechanical supervisor. I have also addressed my weaknesses that are needed to be improved</a:t>
            </a:r>
          </a:p>
        </p:txBody>
      </p:sp>
    </p:spTree>
    <p:extLst>
      <p:ext uri="{BB962C8B-B14F-4D97-AF65-F5344CB8AC3E}">
        <p14:creationId xmlns:p14="http://schemas.microsoft.com/office/powerpoint/2010/main" val="3354282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F4176-104C-10DF-62ED-4923EB6C631A}"/>
              </a:ext>
            </a:extLst>
          </p:cNvPr>
          <p:cNvSpPr>
            <a:spLocks noGrp="1"/>
          </p:cNvSpPr>
          <p:nvPr>
            <p:ph type="ctrTitle"/>
          </p:nvPr>
        </p:nvSpPr>
        <p:spPr>
          <a:xfrm>
            <a:off x="880533" y="118534"/>
            <a:ext cx="5334000" cy="1168400"/>
          </a:xfrm>
        </p:spPr>
        <p:txBody>
          <a:bodyPr/>
          <a:lstStyle/>
          <a:p>
            <a:pPr algn="l"/>
            <a:r>
              <a:rPr lang="en-US" sz="3600" dirty="0">
                <a:latin typeface="Times New Roman" panose="02020603050405020304" pitchFamily="18" charset="0"/>
                <a:cs typeface="Times New Roman" panose="02020603050405020304" pitchFamily="18" charset="0"/>
              </a:rPr>
              <a:t>Existing skills in me</a:t>
            </a:r>
          </a:p>
        </p:txBody>
      </p:sp>
      <p:sp>
        <p:nvSpPr>
          <p:cNvPr id="3" name="Subtitle 2">
            <a:extLst>
              <a:ext uri="{FF2B5EF4-FFF2-40B4-BE49-F238E27FC236}">
                <a16:creationId xmlns:a16="http://schemas.microsoft.com/office/drawing/2014/main" id="{B55E80CF-908B-F95D-8CB0-099886BE6B94}"/>
              </a:ext>
            </a:extLst>
          </p:cNvPr>
          <p:cNvSpPr>
            <a:spLocks noGrp="1"/>
          </p:cNvSpPr>
          <p:nvPr>
            <p:ph type="subTitle" idx="1"/>
          </p:nvPr>
        </p:nvSpPr>
        <p:spPr>
          <a:xfrm>
            <a:off x="1507066" y="1778000"/>
            <a:ext cx="5922433" cy="2777067"/>
          </a:xfrm>
        </p:spPr>
        <p:txBody>
          <a:bodyPr>
            <a:normAutofit/>
          </a:bodyPr>
          <a:lstStyle/>
          <a:p>
            <a:pPr marL="285750" indent="-285750" algn="l">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Mechanical Drawing is the most enjoying skill for me</a:t>
            </a:r>
          </a:p>
          <a:p>
            <a:pPr marL="285750" indent="-285750" algn="l">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 have excellent analytical and problem-solving skills</a:t>
            </a:r>
          </a:p>
          <a:p>
            <a:pPr marL="285750" indent="-285750" algn="l">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 can use my managing and supervising skills to manage workforce</a:t>
            </a:r>
          </a:p>
        </p:txBody>
      </p:sp>
      <p:pic>
        <p:nvPicPr>
          <p:cNvPr id="3074" name="Picture 2" descr="Mechanical Supervisor Job, व्यावसायिक प्रशिक्षण in Big Bazar HDFC Bank,  Patna , Rb Edu-Tech Group Of Institute | ID: 25440758197">
            <a:extLst>
              <a:ext uri="{FF2B5EF4-FFF2-40B4-BE49-F238E27FC236}">
                <a16:creationId xmlns:a16="http://schemas.microsoft.com/office/drawing/2014/main" id="{1FD5B5BF-BC04-FC8F-B1C9-94498A6DDA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0" y="-27388"/>
            <a:ext cx="4762500" cy="2981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615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9CB0-7327-0B72-CAF4-8BED436D8BE4}"/>
              </a:ext>
            </a:extLst>
          </p:cNvPr>
          <p:cNvSpPr>
            <a:spLocks noGrp="1"/>
          </p:cNvSpPr>
          <p:nvPr>
            <p:ph type="ctrTitle"/>
          </p:nvPr>
        </p:nvSpPr>
        <p:spPr>
          <a:xfrm>
            <a:off x="858137" y="694268"/>
            <a:ext cx="9725196" cy="1303866"/>
          </a:xfrm>
        </p:spPr>
        <p:txBody>
          <a:bodyPr/>
          <a:lstStyle/>
          <a:p>
            <a:pPr algn="l"/>
            <a:r>
              <a:rPr lang="en-US" sz="2400" b="1" dirty="0">
                <a:solidFill>
                  <a:srgbClr val="00206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Skills that are needed to be improved to be successful as a Mechanical supervisor</a:t>
            </a:r>
            <a:b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686C55C7-EDED-716B-A396-73257E2906B7}"/>
              </a:ext>
            </a:extLst>
          </p:cNvPr>
          <p:cNvSpPr>
            <a:spLocks noGrp="1"/>
          </p:cNvSpPr>
          <p:nvPr>
            <p:ph type="subTitle" idx="1"/>
          </p:nvPr>
        </p:nvSpPr>
        <p:spPr>
          <a:xfrm>
            <a:off x="858137" y="1998135"/>
            <a:ext cx="7710130" cy="3149598"/>
          </a:xfrm>
        </p:spPr>
        <p:txBody>
          <a:bodyPr>
            <a:normAutofit/>
          </a:bodyPr>
          <a:lstStyle/>
          <a:p>
            <a:pPr marL="285750" indent="-285750" algn="l">
              <a:buFont typeface="Arial" panose="020B0604020202020204" pitchFamily="34" charset="0"/>
              <a:buChar char="•"/>
            </a:pPr>
            <a:r>
              <a:rPr lang="en-US" sz="2800" b="1" dirty="0">
                <a:solidFill>
                  <a:srgbClr val="002060"/>
                </a:solidFill>
                <a:highlight>
                  <a:srgbClr val="FFFFFF"/>
                </a:highlight>
                <a:latin typeface="Times New Roman" panose="02020603050405020304" pitchFamily="18" charset="0"/>
                <a:ea typeface="Times New Roman" panose="02020603050405020304" pitchFamily="18" charset="0"/>
              </a:rPr>
              <a:t>I am lacking in  doing compromises</a:t>
            </a:r>
            <a:endParaRPr lang="en-US" sz="2800" b="1" dirty="0">
              <a:solidFill>
                <a:srgbClr val="002060"/>
              </a:solidFill>
              <a:effectLst/>
              <a:highlight>
                <a:srgbClr val="FFFFFF"/>
              </a:highlight>
              <a:latin typeface="Times New Roman" panose="02020603050405020304" pitchFamily="18" charset="0"/>
              <a:ea typeface="Times New Roman" panose="02020603050405020304" pitchFamily="18" charset="0"/>
            </a:endParaRPr>
          </a:p>
          <a:p>
            <a:pPr marL="285750" indent="-285750" algn="l">
              <a:buFont typeface="Arial" panose="020B0604020202020204" pitchFamily="34" charset="0"/>
              <a:buChar char="•"/>
            </a:pPr>
            <a:r>
              <a:rPr lang="en-US" sz="2800" b="1" dirty="0">
                <a:solidFill>
                  <a:srgbClr val="002060"/>
                </a:solidFill>
                <a:highlight>
                  <a:srgbClr val="FFFFFF"/>
                </a:highlight>
                <a:latin typeface="Times New Roman" panose="02020603050405020304" pitchFamily="18" charset="0"/>
                <a:ea typeface="Times New Roman" panose="02020603050405020304" pitchFamily="18" charset="0"/>
              </a:rPr>
              <a:t>I am not able </a:t>
            </a:r>
            <a:r>
              <a:rPr lang="en-US" sz="2400" b="1" dirty="0">
                <a:solidFill>
                  <a:srgbClr val="002060"/>
                </a:solidFill>
                <a:effectLst/>
                <a:highlight>
                  <a:srgbClr val="FFFFFF"/>
                </a:highlight>
                <a:latin typeface="Times New Roman" panose="02020603050405020304" pitchFamily="18" charset="0"/>
                <a:ea typeface="Times New Roman" panose="02020603050405020304" pitchFamily="18" charset="0"/>
              </a:rPr>
              <a:t>to</a:t>
            </a:r>
            <a:r>
              <a:rPr lang="en-US" sz="2800" b="1" dirty="0">
                <a:solidFill>
                  <a:srgbClr val="002060"/>
                </a:solidFill>
                <a:effectLst/>
                <a:highlight>
                  <a:srgbClr val="FFFFFF"/>
                </a:highlight>
                <a:latin typeface="Times New Roman" panose="02020603050405020304" pitchFamily="18" charset="0"/>
                <a:ea typeface="Times New Roman" panose="02020603050405020304" pitchFamily="18" charset="0"/>
              </a:rPr>
              <a:t> use office software</a:t>
            </a:r>
            <a:endParaRPr lang="en-US" sz="2800" dirty="0">
              <a:solidFill>
                <a:srgbClr val="002060"/>
              </a:solidFill>
            </a:endParaRPr>
          </a:p>
        </p:txBody>
      </p:sp>
      <p:pic>
        <p:nvPicPr>
          <p:cNvPr id="4098" name="Picture 2" descr="Mechanical Supervisor Package">
            <a:extLst>
              <a:ext uri="{FF2B5EF4-FFF2-40B4-BE49-F238E27FC236}">
                <a16:creationId xmlns:a16="http://schemas.microsoft.com/office/drawing/2014/main" id="{12C1FA68-2B6E-440F-4BD8-B4211F3C84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3500" y="3429000"/>
            <a:ext cx="5778500" cy="325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990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EA37-9FE6-BA06-3A3D-0A3B8D158364}"/>
              </a:ext>
            </a:extLst>
          </p:cNvPr>
          <p:cNvSpPr>
            <a:spLocks noGrp="1"/>
          </p:cNvSpPr>
          <p:nvPr>
            <p:ph type="title"/>
          </p:nvPr>
        </p:nvSpPr>
        <p:spPr/>
        <p:txBody>
          <a:bodyPr>
            <a:normAutofit fontScale="90000"/>
          </a:bodyPr>
          <a:lstStyle/>
          <a:p>
            <a:r>
              <a:rPr lang="en-US" sz="4800" b="1" dirty="0">
                <a:solidFill>
                  <a:srgbClr val="00B05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Job opportunities in the market</a:t>
            </a:r>
            <a:b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D6984758-55F2-574F-C4CA-CAD921730C2F}"/>
              </a:ext>
            </a:extLst>
          </p:cNvPr>
          <p:cNvSpPr>
            <a:spLocks noGrp="1"/>
          </p:cNvSpPr>
          <p:nvPr>
            <p:ph idx="1"/>
          </p:nvPr>
        </p:nvSpPr>
        <p:spPr/>
        <p:txBody>
          <a:bodyPr/>
          <a:lstStyle/>
          <a:p>
            <a:r>
              <a:rPr lang="en-US" sz="2400" dirty="0">
                <a:solidFill>
                  <a:srgbClr val="FF0000"/>
                </a:solidFill>
                <a:latin typeface="Times New Roman" panose="02020603050405020304" pitchFamily="18" charset="0"/>
                <a:cs typeface="Times New Roman" panose="02020603050405020304" pitchFamily="18" charset="0"/>
              </a:rPr>
              <a:t>There is a high demand of mechanical supervisor in every city of the UK</a:t>
            </a:r>
          </a:p>
          <a:p>
            <a:pPr marL="0" indent="0">
              <a:buNone/>
            </a:pPr>
            <a:endParaRPr lang="en-US" dirty="0"/>
          </a:p>
        </p:txBody>
      </p:sp>
      <p:pic>
        <p:nvPicPr>
          <p:cNvPr id="6146" name="Picture 2" descr="What Does a Mechanical Supervisor Do? (with pictures)">
            <a:extLst>
              <a:ext uri="{FF2B5EF4-FFF2-40B4-BE49-F238E27FC236}">
                <a16:creationId xmlns:a16="http://schemas.microsoft.com/office/drawing/2014/main" id="{FD88AEB5-7B46-D821-5844-C9D5C86DD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31" y="3149144"/>
            <a:ext cx="5655733" cy="3708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992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8852-167E-C81E-73BB-578F58CBC8FD}"/>
              </a:ext>
            </a:extLst>
          </p:cNvPr>
          <p:cNvSpPr>
            <a:spLocks noGrp="1"/>
          </p:cNvSpPr>
          <p:nvPr>
            <p:ph type="ctrTitle"/>
          </p:nvPr>
        </p:nvSpPr>
        <p:spPr>
          <a:xfrm>
            <a:off x="965200" y="389467"/>
            <a:ext cx="6079067" cy="1591733"/>
          </a:xfrm>
        </p:spPr>
        <p:txBody>
          <a:bodyPr/>
          <a:lstStyle/>
          <a:p>
            <a:pPr algn="l"/>
            <a:r>
              <a:rPr lang="en-US" sz="4000" b="1" dirty="0">
                <a:solidFill>
                  <a:srgbClr val="002060"/>
                </a:solidFill>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SWOT analysis</a:t>
            </a:r>
            <a:b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1186BBB7-5C53-BCC8-E2BC-22DAEBE0EFCF}"/>
              </a:ext>
            </a:extLst>
          </p:cNvPr>
          <p:cNvSpPr>
            <a:spLocks noGrp="1"/>
          </p:cNvSpPr>
          <p:nvPr>
            <p:ph type="subTitle" idx="1"/>
          </p:nvPr>
        </p:nvSpPr>
        <p:spPr>
          <a:xfrm>
            <a:off x="457200" y="1778001"/>
            <a:ext cx="8816803" cy="2675466"/>
          </a:xfrm>
        </p:spPr>
        <p:txBody>
          <a:bodyPr/>
          <a:lstStyle/>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Strengths- I find mechanical drawing is my biggest strength and I enjoy doing it.</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Weaknesses- I feel it hard to operate office software.</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Opportunities- I have the opportunity to enhance my weaknesses to be successful in this field.</a:t>
            </a:r>
          </a:p>
          <a:p>
            <a:pPr marL="285750" indent="-285750" algn="l">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Threats- Competition in the market is the biggest threat to me to solidify my place in a company. </a:t>
            </a:r>
          </a:p>
          <a:p>
            <a:pPr marL="285750" indent="-285750" algn="l">
              <a:buFont typeface="Arial" panose="020B0604020202020204" pitchFamily="34" charset="0"/>
              <a:buChar char="•"/>
            </a:pPr>
            <a:endParaRPr lang="en-US" dirty="0"/>
          </a:p>
        </p:txBody>
      </p:sp>
      <p:pic>
        <p:nvPicPr>
          <p:cNvPr id="7170" name="Picture 2" descr="Technical Procurement Engineer - Job Description &amp; Responsibilities">
            <a:extLst>
              <a:ext uri="{FF2B5EF4-FFF2-40B4-BE49-F238E27FC236}">
                <a16:creationId xmlns:a16="http://schemas.microsoft.com/office/drawing/2014/main" id="{E50E0EAA-CB7A-8AB0-C92C-59917123C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5507" y="3988328"/>
            <a:ext cx="4526493" cy="2869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25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DC9-98EC-0E93-26A9-DC043638840B}"/>
              </a:ext>
            </a:extLst>
          </p:cNvPr>
          <p:cNvSpPr>
            <a:spLocks noGrp="1"/>
          </p:cNvSpPr>
          <p:nvPr>
            <p:ph type="ctrTitle"/>
          </p:nvPr>
        </p:nvSpPr>
        <p:spPr>
          <a:xfrm>
            <a:off x="660400" y="643467"/>
            <a:ext cx="8613603" cy="1337733"/>
          </a:xfrm>
        </p:spPr>
        <p:txBody>
          <a:bodyPr/>
          <a:lstStyle/>
          <a:p>
            <a:pPr algn="l"/>
            <a:r>
              <a:rPr lang="en-US" sz="4400" b="1" dirty="0">
                <a:solidFill>
                  <a:srgbClr val="7030A0"/>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Time management </a:t>
            </a:r>
            <a:b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2F751243-DA42-2254-BD41-AFCAE2B1DF25}"/>
              </a:ext>
            </a:extLst>
          </p:cNvPr>
          <p:cNvSpPr>
            <a:spLocks noGrp="1"/>
          </p:cNvSpPr>
          <p:nvPr>
            <p:ph type="subTitle" idx="1"/>
          </p:nvPr>
        </p:nvSpPr>
        <p:spPr>
          <a:xfrm>
            <a:off x="795867" y="1710267"/>
            <a:ext cx="7992533" cy="3437465"/>
          </a:xfrm>
        </p:spPr>
        <p:txBody>
          <a:bodyPr/>
          <a:lstStyle/>
          <a:p>
            <a:pPr marL="285750" indent="-28575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 have made a list of my work</a:t>
            </a:r>
          </a:p>
          <a:p>
            <a:pPr marL="285750" indent="-28575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 am avoiding multi-tasking</a:t>
            </a:r>
          </a:p>
          <a:p>
            <a:pPr marL="285750" indent="-285750" algn="l">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 take break between my work</a:t>
            </a:r>
          </a:p>
          <a:p>
            <a:pPr algn="l"/>
            <a:endParaRPr lang="en-US" dirty="0"/>
          </a:p>
        </p:txBody>
      </p:sp>
      <p:pic>
        <p:nvPicPr>
          <p:cNvPr id="8194" name="Picture 2" descr="Engineering, Procurement And Construction - Services - Subterra Energy  Resources">
            <a:extLst>
              <a:ext uri="{FF2B5EF4-FFF2-40B4-BE49-F238E27FC236}">
                <a16:creationId xmlns:a16="http://schemas.microsoft.com/office/drawing/2014/main" id="{4B13D19F-D9CA-E0DB-268C-B5B40CFB6F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718982"/>
            <a:ext cx="6096000" cy="3139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2131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50DBE-CC9A-7311-AD0E-B0B35263EEC2}"/>
              </a:ext>
            </a:extLst>
          </p:cNvPr>
          <p:cNvSpPr>
            <a:spLocks noGrp="1"/>
          </p:cNvSpPr>
          <p:nvPr>
            <p:ph type="ctrTitle"/>
          </p:nvPr>
        </p:nvSpPr>
        <p:spPr>
          <a:xfrm>
            <a:off x="863600" y="0"/>
            <a:ext cx="8410403" cy="1134533"/>
          </a:xfrm>
        </p:spPr>
        <p:txBody>
          <a:bodyPr/>
          <a:lstStyle/>
          <a:p>
            <a:pPr algn="l"/>
            <a:r>
              <a:rPr lang="en-US" sz="4400" b="1" dirty="0">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Personal Development Plan</a:t>
            </a:r>
            <a:endParaRPr lang="en-US" sz="44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F9939EC0-E524-7AA3-B186-5337AC274DF3}"/>
              </a:ext>
            </a:extLst>
          </p:cNvPr>
          <p:cNvGraphicFramePr>
            <a:graphicFrameLocks noGrp="1"/>
          </p:cNvGraphicFramePr>
          <p:nvPr>
            <p:extLst>
              <p:ext uri="{D42A27DB-BD31-4B8C-83A1-F6EECF244321}">
                <p14:modId xmlns:p14="http://schemas.microsoft.com/office/powerpoint/2010/main" val="1957578640"/>
              </p:ext>
            </p:extLst>
          </p:nvPr>
        </p:nvGraphicFramePr>
        <p:xfrm>
          <a:off x="182880" y="1232932"/>
          <a:ext cx="9577184" cy="3567671"/>
        </p:xfrm>
        <a:graphic>
          <a:graphicData uri="http://schemas.openxmlformats.org/drawingml/2006/table">
            <a:tbl>
              <a:tblPr>
                <a:tableStyleId>{5C22544A-7EE6-4342-B048-85BDC9FD1C3A}</a:tableStyleId>
              </a:tblPr>
              <a:tblGrid>
                <a:gridCol w="1723186">
                  <a:extLst>
                    <a:ext uri="{9D8B030D-6E8A-4147-A177-3AD203B41FA5}">
                      <a16:colId xmlns:a16="http://schemas.microsoft.com/office/drawing/2014/main" val="830324903"/>
                    </a:ext>
                  </a:extLst>
                </a:gridCol>
                <a:gridCol w="5223449">
                  <a:extLst>
                    <a:ext uri="{9D8B030D-6E8A-4147-A177-3AD203B41FA5}">
                      <a16:colId xmlns:a16="http://schemas.microsoft.com/office/drawing/2014/main" val="989699733"/>
                    </a:ext>
                  </a:extLst>
                </a:gridCol>
                <a:gridCol w="2630549">
                  <a:extLst>
                    <a:ext uri="{9D8B030D-6E8A-4147-A177-3AD203B41FA5}">
                      <a16:colId xmlns:a16="http://schemas.microsoft.com/office/drawing/2014/main" val="3757125321"/>
                    </a:ext>
                  </a:extLst>
                </a:gridCol>
              </a:tblGrid>
              <a:tr h="286577">
                <a:tc>
                  <a:txBody>
                    <a:bodyPr/>
                    <a:lstStyle/>
                    <a:p>
                      <a:pPr marL="0" marR="0" algn="just">
                        <a:lnSpc>
                          <a:spcPct val="150000"/>
                        </a:lnSpc>
                        <a:spcBef>
                          <a:spcPts val="0"/>
                        </a:spcBef>
                        <a:spcAft>
                          <a:spcPts val="0"/>
                        </a:spcAft>
                      </a:pPr>
                      <a:r>
                        <a:rPr lang="en-US" sz="800" b="1" dirty="0">
                          <a:solidFill>
                            <a:srgbClr val="222222"/>
                          </a:solidFill>
                          <a:effectLst/>
                          <a:highlight>
                            <a:srgbClr val="FFFFFF"/>
                          </a:highlight>
                          <a:latin typeface="Times New Roman" panose="02020603050405020304" pitchFamily="18" charset="0"/>
                          <a:ea typeface="Times New Roman" panose="02020603050405020304" pitchFamily="18" charset="0"/>
                        </a:rPr>
                        <a:t>Skills needed to be improved</a:t>
                      </a:r>
                      <a:endParaRPr lang="en-US" sz="8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800" b="1" dirty="0">
                          <a:solidFill>
                            <a:srgbClr val="222222"/>
                          </a:solidFill>
                          <a:effectLst/>
                          <a:highlight>
                            <a:srgbClr val="FFFFFF"/>
                          </a:highlight>
                          <a:latin typeface="Times New Roman" panose="02020603050405020304" pitchFamily="18" charset="0"/>
                          <a:ea typeface="Times New Roman" panose="02020603050405020304" pitchFamily="18" charset="0"/>
                        </a:rPr>
                        <a:t>Action</a:t>
                      </a:r>
                      <a:endParaRPr lang="en-US" sz="8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800" b="1">
                          <a:solidFill>
                            <a:srgbClr val="222222"/>
                          </a:solidFill>
                          <a:effectLst/>
                          <a:highlight>
                            <a:srgbClr val="FFFFFF"/>
                          </a:highlight>
                          <a:latin typeface="Times New Roman" panose="02020603050405020304" pitchFamily="18" charset="0"/>
                          <a:ea typeface="Times New Roman" panose="02020603050405020304" pitchFamily="18" charset="0"/>
                        </a:rPr>
                        <a:t>Duration</a:t>
                      </a:r>
                      <a:endParaRPr lang="en-US" sz="80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013525714"/>
                  </a:ext>
                </a:extLst>
              </a:tr>
              <a:tr h="812341">
                <a:tc>
                  <a:txBody>
                    <a:bodyPr/>
                    <a:lstStyle/>
                    <a:p>
                      <a:pPr marL="0" marR="0" algn="just">
                        <a:lnSpc>
                          <a:spcPct val="150000"/>
                        </a:lnSpc>
                        <a:spcBef>
                          <a:spcPts val="0"/>
                        </a:spcBef>
                        <a:spcAft>
                          <a:spcPts val="0"/>
                        </a:spcAft>
                      </a:pPr>
                      <a:endParaRPr lang="en-US" sz="9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 </a:t>
                      </a:r>
                      <a:endParaRPr lang="en-US" sz="9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endParaRPr lang="en-US" sz="9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4159158724"/>
                  </a:ext>
                </a:extLst>
              </a:tr>
              <a:tr h="1125887">
                <a:tc>
                  <a:txBody>
                    <a:bodyPr/>
                    <a:lstStyle/>
                    <a:p>
                      <a:pPr marL="0" marR="0" algn="just">
                        <a:lnSpc>
                          <a:spcPct val="150000"/>
                        </a:lnSpc>
                        <a:spcBef>
                          <a:spcPts val="0"/>
                        </a:spcBef>
                        <a:spcAft>
                          <a:spcPts val="0"/>
                        </a:spcAft>
                      </a:pP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Software skills</a:t>
                      </a:r>
                      <a:endParaRPr lang="en-US" sz="9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900" dirty="0">
                          <a:solidFill>
                            <a:srgbClr val="FF0000"/>
                          </a:solidFill>
                          <a:effectLst/>
                          <a:highlight>
                            <a:srgbClr val="FFFFFF"/>
                          </a:highlight>
                          <a:latin typeface="Times New Roman" panose="02020603050405020304" pitchFamily="18" charset="0"/>
                          <a:ea typeface="Times New Roman" panose="02020603050405020304" pitchFamily="18" charset="0"/>
                        </a:rPr>
                        <a:t>I will start with the basics and make sure that I know how to use a computer. I will </a:t>
                      </a:r>
                      <a:r>
                        <a:rPr lang="en-US" sz="900" dirty="0" err="1">
                          <a:solidFill>
                            <a:srgbClr val="FF0000"/>
                          </a:solidFill>
                          <a:effectLst/>
                          <a:highlight>
                            <a:srgbClr val="FFFFFF"/>
                          </a:highlight>
                          <a:latin typeface="Times New Roman" panose="02020603050405020304" pitchFamily="18" charset="0"/>
                          <a:ea typeface="Times New Roman" panose="02020603050405020304" pitchFamily="18" charset="0"/>
                        </a:rPr>
                        <a:t>familiarise</a:t>
                      </a:r>
                      <a:r>
                        <a:rPr lang="en-US" sz="900" dirty="0">
                          <a:solidFill>
                            <a:srgbClr val="FF0000"/>
                          </a:solidFill>
                          <a:effectLst/>
                          <a:highlight>
                            <a:srgbClr val="FFFFFF"/>
                          </a:highlight>
                          <a:latin typeface="Times New Roman" panose="02020603050405020304" pitchFamily="18" charset="0"/>
                          <a:ea typeface="Times New Roman" panose="02020603050405020304" pitchFamily="18" charset="0"/>
                        </a:rPr>
                        <a:t> myself with the usage of computers and the internet first.</a:t>
                      </a:r>
                      <a:r>
                        <a:rPr lang="en-US" sz="900" dirty="0">
                          <a:solidFill>
                            <a:srgbClr val="0000FF"/>
                          </a:solidFill>
                          <a:effectLst/>
                          <a:highlight>
                            <a:srgbClr val="FFFFFF"/>
                          </a:highlight>
                          <a:latin typeface="Times New Roman" panose="02020603050405020304" pitchFamily="18" charset="0"/>
                          <a:ea typeface="Times New Roman" panose="02020603050405020304" pitchFamily="18" charset="0"/>
                        </a:rPr>
                        <a:t> </a:t>
                      </a: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I will join a training class for the next 6 months.</a:t>
                      </a:r>
                      <a:r>
                        <a:rPr lang="en-US" sz="900" dirty="0">
                          <a:solidFill>
                            <a:srgbClr val="FF0000"/>
                          </a:solidFill>
                          <a:effectLst/>
                          <a:highlight>
                            <a:srgbClr val="FFFFFF"/>
                          </a:highlight>
                          <a:latin typeface="Times New Roman" panose="02020603050405020304" pitchFamily="18" charset="0"/>
                          <a:ea typeface="Times New Roman" panose="02020603050405020304" pitchFamily="18" charset="0"/>
                        </a:rPr>
                        <a:t> I will apply the knowledge and get hands-on experience as job descriptions related to mechanical supervisor asks for familiarity with a specific tool.  </a:t>
                      </a: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I will monitor my process and set weekly goals. I will use my problem-solving skills to learn software skills efficiently. I will also practice my learning at home.</a:t>
                      </a:r>
                      <a:endParaRPr lang="en-US" sz="9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6 months</a:t>
                      </a:r>
                      <a:endParaRPr lang="en-US" sz="9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3895979023"/>
                  </a:ext>
                </a:extLst>
              </a:tr>
              <a:tr h="1330720">
                <a:tc>
                  <a:txBody>
                    <a:bodyPr/>
                    <a:lstStyle/>
                    <a:p>
                      <a:pPr marL="0" marR="0" algn="just">
                        <a:lnSpc>
                          <a:spcPct val="150000"/>
                        </a:lnSpc>
                        <a:spcBef>
                          <a:spcPts val="0"/>
                        </a:spcBef>
                        <a:spcAft>
                          <a:spcPts val="0"/>
                        </a:spcAft>
                      </a:pPr>
                      <a:r>
                        <a:rPr lang="en-US" sz="900">
                          <a:solidFill>
                            <a:srgbClr val="222222"/>
                          </a:solidFill>
                          <a:effectLst/>
                          <a:highlight>
                            <a:srgbClr val="FFFFFF"/>
                          </a:highlight>
                          <a:latin typeface="Times New Roman" panose="02020603050405020304" pitchFamily="18" charset="0"/>
                          <a:ea typeface="Times New Roman" panose="02020603050405020304" pitchFamily="18" charset="0"/>
                        </a:rPr>
                        <a:t>Increasing patience</a:t>
                      </a:r>
                      <a:endParaRPr lang="en-US" sz="90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I will start meditation and reading books. These two things will help me to stay calm and increase my patience so that my sense of urgency at the workplace reduces. </a:t>
                      </a:r>
                      <a:r>
                        <a:rPr lang="en-US" sz="900" dirty="0">
                          <a:solidFill>
                            <a:srgbClr val="FF0000"/>
                          </a:solidFill>
                          <a:effectLst/>
                          <a:highlight>
                            <a:srgbClr val="FFFFFF"/>
                          </a:highlight>
                          <a:latin typeface="Times New Roman" panose="02020603050405020304" pitchFamily="18" charset="0"/>
                          <a:ea typeface="Times New Roman" panose="02020603050405020304" pitchFamily="18" charset="0"/>
                        </a:rPr>
                        <a:t> I will start seeing situations from others’ perspectives as well for having better solutions to various problems in the workforce. I</a:t>
                      </a:r>
                      <a:r>
                        <a:rPr lang="en-US" sz="900" dirty="0">
                          <a:solidFill>
                            <a:srgbClr val="0000FF"/>
                          </a:solidFill>
                          <a:effectLst/>
                          <a:highlight>
                            <a:srgbClr val="FFFFFF"/>
                          </a:highlight>
                          <a:latin typeface="Times New Roman" panose="02020603050405020304" pitchFamily="18" charset="0"/>
                          <a:ea typeface="Times New Roman" panose="02020603050405020304" pitchFamily="18" charset="0"/>
                        </a:rPr>
                        <a:t> </a:t>
                      </a:r>
                      <a:r>
                        <a:rPr lang="en-US" sz="900" dirty="0">
                          <a:solidFill>
                            <a:srgbClr val="FF0000"/>
                          </a:solidFill>
                          <a:effectLst/>
                          <a:highlight>
                            <a:srgbClr val="FFFFFF"/>
                          </a:highlight>
                          <a:latin typeface="Times New Roman" panose="02020603050405020304" pitchFamily="18" charset="0"/>
                          <a:ea typeface="Times New Roman" panose="02020603050405020304" pitchFamily="18" charset="0"/>
                        </a:rPr>
                        <a:t>will keep a positive approach while listening and questioning others. Not running away from my responsibility to listen to the same and regular problems at the workplace will help me to stay accountable. All these things will help me not to get hurried up to get the job done at the quickest possible method and also respect the in-hand problem. </a:t>
                      </a:r>
                      <a:endParaRPr lang="en-US" sz="900" dirty="0">
                        <a:effectLst/>
                        <a:latin typeface="Arial" panose="020B0604020202020204" pitchFamily="34" charset="0"/>
                        <a:ea typeface="Arial" panose="020B0604020202020204" pitchFamily="34" charset="0"/>
                      </a:endParaRPr>
                    </a:p>
                  </a:txBody>
                  <a:tcPr marL="63500" marR="63500" marT="63500" marB="63500"/>
                </a:tc>
                <a:tc>
                  <a:txBody>
                    <a:bodyPr/>
                    <a:lstStyle/>
                    <a:p>
                      <a:pPr marL="0" marR="0" algn="just">
                        <a:lnSpc>
                          <a:spcPct val="150000"/>
                        </a:lnSpc>
                        <a:spcBef>
                          <a:spcPts val="0"/>
                        </a:spcBef>
                        <a:spcAft>
                          <a:spcPts val="0"/>
                        </a:spcAft>
                      </a:pPr>
                      <a:r>
                        <a:rPr lang="en-US" sz="900" dirty="0">
                          <a:solidFill>
                            <a:srgbClr val="222222"/>
                          </a:solidFill>
                          <a:effectLst/>
                          <a:highlight>
                            <a:srgbClr val="FFFFFF"/>
                          </a:highlight>
                          <a:latin typeface="Times New Roman" panose="02020603050405020304" pitchFamily="18" charset="0"/>
                          <a:ea typeface="Times New Roman" panose="02020603050405020304" pitchFamily="18" charset="0"/>
                        </a:rPr>
                        <a:t>3 months</a:t>
                      </a:r>
                      <a:endParaRPr lang="en-US" sz="900"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3512308019"/>
                  </a:ext>
                </a:extLst>
              </a:tr>
            </a:tbl>
          </a:graphicData>
        </a:graphic>
      </p:graphicFrame>
      <p:sp>
        <p:nvSpPr>
          <p:cNvPr id="9" name="Subtitle 2">
            <a:extLst>
              <a:ext uri="{FF2B5EF4-FFF2-40B4-BE49-F238E27FC236}">
                <a16:creationId xmlns:a16="http://schemas.microsoft.com/office/drawing/2014/main" id="{490E3484-E44D-4AEA-8861-B2DFA039C8B2}"/>
              </a:ext>
            </a:extLst>
          </p:cNvPr>
          <p:cNvSpPr>
            <a:spLocks noGrp="1"/>
          </p:cNvSpPr>
          <p:nvPr>
            <p:ph type="subTitle" idx="1"/>
          </p:nvPr>
        </p:nvSpPr>
        <p:spPr>
          <a:xfrm>
            <a:off x="2353733" y="5723465"/>
            <a:ext cx="6468533" cy="931333"/>
          </a:xfrm>
        </p:spPr>
        <p:txBody>
          <a:bodyPr>
            <a:normAutofit/>
          </a:bodyPr>
          <a:lstStyle/>
          <a:p>
            <a:pPr algn="l"/>
            <a:r>
              <a:rPr lang="en-US" dirty="0">
                <a:latin typeface="Times New Roman" panose="02020603050405020304" pitchFamily="18" charset="0"/>
                <a:cs typeface="Times New Roman" panose="02020603050405020304" pitchFamily="18" charset="0"/>
              </a:rPr>
              <a:t>Table 1: Personal Development Plan</a:t>
            </a:r>
          </a:p>
          <a:p>
            <a:pPr algn="l"/>
            <a:r>
              <a:rPr lang="en-US" dirty="0">
                <a:latin typeface="Times New Roman" panose="02020603050405020304" pitchFamily="18" charset="0"/>
                <a:cs typeface="Times New Roman" panose="02020603050405020304" pitchFamily="18" charset="0"/>
              </a:rPr>
              <a:t>       (Source: Self Developed)</a:t>
            </a:r>
          </a:p>
        </p:txBody>
      </p:sp>
      <p:pic>
        <p:nvPicPr>
          <p:cNvPr id="5122" name="Picture 2" descr="What Does a Mechanical Supervisor Do? (with pictures)">
            <a:extLst>
              <a:ext uri="{FF2B5EF4-FFF2-40B4-BE49-F238E27FC236}">
                <a16:creationId xmlns:a16="http://schemas.microsoft.com/office/drawing/2014/main" id="{34179AC2-C5A1-EB9A-D95E-A5B9623E9B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1572" y="0"/>
            <a:ext cx="2590428" cy="20573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1912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DDB1B-6531-694B-7BF5-164C6ED62010}"/>
              </a:ext>
            </a:extLst>
          </p:cNvPr>
          <p:cNvSpPr>
            <a:spLocks noGrp="1"/>
          </p:cNvSpPr>
          <p:nvPr>
            <p:ph type="ctrTitle"/>
          </p:nvPr>
        </p:nvSpPr>
        <p:spPr>
          <a:xfrm>
            <a:off x="1507067" y="965200"/>
            <a:ext cx="7766936" cy="1371600"/>
          </a:xfrm>
        </p:spPr>
        <p:txBody>
          <a:bodyPr/>
          <a:lstStyle/>
          <a:p>
            <a:pPr algn="l"/>
            <a:r>
              <a:rPr lang="en-US" dirty="0">
                <a:latin typeface="Times New Roman" panose="02020603050405020304" pitchFamily="18" charset="0"/>
                <a:cs typeface="Times New Roman" panose="02020603050405020304" pitchFamily="18" charset="0"/>
              </a:rPr>
              <a:t>Conclusion</a:t>
            </a:r>
          </a:p>
        </p:txBody>
      </p:sp>
      <p:sp>
        <p:nvSpPr>
          <p:cNvPr id="3" name="Subtitle 2">
            <a:extLst>
              <a:ext uri="{FF2B5EF4-FFF2-40B4-BE49-F238E27FC236}">
                <a16:creationId xmlns:a16="http://schemas.microsoft.com/office/drawing/2014/main" id="{3F08F96A-D215-2F8A-BC89-0D53A651E6DF}"/>
              </a:ext>
            </a:extLst>
          </p:cNvPr>
          <p:cNvSpPr>
            <a:spLocks noGrp="1"/>
          </p:cNvSpPr>
          <p:nvPr>
            <p:ph type="subTitle" idx="1"/>
          </p:nvPr>
        </p:nvSpPr>
        <p:spPr>
          <a:xfrm>
            <a:off x="1507067" y="2607733"/>
            <a:ext cx="7766936" cy="2539999"/>
          </a:xfrm>
        </p:spPr>
        <p:txBody>
          <a:bodyPr>
            <a:normAutofit/>
          </a:bodyPr>
          <a:lstStyle/>
          <a:p>
            <a:pPr marL="285750" indent="-285750" algn="l">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Aim of my life is to be successful in the field as a mechanical supervisor.</a:t>
            </a:r>
          </a:p>
        </p:txBody>
      </p:sp>
      <p:pic>
        <p:nvPicPr>
          <p:cNvPr id="9218" name="Picture 2" descr="Advanced Manufacturing Technician | Science &amp; Engineering Career">
            <a:extLst>
              <a:ext uri="{FF2B5EF4-FFF2-40B4-BE49-F238E27FC236}">
                <a16:creationId xmlns:a16="http://schemas.microsoft.com/office/drawing/2014/main" id="{F33FEE85-FEB1-CA1D-0429-E335BBADE6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4603" y="3877732"/>
            <a:ext cx="5638800" cy="2980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613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E7BD4-30AC-256C-DB16-2E6890015AB1}"/>
              </a:ext>
            </a:extLst>
          </p:cNvPr>
          <p:cNvSpPr>
            <a:spLocks noGrp="1"/>
          </p:cNvSpPr>
          <p:nvPr>
            <p:ph type="ctrTitle"/>
          </p:nvPr>
        </p:nvSpPr>
        <p:spPr>
          <a:xfrm>
            <a:off x="1507067" y="660400"/>
            <a:ext cx="4842933" cy="711200"/>
          </a:xfrm>
        </p:spPr>
        <p:txBody>
          <a:bodyPr/>
          <a:lstStyle/>
          <a:p>
            <a:pPr algn="l"/>
            <a:r>
              <a:rPr lang="en-US" dirty="0">
                <a:solidFill>
                  <a:srgbClr val="002060"/>
                </a:solidFill>
                <a:latin typeface="Times New Roman" panose="02020603050405020304" pitchFamily="18" charset="0"/>
                <a:cs typeface="Times New Roman" panose="02020603050405020304" pitchFamily="18" charset="0"/>
              </a:rPr>
              <a:t>Reference</a:t>
            </a:r>
            <a:r>
              <a:rPr lang="en-US" dirty="0"/>
              <a:t> </a:t>
            </a:r>
          </a:p>
        </p:txBody>
      </p:sp>
      <p:sp>
        <p:nvSpPr>
          <p:cNvPr id="3" name="Subtitle 2">
            <a:extLst>
              <a:ext uri="{FF2B5EF4-FFF2-40B4-BE49-F238E27FC236}">
                <a16:creationId xmlns:a16="http://schemas.microsoft.com/office/drawing/2014/main" id="{3821EB8E-C3E1-9C1A-70FE-FAE80355A748}"/>
              </a:ext>
            </a:extLst>
          </p:cNvPr>
          <p:cNvSpPr>
            <a:spLocks noGrp="1"/>
          </p:cNvSpPr>
          <p:nvPr>
            <p:ph type="subTitle" idx="1"/>
          </p:nvPr>
        </p:nvSpPr>
        <p:spPr>
          <a:xfrm>
            <a:off x="491067" y="1625600"/>
            <a:ext cx="11006666" cy="4707467"/>
          </a:xfrm>
        </p:spPr>
        <p:txBody>
          <a:bodyPr>
            <a:normAutofit fontScale="85000" lnSpcReduction="10000"/>
          </a:bodyPr>
          <a:lstStyle/>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Mechanicalmania.blogspot.com. 2022.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Greatest </a:t>
            </a:r>
            <a:r>
              <a:rPr lang="en-US" sz="1800" i="1" dirty="0" err="1">
                <a:solidFill>
                  <a:srgbClr val="222222"/>
                </a:solidFill>
                <a:effectLst/>
                <a:highlight>
                  <a:srgbClr val="FFFFFF"/>
                </a:highlight>
                <a:latin typeface="Times New Roman" panose="02020603050405020304" pitchFamily="18" charset="0"/>
                <a:ea typeface="Times New Roman" panose="02020603050405020304" pitchFamily="18" charset="0"/>
              </a:rPr>
              <a:t>Weekness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[online] Available at: &lt;http://mechanicalmania.blogspot.com/2011/09/greatest-weekness.html&gt; [Accessed 8 August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Sainz</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M.A., Ferrero, A.M. and </a:t>
            </a:r>
            <a:r>
              <a:rPr lang="en-US" sz="1800" dirty="0" err="1">
                <a:solidFill>
                  <a:srgbClr val="222222"/>
                </a:solidFill>
                <a:effectLst/>
                <a:highlight>
                  <a:srgbClr val="FFFFFF"/>
                </a:highlight>
                <a:latin typeface="Times New Roman" panose="02020603050405020304" pitchFamily="18" charset="0"/>
                <a:ea typeface="Times New Roman" panose="02020603050405020304" pitchFamily="18" charset="0"/>
              </a:rPr>
              <a:t>Ugidos</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A., 2019. Time management: skills to learn and put into practice.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Education+ Training</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SHRM. 2022.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Maintenance Supervisor</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[online] Available at: &lt;https://www.shrm.org/resourcesandtools/tools-and-samples/job-descriptions/pages/maintenance-supervisor.aspx&gt; [Accessed 8 August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err="1">
                <a:solidFill>
                  <a:srgbClr val="FF0000"/>
                </a:solidFill>
                <a:effectLst/>
                <a:highlight>
                  <a:srgbClr val="FFFFFF"/>
                </a:highlight>
                <a:latin typeface="Times New Roman" panose="02020603050405020304" pitchFamily="18" charset="0"/>
                <a:ea typeface="Times New Roman" panose="02020603050405020304" pitchFamily="18" charset="0"/>
              </a:rPr>
              <a:t>SimplifyTraining</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2022. </a:t>
            </a:r>
            <a:r>
              <a:rPr lang="en-US" sz="1800" i="1" dirty="0">
                <a:solidFill>
                  <a:srgbClr val="FF0000"/>
                </a:solidFill>
                <a:effectLst/>
                <a:highlight>
                  <a:srgbClr val="FFFFFF"/>
                </a:highlight>
                <a:latin typeface="Times New Roman" panose="02020603050405020304" pitchFamily="18" charset="0"/>
                <a:ea typeface="Times New Roman" panose="02020603050405020304" pitchFamily="18" charset="0"/>
              </a:rPr>
              <a:t>Time Management for Supervisors - </a:t>
            </a:r>
            <a:r>
              <a:rPr lang="en-US" sz="1800" i="1" dirty="0" err="1">
                <a:solidFill>
                  <a:srgbClr val="FF0000"/>
                </a:solidFill>
                <a:effectLst/>
                <a:highlight>
                  <a:srgbClr val="FFFFFF"/>
                </a:highlight>
                <a:latin typeface="Times New Roman" panose="02020603050405020304" pitchFamily="18" charset="0"/>
                <a:ea typeface="Times New Roman" panose="02020603050405020304" pitchFamily="18" charset="0"/>
              </a:rPr>
              <a:t>SimplifyTraining</a:t>
            </a:r>
            <a:r>
              <a:rPr lang="en-US" sz="1800" dirty="0">
                <a:solidFill>
                  <a:srgbClr val="FF0000"/>
                </a:solidFill>
                <a:effectLst/>
                <a:highlight>
                  <a:srgbClr val="FFFFFF"/>
                </a:highlight>
                <a:latin typeface="Times New Roman" panose="02020603050405020304" pitchFamily="18" charset="0"/>
                <a:ea typeface="Times New Roman" panose="02020603050405020304" pitchFamily="18" charset="0"/>
              </a:rPr>
              <a:t>. [online] Available at: &lt;https://simplifytraining.com/course/time-management-for-supervisors/&gt; [Accessed 12 August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Talent.com. 2022.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Supervisor Salary in United Kingdom - Average Salary</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[online] Available at: &lt;https://uk.talent.com/salary?job=supervisor&gt; [Accessed 8 August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Uk.linkedin.com. 2022. </a:t>
            </a:r>
            <a:r>
              <a:rPr lang="en-US" sz="1800" i="1" dirty="0">
                <a:solidFill>
                  <a:srgbClr val="222222"/>
                </a:solidFill>
                <a:effectLst/>
                <a:highlight>
                  <a:srgbClr val="FFFFFF"/>
                </a:highlight>
                <a:latin typeface="Times New Roman" panose="02020603050405020304" pitchFamily="18" charset="0"/>
                <a:ea typeface="Times New Roman" panose="02020603050405020304" pitchFamily="18" charset="0"/>
              </a:rPr>
              <a:t>1,000+ Mechanical Supervisor jobs in United Kingdom (12 new)</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 [online] Available at: &lt;https://uk.linkedin.com/jobs/mechanical-supervisor-jobs?position=1&amp;pageNum=0&gt; [Accessed 8 August 2022].</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0000FF"/>
                </a:solidFill>
                <a:effectLst/>
                <a:highlight>
                  <a:srgbClr val="FFFFFF"/>
                </a:highligh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US" sz="1800" dirty="0">
                <a:solidFill>
                  <a:srgbClr val="0000FF"/>
                </a:solidFill>
                <a:effectLst/>
                <a:highlight>
                  <a:srgbClr val="FFFFFF"/>
                </a:highlight>
                <a:latin typeface="Times New Roman" panose="02020603050405020304" pitchFamily="18" charset="0"/>
                <a:ea typeface="Times New Roman" panose="02020603050405020304" pitchFamily="18" charset="0"/>
              </a:rPr>
              <a:t> </a:t>
            </a:r>
            <a:endParaRPr lang="en-US"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9305416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179</TotalTime>
  <Words>2612</Words>
  <Application>Microsoft Office PowerPoint</Application>
  <PresentationFormat>Widescreen</PresentationFormat>
  <Paragraphs>78</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Times New Roman</vt:lpstr>
      <vt:lpstr>Trebuchet MS</vt:lpstr>
      <vt:lpstr>Wingdings 3</vt:lpstr>
      <vt:lpstr>Facet</vt:lpstr>
      <vt:lpstr>       Valentin-Gabriel Farcas Student number 2132525 Oral presentation Academic and Employability Skills(BMSW4001,LCHS4001_LON) Lecturer: Sukhpreet Grewal    </vt:lpstr>
      <vt:lpstr>Table of content</vt:lpstr>
      <vt:lpstr>Introduction</vt:lpstr>
      <vt:lpstr>Existing skills in me</vt:lpstr>
      <vt:lpstr>Skills that are needed to be improved to be successful as a Mechanical supervisor </vt:lpstr>
      <vt:lpstr>Job opportunities in the market </vt:lpstr>
      <vt:lpstr>SWOT analysis </vt:lpstr>
      <vt:lpstr>Time management  </vt:lpstr>
      <vt:lpstr>Personal Development Plan</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 </dc:title>
  <dc:creator>LENOVO</dc:creator>
  <cp:lastModifiedBy>Valentin Gabriel Farcas (2132525)</cp:lastModifiedBy>
  <cp:revision>3</cp:revision>
  <dcterms:created xsi:type="dcterms:W3CDTF">2022-08-08T11:11:49Z</dcterms:created>
  <dcterms:modified xsi:type="dcterms:W3CDTF">2022-08-13T02:28:33Z</dcterms:modified>
</cp:coreProperties>
</file>