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9" r:id="rId5"/>
    <p:sldMasterId id="2147483711" r:id="rId6"/>
  </p:sldMasterIdLst>
  <p:notesMasterIdLst>
    <p:notesMasterId r:id="rId62"/>
  </p:notesMasterIdLst>
  <p:sldIdLst>
    <p:sldId id="256" r:id="rId7"/>
    <p:sldId id="257" r:id="rId8"/>
    <p:sldId id="258" r:id="rId9"/>
    <p:sldId id="259" r:id="rId10"/>
    <p:sldId id="262" r:id="rId11"/>
    <p:sldId id="260" r:id="rId12"/>
    <p:sldId id="261" r:id="rId13"/>
    <p:sldId id="359" r:id="rId14"/>
    <p:sldId id="301" r:id="rId15"/>
    <p:sldId id="263" r:id="rId16"/>
    <p:sldId id="266" r:id="rId17"/>
    <p:sldId id="267" r:id="rId18"/>
    <p:sldId id="269" r:id="rId19"/>
    <p:sldId id="268" r:id="rId20"/>
    <p:sldId id="275" r:id="rId21"/>
    <p:sldId id="273" r:id="rId22"/>
    <p:sldId id="276" r:id="rId23"/>
    <p:sldId id="271" r:id="rId24"/>
    <p:sldId id="274" r:id="rId25"/>
    <p:sldId id="270" r:id="rId26"/>
    <p:sldId id="277" r:id="rId27"/>
    <p:sldId id="312" r:id="rId28"/>
    <p:sldId id="361" r:id="rId29"/>
    <p:sldId id="265" r:id="rId30"/>
    <p:sldId id="293" r:id="rId31"/>
    <p:sldId id="278" r:id="rId32"/>
    <p:sldId id="294" r:id="rId33"/>
    <p:sldId id="363" r:id="rId34"/>
    <p:sldId id="362" r:id="rId35"/>
    <p:sldId id="298" r:id="rId36"/>
    <p:sldId id="296" r:id="rId37"/>
    <p:sldId id="295" r:id="rId38"/>
    <p:sldId id="297" r:id="rId39"/>
    <p:sldId id="313" r:id="rId40"/>
    <p:sldId id="299" r:id="rId41"/>
    <p:sldId id="300" r:id="rId42"/>
    <p:sldId id="302" r:id="rId43"/>
    <p:sldId id="282" r:id="rId44"/>
    <p:sldId id="303" r:id="rId45"/>
    <p:sldId id="304" r:id="rId46"/>
    <p:sldId id="305" r:id="rId47"/>
    <p:sldId id="306" r:id="rId48"/>
    <p:sldId id="308" r:id="rId49"/>
    <p:sldId id="307" r:id="rId50"/>
    <p:sldId id="309" r:id="rId51"/>
    <p:sldId id="314" r:id="rId52"/>
    <p:sldId id="310" r:id="rId53"/>
    <p:sldId id="311" r:id="rId54"/>
    <p:sldId id="272" r:id="rId55"/>
    <p:sldId id="315" r:id="rId56"/>
    <p:sldId id="316" r:id="rId57"/>
    <p:sldId id="317" r:id="rId58"/>
    <p:sldId id="365" r:id="rId59"/>
    <p:sldId id="364" r:id="rId60"/>
    <p:sldId id="360"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A6FAB8-D8A4-4014-A0CF-1D66BFF1FB27}" v="170" dt="2025-10-07T09:24:22.2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77378" autoAdjust="0"/>
  </p:normalViewPr>
  <p:slideViewPr>
    <p:cSldViewPr snapToGrid="0">
      <p:cViewPr varScale="1">
        <p:scale>
          <a:sx n="54" d="100"/>
          <a:sy n="54" d="100"/>
        </p:scale>
        <p:origin x="117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presProps" Target="pres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61" Type="http://schemas.openxmlformats.org/officeDocument/2006/relationships/slide" Target="slides/slide55.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microsoft.com/office/2015/10/relationships/revisionInfo" Target="revisionInfo.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56E764-4DA2-4C19-A4C1-78663B47E35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88CF5BC-8EA0-4729-9930-DB74080F1DC2}">
      <dgm:prSet/>
      <dgm:spPr/>
      <dgm:t>
        <a:bodyPr/>
        <a:lstStyle/>
        <a:p>
          <a:r>
            <a:rPr lang="en-GB"/>
            <a:t>Explore policing by consent</a:t>
          </a:r>
          <a:endParaRPr lang="en-US"/>
        </a:p>
      </dgm:t>
    </dgm:pt>
    <dgm:pt modelId="{2018224A-3AC0-4217-9F87-15816EEC9840}" type="parTrans" cxnId="{CAF594CA-8CB0-410E-A49E-40756B3A6F17}">
      <dgm:prSet/>
      <dgm:spPr/>
      <dgm:t>
        <a:bodyPr/>
        <a:lstStyle/>
        <a:p>
          <a:endParaRPr lang="en-US"/>
        </a:p>
      </dgm:t>
    </dgm:pt>
    <dgm:pt modelId="{44985B96-EFF9-45E8-BEE1-840C0E190CCF}" type="sibTrans" cxnId="{CAF594CA-8CB0-410E-A49E-40756B3A6F17}">
      <dgm:prSet/>
      <dgm:spPr/>
      <dgm:t>
        <a:bodyPr/>
        <a:lstStyle/>
        <a:p>
          <a:endParaRPr lang="en-US"/>
        </a:p>
      </dgm:t>
    </dgm:pt>
    <dgm:pt modelId="{FE9CDA4A-01DD-44A4-BCA5-F82E395D31FE}">
      <dgm:prSet/>
      <dgm:spPr/>
      <dgm:t>
        <a:bodyPr/>
        <a:lstStyle/>
        <a:p>
          <a:r>
            <a:rPr lang="en-GB"/>
            <a:t>Social division </a:t>
          </a:r>
          <a:endParaRPr lang="en-US"/>
        </a:p>
      </dgm:t>
    </dgm:pt>
    <dgm:pt modelId="{27DE8294-10DB-4F4D-A520-21E36B3FCEF3}" type="parTrans" cxnId="{BE4E2159-13CC-4023-8B0F-4AFA9E573C63}">
      <dgm:prSet/>
      <dgm:spPr/>
      <dgm:t>
        <a:bodyPr/>
        <a:lstStyle/>
        <a:p>
          <a:endParaRPr lang="en-US"/>
        </a:p>
      </dgm:t>
    </dgm:pt>
    <dgm:pt modelId="{4D498872-BC3F-4ADF-92C6-DB96E08BF162}" type="sibTrans" cxnId="{BE4E2159-13CC-4023-8B0F-4AFA9E573C63}">
      <dgm:prSet/>
      <dgm:spPr/>
      <dgm:t>
        <a:bodyPr/>
        <a:lstStyle/>
        <a:p>
          <a:endParaRPr lang="en-US"/>
        </a:p>
      </dgm:t>
    </dgm:pt>
    <dgm:pt modelId="{08AB10D0-A554-460F-A885-B392C6E7E20B}">
      <dgm:prSet/>
      <dgm:spPr/>
      <dgm:t>
        <a:bodyPr/>
        <a:lstStyle/>
        <a:p>
          <a:r>
            <a:rPr lang="en-GB"/>
            <a:t>- Look at case studies that have had an impact on relationships  </a:t>
          </a:r>
          <a:endParaRPr lang="en-US"/>
        </a:p>
      </dgm:t>
    </dgm:pt>
    <dgm:pt modelId="{8626BDA0-3330-417E-A93A-F535A8E5B51A}" type="parTrans" cxnId="{383B341C-A121-41B8-B2F9-EB54BD91BEAE}">
      <dgm:prSet/>
      <dgm:spPr/>
      <dgm:t>
        <a:bodyPr/>
        <a:lstStyle/>
        <a:p>
          <a:endParaRPr lang="en-US"/>
        </a:p>
      </dgm:t>
    </dgm:pt>
    <dgm:pt modelId="{A63EC0A2-A0B2-48D7-8EC6-D601FC99FC71}" type="sibTrans" cxnId="{383B341C-A121-41B8-B2F9-EB54BD91BEAE}">
      <dgm:prSet/>
      <dgm:spPr/>
      <dgm:t>
        <a:bodyPr/>
        <a:lstStyle/>
        <a:p>
          <a:endParaRPr lang="en-US"/>
        </a:p>
      </dgm:t>
    </dgm:pt>
    <dgm:pt modelId="{2EE0020B-774F-49F2-BA4D-CD5B6EAEB451}" type="pres">
      <dgm:prSet presAssocID="{5C56E764-4DA2-4C19-A4C1-78663B47E358}" presName="linear" presStyleCnt="0">
        <dgm:presLayoutVars>
          <dgm:animLvl val="lvl"/>
          <dgm:resizeHandles val="exact"/>
        </dgm:presLayoutVars>
      </dgm:prSet>
      <dgm:spPr/>
    </dgm:pt>
    <dgm:pt modelId="{D726CFA1-2991-48F6-B45D-4196D81B974C}" type="pres">
      <dgm:prSet presAssocID="{688CF5BC-8EA0-4729-9930-DB74080F1DC2}" presName="parentText" presStyleLbl="node1" presStyleIdx="0" presStyleCnt="3">
        <dgm:presLayoutVars>
          <dgm:chMax val="0"/>
          <dgm:bulletEnabled val="1"/>
        </dgm:presLayoutVars>
      </dgm:prSet>
      <dgm:spPr/>
    </dgm:pt>
    <dgm:pt modelId="{56000F4A-7A9E-4996-B91E-F7600E8EE890}" type="pres">
      <dgm:prSet presAssocID="{44985B96-EFF9-45E8-BEE1-840C0E190CCF}" presName="spacer" presStyleCnt="0"/>
      <dgm:spPr/>
    </dgm:pt>
    <dgm:pt modelId="{6EF22159-3C65-4514-9AEA-8A8E51694959}" type="pres">
      <dgm:prSet presAssocID="{FE9CDA4A-01DD-44A4-BCA5-F82E395D31FE}" presName="parentText" presStyleLbl="node1" presStyleIdx="1" presStyleCnt="3">
        <dgm:presLayoutVars>
          <dgm:chMax val="0"/>
          <dgm:bulletEnabled val="1"/>
        </dgm:presLayoutVars>
      </dgm:prSet>
      <dgm:spPr/>
    </dgm:pt>
    <dgm:pt modelId="{063CA481-EB5E-4D7A-9160-27AF57D1EFD1}" type="pres">
      <dgm:prSet presAssocID="{4D498872-BC3F-4ADF-92C6-DB96E08BF162}" presName="spacer" presStyleCnt="0"/>
      <dgm:spPr/>
    </dgm:pt>
    <dgm:pt modelId="{B0A26B47-E507-4415-95FE-6F6CCCB0C9A2}" type="pres">
      <dgm:prSet presAssocID="{08AB10D0-A554-460F-A885-B392C6E7E20B}" presName="parentText" presStyleLbl="node1" presStyleIdx="2" presStyleCnt="3">
        <dgm:presLayoutVars>
          <dgm:chMax val="0"/>
          <dgm:bulletEnabled val="1"/>
        </dgm:presLayoutVars>
      </dgm:prSet>
      <dgm:spPr/>
    </dgm:pt>
  </dgm:ptLst>
  <dgm:cxnLst>
    <dgm:cxn modelId="{72EEC504-FC4F-41B1-A504-38991DE7BA33}" type="presOf" srcId="{FE9CDA4A-01DD-44A4-BCA5-F82E395D31FE}" destId="{6EF22159-3C65-4514-9AEA-8A8E51694959}" srcOrd="0" destOrd="0" presId="urn:microsoft.com/office/officeart/2005/8/layout/vList2"/>
    <dgm:cxn modelId="{383B341C-A121-41B8-B2F9-EB54BD91BEAE}" srcId="{5C56E764-4DA2-4C19-A4C1-78663B47E358}" destId="{08AB10D0-A554-460F-A885-B392C6E7E20B}" srcOrd="2" destOrd="0" parTransId="{8626BDA0-3330-417E-A93A-F535A8E5B51A}" sibTransId="{A63EC0A2-A0B2-48D7-8EC6-D601FC99FC71}"/>
    <dgm:cxn modelId="{91F75B4C-1441-4130-BB7B-4DF979639AD2}" type="presOf" srcId="{688CF5BC-8EA0-4729-9930-DB74080F1DC2}" destId="{D726CFA1-2991-48F6-B45D-4196D81B974C}" srcOrd="0" destOrd="0" presId="urn:microsoft.com/office/officeart/2005/8/layout/vList2"/>
    <dgm:cxn modelId="{BE4E2159-13CC-4023-8B0F-4AFA9E573C63}" srcId="{5C56E764-4DA2-4C19-A4C1-78663B47E358}" destId="{FE9CDA4A-01DD-44A4-BCA5-F82E395D31FE}" srcOrd="1" destOrd="0" parTransId="{27DE8294-10DB-4F4D-A520-21E36B3FCEF3}" sibTransId="{4D498872-BC3F-4ADF-92C6-DB96E08BF162}"/>
    <dgm:cxn modelId="{D0E8CC88-A95C-4295-8474-83E2054FEC06}" type="presOf" srcId="{5C56E764-4DA2-4C19-A4C1-78663B47E358}" destId="{2EE0020B-774F-49F2-BA4D-CD5B6EAEB451}" srcOrd="0" destOrd="0" presId="urn:microsoft.com/office/officeart/2005/8/layout/vList2"/>
    <dgm:cxn modelId="{D63D7AAB-3C42-4327-AA6D-82D295FF09B2}" type="presOf" srcId="{08AB10D0-A554-460F-A885-B392C6E7E20B}" destId="{B0A26B47-E507-4415-95FE-6F6CCCB0C9A2}" srcOrd="0" destOrd="0" presId="urn:microsoft.com/office/officeart/2005/8/layout/vList2"/>
    <dgm:cxn modelId="{CAF594CA-8CB0-410E-A49E-40756B3A6F17}" srcId="{5C56E764-4DA2-4C19-A4C1-78663B47E358}" destId="{688CF5BC-8EA0-4729-9930-DB74080F1DC2}" srcOrd="0" destOrd="0" parTransId="{2018224A-3AC0-4217-9F87-15816EEC9840}" sibTransId="{44985B96-EFF9-45E8-BEE1-840C0E190CCF}"/>
    <dgm:cxn modelId="{D159C429-297B-4BA7-B35C-F9FD817BBE04}" type="presParOf" srcId="{2EE0020B-774F-49F2-BA4D-CD5B6EAEB451}" destId="{D726CFA1-2991-48F6-B45D-4196D81B974C}" srcOrd="0" destOrd="0" presId="urn:microsoft.com/office/officeart/2005/8/layout/vList2"/>
    <dgm:cxn modelId="{A8CAB2A1-7BCD-4766-984C-5A1731A02BBB}" type="presParOf" srcId="{2EE0020B-774F-49F2-BA4D-CD5B6EAEB451}" destId="{56000F4A-7A9E-4996-B91E-F7600E8EE890}" srcOrd="1" destOrd="0" presId="urn:microsoft.com/office/officeart/2005/8/layout/vList2"/>
    <dgm:cxn modelId="{3B7CCD60-6DE5-4C30-9DEF-0B7808A09A8E}" type="presParOf" srcId="{2EE0020B-774F-49F2-BA4D-CD5B6EAEB451}" destId="{6EF22159-3C65-4514-9AEA-8A8E51694959}" srcOrd="2" destOrd="0" presId="urn:microsoft.com/office/officeart/2005/8/layout/vList2"/>
    <dgm:cxn modelId="{A14AC1AA-C1E2-4DB5-BAEE-7DABB2702671}" type="presParOf" srcId="{2EE0020B-774F-49F2-BA4D-CD5B6EAEB451}" destId="{063CA481-EB5E-4D7A-9160-27AF57D1EFD1}" srcOrd="3" destOrd="0" presId="urn:microsoft.com/office/officeart/2005/8/layout/vList2"/>
    <dgm:cxn modelId="{E70F2B28-FD12-48AF-9B67-2A10C4A4A512}" type="presParOf" srcId="{2EE0020B-774F-49F2-BA4D-CD5B6EAEB451}" destId="{B0A26B47-E507-4415-95FE-6F6CCCB0C9A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1FA5B7-43B5-49F1-BD0D-BAA6BADB9031}" type="doc">
      <dgm:prSet loTypeId="urn:microsoft.com/office/officeart/2005/8/layout/list1" loCatId="list" qsTypeId="urn:microsoft.com/office/officeart/2005/8/quickstyle/simple4" qsCatId="simple" csTypeId="urn:microsoft.com/office/officeart/2005/8/colors/colorful2" csCatId="colorful" phldr="1"/>
      <dgm:spPr/>
      <dgm:t>
        <a:bodyPr/>
        <a:lstStyle/>
        <a:p>
          <a:endParaRPr lang="en-US"/>
        </a:p>
      </dgm:t>
    </dgm:pt>
    <dgm:pt modelId="{41558BF4-277A-417D-941E-BF1D31D668DD}">
      <dgm:prSet/>
      <dgm:spPr/>
      <dgm:t>
        <a:bodyPr/>
        <a:lstStyle/>
        <a:p>
          <a:r>
            <a:rPr lang="en-GB" dirty="0"/>
            <a:t>Building public trust and confidence</a:t>
          </a:r>
          <a:endParaRPr lang="en-US" dirty="0"/>
        </a:p>
      </dgm:t>
    </dgm:pt>
    <dgm:pt modelId="{EC98E252-FDB1-4E52-8950-0AE6D7A9E1A1}" type="parTrans" cxnId="{194B5675-3D2F-44BB-A0ED-E89C2A1A3C32}">
      <dgm:prSet/>
      <dgm:spPr/>
      <dgm:t>
        <a:bodyPr/>
        <a:lstStyle/>
        <a:p>
          <a:endParaRPr lang="en-US"/>
        </a:p>
      </dgm:t>
    </dgm:pt>
    <dgm:pt modelId="{A009F851-2E36-4A05-803C-A7BFD3068C22}" type="sibTrans" cxnId="{194B5675-3D2F-44BB-A0ED-E89C2A1A3C32}">
      <dgm:prSet/>
      <dgm:spPr/>
      <dgm:t>
        <a:bodyPr/>
        <a:lstStyle/>
        <a:p>
          <a:endParaRPr lang="en-US"/>
        </a:p>
      </dgm:t>
    </dgm:pt>
    <dgm:pt modelId="{CA5FB95B-C706-4EAF-A152-55E39ED5DAE4}">
      <dgm:prSet/>
      <dgm:spPr/>
      <dgm:t>
        <a:bodyPr/>
        <a:lstStyle/>
        <a:p>
          <a:r>
            <a:rPr lang="en-GB"/>
            <a:t>Through fairness – </a:t>
          </a:r>
          <a:endParaRPr lang="en-US"/>
        </a:p>
      </dgm:t>
    </dgm:pt>
    <dgm:pt modelId="{AC9908E9-7569-4977-9534-E67262F412B0}" type="parTrans" cxnId="{359199D9-2059-420F-BFDB-2A21F87A3229}">
      <dgm:prSet/>
      <dgm:spPr/>
      <dgm:t>
        <a:bodyPr/>
        <a:lstStyle/>
        <a:p>
          <a:endParaRPr lang="en-US"/>
        </a:p>
      </dgm:t>
    </dgm:pt>
    <dgm:pt modelId="{A30D06BB-809C-4342-9BB2-ADCA6E491969}" type="sibTrans" cxnId="{359199D9-2059-420F-BFDB-2A21F87A3229}">
      <dgm:prSet/>
      <dgm:spPr/>
      <dgm:t>
        <a:bodyPr/>
        <a:lstStyle/>
        <a:p>
          <a:endParaRPr lang="en-US"/>
        </a:p>
      </dgm:t>
    </dgm:pt>
    <dgm:pt modelId="{7AE31A5E-3FD1-47FF-8A64-5D2DCE3A64AF}">
      <dgm:prSet/>
      <dgm:spPr/>
      <dgm:t>
        <a:bodyPr/>
        <a:lstStyle/>
        <a:p>
          <a:r>
            <a:rPr lang="en-GB" dirty="0"/>
            <a:t>Fair and impartial law enforcement which is crucial to legitimacy</a:t>
          </a:r>
          <a:endParaRPr lang="en-US" dirty="0"/>
        </a:p>
      </dgm:t>
    </dgm:pt>
    <dgm:pt modelId="{10C57988-1C21-4A1A-B78F-E9F65F7E96CD}" type="parTrans" cxnId="{1F62D490-21B5-49D0-9808-F4F6BE55DB50}">
      <dgm:prSet/>
      <dgm:spPr/>
      <dgm:t>
        <a:bodyPr/>
        <a:lstStyle/>
        <a:p>
          <a:endParaRPr lang="en-US"/>
        </a:p>
      </dgm:t>
    </dgm:pt>
    <dgm:pt modelId="{54B1A0FA-899C-4E3E-A70C-7516BF2B2CCC}" type="sibTrans" cxnId="{1F62D490-21B5-49D0-9808-F4F6BE55DB50}">
      <dgm:prSet/>
      <dgm:spPr/>
      <dgm:t>
        <a:bodyPr/>
        <a:lstStyle/>
        <a:p>
          <a:endParaRPr lang="en-US"/>
        </a:p>
      </dgm:t>
    </dgm:pt>
    <dgm:pt modelId="{739381B4-81B1-47B4-B247-E1E9CCEDD034}">
      <dgm:prSet/>
      <dgm:spPr/>
      <dgm:t>
        <a:bodyPr/>
        <a:lstStyle/>
        <a:p>
          <a:r>
            <a:rPr lang="en-GB"/>
            <a:t>Accountability and ethical standards-</a:t>
          </a:r>
          <a:endParaRPr lang="en-US"/>
        </a:p>
      </dgm:t>
    </dgm:pt>
    <dgm:pt modelId="{3EFA0288-6F98-4C6D-89E5-F2FDEBD9D473}" type="parTrans" cxnId="{355504E5-84B4-4F0B-94C4-6A71F6AD0034}">
      <dgm:prSet/>
      <dgm:spPr/>
      <dgm:t>
        <a:bodyPr/>
        <a:lstStyle/>
        <a:p>
          <a:endParaRPr lang="en-US"/>
        </a:p>
      </dgm:t>
    </dgm:pt>
    <dgm:pt modelId="{7777EFCA-2487-46B8-8884-0F4DFF903369}" type="sibTrans" cxnId="{355504E5-84B4-4F0B-94C4-6A71F6AD0034}">
      <dgm:prSet/>
      <dgm:spPr/>
      <dgm:t>
        <a:bodyPr/>
        <a:lstStyle/>
        <a:p>
          <a:endParaRPr lang="en-US"/>
        </a:p>
      </dgm:t>
    </dgm:pt>
    <dgm:pt modelId="{10ECEF2C-2BFD-4134-A714-99353320650B}">
      <dgm:prSet/>
      <dgm:spPr/>
      <dgm:t>
        <a:bodyPr/>
        <a:lstStyle/>
        <a:p>
          <a:r>
            <a:rPr lang="en-GB" dirty="0"/>
            <a:t>Acting honestly, avoid misconduct, investigate misconduct</a:t>
          </a:r>
          <a:endParaRPr lang="en-US" dirty="0"/>
        </a:p>
      </dgm:t>
    </dgm:pt>
    <dgm:pt modelId="{27223C65-6080-43E8-9990-FF3B338DC5EA}" type="parTrans" cxnId="{75492E2A-B1F9-4D9A-9EAC-5017D3CE8B0B}">
      <dgm:prSet/>
      <dgm:spPr/>
      <dgm:t>
        <a:bodyPr/>
        <a:lstStyle/>
        <a:p>
          <a:endParaRPr lang="en-US"/>
        </a:p>
      </dgm:t>
    </dgm:pt>
    <dgm:pt modelId="{DC52F3CD-B1EA-4BF0-B2F4-8DA6282CCAAD}" type="sibTrans" cxnId="{75492E2A-B1F9-4D9A-9EAC-5017D3CE8B0B}">
      <dgm:prSet/>
      <dgm:spPr/>
      <dgm:t>
        <a:bodyPr/>
        <a:lstStyle/>
        <a:p>
          <a:endParaRPr lang="en-US"/>
        </a:p>
      </dgm:t>
    </dgm:pt>
    <dgm:pt modelId="{55EFAABB-FCAB-438D-91F5-20B78C9A974A}">
      <dgm:prSet/>
      <dgm:spPr/>
      <dgm:t>
        <a:bodyPr/>
        <a:lstStyle/>
        <a:p>
          <a:r>
            <a:rPr lang="en-GB"/>
            <a:t>Respect and empathy</a:t>
          </a:r>
          <a:endParaRPr lang="en-US"/>
        </a:p>
      </dgm:t>
    </dgm:pt>
    <dgm:pt modelId="{93D1062C-DA91-4124-9870-4B486D46632F}" type="parTrans" cxnId="{96302CCD-C52F-4C28-88B7-A9CBF283682E}">
      <dgm:prSet/>
      <dgm:spPr/>
      <dgm:t>
        <a:bodyPr/>
        <a:lstStyle/>
        <a:p>
          <a:endParaRPr lang="en-US"/>
        </a:p>
      </dgm:t>
    </dgm:pt>
    <dgm:pt modelId="{237519EC-D8D7-4B66-B32B-5956222633D9}" type="sibTrans" cxnId="{96302CCD-C52F-4C28-88B7-A9CBF283682E}">
      <dgm:prSet/>
      <dgm:spPr/>
      <dgm:t>
        <a:bodyPr/>
        <a:lstStyle/>
        <a:p>
          <a:endParaRPr lang="en-US"/>
        </a:p>
      </dgm:t>
    </dgm:pt>
    <dgm:pt modelId="{457A0889-1E9E-4B8B-8310-7F72EBB61C27}">
      <dgm:prSet/>
      <dgm:spPr/>
      <dgm:t>
        <a:bodyPr/>
        <a:lstStyle/>
        <a:p>
          <a:r>
            <a:rPr lang="en-GB"/>
            <a:t>Understanding individual needs, demonstrate empathy and listen to different perspectives</a:t>
          </a:r>
          <a:endParaRPr lang="en-US"/>
        </a:p>
      </dgm:t>
    </dgm:pt>
    <dgm:pt modelId="{1BDB0C7B-BA7F-4C54-801B-B7788949AF75}" type="parTrans" cxnId="{D7F8A765-DB2C-4A1C-8A7F-FC625184AB4E}">
      <dgm:prSet/>
      <dgm:spPr/>
      <dgm:t>
        <a:bodyPr/>
        <a:lstStyle/>
        <a:p>
          <a:endParaRPr lang="en-US"/>
        </a:p>
      </dgm:t>
    </dgm:pt>
    <dgm:pt modelId="{51AE64F9-93BE-44EF-9FC5-4368DE3899BA}" type="sibTrans" cxnId="{D7F8A765-DB2C-4A1C-8A7F-FC625184AB4E}">
      <dgm:prSet/>
      <dgm:spPr/>
      <dgm:t>
        <a:bodyPr/>
        <a:lstStyle/>
        <a:p>
          <a:endParaRPr lang="en-US"/>
        </a:p>
      </dgm:t>
    </dgm:pt>
    <dgm:pt modelId="{05CD0BC1-1280-40C0-A1E1-E1940500156E}">
      <dgm:prSet/>
      <dgm:spPr/>
      <dgm:t>
        <a:bodyPr/>
        <a:lstStyle/>
        <a:p>
          <a:r>
            <a:rPr lang="en-GB" dirty="0"/>
            <a:t>To do their role they must have the support of the public</a:t>
          </a:r>
        </a:p>
      </dgm:t>
    </dgm:pt>
    <dgm:pt modelId="{BD34C9C1-9D2D-4DB0-AEAF-F4F66F6ABAC3}" type="parTrans" cxnId="{6210367E-CE84-4C62-B88E-73CF8C7C9834}">
      <dgm:prSet/>
      <dgm:spPr/>
      <dgm:t>
        <a:bodyPr/>
        <a:lstStyle/>
        <a:p>
          <a:endParaRPr lang="en-GB"/>
        </a:p>
      </dgm:t>
    </dgm:pt>
    <dgm:pt modelId="{837C6939-E83E-4D7F-AA3D-53559BFF61AD}" type="sibTrans" cxnId="{6210367E-CE84-4C62-B88E-73CF8C7C9834}">
      <dgm:prSet/>
      <dgm:spPr/>
      <dgm:t>
        <a:bodyPr/>
        <a:lstStyle/>
        <a:p>
          <a:endParaRPr lang="en-GB"/>
        </a:p>
      </dgm:t>
    </dgm:pt>
    <dgm:pt modelId="{19CF66EE-3D32-480E-986D-8DC8CCA5B38F}" type="pres">
      <dgm:prSet presAssocID="{FB1FA5B7-43B5-49F1-BD0D-BAA6BADB9031}" presName="linear" presStyleCnt="0">
        <dgm:presLayoutVars>
          <dgm:dir/>
          <dgm:animLvl val="lvl"/>
          <dgm:resizeHandles val="exact"/>
        </dgm:presLayoutVars>
      </dgm:prSet>
      <dgm:spPr/>
    </dgm:pt>
    <dgm:pt modelId="{B0E909C6-AD58-42A3-B5D3-6E1B10AB0D06}" type="pres">
      <dgm:prSet presAssocID="{41558BF4-277A-417D-941E-BF1D31D668DD}" presName="parentLin" presStyleCnt="0"/>
      <dgm:spPr/>
    </dgm:pt>
    <dgm:pt modelId="{EBF1891C-EC0F-4F4E-B2FD-F28C3A0808BF}" type="pres">
      <dgm:prSet presAssocID="{41558BF4-277A-417D-941E-BF1D31D668DD}" presName="parentLeftMargin" presStyleLbl="node1" presStyleIdx="0" presStyleCnt="4"/>
      <dgm:spPr/>
    </dgm:pt>
    <dgm:pt modelId="{E3B6ABDA-B8DF-4CED-8EA4-46C48C036386}" type="pres">
      <dgm:prSet presAssocID="{41558BF4-277A-417D-941E-BF1D31D668DD}" presName="parentText" presStyleLbl="node1" presStyleIdx="0" presStyleCnt="4">
        <dgm:presLayoutVars>
          <dgm:chMax val="0"/>
          <dgm:bulletEnabled val="1"/>
        </dgm:presLayoutVars>
      </dgm:prSet>
      <dgm:spPr/>
    </dgm:pt>
    <dgm:pt modelId="{2E5275C0-C842-42B1-8EE2-FED991681484}" type="pres">
      <dgm:prSet presAssocID="{41558BF4-277A-417D-941E-BF1D31D668DD}" presName="negativeSpace" presStyleCnt="0"/>
      <dgm:spPr/>
    </dgm:pt>
    <dgm:pt modelId="{4C8F022F-29EF-41C8-92BA-23B37842C366}" type="pres">
      <dgm:prSet presAssocID="{41558BF4-277A-417D-941E-BF1D31D668DD}" presName="childText" presStyleLbl="conFgAcc1" presStyleIdx="0" presStyleCnt="4">
        <dgm:presLayoutVars>
          <dgm:bulletEnabled val="1"/>
        </dgm:presLayoutVars>
      </dgm:prSet>
      <dgm:spPr/>
    </dgm:pt>
    <dgm:pt modelId="{1C32D667-37D9-4F03-9BD1-A50DDE7A4464}" type="pres">
      <dgm:prSet presAssocID="{A009F851-2E36-4A05-803C-A7BFD3068C22}" presName="spaceBetweenRectangles" presStyleCnt="0"/>
      <dgm:spPr/>
    </dgm:pt>
    <dgm:pt modelId="{80D158AB-C020-4C38-8D28-DC33C3DAA256}" type="pres">
      <dgm:prSet presAssocID="{CA5FB95B-C706-4EAF-A152-55E39ED5DAE4}" presName="parentLin" presStyleCnt="0"/>
      <dgm:spPr/>
    </dgm:pt>
    <dgm:pt modelId="{84000599-A294-4323-8333-F42AA28F1BAB}" type="pres">
      <dgm:prSet presAssocID="{CA5FB95B-C706-4EAF-A152-55E39ED5DAE4}" presName="parentLeftMargin" presStyleLbl="node1" presStyleIdx="0" presStyleCnt="4"/>
      <dgm:spPr/>
    </dgm:pt>
    <dgm:pt modelId="{C3BACD7A-E894-48FA-9B69-1A937CC6A83D}" type="pres">
      <dgm:prSet presAssocID="{CA5FB95B-C706-4EAF-A152-55E39ED5DAE4}" presName="parentText" presStyleLbl="node1" presStyleIdx="1" presStyleCnt="4">
        <dgm:presLayoutVars>
          <dgm:chMax val="0"/>
          <dgm:bulletEnabled val="1"/>
        </dgm:presLayoutVars>
      </dgm:prSet>
      <dgm:spPr/>
    </dgm:pt>
    <dgm:pt modelId="{EB87695F-B040-4B19-BD4D-A26F5A9CAB90}" type="pres">
      <dgm:prSet presAssocID="{CA5FB95B-C706-4EAF-A152-55E39ED5DAE4}" presName="negativeSpace" presStyleCnt="0"/>
      <dgm:spPr/>
    </dgm:pt>
    <dgm:pt modelId="{AB55B1F9-F694-48E8-8CCE-D1CFB21DA47B}" type="pres">
      <dgm:prSet presAssocID="{CA5FB95B-C706-4EAF-A152-55E39ED5DAE4}" presName="childText" presStyleLbl="conFgAcc1" presStyleIdx="1" presStyleCnt="4">
        <dgm:presLayoutVars>
          <dgm:bulletEnabled val="1"/>
        </dgm:presLayoutVars>
      </dgm:prSet>
      <dgm:spPr/>
    </dgm:pt>
    <dgm:pt modelId="{883D0886-14D9-44D8-82D3-797A95897FA5}" type="pres">
      <dgm:prSet presAssocID="{A30D06BB-809C-4342-9BB2-ADCA6E491969}" presName="spaceBetweenRectangles" presStyleCnt="0"/>
      <dgm:spPr/>
    </dgm:pt>
    <dgm:pt modelId="{BE284F78-C98F-49B9-BDF1-0D82595C393F}" type="pres">
      <dgm:prSet presAssocID="{739381B4-81B1-47B4-B247-E1E9CCEDD034}" presName="parentLin" presStyleCnt="0"/>
      <dgm:spPr/>
    </dgm:pt>
    <dgm:pt modelId="{2F751446-BB39-436C-A261-ABBC0C5EDA3C}" type="pres">
      <dgm:prSet presAssocID="{739381B4-81B1-47B4-B247-E1E9CCEDD034}" presName="parentLeftMargin" presStyleLbl="node1" presStyleIdx="1" presStyleCnt="4"/>
      <dgm:spPr/>
    </dgm:pt>
    <dgm:pt modelId="{DFD2BAE0-3BE9-477B-9095-6AB0E1EC2FA1}" type="pres">
      <dgm:prSet presAssocID="{739381B4-81B1-47B4-B247-E1E9CCEDD034}" presName="parentText" presStyleLbl="node1" presStyleIdx="2" presStyleCnt="4">
        <dgm:presLayoutVars>
          <dgm:chMax val="0"/>
          <dgm:bulletEnabled val="1"/>
        </dgm:presLayoutVars>
      </dgm:prSet>
      <dgm:spPr/>
    </dgm:pt>
    <dgm:pt modelId="{6D0FB34F-642E-46C3-BF01-18C23A933408}" type="pres">
      <dgm:prSet presAssocID="{739381B4-81B1-47B4-B247-E1E9CCEDD034}" presName="negativeSpace" presStyleCnt="0"/>
      <dgm:spPr/>
    </dgm:pt>
    <dgm:pt modelId="{97FD9825-E40E-4968-871A-C4C8E84CB131}" type="pres">
      <dgm:prSet presAssocID="{739381B4-81B1-47B4-B247-E1E9CCEDD034}" presName="childText" presStyleLbl="conFgAcc1" presStyleIdx="2" presStyleCnt="4">
        <dgm:presLayoutVars>
          <dgm:bulletEnabled val="1"/>
        </dgm:presLayoutVars>
      </dgm:prSet>
      <dgm:spPr/>
    </dgm:pt>
    <dgm:pt modelId="{E7F70FBA-2846-479A-89D0-979DCDA7A3FC}" type="pres">
      <dgm:prSet presAssocID="{7777EFCA-2487-46B8-8884-0F4DFF903369}" presName="spaceBetweenRectangles" presStyleCnt="0"/>
      <dgm:spPr/>
    </dgm:pt>
    <dgm:pt modelId="{DD5FAD9D-0EB1-4F77-8F86-A38C34BF8F90}" type="pres">
      <dgm:prSet presAssocID="{55EFAABB-FCAB-438D-91F5-20B78C9A974A}" presName="parentLin" presStyleCnt="0"/>
      <dgm:spPr/>
    </dgm:pt>
    <dgm:pt modelId="{C0E9B638-21D8-4D00-A676-20BF64FFC11F}" type="pres">
      <dgm:prSet presAssocID="{55EFAABB-FCAB-438D-91F5-20B78C9A974A}" presName="parentLeftMargin" presStyleLbl="node1" presStyleIdx="2" presStyleCnt="4"/>
      <dgm:spPr/>
    </dgm:pt>
    <dgm:pt modelId="{A62F2444-B935-4DE2-B534-A0AFEB8C4904}" type="pres">
      <dgm:prSet presAssocID="{55EFAABB-FCAB-438D-91F5-20B78C9A974A}" presName="parentText" presStyleLbl="node1" presStyleIdx="3" presStyleCnt="4">
        <dgm:presLayoutVars>
          <dgm:chMax val="0"/>
          <dgm:bulletEnabled val="1"/>
        </dgm:presLayoutVars>
      </dgm:prSet>
      <dgm:spPr/>
    </dgm:pt>
    <dgm:pt modelId="{6B4A2235-EC2C-4D1A-ACC7-B804504C907C}" type="pres">
      <dgm:prSet presAssocID="{55EFAABB-FCAB-438D-91F5-20B78C9A974A}" presName="negativeSpace" presStyleCnt="0"/>
      <dgm:spPr/>
    </dgm:pt>
    <dgm:pt modelId="{EE744749-0434-4DB5-A26A-ED5328DD333E}" type="pres">
      <dgm:prSet presAssocID="{55EFAABB-FCAB-438D-91F5-20B78C9A974A}" presName="childText" presStyleLbl="conFgAcc1" presStyleIdx="3" presStyleCnt="4">
        <dgm:presLayoutVars>
          <dgm:bulletEnabled val="1"/>
        </dgm:presLayoutVars>
      </dgm:prSet>
      <dgm:spPr/>
    </dgm:pt>
  </dgm:ptLst>
  <dgm:cxnLst>
    <dgm:cxn modelId="{4BF6AD10-34D5-49F9-A1D4-6C8043834B6B}" type="presOf" srcId="{739381B4-81B1-47B4-B247-E1E9CCEDD034}" destId="{DFD2BAE0-3BE9-477B-9095-6AB0E1EC2FA1}" srcOrd="1" destOrd="0" presId="urn:microsoft.com/office/officeart/2005/8/layout/list1"/>
    <dgm:cxn modelId="{75492E2A-B1F9-4D9A-9EAC-5017D3CE8B0B}" srcId="{739381B4-81B1-47B4-B247-E1E9CCEDD034}" destId="{10ECEF2C-2BFD-4134-A714-99353320650B}" srcOrd="0" destOrd="0" parTransId="{27223C65-6080-43E8-9990-FF3B338DC5EA}" sibTransId="{DC52F3CD-B1EA-4BF0-B2F4-8DA6282CCAAD}"/>
    <dgm:cxn modelId="{9B4F122E-571B-452A-8D61-C6425848FBF8}" type="presOf" srcId="{05CD0BC1-1280-40C0-A1E1-E1940500156E}" destId="{4C8F022F-29EF-41C8-92BA-23B37842C366}" srcOrd="0" destOrd="0" presId="urn:microsoft.com/office/officeart/2005/8/layout/list1"/>
    <dgm:cxn modelId="{A2F49D2F-8D5E-4F46-94F3-D06AFDB865FD}" type="presOf" srcId="{55EFAABB-FCAB-438D-91F5-20B78C9A974A}" destId="{A62F2444-B935-4DE2-B534-A0AFEB8C4904}" srcOrd="1" destOrd="0" presId="urn:microsoft.com/office/officeart/2005/8/layout/list1"/>
    <dgm:cxn modelId="{053B6564-2AA8-4F3A-9D46-9E58082A0933}" type="presOf" srcId="{41558BF4-277A-417D-941E-BF1D31D668DD}" destId="{EBF1891C-EC0F-4F4E-B2FD-F28C3A0808BF}" srcOrd="0" destOrd="0" presId="urn:microsoft.com/office/officeart/2005/8/layout/list1"/>
    <dgm:cxn modelId="{D7F8A765-DB2C-4A1C-8A7F-FC625184AB4E}" srcId="{55EFAABB-FCAB-438D-91F5-20B78C9A974A}" destId="{457A0889-1E9E-4B8B-8310-7F72EBB61C27}" srcOrd="0" destOrd="0" parTransId="{1BDB0C7B-BA7F-4C54-801B-B7788949AF75}" sibTransId="{51AE64F9-93BE-44EF-9FC5-4368DE3899BA}"/>
    <dgm:cxn modelId="{7A6C566E-FE62-48F8-A49D-C42EE0D30704}" type="presOf" srcId="{7AE31A5E-3FD1-47FF-8A64-5D2DCE3A64AF}" destId="{AB55B1F9-F694-48E8-8CCE-D1CFB21DA47B}" srcOrd="0" destOrd="0" presId="urn:microsoft.com/office/officeart/2005/8/layout/list1"/>
    <dgm:cxn modelId="{BC414F4F-8DEA-4306-9D32-666EBCCDBFBE}" type="presOf" srcId="{739381B4-81B1-47B4-B247-E1E9CCEDD034}" destId="{2F751446-BB39-436C-A261-ABBC0C5EDA3C}" srcOrd="0" destOrd="0" presId="urn:microsoft.com/office/officeart/2005/8/layout/list1"/>
    <dgm:cxn modelId="{194B5675-3D2F-44BB-A0ED-E89C2A1A3C32}" srcId="{FB1FA5B7-43B5-49F1-BD0D-BAA6BADB9031}" destId="{41558BF4-277A-417D-941E-BF1D31D668DD}" srcOrd="0" destOrd="0" parTransId="{EC98E252-FDB1-4E52-8950-0AE6D7A9E1A1}" sibTransId="{A009F851-2E36-4A05-803C-A7BFD3068C22}"/>
    <dgm:cxn modelId="{E0C66056-107F-4331-B59B-EB1DEBB5DD25}" type="presOf" srcId="{FB1FA5B7-43B5-49F1-BD0D-BAA6BADB9031}" destId="{19CF66EE-3D32-480E-986D-8DC8CCA5B38F}" srcOrd="0" destOrd="0" presId="urn:microsoft.com/office/officeart/2005/8/layout/list1"/>
    <dgm:cxn modelId="{ADD98678-6F57-4C8E-923C-ADE2FB422775}" type="presOf" srcId="{10ECEF2C-2BFD-4134-A714-99353320650B}" destId="{97FD9825-E40E-4968-871A-C4C8E84CB131}" srcOrd="0" destOrd="0" presId="urn:microsoft.com/office/officeart/2005/8/layout/list1"/>
    <dgm:cxn modelId="{6210367E-CE84-4C62-B88E-73CF8C7C9834}" srcId="{41558BF4-277A-417D-941E-BF1D31D668DD}" destId="{05CD0BC1-1280-40C0-A1E1-E1940500156E}" srcOrd="0" destOrd="0" parTransId="{BD34C9C1-9D2D-4DB0-AEAF-F4F66F6ABAC3}" sibTransId="{837C6939-E83E-4D7F-AA3D-53559BFF61AD}"/>
    <dgm:cxn modelId="{1F62D490-21B5-49D0-9808-F4F6BE55DB50}" srcId="{CA5FB95B-C706-4EAF-A152-55E39ED5DAE4}" destId="{7AE31A5E-3FD1-47FF-8A64-5D2DCE3A64AF}" srcOrd="0" destOrd="0" parTransId="{10C57988-1C21-4A1A-B78F-E9F65F7E96CD}" sibTransId="{54B1A0FA-899C-4E3E-A70C-7516BF2B2CCC}"/>
    <dgm:cxn modelId="{37D03397-D2C6-4692-9F2D-E28C0EF6AAC1}" type="presOf" srcId="{457A0889-1E9E-4B8B-8310-7F72EBB61C27}" destId="{EE744749-0434-4DB5-A26A-ED5328DD333E}" srcOrd="0" destOrd="0" presId="urn:microsoft.com/office/officeart/2005/8/layout/list1"/>
    <dgm:cxn modelId="{D6A613A1-B163-4517-B802-881370FF4D85}" type="presOf" srcId="{55EFAABB-FCAB-438D-91F5-20B78C9A974A}" destId="{C0E9B638-21D8-4D00-A676-20BF64FFC11F}" srcOrd="0" destOrd="0" presId="urn:microsoft.com/office/officeart/2005/8/layout/list1"/>
    <dgm:cxn modelId="{093D3BBD-D732-45C2-9A36-2D2696FDB30C}" type="presOf" srcId="{41558BF4-277A-417D-941E-BF1D31D668DD}" destId="{E3B6ABDA-B8DF-4CED-8EA4-46C48C036386}" srcOrd="1" destOrd="0" presId="urn:microsoft.com/office/officeart/2005/8/layout/list1"/>
    <dgm:cxn modelId="{96302CCD-C52F-4C28-88B7-A9CBF283682E}" srcId="{FB1FA5B7-43B5-49F1-BD0D-BAA6BADB9031}" destId="{55EFAABB-FCAB-438D-91F5-20B78C9A974A}" srcOrd="3" destOrd="0" parTransId="{93D1062C-DA91-4124-9870-4B486D46632F}" sibTransId="{237519EC-D8D7-4B66-B32B-5956222633D9}"/>
    <dgm:cxn modelId="{359199D9-2059-420F-BFDB-2A21F87A3229}" srcId="{FB1FA5B7-43B5-49F1-BD0D-BAA6BADB9031}" destId="{CA5FB95B-C706-4EAF-A152-55E39ED5DAE4}" srcOrd="1" destOrd="0" parTransId="{AC9908E9-7569-4977-9534-E67262F412B0}" sibTransId="{A30D06BB-809C-4342-9BB2-ADCA6E491969}"/>
    <dgm:cxn modelId="{355504E5-84B4-4F0B-94C4-6A71F6AD0034}" srcId="{FB1FA5B7-43B5-49F1-BD0D-BAA6BADB9031}" destId="{739381B4-81B1-47B4-B247-E1E9CCEDD034}" srcOrd="2" destOrd="0" parTransId="{3EFA0288-6F98-4C6D-89E5-F2FDEBD9D473}" sibTransId="{7777EFCA-2487-46B8-8884-0F4DFF903369}"/>
    <dgm:cxn modelId="{27D74EEC-63E0-43A0-A3B4-E1D77B8FC0EA}" type="presOf" srcId="{CA5FB95B-C706-4EAF-A152-55E39ED5DAE4}" destId="{C3BACD7A-E894-48FA-9B69-1A937CC6A83D}" srcOrd="1" destOrd="0" presId="urn:microsoft.com/office/officeart/2005/8/layout/list1"/>
    <dgm:cxn modelId="{EF063EF9-DC27-4814-8BD5-9E7234C77670}" type="presOf" srcId="{CA5FB95B-C706-4EAF-A152-55E39ED5DAE4}" destId="{84000599-A294-4323-8333-F42AA28F1BAB}" srcOrd="0" destOrd="0" presId="urn:microsoft.com/office/officeart/2005/8/layout/list1"/>
    <dgm:cxn modelId="{266A7323-81B1-4319-A165-26404F8BFFE7}" type="presParOf" srcId="{19CF66EE-3D32-480E-986D-8DC8CCA5B38F}" destId="{B0E909C6-AD58-42A3-B5D3-6E1B10AB0D06}" srcOrd="0" destOrd="0" presId="urn:microsoft.com/office/officeart/2005/8/layout/list1"/>
    <dgm:cxn modelId="{0612107A-93DA-47D3-991F-F5448CF78975}" type="presParOf" srcId="{B0E909C6-AD58-42A3-B5D3-6E1B10AB0D06}" destId="{EBF1891C-EC0F-4F4E-B2FD-F28C3A0808BF}" srcOrd="0" destOrd="0" presId="urn:microsoft.com/office/officeart/2005/8/layout/list1"/>
    <dgm:cxn modelId="{6B2B91C2-CCAB-4BCB-A796-D10E57E570BC}" type="presParOf" srcId="{B0E909C6-AD58-42A3-B5D3-6E1B10AB0D06}" destId="{E3B6ABDA-B8DF-4CED-8EA4-46C48C036386}" srcOrd="1" destOrd="0" presId="urn:microsoft.com/office/officeart/2005/8/layout/list1"/>
    <dgm:cxn modelId="{C9233088-04FA-406E-A2AA-559682B2B5D3}" type="presParOf" srcId="{19CF66EE-3D32-480E-986D-8DC8CCA5B38F}" destId="{2E5275C0-C842-42B1-8EE2-FED991681484}" srcOrd="1" destOrd="0" presId="urn:microsoft.com/office/officeart/2005/8/layout/list1"/>
    <dgm:cxn modelId="{ACC0A281-0820-471A-BCF0-CE689538006F}" type="presParOf" srcId="{19CF66EE-3D32-480E-986D-8DC8CCA5B38F}" destId="{4C8F022F-29EF-41C8-92BA-23B37842C366}" srcOrd="2" destOrd="0" presId="urn:microsoft.com/office/officeart/2005/8/layout/list1"/>
    <dgm:cxn modelId="{14274962-21E6-4396-8EF7-09A24B8F062A}" type="presParOf" srcId="{19CF66EE-3D32-480E-986D-8DC8CCA5B38F}" destId="{1C32D667-37D9-4F03-9BD1-A50DDE7A4464}" srcOrd="3" destOrd="0" presId="urn:microsoft.com/office/officeart/2005/8/layout/list1"/>
    <dgm:cxn modelId="{B050C8BF-5B78-4BE7-8600-4C2397B6E080}" type="presParOf" srcId="{19CF66EE-3D32-480E-986D-8DC8CCA5B38F}" destId="{80D158AB-C020-4C38-8D28-DC33C3DAA256}" srcOrd="4" destOrd="0" presId="urn:microsoft.com/office/officeart/2005/8/layout/list1"/>
    <dgm:cxn modelId="{8F9F9EAB-9A4D-4714-804D-E3D2F0464E98}" type="presParOf" srcId="{80D158AB-C020-4C38-8D28-DC33C3DAA256}" destId="{84000599-A294-4323-8333-F42AA28F1BAB}" srcOrd="0" destOrd="0" presId="urn:microsoft.com/office/officeart/2005/8/layout/list1"/>
    <dgm:cxn modelId="{34101291-41C9-484F-874F-11F270F25257}" type="presParOf" srcId="{80D158AB-C020-4C38-8D28-DC33C3DAA256}" destId="{C3BACD7A-E894-48FA-9B69-1A937CC6A83D}" srcOrd="1" destOrd="0" presId="urn:microsoft.com/office/officeart/2005/8/layout/list1"/>
    <dgm:cxn modelId="{FB733E1C-9BED-4223-A6B5-B8F3619D3FE4}" type="presParOf" srcId="{19CF66EE-3D32-480E-986D-8DC8CCA5B38F}" destId="{EB87695F-B040-4B19-BD4D-A26F5A9CAB90}" srcOrd="5" destOrd="0" presId="urn:microsoft.com/office/officeart/2005/8/layout/list1"/>
    <dgm:cxn modelId="{1BEC801A-178C-405C-809E-1E495E347D0A}" type="presParOf" srcId="{19CF66EE-3D32-480E-986D-8DC8CCA5B38F}" destId="{AB55B1F9-F694-48E8-8CCE-D1CFB21DA47B}" srcOrd="6" destOrd="0" presId="urn:microsoft.com/office/officeart/2005/8/layout/list1"/>
    <dgm:cxn modelId="{071A84C4-D6A8-41E3-8B6A-89E8F567BB18}" type="presParOf" srcId="{19CF66EE-3D32-480E-986D-8DC8CCA5B38F}" destId="{883D0886-14D9-44D8-82D3-797A95897FA5}" srcOrd="7" destOrd="0" presId="urn:microsoft.com/office/officeart/2005/8/layout/list1"/>
    <dgm:cxn modelId="{E1EEF009-000C-494E-91DC-C41C82055B57}" type="presParOf" srcId="{19CF66EE-3D32-480E-986D-8DC8CCA5B38F}" destId="{BE284F78-C98F-49B9-BDF1-0D82595C393F}" srcOrd="8" destOrd="0" presId="urn:microsoft.com/office/officeart/2005/8/layout/list1"/>
    <dgm:cxn modelId="{68D40ADF-661B-4D77-A3D3-645F2E35ECB5}" type="presParOf" srcId="{BE284F78-C98F-49B9-BDF1-0D82595C393F}" destId="{2F751446-BB39-436C-A261-ABBC0C5EDA3C}" srcOrd="0" destOrd="0" presId="urn:microsoft.com/office/officeart/2005/8/layout/list1"/>
    <dgm:cxn modelId="{F9D76AB7-ABF8-43FA-9C54-BD2169AFD449}" type="presParOf" srcId="{BE284F78-C98F-49B9-BDF1-0D82595C393F}" destId="{DFD2BAE0-3BE9-477B-9095-6AB0E1EC2FA1}" srcOrd="1" destOrd="0" presId="urn:microsoft.com/office/officeart/2005/8/layout/list1"/>
    <dgm:cxn modelId="{FBA97845-2D2C-49F3-841F-994A058D5D89}" type="presParOf" srcId="{19CF66EE-3D32-480E-986D-8DC8CCA5B38F}" destId="{6D0FB34F-642E-46C3-BF01-18C23A933408}" srcOrd="9" destOrd="0" presId="urn:microsoft.com/office/officeart/2005/8/layout/list1"/>
    <dgm:cxn modelId="{D201ABA2-C095-4365-9BB2-7CAE174ADE1F}" type="presParOf" srcId="{19CF66EE-3D32-480E-986D-8DC8CCA5B38F}" destId="{97FD9825-E40E-4968-871A-C4C8E84CB131}" srcOrd="10" destOrd="0" presId="urn:microsoft.com/office/officeart/2005/8/layout/list1"/>
    <dgm:cxn modelId="{B7F338A5-39AA-4B68-B12D-3334DA1D09C1}" type="presParOf" srcId="{19CF66EE-3D32-480E-986D-8DC8CCA5B38F}" destId="{E7F70FBA-2846-479A-89D0-979DCDA7A3FC}" srcOrd="11" destOrd="0" presId="urn:microsoft.com/office/officeart/2005/8/layout/list1"/>
    <dgm:cxn modelId="{CB2B9DE4-7004-4E43-8076-A310BDDCC0C4}" type="presParOf" srcId="{19CF66EE-3D32-480E-986D-8DC8CCA5B38F}" destId="{DD5FAD9D-0EB1-4F77-8F86-A38C34BF8F90}" srcOrd="12" destOrd="0" presId="urn:microsoft.com/office/officeart/2005/8/layout/list1"/>
    <dgm:cxn modelId="{B73418B9-24DF-4993-BA42-EA9AB7C4364C}" type="presParOf" srcId="{DD5FAD9D-0EB1-4F77-8F86-A38C34BF8F90}" destId="{C0E9B638-21D8-4D00-A676-20BF64FFC11F}" srcOrd="0" destOrd="0" presId="urn:microsoft.com/office/officeart/2005/8/layout/list1"/>
    <dgm:cxn modelId="{DE2900D0-C73D-4C57-A767-934B8E1752BB}" type="presParOf" srcId="{DD5FAD9D-0EB1-4F77-8F86-A38C34BF8F90}" destId="{A62F2444-B935-4DE2-B534-A0AFEB8C4904}" srcOrd="1" destOrd="0" presId="urn:microsoft.com/office/officeart/2005/8/layout/list1"/>
    <dgm:cxn modelId="{5D89C925-1A2D-4E7D-9ADE-0A1545C2D862}" type="presParOf" srcId="{19CF66EE-3D32-480E-986D-8DC8CCA5B38F}" destId="{6B4A2235-EC2C-4D1A-ACC7-B804504C907C}" srcOrd="13" destOrd="0" presId="urn:microsoft.com/office/officeart/2005/8/layout/list1"/>
    <dgm:cxn modelId="{CDE158CC-F768-4BC8-9D1A-6A187F2C0CC0}" type="presParOf" srcId="{19CF66EE-3D32-480E-986D-8DC8CCA5B38F}" destId="{EE744749-0434-4DB5-A26A-ED5328DD333E}"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628E08-B5BC-45E4-8C36-3F9959523A66}"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ADB5C825-6F59-471D-B4FE-AF07442A367C}">
      <dgm:prSet/>
      <dgm:spPr/>
      <dgm:t>
        <a:bodyPr/>
        <a:lstStyle/>
        <a:p>
          <a:r>
            <a:rPr lang="en-GB" b="0" i="0" baseline="0" dirty="0"/>
            <a:t>Using minimal force-</a:t>
          </a:r>
          <a:endParaRPr lang="en-GB" dirty="0"/>
        </a:p>
      </dgm:t>
    </dgm:pt>
    <dgm:pt modelId="{725D14BC-F7D0-43BD-B273-ECD24BF4E082}" type="parTrans" cxnId="{00748CD7-9F2C-4E81-A7A2-F30F1EA69D3E}">
      <dgm:prSet/>
      <dgm:spPr/>
      <dgm:t>
        <a:bodyPr/>
        <a:lstStyle/>
        <a:p>
          <a:endParaRPr lang="en-GB"/>
        </a:p>
      </dgm:t>
    </dgm:pt>
    <dgm:pt modelId="{1CF9DAC8-D50C-4E15-8363-B8CB3A705E7A}" type="sibTrans" cxnId="{00748CD7-9F2C-4E81-A7A2-F30F1EA69D3E}">
      <dgm:prSet/>
      <dgm:spPr/>
      <dgm:t>
        <a:bodyPr/>
        <a:lstStyle/>
        <a:p>
          <a:endParaRPr lang="en-GB"/>
        </a:p>
      </dgm:t>
    </dgm:pt>
    <dgm:pt modelId="{359AEEFA-059C-43A5-841C-542449CF9759}">
      <dgm:prSet/>
      <dgm:spPr/>
      <dgm:t>
        <a:bodyPr/>
        <a:lstStyle/>
        <a:p>
          <a:r>
            <a:rPr lang="en-GB" dirty="0"/>
            <a:t>Use of force as a last resort</a:t>
          </a:r>
        </a:p>
      </dgm:t>
    </dgm:pt>
    <dgm:pt modelId="{B66940B0-4F39-4AED-974F-7FC0A2548BE7}" type="parTrans" cxnId="{A59C7503-666F-4006-8022-0B7A3F928CCF}">
      <dgm:prSet/>
      <dgm:spPr/>
      <dgm:t>
        <a:bodyPr/>
        <a:lstStyle/>
        <a:p>
          <a:endParaRPr lang="en-GB"/>
        </a:p>
      </dgm:t>
    </dgm:pt>
    <dgm:pt modelId="{34D224AA-C830-446F-B760-7942D3E44540}" type="sibTrans" cxnId="{A59C7503-666F-4006-8022-0B7A3F928CCF}">
      <dgm:prSet/>
      <dgm:spPr/>
      <dgm:t>
        <a:bodyPr/>
        <a:lstStyle/>
        <a:p>
          <a:endParaRPr lang="en-GB"/>
        </a:p>
      </dgm:t>
    </dgm:pt>
    <dgm:pt modelId="{D6EC1AC5-EDC2-4F3D-BCAA-905F8C7B1097}">
      <dgm:prSet/>
      <dgm:spPr/>
      <dgm:t>
        <a:bodyPr/>
        <a:lstStyle/>
        <a:p>
          <a:r>
            <a:rPr lang="en-GB"/>
            <a:t>Transparency- </a:t>
          </a:r>
        </a:p>
      </dgm:t>
    </dgm:pt>
    <dgm:pt modelId="{2FC8A940-5728-460F-B970-C2B5F0209963}" type="parTrans" cxnId="{A9AB27CE-7055-4213-8C09-308BABEB0A69}">
      <dgm:prSet/>
      <dgm:spPr/>
      <dgm:t>
        <a:bodyPr/>
        <a:lstStyle/>
        <a:p>
          <a:endParaRPr lang="en-GB"/>
        </a:p>
      </dgm:t>
    </dgm:pt>
    <dgm:pt modelId="{3CF2DC84-5AA0-438D-9D5D-B005377EAE32}" type="sibTrans" cxnId="{A9AB27CE-7055-4213-8C09-308BABEB0A69}">
      <dgm:prSet/>
      <dgm:spPr/>
      <dgm:t>
        <a:bodyPr/>
        <a:lstStyle/>
        <a:p>
          <a:endParaRPr lang="en-GB"/>
        </a:p>
      </dgm:t>
    </dgm:pt>
    <dgm:pt modelId="{B216DD25-4A82-4409-A233-A53C8533BC7B}">
      <dgm:prSet/>
      <dgm:spPr/>
      <dgm:t>
        <a:bodyPr/>
        <a:lstStyle/>
        <a:p>
          <a:r>
            <a:rPr lang="en-GB" dirty="0"/>
            <a:t>Operating openly, providing data and information to the public</a:t>
          </a:r>
        </a:p>
      </dgm:t>
    </dgm:pt>
    <dgm:pt modelId="{5D4B0758-1D3F-428F-A048-4DC2C30FA4F8}" type="parTrans" cxnId="{B48E170E-8C54-4CED-A4D5-7EFE19B63084}">
      <dgm:prSet/>
      <dgm:spPr/>
      <dgm:t>
        <a:bodyPr/>
        <a:lstStyle/>
        <a:p>
          <a:endParaRPr lang="en-GB"/>
        </a:p>
      </dgm:t>
    </dgm:pt>
    <dgm:pt modelId="{1E7D6D33-C67C-475B-828F-2DB2FD055FDA}" type="sibTrans" cxnId="{B48E170E-8C54-4CED-A4D5-7EFE19B63084}">
      <dgm:prSet/>
      <dgm:spPr/>
      <dgm:t>
        <a:bodyPr/>
        <a:lstStyle/>
        <a:p>
          <a:endParaRPr lang="en-GB"/>
        </a:p>
      </dgm:t>
    </dgm:pt>
    <dgm:pt modelId="{62FC3AF8-557E-4766-980B-D7F9671B52B5}">
      <dgm:prSet/>
      <dgm:spPr/>
      <dgm:t>
        <a:bodyPr/>
        <a:lstStyle/>
        <a:p>
          <a:r>
            <a:rPr lang="en-GB" b="0" i="0" baseline="0" dirty="0"/>
            <a:t>Public engagement Community policing </a:t>
          </a:r>
          <a:endParaRPr lang="en-GB" dirty="0"/>
        </a:p>
      </dgm:t>
    </dgm:pt>
    <dgm:pt modelId="{62042081-939F-4976-9609-D2DB6D7C250B}" type="parTrans" cxnId="{0F6EB9BB-D431-47B1-A9F9-291BDFF35ADD}">
      <dgm:prSet/>
      <dgm:spPr/>
      <dgm:t>
        <a:bodyPr/>
        <a:lstStyle/>
        <a:p>
          <a:endParaRPr lang="en-GB"/>
        </a:p>
      </dgm:t>
    </dgm:pt>
    <dgm:pt modelId="{B997BB2A-1A07-4FD1-971F-B22FE1B19F92}" type="sibTrans" cxnId="{0F6EB9BB-D431-47B1-A9F9-291BDFF35ADD}">
      <dgm:prSet/>
      <dgm:spPr/>
      <dgm:t>
        <a:bodyPr/>
        <a:lstStyle/>
        <a:p>
          <a:endParaRPr lang="en-GB"/>
        </a:p>
      </dgm:t>
    </dgm:pt>
    <dgm:pt modelId="{68BC003F-D88F-4023-8B54-395EDE89FA67}">
      <dgm:prSet/>
      <dgm:spPr/>
      <dgm:t>
        <a:bodyPr/>
        <a:lstStyle/>
        <a:p>
          <a:r>
            <a:rPr lang="en-GB" b="0" i="0" baseline="0" dirty="0"/>
            <a:t>Being representative of society – </a:t>
          </a:r>
          <a:endParaRPr lang="en-GB" dirty="0"/>
        </a:p>
      </dgm:t>
    </dgm:pt>
    <dgm:pt modelId="{B850E0A6-AD80-4C6A-8B61-CE451E1CC196}" type="parTrans" cxnId="{BD23765E-A8B9-41AD-A34E-AE2F7034B505}">
      <dgm:prSet/>
      <dgm:spPr/>
      <dgm:t>
        <a:bodyPr/>
        <a:lstStyle/>
        <a:p>
          <a:endParaRPr lang="en-GB"/>
        </a:p>
      </dgm:t>
    </dgm:pt>
    <dgm:pt modelId="{83D6FDF9-9D32-47EE-AFBE-2062FB9DA4C6}" type="sibTrans" cxnId="{BD23765E-A8B9-41AD-A34E-AE2F7034B505}">
      <dgm:prSet/>
      <dgm:spPr/>
      <dgm:t>
        <a:bodyPr/>
        <a:lstStyle/>
        <a:p>
          <a:endParaRPr lang="en-GB"/>
        </a:p>
      </dgm:t>
    </dgm:pt>
    <dgm:pt modelId="{EE153F6C-DC62-4761-9A82-D1CFBC62597B}">
      <dgm:prSet/>
      <dgm:spPr/>
      <dgm:t>
        <a:bodyPr/>
        <a:lstStyle/>
        <a:p>
          <a:r>
            <a:rPr lang="en-GB" b="0" i="0" baseline="0" dirty="0"/>
            <a:t>using knowledge of communities to inform their actions</a:t>
          </a:r>
          <a:endParaRPr lang="en-GB" dirty="0"/>
        </a:p>
      </dgm:t>
    </dgm:pt>
    <dgm:pt modelId="{B0FCD7FA-E107-4CB8-8215-1451B4938A49}" type="parTrans" cxnId="{8DA053BB-ACD2-4938-B048-E0F5E6B837D8}">
      <dgm:prSet/>
      <dgm:spPr/>
      <dgm:t>
        <a:bodyPr/>
        <a:lstStyle/>
        <a:p>
          <a:endParaRPr lang="en-GB"/>
        </a:p>
      </dgm:t>
    </dgm:pt>
    <dgm:pt modelId="{2D9F5351-AADE-4A4E-BA4C-74C4BEBB0933}" type="sibTrans" cxnId="{8DA053BB-ACD2-4938-B048-E0F5E6B837D8}">
      <dgm:prSet/>
      <dgm:spPr/>
      <dgm:t>
        <a:bodyPr/>
        <a:lstStyle/>
        <a:p>
          <a:endParaRPr lang="en-GB"/>
        </a:p>
      </dgm:t>
    </dgm:pt>
    <dgm:pt modelId="{C5C703A6-69F3-42DF-9E13-C58A5A8C3C16}">
      <dgm:prSet/>
      <dgm:spPr/>
      <dgm:t>
        <a:bodyPr/>
        <a:lstStyle/>
        <a:p>
          <a:r>
            <a:rPr lang="en-GB" b="0" i="0" baseline="0" dirty="0"/>
            <a:t>Being effective and competent at what they do</a:t>
          </a:r>
          <a:endParaRPr lang="en-GB" dirty="0"/>
        </a:p>
      </dgm:t>
    </dgm:pt>
    <dgm:pt modelId="{9CAC2865-7DDF-41FB-A51D-7DE5D302E82C}" type="parTrans" cxnId="{10A251CB-539F-4603-817E-0962E692F81C}">
      <dgm:prSet/>
      <dgm:spPr/>
      <dgm:t>
        <a:bodyPr/>
        <a:lstStyle/>
        <a:p>
          <a:endParaRPr lang="en-GB"/>
        </a:p>
      </dgm:t>
    </dgm:pt>
    <dgm:pt modelId="{61C78CE4-0381-4880-AAAC-6945D8A0FA35}" type="sibTrans" cxnId="{10A251CB-539F-4603-817E-0962E692F81C}">
      <dgm:prSet/>
      <dgm:spPr/>
      <dgm:t>
        <a:bodyPr/>
        <a:lstStyle/>
        <a:p>
          <a:endParaRPr lang="en-GB"/>
        </a:p>
      </dgm:t>
    </dgm:pt>
    <dgm:pt modelId="{78C45E09-77CD-4107-AC5E-9A96D5AF6A51}" type="pres">
      <dgm:prSet presAssocID="{1E628E08-B5BC-45E4-8C36-3F9959523A66}" presName="linear" presStyleCnt="0">
        <dgm:presLayoutVars>
          <dgm:dir/>
          <dgm:animLvl val="lvl"/>
          <dgm:resizeHandles val="exact"/>
        </dgm:presLayoutVars>
      </dgm:prSet>
      <dgm:spPr/>
    </dgm:pt>
    <dgm:pt modelId="{9F467909-AF64-469F-895F-0479EE011B34}" type="pres">
      <dgm:prSet presAssocID="{ADB5C825-6F59-471D-B4FE-AF07442A367C}" presName="parentLin" presStyleCnt="0"/>
      <dgm:spPr/>
    </dgm:pt>
    <dgm:pt modelId="{CB71B6B8-C3F6-47AD-97AF-949C25F96368}" type="pres">
      <dgm:prSet presAssocID="{ADB5C825-6F59-471D-B4FE-AF07442A367C}" presName="parentLeftMargin" presStyleLbl="node1" presStyleIdx="0" presStyleCnt="5"/>
      <dgm:spPr/>
    </dgm:pt>
    <dgm:pt modelId="{2468DA2A-343D-46FE-AE36-9F3067DFC2E2}" type="pres">
      <dgm:prSet presAssocID="{ADB5C825-6F59-471D-B4FE-AF07442A367C}" presName="parentText" presStyleLbl="node1" presStyleIdx="0" presStyleCnt="5">
        <dgm:presLayoutVars>
          <dgm:chMax val="0"/>
          <dgm:bulletEnabled val="1"/>
        </dgm:presLayoutVars>
      </dgm:prSet>
      <dgm:spPr/>
    </dgm:pt>
    <dgm:pt modelId="{5DE51926-04A6-408D-AA75-75311B1DB3DA}" type="pres">
      <dgm:prSet presAssocID="{ADB5C825-6F59-471D-B4FE-AF07442A367C}" presName="negativeSpace" presStyleCnt="0"/>
      <dgm:spPr/>
    </dgm:pt>
    <dgm:pt modelId="{EE7332B8-70E4-4FDD-9C1C-3BFACD9D9A2B}" type="pres">
      <dgm:prSet presAssocID="{ADB5C825-6F59-471D-B4FE-AF07442A367C}" presName="childText" presStyleLbl="conFgAcc1" presStyleIdx="0" presStyleCnt="5">
        <dgm:presLayoutVars>
          <dgm:bulletEnabled val="1"/>
        </dgm:presLayoutVars>
      </dgm:prSet>
      <dgm:spPr/>
    </dgm:pt>
    <dgm:pt modelId="{185BF28E-E3D1-4AA8-9E74-EAB3FDA96820}" type="pres">
      <dgm:prSet presAssocID="{1CF9DAC8-D50C-4E15-8363-B8CB3A705E7A}" presName="spaceBetweenRectangles" presStyleCnt="0"/>
      <dgm:spPr/>
    </dgm:pt>
    <dgm:pt modelId="{598CD02F-7465-41BE-84AD-F693D492247C}" type="pres">
      <dgm:prSet presAssocID="{D6EC1AC5-EDC2-4F3D-BCAA-905F8C7B1097}" presName="parentLin" presStyleCnt="0"/>
      <dgm:spPr/>
    </dgm:pt>
    <dgm:pt modelId="{C5B60805-38BA-4FBC-AEEE-B131ED621168}" type="pres">
      <dgm:prSet presAssocID="{D6EC1AC5-EDC2-4F3D-BCAA-905F8C7B1097}" presName="parentLeftMargin" presStyleLbl="node1" presStyleIdx="0" presStyleCnt="5"/>
      <dgm:spPr/>
    </dgm:pt>
    <dgm:pt modelId="{4CB293F7-8E70-4CB6-B7DA-A687A6D48002}" type="pres">
      <dgm:prSet presAssocID="{D6EC1AC5-EDC2-4F3D-BCAA-905F8C7B1097}" presName="parentText" presStyleLbl="node1" presStyleIdx="1" presStyleCnt="5">
        <dgm:presLayoutVars>
          <dgm:chMax val="0"/>
          <dgm:bulletEnabled val="1"/>
        </dgm:presLayoutVars>
      </dgm:prSet>
      <dgm:spPr/>
    </dgm:pt>
    <dgm:pt modelId="{097C0F24-D7BD-48B3-B426-4FC929085879}" type="pres">
      <dgm:prSet presAssocID="{D6EC1AC5-EDC2-4F3D-BCAA-905F8C7B1097}" presName="negativeSpace" presStyleCnt="0"/>
      <dgm:spPr/>
    </dgm:pt>
    <dgm:pt modelId="{05C0DC88-9581-4D16-B1BF-2CB66227D9B7}" type="pres">
      <dgm:prSet presAssocID="{D6EC1AC5-EDC2-4F3D-BCAA-905F8C7B1097}" presName="childText" presStyleLbl="conFgAcc1" presStyleIdx="1" presStyleCnt="5">
        <dgm:presLayoutVars>
          <dgm:bulletEnabled val="1"/>
        </dgm:presLayoutVars>
      </dgm:prSet>
      <dgm:spPr/>
    </dgm:pt>
    <dgm:pt modelId="{2D7D599D-9154-4AC0-8D8F-6D2DE0AA0C6F}" type="pres">
      <dgm:prSet presAssocID="{3CF2DC84-5AA0-438D-9D5D-B005377EAE32}" presName="spaceBetweenRectangles" presStyleCnt="0"/>
      <dgm:spPr/>
    </dgm:pt>
    <dgm:pt modelId="{3CE7E2AF-31C9-4256-B313-B2F4E66DBD76}" type="pres">
      <dgm:prSet presAssocID="{62FC3AF8-557E-4766-980B-D7F9671B52B5}" presName="parentLin" presStyleCnt="0"/>
      <dgm:spPr/>
    </dgm:pt>
    <dgm:pt modelId="{5D599E09-01E5-4C1F-9BF7-3C687F27AB58}" type="pres">
      <dgm:prSet presAssocID="{62FC3AF8-557E-4766-980B-D7F9671B52B5}" presName="parentLeftMargin" presStyleLbl="node1" presStyleIdx="1" presStyleCnt="5"/>
      <dgm:spPr/>
    </dgm:pt>
    <dgm:pt modelId="{4A4AAC41-CFCD-463F-B1DA-5F37979DE5B9}" type="pres">
      <dgm:prSet presAssocID="{62FC3AF8-557E-4766-980B-D7F9671B52B5}" presName="parentText" presStyleLbl="node1" presStyleIdx="2" presStyleCnt="5">
        <dgm:presLayoutVars>
          <dgm:chMax val="0"/>
          <dgm:bulletEnabled val="1"/>
        </dgm:presLayoutVars>
      </dgm:prSet>
      <dgm:spPr/>
    </dgm:pt>
    <dgm:pt modelId="{0678CB0C-D479-4B72-A5FB-86875EB4FB1B}" type="pres">
      <dgm:prSet presAssocID="{62FC3AF8-557E-4766-980B-D7F9671B52B5}" presName="negativeSpace" presStyleCnt="0"/>
      <dgm:spPr/>
    </dgm:pt>
    <dgm:pt modelId="{C6C01FF3-0CE4-4356-A508-685A1B622286}" type="pres">
      <dgm:prSet presAssocID="{62FC3AF8-557E-4766-980B-D7F9671B52B5}" presName="childText" presStyleLbl="conFgAcc1" presStyleIdx="2" presStyleCnt="5">
        <dgm:presLayoutVars>
          <dgm:bulletEnabled val="1"/>
        </dgm:presLayoutVars>
      </dgm:prSet>
      <dgm:spPr/>
    </dgm:pt>
    <dgm:pt modelId="{028BD8E7-5CF4-4511-9D83-E75304BBAE64}" type="pres">
      <dgm:prSet presAssocID="{B997BB2A-1A07-4FD1-971F-B22FE1B19F92}" presName="spaceBetweenRectangles" presStyleCnt="0"/>
      <dgm:spPr/>
    </dgm:pt>
    <dgm:pt modelId="{0715E39B-0018-4FB4-B987-8F063F16DA6B}" type="pres">
      <dgm:prSet presAssocID="{68BC003F-D88F-4023-8B54-395EDE89FA67}" presName="parentLin" presStyleCnt="0"/>
      <dgm:spPr/>
    </dgm:pt>
    <dgm:pt modelId="{D190ADF0-B863-463E-A2CE-2B89FD12F29D}" type="pres">
      <dgm:prSet presAssocID="{68BC003F-D88F-4023-8B54-395EDE89FA67}" presName="parentLeftMargin" presStyleLbl="node1" presStyleIdx="2" presStyleCnt="5"/>
      <dgm:spPr/>
    </dgm:pt>
    <dgm:pt modelId="{6061751A-9B59-4CF8-BBA2-84092C87F193}" type="pres">
      <dgm:prSet presAssocID="{68BC003F-D88F-4023-8B54-395EDE89FA67}" presName="parentText" presStyleLbl="node1" presStyleIdx="3" presStyleCnt="5">
        <dgm:presLayoutVars>
          <dgm:chMax val="0"/>
          <dgm:bulletEnabled val="1"/>
        </dgm:presLayoutVars>
      </dgm:prSet>
      <dgm:spPr/>
    </dgm:pt>
    <dgm:pt modelId="{FB606F77-78DA-480B-8698-31CC2C7FFE9C}" type="pres">
      <dgm:prSet presAssocID="{68BC003F-D88F-4023-8B54-395EDE89FA67}" presName="negativeSpace" presStyleCnt="0"/>
      <dgm:spPr/>
    </dgm:pt>
    <dgm:pt modelId="{524C3E87-5149-4B14-8CC5-A30B861BE8FB}" type="pres">
      <dgm:prSet presAssocID="{68BC003F-D88F-4023-8B54-395EDE89FA67}" presName="childText" presStyleLbl="conFgAcc1" presStyleIdx="3" presStyleCnt="5">
        <dgm:presLayoutVars>
          <dgm:bulletEnabled val="1"/>
        </dgm:presLayoutVars>
      </dgm:prSet>
      <dgm:spPr/>
    </dgm:pt>
    <dgm:pt modelId="{5FE5C290-2221-49D9-A0A5-073317A4BB3B}" type="pres">
      <dgm:prSet presAssocID="{83D6FDF9-9D32-47EE-AFBE-2062FB9DA4C6}" presName="spaceBetweenRectangles" presStyleCnt="0"/>
      <dgm:spPr/>
    </dgm:pt>
    <dgm:pt modelId="{E62932F8-431C-482B-8C3C-1B6DF9361461}" type="pres">
      <dgm:prSet presAssocID="{C5C703A6-69F3-42DF-9E13-C58A5A8C3C16}" presName="parentLin" presStyleCnt="0"/>
      <dgm:spPr/>
    </dgm:pt>
    <dgm:pt modelId="{B0D96457-A4F0-44DB-AB87-64DC6D57B5BA}" type="pres">
      <dgm:prSet presAssocID="{C5C703A6-69F3-42DF-9E13-C58A5A8C3C16}" presName="parentLeftMargin" presStyleLbl="node1" presStyleIdx="3" presStyleCnt="5"/>
      <dgm:spPr/>
    </dgm:pt>
    <dgm:pt modelId="{6EA966EB-D4EA-4AEE-BAE5-D74BA699101D}" type="pres">
      <dgm:prSet presAssocID="{C5C703A6-69F3-42DF-9E13-C58A5A8C3C16}" presName="parentText" presStyleLbl="node1" presStyleIdx="4" presStyleCnt="5">
        <dgm:presLayoutVars>
          <dgm:chMax val="0"/>
          <dgm:bulletEnabled val="1"/>
        </dgm:presLayoutVars>
      </dgm:prSet>
      <dgm:spPr/>
    </dgm:pt>
    <dgm:pt modelId="{817C74BD-7A53-4E11-B561-59BBE47C780F}" type="pres">
      <dgm:prSet presAssocID="{C5C703A6-69F3-42DF-9E13-C58A5A8C3C16}" presName="negativeSpace" presStyleCnt="0"/>
      <dgm:spPr/>
    </dgm:pt>
    <dgm:pt modelId="{4ED5B93B-E98A-4959-9EEE-8A9C127C87E3}" type="pres">
      <dgm:prSet presAssocID="{C5C703A6-69F3-42DF-9E13-C58A5A8C3C16}" presName="childText" presStyleLbl="conFgAcc1" presStyleIdx="4" presStyleCnt="5">
        <dgm:presLayoutVars>
          <dgm:bulletEnabled val="1"/>
        </dgm:presLayoutVars>
      </dgm:prSet>
      <dgm:spPr/>
    </dgm:pt>
  </dgm:ptLst>
  <dgm:cxnLst>
    <dgm:cxn modelId="{A59C7503-666F-4006-8022-0B7A3F928CCF}" srcId="{ADB5C825-6F59-471D-B4FE-AF07442A367C}" destId="{359AEEFA-059C-43A5-841C-542449CF9759}" srcOrd="0" destOrd="0" parTransId="{B66940B0-4F39-4AED-974F-7FC0A2548BE7}" sibTransId="{34D224AA-C830-446F-B760-7942D3E44540}"/>
    <dgm:cxn modelId="{B48E170E-8C54-4CED-A4D5-7EFE19B63084}" srcId="{D6EC1AC5-EDC2-4F3D-BCAA-905F8C7B1097}" destId="{B216DD25-4A82-4409-A233-A53C8533BC7B}" srcOrd="0" destOrd="0" parTransId="{5D4B0758-1D3F-428F-A048-4DC2C30FA4F8}" sibTransId="{1E7D6D33-C67C-475B-828F-2DB2FD055FDA}"/>
    <dgm:cxn modelId="{B10B3E13-865C-4E63-94CF-A9986A929259}" type="presOf" srcId="{ADB5C825-6F59-471D-B4FE-AF07442A367C}" destId="{2468DA2A-343D-46FE-AE36-9F3067DFC2E2}" srcOrd="1" destOrd="0" presId="urn:microsoft.com/office/officeart/2005/8/layout/list1"/>
    <dgm:cxn modelId="{8433FC2C-DDEC-4DC2-8C71-9B97DF49EF64}" type="presOf" srcId="{62FC3AF8-557E-4766-980B-D7F9671B52B5}" destId="{5D599E09-01E5-4C1F-9BF7-3C687F27AB58}" srcOrd="0" destOrd="0" presId="urn:microsoft.com/office/officeart/2005/8/layout/list1"/>
    <dgm:cxn modelId="{2EF8FF2D-0711-4056-AC49-75EF3A529B1F}" type="presOf" srcId="{D6EC1AC5-EDC2-4F3D-BCAA-905F8C7B1097}" destId="{4CB293F7-8E70-4CB6-B7DA-A687A6D48002}" srcOrd="1" destOrd="0" presId="urn:microsoft.com/office/officeart/2005/8/layout/list1"/>
    <dgm:cxn modelId="{9C77243E-7624-4039-8BD6-B27EB1BD58AA}" type="presOf" srcId="{B216DD25-4A82-4409-A233-A53C8533BC7B}" destId="{05C0DC88-9581-4D16-B1BF-2CB66227D9B7}" srcOrd="0" destOrd="0" presId="urn:microsoft.com/office/officeart/2005/8/layout/list1"/>
    <dgm:cxn modelId="{BD23765E-A8B9-41AD-A34E-AE2F7034B505}" srcId="{1E628E08-B5BC-45E4-8C36-3F9959523A66}" destId="{68BC003F-D88F-4023-8B54-395EDE89FA67}" srcOrd="3" destOrd="0" parTransId="{B850E0A6-AD80-4C6A-8B61-CE451E1CC196}" sibTransId="{83D6FDF9-9D32-47EE-AFBE-2062FB9DA4C6}"/>
    <dgm:cxn modelId="{82C54C4A-3F5F-4F8D-A352-ABE834BB3CA1}" type="presOf" srcId="{C5C703A6-69F3-42DF-9E13-C58A5A8C3C16}" destId="{B0D96457-A4F0-44DB-AB87-64DC6D57B5BA}" srcOrd="0" destOrd="0" presId="urn:microsoft.com/office/officeart/2005/8/layout/list1"/>
    <dgm:cxn modelId="{FBBF4F4C-E6BA-4E5D-80D9-39049A245335}" type="presOf" srcId="{ADB5C825-6F59-471D-B4FE-AF07442A367C}" destId="{CB71B6B8-C3F6-47AD-97AF-949C25F96368}" srcOrd="0" destOrd="0" presId="urn:microsoft.com/office/officeart/2005/8/layout/list1"/>
    <dgm:cxn modelId="{C1E6EC8A-4773-49AA-BB2B-1BB8650652A2}" type="presOf" srcId="{68BC003F-D88F-4023-8B54-395EDE89FA67}" destId="{6061751A-9B59-4CF8-BBA2-84092C87F193}" srcOrd="1" destOrd="0" presId="urn:microsoft.com/office/officeart/2005/8/layout/list1"/>
    <dgm:cxn modelId="{10611F90-96A6-4105-BFE9-590B3946FB33}" type="presOf" srcId="{62FC3AF8-557E-4766-980B-D7F9671B52B5}" destId="{4A4AAC41-CFCD-463F-B1DA-5F37979DE5B9}" srcOrd="1" destOrd="0" presId="urn:microsoft.com/office/officeart/2005/8/layout/list1"/>
    <dgm:cxn modelId="{354A7CA5-84EA-4B4C-920C-92B5CEB6C180}" type="presOf" srcId="{C5C703A6-69F3-42DF-9E13-C58A5A8C3C16}" destId="{6EA966EB-D4EA-4AEE-BAE5-D74BA699101D}" srcOrd="1" destOrd="0" presId="urn:microsoft.com/office/officeart/2005/8/layout/list1"/>
    <dgm:cxn modelId="{47030EAC-A94C-4EF5-9D22-A23F275A5E34}" type="presOf" srcId="{68BC003F-D88F-4023-8B54-395EDE89FA67}" destId="{D190ADF0-B863-463E-A2CE-2B89FD12F29D}" srcOrd="0" destOrd="0" presId="urn:microsoft.com/office/officeart/2005/8/layout/list1"/>
    <dgm:cxn modelId="{8DA053BB-ACD2-4938-B048-E0F5E6B837D8}" srcId="{68BC003F-D88F-4023-8B54-395EDE89FA67}" destId="{EE153F6C-DC62-4761-9A82-D1CFBC62597B}" srcOrd="0" destOrd="0" parTransId="{B0FCD7FA-E107-4CB8-8215-1451B4938A49}" sibTransId="{2D9F5351-AADE-4A4E-BA4C-74C4BEBB0933}"/>
    <dgm:cxn modelId="{0F6EB9BB-D431-47B1-A9F9-291BDFF35ADD}" srcId="{1E628E08-B5BC-45E4-8C36-3F9959523A66}" destId="{62FC3AF8-557E-4766-980B-D7F9671B52B5}" srcOrd="2" destOrd="0" parTransId="{62042081-939F-4976-9609-D2DB6D7C250B}" sibTransId="{B997BB2A-1A07-4FD1-971F-B22FE1B19F92}"/>
    <dgm:cxn modelId="{85C0C3C0-65F1-481F-94FF-2D37A8514AEF}" type="presOf" srcId="{EE153F6C-DC62-4761-9A82-D1CFBC62597B}" destId="{524C3E87-5149-4B14-8CC5-A30B861BE8FB}" srcOrd="0" destOrd="0" presId="urn:microsoft.com/office/officeart/2005/8/layout/list1"/>
    <dgm:cxn modelId="{10A251CB-539F-4603-817E-0962E692F81C}" srcId="{1E628E08-B5BC-45E4-8C36-3F9959523A66}" destId="{C5C703A6-69F3-42DF-9E13-C58A5A8C3C16}" srcOrd="4" destOrd="0" parTransId="{9CAC2865-7DDF-41FB-A51D-7DE5D302E82C}" sibTransId="{61C78CE4-0381-4880-AAAC-6945D8A0FA35}"/>
    <dgm:cxn modelId="{A9AB27CE-7055-4213-8C09-308BABEB0A69}" srcId="{1E628E08-B5BC-45E4-8C36-3F9959523A66}" destId="{D6EC1AC5-EDC2-4F3D-BCAA-905F8C7B1097}" srcOrd="1" destOrd="0" parTransId="{2FC8A940-5728-460F-B970-C2B5F0209963}" sibTransId="{3CF2DC84-5AA0-438D-9D5D-B005377EAE32}"/>
    <dgm:cxn modelId="{684A37CE-953A-495B-AE8A-B7C60ED3F38F}" type="presOf" srcId="{359AEEFA-059C-43A5-841C-542449CF9759}" destId="{EE7332B8-70E4-4FDD-9C1C-3BFACD9D9A2B}" srcOrd="0" destOrd="0" presId="urn:microsoft.com/office/officeart/2005/8/layout/list1"/>
    <dgm:cxn modelId="{00748CD7-9F2C-4E81-A7A2-F30F1EA69D3E}" srcId="{1E628E08-B5BC-45E4-8C36-3F9959523A66}" destId="{ADB5C825-6F59-471D-B4FE-AF07442A367C}" srcOrd="0" destOrd="0" parTransId="{725D14BC-F7D0-43BD-B273-ECD24BF4E082}" sibTransId="{1CF9DAC8-D50C-4E15-8363-B8CB3A705E7A}"/>
    <dgm:cxn modelId="{6DDAB8FA-60BB-490F-970D-82008092FBF7}" type="presOf" srcId="{1E628E08-B5BC-45E4-8C36-3F9959523A66}" destId="{78C45E09-77CD-4107-AC5E-9A96D5AF6A51}" srcOrd="0" destOrd="0" presId="urn:microsoft.com/office/officeart/2005/8/layout/list1"/>
    <dgm:cxn modelId="{E5E438FF-7ADA-4693-877C-BBA9274B43AB}" type="presOf" srcId="{D6EC1AC5-EDC2-4F3D-BCAA-905F8C7B1097}" destId="{C5B60805-38BA-4FBC-AEEE-B131ED621168}" srcOrd="0" destOrd="0" presId="urn:microsoft.com/office/officeart/2005/8/layout/list1"/>
    <dgm:cxn modelId="{2599E8A5-0A13-43CA-80DE-51441AF158B2}" type="presParOf" srcId="{78C45E09-77CD-4107-AC5E-9A96D5AF6A51}" destId="{9F467909-AF64-469F-895F-0479EE011B34}" srcOrd="0" destOrd="0" presId="urn:microsoft.com/office/officeart/2005/8/layout/list1"/>
    <dgm:cxn modelId="{9D52293F-8427-440B-819B-49C1DC6CD235}" type="presParOf" srcId="{9F467909-AF64-469F-895F-0479EE011B34}" destId="{CB71B6B8-C3F6-47AD-97AF-949C25F96368}" srcOrd="0" destOrd="0" presId="urn:microsoft.com/office/officeart/2005/8/layout/list1"/>
    <dgm:cxn modelId="{37D658B7-61B6-4796-9AC8-153921184056}" type="presParOf" srcId="{9F467909-AF64-469F-895F-0479EE011B34}" destId="{2468DA2A-343D-46FE-AE36-9F3067DFC2E2}" srcOrd="1" destOrd="0" presId="urn:microsoft.com/office/officeart/2005/8/layout/list1"/>
    <dgm:cxn modelId="{D436D938-718D-41A7-A85D-5D91D4B1E168}" type="presParOf" srcId="{78C45E09-77CD-4107-AC5E-9A96D5AF6A51}" destId="{5DE51926-04A6-408D-AA75-75311B1DB3DA}" srcOrd="1" destOrd="0" presId="urn:microsoft.com/office/officeart/2005/8/layout/list1"/>
    <dgm:cxn modelId="{B2AD1F40-57C1-4878-A4D1-A13E6EFD4E02}" type="presParOf" srcId="{78C45E09-77CD-4107-AC5E-9A96D5AF6A51}" destId="{EE7332B8-70E4-4FDD-9C1C-3BFACD9D9A2B}" srcOrd="2" destOrd="0" presId="urn:microsoft.com/office/officeart/2005/8/layout/list1"/>
    <dgm:cxn modelId="{2EB0FCFF-B62F-4AA9-A79E-80ED77AABB0E}" type="presParOf" srcId="{78C45E09-77CD-4107-AC5E-9A96D5AF6A51}" destId="{185BF28E-E3D1-4AA8-9E74-EAB3FDA96820}" srcOrd="3" destOrd="0" presId="urn:microsoft.com/office/officeart/2005/8/layout/list1"/>
    <dgm:cxn modelId="{5B3F285F-D42A-4A1F-BB81-F7BA1EE767A6}" type="presParOf" srcId="{78C45E09-77CD-4107-AC5E-9A96D5AF6A51}" destId="{598CD02F-7465-41BE-84AD-F693D492247C}" srcOrd="4" destOrd="0" presId="urn:microsoft.com/office/officeart/2005/8/layout/list1"/>
    <dgm:cxn modelId="{0C2BB746-EC0A-4DFC-BBB4-D8FAF788351C}" type="presParOf" srcId="{598CD02F-7465-41BE-84AD-F693D492247C}" destId="{C5B60805-38BA-4FBC-AEEE-B131ED621168}" srcOrd="0" destOrd="0" presId="urn:microsoft.com/office/officeart/2005/8/layout/list1"/>
    <dgm:cxn modelId="{50FAE264-5CC5-4FEF-BF91-14D7C9E6F37F}" type="presParOf" srcId="{598CD02F-7465-41BE-84AD-F693D492247C}" destId="{4CB293F7-8E70-4CB6-B7DA-A687A6D48002}" srcOrd="1" destOrd="0" presId="urn:microsoft.com/office/officeart/2005/8/layout/list1"/>
    <dgm:cxn modelId="{A7E8FA2A-ADE8-4BBF-8109-D533C58B37DB}" type="presParOf" srcId="{78C45E09-77CD-4107-AC5E-9A96D5AF6A51}" destId="{097C0F24-D7BD-48B3-B426-4FC929085879}" srcOrd="5" destOrd="0" presId="urn:microsoft.com/office/officeart/2005/8/layout/list1"/>
    <dgm:cxn modelId="{0109A5C5-69D4-48AD-81F9-0F9BC26E480F}" type="presParOf" srcId="{78C45E09-77CD-4107-AC5E-9A96D5AF6A51}" destId="{05C0DC88-9581-4D16-B1BF-2CB66227D9B7}" srcOrd="6" destOrd="0" presId="urn:microsoft.com/office/officeart/2005/8/layout/list1"/>
    <dgm:cxn modelId="{7622DF0C-4800-4E3D-85BB-5D6E65B9EC78}" type="presParOf" srcId="{78C45E09-77CD-4107-AC5E-9A96D5AF6A51}" destId="{2D7D599D-9154-4AC0-8D8F-6D2DE0AA0C6F}" srcOrd="7" destOrd="0" presId="urn:microsoft.com/office/officeart/2005/8/layout/list1"/>
    <dgm:cxn modelId="{B3068299-6033-437D-B461-CED182BD5D05}" type="presParOf" srcId="{78C45E09-77CD-4107-AC5E-9A96D5AF6A51}" destId="{3CE7E2AF-31C9-4256-B313-B2F4E66DBD76}" srcOrd="8" destOrd="0" presId="urn:microsoft.com/office/officeart/2005/8/layout/list1"/>
    <dgm:cxn modelId="{1DC0185F-78A3-46F9-A0A7-B822F4E883F1}" type="presParOf" srcId="{3CE7E2AF-31C9-4256-B313-B2F4E66DBD76}" destId="{5D599E09-01E5-4C1F-9BF7-3C687F27AB58}" srcOrd="0" destOrd="0" presId="urn:microsoft.com/office/officeart/2005/8/layout/list1"/>
    <dgm:cxn modelId="{819B2CF9-01A3-47E9-A826-640043124D6C}" type="presParOf" srcId="{3CE7E2AF-31C9-4256-B313-B2F4E66DBD76}" destId="{4A4AAC41-CFCD-463F-B1DA-5F37979DE5B9}" srcOrd="1" destOrd="0" presId="urn:microsoft.com/office/officeart/2005/8/layout/list1"/>
    <dgm:cxn modelId="{DA02632F-4AAC-464F-89C6-081B7D2BC113}" type="presParOf" srcId="{78C45E09-77CD-4107-AC5E-9A96D5AF6A51}" destId="{0678CB0C-D479-4B72-A5FB-86875EB4FB1B}" srcOrd="9" destOrd="0" presId="urn:microsoft.com/office/officeart/2005/8/layout/list1"/>
    <dgm:cxn modelId="{418A8B27-D81B-4EA4-B819-658B2748127F}" type="presParOf" srcId="{78C45E09-77CD-4107-AC5E-9A96D5AF6A51}" destId="{C6C01FF3-0CE4-4356-A508-685A1B622286}" srcOrd="10" destOrd="0" presId="urn:microsoft.com/office/officeart/2005/8/layout/list1"/>
    <dgm:cxn modelId="{6D0CD8F2-3CF1-45DE-B41F-F63D3C8B83A7}" type="presParOf" srcId="{78C45E09-77CD-4107-AC5E-9A96D5AF6A51}" destId="{028BD8E7-5CF4-4511-9D83-E75304BBAE64}" srcOrd="11" destOrd="0" presId="urn:microsoft.com/office/officeart/2005/8/layout/list1"/>
    <dgm:cxn modelId="{F1A6F7EC-F425-451C-9F8E-9A20D1AAB0FE}" type="presParOf" srcId="{78C45E09-77CD-4107-AC5E-9A96D5AF6A51}" destId="{0715E39B-0018-4FB4-B987-8F063F16DA6B}" srcOrd="12" destOrd="0" presId="urn:microsoft.com/office/officeart/2005/8/layout/list1"/>
    <dgm:cxn modelId="{BE300E24-8CE0-4621-9387-CB6228070531}" type="presParOf" srcId="{0715E39B-0018-4FB4-B987-8F063F16DA6B}" destId="{D190ADF0-B863-463E-A2CE-2B89FD12F29D}" srcOrd="0" destOrd="0" presId="urn:microsoft.com/office/officeart/2005/8/layout/list1"/>
    <dgm:cxn modelId="{CBEAB923-1CB4-4C74-BFEE-424A919B783F}" type="presParOf" srcId="{0715E39B-0018-4FB4-B987-8F063F16DA6B}" destId="{6061751A-9B59-4CF8-BBA2-84092C87F193}" srcOrd="1" destOrd="0" presId="urn:microsoft.com/office/officeart/2005/8/layout/list1"/>
    <dgm:cxn modelId="{77B3FE80-3BC6-4590-B0D3-74C085EA6CED}" type="presParOf" srcId="{78C45E09-77CD-4107-AC5E-9A96D5AF6A51}" destId="{FB606F77-78DA-480B-8698-31CC2C7FFE9C}" srcOrd="13" destOrd="0" presId="urn:microsoft.com/office/officeart/2005/8/layout/list1"/>
    <dgm:cxn modelId="{01B3C4F3-F608-4B1A-8AE2-D3F46C65FB8F}" type="presParOf" srcId="{78C45E09-77CD-4107-AC5E-9A96D5AF6A51}" destId="{524C3E87-5149-4B14-8CC5-A30B861BE8FB}" srcOrd="14" destOrd="0" presId="urn:microsoft.com/office/officeart/2005/8/layout/list1"/>
    <dgm:cxn modelId="{4544B7B0-CCB4-499D-BF8C-56BF5FEBA7C8}" type="presParOf" srcId="{78C45E09-77CD-4107-AC5E-9A96D5AF6A51}" destId="{5FE5C290-2221-49D9-A0A5-073317A4BB3B}" srcOrd="15" destOrd="0" presId="urn:microsoft.com/office/officeart/2005/8/layout/list1"/>
    <dgm:cxn modelId="{7265DFCD-F643-40DC-9F11-63AF2F3DBC5F}" type="presParOf" srcId="{78C45E09-77CD-4107-AC5E-9A96D5AF6A51}" destId="{E62932F8-431C-482B-8C3C-1B6DF9361461}" srcOrd="16" destOrd="0" presId="urn:microsoft.com/office/officeart/2005/8/layout/list1"/>
    <dgm:cxn modelId="{1B695A08-9AFD-4235-BF34-94A1A25B1A2C}" type="presParOf" srcId="{E62932F8-431C-482B-8C3C-1B6DF9361461}" destId="{B0D96457-A4F0-44DB-AB87-64DC6D57B5BA}" srcOrd="0" destOrd="0" presId="urn:microsoft.com/office/officeart/2005/8/layout/list1"/>
    <dgm:cxn modelId="{2B48EF68-D676-4650-A5DE-2F1068E3E55D}" type="presParOf" srcId="{E62932F8-431C-482B-8C3C-1B6DF9361461}" destId="{6EA966EB-D4EA-4AEE-BAE5-D74BA699101D}" srcOrd="1" destOrd="0" presId="urn:microsoft.com/office/officeart/2005/8/layout/list1"/>
    <dgm:cxn modelId="{6AC70AF3-304D-418E-99C7-0CE1A89FA24B}" type="presParOf" srcId="{78C45E09-77CD-4107-AC5E-9A96D5AF6A51}" destId="{817C74BD-7A53-4E11-B561-59BBE47C780F}" srcOrd="17" destOrd="0" presId="urn:microsoft.com/office/officeart/2005/8/layout/list1"/>
    <dgm:cxn modelId="{7EC8CD72-1D96-4FFA-9523-6B1393B62696}" type="presParOf" srcId="{78C45E09-77CD-4107-AC5E-9A96D5AF6A51}" destId="{4ED5B93B-E98A-4959-9EEE-8A9C127C87E3}"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C985F1-21F2-4C02-99F8-DF993FCB0800}"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041515D5-7385-4A17-8AB2-D9E3F3B19E50}">
      <dgm:prSet/>
      <dgm:spPr/>
      <dgm:t>
        <a:bodyPr/>
        <a:lstStyle/>
        <a:p>
          <a:r>
            <a:rPr lang="en-GB" b="0" i="0" baseline="0"/>
            <a:t>Wind rush generation in 1940’s and 1950’s influx of Caribbean migrants</a:t>
          </a:r>
          <a:endParaRPr lang="en-US"/>
        </a:p>
      </dgm:t>
    </dgm:pt>
    <dgm:pt modelId="{A386ACC5-6B7D-4BCE-A4B2-0CE49D6C9463}" type="parTrans" cxnId="{148AC6C1-8F7F-4B14-B204-5E21518C95AF}">
      <dgm:prSet/>
      <dgm:spPr/>
      <dgm:t>
        <a:bodyPr/>
        <a:lstStyle/>
        <a:p>
          <a:endParaRPr lang="en-US"/>
        </a:p>
      </dgm:t>
    </dgm:pt>
    <dgm:pt modelId="{6E2D0F92-773E-4929-B7C7-70E5ADE7B2DC}" type="sibTrans" cxnId="{148AC6C1-8F7F-4B14-B204-5E21518C95AF}">
      <dgm:prSet/>
      <dgm:spPr/>
      <dgm:t>
        <a:bodyPr/>
        <a:lstStyle/>
        <a:p>
          <a:endParaRPr lang="en-US"/>
        </a:p>
      </dgm:t>
    </dgm:pt>
    <dgm:pt modelId="{59F6D3D4-5BB8-4032-9F96-2B42275A1046}">
      <dgm:prSet/>
      <dgm:spPr/>
      <dgm:t>
        <a:bodyPr/>
        <a:lstStyle/>
        <a:p>
          <a:r>
            <a:rPr lang="en-GB" b="0" i="0" baseline="0"/>
            <a:t>Election of Thatcher in 1979 </a:t>
          </a:r>
          <a:endParaRPr lang="en-US"/>
        </a:p>
      </dgm:t>
    </dgm:pt>
    <dgm:pt modelId="{2468F5DE-A69C-4AA6-AEDA-A73A995C93F9}" type="parTrans" cxnId="{1EF6A75D-55B7-40D0-A695-AA838E238C2A}">
      <dgm:prSet/>
      <dgm:spPr/>
      <dgm:t>
        <a:bodyPr/>
        <a:lstStyle/>
        <a:p>
          <a:endParaRPr lang="en-US"/>
        </a:p>
      </dgm:t>
    </dgm:pt>
    <dgm:pt modelId="{FF1C6404-52CC-42BD-8AE6-19D96ADB6125}" type="sibTrans" cxnId="{1EF6A75D-55B7-40D0-A695-AA838E238C2A}">
      <dgm:prSet/>
      <dgm:spPr/>
      <dgm:t>
        <a:bodyPr/>
        <a:lstStyle/>
        <a:p>
          <a:endParaRPr lang="en-US"/>
        </a:p>
      </dgm:t>
    </dgm:pt>
    <dgm:pt modelId="{77E0A90C-934A-4F41-A865-8BF24C20C5A4}">
      <dgm:prSet/>
      <dgm:spPr/>
      <dgm:t>
        <a:bodyPr/>
        <a:lstStyle/>
        <a:p>
          <a:r>
            <a:rPr lang="en-GB" b="0" i="0" baseline="0"/>
            <a:t>High unemployment, poor housing, discrimination from authorities</a:t>
          </a:r>
          <a:endParaRPr lang="en-US"/>
        </a:p>
      </dgm:t>
    </dgm:pt>
    <dgm:pt modelId="{27757F94-CAAE-4ADF-B0B5-83A50B91DD84}" type="parTrans" cxnId="{97E8E9EE-8447-4996-8586-7BD52DB18951}">
      <dgm:prSet/>
      <dgm:spPr/>
      <dgm:t>
        <a:bodyPr/>
        <a:lstStyle/>
        <a:p>
          <a:endParaRPr lang="en-US"/>
        </a:p>
      </dgm:t>
    </dgm:pt>
    <dgm:pt modelId="{E1E3FF4F-1066-43EB-A272-208CA1895365}" type="sibTrans" cxnId="{97E8E9EE-8447-4996-8586-7BD52DB18951}">
      <dgm:prSet/>
      <dgm:spPr/>
      <dgm:t>
        <a:bodyPr/>
        <a:lstStyle/>
        <a:p>
          <a:endParaRPr lang="en-US"/>
        </a:p>
      </dgm:t>
    </dgm:pt>
    <dgm:pt modelId="{99AE5CB1-F61A-4E04-A1C6-005978C22E72}">
      <dgm:prSet/>
      <dgm:spPr/>
      <dgm:t>
        <a:bodyPr/>
        <a:lstStyle/>
        <a:p>
          <a:r>
            <a:rPr lang="en-GB"/>
            <a:t>50% of young black men were unemployed during that period</a:t>
          </a:r>
          <a:endParaRPr lang="en-US"/>
        </a:p>
      </dgm:t>
    </dgm:pt>
    <dgm:pt modelId="{DB4E5417-83FE-478D-A447-009EA61DFC40}" type="parTrans" cxnId="{580F1D30-6E17-4591-B1CA-F313DC61BA5B}">
      <dgm:prSet/>
      <dgm:spPr/>
      <dgm:t>
        <a:bodyPr/>
        <a:lstStyle/>
        <a:p>
          <a:endParaRPr lang="en-US"/>
        </a:p>
      </dgm:t>
    </dgm:pt>
    <dgm:pt modelId="{02962097-C477-4B7D-857E-B15A58658620}" type="sibTrans" cxnId="{580F1D30-6E17-4591-B1CA-F313DC61BA5B}">
      <dgm:prSet/>
      <dgm:spPr/>
      <dgm:t>
        <a:bodyPr/>
        <a:lstStyle/>
        <a:p>
          <a:endParaRPr lang="en-US"/>
        </a:p>
      </dgm:t>
    </dgm:pt>
    <dgm:pt modelId="{83C1262C-1A9E-4955-B87F-4C0F6D868A19}">
      <dgm:prSet/>
      <dgm:spPr/>
      <dgm:t>
        <a:bodyPr/>
        <a:lstStyle/>
        <a:p>
          <a:r>
            <a:rPr lang="en-GB"/>
            <a:t>Poverty naturally led to a rise in street crime</a:t>
          </a:r>
          <a:endParaRPr lang="en-US"/>
        </a:p>
      </dgm:t>
    </dgm:pt>
    <dgm:pt modelId="{E1B84218-FB98-480E-A2C4-AB4153A83F02}" type="parTrans" cxnId="{F156578B-A6AA-4C3A-84CE-17CA2511C11B}">
      <dgm:prSet/>
      <dgm:spPr/>
      <dgm:t>
        <a:bodyPr/>
        <a:lstStyle/>
        <a:p>
          <a:endParaRPr lang="en-US"/>
        </a:p>
      </dgm:t>
    </dgm:pt>
    <dgm:pt modelId="{B1F38B39-ED0E-4CB0-ACAA-7FDF9826838C}" type="sibTrans" cxnId="{F156578B-A6AA-4C3A-84CE-17CA2511C11B}">
      <dgm:prSet/>
      <dgm:spPr/>
      <dgm:t>
        <a:bodyPr/>
        <a:lstStyle/>
        <a:p>
          <a:endParaRPr lang="en-US"/>
        </a:p>
      </dgm:t>
    </dgm:pt>
    <dgm:pt modelId="{EAE10BA7-D743-4468-9769-C2869BFD732B}">
      <dgm:prSet/>
      <dgm:spPr/>
      <dgm:t>
        <a:bodyPr/>
        <a:lstStyle/>
        <a:p>
          <a:r>
            <a:rPr lang="en-GB"/>
            <a:t>The media whipped up moral panic over the rise in ‘muggings’	</a:t>
          </a:r>
          <a:endParaRPr lang="en-US"/>
        </a:p>
      </dgm:t>
    </dgm:pt>
    <dgm:pt modelId="{E935130A-4EB1-4966-8CDC-745329AB22E4}" type="parTrans" cxnId="{9DCD779E-D185-4A9C-88F6-69A9D124573D}">
      <dgm:prSet/>
      <dgm:spPr/>
      <dgm:t>
        <a:bodyPr/>
        <a:lstStyle/>
        <a:p>
          <a:endParaRPr lang="en-US"/>
        </a:p>
      </dgm:t>
    </dgm:pt>
    <dgm:pt modelId="{3F1F2EE7-F2A6-4C61-B32F-ABB86A113C5D}" type="sibTrans" cxnId="{9DCD779E-D185-4A9C-88F6-69A9D124573D}">
      <dgm:prSet/>
      <dgm:spPr/>
      <dgm:t>
        <a:bodyPr/>
        <a:lstStyle/>
        <a:p>
          <a:endParaRPr lang="en-US"/>
        </a:p>
      </dgm:t>
    </dgm:pt>
    <dgm:pt modelId="{0FDC5028-5A94-4D6C-9AB6-B0C888DB6AC2}" type="pres">
      <dgm:prSet presAssocID="{6CC985F1-21F2-4C02-99F8-DF993FCB0800}" presName="Name0" presStyleCnt="0">
        <dgm:presLayoutVars>
          <dgm:dir/>
          <dgm:resizeHandles val="exact"/>
        </dgm:presLayoutVars>
      </dgm:prSet>
      <dgm:spPr/>
    </dgm:pt>
    <dgm:pt modelId="{865BFA57-4649-4981-A244-61266B80D2B6}" type="pres">
      <dgm:prSet presAssocID="{041515D5-7385-4A17-8AB2-D9E3F3B19E50}" presName="node" presStyleLbl="node1" presStyleIdx="0" presStyleCnt="6">
        <dgm:presLayoutVars>
          <dgm:bulletEnabled val="1"/>
        </dgm:presLayoutVars>
      </dgm:prSet>
      <dgm:spPr/>
    </dgm:pt>
    <dgm:pt modelId="{BE43D4DA-259E-4DAE-887B-A3B6930293D9}" type="pres">
      <dgm:prSet presAssocID="{6E2D0F92-773E-4929-B7C7-70E5ADE7B2DC}" presName="sibTrans" presStyleLbl="sibTrans1D1" presStyleIdx="0" presStyleCnt="5"/>
      <dgm:spPr/>
    </dgm:pt>
    <dgm:pt modelId="{DA502E0B-988C-45CB-AC26-1D3470F173F0}" type="pres">
      <dgm:prSet presAssocID="{6E2D0F92-773E-4929-B7C7-70E5ADE7B2DC}" presName="connectorText" presStyleLbl="sibTrans1D1" presStyleIdx="0" presStyleCnt="5"/>
      <dgm:spPr/>
    </dgm:pt>
    <dgm:pt modelId="{A2DA956F-C937-42B0-8E3E-42E821538922}" type="pres">
      <dgm:prSet presAssocID="{59F6D3D4-5BB8-4032-9F96-2B42275A1046}" presName="node" presStyleLbl="node1" presStyleIdx="1" presStyleCnt="6">
        <dgm:presLayoutVars>
          <dgm:bulletEnabled val="1"/>
        </dgm:presLayoutVars>
      </dgm:prSet>
      <dgm:spPr/>
    </dgm:pt>
    <dgm:pt modelId="{A4A0FF19-00BE-48DB-A2D8-D78CD1C4ADB6}" type="pres">
      <dgm:prSet presAssocID="{FF1C6404-52CC-42BD-8AE6-19D96ADB6125}" presName="sibTrans" presStyleLbl="sibTrans1D1" presStyleIdx="1" presStyleCnt="5"/>
      <dgm:spPr/>
    </dgm:pt>
    <dgm:pt modelId="{70436792-E025-455C-8069-B0953B834E93}" type="pres">
      <dgm:prSet presAssocID="{FF1C6404-52CC-42BD-8AE6-19D96ADB6125}" presName="connectorText" presStyleLbl="sibTrans1D1" presStyleIdx="1" presStyleCnt="5"/>
      <dgm:spPr/>
    </dgm:pt>
    <dgm:pt modelId="{CF2655C6-2CD9-467C-B64E-AB842C63AFC9}" type="pres">
      <dgm:prSet presAssocID="{77E0A90C-934A-4F41-A865-8BF24C20C5A4}" presName="node" presStyleLbl="node1" presStyleIdx="2" presStyleCnt="6">
        <dgm:presLayoutVars>
          <dgm:bulletEnabled val="1"/>
        </dgm:presLayoutVars>
      </dgm:prSet>
      <dgm:spPr/>
    </dgm:pt>
    <dgm:pt modelId="{D3185DD4-4B6B-42C1-BEE2-E61EB5FF331D}" type="pres">
      <dgm:prSet presAssocID="{E1E3FF4F-1066-43EB-A272-208CA1895365}" presName="sibTrans" presStyleLbl="sibTrans1D1" presStyleIdx="2" presStyleCnt="5"/>
      <dgm:spPr/>
    </dgm:pt>
    <dgm:pt modelId="{148E96E3-0D7F-4912-9529-691943505F78}" type="pres">
      <dgm:prSet presAssocID="{E1E3FF4F-1066-43EB-A272-208CA1895365}" presName="connectorText" presStyleLbl="sibTrans1D1" presStyleIdx="2" presStyleCnt="5"/>
      <dgm:spPr/>
    </dgm:pt>
    <dgm:pt modelId="{FF619F3D-0BEB-4AE6-ABED-CF3C6CA9F5B8}" type="pres">
      <dgm:prSet presAssocID="{99AE5CB1-F61A-4E04-A1C6-005978C22E72}" presName="node" presStyleLbl="node1" presStyleIdx="3" presStyleCnt="6">
        <dgm:presLayoutVars>
          <dgm:bulletEnabled val="1"/>
        </dgm:presLayoutVars>
      </dgm:prSet>
      <dgm:spPr/>
    </dgm:pt>
    <dgm:pt modelId="{5A312F56-3939-42A1-875B-E5D95C46A9B5}" type="pres">
      <dgm:prSet presAssocID="{02962097-C477-4B7D-857E-B15A58658620}" presName="sibTrans" presStyleLbl="sibTrans1D1" presStyleIdx="3" presStyleCnt="5"/>
      <dgm:spPr/>
    </dgm:pt>
    <dgm:pt modelId="{F6395283-3559-4A5B-A93C-C2B46960A8B5}" type="pres">
      <dgm:prSet presAssocID="{02962097-C477-4B7D-857E-B15A58658620}" presName="connectorText" presStyleLbl="sibTrans1D1" presStyleIdx="3" presStyleCnt="5"/>
      <dgm:spPr/>
    </dgm:pt>
    <dgm:pt modelId="{996CC62E-2EAC-44CB-B03E-D645E93D8670}" type="pres">
      <dgm:prSet presAssocID="{83C1262C-1A9E-4955-B87F-4C0F6D868A19}" presName="node" presStyleLbl="node1" presStyleIdx="4" presStyleCnt="6">
        <dgm:presLayoutVars>
          <dgm:bulletEnabled val="1"/>
        </dgm:presLayoutVars>
      </dgm:prSet>
      <dgm:spPr/>
    </dgm:pt>
    <dgm:pt modelId="{D9DD9EDE-BEC3-405C-AE25-C0A0BE65A1A0}" type="pres">
      <dgm:prSet presAssocID="{B1F38B39-ED0E-4CB0-ACAA-7FDF9826838C}" presName="sibTrans" presStyleLbl="sibTrans1D1" presStyleIdx="4" presStyleCnt="5"/>
      <dgm:spPr/>
    </dgm:pt>
    <dgm:pt modelId="{5251B099-9A18-442D-839F-0E34F11EFFB9}" type="pres">
      <dgm:prSet presAssocID="{B1F38B39-ED0E-4CB0-ACAA-7FDF9826838C}" presName="connectorText" presStyleLbl="sibTrans1D1" presStyleIdx="4" presStyleCnt="5"/>
      <dgm:spPr/>
    </dgm:pt>
    <dgm:pt modelId="{83B84702-AE05-4DF1-9E64-6A8094C7ECCB}" type="pres">
      <dgm:prSet presAssocID="{EAE10BA7-D743-4468-9769-C2869BFD732B}" presName="node" presStyleLbl="node1" presStyleIdx="5" presStyleCnt="6">
        <dgm:presLayoutVars>
          <dgm:bulletEnabled val="1"/>
        </dgm:presLayoutVars>
      </dgm:prSet>
      <dgm:spPr/>
    </dgm:pt>
  </dgm:ptLst>
  <dgm:cxnLst>
    <dgm:cxn modelId="{C2EDE21A-646A-484E-86F5-B03C52F8EA1B}" type="presOf" srcId="{99AE5CB1-F61A-4E04-A1C6-005978C22E72}" destId="{FF619F3D-0BEB-4AE6-ABED-CF3C6CA9F5B8}" srcOrd="0" destOrd="0" presId="urn:microsoft.com/office/officeart/2016/7/layout/RepeatingBendingProcessNew"/>
    <dgm:cxn modelId="{F3004B21-E9BB-4CF4-8A0B-7F45D34A375A}" type="presOf" srcId="{E1E3FF4F-1066-43EB-A272-208CA1895365}" destId="{148E96E3-0D7F-4912-9529-691943505F78}" srcOrd="1" destOrd="0" presId="urn:microsoft.com/office/officeart/2016/7/layout/RepeatingBendingProcessNew"/>
    <dgm:cxn modelId="{580F1D30-6E17-4591-B1CA-F313DC61BA5B}" srcId="{6CC985F1-21F2-4C02-99F8-DF993FCB0800}" destId="{99AE5CB1-F61A-4E04-A1C6-005978C22E72}" srcOrd="3" destOrd="0" parTransId="{DB4E5417-83FE-478D-A447-009EA61DFC40}" sibTransId="{02962097-C477-4B7D-857E-B15A58658620}"/>
    <dgm:cxn modelId="{1EF6A75D-55B7-40D0-A695-AA838E238C2A}" srcId="{6CC985F1-21F2-4C02-99F8-DF993FCB0800}" destId="{59F6D3D4-5BB8-4032-9F96-2B42275A1046}" srcOrd="1" destOrd="0" parTransId="{2468F5DE-A69C-4AA6-AEDA-A73A995C93F9}" sibTransId="{FF1C6404-52CC-42BD-8AE6-19D96ADB6125}"/>
    <dgm:cxn modelId="{9BFA6741-25FA-4778-A5AB-FDCDA0A34F33}" type="presOf" srcId="{59F6D3D4-5BB8-4032-9F96-2B42275A1046}" destId="{A2DA956F-C937-42B0-8E3E-42E821538922}" srcOrd="0" destOrd="0" presId="urn:microsoft.com/office/officeart/2016/7/layout/RepeatingBendingProcessNew"/>
    <dgm:cxn modelId="{5E84DC43-230F-4F89-98B4-69B9A1584026}" type="presOf" srcId="{6E2D0F92-773E-4929-B7C7-70E5ADE7B2DC}" destId="{BE43D4DA-259E-4DAE-887B-A3B6930293D9}" srcOrd="0" destOrd="0" presId="urn:microsoft.com/office/officeart/2016/7/layout/RepeatingBendingProcessNew"/>
    <dgm:cxn modelId="{419F256A-FF70-4722-9FA6-E3C127150EE0}" type="presOf" srcId="{E1E3FF4F-1066-43EB-A272-208CA1895365}" destId="{D3185DD4-4B6B-42C1-BEE2-E61EB5FF331D}" srcOrd="0" destOrd="0" presId="urn:microsoft.com/office/officeart/2016/7/layout/RepeatingBendingProcessNew"/>
    <dgm:cxn modelId="{5481C96B-0636-49B9-93BB-EC22E1E13CDD}" type="presOf" srcId="{6E2D0F92-773E-4929-B7C7-70E5ADE7B2DC}" destId="{DA502E0B-988C-45CB-AC26-1D3470F173F0}" srcOrd="1" destOrd="0" presId="urn:microsoft.com/office/officeart/2016/7/layout/RepeatingBendingProcessNew"/>
    <dgm:cxn modelId="{F92FD44D-6558-4DB6-A0BC-3EDAC59AFC8D}" type="presOf" srcId="{FF1C6404-52CC-42BD-8AE6-19D96ADB6125}" destId="{A4A0FF19-00BE-48DB-A2D8-D78CD1C4ADB6}" srcOrd="0" destOrd="0" presId="urn:microsoft.com/office/officeart/2016/7/layout/RepeatingBendingProcessNew"/>
    <dgm:cxn modelId="{1BD9936E-A822-46B0-AF0D-4D5FB6330EAC}" type="presOf" srcId="{83C1262C-1A9E-4955-B87F-4C0F6D868A19}" destId="{996CC62E-2EAC-44CB-B03E-D645E93D8670}" srcOrd="0" destOrd="0" presId="urn:microsoft.com/office/officeart/2016/7/layout/RepeatingBendingProcessNew"/>
    <dgm:cxn modelId="{F156578B-A6AA-4C3A-84CE-17CA2511C11B}" srcId="{6CC985F1-21F2-4C02-99F8-DF993FCB0800}" destId="{83C1262C-1A9E-4955-B87F-4C0F6D868A19}" srcOrd="4" destOrd="0" parTransId="{E1B84218-FB98-480E-A2C4-AB4153A83F02}" sibTransId="{B1F38B39-ED0E-4CB0-ACAA-7FDF9826838C}"/>
    <dgm:cxn modelId="{9DCD779E-D185-4A9C-88F6-69A9D124573D}" srcId="{6CC985F1-21F2-4C02-99F8-DF993FCB0800}" destId="{EAE10BA7-D743-4468-9769-C2869BFD732B}" srcOrd="5" destOrd="0" parTransId="{E935130A-4EB1-4966-8CDC-745329AB22E4}" sibTransId="{3F1F2EE7-F2A6-4C61-B32F-ABB86A113C5D}"/>
    <dgm:cxn modelId="{1837ABB1-67FB-4670-8711-A12075169841}" type="presOf" srcId="{02962097-C477-4B7D-857E-B15A58658620}" destId="{F6395283-3559-4A5B-A93C-C2B46960A8B5}" srcOrd="1" destOrd="0" presId="urn:microsoft.com/office/officeart/2016/7/layout/RepeatingBendingProcessNew"/>
    <dgm:cxn modelId="{DA8E14C0-D57C-48EE-9E39-CE2F7D14600B}" type="presOf" srcId="{02962097-C477-4B7D-857E-B15A58658620}" destId="{5A312F56-3939-42A1-875B-E5D95C46A9B5}" srcOrd="0" destOrd="0" presId="urn:microsoft.com/office/officeart/2016/7/layout/RepeatingBendingProcessNew"/>
    <dgm:cxn modelId="{148AC6C1-8F7F-4B14-B204-5E21518C95AF}" srcId="{6CC985F1-21F2-4C02-99F8-DF993FCB0800}" destId="{041515D5-7385-4A17-8AB2-D9E3F3B19E50}" srcOrd="0" destOrd="0" parTransId="{A386ACC5-6B7D-4BCE-A4B2-0CE49D6C9463}" sibTransId="{6E2D0F92-773E-4929-B7C7-70E5ADE7B2DC}"/>
    <dgm:cxn modelId="{53AB47C5-2055-4B5D-B79C-055B1B6E63FE}" type="presOf" srcId="{6CC985F1-21F2-4C02-99F8-DF993FCB0800}" destId="{0FDC5028-5A94-4D6C-9AB6-B0C888DB6AC2}" srcOrd="0" destOrd="0" presId="urn:microsoft.com/office/officeart/2016/7/layout/RepeatingBendingProcessNew"/>
    <dgm:cxn modelId="{88400DC7-7ECC-44DC-9660-88BF12AD37FA}" type="presOf" srcId="{B1F38B39-ED0E-4CB0-ACAA-7FDF9826838C}" destId="{5251B099-9A18-442D-839F-0E34F11EFFB9}" srcOrd="1" destOrd="0" presId="urn:microsoft.com/office/officeart/2016/7/layout/RepeatingBendingProcessNew"/>
    <dgm:cxn modelId="{480637E4-AF96-4AFB-A6FB-B6E878F4E98F}" type="presOf" srcId="{EAE10BA7-D743-4468-9769-C2869BFD732B}" destId="{83B84702-AE05-4DF1-9E64-6A8094C7ECCB}" srcOrd="0" destOrd="0" presId="urn:microsoft.com/office/officeart/2016/7/layout/RepeatingBendingProcessNew"/>
    <dgm:cxn modelId="{CE7495E7-6635-47AD-BD90-61DCC9CABF1E}" type="presOf" srcId="{041515D5-7385-4A17-8AB2-D9E3F3B19E50}" destId="{865BFA57-4649-4981-A244-61266B80D2B6}" srcOrd="0" destOrd="0" presId="urn:microsoft.com/office/officeart/2016/7/layout/RepeatingBendingProcessNew"/>
    <dgm:cxn modelId="{97E8E9EE-8447-4996-8586-7BD52DB18951}" srcId="{6CC985F1-21F2-4C02-99F8-DF993FCB0800}" destId="{77E0A90C-934A-4F41-A865-8BF24C20C5A4}" srcOrd="2" destOrd="0" parTransId="{27757F94-CAAE-4ADF-B0B5-83A50B91DD84}" sibTransId="{E1E3FF4F-1066-43EB-A272-208CA1895365}"/>
    <dgm:cxn modelId="{C5B340EF-7EB0-4462-BC41-DC698D80331B}" type="presOf" srcId="{B1F38B39-ED0E-4CB0-ACAA-7FDF9826838C}" destId="{D9DD9EDE-BEC3-405C-AE25-C0A0BE65A1A0}" srcOrd="0" destOrd="0" presId="urn:microsoft.com/office/officeart/2016/7/layout/RepeatingBendingProcessNew"/>
    <dgm:cxn modelId="{6EDFDDEF-5000-4C89-89C6-DA15D1F2BB3F}" type="presOf" srcId="{77E0A90C-934A-4F41-A865-8BF24C20C5A4}" destId="{CF2655C6-2CD9-467C-B64E-AB842C63AFC9}" srcOrd="0" destOrd="0" presId="urn:microsoft.com/office/officeart/2016/7/layout/RepeatingBendingProcessNew"/>
    <dgm:cxn modelId="{0E1B3BF9-5E59-4DEC-AADE-CD5C7C141BB3}" type="presOf" srcId="{FF1C6404-52CC-42BD-8AE6-19D96ADB6125}" destId="{70436792-E025-455C-8069-B0953B834E93}" srcOrd="1" destOrd="0" presId="urn:microsoft.com/office/officeart/2016/7/layout/RepeatingBendingProcessNew"/>
    <dgm:cxn modelId="{1AAA2854-1D77-4C86-ABFA-F4126D44C0C1}" type="presParOf" srcId="{0FDC5028-5A94-4D6C-9AB6-B0C888DB6AC2}" destId="{865BFA57-4649-4981-A244-61266B80D2B6}" srcOrd="0" destOrd="0" presId="urn:microsoft.com/office/officeart/2016/7/layout/RepeatingBendingProcessNew"/>
    <dgm:cxn modelId="{D7218060-863E-423E-AE43-85A71C23E407}" type="presParOf" srcId="{0FDC5028-5A94-4D6C-9AB6-B0C888DB6AC2}" destId="{BE43D4DA-259E-4DAE-887B-A3B6930293D9}" srcOrd="1" destOrd="0" presId="urn:microsoft.com/office/officeart/2016/7/layout/RepeatingBendingProcessNew"/>
    <dgm:cxn modelId="{CF60C3D1-1A78-4FE0-8314-188F9C286266}" type="presParOf" srcId="{BE43D4DA-259E-4DAE-887B-A3B6930293D9}" destId="{DA502E0B-988C-45CB-AC26-1D3470F173F0}" srcOrd="0" destOrd="0" presId="urn:microsoft.com/office/officeart/2016/7/layout/RepeatingBendingProcessNew"/>
    <dgm:cxn modelId="{E7FAB7ED-AB99-4394-BCBC-8F0D278E72CB}" type="presParOf" srcId="{0FDC5028-5A94-4D6C-9AB6-B0C888DB6AC2}" destId="{A2DA956F-C937-42B0-8E3E-42E821538922}" srcOrd="2" destOrd="0" presId="urn:microsoft.com/office/officeart/2016/7/layout/RepeatingBendingProcessNew"/>
    <dgm:cxn modelId="{E9D65B37-CA3D-49D8-92D2-0371C2AD9D2E}" type="presParOf" srcId="{0FDC5028-5A94-4D6C-9AB6-B0C888DB6AC2}" destId="{A4A0FF19-00BE-48DB-A2D8-D78CD1C4ADB6}" srcOrd="3" destOrd="0" presId="urn:microsoft.com/office/officeart/2016/7/layout/RepeatingBendingProcessNew"/>
    <dgm:cxn modelId="{2D0E645B-2EB8-4FA4-8625-284395F71E49}" type="presParOf" srcId="{A4A0FF19-00BE-48DB-A2D8-D78CD1C4ADB6}" destId="{70436792-E025-455C-8069-B0953B834E93}" srcOrd="0" destOrd="0" presId="urn:microsoft.com/office/officeart/2016/7/layout/RepeatingBendingProcessNew"/>
    <dgm:cxn modelId="{B6149B7F-DEF4-484A-B14A-4493FD37A98E}" type="presParOf" srcId="{0FDC5028-5A94-4D6C-9AB6-B0C888DB6AC2}" destId="{CF2655C6-2CD9-467C-B64E-AB842C63AFC9}" srcOrd="4" destOrd="0" presId="urn:microsoft.com/office/officeart/2016/7/layout/RepeatingBendingProcessNew"/>
    <dgm:cxn modelId="{258E50B4-6360-45AD-859E-12B221784E0F}" type="presParOf" srcId="{0FDC5028-5A94-4D6C-9AB6-B0C888DB6AC2}" destId="{D3185DD4-4B6B-42C1-BEE2-E61EB5FF331D}" srcOrd="5" destOrd="0" presId="urn:microsoft.com/office/officeart/2016/7/layout/RepeatingBendingProcessNew"/>
    <dgm:cxn modelId="{4B4BFE01-93D7-444C-B645-482E280798C0}" type="presParOf" srcId="{D3185DD4-4B6B-42C1-BEE2-E61EB5FF331D}" destId="{148E96E3-0D7F-4912-9529-691943505F78}" srcOrd="0" destOrd="0" presId="urn:microsoft.com/office/officeart/2016/7/layout/RepeatingBendingProcessNew"/>
    <dgm:cxn modelId="{4CE35FF5-D122-4718-B252-944FBC091F8A}" type="presParOf" srcId="{0FDC5028-5A94-4D6C-9AB6-B0C888DB6AC2}" destId="{FF619F3D-0BEB-4AE6-ABED-CF3C6CA9F5B8}" srcOrd="6" destOrd="0" presId="urn:microsoft.com/office/officeart/2016/7/layout/RepeatingBendingProcessNew"/>
    <dgm:cxn modelId="{7B459E39-8995-485B-98F1-03FDB5FA2055}" type="presParOf" srcId="{0FDC5028-5A94-4D6C-9AB6-B0C888DB6AC2}" destId="{5A312F56-3939-42A1-875B-E5D95C46A9B5}" srcOrd="7" destOrd="0" presId="urn:microsoft.com/office/officeart/2016/7/layout/RepeatingBendingProcessNew"/>
    <dgm:cxn modelId="{37AE4759-9E86-4D99-A9F7-768266AFD06E}" type="presParOf" srcId="{5A312F56-3939-42A1-875B-E5D95C46A9B5}" destId="{F6395283-3559-4A5B-A93C-C2B46960A8B5}" srcOrd="0" destOrd="0" presId="urn:microsoft.com/office/officeart/2016/7/layout/RepeatingBendingProcessNew"/>
    <dgm:cxn modelId="{9D06EFCC-271A-4DE9-9329-CE8C608EA30F}" type="presParOf" srcId="{0FDC5028-5A94-4D6C-9AB6-B0C888DB6AC2}" destId="{996CC62E-2EAC-44CB-B03E-D645E93D8670}" srcOrd="8" destOrd="0" presId="urn:microsoft.com/office/officeart/2016/7/layout/RepeatingBendingProcessNew"/>
    <dgm:cxn modelId="{C70935AF-A3CA-4996-9044-C6458C228ABD}" type="presParOf" srcId="{0FDC5028-5A94-4D6C-9AB6-B0C888DB6AC2}" destId="{D9DD9EDE-BEC3-405C-AE25-C0A0BE65A1A0}" srcOrd="9" destOrd="0" presId="urn:microsoft.com/office/officeart/2016/7/layout/RepeatingBendingProcessNew"/>
    <dgm:cxn modelId="{C1C2BE94-4E17-435D-BC71-83742FC68917}" type="presParOf" srcId="{D9DD9EDE-BEC3-405C-AE25-C0A0BE65A1A0}" destId="{5251B099-9A18-442D-839F-0E34F11EFFB9}" srcOrd="0" destOrd="0" presId="urn:microsoft.com/office/officeart/2016/7/layout/RepeatingBendingProcessNew"/>
    <dgm:cxn modelId="{9B761CE9-BC78-4B1C-B5D8-6777992FE2BE}" type="presParOf" srcId="{0FDC5028-5A94-4D6C-9AB6-B0C888DB6AC2}" destId="{83B84702-AE05-4DF1-9E64-6A8094C7ECCB}"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539893F-F479-409D-95D4-062C867A179D}"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CFFAFFB8-8F8F-4CBA-8479-4CB6097E37DA}">
      <dgm:prSet/>
      <dgm:spPr/>
      <dgm:t>
        <a:bodyPr/>
        <a:lstStyle/>
        <a:p>
          <a:r>
            <a:rPr lang="en-GB"/>
            <a:t>Convictions quashed by Court of Appeal</a:t>
          </a:r>
          <a:endParaRPr lang="en-US"/>
        </a:p>
      </dgm:t>
    </dgm:pt>
    <dgm:pt modelId="{5F4D4789-FE16-40F8-B63A-27CE3A8B7F42}" type="parTrans" cxnId="{4AAC7DE9-98E5-4EDC-8D74-065D3231A332}">
      <dgm:prSet/>
      <dgm:spPr/>
      <dgm:t>
        <a:bodyPr/>
        <a:lstStyle/>
        <a:p>
          <a:endParaRPr lang="en-US"/>
        </a:p>
      </dgm:t>
    </dgm:pt>
    <dgm:pt modelId="{9F5F5CC6-6F04-4553-B3B8-3E4B2C49A069}" type="sibTrans" cxnId="{4AAC7DE9-98E5-4EDC-8D74-065D3231A332}">
      <dgm:prSet/>
      <dgm:spPr/>
      <dgm:t>
        <a:bodyPr/>
        <a:lstStyle/>
        <a:p>
          <a:endParaRPr lang="en-US"/>
        </a:p>
      </dgm:t>
    </dgm:pt>
    <dgm:pt modelId="{D583E6DA-B07A-4698-8D5D-10EFD86144F7}">
      <dgm:prSet/>
      <dgm:spPr/>
      <dgm:t>
        <a:bodyPr/>
        <a:lstStyle/>
        <a:p>
          <a:r>
            <a:rPr lang="en-GB"/>
            <a:t>The Prosecution argued that the detectives had moulded, manipulated and even fabricated evidence, acting corruptly to manufacture a case against the men.</a:t>
          </a:r>
          <a:endParaRPr lang="en-US"/>
        </a:p>
      </dgm:t>
    </dgm:pt>
    <dgm:pt modelId="{9E625287-8566-4738-BE30-373C2AD64D99}" type="parTrans" cxnId="{E100B2E3-6170-447B-AC77-CB9FD8BB7558}">
      <dgm:prSet/>
      <dgm:spPr/>
      <dgm:t>
        <a:bodyPr/>
        <a:lstStyle/>
        <a:p>
          <a:endParaRPr lang="en-US"/>
        </a:p>
      </dgm:t>
    </dgm:pt>
    <dgm:pt modelId="{CC4F1C6B-46BB-423D-900A-E621FA1F0C28}" type="sibTrans" cxnId="{E100B2E3-6170-447B-AC77-CB9FD8BB7558}">
      <dgm:prSet/>
      <dgm:spPr/>
      <dgm:t>
        <a:bodyPr/>
        <a:lstStyle/>
        <a:p>
          <a:endParaRPr lang="en-US"/>
        </a:p>
      </dgm:t>
    </dgm:pt>
    <dgm:pt modelId="{8A77D97D-933B-49CF-BB97-962CCD21142A}">
      <dgm:prSet/>
      <dgm:spPr/>
      <dgm:t>
        <a:bodyPr/>
        <a:lstStyle/>
        <a:p>
          <a:r>
            <a:rPr lang="en-GB" dirty="0"/>
            <a:t>In 2011- Transpired that the witnesses had been coerced to provide false evidence/statements against the men. Their children threatened. </a:t>
          </a:r>
        </a:p>
      </dgm:t>
    </dgm:pt>
    <dgm:pt modelId="{14DFD59C-D91A-4F5A-9ADD-336FAE407E87}" type="parTrans" cxnId="{603D0E81-3356-4241-B74B-005D3C84371F}">
      <dgm:prSet/>
      <dgm:spPr/>
      <dgm:t>
        <a:bodyPr/>
        <a:lstStyle/>
        <a:p>
          <a:endParaRPr lang="en-US"/>
        </a:p>
      </dgm:t>
    </dgm:pt>
    <dgm:pt modelId="{D40FEC12-6844-446D-8787-E5E498D4C57D}" type="sibTrans" cxnId="{603D0E81-3356-4241-B74B-005D3C84371F}">
      <dgm:prSet/>
      <dgm:spPr/>
      <dgm:t>
        <a:bodyPr/>
        <a:lstStyle/>
        <a:p>
          <a:endParaRPr lang="en-US"/>
        </a:p>
      </dgm:t>
    </dgm:pt>
    <dgm:pt modelId="{2AA2990F-1D30-4639-844E-8A104C1A8C3C}" type="pres">
      <dgm:prSet presAssocID="{2539893F-F479-409D-95D4-062C867A179D}" presName="vert0" presStyleCnt="0">
        <dgm:presLayoutVars>
          <dgm:dir/>
          <dgm:animOne val="branch"/>
          <dgm:animLvl val="lvl"/>
        </dgm:presLayoutVars>
      </dgm:prSet>
      <dgm:spPr/>
    </dgm:pt>
    <dgm:pt modelId="{A8716A03-0A47-490D-AE07-0B2AD3CAF015}" type="pres">
      <dgm:prSet presAssocID="{CFFAFFB8-8F8F-4CBA-8479-4CB6097E37DA}" presName="thickLine" presStyleLbl="alignNode1" presStyleIdx="0" presStyleCnt="3"/>
      <dgm:spPr/>
    </dgm:pt>
    <dgm:pt modelId="{C05A1982-57C6-46FF-A107-DE12AD752F6D}" type="pres">
      <dgm:prSet presAssocID="{CFFAFFB8-8F8F-4CBA-8479-4CB6097E37DA}" presName="horz1" presStyleCnt="0"/>
      <dgm:spPr/>
    </dgm:pt>
    <dgm:pt modelId="{A76F7A93-ECA3-4920-85B3-6334A43DD0D3}" type="pres">
      <dgm:prSet presAssocID="{CFFAFFB8-8F8F-4CBA-8479-4CB6097E37DA}" presName="tx1" presStyleLbl="revTx" presStyleIdx="0" presStyleCnt="3"/>
      <dgm:spPr/>
    </dgm:pt>
    <dgm:pt modelId="{B49187CB-BDF7-4EF7-AE49-A8A3ADB62126}" type="pres">
      <dgm:prSet presAssocID="{CFFAFFB8-8F8F-4CBA-8479-4CB6097E37DA}" presName="vert1" presStyleCnt="0"/>
      <dgm:spPr/>
    </dgm:pt>
    <dgm:pt modelId="{D8FD3B46-A15A-4FC3-961A-ED637460D87C}" type="pres">
      <dgm:prSet presAssocID="{D583E6DA-B07A-4698-8D5D-10EFD86144F7}" presName="thickLine" presStyleLbl="alignNode1" presStyleIdx="1" presStyleCnt="3"/>
      <dgm:spPr/>
    </dgm:pt>
    <dgm:pt modelId="{D201FE7C-4184-4387-858A-48CC2BE0DD88}" type="pres">
      <dgm:prSet presAssocID="{D583E6DA-B07A-4698-8D5D-10EFD86144F7}" presName="horz1" presStyleCnt="0"/>
      <dgm:spPr/>
    </dgm:pt>
    <dgm:pt modelId="{CAF397A3-8EB5-4BBA-B0DA-4B69F1780274}" type="pres">
      <dgm:prSet presAssocID="{D583E6DA-B07A-4698-8D5D-10EFD86144F7}" presName="tx1" presStyleLbl="revTx" presStyleIdx="1" presStyleCnt="3"/>
      <dgm:spPr/>
    </dgm:pt>
    <dgm:pt modelId="{00E5E504-7B2E-4536-BC0E-822ED165390F}" type="pres">
      <dgm:prSet presAssocID="{D583E6DA-B07A-4698-8D5D-10EFD86144F7}" presName="vert1" presStyleCnt="0"/>
      <dgm:spPr/>
    </dgm:pt>
    <dgm:pt modelId="{D0967A68-6F6D-402B-9D0D-0D93DB3336DF}" type="pres">
      <dgm:prSet presAssocID="{8A77D97D-933B-49CF-BB97-962CCD21142A}" presName="thickLine" presStyleLbl="alignNode1" presStyleIdx="2" presStyleCnt="3"/>
      <dgm:spPr/>
    </dgm:pt>
    <dgm:pt modelId="{023BA913-C5CF-4FEB-85D2-F106DA974FFE}" type="pres">
      <dgm:prSet presAssocID="{8A77D97D-933B-49CF-BB97-962CCD21142A}" presName="horz1" presStyleCnt="0"/>
      <dgm:spPr/>
    </dgm:pt>
    <dgm:pt modelId="{BF5F7007-EB19-4A14-AD7B-F7E352D83AB9}" type="pres">
      <dgm:prSet presAssocID="{8A77D97D-933B-49CF-BB97-962CCD21142A}" presName="tx1" presStyleLbl="revTx" presStyleIdx="2" presStyleCnt="3"/>
      <dgm:spPr/>
    </dgm:pt>
    <dgm:pt modelId="{32041B9B-464F-496D-9C8F-724F4D374D7E}" type="pres">
      <dgm:prSet presAssocID="{8A77D97D-933B-49CF-BB97-962CCD21142A}" presName="vert1" presStyleCnt="0"/>
      <dgm:spPr/>
    </dgm:pt>
  </dgm:ptLst>
  <dgm:cxnLst>
    <dgm:cxn modelId="{25CFDC0C-7BA8-4370-9850-7FAE007DB15A}" type="presOf" srcId="{CFFAFFB8-8F8F-4CBA-8479-4CB6097E37DA}" destId="{A76F7A93-ECA3-4920-85B3-6334A43DD0D3}" srcOrd="0" destOrd="0" presId="urn:microsoft.com/office/officeart/2008/layout/LinedList"/>
    <dgm:cxn modelId="{A2112C11-D469-4753-AD16-9AEAFC564D39}" type="presOf" srcId="{D583E6DA-B07A-4698-8D5D-10EFD86144F7}" destId="{CAF397A3-8EB5-4BBA-B0DA-4B69F1780274}" srcOrd="0" destOrd="0" presId="urn:microsoft.com/office/officeart/2008/layout/LinedList"/>
    <dgm:cxn modelId="{16EDDC4D-B4C1-4608-BBD0-6FD516383E77}" type="presOf" srcId="{2539893F-F479-409D-95D4-062C867A179D}" destId="{2AA2990F-1D30-4639-844E-8A104C1A8C3C}" srcOrd="0" destOrd="0" presId="urn:microsoft.com/office/officeart/2008/layout/LinedList"/>
    <dgm:cxn modelId="{839C5675-FB81-467B-B18F-FF53B2D52288}" type="presOf" srcId="{8A77D97D-933B-49CF-BB97-962CCD21142A}" destId="{BF5F7007-EB19-4A14-AD7B-F7E352D83AB9}" srcOrd="0" destOrd="0" presId="urn:microsoft.com/office/officeart/2008/layout/LinedList"/>
    <dgm:cxn modelId="{603D0E81-3356-4241-B74B-005D3C84371F}" srcId="{2539893F-F479-409D-95D4-062C867A179D}" destId="{8A77D97D-933B-49CF-BB97-962CCD21142A}" srcOrd="2" destOrd="0" parTransId="{14DFD59C-D91A-4F5A-9ADD-336FAE407E87}" sibTransId="{D40FEC12-6844-446D-8787-E5E498D4C57D}"/>
    <dgm:cxn modelId="{E100B2E3-6170-447B-AC77-CB9FD8BB7558}" srcId="{2539893F-F479-409D-95D4-062C867A179D}" destId="{D583E6DA-B07A-4698-8D5D-10EFD86144F7}" srcOrd="1" destOrd="0" parTransId="{9E625287-8566-4738-BE30-373C2AD64D99}" sibTransId="{CC4F1C6B-46BB-423D-900A-E621FA1F0C28}"/>
    <dgm:cxn modelId="{4AAC7DE9-98E5-4EDC-8D74-065D3231A332}" srcId="{2539893F-F479-409D-95D4-062C867A179D}" destId="{CFFAFFB8-8F8F-4CBA-8479-4CB6097E37DA}" srcOrd="0" destOrd="0" parTransId="{5F4D4789-FE16-40F8-B63A-27CE3A8B7F42}" sibTransId="{9F5F5CC6-6F04-4553-B3B8-3E4B2C49A069}"/>
    <dgm:cxn modelId="{F3793F19-E69D-4FD9-ADFA-BB9609BAE531}" type="presParOf" srcId="{2AA2990F-1D30-4639-844E-8A104C1A8C3C}" destId="{A8716A03-0A47-490D-AE07-0B2AD3CAF015}" srcOrd="0" destOrd="0" presId="urn:microsoft.com/office/officeart/2008/layout/LinedList"/>
    <dgm:cxn modelId="{4A140D3E-73CF-4BE7-81DA-03391D3F86BF}" type="presParOf" srcId="{2AA2990F-1D30-4639-844E-8A104C1A8C3C}" destId="{C05A1982-57C6-46FF-A107-DE12AD752F6D}" srcOrd="1" destOrd="0" presId="urn:microsoft.com/office/officeart/2008/layout/LinedList"/>
    <dgm:cxn modelId="{175D6E84-F43A-4B43-B252-F52F44290A5B}" type="presParOf" srcId="{C05A1982-57C6-46FF-A107-DE12AD752F6D}" destId="{A76F7A93-ECA3-4920-85B3-6334A43DD0D3}" srcOrd="0" destOrd="0" presId="urn:microsoft.com/office/officeart/2008/layout/LinedList"/>
    <dgm:cxn modelId="{69BE40FF-3DB3-4367-A1C1-520856ADE2AE}" type="presParOf" srcId="{C05A1982-57C6-46FF-A107-DE12AD752F6D}" destId="{B49187CB-BDF7-4EF7-AE49-A8A3ADB62126}" srcOrd="1" destOrd="0" presId="urn:microsoft.com/office/officeart/2008/layout/LinedList"/>
    <dgm:cxn modelId="{0184037B-CBEC-4151-89E2-009F2F2107E7}" type="presParOf" srcId="{2AA2990F-1D30-4639-844E-8A104C1A8C3C}" destId="{D8FD3B46-A15A-4FC3-961A-ED637460D87C}" srcOrd="2" destOrd="0" presId="urn:microsoft.com/office/officeart/2008/layout/LinedList"/>
    <dgm:cxn modelId="{AE29243F-0590-429B-9583-51CC8378A745}" type="presParOf" srcId="{2AA2990F-1D30-4639-844E-8A104C1A8C3C}" destId="{D201FE7C-4184-4387-858A-48CC2BE0DD88}" srcOrd="3" destOrd="0" presId="urn:microsoft.com/office/officeart/2008/layout/LinedList"/>
    <dgm:cxn modelId="{5FC789D3-DE88-49AE-9C8C-5EFBAC064873}" type="presParOf" srcId="{D201FE7C-4184-4387-858A-48CC2BE0DD88}" destId="{CAF397A3-8EB5-4BBA-B0DA-4B69F1780274}" srcOrd="0" destOrd="0" presId="urn:microsoft.com/office/officeart/2008/layout/LinedList"/>
    <dgm:cxn modelId="{F9FCB055-A847-4478-B74B-E1D08148F1E6}" type="presParOf" srcId="{D201FE7C-4184-4387-858A-48CC2BE0DD88}" destId="{00E5E504-7B2E-4536-BC0E-822ED165390F}" srcOrd="1" destOrd="0" presId="urn:microsoft.com/office/officeart/2008/layout/LinedList"/>
    <dgm:cxn modelId="{F2B35DF1-CB91-4BE7-B9E4-BBE6B36FDC2A}" type="presParOf" srcId="{2AA2990F-1D30-4639-844E-8A104C1A8C3C}" destId="{D0967A68-6F6D-402B-9D0D-0D93DB3336DF}" srcOrd="4" destOrd="0" presId="urn:microsoft.com/office/officeart/2008/layout/LinedList"/>
    <dgm:cxn modelId="{C6B1BC3C-FAC9-4520-ACBF-10EAFE407937}" type="presParOf" srcId="{2AA2990F-1D30-4639-844E-8A104C1A8C3C}" destId="{023BA913-C5CF-4FEB-85D2-F106DA974FFE}" srcOrd="5" destOrd="0" presId="urn:microsoft.com/office/officeart/2008/layout/LinedList"/>
    <dgm:cxn modelId="{0FC156AC-0E93-44DB-8EDF-B02000B0BB31}" type="presParOf" srcId="{023BA913-C5CF-4FEB-85D2-F106DA974FFE}" destId="{BF5F7007-EB19-4A14-AD7B-F7E352D83AB9}" srcOrd="0" destOrd="0" presId="urn:microsoft.com/office/officeart/2008/layout/LinedList"/>
    <dgm:cxn modelId="{BD946218-D11D-4903-B3BE-736167D2FD60}" type="presParOf" srcId="{023BA913-C5CF-4FEB-85D2-F106DA974FFE}" destId="{32041B9B-464F-496D-9C8F-724F4D374D7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6CFA1-2991-48F6-B45D-4196D81B974C}">
      <dsp:nvSpPr>
        <dsp:cNvPr id="0" name=""/>
        <dsp:cNvSpPr/>
      </dsp:nvSpPr>
      <dsp:spPr>
        <a:xfrm>
          <a:off x="0" y="723284"/>
          <a:ext cx="6245265" cy="131756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Explore policing by consent</a:t>
          </a:r>
          <a:endParaRPr lang="en-US" sz="3300" kern="1200"/>
        </a:p>
      </dsp:txBody>
      <dsp:txXfrm>
        <a:off x="64318" y="787602"/>
        <a:ext cx="6116629" cy="1188930"/>
      </dsp:txXfrm>
    </dsp:sp>
    <dsp:sp modelId="{6EF22159-3C65-4514-9AEA-8A8E51694959}">
      <dsp:nvSpPr>
        <dsp:cNvPr id="0" name=""/>
        <dsp:cNvSpPr/>
      </dsp:nvSpPr>
      <dsp:spPr>
        <a:xfrm>
          <a:off x="0" y="2135890"/>
          <a:ext cx="6245265" cy="1317566"/>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Social division </a:t>
          </a:r>
          <a:endParaRPr lang="en-US" sz="3300" kern="1200"/>
        </a:p>
      </dsp:txBody>
      <dsp:txXfrm>
        <a:off x="64318" y="2200208"/>
        <a:ext cx="6116629" cy="1188930"/>
      </dsp:txXfrm>
    </dsp:sp>
    <dsp:sp modelId="{B0A26B47-E507-4415-95FE-6F6CCCB0C9A2}">
      <dsp:nvSpPr>
        <dsp:cNvPr id="0" name=""/>
        <dsp:cNvSpPr/>
      </dsp:nvSpPr>
      <dsp:spPr>
        <a:xfrm>
          <a:off x="0" y="3548496"/>
          <a:ext cx="6245265" cy="1317566"/>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 Look at case studies that have had an impact on relationships  </a:t>
          </a:r>
          <a:endParaRPr lang="en-US" sz="3300" kern="1200"/>
        </a:p>
      </dsp:txBody>
      <dsp:txXfrm>
        <a:off x="64318" y="3612814"/>
        <a:ext cx="6116629" cy="1188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F022F-29EF-41C8-92BA-23B37842C366}">
      <dsp:nvSpPr>
        <dsp:cNvPr id="0" name=""/>
        <dsp:cNvSpPr/>
      </dsp:nvSpPr>
      <dsp:spPr>
        <a:xfrm>
          <a:off x="0" y="312046"/>
          <a:ext cx="7280827" cy="11907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65073" tIns="437388" rIns="565073"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dirty="0"/>
            <a:t>To do their role they must have the support of the public</a:t>
          </a:r>
        </a:p>
      </dsp:txBody>
      <dsp:txXfrm>
        <a:off x="0" y="312046"/>
        <a:ext cx="7280827" cy="1190700"/>
      </dsp:txXfrm>
    </dsp:sp>
    <dsp:sp modelId="{E3B6ABDA-B8DF-4CED-8EA4-46C48C036386}">
      <dsp:nvSpPr>
        <dsp:cNvPr id="0" name=""/>
        <dsp:cNvSpPr/>
      </dsp:nvSpPr>
      <dsp:spPr>
        <a:xfrm>
          <a:off x="364041" y="2086"/>
          <a:ext cx="5096578" cy="6199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2639" tIns="0" rIns="192639" bIns="0" numCol="1" spcCol="1270" anchor="ctr" anchorCtr="0">
          <a:noAutofit/>
        </a:bodyPr>
        <a:lstStyle/>
        <a:p>
          <a:pPr marL="0" lvl="0" indent="0" algn="l" defTabSz="933450">
            <a:lnSpc>
              <a:spcPct val="90000"/>
            </a:lnSpc>
            <a:spcBef>
              <a:spcPct val="0"/>
            </a:spcBef>
            <a:spcAft>
              <a:spcPct val="35000"/>
            </a:spcAft>
            <a:buNone/>
          </a:pPr>
          <a:r>
            <a:rPr lang="en-GB" sz="2100" kern="1200" dirty="0"/>
            <a:t>Building public trust and confidence</a:t>
          </a:r>
          <a:endParaRPr lang="en-US" sz="2100" kern="1200" dirty="0"/>
        </a:p>
      </dsp:txBody>
      <dsp:txXfrm>
        <a:off x="394303" y="32348"/>
        <a:ext cx="5036054" cy="559396"/>
      </dsp:txXfrm>
    </dsp:sp>
    <dsp:sp modelId="{AB55B1F9-F694-48E8-8CCE-D1CFB21DA47B}">
      <dsp:nvSpPr>
        <dsp:cNvPr id="0" name=""/>
        <dsp:cNvSpPr/>
      </dsp:nvSpPr>
      <dsp:spPr>
        <a:xfrm>
          <a:off x="0" y="1926106"/>
          <a:ext cx="7280827" cy="1190700"/>
        </a:xfrm>
        <a:prstGeom prst="rect">
          <a:avLst/>
        </a:prstGeom>
        <a:solidFill>
          <a:schemeClr val="lt1">
            <a:alpha val="90000"/>
            <a:hueOff val="0"/>
            <a:satOff val="0"/>
            <a:lumOff val="0"/>
            <a:alphaOff val="0"/>
          </a:schemeClr>
        </a:solidFill>
        <a:ln w="12700" cap="flat" cmpd="sng" algn="ctr">
          <a:solidFill>
            <a:schemeClr val="accent2">
              <a:hueOff val="2147871"/>
              <a:satOff val="-6164"/>
              <a:lumOff val="-987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65073" tIns="437388" rIns="565073"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dirty="0"/>
            <a:t>Fair and impartial law enforcement which is crucial to legitimacy</a:t>
          </a:r>
          <a:endParaRPr lang="en-US" sz="2100" kern="1200" dirty="0"/>
        </a:p>
      </dsp:txBody>
      <dsp:txXfrm>
        <a:off x="0" y="1926106"/>
        <a:ext cx="7280827" cy="1190700"/>
      </dsp:txXfrm>
    </dsp:sp>
    <dsp:sp modelId="{C3BACD7A-E894-48FA-9B69-1A937CC6A83D}">
      <dsp:nvSpPr>
        <dsp:cNvPr id="0" name=""/>
        <dsp:cNvSpPr/>
      </dsp:nvSpPr>
      <dsp:spPr>
        <a:xfrm>
          <a:off x="364041" y="1616146"/>
          <a:ext cx="5096578" cy="61992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2639" tIns="0" rIns="192639" bIns="0" numCol="1" spcCol="1270" anchor="ctr" anchorCtr="0">
          <a:noAutofit/>
        </a:bodyPr>
        <a:lstStyle/>
        <a:p>
          <a:pPr marL="0" lvl="0" indent="0" algn="l" defTabSz="933450">
            <a:lnSpc>
              <a:spcPct val="90000"/>
            </a:lnSpc>
            <a:spcBef>
              <a:spcPct val="0"/>
            </a:spcBef>
            <a:spcAft>
              <a:spcPct val="35000"/>
            </a:spcAft>
            <a:buNone/>
          </a:pPr>
          <a:r>
            <a:rPr lang="en-GB" sz="2100" kern="1200"/>
            <a:t>Through fairness – </a:t>
          </a:r>
          <a:endParaRPr lang="en-US" sz="2100" kern="1200"/>
        </a:p>
      </dsp:txBody>
      <dsp:txXfrm>
        <a:off x="394303" y="1646408"/>
        <a:ext cx="5036054" cy="559396"/>
      </dsp:txXfrm>
    </dsp:sp>
    <dsp:sp modelId="{97FD9825-E40E-4968-871A-C4C8E84CB131}">
      <dsp:nvSpPr>
        <dsp:cNvPr id="0" name=""/>
        <dsp:cNvSpPr/>
      </dsp:nvSpPr>
      <dsp:spPr>
        <a:xfrm>
          <a:off x="0" y="3540166"/>
          <a:ext cx="7280827" cy="1190700"/>
        </a:xfrm>
        <a:prstGeom prst="rect">
          <a:avLst/>
        </a:prstGeom>
        <a:solidFill>
          <a:schemeClr val="lt1">
            <a:alpha val="90000"/>
            <a:hueOff val="0"/>
            <a:satOff val="0"/>
            <a:lumOff val="0"/>
            <a:alphaOff val="0"/>
          </a:schemeClr>
        </a:solidFill>
        <a:ln w="12700" cap="flat" cmpd="sng" algn="ctr">
          <a:solidFill>
            <a:schemeClr val="accent2">
              <a:hueOff val="4295743"/>
              <a:satOff val="-12329"/>
              <a:lumOff val="-1973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65073" tIns="437388" rIns="565073"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dirty="0"/>
            <a:t>Acting honestly, avoid misconduct, investigate misconduct</a:t>
          </a:r>
          <a:endParaRPr lang="en-US" sz="2100" kern="1200" dirty="0"/>
        </a:p>
      </dsp:txBody>
      <dsp:txXfrm>
        <a:off x="0" y="3540166"/>
        <a:ext cx="7280827" cy="1190700"/>
      </dsp:txXfrm>
    </dsp:sp>
    <dsp:sp modelId="{DFD2BAE0-3BE9-477B-9095-6AB0E1EC2FA1}">
      <dsp:nvSpPr>
        <dsp:cNvPr id="0" name=""/>
        <dsp:cNvSpPr/>
      </dsp:nvSpPr>
      <dsp:spPr>
        <a:xfrm>
          <a:off x="364041" y="3230206"/>
          <a:ext cx="5096578" cy="61992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2639" tIns="0" rIns="192639" bIns="0" numCol="1" spcCol="1270" anchor="ctr" anchorCtr="0">
          <a:noAutofit/>
        </a:bodyPr>
        <a:lstStyle/>
        <a:p>
          <a:pPr marL="0" lvl="0" indent="0" algn="l" defTabSz="933450">
            <a:lnSpc>
              <a:spcPct val="90000"/>
            </a:lnSpc>
            <a:spcBef>
              <a:spcPct val="0"/>
            </a:spcBef>
            <a:spcAft>
              <a:spcPct val="35000"/>
            </a:spcAft>
            <a:buNone/>
          </a:pPr>
          <a:r>
            <a:rPr lang="en-GB" sz="2100" kern="1200"/>
            <a:t>Accountability and ethical standards-</a:t>
          </a:r>
          <a:endParaRPr lang="en-US" sz="2100" kern="1200"/>
        </a:p>
      </dsp:txBody>
      <dsp:txXfrm>
        <a:off x="394303" y="3260468"/>
        <a:ext cx="5036054" cy="559396"/>
      </dsp:txXfrm>
    </dsp:sp>
    <dsp:sp modelId="{EE744749-0434-4DB5-A26A-ED5328DD333E}">
      <dsp:nvSpPr>
        <dsp:cNvPr id="0" name=""/>
        <dsp:cNvSpPr/>
      </dsp:nvSpPr>
      <dsp:spPr>
        <a:xfrm>
          <a:off x="0" y="5154226"/>
          <a:ext cx="7280827" cy="1190700"/>
        </a:xfrm>
        <a:prstGeom prst="rect">
          <a:avLst/>
        </a:prstGeom>
        <a:solidFill>
          <a:schemeClr val="lt1">
            <a:alpha val="90000"/>
            <a:hueOff val="0"/>
            <a:satOff val="0"/>
            <a:lumOff val="0"/>
            <a:alphaOff val="0"/>
          </a:schemeClr>
        </a:soli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65073" tIns="437388" rIns="565073"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a:t>Understanding individual needs, demonstrate empathy and listen to different perspectives</a:t>
          </a:r>
          <a:endParaRPr lang="en-US" sz="2100" kern="1200"/>
        </a:p>
      </dsp:txBody>
      <dsp:txXfrm>
        <a:off x="0" y="5154226"/>
        <a:ext cx="7280827" cy="1190700"/>
      </dsp:txXfrm>
    </dsp:sp>
    <dsp:sp modelId="{A62F2444-B935-4DE2-B534-A0AFEB8C4904}">
      <dsp:nvSpPr>
        <dsp:cNvPr id="0" name=""/>
        <dsp:cNvSpPr/>
      </dsp:nvSpPr>
      <dsp:spPr>
        <a:xfrm>
          <a:off x="364041" y="4844266"/>
          <a:ext cx="5096578" cy="61992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2639" tIns="0" rIns="192639" bIns="0" numCol="1" spcCol="1270" anchor="ctr" anchorCtr="0">
          <a:noAutofit/>
        </a:bodyPr>
        <a:lstStyle/>
        <a:p>
          <a:pPr marL="0" lvl="0" indent="0" algn="l" defTabSz="933450">
            <a:lnSpc>
              <a:spcPct val="90000"/>
            </a:lnSpc>
            <a:spcBef>
              <a:spcPct val="0"/>
            </a:spcBef>
            <a:spcAft>
              <a:spcPct val="35000"/>
            </a:spcAft>
            <a:buNone/>
          </a:pPr>
          <a:r>
            <a:rPr lang="en-GB" sz="2100" kern="1200"/>
            <a:t>Respect and empathy</a:t>
          </a:r>
          <a:endParaRPr lang="en-US" sz="2100" kern="1200"/>
        </a:p>
      </dsp:txBody>
      <dsp:txXfrm>
        <a:off x="394303" y="4874528"/>
        <a:ext cx="5036054" cy="5593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332B8-70E4-4FDD-9C1C-3BFACD9D9A2B}">
      <dsp:nvSpPr>
        <dsp:cNvPr id="0" name=""/>
        <dsp:cNvSpPr/>
      </dsp:nvSpPr>
      <dsp:spPr>
        <a:xfrm>
          <a:off x="0" y="446276"/>
          <a:ext cx="11450918" cy="93555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dirty="0"/>
            <a:t>Use of force as a last resort</a:t>
          </a:r>
        </a:p>
      </dsp:txBody>
      <dsp:txXfrm>
        <a:off x="0" y="446276"/>
        <a:ext cx="11450918" cy="935550"/>
      </dsp:txXfrm>
    </dsp:sp>
    <dsp:sp modelId="{2468DA2A-343D-46FE-AE36-9F3067DFC2E2}">
      <dsp:nvSpPr>
        <dsp:cNvPr id="0" name=""/>
        <dsp:cNvSpPr/>
      </dsp:nvSpPr>
      <dsp:spPr>
        <a:xfrm>
          <a:off x="572545" y="121556"/>
          <a:ext cx="8015642" cy="6494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dirty="0"/>
            <a:t>Using minimal force-</a:t>
          </a:r>
          <a:endParaRPr lang="en-GB" sz="2200" kern="1200" dirty="0"/>
        </a:p>
      </dsp:txBody>
      <dsp:txXfrm>
        <a:off x="604248" y="153259"/>
        <a:ext cx="7952236" cy="586034"/>
      </dsp:txXfrm>
    </dsp:sp>
    <dsp:sp modelId="{05C0DC88-9581-4D16-B1BF-2CB66227D9B7}">
      <dsp:nvSpPr>
        <dsp:cNvPr id="0" name=""/>
        <dsp:cNvSpPr/>
      </dsp:nvSpPr>
      <dsp:spPr>
        <a:xfrm>
          <a:off x="0" y="1825346"/>
          <a:ext cx="11450918" cy="93555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dirty="0"/>
            <a:t>Operating openly, providing data and information to the public</a:t>
          </a:r>
        </a:p>
      </dsp:txBody>
      <dsp:txXfrm>
        <a:off x="0" y="1825346"/>
        <a:ext cx="11450918" cy="935550"/>
      </dsp:txXfrm>
    </dsp:sp>
    <dsp:sp modelId="{4CB293F7-8E70-4CB6-B7DA-A687A6D48002}">
      <dsp:nvSpPr>
        <dsp:cNvPr id="0" name=""/>
        <dsp:cNvSpPr/>
      </dsp:nvSpPr>
      <dsp:spPr>
        <a:xfrm>
          <a:off x="572545" y="1500626"/>
          <a:ext cx="8015642" cy="64944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kern="1200"/>
            <a:t>Transparency- </a:t>
          </a:r>
        </a:p>
      </dsp:txBody>
      <dsp:txXfrm>
        <a:off x="604248" y="1532329"/>
        <a:ext cx="7952236" cy="586034"/>
      </dsp:txXfrm>
    </dsp:sp>
    <dsp:sp modelId="{C6C01FF3-0CE4-4356-A508-685A1B622286}">
      <dsp:nvSpPr>
        <dsp:cNvPr id="0" name=""/>
        <dsp:cNvSpPr/>
      </dsp:nvSpPr>
      <dsp:spPr>
        <a:xfrm>
          <a:off x="0" y="3204417"/>
          <a:ext cx="11450918" cy="554400"/>
        </a:xfrm>
        <a:prstGeom prst="rect">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4AAC41-CFCD-463F-B1DA-5F37979DE5B9}">
      <dsp:nvSpPr>
        <dsp:cNvPr id="0" name=""/>
        <dsp:cNvSpPr/>
      </dsp:nvSpPr>
      <dsp:spPr>
        <a:xfrm>
          <a:off x="572545" y="2879696"/>
          <a:ext cx="8015642" cy="64944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dirty="0"/>
            <a:t>Public engagement Community policing </a:t>
          </a:r>
          <a:endParaRPr lang="en-GB" sz="2200" kern="1200" dirty="0"/>
        </a:p>
      </dsp:txBody>
      <dsp:txXfrm>
        <a:off x="604248" y="2911399"/>
        <a:ext cx="7952236" cy="586034"/>
      </dsp:txXfrm>
    </dsp:sp>
    <dsp:sp modelId="{524C3E87-5149-4B14-8CC5-A30B861BE8FB}">
      <dsp:nvSpPr>
        <dsp:cNvPr id="0" name=""/>
        <dsp:cNvSpPr/>
      </dsp:nvSpPr>
      <dsp:spPr>
        <a:xfrm>
          <a:off x="0" y="4202337"/>
          <a:ext cx="11450918" cy="935550"/>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8718" tIns="458216" rIns="888718" bIns="156464" numCol="1" spcCol="1270" anchor="t" anchorCtr="0">
          <a:noAutofit/>
        </a:bodyPr>
        <a:lstStyle/>
        <a:p>
          <a:pPr marL="228600" lvl="1" indent="-228600" algn="l" defTabSz="977900">
            <a:lnSpc>
              <a:spcPct val="90000"/>
            </a:lnSpc>
            <a:spcBef>
              <a:spcPct val="0"/>
            </a:spcBef>
            <a:spcAft>
              <a:spcPct val="15000"/>
            </a:spcAft>
            <a:buChar char="•"/>
          </a:pPr>
          <a:r>
            <a:rPr lang="en-GB" sz="2200" b="0" i="0" kern="1200" baseline="0" dirty="0"/>
            <a:t>using knowledge of communities to inform their actions</a:t>
          </a:r>
          <a:endParaRPr lang="en-GB" sz="2200" kern="1200" dirty="0"/>
        </a:p>
      </dsp:txBody>
      <dsp:txXfrm>
        <a:off x="0" y="4202337"/>
        <a:ext cx="11450918" cy="935550"/>
      </dsp:txXfrm>
    </dsp:sp>
    <dsp:sp modelId="{6061751A-9B59-4CF8-BBA2-84092C87F193}">
      <dsp:nvSpPr>
        <dsp:cNvPr id="0" name=""/>
        <dsp:cNvSpPr/>
      </dsp:nvSpPr>
      <dsp:spPr>
        <a:xfrm>
          <a:off x="572545" y="3877617"/>
          <a:ext cx="8015642" cy="64944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dirty="0"/>
            <a:t>Being representative of society – </a:t>
          </a:r>
          <a:endParaRPr lang="en-GB" sz="2200" kern="1200" dirty="0"/>
        </a:p>
      </dsp:txBody>
      <dsp:txXfrm>
        <a:off x="604248" y="3909320"/>
        <a:ext cx="7952236" cy="586034"/>
      </dsp:txXfrm>
    </dsp:sp>
    <dsp:sp modelId="{4ED5B93B-E98A-4959-9EEE-8A9C127C87E3}">
      <dsp:nvSpPr>
        <dsp:cNvPr id="0" name=""/>
        <dsp:cNvSpPr/>
      </dsp:nvSpPr>
      <dsp:spPr>
        <a:xfrm>
          <a:off x="0" y="5581407"/>
          <a:ext cx="11450918" cy="554400"/>
        </a:xfrm>
        <a:prstGeom prst="rect">
          <a:avLst/>
        </a:prstGeom>
        <a:solidFill>
          <a:schemeClr val="lt1">
            <a:alpha val="90000"/>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A966EB-D4EA-4AEE-BAE5-D74BA699101D}">
      <dsp:nvSpPr>
        <dsp:cNvPr id="0" name=""/>
        <dsp:cNvSpPr/>
      </dsp:nvSpPr>
      <dsp:spPr>
        <a:xfrm>
          <a:off x="572545" y="5256687"/>
          <a:ext cx="8015642" cy="64944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972" tIns="0" rIns="302972" bIns="0" numCol="1" spcCol="1270" anchor="ctr" anchorCtr="0">
          <a:noAutofit/>
        </a:bodyPr>
        <a:lstStyle/>
        <a:p>
          <a:pPr marL="0" lvl="0" indent="0" algn="l" defTabSz="977900">
            <a:lnSpc>
              <a:spcPct val="90000"/>
            </a:lnSpc>
            <a:spcBef>
              <a:spcPct val="0"/>
            </a:spcBef>
            <a:spcAft>
              <a:spcPct val="35000"/>
            </a:spcAft>
            <a:buNone/>
          </a:pPr>
          <a:r>
            <a:rPr lang="en-GB" sz="2200" b="0" i="0" kern="1200" baseline="0" dirty="0"/>
            <a:t>Being effective and competent at what they do</a:t>
          </a:r>
          <a:endParaRPr lang="en-GB" sz="2200" kern="1200" dirty="0"/>
        </a:p>
      </dsp:txBody>
      <dsp:txXfrm>
        <a:off x="604248" y="5288390"/>
        <a:ext cx="7952236" cy="5860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43D4DA-259E-4DAE-887B-A3B6930293D9}">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865BFA57-4649-4981-A244-61266B80D2B6}">
      <dsp:nvSpPr>
        <dsp:cNvPr id="0" name=""/>
        <dsp:cNvSpPr/>
      </dsp:nvSpPr>
      <dsp:spPr>
        <a:xfrm>
          <a:off x="8061" y="5979"/>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22350">
            <a:lnSpc>
              <a:spcPct val="90000"/>
            </a:lnSpc>
            <a:spcBef>
              <a:spcPct val="0"/>
            </a:spcBef>
            <a:spcAft>
              <a:spcPct val="35000"/>
            </a:spcAft>
            <a:buNone/>
          </a:pPr>
          <a:r>
            <a:rPr lang="en-GB" sz="2300" b="0" i="0" kern="1200" baseline="0"/>
            <a:t>Wind rush generation in 1940’s and 1950’s influx of Caribbean migrants</a:t>
          </a:r>
          <a:endParaRPr lang="en-US" sz="2300" kern="1200"/>
        </a:p>
      </dsp:txBody>
      <dsp:txXfrm>
        <a:off x="8061" y="5979"/>
        <a:ext cx="3034531" cy="1820718"/>
      </dsp:txXfrm>
    </dsp:sp>
    <dsp:sp modelId="{A4A0FF19-00BE-48DB-A2D8-D78CD1C4ADB6}">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A2DA956F-C937-42B0-8E3E-42E821538922}">
      <dsp:nvSpPr>
        <dsp:cNvPr id="0" name=""/>
        <dsp:cNvSpPr/>
      </dsp:nvSpPr>
      <dsp:spPr>
        <a:xfrm>
          <a:off x="3740534" y="5979"/>
          <a:ext cx="3034531" cy="18207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22350">
            <a:lnSpc>
              <a:spcPct val="90000"/>
            </a:lnSpc>
            <a:spcBef>
              <a:spcPct val="0"/>
            </a:spcBef>
            <a:spcAft>
              <a:spcPct val="35000"/>
            </a:spcAft>
            <a:buNone/>
          </a:pPr>
          <a:r>
            <a:rPr lang="en-GB" sz="2300" b="0" i="0" kern="1200" baseline="0"/>
            <a:t>Election of Thatcher in 1979 </a:t>
          </a:r>
          <a:endParaRPr lang="en-US" sz="2300" kern="1200"/>
        </a:p>
      </dsp:txBody>
      <dsp:txXfrm>
        <a:off x="3740534" y="5979"/>
        <a:ext cx="3034531" cy="1820718"/>
      </dsp:txXfrm>
    </dsp:sp>
    <dsp:sp modelId="{D3185DD4-4B6B-42C1-BEE2-E61EB5FF331D}">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CF2655C6-2CD9-467C-B64E-AB842C63AFC9}">
      <dsp:nvSpPr>
        <dsp:cNvPr id="0" name=""/>
        <dsp:cNvSpPr/>
      </dsp:nvSpPr>
      <dsp:spPr>
        <a:xfrm>
          <a:off x="7473007" y="5979"/>
          <a:ext cx="3034531" cy="182071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22350">
            <a:lnSpc>
              <a:spcPct val="90000"/>
            </a:lnSpc>
            <a:spcBef>
              <a:spcPct val="0"/>
            </a:spcBef>
            <a:spcAft>
              <a:spcPct val="35000"/>
            </a:spcAft>
            <a:buNone/>
          </a:pPr>
          <a:r>
            <a:rPr lang="en-GB" sz="2300" b="0" i="0" kern="1200" baseline="0"/>
            <a:t>High unemployment, poor housing, discrimination from authorities</a:t>
          </a:r>
          <a:endParaRPr lang="en-US" sz="2300" kern="1200"/>
        </a:p>
      </dsp:txBody>
      <dsp:txXfrm>
        <a:off x="7473007" y="5979"/>
        <a:ext cx="3034531" cy="1820718"/>
      </dsp:txXfrm>
    </dsp:sp>
    <dsp:sp modelId="{5A312F56-3939-42A1-875B-E5D95C46A9B5}">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FF619F3D-0BEB-4AE6-ABED-CF3C6CA9F5B8}">
      <dsp:nvSpPr>
        <dsp:cNvPr id="0" name=""/>
        <dsp:cNvSpPr/>
      </dsp:nvSpPr>
      <dsp:spPr>
        <a:xfrm>
          <a:off x="8061" y="2524640"/>
          <a:ext cx="3034531" cy="18207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22350">
            <a:lnSpc>
              <a:spcPct val="90000"/>
            </a:lnSpc>
            <a:spcBef>
              <a:spcPct val="0"/>
            </a:spcBef>
            <a:spcAft>
              <a:spcPct val="35000"/>
            </a:spcAft>
            <a:buNone/>
          </a:pPr>
          <a:r>
            <a:rPr lang="en-GB" sz="2300" kern="1200"/>
            <a:t>50% of young black men were unemployed during that period</a:t>
          </a:r>
          <a:endParaRPr lang="en-US" sz="2300" kern="1200"/>
        </a:p>
      </dsp:txBody>
      <dsp:txXfrm>
        <a:off x="8061" y="2524640"/>
        <a:ext cx="3034531" cy="1820718"/>
      </dsp:txXfrm>
    </dsp:sp>
    <dsp:sp modelId="{D9DD9EDE-BEC3-405C-AE25-C0A0BE65A1A0}">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996CC62E-2EAC-44CB-B03E-D645E93D8670}">
      <dsp:nvSpPr>
        <dsp:cNvPr id="0" name=""/>
        <dsp:cNvSpPr/>
      </dsp:nvSpPr>
      <dsp:spPr>
        <a:xfrm>
          <a:off x="3740534" y="2524640"/>
          <a:ext cx="3034531" cy="182071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22350">
            <a:lnSpc>
              <a:spcPct val="90000"/>
            </a:lnSpc>
            <a:spcBef>
              <a:spcPct val="0"/>
            </a:spcBef>
            <a:spcAft>
              <a:spcPct val="35000"/>
            </a:spcAft>
            <a:buNone/>
          </a:pPr>
          <a:r>
            <a:rPr lang="en-GB" sz="2300" kern="1200"/>
            <a:t>Poverty naturally led to a rise in street crime</a:t>
          </a:r>
          <a:endParaRPr lang="en-US" sz="2300" kern="1200"/>
        </a:p>
      </dsp:txBody>
      <dsp:txXfrm>
        <a:off x="3740534" y="2524640"/>
        <a:ext cx="3034531" cy="1820718"/>
      </dsp:txXfrm>
    </dsp:sp>
    <dsp:sp modelId="{83B84702-AE05-4DF1-9E64-6A8094C7ECCB}">
      <dsp:nvSpPr>
        <dsp:cNvPr id="0" name=""/>
        <dsp:cNvSpPr/>
      </dsp:nvSpPr>
      <dsp:spPr>
        <a:xfrm>
          <a:off x="7473007" y="2524640"/>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22350">
            <a:lnSpc>
              <a:spcPct val="90000"/>
            </a:lnSpc>
            <a:spcBef>
              <a:spcPct val="0"/>
            </a:spcBef>
            <a:spcAft>
              <a:spcPct val="35000"/>
            </a:spcAft>
            <a:buNone/>
          </a:pPr>
          <a:r>
            <a:rPr lang="en-GB" sz="2300" kern="1200"/>
            <a:t>The media whipped up moral panic over the rise in ‘muggings’	</a:t>
          </a:r>
          <a:endParaRPr lang="en-US" sz="2300" kern="1200"/>
        </a:p>
      </dsp:txBody>
      <dsp:txXfrm>
        <a:off x="7473007" y="2524640"/>
        <a:ext cx="3034531" cy="18207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16A03-0A47-490D-AE07-0B2AD3CAF015}">
      <dsp:nvSpPr>
        <dsp:cNvPr id="0" name=""/>
        <dsp:cNvSpPr/>
      </dsp:nvSpPr>
      <dsp:spPr>
        <a:xfrm>
          <a:off x="0" y="2703"/>
          <a:ext cx="7355006"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6F7A93-ECA3-4920-85B3-6334A43DD0D3}">
      <dsp:nvSpPr>
        <dsp:cNvPr id="0" name=""/>
        <dsp:cNvSpPr/>
      </dsp:nvSpPr>
      <dsp:spPr>
        <a:xfrm>
          <a:off x="0" y="2703"/>
          <a:ext cx="7355006"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Convictions quashed by Court of Appeal</a:t>
          </a:r>
          <a:endParaRPr lang="en-US" sz="2900" kern="1200"/>
        </a:p>
      </dsp:txBody>
      <dsp:txXfrm>
        <a:off x="0" y="2703"/>
        <a:ext cx="7355006" cy="1843578"/>
      </dsp:txXfrm>
    </dsp:sp>
    <dsp:sp modelId="{D8FD3B46-A15A-4FC3-961A-ED637460D87C}">
      <dsp:nvSpPr>
        <dsp:cNvPr id="0" name=""/>
        <dsp:cNvSpPr/>
      </dsp:nvSpPr>
      <dsp:spPr>
        <a:xfrm>
          <a:off x="0" y="1846281"/>
          <a:ext cx="7355006"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397A3-8EB5-4BBA-B0DA-4B69F1780274}">
      <dsp:nvSpPr>
        <dsp:cNvPr id="0" name=""/>
        <dsp:cNvSpPr/>
      </dsp:nvSpPr>
      <dsp:spPr>
        <a:xfrm>
          <a:off x="0" y="1846281"/>
          <a:ext cx="7355006"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 Prosecution argued that the detectives had moulded, manipulated and even fabricated evidence, acting corruptly to manufacture a case against the men.</a:t>
          </a:r>
          <a:endParaRPr lang="en-US" sz="2900" kern="1200"/>
        </a:p>
      </dsp:txBody>
      <dsp:txXfrm>
        <a:off x="0" y="1846281"/>
        <a:ext cx="7355006" cy="1843578"/>
      </dsp:txXfrm>
    </dsp:sp>
    <dsp:sp modelId="{D0967A68-6F6D-402B-9D0D-0D93DB3336DF}">
      <dsp:nvSpPr>
        <dsp:cNvPr id="0" name=""/>
        <dsp:cNvSpPr/>
      </dsp:nvSpPr>
      <dsp:spPr>
        <a:xfrm>
          <a:off x="0" y="3689859"/>
          <a:ext cx="7355006"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5F7007-EB19-4A14-AD7B-F7E352D83AB9}">
      <dsp:nvSpPr>
        <dsp:cNvPr id="0" name=""/>
        <dsp:cNvSpPr/>
      </dsp:nvSpPr>
      <dsp:spPr>
        <a:xfrm>
          <a:off x="0" y="3689859"/>
          <a:ext cx="7355006"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In 2011- Transpired that the witnesses had been coerced to provide false evidence/statements against the men. Their children threatened. </a:t>
          </a:r>
        </a:p>
      </dsp:txBody>
      <dsp:txXfrm>
        <a:off x="0" y="3689859"/>
        <a:ext cx="7355006" cy="18435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1FB906-8DBD-4151-8349-9B2CEFF456FB}" type="datetimeFigureOut">
              <a:rPr lang="en-GB" smtClean="0"/>
              <a:t>01/10/2025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4F0804-0681-48A9-98C7-E431D8A793D6}" type="slidenum">
              <a:rPr lang="en-GB" smtClean="0"/>
              <a:t>‹#›</a:t>
            </a:fld>
            <a:endParaRPr lang="en-GB"/>
          </a:p>
        </p:txBody>
      </p:sp>
    </p:spTree>
    <p:extLst>
      <p:ext uri="{BB962C8B-B14F-4D97-AF65-F5344CB8AC3E}">
        <p14:creationId xmlns:p14="http://schemas.microsoft.com/office/powerpoint/2010/main" val="1785847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C0E672-0D26-448D-ACA9-BAB58B6957C1}"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86996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many </a:t>
            </a:r>
            <a:r>
              <a:rPr lang="en-US" dirty="0" err="1"/>
              <a:t>many</a:t>
            </a:r>
            <a:r>
              <a:rPr lang="en-US" dirty="0"/>
              <a:t> years, coal mining was at the heart of many communities where 2-3 generations of the same family would work alongside one another in the pits. Communities were built around the mines, it was likely that everyone knew everyone and everyone knew someone who worked in the pits. Mining communities built many facilities in their villages, cinemas, social clubs, leisure centers </a:t>
            </a:r>
            <a:r>
              <a:rPr lang="en-US" dirty="0" err="1"/>
              <a:t>etc</a:t>
            </a:r>
            <a:endParaRPr lang="en-US" dirty="0"/>
          </a:p>
          <a:p>
            <a:endParaRPr lang="en-US" dirty="0"/>
          </a:p>
          <a:p>
            <a:r>
              <a:rPr lang="en-US" dirty="0"/>
              <a:t>However on</a:t>
            </a:r>
          </a:p>
          <a:p>
            <a:r>
              <a:rPr lang="en-US" dirty="0"/>
              <a:t>On 1 March 1984, the National Coal Board (NCB) announced its plan to close 20 coal mines, which would result in the loss of 25,000 jobs</a:t>
            </a:r>
          </a:p>
          <a:p>
            <a:endParaRPr lang="en-US" dirty="0"/>
          </a:p>
          <a:p>
            <a:r>
              <a:rPr lang="en-US" dirty="0"/>
              <a:t>This announcement triggered a year-long strike by the National Union of Mineworkers (NUM), led by Arthur Scargill</a:t>
            </a:r>
            <a:endParaRPr lang="en-GB" dirty="0"/>
          </a:p>
          <a:p>
            <a:endParaRPr lang="en-US" dirty="0"/>
          </a:p>
          <a:p>
            <a:r>
              <a:rPr lang="en-US" dirty="0"/>
              <a:t>The strike became one of the most significant industrial disputes in British history, deeply affecting the political, economic, and social landscape of the UK</a:t>
            </a:r>
          </a:p>
          <a:p>
            <a:endParaRPr lang="en-US" dirty="0"/>
          </a:p>
          <a:p>
            <a:r>
              <a:rPr lang="en-US" dirty="0"/>
              <a:t>During the strikes, police brutality was an issue. </a:t>
            </a:r>
            <a:r>
              <a:rPr lang="en-GB" b="0" i="0" dirty="0">
                <a:solidFill>
                  <a:srgbClr val="525252"/>
                </a:solidFill>
                <a:effectLst/>
                <a:latin typeface="Poppins" panose="00000500000000000000" pitchFamily="2" charset="0"/>
              </a:rPr>
              <a:t> Police were drafted in from all over the country, often from areas with no tradition of mining and no understanding of the community, making confrontations more volatile.  The tactics of riot control led to many casualties on both sides, and it was common for officers to hide their police numbers to avoid identification. It was also argued that many false arrests were made of miners with officers making false statements. </a:t>
            </a:r>
            <a:endParaRPr lang="en-GB" dirty="0"/>
          </a:p>
          <a:p>
            <a:endParaRPr lang="en-US" dirty="0"/>
          </a:p>
          <a:p>
            <a:r>
              <a:rPr lang="en-US" dirty="0"/>
              <a:t>The strike was marked by widespread picketing, demonstrations, and significant community support, especially in mining areas like South Wales and Yorkshire.</a:t>
            </a:r>
            <a:endParaRPr lang="en-GB" dirty="0"/>
          </a:p>
          <a:p>
            <a:r>
              <a:rPr lang="en-US" dirty="0"/>
              <a:t>It also led to intense confrontations between miners and the government, headed by Prime Minister Margaret Thatcher, who aimed to reduce the power of trade unions.</a:t>
            </a:r>
            <a:endParaRPr lang="en-GB" dirty="0"/>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EC3CD4-CB05-4456-BAD1-49D446B205E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83736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a:t>
            </a:r>
            <a:r>
              <a:rPr lang="en-GB" dirty="0" err="1"/>
              <a:t>Lynettes</a:t>
            </a:r>
            <a:r>
              <a:rPr lang="en-GB" dirty="0"/>
              <a:t> murder, an e-fit of a potential suspect was created having gathered witness statements. The e-fit described a lone white male who was seen leaving the flat with blood stained clothing. After almost 2 years, no suspects were arrested until 5 black/mixed race men, one of whom was </a:t>
            </a:r>
            <a:r>
              <a:rPr lang="en-GB" dirty="0" err="1"/>
              <a:t>lynettes</a:t>
            </a:r>
            <a:r>
              <a:rPr lang="en-GB" dirty="0"/>
              <a:t> partner, Stephen were arrested and charged with her murder.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C0E672-0D26-448D-ACA9-BAB58B6957C1}"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57281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4F0804-0681-48A9-98C7-E431D8A793D6}" type="slidenum">
              <a:rPr lang="en-GB" smtClean="0"/>
              <a:t>41</a:t>
            </a:fld>
            <a:endParaRPr lang="en-GB"/>
          </a:p>
        </p:txBody>
      </p:sp>
    </p:spTree>
    <p:extLst>
      <p:ext uri="{BB962C8B-B14F-4D97-AF65-F5344CB8AC3E}">
        <p14:creationId xmlns:p14="http://schemas.microsoft.com/office/powerpoint/2010/main" val="35748680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C0E672-0D26-448D-ACA9-BAB58B6957C1}"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090995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4F0804-0681-48A9-98C7-E431D8A793D6}" type="slidenum">
              <a:rPr lang="en-GB" smtClean="0"/>
              <a:t>45</a:t>
            </a:fld>
            <a:endParaRPr lang="en-GB"/>
          </a:p>
        </p:txBody>
      </p:sp>
    </p:spTree>
    <p:extLst>
      <p:ext uri="{BB962C8B-B14F-4D97-AF65-F5344CB8AC3E}">
        <p14:creationId xmlns:p14="http://schemas.microsoft.com/office/powerpoint/2010/main" val="1937689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4F0804-0681-48A9-98C7-E431D8A793D6}" type="slidenum">
              <a:rPr lang="en-GB" smtClean="0"/>
              <a:t>51</a:t>
            </a:fld>
            <a:endParaRPr lang="en-GB"/>
          </a:p>
        </p:txBody>
      </p:sp>
    </p:spTree>
    <p:extLst>
      <p:ext uri="{BB962C8B-B14F-4D97-AF65-F5344CB8AC3E}">
        <p14:creationId xmlns:p14="http://schemas.microsoft.com/office/powerpoint/2010/main" val="14999016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4F0804-0681-48A9-98C7-E431D8A793D6}" type="slidenum">
              <a:rPr lang="en-GB" smtClean="0"/>
              <a:t>53</a:t>
            </a:fld>
            <a:endParaRPr lang="en-GB"/>
          </a:p>
        </p:txBody>
      </p:sp>
    </p:spTree>
    <p:extLst>
      <p:ext uri="{BB962C8B-B14F-4D97-AF65-F5344CB8AC3E}">
        <p14:creationId xmlns:p14="http://schemas.microsoft.com/office/powerpoint/2010/main" val="40299536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01BFE-5996-2D63-6BC7-6A0124AE2F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514C56A-4961-9B62-7878-B4711D1A40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A301553-F2A6-C7EE-F8D9-E11A5531A699}"/>
              </a:ext>
            </a:extLst>
          </p:cNvPr>
          <p:cNvSpPr>
            <a:spLocks noGrp="1"/>
          </p:cNvSpPr>
          <p:nvPr>
            <p:ph type="dt" sz="half" idx="10"/>
          </p:nvPr>
        </p:nvSpPr>
        <p:spPr/>
        <p:txBody>
          <a:bodyPr/>
          <a:lstStyle/>
          <a:p>
            <a:fld id="{D1D1EADE-8E88-4C7C-8AC5-FB148DE4940E}" type="datetime1">
              <a:rPr lang="en-US" smtClean="0"/>
              <a:t>10/1/2025</a:t>
            </a:fld>
            <a:endParaRPr lang="en-US"/>
          </a:p>
        </p:txBody>
      </p:sp>
      <p:sp>
        <p:nvSpPr>
          <p:cNvPr id="5" name="Footer Placeholder 4">
            <a:extLst>
              <a:ext uri="{FF2B5EF4-FFF2-40B4-BE49-F238E27FC236}">
                <a16:creationId xmlns:a16="http://schemas.microsoft.com/office/drawing/2014/main" id="{2B482929-C7F9-CF85-B54B-852D1B01494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2A3824-3431-8495-B0A8-EACA9D17165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2931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694D2-4DC5-7FF5-1259-DE4B9F1DFF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120173-2A07-319E-319F-E1A05403F7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1E0126-96FC-A5FA-2C86-74E94CBCB156}"/>
              </a:ext>
            </a:extLst>
          </p:cNvPr>
          <p:cNvSpPr>
            <a:spLocks noGrp="1"/>
          </p:cNvSpPr>
          <p:nvPr>
            <p:ph type="dt" sz="half" idx="10"/>
          </p:nvPr>
        </p:nvSpPr>
        <p:spPr/>
        <p:txBody>
          <a:bodyPr/>
          <a:lstStyle/>
          <a:p>
            <a:fld id="{157B6794-849E-4626-908B-D15793550EFB}" type="datetime1">
              <a:rPr lang="en-US" smtClean="0"/>
              <a:t>10/1/2025</a:t>
            </a:fld>
            <a:endParaRPr lang="en-US"/>
          </a:p>
        </p:txBody>
      </p:sp>
      <p:sp>
        <p:nvSpPr>
          <p:cNvPr id="5" name="Footer Placeholder 4">
            <a:extLst>
              <a:ext uri="{FF2B5EF4-FFF2-40B4-BE49-F238E27FC236}">
                <a16:creationId xmlns:a16="http://schemas.microsoft.com/office/drawing/2014/main" id="{800B7D92-8407-88F9-AD91-49C4223DB96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218D431-17C7-61E7-DB7F-4A458C7EB8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61540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6C41A-4B9A-C3D1-8AC7-CE74A4E8968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7EF2EB-10E5-2C54-A5F8-82146E4E908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4760F8-57B2-FFB5-49B2-D3F09AF65FDC}"/>
              </a:ext>
            </a:extLst>
          </p:cNvPr>
          <p:cNvSpPr>
            <a:spLocks noGrp="1"/>
          </p:cNvSpPr>
          <p:nvPr>
            <p:ph type="dt" sz="half" idx="10"/>
          </p:nvPr>
        </p:nvSpPr>
        <p:spPr/>
        <p:txBody>
          <a:bodyPr/>
          <a:lstStyle/>
          <a:p>
            <a:fld id="{63DB64E7-5594-42A3-ADBF-E95A7ACEAD64}" type="datetime1">
              <a:rPr lang="en-US" smtClean="0"/>
              <a:t>10/1/2025</a:t>
            </a:fld>
            <a:endParaRPr lang="en-US"/>
          </a:p>
        </p:txBody>
      </p:sp>
      <p:sp>
        <p:nvSpPr>
          <p:cNvPr id="5" name="Footer Placeholder 4">
            <a:extLst>
              <a:ext uri="{FF2B5EF4-FFF2-40B4-BE49-F238E27FC236}">
                <a16:creationId xmlns:a16="http://schemas.microsoft.com/office/drawing/2014/main" id="{7634F87B-1E04-F8D8-9697-24D4A8EB62E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4C08F98-D939-0341-EB31-B9ECDBDB351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69053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15577-1D1C-B631-8BFE-9A351D5F05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49FB86-74EB-F29A-7862-9935C185DD3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DB8141-92E8-B663-F2CA-0CD6C43BEF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4AA95CF-D1C4-1513-42C6-F2C2BF4F239A}"/>
              </a:ext>
            </a:extLst>
          </p:cNvPr>
          <p:cNvSpPr>
            <a:spLocks noGrp="1"/>
          </p:cNvSpPr>
          <p:nvPr>
            <p:ph type="dt" sz="half" idx="10"/>
          </p:nvPr>
        </p:nvSpPr>
        <p:spPr/>
        <p:txBody>
          <a:bodyPr/>
          <a:lstStyle/>
          <a:p>
            <a:fld id="{18462B0B-D248-4FFB-8695-AD7FA4B1284A}" type="datetime1">
              <a:rPr lang="en-US" smtClean="0"/>
              <a:t>10/1/2025</a:t>
            </a:fld>
            <a:endParaRPr lang="en-US"/>
          </a:p>
        </p:txBody>
      </p:sp>
      <p:sp>
        <p:nvSpPr>
          <p:cNvPr id="6" name="Footer Placeholder 5">
            <a:extLst>
              <a:ext uri="{FF2B5EF4-FFF2-40B4-BE49-F238E27FC236}">
                <a16:creationId xmlns:a16="http://schemas.microsoft.com/office/drawing/2014/main" id="{D5590FDE-95E2-258F-28BB-ABDAE91A86A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E2BE2B2-BBD4-9D9E-913B-78043DAB2C8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85337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87F1E-02CB-F4FA-BCC0-A841F3A576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B37A22-1FD4-1561-FD8E-BFC179C8E82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349977B-635F-57A8-D9EA-E3D3D975B6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2350A7-D88B-92D9-B876-C347214177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A81ED5-CF77-3350-C226-4F6A9A240E8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B13F037-5212-0C25-62D3-94E3B55318F9}"/>
              </a:ext>
            </a:extLst>
          </p:cNvPr>
          <p:cNvSpPr>
            <a:spLocks noGrp="1"/>
          </p:cNvSpPr>
          <p:nvPr>
            <p:ph type="dt" sz="half" idx="10"/>
          </p:nvPr>
        </p:nvSpPr>
        <p:spPr/>
        <p:txBody>
          <a:bodyPr/>
          <a:lstStyle/>
          <a:p>
            <a:fld id="{D0378EFB-9159-4510-B73F-4F0409ADE937}" type="datetime1">
              <a:rPr lang="en-US" smtClean="0"/>
              <a:t>10/1/2025</a:t>
            </a:fld>
            <a:endParaRPr lang="en-US"/>
          </a:p>
        </p:txBody>
      </p:sp>
      <p:sp>
        <p:nvSpPr>
          <p:cNvPr id="8" name="Footer Placeholder 7">
            <a:extLst>
              <a:ext uri="{FF2B5EF4-FFF2-40B4-BE49-F238E27FC236}">
                <a16:creationId xmlns:a16="http://schemas.microsoft.com/office/drawing/2014/main" id="{6F1490DD-6DDD-60AA-EA25-31933E70FD4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BF433A6-24F4-76ED-858B-A14BF65E295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04808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E726A-003E-4F70-29E5-23ECD7041E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2A76545-702A-D7AD-A886-C586DA1A62BD}"/>
              </a:ext>
            </a:extLst>
          </p:cNvPr>
          <p:cNvSpPr>
            <a:spLocks noGrp="1"/>
          </p:cNvSpPr>
          <p:nvPr>
            <p:ph type="dt" sz="half" idx="10"/>
          </p:nvPr>
        </p:nvSpPr>
        <p:spPr/>
        <p:txBody>
          <a:bodyPr/>
          <a:lstStyle/>
          <a:p>
            <a:fld id="{89BC9412-2452-4BED-A324-9D8C115361AD}" type="datetime1">
              <a:rPr lang="en-US" smtClean="0"/>
              <a:t>10/1/2025</a:t>
            </a:fld>
            <a:endParaRPr lang="en-US"/>
          </a:p>
        </p:txBody>
      </p:sp>
      <p:sp>
        <p:nvSpPr>
          <p:cNvPr id="4" name="Footer Placeholder 3">
            <a:extLst>
              <a:ext uri="{FF2B5EF4-FFF2-40B4-BE49-F238E27FC236}">
                <a16:creationId xmlns:a16="http://schemas.microsoft.com/office/drawing/2014/main" id="{70AC73FE-59D2-CB60-A5B5-6B424562F7C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584BB14-3AC9-F03C-07ED-5A1B8E9A6225}"/>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55819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ADBDB7-9F48-9743-B6A8-F5EB61C3EE42}"/>
              </a:ext>
            </a:extLst>
          </p:cNvPr>
          <p:cNvSpPr>
            <a:spLocks noGrp="1"/>
          </p:cNvSpPr>
          <p:nvPr>
            <p:ph type="dt" sz="half" idx="10"/>
          </p:nvPr>
        </p:nvSpPr>
        <p:spPr/>
        <p:txBody>
          <a:bodyPr/>
          <a:lstStyle/>
          <a:p>
            <a:fld id="{F5318F62-D251-40E8-A23C-F4CFE9FEAB41}" type="datetime1">
              <a:rPr lang="en-US" smtClean="0"/>
              <a:t>10/1/2025</a:t>
            </a:fld>
            <a:endParaRPr lang="en-US"/>
          </a:p>
        </p:txBody>
      </p:sp>
      <p:sp>
        <p:nvSpPr>
          <p:cNvPr id="3" name="Footer Placeholder 2">
            <a:extLst>
              <a:ext uri="{FF2B5EF4-FFF2-40B4-BE49-F238E27FC236}">
                <a16:creationId xmlns:a16="http://schemas.microsoft.com/office/drawing/2014/main" id="{230937AF-9D9B-8B74-7BEE-2BE43D09887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A53268E-0E16-07F6-5D0A-7B78D76ED0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62855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8DF4B-7E9D-A33B-AE5C-12B79722B4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CC6075D-2276-09A9-62B5-D09AE0F092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433C0B-1D14-1DEF-5EBA-681D4B62AA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EC006D-4C57-1B7C-8E91-7943B1912E5F}"/>
              </a:ext>
            </a:extLst>
          </p:cNvPr>
          <p:cNvSpPr>
            <a:spLocks noGrp="1"/>
          </p:cNvSpPr>
          <p:nvPr>
            <p:ph type="dt" sz="half" idx="10"/>
          </p:nvPr>
        </p:nvSpPr>
        <p:spPr/>
        <p:txBody>
          <a:bodyPr/>
          <a:lstStyle/>
          <a:p>
            <a:fld id="{44F76144-149E-4874-93A5-554A0357CF82}" type="datetime1">
              <a:rPr lang="en-US" smtClean="0"/>
              <a:t>10/1/2025</a:t>
            </a:fld>
            <a:endParaRPr lang="en-US"/>
          </a:p>
        </p:txBody>
      </p:sp>
      <p:sp>
        <p:nvSpPr>
          <p:cNvPr id="6" name="Footer Placeholder 5">
            <a:extLst>
              <a:ext uri="{FF2B5EF4-FFF2-40B4-BE49-F238E27FC236}">
                <a16:creationId xmlns:a16="http://schemas.microsoft.com/office/drawing/2014/main" id="{0B40AF74-46E9-A449-61B7-67E19A3D3B1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BF5F239-B989-8E3D-9AA9-AC9265500CA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18862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C1197-7E65-41D5-6DD5-4C17128AF3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0C96E0D-950D-B226-9E08-C426A5D1EA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B6A23A-AD4D-1B08-1FF4-B8637BBD45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E36240-9A88-E880-DD21-41207931EDB6}"/>
              </a:ext>
            </a:extLst>
          </p:cNvPr>
          <p:cNvSpPr>
            <a:spLocks noGrp="1"/>
          </p:cNvSpPr>
          <p:nvPr>
            <p:ph type="dt" sz="half" idx="10"/>
          </p:nvPr>
        </p:nvSpPr>
        <p:spPr/>
        <p:txBody>
          <a:bodyPr/>
          <a:lstStyle/>
          <a:p>
            <a:fld id="{50BA65D8-0540-4835-AE5C-25D29DBA01BE}" type="datetime1">
              <a:rPr lang="en-US" smtClean="0"/>
              <a:t>10/1/2025</a:t>
            </a:fld>
            <a:endParaRPr lang="en-US"/>
          </a:p>
        </p:txBody>
      </p:sp>
      <p:sp>
        <p:nvSpPr>
          <p:cNvPr id="6" name="Footer Placeholder 5">
            <a:extLst>
              <a:ext uri="{FF2B5EF4-FFF2-40B4-BE49-F238E27FC236}">
                <a16:creationId xmlns:a16="http://schemas.microsoft.com/office/drawing/2014/main" id="{040618A5-364F-A743-D052-3013C190009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7D6C7BA-465D-30E8-88DD-36E9CA85156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0838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FC13E-D14F-78B2-B747-DFB0AA4D8A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1FA527-C26A-D8E1-AA15-855E326E3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D82A0C-5902-D211-0DB8-44915B7C7EDF}"/>
              </a:ext>
            </a:extLst>
          </p:cNvPr>
          <p:cNvSpPr>
            <a:spLocks noGrp="1"/>
          </p:cNvSpPr>
          <p:nvPr>
            <p:ph type="dt" sz="half" idx="10"/>
          </p:nvPr>
        </p:nvSpPr>
        <p:spPr/>
        <p:txBody>
          <a:bodyPr/>
          <a:lstStyle/>
          <a:p>
            <a:fld id="{EC3C8B9C-477D-492A-96AD-1FC2CC997A73}" type="datetime1">
              <a:rPr lang="en-US" smtClean="0"/>
              <a:t>10/1/2025</a:t>
            </a:fld>
            <a:endParaRPr lang="en-US"/>
          </a:p>
        </p:txBody>
      </p:sp>
      <p:sp>
        <p:nvSpPr>
          <p:cNvPr id="5" name="Footer Placeholder 4">
            <a:extLst>
              <a:ext uri="{FF2B5EF4-FFF2-40B4-BE49-F238E27FC236}">
                <a16:creationId xmlns:a16="http://schemas.microsoft.com/office/drawing/2014/main" id="{6116E5A3-8ED3-86B8-111F-6F6C0B30C6A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0CC007B-F763-EA13-9D07-FA5CB593F95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4094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DECBFA-3FB9-42A3-044B-852354366C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6FE617-6477-B44F-BFE7-FADF81F45D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293511-B3CA-E71D-4341-E5CD434D4533}"/>
              </a:ext>
            </a:extLst>
          </p:cNvPr>
          <p:cNvSpPr>
            <a:spLocks noGrp="1"/>
          </p:cNvSpPr>
          <p:nvPr>
            <p:ph type="dt" sz="half" idx="10"/>
          </p:nvPr>
        </p:nvSpPr>
        <p:spPr/>
        <p:txBody>
          <a:bodyPr/>
          <a:lstStyle/>
          <a:p>
            <a:fld id="{42D3AED5-E26D-4E29-B1B3-7847B6779594}" type="datetime1">
              <a:rPr lang="en-US" smtClean="0"/>
              <a:t>10/1/2025</a:t>
            </a:fld>
            <a:endParaRPr lang="en-US"/>
          </a:p>
        </p:txBody>
      </p:sp>
      <p:sp>
        <p:nvSpPr>
          <p:cNvPr id="5" name="Footer Placeholder 4">
            <a:extLst>
              <a:ext uri="{FF2B5EF4-FFF2-40B4-BE49-F238E27FC236}">
                <a16:creationId xmlns:a16="http://schemas.microsoft.com/office/drawing/2014/main" id="{D74A95B1-A9A4-40B3-C5B4-5A8A5E5F1A5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68CFD01-F8CD-7C15-B7ED-12579FAD8B45}"/>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100491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33975-63FD-8A24-C1AB-044CF00118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0E88DD-0983-6BFA-914A-9E84054F42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EA39E8-E53D-116D-FEF9-D607A6A15D2A}"/>
              </a:ext>
            </a:extLst>
          </p:cNvPr>
          <p:cNvSpPr>
            <a:spLocks noGrp="1"/>
          </p:cNvSpPr>
          <p:nvPr>
            <p:ph type="dt" sz="half" idx="10"/>
          </p:nvPr>
        </p:nvSpPr>
        <p:spPr/>
        <p:txBody>
          <a:bodyPr/>
          <a:lstStyle/>
          <a:p>
            <a:fld id="{D93BD1E4-1D43-4D9C-9942-AF0E6D0DC317}" type="datetimeFigureOut">
              <a:rPr lang="en-GB" smtClean="0"/>
              <a:t>01/10/2025</a:t>
            </a:fld>
            <a:endParaRPr lang="en-GB"/>
          </a:p>
        </p:txBody>
      </p:sp>
      <p:sp>
        <p:nvSpPr>
          <p:cNvPr id="5" name="Footer Placeholder 4">
            <a:extLst>
              <a:ext uri="{FF2B5EF4-FFF2-40B4-BE49-F238E27FC236}">
                <a16:creationId xmlns:a16="http://schemas.microsoft.com/office/drawing/2014/main" id="{C10D9E6C-EF16-18FA-5B49-D418A6C793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83A48F-05B2-8067-4017-E936D7869401}"/>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188466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067AF-723F-C5BD-421E-BCD3837143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0F026C-4863-3071-8E7D-16773F5923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808528-F06F-D67C-F4AC-2DF328693D35}"/>
              </a:ext>
            </a:extLst>
          </p:cNvPr>
          <p:cNvSpPr>
            <a:spLocks noGrp="1"/>
          </p:cNvSpPr>
          <p:nvPr>
            <p:ph type="dt" sz="half" idx="10"/>
          </p:nvPr>
        </p:nvSpPr>
        <p:spPr/>
        <p:txBody>
          <a:bodyPr/>
          <a:lstStyle/>
          <a:p>
            <a:fld id="{D93BD1E4-1D43-4D9C-9942-AF0E6D0DC317}" type="datetimeFigureOut">
              <a:rPr lang="en-GB" smtClean="0"/>
              <a:t>01/10/2025</a:t>
            </a:fld>
            <a:endParaRPr lang="en-GB"/>
          </a:p>
        </p:txBody>
      </p:sp>
      <p:sp>
        <p:nvSpPr>
          <p:cNvPr id="5" name="Footer Placeholder 4">
            <a:extLst>
              <a:ext uri="{FF2B5EF4-FFF2-40B4-BE49-F238E27FC236}">
                <a16:creationId xmlns:a16="http://schemas.microsoft.com/office/drawing/2014/main" id="{943E4D40-CDA2-FD02-D084-FD6297C7D1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60BF0-6239-D2AD-B798-6536C9834CB2}"/>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0203338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EC54B-CA9F-57D2-1A90-C9C93EFB98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BC8222-B494-C6A7-8B84-25D11351E31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2EF6D8-04D9-957E-01C3-DBC0AC4423B7}"/>
              </a:ext>
            </a:extLst>
          </p:cNvPr>
          <p:cNvSpPr>
            <a:spLocks noGrp="1"/>
          </p:cNvSpPr>
          <p:nvPr>
            <p:ph type="dt" sz="half" idx="10"/>
          </p:nvPr>
        </p:nvSpPr>
        <p:spPr/>
        <p:txBody>
          <a:bodyPr/>
          <a:lstStyle/>
          <a:p>
            <a:fld id="{D93BD1E4-1D43-4D9C-9942-AF0E6D0DC317}" type="datetimeFigureOut">
              <a:rPr lang="en-GB" smtClean="0"/>
              <a:t>01/10/2025</a:t>
            </a:fld>
            <a:endParaRPr lang="en-GB"/>
          </a:p>
        </p:txBody>
      </p:sp>
      <p:sp>
        <p:nvSpPr>
          <p:cNvPr id="5" name="Footer Placeholder 4">
            <a:extLst>
              <a:ext uri="{FF2B5EF4-FFF2-40B4-BE49-F238E27FC236}">
                <a16:creationId xmlns:a16="http://schemas.microsoft.com/office/drawing/2014/main" id="{A95D4921-1180-C36D-8A0D-61ECCD4432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3B0C33-6043-55E8-41BB-E7E29CF0761D}"/>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3727210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FBB12-E353-97AD-8933-BE13B5F456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04275E-259F-6995-F81C-B3AD1EB737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5D6F84-4543-AF9C-30B4-0AF02A91141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09F98E-6B2D-48D2-D6D4-0226BD7B1E8E}"/>
              </a:ext>
            </a:extLst>
          </p:cNvPr>
          <p:cNvSpPr>
            <a:spLocks noGrp="1"/>
          </p:cNvSpPr>
          <p:nvPr>
            <p:ph type="dt" sz="half" idx="10"/>
          </p:nvPr>
        </p:nvSpPr>
        <p:spPr/>
        <p:txBody>
          <a:bodyPr/>
          <a:lstStyle/>
          <a:p>
            <a:fld id="{D93BD1E4-1D43-4D9C-9942-AF0E6D0DC317}" type="datetimeFigureOut">
              <a:rPr lang="en-GB" smtClean="0"/>
              <a:t>01/10/2025</a:t>
            </a:fld>
            <a:endParaRPr lang="en-GB"/>
          </a:p>
        </p:txBody>
      </p:sp>
      <p:sp>
        <p:nvSpPr>
          <p:cNvPr id="6" name="Footer Placeholder 5">
            <a:extLst>
              <a:ext uri="{FF2B5EF4-FFF2-40B4-BE49-F238E27FC236}">
                <a16:creationId xmlns:a16="http://schemas.microsoft.com/office/drawing/2014/main" id="{02EE34D7-D364-0660-BA13-C7F8F5F555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211D01-6F2D-8FC8-80E7-8BA09ADCED2A}"/>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13271611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69CBF-8A39-7EA4-7C78-BF8FE96FAB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4F67F8-A88A-B39B-0B13-0D3C2D1626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C019DF-5C5F-3D16-6A38-15BCE83C3C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82DCD0-FAF4-1C1C-977D-FEC52FB14F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1C29AE-A0BA-F2B9-A8A8-6BC0A3C9B54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0D60D7-7152-FCAD-CC66-3775A52F2B9A}"/>
              </a:ext>
            </a:extLst>
          </p:cNvPr>
          <p:cNvSpPr>
            <a:spLocks noGrp="1"/>
          </p:cNvSpPr>
          <p:nvPr>
            <p:ph type="dt" sz="half" idx="10"/>
          </p:nvPr>
        </p:nvSpPr>
        <p:spPr/>
        <p:txBody>
          <a:bodyPr/>
          <a:lstStyle/>
          <a:p>
            <a:fld id="{D93BD1E4-1D43-4D9C-9942-AF0E6D0DC317}" type="datetimeFigureOut">
              <a:rPr lang="en-GB" smtClean="0"/>
              <a:t>01/10/2025</a:t>
            </a:fld>
            <a:endParaRPr lang="en-GB"/>
          </a:p>
        </p:txBody>
      </p:sp>
      <p:sp>
        <p:nvSpPr>
          <p:cNvPr id="8" name="Footer Placeholder 7">
            <a:extLst>
              <a:ext uri="{FF2B5EF4-FFF2-40B4-BE49-F238E27FC236}">
                <a16:creationId xmlns:a16="http://schemas.microsoft.com/office/drawing/2014/main" id="{C74388B1-2757-216E-6EA8-EAF923CC54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4ADA40-79CD-DDF5-3A0E-60F3CE4A0F70}"/>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9737896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3FB45-C2BF-857E-5DA4-5EE9023F83F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DB3B9F-10CC-2E1B-1938-3B3DC42776F9}"/>
              </a:ext>
            </a:extLst>
          </p:cNvPr>
          <p:cNvSpPr>
            <a:spLocks noGrp="1"/>
          </p:cNvSpPr>
          <p:nvPr>
            <p:ph type="dt" sz="half" idx="10"/>
          </p:nvPr>
        </p:nvSpPr>
        <p:spPr/>
        <p:txBody>
          <a:bodyPr/>
          <a:lstStyle/>
          <a:p>
            <a:fld id="{D93BD1E4-1D43-4D9C-9942-AF0E6D0DC317}" type="datetimeFigureOut">
              <a:rPr lang="en-GB" smtClean="0"/>
              <a:t>01/10/2025</a:t>
            </a:fld>
            <a:endParaRPr lang="en-GB"/>
          </a:p>
        </p:txBody>
      </p:sp>
      <p:sp>
        <p:nvSpPr>
          <p:cNvPr id="4" name="Footer Placeholder 3">
            <a:extLst>
              <a:ext uri="{FF2B5EF4-FFF2-40B4-BE49-F238E27FC236}">
                <a16:creationId xmlns:a16="http://schemas.microsoft.com/office/drawing/2014/main" id="{1E9B192D-66DD-23D5-8ED2-ACC4D0C3A6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668AAF-9B76-2AB6-01A0-880EF4B9E872}"/>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3620950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38198F-F478-C2D6-DEC3-0BB90A3B7B55}"/>
              </a:ext>
            </a:extLst>
          </p:cNvPr>
          <p:cNvSpPr>
            <a:spLocks noGrp="1"/>
          </p:cNvSpPr>
          <p:nvPr>
            <p:ph type="dt" sz="half" idx="10"/>
          </p:nvPr>
        </p:nvSpPr>
        <p:spPr/>
        <p:txBody>
          <a:bodyPr/>
          <a:lstStyle/>
          <a:p>
            <a:fld id="{D93BD1E4-1D43-4D9C-9942-AF0E6D0DC317}" type="datetimeFigureOut">
              <a:rPr lang="en-GB" smtClean="0"/>
              <a:t>01/10/2025</a:t>
            </a:fld>
            <a:endParaRPr lang="en-GB"/>
          </a:p>
        </p:txBody>
      </p:sp>
      <p:sp>
        <p:nvSpPr>
          <p:cNvPr id="3" name="Footer Placeholder 2">
            <a:extLst>
              <a:ext uri="{FF2B5EF4-FFF2-40B4-BE49-F238E27FC236}">
                <a16:creationId xmlns:a16="http://schemas.microsoft.com/office/drawing/2014/main" id="{D1A3E285-D979-5374-0BD4-10A1A62D8D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7DBF9B-9312-7A5C-EF65-EDB996B32159}"/>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9913654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DFA65-0078-6160-EFB1-9AA7BEB340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CC9478-D7D4-4484-2B7D-29AD3D1957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E39419-F620-833A-4832-5B1A9AAB14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06BADF-153E-10B1-0B48-013A91324B85}"/>
              </a:ext>
            </a:extLst>
          </p:cNvPr>
          <p:cNvSpPr>
            <a:spLocks noGrp="1"/>
          </p:cNvSpPr>
          <p:nvPr>
            <p:ph type="dt" sz="half" idx="10"/>
          </p:nvPr>
        </p:nvSpPr>
        <p:spPr/>
        <p:txBody>
          <a:bodyPr/>
          <a:lstStyle/>
          <a:p>
            <a:fld id="{D93BD1E4-1D43-4D9C-9942-AF0E6D0DC317}" type="datetimeFigureOut">
              <a:rPr lang="en-GB" smtClean="0"/>
              <a:t>01/10/2025</a:t>
            </a:fld>
            <a:endParaRPr lang="en-GB"/>
          </a:p>
        </p:txBody>
      </p:sp>
      <p:sp>
        <p:nvSpPr>
          <p:cNvPr id="6" name="Footer Placeholder 5">
            <a:extLst>
              <a:ext uri="{FF2B5EF4-FFF2-40B4-BE49-F238E27FC236}">
                <a16:creationId xmlns:a16="http://schemas.microsoft.com/office/drawing/2014/main" id="{B3E5D40F-5A05-1D08-7AEF-52EECE2167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836F8F-5FEF-AD50-98CC-935A2F3B8879}"/>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6274715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0B6BD-57A4-B3A9-41C6-FA8D3C3EF7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63AEB6-73A1-CB1C-DBEA-5BDEDF3FCD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4231F3-487F-871D-458A-4D2C9DBC16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A43974-3724-970D-446D-D2557A7B166A}"/>
              </a:ext>
            </a:extLst>
          </p:cNvPr>
          <p:cNvSpPr>
            <a:spLocks noGrp="1"/>
          </p:cNvSpPr>
          <p:nvPr>
            <p:ph type="dt" sz="half" idx="10"/>
          </p:nvPr>
        </p:nvSpPr>
        <p:spPr/>
        <p:txBody>
          <a:bodyPr/>
          <a:lstStyle/>
          <a:p>
            <a:fld id="{D93BD1E4-1D43-4D9C-9942-AF0E6D0DC317}" type="datetimeFigureOut">
              <a:rPr lang="en-GB" smtClean="0"/>
              <a:t>01/10/2025</a:t>
            </a:fld>
            <a:endParaRPr lang="en-GB"/>
          </a:p>
        </p:txBody>
      </p:sp>
      <p:sp>
        <p:nvSpPr>
          <p:cNvPr id="6" name="Footer Placeholder 5">
            <a:extLst>
              <a:ext uri="{FF2B5EF4-FFF2-40B4-BE49-F238E27FC236}">
                <a16:creationId xmlns:a16="http://schemas.microsoft.com/office/drawing/2014/main" id="{4D3D5604-EA16-B043-E960-E1CA7355B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D293BC-BE32-4EB8-A46B-B0941A08B7C4}"/>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7510207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2B88E-5358-7472-430F-0FFE4412FC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FA2EE5-3CBA-00C5-0F2C-E81606BE90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37F390-D96B-E729-5185-614512981DA6}"/>
              </a:ext>
            </a:extLst>
          </p:cNvPr>
          <p:cNvSpPr>
            <a:spLocks noGrp="1"/>
          </p:cNvSpPr>
          <p:nvPr>
            <p:ph type="dt" sz="half" idx="10"/>
          </p:nvPr>
        </p:nvSpPr>
        <p:spPr/>
        <p:txBody>
          <a:bodyPr/>
          <a:lstStyle/>
          <a:p>
            <a:fld id="{D93BD1E4-1D43-4D9C-9942-AF0E6D0DC317}" type="datetimeFigureOut">
              <a:rPr lang="en-GB" smtClean="0"/>
              <a:t>01/10/2025</a:t>
            </a:fld>
            <a:endParaRPr lang="en-GB"/>
          </a:p>
        </p:txBody>
      </p:sp>
      <p:sp>
        <p:nvSpPr>
          <p:cNvPr id="5" name="Footer Placeholder 4">
            <a:extLst>
              <a:ext uri="{FF2B5EF4-FFF2-40B4-BE49-F238E27FC236}">
                <a16:creationId xmlns:a16="http://schemas.microsoft.com/office/drawing/2014/main" id="{A4614B1D-0923-7911-6083-D96F98E748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8E05D7-EBC1-E649-24FF-A914F5EECB3D}"/>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364999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370D9A-A5BE-4692-685E-31590B06B8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65321B-895F-6771-2406-D4A4113E77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290B40-ECC2-7C5D-70CB-DA916D27059D}"/>
              </a:ext>
            </a:extLst>
          </p:cNvPr>
          <p:cNvSpPr>
            <a:spLocks noGrp="1"/>
          </p:cNvSpPr>
          <p:nvPr>
            <p:ph type="dt" sz="half" idx="10"/>
          </p:nvPr>
        </p:nvSpPr>
        <p:spPr/>
        <p:txBody>
          <a:bodyPr/>
          <a:lstStyle/>
          <a:p>
            <a:fld id="{D93BD1E4-1D43-4D9C-9942-AF0E6D0DC317}" type="datetimeFigureOut">
              <a:rPr lang="en-GB" smtClean="0"/>
              <a:t>01/10/2025</a:t>
            </a:fld>
            <a:endParaRPr lang="en-GB"/>
          </a:p>
        </p:txBody>
      </p:sp>
      <p:sp>
        <p:nvSpPr>
          <p:cNvPr id="5" name="Footer Placeholder 4">
            <a:extLst>
              <a:ext uri="{FF2B5EF4-FFF2-40B4-BE49-F238E27FC236}">
                <a16:creationId xmlns:a16="http://schemas.microsoft.com/office/drawing/2014/main" id="{0CCEA995-26B7-42F3-7789-C1AC62330B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E1531C-050D-32FF-19E0-F7325D6C8FF4}"/>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68493705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641311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94122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85556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4926016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277287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5675737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483280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5136084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419513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588871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1441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0B9799-389A-762A-27A7-40FC252A1F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85B612-E6A5-0011-2535-BCD6A57939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1753B1-257E-3EEC-48F9-4997EB9F05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1BA835-12AC-4E8F-955A-EA3F4DE2791F}" type="datetime1">
              <a:rPr lang="en-US" smtClean="0"/>
              <a:t>10/1/2025</a:t>
            </a:fld>
            <a:endParaRPr lang="en-US"/>
          </a:p>
        </p:txBody>
      </p:sp>
      <p:sp>
        <p:nvSpPr>
          <p:cNvPr id="5" name="Footer Placeholder 4">
            <a:extLst>
              <a:ext uri="{FF2B5EF4-FFF2-40B4-BE49-F238E27FC236}">
                <a16:creationId xmlns:a16="http://schemas.microsoft.com/office/drawing/2014/main" id="{92D1A6F4-E00A-A0B8-33D8-8FE53B5B14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DD18CF57-7C0C-4270-5549-BC40222E20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360919003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103078-A2CC-A6BA-09EA-36ED21BCC6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680FE4-62E9-2186-3F74-F71EB9A3A7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8E6D06-D0B4-D50F-C778-0F3B1F1BB2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93BD1E4-1D43-4D9C-9942-AF0E6D0DC317}" type="datetimeFigureOut">
              <a:rPr lang="en-GB" smtClean="0"/>
              <a:t>01/10/2025</a:t>
            </a:fld>
            <a:endParaRPr lang="en-GB"/>
          </a:p>
        </p:txBody>
      </p:sp>
      <p:sp>
        <p:nvSpPr>
          <p:cNvPr id="5" name="Footer Placeholder 4">
            <a:extLst>
              <a:ext uri="{FF2B5EF4-FFF2-40B4-BE49-F238E27FC236}">
                <a16:creationId xmlns:a16="http://schemas.microsoft.com/office/drawing/2014/main" id="{5DF13562-B1C7-037B-FFEA-6EC8900071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3A04CC4-CC49-F413-3AEA-0585376B3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1BCD23-EABF-40A7-AD47-CD574C9BF48A}" type="slidenum">
              <a:rPr lang="en-GB" smtClean="0"/>
              <a:t>‹#›</a:t>
            </a:fld>
            <a:endParaRPr lang="en-GB"/>
          </a:p>
        </p:txBody>
      </p:sp>
    </p:spTree>
    <p:extLst>
      <p:ext uri="{BB962C8B-B14F-4D97-AF65-F5344CB8AC3E}">
        <p14:creationId xmlns:p14="http://schemas.microsoft.com/office/powerpoint/2010/main" val="2076472496"/>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24/09/2025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78223685"/>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7.xml"/><Relationship Id="rId1" Type="http://schemas.openxmlformats.org/officeDocument/2006/relationships/video" Target="https://www.youtube.com/embed/lrIAexK_FII?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7.xml"/><Relationship Id="rId1" Type="http://schemas.openxmlformats.org/officeDocument/2006/relationships/video" Target="https://www.youtube.com/embed/_WQNec4WEqw?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7.xml"/><Relationship Id="rId1" Type="http://schemas.openxmlformats.org/officeDocument/2006/relationships/video" Target="https://www.youtube.com/embed/BEA2ta-8vo4?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18.xml"/><Relationship Id="rId1" Type="http://schemas.openxmlformats.org/officeDocument/2006/relationships/video" Target="https://www.youtube.com/embed/gJpoxXfMpN8?feature=oembed"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18.xml"/><Relationship Id="rId1" Type="http://schemas.openxmlformats.org/officeDocument/2006/relationships/video" Target="https://www.youtube.com/embed/fiDccQ57QGM?feature=oembed"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13.xml"/><Relationship Id="rId1" Type="http://schemas.openxmlformats.org/officeDocument/2006/relationships/video" Target="https://www.youtube.com/embed/sehUKqszTo4?feature=oembed"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slideLayout" Target="../slideLayouts/slideLayout18.xml"/><Relationship Id="rId1" Type="http://schemas.openxmlformats.org/officeDocument/2006/relationships/video" Target="https://www.youtube.com/embed/IitUGOBF9mQ?feature=oembed" TargetMode="External"/></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8.xml"/><Relationship Id="rId1" Type="http://schemas.openxmlformats.org/officeDocument/2006/relationships/video" Target="https://www.youtube.com/embed/lqC3UabC-kA?feature=oembed" TargetMode="External"/><Relationship Id="rId4" Type="http://schemas.openxmlformats.org/officeDocument/2006/relationships/image" Target="../media/image42.jpe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slideLayout" Target="../slideLayouts/slideLayout13.xml"/><Relationship Id="rId1" Type="http://schemas.openxmlformats.org/officeDocument/2006/relationships/video" Target="https://www.youtube.com/embed/V9n4wYq6QjM?feature=oembed"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www.policeconduct.gov.uk/our-work/research-and-statistics/public-confidence" TargetMode="External"/><Relationship Id="rId2" Type="http://schemas.openxmlformats.org/officeDocument/2006/relationships/hyperlink" Target="https://assets-hmicfrs.justiceinspectorates.gov.uk/uploads/disproportionate-use-of-police-powers-spotlight-on-stop-search-and-use-of-force.pdf" TargetMode="External"/><Relationship Id="rId1" Type="http://schemas.openxmlformats.org/officeDocument/2006/relationships/slideLayout" Target="../slideLayouts/slideLayout13.xml"/><Relationship Id="rId4" Type="http://schemas.openxmlformats.org/officeDocument/2006/relationships/hyperlink" Target="https://64e09bbc-abdd-42c6-90a8-58992ce46e59.usrfiles.com/ugd/64e09b_9b1fcbf31faf478db21e05fb34bd73b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FB5480-943D-4368-E827-EEE5F8D3A912}"/>
              </a:ext>
            </a:extLst>
          </p:cNvPr>
          <p:cNvSpPr>
            <a:spLocks noGrp="1"/>
          </p:cNvSpPr>
          <p:nvPr>
            <p:ph type="ctrTitle"/>
          </p:nvPr>
        </p:nvSpPr>
        <p:spPr>
          <a:xfrm>
            <a:off x="5297762" y="640080"/>
            <a:ext cx="6251110" cy="3566160"/>
          </a:xfrm>
        </p:spPr>
        <p:txBody>
          <a:bodyPr anchor="b">
            <a:normAutofit fontScale="90000"/>
          </a:bodyPr>
          <a:lstStyle/>
          <a:p>
            <a:pPr algn="l"/>
            <a:br>
              <a:rPr lang="en-GB" sz="5400" dirty="0"/>
            </a:br>
            <a:r>
              <a:rPr lang="en-GB" sz="5400" dirty="0"/>
              <a:t>Police, Policing and Society</a:t>
            </a:r>
            <a:br>
              <a:rPr lang="en-GB" sz="5400" dirty="0"/>
            </a:br>
            <a:r>
              <a:rPr lang="en-GB" sz="5400" dirty="0"/>
              <a:t>Week- 2 </a:t>
            </a:r>
            <a:br>
              <a:rPr lang="en-GB" sz="5400" dirty="0"/>
            </a:br>
            <a:endParaRPr lang="en-GB" sz="5400" dirty="0"/>
          </a:p>
        </p:txBody>
      </p:sp>
      <p:sp>
        <p:nvSpPr>
          <p:cNvPr id="3" name="Subtitle 2">
            <a:extLst>
              <a:ext uri="{FF2B5EF4-FFF2-40B4-BE49-F238E27FC236}">
                <a16:creationId xmlns:a16="http://schemas.microsoft.com/office/drawing/2014/main" id="{B4C70BEF-66FD-3A88-0E51-5B0F03241B39}"/>
              </a:ext>
            </a:extLst>
          </p:cNvPr>
          <p:cNvSpPr>
            <a:spLocks noGrp="1"/>
          </p:cNvSpPr>
          <p:nvPr>
            <p:ph type="subTitle" idx="1"/>
          </p:nvPr>
        </p:nvSpPr>
        <p:spPr>
          <a:xfrm>
            <a:off x="5297760" y="4636008"/>
            <a:ext cx="6251111" cy="1572768"/>
          </a:xfrm>
        </p:spPr>
        <p:txBody>
          <a:bodyPr>
            <a:normAutofit/>
          </a:bodyPr>
          <a:lstStyle/>
          <a:p>
            <a:pPr algn="l"/>
            <a:r>
              <a:rPr lang="en-GB"/>
              <a:t>BMPL5009</a:t>
            </a:r>
          </a:p>
          <a:p>
            <a:pPr algn="l"/>
            <a:r>
              <a:rPr lang="en-GB"/>
              <a:t>Michelle Hill</a:t>
            </a:r>
          </a:p>
          <a:p>
            <a:pPr algn="l"/>
            <a:r>
              <a:rPr lang="en-GB"/>
              <a:t>m.hill@uwtsd.ac.uk</a:t>
            </a:r>
          </a:p>
        </p:txBody>
      </p:sp>
      <p:pic>
        <p:nvPicPr>
          <p:cNvPr id="4" name="Picture 3" descr="A green and pink gradient&#10;&#10;AI-generated content may be incorrect.">
            <a:extLst>
              <a:ext uri="{FF2B5EF4-FFF2-40B4-BE49-F238E27FC236}">
                <a16:creationId xmlns:a16="http://schemas.microsoft.com/office/drawing/2014/main" id="{88CC7318-3C27-4E59-4121-8C39D0067573}"/>
              </a:ext>
            </a:extLst>
          </p:cNvPr>
          <p:cNvPicPr>
            <a:picLocks noChangeAspect="1"/>
          </p:cNvPicPr>
          <p:nvPr/>
        </p:nvPicPr>
        <p:blipFill>
          <a:blip r:embed="rId2"/>
          <a:srcRect l="29632" r="2457"/>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4962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 name="Title 3">
            <a:extLst>
              <a:ext uri="{FF2B5EF4-FFF2-40B4-BE49-F238E27FC236}">
                <a16:creationId xmlns:a16="http://schemas.microsoft.com/office/drawing/2014/main" id="{F367F29E-4075-1B1B-01C0-DB1D7CC01DE6}"/>
              </a:ext>
            </a:extLst>
          </p:cNvPr>
          <p:cNvSpPr>
            <a:spLocks noGrp="1"/>
          </p:cNvSpPr>
          <p:nvPr>
            <p:ph type="title"/>
          </p:nvPr>
        </p:nvSpPr>
        <p:spPr>
          <a:xfrm>
            <a:off x="479394" y="1070800"/>
            <a:ext cx="3939688" cy="5583126"/>
          </a:xfrm>
        </p:spPr>
        <p:txBody>
          <a:bodyPr>
            <a:normAutofit/>
          </a:bodyPr>
          <a:lstStyle/>
          <a:p>
            <a:pPr algn="r"/>
            <a:r>
              <a:rPr lang="en-GB" sz="8000"/>
              <a:t>Today’s session </a:t>
            </a:r>
          </a:p>
        </p:txBody>
      </p:sp>
      <p:cxnSp>
        <p:nvCxnSpPr>
          <p:cNvPr id="26" name="Straight Connector 2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7" name="Content Placeholder 4">
            <a:extLst>
              <a:ext uri="{FF2B5EF4-FFF2-40B4-BE49-F238E27FC236}">
                <a16:creationId xmlns:a16="http://schemas.microsoft.com/office/drawing/2014/main" id="{388FCD7C-F49D-D183-1F04-CFEFC8F9639F}"/>
              </a:ext>
            </a:extLst>
          </p:cNvPr>
          <p:cNvGraphicFramePr>
            <a:graphicFrameLocks noGrp="1"/>
          </p:cNvGraphicFramePr>
          <p:nvPr>
            <p:ph idx="1"/>
            <p:extLst>
              <p:ext uri="{D42A27DB-BD31-4B8C-83A1-F6EECF244321}">
                <p14:modId xmlns:p14="http://schemas.microsoft.com/office/powerpoint/2010/main" val="248637384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3405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05FF4-F8DD-92D4-7B0D-FEC077C4C817}"/>
              </a:ext>
            </a:extLst>
          </p:cNvPr>
          <p:cNvSpPr>
            <a:spLocks noGrp="1"/>
          </p:cNvSpPr>
          <p:nvPr>
            <p:ph type="title"/>
          </p:nvPr>
        </p:nvSpPr>
        <p:spPr/>
        <p:txBody>
          <a:bodyPr/>
          <a:lstStyle/>
          <a:p>
            <a:pPr algn="ctr"/>
            <a:r>
              <a:rPr lang="en-GB" dirty="0"/>
              <a:t>What does policing by consent actually mean?</a:t>
            </a:r>
          </a:p>
        </p:txBody>
      </p:sp>
      <p:sp>
        <p:nvSpPr>
          <p:cNvPr id="3" name="Content Placeholder 2">
            <a:extLst>
              <a:ext uri="{FF2B5EF4-FFF2-40B4-BE49-F238E27FC236}">
                <a16:creationId xmlns:a16="http://schemas.microsoft.com/office/drawing/2014/main" id="{2EAC5A5A-AB03-93DC-56BD-796DF548C463}"/>
              </a:ext>
            </a:extLst>
          </p:cNvPr>
          <p:cNvSpPr>
            <a:spLocks noGrp="1"/>
          </p:cNvSpPr>
          <p:nvPr>
            <p:ph idx="1"/>
          </p:nvPr>
        </p:nvSpPr>
        <p:spPr/>
        <p:txBody>
          <a:bodyPr/>
          <a:lstStyle/>
          <a:p>
            <a:r>
              <a:rPr lang="en-GB" dirty="0"/>
              <a:t>The powers of the police comes from the common consent of the public</a:t>
            </a:r>
          </a:p>
          <a:p>
            <a:r>
              <a:rPr lang="en-GB" dirty="0"/>
              <a:t>Their abilities to conduct their role, relies on the public's approval</a:t>
            </a:r>
          </a:p>
          <a:p>
            <a:r>
              <a:rPr lang="en-GB" dirty="0"/>
              <a:t>Society as a whole, allows the police to manage law and order</a:t>
            </a:r>
          </a:p>
          <a:p>
            <a:r>
              <a:rPr lang="en-GB" dirty="0"/>
              <a:t>It does not mean that each person has the right to ‘opt out’ it is an ‘all in’ approach </a:t>
            </a:r>
          </a:p>
        </p:txBody>
      </p:sp>
    </p:spTree>
    <p:extLst>
      <p:ext uri="{BB962C8B-B14F-4D97-AF65-F5344CB8AC3E}">
        <p14:creationId xmlns:p14="http://schemas.microsoft.com/office/powerpoint/2010/main" val="11362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BF128F-65D6-D446-1EB0-A5C4E688579F}"/>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How do they maintain consent? </a:t>
            </a:r>
            <a:br>
              <a:rPr lang="en-GB" sz="4000">
                <a:solidFill>
                  <a:srgbClr val="FFFFFF"/>
                </a:solidFill>
              </a:rPr>
            </a:br>
            <a:r>
              <a:rPr lang="en-GB" sz="4000">
                <a:solidFill>
                  <a:srgbClr val="FFFFFF"/>
                </a:solidFill>
              </a:rPr>
              <a:t>Key elements</a:t>
            </a:r>
          </a:p>
        </p:txBody>
      </p:sp>
      <p:graphicFrame>
        <p:nvGraphicFramePr>
          <p:cNvPr id="5" name="Content Placeholder 2">
            <a:extLst>
              <a:ext uri="{FF2B5EF4-FFF2-40B4-BE49-F238E27FC236}">
                <a16:creationId xmlns:a16="http://schemas.microsoft.com/office/drawing/2014/main" id="{C2B89043-7B7D-C953-B6A1-7EBE98B8852A}"/>
              </a:ext>
            </a:extLst>
          </p:cNvPr>
          <p:cNvGraphicFramePr>
            <a:graphicFrameLocks noGrp="1"/>
          </p:cNvGraphicFramePr>
          <p:nvPr>
            <p:ph idx="1"/>
            <p:extLst>
              <p:ext uri="{D42A27DB-BD31-4B8C-83A1-F6EECF244321}">
                <p14:modId xmlns:p14="http://schemas.microsoft.com/office/powerpoint/2010/main" val="443634057"/>
              </p:ext>
            </p:extLst>
          </p:nvPr>
        </p:nvGraphicFramePr>
        <p:xfrm>
          <a:off x="4624302" y="251012"/>
          <a:ext cx="7280827" cy="6347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533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CC764A81-C3D6-A2B4-69A2-5A5F9E1B6EE0}"/>
              </a:ext>
            </a:extLst>
          </p:cNvPr>
          <p:cNvGraphicFramePr/>
          <p:nvPr>
            <p:extLst>
              <p:ext uri="{D42A27DB-BD31-4B8C-83A1-F6EECF244321}">
                <p14:modId xmlns:p14="http://schemas.microsoft.com/office/powerpoint/2010/main" val="1663750645"/>
              </p:ext>
            </p:extLst>
          </p:nvPr>
        </p:nvGraphicFramePr>
        <p:xfrm>
          <a:off x="537882" y="179295"/>
          <a:ext cx="11450918" cy="6257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1210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A9D3F7-41B3-9026-8936-AAAA5B4D0B85}"/>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000" dirty="0"/>
              <a:t>What are your initial thoughts on the key elements?</a:t>
            </a:r>
          </a:p>
        </p:txBody>
      </p:sp>
      <p:sp>
        <p:nvSpPr>
          <p:cNvPr id="104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an We Talk About It?: Enhancing Student Engagement by Integrating  Discussions of COVID-19 | Faculty Focus">
            <a:extLst>
              <a:ext uri="{FF2B5EF4-FFF2-40B4-BE49-F238E27FC236}">
                <a16:creationId xmlns:a16="http://schemas.microsoft.com/office/drawing/2014/main" id="{0F250157-1FBD-5A74-6F33-929659CD81F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4196" r="22393"/>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5124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B6F5A-EAEA-6578-43C5-C9AD3E8FF997}"/>
              </a:ext>
            </a:extLst>
          </p:cNvPr>
          <p:cNvSpPr>
            <a:spLocks noGrp="1"/>
          </p:cNvSpPr>
          <p:nvPr>
            <p:ph type="title"/>
          </p:nvPr>
        </p:nvSpPr>
        <p:spPr/>
        <p:txBody>
          <a:bodyPr/>
          <a:lstStyle/>
          <a:p>
            <a:pPr algn="ctr"/>
            <a:r>
              <a:rPr lang="en-GB" dirty="0"/>
              <a:t>What are some potential barriers?</a:t>
            </a:r>
          </a:p>
        </p:txBody>
      </p:sp>
      <p:sp>
        <p:nvSpPr>
          <p:cNvPr id="3" name="Content Placeholder 2">
            <a:extLst>
              <a:ext uri="{FF2B5EF4-FFF2-40B4-BE49-F238E27FC236}">
                <a16:creationId xmlns:a16="http://schemas.microsoft.com/office/drawing/2014/main" id="{3FFA72EC-B340-6110-FD7B-B0214DFB83A7}"/>
              </a:ext>
            </a:extLst>
          </p:cNvPr>
          <p:cNvSpPr>
            <a:spLocks noGrp="1"/>
          </p:cNvSpPr>
          <p:nvPr>
            <p:ph idx="1"/>
          </p:nvPr>
        </p:nvSpPr>
        <p:spPr/>
        <p:txBody>
          <a:bodyPr/>
          <a:lstStyle/>
          <a:p>
            <a:pPr marL="0" indent="0">
              <a:buNone/>
            </a:pPr>
            <a:r>
              <a:rPr lang="en-GB" dirty="0"/>
              <a:t>Before we explore case studies, can you think of incidences or experiences that may have created a potential barrier between the police and the public.</a:t>
            </a:r>
          </a:p>
        </p:txBody>
      </p:sp>
    </p:spTree>
    <p:extLst>
      <p:ext uri="{BB962C8B-B14F-4D97-AF65-F5344CB8AC3E}">
        <p14:creationId xmlns:p14="http://schemas.microsoft.com/office/powerpoint/2010/main" val="4032220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13" name="Rectangle 12">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4" name="Title 3">
            <a:extLst>
              <a:ext uri="{FF2B5EF4-FFF2-40B4-BE49-F238E27FC236}">
                <a16:creationId xmlns:a16="http://schemas.microsoft.com/office/drawing/2014/main" id="{53042E7A-2275-3EEC-8FAF-C4F0633B8FE5}"/>
              </a:ext>
            </a:extLst>
          </p:cNvPr>
          <p:cNvSpPr>
            <a:spLocks noGrp="1"/>
          </p:cNvSpPr>
          <p:nvPr>
            <p:ph type="title"/>
          </p:nvPr>
        </p:nvSpPr>
        <p:spPr>
          <a:xfrm>
            <a:off x="6364609" y="1166762"/>
            <a:ext cx="4805996" cy="1297115"/>
          </a:xfrm>
        </p:spPr>
        <p:txBody>
          <a:bodyPr vert="horz" lIns="91440" tIns="45720" rIns="91440" bIns="45720" rtlCol="0" anchor="t">
            <a:normAutofit fontScale="90000"/>
          </a:bodyPr>
          <a:lstStyle/>
          <a:p>
            <a:r>
              <a:rPr lang="en-US" sz="5300" kern="1200" dirty="0">
                <a:solidFill>
                  <a:schemeClr val="tx2"/>
                </a:solidFill>
                <a:latin typeface="+mj-lt"/>
                <a:ea typeface="+mj-ea"/>
                <a:cs typeface="+mj-cs"/>
              </a:rPr>
              <a:t>Trigger warning</a:t>
            </a:r>
            <a:br>
              <a:rPr lang="en-US" sz="4000" kern="1200" dirty="0">
                <a:solidFill>
                  <a:schemeClr val="tx2"/>
                </a:solidFill>
                <a:latin typeface="+mj-lt"/>
                <a:ea typeface="+mj-ea"/>
                <a:cs typeface="+mj-cs"/>
              </a:rPr>
            </a:br>
            <a:br>
              <a:rPr lang="en-US" sz="4000" kern="1200" dirty="0">
                <a:solidFill>
                  <a:schemeClr val="tx2"/>
                </a:solidFill>
                <a:latin typeface="+mj-lt"/>
                <a:ea typeface="+mj-ea"/>
                <a:cs typeface="+mj-cs"/>
              </a:rPr>
            </a:br>
            <a:r>
              <a:rPr lang="en-US" sz="4000" kern="1200" dirty="0">
                <a:solidFill>
                  <a:schemeClr val="tx2"/>
                </a:solidFill>
                <a:latin typeface="+mj-lt"/>
                <a:ea typeface="+mj-ea"/>
                <a:cs typeface="+mj-cs"/>
              </a:rPr>
              <a:t>if at any point you find it difficult to continue </a:t>
            </a:r>
            <a:r>
              <a:rPr lang="en-US" sz="4000" dirty="0">
                <a:solidFill>
                  <a:schemeClr val="tx2"/>
                </a:solidFill>
              </a:rPr>
              <a:t>the lesson due to the content and need to leave, please wait in the café area and I will come and speak with you in private, during a break.</a:t>
            </a:r>
            <a:endParaRPr lang="en-US" sz="4000" kern="1200" dirty="0">
              <a:solidFill>
                <a:schemeClr val="tx2"/>
              </a:solidFill>
              <a:latin typeface="+mj-lt"/>
              <a:ea typeface="+mj-ea"/>
              <a:cs typeface="+mj-cs"/>
            </a:endParaRPr>
          </a:p>
        </p:txBody>
      </p:sp>
      <p:pic>
        <p:nvPicPr>
          <p:cNvPr id="8" name="Graphic 7" descr="High Voltage">
            <a:extLst>
              <a:ext uri="{FF2B5EF4-FFF2-40B4-BE49-F238E27FC236}">
                <a16:creationId xmlns:a16="http://schemas.microsoft.com/office/drawing/2014/main" id="{891B59BB-2E73-B826-69F4-F4B8C315CA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5" name="Group 14">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6" name="Freeform: Shape 15">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7" name="Freeform: Shape 16">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18" name="Freeform: Shape 17">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grpSp>
    </p:spTree>
    <p:extLst>
      <p:ext uri="{BB962C8B-B14F-4D97-AF65-F5344CB8AC3E}">
        <p14:creationId xmlns:p14="http://schemas.microsoft.com/office/powerpoint/2010/main" val="2149822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8"/>
                                        </p:tgtEl>
                                        <p:attrNameLst>
                                          <p:attrName>style.visibility</p:attrName>
                                        </p:attrNameLst>
                                      </p:cBhvr>
                                      <p:to>
                                        <p:strVal val="visible"/>
                                      </p:to>
                                    </p:set>
                                    <p:animEffect transition="in" filter="fade">
                                      <p:cBhvr>
                                        <p:cTn id="10" dur="7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60" name="Rectangle 615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442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Rectangle 615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52" name="Picture 8" descr="Guide to Case Studies">
            <a:extLst>
              <a:ext uri="{FF2B5EF4-FFF2-40B4-BE49-F238E27FC236}">
                <a16:creationId xmlns:a16="http://schemas.microsoft.com/office/drawing/2014/main" id="{281C1C0E-3FF2-8999-6727-CD97FB2CE04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43941" y="643467"/>
            <a:ext cx="9904117"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4230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8" name="Rectangle 2077">
            <a:extLst>
              <a:ext uri="{FF2B5EF4-FFF2-40B4-BE49-F238E27FC236}">
                <a16:creationId xmlns:a16="http://schemas.microsoft.com/office/drawing/2014/main" id="{A26C624C-963C-4795-B05B-6565DB5AB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When Brixton went up in flames | London ...">
            <a:extLst>
              <a:ext uri="{FF2B5EF4-FFF2-40B4-BE49-F238E27FC236}">
                <a16:creationId xmlns:a16="http://schemas.microsoft.com/office/drawing/2014/main" id="{00C35769-7C41-258F-473F-488F2503235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3908" r="22790" b="1"/>
          <a:stretch>
            <a:fillRect/>
          </a:stretch>
        </p:blipFill>
        <p:spPr bwMode="auto">
          <a:xfrm>
            <a:off x="20" y="10"/>
            <a:ext cx="3728839" cy="419735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David Hoffman Photo Library | Brixton riots, London 1981.">
            <a:extLst>
              <a:ext uri="{FF2B5EF4-FFF2-40B4-BE49-F238E27FC236}">
                <a16:creationId xmlns:a16="http://schemas.microsoft.com/office/drawing/2014/main" id="{C0FF5381-D38D-C883-33A9-018C932233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6107" r="24381" b="-3"/>
          <a:stretch>
            <a:fillRect/>
          </a:stretch>
        </p:blipFill>
        <p:spPr bwMode="auto">
          <a:xfrm>
            <a:off x="3847755" y="5"/>
            <a:ext cx="3686887" cy="4197368"/>
          </a:xfrm>
          <a:custGeom>
            <a:avLst/>
            <a:gdLst/>
            <a:ahLst/>
            <a:cxnLst/>
            <a:rect l="l" t="t" r="r" b="b"/>
            <a:pathLst>
              <a:path w="3686887" h="4197368">
                <a:moveTo>
                  <a:pt x="0" y="0"/>
                </a:moveTo>
                <a:lnTo>
                  <a:pt x="3686887" y="0"/>
                </a:lnTo>
                <a:lnTo>
                  <a:pt x="3686887" y="3832811"/>
                </a:lnTo>
                <a:lnTo>
                  <a:pt x="3497100" y="3826712"/>
                </a:lnTo>
                <a:cubicBezTo>
                  <a:pt x="3497100" y="3826712"/>
                  <a:pt x="3493758" y="3826712"/>
                  <a:pt x="3493758" y="3826712"/>
                </a:cubicBezTo>
                <a:cubicBezTo>
                  <a:pt x="3426914" y="3823370"/>
                  <a:pt x="3363416" y="3823370"/>
                  <a:pt x="3296571" y="3820027"/>
                </a:cubicBezTo>
                <a:cubicBezTo>
                  <a:pt x="3065966" y="3820027"/>
                  <a:pt x="2835360" y="3820027"/>
                  <a:pt x="2608095" y="3820027"/>
                </a:cubicBezTo>
                <a:cubicBezTo>
                  <a:pt x="2384173" y="3910265"/>
                  <a:pt x="2140198" y="3833396"/>
                  <a:pt x="1919619" y="3903581"/>
                </a:cubicBezTo>
                <a:cubicBezTo>
                  <a:pt x="1685670" y="3900239"/>
                  <a:pt x="1465092" y="3970423"/>
                  <a:pt x="1234485" y="4000503"/>
                </a:cubicBezTo>
                <a:cubicBezTo>
                  <a:pt x="1060693" y="4013871"/>
                  <a:pt x="883561" y="3997160"/>
                  <a:pt x="723139" y="4067345"/>
                </a:cubicBezTo>
                <a:cubicBezTo>
                  <a:pt x="661310" y="4095753"/>
                  <a:pt x="606165" y="4128339"/>
                  <a:pt x="583188" y="4172622"/>
                </a:cubicBezTo>
                <a:lnTo>
                  <a:pt x="575662" y="4197368"/>
                </a:lnTo>
                <a:lnTo>
                  <a:pt x="0" y="4197368"/>
                </a:lnTo>
                <a:close/>
              </a:path>
            </a:pathLst>
          </a:custGeom>
          <a:noFill/>
          <a:extLst>
            <a:ext uri="{909E8E84-426E-40DD-AFC4-6F175D3DCCD1}">
              <a14:hiddenFill xmlns:a14="http://schemas.microsoft.com/office/drawing/2010/main">
                <a:solidFill>
                  <a:srgbClr val="FFFFFF"/>
                </a:solidFill>
              </a14:hiddenFill>
            </a:ext>
          </a:extLst>
        </p:spPr>
      </p:pic>
      <p:pic>
        <p:nvPicPr>
          <p:cNvPr id="2056" name="Picture 8" descr="British Crime – Civil Disturbance – The ...">
            <a:extLst>
              <a:ext uri="{FF2B5EF4-FFF2-40B4-BE49-F238E27FC236}">
                <a16:creationId xmlns:a16="http://schemas.microsoft.com/office/drawing/2014/main" id="{923A2A6B-2FDD-3355-5DE0-60286D7004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9924" r="-2" b="-2"/>
          <a:stretch>
            <a:fillRect/>
          </a:stretch>
        </p:blipFill>
        <p:spPr bwMode="auto">
          <a:xfrm>
            <a:off x="7653541" y="1"/>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Brixton riots 1981: What happened 40 years ago in London? - BBC Newsround">
            <a:extLst>
              <a:ext uri="{FF2B5EF4-FFF2-40B4-BE49-F238E27FC236}">
                <a16:creationId xmlns:a16="http://schemas.microsoft.com/office/drawing/2014/main" id="{8D28BA2D-A606-F72D-FF99-0CFF53AC424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6439" b="16985"/>
          <a:stretch>
            <a:fillRect/>
          </a:stretch>
        </p:blipFill>
        <p:spPr bwMode="auto">
          <a:xfrm>
            <a:off x="20" y="4297691"/>
            <a:ext cx="6836830" cy="2560309"/>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ABACC0E-2D34-7646-880C-BEB772316388}"/>
              </a:ext>
            </a:extLst>
          </p:cNvPr>
          <p:cNvSpPr>
            <a:spLocks noGrp="1"/>
          </p:cNvSpPr>
          <p:nvPr>
            <p:ph type="title"/>
          </p:nvPr>
        </p:nvSpPr>
        <p:spPr>
          <a:xfrm>
            <a:off x="6378819" y="4792019"/>
            <a:ext cx="5505814" cy="1471335"/>
          </a:xfrm>
        </p:spPr>
        <p:txBody>
          <a:bodyPr vert="horz" lIns="91440" tIns="45720" rIns="91440" bIns="45720" rtlCol="0" anchor="b">
            <a:normAutofit fontScale="90000"/>
          </a:bodyPr>
          <a:lstStyle/>
          <a:p>
            <a:r>
              <a:rPr lang="en-US" kern="1200" dirty="0">
                <a:solidFill>
                  <a:schemeClr val="tx1"/>
                </a:solidFill>
                <a:latin typeface="+mj-lt"/>
                <a:ea typeface="+mj-ea"/>
                <a:cs typeface="+mj-cs"/>
              </a:rPr>
              <a:t>Brixton Riot 1981 Brixton Uprising</a:t>
            </a:r>
            <a:br>
              <a:rPr lang="en-US" kern="1200" dirty="0">
                <a:solidFill>
                  <a:schemeClr val="tx1"/>
                </a:solidFill>
                <a:latin typeface="+mj-lt"/>
                <a:ea typeface="+mj-ea"/>
                <a:cs typeface="+mj-cs"/>
              </a:rPr>
            </a:br>
            <a:r>
              <a:rPr lang="en-US" kern="1200" dirty="0">
                <a:solidFill>
                  <a:schemeClr val="tx1"/>
                </a:solidFill>
                <a:latin typeface="+mj-lt"/>
                <a:ea typeface="+mj-ea"/>
                <a:cs typeface="+mj-cs"/>
              </a:rPr>
              <a:t>Race and class?</a:t>
            </a:r>
          </a:p>
        </p:txBody>
      </p:sp>
    </p:spTree>
    <p:extLst>
      <p:ext uri="{BB962C8B-B14F-4D97-AF65-F5344CB8AC3E}">
        <p14:creationId xmlns:p14="http://schemas.microsoft.com/office/powerpoint/2010/main" val="1860810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F85673-1F5C-FC6A-1949-D7C5E57705D7}"/>
              </a:ext>
            </a:extLst>
          </p:cNvPr>
          <p:cNvSpPr>
            <a:spLocks noGrp="1"/>
          </p:cNvSpPr>
          <p:nvPr>
            <p:ph idx="4294967295"/>
          </p:nvPr>
        </p:nvSpPr>
        <p:spPr>
          <a:xfrm>
            <a:off x="640081" y="2872899"/>
            <a:ext cx="4671622" cy="3814412"/>
          </a:xfrm>
        </p:spPr>
        <p:txBody>
          <a:bodyPr vert="horz" lIns="91440" tIns="45720" rIns="91440" bIns="45720" rtlCol="0">
            <a:normAutofit/>
          </a:bodyPr>
          <a:lstStyle/>
          <a:p>
            <a:r>
              <a:rPr lang="en-US" sz="2400" dirty="0"/>
              <a:t>3-day period of civil disorder 10</a:t>
            </a:r>
            <a:r>
              <a:rPr lang="en-US" sz="2400" baseline="30000" dirty="0"/>
              <a:t>th</a:t>
            </a:r>
            <a:r>
              <a:rPr lang="en-US" sz="2400" dirty="0"/>
              <a:t> -12</a:t>
            </a:r>
            <a:r>
              <a:rPr lang="en-US" sz="2400" baseline="30000" dirty="0"/>
              <a:t>th</a:t>
            </a:r>
            <a:r>
              <a:rPr lang="en-US" sz="2400" dirty="0"/>
              <a:t> April 1981</a:t>
            </a:r>
          </a:p>
          <a:p>
            <a:r>
              <a:rPr lang="en-US" sz="2400" dirty="0"/>
              <a:t>Violent clashes took place between the Met police and local communities</a:t>
            </a:r>
          </a:p>
          <a:p>
            <a:r>
              <a:rPr lang="en-US" sz="2400" dirty="0"/>
              <a:t>Tensions and conflict spread across the UK</a:t>
            </a:r>
          </a:p>
          <a:p>
            <a:endParaRPr lang="en-US" sz="2400" dirty="0"/>
          </a:p>
          <a:p>
            <a:pPr marL="0"/>
            <a:endParaRPr lang="en-US" sz="2400" dirty="0"/>
          </a:p>
        </p:txBody>
      </p:sp>
      <p:pic>
        <p:nvPicPr>
          <p:cNvPr id="15" name="Picture 14" descr="Fire and smoke">
            <a:extLst>
              <a:ext uri="{FF2B5EF4-FFF2-40B4-BE49-F238E27FC236}">
                <a16:creationId xmlns:a16="http://schemas.microsoft.com/office/drawing/2014/main" id="{14A794D8-2E6A-D327-05E2-538CE1BEC8E5}"/>
              </a:ext>
            </a:extLst>
          </p:cNvPr>
          <p:cNvPicPr>
            <a:picLocks noChangeAspect="1"/>
          </p:cNvPicPr>
          <p:nvPr/>
        </p:nvPicPr>
        <p:blipFill>
          <a:blip r:embed="rId2"/>
          <a:srcRect l="19023" r="1402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44995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Uprising: The events of 1981 are a key part of our national history - BBC">
            <a:hlinkClick r:id="" action="ppaction://media"/>
            <a:extLst>
              <a:ext uri="{FF2B5EF4-FFF2-40B4-BE49-F238E27FC236}">
                <a16:creationId xmlns:a16="http://schemas.microsoft.com/office/drawing/2014/main" id="{8836B474-E6AD-AA51-F7F9-CEB778EAC43E}"/>
              </a:ext>
            </a:extLst>
          </p:cNvPr>
          <p:cNvPicPr>
            <a:picLocks noRot="1" noChangeAspect="1"/>
          </p:cNvPicPr>
          <p:nvPr>
            <a:videoFile r:link="rId1"/>
          </p:nvPr>
        </p:nvPicPr>
        <p:blipFill>
          <a:blip r:embed="rId3"/>
          <a:stretch>
            <a:fillRect/>
          </a:stretch>
        </p:blipFill>
        <p:spPr>
          <a:xfrm>
            <a:off x="2020953" y="1123527"/>
            <a:ext cx="8150088" cy="4604800"/>
          </a:xfrm>
          <a:prstGeom prst="rect">
            <a:avLst/>
          </a:prstGeom>
        </p:spPr>
      </p:pic>
    </p:spTree>
    <p:extLst>
      <p:ext uri="{BB962C8B-B14F-4D97-AF65-F5344CB8AC3E}">
        <p14:creationId xmlns:p14="http://schemas.microsoft.com/office/powerpoint/2010/main" val="3786443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256B406-28C7-2B81-C888-41A1DEF4008B}"/>
              </a:ext>
            </a:extLst>
          </p:cNvPr>
          <p:cNvPicPr>
            <a:picLocks noChangeAspect="1"/>
          </p:cNvPicPr>
          <p:nvPr/>
        </p:nvPicPr>
        <p:blipFill>
          <a:blip r:embed="rId2">
            <a:duotone>
              <a:schemeClr val="bg2">
                <a:shade val="45000"/>
                <a:satMod val="135000"/>
              </a:schemeClr>
              <a:prstClr val="white"/>
            </a:duotone>
          </a:blip>
          <a:srcRect t="15537" b="2046"/>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178C26-FE83-FA3A-D8BE-5E915AD66770}"/>
              </a:ext>
            </a:extLst>
          </p:cNvPr>
          <p:cNvSpPr>
            <a:spLocks noGrp="1"/>
          </p:cNvSpPr>
          <p:nvPr>
            <p:ph type="title"/>
          </p:nvPr>
        </p:nvSpPr>
        <p:spPr>
          <a:xfrm>
            <a:off x="838200" y="365125"/>
            <a:ext cx="10515600" cy="1325563"/>
          </a:xfrm>
        </p:spPr>
        <p:txBody>
          <a:bodyPr>
            <a:normAutofit/>
          </a:bodyPr>
          <a:lstStyle/>
          <a:p>
            <a:pPr marL="0" marR="0" lvl="0" indent="0" defTabSz="914400" rtl="0" eaLnBrk="1" fontAlgn="auto" latinLnBrk="0" hangingPunct="1">
              <a:spcBef>
                <a:spcPts val="1000"/>
              </a:spcBef>
              <a:spcAft>
                <a:spcPts val="0"/>
              </a:spcAft>
              <a:tabLst/>
              <a:defRPr/>
            </a:pPr>
            <a:br>
              <a:rPr kumimoji="0" lang="en-GB" b="0" i="0" u="none" strike="noStrike" kern="1200" cap="none" spc="0" normalizeH="0" baseline="0" noProof="0">
                <a:ln>
                  <a:noFill/>
                </a:ln>
                <a:effectLst/>
                <a:uLnTx/>
                <a:uFillTx/>
                <a:latin typeface="Aptos" panose="02110004020202020204"/>
                <a:ea typeface="+mn-ea"/>
                <a:cs typeface="+mn-cs"/>
              </a:rPr>
            </a:br>
            <a:r>
              <a:rPr kumimoji="0" lang="en-GB" b="0" i="0" u="none" strike="noStrike" kern="1200" cap="none" spc="0" normalizeH="0" baseline="0" noProof="0">
                <a:ln>
                  <a:noFill/>
                </a:ln>
                <a:effectLst/>
                <a:uLnTx/>
                <a:uFillTx/>
                <a:ea typeface="+mn-ea"/>
                <a:cs typeface="+mn-cs"/>
              </a:rPr>
              <a:t>Run up to the event</a:t>
            </a:r>
            <a:endParaRPr lang="en-GB"/>
          </a:p>
        </p:txBody>
      </p:sp>
      <p:graphicFrame>
        <p:nvGraphicFramePr>
          <p:cNvPr id="13" name="Content Placeholder 2">
            <a:extLst>
              <a:ext uri="{FF2B5EF4-FFF2-40B4-BE49-F238E27FC236}">
                <a16:creationId xmlns:a16="http://schemas.microsoft.com/office/drawing/2014/main" id="{95300398-04F6-E504-F7A1-6D3390D1B8DC}"/>
              </a:ext>
            </a:extLst>
          </p:cNvPr>
          <p:cNvGraphicFramePr>
            <a:graphicFrameLocks noGrp="1"/>
          </p:cNvGraphicFramePr>
          <p:nvPr>
            <p:ph idx="1"/>
            <p:extLst>
              <p:ext uri="{D42A27DB-BD31-4B8C-83A1-F6EECF244321}">
                <p14:modId xmlns:p14="http://schemas.microsoft.com/office/powerpoint/2010/main" val="311528384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1955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Freeform: Shape 1042">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6C0D0EDD-D027-8330-59CC-09A010313C16}"/>
              </a:ext>
            </a:extLst>
          </p:cNvPr>
          <p:cNvSpPr>
            <a:spLocks noGrp="1"/>
          </p:cNvSpPr>
          <p:nvPr>
            <p:ph type="title"/>
          </p:nvPr>
        </p:nvSpPr>
        <p:spPr>
          <a:xfrm>
            <a:off x="838199" y="1068892"/>
            <a:ext cx="4259731" cy="800932"/>
          </a:xfrm>
        </p:spPr>
        <p:txBody>
          <a:bodyPr vert="horz" lIns="91440" tIns="45720" rIns="91440" bIns="45720" rtlCol="0" anchor="b">
            <a:normAutofit/>
          </a:bodyPr>
          <a:lstStyle/>
          <a:p>
            <a:pPr algn="ctr">
              <a:spcAft>
                <a:spcPts val="600"/>
              </a:spcAft>
            </a:pPr>
            <a:r>
              <a:rPr lang="en-US" kern="1200" dirty="0">
                <a:solidFill>
                  <a:schemeClr val="tx1"/>
                </a:solidFill>
                <a:latin typeface="+mj-lt"/>
                <a:ea typeface="+mj-ea"/>
                <a:cs typeface="+mj-cs"/>
              </a:rPr>
              <a:t>Events in 1981</a:t>
            </a:r>
          </a:p>
        </p:txBody>
      </p:sp>
      <p:sp>
        <p:nvSpPr>
          <p:cNvPr id="1044" name="Freeform: Shape 1043">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26" name="Picture 2" descr="How the New Cross fire became a rallying cry for political action | London  | The Guardian">
            <a:extLst>
              <a:ext uri="{FF2B5EF4-FFF2-40B4-BE49-F238E27FC236}">
                <a16:creationId xmlns:a16="http://schemas.microsoft.com/office/drawing/2014/main" id="{F6680B7B-9ABE-E765-F301-3D06AE05195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5671" y="2845412"/>
            <a:ext cx="4458432" cy="2675059"/>
          </a:xfrm>
          <a:prstGeom prst="rect">
            <a:avLst/>
          </a:prstGeom>
          <a:noFill/>
          <a:extLst>
            <a:ext uri="{909E8E84-426E-40DD-AFC4-6F175D3DCCD1}">
              <a14:hiddenFill xmlns:a14="http://schemas.microsoft.com/office/drawing/2010/main">
                <a:solidFill>
                  <a:srgbClr val="FFFFFF"/>
                </a:solidFill>
              </a14:hiddenFill>
            </a:ext>
          </a:extLst>
        </p:spPr>
      </p:pic>
      <p:sp>
        <p:nvSpPr>
          <p:cNvPr id="1045"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F1FEB04-BC17-155C-B307-6613FD38E512}"/>
              </a:ext>
            </a:extLst>
          </p:cNvPr>
          <p:cNvSpPr>
            <a:spLocks noGrp="1"/>
          </p:cNvSpPr>
          <p:nvPr>
            <p:ph idx="1"/>
          </p:nvPr>
        </p:nvSpPr>
        <p:spPr>
          <a:xfrm>
            <a:off x="5535389" y="840521"/>
            <a:ext cx="6291618" cy="6526306"/>
          </a:xfrm>
        </p:spPr>
        <p:txBody>
          <a:bodyPr vert="horz" lIns="91440" tIns="45720" rIns="91440" bIns="45720" rtlCol="0" anchor="ctr">
            <a:noAutofit/>
          </a:bodyPr>
          <a:lstStyle/>
          <a:p>
            <a:pPr marL="228600" marR="0" lvl="0" fontAlgn="auto">
              <a:spcBef>
                <a:spcPts val="1000"/>
              </a:spcBef>
              <a:spcAft>
                <a:spcPts val="0"/>
              </a:spcAft>
              <a:buClrTx/>
              <a:buSzTx/>
              <a:tabLst/>
              <a:defRPr/>
            </a:pPr>
            <a:endParaRPr kumimoji="0" lang="en-US" sz="2400" b="0" i="0" u="none" strike="noStrike" cap="none" spc="0" normalizeH="0" baseline="0" noProof="0" dirty="0">
              <a:ln>
                <a:noFill/>
              </a:ln>
              <a:effectLst/>
              <a:uLnTx/>
              <a:uFillTx/>
            </a:endParaRPr>
          </a:p>
          <a:p>
            <a:pPr marL="228600" marR="0" lvl="0" fontAlgn="auto">
              <a:spcBef>
                <a:spcPts val="1000"/>
              </a:spcBef>
              <a:spcAft>
                <a:spcPts val="0"/>
              </a:spcAft>
              <a:buClrTx/>
              <a:buSzTx/>
              <a:tabLst/>
              <a:defRPr/>
            </a:pPr>
            <a:r>
              <a:rPr kumimoji="0" lang="en-US" sz="2400" b="0" i="0" u="none" strike="noStrike" cap="none" spc="0" normalizeH="0" baseline="0" noProof="0" dirty="0">
                <a:ln>
                  <a:noFill/>
                </a:ln>
                <a:effectLst/>
                <a:uLnTx/>
                <a:uFillTx/>
              </a:rPr>
              <a:t>Deptford fire- 13</a:t>
            </a:r>
            <a:r>
              <a:rPr kumimoji="0" lang="en-US" sz="2400" b="0" i="0" u="none" strike="noStrike" cap="none" spc="0" normalizeH="0" baseline="30000" noProof="0" dirty="0">
                <a:ln>
                  <a:noFill/>
                </a:ln>
                <a:effectLst/>
                <a:uLnTx/>
                <a:uFillTx/>
              </a:rPr>
              <a:t>th</a:t>
            </a:r>
            <a:r>
              <a:rPr kumimoji="0" lang="en-US" sz="2400" b="0" i="0" u="none" strike="noStrike" cap="none" spc="0" normalizeH="0" baseline="0" noProof="0" dirty="0">
                <a:ln>
                  <a:noFill/>
                </a:ln>
                <a:effectLst/>
                <a:uLnTx/>
                <a:uFillTx/>
              </a:rPr>
              <a:t> of January 1981</a:t>
            </a:r>
          </a:p>
          <a:p>
            <a:pPr marL="0" marR="0" lvl="0" indent="0" fontAlgn="auto">
              <a:spcBef>
                <a:spcPts val="1000"/>
              </a:spcBef>
              <a:spcAft>
                <a:spcPts val="0"/>
              </a:spcAft>
              <a:buClrTx/>
              <a:buSzTx/>
              <a:buNone/>
              <a:tabLst/>
              <a:defRPr/>
            </a:pPr>
            <a:r>
              <a:rPr kumimoji="0" lang="en-US" sz="2400" b="0" i="0" u="none" strike="noStrike" cap="none" spc="0" normalizeH="0" baseline="0" noProof="0" dirty="0">
                <a:ln>
                  <a:noFill/>
                </a:ln>
                <a:effectLst/>
                <a:uLnTx/>
                <a:uFillTx/>
              </a:rPr>
              <a:t>	-house party was set alight, filled mainly with young black people resulted in 	13 deaths</a:t>
            </a:r>
          </a:p>
          <a:p>
            <a:pPr marL="0" marR="0" lvl="0" fontAlgn="auto">
              <a:spcBef>
                <a:spcPts val="1000"/>
              </a:spcBef>
              <a:spcAft>
                <a:spcPts val="0"/>
              </a:spcAft>
              <a:buClrTx/>
              <a:buSzTx/>
              <a:tabLst/>
              <a:defRPr/>
            </a:pPr>
            <a:endParaRPr kumimoji="0" lang="en-US" sz="2400" b="0" i="0" u="none" strike="noStrike" cap="none" spc="0" normalizeH="0" baseline="0" noProof="0" dirty="0">
              <a:ln>
                <a:noFill/>
              </a:ln>
              <a:effectLst/>
              <a:uLnTx/>
              <a:uFillTx/>
            </a:endParaRPr>
          </a:p>
          <a:p>
            <a:pPr>
              <a:defRPr/>
            </a:pPr>
            <a:r>
              <a:rPr lang="en-US" sz="2400" dirty="0"/>
              <a:t>The Lewisham area had a strong far-right presence, with regular attacks on Black people, community centers and youth clubs.</a:t>
            </a:r>
            <a:endParaRPr kumimoji="0" lang="en-US" sz="2400" b="0" i="0" u="none" strike="noStrike" cap="none" spc="0" normalizeH="0" baseline="0" noProof="0" dirty="0">
              <a:ln>
                <a:noFill/>
              </a:ln>
              <a:effectLst/>
              <a:uLnTx/>
              <a:uFillTx/>
            </a:endParaRPr>
          </a:p>
          <a:p>
            <a:pPr marL="228600" marR="0" lvl="0" fontAlgn="auto">
              <a:spcBef>
                <a:spcPts val="1000"/>
              </a:spcBef>
              <a:spcAft>
                <a:spcPts val="0"/>
              </a:spcAft>
              <a:buClrTx/>
              <a:buSzTx/>
              <a:tabLst/>
              <a:defRPr/>
            </a:pPr>
            <a:endParaRPr kumimoji="0" lang="en-US" sz="2400" b="0" i="0" u="none" strike="noStrike" cap="none" spc="0" normalizeH="0" baseline="0" noProof="0" dirty="0">
              <a:ln>
                <a:noFill/>
              </a:ln>
              <a:effectLst/>
              <a:uLnTx/>
              <a:uFillTx/>
            </a:endParaRPr>
          </a:p>
          <a:p>
            <a:pPr marL="228600" marR="0" lvl="0" fontAlgn="auto">
              <a:spcBef>
                <a:spcPts val="1000"/>
              </a:spcBef>
              <a:spcAft>
                <a:spcPts val="0"/>
              </a:spcAft>
              <a:buClrTx/>
              <a:buSzTx/>
              <a:tabLst/>
              <a:defRPr/>
            </a:pPr>
            <a:r>
              <a:rPr kumimoji="0" lang="en-US" sz="2400" b="0" i="0" u="none" strike="noStrike" cap="none" spc="0" normalizeH="0" baseline="0" noProof="0" dirty="0">
                <a:ln>
                  <a:noFill/>
                </a:ln>
                <a:effectLst/>
                <a:uLnTx/>
                <a:uFillTx/>
              </a:rPr>
              <a:t>No one was found accountable – suspicions it was racially motivated grew</a:t>
            </a:r>
          </a:p>
          <a:p>
            <a:pPr>
              <a:defRPr/>
            </a:pPr>
            <a:endParaRPr kumimoji="0" lang="en-US" sz="2400" b="0" i="0" u="none" strike="noStrike" cap="none" spc="0" normalizeH="0" baseline="0" noProof="0" dirty="0">
              <a:ln>
                <a:noFill/>
              </a:ln>
              <a:effectLst/>
              <a:uLnTx/>
              <a:uFillTx/>
            </a:endParaRPr>
          </a:p>
          <a:p>
            <a:pPr>
              <a:defRPr/>
            </a:pPr>
            <a:r>
              <a:rPr kumimoji="0" lang="en-US" sz="2400" b="0" i="0" u="none" strike="noStrike" cap="none" spc="0" normalizeH="0" baseline="0" noProof="0" dirty="0">
                <a:ln>
                  <a:noFill/>
                </a:ln>
                <a:effectLst/>
                <a:uLnTx/>
                <a:uFillTx/>
              </a:rPr>
              <a:t>Inadequate police investigation led to an escalation of tensions with demonstrators raging ‘thirteen dead, nothing said’</a:t>
            </a:r>
          </a:p>
          <a:p>
            <a:pPr marL="228600" marR="0" lvl="0" fontAlgn="auto">
              <a:spcBef>
                <a:spcPts val="1000"/>
              </a:spcBef>
              <a:spcAft>
                <a:spcPts val="0"/>
              </a:spcAft>
              <a:buClrTx/>
              <a:buSzTx/>
              <a:tabLst/>
              <a:defRPr/>
            </a:pPr>
            <a:endParaRPr lang="en-US" sz="2400" dirty="0"/>
          </a:p>
          <a:p>
            <a:pPr marL="0" marR="0" lvl="0" fontAlgn="auto">
              <a:spcBef>
                <a:spcPts val="1000"/>
              </a:spcBef>
              <a:spcAft>
                <a:spcPts val="0"/>
              </a:spcAft>
              <a:buClrTx/>
              <a:buSzTx/>
              <a:tabLst/>
              <a:defRPr/>
            </a:pPr>
            <a:endParaRPr lang="en-US" sz="2400" dirty="0"/>
          </a:p>
          <a:p>
            <a:pPr marL="0" marR="0" lvl="0" fontAlgn="auto">
              <a:spcBef>
                <a:spcPts val="1000"/>
              </a:spcBef>
              <a:spcAft>
                <a:spcPts val="0"/>
              </a:spcAft>
              <a:buClrTx/>
              <a:buSzTx/>
              <a:tabLst/>
              <a:defRPr/>
            </a:pPr>
            <a:endParaRPr kumimoji="0" lang="en-US" sz="2400" b="0" i="0" u="none" strike="noStrike" cap="none" spc="0" normalizeH="0" baseline="0" noProof="0" dirty="0">
              <a:ln>
                <a:noFill/>
              </a:ln>
              <a:effectLst/>
              <a:uLnTx/>
              <a:uFillTx/>
            </a:endParaRPr>
          </a:p>
          <a:p>
            <a:pPr marL="0" indent="0">
              <a:buNone/>
              <a:defRPr/>
            </a:pPr>
            <a:r>
              <a:rPr lang="en-US" sz="2400" dirty="0"/>
              <a:t> </a:t>
            </a:r>
            <a:endParaRPr kumimoji="0" lang="en-US" sz="2400" b="0" i="0" u="none" strike="noStrike" cap="none" spc="0" normalizeH="0" baseline="0" noProof="0" dirty="0">
              <a:ln>
                <a:noFill/>
              </a:ln>
              <a:effectLst/>
              <a:uLnTx/>
              <a:uFillTx/>
            </a:endParaRPr>
          </a:p>
          <a:p>
            <a:endParaRPr lang="en-US" sz="2400" dirty="0"/>
          </a:p>
        </p:txBody>
      </p:sp>
    </p:spTree>
    <p:extLst>
      <p:ext uri="{BB962C8B-B14F-4D97-AF65-F5344CB8AC3E}">
        <p14:creationId xmlns:p14="http://schemas.microsoft.com/office/powerpoint/2010/main" val="3902224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Online Media 2" title="1981 Protesters Chanting at New Cross Massacre March, Black Britain">
            <a:hlinkClick r:id="" action="ppaction://media"/>
            <a:extLst>
              <a:ext uri="{FF2B5EF4-FFF2-40B4-BE49-F238E27FC236}">
                <a16:creationId xmlns:a16="http://schemas.microsoft.com/office/drawing/2014/main" id="{3F822A79-E2EB-5D14-7FC1-7B1E5EEF7DD4}"/>
              </a:ext>
            </a:extLst>
          </p:cNvPr>
          <p:cNvPicPr>
            <a:picLocks noRot="1" noChangeAspect="1"/>
          </p:cNvPicPr>
          <p:nvPr>
            <a:videoFile r:link="rId1"/>
          </p:nvPr>
        </p:nvPicPr>
        <p:blipFill>
          <a:blip r:embed="rId3"/>
          <a:stretch>
            <a:fillRect/>
          </a:stretch>
        </p:blipFill>
        <p:spPr>
          <a:xfrm>
            <a:off x="2133600" y="457200"/>
            <a:ext cx="7924800" cy="5943600"/>
          </a:xfrm>
          <a:prstGeom prst="rect">
            <a:avLst/>
          </a:prstGeom>
        </p:spPr>
      </p:pic>
    </p:spTree>
    <p:extLst>
      <p:ext uri="{BB962C8B-B14F-4D97-AF65-F5344CB8AC3E}">
        <p14:creationId xmlns:p14="http://schemas.microsoft.com/office/powerpoint/2010/main" val="3182342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080E46-58A3-89E7-B41C-5A0D07F18917}"/>
              </a:ext>
            </a:extLst>
          </p:cNvPr>
          <p:cNvSpPr txBox="1"/>
          <p:nvPr/>
        </p:nvSpPr>
        <p:spPr>
          <a:xfrm>
            <a:off x="211014" y="938212"/>
            <a:ext cx="5363309" cy="6288088"/>
          </a:xfrm>
          <a:prstGeom prst="rect">
            <a:avLst/>
          </a:prstGeom>
        </p:spPr>
        <p:txBody>
          <a:bodyPr vert="horz" lIns="91440" tIns="45720" rIns="91440" bIns="45720" rtlCol="0" anchor="t">
            <a:normAutofit fontScale="77500" lnSpcReduction="20000"/>
          </a:bodyPr>
          <a:lstStyle/>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sz="3400" b="0" i="0" u="none" strike="noStrike" cap="none" spc="0" normalizeH="0" baseline="0" noProof="0" dirty="0">
                <a:ln>
                  <a:noFill/>
                </a:ln>
                <a:effectLst/>
                <a:uLnTx/>
                <a:uFillTx/>
              </a:rPr>
              <a:t>Black People’s Day of Action arranged -Inaction by the police led the community to demand justice with 20,000 people marching on the streets of London in March 1981</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lang="en-US" sz="3400" dirty="0"/>
              <a:t>Taking part on a working day for maximum impact</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lang="en-US" sz="3400" dirty="0"/>
              <a:t>Route agreed with police</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lang="en-US" sz="3400" dirty="0"/>
              <a:t>Confrontations as police attempted to halt the march entering commercial London – Fleet Street</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lang="en-US" sz="3400" dirty="0"/>
              <a:t>Demonstrations stopped traffic on Blackfriars bridge designed to disrupt society and get people listening</a:t>
            </a:r>
          </a:p>
          <a:p>
            <a:pPr marL="228600" marR="0" lvl="0" indent="-228600" fontAlgn="auto">
              <a:lnSpc>
                <a:spcPct val="90000"/>
              </a:lnSpc>
              <a:spcBef>
                <a:spcPts val="1000"/>
              </a:spcBef>
              <a:spcAft>
                <a:spcPts val="0"/>
              </a:spcAft>
              <a:buClrTx/>
              <a:buSzTx/>
              <a:buFont typeface="Arial" panose="020B0604020202020204" pitchFamily="34" charset="0"/>
              <a:buChar char="•"/>
              <a:tabLst/>
              <a:defRPr/>
            </a:pPr>
            <a:endParaRPr lang="en-US" sz="2800" dirty="0"/>
          </a:p>
          <a:p>
            <a:pPr marR="0" lvl="0" fontAlgn="auto">
              <a:lnSpc>
                <a:spcPct val="90000"/>
              </a:lnSpc>
              <a:spcBef>
                <a:spcPts val="1000"/>
              </a:spcBef>
              <a:spcAft>
                <a:spcPts val="0"/>
              </a:spcAft>
              <a:buClrTx/>
              <a:buSzTx/>
              <a:tabLst/>
              <a:defRPr/>
            </a:pPr>
            <a:r>
              <a:rPr lang="en-US" sz="2800" dirty="0"/>
              <a:t> </a:t>
            </a:r>
            <a:endParaRPr kumimoji="0" lang="en-US" sz="2800" b="0" i="0" u="none" strike="noStrike" cap="none" spc="0" normalizeH="0" baseline="0" noProof="0" dirty="0">
              <a:ln>
                <a:noFill/>
              </a:ln>
              <a:effectLst/>
              <a:uLnTx/>
              <a:uFillTx/>
            </a:endParaRPr>
          </a:p>
        </p:txBody>
      </p:sp>
      <p:pic>
        <p:nvPicPr>
          <p:cNvPr id="1026" name="Picture 2" descr="March 2, 1981: Grieving protesters march from New Cross to the House of Commons after 13 Black people were killed in the New Year fire at Deptford, south London">
            <a:extLst>
              <a:ext uri="{FF2B5EF4-FFF2-40B4-BE49-F238E27FC236}">
                <a16:creationId xmlns:a16="http://schemas.microsoft.com/office/drawing/2014/main" id="{294EB4BA-F44A-B50A-2C46-B19183B14B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6533" b="1"/>
          <a:stretch>
            <a:fillRect/>
          </a:stretch>
        </p:blipFill>
        <p:spPr bwMode="auto">
          <a:xfrm>
            <a:off x="5776545" y="939095"/>
            <a:ext cx="5939771" cy="5043096"/>
          </a:xfrm>
          <a:prstGeom prst="rect">
            <a:avLst/>
          </a:prstGeom>
          <a:noFill/>
          <a:extLst>
            <a:ext uri="{909E8E84-426E-40DD-AFC4-6F175D3DCCD1}">
              <a14:hiddenFill xmlns:a14="http://schemas.microsoft.com/office/drawing/2010/main">
                <a:solidFill>
                  <a:srgbClr val="FFFFFF"/>
                </a:solidFill>
              </a14:hiddenFill>
            </a:ext>
          </a:extLst>
        </p:spPr>
      </p:pic>
      <p:grpSp>
        <p:nvGrpSpPr>
          <p:cNvPr id="1031" name="Group 1030">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1032" name="Rectangle 1031">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5307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nline Media 1" title="1981 New Cross Fire Protest, Protestors Clash With Police, Black Britain">
            <a:hlinkClick r:id="" action="ppaction://media"/>
            <a:extLst>
              <a:ext uri="{FF2B5EF4-FFF2-40B4-BE49-F238E27FC236}">
                <a16:creationId xmlns:a16="http://schemas.microsoft.com/office/drawing/2014/main" id="{6FE81C10-0075-E239-7CAA-A18A2663B951}"/>
              </a:ext>
            </a:extLst>
          </p:cNvPr>
          <p:cNvPicPr>
            <a:picLocks noRot="1" noChangeAspect="1"/>
          </p:cNvPicPr>
          <p:nvPr>
            <a:videoFile r:link="rId1"/>
          </p:nvPr>
        </p:nvPicPr>
        <p:blipFill>
          <a:blip r:embed="rId3"/>
          <a:stretch>
            <a:fillRect/>
          </a:stretch>
        </p:blipFill>
        <p:spPr>
          <a:xfrm>
            <a:off x="1940169" y="54865"/>
            <a:ext cx="9070846" cy="6803135"/>
          </a:xfrm>
          <a:prstGeom prst="rect">
            <a:avLst/>
          </a:prstGeom>
        </p:spPr>
      </p:pic>
    </p:spTree>
    <p:extLst>
      <p:ext uri="{BB962C8B-B14F-4D97-AF65-F5344CB8AC3E}">
        <p14:creationId xmlns:p14="http://schemas.microsoft.com/office/powerpoint/2010/main" val="747021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223D82F2-8828-4C80-AF95-242810E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88" name="Rectangle 3087">
            <a:extLst>
              <a:ext uri="{FF2B5EF4-FFF2-40B4-BE49-F238E27FC236}">
                <a16:creationId xmlns:a16="http://schemas.microsoft.com/office/drawing/2014/main" id="{7FD0D34F-65E4-4896-8016-F401017B6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90" name="Rectangle 3089">
            <a:extLst>
              <a:ext uri="{FF2B5EF4-FFF2-40B4-BE49-F238E27FC236}">
                <a16:creationId xmlns:a16="http://schemas.microsoft.com/office/drawing/2014/main" id="{27A25769-8A6A-4983-92E9-E41BEB530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4E5765-F63E-B6B4-DDA1-AB063958B655}"/>
              </a:ext>
            </a:extLst>
          </p:cNvPr>
          <p:cNvSpPr>
            <a:spLocks noGrp="1"/>
          </p:cNvSpPr>
          <p:nvPr>
            <p:ph type="title"/>
          </p:nvPr>
        </p:nvSpPr>
        <p:spPr>
          <a:xfrm>
            <a:off x="1115568" y="548640"/>
            <a:ext cx="10168128" cy="1179576"/>
          </a:xfrm>
        </p:spPr>
        <p:txBody>
          <a:bodyPr vert="horz" lIns="91440" tIns="45720" rIns="91440" bIns="45720" rtlCol="0" anchor="ctr">
            <a:normAutofit/>
          </a:bodyPr>
          <a:lstStyle/>
          <a:p>
            <a:r>
              <a:rPr lang="en-US" sz="4000" kern="1200">
                <a:solidFill>
                  <a:schemeClr val="tx1"/>
                </a:solidFill>
                <a:latin typeface="+mj-lt"/>
                <a:ea typeface="+mj-ea"/>
                <a:cs typeface="+mj-cs"/>
              </a:rPr>
              <a:t>Media influence during this time </a:t>
            </a:r>
          </a:p>
        </p:txBody>
      </p:sp>
      <p:sp>
        <p:nvSpPr>
          <p:cNvPr id="3092" name="Rectangle 3091">
            <a:extLst>
              <a:ext uri="{FF2B5EF4-FFF2-40B4-BE49-F238E27FC236}">
                <a16:creationId xmlns:a16="http://schemas.microsoft.com/office/drawing/2014/main" id="{D6669D83-0E36-4F8C-B68A-D549AC194A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6711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3076" name="Picture 4" descr="The Black People's Day of Action 1981: Online Exhibition | Sarah Parker  Remond Centre - UCL – University College London">
            <a:extLst>
              <a:ext uri="{FF2B5EF4-FFF2-40B4-BE49-F238E27FC236}">
                <a16:creationId xmlns:a16="http://schemas.microsoft.com/office/drawing/2014/main" id="{57D7C83E-8A4C-D467-FC2C-92B3D243C3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 b="1709"/>
          <a:stretch>
            <a:fillRect/>
          </a:stretch>
        </p:blipFill>
        <p:spPr bwMode="auto">
          <a:xfrm>
            <a:off x="1115568" y="2478024"/>
            <a:ext cx="3035013" cy="3694176"/>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a:extLst>
              <a:ext uri="{FF2B5EF4-FFF2-40B4-BE49-F238E27FC236}">
                <a16:creationId xmlns:a16="http://schemas.microsoft.com/office/drawing/2014/main" id="{A12C53ED-5DE0-7166-51EC-5B2F1B63D65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r="3" b="7931"/>
          <a:stretch>
            <a:fillRect/>
          </a:stretch>
        </p:blipFill>
        <p:spPr bwMode="auto">
          <a:xfrm>
            <a:off x="4507437" y="2478024"/>
            <a:ext cx="3039303" cy="369417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714821B-1427-0BE2-BF0A-B8171C8462E4}"/>
              </a:ext>
            </a:extLst>
          </p:cNvPr>
          <p:cNvSpPr txBox="1"/>
          <p:nvPr/>
        </p:nvSpPr>
        <p:spPr>
          <a:xfrm>
            <a:off x="7903596" y="2018806"/>
            <a:ext cx="4159449" cy="4716102"/>
          </a:xfrm>
          <a:prstGeom prst="rect">
            <a:avLst/>
          </a:prstGeom>
        </p:spPr>
        <p:txBody>
          <a:bodyPr vert="horz" lIns="91440" tIns="45720" rIns="91440" bIns="45720" rtlCol="0" anchor="ctr">
            <a:normAutofit lnSpcReduction="10000"/>
          </a:bodyPr>
          <a:lstStyle/>
          <a:p>
            <a:pPr indent="-228600">
              <a:lnSpc>
                <a:spcPct val="90000"/>
              </a:lnSpc>
              <a:spcAft>
                <a:spcPts val="600"/>
              </a:spcAft>
              <a:buFont typeface="Arial" panose="020B0604020202020204" pitchFamily="34" charset="0"/>
              <a:buChar char="•"/>
            </a:pPr>
            <a:r>
              <a:rPr lang="en-US" sz="2400" dirty="0"/>
              <a:t>Despite the march being largely peaceful, feeding into the prejudice narrative, right wing news papers quickly printed headlines  </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endParaRPr lang="en-US" sz="2400" dirty="0"/>
          </a:p>
          <a:p>
            <a:pPr>
              <a:lnSpc>
                <a:spcPct val="90000"/>
              </a:lnSpc>
              <a:spcAft>
                <a:spcPts val="600"/>
              </a:spcAft>
            </a:pPr>
            <a:r>
              <a:rPr lang="en-US" sz="2400" b="0" i="0" dirty="0">
                <a:effectLst/>
              </a:rPr>
              <a:t>- ‘Day the blacks ran riot in London’, read </a:t>
            </a:r>
            <a:r>
              <a:rPr lang="en-US" sz="2400" b="0" i="1" dirty="0">
                <a:effectLst/>
              </a:rPr>
              <a:t>The Sun,</a:t>
            </a:r>
          </a:p>
          <a:p>
            <a:pPr indent="-228600">
              <a:lnSpc>
                <a:spcPct val="90000"/>
              </a:lnSpc>
              <a:spcAft>
                <a:spcPts val="600"/>
              </a:spcAft>
              <a:buFont typeface="Arial" panose="020B0604020202020204" pitchFamily="34" charset="0"/>
              <a:buChar char="•"/>
            </a:pPr>
            <a:endParaRPr lang="en-US" sz="2400" i="1" dirty="0"/>
          </a:p>
          <a:p>
            <a:pPr>
              <a:lnSpc>
                <a:spcPct val="90000"/>
              </a:lnSpc>
              <a:spcAft>
                <a:spcPts val="600"/>
              </a:spcAft>
            </a:pPr>
            <a:r>
              <a:rPr lang="en-US" sz="2400" b="0" i="1" dirty="0">
                <a:effectLst/>
              </a:rPr>
              <a:t>-‘</a:t>
            </a:r>
            <a:r>
              <a:rPr lang="en-US" sz="2400" b="0" i="0" dirty="0">
                <a:effectLst/>
              </a:rPr>
              <a:t>When the black tide met the thin blue line’, read </a:t>
            </a:r>
            <a:r>
              <a:rPr lang="en-US" sz="2400" b="0" i="1" dirty="0">
                <a:effectLst/>
              </a:rPr>
              <a:t>The Daily Express</a:t>
            </a:r>
            <a:r>
              <a:rPr lang="en-US" sz="2400" b="0" i="0" dirty="0">
                <a:effectLst/>
              </a:rPr>
              <a:t>.</a:t>
            </a:r>
            <a:endParaRPr lang="en-US" sz="2400" dirty="0"/>
          </a:p>
          <a:p>
            <a:pPr indent="-2286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22579341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Freeform: Shape 2056">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4895855-8394-A806-560D-EEA9F1D55CB8}"/>
              </a:ext>
            </a:extLst>
          </p:cNvPr>
          <p:cNvSpPr>
            <a:spLocks noGrp="1"/>
          </p:cNvSpPr>
          <p:nvPr>
            <p:ph idx="4294967295"/>
          </p:nvPr>
        </p:nvSpPr>
        <p:spPr>
          <a:xfrm>
            <a:off x="177034" y="2569044"/>
            <a:ext cx="5080765" cy="4037670"/>
          </a:xfrm>
        </p:spPr>
        <p:txBody>
          <a:bodyPr vert="horz" lIns="91440" tIns="45720" rIns="91440" bIns="45720" rtlCol="0">
            <a:normAutofit/>
          </a:bodyPr>
          <a:lstStyle/>
          <a:p>
            <a:pPr marL="0" indent="0" algn="ctr">
              <a:buNone/>
            </a:pPr>
            <a:r>
              <a:rPr lang="en-US" sz="2000" b="1" i="0" dirty="0">
                <a:effectLst/>
              </a:rPr>
              <a:t>“When the march was coming along Fleet Street, which was at the time the headquarters of our newspapers, you’ve got the reporters hanging out the windows calling us monkeys, (shouting) ’n*****s go home. The same reporters that are writing the stories.” </a:t>
            </a:r>
            <a:r>
              <a:rPr lang="en-US" sz="2000" b="0" i="0" dirty="0">
                <a:effectLst/>
              </a:rPr>
              <a:t>- Wayne Haynes</a:t>
            </a:r>
          </a:p>
          <a:p>
            <a:endParaRPr lang="en-US" sz="2000" dirty="0"/>
          </a:p>
        </p:txBody>
      </p:sp>
      <p:pic>
        <p:nvPicPr>
          <p:cNvPr id="2050" name="Picture 2" descr="Violence broke out as thousands of angry demonstrators marched through London to protest against the police handling of the investigation into a fire in Deptford in which 13 black people died.">
            <a:extLst>
              <a:ext uri="{FF2B5EF4-FFF2-40B4-BE49-F238E27FC236}">
                <a16:creationId xmlns:a16="http://schemas.microsoft.com/office/drawing/2014/main" id="{EE1A33AF-A254-12F7-6AE2-5CAB85CA907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23664" y="1870761"/>
            <a:ext cx="6094596" cy="4037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21763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97ECE07-F2E0-BF73-E210-F295D5534955}"/>
              </a:ext>
            </a:extLst>
          </p:cNvPr>
          <p:cNvSpPr>
            <a:spLocks noGrp="1"/>
          </p:cNvSpPr>
          <p:nvPr>
            <p:ph type="title"/>
          </p:nvPr>
        </p:nvSpPr>
        <p:spPr>
          <a:xfrm>
            <a:off x="838201" y="365125"/>
            <a:ext cx="5251316" cy="1807305"/>
          </a:xfrm>
        </p:spPr>
        <p:txBody>
          <a:bodyPr>
            <a:normAutofit/>
          </a:bodyPr>
          <a:lstStyle/>
          <a:p>
            <a:r>
              <a:rPr lang="en-GB" dirty="0"/>
              <a:t> </a:t>
            </a:r>
          </a:p>
        </p:txBody>
      </p:sp>
      <p:sp>
        <p:nvSpPr>
          <p:cNvPr id="5" name="Content Placeholder 4">
            <a:extLst>
              <a:ext uri="{FF2B5EF4-FFF2-40B4-BE49-F238E27FC236}">
                <a16:creationId xmlns:a16="http://schemas.microsoft.com/office/drawing/2014/main" id="{DF20F5E7-9A9D-C6E3-001B-87AC4062330B}"/>
              </a:ext>
            </a:extLst>
          </p:cNvPr>
          <p:cNvSpPr>
            <a:spLocks noGrp="1"/>
          </p:cNvSpPr>
          <p:nvPr>
            <p:ph idx="1"/>
          </p:nvPr>
        </p:nvSpPr>
        <p:spPr>
          <a:xfrm>
            <a:off x="190499" y="1178114"/>
            <a:ext cx="11811001" cy="4629517"/>
          </a:xfrm>
        </p:spPr>
        <p:txBody>
          <a:bodyPr>
            <a:no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Aptos" panose="02110004020202020204"/>
                <a:ea typeface="+mn-ea"/>
                <a:cs typeface="+mn-cs"/>
              </a:rPr>
              <a:t>For some time, black communities had felt targeted by </a:t>
            </a:r>
            <a:r>
              <a:rPr lang="en-GB" sz="2400" dirty="0">
                <a:latin typeface="Aptos" panose="02110004020202020204"/>
              </a:rPr>
              <a:t>the police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400" dirty="0">
                <a:latin typeface="Aptos" panose="02110004020202020204"/>
              </a:rPr>
              <a:t>‘Operation swamp 81’  for 10 days, 100 secret police officers worked in the community stopping and searching black people arresting 150</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400" dirty="0">
                <a:latin typeface="Aptos" panose="02110004020202020204"/>
              </a:rPr>
              <a:t>Reports of police brutality and racial profiling through misuse of  ‘Suspicious behaviour’  (SUS laws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400" dirty="0">
                <a:latin typeface="Aptos" panose="02110004020202020204"/>
              </a:rPr>
              <a:t>Created in the 1824 Vagrancy Act, giving officers powers to arrest anyone they suspected of loitering with the intent to commit an arrestable offence.</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400" dirty="0">
                <a:latin typeface="Aptos" panose="02110004020202020204"/>
              </a:rPr>
              <a:t>10</a:t>
            </a:r>
            <a:r>
              <a:rPr lang="en-GB" sz="2400" baseline="30000" dirty="0">
                <a:latin typeface="Aptos" panose="02110004020202020204"/>
              </a:rPr>
              <a:t>th</a:t>
            </a:r>
            <a:r>
              <a:rPr lang="en-GB" sz="2400" dirty="0">
                <a:latin typeface="Aptos" panose="02110004020202020204"/>
              </a:rPr>
              <a:t> April -Against the backdrop of simmering tensions rumours circulated about officers harassing a young black man who had been stabbed by 2 youths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400" dirty="0">
                <a:latin typeface="Aptos" panose="02110004020202020204"/>
              </a:rPr>
              <a:t>Crowds gathered but then dispersed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400" dirty="0">
                <a:latin typeface="Aptos" panose="02110004020202020204"/>
              </a:rPr>
              <a:t>11</a:t>
            </a:r>
            <a:r>
              <a:rPr lang="en-GB" sz="2400" baseline="30000" dirty="0">
                <a:latin typeface="Aptos" panose="02110004020202020204"/>
              </a:rPr>
              <a:t>th</a:t>
            </a:r>
            <a:r>
              <a:rPr lang="en-GB" sz="2400" dirty="0">
                <a:latin typeface="Aptos" panose="02110004020202020204"/>
              </a:rPr>
              <a:t> April Police searched a mini cab driver for drugs. Reports claim that officers also entered a shop and beat the black occupants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400" dirty="0">
                <a:latin typeface="Aptos" panose="02110004020202020204"/>
              </a:rPr>
              <a:t>By </a:t>
            </a:r>
            <a:r>
              <a:rPr lang="en-GB" sz="2400" dirty="0" err="1">
                <a:latin typeface="Aptos" panose="02110004020202020204"/>
              </a:rPr>
              <a:t>5pm</a:t>
            </a:r>
            <a:r>
              <a:rPr lang="en-GB" sz="2400" dirty="0">
                <a:latin typeface="Aptos" panose="02110004020202020204"/>
              </a:rPr>
              <a:t> that day tensions rose to boiling point leading to widespread warfare</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effectLst/>
              <a:uLnTx/>
              <a:uFillTx/>
              <a:latin typeface="Aptos" panose="02110004020202020204"/>
              <a:ea typeface="+mn-ea"/>
              <a:cs typeface="+mn-cs"/>
            </a:endParaRPr>
          </a:p>
          <a:p>
            <a:endParaRPr lang="en-GB" sz="2400" dirty="0"/>
          </a:p>
        </p:txBody>
      </p:sp>
      <p:sp>
        <p:nvSpPr>
          <p:cNvPr id="2" name="TextBox 1">
            <a:extLst>
              <a:ext uri="{FF2B5EF4-FFF2-40B4-BE49-F238E27FC236}">
                <a16:creationId xmlns:a16="http://schemas.microsoft.com/office/drawing/2014/main" id="{F286ED50-95D5-4CC5-27AC-4B1D34FDB80D}"/>
              </a:ext>
            </a:extLst>
          </p:cNvPr>
          <p:cNvSpPr txBox="1"/>
          <p:nvPr/>
        </p:nvSpPr>
        <p:spPr>
          <a:xfrm>
            <a:off x="492369" y="365125"/>
            <a:ext cx="11183816" cy="646331"/>
          </a:xfrm>
          <a:prstGeom prst="rect">
            <a:avLst/>
          </a:prstGeom>
          <a:noFill/>
        </p:spPr>
        <p:txBody>
          <a:bodyPr wrap="square" rtlCol="0">
            <a:spAutoFit/>
          </a:bodyPr>
          <a:lstStyle/>
          <a:p>
            <a:pPr algn="ctr">
              <a:spcAft>
                <a:spcPts val="600"/>
              </a:spcAft>
            </a:pPr>
            <a:r>
              <a:rPr lang="en-GB" sz="3600" dirty="0"/>
              <a:t>Brixton Riot 1981 Brixton uprising </a:t>
            </a:r>
          </a:p>
        </p:txBody>
      </p:sp>
    </p:spTree>
    <p:extLst>
      <p:ext uri="{BB962C8B-B14F-4D97-AF65-F5344CB8AC3E}">
        <p14:creationId xmlns:p14="http://schemas.microsoft.com/office/powerpoint/2010/main" val="1556836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0FF8A-A7F0-A7D8-0CD1-D72CAF68C843}"/>
              </a:ext>
            </a:extLst>
          </p:cNvPr>
          <p:cNvSpPr>
            <a:spLocks noGrp="1"/>
          </p:cNvSpPr>
          <p:nvPr>
            <p:ph type="title"/>
          </p:nvPr>
        </p:nvSpPr>
        <p:spPr/>
        <p:txBody>
          <a:bodyPr/>
          <a:lstStyle/>
          <a:p>
            <a:r>
              <a:rPr lang="en-GB" dirty="0"/>
              <a:t>Thoughts?</a:t>
            </a:r>
          </a:p>
        </p:txBody>
      </p:sp>
      <p:sp>
        <p:nvSpPr>
          <p:cNvPr id="3" name="Content Placeholder 2">
            <a:extLst>
              <a:ext uri="{FF2B5EF4-FFF2-40B4-BE49-F238E27FC236}">
                <a16:creationId xmlns:a16="http://schemas.microsoft.com/office/drawing/2014/main" id="{D5F72D66-A956-50C1-0AB3-8E9A876B1A45}"/>
              </a:ext>
            </a:extLst>
          </p:cNvPr>
          <p:cNvSpPr>
            <a:spLocks noGrp="1"/>
          </p:cNvSpPr>
          <p:nvPr>
            <p:ph idx="1"/>
          </p:nvPr>
        </p:nvSpPr>
        <p:spPr/>
        <p:txBody>
          <a:bodyPr>
            <a:normAutofit lnSpcReduction="10000"/>
          </a:bodyPr>
          <a:lstStyle/>
          <a:p>
            <a:r>
              <a:rPr lang="en-GB" dirty="0"/>
              <a:t>Police Crime and Evidence (PACE) Act 1984</a:t>
            </a:r>
          </a:p>
          <a:p>
            <a:r>
              <a:rPr lang="en-GB" dirty="0"/>
              <a:t>Standardised stop and search powers </a:t>
            </a:r>
          </a:p>
          <a:p>
            <a:r>
              <a:rPr lang="en-GB" dirty="0"/>
              <a:t>Reasonable Suspicion</a:t>
            </a:r>
          </a:p>
          <a:p>
            <a:r>
              <a:rPr lang="en-GB" dirty="0"/>
              <a:t>Minimum recording standards – to allow for statistical data to be collected</a:t>
            </a:r>
          </a:p>
          <a:p>
            <a:r>
              <a:rPr lang="en-GB" dirty="0"/>
              <a:t>Allowed for checks and balances </a:t>
            </a:r>
          </a:p>
          <a:p>
            <a:endParaRPr lang="en-GB" dirty="0"/>
          </a:p>
          <a:p>
            <a:r>
              <a:rPr lang="en-GB" dirty="0"/>
              <a:t>Has it worked in the long term?</a:t>
            </a:r>
          </a:p>
          <a:p>
            <a:r>
              <a:rPr lang="en-GB" dirty="0"/>
              <a:t>Is history on the verge of repeating itself?</a:t>
            </a:r>
          </a:p>
        </p:txBody>
      </p:sp>
    </p:spTree>
    <p:extLst>
      <p:ext uri="{BB962C8B-B14F-4D97-AF65-F5344CB8AC3E}">
        <p14:creationId xmlns:p14="http://schemas.microsoft.com/office/powerpoint/2010/main" val="1762450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1DEBF-6A91-2846-D8EE-FD8562B6717E}"/>
              </a:ext>
            </a:extLst>
          </p:cNvPr>
          <p:cNvSpPr>
            <a:spLocks noGrp="1"/>
          </p:cNvSpPr>
          <p:nvPr>
            <p:ph type="title"/>
          </p:nvPr>
        </p:nvSpPr>
        <p:spPr/>
        <p:txBody>
          <a:bodyPr/>
          <a:lstStyle/>
          <a:p>
            <a:r>
              <a:rPr lang="en-GB"/>
              <a:t>Current stats</a:t>
            </a:r>
          </a:p>
        </p:txBody>
      </p:sp>
      <p:sp>
        <p:nvSpPr>
          <p:cNvPr id="3" name="Content Placeholder 2">
            <a:extLst>
              <a:ext uri="{FF2B5EF4-FFF2-40B4-BE49-F238E27FC236}">
                <a16:creationId xmlns:a16="http://schemas.microsoft.com/office/drawing/2014/main" id="{5A06BF7E-3150-1A19-6113-9DE3E6094E5E}"/>
              </a:ext>
            </a:extLst>
          </p:cNvPr>
          <p:cNvSpPr>
            <a:spLocks noGrp="1"/>
          </p:cNvSpPr>
          <p:nvPr>
            <p:ph idx="1"/>
          </p:nvPr>
        </p:nvSpPr>
        <p:spPr>
          <a:xfrm>
            <a:off x="412376" y="1690688"/>
            <a:ext cx="11546542" cy="4979053"/>
          </a:xfrm>
        </p:spPr>
        <p:txBody>
          <a:bodyPr>
            <a:normAutofit/>
          </a:bodyPr>
          <a:lstStyle/>
          <a:p>
            <a:r>
              <a:rPr lang="en-GB" dirty="0"/>
              <a:t>In 2011 black men were six times more likely to be stopped under section 1 of PACE for drugs</a:t>
            </a:r>
          </a:p>
          <a:p>
            <a:r>
              <a:rPr lang="en-GB" dirty="0"/>
              <a:t>2018,  black men ten times more likely to be searched for drugs (</a:t>
            </a:r>
            <a:r>
              <a:rPr lang="en-GB" dirty="0" err="1"/>
              <a:t>CJSS</a:t>
            </a:r>
            <a:r>
              <a:rPr lang="en-GB" dirty="0"/>
              <a:t>, 2025)</a:t>
            </a:r>
          </a:p>
          <a:p>
            <a:r>
              <a:rPr lang="en-GB" dirty="0"/>
              <a:t>2019/2020 Black people were 8.3 times more likely to be stopped compared to white people</a:t>
            </a:r>
          </a:p>
          <a:p>
            <a:r>
              <a:rPr lang="en-GB" dirty="0"/>
              <a:t>5.7 times more likely to have force used against them</a:t>
            </a:r>
          </a:p>
          <a:p>
            <a:r>
              <a:rPr lang="en-GB" dirty="0"/>
              <a:t>9 times more likely to be tasered (HMICFRS, 2021)</a:t>
            </a:r>
          </a:p>
          <a:p>
            <a:r>
              <a:rPr lang="en-GB" dirty="0"/>
              <a:t>In 2023 a case sent to IOPC- 16-year-old black boy stopped 6 times over a period of 5 months in Tottenham all </a:t>
            </a:r>
            <a:r>
              <a:rPr lang="en-GB" dirty="0" err="1"/>
              <a:t>NFA</a:t>
            </a:r>
            <a:r>
              <a:rPr lang="en-GB" dirty="0"/>
              <a:t>.</a:t>
            </a:r>
          </a:p>
          <a:p>
            <a:endParaRPr lang="en-GB" dirty="0"/>
          </a:p>
          <a:p>
            <a:endParaRPr lang="en-GB" dirty="0"/>
          </a:p>
          <a:p>
            <a:endParaRPr lang="en-GB" dirty="0"/>
          </a:p>
        </p:txBody>
      </p:sp>
    </p:spTree>
    <p:extLst>
      <p:ext uri="{BB962C8B-B14F-4D97-AF65-F5344CB8AC3E}">
        <p14:creationId xmlns:p14="http://schemas.microsoft.com/office/powerpoint/2010/main" val="2621815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15EB41-ECBA-1564-D173-2693A1FCC7D4}"/>
              </a:ext>
            </a:extLst>
          </p:cNvPr>
          <p:cNvSpPr>
            <a:spLocks noGrp="1"/>
          </p:cNvSpPr>
          <p:nvPr>
            <p:ph type="title"/>
          </p:nvPr>
        </p:nvSpPr>
        <p:spPr>
          <a:xfrm>
            <a:off x="466722" y="586855"/>
            <a:ext cx="3201366" cy="3387497"/>
          </a:xfrm>
        </p:spPr>
        <p:txBody>
          <a:bodyPr anchor="b">
            <a:normAutofit/>
          </a:bodyPr>
          <a:lstStyle/>
          <a:p>
            <a:pPr marL="228600" indent="-228600" algn="r" fontAlgn="base">
              <a:spcBef>
                <a:spcPts val="1000"/>
              </a:spcBef>
              <a:defRPr/>
            </a:pPr>
            <a:r>
              <a:rPr kumimoji="0" lang="en-GB" sz="2500" b="0" i="0" u="none" strike="noStrike" kern="1200" cap="none" spc="0" normalizeH="0" baseline="0" noProof="0" dirty="0">
                <a:ln>
                  <a:noFill/>
                </a:ln>
                <a:solidFill>
                  <a:srgbClr val="FFFFFF"/>
                </a:solidFill>
                <a:effectLst/>
                <a:uLnTx/>
                <a:uFillTx/>
                <a:latin typeface="var(--ricos-custom-p-font-family,unset)"/>
                <a:ea typeface="+mn-ea"/>
                <a:cs typeface="+mn-cs"/>
              </a:rPr>
              <a:t>Research conducted by </a:t>
            </a:r>
            <a:r>
              <a:rPr lang="en-GB" sz="2500" dirty="0">
                <a:solidFill>
                  <a:srgbClr val="FFFFFF"/>
                </a:solidFill>
                <a:latin typeface="var(--ricos-custom-p-font-family,unset)"/>
              </a:rPr>
              <a:t>Evans </a:t>
            </a:r>
            <a:r>
              <a:rPr lang="en-GB" sz="2500" i="1" dirty="0">
                <a:solidFill>
                  <a:srgbClr val="FFFFFF"/>
                </a:solidFill>
                <a:latin typeface="var(--ricos-custom-p-font-family,unset)"/>
              </a:rPr>
              <a:t>et al </a:t>
            </a:r>
            <a:r>
              <a:rPr lang="en-GB" sz="2500" dirty="0">
                <a:solidFill>
                  <a:srgbClr val="FFFFFF"/>
                </a:solidFill>
                <a:latin typeface="var(--ricos-custom-p-font-family,unset)"/>
              </a:rPr>
              <a:t>(2022)</a:t>
            </a:r>
            <a:br>
              <a:rPr lang="en-GB" sz="2500" dirty="0">
                <a:solidFill>
                  <a:srgbClr val="FFFFFF"/>
                </a:solidFill>
                <a:latin typeface="var(--ricos-custom-p-font-family,unset)"/>
              </a:rPr>
            </a:br>
            <a:r>
              <a:rPr kumimoji="0" lang="en-GB" sz="2500" b="0" i="0" u="none" strike="noStrike" kern="1200" cap="none" spc="0" normalizeH="0" baseline="0" noProof="0" dirty="0">
                <a:ln>
                  <a:noFill/>
                </a:ln>
                <a:solidFill>
                  <a:srgbClr val="FFFFFF"/>
                </a:solidFill>
                <a:effectLst/>
                <a:uLnTx/>
                <a:uFillTx/>
                <a:latin typeface="var(--ricos-custom-p-font-family,unset)"/>
                <a:ea typeface="+mn-ea"/>
                <a:cs typeface="+mn-cs"/>
              </a:rPr>
              <a:t>key findings on how Black people view crime and policing generally include:</a:t>
            </a:r>
            <a:br>
              <a:rPr kumimoji="0" lang="en-GB" sz="2500" b="0" i="0" u="none" strike="noStrike" kern="1200" cap="none" spc="0" normalizeH="0" baseline="0" noProof="0" dirty="0">
                <a:ln>
                  <a:noFill/>
                </a:ln>
                <a:solidFill>
                  <a:srgbClr val="FFFFFF"/>
                </a:solidFill>
                <a:effectLst/>
                <a:uLnTx/>
                <a:uFillTx/>
                <a:latin typeface="var(--ricos-custom-p-font-family,unset)"/>
                <a:ea typeface="+mn-ea"/>
                <a:cs typeface="+mn-cs"/>
              </a:rPr>
            </a:br>
            <a:endParaRPr lang="en-GB" sz="2500" dirty="0">
              <a:solidFill>
                <a:srgbClr val="FFFFFF"/>
              </a:solidFill>
            </a:endParaRPr>
          </a:p>
        </p:txBody>
      </p:sp>
      <p:sp>
        <p:nvSpPr>
          <p:cNvPr id="3" name="Content Placeholder 2">
            <a:extLst>
              <a:ext uri="{FF2B5EF4-FFF2-40B4-BE49-F238E27FC236}">
                <a16:creationId xmlns:a16="http://schemas.microsoft.com/office/drawing/2014/main" id="{3845DAB1-3C8F-548B-AC8C-17965DDAE673}"/>
              </a:ext>
            </a:extLst>
          </p:cNvPr>
          <p:cNvSpPr>
            <a:spLocks noGrp="1"/>
          </p:cNvSpPr>
          <p:nvPr>
            <p:ph idx="1"/>
          </p:nvPr>
        </p:nvSpPr>
        <p:spPr>
          <a:xfrm>
            <a:off x="4504549" y="197224"/>
            <a:ext cx="7472298" cy="6275294"/>
          </a:xfrm>
        </p:spPr>
        <p:txBody>
          <a:bodyPr anchor="ctr">
            <a:noAutofit/>
          </a:bodyPr>
          <a:lstStyle/>
          <a:p>
            <a:pPr fontAlgn="base">
              <a:buNone/>
            </a:pPr>
            <a:br>
              <a:rPr lang="en-GB" sz="2400" b="0" i="0" dirty="0">
                <a:effectLst/>
              </a:rPr>
            </a:br>
            <a:endParaRPr lang="en-GB" sz="2400" b="0" i="0" dirty="0">
              <a:effectLst/>
            </a:endParaRPr>
          </a:p>
          <a:p>
            <a:pPr fontAlgn="base">
              <a:buFont typeface="Arial" panose="020B0604020202020204" pitchFamily="34" charset="0"/>
              <a:buChar char="•"/>
            </a:pPr>
            <a:r>
              <a:rPr lang="en-GB" sz="2400" b="0" i="0" dirty="0">
                <a:effectLst/>
              </a:rPr>
              <a:t>75% of Black adults were concerned about crime, compared to 62% of White adults</a:t>
            </a:r>
          </a:p>
          <a:p>
            <a:pPr fontAlgn="base">
              <a:buFont typeface="Arial" panose="020B0604020202020204" pitchFamily="34" charset="0"/>
              <a:buChar char="•"/>
            </a:pPr>
            <a:r>
              <a:rPr lang="en-GB" sz="2400" b="0" i="0" dirty="0">
                <a:effectLst/>
              </a:rPr>
              <a:t>Only 46% of Black adults trusted the police, compared to 64% of White adults vs 62% of the general population</a:t>
            </a:r>
          </a:p>
          <a:p>
            <a:pPr fontAlgn="base">
              <a:buFont typeface="Arial" panose="020B0604020202020204" pitchFamily="34" charset="0"/>
              <a:buChar char="•"/>
            </a:pPr>
            <a:r>
              <a:rPr lang="en-GB" sz="2400" b="0" i="0" dirty="0">
                <a:effectLst/>
              </a:rPr>
              <a:t>Trust in the police was considerably higher among Black African adults (51%) than Black Caribbean adults (35%)</a:t>
            </a:r>
          </a:p>
          <a:p>
            <a:pPr fontAlgn="base">
              <a:buFont typeface="Arial" panose="020B0604020202020204" pitchFamily="34" charset="0"/>
              <a:buChar char="•"/>
            </a:pPr>
            <a:r>
              <a:rPr lang="en-GB" sz="2400" b="0" i="0" dirty="0">
                <a:effectLst/>
              </a:rPr>
              <a:t>72% of Black adults agree that the police do not treat people from ethnic minority backgrounds the same as White, British people, compared to 36% of White adults.</a:t>
            </a:r>
          </a:p>
          <a:p>
            <a:pPr fontAlgn="base">
              <a:buFont typeface="Arial" panose="020B0604020202020204" pitchFamily="34" charset="0"/>
              <a:buChar char="•"/>
            </a:pPr>
            <a:r>
              <a:rPr lang="en-GB" sz="2400" b="0" i="0" dirty="0">
                <a:effectLst/>
              </a:rPr>
              <a:t>Despite this, 66% of Black adults agreed the police had a hard job but wanted them to do it well</a:t>
            </a:r>
          </a:p>
          <a:p>
            <a:pPr fontAlgn="base">
              <a:buFont typeface="Arial" panose="020B0604020202020204" pitchFamily="34" charset="0"/>
              <a:buChar char="•"/>
            </a:pPr>
            <a:r>
              <a:rPr lang="en-GB" sz="2400" b="0" i="0" dirty="0">
                <a:effectLst/>
              </a:rPr>
              <a:t>But 69% of Black adults believe they do not get the service or protection they need from the police</a:t>
            </a:r>
            <a:endParaRPr lang="en-GB" sz="2400" dirty="0"/>
          </a:p>
        </p:txBody>
      </p:sp>
    </p:spTree>
    <p:extLst>
      <p:ext uri="{BB962C8B-B14F-4D97-AF65-F5344CB8AC3E}">
        <p14:creationId xmlns:p14="http://schemas.microsoft.com/office/powerpoint/2010/main" val="18951686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2" name="Rectangle 1051">
            <a:extLst>
              <a:ext uri="{FF2B5EF4-FFF2-40B4-BE49-F238E27FC236}">
                <a16:creationId xmlns:a16="http://schemas.microsoft.com/office/drawing/2014/main" id="{8B4CCFEE-78C3-492E-93EB-649F7548F3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D2A435-F056-5BF6-CC6F-01F0E0844BEB}"/>
              </a:ext>
            </a:extLst>
          </p:cNvPr>
          <p:cNvSpPr>
            <a:spLocks noGrp="1"/>
          </p:cNvSpPr>
          <p:nvPr>
            <p:ph type="title"/>
          </p:nvPr>
        </p:nvSpPr>
        <p:spPr>
          <a:xfrm>
            <a:off x="838201" y="365125"/>
            <a:ext cx="3816095" cy="2103436"/>
          </a:xfrm>
        </p:spPr>
        <p:txBody>
          <a:bodyPr vert="horz" lIns="91440" tIns="45720" rIns="91440" bIns="45720" rtlCol="0">
            <a:normAutofit/>
          </a:bodyPr>
          <a:lstStyle/>
          <a:p>
            <a:r>
              <a:rPr lang="en-US" kern="1200">
                <a:latin typeface="+mj-lt"/>
                <a:ea typeface="+mj-ea"/>
                <a:cs typeface="+mj-cs"/>
              </a:rPr>
              <a:t>Miners Strike</a:t>
            </a:r>
            <a:br>
              <a:rPr lang="en-US" kern="1200">
                <a:latin typeface="+mj-lt"/>
                <a:ea typeface="+mj-ea"/>
                <a:cs typeface="+mj-cs"/>
              </a:rPr>
            </a:br>
            <a:r>
              <a:rPr lang="en-US" kern="1200">
                <a:latin typeface="+mj-lt"/>
                <a:ea typeface="+mj-ea"/>
                <a:cs typeface="+mj-cs"/>
              </a:rPr>
              <a:t>1984</a:t>
            </a:r>
          </a:p>
        </p:txBody>
      </p:sp>
      <p:sp>
        <p:nvSpPr>
          <p:cNvPr id="1049" name="Content Placeholder 1048">
            <a:extLst>
              <a:ext uri="{FF2B5EF4-FFF2-40B4-BE49-F238E27FC236}">
                <a16:creationId xmlns:a16="http://schemas.microsoft.com/office/drawing/2014/main" id="{9A2993B1-077A-67F3-1711-C48ADCB4DAD4}"/>
              </a:ext>
            </a:extLst>
          </p:cNvPr>
          <p:cNvSpPr>
            <a:spLocks noGrp="1"/>
          </p:cNvSpPr>
          <p:nvPr>
            <p:ph idx="1"/>
          </p:nvPr>
        </p:nvSpPr>
        <p:spPr>
          <a:xfrm>
            <a:off x="838201" y="2647949"/>
            <a:ext cx="3816096" cy="3529013"/>
          </a:xfrm>
        </p:spPr>
        <p:txBody>
          <a:bodyPr>
            <a:normAutofit/>
          </a:bodyPr>
          <a:lstStyle/>
          <a:p>
            <a:r>
              <a:rPr lang="en-US" sz="2000" dirty="0"/>
              <a:t>Working class</a:t>
            </a:r>
          </a:p>
        </p:txBody>
      </p:sp>
      <p:pic>
        <p:nvPicPr>
          <p:cNvPr id="1030" name="Picture 6" descr="The Miners' Strike - 1984-85">
            <a:extLst>
              <a:ext uri="{FF2B5EF4-FFF2-40B4-BE49-F238E27FC236}">
                <a16:creationId xmlns:a16="http://schemas.microsoft.com/office/drawing/2014/main" id="{DCA7E5C6-3F66-8D2B-58F8-8B11772C5E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344" r="9807" b="2"/>
          <a:stretch>
            <a:fillRect/>
          </a:stretch>
        </p:blipFill>
        <p:spPr bwMode="auto">
          <a:xfrm>
            <a:off x="4726375" y="-3"/>
            <a:ext cx="4228635" cy="3694372"/>
          </a:xfrm>
          <a:custGeom>
            <a:avLst/>
            <a:gdLst/>
            <a:ahLst/>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Miners strike: South Wales communities ...">
            <a:extLst>
              <a:ext uri="{FF2B5EF4-FFF2-40B4-BE49-F238E27FC236}">
                <a16:creationId xmlns:a16="http://schemas.microsoft.com/office/drawing/2014/main" id="{E63B6322-EC26-C02F-F041-91B16A2DC9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749" r="40242" b="1"/>
          <a:stretch>
            <a:fillRect/>
          </a:stretch>
        </p:blipFill>
        <p:spPr bwMode="auto">
          <a:xfrm>
            <a:off x="9082588" y="-3"/>
            <a:ext cx="3109415" cy="369437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Welsh coal strike">
            <a:extLst>
              <a:ext uri="{FF2B5EF4-FFF2-40B4-BE49-F238E27FC236}">
                <a16:creationId xmlns:a16="http://schemas.microsoft.com/office/drawing/2014/main" id="{B92886C6-A0AE-616E-8EDC-6B007C65802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3787" r="-1" b="-1"/>
          <a:stretch>
            <a:fillRect/>
          </a:stretch>
        </p:blipFill>
        <p:spPr bwMode="auto">
          <a:xfrm>
            <a:off x="4726725" y="3802960"/>
            <a:ext cx="4228282" cy="3055043"/>
          </a:xfrm>
          <a:custGeom>
            <a:avLst/>
            <a:gdLst/>
            <a:ahLst/>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pic>
        <p:nvPicPr>
          <p:cNvPr id="1032" name="Picture 8" descr="Thirty years after the miners' strike ...">
            <a:extLst>
              <a:ext uri="{FF2B5EF4-FFF2-40B4-BE49-F238E27FC236}">
                <a16:creationId xmlns:a16="http://schemas.microsoft.com/office/drawing/2014/main" id="{57556873-12C8-5D0D-F56C-EDEE638268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754" r="36179" b="2"/>
          <a:stretch>
            <a:fillRect/>
          </a:stretch>
        </p:blipFill>
        <p:spPr bwMode="auto">
          <a:xfrm>
            <a:off x="9082585" y="3802960"/>
            <a:ext cx="3109415" cy="3055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97144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C6EBE8A-55CC-3343-81FD-6C28E5C813A1}"/>
              </a:ext>
            </a:extLst>
          </p:cNvPr>
          <p:cNvPicPr>
            <a:picLocks noChangeAspect="1"/>
          </p:cNvPicPr>
          <p:nvPr/>
        </p:nvPicPr>
        <p:blipFill>
          <a:blip r:embed="rId3"/>
          <a:srcRect t="10162" r="-1" b="561"/>
          <a:stretch>
            <a:fillRect/>
          </a:stretch>
        </p:blipFill>
        <p:spPr>
          <a:xfrm>
            <a:off x="-1" y="10"/>
            <a:ext cx="12228129" cy="4666928"/>
          </a:xfrm>
          <a:prstGeom prst="rect">
            <a:avLst/>
          </a:prstGeom>
        </p:spPr>
      </p:pic>
      <p:grpSp>
        <p:nvGrpSpPr>
          <p:cNvPr id="21" name="Group 20">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22" name="Freeform: Shape 21">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25" name="Freeform: Shape 24">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7A2143E2-E85E-DECB-94C4-BF89F9620B0A}"/>
              </a:ext>
            </a:extLst>
          </p:cNvPr>
          <p:cNvSpPr>
            <a:spLocks noGrp="1"/>
          </p:cNvSpPr>
          <p:nvPr>
            <p:ph type="title"/>
          </p:nvPr>
        </p:nvSpPr>
        <p:spPr>
          <a:xfrm>
            <a:off x="804672" y="4551037"/>
            <a:ext cx="5021782" cy="1509931"/>
          </a:xfrm>
        </p:spPr>
        <p:txBody>
          <a:bodyPr>
            <a:normAutofit/>
          </a:bodyPr>
          <a:lstStyle/>
          <a:p>
            <a:r>
              <a:rPr lang="en-GB" sz="3600">
                <a:solidFill>
                  <a:schemeClr val="tx2"/>
                </a:solidFill>
              </a:rPr>
              <a:t>The Miners Strike of 1984</a:t>
            </a:r>
          </a:p>
        </p:txBody>
      </p:sp>
      <p:sp>
        <p:nvSpPr>
          <p:cNvPr id="3" name="Content Placeholder 2">
            <a:extLst>
              <a:ext uri="{FF2B5EF4-FFF2-40B4-BE49-F238E27FC236}">
                <a16:creationId xmlns:a16="http://schemas.microsoft.com/office/drawing/2014/main" id="{5D3F16DE-3BD0-E55D-9DE8-FD022E1B6D52}"/>
              </a:ext>
            </a:extLst>
          </p:cNvPr>
          <p:cNvSpPr>
            <a:spLocks noGrp="1"/>
          </p:cNvSpPr>
          <p:nvPr>
            <p:ph idx="1"/>
          </p:nvPr>
        </p:nvSpPr>
        <p:spPr>
          <a:xfrm>
            <a:off x="6096001" y="4551037"/>
            <a:ext cx="5791200" cy="2306963"/>
          </a:xfrm>
        </p:spPr>
        <p:txBody>
          <a:bodyPr anchor="ctr">
            <a:normAutofit/>
          </a:bodyPr>
          <a:lstStyle/>
          <a:p>
            <a:pPr marL="0" indent="0">
              <a:buNone/>
            </a:pPr>
            <a:r>
              <a:rPr lang="en-GB" sz="2000" i="0" dirty="0">
                <a:solidFill>
                  <a:schemeClr val="tx2"/>
                </a:solidFill>
                <a:effectLst/>
                <a:latin typeface="Arial" panose="020B0604020202020204" pitchFamily="34" charset="0"/>
                <a:cs typeface="Arial" panose="020B0604020202020204" pitchFamily="34" charset="0"/>
              </a:rPr>
              <a:t>On 1 March 1984, the National Coal Board announced that it planned to close 20 coal mines with the loss of 25,000 jobs. The year-long strike that followed changed the political, economic and social history of Wales and the rest of the UK forever.</a:t>
            </a:r>
            <a:endParaRPr lang="en-GB" sz="20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1258821"/>
      </p:ext>
    </p:extLst>
  </p:cSld>
  <p:clrMapOvr>
    <a:masterClrMapping/>
  </p:clrMapOvr>
  <mc:AlternateContent xmlns:mc="http://schemas.openxmlformats.org/markup-compatibility/2006" xmlns:p14="http://schemas.microsoft.com/office/powerpoint/2010/main">
    <mc:Choice Requires="p14">
      <p:transition spd="slow" p14:dur="2000" advTm="347048"/>
    </mc:Choice>
    <mc:Fallback xmlns="">
      <p:transition spd="slow" advTm="347048"/>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F81A639-C1D1-28EC-48AD-D8D26A26E1AF}"/>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What was it about?</a:t>
            </a:r>
          </a:p>
        </p:txBody>
      </p:sp>
      <p:sp>
        <p:nvSpPr>
          <p:cNvPr id="9" name="Arc 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77F93201-C22D-E3F1-2710-2B81649CE063}"/>
              </a:ext>
            </a:extLst>
          </p:cNvPr>
          <p:cNvSpPr>
            <a:spLocks noGrp="1"/>
          </p:cNvSpPr>
          <p:nvPr>
            <p:ph idx="4294967295"/>
          </p:nvPr>
        </p:nvSpPr>
        <p:spPr>
          <a:xfrm>
            <a:off x="4447308" y="591344"/>
            <a:ext cx="6906491" cy="5585619"/>
          </a:xfrm>
        </p:spPr>
        <p:txBody>
          <a:bodyPr vert="horz" lIns="91440" tIns="45720" rIns="91440" bIns="45720" rtlCol="0" anchor="ctr">
            <a:normAutofit/>
          </a:bodyPr>
          <a:lstStyle/>
          <a:p>
            <a:r>
              <a:rPr lang="en-US" dirty="0"/>
              <a:t>It was framed as a conflict between the organised working class and government</a:t>
            </a:r>
          </a:p>
          <a:p>
            <a:r>
              <a:rPr lang="en-US" dirty="0"/>
              <a:t>The leader, Margaret Thatcher believed in privatisation and free markets</a:t>
            </a:r>
          </a:p>
          <a:p>
            <a:r>
              <a:rPr lang="en-US" dirty="0"/>
              <a:t>To get rid of trade unions </a:t>
            </a:r>
          </a:p>
          <a:p>
            <a:r>
              <a:rPr lang="en-US" dirty="0"/>
              <a:t>Strikers were referred to as the ‘enemy within’</a:t>
            </a:r>
          </a:p>
          <a:p>
            <a:r>
              <a:rPr lang="en-US" dirty="0"/>
              <a:t>To win, the full force of the police, the courts and media were mobilised to defeat miners </a:t>
            </a:r>
          </a:p>
        </p:txBody>
      </p:sp>
    </p:spTree>
    <p:extLst>
      <p:ext uri="{BB962C8B-B14F-4D97-AF65-F5344CB8AC3E}">
        <p14:creationId xmlns:p14="http://schemas.microsoft.com/office/powerpoint/2010/main" val="28954709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43FD6-F3CB-6D75-676D-E1856D72BAC7}"/>
              </a:ext>
            </a:extLst>
          </p:cNvPr>
          <p:cNvSpPr>
            <a:spLocks noGrp="1"/>
          </p:cNvSpPr>
          <p:nvPr>
            <p:ph type="title"/>
          </p:nvPr>
        </p:nvSpPr>
        <p:spPr/>
        <p:txBody>
          <a:bodyPr/>
          <a:lstStyle/>
          <a:p>
            <a:r>
              <a:rPr lang="en-GB" dirty="0"/>
              <a:t>Strikes and action</a:t>
            </a:r>
          </a:p>
        </p:txBody>
      </p:sp>
      <p:sp>
        <p:nvSpPr>
          <p:cNvPr id="3" name="Content Placeholder 2">
            <a:extLst>
              <a:ext uri="{FF2B5EF4-FFF2-40B4-BE49-F238E27FC236}">
                <a16:creationId xmlns:a16="http://schemas.microsoft.com/office/drawing/2014/main" id="{DEBBD5EB-76EB-2C98-CE3D-B1BB5CCAFA9F}"/>
              </a:ext>
            </a:extLst>
          </p:cNvPr>
          <p:cNvSpPr>
            <a:spLocks noGrp="1"/>
          </p:cNvSpPr>
          <p:nvPr>
            <p:ph idx="1"/>
          </p:nvPr>
        </p:nvSpPr>
        <p:spPr/>
        <p:txBody>
          <a:bodyPr>
            <a:normAutofit/>
          </a:bodyPr>
          <a:lstStyle/>
          <a:p>
            <a:r>
              <a:rPr lang="en-GB" sz="3200" dirty="0"/>
              <a:t>Picket lines were set up by miners to stop lorries etc entering or exiting the mines</a:t>
            </a:r>
          </a:p>
          <a:p>
            <a:r>
              <a:rPr lang="en-GB" sz="3200" dirty="0"/>
              <a:t>Police at the time, were expected to be peacekeepers and maintain public order and protect miners who continued working</a:t>
            </a:r>
          </a:p>
          <a:p>
            <a:r>
              <a:rPr lang="en-GB" sz="3200" dirty="0"/>
              <a:t>Determined to beat the strikes, Thatcher sent thousands of riot police from across the country to strike sites</a:t>
            </a:r>
          </a:p>
        </p:txBody>
      </p:sp>
    </p:spTree>
    <p:extLst>
      <p:ext uri="{BB962C8B-B14F-4D97-AF65-F5344CB8AC3E}">
        <p14:creationId xmlns:p14="http://schemas.microsoft.com/office/powerpoint/2010/main" val="23009010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Why did the policing of the Miner's Strike change?">
            <a:hlinkClick r:id="" action="ppaction://media"/>
            <a:extLst>
              <a:ext uri="{FF2B5EF4-FFF2-40B4-BE49-F238E27FC236}">
                <a16:creationId xmlns:a16="http://schemas.microsoft.com/office/drawing/2014/main" id="{B5A639C6-8918-C459-FACC-CD7192C71C7A}"/>
              </a:ext>
            </a:extLst>
          </p:cNvPr>
          <p:cNvPicPr>
            <a:picLocks noRot="1" noChangeAspect="1"/>
          </p:cNvPicPr>
          <p:nvPr>
            <a:videoFile r:link="rId1"/>
          </p:nvPr>
        </p:nvPicPr>
        <p:blipFill>
          <a:blip r:embed="rId3"/>
          <a:stretch>
            <a:fillRect/>
          </a:stretch>
        </p:blipFill>
        <p:spPr>
          <a:xfrm>
            <a:off x="1524000" y="0"/>
            <a:ext cx="9144000" cy="6858000"/>
          </a:xfrm>
          <a:prstGeom prst="rect">
            <a:avLst/>
          </a:prstGeom>
        </p:spPr>
      </p:pic>
    </p:spTree>
    <p:extLst>
      <p:ext uri="{BB962C8B-B14F-4D97-AF65-F5344CB8AC3E}">
        <p14:creationId xmlns:p14="http://schemas.microsoft.com/office/powerpoint/2010/main" val="401191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5642C9-CB85-8044-DCCB-2507BF54AF3A}"/>
              </a:ext>
            </a:extLst>
          </p:cNvPr>
          <p:cNvSpPr>
            <a:spLocks noGrp="1"/>
          </p:cNvSpPr>
          <p:nvPr>
            <p:ph idx="4294967295"/>
          </p:nvPr>
        </p:nvSpPr>
        <p:spPr>
          <a:xfrm>
            <a:off x="502023" y="412376"/>
            <a:ext cx="11187953" cy="5988424"/>
          </a:xfrm>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As many of the police were drafted from across the country, many officers had little or no knowledge of the communities they were entering or how these communities lived etc</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Battles ensued which led to many incidences of police brutality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Wrongful arrests were made -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False statements created by officers with similar wording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3200" dirty="0">
                <a:solidFill>
                  <a:prstClr val="black"/>
                </a:solidFill>
                <a:latin typeface="Aptos" panose="02110004020202020204"/>
              </a:rPr>
              <a:t>Some officers (now retired) have spoken about how they were told what to write by their commanding officers</a:t>
            </a:r>
            <a:endPar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Police often hid their identity when confronting picketers (removed their numbers)</a:t>
            </a:r>
          </a:p>
          <a:p>
            <a:endParaRPr lang="en-GB" sz="3200" dirty="0"/>
          </a:p>
        </p:txBody>
      </p:sp>
    </p:spTree>
    <p:extLst>
      <p:ext uri="{BB962C8B-B14F-4D97-AF65-F5344CB8AC3E}">
        <p14:creationId xmlns:p14="http://schemas.microsoft.com/office/powerpoint/2010/main" val="291167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18th June 1984: The Battle of Orgreave takes place during the UK miners' strike">
            <a:hlinkClick r:id="" action="ppaction://media"/>
            <a:extLst>
              <a:ext uri="{FF2B5EF4-FFF2-40B4-BE49-F238E27FC236}">
                <a16:creationId xmlns:a16="http://schemas.microsoft.com/office/drawing/2014/main" id="{8373ADAF-8979-7140-9EA3-5B76D8E7CDE8}"/>
              </a:ext>
            </a:extLst>
          </p:cNvPr>
          <p:cNvPicPr>
            <a:picLocks noGrp="1" noRot="1" noChangeAspect="1"/>
          </p:cNvPicPr>
          <p:nvPr>
            <p:ph idx="4294967295"/>
            <a:videoFile r:link="rId1"/>
          </p:nvPr>
        </p:nvPicPr>
        <p:blipFill>
          <a:blip r:embed="rId3"/>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2737262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9" name="Rectangle 4118">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20" name="Rectangle 4119">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2A2A08-E3EF-D449-19CC-3E68E79E0B04}"/>
              </a:ext>
            </a:extLst>
          </p:cNvPr>
          <p:cNvSpPr>
            <a:spLocks noGrp="1"/>
          </p:cNvSpPr>
          <p:nvPr>
            <p:ph type="title"/>
          </p:nvPr>
        </p:nvSpPr>
        <p:spPr>
          <a:xfrm>
            <a:off x="838198" y="978408"/>
            <a:ext cx="4607052" cy="1106424"/>
          </a:xfrm>
        </p:spPr>
        <p:txBody>
          <a:bodyPr>
            <a:normAutofit/>
          </a:bodyPr>
          <a:lstStyle/>
          <a:p>
            <a:r>
              <a:rPr lang="en-GB" sz="2900"/>
              <a:t>Battle of Orgreave 1984</a:t>
            </a:r>
          </a:p>
        </p:txBody>
      </p:sp>
      <p:sp>
        <p:nvSpPr>
          <p:cNvPr id="4121" name="Rectangle 4120">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18" name="Rectangle 4117">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C12A4DF-3001-E115-3CF6-889415C1CCF3}"/>
              </a:ext>
            </a:extLst>
          </p:cNvPr>
          <p:cNvSpPr>
            <a:spLocks noGrp="1"/>
          </p:cNvSpPr>
          <p:nvPr>
            <p:ph idx="1"/>
          </p:nvPr>
        </p:nvSpPr>
        <p:spPr>
          <a:xfrm>
            <a:off x="345565" y="2429620"/>
            <a:ext cx="5569432" cy="4247841"/>
          </a:xfrm>
        </p:spPr>
        <p:txBody>
          <a:bodyPr>
            <a:normAutofit/>
          </a:bodyPr>
          <a:lstStyle/>
          <a:p>
            <a:r>
              <a:rPr lang="en-GB" sz="2000" dirty="0"/>
              <a:t>Picketers were met by 6,000 police officers </a:t>
            </a:r>
          </a:p>
          <a:p>
            <a:r>
              <a:rPr lang="en-GB" sz="2000" dirty="0"/>
              <a:t>Many on horse back and riot gear</a:t>
            </a:r>
          </a:p>
          <a:p>
            <a:r>
              <a:rPr lang="en-GB" sz="2000" dirty="0"/>
              <a:t>Reports that police charged at picketers </a:t>
            </a:r>
          </a:p>
          <a:p>
            <a:r>
              <a:rPr lang="en-GB" sz="2000" dirty="0"/>
              <a:t>Fleeing picketers were pursued by police and beaten</a:t>
            </a:r>
          </a:p>
          <a:p>
            <a:r>
              <a:rPr lang="en-GB" sz="2000" dirty="0"/>
              <a:t>95 arrested and charged – trials collapsed as police evidence deemed unreliable </a:t>
            </a:r>
          </a:p>
          <a:p>
            <a:r>
              <a:rPr lang="en-GB" sz="2000" dirty="0"/>
              <a:t>Some officers confessed they were ordered to fabricate evidence to substantiate riot charges – carried up to a life sentence</a:t>
            </a:r>
          </a:p>
        </p:txBody>
      </p:sp>
      <p:pic>
        <p:nvPicPr>
          <p:cNvPr id="4102" name="Picture 6" descr="The Battle of Orgreave">
            <a:extLst>
              <a:ext uri="{FF2B5EF4-FFF2-40B4-BE49-F238E27FC236}">
                <a16:creationId xmlns:a16="http://schemas.microsoft.com/office/drawing/2014/main" id="{877BD076-84C8-A1A1-03DA-64181F319E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354" r="3" b="5050"/>
          <a:stretch>
            <a:fillRect/>
          </a:stretch>
        </p:blipFill>
        <p:spPr bwMode="auto">
          <a:xfrm>
            <a:off x="6324599" y="10"/>
            <a:ext cx="5457817" cy="333754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he scandal of Orgreave | The miners' strike 1984-85 | The Guardian">
            <a:extLst>
              <a:ext uri="{FF2B5EF4-FFF2-40B4-BE49-F238E27FC236}">
                <a16:creationId xmlns:a16="http://schemas.microsoft.com/office/drawing/2014/main" id="{3A3AA46C-31AF-3BED-265E-13883657DC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887" b="4"/>
          <a:stretch>
            <a:fillRect/>
          </a:stretch>
        </p:blipFill>
        <p:spPr bwMode="auto">
          <a:xfrm>
            <a:off x="6324590" y="3520439"/>
            <a:ext cx="5457817" cy="3337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11009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Miners SPEAK OUT On Police Brutality | Miners' Strike 1984: The Battle for Britain | Channel 4">
            <a:hlinkClick r:id="" action="ppaction://media"/>
            <a:extLst>
              <a:ext uri="{FF2B5EF4-FFF2-40B4-BE49-F238E27FC236}">
                <a16:creationId xmlns:a16="http://schemas.microsoft.com/office/drawing/2014/main" id="{0CF2B03B-B164-9365-A552-5B94072608E7}"/>
              </a:ext>
            </a:extLst>
          </p:cNvPr>
          <p:cNvPicPr>
            <a:picLocks noGrp="1" noRot="1" noChangeAspect="1"/>
          </p:cNvPicPr>
          <p:nvPr>
            <p:ph idx="1"/>
            <a:videoFile r:link="rId1"/>
          </p:nvPr>
        </p:nvPicPr>
        <p:blipFill>
          <a:blip r:embed="rId3"/>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644186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8B136-4C4B-B732-4055-60D264C83C25}"/>
              </a:ext>
            </a:extLst>
          </p:cNvPr>
          <p:cNvSpPr>
            <a:spLocks noGrp="1"/>
          </p:cNvSpPr>
          <p:nvPr>
            <p:ph type="title"/>
          </p:nvPr>
        </p:nvSpPr>
        <p:spPr>
          <a:xfrm>
            <a:off x="640080" y="325369"/>
            <a:ext cx="4368602" cy="1956841"/>
          </a:xfrm>
        </p:spPr>
        <p:txBody>
          <a:bodyPr anchor="b">
            <a:normAutofit/>
          </a:bodyPr>
          <a:lstStyle/>
          <a:p>
            <a:r>
              <a:rPr lang="en-GB" sz="5400"/>
              <a:t>Thoughts?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389A32-29FD-8EC3-C681-256CDC4DD1B2}"/>
              </a:ext>
            </a:extLst>
          </p:cNvPr>
          <p:cNvSpPr>
            <a:spLocks noGrp="1"/>
          </p:cNvSpPr>
          <p:nvPr>
            <p:ph idx="1"/>
          </p:nvPr>
        </p:nvSpPr>
        <p:spPr>
          <a:xfrm>
            <a:off x="640080" y="2872899"/>
            <a:ext cx="4243589" cy="3320668"/>
          </a:xfrm>
        </p:spPr>
        <p:txBody>
          <a:bodyPr>
            <a:normAutofit/>
          </a:bodyPr>
          <a:lstStyle/>
          <a:p>
            <a:r>
              <a:rPr lang="en-GB" sz="2200" dirty="0"/>
              <a:t>How does something that happened 40 years ago impact today?</a:t>
            </a:r>
          </a:p>
        </p:txBody>
      </p:sp>
      <p:pic>
        <p:nvPicPr>
          <p:cNvPr id="5" name="Picture 4" descr="Wood human figure">
            <a:extLst>
              <a:ext uri="{FF2B5EF4-FFF2-40B4-BE49-F238E27FC236}">
                <a16:creationId xmlns:a16="http://schemas.microsoft.com/office/drawing/2014/main" id="{A9B61CDD-6897-C550-D428-C9B5E532AB5E}"/>
              </a:ext>
            </a:extLst>
          </p:cNvPr>
          <p:cNvPicPr>
            <a:picLocks noChangeAspect="1"/>
          </p:cNvPicPr>
          <p:nvPr/>
        </p:nvPicPr>
        <p:blipFill>
          <a:blip r:embed="rId2"/>
          <a:srcRect r="3304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45848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0" name="Rectangle 2059">
            <a:extLst>
              <a:ext uri="{FF2B5EF4-FFF2-40B4-BE49-F238E27FC236}">
                <a16:creationId xmlns:a16="http://schemas.microsoft.com/office/drawing/2014/main" id="{435ADAF7-9BEB-4FA3-AE9F-4CF47620EB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9D71FD9-B7D3-64A6-F327-01DB83B5F9D0}"/>
              </a:ext>
            </a:extLst>
          </p:cNvPr>
          <p:cNvSpPr>
            <a:spLocks noGrp="1"/>
          </p:cNvSpPr>
          <p:nvPr>
            <p:ph type="title"/>
          </p:nvPr>
        </p:nvSpPr>
        <p:spPr>
          <a:xfrm>
            <a:off x="499647" y="431212"/>
            <a:ext cx="3420305" cy="1906317"/>
          </a:xfrm>
        </p:spPr>
        <p:txBody>
          <a:bodyPr>
            <a:normAutofit/>
          </a:bodyPr>
          <a:lstStyle/>
          <a:p>
            <a:pPr algn="ctr"/>
            <a:r>
              <a:rPr lang="en-GB" sz="2800"/>
              <a:t>Current day impacts </a:t>
            </a:r>
          </a:p>
        </p:txBody>
      </p:sp>
      <p:sp>
        <p:nvSpPr>
          <p:cNvPr id="2061" name="Rectangle 2060">
            <a:extLst>
              <a:ext uri="{FF2B5EF4-FFF2-40B4-BE49-F238E27FC236}">
                <a16:creationId xmlns:a16="http://schemas.microsoft.com/office/drawing/2014/main" id="{57BB0BA7-0383-4937-8874-B01AAA08E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408925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A striking miner faces a line of police at the Orgreave coking plant during the miners’ strike, June 1984.">
            <a:extLst>
              <a:ext uri="{FF2B5EF4-FFF2-40B4-BE49-F238E27FC236}">
                <a16:creationId xmlns:a16="http://schemas.microsoft.com/office/drawing/2014/main" id="{56EE2E11-44FA-CCB9-755E-7C057199FAB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7505" y="3239260"/>
            <a:ext cx="3770181" cy="30161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E3B2EA2-7804-FD71-8B2F-56C6029C9952}"/>
              </a:ext>
            </a:extLst>
          </p:cNvPr>
          <p:cNvSpPr>
            <a:spLocks noGrp="1"/>
          </p:cNvSpPr>
          <p:nvPr>
            <p:ph idx="1"/>
          </p:nvPr>
        </p:nvSpPr>
        <p:spPr>
          <a:xfrm>
            <a:off x="4639341" y="179294"/>
            <a:ext cx="7301146" cy="6311153"/>
          </a:xfrm>
        </p:spPr>
        <p:txBody>
          <a:bodyPr vert="horz" lIns="91440" tIns="45720" rIns="91440" bIns="45720" rtlCol="0" anchor="ctr">
            <a:normAutofit/>
          </a:bodyPr>
          <a:lstStyle/>
          <a:p>
            <a:r>
              <a:rPr lang="en-GB" sz="2200" dirty="0"/>
              <a:t>Many are still alive</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200" dirty="0"/>
              <a:t>Many have not recovered from the trauma they endured</a:t>
            </a:r>
            <a:r>
              <a:rPr kumimoji="0" lang="en-GB" sz="2200" b="0" i="0" u="none" strike="noStrike" kern="1200" cap="none" spc="0" normalizeH="0" baseline="0" noProof="0" dirty="0">
                <a:ln>
                  <a:noFill/>
                </a:ln>
                <a:effectLst/>
                <a:uLnTx/>
                <a:uFillTx/>
                <a:latin typeface="Aptos" panose="02110004020202020204"/>
                <a:ea typeface="+mn-ea"/>
                <a:cs typeface="+mn-cs"/>
              </a:rPr>
              <a:t>Battles ensued which led to police brutality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Aptos" panose="02110004020202020204"/>
                <a:ea typeface="+mn-ea"/>
                <a:cs typeface="+mn-cs"/>
              </a:rPr>
              <a:t>Wrongful arrests were made -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Aptos" panose="02110004020202020204"/>
                <a:ea typeface="+mn-ea"/>
                <a:cs typeface="+mn-cs"/>
              </a:rPr>
              <a:t>False statements created by officers with similar wording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Aptos" panose="02110004020202020204"/>
                <a:ea typeface="+mn-ea"/>
                <a:cs typeface="+mn-cs"/>
              </a:rPr>
              <a:t>Police often hid their identity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200" dirty="0"/>
              <a:t>Some had criminal records that impacted on their work opportunities </a:t>
            </a:r>
          </a:p>
          <a:p>
            <a:r>
              <a:rPr lang="en-GB" sz="2200" dirty="0"/>
              <a:t>The sense of betrayal is still evident in some areas </a:t>
            </a:r>
          </a:p>
          <a:p>
            <a:r>
              <a:rPr lang="en-GB" sz="2200" dirty="0"/>
              <a:t>The trail of industry demolished, is still visible in many areas</a:t>
            </a:r>
          </a:p>
          <a:p>
            <a:r>
              <a:rPr lang="en-GB" sz="2200" dirty="0"/>
              <a:t>The feelings held by some who experienced it, has filtered down to the next generation</a:t>
            </a:r>
          </a:p>
          <a:p>
            <a:r>
              <a:rPr lang="en-GB" sz="2200" dirty="0"/>
              <a:t>Poverty is now a staple in these lost towns/villages</a:t>
            </a:r>
          </a:p>
        </p:txBody>
      </p:sp>
      <p:sp>
        <p:nvSpPr>
          <p:cNvPr id="2059" name="Rectangle 2058">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89741"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40574219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43" name="Rectangle 5142">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4" name="Rectangle 5143">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5" name="Rectangle 5144">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2+ Hundred Miscarriage Justice Royalty-Free Images, Stock Photos &amp; Pictures  | Shutterstock">
            <a:extLst>
              <a:ext uri="{FF2B5EF4-FFF2-40B4-BE49-F238E27FC236}">
                <a16:creationId xmlns:a16="http://schemas.microsoft.com/office/drawing/2014/main" id="{5667254E-F6CF-37DF-0C60-6638BAF11FB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033" b="7801"/>
          <a:stretch>
            <a:fillRect/>
          </a:stretch>
        </p:blipFill>
        <p:spPr bwMode="auto">
          <a:xfrm>
            <a:off x="1818615" y="1123527"/>
            <a:ext cx="8554765" cy="4604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34423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vintage weighing scales">
            <a:extLst>
              <a:ext uri="{FF2B5EF4-FFF2-40B4-BE49-F238E27FC236}">
                <a16:creationId xmlns:a16="http://schemas.microsoft.com/office/drawing/2014/main" id="{0F585325-4449-8DAF-8E29-B6A4DDF120B2}"/>
              </a:ext>
            </a:extLst>
          </p:cNvPr>
          <p:cNvPicPr>
            <a:picLocks noChangeAspect="1"/>
          </p:cNvPicPr>
          <p:nvPr/>
        </p:nvPicPr>
        <p:blipFill>
          <a:blip r:embed="rId2"/>
          <a:srcRect r="-4" b="15490"/>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AD284-56CF-4C6D-C7F9-5D519B520432}"/>
              </a:ext>
            </a:extLst>
          </p:cNvPr>
          <p:cNvSpPr>
            <a:spLocks noGrp="1"/>
          </p:cNvSpPr>
          <p:nvPr>
            <p:ph type="title"/>
          </p:nvPr>
        </p:nvSpPr>
        <p:spPr>
          <a:xfrm>
            <a:off x="6115317" y="405686"/>
            <a:ext cx="5464968" cy="877992"/>
          </a:xfrm>
        </p:spPr>
        <p:txBody>
          <a:bodyPr>
            <a:normAutofit/>
          </a:bodyPr>
          <a:lstStyle/>
          <a:p>
            <a:r>
              <a:rPr lang="en-GB" sz="4000" dirty="0"/>
              <a:t>What does it mean?</a:t>
            </a:r>
          </a:p>
        </p:txBody>
      </p:sp>
      <p:sp>
        <p:nvSpPr>
          <p:cNvPr id="3" name="Content Placeholder 2">
            <a:extLst>
              <a:ext uri="{FF2B5EF4-FFF2-40B4-BE49-F238E27FC236}">
                <a16:creationId xmlns:a16="http://schemas.microsoft.com/office/drawing/2014/main" id="{69099F79-14CD-BF9C-41D0-677A01925287}"/>
              </a:ext>
            </a:extLst>
          </p:cNvPr>
          <p:cNvSpPr>
            <a:spLocks noGrp="1"/>
          </p:cNvSpPr>
          <p:nvPr>
            <p:ph idx="1"/>
          </p:nvPr>
        </p:nvSpPr>
        <p:spPr>
          <a:xfrm>
            <a:off x="5503603" y="1565031"/>
            <a:ext cx="5859054" cy="4675047"/>
          </a:xfrm>
        </p:spPr>
        <p:txBody>
          <a:bodyPr anchor="ctr">
            <a:noAutofit/>
          </a:bodyPr>
          <a:lstStyle/>
          <a:p>
            <a:r>
              <a:rPr lang="en-GB" sz="3200" dirty="0">
                <a:latin typeface="Google Sans"/>
              </a:rPr>
              <a:t>A</a:t>
            </a:r>
            <a:r>
              <a:rPr lang="en-GB" sz="3200" b="0" i="0" dirty="0">
                <a:effectLst/>
                <a:latin typeface="Google Sans"/>
              </a:rPr>
              <a:t>n outcome in a judicial proceeding that is unjust, unfair or improper. </a:t>
            </a:r>
          </a:p>
          <a:p>
            <a:endParaRPr lang="en-GB" sz="3200" dirty="0">
              <a:latin typeface="Google Sans"/>
            </a:endParaRPr>
          </a:p>
          <a:p>
            <a:r>
              <a:rPr lang="en-GB" sz="3200" b="0" i="0" dirty="0">
                <a:effectLst/>
                <a:latin typeface="Google Sans"/>
              </a:rPr>
              <a:t>The term miscarriage is oftentimes used to describe an error made by the Court that results in the conviction of an innocent person(s) for a crime they did not commit.</a:t>
            </a:r>
            <a:endParaRPr lang="en-GB" sz="3200" dirty="0"/>
          </a:p>
        </p:txBody>
      </p:sp>
    </p:spTree>
    <p:extLst>
      <p:ext uri="{BB962C8B-B14F-4D97-AF65-F5344CB8AC3E}">
        <p14:creationId xmlns:p14="http://schemas.microsoft.com/office/powerpoint/2010/main" val="41057327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4" name="Rectangle 717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2462C1-F10D-4DAD-933E-1127D8803F48}"/>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Cardiff Three </a:t>
            </a:r>
          </a:p>
        </p:txBody>
      </p:sp>
      <p:pic>
        <p:nvPicPr>
          <p:cNvPr id="7172" name="Picture 4" descr="The Cardiff Three and the Lynette White murder case – INNOCENT">
            <a:extLst>
              <a:ext uri="{FF2B5EF4-FFF2-40B4-BE49-F238E27FC236}">
                <a16:creationId xmlns:a16="http://schemas.microsoft.com/office/drawing/2014/main" id="{D68B4D06-C9AC-6828-4A13-551B43DDF4A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038600" y="983318"/>
            <a:ext cx="7188199" cy="48879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71119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8" name="Rectangle 106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737AA8-A3AD-CAED-3496-51AB0B603A8F}"/>
              </a:ext>
            </a:extLst>
          </p:cNvPr>
          <p:cNvSpPr>
            <a:spLocks noGrp="1"/>
          </p:cNvSpPr>
          <p:nvPr>
            <p:ph type="title"/>
          </p:nvPr>
        </p:nvSpPr>
        <p:spPr>
          <a:xfrm>
            <a:off x="640080" y="325369"/>
            <a:ext cx="4368602" cy="1956841"/>
          </a:xfrm>
        </p:spPr>
        <p:txBody>
          <a:bodyPr anchor="b">
            <a:normAutofit/>
          </a:bodyPr>
          <a:lstStyle/>
          <a:p>
            <a:r>
              <a:rPr lang="en-GB" sz="4600" dirty="0"/>
              <a:t>Murder of Lynette White 1988</a:t>
            </a:r>
          </a:p>
        </p:txBody>
      </p:sp>
      <p:sp>
        <p:nvSpPr>
          <p:cNvPr id="107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61353B-36BA-24CA-E76C-192906E4A2B3}"/>
              </a:ext>
            </a:extLst>
          </p:cNvPr>
          <p:cNvSpPr>
            <a:spLocks noGrp="1"/>
          </p:cNvSpPr>
          <p:nvPr>
            <p:ph idx="1"/>
          </p:nvPr>
        </p:nvSpPr>
        <p:spPr>
          <a:xfrm>
            <a:off x="640080" y="2872899"/>
            <a:ext cx="4243589" cy="3320668"/>
          </a:xfrm>
        </p:spPr>
        <p:txBody>
          <a:bodyPr>
            <a:normAutofit/>
          </a:bodyPr>
          <a:lstStyle/>
          <a:p>
            <a:pPr marL="0" indent="0">
              <a:buNone/>
            </a:pPr>
            <a:r>
              <a:rPr lang="en-GB" sz="2200" dirty="0">
                <a:latin typeface="Arial" panose="020B0604020202020204" pitchFamily="34" charset="0"/>
                <a:cs typeface="Arial" panose="020B0604020202020204" pitchFamily="34" charset="0"/>
              </a:rPr>
              <a:t>Lynette White was a 22-year-old sex worker, working in Cardiff.</a:t>
            </a:r>
          </a:p>
          <a:p>
            <a:pPr marL="0" indent="0">
              <a:buNone/>
            </a:pPr>
            <a:r>
              <a:rPr lang="en-GB" sz="2200" dirty="0">
                <a:latin typeface="Arial" panose="020B0604020202020204" pitchFamily="34" charset="0"/>
                <a:cs typeface="Arial" panose="020B0604020202020204" pitchFamily="34" charset="0"/>
              </a:rPr>
              <a:t>In February 1988 her body was found in a flat in Janes Street Butetown. </a:t>
            </a:r>
          </a:p>
          <a:p>
            <a:pPr marL="0" indent="0">
              <a:buNone/>
            </a:pPr>
            <a:r>
              <a:rPr lang="en-GB" sz="2200" dirty="0">
                <a:latin typeface="Arial" panose="020B0604020202020204" pitchFamily="34" charset="0"/>
                <a:cs typeface="Arial" panose="020B0604020202020204" pitchFamily="34" charset="0"/>
              </a:rPr>
              <a:t>She had been stabbed 50+ times  and her throat cut. </a:t>
            </a:r>
          </a:p>
          <a:p>
            <a:pPr marL="0" indent="0">
              <a:buNone/>
            </a:pPr>
            <a:endParaRPr lang="en-GB" sz="22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AD2969C-86F1-35E7-93A0-ABFFFD02EE9A}"/>
              </a:ext>
            </a:extLst>
          </p:cNvPr>
          <p:cNvPicPr>
            <a:picLocks noChangeAspect="1"/>
          </p:cNvPicPr>
          <p:nvPr/>
        </p:nvPicPr>
        <p:blipFill>
          <a:blip r:embed="rId2"/>
          <a:srcRect l="31608" r="15482"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5264516"/>
      </p:ext>
    </p:extLst>
  </p:cSld>
  <p:clrMapOvr>
    <a:masterClrMapping/>
  </p:clrMapOvr>
  <mc:AlternateContent xmlns:mc="http://schemas.openxmlformats.org/markup-compatibility/2006" xmlns:p14="http://schemas.microsoft.com/office/powerpoint/2010/main">
    <mc:Choice Requires="p14">
      <p:transition spd="slow" p14:dur="2000" advTm="47330"/>
    </mc:Choice>
    <mc:Fallback xmlns="">
      <p:transition spd="slow" advTm="4733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15" name="Rectangle 821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FC54F9-8ABD-4857-C9DA-2E3230D81045}"/>
              </a:ext>
            </a:extLst>
          </p:cNvPr>
          <p:cNvSpPr>
            <a:spLocks noGrp="1"/>
          </p:cNvSpPr>
          <p:nvPr>
            <p:ph type="title"/>
          </p:nvPr>
        </p:nvSpPr>
        <p:spPr>
          <a:xfrm>
            <a:off x="630936" y="639520"/>
            <a:ext cx="3429000" cy="1719072"/>
          </a:xfrm>
        </p:spPr>
        <p:txBody>
          <a:bodyPr anchor="b">
            <a:normAutofit/>
          </a:bodyPr>
          <a:lstStyle/>
          <a:p>
            <a:r>
              <a:rPr lang="en-GB" sz="5400" dirty="0"/>
              <a:t>Witness accounts</a:t>
            </a:r>
          </a:p>
        </p:txBody>
      </p:sp>
      <p:sp>
        <p:nvSpPr>
          <p:cNvPr id="821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8" name="Content Placeholder 8197">
            <a:extLst>
              <a:ext uri="{FF2B5EF4-FFF2-40B4-BE49-F238E27FC236}">
                <a16:creationId xmlns:a16="http://schemas.microsoft.com/office/drawing/2014/main" id="{07DF517A-CC65-8BF3-D6B8-CE840B34495C}"/>
              </a:ext>
            </a:extLst>
          </p:cNvPr>
          <p:cNvSpPr>
            <a:spLocks noGrp="1"/>
          </p:cNvSpPr>
          <p:nvPr>
            <p:ph idx="1"/>
          </p:nvPr>
        </p:nvSpPr>
        <p:spPr>
          <a:xfrm>
            <a:off x="630936" y="2807208"/>
            <a:ext cx="4521356" cy="3410712"/>
          </a:xfrm>
        </p:spPr>
        <p:txBody>
          <a:bodyPr anchor="t">
            <a:normAutofit/>
          </a:bodyPr>
          <a:lstStyle/>
          <a:p>
            <a:r>
              <a:rPr lang="en-US" sz="2200" dirty="0"/>
              <a:t>A witness stated that they had seen a white male leave the property bloodstained</a:t>
            </a:r>
          </a:p>
          <a:p>
            <a:r>
              <a:rPr lang="en-US" sz="2200" dirty="0"/>
              <a:t>An e-fit was created based on witness accounts</a:t>
            </a:r>
          </a:p>
          <a:p>
            <a:r>
              <a:rPr lang="en-US" sz="2200" dirty="0" err="1"/>
              <a:t>DCS</a:t>
            </a:r>
            <a:r>
              <a:rPr lang="en-US" sz="2200" dirty="0"/>
              <a:t> Williams made an appeal on Crimewatch UK</a:t>
            </a:r>
          </a:p>
          <a:p>
            <a:r>
              <a:rPr lang="en-US" sz="2200" dirty="0"/>
              <a:t>No leads after 11 months</a:t>
            </a:r>
          </a:p>
        </p:txBody>
      </p:sp>
      <p:pic>
        <p:nvPicPr>
          <p:cNvPr id="8194" name="Picture 2" descr="Murder of Lynette White - Wikipedia">
            <a:extLst>
              <a:ext uri="{FF2B5EF4-FFF2-40B4-BE49-F238E27FC236}">
                <a16:creationId xmlns:a16="http://schemas.microsoft.com/office/drawing/2014/main" id="{5BE83889-2E46-8DA9-539A-5E88F860F4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520" r="122" b="2"/>
          <a:stretch>
            <a:fillRect/>
          </a:stretch>
        </p:blipFill>
        <p:spPr bwMode="auto">
          <a:xfrm>
            <a:off x="5423061" y="640080"/>
            <a:ext cx="5366190"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92171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Arc 2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Content Placeholder 7">
            <a:extLst>
              <a:ext uri="{FF2B5EF4-FFF2-40B4-BE49-F238E27FC236}">
                <a16:creationId xmlns:a16="http://schemas.microsoft.com/office/drawing/2014/main" id="{87E24E67-2634-7070-AD49-03E6695570FE}"/>
              </a:ext>
            </a:extLst>
          </p:cNvPr>
          <p:cNvSpPr>
            <a:spLocks noGrp="1"/>
          </p:cNvSpPr>
          <p:nvPr>
            <p:ph idx="4294967295"/>
          </p:nvPr>
        </p:nvSpPr>
        <p:spPr>
          <a:xfrm>
            <a:off x="4447308" y="591344"/>
            <a:ext cx="6906491" cy="5585619"/>
          </a:xfrm>
        </p:spPr>
        <p:txBody>
          <a:bodyPr vert="horz" lIns="91440" tIns="45720" rIns="91440" bIns="45720" rtlCol="0" anchor="ctr">
            <a:normAutofit/>
          </a:bodyPr>
          <a:lstStyle/>
          <a:p>
            <a:r>
              <a:rPr lang="en-US" dirty="0"/>
              <a:t>Following false claims by 2 other sex workers and a neighbour </a:t>
            </a:r>
          </a:p>
          <a:p>
            <a:r>
              <a:rPr lang="en-US" dirty="0"/>
              <a:t>5 Black/mixed-race men were arrested</a:t>
            </a:r>
          </a:p>
          <a:p>
            <a:r>
              <a:rPr lang="en-US" dirty="0"/>
              <a:t>One of whom was her partner Stephen Miller</a:t>
            </a:r>
          </a:p>
          <a:p>
            <a:r>
              <a:rPr lang="en-US" dirty="0"/>
              <a:t>2 of the men were acquitted having spent 2 years in prison</a:t>
            </a:r>
          </a:p>
          <a:p>
            <a:r>
              <a:rPr lang="en-US" dirty="0"/>
              <a:t>In 1990, 3 of the men were found guilty of her murder – Cardiff 3</a:t>
            </a:r>
          </a:p>
          <a:p>
            <a:endParaRPr lang="en-US" dirty="0"/>
          </a:p>
          <a:p>
            <a:r>
              <a:rPr lang="en-US" dirty="0"/>
              <a:t>Handed life sentences</a:t>
            </a:r>
          </a:p>
        </p:txBody>
      </p:sp>
    </p:spTree>
    <p:extLst>
      <p:ext uri="{BB962C8B-B14F-4D97-AF65-F5344CB8AC3E}">
        <p14:creationId xmlns:p14="http://schemas.microsoft.com/office/powerpoint/2010/main" val="1092658367"/>
      </p:ext>
    </p:extLst>
  </p:cSld>
  <p:clrMapOvr>
    <a:masterClrMapping/>
  </p:clrMapOvr>
  <mc:AlternateContent xmlns:mc="http://schemas.openxmlformats.org/markup-compatibility/2006" xmlns:p14="http://schemas.microsoft.com/office/powerpoint/2010/main">
    <mc:Choice Requires="p14">
      <p:transition spd="slow" p14:dur="2000" advTm="100950"/>
    </mc:Choice>
    <mc:Fallback xmlns="">
      <p:transition spd="slow" advTm="10095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F5C9C1-0C9D-4767-61BA-ACAB8B3B14FA}"/>
              </a:ext>
            </a:extLst>
          </p:cNvPr>
          <p:cNvSpPr>
            <a:spLocks noGrp="1"/>
          </p:cNvSpPr>
          <p:nvPr>
            <p:ph type="title"/>
          </p:nvPr>
        </p:nvSpPr>
        <p:spPr>
          <a:xfrm>
            <a:off x="841248" y="548640"/>
            <a:ext cx="3600860" cy="5431536"/>
          </a:xfrm>
        </p:spPr>
        <p:txBody>
          <a:bodyPr>
            <a:normAutofit/>
          </a:bodyPr>
          <a:lstStyle/>
          <a:p>
            <a:r>
              <a:rPr lang="en-GB" sz="5400"/>
              <a:t>Where is the miscarriage of Justice?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494E08-0C9C-ED05-CB16-E7B21C673676}"/>
              </a:ext>
            </a:extLst>
          </p:cNvPr>
          <p:cNvSpPr>
            <a:spLocks noGrp="1"/>
          </p:cNvSpPr>
          <p:nvPr>
            <p:ph idx="1"/>
          </p:nvPr>
        </p:nvSpPr>
        <p:spPr>
          <a:xfrm>
            <a:off x="5126418" y="552090"/>
            <a:ext cx="6887782" cy="6102709"/>
          </a:xfrm>
        </p:spPr>
        <p:txBody>
          <a:bodyPr anchor="ctr">
            <a:normAutofit/>
          </a:bodyPr>
          <a:lstStyle/>
          <a:p>
            <a:r>
              <a:rPr lang="en-GB" dirty="0"/>
              <a:t>Stephen Miller had the mental age of 11</a:t>
            </a:r>
          </a:p>
          <a:p>
            <a:r>
              <a:rPr lang="en-GB" dirty="0"/>
              <a:t>Stephen confessed to the murder after 14 hours of questioning</a:t>
            </a:r>
          </a:p>
          <a:p>
            <a:r>
              <a:rPr lang="en-GB" dirty="0"/>
              <a:t>He was shouted at and threatened by police interrogators</a:t>
            </a:r>
          </a:p>
          <a:p>
            <a:r>
              <a:rPr lang="en-GB" dirty="0"/>
              <a:t>Recordings show that Stephen pleaded his innocence over 300 times during interviews</a:t>
            </a:r>
          </a:p>
          <a:p>
            <a:r>
              <a:rPr lang="en-GB" dirty="0"/>
              <a:t>Miller implicated his co-defendants</a:t>
            </a:r>
          </a:p>
          <a:p>
            <a:r>
              <a:rPr lang="en-GB" dirty="0"/>
              <a:t>All other promising investigation leads stopped</a:t>
            </a:r>
          </a:p>
          <a:p>
            <a:r>
              <a:rPr lang="en-GB" dirty="0"/>
              <a:t>No forensic evidence ever linked them to the crime</a:t>
            </a:r>
          </a:p>
          <a:p>
            <a:endParaRPr lang="en-GB" sz="2200" dirty="0"/>
          </a:p>
        </p:txBody>
      </p:sp>
    </p:spTree>
    <p:extLst>
      <p:ext uri="{BB962C8B-B14F-4D97-AF65-F5344CB8AC3E}">
        <p14:creationId xmlns:p14="http://schemas.microsoft.com/office/powerpoint/2010/main" val="8312467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C654F5-F359-9E0A-8024-CD1AFAD765FE}"/>
              </a:ext>
            </a:extLst>
          </p:cNvPr>
          <p:cNvSpPr>
            <a:spLocks noGrp="1"/>
          </p:cNvSpPr>
          <p:nvPr>
            <p:ph type="title"/>
          </p:nvPr>
        </p:nvSpPr>
        <p:spPr>
          <a:xfrm>
            <a:off x="635000" y="640823"/>
            <a:ext cx="3418659" cy="5583148"/>
          </a:xfrm>
        </p:spPr>
        <p:txBody>
          <a:bodyPr anchor="ctr">
            <a:normAutofit/>
          </a:bodyPr>
          <a:lstStyle/>
          <a:p>
            <a:r>
              <a:rPr lang="en-GB" sz="5400"/>
              <a:t>Appeal 1992</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32362BA-263C-BAE3-AF9F-0C7E91827D46}"/>
              </a:ext>
            </a:extLst>
          </p:cNvPr>
          <p:cNvGraphicFramePr>
            <a:graphicFrameLocks noGrp="1"/>
          </p:cNvGraphicFramePr>
          <p:nvPr>
            <p:ph idx="1"/>
            <p:extLst>
              <p:ext uri="{D42A27DB-BD31-4B8C-83A1-F6EECF244321}">
                <p14:modId xmlns:p14="http://schemas.microsoft.com/office/powerpoint/2010/main" val="2119600613"/>
              </p:ext>
            </p:extLst>
          </p:nvPr>
        </p:nvGraphicFramePr>
        <p:xfrm>
          <a:off x="4648018" y="640822"/>
          <a:ext cx="7355006"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25443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2" name="Rectangle 309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9B5D4C-159F-5325-ADDC-049705639F8C}"/>
              </a:ext>
            </a:extLst>
          </p:cNvPr>
          <p:cNvSpPr>
            <a:spLocks noGrp="1"/>
          </p:cNvSpPr>
          <p:nvPr>
            <p:ph type="title"/>
          </p:nvPr>
        </p:nvSpPr>
        <p:spPr>
          <a:xfrm>
            <a:off x="572493" y="238539"/>
            <a:ext cx="11018520" cy="1434415"/>
          </a:xfrm>
        </p:spPr>
        <p:txBody>
          <a:bodyPr anchor="b">
            <a:normAutofit/>
          </a:bodyPr>
          <a:lstStyle/>
          <a:p>
            <a:r>
              <a:rPr lang="en-GB" sz="5400"/>
              <a:t>The actual murderer</a:t>
            </a:r>
          </a:p>
        </p:txBody>
      </p:sp>
      <p:sp>
        <p:nvSpPr>
          <p:cNvPr id="309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04E673-CD2C-4779-14DD-6C199B0F89FD}"/>
              </a:ext>
            </a:extLst>
          </p:cNvPr>
          <p:cNvSpPr>
            <a:spLocks noGrp="1"/>
          </p:cNvSpPr>
          <p:nvPr>
            <p:ph idx="1"/>
          </p:nvPr>
        </p:nvSpPr>
        <p:spPr>
          <a:xfrm>
            <a:off x="572493" y="2071316"/>
            <a:ext cx="6713552" cy="4119172"/>
          </a:xfrm>
        </p:spPr>
        <p:txBody>
          <a:bodyPr anchor="t">
            <a:normAutofit/>
          </a:bodyPr>
          <a:lstStyle/>
          <a:p>
            <a:pPr marR="0" lvl="0" defTabSz="914400" rtl="0" eaLnBrk="1" fontAlgn="auto" latinLnBrk="0" hangingPunct="1">
              <a:spcBef>
                <a:spcPts val="1000"/>
              </a:spcBef>
              <a:spcAft>
                <a:spcPts val="0"/>
              </a:spcAft>
              <a:buClrTx/>
              <a:buSzTx/>
              <a:tabLst/>
              <a:defRPr/>
            </a:pPr>
            <a:r>
              <a:rPr kumimoji="0" lang="en-GB" sz="2200" b="0" i="0" u="none" strike="noStrike" kern="1200" cap="none" spc="0" normalizeH="0" baseline="0" noProof="0">
                <a:ln>
                  <a:noFill/>
                </a:ln>
                <a:effectLst/>
                <a:uLnTx/>
                <a:uFillTx/>
                <a:cs typeface="Calibri" panose="020F0502020204030204" pitchFamily="34" charset="0"/>
              </a:rPr>
              <a:t>Jeffery Gafoor admitted to murdering Lynette over £30 </a:t>
            </a:r>
          </a:p>
          <a:p>
            <a:pPr marR="0" lvl="0" defTabSz="914400" rtl="0" eaLnBrk="1" fontAlgn="auto" latinLnBrk="0" hangingPunct="1">
              <a:spcBef>
                <a:spcPts val="1000"/>
              </a:spcBef>
              <a:spcAft>
                <a:spcPts val="0"/>
              </a:spcAft>
              <a:buClrTx/>
              <a:buSzTx/>
              <a:tabLst/>
              <a:defRPr/>
            </a:pPr>
            <a:r>
              <a:rPr lang="en-GB" sz="2200">
                <a:cs typeface="Calibri" panose="020F0502020204030204" pitchFamily="34" charset="0"/>
              </a:rPr>
              <a:t>He</a:t>
            </a:r>
            <a:r>
              <a:rPr kumimoji="0" lang="en-GB" sz="2200" b="0" i="0" u="none" strike="noStrike" kern="1200" cap="none" spc="0" normalizeH="0" baseline="0" noProof="0">
                <a:ln>
                  <a:noFill/>
                </a:ln>
                <a:effectLst/>
                <a:uLnTx/>
                <a:uFillTx/>
                <a:cs typeface="Calibri" panose="020F0502020204030204" pitchFamily="34" charset="0"/>
              </a:rPr>
              <a:t> was convicted in 2003 following being identified through familial DNA.</a:t>
            </a:r>
          </a:p>
          <a:p>
            <a:pPr marR="0" lvl="0" defTabSz="914400" rtl="0" eaLnBrk="1" fontAlgn="auto" latinLnBrk="0" hangingPunct="1">
              <a:spcBef>
                <a:spcPts val="1000"/>
              </a:spcBef>
              <a:spcAft>
                <a:spcPts val="0"/>
              </a:spcAft>
              <a:buClrTx/>
              <a:buSzTx/>
              <a:tabLst/>
              <a:defRPr/>
            </a:pPr>
            <a:r>
              <a:rPr kumimoji="0" lang="en-GB" sz="2200" b="0" i="0" u="none" strike="noStrike" kern="1200" cap="none" spc="0" normalizeH="0" baseline="0" noProof="0">
                <a:ln>
                  <a:noFill/>
                </a:ln>
                <a:effectLst/>
                <a:uLnTx/>
                <a:uFillTx/>
                <a:cs typeface="Calibri" panose="020F0502020204030204" pitchFamily="34" charset="0"/>
              </a:rPr>
              <a:t>He was sentenced to life (minimum 13 years)</a:t>
            </a:r>
            <a:endParaRPr lang="en-GB" sz="2200">
              <a:cs typeface="Calibri" panose="020F0502020204030204" pitchFamily="34" charset="0"/>
            </a:endParaRPr>
          </a:p>
          <a:p>
            <a:pPr marR="0" lvl="0" defTabSz="914400" rtl="0" eaLnBrk="1" fontAlgn="auto" latinLnBrk="0" hangingPunct="1">
              <a:spcBef>
                <a:spcPts val="1000"/>
              </a:spcBef>
              <a:spcAft>
                <a:spcPts val="0"/>
              </a:spcAft>
              <a:buClrTx/>
              <a:buSzTx/>
              <a:tabLst/>
              <a:defRPr/>
            </a:pPr>
            <a:r>
              <a:rPr kumimoji="0" lang="en-GB" sz="2200" b="0" i="0" u="none" strike="noStrike" kern="1200" cap="none" spc="0" normalizeH="0" baseline="0" noProof="0">
                <a:ln>
                  <a:noFill/>
                </a:ln>
                <a:effectLst/>
                <a:uLnTx/>
                <a:uFillTx/>
                <a:cs typeface="Calibri" panose="020F0502020204030204" pitchFamily="34" charset="0"/>
              </a:rPr>
              <a:t>A shorter sentence than the ones given to the Cardiff Three</a:t>
            </a:r>
          </a:p>
          <a:p>
            <a:pPr marR="0" lvl="0" defTabSz="914400" rtl="0" eaLnBrk="1" fontAlgn="auto" latinLnBrk="0" hangingPunct="1">
              <a:spcBef>
                <a:spcPts val="1000"/>
              </a:spcBef>
              <a:spcAft>
                <a:spcPts val="0"/>
              </a:spcAft>
              <a:buClrTx/>
              <a:buSzTx/>
              <a:tabLst/>
              <a:defRPr/>
            </a:pPr>
            <a:r>
              <a:rPr lang="en-GB" sz="2200">
                <a:cs typeface="Calibri" panose="020F0502020204030204" pitchFamily="34" charset="0"/>
              </a:rPr>
              <a:t>In an open prison, granted day release in January 2023</a:t>
            </a:r>
            <a:endParaRPr kumimoji="0" lang="en-GB" sz="2200" b="0" i="0" u="none" strike="noStrike" kern="1200" cap="none" spc="0" normalizeH="0" baseline="0" noProof="0">
              <a:ln>
                <a:noFill/>
              </a:ln>
              <a:effectLst/>
              <a:uLnTx/>
              <a:uFillTx/>
              <a:cs typeface="Calibri" panose="020F0502020204030204" pitchFamily="34" charset="0"/>
            </a:endParaRP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endParaRPr kumimoji="0" lang="en-GB" sz="2200" b="0" i="0" u="none" strike="noStrike" kern="1200" cap="none" spc="0" normalizeH="0" baseline="0" noProof="0">
              <a:ln>
                <a:noFill/>
              </a:ln>
              <a:effectLst/>
              <a:uLnTx/>
              <a:uFillTx/>
              <a:latin typeface="Calibri" panose="020F0502020204030204" pitchFamily="34" charset="0"/>
              <a:cs typeface="Calibri" panose="020F0502020204030204" pitchFamily="34" charset="0"/>
            </a:endParaRPr>
          </a:p>
          <a:p>
            <a:endParaRPr lang="en-GB" sz="2200">
              <a:latin typeface="Calibri" panose="020F0502020204030204" pitchFamily="34" charset="0"/>
              <a:cs typeface="Calibri" panose="020F0502020204030204" pitchFamily="34" charset="0"/>
            </a:endParaRPr>
          </a:p>
        </p:txBody>
      </p:sp>
      <p:pic>
        <p:nvPicPr>
          <p:cNvPr id="3074" name="Picture 2" descr="Who murdered Lynette White? Jeffrey ...">
            <a:extLst>
              <a:ext uri="{FF2B5EF4-FFF2-40B4-BE49-F238E27FC236}">
                <a16:creationId xmlns:a16="http://schemas.microsoft.com/office/drawing/2014/main" id="{73BB3B36-4B99-18AC-0FA4-6B2F17B730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336" r="18602"/>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4894184"/>
      </p:ext>
    </p:extLst>
  </p:cSld>
  <p:clrMapOvr>
    <a:masterClrMapping/>
  </p:clrMapOvr>
  <mc:AlternateContent xmlns:mc="http://schemas.openxmlformats.org/markup-compatibility/2006" xmlns:p14="http://schemas.microsoft.com/office/powerpoint/2010/main">
    <mc:Choice Requires="p14">
      <p:transition spd="slow" p14:dur="2000" advTm="60929"/>
    </mc:Choice>
    <mc:Fallback xmlns="">
      <p:transition spd="slow" advTm="60929"/>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30" name="Rectangle 922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9C07C3-304D-0654-D9D8-513032B2BC28}"/>
              </a:ext>
            </a:extLst>
          </p:cNvPr>
          <p:cNvSpPr>
            <a:spLocks noGrp="1"/>
          </p:cNvSpPr>
          <p:nvPr>
            <p:ph type="title"/>
          </p:nvPr>
        </p:nvSpPr>
        <p:spPr>
          <a:xfrm>
            <a:off x="630936" y="640080"/>
            <a:ext cx="4818888" cy="1481328"/>
          </a:xfrm>
        </p:spPr>
        <p:txBody>
          <a:bodyPr anchor="b">
            <a:normAutofit/>
          </a:bodyPr>
          <a:lstStyle/>
          <a:p>
            <a:r>
              <a:rPr lang="en-GB" sz="4600"/>
              <a:t>Biggest case of police corruption?</a:t>
            </a:r>
          </a:p>
        </p:txBody>
      </p:sp>
      <p:sp>
        <p:nvSpPr>
          <p:cNvPr id="923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2" name="Content Placeholder 9221">
            <a:extLst>
              <a:ext uri="{FF2B5EF4-FFF2-40B4-BE49-F238E27FC236}">
                <a16:creationId xmlns:a16="http://schemas.microsoft.com/office/drawing/2014/main" id="{B5264E8E-1410-1382-60A9-83827676C9F9}"/>
              </a:ext>
            </a:extLst>
          </p:cNvPr>
          <p:cNvSpPr>
            <a:spLocks noGrp="1"/>
          </p:cNvSpPr>
          <p:nvPr>
            <p:ph idx="1"/>
          </p:nvPr>
        </p:nvSpPr>
        <p:spPr>
          <a:xfrm>
            <a:off x="233083" y="2660904"/>
            <a:ext cx="6266866" cy="3756750"/>
          </a:xfrm>
        </p:spPr>
        <p:txBody>
          <a:bodyPr anchor="t">
            <a:noAutofit/>
          </a:bodyPr>
          <a:lstStyle/>
          <a:p>
            <a:r>
              <a:rPr lang="en-US" sz="2200" dirty="0"/>
              <a:t>SWP launched a criminal inquiry into their own officers</a:t>
            </a:r>
          </a:p>
          <a:p>
            <a:r>
              <a:rPr lang="en-US" sz="2200" dirty="0"/>
              <a:t>13 officers were charged with perjury and conspiracy to pervert the course of justice </a:t>
            </a:r>
          </a:p>
          <a:p>
            <a:r>
              <a:rPr lang="en-US" sz="2200" dirty="0"/>
              <a:t>2011- 8 police officers went on trial </a:t>
            </a:r>
          </a:p>
          <a:p>
            <a:r>
              <a:rPr lang="en-US" sz="2200" dirty="0"/>
              <a:t>3 witnesses were sentenced to 18 months imprisonment</a:t>
            </a:r>
          </a:p>
          <a:p>
            <a:r>
              <a:rPr lang="en-US" sz="2200" dirty="0"/>
              <a:t>Trial collapsed in 2011 after documents ‘went missing’ </a:t>
            </a:r>
          </a:p>
          <a:p>
            <a:r>
              <a:rPr lang="en-US" sz="2200" dirty="0"/>
              <a:t>These were later found 7 weeks later in office of the senior investigating officer- SWP</a:t>
            </a:r>
          </a:p>
        </p:txBody>
      </p:sp>
      <p:pic>
        <p:nvPicPr>
          <p:cNvPr id="9218" name="Picture 2" descr="Michael Daniels, Peter Greenwood, Paul Jennings, Graham Mouncher, Thomas Page, Richard Powell, John Seaford and Paul Stephen">
            <a:extLst>
              <a:ext uri="{FF2B5EF4-FFF2-40B4-BE49-F238E27FC236}">
                <a16:creationId xmlns:a16="http://schemas.microsoft.com/office/drawing/2014/main" id="{FDFD7817-9417-A88E-6DFB-6430CFB4F6E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99949" y="2391156"/>
            <a:ext cx="5458968" cy="3070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24225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E21785-62D8-430F-9521-90166EF7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D7CF8A0-D3E4-4A16-87D3-1D973AC61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3296" y="697832"/>
            <a:ext cx="8189484" cy="5541981"/>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A3BA5AE-557B-EA75-75EA-DB7C486DB8D3}"/>
              </a:ext>
            </a:extLst>
          </p:cNvPr>
          <p:cNvSpPr>
            <a:spLocks noGrp="1"/>
          </p:cNvSpPr>
          <p:nvPr>
            <p:ph type="title"/>
          </p:nvPr>
        </p:nvSpPr>
        <p:spPr>
          <a:xfrm>
            <a:off x="3325473" y="1998925"/>
            <a:ext cx="5541054" cy="2149412"/>
          </a:xfrm>
        </p:spPr>
        <p:txBody>
          <a:bodyPr vert="horz" lIns="91440" tIns="45720" rIns="91440" bIns="45720" rtlCol="0" anchor="b">
            <a:normAutofit/>
          </a:bodyPr>
          <a:lstStyle/>
          <a:p>
            <a:pPr algn="ctr"/>
            <a:r>
              <a:rPr lang="en-US" sz="5200" kern="1200">
                <a:solidFill>
                  <a:schemeClr val="tx1"/>
                </a:solidFill>
                <a:latin typeface="+mj-lt"/>
                <a:ea typeface="+mj-ea"/>
                <a:cs typeface="+mj-cs"/>
              </a:rPr>
              <a:t>Let’s talk	</a:t>
            </a:r>
          </a:p>
        </p:txBody>
      </p:sp>
      <p:sp>
        <p:nvSpPr>
          <p:cNvPr id="3" name="Content Placeholder 2">
            <a:extLst>
              <a:ext uri="{FF2B5EF4-FFF2-40B4-BE49-F238E27FC236}">
                <a16:creationId xmlns:a16="http://schemas.microsoft.com/office/drawing/2014/main" id="{3C3E85B9-BAE1-564B-75C6-B50E5FDD05CA}"/>
              </a:ext>
            </a:extLst>
          </p:cNvPr>
          <p:cNvSpPr>
            <a:spLocks noGrp="1"/>
          </p:cNvSpPr>
          <p:nvPr>
            <p:ph idx="1"/>
          </p:nvPr>
        </p:nvSpPr>
        <p:spPr>
          <a:xfrm>
            <a:off x="3880419" y="4300833"/>
            <a:ext cx="4431162" cy="1191873"/>
          </a:xfrm>
        </p:spPr>
        <p:txBody>
          <a:bodyPr vert="horz" lIns="91440" tIns="45720" rIns="91440" bIns="45720" rtlCol="0">
            <a:normAutofit/>
          </a:bodyPr>
          <a:lstStyle/>
          <a:p>
            <a:pPr marL="0" indent="0" algn="ctr">
              <a:buNone/>
            </a:pPr>
            <a:r>
              <a:rPr lang="en-US" sz="2400" kern="1200" dirty="0">
                <a:solidFill>
                  <a:schemeClr val="tx1"/>
                </a:solidFill>
                <a:latin typeface="+mn-lt"/>
                <a:ea typeface="+mn-ea"/>
                <a:cs typeface="+mn-cs"/>
              </a:rPr>
              <a:t>Why do you think these cases are relevant today?</a:t>
            </a:r>
          </a:p>
        </p:txBody>
      </p:sp>
    </p:spTree>
    <p:extLst>
      <p:ext uri="{BB962C8B-B14F-4D97-AF65-F5344CB8AC3E}">
        <p14:creationId xmlns:p14="http://schemas.microsoft.com/office/powerpoint/2010/main" val="7891785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1B71F-4F1A-C8A6-AA73-3EA15CB9B435}"/>
              </a:ext>
            </a:extLst>
          </p:cNvPr>
          <p:cNvSpPr>
            <a:spLocks noGrp="1"/>
          </p:cNvSpPr>
          <p:nvPr>
            <p:ph type="title"/>
          </p:nvPr>
        </p:nvSpPr>
        <p:spPr/>
        <p:txBody>
          <a:bodyPr/>
          <a:lstStyle/>
          <a:p>
            <a:r>
              <a:rPr lang="en-GB"/>
              <a:t>Impacts of this case</a:t>
            </a:r>
          </a:p>
        </p:txBody>
      </p:sp>
      <p:sp>
        <p:nvSpPr>
          <p:cNvPr id="3" name="Content Placeholder 2">
            <a:extLst>
              <a:ext uri="{FF2B5EF4-FFF2-40B4-BE49-F238E27FC236}">
                <a16:creationId xmlns:a16="http://schemas.microsoft.com/office/drawing/2014/main" id="{2089D443-F6DC-F1DC-7AF6-9BC2873A3922}"/>
              </a:ext>
            </a:extLst>
          </p:cNvPr>
          <p:cNvSpPr>
            <a:spLocks noGrp="1"/>
          </p:cNvSpPr>
          <p:nvPr>
            <p:ph idx="1"/>
          </p:nvPr>
        </p:nvSpPr>
        <p:spPr/>
        <p:txBody>
          <a:bodyPr vert="horz" lIns="91440" tIns="45720" rIns="91440" bIns="45720" rtlCol="0" anchor="t">
            <a:normAutofit/>
          </a:bodyPr>
          <a:lstStyle/>
          <a:p>
            <a:r>
              <a:rPr lang="en-GB" dirty="0"/>
              <a:t>Again, many are still alive </a:t>
            </a:r>
          </a:p>
          <a:p>
            <a:r>
              <a:rPr lang="en-GB" dirty="0"/>
              <a:t>Those who have lived through it have likely passed those feelings down to the next generation</a:t>
            </a:r>
          </a:p>
          <a:p>
            <a:r>
              <a:rPr lang="en-GB" dirty="0"/>
              <a:t>In essence it is a living memory</a:t>
            </a:r>
          </a:p>
          <a:p>
            <a:r>
              <a:rPr lang="en-GB" dirty="0"/>
              <a:t>Would you trust a police force that have falsely jailed innocent men?</a:t>
            </a:r>
          </a:p>
          <a:p>
            <a:r>
              <a:rPr lang="en-GB" dirty="0"/>
              <a:t>Would you go to them if you were anything other than white?</a:t>
            </a:r>
          </a:p>
          <a:p>
            <a:r>
              <a:rPr lang="en-GB" dirty="0"/>
              <a:t>Would you go to them if you had a not so ‘normal’ life?</a:t>
            </a:r>
          </a:p>
          <a:p>
            <a:endParaRPr lang="en-GB" dirty="0"/>
          </a:p>
        </p:txBody>
      </p:sp>
    </p:spTree>
    <p:extLst>
      <p:ext uri="{BB962C8B-B14F-4D97-AF65-F5344CB8AC3E}">
        <p14:creationId xmlns:p14="http://schemas.microsoft.com/office/powerpoint/2010/main" val="25132654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9" name="Rectangle 1024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51" name="Rectangle 1025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3" name="Rectangle 1025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55" name="Freeform: Shape 1025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43CB333-A30D-A33B-1855-3AB01BEC188D}"/>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Sarah Everard</a:t>
            </a:r>
          </a:p>
        </p:txBody>
      </p:sp>
      <p:pic>
        <p:nvPicPr>
          <p:cNvPr id="10242" name="Picture 2" descr="Sarah Everard">
            <a:extLst>
              <a:ext uri="{FF2B5EF4-FFF2-40B4-BE49-F238E27FC236}">
                <a16:creationId xmlns:a16="http://schemas.microsoft.com/office/drawing/2014/main" id="{ECF21C3D-2F8D-A3BC-8940-B4F1F769499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02428" y="1396758"/>
            <a:ext cx="7225748" cy="406448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55F2E22-183C-C30A-7800-24FB338DE6CD}"/>
              </a:ext>
            </a:extLst>
          </p:cNvPr>
          <p:cNvSpPr txBox="1"/>
          <p:nvPr/>
        </p:nvSpPr>
        <p:spPr>
          <a:xfrm>
            <a:off x="4823012" y="6012578"/>
            <a:ext cx="3783106" cy="369332"/>
          </a:xfrm>
          <a:prstGeom prst="rect">
            <a:avLst/>
          </a:prstGeom>
          <a:noFill/>
        </p:spPr>
        <p:txBody>
          <a:bodyPr wrap="square" rtlCol="0">
            <a:spAutoFit/>
          </a:bodyPr>
          <a:lstStyle/>
          <a:p>
            <a:r>
              <a:rPr lang="en-GB" dirty="0"/>
              <a:t>Gender crimes?</a:t>
            </a:r>
          </a:p>
        </p:txBody>
      </p:sp>
    </p:spTree>
    <p:extLst>
      <p:ext uri="{BB962C8B-B14F-4D97-AF65-F5344CB8AC3E}">
        <p14:creationId xmlns:p14="http://schemas.microsoft.com/office/powerpoint/2010/main" val="15841106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C0C31E-BD48-C7DC-9D45-FAA2EB065CC1}"/>
              </a:ext>
            </a:extLst>
          </p:cNvPr>
          <p:cNvSpPr>
            <a:spLocks noGrp="1"/>
          </p:cNvSpPr>
          <p:nvPr>
            <p:ph idx="4294967295"/>
          </p:nvPr>
        </p:nvSpPr>
        <p:spPr>
          <a:xfrm>
            <a:off x="4518212" y="215153"/>
            <a:ext cx="6847395" cy="6632709"/>
          </a:xfrm>
        </p:spPr>
        <p:txBody>
          <a:bodyPr vert="horz" lIns="91440" tIns="45720" rIns="91440" bIns="45720" rtlCol="0" anchor="ctr">
            <a:normAutofit/>
          </a:bodyPr>
          <a:lstStyle/>
          <a:p>
            <a:r>
              <a:rPr lang="en-US" dirty="0"/>
              <a:t>During Covid time Sarah was stopped by an off duty serving police officer when she was walking home from a friend’s house</a:t>
            </a:r>
          </a:p>
          <a:p>
            <a:r>
              <a:rPr lang="en-US" dirty="0"/>
              <a:t>Wayne Couzens used his policing powers to falsely arrest Sarah, kidnap her, and eventually murder her</a:t>
            </a:r>
          </a:p>
          <a:p>
            <a:r>
              <a:rPr lang="en-US" dirty="0"/>
              <a:t>The murder was pre planned by Couzens</a:t>
            </a:r>
          </a:p>
          <a:p>
            <a:r>
              <a:rPr lang="en-US" dirty="0"/>
              <a:t>Failures by the force to investigate 2 allegations of indecent exposure by Couzens in 2015</a:t>
            </a:r>
          </a:p>
          <a:p>
            <a:r>
              <a:rPr lang="en-US" dirty="0"/>
              <a:t>Red flags during the vetting process were ignored</a:t>
            </a:r>
          </a:p>
          <a:p>
            <a:endParaRPr lang="en-US" dirty="0"/>
          </a:p>
          <a:p>
            <a:endParaRPr lang="en-US" dirty="0"/>
          </a:p>
        </p:txBody>
      </p:sp>
    </p:spTree>
    <p:extLst>
      <p:ext uri="{BB962C8B-B14F-4D97-AF65-F5344CB8AC3E}">
        <p14:creationId xmlns:p14="http://schemas.microsoft.com/office/powerpoint/2010/main" val="2424215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Woman arrested at Sarah Everard vigil preparing for legal action against  Met | News - Hits Radio (London)">
            <a:extLst>
              <a:ext uri="{FF2B5EF4-FFF2-40B4-BE49-F238E27FC236}">
                <a16:creationId xmlns:a16="http://schemas.microsoft.com/office/drawing/2014/main" id="{CCB552B8-639F-E03D-598F-8F0D68C66E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54588" y="1585072"/>
            <a:ext cx="5181600" cy="368785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2E6E176-D364-B26B-AA13-CB962AC78E24}"/>
              </a:ext>
            </a:extLst>
          </p:cNvPr>
          <p:cNvSpPr txBox="1"/>
          <p:nvPr/>
        </p:nvSpPr>
        <p:spPr>
          <a:xfrm>
            <a:off x="125507" y="1111624"/>
            <a:ext cx="6149788" cy="5262979"/>
          </a:xfrm>
          <a:prstGeom prst="rect">
            <a:avLst/>
          </a:prstGeom>
          <a:noFill/>
        </p:spPr>
        <p:txBody>
          <a:bodyPr wrap="square" rtlCol="0">
            <a:spAutoFit/>
          </a:bodyPr>
          <a:lstStyle/>
          <a:p>
            <a:pPr marL="285750" indent="-285750">
              <a:buFont typeface="Arial" panose="020B0604020202020204" pitchFamily="34" charset="0"/>
              <a:buChar char="•"/>
            </a:pPr>
            <a:r>
              <a:rPr lang="en-GB" sz="2800" dirty="0"/>
              <a:t>A vigil held in memory of Sarah resulted in many arrests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Police were heavy handed with protesters using Covid restrictions as their justification</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Police accused of misogyny, insensitive practice, breaching Human Rights </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endParaRPr lang="en-GB" sz="2800" dirty="0"/>
          </a:p>
        </p:txBody>
      </p:sp>
    </p:spTree>
    <p:extLst>
      <p:ext uri="{BB962C8B-B14F-4D97-AF65-F5344CB8AC3E}">
        <p14:creationId xmlns:p14="http://schemas.microsoft.com/office/powerpoint/2010/main" val="38971328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nline Media 1" title="Woman arrested at Sarah Everard vigil calls for Metropolitan Police to be abolished">
            <a:hlinkClick r:id="" action="ppaction://media"/>
            <a:extLst>
              <a:ext uri="{FF2B5EF4-FFF2-40B4-BE49-F238E27FC236}">
                <a16:creationId xmlns:a16="http://schemas.microsoft.com/office/drawing/2014/main" id="{068F0B9D-41B4-79E1-4D51-3AB9AD4FBB01}"/>
              </a:ext>
            </a:extLst>
          </p:cNvPr>
          <p:cNvPicPr>
            <a:picLocks noRot="1" noChangeAspect="1"/>
          </p:cNvPicPr>
          <p:nvPr>
            <a:videoFile r:link="rId1"/>
          </p:nvPr>
        </p:nvPicPr>
        <p:blipFill>
          <a:blip r:embed="rId3"/>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3757066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 Met Police and violence against women | Sarah Everard: The Search For Justice - BBC">
            <a:hlinkClick r:id="" action="ppaction://media"/>
            <a:extLst>
              <a:ext uri="{FF2B5EF4-FFF2-40B4-BE49-F238E27FC236}">
                <a16:creationId xmlns:a16="http://schemas.microsoft.com/office/drawing/2014/main" id="{2C904ABC-1641-7D7B-B396-137DFF95F646}"/>
              </a:ext>
            </a:extLst>
          </p:cNvPr>
          <p:cNvPicPr>
            <a:picLocks noRot="1" noChangeAspect="1"/>
          </p:cNvPicPr>
          <p:nvPr>
            <a:videoFile r:link="rId1"/>
          </p:nvPr>
        </p:nvPicPr>
        <p:blipFill>
          <a:blip r:embed="rId4"/>
          <a:stretch>
            <a:fillRect/>
          </a:stretch>
        </p:blipFill>
        <p:spPr>
          <a:xfrm>
            <a:off x="26988" y="0"/>
            <a:ext cx="12138025" cy="6858000"/>
          </a:xfrm>
          <a:prstGeom prst="rect">
            <a:avLst/>
          </a:prstGeom>
        </p:spPr>
      </p:pic>
    </p:spTree>
    <p:extLst>
      <p:ext uri="{BB962C8B-B14F-4D97-AF65-F5344CB8AC3E}">
        <p14:creationId xmlns:p14="http://schemas.microsoft.com/office/powerpoint/2010/main" val="3111459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ECFB1-3F0A-CD53-8147-A68AA2D3E168}"/>
              </a:ext>
            </a:extLst>
          </p:cNvPr>
          <p:cNvSpPr>
            <a:spLocks noGrp="1"/>
          </p:cNvSpPr>
          <p:nvPr>
            <p:ph type="title"/>
          </p:nvPr>
        </p:nvSpPr>
        <p:spPr/>
        <p:txBody>
          <a:bodyPr/>
          <a:lstStyle/>
          <a:p>
            <a:r>
              <a:rPr lang="en-GB" dirty="0"/>
              <a:t>How does this impact on how society reacts to police?</a:t>
            </a:r>
          </a:p>
        </p:txBody>
      </p:sp>
      <p:sp>
        <p:nvSpPr>
          <p:cNvPr id="3" name="Content Placeholder 2">
            <a:extLst>
              <a:ext uri="{FF2B5EF4-FFF2-40B4-BE49-F238E27FC236}">
                <a16:creationId xmlns:a16="http://schemas.microsoft.com/office/drawing/2014/main" id="{B9823FDA-B6D2-E184-0E0F-C070D0FC8EDD}"/>
              </a:ext>
            </a:extLst>
          </p:cNvPr>
          <p:cNvSpPr>
            <a:spLocks noGrp="1"/>
          </p:cNvSpPr>
          <p:nvPr>
            <p:ph idx="1"/>
          </p:nvPr>
        </p:nvSpPr>
        <p:spPr>
          <a:xfrm>
            <a:off x="358588" y="1825625"/>
            <a:ext cx="10995212" cy="4351338"/>
          </a:xfrm>
        </p:spPr>
        <p:txBody>
          <a:bodyPr/>
          <a:lstStyle/>
          <a:p>
            <a:r>
              <a:rPr lang="en-GB" dirty="0"/>
              <a:t>Following this incident a review into the police culture was ordered in 2022</a:t>
            </a:r>
          </a:p>
          <a:p>
            <a:r>
              <a:rPr lang="en-GB" dirty="0"/>
              <a:t>It was written by Bareness Casey, published in 2023</a:t>
            </a:r>
          </a:p>
          <a:p>
            <a:endParaRPr lang="en-GB" dirty="0"/>
          </a:p>
          <a:p>
            <a:r>
              <a:rPr lang="en-GB" dirty="0"/>
              <a:t>Found that the met was institutionally racist</a:t>
            </a:r>
          </a:p>
          <a:p>
            <a:r>
              <a:rPr lang="en-GB" dirty="0"/>
              <a:t>Misogynistic </a:t>
            </a:r>
          </a:p>
          <a:p>
            <a:r>
              <a:rPr lang="en-GB" dirty="0"/>
              <a:t>Homophobic</a:t>
            </a:r>
          </a:p>
          <a:p>
            <a:pPr marL="0" indent="0">
              <a:buNone/>
            </a:pPr>
            <a:endParaRPr lang="en-GB" dirty="0"/>
          </a:p>
        </p:txBody>
      </p:sp>
    </p:spTree>
    <p:extLst>
      <p:ext uri="{BB962C8B-B14F-4D97-AF65-F5344CB8AC3E}">
        <p14:creationId xmlns:p14="http://schemas.microsoft.com/office/powerpoint/2010/main" val="3117246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0EAE91-EF10-36D7-2DBA-3CF0E44A99DD}"/>
              </a:ext>
            </a:extLst>
          </p:cNvPr>
          <p:cNvSpPr>
            <a:spLocks noGrp="1"/>
          </p:cNvSpPr>
          <p:nvPr>
            <p:ph type="title"/>
          </p:nvPr>
        </p:nvSpPr>
        <p:spPr>
          <a:xfrm>
            <a:off x="640080" y="325369"/>
            <a:ext cx="5886226" cy="1956841"/>
          </a:xfrm>
        </p:spPr>
        <p:txBody>
          <a:bodyPr anchor="b">
            <a:normAutofit/>
          </a:bodyPr>
          <a:lstStyle/>
          <a:p>
            <a:r>
              <a:rPr lang="en-GB" sz="5400" dirty="0"/>
              <a:t>Not all, are bad eggs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8124F8-D51E-D7C3-83EC-822FD3569437}"/>
              </a:ext>
            </a:extLst>
          </p:cNvPr>
          <p:cNvSpPr>
            <a:spLocks noGrp="1"/>
          </p:cNvSpPr>
          <p:nvPr>
            <p:ph idx="1"/>
          </p:nvPr>
        </p:nvSpPr>
        <p:spPr>
          <a:xfrm>
            <a:off x="322729" y="2797347"/>
            <a:ext cx="6508377" cy="3710142"/>
          </a:xfrm>
        </p:spPr>
        <p:txBody>
          <a:bodyPr>
            <a:normAutofit/>
          </a:bodyPr>
          <a:lstStyle/>
          <a:p>
            <a:r>
              <a:rPr lang="en-GB" sz="2400" dirty="0"/>
              <a:t>Many people join the force to make a difference </a:t>
            </a:r>
          </a:p>
          <a:p>
            <a:r>
              <a:rPr lang="en-GB" sz="2400" dirty="0"/>
              <a:t>They are kind, caring and empathetic to others</a:t>
            </a:r>
          </a:p>
          <a:p>
            <a:r>
              <a:rPr lang="en-GB" sz="2400" dirty="0"/>
              <a:t>Many are very good at their job</a:t>
            </a:r>
          </a:p>
          <a:p>
            <a:endParaRPr lang="en-GB" sz="2400" dirty="0"/>
          </a:p>
          <a:p>
            <a:r>
              <a:rPr lang="en-GB" sz="2400" dirty="0"/>
              <a:t>The actions of a few can ruin it for all</a:t>
            </a:r>
          </a:p>
          <a:p>
            <a:pPr marL="0" indent="0">
              <a:buNone/>
            </a:pPr>
            <a:r>
              <a:rPr lang="en-GB" sz="2400" dirty="0"/>
              <a:t>Are you, as a potential victim, likely to trust that you will perhaps get a good egg? Many would not. </a:t>
            </a:r>
          </a:p>
        </p:txBody>
      </p:sp>
      <p:pic>
        <p:nvPicPr>
          <p:cNvPr id="5" name="Picture 4" descr="Golden egg in an egg cup">
            <a:extLst>
              <a:ext uri="{FF2B5EF4-FFF2-40B4-BE49-F238E27FC236}">
                <a16:creationId xmlns:a16="http://schemas.microsoft.com/office/drawing/2014/main" id="{96C6B430-9FDB-C3E1-E592-528C3694C60E}"/>
              </a:ext>
            </a:extLst>
          </p:cNvPr>
          <p:cNvPicPr>
            <a:picLocks noChangeAspect="1"/>
          </p:cNvPicPr>
          <p:nvPr/>
        </p:nvPicPr>
        <p:blipFill>
          <a:blip r:embed="rId3"/>
          <a:srcRect l="24773"/>
          <a:stretch>
            <a:fillRect/>
          </a:stretch>
        </p:blipFill>
        <p:spPr>
          <a:xfrm>
            <a:off x="6831106" y="332221"/>
            <a:ext cx="5357846" cy="619355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6021452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6CEA3-DE27-B070-6256-A34F17657B3A}"/>
              </a:ext>
            </a:extLst>
          </p:cNvPr>
          <p:cNvSpPr>
            <a:spLocks noGrp="1"/>
          </p:cNvSpPr>
          <p:nvPr>
            <p:ph type="title"/>
          </p:nvPr>
        </p:nvSpPr>
        <p:spPr/>
        <p:txBody>
          <a:bodyPr/>
          <a:lstStyle/>
          <a:p>
            <a:r>
              <a:rPr lang="en-GB" dirty="0"/>
              <a:t>Highly recommend this watch</a:t>
            </a:r>
          </a:p>
        </p:txBody>
      </p:sp>
      <p:pic>
        <p:nvPicPr>
          <p:cNvPr id="4" name="Online Media 3" title="BBC Panorama 1/10/25 - Undercover in the Police (Full Episode) iPlayer SUBTITLES">
            <a:hlinkClick r:id="" action="ppaction://media"/>
            <a:extLst>
              <a:ext uri="{FF2B5EF4-FFF2-40B4-BE49-F238E27FC236}">
                <a16:creationId xmlns:a16="http://schemas.microsoft.com/office/drawing/2014/main" id="{DD4477A9-5FF7-8E05-10AE-B4D33BE52EE9}"/>
              </a:ext>
            </a:extLst>
          </p:cNvPr>
          <p:cNvPicPr>
            <a:picLocks noGrp="1" noRot="1" noChangeAspect="1"/>
          </p:cNvPicPr>
          <p:nvPr>
            <p:ph idx="1"/>
            <a:videoFile r:link="rId1"/>
          </p:nvPr>
        </p:nvPicPr>
        <p:blipFill>
          <a:blip r:embed="rId3"/>
          <a:stretch>
            <a:fillRect/>
          </a:stretch>
        </p:blipFill>
        <p:spPr>
          <a:xfrm>
            <a:off x="2244725" y="1825625"/>
            <a:ext cx="7700963" cy="4351338"/>
          </a:xfrm>
          <a:prstGeom prst="rect">
            <a:avLst/>
          </a:prstGeom>
        </p:spPr>
      </p:pic>
    </p:spTree>
    <p:extLst>
      <p:ext uri="{BB962C8B-B14F-4D97-AF65-F5344CB8AC3E}">
        <p14:creationId xmlns:p14="http://schemas.microsoft.com/office/powerpoint/2010/main" val="2797828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9E569-829A-0870-BBCF-90650AB91F1E}"/>
              </a:ext>
            </a:extLst>
          </p:cNvPr>
          <p:cNvSpPr>
            <a:spLocks noGrp="1"/>
          </p:cNvSpPr>
          <p:nvPr>
            <p:ph type="title"/>
          </p:nvPr>
        </p:nvSpPr>
        <p:spPr/>
        <p:txBody>
          <a:bodyPr/>
          <a:lstStyle/>
          <a:p>
            <a:r>
              <a:rPr lang="en-GB" dirty="0"/>
              <a:t>Helpful links</a:t>
            </a:r>
          </a:p>
        </p:txBody>
      </p:sp>
      <p:sp>
        <p:nvSpPr>
          <p:cNvPr id="3" name="Content Placeholder 2">
            <a:extLst>
              <a:ext uri="{FF2B5EF4-FFF2-40B4-BE49-F238E27FC236}">
                <a16:creationId xmlns:a16="http://schemas.microsoft.com/office/drawing/2014/main" id="{A6F224BA-0372-D6C5-1B6C-25E959398AF8}"/>
              </a:ext>
            </a:extLst>
          </p:cNvPr>
          <p:cNvSpPr>
            <a:spLocks noGrp="1"/>
          </p:cNvSpPr>
          <p:nvPr>
            <p:ph idx="1"/>
          </p:nvPr>
        </p:nvSpPr>
        <p:spPr/>
        <p:txBody>
          <a:bodyPr/>
          <a:lstStyle/>
          <a:p>
            <a:r>
              <a:rPr lang="en-GB" dirty="0">
                <a:hlinkClick r:id="rId2"/>
              </a:rPr>
              <a:t>https://assets-hmicfrs.justiceinspectorates.gov.uk/uploads/disproportionate-use-of-police-powers-spotlight-on-stop-search-and-use-of-force.pdf</a:t>
            </a:r>
            <a:endParaRPr lang="en-GB" dirty="0"/>
          </a:p>
          <a:p>
            <a:r>
              <a:rPr lang="en-GB" dirty="0">
                <a:hlinkClick r:id="rId3"/>
              </a:rPr>
              <a:t>https://www.policeconduct.gov.uk/our-work/research-and-statistics/public-confidence</a:t>
            </a:r>
            <a:endParaRPr lang="en-GB" dirty="0"/>
          </a:p>
          <a:p>
            <a:r>
              <a:rPr lang="en-GB" dirty="0">
                <a:hlinkClick r:id="rId4"/>
              </a:rPr>
              <a:t>https://64e09bbc-abdd-42c6-90a8-58992ce46e59.usrfiles.com/ugd/64e09b_9b1fcbf31faf478db21e05fb34bd73b8.pdf</a:t>
            </a:r>
            <a:endParaRPr lang="en-GB" dirty="0"/>
          </a:p>
        </p:txBody>
      </p:sp>
    </p:spTree>
    <p:extLst>
      <p:ext uri="{BB962C8B-B14F-4D97-AF65-F5344CB8AC3E}">
        <p14:creationId xmlns:p14="http://schemas.microsoft.com/office/powerpoint/2010/main" val="31254690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92b1b52a1f27cc5a41ca32d1f84d555e">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ab4364e419edd26c621ddb93649f4edd"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FC61D3B-1F7A-4650-994C-DF0226846B44}">
  <ds:schemaRefs>
    <ds:schemaRef ds:uri="http://schemas.microsoft.com/office/2006/metadata/properties"/>
    <ds:schemaRef ds:uri="0e7fbce4-8ae7-4085-8b0a-9efa4c7cae6d"/>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4eb0a523-77d0-454a-93a8-50ca111d3c44"/>
    <ds:schemaRef ds:uri="http://www.w3.org/XML/1998/namespace"/>
    <ds:schemaRef ds:uri="http://purl.org/dc/dcmitype/"/>
  </ds:schemaRefs>
</ds:datastoreItem>
</file>

<file path=customXml/itemProps2.xml><?xml version="1.0" encoding="utf-8"?>
<ds:datastoreItem xmlns:ds="http://schemas.openxmlformats.org/officeDocument/2006/customXml" ds:itemID="{96F2CD9D-8A63-4F8C-8565-2965523AFA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02EAB7F-26FE-42C4-AA63-B6BA6B6CBE3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19870</TotalTime>
  <Words>2747</Words>
  <Application>Microsoft Office PowerPoint</Application>
  <PresentationFormat>Widescreen</PresentationFormat>
  <Paragraphs>257</Paragraphs>
  <Slides>55</Slides>
  <Notes>8</Notes>
  <HiddenSlides>0</HiddenSlides>
  <MMClips>9</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55</vt:i4>
      </vt:variant>
    </vt:vector>
  </HeadingPairs>
  <TitlesOfParts>
    <vt:vector size="65" baseType="lpstr">
      <vt:lpstr>Aptos</vt:lpstr>
      <vt:lpstr>Aptos Display</vt:lpstr>
      <vt:lpstr>Arial</vt:lpstr>
      <vt:lpstr>Calibri</vt:lpstr>
      <vt:lpstr>Google Sans</vt:lpstr>
      <vt:lpstr>Poppins</vt:lpstr>
      <vt:lpstr>var(--ricos-custom-p-font-family,unset)</vt:lpstr>
      <vt:lpstr>Office Theme</vt:lpstr>
      <vt:lpstr>1_Office Theme</vt:lpstr>
      <vt:lpstr>2_office theme</vt:lpstr>
      <vt:lpstr> Police, Policing and Society Week- 2  </vt:lpstr>
      <vt:lpstr>Today’s session </vt:lpstr>
      <vt:lpstr>What does policing by consent actually mean?</vt:lpstr>
      <vt:lpstr>How do they maintain consent?  Key elements</vt:lpstr>
      <vt:lpstr>PowerPoint Presentation</vt:lpstr>
      <vt:lpstr>What are your initial thoughts on the key elements?</vt:lpstr>
      <vt:lpstr>What are some potential barriers?</vt:lpstr>
      <vt:lpstr>Trigger warning  if at any point you find it difficult to continue the lesson due to the content and need to leave, please wait in the café area and I will come and speak with you in private, during a break.</vt:lpstr>
      <vt:lpstr>PowerPoint Presentation</vt:lpstr>
      <vt:lpstr>Brixton Riot 1981 Brixton Uprising Race and class?</vt:lpstr>
      <vt:lpstr>PowerPoint Presentation</vt:lpstr>
      <vt:lpstr>PowerPoint Presentation</vt:lpstr>
      <vt:lpstr> Run up to the event</vt:lpstr>
      <vt:lpstr>Events in 1981</vt:lpstr>
      <vt:lpstr>PowerPoint Presentation</vt:lpstr>
      <vt:lpstr>PowerPoint Presentation</vt:lpstr>
      <vt:lpstr>PowerPoint Presentation</vt:lpstr>
      <vt:lpstr>Media influence during this time </vt:lpstr>
      <vt:lpstr>PowerPoint Presentation</vt:lpstr>
      <vt:lpstr> </vt:lpstr>
      <vt:lpstr>Thoughts?</vt:lpstr>
      <vt:lpstr>Current stats</vt:lpstr>
      <vt:lpstr>Research conducted by Evans et al (2022) key findings on how Black people view crime and policing generally include: </vt:lpstr>
      <vt:lpstr>Miners Strike 1984</vt:lpstr>
      <vt:lpstr>The Miners Strike of 1984</vt:lpstr>
      <vt:lpstr>What was it about?</vt:lpstr>
      <vt:lpstr>Strikes and action</vt:lpstr>
      <vt:lpstr>PowerPoint Presentation</vt:lpstr>
      <vt:lpstr>PowerPoint Presentation</vt:lpstr>
      <vt:lpstr>PowerPoint Presentation</vt:lpstr>
      <vt:lpstr>Battle of Orgreave 1984</vt:lpstr>
      <vt:lpstr>PowerPoint Presentation</vt:lpstr>
      <vt:lpstr>Thoughts?</vt:lpstr>
      <vt:lpstr>Current day impacts </vt:lpstr>
      <vt:lpstr>PowerPoint Presentation</vt:lpstr>
      <vt:lpstr>What does it mean?</vt:lpstr>
      <vt:lpstr>Cardiff Three </vt:lpstr>
      <vt:lpstr>Murder of Lynette White 1988</vt:lpstr>
      <vt:lpstr>Witness accounts</vt:lpstr>
      <vt:lpstr>PowerPoint Presentation</vt:lpstr>
      <vt:lpstr>Where is the miscarriage of Justice? </vt:lpstr>
      <vt:lpstr>Appeal 1992</vt:lpstr>
      <vt:lpstr>The actual murderer</vt:lpstr>
      <vt:lpstr>Biggest case of police corruption?</vt:lpstr>
      <vt:lpstr>Let’s talk </vt:lpstr>
      <vt:lpstr>Impacts of this case</vt:lpstr>
      <vt:lpstr>Sarah Everard</vt:lpstr>
      <vt:lpstr>PowerPoint Presentation</vt:lpstr>
      <vt:lpstr>PowerPoint Presentation</vt:lpstr>
      <vt:lpstr>PowerPoint Presentation</vt:lpstr>
      <vt:lpstr>PowerPoint Presentation</vt:lpstr>
      <vt:lpstr>How does this impact on how society reacts to police?</vt:lpstr>
      <vt:lpstr>Not all, are bad eggs </vt:lpstr>
      <vt:lpstr>Highly recommend this watch</vt:lpstr>
      <vt:lpstr>Helpful 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Michelle Hill (IMH)</cp:lastModifiedBy>
  <cp:revision>2</cp:revision>
  <dcterms:created xsi:type="dcterms:W3CDTF">2025-09-12T12:35:58Z</dcterms:created>
  <dcterms:modified xsi:type="dcterms:W3CDTF">2025-10-07T09:24:24Z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