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theme/theme22.xml" ContentType="application/vnd.openxmlformats-officedocument.theme+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81" r:id="rId25"/>
    <p:sldMasterId id="2147483796" r:id="rId26"/>
  </p:sldMasterIdLst>
  <p:notesMasterIdLst>
    <p:notesMasterId r:id="rId62"/>
  </p:notesMasterIdLst>
  <p:handoutMasterIdLst>
    <p:handoutMasterId r:id="rId63"/>
  </p:handoutMasterIdLst>
  <p:sldIdLst>
    <p:sldId id="263" r:id="rId27"/>
    <p:sldId id="1149" r:id="rId28"/>
    <p:sldId id="476" r:id="rId29"/>
    <p:sldId id="1113" r:id="rId30"/>
    <p:sldId id="270" r:id="rId31"/>
    <p:sldId id="1114" r:id="rId32"/>
    <p:sldId id="265" r:id="rId33"/>
    <p:sldId id="1148" r:id="rId34"/>
    <p:sldId id="1144" r:id="rId35"/>
    <p:sldId id="1140" r:id="rId36"/>
    <p:sldId id="1066" r:id="rId37"/>
    <p:sldId id="1067" r:id="rId38"/>
    <p:sldId id="1064" r:id="rId39"/>
    <p:sldId id="1119" r:id="rId40"/>
    <p:sldId id="274" r:id="rId41"/>
    <p:sldId id="273" r:id="rId42"/>
    <p:sldId id="268" r:id="rId43"/>
    <p:sldId id="992" r:id="rId44"/>
    <p:sldId id="271" r:id="rId45"/>
    <p:sldId id="1071" r:id="rId46"/>
    <p:sldId id="330" r:id="rId47"/>
    <p:sldId id="332" r:id="rId48"/>
    <p:sldId id="331" r:id="rId49"/>
    <p:sldId id="336" r:id="rId50"/>
    <p:sldId id="338" r:id="rId51"/>
    <p:sldId id="340" r:id="rId52"/>
    <p:sldId id="339" r:id="rId53"/>
    <p:sldId id="1146" r:id="rId54"/>
    <p:sldId id="335" r:id="rId55"/>
    <p:sldId id="1003" r:id="rId56"/>
    <p:sldId id="334" r:id="rId57"/>
    <p:sldId id="275" r:id="rId58"/>
    <p:sldId id="324" r:id="rId59"/>
    <p:sldId id="1000" r:id="rId60"/>
    <p:sldId id="471"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78282" autoAdjust="0"/>
  </p:normalViewPr>
  <p:slideViewPr>
    <p:cSldViewPr>
      <p:cViewPr varScale="1">
        <p:scale>
          <a:sx n="68" d="100"/>
          <a:sy n="68" d="100"/>
        </p:scale>
        <p:origin x="1602"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34" Type="http://schemas.openxmlformats.org/officeDocument/2006/relationships/slide" Target="slides/slide8.xml"/><Relationship Id="rId42" Type="http://schemas.openxmlformats.org/officeDocument/2006/relationships/slide" Target="slides/slide16.xml"/><Relationship Id="rId47" Type="http://schemas.openxmlformats.org/officeDocument/2006/relationships/slide" Target="slides/slide21.xml"/><Relationship Id="rId50" Type="http://schemas.openxmlformats.org/officeDocument/2006/relationships/slide" Target="slides/slide24.xml"/><Relationship Id="rId55" Type="http://schemas.openxmlformats.org/officeDocument/2006/relationships/slide" Target="slides/slide29.xml"/><Relationship Id="rId63" Type="http://schemas.openxmlformats.org/officeDocument/2006/relationships/handoutMaster" Target="handoutMasters/handoutMaster1.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6.xml"/><Relationship Id="rId37" Type="http://schemas.openxmlformats.org/officeDocument/2006/relationships/slide" Target="slides/slide11.xml"/><Relationship Id="rId40" Type="http://schemas.openxmlformats.org/officeDocument/2006/relationships/slide" Target="slides/slide14.xml"/><Relationship Id="rId45" Type="http://schemas.openxmlformats.org/officeDocument/2006/relationships/slide" Target="slides/slide19.xml"/><Relationship Id="rId53" Type="http://schemas.openxmlformats.org/officeDocument/2006/relationships/slide" Target="slides/slide27.xml"/><Relationship Id="rId58" Type="http://schemas.openxmlformats.org/officeDocument/2006/relationships/slide" Target="slides/slide32.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5.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56" Type="http://schemas.openxmlformats.org/officeDocument/2006/relationships/slide" Target="slides/slide30.xml"/><Relationship Id="rId64" Type="http://schemas.openxmlformats.org/officeDocument/2006/relationships/commentAuthors" Target="commentAuthors.xml"/><Relationship Id="rId8" Type="http://schemas.openxmlformats.org/officeDocument/2006/relationships/slideMaster" Target="slideMasters/slideMaster5.xml"/><Relationship Id="rId51" Type="http://schemas.openxmlformats.org/officeDocument/2006/relationships/slide" Target="slides/slide2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59" Type="http://schemas.openxmlformats.org/officeDocument/2006/relationships/slide" Target="slides/slide33.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5.xml"/><Relationship Id="rId54" Type="http://schemas.openxmlformats.org/officeDocument/2006/relationships/slide" Target="slides/slide28.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 Id="rId57" Type="http://schemas.openxmlformats.org/officeDocument/2006/relationships/slide" Target="slides/slide31.xml"/><Relationship Id="rId10" Type="http://schemas.openxmlformats.org/officeDocument/2006/relationships/slideMaster" Target="slideMasters/slideMaster7.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slide" Target="slides/slide26.xml"/><Relationship Id="rId60" Type="http://schemas.openxmlformats.org/officeDocument/2006/relationships/slide" Target="slides/slide34.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62.svg"/><Relationship Id="rId13" Type="http://schemas.openxmlformats.org/officeDocument/2006/relationships/image" Target="../media/image67.png"/><Relationship Id="rId3" Type="http://schemas.openxmlformats.org/officeDocument/2006/relationships/image" Target="../media/image57.png"/><Relationship Id="rId7" Type="http://schemas.openxmlformats.org/officeDocument/2006/relationships/image" Target="../media/image61.png"/><Relationship Id="rId12" Type="http://schemas.openxmlformats.org/officeDocument/2006/relationships/image" Target="../media/image66.sv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11" Type="http://schemas.openxmlformats.org/officeDocument/2006/relationships/image" Target="../media/image65.png"/><Relationship Id="rId5" Type="http://schemas.openxmlformats.org/officeDocument/2006/relationships/image" Target="../media/image59.png"/><Relationship Id="rId10" Type="http://schemas.openxmlformats.org/officeDocument/2006/relationships/image" Target="../media/image64.svg"/><Relationship Id="rId4" Type="http://schemas.openxmlformats.org/officeDocument/2006/relationships/image" Target="../media/image58.svg"/><Relationship Id="rId9" Type="http://schemas.openxmlformats.org/officeDocument/2006/relationships/image" Target="../media/image63.png"/><Relationship Id="rId14" Type="http://schemas.openxmlformats.org/officeDocument/2006/relationships/image" Target="../media/image68.svg"/></Relationships>
</file>

<file path=ppt/diagrams/_rels/data2.xml.rels><?xml version="1.0" encoding="UTF-8" standalone="yes"?>
<Relationships xmlns="http://schemas.openxmlformats.org/package/2006/relationships"><Relationship Id="rId2" Type="http://schemas.openxmlformats.org/officeDocument/2006/relationships/hyperlink" Target="https://www.smartinsights.com/advice/top-10-common-content-marketing-mistakes/" TargetMode="External"/><Relationship Id="rId1" Type="http://schemas.openxmlformats.org/officeDocument/2006/relationships/hyperlink" Target="https://www.smartinsights.com/content-management/content-marketing-strategy/planning-content-marketing-strategy/"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62.svg"/><Relationship Id="rId13" Type="http://schemas.openxmlformats.org/officeDocument/2006/relationships/image" Target="../media/image67.png"/><Relationship Id="rId3" Type="http://schemas.openxmlformats.org/officeDocument/2006/relationships/image" Target="../media/image57.png"/><Relationship Id="rId7" Type="http://schemas.openxmlformats.org/officeDocument/2006/relationships/image" Target="../media/image61.png"/><Relationship Id="rId12" Type="http://schemas.openxmlformats.org/officeDocument/2006/relationships/image" Target="../media/image66.sv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11" Type="http://schemas.openxmlformats.org/officeDocument/2006/relationships/image" Target="../media/image65.png"/><Relationship Id="rId5" Type="http://schemas.openxmlformats.org/officeDocument/2006/relationships/image" Target="../media/image59.png"/><Relationship Id="rId10" Type="http://schemas.openxmlformats.org/officeDocument/2006/relationships/image" Target="../media/image64.svg"/><Relationship Id="rId4" Type="http://schemas.openxmlformats.org/officeDocument/2006/relationships/image" Target="../media/image58.svg"/><Relationship Id="rId9" Type="http://schemas.openxmlformats.org/officeDocument/2006/relationships/image" Target="../media/image63.png"/><Relationship Id="rId14" Type="http://schemas.openxmlformats.org/officeDocument/2006/relationships/image" Target="../media/image68.svg"/></Relationships>
</file>

<file path=ppt/diagrams/_rels/drawing2.xml.rels><?xml version="1.0" encoding="UTF-8" standalone="yes"?>
<Relationships xmlns="http://schemas.openxmlformats.org/package/2006/relationships"><Relationship Id="rId2" Type="http://schemas.openxmlformats.org/officeDocument/2006/relationships/hyperlink" Target="https://www.smartinsights.com/advice/top-10-common-content-marketing-mistakes/" TargetMode="External"/><Relationship Id="rId1" Type="http://schemas.openxmlformats.org/officeDocument/2006/relationships/hyperlink" Target="https://www.smartinsights.com/content-management/content-marketing-strategy/planning-content-marketing-strategy/"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A7FD5C-5932-47E6-BD44-05F85BD4BC9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A8A2DAA-F283-4266-BE06-262057DE129F}">
      <dgm:prSet/>
      <dgm:spPr/>
      <dgm:t>
        <a:bodyPr/>
        <a:lstStyle/>
        <a:p>
          <a:pPr>
            <a:lnSpc>
              <a:spcPct val="100000"/>
            </a:lnSpc>
            <a:defRPr cap="all"/>
          </a:pPr>
          <a:r>
            <a:rPr lang="en-GB" b="1"/>
            <a:t>G:</a:t>
          </a:r>
          <a:r>
            <a:rPr lang="en-GB"/>
            <a:t> Get to Know Your Audience </a:t>
          </a:r>
          <a:endParaRPr lang="en-US"/>
        </a:p>
      </dgm:t>
    </dgm:pt>
    <dgm:pt modelId="{596AEE55-9A17-4A7A-8932-90C610D73B20}" type="parTrans" cxnId="{2280CD8E-13B2-4F9F-A786-6B33E12E6F4E}">
      <dgm:prSet/>
      <dgm:spPr/>
      <dgm:t>
        <a:bodyPr/>
        <a:lstStyle/>
        <a:p>
          <a:endParaRPr lang="en-US"/>
        </a:p>
      </dgm:t>
    </dgm:pt>
    <dgm:pt modelId="{94ABF8F5-1C77-4F6C-A11D-0194311D876A}" type="sibTrans" cxnId="{2280CD8E-13B2-4F9F-A786-6B33E12E6F4E}">
      <dgm:prSet/>
      <dgm:spPr/>
      <dgm:t>
        <a:bodyPr/>
        <a:lstStyle/>
        <a:p>
          <a:pPr>
            <a:lnSpc>
              <a:spcPct val="100000"/>
            </a:lnSpc>
          </a:pPr>
          <a:endParaRPr lang="en-US"/>
        </a:p>
      </dgm:t>
    </dgm:pt>
    <dgm:pt modelId="{40CD4CC2-D07B-4AE0-B71F-D1507B612F04}">
      <dgm:prSet/>
      <dgm:spPr/>
      <dgm:t>
        <a:bodyPr/>
        <a:lstStyle/>
        <a:p>
          <a:pPr>
            <a:lnSpc>
              <a:spcPct val="100000"/>
            </a:lnSpc>
            <a:defRPr cap="all"/>
          </a:pPr>
          <a:r>
            <a:rPr lang="en-GB" b="1"/>
            <a:t>R: </a:t>
          </a:r>
          <a:r>
            <a:rPr lang="en-GB"/>
            <a:t>Restrict Colour </a:t>
          </a:r>
          <a:endParaRPr lang="en-US"/>
        </a:p>
      </dgm:t>
    </dgm:pt>
    <dgm:pt modelId="{70B8C16A-78B8-491F-B419-CC65139E124D}" type="parTrans" cxnId="{0624853D-7A2C-4878-82A4-24EF488805B7}">
      <dgm:prSet/>
      <dgm:spPr/>
      <dgm:t>
        <a:bodyPr/>
        <a:lstStyle/>
        <a:p>
          <a:endParaRPr lang="en-US"/>
        </a:p>
      </dgm:t>
    </dgm:pt>
    <dgm:pt modelId="{84C9169F-6EB4-4C3D-992B-87FFD47ABEE7}" type="sibTrans" cxnId="{0624853D-7A2C-4878-82A4-24EF488805B7}">
      <dgm:prSet/>
      <dgm:spPr/>
      <dgm:t>
        <a:bodyPr/>
        <a:lstStyle/>
        <a:p>
          <a:pPr>
            <a:lnSpc>
              <a:spcPct val="100000"/>
            </a:lnSpc>
          </a:pPr>
          <a:endParaRPr lang="en-US"/>
        </a:p>
      </dgm:t>
    </dgm:pt>
    <dgm:pt modelId="{BF4C370E-51F3-42E2-AB2A-861CAFCE0592}">
      <dgm:prSet/>
      <dgm:spPr/>
      <dgm:t>
        <a:bodyPr/>
        <a:lstStyle/>
        <a:p>
          <a:pPr>
            <a:lnSpc>
              <a:spcPct val="100000"/>
            </a:lnSpc>
            <a:defRPr cap="all"/>
          </a:pPr>
          <a:r>
            <a:rPr lang="en-GB" b="1"/>
            <a:t>A:</a:t>
          </a:r>
          <a:r>
            <a:rPr lang="en-GB"/>
            <a:t> Align Elements </a:t>
          </a:r>
          <a:endParaRPr lang="en-US"/>
        </a:p>
      </dgm:t>
    </dgm:pt>
    <dgm:pt modelId="{0FE647F6-86A7-4EB4-B6D0-2DFD714EC35A}" type="parTrans" cxnId="{7440BA89-8039-4707-B913-A7D3E6945B98}">
      <dgm:prSet/>
      <dgm:spPr/>
      <dgm:t>
        <a:bodyPr/>
        <a:lstStyle/>
        <a:p>
          <a:endParaRPr lang="en-US"/>
        </a:p>
      </dgm:t>
    </dgm:pt>
    <dgm:pt modelId="{AD2A74FB-44C0-4F68-8619-B8FB594E236E}" type="sibTrans" cxnId="{7440BA89-8039-4707-B913-A7D3E6945B98}">
      <dgm:prSet/>
      <dgm:spPr/>
      <dgm:t>
        <a:bodyPr/>
        <a:lstStyle/>
        <a:p>
          <a:pPr>
            <a:lnSpc>
              <a:spcPct val="100000"/>
            </a:lnSpc>
          </a:pPr>
          <a:endParaRPr lang="en-US"/>
        </a:p>
      </dgm:t>
    </dgm:pt>
    <dgm:pt modelId="{EB14D5AC-D07F-41EE-8A5D-51765E7654D4}">
      <dgm:prSet/>
      <dgm:spPr/>
      <dgm:t>
        <a:bodyPr/>
        <a:lstStyle/>
        <a:p>
          <a:pPr>
            <a:lnSpc>
              <a:spcPct val="100000"/>
            </a:lnSpc>
            <a:defRPr cap="all"/>
          </a:pPr>
          <a:r>
            <a:rPr lang="en-GB" b="1" dirty="0"/>
            <a:t>P:</a:t>
          </a:r>
          <a:r>
            <a:rPr lang="en-GB" dirty="0"/>
            <a:t> Prioritise Parts </a:t>
          </a:r>
          <a:endParaRPr lang="en-US" dirty="0"/>
        </a:p>
      </dgm:t>
    </dgm:pt>
    <dgm:pt modelId="{72F5EB8A-8078-4B33-96B4-D646B466B0CB}" type="parTrans" cxnId="{D607360C-6508-4534-AB2A-040E685ADC8A}">
      <dgm:prSet/>
      <dgm:spPr/>
      <dgm:t>
        <a:bodyPr/>
        <a:lstStyle/>
        <a:p>
          <a:endParaRPr lang="en-US"/>
        </a:p>
      </dgm:t>
    </dgm:pt>
    <dgm:pt modelId="{20B1F4CF-4124-48AE-80F1-FF216E31F183}" type="sibTrans" cxnId="{D607360C-6508-4534-AB2A-040E685ADC8A}">
      <dgm:prSet/>
      <dgm:spPr/>
      <dgm:t>
        <a:bodyPr/>
        <a:lstStyle/>
        <a:p>
          <a:pPr>
            <a:lnSpc>
              <a:spcPct val="100000"/>
            </a:lnSpc>
          </a:pPr>
          <a:endParaRPr lang="en-US"/>
        </a:p>
      </dgm:t>
    </dgm:pt>
    <dgm:pt modelId="{2B504043-4BF3-47F1-8F23-93609BE8B92B}">
      <dgm:prSet/>
      <dgm:spPr/>
      <dgm:t>
        <a:bodyPr/>
        <a:lstStyle/>
        <a:p>
          <a:pPr>
            <a:lnSpc>
              <a:spcPct val="100000"/>
            </a:lnSpc>
            <a:defRPr cap="all"/>
          </a:pPr>
          <a:r>
            <a:rPr lang="en-GB" b="1" dirty="0"/>
            <a:t>H: </a:t>
          </a:r>
          <a:r>
            <a:rPr lang="en-GB" dirty="0"/>
            <a:t>Highlight the Heading </a:t>
          </a:r>
          <a:endParaRPr lang="en-US" dirty="0"/>
        </a:p>
      </dgm:t>
    </dgm:pt>
    <dgm:pt modelId="{806775C5-BC4F-4E1A-8ABE-9DDAD500034C}" type="parTrans" cxnId="{9081CEC1-FDC6-4616-9EE1-CB3E87E8ECBC}">
      <dgm:prSet/>
      <dgm:spPr/>
      <dgm:t>
        <a:bodyPr/>
        <a:lstStyle/>
        <a:p>
          <a:endParaRPr lang="en-US"/>
        </a:p>
      </dgm:t>
    </dgm:pt>
    <dgm:pt modelId="{2BC73E10-6620-4F1D-8521-11E8DD9E2942}" type="sibTrans" cxnId="{9081CEC1-FDC6-4616-9EE1-CB3E87E8ECBC}">
      <dgm:prSet/>
      <dgm:spPr/>
      <dgm:t>
        <a:bodyPr/>
        <a:lstStyle/>
        <a:p>
          <a:pPr>
            <a:lnSpc>
              <a:spcPct val="100000"/>
            </a:lnSpc>
          </a:pPr>
          <a:endParaRPr lang="en-US"/>
        </a:p>
      </dgm:t>
    </dgm:pt>
    <dgm:pt modelId="{0ECB51D7-E3A7-497F-9014-200E3F8B9FD5}">
      <dgm:prSet/>
      <dgm:spPr/>
      <dgm:t>
        <a:bodyPr/>
        <a:lstStyle/>
        <a:p>
          <a:pPr>
            <a:lnSpc>
              <a:spcPct val="100000"/>
            </a:lnSpc>
            <a:defRPr cap="all"/>
          </a:pPr>
          <a:r>
            <a:rPr lang="en-GB" b="1" dirty="0"/>
            <a:t>I:</a:t>
          </a:r>
          <a:r>
            <a:rPr lang="en-GB" dirty="0"/>
            <a:t> Invest in Imagery </a:t>
          </a:r>
          <a:endParaRPr lang="en-US" dirty="0"/>
        </a:p>
      </dgm:t>
    </dgm:pt>
    <dgm:pt modelId="{E88B861D-0B47-48A2-8BF4-5A97A02A76B0}" type="parTrans" cxnId="{FA208F81-4AF8-40A3-A569-63CED7665080}">
      <dgm:prSet/>
      <dgm:spPr/>
      <dgm:t>
        <a:bodyPr/>
        <a:lstStyle/>
        <a:p>
          <a:endParaRPr lang="en-US"/>
        </a:p>
      </dgm:t>
    </dgm:pt>
    <dgm:pt modelId="{DCEB9345-A175-4339-BBF4-B2EB22935E8A}" type="sibTrans" cxnId="{FA208F81-4AF8-40A3-A569-63CED7665080}">
      <dgm:prSet/>
      <dgm:spPr/>
      <dgm:t>
        <a:bodyPr/>
        <a:lstStyle/>
        <a:p>
          <a:pPr>
            <a:lnSpc>
              <a:spcPct val="100000"/>
            </a:lnSpc>
          </a:pPr>
          <a:endParaRPr lang="en-US"/>
        </a:p>
      </dgm:t>
    </dgm:pt>
    <dgm:pt modelId="{3023A009-E49D-41C0-A5FC-9564D2D4E080}">
      <dgm:prSet/>
      <dgm:spPr/>
      <dgm:t>
        <a:bodyPr/>
        <a:lstStyle/>
        <a:p>
          <a:pPr>
            <a:lnSpc>
              <a:spcPct val="100000"/>
            </a:lnSpc>
            <a:defRPr cap="all"/>
          </a:pPr>
          <a:r>
            <a:rPr lang="en-GB" b="1" dirty="0"/>
            <a:t>C:</a:t>
          </a:r>
          <a:r>
            <a:rPr lang="en-GB" dirty="0"/>
            <a:t> Choose Charts Carefully</a:t>
          </a:r>
          <a:endParaRPr lang="en-US" dirty="0"/>
        </a:p>
      </dgm:t>
    </dgm:pt>
    <dgm:pt modelId="{1E2CFCF8-6A5A-4558-808E-96BCFFD71334}" type="parTrans" cxnId="{D303E05A-BECA-48AF-8DBE-245AE841129C}">
      <dgm:prSet/>
      <dgm:spPr/>
      <dgm:t>
        <a:bodyPr/>
        <a:lstStyle/>
        <a:p>
          <a:endParaRPr lang="en-US"/>
        </a:p>
      </dgm:t>
    </dgm:pt>
    <dgm:pt modelId="{D2CAD20C-E451-4E33-A023-3696CE2B033E}" type="sibTrans" cxnId="{D303E05A-BECA-48AF-8DBE-245AE841129C}">
      <dgm:prSet/>
      <dgm:spPr/>
      <dgm:t>
        <a:bodyPr/>
        <a:lstStyle/>
        <a:p>
          <a:endParaRPr lang="en-US"/>
        </a:p>
      </dgm:t>
    </dgm:pt>
    <dgm:pt modelId="{44F908FD-81A3-4CE7-87D4-5F33D43C64F0}" type="pres">
      <dgm:prSet presAssocID="{F2A7FD5C-5932-47E6-BD44-05F85BD4BC93}" presName="root" presStyleCnt="0">
        <dgm:presLayoutVars>
          <dgm:dir/>
          <dgm:resizeHandles val="exact"/>
        </dgm:presLayoutVars>
      </dgm:prSet>
      <dgm:spPr/>
    </dgm:pt>
    <dgm:pt modelId="{0EE5AFAB-CE6F-4119-8C8D-B9B997B8DF98}" type="pres">
      <dgm:prSet presAssocID="{2A8A2DAA-F283-4266-BE06-262057DE129F}" presName="compNode" presStyleCnt="0"/>
      <dgm:spPr/>
    </dgm:pt>
    <dgm:pt modelId="{AD47A483-DC85-40F3-A6FE-FDE9F4B2E015}" type="pres">
      <dgm:prSet presAssocID="{2A8A2DAA-F283-4266-BE06-262057DE129F}" presName="iconBgRect" presStyleLbl="bgShp" presStyleIdx="0" presStyleCnt="7"/>
      <dgm:spPr/>
    </dgm:pt>
    <dgm:pt modelId="{66D74A9D-AC10-4F8D-83E9-13B453711759}" type="pres">
      <dgm:prSet presAssocID="{2A8A2DAA-F283-4266-BE06-262057DE129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FDAEAC6D-C3D6-4978-9B5F-76103D5D9180}" type="pres">
      <dgm:prSet presAssocID="{2A8A2DAA-F283-4266-BE06-262057DE129F}" presName="spaceRect" presStyleCnt="0"/>
      <dgm:spPr/>
    </dgm:pt>
    <dgm:pt modelId="{97FE815A-891D-4653-BBAB-5F5566257145}" type="pres">
      <dgm:prSet presAssocID="{2A8A2DAA-F283-4266-BE06-262057DE129F}" presName="textRect" presStyleLbl="revTx" presStyleIdx="0" presStyleCnt="7">
        <dgm:presLayoutVars>
          <dgm:chMax val="1"/>
          <dgm:chPref val="1"/>
        </dgm:presLayoutVars>
      </dgm:prSet>
      <dgm:spPr/>
    </dgm:pt>
    <dgm:pt modelId="{96B986E6-C17A-4C4C-97D1-02AAD1E52E69}" type="pres">
      <dgm:prSet presAssocID="{94ABF8F5-1C77-4F6C-A11D-0194311D876A}" presName="sibTrans" presStyleCnt="0"/>
      <dgm:spPr/>
    </dgm:pt>
    <dgm:pt modelId="{F2ED26ED-5E73-4385-9273-D7B34AE5D46B}" type="pres">
      <dgm:prSet presAssocID="{40CD4CC2-D07B-4AE0-B71F-D1507B612F04}" presName="compNode" presStyleCnt="0"/>
      <dgm:spPr/>
    </dgm:pt>
    <dgm:pt modelId="{AEB8236A-5865-4EE9-9D89-072C5C3CAF2B}" type="pres">
      <dgm:prSet presAssocID="{40CD4CC2-D07B-4AE0-B71F-D1507B612F04}" presName="iconBgRect" presStyleLbl="bgShp" presStyleIdx="1" presStyleCnt="7"/>
      <dgm:spPr/>
    </dgm:pt>
    <dgm:pt modelId="{A9098DCC-4242-4BB8-96FE-9117DC3C309A}" type="pres">
      <dgm:prSet presAssocID="{40CD4CC2-D07B-4AE0-B71F-D1507B612F0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6F4AFD3E-AC50-42A3-A2DF-614519C9FAB4}" type="pres">
      <dgm:prSet presAssocID="{40CD4CC2-D07B-4AE0-B71F-D1507B612F04}" presName="spaceRect" presStyleCnt="0"/>
      <dgm:spPr/>
    </dgm:pt>
    <dgm:pt modelId="{0B0B1A11-AB34-43D8-96C2-8AAD0D6D0580}" type="pres">
      <dgm:prSet presAssocID="{40CD4CC2-D07B-4AE0-B71F-D1507B612F04}" presName="textRect" presStyleLbl="revTx" presStyleIdx="1" presStyleCnt="7">
        <dgm:presLayoutVars>
          <dgm:chMax val="1"/>
          <dgm:chPref val="1"/>
        </dgm:presLayoutVars>
      </dgm:prSet>
      <dgm:spPr/>
    </dgm:pt>
    <dgm:pt modelId="{D6A47E57-2149-4BFD-A61E-F5C5B294DAFB}" type="pres">
      <dgm:prSet presAssocID="{84C9169F-6EB4-4C3D-992B-87FFD47ABEE7}" presName="sibTrans" presStyleCnt="0"/>
      <dgm:spPr/>
    </dgm:pt>
    <dgm:pt modelId="{6C765FE9-83E1-499E-9142-1436784EF261}" type="pres">
      <dgm:prSet presAssocID="{BF4C370E-51F3-42E2-AB2A-861CAFCE0592}" presName="compNode" presStyleCnt="0"/>
      <dgm:spPr/>
    </dgm:pt>
    <dgm:pt modelId="{F7D9E6B0-C7CA-45C5-844D-033EF64B4BA9}" type="pres">
      <dgm:prSet presAssocID="{BF4C370E-51F3-42E2-AB2A-861CAFCE0592}" presName="iconBgRect" presStyleLbl="bgShp" presStyleIdx="2" presStyleCnt="7"/>
      <dgm:spPr/>
    </dgm:pt>
    <dgm:pt modelId="{213E0796-819D-4D98-9744-430FA7525AFD}" type="pres">
      <dgm:prSet presAssocID="{BF4C370E-51F3-42E2-AB2A-861CAFCE059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wing Compass"/>
        </a:ext>
      </dgm:extLst>
    </dgm:pt>
    <dgm:pt modelId="{8C042D4D-19D4-4C42-BDF1-956F14BCA6F4}" type="pres">
      <dgm:prSet presAssocID="{BF4C370E-51F3-42E2-AB2A-861CAFCE0592}" presName="spaceRect" presStyleCnt="0"/>
      <dgm:spPr/>
    </dgm:pt>
    <dgm:pt modelId="{66726CCA-F0CE-4709-B125-B0315C5B5044}" type="pres">
      <dgm:prSet presAssocID="{BF4C370E-51F3-42E2-AB2A-861CAFCE0592}" presName="textRect" presStyleLbl="revTx" presStyleIdx="2" presStyleCnt="7">
        <dgm:presLayoutVars>
          <dgm:chMax val="1"/>
          <dgm:chPref val="1"/>
        </dgm:presLayoutVars>
      </dgm:prSet>
      <dgm:spPr/>
    </dgm:pt>
    <dgm:pt modelId="{64139CC4-684E-444F-9CEB-F36DB81AEFE6}" type="pres">
      <dgm:prSet presAssocID="{AD2A74FB-44C0-4F68-8619-B8FB594E236E}" presName="sibTrans" presStyleCnt="0"/>
      <dgm:spPr/>
    </dgm:pt>
    <dgm:pt modelId="{E8D060F9-33A3-4CEE-82B5-0ADBC092833E}" type="pres">
      <dgm:prSet presAssocID="{EB14D5AC-D07F-41EE-8A5D-51765E7654D4}" presName="compNode" presStyleCnt="0"/>
      <dgm:spPr/>
    </dgm:pt>
    <dgm:pt modelId="{B0DFDBB2-08FE-4F14-B279-D208278FAFA7}" type="pres">
      <dgm:prSet presAssocID="{EB14D5AC-D07F-41EE-8A5D-51765E7654D4}" presName="iconBgRect" presStyleLbl="bgShp" presStyleIdx="3" presStyleCnt="7"/>
      <dgm:spPr/>
    </dgm:pt>
    <dgm:pt modelId="{DB08EEF6-2AFE-4C18-A608-60AF97CC1B5D}" type="pres">
      <dgm:prSet presAssocID="{EB14D5AC-D07F-41EE-8A5D-51765E7654D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9FEF3E90-26EC-4CEC-89C4-A7708DBFD226}" type="pres">
      <dgm:prSet presAssocID="{EB14D5AC-D07F-41EE-8A5D-51765E7654D4}" presName="spaceRect" presStyleCnt="0"/>
      <dgm:spPr/>
    </dgm:pt>
    <dgm:pt modelId="{C5B10FFF-FADA-4070-8B41-8CDF2F8A83B7}" type="pres">
      <dgm:prSet presAssocID="{EB14D5AC-D07F-41EE-8A5D-51765E7654D4}" presName="textRect" presStyleLbl="revTx" presStyleIdx="3" presStyleCnt="7">
        <dgm:presLayoutVars>
          <dgm:chMax val="1"/>
          <dgm:chPref val="1"/>
        </dgm:presLayoutVars>
      </dgm:prSet>
      <dgm:spPr/>
    </dgm:pt>
    <dgm:pt modelId="{81181990-F7B3-49C9-9719-D8C586B97BE1}" type="pres">
      <dgm:prSet presAssocID="{20B1F4CF-4124-48AE-80F1-FF216E31F183}" presName="sibTrans" presStyleCnt="0"/>
      <dgm:spPr/>
    </dgm:pt>
    <dgm:pt modelId="{8399C125-2467-4341-AB1C-ADF7394CCF4C}" type="pres">
      <dgm:prSet presAssocID="{2B504043-4BF3-47F1-8F23-93609BE8B92B}" presName="compNode" presStyleCnt="0"/>
      <dgm:spPr/>
    </dgm:pt>
    <dgm:pt modelId="{B3502DAA-2355-458C-A524-982A00A02459}" type="pres">
      <dgm:prSet presAssocID="{2B504043-4BF3-47F1-8F23-93609BE8B92B}" presName="iconBgRect" presStyleLbl="bgShp" presStyleIdx="4" presStyleCnt="7"/>
      <dgm:spPr/>
    </dgm:pt>
    <dgm:pt modelId="{05E992E1-02C8-4B2A-9730-FFF0054DE4AB}" type="pres">
      <dgm:prSet presAssocID="{2B504043-4BF3-47F1-8F23-93609BE8B92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rection"/>
        </a:ext>
      </dgm:extLst>
    </dgm:pt>
    <dgm:pt modelId="{0A9104AA-0ED8-4564-B4A0-C43222F88064}" type="pres">
      <dgm:prSet presAssocID="{2B504043-4BF3-47F1-8F23-93609BE8B92B}" presName="spaceRect" presStyleCnt="0"/>
      <dgm:spPr/>
    </dgm:pt>
    <dgm:pt modelId="{C3A5FC5C-91F4-4A86-8195-505F73E67D4A}" type="pres">
      <dgm:prSet presAssocID="{2B504043-4BF3-47F1-8F23-93609BE8B92B}" presName="textRect" presStyleLbl="revTx" presStyleIdx="4" presStyleCnt="7">
        <dgm:presLayoutVars>
          <dgm:chMax val="1"/>
          <dgm:chPref val="1"/>
        </dgm:presLayoutVars>
      </dgm:prSet>
      <dgm:spPr/>
    </dgm:pt>
    <dgm:pt modelId="{FF8F0F8E-5C1E-4299-8E80-A0A9DC7A5165}" type="pres">
      <dgm:prSet presAssocID="{2BC73E10-6620-4F1D-8521-11E8DD9E2942}" presName="sibTrans" presStyleCnt="0"/>
      <dgm:spPr/>
    </dgm:pt>
    <dgm:pt modelId="{496915D2-7475-44C4-8084-0377E37FC3AF}" type="pres">
      <dgm:prSet presAssocID="{0ECB51D7-E3A7-497F-9014-200E3F8B9FD5}" presName="compNode" presStyleCnt="0"/>
      <dgm:spPr/>
    </dgm:pt>
    <dgm:pt modelId="{CE6CB929-B42B-4778-9E39-FB5DF42EB6A9}" type="pres">
      <dgm:prSet presAssocID="{0ECB51D7-E3A7-497F-9014-200E3F8B9FD5}" presName="iconBgRect" presStyleLbl="bgShp" presStyleIdx="5" presStyleCnt="7"/>
      <dgm:spPr/>
    </dgm:pt>
    <dgm:pt modelId="{5E102A01-DFDD-461A-BE97-623CE4CD565D}" type="pres">
      <dgm:prSet presAssocID="{0ECB51D7-E3A7-497F-9014-200E3F8B9FD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dvertising"/>
        </a:ext>
      </dgm:extLst>
    </dgm:pt>
    <dgm:pt modelId="{42BD8EA1-963E-485B-86CD-358E0F89DA73}" type="pres">
      <dgm:prSet presAssocID="{0ECB51D7-E3A7-497F-9014-200E3F8B9FD5}" presName="spaceRect" presStyleCnt="0"/>
      <dgm:spPr/>
    </dgm:pt>
    <dgm:pt modelId="{048837A9-93F3-44BF-BB57-39A5D66D95B6}" type="pres">
      <dgm:prSet presAssocID="{0ECB51D7-E3A7-497F-9014-200E3F8B9FD5}" presName="textRect" presStyleLbl="revTx" presStyleIdx="5" presStyleCnt="7">
        <dgm:presLayoutVars>
          <dgm:chMax val="1"/>
          <dgm:chPref val="1"/>
        </dgm:presLayoutVars>
      </dgm:prSet>
      <dgm:spPr/>
    </dgm:pt>
    <dgm:pt modelId="{D26FF0BE-FBC8-4F6C-9D49-734859C34174}" type="pres">
      <dgm:prSet presAssocID="{DCEB9345-A175-4339-BBF4-B2EB22935E8A}" presName="sibTrans" presStyleCnt="0"/>
      <dgm:spPr/>
    </dgm:pt>
    <dgm:pt modelId="{59CCF663-B5E0-4AB9-8E76-27D51B92048F}" type="pres">
      <dgm:prSet presAssocID="{3023A009-E49D-41C0-A5FC-9564D2D4E080}" presName="compNode" presStyleCnt="0"/>
      <dgm:spPr/>
    </dgm:pt>
    <dgm:pt modelId="{7E465CE2-9110-4384-BB60-5C927FE5CA4E}" type="pres">
      <dgm:prSet presAssocID="{3023A009-E49D-41C0-A5FC-9564D2D4E080}" presName="iconBgRect" presStyleLbl="bgShp" presStyleIdx="6" presStyleCnt="7"/>
      <dgm:spPr/>
    </dgm:pt>
    <dgm:pt modelId="{F17154C5-2432-49DB-B14F-451BEBD02BD5}" type="pres">
      <dgm:prSet presAssocID="{3023A009-E49D-41C0-A5FC-9564D2D4E08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793A0A0B-CDC1-46E4-AA77-B627E2D2DCF9}" type="pres">
      <dgm:prSet presAssocID="{3023A009-E49D-41C0-A5FC-9564D2D4E080}" presName="spaceRect" presStyleCnt="0"/>
      <dgm:spPr/>
    </dgm:pt>
    <dgm:pt modelId="{FA26F676-4779-45B4-B1CB-5A5E82FE38BA}" type="pres">
      <dgm:prSet presAssocID="{3023A009-E49D-41C0-A5FC-9564D2D4E080}" presName="textRect" presStyleLbl="revTx" presStyleIdx="6" presStyleCnt="7">
        <dgm:presLayoutVars>
          <dgm:chMax val="1"/>
          <dgm:chPref val="1"/>
        </dgm:presLayoutVars>
      </dgm:prSet>
      <dgm:spPr/>
    </dgm:pt>
  </dgm:ptLst>
  <dgm:cxnLst>
    <dgm:cxn modelId="{D607360C-6508-4534-AB2A-040E685ADC8A}" srcId="{F2A7FD5C-5932-47E6-BD44-05F85BD4BC93}" destId="{EB14D5AC-D07F-41EE-8A5D-51765E7654D4}" srcOrd="3" destOrd="0" parTransId="{72F5EB8A-8078-4B33-96B4-D646B466B0CB}" sibTransId="{20B1F4CF-4124-48AE-80F1-FF216E31F183}"/>
    <dgm:cxn modelId="{5E08D939-B0B9-4FD5-A404-7C5CC4362955}" type="presOf" srcId="{2B504043-4BF3-47F1-8F23-93609BE8B92B}" destId="{C3A5FC5C-91F4-4A86-8195-505F73E67D4A}" srcOrd="0" destOrd="0" presId="urn:microsoft.com/office/officeart/2018/5/layout/IconCircleLabelList"/>
    <dgm:cxn modelId="{0624853D-7A2C-4878-82A4-24EF488805B7}" srcId="{F2A7FD5C-5932-47E6-BD44-05F85BD4BC93}" destId="{40CD4CC2-D07B-4AE0-B71F-D1507B612F04}" srcOrd="1" destOrd="0" parTransId="{70B8C16A-78B8-491F-B419-CC65139E124D}" sibTransId="{84C9169F-6EB4-4C3D-992B-87FFD47ABEE7}"/>
    <dgm:cxn modelId="{0FB12C42-C92B-4BB1-A062-9BA2252F58CE}" type="presOf" srcId="{0ECB51D7-E3A7-497F-9014-200E3F8B9FD5}" destId="{048837A9-93F3-44BF-BB57-39A5D66D95B6}" srcOrd="0" destOrd="0" presId="urn:microsoft.com/office/officeart/2018/5/layout/IconCircleLabelList"/>
    <dgm:cxn modelId="{B0876366-E377-4B6A-A39B-E9FA83693ED8}" type="presOf" srcId="{3023A009-E49D-41C0-A5FC-9564D2D4E080}" destId="{FA26F676-4779-45B4-B1CB-5A5E82FE38BA}" srcOrd="0" destOrd="0" presId="urn:microsoft.com/office/officeart/2018/5/layout/IconCircleLabelList"/>
    <dgm:cxn modelId="{69017E55-B0FC-42AA-95AB-CB4DE8143B6D}" type="presOf" srcId="{2A8A2DAA-F283-4266-BE06-262057DE129F}" destId="{97FE815A-891D-4653-BBAB-5F5566257145}" srcOrd="0" destOrd="0" presId="urn:microsoft.com/office/officeart/2018/5/layout/IconCircleLabelList"/>
    <dgm:cxn modelId="{6F156077-611B-4F7B-8A23-2D0A17BC50A8}" type="presOf" srcId="{F2A7FD5C-5932-47E6-BD44-05F85BD4BC93}" destId="{44F908FD-81A3-4CE7-87D4-5F33D43C64F0}" srcOrd="0" destOrd="0" presId="urn:microsoft.com/office/officeart/2018/5/layout/IconCircleLabelList"/>
    <dgm:cxn modelId="{D303E05A-BECA-48AF-8DBE-245AE841129C}" srcId="{F2A7FD5C-5932-47E6-BD44-05F85BD4BC93}" destId="{3023A009-E49D-41C0-A5FC-9564D2D4E080}" srcOrd="6" destOrd="0" parTransId="{1E2CFCF8-6A5A-4558-808E-96BCFFD71334}" sibTransId="{D2CAD20C-E451-4E33-A023-3696CE2B033E}"/>
    <dgm:cxn modelId="{FA208F81-4AF8-40A3-A569-63CED7665080}" srcId="{F2A7FD5C-5932-47E6-BD44-05F85BD4BC93}" destId="{0ECB51D7-E3A7-497F-9014-200E3F8B9FD5}" srcOrd="5" destOrd="0" parTransId="{E88B861D-0B47-48A2-8BF4-5A97A02A76B0}" sibTransId="{DCEB9345-A175-4339-BBF4-B2EB22935E8A}"/>
    <dgm:cxn modelId="{34E70485-8D7C-4F79-8EAC-7C6FDF455222}" type="presOf" srcId="{EB14D5AC-D07F-41EE-8A5D-51765E7654D4}" destId="{C5B10FFF-FADA-4070-8B41-8CDF2F8A83B7}" srcOrd="0" destOrd="0" presId="urn:microsoft.com/office/officeart/2018/5/layout/IconCircleLabelList"/>
    <dgm:cxn modelId="{7440BA89-8039-4707-B913-A7D3E6945B98}" srcId="{F2A7FD5C-5932-47E6-BD44-05F85BD4BC93}" destId="{BF4C370E-51F3-42E2-AB2A-861CAFCE0592}" srcOrd="2" destOrd="0" parTransId="{0FE647F6-86A7-4EB4-B6D0-2DFD714EC35A}" sibTransId="{AD2A74FB-44C0-4F68-8619-B8FB594E236E}"/>
    <dgm:cxn modelId="{2280CD8E-13B2-4F9F-A786-6B33E12E6F4E}" srcId="{F2A7FD5C-5932-47E6-BD44-05F85BD4BC93}" destId="{2A8A2DAA-F283-4266-BE06-262057DE129F}" srcOrd="0" destOrd="0" parTransId="{596AEE55-9A17-4A7A-8932-90C610D73B20}" sibTransId="{94ABF8F5-1C77-4F6C-A11D-0194311D876A}"/>
    <dgm:cxn modelId="{E679189D-8561-4A24-8066-7BC7A168244B}" type="presOf" srcId="{BF4C370E-51F3-42E2-AB2A-861CAFCE0592}" destId="{66726CCA-F0CE-4709-B125-B0315C5B5044}" srcOrd="0" destOrd="0" presId="urn:microsoft.com/office/officeart/2018/5/layout/IconCircleLabelList"/>
    <dgm:cxn modelId="{9081CEC1-FDC6-4616-9EE1-CB3E87E8ECBC}" srcId="{F2A7FD5C-5932-47E6-BD44-05F85BD4BC93}" destId="{2B504043-4BF3-47F1-8F23-93609BE8B92B}" srcOrd="4" destOrd="0" parTransId="{806775C5-BC4F-4E1A-8ABE-9DDAD500034C}" sibTransId="{2BC73E10-6620-4F1D-8521-11E8DD9E2942}"/>
    <dgm:cxn modelId="{33DF3FC9-9DDE-4393-9743-3C8B3906220F}" type="presOf" srcId="{40CD4CC2-D07B-4AE0-B71F-D1507B612F04}" destId="{0B0B1A11-AB34-43D8-96C2-8AAD0D6D0580}" srcOrd="0" destOrd="0" presId="urn:microsoft.com/office/officeart/2018/5/layout/IconCircleLabelList"/>
    <dgm:cxn modelId="{B2D5D1D1-1640-48C3-A6ED-BB2D1535FF28}" type="presParOf" srcId="{44F908FD-81A3-4CE7-87D4-5F33D43C64F0}" destId="{0EE5AFAB-CE6F-4119-8C8D-B9B997B8DF98}" srcOrd="0" destOrd="0" presId="urn:microsoft.com/office/officeart/2018/5/layout/IconCircleLabelList"/>
    <dgm:cxn modelId="{39F73A25-E174-46CD-AC9E-75D2A8364105}" type="presParOf" srcId="{0EE5AFAB-CE6F-4119-8C8D-B9B997B8DF98}" destId="{AD47A483-DC85-40F3-A6FE-FDE9F4B2E015}" srcOrd="0" destOrd="0" presId="urn:microsoft.com/office/officeart/2018/5/layout/IconCircleLabelList"/>
    <dgm:cxn modelId="{0618DC23-0423-4387-A4B9-42A64629403F}" type="presParOf" srcId="{0EE5AFAB-CE6F-4119-8C8D-B9B997B8DF98}" destId="{66D74A9D-AC10-4F8D-83E9-13B453711759}" srcOrd="1" destOrd="0" presId="urn:microsoft.com/office/officeart/2018/5/layout/IconCircleLabelList"/>
    <dgm:cxn modelId="{8D14BE0A-BF97-4690-8596-2FA68F2A9A3B}" type="presParOf" srcId="{0EE5AFAB-CE6F-4119-8C8D-B9B997B8DF98}" destId="{FDAEAC6D-C3D6-4978-9B5F-76103D5D9180}" srcOrd="2" destOrd="0" presId="urn:microsoft.com/office/officeart/2018/5/layout/IconCircleLabelList"/>
    <dgm:cxn modelId="{73F95A66-EF67-4B8B-88D0-9621831843BF}" type="presParOf" srcId="{0EE5AFAB-CE6F-4119-8C8D-B9B997B8DF98}" destId="{97FE815A-891D-4653-BBAB-5F5566257145}" srcOrd="3" destOrd="0" presId="urn:microsoft.com/office/officeart/2018/5/layout/IconCircleLabelList"/>
    <dgm:cxn modelId="{794B3040-E0AE-4A61-891C-13D0D1F90664}" type="presParOf" srcId="{44F908FD-81A3-4CE7-87D4-5F33D43C64F0}" destId="{96B986E6-C17A-4C4C-97D1-02AAD1E52E69}" srcOrd="1" destOrd="0" presId="urn:microsoft.com/office/officeart/2018/5/layout/IconCircleLabelList"/>
    <dgm:cxn modelId="{3B4B5768-99D5-4314-B78B-60B3CFA7F432}" type="presParOf" srcId="{44F908FD-81A3-4CE7-87D4-5F33D43C64F0}" destId="{F2ED26ED-5E73-4385-9273-D7B34AE5D46B}" srcOrd="2" destOrd="0" presId="urn:microsoft.com/office/officeart/2018/5/layout/IconCircleLabelList"/>
    <dgm:cxn modelId="{FAA446E9-FD0B-4F05-974E-661A726FDAC9}" type="presParOf" srcId="{F2ED26ED-5E73-4385-9273-D7B34AE5D46B}" destId="{AEB8236A-5865-4EE9-9D89-072C5C3CAF2B}" srcOrd="0" destOrd="0" presId="urn:microsoft.com/office/officeart/2018/5/layout/IconCircleLabelList"/>
    <dgm:cxn modelId="{25C26692-0A6E-43F1-B4D5-D1C3B7935D41}" type="presParOf" srcId="{F2ED26ED-5E73-4385-9273-D7B34AE5D46B}" destId="{A9098DCC-4242-4BB8-96FE-9117DC3C309A}" srcOrd="1" destOrd="0" presId="urn:microsoft.com/office/officeart/2018/5/layout/IconCircleLabelList"/>
    <dgm:cxn modelId="{0A430E17-AE7E-454C-A0FE-F323CA616200}" type="presParOf" srcId="{F2ED26ED-5E73-4385-9273-D7B34AE5D46B}" destId="{6F4AFD3E-AC50-42A3-A2DF-614519C9FAB4}" srcOrd="2" destOrd="0" presId="urn:microsoft.com/office/officeart/2018/5/layout/IconCircleLabelList"/>
    <dgm:cxn modelId="{7686BFC5-0697-4335-9D71-1E03AD737160}" type="presParOf" srcId="{F2ED26ED-5E73-4385-9273-D7B34AE5D46B}" destId="{0B0B1A11-AB34-43D8-96C2-8AAD0D6D0580}" srcOrd="3" destOrd="0" presId="urn:microsoft.com/office/officeart/2018/5/layout/IconCircleLabelList"/>
    <dgm:cxn modelId="{B3178010-6998-4170-8ED4-11CFE8DAAB3B}" type="presParOf" srcId="{44F908FD-81A3-4CE7-87D4-5F33D43C64F0}" destId="{D6A47E57-2149-4BFD-A61E-F5C5B294DAFB}" srcOrd="3" destOrd="0" presId="urn:microsoft.com/office/officeart/2018/5/layout/IconCircleLabelList"/>
    <dgm:cxn modelId="{89703E0E-DA1F-4378-8941-CEEDC262AA75}" type="presParOf" srcId="{44F908FD-81A3-4CE7-87D4-5F33D43C64F0}" destId="{6C765FE9-83E1-499E-9142-1436784EF261}" srcOrd="4" destOrd="0" presId="urn:microsoft.com/office/officeart/2018/5/layout/IconCircleLabelList"/>
    <dgm:cxn modelId="{23A267DC-35E6-483F-8F18-9878640BCDDB}" type="presParOf" srcId="{6C765FE9-83E1-499E-9142-1436784EF261}" destId="{F7D9E6B0-C7CA-45C5-844D-033EF64B4BA9}" srcOrd="0" destOrd="0" presId="urn:microsoft.com/office/officeart/2018/5/layout/IconCircleLabelList"/>
    <dgm:cxn modelId="{69C894F2-7389-4F6E-B74B-B2F50EE19F5E}" type="presParOf" srcId="{6C765FE9-83E1-499E-9142-1436784EF261}" destId="{213E0796-819D-4D98-9744-430FA7525AFD}" srcOrd="1" destOrd="0" presId="urn:microsoft.com/office/officeart/2018/5/layout/IconCircleLabelList"/>
    <dgm:cxn modelId="{01376602-F714-404E-94A7-E84A5ADD78C0}" type="presParOf" srcId="{6C765FE9-83E1-499E-9142-1436784EF261}" destId="{8C042D4D-19D4-4C42-BDF1-956F14BCA6F4}" srcOrd="2" destOrd="0" presId="urn:microsoft.com/office/officeart/2018/5/layout/IconCircleLabelList"/>
    <dgm:cxn modelId="{80A9795D-7942-4503-A068-F9FF87041B3C}" type="presParOf" srcId="{6C765FE9-83E1-499E-9142-1436784EF261}" destId="{66726CCA-F0CE-4709-B125-B0315C5B5044}" srcOrd="3" destOrd="0" presId="urn:microsoft.com/office/officeart/2018/5/layout/IconCircleLabelList"/>
    <dgm:cxn modelId="{8B04C933-E6D5-4E9D-944B-AD9CAEBCC027}" type="presParOf" srcId="{44F908FD-81A3-4CE7-87D4-5F33D43C64F0}" destId="{64139CC4-684E-444F-9CEB-F36DB81AEFE6}" srcOrd="5" destOrd="0" presId="urn:microsoft.com/office/officeart/2018/5/layout/IconCircleLabelList"/>
    <dgm:cxn modelId="{79354EFF-26D2-4AFB-868A-FC6EABF88518}" type="presParOf" srcId="{44F908FD-81A3-4CE7-87D4-5F33D43C64F0}" destId="{E8D060F9-33A3-4CEE-82B5-0ADBC092833E}" srcOrd="6" destOrd="0" presId="urn:microsoft.com/office/officeart/2018/5/layout/IconCircleLabelList"/>
    <dgm:cxn modelId="{E9C3582D-631C-4A33-B601-4B0A4C5FCA0B}" type="presParOf" srcId="{E8D060F9-33A3-4CEE-82B5-0ADBC092833E}" destId="{B0DFDBB2-08FE-4F14-B279-D208278FAFA7}" srcOrd="0" destOrd="0" presId="urn:microsoft.com/office/officeart/2018/5/layout/IconCircleLabelList"/>
    <dgm:cxn modelId="{BBA70B71-86A9-4483-95D1-373EDA632C65}" type="presParOf" srcId="{E8D060F9-33A3-4CEE-82B5-0ADBC092833E}" destId="{DB08EEF6-2AFE-4C18-A608-60AF97CC1B5D}" srcOrd="1" destOrd="0" presId="urn:microsoft.com/office/officeart/2018/5/layout/IconCircleLabelList"/>
    <dgm:cxn modelId="{9A30DBC5-DEB9-4F2A-937D-E4D4688EE106}" type="presParOf" srcId="{E8D060F9-33A3-4CEE-82B5-0ADBC092833E}" destId="{9FEF3E90-26EC-4CEC-89C4-A7708DBFD226}" srcOrd="2" destOrd="0" presId="urn:microsoft.com/office/officeart/2018/5/layout/IconCircleLabelList"/>
    <dgm:cxn modelId="{9A1664FC-2753-4CCB-8DAA-68184748B9BE}" type="presParOf" srcId="{E8D060F9-33A3-4CEE-82B5-0ADBC092833E}" destId="{C5B10FFF-FADA-4070-8B41-8CDF2F8A83B7}" srcOrd="3" destOrd="0" presId="urn:microsoft.com/office/officeart/2018/5/layout/IconCircleLabelList"/>
    <dgm:cxn modelId="{469363CA-37D1-4D59-AAEF-CA49E220E698}" type="presParOf" srcId="{44F908FD-81A3-4CE7-87D4-5F33D43C64F0}" destId="{81181990-F7B3-49C9-9719-D8C586B97BE1}" srcOrd="7" destOrd="0" presId="urn:microsoft.com/office/officeart/2018/5/layout/IconCircleLabelList"/>
    <dgm:cxn modelId="{9C8389C6-1AF4-4F49-8203-3170DAAC2758}" type="presParOf" srcId="{44F908FD-81A3-4CE7-87D4-5F33D43C64F0}" destId="{8399C125-2467-4341-AB1C-ADF7394CCF4C}" srcOrd="8" destOrd="0" presId="urn:microsoft.com/office/officeart/2018/5/layout/IconCircleLabelList"/>
    <dgm:cxn modelId="{05453990-2126-4528-8AF9-72F8208131D9}" type="presParOf" srcId="{8399C125-2467-4341-AB1C-ADF7394CCF4C}" destId="{B3502DAA-2355-458C-A524-982A00A02459}" srcOrd="0" destOrd="0" presId="urn:microsoft.com/office/officeart/2018/5/layout/IconCircleLabelList"/>
    <dgm:cxn modelId="{B6255394-80B6-4A0E-A46C-5A1AE58B991B}" type="presParOf" srcId="{8399C125-2467-4341-AB1C-ADF7394CCF4C}" destId="{05E992E1-02C8-4B2A-9730-FFF0054DE4AB}" srcOrd="1" destOrd="0" presId="urn:microsoft.com/office/officeart/2018/5/layout/IconCircleLabelList"/>
    <dgm:cxn modelId="{99192AE4-A57B-4093-BC73-A958E554CF00}" type="presParOf" srcId="{8399C125-2467-4341-AB1C-ADF7394CCF4C}" destId="{0A9104AA-0ED8-4564-B4A0-C43222F88064}" srcOrd="2" destOrd="0" presId="urn:microsoft.com/office/officeart/2018/5/layout/IconCircleLabelList"/>
    <dgm:cxn modelId="{3365F005-4F63-48A3-A14C-5456C777CED3}" type="presParOf" srcId="{8399C125-2467-4341-AB1C-ADF7394CCF4C}" destId="{C3A5FC5C-91F4-4A86-8195-505F73E67D4A}" srcOrd="3" destOrd="0" presId="urn:microsoft.com/office/officeart/2018/5/layout/IconCircleLabelList"/>
    <dgm:cxn modelId="{34462ECF-2894-445F-B5B6-22B80E2FDA08}" type="presParOf" srcId="{44F908FD-81A3-4CE7-87D4-5F33D43C64F0}" destId="{FF8F0F8E-5C1E-4299-8E80-A0A9DC7A5165}" srcOrd="9" destOrd="0" presId="urn:microsoft.com/office/officeart/2018/5/layout/IconCircleLabelList"/>
    <dgm:cxn modelId="{ACED030A-65E7-4726-9F81-5DF0AEE4F643}" type="presParOf" srcId="{44F908FD-81A3-4CE7-87D4-5F33D43C64F0}" destId="{496915D2-7475-44C4-8084-0377E37FC3AF}" srcOrd="10" destOrd="0" presId="urn:microsoft.com/office/officeart/2018/5/layout/IconCircleLabelList"/>
    <dgm:cxn modelId="{9173329F-5C42-4BBD-B05D-19453B5F2955}" type="presParOf" srcId="{496915D2-7475-44C4-8084-0377E37FC3AF}" destId="{CE6CB929-B42B-4778-9E39-FB5DF42EB6A9}" srcOrd="0" destOrd="0" presId="urn:microsoft.com/office/officeart/2018/5/layout/IconCircleLabelList"/>
    <dgm:cxn modelId="{95F7D90E-0ACD-4F91-A672-FEA995A53E9A}" type="presParOf" srcId="{496915D2-7475-44C4-8084-0377E37FC3AF}" destId="{5E102A01-DFDD-461A-BE97-623CE4CD565D}" srcOrd="1" destOrd="0" presId="urn:microsoft.com/office/officeart/2018/5/layout/IconCircleLabelList"/>
    <dgm:cxn modelId="{58165514-ADC9-45C8-A708-FC41DBBD62CC}" type="presParOf" srcId="{496915D2-7475-44C4-8084-0377E37FC3AF}" destId="{42BD8EA1-963E-485B-86CD-358E0F89DA73}" srcOrd="2" destOrd="0" presId="urn:microsoft.com/office/officeart/2018/5/layout/IconCircleLabelList"/>
    <dgm:cxn modelId="{8A39C94B-98BF-4B7D-8CA9-2C6FB5A460C5}" type="presParOf" srcId="{496915D2-7475-44C4-8084-0377E37FC3AF}" destId="{048837A9-93F3-44BF-BB57-39A5D66D95B6}" srcOrd="3" destOrd="0" presId="urn:microsoft.com/office/officeart/2018/5/layout/IconCircleLabelList"/>
    <dgm:cxn modelId="{1920DC0A-2EE7-4DBD-8C25-4044551B032B}" type="presParOf" srcId="{44F908FD-81A3-4CE7-87D4-5F33D43C64F0}" destId="{D26FF0BE-FBC8-4F6C-9D49-734859C34174}" srcOrd="11" destOrd="0" presId="urn:microsoft.com/office/officeart/2018/5/layout/IconCircleLabelList"/>
    <dgm:cxn modelId="{0B1D0431-BDC0-48FD-A4A8-89527B13609C}" type="presParOf" srcId="{44F908FD-81A3-4CE7-87D4-5F33D43C64F0}" destId="{59CCF663-B5E0-4AB9-8E76-27D51B92048F}" srcOrd="12" destOrd="0" presId="urn:microsoft.com/office/officeart/2018/5/layout/IconCircleLabelList"/>
    <dgm:cxn modelId="{2F003274-6862-4930-ABA6-81983AA32794}" type="presParOf" srcId="{59CCF663-B5E0-4AB9-8E76-27D51B92048F}" destId="{7E465CE2-9110-4384-BB60-5C927FE5CA4E}" srcOrd="0" destOrd="0" presId="urn:microsoft.com/office/officeart/2018/5/layout/IconCircleLabelList"/>
    <dgm:cxn modelId="{3BE6067A-4EBD-4F37-9865-E76E604630C4}" type="presParOf" srcId="{59CCF663-B5E0-4AB9-8E76-27D51B92048F}" destId="{F17154C5-2432-49DB-B14F-451BEBD02BD5}" srcOrd="1" destOrd="0" presId="urn:microsoft.com/office/officeart/2018/5/layout/IconCircleLabelList"/>
    <dgm:cxn modelId="{6A4CFADD-CCD5-4337-8A66-F84327E176C2}" type="presParOf" srcId="{59CCF663-B5E0-4AB9-8E76-27D51B92048F}" destId="{793A0A0B-CDC1-46E4-AA77-B627E2D2DCF9}" srcOrd="2" destOrd="0" presId="urn:microsoft.com/office/officeart/2018/5/layout/IconCircleLabelList"/>
    <dgm:cxn modelId="{5514FB1E-DAB9-4AEB-ABC0-271F4F19A5B9}" type="presParOf" srcId="{59CCF663-B5E0-4AB9-8E76-27D51B92048F}" destId="{FA26F676-4779-45B4-B1CB-5A5E82FE38B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1CCD66-B9E9-48C8-8C04-5D4F237DD25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533DB55-6E6C-48F0-822C-12A25A2B6C7F}">
      <dgm:prSet/>
      <dgm:spPr/>
      <dgm:t>
        <a:bodyPr/>
        <a:lstStyle/>
        <a:p>
          <a:r>
            <a:rPr lang="en-GB" b="1" dirty="0">
              <a:hlinkClick xmlns:r="http://schemas.openxmlformats.org/officeDocument/2006/relationships" r:id="rId1"/>
            </a:rPr>
            <a:t>Planning a content marketing strategy </a:t>
          </a:r>
          <a:r>
            <a:rPr lang="en-GB" b="1" dirty="0"/>
            <a:t>-</a:t>
          </a:r>
          <a:endParaRPr lang="en-US" dirty="0"/>
        </a:p>
      </dgm:t>
    </dgm:pt>
    <dgm:pt modelId="{C6B1155E-6692-4B56-8D45-4B352BA61D57}" type="parTrans" cxnId="{87EAA648-7029-43DC-ACAF-EBAFDB5F4BBE}">
      <dgm:prSet/>
      <dgm:spPr/>
      <dgm:t>
        <a:bodyPr/>
        <a:lstStyle/>
        <a:p>
          <a:endParaRPr lang="en-US"/>
        </a:p>
      </dgm:t>
    </dgm:pt>
    <dgm:pt modelId="{32555DDF-0B27-4386-B5E7-DF6AF293FC7B}" type="sibTrans" cxnId="{87EAA648-7029-43DC-ACAF-EBAFDB5F4BBE}">
      <dgm:prSet/>
      <dgm:spPr/>
      <dgm:t>
        <a:bodyPr/>
        <a:lstStyle/>
        <a:p>
          <a:endParaRPr lang="en-US"/>
        </a:p>
      </dgm:t>
    </dgm:pt>
    <dgm:pt modelId="{0BEA7B53-0EF7-44E6-AB17-684C9B18B910}">
      <dgm:prSet/>
      <dgm:spPr/>
      <dgm:t>
        <a:bodyPr/>
        <a:lstStyle/>
        <a:p>
          <a:r>
            <a:rPr lang="en-GB" b="1">
              <a:hlinkClick xmlns:r="http://schemas.openxmlformats.org/officeDocument/2006/relationships" r:id="rId2"/>
            </a:rPr>
            <a:t>Top 10 common content marketing mistakes</a:t>
          </a:r>
          <a:endParaRPr lang="en-US"/>
        </a:p>
      </dgm:t>
    </dgm:pt>
    <dgm:pt modelId="{9652A251-848C-4F0C-A6C7-AF21FD3F79DA}" type="parTrans" cxnId="{77BE4ED3-B47C-4385-85ED-3A105DA20559}">
      <dgm:prSet/>
      <dgm:spPr/>
      <dgm:t>
        <a:bodyPr/>
        <a:lstStyle/>
        <a:p>
          <a:endParaRPr lang="en-US"/>
        </a:p>
      </dgm:t>
    </dgm:pt>
    <dgm:pt modelId="{DC95756B-69CB-476C-8F2C-46BF1A64B4EC}" type="sibTrans" cxnId="{77BE4ED3-B47C-4385-85ED-3A105DA20559}">
      <dgm:prSet/>
      <dgm:spPr/>
      <dgm:t>
        <a:bodyPr/>
        <a:lstStyle/>
        <a:p>
          <a:endParaRPr lang="en-US"/>
        </a:p>
      </dgm:t>
    </dgm:pt>
    <dgm:pt modelId="{6E03103C-CAED-47B5-8560-9AFA420CF265}" type="pres">
      <dgm:prSet presAssocID="{A71CCD66-B9E9-48C8-8C04-5D4F237DD25F}" presName="linear" presStyleCnt="0">
        <dgm:presLayoutVars>
          <dgm:animLvl val="lvl"/>
          <dgm:resizeHandles val="exact"/>
        </dgm:presLayoutVars>
      </dgm:prSet>
      <dgm:spPr/>
    </dgm:pt>
    <dgm:pt modelId="{750D70A3-4312-45A6-8849-DACBE6BF4FE1}" type="pres">
      <dgm:prSet presAssocID="{A533DB55-6E6C-48F0-822C-12A25A2B6C7F}" presName="parentText" presStyleLbl="node1" presStyleIdx="0" presStyleCnt="2">
        <dgm:presLayoutVars>
          <dgm:chMax val="0"/>
          <dgm:bulletEnabled val="1"/>
        </dgm:presLayoutVars>
      </dgm:prSet>
      <dgm:spPr/>
    </dgm:pt>
    <dgm:pt modelId="{44EBD9A5-7A7A-4A52-B0FB-457FB912DBCE}" type="pres">
      <dgm:prSet presAssocID="{32555DDF-0B27-4386-B5E7-DF6AF293FC7B}" presName="spacer" presStyleCnt="0"/>
      <dgm:spPr/>
    </dgm:pt>
    <dgm:pt modelId="{121B5F34-C167-4C88-B17A-045DA0C75343}" type="pres">
      <dgm:prSet presAssocID="{0BEA7B53-0EF7-44E6-AB17-684C9B18B910}" presName="parentText" presStyleLbl="node1" presStyleIdx="1" presStyleCnt="2">
        <dgm:presLayoutVars>
          <dgm:chMax val="0"/>
          <dgm:bulletEnabled val="1"/>
        </dgm:presLayoutVars>
      </dgm:prSet>
      <dgm:spPr/>
    </dgm:pt>
  </dgm:ptLst>
  <dgm:cxnLst>
    <dgm:cxn modelId="{87EAA648-7029-43DC-ACAF-EBAFDB5F4BBE}" srcId="{A71CCD66-B9E9-48C8-8C04-5D4F237DD25F}" destId="{A533DB55-6E6C-48F0-822C-12A25A2B6C7F}" srcOrd="0" destOrd="0" parTransId="{C6B1155E-6692-4B56-8D45-4B352BA61D57}" sibTransId="{32555DDF-0B27-4386-B5E7-DF6AF293FC7B}"/>
    <dgm:cxn modelId="{6027936C-671B-4C64-80C0-6AC618EE8283}" type="presOf" srcId="{A533DB55-6E6C-48F0-822C-12A25A2B6C7F}" destId="{750D70A3-4312-45A6-8849-DACBE6BF4FE1}" srcOrd="0" destOrd="0" presId="urn:microsoft.com/office/officeart/2005/8/layout/vList2"/>
    <dgm:cxn modelId="{085A2A51-4641-472F-946A-EC5576B6EC96}" type="presOf" srcId="{0BEA7B53-0EF7-44E6-AB17-684C9B18B910}" destId="{121B5F34-C167-4C88-B17A-045DA0C75343}" srcOrd="0" destOrd="0" presId="urn:microsoft.com/office/officeart/2005/8/layout/vList2"/>
    <dgm:cxn modelId="{54DF858A-44DE-44C5-A9B5-7CDB04C69268}" type="presOf" srcId="{A71CCD66-B9E9-48C8-8C04-5D4F237DD25F}" destId="{6E03103C-CAED-47B5-8560-9AFA420CF265}" srcOrd="0" destOrd="0" presId="urn:microsoft.com/office/officeart/2005/8/layout/vList2"/>
    <dgm:cxn modelId="{77BE4ED3-B47C-4385-85ED-3A105DA20559}" srcId="{A71CCD66-B9E9-48C8-8C04-5D4F237DD25F}" destId="{0BEA7B53-0EF7-44E6-AB17-684C9B18B910}" srcOrd="1" destOrd="0" parTransId="{9652A251-848C-4F0C-A6C7-AF21FD3F79DA}" sibTransId="{DC95756B-69CB-476C-8F2C-46BF1A64B4EC}"/>
    <dgm:cxn modelId="{415D2E90-4913-4A30-9CC8-D366FD7D40F7}" type="presParOf" srcId="{6E03103C-CAED-47B5-8560-9AFA420CF265}" destId="{750D70A3-4312-45A6-8849-DACBE6BF4FE1}" srcOrd="0" destOrd="0" presId="urn:microsoft.com/office/officeart/2005/8/layout/vList2"/>
    <dgm:cxn modelId="{39A9AA7B-B415-4B77-9292-33EB0A3B6E63}" type="presParOf" srcId="{6E03103C-CAED-47B5-8560-9AFA420CF265}" destId="{44EBD9A5-7A7A-4A52-B0FB-457FB912DBCE}" srcOrd="1" destOrd="0" presId="urn:microsoft.com/office/officeart/2005/8/layout/vList2"/>
    <dgm:cxn modelId="{D53601ED-062D-4827-938E-45F91B05491B}" type="presParOf" srcId="{6E03103C-CAED-47B5-8560-9AFA420CF265}" destId="{121B5F34-C167-4C88-B17A-045DA0C7534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7A483-DC85-40F3-A6FE-FDE9F4B2E015}">
      <dsp:nvSpPr>
        <dsp:cNvPr id="0" name=""/>
        <dsp:cNvSpPr/>
      </dsp:nvSpPr>
      <dsp:spPr>
        <a:xfrm>
          <a:off x="239182" y="92014"/>
          <a:ext cx="738791" cy="7387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D74A9D-AC10-4F8D-83E9-13B453711759}">
      <dsp:nvSpPr>
        <dsp:cNvPr id="0" name=""/>
        <dsp:cNvSpPr/>
      </dsp:nvSpPr>
      <dsp:spPr>
        <a:xfrm>
          <a:off x="396630" y="249461"/>
          <a:ext cx="423896" cy="42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FE815A-891D-4653-BBAB-5F5566257145}">
      <dsp:nvSpPr>
        <dsp:cNvPr id="0" name=""/>
        <dsp:cNvSpPr/>
      </dsp:nvSpPr>
      <dsp:spPr>
        <a:xfrm>
          <a:off x="3012"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G:</a:t>
          </a:r>
          <a:r>
            <a:rPr lang="en-GB" sz="1200" kern="1200"/>
            <a:t> Get to Know Your Audience </a:t>
          </a:r>
          <a:endParaRPr lang="en-US" sz="1200" kern="1200"/>
        </a:p>
      </dsp:txBody>
      <dsp:txXfrm>
        <a:off x="3012" y="1060920"/>
        <a:ext cx="1211132" cy="484453"/>
      </dsp:txXfrm>
    </dsp:sp>
    <dsp:sp modelId="{AEB8236A-5865-4EE9-9D89-072C5C3CAF2B}">
      <dsp:nvSpPr>
        <dsp:cNvPr id="0" name=""/>
        <dsp:cNvSpPr/>
      </dsp:nvSpPr>
      <dsp:spPr>
        <a:xfrm>
          <a:off x="1662263" y="92014"/>
          <a:ext cx="738791" cy="7387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98DCC-4242-4BB8-96FE-9117DC3C309A}">
      <dsp:nvSpPr>
        <dsp:cNvPr id="0" name=""/>
        <dsp:cNvSpPr/>
      </dsp:nvSpPr>
      <dsp:spPr>
        <a:xfrm>
          <a:off x="1819711" y="249461"/>
          <a:ext cx="423896" cy="42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0B1A11-AB34-43D8-96C2-8AAD0D6D0580}">
      <dsp:nvSpPr>
        <dsp:cNvPr id="0" name=""/>
        <dsp:cNvSpPr/>
      </dsp:nvSpPr>
      <dsp:spPr>
        <a:xfrm>
          <a:off x="1426093"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R: </a:t>
          </a:r>
          <a:r>
            <a:rPr lang="en-GB" sz="1200" kern="1200"/>
            <a:t>Restrict Colour </a:t>
          </a:r>
          <a:endParaRPr lang="en-US" sz="1200" kern="1200"/>
        </a:p>
      </dsp:txBody>
      <dsp:txXfrm>
        <a:off x="1426093" y="1060920"/>
        <a:ext cx="1211132" cy="484453"/>
      </dsp:txXfrm>
    </dsp:sp>
    <dsp:sp modelId="{F7D9E6B0-C7CA-45C5-844D-033EF64B4BA9}">
      <dsp:nvSpPr>
        <dsp:cNvPr id="0" name=""/>
        <dsp:cNvSpPr/>
      </dsp:nvSpPr>
      <dsp:spPr>
        <a:xfrm>
          <a:off x="3085345" y="92014"/>
          <a:ext cx="738791" cy="7387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E0796-819D-4D98-9744-430FA7525AFD}">
      <dsp:nvSpPr>
        <dsp:cNvPr id="0" name=""/>
        <dsp:cNvSpPr/>
      </dsp:nvSpPr>
      <dsp:spPr>
        <a:xfrm>
          <a:off x="3242792" y="249461"/>
          <a:ext cx="423896" cy="42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726CCA-F0CE-4709-B125-B0315C5B5044}">
      <dsp:nvSpPr>
        <dsp:cNvPr id="0" name=""/>
        <dsp:cNvSpPr/>
      </dsp:nvSpPr>
      <dsp:spPr>
        <a:xfrm>
          <a:off x="2849174"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A:</a:t>
          </a:r>
          <a:r>
            <a:rPr lang="en-GB" sz="1200" kern="1200"/>
            <a:t> Align Elements </a:t>
          </a:r>
          <a:endParaRPr lang="en-US" sz="1200" kern="1200"/>
        </a:p>
      </dsp:txBody>
      <dsp:txXfrm>
        <a:off x="2849174" y="1060920"/>
        <a:ext cx="1211132" cy="484453"/>
      </dsp:txXfrm>
    </dsp:sp>
    <dsp:sp modelId="{B0DFDBB2-08FE-4F14-B279-D208278FAFA7}">
      <dsp:nvSpPr>
        <dsp:cNvPr id="0" name=""/>
        <dsp:cNvSpPr/>
      </dsp:nvSpPr>
      <dsp:spPr>
        <a:xfrm>
          <a:off x="4508426" y="92014"/>
          <a:ext cx="738791" cy="7387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8EEF6-2AFE-4C18-A608-60AF97CC1B5D}">
      <dsp:nvSpPr>
        <dsp:cNvPr id="0" name=""/>
        <dsp:cNvSpPr/>
      </dsp:nvSpPr>
      <dsp:spPr>
        <a:xfrm>
          <a:off x="4665873" y="249461"/>
          <a:ext cx="423896" cy="42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B10FFF-FADA-4070-8B41-8CDF2F8A83B7}">
      <dsp:nvSpPr>
        <dsp:cNvPr id="0" name=""/>
        <dsp:cNvSpPr/>
      </dsp:nvSpPr>
      <dsp:spPr>
        <a:xfrm>
          <a:off x="4272255"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t>P:</a:t>
          </a:r>
          <a:r>
            <a:rPr lang="en-GB" sz="1200" kern="1200" dirty="0"/>
            <a:t> Prioritise Parts </a:t>
          </a:r>
          <a:endParaRPr lang="en-US" sz="1200" kern="1200" dirty="0"/>
        </a:p>
      </dsp:txBody>
      <dsp:txXfrm>
        <a:off x="4272255" y="1060920"/>
        <a:ext cx="1211132" cy="484453"/>
      </dsp:txXfrm>
    </dsp:sp>
    <dsp:sp modelId="{B3502DAA-2355-458C-A524-982A00A02459}">
      <dsp:nvSpPr>
        <dsp:cNvPr id="0" name=""/>
        <dsp:cNvSpPr/>
      </dsp:nvSpPr>
      <dsp:spPr>
        <a:xfrm>
          <a:off x="950723" y="1848156"/>
          <a:ext cx="738791" cy="73879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E992E1-02C8-4B2A-9730-FFF0054DE4AB}">
      <dsp:nvSpPr>
        <dsp:cNvPr id="0" name=""/>
        <dsp:cNvSpPr/>
      </dsp:nvSpPr>
      <dsp:spPr>
        <a:xfrm>
          <a:off x="1108170" y="2005603"/>
          <a:ext cx="423896" cy="4238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A5FC5C-91F4-4A86-8195-505F73E67D4A}">
      <dsp:nvSpPr>
        <dsp:cNvPr id="0" name=""/>
        <dsp:cNvSpPr/>
      </dsp:nvSpPr>
      <dsp:spPr>
        <a:xfrm>
          <a:off x="714552" y="2817062"/>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t>H: </a:t>
          </a:r>
          <a:r>
            <a:rPr lang="en-GB" sz="1200" kern="1200" dirty="0"/>
            <a:t>Highlight the Heading </a:t>
          </a:r>
          <a:endParaRPr lang="en-US" sz="1200" kern="1200" dirty="0"/>
        </a:p>
      </dsp:txBody>
      <dsp:txXfrm>
        <a:off x="714552" y="2817062"/>
        <a:ext cx="1211132" cy="484453"/>
      </dsp:txXfrm>
    </dsp:sp>
    <dsp:sp modelId="{CE6CB929-B42B-4778-9E39-FB5DF42EB6A9}">
      <dsp:nvSpPr>
        <dsp:cNvPr id="0" name=""/>
        <dsp:cNvSpPr/>
      </dsp:nvSpPr>
      <dsp:spPr>
        <a:xfrm>
          <a:off x="2373804" y="1848156"/>
          <a:ext cx="738791" cy="7387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02A01-DFDD-461A-BE97-623CE4CD565D}">
      <dsp:nvSpPr>
        <dsp:cNvPr id="0" name=""/>
        <dsp:cNvSpPr/>
      </dsp:nvSpPr>
      <dsp:spPr>
        <a:xfrm>
          <a:off x="2531251" y="2005603"/>
          <a:ext cx="423896" cy="4238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8837A9-93F3-44BF-BB57-39A5D66D95B6}">
      <dsp:nvSpPr>
        <dsp:cNvPr id="0" name=""/>
        <dsp:cNvSpPr/>
      </dsp:nvSpPr>
      <dsp:spPr>
        <a:xfrm>
          <a:off x="2137633" y="2817062"/>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t>I:</a:t>
          </a:r>
          <a:r>
            <a:rPr lang="en-GB" sz="1200" kern="1200" dirty="0"/>
            <a:t> Invest in Imagery </a:t>
          </a:r>
          <a:endParaRPr lang="en-US" sz="1200" kern="1200" dirty="0"/>
        </a:p>
      </dsp:txBody>
      <dsp:txXfrm>
        <a:off x="2137633" y="2817062"/>
        <a:ext cx="1211132" cy="484453"/>
      </dsp:txXfrm>
    </dsp:sp>
    <dsp:sp modelId="{7E465CE2-9110-4384-BB60-5C927FE5CA4E}">
      <dsp:nvSpPr>
        <dsp:cNvPr id="0" name=""/>
        <dsp:cNvSpPr/>
      </dsp:nvSpPr>
      <dsp:spPr>
        <a:xfrm>
          <a:off x="3796885" y="1848156"/>
          <a:ext cx="738791" cy="7387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154C5-2432-49DB-B14F-451BEBD02BD5}">
      <dsp:nvSpPr>
        <dsp:cNvPr id="0" name=""/>
        <dsp:cNvSpPr/>
      </dsp:nvSpPr>
      <dsp:spPr>
        <a:xfrm>
          <a:off x="3954332" y="2005603"/>
          <a:ext cx="423896" cy="42389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26F676-4779-45B4-B1CB-5A5E82FE38BA}">
      <dsp:nvSpPr>
        <dsp:cNvPr id="0" name=""/>
        <dsp:cNvSpPr/>
      </dsp:nvSpPr>
      <dsp:spPr>
        <a:xfrm>
          <a:off x="3560714" y="2817062"/>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t>C:</a:t>
          </a:r>
          <a:r>
            <a:rPr lang="en-GB" sz="1200" kern="1200" dirty="0"/>
            <a:t> Choose Charts Carefully</a:t>
          </a:r>
          <a:endParaRPr lang="en-US" sz="1200" kern="1200" dirty="0"/>
        </a:p>
      </dsp:txBody>
      <dsp:txXfrm>
        <a:off x="3560714" y="2817062"/>
        <a:ext cx="1211132" cy="484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D70A3-4312-45A6-8849-DACBE6BF4FE1}">
      <dsp:nvSpPr>
        <dsp:cNvPr id="0" name=""/>
        <dsp:cNvSpPr/>
      </dsp:nvSpPr>
      <dsp:spPr>
        <a:xfrm>
          <a:off x="0" y="23921"/>
          <a:ext cx="3985908" cy="16222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dirty="0">
              <a:hlinkClick xmlns:r="http://schemas.openxmlformats.org/officeDocument/2006/relationships" r:id="rId1"/>
            </a:rPr>
            <a:t>Planning a content marketing strategy </a:t>
          </a:r>
          <a:r>
            <a:rPr lang="en-GB" sz="2900" b="1" kern="1200" dirty="0"/>
            <a:t>-</a:t>
          </a:r>
          <a:endParaRPr lang="en-US" sz="2900" kern="1200" dirty="0"/>
        </a:p>
      </dsp:txBody>
      <dsp:txXfrm>
        <a:off x="79193" y="103114"/>
        <a:ext cx="3827522" cy="1463892"/>
      </dsp:txXfrm>
    </dsp:sp>
    <dsp:sp modelId="{121B5F34-C167-4C88-B17A-045DA0C75343}">
      <dsp:nvSpPr>
        <dsp:cNvPr id="0" name=""/>
        <dsp:cNvSpPr/>
      </dsp:nvSpPr>
      <dsp:spPr>
        <a:xfrm>
          <a:off x="0" y="1729720"/>
          <a:ext cx="3985908" cy="16222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hlinkClick xmlns:r="http://schemas.openxmlformats.org/officeDocument/2006/relationships" r:id="rId2"/>
            </a:rPr>
            <a:t>Top 10 common content marketing mistakes</a:t>
          </a:r>
          <a:endParaRPr lang="en-US" sz="2900" kern="1200"/>
        </a:p>
      </dsp:txBody>
      <dsp:txXfrm>
        <a:off x="79193" y="1808913"/>
        <a:ext cx="3827522" cy="146389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12/12/2024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 is something</a:t>
            </a:r>
            <a:r>
              <a:rPr lang="en-GB" baseline="0" dirty="0"/>
              <a:t> that resides in the minds of consumers therefore we need to build an emotional connection with the consumer/audience/client/employer</a:t>
            </a:r>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508A04BD-71BE-4111-BA17-E3DFDC8D6836}" type="slidenum">
              <a:rPr lang="en-GB" smtClean="0"/>
              <a:t>1</a:t>
            </a:fld>
            <a:endParaRPr lang="en-GB"/>
          </a:p>
        </p:txBody>
      </p:sp>
    </p:spTree>
    <p:extLst>
      <p:ext uri="{BB962C8B-B14F-4D97-AF65-F5344CB8AC3E}">
        <p14:creationId xmlns:p14="http://schemas.microsoft.com/office/powerpoint/2010/main" val="1352695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29033AE0-F5F8-4D39-9BF5-755C53B82BD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Arial" panose="020B0604020202020204" pitchFamily="34" charset="0"/>
              </a:defRPr>
            </a:lvl1pPr>
            <a:lvl2pPr marL="742950" indent="-285750" defTabSz="955675">
              <a:spcBef>
                <a:spcPct val="30000"/>
              </a:spcBef>
              <a:defRPr sz="1200">
                <a:solidFill>
                  <a:schemeClr val="tx1"/>
                </a:solidFill>
                <a:latin typeface="Arial" panose="020B0604020202020204" pitchFamily="34" charset="0"/>
              </a:defRPr>
            </a:lvl2pPr>
            <a:lvl3pPr marL="1143000" indent="-228600" defTabSz="955675">
              <a:spcBef>
                <a:spcPct val="30000"/>
              </a:spcBef>
              <a:defRPr sz="1200">
                <a:solidFill>
                  <a:schemeClr val="tx1"/>
                </a:solidFill>
                <a:latin typeface="Arial" panose="020B0604020202020204" pitchFamily="34" charset="0"/>
              </a:defRPr>
            </a:lvl3pPr>
            <a:lvl4pPr marL="1600200" indent="-228600" defTabSz="955675">
              <a:spcBef>
                <a:spcPct val="30000"/>
              </a:spcBef>
              <a:defRPr sz="1200">
                <a:solidFill>
                  <a:schemeClr val="tx1"/>
                </a:solidFill>
                <a:latin typeface="Arial" panose="020B0604020202020204" pitchFamily="34" charset="0"/>
              </a:defRPr>
            </a:lvl4pPr>
            <a:lvl5pPr marL="2057400" indent="-228600" defTabSz="955675">
              <a:spcBef>
                <a:spcPct val="30000"/>
              </a:spcBef>
              <a:defRPr sz="1200">
                <a:solidFill>
                  <a:schemeClr val="tx1"/>
                </a:solidFill>
                <a:latin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3AB4E2A-C3AD-4E27-A0AB-ABFFEC2EBC48}" type="slidenum">
              <a:rPr lang="en-US" altLang="en-US" sz="1300"/>
              <a:pPr>
                <a:spcBef>
                  <a:spcPct val="0"/>
                </a:spcBef>
              </a:pPr>
              <a:t>4</a:t>
            </a:fld>
            <a:endParaRPr lang="en-US" altLang="en-US" sz="1300"/>
          </a:p>
        </p:txBody>
      </p:sp>
      <p:sp>
        <p:nvSpPr>
          <p:cNvPr id="27651" name="Rectangle 2">
            <a:extLst>
              <a:ext uri="{FF2B5EF4-FFF2-40B4-BE49-F238E27FC236}">
                <a16:creationId xmlns:a16="http://schemas.microsoft.com/office/drawing/2014/main" id="{F7EED0AA-AB2B-44D3-B171-05D6C7E36B5D}"/>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0C563620-F359-41C4-901F-0D5D474431C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638346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4C77DAB-11CA-4401-BE56-2B8E02216C54}"/>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1EBED81C-4DAF-42FA-8DB6-26D0121BD1E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044C6B75-7A04-451C-B6B1-39AB4BC565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Arial" panose="020B0604020202020204" pitchFamily="34" charset="0"/>
              </a:defRPr>
            </a:lvl1pPr>
            <a:lvl2pPr marL="742950" indent="-285750" defTabSz="955675">
              <a:spcBef>
                <a:spcPct val="30000"/>
              </a:spcBef>
              <a:defRPr sz="1200">
                <a:solidFill>
                  <a:schemeClr val="tx1"/>
                </a:solidFill>
                <a:latin typeface="Arial" panose="020B0604020202020204" pitchFamily="34" charset="0"/>
              </a:defRPr>
            </a:lvl2pPr>
            <a:lvl3pPr marL="1143000" indent="-228600" defTabSz="955675">
              <a:spcBef>
                <a:spcPct val="30000"/>
              </a:spcBef>
              <a:defRPr sz="1200">
                <a:solidFill>
                  <a:schemeClr val="tx1"/>
                </a:solidFill>
                <a:latin typeface="Arial" panose="020B0604020202020204" pitchFamily="34" charset="0"/>
              </a:defRPr>
            </a:lvl3pPr>
            <a:lvl4pPr marL="1600200" indent="-228600" defTabSz="955675">
              <a:spcBef>
                <a:spcPct val="30000"/>
              </a:spcBef>
              <a:defRPr sz="1200">
                <a:solidFill>
                  <a:schemeClr val="tx1"/>
                </a:solidFill>
                <a:latin typeface="Arial" panose="020B0604020202020204" pitchFamily="34" charset="0"/>
              </a:defRPr>
            </a:lvl4pPr>
            <a:lvl5pPr marL="2057400" indent="-228600" defTabSz="955675">
              <a:spcBef>
                <a:spcPct val="30000"/>
              </a:spcBef>
              <a:defRPr sz="1200">
                <a:solidFill>
                  <a:schemeClr val="tx1"/>
                </a:solidFill>
                <a:latin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353B32C-9D04-40E2-926E-5BEE40DF4411}" type="slidenum">
              <a:rPr lang="en-US" altLang="en-US" sz="1300"/>
              <a:pPr>
                <a:spcBef>
                  <a:spcPct val="0"/>
                </a:spcBef>
              </a:pPr>
              <a:t>6</a:t>
            </a:fld>
            <a:endParaRPr lang="en-US" altLang="en-US" sz="1300"/>
          </a:p>
        </p:txBody>
      </p:sp>
    </p:spTree>
    <p:extLst>
      <p:ext uri="{BB962C8B-B14F-4D97-AF65-F5344CB8AC3E}">
        <p14:creationId xmlns:p14="http://schemas.microsoft.com/office/powerpoint/2010/main" val="3307990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 is something</a:t>
            </a:r>
            <a:r>
              <a:rPr lang="en-GB" baseline="0" dirty="0"/>
              <a:t> that resides in the minds of consumers therefore we need to build an emotional connection with the consumer/audience/client/employer</a:t>
            </a:r>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508A04BD-71BE-4111-BA17-E3DFDC8D6836}" type="slidenum">
              <a:rPr lang="en-GB" smtClean="0"/>
              <a:t>9</a:t>
            </a:fld>
            <a:endParaRPr lang="en-GB"/>
          </a:p>
        </p:txBody>
      </p:sp>
    </p:spTree>
    <p:extLst>
      <p:ext uri="{BB962C8B-B14F-4D97-AF65-F5344CB8AC3E}">
        <p14:creationId xmlns:p14="http://schemas.microsoft.com/office/powerpoint/2010/main" val="2517891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p:spPr>
        <p:txBody>
          <a:bodyPr/>
          <a:lstStyle/>
          <a:p>
            <a:pPr eaLnBrk="1" hangingPunct="1"/>
            <a:r>
              <a:rPr lang="en-GB" altLang="en-US" dirty="0"/>
              <a:t>Emotion always trumps reason</a:t>
            </a:r>
          </a:p>
          <a:p>
            <a:pPr eaLnBrk="1" hangingPunct="1"/>
            <a:endParaRPr lang="en-GB" altLang="en-US" dirty="0"/>
          </a:p>
        </p:txBody>
      </p:sp>
      <p:sp>
        <p:nvSpPr>
          <p:cNvPr id="61444"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B87A2-6786-4B78-A297-905F063CAC13}" type="slidenum">
              <a:rPr lang="en-GB" altLang="en-US"/>
              <a:pPr/>
              <a:t>10</a:t>
            </a:fld>
            <a:endParaRPr lang="en-GB" altLang="en-US"/>
          </a:p>
        </p:txBody>
      </p:sp>
    </p:spTree>
    <p:extLst>
      <p:ext uri="{BB962C8B-B14F-4D97-AF65-F5344CB8AC3E}">
        <p14:creationId xmlns:p14="http://schemas.microsoft.com/office/powerpoint/2010/main" val="2332026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2FC05D7C-4877-44DE-9FB1-889AA6DB0FE4}" type="slidenum">
              <a:rPr lang="en-US" altLang="en-US">
                <a:latin typeface="Arial" panose="020B0604020202020204" pitchFamily="34" charset="0"/>
              </a:rPr>
              <a:pPr eaLnBrk="1" hangingPunct="1">
                <a:spcBef>
                  <a:spcPct val="0"/>
                </a:spcBef>
              </a:pPr>
              <a:t>11</a:t>
            </a:fld>
            <a:endParaRPr lang="en-US" altLang="en-US">
              <a:latin typeface="Arial" panose="020B0604020202020204" pitchFamily="34" charset="0"/>
            </a:endParaRPr>
          </a:p>
        </p:txBody>
      </p:sp>
    </p:spTree>
    <p:extLst>
      <p:ext uri="{BB962C8B-B14F-4D97-AF65-F5344CB8AC3E}">
        <p14:creationId xmlns:p14="http://schemas.microsoft.com/office/powerpoint/2010/main" val="804194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BFD8E8E-D6B3-45AB-BD28-76DCE7B705E1}" type="slidenum">
              <a:rPr lang="en-US" altLang="en-US">
                <a:latin typeface="Arial" panose="020B0604020202020204" pitchFamily="34" charset="0"/>
              </a:rPr>
              <a:pPr eaLnBrk="1" hangingPunct="1">
                <a:spcBef>
                  <a:spcPct val="0"/>
                </a:spcBef>
              </a:pPr>
              <a:t>12</a:t>
            </a:fld>
            <a:endParaRPr lang="en-US" altLang="en-US">
              <a:latin typeface="Arial" panose="020B0604020202020204" pitchFamily="34" charset="0"/>
            </a:endParaRPr>
          </a:p>
        </p:txBody>
      </p:sp>
    </p:spTree>
    <p:extLst>
      <p:ext uri="{BB962C8B-B14F-4D97-AF65-F5344CB8AC3E}">
        <p14:creationId xmlns:p14="http://schemas.microsoft.com/office/powerpoint/2010/main" val="3253094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0172EE9-05DA-4EFE-879C-FB7819754B73}" type="slidenum">
              <a:rPr lang="en-GB" altLang="en-US"/>
              <a:pPr eaLnBrk="1" hangingPunct="1">
                <a:spcBef>
                  <a:spcPct val="0"/>
                </a:spcBef>
              </a:pPr>
              <a:t>13</a:t>
            </a:fld>
            <a:endParaRPr lang="en-GB" altLang="en-US"/>
          </a:p>
        </p:txBody>
      </p:sp>
      <p:sp>
        <p:nvSpPr>
          <p:cNvPr id="37891" name="Rectangle 2"/>
          <p:cNvSpPr>
            <a:spLocks noGrp="1" noRot="1" noChangeAspect="1" noChangeArrowheads="1" noTextEdit="1"/>
          </p:cNvSpPr>
          <p:nvPr>
            <p:ph type="sldImg"/>
          </p:nvPr>
        </p:nvSpPr>
        <p:spPr>
          <a:xfrm>
            <a:off x="803275" y="365125"/>
            <a:ext cx="4476750" cy="3357563"/>
          </a:xfrm>
          <a:solidFill>
            <a:srgbClr val="FFFFFF"/>
          </a:solidFill>
          <a:ln/>
        </p:spPr>
      </p:sp>
      <p:sp>
        <p:nvSpPr>
          <p:cNvPr id="37892" name="Rectangle 3"/>
          <p:cNvSpPr>
            <a:spLocks noGrp="1" noChangeArrowheads="1"/>
          </p:cNvSpPr>
          <p:nvPr>
            <p:ph type="body" idx="1"/>
          </p:nvPr>
        </p:nvSpPr>
        <p:spPr>
          <a:xfrm>
            <a:off x="469900" y="3937000"/>
            <a:ext cx="5857875" cy="5429250"/>
          </a:xfrm>
          <a:solidFill>
            <a:srgbClr val="FFFFFF"/>
          </a:solidFill>
          <a:ln>
            <a:solidFill>
              <a:srgbClr val="000000"/>
            </a:solidFill>
          </a:ln>
        </p:spPr>
        <p:txBody>
          <a:bodyPr lIns="91429" tIns="45715" rIns="91429" bIns="45715"/>
          <a:lstStyle/>
          <a:p>
            <a:pPr eaLnBrk="1" hangingPunct="1"/>
            <a:r>
              <a:rPr lang="en-US" altLang="en-US" dirty="0">
                <a:latin typeface="Arial" panose="020B0604020202020204" pitchFamily="34" charset="0"/>
                <a:cs typeface="Arial" panose="020B0604020202020204" pitchFamily="34" charset="0"/>
              </a:rPr>
              <a:t>https://www.bing.com/videos/search?q=it+s+only+a+car+bmw+advert&amp;&amp;view=detail&amp;mid=DF7D635F285E4BEAA384DF7D635F285E4BEAA384&amp;&amp;FORM=VRDGAR</a:t>
            </a: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4575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D88EC00D-9E88-4772-A82C-6344D4C09620}"/>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55DD4721-2BED-46F8-8540-30F0DBE04CD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CA8CEFFE-479F-45A2-AE9A-F17D83274F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Arial" panose="020B0604020202020204" pitchFamily="34" charset="0"/>
              </a:defRPr>
            </a:lvl1pPr>
            <a:lvl2pPr marL="742950" indent="-285750" defTabSz="955675">
              <a:spcBef>
                <a:spcPct val="30000"/>
              </a:spcBef>
              <a:defRPr sz="1200">
                <a:solidFill>
                  <a:schemeClr val="tx1"/>
                </a:solidFill>
                <a:latin typeface="Arial" panose="020B0604020202020204" pitchFamily="34" charset="0"/>
              </a:defRPr>
            </a:lvl2pPr>
            <a:lvl3pPr marL="1143000" indent="-228600" defTabSz="955675">
              <a:spcBef>
                <a:spcPct val="30000"/>
              </a:spcBef>
              <a:defRPr sz="1200">
                <a:solidFill>
                  <a:schemeClr val="tx1"/>
                </a:solidFill>
                <a:latin typeface="Arial" panose="020B0604020202020204" pitchFamily="34" charset="0"/>
              </a:defRPr>
            </a:lvl3pPr>
            <a:lvl4pPr marL="1600200" indent="-228600" defTabSz="955675">
              <a:spcBef>
                <a:spcPct val="30000"/>
              </a:spcBef>
              <a:defRPr sz="1200">
                <a:solidFill>
                  <a:schemeClr val="tx1"/>
                </a:solidFill>
                <a:latin typeface="Arial" panose="020B0604020202020204" pitchFamily="34" charset="0"/>
              </a:defRPr>
            </a:lvl4pPr>
            <a:lvl5pPr marL="2057400" indent="-228600" defTabSz="955675">
              <a:spcBef>
                <a:spcPct val="30000"/>
              </a:spcBef>
              <a:defRPr sz="1200">
                <a:solidFill>
                  <a:schemeClr val="tx1"/>
                </a:solidFill>
                <a:latin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57C5ABE-C1FD-452C-AAA8-A0915134D913}" type="slidenum">
              <a:rPr lang="en-US" altLang="en-US" sz="1300"/>
              <a:pPr>
                <a:spcBef>
                  <a:spcPct val="0"/>
                </a:spcBef>
              </a:pPr>
              <a:t>14</a:t>
            </a:fld>
            <a:endParaRPr lang="en-US" altLang="en-US" sz="1300"/>
          </a:p>
        </p:txBody>
      </p:sp>
    </p:spTree>
    <p:extLst>
      <p:ext uri="{BB962C8B-B14F-4D97-AF65-F5344CB8AC3E}">
        <p14:creationId xmlns:p14="http://schemas.microsoft.com/office/powerpoint/2010/main" val="4147701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306016D-93DB-4B6B-BCD1-99ECE5343A13}" type="slidenum">
              <a:rPr lang="en-US" altLang="en-US"/>
              <a:pPr eaLnBrk="1" hangingPunct="1">
                <a:spcBef>
                  <a:spcPct val="0"/>
                </a:spcBef>
              </a:pPr>
              <a:t>20</a:t>
            </a:fld>
            <a:endParaRPr lang="en-US" altLang="en-US"/>
          </a:p>
        </p:txBody>
      </p:sp>
      <p:sp>
        <p:nvSpPr>
          <p:cNvPr id="44035" name="Rectangle 2"/>
          <p:cNvSpPr>
            <a:spLocks noGrp="1" noRot="1" noChangeAspect="1" noChangeArrowheads="1" noTextEdit="1"/>
          </p:cNvSpPr>
          <p:nvPr>
            <p:ph type="sldImg"/>
          </p:nvPr>
        </p:nvSpPr>
        <p:spPr>
          <a:xfrm>
            <a:off x="368300" y="292100"/>
            <a:ext cx="5300663" cy="3976688"/>
          </a:xfrm>
          <a:ln w="12700" cap="flat">
            <a:solidFill>
              <a:schemeClr val="tx1"/>
            </a:solidFill>
          </a:ln>
        </p:spPr>
      </p:sp>
      <p:sp>
        <p:nvSpPr>
          <p:cNvPr id="44036" name="Rectangle 3"/>
          <p:cNvSpPr>
            <a:spLocks noGrp="1" noChangeArrowheads="1"/>
          </p:cNvSpPr>
          <p:nvPr>
            <p:ph type="body" idx="1"/>
          </p:nvPr>
        </p:nvSpPr>
        <p:spPr>
          <a:xfrm>
            <a:off x="906463" y="4694238"/>
            <a:ext cx="4984750" cy="41560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US" altLang="en-US" dirty="0"/>
          </a:p>
        </p:txBody>
      </p:sp>
    </p:spTree>
    <p:extLst>
      <p:ext uri="{BB962C8B-B14F-4D97-AF65-F5344CB8AC3E}">
        <p14:creationId xmlns:p14="http://schemas.microsoft.com/office/powerpoint/2010/main" val="3422949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D052CC20-0247-4DA7-A7A9-A73C6C1A2188}" type="slidenum">
              <a:rPr lang="en-GB" smtClean="0"/>
              <a:t>30</a:t>
            </a:fld>
            <a:endParaRPr lang="en-GB"/>
          </a:p>
        </p:txBody>
      </p:sp>
    </p:spTree>
    <p:extLst>
      <p:ext uri="{BB962C8B-B14F-4D97-AF65-F5344CB8AC3E}">
        <p14:creationId xmlns:p14="http://schemas.microsoft.com/office/powerpoint/2010/main" val="2654784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12/12/2024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12/12/2024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12/12/2024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12/12/2024</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811043545"/>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9314391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244770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1109822"/>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5338077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87139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267517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702315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6975323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692784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946894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580996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slideLayout" Target="../slideLayouts/slideLayout96.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5" Type="http://schemas.openxmlformats.org/officeDocument/2006/relationships/image" Target="../media/image25.jpg"/><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theme" Target="../theme/theme2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104.xml"/><Relationship Id="rId13" Type="http://schemas.openxmlformats.org/officeDocument/2006/relationships/image" Target="../media/image11.png"/><Relationship Id="rId3" Type="http://schemas.openxmlformats.org/officeDocument/2006/relationships/slideLayout" Target="../slideLayouts/slideLayout99.xml"/><Relationship Id="rId7" Type="http://schemas.openxmlformats.org/officeDocument/2006/relationships/slideLayout" Target="../slideLayouts/slideLayout103.xml"/><Relationship Id="rId12" Type="http://schemas.openxmlformats.org/officeDocument/2006/relationships/theme" Target="../theme/theme23.xml"/><Relationship Id="rId2" Type="http://schemas.openxmlformats.org/officeDocument/2006/relationships/slideLayout" Target="../slideLayouts/slideLayout98.xml"/><Relationship Id="rId1" Type="http://schemas.openxmlformats.org/officeDocument/2006/relationships/slideLayout" Target="../slideLayouts/slideLayout97.xml"/><Relationship Id="rId6" Type="http://schemas.openxmlformats.org/officeDocument/2006/relationships/slideLayout" Target="../slideLayouts/slideLayout102.xml"/><Relationship Id="rId11" Type="http://schemas.openxmlformats.org/officeDocument/2006/relationships/slideLayout" Target="../slideLayouts/slideLayout107.xml"/><Relationship Id="rId5" Type="http://schemas.openxmlformats.org/officeDocument/2006/relationships/slideLayout" Target="../slideLayouts/slideLayout101.xml"/><Relationship Id="rId10" Type="http://schemas.openxmlformats.org/officeDocument/2006/relationships/slideLayout" Target="../slideLayouts/slideLayout106.xml"/><Relationship Id="rId4" Type="http://schemas.openxmlformats.org/officeDocument/2006/relationships/slideLayout" Target="../slideLayouts/slideLayout100.xml"/><Relationship Id="rId9" Type="http://schemas.openxmlformats.org/officeDocument/2006/relationships/slideLayout" Target="../slideLayouts/slideLayout10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12/12/2024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 id="2147483795"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51715438"/>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85.xml"/></Relationships>
</file>

<file path=ppt/slides/_rels/slide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87.xml"/><Relationship Id="rId4" Type="http://schemas.openxmlformats.org/officeDocument/2006/relationships/image" Target="../media/image29.png"/></Relationships>
</file>

<file path=ppt/slides/_rels/slide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5.xml"/></Relationships>
</file>

<file path=ppt/slides/_rels/slide4.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xml"/><Relationship Id="rId1" Type="http://schemas.openxmlformats.org/officeDocument/2006/relationships/slideLayout" Target="../slideLayouts/slideLayout85.xml"/><Relationship Id="rId4" Type="http://schemas.openxmlformats.org/officeDocument/2006/relationships/image" Target="../media/image32.jpeg"/></Relationships>
</file>

<file path=ppt/slides/_rels/slide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9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5.xml"/></Relationships>
</file>

<file path=ppt/slides/_rels/slide7.xml.rels><?xml version="1.0" encoding="UTF-8" standalone="yes"?>
<Relationships xmlns="http://schemas.openxmlformats.org/package/2006/relationships"><Relationship Id="rId3" Type="http://schemas.openxmlformats.org/officeDocument/2006/relationships/hyperlink" Target="https://pro.similarweb.com/#/digitalsuite/websiteanalysis/overview/website-performance/*/999/1m?webSource=Total&amp;key=beachhouseoxwich.co.uk" TargetMode="External"/><Relationship Id="rId2" Type="http://schemas.openxmlformats.org/officeDocument/2006/relationships/hyperlink" Target="http://www.experian.co.uk/business-strategies/mosaic-uk.html" TargetMode="External"/><Relationship Id="rId1" Type="http://schemas.openxmlformats.org/officeDocument/2006/relationships/slideLayout" Target="../slideLayouts/slideLayout98.xml"/><Relationship Id="rId6" Type="http://schemas.openxmlformats.org/officeDocument/2006/relationships/hyperlink" Target="http://www.smartinsights.com/marketplace-analysis/customer-analysis/web-design-personas/" TargetMode="External"/><Relationship Id="rId5" Type="http://schemas.openxmlformats.org/officeDocument/2006/relationships/image" Target="../media/image34.png"/><Relationship Id="rId4" Type="http://schemas.openxmlformats.org/officeDocument/2006/relationships/hyperlink" Target="https://www.semrush.com/analytics/traffic/audience/?searchType=domain&amp;q=https://www.hilton.com/en/events/wedding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8.xml"/></Relationships>
</file>

<file path=ppt/slides/_rels/slide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4.xml"/><Relationship Id="rId1" Type="http://schemas.openxmlformats.org/officeDocument/2006/relationships/slideLayout" Target="../slideLayouts/slideLayout85.xml"/></Relationships>
</file>

<file path=ppt/slides/_rels/slide10.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85.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jpe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YCoQwZ9BQ9Q" TargetMode="External"/><Relationship Id="rId2" Type="http://schemas.openxmlformats.org/officeDocument/2006/relationships/notesSlide" Target="../notesSlides/notesSlide6.xml"/><Relationship Id="rId1" Type="http://schemas.openxmlformats.org/officeDocument/2006/relationships/slideLayout" Target="../slideLayouts/slideLayout85.xml"/><Relationship Id="rId5" Type="http://schemas.openxmlformats.org/officeDocument/2006/relationships/image" Target="../media/image42.jpeg"/><Relationship Id="rId4" Type="http://schemas.openxmlformats.org/officeDocument/2006/relationships/hyperlink" Target="https://www.youtube.com/watch?v=6gDCAEyLABo"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vDGrfhJH1P4" TargetMode="External"/><Relationship Id="rId2" Type="http://schemas.openxmlformats.org/officeDocument/2006/relationships/notesSlide" Target="../notesSlides/notesSlide7.xml"/><Relationship Id="rId1" Type="http://schemas.openxmlformats.org/officeDocument/2006/relationships/slideLayout" Target="../slideLayouts/slideLayout85.xml"/><Relationship Id="rId4" Type="http://schemas.openxmlformats.org/officeDocument/2006/relationships/hyperlink" Target="https://www.youtube.com/watch?v=eZgD89VYkVc"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8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5.xml"/></Relationships>
</file>

<file path=ppt/slides/_rels/slide1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85.xml"/></Relationships>
</file>

<file path=ppt/slides/_rels/slide1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5.xml"/></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m/trends/" TargetMode="External"/><Relationship Id="rId2" Type="http://schemas.openxmlformats.org/officeDocument/2006/relationships/image" Target="../media/image46.png"/><Relationship Id="rId1" Type="http://schemas.openxmlformats.org/officeDocument/2006/relationships/slideLayout" Target="../slideLayouts/slideLayout85.xml"/></Relationships>
</file>

<file path=ppt/slides/_rels/slide18.xml.rels><?xml version="1.0" encoding="UTF-8" standalone="yes"?>
<Relationships xmlns="http://schemas.openxmlformats.org/package/2006/relationships"><Relationship Id="rId8" Type="http://schemas.openxmlformats.org/officeDocument/2006/relationships/hyperlink" Target="https://share.vidyard.com/watch/PHAGcdZduUAjzuZr3DeKLs?" TargetMode="External"/><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png"/><Relationship Id="rId1" Type="http://schemas.openxmlformats.org/officeDocument/2006/relationships/slideLayout" Target="../slideLayouts/slideLayout8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98.xml"/></Relationships>
</file>

<file path=ppt/slides/_rels/slide2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0.xml"/><Relationship Id="rId1" Type="http://schemas.openxmlformats.org/officeDocument/2006/relationships/slideLayout" Target="../slideLayouts/slideLayout8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85.xml"/><Relationship Id="rId4" Type="http://schemas.openxmlformats.org/officeDocument/2006/relationships/image" Target="../media/image71.png"/></Relationships>
</file>

<file path=ppt/slides/_rels/slide23.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png"/><Relationship Id="rId1" Type="http://schemas.openxmlformats.org/officeDocument/2006/relationships/slideLayout" Target="../slideLayouts/slideLayout85.xml"/></Relationships>
</file>

<file path=ppt/slides/_rels/slide2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85.xml"/></Relationships>
</file>

<file path=ppt/slides/_rels/slide2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png"/><Relationship Id="rId1" Type="http://schemas.openxmlformats.org/officeDocument/2006/relationships/slideLayout" Target="../slideLayouts/slideLayout85.xml"/></Relationships>
</file>

<file path=ppt/slides/_rels/slide2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png"/><Relationship Id="rId1" Type="http://schemas.openxmlformats.org/officeDocument/2006/relationships/slideLayout" Target="../slideLayouts/slideLayout85.xml"/></Relationships>
</file>

<file path=ppt/slides/_rels/slide27.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png"/><Relationship Id="rId1" Type="http://schemas.openxmlformats.org/officeDocument/2006/relationships/slideLayout" Target="../slideLayouts/slideLayout85.xml"/><Relationship Id="rId4" Type="http://schemas.openxmlformats.org/officeDocument/2006/relationships/image" Target="../media/image81.jpeg"/></Relationships>
</file>

<file path=ppt/slides/_rels/slide28.xml.rels><?xml version="1.0" encoding="UTF-8" standalone="yes"?>
<Relationships xmlns="http://schemas.openxmlformats.org/package/2006/relationships"><Relationship Id="rId3" Type="http://schemas.openxmlformats.org/officeDocument/2006/relationships/hyperlink" Target="https://govisually.com/blog/color-theory-and-color-palettes/" TargetMode="External"/><Relationship Id="rId2" Type="http://schemas.openxmlformats.org/officeDocument/2006/relationships/hyperlink" Target="https://designsystem.digital.gov/design-tokens/color/overview/" TargetMode="External"/><Relationship Id="rId1" Type="http://schemas.openxmlformats.org/officeDocument/2006/relationships/slideLayout" Target="../slideLayouts/slideLayout84.xml"/><Relationship Id="rId4" Type="http://schemas.openxmlformats.org/officeDocument/2006/relationships/hyperlink" Target="https://www.psychologytoday.com/us/blog/habits-not-hacks/201408/color-psychology-how-colors-influence-the-mind"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canva.com/font-combinations/" TargetMode="External"/><Relationship Id="rId2" Type="http://schemas.openxmlformats.org/officeDocument/2006/relationships/hyperlink" Target="https://fonts.google.com/" TargetMode="External"/><Relationship Id="rId1" Type="http://schemas.openxmlformats.org/officeDocument/2006/relationships/slideLayout" Target="../slideLayouts/slideLayout85.xml"/><Relationship Id="rId5" Type="http://schemas.openxmlformats.org/officeDocument/2006/relationships/image" Target="../media/image83.jpeg"/><Relationship Id="rId4" Type="http://schemas.openxmlformats.org/officeDocument/2006/relationships/image" Target="../media/image82.png"/></Relationships>
</file>

<file path=ppt/slides/_rels/slide3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1.xml"/><Relationship Id="rId1" Type="http://schemas.openxmlformats.org/officeDocument/2006/relationships/slideLayout" Target="../slideLayouts/slideLayout84.xml"/><Relationship Id="rId5" Type="http://schemas.openxmlformats.org/officeDocument/2006/relationships/image" Target="../media/image85.png"/><Relationship Id="rId4" Type="http://schemas.openxmlformats.org/officeDocument/2006/relationships/hyperlink" Target="https://huggingface.co/spaces/jbilcke-hf/ai-comic-factory" TargetMode="External"/></Relationships>
</file>

<file path=ppt/slides/_rels/slide31.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86.png"/><Relationship Id="rId7" Type="http://schemas.openxmlformats.org/officeDocument/2006/relationships/image" Target="../media/image90.jpeg"/><Relationship Id="rId2" Type="http://schemas.openxmlformats.org/officeDocument/2006/relationships/hyperlink" Target="https://www.kapwing.com/" TargetMode="External"/><Relationship Id="rId1" Type="http://schemas.openxmlformats.org/officeDocument/2006/relationships/slideLayout" Target="../slideLayouts/slideLayout85.xml"/><Relationship Id="rId6" Type="http://schemas.openxmlformats.org/officeDocument/2006/relationships/image" Target="../media/image89.png"/><Relationship Id="rId5" Type="http://schemas.openxmlformats.org/officeDocument/2006/relationships/image" Target="../media/image88.png"/><Relationship Id="rId10" Type="http://schemas.openxmlformats.org/officeDocument/2006/relationships/image" Target="../media/image93.png"/><Relationship Id="rId4" Type="http://schemas.openxmlformats.org/officeDocument/2006/relationships/image" Target="../media/image87.jpeg"/><Relationship Id="rId9" Type="http://schemas.openxmlformats.org/officeDocument/2006/relationships/image" Target="../media/image92.jpe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4.jpeg"/><Relationship Id="rId1" Type="http://schemas.openxmlformats.org/officeDocument/2006/relationships/slideLayout" Target="../slideLayouts/slideLayout8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jpeg"/><Relationship Id="rId1" Type="http://schemas.openxmlformats.org/officeDocument/2006/relationships/slideLayout" Target="../slideLayouts/slideLayout95.xml"/><Relationship Id="rId4" Type="http://schemas.openxmlformats.org/officeDocument/2006/relationships/image" Target="../media/image97.jpeg"/></Relationships>
</file>

<file path=ppt/slides/_rels/slide3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s://skillshop.exceedlms.com/student/collection/654330" TargetMode="External"/><Relationship Id="rId1" Type="http://schemas.openxmlformats.org/officeDocument/2006/relationships/slideLayout" Target="../slideLayouts/slideLayout85.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83796-6D56-AE51-E25A-A967B4AA6885}"/>
              </a:ext>
            </a:extLst>
          </p:cNvPr>
          <p:cNvSpPr>
            <a:spLocks noGrp="1"/>
          </p:cNvSpPr>
          <p:nvPr>
            <p:ph type="title"/>
          </p:nvPr>
        </p:nvSpPr>
        <p:spPr>
          <a:xfrm>
            <a:off x="251520" y="2060848"/>
            <a:ext cx="3744416" cy="1001040"/>
          </a:xfrm>
        </p:spPr>
        <p:txBody>
          <a:bodyPr vert="horz" lIns="51435" tIns="25718" rIns="51435" bIns="25718" rtlCol="0" anchor="ctr">
            <a:noAutofit/>
          </a:bodyPr>
          <a:lstStyle/>
          <a:p>
            <a:r>
              <a:rPr lang="en-US" sz="4000" b="1" dirty="0">
                <a:solidFill>
                  <a:srgbClr val="FFFFFF"/>
                </a:solidFill>
              </a:rPr>
              <a:t>Content creation</a:t>
            </a:r>
          </a:p>
        </p:txBody>
      </p:sp>
      <p:pic>
        <p:nvPicPr>
          <p:cNvPr id="5" name="Picture 4">
            <a:extLst>
              <a:ext uri="{FF2B5EF4-FFF2-40B4-BE49-F238E27FC236}">
                <a16:creationId xmlns:a16="http://schemas.microsoft.com/office/drawing/2014/main" id="{2448806B-C4FF-DAFE-6DE2-106C89037B8F}"/>
              </a:ext>
            </a:extLst>
          </p:cNvPr>
          <p:cNvPicPr>
            <a:picLocks noChangeAspect="1"/>
          </p:cNvPicPr>
          <p:nvPr/>
        </p:nvPicPr>
        <p:blipFill>
          <a:blip r:embed="rId3"/>
          <a:stretch>
            <a:fillRect/>
          </a:stretch>
        </p:blipFill>
        <p:spPr>
          <a:xfrm>
            <a:off x="0" y="476672"/>
            <a:ext cx="9167940" cy="5156966"/>
          </a:xfrm>
          <a:prstGeom prst="rect">
            <a:avLst/>
          </a:prstGeom>
        </p:spPr>
      </p:pic>
    </p:spTree>
    <p:extLst>
      <p:ext uri="{BB962C8B-B14F-4D97-AF65-F5344CB8AC3E}">
        <p14:creationId xmlns:p14="http://schemas.microsoft.com/office/powerpoint/2010/main" val="3786598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B3B70-5CD3-377C-DBB7-E5ED31805081}"/>
              </a:ext>
            </a:extLst>
          </p:cNvPr>
          <p:cNvSpPr>
            <a:spLocks noGrp="1"/>
          </p:cNvSpPr>
          <p:nvPr>
            <p:ph type="title"/>
          </p:nvPr>
        </p:nvSpPr>
        <p:spPr>
          <a:xfrm>
            <a:off x="109408" y="-171400"/>
            <a:ext cx="7886700" cy="1325563"/>
          </a:xfrm>
        </p:spPr>
        <p:txBody>
          <a:bodyPr/>
          <a:lstStyle/>
          <a:p>
            <a:r>
              <a:rPr lang="en-GB" dirty="0"/>
              <a:t>What do we want to do? </a:t>
            </a:r>
          </a:p>
        </p:txBody>
      </p:sp>
      <p:pic>
        <p:nvPicPr>
          <p:cNvPr id="3076" name="Picture 4" descr="RACE marketing model definition - What is? - Digital marketing Glossary">
            <a:extLst>
              <a:ext uri="{FF2B5EF4-FFF2-40B4-BE49-F238E27FC236}">
                <a16:creationId xmlns:a16="http://schemas.microsoft.com/office/drawing/2014/main" id="{A769FCDD-CFDD-04EC-C1EC-45E9574C40C3}"/>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622091" y="260648"/>
            <a:ext cx="4304755" cy="612136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The AIDA model and how to apply it in ...">
            <a:extLst>
              <a:ext uri="{FF2B5EF4-FFF2-40B4-BE49-F238E27FC236}">
                <a16:creationId xmlns:a16="http://schemas.microsoft.com/office/drawing/2014/main" id="{C3051817-BC60-416C-4CA0-D5DAE17F95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207" y="908720"/>
            <a:ext cx="3178746" cy="2720902"/>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How to use the DRIP model? [Communications strategy Planning]">
            <a:extLst>
              <a:ext uri="{FF2B5EF4-FFF2-40B4-BE49-F238E27FC236}">
                <a16:creationId xmlns:a16="http://schemas.microsoft.com/office/drawing/2014/main" id="{9CBE21B5-AB06-2CBD-7CFD-3A86233A55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752" y="3789040"/>
            <a:ext cx="3803105" cy="2450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548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80"/>
                                        </p:tgtEl>
                                        <p:attrNameLst>
                                          <p:attrName>style.visibility</p:attrName>
                                        </p:attrNameLst>
                                      </p:cBhvr>
                                      <p:to>
                                        <p:strVal val="visible"/>
                                      </p:to>
                                    </p:set>
                                    <p:animEffect transition="in" filter="fade">
                                      <p:cBhvr>
                                        <p:cTn id="7" dur="500"/>
                                        <p:tgtEl>
                                          <p:spTgt spid="308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84"/>
                                        </p:tgtEl>
                                        <p:attrNameLst>
                                          <p:attrName>style.visibility</p:attrName>
                                        </p:attrNameLst>
                                      </p:cBhvr>
                                      <p:to>
                                        <p:strVal val="visible"/>
                                      </p:to>
                                    </p:set>
                                    <p:animEffect transition="in" filter="fade">
                                      <p:cBhvr>
                                        <p:cTn id="12" dur="500"/>
                                        <p:tgtEl>
                                          <p:spTgt spid="308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76"/>
                                        </p:tgtEl>
                                        <p:attrNameLst>
                                          <p:attrName>style.visibility</p:attrName>
                                        </p:attrNameLst>
                                      </p:cBhvr>
                                      <p:to>
                                        <p:strVal val="visible"/>
                                      </p:to>
                                    </p:set>
                                    <p:animEffect transition="in" filter="fade">
                                      <p:cBhvr>
                                        <p:cTn id="17" dur="500"/>
                                        <p:tgtEl>
                                          <p:spTgt spid="30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1835696" y="44624"/>
            <a:ext cx="5317257" cy="6741369"/>
          </a:xfrm>
          <a:prstGeom prst="rect">
            <a:avLst/>
          </a:prstGeom>
        </p:spPr>
      </p:pic>
    </p:spTree>
    <p:extLst>
      <p:ext uri="{BB962C8B-B14F-4D97-AF65-F5344CB8AC3E}">
        <p14:creationId xmlns:p14="http://schemas.microsoft.com/office/powerpoint/2010/main" val="3336422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3F7E049-2BC0-41FA-91C4-1F6D1833C94F}"/>
              </a:ext>
            </a:extLst>
          </p:cNvPr>
          <p:cNvSpPr>
            <a:spLocks noGrp="1" noChangeArrowheads="1"/>
          </p:cNvSpPr>
          <p:nvPr>
            <p:ph type="title"/>
          </p:nvPr>
        </p:nvSpPr>
        <p:spPr>
          <a:xfrm>
            <a:off x="179512" y="-109835"/>
            <a:ext cx="9089170" cy="1143000"/>
          </a:xfrm>
        </p:spPr>
        <p:txBody>
          <a:bodyPr>
            <a:noAutofit/>
          </a:bodyPr>
          <a:lstStyle/>
          <a:p>
            <a:pPr eaLnBrk="1" fontAlgn="auto" hangingPunct="1">
              <a:spcAft>
                <a:spcPts val="0"/>
              </a:spcAft>
              <a:defRPr/>
            </a:pPr>
            <a:r>
              <a:rPr lang="en-GB" sz="4000" dirty="0">
                <a:solidFill>
                  <a:schemeClr val="bg2">
                    <a:lumMod val="25000"/>
                  </a:schemeClr>
                </a:solidFill>
              </a:rPr>
              <a:t>Media Planning: Reaching the Audience</a:t>
            </a:r>
            <a:endParaRPr lang="en-US" sz="4000" dirty="0">
              <a:solidFill>
                <a:schemeClr val="bg2">
                  <a:lumMod val="25000"/>
                </a:schemeClr>
              </a:solidFill>
            </a:endParaRPr>
          </a:p>
        </p:txBody>
      </p:sp>
      <p:sp>
        <p:nvSpPr>
          <p:cNvPr id="26627" name="Slide Number Placeholder 5">
            <a:extLst>
              <a:ext uri="{FF2B5EF4-FFF2-40B4-BE49-F238E27FC236}">
                <a16:creationId xmlns:a16="http://schemas.microsoft.com/office/drawing/2014/main" id="{EEC930A9-F655-4011-AAB6-1E4550676590}"/>
              </a:ext>
            </a:extLst>
          </p:cNvPr>
          <p:cNvSpPr>
            <a:spLocks noGrp="1"/>
          </p:cNvSpPr>
          <p:nvPr>
            <p:ph type="sldNum" sz="quarter" idx="12"/>
          </p:nvPr>
        </p:nvSpPr>
        <p:spPr bwMode="auto">
          <a:xfrm>
            <a:off x="6161087" y="6304747"/>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7B6B24FD-0B7C-4793-A80F-6BB4639F3366}" type="slidenum">
              <a:rPr lang="en-US" altLang="en-US" sz="1600">
                <a:solidFill>
                  <a:srgbClr val="7B9899"/>
                </a:solidFill>
                <a:latin typeface="Arial" panose="020B0604020202020204" pitchFamily="34" charset="0"/>
              </a:rPr>
              <a:pPr>
                <a:spcBef>
                  <a:spcPct val="0"/>
                </a:spcBef>
                <a:buClrTx/>
                <a:buSzTx/>
                <a:buFontTx/>
                <a:buNone/>
              </a:pPr>
              <a:t>4</a:t>
            </a:fld>
            <a:endParaRPr lang="en-US" altLang="en-US" sz="1600">
              <a:solidFill>
                <a:srgbClr val="7B9899"/>
              </a:solidFill>
              <a:latin typeface="Arial" panose="020B0604020202020204" pitchFamily="34" charset="0"/>
            </a:endParaRPr>
          </a:p>
        </p:txBody>
      </p:sp>
      <p:sp>
        <p:nvSpPr>
          <p:cNvPr id="26628" name="Rectangle 3">
            <a:extLst>
              <a:ext uri="{FF2B5EF4-FFF2-40B4-BE49-F238E27FC236}">
                <a16:creationId xmlns:a16="http://schemas.microsoft.com/office/drawing/2014/main" id="{7E7FDB94-5A25-4DE4-B944-F908B6905400}"/>
              </a:ext>
            </a:extLst>
          </p:cNvPr>
          <p:cNvSpPr>
            <a:spLocks noGrp="1" noChangeArrowheads="1"/>
          </p:cNvSpPr>
          <p:nvPr>
            <p:ph sz="quarter" idx="1"/>
          </p:nvPr>
        </p:nvSpPr>
        <p:spPr>
          <a:xfrm>
            <a:off x="163702" y="1033165"/>
            <a:ext cx="8504238" cy="4572000"/>
          </a:xfrm>
        </p:spPr>
        <p:txBody>
          <a:bodyPr/>
          <a:lstStyle/>
          <a:p>
            <a:pPr eaLnBrk="1" hangingPunct="1">
              <a:buFontTx/>
              <a:buNone/>
            </a:pPr>
            <a:r>
              <a:rPr lang="en-GB" altLang="en-US" sz="2200" dirty="0"/>
              <a:t> “</a:t>
            </a:r>
            <a:r>
              <a:rPr lang="en-GB" altLang="en-US" sz="2200" i="1" dirty="0"/>
              <a:t>A promotional campaign cannot be effective if it is not seen by sufficient number of interested consumers</a:t>
            </a:r>
            <a:r>
              <a:rPr lang="en-GB" altLang="en-US" sz="2200" dirty="0"/>
              <a:t>” </a:t>
            </a:r>
          </a:p>
          <a:p>
            <a:pPr eaLnBrk="1" hangingPunct="1">
              <a:buFontTx/>
              <a:buNone/>
            </a:pPr>
            <a:r>
              <a:rPr lang="en-GB" altLang="en-US" sz="2200" dirty="0">
                <a:solidFill>
                  <a:srgbClr val="FF0000"/>
                </a:solidFill>
              </a:rPr>
              <a:t>	</a:t>
            </a:r>
          </a:p>
          <a:p>
            <a:pPr eaLnBrk="1" hangingPunct="1">
              <a:buFontTx/>
              <a:buNone/>
            </a:pPr>
            <a:r>
              <a:rPr lang="en-GB" altLang="en-US" sz="2200" dirty="0">
                <a:solidFill>
                  <a:srgbClr val="FF0000"/>
                </a:solidFill>
              </a:rPr>
              <a:t>	</a:t>
            </a:r>
            <a:r>
              <a:rPr lang="en-GB" altLang="en-US" sz="2200" dirty="0"/>
              <a:t>REACHING THE </a:t>
            </a:r>
            <a:r>
              <a:rPr lang="en-GB" altLang="en-US" sz="2200" dirty="0">
                <a:solidFill>
                  <a:srgbClr val="FF0000"/>
                </a:solidFill>
              </a:rPr>
              <a:t>RIGHT AUDIENCE</a:t>
            </a:r>
            <a:r>
              <a:rPr lang="en-GB" altLang="en-US" sz="2200" dirty="0"/>
              <a:t>, </a:t>
            </a:r>
          </a:p>
          <a:p>
            <a:pPr eaLnBrk="1" hangingPunct="1">
              <a:buFontTx/>
              <a:buNone/>
            </a:pPr>
            <a:r>
              <a:rPr lang="en-GB" altLang="en-US" sz="2200" dirty="0"/>
              <a:t>                        IN THE </a:t>
            </a:r>
            <a:r>
              <a:rPr lang="en-GB" altLang="en-US" sz="2200" dirty="0">
                <a:solidFill>
                  <a:srgbClr val="FF0000"/>
                </a:solidFill>
              </a:rPr>
              <a:t>RIGHT CONTEXT</a:t>
            </a:r>
            <a:r>
              <a:rPr lang="en-GB" altLang="en-US" sz="2200" dirty="0"/>
              <a:t>, </a:t>
            </a:r>
          </a:p>
          <a:p>
            <a:pPr eaLnBrk="1" hangingPunct="1">
              <a:buFontTx/>
              <a:buNone/>
            </a:pPr>
            <a:r>
              <a:rPr lang="en-GB" altLang="en-US" sz="2200" dirty="0"/>
              <a:t>                                  AT THE </a:t>
            </a:r>
            <a:r>
              <a:rPr lang="en-GB" altLang="en-US" sz="2200" dirty="0">
                <a:solidFill>
                  <a:srgbClr val="FF0000"/>
                </a:solidFill>
              </a:rPr>
              <a:t>RIGHT TIME</a:t>
            </a:r>
            <a:r>
              <a:rPr lang="en-GB" altLang="en-US" sz="2200" dirty="0"/>
              <a:t> </a:t>
            </a:r>
          </a:p>
          <a:p>
            <a:pPr eaLnBrk="1" hangingPunct="1">
              <a:buFontTx/>
              <a:buNone/>
            </a:pPr>
            <a:r>
              <a:rPr lang="en-GB" altLang="en-US" sz="2200" dirty="0"/>
              <a:t>                &amp;     AT AN </a:t>
            </a:r>
            <a:r>
              <a:rPr lang="en-GB" altLang="en-US" sz="2200" dirty="0">
                <a:solidFill>
                  <a:srgbClr val="FF0000"/>
                </a:solidFill>
              </a:rPr>
              <a:t>ACCEPTABLE COST</a:t>
            </a:r>
          </a:p>
        </p:txBody>
      </p:sp>
      <p:pic>
        <p:nvPicPr>
          <p:cNvPr id="5" name="Picture 4">
            <a:extLst>
              <a:ext uri="{FF2B5EF4-FFF2-40B4-BE49-F238E27FC236}">
                <a16:creationId xmlns:a16="http://schemas.microsoft.com/office/drawing/2014/main" id="{BF899CCE-0EAC-3C59-F528-5FAD0329A4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2237640"/>
            <a:ext cx="3808619" cy="2478211"/>
          </a:xfrm>
          <a:prstGeom prst="rect">
            <a:avLst/>
          </a:prstGeom>
        </p:spPr>
      </p:pic>
      <p:pic>
        <p:nvPicPr>
          <p:cNvPr id="1026" name="Picture 2" descr="9 iconic TV ads Brits will never forget | indy100">
            <a:extLst>
              <a:ext uri="{FF2B5EF4-FFF2-40B4-BE49-F238E27FC236}">
                <a16:creationId xmlns:a16="http://schemas.microsoft.com/office/drawing/2014/main" id="{38EBA23A-40D4-4A7E-2C56-C9D43668A50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9933" y="4066676"/>
            <a:ext cx="3131840" cy="156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8545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70381" y="244452"/>
            <a:ext cx="7231400" cy="5392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0594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5">
            <a:extLst>
              <a:ext uri="{FF2B5EF4-FFF2-40B4-BE49-F238E27FC236}">
                <a16:creationId xmlns:a16="http://schemas.microsoft.com/office/drawing/2014/main" id="{FD89765B-5B33-4023-AC4F-44BC6652DE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21D70E27-03D7-40EE-A818-356B08EB9B34}" type="slidenum">
              <a:rPr lang="en-US" altLang="en-US" sz="1600">
                <a:solidFill>
                  <a:srgbClr val="7B9899"/>
                </a:solidFill>
                <a:latin typeface="Arial" panose="020B0604020202020204" pitchFamily="34" charset="0"/>
              </a:rPr>
              <a:pPr>
                <a:spcBef>
                  <a:spcPct val="0"/>
                </a:spcBef>
                <a:buClrTx/>
                <a:buSzTx/>
                <a:buFontTx/>
                <a:buNone/>
              </a:pPr>
              <a:t>6</a:t>
            </a:fld>
            <a:endParaRPr lang="en-US" altLang="en-US" sz="1600">
              <a:solidFill>
                <a:srgbClr val="7B9899"/>
              </a:solidFill>
              <a:latin typeface="Arial" panose="020B0604020202020204" pitchFamily="34" charset="0"/>
            </a:endParaRPr>
          </a:p>
        </p:txBody>
      </p:sp>
      <p:sp>
        <p:nvSpPr>
          <p:cNvPr id="6147" name="Rectangle 3">
            <a:extLst>
              <a:ext uri="{FF2B5EF4-FFF2-40B4-BE49-F238E27FC236}">
                <a16:creationId xmlns:a16="http://schemas.microsoft.com/office/drawing/2014/main" id="{4443169E-892D-431A-9DCB-BF961D39D4DD}"/>
              </a:ext>
            </a:extLst>
          </p:cNvPr>
          <p:cNvSpPr>
            <a:spLocks noGrp="1" noChangeArrowheads="1"/>
          </p:cNvSpPr>
          <p:nvPr>
            <p:ph sz="quarter" idx="1"/>
          </p:nvPr>
        </p:nvSpPr>
        <p:spPr>
          <a:xfrm>
            <a:off x="0" y="1392592"/>
            <a:ext cx="9144000" cy="4929188"/>
          </a:xfrm>
        </p:spPr>
        <p:txBody>
          <a:bodyPr>
            <a:normAutofit/>
          </a:bodyPr>
          <a:lstStyle/>
          <a:p>
            <a:pPr marL="533400" indent="-533400" eaLnBrk="1" fontAlgn="auto" hangingPunct="1">
              <a:spcAft>
                <a:spcPts val="0"/>
              </a:spcAft>
              <a:buFont typeface="Wingdings 2"/>
              <a:buChar char=""/>
              <a:defRPr/>
            </a:pPr>
            <a:r>
              <a:rPr lang="en-GB" sz="2200" dirty="0"/>
              <a:t>Optimize exposure through a </a:t>
            </a:r>
            <a:r>
              <a:rPr lang="en-GB" sz="2200" b="1" dirty="0">
                <a:solidFill>
                  <a:srgbClr val="CC0000"/>
                </a:solidFill>
              </a:rPr>
              <a:t>combination of media</a:t>
            </a:r>
          </a:p>
          <a:p>
            <a:pPr marL="533400" indent="-533400" eaLnBrk="1" fontAlgn="auto" hangingPunct="1">
              <a:spcAft>
                <a:spcPts val="0"/>
              </a:spcAft>
              <a:buFont typeface="Wingdings 2"/>
              <a:buChar char=""/>
              <a:defRPr/>
            </a:pPr>
            <a:r>
              <a:rPr lang="en-GB" sz="2200" dirty="0"/>
              <a:t>Match target audience’s </a:t>
            </a:r>
            <a:r>
              <a:rPr lang="en-GB" sz="2200" b="1" dirty="0">
                <a:solidFill>
                  <a:srgbClr val="CC0000"/>
                </a:solidFill>
              </a:rPr>
              <a:t>media habits </a:t>
            </a:r>
          </a:p>
          <a:p>
            <a:pPr marL="533400" indent="-533400" eaLnBrk="1" fontAlgn="auto" hangingPunct="1">
              <a:spcAft>
                <a:spcPts val="0"/>
              </a:spcAft>
              <a:buFont typeface="Wingdings 2"/>
              <a:buChar char=""/>
              <a:defRPr/>
            </a:pPr>
            <a:r>
              <a:rPr lang="en-GB" sz="2200" dirty="0"/>
              <a:t>At the </a:t>
            </a:r>
            <a:r>
              <a:rPr lang="en-GB" sz="2200" b="1" dirty="0">
                <a:solidFill>
                  <a:srgbClr val="CC0000"/>
                </a:solidFill>
              </a:rPr>
              <a:t>lowest possible cost</a:t>
            </a:r>
          </a:p>
          <a:p>
            <a:pPr marL="533400" indent="-533400" eaLnBrk="1" fontAlgn="auto" hangingPunct="1">
              <a:spcAft>
                <a:spcPts val="0"/>
              </a:spcAft>
              <a:buFontTx/>
              <a:buNone/>
              <a:defRPr/>
            </a:pPr>
            <a:endParaRPr lang="en-GB" sz="2200" b="1" u="sng" dirty="0"/>
          </a:p>
          <a:p>
            <a:pPr marL="533400" indent="-533400" algn="ctr" eaLnBrk="1" fontAlgn="auto" hangingPunct="1">
              <a:spcAft>
                <a:spcPts val="0"/>
              </a:spcAft>
              <a:buFontTx/>
              <a:buNone/>
              <a:defRPr/>
            </a:pPr>
            <a:r>
              <a:rPr lang="en-GB" sz="2200" b="1" u="sng" dirty="0"/>
              <a:t>You Need to know:</a:t>
            </a:r>
          </a:p>
          <a:p>
            <a:pPr marL="533400" indent="-533400" algn="ctr" eaLnBrk="1" fontAlgn="auto" hangingPunct="1">
              <a:spcAft>
                <a:spcPts val="0"/>
              </a:spcAft>
              <a:buFontTx/>
              <a:buNone/>
              <a:defRPr/>
            </a:pPr>
            <a:r>
              <a:rPr lang="en-GB" sz="2200" dirty="0"/>
              <a:t>Target </a:t>
            </a:r>
            <a:r>
              <a:rPr lang="en-GB" sz="2200" b="1" dirty="0"/>
              <a:t>audience’s</a:t>
            </a:r>
          </a:p>
          <a:p>
            <a:pPr marL="533400" indent="-533400" eaLnBrk="1" fontAlgn="auto" hangingPunct="1">
              <a:spcAft>
                <a:spcPts val="0"/>
              </a:spcAft>
              <a:buFontTx/>
              <a:buNone/>
              <a:defRPr/>
            </a:pPr>
            <a:endParaRPr lang="en-GB" sz="2200" b="1" dirty="0"/>
          </a:p>
          <a:p>
            <a:pPr marL="533400" indent="-533400" eaLnBrk="1" fontAlgn="auto" hangingPunct="1">
              <a:spcAft>
                <a:spcPts val="0"/>
              </a:spcAft>
              <a:buFontTx/>
              <a:buNone/>
              <a:defRPr/>
            </a:pPr>
            <a:r>
              <a:rPr lang="en-GB" sz="2200" b="1" dirty="0"/>
              <a:t>                                profile           media habits</a:t>
            </a:r>
          </a:p>
          <a:p>
            <a:pPr marL="533400" indent="-533400" eaLnBrk="1" fontAlgn="auto" hangingPunct="1">
              <a:spcAft>
                <a:spcPts val="0"/>
              </a:spcAft>
              <a:buFontTx/>
              <a:buAutoNum type="arabicPeriod"/>
              <a:defRPr/>
            </a:pPr>
            <a:endParaRPr lang="en-GB" sz="2000" dirty="0"/>
          </a:p>
          <a:p>
            <a:pPr marL="533400" indent="-533400" eaLnBrk="1" fontAlgn="auto" hangingPunct="1">
              <a:lnSpc>
                <a:spcPct val="80000"/>
              </a:lnSpc>
              <a:spcAft>
                <a:spcPts val="0"/>
              </a:spcAft>
              <a:buFontTx/>
              <a:buNone/>
              <a:defRPr/>
            </a:pPr>
            <a:endParaRPr lang="en-GB" sz="1800" dirty="0"/>
          </a:p>
          <a:p>
            <a:pPr marL="533400" indent="-533400" eaLnBrk="1" fontAlgn="auto" hangingPunct="1">
              <a:lnSpc>
                <a:spcPct val="80000"/>
              </a:lnSpc>
              <a:spcAft>
                <a:spcPts val="0"/>
              </a:spcAft>
              <a:buFontTx/>
              <a:buNone/>
              <a:defRPr/>
            </a:pPr>
            <a:endParaRPr lang="en-GB" sz="1900" dirty="0">
              <a:solidFill>
                <a:srgbClr val="FF0000"/>
              </a:solidFill>
            </a:endParaRPr>
          </a:p>
          <a:p>
            <a:pPr marL="533400" indent="-533400" eaLnBrk="1" fontAlgn="auto" hangingPunct="1">
              <a:lnSpc>
                <a:spcPct val="80000"/>
              </a:lnSpc>
              <a:spcAft>
                <a:spcPts val="0"/>
              </a:spcAft>
              <a:buFont typeface="Wingdings 2"/>
              <a:buChar char=""/>
              <a:defRPr/>
            </a:pPr>
            <a:endParaRPr lang="en-US" sz="1900" dirty="0">
              <a:solidFill>
                <a:srgbClr val="FF0000"/>
              </a:solidFill>
            </a:endParaRPr>
          </a:p>
        </p:txBody>
      </p:sp>
      <p:cxnSp>
        <p:nvCxnSpPr>
          <p:cNvPr id="11" name="Straight Arrow Connector 10">
            <a:extLst>
              <a:ext uri="{FF2B5EF4-FFF2-40B4-BE49-F238E27FC236}">
                <a16:creationId xmlns:a16="http://schemas.microsoft.com/office/drawing/2014/main" id="{D90A87CD-AC01-4D5C-A22D-A561505DD6F5}"/>
              </a:ext>
            </a:extLst>
          </p:cNvPr>
          <p:cNvCxnSpPr/>
          <p:nvPr/>
        </p:nvCxnSpPr>
        <p:spPr>
          <a:xfrm rot="10800000" flipV="1">
            <a:off x="2761035" y="3832376"/>
            <a:ext cx="500063" cy="4286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C52CE05-700C-4A9D-B83E-1539D9292AC7}"/>
              </a:ext>
            </a:extLst>
          </p:cNvPr>
          <p:cNvCxnSpPr/>
          <p:nvPr/>
        </p:nvCxnSpPr>
        <p:spPr>
          <a:xfrm>
            <a:off x="3790446" y="3804740"/>
            <a:ext cx="571500" cy="4286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5" name="Rectangle 2">
            <a:extLst>
              <a:ext uri="{FF2B5EF4-FFF2-40B4-BE49-F238E27FC236}">
                <a16:creationId xmlns:a16="http://schemas.microsoft.com/office/drawing/2014/main" id="{3464EB32-2577-49E2-B8AD-8E97871926DC}"/>
              </a:ext>
            </a:extLst>
          </p:cNvPr>
          <p:cNvSpPr txBox="1">
            <a:spLocks noChangeArrowheads="1"/>
          </p:cNvSpPr>
          <p:nvPr/>
        </p:nvSpPr>
        <p:spPr bwMode="auto">
          <a:xfrm>
            <a:off x="661988" y="455613"/>
            <a:ext cx="8534400" cy="758825"/>
          </a:xfrm>
          <a:prstGeom prst="rect">
            <a:avLst/>
          </a:prstGeom>
          <a:noFill/>
          <a:ln w="9525">
            <a:noFill/>
            <a:miter lim="800000"/>
            <a:headEnd/>
            <a:tailEnd/>
          </a:ln>
        </p:spPr>
        <p:txBody>
          <a:bodyPr anchor="b">
            <a:noAutofit/>
          </a:bodyPr>
          <a:lstStyle/>
          <a:p>
            <a:pPr algn="ctr" eaLnBrk="1" fontAlgn="auto" hangingPunct="1">
              <a:spcAft>
                <a:spcPts val="0"/>
              </a:spcAft>
              <a:defRPr/>
            </a:pPr>
            <a:r>
              <a:rPr lang="en-GB" sz="4000" dirty="0">
                <a:solidFill>
                  <a:schemeClr val="bg2">
                    <a:lumMod val="25000"/>
                  </a:schemeClr>
                </a:solidFill>
                <a:latin typeface="+mj-lt"/>
                <a:ea typeface="+mj-ea"/>
                <a:cs typeface="+mj-cs"/>
              </a:rPr>
              <a:t>Media Planning: Knowing the Audience</a:t>
            </a:r>
          </a:p>
          <a:p>
            <a:pPr algn="ctr" eaLnBrk="1" fontAlgn="auto" hangingPunct="1">
              <a:spcAft>
                <a:spcPts val="0"/>
              </a:spcAft>
              <a:defRPr/>
            </a:pPr>
            <a:r>
              <a:rPr lang="en-GB" sz="3200" dirty="0">
                <a:solidFill>
                  <a:schemeClr val="bg2">
                    <a:lumMod val="25000"/>
                  </a:schemeClr>
                </a:solidFill>
                <a:latin typeface="+mj-lt"/>
                <a:ea typeface="+mj-ea"/>
                <a:cs typeface="+mj-cs"/>
              </a:rPr>
              <a:t>(suitability of the medium for the audience) </a:t>
            </a:r>
            <a:endParaRPr lang="en-US" sz="3200" dirty="0">
              <a:solidFill>
                <a:schemeClr val="bg2">
                  <a:lumMod val="25000"/>
                </a:schemeClr>
              </a:solidFill>
              <a:latin typeface="+mj-lt"/>
              <a:ea typeface="+mj-ea"/>
              <a:cs typeface="+mj-cs"/>
            </a:endParaRPr>
          </a:p>
        </p:txBody>
      </p:sp>
      <p:sp>
        <p:nvSpPr>
          <p:cNvPr id="30729" name="TextBox 16">
            <a:extLst>
              <a:ext uri="{FF2B5EF4-FFF2-40B4-BE49-F238E27FC236}">
                <a16:creationId xmlns:a16="http://schemas.microsoft.com/office/drawing/2014/main" id="{F6C84C07-0557-4D20-9896-D4AA8AB4E4FB}"/>
              </a:ext>
            </a:extLst>
          </p:cNvPr>
          <p:cNvSpPr txBox="1">
            <a:spLocks noChangeArrowheads="1"/>
          </p:cNvSpPr>
          <p:nvPr/>
        </p:nvSpPr>
        <p:spPr bwMode="auto">
          <a:xfrm>
            <a:off x="5982434" y="2777812"/>
            <a:ext cx="2945480" cy="183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eaLnBrk="1" hangingPunct="1">
              <a:lnSpc>
                <a:spcPct val="90000"/>
              </a:lnSpc>
              <a:spcBef>
                <a:spcPct val="0"/>
              </a:spcBef>
              <a:buClrTx/>
              <a:buSzTx/>
              <a:buFont typeface="Wingdings" panose="05000000000000000000" pitchFamily="2" charset="2"/>
              <a:buNone/>
            </a:pPr>
            <a:r>
              <a:rPr lang="en-GB" altLang="en-US" sz="1800" b="0" dirty="0">
                <a:latin typeface="Lucida Sans" panose="020B0602030504020204" pitchFamily="34" charset="0"/>
              </a:rPr>
              <a:t>PS:</a:t>
            </a:r>
          </a:p>
          <a:p>
            <a:pPr eaLnBrk="1" hangingPunct="1">
              <a:lnSpc>
                <a:spcPct val="90000"/>
              </a:lnSpc>
              <a:spcBef>
                <a:spcPct val="0"/>
              </a:spcBef>
              <a:buClrTx/>
              <a:buSzTx/>
              <a:buFont typeface="Wingdings" panose="05000000000000000000" pitchFamily="2" charset="2"/>
              <a:buNone/>
            </a:pPr>
            <a:r>
              <a:rPr lang="en-GB" altLang="en-US" sz="1800" b="0" dirty="0">
                <a:latin typeface="Lucida Sans" panose="020B0602030504020204" pitchFamily="34" charset="0"/>
              </a:rPr>
              <a:t>Check data on circulated audience and media habits what's trending (google trends), what does similar web tell you? </a:t>
            </a:r>
            <a:endParaRPr lang="en-GB" altLang="en-US" sz="1800" dirty="0">
              <a:latin typeface="Lucida Sans" panose="020B0602030504020204" pitchFamily="34" charset="0"/>
            </a:endParaRPr>
          </a:p>
        </p:txBody>
      </p:sp>
    </p:spTree>
    <p:extLst>
      <p:ext uri="{BB962C8B-B14F-4D97-AF65-F5344CB8AC3E}">
        <p14:creationId xmlns:p14="http://schemas.microsoft.com/office/powerpoint/2010/main" val="2298404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r>
              <a:rPr lang="en-GB" b="1" dirty="0"/>
              <a:t>Content planning... Getting started with your content</a:t>
            </a:r>
            <a:endParaRPr lang="en-GB" dirty="0"/>
          </a:p>
        </p:txBody>
      </p:sp>
      <p:sp>
        <p:nvSpPr>
          <p:cNvPr id="3" name="Content Placeholder 2"/>
          <p:cNvSpPr>
            <a:spLocks noGrp="1"/>
          </p:cNvSpPr>
          <p:nvPr>
            <p:ph idx="1"/>
          </p:nvPr>
        </p:nvSpPr>
        <p:spPr>
          <a:xfrm>
            <a:off x="0" y="4358153"/>
            <a:ext cx="8927690" cy="3748395"/>
          </a:xfrm>
        </p:spPr>
        <p:txBody>
          <a:bodyPr>
            <a:normAutofit/>
          </a:bodyPr>
          <a:lstStyle/>
          <a:p>
            <a:r>
              <a:rPr lang="en-GB" dirty="0"/>
              <a:t>If you have some budget there are companies that can data mine and produce valuable personas , </a:t>
            </a:r>
            <a:r>
              <a:rPr lang="en-GB" dirty="0" err="1"/>
              <a:t>eg.</a:t>
            </a:r>
            <a:r>
              <a:rPr lang="en-GB" dirty="0"/>
              <a:t> </a:t>
            </a:r>
            <a:r>
              <a:rPr lang="en-GB" dirty="0">
                <a:hlinkClick r:id="rId2" tooltip="Mosaic Experian"/>
              </a:rPr>
              <a:t>Mosaic (Experian</a:t>
            </a:r>
            <a:r>
              <a:rPr lang="en-GB" dirty="0"/>
              <a:t>) or </a:t>
            </a:r>
            <a:r>
              <a:rPr lang="en-GB" dirty="0" err="1">
                <a:hlinkClick r:id="rId3"/>
              </a:rPr>
              <a:t>Similarweb</a:t>
            </a:r>
            <a:r>
              <a:rPr lang="en-GB" dirty="0">
                <a:hlinkClick r:id="rId3"/>
              </a:rPr>
              <a:t> PRO</a:t>
            </a:r>
            <a:r>
              <a:rPr lang="en-GB" dirty="0"/>
              <a:t> &amp; </a:t>
            </a:r>
            <a:r>
              <a:rPr lang="en-GB" dirty="0">
                <a:hlinkClick r:id="rId4"/>
              </a:rPr>
              <a:t>hilton.com: Audience Overview, Traffic Analytics</a:t>
            </a:r>
            <a:endParaRPr lang="en-GB" dirty="0"/>
          </a:p>
        </p:txBody>
      </p:sp>
      <p:pic>
        <p:nvPicPr>
          <p:cNvPr id="5" name="Picture 2">
            <a:extLst>
              <a:ext uri="{FF2B5EF4-FFF2-40B4-BE49-F238E27FC236}">
                <a16:creationId xmlns:a16="http://schemas.microsoft.com/office/drawing/2014/main" id="{7187660B-1A7B-F7C4-68BA-AF33F5DEA1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134" y="1189703"/>
            <a:ext cx="4711126" cy="32195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a:extLst>
              <a:ext uri="{FF2B5EF4-FFF2-40B4-BE49-F238E27FC236}">
                <a16:creationId xmlns:a16="http://schemas.microsoft.com/office/drawing/2014/main" id="{F2A7A140-CE40-8EEF-021C-F820E1107476}"/>
              </a:ext>
            </a:extLst>
          </p:cNvPr>
          <p:cNvSpPr txBox="1"/>
          <p:nvPr/>
        </p:nvSpPr>
        <p:spPr>
          <a:xfrm>
            <a:off x="116740" y="1469764"/>
            <a:ext cx="4229117" cy="2935162"/>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Personas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Creating a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persona smartinsights"/>
              </a:rPr>
              <a:t>persona</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and understanding what that hook is going to be is gold, and it will help filter into all your marketing activities.</a:t>
            </a:r>
          </a:p>
        </p:txBody>
      </p:sp>
    </p:spTree>
    <p:extLst>
      <p:ext uri="{BB962C8B-B14F-4D97-AF65-F5344CB8AC3E}">
        <p14:creationId xmlns:p14="http://schemas.microsoft.com/office/powerpoint/2010/main" val="1006468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rand Personality: does it increase Brand Loyalty? – VEMT – The Experience  &amp; Loyalty Cloud. CX, Customer Experience Management and Marketing  Technology.">
            <a:extLst>
              <a:ext uri="{FF2B5EF4-FFF2-40B4-BE49-F238E27FC236}">
                <a16:creationId xmlns:a16="http://schemas.microsoft.com/office/drawing/2014/main" id="{D1D430E0-CAE3-0EAD-5682-B3701C5EE3C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188640"/>
            <a:ext cx="8064896" cy="5590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5474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260648"/>
            <a:ext cx="9144000" cy="5256584"/>
          </a:xfrm>
          <a:prstGeom prst="rect">
            <a:avLst/>
          </a:prstGeom>
        </p:spPr>
      </p:pic>
      <p:sp>
        <p:nvSpPr>
          <p:cNvPr id="2" name="Title 1">
            <a:extLst>
              <a:ext uri="{FF2B5EF4-FFF2-40B4-BE49-F238E27FC236}">
                <a16:creationId xmlns:a16="http://schemas.microsoft.com/office/drawing/2014/main" id="{8F683796-6D56-AE51-E25A-A967B4AA6885}"/>
              </a:ext>
            </a:extLst>
          </p:cNvPr>
          <p:cNvSpPr>
            <a:spLocks noGrp="1"/>
          </p:cNvSpPr>
          <p:nvPr>
            <p:ph type="title"/>
          </p:nvPr>
        </p:nvSpPr>
        <p:spPr>
          <a:xfrm>
            <a:off x="251520" y="2060848"/>
            <a:ext cx="3744416" cy="1001040"/>
          </a:xfrm>
        </p:spPr>
        <p:txBody>
          <a:bodyPr vert="horz" lIns="51435" tIns="25718" rIns="51435" bIns="25718" rtlCol="0" anchor="ctr">
            <a:noAutofit/>
          </a:bodyPr>
          <a:lstStyle/>
          <a:p>
            <a:r>
              <a:rPr lang="en-US" sz="4000" b="1" dirty="0">
                <a:solidFill>
                  <a:srgbClr val="FFFFFF"/>
                </a:solidFill>
              </a:rPr>
              <a:t>Content message</a:t>
            </a:r>
          </a:p>
        </p:txBody>
      </p:sp>
    </p:spTree>
    <p:extLst>
      <p:ext uri="{BB962C8B-B14F-4D97-AF65-F5344CB8AC3E}">
        <p14:creationId xmlns:p14="http://schemas.microsoft.com/office/powerpoint/2010/main" val="1944589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8198" y="116632"/>
            <a:ext cx="6327568" cy="3974893"/>
          </a:xfrm>
        </p:spPr>
      </p:pic>
      <p:pic>
        <p:nvPicPr>
          <p:cNvPr id="2" name="Picture 1" descr="C:\Users\stephanie\Desktop\Aristotle_9820 (1).JPG">
            <a:extLst>
              <a:ext uri="{FF2B5EF4-FFF2-40B4-BE49-F238E27FC236}">
                <a16:creationId xmlns:a16="http://schemas.microsoft.com/office/drawing/2014/main" id="{226BD3DF-19CE-2FDD-D8CF-A76B0A12D400}"/>
              </a:ext>
            </a:extLst>
          </p:cNvPr>
          <p:cNvPicPr>
            <a:picLocks noChangeAspect="1" noChangeArrowheads="1"/>
          </p:cNvPicPr>
          <p:nvPr/>
        </p:nvPicPr>
        <p:blipFill>
          <a:blip r:embed="rId4"/>
          <a:srcRect/>
          <a:stretch>
            <a:fillRect/>
          </a:stretch>
        </p:blipFill>
        <p:spPr bwMode="auto">
          <a:xfrm>
            <a:off x="6319370" y="188640"/>
            <a:ext cx="2407323" cy="3033227"/>
          </a:xfrm>
          <a:prstGeom prst="rect">
            <a:avLst/>
          </a:prstGeom>
          <a:noFill/>
        </p:spPr>
      </p:pic>
      <p:pic>
        <p:nvPicPr>
          <p:cNvPr id="7" name="Picture 6">
            <a:extLst>
              <a:ext uri="{FF2B5EF4-FFF2-40B4-BE49-F238E27FC236}">
                <a16:creationId xmlns:a16="http://schemas.microsoft.com/office/drawing/2014/main" id="{AAF6AEEA-DCDD-E8B1-6B3A-F9F8B03CA4A3}"/>
              </a:ext>
            </a:extLst>
          </p:cNvPr>
          <p:cNvPicPr>
            <a:picLocks noChangeAspect="1"/>
          </p:cNvPicPr>
          <p:nvPr/>
        </p:nvPicPr>
        <p:blipFill>
          <a:blip r:embed="rId5"/>
          <a:stretch>
            <a:fillRect/>
          </a:stretch>
        </p:blipFill>
        <p:spPr>
          <a:xfrm>
            <a:off x="6154562" y="3279715"/>
            <a:ext cx="2655085" cy="1751171"/>
          </a:xfrm>
          <a:prstGeom prst="rect">
            <a:avLst/>
          </a:prstGeom>
        </p:spPr>
      </p:pic>
      <p:sp>
        <p:nvSpPr>
          <p:cNvPr id="3" name="TextBox 2">
            <a:extLst>
              <a:ext uri="{FF2B5EF4-FFF2-40B4-BE49-F238E27FC236}">
                <a16:creationId xmlns:a16="http://schemas.microsoft.com/office/drawing/2014/main" id="{E5FC3DB6-4DE2-EF1E-A8E9-06D6174B519C}"/>
              </a:ext>
            </a:extLst>
          </p:cNvPr>
          <p:cNvSpPr txBox="1"/>
          <p:nvPr/>
        </p:nvSpPr>
        <p:spPr>
          <a:xfrm>
            <a:off x="1115616" y="3597887"/>
            <a:ext cx="4572000" cy="369332"/>
          </a:xfrm>
          <a:prstGeom prst="rect">
            <a:avLst/>
          </a:prstGeom>
          <a:noFill/>
        </p:spPr>
        <p:txBody>
          <a:bodyPr wrap="square">
            <a:spAutoFit/>
          </a:bodyPr>
          <a:lstStyle/>
          <a:p>
            <a:r>
              <a:rPr lang="en-GB" dirty="0"/>
              <a:t>(Sinek, 2009)</a:t>
            </a:r>
          </a:p>
        </p:txBody>
      </p:sp>
      <p:pic>
        <p:nvPicPr>
          <p:cNvPr id="4" name="Picture 3">
            <a:extLst>
              <a:ext uri="{FF2B5EF4-FFF2-40B4-BE49-F238E27FC236}">
                <a16:creationId xmlns:a16="http://schemas.microsoft.com/office/drawing/2014/main" id="{7C9E40DF-DAB8-1D18-6C8A-344CCFB22001}"/>
              </a:ext>
            </a:extLst>
          </p:cNvPr>
          <p:cNvPicPr>
            <a:picLocks noChangeAspect="1"/>
          </p:cNvPicPr>
          <p:nvPr/>
        </p:nvPicPr>
        <p:blipFill>
          <a:blip r:embed="rId6"/>
          <a:stretch>
            <a:fillRect/>
          </a:stretch>
        </p:blipFill>
        <p:spPr>
          <a:xfrm>
            <a:off x="169545" y="3967218"/>
            <a:ext cx="5899284" cy="1478006"/>
          </a:xfrm>
          <a:prstGeom prst="rect">
            <a:avLst/>
          </a:prstGeom>
        </p:spPr>
      </p:pic>
      <p:pic>
        <p:nvPicPr>
          <p:cNvPr id="5" name="Picture 4">
            <a:extLst>
              <a:ext uri="{FF2B5EF4-FFF2-40B4-BE49-F238E27FC236}">
                <a16:creationId xmlns:a16="http://schemas.microsoft.com/office/drawing/2014/main" id="{D7788C1C-8FC9-72F2-7450-88327D8E8C03}"/>
              </a:ext>
            </a:extLst>
          </p:cNvPr>
          <p:cNvPicPr>
            <a:picLocks noChangeAspect="1"/>
          </p:cNvPicPr>
          <p:nvPr/>
        </p:nvPicPr>
        <p:blipFill>
          <a:blip r:embed="rId7"/>
          <a:stretch>
            <a:fillRect/>
          </a:stretch>
        </p:blipFill>
        <p:spPr>
          <a:xfrm>
            <a:off x="3226467" y="5030886"/>
            <a:ext cx="5677539" cy="1422450"/>
          </a:xfrm>
          <a:prstGeom prst="rect">
            <a:avLst/>
          </a:prstGeom>
        </p:spPr>
      </p:pic>
    </p:spTree>
    <p:extLst>
      <p:ext uri="{BB962C8B-B14F-4D97-AF65-F5344CB8AC3E}">
        <p14:creationId xmlns:p14="http://schemas.microsoft.com/office/powerpoint/2010/main" val="152113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500"/>
                                        <p:tgtEl>
                                          <p:spTgt spid="604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par>
                          <p:cTn id="23" fill="hold">
                            <p:stCondLst>
                              <p:cond delay="500"/>
                            </p:stCondLst>
                            <p:childTnLst>
                              <p:par>
                                <p:cTn id="24" presetID="10" presetClass="entr" presetSubtype="0" fill="hold" nodeType="afterEffect">
                                  <p:stCondLst>
                                    <p:cond delay="1000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219" y="190936"/>
            <a:ext cx="8531225" cy="990600"/>
          </a:xfrm>
        </p:spPr>
        <p:txBody>
          <a:bodyPr/>
          <a:lstStyle/>
          <a:p>
            <a:pPr eaLnBrk="1" fontAlgn="auto" hangingPunct="1">
              <a:spcAft>
                <a:spcPts val="0"/>
              </a:spcAft>
              <a:defRPr/>
            </a:pPr>
            <a:r>
              <a:rPr lang="en-US" altLang="en-US" sz="3200" dirty="0">
                <a:latin typeface="+mn-lt"/>
              </a:rPr>
              <a:t>Message appeals in trying to persuade</a:t>
            </a:r>
          </a:p>
        </p:txBody>
      </p:sp>
      <p:sp>
        <p:nvSpPr>
          <p:cNvPr id="30723" name="Content Placeholder 2"/>
          <p:cNvSpPr>
            <a:spLocks noGrp="1"/>
          </p:cNvSpPr>
          <p:nvPr>
            <p:ph sz="quarter" idx="1"/>
          </p:nvPr>
        </p:nvSpPr>
        <p:spPr>
          <a:xfrm>
            <a:off x="180693" y="1340768"/>
            <a:ext cx="8153400" cy="4495800"/>
          </a:xfrm>
        </p:spPr>
        <p:txBody>
          <a:bodyPr>
            <a:normAutofit/>
          </a:bodyPr>
          <a:lstStyle/>
          <a:p>
            <a:pPr marL="457200" indent="-457200" eaLnBrk="1" hangingPunct="1">
              <a:buFont typeface="Wingdings" panose="05000000000000000000" pitchFamily="2" charset="2"/>
              <a:buNone/>
              <a:defRPr/>
            </a:pPr>
            <a:r>
              <a:rPr lang="en-US" altLang="en-US" dirty="0">
                <a:solidFill>
                  <a:srgbClr val="0070C0"/>
                </a:solidFill>
              </a:rPr>
              <a:t>A. Informational/Rational Based Appeals</a:t>
            </a:r>
          </a:p>
          <a:p>
            <a:pPr marL="457200" indent="-457200" eaLnBrk="1" hangingPunct="1">
              <a:buFontTx/>
              <a:buChar char="-"/>
              <a:defRPr/>
            </a:pPr>
            <a:r>
              <a:rPr lang="en-US" altLang="en-US" sz="2400" b="1" dirty="0"/>
              <a:t>Factual</a:t>
            </a:r>
            <a:r>
              <a:rPr lang="en-US" altLang="en-US" sz="2400" dirty="0"/>
              <a:t> (‘the hard sell’ – lots of information)</a:t>
            </a:r>
          </a:p>
          <a:p>
            <a:pPr marL="457200" indent="-457200">
              <a:buFontTx/>
              <a:buChar char="-"/>
              <a:defRPr/>
            </a:pPr>
            <a:r>
              <a:rPr lang="en-US" altLang="en-US" sz="2400" b="1" dirty="0"/>
              <a:t>Slice of life </a:t>
            </a:r>
            <a:r>
              <a:rPr lang="en-US" altLang="en-US" sz="2400" dirty="0"/>
              <a:t>( ‘They have had the same problem – their teeth hurt too!’ / to relate to the consumer)</a:t>
            </a:r>
            <a:r>
              <a:rPr lang="en-GB" sz="2400" dirty="0"/>
              <a:t> </a:t>
            </a:r>
          </a:p>
          <a:p>
            <a:pPr marL="457200" indent="-457200">
              <a:buFontTx/>
              <a:buChar char="-"/>
              <a:defRPr/>
            </a:pPr>
            <a:r>
              <a:rPr lang="en-US" altLang="en-US" sz="2400" b="1" dirty="0"/>
              <a:t>Demonstration</a:t>
            </a:r>
            <a:r>
              <a:rPr lang="en-US" altLang="en-US" sz="2400" dirty="0"/>
              <a:t> ( before and after / a solution to your problem)</a:t>
            </a:r>
            <a:r>
              <a:rPr lang="en-GB" altLang="en-US" sz="2400" dirty="0"/>
              <a:t>                                                                                         </a:t>
            </a:r>
            <a:r>
              <a:rPr lang="en-GB" sz="2400" dirty="0">
                <a:hlinkClick r:id="rId3"/>
              </a:rPr>
              <a:t>British Airways safety video - director's cut - YouTube</a:t>
            </a:r>
            <a:endParaRPr lang="en-US" altLang="en-US" sz="2400" dirty="0"/>
          </a:p>
          <a:p>
            <a:pPr marL="457200" indent="-457200" eaLnBrk="1" hangingPunct="1">
              <a:buFontTx/>
              <a:buChar char="-"/>
              <a:defRPr/>
            </a:pPr>
            <a:r>
              <a:rPr lang="en-US" altLang="en-US" sz="2400" b="1" dirty="0"/>
              <a:t>Comparative advertising</a:t>
            </a:r>
            <a:r>
              <a:rPr lang="en-US" altLang="en-US" sz="2400" dirty="0"/>
              <a:t> (particularly for new entrants/followers to establish superiority)                  </a:t>
            </a:r>
            <a:r>
              <a:rPr lang="en-GB" sz="2000" dirty="0">
                <a:hlinkClick r:id="rId4"/>
              </a:rPr>
              <a:t>DURACELL BUNNY COMMERCIAL UK - YouTube</a:t>
            </a:r>
            <a:endParaRPr lang="en-US" altLang="en-US" sz="2400" dirty="0"/>
          </a:p>
        </p:txBody>
      </p:sp>
      <p:pic>
        <p:nvPicPr>
          <p:cNvPr id="12292" name="Picture 2" descr="http://2.bp.blogspot.com/-ODHBX9rnxMA/UA5F1thE9RI/AAAAAAAABA8/j0aMEFd3IPY/s1600/duracell_bunn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00975" y="4495800"/>
            <a:ext cx="1343025"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247358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251520" y="130"/>
            <a:ext cx="8153400" cy="990600"/>
          </a:xfrm>
        </p:spPr>
        <p:txBody>
          <a:bodyPr/>
          <a:lstStyle/>
          <a:p>
            <a:pPr eaLnBrk="1" fontAlgn="auto" hangingPunct="1">
              <a:spcAft>
                <a:spcPts val="0"/>
              </a:spcAft>
              <a:defRPr/>
            </a:pPr>
            <a:r>
              <a:rPr lang="en-US" altLang="en-US" dirty="0"/>
              <a:t>Message appeals (cont.)</a:t>
            </a:r>
          </a:p>
        </p:txBody>
      </p:sp>
      <p:sp>
        <p:nvSpPr>
          <p:cNvPr id="31747" name="Content Placeholder 2"/>
          <p:cNvSpPr>
            <a:spLocks noGrp="1"/>
          </p:cNvSpPr>
          <p:nvPr>
            <p:ph sz="quarter" idx="1"/>
          </p:nvPr>
        </p:nvSpPr>
        <p:spPr>
          <a:xfrm>
            <a:off x="251520" y="1181100"/>
            <a:ext cx="8153400" cy="4495800"/>
          </a:xfrm>
        </p:spPr>
        <p:txBody>
          <a:bodyPr>
            <a:normAutofit/>
          </a:bodyPr>
          <a:lstStyle/>
          <a:p>
            <a:pPr marL="457200" indent="-457200" eaLnBrk="1" hangingPunct="1">
              <a:buFont typeface="Wingdings" panose="05000000000000000000" pitchFamily="2" charset="2"/>
              <a:buNone/>
              <a:defRPr/>
            </a:pPr>
            <a:r>
              <a:rPr lang="en-US" altLang="en-US" dirty="0">
                <a:solidFill>
                  <a:srgbClr val="0070C0"/>
                </a:solidFill>
              </a:rPr>
              <a:t>B. Emotional Based Appeals </a:t>
            </a:r>
            <a:r>
              <a:rPr lang="en-US" altLang="en-US" dirty="0"/>
              <a:t>(the ‘soft sell’)</a:t>
            </a:r>
          </a:p>
          <a:p>
            <a:pPr marL="457200" indent="-457200" eaLnBrk="1" hangingPunct="1">
              <a:buFontTx/>
              <a:buChar char="-"/>
              <a:defRPr/>
            </a:pPr>
            <a:r>
              <a:rPr lang="en-US" altLang="en-US" sz="2400" b="1" dirty="0"/>
              <a:t>Fear</a:t>
            </a:r>
            <a:r>
              <a:rPr lang="en-US" altLang="en-US" sz="2400" dirty="0"/>
              <a:t> (e.g. DUI adverts)</a:t>
            </a:r>
          </a:p>
          <a:p>
            <a:pPr marL="457200" indent="-457200">
              <a:buFontTx/>
              <a:buChar char="-"/>
              <a:defRPr/>
            </a:pPr>
            <a:r>
              <a:rPr lang="en-GB" sz="2400" b="1" dirty="0"/>
              <a:t>Storytelling executions </a:t>
            </a:r>
            <a:r>
              <a:rPr lang="en-GB" sz="2400" dirty="0"/>
              <a:t>– contrast to ‘hard sell’ the product is more at the periphery </a:t>
            </a:r>
            <a:r>
              <a:rPr lang="en-GB" sz="1800" dirty="0">
                <a:hlinkClick r:id="rId3"/>
              </a:rPr>
              <a:t>Cannes Lion Award-Winning "Three Little Pigs advert" - YouTube</a:t>
            </a:r>
            <a:endParaRPr lang="en-US" altLang="en-US" sz="2400" dirty="0"/>
          </a:p>
          <a:p>
            <a:pPr marL="457200" indent="-457200">
              <a:buFontTx/>
              <a:buChar char="-"/>
              <a:defRPr/>
            </a:pPr>
            <a:r>
              <a:rPr lang="en-US" altLang="en-US" sz="2400" b="1" dirty="0" err="1"/>
              <a:t>Humour</a:t>
            </a:r>
            <a:r>
              <a:rPr lang="en-US" altLang="en-US" sz="2400" b="1" dirty="0"/>
              <a:t> </a:t>
            </a:r>
            <a:r>
              <a:rPr lang="en-US" altLang="en-US" sz="2400" dirty="0"/>
              <a:t>(generally for low involvement)</a:t>
            </a:r>
            <a:r>
              <a:rPr lang="en-GB" sz="2400" dirty="0">
                <a:hlinkClick r:id="rId4"/>
              </a:rPr>
              <a:t> Haynes Baked Beans Astronaut Ad - YouTube</a:t>
            </a:r>
            <a:endParaRPr lang="en-US" altLang="en-US" sz="2400" dirty="0"/>
          </a:p>
          <a:p>
            <a:pPr marL="457200" indent="-457200" eaLnBrk="1" hangingPunct="1">
              <a:buFontTx/>
              <a:buChar char="-"/>
              <a:defRPr/>
            </a:pPr>
            <a:r>
              <a:rPr lang="en-US" altLang="en-US" sz="2400" b="1" dirty="0"/>
              <a:t>Animation</a:t>
            </a:r>
            <a:r>
              <a:rPr lang="en-US" altLang="en-US" sz="2400" dirty="0"/>
              <a:t> ( provides interest to low involvement brands and presents clearer higher involvement guidelines)</a:t>
            </a:r>
          </a:p>
          <a:p>
            <a:pPr marL="457200" indent="-457200" eaLnBrk="1" hangingPunct="1">
              <a:buFontTx/>
              <a:buChar char="-"/>
              <a:defRPr/>
            </a:pPr>
            <a:r>
              <a:rPr lang="en-US" altLang="en-US" sz="2400" b="1" dirty="0"/>
              <a:t>Fantasy / surrealism </a:t>
            </a:r>
            <a:r>
              <a:rPr lang="en-US" altLang="en-US" sz="2400" dirty="0"/>
              <a:t>(challenging consumers / engagement)</a:t>
            </a:r>
          </a:p>
          <a:p>
            <a:pPr marL="457200" indent="-457200" eaLnBrk="1" hangingPunct="1">
              <a:buFontTx/>
              <a:buChar char="-"/>
              <a:defRPr/>
            </a:pPr>
            <a:endParaRPr lang="en-GB" altLang="en-US" sz="2400" dirty="0"/>
          </a:p>
          <a:p>
            <a:pPr marL="457200" indent="-457200" eaLnBrk="1" hangingPunct="1">
              <a:buFontTx/>
              <a:buChar char="-"/>
              <a:defRPr/>
            </a:pPr>
            <a:endParaRPr lang="en-US" altLang="en-US" sz="2400" dirty="0"/>
          </a:p>
          <a:p>
            <a:pPr marL="457200" indent="-457200" eaLnBrk="1" hangingPunct="1">
              <a:buFontTx/>
              <a:buChar char="-"/>
              <a:defRPr/>
            </a:pPr>
            <a:endParaRPr lang="en-US" altLang="en-US" sz="2400" dirty="0"/>
          </a:p>
        </p:txBody>
      </p:sp>
    </p:spTree>
    <p:extLst>
      <p:ext uri="{BB962C8B-B14F-4D97-AF65-F5344CB8AC3E}">
        <p14:creationId xmlns:p14="http://schemas.microsoft.com/office/powerpoint/2010/main" val="409014372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Text Box 2"/>
          <p:cNvSpPr txBox="1">
            <a:spLocks noChangeArrowheads="1"/>
          </p:cNvSpPr>
          <p:nvPr/>
        </p:nvSpPr>
        <p:spPr bwMode="auto">
          <a:xfrm>
            <a:off x="304552" y="5331540"/>
            <a:ext cx="8456612" cy="276225"/>
          </a:xfrm>
          <a:prstGeom prst="rect">
            <a:avLst/>
          </a:prstGeom>
          <a:noFill/>
          <a:ln w="9525">
            <a:noFill/>
            <a:miter lim="800000"/>
            <a:headEnd/>
            <a:tailEnd/>
          </a:ln>
          <a:effectLst/>
        </p:spPr>
        <p:txBody>
          <a:bodyPr lIns="91435" tIns="45718" rIns="91435" bIns="45718">
            <a:spAutoFit/>
          </a:bodyPr>
          <a:lstStyle/>
          <a:p>
            <a:pPr>
              <a:spcBef>
                <a:spcPct val="50000"/>
              </a:spcBef>
              <a:defRPr/>
            </a:pPr>
            <a:r>
              <a:rPr lang="en-GB" sz="1200" dirty="0">
                <a:cs typeface="Arial" charset="0"/>
              </a:rPr>
              <a:t>(</a:t>
            </a:r>
            <a:r>
              <a:rPr lang="en-GB" sz="1200" dirty="0">
                <a:latin typeface="+mn-lt"/>
                <a:cs typeface="Arial" charset="0"/>
              </a:rPr>
              <a:t>Fill, 2010)  The balance of emotions and information provision</a:t>
            </a:r>
          </a:p>
        </p:txBody>
      </p:sp>
      <p:pic>
        <p:nvPicPr>
          <p:cNvPr id="10243" name="Picture 3" descr="O:\Graphics\Powerpoint\PE_UK\PE199-Fill\Final files\GIF\ch17\C17NF00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767764"/>
            <a:ext cx="7867724" cy="20564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2"/>
          <p:cNvSpPr>
            <a:spLocks noGrp="1" noChangeArrowheads="1"/>
          </p:cNvSpPr>
          <p:nvPr>
            <p:ph type="title"/>
          </p:nvPr>
        </p:nvSpPr>
        <p:spPr bwMode="auto">
          <a:xfrm>
            <a:off x="1080000" y="116632"/>
            <a:ext cx="6715522" cy="503783"/>
          </a:xfrm>
        </p:spPr>
        <p:txBody>
          <a:bodyPr wrap="square" lIns="92075" tIns="46038" rIns="92075" bIns="46038" numCol="1" anchorCtr="0" compatLnSpc="1">
            <a:prstTxWarp prst="textNoShape">
              <a:avLst/>
            </a:prstTxWarp>
            <a:normAutofit fontScale="90000"/>
          </a:bodyPr>
          <a:lstStyle/>
          <a:p>
            <a:pPr eaLnBrk="1" hangingPunct="1"/>
            <a:r>
              <a:rPr lang="en-US" altLang="en-US" sz="3200" dirty="0"/>
              <a:t>Message balance</a:t>
            </a:r>
            <a:endParaRPr lang="en-GB" altLang="en-US" sz="3200" dirty="0"/>
          </a:p>
        </p:txBody>
      </p:sp>
      <p:sp>
        <p:nvSpPr>
          <p:cNvPr id="10245"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eaLnBrk="1" hangingPunct="1">
              <a:spcBef>
                <a:spcPct val="0"/>
              </a:spcBef>
              <a:buClrTx/>
              <a:buFontTx/>
              <a:buNone/>
            </a:pPr>
            <a:fld id="{D54FC62A-D1E3-480F-B35A-52A0F7EE8C70}" type="slidenum">
              <a:rPr lang="en-US" altLang="en-US" sz="1400">
                <a:solidFill>
                  <a:schemeClr val="tx1"/>
                </a:solidFill>
                <a:latin typeface="Times New Roman" panose="02020603050405020304" pitchFamily="18" charset="0"/>
              </a:rPr>
              <a:pPr eaLnBrk="1" hangingPunct="1">
                <a:spcBef>
                  <a:spcPct val="0"/>
                </a:spcBef>
                <a:buClrTx/>
                <a:buFontTx/>
                <a:buNone/>
              </a:pPr>
              <a:t>13</a:t>
            </a:fld>
            <a:endParaRPr lang="en-US" altLang="en-US" sz="1400">
              <a:solidFill>
                <a:schemeClr val="tx1"/>
              </a:solidFill>
              <a:latin typeface="Times New Roman" panose="02020603050405020304" pitchFamily="18" charset="0"/>
            </a:endParaRPr>
          </a:p>
        </p:txBody>
      </p:sp>
      <p:sp>
        <p:nvSpPr>
          <p:cNvPr id="10246" name="Rectangle 4"/>
          <p:cNvSpPr>
            <a:spLocks noChangeArrowheads="1"/>
          </p:cNvSpPr>
          <p:nvPr/>
        </p:nvSpPr>
        <p:spPr bwMode="auto">
          <a:xfrm>
            <a:off x="5004048" y="3372077"/>
            <a:ext cx="3927351"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marL="342900" indent="-342900" eaLnBrk="1" hangingPunct="1">
              <a:spcBef>
                <a:spcPct val="0"/>
              </a:spcBef>
              <a:buClrTx/>
            </a:pPr>
            <a:r>
              <a:rPr lang="en-US" altLang="en-US" dirty="0">
                <a:solidFill>
                  <a:schemeClr val="tx1"/>
                </a:solidFill>
                <a:latin typeface="+mn-lt"/>
              </a:rPr>
              <a:t>Messages can be product-oriented and rational . </a:t>
            </a:r>
          </a:p>
          <a:p>
            <a:pPr marL="342900" indent="-342900" eaLnBrk="1" hangingPunct="1">
              <a:spcBef>
                <a:spcPct val="0"/>
              </a:spcBef>
              <a:buClrTx/>
            </a:pPr>
            <a:r>
              <a:rPr lang="en-US" altLang="en-US" dirty="0">
                <a:solidFill>
                  <a:schemeClr val="tx1"/>
                </a:solidFill>
                <a:latin typeface="+mn-lt"/>
              </a:rPr>
              <a:t>Factual style</a:t>
            </a:r>
          </a:p>
          <a:p>
            <a:pPr marL="342900" indent="-342900" eaLnBrk="1" hangingPunct="1">
              <a:spcBef>
                <a:spcPct val="0"/>
              </a:spcBef>
              <a:buClrTx/>
            </a:pPr>
            <a:r>
              <a:rPr lang="en-US" altLang="en-US" dirty="0">
                <a:solidFill>
                  <a:schemeClr val="tx1"/>
                </a:solidFill>
                <a:latin typeface="+mn-lt"/>
              </a:rPr>
              <a:t>(Typically) high involvement decisions</a:t>
            </a:r>
            <a:endParaRPr lang="en-GB" altLang="en-US" dirty="0">
              <a:solidFill>
                <a:schemeClr val="tx1"/>
              </a:solidFill>
              <a:latin typeface="+mn-lt"/>
            </a:endParaRPr>
          </a:p>
          <a:p>
            <a:pPr eaLnBrk="1" hangingPunct="1">
              <a:spcBef>
                <a:spcPct val="0"/>
              </a:spcBef>
              <a:buClrTx/>
              <a:buFont typeface="Wingdings" panose="05000000000000000000" pitchFamily="2" charset="2"/>
              <a:buChar char="Ø"/>
            </a:pPr>
            <a:endParaRPr lang="en-GB" altLang="en-US" dirty="0">
              <a:solidFill>
                <a:schemeClr val="tx1"/>
              </a:solidFill>
              <a:latin typeface="Tahoma" panose="020B0604030504040204" pitchFamily="34" charset="0"/>
            </a:endParaRPr>
          </a:p>
        </p:txBody>
      </p:sp>
      <p:sp>
        <p:nvSpPr>
          <p:cNvPr id="10247" name="Rectangle 5"/>
          <p:cNvSpPr>
            <a:spLocks noChangeArrowheads="1"/>
          </p:cNvSpPr>
          <p:nvPr/>
        </p:nvSpPr>
        <p:spPr bwMode="auto">
          <a:xfrm>
            <a:off x="110424" y="3343087"/>
            <a:ext cx="3829249"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marL="342900" indent="-342900" eaLnBrk="1" hangingPunct="1">
              <a:spcBef>
                <a:spcPct val="0"/>
              </a:spcBef>
              <a:buClrTx/>
            </a:pPr>
            <a:r>
              <a:rPr lang="en-US" altLang="en-US" dirty="0">
                <a:solidFill>
                  <a:schemeClr val="tx1"/>
                </a:solidFill>
                <a:latin typeface="+mn-lt"/>
              </a:rPr>
              <a:t>Message: can be customer oriented,  based on feelings and emotions. </a:t>
            </a:r>
          </a:p>
          <a:p>
            <a:pPr marL="342900" indent="-342900" eaLnBrk="1" hangingPunct="1">
              <a:spcBef>
                <a:spcPct val="0"/>
              </a:spcBef>
              <a:buClrTx/>
            </a:pPr>
            <a:r>
              <a:rPr lang="en-US" altLang="en-US" dirty="0">
                <a:solidFill>
                  <a:schemeClr val="tx1"/>
                </a:solidFill>
                <a:latin typeface="+mn-lt"/>
              </a:rPr>
              <a:t>(Typically) low-involvement decision</a:t>
            </a:r>
            <a:endParaRPr lang="en-GB" altLang="en-US" dirty="0">
              <a:solidFill>
                <a:schemeClr val="tx1"/>
              </a:solidFill>
              <a:latin typeface="+mn-lt"/>
            </a:endParaRPr>
          </a:p>
        </p:txBody>
      </p:sp>
    </p:spTree>
    <p:extLst>
      <p:ext uri="{BB962C8B-B14F-4D97-AF65-F5344CB8AC3E}">
        <p14:creationId xmlns:p14="http://schemas.microsoft.com/office/powerpoint/2010/main" val="105362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a:extLst>
              <a:ext uri="{FF2B5EF4-FFF2-40B4-BE49-F238E27FC236}">
                <a16:creationId xmlns:a16="http://schemas.microsoft.com/office/drawing/2014/main" id="{D8682A42-D409-42B0-B408-77909096F064}"/>
              </a:ext>
            </a:extLst>
          </p:cNvPr>
          <p:cNvSpPr>
            <a:spLocks noGrp="1" noChangeArrowheads="1"/>
          </p:cNvSpPr>
          <p:nvPr>
            <p:ph type="title"/>
          </p:nvPr>
        </p:nvSpPr>
        <p:spPr>
          <a:xfrm>
            <a:off x="755576" y="-45242"/>
            <a:ext cx="8229600" cy="1143000"/>
          </a:xfrm>
        </p:spPr>
        <p:txBody>
          <a:bodyPr/>
          <a:lstStyle/>
          <a:p>
            <a:pPr>
              <a:defRPr/>
            </a:pPr>
            <a:r>
              <a:rPr lang="en-GB" dirty="0"/>
              <a:t>Media: Costs &amp; Value for Money</a:t>
            </a:r>
          </a:p>
        </p:txBody>
      </p:sp>
      <p:sp>
        <p:nvSpPr>
          <p:cNvPr id="57347" name="Rectangle 3">
            <a:extLst>
              <a:ext uri="{FF2B5EF4-FFF2-40B4-BE49-F238E27FC236}">
                <a16:creationId xmlns:a16="http://schemas.microsoft.com/office/drawing/2014/main" id="{B6E70D26-0992-43C9-B63A-FDFA403E9126}"/>
              </a:ext>
            </a:extLst>
          </p:cNvPr>
          <p:cNvSpPr>
            <a:spLocks noGrp="1" noChangeArrowheads="1"/>
          </p:cNvSpPr>
          <p:nvPr>
            <p:ph type="body" idx="1"/>
          </p:nvPr>
        </p:nvSpPr>
        <p:spPr>
          <a:xfrm>
            <a:off x="319881" y="1097758"/>
            <a:ext cx="8504238" cy="4572000"/>
          </a:xfrm>
        </p:spPr>
        <p:txBody>
          <a:bodyPr/>
          <a:lstStyle/>
          <a:p>
            <a:pPr algn="ctr"/>
            <a:r>
              <a:rPr lang="en-GB" altLang="en-US" sz="1800" i="1" dirty="0">
                <a:latin typeface="Lucida Sans" panose="020B0602030504020204" pitchFamily="34" charset="0"/>
              </a:rPr>
              <a:t>How many relevant people are reached?</a:t>
            </a:r>
          </a:p>
          <a:p>
            <a:pPr algn="ctr"/>
            <a:r>
              <a:rPr lang="en-GB" altLang="en-US" sz="1800" i="1" dirty="0">
                <a:latin typeface="Lucida Sans" panose="020B0602030504020204" pitchFamily="34" charset="0"/>
              </a:rPr>
              <a:t>How many times and how effectively?</a:t>
            </a:r>
          </a:p>
          <a:p>
            <a:pPr algn="ctr"/>
            <a:r>
              <a:rPr lang="en-GB" altLang="en-US" sz="1800" i="1" dirty="0">
                <a:latin typeface="Lucida Sans" panose="020B0602030504020204" pitchFamily="34" charset="0"/>
              </a:rPr>
              <a:t>For how much?</a:t>
            </a:r>
            <a:endParaRPr lang="en-GB" altLang="en-US" sz="1800" dirty="0">
              <a:latin typeface="Lucida Sans" panose="020B0602030504020204" pitchFamily="34" charset="0"/>
            </a:endParaRPr>
          </a:p>
          <a:p>
            <a:pPr>
              <a:buFont typeface="Wingdings" panose="05000000000000000000" pitchFamily="2" charset="2"/>
              <a:buNone/>
            </a:pPr>
            <a:endParaRPr lang="en-GB" altLang="en-US" sz="2000" b="1" dirty="0"/>
          </a:p>
          <a:p>
            <a:pPr>
              <a:buFont typeface="Wingdings" panose="05000000000000000000" pitchFamily="2" charset="2"/>
              <a:buNone/>
            </a:pPr>
            <a:r>
              <a:rPr lang="en-GB" altLang="en-US" sz="2400" b="1" dirty="0"/>
              <a:t>Reach (how many consumers?)</a:t>
            </a:r>
          </a:p>
          <a:p>
            <a:r>
              <a:rPr lang="en-GB" altLang="en-US" sz="2400" dirty="0"/>
              <a:t>Percent of target audience exposed to a message at least once in a relevant time period.</a:t>
            </a:r>
          </a:p>
          <a:p>
            <a:endParaRPr lang="en-GB" altLang="en-US" sz="2400" dirty="0"/>
          </a:p>
          <a:p>
            <a:pPr>
              <a:buFont typeface="Wingdings" panose="05000000000000000000" pitchFamily="2" charset="2"/>
              <a:buNone/>
            </a:pPr>
            <a:r>
              <a:rPr lang="en-GB" altLang="en-US" sz="2400" b="1" dirty="0"/>
              <a:t>Frequency (how many times per consumer?)</a:t>
            </a:r>
          </a:p>
          <a:p>
            <a:r>
              <a:rPr lang="en-GB" altLang="en-US" sz="2400" dirty="0"/>
              <a:t>Number of times a member of the target audience is exposed to a media vehicle in a relevant time period.</a:t>
            </a:r>
          </a:p>
          <a:p>
            <a:pPr>
              <a:buFont typeface="Wingdings" panose="05000000000000000000" pitchFamily="2" charset="2"/>
              <a:buNone/>
            </a:pPr>
            <a:endParaRPr lang="en-GB" altLang="en-US" sz="2400" b="1" dirty="0"/>
          </a:p>
        </p:txBody>
      </p:sp>
      <p:sp>
        <p:nvSpPr>
          <p:cNvPr id="57348" name="Slide Number Placeholder 3">
            <a:extLst>
              <a:ext uri="{FF2B5EF4-FFF2-40B4-BE49-F238E27FC236}">
                <a16:creationId xmlns:a16="http://schemas.microsoft.com/office/drawing/2014/main" id="{C4666741-B710-4C8F-910B-D44CCC42DCC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BFB6F275-2277-4E32-9FE1-C32D9D7C3A8D}" type="slidenum">
              <a:rPr lang="en-US" altLang="en-US" sz="1600">
                <a:solidFill>
                  <a:srgbClr val="7B9899"/>
                </a:solidFill>
                <a:latin typeface="Arial" panose="020B0604020202020204" pitchFamily="34" charset="0"/>
              </a:rPr>
              <a:pPr>
                <a:spcBef>
                  <a:spcPct val="0"/>
                </a:spcBef>
                <a:buClrTx/>
                <a:buSzTx/>
                <a:buFontTx/>
                <a:buNone/>
              </a:pPr>
              <a:t>14</a:t>
            </a:fld>
            <a:endParaRPr lang="en-US" altLang="en-US" sz="1600">
              <a:solidFill>
                <a:srgbClr val="7B9899"/>
              </a:solidFill>
              <a:latin typeface="Arial" panose="020B0604020202020204" pitchFamily="34" charset="0"/>
            </a:endParaRPr>
          </a:p>
        </p:txBody>
      </p:sp>
      <p:sp>
        <p:nvSpPr>
          <p:cNvPr id="2" name="TextBox 1">
            <a:extLst>
              <a:ext uri="{FF2B5EF4-FFF2-40B4-BE49-F238E27FC236}">
                <a16:creationId xmlns:a16="http://schemas.microsoft.com/office/drawing/2014/main" id="{E1A9D870-29EA-4A4B-8682-79ABF8A9B834}"/>
              </a:ext>
            </a:extLst>
          </p:cNvPr>
          <p:cNvSpPr txBox="1"/>
          <p:nvPr/>
        </p:nvSpPr>
        <p:spPr>
          <a:xfrm>
            <a:off x="215516" y="5894686"/>
            <a:ext cx="8712968" cy="461665"/>
          </a:xfrm>
          <a:prstGeom prst="rect">
            <a:avLst/>
          </a:prstGeom>
          <a:solidFill>
            <a:srgbClr val="FFC000"/>
          </a:solidFill>
        </p:spPr>
        <p:txBody>
          <a:bodyPr wrap="square" rtlCol="0">
            <a:spAutoFit/>
          </a:bodyPr>
          <a:lstStyle/>
          <a:p>
            <a:r>
              <a:rPr lang="en-GB" dirty="0">
                <a:solidFill>
                  <a:schemeClr val="tx1"/>
                </a:solidFill>
                <a:latin typeface="+mn-lt"/>
              </a:rPr>
              <a:t>Reach*Frequency= Gross Rating Point (GRP i.e. campaign’s impact)</a:t>
            </a:r>
          </a:p>
        </p:txBody>
      </p:sp>
    </p:spTree>
    <p:extLst>
      <p:ext uri="{BB962C8B-B14F-4D97-AF65-F5344CB8AC3E}">
        <p14:creationId xmlns:p14="http://schemas.microsoft.com/office/powerpoint/2010/main" val="207638160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1700" kern="1200" dirty="0">
                <a:solidFill>
                  <a:srgbClr val="FFFFFF"/>
                </a:solidFill>
                <a:latin typeface="+mj-lt"/>
                <a:ea typeface="+mj-ea"/>
                <a:cs typeface="+mj-cs"/>
              </a:rPr>
              <a:t>Content marketers should also consider how different content can work across paid, owned and earned media channels as the Smart Insights Content Distribution Matrix illustrates </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43608" y="172707"/>
            <a:ext cx="6696744" cy="651258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1565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39"/>
            <a:ext cx="8229600" cy="1143000"/>
          </a:xfrm>
        </p:spPr>
        <p:txBody>
          <a:bodyPr>
            <a:normAutofit/>
          </a:bodyPr>
          <a:lstStyle/>
          <a:p>
            <a:r>
              <a:rPr lang="en-GB" sz="2400" i="1" dirty="0"/>
              <a:t>Content marketing matrix by Smart Insights</a:t>
            </a:r>
            <a:r>
              <a:rPr lang="en-GB" sz="2400" dirty="0"/>
              <a:t> demonstrates the various different format options at a content marketer’s disposal</a:t>
            </a:r>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0440" y="980728"/>
            <a:ext cx="7859216" cy="56361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0524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8407" y="-177254"/>
            <a:ext cx="3944780" cy="1325563"/>
          </a:xfrm>
        </p:spPr>
        <p:txBody>
          <a:bodyPr>
            <a:normAutofit/>
          </a:bodyPr>
          <a:lstStyle/>
          <a:p>
            <a:r>
              <a:rPr lang="en-GB" b="1" dirty="0"/>
              <a:t>Timing is everything</a:t>
            </a:r>
            <a:endParaRPr lang="en-GB" dirty="0"/>
          </a:p>
        </p:txBody>
      </p:sp>
      <p:pic>
        <p:nvPicPr>
          <p:cNvPr id="4" name="Picture 3">
            <a:extLst>
              <a:ext uri="{FF2B5EF4-FFF2-40B4-BE49-F238E27FC236}">
                <a16:creationId xmlns:a16="http://schemas.microsoft.com/office/drawing/2014/main" id="{DC2F2CD1-341B-9AF2-EACF-601362645DBE}"/>
              </a:ext>
            </a:extLst>
          </p:cNvPr>
          <p:cNvPicPr>
            <a:picLocks noChangeAspect="1"/>
          </p:cNvPicPr>
          <p:nvPr/>
        </p:nvPicPr>
        <p:blipFill rotWithShape="1">
          <a:blip r:embed="rId2"/>
          <a:srcRect l="27323" r="26914" b="-2"/>
          <a:stretch/>
        </p:blipFill>
        <p:spPr>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p:cNvSpPr>
            <a:spLocks noGrp="1"/>
          </p:cNvSpPr>
          <p:nvPr>
            <p:ph idx="1"/>
          </p:nvPr>
        </p:nvSpPr>
        <p:spPr>
          <a:xfrm>
            <a:off x="4283968" y="692122"/>
            <a:ext cx="4668135" cy="5113142"/>
          </a:xfrm>
        </p:spPr>
        <p:txBody>
          <a:bodyPr anchor="t">
            <a:normAutofit fontScale="70000" lnSpcReduction="20000"/>
          </a:bodyPr>
          <a:lstStyle/>
          <a:p>
            <a:r>
              <a:rPr lang="en-GB" sz="2400" dirty="0"/>
              <a:t>Once you have an idea of what you need to focus on, now you need to write something that will keep their attention. Engaging content that users are compelled to share with their networks.</a:t>
            </a:r>
          </a:p>
          <a:p>
            <a:endParaRPr lang="en-GB" sz="2400" dirty="0"/>
          </a:p>
          <a:p>
            <a:r>
              <a:rPr lang="en-GB" sz="2400" b="1" dirty="0"/>
              <a:t>How do you know when to publish?</a:t>
            </a:r>
            <a:r>
              <a:rPr lang="en-GB" sz="2400" dirty="0"/>
              <a:t> Use the </a:t>
            </a:r>
            <a:r>
              <a:rPr lang="en-GB" sz="2400" dirty="0">
                <a:hlinkClick r:id="rId3" tooltip="Googletrends"/>
              </a:rPr>
              <a:t>Google Trends tool </a:t>
            </a:r>
            <a:r>
              <a:rPr lang="en-GB" sz="2400" dirty="0"/>
              <a:t>and see when your topic has been searched for over the last few years, mass groups of people are surprisingly very habitual so it will provide insights as to when you should publish your topic.</a:t>
            </a:r>
          </a:p>
          <a:p>
            <a:pPr marL="0" indent="0">
              <a:buNone/>
            </a:pPr>
            <a:endParaRPr lang="en-GB" sz="2400" dirty="0"/>
          </a:p>
          <a:p>
            <a:r>
              <a:rPr lang="en-GB" sz="2400" b="1" dirty="0">
                <a:effectLst/>
              </a:rPr>
              <a:t>Hook..</a:t>
            </a:r>
            <a:endParaRPr lang="en-GB" sz="2400" dirty="0"/>
          </a:p>
          <a:p>
            <a:pPr lvl="1"/>
            <a:r>
              <a:rPr lang="en-GB" sz="2400" dirty="0"/>
              <a:t>Now you know what you’re audience are interested in by linking your persona interests with insight to when they are seeking and consuming the topic, for a quick win, go through your previous marketing content. </a:t>
            </a:r>
            <a:r>
              <a:rPr lang="en-GB" sz="2400" b="1" dirty="0"/>
              <a:t>What have you got that can be repurposed?</a:t>
            </a:r>
            <a:r>
              <a:rPr lang="en-GB" sz="2400" dirty="0"/>
              <a:t> Do you have a gap?</a:t>
            </a:r>
            <a:br>
              <a:rPr lang="en-GB" sz="2400" dirty="0"/>
            </a:br>
            <a:r>
              <a:rPr lang="en-GB" sz="2400" b="1" dirty="0"/>
              <a:t>…..line and sinker</a:t>
            </a:r>
            <a:br>
              <a:rPr lang="en-GB" sz="2400" dirty="0"/>
            </a:br>
            <a:endParaRPr lang="en-GB" sz="2400" dirty="0"/>
          </a:p>
          <a:p>
            <a:endParaRPr lang="en-GB" sz="1000" dirty="0"/>
          </a:p>
        </p:txBody>
      </p:sp>
    </p:spTree>
    <p:extLst>
      <p:ext uri="{BB962C8B-B14F-4D97-AF65-F5344CB8AC3E}">
        <p14:creationId xmlns:p14="http://schemas.microsoft.com/office/powerpoint/2010/main" val="2303571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A9132933-C219-7A88-6CD5-5D041FC832B6}"/>
              </a:ext>
            </a:extLst>
          </p:cNvPr>
          <p:cNvSpPr>
            <a:spLocks noGrp="1"/>
          </p:cNvSpPr>
          <p:nvPr>
            <p:ph type="title"/>
          </p:nvPr>
        </p:nvSpPr>
        <p:spPr>
          <a:xfrm>
            <a:off x="179512" y="-243408"/>
            <a:ext cx="7886700" cy="1325563"/>
          </a:xfrm>
        </p:spPr>
        <p:txBody>
          <a:bodyPr/>
          <a:lstStyle/>
          <a:p>
            <a:r>
              <a:rPr lang="en-US" dirty="0"/>
              <a:t>When? </a:t>
            </a:r>
          </a:p>
        </p:txBody>
      </p:sp>
      <p:pic>
        <p:nvPicPr>
          <p:cNvPr id="1028" name="Picture 4" descr="when to post on Facebook">
            <a:extLst>
              <a:ext uri="{FF2B5EF4-FFF2-40B4-BE49-F238E27FC236}">
                <a16:creationId xmlns:a16="http://schemas.microsoft.com/office/drawing/2014/main" id="{3139AAF6-D12C-80F2-B230-C2B773E11A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04" y="920634"/>
            <a:ext cx="2837152"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8CA6F38-C3E5-79E1-95A3-844E8B9878C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4454" y="920634"/>
            <a:ext cx="2840056"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en to post on twitter">
            <a:extLst>
              <a:ext uri="{FF2B5EF4-FFF2-40B4-BE49-F238E27FC236}">
                <a16:creationId xmlns:a16="http://schemas.microsoft.com/office/drawing/2014/main" id="{A73D314D-66DE-FB46-2652-ACC498B445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98" y="2924945"/>
            <a:ext cx="279865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hen to post on linkedin 1pm on monday">
            <a:extLst>
              <a:ext uri="{FF2B5EF4-FFF2-40B4-BE49-F238E27FC236}">
                <a16:creationId xmlns:a16="http://schemas.microsoft.com/office/drawing/2014/main" id="{103DF7F6-E344-A2F1-1166-FC470FF64F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4454" y="2949151"/>
            <a:ext cx="278587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hen to post on tiktok 7pm thursdays">
            <a:extLst>
              <a:ext uri="{FF2B5EF4-FFF2-40B4-BE49-F238E27FC236}">
                <a16:creationId xmlns:a16="http://schemas.microsoft.com/office/drawing/2014/main" id="{52F3D6E2-ADF0-415E-C3FE-1DBE13AE86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6012" y="920634"/>
            <a:ext cx="2869913"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D2629EBE-2C1F-1FB8-572D-3771C0EC62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56011" y="2970525"/>
            <a:ext cx="3235379" cy="222823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7D73C6-4AEE-1A7A-377D-D63F08A36C42}"/>
              </a:ext>
            </a:extLst>
          </p:cNvPr>
          <p:cNvSpPr txBox="1"/>
          <p:nvPr/>
        </p:nvSpPr>
        <p:spPr>
          <a:xfrm>
            <a:off x="208449" y="5172665"/>
            <a:ext cx="8928992" cy="369332"/>
          </a:xfrm>
          <a:prstGeom prst="rect">
            <a:avLst/>
          </a:prstGeom>
          <a:noFill/>
        </p:spPr>
        <p:txBody>
          <a:bodyPr wrap="square">
            <a:spAutoFit/>
          </a:bodyPr>
          <a:lstStyle/>
          <a:p>
            <a:r>
              <a:rPr lang="en-GB" dirty="0">
                <a:hlinkClick r:id="rId8"/>
              </a:rPr>
              <a:t>Best Time to Publish in Hootsuite Analytics (vidyard.com)</a:t>
            </a:r>
            <a:endParaRPr lang="en-GB" dirty="0"/>
          </a:p>
        </p:txBody>
      </p:sp>
    </p:spTree>
    <p:extLst>
      <p:ext uri="{BB962C8B-B14F-4D97-AF65-F5344CB8AC3E}">
        <p14:creationId xmlns:p14="http://schemas.microsoft.com/office/powerpoint/2010/main" val="1923745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How to approach this?</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573016"/>
            <a:ext cx="8280919" cy="2297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2147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p:cNvSpPr>
            <a:spLocks noGrp="1"/>
          </p:cNvSpPr>
          <p:nvPr>
            <p:ph type="sldNum" sz="quarter" idx="10"/>
          </p:nvPr>
        </p:nvSpPr>
        <p:spPr/>
        <p:txBody>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eaLnBrk="1" hangingPunct="1">
              <a:spcBef>
                <a:spcPct val="0"/>
              </a:spcBef>
              <a:buClrTx/>
              <a:buFontTx/>
              <a:buNone/>
            </a:pPr>
            <a:fld id="{47AC2E4C-55F0-4CA3-AB61-312D21BA007A}" type="slidenum">
              <a:rPr lang="en-US" altLang="en-US">
                <a:solidFill>
                  <a:schemeClr val="tx1"/>
                </a:solidFill>
                <a:latin typeface="Times New Roman" panose="02020603050405020304" pitchFamily="18" charset="0"/>
              </a:rPr>
              <a:pPr eaLnBrk="1" hangingPunct="1">
                <a:spcBef>
                  <a:spcPct val="0"/>
                </a:spcBef>
                <a:buClrTx/>
                <a:buFontTx/>
                <a:buNone/>
              </a:pPr>
              <a:t>20</a:t>
            </a:fld>
            <a:endParaRPr lang="en-US" altLang="en-US">
              <a:solidFill>
                <a:schemeClr val="tx1"/>
              </a:solidFill>
              <a:latin typeface="Times New Roman" panose="02020603050405020304" pitchFamily="18" charset="0"/>
            </a:endParaRPr>
          </a:p>
        </p:txBody>
      </p:sp>
      <p:pic>
        <p:nvPicPr>
          <p:cNvPr id="1741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3638" y="260648"/>
            <a:ext cx="3627868" cy="5008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00985BAD-4A16-E0DB-BE3F-96EE45499728}"/>
              </a:ext>
            </a:extLst>
          </p:cNvPr>
          <p:cNvSpPr>
            <a:spLocks noGrp="1"/>
          </p:cNvSpPr>
          <p:nvPr>
            <p:ph type="title"/>
          </p:nvPr>
        </p:nvSpPr>
        <p:spPr>
          <a:xfrm>
            <a:off x="180281" y="980728"/>
            <a:ext cx="8531225" cy="990600"/>
          </a:xfrm>
        </p:spPr>
        <p:txBody>
          <a:bodyPr>
            <a:normAutofit fontScale="90000"/>
          </a:bodyPr>
          <a:lstStyle/>
          <a:p>
            <a:pPr eaLnBrk="1" fontAlgn="auto" hangingPunct="1">
              <a:spcAft>
                <a:spcPts val="0"/>
              </a:spcAft>
              <a:defRPr/>
            </a:pPr>
            <a:r>
              <a:rPr lang="en-US" altLang="en-US" sz="3200" dirty="0">
                <a:latin typeface="+mn-lt"/>
              </a:rPr>
              <a:t>Content creation </a:t>
            </a:r>
            <a:br>
              <a:rPr lang="en-US" altLang="en-US" sz="3200" dirty="0">
                <a:latin typeface="+mn-lt"/>
              </a:rPr>
            </a:br>
            <a:r>
              <a:rPr lang="en-US" altLang="en-US" sz="3200" dirty="0">
                <a:latin typeface="+mn-lt"/>
              </a:rPr>
              <a:t>Design, graphics </a:t>
            </a:r>
            <a:br>
              <a:rPr lang="en-US" altLang="en-US" sz="3200" dirty="0">
                <a:latin typeface="+mn-lt"/>
              </a:rPr>
            </a:br>
            <a:endParaRPr lang="en-US" altLang="en-US" sz="3200" dirty="0">
              <a:latin typeface="+mn-lt"/>
            </a:endParaRPr>
          </a:p>
        </p:txBody>
      </p:sp>
    </p:spTree>
    <p:extLst>
      <p:ext uri="{BB962C8B-B14F-4D97-AF65-F5344CB8AC3E}">
        <p14:creationId xmlns:p14="http://schemas.microsoft.com/office/powerpoint/2010/main" val="1083568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28650" y="2400300"/>
            <a:ext cx="2057400" cy="2057400"/>
          </a:xfrm>
          <a:prstGeom prst="ellipse">
            <a:avLst/>
          </a:prstGeom>
          <a:solidFill>
            <a:srgbClr val="262626"/>
          </a:solidFill>
          <a:ln w="174625" cmpd="thinThick">
            <a:solidFill>
              <a:srgbClr val="262626"/>
            </a:solidFill>
          </a:ln>
        </p:spPr>
        <p:txBody>
          <a:bodyPr anchor="ctr">
            <a:normAutofit/>
          </a:bodyPr>
          <a:lstStyle/>
          <a:p>
            <a:pPr algn="ctr"/>
            <a:r>
              <a:rPr lang="en-GB" sz="1200" dirty="0">
                <a:solidFill>
                  <a:srgbClr val="FFFFFF"/>
                </a:solidFill>
              </a:rPr>
              <a:t>GRAPHIC</a:t>
            </a:r>
            <a:br>
              <a:rPr lang="en-GB" sz="1200" dirty="0">
                <a:solidFill>
                  <a:srgbClr val="FFFFFF"/>
                </a:solidFill>
              </a:rPr>
            </a:br>
            <a:br>
              <a:rPr lang="en-GB" sz="1200" dirty="0">
                <a:solidFill>
                  <a:srgbClr val="FFFFFF"/>
                </a:solidFill>
              </a:rPr>
            </a:br>
            <a:r>
              <a:rPr lang="en-GB" sz="1200" dirty="0">
                <a:solidFill>
                  <a:srgbClr val="FFFFFF"/>
                </a:solidFill>
              </a:rPr>
              <a:t>Stones and Gent (2015) suggest seven design principles that can be helpful in basic graphics planning:</a:t>
            </a:r>
          </a:p>
        </p:txBody>
      </p:sp>
      <p:graphicFrame>
        <p:nvGraphicFramePr>
          <p:cNvPr id="29" name="Content Placeholder 2">
            <a:extLst>
              <a:ext uri="{FF2B5EF4-FFF2-40B4-BE49-F238E27FC236}">
                <a16:creationId xmlns:a16="http://schemas.microsoft.com/office/drawing/2014/main" id="{6228B89F-8AD2-42E5-8C7D-7DAC11C4351C}"/>
              </a:ext>
            </a:extLst>
          </p:cNvPr>
          <p:cNvGraphicFramePr>
            <a:graphicFrameLocks noGrp="1"/>
          </p:cNvGraphicFramePr>
          <p:nvPr>
            <p:ph idx="1"/>
          </p:nvPr>
        </p:nvGraphicFramePr>
        <p:xfrm>
          <a:off x="3028950" y="1732236"/>
          <a:ext cx="5486400" cy="33935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478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9D07-619B-4427-87AF-3A1C3D2BEAC9}"/>
              </a:ext>
            </a:extLst>
          </p:cNvPr>
          <p:cNvSpPr>
            <a:spLocks noGrp="1"/>
          </p:cNvSpPr>
          <p:nvPr>
            <p:ph type="title"/>
          </p:nvPr>
        </p:nvSpPr>
        <p:spPr>
          <a:xfrm>
            <a:off x="323528" y="34226"/>
            <a:ext cx="2629121" cy="1216741"/>
          </a:xfrm>
        </p:spPr>
        <p:txBody>
          <a:bodyPr>
            <a:normAutofit/>
          </a:bodyPr>
          <a:lstStyle/>
          <a:p>
            <a:r>
              <a:rPr lang="en-US" dirty="0"/>
              <a:t>GRAPHIC</a:t>
            </a:r>
          </a:p>
        </p:txBody>
      </p:sp>
      <p:sp>
        <p:nvSpPr>
          <p:cNvPr id="3" name="Content Placeholder 2">
            <a:extLst>
              <a:ext uri="{FF2B5EF4-FFF2-40B4-BE49-F238E27FC236}">
                <a16:creationId xmlns:a16="http://schemas.microsoft.com/office/drawing/2014/main" id="{D505BAF3-A0CB-41AD-963F-F370BFE514F4}"/>
              </a:ext>
            </a:extLst>
          </p:cNvPr>
          <p:cNvSpPr>
            <a:spLocks noGrp="1"/>
          </p:cNvSpPr>
          <p:nvPr>
            <p:ph idx="1"/>
          </p:nvPr>
        </p:nvSpPr>
        <p:spPr>
          <a:xfrm>
            <a:off x="251520" y="1844824"/>
            <a:ext cx="2629121" cy="2839064"/>
          </a:xfrm>
        </p:spPr>
        <p:txBody>
          <a:bodyPr>
            <a:normAutofit fontScale="92500" lnSpcReduction="10000"/>
          </a:bodyPr>
          <a:lstStyle/>
          <a:p>
            <a:pPr marL="0" indent="0">
              <a:buNone/>
            </a:pPr>
            <a:r>
              <a:rPr lang="en-US" sz="1500" b="1" dirty="0"/>
              <a:t>Highlight the heading -</a:t>
            </a:r>
            <a:r>
              <a:rPr lang="en-US" sz="1500" dirty="0"/>
              <a:t> use the heading to attract your reader, and make it stand out visually</a:t>
            </a:r>
          </a:p>
          <a:p>
            <a:pPr marL="0" indent="0">
              <a:buNone/>
            </a:pPr>
            <a:endParaRPr lang="en-US" sz="1500" dirty="0"/>
          </a:p>
          <a:p>
            <a:pPr marL="0" indent="0">
              <a:buNone/>
            </a:pPr>
            <a:r>
              <a:rPr lang="en-US" sz="1500" b="1" dirty="0"/>
              <a:t>Invest in imagery -</a:t>
            </a:r>
            <a:r>
              <a:rPr lang="en-US" sz="1500" dirty="0"/>
              <a:t> use clear, relevant images to reinforce your points. </a:t>
            </a:r>
          </a:p>
          <a:p>
            <a:pPr marL="0" indent="0">
              <a:buNone/>
            </a:pPr>
            <a:endParaRPr lang="en-US" sz="1500" b="1" dirty="0"/>
          </a:p>
          <a:p>
            <a:pPr marL="0" indent="0">
              <a:buNone/>
            </a:pPr>
            <a:r>
              <a:rPr lang="en-US" sz="1500" b="1" dirty="0"/>
              <a:t>Choose charts carefully -</a:t>
            </a:r>
            <a:r>
              <a:rPr lang="en-US" sz="1500" dirty="0"/>
              <a:t> only represent important concepts when using charts, and consider what kind of chart will be used (e.g. bar vs. pie)</a:t>
            </a:r>
          </a:p>
        </p:txBody>
      </p:sp>
      <p:pic>
        <p:nvPicPr>
          <p:cNvPr id="5" name="Picture 4">
            <a:extLst>
              <a:ext uri="{FF2B5EF4-FFF2-40B4-BE49-F238E27FC236}">
                <a16:creationId xmlns:a16="http://schemas.microsoft.com/office/drawing/2014/main" id="{81B642A5-5489-4AC3-905E-C46F9AD45467}"/>
              </a:ext>
            </a:extLst>
          </p:cNvPr>
          <p:cNvPicPr>
            <a:picLocks noChangeAspect="1"/>
          </p:cNvPicPr>
          <p:nvPr/>
        </p:nvPicPr>
        <p:blipFill>
          <a:blip r:embed="rId2"/>
          <a:stretch>
            <a:fillRect/>
          </a:stretch>
        </p:blipFill>
        <p:spPr>
          <a:xfrm>
            <a:off x="3790088" y="332656"/>
            <a:ext cx="4514498" cy="1670365"/>
          </a:xfrm>
          <a:prstGeom prst="rect">
            <a:avLst/>
          </a:prstGeom>
          <a:effectLst/>
        </p:spPr>
      </p:pic>
      <p:pic>
        <p:nvPicPr>
          <p:cNvPr id="11266" name="Picture 2" descr="GLASTONBURY FESTIVAL LINE UP 2022 Print Event Poster Gift Promo Bands Acts  List | eBay">
            <a:extLst>
              <a:ext uri="{FF2B5EF4-FFF2-40B4-BE49-F238E27FC236}">
                <a16:creationId xmlns:a16="http://schemas.microsoft.com/office/drawing/2014/main" id="{8660166C-2741-20D7-99C0-794B77CF192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47337" y="2110785"/>
            <a:ext cx="3055733" cy="43267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DD7E7AC-EBA3-1462-29EA-8783929816E3}"/>
              </a:ext>
            </a:extLst>
          </p:cNvPr>
          <p:cNvPicPr>
            <a:picLocks noChangeAspect="1"/>
          </p:cNvPicPr>
          <p:nvPr/>
        </p:nvPicPr>
        <p:blipFill>
          <a:blip r:embed="rId4"/>
          <a:stretch>
            <a:fillRect/>
          </a:stretch>
        </p:blipFill>
        <p:spPr>
          <a:xfrm>
            <a:off x="3154109" y="2164306"/>
            <a:ext cx="2831985" cy="4219657"/>
          </a:xfrm>
          <a:prstGeom prst="rect">
            <a:avLst/>
          </a:prstGeom>
        </p:spPr>
      </p:pic>
    </p:spTree>
    <p:extLst>
      <p:ext uri="{BB962C8B-B14F-4D97-AF65-F5344CB8AC3E}">
        <p14:creationId xmlns:p14="http://schemas.microsoft.com/office/powerpoint/2010/main" val="3367969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9D07-619B-4427-87AF-3A1C3D2BEAC9}"/>
              </a:ext>
            </a:extLst>
          </p:cNvPr>
          <p:cNvSpPr>
            <a:spLocks noGrp="1"/>
          </p:cNvSpPr>
          <p:nvPr>
            <p:ph type="title"/>
          </p:nvPr>
        </p:nvSpPr>
        <p:spPr>
          <a:xfrm>
            <a:off x="5123540" y="-127185"/>
            <a:ext cx="2629121" cy="1216741"/>
          </a:xfrm>
        </p:spPr>
        <p:txBody>
          <a:bodyPr>
            <a:normAutofit/>
          </a:bodyPr>
          <a:lstStyle/>
          <a:p>
            <a:r>
              <a:rPr lang="en-GB" dirty="0"/>
              <a:t>GRAPHIC</a:t>
            </a:r>
          </a:p>
        </p:txBody>
      </p:sp>
      <p:sp>
        <p:nvSpPr>
          <p:cNvPr id="3" name="Content Placeholder 2">
            <a:extLst>
              <a:ext uri="{FF2B5EF4-FFF2-40B4-BE49-F238E27FC236}">
                <a16:creationId xmlns:a16="http://schemas.microsoft.com/office/drawing/2014/main" id="{D505BAF3-A0CB-41AD-963F-F370BFE514F4}"/>
              </a:ext>
            </a:extLst>
          </p:cNvPr>
          <p:cNvSpPr>
            <a:spLocks noGrp="1"/>
          </p:cNvSpPr>
          <p:nvPr>
            <p:ph idx="1"/>
          </p:nvPr>
        </p:nvSpPr>
        <p:spPr>
          <a:xfrm>
            <a:off x="4959256" y="1967319"/>
            <a:ext cx="3878776" cy="3309152"/>
          </a:xfrm>
        </p:spPr>
        <p:txBody>
          <a:bodyPr>
            <a:normAutofit/>
          </a:bodyPr>
          <a:lstStyle/>
          <a:p>
            <a:pPr marL="0" indent="0">
              <a:buNone/>
            </a:pPr>
            <a:r>
              <a:rPr lang="en-US" sz="1500" b="1" dirty="0"/>
              <a:t>Get to know your audience - </a:t>
            </a:r>
            <a:r>
              <a:rPr lang="en-US" sz="1500" dirty="0"/>
              <a:t>who is your audience and what is the key message you want them to understand? </a:t>
            </a:r>
          </a:p>
          <a:p>
            <a:pPr marL="0" indent="0">
              <a:buNone/>
            </a:pPr>
            <a:endParaRPr lang="en-US" sz="1500" dirty="0"/>
          </a:p>
          <a:p>
            <a:pPr marL="0" indent="0">
              <a:buNone/>
            </a:pPr>
            <a:r>
              <a:rPr lang="en-US" sz="1500" b="1" dirty="0"/>
              <a:t>Restrict </a:t>
            </a:r>
            <a:r>
              <a:rPr lang="en-US" sz="1500" b="1" dirty="0" err="1"/>
              <a:t>colour</a:t>
            </a:r>
            <a:r>
              <a:rPr lang="en-US" sz="1500" dirty="0"/>
              <a:t> </a:t>
            </a:r>
            <a:r>
              <a:rPr lang="en-US" sz="1500" b="1" dirty="0"/>
              <a:t>-</a:t>
            </a:r>
            <a:r>
              <a:rPr lang="en-US" sz="1500" dirty="0"/>
              <a:t> to between 3 and 5 </a:t>
            </a:r>
            <a:r>
              <a:rPr lang="en-US" sz="1500" dirty="0" err="1"/>
              <a:t>colours</a:t>
            </a:r>
            <a:r>
              <a:rPr lang="en-US" sz="1500" dirty="0"/>
              <a:t> to create the best visual impression</a:t>
            </a:r>
          </a:p>
          <a:p>
            <a:pPr marL="0" indent="0">
              <a:buNone/>
            </a:pPr>
            <a:endParaRPr lang="en-US" sz="1500" dirty="0"/>
          </a:p>
          <a:p>
            <a:pPr marL="0" indent="0">
              <a:buNone/>
            </a:pPr>
            <a:r>
              <a:rPr lang="en-US" sz="1500" b="1" dirty="0"/>
              <a:t>Align elements</a:t>
            </a:r>
            <a:r>
              <a:rPr lang="en-US" sz="1500" dirty="0"/>
              <a:t> </a:t>
            </a:r>
            <a:r>
              <a:rPr lang="en-US" sz="1500" b="1" dirty="0"/>
              <a:t>-</a:t>
            </a:r>
            <a:r>
              <a:rPr lang="en-US" sz="1500" dirty="0"/>
              <a:t> use symmetry and careful positioning to group content together</a:t>
            </a:r>
          </a:p>
          <a:p>
            <a:pPr marL="0" indent="0">
              <a:buNone/>
            </a:pPr>
            <a:endParaRPr lang="en-US" sz="1500" dirty="0"/>
          </a:p>
          <a:p>
            <a:pPr marL="0" indent="0">
              <a:buNone/>
            </a:pPr>
            <a:r>
              <a:rPr lang="en-US" sz="1500" b="1" dirty="0" err="1"/>
              <a:t>Prioristise</a:t>
            </a:r>
            <a:r>
              <a:rPr lang="en-US" sz="1500" b="1" dirty="0"/>
              <a:t> parts -</a:t>
            </a:r>
            <a:r>
              <a:rPr lang="en-US" sz="1500" dirty="0"/>
              <a:t> know where the key parts are and use font, </a:t>
            </a:r>
            <a:r>
              <a:rPr lang="en-US" sz="1500" dirty="0" err="1"/>
              <a:t>colour</a:t>
            </a:r>
            <a:r>
              <a:rPr lang="en-US" sz="1500" dirty="0"/>
              <a:t> etc. to highlight them</a:t>
            </a:r>
            <a:endParaRPr lang="en-US" sz="1200" dirty="0"/>
          </a:p>
        </p:txBody>
      </p:sp>
      <p:pic>
        <p:nvPicPr>
          <p:cNvPr id="4" name="Picture 3">
            <a:extLst>
              <a:ext uri="{FF2B5EF4-FFF2-40B4-BE49-F238E27FC236}">
                <a16:creationId xmlns:a16="http://schemas.microsoft.com/office/drawing/2014/main" id="{958C2040-8DC9-4C02-AEEB-70BF874C257E}"/>
              </a:ext>
            </a:extLst>
          </p:cNvPr>
          <p:cNvPicPr>
            <a:picLocks noChangeAspect="1"/>
          </p:cNvPicPr>
          <p:nvPr/>
        </p:nvPicPr>
        <p:blipFill>
          <a:blip r:embed="rId2"/>
          <a:stretch>
            <a:fillRect/>
          </a:stretch>
        </p:blipFill>
        <p:spPr>
          <a:xfrm>
            <a:off x="4943015" y="794310"/>
            <a:ext cx="3895017" cy="1158767"/>
          </a:xfrm>
          <a:prstGeom prst="rect">
            <a:avLst/>
          </a:prstGeom>
          <a:effectLst/>
        </p:spPr>
      </p:pic>
      <p:pic>
        <p:nvPicPr>
          <p:cNvPr id="8194" name="Picture 2" descr="What Makes a Good Poster Design?">
            <a:extLst>
              <a:ext uri="{FF2B5EF4-FFF2-40B4-BE49-F238E27FC236}">
                <a16:creationId xmlns:a16="http://schemas.microsoft.com/office/drawing/2014/main" id="{436789FC-9CA3-91F1-4405-12732670F7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809" y="415676"/>
            <a:ext cx="3640782" cy="5151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6178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28651" y="3855764"/>
            <a:ext cx="2986391" cy="1662385"/>
          </a:xfrm>
        </p:spPr>
        <p:txBody>
          <a:bodyPr>
            <a:normAutofit/>
          </a:bodyPr>
          <a:lstStyle/>
          <a:p>
            <a:r>
              <a:rPr lang="en-GB"/>
              <a:t>Colour</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2771800" y="3855764"/>
            <a:ext cx="4787225" cy="1662384"/>
          </a:xfrm>
        </p:spPr>
        <p:txBody>
          <a:bodyPr>
            <a:normAutofit/>
          </a:bodyPr>
          <a:lstStyle/>
          <a:p>
            <a:pPr marL="0" indent="0">
              <a:buNone/>
            </a:pPr>
            <a:endParaRPr lang="en-GB" dirty="0"/>
          </a:p>
          <a:p>
            <a:pPr marL="0" indent="0">
              <a:buNone/>
            </a:pPr>
            <a:r>
              <a:rPr lang="en-GB" dirty="0"/>
              <a:t>Colour is a very important aspect of design as it can be used to convey emotion and information about content in a subconscious way. </a:t>
            </a:r>
          </a:p>
        </p:txBody>
      </p:sp>
      <p:pic>
        <p:nvPicPr>
          <p:cNvPr id="5" name="Picture 2" descr="The Psychology of Color in Branding and Marketing">
            <a:extLst>
              <a:ext uri="{FF2B5EF4-FFF2-40B4-BE49-F238E27FC236}">
                <a16:creationId xmlns:a16="http://schemas.microsoft.com/office/drawing/2014/main" id="{CC121CB1-5D5B-33CB-99A2-74C9CE6149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3852" y="260648"/>
            <a:ext cx="7236296" cy="3979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9823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99011" y="4228926"/>
            <a:ext cx="2896470" cy="1428924"/>
          </a:xfrm>
        </p:spPr>
        <p:txBody>
          <a:bodyPr anchor="ctr">
            <a:normAutofit/>
          </a:bodyPr>
          <a:lstStyle/>
          <a:p>
            <a:r>
              <a:rPr lang="en-GB" sz="2400"/>
              <a:t>Type 1</a:t>
            </a:r>
          </a:p>
        </p:txBody>
      </p:sp>
      <p:pic>
        <p:nvPicPr>
          <p:cNvPr id="4" name="Picture 3">
            <a:extLst>
              <a:ext uri="{FF2B5EF4-FFF2-40B4-BE49-F238E27FC236}">
                <a16:creationId xmlns:a16="http://schemas.microsoft.com/office/drawing/2014/main" id="{229CC6CE-DDCD-45F9-99BC-925676302952}"/>
              </a:ext>
            </a:extLst>
          </p:cNvPr>
          <p:cNvPicPr>
            <a:picLocks noChangeAspect="1"/>
          </p:cNvPicPr>
          <p:nvPr/>
        </p:nvPicPr>
        <p:blipFill rotWithShape="1">
          <a:blip r:embed="rId2"/>
          <a:srcRect t="1680" r="-3" b="-3"/>
          <a:stretch/>
        </p:blipFill>
        <p:spPr>
          <a:xfrm>
            <a:off x="611560" y="1052736"/>
            <a:ext cx="2097539" cy="2569847"/>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490179" y="4117398"/>
            <a:ext cx="4940186" cy="1428924"/>
          </a:xfrm>
        </p:spPr>
        <p:txBody>
          <a:bodyPr anchor="ctr">
            <a:normAutofit/>
          </a:bodyPr>
          <a:lstStyle/>
          <a:p>
            <a:pPr marL="0" indent="0">
              <a:buNone/>
            </a:pPr>
            <a:endParaRPr lang="en-GB" sz="1350" dirty="0"/>
          </a:p>
          <a:p>
            <a:pPr marL="0" indent="0">
              <a:buNone/>
            </a:pPr>
            <a:r>
              <a:rPr lang="en-GB" sz="1350" dirty="0"/>
              <a:t>Analogous colour schemes are comprised of colours next to each other on the colour wheel. They can be used to make a design with multiple points feel more harmonious. </a:t>
            </a:r>
          </a:p>
        </p:txBody>
      </p:sp>
      <p:pic>
        <p:nvPicPr>
          <p:cNvPr id="12290" name="Picture 2" descr="Color Psychology in Marketing: The Ultimate Guide">
            <a:extLst>
              <a:ext uri="{FF2B5EF4-FFF2-40B4-BE49-F238E27FC236}">
                <a16:creationId xmlns:a16="http://schemas.microsoft.com/office/drawing/2014/main" id="{08FFA4A1-37FB-6B42-E058-33DB0291D38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60179" y="583902"/>
            <a:ext cx="4400185" cy="3645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9187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99011" y="4228926"/>
            <a:ext cx="2896470" cy="1428924"/>
          </a:xfrm>
        </p:spPr>
        <p:txBody>
          <a:bodyPr anchor="ctr">
            <a:normAutofit/>
          </a:bodyPr>
          <a:lstStyle/>
          <a:p>
            <a:r>
              <a:rPr lang="en-GB" sz="2400"/>
              <a:t>Type 2</a:t>
            </a:r>
          </a:p>
        </p:txBody>
      </p:sp>
      <p:pic>
        <p:nvPicPr>
          <p:cNvPr id="5" name="Picture 4">
            <a:extLst>
              <a:ext uri="{FF2B5EF4-FFF2-40B4-BE49-F238E27FC236}">
                <a16:creationId xmlns:a16="http://schemas.microsoft.com/office/drawing/2014/main" id="{6D2FCDC5-B4E8-4F65-9536-714A3E05546C}"/>
              </a:ext>
            </a:extLst>
          </p:cNvPr>
          <p:cNvPicPr>
            <a:picLocks noChangeAspect="1"/>
          </p:cNvPicPr>
          <p:nvPr/>
        </p:nvPicPr>
        <p:blipFill rotWithShape="1">
          <a:blip r:embed="rId2"/>
          <a:srcRect l="1147" r="1688" b="3"/>
          <a:stretch/>
        </p:blipFill>
        <p:spPr>
          <a:xfrm>
            <a:off x="899592" y="1136769"/>
            <a:ext cx="2097536" cy="2569847"/>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872040" y="4228926"/>
            <a:ext cx="4940186" cy="1428924"/>
          </a:xfrm>
        </p:spPr>
        <p:txBody>
          <a:bodyPr anchor="ctr">
            <a:normAutofit/>
          </a:bodyPr>
          <a:lstStyle/>
          <a:p>
            <a:pPr marL="0" indent="0">
              <a:buNone/>
            </a:pPr>
            <a:endParaRPr lang="en-GB" sz="1350" dirty="0"/>
          </a:p>
          <a:p>
            <a:pPr marL="0" indent="0">
              <a:buNone/>
            </a:pPr>
            <a:r>
              <a:rPr lang="en-GB" sz="1350" dirty="0"/>
              <a:t>Complementary colour schemes use contrasting colours to highlight certain information more clearly. This can be used effectively when there is a clear hierarchy of information. </a:t>
            </a:r>
          </a:p>
        </p:txBody>
      </p:sp>
      <p:pic>
        <p:nvPicPr>
          <p:cNvPr id="13314" name="Picture 2" descr="Color Psychology in Marketing: The Ultimate Guide">
            <a:extLst>
              <a:ext uri="{FF2B5EF4-FFF2-40B4-BE49-F238E27FC236}">
                <a16:creationId xmlns:a16="http://schemas.microsoft.com/office/drawing/2014/main" id="{84A8DAA8-8C7A-3972-B34B-B66F9C958C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168" y="307229"/>
            <a:ext cx="5105058" cy="4228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2608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99011" y="4228926"/>
            <a:ext cx="2896470" cy="1428924"/>
          </a:xfrm>
        </p:spPr>
        <p:txBody>
          <a:bodyPr anchor="ctr">
            <a:normAutofit/>
          </a:bodyPr>
          <a:lstStyle/>
          <a:p>
            <a:r>
              <a:rPr lang="en-GB" sz="2400" dirty="0"/>
              <a:t>Type 3</a:t>
            </a:r>
          </a:p>
        </p:txBody>
      </p:sp>
      <p:pic>
        <p:nvPicPr>
          <p:cNvPr id="5" name="Picture 4">
            <a:extLst>
              <a:ext uri="{FF2B5EF4-FFF2-40B4-BE49-F238E27FC236}">
                <a16:creationId xmlns:a16="http://schemas.microsoft.com/office/drawing/2014/main" id="{6B5CBF8C-BCBE-4DF5-8F66-41236F7DE082}"/>
              </a:ext>
            </a:extLst>
          </p:cNvPr>
          <p:cNvPicPr>
            <a:picLocks noChangeAspect="1"/>
          </p:cNvPicPr>
          <p:nvPr/>
        </p:nvPicPr>
        <p:blipFill rotWithShape="1">
          <a:blip r:embed="rId2"/>
          <a:srcRect t="2915" r="1" b="2441"/>
          <a:stretch/>
        </p:blipFill>
        <p:spPr>
          <a:xfrm>
            <a:off x="644653" y="1052736"/>
            <a:ext cx="2097530" cy="2569847"/>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854139" y="4419104"/>
            <a:ext cx="4940186" cy="1428924"/>
          </a:xfrm>
        </p:spPr>
        <p:txBody>
          <a:bodyPr anchor="ctr">
            <a:normAutofit/>
          </a:bodyPr>
          <a:lstStyle/>
          <a:p>
            <a:pPr marL="0" indent="0">
              <a:buNone/>
            </a:pPr>
            <a:endParaRPr lang="en-GB" sz="1350" dirty="0"/>
          </a:p>
          <a:p>
            <a:pPr marL="0" indent="0">
              <a:buNone/>
            </a:pPr>
            <a:r>
              <a:rPr lang="en-GB" sz="1350" dirty="0"/>
              <a:t>Monochromatic colour schemes used different shades of the same colour. They are useful in creating the idea of simplicity, but can also be helpful when making visual comparisons or contrast to text</a:t>
            </a:r>
          </a:p>
        </p:txBody>
      </p:sp>
      <p:pic>
        <p:nvPicPr>
          <p:cNvPr id="14338" name="Picture 2" descr="10 great movie posters from 2022 – FictionMachine">
            <a:extLst>
              <a:ext uri="{FF2B5EF4-FFF2-40B4-BE49-F238E27FC236}">
                <a16:creationId xmlns:a16="http://schemas.microsoft.com/office/drawing/2014/main" id="{AEDE5203-3FE0-97B7-E14B-81A2E9DE550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8134" y="404664"/>
            <a:ext cx="2860001" cy="4238491"/>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Movie Posters, Posters, Poster Layouts, Film Posters, and Print image  inspiration on Designspiration">
            <a:extLst>
              <a:ext uri="{FF2B5EF4-FFF2-40B4-BE49-F238E27FC236}">
                <a16:creationId xmlns:a16="http://schemas.microsoft.com/office/drawing/2014/main" id="{9586167A-EAC9-4021-493B-E138636671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84935"/>
            <a:ext cx="3086124" cy="4493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79372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8BFB1-5F07-F501-16F3-4E2D3D6DDCFB}"/>
              </a:ext>
            </a:extLst>
          </p:cNvPr>
          <p:cNvSpPr>
            <a:spLocks noGrp="1"/>
          </p:cNvSpPr>
          <p:nvPr>
            <p:ph type="ctrTitle"/>
          </p:nvPr>
        </p:nvSpPr>
        <p:spPr/>
        <p:txBody>
          <a:bodyPr/>
          <a:lstStyle/>
          <a:p>
            <a:r>
              <a:rPr lang="en-GB" dirty="0"/>
              <a:t>Colour pallet links</a:t>
            </a:r>
          </a:p>
        </p:txBody>
      </p:sp>
      <p:sp>
        <p:nvSpPr>
          <p:cNvPr id="3" name="Subtitle 2">
            <a:extLst>
              <a:ext uri="{FF2B5EF4-FFF2-40B4-BE49-F238E27FC236}">
                <a16:creationId xmlns:a16="http://schemas.microsoft.com/office/drawing/2014/main" id="{7B2CBEE0-C980-6B02-E582-5FA2DF740B76}"/>
              </a:ext>
            </a:extLst>
          </p:cNvPr>
          <p:cNvSpPr>
            <a:spLocks noGrp="1"/>
          </p:cNvSpPr>
          <p:nvPr>
            <p:ph type="subTitle" idx="1"/>
          </p:nvPr>
        </p:nvSpPr>
        <p:spPr/>
        <p:txBody>
          <a:bodyPr/>
          <a:lstStyle/>
          <a:p>
            <a:r>
              <a:rPr lang="en-GB" b="0" i="0" u="none" strike="noStrike" dirty="0">
                <a:solidFill>
                  <a:srgbClr val="00ADEF"/>
                </a:solidFill>
                <a:effectLst/>
                <a:highlight>
                  <a:srgbClr val="FFFFFF"/>
                </a:highlight>
                <a:latin typeface="Arial" panose="020B0604020202020204" pitchFamily="34" charset="0"/>
                <a:hlinkClick r:id="rId2"/>
              </a:rPr>
              <a:t>https://designsystem.digital.gov/design-tokens/color/overview/</a:t>
            </a:r>
            <a:endParaRPr lang="en-GB" dirty="0">
              <a:hlinkClick r:id="rId3"/>
            </a:endParaRPr>
          </a:p>
          <a:p>
            <a:r>
              <a:rPr lang="en-GB" dirty="0">
                <a:hlinkClick r:id="rId3"/>
              </a:rPr>
              <a:t>https://govisually.com/blog/color-theory-and-color-palettes/</a:t>
            </a:r>
            <a:endParaRPr lang="en-GB" dirty="0"/>
          </a:p>
          <a:p>
            <a:r>
              <a:rPr lang="en-GB" b="0" i="0" u="none" strike="noStrike" dirty="0">
                <a:solidFill>
                  <a:srgbClr val="00ADEF"/>
                </a:solidFill>
                <a:effectLst/>
                <a:highlight>
                  <a:srgbClr val="FFFFFF"/>
                </a:highlight>
                <a:latin typeface="Arial" panose="020B0604020202020204" pitchFamily="34" charset="0"/>
                <a:hlinkClick r:id="rId4"/>
              </a:rPr>
              <a:t>https://www.psychologytoday.com/us/blog/habits-not-hacks/201408/color-psychology-how-colors-influence-the-mind</a:t>
            </a:r>
            <a:endParaRPr lang="en-GB" dirty="0"/>
          </a:p>
        </p:txBody>
      </p:sp>
    </p:spTree>
    <p:extLst>
      <p:ext uri="{BB962C8B-B14F-4D97-AF65-F5344CB8AC3E}">
        <p14:creationId xmlns:p14="http://schemas.microsoft.com/office/powerpoint/2010/main" val="2886166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07504" y="299214"/>
            <a:ext cx="4385835" cy="2510909"/>
          </a:xfrm>
        </p:spPr>
        <p:txBody>
          <a:bodyPr anchor="ctr">
            <a:normAutofit lnSpcReduction="10000"/>
          </a:bodyPr>
          <a:lstStyle/>
          <a:p>
            <a:pPr marL="0" indent="0">
              <a:buNone/>
            </a:pPr>
            <a:endParaRPr lang="en-GB" sz="1350" dirty="0"/>
          </a:p>
          <a:p>
            <a:pPr marL="0" indent="0">
              <a:buNone/>
            </a:pPr>
            <a:r>
              <a:rPr lang="en-GB" sz="1350" dirty="0"/>
              <a:t>Fonts are often a matter of taste and so it’s good to experiment. </a:t>
            </a:r>
          </a:p>
          <a:p>
            <a:pPr marL="0" indent="0">
              <a:buNone/>
            </a:pPr>
            <a:endParaRPr lang="en-GB" sz="1350" dirty="0"/>
          </a:p>
          <a:p>
            <a:pPr marL="0" indent="0">
              <a:buNone/>
            </a:pPr>
            <a:r>
              <a:rPr lang="en-GB" sz="1350" dirty="0"/>
              <a:t>Try the Google font tool to get a sense of what you find attractive and fits the tone for your project: </a:t>
            </a:r>
            <a:r>
              <a:rPr lang="en-GB" sz="1350" dirty="0">
                <a:hlinkClick r:id="rId2"/>
              </a:rPr>
              <a:t>https://fonts.google.com/</a:t>
            </a:r>
            <a:r>
              <a:rPr lang="en-GB" sz="1350" dirty="0"/>
              <a:t> </a:t>
            </a:r>
          </a:p>
          <a:p>
            <a:pPr marL="0" indent="0">
              <a:buNone/>
            </a:pPr>
            <a:endParaRPr lang="en-GB" sz="1350" dirty="0"/>
          </a:p>
          <a:p>
            <a:pPr marL="0" indent="0">
              <a:buNone/>
            </a:pPr>
            <a:r>
              <a:rPr lang="en-GB" sz="1350" dirty="0"/>
              <a:t>For font pairing you can also use:</a:t>
            </a:r>
          </a:p>
          <a:p>
            <a:pPr marL="0" indent="0">
              <a:buNone/>
            </a:pPr>
            <a:r>
              <a:rPr lang="en-GB" sz="1350" dirty="0">
                <a:hlinkClick r:id="rId3"/>
              </a:rPr>
              <a:t>https://www.canva.com/font-combinations/</a:t>
            </a:r>
            <a:endParaRPr lang="en-GB" sz="1350" dirty="0"/>
          </a:p>
        </p:txBody>
      </p:sp>
      <p:pic>
        <p:nvPicPr>
          <p:cNvPr id="10" name="Picture 9">
            <a:extLst>
              <a:ext uri="{FF2B5EF4-FFF2-40B4-BE49-F238E27FC236}">
                <a16:creationId xmlns:a16="http://schemas.microsoft.com/office/drawing/2014/main" id="{53768A11-325B-852A-7F1C-B0BC3B0A0674}"/>
              </a:ext>
            </a:extLst>
          </p:cNvPr>
          <p:cNvPicPr>
            <a:picLocks noChangeAspect="1"/>
          </p:cNvPicPr>
          <p:nvPr/>
        </p:nvPicPr>
        <p:blipFill>
          <a:blip r:embed="rId4"/>
          <a:stretch>
            <a:fillRect/>
          </a:stretch>
        </p:blipFill>
        <p:spPr>
          <a:xfrm>
            <a:off x="107504" y="2810123"/>
            <a:ext cx="3810326" cy="3810326"/>
          </a:xfrm>
          <a:prstGeom prst="rect">
            <a:avLst/>
          </a:prstGeom>
        </p:spPr>
      </p:pic>
      <p:pic>
        <p:nvPicPr>
          <p:cNvPr id="7" name="Picture 4" descr="5 Tips to Create Better Facebook Ads | Anegy">
            <a:extLst>
              <a:ext uri="{FF2B5EF4-FFF2-40B4-BE49-F238E27FC236}">
                <a16:creationId xmlns:a16="http://schemas.microsoft.com/office/drawing/2014/main" id="{467DDD0C-0C4F-4AA3-F73D-C1EBBBD6A1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35044" y="836712"/>
            <a:ext cx="4801452" cy="4801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052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5546" y="-354805"/>
            <a:ext cx="8392907" cy="1111785"/>
          </a:xfrm>
        </p:spPr>
        <p:txBody>
          <a:bodyPr>
            <a:normAutofit/>
          </a:bodyPr>
          <a:lstStyle/>
          <a:p>
            <a:r>
              <a:rPr lang="en-GB" dirty="0">
                <a:solidFill>
                  <a:srgbClr val="FF0000"/>
                </a:solidFill>
              </a:rPr>
              <a:t>Content Creation</a:t>
            </a:r>
          </a:p>
        </p:txBody>
      </p:sp>
      <p:pic>
        <p:nvPicPr>
          <p:cNvPr id="3" name="Picture 2">
            <a:extLst>
              <a:ext uri="{FF2B5EF4-FFF2-40B4-BE49-F238E27FC236}">
                <a16:creationId xmlns:a16="http://schemas.microsoft.com/office/drawing/2014/main" id="{C0AEAF49-5A60-2423-DBBE-7AA5FA4A5245}"/>
              </a:ext>
            </a:extLst>
          </p:cNvPr>
          <p:cNvPicPr>
            <a:picLocks noChangeAspect="1"/>
          </p:cNvPicPr>
          <p:nvPr/>
        </p:nvPicPr>
        <p:blipFill>
          <a:blip r:embed="rId3"/>
          <a:stretch>
            <a:fillRect/>
          </a:stretch>
        </p:blipFill>
        <p:spPr>
          <a:xfrm>
            <a:off x="375546" y="1340769"/>
            <a:ext cx="3134960" cy="2088232"/>
          </a:xfrm>
          <a:prstGeom prst="rect">
            <a:avLst/>
          </a:prstGeom>
        </p:spPr>
      </p:pic>
      <p:sp>
        <p:nvSpPr>
          <p:cNvPr id="6" name="TextBox 5">
            <a:extLst>
              <a:ext uri="{FF2B5EF4-FFF2-40B4-BE49-F238E27FC236}">
                <a16:creationId xmlns:a16="http://schemas.microsoft.com/office/drawing/2014/main" id="{B49D0D51-3688-9FDE-A109-27D9246CE711}"/>
              </a:ext>
            </a:extLst>
          </p:cNvPr>
          <p:cNvSpPr txBox="1"/>
          <p:nvPr/>
        </p:nvSpPr>
        <p:spPr>
          <a:xfrm>
            <a:off x="288790" y="3552942"/>
            <a:ext cx="3248407" cy="646331"/>
          </a:xfrm>
          <a:prstGeom prst="rect">
            <a:avLst/>
          </a:prstGeom>
          <a:noFill/>
        </p:spPr>
        <p:txBody>
          <a:bodyPr wrap="square">
            <a:spAutoFit/>
          </a:bodyPr>
          <a:lstStyle/>
          <a:p>
            <a:r>
              <a:rPr lang="en-GB" dirty="0">
                <a:hlinkClick r:id="rId4"/>
              </a:rPr>
              <a:t>AI Comic Factory - a Hugging Face Space by </a:t>
            </a:r>
            <a:r>
              <a:rPr lang="en-GB" dirty="0" err="1">
                <a:hlinkClick r:id="rId4"/>
              </a:rPr>
              <a:t>jbilcke</a:t>
            </a:r>
            <a:r>
              <a:rPr lang="en-GB" dirty="0">
                <a:hlinkClick r:id="rId4"/>
              </a:rPr>
              <a:t>-hf</a:t>
            </a:r>
            <a:endParaRPr lang="en-GB" dirty="0"/>
          </a:p>
        </p:txBody>
      </p:sp>
      <p:pic>
        <p:nvPicPr>
          <p:cNvPr id="1026" name="Picture 2" descr="Diagram titled &quot;Topic Cluster Exemple,&quot; featuring a central node or &quot;Pillar Page&quot; linked to six nodes or &quot;Cluster Pages.&quot;">
            <a:extLst>
              <a:ext uri="{FF2B5EF4-FFF2-40B4-BE49-F238E27FC236}">
                <a16:creationId xmlns:a16="http://schemas.microsoft.com/office/drawing/2014/main" id="{BC91D9E3-E806-22A5-D94C-3FAA8FB1FE6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35353" y="908720"/>
            <a:ext cx="5408647" cy="5540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008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034054" y="241004"/>
            <a:ext cx="3250361" cy="1090538"/>
          </a:xfrm>
        </p:spPr>
        <p:txBody>
          <a:bodyPr>
            <a:normAutofit/>
          </a:bodyPr>
          <a:lstStyle/>
          <a:p>
            <a:r>
              <a:rPr lang="en-GB" sz="3000" dirty="0">
                <a:solidFill>
                  <a:srgbClr val="000000"/>
                </a:solidFill>
              </a:rPr>
              <a:t>Where can I create content? </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20819" y="3789040"/>
            <a:ext cx="3250101" cy="3296066"/>
          </a:xfrm>
        </p:spPr>
        <p:txBody>
          <a:bodyPr anchor="ctr">
            <a:normAutofit/>
          </a:bodyPr>
          <a:lstStyle/>
          <a:p>
            <a:pPr marL="0" indent="0">
              <a:buNone/>
            </a:pPr>
            <a:r>
              <a:rPr lang="en-GB" sz="1200" dirty="0" err="1">
                <a:hlinkClick r:id="rId2"/>
              </a:rPr>
              <a:t>Kapwing</a:t>
            </a:r>
            <a:r>
              <a:rPr lang="en-GB" sz="1200" dirty="0">
                <a:hlinkClick r:id="rId2"/>
              </a:rPr>
              <a:t> — Create more content in less time</a:t>
            </a:r>
            <a:endParaRPr lang="en-GB" sz="1200" dirty="0"/>
          </a:p>
        </p:txBody>
      </p:sp>
      <p:pic>
        <p:nvPicPr>
          <p:cNvPr id="8" name="Picture 7">
            <a:extLst>
              <a:ext uri="{FF2B5EF4-FFF2-40B4-BE49-F238E27FC236}">
                <a16:creationId xmlns:a16="http://schemas.microsoft.com/office/drawing/2014/main" id="{A65F1506-C3C4-89AC-FDE0-9B4FFACF69EB}"/>
              </a:ext>
            </a:extLst>
          </p:cNvPr>
          <p:cNvPicPr>
            <a:picLocks noChangeAspect="1"/>
          </p:cNvPicPr>
          <p:nvPr/>
        </p:nvPicPr>
        <p:blipFill>
          <a:blip r:embed="rId3"/>
          <a:stretch>
            <a:fillRect/>
          </a:stretch>
        </p:blipFill>
        <p:spPr>
          <a:xfrm>
            <a:off x="33051" y="63696"/>
            <a:ext cx="5090746" cy="5090746"/>
          </a:xfrm>
          <a:prstGeom prst="rect">
            <a:avLst/>
          </a:prstGeom>
        </p:spPr>
      </p:pic>
      <p:pic>
        <p:nvPicPr>
          <p:cNvPr id="10" name="Picture 2" descr="Canva Reviews 2023: Details, Pricing, &amp; Features | G2">
            <a:extLst>
              <a:ext uri="{FF2B5EF4-FFF2-40B4-BE49-F238E27FC236}">
                <a16:creationId xmlns:a16="http://schemas.microsoft.com/office/drawing/2014/main" id="{F185108A-121B-CB6D-7D88-501900E22A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96331" y="1309396"/>
            <a:ext cx="2414618" cy="126962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descr="Amazon.co.uk: Question of the Day : Alexa Skills">
            <a:extLst>
              <a:ext uri="{FF2B5EF4-FFF2-40B4-BE49-F238E27FC236}">
                <a16:creationId xmlns:a16="http://schemas.microsoft.com/office/drawing/2014/main" id="{0E3AE0D9-9E1D-10C9-D638-DE03E0FD5B0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79870" y="199713"/>
            <a:ext cx="1173676" cy="106839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ow Synthesia 2.0 is Transforming Corporate Video Production">
            <a:extLst>
              <a:ext uri="{FF2B5EF4-FFF2-40B4-BE49-F238E27FC236}">
                <a16:creationId xmlns:a16="http://schemas.microsoft.com/office/drawing/2014/main" id="{A3F85E3A-5E34-FE3A-6977-E77611DD6B9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41243" y="1608993"/>
            <a:ext cx="1523587" cy="74698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yllaby.io: The Ultimate AI-Powered Toolkit for Social Media Video Creation  | by Tech Insights Hub | Medium">
            <a:extLst>
              <a:ext uri="{FF2B5EF4-FFF2-40B4-BE49-F238E27FC236}">
                <a16:creationId xmlns:a16="http://schemas.microsoft.com/office/drawing/2014/main" id="{AE9B2D44-4EEB-9243-7702-3E36F881501C}"/>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296662" y="2681448"/>
            <a:ext cx="1811293" cy="11320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Live class on,Tiny Wow: Online File Convertor · GetSetUp">
            <a:extLst>
              <a:ext uri="{FF2B5EF4-FFF2-40B4-BE49-F238E27FC236}">
                <a16:creationId xmlns:a16="http://schemas.microsoft.com/office/drawing/2014/main" id="{08A82453-7D8E-90B1-739B-45F163FBE0B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983737" y="2669367"/>
            <a:ext cx="1883701" cy="105958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Lumen5 Review 2024: Software Features &amp; Pricing">
            <a:extLst>
              <a:ext uri="{FF2B5EF4-FFF2-40B4-BE49-F238E27FC236}">
                <a16:creationId xmlns:a16="http://schemas.microsoft.com/office/drawing/2014/main" id="{0E76A507-AB7B-A5FB-9FBC-50EAFE8A68CA}"/>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034054" y="3808111"/>
            <a:ext cx="1811266" cy="12075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ugging Face - My AI">
            <a:extLst>
              <a:ext uri="{FF2B5EF4-FFF2-40B4-BE49-F238E27FC236}">
                <a16:creationId xmlns:a16="http://schemas.microsoft.com/office/drawing/2014/main" id="{AFC74458-2C27-6D2F-3DAE-75D87FA42877}"/>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038019" y="4278983"/>
            <a:ext cx="1883701" cy="500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71781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747" y="803325"/>
            <a:ext cx="3985902" cy="1325563"/>
          </a:xfrm>
        </p:spPr>
        <p:txBody>
          <a:bodyPr>
            <a:normAutofit/>
          </a:bodyPr>
          <a:lstStyle/>
          <a:p>
            <a:r>
              <a:rPr lang="en-GB" dirty="0"/>
              <a:t>Useful links</a:t>
            </a:r>
          </a:p>
        </p:txBody>
      </p:sp>
      <p:pic>
        <p:nvPicPr>
          <p:cNvPr id="6" name="Picture 5">
            <a:extLst>
              <a:ext uri="{FF2B5EF4-FFF2-40B4-BE49-F238E27FC236}">
                <a16:creationId xmlns:a16="http://schemas.microsoft.com/office/drawing/2014/main" id="{C819BB0A-9E39-763C-09F5-8872498C6434}"/>
              </a:ext>
            </a:extLst>
          </p:cNvPr>
          <p:cNvPicPr>
            <a:picLocks noChangeAspect="1"/>
          </p:cNvPicPr>
          <p:nvPr/>
        </p:nvPicPr>
        <p:blipFill rotWithShape="1">
          <a:blip r:embed="rId2"/>
          <a:srcRect l="30337" r="29065"/>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graphicFrame>
        <p:nvGraphicFramePr>
          <p:cNvPr id="5" name="Content Placeholder 2">
            <a:extLst>
              <a:ext uri="{FF2B5EF4-FFF2-40B4-BE49-F238E27FC236}">
                <a16:creationId xmlns:a16="http://schemas.microsoft.com/office/drawing/2014/main" id="{68BD9346-4268-779C-8E20-D5DCC02818CE}"/>
              </a:ext>
            </a:extLst>
          </p:cNvPr>
          <p:cNvGraphicFramePr>
            <a:graphicFrameLocks noGrp="1"/>
          </p:cNvGraphicFramePr>
          <p:nvPr>
            <p:ph idx="1"/>
          </p:nvPr>
        </p:nvGraphicFramePr>
        <p:xfrm>
          <a:off x="4675746" y="2279018"/>
          <a:ext cx="3985908"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0212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290" y="-148086"/>
            <a:ext cx="7886700" cy="1325563"/>
          </a:xfrm>
        </p:spPr>
        <p:txBody>
          <a:bodyPr/>
          <a:lstStyle/>
          <a:p>
            <a:r>
              <a:rPr lang="en-GB" dirty="0"/>
              <a:t>Google Garage</a:t>
            </a:r>
          </a:p>
        </p:txBody>
      </p:sp>
      <p:sp>
        <p:nvSpPr>
          <p:cNvPr id="5" name="TextBox 4">
            <a:extLst>
              <a:ext uri="{FF2B5EF4-FFF2-40B4-BE49-F238E27FC236}">
                <a16:creationId xmlns:a16="http://schemas.microsoft.com/office/drawing/2014/main" id="{163EA0CC-855E-EF09-DBA3-0764ED7519DB}"/>
              </a:ext>
            </a:extLst>
          </p:cNvPr>
          <p:cNvSpPr txBox="1"/>
          <p:nvPr/>
        </p:nvSpPr>
        <p:spPr>
          <a:xfrm>
            <a:off x="179512" y="5138794"/>
            <a:ext cx="4705622" cy="646331"/>
          </a:xfrm>
          <a:prstGeom prst="rect">
            <a:avLst/>
          </a:prstGeom>
          <a:noFill/>
        </p:spPr>
        <p:txBody>
          <a:bodyPr wrap="square">
            <a:spAutoFit/>
          </a:bodyPr>
          <a:lstStyle/>
          <a:p>
            <a:r>
              <a:rPr lang="en-GB" dirty="0">
                <a:hlinkClick r:id="rId2"/>
              </a:rPr>
              <a:t>Fundamentals of digital marketing : Google (exceedlms.com)</a:t>
            </a:r>
            <a:endParaRPr lang="en-GB" dirty="0"/>
          </a:p>
        </p:txBody>
      </p:sp>
      <p:grpSp>
        <p:nvGrpSpPr>
          <p:cNvPr id="6" name="Group 5">
            <a:extLst>
              <a:ext uri="{FF2B5EF4-FFF2-40B4-BE49-F238E27FC236}">
                <a16:creationId xmlns:a16="http://schemas.microsoft.com/office/drawing/2014/main" id="{F7325100-BE6D-D630-3856-1CB0729F4369}"/>
              </a:ext>
            </a:extLst>
          </p:cNvPr>
          <p:cNvGrpSpPr/>
          <p:nvPr/>
        </p:nvGrpSpPr>
        <p:grpSpPr>
          <a:xfrm>
            <a:off x="5164113" y="233294"/>
            <a:ext cx="3979887" cy="1803423"/>
            <a:chOff x="7117700" y="1728826"/>
            <a:chExt cx="4047092" cy="2946783"/>
          </a:xfrm>
        </p:grpSpPr>
        <p:sp>
          <p:nvSpPr>
            <p:cNvPr id="7" name="TextBox 6">
              <a:extLst>
                <a:ext uri="{FF2B5EF4-FFF2-40B4-BE49-F238E27FC236}">
                  <a16:creationId xmlns:a16="http://schemas.microsoft.com/office/drawing/2014/main" id="{F6F2C848-CB77-AE92-689A-7C3ED21D4EDF}"/>
                </a:ext>
              </a:extLst>
            </p:cNvPr>
            <p:cNvSpPr txBox="1"/>
            <p:nvPr/>
          </p:nvSpPr>
          <p:spPr>
            <a:xfrm>
              <a:off x="7117700" y="1809050"/>
              <a:ext cx="3269887" cy="286655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You have until next weeks session to complete “</a:t>
              </a:r>
              <a:r>
                <a:rPr lang="en-GB" b="0" i="0" dirty="0">
                  <a:solidFill>
                    <a:srgbClr val="393B3D"/>
                  </a:solidFill>
                  <a:effectLst/>
                  <a:latin typeface="Roboto" panose="02000000000000000000" pitchFamily="2" charset="0"/>
                </a:rPr>
                <a:t>Reach more customers with advertising and make it easy for people to find you on the WEB”</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a:t>
              </a:r>
            </a:p>
          </p:txBody>
        </p:sp>
        <p:pic>
          <p:nvPicPr>
            <p:cNvPr id="8" name="Picture 2" descr="Amazon.co.uk: Question of the Day : Alexa Skills">
              <a:extLst>
                <a:ext uri="{FF2B5EF4-FFF2-40B4-BE49-F238E27FC236}">
                  <a16:creationId xmlns:a16="http://schemas.microsoft.com/office/drawing/2014/main" id="{42A8CA11-BA0D-480A-7256-77BDAC9A5EB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9341" y="1728826"/>
              <a:ext cx="1025451" cy="1327682"/>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Picture 8">
            <a:extLst>
              <a:ext uri="{FF2B5EF4-FFF2-40B4-BE49-F238E27FC236}">
                <a16:creationId xmlns:a16="http://schemas.microsoft.com/office/drawing/2014/main" id="{CF4BB318-9DC5-E5A6-E1B1-4549FC65944E}"/>
              </a:ext>
            </a:extLst>
          </p:cNvPr>
          <p:cNvPicPr>
            <a:picLocks noChangeAspect="1"/>
          </p:cNvPicPr>
          <p:nvPr/>
        </p:nvPicPr>
        <p:blipFill>
          <a:blip r:embed="rId4"/>
          <a:stretch>
            <a:fillRect/>
          </a:stretch>
        </p:blipFill>
        <p:spPr>
          <a:xfrm>
            <a:off x="4792262" y="2276872"/>
            <a:ext cx="4049688" cy="4049688"/>
          </a:xfrm>
          <a:prstGeom prst="rect">
            <a:avLst/>
          </a:prstGeom>
        </p:spPr>
      </p:pic>
      <p:pic>
        <p:nvPicPr>
          <p:cNvPr id="4" name="Picture 3">
            <a:extLst>
              <a:ext uri="{FF2B5EF4-FFF2-40B4-BE49-F238E27FC236}">
                <a16:creationId xmlns:a16="http://schemas.microsoft.com/office/drawing/2014/main" id="{40F81A6A-7E45-FE6B-32AA-6CF4D1C52091}"/>
              </a:ext>
            </a:extLst>
          </p:cNvPr>
          <p:cNvPicPr>
            <a:picLocks noChangeAspect="1"/>
          </p:cNvPicPr>
          <p:nvPr/>
        </p:nvPicPr>
        <p:blipFill>
          <a:blip r:embed="rId5"/>
          <a:stretch>
            <a:fillRect/>
          </a:stretch>
        </p:blipFill>
        <p:spPr>
          <a:xfrm>
            <a:off x="107504" y="2526088"/>
            <a:ext cx="4705622" cy="2435498"/>
          </a:xfrm>
          <a:prstGeom prst="rect">
            <a:avLst/>
          </a:prstGeom>
        </p:spPr>
      </p:pic>
      <p:pic>
        <p:nvPicPr>
          <p:cNvPr id="11" name="Picture 10">
            <a:extLst>
              <a:ext uri="{FF2B5EF4-FFF2-40B4-BE49-F238E27FC236}">
                <a16:creationId xmlns:a16="http://schemas.microsoft.com/office/drawing/2014/main" id="{E4EFA486-CEFC-91ED-B94E-2BF41E78098B}"/>
              </a:ext>
            </a:extLst>
          </p:cNvPr>
          <p:cNvPicPr>
            <a:picLocks noChangeAspect="1"/>
          </p:cNvPicPr>
          <p:nvPr/>
        </p:nvPicPr>
        <p:blipFill>
          <a:blip r:embed="rId6"/>
          <a:stretch>
            <a:fillRect/>
          </a:stretch>
        </p:blipFill>
        <p:spPr>
          <a:xfrm>
            <a:off x="302050" y="735607"/>
            <a:ext cx="3697510" cy="1836827"/>
          </a:xfrm>
          <a:prstGeom prst="rect">
            <a:avLst/>
          </a:prstGeom>
        </p:spPr>
      </p:pic>
    </p:spTree>
    <p:extLst>
      <p:ext uri="{BB962C8B-B14F-4D97-AF65-F5344CB8AC3E}">
        <p14:creationId xmlns:p14="http://schemas.microsoft.com/office/powerpoint/2010/main" val="20051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3.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D5374FC-7304-421F-B3A0-426EA81D749B}">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purl.org/dc/terms/"/>
    <ds:schemaRef ds:uri="http://purl.org/dc/elements/1.1/"/>
    <ds:schemaRef ds:uri="http://schemas.microsoft.com/office/2006/documentManagement/types"/>
    <ds:schemaRef ds:uri="http://schemas.microsoft.com/office/infopath/2007/PartnerControls"/>
    <ds:schemaRef ds:uri="211f9404-bca0-4bcf-9c1d-965ccb6f8d2d"/>
    <ds:schemaRef ds:uri="303dbf9b-b85b-46a0-94f1-894078c07ecd"/>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1543</Words>
  <Application>Microsoft Office PowerPoint</Application>
  <PresentationFormat>On-screen Show (4:3)</PresentationFormat>
  <Paragraphs>157</Paragraphs>
  <Slides>35</Slides>
  <Notes>11</Notes>
  <HiddenSlides>0</HiddenSlides>
  <MMClips>0</MMClips>
  <ScaleCrop>false</ScaleCrop>
  <HeadingPairs>
    <vt:vector size="6" baseType="variant">
      <vt:variant>
        <vt:lpstr>Fonts Used</vt:lpstr>
      </vt:variant>
      <vt:variant>
        <vt:i4>10</vt:i4>
      </vt:variant>
      <vt:variant>
        <vt:lpstr>Theme</vt:lpstr>
      </vt:variant>
      <vt:variant>
        <vt:i4>23</vt:i4>
      </vt:variant>
      <vt:variant>
        <vt:lpstr>Slide Titles</vt:lpstr>
      </vt:variant>
      <vt:variant>
        <vt:i4>35</vt:i4>
      </vt:variant>
    </vt:vector>
  </HeadingPairs>
  <TitlesOfParts>
    <vt:vector size="68" baseType="lpstr">
      <vt:lpstr>Abadi</vt:lpstr>
      <vt:lpstr>Arial</vt:lpstr>
      <vt:lpstr>Calibri</vt:lpstr>
      <vt:lpstr>Calibri Light</vt:lpstr>
      <vt:lpstr>Lucida Sans</vt:lpstr>
      <vt:lpstr>Roboto</vt:lpstr>
      <vt:lpstr>Tahoma</vt:lpstr>
      <vt:lpstr>Times New Roman</vt:lpstr>
      <vt:lpstr>Wingdings</vt:lpstr>
      <vt:lpstr>Wingdings 2</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IHM PPT Template_</vt:lpstr>
      <vt:lpstr>2_Text 1</vt:lpstr>
      <vt:lpstr>Content creation</vt:lpstr>
      <vt:lpstr>What do we want to do? </vt:lpstr>
      <vt:lpstr>PowerPoint Presentation</vt:lpstr>
      <vt:lpstr>Media Planning: Reaching the Audience</vt:lpstr>
      <vt:lpstr>PowerPoint Presentation</vt:lpstr>
      <vt:lpstr>PowerPoint Presentation</vt:lpstr>
      <vt:lpstr>Content planning... Getting started with your content</vt:lpstr>
      <vt:lpstr>PowerPoint Presentation</vt:lpstr>
      <vt:lpstr>Content message</vt:lpstr>
      <vt:lpstr>PowerPoint Presentation</vt:lpstr>
      <vt:lpstr>Message appeals in trying to persuade</vt:lpstr>
      <vt:lpstr>Message appeals (cont.)</vt:lpstr>
      <vt:lpstr>Message balance</vt:lpstr>
      <vt:lpstr>Media: Costs &amp; Value for Money</vt:lpstr>
      <vt:lpstr>Content marketers should also consider how different content can work across paid, owned and earned media channels as the Smart Insights Content Distribution Matrix illustrates </vt:lpstr>
      <vt:lpstr>Content marketing matrix by Smart Insights demonstrates the various different format options at a content marketer’s disposal</vt:lpstr>
      <vt:lpstr>Timing is everything</vt:lpstr>
      <vt:lpstr>When? </vt:lpstr>
      <vt:lpstr>How to approach this?</vt:lpstr>
      <vt:lpstr>Content creation  Design, graphics  </vt:lpstr>
      <vt:lpstr>GRAPHIC  Stones and Gent (2015) suggest seven design principles that can be helpful in basic graphics planning:</vt:lpstr>
      <vt:lpstr>GRAPHIC</vt:lpstr>
      <vt:lpstr>GRAPHIC</vt:lpstr>
      <vt:lpstr>Colour</vt:lpstr>
      <vt:lpstr>Type 1</vt:lpstr>
      <vt:lpstr>Type 2</vt:lpstr>
      <vt:lpstr>Type 3</vt:lpstr>
      <vt:lpstr>Colour pallet links</vt:lpstr>
      <vt:lpstr>PowerPoint Presentation</vt:lpstr>
      <vt:lpstr>Content Creation</vt:lpstr>
      <vt:lpstr>Where can I create content? </vt:lpstr>
      <vt:lpstr>Useful links</vt:lpstr>
      <vt:lpstr>I look forward to seeing you next week.  If you have any questions in the meantime, please send an email from your student account  C.wilkin@UWTSD.AC.UK</vt:lpstr>
      <vt:lpstr>Google Garage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c.wilkin@uwtsd.ac.uk</dc:creator>
  <cp:lastModifiedBy>Deborah Jenkins</cp:lastModifiedBy>
  <cp:revision>27</cp:revision>
  <dcterms:created xsi:type="dcterms:W3CDTF">2020-11-28T18:56:00Z</dcterms:created>
  <dcterms:modified xsi:type="dcterms:W3CDTF">2024-12-12T10:19:31Z</dcterms:modified>
</cp:coreProperties>
</file>