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58" r:id="rId4"/>
    <p:sldId id="260" r:id="rId5"/>
    <p:sldId id="261" r:id="rId6"/>
    <p:sldId id="262" r:id="rId7"/>
    <p:sldId id="264" r:id="rId8"/>
    <p:sldId id="267" r:id="rId9"/>
    <p:sldId id="265" r:id="rId10"/>
    <p:sldId id="259" r:id="rId11"/>
    <p:sldId id="263"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9" autoAdjust="0"/>
  </p:normalViewPr>
  <p:slideViewPr>
    <p:cSldViewPr snapToGrid="0">
      <p:cViewPr varScale="1">
        <p:scale>
          <a:sx n="76" d="100"/>
          <a:sy n="76" d="100"/>
        </p:scale>
        <p:origin x="8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10/20/2023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7839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10/20/2023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0899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10/20/2023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94624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10/20/2023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60649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10/20/2023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43740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10/20/2023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28083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10/20/2023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95514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10/20/2023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55841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10/20/2023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44919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10/20/2023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3725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10/20/2023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26578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10/20/2023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98871092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olicystudies.blogs.bristol.ac.uk/tag/disabling-society/"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fairmont.com/maldives/" TargetMode="External"/><Relationship Id="rId7" Type="http://schemas.openxmlformats.org/officeDocument/2006/relationships/hyperlink" Target="https://www.booking.com/hotel/mv/sirru-fen-fushi.en-gb.html" TargetMode="External"/><Relationship Id="rId2" Type="http://schemas.openxmlformats.org/officeDocument/2006/relationships/hyperlink" Target="https://www.telegraph.co.uk/travel/destinations/asia/maldives/hotels/fairmont-maldives-sirru-fen-fushi-hotel/" TargetMode="External"/><Relationship Id="rId1" Type="http://schemas.openxmlformats.org/officeDocument/2006/relationships/slideLayout" Target="../slideLayouts/slideLayout2.xml"/><Relationship Id="rId6" Type="http://schemas.openxmlformats.org/officeDocument/2006/relationships/hyperlink" Target="https://www.linkedin.com/pulse/customer-service-what-its-importance-patrick-mutabazi/" TargetMode="External"/><Relationship Id="rId5" Type="http://schemas.openxmlformats.org/officeDocument/2006/relationships/hyperlink" Target="https://www.revfine.com/hospitality-industry/" TargetMode="External"/><Relationship Id="rId4" Type="http://schemas.openxmlformats.org/officeDocument/2006/relationships/hyperlink" Target="https://blog.hubspot.com/service/importance-customer-service#importanc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ntraveler.com/hotels/sirru-fen-fushi/fairmont-maldives-sirru-fen-fushi" TargetMode="External"/><Relationship Id="rId7" Type="http://schemas.openxmlformats.org/officeDocument/2006/relationships/hyperlink" Target="https://www.researchgate.net/publication/319665666_Guest_expectations_and_experiences_within_selected_hotels_in_Nelspruit_Mpumalanga_Province_of_South_Africa" TargetMode="External"/><Relationship Id="rId2" Type="http://schemas.openxmlformats.org/officeDocument/2006/relationships/hyperlink" Target="https://www.fairmont-maldives.com/families/" TargetMode="External"/><Relationship Id="rId1" Type="http://schemas.openxmlformats.org/officeDocument/2006/relationships/slideLayout" Target="../slideLayouts/slideLayout2.xml"/><Relationship Id="rId6" Type="http://schemas.openxmlformats.org/officeDocument/2006/relationships/hyperlink" Target="https://www.linkedin.com/pulse/how-exceed-customer-expectations-increase-hotel-yogendran-devarajan/" TargetMode="External"/><Relationship Id="rId5" Type="http://schemas.openxmlformats.org/officeDocument/2006/relationships/hyperlink" Target="https://www.fairmont-maldives.com/experiences/" TargetMode="External"/><Relationship Id="rId4" Type="http://schemas.openxmlformats.org/officeDocument/2006/relationships/hyperlink" Target="https://www.fairmont.com/maldives/dining/destination-dining/"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airmont-maldives.com/weddings-celebrations/" TargetMode="External"/><Relationship Id="rId2" Type="http://schemas.openxmlformats.org/officeDocument/2006/relationships/hyperlink" Target="https://www.agoda.com/fairmont-maldives-sirru-fen-fushi/hotel/maldives-islands-mv.html?cid=1844104" TargetMode="External"/><Relationship Id="rId1" Type="http://schemas.openxmlformats.org/officeDocument/2006/relationships/slideLayout" Target="../slideLayouts/slideLayout2.xml"/><Relationship Id="rId6" Type="http://schemas.openxmlformats.org/officeDocument/2006/relationships/hyperlink" Target="https://hoteliermaldives.com/rachelle-hill-director-marketing-comms-fairmont-maldives/" TargetMode="External"/><Relationship Id="rId5" Type="http://schemas.openxmlformats.org/officeDocument/2006/relationships/hyperlink" Target="https://www.hospitality-interiors.net/news/marshall-orton-appointed-general-manager-at-fairmont-maldives/" TargetMode="External"/><Relationship Id="rId4" Type="http://schemas.openxmlformats.org/officeDocument/2006/relationships/hyperlink" Target="https://zeebalife.com/fairmont-maldives-sirru-fen-fush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Rectangle 3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Rectangle 3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F4CC036-5B49-2FCA-C911-EA97A0438968}"/>
              </a:ext>
            </a:extLst>
          </p:cNvPr>
          <p:cNvPicPr>
            <a:picLocks noChangeAspect="1"/>
          </p:cNvPicPr>
          <p:nvPr/>
        </p:nvPicPr>
        <p:blipFill rotWithShape="1">
          <a:blip r:embed="rId2"/>
          <a:srcRect r="11009"/>
          <a:stretch/>
        </p:blipFill>
        <p:spPr>
          <a:xfrm>
            <a:off x="4883022" y="10"/>
            <a:ext cx="7308978" cy="652015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8" name="Freeform: Shape 3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2EAEE7-5601-00F8-3AB6-F718CB1B6AB9}"/>
              </a:ext>
            </a:extLst>
          </p:cNvPr>
          <p:cNvSpPr>
            <a:spLocks noGrp="1"/>
          </p:cNvSpPr>
          <p:nvPr>
            <p:ph type="ctrTitle"/>
          </p:nvPr>
        </p:nvSpPr>
        <p:spPr>
          <a:xfrm>
            <a:off x="411480" y="543604"/>
            <a:ext cx="4992624" cy="1895672"/>
          </a:xfrm>
        </p:spPr>
        <p:txBody>
          <a:bodyPr vert="horz" lIns="91440" tIns="45720" rIns="91440" bIns="45720" rtlCol="0" anchor="ctr">
            <a:normAutofit/>
          </a:bodyPr>
          <a:lstStyle/>
          <a:p>
            <a:r>
              <a:rPr lang="en-US" sz="3200" b="1" dirty="0">
                <a:latin typeface="Agency FB" panose="020B0503020202020204" pitchFamily="34" charset="0"/>
              </a:rPr>
              <a:t>The role and importance of quality service, hospitality, and guest services within the hotel Industry</a:t>
            </a:r>
          </a:p>
        </p:txBody>
      </p:sp>
      <p:sp>
        <p:nvSpPr>
          <p:cNvPr id="42" name="Rectangle 4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4254ECB5-6234-DEF0-67F4-F0628C755901}"/>
              </a:ext>
            </a:extLst>
          </p:cNvPr>
          <p:cNvSpPr>
            <a:spLocks noGrp="1"/>
          </p:cNvSpPr>
          <p:nvPr>
            <p:ph type="subTitle" idx="1"/>
          </p:nvPr>
        </p:nvSpPr>
        <p:spPr>
          <a:xfrm>
            <a:off x="338328" y="3746674"/>
            <a:ext cx="5065776" cy="3402363"/>
          </a:xfrm>
        </p:spPr>
        <p:txBody>
          <a:bodyPr vert="horz" lIns="91440" tIns="45720" rIns="91440" bIns="45720" rtlCol="0" anchor="t">
            <a:normAutofit/>
          </a:bodyPr>
          <a:lstStyle/>
          <a:p>
            <a:r>
              <a:rPr lang="en-US" sz="2400" b="1" dirty="0">
                <a:latin typeface="Agency FB" panose="020B0503020202020204" pitchFamily="34" charset="0"/>
              </a:rPr>
              <a:t>Hospitality and Guest Services for the Hotel Industry</a:t>
            </a:r>
          </a:p>
          <a:p>
            <a:r>
              <a:rPr lang="en-US" sz="2400" b="1" dirty="0">
                <a:latin typeface="Agency FB" panose="020B0503020202020204" pitchFamily="34" charset="0"/>
              </a:rPr>
              <a:t>(BMIH4003)</a:t>
            </a:r>
          </a:p>
          <a:p>
            <a:r>
              <a:rPr lang="en-US" sz="2400" b="1" dirty="0">
                <a:latin typeface="Agency FB" panose="020B0503020202020204" pitchFamily="34" charset="0"/>
              </a:rPr>
              <a:t>Daniel Payne</a:t>
            </a:r>
          </a:p>
          <a:p>
            <a:pPr indent="-228600">
              <a:buFont typeface="Arial" panose="020B0604020202020204" pitchFamily="34" charset="0"/>
              <a:buChar char="•"/>
            </a:pPr>
            <a:endParaRPr lang="en-US" sz="2400" b="1" dirty="0">
              <a:latin typeface="Agency FB" panose="020B0503020202020204" pitchFamily="34" charset="0"/>
            </a:endParaRPr>
          </a:p>
          <a:p>
            <a:r>
              <a:rPr lang="en-US" sz="2400" b="1" dirty="0">
                <a:latin typeface="Agency FB" panose="020B0503020202020204" pitchFamily="34" charset="0"/>
              </a:rPr>
              <a:t>Vasilica Beta(1918835)</a:t>
            </a:r>
          </a:p>
        </p:txBody>
      </p:sp>
      <p:sp>
        <p:nvSpPr>
          <p:cNvPr id="6" name="TextBox 5">
            <a:extLst>
              <a:ext uri="{FF2B5EF4-FFF2-40B4-BE49-F238E27FC236}">
                <a16:creationId xmlns:a16="http://schemas.microsoft.com/office/drawing/2014/main" id="{904C0A31-8A92-ED39-72CF-5083C1D99A95}"/>
              </a:ext>
            </a:extLst>
          </p:cNvPr>
          <p:cNvSpPr txBox="1"/>
          <p:nvPr/>
        </p:nvSpPr>
        <p:spPr>
          <a:xfrm>
            <a:off x="9912222" y="6488668"/>
            <a:ext cx="2816943" cy="369332"/>
          </a:xfrm>
          <a:prstGeom prst="rect">
            <a:avLst/>
          </a:prstGeom>
          <a:noFill/>
        </p:spPr>
        <p:txBody>
          <a:bodyPr wrap="square">
            <a:spAutoFit/>
          </a:bodyPr>
          <a:lstStyle/>
          <a:p>
            <a:r>
              <a:rPr lang="en-GB" dirty="0"/>
              <a:t>(Agoda.com, 2023).</a:t>
            </a:r>
          </a:p>
        </p:txBody>
      </p:sp>
    </p:spTree>
    <p:extLst>
      <p:ext uri="{BB962C8B-B14F-4D97-AF65-F5344CB8AC3E}">
        <p14:creationId xmlns:p14="http://schemas.microsoft.com/office/powerpoint/2010/main" val="3662084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27744B-47AB-4459-8C2F-1D5EE63A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C91D433-F972-2D86-27D5-2EE5D4827F6A}"/>
              </a:ext>
            </a:extLst>
          </p:cNvPr>
          <p:cNvPicPr>
            <a:picLocks noChangeAspect="1"/>
          </p:cNvPicPr>
          <p:nvPr/>
        </p:nvPicPr>
        <p:blipFill rotWithShape="1">
          <a:blip r:embed="rId2"/>
          <a:srcRect t="354"/>
          <a:stretch/>
        </p:blipFill>
        <p:spPr>
          <a:xfrm>
            <a:off x="2" y="10"/>
            <a:ext cx="6806108" cy="6588979"/>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p:spPr>
      </p:pic>
      <p:sp useBgFill="1">
        <p:nvSpPr>
          <p:cNvPr id="20" name="Freeform: Shape 19">
            <a:extLst>
              <a:ext uri="{FF2B5EF4-FFF2-40B4-BE49-F238E27FC236}">
                <a16:creationId xmlns:a16="http://schemas.microsoft.com/office/drawing/2014/main" id="{7D266DCC-5218-4AE0-B964-6FC2EA3BD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240" y="0"/>
            <a:ext cx="5699760" cy="6858000"/>
          </a:xfrm>
          <a:custGeom>
            <a:avLst/>
            <a:gdLst>
              <a:gd name="connsiteX0" fmla="*/ 365648 w 5588548"/>
              <a:gd name="connsiteY0" fmla="*/ 0 h 6858000"/>
              <a:gd name="connsiteX1" fmla="*/ 5588548 w 5588548"/>
              <a:gd name="connsiteY1" fmla="*/ 0 h 6858000"/>
              <a:gd name="connsiteX2" fmla="*/ 5588548 w 5588548"/>
              <a:gd name="connsiteY2" fmla="*/ 6858000 h 6858000"/>
              <a:gd name="connsiteX3" fmla="*/ 365648 w 5588548"/>
              <a:gd name="connsiteY3" fmla="*/ 6858000 h 6858000"/>
              <a:gd name="connsiteX4" fmla="*/ 360213 w 5588548"/>
              <a:gd name="connsiteY4" fmla="*/ 6835050 h 6858000"/>
              <a:gd name="connsiteX5" fmla="*/ 0 w 5588548"/>
              <a:gd name="connsiteY5" fmla="*/ 3429001 h 6858000"/>
              <a:gd name="connsiteX6" fmla="*/ 360213 w 5588548"/>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88548" h="6858000">
                <a:moveTo>
                  <a:pt x="365648" y="0"/>
                </a:moveTo>
                <a:lnTo>
                  <a:pt x="5588548" y="0"/>
                </a:lnTo>
                <a:lnTo>
                  <a:pt x="5588548" y="6858000"/>
                </a:lnTo>
                <a:lnTo>
                  <a:pt x="365648" y="6858000"/>
                </a:lnTo>
                <a:lnTo>
                  <a:pt x="360213" y="6835050"/>
                </a:lnTo>
                <a:cubicBezTo>
                  <a:pt x="128263" y="5788167"/>
                  <a:pt x="0" y="4637179"/>
                  <a:pt x="0" y="3429001"/>
                </a:cubicBezTo>
                <a:cubicBezTo>
                  <a:pt x="0" y="2220824"/>
                  <a:pt x="128263" y="1069835"/>
                  <a:pt x="360213" y="22952"/>
                </a:cubicBezTo>
                <a:close/>
              </a:path>
            </a:pathLst>
          </a:custGeom>
          <a:ln w="9525">
            <a:solidFill>
              <a:schemeClr val="tx2">
                <a:lumMod val="10000"/>
                <a:lumOff val="90000"/>
              </a:schemeClr>
            </a:solidFill>
          </a:ln>
          <a:effectLst>
            <a:outerShdw blurRad="50800" dist="38100" dir="10800000" algn="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973DE4F1-1583-4AE3-9696-9659D27C5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384" y="0"/>
            <a:ext cx="5690616" cy="6858000"/>
          </a:xfrm>
          <a:custGeom>
            <a:avLst/>
            <a:gdLst>
              <a:gd name="connsiteX0" fmla="*/ 372925 w 5690616"/>
              <a:gd name="connsiteY0" fmla="*/ 0 h 6858000"/>
              <a:gd name="connsiteX1" fmla="*/ 5690616 w 5690616"/>
              <a:gd name="connsiteY1" fmla="*/ 0 h 6858000"/>
              <a:gd name="connsiteX2" fmla="*/ 5690616 w 5690616"/>
              <a:gd name="connsiteY2" fmla="*/ 6858000 h 6858000"/>
              <a:gd name="connsiteX3" fmla="*/ 372925 w 5690616"/>
              <a:gd name="connsiteY3" fmla="*/ 6858000 h 6858000"/>
              <a:gd name="connsiteX4" fmla="*/ 367381 w 5690616"/>
              <a:gd name="connsiteY4" fmla="*/ 6835050 h 6858000"/>
              <a:gd name="connsiteX5" fmla="*/ 0 w 5690616"/>
              <a:gd name="connsiteY5" fmla="*/ 3429001 h 6858000"/>
              <a:gd name="connsiteX6" fmla="*/ 367381 w 5690616"/>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90616" h="6858000">
                <a:moveTo>
                  <a:pt x="372925" y="0"/>
                </a:moveTo>
                <a:lnTo>
                  <a:pt x="5690616" y="0"/>
                </a:lnTo>
                <a:lnTo>
                  <a:pt x="5690616" y="6858000"/>
                </a:lnTo>
                <a:lnTo>
                  <a:pt x="372925" y="6858000"/>
                </a:lnTo>
                <a:lnTo>
                  <a:pt x="367381" y="6835050"/>
                </a:lnTo>
                <a:cubicBezTo>
                  <a:pt x="130816" y="5788167"/>
                  <a:pt x="0" y="4637179"/>
                  <a:pt x="0" y="3429001"/>
                </a:cubicBezTo>
                <a:cubicBezTo>
                  <a:pt x="0" y="2220824"/>
                  <a:pt x="130816" y="1069835"/>
                  <a:pt x="367381" y="22952"/>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CC8E5B1-E584-834D-3018-FC4E4F5FB5DC}"/>
              </a:ext>
            </a:extLst>
          </p:cNvPr>
          <p:cNvSpPr>
            <a:spLocks noGrp="1"/>
          </p:cNvSpPr>
          <p:nvPr>
            <p:ph type="title"/>
          </p:nvPr>
        </p:nvSpPr>
        <p:spPr>
          <a:xfrm>
            <a:off x="7304495" y="481780"/>
            <a:ext cx="3737968" cy="738797"/>
          </a:xfrm>
        </p:spPr>
        <p:txBody>
          <a:bodyPr anchor="b">
            <a:normAutofit/>
          </a:bodyPr>
          <a:lstStyle/>
          <a:p>
            <a:r>
              <a:rPr lang="en-GB" sz="3200" dirty="0">
                <a:latin typeface="Agency FB" panose="020B0503020202020204" pitchFamily="34" charset="0"/>
              </a:rPr>
              <a:t>Introduction</a:t>
            </a:r>
          </a:p>
        </p:txBody>
      </p:sp>
      <p:sp>
        <p:nvSpPr>
          <p:cNvPr id="24" name="Rectangle 23">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FD3C8959-A2A1-469E-8619-82F077E33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4495" y="218239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76BAAB-065A-F01C-F87F-BB31D294ED89}"/>
              </a:ext>
            </a:extLst>
          </p:cNvPr>
          <p:cNvSpPr>
            <a:spLocks noGrp="1"/>
          </p:cNvSpPr>
          <p:nvPr>
            <p:ph idx="1"/>
          </p:nvPr>
        </p:nvSpPr>
        <p:spPr>
          <a:xfrm>
            <a:off x="6921910" y="1364480"/>
            <a:ext cx="5108952" cy="6105275"/>
          </a:xfrm>
        </p:spPr>
        <p:txBody>
          <a:bodyPr anchor="t">
            <a:noAutofit/>
          </a:bodyPr>
          <a:lstStyle/>
          <a:p>
            <a:r>
              <a:rPr lang="en-GB" sz="2400" dirty="0">
                <a:latin typeface="Agency FB" panose="020B0503020202020204" pitchFamily="34" charset="0"/>
              </a:rPr>
              <a:t>The 5-star Fairmont Sirru Fen Fushi is a tropical getaway located in Maldives.</a:t>
            </a:r>
          </a:p>
          <a:p>
            <a:r>
              <a:rPr lang="en-GB" sz="2400" dirty="0">
                <a:latin typeface="Agency FB" panose="020B0503020202020204" pitchFamily="34" charset="0"/>
              </a:rPr>
              <a:t>At about 120km north from Mali, the capital of Maldives, in the Shaviyani Atoll.</a:t>
            </a:r>
          </a:p>
          <a:p>
            <a:r>
              <a:rPr lang="en-GB" sz="2400" dirty="0">
                <a:latin typeface="Agency FB" panose="020B0503020202020204" pitchFamily="34" charset="0"/>
              </a:rPr>
              <a:t>Luxury is the key word.</a:t>
            </a:r>
          </a:p>
          <a:p>
            <a:r>
              <a:rPr lang="en-GB" sz="2400" dirty="0">
                <a:latin typeface="Agency FB" panose="020B0503020202020204" pitchFamily="34" charset="0"/>
              </a:rPr>
              <a:t>Overwater villas, and beachfront accommodations with direct access to the turquoise lagoon and their</a:t>
            </a:r>
            <a:r>
              <a:rPr lang="en-GB" sz="2400" b="0" i="0" dirty="0">
                <a:effectLst/>
                <a:latin typeface="Agency FB" panose="020B0503020202020204" pitchFamily="34" charset="0"/>
              </a:rPr>
              <a:t> creamy white beaches (The Telegraph, 2018).</a:t>
            </a:r>
            <a:endParaRPr lang="en-GB" sz="2400" dirty="0">
              <a:latin typeface="Agency FB" panose="020B0503020202020204" pitchFamily="34" charset="0"/>
            </a:endParaRPr>
          </a:p>
          <a:p>
            <a:r>
              <a:rPr lang="en-GB" sz="2400" dirty="0">
                <a:latin typeface="Agency FB" panose="020B0503020202020204" pitchFamily="34" charset="0"/>
              </a:rPr>
              <a:t>Private pools, spacious living areas, tropical vegetation, spa services, dining options.</a:t>
            </a:r>
          </a:p>
          <a:p>
            <a:pPr marL="0" indent="0">
              <a:buNone/>
            </a:pPr>
            <a:r>
              <a:rPr lang="en-GB" sz="2400" dirty="0">
                <a:latin typeface="Agency FB" panose="020B0503020202020204" pitchFamily="34" charset="0"/>
              </a:rPr>
              <a:t>                                  (Fairmont Maldives, 2023c).</a:t>
            </a:r>
          </a:p>
        </p:txBody>
      </p:sp>
      <p:sp>
        <p:nvSpPr>
          <p:cNvPr id="8" name="TextBox 7">
            <a:extLst>
              <a:ext uri="{FF2B5EF4-FFF2-40B4-BE49-F238E27FC236}">
                <a16:creationId xmlns:a16="http://schemas.microsoft.com/office/drawing/2014/main" id="{46AB78B3-4A0C-D77C-3F39-7E076FEED7B7}"/>
              </a:ext>
            </a:extLst>
          </p:cNvPr>
          <p:cNvSpPr txBox="1"/>
          <p:nvPr/>
        </p:nvSpPr>
        <p:spPr>
          <a:xfrm>
            <a:off x="4632112" y="6526997"/>
            <a:ext cx="2664738" cy="369332"/>
          </a:xfrm>
          <a:prstGeom prst="rect">
            <a:avLst/>
          </a:prstGeom>
          <a:noFill/>
        </p:spPr>
        <p:txBody>
          <a:bodyPr wrap="square">
            <a:spAutoFit/>
          </a:bodyPr>
          <a:lstStyle/>
          <a:p>
            <a:r>
              <a:rPr lang="en-GB" dirty="0"/>
              <a:t>(Booking.com, n.d.).</a:t>
            </a:r>
          </a:p>
        </p:txBody>
      </p:sp>
    </p:spTree>
    <p:extLst>
      <p:ext uri="{BB962C8B-B14F-4D97-AF65-F5344CB8AC3E}">
        <p14:creationId xmlns:p14="http://schemas.microsoft.com/office/powerpoint/2010/main" val="176443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91CC666-232E-CC69-09FB-E7143E1B1566}"/>
              </a:ext>
            </a:extLst>
          </p:cNvPr>
          <p:cNvPicPr>
            <a:picLocks noChangeAspect="1"/>
          </p:cNvPicPr>
          <p:nvPr/>
        </p:nvPicPr>
        <p:blipFill rotWithShape="1">
          <a:blip r:embed="rId2"/>
          <a:srcRect l="6213" r="14507" b="1"/>
          <a:stretch/>
        </p:blipFill>
        <p:spPr>
          <a:xfrm>
            <a:off x="4883025" y="298623"/>
            <a:ext cx="7308975" cy="3325971"/>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8" name="Picture 7">
            <a:extLst>
              <a:ext uri="{FF2B5EF4-FFF2-40B4-BE49-F238E27FC236}">
                <a16:creationId xmlns:a16="http://schemas.microsoft.com/office/drawing/2014/main" id="{2CAD3AAC-BA24-621F-6082-B518B915DE9E}"/>
              </a:ext>
            </a:extLst>
          </p:cNvPr>
          <p:cNvPicPr>
            <a:picLocks noChangeAspect="1"/>
          </p:cNvPicPr>
          <p:nvPr/>
        </p:nvPicPr>
        <p:blipFill rotWithShape="1">
          <a:blip r:embed="rId3"/>
          <a:srcRect t="23204" r="-2" b="9089"/>
          <a:stretch/>
        </p:blipFill>
        <p:spPr>
          <a:xfrm>
            <a:off x="4883025" y="3627040"/>
            <a:ext cx="7308975" cy="2859183"/>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3" name="Freeform: Shape 3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5" name="Freeform: Shape 3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611E55-DD00-014B-BA95-79521DFD6F5E}"/>
              </a:ext>
            </a:extLst>
          </p:cNvPr>
          <p:cNvSpPr>
            <a:spLocks noGrp="1"/>
          </p:cNvSpPr>
          <p:nvPr>
            <p:ph type="title"/>
          </p:nvPr>
        </p:nvSpPr>
        <p:spPr>
          <a:xfrm>
            <a:off x="438913" y="470739"/>
            <a:ext cx="4832802" cy="1243584"/>
          </a:xfrm>
        </p:spPr>
        <p:txBody>
          <a:bodyPr>
            <a:normAutofit/>
          </a:bodyPr>
          <a:lstStyle/>
          <a:p>
            <a:r>
              <a:rPr lang="en-GB" sz="3400" dirty="0">
                <a:latin typeface="Agency FB" panose="020B0503020202020204" pitchFamily="34" charset="0"/>
              </a:rPr>
              <a:t>Identifying the hotel’s main customers</a:t>
            </a:r>
          </a:p>
        </p:txBody>
      </p:sp>
      <p:sp>
        <p:nvSpPr>
          <p:cNvPr id="37" name="Rectangle 3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F733BC4-C88B-DBCB-6A75-8FC385970DBE}"/>
              </a:ext>
            </a:extLst>
          </p:cNvPr>
          <p:cNvSpPr>
            <a:spLocks noGrp="1"/>
          </p:cNvSpPr>
          <p:nvPr>
            <p:ph idx="1"/>
          </p:nvPr>
        </p:nvSpPr>
        <p:spPr>
          <a:xfrm>
            <a:off x="430244" y="2185061"/>
            <a:ext cx="4832803" cy="4374315"/>
          </a:xfrm>
        </p:spPr>
        <p:txBody>
          <a:bodyPr>
            <a:normAutofit/>
          </a:bodyPr>
          <a:lstStyle/>
          <a:p>
            <a:r>
              <a:rPr lang="en-GB" sz="2400" dirty="0">
                <a:latin typeface="Agency FB" panose="020B0503020202020204" pitchFamily="34" charset="0"/>
              </a:rPr>
              <a:t>Diverse range of customers.</a:t>
            </a:r>
          </a:p>
          <a:p>
            <a:r>
              <a:rPr lang="en-GB" sz="2400" dirty="0">
                <a:latin typeface="Agency FB" panose="020B0503020202020204" pitchFamily="34" charset="0"/>
              </a:rPr>
              <a:t>Affluent individuals.</a:t>
            </a:r>
          </a:p>
          <a:p>
            <a:r>
              <a:rPr lang="en-GB" sz="2400" dirty="0">
                <a:latin typeface="Agency FB" panose="020B0503020202020204" pitchFamily="34" charset="0"/>
              </a:rPr>
              <a:t>Honeymooners.</a:t>
            </a:r>
          </a:p>
          <a:p>
            <a:r>
              <a:rPr lang="en-GB" sz="2400" dirty="0">
                <a:latin typeface="Agency FB" panose="020B0503020202020204" pitchFamily="34" charset="0"/>
              </a:rPr>
              <a:t>Families seeking for a high-end vacation experience.</a:t>
            </a:r>
          </a:p>
          <a:p>
            <a:r>
              <a:rPr lang="en-GB" sz="2400" dirty="0">
                <a:latin typeface="Agency FB" panose="020B0503020202020204" pitchFamily="34" charset="0"/>
              </a:rPr>
              <a:t>People who prefer quietness, nature and outside experiences.</a:t>
            </a:r>
          </a:p>
        </p:txBody>
      </p:sp>
      <p:sp>
        <p:nvSpPr>
          <p:cNvPr id="10" name="TextBox 9">
            <a:extLst>
              <a:ext uri="{FF2B5EF4-FFF2-40B4-BE49-F238E27FC236}">
                <a16:creationId xmlns:a16="http://schemas.microsoft.com/office/drawing/2014/main" id="{EFC84A07-0AD0-10B7-3D6E-DA8CD4649B81}"/>
              </a:ext>
            </a:extLst>
          </p:cNvPr>
          <p:cNvSpPr txBox="1"/>
          <p:nvPr/>
        </p:nvSpPr>
        <p:spPr>
          <a:xfrm>
            <a:off x="7880554" y="6486223"/>
            <a:ext cx="4439265" cy="369332"/>
          </a:xfrm>
          <a:prstGeom prst="rect">
            <a:avLst/>
          </a:prstGeom>
          <a:noFill/>
        </p:spPr>
        <p:txBody>
          <a:bodyPr wrap="square">
            <a:spAutoFit/>
          </a:bodyPr>
          <a:lstStyle/>
          <a:p>
            <a:r>
              <a:rPr lang="en-GB" dirty="0"/>
              <a:t>(Fairmont Maldives Sirru Fen Fushi, n.d.)</a:t>
            </a:r>
          </a:p>
        </p:txBody>
      </p:sp>
      <p:sp>
        <p:nvSpPr>
          <p:cNvPr id="12" name="TextBox 11">
            <a:extLst>
              <a:ext uri="{FF2B5EF4-FFF2-40B4-BE49-F238E27FC236}">
                <a16:creationId xmlns:a16="http://schemas.microsoft.com/office/drawing/2014/main" id="{BB942A45-42DE-6173-C09A-3AAA6D1EF8EB}"/>
              </a:ext>
            </a:extLst>
          </p:cNvPr>
          <p:cNvSpPr txBox="1"/>
          <p:nvPr/>
        </p:nvSpPr>
        <p:spPr>
          <a:xfrm>
            <a:off x="7880554" y="-35354"/>
            <a:ext cx="6169742" cy="369332"/>
          </a:xfrm>
          <a:prstGeom prst="rect">
            <a:avLst/>
          </a:prstGeom>
          <a:noFill/>
        </p:spPr>
        <p:txBody>
          <a:bodyPr wrap="square">
            <a:spAutoFit/>
          </a:bodyPr>
          <a:lstStyle/>
          <a:p>
            <a:r>
              <a:rPr lang="en-GB" dirty="0"/>
              <a:t>(Fairmont Maldives Sirru Fen Fushi, n.d.)</a:t>
            </a:r>
          </a:p>
        </p:txBody>
      </p:sp>
    </p:spTree>
    <p:extLst>
      <p:ext uri="{BB962C8B-B14F-4D97-AF65-F5344CB8AC3E}">
        <p14:creationId xmlns:p14="http://schemas.microsoft.com/office/powerpoint/2010/main" val="452840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52F2B-89CC-6E53-8F1A-5AF0666C8395}"/>
              </a:ext>
            </a:extLst>
          </p:cNvPr>
          <p:cNvSpPr>
            <a:spLocks noGrp="1"/>
          </p:cNvSpPr>
          <p:nvPr>
            <p:ph type="title"/>
          </p:nvPr>
        </p:nvSpPr>
        <p:spPr>
          <a:xfrm>
            <a:off x="6344801" y="51326"/>
            <a:ext cx="5117254" cy="1059720"/>
          </a:xfrm>
        </p:spPr>
        <p:txBody>
          <a:bodyPr anchor="b">
            <a:noAutofit/>
          </a:bodyPr>
          <a:lstStyle/>
          <a:p>
            <a:r>
              <a:rPr lang="en-GB" sz="3200" dirty="0">
                <a:latin typeface="Agency FB" panose="020B0503020202020204" pitchFamily="34" charset="0"/>
              </a:rPr>
              <a:t>Outline the nature, scope and role of guest services and facilities</a:t>
            </a:r>
          </a:p>
        </p:txBody>
      </p:sp>
      <p:pic>
        <p:nvPicPr>
          <p:cNvPr id="6" name="Picture 5">
            <a:extLst>
              <a:ext uri="{FF2B5EF4-FFF2-40B4-BE49-F238E27FC236}">
                <a16:creationId xmlns:a16="http://schemas.microsoft.com/office/drawing/2014/main" id="{4D20E840-E4E4-138C-BD9E-8B6163A650B5}"/>
              </a:ext>
            </a:extLst>
          </p:cNvPr>
          <p:cNvPicPr>
            <a:picLocks noChangeAspect="1"/>
          </p:cNvPicPr>
          <p:nvPr/>
        </p:nvPicPr>
        <p:blipFill rotWithShape="1">
          <a:blip r:embed="rId2"/>
          <a:srcRect l="8828" r="15749" b="-1"/>
          <a:stretch/>
        </p:blipFill>
        <p:spPr>
          <a:xfrm>
            <a:off x="20" y="10"/>
            <a:ext cx="6233632" cy="648928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0" name="Rectangle 19">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C6FF344-57B6-DC22-0EE2-31E7FD3FC9E8}"/>
              </a:ext>
            </a:extLst>
          </p:cNvPr>
          <p:cNvSpPr>
            <a:spLocks noGrp="1"/>
          </p:cNvSpPr>
          <p:nvPr>
            <p:ph idx="1"/>
          </p:nvPr>
        </p:nvSpPr>
        <p:spPr>
          <a:xfrm>
            <a:off x="6344800" y="1162372"/>
            <a:ext cx="5552232" cy="5452073"/>
          </a:xfrm>
        </p:spPr>
        <p:txBody>
          <a:bodyPr anchor="t">
            <a:normAutofit fontScale="92500"/>
          </a:bodyPr>
          <a:lstStyle/>
          <a:p>
            <a:pPr>
              <a:lnSpc>
                <a:spcPct val="100000"/>
              </a:lnSpc>
              <a:buFont typeface="Wingdings" panose="05000000000000000000" pitchFamily="2" charset="2"/>
              <a:buChar char="q"/>
            </a:pPr>
            <a:r>
              <a:rPr lang="en-GB" sz="1800" dirty="0">
                <a:latin typeface="Agency FB" panose="020B0503020202020204" pitchFamily="34" charset="0"/>
              </a:rPr>
              <a:t>Guest services and facilities are crucial for hotel industry. </a:t>
            </a:r>
          </a:p>
          <a:p>
            <a:pPr>
              <a:lnSpc>
                <a:spcPct val="100000"/>
              </a:lnSpc>
            </a:pPr>
            <a:r>
              <a:rPr lang="en-GB" sz="1800" b="1" dirty="0">
                <a:latin typeface="Agency FB" panose="020B0503020202020204" pitchFamily="34" charset="0"/>
              </a:rPr>
              <a:t>NATURE</a:t>
            </a:r>
          </a:p>
          <a:p>
            <a:pPr>
              <a:lnSpc>
                <a:spcPct val="100000"/>
              </a:lnSpc>
              <a:buFont typeface="Wingdings" panose="05000000000000000000" pitchFamily="2" charset="2"/>
              <a:buChar char="ü"/>
            </a:pPr>
            <a:r>
              <a:rPr lang="en-GB" sz="1800" dirty="0">
                <a:latin typeface="Agency FB" panose="020B0503020202020204" pitchFamily="34" charset="0"/>
              </a:rPr>
              <a:t>accommodation, dining options, recreational activities, spa services, and transportation arrangements, etc </a:t>
            </a:r>
          </a:p>
          <a:p>
            <a:pPr marL="0" indent="0">
              <a:lnSpc>
                <a:spcPct val="100000"/>
              </a:lnSpc>
              <a:buNone/>
            </a:pPr>
            <a:r>
              <a:rPr lang="en-GB" sz="1800" dirty="0">
                <a:latin typeface="Agency FB" panose="020B0503020202020204" pitchFamily="34" charset="0"/>
              </a:rPr>
              <a:t>                                                                                                (Revfine, 2019).</a:t>
            </a:r>
          </a:p>
          <a:p>
            <a:pPr>
              <a:lnSpc>
                <a:spcPct val="100000"/>
              </a:lnSpc>
            </a:pPr>
            <a:r>
              <a:rPr lang="en-GB" sz="1800" b="1" dirty="0">
                <a:latin typeface="Agency FB" panose="020B0503020202020204" pitchFamily="34" charset="0"/>
              </a:rPr>
              <a:t>SCOPE</a:t>
            </a:r>
            <a:endParaRPr lang="en-GB" sz="1800" dirty="0">
              <a:latin typeface="Agency FB" panose="020B0503020202020204" pitchFamily="34" charset="0"/>
            </a:endParaRPr>
          </a:p>
          <a:p>
            <a:pPr>
              <a:lnSpc>
                <a:spcPct val="100000"/>
              </a:lnSpc>
              <a:buFont typeface="Wingdings" panose="05000000000000000000" pitchFamily="2" charset="2"/>
              <a:buChar char="ü"/>
            </a:pPr>
            <a:r>
              <a:rPr lang="en-GB" sz="1800" dirty="0">
                <a:latin typeface="Agency FB" panose="020B0503020202020204" pitchFamily="34" charset="0"/>
              </a:rPr>
              <a:t>Luxury hotels: fine dining restaurants, swimming pools, fitness and spa centre, meeting rooms, etc.</a:t>
            </a:r>
          </a:p>
          <a:p>
            <a:pPr>
              <a:lnSpc>
                <a:spcPct val="100000"/>
              </a:lnSpc>
              <a:buFont typeface="Wingdings" panose="05000000000000000000" pitchFamily="2" charset="2"/>
              <a:buChar char="ü"/>
            </a:pPr>
            <a:r>
              <a:rPr lang="en-GB" sz="1800" dirty="0">
                <a:latin typeface="Agency FB" panose="020B0503020202020204" pitchFamily="34" charset="0"/>
              </a:rPr>
              <a:t>Budget hotels: clean and comfortable rooms, basic dining options, and other limited services.   </a:t>
            </a:r>
          </a:p>
          <a:p>
            <a:pPr marL="0" indent="0">
              <a:lnSpc>
                <a:spcPct val="100000"/>
              </a:lnSpc>
              <a:buNone/>
            </a:pPr>
            <a:r>
              <a:rPr lang="en-GB" sz="1800" dirty="0">
                <a:latin typeface="Agency FB" panose="020B0503020202020204" pitchFamily="34" charset="0"/>
              </a:rPr>
              <a:t>                                                                                               (</a:t>
            </a:r>
            <a:r>
              <a:rPr lang="en-GB" sz="1800" dirty="0" err="1">
                <a:latin typeface="Agency FB" panose="020B0503020202020204" pitchFamily="34" charset="0"/>
              </a:rPr>
              <a:t>Mutabazi</a:t>
            </a:r>
            <a:r>
              <a:rPr lang="en-GB" sz="1800" dirty="0">
                <a:latin typeface="Agency FB" panose="020B0503020202020204" pitchFamily="34" charset="0"/>
              </a:rPr>
              <a:t>, 2023).</a:t>
            </a:r>
          </a:p>
          <a:p>
            <a:pPr>
              <a:lnSpc>
                <a:spcPct val="100000"/>
              </a:lnSpc>
            </a:pPr>
            <a:r>
              <a:rPr lang="en-GB" sz="1800" b="1" dirty="0">
                <a:latin typeface="Agency FB" panose="020B0503020202020204" pitchFamily="34" charset="0"/>
              </a:rPr>
              <a:t>ROLE</a:t>
            </a:r>
            <a:r>
              <a:rPr lang="en-GB" sz="1800" dirty="0">
                <a:latin typeface="Agency FB" panose="020B0503020202020204" pitchFamily="34" charset="0"/>
              </a:rPr>
              <a:t>:</a:t>
            </a:r>
          </a:p>
          <a:p>
            <a:pPr>
              <a:lnSpc>
                <a:spcPct val="100000"/>
              </a:lnSpc>
              <a:buFont typeface="Wingdings" panose="05000000000000000000" pitchFamily="2" charset="2"/>
              <a:buChar char="ü"/>
            </a:pPr>
            <a:r>
              <a:rPr lang="en-GB" sz="1800" dirty="0">
                <a:latin typeface="Agency FB" panose="020B0503020202020204" pitchFamily="34" charset="0"/>
              </a:rPr>
              <a:t>Increasing customer satisfaction and ensuring a pleasant stay.</a:t>
            </a:r>
          </a:p>
          <a:p>
            <a:pPr>
              <a:lnSpc>
                <a:spcPct val="100000"/>
              </a:lnSpc>
              <a:buFont typeface="Wingdings" panose="05000000000000000000" pitchFamily="2" charset="2"/>
              <a:buChar char="ü"/>
            </a:pPr>
            <a:r>
              <a:rPr lang="en-GB" sz="1800" dirty="0">
                <a:latin typeface="Agency FB" panose="020B0503020202020204" pitchFamily="34" charset="0"/>
              </a:rPr>
              <a:t>Retaining customers is more cost-effective than acquiring them.</a:t>
            </a:r>
          </a:p>
          <a:p>
            <a:pPr marL="0" indent="0">
              <a:lnSpc>
                <a:spcPct val="100000"/>
              </a:lnSpc>
              <a:buNone/>
            </a:pPr>
            <a:r>
              <a:rPr lang="en-GB" sz="1800" dirty="0">
                <a:latin typeface="Agency FB" panose="020B0503020202020204" pitchFamily="34" charset="0"/>
              </a:rPr>
              <a:t>                                                                                             (</a:t>
            </a:r>
            <a:r>
              <a:rPr lang="en-GB" sz="1800" dirty="0" err="1">
                <a:latin typeface="Agency FB" panose="020B0503020202020204" pitchFamily="34" charset="0"/>
              </a:rPr>
              <a:t>Amaresan</a:t>
            </a:r>
            <a:r>
              <a:rPr lang="en-GB" sz="1800" dirty="0">
                <a:latin typeface="Agency FB" panose="020B0503020202020204" pitchFamily="34" charset="0"/>
              </a:rPr>
              <a:t>, 2023).</a:t>
            </a:r>
          </a:p>
          <a:p>
            <a:pPr marL="0" indent="0">
              <a:lnSpc>
                <a:spcPct val="100000"/>
              </a:lnSpc>
              <a:buNone/>
            </a:pPr>
            <a:endParaRPr lang="en-GB" sz="900" dirty="0">
              <a:latin typeface="Agency FB" panose="020B0503020202020204" pitchFamily="34" charset="0"/>
            </a:endParaRPr>
          </a:p>
        </p:txBody>
      </p:sp>
      <p:sp>
        <p:nvSpPr>
          <p:cNvPr id="8" name="TextBox 7">
            <a:extLst>
              <a:ext uri="{FF2B5EF4-FFF2-40B4-BE49-F238E27FC236}">
                <a16:creationId xmlns:a16="http://schemas.microsoft.com/office/drawing/2014/main" id="{30BE6B90-C823-E103-E264-CBA0FFD90437}"/>
              </a:ext>
            </a:extLst>
          </p:cNvPr>
          <p:cNvSpPr txBox="1"/>
          <p:nvPr/>
        </p:nvSpPr>
        <p:spPr>
          <a:xfrm>
            <a:off x="4683149" y="6488357"/>
            <a:ext cx="1366683" cy="369332"/>
          </a:xfrm>
          <a:prstGeom prst="rect">
            <a:avLst/>
          </a:prstGeom>
          <a:noFill/>
        </p:spPr>
        <p:txBody>
          <a:bodyPr wrap="square">
            <a:spAutoFit/>
          </a:bodyPr>
          <a:lstStyle/>
          <a:p>
            <a:r>
              <a:rPr lang="en-GB" sz="1800" dirty="0">
                <a:latin typeface="Agency FB" panose="020B0503020202020204" pitchFamily="34" charset="0"/>
              </a:rPr>
              <a:t>(Claudia, 2018) </a:t>
            </a:r>
            <a:endParaRPr lang="en-GB" dirty="0"/>
          </a:p>
        </p:txBody>
      </p:sp>
    </p:spTree>
    <p:extLst>
      <p:ext uri="{BB962C8B-B14F-4D97-AF65-F5344CB8AC3E}">
        <p14:creationId xmlns:p14="http://schemas.microsoft.com/office/powerpoint/2010/main" val="289890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5293C-C385-7D9B-03A1-B5F388DB16E2}"/>
              </a:ext>
            </a:extLst>
          </p:cNvPr>
          <p:cNvSpPr>
            <a:spLocks noGrp="1"/>
          </p:cNvSpPr>
          <p:nvPr>
            <p:ph type="title"/>
          </p:nvPr>
        </p:nvSpPr>
        <p:spPr>
          <a:xfrm>
            <a:off x="206477" y="255640"/>
            <a:ext cx="6125497" cy="766916"/>
          </a:xfrm>
        </p:spPr>
        <p:txBody>
          <a:bodyPr anchor="b">
            <a:normAutofit/>
          </a:bodyPr>
          <a:lstStyle/>
          <a:p>
            <a:r>
              <a:rPr lang="en-GB" sz="2400" dirty="0">
                <a:latin typeface="Agency FB" panose="020B0503020202020204" pitchFamily="34" charset="0"/>
              </a:rPr>
              <a:t>Fairmont Sirru Fen Fushi, Maldives’s Nature, Scope and Role of guest service and facilities</a:t>
            </a:r>
            <a:endParaRPr lang="en-GB" sz="2400" dirty="0"/>
          </a:p>
        </p:txBody>
      </p:sp>
      <p:sp>
        <p:nvSpPr>
          <p:cNvPr id="20" name="Rectangle 19">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692D0FA-BEA4-2E36-0579-2C16FDABDEED}"/>
              </a:ext>
            </a:extLst>
          </p:cNvPr>
          <p:cNvSpPr>
            <a:spLocks noGrp="1"/>
          </p:cNvSpPr>
          <p:nvPr>
            <p:ph idx="1"/>
          </p:nvPr>
        </p:nvSpPr>
        <p:spPr>
          <a:xfrm>
            <a:off x="206477" y="1219204"/>
            <a:ext cx="6479458" cy="5533482"/>
          </a:xfrm>
        </p:spPr>
        <p:txBody>
          <a:bodyPr anchor="t">
            <a:noAutofit/>
          </a:bodyPr>
          <a:lstStyle/>
          <a:p>
            <a:pPr>
              <a:lnSpc>
                <a:spcPct val="100000"/>
              </a:lnSpc>
            </a:pPr>
            <a:r>
              <a:rPr lang="en-GB" sz="1500" b="1" dirty="0">
                <a:latin typeface="Agency FB" panose="020B0503020202020204" pitchFamily="34" charset="0"/>
              </a:rPr>
              <a:t>Nature:</a:t>
            </a:r>
            <a:r>
              <a:rPr lang="en-GB" sz="1500" dirty="0">
                <a:latin typeface="Agency FB" panose="020B0503020202020204" pitchFamily="34" charset="0"/>
              </a:rPr>
              <a:t> </a:t>
            </a:r>
          </a:p>
          <a:p>
            <a:pPr>
              <a:lnSpc>
                <a:spcPct val="100000"/>
              </a:lnSpc>
              <a:buFont typeface="Wingdings" panose="05000000000000000000" pitchFamily="2" charset="2"/>
              <a:buChar char="ü"/>
            </a:pPr>
            <a:r>
              <a:rPr lang="en-GB" sz="1500" b="1" dirty="0">
                <a:latin typeface="Agency FB" panose="020B0503020202020204" pitchFamily="34" charset="0"/>
              </a:rPr>
              <a:t>Arrival at the facilities in a sea plane.</a:t>
            </a:r>
          </a:p>
          <a:p>
            <a:pPr>
              <a:lnSpc>
                <a:spcPct val="100000"/>
              </a:lnSpc>
              <a:buFont typeface="Wingdings" panose="05000000000000000000" pitchFamily="2" charset="2"/>
              <a:buChar char="ü"/>
            </a:pPr>
            <a:r>
              <a:rPr lang="en-GB" sz="1500" b="1" dirty="0">
                <a:latin typeface="Agency FB" panose="020B0503020202020204" pitchFamily="34" charset="0"/>
              </a:rPr>
              <a:t>Unique accommodations, natural beaches.</a:t>
            </a:r>
          </a:p>
          <a:p>
            <a:pPr>
              <a:lnSpc>
                <a:spcPct val="100000"/>
              </a:lnSpc>
              <a:buFont typeface="Wingdings" panose="05000000000000000000" pitchFamily="2" charset="2"/>
              <a:buChar char="ü"/>
            </a:pPr>
            <a:r>
              <a:rPr lang="en-GB" sz="1500" b="1" dirty="0">
                <a:latin typeface="Agency FB" panose="020B0503020202020204" pitchFamily="34" charset="0"/>
              </a:rPr>
              <a:t>Yoga, Spa, Gym.</a:t>
            </a:r>
          </a:p>
          <a:p>
            <a:pPr>
              <a:lnSpc>
                <a:spcPct val="100000"/>
              </a:lnSpc>
              <a:buFont typeface="Wingdings" panose="05000000000000000000" pitchFamily="2" charset="2"/>
              <a:buChar char="ü"/>
            </a:pPr>
            <a:r>
              <a:rPr lang="en-GB" sz="1500" b="1" dirty="0">
                <a:latin typeface="Agency FB" panose="020B0503020202020204" pitchFamily="34" charset="0"/>
              </a:rPr>
              <a:t>It is the most romantic destination in the world when it comes to culinary experience (Fairmont Maldives, 2023b).</a:t>
            </a:r>
          </a:p>
          <a:p>
            <a:pPr>
              <a:lnSpc>
                <a:spcPct val="100000"/>
              </a:lnSpc>
              <a:buFont typeface="Wingdings" panose="05000000000000000000" pitchFamily="2" charset="2"/>
              <a:buChar char="ü"/>
            </a:pPr>
            <a:r>
              <a:rPr lang="en-GB" sz="1500" b="1" dirty="0">
                <a:latin typeface="Agency FB" panose="020B0503020202020204" pitchFamily="34" charset="0"/>
              </a:rPr>
              <a:t>Children club, outside and inside games (Fairmont- Maldives, 2023).</a:t>
            </a:r>
          </a:p>
          <a:p>
            <a:pPr>
              <a:lnSpc>
                <a:spcPct val="100000"/>
              </a:lnSpc>
              <a:buFont typeface="Wingdings" panose="05000000000000000000" pitchFamily="2" charset="2"/>
              <a:buChar char="ü"/>
            </a:pPr>
            <a:r>
              <a:rPr lang="en-GB" sz="1500" b="1" dirty="0">
                <a:latin typeface="Agency FB" panose="020B0503020202020204" pitchFamily="34" charset="0"/>
              </a:rPr>
              <a:t>Room service and private butler (Nast, 2023).</a:t>
            </a:r>
          </a:p>
          <a:p>
            <a:pPr>
              <a:lnSpc>
                <a:spcPct val="100000"/>
              </a:lnSpc>
              <a:buFont typeface="Wingdings" panose="05000000000000000000" pitchFamily="2" charset="2"/>
              <a:buChar char="ü"/>
            </a:pPr>
            <a:r>
              <a:rPr lang="en-GB" sz="1500" b="1" dirty="0">
                <a:latin typeface="Agency FB" panose="020B0503020202020204" pitchFamily="34" charset="0"/>
              </a:rPr>
              <a:t>Diving, snorkelling, sunset dolphin cruise(Fairmont Maldives, 2023a).</a:t>
            </a:r>
          </a:p>
          <a:p>
            <a:pPr>
              <a:lnSpc>
                <a:spcPct val="100000"/>
              </a:lnSpc>
            </a:pPr>
            <a:r>
              <a:rPr lang="en-GB" sz="1500" b="1" dirty="0">
                <a:latin typeface="Agency FB" panose="020B0503020202020204" pitchFamily="34" charset="0"/>
              </a:rPr>
              <a:t>Scope:</a:t>
            </a:r>
          </a:p>
          <a:p>
            <a:pPr>
              <a:lnSpc>
                <a:spcPct val="100000"/>
              </a:lnSpc>
              <a:buFont typeface="Wingdings" panose="05000000000000000000" pitchFamily="2" charset="2"/>
              <a:buChar char="ü"/>
            </a:pPr>
            <a:r>
              <a:rPr lang="en-GB" sz="1500" b="1" dirty="0">
                <a:latin typeface="Agency FB" panose="020B0503020202020204" pitchFamily="34" charset="0"/>
              </a:rPr>
              <a:t>The watchword being luxury.</a:t>
            </a:r>
          </a:p>
          <a:p>
            <a:pPr>
              <a:lnSpc>
                <a:spcPct val="100000"/>
              </a:lnSpc>
              <a:buFont typeface="Wingdings" panose="05000000000000000000" pitchFamily="2" charset="2"/>
              <a:buChar char="ü"/>
            </a:pPr>
            <a:r>
              <a:rPr lang="en-GB" sz="1500" b="1" dirty="0">
                <a:latin typeface="Agency FB" panose="020B0503020202020204" pitchFamily="34" charset="0"/>
              </a:rPr>
              <a:t>High-end services, accommodations.</a:t>
            </a:r>
          </a:p>
          <a:p>
            <a:pPr>
              <a:lnSpc>
                <a:spcPct val="100000"/>
              </a:lnSpc>
            </a:pPr>
            <a:r>
              <a:rPr lang="en-GB" sz="1500" b="1" dirty="0">
                <a:latin typeface="Agency FB" panose="020B0503020202020204" pitchFamily="34" charset="0"/>
              </a:rPr>
              <a:t>Role:</a:t>
            </a:r>
          </a:p>
          <a:p>
            <a:pPr>
              <a:lnSpc>
                <a:spcPct val="100000"/>
              </a:lnSpc>
              <a:buFont typeface="Wingdings" panose="05000000000000000000" pitchFamily="2" charset="2"/>
              <a:buChar char="ü"/>
            </a:pPr>
            <a:r>
              <a:rPr lang="en-GB" sz="1500" b="1" dirty="0">
                <a:latin typeface="Agency FB" panose="020B0503020202020204" pitchFamily="34" charset="0"/>
              </a:rPr>
              <a:t> Their philosophy is to help their guests create lifetime memories through unforgettable hospitality, impeccable services and incredible experiences for them and their loved ones.</a:t>
            </a:r>
          </a:p>
        </p:txBody>
      </p:sp>
      <p:pic>
        <p:nvPicPr>
          <p:cNvPr id="6" name="Picture 5">
            <a:extLst>
              <a:ext uri="{FF2B5EF4-FFF2-40B4-BE49-F238E27FC236}">
                <a16:creationId xmlns:a16="http://schemas.microsoft.com/office/drawing/2014/main" id="{731EC979-3ADC-35ED-87BC-891799DAAE4E}"/>
              </a:ext>
            </a:extLst>
          </p:cNvPr>
          <p:cNvPicPr>
            <a:picLocks noChangeAspect="1"/>
          </p:cNvPicPr>
          <p:nvPr/>
        </p:nvPicPr>
        <p:blipFill rotWithShape="1">
          <a:blip r:embed="rId2"/>
          <a:srcRect l="25994" r="36364"/>
          <a:stretch/>
        </p:blipFill>
        <p:spPr>
          <a:xfrm>
            <a:off x="6479458" y="10"/>
            <a:ext cx="5712542" cy="6528609"/>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8" name="TextBox 7">
            <a:extLst>
              <a:ext uri="{FF2B5EF4-FFF2-40B4-BE49-F238E27FC236}">
                <a16:creationId xmlns:a16="http://schemas.microsoft.com/office/drawing/2014/main" id="{E7CCFAA9-01AC-0F45-7997-6DCCA2F7D217}"/>
              </a:ext>
            </a:extLst>
          </p:cNvPr>
          <p:cNvSpPr txBox="1"/>
          <p:nvPr/>
        </p:nvSpPr>
        <p:spPr>
          <a:xfrm>
            <a:off x="7802880" y="6488668"/>
            <a:ext cx="4389120" cy="369332"/>
          </a:xfrm>
          <a:prstGeom prst="rect">
            <a:avLst/>
          </a:prstGeom>
          <a:noFill/>
        </p:spPr>
        <p:txBody>
          <a:bodyPr wrap="square">
            <a:spAutoFit/>
          </a:bodyPr>
          <a:lstStyle/>
          <a:p>
            <a:r>
              <a:rPr lang="en-GB" dirty="0"/>
              <a:t>(Fairmont Maldives Sirru Fen Fushi, n.d.)</a:t>
            </a:r>
          </a:p>
        </p:txBody>
      </p:sp>
    </p:spTree>
    <p:extLst>
      <p:ext uri="{BB962C8B-B14F-4D97-AF65-F5344CB8AC3E}">
        <p14:creationId xmlns:p14="http://schemas.microsoft.com/office/powerpoint/2010/main" val="436043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52F17-3DA9-0070-45AC-3B4717B82E32}"/>
              </a:ext>
            </a:extLst>
          </p:cNvPr>
          <p:cNvSpPr>
            <a:spLocks noGrp="1"/>
          </p:cNvSpPr>
          <p:nvPr>
            <p:ph type="title"/>
          </p:nvPr>
        </p:nvSpPr>
        <p:spPr>
          <a:xfrm>
            <a:off x="7277369" y="199817"/>
            <a:ext cx="4314645" cy="1268958"/>
          </a:xfrm>
        </p:spPr>
        <p:txBody>
          <a:bodyPr anchor="b">
            <a:normAutofit/>
          </a:bodyPr>
          <a:lstStyle/>
          <a:p>
            <a:r>
              <a:rPr lang="en-GB" sz="2700" dirty="0">
                <a:latin typeface="Agency FB" panose="020B0503020202020204" pitchFamily="34" charset="0"/>
              </a:rPr>
              <a:t>The importance of hospitality and how hotels meet/exceed guest expectations </a:t>
            </a:r>
          </a:p>
        </p:txBody>
      </p:sp>
      <p:pic>
        <p:nvPicPr>
          <p:cNvPr id="6" name="Picture 5">
            <a:extLst>
              <a:ext uri="{FF2B5EF4-FFF2-40B4-BE49-F238E27FC236}">
                <a16:creationId xmlns:a16="http://schemas.microsoft.com/office/drawing/2014/main" id="{305AE513-643D-984D-A118-28919562D208}"/>
              </a:ext>
            </a:extLst>
          </p:cNvPr>
          <p:cNvPicPr>
            <a:picLocks noChangeAspect="1"/>
          </p:cNvPicPr>
          <p:nvPr/>
        </p:nvPicPr>
        <p:blipFill rotWithShape="1">
          <a:blip r:embed="rId2"/>
          <a:srcRect l="10794" r="13296" b="2"/>
          <a:stretch/>
        </p:blipFill>
        <p:spPr>
          <a:xfrm>
            <a:off x="-5766" y="0"/>
            <a:ext cx="6925815" cy="6488648"/>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9" name="Rectangle 28">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9A28D69-5BF1-E08A-7408-426F692477A5}"/>
              </a:ext>
            </a:extLst>
          </p:cNvPr>
          <p:cNvSpPr>
            <a:spLocks noGrp="1"/>
          </p:cNvSpPr>
          <p:nvPr>
            <p:ph idx="1"/>
          </p:nvPr>
        </p:nvSpPr>
        <p:spPr>
          <a:xfrm>
            <a:off x="6833419" y="1592826"/>
            <a:ext cx="5270091" cy="5112775"/>
          </a:xfrm>
        </p:spPr>
        <p:txBody>
          <a:bodyPr anchor="t">
            <a:normAutofit/>
          </a:bodyPr>
          <a:lstStyle/>
          <a:p>
            <a:pPr>
              <a:lnSpc>
                <a:spcPct val="100000"/>
              </a:lnSpc>
              <a:buFont typeface="Wingdings" panose="05000000000000000000" pitchFamily="2" charset="2"/>
              <a:buChar char="q"/>
            </a:pPr>
            <a:r>
              <a:rPr lang="en-GB" sz="1800" dirty="0">
                <a:latin typeface="Agency FB" panose="020B0503020202020204" pitchFamily="34" charset="0"/>
              </a:rPr>
              <a:t>The hotel industry is heavily dependent on hospitality because it directly impacts the guest experience and satisfaction.</a:t>
            </a:r>
          </a:p>
          <a:p>
            <a:pPr marL="0" indent="0">
              <a:lnSpc>
                <a:spcPct val="100000"/>
              </a:lnSpc>
              <a:buNone/>
            </a:pPr>
            <a:endParaRPr lang="en-GB" sz="1800" dirty="0">
              <a:latin typeface="Agency FB" panose="020B0503020202020204" pitchFamily="34" charset="0"/>
            </a:endParaRPr>
          </a:p>
          <a:p>
            <a:pPr marL="0" indent="0">
              <a:lnSpc>
                <a:spcPct val="100000"/>
              </a:lnSpc>
              <a:buNone/>
            </a:pPr>
            <a:r>
              <a:rPr lang="en-GB" sz="1800" dirty="0">
                <a:latin typeface="Agency FB" panose="020B0503020202020204" pitchFamily="34" charset="0"/>
              </a:rPr>
              <a:t>Guest Experience:</a:t>
            </a:r>
          </a:p>
          <a:p>
            <a:pPr>
              <a:lnSpc>
                <a:spcPct val="100000"/>
              </a:lnSpc>
              <a:buFont typeface="Wingdings" panose="05000000000000000000" pitchFamily="2" charset="2"/>
              <a:buChar char="ü"/>
            </a:pPr>
            <a:r>
              <a:rPr lang="en-GB" sz="1800" dirty="0">
                <a:latin typeface="Agency FB" panose="020B0503020202020204" pitchFamily="34" charset="0"/>
              </a:rPr>
              <a:t>Through hospitality, the staff manage to shape the guests’ perception of the hotel.</a:t>
            </a:r>
          </a:p>
          <a:p>
            <a:pPr>
              <a:lnSpc>
                <a:spcPct val="100000"/>
              </a:lnSpc>
              <a:buFont typeface="Wingdings" panose="05000000000000000000" pitchFamily="2" charset="2"/>
              <a:buChar char="ü"/>
            </a:pPr>
            <a:r>
              <a:rPr lang="en-GB" sz="1800" dirty="0">
                <a:latin typeface="Agency FB" panose="020B0503020202020204" pitchFamily="34" charset="0"/>
              </a:rPr>
              <a:t>Hotels aim to exceed customer expectations by offering outstanding, prompt, and efficient services such as check-in, check-out and easy booking.</a:t>
            </a:r>
          </a:p>
          <a:p>
            <a:pPr>
              <a:lnSpc>
                <a:spcPct val="100000"/>
              </a:lnSpc>
              <a:buFont typeface="Wingdings" panose="05000000000000000000" pitchFamily="2" charset="2"/>
              <a:buChar char="ü"/>
            </a:pPr>
            <a:r>
              <a:rPr lang="en-GB" sz="1800" dirty="0">
                <a:latin typeface="Agency FB" panose="020B0503020202020204" pitchFamily="34" charset="0"/>
              </a:rPr>
              <a:t>It is essential to anticipate and satisfy guests' needs to create a memorable stay, which displays a high level of hospitality.</a:t>
            </a:r>
          </a:p>
          <a:p>
            <a:pPr>
              <a:lnSpc>
                <a:spcPct val="100000"/>
              </a:lnSpc>
              <a:buFont typeface="Wingdings" panose="05000000000000000000" pitchFamily="2" charset="2"/>
              <a:buChar char="ü"/>
            </a:pPr>
            <a:r>
              <a:rPr lang="en-GB" sz="1800" kern="100" dirty="0">
                <a:effectLst/>
                <a:latin typeface="Agency FB" panose="020B0503020202020204" pitchFamily="34" charset="0"/>
                <a:ea typeface="Calibri" panose="020F0502020204030204" pitchFamily="34" charset="0"/>
                <a:cs typeface="Times New Roman" panose="02020603050405020304" pitchFamily="18" charset="0"/>
              </a:rPr>
              <a:t>To ensure a positive and memorable guest experience, hotels must prioritize with care and deliver high quality consistently.</a:t>
            </a:r>
            <a:endParaRPr lang="en-GB" sz="1800" kern="100" dirty="0">
              <a:latin typeface="Agency FB" panose="020B0503020202020204" pitchFamily="34" charset="0"/>
              <a:ea typeface="Calibri" panose="020F0502020204030204" pitchFamily="34" charset="0"/>
              <a:cs typeface="Times New Roman" panose="02020603050405020304" pitchFamily="18" charset="0"/>
            </a:endParaRPr>
          </a:p>
          <a:p>
            <a:pPr marL="0" indent="0">
              <a:lnSpc>
                <a:spcPct val="100000"/>
              </a:lnSpc>
              <a:buNone/>
            </a:pPr>
            <a:r>
              <a:rPr lang="en-GB" sz="1800" dirty="0">
                <a:latin typeface="Agency FB" panose="020B0503020202020204" pitchFamily="34" charset="0"/>
              </a:rPr>
              <a:t>                             (Oswald Mhlanga and Tembi Maloney </a:t>
            </a:r>
            <a:r>
              <a:rPr lang="en-GB" sz="1800" dirty="0" err="1">
                <a:latin typeface="Agency FB" panose="020B0503020202020204" pitchFamily="34" charset="0"/>
              </a:rPr>
              <a:t>Tichaawa</a:t>
            </a:r>
            <a:r>
              <a:rPr lang="en-GB" sz="1800" dirty="0">
                <a:latin typeface="Agency FB" panose="020B0503020202020204" pitchFamily="34" charset="0"/>
              </a:rPr>
              <a:t>, 2016)</a:t>
            </a:r>
          </a:p>
        </p:txBody>
      </p:sp>
      <p:sp>
        <p:nvSpPr>
          <p:cNvPr id="8" name="TextBox 7">
            <a:extLst>
              <a:ext uri="{FF2B5EF4-FFF2-40B4-BE49-F238E27FC236}">
                <a16:creationId xmlns:a16="http://schemas.microsoft.com/office/drawing/2014/main" id="{2DA77FA3-2CB1-9B37-F699-E6D7CC8728D6}"/>
              </a:ext>
            </a:extLst>
          </p:cNvPr>
          <p:cNvSpPr txBox="1"/>
          <p:nvPr/>
        </p:nvSpPr>
        <p:spPr>
          <a:xfrm>
            <a:off x="4724400" y="6488658"/>
            <a:ext cx="1833717" cy="369332"/>
          </a:xfrm>
          <a:prstGeom prst="rect">
            <a:avLst/>
          </a:prstGeom>
          <a:noFill/>
        </p:spPr>
        <p:txBody>
          <a:bodyPr wrap="square">
            <a:spAutoFit/>
          </a:bodyPr>
          <a:lstStyle/>
          <a:p>
            <a:r>
              <a:rPr lang="en-GB" dirty="0"/>
              <a:t>(Harper, 2022)</a:t>
            </a:r>
          </a:p>
        </p:txBody>
      </p:sp>
    </p:spTree>
    <p:extLst>
      <p:ext uri="{BB962C8B-B14F-4D97-AF65-F5344CB8AC3E}">
        <p14:creationId xmlns:p14="http://schemas.microsoft.com/office/powerpoint/2010/main" val="3969142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A9CAE-1294-85FC-96B0-0C8AA6E6A16F}"/>
              </a:ext>
            </a:extLst>
          </p:cNvPr>
          <p:cNvSpPr>
            <a:spLocks noGrp="1"/>
          </p:cNvSpPr>
          <p:nvPr>
            <p:ph type="title"/>
          </p:nvPr>
        </p:nvSpPr>
        <p:spPr>
          <a:xfrm>
            <a:off x="411479" y="780450"/>
            <a:ext cx="4485861" cy="1088136"/>
          </a:xfrm>
        </p:spPr>
        <p:txBody>
          <a:bodyPr anchor="b">
            <a:noAutofit/>
          </a:bodyPr>
          <a:lstStyle/>
          <a:p>
            <a:r>
              <a:rPr lang="en-GB" sz="2800" dirty="0">
                <a:latin typeface="Agency FB" panose="020B0503020202020204" pitchFamily="34" charset="0"/>
              </a:rPr>
              <a:t>The importance of hospitality and how hotels meet/exceed guest expectations </a:t>
            </a:r>
            <a:endParaRPr lang="en-GB" sz="2800" dirty="0"/>
          </a:p>
        </p:txBody>
      </p:sp>
      <p:sp>
        <p:nvSpPr>
          <p:cNvPr id="24" name="Rectangle 2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420D68-BB35-A152-8843-2997BF9C81F9}"/>
              </a:ext>
            </a:extLst>
          </p:cNvPr>
          <p:cNvSpPr>
            <a:spLocks noGrp="1"/>
          </p:cNvSpPr>
          <p:nvPr>
            <p:ph idx="1"/>
          </p:nvPr>
        </p:nvSpPr>
        <p:spPr>
          <a:xfrm>
            <a:off x="108155" y="2340864"/>
            <a:ext cx="5584720" cy="4517136"/>
          </a:xfrm>
        </p:spPr>
        <p:txBody>
          <a:bodyPr anchor="t">
            <a:normAutofit/>
          </a:bodyPr>
          <a:lstStyle/>
          <a:p>
            <a:pPr>
              <a:buFont typeface="Wingdings" panose="05000000000000000000" pitchFamily="2" charset="2"/>
              <a:buChar char="ü"/>
            </a:pPr>
            <a:r>
              <a:rPr lang="en-GB" sz="2000" kern="100" dirty="0">
                <a:effectLst/>
                <a:latin typeface="Agency FB" panose="020B0503020202020204" pitchFamily="34" charset="0"/>
                <a:ea typeface="Calibri" panose="020F0502020204030204" pitchFamily="34" charset="0"/>
                <a:cs typeface="Times New Roman" panose="02020603050405020304" pitchFamily="18" charset="0"/>
              </a:rPr>
              <a:t>The key to achieving exceptional hospitality is effective communication. </a:t>
            </a:r>
          </a:p>
          <a:p>
            <a:pPr>
              <a:buFont typeface="Wingdings" panose="05000000000000000000" pitchFamily="2" charset="2"/>
              <a:buChar char="ü"/>
            </a:pPr>
            <a:r>
              <a:rPr lang="en-GB" sz="2000" kern="100" dirty="0">
                <a:effectLst/>
                <a:latin typeface="Agency FB" panose="020B0503020202020204" pitchFamily="34" charset="0"/>
                <a:ea typeface="Calibri" panose="020F0502020204030204" pitchFamily="34" charset="0"/>
                <a:cs typeface="Times New Roman" panose="02020603050405020304" pitchFamily="18" charset="0"/>
              </a:rPr>
              <a:t>Customer satisfaction comes from prompt responses to customer feedback and transparent communication.</a:t>
            </a:r>
          </a:p>
          <a:p>
            <a:pPr>
              <a:buFont typeface="Wingdings" panose="05000000000000000000" pitchFamily="2" charset="2"/>
              <a:buChar char="ü"/>
            </a:pPr>
            <a:r>
              <a:rPr lang="en-GB" sz="2000" kern="100" dirty="0">
                <a:effectLst/>
                <a:latin typeface="Agency FB" panose="020B0503020202020204" pitchFamily="34" charset="0"/>
                <a:ea typeface="Calibri" panose="020F0502020204030204" pitchFamily="34" charset="0"/>
                <a:cs typeface="Times New Roman" panose="02020603050405020304" pitchFamily="18" charset="0"/>
              </a:rPr>
              <a:t>Hotels must continuously improve their services and facilities, by conducting surveys, online reviews, guest feedback.</a:t>
            </a:r>
          </a:p>
          <a:p>
            <a:pPr>
              <a:buFont typeface="Wingdings" panose="05000000000000000000" pitchFamily="2" charset="2"/>
              <a:buChar char="ü"/>
            </a:pPr>
            <a:r>
              <a:rPr lang="en-GB" sz="2000" dirty="0">
                <a:latin typeface="Agency FB" panose="020B0503020202020204" pitchFamily="34" charset="0"/>
              </a:rPr>
              <a:t>As a final note, hotels should invest in their staff's training, formal education, attending workshops, exchanging experience with staff elsewhere, seeking mentorship and other ways to improve their skills so that they can succeed.</a:t>
            </a:r>
            <a:endParaRPr lang="en-GB" sz="2000" kern="100" dirty="0">
              <a:effectLst/>
              <a:latin typeface="Agency FB" panose="020B0503020202020204" pitchFamily="34" charset="0"/>
              <a:ea typeface="Calibri" panose="020F0502020204030204" pitchFamily="34" charset="0"/>
              <a:cs typeface="Times New Roman" panose="02020603050405020304" pitchFamily="18" charset="0"/>
            </a:endParaRPr>
          </a:p>
          <a:p>
            <a:pPr marL="0" indent="0">
              <a:buNone/>
            </a:pPr>
            <a:r>
              <a:rPr lang="en-GB" sz="2000" dirty="0">
                <a:latin typeface="Agency FB" panose="020B0503020202020204" pitchFamily="34" charset="0"/>
              </a:rPr>
              <a:t>                                                                            (DEVARAJAN, 2023)  </a:t>
            </a:r>
          </a:p>
        </p:txBody>
      </p:sp>
      <p:pic>
        <p:nvPicPr>
          <p:cNvPr id="6" name="Picture 5">
            <a:extLst>
              <a:ext uri="{FF2B5EF4-FFF2-40B4-BE49-F238E27FC236}">
                <a16:creationId xmlns:a16="http://schemas.microsoft.com/office/drawing/2014/main" id="{925B3D25-A52D-80DE-7143-5C88C9F85CB6}"/>
              </a:ext>
            </a:extLst>
          </p:cNvPr>
          <p:cNvPicPr>
            <a:picLocks noChangeAspect="1"/>
          </p:cNvPicPr>
          <p:nvPr/>
        </p:nvPicPr>
        <p:blipFill rotWithShape="1">
          <a:blip r:embed="rId2"/>
          <a:srcRect l="19760" r="19260" b="-1"/>
          <a:stretch/>
        </p:blipFill>
        <p:spPr>
          <a:xfrm>
            <a:off x="5692876" y="10"/>
            <a:ext cx="6499123" cy="6546504"/>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8" name="TextBox 7">
            <a:extLst>
              <a:ext uri="{FF2B5EF4-FFF2-40B4-BE49-F238E27FC236}">
                <a16:creationId xmlns:a16="http://schemas.microsoft.com/office/drawing/2014/main" id="{4ED68A8E-4676-2FB1-A0EE-F03384A7567D}"/>
              </a:ext>
            </a:extLst>
          </p:cNvPr>
          <p:cNvSpPr txBox="1"/>
          <p:nvPr/>
        </p:nvSpPr>
        <p:spPr>
          <a:xfrm>
            <a:off x="9421757" y="6488668"/>
            <a:ext cx="2797277" cy="369332"/>
          </a:xfrm>
          <a:prstGeom prst="rect">
            <a:avLst/>
          </a:prstGeom>
          <a:noFill/>
        </p:spPr>
        <p:txBody>
          <a:bodyPr wrap="square">
            <a:spAutoFit/>
          </a:bodyPr>
          <a:lstStyle/>
          <a:p>
            <a:r>
              <a:rPr lang="en-GB" dirty="0"/>
              <a:t>(Hotelier Maldives, 2018)</a:t>
            </a:r>
          </a:p>
        </p:txBody>
      </p:sp>
    </p:spTree>
    <p:extLst>
      <p:ext uri="{BB962C8B-B14F-4D97-AF65-F5344CB8AC3E}">
        <p14:creationId xmlns:p14="http://schemas.microsoft.com/office/powerpoint/2010/main" val="4139011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CC09D-C0D2-5537-D843-DE1057ACE9F5}"/>
              </a:ext>
            </a:extLst>
          </p:cNvPr>
          <p:cNvSpPr>
            <a:spLocks noGrp="1"/>
          </p:cNvSpPr>
          <p:nvPr>
            <p:ph type="title"/>
          </p:nvPr>
        </p:nvSpPr>
        <p:spPr>
          <a:xfrm>
            <a:off x="7255564" y="834888"/>
            <a:ext cx="4314645" cy="1268958"/>
          </a:xfrm>
        </p:spPr>
        <p:txBody>
          <a:bodyPr anchor="b">
            <a:normAutofit/>
          </a:bodyPr>
          <a:lstStyle/>
          <a:p>
            <a:r>
              <a:rPr lang="en-GB" sz="3200" dirty="0">
                <a:latin typeface="Agency FB" panose="020B0503020202020204" pitchFamily="34" charset="0"/>
              </a:rPr>
              <a:t>Recommendation</a:t>
            </a:r>
            <a:br>
              <a:rPr lang="en-GB" sz="3200" dirty="0"/>
            </a:br>
            <a:endParaRPr lang="en-GB" sz="3200" dirty="0"/>
          </a:p>
        </p:txBody>
      </p:sp>
      <p:pic>
        <p:nvPicPr>
          <p:cNvPr id="5" name="Picture 4" descr="Chalk on the ground with words written on it&#10;&#10;Description automatically generated">
            <a:extLst>
              <a:ext uri="{FF2B5EF4-FFF2-40B4-BE49-F238E27FC236}">
                <a16:creationId xmlns:a16="http://schemas.microsoft.com/office/drawing/2014/main" id="{D3E4DDA6-9370-D28D-E8B8-08BFE774626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537"/>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3" name="Rectangle 12">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68C8599-FAE4-F207-6917-326938714E2F}"/>
              </a:ext>
            </a:extLst>
          </p:cNvPr>
          <p:cNvSpPr>
            <a:spLocks noGrp="1"/>
          </p:cNvSpPr>
          <p:nvPr>
            <p:ph idx="1"/>
          </p:nvPr>
        </p:nvSpPr>
        <p:spPr>
          <a:xfrm>
            <a:off x="7255563" y="2557587"/>
            <a:ext cx="4314645" cy="3717317"/>
          </a:xfrm>
        </p:spPr>
        <p:txBody>
          <a:bodyPr anchor="t">
            <a:normAutofit/>
          </a:bodyPr>
          <a:lstStyle/>
          <a:p>
            <a:r>
              <a:rPr lang="en-GB" sz="2400" dirty="0">
                <a:latin typeface="Agency FB" panose="020B0503020202020204" pitchFamily="34" charset="0"/>
              </a:rPr>
              <a:t>The hotel can make certain changes or investments to be able to receive clients with disabilities. According to The Telegraph, currently they do not have the opportunity to enjoy the services of Fairmont Maldives (The Telegraph, 2018).</a:t>
            </a:r>
          </a:p>
        </p:txBody>
      </p:sp>
      <p:sp>
        <p:nvSpPr>
          <p:cNvPr id="6" name="TextBox 5">
            <a:extLst>
              <a:ext uri="{FF2B5EF4-FFF2-40B4-BE49-F238E27FC236}">
                <a16:creationId xmlns:a16="http://schemas.microsoft.com/office/drawing/2014/main" id="{8347E846-EAD3-D0AE-5146-BF06E810F554}"/>
              </a:ext>
            </a:extLst>
          </p:cNvPr>
          <p:cNvSpPr txBox="1"/>
          <p:nvPr/>
        </p:nvSpPr>
        <p:spPr>
          <a:xfrm>
            <a:off x="9400851" y="6657945"/>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olicystudies.blogs.bristol.ac.uk/tag/disabling-socie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94033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9292F-9088-524C-F820-F448726A4103}"/>
              </a:ext>
            </a:extLst>
          </p:cNvPr>
          <p:cNvSpPr>
            <a:spLocks noGrp="1"/>
          </p:cNvSpPr>
          <p:nvPr>
            <p:ph type="title"/>
          </p:nvPr>
        </p:nvSpPr>
        <p:spPr/>
        <p:txBody>
          <a:bodyPr>
            <a:normAutofit/>
          </a:bodyPr>
          <a:lstStyle/>
          <a:p>
            <a:r>
              <a:rPr lang="en-GB" dirty="0">
                <a:latin typeface="Agency FB" panose="020B0503020202020204" pitchFamily="34" charset="0"/>
              </a:rPr>
              <a:t>Conclusion</a:t>
            </a:r>
          </a:p>
        </p:txBody>
      </p:sp>
      <p:sp>
        <p:nvSpPr>
          <p:cNvPr id="3" name="Content Placeholder 2">
            <a:extLst>
              <a:ext uri="{FF2B5EF4-FFF2-40B4-BE49-F238E27FC236}">
                <a16:creationId xmlns:a16="http://schemas.microsoft.com/office/drawing/2014/main" id="{6C6A85EF-54B1-B519-0978-41A115CB416B}"/>
              </a:ext>
            </a:extLst>
          </p:cNvPr>
          <p:cNvSpPr>
            <a:spLocks noGrp="1"/>
          </p:cNvSpPr>
          <p:nvPr>
            <p:ph idx="1"/>
          </p:nvPr>
        </p:nvSpPr>
        <p:spPr>
          <a:xfrm>
            <a:off x="1011936" y="2035277"/>
            <a:ext cx="10168128" cy="4599039"/>
          </a:xfrm>
        </p:spPr>
        <p:txBody>
          <a:bodyPr>
            <a:normAutofit/>
          </a:bodyPr>
          <a:lstStyle/>
          <a:p>
            <a:r>
              <a:rPr lang="en-GB" sz="2400" dirty="0">
                <a:latin typeface="Agency FB" panose="020B0503020202020204" pitchFamily="34" charset="0"/>
              </a:rPr>
              <a:t>Quality services, hospitality, and guest services play a fundamental role in the hotel industry. </a:t>
            </a:r>
          </a:p>
          <a:p>
            <a:r>
              <a:rPr lang="en-GB" sz="2400" dirty="0">
                <a:latin typeface="Agency FB" panose="020B0503020202020204" pitchFamily="34" charset="0"/>
              </a:rPr>
              <a:t>They ensure guest satisfaction, loyalty, and positive reviews. </a:t>
            </a:r>
          </a:p>
          <a:p>
            <a:r>
              <a:rPr lang="en-GB" sz="2400" dirty="0">
                <a:latin typeface="Agency FB" panose="020B0503020202020204" pitchFamily="34" charset="0"/>
              </a:rPr>
              <a:t>By providing exceptional customer experiences, hotels can differentiate themselves in a competitive market and attract repeat business. </a:t>
            </a:r>
          </a:p>
          <a:p>
            <a:r>
              <a:rPr lang="en-GB" sz="2400" dirty="0">
                <a:latin typeface="Agency FB" panose="020B0503020202020204" pitchFamily="34" charset="0"/>
              </a:rPr>
              <a:t>Hospitality goes beyond, creating a warm and welcoming environment that makes guests feel valued and cared for. </a:t>
            </a:r>
          </a:p>
          <a:p>
            <a:r>
              <a:rPr lang="en-GB" sz="2400" dirty="0">
                <a:latin typeface="Agency FB" panose="020B0503020202020204" pitchFamily="34" charset="0"/>
              </a:rPr>
              <a:t>Guest services, such as attentive staff, boost the overall experience of the customers. </a:t>
            </a:r>
          </a:p>
          <a:p>
            <a:r>
              <a:rPr lang="en-GB" sz="2400" dirty="0">
                <a:latin typeface="Agency FB" panose="020B0503020202020204" pitchFamily="34" charset="0"/>
              </a:rPr>
              <a:t>Ultimately, the success and reputation of hotels heavily rely on the delivery of high-quality services, genuine hospitality, and exceptional guest services.</a:t>
            </a:r>
          </a:p>
        </p:txBody>
      </p:sp>
    </p:spTree>
    <p:extLst>
      <p:ext uri="{BB962C8B-B14F-4D97-AF65-F5344CB8AC3E}">
        <p14:creationId xmlns:p14="http://schemas.microsoft.com/office/powerpoint/2010/main" val="3508912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8B8ECD3-99E8-CA5A-3050-B5F12C52B29E}"/>
              </a:ext>
            </a:extLst>
          </p:cNvPr>
          <p:cNvSpPr>
            <a:spLocks noGrp="1"/>
          </p:cNvSpPr>
          <p:nvPr>
            <p:ph type="title"/>
          </p:nvPr>
        </p:nvSpPr>
        <p:spPr>
          <a:xfrm>
            <a:off x="830432" y="157318"/>
            <a:ext cx="10168128" cy="1179576"/>
          </a:xfrm>
        </p:spPr>
        <p:txBody>
          <a:bodyPr>
            <a:normAutofit/>
          </a:bodyPr>
          <a:lstStyle/>
          <a:p>
            <a:r>
              <a:rPr lang="en-GB" dirty="0">
                <a:latin typeface="Agency FB" panose="020B0503020202020204" pitchFamily="34" charset="0"/>
              </a:rPr>
              <a:t>References</a:t>
            </a:r>
          </a:p>
        </p:txBody>
      </p:sp>
      <p:sp>
        <p:nvSpPr>
          <p:cNvPr id="5" name="Content Placeholder 4">
            <a:extLst>
              <a:ext uri="{FF2B5EF4-FFF2-40B4-BE49-F238E27FC236}">
                <a16:creationId xmlns:a16="http://schemas.microsoft.com/office/drawing/2014/main" id="{4A69B2EA-0C49-8292-74CF-FB7EFA7D2924}"/>
              </a:ext>
            </a:extLst>
          </p:cNvPr>
          <p:cNvSpPr>
            <a:spLocks noGrp="1"/>
          </p:cNvSpPr>
          <p:nvPr>
            <p:ph idx="1"/>
          </p:nvPr>
        </p:nvSpPr>
        <p:spPr>
          <a:xfrm>
            <a:off x="515801" y="1700981"/>
            <a:ext cx="11489386" cy="5835445"/>
          </a:xfrm>
        </p:spPr>
        <p:txBody>
          <a:bodyPr>
            <a:normAutofit/>
          </a:bodyPr>
          <a:lstStyle/>
          <a:p>
            <a:pPr marL="457200" indent="-457200">
              <a:buFont typeface="+mj-lt"/>
              <a:buAutoNum type="arabicPeriod"/>
            </a:pPr>
            <a:r>
              <a:rPr lang="en-GB" sz="2000" dirty="0">
                <a:effectLst/>
                <a:latin typeface="Agency FB" panose="020B0503020202020204" pitchFamily="34" charset="0"/>
              </a:rPr>
              <a:t>The Telegraph (2018). Fairmont Maldives Sirru Fen Fushi. </a:t>
            </a:r>
            <a:r>
              <a:rPr lang="en-GB" sz="2000" i="1" dirty="0">
                <a:effectLst/>
                <a:latin typeface="Agency FB" panose="020B0503020202020204" pitchFamily="34" charset="0"/>
              </a:rPr>
              <a:t>The Telegraph</a:t>
            </a:r>
            <a:r>
              <a:rPr lang="en-GB" sz="2000" dirty="0">
                <a:effectLst/>
                <a:latin typeface="Agency FB" panose="020B0503020202020204" pitchFamily="34" charset="0"/>
              </a:rPr>
              <a:t>. [online] 19 Apr. Available at: </a:t>
            </a:r>
            <a:r>
              <a:rPr lang="en-GB" sz="2000" dirty="0">
                <a:effectLst/>
                <a:latin typeface="Agency FB" panose="020B0503020202020204" pitchFamily="34" charset="0"/>
                <a:hlinkClick r:id="rId2"/>
              </a:rPr>
              <a:t>https://www.telegraph.co.uk/travel/destinations/asia/maldives/hotels/fairmont-maldives-sirru-fen-fushi-hotel/</a:t>
            </a:r>
            <a:r>
              <a:rPr lang="en-GB" sz="2000" dirty="0">
                <a:effectLst/>
                <a:latin typeface="Agency FB" panose="020B0503020202020204" pitchFamily="34" charset="0"/>
              </a:rPr>
              <a:t> [Accessed 20 Oct. 2023].</a:t>
            </a:r>
          </a:p>
          <a:p>
            <a:pPr marL="457200" indent="-457200">
              <a:buFont typeface="+mj-lt"/>
              <a:buAutoNum type="arabicPeriod"/>
            </a:pPr>
            <a:r>
              <a:rPr lang="en-GB" sz="2000" dirty="0">
                <a:effectLst/>
                <a:latin typeface="Agency FB" panose="020B0503020202020204" pitchFamily="34" charset="0"/>
              </a:rPr>
              <a:t>Fairmont Maldives (2023c). </a:t>
            </a:r>
            <a:r>
              <a:rPr lang="en-GB" sz="2000" i="1" dirty="0">
                <a:effectLst/>
                <a:latin typeface="Agency FB" panose="020B0503020202020204" pitchFamily="34" charset="0"/>
              </a:rPr>
              <a:t>Fairmont Maldives - Luxury Hotel in Shaviyani Atoll - Fairmont, Hotels &amp; Resorts</a:t>
            </a:r>
            <a:r>
              <a:rPr lang="en-GB" sz="2000" dirty="0">
                <a:effectLst/>
                <a:latin typeface="Agency FB" panose="020B0503020202020204" pitchFamily="34" charset="0"/>
              </a:rPr>
              <a:t>. [online] www.fairmont.com. Available at: </a:t>
            </a:r>
            <a:r>
              <a:rPr lang="en-GB" sz="2000" dirty="0">
                <a:effectLst/>
                <a:latin typeface="Agency FB" panose="020B0503020202020204" pitchFamily="34" charset="0"/>
                <a:hlinkClick r:id="rId3"/>
              </a:rPr>
              <a:t>https://www.fairmont.com/maldives/</a:t>
            </a:r>
            <a:r>
              <a:rPr lang="en-GB" sz="2000" dirty="0">
                <a:effectLst/>
                <a:latin typeface="Agency FB" panose="020B0503020202020204" pitchFamily="34" charset="0"/>
              </a:rPr>
              <a:t> [Accessed 20 Oct. 2023].</a:t>
            </a:r>
          </a:p>
          <a:p>
            <a:pPr marL="457200" indent="-457200">
              <a:buFont typeface="+mj-lt"/>
              <a:buAutoNum type="arabicPeriod"/>
            </a:pPr>
            <a:r>
              <a:rPr lang="en-GB" sz="2000" dirty="0">
                <a:effectLst/>
                <a:latin typeface="Agency FB" panose="020B0503020202020204" pitchFamily="34" charset="0"/>
              </a:rPr>
              <a:t>Amaresan, S. (2023). </a:t>
            </a:r>
            <a:r>
              <a:rPr lang="en-GB" sz="2000" i="1" dirty="0">
                <a:effectLst/>
                <a:latin typeface="Agency FB" panose="020B0503020202020204" pitchFamily="34" charset="0"/>
              </a:rPr>
              <a:t>Why Customer Service is Important: 16 Data-Backed Facts to Know</a:t>
            </a:r>
            <a:r>
              <a:rPr lang="en-GB" sz="2000" dirty="0">
                <a:effectLst/>
                <a:latin typeface="Agency FB" panose="020B0503020202020204" pitchFamily="34" charset="0"/>
              </a:rPr>
              <a:t>. [online] blog.hubspot.com. Available at: </a:t>
            </a:r>
            <a:r>
              <a:rPr lang="en-GB" sz="2000" dirty="0">
                <a:effectLst/>
                <a:latin typeface="Agency FB" panose="020B0503020202020204" pitchFamily="34" charset="0"/>
                <a:hlinkClick r:id="rId4"/>
              </a:rPr>
              <a:t>https://blog.hubspot.com/service/importance-customer-service#importance</a:t>
            </a:r>
            <a:r>
              <a:rPr lang="en-GB" sz="2000" dirty="0">
                <a:effectLst/>
                <a:latin typeface="Agency FB" panose="020B0503020202020204" pitchFamily="34" charset="0"/>
              </a:rPr>
              <a:t> [Accessed 20 Oct. 2023].</a:t>
            </a:r>
          </a:p>
          <a:p>
            <a:pPr marL="457200" indent="-457200">
              <a:buFont typeface="+mj-lt"/>
              <a:buAutoNum type="arabicPeriod"/>
            </a:pPr>
            <a:r>
              <a:rPr lang="en-GB" sz="2000" dirty="0">
                <a:effectLst/>
                <a:latin typeface="Agency FB" panose="020B0503020202020204" pitchFamily="34" charset="0"/>
              </a:rPr>
              <a:t>Revfine (2019). </a:t>
            </a:r>
            <a:r>
              <a:rPr lang="en-GB" sz="2000" i="1" dirty="0">
                <a:effectLst/>
                <a:latin typeface="Agency FB" panose="020B0503020202020204" pitchFamily="34" charset="0"/>
              </a:rPr>
              <a:t>Hospitality Industry; Everything You Need to Know About Hospitality</a:t>
            </a:r>
            <a:r>
              <a:rPr lang="en-GB" sz="2000" dirty="0">
                <a:effectLst/>
                <a:latin typeface="Agency FB" panose="020B0503020202020204" pitchFamily="34" charset="0"/>
              </a:rPr>
              <a:t>. [online] Revfine.com. Available at: </a:t>
            </a:r>
            <a:r>
              <a:rPr lang="en-GB" sz="2000" dirty="0">
                <a:effectLst/>
                <a:latin typeface="Agency FB" panose="020B0503020202020204" pitchFamily="34" charset="0"/>
                <a:hlinkClick r:id="rId5"/>
              </a:rPr>
              <a:t>https://www.revfine.com/hospitality-industry/</a:t>
            </a:r>
            <a:r>
              <a:rPr lang="en-GB" sz="2000" dirty="0">
                <a:effectLst/>
                <a:latin typeface="Agency FB" panose="020B0503020202020204" pitchFamily="34" charset="0"/>
              </a:rPr>
              <a:t> [Accessed 20 Oct. 2023].</a:t>
            </a:r>
          </a:p>
          <a:p>
            <a:pPr marL="457200" indent="-457200">
              <a:buFont typeface="+mj-lt"/>
              <a:buAutoNum type="arabicPeriod"/>
            </a:pPr>
            <a:r>
              <a:rPr lang="en-GB" sz="2000" dirty="0">
                <a:effectLst/>
                <a:latin typeface="Agency FB" panose="020B0503020202020204" pitchFamily="34" charset="0"/>
              </a:rPr>
              <a:t>Mutabazi, P. (2023). </a:t>
            </a:r>
            <a:r>
              <a:rPr lang="en-GB" sz="2000" i="1" dirty="0">
                <a:effectLst/>
                <a:latin typeface="Agency FB" panose="020B0503020202020204" pitchFamily="34" charset="0"/>
              </a:rPr>
              <a:t>Customer Service: What It Is and Its Importance</a:t>
            </a:r>
            <a:r>
              <a:rPr lang="en-GB" sz="2000" dirty="0">
                <a:effectLst/>
                <a:latin typeface="Agency FB" panose="020B0503020202020204" pitchFamily="34" charset="0"/>
              </a:rPr>
              <a:t>. [online] www.linkedin.com. Available at: </a:t>
            </a:r>
            <a:r>
              <a:rPr lang="en-GB" sz="2000" dirty="0">
                <a:effectLst/>
                <a:latin typeface="Agency FB" panose="020B0503020202020204" pitchFamily="34" charset="0"/>
                <a:hlinkClick r:id="rId6"/>
              </a:rPr>
              <a:t>https://www.linkedin.com/pulse/customer-service-what-its-importance-patrick-mutabazi/</a:t>
            </a:r>
            <a:r>
              <a:rPr lang="en-GB" sz="2000" dirty="0">
                <a:effectLst/>
                <a:latin typeface="Agency FB" panose="020B0503020202020204" pitchFamily="34" charset="0"/>
              </a:rPr>
              <a:t> [Accessed 20 Oct. 2023].</a:t>
            </a:r>
          </a:p>
          <a:p>
            <a:pPr marL="457200" indent="-457200">
              <a:buFont typeface="+mj-lt"/>
              <a:buAutoNum type="arabicPeriod"/>
            </a:pPr>
            <a:r>
              <a:rPr lang="en-GB" sz="2000" dirty="0">
                <a:effectLst/>
                <a:latin typeface="Agency FB" panose="020B0503020202020204" pitchFamily="34" charset="0"/>
              </a:rPr>
              <a:t>Booking.com. (n.d.). </a:t>
            </a:r>
            <a:r>
              <a:rPr lang="en-GB" sz="2000" i="1" dirty="0">
                <a:effectLst/>
                <a:latin typeface="Agency FB" panose="020B0503020202020204" pitchFamily="34" charset="0"/>
              </a:rPr>
              <a:t>★★★★★ Fairmont Maldives, Sirru Fen Fushi, Shaviyani Atoll, Maldives</a:t>
            </a:r>
            <a:r>
              <a:rPr lang="en-GB" sz="2000" dirty="0">
                <a:effectLst/>
                <a:latin typeface="Agency FB" panose="020B0503020202020204" pitchFamily="34" charset="0"/>
              </a:rPr>
              <a:t>. [online] Available at: </a:t>
            </a:r>
            <a:r>
              <a:rPr lang="en-GB" sz="2000" dirty="0">
                <a:effectLst/>
                <a:latin typeface="Agency FB" panose="020B0503020202020204" pitchFamily="34" charset="0"/>
                <a:hlinkClick r:id="rId7"/>
              </a:rPr>
              <a:t>https://www.booking.com/hotel/mv/sirru-fen-fushi.en-gb.html</a:t>
            </a:r>
            <a:r>
              <a:rPr lang="en-GB" sz="2000" dirty="0">
                <a:effectLst/>
                <a:latin typeface="Agency FB" panose="020B0503020202020204" pitchFamily="34" charset="0"/>
              </a:rPr>
              <a:t> [Accessed 20 Oct. 2023].</a:t>
            </a:r>
          </a:p>
          <a:p>
            <a:pPr marL="457200" indent="-457200">
              <a:buFont typeface="+mj-lt"/>
              <a:buAutoNum type="arabicPeriod"/>
            </a:pPr>
            <a:endParaRPr lang="en-GB" sz="2000" dirty="0">
              <a:effectLst/>
              <a:latin typeface="Agency FB" panose="020B0503020202020204" pitchFamily="34" charset="0"/>
            </a:endParaRPr>
          </a:p>
          <a:p>
            <a:endParaRPr lang="en-GB" sz="2000" dirty="0">
              <a:effectLst/>
              <a:latin typeface="Agency FB" panose="020B0503020202020204" pitchFamily="34" charset="0"/>
            </a:endParaRPr>
          </a:p>
          <a:p>
            <a:endParaRPr lang="en-GB" sz="1800" dirty="0">
              <a:effectLst/>
              <a:latin typeface="Times New Roman" panose="02020603050405020304" pitchFamily="18" charset="0"/>
            </a:endParaRPr>
          </a:p>
          <a:p>
            <a:endParaRPr lang="en-GB" sz="1800" dirty="0">
              <a:effectLst/>
              <a:latin typeface="Agency FB" panose="020B0503020202020204" pitchFamily="34" charset="0"/>
            </a:endParaRPr>
          </a:p>
          <a:p>
            <a:endParaRPr lang="en-GB" sz="1800" dirty="0">
              <a:effectLst/>
              <a:latin typeface="Agency FB" panose="020B0503020202020204" pitchFamily="34" charset="0"/>
            </a:endParaRPr>
          </a:p>
          <a:p>
            <a:endParaRPr lang="en-GB" dirty="0"/>
          </a:p>
        </p:txBody>
      </p:sp>
    </p:spTree>
    <p:extLst>
      <p:ext uri="{BB962C8B-B14F-4D97-AF65-F5344CB8AC3E}">
        <p14:creationId xmlns:p14="http://schemas.microsoft.com/office/powerpoint/2010/main" val="164799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642D9-DB80-5756-4EFC-BDAF0CD0A189}"/>
              </a:ext>
            </a:extLst>
          </p:cNvPr>
          <p:cNvSpPr>
            <a:spLocks noGrp="1"/>
          </p:cNvSpPr>
          <p:nvPr>
            <p:ph type="title"/>
          </p:nvPr>
        </p:nvSpPr>
        <p:spPr>
          <a:xfrm>
            <a:off x="908304" y="221226"/>
            <a:ext cx="10375393" cy="1125794"/>
          </a:xfrm>
        </p:spPr>
        <p:txBody>
          <a:bodyPr>
            <a:normAutofit/>
          </a:bodyPr>
          <a:lstStyle/>
          <a:p>
            <a:r>
              <a:rPr lang="en-GB" dirty="0">
                <a:latin typeface="Agency FB" panose="020B0503020202020204" pitchFamily="34" charset="0"/>
              </a:rPr>
              <a:t>References:</a:t>
            </a:r>
          </a:p>
        </p:txBody>
      </p:sp>
      <p:sp>
        <p:nvSpPr>
          <p:cNvPr id="3" name="Content Placeholder 2">
            <a:extLst>
              <a:ext uri="{FF2B5EF4-FFF2-40B4-BE49-F238E27FC236}">
                <a16:creationId xmlns:a16="http://schemas.microsoft.com/office/drawing/2014/main" id="{C8BECDB3-FA7C-25FD-F12B-3375DFF4A2E1}"/>
              </a:ext>
            </a:extLst>
          </p:cNvPr>
          <p:cNvSpPr>
            <a:spLocks noGrp="1"/>
          </p:cNvSpPr>
          <p:nvPr>
            <p:ph idx="1"/>
          </p:nvPr>
        </p:nvSpPr>
        <p:spPr>
          <a:xfrm>
            <a:off x="737418" y="1347020"/>
            <a:ext cx="11375924" cy="5510980"/>
          </a:xfrm>
        </p:spPr>
        <p:txBody>
          <a:bodyPr>
            <a:normAutofit lnSpcReduction="10000"/>
          </a:bodyPr>
          <a:lstStyle/>
          <a:p>
            <a:pPr marL="457200" indent="-457200">
              <a:buAutoNum type="arabicPeriod" startAt="7"/>
            </a:pPr>
            <a:r>
              <a:rPr lang="en-GB" sz="2000" dirty="0">
                <a:effectLst/>
                <a:latin typeface="Agency FB" panose="020B0503020202020204" pitchFamily="34" charset="0"/>
              </a:rPr>
              <a:t>Fairmont- Maldives (2023). </a:t>
            </a:r>
            <a:r>
              <a:rPr lang="en-GB" sz="2000" i="1" dirty="0">
                <a:effectLst/>
                <a:latin typeface="Agency FB" panose="020B0503020202020204" pitchFamily="34" charset="0"/>
              </a:rPr>
              <a:t>Luxury 5-star Family Beach Resort &amp; Hotel in the Maldives</a:t>
            </a:r>
            <a:r>
              <a:rPr lang="en-GB" sz="2000" dirty="0">
                <a:effectLst/>
                <a:latin typeface="Agency FB" panose="020B0503020202020204" pitchFamily="34" charset="0"/>
              </a:rPr>
              <a:t>. [online] Fairmont Maldives Sirru Fen Fushi. Available at: </a:t>
            </a:r>
            <a:r>
              <a:rPr lang="en-GB" sz="2000" dirty="0">
                <a:effectLst/>
                <a:latin typeface="Agency FB" panose="020B0503020202020204" pitchFamily="34" charset="0"/>
                <a:hlinkClick r:id="rId2"/>
              </a:rPr>
              <a:t>https://www.fairmont-maldives.com/families/</a:t>
            </a:r>
            <a:r>
              <a:rPr lang="en-GB" sz="2000" dirty="0">
                <a:effectLst/>
                <a:latin typeface="Agency FB" panose="020B0503020202020204" pitchFamily="34" charset="0"/>
              </a:rPr>
              <a:t> [Accessed 20 Oct. 2023].</a:t>
            </a:r>
            <a:endParaRPr lang="en-GB" sz="2000" dirty="0">
              <a:latin typeface="Agency FB" panose="020B0503020202020204" pitchFamily="34" charset="0"/>
            </a:endParaRPr>
          </a:p>
          <a:p>
            <a:pPr marL="457200" indent="-457200">
              <a:buAutoNum type="arabicPeriod" startAt="7"/>
            </a:pPr>
            <a:r>
              <a:rPr lang="en-GB" sz="2000" dirty="0">
                <a:effectLst/>
                <a:latin typeface="Agency FB" panose="020B0503020202020204" pitchFamily="34" charset="0"/>
              </a:rPr>
              <a:t>Nast, C. (2023). </a:t>
            </a:r>
            <a:r>
              <a:rPr lang="en-GB" sz="2000" i="1" dirty="0">
                <a:effectLst/>
                <a:latin typeface="Agency FB" panose="020B0503020202020204" pitchFamily="34" charset="0"/>
              </a:rPr>
              <a:t>Fairmont Maldives Sirru Fen Fushi</a:t>
            </a:r>
            <a:r>
              <a:rPr lang="en-GB" sz="2000" dirty="0">
                <a:effectLst/>
                <a:latin typeface="Agency FB" panose="020B0503020202020204" pitchFamily="34" charset="0"/>
              </a:rPr>
              <a:t>. [online] Condé Nast Traveler. Available at: </a:t>
            </a:r>
            <a:r>
              <a:rPr lang="en-GB" sz="2000" dirty="0">
                <a:effectLst/>
                <a:latin typeface="Agency FB" panose="020B0503020202020204" pitchFamily="34" charset="0"/>
                <a:hlinkClick r:id="rId3"/>
              </a:rPr>
              <a:t>https://www.cntraveler.com/hotels/sirru-fen-fushi/fairmont-maldives-sirru-fen-fushi</a:t>
            </a:r>
            <a:r>
              <a:rPr lang="en-GB" sz="2000" dirty="0">
                <a:effectLst/>
                <a:latin typeface="Agency FB" panose="020B0503020202020204" pitchFamily="34" charset="0"/>
              </a:rPr>
              <a:t> [Accessed 20 Oct. 2023].</a:t>
            </a:r>
          </a:p>
          <a:p>
            <a:pPr marL="457200" indent="-457200">
              <a:buAutoNum type="arabicPeriod" startAt="7"/>
            </a:pPr>
            <a:r>
              <a:rPr lang="en-GB" sz="2000" dirty="0">
                <a:effectLst/>
                <a:latin typeface="Agency FB" panose="020B0503020202020204" pitchFamily="34" charset="0"/>
              </a:rPr>
              <a:t>Fairmont Maldives (2023b). </a:t>
            </a:r>
            <a:r>
              <a:rPr lang="en-GB" sz="2000" i="1" dirty="0">
                <a:effectLst/>
                <a:latin typeface="Agency FB" panose="020B0503020202020204" pitchFamily="34" charset="0"/>
              </a:rPr>
              <a:t>Destination Dining - Fairmont Maldives luxury Hotel</a:t>
            </a:r>
            <a:r>
              <a:rPr lang="en-GB" sz="2000" dirty="0">
                <a:effectLst/>
                <a:latin typeface="Agency FB" panose="020B0503020202020204" pitchFamily="34" charset="0"/>
              </a:rPr>
              <a:t>. [online] www.fairmont.com. Available at: </a:t>
            </a:r>
            <a:r>
              <a:rPr lang="en-GB" sz="2000" dirty="0">
                <a:effectLst/>
                <a:latin typeface="Agency FB" panose="020B0503020202020204" pitchFamily="34" charset="0"/>
                <a:hlinkClick r:id="rId4"/>
              </a:rPr>
              <a:t>https://www.fairmont.com/maldives/dining/destination-dining/</a:t>
            </a:r>
            <a:r>
              <a:rPr lang="en-GB" sz="2000" dirty="0">
                <a:effectLst/>
                <a:latin typeface="Agency FB" panose="020B0503020202020204" pitchFamily="34" charset="0"/>
              </a:rPr>
              <a:t> [Accessed 20 Oct. 2023].</a:t>
            </a:r>
          </a:p>
          <a:p>
            <a:pPr marL="457200" indent="-457200">
              <a:buAutoNum type="arabicPeriod" startAt="7"/>
            </a:pPr>
            <a:r>
              <a:rPr lang="en-GB" sz="2000" dirty="0">
                <a:effectLst/>
                <a:latin typeface="Agency FB" panose="020B0503020202020204" pitchFamily="34" charset="0"/>
              </a:rPr>
              <a:t>Fairmont Maldives (2023a). </a:t>
            </a:r>
            <a:r>
              <a:rPr lang="en-GB" sz="2000" i="1" dirty="0">
                <a:effectLst/>
                <a:latin typeface="Agency FB" panose="020B0503020202020204" pitchFamily="34" charset="0"/>
              </a:rPr>
              <a:t>Best Things to Do in the Maldives | Fairmont Maldives, Sirru Fen Fushi</a:t>
            </a:r>
            <a:r>
              <a:rPr lang="en-GB" sz="2000" dirty="0">
                <a:effectLst/>
                <a:latin typeface="Agency FB" panose="020B0503020202020204" pitchFamily="34" charset="0"/>
              </a:rPr>
              <a:t>. [online] Fairmont Maldives Sirru Fen Fushi. Available at: </a:t>
            </a:r>
            <a:r>
              <a:rPr lang="en-GB" sz="2000" dirty="0">
                <a:effectLst/>
                <a:latin typeface="Agency FB" panose="020B0503020202020204" pitchFamily="34" charset="0"/>
                <a:hlinkClick r:id="rId5"/>
              </a:rPr>
              <a:t>https://www.fairmont-maldives.com/experiences/</a:t>
            </a:r>
            <a:r>
              <a:rPr lang="en-GB" sz="2000" dirty="0">
                <a:effectLst/>
                <a:latin typeface="Agency FB" panose="020B0503020202020204" pitchFamily="34" charset="0"/>
              </a:rPr>
              <a:t> [Accessed 20 Oct. 2023].</a:t>
            </a:r>
          </a:p>
          <a:p>
            <a:pPr marL="457200" indent="-457200">
              <a:buAutoNum type="arabicPeriod" startAt="7"/>
            </a:pPr>
            <a:r>
              <a:rPr lang="en-GB" sz="2000" dirty="0">
                <a:effectLst/>
                <a:latin typeface="Agency FB" panose="020B0503020202020204" pitchFamily="34" charset="0"/>
              </a:rPr>
              <a:t>DEVARAJAN, Y. (2023). </a:t>
            </a:r>
            <a:r>
              <a:rPr lang="en-GB" sz="2000" i="1" dirty="0">
                <a:effectLst/>
                <a:latin typeface="Agency FB" panose="020B0503020202020204" pitchFamily="34" charset="0"/>
              </a:rPr>
              <a:t>How to Exceed Customer Expectations and Increase Hotel Satisfaction</a:t>
            </a:r>
            <a:r>
              <a:rPr lang="en-GB" sz="2000" dirty="0">
                <a:effectLst/>
                <a:latin typeface="Agency FB" panose="020B0503020202020204" pitchFamily="34" charset="0"/>
              </a:rPr>
              <a:t>. [online] www.linkedin.com. Available at: </a:t>
            </a:r>
            <a:r>
              <a:rPr lang="en-GB" sz="2000" dirty="0">
                <a:effectLst/>
                <a:latin typeface="Agency FB" panose="020B0503020202020204" pitchFamily="34" charset="0"/>
                <a:hlinkClick r:id="rId6"/>
              </a:rPr>
              <a:t>https://www.linkedin.com/pulse/how-exceed-customer-expectations-increase-hotel-yogendran-devarajan/</a:t>
            </a:r>
            <a:r>
              <a:rPr lang="en-GB" sz="2000" dirty="0">
                <a:effectLst/>
                <a:latin typeface="Agency FB" panose="020B0503020202020204" pitchFamily="34" charset="0"/>
              </a:rPr>
              <a:t> [Accessed 20 Oct. 2023].</a:t>
            </a:r>
          </a:p>
          <a:p>
            <a:pPr marL="457200" indent="-457200">
              <a:buAutoNum type="arabicPeriod" startAt="7"/>
            </a:pPr>
            <a:r>
              <a:rPr lang="en-GB" sz="2000" dirty="0">
                <a:effectLst/>
                <a:latin typeface="Agency FB" panose="020B0503020202020204" pitchFamily="34" charset="0"/>
              </a:rPr>
              <a:t>Oswald Mhlanga and Tembi Maloney Tichaawa (2016). </a:t>
            </a:r>
            <a:r>
              <a:rPr lang="en-GB" sz="2000" i="1" dirty="0">
                <a:effectLst/>
                <a:latin typeface="Agency FB" panose="020B0503020202020204" pitchFamily="34" charset="0"/>
              </a:rPr>
              <a:t>Guest expectations and experiences within selected hotels in Nelspruit, Mpumalanga Province of South Africa</a:t>
            </a:r>
            <a:r>
              <a:rPr lang="en-GB" sz="2000" dirty="0">
                <a:effectLst/>
                <a:latin typeface="Agency FB" panose="020B0503020202020204" pitchFamily="34" charset="0"/>
              </a:rPr>
              <a:t>. [online] ResearchGate. Available at: </a:t>
            </a:r>
            <a:r>
              <a:rPr lang="en-GB" sz="2000" dirty="0">
                <a:effectLst/>
                <a:latin typeface="Agency FB" panose="020B0503020202020204" pitchFamily="34" charset="0"/>
                <a:hlinkClick r:id="rId7"/>
              </a:rPr>
              <a:t>https://www.researchgate.net/publication/319665666_Guest_expectations_and_experiences_within_selected_hotels_in_Nelspruit_Mpumalanga_Province_of_South_Africa</a:t>
            </a:r>
            <a:r>
              <a:rPr lang="en-GB" sz="2000" dirty="0">
                <a:effectLst/>
                <a:latin typeface="Agency FB" panose="020B0503020202020204" pitchFamily="34" charset="0"/>
              </a:rPr>
              <a:t> [Accessed 20 Oct. 2023].</a:t>
            </a:r>
          </a:p>
          <a:p>
            <a:endParaRPr lang="en-GB" sz="2000" dirty="0">
              <a:effectLst/>
              <a:latin typeface="Agency FB" panose="020B0503020202020204" pitchFamily="34" charset="0"/>
            </a:endParaRPr>
          </a:p>
          <a:p>
            <a:endParaRPr lang="en-GB" sz="2000" dirty="0">
              <a:effectLst/>
              <a:latin typeface="Agency FB" panose="020B0503020202020204" pitchFamily="34" charset="0"/>
            </a:endParaRPr>
          </a:p>
          <a:p>
            <a:endParaRPr lang="en-GB" sz="2000" dirty="0">
              <a:effectLst/>
              <a:latin typeface="Agency FB" panose="020B0503020202020204" pitchFamily="34" charset="0"/>
            </a:endParaRPr>
          </a:p>
          <a:p>
            <a:endParaRPr lang="en-GB" sz="2000" dirty="0">
              <a:effectLst/>
              <a:latin typeface="Agency FB" panose="020B0503020202020204" pitchFamily="34" charset="0"/>
            </a:endParaRPr>
          </a:p>
          <a:p>
            <a:endParaRPr lang="en-GB" sz="2000" dirty="0">
              <a:effectLst/>
              <a:latin typeface="Agency FB" panose="020B0503020202020204" pitchFamily="34" charset="0"/>
            </a:endParaRPr>
          </a:p>
          <a:p>
            <a:endParaRPr lang="en-GB" sz="2000" dirty="0">
              <a:effectLst/>
              <a:latin typeface="Agency FB" panose="020B0503020202020204" pitchFamily="34" charset="0"/>
            </a:endParaRPr>
          </a:p>
          <a:p>
            <a:endParaRPr lang="en-GB" dirty="0"/>
          </a:p>
        </p:txBody>
      </p:sp>
    </p:spTree>
    <p:extLst>
      <p:ext uri="{BB962C8B-B14F-4D97-AF65-F5344CB8AC3E}">
        <p14:creationId xmlns:p14="http://schemas.microsoft.com/office/powerpoint/2010/main" val="3658401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B59DD-3758-755E-1EA1-5F5BDD43D0DC}"/>
              </a:ext>
            </a:extLst>
          </p:cNvPr>
          <p:cNvSpPr>
            <a:spLocks noGrp="1"/>
          </p:cNvSpPr>
          <p:nvPr>
            <p:ph type="title"/>
          </p:nvPr>
        </p:nvSpPr>
        <p:spPr>
          <a:xfrm>
            <a:off x="932491" y="452579"/>
            <a:ext cx="10168128" cy="1179576"/>
          </a:xfrm>
        </p:spPr>
        <p:txBody>
          <a:bodyPr/>
          <a:lstStyle/>
          <a:p>
            <a:r>
              <a:rPr lang="en-GB" dirty="0">
                <a:latin typeface="Agency FB" panose="020B0503020202020204" pitchFamily="34" charset="0"/>
              </a:rPr>
              <a:t>References</a:t>
            </a:r>
          </a:p>
        </p:txBody>
      </p:sp>
      <p:sp>
        <p:nvSpPr>
          <p:cNvPr id="3" name="Content Placeholder 2">
            <a:extLst>
              <a:ext uri="{FF2B5EF4-FFF2-40B4-BE49-F238E27FC236}">
                <a16:creationId xmlns:a16="http://schemas.microsoft.com/office/drawing/2014/main" id="{4DEDD9D2-B916-F32E-0891-E8B603C3D393}"/>
              </a:ext>
            </a:extLst>
          </p:cNvPr>
          <p:cNvSpPr>
            <a:spLocks noGrp="1"/>
          </p:cNvSpPr>
          <p:nvPr>
            <p:ph idx="1"/>
          </p:nvPr>
        </p:nvSpPr>
        <p:spPr>
          <a:xfrm>
            <a:off x="1115568" y="1632155"/>
            <a:ext cx="10168128" cy="5225845"/>
          </a:xfrm>
        </p:spPr>
        <p:txBody>
          <a:bodyPr>
            <a:normAutofit/>
          </a:bodyPr>
          <a:lstStyle/>
          <a:p>
            <a:pPr marL="342900" indent="-342900">
              <a:buAutoNum type="arabicPeriod" startAt="13"/>
            </a:pPr>
            <a:r>
              <a:rPr lang="en-GB" sz="2000" dirty="0">
                <a:effectLst/>
                <a:latin typeface="Agency FB" panose="020B0503020202020204" pitchFamily="34" charset="0"/>
              </a:rPr>
              <a:t>Agoda.com. (2023). Available at: </a:t>
            </a:r>
            <a:r>
              <a:rPr lang="en-GB" sz="2000" dirty="0">
                <a:effectLst/>
                <a:latin typeface="Agency FB" panose="020B0503020202020204" pitchFamily="34" charset="0"/>
                <a:hlinkClick r:id="rId2"/>
              </a:rPr>
              <a:t>https://www.agoda.com/fairmont-maldives-sirru-fen-fushi/hotel/maldives-islands-mv.html?cid=1844104</a:t>
            </a:r>
            <a:r>
              <a:rPr lang="en-GB" sz="2000" dirty="0">
                <a:effectLst/>
                <a:latin typeface="Agency FB" panose="020B0503020202020204" pitchFamily="34" charset="0"/>
              </a:rPr>
              <a:t> [Accessed 20 Oct. 2023].</a:t>
            </a:r>
          </a:p>
          <a:p>
            <a:pPr marL="342900" indent="-342900">
              <a:buAutoNum type="arabicPeriod" startAt="13"/>
            </a:pPr>
            <a:r>
              <a:rPr lang="en-GB" sz="2000" dirty="0">
                <a:effectLst/>
                <a:latin typeface="Agency FB" panose="020B0503020202020204" pitchFamily="34" charset="0"/>
              </a:rPr>
              <a:t>Fairmont Maldives Sirru Fen Fushi. (n.d.). </a:t>
            </a:r>
            <a:r>
              <a:rPr lang="en-GB" sz="2000" i="1" dirty="0">
                <a:effectLst/>
                <a:latin typeface="Agency FB" panose="020B0503020202020204" pitchFamily="34" charset="0"/>
              </a:rPr>
              <a:t>Maldives Weddings &amp; Celebrations | Fairmont Maldives, Sirru Fen Fushi</a:t>
            </a:r>
            <a:r>
              <a:rPr lang="en-GB" sz="2000" dirty="0">
                <a:effectLst/>
                <a:latin typeface="Agency FB" panose="020B0503020202020204" pitchFamily="34" charset="0"/>
              </a:rPr>
              <a:t>. [online] Available at: </a:t>
            </a:r>
            <a:r>
              <a:rPr lang="en-GB" sz="2000" dirty="0">
                <a:effectLst/>
                <a:latin typeface="Agency FB" panose="020B0503020202020204" pitchFamily="34" charset="0"/>
                <a:hlinkClick r:id="rId3"/>
              </a:rPr>
              <a:t>https://www.fairmont-maldives.com/weddings-celebrations/</a:t>
            </a:r>
            <a:r>
              <a:rPr lang="en-GB" sz="2000" dirty="0">
                <a:effectLst/>
                <a:latin typeface="Agency FB" panose="020B0503020202020204" pitchFamily="34" charset="0"/>
              </a:rPr>
              <a:t> [Accessed 20 Oct. 2023].</a:t>
            </a:r>
          </a:p>
          <a:p>
            <a:pPr marL="342900" indent="-342900">
              <a:buAutoNum type="arabicPeriod" startAt="13"/>
            </a:pPr>
            <a:r>
              <a:rPr lang="en-GB" sz="2000" dirty="0">
                <a:effectLst/>
                <a:latin typeface="Agency FB" panose="020B0503020202020204" pitchFamily="34" charset="0"/>
              </a:rPr>
              <a:t>Claudia (2018). </a:t>
            </a:r>
            <a:r>
              <a:rPr lang="en-GB" sz="2000" i="1" dirty="0">
                <a:effectLst/>
                <a:latin typeface="Agency FB" panose="020B0503020202020204" pitchFamily="34" charset="0"/>
              </a:rPr>
              <a:t>Fairmont Maldives Sirru Fen Fushi: Newly Opened &amp; Family Friendly Getaway</a:t>
            </a:r>
            <a:r>
              <a:rPr lang="en-GB" sz="2000" dirty="0">
                <a:effectLst/>
                <a:latin typeface="Agency FB" panose="020B0503020202020204" pitchFamily="34" charset="0"/>
              </a:rPr>
              <a:t>. [online] ZeebaLife. Available at: </a:t>
            </a:r>
            <a:r>
              <a:rPr lang="en-GB" sz="2000" dirty="0">
                <a:effectLst/>
                <a:latin typeface="Agency FB" panose="020B0503020202020204" pitchFamily="34" charset="0"/>
                <a:hlinkClick r:id="rId4"/>
              </a:rPr>
              <a:t>https://zeebalife.com/fairmont-maldives-sirru-fen-fushi/</a:t>
            </a:r>
            <a:r>
              <a:rPr lang="en-GB" sz="2000" dirty="0">
                <a:effectLst/>
                <a:latin typeface="Agency FB" panose="020B0503020202020204" pitchFamily="34" charset="0"/>
              </a:rPr>
              <a:t> [Accessed 20 Oct. 2023].</a:t>
            </a:r>
          </a:p>
          <a:p>
            <a:pPr marL="342900" indent="-342900">
              <a:buAutoNum type="arabicPeriod" startAt="13"/>
            </a:pPr>
            <a:r>
              <a:rPr lang="en-GB" sz="2000" dirty="0">
                <a:effectLst/>
                <a:latin typeface="Agency FB" panose="020B0503020202020204" pitchFamily="34" charset="0"/>
              </a:rPr>
              <a:t>Harper, S. (2022). </a:t>
            </a:r>
            <a:r>
              <a:rPr lang="en-GB" sz="2000" i="1" dirty="0">
                <a:effectLst/>
                <a:latin typeface="Agency FB" panose="020B0503020202020204" pitchFamily="34" charset="0"/>
              </a:rPr>
              <a:t>Marshall Orton appointed general manager at Fairmont Maldives</a:t>
            </a:r>
            <a:r>
              <a:rPr lang="en-GB" sz="2000" dirty="0">
                <a:effectLst/>
                <a:latin typeface="Agency FB" panose="020B0503020202020204" pitchFamily="34" charset="0"/>
              </a:rPr>
              <a:t>. [online] Hospitality Interiors. Available at: </a:t>
            </a:r>
            <a:r>
              <a:rPr lang="en-GB" sz="2000" dirty="0">
                <a:effectLst/>
                <a:latin typeface="Agency FB" panose="020B0503020202020204" pitchFamily="34" charset="0"/>
                <a:hlinkClick r:id="rId5"/>
              </a:rPr>
              <a:t>https://www.hospitality-interiors.net/news/marshall-orton-appointed-general-manager-at-fairmont-maldives/</a:t>
            </a:r>
            <a:r>
              <a:rPr lang="en-GB" sz="2000" dirty="0">
                <a:effectLst/>
                <a:latin typeface="Agency FB" panose="020B0503020202020204" pitchFamily="34" charset="0"/>
              </a:rPr>
              <a:t> [Accessed 20 Oct. 2023].</a:t>
            </a:r>
          </a:p>
          <a:p>
            <a:pPr marL="342900" indent="-342900">
              <a:buAutoNum type="arabicPeriod" startAt="13"/>
            </a:pPr>
            <a:r>
              <a:rPr lang="en-GB" sz="2000" dirty="0">
                <a:effectLst/>
                <a:latin typeface="Agency FB" panose="020B0503020202020204" pitchFamily="34" charset="0"/>
              </a:rPr>
              <a:t>Hotelier Maldives. (2018). </a:t>
            </a:r>
            <a:r>
              <a:rPr lang="en-GB" sz="2000" i="1" dirty="0">
                <a:effectLst/>
                <a:latin typeface="Agency FB" panose="020B0503020202020204" pitchFamily="34" charset="0"/>
              </a:rPr>
              <a:t>Rachelle Hill appointed Director of Marketing &amp; Communications at Fairmont Maldives Sirru Fen Fushi</a:t>
            </a:r>
            <a:r>
              <a:rPr lang="en-GB" sz="2000" dirty="0">
                <a:effectLst/>
                <a:latin typeface="Agency FB" panose="020B0503020202020204" pitchFamily="34" charset="0"/>
              </a:rPr>
              <a:t>. [online] Available at: </a:t>
            </a:r>
            <a:r>
              <a:rPr lang="en-GB" sz="2000" dirty="0">
                <a:effectLst/>
                <a:latin typeface="Agency FB" panose="020B0503020202020204" pitchFamily="34" charset="0"/>
                <a:hlinkClick r:id="rId6"/>
              </a:rPr>
              <a:t>https://hoteliermaldives.com/rachelle-hill-director-marketing-comms-fairmont-maldives/</a:t>
            </a:r>
            <a:r>
              <a:rPr lang="en-GB" sz="2000" dirty="0">
                <a:effectLst/>
                <a:latin typeface="Agency FB" panose="020B0503020202020204" pitchFamily="34" charset="0"/>
              </a:rPr>
              <a:t> [Accessed 20 Oct. 2023].</a:t>
            </a:r>
          </a:p>
          <a:p>
            <a:endParaRPr lang="en-GB" sz="2000" dirty="0">
              <a:effectLst/>
              <a:latin typeface="Agency FB" panose="020B0503020202020204" pitchFamily="34" charset="0"/>
            </a:endParaRP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3290680722"/>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697</TotalTime>
  <Words>1676</Words>
  <Application>Microsoft Office PowerPoint</Application>
  <PresentationFormat>Widescreen</PresentationFormat>
  <Paragraphs>112</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Agency FB</vt:lpstr>
      <vt:lpstr>Arial</vt:lpstr>
      <vt:lpstr>Avenir Next LT Pro</vt:lpstr>
      <vt:lpstr>Calibri</vt:lpstr>
      <vt:lpstr>Times New Roman</vt:lpstr>
      <vt:lpstr>Wingdings</vt:lpstr>
      <vt:lpstr>AccentBoxVTI</vt:lpstr>
      <vt:lpstr>The role and importance of quality service, hospitality, and guest services within the hotel Industry</vt:lpstr>
      <vt:lpstr>Introduction</vt:lpstr>
      <vt:lpstr>Identifying the hotel’s main customers</vt:lpstr>
      <vt:lpstr>Outline the nature, scope and role of guest services and facilities</vt:lpstr>
      <vt:lpstr>Fairmont Sirru Fen Fushi, Maldives’s Nature, Scope and Role of guest service and facilities</vt:lpstr>
      <vt:lpstr>The importance of hospitality and how hotels meet/exceed guest expectations </vt:lpstr>
      <vt:lpstr>The importance of hospitality and how hotels meet/exceed guest expectations </vt:lpstr>
      <vt:lpstr>Recommendation </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Vasilica Beta (1918835)</dc:creator>
  <cp:lastModifiedBy>Vasilica Beta (1918835)</cp:lastModifiedBy>
  <cp:revision>5</cp:revision>
  <dcterms:created xsi:type="dcterms:W3CDTF">2023-10-20T11:28:43Z</dcterms:created>
  <dcterms:modified xsi:type="dcterms:W3CDTF">2023-10-20T23:09:19Z</dcterms:modified>
</cp:coreProperties>
</file>