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0" r:id="rId3"/>
    <p:sldId id="258" r:id="rId4"/>
    <p:sldId id="259" r:id="rId5"/>
    <p:sldId id="261" r:id="rId6"/>
    <p:sldId id="262" r:id="rId7"/>
    <p:sldId id="263" r:id="rId8"/>
    <p:sldId id="265" r:id="rId9"/>
    <p:sldId id="269"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59" d="100"/>
          <a:sy n="59" d="100"/>
        </p:scale>
        <p:origin x="96" y="10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7C2C1DC7-138D-4B1C-9D2B-5587E89819AC}" type="datetimeFigureOut">
              <a:rPr lang="en-US" smtClean="0"/>
              <a:t>11/14/2019</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1CF0F502-5F0F-4F29-839E-F38C3935FFAF}"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24300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2C1DC7-138D-4B1C-9D2B-5587E89819AC}" type="datetimeFigureOut">
              <a:rPr lang="en-US" smtClean="0"/>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0F502-5F0F-4F29-839E-F38C3935FFAF}" type="slidenum">
              <a:rPr lang="en-US" smtClean="0"/>
              <a:t>‹#›</a:t>
            </a:fld>
            <a:endParaRPr lang="en-US"/>
          </a:p>
        </p:txBody>
      </p:sp>
    </p:spTree>
    <p:extLst>
      <p:ext uri="{BB962C8B-B14F-4D97-AF65-F5344CB8AC3E}">
        <p14:creationId xmlns:p14="http://schemas.microsoft.com/office/powerpoint/2010/main" val="2489467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7C2C1DC7-138D-4B1C-9D2B-5587E89819AC}" type="datetimeFigureOut">
              <a:rPr lang="en-US" smtClean="0"/>
              <a:t>11/14/2019</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1CF0F502-5F0F-4F29-839E-F38C3935FFAF}"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65520307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2C1DC7-138D-4B1C-9D2B-5587E89819AC}" type="datetimeFigureOut">
              <a:rPr lang="en-US" smtClean="0"/>
              <a:t>11/14/2019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0F502-5F0F-4F29-839E-F38C3935FFAF}" type="slidenum">
              <a:rPr lang="en-US" smtClean="0"/>
              <a:t>‹#›</a:t>
            </a:fld>
            <a:endParaRPr lang="en-US"/>
          </a:p>
        </p:txBody>
      </p:sp>
    </p:spTree>
    <p:extLst>
      <p:ext uri="{BB962C8B-B14F-4D97-AF65-F5344CB8AC3E}">
        <p14:creationId xmlns:p14="http://schemas.microsoft.com/office/powerpoint/2010/main" val="1857475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2C1DC7-138D-4B1C-9D2B-5587E89819AC}" type="datetimeFigureOut">
              <a:rPr lang="en-US" smtClean="0"/>
              <a:t>11/14/2019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F0F502-5F0F-4F29-839E-F38C3935FFAF}" type="slidenum">
              <a:rPr lang="en-US" smtClean="0"/>
              <a:t>‹#›</a:t>
            </a:fld>
            <a:endParaRPr lang="en-US"/>
          </a:p>
        </p:txBody>
      </p:sp>
    </p:spTree>
    <p:extLst>
      <p:ext uri="{BB962C8B-B14F-4D97-AF65-F5344CB8AC3E}">
        <p14:creationId xmlns:p14="http://schemas.microsoft.com/office/powerpoint/2010/main" val="130725424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2C1DC7-138D-4B1C-9D2B-5587E89819AC}" type="datetimeFigureOut">
              <a:rPr lang="en-US" smtClean="0"/>
              <a:t>11/14/2019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F0F502-5F0F-4F29-839E-F38C3935FFAF}" type="slidenum">
              <a:rPr lang="en-US" smtClean="0"/>
              <a:t>‹#›</a:t>
            </a:fld>
            <a:endParaRPr lang="en-US"/>
          </a:p>
        </p:txBody>
      </p:sp>
    </p:spTree>
    <p:extLst>
      <p:ext uri="{BB962C8B-B14F-4D97-AF65-F5344CB8AC3E}">
        <p14:creationId xmlns:p14="http://schemas.microsoft.com/office/powerpoint/2010/main" val="490370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2C1DC7-138D-4B1C-9D2B-5587E89819AC}" type="datetimeFigureOut">
              <a:rPr lang="en-US" smtClean="0"/>
              <a:t>11/14/2019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F0F502-5F0F-4F29-839E-F38C3935FFAF}" type="slidenum">
              <a:rPr lang="en-US" smtClean="0"/>
              <a:t>‹#›</a:t>
            </a:fld>
            <a:endParaRPr lang="en-US"/>
          </a:p>
        </p:txBody>
      </p:sp>
    </p:spTree>
    <p:extLst>
      <p:ext uri="{BB962C8B-B14F-4D97-AF65-F5344CB8AC3E}">
        <p14:creationId xmlns:p14="http://schemas.microsoft.com/office/powerpoint/2010/main" val="2858280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7C2C1DC7-138D-4B1C-9D2B-5587E89819AC}" type="datetimeFigureOut">
              <a:rPr lang="en-US" smtClean="0"/>
              <a:t>11/14/2019</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1CF0F502-5F0F-4F29-839E-F38C3935FFAF}"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43428619"/>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7C2C1DC7-138D-4B1C-9D2B-5587E89819AC}" type="datetimeFigureOut">
              <a:rPr lang="en-US" smtClean="0"/>
              <a:t>11/14/2019</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1CF0F502-5F0F-4F29-839E-F38C3935FFAF}" type="slidenum">
              <a:rPr lang="en-US" smtClean="0"/>
              <a:t>‹#›</a:t>
            </a:fld>
            <a:endParaRPr lang="en-US"/>
          </a:p>
        </p:txBody>
      </p:sp>
    </p:spTree>
    <p:extLst>
      <p:ext uri="{BB962C8B-B14F-4D97-AF65-F5344CB8AC3E}">
        <p14:creationId xmlns:p14="http://schemas.microsoft.com/office/powerpoint/2010/main" val="12396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2C1DC7-138D-4B1C-9D2B-5587E89819AC}" type="datetimeFigureOut">
              <a:rPr lang="en-US" smtClean="0"/>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0F502-5F0F-4F29-839E-F38C3935FFAF}" type="slidenum">
              <a:rPr lang="en-US" smtClean="0"/>
              <a:t>‹#›</a:t>
            </a:fld>
            <a:endParaRPr lang="en-US"/>
          </a:p>
        </p:txBody>
      </p:sp>
    </p:spTree>
    <p:extLst>
      <p:ext uri="{BB962C8B-B14F-4D97-AF65-F5344CB8AC3E}">
        <p14:creationId xmlns:p14="http://schemas.microsoft.com/office/powerpoint/2010/main" val="1223224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2C1DC7-138D-4B1C-9D2B-5587E89819AC}" type="datetimeFigureOut">
              <a:rPr lang="en-US" smtClean="0"/>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0F502-5F0F-4F29-839E-F38C3935FFAF}" type="slidenum">
              <a:rPr lang="en-US" smtClean="0"/>
              <a:t>‹#›</a:t>
            </a:fld>
            <a:endParaRPr lang="en-US"/>
          </a:p>
        </p:txBody>
      </p:sp>
    </p:spTree>
    <p:extLst>
      <p:ext uri="{BB962C8B-B14F-4D97-AF65-F5344CB8AC3E}">
        <p14:creationId xmlns:p14="http://schemas.microsoft.com/office/powerpoint/2010/main" val="2290266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7C2C1DC7-138D-4B1C-9D2B-5587E89819AC}" type="datetimeFigureOut">
              <a:rPr lang="en-US" smtClean="0"/>
              <a:t>11/14/2019</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1CF0F502-5F0F-4F29-839E-F38C3935FFAF}"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392519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m.youtube.com/watch?v=FgNaqfGTysU#dialog"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B217C2AD-51B4-40CE-A71F-F5D3F846D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1" name="Rectangle 10">
            <a:extLst>
              <a:ext uri="{FF2B5EF4-FFF2-40B4-BE49-F238E27FC236}">
                <a16:creationId xmlns:a16="http://schemas.microsoft.com/office/drawing/2014/main" id="{6F1BF92E-23CF-4BFE-9E1F-C359BACFA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0E624BD9-62FB-467A-ACDC-4836ADC5F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Freeform 13">
            <a:extLst>
              <a:ext uri="{FF2B5EF4-FFF2-40B4-BE49-F238E27FC236}">
                <a16:creationId xmlns:a16="http://schemas.microsoft.com/office/drawing/2014/main" id="{4C973920-672E-443D-8D2E-2D1E3853A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141730" y="0"/>
            <a:ext cx="7789615" cy="6858000"/>
          </a:xfrm>
          <a:custGeom>
            <a:avLst/>
            <a:gdLst>
              <a:gd name="connsiteX0" fmla="*/ 9807836 w 9807836"/>
              <a:gd name="connsiteY0" fmla="*/ 0 h 6858000"/>
              <a:gd name="connsiteX1" fmla="*/ 0 w 9807836"/>
              <a:gd name="connsiteY1" fmla="*/ 0 h 6858000"/>
              <a:gd name="connsiteX2" fmla="*/ 26987 w 9807836"/>
              <a:gd name="connsiteY2" fmla="*/ 87312 h 6858000"/>
              <a:gd name="connsiteX3" fmla="*/ 52387 w 9807836"/>
              <a:gd name="connsiteY3" fmla="*/ 174625 h 6858000"/>
              <a:gd name="connsiteX4" fmla="*/ 77787 w 9807836"/>
              <a:gd name="connsiteY4" fmla="*/ 263525 h 6858000"/>
              <a:gd name="connsiteX5" fmla="*/ 100012 w 9807836"/>
              <a:gd name="connsiteY5" fmla="*/ 354012 h 6858000"/>
              <a:gd name="connsiteX6" fmla="*/ 127000 w 9807836"/>
              <a:gd name="connsiteY6" fmla="*/ 441325 h 6858000"/>
              <a:gd name="connsiteX7" fmla="*/ 155575 w 9807836"/>
              <a:gd name="connsiteY7" fmla="*/ 525462 h 6858000"/>
              <a:gd name="connsiteX8" fmla="*/ 192087 w 9807836"/>
              <a:gd name="connsiteY8" fmla="*/ 604837 h 6858000"/>
              <a:gd name="connsiteX9" fmla="*/ 234950 w 9807836"/>
              <a:gd name="connsiteY9" fmla="*/ 677862 h 6858000"/>
              <a:gd name="connsiteX10" fmla="*/ 282575 w 9807836"/>
              <a:gd name="connsiteY10" fmla="*/ 739775 h 6858000"/>
              <a:gd name="connsiteX11" fmla="*/ 334962 w 9807836"/>
              <a:gd name="connsiteY11" fmla="*/ 798512 h 6858000"/>
              <a:gd name="connsiteX12" fmla="*/ 395287 w 9807836"/>
              <a:gd name="connsiteY12" fmla="*/ 852487 h 6858000"/>
              <a:gd name="connsiteX13" fmla="*/ 458787 w 9807836"/>
              <a:gd name="connsiteY13" fmla="*/ 906462 h 6858000"/>
              <a:gd name="connsiteX14" fmla="*/ 525462 w 9807836"/>
              <a:gd name="connsiteY14" fmla="*/ 957262 h 6858000"/>
              <a:gd name="connsiteX15" fmla="*/ 592137 w 9807836"/>
              <a:gd name="connsiteY15" fmla="*/ 1008062 h 6858000"/>
              <a:gd name="connsiteX16" fmla="*/ 660400 w 9807836"/>
              <a:gd name="connsiteY16" fmla="*/ 1060450 h 6858000"/>
              <a:gd name="connsiteX17" fmla="*/ 725487 w 9807836"/>
              <a:gd name="connsiteY17" fmla="*/ 1111250 h 6858000"/>
              <a:gd name="connsiteX18" fmla="*/ 787400 w 9807836"/>
              <a:gd name="connsiteY18" fmla="*/ 1165225 h 6858000"/>
              <a:gd name="connsiteX19" fmla="*/ 844550 w 9807836"/>
              <a:gd name="connsiteY19" fmla="*/ 1223962 h 6858000"/>
              <a:gd name="connsiteX20" fmla="*/ 896937 w 9807836"/>
              <a:gd name="connsiteY20" fmla="*/ 1282700 h 6858000"/>
              <a:gd name="connsiteX21" fmla="*/ 939800 w 9807836"/>
              <a:gd name="connsiteY21" fmla="*/ 1346200 h 6858000"/>
              <a:gd name="connsiteX22" fmla="*/ 976312 w 9807836"/>
              <a:gd name="connsiteY22" fmla="*/ 1417637 h 6858000"/>
              <a:gd name="connsiteX23" fmla="*/ 998537 w 9807836"/>
              <a:gd name="connsiteY23" fmla="*/ 1487487 h 6858000"/>
              <a:gd name="connsiteX24" fmla="*/ 1012825 w 9807836"/>
              <a:gd name="connsiteY24" fmla="*/ 1565275 h 6858000"/>
              <a:gd name="connsiteX25" fmla="*/ 1019175 w 9807836"/>
              <a:gd name="connsiteY25" fmla="*/ 1641475 h 6858000"/>
              <a:gd name="connsiteX26" fmla="*/ 1017587 w 9807836"/>
              <a:gd name="connsiteY26" fmla="*/ 1722437 h 6858000"/>
              <a:gd name="connsiteX27" fmla="*/ 1011237 w 9807836"/>
              <a:gd name="connsiteY27" fmla="*/ 1803400 h 6858000"/>
              <a:gd name="connsiteX28" fmla="*/ 1003300 w 9807836"/>
              <a:gd name="connsiteY28" fmla="*/ 1887537 h 6858000"/>
              <a:gd name="connsiteX29" fmla="*/ 992187 w 9807836"/>
              <a:gd name="connsiteY29" fmla="*/ 1971675 h 6858000"/>
              <a:gd name="connsiteX30" fmla="*/ 979487 w 9807836"/>
              <a:gd name="connsiteY30" fmla="*/ 2055812 h 6858000"/>
              <a:gd name="connsiteX31" fmla="*/ 969962 w 9807836"/>
              <a:gd name="connsiteY31" fmla="*/ 2139950 h 6858000"/>
              <a:gd name="connsiteX32" fmla="*/ 963612 w 9807836"/>
              <a:gd name="connsiteY32" fmla="*/ 2224087 h 6858000"/>
              <a:gd name="connsiteX33" fmla="*/ 958850 w 9807836"/>
              <a:gd name="connsiteY33" fmla="*/ 2305050 h 6858000"/>
              <a:gd name="connsiteX34" fmla="*/ 963612 w 9807836"/>
              <a:gd name="connsiteY34" fmla="*/ 2384425 h 6858000"/>
              <a:gd name="connsiteX35" fmla="*/ 973137 w 9807836"/>
              <a:gd name="connsiteY35" fmla="*/ 2462212 h 6858000"/>
              <a:gd name="connsiteX36" fmla="*/ 993775 w 9807836"/>
              <a:gd name="connsiteY36" fmla="*/ 2543175 h 6858000"/>
              <a:gd name="connsiteX37" fmla="*/ 1025525 w 9807836"/>
              <a:gd name="connsiteY37" fmla="*/ 2622550 h 6858000"/>
              <a:gd name="connsiteX38" fmla="*/ 1063625 w 9807836"/>
              <a:gd name="connsiteY38" fmla="*/ 2701925 h 6858000"/>
              <a:gd name="connsiteX39" fmla="*/ 1106487 w 9807836"/>
              <a:gd name="connsiteY39" fmla="*/ 2781300 h 6858000"/>
              <a:gd name="connsiteX40" fmla="*/ 1150937 w 9807836"/>
              <a:gd name="connsiteY40" fmla="*/ 2859087 h 6858000"/>
              <a:gd name="connsiteX41" fmla="*/ 1198562 w 9807836"/>
              <a:gd name="connsiteY41" fmla="*/ 2938462 h 6858000"/>
              <a:gd name="connsiteX42" fmla="*/ 1241425 w 9807836"/>
              <a:gd name="connsiteY42" fmla="*/ 3017837 h 6858000"/>
              <a:gd name="connsiteX43" fmla="*/ 1284288 w 9807836"/>
              <a:gd name="connsiteY43" fmla="*/ 3098800 h 6858000"/>
              <a:gd name="connsiteX44" fmla="*/ 1320800 w 9807836"/>
              <a:gd name="connsiteY44" fmla="*/ 3179762 h 6858000"/>
              <a:gd name="connsiteX45" fmla="*/ 1349375 w 9807836"/>
              <a:gd name="connsiteY45" fmla="*/ 3260725 h 6858000"/>
              <a:gd name="connsiteX46" fmla="*/ 1365250 w 9807836"/>
              <a:gd name="connsiteY46" fmla="*/ 3343275 h 6858000"/>
              <a:gd name="connsiteX47" fmla="*/ 1374775 w 9807836"/>
              <a:gd name="connsiteY47" fmla="*/ 3429000 h 6858000"/>
              <a:gd name="connsiteX48" fmla="*/ 1365250 w 9807836"/>
              <a:gd name="connsiteY48" fmla="*/ 3514725 h 6858000"/>
              <a:gd name="connsiteX49" fmla="*/ 1349375 w 9807836"/>
              <a:gd name="connsiteY49" fmla="*/ 3597275 h 6858000"/>
              <a:gd name="connsiteX50" fmla="*/ 1320800 w 9807836"/>
              <a:gd name="connsiteY50" fmla="*/ 3678237 h 6858000"/>
              <a:gd name="connsiteX51" fmla="*/ 1284288 w 9807836"/>
              <a:gd name="connsiteY51" fmla="*/ 3759200 h 6858000"/>
              <a:gd name="connsiteX52" fmla="*/ 1241425 w 9807836"/>
              <a:gd name="connsiteY52" fmla="*/ 3840162 h 6858000"/>
              <a:gd name="connsiteX53" fmla="*/ 1198562 w 9807836"/>
              <a:gd name="connsiteY53" fmla="*/ 3919537 h 6858000"/>
              <a:gd name="connsiteX54" fmla="*/ 1150937 w 9807836"/>
              <a:gd name="connsiteY54" fmla="*/ 3998912 h 6858000"/>
              <a:gd name="connsiteX55" fmla="*/ 1106487 w 9807836"/>
              <a:gd name="connsiteY55" fmla="*/ 4076700 h 6858000"/>
              <a:gd name="connsiteX56" fmla="*/ 1063625 w 9807836"/>
              <a:gd name="connsiteY56" fmla="*/ 4156075 h 6858000"/>
              <a:gd name="connsiteX57" fmla="*/ 1025525 w 9807836"/>
              <a:gd name="connsiteY57" fmla="*/ 4235450 h 6858000"/>
              <a:gd name="connsiteX58" fmla="*/ 993775 w 9807836"/>
              <a:gd name="connsiteY58" fmla="*/ 4314825 h 6858000"/>
              <a:gd name="connsiteX59" fmla="*/ 973137 w 9807836"/>
              <a:gd name="connsiteY59" fmla="*/ 4395787 h 6858000"/>
              <a:gd name="connsiteX60" fmla="*/ 963612 w 9807836"/>
              <a:gd name="connsiteY60" fmla="*/ 4473575 h 6858000"/>
              <a:gd name="connsiteX61" fmla="*/ 958850 w 9807836"/>
              <a:gd name="connsiteY61" fmla="*/ 4552950 h 6858000"/>
              <a:gd name="connsiteX62" fmla="*/ 963612 w 9807836"/>
              <a:gd name="connsiteY62" fmla="*/ 4633912 h 6858000"/>
              <a:gd name="connsiteX63" fmla="*/ 969962 w 9807836"/>
              <a:gd name="connsiteY63" fmla="*/ 4718050 h 6858000"/>
              <a:gd name="connsiteX64" fmla="*/ 979487 w 9807836"/>
              <a:gd name="connsiteY64" fmla="*/ 4802187 h 6858000"/>
              <a:gd name="connsiteX65" fmla="*/ 992187 w 9807836"/>
              <a:gd name="connsiteY65" fmla="*/ 4886325 h 6858000"/>
              <a:gd name="connsiteX66" fmla="*/ 1003300 w 9807836"/>
              <a:gd name="connsiteY66" fmla="*/ 4970462 h 6858000"/>
              <a:gd name="connsiteX67" fmla="*/ 1011237 w 9807836"/>
              <a:gd name="connsiteY67" fmla="*/ 5054600 h 6858000"/>
              <a:gd name="connsiteX68" fmla="*/ 1017587 w 9807836"/>
              <a:gd name="connsiteY68" fmla="*/ 5135562 h 6858000"/>
              <a:gd name="connsiteX69" fmla="*/ 1019175 w 9807836"/>
              <a:gd name="connsiteY69" fmla="*/ 5216525 h 6858000"/>
              <a:gd name="connsiteX70" fmla="*/ 1012825 w 9807836"/>
              <a:gd name="connsiteY70" fmla="*/ 5292725 h 6858000"/>
              <a:gd name="connsiteX71" fmla="*/ 998537 w 9807836"/>
              <a:gd name="connsiteY71" fmla="*/ 5370512 h 6858000"/>
              <a:gd name="connsiteX72" fmla="*/ 976312 w 9807836"/>
              <a:gd name="connsiteY72" fmla="*/ 5440362 h 6858000"/>
              <a:gd name="connsiteX73" fmla="*/ 939800 w 9807836"/>
              <a:gd name="connsiteY73" fmla="*/ 5511800 h 6858000"/>
              <a:gd name="connsiteX74" fmla="*/ 896937 w 9807836"/>
              <a:gd name="connsiteY74" fmla="*/ 5575300 h 6858000"/>
              <a:gd name="connsiteX75" fmla="*/ 844550 w 9807836"/>
              <a:gd name="connsiteY75" fmla="*/ 5634037 h 6858000"/>
              <a:gd name="connsiteX76" fmla="*/ 787400 w 9807836"/>
              <a:gd name="connsiteY76" fmla="*/ 5692775 h 6858000"/>
              <a:gd name="connsiteX77" fmla="*/ 725487 w 9807836"/>
              <a:gd name="connsiteY77" fmla="*/ 5746750 h 6858000"/>
              <a:gd name="connsiteX78" fmla="*/ 660400 w 9807836"/>
              <a:gd name="connsiteY78" fmla="*/ 5797550 h 6858000"/>
              <a:gd name="connsiteX79" fmla="*/ 592137 w 9807836"/>
              <a:gd name="connsiteY79" fmla="*/ 5849937 h 6858000"/>
              <a:gd name="connsiteX80" fmla="*/ 525462 w 9807836"/>
              <a:gd name="connsiteY80" fmla="*/ 5900737 h 6858000"/>
              <a:gd name="connsiteX81" fmla="*/ 458787 w 9807836"/>
              <a:gd name="connsiteY81" fmla="*/ 5951537 h 6858000"/>
              <a:gd name="connsiteX82" fmla="*/ 395287 w 9807836"/>
              <a:gd name="connsiteY82" fmla="*/ 6005512 h 6858000"/>
              <a:gd name="connsiteX83" fmla="*/ 334962 w 9807836"/>
              <a:gd name="connsiteY83" fmla="*/ 6059487 h 6858000"/>
              <a:gd name="connsiteX84" fmla="*/ 282575 w 9807836"/>
              <a:gd name="connsiteY84" fmla="*/ 6118225 h 6858000"/>
              <a:gd name="connsiteX85" fmla="*/ 234950 w 9807836"/>
              <a:gd name="connsiteY85" fmla="*/ 6180137 h 6858000"/>
              <a:gd name="connsiteX86" fmla="*/ 192087 w 9807836"/>
              <a:gd name="connsiteY86" fmla="*/ 6253162 h 6858000"/>
              <a:gd name="connsiteX87" fmla="*/ 155575 w 9807836"/>
              <a:gd name="connsiteY87" fmla="*/ 6332537 h 6858000"/>
              <a:gd name="connsiteX88" fmla="*/ 127000 w 9807836"/>
              <a:gd name="connsiteY88" fmla="*/ 6416675 h 6858000"/>
              <a:gd name="connsiteX89" fmla="*/ 100012 w 9807836"/>
              <a:gd name="connsiteY89" fmla="*/ 6503987 h 6858000"/>
              <a:gd name="connsiteX90" fmla="*/ 77787 w 9807836"/>
              <a:gd name="connsiteY90" fmla="*/ 6594475 h 6858000"/>
              <a:gd name="connsiteX91" fmla="*/ 52387 w 9807836"/>
              <a:gd name="connsiteY91" fmla="*/ 6683375 h 6858000"/>
              <a:gd name="connsiteX92" fmla="*/ 26987 w 9807836"/>
              <a:gd name="connsiteY92" fmla="*/ 6770687 h 6858000"/>
              <a:gd name="connsiteX93" fmla="*/ 0 w 9807836"/>
              <a:gd name="connsiteY93" fmla="*/ 6858000 h 6858000"/>
              <a:gd name="connsiteX94" fmla="*/ 9807836 w 9807836"/>
              <a:gd name="connsiteY94" fmla="*/ 6858000 h 6858000"/>
              <a:gd name="connsiteX95" fmla="*/ 9807836 w 9807836"/>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807836" h="6858000">
                <a:moveTo>
                  <a:pt x="9807836" y="0"/>
                </a:moveTo>
                <a:lnTo>
                  <a:pt x="0" y="0"/>
                </a:lnTo>
                <a:lnTo>
                  <a:pt x="26987" y="87312"/>
                </a:lnTo>
                <a:lnTo>
                  <a:pt x="52387" y="174625"/>
                </a:lnTo>
                <a:lnTo>
                  <a:pt x="77787" y="263525"/>
                </a:lnTo>
                <a:lnTo>
                  <a:pt x="100012" y="354012"/>
                </a:lnTo>
                <a:lnTo>
                  <a:pt x="127000" y="441325"/>
                </a:lnTo>
                <a:lnTo>
                  <a:pt x="155575" y="525462"/>
                </a:lnTo>
                <a:lnTo>
                  <a:pt x="192087" y="604837"/>
                </a:lnTo>
                <a:lnTo>
                  <a:pt x="234950" y="677862"/>
                </a:lnTo>
                <a:lnTo>
                  <a:pt x="282575" y="739775"/>
                </a:lnTo>
                <a:lnTo>
                  <a:pt x="334962" y="798512"/>
                </a:lnTo>
                <a:lnTo>
                  <a:pt x="395287" y="852487"/>
                </a:lnTo>
                <a:lnTo>
                  <a:pt x="458787" y="906462"/>
                </a:lnTo>
                <a:lnTo>
                  <a:pt x="525462" y="957262"/>
                </a:lnTo>
                <a:lnTo>
                  <a:pt x="592137" y="1008062"/>
                </a:lnTo>
                <a:lnTo>
                  <a:pt x="660400" y="1060450"/>
                </a:lnTo>
                <a:lnTo>
                  <a:pt x="725487" y="1111250"/>
                </a:lnTo>
                <a:lnTo>
                  <a:pt x="787400" y="1165225"/>
                </a:lnTo>
                <a:lnTo>
                  <a:pt x="844550" y="1223962"/>
                </a:lnTo>
                <a:lnTo>
                  <a:pt x="896937" y="1282700"/>
                </a:lnTo>
                <a:lnTo>
                  <a:pt x="939800" y="1346200"/>
                </a:lnTo>
                <a:lnTo>
                  <a:pt x="976312" y="1417637"/>
                </a:lnTo>
                <a:lnTo>
                  <a:pt x="998537" y="1487487"/>
                </a:lnTo>
                <a:lnTo>
                  <a:pt x="1012825" y="1565275"/>
                </a:lnTo>
                <a:lnTo>
                  <a:pt x="1019175" y="1641475"/>
                </a:lnTo>
                <a:lnTo>
                  <a:pt x="1017587" y="1722437"/>
                </a:lnTo>
                <a:lnTo>
                  <a:pt x="1011237" y="1803400"/>
                </a:lnTo>
                <a:lnTo>
                  <a:pt x="1003300" y="1887537"/>
                </a:lnTo>
                <a:lnTo>
                  <a:pt x="992187" y="1971675"/>
                </a:lnTo>
                <a:lnTo>
                  <a:pt x="979487" y="2055812"/>
                </a:lnTo>
                <a:lnTo>
                  <a:pt x="969962" y="2139950"/>
                </a:lnTo>
                <a:lnTo>
                  <a:pt x="963612" y="2224087"/>
                </a:lnTo>
                <a:lnTo>
                  <a:pt x="958850" y="2305050"/>
                </a:lnTo>
                <a:lnTo>
                  <a:pt x="963612" y="2384425"/>
                </a:lnTo>
                <a:lnTo>
                  <a:pt x="973137" y="2462212"/>
                </a:lnTo>
                <a:lnTo>
                  <a:pt x="993775" y="2543175"/>
                </a:lnTo>
                <a:lnTo>
                  <a:pt x="1025525" y="2622550"/>
                </a:lnTo>
                <a:lnTo>
                  <a:pt x="1063625" y="2701925"/>
                </a:lnTo>
                <a:lnTo>
                  <a:pt x="1106487" y="2781300"/>
                </a:lnTo>
                <a:lnTo>
                  <a:pt x="1150937" y="2859087"/>
                </a:lnTo>
                <a:lnTo>
                  <a:pt x="1198562" y="2938462"/>
                </a:lnTo>
                <a:lnTo>
                  <a:pt x="1241425" y="3017837"/>
                </a:lnTo>
                <a:lnTo>
                  <a:pt x="1284288" y="3098800"/>
                </a:lnTo>
                <a:lnTo>
                  <a:pt x="1320800" y="3179762"/>
                </a:lnTo>
                <a:lnTo>
                  <a:pt x="1349375" y="3260725"/>
                </a:lnTo>
                <a:lnTo>
                  <a:pt x="1365250" y="3343275"/>
                </a:lnTo>
                <a:lnTo>
                  <a:pt x="1374775" y="3429000"/>
                </a:lnTo>
                <a:lnTo>
                  <a:pt x="1365250" y="3514725"/>
                </a:lnTo>
                <a:lnTo>
                  <a:pt x="1349375" y="3597275"/>
                </a:lnTo>
                <a:lnTo>
                  <a:pt x="1320800" y="3678237"/>
                </a:lnTo>
                <a:lnTo>
                  <a:pt x="1284288" y="3759200"/>
                </a:lnTo>
                <a:lnTo>
                  <a:pt x="1241425" y="3840162"/>
                </a:lnTo>
                <a:lnTo>
                  <a:pt x="1198562" y="3919537"/>
                </a:lnTo>
                <a:lnTo>
                  <a:pt x="1150937" y="3998912"/>
                </a:lnTo>
                <a:lnTo>
                  <a:pt x="1106487" y="4076700"/>
                </a:lnTo>
                <a:lnTo>
                  <a:pt x="1063625" y="4156075"/>
                </a:lnTo>
                <a:lnTo>
                  <a:pt x="1025525" y="4235450"/>
                </a:lnTo>
                <a:lnTo>
                  <a:pt x="993775" y="4314825"/>
                </a:lnTo>
                <a:lnTo>
                  <a:pt x="973137" y="4395787"/>
                </a:lnTo>
                <a:lnTo>
                  <a:pt x="963612" y="4473575"/>
                </a:lnTo>
                <a:lnTo>
                  <a:pt x="958850" y="4552950"/>
                </a:lnTo>
                <a:lnTo>
                  <a:pt x="963612" y="4633912"/>
                </a:lnTo>
                <a:lnTo>
                  <a:pt x="969962" y="4718050"/>
                </a:lnTo>
                <a:lnTo>
                  <a:pt x="979487" y="4802187"/>
                </a:lnTo>
                <a:lnTo>
                  <a:pt x="992187" y="4886325"/>
                </a:lnTo>
                <a:lnTo>
                  <a:pt x="1003300" y="4970462"/>
                </a:lnTo>
                <a:lnTo>
                  <a:pt x="1011237" y="5054600"/>
                </a:lnTo>
                <a:lnTo>
                  <a:pt x="1017587" y="5135562"/>
                </a:lnTo>
                <a:lnTo>
                  <a:pt x="1019175" y="5216525"/>
                </a:lnTo>
                <a:lnTo>
                  <a:pt x="1012825" y="5292725"/>
                </a:lnTo>
                <a:lnTo>
                  <a:pt x="998537" y="5370512"/>
                </a:lnTo>
                <a:lnTo>
                  <a:pt x="976312" y="5440362"/>
                </a:lnTo>
                <a:lnTo>
                  <a:pt x="939800" y="5511800"/>
                </a:lnTo>
                <a:lnTo>
                  <a:pt x="896937" y="5575300"/>
                </a:lnTo>
                <a:lnTo>
                  <a:pt x="844550" y="5634037"/>
                </a:lnTo>
                <a:lnTo>
                  <a:pt x="787400" y="5692775"/>
                </a:lnTo>
                <a:lnTo>
                  <a:pt x="725487" y="5746750"/>
                </a:lnTo>
                <a:lnTo>
                  <a:pt x="660400" y="5797550"/>
                </a:lnTo>
                <a:lnTo>
                  <a:pt x="592137" y="5849937"/>
                </a:lnTo>
                <a:lnTo>
                  <a:pt x="525462" y="5900737"/>
                </a:lnTo>
                <a:lnTo>
                  <a:pt x="458787" y="5951537"/>
                </a:lnTo>
                <a:lnTo>
                  <a:pt x="395287" y="6005512"/>
                </a:lnTo>
                <a:lnTo>
                  <a:pt x="334962" y="6059487"/>
                </a:lnTo>
                <a:lnTo>
                  <a:pt x="282575" y="6118225"/>
                </a:lnTo>
                <a:lnTo>
                  <a:pt x="234950" y="6180137"/>
                </a:lnTo>
                <a:lnTo>
                  <a:pt x="192087" y="6253162"/>
                </a:lnTo>
                <a:lnTo>
                  <a:pt x="155575" y="6332537"/>
                </a:lnTo>
                <a:lnTo>
                  <a:pt x="127000" y="6416675"/>
                </a:lnTo>
                <a:lnTo>
                  <a:pt x="100012" y="6503987"/>
                </a:lnTo>
                <a:lnTo>
                  <a:pt x="77787" y="6594475"/>
                </a:lnTo>
                <a:lnTo>
                  <a:pt x="52387" y="6683375"/>
                </a:lnTo>
                <a:lnTo>
                  <a:pt x="26987" y="6770687"/>
                </a:lnTo>
                <a:lnTo>
                  <a:pt x="0" y="6858000"/>
                </a:lnTo>
                <a:lnTo>
                  <a:pt x="9807836" y="6858000"/>
                </a:lnTo>
                <a:lnTo>
                  <a:pt x="9807836" y="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9DE71EB7-D4F9-4D70-9991-364C67D18670}"/>
              </a:ext>
            </a:extLst>
          </p:cNvPr>
          <p:cNvSpPr>
            <a:spLocks noGrp="1"/>
          </p:cNvSpPr>
          <p:nvPr>
            <p:ph type="title"/>
          </p:nvPr>
        </p:nvSpPr>
        <p:spPr>
          <a:xfrm>
            <a:off x="926927" y="1231894"/>
            <a:ext cx="5490143" cy="4339177"/>
          </a:xfrm>
        </p:spPr>
        <p:txBody>
          <a:bodyPr vert="horz" lIns="91440" tIns="45720" rIns="91440" bIns="45720" rtlCol="0" anchor="ctr">
            <a:normAutofit/>
          </a:bodyPr>
          <a:lstStyle/>
          <a:p>
            <a:r>
              <a:rPr lang="en-US" sz="2900" spc="800" dirty="0">
                <a:solidFill>
                  <a:srgbClr val="2A1A00"/>
                </a:solidFill>
              </a:rPr>
              <a:t>STIGMA OF MENTAL Health AND Attitudes Of black minority ethnic Communities towards Mental Illness and Seeking Professional Psychological Help  </a:t>
            </a:r>
          </a:p>
        </p:txBody>
      </p:sp>
      <p:sp>
        <p:nvSpPr>
          <p:cNvPr id="17" name="Rectangle 16">
            <a:extLst>
              <a:ext uri="{FF2B5EF4-FFF2-40B4-BE49-F238E27FC236}">
                <a16:creationId xmlns:a16="http://schemas.microsoft.com/office/drawing/2014/main" id="{4363DD75-42D3-453C-A84D-D18B4215C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rgbClr val="2A1A00"/>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Graphic 5" descr="Head with Gears">
            <a:extLst>
              <a:ext uri="{FF2B5EF4-FFF2-40B4-BE49-F238E27FC236}">
                <a16:creationId xmlns:a16="http://schemas.microsoft.com/office/drawing/2014/main" id="{BB99F1A6-CB07-4F27-B9F9-5E3F6B1A3E2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2944" y="1433476"/>
            <a:ext cx="3995592" cy="3995592"/>
          </a:xfrm>
          <a:prstGeom prst="rect">
            <a:avLst/>
          </a:prstGeom>
        </p:spPr>
      </p:pic>
    </p:spTree>
    <p:extLst>
      <p:ext uri="{BB962C8B-B14F-4D97-AF65-F5344CB8AC3E}">
        <p14:creationId xmlns:p14="http://schemas.microsoft.com/office/powerpoint/2010/main" val="23503535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902CB3-0EF2-485A-B8A6-6515736DB02D}"/>
              </a:ext>
            </a:extLst>
          </p:cNvPr>
          <p:cNvSpPr>
            <a:spLocks noGrp="1"/>
          </p:cNvSpPr>
          <p:nvPr>
            <p:ph idx="1"/>
          </p:nvPr>
        </p:nvSpPr>
        <p:spPr>
          <a:xfrm>
            <a:off x="1251677" y="1497435"/>
            <a:ext cx="10308351" cy="4819475"/>
          </a:xfrm>
        </p:spPr>
        <p:txBody>
          <a:bodyPr>
            <a:normAutofit lnSpcReduction="10000"/>
          </a:bodyPr>
          <a:lstStyle/>
          <a:p>
            <a:pPr marL="0" indent="0">
              <a:buNone/>
            </a:pPr>
            <a:r>
              <a:rPr lang="en-GB" sz="2600" dirty="0">
                <a:solidFill>
                  <a:schemeClr val="tx1"/>
                </a:solidFill>
                <a:latin typeface="Arial" panose="020B0604020202020204" pitchFamily="34" charset="0"/>
                <a:cs typeface="Arial" panose="020B0604020202020204" pitchFamily="34" charset="0"/>
              </a:rPr>
              <a:t>There is a growing concern in relation to mental health and well-being of both the general population and in individuals from minority groups.</a:t>
            </a:r>
          </a:p>
          <a:p>
            <a:pPr marL="0" indent="0">
              <a:buNone/>
            </a:pPr>
            <a:r>
              <a:rPr lang="en-GB" sz="2600" dirty="0">
                <a:solidFill>
                  <a:schemeClr val="tx1"/>
                </a:solidFill>
                <a:latin typeface="Arial" panose="020B0604020202020204" pitchFamily="34" charset="0"/>
                <a:cs typeface="Arial" panose="020B0604020202020204" pitchFamily="34" charset="0"/>
              </a:rPr>
              <a:t>Individuals from ethnic minorities often underutilize the professional psychological services due to the stigma of mental illness and related barriers. </a:t>
            </a:r>
          </a:p>
          <a:p>
            <a:pPr marL="0" indent="0">
              <a:buNone/>
            </a:pPr>
            <a:r>
              <a:rPr lang="en-GB" sz="2600" dirty="0">
                <a:solidFill>
                  <a:schemeClr val="tx1"/>
                </a:solidFill>
                <a:latin typeface="Arial" panose="020B0604020202020204" pitchFamily="34" charset="0"/>
                <a:cs typeface="Arial" panose="020B0604020202020204" pitchFamily="34" charset="0"/>
              </a:rPr>
              <a:t>Individuals from BME group needs to be considered as individual culture and their values and beliefs.</a:t>
            </a:r>
          </a:p>
          <a:p>
            <a:pPr marL="0" indent="0">
              <a:buNone/>
            </a:pPr>
            <a:r>
              <a:rPr lang="en-GB" sz="2600" dirty="0">
                <a:solidFill>
                  <a:schemeClr val="tx1"/>
                </a:solidFill>
                <a:latin typeface="Arial" panose="020B0604020202020204" pitchFamily="34" charset="0"/>
                <a:cs typeface="Arial" panose="020B0604020202020204" pitchFamily="34" charset="0"/>
              </a:rPr>
              <a:t>Although individuals from BME communities are showing high rates of mental health problems, however, awareness campaigns are not suitable for individuals from BME communities (</a:t>
            </a:r>
            <a:r>
              <a:rPr lang="en-GB" sz="2600" dirty="0" err="1">
                <a:solidFill>
                  <a:schemeClr val="tx1"/>
                </a:solidFill>
                <a:latin typeface="Arial" panose="020B0604020202020204" pitchFamily="34" charset="0"/>
                <a:cs typeface="Arial" panose="020B0604020202020204" pitchFamily="34" charset="0"/>
              </a:rPr>
              <a:t>Knifton</a:t>
            </a:r>
            <a:r>
              <a:rPr lang="en-GB" sz="2600" dirty="0">
                <a:solidFill>
                  <a:schemeClr val="tx1"/>
                </a:solidFill>
                <a:latin typeface="Arial" panose="020B0604020202020204" pitchFamily="34" charset="0"/>
                <a:cs typeface="Arial" panose="020B0604020202020204" pitchFamily="34" charset="0"/>
              </a:rPr>
              <a:t>, et al., 2009).</a:t>
            </a:r>
          </a:p>
          <a:p>
            <a:endParaRPr lang="en-US" dirty="0"/>
          </a:p>
        </p:txBody>
      </p:sp>
      <p:sp>
        <p:nvSpPr>
          <p:cNvPr id="4" name="Rectangle 3">
            <a:extLst>
              <a:ext uri="{FF2B5EF4-FFF2-40B4-BE49-F238E27FC236}">
                <a16:creationId xmlns:a16="http://schemas.microsoft.com/office/drawing/2014/main" id="{FDEB6D2F-42D2-4A8B-A0A4-3B6E724CED92}"/>
              </a:ext>
            </a:extLst>
          </p:cNvPr>
          <p:cNvSpPr/>
          <p:nvPr/>
        </p:nvSpPr>
        <p:spPr>
          <a:xfrm>
            <a:off x="1251677" y="744415"/>
            <a:ext cx="2317494" cy="569387"/>
          </a:xfrm>
          <a:prstGeom prst="rect">
            <a:avLst/>
          </a:prstGeom>
        </p:spPr>
        <p:txBody>
          <a:bodyPr wrap="none">
            <a:spAutoFit/>
          </a:bodyPr>
          <a:lstStyle/>
          <a:p>
            <a:r>
              <a:rPr lang="en-GB" sz="3100" b="1" u="sng" dirty="0">
                <a:latin typeface="Arial" panose="020B0604020202020204" pitchFamily="34" charset="0"/>
                <a:cs typeface="Arial" panose="020B0604020202020204" pitchFamily="34" charset="0"/>
              </a:rPr>
              <a:t>OVERVIEW</a:t>
            </a:r>
            <a:endParaRPr lang="en-US" sz="3100" dirty="0"/>
          </a:p>
        </p:txBody>
      </p:sp>
    </p:spTree>
    <p:extLst>
      <p:ext uri="{BB962C8B-B14F-4D97-AF65-F5344CB8AC3E}">
        <p14:creationId xmlns:p14="http://schemas.microsoft.com/office/powerpoint/2010/main" val="49699273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485A4-E716-4477-B0EF-AF1A7D87723A}"/>
              </a:ext>
            </a:extLst>
          </p:cNvPr>
          <p:cNvSpPr>
            <a:spLocks noGrp="1"/>
          </p:cNvSpPr>
          <p:nvPr>
            <p:ph type="title"/>
          </p:nvPr>
        </p:nvSpPr>
        <p:spPr>
          <a:xfrm>
            <a:off x="1400172" y="519561"/>
            <a:ext cx="10013499" cy="5953100"/>
          </a:xfrm>
        </p:spPr>
        <p:txBody>
          <a:bodyPr>
            <a:normAutofit/>
          </a:bodyPr>
          <a:lstStyle/>
          <a:p>
            <a:pPr marL="457200" marR="0">
              <a:lnSpc>
                <a:spcPct val="150000"/>
              </a:lnSpc>
              <a:spcBef>
                <a:spcPts val="0"/>
              </a:spcBef>
              <a:spcAft>
                <a:spcPts val="800"/>
              </a:spcAft>
            </a:pP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8BDCC15-94A2-4D2E-9C64-C1AF877B9B14}"/>
              </a:ext>
            </a:extLst>
          </p:cNvPr>
          <p:cNvSpPr txBox="1"/>
          <p:nvPr/>
        </p:nvSpPr>
        <p:spPr>
          <a:xfrm>
            <a:off x="1400172" y="1324904"/>
            <a:ext cx="9848675" cy="4801314"/>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Mental health or well-being is increasingly becoming a central aspect of general health.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The World Health Organization (WHO) considers mental health to be equally as important as any other aspects of health.</a:t>
            </a:r>
          </a:p>
          <a:p>
            <a:endParaRPr lang="en-US" sz="2400" dirty="0">
              <a:latin typeface="Arial" panose="020B0604020202020204" pitchFamily="34" charset="0"/>
              <a:cs typeface="Arial" panose="020B0604020202020204" pitchFamily="34" charset="0"/>
            </a:endParaRPr>
          </a:p>
          <a:p>
            <a:r>
              <a:rPr lang="en-GB" sz="2400" dirty="0">
                <a:latin typeface="Arial" panose="020B0604020202020204" pitchFamily="34" charset="0"/>
                <a:ea typeface="Calibri" panose="020F0502020204030204" pitchFamily="34" charset="0"/>
              </a:rPr>
              <a:t>Mental health problems are one of the leading contributors to the overall disease burden worldwide (Vos, et al., 2013). </a:t>
            </a:r>
            <a:r>
              <a:rPr lang="en-US" sz="2400" dirty="0">
                <a:latin typeface="Arial" panose="020B0604020202020204" pitchFamily="34" charset="0"/>
                <a:ea typeface="Calibri" panose="020F0502020204030204" pitchFamily="34" charset="0"/>
              </a:rPr>
              <a:t> </a:t>
            </a:r>
          </a:p>
          <a:p>
            <a:endParaRPr lang="en-US" sz="2400" dirty="0">
              <a:latin typeface="Arial" panose="020B0604020202020204" pitchFamily="34" charset="0"/>
              <a:ea typeface="Calibri" panose="020F0502020204030204" pitchFamily="34" charset="0"/>
            </a:endParaRPr>
          </a:p>
          <a:p>
            <a:r>
              <a:rPr lang="en-US" sz="2400" dirty="0">
                <a:latin typeface="Arial" panose="020B0604020202020204" pitchFamily="34" charset="0"/>
                <a:ea typeface="Calibri" panose="020F0502020204030204" pitchFamily="34" charset="0"/>
              </a:rPr>
              <a:t>Individuals from ethnic minorities underutilize professional psychological services </a:t>
            </a:r>
            <a:r>
              <a:rPr lang="en-GB" sz="2400" dirty="0">
                <a:latin typeface="Arial" panose="020B0604020202020204" pitchFamily="34" charset="0"/>
                <a:ea typeface="Calibri" panose="020F0502020204030204" pitchFamily="34" charset="0"/>
                <a:cs typeface="Times New Roman" panose="02020603050405020304" pitchFamily="18" charset="0"/>
              </a:rPr>
              <a:t>(</a:t>
            </a:r>
            <a:r>
              <a:rPr lang="en-GB" sz="2400" dirty="0" err="1">
                <a:latin typeface="Arial" panose="020B0604020202020204" pitchFamily="34" charset="0"/>
                <a:ea typeface="Calibri" panose="020F0502020204030204" pitchFamily="34" charset="0"/>
                <a:cs typeface="Times New Roman" panose="02020603050405020304" pitchFamily="18" charset="0"/>
              </a:rPr>
              <a:t>Soorkia</a:t>
            </a:r>
            <a:r>
              <a:rPr lang="en-GB" sz="2400" dirty="0">
                <a:latin typeface="Arial" panose="020B0604020202020204" pitchFamily="34" charset="0"/>
                <a:ea typeface="Calibri" panose="020F0502020204030204" pitchFamily="34" charset="0"/>
                <a:cs typeface="Times New Roman" panose="02020603050405020304" pitchFamily="18" charset="0"/>
              </a:rPr>
              <a:t> et. al., 2011; Abe-Kim, et al., 2007; Kim, et. al., 2005; Corrigan, 2004).</a:t>
            </a:r>
            <a:br>
              <a:rPr lang="en-US" sz="1600" dirty="0">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6" name="Rectangle 5">
            <a:extLst>
              <a:ext uri="{FF2B5EF4-FFF2-40B4-BE49-F238E27FC236}">
                <a16:creationId xmlns:a16="http://schemas.microsoft.com/office/drawing/2014/main" id="{89797691-A07C-491A-A107-DEEEC6B5781A}"/>
              </a:ext>
            </a:extLst>
          </p:cNvPr>
          <p:cNvSpPr/>
          <p:nvPr/>
        </p:nvSpPr>
        <p:spPr>
          <a:xfrm>
            <a:off x="1400172" y="693767"/>
            <a:ext cx="3538148" cy="569387"/>
          </a:xfrm>
          <a:prstGeom prst="rect">
            <a:avLst/>
          </a:prstGeom>
        </p:spPr>
        <p:txBody>
          <a:bodyPr wrap="none">
            <a:spAutoFit/>
          </a:bodyPr>
          <a:lstStyle/>
          <a:p>
            <a:r>
              <a:rPr lang="en-US" sz="3100" b="1" u="sng" cap="all" spc="200" dirty="0">
                <a:solidFill>
                  <a:srgbClr val="2A1A00"/>
                </a:solidFill>
                <a:latin typeface="Arial" panose="020B0604020202020204" pitchFamily="34" charset="0"/>
                <a:ea typeface="+mj-ea"/>
                <a:cs typeface="Arial" panose="020B0604020202020204" pitchFamily="34" charset="0"/>
              </a:rPr>
              <a:t>INTRODUCTION</a:t>
            </a:r>
            <a:endParaRPr lang="en-US" dirty="0"/>
          </a:p>
        </p:txBody>
      </p:sp>
    </p:spTree>
    <p:extLst>
      <p:ext uri="{BB962C8B-B14F-4D97-AF65-F5344CB8AC3E}">
        <p14:creationId xmlns:p14="http://schemas.microsoft.com/office/powerpoint/2010/main" val="180916444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down)">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down)">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down)">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wipe(down)">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wipe(down)">
                                      <p:cBhvr>
                                        <p:cTn id="2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72406-0123-46F8-88D5-141484B0FCEB}"/>
              </a:ext>
            </a:extLst>
          </p:cNvPr>
          <p:cNvSpPr>
            <a:spLocks noGrp="1"/>
          </p:cNvSpPr>
          <p:nvPr>
            <p:ph type="title"/>
          </p:nvPr>
        </p:nvSpPr>
        <p:spPr>
          <a:xfrm>
            <a:off x="1251678" y="382384"/>
            <a:ext cx="10178322" cy="6296001"/>
          </a:xfrm>
        </p:spPr>
        <p:txBody>
          <a:bodyPr>
            <a:normAutofit/>
          </a:bodyPr>
          <a:lstStyle/>
          <a:p>
            <a:pPr>
              <a:lnSpc>
                <a:spcPct val="150000"/>
              </a:lnSpc>
            </a:pPr>
            <a:r>
              <a:rPr lang="en-GB" sz="3100" b="1" u="sng" dirty="0">
                <a:latin typeface="Arial" panose="020B0604020202020204" pitchFamily="34" charset="0"/>
                <a:cs typeface="Arial" panose="020B0604020202020204" pitchFamily="34" charset="0"/>
              </a:rPr>
              <a:t>MENTAL HEALTH STIGMA</a:t>
            </a:r>
            <a:br>
              <a:rPr lang="en-GB" sz="3100" b="1" u="sng" dirty="0">
                <a:latin typeface="Arial" panose="020B0604020202020204" pitchFamily="34" charset="0"/>
                <a:cs typeface="Arial" panose="020B0604020202020204" pitchFamily="34" charset="0"/>
              </a:rPr>
            </a:br>
            <a:endParaRPr lang="en-US" sz="24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BE8FDF0-3689-4122-BB5E-B60F2939EE54}"/>
              </a:ext>
            </a:extLst>
          </p:cNvPr>
          <p:cNvSpPr txBox="1"/>
          <p:nvPr/>
        </p:nvSpPr>
        <p:spPr>
          <a:xfrm>
            <a:off x="1293622" y="1259175"/>
            <a:ext cx="9604755" cy="5632311"/>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Mental health problems are a global health issue which carry with it a stigma that results in social exclusion and leads to a reluctance to seek professional psychological help </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Knifton</a:t>
            </a:r>
            <a:r>
              <a:rPr lang="en-GB" sz="2400" dirty="0">
                <a:latin typeface="Arial" panose="020B0604020202020204" pitchFamily="34" charset="0"/>
                <a:cs typeface="Arial" panose="020B0604020202020204" pitchFamily="34" charset="0"/>
              </a:rPr>
              <a:t>, et al., 2009).</a:t>
            </a:r>
          </a:p>
          <a:p>
            <a:r>
              <a:rPr lang="en-GB" sz="2400" dirty="0">
                <a:latin typeface="Arial" panose="020B0604020202020204" pitchFamily="34" charset="0"/>
                <a:cs typeface="Arial" panose="020B0604020202020204" pitchFamily="34" charset="0"/>
              </a:rPr>
              <a:t>Mental health stigma could be defined as “a multidimensional process of objectifying and dehumanizing a person because of being labelled” (Masuda &amp; </a:t>
            </a:r>
            <a:r>
              <a:rPr lang="en-GB" sz="2400" dirty="0" err="1">
                <a:latin typeface="Arial" panose="020B0604020202020204" pitchFamily="34" charset="0"/>
                <a:cs typeface="Arial" panose="020B0604020202020204" pitchFamily="34" charset="0"/>
              </a:rPr>
              <a:t>Latzman</a:t>
            </a:r>
            <a:r>
              <a:rPr lang="en-GB" sz="2400" dirty="0">
                <a:latin typeface="Arial" panose="020B0604020202020204" pitchFamily="34" charset="0"/>
                <a:cs typeface="Arial" panose="020B0604020202020204" pitchFamily="34" charset="0"/>
              </a:rPr>
              <a:t>, 2011). </a:t>
            </a:r>
          </a:p>
          <a:p>
            <a:r>
              <a:rPr lang="en-GB" sz="2400" dirty="0">
                <a:latin typeface="Arial" panose="020B0604020202020204" pitchFamily="34" charset="0"/>
                <a:cs typeface="Arial" panose="020B0604020202020204" pitchFamily="34" charset="0"/>
              </a:rPr>
              <a:t>The term ‘stigma’ brings weakness or shame related to belonging to a certain group which is devalued by society (Hinshaw, 2007). Government programmes addressing mental health stigma are not always suitable for different cultures, </a:t>
            </a:r>
            <a:r>
              <a:rPr lang="en-GB" sz="2400" dirty="0" err="1">
                <a:latin typeface="Arial" panose="020B0604020202020204" pitchFamily="34" charset="0"/>
                <a:cs typeface="Arial" panose="020B0604020202020204" pitchFamily="34" charset="0"/>
              </a:rPr>
              <a:t>particulary</a:t>
            </a:r>
            <a:r>
              <a:rPr lang="en-GB" sz="2400" dirty="0">
                <a:latin typeface="Arial" panose="020B0604020202020204" pitchFamily="34" charset="0"/>
                <a:cs typeface="Arial" panose="020B0604020202020204" pitchFamily="34" charset="0"/>
              </a:rPr>
              <a:t> in terms of Black and Asian ethnic minority communities (</a:t>
            </a:r>
            <a:r>
              <a:rPr lang="en-GB" sz="2400" dirty="0" err="1">
                <a:latin typeface="Arial" panose="020B0604020202020204" pitchFamily="34" charset="0"/>
                <a:ea typeface="Calibri" panose="020F0502020204030204" pitchFamily="34" charset="0"/>
              </a:rPr>
              <a:t>Knifton</a:t>
            </a:r>
            <a:r>
              <a:rPr lang="en-GB" sz="2400" dirty="0">
                <a:latin typeface="Arial" panose="020B0604020202020204" pitchFamily="34" charset="0"/>
                <a:ea typeface="Calibri" panose="020F0502020204030204" pitchFamily="34" charset="0"/>
              </a:rPr>
              <a:t> et al., 2009)</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Individuals from ethnic minority backgrounds could face ‘double stigma’ creating a bigger impact on them due to racial identity and mental illness. (</a:t>
            </a:r>
            <a:r>
              <a:rPr lang="en-GB" sz="2400" dirty="0" err="1">
                <a:latin typeface="Arial" panose="020B0604020202020204" pitchFamily="34" charset="0"/>
                <a:cs typeface="Arial" panose="020B0604020202020204" pitchFamily="34" charset="0"/>
              </a:rPr>
              <a:t>Ciftci</a:t>
            </a:r>
            <a:r>
              <a:rPr lang="en-GB" sz="2400" dirty="0">
                <a:latin typeface="Arial" panose="020B0604020202020204" pitchFamily="34" charset="0"/>
                <a:cs typeface="Arial" panose="020B0604020202020204" pitchFamily="34" charset="0"/>
              </a:rPr>
              <a:t>, et. al., 2013; Gary, 2005).</a:t>
            </a:r>
            <a:br>
              <a:rPr lang="en-GB" sz="2400" dirty="0">
                <a:latin typeface="Arial" panose="020B0604020202020204" pitchFamily="34" charset="0"/>
                <a:cs typeface="Arial" panose="020B0604020202020204" pitchFamily="34" charset="0"/>
              </a:rPr>
            </a:br>
            <a:endParaRPr lang="en-US" sz="2400" dirty="0"/>
          </a:p>
        </p:txBody>
      </p:sp>
    </p:spTree>
    <p:extLst>
      <p:ext uri="{BB962C8B-B14F-4D97-AF65-F5344CB8AC3E}">
        <p14:creationId xmlns:p14="http://schemas.microsoft.com/office/powerpoint/2010/main" val="20234396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3D9C2-DF5F-417D-95C3-E1AAA678C33F}"/>
              </a:ext>
            </a:extLst>
          </p:cNvPr>
          <p:cNvSpPr>
            <a:spLocks noGrp="1"/>
          </p:cNvSpPr>
          <p:nvPr>
            <p:ph type="title"/>
          </p:nvPr>
        </p:nvSpPr>
        <p:spPr>
          <a:xfrm>
            <a:off x="1251678" y="553673"/>
            <a:ext cx="10178322" cy="6304328"/>
          </a:xfrm>
        </p:spPr>
        <p:txBody>
          <a:bodyPr>
            <a:normAutofit/>
          </a:bodyPr>
          <a:lstStyle/>
          <a:p>
            <a:pPr>
              <a:lnSpc>
                <a:spcPct val="150000"/>
              </a:lnSpc>
            </a:pPr>
            <a:r>
              <a:rPr lang="en-GB" sz="3100" b="1" u="sng" dirty="0">
                <a:latin typeface="Arial" panose="020B0604020202020204" pitchFamily="34" charset="0"/>
                <a:cs typeface="Arial" panose="020B0604020202020204" pitchFamily="34" charset="0"/>
              </a:rPr>
              <a:t>CULTURAL STIGMA OF MENTAL HEALTH</a:t>
            </a:r>
            <a:br>
              <a:rPr lang="en-GB" sz="1800" b="1" u="sng" dirty="0">
                <a:latin typeface="Arial" panose="020B0604020202020204" pitchFamily="34" charset="0"/>
                <a:cs typeface="Arial" panose="020B0604020202020204" pitchFamily="34" charset="0"/>
              </a:rPr>
            </a:br>
            <a:endParaRPr lang="en-US" sz="16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90D4D2F-2C3F-4826-9FA8-A0E839E98233}"/>
              </a:ext>
            </a:extLst>
          </p:cNvPr>
          <p:cNvSpPr txBox="1"/>
          <p:nvPr/>
        </p:nvSpPr>
        <p:spPr>
          <a:xfrm>
            <a:off x="1251678" y="1425572"/>
            <a:ext cx="9848675" cy="433965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Different cultural groups may have different beliefs and values which influence their opinions and attitudes towards mental illness (Mellor et. al. 2012).</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Asians cultures show greater stigma toward mental illness compared to western culture (</a:t>
            </a:r>
            <a:r>
              <a:rPr lang="en-GB" sz="2400" dirty="0" err="1">
                <a:latin typeface="Arial" panose="020B0604020202020204" pitchFamily="34" charset="0"/>
                <a:cs typeface="Arial" panose="020B0604020202020204" pitchFamily="34" charset="0"/>
              </a:rPr>
              <a:t>Cheon</a:t>
            </a:r>
            <a:r>
              <a:rPr lang="en-GB" sz="2400" dirty="0">
                <a:latin typeface="Arial" panose="020B0604020202020204" pitchFamily="34" charset="0"/>
                <a:cs typeface="Arial" panose="020B0604020202020204" pitchFamily="34" charset="0"/>
              </a:rPr>
              <a:t> &amp; </a:t>
            </a:r>
            <a:r>
              <a:rPr lang="en-GB" sz="2400" dirty="0" err="1">
                <a:latin typeface="Arial" panose="020B0604020202020204" pitchFamily="34" charset="0"/>
                <a:cs typeface="Arial" panose="020B0604020202020204" pitchFamily="34" charset="0"/>
              </a:rPr>
              <a:t>Chiao</a:t>
            </a:r>
            <a:r>
              <a:rPr lang="en-GB" sz="2400" dirty="0">
                <a:latin typeface="Arial" panose="020B0604020202020204" pitchFamily="34" charset="0"/>
                <a:cs typeface="Arial" panose="020B0604020202020204" pitchFamily="34" charset="0"/>
              </a:rPr>
              <a:t>, 2012), and culture plays a vital role in beliefs and attitudes towards mental health (Han &amp; Pong, 2015; Lee, et al., 2009; </a:t>
            </a:r>
            <a:r>
              <a:rPr lang="en-GB" sz="2400" dirty="0" err="1">
                <a:latin typeface="Arial" panose="020B0604020202020204" pitchFamily="34" charset="0"/>
                <a:cs typeface="Arial" panose="020B0604020202020204" pitchFamily="34" charset="0"/>
              </a:rPr>
              <a:t>Soorkia</a:t>
            </a:r>
            <a:r>
              <a:rPr lang="en-GB" sz="2400" dirty="0">
                <a:latin typeface="Arial" panose="020B0604020202020204" pitchFamily="34" charset="0"/>
                <a:cs typeface="Arial" panose="020B0604020202020204" pitchFamily="34" charset="0"/>
              </a:rPr>
              <a:t>, et.al., 2011; </a:t>
            </a:r>
            <a:r>
              <a:rPr lang="en-GB" sz="2400" dirty="0" err="1">
                <a:latin typeface="Arial" panose="020B0604020202020204" pitchFamily="34" charset="0"/>
                <a:cs typeface="Arial" panose="020B0604020202020204" pitchFamily="34" charset="0"/>
              </a:rPr>
              <a:t>Knifton</a:t>
            </a:r>
            <a:r>
              <a:rPr lang="en-GB" sz="2400" dirty="0">
                <a:latin typeface="Arial" panose="020B0604020202020204" pitchFamily="34" charset="0"/>
                <a:cs typeface="Arial" panose="020B0604020202020204" pitchFamily="34" charset="0"/>
              </a:rPr>
              <a:t>, et al., 2009).</a:t>
            </a:r>
          </a:p>
          <a:p>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Asian culture perceives mental health issues as a ‘lack of self control’.</a:t>
            </a:r>
            <a:br>
              <a:rPr lang="en-GB" sz="2400" dirty="0">
                <a:latin typeface="Arial" panose="020B0604020202020204" pitchFamily="34" charset="0"/>
                <a:cs typeface="Arial" panose="020B0604020202020204" pitchFamily="34" charset="0"/>
              </a:rPr>
            </a:br>
            <a:br>
              <a:rPr lang="en-US" dirty="0"/>
            </a:br>
            <a:endParaRPr lang="en-US" dirty="0"/>
          </a:p>
        </p:txBody>
      </p:sp>
    </p:spTree>
    <p:extLst>
      <p:ext uri="{BB962C8B-B14F-4D97-AF65-F5344CB8AC3E}">
        <p14:creationId xmlns:p14="http://schemas.microsoft.com/office/powerpoint/2010/main" val="248333275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heel(1)">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4A88E9-F559-4DBA-9F60-5B9F18798752}"/>
              </a:ext>
            </a:extLst>
          </p:cNvPr>
          <p:cNvSpPr>
            <a:spLocks noGrp="1"/>
          </p:cNvSpPr>
          <p:nvPr>
            <p:ph type="title"/>
          </p:nvPr>
        </p:nvSpPr>
        <p:spPr>
          <a:xfrm>
            <a:off x="1037598" y="300674"/>
            <a:ext cx="10178322" cy="6858000"/>
          </a:xfrm>
        </p:spPr>
        <p:txBody>
          <a:bodyPr>
            <a:normAutofit/>
          </a:bodyPr>
          <a:lstStyle/>
          <a:p>
            <a:pPr marL="457200" marR="0">
              <a:lnSpc>
                <a:spcPct val="150000"/>
              </a:lnSpc>
              <a:spcBef>
                <a:spcPts val="0"/>
              </a:spcBef>
              <a:spcAft>
                <a:spcPts val="800"/>
              </a:spcAft>
            </a:pPr>
            <a:r>
              <a:rPr lang="en-GB" sz="2700" b="1" u="sng" dirty="0">
                <a:latin typeface="Arial" panose="020B0604020202020204" pitchFamily="34" charset="0"/>
                <a:cs typeface="Arial" panose="020B0604020202020204" pitchFamily="34" charset="0"/>
              </a:rPr>
              <a:t>Attitude of </a:t>
            </a:r>
            <a:r>
              <a:rPr lang="en-GB" sz="2700" b="1" u="sng" dirty="0" err="1">
                <a:latin typeface="Arial" panose="020B0604020202020204" pitchFamily="34" charset="0"/>
                <a:cs typeface="Arial" panose="020B0604020202020204" pitchFamily="34" charset="0"/>
              </a:rPr>
              <a:t>bme</a:t>
            </a:r>
            <a:r>
              <a:rPr lang="en-GB" sz="2700" b="1" u="sng" dirty="0">
                <a:latin typeface="Arial" panose="020B0604020202020204" pitchFamily="34" charset="0"/>
                <a:cs typeface="Arial" panose="020B0604020202020204" pitchFamily="34" charset="0"/>
              </a:rPr>
              <a:t> community towards seeking professional psychological help</a:t>
            </a:r>
            <a:br>
              <a:rPr lang="en-GB" sz="1600" b="1" u="sng" dirty="0">
                <a:latin typeface="Arial" panose="020B0604020202020204" pitchFamily="34" charset="0"/>
                <a:cs typeface="Arial" panose="020B0604020202020204" pitchFamily="34" charset="0"/>
              </a:rPr>
            </a:br>
            <a:endParaRPr lang="en-US" sz="1600" b="1" u="sng"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D7F4C75-8803-4F3D-9041-E29AD368847D}"/>
              </a:ext>
            </a:extLst>
          </p:cNvPr>
          <p:cNvSpPr txBox="1"/>
          <p:nvPr/>
        </p:nvSpPr>
        <p:spPr>
          <a:xfrm>
            <a:off x="1202422" y="1895356"/>
            <a:ext cx="9848675" cy="4524315"/>
          </a:xfrm>
          <a:prstGeom prst="rect">
            <a:avLst/>
          </a:prstGeom>
          <a:noFill/>
        </p:spPr>
        <p:txBody>
          <a:bodyPr wrap="square" rtlCol="0">
            <a:spAutoFit/>
          </a:bodyPr>
          <a:lstStyle/>
          <a:p>
            <a:r>
              <a:rPr lang="en-GB" sz="2400" dirty="0">
                <a:latin typeface="Arial" panose="020B0604020202020204" pitchFamily="34" charset="0"/>
                <a:ea typeface="Calibri" panose="020F0502020204030204" pitchFamily="34" charset="0"/>
                <a:cs typeface="Times New Roman" panose="02020603050405020304" pitchFamily="18" charset="0"/>
              </a:rPr>
              <a:t>Individuals from BME communities are expected to have shorter life expectancy and poorer health compared to the general population, yet are more reluctant to access mental health services or even get in touch with their GP (</a:t>
            </a:r>
            <a:r>
              <a:rPr lang="en-GB" sz="2400" dirty="0" err="1">
                <a:latin typeface="Arial" panose="020B0604020202020204" pitchFamily="34" charset="0"/>
                <a:ea typeface="Calibri" panose="020F0502020204030204" pitchFamily="34" charset="0"/>
                <a:cs typeface="Times New Roman" panose="02020603050405020304" pitchFamily="18" charset="0"/>
              </a:rPr>
              <a:t>Memon</a:t>
            </a:r>
            <a:r>
              <a:rPr lang="en-GB" sz="2400" dirty="0">
                <a:latin typeface="Arial" panose="020B0604020202020204" pitchFamily="34" charset="0"/>
                <a:ea typeface="Calibri" panose="020F0502020204030204" pitchFamily="34" charset="0"/>
                <a:cs typeface="Times New Roman" panose="02020603050405020304" pitchFamily="18" charset="0"/>
              </a:rPr>
              <a:t>, et al., 2016).</a:t>
            </a:r>
            <a:r>
              <a:rPr lang="en-US" sz="2400" dirty="0">
                <a:latin typeface="Calibri" panose="020F0502020204030204" pitchFamily="34" charset="0"/>
                <a:ea typeface="Calibri" panose="020F0502020204030204" pitchFamily="34" charset="0"/>
                <a:cs typeface="Times New Roman" panose="02020603050405020304" pitchFamily="18" charset="0"/>
              </a:rPr>
              <a:t> </a:t>
            </a:r>
          </a:p>
          <a:p>
            <a:endParaRPr lang="en-US" sz="2400" dirty="0">
              <a:latin typeface="Calibri" panose="020F0502020204030204" pitchFamily="34" charset="0"/>
              <a:ea typeface="Calibri" panose="020F0502020204030204" pitchFamily="34" charset="0"/>
              <a:cs typeface="Times New Roman" panose="02020603050405020304" pitchFamily="18" charset="0"/>
            </a:endParaRPr>
          </a:p>
          <a:p>
            <a:r>
              <a:rPr lang="en-GB" sz="2400" dirty="0">
                <a:latin typeface="Arial" panose="020B0604020202020204" pitchFamily="34" charset="0"/>
                <a:ea typeface="Calibri" panose="020F0502020204030204" pitchFamily="34" charset="0"/>
              </a:rPr>
              <a:t>A study conducted on American Asians and Latino American, found that only 8.6% of Asian American seek help compared to 17.9% of the general population (Abe-Kim, et al., 2007). </a:t>
            </a:r>
          </a:p>
          <a:p>
            <a:br>
              <a:rPr lang="en-GB" sz="2400" dirty="0">
                <a:latin typeface="Arial" panose="020B0604020202020204" pitchFamily="34" charset="0"/>
                <a:ea typeface="Calibri" panose="020F0502020204030204" pitchFamily="34" charset="0"/>
              </a:rPr>
            </a:br>
            <a:r>
              <a:rPr lang="en-GB" sz="2400" dirty="0">
                <a:latin typeface="Arial" panose="020B0604020202020204" pitchFamily="34" charset="0"/>
                <a:ea typeface="Calibri" panose="020F0502020204030204" pitchFamily="34" charset="0"/>
                <a:cs typeface="Times New Roman" panose="02020603050405020304" pitchFamily="18" charset="0"/>
              </a:rPr>
              <a:t>These findings are consistent with other studies (Abe-Kim, et al., 2007; Anand &amp; Cochrane, 2005; Lee, et al., 2009).</a:t>
            </a:r>
            <a:br>
              <a:rPr lang="en-US" sz="2400" dirty="0">
                <a:latin typeface="Calibri" panose="020F0502020204030204" pitchFamily="34" charset="0"/>
                <a:ea typeface="Calibri" panose="020F0502020204030204" pitchFamily="34" charset="0"/>
                <a:cs typeface="Times New Roman" panose="02020603050405020304" pitchFamily="18" charset="0"/>
              </a:rPr>
            </a:br>
            <a:endParaRPr lang="en-US" sz="2400" dirty="0"/>
          </a:p>
        </p:txBody>
      </p:sp>
    </p:spTree>
    <p:extLst>
      <p:ext uri="{BB962C8B-B14F-4D97-AF65-F5344CB8AC3E}">
        <p14:creationId xmlns:p14="http://schemas.microsoft.com/office/powerpoint/2010/main" val="330735536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FA8E8-56CE-472E-8063-387E3A47E9D1}"/>
              </a:ext>
            </a:extLst>
          </p:cNvPr>
          <p:cNvSpPr>
            <a:spLocks noGrp="1"/>
          </p:cNvSpPr>
          <p:nvPr>
            <p:ph type="title"/>
          </p:nvPr>
        </p:nvSpPr>
        <p:spPr>
          <a:xfrm>
            <a:off x="1167789" y="258729"/>
            <a:ext cx="10178322" cy="6858000"/>
          </a:xfrm>
        </p:spPr>
        <p:txBody>
          <a:bodyPr>
            <a:noAutofit/>
          </a:bodyPr>
          <a:lstStyle/>
          <a:p>
            <a:pPr marL="0" marR="0">
              <a:lnSpc>
                <a:spcPct val="150000"/>
              </a:lnSpc>
              <a:spcBef>
                <a:spcPts val="0"/>
              </a:spcBef>
              <a:spcAft>
                <a:spcPts val="800"/>
              </a:spcAft>
            </a:pPr>
            <a:r>
              <a:rPr lang="en-GB" sz="3100" b="1" u="sng" dirty="0">
                <a:latin typeface="Arial" panose="020B0604020202020204" pitchFamily="34" charset="0"/>
                <a:ea typeface="Calibri" panose="020F0502020204030204" pitchFamily="34" charset="0"/>
                <a:cs typeface="Times New Roman" panose="02020603050405020304" pitchFamily="18" charset="0"/>
              </a:rPr>
              <a:t>GENDER DIFFERENCES TOWARD SEEKING PROFESSIONAL PSYCHOLOGICAL HELP.</a:t>
            </a:r>
            <a:br>
              <a:rPr lang="en-US" sz="3100" b="1" u="sng" dirty="0">
                <a:latin typeface="Calibri" panose="020F0502020204030204" pitchFamily="34" charset="0"/>
                <a:ea typeface="Calibri" panose="020F0502020204030204" pitchFamily="34" charset="0"/>
                <a:cs typeface="Times New Roman" panose="02020603050405020304" pitchFamily="18" charset="0"/>
              </a:rPr>
            </a:br>
            <a:endParaRPr lang="en-US" sz="31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2DB1548-5E25-49D3-A737-00191D8B428B}"/>
              </a:ext>
            </a:extLst>
          </p:cNvPr>
          <p:cNvSpPr txBox="1"/>
          <p:nvPr/>
        </p:nvSpPr>
        <p:spPr>
          <a:xfrm>
            <a:off x="1175536" y="2074956"/>
            <a:ext cx="9848675" cy="4524315"/>
          </a:xfrm>
          <a:prstGeom prst="rect">
            <a:avLst/>
          </a:prstGeom>
          <a:noFill/>
        </p:spPr>
        <p:txBody>
          <a:bodyPr wrap="square" rtlCol="0">
            <a:spAutoFit/>
          </a:bodyPr>
          <a:lstStyle/>
          <a:p>
            <a:r>
              <a:rPr lang="en-GB" sz="2400" dirty="0">
                <a:latin typeface="Arial" panose="020B0604020202020204" pitchFamily="34" charset="0"/>
                <a:ea typeface="Calibri" panose="020F0502020204030204" pitchFamily="34" charset="0"/>
              </a:rPr>
              <a:t>The WHO (2002), there is a gender difference in perceptions of mental  health problems and in seeking health care amongst those suffering from mental health problems.</a:t>
            </a:r>
          </a:p>
          <a:p>
            <a:endParaRPr lang="en-GB" sz="2400" dirty="0">
              <a:latin typeface="Arial" panose="020B0604020202020204" pitchFamily="34" charset="0"/>
              <a:ea typeface="Calibri" panose="020F0502020204030204" pitchFamily="34" charset="0"/>
            </a:endParaRPr>
          </a:p>
          <a:p>
            <a:r>
              <a:rPr lang="en-GB" sz="2400" dirty="0">
                <a:latin typeface="Arial" panose="020B0604020202020204" pitchFamily="34" charset="0"/>
                <a:ea typeface="Calibri" panose="020F0502020204030204" pitchFamily="34" charset="0"/>
              </a:rPr>
              <a:t>Men from BME communities are less likely to seek professional psychological help or ‘open-up’ to a professional compared to men from other communities.</a:t>
            </a:r>
          </a:p>
          <a:p>
            <a:br>
              <a:rPr lang="en-US" sz="2400" dirty="0">
                <a:latin typeface="Calibri" panose="020F0502020204030204" pitchFamily="34" charset="0"/>
                <a:ea typeface="Calibri" panose="020F0502020204030204" pitchFamily="34" charset="0"/>
                <a:cs typeface="Times New Roman" panose="02020603050405020304" pitchFamily="18" charset="0"/>
              </a:rPr>
            </a:br>
            <a:r>
              <a:rPr lang="en-GB" sz="2400" dirty="0">
                <a:latin typeface="Arial" panose="020B0604020202020204" pitchFamily="34" charset="0"/>
                <a:ea typeface="Calibri" panose="020F0502020204030204" pitchFamily="34" charset="0"/>
                <a:cs typeface="Times New Roman" panose="02020603050405020304" pitchFamily="18" charset="0"/>
              </a:rPr>
              <a:t>Ideology which is that ‘men should be hard’, unable to express feelings and emotions, along with the stigma of mental health. (Nam, et al., 2010). </a:t>
            </a:r>
            <a:br>
              <a:rPr lang="en-US" sz="2400" dirty="0">
                <a:latin typeface="Calibri" panose="020F0502020204030204" pitchFamily="34" charset="0"/>
                <a:ea typeface="Calibri" panose="020F0502020204030204" pitchFamily="34" charset="0"/>
                <a:cs typeface="Times New Roman" panose="02020603050405020304" pitchFamily="18" charset="0"/>
              </a:rPr>
            </a:br>
            <a:endParaRPr lang="en-US" sz="2400" dirty="0"/>
          </a:p>
        </p:txBody>
      </p:sp>
    </p:spTree>
    <p:extLst>
      <p:ext uri="{BB962C8B-B14F-4D97-AF65-F5344CB8AC3E}">
        <p14:creationId xmlns:p14="http://schemas.microsoft.com/office/powerpoint/2010/main" val="41654529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CA8BA-2E84-45B7-B17B-7C3345FC777E}"/>
              </a:ext>
            </a:extLst>
          </p:cNvPr>
          <p:cNvSpPr>
            <a:spLocks noGrp="1"/>
          </p:cNvSpPr>
          <p:nvPr>
            <p:ph type="title"/>
          </p:nvPr>
        </p:nvSpPr>
        <p:spPr>
          <a:xfrm>
            <a:off x="1202691" y="0"/>
            <a:ext cx="10178322" cy="6230686"/>
          </a:xfrm>
        </p:spPr>
        <p:txBody>
          <a:bodyPr>
            <a:normAutofit/>
          </a:bodyPr>
          <a:lstStyle/>
          <a:p>
            <a:pPr marL="0" marR="0">
              <a:lnSpc>
                <a:spcPct val="150000"/>
              </a:lnSpc>
              <a:spcBef>
                <a:spcPts val="0"/>
              </a:spcBef>
              <a:spcAft>
                <a:spcPts val="800"/>
              </a:spcAft>
            </a:pPr>
            <a:r>
              <a:rPr lang="en-GB" sz="2800" b="1" u="sng" dirty="0">
                <a:latin typeface="Arial" panose="020B0604020202020204" pitchFamily="34" charset="0"/>
                <a:ea typeface="Calibri" panose="020F0502020204030204" pitchFamily="34" charset="0"/>
                <a:cs typeface="Times New Roman" panose="02020603050405020304" pitchFamily="18" charset="0"/>
              </a:rPr>
              <a:t>BARRIERS TOWARDS SEEKING PROFESSIONAL PSYCHOLOGICAL HELP.</a:t>
            </a:r>
            <a:br>
              <a:rPr lang="en-GB" sz="2800" b="1" u="sng" dirty="0">
                <a:latin typeface="Arial" panose="020B0604020202020204" pitchFamily="34" charset="0"/>
                <a:ea typeface="Calibri" panose="020F0502020204030204" pitchFamily="34" charset="0"/>
                <a:cs typeface="Times New Roman" panose="02020603050405020304" pitchFamily="18" charset="0"/>
              </a:rPr>
            </a:br>
            <a:br>
              <a:rPr lang="en-US" sz="2800" dirty="0">
                <a:latin typeface="Calibri" panose="020F0502020204030204" pitchFamily="34" charset="0"/>
                <a:ea typeface="Calibri" panose="020F0502020204030204" pitchFamily="34" charset="0"/>
                <a:cs typeface="Times New Roman" panose="02020603050405020304" pitchFamily="18" charset="0"/>
              </a:rPr>
            </a:br>
            <a:endParaRPr lang="en-US" sz="28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B2BEFDB-AF8D-4978-B8C8-0E1A9228FE1E}"/>
              </a:ext>
            </a:extLst>
          </p:cNvPr>
          <p:cNvSpPr txBox="1"/>
          <p:nvPr/>
        </p:nvSpPr>
        <p:spPr>
          <a:xfrm>
            <a:off x="995545" y="1259462"/>
            <a:ext cx="10891656" cy="6001643"/>
          </a:xfrm>
          <a:prstGeom prst="rect">
            <a:avLst/>
          </a:prstGeom>
          <a:noFill/>
        </p:spPr>
        <p:txBody>
          <a:bodyPr wrap="square" rtlCol="0">
            <a:spAutoFit/>
          </a:bodyPr>
          <a:lstStyle/>
          <a:p>
            <a:r>
              <a:rPr lang="en-GB" sz="2400" dirty="0">
                <a:latin typeface="Arial" panose="020B0604020202020204" pitchFamily="34" charset="0"/>
                <a:ea typeface="Calibri" panose="020F0502020204030204" pitchFamily="34" charset="0"/>
                <a:cs typeface="Times New Roman" panose="02020603050405020304" pitchFamily="18" charset="0"/>
              </a:rPr>
              <a:t>The  concept of ‘</a:t>
            </a:r>
            <a:r>
              <a:rPr lang="en-GB" sz="2400" b="1" dirty="0">
                <a:latin typeface="Arial" panose="020B0604020202020204" pitchFamily="34" charset="0"/>
                <a:ea typeface="Calibri" panose="020F0502020204030204" pitchFamily="34" charset="0"/>
                <a:cs typeface="Times New Roman" panose="02020603050405020304" pitchFamily="18" charset="0"/>
              </a:rPr>
              <a:t>double stigma</a:t>
            </a:r>
            <a:r>
              <a:rPr lang="en-GB" sz="2400" dirty="0">
                <a:latin typeface="Arial" panose="020B0604020202020204" pitchFamily="34" charset="0"/>
                <a:ea typeface="Calibri" panose="020F0502020204030204" pitchFamily="34" charset="0"/>
                <a:cs typeface="Times New Roman" panose="02020603050405020304" pitchFamily="18" charset="0"/>
              </a:rPr>
              <a:t>’ is predicted to be playing extra burden on ethnic minority groups (Gary, 2005; </a:t>
            </a:r>
            <a:r>
              <a:rPr lang="en-GB" sz="2400" dirty="0" err="1">
                <a:latin typeface="Arial" panose="020B0604020202020204" pitchFamily="34" charset="0"/>
                <a:ea typeface="Calibri" panose="020F0502020204030204" pitchFamily="34" charset="0"/>
                <a:cs typeface="Times New Roman" panose="02020603050405020304" pitchFamily="18" charset="0"/>
              </a:rPr>
              <a:t>Ciftci</a:t>
            </a:r>
            <a:r>
              <a:rPr lang="en-GB" sz="2400" dirty="0">
                <a:latin typeface="Arial" panose="020B0604020202020204" pitchFamily="34" charset="0"/>
                <a:ea typeface="Calibri" panose="020F0502020204030204" pitchFamily="34" charset="0"/>
                <a:cs typeface="Times New Roman" panose="02020603050405020304" pitchFamily="18" charset="0"/>
              </a:rPr>
              <a:t>, Jones, &amp; Corrigan, 2013).</a:t>
            </a:r>
          </a:p>
          <a:p>
            <a:br>
              <a:rPr lang="en-GB" sz="2400" dirty="0">
                <a:latin typeface="Arial" panose="020B0604020202020204" pitchFamily="34" charset="0"/>
                <a:ea typeface="Calibri" panose="020F0502020204030204" pitchFamily="34" charset="0"/>
                <a:cs typeface="Times New Roman" panose="02020603050405020304" pitchFamily="18" charset="0"/>
              </a:rPr>
            </a:br>
            <a:r>
              <a:rPr lang="en-GB" sz="2400" b="1" dirty="0">
                <a:latin typeface="Arial" panose="020B0604020202020204" pitchFamily="34" charset="0"/>
                <a:ea typeface="Calibri" panose="020F0502020204030204" pitchFamily="34" charset="0"/>
                <a:cs typeface="Times New Roman" panose="02020603050405020304" pitchFamily="18" charset="0"/>
              </a:rPr>
              <a:t>Social Barrier</a:t>
            </a:r>
            <a:br>
              <a:rPr lang="en-US" sz="2400" dirty="0">
                <a:latin typeface="Calibri" panose="020F0502020204030204" pitchFamily="34" charset="0"/>
                <a:ea typeface="Calibri" panose="020F0502020204030204" pitchFamily="34" charset="0"/>
                <a:cs typeface="Times New Roman" panose="02020603050405020304" pitchFamily="18" charset="0"/>
              </a:rPr>
            </a:br>
            <a:r>
              <a:rPr lang="en-GB" sz="2400" dirty="0">
                <a:latin typeface="Arial" panose="020B0604020202020204" pitchFamily="34" charset="0"/>
                <a:ea typeface="Calibri" panose="020F0502020204030204" pitchFamily="34" charset="0"/>
                <a:cs typeface="Times New Roman" panose="02020603050405020304" pitchFamily="18" charset="0"/>
              </a:rPr>
              <a:t>P</a:t>
            </a:r>
            <a:r>
              <a:rPr lang="en-GB" sz="2400" dirty="0">
                <a:latin typeface="Arial" panose="020B0604020202020204" pitchFamily="34" charset="0"/>
                <a:ea typeface="Calibri" panose="020F0502020204030204" pitchFamily="34" charset="0"/>
              </a:rPr>
              <a:t>eople from ethnic minority groups are reluctant to seek help due to: family reputation, shame, social interaction/image, or impact on their relationships (Han &amp; Pong, 2015; Aloud &amp; </a:t>
            </a:r>
            <a:r>
              <a:rPr lang="en-GB" sz="2400" dirty="0" err="1">
                <a:latin typeface="Arial" panose="020B0604020202020204" pitchFamily="34" charset="0"/>
                <a:ea typeface="Calibri" panose="020F0502020204030204" pitchFamily="34" charset="0"/>
              </a:rPr>
              <a:t>Rathur</a:t>
            </a:r>
            <a:r>
              <a:rPr lang="en-GB" sz="2400" dirty="0">
                <a:latin typeface="Arial" panose="020B0604020202020204" pitchFamily="34" charset="0"/>
                <a:ea typeface="Calibri" panose="020F0502020204030204" pitchFamily="34" charset="0"/>
              </a:rPr>
              <a:t>, 2009; Corrigan, 2004; Gary, 2005; </a:t>
            </a:r>
            <a:r>
              <a:rPr lang="en-GB" sz="2400" dirty="0" err="1">
                <a:latin typeface="Arial" panose="020B0604020202020204" pitchFamily="34" charset="0"/>
                <a:ea typeface="Calibri" panose="020F0502020204030204" pitchFamily="34" charset="0"/>
              </a:rPr>
              <a:t>Knifton</a:t>
            </a:r>
            <a:r>
              <a:rPr lang="en-GB" sz="2400" dirty="0">
                <a:latin typeface="Arial" panose="020B0604020202020204" pitchFamily="34" charset="0"/>
                <a:ea typeface="Calibri" panose="020F0502020204030204" pitchFamily="34" charset="0"/>
              </a:rPr>
              <a:t>, et al., 2009; Tabassum, et. al., 2000).</a:t>
            </a:r>
          </a:p>
          <a:p>
            <a:br>
              <a:rPr lang="en-US" sz="2400" dirty="0">
                <a:latin typeface="Calibri" panose="020F0502020204030204" pitchFamily="34" charset="0"/>
                <a:ea typeface="Calibri" panose="020F0502020204030204" pitchFamily="34" charset="0"/>
                <a:cs typeface="Times New Roman" panose="02020603050405020304" pitchFamily="18" charset="0"/>
              </a:rPr>
            </a:br>
            <a:r>
              <a:rPr lang="en-GB" sz="2400" b="1" dirty="0">
                <a:latin typeface="Arial" panose="020B0604020202020204" pitchFamily="34" charset="0"/>
                <a:ea typeface="Calibri" panose="020F0502020204030204" pitchFamily="34" charset="0"/>
              </a:rPr>
              <a:t>Cultural </a:t>
            </a:r>
            <a:r>
              <a:rPr lang="en-GB" sz="2400" b="1" dirty="0">
                <a:solidFill>
                  <a:prstClr val="black"/>
                </a:solidFill>
                <a:latin typeface="Arial" panose="020B0604020202020204" pitchFamily="34" charset="0"/>
                <a:ea typeface="Calibri" panose="020F0502020204030204" pitchFamily="34" charset="0"/>
                <a:cs typeface="Times New Roman" panose="02020603050405020304" pitchFamily="18" charset="0"/>
              </a:rPr>
              <a:t>Barrier</a:t>
            </a:r>
            <a:endParaRPr lang="en-GB" sz="2400" b="1" dirty="0">
              <a:latin typeface="Arial" panose="020B0604020202020204" pitchFamily="34" charset="0"/>
              <a:ea typeface="Calibri" panose="020F0502020204030204" pitchFamily="34" charset="0"/>
            </a:endParaRPr>
          </a:p>
          <a:p>
            <a:r>
              <a:rPr lang="en-GB" sz="2400" dirty="0">
                <a:latin typeface="Arial" panose="020B0604020202020204" pitchFamily="34" charset="0"/>
                <a:ea typeface="Calibri" panose="020F0502020204030204" pitchFamily="34" charset="0"/>
              </a:rPr>
              <a:t>Different cultures influence the perception of mental health problems and their attitudes towards seeking psychological help (Anand &amp; Cochrane, 2005).</a:t>
            </a:r>
          </a:p>
          <a:p>
            <a:r>
              <a:rPr lang="en-GB" sz="2400" dirty="0">
                <a:latin typeface="Arial" panose="020B0604020202020204" pitchFamily="34" charset="0"/>
                <a:ea typeface="Calibri" panose="020F0502020204030204" pitchFamily="34" charset="0"/>
              </a:rPr>
              <a:t>Cultural factors such as stigma or shame (loss of face), may be the predictor of influencing the decisions for seeking health care services (Abe-Kim, et al., 2007). </a:t>
            </a:r>
            <a:br>
              <a:rPr lang="en-GB" sz="2400" dirty="0">
                <a:latin typeface="Arial" panose="020B0604020202020204" pitchFamily="34" charset="0"/>
                <a:ea typeface="Calibri" panose="020F0502020204030204" pitchFamily="34" charset="0"/>
              </a:rPr>
            </a:br>
            <a:endParaRPr lang="en-US" sz="2400" dirty="0"/>
          </a:p>
        </p:txBody>
      </p:sp>
    </p:spTree>
    <p:extLst>
      <p:ext uri="{BB962C8B-B14F-4D97-AF65-F5344CB8AC3E}">
        <p14:creationId xmlns:p14="http://schemas.microsoft.com/office/powerpoint/2010/main" val="237841426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 calcmode="lin" valueType="num">
                                      <p:cBhvr additive="base">
                                        <p:cTn id="3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98D52-5992-4486-8F37-93FE28660EAC}"/>
              </a:ext>
            </a:extLst>
          </p:cNvPr>
          <p:cNvSpPr>
            <a:spLocks noGrp="1"/>
          </p:cNvSpPr>
          <p:nvPr>
            <p:ph type="title"/>
          </p:nvPr>
        </p:nvSpPr>
        <p:spPr>
          <a:xfrm>
            <a:off x="1251678" y="382385"/>
            <a:ext cx="10178322" cy="5577544"/>
          </a:xfrm>
        </p:spPr>
        <p:txBody>
          <a:bodyPr>
            <a:normAutofit/>
          </a:bodyPr>
          <a:lstStyle/>
          <a:p>
            <a:pPr marL="0" marR="0">
              <a:lnSpc>
                <a:spcPct val="150000"/>
              </a:lnSpc>
              <a:spcBef>
                <a:spcPts val="0"/>
              </a:spcBef>
              <a:spcAft>
                <a:spcPts val="800"/>
              </a:spcAft>
            </a:pPr>
            <a:r>
              <a:rPr lang="en-GB" sz="3100" b="1" u="sng" dirty="0">
                <a:latin typeface="Arial" panose="020B0604020202020204" pitchFamily="34" charset="0"/>
                <a:ea typeface="Calibri" panose="020F0502020204030204" pitchFamily="34" charset="0"/>
                <a:cs typeface="Times New Roman" panose="02020603050405020304" pitchFamily="18" charset="0"/>
              </a:rPr>
              <a:t>BARRIERS TOWARDS SEEKING PROFESSIONAL PSYCHOLOGICAL HELP.</a:t>
            </a:r>
            <a:br>
              <a:rPr lang="en-GB" sz="3100" b="1" u="sng" dirty="0">
                <a:latin typeface="Arial" panose="020B0604020202020204" pitchFamily="34" charset="0"/>
                <a:ea typeface="Calibri" panose="020F0502020204030204" pitchFamily="34" charset="0"/>
                <a:cs typeface="Times New Roman" panose="02020603050405020304" pitchFamily="18" charset="0"/>
              </a:rPr>
            </a:br>
            <a:br>
              <a:rPr lang="en-US" sz="3100" dirty="0">
                <a:latin typeface="Calibri" panose="020F0502020204030204" pitchFamily="34" charset="0"/>
                <a:ea typeface="Calibri" panose="020F0502020204030204" pitchFamily="34" charset="0"/>
                <a:cs typeface="Times New Roman" panose="02020603050405020304" pitchFamily="18" charset="0"/>
              </a:rPr>
            </a:br>
            <a:endParaRPr lang="en-US" sz="31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BAAACDB-AB89-4CD1-AF20-D728F9A41F39}"/>
              </a:ext>
            </a:extLst>
          </p:cNvPr>
          <p:cNvSpPr txBox="1"/>
          <p:nvPr/>
        </p:nvSpPr>
        <p:spPr>
          <a:xfrm>
            <a:off x="1167628" y="2073410"/>
            <a:ext cx="10346422" cy="4893647"/>
          </a:xfrm>
          <a:prstGeom prst="rect">
            <a:avLst/>
          </a:prstGeom>
          <a:noFill/>
        </p:spPr>
        <p:txBody>
          <a:bodyPr wrap="square" rtlCol="0">
            <a:spAutoFit/>
          </a:bodyPr>
          <a:lstStyle/>
          <a:p>
            <a:r>
              <a:rPr lang="en-GB" sz="2400" b="1" dirty="0">
                <a:latin typeface="Arial" panose="020B0604020202020204" pitchFamily="34" charset="0"/>
                <a:ea typeface="Calibri" panose="020F0502020204030204" pitchFamily="34" charset="0"/>
                <a:cs typeface="Times New Roman" panose="02020603050405020304" pitchFamily="18" charset="0"/>
              </a:rPr>
              <a:t>Language </a:t>
            </a:r>
            <a:r>
              <a:rPr lang="en-GB" sz="2400" b="1" dirty="0">
                <a:solidFill>
                  <a:prstClr val="black"/>
                </a:solidFill>
                <a:latin typeface="Arial" panose="020B0604020202020204" pitchFamily="34" charset="0"/>
                <a:ea typeface="Calibri" panose="020F0502020204030204" pitchFamily="34" charset="0"/>
                <a:cs typeface="Times New Roman" panose="02020603050405020304" pitchFamily="18" charset="0"/>
              </a:rPr>
              <a:t>Barrier</a:t>
            </a:r>
            <a:endParaRPr lang="en-GB" sz="2400" b="1" dirty="0">
              <a:latin typeface="Arial" panose="020B0604020202020204" pitchFamily="34" charset="0"/>
              <a:ea typeface="Calibri" panose="020F0502020204030204" pitchFamily="34" charset="0"/>
              <a:cs typeface="Times New Roman" panose="02020603050405020304" pitchFamily="18" charset="0"/>
            </a:endParaRPr>
          </a:p>
          <a:p>
            <a:r>
              <a:rPr lang="en-GB" sz="2400" dirty="0">
                <a:latin typeface="Arial" panose="020B0604020202020204" pitchFamily="34" charset="0"/>
                <a:ea typeface="Calibri" panose="020F0502020204030204" pitchFamily="34" charset="0"/>
              </a:rPr>
              <a:t>The lack of understanding and miscommunication can lead to a wrong diagnosis (Anand &amp; Cochrane, 2005).</a:t>
            </a:r>
          </a:p>
          <a:p>
            <a:r>
              <a:rPr lang="en-GB" sz="2400" dirty="0">
                <a:latin typeface="Arial" panose="020B0604020202020204" pitchFamily="34" charset="0"/>
                <a:ea typeface="Calibri" panose="020F0502020204030204" pitchFamily="34" charset="0"/>
                <a:cs typeface="Times New Roman" panose="02020603050405020304" pitchFamily="18" charset="0"/>
              </a:rPr>
              <a:t>Individuals do not feel comfortable with health care professionals due to them not understanding their language and culture (Lee, et al., 2009).</a:t>
            </a:r>
          </a:p>
          <a:p>
            <a:r>
              <a:rPr lang="en-GB" sz="2400" dirty="0">
                <a:latin typeface="Arial" panose="020B0604020202020204" pitchFamily="34" charset="0"/>
                <a:ea typeface="Calibri" panose="020F0502020204030204" pitchFamily="34" charset="0"/>
                <a:cs typeface="Times New Roman" panose="02020603050405020304" pitchFamily="18" charset="0"/>
              </a:rPr>
              <a:t> </a:t>
            </a:r>
          </a:p>
          <a:p>
            <a:r>
              <a:rPr lang="en-GB" sz="2400" b="1" dirty="0">
                <a:latin typeface="Arial" panose="020B0604020202020204" pitchFamily="34" charset="0"/>
                <a:ea typeface="Calibri" panose="020F0502020204030204" pitchFamily="34" charset="0"/>
                <a:cs typeface="Times New Roman" panose="02020603050405020304" pitchFamily="18" charset="0"/>
              </a:rPr>
              <a:t>Religious Beliefs </a:t>
            </a:r>
          </a:p>
          <a:p>
            <a:r>
              <a:rPr lang="en-GB" sz="2400" dirty="0">
                <a:latin typeface="Arial" panose="020B0604020202020204" pitchFamily="34" charset="0"/>
                <a:ea typeface="Calibri" panose="020F0502020204030204" pitchFamily="34" charset="0"/>
                <a:cs typeface="Times New Roman" panose="02020603050405020304" pitchFamily="18" charset="0"/>
              </a:rPr>
              <a:t>Individuals prefer to seek help from religious bodies instead of approaching professional psychological help due to mistrust, and lack of understandings of their religion and culture (Lee, et al., 2009; Anand &amp; Cochrane, 2005; Sheikh &amp; Furnham, 2000).</a:t>
            </a:r>
            <a:endParaRPr lang="en-US" sz="2400" dirty="0"/>
          </a:p>
          <a:p>
            <a:br>
              <a:rPr lang="en-GB" sz="2400" dirty="0">
                <a:latin typeface="Arial" panose="020B0604020202020204" pitchFamily="34" charset="0"/>
                <a:ea typeface="Calibri" panose="020F0502020204030204" pitchFamily="34" charset="0"/>
              </a:rPr>
            </a:br>
            <a:endParaRPr lang="en-US" sz="2400" dirty="0"/>
          </a:p>
        </p:txBody>
      </p:sp>
    </p:spTree>
    <p:extLst>
      <p:ext uri="{BB962C8B-B14F-4D97-AF65-F5344CB8AC3E}">
        <p14:creationId xmlns:p14="http://schemas.microsoft.com/office/powerpoint/2010/main" val="247694280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2000"/>
                                        <p:tgtEl>
                                          <p:spTgt spid="3">
                                            <p:txEl>
                                              <p:pRg st="0" end="0"/>
                                            </p:txEl>
                                          </p:spTgt>
                                        </p:tgtEl>
                                      </p:cBhvr>
                                    </p:animEffect>
                                    <p:anim calcmode="lin" valueType="num">
                                      <p:cBhvr>
                                        <p:cTn id="15"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0" end="0"/>
                                            </p:txEl>
                                          </p:spTgt>
                                        </p:tgtEl>
                                        <p:attrNameLst>
                                          <p:attrName>ppt_h</p:attrName>
                                        </p:attrNameLst>
                                      </p:cBhvr>
                                      <p:tavLst>
                                        <p:tav tm="0">
                                          <p:val>
                                            <p:strVal val="#ppt_h"/>
                                          </p:val>
                                        </p:tav>
                                        <p:tav tm="100000">
                                          <p:val>
                                            <p:strVal val="#ppt_h"/>
                                          </p:val>
                                        </p:tav>
                                      </p:tavLst>
                                    </p:anim>
                                  </p:childTnLst>
                                </p:cTn>
                              </p:par>
                              <p:par>
                                <p:cTn id="17" presetID="45"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2000"/>
                                        <p:tgtEl>
                                          <p:spTgt spid="3">
                                            <p:txEl>
                                              <p:pRg st="1" end="1"/>
                                            </p:txEl>
                                          </p:spTgt>
                                        </p:tgtEl>
                                      </p:cBhvr>
                                    </p:animEffect>
                                    <p:anim calcmode="lin" valueType="num">
                                      <p:cBhvr>
                                        <p:cTn id="20"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
                                            <p:txEl>
                                              <p:pRg st="1" end="1"/>
                                            </p:txEl>
                                          </p:spTgt>
                                        </p:tgtEl>
                                        <p:attrNameLst>
                                          <p:attrName>ppt_h</p:attrName>
                                        </p:attrNameLst>
                                      </p:cBhvr>
                                      <p:tavLst>
                                        <p:tav tm="0">
                                          <p:val>
                                            <p:strVal val="#ppt_h"/>
                                          </p:val>
                                        </p:tav>
                                        <p:tav tm="100000">
                                          <p:val>
                                            <p:strVal val="#ppt_h"/>
                                          </p:val>
                                        </p:tav>
                                      </p:tavLst>
                                    </p:anim>
                                  </p:childTnLst>
                                </p:cTn>
                              </p:par>
                              <p:par>
                                <p:cTn id="22" presetID="45"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2000"/>
                                        <p:tgtEl>
                                          <p:spTgt spid="3">
                                            <p:txEl>
                                              <p:pRg st="2" end="2"/>
                                            </p:txEl>
                                          </p:spTgt>
                                        </p:tgtEl>
                                      </p:cBhvr>
                                    </p:animEffect>
                                    <p:anim calcmode="lin" valueType="num">
                                      <p:cBhvr>
                                        <p:cTn id="25"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6"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45"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2000"/>
                                        <p:tgtEl>
                                          <p:spTgt spid="3">
                                            <p:txEl>
                                              <p:pRg st="4" end="4"/>
                                            </p:txEl>
                                          </p:spTgt>
                                        </p:tgtEl>
                                      </p:cBhvr>
                                    </p:animEffect>
                                    <p:anim calcmode="lin" valueType="num">
                                      <p:cBhvr>
                                        <p:cTn id="32"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33" dur="2000" fill="hold"/>
                                        <p:tgtEl>
                                          <p:spTgt spid="3">
                                            <p:txEl>
                                              <p:pRg st="4" end="4"/>
                                            </p:txEl>
                                          </p:spTgt>
                                        </p:tgtEl>
                                        <p:attrNameLst>
                                          <p:attrName>ppt_h</p:attrName>
                                        </p:attrNameLst>
                                      </p:cBhvr>
                                      <p:tavLst>
                                        <p:tav tm="0">
                                          <p:val>
                                            <p:strVal val="#ppt_h"/>
                                          </p:val>
                                        </p:tav>
                                        <p:tav tm="100000">
                                          <p:val>
                                            <p:strVal val="#ppt_h"/>
                                          </p:val>
                                        </p:tav>
                                      </p:tavLst>
                                    </p:anim>
                                  </p:childTnLst>
                                </p:cTn>
                              </p:par>
                              <p:par>
                                <p:cTn id="34" presetID="45" presetClass="entr" presetSubtype="0" fill="hold"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2000"/>
                                        <p:tgtEl>
                                          <p:spTgt spid="3">
                                            <p:txEl>
                                              <p:pRg st="5" end="5"/>
                                            </p:txEl>
                                          </p:spTgt>
                                        </p:tgtEl>
                                      </p:cBhvr>
                                    </p:animEffect>
                                    <p:anim calcmode="lin" valueType="num">
                                      <p:cBhvr>
                                        <p:cTn id="37"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38" dur="2000" fill="hold"/>
                                        <p:tgtEl>
                                          <p:spTgt spid="3">
                                            <p:txEl>
                                              <p:pRg st="5" end="5"/>
                                            </p:txEl>
                                          </p:spTgt>
                                        </p:tgtEl>
                                        <p:attrNameLst>
                                          <p:attrName>ppt_h</p:attrName>
                                        </p:attrNameLst>
                                      </p:cBhvr>
                                      <p:tavLst>
                                        <p:tav tm="0">
                                          <p:val>
                                            <p:strVal val="#ppt_h"/>
                                          </p:val>
                                        </p:tav>
                                        <p:tav tm="100000">
                                          <p:val>
                                            <p:strVal val="#ppt_h"/>
                                          </p:val>
                                        </p:tav>
                                      </p:tavLst>
                                    </p:anim>
                                  </p:childTnLst>
                                </p:cTn>
                              </p:par>
                              <p:par>
                                <p:cTn id="39" presetID="45" presetClass="entr" presetSubtype="0" fill="hold" nodeType="with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fade">
                                      <p:cBhvr>
                                        <p:cTn id="41" dur="2000"/>
                                        <p:tgtEl>
                                          <p:spTgt spid="3">
                                            <p:txEl>
                                              <p:pRg st="3" end="3"/>
                                            </p:txEl>
                                          </p:spTgt>
                                        </p:tgtEl>
                                      </p:cBhvr>
                                    </p:animEffect>
                                    <p:anim calcmode="lin" valueType="num">
                                      <p:cBhvr>
                                        <p:cTn id="42"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43"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64625-0B74-47AA-8980-FFB940D30D6A}"/>
              </a:ext>
            </a:extLst>
          </p:cNvPr>
          <p:cNvSpPr>
            <a:spLocks noGrp="1"/>
          </p:cNvSpPr>
          <p:nvPr>
            <p:ph type="title"/>
          </p:nvPr>
        </p:nvSpPr>
        <p:spPr>
          <a:xfrm>
            <a:off x="1251678" y="382384"/>
            <a:ext cx="10178322" cy="6475615"/>
          </a:xfrm>
        </p:spPr>
        <p:txBody>
          <a:bodyPr>
            <a:normAutofit/>
          </a:bodyPr>
          <a:lstStyle/>
          <a:p>
            <a:pPr marL="0" marR="0">
              <a:lnSpc>
                <a:spcPct val="150000"/>
              </a:lnSpc>
              <a:spcBef>
                <a:spcPts val="0"/>
              </a:spcBef>
              <a:spcAft>
                <a:spcPts val="800"/>
              </a:spcAft>
            </a:pPr>
            <a:r>
              <a:rPr lang="en-GB" sz="3100" b="1" u="sng" dirty="0">
                <a:latin typeface="Arial" panose="020B0604020202020204" pitchFamily="34" charset="0"/>
                <a:cs typeface="Arial" panose="020B0604020202020204" pitchFamily="34" charset="0"/>
              </a:rPr>
              <a:t>Conclusion</a:t>
            </a:r>
            <a:br>
              <a:rPr lang="en-GB" sz="2800" b="1" u="sng" dirty="0">
                <a:latin typeface="Arial" panose="020B0604020202020204" pitchFamily="34" charset="0"/>
                <a:cs typeface="Arial" panose="020B0604020202020204" pitchFamily="34" charset="0"/>
              </a:rPr>
            </a:br>
            <a:br>
              <a:rPr lang="en-GB" sz="2800" b="1" u="sng" dirty="0">
                <a:latin typeface="Arial" panose="020B0604020202020204" pitchFamily="34" charset="0"/>
                <a:cs typeface="Arial" panose="020B0604020202020204" pitchFamily="34" charset="0"/>
              </a:rPr>
            </a:br>
            <a:endParaRPr lang="en-US" sz="24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DBE03AF-7F1C-4C5B-AABD-735B7F5806B2}"/>
              </a:ext>
            </a:extLst>
          </p:cNvPr>
          <p:cNvSpPr txBox="1"/>
          <p:nvPr/>
        </p:nvSpPr>
        <p:spPr>
          <a:xfrm>
            <a:off x="1251678" y="1333294"/>
            <a:ext cx="9848675" cy="4893647"/>
          </a:xfrm>
          <a:prstGeom prst="rect">
            <a:avLst/>
          </a:prstGeom>
          <a:noFill/>
        </p:spPr>
        <p:txBody>
          <a:bodyPr wrap="square" rtlCol="0">
            <a:spAutoFit/>
          </a:bodyPr>
          <a:lstStyle/>
          <a:p>
            <a:r>
              <a:rPr lang="en-GB" sz="2400" dirty="0">
                <a:latin typeface="Arial" panose="020B0604020202020204" pitchFamily="34" charset="0"/>
                <a:ea typeface="Calibri" panose="020F0502020204030204" pitchFamily="34" charset="0"/>
                <a:cs typeface="Times New Roman" panose="02020603050405020304" pitchFamily="18" charset="0"/>
              </a:rPr>
              <a:t>To conclude, individuals from BME or ethnic minority group need to be considered as individual culture and their values and beliefs. </a:t>
            </a:r>
          </a:p>
          <a:p>
            <a:r>
              <a:rPr lang="en-GB" sz="2400" dirty="0">
                <a:latin typeface="Arial" panose="020B0604020202020204" pitchFamily="34" charset="0"/>
                <a:ea typeface="Calibri" panose="020F0502020204030204" pitchFamily="34" charset="0"/>
                <a:cs typeface="Times New Roman" panose="02020603050405020304" pitchFamily="18" charset="0"/>
              </a:rPr>
              <a:t>As all the cultures do not </a:t>
            </a:r>
            <a:r>
              <a:rPr lang="en-GB" sz="2400" dirty="0" err="1">
                <a:latin typeface="Arial" panose="020B0604020202020204" pitchFamily="34" charset="0"/>
                <a:ea typeface="Calibri" panose="020F0502020204030204" pitchFamily="34" charset="0"/>
                <a:cs typeface="Times New Roman" panose="02020603050405020304" pitchFamily="18" charset="0"/>
              </a:rPr>
              <a:t>exibit</a:t>
            </a:r>
            <a:r>
              <a:rPr lang="en-GB" sz="2400" dirty="0">
                <a:latin typeface="Arial" panose="020B0604020202020204" pitchFamily="34" charset="0"/>
                <a:ea typeface="Calibri" panose="020F0502020204030204" pitchFamily="34" charset="0"/>
                <a:cs typeface="Times New Roman" panose="02020603050405020304" pitchFamily="18" charset="0"/>
              </a:rPr>
              <a:t> same values and norms and therefore, require individual approach.</a:t>
            </a:r>
          </a:p>
          <a:p>
            <a:r>
              <a:rPr lang="en-GB" sz="2400" dirty="0">
                <a:latin typeface="Arial" panose="020B0604020202020204" pitchFamily="34" charset="0"/>
                <a:ea typeface="Calibri" panose="020F0502020204030204" pitchFamily="34" charset="0"/>
                <a:cs typeface="Times New Roman" panose="02020603050405020304" pitchFamily="18" charset="0"/>
              </a:rPr>
              <a:t>There are many factors which contributes towards not seeking psychological professional help such as; stigma, this could be ‘double-stigma’ in ethnic minorities, or perceived public stigma, social or cultural barriers; language; religious beliefs; lack of knowledge; and not feeling comfortable with professionals due to professionals lack of understandings on religious and cultural beliefs. </a:t>
            </a:r>
          </a:p>
          <a:p>
            <a:br>
              <a:rPr lang="en-US" sz="2400" dirty="0">
                <a:latin typeface="Calibri" panose="020F0502020204030204" pitchFamily="34" charset="0"/>
                <a:ea typeface="Calibri" panose="020F0502020204030204" pitchFamily="34" charset="0"/>
                <a:cs typeface="Times New Roman" panose="02020603050405020304" pitchFamily="18" charset="0"/>
              </a:rPr>
            </a:br>
            <a:r>
              <a:rPr lang="en-US" sz="2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https://m.youtube.com/watch?v=FgNaqfGTysU#dialog</a:t>
            </a:r>
            <a:br>
              <a:rPr lang="en-US" sz="2400" dirty="0">
                <a:latin typeface="Calibri" panose="020F0502020204030204" pitchFamily="34" charset="0"/>
                <a:ea typeface="Calibri" panose="020F0502020204030204" pitchFamily="34" charset="0"/>
                <a:cs typeface="Times New Roman" panose="02020603050405020304" pitchFamily="18" charset="0"/>
              </a:rPr>
            </a:br>
            <a:endParaRPr lang="en-US" sz="2400" dirty="0"/>
          </a:p>
        </p:txBody>
      </p:sp>
    </p:spTree>
    <p:extLst>
      <p:ext uri="{BB962C8B-B14F-4D97-AF65-F5344CB8AC3E}">
        <p14:creationId xmlns:p14="http://schemas.microsoft.com/office/powerpoint/2010/main" val="251869179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wipe(down)">
                                      <p:cBhvr>
                                        <p:cTn id="25" dur="580">
                                          <p:stCondLst>
                                            <p:cond delay="0"/>
                                          </p:stCondLst>
                                        </p:cTn>
                                        <p:tgtEl>
                                          <p:spTgt spid="3">
                                            <p:txEl>
                                              <p:pRg st="0" end="0"/>
                                            </p:txEl>
                                          </p:spTgt>
                                        </p:tgtEl>
                                      </p:cBhvr>
                                    </p:animEffect>
                                    <p:anim calcmode="lin" valueType="num">
                                      <p:cBhvr>
                                        <p:cTn id="2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0" end="0"/>
                                            </p:txEl>
                                          </p:spTgt>
                                        </p:tgtEl>
                                      </p:cBhvr>
                                      <p:to x="100000" y="60000"/>
                                    </p:animScale>
                                    <p:animScale>
                                      <p:cBhvr>
                                        <p:cTn id="32" dur="166" decel="50000">
                                          <p:stCondLst>
                                            <p:cond delay="676"/>
                                          </p:stCondLst>
                                        </p:cTn>
                                        <p:tgtEl>
                                          <p:spTgt spid="3">
                                            <p:txEl>
                                              <p:pRg st="0" end="0"/>
                                            </p:txEl>
                                          </p:spTgt>
                                        </p:tgtEl>
                                      </p:cBhvr>
                                      <p:to x="100000" y="100000"/>
                                    </p:animScale>
                                    <p:animScale>
                                      <p:cBhvr>
                                        <p:cTn id="33" dur="26">
                                          <p:stCondLst>
                                            <p:cond delay="1312"/>
                                          </p:stCondLst>
                                        </p:cTn>
                                        <p:tgtEl>
                                          <p:spTgt spid="3">
                                            <p:txEl>
                                              <p:pRg st="0" end="0"/>
                                            </p:txEl>
                                          </p:spTgt>
                                        </p:tgtEl>
                                      </p:cBhvr>
                                      <p:to x="100000" y="80000"/>
                                    </p:animScale>
                                    <p:animScale>
                                      <p:cBhvr>
                                        <p:cTn id="34" dur="166" decel="50000">
                                          <p:stCondLst>
                                            <p:cond delay="1338"/>
                                          </p:stCondLst>
                                        </p:cTn>
                                        <p:tgtEl>
                                          <p:spTgt spid="3">
                                            <p:txEl>
                                              <p:pRg st="0" end="0"/>
                                            </p:txEl>
                                          </p:spTgt>
                                        </p:tgtEl>
                                      </p:cBhvr>
                                      <p:to x="100000" y="100000"/>
                                    </p:animScale>
                                    <p:animScale>
                                      <p:cBhvr>
                                        <p:cTn id="35" dur="26">
                                          <p:stCondLst>
                                            <p:cond delay="1642"/>
                                          </p:stCondLst>
                                        </p:cTn>
                                        <p:tgtEl>
                                          <p:spTgt spid="3">
                                            <p:txEl>
                                              <p:pRg st="0" end="0"/>
                                            </p:txEl>
                                          </p:spTgt>
                                        </p:tgtEl>
                                      </p:cBhvr>
                                      <p:to x="100000" y="90000"/>
                                    </p:animScale>
                                    <p:animScale>
                                      <p:cBhvr>
                                        <p:cTn id="36" dur="166" decel="50000">
                                          <p:stCondLst>
                                            <p:cond delay="1668"/>
                                          </p:stCondLst>
                                        </p:cTn>
                                        <p:tgtEl>
                                          <p:spTgt spid="3">
                                            <p:txEl>
                                              <p:pRg st="0" end="0"/>
                                            </p:txEl>
                                          </p:spTgt>
                                        </p:tgtEl>
                                      </p:cBhvr>
                                      <p:to x="100000" y="100000"/>
                                    </p:animScale>
                                    <p:animScale>
                                      <p:cBhvr>
                                        <p:cTn id="37" dur="26">
                                          <p:stCondLst>
                                            <p:cond delay="1808"/>
                                          </p:stCondLst>
                                        </p:cTn>
                                        <p:tgtEl>
                                          <p:spTgt spid="3">
                                            <p:txEl>
                                              <p:pRg st="0" end="0"/>
                                            </p:txEl>
                                          </p:spTgt>
                                        </p:tgtEl>
                                      </p:cBhvr>
                                      <p:to x="100000" y="95000"/>
                                    </p:animScale>
                                    <p:animScale>
                                      <p:cBhvr>
                                        <p:cTn id="38" dur="166" decel="50000">
                                          <p:stCondLst>
                                            <p:cond delay="1834"/>
                                          </p:stCondLst>
                                        </p:cTn>
                                        <p:tgtEl>
                                          <p:spTgt spid="3">
                                            <p:txEl>
                                              <p:pRg st="0" end="0"/>
                                            </p:txEl>
                                          </p:spTgt>
                                        </p:tgtEl>
                                      </p:cBhvr>
                                      <p:to x="100000" y="100000"/>
                                    </p:animScale>
                                  </p:childTnLst>
                                </p:cTn>
                              </p:par>
                              <p:par>
                                <p:cTn id="39" presetID="26" presetClass="entr" presetSubtype="0" fill="hold" nodeType="withEffect">
                                  <p:stCondLst>
                                    <p:cond delay="0"/>
                                  </p:stCondLst>
                                  <p:childTnLst>
                                    <p:set>
                                      <p:cBhvr>
                                        <p:cTn id="40" dur="1" fill="hold">
                                          <p:stCondLst>
                                            <p:cond delay="0"/>
                                          </p:stCondLst>
                                        </p:cTn>
                                        <p:tgtEl>
                                          <p:spTgt spid="3">
                                            <p:txEl>
                                              <p:pRg st="1" end="1"/>
                                            </p:txEl>
                                          </p:spTgt>
                                        </p:tgtEl>
                                        <p:attrNameLst>
                                          <p:attrName>style.visibility</p:attrName>
                                        </p:attrNameLst>
                                      </p:cBhvr>
                                      <p:to>
                                        <p:strVal val="visible"/>
                                      </p:to>
                                    </p:set>
                                    <p:animEffect transition="in" filter="wipe(down)">
                                      <p:cBhvr>
                                        <p:cTn id="41" dur="580">
                                          <p:stCondLst>
                                            <p:cond delay="0"/>
                                          </p:stCondLst>
                                        </p:cTn>
                                        <p:tgtEl>
                                          <p:spTgt spid="3">
                                            <p:txEl>
                                              <p:pRg st="1" end="1"/>
                                            </p:txEl>
                                          </p:spTgt>
                                        </p:tgtEl>
                                      </p:cBhvr>
                                    </p:animEffect>
                                    <p:anim calcmode="lin" valueType="num">
                                      <p:cBhvr>
                                        <p:cTn id="42"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3">
                                            <p:txEl>
                                              <p:pRg st="1" end="1"/>
                                            </p:txEl>
                                          </p:spTgt>
                                        </p:tgtEl>
                                      </p:cBhvr>
                                      <p:to x="100000" y="60000"/>
                                    </p:animScale>
                                    <p:animScale>
                                      <p:cBhvr>
                                        <p:cTn id="48" dur="166" decel="50000">
                                          <p:stCondLst>
                                            <p:cond delay="676"/>
                                          </p:stCondLst>
                                        </p:cTn>
                                        <p:tgtEl>
                                          <p:spTgt spid="3">
                                            <p:txEl>
                                              <p:pRg st="1" end="1"/>
                                            </p:txEl>
                                          </p:spTgt>
                                        </p:tgtEl>
                                      </p:cBhvr>
                                      <p:to x="100000" y="100000"/>
                                    </p:animScale>
                                    <p:animScale>
                                      <p:cBhvr>
                                        <p:cTn id="49" dur="26">
                                          <p:stCondLst>
                                            <p:cond delay="1312"/>
                                          </p:stCondLst>
                                        </p:cTn>
                                        <p:tgtEl>
                                          <p:spTgt spid="3">
                                            <p:txEl>
                                              <p:pRg st="1" end="1"/>
                                            </p:txEl>
                                          </p:spTgt>
                                        </p:tgtEl>
                                      </p:cBhvr>
                                      <p:to x="100000" y="80000"/>
                                    </p:animScale>
                                    <p:animScale>
                                      <p:cBhvr>
                                        <p:cTn id="50" dur="166" decel="50000">
                                          <p:stCondLst>
                                            <p:cond delay="1338"/>
                                          </p:stCondLst>
                                        </p:cTn>
                                        <p:tgtEl>
                                          <p:spTgt spid="3">
                                            <p:txEl>
                                              <p:pRg st="1" end="1"/>
                                            </p:txEl>
                                          </p:spTgt>
                                        </p:tgtEl>
                                      </p:cBhvr>
                                      <p:to x="100000" y="100000"/>
                                    </p:animScale>
                                    <p:animScale>
                                      <p:cBhvr>
                                        <p:cTn id="51" dur="26">
                                          <p:stCondLst>
                                            <p:cond delay="1642"/>
                                          </p:stCondLst>
                                        </p:cTn>
                                        <p:tgtEl>
                                          <p:spTgt spid="3">
                                            <p:txEl>
                                              <p:pRg st="1" end="1"/>
                                            </p:txEl>
                                          </p:spTgt>
                                        </p:tgtEl>
                                      </p:cBhvr>
                                      <p:to x="100000" y="90000"/>
                                    </p:animScale>
                                    <p:animScale>
                                      <p:cBhvr>
                                        <p:cTn id="52" dur="166" decel="50000">
                                          <p:stCondLst>
                                            <p:cond delay="1668"/>
                                          </p:stCondLst>
                                        </p:cTn>
                                        <p:tgtEl>
                                          <p:spTgt spid="3">
                                            <p:txEl>
                                              <p:pRg st="1" end="1"/>
                                            </p:txEl>
                                          </p:spTgt>
                                        </p:tgtEl>
                                      </p:cBhvr>
                                      <p:to x="100000" y="100000"/>
                                    </p:animScale>
                                    <p:animScale>
                                      <p:cBhvr>
                                        <p:cTn id="53" dur="26">
                                          <p:stCondLst>
                                            <p:cond delay="1808"/>
                                          </p:stCondLst>
                                        </p:cTn>
                                        <p:tgtEl>
                                          <p:spTgt spid="3">
                                            <p:txEl>
                                              <p:pRg st="1" end="1"/>
                                            </p:txEl>
                                          </p:spTgt>
                                        </p:tgtEl>
                                      </p:cBhvr>
                                      <p:to x="100000" y="95000"/>
                                    </p:animScale>
                                    <p:animScale>
                                      <p:cBhvr>
                                        <p:cTn id="54" dur="166" decel="50000">
                                          <p:stCondLst>
                                            <p:cond delay="1834"/>
                                          </p:stCondLst>
                                        </p:cTn>
                                        <p:tgtEl>
                                          <p:spTgt spid="3">
                                            <p:txEl>
                                              <p:pRg st="1" end="1"/>
                                            </p:txEl>
                                          </p:spTgt>
                                        </p:tgtEl>
                                      </p:cBhvr>
                                      <p:to x="100000" y="100000"/>
                                    </p:animScale>
                                  </p:childTnLst>
                                </p:cTn>
                              </p:par>
                            </p:childTnLst>
                          </p:cTn>
                        </p:par>
                      </p:childTnLst>
                    </p:cTn>
                  </p:par>
                  <p:par>
                    <p:cTn id="55" fill="hold">
                      <p:stCondLst>
                        <p:cond delay="indefinite"/>
                      </p:stCondLst>
                      <p:childTnLst>
                        <p:par>
                          <p:cTn id="56" fill="hold">
                            <p:stCondLst>
                              <p:cond delay="0"/>
                            </p:stCondLst>
                            <p:childTnLst>
                              <p:par>
                                <p:cTn id="57" presetID="26" presetClass="entr" presetSubtype="0" fill="hold" nodeType="clickEffect">
                                  <p:stCondLst>
                                    <p:cond delay="0"/>
                                  </p:stCondLst>
                                  <p:childTnLst>
                                    <p:set>
                                      <p:cBhvr>
                                        <p:cTn id="58" dur="1" fill="hold">
                                          <p:stCondLst>
                                            <p:cond delay="0"/>
                                          </p:stCondLst>
                                        </p:cTn>
                                        <p:tgtEl>
                                          <p:spTgt spid="3">
                                            <p:txEl>
                                              <p:pRg st="2" end="2"/>
                                            </p:txEl>
                                          </p:spTgt>
                                        </p:tgtEl>
                                        <p:attrNameLst>
                                          <p:attrName>style.visibility</p:attrName>
                                        </p:attrNameLst>
                                      </p:cBhvr>
                                      <p:to>
                                        <p:strVal val="visible"/>
                                      </p:to>
                                    </p:set>
                                    <p:animEffect transition="in" filter="wipe(down)">
                                      <p:cBhvr>
                                        <p:cTn id="59" dur="580">
                                          <p:stCondLst>
                                            <p:cond delay="0"/>
                                          </p:stCondLst>
                                        </p:cTn>
                                        <p:tgtEl>
                                          <p:spTgt spid="3">
                                            <p:txEl>
                                              <p:pRg st="2" end="2"/>
                                            </p:txEl>
                                          </p:spTgt>
                                        </p:tgtEl>
                                      </p:cBhvr>
                                    </p:animEffect>
                                    <p:anim calcmode="lin" valueType="num">
                                      <p:cBhvr>
                                        <p:cTn id="6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6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65" dur="26">
                                          <p:stCondLst>
                                            <p:cond delay="650"/>
                                          </p:stCondLst>
                                        </p:cTn>
                                        <p:tgtEl>
                                          <p:spTgt spid="3">
                                            <p:txEl>
                                              <p:pRg st="2" end="2"/>
                                            </p:txEl>
                                          </p:spTgt>
                                        </p:tgtEl>
                                      </p:cBhvr>
                                      <p:to x="100000" y="60000"/>
                                    </p:animScale>
                                    <p:animScale>
                                      <p:cBhvr>
                                        <p:cTn id="66" dur="166" decel="50000">
                                          <p:stCondLst>
                                            <p:cond delay="676"/>
                                          </p:stCondLst>
                                        </p:cTn>
                                        <p:tgtEl>
                                          <p:spTgt spid="3">
                                            <p:txEl>
                                              <p:pRg st="2" end="2"/>
                                            </p:txEl>
                                          </p:spTgt>
                                        </p:tgtEl>
                                      </p:cBhvr>
                                      <p:to x="100000" y="100000"/>
                                    </p:animScale>
                                    <p:animScale>
                                      <p:cBhvr>
                                        <p:cTn id="67" dur="26">
                                          <p:stCondLst>
                                            <p:cond delay="1312"/>
                                          </p:stCondLst>
                                        </p:cTn>
                                        <p:tgtEl>
                                          <p:spTgt spid="3">
                                            <p:txEl>
                                              <p:pRg st="2" end="2"/>
                                            </p:txEl>
                                          </p:spTgt>
                                        </p:tgtEl>
                                      </p:cBhvr>
                                      <p:to x="100000" y="80000"/>
                                    </p:animScale>
                                    <p:animScale>
                                      <p:cBhvr>
                                        <p:cTn id="68" dur="166" decel="50000">
                                          <p:stCondLst>
                                            <p:cond delay="1338"/>
                                          </p:stCondLst>
                                        </p:cTn>
                                        <p:tgtEl>
                                          <p:spTgt spid="3">
                                            <p:txEl>
                                              <p:pRg st="2" end="2"/>
                                            </p:txEl>
                                          </p:spTgt>
                                        </p:tgtEl>
                                      </p:cBhvr>
                                      <p:to x="100000" y="100000"/>
                                    </p:animScale>
                                    <p:animScale>
                                      <p:cBhvr>
                                        <p:cTn id="69" dur="26">
                                          <p:stCondLst>
                                            <p:cond delay="1642"/>
                                          </p:stCondLst>
                                        </p:cTn>
                                        <p:tgtEl>
                                          <p:spTgt spid="3">
                                            <p:txEl>
                                              <p:pRg st="2" end="2"/>
                                            </p:txEl>
                                          </p:spTgt>
                                        </p:tgtEl>
                                      </p:cBhvr>
                                      <p:to x="100000" y="90000"/>
                                    </p:animScale>
                                    <p:animScale>
                                      <p:cBhvr>
                                        <p:cTn id="70" dur="166" decel="50000">
                                          <p:stCondLst>
                                            <p:cond delay="1668"/>
                                          </p:stCondLst>
                                        </p:cTn>
                                        <p:tgtEl>
                                          <p:spTgt spid="3">
                                            <p:txEl>
                                              <p:pRg st="2" end="2"/>
                                            </p:txEl>
                                          </p:spTgt>
                                        </p:tgtEl>
                                      </p:cBhvr>
                                      <p:to x="100000" y="100000"/>
                                    </p:animScale>
                                    <p:animScale>
                                      <p:cBhvr>
                                        <p:cTn id="71" dur="26">
                                          <p:stCondLst>
                                            <p:cond delay="1808"/>
                                          </p:stCondLst>
                                        </p:cTn>
                                        <p:tgtEl>
                                          <p:spTgt spid="3">
                                            <p:txEl>
                                              <p:pRg st="2" end="2"/>
                                            </p:txEl>
                                          </p:spTgt>
                                        </p:tgtEl>
                                      </p:cBhvr>
                                      <p:to x="100000" y="95000"/>
                                    </p:animScale>
                                    <p:animScale>
                                      <p:cBhvr>
                                        <p:cTn id="72" dur="166" decel="50000">
                                          <p:stCondLst>
                                            <p:cond delay="1834"/>
                                          </p:stCondLst>
                                        </p:cTn>
                                        <p:tgtEl>
                                          <p:spTgt spid="3">
                                            <p:txEl>
                                              <p:pRg st="2" end="2"/>
                                            </p:txEl>
                                          </p:spTgt>
                                        </p:tgtEl>
                                      </p:cBhvr>
                                      <p:to x="100000" y="100000"/>
                                    </p:animScale>
                                  </p:childTnLst>
                                </p:cTn>
                              </p:par>
                            </p:childTnLst>
                          </p:cTn>
                        </p:par>
                      </p:childTnLst>
                    </p:cTn>
                  </p:par>
                  <p:par>
                    <p:cTn id="73" fill="hold">
                      <p:stCondLst>
                        <p:cond delay="indefinite"/>
                      </p:stCondLst>
                      <p:childTnLst>
                        <p:par>
                          <p:cTn id="74" fill="hold">
                            <p:stCondLst>
                              <p:cond delay="0"/>
                            </p:stCondLst>
                            <p:childTnLst>
                              <p:par>
                                <p:cTn id="75" presetID="26" presetClass="entr" presetSubtype="0" fill="hold" nodeType="clickEffect">
                                  <p:stCondLst>
                                    <p:cond delay="0"/>
                                  </p:stCondLst>
                                  <p:childTnLst>
                                    <p:set>
                                      <p:cBhvr>
                                        <p:cTn id="76" dur="1" fill="hold">
                                          <p:stCondLst>
                                            <p:cond delay="0"/>
                                          </p:stCondLst>
                                        </p:cTn>
                                        <p:tgtEl>
                                          <p:spTgt spid="3">
                                            <p:txEl>
                                              <p:pRg st="3" end="3"/>
                                            </p:txEl>
                                          </p:spTgt>
                                        </p:tgtEl>
                                        <p:attrNameLst>
                                          <p:attrName>style.visibility</p:attrName>
                                        </p:attrNameLst>
                                      </p:cBhvr>
                                      <p:to>
                                        <p:strVal val="visible"/>
                                      </p:to>
                                    </p:set>
                                    <p:animEffect transition="in" filter="wipe(down)">
                                      <p:cBhvr>
                                        <p:cTn id="77" dur="580">
                                          <p:stCondLst>
                                            <p:cond delay="0"/>
                                          </p:stCondLst>
                                        </p:cTn>
                                        <p:tgtEl>
                                          <p:spTgt spid="3">
                                            <p:txEl>
                                              <p:pRg st="3" end="3"/>
                                            </p:txEl>
                                          </p:spTgt>
                                        </p:tgtEl>
                                      </p:cBhvr>
                                    </p:animEffect>
                                    <p:anim calcmode="lin" valueType="num">
                                      <p:cBhvr>
                                        <p:cTn id="78"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9"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80"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81"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2"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83" dur="26">
                                          <p:stCondLst>
                                            <p:cond delay="650"/>
                                          </p:stCondLst>
                                        </p:cTn>
                                        <p:tgtEl>
                                          <p:spTgt spid="3">
                                            <p:txEl>
                                              <p:pRg st="3" end="3"/>
                                            </p:txEl>
                                          </p:spTgt>
                                        </p:tgtEl>
                                      </p:cBhvr>
                                      <p:to x="100000" y="60000"/>
                                    </p:animScale>
                                    <p:animScale>
                                      <p:cBhvr>
                                        <p:cTn id="84" dur="166" decel="50000">
                                          <p:stCondLst>
                                            <p:cond delay="676"/>
                                          </p:stCondLst>
                                        </p:cTn>
                                        <p:tgtEl>
                                          <p:spTgt spid="3">
                                            <p:txEl>
                                              <p:pRg st="3" end="3"/>
                                            </p:txEl>
                                          </p:spTgt>
                                        </p:tgtEl>
                                      </p:cBhvr>
                                      <p:to x="100000" y="100000"/>
                                    </p:animScale>
                                    <p:animScale>
                                      <p:cBhvr>
                                        <p:cTn id="85" dur="26">
                                          <p:stCondLst>
                                            <p:cond delay="1312"/>
                                          </p:stCondLst>
                                        </p:cTn>
                                        <p:tgtEl>
                                          <p:spTgt spid="3">
                                            <p:txEl>
                                              <p:pRg st="3" end="3"/>
                                            </p:txEl>
                                          </p:spTgt>
                                        </p:tgtEl>
                                      </p:cBhvr>
                                      <p:to x="100000" y="80000"/>
                                    </p:animScale>
                                    <p:animScale>
                                      <p:cBhvr>
                                        <p:cTn id="86" dur="166" decel="50000">
                                          <p:stCondLst>
                                            <p:cond delay="1338"/>
                                          </p:stCondLst>
                                        </p:cTn>
                                        <p:tgtEl>
                                          <p:spTgt spid="3">
                                            <p:txEl>
                                              <p:pRg st="3" end="3"/>
                                            </p:txEl>
                                          </p:spTgt>
                                        </p:tgtEl>
                                      </p:cBhvr>
                                      <p:to x="100000" y="100000"/>
                                    </p:animScale>
                                    <p:animScale>
                                      <p:cBhvr>
                                        <p:cTn id="87" dur="26">
                                          <p:stCondLst>
                                            <p:cond delay="1642"/>
                                          </p:stCondLst>
                                        </p:cTn>
                                        <p:tgtEl>
                                          <p:spTgt spid="3">
                                            <p:txEl>
                                              <p:pRg st="3" end="3"/>
                                            </p:txEl>
                                          </p:spTgt>
                                        </p:tgtEl>
                                      </p:cBhvr>
                                      <p:to x="100000" y="90000"/>
                                    </p:animScale>
                                    <p:animScale>
                                      <p:cBhvr>
                                        <p:cTn id="88" dur="166" decel="50000">
                                          <p:stCondLst>
                                            <p:cond delay="1668"/>
                                          </p:stCondLst>
                                        </p:cTn>
                                        <p:tgtEl>
                                          <p:spTgt spid="3">
                                            <p:txEl>
                                              <p:pRg st="3" end="3"/>
                                            </p:txEl>
                                          </p:spTgt>
                                        </p:tgtEl>
                                      </p:cBhvr>
                                      <p:to x="100000" y="100000"/>
                                    </p:animScale>
                                    <p:animScale>
                                      <p:cBhvr>
                                        <p:cTn id="89" dur="26">
                                          <p:stCondLst>
                                            <p:cond delay="1808"/>
                                          </p:stCondLst>
                                        </p:cTn>
                                        <p:tgtEl>
                                          <p:spTgt spid="3">
                                            <p:txEl>
                                              <p:pRg st="3" end="3"/>
                                            </p:txEl>
                                          </p:spTgt>
                                        </p:tgtEl>
                                      </p:cBhvr>
                                      <p:to x="100000" y="95000"/>
                                    </p:animScale>
                                    <p:animScale>
                                      <p:cBhvr>
                                        <p:cTn id="90" dur="166" decel="50000">
                                          <p:stCondLst>
                                            <p:cond delay="1834"/>
                                          </p:stCondLst>
                                        </p:cTn>
                                        <p:tgtEl>
                                          <p:spTgt spid="3">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871</TotalTime>
  <Words>1110</Words>
  <Application>Microsoft Office PowerPoint</Application>
  <PresentationFormat>Widescreen</PresentationFormat>
  <Paragraphs>54</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Gill Sans MT</vt:lpstr>
      <vt:lpstr>Impact</vt:lpstr>
      <vt:lpstr>Badge</vt:lpstr>
      <vt:lpstr>STIGMA OF MENTAL Health AND Attitudes Of black minority ethnic Communities towards Mental Illness and Seeking Professional Psychological Help  </vt:lpstr>
      <vt:lpstr>PowerPoint Presentation</vt:lpstr>
      <vt:lpstr> </vt:lpstr>
      <vt:lpstr>MENTAL HEALTH STIGMA </vt:lpstr>
      <vt:lpstr>CULTURAL STIGMA OF MENTAL HEALTH </vt:lpstr>
      <vt:lpstr>Attitude of bme community towards seeking professional psychological help </vt:lpstr>
      <vt:lpstr>GENDER DIFFERENCES TOWARD SEEKING PROFESSIONAL PSYCHOLOGICAL HELP. </vt:lpstr>
      <vt:lpstr>BARRIERS TOWARDS SEEKING PROFESSIONAL PSYCHOLOGICAL HELP.  </vt:lpstr>
      <vt:lpstr>BARRIERS TOWARDS SEEKING PROFESSIONAL PSYCHOLOGICAL HELP.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STIGMA OF MENTAL HEALTH: Attitudes of British Pakistani Community towards Mental Illness and Seeking Professional Psychological Help  </dc:title>
  <dc:creator>Harris Karim</dc:creator>
  <cp:lastModifiedBy>Harris Karim</cp:lastModifiedBy>
  <cp:revision>60</cp:revision>
  <dcterms:created xsi:type="dcterms:W3CDTF">2019-11-09T19:05:34Z</dcterms:created>
  <dcterms:modified xsi:type="dcterms:W3CDTF">2019-11-14T18:56:03Z</dcterms:modified>
</cp:coreProperties>
</file>