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E32C2-9682-4EAA-85D6-507555577981}" v="8" dt="2022-03-09T14:19:10.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47" autoAdjust="0"/>
  </p:normalViewPr>
  <p:slideViewPr>
    <p:cSldViewPr snapToGrid="0">
      <p:cViewPr>
        <p:scale>
          <a:sx n="63" d="100"/>
          <a:sy n="63" d="100"/>
        </p:scale>
        <p:origin x="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B8814-1E92-4F36-9F99-EBAD7B32A617}" type="datetimeFigureOut">
              <a:rPr lang="en-GB" smtClean="0"/>
              <a:t>28/03/2022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3B97FC-CE4D-4C75-8418-5FA29A9D610B}" type="slidenum">
              <a:rPr lang="en-GB" smtClean="0"/>
              <a:t>‹#›</a:t>
            </a:fld>
            <a:endParaRPr lang="en-GB"/>
          </a:p>
        </p:txBody>
      </p:sp>
    </p:spTree>
    <p:extLst>
      <p:ext uri="{BB962C8B-B14F-4D97-AF65-F5344CB8AC3E}">
        <p14:creationId xmlns:p14="http://schemas.microsoft.com/office/powerpoint/2010/main" val="2604446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alkandroid.com/229702-google-unsurprisingly-removes-amazons-app-with-app-store-inside-from-the-play-store/#&amp;gid=1&amp;pid=210393"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www.designyourway.net/blog/graphic-design/amazon-logo/"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reyb.com/amazon-business-strategy/"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reyb.com/amazon-business-strategy/"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rketplacedistri.com/amazons-worldwide-sales-will-rise-20-2-this-year-as-reliance-on-e-commerce-grows/"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ir.aboutamazon.com/news-release/news-release-details/2022/Amazon.com-Announces-Fourth-Quarter-Results/"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novell.com/amazon-marketing-repor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sell.amazon.com/global-selling?ref_=asus_soa_rd&amp;"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ir.aboutamazon.com/news-release/news-release-details/2022/Amazon.com-Announces-Fourth-Quarter-Result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greyb.com/amazon-business-strategy/" TargetMode="External"/><Relationship Id="rId3" Type="http://schemas.openxmlformats.org/officeDocument/2006/relationships/hyperlink" Target="https://sell.amazon.com/global-selling?ref_=asus_soa_rd&amp;" TargetMode="External"/><Relationship Id="rId7" Type="http://schemas.openxmlformats.org/officeDocument/2006/relationships/hyperlink" Target="https://www.marketplacedistri.com/amazons-worldwide-sales-will-rise-20-2-this-year-as-reliance-on-e-commerce-grows/"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ir.aboutamazon.com/news-release/news-release-details/2022/Amazon.com-Announces-Fourth-Quarter-Results/" TargetMode="External"/><Relationship Id="rId5" Type="http://schemas.openxmlformats.org/officeDocument/2006/relationships/hyperlink" Target="https://www.innovell.com/amazon-marketing-report/" TargetMode="External"/><Relationship Id="rId4" Type="http://schemas.openxmlformats.org/officeDocument/2006/relationships/hyperlink" Target="https://www.designyourway.net/blog/graphic-design/amazon-logo/" TargetMode="External"/><Relationship Id="rId9" Type="http://schemas.openxmlformats.org/officeDocument/2006/relationships/hyperlink" Target="https://www.talkandroid.com/229702-google-unsurprisingly-removes-amazons-app-with-app-store-inside-from-the-play-store/#&amp;gid=1&amp;pid=21039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LOGO SOURCE :(TalkAndroid.com, 2012)</a:t>
            </a:r>
          </a:p>
          <a:p>
            <a:r>
              <a:rPr lang="en-US" dirty="0"/>
              <a:t>Amazon.com Inc. was formed in Washington in 1994 BY Jeff Bezos,  and the Amazon.com website went live in July 1995, making it the world's largest online store with Earth's Biggest Selection in less than two decades.</a:t>
            </a:r>
          </a:p>
          <a:p>
            <a:r>
              <a:rPr lang="en-US" dirty="0"/>
              <a:t>Since 1994, Amazon has developed from a small online bookshop to a large corporation that sells a wide range of products. On Amazon, you may find almost everything, from books to movies, DVDs, and other technology.</a:t>
            </a:r>
          </a:p>
          <a:p>
            <a:r>
              <a:rPr lang="en-US" dirty="0"/>
              <a:t>The Amazon logo has unquestionably contributed to the company's success. When you think of a major, worldwide corporation, the logo is the first thing that comes to mind. It is what distinguishes a firm and ensures that it remains in the thoughts of customers for a long period.</a:t>
            </a:r>
          </a:p>
          <a:p>
            <a:r>
              <a:rPr lang="en-GB" dirty="0"/>
              <a:t>(Design your way,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TalkAndroid.com. (2012).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Google unsurprisingly removes Amazon’s app with app store inside from the Play Store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https://www.talkandroid.com/229702-google-unsurprisingly-removes-amazons-app-with-app-store-inside-from-the-play-store/#&amp;gid=1&amp;pid=210393</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Design your way. (2019).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The Amazon logo, its meaning and the history behind it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https://www.designyourway.net/blog/graphic-design/amazon-logo/</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1</a:t>
            </a:fld>
            <a:endParaRPr lang="en-GB"/>
          </a:p>
        </p:txBody>
      </p:sp>
    </p:spTree>
    <p:extLst>
      <p:ext uri="{BB962C8B-B14F-4D97-AF65-F5344CB8AC3E}">
        <p14:creationId xmlns:p14="http://schemas.microsoft.com/office/powerpoint/2010/main" val="1706611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source: (Singh, 2019)</a:t>
            </a:r>
          </a:p>
          <a:p>
            <a:r>
              <a:rPr lang="en-US" dirty="0"/>
              <a:t>Bezos began Amazon in his garage with $245,573 in funding from his parents. Fortunately, their investment is now almost worth $30 billion, representing a 12,000,000% return.</a:t>
            </a:r>
          </a:p>
          <a:p>
            <a:r>
              <a:rPr lang="en-US" dirty="0"/>
              <a:t>Although the Internet had a significant role in Amazon's rise, it is technological innovation, marketing strategy, and, most crucially, its business model that distinguishes Amazon as the most inventive corporation of our time.</a:t>
            </a:r>
          </a:p>
          <a:p>
            <a:r>
              <a:rPr lang="en-US" dirty="0"/>
              <a:t>This Amazon business strategy report gathers the concepts, inventions, technical research, collaborations, and, most significantly, the tactics that have propelled Amazon to such heights.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a:t>
            </a:r>
            <a:endParaRPr lang="en-US" dirty="0"/>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2</a:t>
            </a:fld>
            <a:endParaRPr lang="en-GB"/>
          </a:p>
        </p:txBody>
      </p:sp>
    </p:spTree>
    <p:extLst>
      <p:ext uri="{BB962C8B-B14F-4D97-AF65-F5344CB8AC3E}">
        <p14:creationId xmlns:p14="http://schemas.microsoft.com/office/powerpoint/2010/main" val="210442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continuation with Amazon’s business strategy, the new brands are being added constantly to their core business.</a:t>
            </a:r>
          </a:p>
          <a:p>
            <a:r>
              <a:rPr lang="en-US" dirty="0"/>
              <a:t>Amazon recently bought </a:t>
            </a:r>
            <a:r>
              <a:rPr lang="en-US" dirty="0" err="1"/>
              <a:t>Zoox</a:t>
            </a:r>
            <a:r>
              <a:rPr lang="en-US" dirty="0"/>
              <a:t>, but this decision may have been predicted if people had been paying attention to Amazon's patent path. Amazon's portfolio contains a number of patents on autonomous logistics.</a:t>
            </a:r>
          </a:p>
          <a:p>
            <a:r>
              <a:rPr lang="en-US" dirty="0"/>
              <a:t>Going through Amazon's patent portfolio is vital if you want to understand Amazon's future goals. An interactive dashboard that shows the regions Amazon has been focusing on, the tech fields in which Amazon is working, the nations in which they are safeguarding their IP, and their acquisitions in various nodes.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GreyB</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https://www.greyb.com/amazon-business-strategy/</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3</a:t>
            </a:fld>
            <a:endParaRPr lang="en-GB"/>
          </a:p>
        </p:txBody>
      </p:sp>
    </p:spTree>
    <p:extLst>
      <p:ext uri="{BB962C8B-B14F-4D97-AF65-F5344CB8AC3E}">
        <p14:creationId xmlns:p14="http://schemas.microsoft.com/office/powerpoint/2010/main" val="1377092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source: (greyb.com)</a:t>
            </a:r>
          </a:p>
          <a:p>
            <a:r>
              <a:rPr lang="en-US" dirty="0"/>
              <a:t>As a consequence of their eCommerce business strategy, Amazon boosted their sales figures, consumers, and revenue by spreading their services to new areas and broadening their horizons. AWS also contributes significantly to Amazon's income stream.</a:t>
            </a:r>
          </a:p>
          <a:p>
            <a:r>
              <a:rPr lang="en-US" dirty="0"/>
              <a:t>Amazon is increasing operations in all three of its areas – </a:t>
            </a:r>
            <a:r>
              <a:rPr lang="en-US" b="1" dirty="0"/>
              <a:t>North America, International, and AWS </a:t>
            </a:r>
            <a:r>
              <a:rPr lang="en-US" dirty="0"/>
              <a:t>– where it sells items and services to consumers, merchants, developers, businesses, and content producers.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GreyB</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https://www.greyb.com/amazon-business-strategy/</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b="1" dirty="0"/>
          </a:p>
        </p:txBody>
      </p:sp>
      <p:sp>
        <p:nvSpPr>
          <p:cNvPr id="4" name="Slide Number Placeholder 3"/>
          <p:cNvSpPr>
            <a:spLocks noGrp="1"/>
          </p:cNvSpPr>
          <p:nvPr>
            <p:ph type="sldNum" sz="quarter" idx="5"/>
          </p:nvPr>
        </p:nvSpPr>
        <p:spPr/>
        <p:txBody>
          <a:bodyPr/>
          <a:lstStyle/>
          <a:p>
            <a:fld id="{773B97FC-CE4D-4C75-8418-5FA29A9D610B}" type="slidenum">
              <a:rPr lang="en-GB" smtClean="0"/>
              <a:t>4</a:t>
            </a:fld>
            <a:endParaRPr lang="en-GB"/>
          </a:p>
        </p:txBody>
      </p:sp>
    </p:spTree>
    <p:extLst>
      <p:ext uri="{BB962C8B-B14F-4D97-AF65-F5344CB8AC3E}">
        <p14:creationId xmlns:p14="http://schemas.microsoft.com/office/powerpoint/2010/main" val="2984245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is a firm with a wide range of products. </a:t>
            </a:r>
          </a:p>
          <a:p>
            <a:r>
              <a:rPr lang="en-US" dirty="0"/>
              <a:t>Since 2010, Amazon has started submitting patents for cloud computing. When compared to Microsoft, Amazon is most likely the largest cloud computing firm in terms of revenue.</a:t>
            </a:r>
          </a:p>
          <a:p>
            <a:r>
              <a:rPr lang="en-US" dirty="0"/>
              <a:t>Web Services tough are the main generator of cash flow and revenues while video games are least profitable product developed by the company.</a:t>
            </a:r>
          </a:p>
          <a:p>
            <a:r>
              <a:rPr lang="en-US" dirty="0"/>
              <a:t>Amazon has practically every logistical option covered, including air, land, sea, and even subterranean. Amazon has applied for patents to distribute packages via any medium.</a:t>
            </a:r>
          </a:p>
          <a:p>
            <a:r>
              <a:rPr lang="en-US" dirty="0"/>
              <a:t>Later in 2021 Amazon has plans to open their first physical store. (ir.aboutamazon.com, 2021)</a:t>
            </a:r>
          </a:p>
          <a:p>
            <a:r>
              <a:rPr lang="en-US" dirty="0"/>
              <a:t>As per media streaming Prime Video, Amazon has dramatically increased the costumers base ”</a:t>
            </a:r>
            <a:r>
              <a:rPr lang="en-US" b="0" i="0" dirty="0">
                <a:solidFill>
                  <a:srgbClr val="000000"/>
                </a:solidFill>
                <a:effectLst/>
                <a:latin typeface="amazon_emberlight"/>
              </a:rPr>
              <a:t> The fourth quarter marked Prime Video’s strongest viewership for live sports globally.”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marketplace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AMAZON’S WORLDWIDE SALES WILL RISE 20.2% THIS YEAR</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https://www.marketplacedistri.com/amazons-worldwide-sales-will-rise-20-2-this-year-as-reliance-on-e-commerce-grows/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b="0" i="0" dirty="0">
              <a:solidFill>
                <a:srgbClr val="000000"/>
              </a:solidFill>
              <a:effectLst/>
              <a:latin typeface="amazon_ember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ir.aboutamazon.com.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Amazon.com Announces Fourth Quarter 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https://ir.aboutamazon.com/news-release/news-release-details/2022/Amazon.com-Announces-Fourth-Quarter-Results/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5</a:t>
            </a:fld>
            <a:endParaRPr lang="en-GB"/>
          </a:p>
        </p:txBody>
      </p:sp>
    </p:spTree>
    <p:extLst>
      <p:ext uri="{BB962C8B-B14F-4D97-AF65-F5344CB8AC3E}">
        <p14:creationId xmlns:p14="http://schemas.microsoft.com/office/powerpoint/2010/main" val="3228160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source: (Hjorth, 2020)</a:t>
            </a:r>
          </a:p>
          <a:p>
            <a:r>
              <a:rPr lang="en-US" dirty="0"/>
              <a:t>The Amazon marketing mix (also known as the Amazon 4Ps of marketing) is made up of </a:t>
            </a:r>
            <a:r>
              <a:rPr lang="en-US" b="1" dirty="0"/>
              <a:t>product, price, place, promotion.</a:t>
            </a:r>
          </a:p>
          <a:p>
            <a:r>
              <a:rPr lang="en-US" b="1" dirty="0"/>
              <a:t>Product- </a:t>
            </a:r>
            <a:r>
              <a:rPr lang="en-US" b="0" dirty="0"/>
              <a:t>Amazon Web Services, Ecommerce, Streaming media, electronic devices etc.</a:t>
            </a:r>
          </a:p>
          <a:p>
            <a:r>
              <a:rPr lang="en-US" b="1" dirty="0"/>
              <a:t>Price</a:t>
            </a:r>
            <a:r>
              <a:rPr lang="en-US" b="0" dirty="0"/>
              <a:t>- "Amazon's objective is to decrease prices as much as possible until they beat competitors' pricing—for all items."</a:t>
            </a:r>
          </a:p>
          <a:p>
            <a:r>
              <a:rPr lang="en-US" b="1" dirty="0"/>
              <a:t>Place</a:t>
            </a:r>
            <a:r>
              <a:rPr lang="en-US" b="0" dirty="0"/>
              <a:t>- the company sells its products exclusively online. IN plans to open some physically stores in 2022</a:t>
            </a:r>
          </a:p>
          <a:p>
            <a:r>
              <a:rPr lang="en-US" b="1" dirty="0"/>
              <a:t>Promotions</a:t>
            </a:r>
            <a:r>
              <a:rPr lang="en-US" b="0" dirty="0"/>
              <a:t>- Amazon employs a variety of marketing communication mix elements, including print and broadcast advertising, as well as sales promotions.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Hjorth, A. (2020).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Marketing on Amazon: The “Amazon Marketing Report.”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Innovell</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 Digital Marketing Insights.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https://www.innovell.com/amazon-marketing-report/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b="0" dirty="0"/>
          </a:p>
        </p:txBody>
      </p:sp>
      <p:sp>
        <p:nvSpPr>
          <p:cNvPr id="4" name="Slide Number Placeholder 3"/>
          <p:cNvSpPr>
            <a:spLocks noGrp="1"/>
          </p:cNvSpPr>
          <p:nvPr>
            <p:ph type="sldNum" sz="quarter" idx="5"/>
          </p:nvPr>
        </p:nvSpPr>
        <p:spPr/>
        <p:txBody>
          <a:bodyPr/>
          <a:lstStyle/>
          <a:p>
            <a:fld id="{773B97FC-CE4D-4C75-8418-5FA29A9D610B}" type="slidenum">
              <a:rPr lang="en-GB" smtClean="0"/>
              <a:t>6</a:t>
            </a:fld>
            <a:endParaRPr lang="en-GB"/>
          </a:p>
        </p:txBody>
      </p:sp>
    </p:spTree>
    <p:extLst>
      <p:ext uri="{BB962C8B-B14F-4D97-AF65-F5344CB8AC3E}">
        <p14:creationId xmlns:p14="http://schemas.microsoft.com/office/powerpoint/2010/main" val="1250978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freecourses.net</a:t>
            </a:r>
          </a:p>
          <a:p>
            <a:r>
              <a:rPr lang="en-US" dirty="0"/>
              <a:t>Amazon segmentation, targeting, and positioning refers to a series of efforts aimed at identifying and producing products and services that appeal to distinct categories of consumers.</a:t>
            </a:r>
          </a:p>
          <a:p>
            <a:r>
              <a:rPr lang="en-US" dirty="0"/>
              <a:t>Segmentation is the process of separating a population into groups based on particular traits, whereas targeting is the process of selling items to specific groups found as a consequence of segmentation. The term "positioning" refers to the process of selecting the marketing mix that is most suited to the target client group.</a:t>
            </a:r>
          </a:p>
          <a:p>
            <a:r>
              <a:rPr lang="en-US" b="1" dirty="0"/>
              <a:t>Positioning that adapts</a:t>
            </a:r>
            <a:r>
              <a:rPr lang="en-US" dirty="0"/>
              <a:t>. The online retail colossus keeps a close eye on developments in the external marketplace and responds to rising customer expectations by repositioning products and services on a regular basis in response to market shifts.</a:t>
            </a:r>
          </a:p>
          <a:p>
            <a:r>
              <a:rPr lang="en-US" dirty="0"/>
              <a:t>Amazon Sage Maker, Amazon Comprehend, and Amazon </a:t>
            </a:r>
            <a:r>
              <a:rPr lang="en-US" dirty="0" err="1"/>
              <a:t>Rekognition</a:t>
            </a:r>
            <a:r>
              <a:rPr lang="en-US" dirty="0"/>
              <a:t> are examples of anticipatory positioning applications from the e-commerce business.</a:t>
            </a:r>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7</a:t>
            </a:fld>
            <a:endParaRPr lang="en-GB"/>
          </a:p>
        </p:txBody>
      </p:sp>
    </p:spTree>
    <p:extLst>
      <p:ext uri="{BB962C8B-B14F-4D97-AF65-F5344CB8AC3E}">
        <p14:creationId xmlns:p14="http://schemas.microsoft.com/office/powerpoint/2010/main" val="3309714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source:(</a:t>
            </a:r>
            <a:r>
              <a:rPr lang="en-US" dirty="0" err="1"/>
              <a:t>amazonsell</a:t>
            </a:r>
            <a:r>
              <a:rPr lang="en-US" dirty="0"/>
              <a:t>, 2021)</a:t>
            </a:r>
          </a:p>
          <a:p>
            <a:r>
              <a:rPr lang="en-US" dirty="0"/>
              <a:t>Up to billion of people across 180 countries worldwide are using Amazon Web Services either as costumers 98% or sellers.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amazonsell</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 Global Selling | Sell &amp; Ship Products Internationally - Amazon</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sell.amazon.com.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https://sell.amazon.com/global-selling?ref_=asus_soa_rd&amp;</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8</a:t>
            </a:fld>
            <a:endParaRPr lang="en-GB"/>
          </a:p>
        </p:txBody>
      </p:sp>
    </p:spTree>
    <p:extLst>
      <p:ext uri="{BB962C8B-B14F-4D97-AF65-F5344CB8AC3E}">
        <p14:creationId xmlns:p14="http://schemas.microsoft.com/office/powerpoint/2010/main" val="39871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source: Amazon annual report for 2020</a:t>
            </a:r>
          </a:p>
          <a:p>
            <a:r>
              <a:rPr lang="en-US" dirty="0"/>
              <a:t>Examining the statement of operations at Amazon business for the past 5 years it can be observed the massive growth which company delivered in terms of cash flow and earnings per share. The primary source of revenues is from costumers servicing , direct sales, and clouding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ir.aboutamazon.com.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Amazon.com Announces Fourth Quarter 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https://ir.aboutamazon.com/news-release/news-release-details/2022/Amazon.com-Announces-Fourth-Quarter-Results/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9</a:t>
            </a:fld>
            <a:endParaRPr lang="en-GB"/>
          </a:p>
        </p:txBody>
      </p:sp>
    </p:spTree>
    <p:extLst>
      <p:ext uri="{BB962C8B-B14F-4D97-AF65-F5344CB8AC3E}">
        <p14:creationId xmlns:p14="http://schemas.microsoft.com/office/powerpoint/2010/main" val="3912404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10</a:t>
            </a:fld>
            <a:endParaRPr lang="en-GB"/>
          </a:p>
        </p:txBody>
      </p:sp>
    </p:spTree>
    <p:extLst>
      <p:ext uri="{BB962C8B-B14F-4D97-AF65-F5344CB8AC3E}">
        <p14:creationId xmlns:p14="http://schemas.microsoft.com/office/powerpoint/2010/main" val="2764845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amazonsell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 Global Selling | Sell &amp; Ship Products Internationally - Amazon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sell.amazon.com.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https://sell.amazon.com/global-selling?ref_=asus_soa_rd&amp;</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Design your way. (2019).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Amazon logo, its meaning and the history behind it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https://www.designyourway.net/blog/graphic-design/amazon-logo/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Hjorth, A. (2020).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Marketing on Amazon: The “Amazon Marketing Report.”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Innovell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Digital Marketing Insights.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https://www.innovell.com/amazon-marketing-report/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ir.aboutamazon.com.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Amazon.com Announces Fourth Quarter Results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https://ir.aboutamazon.com/news-release/news-release-details/2022/Amazon.com-Announces-Fourth-Quarter-Results/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marketplace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AMAZON’S WORLDWIDE SALES WILL RISE 20.2% THIS YEAR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https://www.marketplacedistri.com/amazons-worldwide-sales-will-rise-20-2-this-year-as-reliance-on-e-commerce-grows/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GreyB</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https://www.greyb.com/amazon-business-strategy/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TalkAndroid.com. (2012).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Google unsurprisingly removes Amazon’s app with app store inside from the Play Store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https://www.talkandroid.com/229702-google-unsurprisingly-removes-amazons-app-with-app-store-inside-from-the-play-store/#&amp;gid=1&amp;pid=210393</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11</a:t>
            </a:fld>
            <a:endParaRPr lang="en-GB"/>
          </a:p>
        </p:txBody>
      </p:sp>
    </p:spTree>
    <p:extLst>
      <p:ext uri="{BB962C8B-B14F-4D97-AF65-F5344CB8AC3E}">
        <p14:creationId xmlns:p14="http://schemas.microsoft.com/office/powerpoint/2010/main" val="4074601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5182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42435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26952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0616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9973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15823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814856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71348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83891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2070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3/28/2022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76265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3/28/2022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990974526"/>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reyb.com/amazon-business-strateg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hyperlink" Target="https://www.greyb.com/amazon-business-strateg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marketplacedistri.com/amazons-worldwide-sales-will-rise-20-2-this-year-as-reliance-on-e-commerce-grow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innovell.com/amazon-marketing-repor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r.aboutamazon.com/news-release/news-release-details/2022/Amazon.com-Announces-Fourth-Quarter-Resul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hyperlink" Target="https://www.greyb.com/amazon-business-strategy/" TargetMode="External"/><Relationship Id="rId3" Type="http://schemas.openxmlformats.org/officeDocument/2006/relationships/hyperlink" Target="https://sell.amazon.com/global-selling?ref_=asus_soa_rd&amp;" TargetMode="External"/><Relationship Id="rId7" Type="http://schemas.openxmlformats.org/officeDocument/2006/relationships/hyperlink" Target="https://www.marketplacedistri.com/amazons-worldwide-sales-will-rise-20-2-this-year-as-reliance-on-e-commerce-grow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ir.aboutamazon.com/news-release/news-release-details/2022/Amazon.com-Announces-Fourth-Quarter-Results/" TargetMode="External"/><Relationship Id="rId5" Type="http://schemas.openxmlformats.org/officeDocument/2006/relationships/hyperlink" Target="https://www.innovell.com/amazon-marketing-report/" TargetMode="External"/><Relationship Id="rId4" Type="http://schemas.openxmlformats.org/officeDocument/2006/relationships/hyperlink" Target="https://www.designyourway.net/blog/graphic-design/amazon-logo/" TargetMode="External"/><Relationship Id="rId9" Type="http://schemas.openxmlformats.org/officeDocument/2006/relationships/hyperlink" Target="https://www.talkandroid.com/229702-google-unsurprisingly-removes-amazons-app-with-app-store-inside-from-the-play-store/#&amp;gid=1&amp;pid=210393"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01D1C-2B24-4102-96F3-2071A1B1383B}"/>
              </a:ext>
            </a:extLst>
          </p:cNvPr>
          <p:cNvSpPr>
            <a:spLocks noGrp="1"/>
          </p:cNvSpPr>
          <p:nvPr>
            <p:ph type="ctrTitle"/>
          </p:nvPr>
        </p:nvSpPr>
        <p:spPr>
          <a:xfrm>
            <a:off x="914400" y="1147481"/>
            <a:ext cx="4244341" cy="542168"/>
          </a:xfrm>
        </p:spPr>
        <p:txBody>
          <a:bodyPr>
            <a:normAutofit fontScale="90000"/>
          </a:bodyPr>
          <a:lstStyle/>
          <a:p>
            <a:pPr algn="ctr"/>
            <a:r>
              <a:rPr lang="en-US" b="1" dirty="0"/>
              <a:t>COMPANY OVERVIEW</a:t>
            </a:r>
            <a:endParaRPr lang="en-GB" b="1" dirty="0"/>
          </a:p>
        </p:txBody>
      </p:sp>
      <p:sp>
        <p:nvSpPr>
          <p:cNvPr id="3" name="Subtitle 2">
            <a:extLst>
              <a:ext uri="{FF2B5EF4-FFF2-40B4-BE49-F238E27FC236}">
                <a16:creationId xmlns:a16="http://schemas.microsoft.com/office/drawing/2014/main" id="{60DC7D5B-5253-45FC-9384-5CE7DB4D213A}"/>
              </a:ext>
            </a:extLst>
          </p:cNvPr>
          <p:cNvSpPr>
            <a:spLocks noGrp="1"/>
          </p:cNvSpPr>
          <p:nvPr>
            <p:ph type="subTitle" idx="1"/>
          </p:nvPr>
        </p:nvSpPr>
        <p:spPr>
          <a:xfrm>
            <a:off x="1339976" y="1689649"/>
            <a:ext cx="3299460" cy="1487117"/>
          </a:xfrm>
        </p:spPr>
        <p:txBody>
          <a:bodyPr>
            <a:normAutofit/>
          </a:bodyPr>
          <a:lstStyle/>
          <a:p>
            <a:pPr algn="ctr"/>
            <a:r>
              <a:rPr lang="en-US" sz="2400" dirty="0">
                <a:latin typeface="Arial" panose="020B0604020202020204" pitchFamily="34" charset="0"/>
                <a:cs typeface="Arial" panose="020B0604020202020204" pitchFamily="34" charset="0"/>
              </a:rPr>
              <a:t>Amazon Inc.</a:t>
            </a:r>
            <a:endParaRPr lang="en-GB" sz="2400" dirty="0">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C9738BEF-1509-49AB-94B0-7D2B62188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9412" y="756110"/>
            <a:ext cx="5360305" cy="53603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a:extLst>
              <a:ext uri="{FF2B5EF4-FFF2-40B4-BE49-F238E27FC236}">
                <a16:creationId xmlns:a16="http://schemas.microsoft.com/office/drawing/2014/main" id="{CA1A3DA3-A2CA-4CD0-9035-1D7E6C16CD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7125" y="2170669"/>
            <a:ext cx="3756211" cy="2516661"/>
          </a:xfrm>
          <a:prstGeom prst="rect">
            <a:avLst/>
          </a:prstGeom>
        </p:spPr>
      </p:pic>
      <p:cxnSp>
        <p:nvCxnSpPr>
          <p:cNvPr id="25" name="Straight Connector 24">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50993" y="399708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B85E787-1639-40FC-B1C9-BC15D498A8E9}"/>
              </a:ext>
            </a:extLst>
          </p:cNvPr>
          <p:cNvSpPr txBox="1"/>
          <p:nvPr/>
        </p:nvSpPr>
        <p:spPr>
          <a:xfrm>
            <a:off x="314104" y="4159677"/>
            <a:ext cx="6092686" cy="2017347"/>
          </a:xfrm>
          <a:prstGeom prst="rect">
            <a:avLst/>
          </a:prstGeom>
          <a:noFill/>
        </p:spPr>
        <p:txBody>
          <a:bodyPr wrap="square">
            <a:spAutoFit/>
          </a:bodyPr>
          <a:lstStyle/>
          <a:p>
            <a:pPr algn="ctr">
              <a:lnSpc>
                <a:spcPct val="150000"/>
              </a:lnSpc>
              <a:spcAft>
                <a:spcPts val="8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Baciu Severina 2022009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ENTREPRENEURSHIP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LCBB5001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tabLst>
                <a:tab pos="17780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Module Leader: Vasilios Tavlaridis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630240C-4DF4-4E89-98E1-59BF61957E4F}"/>
              </a:ext>
            </a:extLst>
          </p:cNvPr>
          <p:cNvSpPr txBox="1"/>
          <p:nvPr/>
        </p:nvSpPr>
        <p:spPr>
          <a:xfrm>
            <a:off x="7361652" y="6177024"/>
            <a:ext cx="4516244" cy="646331"/>
          </a:xfrm>
          <a:prstGeom prst="rect">
            <a:avLst/>
          </a:prstGeom>
          <a:noFill/>
        </p:spPr>
        <p:txBody>
          <a:bodyPr wrap="square" rtlCol="0">
            <a:spAutoFit/>
          </a:bodyPr>
          <a:lstStyle/>
          <a:p>
            <a:r>
              <a:rPr lang="en-US" sz="1800" dirty="0"/>
              <a:t>LOGO SOURCE :(TalkAndroid.com, 2012)</a:t>
            </a:r>
          </a:p>
          <a:p>
            <a:endParaRPr lang="en-GB" dirty="0"/>
          </a:p>
        </p:txBody>
      </p:sp>
    </p:spTree>
    <p:extLst>
      <p:ext uri="{BB962C8B-B14F-4D97-AF65-F5344CB8AC3E}">
        <p14:creationId xmlns:p14="http://schemas.microsoft.com/office/powerpoint/2010/main" val="1079312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FDE77F2-18D0-49FF-860C-62E2AC424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Oval 33">
            <a:extLst>
              <a:ext uri="{FF2B5EF4-FFF2-40B4-BE49-F238E27FC236}">
                <a16:creationId xmlns:a16="http://schemas.microsoft.com/office/drawing/2014/main" id="{5CA22715-D05D-465E-A9CB-5AD7BC6C9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8B34E-C61C-4DE4-83DE-EF92392AFE80}"/>
              </a:ext>
            </a:extLst>
          </p:cNvPr>
          <p:cNvSpPr>
            <a:spLocks noGrp="1"/>
          </p:cNvSpPr>
          <p:nvPr>
            <p:ph type="title"/>
          </p:nvPr>
        </p:nvSpPr>
        <p:spPr>
          <a:xfrm>
            <a:off x="1043180" y="2288987"/>
            <a:ext cx="4009639" cy="2283013"/>
          </a:xfrm>
        </p:spPr>
        <p:txBody>
          <a:bodyPr vert="horz" lIns="91440" tIns="45720" rIns="91440" bIns="45720" rtlCol="0" anchor="ctr">
            <a:normAutofit/>
          </a:bodyPr>
          <a:lstStyle/>
          <a:p>
            <a:pPr algn="ctr"/>
            <a:r>
              <a:rPr lang="en-US"/>
              <a:t>BUSINESS STRATEGY</a:t>
            </a:r>
          </a:p>
        </p:txBody>
      </p:sp>
      <p:sp>
        <p:nvSpPr>
          <p:cNvPr id="3" name="TextBox 2">
            <a:extLst>
              <a:ext uri="{FF2B5EF4-FFF2-40B4-BE49-F238E27FC236}">
                <a16:creationId xmlns:a16="http://schemas.microsoft.com/office/drawing/2014/main" id="{DE322C0C-A7C1-492B-9107-FE2283DA98A4}"/>
              </a:ext>
            </a:extLst>
          </p:cNvPr>
          <p:cNvSpPr txBox="1"/>
          <p:nvPr/>
        </p:nvSpPr>
        <p:spPr>
          <a:xfrm>
            <a:off x="7188680" y="762000"/>
            <a:ext cx="3897332" cy="3048000"/>
          </a:xfrm>
          <a:prstGeom prst="rect">
            <a:avLst/>
          </a:prstGeom>
        </p:spPr>
        <p:txBody>
          <a:bodyPr vert="horz" lIns="91440" tIns="45720" rIns="91440" bIns="45720" rtlCol="0" anchor="ctr">
            <a:normAutofit/>
          </a:bodyPr>
          <a:lstStyle/>
          <a:p>
            <a:pPr>
              <a:lnSpc>
                <a:spcPct val="130000"/>
              </a:lnSpc>
              <a:spcAft>
                <a:spcPts val="600"/>
              </a:spcAft>
              <a:buSzPct val="85000"/>
            </a:pPr>
            <a:r>
              <a:rPr lang="en-US" dirty="0"/>
              <a:t>Picture source: (Singh, 2019)</a:t>
            </a:r>
          </a:p>
          <a:p>
            <a:pPr>
              <a:lnSpc>
                <a:spcPct val="130000"/>
              </a:lnSpc>
              <a:spcAft>
                <a:spcPts val="600"/>
              </a:spcAft>
              <a:buSzPct val="85000"/>
            </a:pPr>
            <a:r>
              <a:rPr lang="en-US" dirty="0"/>
              <a:t>This Amazon business strategy report “gathers the concepts, inventions, technical research, collaborations, and, most significantly, the tactics that have propelled Amazon to such heights.”</a:t>
            </a:r>
          </a:p>
          <a:p>
            <a:pPr>
              <a:lnSpc>
                <a:spcPct val="130000"/>
              </a:lnSpc>
              <a:spcAft>
                <a:spcPts val="600"/>
              </a:spcAft>
              <a:buSzPct val="85000"/>
            </a:pPr>
            <a:endParaRPr lang="en-US" dirty="0"/>
          </a:p>
        </p:txBody>
      </p:sp>
      <p:pic>
        <p:nvPicPr>
          <p:cNvPr id="5" name="Content Placeholder 4" descr="Graphical user interface, website&#10;&#10;Description automatically generated">
            <a:extLst>
              <a:ext uri="{FF2B5EF4-FFF2-40B4-BE49-F238E27FC236}">
                <a16:creationId xmlns:a16="http://schemas.microsoft.com/office/drawing/2014/main" id="{DA478897-53C8-4350-972C-41499E24D7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58000" y="4322614"/>
            <a:ext cx="4600803" cy="1759806"/>
          </a:xfrm>
          <a:prstGeom prst="rect">
            <a:avLst/>
          </a:prstGeom>
        </p:spPr>
      </p:pic>
      <p:sp>
        <p:nvSpPr>
          <p:cNvPr id="4" name="TextBox 3">
            <a:extLst>
              <a:ext uri="{FF2B5EF4-FFF2-40B4-BE49-F238E27FC236}">
                <a16:creationId xmlns:a16="http://schemas.microsoft.com/office/drawing/2014/main" id="{E3A43514-C427-40F6-8211-AAEC7CBFB46B}"/>
              </a:ext>
            </a:extLst>
          </p:cNvPr>
          <p:cNvSpPr txBox="1"/>
          <p:nvPr/>
        </p:nvSpPr>
        <p:spPr>
          <a:xfrm>
            <a:off x="6191480" y="6268598"/>
            <a:ext cx="5673686" cy="923330"/>
          </a:xfrm>
          <a:prstGeom prst="rect">
            <a:avLst/>
          </a:prstGeom>
          <a:noFill/>
        </p:spPr>
        <p:txBody>
          <a:bodyPr wrap="square" rtlCol="0">
            <a:spAutoFit/>
          </a:bodyPr>
          <a:lstStyle/>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a:t>
            </a:r>
            <a:endParaRPr lang="en-US" dirty="0"/>
          </a:p>
          <a:p>
            <a:endParaRPr lang="en-GB" dirty="0"/>
          </a:p>
        </p:txBody>
      </p:sp>
    </p:spTree>
    <p:extLst>
      <p:ext uri="{BB962C8B-B14F-4D97-AF65-F5344CB8AC3E}">
        <p14:creationId xmlns:p14="http://schemas.microsoft.com/office/powerpoint/2010/main" val="67788419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907BA-2EEC-4AEE-B133-46070D7A2878}"/>
              </a:ext>
            </a:extLst>
          </p:cNvPr>
          <p:cNvSpPr>
            <a:spLocks noGrp="1"/>
          </p:cNvSpPr>
          <p:nvPr>
            <p:ph type="title"/>
          </p:nvPr>
        </p:nvSpPr>
        <p:spPr>
          <a:xfrm>
            <a:off x="1429566" y="762001"/>
            <a:ext cx="5008696" cy="1141004"/>
          </a:xfrm>
        </p:spPr>
        <p:txBody>
          <a:bodyPr vert="horz" lIns="91440" tIns="45720" rIns="91440" bIns="45720" rtlCol="0" anchor="b">
            <a:normAutofit/>
          </a:bodyPr>
          <a:lstStyle/>
          <a:p>
            <a:r>
              <a:rPr lang="en-US" dirty="0"/>
              <a:t>Amazon FAMILY</a:t>
            </a:r>
            <a:endParaRPr lang="en-US"/>
          </a:p>
        </p:txBody>
      </p:sp>
      <p:sp>
        <p:nvSpPr>
          <p:cNvPr id="3" name="TextBox 2">
            <a:extLst>
              <a:ext uri="{FF2B5EF4-FFF2-40B4-BE49-F238E27FC236}">
                <a16:creationId xmlns:a16="http://schemas.microsoft.com/office/drawing/2014/main" id="{90FAD18D-AB5E-4B80-B023-BB8DDF88E7CB}"/>
              </a:ext>
            </a:extLst>
          </p:cNvPr>
          <p:cNvSpPr txBox="1"/>
          <p:nvPr/>
        </p:nvSpPr>
        <p:spPr>
          <a:xfrm>
            <a:off x="1429566" y="2259698"/>
            <a:ext cx="4479398" cy="3836301"/>
          </a:xfrm>
          <a:prstGeom prst="rect">
            <a:avLst/>
          </a:prstGeom>
        </p:spPr>
        <p:txBody>
          <a:bodyPr vert="horz" lIns="91440" tIns="45720" rIns="91440" bIns="45720" rtlCol="0">
            <a:normAutofit/>
          </a:bodyPr>
          <a:lstStyle/>
          <a:p>
            <a:pPr>
              <a:lnSpc>
                <a:spcPct val="120000"/>
              </a:lnSpc>
              <a:spcAft>
                <a:spcPts val="600"/>
              </a:spcAft>
              <a:buSzPct val="85000"/>
            </a:pPr>
            <a:r>
              <a:rPr lang="en-US" sz="1100" dirty="0"/>
              <a:t>In continuation with Amazon’s business strategy, the new brands are being added constantly to their core business.</a:t>
            </a:r>
          </a:p>
          <a:p>
            <a:pPr>
              <a:lnSpc>
                <a:spcPct val="120000"/>
              </a:lnSpc>
              <a:spcAft>
                <a:spcPts val="600"/>
              </a:spcAft>
              <a:buSzPct val="85000"/>
            </a:pPr>
            <a:r>
              <a:rPr lang="en-GB" sz="1100" dirty="0"/>
              <a:t>Examining Amazon's patent portfolio is essential for understanding the company's long-term goals. The image depicts an interactive dashboard that shows the regions Amazon has been focusing on, the tech sectors in which Amazon is working “ the nations in which Amazon is safeguarding their intellectual property, and their acquisitions in various nodes.” </a:t>
            </a:r>
            <a:r>
              <a:rPr lang="en-US" sz="1100" dirty="0">
                <a:effectLst/>
              </a:rPr>
              <a:t>Singh, V. (2019). </a:t>
            </a:r>
            <a:endParaRPr lang="en-US" sz="1100" dirty="0"/>
          </a:p>
          <a:p>
            <a:pPr marL="0" marR="0" lvl="0" indent="0" fontAlgn="auto">
              <a:lnSpc>
                <a:spcPct val="120000"/>
              </a:lnSpc>
              <a:spcBef>
                <a:spcPts val="0"/>
              </a:spcBef>
              <a:spcAft>
                <a:spcPts val="600"/>
              </a:spcAft>
              <a:buClrTx/>
              <a:buSzPct val="85000"/>
              <a:buFontTx/>
              <a:buNone/>
              <a:tabLst/>
              <a:defRPr/>
            </a:pPr>
            <a:endParaRPr lang="en-US" sz="1100" dirty="0">
              <a:effectLst/>
            </a:endParaRPr>
          </a:p>
          <a:p>
            <a:pPr marL="0" marR="0" lvl="0" indent="0" fontAlgn="auto">
              <a:lnSpc>
                <a:spcPct val="120000"/>
              </a:lnSpc>
              <a:spcBef>
                <a:spcPts val="0"/>
              </a:spcBef>
              <a:spcAft>
                <a:spcPts val="600"/>
              </a:spcAft>
              <a:buClrTx/>
              <a:buSzPct val="85000"/>
              <a:buFontTx/>
              <a:buNone/>
              <a:tabLst/>
              <a:defRPr/>
            </a:pPr>
            <a:r>
              <a:rPr lang="en-US" sz="1100" dirty="0">
                <a:effectLst/>
              </a:rPr>
              <a:t>Singh, V. (2019). </a:t>
            </a:r>
            <a:r>
              <a:rPr lang="en-US" sz="1100" i="1" dirty="0">
                <a:effectLst/>
              </a:rPr>
              <a:t>Amazon Business Strategy: Insights of its Core Operations and Investments</a:t>
            </a:r>
            <a:r>
              <a:rPr lang="en-US" sz="1100" dirty="0">
                <a:effectLst/>
              </a:rPr>
              <a:t>. [online] </a:t>
            </a:r>
            <a:r>
              <a:rPr lang="en-US" sz="1100" dirty="0" err="1">
                <a:effectLst/>
              </a:rPr>
              <a:t>GreyB</a:t>
            </a:r>
            <a:r>
              <a:rPr lang="en-US" sz="1100" dirty="0">
                <a:effectLst/>
              </a:rPr>
              <a:t>. Available at: </a:t>
            </a:r>
            <a:r>
              <a:rPr lang="en-US" sz="1100" u="none" strike="noStrike" dirty="0">
                <a:effectLst/>
                <a:hlinkClick r:id="rId3">
                  <a:extLst>
                    <a:ext uri="{A12FA001-AC4F-418D-AE19-62706E023703}">
                      <ahyp:hlinkClr xmlns:ahyp="http://schemas.microsoft.com/office/drawing/2018/hyperlinkcolor" val="tx"/>
                    </a:ext>
                  </a:extLst>
                </a:hlinkClick>
              </a:rPr>
              <a:t>https://www.greyb.com/amazon-business-strategy/</a:t>
            </a:r>
            <a:r>
              <a:rPr lang="en-US" sz="1100" dirty="0">
                <a:effectLst/>
              </a:rPr>
              <a:t> [Accessed 9 Mar. 2022].</a:t>
            </a:r>
          </a:p>
          <a:p>
            <a:pPr>
              <a:lnSpc>
                <a:spcPct val="120000"/>
              </a:lnSpc>
              <a:spcAft>
                <a:spcPts val="600"/>
              </a:spcAft>
              <a:buSzPct val="85000"/>
            </a:pPr>
            <a:endParaRPr lang="en-US" sz="1100" dirty="0"/>
          </a:p>
        </p:txBody>
      </p:sp>
      <p:pic>
        <p:nvPicPr>
          <p:cNvPr id="5" name="Content Placeholder 4" descr="Logo, company name&#10;&#10;Description automatically generated">
            <a:extLst>
              <a:ext uri="{FF2B5EF4-FFF2-40B4-BE49-F238E27FC236}">
                <a16:creationId xmlns:a16="http://schemas.microsoft.com/office/drawing/2014/main" id="{45FCACB5-0D8D-4DFF-B3F4-6F26A66665D1}"/>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5197" r="18235"/>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3416726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2">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E1DA5-F4D5-4945-B711-AEE929EAC711}"/>
              </a:ext>
            </a:extLst>
          </p:cNvPr>
          <p:cNvSpPr>
            <a:spLocks noGrp="1"/>
          </p:cNvSpPr>
          <p:nvPr>
            <p:ph type="title"/>
          </p:nvPr>
        </p:nvSpPr>
        <p:spPr>
          <a:xfrm>
            <a:off x="1104897" y="762001"/>
            <a:ext cx="4991103" cy="1141004"/>
          </a:xfrm>
        </p:spPr>
        <p:txBody>
          <a:bodyPr vert="horz" lIns="91440" tIns="45720" rIns="91440" bIns="45720" rtlCol="0" anchor="b">
            <a:normAutofit/>
          </a:bodyPr>
          <a:lstStyle/>
          <a:p>
            <a:r>
              <a:rPr lang="en-US" dirty="0"/>
              <a:t>AMAZON SERVICES</a:t>
            </a:r>
          </a:p>
        </p:txBody>
      </p:sp>
      <p:sp>
        <p:nvSpPr>
          <p:cNvPr id="3" name="TextBox 2">
            <a:extLst>
              <a:ext uri="{FF2B5EF4-FFF2-40B4-BE49-F238E27FC236}">
                <a16:creationId xmlns:a16="http://schemas.microsoft.com/office/drawing/2014/main" id="{628110C1-C94C-4614-9914-813D8BC1A572}"/>
              </a:ext>
            </a:extLst>
          </p:cNvPr>
          <p:cNvSpPr txBox="1"/>
          <p:nvPr/>
        </p:nvSpPr>
        <p:spPr>
          <a:xfrm>
            <a:off x="756023" y="2175778"/>
            <a:ext cx="4991103" cy="3809999"/>
          </a:xfrm>
          <a:prstGeom prst="rect">
            <a:avLst/>
          </a:prstGeom>
        </p:spPr>
        <p:txBody>
          <a:bodyPr vert="horz" lIns="91440" tIns="45720" rIns="91440" bIns="45720" rtlCol="0">
            <a:normAutofit/>
          </a:bodyPr>
          <a:lstStyle/>
          <a:p>
            <a:pPr>
              <a:lnSpc>
                <a:spcPct val="120000"/>
              </a:lnSpc>
              <a:spcAft>
                <a:spcPts val="600"/>
              </a:spcAft>
              <a:buSzPct val="85000"/>
            </a:pPr>
            <a:r>
              <a:rPr lang="en-US" sz="1500" dirty="0"/>
              <a:t>Picture source: (greyb.com)</a:t>
            </a:r>
          </a:p>
          <a:p>
            <a:pPr>
              <a:lnSpc>
                <a:spcPct val="120000"/>
              </a:lnSpc>
              <a:spcAft>
                <a:spcPts val="600"/>
              </a:spcAft>
              <a:buSzPct val="85000"/>
            </a:pPr>
            <a:r>
              <a:rPr lang="en-GB" sz="1500" dirty="0"/>
              <a:t>Amazon increased their sales statistics, consumers, and income as a result of their eCommerce business strategy by expanding their services to new industries and increasing their horizons. AWS also significantly adds to Amazon's revenue stream. Amazon is expanding its operations in all three of its divisions – North America, International, and AWS –” where it offers goods and services to customers, merchants, developers, enterprises, and content creators.”</a:t>
            </a:r>
          </a:p>
          <a:p>
            <a:pPr>
              <a:lnSpc>
                <a:spcPct val="120000"/>
              </a:lnSpc>
              <a:spcAft>
                <a:spcPts val="600"/>
              </a:spcAft>
              <a:buSzPct val="85000"/>
            </a:pPr>
            <a:r>
              <a:rPr lang="en-US" sz="1500" dirty="0" err="1">
                <a:effectLst/>
              </a:rPr>
              <a:t>GreyB</a:t>
            </a:r>
            <a:r>
              <a:rPr lang="en-US" sz="1500" dirty="0">
                <a:effectLst/>
              </a:rPr>
              <a:t>. Available at: </a:t>
            </a:r>
            <a:r>
              <a:rPr lang="en-US" sz="1500" u="none" strike="noStrike" dirty="0">
                <a:effectLst/>
                <a:hlinkClick r:id="rId3">
                  <a:extLst>
                    <a:ext uri="{A12FA001-AC4F-418D-AE19-62706E023703}">
                      <ahyp:hlinkClr xmlns:ahyp="http://schemas.microsoft.com/office/drawing/2018/hyperlinkcolor" val="tx"/>
                    </a:ext>
                  </a:extLst>
                </a:hlinkClick>
              </a:rPr>
              <a:t>https://www.greyb.com/amazon-business-strategy/</a:t>
            </a:r>
            <a:r>
              <a:rPr lang="en-US" sz="1500" dirty="0">
                <a:effectLst/>
              </a:rPr>
              <a:t> [Accessed 9 Mar. 2022].</a:t>
            </a:r>
          </a:p>
          <a:p>
            <a:pPr>
              <a:lnSpc>
                <a:spcPct val="120000"/>
              </a:lnSpc>
              <a:spcAft>
                <a:spcPts val="600"/>
              </a:spcAft>
              <a:buSzPct val="85000"/>
            </a:pPr>
            <a:endParaRPr lang="en-US" sz="1500" dirty="0"/>
          </a:p>
        </p:txBody>
      </p:sp>
      <p:pic>
        <p:nvPicPr>
          <p:cNvPr id="5" name="Content Placeholder 4" descr="Chart, bar chart&#10;&#10;Description automatically generated">
            <a:extLst>
              <a:ext uri="{FF2B5EF4-FFF2-40B4-BE49-F238E27FC236}">
                <a16:creationId xmlns:a16="http://schemas.microsoft.com/office/drawing/2014/main" id="{6EE84948-F998-4BE8-A0DB-DFCCD5F3969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806715" y="2175778"/>
            <a:ext cx="5629262" cy="3920221"/>
          </a:xfrm>
          <a:prstGeom prst="rect">
            <a:avLst/>
          </a:prstGeom>
        </p:spPr>
      </p:pic>
    </p:spTree>
    <p:extLst>
      <p:ext uri="{BB962C8B-B14F-4D97-AF65-F5344CB8AC3E}">
        <p14:creationId xmlns:p14="http://schemas.microsoft.com/office/powerpoint/2010/main" val="27868602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FDE77F2-18D0-49FF-860C-62E2AC424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AFF7F-6184-4E40-A7BA-13B195043115}"/>
              </a:ext>
            </a:extLst>
          </p:cNvPr>
          <p:cNvSpPr>
            <a:spLocks noGrp="1"/>
          </p:cNvSpPr>
          <p:nvPr>
            <p:ph type="title"/>
          </p:nvPr>
        </p:nvSpPr>
        <p:spPr>
          <a:xfrm>
            <a:off x="1043180" y="0"/>
            <a:ext cx="4009639" cy="2506657"/>
          </a:xfrm>
        </p:spPr>
        <p:txBody>
          <a:bodyPr vert="horz" lIns="91440" tIns="45720" rIns="91440" bIns="45720" rtlCol="0" anchor="ctr">
            <a:normAutofit/>
          </a:bodyPr>
          <a:lstStyle/>
          <a:p>
            <a:pPr algn="ctr"/>
            <a:r>
              <a:rPr lang="en-US" dirty="0">
                <a:solidFill>
                  <a:schemeClr val="bg1"/>
                </a:solidFill>
              </a:rPr>
              <a:t>Amazon Products</a:t>
            </a:r>
          </a:p>
        </p:txBody>
      </p:sp>
      <p:pic>
        <p:nvPicPr>
          <p:cNvPr id="5" name="Content Placeholder 4" descr="Chart&#10;&#10;Description automatically generated">
            <a:extLst>
              <a:ext uri="{FF2B5EF4-FFF2-40B4-BE49-F238E27FC236}">
                <a16:creationId xmlns:a16="http://schemas.microsoft.com/office/drawing/2014/main" id="{812E202A-CA6B-4AD9-9CF1-9D78C56729B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637" y="1859280"/>
            <a:ext cx="6002056" cy="4236720"/>
          </a:xfrm>
          <a:prstGeom prst="rect">
            <a:avLst/>
          </a:prstGeom>
        </p:spPr>
      </p:pic>
      <p:sp>
        <p:nvSpPr>
          <p:cNvPr id="3" name="TextBox 2">
            <a:extLst>
              <a:ext uri="{FF2B5EF4-FFF2-40B4-BE49-F238E27FC236}">
                <a16:creationId xmlns:a16="http://schemas.microsoft.com/office/drawing/2014/main" id="{3234C00A-8DAB-483F-9ECE-DDB0F01AAA38}"/>
              </a:ext>
            </a:extLst>
          </p:cNvPr>
          <p:cNvSpPr txBox="1"/>
          <p:nvPr/>
        </p:nvSpPr>
        <p:spPr>
          <a:xfrm>
            <a:off x="7188680" y="761999"/>
            <a:ext cx="3897332" cy="5342721"/>
          </a:xfrm>
          <a:prstGeom prst="rect">
            <a:avLst/>
          </a:prstGeom>
        </p:spPr>
        <p:txBody>
          <a:bodyPr vert="horz" lIns="91440" tIns="45720" rIns="91440" bIns="45720" rtlCol="0" anchor="ctr">
            <a:normAutofit/>
          </a:bodyPr>
          <a:lstStyle/>
          <a:p>
            <a:pPr>
              <a:lnSpc>
                <a:spcPct val="120000"/>
              </a:lnSpc>
              <a:spcAft>
                <a:spcPts val="600"/>
              </a:spcAft>
              <a:buSzPct val="85000"/>
            </a:pPr>
            <a:r>
              <a:rPr lang="en-US" sz="1100" dirty="0"/>
              <a:t>Amazon is a firm with a wide range of products. </a:t>
            </a:r>
          </a:p>
          <a:p>
            <a:pPr>
              <a:lnSpc>
                <a:spcPct val="120000"/>
              </a:lnSpc>
              <a:spcAft>
                <a:spcPts val="600"/>
              </a:spcAft>
              <a:buSzPct val="85000"/>
            </a:pPr>
            <a:r>
              <a:rPr lang="en-US" sz="1100" dirty="0"/>
              <a:t>Since 2010, Amazon has started submitting patents for cloud computing and became a largest firm in terms of revenue.</a:t>
            </a:r>
          </a:p>
          <a:p>
            <a:pPr>
              <a:lnSpc>
                <a:spcPct val="120000"/>
              </a:lnSpc>
              <a:spcAft>
                <a:spcPts val="600"/>
              </a:spcAft>
              <a:buSzPct val="85000"/>
            </a:pPr>
            <a:r>
              <a:rPr lang="en-US" sz="1100" dirty="0"/>
              <a:t>Web Services tough are the main generator of cash flow and revenues while video games are least profitable product developed by the company.</a:t>
            </a:r>
          </a:p>
          <a:p>
            <a:pPr>
              <a:lnSpc>
                <a:spcPct val="120000"/>
              </a:lnSpc>
              <a:spcAft>
                <a:spcPts val="600"/>
              </a:spcAft>
              <a:buSzPct val="85000"/>
            </a:pPr>
            <a:r>
              <a:rPr lang="en-US" sz="1100" dirty="0"/>
              <a:t>Later in 2021 Amazon has plans to open their first physical store. (ir.aboutamazon.com, 2021)</a:t>
            </a:r>
          </a:p>
          <a:p>
            <a:pPr>
              <a:lnSpc>
                <a:spcPct val="120000"/>
              </a:lnSpc>
              <a:spcAft>
                <a:spcPts val="600"/>
              </a:spcAft>
              <a:buSzPct val="85000"/>
            </a:pPr>
            <a:r>
              <a:rPr lang="en-US" sz="1100" dirty="0"/>
              <a:t>As per media streaming Prime Video, Amazon has dramatically increased the costumers base ”</a:t>
            </a:r>
            <a:r>
              <a:rPr lang="en-US" sz="1100" b="0" i="0" dirty="0">
                <a:effectLst/>
              </a:rPr>
              <a:t> The fourth quarter marked Prime Video’s strongest viewership for live sports globally.”</a:t>
            </a:r>
          </a:p>
          <a:p>
            <a:pPr marL="0" marR="0" lvl="0" indent="0" fontAlgn="auto">
              <a:lnSpc>
                <a:spcPct val="120000"/>
              </a:lnSpc>
              <a:spcBef>
                <a:spcPts val="0"/>
              </a:spcBef>
              <a:spcAft>
                <a:spcPts val="600"/>
              </a:spcAft>
              <a:buClrTx/>
              <a:buSzPct val="85000"/>
              <a:buFontTx/>
              <a:buNone/>
              <a:tabLst/>
              <a:defRPr/>
            </a:pPr>
            <a:r>
              <a:rPr lang="en-US" sz="1100" dirty="0">
                <a:effectLst/>
              </a:rPr>
              <a:t>marketplace (2021). </a:t>
            </a:r>
            <a:r>
              <a:rPr lang="en-US" sz="1100" i="1" dirty="0">
                <a:effectLst/>
              </a:rPr>
              <a:t>AMAZON’S WORLDWIDE SALES WILL RISE 20.2% THIS YEAR</a:t>
            </a:r>
            <a:r>
              <a:rPr lang="en-US" sz="1100" dirty="0">
                <a:effectLst/>
              </a:rPr>
              <a:t>. [online] Available at: </a:t>
            </a:r>
            <a:r>
              <a:rPr lang="en-US" sz="1100" u="none" strike="noStrike" dirty="0">
                <a:effectLst/>
                <a:hlinkClick r:id="rId4">
                  <a:extLst>
                    <a:ext uri="{A12FA001-AC4F-418D-AE19-62706E023703}">
                      <ahyp:hlinkClr xmlns:ahyp="http://schemas.microsoft.com/office/drawing/2018/hyperlinkcolor" val="tx"/>
                    </a:ext>
                  </a:extLst>
                </a:hlinkClick>
              </a:rPr>
              <a:t>https://www.marketplacedistri.com/amazons-worldwide-sales-will-rise-20-2-this-year-as-reliance-on-e-commerce-grows/</a:t>
            </a:r>
            <a:r>
              <a:rPr lang="en-US" sz="1100" dirty="0">
                <a:effectLst/>
              </a:rPr>
              <a:t> [Accessed 16 Mar. 2022].</a:t>
            </a:r>
          </a:p>
          <a:p>
            <a:pPr>
              <a:lnSpc>
                <a:spcPct val="120000"/>
              </a:lnSpc>
              <a:spcAft>
                <a:spcPts val="600"/>
              </a:spcAft>
              <a:buSzPct val="85000"/>
            </a:pPr>
            <a:endParaRPr lang="en-US" sz="1100" dirty="0"/>
          </a:p>
        </p:txBody>
      </p:sp>
    </p:spTree>
    <p:extLst>
      <p:ext uri="{BB962C8B-B14F-4D97-AF65-F5344CB8AC3E}">
        <p14:creationId xmlns:p14="http://schemas.microsoft.com/office/powerpoint/2010/main" val="2901884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FDE77F2-18D0-49FF-860C-62E2AC424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BB2DB-9006-4538-B781-C9411B5AE08E}"/>
              </a:ext>
            </a:extLst>
          </p:cNvPr>
          <p:cNvSpPr>
            <a:spLocks noGrp="1"/>
          </p:cNvSpPr>
          <p:nvPr>
            <p:ph type="title"/>
          </p:nvPr>
        </p:nvSpPr>
        <p:spPr>
          <a:xfrm>
            <a:off x="992208" y="7583"/>
            <a:ext cx="4009639" cy="2506657"/>
          </a:xfrm>
        </p:spPr>
        <p:txBody>
          <a:bodyPr vert="horz" lIns="91440" tIns="45720" rIns="91440" bIns="45720" rtlCol="0" anchor="ctr">
            <a:normAutofit/>
          </a:bodyPr>
          <a:lstStyle/>
          <a:p>
            <a:pPr algn="ctr"/>
            <a:r>
              <a:rPr lang="en-US" dirty="0">
                <a:solidFill>
                  <a:schemeClr val="bg1"/>
                </a:solidFill>
              </a:rPr>
              <a:t>MARKETING mix (4PS)</a:t>
            </a:r>
          </a:p>
        </p:txBody>
      </p:sp>
      <p:pic>
        <p:nvPicPr>
          <p:cNvPr id="5" name="Content Placeholder 4" descr="Timeline&#10;&#10;Description automatically generated with medium confidence">
            <a:extLst>
              <a:ext uri="{FF2B5EF4-FFF2-40B4-BE49-F238E27FC236}">
                <a16:creationId xmlns:a16="http://schemas.microsoft.com/office/drawing/2014/main" id="{FEE073A0-6DDB-43FD-AD6E-B512CCDC239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82" y="2521823"/>
            <a:ext cx="5805716" cy="3574177"/>
          </a:xfrm>
          <a:prstGeom prst="rect">
            <a:avLst/>
          </a:prstGeom>
        </p:spPr>
      </p:pic>
      <p:sp>
        <p:nvSpPr>
          <p:cNvPr id="3" name="TextBox 2">
            <a:extLst>
              <a:ext uri="{FF2B5EF4-FFF2-40B4-BE49-F238E27FC236}">
                <a16:creationId xmlns:a16="http://schemas.microsoft.com/office/drawing/2014/main" id="{67B00309-F20C-49AA-82DE-167ADEA05492}"/>
              </a:ext>
            </a:extLst>
          </p:cNvPr>
          <p:cNvSpPr txBox="1"/>
          <p:nvPr/>
        </p:nvSpPr>
        <p:spPr>
          <a:xfrm>
            <a:off x="7188680" y="761999"/>
            <a:ext cx="3897332" cy="5342721"/>
          </a:xfrm>
          <a:prstGeom prst="rect">
            <a:avLst/>
          </a:prstGeom>
        </p:spPr>
        <p:txBody>
          <a:bodyPr vert="horz" lIns="91440" tIns="45720" rIns="91440" bIns="45720" rtlCol="0" anchor="ctr">
            <a:normAutofit/>
          </a:bodyPr>
          <a:lstStyle/>
          <a:p>
            <a:pPr>
              <a:lnSpc>
                <a:spcPct val="120000"/>
              </a:lnSpc>
              <a:spcAft>
                <a:spcPts val="600"/>
              </a:spcAft>
              <a:buSzPct val="85000"/>
            </a:pPr>
            <a:r>
              <a:rPr lang="en-US" sz="1100" dirty="0"/>
              <a:t>Picture source: (Hjorth, 2020)</a:t>
            </a:r>
          </a:p>
          <a:p>
            <a:pPr>
              <a:lnSpc>
                <a:spcPct val="120000"/>
              </a:lnSpc>
              <a:spcAft>
                <a:spcPts val="600"/>
              </a:spcAft>
              <a:buSzPct val="85000"/>
            </a:pPr>
            <a:r>
              <a:rPr lang="en-US" sz="1100" dirty="0"/>
              <a:t>The Amazon marketing mix is composed as follow:  </a:t>
            </a:r>
          </a:p>
          <a:p>
            <a:pPr>
              <a:lnSpc>
                <a:spcPct val="120000"/>
              </a:lnSpc>
              <a:spcAft>
                <a:spcPts val="600"/>
              </a:spcAft>
              <a:buSzPct val="85000"/>
            </a:pPr>
            <a:r>
              <a:rPr lang="en-US" sz="1100" b="1" dirty="0"/>
              <a:t>Product- </a:t>
            </a:r>
            <a:r>
              <a:rPr lang="en-US" sz="1100" b="0" dirty="0"/>
              <a:t>Amazon Web Services, Ecommerce, Streaming media, electronic devices etc.</a:t>
            </a:r>
          </a:p>
          <a:p>
            <a:pPr>
              <a:lnSpc>
                <a:spcPct val="120000"/>
              </a:lnSpc>
              <a:spcAft>
                <a:spcPts val="600"/>
              </a:spcAft>
              <a:buSzPct val="85000"/>
            </a:pPr>
            <a:r>
              <a:rPr lang="en-US" sz="1100" b="1" dirty="0"/>
              <a:t>Price</a:t>
            </a:r>
            <a:r>
              <a:rPr lang="en-US" sz="1100" b="0" dirty="0"/>
              <a:t>- "Amazon's objective is to decrease prices as much as possible until they beat competitors' pricing—for all items."</a:t>
            </a:r>
          </a:p>
          <a:p>
            <a:pPr>
              <a:lnSpc>
                <a:spcPct val="120000"/>
              </a:lnSpc>
              <a:spcAft>
                <a:spcPts val="600"/>
              </a:spcAft>
              <a:buSzPct val="85000"/>
            </a:pPr>
            <a:r>
              <a:rPr lang="en-US" sz="1100" b="1" dirty="0"/>
              <a:t>Place</a:t>
            </a:r>
            <a:r>
              <a:rPr lang="en-US" sz="1100" b="0" dirty="0"/>
              <a:t>- the company sells its products exclusively online. IN plans to open some physically stores in 2022</a:t>
            </a:r>
          </a:p>
          <a:p>
            <a:pPr>
              <a:lnSpc>
                <a:spcPct val="120000"/>
              </a:lnSpc>
              <a:spcAft>
                <a:spcPts val="600"/>
              </a:spcAft>
              <a:buSzPct val="85000"/>
            </a:pPr>
            <a:r>
              <a:rPr lang="en-US" sz="1100" b="1" dirty="0"/>
              <a:t>Promotions</a:t>
            </a:r>
            <a:r>
              <a:rPr lang="en-US" sz="1100" b="0" dirty="0"/>
              <a:t>- Amazon employs a variety of marketing communication mix elements</a:t>
            </a:r>
            <a:r>
              <a:rPr lang="en-US" sz="1100" dirty="0"/>
              <a:t> “</a:t>
            </a:r>
            <a:r>
              <a:rPr lang="en-US" sz="1100" b="0" dirty="0"/>
              <a:t>including print and broadcast advertising, as well as sales promotions</a:t>
            </a:r>
            <a:r>
              <a:rPr lang="en-US" sz="1100" dirty="0"/>
              <a:t>” </a:t>
            </a:r>
            <a:r>
              <a:rPr lang="en-US" sz="1100" dirty="0">
                <a:effectLst/>
              </a:rPr>
              <a:t>Hjorth, A. (2020).</a:t>
            </a:r>
            <a:endParaRPr lang="en-US" sz="1100" b="0" dirty="0"/>
          </a:p>
          <a:p>
            <a:pPr marL="0" marR="0" lvl="0" indent="0" fontAlgn="auto">
              <a:lnSpc>
                <a:spcPct val="120000"/>
              </a:lnSpc>
              <a:spcBef>
                <a:spcPts val="0"/>
              </a:spcBef>
              <a:spcAft>
                <a:spcPts val="600"/>
              </a:spcAft>
              <a:buClrTx/>
              <a:buSzPct val="85000"/>
              <a:buFontTx/>
              <a:buNone/>
              <a:tabLst/>
              <a:defRPr/>
            </a:pPr>
            <a:r>
              <a:rPr lang="en-US" sz="1100" dirty="0">
                <a:effectLst/>
              </a:rPr>
              <a:t>Hjorth, A. (2020). </a:t>
            </a:r>
            <a:r>
              <a:rPr lang="en-US" sz="1100" i="1" dirty="0">
                <a:effectLst/>
              </a:rPr>
              <a:t>Marketing on Amazon: The “Amazon Marketing Report.”</a:t>
            </a:r>
            <a:r>
              <a:rPr lang="en-US" sz="1100" dirty="0">
                <a:effectLst/>
              </a:rPr>
              <a:t> [online] </a:t>
            </a:r>
            <a:r>
              <a:rPr lang="en-US" sz="1100" dirty="0" err="1">
                <a:effectLst/>
              </a:rPr>
              <a:t>Innovell</a:t>
            </a:r>
            <a:r>
              <a:rPr lang="en-US" sz="1100" dirty="0">
                <a:effectLst/>
              </a:rPr>
              <a:t> - Digital Marketing Insights. Available at: </a:t>
            </a:r>
            <a:r>
              <a:rPr lang="en-US" sz="1100" u="none" strike="noStrike" dirty="0">
                <a:effectLst/>
                <a:hlinkClick r:id="rId4">
                  <a:extLst>
                    <a:ext uri="{A12FA001-AC4F-418D-AE19-62706E023703}">
                      <ahyp:hlinkClr xmlns:ahyp="http://schemas.microsoft.com/office/drawing/2018/hyperlinkcolor" val="tx"/>
                    </a:ext>
                  </a:extLst>
                </a:hlinkClick>
              </a:rPr>
              <a:t>https://www.innovell.com/amazon-marketing-report/</a:t>
            </a:r>
            <a:r>
              <a:rPr lang="en-US" sz="1100" dirty="0">
                <a:effectLst/>
              </a:rPr>
              <a:t> [Accessed 9 Mar. 2022].</a:t>
            </a:r>
          </a:p>
          <a:p>
            <a:pPr>
              <a:lnSpc>
                <a:spcPct val="120000"/>
              </a:lnSpc>
              <a:spcAft>
                <a:spcPts val="600"/>
              </a:spcAft>
              <a:buSzPct val="85000"/>
            </a:pPr>
            <a:endParaRPr lang="en-US" sz="1100" dirty="0"/>
          </a:p>
        </p:txBody>
      </p:sp>
    </p:spTree>
    <p:extLst>
      <p:ext uri="{BB962C8B-B14F-4D97-AF65-F5344CB8AC3E}">
        <p14:creationId xmlns:p14="http://schemas.microsoft.com/office/powerpoint/2010/main" val="510819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oy, LEGO&#10;&#10;Description automatically generated">
            <a:extLst>
              <a:ext uri="{FF2B5EF4-FFF2-40B4-BE49-F238E27FC236}">
                <a16:creationId xmlns:a16="http://schemas.microsoft.com/office/drawing/2014/main" id="{5C174786-1971-4A8A-B480-98FFAC0C441C}"/>
              </a:ext>
            </a:extLst>
          </p:cNvPr>
          <p:cNvPicPr>
            <a:picLocks noGrp="1" noChangeAspect="1"/>
          </p:cNvPicPr>
          <p:nvPr>
            <p:ph idx="1"/>
          </p:nvPr>
        </p:nvPicPr>
        <p:blipFill rotWithShape="1">
          <a:blip r:embed="rId3">
            <a:alphaModFix amt="50000"/>
            <a:extLst>
              <a:ext uri="{28A0092B-C50C-407E-A947-70E740481C1C}">
                <a14:useLocalDpi xmlns:a14="http://schemas.microsoft.com/office/drawing/2010/main" val="0"/>
              </a:ext>
            </a:extLst>
          </a:blip>
          <a:srcRect l="28664" r="23114" b="1"/>
          <a:stretch/>
        </p:blipFill>
        <p:spPr>
          <a:xfrm>
            <a:off x="20" y="10"/>
            <a:ext cx="6095979" cy="6857990"/>
          </a:xfrm>
          <a:prstGeom prst="rect">
            <a:avLst/>
          </a:prstGeom>
        </p:spPr>
      </p:pic>
      <p:sp>
        <p:nvSpPr>
          <p:cNvPr id="2" name="Title 1">
            <a:extLst>
              <a:ext uri="{FF2B5EF4-FFF2-40B4-BE49-F238E27FC236}">
                <a16:creationId xmlns:a16="http://schemas.microsoft.com/office/drawing/2014/main" id="{632E9E45-AA41-4AD5-852E-ACB32D15733C}"/>
              </a:ext>
            </a:extLst>
          </p:cNvPr>
          <p:cNvSpPr>
            <a:spLocks noGrp="1"/>
          </p:cNvSpPr>
          <p:nvPr>
            <p:ph type="title"/>
          </p:nvPr>
        </p:nvSpPr>
        <p:spPr>
          <a:xfrm>
            <a:off x="1028700" y="1025718"/>
            <a:ext cx="4057650" cy="4770783"/>
          </a:xfrm>
        </p:spPr>
        <p:txBody>
          <a:bodyPr vert="horz" lIns="91440" tIns="45720" rIns="91440" bIns="45720" rtlCol="0" anchor="ctr">
            <a:normAutofit/>
          </a:bodyPr>
          <a:lstStyle/>
          <a:p>
            <a:pPr algn="ctr"/>
            <a:r>
              <a:rPr lang="en-US">
                <a:solidFill>
                  <a:srgbClr val="FFFFFF"/>
                </a:solidFill>
              </a:rPr>
              <a:t>Segmentation, Targeting &amp; Positioning</a:t>
            </a:r>
          </a:p>
        </p:txBody>
      </p:sp>
      <p:sp>
        <p:nvSpPr>
          <p:cNvPr id="3" name="TextBox 2">
            <a:extLst>
              <a:ext uri="{FF2B5EF4-FFF2-40B4-BE49-F238E27FC236}">
                <a16:creationId xmlns:a16="http://schemas.microsoft.com/office/drawing/2014/main" id="{D4BC69BE-7EC9-48B8-B9A1-7FB06DBE8A97}"/>
              </a:ext>
            </a:extLst>
          </p:cNvPr>
          <p:cNvSpPr txBox="1"/>
          <p:nvPr/>
        </p:nvSpPr>
        <p:spPr>
          <a:xfrm>
            <a:off x="7179972" y="762000"/>
            <a:ext cx="3825025" cy="5334000"/>
          </a:xfrm>
          <a:prstGeom prst="rect">
            <a:avLst/>
          </a:prstGeom>
        </p:spPr>
        <p:txBody>
          <a:bodyPr vert="horz" lIns="91440" tIns="45720" rIns="91440" bIns="45720" rtlCol="0" anchor="ctr">
            <a:normAutofit/>
          </a:bodyPr>
          <a:lstStyle/>
          <a:p>
            <a:pPr>
              <a:lnSpc>
                <a:spcPct val="120000"/>
              </a:lnSpc>
              <a:spcAft>
                <a:spcPts val="600"/>
              </a:spcAft>
              <a:buSzPct val="85000"/>
            </a:pPr>
            <a:r>
              <a:rPr lang="en-US" sz="1500" dirty="0"/>
              <a:t>Source: freecourses.net</a:t>
            </a:r>
          </a:p>
          <a:p>
            <a:pPr>
              <a:lnSpc>
                <a:spcPct val="120000"/>
              </a:lnSpc>
              <a:spcAft>
                <a:spcPts val="600"/>
              </a:spcAft>
              <a:buSzPct val="85000"/>
            </a:pPr>
            <a:r>
              <a:rPr lang="en-US" sz="1500" dirty="0"/>
              <a:t>Amazon segmentation, targeting, and positioning refers to a set of initiatives intended at finding and developing items and services that appeal to specific consumer groups.</a:t>
            </a:r>
          </a:p>
          <a:p>
            <a:pPr>
              <a:lnSpc>
                <a:spcPct val="120000"/>
              </a:lnSpc>
              <a:spcAft>
                <a:spcPts val="600"/>
              </a:spcAft>
              <a:buSzPct val="85000"/>
            </a:pPr>
            <a:r>
              <a:rPr lang="en-US" sz="1500" dirty="0"/>
              <a:t>The process of establishing the marketing mix that is most suited to the target client group is referred to as "positioning.“</a:t>
            </a:r>
          </a:p>
          <a:p>
            <a:pPr>
              <a:lnSpc>
                <a:spcPct val="120000"/>
              </a:lnSpc>
              <a:spcAft>
                <a:spcPts val="600"/>
              </a:spcAft>
              <a:buSzPct val="85000"/>
            </a:pPr>
            <a:r>
              <a:rPr lang="en-US" sz="1500" dirty="0"/>
              <a:t>Positioning that evolves. -Amazon Sage Maker, Amazon Comprehend, and Amazon </a:t>
            </a:r>
            <a:r>
              <a:rPr lang="en-US" sz="1500" dirty="0" err="1"/>
              <a:t>Rekognition</a:t>
            </a:r>
            <a:r>
              <a:rPr lang="en-US" sz="1500" dirty="0"/>
              <a:t> are examples of anticipatory positioning applications from the e-commerce business.</a:t>
            </a:r>
          </a:p>
          <a:p>
            <a:pPr>
              <a:lnSpc>
                <a:spcPct val="120000"/>
              </a:lnSpc>
              <a:spcAft>
                <a:spcPts val="600"/>
              </a:spcAft>
              <a:buSzPct val="85000"/>
            </a:pPr>
            <a:r>
              <a:rPr lang="en-US" sz="1500" b="0" i="0" dirty="0">
                <a:effectLst/>
              </a:rPr>
              <a:t>Free courses. (n.d.). </a:t>
            </a:r>
            <a:r>
              <a:rPr lang="en-US" sz="1500" b="0" i="1" dirty="0">
                <a:effectLst/>
              </a:rPr>
              <a:t>Free courses</a:t>
            </a:r>
            <a:r>
              <a:rPr lang="en-US" sz="1500" b="0" i="0" dirty="0">
                <a:effectLst/>
              </a:rPr>
              <a:t>. [online] Available at: https://freecourses.net/ [Accessed 28 Mar. 2022].</a:t>
            </a:r>
            <a:endParaRPr lang="en-US" sz="1500" dirty="0"/>
          </a:p>
          <a:p>
            <a:pPr>
              <a:lnSpc>
                <a:spcPct val="120000"/>
              </a:lnSpc>
              <a:spcAft>
                <a:spcPts val="600"/>
              </a:spcAft>
              <a:buSzPct val="85000"/>
            </a:pPr>
            <a:endParaRPr lang="en-US" sz="1500" dirty="0"/>
          </a:p>
        </p:txBody>
      </p:sp>
    </p:spTree>
    <p:extLst>
      <p:ext uri="{BB962C8B-B14F-4D97-AF65-F5344CB8AC3E}">
        <p14:creationId xmlns:p14="http://schemas.microsoft.com/office/powerpoint/2010/main" val="585143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C23A4-D96A-4918-B3D9-917527F0175F}"/>
              </a:ext>
            </a:extLst>
          </p:cNvPr>
          <p:cNvSpPr>
            <a:spLocks noGrp="1"/>
          </p:cNvSpPr>
          <p:nvPr>
            <p:ph type="title"/>
          </p:nvPr>
        </p:nvSpPr>
        <p:spPr>
          <a:xfrm>
            <a:off x="1104900" y="762001"/>
            <a:ext cx="4229100" cy="1141004"/>
          </a:xfrm>
        </p:spPr>
        <p:txBody>
          <a:bodyPr>
            <a:normAutofit/>
          </a:bodyPr>
          <a:lstStyle/>
          <a:p>
            <a:r>
              <a:rPr lang="en-US"/>
              <a:t>Worldwide business model </a:t>
            </a:r>
            <a:endParaRPr lang="en-GB" dirty="0"/>
          </a:p>
        </p:txBody>
      </p:sp>
      <p:sp>
        <p:nvSpPr>
          <p:cNvPr id="9" name="Content Placeholder 8">
            <a:extLst>
              <a:ext uri="{FF2B5EF4-FFF2-40B4-BE49-F238E27FC236}">
                <a16:creationId xmlns:a16="http://schemas.microsoft.com/office/drawing/2014/main" id="{6B14F191-E820-0DAC-D5DD-56B3E74F4C9A}"/>
              </a:ext>
            </a:extLst>
          </p:cNvPr>
          <p:cNvSpPr>
            <a:spLocks noGrp="1"/>
          </p:cNvSpPr>
          <p:nvPr>
            <p:ph idx="1"/>
          </p:nvPr>
        </p:nvSpPr>
        <p:spPr>
          <a:xfrm>
            <a:off x="1104900" y="2286000"/>
            <a:ext cx="4028209" cy="3810000"/>
          </a:xfrm>
        </p:spPr>
        <p:txBody>
          <a:bodyPr>
            <a:normAutofit/>
          </a:bodyPr>
          <a:lstStyle/>
          <a:p>
            <a:r>
              <a:rPr lang="en-US" dirty="0"/>
              <a:t>Amazon ecommerce business is across Europe 28 countries</a:t>
            </a:r>
          </a:p>
          <a:p>
            <a:r>
              <a:rPr lang="en-US" dirty="0"/>
              <a:t>Asia –Pacific countries represent 1/3 of customer countries</a:t>
            </a:r>
          </a:p>
          <a:p>
            <a:r>
              <a:rPr lang="en-US" dirty="0"/>
              <a:t>Active development in emerging countries as :Brazil, Turkey..</a:t>
            </a:r>
            <a:r>
              <a:rPr lang="en-US" dirty="0" err="1"/>
              <a:t>etc</a:t>
            </a:r>
            <a:r>
              <a:rPr lang="en-US" dirty="0"/>
              <a:t>.</a:t>
            </a:r>
          </a:p>
        </p:txBody>
      </p:sp>
      <p:sp>
        <p:nvSpPr>
          <p:cNvPr id="19" name="Rectangle 13">
            <a:extLst>
              <a:ext uri="{FF2B5EF4-FFF2-40B4-BE49-F238E27FC236}">
                <a16:creationId xmlns:a16="http://schemas.microsoft.com/office/drawing/2014/main" id="{1D7071EC-BCB9-494C-A9A6-CF6667C00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p&#10;&#10;Description automatically generated">
            <a:extLst>
              <a:ext uri="{FF2B5EF4-FFF2-40B4-BE49-F238E27FC236}">
                <a16:creationId xmlns:a16="http://schemas.microsoft.com/office/drawing/2014/main" id="{C798DDF8-2F57-4072-91BE-55BE1311B7DB}"/>
              </a:ext>
            </a:extLst>
          </p:cNvPr>
          <p:cNvPicPr>
            <a:picLocks noChangeAspect="1"/>
          </p:cNvPicPr>
          <p:nvPr/>
        </p:nvPicPr>
        <p:blipFill rotWithShape="1">
          <a:blip r:embed="rId3">
            <a:extLst>
              <a:ext uri="{28A0092B-C50C-407E-A947-70E740481C1C}">
                <a14:useLocalDpi xmlns:a14="http://schemas.microsoft.com/office/drawing/2010/main" val="0"/>
              </a:ext>
            </a:extLst>
          </a:blip>
          <a:srcRect l="19660" r="19591" b="1"/>
          <a:stretch/>
        </p:blipFill>
        <p:spPr>
          <a:xfrm>
            <a:off x="6438900" y="647153"/>
            <a:ext cx="5563694" cy="5563694"/>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303459944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E7FF-CB64-4CDA-83EC-627190D3F945}"/>
              </a:ext>
            </a:extLst>
          </p:cNvPr>
          <p:cNvSpPr>
            <a:spLocks noGrp="1"/>
          </p:cNvSpPr>
          <p:nvPr>
            <p:ph type="title"/>
          </p:nvPr>
        </p:nvSpPr>
        <p:spPr>
          <a:xfrm>
            <a:off x="1104897" y="762001"/>
            <a:ext cx="4991103" cy="1141004"/>
          </a:xfrm>
        </p:spPr>
        <p:txBody>
          <a:bodyPr vert="horz" lIns="91440" tIns="45720" rIns="91440" bIns="45720" rtlCol="0" anchor="b">
            <a:normAutofit/>
          </a:bodyPr>
          <a:lstStyle/>
          <a:p>
            <a:r>
              <a:rPr lang="en-US" dirty="0"/>
              <a:t>Financial data over past years</a:t>
            </a:r>
            <a:endParaRPr lang="en-US"/>
          </a:p>
        </p:txBody>
      </p:sp>
      <p:sp>
        <p:nvSpPr>
          <p:cNvPr id="3" name="TextBox 2">
            <a:extLst>
              <a:ext uri="{FF2B5EF4-FFF2-40B4-BE49-F238E27FC236}">
                <a16:creationId xmlns:a16="http://schemas.microsoft.com/office/drawing/2014/main" id="{53B79306-71D2-431C-A6F4-C2BD4354E3F2}"/>
              </a:ext>
            </a:extLst>
          </p:cNvPr>
          <p:cNvSpPr txBox="1"/>
          <p:nvPr/>
        </p:nvSpPr>
        <p:spPr>
          <a:xfrm>
            <a:off x="1104897" y="2286000"/>
            <a:ext cx="4991103" cy="3809999"/>
          </a:xfrm>
          <a:prstGeom prst="rect">
            <a:avLst/>
          </a:prstGeom>
        </p:spPr>
        <p:txBody>
          <a:bodyPr vert="horz" lIns="91440" tIns="45720" rIns="91440" bIns="45720" rtlCol="0">
            <a:normAutofit/>
          </a:bodyPr>
          <a:lstStyle/>
          <a:p>
            <a:pPr>
              <a:lnSpc>
                <a:spcPct val="120000"/>
              </a:lnSpc>
              <a:spcAft>
                <a:spcPts val="600"/>
              </a:spcAft>
              <a:buSzPct val="85000"/>
            </a:pPr>
            <a:r>
              <a:rPr lang="en-US" sz="1500" dirty="0"/>
              <a:t>Image source: Amazon annual report for 2020</a:t>
            </a:r>
          </a:p>
          <a:p>
            <a:pPr>
              <a:lnSpc>
                <a:spcPct val="120000"/>
              </a:lnSpc>
              <a:spcAft>
                <a:spcPts val="600"/>
              </a:spcAft>
              <a:buSzPct val="85000"/>
            </a:pPr>
            <a:r>
              <a:rPr lang="en-US" sz="1500" dirty="0"/>
              <a:t>Examining the statement of operations at Amazon business for the past 5 years it can be observed the massive growth which company delivered in terms of cash flow and earnings per share. The primary source of revenues is from costumers servicing , direct sales, and clouding services.</a:t>
            </a:r>
          </a:p>
          <a:p>
            <a:pPr marL="0" marR="0" lvl="0" indent="0" fontAlgn="auto">
              <a:lnSpc>
                <a:spcPct val="120000"/>
              </a:lnSpc>
              <a:spcBef>
                <a:spcPts val="0"/>
              </a:spcBef>
              <a:spcAft>
                <a:spcPts val="600"/>
              </a:spcAft>
              <a:buClrTx/>
              <a:buSzPct val="85000"/>
              <a:buFontTx/>
              <a:buNone/>
              <a:tabLst/>
              <a:defRPr/>
            </a:pPr>
            <a:r>
              <a:rPr lang="en-US" sz="1500" dirty="0">
                <a:effectLst/>
              </a:rPr>
              <a:t>ir.aboutamazon.com. (2021). </a:t>
            </a:r>
            <a:r>
              <a:rPr lang="en-US" sz="1500" i="1" dirty="0">
                <a:effectLst/>
              </a:rPr>
              <a:t>Amazon.com Announces Fourth Quarter Results</a:t>
            </a:r>
            <a:r>
              <a:rPr lang="en-US" sz="1500" dirty="0">
                <a:effectLst/>
              </a:rPr>
              <a:t>. [online] Available at: </a:t>
            </a:r>
            <a:r>
              <a:rPr lang="en-US" sz="1500" u="none" strike="noStrike" dirty="0">
                <a:effectLst/>
                <a:hlinkClick r:id="rId3">
                  <a:extLst>
                    <a:ext uri="{A12FA001-AC4F-418D-AE19-62706E023703}">
                      <ahyp:hlinkClr xmlns:ahyp="http://schemas.microsoft.com/office/drawing/2018/hyperlinkcolor" val="tx"/>
                    </a:ext>
                  </a:extLst>
                </a:hlinkClick>
              </a:rPr>
              <a:t>https://ir.aboutamazon.com/news-release/news-release-details/2022/Amazon.com-Announces-Fourth-Quarter-Results/</a:t>
            </a:r>
            <a:r>
              <a:rPr lang="en-US" sz="1500" dirty="0">
                <a:effectLst/>
              </a:rPr>
              <a:t> [Accessed 9 Mar. 2022].</a:t>
            </a:r>
          </a:p>
          <a:p>
            <a:pPr>
              <a:lnSpc>
                <a:spcPct val="120000"/>
              </a:lnSpc>
              <a:spcAft>
                <a:spcPts val="600"/>
              </a:spcAft>
              <a:buSzPct val="85000"/>
            </a:pPr>
            <a:endParaRPr lang="en-US" sz="1500" dirty="0"/>
          </a:p>
        </p:txBody>
      </p:sp>
      <p:pic>
        <p:nvPicPr>
          <p:cNvPr id="5" name="Content Placeholder 4" descr="Graphical user interface, table&#10;&#10;Description automatically generated">
            <a:extLst>
              <a:ext uri="{FF2B5EF4-FFF2-40B4-BE49-F238E27FC236}">
                <a16:creationId xmlns:a16="http://schemas.microsoft.com/office/drawing/2014/main" id="{4C067016-2D82-4AA5-8ABC-10EE5C98FA2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045306" y="446314"/>
            <a:ext cx="5928979" cy="4669972"/>
          </a:xfrm>
          <a:prstGeom prst="rect">
            <a:avLst/>
          </a:prstGeom>
        </p:spPr>
      </p:pic>
    </p:spTree>
    <p:extLst>
      <p:ext uri="{BB962C8B-B14F-4D97-AF65-F5344CB8AC3E}">
        <p14:creationId xmlns:p14="http://schemas.microsoft.com/office/powerpoint/2010/main" val="224360907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ADE27-1891-4A56-9013-5295ABC534EC}"/>
              </a:ext>
            </a:extLst>
          </p:cNvPr>
          <p:cNvSpPr>
            <a:spLocks noGrp="1"/>
          </p:cNvSpPr>
          <p:nvPr>
            <p:ph type="title"/>
          </p:nvPr>
        </p:nvSpPr>
        <p:spPr>
          <a:xfrm>
            <a:off x="1225146" y="333220"/>
            <a:ext cx="9238434" cy="857559"/>
          </a:xfrm>
        </p:spPr>
        <p:txBody>
          <a:bodyPr/>
          <a:lstStyle/>
          <a:p>
            <a:r>
              <a:rPr lang="en-US" dirty="0"/>
              <a:t>                       References:</a:t>
            </a:r>
            <a:endParaRPr lang="en-GB" dirty="0"/>
          </a:p>
        </p:txBody>
      </p:sp>
      <p:sp>
        <p:nvSpPr>
          <p:cNvPr id="3" name="Content Placeholder 2">
            <a:extLst>
              <a:ext uri="{FF2B5EF4-FFF2-40B4-BE49-F238E27FC236}">
                <a16:creationId xmlns:a16="http://schemas.microsoft.com/office/drawing/2014/main" id="{5E1E671B-21FC-451F-BF84-A8A985ED1D85}"/>
              </a:ext>
            </a:extLst>
          </p:cNvPr>
          <p:cNvSpPr>
            <a:spLocks noGrp="1"/>
          </p:cNvSpPr>
          <p:nvPr>
            <p:ph idx="1"/>
          </p:nvPr>
        </p:nvSpPr>
        <p:spPr>
          <a:xfrm>
            <a:off x="163286" y="1190779"/>
            <a:ext cx="11734800" cy="4905221"/>
          </a:xfrm>
        </p:spPr>
        <p:txBody>
          <a:bodyPr>
            <a:noAutofit/>
          </a:bodyPr>
          <a:lstStyle/>
          <a:p>
            <a:pPr>
              <a:lnSpc>
                <a:spcPct val="120000"/>
              </a:lnSpc>
              <a:spcAft>
                <a:spcPts val="1200"/>
              </a:spcAft>
            </a:pPr>
            <a:r>
              <a:rPr lang="en-US" sz="1200" dirty="0" err="1">
                <a:effectLst/>
                <a:latin typeface="Arial" panose="020B0604020202020204" pitchFamily="34" charset="0"/>
                <a:ea typeface="Times New Roman" panose="02020603050405020304" pitchFamily="18" charset="0"/>
                <a:cs typeface="Arial" panose="020B0604020202020204" pitchFamily="34" charset="0"/>
              </a:rPr>
              <a:t>amazonsell</a:t>
            </a:r>
            <a:r>
              <a:rPr lang="en-US" sz="1200" dirty="0">
                <a:effectLst/>
                <a:latin typeface="Arial" panose="020B0604020202020204" pitchFamily="34" charset="0"/>
                <a:ea typeface="Times New Roman" panose="02020603050405020304" pitchFamily="18" charset="0"/>
                <a:cs typeface="Arial" panose="020B0604020202020204" pitchFamily="34" charset="0"/>
              </a:rPr>
              <a:t> (2021). </a:t>
            </a:r>
            <a:r>
              <a:rPr lang="en-US" sz="1200" i="1" dirty="0">
                <a:effectLst/>
                <a:latin typeface="Arial" panose="020B0604020202020204" pitchFamily="34" charset="0"/>
                <a:ea typeface="Times New Roman" panose="02020603050405020304" pitchFamily="18" charset="0"/>
                <a:cs typeface="Arial" panose="020B0604020202020204" pitchFamily="34" charset="0"/>
              </a:rPr>
              <a:t>Amazon Global Selling | Sell &amp; Ship Products Internationally - Amazon</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sell.amazon.com.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https://sell.amazon.com/global-selling?ref_=asus_soa_rd&amp;</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16 Mar.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1200"/>
              </a:spcAft>
            </a:pPr>
            <a:r>
              <a:rPr lang="en-US" sz="1200" dirty="0">
                <a:effectLst/>
                <a:latin typeface="Arial" panose="020B0604020202020204" pitchFamily="34" charset="0"/>
                <a:ea typeface="Times New Roman" panose="02020603050405020304" pitchFamily="18" charset="0"/>
                <a:cs typeface="Arial" panose="020B0604020202020204" pitchFamily="34" charset="0"/>
              </a:rPr>
              <a:t>Design your way. (2019). </a:t>
            </a:r>
            <a:r>
              <a:rPr lang="en-US" sz="1200" i="1" dirty="0">
                <a:effectLst/>
                <a:latin typeface="Arial" panose="020B0604020202020204" pitchFamily="34" charset="0"/>
                <a:ea typeface="Times New Roman" panose="02020603050405020304" pitchFamily="18" charset="0"/>
                <a:cs typeface="Arial" panose="020B0604020202020204" pitchFamily="34" charset="0"/>
              </a:rPr>
              <a:t>The Amazon logo, its meaning and the history behind it</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https://www.designyourway.net/blog/graphic-design/amazon-logo/</a:t>
            </a:r>
            <a:r>
              <a:rPr lang="en-US" sz="1200" dirty="0">
                <a:effectLst/>
                <a:latin typeface="Arial" panose="020B0604020202020204" pitchFamily="34" charset="0"/>
                <a:ea typeface="Times New Roman" panose="02020603050405020304" pitchFamily="18" charset="0"/>
                <a:cs typeface="Arial" panose="020B0604020202020204" pitchFamily="34" charset="0"/>
              </a:rPr>
              <a:t>.</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1200"/>
              </a:spcAft>
            </a:pPr>
            <a:r>
              <a:rPr lang="en-US" sz="1200" dirty="0">
                <a:effectLst/>
                <a:latin typeface="Arial" panose="020B0604020202020204" pitchFamily="34" charset="0"/>
                <a:ea typeface="Times New Roman" panose="02020603050405020304" pitchFamily="18" charset="0"/>
                <a:cs typeface="Arial" panose="020B0604020202020204" pitchFamily="34" charset="0"/>
              </a:rPr>
              <a:t>Hjorth, A. (2020). </a:t>
            </a:r>
            <a:r>
              <a:rPr lang="en-US" sz="1200" i="1" dirty="0">
                <a:effectLst/>
                <a:latin typeface="Arial" panose="020B0604020202020204" pitchFamily="34" charset="0"/>
                <a:ea typeface="Times New Roman" panose="02020603050405020304" pitchFamily="18" charset="0"/>
                <a:cs typeface="Arial" panose="020B0604020202020204" pitchFamily="34" charset="0"/>
              </a:rPr>
              <a:t>Marketing on Amazon: The “Amazon Marketing Report.”</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t>
            </a:r>
            <a:r>
              <a:rPr lang="en-US" sz="1200" dirty="0" err="1">
                <a:effectLst/>
                <a:latin typeface="Arial" panose="020B0604020202020204" pitchFamily="34" charset="0"/>
                <a:ea typeface="Times New Roman" panose="02020603050405020304" pitchFamily="18" charset="0"/>
                <a:cs typeface="Arial" panose="020B0604020202020204" pitchFamily="34" charset="0"/>
              </a:rPr>
              <a:t>Innovell</a:t>
            </a:r>
            <a:r>
              <a:rPr lang="en-US" sz="1200" dirty="0">
                <a:effectLst/>
                <a:latin typeface="Arial" panose="020B0604020202020204" pitchFamily="34" charset="0"/>
                <a:ea typeface="Times New Roman" panose="02020603050405020304" pitchFamily="18" charset="0"/>
                <a:cs typeface="Arial" panose="020B0604020202020204" pitchFamily="34" charset="0"/>
              </a:rPr>
              <a:t> - Digital Marketing Insights.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https://www.innovell.com/amazon-marketing-report/</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9 Mar.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1200"/>
              </a:spcAft>
            </a:pPr>
            <a:r>
              <a:rPr lang="en-US" sz="1200" dirty="0">
                <a:effectLst/>
                <a:latin typeface="Arial" panose="020B0604020202020204" pitchFamily="34" charset="0"/>
                <a:ea typeface="Times New Roman" panose="02020603050405020304" pitchFamily="18" charset="0"/>
                <a:cs typeface="Arial" panose="020B0604020202020204" pitchFamily="34" charset="0"/>
              </a:rPr>
              <a:t>ir.aboutamazon.com. (2021). </a:t>
            </a:r>
            <a:r>
              <a:rPr lang="en-US" sz="1200" i="1" dirty="0">
                <a:effectLst/>
                <a:latin typeface="Arial" panose="020B0604020202020204" pitchFamily="34" charset="0"/>
                <a:ea typeface="Times New Roman" panose="02020603050405020304" pitchFamily="18" charset="0"/>
                <a:cs typeface="Arial" panose="020B0604020202020204" pitchFamily="34" charset="0"/>
              </a:rPr>
              <a:t>Amazon.com Announces Fourth Quarter Results</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https://ir.aboutamazon.com/news-release/news-release-details/2022/Amazon.com-Announces-Fourth-Quarter-Results/</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9 Mar.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1200"/>
              </a:spcAft>
            </a:pPr>
            <a:r>
              <a:rPr lang="en-US" sz="1200" dirty="0">
                <a:effectLst/>
                <a:latin typeface="Arial" panose="020B0604020202020204" pitchFamily="34" charset="0"/>
                <a:ea typeface="Times New Roman" panose="02020603050405020304" pitchFamily="18" charset="0"/>
                <a:cs typeface="Arial" panose="020B0604020202020204" pitchFamily="34" charset="0"/>
              </a:rPr>
              <a:t>marketplace (2021). </a:t>
            </a:r>
            <a:r>
              <a:rPr lang="en-US" sz="1200" i="1" dirty="0">
                <a:effectLst/>
                <a:latin typeface="Arial" panose="020B0604020202020204" pitchFamily="34" charset="0"/>
                <a:ea typeface="Times New Roman" panose="02020603050405020304" pitchFamily="18" charset="0"/>
                <a:cs typeface="Arial" panose="020B0604020202020204" pitchFamily="34" charset="0"/>
              </a:rPr>
              <a:t>AMAZON’S WORLDWIDE SALES WILL RISE 20.2% THIS YEAR</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https://www.marketplacedistri.com/amazons-worldwide-sales-will-rise-20-2-this-year-as-reliance-on-e-commerce-grows/</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16 Mar.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1200"/>
              </a:spcAft>
            </a:pPr>
            <a:r>
              <a:rPr lang="en-US" sz="1200" dirty="0">
                <a:effectLst/>
                <a:latin typeface="Arial" panose="020B0604020202020204" pitchFamily="34" charset="0"/>
                <a:ea typeface="Times New Roman" panose="02020603050405020304" pitchFamily="18" charset="0"/>
                <a:cs typeface="Arial" panose="020B0604020202020204" pitchFamily="34" charset="0"/>
              </a:rPr>
              <a:t>Singh, V. (2019). </a:t>
            </a:r>
            <a:r>
              <a:rPr lang="en-US" sz="1200" i="1" dirty="0">
                <a:effectLst/>
                <a:latin typeface="Arial" panose="020B0604020202020204" pitchFamily="34" charset="0"/>
                <a:ea typeface="Times New Roman" panose="02020603050405020304" pitchFamily="18" charset="0"/>
                <a:cs typeface="Arial" panose="020B0604020202020204" pitchFamily="34" charset="0"/>
              </a:rPr>
              <a:t>Amazon Business Strategy: Insights of its Core Operations and Investments</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t>
            </a:r>
            <a:r>
              <a:rPr lang="en-US" sz="1200" dirty="0" err="1">
                <a:effectLst/>
                <a:latin typeface="Arial" panose="020B0604020202020204" pitchFamily="34" charset="0"/>
                <a:ea typeface="Times New Roman" panose="02020603050405020304" pitchFamily="18" charset="0"/>
                <a:cs typeface="Arial" panose="020B0604020202020204" pitchFamily="34" charset="0"/>
              </a:rPr>
              <a:t>GreyB</a:t>
            </a:r>
            <a:r>
              <a:rPr lang="en-US"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https://www.greyb.com/amazon-business-strategy/</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9 Mar.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1200"/>
              </a:spcAft>
            </a:pPr>
            <a:r>
              <a:rPr lang="en-US" sz="1200" dirty="0">
                <a:effectLst/>
                <a:latin typeface="Arial" panose="020B0604020202020204" pitchFamily="34" charset="0"/>
                <a:ea typeface="Times New Roman" panose="02020603050405020304" pitchFamily="18" charset="0"/>
                <a:cs typeface="Arial" panose="020B0604020202020204" pitchFamily="34" charset="0"/>
              </a:rPr>
              <a:t>TalkAndroid.com. (2012). </a:t>
            </a:r>
            <a:r>
              <a:rPr lang="en-US" sz="1200" i="1" dirty="0">
                <a:effectLst/>
                <a:latin typeface="Arial" panose="020B0604020202020204" pitchFamily="34" charset="0"/>
                <a:ea typeface="Times New Roman" panose="02020603050405020304" pitchFamily="18" charset="0"/>
                <a:cs typeface="Arial" panose="020B0604020202020204" pitchFamily="34" charset="0"/>
              </a:rPr>
              <a:t>Google unsurprisingly removes Amazon’s app with app store inside from the Play Store</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https://www.talkandroid.com/229702-google-unsurprisingly-removes-amazons-app-with-app-store-inside-from-the-play-store/#&amp;gid=1&amp;pid=210393</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9 Mar.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pPr>
            <a:endParaRPr lang="en-GB" sz="1200" dirty="0"/>
          </a:p>
        </p:txBody>
      </p:sp>
    </p:spTree>
    <p:extLst>
      <p:ext uri="{BB962C8B-B14F-4D97-AF65-F5344CB8AC3E}">
        <p14:creationId xmlns:p14="http://schemas.microsoft.com/office/powerpoint/2010/main" val="895721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BE5F9B-6834-4100-9671-31F758FCD281}"/>
              </a:ext>
            </a:extLst>
          </p:cNvPr>
          <p:cNvSpPr>
            <a:spLocks noGrp="1"/>
          </p:cNvSpPr>
          <p:nvPr>
            <p:ph idx="1"/>
          </p:nvPr>
        </p:nvSpPr>
        <p:spPr>
          <a:xfrm>
            <a:off x="2466754" y="2222203"/>
            <a:ext cx="8009860" cy="1626781"/>
          </a:xfrm>
        </p:spPr>
        <p:txBody>
          <a:bodyPr>
            <a:normAutofit/>
          </a:bodyPr>
          <a:lstStyle/>
          <a:p>
            <a:pPr marL="0" indent="0">
              <a:buNone/>
            </a:pPr>
            <a:r>
              <a:rPr lang="en-GB" sz="4800" b="1" dirty="0">
                <a:solidFill>
                  <a:srgbClr val="007DC3"/>
                </a:solidFill>
                <a:latin typeface="Amasis MT Pro Black" panose="020B0604020202020204" pitchFamily="18" charset="0"/>
              </a:rPr>
              <a:t>         </a:t>
            </a:r>
            <a:r>
              <a:rPr lang="en-GB" sz="4800" b="1" dirty="0">
                <a:latin typeface="Amasis MT Pro Black" panose="020B0604020202020204" pitchFamily="18" charset="0"/>
              </a:rPr>
              <a:t>  Thank you!</a:t>
            </a:r>
            <a:endParaRPr lang="en-GB" sz="4800" dirty="0">
              <a:latin typeface="Amasis MT Pro Black" panose="020B0604020202020204" pitchFamily="18" charset="0"/>
            </a:endParaRPr>
          </a:p>
        </p:txBody>
      </p:sp>
    </p:spTree>
    <p:extLst>
      <p:ext uri="{BB962C8B-B14F-4D97-AF65-F5344CB8AC3E}">
        <p14:creationId xmlns:p14="http://schemas.microsoft.com/office/powerpoint/2010/main" val="2252937655"/>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E2A098F0469245949F0AF4B85DC4CE" ma:contentTypeVersion="4" ma:contentTypeDescription="Create a new document." ma:contentTypeScope="" ma:versionID="53530dbc64e257ed9671525692cde6ab">
  <xsd:schema xmlns:xsd="http://www.w3.org/2001/XMLSchema" xmlns:xs="http://www.w3.org/2001/XMLSchema" xmlns:p="http://schemas.microsoft.com/office/2006/metadata/properties" xmlns:ns3="2045f14c-7fe1-4a51-b688-538c5f0a5006" targetNamespace="http://schemas.microsoft.com/office/2006/metadata/properties" ma:root="true" ma:fieldsID="8a87f6e434c6c2573e5626d966efc62f" ns3:_="">
    <xsd:import namespace="2045f14c-7fe1-4a51-b688-538c5f0a500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5f14c-7fe1-4a51-b688-538c5f0a50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98619D-D36F-4C55-BD10-EF2C8ADD7F24}">
  <ds:schemaRefs>
    <ds:schemaRef ds:uri="http://schemas.microsoft.com/sharepoint/v3/contenttype/forms"/>
  </ds:schemaRefs>
</ds:datastoreItem>
</file>

<file path=customXml/itemProps2.xml><?xml version="1.0" encoding="utf-8"?>
<ds:datastoreItem xmlns:ds="http://schemas.openxmlformats.org/officeDocument/2006/customXml" ds:itemID="{CD7B51F1-8AF8-4EB2-A7F7-C1A2631578EF}">
  <ds:schemaRefs>
    <ds:schemaRef ds:uri="http://schemas.microsoft.com/office/2006/metadata/properties"/>
    <ds:schemaRef ds:uri="http://www.w3.org/XML/1998/namespace"/>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infopath/2007/PartnerControls"/>
    <ds:schemaRef ds:uri="2045f14c-7fe1-4a51-b688-538c5f0a5006"/>
  </ds:schemaRefs>
</ds:datastoreItem>
</file>

<file path=customXml/itemProps3.xml><?xml version="1.0" encoding="utf-8"?>
<ds:datastoreItem xmlns:ds="http://schemas.openxmlformats.org/officeDocument/2006/customXml" ds:itemID="{B06BD8C5-2CCE-4D24-936B-4C649ECF02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45f14c-7fe1-4a51-b688-538c5f0a50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827</TotalTime>
  <Words>2908</Words>
  <Application>Microsoft Office PowerPoint</Application>
  <PresentationFormat>Widescreen</PresentationFormat>
  <Paragraphs>124</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Amasis MT Pro Black</vt:lpstr>
      <vt:lpstr>amazon_emberlight</vt:lpstr>
      <vt:lpstr>Arial</vt:lpstr>
      <vt:lpstr>Calibri</vt:lpstr>
      <vt:lpstr>Times New Roman</vt:lpstr>
      <vt:lpstr>Trade Gothic Next Cond</vt:lpstr>
      <vt:lpstr>Trade Gothic Next Light</vt:lpstr>
      <vt:lpstr>PortalVTI</vt:lpstr>
      <vt:lpstr>COMPANY OVERVIEW</vt:lpstr>
      <vt:lpstr>BUSINESS STRATEGY</vt:lpstr>
      <vt:lpstr>Amazon FAMILY</vt:lpstr>
      <vt:lpstr>AMAZON SERVICES</vt:lpstr>
      <vt:lpstr>Amazon Products</vt:lpstr>
      <vt:lpstr>MARKETING mix (4PS)</vt:lpstr>
      <vt:lpstr>Segmentation, Targeting &amp; Positioning</vt:lpstr>
      <vt:lpstr>Worldwide business model </vt:lpstr>
      <vt:lpstr>Financial data over past years</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COMPANY OVERVIEW</dc:title>
  <dc:creator>Dumitru Malic</dc:creator>
  <cp:lastModifiedBy>Severina Baciu (2022009)</cp:lastModifiedBy>
  <cp:revision>11</cp:revision>
  <dcterms:created xsi:type="dcterms:W3CDTF">2022-03-09T10:59:51Z</dcterms:created>
  <dcterms:modified xsi:type="dcterms:W3CDTF">2022-03-28T12:01:25Z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0x01010078E2A098F0469245949F0AF4B85DC4CE</vt:lpwstr>
  </property>
</Properties>
</file>