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7EE97EEC-71FA-421D-9E0E-72CC29C46879}" type="datetimeFigureOut">
              <a:rPr lang="en-GB" smtClean="0"/>
              <a:pPr/>
              <a:t>17/03/2012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17/03/2012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7EE97EEC-71FA-421D-9E0E-72CC29C46879}" type="datetimeFigureOut">
              <a:rPr lang="en-GB" smtClean="0"/>
              <a:pPr/>
              <a:t>17/03/2012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17/03/2012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17/03/2012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17/03/2012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17/03/2012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17/03/2012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17/03/2012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17/03/2012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17/03/2012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EE97EEC-71FA-421D-9E0E-72CC29C46879}" type="datetimeFigureOut">
              <a:rPr lang="en-GB" smtClean="0"/>
              <a:pPr/>
              <a:t>17/03/2012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Nominal Sentences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Topic Comment Sentence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and Comments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Topic: what you want to write about</a:t>
            </a:r>
          </a:p>
          <a:p>
            <a:r>
              <a:rPr lang="en-GB" dirty="0" smtClean="0"/>
              <a:t>Comment: what you want to say about topic</a:t>
            </a:r>
          </a:p>
          <a:p>
            <a:r>
              <a:rPr lang="en-GB" dirty="0" smtClean="0"/>
              <a:t>Most frequently used in </a:t>
            </a:r>
            <a:r>
              <a:rPr lang="en-GB" b="1" dirty="0" smtClean="0"/>
              <a:t>nominal </a:t>
            </a:r>
            <a:r>
              <a:rPr lang="en-GB" b="1" dirty="0" smtClean="0"/>
              <a:t>sentences</a:t>
            </a:r>
          </a:p>
          <a:p>
            <a:endParaRPr lang="en-GB" dirty="0" smtClean="0"/>
          </a:p>
          <a:p>
            <a:r>
              <a:rPr lang="en-GB" b="1" dirty="0" smtClean="0"/>
              <a:t>Basic structure:</a:t>
            </a:r>
          </a:p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zh-CN" altLang="en-US" dirty="0" smtClean="0"/>
              <a:t>者，</a:t>
            </a:r>
            <a:r>
              <a:rPr lang="en-US" altLang="zh-CN" dirty="0" smtClean="0"/>
              <a:t>B</a:t>
            </a:r>
            <a:r>
              <a:rPr lang="zh-CN" altLang="en-US" dirty="0" smtClean="0"/>
              <a:t> </a:t>
            </a:r>
            <a:r>
              <a:rPr lang="en-GB" altLang="zh-CN" dirty="0" smtClean="0"/>
              <a:t> </a:t>
            </a:r>
            <a:r>
              <a:rPr lang="zh-CN" altLang="en-US" dirty="0" smtClean="0"/>
              <a:t>也。</a:t>
            </a:r>
            <a:endParaRPr lang="en-GB" altLang="zh-CN" dirty="0" smtClean="0"/>
          </a:p>
          <a:p>
            <a:r>
              <a:rPr lang="en-GB" dirty="0" smtClean="0"/>
              <a:t>A </a:t>
            </a:r>
            <a:r>
              <a:rPr lang="en-GB" i="1" dirty="0" err="1" smtClean="0"/>
              <a:t>zhe</a:t>
            </a:r>
            <a:r>
              <a:rPr lang="en-GB" dirty="0" smtClean="0"/>
              <a:t>,  B  </a:t>
            </a:r>
            <a:r>
              <a:rPr lang="en-GB" i="1" dirty="0" smtClean="0"/>
              <a:t>ye</a:t>
            </a:r>
            <a:r>
              <a:rPr lang="en-GB" dirty="0" smtClean="0"/>
              <a:t>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Nominal sentences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Nominal sentences</a:t>
            </a:r>
            <a:r>
              <a:rPr lang="zh-CN" altLang="en-US" dirty="0" smtClean="0"/>
              <a:t> </a:t>
            </a:r>
            <a:r>
              <a:rPr lang="en-US" altLang="zh-CN" dirty="0" smtClean="0"/>
              <a:t>=</a:t>
            </a:r>
            <a:r>
              <a:rPr lang="zh-CN" altLang="en-US" dirty="0" smtClean="0"/>
              <a:t> </a:t>
            </a:r>
            <a:r>
              <a:rPr lang="en-GB" altLang="zh-CN" dirty="0" smtClean="0"/>
              <a:t>statements of identity</a:t>
            </a:r>
            <a:endParaRPr lang="en-GB" dirty="0" smtClean="0"/>
          </a:p>
          <a:p>
            <a:endParaRPr lang="en-GB" dirty="0"/>
          </a:p>
          <a:p>
            <a:pPr>
              <a:buNone/>
            </a:pPr>
            <a:r>
              <a:rPr lang="en-GB" dirty="0" smtClean="0"/>
              <a:t>	Topic 		</a:t>
            </a:r>
            <a:r>
              <a:rPr lang="en-GB" dirty="0" smtClean="0">
                <a:sym typeface="Wingdings" pitchFamily="2" charset="2"/>
              </a:rPr>
              <a:t>	</a:t>
            </a:r>
            <a:r>
              <a:rPr lang="en-GB" dirty="0" smtClean="0"/>
              <a:t>Comment</a:t>
            </a:r>
          </a:p>
          <a:p>
            <a:pPr>
              <a:buNone/>
            </a:pPr>
            <a:r>
              <a:rPr lang="en-GB" dirty="0" smtClean="0"/>
              <a:t>Noun phrase		</a:t>
            </a:r>
            <a:r>
              <a:rPr lang="en-GB" dirty="0" smtClean="0">
                <a:sym typeface="Wingdings" pitchFamily="2" charset="2"/>
              </a:rPr>
              <a:t>  	Noun phrase</a:t>
            </a:r>
          </a:p>
          <a:p>
            <a:pPr>
              <a:buNone/>
            </a:pPr>
            <a:r>
              <a:rPr lang="en-US" altLang="zh-CN" dirty="0" smtClean="0">
                <a:sym typeface="Wingdings" pitchFamily="2" charset="2"/>
              </a:rPr>
              <a:t>		</a:t>
            </a:r>
            <a:r>
              <a:rPr lang="zh-CN" altLang="en-US" dirty="0" smtClean="0">
                <a:sym typeface="Wingdings" pitchFamily="2" charset="2"/>
              </a:rPr>
              <a:t>宋</a:t>
            </a:r>
            <a:r>
              <a:rPr lang="en-US" altLang="zh-CN" dirty="0" smtClean="0">
                <a:sym typeface="Wingdings" pitchFamily="2" charset="2"/>
              </a:rPr>
              <a:t>			</a:t>
            </a:r>
            <a:r>
              <a:rPr lang="zh-CN" altLang="en-US" dirty="0" smtClean="0">
                <a:sym typeface="Wingdings" pitchFamily="2" charset="2"/>
              </a:rPr>
              <a:t>小國也。</a:t>
            </a:r>
            <a:endParaRPr lang="en-GB" altLang="zh-CN" dirty="0" smtClean="0">
              <a:sym typeface="Wingdings" pitchFamily="2" charset="2"/>
            </a:endParaRPr>
          </a:p>
          <a:p>
            <a:pPr>
              <a:buNone/>
            </a:pPr>
            <a:r>
              <a:rPr lang="en-GB" dirty="0" smtClean="0">
                <a:sym typeface="Wingdings" pitchFamily="2" charset="2"/>
              </a:rPr>
              <a:t>		Song			</a:t>
            </a:r>
            <a:r>
              <a:rPr lang="en-GB" i="1" dirty="0" err="1" smtClean="0">
                <a:sym typeface="Wingdings" pitchFamily="2" charset="2"/>
              </a:rPr>
              <a:t>xiao</a:t>
            </a:r>
            <a:r>
              <a:rPr lang="en-GB" i="1" dirty="0" smtClean="0">
                <a:sym typeface="Wingdings" pitchFamily="2" charset="2"/>
              </a:rPr>
              <a:t> </a:t>
            </a:r>
            <a:r>
              <a:rPr lang="en-GB" i="1" dirty="0" err="1" smtClean="0">
                <a:sym typeface="Wingdings" pitchFamily="2" charset="2"/>
              </a:rPr>
              <a:t>guo</a:t>
            </a:r>
            <a:r>
              <a:rPr lang="en-GB" i="1" dirty="0" smtClean="0">
                <a:sym typeface="Wingdings" pitchFamily="2" charset="2"/>
              </a:rPr>
              <a:t> ye</a:t>
            </a:r>
            <a:r>
              <a:rPr lang="en-GB" dirty="0" smtClean="0">
                <a:sym typeface="Wingdings" pitchFamily="2" charset="2"/>
              </a:rPr>
              <a:t>.</a:t>
            </a:r>
            <a:endParaRPr lang="en-GB" dirty="0">
              <a:sym typeface="Wingdings" pitchFamily="2" charset="2"/>
            </a:endParaRPr>
          </a:p>
          <a:p>
            <a:pPr>
              <a:buNone/>
            </a:pPr>
            <a:r>
              <a:rPr lang="en-GB" dirty="0" smtClean="0">
                <a:sym typeface="Wingdings" pitchFamily="2" charset="2"/>
              </a:rPr>
              <a:t>“Song is a small state”</a:t>
            </a:r>
            <a:endParaRPr lang="en-GB" dirty="0" smtClean="0"/>
          </a:p>
          <a:p>
            <a:pPr>
              <a:buNone/>
            </a:pPr>
            <a:endParaRPr lang="en-US" altLang="zh-CN" dirty="0" smtClean="0"/>
          </a:p>
          <a:p>
            <a:pPr>
              <a:buFontTx/>
              <a:buChar char="-"/>
            </a:pPr>
            <a:r>
              <a:rPr lang="en-GB" altLang="zh-CN" dirty="0" smtClean="0"/>
              <a:t>Both parts of the sentences are “noun phrases”, i.e. there is no verb</a:t>
            </a:r>
          </a:p>
          <a:p>
            <a:pPr>
              <a:buFontTx/>
              <a:buChar char="-"/>
            </a:pPr>
            <a:r>
              <a:rPr lang="zh-CN" altLang="en-US" dirty="0" smtClean="0"/>
              <a:t>也 </a:t>
            </a:r>
            <a:r>
              <a:rPr lang="en-GB" altLang="zh-CN" dirty="0" smtClean="0"/>
              <a:t>is the used at the end to mark the phrase as a noun phrase</a:t>
            </a:r>
          </a:p>
          <a:p>
            <a:pPr>
              <a:buFontTx/>
              <a:buChar char="-"/>
            </a:pPr>
            <a:r>
              <a:rPr lang="en-GB" dirty="0" smtClean="0"/>
              <a:t>Classical Chinese did not use punctuation</a:t>
            </a:r>
            <a:r>
              <a:rPr lang="en-GB" dirty="0" smtClean="0"/>
              <a:t>. </a:t>
            </a:r>
            <a:r>
              <a:rPr lang="zh-CN" altLang="en-US" dirty="0" smtClean="0"/>
              <a:t>也 </a:t>
            </a:r>
            <a:r>
              <a:rPr lang="en-GB" altLang="zh-CN" dirty="0" smtClean="0"/>
              <a:t>functions like a full-stop in English.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Nominal sentences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Topic or comment can be more complex: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zh-CN" altLang="en-US" dirty="0" smtClean="0"/>
              <a:t>仲</a:t>
            </a:r>
            <a:r>
              <a:rPr lang="zh-CN" altLang="en-US" dirty="0" smtClean="0"/>
              <a:t>子，</a:t>
            </a:r>
            <a:r>
              <a:rPr lang="en-US" altLang="zh-CN" dirty="0" smtClean="0"/>
              <a:t>	</a:t>
            </a:r>
            <a:r>
              <a:rPr lang="zh-CN" altLang="en-US" dirty="0" smtClean="0"/>
              <a:t>齊</a:t>
            </a:r>
            <a:r>
              <a:rPr lang="en-GB" altLang="zh-CN" dirty="0" smtClean="0"/>
              <a:t>		</a:t>
            </a:r>
            <a:r>
              <a:rPr lang="zh-CN" altLang="en-US" dirty="0" smtClean="0"/>
              <a:t>之</a:t>
            </a:r>
            <a:r>
              <a:rPr lang="en-GB" altLang="zh-CN" dirty="0" smtClean="0"/>
              <a:t>	    </a:t>
            </a:r>
            <a:r>
              <a:rPr lang="zh-CN" altLang="en-US" dirty="0" smtClean="0"/>
              <a:t>世家</a:t>
            </a:r>
            <a:r>
              <a:rPr lang="en-GB" altLang="zh-CN" dirty="0" smtClean="0"/>
              <a:t>	</a:t>
            </a:r>
            <a:r>
              <a:rPr lang="zh-CN" altLang="en-US" dirty="0" smtClean="0"/>
              <a:t>也</a:t>
            </a:r>
            <a:r>
              <a:rPr lang="en-GB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>
              <a:buNone/>
            </a:pPr>
            <a:r>
              <a:rPr lang="en-GB" altLang="zh-CN" dirty="0" err="1" smtClean="0"/>
              <a:t>Zhongzi</a:t>
            </a:r>
            <a:r>
              <a:rPr lang="en-GB" altLang="zh-CN" dirty="0" smtClean="0"/>
              <a:t>	</a:t>
            </a:r>
            <a:r>
              <a:rPr lang="en-GB" altLang="zh-CN" dirty="0" err="1" smtClean="0"/>
              <a:t>Qi</a:t>
            </a:r>
            <a:r>
              <a:rPr lang="en-GB" altLang="zh-CN" dirty="0" smtClean="0"/>
              <a:t>		</a:t>
            </a:r>
            <a:r>
              <a:rPr lang="en-GB" altLang="zh-CN" i="1" dirty="0" err="1" smtClean="0"/>
              <a:t>zhi</a:t>
            </a:r>
            <a:r>
              <a:rPr lang="en-GB" altLang="zh-CN" i="1" dirty="0" smtClean="0"/>
              <a:t>	    </a:t>
            </a:r>
            <a:r>
              <a:rPr lang="en-GB" altLang="zh-CN" i="1" dirty="0" err="1" smtClean="0"/>
              <a:t>shijia</a:t>
            </a:r>
            <a:r>
              <a:rPr lang="en-GB" altLang="zh-CN" i="1" dirty="0" smtClean="0"/>
              <a:t>	ye</a:t>
            </a:r>
            <a:r>
              <a:rPr lang="en-GB" altLang="zh-CN" dirty="0" smtClean="0"/>
              <a:t>.</a:t>
            </a:r>
          </a:p>
          <a:p>
            <a:pPr>
              <a:buNone/>
            </a:pPr>
            <a:r>
              <a:rPr lang="en-GB" altLang="zh-CN" dirty="0" smtClean="0"/>
              <a:t>Topic</a:t>
            </a:r>
            <a:r>
              <a:rPr lang="en-GB" altLang="zh-CN" dirty="0" smtClean="0"/>
              <a:t>				</a:t>
            </a:r>
            <a:r>
              <a:rPr lang="en-GB" altLang="zh-CN" dirty="0" smtClean="0"/>
              <a:t>Comment</a:t>
            </a:r>
          </a:p>
          <a:p>
            <a:pPr>
              <a:buNone/>
            </a:pPr>
            <a:r>
              <a:rPr lang="en-GB" altLang="zh-CN" dirty="0" smtClean="0"/>
              <a:t>Noun		</a:t>
            </a:r>
            <a:r>
              <a:rPr lang="en-GB" altLang="zh-CN" dirty="0" err="1" smtClean="0"/>
              <a:t>Noun</a:t>
            </a:r>
            <a:r>
              <a:rPr lang="en-GB" altLang="zh-CN" dirty="0" smtClean="0"/>
              <a:t>+   </a:t>
            </a:r>
            <a:r>
              <a:rPr lang="en-GB" altLang="zh-CN" dirty="0" err="1" smtClean="0"/>
              <a:t>Possesiv</a:t>
            </a:r>
            <a:r>
              <a:rPr lang="en-GB" altLang="zh-CN" dirty="0" smtClean="0"/>
              <a:t>+   Noun+	</a:t>
            </a:r>
            <a:r>
              <a:rPr lang="zh-CN" altLang="en-US" dirty="0" smtClean="0"/>
              <a:t>也</a:t>
            </a:r>
            <a:r>
              <a:rPr lang="en-GB" altLang="zh-CN" dirty="0" smtClean="0"/>
              <a:t>.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en-GB" altLang="zh-CN" dirty="0" smtClean="0"/>
              <a:t>Translation:</a:t>
            </a:r>
          </a:p>
          <a:p>
            <a:pPr>
              <a:buNone/>
            </a:pPr>
            <a:r>
              <a:rPr lang="en-GB" altLang="zh-CN" dirty="0" smtClean="0"/>
              <a:t>“</a:t>
            </a:r>
            <a:r>
              <a:rPr lang="en-GB" altLang="zh-CN" dirty="0" err="1" smtClean="0"/>
              <a:t>Zhongzi</a:t>
            </a:r>
            <a:r>
              <a:rPr lang="en-GB" altLang="zh-CN" dirty="0" smtClean="0"/>
              <a:t>,   eminent clan of </a:t>
            </a:r>
            <a:r>
              <a:rPr lang="en-GB" altLang="zh-CN" dirty="0" err="1" smtClean="0"/>
              <a:t>Qi</a:t>
            </a:r>
            <a:r>
              <a:rPr lang="en-GB" altLang="zh-CN" dirty="0" smtClean="0"/>
              <a:t>” (literally)</a:t>
            </a:r>
          </a:p>
          <a:p>
            <a:pPr>
              <a:buNone/>
            </a:pPr>
            <a:r>
              <a:rPr lang="en-GB" altLang="zh-CN" dirty="0" smtClean="0"/>
              <a:t>“[Chen] </a:t>
            </a:r>
            <a:r>
              <a:rPr lang="en-GB" altLang="zh-CN" dirty="0" err="1" smtClean="0"/>
              <a:t>Zhongzi</a:t>
            </a:r>
            <a:r>
              <a:rPr lang="en-GB" altLang="zh-CN" dirty="0" smtClean="0"/>
              <a:t> is of an eminent clan of </a:t>
            </a:r>
            <a:r>
              <a:rPr lang="en-GB" altLang="zh-CN" dirty="0" err="1" smtClean="0"/>
              <a:t>Qi</a:t>
            </a:r>
            <a:r>
              <a:rPr lang="en-GB" altLang="zh-CN" dirty="0" smtClean="0"/>
              <a:t>.”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endParaRPr lang="en-US" altLang="zh-CN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323528" y="1988840"/>
            <a:ext cx="1152128" cy="720080"/>
          </a:xfrm>
          <a:prstGeom prst="ellipse">
            <a:avLst/>
          </a:prstGeom>
          <a:noFill/>
          <a:ln w="222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2051720" y="1988840"/>
            <a:ext cx="5832648" cy="792088"/>
          </a:xfrm>
          <a:prstGeom prst="ellipse">
            <a:avLst/>
          </a:prstGeom>
          <a:noFill/>
          <a:ln w="2222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Nominal sentences III: </a:t>
            </a:r>
            <a:br>
              <a:rPr lang="en-GB" dirty="0" smtClean="0"/>
            </a:br>
            <a:r>
              <a:rPr lang="en-GB" dirty="0" smtClean="0"/>
              <a:t>‘Parsing’ a sentence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topic and/or comment of a nominal sentence can become very long and complex:</a:t>
            </a:r>
          </a:p>
          <a:p>
            <a:pPr>
              <a:buNone/>
            </a:pP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王</a:t>
            </a:r>
            <a:r>
              <a:rPr lang="en-US" altLang="zh-CN" dirty="0" smtClean="0"/>
              <a:t>	</a:t>
            </a:r>
            <a:r>
              <a:rPr lang="en-US" altLang="zh-CN" dirty="0" smtClean="0"/>
              <a:t>  </a:t>
            </a:r>
            <a:r>
              <a:rPr lang="zh-CN" altLang="en-US" dirty="0" smtClean="0"/>
              <a:t>之</a:t>
            </a:r>
            <a:r>
              <a:rPr lang="en-US" altLang="zh-CN" dirty="0" smtClean="0"/>
              <a:t>	</a:t>
            </a:r>
            <a:r>
              <a:rPr lang="zh-CN" altLang="en-US" dirty="0" smtClean="0"/>
              <a:t>不</a:t>
            </a:r>
            <a:r>
              <a:rPr lang="en-US" altLang="zh-CN" dirty="0" smtClean="0"/>
              <a:t>	</a:t>
            </a:r>
            <a:r>
              <a:rPr lang="zh-CN" altLang="en-US" dirty="0" smtClean="0"/>
              <a:t>王</a:t>
            </a:r>
            <a:r>
              <a:rPr lang="zh-CN" altLang="en-US" dirty="0" smtClean="0"/>
              <a:t>，    不</a:t>
            </a:r>
            <a:r>
              <a:rPr lang="en-US" altLang="zh-CN" dirty="0" smtClean="0"/>
              <a:t>	</a:t>
            </a:r>
            <a:r>
              <a:rPr lang="zh-CN" altLang="en-US" dirty="0" smtClean="0"/>
              <a:t>為</a:t>
            </a:r>
            <a:r>
              <a:rPr lang="en-US" altLang="zh-CN" dirty="0" smtClean="0"/>
              <a:t>	  </a:t>
            </a:r>
            <a:r>
              <a:rPr lang="zh-CN" altLang="en-US" dirty="0" smtClean="0"/>
              <a:t>也。</a:t>
            </a:r>
            <a:endParaRPr lang="en-US" altLang="zh-CN" dirty="0" smtClean="0"/>
          </a:p>
          <a:p>
            <a:pPr>
              <a:buNone/>
            </a:pPr>
            <a:r>
              <a:rPr lang="en-GB" sz="2400" u="wavyHeavy" dirty="0" smtClean="0"/>
              <a:t>Noun  + </a:t>
            </a:r>
            <a:r>
              <a:rPr lang="zh-CN" altLang="en-US" sz="2400" u="wavyHeavy" dirty="0" smtClean="0"/>
              <a:t>之 </a:t>
            </a:r>
            <a:r>
              <a:rPr lang="en-GB" altLang="zh-CN" sz="2400" u="wavyHeavy" dirty="0" smtClean="0"/>
              <a:t>+	Neg. +    Verb</a:t>
            </a:r>
            <a:r>
              <a:rPr lang="en-GB" altLang="zh-CN" sz="2400" dirty="0" smtClean="0"/>
              <a:t>,    </a:t>
            </a:r>
            <a:r>
              <a:rPr lang="en-GB" altLang="zh-CN" sz="2400" u="wavyDbl" dirty="0" smtClean="0"/>
              <a:t>Neg. +         Verb +        </a:t>
            </a:r>
            <a:r>
              <a:rPr lang="zh-CN" altLang="en-US" sz="2400" u="wavyDbl" dirty="0" smtClean="0"/>
              <a:t>也</a:t>
            </a:r>
            <a:r>
              <a:rPr lang="en-GB" altLang="zh-CN" sz="2400" u="wavyDbl" dirty="0" smtClean="0"/>
              <a:t>.</a:t>
            </a:r>
            <a:endParaRPr lang="en-US" sz="2400" u="wavyDbl" dirty="0" smtClean="0"/>
          </a:p>
          <a:p>
            <a:pPr>
              <a:buNone/>
            </a:pPr>
            <a:r>
              <a:rPr lang="en-GB" sz="2800" dirty="0" smtClean="0"/>
              <a:t>		Topic			  Comment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Translation:</a:t>
            </a:r>
          </a:p>
          <a:p>
            <a:pPr>
              <a:buNone/>
            </a:pPr>
            <a:r>
              <a:rPr lang="en-GB" dirty="0" smtClean="0"/>
              <a:t>“King not acting as king = not do” (literally)</a:t>
            </a:r>
          </a:p>
          <a:p>
            <a:pPr>
              <a:buNone/>
            </a:pPr>
            <a:r>
              <a:rPr lang="en-GB" dirty="0" smtClean="0"/>
              <a:t>“Your majesty’s not ruling as a </a:t>
            </a:r>
            <a:r>
              <a:rPr lang="en-GB" b="1" dirty="0" smtClean="0"/>
              <a:t>[true]</a:t>
            </a:r>
            <a:r>
              <a:rPr lang="en-GB" dirty="0" smtClean="0"/>
              <a:t> king is </a:t>
            </a:r>
            <a:r>
              <a:rPr lang="en-GB" b="1" dirty="0" smtClean="0"/>
              <a:t>[a case of] </a:t>
            </a:r>
            <a:r>
              <a:rPr lang="en-GB" dirty="0" smtClean="0"/>
              <a:t>not </a:t>
            </a:r>
            <a:r>
              <a:rPr lang="en-GB" b="1" dirty="0" smtClean="0"/>
              <a:t>trying</a:t>
            </a:r>
            <a:r>
              <a:rPr lang="en-GB" dirty="0" smtClean="0"/>
              <a:t>.”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 </a:t>
            </a:r>
            <a:r>
              <a:rPr lang="en-GB" dirty="0" smtClean="0">
                <a:latin typeface="SimSun"/>
                <a:ea typeface="SimSun"/>
              </a:rPr>
              <a:t>≠ </a:t>
            </a:r>
            <a:r>
              <a:rPr lang="en-GB" dirty="0" smtClean="0">
                <a:latin typeface="+mn-lt"/>
                <a:ea typeface="SimSun"/>
              </a:rPr>
              <a:t>Subject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Thomas</a:t>
            </a:r>
            <a:r>
              <a:rPr lang="en-GB" dirty="0" smtClean="0"/>
              <a:t> eats cookies. (</a:t>
            </a:r>
            <a:r>
              <a:rPr lang="en-GB" u="sng" dirty="0" smtClean="0"/>
              <a:t>Thomas</a:t>
            </a:r>
            <a:r>
              <a:rPr lang="en-GB" dirty="0" smtClean="0"/>
              <a:t> is ‘subject’ in verbal sentence)</a:t>
            </a:r>
          </a:p>
          <a:p>
            <a:r>
              <a:rPr lang="en-GB" dirty="0" smtClean="0"/>
              <a:t>Nominal sentence:</a:t>
            </a:r>
          </a:p>
          <a:p>
            <a:pPr>
              <a:buNone/>
            </a:pPr>
            <a:r>
              <a:rPr lang="zh-CN" altLang="en-US" dirty="0" smtClean="0"/>
              <a:t>自由，</a:t>
            </a:r>
            <a:r>
              <a:rPr lang="en-GB" altLang="zh-CN" dirty="0" smtClean="0"/>
              <a:t>	</a:t>
            </a:r>
            <a:r>
              <a:rPr lang="zh-CN" altLang="en-US" dirty="0" smtClean="0"/>
              <a:t>民之所欲也。</a:t>
            </a:r>
            <a:endParaRPr lang="en-US" altLang="zh-CN" dirty="0" smtClean="0"/>
          </a:p>
          <a:p>
            <a:pPr>
              <a:buNone/>
            </a:pPr>
            <a:r>
              <a:rPr lang="en-GB" i="1" dirty="0" err="1" smtClean="0"/>
              <a:t>Ziyou</a:t>
            </a:r>
            <a:r>
              <a:rPr lang="en-GB" i="1" dirty="0" smtClean="0"/>
              <a:t>,		min </a:t>
            </a:r>
            <a:r>
              <a:rPr lang="en-GB" i="1" dirty="0" err="1" smtClean="0"/>
              <a:t>zhi</a:t>
            </a:r>
            <a:r>
              <a:rPr lang="en-GB" i="1" dirty="0" smtClean="0"/>
              <a:t> </a:t>
            </a:r>
            <a:r>
              <a:rPr lang="en-GB" i="1" dirty="0" err="1" smtClean="0"/>
              <a:t>suo</a:t>
            </a:r>
            <a:r>
              <a:rPr lang="en-GB" i="1" dirty="0" smtClean="0"/>
              <a:t> </a:t>
            </a:r>
            <a:r>
              <a:rPr lang="en-GB" i="1" dirty="0" err="1" smtClean="0"/>
              <a:t>yu</a:t>
            </a:r>
            <a:r>
              <a:rPr lang="en-GB" i="1" dirty="0" smtClean="0"/>
              <a:t> ye.</a:t>
            </a:r>
          </a:p>
          <a:p>
            <a:pPr>
              <a:buNone/>
            </a:pPr>
            <a:r>
              <a:rPr lang="en-GB" dirty="0" smtClean="0"/>
              <a:t>Topic</a:t>
            </a:r>
            <a:r>
              <a:rPr lang="en-GB" dirty="0" smtClean="0"/>
              <a:t>		Comment</a:t>
            </a:r>
          </a:p>
          <a:p>
            <a:pPr>
              <a:buNone/>
            </a:pPr>
            <a:r>
              <a:rPr lang="en-GB" dirty="0" smtClean="0"/>
              <a:t>			Subject + </a:t>
            </a:r>
            <a:r>
              <a:rPr lang="en-GB" i="1" dirty="0" err="1" smtClean="0"/>
              <a:t>zhi</a:t>
            </a:r>
            <a:r>
              <a:rPr lang="en-GB" i="1" dirty="0" smtClean="0"/>
              <a:t> </a:t>
            </a:r>
            <a:r>
              <a:rPr lang="en-GB" i="1" dirty="0" err="1" smtClean="0"/>
              <a:t>suo</a:t>
            </a:r>
            <a:r>
              <a:rPr lang="en-GB" dirty="0" smtClean="0"/>
              <a:t> + verb +</a:t>
            </a:r>
            <a:r>
              <a:rPr lang="zh-CN" altLang="en-US" dirty="0" smtClean="0"/>
              <a:t>也</a:t>
            </a:r>
            <a:r>
              <a:rPr lang="en-GB" altLang="zh-CN" dirty="0" smtClean="0"/>
              <a:t>.</a:t>
            </a:r>
          </a:p>
          <a:p>
            <a:pPr>
              <a:buNone/>
            </a:pPr>
            <a:r>
              <a:rPr lang="en-GB" dirty="0" smtClean="0"/>
              <a:t>Translation:</a:t>
            </a:r>
          </a:p>
          <a:p>
            <a:pPr>
              <a:buNone/>
            </a:pPr>
            <a:r>
              <a:rPr lang="en-GB" dirty="0" smtClean="0"/>
              <a:t>“Freedom,	[this] is what the people desire.”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Stative</a:t>
            </a:r>
            <a:r>
              <a:rPr lang="en-GB" dirty="0" smtClean="0"/>
              <a:t> verbs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Comparable to adjectives in English (‘high’, ‘expensive’, ‘edible’)</a:t>
            </a:r>
          </a:p>
          <a:p>
            <a:r>
              <a:rPr lang="en-GB" dirty="0" smtClean="0"/>
              <a:t>Maintain their verbal character in Chinese</a:t>
            </a:r>
          </a:p>
          <a:p>
            <a:r>
              <a:rPr lang="en-GB" dirty="0" smtClean="0"/>
              <a:t>No need of copula</a:t>
            </a:r>
          </a:p>
          <a:p>
            <a:endParaRPr lang="en-GB" dirty="0" smtClean="0"/>
          </a:p>
          <a:p>
            <a:r>
              <a:rPr lang="zh-CN" altLang="en-US" dirty="0" smtClean="0"/>
              <a:t>嵩山高。</a:t>
            </a:r>
            <a:endParaRPr lang="en-GB" altLang="zh-CN" dirty="0" smtClean="0"/>
          </a:p>
          <a:p>
            <a:r>
              <a:rPr lang="en-US" altLang="zh-CN" i="1" dirty="0" smtClean="0"/>
              <a:t>Song </a:t>
            </a:r>
            <a:r>
              <a:rPr lang="en-US" altLang="zh-CN" i="1" dirty="0" err="1" smtClean="0"/>
              <a:t>shan</a:t>
            </a:r>
            <a:r>
              <a:rPr lang="en-US" altLang="zh-CN" i="1" dirty="0" smtClean="0"/>
              <a:t> </a:t>
            </a:r>
            <a:r>
              <a:rPr lang="en-US" altLang="zh-CN" i="1" dirty="0" err="1" smtClean="0"/>
              <a:t>gao</a:t>
            </a:r>
            <a:r>
              <a:rPr lang="en-US" altLang="zh-CN" i="1" dirty="0" smtClean="0"/>
              <a:t>.</a:t>
            </a:r>
          </a:p>
          <a:p>
            <a:r>
              <a:rPr lang="en-US" altLang="zh-CN" dirty="0" smtClean="0"/>
              <a:t>Mount Song is high.</a:t>
            </a:r>
          </a:p>
          <a:p>
            <a:r>
              <a:rPr lang="zh-CN" altLang="en-US" dirty="0" smtClean="0"/>
              <a:t>宋</a:t>
            </a:r>
            <a:r>
              <a:rPr lang="zh-CN" altLang="en-US" dirty="0" smtClean="0"/>
              <a:t>國</a:t>
            </a:r>
            <a:r>
              <a:rPr lang="zh-CN" altLang="en-US" dirty="0" smtClean="0"/>
              <a:t>小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en-US" altLang="zh-CN" i="1" dirty="0" smtClean="0"/>
              <a:t>Song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guo</a:t>
            </a:r>
            <a:r>
              <a:rPr lang="en-GB" altLang="zh-CN" i="1" dirty="0" smtClean="0"/>
              <a:t> </a:t>
            </a:r>
            <a:r>
              <a:rPr lang="en-GB" altLang="zh-CN" i="1" dirty="0" err="1" smtClean="0"/>
              <a:t>xiao</a:t>
            </a:r>
            <a:r>
              <a:rPr lang="en-GB" altLang="zh-CN" i="1" dirty="0" smtClean="0"/>
              <a:t>.</a:t>
            </a:r>
          </a:p>
          <a:p>
            <a:r>
              <a:rPr lang="en-GB" altLang="zh-CN" dirty="0" smtClean="0"/>
              <a:t>The Song state is small.</a:t>
            </a:r>
            <a:endParaRPr lang="en-US" altLang="zh-CN" dirty="0" smtClean="0"/>
          </a:p>
          <a:p>
            <a:endParaRPr lang="en-US" altLang="zh-CN" sz="2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Kun </a:t>
            </a:r>
            <a:r>
              <a:rPr lang="en-GB" i="1" dirty="0" err="1" smtClean="0"/>
              <a:t>xue</a:t>
            </a:r>
            <a:r>
              <a:rPr lang="en-GB" dirty="0" smtClean="0"/>
              <a:t> </a:t>
            </a:r>
            <a:r>
              <a:rPr lang="zh-CN" altLang="en-US" dirty="0" smtClean="0"/>
              <a:t>困學</a:t>
            </a:r>
            <a:r>
              <a:rPr lang="en-GB" altLang="zh-CN" dirty="0" smtClean="0"/>
              <a:t> (</a:t>
            </a:r>
            <a:r>
              <a:rPr lang="en-GB" altLang="zh-CN" i="1" dirty="0" err="1" smtClean="0"/>
              <a:t>Lunyu</a:t>
            </a:r>
            <a:r>
              <a:rPr lang="en-GB" altLang="zh-CN" dirty="0" smtClean="0"/>
              <a:t> 16.9)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227544"/>
            <a:ext cx="8229600" cy="493776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孔子曰：「生而知之者，上</a:t>
            </a:r>
            <a:r>
              <a:rPr lang="zh-TW" altLang="en-US" dirty="0" smtClean="0"/>
              <a:t>也；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學</a:t>
            </a:r>
            <a:r>
              <a:rPr lang="zh-TW" altLang="en-US" dirty="0" smtClean="0"/>
              <a:t>而知之者，次也</a:t>
            </a:r>
            <a:r>
              <a:rPr lang="zh-TW" altLang="en-US" dirty="0" smtClean="0"/>
              <a:t>；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困而學之，</a:t>
            </a:r>
            <a:r>
              <a:rPr lang="zh-TW" altLang="en-US" dirty="0" smtClean="0"/>
              <a:t>又次</a:t>
            </a:r>
            <a:r>
              <a:rPr lang="zh-TW" altLang="en-US" dirty="0" smtClean="0"/>
              <a:t>也</a:t>
            </a:r>
            <a:r>
              <a:rPr lang="zh-TW" altLang="en-US" dirty="0" smtClean="0"/>
              <a:t>。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困而不學，民斯為下矣</a:t>
            </a:r>
            <a:r>
              <a:rPr lang="zh-TW" altLang="en-US" dirty="0" smtClean="0"/>
              <a:t>！」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None/>
            </a:pPr>
            <a:r>
              <a:rPr lang="en-GB" dirty="0" err="1" smtClean="0"/>
              <a:t>Kongzi</a:t>
            </a:r>
            <a:r>
              <a:rPr lang="en-GB" dirty="0" smtClean="0"/>
              <a:t> </a:t>
            </a:r>
            <a:r>
              <a:rPr lang="en-GB" dirty="0" err="1" smtClean="0"/>
              <a:t>yue</a:t>
            </a:r>
            <a:r>
              <a:rPr lang="en-GB" dirty="0" smtClean="0"/>
              <a:t>: </a:t>
            </a:r>
            <a:r>
              <a:rPr lang="en-GB" dirty="0" err="1" smtClean="0"/>
              <a:t>sheng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</a:t>
            </a:r>
            <a:r>
              <a:rPr lang="en-GB" dirty="0" err="1" smtClean="0"/>
              <a:t>zhe</a:t>
            </a:r>
            <a:r>
              <a:rPr lang="en-GB" dirty="0" smtClean="0"/>
              <a:t>, </a:t>
            </a:r>
            <a:r>
              <a:rPr lang="en-GB" dirty="0" err="1" smtClean="0"/>
              <a:t>shang</a:t>
            </a:r>
            <a:r>
              <a:rPr lang="en-GB" dirty="0" smtClean="0"/>
              <a:t> ye;</a:t>
            </a:r>
          </a:p>
          <a:p>
            <a:pPr marL="514350" indent="-514350">
              <a:buNone/>
            </a:pPr>
            <a:r>
              <a:rPr lang="en-GB" dirty="0" err="1" smtClean="0"/>
              <a:t>Xue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 </a:t>
            </a:r>
            <a:r>
              <a:rPr lang="en-GB" dirty="0" err="1" smtClean="0"/>
              <a:t>zhe</a:t>
            </a:r>
            <a:r>
              <a:rPr lang="en-GB" dirty="0" smtClean="0"/>
              <a:t>, </a:t>
            </a:r>
            <a:r>
              <a:rPr lang="en-GB" dirty="0" err="1" smtClean="0"/>
              <a:t>ci</a:t>
            </a:r>
            <a:r>
              <a:rPr lang="en-GB" dirty="0" smtClean="0"/>
              <a:t> ye;</a:t>
            </a:r>
          </a:p>
          <a:p>
            <a:pPr marL="514350" indent="-514350">
              <a:buNone/>
            </a:pPr>
            <a:r>
              <a:rPr lang="en-GB" dirty="0" smtClean="0"/>
              <a:t>Kun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xue</a:t>
            </a:r>
            <a:r>
              <a:rPr lang="en-GB" dirty="0" smtClean="0"/>
              <a:t> </a:t>
            </a:r>
            <a:r>
              <a:rPr lang="en-GB" dirty="0" err="1" smtClean="0"/>
              <a:t>zhi</a:t>
            </a:r>
            <a:r>
              <a:rPr lang="en-GB" dirty="0" smtClean="0"/>
              <a:t>, you </a:t>
            </a:r>
            <a:r>
              <a:rPr lang="en-GB" dirty="0" err="1" smtClean="0"/>
              <a:t>ci</a:t>
            </a:r>
            <a:r>
              <a:rPr lang="en-GB" dirty="0" smtClean="0"/>
              <a:t> ye.</a:t>
            </a:r>
          </a:p>
          <a:p>
            <a:pPr marL="514350" indent="-514350">
              <a:buNone/>
            </a:pPr>
            <a:r>
              <a:rPr lang="en-GB" dirty="0" smtClean="0"/>
              <a:t>Kun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bu</a:t>
            </a:r>
            <a:r>
              <a:rPr lang="en-GB" dirty="0" smtClean="0"/>
              <a:t> </a:t>
            </a:r>
            <a:r>
              <a:rPr lang="en-GB" dirty="0" err="1" smtClean="0"/>
              <a:t>xue</a:t>
            </a:r>
            <a:r>
              <a:rPr lang="en-GB" dirty="0" smtClean="0"/>
              <a:t>, min </a:t>
            </a:r>
            <a:r>
              <a:rPr lang="en-GB" dirty="0" err="1" smtClean="0"/>
              <a:t>si</a:t>
            </a:r>
            <a:r>
              <a:rPr lang="en-GB" dirty="0" smtClean="0"/>
              <a:t> </a:t>
            </a:r>
            <a:r>
              <a:rPr lang="en-GB" dirty="0" err="1" smtClean="0"/>
              <a:t>wei</a:t>
            </a:r>
            <a:r>
              <a:rPr lang="en-GB" dirty="0" smtClean="0"/>
              <a:t> </a:t>
            </a:r>
            <a:r>
              <a:rPr lang="en-GB" dirty="0" err="1" smtClean="0"/>
              <a:t>xia</a:t>
            </a:r>
            <a:r>
              <a:rPr lang="en-GB" dirty="0" smtClean="0"/>
              <a:t> </a:t>
            </a:r>
            <a:r>
              <a:rPr lang="en-GB" dirty="0" err="1" smtClean="0"/>
              <a:t>yi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2339752" y="1268760"/>
            <a:ext cx="36004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4499992" y="2780928"/>
            <a:ext cx="43204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Ma </a:t>
            </a:r>
            <a:r>
              <a:rPr lang="en-GB" i="1" dirty="0" err="1" smtClean="0"/>
              <a:t>bu</a:t>
            </a:r>
            <a:r>
              <a:rPr lang="en-GB" i="1" dirty="0" smtClean="0"/>
              <a:t> </a:t>
            </a:r>
            <a:r>
              <a:rPr lang="en-GB" i="1" dirty="0" err="1" smtClean="0"/>
              <a:t>jin</a:t>
            </a:r>
            <a:r>
              <a:rPr lang="en-GB" i="1" dirty="0" smtClean="0"/>
              <a:t> ye </a:t>
            </a:r>
            <a:r>
              <a:rPr lang="zh-TW" altLang="en-US" dirty="0" smtClean="0"/>
              <a:t>馬</a:t>
            </a:r>
            <a:r>
              <a:rPr lang="zh-TW" altLang="en-US" dirty="0" smtClean="0"/>
              <a:t>不進</a:t>
            </a:r>
            <a:r>
              <a:rPr lang="zh-TW" altLang="en-US" dirty="0" smtClean="0"/>
              <a:t>也 </a:t>
            </a:r>
            <a:r>
              <a:rPr lang="en-GB" altLang="zh-TW" dirty="0" smtClean="0"/>
              <a:t>(</a:t>
            </a:r>
            <a:r>
              <a:rPr lang="en-GB" altLang="zh-TW" i="1" dirty="0" err="1" smtClean="0"/>
              <a:t>Lunyu</a:t>
            </a:r>
            <a:r>
              <a:rPr lang="en-GB" altLang="zh-TW" dirty="0" smtClean="0"/>
              <a:t> 6.15)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子曰：「</a:t>
            </a:r>
            <a:r>
              <a:rPr lang="zh-TW" altLang="en-US" u="wavyHeavy" dirty="0" smtClean="0">
                <a:uFill>
                  <a:solidFill>
                    <a:srgbClr val="FF0000"/>
                  </a:solidFill>
                </a:uFill>
              </a:rPr>
              <a:t>孟之反</a:t>
            </a:r>
            <a:r>
              <a:rPr lang="zh-TW" altLang="en-US" dirty="0" smtClean="0"/>
              <a:t>不</a:t>
            </a:r>
            <a:r>
              <a:rPr lang="zh-TW" altLang="en-US" dirty="0" smtClean="0"/>
              <a:t>伐</a:t>
            </a:r>
            <a:r>
              <a:rPr lang="zh-TW" altLang="en-US" dirty="0" smtClean="0"/>
              <a:t>。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奔</a:t>
            </a:r>
            <a:r>
              <a:rPr lang="zh-TW" altLang="en-US" dirty="0" smtClean="0"/>
              <a:t>而</a:t>
            </a:r>
            <a:r>
              <a:rPr lang="zh-TW" altLang="en-US" dirty="0" smtClean="0"/>
              <a:t>殿</a:t>
            </a:r>
            <a:r>
              <a:rPr lang="zh-CN" altLang="en-US" dirty="0" smtClean="0"/>
              <a:t>；</a:t>
            </a:r>
            <a:r>
              <a:rPr lang="zh-TW" altLang="en-US" dirty="0" smtClean="0"/>
              <a:t>將</a:t>
            </a:r>
            <a:r>
              <a:rPr lang="zh-TW" altLang="en-US" dirty="0" smtClean="0"/>
              <a:t>入門，策其馬</a:t>
            </a:r>
            <a:r>
              <a:rPr lang="zh-TW" altLang="en-US" dirty="0" smtClean="0"/>
              <a:t>，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曰</a:t>
            </a:r>
            <a:r>
              <a:rPr lang="zh-TW" altLang="en-US" dirty="0" smtClean="0"/>
              <a:t>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非敢後也，馬不進也。</a:t>
            </a:r>
            <a:r>
              <a:rPr lang="en-US" altLang="zh-TW" dirty="0" smtClean="0"/>
              <a:t>』</a:t>
            </a:r>
            <a:r>
              <a:rPr lang="zh-TW" altLang="en-US" dirty="0" smtClean="0"/>
              <a:t>」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None/>
            </a:pPr>
            <a:r>
              <a:rPr lang="en-GB" dirty="0" smtClean="0"/>
              <a:t>Mengzi: </a:t>
            </a:r>
            <a:r>
              <a:rPr lang="en-GB" dirty="0" err="1" smtClean="0"/>
              <a:t>Meng</a:t>
            </a:r>
            <a:r>
              <a:rPr lang="en-GB" dirty="0" smtClean="0"/>
              <a:t> </a:t>
            </a:r>
            <a:r>
              <a:rPr lang="en-GB" dirty="0" err="1" smtClean="0"/>
              <a:t>Zhifan</a:t>
            </a:r>
            <a:r>
              <a:rPr lang="en-GB" dirty="0" smtClean="0"/>
              <a:t> </a:t>
            </a:r>
            <a:r>
              <a:rPr lang="en-GB" dirty="0" err="1" smtClean="0"/>
              <a:t>bu</a:t>
            </a:r>
            <a:r>
              <a:rPr lang="en-GB" dirty="0" smtClean="0"/>
              <a:t> </a:t>
            </a:r>
            <a:r>
              <a:rPr lang="en-GB" dirty="0" err="1" smtClean="0"/>
              <a:t>fa</a:t>
            </a:r>
            <a:r>
              <a:rPr lang="en-GB" dirty="0" smtClean="0"/>
              <a:t>.</a:t>
            </a:r>
          </a:p>
          <a:p>
            <a:pPr marL="514350" indent="-514350">
              <a:buNone/>
            </a:pPr>
            <a:r>
              <a:rPr lang="en-GB" dirty="0" smtClean="0"/>
              <a:t>Ben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dian</a:t>
            </a:r>
            <a:r>
              <a:rPr lang="en-GB" dirty="0" smtClean="0"/>
              <a:t>; </a:t>
            </a:r>
            <a:r>
              <a:rPr lang="en-GB" dirty="0" err="1" smtClean="0"/>
              <a:t>jiang</a:t>
            </a:r>
            <a:r>
              <a:rPr lang="en-GB" dirty="0" smtClean="0"/>
              <a:t> </a:t>
            </a:r>
            <a:r>
              <a:rPr lang="en-GB" dirty="0" err="1" smtClean="0"/>
              <a:t>ru</a:t>
            </a:r>
            <a:r>
              <a:rPr lang="en-GB" dirty="0" smtClean="0"/>
              <a:t> men, </a:t>
            </a:r>
            <a:r>
              <a:rPr lang="en-GB" dirty="0" err="1" smtClean="0"/>
              <a:t>ce</a:t>
            </a:r>
            <a:r>
              <a:rPr lang="en-GB" dirty="0" smtClean="0"/>
              <a:t> </a:t>
            </a:r>
            <a:r>
              <a:rPr lang="en-GB" dirty="0" err="1" smtClean="0"/>
              <a:t>qi</a:t>
            </a:r>
            <a:r>
              <a:rPr lang="en-GB" dirty="0" smtClean="0"/>
              <a:t> ma,</a:t>
            </a:r>
          </a:p>
          <a:p>
            <a:pPr marL="514350" indent="-514350">
              <a:buNone/>
            </a:pPr>
            <a:r>
              <a:rPr lang="en-GB" dirty="0" err="1" smtClean="0"/>
              <a:t>Yue</a:t>
            </a:r>
            <a:r>
              <a:rPr lang="en-GB" dirty="0" smtClean="0"/>
              <a:t>: </a:t>
            </a:r>
            <a:r>
              <a:rPr lang="en-GB" dirty="0" err="1" smtClean="0"/>
              <a:t>fei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hou</a:t>
            </a:r>
            <a:r>
              <a:rPr lang="en-GB" dirty="0" smtClean="0"/>
              <a:t> ye, ma </a:t>
            </a:r>
            <a:r>
              <a:rPr lang="en-GB" dirty="0" err="1" smtClean="0"/>
              <a:t>bu</a:t>
            </a:r>
            <a:r>
              <a:rPr lang="en-GB" dirty="0" smtClean="0"/>
              <a:t> </a:t>
            </a:r>
            <a:r>
              <a:rPr lang="en-GB" dirty="0" err="1" smtClean="0"/>
              <a:t>jin</a:t>
            </a:r>
            <a:r>
              <a:rPr lang="en-GB" dirty="0" smtClean="0"/>
              <a:t> ye.</a:t>
            </a:r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1763688" y="2204864"/>
            <a:ext cx="36004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5220072" y="2348880"/>
            <a:ext cx="36004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118</TotalTime>
  <Words>336</Words>
  <Application>Microsoft Office PowerPoint</Application>
  <PresentationFormat>On-screen Show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Origin</vt:lpstr>
      <vt:lpstr>Nominal Sentences</vt:lpstr>
      <vt:lpstr>Topics and Comments</vt:lpstr>
      <vt:lpstr>Nominal sentences I</vt:lpstr>
      <vt:lpstr>Nominal sentences II</vt:lpstr>
      <vt:lpstr>Nominal sentences III:  ‘Parsing’ a sentence</vt:lpstr>
      <vt:lpstr>Topic ≠ Subject</vt:lpstr>
      <vt:lpstr>Stative verbs</vt:lpstr>
      <vt:lpstr>Kun xue 困學 (Lunyu 16.9)</vt:lpstr>
      <vt:lpstr>Ma bu jin ye 馬不進也 (Lunyu 6.15)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Nominal Sentences</dc:title>
  <dc:creator>Thomas</dc:creator>
  <cp:lastModifiedBy>Thomas</cp:lastModifiedBy>
  <cp:revision>16</cp:revision>
  <dcterms:created xsi:type="dcterms:W3CDTF">2012-02-02T07:21:05Z</dcterms:created>
  <dcterms:modified xsi:type="dcterms:W3CDTF">2012-03-17T12:35:14Z</dcterms:modified>
</cp:coreProperties>
</file>