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2"/>
  </p:notesMasterIdLst>
  <p:sldIdLst>
    <p:sldId id="256" r:id="rId2"/>
    <p:sldId id="304" r:id="rId3"/>
    <p:sldId id="257" r:id="rId4"/>
    <p:sldId id="301" r:id="rId5"/>
    <p:sldId id="258" r:id="rId6"/>
    <p:sldId id="294" r:id="rId7"/>
    <p:sldId id="262" r:id="rId8"/>
    <p:sldId id="296" r:id="rId9"/>
    <p:sldId id="299" r:id="rId10"/>
    <p:sldId id="268" r:id="rId11"/>
    <p:sldId id="303" r:id="rId12"/>
    <p:sldId id="273" r:id="rId13"/>
    <p:sldId id="275" r:id="rId14"/>
    <p:sldId id="278" r:id="rId15"/>
    <p:sldId id="281" r:id="rId16"/>
    <p:sldId id="285" r:id="rId17"/>
    <p:sldId id="289" r:id="rId18"/>
    <p:sldId id="290" r:id="rId19"/>
    <p:sldId id="291" r:id="rId20"/>
    <p:sldId id="292"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ED92EE-7C0F-4335-9FC2-FE6757220000}" v="2" dt="2023-03-09T10:35:12.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37" autoAdjust="0"/>
    <p:restoredTop sz="74080" autoAdjust="0"/>
  </p:normalViewPr>
  <p:slideViewPr>
    <p:cSldViewPr>
      <p:cViewPr varScale="1">
        <p:scale>
          <a:sx n="82" d="100"/>
          <a:sy n="82" d="100"/>
        </p:scale>
        <p:origin x="2576" y="168"/>
      </p:cViewPr>
      <p:guideLst>
        <p:guide orient="horz" pos="2160"/>
        <p:guide pos="2880"/>
      </p:guideLst>
    </p:cSldViewPr>
  </p:slideViewPr>
  <p:outlineViewPr>
    <p:cViewPr>
      <p:scale>
        <a:sx n="33" d="100"/>
        <a:sy n="33" d="100"/>
      </p:scale>
      <p:origin x="48" y="3895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CE1A8D-6E0F-4798-A9C3-BFF43F75CCC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6E5B841-BEE2-4BAB-9381-C955EFCBBF66}">
      <dgm:prSet/>
      <dgm:spPr/>
      <dgm:t>
        <a:bodyPr/>
        <a:lstStyle/>
        <a:p>
          <a:r>
            <a:rPr lang="en-US"/>
            <a:t>Jack Welch was the CEO of General Electric from 1981 to 2001.</a:t>
          </a:r>
        </a:p>
      </dgm:t>
    </dgm:pt>
    <dgm:pt modelId="{8AAEB786-6AB7-4B95-B989-88615ED54470}" type="parTrans" cxnId="{DC981760-2A02-4CB7-8252-270AF0FF0EA4}">
      <dgm:prSet/>
      <dgm:spPr/>
      <dgm:t>
        <a:bodyPr/>
        <a:lstStyle/>
        <a:p>
          <a:endParaRPr lang="en-US"/>
        </a:p>
      </dgm:t>
    </dgm:pt>
    <dgm:pt modelId="{1D5B8DBC-D06D-4435-8ED6-D5A8E2BECE48}" type="sibTrans" cxnId="{DC981760-2A02-4CB7-8252-270AF0FF0EA4}">
      <dgm:prSet/>
      <dgm:spPr/>
      <dgm:t>
        <a:bodyPr/>
        <a:lstStyle/>
        <a:p>
          <a:endParaRPr lang="en-US"/>
        </a:p>
      </dgm:t>
    </dgm:pt>
    <dgm:pt modelId="{B28D3D21-BC32-44E7-885A-64BD4CF4A6CC}">
      <dgm:prSet/>
      <dgm:spPr/>
      <dgm:t>
        <a:bodyPr/>
        <a:lstStyle/>
        <a:p>
          <a:r>
            <a:rPr lang="en-US"/>
            <a:t>During his tenure, GE's market capitalization grew from $13 billion to $400 billion (Armstrong and Taylor, 2023).</a:t>
          </a:r>
        </a:p>
      </dgm:t>
    </dgm:pt>
    <dgm:pt modelId="{4CF9D007-3F28-4573-8C0E-73F64E7AE391}" type="parTrans" cxnId="{0CDC9273-73A4-44C1-A9A1-0D71E313DA9E}">
      <dgm:prSet/>
      <dgm:spPr/>
      <dgm:t>
        <a:bodyPr/>
        <a:lstStyle/>
        <a:p>
          <a:endParaRPr lang="en-US"/>
        </a:p>
      </dgm:t>
    </dgm:pt>
    <dgm:pt modelId="{540FDD10-750E-4830-B27A-4FADD42E1129}" type="sibTrans" cxnId="{0CDC9273-73A4-44C1-A9A1-0D71E313DA9E}">
      <dgm:prSet/>
      <dgm:spPr/>
      <dgm:t>
        <a:bodyPr/>
        <a:lstStyle/>
        <a:p>
          <a:endParaRPr lang="en-US"/>
        </a:p>
      </dgm:t>
    </dgm:pt>
    <dgm:pt modelId="{AB18E477-D68A-43BF-9F21-0C6F90D7F2C2}">
      <dgm:prSet/>
      <dgm:spPr/>
      <dgm:t>
        <a:bodyPr/>
        <a:lstStyle/>
        <a:p>
          <a:r>
            <a:rPr lang="en-US"/>
            <a:t>Welch is often credited with transforming GE into a lean, mean, and highly competitive company</a:t>
          </a:r>
        </a:p>
      </dgm:t>
    </dgm:pt>
    <dgm:pt modelId="{9A1B60F7-DE7B-4B3E-AA15-DF90AE9A2B55}" type="parTrans" cxnId="{544FAECE-8776-4944-BB27-726C3BF5F063}">
      <dgm:prSet/>
      <dgm:spPr/>
      <dgm:t>
        <a:bodyPr/>
        <a:lstStyle/>
        <a:p>
          <a:endParaRPr lang="en-US"/>
        </a:p>
      </dgm:t>
    </dgm:pt>
    <dgm:pt modelId="{1488FC76-4EDF-4A48-A4C8-CC3B0D487822}" type="sibTrans" cxnId="{544FAECE-8776-4944-BB27-726C3BF5F063}">
      <dgm:prSet/>
      <dgm:spPr/>
      <dgm:t>
        <a:bodyPr/>
        <a:lstStyle/>
        <a:p>
          <a:endParaRPr lang="en-US"/>
        </a:p>
      </dgm:t>
    </dgm:pt>
    <dgm:pt modelId="{9D57EB52-9D9F-4846-A440-DBD7CE4EF88B}" type="pres">
      <dgm:prSet presAssocID="{7BCE1A8D-6E0F-4798-A9C3-BFF43F75CCC1}" presName="linear" presStyleCnt="0">
        <dgm:presLayoutVars>
          <dgm:animLvl val="lvl"/>
          <dgm:resizeHandles val="exact"/>
        </dgm:presLayoutVars>
      </dgm:prSet>
      <dgm:spPr/>
    </dgm:pt>
    <dgm:pt modelId="{9B5ABF82-8B6B-D244-A66C-B5FC08C057CD}" type="pres">
      <dgm:prSet presAssocID="{E6E5B841-BEE2-4BAB-9381-C955EFCBBF66}" presName="parentText" presStyleLbl="node1" presStyleIdx="0" presStyleCnt="3">
        <dgm:presLayoutVars>
          <dgm:chMax val="0"/>
          <dgm:bulletEnabled val="1"/>
        </dgm:presLayoutVars>
      </dgm:prSet>
      <dgm:spPr/>
    </dgm:pt>
    <dgm:pt modelId="{151B62F0-882B-2D4E-81C5-8E11EC12B2FB}" type="pres">
      <dgm:prSet presAssocID="{1D5B8DBC-D06D-4435-8ED6-D5A8E2BECE48}" presName="spacer" presStyleCnt="0"/>
      <dgm:spPr/>
    </dgm:pt>
    <dgm:pt modelId="{1D703D11-2DF3-6C42-99FC-9934FC909460}" type="pres">
      <dgm:prSet presAssocID="{B28D3D21-BC32-44E7-885A-64BD4CF4A6CC}" presName="parentText" presStyleLbl="node1" presStyleIdx="1" presStyleCnt="3">
        <dgm:presLayoutVars>
          <dgm:chMax val="0"/>
          <dgm:bulletEnabled val="1"/>
        </dgm:presLayoutVars>
      </dgm:prSet>
      <dgm:spPr/>
    </dgm:pt>
    <dgm:pt modelId="{370FE737-4362-C94C-90C0-12CC2245EAC6}" type="pres">
      <dgm:prSet presAssocID="{540FDD10-750E-4830-B27A-4FADD42E1129}" presName="spacer" presStyleCnt="0"/>
      <dgm:spPr/>
    </dgm:pt>
    <dgm:pt modelId="{33259B1E-F219-374E-ADAC-C87C8362D06A}" type="pres">
      <dgm:prSet presAssocID="{AB18E477-D68A-43BF-9F21-0C6F90D7F2C2}" presName="parentText" presStyleLbl="node1" presStyleIdx="2" presStyleCnt="3">
        <dgm:presLayoutVars>
          <dgm:chMax val="0"/>
          <dgm:bulletEnabled val="1"/>
        </dgm:presLayoutVars>
      </dgm:prSet>
      <dgm:spPr/>
    </dgm:pt>
  </dgm:ptLst>
  <dgm:cxnLst>
    <dgm:cxn modelId="{47DE2000-0A9C-D44C-87A5-09ECAC2C2178}" type="presOf" srcId="{AB18E477-D68A-43BF-9F21-0C6F90D7F2C2}" destId="{33259B1E-F219-374E-ADAC-C87C8362D06A}" srcOrd="0" destOrd="0" presId="urn:microsoft.com/office/officeart/2005/8/layout/vList2"/>
    <dgm:cxn modelId="{316C4704-D276-2B40-BAD2-51FEFB034D71}" type="presOf" srcId="{B28D3D21-BC32-44E7-885A-64BD4CF4A6CC}" destId="{1D703D11-2DF3-6C42-99FC-9934FC909460}" srcOrd="0" destOrd="0" presId="urn:microsoft.com/office/officeart/2005/8/layout/vList2"/>
    <dgm:cxn modelId="{DC981760-2A02-4CB7-8252-270AF0FF0EA4}" srcId="{7BCE1A8D-6E0F-4798-A9C3-BFF43F75CCC1}" destId="{E6E5B841-BEE2-4BAB-9381-C955EFCBBF66}" srcOrd="0" destOrd="0" parTransId="{8AAEB786-6AB7-4B95-B989-88615ED54470}" sibTransId="{1D5B8DBC-D06D-4435-8ED6-D5A8E2BECE48}"/>
    <dgm:cxn modelId="{0CDC9273-73A4-44C1-A9A1-0D71E313DA9E}" srcId="{7BCE1A8D-6E0F-4798-A9C3-BFF43F75CCC1}" destId="{B28D3D21-BC32-44E7-885A-64BD4CF4A6CC}" srcOrd="1" destOrd="0" parTransId="{4CF9D007-3F28-4573-8C0E-73F64E7AE391}" sibTransId="{540FDD10-750E-4830-B27A-4FADD42E1129}"/>
    <dgm:cxn modelId="{2AAAD9A8-8272-4842-954F-D9C8ACE6830D}" type="presOf" srcId="{E6E5B841-BEE2-4BAB-9381-C955EFCBBF66}" destId="{9B5ABF82-8B6B-D244-A66C-B5FC08C057CD}" srcOrd="0" destOrd="0" presId="urn:microsoft.com/office/officeart/2005/8/layout/vList2"/>
    <dgm:cxn modelId="{544FAECE-8776-4944-BB27-726C3BF5F063}" srcId="{7BCE1A8D-6E0F-4798-A9C3-BFF43F75CCC1}" destId="{AB18E477-D68A-43BF-9F21-0C6F90D7F2C2}" srcOrd="2" destOrd="0" parTransId="{9A1B60F7-DE7B-4B3E-AA15-DF90AE9A2B55}" sibTransId="{1488FC76-4EDF-4A48-A4C8-CC3B0D487822}"/>
    <dgm:cxn modelId="{AAEA4CFF-66F7-3643-9A67-8B2D5B2F1BDE}" type="presOf" srcId="{7BCE1A8D-6E0F-4798-A9C3-BFF43F75CCC1}" destId="{9D57EB52-9D9F-4846-A440-DBD7CE4EF88B}" srcOrd="0" destOrd="0" presId="urn:microsoft.com/office/officeart/2005/8/layout/vList2"/>
    <dgm:cxn modelId="{9E52BEC9-91D7-DA42-9D3D-CD51E986900B}" type="presParOf" srcId="{9D57EB52-9D9F-4846-A440-DBD7CE4EF88B}" destId="{9B5ABF82-8B6B-D244-A66C-B5FC08C057CD}" srcOrd="0" destOrd="0" presId="urn:microsoft.com/office/officeart/2005/8/layout/vList2"/>
    <dgm:cxn modelId="{2C950FE2-5D65-8F48-8B6F-2F67196A57F6}" type="presParOf" srcId="{9D57EB52-9D9F-4846-A440-DBD7CE4EF88B}" destId="{151B62F0-882B-2D4E-81C5-8E11EC12B2FB}" srcOrd="1" destOrd="0" presId="urn:microsoft.com/office/officeart/2005/8/layout/vList2"/>
    <dgm:cxn modelId="{D221C77B-DF01-5848-B928-677FD04F1F47}" type="presParOf" srcId="{9D57EB52-9D9F-4846-A440-DBD7CE4EF88B}" destId="{1D703D11-2DF3-6C42-99FC-9934FC909460}" srcOrd="2" destOrd="0" presId="urn:microsoft.com/office/officeart/2005/8/layout/vList2"/>
    <dgm:cxn modelId="{AC1F683C-F0B5-974F-912B-A03F49069543}" type="presParOf" srcId="{9D57EB52-9D9F-4846-A440-DBD7CE4EF88B}" destId="{370FE737-4362-C94C-90C0-12CC2245EAC6}" srcOrd="3" destOrd="0" presId="urn:microsoft.com/office/officeart/2005/8/layout/vList2"/>
    <dgm:cxn modelId="{A825A42E-7DA8-AD48-9AE5-FF45946E7CAB}" type="presParOf" srcId="{9D57EB52-9D9F-4846-A440-DBD7CE4EF88B}" destId="{33259B1E-F219-374E-ADAC-C87C8362D06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4A65D9-22AB-4349-9778-BD05DE71548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D6F2BAE-BC13-429E-8F4B-8947B9F25FB7}">
      <dgm:prSet/>
      <dgm:spPr/>
      <dgm:t>
        <a:bodyPr/>
        <a:lstStyle/>
        <a:p>
          <a:r>
            <a:rPr lang="en-US" b="0" i="0"/>
            <a:t>Focus on decentralization</a:t>
          </a:r>
          <a:endParaRPr lang="en-US"/>
        </a:p>
      </dgm:t>
    </dgm:pt>
    <dgm:pt modelId="{DEA8643D-29D1-4DB7-BECE-D77FB38841C7}" type="parTrans" cxnId="{C908205B-BEF1-4D33-9148-7777819F3263}">
      <dgm:prSet/>
      <dgm:spPr/>
      <dgm:t>
        <a:bodyPr/>
        <a:lstStyle/>
        <a:p>
          <a:endParaRPr lang="en-US"/>
        </a:p>
      </dgm:t>
    </dgm:pt>
    <dgm:pt modelId="{21C8BF7C-9DB3-4EE8-B846-D58A51971C42}" type="sibTrans" cxnId="{C908205B-BEF1-4D33-9148-7777819F3263}">
      <dgm:prSet/>
      <dgm:spPr/>
      <dgm:t>
        <a:bodyPr/>
        <a:lstStyle/>
        <a:p>
          <a:endParaRPr lang="en-US"/>
        </a:p>
      </dgm:t>
    </dgm:pt>
    <dgm:pt modelId="{C36DF3FC-20BD-441B-B388-5E7B07584258}">
      <dgm:prSet/>
      <dgm:spPr/>
      <dgm:t>
        <a:bodyPr/>
        <a:lstStyle/>
        <a:p>
          <a:r>
            <a:rPr lang="en-US" b="0" i="0"/>
            <a:t>Break down silos</a:t>
          </a:r>
          <a:endParaRPr lang="en-US"/>
        </a:p>
      </dgm:t>
    </dgm:pt>
    <dgm:pt modelId="{0DDDA85C-67F3-4C5C-BF30-2C0FA3875258}" type="parTrans" cxnId="{D2E18ABD-012F-4EE7-AFDE-758C33BD2A6C}">
      <dgm:prSet/>
      <dgm:spPr/>
      <dgm:t>
        <a:bodyPr/>
        <a:lstStyle/>
        <a:p>
          <a:endParaRPr lang="en-US"/>
        </a:p>
      </dgm:t>
    </dgm:pt>
    <dgm:pt modelId="{D0919D28-C61A-4670-96DA-FB029E2DB5BD}" type="sibTrans" cxnId="{D2E18ABD-012F-4EE7-AFDE-758C33BD2A6C}">
      <dgm:prSet/>
      <dgm:spPr/>
      <dgm:t>
        <a:bodyPr/>
        <a:lstStyle/>
        <a:p>
          <a:endParaRPr lang="en-US"/>
        </a:p>
      </dgm:t>
    </dgm:pt>
    <dgm:pt modelId="{E68A201B-A5C2-46BC-A588-AB5563229594}">
      <dgm:prSet/>
      <dgm:spPr/>
      <dgm:t>
        <a:bodyPr/>
        <a:lstStyle/>
        <a:p>
          <a:r>
            <a:rPr lang="en-US" b="0" i="0"/>
            <a:t>Performance management</a:t>
          </a:r>
          <a:endParaRPr lang="en-US"/>
        </a:p>
      </dgm:t>
    </dgm:pt>
    <dgm:pt modelId="{82B80889-901F-4897-9887-71EAED7C247D}" type="parTrans" cxnId="{0065764F-7E68-43CE-B446-BED034C72210}">
      <dgm:prSet/>
      <dgm:spPr/>
      <dgm:t>
        <a:bodyPr/>
        <a:lstStyle/>
        <a:p>
          <a:endParaRPr lang="en-US"/>
        </a:p>
      </dgm:t>
    </dgm:pt>
    <dgm:pt modelId="{F9D3A4BB-B0DE-42FA-B71C-D951B9C4BEE7}" type="sibTrans" cxnId="{0065764F-7E68-43CE-B446-BED034C72210}">
      <dgm:prSet/>
      <dgm:spPr/>
      <dgm:t>
        <a:bodyPr/>
        <a:lstStyle/>
        <a:p>
          <a:endParaRPr lang="en-US"/>
        </a:p>
      </dgm:t>
    </dgm:pt>
    <dgm:pt modelId="{0EF6AE3B-E4D7-4FA5-831C-60220F1F3721}">
      <dgm:prSet/>
      <dgm:spPr/>
      <dgm:t>
        <a:bodyPr/>
        <a:lstStyle/>
        <a:p>
          <a:r>
            <a:rPr lang="en-US" b="0" i="0"/>
            <a:t>"Boundaryless" organization</a:t>
          </a:r>
          <a:endParaRPr lang="en-US"/>
        </a:p>
      </dgm:t>
    </dgm:pt>
    <dgm:pt modelId="{1E6E73F0-7498-41A0-9EF0-870735C07765}" type="parTrans" cxnId="{DE38FF74-A71E-4EAA-A77F-DD39CBC50298}">
      <dgm:prSet/>
      <dgm:spPr/>
      <dgm:t>
        <a:bodyPr/>
        <a:lstStyle/>
        <a:p>
          <a:endParaRPr lang="en-US"/>
        </a:p>
      </dgm:t>
    </dgm:pt>
    <dgm:pt modelId="{868F1B8A-2053-4840-85A8-9406EDF2A19C}" type="sibTrans" cxnId="{DE38FF74-A71E-4EAA-A77F-DD39CBC50298}">
      <dgm:prSet/>
      <dgm:spPr/>
      <dgm:t>
        <a:bodyPr/>
        <a:lstStyle/>
        <a:p>
          <a:endParaRPr lang="en-US"/>
        </a:p>
      </dgm:t>
    </dgm:pt>
    <dgm:pt modelId="{AF1484AC-DDA9-406F-8644-DC9E87A9E113}">
      <dgm:prSet/>
      <dgm:spPr/>
      <dgm:t>
        <a:bodyPr/>
        <a:lstStyle/>
        <a:p>
          <a:r>
            <a:rPr lang="en-US" b="0" i="0"/>
            <a:t>"Rank and Yank" system (Armstrong and Taylor, 2023)</a:t>
          </a:r>
          <a:endParaRPr lang="en-US"/>
        </a:p>
      </dgm:t>
    </dgm:pt>
    <dgm:pt modelId="{37E34713-1124-405D-A25E-556B2886BBE1}" type="parTrans" cxnId="{4DD4A38A-25B2-46CD-B2D6-67A778B19193}">
      <dgm:prSet/>
      <dgm:spPr/>
      <dgm:t>
        <a:bodyPr/>
        <a:lstStyle/>
        <a:p>
          <a:endParaRPr lang="en-US"/>
        </a:p>
      </dgm:t>
    </dgm:pt>
    <dgm:pt modelId="{BDF329A7-D0F8-40A2-AE18-02B001525024}" type="sibTrans" cxnId="{4DD4A38A-25B2-46CD-B2D6-67A778B19193}">
      <dgm:prSet/>
      <dgm:spPr/>
      <dgm:t>
        <a:bodyPr/>
        <a:lstStyle/>
        <a:p>
          <a:endParaRPr lang="en-US"/>
        </a:p>
      </dgm:t>
    </dgm:pt>
    <dgm:pt modelId="{46624D3C-4C38-9544-B08C-B59FD40FB743}" type="pres">
      <dgm:prSet presAssocID="{A74A65D9-22AB-4349-9778-BD05DE71548E}" presName="linear" presStyleCnt="0">
        <dgm:presLayoutVars>
          <dgm:animLvl val="lvl"/>
          <dgm:resizeHandles val="exact"/>
        </dgm:presLayoutVars>
      </dgm:prSet>
      <dgm:spPr/>
    </dgm:pt>
    <dgm:pt modelId="{1DACB2AE-E015-1C49-9E49-859F03F7C7CC}" type="pres">
      <dgm:prSet presAssocID="{3D6F2BAE-BC13-429E-8F4B-8947B9F25FB7}" presName="parentText" presStyleLbl="node1" presStyleIdx="0" presStyleCnt="5">
        <dgm:presLayoutVars>
          <dgm:chMax val="0"/>
          <dgm:bulletEnabled val="1"/>
        </dgm:presLayoutVars>
      </dgm:prSet>
      <dgm:spPr/>
    </dgm:pt>
    <dgm:pt modelId="{F675F3E4-E97A-A24A-8B05-BB4F33FEB90C}" type="pres">
      <dgm:prSet presAssocID="{21C8BF7C-9DB3-4EE8-B846-D58A51971C42}" presName="spacer" presStyleCnt="0"/>
      <dgm:spPr/>
    </dgm:pt>
    <dgm:pt modelId="{A17587A3-C8EA-6941-A2C2-BAD622A8D8BC}" type="pres">
      <dgm:prSet presAssocID="{C36DF3FC-20BD-441B-B388-5E7B07584258}" presName="parentText" presStyleLbl="node1" presStyleIdx="1" presStyleCnt="5">
        <dgm:presLayoutVars>
          <dgm:chMax val="0"/>
          <dgm:bulletEnabled val="1"/>
        </dgm:presLayoutVars>
      </dgm:prSet>
      <dgm:spPr/>
    </dgm:pt>
    <dgm:pt modelId="{556FB704-878D-154B-9976-2453690DE98C}" type="pres">
      <dgm:prSet presAssocID="{D0919D28-C61A-4670-96DA-FB029E2DB5BD}" presName="spacer" presStyleCnt="0"/>
      <dgm:spPr/>
    </dgm:pt>
    <dgm:pt modelId="{726D73AF-0790-5F4F-ADBC-50FB0CCF4E36}" type="pres">
      <dgm:prSet presAssocID="{E68A201B-A5C2-46BC-A588-AB5563229594}" presName="parentText" presStyleLbl="node1" presStyleIdx="2" presStyleCnt="5">
        <dgm:presLayoutVars>
          <dgm:chMax val="0"/>
          <dgm:bulletEnabled val="1"/>
        </dgm:presLayoutVars>
      </dgm:prSet>
      <dgm:spPr/>
    </dgm:pt>
    <dgm:pt modelId="{40063574-CEBD-CB4E-8D38-08083F34E0A8}" type="pres">
      <dgm:prSet presAssocID="{F9D3A4BB-B0DE-42FA-B71C-D951B9C4BEE7}" presName="spacer" presStyleCnt="0"/>
      <dgm:spPr/>
    </dgm:pt>
    <dgm:pt modelId="{0A8DA81C-F13B-B94D-98FC-E1262323BFF5}" type="pres">
      <dgm:prSet presAssocID="{0EF6AE3B-E4D7-4FA5-831C-60220F1F3721}" presName="parentText" presStyleLbl="node1" presStyleIdx="3" presStyleCnt="5">
        <dgm:presLayoutVars>
          <dgm:chMax val="0"/>
          <dgm:bulletEnabled val="1"/>
        </dgm:presLayoutVars>
      </dgm:prSet>
      <dgm:spPr/>
    </dgm:pt>
    <dgm:pt modelId="{BE179E36-7486-EB48-BCF5-F55B7FAA510D}" type="pres">
      <dgm:prSet presAssocID="{868F1B8A-2053-4840-85A8-9406EDF2A19C}" presName="spacer" presStyleCnt="0"/>
      <dgm:spPr/>
    </dgm:pt>
    <dgm:pt modelId="{F44BBC11-3958-6843-AAFF-163E894C654C}" type="pres">
      <dgm:prSet presAssocID="{AF1484AC-DDA9-406F-8644-DC9E87A9E113}" presName="parentText" presStyleLbl="node1" presStyleIdx="4" presStyleCnt="5">
        <dgm:presLayoutVars>
          <dgm:chMax val="0"/>
          <dgm:bulletEnabled val="1"/>
        </dgm:presLayoutVars>
      </dgm:prSet>
      <dgm:spPr/>
    </dgm:pt>
  </dgm:ptLst>
  <dgm:cxnLst>
    <dgm:cxn modelId="{0065764F-7E68-43CE-B446-BED034C72210}" srcId="{A74A65D9-22AB-4349-9778-BD05DE71548E}" destId="{E68A201B-A5C2-46BC-A588-AB5563229594}" srcOrd="2" destOrd="0" parTransId="{82B80889-901F-4897-9887-71EAED7C247D}" sibTransId="{F9D3A4BB-B0DE-42FA-B71C-D951B9C4BEE7}"/>
    <dgm:cxn modelId="{C908205B-BEF1-4D33-9148-7777819F3263}" srcId="{A74A65D9-22AB-4349-9778-BD05DE71548E}" destId="{3D6F2BAE-BC13-429E-8F4B-8947B9F25FB7}" srcOrd="0" destOrd="0" parTransId="{DEA8643D-29D1-4DB7-BECE-D77FB38841C7}" sibTransId="{21C8BF7C-9DB3-4EE8-B846-D58A51971C42}"/>
    <dgm:cxn modelId="{9797566D-999D-044B-9EE3-C490229D86A6}" type="presOf" srcId="{0EF6AE3B-E4D7-4FA5-831C-60220F1F3721}" destId="{0A8DA81C-F13B-B94D-98FC-E1262323BFF5}" srcOrd="0" destOrd="0" presId="urn:microsoft.com/office/officeart/2005/8/layout/vList2"/>
    <dgm:cxn modelId="{DE38FF74-A71E-4EAA-A77F-DD39CBC50298}" srcId="{A74A65D9-22AB-4349-9778-BD05DE71548E}" destId="{0EF6AE3B-E4D7-4FA5-831C-60220F1F3721}" srcOrd="3" destOrd="0" parTransId="{1E6E73F0-7498-41A0-9EF0-870735C07765}" sibTransId="{868F1B8A-2053-4840-85A8-9406EDF2A19C}"/>
    <dgm:cxn modelId="{89E3B37D-B9F8-F647-96CA-A7771E050C0E}" type="presOf" srcId="{C36DF3FC-20BD-441B-B388-5E7B07584258}" destId="{A17587A3-C8EA-6941-A2C2-BAD622A8D8BC}" srcOrd="0" destOrd="0" presId="urn:microsoft.com/office/officeart/2005/8/layout/vList2"/>
    <dgm:cxn modelId="{4DD4A38A-25B2-46CD-B2D6-67A778B19193}" srcId="{A74A65D9-22AB-4349-9778-BD05DE71548E}" destId="{AF1484AC-DDA9-406F-8644-DC9E87A9E113}" srcOrd="4" destOrd="0" parTransId="{37E34713-1124-405D-A25E-556B2886BBE1}" sibTransId="{BDF329A7-D0F8-40A2-AE18-02B001525024}"/>
    <dgm:cxn modelId="{D2E18ABD-012F-4EE7-AFDE-758C33BD2A6C}" srcId="{A74A65D9-22AB-4349-9778-BD05DE71548E}" destId="{C36DF3FC-20BD-441B-B388-5E7B07584258}" srcOrd="1" destOrd="0" parTransId="{0DDDA85C-67F3-4C5C-BF30-2C0FA3875258}" sibTransId="{D0919D28-C61A-4670-96DA-FB029E2DB5BD}"/>
    <dgm:cxn modelId="{BDD98FCB-E5F1-E147-A561-B7C0201D263A}" type="presOf" srcId="{A74A65D9-22AB-4349-9778-BD05DE71548E}" destId="{46624D3C-4C38-9544-B08C-B59FD40FB743}" srcOrd="0" destOrd="0" presId="urn:microsoft.com/office/officeart/2005/8/layout/vList2"/>
    <dgm:cxn modelId="{D1BC4FD3-1F1C-024A-9802-A8C1E11D60D7}" type="presOf" srcId="{E68A201B-A5C2-46BC-A588-AB5563229594}" destId="{726D73AF-0790-5F4F-ADBC-50FB0CCF4E36}" srcOrd="0" destOrd="0" presId="urn:microsoft.com/office/officeart/2005/8/layout/vList2"/>
    <dgm:cxn modelId="{F18C3AE6-7F78-2142-B479-9ED32EAD549D}" type="presOf" srcId="{3D6F2BAE-BC13-429E-8F4B-8947B9F25FB7}" destId="{1DACB2AE-E015-1C49-9E49-859F03F7C7CC}" srcOrd="0" destOrd="0" presId="urn:microsoft.com/office/officeart/2005/8/layout/vList2"/>
    <dgm:cxn modelId="{89C303F9-C8BD-F645-817D-ECAF38BDE2A3}" type="presOf" srcId="{AF1484AC-DDA9-406F-8644-DC9E87A9E113}" destId="{F44BBC11-3958-6843-AAFF-163E894C654C}" srcOrd="0" destOrd="0" presId="urn:microsoft.com/office/officeart/2005/8/layout/vList2"/>
    <dgm:cxn modelId="{76623781-5D6A-7D46-948D-F8C6610C7841}" type="presParOf" srcId="{46624D3C-4C38-9544-B08C-B59FD40FB743}" destId="{1DACB2AE-E015-1C49-9E49-859F03F7C7CC}" srcOrd="0" destOrd="0" presId="urn:microsoft.com/office/officeart/2005/8/layout/vList2"/>
    <dgm:cxn modelId="{A2E7713E-7550-8744-96D7-EE53CBF8F325}" type="presParOf" srcId="{46624D3C-4C38-9544-B08C-B59FD40FB743}" destId="{F675F3E4-E97A-A24A-8B05-BB4F33FEB90C}" srcOrd="1" destOrd="0" presId="urn:microsoft.com/office/officeart/2005/8/layout/vList2"/>
    <dgm:cxn modelId="{432D0D19-C086-EA47-A8C5-8935158EA059}" type="presParOf" srcId="{46624D3C-4C38-9544-B08C-B59FD40FB743}" destId="{A17587A3-C8EA-6941-A2C2-BAD622A8D8BC}" srcOrd="2" destOrd="0" presId="urn:microsoft.com/office/officeart/2005/8/layout/vList2"/>
    <dgm:cxn modelId="{8D6BA58F-A170-8E47-A4C0-EAE6B0ECBD5A}" type="presParOf" srcId="{46624D3C-4C38-9544-B08C-B59FD40FB743}" destId="{556FB704-878D-154B-9976-2453690DE98C}" srcOrd="3" destOrd="0" presId="urn:microsoft.com/office/officeart/2005/8/layout/vList2"/>
    <dgm:cxn modelId="{26A245E5-B257-A040-98D3-5AF31393BDDF}" type="presParOf" srcId="{46624D3C-4C38-9544-B08C-B59FD40FB743}" destId="{726D73AF-0790-5F4F-ADBC-50FB0CCF4E36}" srcOrd="4" destOrd="0" presId="urn:microsoft.com/office/officeart/2005/8/layout/vList2"/>
    <dgm:cxn modelId="{16661207-3E2E-5A4E-89B8-41EB139DBAE9}" type="presParOf" srcId="{46624D3C-4C38-9544-B08C-B59FD40FB743}" destId="{40063574-CEBD-CB4E-8D38-08083F34E0A8}" srcOrd="5" destOrd="0" presId="urn:microsoft.com/office/officeart/2005/8/layout/vList2"/>
    <dgm:cxn modelId="{CB9D861E-9A7B-5B47-B2BD-D6A6EFF816FD}" type="presParOf" srcId="{46624D3C-4C38-9544-B08C-B59FD40FB743}" destId="{0A8DA81C-F13B-B94D-98FC-E1262323BFF5}" srcOrd="6" destOrd="0" presId="urn:microsoft.com/office/officeart/2005/8/layout/vList2"/>
    <dgm:cxn modelId="{AE3DAD2D-945E-F640-A9D3-196ADFE158B6}" type="presParOf" srcId="{46624D3C-4C38-9544-B08C-B59FD40FB743}" destId="{BE179E36-7486-EB48-BCF5-F55B7FAA510D}" srcOrd="7" destOrd="0" presId="urn:microsoft.com/office/officeart/2005/8/layout/vList2"/>
    <dgm:cxn modelId="{9DD851AD-2D39-EB47-BAE3-8B979B5EC17C}" type="presParOf" srcId="{46624D3C-4C38-9544-B08C-B59FD40FB743}" destId="{F44BBC11-3958-6843-AAFF-163E894C654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ABF82-8B6B-D244-A66C-B5FC08C057CD}">
      <dsp:nvSpPr>
        <dsp:cNvPr id="0" name=""/>
        <dsp:cNvSpPr/>
      </dsp:nvSpPr>
      <dsp:spPr>
        <a:xfrm>
          <a:off x="0" y="14758"/>
          <a:ext cx="6711654" cy="13425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Jack Welch was the CEO of General Electric from 1981 to 2001.</a:t>
          </a:r>
        </a:p>
      </dsp:txBody>
      <dsp:txXfrm>
        <a:off x="65539" y="80297"/>
        <a:ext cx="6580576" cy="1211496"/>
      </dsp:txXfrm>
    </dsp:sp>
    <dsp:sp modelId="{1D703D11-2DF3-6C42-99FC-9934FC909460}">
      <dsp:nvSpPr>
        <dsp:cNvPr id="0" name=""/>
        <dsp:cNvSpPr/>
      </dsp:nvSpPr>
      <dsp:spPr>
        <a:xfrm>
          <a:off x="0" y="1426453"/>
          <a:ext cx="6711654" cy="13425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During his tenure, GE's market capitalization grew from $13 billion to $400 billion (Armstrong and Taylor, 2023).</a:t>
          </a:r>
        </a:p>
      </dsp:txBody>
      <dsp:txXfrm>
        <a:off x="65539" y="1491992"/>
        <a:ext cx="6580576" cy="1211496"/>
      </dsp:txXfrm>
    </dsp:sp>
    <dsp:sp modelId="{33259B1E-F219-374E-ADAC-C87C8362D06A}">
      <dsp:nvSpPr>
        <dsp:cNvPr id="0" name=""/>
        <dsp:cNvSpPr/>
      </dsp:nvSpPr>
      <dsp:spPr>
        <a:xfrm>
          <a:off x="0" y="2838148"/>
          <a:ext cx="6711654" cy="134257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Welch is often credited with transforming GE into a lean, mean, and highly competitive company</a:t>
          </a:r>
        </a:p>
      </dsp:txBody>
      <dsp:txXfrm>
        <a:off x="65539" y="2903687"/>
        <a:ext cx="6580576" cy="1211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CB2AE-E015-1C49-9E49-859F03F7C7CC}">
      <dsp:nvSpPr>
        <dsp:cNvPr id="0" name=""/>
        <dsp:cNvSpPr/>
      </dsp:nvSpPr>
      <dsp:spPr>
        <a:xfrm>
          <a:off x="0" y="79469"/>
          <a:ext cx="4872038" cy="834228"/>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Focus on decentralization</a:t>
          </a:r>
          <a:endParaRPr lang="en-US" sz="2100" kern="1200"/>
        </a:p>
      </dsp:txBody>
      <dsp:txXfrm>
        <a:off x="40724" y="120193"/>
        <a:ext cx="4790590" cy="752780"/>
      </dsp:txXfrm>
    </dsp:sp>
    <dsp:sp modelId="{A17587A3-C8EA-6941-A2C2-BAD622A8D8BC}">
      <dsp:nvSpPr>
        <dsp:cNvPr id="0" name=""/>
        <dsp:cNvSpPr/>
      </dsp:nvSpPr>
      <dsp:spPr>
        <a:xfrm>
          <a:off x="0" y="974177"/>
          <a:ext cx="4872038" cy="834228"/>
        </a:xfrm>
        <a:prstGeom prst="roundRect">
          <a:avLst/>
        </a:prstGeom>
        <a:gradFill rotWithShape="0">
          <a:gsLst>
            <a:gs pos="0">
              <a:schemeClr val="accent2">
                <a:hueOff val="338703"/>
                <a:satOff val="-1658"/>
                <a:lumOff val="931"/>
                <a:alphaOff val="0"/>
                <a:tint val="98000"/>
                <a:lumMod val="114000"/>
              </a:schemeClr>
            </a:gs>
            <a:gs pos="100000">
              <a:schemeClr val="accent2">
                <a:hueOff val="338703"/>
                <a:satOff val="-1658"/>
                <a:lumOff val="93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Break down silos</a:t>
          </a:r>
          <a:endParaRPr lang="en-US" sz="2100" kern="1200"/>
        </a:p>
      </dsp:txBody>
      <dsp:txXfrm>
        <a:off x="40724" y="1014901"/>
        <a:ext cx="4790590" cy="752780"/>
      </dsp:txXfrm>
    </dsp:sp>
    <dsp:sp modelId="{726D73AF-0790-5F4F-ADBC-50FB0CCF4E36}">
      <dsp:nvSpPr>
        <dsp:cNvPr id="0" name=""/>
        <dsp:cNvSpPr/>
      </dsp:nvSpPr>
      <dsp:spPr>
        <a:xfrm>
          <a:off x="0" y="1868885"/>
          <a:ext cx="4872038" cy="834228"/>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Performance management</a:t>
          </a:r>
          <a:endParaRPr lang="en-US" sz="2100" kern="1200"/>
        </a:p>
      </dsp:txBody>
      <dsp:txXfrm>
        <a:off x="40724" y="1909609"/>
        <a:ext cx="4790590" cy="752780"/>
      </dsp:txXfrm>
    </dsp:sp>
    <dsp:sp modelId="{0A8DA81C-F13B-B94D-98FC-E1262323BFF5}">
      <dsp:nvSpPr>
        <dsp:cNvPr id="0" name=""/>
        <dsp:cNvSpPr/>
      </dsp:nvSpPr>
      <dsp:spPr>
        <a:xfrm>
          <a:off x="0" y="2763594"/>
          <a:ext cx="4872038" cy="834228"/>
        </a:xfrm>
        <a:prstGeom prst="roundRect">
          <a:avLst/>
        </a:prstGeom>
        <a:gradFill rotWithShape="0">
          <a:gsLst>
            <a:gs pos="0">
              <a:schemeClr val="accent2">
                <a:hueOff val="1016110"/>
                <a:satOff val="-4974"/>
                <a:lumOff val="2794"/>
                <a:alphaOff val="0"/>
                <a:tint val="98000"/>
                <a:lumMod val="114000"/>
              </a:schemeClr>
            </a:gs>
            <a:gs pos="100000">
              <a:schemeClr val="accent2">
                <a:hueOff val="1016110"/>
                <a:satOff val="-4974"/>
                <a:lumOff val="279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"Boundaryless" organization</a:t>
          </a:r>
          <a:endParaRPr lang="en-US" sz="2100" kern="1200"/>
        </a:p>
      </dsp:txBody>
      <dsp:txXfrm>
        <a:off x="40724" y="2804318"/>
        <a:ext cx="4790590" cy="752780"/>
      </dsp:txXfrm>
    </dsp:sp>
    <dsp:sp modelId="{F44BBC11-3958-6843-AAFF-163E894C654C}">
      <dsp:nvSpPr>
        <dsp:cNvPr id="0" name=""/>
        <dsp:cNvSpPr/>
      </dsp:nvSpPr>
      <dsp:spPr>
        <a:xfrm>
          <a:off x="0" y="3658302"/>
          <a:ext cx="4872038" cy="834228"/>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"Rank and Yank" system (Armstrong and Taylor, 2023)</a:t>
          </a:r>
          <a:endParaRPr lang="en-US" sz="2100" kern="1200"/>
        </a:p>
      </dsp:txBody>
      <dsp:txXfrm>
        <a:off x="40724" y="3699026"/>
        <a:ext cx="4790590" cy="7527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887604-9B16-4484-82A5-21495A42FD83}" type="datetimeFigureOut">
              <a:rPr lang="en-US" smtClean="0"/>
              <a:pPr/>
              <a:t>7/4/23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6E7BD4-42C0-4C8C-A0C0-69D0B56E28C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study is going to critically examine the core benefits and obstructions that can be related to leadership methods of Jack Welch in his organisational practice.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One of the most researched and contested periods in corporate history is Welch's reign as GE's CEO. His high standards and demanding personality best described his leadership style (Armstrong and Taylor, 2023).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He pushed his team members to consistently go beyond their comfort zones and take calculated risks. </a:t>
            </a:r>
            <a:r>
              <a:rPr lang="en-US" sz="1200" dirty="0" err="1">
                <a:effectLst/>
                <a:latin typeface="Calibri" panose="020F0502020204030204" pitchFamily="34" charset="0"/>
                <a:ea typeface="Calibri" panose="020F0502020204030204" pitchFamily="34" charset="0"/>
                <a:cs typeface="Arial" panose="020B0604020202020204" pitchFamily="34" charset="0"/>
              </a:rPr>
              <a:t>Decentralisation</a:t>
            </a:r>
            <a:r>
              <a:rPr lang="en-US" sz="1200" dirty="0">
                <a:effectLst/>
                <a:latin typeface="Calibri" panose="020F0502020204030204" pitchFamily="34" charset="0"/>
                <a:ea typeface="Calibri" panose="020F0502020204030204" pitchFamily="34" charset="0"/>
                <a:cs typeface="Arial" panose="020B0604020202020204" pitchFamily="34" charset="0"/>
              </a:rPr>
              <a:t>, dismantling </a:t>
            </a:r>
            <a:r>
              <a:rPr lang="en-US" sz="1200" dirty="0" err="1">
                <a:effectLst/>
                <a:latin typeface="Calibri" panose="020F0502020204030204" pitchFamily="34" charset="0"/>
                <a:ea typeface="Calibri" panose="020F0502020204030204" pitchFamily="34" charset="0"/>
                <a:cs typeface="Arial" panose="020B0604020202020204" pitchFamily="34" charset="0"/>
              </a:rPr>
              <a:t>organisational</a:t>
            </a:r>
            <a:r>
              <a:rPr lang="en-US" sz="1200" dirty="0">
                <a:effectLst/>
                <a:latin typeface="Calibri" panose="020F0502020204030204" pitchFamily="34" charset="0"/>
                <a:ea typeface="Calibri" panose="020F0502020204030204" pitchFamily="34" charset="0"/>
                <a:cs typeface="Arial" panose="020B0604020202020204" pitchFamily="34" charset="0"/>
              </a:rPr>
              <a:t> silos, and performance management were key components of Welch's management philosophy.</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During Welch's leadership, these tactics enabled GE to have outstanding financial success (Armstrong and Taylor, 2023). Welch's management approach, nevertheless, was not without its detractors. Some contend that the "Rank and Yank" system produced a highly competitive atmosphere that promoted brevity of thought and inhibited cooperation. Others expressed worry about the long-term implications of the cost-cutting initiatives put in place under Welch's leadership.</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4</a:t>
            </a:fld>
            <a:endParaRPr lang="en-US"/>
          </a:p>
        </p:txBody>
      </p:sp>
    </p:spTree>
    <p:extLst>
      <p:ext uri="{BB962C8B-B14F-4D97-AF65-F5344CB8AC3E}">
        <p14:creationId xmlns:p14="http://schemas.microsoft.com/office/powerpoint/2010/main" val="1487457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a:lnSpc>
                <a:spcPct val="107000"/>
              </a:lnSpc>
              <a:spcBef>
                <a:spcPts val="0"/>
              </a:spcBef>
              <a:spcAft>
                <a:spcPts val="800"/>
              </a:spcAft>
            </a:pPr>
            <a:r>
              <a:rPr lang="en-US" sz="1200" kern="1200" dirty="0">
                <a:solidFill>
                  <a:schemeClr val="tx1"/>
                </a:solidFill>
                <a:latin typeface="+mn-lt"/>
                <a:ea typeface="+mn-ea"/>
                <a:cs typeface="+mn-cs"/>
              </a:rPr>
              <a:t>Leaders motivate their employees and workers by motivating and leading them to efficiency. </a:t>
            </a:r>
            <a:r>
              <a:rPr lang="en-US" sz="1200" dirty="0">
                <a:effectLst/>
                <a:latin typeface="Calibri" panose="020F0502020204030204" pitchFamily="34" charset="0"/>
                <a:ea typeface="Calibri" panose="020F0502020204030204" pitchFamily="34" charset="0"/>
                <a:cs typeface="Arial" panose="020B0604020202020204" pitchFamily="34" charset="0"/>
              </a:rPr>
              <a:t>Welch was a strong and decisive leader who was not hesitant to close plants or make difficult decisions, even if they required layoffs. Additionally, he had excellent communication skills and was able to convey his vision for GE in a way that motivated staff members </a:t>
            </a:r>
            <a:r>
              <a:rPr lang="en-US" b="0" i="0" dirty="0">
                <a:solidFill>
                  <a:srgbClr val="374151"/>
                </a:solidFill>
                <a:effectLst/>
                <a:latin typeface="Söhne"/>
              </a:rPr>
              <a:t>(Brauckmann and Pashiardis, 2022)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Excellent talent assessor: Welch passionately felt that in order to accomplish </a:t>
            </a:r>
            <a:r>
              <a:rPr lang="en-US" sz="1200" dirty="0" err="1">
                <a:effectLst/>
                <a:latin typeface="Calibri" panose="020F0502020204030204" pitchFamily="34" charset="0"/>
                <a:ea typeface="Calibri" panose="020F0502020204030204" pitchFamily="34" charset="0"/>
                <a:cs typeface="Arial" panose="020B0604020202020204" pitchFamily="34" charset="0"/>
              </a:rPr>
              <a:t>organisational</a:t>
            </a:r>
            <a:r>
              <a:rPr lang="en-US" sz="1200" dirty="0">
                <a:effectLst/>
                <a:latin typeface="Calibri" panose="020F0502020204030204" pitchFamily="34" charset="0"/>
                <a:ea typeface="Calibri" panose="020F0502020204030204" pitchFamily="34" charset="0"/>
                <a:cs typeface="Arial" panose="020B0604020202020204" pitchFamily="34" charset="0"/>
              </a:rPr>
              <a:t> goals, the right people needed to be in the appropriate places. The top talent in the world was attracted to and retained by him since he was a terrific talent evaluator as well </a:t>
            </a:r>
            <a:r>
              <a:rPr lang="en-US" b="0" i="0" dirty="0">
                <a:solidFill>
                  <a:srgbClr val="374151"/>
                </a:solidFill>
                <a:effectLst/>
                <a:latin typeface="Söhne"/>
              </a:rPr>
              <a:t>(Brauckmann and Pashiardis, 2022)</a:t>
            </a:r>
            <a:r>
              <a:rPr lang="en-US" sz="1200" dirty="0">
                <a:effectLst/>
                <a:latin typeface="Calibri" panose="020F0502020204030204" pitchFamily="34" charset="0"/>
                <a:ea typeface="Calibri" panose="020F0502020204030204" pitchFamily="34" charset="0"/>
                <a:cs typeface="Arial" panose="020B0604020202020204" pitchFamily="34" charset="0"/>
              </a:rPr>
              <a:t>.</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Welch was frequently said to as a charismatic leader. He was able to emotionally connect with his staff, motivating them to pursue success.</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Results-oriented: Welch was constantly results-oriented. He was prepared to go to any lengths in order to make GE the greatest in the world (Armstrong and Taylor, 2023).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Employee empowerment was a principle that Welch upheld. He empowered people to take charge of their own actions and make decisions. This aided in developing an innovative and creative culture at GE.</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algn="l">
              <a:buFont typeface="Arial" panose="020B0604020202020204" pitchFamily="34" charset="0"/>
              <a:buNone/>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marR="0">
              <a:lnSpc>
                <a:spcPct val="107000"/>
              </a:lnSpc>
              <a:spcBef>
                <a:spcPts val="0"/>
              </a:spcBef>
              <a:spcAft>
                <a:spcPts val="800"/>
              </a:spcAft>
            </a:pPr>
            <a:r>
              <a:rPr lang="en-IN" sz="1200" kern="1200" dirty="0">
                <a:solidFill>
                  <a:schemeClr val="tx1"/>
                </a:solidFill>
                <a:latin typeface="+mn-lt"/>
                <a:ea typeface="+mn-ea"/>
                <a:cs typeface="+mn-cs"/>
              </a:rPr>
              <a:t>Transformational leadership style promotes change in people and colonial strategies and hence is adopted by influential leaders. </a:t>
            </a:r>
            <a:r>
              <a:rPr lang="en-GB" sz="1800" dirty="0">
                <a:effectLst/>
                <a:latin typeface="Calibri" panose="020F0502020204030204" pitchFamily="34" charset="0"/>
                <a:ea typeface="Calibri" panose="020F0502020204030204" pitchFamily="34" charset="0"/>
                <a:cs typeface="Arial" panose="020B0604020202020204" pitchFamily="34" charset="0"/>
              </a:rPr>
              <a:t>Beyond transactional interactions, transformational leadership focuses on inspiring and motivating followers to produce remarkable results. It entails forging a common vision, encouraging a feeling of purpose, and enabling people to realise their greatest potential. Visionary and charismatic, transformational leaders have a keen awareness of the wants and requirements of their followers </a:t>
            </a:r>
            <a:r>
              <a:rPr lang="en-US" sz="4400" b="0" i="0" dirty="0">
                <a:solidFill>
                  <a:srgbClr val="374151"/>
                </a:solidFill>
                <a:effectLst/>
                <a:latin typeface="Söhne"/>
              </a:rPr>
              <a:t>(Brauckmann and Pashiardis, 2022)</a:t>
            </a:r>
            <a:r>
              <a:rPr lang="en-GB" sz="1800" dirty="0">
                <a:effectLst/>
                <a:latin typeface="Calibri" panose="020F0502020204030204" pitchFamily="34" charset="0"/>
                <a:ea typeface="Calibri" panose="020F0502020204030204" pitchFamily="34" charset="0"/>
                <a:cs typeface="Arial" panose="020B0604020202020204" pitchFamily="34" charset="0"/>
              </a:rPr>
              <a:t>.</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Charismatic leadership is a crucial aspect of transformative leadership. These leaders have an alluring charisma that draws in and inspires followers. They show confidence, have excellent communication skills, and encourage trust and fidelity among their team members.</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Another crucial component of transformative leadership is visionary leadership. Transformational leaders inspire people to collaborate towards a common objective by articulating a compelling future vision. They </a:t>
            </a:r>
            <a:r>
              <a:rPr lang="en-GB" sz="1800" dirty="0" err="1">
                <a:effectLst/>
                <a:latin typeface="Calibri" panose="020F0502020204030204" pitchFamily="34" charset="0"/>
                <a:ea typeface="Calibri" panose="020F0502020204030204" pitchFamily="34" charset="0"/>
                <a:cs typeface="Arial" panose="020B0604020202020204" pitchFamily="34" charset="0"/>
              </a:rPr>
              <a:t>skillfully</a:t>
            </a:r>
            <a:r>
              <a:rPr lang="en-GB" sz="1800" dirty="0">
                <a:effectLst/>
                <a:latin typeface="Calibri" panose="020F0502020204030204" pitchFamily="34" charset="0"/>
                <a:ea typeface="Calibri" panose="020F0502020204030204" pitchFamily="34" charset="0"/>
                <a:cs typeface="Arial" panose="020B0604020202020204" pitchFamily="34" charset="0"/>
              </a:rPr>
              <a:t> convey this vision, emphasising its importance and tying it in with the goals and objectives of their followers.</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 crucial component of transformative leadership is inspirational motivation. Setting high standards and exhibiting confidence in their talents, these leaders inspire and drive their following. They inspire energy and passion by giving their team members a sense of direction and pushing them to perform above their own expectations.</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Another quality of transformative leadership is intellectual stimulation. These leaders support their followers' invention, creativity, and critical thinking. They question accepted conventions, encourage lifelong learning, and foster an atmosphere that appreciates and promotes novel concepts and methods.</a:t>
            </a:r>
          </a:p>
          <a:p>
            <a:r>
              <a:rPr lang="en-GB" sz="1800" dirty="0">
                <a:effectLst/>
                <a:latin typeface="Calibri" panose="020F0502020204030204" pitchFamily="34" charset="0"/>
                <a:ea typeface="Calibri" panose="020F0502020204030204" pitchFamily="34" charset="0"/>
                <a:cs typeface="Arial" panose="020B0604020202020204" pitchFamily="34" charset="0"/>
              </a:rPr>
              <a:t>One of the most important components of transformative leadership is individual concern. Each member of a team under the leadership of a transformational leader is aware of their particular abilities, needs, and potential. To assist their followers in growing and developing, they provide them individualised assistance, coaching, and mentorship</a:t>
            </a:r>
            <a:endParaRPr lang="en-GB"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6</a:t>
            </a:fld>
            <a:endParaRPr lang="en-US"/>
          </a:p>
        </p:txBody>
      </p:sp>
    </p:spTree>
    <p:extLst>
      <p:ext uri="{BB962C8B-B14F-4D97-AF65-F5344CB8AC3E}">
        <p14:creationId xmlns:p14="http://schemas.microsoft.com/office/powerpoint/2010/main" val="3643317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0" marR="0">
              <a:lnSpc>
                <a:spcPct val="107000"/>
              </a:lnSpc>
              <a:spcBef>
                <a:spcPts val="0"/>
              </a:spcBef>
              <a:spcAft>
                <a:spcPts val="800"/>
              </a:spcAft>
            </a:pPr>
            <a:r>
              <a:rPr lang="en-US" sz="1200" kern="1200" dirty="0">
                <a:solidFill>
                  <a:schemeClr val="tx1"/>
                </a:solidFill>
                <a:latin typeface="+mn-lt"/>
                <a:ea typeface="+mn-ea"/>
                <a:cs typeface="+mn-cs"/>
              </a:rPr>
              <a:t>Causing changes individual social systems is a paradise that is seen in this leadership method. </a:t>
            </a:r>
            <a:r>
              <a:rPr lang="en-GB" sz="1800" dirty="0">
                <a:effectLst/>
                <a:latin typeface="Calibri" panose="020F0502020204030204" pitchFamily="34" charset="0"/>
                <a:ea typeface="Calibri" panose="020F0502020204030204" pitchFamily="34" charset="0"/>
                <a:cs typeface="Arial" panose="020B0604020202020204" pitchFamily="34" charset="0"/>
              </a:rPr>
              <a:t>A leadership style known as transactional leadership centres on the rewards-and-punishments-based trade connection between leaders and followers. It is distinguished by certain actions and methods intended to make expectations clear and guarantee the accomplishment of desired results </a:t>
            </a:r>
            <a:r>
              <a:rPr lang="en-US" sz="4400" b="0" i="0" dirty="0">
                <a:solidFill>
                  <a:srgbClr val="374151"/>
                </a:solidFill>
                <a:effectLst/>
                <a:latin typeface="Söhne"/>
              </a:rPr>
              <a:t>(Brauckmann and Pashiardis, 2022)</a:t>
            </a:r>
            <a:r>
              <a:rPr lang="en-GB" sz="1800" dirty="0">
                <a:effectLst/>
                <a:latin typeface="Calibri" panose="020F0502020204030204" pitchFamily="34" charset="0"/>
                <a:ea typeface="Calibri" panose="020F0502020204030204" pitchFamily="34" charset="0"/>
                <a:cs typeface="Arial" panose="020B0604020202020204" pitchFamily="34" charset="0"/>
              </a:rPr>
              <a:t>.</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Constraint incentives are an important aspect of transactional leadership. This type of leadership establishes clear expectations and goals for their followers and a system of incentives for achieving these goals. To encourage and reinforce desirable performance, they offer rewards in the form of concrete recognition, incentives, and praise.</a:t>
            </a:r>
          </a:p>
          <a:p>
            <a:r>
              <a:rPr lang="en-GB" sz="1800" dirty="0">
                <a:effectLst/>
                <a:latin typeface="Calibri" panose="020F0502020204030204" pitchFamily="34" charset="0"/>
                <a:ea typeface="Calibri" panose="020F0502020204030204" pitchFamily="34" charset="0"/>
                <a:cs typeface="Arial" panose="020B0604020202020204" pitchFamily="34" charset="0"/>
              </a:rPr>
              <a:t>Management by exception, which might be active or passive, is another trait. Active management by exception requires keeping an eye out for deviations from expectations and taking action, whereas passive management by exception only addresses problems when they become serious and have a substantial influence on performance. Additionally, transactional leaders may exhibit laissez-faire leadership, when they take a back seat and give their subordinates the power and responsibility for making decisions. They permit people to act independently and only get involved when there are issues or when their followers want them to</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16E7BD4-42C0-4C8C-A0C0-69D0B56E28CE}"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Both authoritarian and charismatic leadership styles, as well as a heavy focus on performance management and the idea of a boundaryless organisation, were hallmarks of Jack Welch's leadership at General Electric (GE).</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Welch's centralised decision-making style was clear evidence of his dictatorial inclinations. This enabled fast and decisive action but constrained employee participation and autonomy </a:t>
            </a:r>
            <a:r>
              <a:rPr lang="en-US" sz="1800" b="0" i="0" dirty="0">
                <a:solidFill>
                  <a:srgbClr val="374151"/>
                </a:solidFill>
                <a:effectLst/>
                <a:latin typeface="Söhne"/>
              </a:rPr>
              <a:t>(Islam et al., 2023)</a:t>
            </a:r>
            <a:r>
              <a:rPr lang="en-GB" sz="1800" dirty="0">
                <a:effectLst/>
                <a:latin typeface="Calibri" panose="020F0502020204030204" pitchFamily="34" charset="0"/>
                <a:ea typeface="Calibri" panose="020F0502020204030204" pitchFamily="34" charset="0"/>
                <a:cs typeface="Arial" panose="020B0604020202020204" pitchFamily="34" charset="0"/>
              </a:rPr>
              <a:t>. Due to Welch's decisive actions, GE underwent considerable changes as a result of this authoritarian style, which had its advantages in promoting organisational change. Reduced employee empowerment and possible change resistance were disadvantages, though.</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Welch's charismatic management style was important in inspiring and motivating the GE workforce. His capacity to articulate a compelling future vision for the business and inspire people to support it played a critical role in advancing the organization's objectives. Employee dedication and engagement were boosted by Welch's charm and vision, which established a feeling of direction.</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Welch oversaw the implementation of GE's strict performance management system, which included the contentious "Rank and Yank" strategy. This approach was successful in identifying and elevating high-performing workers, but it also fostered a hostile and possibly stressful work atmosphere. The merit-based culture had a mixed effect on staff morale and motivation; although some employees benefited from it, others felt under more strain </a:t>
            </a:r>
            <a:r>
              <a:rPr lang="en-US" sz="1800" b="0" i="0" dirty="0">
                <a:solidFill>
                  <a:srgbClr val="374151"/>
                </a:solidFill>
                <a:effectLst/>
                <a:latin typeface="Söhne"/>
              </a:rPr>
              <a:t>(Islam et al., 2023)</a:t>
            </a:r>
            <a:r>
              <a:rPr lang="en-GB" sz="1800" dirty="0">
                <a:effectLst/>
                <a:latin typeface="Calibri" panose="020F0502020204030204" pitchFamily="34" charset="0"/>
                <a:ea typeface="Calibri" panose="020F0502020204030204" pitchFamily="34" charset="0"/>
                <a:cs typeface="Arial" panose="020B0604020202020204" pitchFamily="34" charset="0"/>
              </a:rPr>
              <a:t>.</a:t>
            </a:r>
          </a:p>
          <a:p>
            <a:r>
              <a:rPr lang="en-GB" sz="1800" dirty="0">
                <a:effectLst/>
                <a:latin typeface="Calibri" panose="020F0502020204030204" pitchFamily="34" charset="0"/>
                <a:ea typeface="Calibri" panose="020F0502020204030204" pitchFamily="34" charset="0"/>
                <a:cs typeface="Arial" panose="020B0604020202020204" pitchFamily="34" charset="0"/>
              </a:rPr>
              <a:t>Welch developed the idea of a boundaryless organisation to eliminate silos and flatten the organisational structure at GE. This strategy encouraged interaction between various corporate groups and the open exchange of ideas. Welch created an atmosphere that promoted cross-functional teamwork and information exchange by doing away with bureaucratic institutions and promoting autonomy.</a:t>
            </a:r>
            <a:endParaRPr lang="en-GB"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8</a:t>
            </a:fld>
            <a:endParaRPr lang="en-US"/>
          </a:p>
        </p:txBody>
      </p:sp>
    </p:spTree>
    <p:extLst>
      <p:ext uri="{BB962C8B-B14F-4D97-AF65-F5344CB8AC3E}">
        <p14:creationId xmlns:p14="http://schemas.microsoft.com/office/powerpoint/2010/main" val="380852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Essential characteristics that support effective leadership are referred to as leadership traits. To improve their leadership skills, aspiring leaders must comprehend and cultivate these qualities.</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 leader with vision has a compelling vision for the future. They effectively inspire others to work towards the realisation of their goal by sharing it with them. Their capacity to bring people on board with the vision gives the organisation a feeling of direction and purpose </a:t>
            </a:r>
            <a:r>
              <a:rPr lang="en-US" sz="1800" b="0" i="0" dirty="0">
                <a:solidFill>
                  <a:srgbClr val="374151"/>
                </a:solidFill>
                <a:effectLst/>
                <a:latin typeface="Söhne"/>
              </a:rPr>
              <a:t>(Islam et al., 2023)</a:t>
            </a:r>
            <a:r>
              <a:rPr lang="en-GB" sz="1800" dirty="0">
                <a:effectLst/>
                <a:latin typeface="Calibri" panose="020F0502020204030204" pitchFamily="34" charset="0"/>
                <a:ea typeface="Calibri" panose="020F0502020204030204" pitchFamily="34" charset="0"/>
                <a:cs typeface="Arial" panose="020B0604020202020204" pitchFamily="34" charset="0"/>
              </a:rPr>
              <a:t>.</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Another essential quality of good leaders is decisiveness. They are capable of making quick and educated selections. Decisive leaders overcome obstacles and advance their cause by evaluating the facts at hand, analysing options, and acting </a:t>
            </a:r>
            <a:r>
              <a:rPr lang="en-US" sz="1800" b="0" i="0" dirty="0">
                <a:solidFill>
                  <a:srgbClr val="374151"/>
                </a:solidFill>
                <a:effectLst/>
                <a:latin typeface="Söhne"/>
              </a:rPr>
              <a:t>(Islam et al., 2023)</a:t>
            </a:r>
            <a:r>
              <a:rPr lang="en-GB" sz="1800" dirty="0">
                <a:effectLst/>
                <a:latin typeface="Calibri" panose="020F0502020204030204" pitchFamily="34" charset="0"/>
                <a:ea typeface="Calibri" panose="020F0502020204030204" pitchFamily="34" charset="0"/>
                <a:cs typeface="Arial" panose="020B0604020202020204" pitchFamily="34" charset="0"/>
              </a:rPr>
              <a:t>.</a:t>
            </a:r>
          </a:p>
          <a:p>
            <a:r>
              <a:rPr lang="en-GB" sz="1800" dirty="0">
                <a:effectLst/>
                <a:latin typeface="Calibri" panose="020F0502020204030204" pitchFamily="34" charset="0"/>
                <a:ea typeface="Calibri" panose="020F0502020204030204" pitchFamily="34" charset="0"/>
                <a:cs typeface="Arial" panose="020B0604020202020204" pitchFamily="34" charset="0"/>
              </a:rPr>
              <a:t>Empathy is a crucial quality that promotes constructive interactions and a nurturing atmosphere. Leaders that are empathetic show empathy, compassion, and regard for others. They foster environments that encourage open communication and teamwork, actively listen, and respect many points of view. By acquiring these qualities, leaders may inspire and encourage their teams, make wise choices, and foster a culture of cooperation and trust. Leaders may successfully lead their organisations to success by exhibiting vision, decisiveness, and empathy</a:t>
            </a:r>
            <a:endParaRPr lang="en-GB"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9</a:t>
            </a:fld>
            <a:endParaRPr lang="en-US"/>
          </a:p>
        </p:txBody>
      </p:sp>
    </p:spTree>
    <p:extLst>
      <p:ext uri="{BB962C8B-B14F-4D97-AF65-F5344CB8AC3E}">
        <p14:creationId xmlns:p14="http://schemas.microsoft.com/office/powerpoint/2010/main" val="1267545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Welch was a strong and decisive leader who was not hesitant to close plants or make difficult decisions, even if they required layoffs. Additionally, he had excellent communication skills and was able to convey his vision for GE in a way that motivated staff members (Armstrong and Taylor, 2023).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Excellent talent assessor: Welch passionately felt that in order to accomplish </a:t>
            </a:r>
            <a:r>
              <a:rPr lang="en-US" sz="1200" dirty="0" err="1">
                <a:effectLst/>
                <a:latin typeface="Calibri" panose="020F0502020204030204" pitchFamily="34" charset="0"/>
                <a:ea typeface="Calibri" panose="020F0502020204030204" pitchFamily="34" charset="0"/>
                <a:cs typeface="Arial" panose="020B0604020202020204" pitchFamily="34" charset="0"/>
              </a:rPr>
              <a:t>organisational</a:t>
            </a:r>
            <a:r>
              <a:rPr lang="en-US" sz="1200" dirty="0">
                <a:effectLst/>
                <a:latin typeface="Calibri" panose="020F0502020204030204" pitchFamily="34" charset="0"/>
                <a:ea typeface="Calibri" panose="020F0502020204030204" pitchFamily="34" charset="0"/>
                <a:cs typeface="Arial" panose="020B0604020202020204" pitchFamily="34" charset="0"/>
              </a:rPr>
              <a:t> goals, the right people needed to be in the appropriate places. The top talent in the world was attracted to and retained by him since he was a terrific talent evaluator as well (Armstrong and Taylor, 2023).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Welch was frequently said to as a charismatic leader. He was able to emotionally connect with his staff, motivating them to pursue success.</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Results-oriented: Welch was constantly results-oriented. He was prepared to go to any lengths in order to make GE the greatest in the world (Armstrong and Taylor, 2023).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Employee empowerment was a principle that Welch upheld. He empowered people to take charge of their own actions and make decisions. This aided in developing an innovative and creative culture at GE.</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algn="l">
              <a:buFont typeface="Arial" panose="020B0604020202020204" pitchFamily="34" charset="0"/>
              <a:buNone/>
            </a:pPr>
            <a:endParaRPr lang="en-GB" dirty="0"/>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200" dirty="0" err="1">
                <a:effectLst/>
                <a:latin typeface="Calibri" panose="020F0502020204030204" pitchFamily="34" charset="0"/>
                <a:ea typeface="Calibri" panose="020F0502020204030204" pitchFamily="34" charset="0"/>
                <a:cs typeface="Arial" panose="020B0604020202020204" pitchFamily="34" charset="0"/>
              </a:rPr>
              <a:t>Decentralisation</a:t>
            </a:r>
            <a:r>
              <a:rPr lang="en-US" sz="1200" dirty="0">
                <a:effectLst/>
                <a:latin typeface="Calibri" panose="020F0502020204030204" pitchFamily="34" charset="0"/>
                <a:ea typeface="Calibri" panose="020F0502020204030204" pitchFamily="34" charset="0"/>
                <a:cs typeface="Arial" panose="020B0604020202020204" pitchFamily="34" charset="0"/>
              </a:rPr>
              <a:t>, dismantling </a:t>
            </a:r>
            <a:r>
              <a:rPr lang="en-US" sz="1200" dirty="0" err="1">
                <a:effectLst/>
                <a:latin typeface="Calibri" panose="020F0502020204030204" pitchFamily="34" charset="0"/>
                <a:ea typeface="Calibri" panose="020F0502020204030204" pitchFamily="34" charset="0"/>
                <a:cs typeface="Arial" panose="020B0604020202020204" pitchFamily="34" charset="0"/>
              </a:rPr>
              <a:t>organisational</a:t>
            </a:r>
            <a:r>
              <a:rPr lang="en-US" sz="1200" dirty="0">
                <a:effectLst/>
                <a:latin typeface="Calibri" panose="020F0502020204030204" pitchFamily="34" charset="0"/>
                <a:ea typeface="Calibri" panose="020F0502020204030204" pitchFamily="34" charset="0"/>
                <a:cs typeface="Arial" panose="020B0604020202020204" pitchFamily="34" charset="0"/>
              </a:rPr>
              <a:t> silos, and performance management were key components of Welch's management philosophy.</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err="1">
                <a:effectLst/>
                <a:latin typeface="Calibri" panose="020F0502020204030204" pitchFamily="34" charset="0"/>
                <a:ea typeface="Calibri" panose="020F0502020204030204" pitchFamily="34" charset="0"/>
                <a:cs typeface="Arial" panose="020B0604020202020204" pitchFamily="34" charset="0"/>
              </a:rPr>
              <a:t>Decentralisation</a:t>
            </a:r>
            <a:r>
              <a:rPr lang="en-US" sz="1200" dirty="0">
                <a:effectLst/>
                <a:latin typeface="Calibri" panose="020F0502020204030204" pitchFamily="34" charset="0"/>
                <a:ea typeface="Calibri" panose="020F0502020204030204" pitchFamily="34" charset="0"/>
                <a:cs typeface="Arial" panose="020B0604020202020204" pitchFamily="34" charset="0"/>
              </a:rPr>
              <a:t>: According to Welch, bureaucratic and conventional hierarchical </a:t>
            </a:r>
            <a:r>
              <a:rPr lang="en-US" sz="1200" dirty="0" err="1">
                <a:effectLst/>
                <a:latin typeface="Calibri" panose="020F0502020204030204" pitchFamily="34" charset="0"/>
                <a:ea typeface="Calibri" panose="020F0502020204030204" pitchFamily="34" charset="0"/>
                <a:cs typeface="Arial" panose="020B0604020202020204" pitchFamily="34" charset="0"/>
              </a:rPr>
              <a:t>organisations</a:t>
            </a:r>
            <a:r>
              <a:rPr lang="en-US" sz="1200" dirty="0">
                <a:effectLst/>
                <a:latin typeface="Calibri" panose="020F0502020204030204" pitchFamily="34" charset="0"/>
                <a:ea typeface="Calibri" panose="020F0502020204030204" pitchFamily="34" charset="0"/>
                <a:cs typeface="Arial" panose="020B0604020202020204" pitchFamily="34" charset="0"/>
              </a:rPr>
              <a:t> inhibit creativity and innovation. He pushed for structural adjustments within GE, such as flattening the </a:t>
            </a:r>
            <a:r>
              <a:rPr lang="en-US" sz="1200" dirty="0" err="1">
                <a:effectLst/>
                <a:latin typeface="Calibri" panose="020F0502020204030204" pitchFamily="34" charset="0"/>
                <a:ea typeface="Calibri" panose="020F0502020204030204" pitchFamily="34" charset="0"/>
                <a:cs typeface="Arial" panose="020B0604020202020204" pitchFamily="34" charset="0"/>
              </a:rPr>
              <a:t>organisational</a:t>
            </a:r>
            <a:r>
              <a:rPr lang="en-US" sz="1200" dirty="0">
                <a:effectLst/>
                <a:latin typeface="Calibri" panose="020F0502020204030204" pitchFamily="34" charset="0"/>
                <a:ea typeface="Calibri" panose="020F0502020204030204" pitchFamily="34" charset="0"/>
                <a:cs typeface="Arial" panose="020B0604020202020204" pitchFamily="34" charset="0"/>
              </a:rPr>
              <a:t> chart and dismantling </a:t>
            </a:r>
            <a:r>
              <a:rPr lang="en-US" sz="1200" dirty="0" err="1">
                <a:effectLst/>
                <a:latin typeface="Calibri" panose="020F0502020204030204" pitchFamily="34" charset="0"/>
                <a:ea typeface="Calibri" panose="020F0502020204030204" pitchFamily="34" charset="0"/>
                <a:cs typeface="Arial" panose="020B0604020202020204" pitchFamily="34" charset="0"/>
              </a:rPr>
              <a:t>organisational</a:t>
            </a:r>
            <a:r>
              <a:rPr lang="en-US" sz="1200" dirty="0">
                <a:effectLst/>
                <a:latin typeface="Calibri" panose="020F0502020204030204" pitchFamily="34" charset="0"/>
                <a:ea typeface="Calibri" panose="020F0502020204030204" pitchFamily="34" charset="0"/>
                <a:cs typeface="Arial" panose="020B0604020202020204" pitchFamily="34" charset="0"/>
              </a:rPr>
              <a:t> silos across various business divisions (Armstrong and Taylor, 2023). To </a:t>
            </a:r>
            <a:r>
              <a:rPr lang="en-US" sz="1200" dirty="0" err="1">
                <a:effectLst/>
                <a:latin typeface="Calibri" panose="020F0502020204030204" pitchFamily="34" charset="0"/>
                <a:ea typeface="Calibri" panose="020F0502020204030204" pitchFamily="34" charset="0"/>
                <a:cs typeface="Arial" panose="020B0604020202020204" pitchFamily="34" charset="0"/>
              </a:rPr>
              <a:t>maximise</a:t>
            </a:r>
            <a:r>
              <a:rPr lang="en-US" sz="1200" dirty="0">
                <a:effectLst/>
                <a:latin typeface="Calibri" panose="020F0502020204030204" pitchFamily="34" charset="0"/>
                <a:ea typeface="Calibri" panose="020F0502020204030204" pitchFamily="34" charset="0"/>
                <a:cs typeface="Arial" panose="020B0604020202020204" pitchFamily="34" charset="0"/>
              </a:rPr>
              <a:t> the potential of GE's staff, Welch worked to break down barriers and promote collaboration.</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Dismantling silos: Welch argued that because of the "not invented here" mindset that was fostered by silos, GE was unable to share best </a:t>
            </a:r>
            <a:r>
              <a:rPr lang="en-US" sz="1200" dirty="0" err="1">
                <a:effectLst/>
                <a:latin typeface="Calibri" panose="020F0502020204030204" pitchFamily="34" charset="0"/>
                <a:ea typeface="Calibri" panose="020F0502020204030204" pitchFamily="34" charset="0"/>
                <a:cs typeface="Arial" panose="020B0604020202020204" pitchFamily="34" charset="0"/>
              </a:rPr>
              <a:t>practises</a:t>
            </a:r>
            <a:r>
              <a:rPr lang="en-US" sz="1200" dirty="0">
                <a:effectLst/>
                <a:latin typeface="Calibri" panose="020F0502020204030204" pitchFamily="34" charset="0"/>
                <a:ea typeface="Calibri" panose="020F0502020204030204" pitchFamily="34" charset="0"/>
                <a:cs typeface="Arial" panose="020B0604020202020204" pitchFamily="34" charset="0"/>
              </a:rPr>
              <a:t> and learn from one another. By establishing cross-functional teams and encouraging managers to exchange information and ideas, he dismantled silos.</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Performance management: Welch thought that GE's success depended on placing the right people in the appropriate roles. He put in place a strict system of performance management that gave workers ratings according on how well they performed. The best 10% of workers received incentives and promotions, while the poorest 10% were fired.</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016E7BD4-42C0-4C8C-A0C0-69D0B56E28CE}" type="slidenum">
              <a:rPr lang="en-US" smtClean="0"/>
              <a:pPr/>
              <a:t>11</a:t>
            </a:fld>
            <a:endParaRPr lang="en-US"/>
          </a:p>
        </p:txBody>
      </p:sp>
    </p:spTree>
    <p:extLst>
      <p:ext uri="{BB962C8B-B14F-4D97-AF65-F5344CB8AC3E}">
        <p14:creationId xmlns:p14="http://schemas.microsoft.com/office/powerpoint/2010/main" val="3998675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0" marR="0">
              <a:lnSpc>
                <a:spcPct val="107000"/>
              </a:lnSpc>
              <a:spcBef>
                <a:spcPts val="0"/>
              </a:spcBef>
              <a:spcAft>
                <a:spcPts val="800"/>
              </a:spcAft>
            </a:pPr>
            <a:r>
              <a:rPr lang="en-GB" sz="1200" kern="1200" dirty="0">
                <a:solidFill>
                  <a:schemeClr val="tx1"/>
                </a:solidFill>
                <a:latin typeface="+mn-lt"/>
                <a:ea typeface="+mn-ea"/>
                <a:cs typeface="+mn-cs"/>
              </a:rPr>
              <a:t>Transformational leadership helps in churning out higher performance from employees and in a way helps an organisation achieve its success</a:t>
            </a:r>
            <a:r>
              <a:rPr lang="en-US" sz="1200" kern="1200" dirty="0">
                <a:solidFill>
                  <a:schemeClr val="tx1"/>
                </a:solidFill>
                <a:latin typeface="+mn-lt"/>
                <a:ea typeface="+mn-ea"/>
                <a:cs typeface="+mn-cs"/>
              </a:rPr>
              <a:t>. </a:t>
            </a:r>
            <a:r>
              <a:rPr lang="en-GB" sz="1800" dirty="0">
                <a:effectLst/>
                <a:latin typeface="Calibri" panose="020F0502020204030204" pitchFamily="34" charset="0"/>
                <a:ea typeface="Calibri" panose="020F0502020204030204" pitchFamily="34" charset="0"/>
                <a:cs typeface="Arial" panose="020B0604020202020204" pitchFamily="34" charset="0"/>
              </a:rPr>
              <a:t>Employees who are under the direction of transformational leaders are inspired and motivated to put the organization's success ahead of their own self-interest. It promotes an environment that is open to innovation </a:t>
            </a:r>
            <a:r>
              <a:rPr lang="en-US" sz="4400" b="0" i="0" dirty="0">
                <a:solidFill>
                  <a:srgbClr val="374151"/>
                </a:solidFill>
                <a:effectLst/>
                <a:latin typeface="Söhne"/>
              </a:rPr>
              <a:t>(</a:t>
            </a:r>
            <a:r>
              <a:rPr lang="en-US" sz="4400" b="0" i="0" dirty="0" err="1">
                <a:solidFill>
                  <a:srgbClr val="374151"/>
                </a:solidFill>
                <a:effectLst/>
                <a:latin typeface="Söhne"/>
              </a:rPr>
              <a:t>Bunjak</a:t>
            </a:r>
            <a:r>
              <a:rPr lang="en-US" sz="4400" b="0" i="0" dirty="0">
                <a:solidFill>
                  <a:srgbClr val="374151"/>
                </a:solidFill>
                <a:effectLst/>
                <a:latin typeface="Söhne"/>
              </a:rPr>
              <a:t> et al., 2022)</a:t>
            </a:r>
            <a:r>
              <a:rPr lang="en-GB" sz="1800" dirty="0">
                <a:effectLst/>
                <a:latin typeface="Calibri" panose="020F0502020204030204" pitchFamily="34" charset="0"/>
                <a:ea typeface="Calibri" panose="020F0502020204030204" pitchFamily="34" charset="0"/>
                <a:cs typeface="Arial" panose="020B0604020202020204" pitchFamily="34" charset="0"/>
              </a:rPr>
              <a:t>, creativity, and constant development. Strong connections and trust are cultivated by transformational leaders among team members, creating a setting that encourages cooperation and development.</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On the other side, transactional leadership places a focus on setting clear expectations, objectives, incentives, and consequences </a:t>
            </a:r>
            <a:r>
              <a:rPr lang="en-US" sz="4400" b="0" i="0" dirty="0">
                <a:solidFill>
                  <a:srgbClr val="374151"/>
                </a:solidFill>
                <a:effectLst/>
                <a:latin typeface="Söhne"/>
              </a:rPr>
              <a:t>(</a:t>
            </a:r>
            <a:r>
              <a:rPr lang="en-US" sz="4400" b="0" i="0" dirty="0" err="1">
                <a:solidFill>
                  <a:srgbClr val="374151"/>
                </a:solidFill>
                <a:effectLst/>
                <a:latin typeface="Söhne"/>
              </a:rPr>
              <a:t>Bunjak</a:t>
            </a:r>
            <a:r>
              <a:rPr lang="en-US" sz="4400" b="0" i="0" dirty="0">
                <a:solidFill>
                  <a:srgbClr val="374151"/>
                </a:solidFill>
                <a:effectLst/>
                <a:latin typeface="Söhne"/>
              </a:rPr>
              <a:t> et al., 2022)</a:t>
            </a:r>
            <a:r>
              <a:rPr lang="en-GB" sz="1800" dirty="0">
                <a:effectLst/>
                <a:latin typeface="Calibri" panose="020F0502020204030204" pitchFamily="34" charset="0"/>
                <a:ea typeface="Calibri" panose="020F0502020204030204" pitchFamily="34" charset="0"/>
                <a:cs typeface="Arial" panose="020B0604020202020204" pitchFamily="34" charset="0"/>
              </a:rPr>
              <a:t>. By guaranteeing adherence to organisational policies and processes, it improves worker accountability and performance. Workplaces with transactional executives are organised and focused on outcomes.</a:t>
            </a:r>
          </a:p>
          <a:p>
            <a:r>
              <a:rPr lang="en-GB" sz="1800" dirty="0">
                <a:effectLst/>
                <a:latin typeface="Calibri" panose="020F0502020204030204" pitchFamily="34" charset="0"/>
                <a:ea typeface="Calibri" panose="020F0502020204030204" pitchFamily="34" charset="0"/>
                <a:cs typeface="Arial" panose="020B0604020202020204" pitchFamily="34" charset="0"/>
              </a:rPr>
              <a:t>Meeting followers' needs and advancing the greater good are essential tenets of servant leadership. Servant leaders put their team members' welfare and growth first by fostering an environment that is encouraging and empowering. They promote a climate of cooperation and teamwork while appreciating the talents and viewpoints of every individual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a:lnSpc>
                <a:spcPct val="107000"/>
              </a:lnSpc>
              <a:spcBef>
                <a:spcPts val="0"/>
              </a:spcBef>
              <a:spcAft>
                <a:spcPts val="800"/>
              </a:spcAft>
            </a:pPr>
            <a:r>
              <a:rPr lang="en-GB" sz="1200" kern="1200" dirty="0">
                <a:solidFill>
                  <a:schemeClr val="tx1"/>
                </a:solidFill>
                <a:latin typeface="+mn-lt"/>
                <a:ea typeface="+mn-ea"/>
                <a:cs typeface="+mn-cs"/>
              </a:rPr>
              <a:t>Transformational leadership helps in the achievement of long-term and short-term goals which further supports the overall objectives of an organisation. </a:t>
            </a:r>
            <a:r>
              <a:rPr lang="en-GB" sz="1800" dirty="0">
                <a:effectLst/>
                <a:latin typeface="Calibri" panose="020F0502020204030204" pitchFamily="34" charset="0"/>
                <a:ea typeface="Calibri" panose="020F0502020204030204" pitchFamily="34" charset="0"/>
                <a:cs typeface="Arial" panose="020B0604020202020204" pitchFamily="34" charset="0"/>
              </a:rPr>
              <a:t>Effective leadership requires setting the bar high. As role models for their team, leaders should exhibit the virtues, conduct, and work ethic they demand of others. Leaders inspire and motivate their team members to follow suit by providing a good example </a:t>
            </a:r>
            <a:r>
              <a:rPr lang="en-US" sz="4400" b="0" i="0" dirty="0">
                <a:solidFill>
                  <a:srgbClr val="374151"/>
                </a:solidFill>
                <a:effectLst/>
                <a:latin typeface="Söhne"/>
              </a:rPr>
              <a:t>(</a:t>
            </a:r>
            <a:r>
              <a:rPr lang="en-US" sz="4400" b="0" i="0" dirty="0" err="1">
                <a:solidFill>
                  <a:srgbClr val="374151"/>
                </a:solidFill>
                <a:effectLst/>
                <a:latin typeface="Söhne"/>
              </a:rPr>
              <a:t>Bunjak</a:t>
            </a:r>
            <a:r>
              <a:rPr lang="en-US" sz="4400" b="0" i="0" dirty="0">
                <a:solidFill>
                  <a:srgbClr val="374151"/>
                </a:solidFill>
                <a:effectLst/>
                <a:latin typeface="Söhne"/>
              </a:rPr>
              <a:t> et al., 2022)</a:t>
            </a:r>
            <a:r>
              <a:rPr lang="en-GB" sz="1800" dirty="0">
                <a:effectLst/>
                <a:latin typeface="Calibri" panose="020F0502020204030204" pitchFamily="34" charset="0"/>
                <a:ea typeface="Calibri" panose="020F0502020204030204" pitchFamily="34" charset="0"/>
                <a:cs typeface="Arial" panose="020B0604020202020204" pitchFamily="34" charset="0"/>
              </a:rPr>
              <a:t>.</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Another crucial component of leadership is developing good relationships. The development of open communication, trust, and teamwork among team members should be a priority for leaders. An atmosphere that is helpful and cohesive at work is fostered through solid connections.</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excellent leadership requires excellent communication. In a clear and succinct manner, leaders should describe their vision, expectations, and feedback. Effective communication makes sure that everyone is on the same page and pursuing the same objectives.</a:t>
            </a:r>
          </a:p>
          <a:p>
            <a:r>
              <a:rPr lang="en-GB" sz="1800" dirty="0">
                <a:effectLst/>
                <a:latin typeface="Calibri" panose="020F0502020204030204" pitchFamily="34" charset="0"/>
                <a:ea typeface="Calibri" panose="020F0502020204030204" pitchFamily="34" charset="0"/>
                <a:cs typeface="Arial" panose="020B0604020202020204" pitchFamily="34" charset="0"/>
              </a:rPr>
              <a:t>To fully realise each team member's potential, it's crucial to empower them and assign them duties. Leaders should provide their team the freedom and power to make decisions and accept responsibility for their job. Task delegation that takes into account each individual's talents and abilities boosts productivity and development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Transformational leadership has been criticised for this aspect as it creates stress on employees to constantly improve them. The case study also highlights how Welch has cut off the employees who were unable to pursue constant improvement.  </a:t>
            </a:r>
            <a:endParaRPr lang="en-US" sz="1200" kern="1200" dirty="0">
              <a:solidFill>
                <a:schemeClr val="tx1"/>
              </a:solidFill>
              <a:latin typeface="+mn-lt"/>
              <a:ea typeface="+mn-ea"/>
              <a:cs typeface="+mn-cs"/>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Welch's management approach had its detractors. Some contend that he overlooked the company's long-term health because he was too focused on getting results. Others expressed worry about the effect his "rank and yank" approach might have on staff morale. The "rank and yank" method has drawn flak for being overly strict and for encouraging extreme competition (Islam et al., 2023).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Some contend that this approach might cause employees to be averse to taking chances or working together with others because they may worry about falling farther down the rankings.</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US" sz="1200" dirty="0">
                <a:effectLst/>
                <a:latin typeface="Calibri" panose="020F0502020204030204" pitchFamily="34" charset="0"/>
                <a:ea typeface="Calibri" panose="020F0502020204030204" pitchFamily="34" charset="0"/>
                <a:cs typeface="Arial" panose="020B0604020202020204" pitchFamily="34" charset="0"/>
              </a:rPr>
              <a:t>Additionally, the cost-cutting tactics put in place under Welch's leadership have come under fire for causing job losses and a drop in the </a:t>
            </a:r>
            <a:r>
              <a:rPr lang="en-US" sz="1200" dirty="0" err="1">
                <a:effectLst/>
                <a:latin typeface="Calibri" panose="020F0502020204030204" pitchFamily="34" charset="0"/>
                <a:ea typeface="Calibri" panose="020F0502020204030204" pitchFamily="34" charset="0"/>
                <a:cs typeface="Arial" panose="020B0604020202020204" pitchFamily="34" charset="0"/>
              </a:rPr>
              <a:t>calibre</a:t>
            </a:r>
            <a:r>
              <a:rPr lang="en-US" sz="1200" dirty="0">
                <a:effectLst/>
                <a:latin typeface="Calibri" panose="020F0502020204030204" pitchFamily="34" charset="0"/>
                <a:ea typeface="Calibri" panose="020F0502020204030204" pitchFamily="34" charset="0"/>
                <a:cs typeface="Arial" panose="020B0604020202020204" pitchFamily="34" charset="0"/>
              </a:rPr>
              <a:t> of GE's goods and services</a:t>
            </a:r>
            <a:endParaRPr lang="en-GB" dirty="0"/>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These limitations highlight the way transformational leadership lead to job dissatisfaction and burnout in employees leading to a high employee turnover ratio and hindering organisational growth </a:t>
            </a:r>
            <a:r>
              <a:rPr lang="en-US" b="0" i="0" dirty="0">
                <a:solidFill>
                  <a:srgbClr val="374151"/>
                </a:solidFill>
                <a:effectLst/>
                <a:latin typeface="Söhne"/>
              </a:rPr>
              <a:t>(</a:t>
            </a:r>
            <a:r>
              <a:rPr lang="en-US" b="0" i="0" dirty="0" err="1">
                <a:solidFill>
                  <a:srgbClr val="374151"/>
                </a:solidFill>
                <a:effectLst/>
                <a:latin typeface="Söhne"/>
              </a:rPr>
              <a:t>Bunjak</a:t>
            </a:r>
            <a:r>
              <a:rPr lang="en-US" b="0" i="0" dirty="0">
                <a:solidFill>
                  <a:srgbClr val="374151"/>
                </a:solidFill>
                <a:effectLst/>
                <a:latin typeface="Söhne"/>
              </a:rPr>
              <a:t> et al., 2022)</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marL="0" marR="0">
              <a:lnSpc>
                <a:spcPct val="107000"/>
              </a:lnSpc>
              <a:spcBef>
                <a:spcPts val="0"/>
              </a:spcBef>
              <a:spcAft>
                <a:spcPts val="800"/>
              </a:spcAft>
            </a:pPr>
            <a:r>
              <a:rPr lang="en-US" sz="1200" kern="1200" dirty="0">
                <a:solidFill>
                  <a:schemeClr val="tx1"/>
                </a:solidFill>
                <a:latin typeface="+mn-lt"/>
                <a:ea typeface="+mn-ea"/>
                <a:cs typeface="+mn-cs"/>
              </a:rPr>
              <a:t>Transformational leadership helps to denote a positive contribution to GE. </a:t>
            </a:r>
            <a:r>
              <a:rPr lang="en-GB" sz="1800" dirty="0">
                <a:effectLst/>
                <a:latin typeface="Calibri" panose="020F0502020204030204" pitchFamily="34" charset="0"/>
                <a:ea typeface="Calibri" panose="020F0502020204030204" pitchFamily="34" charset="0"/>
                <a:cs typeface="Arial" panose="020B0604020202020204" pitchFamily="34" charset="0"/>
              </a:rPr>
              <a:t>A leadership style known as transformational leadership focuses on inspiring and encouraging followers to deliver extraordinary results. It places a strong emphasis on several essential components, such as vision, charisma, intellectual stimulation, and individual concern.</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In transformative leadership, vision is crucial. Leaders that have a compelling vision inspire and lead their people towards a common objective by giving them purpose and direction </a:t>
            </a:r>
            <a:r>
              <a:rPr lang="en-US" sz="4400" b="0" i="0" dirty="0">
                <a:solidFill>
                  <a:srgbClr val="374151"/>
                </a:solidFill>
                <a:effectLst/>
                <a:latin typeface="Söhne"/>
              </a:rPr>
              <a:t>(</a:t>
            </a:r>
            <a:r>
              <a:rPr lang="en-US" sz="4400" b="0" i="0" dirty="0" err="1">
                <a:solidFill>
                  <a:srgbClr val="374151"/>
                </a:solidFill>
                <a:effectLst/>
                <a:latin typeface="Söhne"/>
              </a:rPr>
              <a:t>Bunjak</a:t>
            </a:r>
            <a:r>
              <a:rPr lang="en-US" sz="4400" b="0" i="0" dirty="0">
                <a:solidFill>
                  <a:srgbClr val="374151"/>
                </a:solidFill>
                <a:effectLst/>
                <a:latin typeface="Söhne"/>
              </a:rPr>
              <a:t> et al., 2022)</a:t>
            </a:r>
            <a:r>
              <a:rPr lang="en-GB" sz="1800" dirty="0">
                <a:effectLst/>
                <a:latin typeface="Calibri" panose="020F0502020204030204" pitchFamily="34" charset="0"/>
                <a:ea typeface="Calibri" panose="020F0502020204030204" pitchFamily="34" charset="0"/>
                <a:cs typeface="Arial" panose="020B0604020202020204" pitchFamily="34" charset="0"/>
              </a:rPr>
              <a:t>.</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Another trait of transformative leaders is charisma. Their followers are inspired by their alluring and compelling presence to show devotion, trust, and excitement. They are excellent communicators who can inspire others to support their goals.</a:t>
            </a:r>
          </a:p>
          <a:p>
            <a:pPr marL="0" marR="0">
              <a:lnSpc>
                <a:spcPct val="107000"/>
              </a:lnSpc>
              <a:spcBef>
                <a:spcPts val="0"/>
              </a:spcBef>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In transformative leadership, intellectual stimulation is encouraged. Leaders encourage their people to think critically, be creative, and be innovative. They oppose the existing quo, promote fresh thinking, and cultivate a culture that encourages lifelong learning.</a:t>
            </a:r>
          </a:p>
          <a:p>
            <a:r>
              <a:rPr lang="en-GB" sz="1800" dirty="0">
                <a:effectLst/>
                <a:latin typeface="Calibri" panose="020F0502020204030204" pitchFamily="34" charset="0"/>
                <a:ea typeface="Calibri" panose="020F0502020204030204" pitchFamily="34" charset="0"/>
                <a:cs typeface="Arial" panose="020B0604020202020204" pitchFamily="34" charset="0"/>
              </a:rPr>
              <a:t>An essential component of transformative leadership is individual concern. Each follower has specific needs, abilities, and goals, which leaders are aware of and address. To enable people to realise their greatest potential, they offer assistance, mentoring, and coaching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Challenges for transformational leaders are </a:t>
            </a:r>
            <a:r>
              <a:rPr lang="en-US" sz="1200" kern="1200" dirty="0" err="1">
                <a:solidFill>
                  <a:schemeClr val="tx1"/>
                </a:solidFill>
                <a:latin typeface="+mn-lt"/>
                <a:ea typeface="+mn-ea"/>
                <a:cs typeface="+mn-cs"/>
              </a:rPr>
              <a:t>recognised</a:t>
            </a:r>
            <a:r>
              <a:rPr lang="en-US" sz="1200" kern="1200" dirty="0">
                <a:solidFill>
                  <a:schemeClr val="tx1"/>
                </a:solidFill>
                <a:latin typeface="+mn-lt"/>
                <a:ea typeface="+mn-ea"/>
                <a:cs typeface="+mn-cs"/>
              </a:rPr>
              <a:t> initially along with the accurate determination. </a:t>
            </a:r>
            <a:r>
              <a:rPr lang="en-GB" sz="1800" dirty="0">
                <a:effectLst/>
                <a:latin typeface="Calibri" panose="020F0502020204030204" pitchFamily="34" charset="0"/>
                <a:ea typeface="Calibri" panose="020F0502020204030204" pitchFamily="34" charset="0"/>
                <a:cs typeface="Arial" panose="020B0604020202020204" pitchFamily="34" charset="0"/>
              </a:rPr>
              <a:t>Efficiency, standardisation, and hierarchical structures are key components of traditional management philosophy, which also emphasises the concepts of scientific and administrative administration. However, critiques are levelled since it fails to include human dynamics and only partially applies to intricate organisations </a:t>
            </a:r>
            <a:r>
              <a:rPr lang="en-US" sz="4400" b="0" i="0" dirty="0">
                <a:solidFill>
                  <a:srgbClr val="374151"/>
                </a:solidFill>
                <a:effectLst/>
                <a:latin typeface="Söhne"/>
              </a:rPr>
              <a:t>(</a:t>
            </a:r>
            <a:r>
              <a:rPr lang="en-US" sz="4400" b="0" i="0" dirty="0" err="1">
                <a:solidFill>
                  <a:srgbClr val="374151"/>
                </a:solidFill>
                <a:effectLst/>
                <a:latin typeface="Söhne"/>
              </a:rPr>
              <a:t>Bunjak</a:t>
            </a:r>
            <a:r>
              <a:rPr lang="en-US" sz="4400" b="0" i="0" dirty="0">
                <a:solidFill>
                  <a:srgbClr val="374151"/>
                </a:solidFill>
                <a:effectLst/>
                <a:latin typeface="Söhne"/>
              </a:rPr>
              <a:t> et al., 2022)</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However, behavioural management theory acknowledges the impact of human factors on worker performance and happiness by investigating both individual and group behaviour in organisations. It emphasises the importance of group dynamics, leadership, and motivation in accomplishing organisational objectives. Organisations may improve the work environment and foster employee engagement and productivity by taking behavioural elements of management into account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Welch has fruitfully met all requirements to become a leader whereas, leadership style might create a lack in fulfilling employee needs like work-life balance and satisfaction. </a:t>
            </a:r>
            <a:r>
              <a:rPr lang="en-GB" sz="1800" dirty="0">
                <a:effectLst/>
                <a:latin typeface="Calibri" panose="020F0502020204030204" pitchFamily="34" charset="0"/>
                <a:ea typeface="Calibri" panose="020F0502020204030204" pitchFamily="34" charset="0"/>
                <a:cs typeface="Arial" panose="020B0604020202020204" pitchFamily="34" charset="0"/>
              </a:rPr>
              <a:t>While Jack Welch has received praise for his effective management at General Electric, it is crucial to recognise that his style of management may have made it more difficult to meet some employee demands, such as work-life balance and satisfaction </a:t>
            </a:r>
            <a:r>
              <a:rPr lang="en-US" sz="4400" b="0" i="0" dirty="0">
                <a:solidFill>
                  <a:srgbClr val="374151"/>
                </a:solidFill>
                <a:effectLst/>
                <a:latin typeface="Söhne"/>
              </a:rPr>
              <a:t>(</a:t>
            </a:r>
            <a:r>
              <a:rPr lang="en-US" sz="4400" b="0" i="0" dirty="0" err="1">
                <a:solidFill>
                  <a:srgbClr val="374151"/>
                </a:solidFill>
                <a:effectLst/>
                <a:latin typeface="Söhne"/>
              </a:rPr>
              <a:t>Bunjak</a:t>
            </a:r>
            <a:r>
              <a:rPr lang="en-US" sz="4400" b="0" i="0" dirty="0">
                <a:solidFill>
                  <a:srgbClr val="374151"/>
                </a:solidFill>
                <a:effectLst/>
                <a:latin typeface="Söhne"/>
              </a:rPr>
              <a:t> et al., 2022)</a:t>
            </a: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The value of employee well-being and quality of life may occasionally be overshadowed by Welch's focus on performance and achieving outcomes. Under his direction, the demanding and high-pressure work atmosphere may have prevented some workers from having a healthy work-life balance, which may have harmed their happiness and general well-being. The success of the organisation and employee happiness depend on leaders striking a balance between enhancing performance and attending to the requirements of their staff</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16E7BD4-42C0-4C8C-A0C0-69D0B56E28CE}" type="slidenum">
              <a:rPr lang="en-US" smtClean="0"/>
              <a:pPr/>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a:lnSpc>
                <a:spcPct val="107000"/>
              </a:lnSpc>
              <a:spcBef>
                <a:spcPts val="0"/>
              </a:spcBef>
              <a:spcAft>
                <a:spcPts val="800"/>
              </a:spcAft>
            </a:pPr>
            <a:r>
              <a:rPr lang="en-US" sz="1200" kern="1200" dirty="0">
                <a:solidFill>
                  <a:schemeClr val="tx1"/>
                </a:solidFill>
                <a:latin typeface="+mn-lt"/>
                <a:ea typeface="+mn-ea"/>
                <a:cs typeface="+mn-cs"/>
              </a:rPr>
              <a:t>Welch, despite being a good leaders is still lacking the scope to employee retention capability due to his least focus on employee perspectives. </a:t>
            </a:r>
            <a:r>
              <a:rPr lang="en-US" sz="1200" dirty="0">
                <a:effectLst/>
                <a:latin typeface="Calibri" panose="020F0502020204030204" pitchFamily="34" charset="0"/>
                <a:ea typeface="Calibri" panose="020F0502020204030204" pitchFamily="34" charset="0"/>
                <a:cs typeface="Arial" panose="020B0604020202020204" pitchFamily="34" charset="0"/>
              </a:rPr>
              <a:t>Welch's management style was nuanced and divisive. He undoubtedly had a big influence on GE and the corporate sector as a whole, though. His tactics made GE one of the most prosperous corporations in the world, and business executives are still studying his leadership style today (Brauckmann and Pashiardis, 2022).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dirty="0">
                <a:effectLst/>
                <a:latin typeface="Calibri" panose="020F0502020204030204" pitchFamily="34" charset="0"/>
                <a:ea typeface="Calibri" panose="020F0502020204030204" pitchFamily="34" charset="0"/>
                <a:cs typeface="Arial" panose="020B0604020202020204" pitchFamily="34" charset="0"/>
              </a:rPr>
              <a:t>Welch's management, nevertheless, was not without its detractors. Some contend that he overlooked the company's long-term health because he was too focused on getting results. Others voiced worries about how his "rank and yank" method might affect staff morale.</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016E7BD4-42C0-4C8C-A0C0-69D0B56E28CE}" type="slidenum">
              <a:rPr lang="en-US" smtClean="0"/>
              <a:pPr/>
              <a:t>19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451726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3290588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872241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8DBF5C5-35EC-4F2A-9CEC-5226CFD4E9B5}" type="datetimeFigureOut">
              <a:rPr lang="en-US" smtClean="0"/>
              <a:pPr/>
              <a:t>7/4/23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1670869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DBF5C5-35EC-4F2A-9CEC-5226CFD4E9B5}" type="datetimeFigureOut">
              <a:rPr lang="en-US" smtClean="0"/>
              <a:pPr/>
              <a:t>7/4/23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2212970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353412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329261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3441893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8DBF5C5-35EC-4F2A-9CEC-5226CFD4E9B5}" type="datetimeFigureOut">
              <a:rPr lang="en-US" smtClean="0"/>
              <a:pPr/>
              <a:t>7/4/23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424845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8DBF5C5-35EC-4F2A-9CEC-5226CFD4E9B5}" type="datetimeFigureOut">
              <a:rPr lang="en-US" smtClean="0"/>
              <a:pPr/>
              <a:t>7/4/23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2798964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848552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550918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21861990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2552522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6976819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3897270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DBF5C5-35EC-4F2A-9CEC-5226CFD4E9B5}" type="datetimeFigureOut">
              <a:rPr lang="en-US" smtClean="0"/>
              <a:pPr/>
              <a:t>7/4/23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23B37-0414-464C-A207-F051EE43BD4B}" type="slidenum">
              <a:rPr lang="en-US" smtClean="0"/>
              <a:pPr/>
              <a:t>‹#›</a:t>
            </a:fld>
            <a:endParaRPr lang="en-US"/>
          </a:p>
        </p:txBody>
      </p:sp>
    </p:spTree>
    <p:extLst>
      <p:ext uri="{BB962C8B-B14F-4D97-AF65-F5344CB8AC3E}">
        <p14:creationId xmlns:p14="http://schemas.microsoft.com/office/powerpoint/2010/main" val="2900010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8DBF5C5-35EC-4F2A-9CEC-5226CFD4E9B5}" type="datetimeFigureOut">
              <a:rPr lang="en-US" smtClean="0"/>
              <a:pPr/>
              <a:t>7/4/23</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0023B37-0414-464C-A207-F051EE43BD4B}" type="slidenum">
              <a:rPr lang="en-US" smtClean="0"/>
              <a:pPr/>
              <a:t>‹#›</a:t>
            </a:fld>
            <a:endParaRPr lang="en-US"/>
          </a:p>
        </p:txBody>
      </p:sp>
    </p:spTree>
    <p:extLst>
      <p:ext uri="{BB962C8B-B14F-4D97-AF65-F5344CB8AC3E}">
        <p14:creationId xmlns:p14="http://schemas.microsoft.com/office/powerpoint/2010/main" val="776824288"/>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ADAAA98-7085-0E8A-8C61-40DEB79C12F5}"/>
              </a:ext>
            </a:extLst>
          </p:cNvPr>
          <p:cNvSpPr>
            <a:spLocks noGrp="1"/>
          </p:cNvSpPr>
          <p:nvPr>
            <p:ph type="ctrTitle"/>
          </p:nvPr>
        </p:nvSpPr>
        <p:spPr>
          <a:xfrm>
            <a:off x="-100179" y="-762000"/>
            <a:ext cx="9344358" cy="3329581"/>
          </a:xfrm>
        </p:spPr>
        <p:txBody>
          <a:bodyPr>
            <a:normAutofit/>
          </a:bodyPr>
          <a:lstStyle/>
          <a:p>
            <a:pPr algn="ctr"/>
            <a:br>
              <a:rPr lang="en-US" sz="4000" dirty="0">
                <a:latin typeface="Times New Roman" pitchFamily="18" charset="0"/>
                <a:cs typeface="Times New Roman" pitchFamily="18" charset="0"/>
              </a:rPr>
            </a:br>
            <a:r>
              <a:rPr lang="en-US" sz="4000" b="1" dirty="0">
                <a:latin typeface="Times New Roman" pitchFamily="18" charset="0"/>
                <a:cs typeface="Times New Roman" pitchFamily="18" charset="0"/>
              </a:rPr>
              <a:t>LEADERSHIP AND MANAGEMENT, THEORY AND PRACTICE</a:t>
            </a:r>
            <a:endParaRPr lang="en-US" dirty="0">
              <a:latin typeface="Times New Roman" pitchFamily="18" charset="0"/>
              <a:cs typeface="Times New Roman" pitchFamily="18" charset="0"/>
            </a:endParaRPr>
          </a:p>
        </p:txBody>
      </p:sp>
      <p:pic>
        <p:nvPicPr>
          <p:cNvPr id="11" name="Picture 10" descr="A black background with white text&#10;&#10;Description automatically generated with low confidence">
            <a:extLst>
              <a:ext uri="{FF2B5EF4-FFF2-40B4-BE49-F238E27FC236}">
                <a16:creationId xmlns:a16="http://schemas.microsoft.com/office/drawing/2014/main" id="{782211FE-1529-BEEF-8F1E-E21E2F675F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
        <p:nvSpPr>
          <p:cNvPr id="12" name="Content Placeholder 2">
            <a:extLst>
              <a:ext uri="{FF2B5EF4-FFF2-40B4-BE49-F238E27FC236}">
                <a16:creationId xmlns:a16="http://schemas.microsoft.com/office/drawing/2014/main" id="{656FC758-5BD3-CED7-73DB-38F8D444DA7C}"/>
              </a:ext>
            </a:extLst>
          </p:cNvPr>
          <p:cNvSpPr txBox="1">
            <a:spLocks/>
          </p:cNvSpPr>
          <p:nvPr/>
        </p:nvSpPr>
        <p:spPr>
          <a:xfrm>
            <a:off x="2971800" y="3429000"/>
            <a:ext cx="8382000" cy="3078163"/>
          </a:xfrm>
          <a:prstGeom prst="rect">
            <a:avLst/>
          </a:prstGeom>
        </p:spPr>
        <p:txBody>
          <a:bodyPr vert="horz" lIns="91440" tIns="45720" rIns="91440" bIns="45720" rtlCol="0" anchor="t">
            <a:normAutofit/>
          </a:bodyPr>
          <a:lstStyle>
            <a:lvl1pPr marL="0" indent="0" algn="l" defTabSz="457207"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7"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r>
              <a:rPr lang="en-BG" sz="1100" b="1" dirty="0">
                <a:solidFill>
                  <a:schemeClr val="tx1"/>
                </a:solidFill>
                <a:latin typeface="Times New Roman" panose="02020603050405020304" pitchFamily="18" charset="0"/>
                <a:cs typeface="Times New Roman" panose="02020603050405020304" pitchFamily="18" charset="0"/>
              </a:rPr>
              <a:t>Module Leader: </a:t>
            </a:r>
            <a:r>
              <a:rPr lang="en-BG" sz="1100" dirty="0">
                <a:solidFill>
                  <a:schemeClr val="tx1"/>
                </a:solidFill>
                <a:latin typeface="Times New Roman" panose="02020603050405020304" pitchFamily="18" charset="0"/>
                <a:cs typeface="Times New Roman" panose="02020603050405020304" pitchFamily="18" charset="0"/>
              </a:rPr>
              <a:t>Mushfiqur Rahman</a:t>
            </a:r>
          </a:p>
          <a:p>
            <a:pPr>
              <a:lnSpc>
                <a:spcPct val="90000"/>
              </a:lnSpc>
              <a:spcAft>
                <a:spcPts val="600"/>
              </a:spcAft>
              <a:buClr>
                <a:schemeClr val="accent1">
                  <a:lumMod val="75000"/>
                </a:schemeClr>
              </a:buClr>
              <a:buSzPct val="85000"/>
            </a:pPr>
            <a:endParaRPr lang="en-US" sz="100" b="1" dirty="0">
              <a:solidFill>
                <a:schemeClr val="tx1"/>
              </a:solidFill>
              <a:latin typeface="Times New Roman" panose="02020603050405020304" pitchFamily="18" charset="0"/>
              <a:cs typeface="Times New Roman" panose="02020603050405020304" pitchFamily="18" charset="0"/>
            </a:endParaRPr>
          </a:p>
          <a:p>
            <a:pPr>
              <a:lnSpc>
                <a:spcPct val="90000"/>
              </a:lnSpc>
              <a:spcAft>
                <a:spcPts val="600"/>
              </a:spcAft>
              <a:buClr>
                <a:schemeClr val="accent1">
                  <a:lumMod val="75000"/>
                </a:schemeClr>
              </a:buClr>
              <a:buSzPct val="85000"/>
            </a:pPr>
            <a:r>
              <a:rPr lang="en-US" sz="1100" b="1" dirty="0">
                <a:solidFill>
                  <a:schemeClr val="tx1"/>
                </a:solidFill>
                <a:latin typeface="Times New Roman" panose="02020603050405020304" pitchFamily="18" charset="0"/>
                <a:cs typeface="Times New Roman" panose="02020603050405020304" pitchFamily="18" charset="0"/>
              </a:rPr>
              <a:t>                                Group 4 </a:t>
            </a:r>
          </a:p>
          <a:p>
            <a:pPr marL="102870" indent="-285750">
              <a:lnSpc>
                <a:spcPct val="90000"/>
              </a:lnSpc>
              <a:spcAft>
                <a:spcPts val="600"/>
              </a:spcAft>
              <a:buClr>
                <a:schemeClr val="accent1">
                  <a:lumMod val="75000"/>
                </a:schemeClr>
              </a:buClr>
              <a:buSzPct val="85000"/>
              <a:buFont typeface="Wingdings" pitchFamily="2" charset="2"/>
              <a:buChar char="v"/>
            </a:pPr>
            <a:r>
              <a:rPr lang="en-US" sz="1100" dirty="0">
                <a:solidFill>
                  <a:schemeClr val="tx1"/>
                </a:solidFill>
                <a:latin typeface="Times New Roman" panose="02020603050405020304" pitchFamily="18" charset="0"/>
                <a:cs typeface="Times New Roman" panose="02020603050405020304" pitchFamily="18" charset="0"/>
              </a:rPr>
              <a:t>Kristina Ivanova (2020522) Team Leader</a:t>
            </a:r>
          </a:p>
          <a:p>
            <a:pPr marL="102870" indent="-285750">
              <a:lnSpc>
                <a:spcPct val="90000"/>
              </a:lnSpc>
              <a:spcAft>
                <a:spcPts val="600"/>
              </a:spcAft>
              <a:buClr>
                <a:schemeClr val="accent1">
                  <a:lumMod val="75000"/>
                </a:schemeClr>
              </a:buClr>
              <a:buSzPct val="85000"/>
              <a:buFont typeface="Wingdings" pitchFamily="2" charset="2"/>
              <a:buChar char="v"/>
            </a:pPr>
            <a:r>
              <a:rPr lang="en-US" sz="1100" dirty="0">
                <a:solidFill>
                  <a:schemeClr val="tx1"/>
                </a:solidFill>
                <a:latin typeface="Times New Roman" panose="02020603050405020304" pitchFamily="18" charset="0"/>
                <a:cs typeface="Times New Roman" panose="02020603050405020304" pitchFamily="18" charset="0"/>
              </a:rPr>
              <a:t>Anita </a:t>
            </a:r>
            <a:r>
              <a:rPr lang="en-US" sz="1100" dirty="0" err="1">
                <a:solidFill>
                  <a:schemeClr val="tx1"/>
                </a:solidFill>
                <a:latin typeface="Times New Roman" panose="02020603050405020304" pitchFamily="18" charset="0"/>
                <a:cs typeface="Times New Roman" panose="02020603050405020304" pitchFamily="18" charset="0"/>
              </a:rPr>
              <a:t>Dragancheva</a:t>
            </a:r>
            <a:r>
              <a:rPr lang="en-US" sz="1100" dirty="0">
                <a:solidFill>
                  <a:schemeClr val="tx1"/>
                </a:solidFill>
                <a:latin typeface="Times New Roman" panose="02020603050405020304" pitchFamily="18" charset="0"/>
                <a:cs typeface="Times New Roman" panose="02020603050405020304" pitchFamily="18" charset="0"/>
              </a:rPr>
              <a:t> (2021940)</a:t>
            </a:r>
          </a:p>
          <a:p>
            <a:pPr marL="102870" indent="-285750">
              <a:lnSpc>
                <a:spcPct val="90000"/>
              </a:lnSpc>
              <a:spcAft>
                <a:spcPts val="600"/>
              </a:spcAft>
              <a:buClr>
                <a:schemeClr val="accent1">
                  <a:lumMod val="75000"/>
                </a:schemeClr>
              </a:buClr>
              <a:buSzPct val="85000"/>
              <a:buFont typeface="Wingdings" pitchFamily="2" charset="2"/>
              <a:buChar char="v"/>
            </a:pPr>
            <a:r>
              <a:rPr lang="en-US" sz="1100" dirty="0">
                <a:solidFill>
                  <a:schemeClr val="tx1"/>
                </a:solidFill>
                <a:latin typeface="Times New Roman" panose="02020603050405020304" pitchFamily="18" charset="0"/>
                <a:cs typeface="Times New Roman" panose="02020603050405020304" pitchFamily="18" charset="0"/>
              </a:rPr>
              <a:t>Miroslav </a:t>
            </a:r>
            <a:r>
              <a:rPr lang="en-US" sz="1100" dirty="0" err="1">
                <a:solidFill>
                  <a:schemeClr val="tx1"/>
                </a:solidFill>
                <a:latin typeface="Times New Roman" panose="02020603050405020304" pitchFamily="18" charset="0"/>
                <a:cs typeface="Times New Roman" panose="02020603050405020304" pitchFamily="18" charset="0"/>
              </a:rPr>
              <a:t>Gruychev</a:t>
            </a:r>
            <a:endParaRPr lang="en-US" sz="1100" dirty="0">
              <a:solidFill>
                <a:schemeClr val="tx1"/>
              </a:solidFill>
              <a:latin typeface="Times New Roman" panose="02020603050405020304" pitchFamily="18" charset="0"/>
              <a:cs typeface="Times New Roman" panose="02020603050405020304" pitchFamily="18" charset="0"/>
            </a:endParaRPr>
          </a:p>
          <a:p>
            <a:pPr marL="102870" indent="-285750">
              <a:lnSpc>
                <a:spcPct val="90000"/>
              </a:lnSpc>
              <a:spcAft>
                <a:spcPts val="600"/>
              </a:spcAft>
              <a:buClr>
                <a:schemeClr val="accent1">
                  <a:lumMod val="75000"/>
                </a:schemeClr>
              </a:buClr>
              <a:buSzPct val="85000"/>
              <a:buFont typeface="Wingdings" pitchFamily="2" charset="2"/>
              <a:buChar char="v"/>
            </a:pPr>
            <a:r>
              <a:rPr lang="en-US" sz="1100" dirty="0">
                <a:solidFill>
                  <a:schemeClr val="tx1"/>
                </a:solidFill>
                <a:latin typeface="Times New Roman" panose="02020603050405020304" pitchFamily="18" charset="0"/>
                <a:cs typeface="Times New Roman" panose="02020603050405020304" pitchFamily="18" charset="0"/>
              </a:rPr>
              <a:t>Ivan Todorov (2023561)</a:t>
            </a:r>
          </a:p>
          <a:p>
            <a:pPr marL="102870" indent="-285750">
              <a:lnSpc>
                <a:spcPct val="90000"/>
              </a:lnSpc>
              <a:spcAft>
                <a:spcPts val="600"/>
              </a:spcAft>
              <a:buClr>
                <a:schemeClr val="accent1">
                  <a:lumMod val="75000"/>
                </a:schemeClr>
              </a:buClr>
              <a:buSzPct val="85000"/>
              <a:buFont typeface="Wingdings" pitchFamily="2" charset="2"/>
              <a:buChar char="v"/>
            </a:pPr>
            <a:r>
              <a:rPr lang="en-US" sz="1100" dirty="0">
                <a:solidFill>
                  <a:schemeClr val="tx1"/>
                </a:solidFill>
                <a:latin typeface="Times New Roman" panose="02020603050405020304" pitchFamily="18" charset="0"/>
                <a:cs typeface="Times New Roman" panose="02020603050405020304" pitchFamily="18" charset="0"/>
              </a:rPr>
              <a:t>Ivan Ivanov (2011659)</a:t>
            </a:r>
          </a:p>
          <a:p>
            <a:pPr algn="just"/>
            <a:endParaRPr lang="en-US" dirty="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
        <p:nvSpPr>
          <p:cNvPr id="14" name="TextBox 13">
            <a:extLst>
              <a:ext uri="{FF2B5EF4-FFF2-40B4-BE49-F238E27FC236}">
                <a16:creationId xmlns:a16="http://schemas.microsoft.com/office/drawing/2014/main" id="{1690997C-60DA-2352-BEA3-616ED42A53EF}"/>
              </a:ext>
            </a:extLst>
          </p:cNvPr>
          <p:cNvSpPr txBox="1"/>
          <p:nvPr/>
        </p:nvSpPr>
        <p:spPr>
          <a:xfrm>
            <a:off x="745067" y="2768304"/>
            <a:ext cx="8863178" cy="400110"/>
          </a:xfrm>
          <a:prstGeom prst="rect">
            <a:avLst/>
          </a:prstGeom>
          <a:noFill/>
        </p:spPr>
        <p:txBody>
          <a:bodyPr wrap="square">
            <a:spAutoFit/>
          </a:bodyPr>
          <a:lstStyle/>
          <a:p>
            <a:r>
              <a:rPr lang="en-US" sz="2000" b="1" cap="all" dirty="0">
                <a:latin typeface="Times New Roman" panose="02020603050405020304" pitchFamily="18" charset="0"/>
                <a:cs typeface="Times New Roman" panose="02020603050405020304" pitchFamily="18" charset="0"/>
              </a:rPr>
              <a:t>Case Study: Jack Welch and General Electric (GE)</a:t>
            </a:r>
            <a:endParaRPr lang="en-BG" sz="2000" b="1"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AF020-90D8-E365-9DB6-020E15183452}"/>
              </a:ext>
            </a:extLst>
          </p:cNvPr>
          <p:cNvSpPr>
            <a:spLocks noGrp="1"/>
          </p:cNvSpPr>
          <p:nvPr>
            <p:ph type="title"/>
          </p:nvPr>
        </p:nvSpPr>
        <p:spPr>
          <a:xfrm>
            <a:off x="469863" y="152400"/>
            <a:ext cx="7055380" cy="1071282"/>
          </a:xfrm>
        </p:spPr>
        <p:txBody>
          <a:bodyPr/>
          <a:lstStyle/>
          <a:p>
            <a:r>
              <a:rPr lang="en-BG" sz="3600" dirty="0">
                <a:latin typeface="Times New Roman" panose="02020603050405020304" pitchFamily="18" charset="0"/>
                <a:cs typeface="Times New Roman" panose="02020603050405020304" pitchFamily="18" charset="0"/>
              </a:rPr>
              <a:t>Content</a:t>
            </a:r>
            <a:endParaRPr lang="en-B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20AE05C-0A34-FBD3-02F9-B2588985F821}"/>
              </a:ext>
            </a:extLst>
          </p:cNvPr>
          <p:cNvSpPr>
            <a:spLocks noGrp="1"/>
          </p:cNvSpPr>
          <p:nvPr>
            <p:ph idx="1"/>
          </p:nvPr>
        </p:nvSpPr>
        <p:spPr>
          <a:xfrm>
            <a:off x="871050" y="990600"/>
            <a:ext cx="7401900" cy="5638800"/>
          </a:xfrm>
        </p:spPr>
        <p:txBody>
          <a:bodyPr>
            <a:normAutofit fontScale="25000" lnSpcReduction="20000"/>
          </a:bodyPr>
          <a:lstStyle/>
          <a:p>
            <a:r>
              <a:rPr lang="en-BG" sz="6400" dirty="0">
                <a:latin typeface="Times New Roman" panose="02020603050405020304" pitchFamily="18" charset="0"/>
                <a:cs typeface="Times New Roman" panose="02020603050405020304" pitchFamily="18" charset="0"/>
              </a:rPr>
              <a:t> Introduction  </a:t>
            </a:r>
            <a:r>
              <a:rPr lang="en-BG" sz="6400" dirty="0">
                <a:solidFill>
                  <a:schemeClr val="accent1"/>
                </a:solidFill>
                <a:latin typeface="Times New Roman" panose="02020603050405020304" pitchFamily="18" charset="0"/>
                <a:cs typeface="Times New Roman" panose="02020603050405020304" pitchFamily="18" charset="0"/>
              </a:rPr>
              <a:t>(K)</a:t>
            </a:r>
          </a:p>
          <a:p>
            <a:r>
              <a:rPr lang="en-BG" sz="6400" dirty="0"/>
              <a:t> </a:t>
            </a:r>
            <a:r>
              <a:rPr lang="en-GB" sz="6400" dirty="0">
                <a:latin typeface="Times New Roman" panose="02020603050405020304" pitchFamily="18" charset="0"/>
                <a:cs typeface="Times New Roman" panose="02020603050405020304" pitchFamily="18" charset="0"/>
              </a:rPr>
              <a:t>Jack Welch and GE </a:t>
            </a:r>
            <a:r>
              <a:rPr lang="en-GB" sz="6400" dirty="0">
                <a:solidFill>
                  <a:schemeClr val="accent1"/>
                </a:solidFill>
                <a:latin typeface="Times New Roman" panose="02020603050405020304" pitchFamily="18" charset="0"/>
                <a:cs typeface="Times New Roman" panose="02020603050405020304" pitchFamily="18" charset="0"/>
              </a:rPr>
              <a:t> (K)</a:t>
            </a:r>
          </a:p>
          <a:p>
            <a:r>
              <a:rPr lang="en-GB" sz="6400" dirty="0">
                <a:latin typeface="Times New Roman" panose="02020603050405020304" pitchFamily="18" charset="0"/>
                <a:cs typeface="Times New Roman" panose="02020603050405020304" pitchFamily="18" charset="0"/>
              </a:rPr>
              <a:t> </a:t>
            </a:r>
            <a:r>
              <a:rPr lang="en-US" sz="6400" dirty="0">
                <a:latin typeface="Times New Roman" pitchFamily="18" charset="0"/>
                <a:cs typeface="Times New Roman" pitchFamily="18" charset="0"/>
              </a:rPr>
              <a:t>Leadership perspectives </a:t>
            </a:r>
            <a:r>
              <a:rPr lang="en-US" sz="6400" dirty="0">
                <a:solidFill>
                  <a:schemeClr val="accent1"/>
                </a:solidFill>
                <a:latin typeface="Times New Roman" pitchFamily="18" charset="0"/>
                <a:cs typeface="Times New Roman" pitchFamily="18" charset="0"/>
              </a:rPr>
              <a:t>(K)</a:t>
            </a:r>
          </a:p>
          <a:p>
            <a:r>
              <a:rPr lang="en-US" sz="6400" dirty="0">
                <a:latin typeface="Times New Roman" pitchFamily="18" charset="0"/>
                <a:cs typeface="Times New Roman" pitchFamily="18" charset="0"/>
              </a:rPr>
              <a:t>Leadership perspectives (Transformational) </a:t>
            </a:r>
            <a:r>
              <a:rPr lang="en-US" sz="6400" dirty="0">
                <a:solidFill>
                  <a:schemeClr val="accent1"/>
                </a:solidFill>
                <a:latin typeface="Times New Roman" pitchFamily="18" charset="0"/>
                <a:cs typeface="Times New Roman" pitchFamily="18" charset="0"/>
              </a:rPr>
              <a:t>(K)</a:t>
            </a:r>
          </a:p>
          <a:p>
            <a:r>
              <a:rPr lang="en-US" sz="6400" dirty="0">
                <a:latin typeface="Times New Roman" pitchFamily="18" charset="0"/>
                <a:cs typeface="Times New Roman" pitchFamily="18" charset="0"/>
              </a:rPr>
              <a:t>Leadership perspectives (Transactional ) </a:t>
            </a:r>
            <a:r>
              <a:rPr lang="en-US" sz="6400" dirty="0">
                <a:solidFill>
                  <a:schemeClr val="accent1"/>
                </a:solidFill>
                <a:latin typeface="Times New Roman" pitchFamily="18" charset="0"/>
                <a:cs typeface="Times New Roman" pitchFamily="18" charset="0"/>
              </a:rPr>
              <a:t>(A)</a:t>
            </a:r>
          </a:p>
          <a:p>
            <a:r>
              <a:rPr lang="en-US" sz="6400" dirty="0">
                <a:latin typeface="Times New Roman" pitchFamily="18" charset="0"/>
                <a:cs typeface="Times New Roman" pitchFamily="18" charset="0"/>
              </a:rPr>
              <a:t>Leadership perspectives (Jack </a:t>
            </a:r>
            <a:r>
              <a:rPr lang="en-US" sz="6400" dirty="0" err="1">
                <a:latin typeface="Times New Roman" pitchFamily="18" charset="0"/>
                <a:cs typeface="Times New Roman" pitchFamily="18" charset="0"/>
              </a:rPr>
              <a:t>Welck</a:t>
            </a:r>
            <a:r>
              <a:rPr lang="en-US" sz="6400" dirty="0">
                <a:latin typeface="Times New Roman" pitchFamily="18" charset="0"/>
                <a:cs typeface="Times New Roman" pitchFamily="18" charset="0"/>
              </a:rPr>
              <a:t>) </a:t>
            </a:r>
            <a:r>
              <a:rPr lang="en-US" sz="6400" dirty="0">
                <a:solidFill>
                  <a:schemeClr val="accent1"/>
                </a:solidFill>
                <a:latin typeface="Times New Roman" pitchFamily="18" charset="0"/>
                <a:cs typeface="Times New Roman" pitchFamily="18" charset="0"/>
              </a:rPr>
              <a:t>(A)</a:t>
            </a:r>
          </a:p>
          <a:p>
            <a:r>
              <a:rPr lang="en-US" sz="6400" dirty="0">
                <a:latin typeface="Times New Roman" pitchFamily="18" charset="0"/>
                <a:cs typeface="Times New Roman" pitchFamily="18" charset="0"/>
              </a:rPr>
              <a:t>Attributes of Leadership </a:t>
            </a:r>
            <a:r>
              <a:rPr lang="en-US" sz="6400" dirty="0">
                <a:solidFill>
                  <a:schemeClr val="accent1"/>
                </a:solidFill>
                <a:latin typeface="Times New Roman" pitchFamily="18" charset="0"/>
                <a:cs typeface="Times New Roman" pitchFamily="18" charset="0"/>
              </a:rPr>
              <a:t>(A)</a:t>
            </a:r>
          </a:p>
          <a:p>
            <a:r>
              <a:rPr lang="en-US" sz="6400" dirty="0">
                <a:latin typeface="Times New Roman" pitchFamily="18" charset="0"/>
                <a:cs typeface="Times New Roman" pitchFamily="18" charset="0"/>
              </a:rPr>
              <a:t>Jack Welch’s leadership qualities </a:t>
            </a:r>
            <a:r>
              <a:rPr lang="en-US" sz="6400" dirty="0">
                <a:solidFill>
                  <a:schemeClr val="accent1"/>
                </a:solidFill>
                <a:latin typeface="Times New Roman" pitchFamily="18" charset="0"/>
                <a:cs typeface="Times New Roman" pitchFamily="18" charset="0"/>
              </a:rPr>
              <a:t>(M)</a:t>
            </a:r>
          </a:p>
          <a:p>
            <a:r>
              <a:rPr kumimoji="0" lang="en-GB" sz="6400" b="0" i="0" u="none" strike="noStrike" kern="1200" cap="none" spc="0" normalizeH="0" baseline="0" noProof="0" dirty="0">
                <a:ln>
                  <a:noFill/>
                </a:ln>
                <a:solidFill>
                  <a:srgbClr val="F2F2F2"/>
                </a:solidFill>
                <a:effectLst/>
                <a:uLnTx/>
                <a:uFillTx/>
                <a:latin typeface="Times New Roman" panose="02020603050405020304" pitchFamily="18" charset="0"/>
                <a:cs typeface="Times New Roman" panose="02020603050405020304" pitchFamily="18" charset="0"/>
              </a:rPr>
              <a:t>Jack Welch’s Management Qualities </a:t>
            </a:r>
            <a:r>
              <a:rPr kumimoji="0" lang="en-GB" sz="6400" b="0" i="0" u="none" strike="noStrike" kern="1200" cap="none" spc="0" normalizeH="0" baseline="0" noProof="0" dirty="0">
                <a:ln>
                  <a:noFill/>
                </a:ln>
                <a:solidFill>
                  <a:schemeClr val="accent1"/>
                </a:solidFill>
                <a:effectLst/>
                <a:uLnTx/>
                <a:uFillTx/>
                <a:latin typeface="Times New Roman" panose="02020603050405020304" pitchFamily="18" charset="0"/>
                <a:cs typeface="Times New Roman" panose="02020603050405020304" pitchFamily="18" charset="0"/>
              </a:rPr>
              <a:t>(M)</a:t>
            </a:r>
          </a:p>
          <a:p>
            <a:r>
              <a:rPr lang="en-US" sz="6400" dirty="0">
                <a:latin typeface="Times New Roman" pitchFamily="18" charset="0"/>
                <a:cs typeface="Times New Roman" pitchFamily="18" charset="0"/>
              </a:rPr>
              <a:t>Benefits</a:t>
            </a:r>
            <a:r>
              <a:rPr lang="en-GB" sz="6400" dirty="0">
                <a:latin typeface="Times New Roman" pitchFamily="18" charset="0"/>
                <a:cs typeface="Times New Roman" pitchFamily="18" charset="0"/>
              </a:rPr>
              <a:t> of the Leadership style </a:t>
            </a:r>
            <a:r>
              <a:rPr lang="en-GB" sz="6400" dirty="0">
                <a:solidFill>
                  <a:schemeClr val="accent1"/>
                </a:solidFill>
                <a:latin typeface="Times New Roman" pitchFamily="18" charset="0"/>
                <a:cs typeface="Times New Roman" pitchFamily="18" charset="0"/>
              </a:rPr>
              <a:t>(M)</a:t>
            </a:r>
          </a:p>
          <a:p>
            <a:r>
              <a:rPr lang="en-US" sz="6400" dirty="0">
                <a:latin typeface="Times New Roman" pitchFamily="18" charset="0"/>
                <a:cs typeface="Times New Roman" pitchFamily="18" charset="0"/>
              </a:rPr>
              <a:t>Principles of </a:t>
            </a:r>
            <a:r>
              <a:rPr lang="en-GB" sz="6400" dirty="0">
                <a:latin typeface="Times New Roman" pitchFamily="18" charset="0"/>
                <a:cs typeface="Times New Roman" pitchFamily="18" charset="0"/>
              </a:rPr>
              <a:t>Leadership </a:t>
            </a:r>
            <a:r>
              <a:rPr lang="en-GB" sz="6400" dirty="0">
                <a:solidFill>
                  <a:schemeClr val="accent1"/>
                </a:solidFill>
                <a:latin typeface="Times New Roman" pitchFamily="18" charset="0"/>
                <a:cs typeface="Times New Roman" pitchFamily="18" charset="0"/>
              </a:rPr>
              <a:t>(I)</a:t>
            </a:r>
          </a:p>
          <a:p>
            <a:r>
              <a:rPr lang="en-GB" sz="6400" dirty="0">
                <a:latin typeface="Times New Roman" pitchFamily="18" charset="0"/>
                <a:cs typeface="Times New Roman" pitchFamily="18" charset="0"/>
              </a:rPr>
              <a:t>Limitations of the Leadership style </a:t>
            </a:r>
            <a:r>
              <a:rPr lang="en-GB" sz="6400" dirty="0">
                <a:solidFill>
                  <a:schemeClr val="accent1"/>
                </a:solidFill>
                <a:latin typeface="Times New Roman" pitchFamily="18" charset="0"/>
                <a:cs typeface="Times New Roman" pitchFamily="18" charset="0"/>
              </a:rPr>
              <a:t>(I)</a:t>
            </a:r>
          </a:p>
          <a:p>
            <a:r>
              <a:rPr lang="en-GB" sz="6400" dirty="0">
                <a:latin typeface="Times New Roman" pitchFamily="18" charset="0"/>
                <a:cs typeface="Times New Roman" pitchFamily="18" charset="0"/>
              </a:rPr>
              <a:t>Challenges of the Leadership style </a:t>
            </a:r>
            <a:r>
              <a:rPr lang="en-GB" sz="6400" dirty="0">
                <a:solidFill>
                  <a:schemeClr val="accent1"/>
                </a:solidFill>
                <a:latin typeface="Times New Roman" pitchFamily="18" charset="0"/>
                <a:cs typeface="Times New Roman" pitchFamily="18" charset="0"/>
              </a:rPr>
              <a:t>(I)</a:t>
            </a:r>
          </a:p>
          <a:p>
            <a:r>
              <a:rPr lang="en-US" sz="6400" dirty="0">
                <a:latin typeface="Times New Roman" pitchFamily="18" charset="0"/>
                <a:cs typeface="Times New Roman" pitchFamily="18" charset="0"/>
              </a:rPr>
              <a:t>Theoretical perspectives (Leadership) </a:t>
            </a:r>
            <a:r>
              <a:rPr lang="en-US" sz="6400" dirty="0">
                <a:solidFill>
                  <a:schemeClr val="accent1"/>
                </a:solidFill>
                <a:latin typeface="Times New Roman" pitchFamily="18" charset="0"/>
                <a:cs typeface="Times New Roman" pitchFamily="18" charset="0"/>
              </a:rPr>
              <a:t>(I.T)</a:t>
            </a:r>
          </a:p>
          <a:p>
            <a:r>
              <a:rPr lang="en-US" sz="6400" dirty="0">
                <a:latin typeface="Times New Roman" pitchFamily="18" charset="0"/>
                <a:cs typeface="Times New Roman" pitchFamily="18" charset="0"/>
              </a:rPr>
              <a:t>Theoretical perspectives (Management) </a:t>
            </a:r>
            <a:r>
              <a:rPr lang="en-US" sz="6400" dirty="0">
                <a:solidFill>
                  <a:schemeClr val="accent1"/>
                </a:solidFill>
                <a:latin typeface="Times New Roman" pitchFamily="18" charset="0"/>
                <a:cs typeface="Times New Roman" pitchFamily="18" charset="0"/>
              </a:rPr>
              <a:t>(I.T)</a:t>
            </a:r>
          </a:p>
          <a:p>
            <a:r>
              <a:rPr lang="en-US" sz="6400" dirty="0">
                <a:latin typeface="Times New Roman" pitchFamily="18" charset="0"/>
                <a:cs typeface="Times New Roman" pitchFamily="18" charset="0"/>
              </a:rPr>
              <a:t>Theoretical perspectives </a:t>
            </a:r>
            <a:r>
              <a:rPr lang="en-US" sz="6400" dirty="0">
                <a:solidFill>
                  <a:schemeClr val="accent1"/>
                </a:solidFill>
                <a:latin typeface="Times New Roman" pitchFamily="18" charset="0"/>
                <a:cs typeface="Times New Roman" pitchFamily="18" charset="0"/>
              </a:rPr>
              <a:t>(I.T)</a:t>
            </a:r>
          </a:p>
          <a:p>
            <a:r>
              <a:rPr lang="en-US" sz="6400" dirty="0">
                <a:latin typeface="Times New Roman" pitchFamily="18" charset="0"/>
                <a:cs typeface="Times New Roman" pitchFamily="18" charset="0"/>
              </a:rPr>
              <a:t>Conclusion </a:t>
            </a:r>
            <a:r>
              <a:rPr lang="en-US" sz="6400" dirty="0">
                <a:solidFill>
                  <a:schemeClr val="accent1"/>
                </a:solidFill>
                <a:latin typeface="Times New Roman" pitchFamily="18" charset="0"/>
                <a:cs typeface="Times New Roman" pitchFamily="18" charset="0"/>
              </a:rPr>
              <a:t>(K)</a:t>
            </a:r>
          </a:p>
          <a:p>
            <a:r>
              <a:rPr lang="en-US" sz="6400" dirty="0">
                <a:latin typeface="Times New Roman" pitchFamily="18" charset="0"/>
                <a:cs typeface="Times New Roman" pitchFamily="18" charset="0"/>
              </a:rPr>
              <a:t>References </a:t>
            </a:r>
            <a:br>
              <a:rPr lang="en-US" dirty="0">
                <a:latin typeface="Times New Roman" pitchFamily="18" charset="0"/>
                <a:cs typeface="Times New Roman" pitchFamily="18" charset="0"/>
              </a:rPr>
            </a:br>
            <a:br>
              <a:rPr lang="en-US" dirty="0">
                <a:latin typeface="Times New Roman" pitchFamily="18" charset="0"/>
                <a:cs typeface="Times New Roman" pitchFamily="18" charset="0"/>
              </a:rPr>
            </a:br>
            <a:br>
              <a:rPr lang="en-US" dirty="0">
                <a:latin typeface="Times New Roman" pitchFamily="18" charset="0"/>
                <a:cs typeface="Times New Roman" pitchFamily="18" charset="0"/>
              </a:rPr>
            </a:br>
            <a:br>
              <a:rPr lang="en-US" dirty="0">
                <a:latin typeface="Times New Roman" pitchFamily="18" charset="0"/>
                <a:cs typeface="Times New Roman" pitchFamily="18" charset="0"/>
              </a:rPr>
            </a:br>
            <a:endParaRPr kumimoji="0" lang="en-GB" sz="2000" i="0" u="none" strike="noStrike" kern="1200" cap="none" spc="0" normalizeH="0" baseline="0" noProof="0" dirty="0">
              <a:ln>
                <a:noFill/>
              </a:ln>
              <a:solidFill>
                <a:srgbClr val="F2F2F2"/>
              </a:solidFill>
              <a:effectLst/>
              <a:uLnTx/>
              <a:uFillTx/>
              <a:latin typeface="Times New Roman" panose="02020603050405020304" pitchFamily="18" charset="0"/>
              <a:cs typeface="Times New Roman" panose="02020603050405020304"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US" dirty="0">
              <a:latin typeface="Times New Roman" pitchFamily="18" charset="0"/>
              <a:cs typeface="Times New Roman" pitchFamily="18" charset="0"/>
            </a:endParaRPr>
          </a:p>
          <a:p>
            <a:endParaRPr lang="en-GB" sz="2000" dirty="0">
              <a:latin typeface="Times New Roman" panose="02020603050405020304" pitchFamily="18" charset="0"/>
              <a:cs typeface="Times New Roman" panose="02020603050405020304" pitchFamily="18" charset="0"/>
            </a:endParaRPr>
          </a:p>
          <a:p>
            <a:endParaRPr lang="en-BG" dirty="0"/>
          </a:p>
          <a:p>
            <a:endParaRPr lang="en-BG" dirty="0"/>
          </a:p>
        </p:txBody>
      </p:sp>
      <p:pic>
        <p:nvPicPr>
          <p:cNvPr id="4" name="Picture 3" descr="A black background with white text&#10;&#10;Description automatically generated with low confidence">
            <a:extLst>
              <a:ext uri="{FF2B5EF4-FFF2-40B4-BE49-F238E27FC236}">
                <a16:creationId xmlns:a16="http://schemas.microsoft.com/office/drawing/2014/main" id="{51334198-D24C-FDB6-EF7E-FDF192CAA9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extLst>
      <p:ext uri="{BB962C8B-B14F-4D97-AF65-F5344CB8AC3E}">
        <p14:creationId xmlns:p14="http://schemas.microsoft.com/office/powerpoint/2010/main" val="376286879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Introduction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381000" y="1981200"/>
            <a:ext cx="7848600" cy="4525963"/>
          </a:xfrm>
        </p:spPr>
        <p:txBody>
          <a:bodyPr>
            <a:normAutofit/>
          </a:bodyPr>
          <a:lstStyle/>
          <a:p>
            <a:pPr lvl="0" algn="just"/>
            <a:r>
              <a:rPr lang="en-IN" dirty="0">
                <a:latin typeface="Times New Roman" pitchFamily="18" charset="0"/>
                <a:cs typeface="Times New Roman" pitchFamily="18" charset="0"/>
              </a:rPr>
              <a:t>The study is going to describe Jack Welch, the CEO of GE to understand the vested qualities of this leadership method. </a:t>
            </a:r>
          </a:p>
          <a:p>
            <a:pPr marL="0" lvl="0" indent="0" algn="just">
              <a:buNone/>
            </a:pPr>
            <a:endParaRPr lang="en-IN"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The aim of this analysis is </a:t>
            </a:r>
            <a:r>
              <a:rPr lang="en-US" dirty="0" err="1">
                <a:latin typeface="Times New Roman" pitchFamily="18" charset="0"/>
                <a:cs typeface="Times New Roman" pitchFamily="18" charset="0"/>
              </a:rPr>
              <a:t>tothe</a:t>
            </a:r>
            <a:r>
              <a:rPr lang="en-US" dirty="0">
                <a:latin typeface="Times New Roman" pitchFamily="18" charset="0"/>
                <a:cs typeface="Times New Roman" pitchFamily="18" charset="0"/>
              </a:rPr>
              <a:t> core benefits and obstructions that can be related to leadership methods of Jack Welch in his </a:t>
            </a:r>
            <a:r>
              <a:rPr lang="en-US" dirty="0" err="1">
                <a:latin typeface="Times New Roman" pitchFamily="18" charset="0"/>
                <a:cs typeface="Times New Roman" pitchFamily="18" charset="0"/>
              </a:rPr>
              <a:t>organisational</a:t>
            </a:r>
            <a:r>
              <a:rPr lang="en-US" dirty="0">
                <a:latin typeface="Times New Roman" pitchFamily="18" charset="0"/>
                <a:cs typeface="Times New Roman" pitchFamily="18" charset="0"/>
              </a:rPr>
              <a:t> practice.   </a:t>
            </a:r>
          </a:p>
          <a:p>
            <a:pPr algn="just"/>
            <a:endParaRPr lang="en-US" dirty="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pic>
        <p:nvPicPr>
          <p:cNvPr id="4" name="Picture 3" descr="A black background with white text&#10;&#10;Description automatically generated with low confidence">
            <a:extLst>
              <a:ext uri="{FF2B5EF4-FFF2-40B4-BE49-F238E27FC236}">
                <a16:creationId xmlns:a16="http://schemas.microsoft.com/office/drawing/2014/main" id="{8C313783-6A0F-33DA-4BE8-F9518CEF6D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9714-2BFB-2D84-9A4C-F432FE1542E0}"/>
              </a:ext>
            </a:extLst>
          </p:cNvPr>
          <p:cNvSpPr>
            <a:spLocks noGrp="1"/>
          </p:cNvSpPr>
          <p:nvPr>
            <p:ph type="title"/>
          </p:nvPr>
        </p:nvSpPr>
        <p:spPr>
          <a:xfrm>
            <a:off x="1752600" y="352448"/>
            <a:ext cx="7055380" cy="1400530"/>
          </a:xfrm>
        </p:spPr>
        <p:txBody>
          <a:bodyPr/>
          <a:lstStyle/>
          <a:p>
            <a:r>
              <a:rPr lang="en-GB" sz="3800" dirty="0">
                <a:latin typeface="Times New Roman" panose="02020603050405020304" pitchFamily="18" charset="0"/>
                <a:cs typeface="Times New Roman" panose="02020603050405020304" pitchFamily="18" charset="0"/>
              </a:rPr>
              <a:t>Jack Welch and GE </a:t>
            </a:r>
          </a:p>
        </p:txBody>
      </p:sp>
      <p:graphicFrame>
        <p:nvGraphicFramePr>
          <p:cNvPr id="6" name="Content Placeholder 2">
            <a:extLst>
              <a:ext uri="{FF2B5EF4-FFF2-40B4-BE49-F238E27FC236}">
                <a16:creationId xmlns:a16="http://schemas.microsoft.com/office/drawing/2014/main" id="{BF9D7E51-CE66-E9BB-1BBC-12E3084D1353}"/>
              </a:ext>
            </a:extLst>
          </p:cNvPr>
          <p:cNvGraphicFramePr>
            <a:graphicFrameLocks noGrp="1"/>
          </p:cNvGraphicFramePr>
          <p:nvPr>
            <p:ph idx="1"/>
          </p:nvPr>
        </p:nvGraphicFramePr>
        <p:xfrm>
          <a:off x="827700" y="2052925"/>
          <a:ext cx="6711654"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black background with white text&#10;&#10;Description automatically generated with low confidence">
            <a:extLst>
              <a:ext uri="{FF2B5EF4-FFF2-40B4-BE49-F238E27FC236}">
                <a16:creationId xmlns:a16="http://schemas.microsoft.com/office/drawing/2014/main" id="{955A464D-75EB-DB91-28A7-C100961D70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extLst>
      <p:ext uri="{BB962C8B-B14F-4D97-AF65-F5344CB8AC3E}">
        <p14:creationId xmlns:p14="http://schemas.microsoft.com/office/powerpoint/2010/main" val="601108225"/>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837" y="64957"/>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DFD1C95A-A0B7-A8B1-40FF-9271734B4F67}"/>
              </a:ext>
            </a:extLst>
          </p:cNvPr>
          <p:cNvSpPr>
            <a:spLocks noGrp="1"/>
          </p:cNvSpPr>
          <p:nvPr>
            <p:ph idx="1"/>
          </p:nvPr>
        </p:nvSpPr>
        <p:spPr/>
        <p:txBody>
          <a:bodyPr>
            <a:normAutofit fontScale="77500" lnSpcReduction="20000"/>
          </a:bodyPr>
          <a:lstStyle/>
          <a:p>
            <a:pPr>
              <a:buFont typeface="Arial" panose="020B0604020202020204" pitchFamily="34" charset="0"/>
              <a:buChar char="•"/>
            </a:pPr>
            <a:r>
              <a:rPr lang="en-US" b="1" i="0" dirty="0">
                <a:effectLst/>
                <a:latin typeface="Söhne"/>
              </a:rPr>
              <a:t>Transformational Leadership:</a:t>
            </a:r>
          </a:p>
          <a:p>
            <a:pPr marL="742950" lvl="1" indent="-285750">
              <a:buFont typeface="Arial" panose="020B0604020202020204" pitchFamily="34" charset="0"/>
              <a:buChar char="•"/>
            </a:pPr>
            <a:r>
              <a:rPr lang="en-US" b="0" i="0" dirty="0">
                <a:effectLst/>
                <a:latin typeface="Söhne"/>
              </a:rPr>
              <a:t>Focuses on inspiring and motivating followers to achieve extraordinary outcomes.</a:t>
            </a:r>
          </a:p>
          <a:p>
            <a:pPr marL="742950" lvl="1" indent="-285750">
              <a:buFont typeface="Arial" panose="020B0604020202020204" pitchFamily="34" charset="0"/>
              <a:buChar char="•"/>
            </a:pPr>
            <a:r>
              <a:rPr lang="en-US" b="0" i="0" dirty="0">
                <a:effectLst/>
                <a:latin typeface="Söhne"/>
              </a:rPr>
              <a:t>Emphasizes charisma, vision, and the ability to influence and empower others.</a:t>
            </a:r>
          </a:p>
          <a:p>
            <a:pPr marL="742950" lvl="1" indent="-285750">
              <a:buFont typeface="Arial" panose="020B0604020202020204" pitchFamily="34" charset="0"/>
              <a:buChar char="•"/>
            </a:pPr>
            <a:r>
              <a:rPr lang="en-US" b="0" i="0" dirty="0">
                <a:effectLst/>
                <a:latin typeface="Söhne"/>
              </a:rPr>
              <a:t>Examines Welch's leadership style in terms of its transformative impact on GE and employee motivation.</a:t>
            </a:r>
          </a:p>
          <a:p>
            <a:pPr>
              <a:buFont typeface="Arial" panose="020B0604020202020204" pitchFamily="34" charset="0"/>
              <a:buChar char="•"/>
            </a:pPr>
            <a:r>
              <a:rPr lang="en-US" b="1" i="0" dirty="0">
                <a:effectLst/>
                <a:latin typeface="Söhne"/>
              </a:rPr>
              <a:t>Situational Leadership:</a:t>
            </a:r>
          </a:p>
          <a:p>
            <a:pPr marL="742950" lvl="1" indent="-285750">
              <a:buFont typeface="Arial" panose="020B0604020202020204" pitchFamily="34" charset="0"/>
              <a:buChar char="•"/>
            </a:pPr>
            <a:r>
              <a:rPr lang="en-US" b="0" i="0" dirty="0">
                <a:effectLst/>
                <a:latin typeface="Söhne"/>
              </a:rPr>
              <a:t>Recognizes that effective leadership adapts to different situations and followers' needs (Brauckmann and Pashiardis, 2022)</a:t>
            </a:r>
          </a:p>
          <a:p>
            <a:pPr marL="742950" lvl="1" indent="-285750">
              <a:buFont typeface="Arial" panose="020B0604020202020204" pitchFamily="34" charset="0"/>
              <a:buChar char="•"/>
            </a:pPr>
            <a:r>
              <a:rPr lang="en-US" b="0" i="0" dirty="0">
                <a:effectLst/>
                <a:latin typeface="Söhne"/>
              </a:rPr>
              <a:t>Considers Welch's approach to decentralized decision-making and giving autonomy to managers as a situational leadership strategy.</a:t>
            </a:r>
          </a:p>
          <a:p>
            <a:pPr>
              <a:buFont typeface="Arial" panose="020B0604020202020204" pitchFamily="34" charset="0"/>
              <a:buChar char="•"/>
            </a:pPr>
            <a:r>
              <a:rPr lang="en-US" b="1" i="0" dirty="0">
                <a:effectLst/>
                <a:latin typeface="Söhne"/>
              </a:rPr>
              <a:t>Contingency Theory:</a:t>
            </a:r>
          </a:p>
          <a:p>
            <a:pPr marL="742950" lvl="1" indent="-285750">
              <a:buFont typeface="Arial" panose="020B0604020202020204" pitchFamily="34" charset="0"/>
              <a:buChar char="•"/>
            </a:pPr>
            <a:r>
              <a:rPr lang="en-US" b="0" i="0" dirty="0">
                <a:effectLst/>
                <a:latin typeface="Söhne"/>
              </a:rPr>
              <a:t>States that effective leadership is contingent upon the fit between the leader's style and the characteristics of the situation.</a:t>
            </a:r>
          </a:p>
          <a:p>
            <a:pPr marL="742950" lvl="1" indent="-285750">
              <a:buFont typeface="Arial" panose="020B0604020202020204" pitchFamily="34" charset="0"/>
              <a:buChar char="•"/>
            </a:pPr>
            <a:r>
              <a:rPr lang="en-US" b="0" i="0" dirty="0">
                <a:effectLst/>
                <a:latin typeface="Söhne"/>
              </a:rPr>
              <a:t>Analyzes how Welch's leadership style aligns with the specific demands and challenges faced by GE during his tenure.</a:t>
            </a:r>
          </a:p>
          <a:p>
            <a:endParaRPr lang="en-GB" dirty="0"/>
          </a:p>
        </p:txBody>
      </p:sp>
      <p:pic>
        <p:nvPicPr>
          <p:cNvPr id="3" name="Picture 2" descr="A black background with white text&#10;&#10;Description automatically generated with low confidence">
            <a:extLst>
              <a:ext uri="{FF2B5EF4-FFF2-40B4-BE49-F238E27FC236}">
                <a16:creationId xmlns:a16="http://schemas.microsoft.com/office/drawing/2014/main" id="{C74E1FC4-DC4E-40A3-A15A-E778B40241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47818"/>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(Transformational)  </a:t>
            </a:r>
            <a:br>
              <a:rPr lang="en-US" b="1" dirty="0">
                <a:latin typeface="Times New Roman" pitchFamily="18" charset="0"/>
                <a:cs typeface="Times New Roman" pitchFamily="18" charset="0"/>
              </a:rPr>
            </a:br>
            <a:endParaRPr lang="en-US" dirty="0"/>
          </a:p>
        </p:txBody>
      </p:sp>
      <p:sp>
        <p:nvSpPr>
          <p:cNvPr id="6" name="TextBox 5">
            <a:extLst>
              <a:ext uri="{FF2B5EF4-FFF2-40B4-BE49-F238E27FC236}">
                <a16:creationId xmlns:a16="http://schemas.microsoft.com/office/drawing/2014/main" id="{4B9EDA5B-7301-495F-82A2-3E548D1FE3DD}"/>
              </a:ext>
            </a:extLst>
          </p:cNvPr>
          <p:cNvSpPr txBox="1"/>
          <p:nvPr/>
        </p:nvSpPr>
        <p:spPr>
          <a:xfrm>
            <a:off x="914400" y="2002703"/>
            <a:ext cx="7315200" cy="3785652"/>
          </a:xfrm>
          <a:prstGeom prst="rect">
            <a:avLst/>
          </a:prstGeom>
          <a:noFill/>
        </p:spPr>
        <p:txBody>
          <a:bodyPr wrap="square">
            <a:spAutoFit/>
          </a:bodyPr>
          <a:lstStyle/>
          <a:p>
            <a:pPr marL="285750" indent="-285750" algn="l">
              <a:buFont typeface="Arial" panose="020B0604020202020204" pitchFamily="34" charset="0"/>
              <a:buChar char="•"/>
            </a:pPr>
            <a:r>
              <a:rPr lang="en-US" sz="2400" b="0" i="0" dirty="0">
                <a:effectLst/>
                <a:latin typeface="Times New Roman" panose="02020603050405020304" pitchFamily="18" charset="0"/>
                <a:cs typeface="Times New Roman" panose="02020603050405020304" pitchFamily="18" charset="0"/>
              </a:rPr>
              <a:t>Definition: Transformational leadership is a leadership style that focuses on inspiring and motivating followers to achieve extraordinary outcomes (Brauckmann and Pashiardis, 2022).</a:t>
            </a:r>
          </a:p>
          <a:p>
            <a:pPr marL="285750" indent="-285750" algn="l">
              <a:buFont typeface="Arial" panose="020B0604020202020204" pitchFamily="34" charset="0"/>
              <a:buChar char="•"/>
            </a:pPr>
            <a:r>
              <a:rPr lang="en-US" sz="2400" b="0" i="0" dirty="0">
                <a:effectLst/>
                <a:latin typeface="Times New Roman" panose="02020603050405020304" pitchFamily="18" charset="0"/>
                <a:cs typeface="Times New Roman" panose="02020603050405020304" pitchFamily="18" charset="0"/>
              </a:rPr>
              <a:t>Key Characteristics:</a:t>
            </a:r>
          </a:p>
          <a:p>
            <a:pPr marL="742950" lvl="1" indent="-285750" algn="l">
              <a:buFont typeface="Arial" panose="020B0604020202020204" pitchFamily="34" charset="0"/>
              <a:buChar char="•"/>
            </a:pPr>
            <a:r>
              <a:rPr lang="en-US" sz="2400" b="0" i="0" dirty="0">
                <a:effectLst/>
                <a:latin typeface="Times New Roman" panose="02020603050405020304" pitchFamily="18" charset="0"/>
                <a:cs typeface="Times New Roman" panose="02020603050405020304" pitchFamily="18" charset="0"/>
              </a:rPr>
              <a:t>Charismatic leadership</a:t>
            </a:r>
          </a:p>
          <a:p>
            <a:pPr marL="742950" lvl="1" indent="-285750" algn="l">
              <a:buFont typeface="Arial" panose="020B0604020202020204" pitchFamily="34" charset="0"/>
              <a:buChar char="•"/>
            </a:pPr>
            <a:r>
              <a:rPr lang="en-US" sz="2400" b="0" i="0" dirty="0">
                <a:effectLst/>
                <a:latin typeface="Times New Roman" panose="02020603050405020304" pitchFamily="18" charset="0"/>
                <a:cs typeface="Times New Roman" panose="02020603050405020304" pitchFamily="18" charset="0"/>
              </a:rPr>
              <a:t>Visionary leadership</a:t>
            </a:r>
          </a:p>
          <a:p>
            <a:pPr marL="742950" lvl="1" indent="-285750" algn="l">
              <a:buFont typeface="Arial" panose="020B0604020202020204" pitchFamily="34" charset="0"/>
              <a:buChar char="•"/>
            </a:pPr>
            <a:r>
              <a:rPr lang="en-US" sz="2400" b="0" i="0" dirty="0">
                <a:effectLst/>
                <a:latin typeface="Times New Roman" panose="02020603050405020304" pitchFamily="18" charset="0"/>
                <a:cs typeface="Times New Roman" panose="02020603050405020304" pitchFamily="18" charset="0"/>
              </a:rPr>
              <a:t>Inspirational motivation</a:t>
            </a:r>
          </a:p>
          <a:p>
            <a:pPr marL="742950" lvl="1" indent="-285750" algn="l">
              <a:buFont typeface="Arial" panose="020B0604020202020204" pitchFamily="34" charset="0"/>
              <a:buChar char="•"/>
            </a:pPr>
            <a:r>
              <a:rPr lang="en-US" sz="2400" b="0" i="0" dirty="0">
                <a:effectLst/>
                <a:latin typeface="Times New Roman" panose="02020603050405020304" pitchFamily="18" charset="0"/>
                <a:cs typeface="Times New Roman" panose="02020603050405020304" pitchFamily="18" charset="0"/>
              </a:rPr>
              <a:t>Intellectual stimulation</a:t>
            </a:r>
          </a:p>
          <a:p>
            <a:pPr marL="742950" lvl="1" indent="-285750" algn="l">
              <a:buFont typeface="Arial" panose="020B0604020202020204" pitchFamily="34" charset="0"/>
              <a:buChar char="•"/>
            </a:pPr>
            <a:r>
              <a:rPr lang="en-US" sz="2400" b="0" i="0" dirty="0">
                <a:effectLst/>
                <a:latin typeface="Times New Roman" panose="02020603050405020304" pitchFamily="18" charset="0"/>
                <a:cs typeface="Times New Roman" panose="02020603050405020304" pitchFamily="18" charset="0"/>
              </a:rPr>
              <a:t>Individualized consideration</a:t>
            </a:r>
          </a:p>
        </p:txBody>
      </p:sp>
      <p:pic>
        <p:nvPicPr>
          <p:cNvPr id="7" name="Picture 6" descr="A black background with white text&#10;&#10;Description automatically generated with low confidence">
            <a:extLst>
              <a:ext uri="{FF2B5EF4-FFF2-40B4-BE49-F238E27FC236}">
                <a16:creationId xmlns:a16="http://schemas.microsoft.com/office/drawing/2014/main" id="{345E6F80-3607-9DF9-0118-FCB2FE1034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044310" y="-152400"/>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(Transactional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2" name="Picture 1">
            <a:extLst>
              <a:ext uri="{FF2B5EF4-FFF2-40B4-BE49-F238E27FC236}">
                <a16:creationId xmlns:a16="http://schemas.microsoft.com/office/drawing/2014/main" id="{E52333D5-52A6-0874-D967-E1E80C8E5888}"/>
              </a:ext>
            </a:extLst>
          </p:cNvPr>
          <p:cNvPicPr>
            <a:picLocks noChangeAspect="1"/>
          </p:cNvPicPr>
          <p:nvPr/>
        </p:nvPicPr>
        <p:blipFill>
          <a:blip r:embed="rId3">
            <a:duotone>
              <a:prstClr val="black"/>
              <a:schemeClr val="tx1">
                <a:tint val="45000"/>
                <a:satMod val="400000"/>
              </a:schemeClr>
            </a:duotone>
            <a:extLst>
              <a:ext uri="{BEBA8EAE-BF5A-486C-A8C5-ECC9F3942E4B}">
                <a14:imgProps xmlns:a14="http://schemas.microsoft.com/office/drawing/2010/main">
                  <a14:imgLayer r:embed="rId4">
                    <a14:imgEffect>
                      <a14:colorTemperature colorTemp="1500"/>
                    </a14:imgEffect>
                    <a14:imgEffect>
                      <a14:saturation sat="0"/>
                    </a14:imgEffect>
                    <a14:imgEffect>
                      <a14:brightnessContrast bright="40000" contrast="-20000"/>
                    </a14:imgEffect>
                  </a14:imgLayer>
                </a14:imgProps>
              </a:ext>
            </a:extLst>
          </a:blip>
          <a:stretch>
            <a:fillRect/>
          </a:stretch>
        </p:blipFill>
        <p:spPr>
          <a:xfrm>
            <a:off x="381000" y="2209800"/>
            <a:ext cx="8046314" cy="3211200"/>
          </a:xfrm>
          <a:prstGeom prst="rect">
            <a:avLst/>
          </a:prstGeom>
        </p:spPr>
      </p:pic>
      <p:pic>
        <p:nvPicPr>
          <p:cNvPr id="5" name="Picture 4" descr="A black background with white text&#10;&#10;Description automatically generated with low confidence">
            <a:extLst>
              <a:ext uri="{FF2B5EF4-FFF2-40B4-BE49-F238E27FC236}">
                <a16:creationId xmlns:a16="http://schemas.microsoft.com/office/drawing/2014/main" id="{DBB6A81D-C8C6-99DD-E067-494486F41BB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310" y="-152400"/>
            <a:ext cx="7055380" cy="1752606"/>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perspectives </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(Jack </a:t>
            </a:r>
            <a:r>
              <a:rPr lang="en-US" b="1" dirty="0" err="1">
                <a:latin typeface="Times New Roman" pitchFamily="18" charset="0"/>
                <a:cs typeface="Times New Roman" pitchFamily="18" charset="0"/>
              </a:rPr>
              <a:t>Welck</a:t>
            </a:r>
            <a:r>
              <a:rPr lang="en-US" b="1" dirty="0">
                <a:latin typeface="Times New Roman" pitchFamily="18" charset="0"/>
                <a:cs typeface="Times New Roman" pitchFamily="18" charset="0"/>
              </a:rPr>
              <a:t>)</a:t>
            </a:r>
            <a:br>
              <a:rPr lang="en-US" b="1" dirty="0">
                <a:latin typeface="Times New Roman" pitchFamily="18" charset="0"/>
                <a:cs typeface="Times New Roman" pitchFamily="18" charset="0"/>
              </a:rPr>
            </a:br>
            <a:endParaRPr lang="en-US" dirty="0"/>
          </a:p>
        </p:txBody>
      </p:sp>
      <p:sp>
        <p:nvSpPr>
          <p:cNvPr id="4" name="Content Placeholder 3">
            <a:extLst>
              <a:ext uri="{FF2B5EF4-FFF2-40B4-BE49-F238E27FC236}">
                <a16:creationId xmlns:a16="http://schemas.microsoft.com/office/drawing/2014/main" id="{E1333EB0-528E-2F98-C15E-755A9EF984F8}"/>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US" sz="2000" b="0" i="0" dirty="0">
                <a:effectLst/>
                <a:latin typeface="Söhne"/>
              </a:rPr>
              <a:t>Autocratic Leadership:</a:t>
            </a:r>
          </a:p>
          <a:p>
            <a:pPr marL="742950" lvl="1" indent="-285750" algn="l">
              <a:buFont typeface="Arial" panose="020B0604020202020204" pitchFamily="34" charset="0"/>
              <a:buChar char="•"/>
            </a:pPr>
            <a:r>
              <a:rPr lang="en-US" sz="1600" b="0" i="0" dirty="0">
                <a:effectLst/>
                <a:latin typeface="Söhne"/>
              </a:rPr>
              <a:t>Welch's emphasis on centralized decision-making and his autocratic tendencies.</a:t>
            </a:r>
          </a:p>
          <a:p>
            <a:pPr marL="742950" lvl="1" indent="-285750" algn="l">
              <a:buFont typeface="Arial" panose="020B0604020202020204" pitchFamily="34" charset="0"/>
              <a:buChar char="•"/>
            </a:pPr>
            <a:r>
              <a:rPr lang="en-US" sz="1600" b="0" i="0" dirty="0">
                <a:effectLst/>
                <a:latin typeface="Söhne"/>
              </a:rPr>
              <a:t>Benefits and drawbacks of his autocratic approach in driving organizational change.</a:t>
            </a:r>
          </a:p>
          <a:p>
            <a:pPr algn="l">
              <a:buFont typeface="Arial" panose="020B0604020202020204" pitchFamily="34" charset="0"/>
              <a:buChar char="•"/>
            </a:pPr>
            <a:r>
              <a:rPr lang="en-US" sz="2000" b="0" i="0" dirty="0">
                <a:effectLst/>
                <a:latin typeface="Söhne"/>
              </a:rPr>
              <a:t>Charismatic Leadership:</a:t>
            </a:r>
          </a:p>
          <a:p>
            <a:pPr marL="742950" lvl="1" indent="-285750" algn="l">
              <a:buFont typeface="Arial" panose="020B0604020202020204" pitchFamily="34" charset="0"/>
              <a:buChar char="•"/>
            </a:pPr>
            <a:r>
              <a:rPr lang="en-US" sz="1600" b="0" i="0" dirty="0">
                <a:effectLst/>
                <a:latin typeface="Söhne"/>
              </a:rPr>
              <a:t>Welch's charismatic leadership style and its influence on motivating and inspiring employees.</a:t>
            </a:r>
          </a:p>
          <a:p>
            <a:pPr marL="742950" lvl="1" indent="-285750" algn="l">
              <a:buFont typeface="Arial" panose="020B0604020202020204" pitchFamily="34" charset="0"/>
              <a:buChar char="•"/>
            </a:pPr>
            <a:r>
              <a:rPr lang="en-US" sz="1600" b="0" i="0" dirty="0">
                <a:effectLst/>
                <a:latin typeface="Söhne"/>
              </a:rPr>
              <a:t>Ability to communicate a compelling vision for GE's future and rally employees behind it.</a:t>
            </a:r>
          </a:p>
          <a:p>
            <a:pPr algn="l">
              <a:buFont typeface="Arial" panose="020B0604020202020204" pitchFamily="34" charset="0"/>
              <a:buChar char="•"/>
            </a:pPr>
            <a:r>
              <a:rPr lang="en-US" sz="2000" b="0" i="0" dirty="0">
                <a:effectLst/>
                <a:latin typeface="Söhne"/>
              </a:rPr>
              <a:t>Performance Management:</a:t>
            </a:r>
          </a:p>
          <a:p>
            <a:pPr marL="742950" lvl="1" indent="-285750" algn="l">
              <a:buFont typeface="Arial" panose="020B0604020202020204" pitchFamily="34" charset="0"/>
              <a:buChar char="•"/>
            </a:pPr>
            <a:r>
              <a:rPr lang="en-US" sz="1600" b="0" i="0" dirty="0">
                <a:effectLst/>
                <a:latin typeface="Söhne"/>
              </a:rPr>
              <a:t>Implementation of a rigorous performance management system under Welch's leadership.</a:t>
            </a:r>
          </a:p>
          <a:p>
            <a:pPr marL="742950" lvl="1" indent="-285750" algn="l">
              <a:buFont typeface="Arial" panose="020B0604020202020204" pitchFamily="34" charset="0"/>
              <a:buChar char="•"/>
            </a:pPr>
            <a:r>
              <a:rPr lang="en-US" sz="1600" b="0" i="0" dirty="0">
                <a:effectLst/>
                <a:latin typeface="Söhne"/>
              </a:rPr>
              <a:t>Evaluation of the controversial "Rank and Yank" system and its impact on employee performance and morale (Islam et al., 2023).</a:t>
            </a:r>
          </a:p>
          <a:p>
            <a:pPr algn="l">
              <a:buFont typeface="Arial" panose="020B0604020202020204" pitchFamily="34" charset="0"/>
              <a:buChar char="•"/>
            </a:pPr>
            <a:r>
              <a:rPr lang="en-US" sz="2000" b="0" i="0" dirty="0">
                <a:effectLst/>
                <a:latin typeface="Söhne"/>
              </a:rPr>
              <a:t>Boundaryless Organization:</a:t>
            </a:r>
          </a:p>
          <a:p>
            <a:pPr marL="742950" lvl="1" indent="-285750" algn="l">
              <a:buFont typeface="Arial" panose="020B0604020202020204" pitchFamily="34" charset="0"/>
              <a:buChar char="•"/>
            </a:pPr>
            <a:r>
              <a:rPr lang="en-US" sz="1600" b="0" i="0" dirty="0">
                <a:effectLst/>
                <a:latin typeface="Söhne"/>
              </a:rPr>
              <a:t>Welch's concept of a boundaryless organization and its implications for GE.</a:t>
            </a:r>
          </a:p>
          <a:p>
            <a:pPr marL="742950" lvl="1" indent="-285750" algn="l">
              <a:buFont typeface="Arial" panose="020B0604020202020204" pitchFamily="34" charset="0"/>
              <a:buChar char="•"/>
            </a:pPr>
            <a:r>
              <a:rPr lang="en-US" sz="1600" b="0" i="0" dirty="0">
                <a:effectLst/>
                <a:latin typeface="Söhne"/>
              </a:rPr>
              <a:t>Effectiveness of breaking down silos and flattening the hierarchy in promoting collaboration and innovation.</a:t>
            </a:r>
          </a:p>
        </p:txBody>
      </p:sp>
      <p:pic>
        <p:nvPicPr>
          <p:cNvPr id="3" name="Picture 2" descr="A black background with white text&#10;&#10;Description automatically generated with low confidence">
            <a:extLst>
              <a:ext uri="{FF2B5EF4-FFF2-40B4-BE49-F238E27FC236}">
                <a16:creationId xmlns:a16="http://schemas.microsoft.com/office/drawing/2014/main" id="{03A97237-CAD1-073B-FDA4-896A985AF4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422" y="0"/>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Attributes of Leadership </a:t>
            </a:r>
            <a:br>
              <a:rPr lang="en-US" b="1" dirty="0">
                <a:latin typeface="Times New Roman" pitchFamily="18" charset="0"/>
                <a:cs typeface="Times New Roman" pitchFamily="18" charset="0"/>
              </a:rPr>
            </a:br>
            <a:endParaRPr lang="en-US" dirty="0"/>
          </a:p>
        </p:txBody>
      </p:sp>
      <p:sp>
        <p:nvSpPr>
          <p:cNvPr id="6" name="TextBox 5">
            <a:extLst>
              <a:ext uri="{FF2B5EF4-FFF2-40B4-BE49-F238E27FC236}">
                <a16:creationId xmlns:a16="http://schemas.microsoft.com/office/drawing/2014/main" id="{4E608B87-86BA-6718-4A20-6240F0FE962E}"/>
              </a:ext>
            </a:extLst>
          </p:cNvPr>
          <p:cNvSpPr txBox="1"/>
          <p:nvPr/>
        </p:nvSpPr>
        <p:spPr>
          <a:xfrm>
            <a:off x="457200" y="1582340"/>
            <a:ext cx="8229600" cy="4801314"/>
          </a:xfrm>
          <a:prstGeom prst="rect">
            <a:avLst/>
          </a:prstGeom>
          <a:noFill/>
        </p:spPr>
        <p:txBody>
          <a:bodyPr wrap="square">
            <a:spAutoFit/>
          </a:bodyPr>
          <a:lstStyle/>
          <a:p>
            <a:pPr marL="285750"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Leadership attributes are the qualities and characteristics that contribute to effective leadership.</a:t>
            </a:r>
          </a:p>
          <a:p>
            <a:pPr marL="285750"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Understanding and developing these attributes is crucial for aspiring leaders.</a:t>
            </a:r>
          </a:p>
          <a:p>
            <a:pPr lvl="1" algn="l"/>
            <a:endParaRPr lang="en-US" dirty="0">
              <a:latin typeface="Times New Roman" panose="02020603050405020304" pitchFamily="18" charset="0"/>
              <a:cs typeface="Times New Roman" panose="02020603050405020304" pitchFamily="18" charset="0"/>
            </a:endParaRPr>
          </a:p>
          <a:p>
            <a:pPr lvl="1" algn="l"/>
            <a:r>
              <a:rPr lang="en-US" b="0" i="0" dirty="0">
                <a:effectLst/>
                <a:latin typeface="Times New Roman" panose="02020603050405020304" pitchFamily="18" charset="0"/>
                <a:cs typeface="Times New Roman" panose="02020603050405020304" pitchFamily="18" charset="0"/>
              </a:rPr>
              <a:t>Visionary</a:t>
            </a:r>
          </a:p>
          <a:p>
            <a:pPr marL="1200150" lvl="2"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A visionary leader has a clear and compelling vision for the future.</a:t>
            </a:r>
          </a:p>
          <a:p>
            <a:pPr marL="1200150" lvl="2"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They inspire and motivate others by communicating and aligning them with the vision.</a:t>
            </a:r>
          </a:p>
          <a:p>
            <a:pPr lvl="1" algn="l"/>
            <a:r>
              <a:rPr lang="en-US" b="0" i="0" dirty="0">
                <a:effectLst/>
                <a:latin typeface="Times New Roman" panose="02020603050405020304" pitchFamily="18" charset="0"/>
                <a:cs typeface="Times New Roman" panose="02020603050405020304" pitchFamily="18" charset="0"/>
              </a:rPr>
              <a:t>Decisive:</a:t>
            </a:r>
          </a:p>
          <a:p>
            <a:pPr marL="1200150" lvl="2"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Decisive leaders have the ability to make timely and effective decisions.</a:t>
            </a:r>
          </a:p>
          <a:p>
            <a:pPr marL="1200150" lvl="2"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They weigh the available information, consider alternatives, and take action </a:t>
            </a:r>
            <a:r>
              <a:rPr lang="en-US" sz="1800" b="0" i="0" dirty="0">
                <a:effectLst/>
                <a:latin typeface="Times New Roman" panose="02020603050405020304" pitchFamily="18" charset="0"/>
                <a:cs typeface="Times New Roman" panose="02020603050405020304" pitchFamily="18" charset="0"/>
              </a:rPr>
              <a:t>(Islam et al., 2023)</a:t>
            </a:r>
            <a:r>
              <a:rPr lang="en-US" b="0" i="0" dirty="0">
                <a:effectLst/>
                <a:latin typeface="Times New Roman" panose="02020603050405020304" pitchFamily="18" charset="0"/>
                <a:cs typeface="Times New Roman" panose="02020603050405020304" pitchFamily="18" charset="0"/>
              </a:rPr>
              <a:t>.</a:t>
            </a:r>
          </a:p>
          <a:p>
            <a:pPr lvl="1" algn="l"/>
            <a:r>
              <a:rPr lang="en-US" b="0" i="0" dirty="0">
                <a:effectLst/>
                <a:latin typeface="Times New Roman" panose="02020603050405020304" pitchFamily="18" charset="0"/>
                <a:cs typeface="Times New Roman" panose="02020603050405020304" pitchFamily="18" charset="0"/>
              </a:rPr>
              <a:t>Empathetic:</a:t>
            </a:r>
          </a:p>
          <a:p>
            <a:pPr marL="1200150" lvl="2"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An empathetic leader shows understanding, compassion, and consideration for others.</a:t>
            </a:r>
          </a:p>
          <a:p>
            <a:pPr marL="1200150" lvl="2" indent="-285750">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They listen actively, value diverse perspectives, and foster a supportive environment.</a:t>
            </a:r>
          </a:p>
        </p:txBody>
      </p:sp>
      <p:pic>
        <p:nvPicPr>
          <p:cNvPr id="3" name="Picture 2" descr="A black background with white text&#10;&#10;Description automatically generated with low confidence">
            <a:extLst>
              <a:ext uri="{FF2B5EF4-FFF2-40B4-BE49-F238E27FC236}">
                <a16:creationId xmlns:a16="http://schemas.microsoft.com/office/drawing/2014/main" id="{824FB1E9-0C13-3D79-DA97-AEA8E1AD6E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6126"/>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Jack Welch’s leadership qualities</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10" name="TextBox 9">
            <a:extLst>
              <a:ext uri="{FF2B5EF4-FFF2-40B4-BE49-F238E27FC236}">
                <a16:creationId xmlns:a16="http://schemas.microsoft.com/office/drawing/2014/main" id="{A6D07A86-E32E-6305-B4D6-F7E693461674}"/>
              </a:ext>
            </a:extLst>
          </p:cNvPr>
          <p:cNvSpPr txBox="1"/>
          <p:nvPr/>
        </p:nvSpPr>
        <p:spPr>
          <a:xfrm>
            <a:off x="381000" y="1600200"/>
            <a:ext cx="8610600" cy="5152180"/>
          </a:xfrm>
          <a:prstGeom prst="rect">
            <a:avLst/>
          </a:prstGeom>
          <a:noFill/>
        </p:spPr>
        <p:txBody>
          <a:bodyPr wrap="square">
            <a:sp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Strong and decisive leader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Not afraid to make tough decisions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Great communicator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Able to articulate his vision for GE in a way that inspired employees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Great talent evaluator (Armstrong and Taylor, 2023)</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effectLst/>
                <a:uLnTx/>
                <a:uFillTx/>
                <a:latin typeface="Times New Roman" panose="02020603050405020304" pitchFamily="18" charset="0"/>
                <a:cs typeface="Times New Roman" panose="02020603050405020304" pitchFamily="18" charset="0"/>
              </a:rPr>
              <a:t>Able to attract and retain some of the best talent in the world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rgbClr val="595959"/>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3" name="Picture 2" descr="A black background with white text&#10;&#10;Description automatically generated with low confidence">
            <a:extLst>
              <a:ext uri="{FF2B5EF4-FFF2-40B4-BE49-F238E27FC236}">
                <a16:creationId xmlns:a16="http://schemas.microsoft.com/office/drawing/2014/main" id="{7B1F4D6F-6C5A-0990-600D-C28D00CACC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A5F78-B0C1-AA9A-9E8B-5F983E9D53E2}"/>
              </a:ext>
            </a:extLst>
          </p:cNvPr>
          <p:cNvSpPr>
            <a:spLocks noGrp="1"/>
          </p:cNvSpPr>
          <p:nvPr>
            <p:ph type="title"/>
          </p:nvPr>
        </p:nvSpPr>
        <p:spPr>
          <a:xfrm>
            <a:off x="506705" y="987802"/>
            <a:ext cx="2478191" cy="4572000"/>
          </a:xfrm>
        </p:spPr>
        <p:txBody>
          <a:bodyPr anchor="ctr">
            <a:normAutofit/>
          </a:bodyPr>
          <a:lstStyle/>
          <a:p>
            <a:r>
              <a:rPr kumimoji="0" lang="en-GB" sz="2800" b="0" i="0" u="none" strike="noStrike" kern="1200" cap="none" spc="0" normalizeH="0" baseline="0" noProof="0" dirty="0">
                <a:ln>
                  <a:noFill/>
                </a:ln>
                <a:solidFill>
                  <a:srgbClr val="F2F2F2"/>
                </a:solidFill>
                <a:effectLst/>
                <a:uLnTx/>
                <a:uFillTx/>
                <a:latin typeface="Times New Roman" panose="02020603050405020304" pitchFamily="18" charset="0"/>
                <a:cs typeface="Times New Roman" panose="02020603050405020304" pitchFamily="18" charset="0"/>
              </a:rPr>
              <a:t>Jack Welch’s Management Qualities</a:t>
            </a:r>
            <a:endParaRPr lang="en-GB" sz="2800" dirty="0">
              <a:solidFill>
                <a:srgbClr val="F2F2F2"/>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0982" y="0"/>
            <a:ext cx="6023018"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10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6" name="Rectangle 1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A black background with white text&#10;&#10;Description automatically generated with low confidence">
            <a:extLst>
              <a:ext uri="{FF2B5EF4-FFF2-40B4-BE49-F238E27FC236}">
                <a16:creationId xmlns:a16="http://schemas.microsoft.com/office/drawing/2014/main" id="{BF2A3014-89C5-2D54-FDCE-F9C1DCE75C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graphicFrame>
        <p:nvGraphicFramePr>
          <p:cNvPr id="7" name="Content Placeholder 2">
            <a:extLst>
              <a:ext uri="{FF2B5EF4-FFF2-40B4-BE49-F238E27FC236}">
                <a16:creationId xmlns:a16="http://schemas.microsoft.com/office/drawing/2014/main" id="{0EDD36C0-5DB5-F03C-6BC3-2EFFFA7EF65F}"/>
              </a:ext>
            </a:extLst>
          </p:cNvPr>
          <p:cNvGraphicFramePr>
            <a:graphicFrameLocks noGrp="1"/>
          </p:cNvGraphicFramePr>
          <p:nvPr>
            <p:ph idx="1"/>
            <p:extLst>
              <p:ext uri="{D42A27DB-BD31-4B8C-83A1-F6EECF244321}">
                <p14:modId xmlns:p14="http://schemas.microsoft.com/office/powerpoint/2010/main" val="3693597553"/>
              </p:ext>
            </p:extLst>
          </p:nvPr>
        </p:nvGraphicFramePr>
        <p:xfrm>
          <a:off x="3786187" y="1447800"/>
          <a:ext cx="4872038" cy="4572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05388329"/>
      </p:ext>
    </p:extLst>
  </p:cSld>
  <p:clrMapOvr>
    <a:overrideClrMapping bg1="lt1" tx1="dk1" bg2="lt2" tx2="dk2" accent1="accent1" accent2="accent2" accent3="accent3" accent4="accent4" accent5="accent5" accent6="accent6" hlink="hlink" folHlink="folHlink"/>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837" y="228600"/>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Benefits</a:t>
            </a:r>
            <a:r>
              <a:rPr lang="en-GB" b="1" dirty="0">
                <a:latin typeface="Times New Roman" pitchFamily="18" charset="0"/>
                <a:cs typeface="Times New Roman" pitchFamily="18" charset="0"/>
              </a:rPr>
              <a:t> of the Leadership style</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E9EAAE52-9E8E-AAF1-FCA2-C2F40073903D}"/>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Transformational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Inspires and motivates employees to go beyond their self-interest for the success of the organization.</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Fosters innovation, creativity, and a culture of continuous improvement.</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Builds strong relationships and trust among team members (</a:t>
            </a:r>
            <a:r>
              <a:rPr lang="en-US" b="0" i="0" dirty="0" err="1">
                <a:effectLst/>
                <a:latin typeface="Times New Roman" panose="02020603050405020304" pitchFamily="18" charset="0"/>
                <a:cs typeface="Times New Roman" panose="02020603050405020304" pitchFamily="18" charset="0"/>
              </a:rPr>
              <a:t>Bunjak</a:t>
            </a:r>
            <a:r>
              <a:rPr lang="en-US" b="0" i="0" dirty="0">
                <a:effectLst/>
                <a:latin typeface="Times New Roman" panose="02020603050405020304" pitchFamily="18" charset="0"/>
                <a:cs typeface="Times New Roman" panose="02020603050405020304" pitchFamily="18" charset="0"/>
              </a:rPr>
              <a:t> et al., 2022).</a:t>
            </a:r>
          </a:p>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Transactional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Clarifies expectations and provides clear goals, rewards, and consequences.</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Increases employee accountability and performance.</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Ensures compliance with organizational policies and procedures.</a:t>
            </a:r>
          </a:p>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Servant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Focuses on meeting the needs of followers and serving the greater good.</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Creates a supportive and empowering environment.</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Builds a culture of collaboration and teamwork (</a:t>
            </a:r>
            <a:r>
              <a:rPr lang="en-US" b="0" i="0" dirty="0" err="1">
                <a:effectLst/>
                <a:latin typeface="Times New Roman" panose="02020603050405020304" pitchFamily="18" charset="0"/>
                <a:cs typeface="Times New Roman" panose="02020603050405020304" pitchFamily="18" charset="0"/>
              </a:rPr>
              <a:t>Bunjak</a:t>
            </a:r>
            <a:r>
              <a:rPr lang="en-US" b="0" i="0" dirty="0">
                <a:effectLst/>
                <a:latin typeface="Times New Roman" panose="02020603050405020304" pitchFamily="18" charset="0"/>
                <a:cs typeface="Times New Roman" panose="02020603050405020304" pitchFamily="18" charset="0"/>
              </a:rPr>
              <a:t> et al., 2022).</a:t>
            </a:r>
          </a:p>
        </p:txBody>
      </p:sp>
      <p:pic>
        <p:nvPicPr>
          <p:cNvPr id="3" name="Picture 2" descr="A black background with white text&#10;&#10;Description automatically generated with low confidence">
            <a:extLst>
              <a:ext uri="{FF2B5EF4-FFF2-40B4-BE49-F238E27FC236}">
                <a16:creationId xmlns:a16="http://schemas.microsoft.com/office/drawing/2014/main" id="{D44E5B74-636E-414C-32CD-699777B3E8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2400"/>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Principles of </a:t>
            </a:r>
            <a:r>
              <a:rPr lang="en-GB" b="1" dirty="0">
                <a:latin typeface="Times New Roman" pitchFamily="18" charset="0"/>
                <a:cs typeface="Times New Roman" pitchFamily="18" charset="0"/>
              </a:rPr>
              <a:t>Leadership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16C5D59F-F163-0AF2-EE86-5384B3EFA278}"/>
              </a:ext>
            </a:extLst>
          </p:cNvPr>
          <p:cNvSpPr>
            <a:spLocks noGrp="1"/>
          </p:cNvSpPr>
          <p:nvPr>
            <p:ph idx="1"/>
          </p:nvPr>
        </p:nvSpPr>
        <p:spPr>
          <a:xfrm>
            <a:off x="457200" y="1646237"/>
            <a:ext cx="8229600" cy="4525963"/>
          </a:xfrm>
        </p:spPr>
        <p:txBody>
          <a:bodyPr>
            <a:normAutofit fontScale="85000" lnSpcReduction="10000"/>
          </a:bodyPr>
          <a:lstStyle/>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Lead by Example:</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Leaders should set a positive example and act as role models for their team.</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They should demonstrate the values, behaviors, and work ethic they expect from others.</a:t>
            </a:r>
          </a:p>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Build Relationships:</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Strong relationships are the foundation of effective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Leaders should invest time and effort in building trust, communication, and collaboration with their team members.</a:t>
            </a:r>
          </a:p>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Communicate Clearly:</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Effective communication is essential for successful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Leaders should articulate their vision, expectations, and provide feedback in a clear and concise manner. (</a:t>
            </a:r>
            <a:r>
              <a:rPr lang="en-US" b="0" i="0" dirty="0" err="1">
                <a:effectLst/>
                <a:latin typeface="Times New Roman" panose="02020603050405020304" pitchFamily="18" charset="0"/>
                <a:cs typeface="Times New Roman" panose="02020603050405020304" pitchFamily="18" charset="0"/>
              </a:rPr>
              <a:t>Bunjak</a:t>
            </a:r>
            <a:r>
              <a:rPr lang="en-US" b="0" i="0" dirty="0">
                <a:effectLst/>
                <a:latin typeface="Times New Roman" panose="02020603050405020304" pitchFamily="18" charset="0"/>
                <a:cs typeface="Times New Roman" panose="02020603050405020304" pitchFamily="18" charset="0"/>
              </a:rPr>
              <a:t> et al., 2022)</a:t>
            </a:r>
          </a:p>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Empower and Delegate:</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Leaders should empower their team members by providing them with authority and autonomy.</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They should delegate tasks and responsibilities based on individual strengths and skills.</a:t>
            </a:r>
          </a:p>
          <a:p>
            <a:endParaRPr lang="en-GB" dirty="0"/>
          </a:p>
        </p:txBody>
      </p:sp>
      <p:pic>
        <p:nvPicPr>
          <p:cNvPr id="3" name="Picture 2" descr="A black background with white text&#10;&#10;Description automatically generated with low confidence">
            <a:extLst>
              <a:ext uri="{FF2B5EF4-FFF2-40B4-BE49-F238E27FC236}">
                <a16:creationId xmlns:a16="http://schemas.microsoft.com/office/drawing/2014/main" id="{08BCD8D6-249D-DBC4-1C41-FAAE972CD7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3600" b="1" dirty="0">
                <a:latin typeface="Times New Roman" pitchFamily="18" charset="0"/>
                <a:cs typeface="Times New Roman" pitchFamily="18" charset="0"/>
              </a:rPr>
            </a:br>
            <a:r>
              <a:rPr lang="en-GB" sz="3600" b="1" dirty="0">
                <a:latin typeface="Times New Roman" pitchFamily="18" charset="0"/>
                <a:cs typeface="Times New Roman" pitchFamily="18" charset="0"/>
              </a:rPr>
              <a:t>Limitations of the Leadership style</a:t>
            </a:r>
            <a:br>
              <a:rPr lang="en-US" sz="3600" b="1" dirty="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6" name="TextBox 5">
            <a:extLst>
              <a:ext uri="{FF2B5EF4-FFF2-40B4-BE49-F238E27FC236}">
                <a16:creationId xmlns:a16="http://schemas.microsoft.com/office/drawing/2014/main" id="{90A46857-D2F6-5CFE-20DB-9A9695A1F6DC}"/>
              </a:ext>
            </a:extLst>
          </p:cNvPr>
          <p:cNvSpPr txBox="1"/>
          <p:nvPr/>
        </p:nvSpPr>
        <p:spPr>
          <a:xfrm>
            <a:off x="457200" y="1874463"/>
            <a:ext cx="7924800" cy="2416046"/>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alpha val="80000"/>
                  </a:schemeClr>
                </a:solidFill>
                <a:effectLst/>
                <a:uLnTx/>
                <a:uFillTx/>
                <a:latin typeface="Times New Roman" panose="02020603050405020304" pitchFamily="18" charset="0"/>
                <a:cs typeface="Times New Roman" panose="02020603050405020304" pitchFamily="18" charset="0"/>
              </a:rPr>
              <a:t>Some argue that the "Rank and Yank" system created a hyper-competitive environment that fostered short-term thinking and discouraged collaboration (Islam et al., 2023).</a:t>
            </a:r>
          </a:p>
          <a:p>
            <a:pPr marR="0" lvl="0" algn="l" defTabSz="914400" rtl="0" eaLnBrk="1" fontAlgn="auto" latinLnBrk="0" hangingPunct="1">
              <a:lnSpc>
                <a:spcPct val="90000"/>
              </a:lnSpc>
              <a:spcBef>
                <a:spcPts val="1000"/>
              </a:spcBef>
              <a:spcAft>
                <a:spcPts val="0"/>
              </a:spcAft>
              <a:buClrTx/>
              <a:buSzTx/>
              <a:tabLst/>
              <a:defRPr/>
            </a:pPr>
            <a:endParaRPr kumimoji="0" lang="en-US" sz="2000" b="0" i="0" u="none" strike="noStrike" kern="1200" cap="none" spc="0" normalizeH="0" baseline="0" noProof="0" dirty="0">
              <a:ln>
                <a:noFill/>
              </a:ln>
              <a:solidFill>
                <a:schemeClr val="tx1">
                  <a:alpha val="80000"/>
                </a:schemeClr>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alpha val="80000"/>
                  </a:schemeClr>
                </a:solidFill>
                <a:effectLst/>
                <a:uLnTx/>
                <a:uFillTx/>
                <a:latin typeface="Times New Roman" panose="02020603050405020304" pitchFamily="18" charset="0"/>
                <a:cs typeface="Times New Roman" panose="02020603050405020304" pitchFamily="18" charset="0"/>
              </a:rPr>
              <a:t>Others raised concerns about the long-term effects of the cost-cutting measures implemented during Welch's tenure.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alpha val="80000"/>
                </a:prstClr>
              </a:solidFill>
              <a:effectLst/>
              <a:uLnTx/>
              <a:uFillTx/>
              <a:latin typeface="Calibri" panose="020F0502020204030204"/>
              <a:ea typeface="+mn-ea"/>
              <a:cs typeface="+mn-cs"/>
            </a:endParaRPr>
          </a:p>
        </p:txBody>
      </p:sp>
      <p:pic>
        <p:nvPicPr>
          <p:cNvPr id="3" name="Picture 2" descr="A black background with white text&#10;&#10;Description automatically generated with low confidence">
            <a:extLst>
              <a:ext uri="{FF2B5EF4-FFF2-40B4-BE49-F238E27FC236}">
                <a16:creationId xmlns:a16="http://schemas.microsoft.com/office/drawing/2014/main" id="{BA9BBFC3-94BD-B62F-3899-E61BB69630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501582" y="228600"/>
            <a:ext cx="7363890" cy="1400530"/>
          </a:xfrm>
        </p:spPr>
        <p:txBody>
          <a:bodyPr>
            <a:normAutofit fontScale="90000"/>
          </a:bodyPr>
          <a:lstStyle/>
          <a:p>
            <a:br>
              <a:rPr lang="en-GB" b="1" dirty="0">
                <a:latin typeface="Times New Roman" pitchFamily="18" charset="0"/>
                <a:cs typeface="Times New Roman" pitchFamily="18" charset="0"/>
              </a:rPr>
            </a:br>
            <a:r>
              <a:rPr lang="en-GB" b="1" dirty="0">
                <a:latin typeface="Times New Roman" pitchFamily="18" charset="0"/>
                <a:cs typeface="Times New Roman" pitchFamily="18" charset="0"/>
              </a:rPr>
              <a:t>Challenges of the Leadership style</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15E8968F-CC92-8357-7E14-7732B5C13DC6}"/>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Transformational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Maintaining consistent inspiration and motivation over time can be challenging.</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Balancing individualized attention with the needs of the entire organization.</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Ensuring the organization's resources align with the ambitious vision.</a:t>
            </a:r>
          </a:p>
          <a:p>
            <a:pPr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Transactional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Overemphasis on rewards and punishments may hinder intrinsic motivation.</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Balancing strict adherence to rules and fostering flexibility and creativity (</a:t>
            </a:r>
            <a:r>
              <a:rPr lang="en-US" b="0" i="0" dirty="0" err="1">
                <a:effectLst/>
                <a:latin typeface="Times New Roman" panose="02020603050405020304" pitchFamily="18" charset="0"/>
                <a:cs typeface="Times New Roman" panose="02020603050405020304" pitchFamily="18" charset="0"/>
              </a:rPr>
              <a:t>Bunjak</a:t>
            </a:r>
            <a:r>
              <a:rPr lang="en-US" b="0" i="0" dirty="0">
                <a:effectLst/>
                <a:latin typeface="Times New Roman" panose="02020603050405020304" pitchFamily="18" charset="0"/>
                <a:cs typeface="Times New Roman" panose="02020603050405020304" pitchFamily="18" charset="0"/>
              </a:rPr>
              <a:t> et al., 2022).</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Avoiding micromanagement and empowering employees to take initiative.</a:t>
            </a:r>
          </a:p>
          <a:p>
            <a:endParaRPr lang="en-GB" dirty="0"/>
          </a:p>
        </p:txBody>
      </p:sp>
      <p:pic>
        <p:nvPicPr>
          <p:cNvPr id="2" name="Picture 1" descr="A black background with white text&#10;&#10;Description automatically generated with low confidence">
            <a:extLst>
              <a:ext uri="{FF2B5EF4-FFF2-40B4-BE49-F238E27FC236}">
                <a16:creationId xmlns:a16="http://schemas.microsoft.com/office/drawing/2014/main" id="{557096B4-9060-EC83-94A7-BC0A8FC885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974" y="-90671"/>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Theoretical perspectives</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(Leadership)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5" name="Content Placeholder 4">
            <a:extLst>
              <a:ext uri="{FF2B5EF4-FFF2-40B4-BE49-F238E27FC236}">
                <a16:creationId xmlns:a16="http://schemas.microsoft.com/office/drawing/2014/main" id="{6233DC8D-2B90-C0B3-E94E-A134F6488A04}"/>
              </a:ext>
            </a:extLst>
          </p:cNvPr>
          <p:cNvSpPr>
            <a:spLocks noGrp="1"/>
          </p:cNvSpPr>
          <p:nvPr>
            <p:ph idx="1"/>
          </p:nvPr>
        </p:nvSpPr>
        <p:spPr/>
        <p:txBody>
          <a:bodyPr>
            <a:normAutofit/>
          </a:bodyPr>
          <a:lstStyle/>
          <a:p>
            <a:pPr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Transformational Leadership:</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Focuses on leaders who inspire and motivate followers to achieve exceptional performance.</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Emphasizes vision, charisma, intellectual stimulation, and individualized consideration.</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Acknowledges the transformational impact on followers and organizations (</a:t>
            </a:r>
            <a:r>
              <a:rPr lang="en-US" b="0" i="0" dirty="0" err="1">
                <a:effectLst/>
                <a:latin typeface="Times New Roman" panose="02020603050405020304" pitchFamily="18" charset="0"/>
                <a:cs typeface="Times New Roman" panose="02020603050405020304" pitchFamily="18" charset="0"/>
              </a:rPr>
              <a:t>Bunjak</a:t>
            </a:r>
            <a:r>
              <a:rPr lang="en-US" b="0" i="0" dirty="0">
                <a:effectLst/>
                <a:latin typeface="Times New Roman" panose="02020603050405020304" pitchFamily="18" charset="0"/>
                <a:cs typeface="Times New Roman" panose="02020603050405020304" pitchFamily="18" charset="0"/>
              </a:rPr>
              <a:t> et al., 2022).</a:t>
            </a:r>
          </a:p>
        </p:txBody>
      </p:sp>
      <p:pic>
        <p:nvPicPr>
          <p:cNvPr id="3" name="Picture 2" descr="A black background with white text&#10;&#10;Description automatically generated with low confidence">
            <a:extLst>
              <a:ext uri="{FF2B5EF4-FFF2-40B4-BE49-F238E27FC236}">
                <a16:creationId xmlns:a16="http://schemas.microsoft.com/office/drawing/2014/main" id="{B185B3EB-7495-17B8-20B8-85774E417A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76200"/>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Theoretical perspectives</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(Management)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6" name="TextBox 5">
            <a:extLst>
              <a:ext uri="{FF2B5EF4-FFF2-40B4-BE49-F238E27FC236}">
                <a16:creationId xmlns:a16="http://schemas.microsoft.com/office/drawing/2014/main" id="{54AF4A5B-B12F-CB48-AAED-57D30E0E10A1}"/>
              </a:ext>
            </a:extLst>
          </p:cNvPr>
          <p:cNvSpPr txBox="1"/>
          <p:nvPr/>
        </p:nvSpPr>
        <p:spPr>
          <a:xfrm>
            <a:off x="488004" y="1905000"/>
            <a:ext cx="8001000" cy="3139321"/>
          </a:xfrm>
          <a:prstGeom prst="rect">
            <a:avLst/>
          </a:prstGeom>
          <a:noFill/>
        </p:spPr>
        <p:txBody>
          <a:bodyPr wrap="square">
            <a:spAutoFit/>
          </a:bodyPr>
          <a:lstStyle/>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Classical Management Theory:</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Focuses on the principles of scientific management and administrative management (</a:t>
            </a:r>
            <a:r>
              <a:rPr lang="en-US" b="0" i="0" dirty="0" err="1">
                <a:effectLst/>
                <a:latin typeface="Times New Roman" panose="02020603050405020304" pitchFamily="18" charset="0"/>
                <a:cs typeface="Times New Roman" panose="02020603050405020304" pitchFamily="18" charset="0"/>
              </a:rPr>
              <a:t>Bunjak</a:t>
            </a:r>
            <a:r>
              <a:rPr lang="en-US" b="0" i="0" dirty="0">
                <a:effectLst/>
                <a:latin typeface="Times New Roman" panose="02020603050405020304" pitchFamily="18" charset="0"/>
                <a:cs typeface="Times New Roman" panose="02020603050405020304" pitchFamily="18" charset="0"/>
              </a:rPr>
              <a:t> et al., 2022).</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Emphasizes efficiency, standardization, and hierarchical structures.</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Criticisms include the neglect of human factors and the limited applicability to complex organizations.</a:t>
            </a:r>
          </a:p>
          <a:p>
            <a:pPr algn="l">
              <a:buFont typeface="Arial" panose="020B0604020202020204" pitchFamily="34" charset="0"/>
              <a:buChar char="•"/>
            </a:pPr>
            <a:r>
              <a:rPr lang="en-US" b="1" i="0" dirty="0">
                <a:effectLst/>
                <a:latin typeface="Times New Roman" panose="02020603050405020304" pitchFamily="18" charset="0"/>
                <a:cs typeface="Times New Roman" panose="02020603050405020304" pitchFamily="18" charset="0"/>
              </a:rPr>
              <a:t>Behavioral Management Theory:</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Examines the behavior of individuals and groups within organizations.</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Recognizes the influence of human factors on employee performance and satisfaction (</a:t>
            </a:r>
            <a:r>
              <a:rPr lang="en-US" b="0" i="0" dirty="0" err="1">
                <a:effectLst/>
                <a:latin typeface="Times New Roman" panose="02020603050405020304" pitchFamily="18" charset="0"/>
                <a:cs typeface="Times New Roman" panose="02020603050405020304" pitchFamily="18" charset="0"/>
              </a:rPr>
              <a:t>Bunjak</a:t>
            </a:r>
            <a:r>
              <a:rPr lang="en-US" b="0" i="0" dirty="0">
                <a:effectLst/>
                <a:latin typeface="Times New Roman" panose="02020603050405020304" pitchFamily="18" charset="0"/>
                <a:cs typeface="Times New Roman" panose="02020603050405020304" pitchFamily="18" charset="0"/>
              </a:rPr>
              <a:t> et al., 2022).</a:t>
            </a:r>
          </a:p>
          <a:p>
            <a:pPr marL="742950" lvl="1" indent="-285750" algn="l">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Highlights the importance of motivation, leadership, and group dynamics.</a:t>
            </a:r>
          </a:p>
        </p:txBody>
      </p:sp>
      <p:pic>
        <p:nvPicPr>
          <p:cNvPr id="2" name="Picture 1" descr="A black background with white text&#10;&#10;Description automatically generated with low confidence">
            <a:extLst>
              <a:ext uri="{FF2B5EF4-FFF2-40B4-BE49-F238E27FC236}">
                <a16:creationId xmlns:a16="http://schemas.microsoft.com/office/drawing/2014/main" id="{88E37249-0519-B2C9-7996-71BA6EAE25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0" y="-152400"/>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Theoretical perspectives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5FDFD939-981D-21A1-FF58-6B4C7F105284}"/>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1500"/>
                    </a14:imgEffect>
                    <a14:imgEffect>
                      <a14:saturation sat="0"/>
                    </a14:imgEffect>
                    <a14:imgEffect>
                      <a14:brightnessContrast bright="100000"/>
                    </a14:imgEffect>
                  </a14:imgLayer>
                </a14:imgProps>
              </a:ext>
            </a:extLst>
          </a:blip>
          <a:stretch>
            <a:fillRect/>
          </a:stretch>
        </p:blipFill>
        <p:spPr>
          <a:xfrm>
            <a:off x="610441" y="1398856"/>
            <a:ext cx="7206097" cy="4060288"/>
          </a:xfrm>
          <a:prstGeom prst="rect">
            <a:avLst/>
          </a:prstGeom>
        </p:spPr>
      </p:pic>
      <p:pic>
        <p:nvPicPr>
          <p:cNvPr id="3" name="Picture 2" descr="A black background with white text&#10;&#10;Description automatically generated with low confidence">
            <a:extLst>
              <a:ext uri="{FF2B5EF4-FFF2-40B4-BE49-F238E27FC236}">
                <a16:creationId xmlns:a16="http://schemas.microsoft.com/office/drawing/2014/main" id="{E6B6A77B-C446-CD78-18BF-8740052243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055380" cy="1400530"/>
          </a:xfrm>
        </p:spPr>
        <p:txBody>
          <a:bodyPr>
            <a:normAutofit fontScale="90000"/>
          </a:bodyPr>
          <a:lstStyle/>
          <a:p>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Conclusion</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6" name="TextBox 5">
            <a:extLst>
              <a:ext uri="{FF2B5EF4-FFF2-40B4-BE49-F238E27FC236}">
                <a16:creationId xmlns:a16="http://schemas.microsoft.com/office/drawing/2014/main" id="{3A741B87-3F4B-5621-67C5-30BC806718F4}"/>
              </a:ext>
            </a:extLst>
          </p:cNvPr>
          <p:cNvSpPr txBox="1"/>
          <p:nvPr/>
        </p:nvSpPr>
        <p:spPr>
          <a:xfrm>
            <a:off x="609600" y="1874463"/>
            <a:ext cx="7924800" cy="3839000"/>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tx1">
                    <a:alpha val="80000"/>
                  </a:schemeClr>
                </a:solidFill>
                <a:effectLst/>
                <a:uLnTx/>
                <a:uFillTx/>
                <a:latin typeface="Times New Roman" panose="02020603050405020304" pitchFamily="18" charset="0"/>
                <a:cs typeface="Times New Roman" panose="02020603050405020304" pitchFamily="18" charset="0"/>
              </a:rPr>
              <a:t>Jack Welch was a transformative leader who helped to make GE one of the most successful companies in the world.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tx1">
                    <a:alpha val="80000"/>
                  </a:schemeClr>
                </a:solidFill>
                <a:effectLst/>
                <a:uLnTx/>
                <a:uFillTx/>
                <a:latin typeface="Times New Roman" panose="02020603050405020304" pitchFamily="18" charset="0"/>
                <a:cs typeface="Times New Roman" panose="02020603050405020304" pitchFamily="18" charset="0"/>
              </a:rPr>
              <a:t>However, his leadership style was not without its critics, and it is important to consider both the positive and negative aspects of his leadership when evaluating his effectiveness (Brauckmann and Pashiardis, 2022)</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alpha val="80000"/>
                </a:prstClr>
              </a:solidFill>
              <a:effectLst/>
              <a:uLnTx/>
              <a:uFillTx/>
              <a:latin typeface="Calibri" panose="020F0502020204030204"/>
              <a:ea typeface="+mn-ea"/>
              <a:cs typeface="+mn-cs"/>
            </a:endParaRPr>
          </a:p>
        </p:txBody>
      </p:sp>
      <p:pic>
        <p:nvPicPr>
          <p:cNvPr id="3" name="Picture 2" descr="A black background with white text&#10;&#10;Description automatically generated with low confidence">
            <a:extLst>
              <a:ext uri="{FF2B5EF4-FFF2-40B4-BE49-F238E27FC236}">
                <a16:creationId xmlns:a16="http://schemas.microsoft.com/office/drawing/2014/main" id="{19B1C4F5-7248-E4E2-8A35-B61A612F0B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10" name="Picture 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2" name="Oval 1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16" name="Picture 1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18" name="Rectangle 1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12547" y="3026895"/>
            <a:ext cx="2514282" cy="682746"/>
          </a:xfrm>
        </p:spPr>
        <p:txBody>
          <a:bodyPr vert="horz" lIns="91440" tIns="45720" rIns="91440" bIns="45720" rtlCol="0" anchor="b">
            <a:normAutofit/>
          </a:bodyPr>
          <a:lstStyle/>
          <a:p>
            <a:pPr defTabSz="457200"/>
            <a:r>
              <a:rPr lang="en-US" sz="3300" b="0" i="0" kern="1200" dirty="0">
                <a:solidFill>
                  <a:srgbClr val="EBEBEB"/>
                </a:solidFill>
                <a:latin typeface="Times New Roman" panose="02020603050405020304" pitchFamily="18" charset="0"/>
                <a:cs typeface="Times New Roman" panose="02020603050405020304" pitchFamily="18" charset="0"/>
              </a:rPr>
              <a:t>References</a:t>
            </a:r>
          </a:p>
        </p:txBody>
      </p:sp>
      <p:sp>
        <p:nvSpPr>
          <p:cNvPr id="2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59776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857465"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a:extLst>
              <a:ext uri="{FF2B5EF4-FFF2-40B4-BE49-F238E27FC236}">
                <a16:creationId xmlns:a16="http://schemas.microsoft.com/office/drawing/2014/main" id="{1AD00FF0-58CD-EDD3-06C8-5D646C3EB9E3}"/>
              </a:ext>
            </a:extLst>
          </p:cNvPr>
          <p:cNvPicPr>
            <a:picLocks noChangeAspect="1"/>
          </p:cNvPicPr>
          <p:nvPr/>
        </p:nvPicPr>
        <p:blipFill>
          <a:blip r:embed="rId6"/>
          <a:stretch>
            <a:fillRect/>
          </a:stretch>
        </p:blipFill>
        <p:spPr>
          <a:xfrm>
            <a:off x="482890" y="936690"/>
            <a:ext cx="4702997" cy="4984154"/>
          </a:xfrm>
          <a:prstGeom prst="rect">
            <a:avLst/>
          </a:prstGeom>
          <a:effectLst/>
        </p:spPr>
      </p:pic>
      <p:pic>
        <p:nvPicPr>
          <p:cNvPr id="4" name="Picture 3" descr="A black background with white text&#10;&#10;Description automatically generated with low confidence">
            <a:extLst>
              <a:ext uri="{FF2B5EF4-FFF2-40B4-BE49-F238E27FC236}">
                <a16:creationId xmlns:a16="http://schemas.microsoft.com/office/drawing/2014/main" id="{7F426801-0DEE-16DB-BDE3-F36DCD190E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7577928" y="400189"/>
            <a:ext cx="987755" cy="317292"/>
          </a:xfrm>
          <a:prstGeom prst="rect">
            <a:avLst/>
          </a:prstGeom>
        </p:spPr>
      </p:pic>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{89D18561-0563-6847-A5C7-A376A4E110FA}tf10001062</Template>
  <TotalTime>305</TotalTime>
  <Words>4526</Words>
  <Application>Microsoft Macintosh PowerPoint</Application>
  <PresentationFormat>On-screen Show (4:3)</PresentationFormat>
  <Paragraphs>238</Paragraphs>
  <Slides>20</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Century Gothic</vt:lpstr>
      <vt:lpstr>Söhne</vt:lpstr>
      <vt:lpstr>Times New Roman</vt:lpstr>
      <vt:lpstr>Wingdings</vt:lpstr>
      <vt:lpstr>Wingdings 3</vt:lpstr>
      <vt:lpstr>Ion</vt:lpstr>
      <vt:lpstr> LEADERSHIP AND MANAGEMENT, THEORY AND PRACTICE</vt:lpstr>
      <vt:lpstr>Content</vt:lpstr>
      <vt:lpstr> Introduction  </vt:lpstr>
      <vt:lpstr>Jack Welch and GE </vt:lpstr>
      <vt:lpstr> Leadership perspectives  </vt:lpstr>
      <vt:lpstr> Leadership perspectives  (Transformational)   </vt:lpstr>
      <vt:lpstr> Leadership perspectives  (Transactional ) </vt:lpstr>
      <vt:lpstr> Leadership perspectives  (Jack Welck) </vt:lpstr>
      <vt:lpstr> Attributes of Leadership  </vt:lpstr>
      <vt:lpstr> Jack Welch’s leadership qualities </vt:lpstr>
      <vt:lpstr>Jack Welch’s Management Qualities</vt:lpstr>
      <vt:lpstr> Benefits of the Leadership style </vt:lpstr>
      <vt:lpstr> Principles of Leadership  </vt:lpstr>
      <vt:lpstr> Limitations of the Leadership style </vt:lpstr>
      <vt:lpstr> Challenges of the Leadership style </vt:lpstr>
      <vt:lpstr> Theoretical perspectives (Leadership)  </vt:lpstr>
      <vt:lpstr> Theoretical perspectives (Management)   </vt:lpstr>
      <vt:lpstr> Theoretical perspectives  </vt:lpstr>
      <vt:lpstr>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Kristina Ivanova</cp:lastModifiedBy>
  <cp:revision>89</cp:revision>
  <dcterms:created xsi:type="dcterms:W3CDTF">2023-03-03T08:59:22Z</dcterms:created>
  <dcterms:modified xsi:type="dcterms:W3CDTF">2023-07-04T11:02:21Z</dcterms:modified>
</cp:coreProperties>
</file>